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header16.xml" ContentType="application/vnd.openxmlformats-officedocument.wordprocessingml.header+xml"/>
  <Override PartName="/word/header17.xml" ContentType="application/vnd.openxmlformats-officedocument.wordprocessingml.header+xml"/>
  <Override PartName="/word/header18.xml" ContentType="application/vnd.openxmlformats-officedocument.wordprocessingml.header+xml"/>
  <Override PartName="/word/header19.xml" ContentType="application/vnd.openxmlformats-officedocument.wordprocessingml.header+xml"/>
  <Override PartName="/word/header20.xml" ContentType="application/vnd.openxmlformats-officedocument.wordprocessingml.header+xml"/>
  <Override PartName="/word/header21.xml" ContentType="application/vnd.openxmlformats-officedocument.wordprocessingml.header+xml"/>
  <Override PartName="/word/header22.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D86C086" w14:textId="77777777" w:rsidR="00AA232B" w:rsidRPr="000D039F" w:rsidRDefault="00AA232B" w:rsidP="00AA232B">
      <w:pPr>
        <w:jc w:val="right"/>
        <w:rPr>
          <w:color w:val="000000"/>
          <w:sz w:val="28"/>
          <w:szCs w:val="28"/>
          <w:lang w:val="ru-RU"/>
        </w:rPr>
      </w:pPr>
      <w:r w:rsidRPr="000D039F">
        <w:rPr>
          <w:noProof/>
          <w:lang w:val="ru-RU" w:eastAsia="zh-CN"/>
        </w:rPr>
        <w:drawing>
          <wp:inline distT="0" distB="0" distL="0" distR="0" wp14:anchorId="785F5D9B" wp14:editId="7901D82D">
            <wp:extent cx="1266190" cy="674370"/>
            <wp:effectExtent l="0" t="0" r="0" b="0"/>
            <wp:docPr id="552591470" name="Picture 552591470" descr="ITU and Climate Change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52591470" name="Picture 552591470" descr="ITU and Climate Change logo"/>
                    <pic:cNvPicPr>
                      <a:picLocks noChangeAspect="1" noChangeArrowheads="1"/>
                    </pic:cNvPicPr>
                  </pic:nvPicPr>
                  <pic:blipFill>
                    <a:blip r:embed="rId11" cstate="print">
                      <a:extLst>
                        <a:ext uri="{28A0092B-C50C-407E-A947-70E740481C1C}">
                          <a14:useLocalDpi xmlns:a14="http://schemas.microsoft.com/office/drawing/2010/main" val="0"/>
                        </a:ext>
                      </a:extLst>
                    </a:blip>
                    <a:srcRect/>
                    <a:stretch>
                      <a:fillRect/>
                    </a:stretch>
                  </pic:blipFill>
                  <pic:spPr bwMode="auto">
                    <a:xfrm>
                      <a:off x="0" y="0"/>
                      <a:ext cx="1266190" cy="674370"/>
                    </a:xfrm>
                    <a:prstGeom prst="rect">
                      <a:avLst/>
                    </a:prstGeom>
                    <a:noFill/>
                    <a:ln>
                      <a:noFill/>
                    </a:ln>
                  </pic:spPr>
                </pic:pic>
              </a:graphicData>
            </a:graphic>
          </wp:inline>
        </w:drawing>
      </w:r>
    </w:p>
    <w:p w14:paraId="55948DD9" w14:textId="77777777" w:rsidR="00AA232B" w:rsidRPr="000D039F" w:rsidRDefault="00AA232B" w:rsidP="00AA232B">
      <w:pPr>
        <w:rPr>
          <w:lang w:val="ru-RU"/>
        </w:rPr>
      </w:pPr>
    </w:p>
    <w:p w14:paraId="3F12AE60" w14:textId="0803BC72" w:rsidR="00AA232B" w:rsidRPr="000D039F" w:rsidRDefault="006D6374" w:rsidP="00AA232B">
      <w:pPr>
        <w:pStyle w:val="Normalaftertitle"/>
        <w:spacing w:before="2000"/>
        <w:jc w:val="center"/>
        <w:rPr>
          <w:rFonts w:asciiTheme="minorBidi" w:hAnsiTheme="minorBidi" w:cstheme="minorBidi"/>
          <w:b/>
          <w:bCs/>
          <w:sz w:val="52"/>
          <w:szCs w:val="52"/>
          <w:lang w:val="ru-RU"/>
        </w:rPr>
      </w:pPr>
      <w:r w:rsidRPr="000D039F">
        <w:rPr>
          <w:rFonts w:asciiTheme="minorBidi" w:hAnsiTheme="minorBidi" w:cstheme="minorBidi"/>
          <w:b/>
          <w:bCs/>
          <w:sz w:val="52"/>
          <w:szCs w:val="52"/>
          <w:lang w:val="ru-RU"/>
        </w:rPr>
        <w:t>СПРАВОЧНИК</w:t>
      </w:r>
    </w:p>
    <w:tbl>
      <w:tblPr>
        <w:tblW w:w="9497" w:type="dxa"/>
        <w:tblInd w:w="250" w:type="dxa"/>
        <w:tblBorders>
          <w:insideH w:val="single" w:sz="4" w:space="0" w:color="auto"/>
          <w:insideV w:val="single" w:sz="4" w:space="0" w:color="auto"/>
        </w:tblBorders>
        <w:tblLook w:val="01E0" w:firstRow="1" w:lastRow="1" w:firstColumn="1" w:lastColumn="1" w:noHBand="0" w:noVBand="0"/>
      </w:tblPr>
      <w:tblGrid>
        <w:gridCol w:w="9497"/>
      </w:tblGrid>
      <w:tr w:rsidR="00AA232B" w:rsidRPr="000D039F" w14:paraId="2012F3CB" w14:textId="77777777" w:rsidTr="00156882">
        <w:tc>
          <w:tcPr>
            <w:tcW w:w="9497" w:type="dxa"/>
          </w:tcPr>
          <w:p w14:paraId="62529AC0" w14:textId="0E2803CE" w:rsidR="003D0377" w:rsidRPr="000D039F" w:rsidRDefault="006D6374" w:rsidP="003D0377">
            <w:pPr>
              <w:pStyle w:val="Normalaftertitle"/>
              <w:spacing w:before="1200"/>
              <w:jc w:val="center"/>
              <w:rPr>
                <w:rFonts w:asciiTheme="minorBidi" w:hAnsiTheme="minorBidi" w:cstheme="minorBidi"/>
                <w:b/>
                <w:bCs/>
                <w:sz w:val="52"/>
                <w:szCs w:val="52"/>
                <w:lang w:val="ru-RU"/>
              </w:rPr>
            </w:pPr>
            <w:r w:rsidRPr="000D039F">
              <w:rPr>
                <w:rFonts w:asciiTheme="minorBidi" w:hAnsiTheme="minorBidi" w:cstheme="minorBidi"/>
                <w:b/>
                <w:bCs/>
                <w:sz w:val="52"/>
                <w:szCs w:val="52"/>
                <w:lang w:val="ru-RU"/>
              </w:rPr>
              <w:t>Использование радиочастотного спектра в метеорологии: применения в областях погоды, климата, воды и соответствующих областях окружающей среды</w:t>
            </w:r>
          </w:p>
          <w:p w14:paraId="4AB86BF8" w14:textId="6CC1CFED" w:rsidR="00AA232B" w:rsidRPr="000D039F" w:rsidRDefault="00AA232B" w:rsidP="00AA232B">
            <w:pPr>
              <w:pStyle w:val="Normalaftertitle"/>
              <w:spacing w:before="1200"/>
              <w:jc w:val="center"/>
              <w:rPr>
                <w:rFonts w:asciiTheme="minorBidi" w:hAnsiTheme="minorBidi" w:cstheme="minorBidi"/>
                <w:b/>
                <w:bCs/>
                <w:sz w:val="52"/>
                <w:szCs w:val="52"/>
                <w:lang w:val="ru-RU"/>
              </w:rPr>
            </w:pPr>
          </w:p>
        </w:tc>
      </w:tr>
    </w:tbl>
    <w:p w14:paraId="121F7F67" w14:textId="77777777" w:rsidR="00AA232B" w:rsidRPr="000D039F" w:rsidRDefault="00AA232B" w:rsidP="00AA232B">
      <w:pPr>
        <w:pStyle w:val="Title2"/>
        <w:tabs>
          <w:tab w:val="left" w:pos="3969"/>
        </w:tabs>
        <w:ind w:left="3261"/>
        <w:jc w:val="right"/>
        <w:rPr>
          <w:rFonts w:ascii="Zurich BdEx BT" w:hAnsi="Zurich BdEx BT"/>
          <w:caps w:val="0"/>
          <w:sz w:val="20"/>
          <w:lang w:val="ru-RU"/>
        </w:rPr>
      </w:pPr>
    </w:p>
    <w:p w14:paraId="06CE67A9" w14:textId="77777777" w:rsidR="00AA232B" w:rsidRPr="000D039F" w:rsidRDefault="00AA232B" w:rsidP="00AA232B">
      <w:pPr>
        <w:rPr>
          <w:lang w:val="ru-RU"/>
        </w:rPr>
      </w:pPr>
    </w:p>
    <w:p w14:paraId="376B6702" w14:textId="6AD1CA0A" w:rsidR="00AA232B" w:rsidRPr="000D039F" w:rsidRDefault="006D6374" w:rsidP="00AA232B">
      <w:pPr>
        <w:rPr>
          <w:rFonts w:ascii="Arial" w:hAnsi="Arial" w:cs="Arial"/>
          <w:b/>
          <w:iCs/>
          <w:sz w:val="28"/>
          <w:szCs w:val="28"/>
          <w:lang w:val="ru-RU"/>
        </w:rPr>
      </w:pPr>
      <w:r w:rsidRPr="000D039F">
        <w:rPr>
          <w:rFonts w:ascii="Arial" w:hAnsi="Arial" w:cs="Arial"/>
          <w:b/>
          <w:iCs/>
          <w:sz w:val="28"/>
          <w:szCs w:val="28"/>
          <w:lang w:val="ru-RU"/>
        </w:rPr>
        <w:t>Издание 2026 г.</w:t>
      </w:r>
    </w:p>
    <w:p w14:paraId="2E5B7C70" w14:textId="77C3D492" w:rsidR="00AA232B" w:rsidRPr="000D039F" w:rsidRDefault="006D6374" w:rsidP="00AA232B">
      <w:pPr>
        <w:rPr>
          <w:rFonts w:ascii="Arial" w:hAnsi="Arial" w:cs="Arial"/>
          <w:b/>
          <w:iCs/>
          <w:sz w:val="28"/>
          <w:szCs w:val="28"/>
          <w:lang w:val="ru-RU"/>
        </w:rPr>
      </w:pPr>
      <w:r w:rsidRPr="000D039F">
        <w:rPr>
          <w:rFonts w:ascii="Arial" w:hAnsi="Arial" w:cs="Arial"/>
          <w:b/>
          <w:spacing w:val="20"/>
          <w:sz w:val="28"/>
          <w:szCs w:val="28"/>
          <w:lang w:val="ru-RU"/>
        </w:rPr>
        <w:t>Бюро радиосвязи</w:t>
      </w:r>
    </w:p>
    <w:p w14:paraId="06C19DD2" w14:textId="77777777" w:rsidR="00AA232B" w:rsidRPr="000D039F" w:rsidRDefault="00AA232B" w:rsidP="00AA232B">
      <w:pPr>
        <w:rPr>
          <w:lang w:val="ru-RU"/>
        </w:rPr>
      </w:pPr>
      <w:r w:rsidRPr="000D039F">
        <w:rPr>
          <w:noProof/>
          <w:lang w:val="ru-RU" w:eastAsia="zh-CN"/>
        </w:rPr>
        <w:drawing>
          <wp:anchor distT="0" distB="0" distL="114300" distR="114300" simplePos="0" relativeHeight="251658241" behindDoc="0" locked="0" layoutInCell="1" allowOverlap="1" wp14:anchorId="23FE9AE4" wp14:editId="58603AA5">
            <wp:simplePos x="0" y="0"/>
            <wp:positionH relativeFrom="margin">
              <wp:align>right</wp:align>
            </wp:positionH>
            <wp:positionV relativeFrom="margin">
              <wp:align>bottom</wp:align>
            </wp:positionV>
            <wp:extent cx="910366" cy="1008000"/>
            <wp:effectExtent l="0" t="0" r="4445" b="1905"/>
            <wp:wrapSquare wrapText="bothSides"/>
            <wp:docPr id="12" name="Picture 12" descr="ITU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12" descr="ITU logo"/>
                    <pic:cNvPicPr/>
                  </pic:nvPicPr>
                  <pic:blipFill>
                    <a:blip r:embed="rId12" cstate="print">
                      <a:extLst>
                        <a:ext uri="{28A0092B-C50C-407E-A947-70E740481C1C}">
                          <a14:useLocalDpi xmlns:a14="http://schemas.microsoft.com/office/drawing/2010/main" val="0"/>
                        </a:ext>
                      </a:extLst>
                    </a:blip>
                    <a:stretch>
                      <a:fillRect/>
                    </a:stretch>
                  </pic:blipFill>
                  <pic:spPr>
                    <a:xfrm>
                      <a:off x="0" y="0"/>
                      <a:ext cx="910366" cy="1008000"/>
                    </a:xfrm>
                    <a:prstGeom prst="rect">
                      <a:avLst/>
                    </a:prstGeom>
                  </pic:spPr>
                </pic:pic>
              </a:graphicData>
            </a:graphic>
            <wp14:sizeRelH relativeFrom="margin">
              <wp14:pctWidth>0</wp14:pctWidth>
            </wp14:sizeRelH>
            <wp14:sizeRelV relativeFrom="margin">
              <wp14:pctHeight>0</wp14:pctHeight>
            </wp14:sizeRelV>
          </wp:anchor>
        </w:drawing>
      </w:r>
      <w:r w:rsidRPr="000D039F">
        <w:rPr>
          <w:noProof/>
          <w:lang w:val="ru-RU" w:eastAsia="zh-CN"/>
        </w:rPr>
        <w:drawing>
          <wp:anchor distT="0" distB="0" distL="114300" distR="114300" simplePos="0" relativeHeight="251658240" behindDoc="0" locked="0" layoutInCell="1" allowOverlap="1" wp14:anchorId="15F8D4F8" wp14:editId="44488E63">
            <wp:simplePos x="0" y="0"/>
            <wp:positionH relativeFrom="margin">
              <wp:align>left</wp:align>
            </wp:positionH>
            <wp:positionV relativeFrom="margin">
              <wp:align>bottom</wp:align>
            </wp:positionV>
            <wp:extent cx="852603" cy="1152000"/>
            <wp:effectExtent l="0" t="0" r="5080" b="0"/>
            <wp:wrapSquare wrapText="bothSides"/>
            <wp:docPr id="11" name="Picture 11" descr="WMO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11" descr="WMO logo"/>
                    <pic:cNvPicPr/>
                  </pic:nvPicPr>
                  <pic:blipFill>
                    <a:blip r:embed="rId13" cstate="print">
                      <a:extLst>
                        <a:ext uri="{28A0092B-C50C-407E-A947-70E740481C1C}">
                          <a14:useLocalDpi xmlns:a14="http://schemas.microsoft.com/office/drawing/2010/main" val="0"/>
                        </a:ext>
                      </a:extLst>
                    </a:blip>
                    <a:stretch>
                      <a:fillRect/>
                    </a:stretch>
                  </pic:blipFill>
                  <pic:spPr>
                    <a:xfrm>
                      <a:off x="0" y="0"/>
                      <a:ext cx="852603" cy="1152000"/>
                    </a:xfrm>
                    <a:prstGeom prst="rect">
                      <a:avLst/>
                    </a:prstGeom>
                  </pic:spPr>
                </pic:pic>
              </a:graphicData>
            </a:graphic>
            <wp14:sizeRelH relativeFrom="margin">
              <wp14:pctWidth>0</wp14:pctWidth>
            </wp14:sizeRelH>
            <wp14:sizeRelV relativeFrom="margin">
              <wp14:pctHeight>0</wp14:pctHeight>
            </wp14:sizeRelV>
          </wp:anchor>
        </w:drawing>
      </w:r>
    </w:p>
    <w:p w14:paraId="4CD03F8E" w14:textId="77777777" w:rsidR="00AA232B" w:rsidRPr="000D039F" w:rsidRDefault="00AA232B" w:rsidP="00AA232B">
      <w:pPr>
        <w:rPr>
          <w:lang w:val="ru-RU"/>
        </w:rPr>
      </w:pPr>
    </w:p>
    <w:p w14:paraId="6C230240" w14:textId="77777777" w:rsidR="00AA232B" w:rsidRPr="000D039F" w:rsidRDefault="00AA232B" w:rsidP="00310221">
      <w:pPr>
        <w:rPr>
          <w:lang w:val="ru-RU"/>
        </w:rPr>
        <w:sectPr w:rsidR="00AA232B" w:rsidRPr="000D039F" w:rsidSect="00191402">
          <w:headerReference w:type="even" r:id="rId14"/>
          <w:headerReference w:type="default" r:id="rId15"/>
          <w:footerReference w:type="even" r:id="rId16"/>
          <w:footerReference w:type="default" r:id="rId17"/>
          <w:headerReference w:type="first" r:id="rId18"/>
          <w:footerReference w:type="first" r:id="rId19"/>
          <w:endnotePr>
            <w:numFmt w:val="decimal"/>
            <w:numRestart w:val="eachSect"/>
          </w:endnotePr>
          <w:pgSz w:w="11907" w:h="16834" w:code="9"/>
          <w:pgMar w:top="1418" w:right="1134" w:bottom="1134" w:left="1134" w:header="720" w:footer="482" w:gutter="0"/>
          <w:cols w:space="720"/>
          <w:vAlign w:val="both"/>
          <w:noEndnote/>
        </w:sectPr>
      </w:pPr>
      <w:bookmarkStart w:id="0" w:name="_Toc3253997"/>
    </w:p>
    <w:bookmarkEnd w:id="0"/>
    <w:p w14:paraId="161A3F06" w14:textId="77777777" w:rsidR="00AA232B" w:rsidRPr="000D039F" w:rsidRDefault="00AA232B" w:rsidP="00AA232B">
      <w:pPr>
        <w:rPr>
          <w:lang w:val="ru-RU"/>
        </w:rPr>
      </w:pPr>
    </w:p>
    <w:p w14:paraId="07F080B5" w14:textId="77777777" w:rsidR="00AA232B" w:rsidRPr="000D039F" w:rsidRDefault="00AA232B" w:rsidP="00AA232B">
      <w:pPr>
        <w:rPr>
          <w:lang w:val="ru-RU"/>
        </w:rPr>
      </w:pPr>
    </w:p>
    <w:p w14:paraId="308643B9" w14:textId="77777777" w:rsidR="00AA232B" w:rsidRPr="000D039F" w:rsidRDefault="00AA232B" w:rsidP="00AA232B">
      <w:pPr>
        <w:rPr>
          <w:lang w:val="ru-RU"/>
        </w:rPr>
      </w:pPr>
    </w:p>
    <w:p w14:paraId="29E0CAE1" w14:textId="77777777" w:rsidR="00AA232B" w:rsidRPr="000D039F" w:rsidRDefault="00AA232B" w:rsidP="00AA232B">
      <w:pPr>
        <w:rPr>
          <w:lang w:val="ru-RU"/>
        </w:rPr>
      </w:pPr>
    </w:p>
    <w:p w14:paraId="2FD3D5D5" w14:textId="77777777" w:rsidR="00AA232B" w:rsidRPr="000D039F" w:rsidRDefault="00AA232B" w:rsidP="00AA232B">
      <w:pPr>
        <w:rPr>
          <w:lang w:val="ru-RU"/>
        </w:rPr>
      </w:pPr>
    </w:p>
    <w:p w14:paraId="6CBF19C7" w14:textId="77777777" w:rsidR="00AA232B" w:rsidRPr="000D039F" w:rsidRDefault="00AA232B" w:rsidP="00AA232B">
      <w:pPr>
        <w:rPr>
          <w:lang w:val="ru-RU"/>
        </w:rPr>
      </w:pPr>
    </w:p>
    <w:p w14:paraId="4870B91C" w14:textId="77777777" w:rsidR="00AA232B" w:rsidRPr="000D039F" w:rsidRDefault="00AA232B" w:rsidP="00AA232B">
      <w:pPr>
        <w:rPr>
          <w:lang w:val="ru-RU"/>
        </w:rPr>
      </w:pPr>
    </w:p>
    <w:p w14:paraId="277A431C" w14:textId="77777777" w:rsidR="00AA232B" w:rsidRPr="000D039F" w:rsidRDefault="00AA232B" w:rsidP="00AA232B">
      <w:pPr>
        <w:rPr>
          <w:lang w:val="ru-RU"/>
        </w:rPr>
      </w:pPr>
    </w:p>
    <w:p w14:paraId="186D5E25" w14:textId="77777777" w:rsidR="00AA232B" w:rsidRPr="000D039F" w:rsidRDefault="00AA232B" w:rsidP="00AA232B">
      <w:pPr>
        <w:rPr>
          <w:lang w:val="ru-RU"/>
        </w:rPr>
      </w:pPr>
    </w:p>
    <w:p w14:paraId="36C1642B" w14:textId="77777777" w:rsidR="00AA232B" w:rsidRPr="000D039F" w:rsidRDefault="00AA232B" w:rsidP="00AA232B">
      <w:pPr>
        <w:rPr>
          <w:lang w:val="ru-RU"/>
        </w:rPr>
      </w:pPr>
    </w:p>
    <w:p w14:paraId="0945D831" w14:textId="77777777" w:rsidR="00981FFC" w:rsidRPr="000D039F" w:rsidRDefault="00981FFC" w:rsidP="00981FFC">
      <w:pPr>
        <w:rPr>
          <w:lang w:val="ru-RU"/>
        </w:rPr>
      </w:pPr>
      <w:r w:rsidRPr="000D039F">
        <w:rPr>
          <w:lang w:val="ru-RU"/>
        </w:rPr>
        <w:t>ПРИМЕЧАНИЕ</w:t>
      </w:r>
    </w:p>
    <w:p w14:paraId="57838898" w14:textId="77777777" w:rsidR="00981FFC" w:rsidRPr="000D039F" w:rsidRDefault="00981FFC" w:rsidP="00981FFC">
      <w:pPr>
        <w:rPr>
          <w:lang w:val="ru-RU"/>
        </w:rPr>
      </w:pPr>
      <w:r w:rsidRPr="000D039F">
        <w:rPr>
          <w:lang w:val="ru-RU"/>
        </w:rPr>
        <w:t>Обозначения, употребляемые в публикациях МСЭ и ВМО, а также изложение материала в настоящей публикации не означают выражения со стороны МСЭ и ВМО какого бы то ни было мнения в отношении правового статуса какой-либо страны, территории, города или района, или их властей, а также в отношении делимитации их границ.</w:t>
      </w:r>
    </w:p>
    <w:p w14:paraId="6C1C2348" w14:textId="77777777" w:rsidR="00981FFC" w:rsidRPr="000D039F" w:rsidRDefault="00981FFC" w:rsidP="00981FFC">
      <w:pPr>
        <w:rPr>
          <w:lang w:val="ru-RU"/>
        </w:rPr>
      </w:pPr>
      <w:r w:rsidRPr="000D039F">
        <w:rPr>
          <w:lang w:val="ru-RU"/>
        </w:rPr>
        <w:t>Заключения, мнения и выводы, представленные в публикациях МСЭ и ВМО с указанием авторов, принадлежат этим авторам и не обязательно отражают точку зрения МСЭ и ВМО. Упоминание отдельных компаний или какой-либо продукции не означает, что они одобрены или рекомендованы МСЭ и ВМО и что им отдается предпочтение перед другими аналогичными, но не упомянутыми или не прорекламированными компаниями или продукцией.</w:t>
      </w:r>
    </w:p>
    <w:p w14:paraId="6B35DC98" w14:textId="77777777" w:rsidR="00981FFC" w:rsidRPr="000D039F" w:rsidRDefault="00981FFC" w:rsidP="00981FFC">
      <w:pPr>
        <w:rPr>
          <w:lang w:val="ru-RU"/>
        </w:rPr>
      </w:pPr>
    </w:p>
    <w:p w14:paraId="0E8268DC" w14:textId="77777777" w:rsidR="00981FFC" w:rsidRPr="000D039F" w:rsidRDefault="00981FFC" w:rsidP="00981FFC">
      <w:pPr>
        <w:rPr>
          <w:lang w:val="ru-RU"/>
        </w:rPr>
      </w:pPr>
      <w:r w:rsidRPr="000D039F">
        <w:rPr>
          <w:lang w:val="ru-RU"/>
        </w:rPr>
        <w:t>Корреспонденцию редакционного характера и запросы в отношении частичного или полного опубликования, воспроизведения или перевода настоящей публикации следует направлять по адресу:</w:t>
      </w:r>
    </w:p>
    <w:p w14:paraId="033E5981" w14:textId="50D4A835" w:rsidR="00AA232B" w:rsidRPr="000D039F" w:rsidRDefault="00AA232B" w:rsidP="00AA232B">
      <w:pPr>
        <w:rPr>
          <w:lang w:val="ru-RU"/>
        </w:rPr>
      </w:pPr>
    </w:p>
    <w:tbl>
      <w:tblPr>
        <w:tblStyle w:val="TableGrid"/>
        <w:tblW w:w="9629" w:type="dxa"/>
        <w:tblInd w:w="-113"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814"/>
        <w:gridCol w:w="4815"/>
      </w:tblGrid>
      <w:tr w:rsidR="00AA232B" w:rsidRPr="000D039F" w14:paraId="21E3A13C" w14:textId="77777777" w:rsidTr="00156882">
        <w:tc>
          <w:tcPr>
            <w:tcW w:w="4814" w:type="dxa"/>
          </w:tcPr>
          <w:p w14:paraId="09FC51A7" w14:textId="77777777" w:rsidR="00AA232B" w:rsidRPr="000D039F" w:rsidRDefault="00AA232B" w:rsidP="00156882">
            <w:pPr>
              <w:jc w:val="left"/>
              <w:rPr>
                <w:lang w:val="ru-RU"/>
              </w:rPr>
            </w:pPr>
            <w:r w:rsidRPr="000D039F">
              <w:rPr>
                <w:lang w:val="ru-RU"/>
              </w:rPr>
              <w:t>Chairperson, Publications Board</w:t>
            </w:r>
            <w:r w:rsidRPr="000D039F">
              <w:rPr>
                <w:lang w:val="ru-RU"/>
              </w:rPr>
              <w:br/>
              <w:t>World Meteorological Organization (WMO)</w:t>
            </w:r>
            <w:r w:rsidRPr="000D039F">
              <w:rPr>
                <w:lang w:val="ru-RU"/>
              </w:rPr>
              <w:br/>
              <w:t>7 bis, avenue de la Paix</w:t>
            </w:r>
            <w:r w:rsidRPr="000D039F">
              <w:rPr>
                <w:lang w:val="ru-RU"/>
              </w:rPr>
              <w:br/>
              <w:t>P.O. Box 2300</w:t>
            </w:r>
            <w:r w:rsidRPr="000D039F">
              <w:rPr>
                <w:lang w:val="ru-RU"/>
              </w:rPr>
              <w:br/>
              <w:t>CH-1211 Geneva 2, Switzerland</w:t>
            </w:r>
          </w:p>
        </w:tc>
        <w:tc>
          <w:tcPr>
            <w:tcW w:w="4815" w:type="dxa"/>
          </w:tcPr>
          <w:p w14:paraId="2FD53875" w14:textId="6CF85034" w:rsidR="00AA232B" w:rsidRPr="000D039F" w:rsidRDefault="00AA232B" w:rsidP="007F750C">
            <w:pPr>
              <w:tabs>
                <w:tab w:val="left" w:pos="559"/>
              </w:tabs>
              <w:jc w:val="left"/>
              <w:rPr>
                <w:lang w:val="ru-RU"/>
              </w:rPr>
            </w:pPr>
            <w:r w:rsidRPr="000D039F">
              <w:rPr>
                <w:lang w:val="ru-RU"/>
              </w:rPr>
              <w:br/>
            </w:r>
            <w:r w:rsidRPr="000D039F">
              <w:rPr>
                <w:lang w:val="ru-RU"/>
              </w:rPr>
              <w:br/>
            </w:r>
            <w:r w:rsidR="004704FD" w:rsidRPr="000D039F">
              <w:rPr>
                <w:lang w:val="ru-RU"/>
              </w:rPr>
              <w:t>Тел</w:t>
            </w:r>
            <w:r w:rsidRPr="000D039F">
              <w:rPr>
                <w:lang w:val="ru-RU"/>
              </w:rPr>
              <w:t>.:</w:t>
            </w:r>
            <w:r w:rsidR="007F750C" w:rsidRPr="000D039F">
              <w:rPr>
                <w:lang w:val="ru-RU"/>
              </w:rPr>
              <w:tab/>
            </w:r>
            <w:r w:rsidRPr="000D039F">
              <w:rPr>
                <w:lang w:val="ru-RU"/>
              </w:rPr>
              <w:t>+41 (0) 22 730 84 03</w:t>
            </w:r>
            <w:r w:rsidRPr="000D039F">
              <w:rPr>
                <w:color w:val="000000"/>
                <w:szCs w:val="21"/>
                <w:lang w:val="ru-RU" w:eastAsia="zh-CN"/>
              </w:rPr>
              <w:br/>
            </w:r>
            <w:r w:rsidR="004704FD" w:rsidRPr="000D039F">
              <w:rPr>
                <w:lang w:val="ru-RU"/>
              </w:rPr>
              <w:t>Факс</w:t>
            </w:r>
            <w:r w:rsidRPr="000D039F">
              <w:rPr>
                <w:lang w:val="ru-RU"/>
              </w:rPr>
              <w:t>:</w:t>
            </w:r>
            <w:r w:rsidR="007F750C" w:rsidRPr="000D039F">
              <w:rPr>
                <w:lang w:val="ru-RU"/>
              </w:rPr>
              <w:tab/>
            </w:r>
            <w:r w:rsidRPr="000D039F">
              <w:rPr>
                <w:lang w:val="ru-RU"/>
              </w:rPr>
              <w:t>+41 (0) 22 730 81 17</w:t>
            </w:r>
            <w:r w:rsidRPr="000D039F">
              <w:rPr>
                <w:lang w:val="ru-RU"/>
              </w:rPr>
              <w:br/>
            </w:r>
            <w:r w:rsidR="004704FD" w:rsidRPr="000D039F">
              <w:rPr>
                <w:lang w:val="ru-RU"/>
              </w:rPr>
              <w:t>Эл</w:t>
            </w:r>
            <w:r w:rsidR="00EE250C" w:rsidRPr="000D039F">
              <w:rPr>
                <w:lang w:val="ru-RU"/>
              </w:rPr>
              <w:t>.</w:t>
            </w:r>
            <w:r w:rsidR="004704FD" w:rsidRPr="000D039F">
              <w:rPr>
                <w:lang w:val="ru-RU"/>
              </w:rPr>
              <w:t xml:space="preserve"> почта</w:t>
            </w:r>
            <w:r w:rsidRPr="000D039F">
              <w:rPr>
                <w:lang w:val="ru-RU"/>
              </w:rPr>
              <w:t xml:space="preserve">: </w:t>
            </w:r>
            <w:hyperlink r:id="rId20" w:history="1">
              <w:r w:rsidRPr="000D039F">
                <w:rPr>
                  <w:rStyle w:val="Hyperlink"/>
                  <w:lang w:val="ru-RU"/>
                </w:rPr>
                <w:t>publications@wmo.int</w:t>
              </w:r>
            </w:hyperlink>
          </w:p>
        </w:tc>
      </w:tr>
    </w:tbl>
    <w:p w14:paraId="34AD42FE" w14:textId="77777777" w:rsidR="00AA232B" w:rsidRPr="000D039F" w:rsidRDefault="00AA232B" w:rsidP="00AA232B">
      <w:pPr>
        <w:rPr>
          <w:lang w:val="ru-RU"/>
        </w:rPr>
      </w:pPr>
    </w:p>
    <w:p w14:paraId="75EFD157" w14:textId="77777777" w:rsidR="00AA232B" w:rsidRPr="000D039F" w:rsidRDefault="00AA232B" w:rsidP="00AA232B">
      <w:pPr>
        <w:rPr>
          <w:lang w:val="ru-RU"/>
        </w:rPr>
      </w:pPr>
    </w:p>
    <w:p w14:paraId="0C3EEE9B" w14:textId="77777777" w:rsidR="00AA232B" w:rsidRPr="000D039F" w:rsidRDefault="00AA232B" w:rsidP="00AA232B">
      <w:pPr>
        <w:rPr>
          <w:lang w:val="ru-RU"/>
        </w:rPr>
      </w:pPr>
    </w:p>
    <w:tbl>
      <w:tblPr>
        <w:tblStyle w:val="TableGrid"/>
        <w:tblW w:w="9629" w:type="dxa"/>
        <w:tblInd w:w="-113"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814"/>
        <w:gridCol w:w="4815"/>
      </w:tblGrid>
      <w:tr w:rsidR="00AA232B" w:rsidRPr="000D039F" w14:paraId="72D5AC62" w14:textId="77777777">
        <w:tc>
          <w:tcPr>
            <w:tcW w:w="4814" w:type="dxa"/>
          </w:tcPr>
          <w:p w14:paraId="65547311" w14:textId="2ECC03FE" w:rsidR="00AA232B" w:rsidRPr="000D039F" w:rsidRDefault="002F2E9B" w:rsidP="00156882">
            <w:pPr>
              <w:rPr>
                <w:lang w:val="ru-RU"/>
              </w:rPr>
            </w:pPr>
            <w:r w:rsidRPr="000D039F">
              <w:rPr>
                <w:lang w:val="ru-RU"/>
              </w:rPr>
              <w:t>МСЭ</w:t>
            </w:r>
          </w:p>
        </w:tc>
        <w:tc>
          <w:tcPr>
            <w:tcW w:w="4815" w:type="dxa"/>
          </w:tcPr>
          <w:p w14:paraId="73CF4D4E" w14:textId="1C82DC71" w:rsidR="00AA232B" w:rsidRPr="000D039F" w:rsidRDefault="002F2E9B" w:rsidP="00156882">
            <w:pPr>
              <w:rPr>
                <w:lang w:val="ru-RU"/>
              </w:rPr>
            </w:pPr>
            <w:r w:rsidRPr="000D039F">
              <w:rPr>
                <w:lang w:val="ru-RU"/>
              </w:rPr>
              <w:t>ВМО</w:t>
            </w:r>
          </w:p>
        </w:tc>
      </w:tr>
      <w:tr w:rsidR="00AA232B" w:rsidRPr="000D039F" w14:paraId="21288CC4" w14:textId="77777777">
        <w:tc>
          <w:tcPr>
            <w:tcW w:w="4814" w:type="dxa"/>
          </w:tcPr>
          <w:p w14:paraId="0A431FF8" w14:textId="1C0CE3CA" w:rsidR="00A27718" w:rsidRPr="000D039F" w:rsidRDefault="00962F18" w:rsidP="00156882">
            <w:pPr>
              <w:jc w:val="left"/>
              <w:rPr>
                <w:highlight w:val="yellow"/>
                <w:lang w:val="ru-RU"/>
              </w:rPr>
            </w:pPr>
            <w:r w:rsidRPr="000D039F">
              <w:rPr>
                <w:lang w:val="ru-RU"/>
              </w:rPr>
              <w:t xml:space="preserve">978-92-61-40684-4 </w:t>
            </w:r>
            <w:r w:rsidR="00AA232B" w:rsidRPr="000D039F">
              <w:rPr>
                <w:lang w:val="ru-RU"/>
              </w:rPr>
              <w:t>(</w:t>
            </w:r>
            <w:r w:rsidR="009F24B9" w:rsidRPr="000D039F">
              <w:rPr>
                <w:lang w:val="ru-RU"/>
              </w:rPr>
              <w:t>электронная версия</w:t>
            </w:r>
            <w:r w:rsidR="00AA232B" w:rsidRPr="000D039F">
              <w:rPr>
                <w:lang w:val="ru-RU"/>
              </w:rPr>
              <w:t>)</w:t>
            </w:r>
          </w:p>
        </w:tc>
        <w:tc>
          <w:tcPr>
            <w:tcW w:w="4815" w:type="dxa"/>
          </w:tcPr>
          <w:p w14:paraId="4C2E2404" w14:textId="19A04396" w:rsidR="00AA232B" w:rsidRPr="000D039F" w:rsidRDefault="00AA232B" w:rsidP="00FE03D8">
            <w:pPr>
              <w:jc w:val="left"/>
              <w:rPr>
                <w:lang w:val="ru-RU"/>
              </w:rPr>
            </w:pPr>
            <w:r w:rsidRPr="000D039F">
              <w:rPr>
                <w:color w:val="000000"/>
                <w:szCs w:val="21"/>
                <w:lang w:val="ru-RU" w:eastAsia="zh-CN"/>
              </w:rPr>
              <w:t xml:space="preserve">WMO-No. </w:t>
            </w:r>
            <w:r w:rsidR="001B1E92" w:rsidRPr="000D039F">
              <w:rPr>
                <w:color w:val="000000"/>
                <w:szCs w:val="21"/>
                <w:lang w:val="ru-RU" w:eastAsia="zh-CN"/>
              </w:rPr>
              <w:t>1197</w:t>
            </w:r>
            <w:r w:rsidR="00FE03D8" w:rsidRPr="000D039F">
              <w:rPr>
                <w:color w:val="000000"/>
                <w:szCs w:val="21"/>
                <w:lang w:val="ru-RU" w:eastAsia="zh-CN"/>
              </w:rPr>
              <w:br/>
            </w:r>
            <w:r w:rsidR="001B1E92" w:rsidRPr="000D039F">
              <w:rPr>
                <w:color w:val="000000"/>
                <w:szCs w:val="21"/>
                <w:lang w:val="ru-RU" w:eastAsia="zh-CN"/>
              </w:rPr>
              <w:t>978</w:t>
            </w:r>
            <w:r w:rsidRPr="000D039F">
              <w:rPr>
                <w:color w:val="000000"/>
                <w:szCs w:val="21"/>
                <w:lang w:val="ru-RU" w:eastAsia="zh-CN"/>
              </w:rPr>
              <w:t>-</w:t>
            </w:r>
            <w:r w:rsidR="00B33AC5" w:rsidRPr="000D039F">
              <w:rPr>
                <w:color w:val="000000"/>
                <w:szCs w:val="21"/>
                <w:lang w:val="ru-RU" w:eastAsia="zh-CN"/>
              </w:rPr>
              <w:t>9</w:t>
            </w:r>
            <w:r w:rsidR="001B1E92" w:rsidRPr="000D039F">
              <w:rPr>
                <w:color w:val="000000"/>
                <w:szCs w:val="21"/>
                <w:lang w:val="ru-RU" w:eastAsia="zh-CN"/>
              </w:rPr>
              <w:t>2</w:t>
            </w:r>
            <w:r w:rsidRPr="000D039F">
              <w:rPr>
                <w:color w:val="000000"/>
                <w:szCs w:val="21"/>
                <w:lang w:val="ru-RU" w:eastAsia="zh-CN"/>
              </w:rPr>
              <w:t>-</w:t>
            </w:r>
            <w:r w:rsidR="001B1E92" w:rsidRPr="000D039F">
              <w:rPr>
                <w:color w:val="000000"/>
                <w:szCs w:val="21"/>
                <w:lang w:val="ru-RU" w:eastAsia="zh-CN"/>
              </w:rPr>
              <w:t>63</w:t>
            </w:r>
            <w:r w:rsidRPr="000D039F">
              <w:rPr>
                <w:color w:val="000000"/>
                <w:szCs w:val="21"/>
                <w:lang w:val="ru-RU" w:eastAsia="zh-CN"/>
              </w:rPr>
              <w:t>-</w:t>
            </w:r>
            <w:r w:rsidR="001B1E92" w:rsidRPr="000D039F">
              <w:rPr>
                <w:color w:val="000000"/>
                <w:szCs w:val="21"/>
                <w:lang w:val="ru-RU" w:eastAsia="zh-CN"/>
              </w:rPr>
              <w:t>11197</w:t>
            </w:r>
            <w:r w:rsidRPr="000D039F">
              <w:rPr>
                <w:color w:val="000000"/>
                <w:szCs w:val="21"/>
                <w:lang w:val="ru-RU" w:eastAsia="zh-CN"/>
              </w:rPr>
              <w:t>-</w:t>
            </w:r>
            <w:r w:rsidR="001B1E92" w:rsidRPr="000D039F">
              <w:rPr>
                <w:color w:val="000000"/>
                <w:szCs w:val="21"/>
                <w:lang w:val="ru-RU" w:eastAsia="zh-CN"/>
              </w:rPr>
              <w:t>5</w:t>
            </w:r>
            <w:r w:rsidRPr="000D039F">
              <w:rPr>
                <w:lang w:val="ru-RU"/>
              </w:rPr>
              <w:t xml:space="preserve"> (</w:t>
            </w:r>
            <w:r w:rsidR="009F24B9" w:rsidRPr="000D039F">
              <w:rPr>
                <w:lang w:val="ru-RU"/>
              </w:rPr>
              <w:t>электронная версия</w:t>
            </w:r>
            <w:r w:rsidRPr="000D039F">
              <w:rPr>
                <w:lang w:val="ru-RU"/>
              </w:rPr>
              <w:t>)</w:t>
            </w:r>
          </w:p>
        </w:tc>
      </w:tr>
    </w:tbl>
    <w:p w14:paraId="2BACF07B" w14:textId="77777777" w:rsidR="00AA232B" w:rsidRPr="000D039F" w:rsidRDefault="00AA232B" w:rsidP="00AA232B">
      <w:pPr>
        <w:rPr>
          <w:highlight w:val="yellow"/>
          <w:lang w:val="ru-RU"/>
        </w:rPr>
      </w:pPr>
    </w:p>
    <w:p w14:paraId="249257C8" w14:textId="0B6F7C89" w:rsidR="00AA232B" w:rsidRPr="000D039F" w:rsidRDefault="00AA232B" w:rsidP="00AA232B">
      <w:pPr>
        <w:tabs>
          <w:tab w:val="left" w:pos="794"/>
          <w:tab w:val="left" w:pos="1191"/>
          <w:tab w:val="left" w:pos="1588"/>
          <w:tab w:val="left" w:pos="1985"/>
        </w:tabs>
        <w:spacing w:before="360"/>
        <w:jc w:val="center"/>
        <w:rPr>
          <w:sz w:val="18"/>
          <w:szCs w:val="18"/>
          <w:lang w:val="ru-RU"/>
        </w:rPr>
      </w:pPr>
      <w:r w:rsidRPr="000D039F">
        <w:rPr>
          <w:rFonts w:ascii="Symbol" w:hAnsi="Symbol"/>
          <w:sz w:val="18"/>
          <w:szCs w:val="18"/>
          <w:lang w:val="ru-RU"/>
        </w:rPr>
        <w:t></w:t>
      </w:r>
      <w:r w:rsidRPr="000D039F">
        <w:rPr>
          <w:sz w:val="18"/>
          <w:szCs w:val="18"/>
          <w:lang w:val="ru-RU"/>
        </w:rPr>
        <w:t xml:space="preserve"> WMO-ITU 2026</w:t>
      </w:r>
    </w:p>
    <w:p w14:paraId="45ECC9A9" w14:textId="0731BF34" w:rsidR="00BE2635" w:rsidRPr="000D039F" w:rsidRDefault="00981FFC" w:rsidP="00AA232B">
      <w:pPr>
        <w:rPr>
          <w:lang w:val="ru-RU"/>
        </w:rPr>
        <w:sectPr w:rsidR="00BE2635" w:rsidRPr="000D039F" w:rsidSect="004F75DC">
          <w:headerReference w:type="default" r:id="rId21"/>
          <w:footerReference w:type="default" r:id="rId22"/>
          <w:headerReference w:type="first" r:id="rId23"/>
          <w:footerReference w:type="first" r:id="rId24"/>
          <w:footnotePr>
            <w:pos w:val="beneathText"/>
            <w:numStart w:val="3"/>
          </w:footnotePr>
          <w:pgSz w:w="11907" w:h="16834" w:code="9"/>
          <w:pgMar w:top="1418" w:right="1134" w:bottom="1134" w:left="1134" w:header="720" w:footer="720" w:gutter="0"/>
          <w:pgNumType w:fmt="lowerRoman"/>
          <w:cols w:space="720"/>
          <w:vAlign w:val="both"/>
          <w:titlePg/>
        </w:sectPr>
      </w:pPr>
      <w:r w:rsidRPr="000D039F">
        <w:rPr>
          <w:sz w:val="18"/>
          <w:szCs w:val="18"/>
          <w:lang w:val="ru-RU"/>
        </w:rPr>
        <w:t>Право на опубликование в печатной, электронной или какой-либо иной форме на каком-либо языке сохраняется за МСЭ и ВМО. Ни одна из частей настоящей публикации не может быть воспроизведена какими бы то ни было средствами без предварительного письменного разрешения МСЭ и ВМО</w:t>
      </w:r>
      <w:r w:rsidRPr="000D039F">
        <w:rPr>
          <w:lang w:val="ru-RU"/>
        </w:rPr>
        <w:t>.</w:t>
      </w:r>
    </w:p>
    <w:p w14:paraId="59A1B724" w14:textId="20C4CB0E" w:rsidR="00D447B8" w:rsidRPr="000D039F" w:rsidRDefault="00DC0013" w:rsidP="00D447B8">
      <w:pPr>
        <w:pStyle w:val="Heading1"/>
        <w:rPr>
          <w:lang w:val="ru-RU"/>
        </w:rPr>
      </w:pPr>
      <w:bookmarkStart w:id="1" w:name="_Toc236238859"/>
      <w:bookmarkStart w:id="2" w:name="_Toc236299024"/>
      <w:bookmarkStart w:id="3" w:name="_Toc482001822"/>
      <w:bookmarkStart w:id="4" w:name="_Toc482002224"/>
      <w:bookmarkStart w:id="5" w:name="_Toc482002342"/>
      <w:bookmarkStart w:id="6" w:name="_Toc482002477"/>
      <w:bookmarkStart w:id="7" w:name="_Toc482002585"/>
      <w:bookmarkStart w:id="8" w:name="_Toc224568990"/>
      <w:bookmarkStart w:id="9" w:name="_Toc224569319"/>
      <w:bookmarkStart w:id="10" w:name="_Toc224570359"/>
      <w:bookmarkStart w:id="11" w:name="_Toc224573300"/>
      <w:bookmarkStart w:id="12" w:name="_Toc224640625"/>
      <w:r w:rsidRPr="000D039F">
        <w:rPr>
          <w:lang w:val="ru-RU"/>
        </w:rPr>
        <w:lastRenderedPageBreak/>
        <w:t>ПРЕДИСЛОВИЕ</w:t>
      </w:r>
      <w:bookmarkEnd w:id="1"/>
      <w:bookmarkEnd w:id="2"/>
    </w:p>
    <w:p w14:paraId="6A579FD8" w14:textId="77777777" w:rsidR="00DC0013" w:rsidRPr="000D039F" w:rsidRDefault="00DC0013" w:rsidP="002F2E9B">
      <w:pPr>
        <w:pStyle w:val="Normalaftertitle"/>
        <w:rPr>
          <w:lang w:val="ru-RU"/>
        </w:rPr>
      </w:pPr>
      <w:r w:rsidRPr="000D039F">
        <w:rPr>
          <w:lang w:val="ru-RU"/>
        </w:rPr>
        <w:t>Седьмая Исследовательская комиссия по радиосвязи (научные службы) была создана путем структурной реорганизации в 1990 году на Пленарной ассамблее МККР в Дюссельдорфе.</w:t>
      </w:r>
    </w:p>
    <w:p w14:paraId="3E9C183B" w14:textId="2101282B" w:rsidR="00DC0013" w:rsidRPr="000D039F" w:rsidRDefault="00DC0013" w:rsidP="002F2E9B">
      <w:pPr>
        <w:rPr>
          <w:lang w:val="ru-RU"/>
        </w:rPr>
      </w:pPr>
      <w:r w:rsidRPr="000D039F">
        <w:rPr>
          <w:lang w:val="ru-RU"/>
        </w:rPr>
        <w:t>Седьмая Исследовательская комиссия включает четыре рабочих группы (РГ), занимающихся техническими вопросами, связанными с конкретными дисциплинами, относящимися к научным службам. Деятельность в области метеорологии, а также связанная с нею деятельность, входит в компетенцию Рабочей группы 7C (РГ 7C). РГ 7C проводит исследования, касающиеся внедрения и эксплуатации метеорологических пассивных и активных датчиков, работающих с платформ как наземного, так и космического базирования, а также метеорологических средств (в основном, радиозондов и датчиков космической погоды). Поскольку метеорология зависит также от радиосвязи как в отношении сбора данных, на которых строятся прогнозы, так и обработки, и распространения итоговой информации о погоде и предупреждений населения, то эта деятельность тоже касается РГ 7В. И</w:t>
      </w:r>
      <w:r w:rsidR="001E67CE" w:rsidRPr="000D039F">
        <w:rPr>
          <w:lang w:val="ru-RU"/>
        </w:rPr>
        <w:t> </w:t>
      </w:r>
      <w:r w:rsidRPr="000D039F">
        <w:rPr>
          <w:lang w:val="ru-RU"/>
        </w:rPr>
        <w:t>наконец, можно отметить, что метеорологические радары и радары для профилирования ветра изучаются в рамках РГ 5B, относящейся к общей радиолокационной службе.</w:t>
      </w:r>
    </w:p>
    <w:p w14:paraId="055A6575" w14:textId="77777777" w:rsidR="00DC0013" w:rsidRPr="000D039F" w:rsidRDefault="00DC0013" w:rsidP="002F2E9B">
      <w:pPr>
        <w:rPr>
          <w:lang w:val="ru-RU"/>
        </w:rPr>
      </w:pPr>
      <w:r w:rsidRPr="000D039F">
        <w:rPr>
          <w:lang w:val="ru-RU"/>
        </w:rPr>
        <w:t>В рамках достижения целей ООН в области устойчивого развития (ЦУР) особая роль отводится наблюдениям Земли и метеорологическим системам. Они вносят как прямой, так и косвенный вклад в достижение ЦУР. Кроме того, данные, полученные путем использования радиочастот, необходимы для мониторинга результатов принятых корректирующих мер. Из 232 показателей, разработанных для мониторинга прогресса в этой деятельности, 30 могут быть оценены только с использованием данных, полученных со спутников дистанционного зондирования.</w:t>
      </w:r>
    </w:p>
    <w:p w14:paraId="77F2DAB2" w14:textId="77777777" w:rsidR="00DC0013" w:rsidRPr="000D039F" w:rsidRDefault="00DC0013" w:rsidP="002F2E9B">
      <w:pPr>
        <w:rPr>
          <w:lang w:val="ru-RU"/>
        </w:rPr>
      </w:pPr>
      <w:r w:rsidRPr="000D039F">
        <w:rPr>
          <w:lang w:val="ru-RU"/>
        </w:rPr>
        <w:t xml:space="preserve">Метеорология является важнейшей частью нашей повседневной жизни и многими нитями связана с нашими повседневными занятиями и деятельностью. Надежные прогнозы погоды имеют решающее значение для нашей безопасности и экономики. Для спасения жизней и уменьшения ущерба имуществу и инфраструктуре, наносимого штормами, сильными осадками, волнами тепла и тропическими циклонами, а также другими опасными явлениями, зависящими от погоды, такими как паводки или распространение атмосферного или морского загрязнения, граждане мира и лица, принимающие решения, нуждаются в своевременных предупреждениях, основанных на надежных прогнозах погоды. </w:t>
      </w:r>
    </w:p>
    <w:p w14:paraId="3ABCCA69" w14:textId="77777777" w:rsidR="00DC0013" w:rsidRPr="000D039F" w:rsidRDefault="00DC0013" w:rsidP="002F2E9B">
      <w:pPr>
        <w:rPr>
          <w:lang w:val="ru-RU"/>
        </w:rPr>
      </w:pPr>
      <w:r w:rsidRPr="000D039F">
        <w:rPr>
          <w:lang w:val="ru-RU"/>
        </w:rPr>
        <w:t xml:space="preserve">Экстремальные погодные и климатические явления приводят </w:t>
      </w:r>
      <w:proofErr w:type="gramStart"/>
      <w:r w:rsidRPr="000D039F">
        <w:rPr>
          <w:lang w:val="ru-RU"/>
        </w:rPr>
        <w:t>к все</w:t>
      </w:r>
      <w:proofErr w:type="gramEnd"/>
      <w:r w:rsidRPr="000D039F">
        <w:rPr>
          <w:lang w:val="ru-RU"/>
        </w:rPr>
        <w:t xml:space="preserve"> более значительным экономическим потерям. Одновременно возрастает важность точных и своевременных прогнозов погоды для поддержания бесперебойного функционирования и защиты экономики. Это особенно актуально для секторов энергетики, транспорта, строительства, сельского хозяйства, туризма и коммунальных услуг. Например, поставщики электроэнергии полагаются на прогнозы погоды, чтобы предсказать спрос на электроэнергию и скорректировать объемы производства как в периоды жары, так и в периоды холодов. С развитием возобновляемых источников энергии само производство будет все больше зависеть от погоды. Аналогичным образом прогнозы тумана, снега, сильных ветров, гроз и дисперсии частиц пепла под воздействием погодных условий имеют решающее значение для авиации и организации воздушного движения и, как следствие, для мировой экономики. </w:t>
      </w:r>
    </w:p>
    <w:p w14:paraId="77ADFFC6" w14:textId="77777777" w:rsidR="00DC0013" w:rsidRPr="000D039F" w:rsidRDefault="00DC0013" w:rsidP="002F2E9B">
      <w:pPr>
        <w:rPr>
          <w:lang w:val="ru-RU"/>
        </w:rPr>
      </w:pPr>
      <w:r w:rsidRPr="000D039F">
        <w:rPr>
          <w:lang w:val="ru-RU"/>
        </w:rPr>
        <w:t>Разработка рекомендаций МСЭ-R и подготовка к Всемирным конференциям радиосвязи (ВКР) являются основными видами деятельности исследовательских комиссий. Эксперты 7-й Исследовательской комиссии испытывают очевидную потребность в обмене информацией не только с коллегами, чья работа зависит от метеорологических данных и соответствующих данных, связанных с окружающей средой, в целях обеспечения более высокой точности прогнозов погоды и климата, но и с лицами, принимающими решения, и с органами, регулирующими использование спектра, с тем чтобы они понимали важность использования конкретных частот для метеорологических целей и соответствующих целей, связанных с окружающей средой, и способы их защиты, для того чтобы обеспечить непрерывность моделирования системы Земля с максимально возможной степенью достоверности.</w:t>
      </w:r>
    </w:p>
    <w:p w14:paraId="693A42C4" w14:textId="77777777" w:rsidR="00DC0013" w:rsidRPr="000D039F" w:rsidRDefault="00DC0013" w:rsidP="002F2E9B">
      <w:pPr>
        <w:rPr>
          <w:lang w:val="ru-RU"/>
        </w:rPr>
      </w:pPr>
      <w:r w:rsidRPr="000D039F">
        <w:rPr>
          <w:lang w:val="ru-RU"/>
        </w:rPr>
        <w:t>В этой связи было решено подготовить и опубликовать данный справочник в сотрудничестве с Экспертной группой по координации радиочастот (ЭГ-КРЧ) Всемирной метеорологической организации (ВМО), с тем чтобы все пользователи метеорологических данных и соответствующих данных, связанных с окружающей средой, могли лучше понимать метеорологические системы. Одна из основных целей справочника состоит в том, чтобы предоставить читателю информацию об использовании систем радиосвязи и радиочастотных (РЧ) полос специалистами в области метеорологии и другими научными сотрудниками, занимающимися деятельностью в области защиты окружающей среды во всем мире, и о важности такого использования для обеспечения безопасности населения и мировой экономики.</w:t>
      </w:r>
    </w:p>
    <w:p w14:paraId="7B205282" w14:textId="77777777" w:rsidR="00DC0013" w:rsidRPr="000D039F" w:rsidRDefault="00DC0013" w:rsidP="002F2E9B">
      <w:pPr>
        <w:keepNext/>
        <w:keepLines/>
        <w:rPr>
          <w:lang w:val="ru-RU"/>
        </w:rPr>
      </w:pPr>
      <w:r w:rsidRPr="000D039F">
        <w:rPr>
          <w:lang w:val="ru-RU"/>
        </w:rPr>
        <w:lastRenderedPageBreak/>
        <w:t>Эффективное и рациональное использование распределенных полос частот имеет первостепенное значение для поддержания и повышения качества и точности прогнозов погоды и состояния воды. Важно понимать, например, что, если некоторые из частотных полос, распределенных в настоящее время для метеорологических целей, будут использоваться другими системами радиосвязи, несовместимыми с метеорологическими системами радиосвязи, то эти полосы могут стать непригодными для систем прогнозирования погоды, климата и/или бедствий, что крайне затруднит само прогнозирование, и в определенных случаях сделает невозможным достижение требуемого уровня достоверности и точности прогнозов.</w:t>
      </w:r>
    </w:p>
    <w:p w14:paraId="220A485A" w14:textId="77777777" w:rsidR="00DC0013" w:rsidRPr="000D039F" w:rsidRDefault="00DC0013" w:rsidP="002F2E9B">
      <w:pPr>
        <w:rPr>
          <w:lang w:val="ru-RU"/>
        </w:rPr>
      </w:pPr>
      <w:r w:rsidRPr="000D039F">
        <w:rPr>
          <w:lang w:val="ru-RU"/>
        </w:rPr>
        <w:t>Для меня, как для Председателя 7-й Исследовательской комиссии, является большой честью представить настоящий справочник сообществу пользователей метеорологических данных и соответствующих данных, связанных с окружающей средой, и всему сообществу управляющих использованием радиочастотного спектра, для которых, я в этом уверен, он будет служить в качестве важного справочного руководства в их работе.</w:t>
      </w:r>
    </w:p>
    <w:p w14:paraId="7F8679BC" w14:textId="77777777" w:rsidR="00DC0013" w:rsidRPr="000D039F" w:rsidRDefault="00DC0013" w:rsidP="002F2E9B">
      <w:pPr>
        <w:rPr>
          <w:lang w:val="ru-RU"/>
        </w:rPr>
      </w:pPr>
      <w:r w:rsidRPr="000D039F">
        <w:rPr>
          <w:lang w:val="ru-RU"/>
        </w:rPr>
        <w:t>Обновление настоящего справочника было бы невозможно подготовить при отсутствии вкладов от многих авторов, участвующих в работе 7</w:t>
      </w:r>
      <w:r w:rsidRPr="000D039F">
        <w:rPr>
          <w:lang w:val="ru-RU"/>
        </w:rPr>
        <w:noBreakHyphen/>
        <w:t>й Исследовательской комиссии и ЭГ</w:t>
      </w:r>
      <w:r w:rsidRPr="000D039F">
        <w:rPr>
          <w:lang w:val="ru-RU"/>
        </w:rPr>
        <w:noBreakHyphen/>
        <w:t>КРЧ ВМО. В знак признания их ценного вклада и лидерства в этой работе особую благодарность следует выразить Наталье Донохо, Джесси Андрису, Зое Андреевой из ВМО, Дэвиду Фрэнку (США), Алеку Кейси (Канада), Эрику Алле (Франция), Кирсти Макбит (Соединенное Королевство), Филиппу Тристану (ЕВМЕТСАТ) и Бруно Эспинозе (председателю РГ 7C).</w:t>
      </w:r>
    </w:p>
    <w:p w14:paraId="64F927B7" w14:textId="77777777" w:rsidR="00DC0013" w:rsidRPr="000D039F" w:rsidRDefault="00DC0013" w:rsidP="002F2E9B">
      <w:pPr>
        <w:rPr>
          <w:lang w:val="ru-RU"/>
        </w:rPr>
      </w:pPr>
      <w:r w:rsidRPr="000D039F">
        <w:rPr>
          <w:lang w:val="ru-RU"/>
        </w:rPr>
        <w:t>Также особую признательность выражаем многочисленным авторам из разных стран мира, и я надеюсь, что никого не забыл:</w:t>
      </w:r>
    </w:p>
    <w:p w14:paraId="45759296" w14:textId="77777777" w:rsidR="00DC0013" w:rsidRPr="000D039F" w:rsidRDefault="00DC0013" w:rsidP="002F2E9B">
      <w:pPr>
        <w:rPr>
          <w:lang w:val="ru-RU"/>
        </w:rPr>
      </w:pPr>
      <w:r w:rsidRPr="000D039F">
        <w:rPr>
          <w:lang w:val="ru-RU"/>
        </w:rPr>
        <w:t>Не Цзин, Цзинь Юйянь и Ли Инчун из Китая,</w:t>
      </w:r>
    </w:p>
    <w:p w14:paraId="4A856F0A" w14:textId="77777777" w:rsidR="00DC0013" w:rsidRPr="000D039F" w:rsidRDefault="00DC0013" w:rsidP="002F2E9B">
      <w:pPr>
        <w:rPr>
          <w:lang w:val="ru-RU"/>
        </w:rPr>
      </w:pPr>
      <w:r w:rsidRPr="000D039F">
        <w:rPr>
          <w:lang w:val="ru-RU"/>
        </w:rPr>
        <w:t>Сергею Успенскому и Антону Степанову из Российской Федерации,</w:t>
      </w:r>
    </w:p>
    <w:p w14:paraId="7C01B7B5" w14:textId="77777777" w:rsidR="00DC0013" w:rsidRPr="000D039F" w:rsidRDefault="00DC0013" w:rsidP="002F2E9B">
      <w:pPr>
        <w:rPr>
          <w:lang w:val="ru-RU"/>
        </w:rPr>
      </w:pPr>
      <w:r w:rsidRPr="000D039F">
        <w:rPr>
          <w:lang w:val="ru-RU"/>
        </w:rPr>
        <w:t>Эдне Прадо, Хуэй Шао, Дэниелу Гиллису, Дэниелу Брюэру, Гейсу Де-Буру, Джеймсу Пинто и Томашу Войташеку из США,</w:t>
      </w:r>
    </w:p>
    <w:p w14:paraId="68F19C3A" w14:textId="77777777" w:rsidR="00DC0013" w:rsidRPr="000D039F" w:rsidRDefault="00DC0013" w:rsidP="002F2E9B">
      <w:pPr>
        <w:rPr>
          <w:lang w:val="ru-RU"/>
        </w:rPr>
      </w:pPr>
      <w:r w:rsidRPr="000D039F">
        <w:rPr>
          <w:lang w:val="ru-RU"/>
        </w:rPr>
        <w:t>Дону Харрисону, Дебби О'Салливан, Дэвиду Джексону, Дэвиду Эдвардсу, Грэму Марлтону и Бену Пикерингу из Великобритании,</w:t>
      </w:r>
    </w:p>
    <w:p w14:paraId="1803587B" w14:textId="77777777" w:rsidR="00DC0013" w:rsidRPr="000D039F" w:rsidRDefault="00DC0013" w:rsidP="002F2E9B">
      <w:pPr>
        <w:rPr>
          <w:lang w:val="ru-RU"/>
        </w:rPr>
      </w:pPr>
      <w:r w:rsidRPr="000D039F">
        <w:rPr>
          <w:lang w:val="ru-RU"/>
        </w:rPr>
        <w:t>Мохаммаду Зоморроди из Австралии,</w:t>
      </w:r>
    </w:p>
    <w:p w14:paraId="53662061" w14:textId="77777777" w:rsidR="00DC0013" w:rsidRPr="000D039F" w:rsidRDefault="00DC0013" w:rsidP="002F2E9B">
      <w:pPr>
        <w:rPr>
          <w:lang w:val="ru-RU"/>
        </w:rPr>
      </w:pPr>
      <w:r w:rsidRPr="000D039F">
        <w:rPr>
          <w:lang w:val="ru-RU"/>
        </w:rPr>
        <w:t>Фолькеру Леманну, Маркусу Полю и Дерку Брендлайну из Германии,</w:t>
      </w:r>
    </w:p>
    <w:p w14:paraId="0FF4FDD6" w14:textId="77777777" w:rsidR="00DC0013" w:rsidRPr="000D039F" w:rsidRDefault="00DC0013" w:rsidP="002F2E9B">
      <w:pPr>
        <w:rPr>
          <w:lang w:val="ru-RU"/>
        </w:rPr>
      </w:pPr>
      <w:r w:rsidRPr="000D039F">
        <w:rPr>
          <w:lang w:val="ru-RU"/>
        </w:rPr>
        <w:t>Александру Хафеле и Максиму Эрво из Швейцарии,</w:t>
      </w:r>
    </w:p>
    <w:p w14:paraId="44BAB0FE" w14:textId="77777777" w:rsidR="00DC0013" w:rsidRPr="000D039F" w:rsidRDefault="00DC0013" w:rsidP="002F2E9B">
      <w:pPr>
        <w:rPr>
          <w:lang w:val="ru-RU"/>
        </w:rPr>
      </w:pPr>
      <w:r w:rsidRPr="000D039F">
        <w:rPr>
          <w:lang w:val="ru-RU"/>
        </w:rPr>
        <w:t>Аннакайзе фон Лербер, Юхе Салмиваару и Матти Лехмускеро из Финляндии,</w:t>
      </w:r>
    </w:p>
    <w:p w14:paraId="4924C73B" w14:textId="77777777" w:rsidR="00DC0013" w:rsidRPr="000D039F" w:rsidRDefault="00DC0013" w:rsidP="002F2E9B">
      <w:pPr>
        <w:rPr>
          <w:lang w:val="ru-RU"/>
        </w:rPr>
      </w:pPr>
      <w:r w:rsidRPr="000D039F">
        <w:rPr>
          <w:lang w:val="ru-RU"/>
        </w:rPr>
        <w:t>Такахиро Митомэ, Ясунори Ивана и Сатоши Хагия из Японии,</w:t>
      </w:r>
    </w:p>
    <w:p w14:paraId="22FBFCCD" w14:textId="77777777" w:rsidR="00DC0013" w:rsidRPr="000D039F" w:rsidRDefault="00DC0013" w:rsidP="002F2E9B">
      <w:pPr>
        <w:rPr>
          <w:lang w:val="ru-RU"/>
        </w:rPr>
      </w:pPr>
      <w:r w:rsidRPr="000D039F">
        <w:rPr>
          <w:lang w:val="ru-RU"/>
        </w:rPr>
        <w:t>Робин Фиори и Питеру Лейбьюку из Канады,</w:t>
      </w:r>
    </w:p>
    <w:p w14:paraId="381DFA32" w14:textId="77777777" w:rsidR="00DC0013" w:rsidRPr="000D039F" w:rsidRDefault="00DC0013" w:rsidP="002F2E9B">
      <w:pPr>
        <w:rPr>
          <w:lang w:val="ru-RU"/>
        </w:rPr>
      </w:pPr>
      <w:r w:rsidRPr="000D039F">
        <w:rPr>
          <w:lang w:val="ru-RU"/>
        </w:rPr>
        <w:t>Флавиу Арканжелу и Жуакин Эдуардо Резенде Коста из Бразилии,</w:t>
      </w:r>
    </w:p>
    <w:p w14:paraId="71143311" w14:textId="77777777" w:rsidR="00DC0013" w:rsidRPr="000D039F" w:rsidRDefault="00DC0013" w:rsidP="002F2E9B">
      <w:pPr>
        <w:rPr>
          <w:lang w:val="ru-RU"/>
        </w:rPr>
      </w:pPr>
      <w:r w:rsidRPr="000D039F">
        <w:rPr>
          <w:lang w:val="ru-RU"/>
        </w:rPr>
        <w:t>Николь Вильмер и Оливье Тролле из Франции,</w:t>
      </w:r>
    </w:p>
    <w:p w14:paraId="2EF80A63" w14:textId="77777777" w:rsidR="00DC0013" w:rsidRPr="000D039F" w:rsidRDefault="00DC0013" w:rsidP="002F2E9B">
      <w:pPr>
        <w:rPr>
          <w:lang w:val="ru-RU"/>
        </w:rPr>
      </w:pPr>
      <w:r w:rsidRPr="000D039F">
        <w:rPr>
          <w:lang w:val="ru-RU"/>
        </w:rPr>
        <w:t>Руланду Ван-Малдерену из Нидерландов,</w:t>
      </w:r>
    </w:p>
    <w:p w14:paraId="7CB35180" w14:textId="77777777" w:rsidR="00DC0013" w:rsidRPr="000D039F" w:rsidRDefault="00DC0013" w:rsidP="002F2E9B">
      <w:pPr>
        <w:rPr>
          <w:lang w:val="ru-RU"/>
        </w:rPr>
      </w:pPr>
      <w:r w:rsidRPr="000D039F">
        <w:rPr>
          <w:lang w:val="ru-RU"/>
        </w:rPr>
        <w:t>Нико Чимини из Италии,</w:t>
      </w:r>
    </w:p>
    <w:p w14:paraId="064A9E07" w14:textId="77777777" w:rsidR="00DC0013" w:rsidRPr="000D039F" w:rsidRDefault="00DC0013" w:rsidP="002F2E9B">
      <w:pPr>
        <w:rPr>
          <w:lang w:val="ru-RU"/>
        </w:rPr>
      </w:pPr>
      <w:r w:rsidRPr="000D039F">
        <w:rPr>
          <w:lang w:val="ru-RU"/>
        </w:rPr>
        <w:t>Катарине Андерсен и Яну Сольдо из ЕКА,</w:t>
      </w:r>
    </w:p>
    <w:p w14:paraId="779D3633" w14:textId="77777777" w:rsidR="00DC0013" w:rsidRPr="000D039F" w:rsidRDefault="00DC0013" w:rsidP="002F2E9B">
      <w:pPr>
        <w:rPr>
          <w:lang w:val="ru-RU"/>
        </w:rPr>
      </w:pPr>
      <w:r w:rsidRPr="000D039F">
        <w:rPr>
          <w:lang w:val="ru-RU"/>
        </w:rPr>
        <w:t>Брюсу Инглби из ЕЦСПП</w:t>
      </w:r>
    </w:p>
    <w:p w14:paraId="6535438D" w14:textId="77777777" w:rsidR="00DC0013" w:rsidRPr="000D039F" w:rsidRDefault="00DC0013" w:rsidP="002F2E9B">
      <w:pPr>
        <w:rPr>
          <w:lang w:val="ru-RU"/>
        </w:rPr>
      </w:pPr>
      <w:r w:rsidRPr="000D039F">
        <w:rPr>
          <w:lang w:val="ru-RU"/>
        </w:rPr>
        <w:t>и нескольким коллегам из ВМО, поддерживающим эту деятельность.</w:t>
      </w:r>
    </w:p>
    <w:p w14:paraId="476D7055" w14:textId="77777777" w:rsidR="00DC0013" w:rsidRPr="000D039F" w:rsidRDefault="00DC0013" w:rsidP="00DC0013">
      <w:pPr>
        <w:rPr>
          <w:lang w:val="ru-RU"/>
        </w:rPr>
      </w:pPr>
      <w:r w:rsidRPr="000D039F">
        <w:rPr>
          <w:lang w:val="ru-RU"/>
        </w:rPr>
        <w:t>Наконец, особую признательность выражаем также Вадиму Ноздрину из Бюро радиосвязи, сыгравшему важную роль в обновлении содержания и опубликовании настоящего справочника.</w:t>
      </w:r>
    </w:p>
    <w:p w14:paraId="0E40478A" w14:textId="77777777" w:rsidR="002F2E9B" w:rsidRPr="000D039F" w:rsidRDefault="002F2E9B" w:rsidP="00DC0013">
      <w:pPr>
        <w:rPr>
          <w:lang w:val="ru-RU"/>
        </w:rPr>
      </w:pPr>
    </w:p>
    <w:p w14:paraId="0A5639C9" w14:textId="77777777" w:rsidR="002F2E9B" w:rsidRPr="000D039F" w:rsidRDefault="002F2E9B" w:rsidP="00DC0013">
      <w:pPr>
        <w:rPr>
          <w:lang w:val="ru-RU"/>
        </w:rPr>
      </w:pPr>
    </w:p>
    <w:tbl>
      <w:tblPr>
        <w:tblW w:w="0" w:type="auto"/>
        <w:jc w:val="right"/>
        <w:tblLook w:val="01E0" w:firstRow="1" w:lastRow="1" w:firstColumn="1" w:lastColumn="1" w:noHBand="0" w:noVBand="0"/>
      </w:tblPr>
      <w:tblGrid>
        <w:gridCol w:w="4962"/>
      </w:tblGrid>
      <w:tr w:rsidR="00D447B8" w:rsidRPr="000D039F" w14:paraId="60023B7F" w14:textId="77777777" w:rsidTr="00707C13">
        <w:trPr>
          <w:jc w:val="right"/>
        </w:trPr>
        <w:tc>
          <w:tcPr>
            <w:tcW w:w="4962" w:type="dxa"/>
          </w:tcPr>
          <w:p w14:paraId="745B3E6D" w14:textId="77777777" w:rsidR="00DC0013" w:rsidRPr="000D039F" w:rsidRDefault="00DC0013" w:rsidP="004D6785">
            <w:pPr>
              <w:spacing w:before="80"/>
              <w:jc w:val="center"/>
              <w:rPr>
                <w:lang w:val="ru-RU"/>
              </w:rPr>
            </w:pPr>
            <w:r w:rsidRPr="000D039F">
              <w:rPr>
                <w:lang w:val="ru-RU"/>
              </w:rPr>
              <w:t>Маркус ДРЕИС</w:t>
            </w:r>
          </w:p>
          <w:p w14:paraId="71E10178" w14:textId="6B76D74D" w:rsidR="00D447B8" w:rsidRPr="000D039F" w:rsidRDefault="00DC0013" w:rsidP="004D6785">
            <w:pPr>
              <w:spacing w:before="80"/>
              <w:jc w:val="center"/>
              <w:rPr>
                <w:lang w:val="ru-RU"/>
              </w:rPr>
            </w:pPr>
            <w:r w:rsidRPr="000D039F">
              <w:rPr>
                <w:lang w:val="ru-RU"/>
              </w:rPr>
              <w:t>Председатель 7-й Исследовательской комиссии</w:t>
            </w:r>
          </w:p>
        </w:tc>
      </w:tr>
    </w:tbl>
    <w:p w14:paraId="7AC13739" w14:textId="77777777" w:rsidR="00D447B8" w:rsidRPr="000D039F" w:rsidRDefault="00D447B8" w:rsidP="002F2E9B">
      <w:pPr>
        <w:rPr>
          <w:lang w:val="ru-RU"/>
        </w:rPr>
      </w:pPr>
    </w:p>
    <w:p w14:paraId="32896784" w14:textId="77777777" w:rsidR="002F2E9B" w:rsidRPr="000D039F" w:rsidRDefault="002F2E9B" w:rsidP="002F2E9B">
      <w:pPr>
        <w:rPr>
          <w:lang w:val="ru-RU"/>
        </w:rPr>
      </w:pPr>
    </w:p>
    <w:p w14:paraId="3075A327" w14:textId="77777777" w:rsidR="002F2E9B" w:rsidRPr="000D039F" w:rsidRDefault="002F2E9B" w:rsidP="002F2E9B">
      <w:pPr>
        <w:rPr>
          <w:lang w:val="ru-RU"/>
        </w:rPr>
        <w:sectPr w:rsidR="002F2E9B" w:rsidRPr="000D039F" w:rsidSect="004F75DC">
          <w:headerReference w:type="even" r:id="rId25"/>
          <w:footerReference w:type="first" r:id="rId26"/>
          <w:type w:val="oddPage"/>
          <w:pgSz w:w="11907" w:h="16834" w:code="9"/>
          <w:pgMar w:top="1418" w:right="1134" w:bottom="1134" w:left="1134" w:header="720" w:footer="482" w:gutter="0"/>
          <w:pgNumType w:fmt="lowerRoman"/>
          <w:cols w:space="720"/>
          <w:vAlign w:val="both"/>
          <w:docGrid w:linePitch="326"/>
        </w:sectPr>
      </w:pPr>
    </w:p>
    <w:p w14:paraId="32F2290F" w14:textId="24F6989A" w:rsidR="00BE2635" w:rsidRPr="000D039F" w:rsidRDefault="00290A35" w:rsidP="00BE2635">
      <w:pPr>
        <w:jc w:val="center"/>
        <w:rPr>
          <w:lang w:val="ru-RU"/>
        </w:rPr>
      </w:pPr>
      <w:r w:rsidRPr="000D039F">
        <w:rPr>
          <w:lang w:val="ru-RU"/>
        </w:rPr>
        <w:lastRenderedPageBreak/>
        <w:t>СОДЕРЖАНИЕ</w:t>
      </w:r>
    </w:p>
    <w:p w14:paraId="0F1DE018" w14:textId="19248386" w:rsidR="00BE2635" w:rsidRPr="000D039F" w:rsidRDefault="00290A35" w:rsidP="00BE2635">
      <w:pPr>
        <w:tabs>
          <w:tab w:val="clear" w:pos="1134"/>
          <w:tab w:val="clear" w:pos="1871"/>
          <w:tab w:val="clear" w:pos="2268"/>
          <w:tab w:val="left" w:pos="794"/>
          <w:tab w:val="left" w:pos="1191"/>
          <w:tab w:val="left" w:pos="1588"/>
          <w:tab w:val="left" w:pos="1985"/>
        </w:tabs>
        <w:jc w:val="right"/>
        <w:rPr>
          <w:i/>
          <w:lang w:val="ru-RU"/>
        </w:rPr>
      </w:pPr>
      <w:r w:rsidRPr="000D039F">
        <w:rPr>
          <w:i/>
          <w:lang w:val="ru-RU"/>
        </w:rPr>
        <w:t>Стр.</w:t>
      </w:r>
    </w:p>
    <w:p w14:paraId="529A8FB3" w14:textId="1D399F46" w:rsidR="001E67CE" w:rsidRPr="000D039F" w:rsidRDefault="0067494E">
      <w:pPr>
        <w:pStyle w:val="TOC1"/>
        <w:rPr>
          <w:rFonts w:asciiTheme="minorHAnsi" w:eastAsiaTheme="minorEastAsia" w:hAnsiTheme="minorHAnsi" w:cstheme="minorBidi"/>
          <w:noProof/>
          <w:kern w:val="2"/>
          <w:sz w:val="24"/>
          <w:szCs w:val="24"/>
          <w:lang w:val="ru-RU" w:eastAsia="en-GB"/>
          <w14:ligatures w14:val="standardContextual"/>
        </w:rPr>
      </w:pPr>
      <w:r w:rsidRPr="000D039F">
        <w:rPr>
          <w:lang w:val="ru-RU"/>
        </w:rPr>
        <w:fldChar w:fldCharType="begin"/>
      </w:r>
      <w:r w:rsidRPr="000D039F">
        <w:rPr>
          <w:lang w:val="ru-RU"/>
        </w:rPr>
        <w:instrText xml:space="preserve"> TOC \o "1-3" \h \z \u </w:instrText>
      </w:r>
      <w:r w:rsidRPr="000D039F">
        <w:rPr>
          <w:lang w:val="ru-RU"/>
        </w:rPr>
        <w:fldChar w:fldCharType="separate"/>
      </w:r>
      <w:hyperlink w:anchor="_Toc236299024" w:history="1">
        <w:r w:rsidR="001E67CE" w:rsidRPr="000D039F">
          <w:rPr>
            <w:rStyle w:val="Hyperlink"/>
            <w:noProof/>
            <w:lang w:val="ru-RU"/>
          </w:rPr>
          <w:t>ПРЕДИСЛОВИЕ</w:t>
        </w:r>
        <w:r w:rsidR="001E67CE" w:rsidRPr="000D039F">
          <w:rPr>
            <w:noProof/>
            <w:webHidden/>
            <w:lang w:val="ru-RU"/>
          </w:rPr>
          <w:tab/>
        </w:r>
        <w:r w:rsidR="00BE483E" w:rsidRPr="000D039F">
          <w:rPr>
            <w:noProof/>
            <w:webHidden/>
            <w:lang w:val="ru-RU"/>
          </w:rPr>
          <w:tab/>
        </w:r>
        <w:r w:rsidR="001E67CE" w:rsidRPr="000D039F">
          <w:rPr>
            <w:noProof/>
            <w:webHidden/>
            <w:lang w:val="ru-RU"/>
          </w:rPr>
          <w:fldChar w:fldCharType="begin"/>
        </w:r>
        <w:r w:rsidR="001E67CE" w:rsidRPr="000D039F">
          <w:rPr>
            <w:noProof/>
            <w:webHidden/>
            <w:lang w:val="ru-RU"/>
          </w:rPr>
          <w:instrText xml:space="preserve"> PAGEREF _Toc236299024 \h </w:instrText>
        </w:r>
        <w:r w:rsidR="001E67CE" w:rsidRPr="000D039F">
          <w:rPr>
            <w:noProof/>
            <w:webHidden/>
            <w:lang w:val="ru-RU"/>
          </w:rPr>
        </w:r>
        <w:r w:rsidR="001E67CE" w:rsidRPr="000D039F">
          <w:rPr>
            <w:noProof/>
            <w:webHidden/>
            <w:lang w:val="ru-RU"/>
          </w:rPr>
          <w:fldChar w:fldCharType="separate"/>
        </w:r>
        <w:r w:rsidR="00986865">
          <w:rPr>
            <w:noProof/>
            <w:webHidden/>
            <w:lang w:val="ru-RU"/>
          </w:rPr>
          <w:t>iii</w:t>
        </w:r>
        <w:r w:rsidR="001E67CE" w:rsidRPr="000D039F">
          <w:rPr>
            <w:noProof/>
            <w:webHidden/>
            <w:lang w:val="ru-RU"/>
          </w:rPr>
          <w:fldChar w:fldCharType="end"/>
        </w:r>
      </w:hyperlink>
    </w:p>
    <w:p w14:paraId="0E8798D4" w14:textId="7A18DC5D" w:rsidR="001E67CE" w:rsidRPr="000D039F" w:rsidRDefault="001E67CE">
      <w:pPr>
        <w:pStyle w:val="TOC1"/>
        <w:rPr>
          <w:rFonts w:asciiTheme="minorHAnsi" w:eastAsiaTheme="minorEastAsia" w:hAnsiTheme="minorHAnsi" w:cstheme="minorBidi"/>
          <w:noProof/>
          <w:kern w:val="2"/>
          <w:sz w:val="24"/>
          <w:szCs w:val="24"/>
          <w:lang w:val="ru-RU" w:eastAsia="en-GB"/>
          <w14:ligatures w14:val="standardContextual"/>
        </w:rPr>
      </w:pPr>
      <w:hyperlink w:anchor="_Toc236299025" w:history="1">
        <w:r w:rsidRPr="000D039F">
          <w:rPr>
            <w:rStyle w:val="Hyperlink"/>
            <w:noProof/>
            <w:lang w:val="ru-RU"/>
          </w:rPr>
          <w:t>ВВЕДЕНИЕ</w:t>
        </w:r>
        <w:r w:rsidRPr="000D039F">
          <w:rPr>
            <w:noProof/>
            <w:webHidden/>
            <w:lang w:val="ru-RU"/>
          </w:rPr>
          <w:tab/>
        </w:r>
        <w:r w:rsidR="00BE483E" w:rsidRPr="000D039F">
          <w:rPr>
            <w:noProof/>
            <w:webHidden/>
            <w:lang w:val="ru-RU"/>
          </w:rPr>
          <w:tab/>
        </w:r>
        <w:r w:rsidRPr="000D039F">
          <w:rPr>
            <w:noProof/>
            <w:webHidden/>
            <w:lang w:val="ru-RU"/>
          </w:rPr>
          <w:fldChar w:fldCharType="begin"/>
        </w:r>
        <w:r w:rsidRPr="000D039F">
          <w:rPr>
            <w:noProof/>
            <w:webHidden/>
            <w:lang w:val="ru-RU"/>
          </w:rPr>
          <w:instrText xml:space="preserve"> PAGEREF _Toc236299025 \h </w:instrText>
        </w:r>
        <w:r w:rsidRPr="000D039F">
          <w:rPr>
            <w:noProof/>
            <w:webHidden/>
            <w:lang w:val="ru-RU"/>
          </w:rPr>
        </w:r>
        <w:r w:rsidRPr="000D039F">
          <w:rPr>
            <w:noProof/>
            <w:webHidden/>
            <w:lang w:val="ru-RU"/>
          </w:rPr>
          <w:fldChar w:fldCharType="separate"/>
        </w:r>
        <w:r w:rsidR="00986865">
          <w:rPr>
            <w:noProof/>
            <w:webHidden/>
            <w:lang w:val="ru-RU"/>
          </w:rPr>
          <w:t>vii</w:t>
        </w:r>
        <w:r w:rsidRPr="000D039F">
          <w:rPr>
            <w:noProof/>
            <w:webHidden/>
            <w:lang w:val="ru-RU"/>
          </w:rPr>
          <w:fldChar w:fldCharType="end"/>
        </w:r>
      </w:hyperlink>
    </w:p>
    <w:p w14:paraId="02FEA57B" w14:textId="1EB0D083" w:rsidR="001E67CE" w:rsidRPr="000D039F" w:rsidRDefault="001E67CE">
      <w:pPr>
        <w:pStyle w:val="TOC1"/>
        <w:rPr>
          <w:rFonts w:asciiTheme="minorHAnsi" w:eastAsiaTheme="minorEastAsia" w:hAnsiTheme="minorHAnsi" w:cstheme="minorBidi"/>
          <w:noProof/>
          <w:kern w:val="2"/>
          <w:sz w:val="24"/>
          <w:szCs w:val="24"/>
          <w:lang w:val="ru-RU" w:eastAsia="en-GB"/>
          <w14:ligatures w14:val="standardContextual"/>
        </w:rPr>
      </w:pPr>
      <w:hyperlink w:anchor="_Toc236299026" w:history="1">
        <w:r w:rsidRPr="000D039F">
          <w:rPr>
            <w:rStyle w:val="Hyperlink"/>
            <w:noProof/>
            <w:lang w:val="ru-RU"/>
          </w:rPr>
          <w:t>ГЛАВА 1</w:t>
        </w:r>
        <w:r w:rsidR="00BE483E" w:rsidRPr="000D039F">
          <w:rPr>
            <w:rStyle w:val="Hyperlink"/>
            <w:noProof/>
            <w:lang w:val="ru-RU"/>
          </w:rPr>
          <w:t xml:space="preserve"> – </w:t>
        </w:r>
        <w:r w:rsidR="00BE483E" w:rsidRPr="000D039F">
          <w:rPr>
            <w:noProof/>
            <w:lang w:val="ru-RU"/>
          </w:rPr>
          <w:t>Глобальная инфраструктура ВМО</w:t>
        </w:r>
        <w:r w:rsidRPr="000D039F">
          <w:rPr>
            <w:noProof/>
            <w:webHidden/>
            <w:lang w:val="ru-RU"/>
          </w:rPr>
          <w:tab/>
        </w:r>
        <w:r w:rsidR="00BE483E" w:rsidRPr="000D039F">
          <w:rPr>
            <w:noProof/>
            <w:webHidden/>
            <w:lang w:val="ru-RU"/>
          </w:rPr>
          <w:tab/>
        </w:r>
        <w:r w:rsidRPr="000D039F">
          <w:rPr>
            <w:noProof/>
            <w:webHidden/>
            <w:lang w:val="ru-RU"/>
          </w:rPr>
          <w:fldChar w:fldCharType="begin"/>
        </w:r>
        <w:r w:rsidRPr="000D039F">
          <w:rPr>
            <w:noProof/>
            <w:webHidden/>
            <w:lang w:val="ru-RU"/>
          </w:rPr>
          <w:instrText xml:space="preserve"> PAGEREF _Toc236299026 \h </w:instrText>
        </w:r>
        <w:r w:rsidRPr="000D039F">
          <w:rPr>
            <w:noProof/>
            <w:webHidden/>
            <w:lang w:val="ru-RU"/>
          </w:rPr>
        </w:r>
        <w:r w:rsidRPr="000D039F">
          <w:rPr>
            <w:noProof/>
            <w:webHidden/>
            <w:lang w:val="ru-RU"/>
          </w:rPr>
          <w:fldChar w:fldCharType="separate"/>
        </w:r>
        <w:r w:rsidR="00986865">
          <w:rPr>
            <w:noProof/>
            <w:webHidden/>
            <w:lang w:val="ru-RU"/>
          </w:rPr>
          <w:t>1</w:t>
        </w:r>
        <w:r w:rsidRPr="000D039F">
          <w:rPr>
            <w:noProof/>
            <w:webHidden/>
            <w:lang w:val="ru-RU"/>
          </w:rPr>
          <w:fldChar w:fldCharType="end"/>
        </w:r>
      </w:hyperlink>
    </w:p>
    <w:p w14:paraId="7E1F1674" w14:textId="3A5A6211" w:rsidR="001E67CE" w:rsidRPr="000D039F" w:rsidRDefault="001E67CE">
      <w:pPr>
        <w:pStyle w:val="TOC2"/>
        <w:rPr>
          <w:rFonts w:asciiTheme="minorHAnsi" w:eastAsiaTheme="minorEastAsia" w:hAnsiTheme="minorHAnsi" w:cstheme="minorBidi"/>
          <w:noProof/>
          <w:kern w:val="2"/>
          <w:sz w:val="24"/>
          <w:szCs w:val="24"/>
          <w:lang w:val="ru-RU" w:eastAsia="en-GB"/>
          <w14:ligatures w14:val="standardContextual"/>
        </w:rPr>
      </w:pPr>
      <w:hyperlink w:anchor="_Toc236299027" w:history="1">
        <w:r w:rsidRPr="000D039F">
          <w:rPr>
            <w:rStyle w:val="Hyperlink"/>
            <w:noProof/>
            <w:lang w:val="ru-RU"/>
          </w:rPr>
          <w:t>1.1</w:t>
        </w:r>
        <w:r w:rsidRPr="000D039F">
          <w:rPr>
            <w:rFonts w:asciiTheme="minorHAnsi" w:eastAsiaTheme="minorEastAsia" w:hAnsiTheme="minorHAnsi" w:cstheme="minorBidi"/>
            <w:noProof/>
            <w:kern w:val="2"/>
            <w:sz w:val="24"/>
            <w:szCs w:val="24"/>
            <w:lang w:val="ru-RU" w:eastAsia="en-GB"/>
            <w14:ligatures w14:val="standardContextual"/>
          </w:rPr>
          <w:tab/>
        </w:r>
        <w:r w:rsidRPr="000D039F">
          <w:rPr>
            <w:rStyle w:val="Hyperlink"/>
            <w:noProof/>
            <w:lang w:val="ru-RU"/>
          </w:rPr>
          <w:t>Компоненты глобальной инфраструктуры ВМО</w:t>
        </w:r>
        <w:r w:rsidRPr="000D039F">
          <w:rPr>
            <w:noProof/>
            <w:webHidden/>
            <w:lang w:val="ru-RU"/>
          </w:rPr>
          <w:tab/>
        </w:r>
        <w:r w:rsidR="00BE483E" w:rsidRPr="000D039F">
          <w:rPr>
            <w:noProof/>
            <w:webHidden/>
            <w:lang w:val="ru-RU"/>
          </w:rPr>
          <w:tab/>
        </w:r>
        <w:r w:rsidRPr="000D039F">
          <w:rPr>
            <w:noProof/>
            <w:webHidden/>
            <w:lang w:val="ru-RU"/>
          </w:rPr>
          <w:fldChar w:fldCharType="begin"/>
        </w:r>
        <w:r w:rsidRPr="000D039F">
          <w:rPr>
            <w:noProof/>
            <w:webHidden/>
            <w:lang w:val="ru-RU"/>
          </w:rPr>
          <w:instrText xml:space="preserve"> PAGEREF _Toc236299027 \h </w:instrText>
        </w:r>
        <w:r w:rsidRPr="000D039F">
          <w:rPr>
            <w:noProof/>
            <w:webHidden/>
            <w:lang w:val="ru-RU"/>
          </w:rPr>
        </w:r>
        <w:r w:rsidRPr="000D039F">
          <w:rPr>
            <w:noProof/>
            <w:webHidden/>
            <w:lang w:val="ru-RU"/>
          </w:rPr>
          <w:fldChar w:fldCharType="separate"/>
        </w:r>
        <w:r w:rsidR="00986865">
          <w:rPr>
            <w:noProof/>
            <w:webHidden/>
            <w:lang w:val="ru-RU"/>
          </w:rPr>
          <w:t>1</w:t>
        </w:r>
        <w:r w:rsidRPr="000D039F">
          <w:rPr>
            <w:noProof/>
            <w:webHidden/>
            <w:lang w:val="ru-RU"/>
          </w:rPr>
          <w:fldChar w:fldCharType="end"/>
        </w:r>
      </w:hyperlink>
    </w:p>
    <w:p w14:paraId="09AD57E2" w14:textId="48355A05" w:rsidR="001E67CE" w:rsidRPr="000D039F" w:rsidRDefault="001E67CE">
      <w:pPr>
        <w:pStyle w:val="TOC2"/>
        <w:rPr>
          <w:rFonts w:asciiTheme="minorHAnsi" w:eastAsiaTheme="minorEastAsia" w:hAnsiTheme="minorHAnsi" w:cstheme="minorBidi"/>
          <w:noProof/>
          <w:kern w:val="2"/>
          <w:sz w:val="24"/>
          <w:szCs w:val="24"/>
          <w:lang w:val="ru-RU" w:eastAsia="en-GB"/>
          <w14:ligatures w14:val="standardContextual"/>
        </w:rPr>
      </w:pPr>
      <w:hyperlink w:anchor="_Toc236299028" w:history="1">
        <w:r w:rsidRPr="000D039F">
          <w:rPr>
            <w:rStyle w:val="Hyperlink"/>
            <w:noProof/>
            <w:lang w:val="ru-RU"/>
          </w:rPr>
          <w:t>1.2</w:t>
        </w:r>
        <w:r w:rsidRPr="000D039F">
          <w:rPr>
            <w:rFonts w:asciiTheme="minorHAnsi" w:eastAsiaTheme="minorEastAsia" w:hAnsiTheme="minorHAnsi" w:cstheme="minorBidi"/>
            <w:noProof/>
            <w:kern w:val="2"/>
            <w:sz w:val="24"/>
            <w:szCs w:val="24"/>
            <w:lang w:val="ru-RU" w:eastAsia="en-GB"/>
            <w14:ligatures w14:val="standardContextual"/>
          </w:rPr>
          <w:tab/>
        </w:r>
        <w:r w:rsidRPr="000D039F">
          <w:rPr>
            <w:rStyle w:val="Hyperlink"/>
            <w:noProof/>
            <w:lang w:val="ru-RU"/>
          </w:rPr>
          <w:t>Интегрированная глобальная система наблюдений ВМО (ИГСНВ)</w:t>
        </w:r>
        <w:r w:rsidRPr="000D039F">
          <w:rPr>
            <w:noProof/>
            <w:webHidden/>
            <w:lang w:val="ru-RU"/>
          </w:rPr>
          <w:tab/>
        </w:r>
        <w:r w:rsidR="00BE483E" w:rsidRPr="000D039F">
          <w:rPr>
            <w:noProof/>
            <w:webHidden/>
            <w:lang w:val="ru-RU"/>
          </w:rPr>
          <w:tab/>
        </w:r>
        <w:r w:rsidRPr="000D039F">
          <w:rPr>
            <w:noProof/>
            <w:webHidden/>
            <w:lang w:val="ru-RU"/>
          </w:rPr>
          <w:fldChar w:fldCharType="begin"/>
        </w:r>
        <w:r w:rsidRPr="000D039F">
          <w:rPr>
            <w:noProof/>
            <w:webHidden/>
            <w:lang w:val="ru-RU"/>
          </w:rPr>
          <w:instrText xml:space="preserve"> PAGEREF _Toc236299028 \h </w:instrText>
        </w:r>
        <w:r w:rsidRPr="000D039F">
          <w:rPr>
            <w:noProof/>
            <w:webHidden/>
            <w:lang w:val="ru-RU"/>
          </w:rPr>
        </w:r>
        <w:r w:rsidRPr="000D039F">
          <w:rPr>
            <w:noProof/>
            <w:webHidden/>
            <w:lang w:val="ru-RU"/>
          </w:rPr>
          <w:fldChar w:fldCharType="separate"/>
        </w:r>
        <w:r w:rsidR="00986865">
          <w:rPr>
            <w:noProof/>
            <w:webHidden/>
            <w:lang w:val="ru-RU"/>
          </w:rPr>
          <w:t>2</w:t>
        </w:r>
        <w:r w:rsidRPr="000D039F">
          <w:rPr>
            <w:noProof/>
            <w:webHidden/>
            <w:lang w:val="ru-RU"/>
          </w:rPr>
          <w:fldChar w:fldCharType="end"/>
        </w:r>
      </w:hyperlink>
    </w:p>
    <w:p w14:paraId="01D13902" w14:textId="540C487F" w:rsidR="001E67CE" w:rsidRPr="000D039F" w:rsidRDefault="001E67CE">
      <w:pPr>
        <w:pStyle w:val="TOC1"/>
        <w:rPr>
          <w:rFonts w:asciiTheme="minorHAnsi" w:eastAsiaTheme="minorEastAsia" w:hAnsiTheme="minorHAnsi" w:cstheme="minorBidi"/>
          <w:noProof/>
          <w:kern w:val="2"/>
          <w:sz w:val="24"/>
          <w:szCs w:val="24"/>
          <w:lang w:val="ru-RU" w:eastAsia="en-GB"/>
          <w14:ligatures w14:val="standardContextual"/>
        </w:rPr>
      </w:pPr>
      <w:hyperlink w:anchor="_Toc236299036" w:history="1">
        <w:r w:rsidRPr="000D039F">
          <w:rPr>
            <w:rStyle w:val="Hyperlink"/>
            <w:noProof/>
            <w:lang w:val="ru-RU"/>
          </w:rPr>
          <w:t>Справочные материалы</w:t>
        </w:r>
        <w:r w:rsidRPr="000D039F">
          <w:rPr>
            <w:noProof/>
            <w:webHidden/>
            <w:lang w:val="ru-RU"/>
          </w:rPr>
          <w:tab/>
        </w:r>
        <w:r w:rsidR="00786BF0" w:rsidRPr="000D039F">
          <w:rPr>
            <w:noProof/>
            <w:webHidden/>
            <w:lang w:val="ru-RU"/>
          </w:rPr>
          <w:tab/>
        </w:r>
        <w:r w:rsidRPr="000D039F">
          <w:rPr>
            <w:noProof/>
            <w:webHidden/>
            <w:lang w:val="ru-RU"/>
          </w:rPr>
          <w:fldChar w:fldCharType="begin"/>
        </w:r>
        <w:r w:rsidRPr="000D039F">
          <w:rPr>
            <w:noProof/>
            <w:webHidden/>
            <w:lang w:val="ru-RU"/>
          </w:rPr>
          <w:instrText xml:space="preserve"> PAGEREF _Toc236299036 \h </w:instrText>
        </w:r>
        <w:r w:rsidRPr="000D039F">
          <w:rPr>
            <w:noProof/>
            <w:webHidden/>
            <w:lang w:val="ru-RU"/>
          </w:rPr>
        </w:r>
        <w:r w:rsidRPr="000D039F">
          <w:rPr>
            <w:noProof/>
            <w:webHidden/>
            <w:lang w:val="ru-RU"/>
          </w:rPr>
          <w:fldChar w:fldCharType="separate"/>
        </w:r>
        <w:r w:rsidR="00986865">
          <w:rPr>
            <w:noProof/>
            <w:webHidden/>
            <w:lang w:val="ru-RU"/>
          </w:rPr>
          <w:t>11</w:t>
        </w:r>
        <w:r w:rsidRPr="000D039F">
          <w:rPr>
            <w:noProof/>
            <w:webHidden/>
            <w:lang w:val="ru-RU"/>
          </w:rPr>
          <w:fldChar w:fldCharType="end"/>
        </w:r>
      </w:hyperlink>
    </w:p>
    <w:p w14:paraId="5284B786" w14:textId="5DEBA556" w:rsidR="001E67CE" w:rsidRPr="000D039F" w:rsidRDefault="001E67CE">
      <w:pPr>
        <w:pStyle w:val="TOC1"/>
        <w:rPr>
          <w:rFonts w:asciiTheme="minorHAnsi" w:eastAsiaTheme="minorEastAsia" w:hAnsiTheme="minorHAnsi" w:cstheme="minorBidi"/>
          <w:noProof/>
          <w:kern w:val="2"/>
          <w:sz w:val="24"/>
          <w:szCs w:val="24"/>
          <w:lang w:val="ru-RU" w:eastAsia="en-GB"/>
          <w14:ligatures w14:val="standardContextual"/>
        </w:rPr>
      </w:pPr>
      <w:hyperlink w:anchor="_Toc236299037" w:history="1">
        <w:r w:rsidRPr="000D039F">
          <w:rPr>
            <w:rStyle w:val="Hyperlink"/>
            <w:noProof/>
            <w:lang w:val="ru-RU"/>
          </w:rPr>
          <w:t>ГЛАВА 2</w:t>
        </w:r>
        <w:r w:rsidR="008302C4" w:rsidRPr="000D039F">
          <w:rPr>
            <w:rStyle w:val="Hyperlink"/>
            <w:noProof/>
            <w:lang w:val="ru-RU"/>
          </w:rPr>
          <w:t xml:space="preserve"> – </w:t>
        </w:r>
        <w:r w:rsidR="008302C4" w:rsidRPr="000D039F">
          <w:rPr>
            <w:bCs/>
            <w:noProof/>
            <w:lang w:val="ru-RU"/>
          </w:rPr>
          <w:t>Метеорологическая спутниковая служба (МетСат)</w:t>
        </w:r>
        <w:r w:rsidRPr="000D039F">
          <w:rPr>
            <w:noProof/>
            <w:webHidden/>
            <w:lang w:val="ru-RU"/>
          </w:rPr>
          <w:tab/>
        </w:r>
        <w:r w:rsidR="00786BF0" w:rsidRPr="000D039F">
          <w:rPr>
            <w:noProof/>
            <w:webHidden/>
            <w:lang w:val="ru-RU"/>
          </w:rPr>
          <w:tab/>
        </w:r>
        <w:r w:rsidRPr="000D039F">
          <w:rPr>
            <w:noProof/>
            <w:webHidden/>
            <w:lang w:val="ru-RU"/>
          </w:rPr>
          <w:fldChar w:fldCharType="begin"/>
        </w:r>
        <w:r w:rsidRPr="000D039F">
          <w:rPr>
            <w:noProof/>
            <w:webHidden/>
            <w:lang w:val="ru-RU"/>
          </w:rPr>
          <w:instrText xml:space="preserve"> PAGEREF _Toc236299037 \h </w:instrText>
        </w:r>
        <w:r w:rsidRPr="000D039F">
          <w:rPr>
            <w:noProof/>
            <w:webHidden/>
            <w:lang w:val="ru-RU"/>
          </w:rPr>
        </w:r>
        <w:r w:rsidRPr="000D039F">
          <w:rPr>
            <w:noProof/>
            <w:webHidden/>
            <w:lang w:val="ru-RU"/>
          </w:rPr>
          <w:fldChar w:fldCharType="separate"/>
        </w:r>
        <w:r w:rsidR="00986865">
          <w:rPr>
            <w:noProof/>
            <w:webHidden/>
            <w:lang w:val="ru-RU"/>
          </w:rPr>
          <w:t>13</w:t>
        </w:r>
        <w:r w:rsidRPr="000D039F">
          <w:rPr>
            <w:noProof/>
            <w:webHidden/>
            <w:lang w:val="ru-RU"/>
          </w:rPr>
          <w:fldChar w:fldCharType="end"/>
        </w:r>
      </w:hyperlink>
    </w:p>
    <w:p w14:paraId="4881798E" w14:textId="04111B11" w:rsidR="001E67CE" w:rsidRPr="000D039F" w:rsidRDefault="001E67CE" w:rsidP="00986865">
      <w:pPr>
        <w:pStyle w:val="TOC2"/>
        <w:jc w:val="left"/>
        <w:rPr>
          <w:rFonts w:asciiTheme="minorHAnsi" w:eastAsiaTheme="minorEastAsia" w:hAnsiTheme="minorHAnsi" w:cstheme="minorBidi"/>
          <w:noProof/>
          <w:kern w:val="2"/>
          <w:sz w:val="24"/>
          <w:szCs w:val="24"/>
          <w:lang w:val="ru-RU" w:eastAsia="en-GB"/>
          <w14:ligatures w14:val="standardContextual"/>
        </w:rPr>
      </w:pPr>
      <w:hyperlink w:anchor="_Toc236299038" w:history="1">
        <w:r w:rsidRPr="000D039F">
          <w:rPr>
            <w:rStyle w:val="Hyperlink"/>
            <w:noProof/>
            <w:lang w:val="ru-RU"/>
          </w:rPr>
          <w:t>2.1</w:t>
        </w:r>
        <w:r w:rsidRPr="000D039F">
          <w:rPr>
            <w:rFonts w:asciiTheme="minorHAnsi" w:eastAsiaTheme="minorEastAsia" w:hAnsiTheme="minorHAnsi" w:cstheme="minorBidi"/>
            <w:noProof/>
            <w:kern w:val="2"/>
            <w:sz w:val="24"/>
            <w:szCs w:val="24"/>
            <w:lang w:val="ru-RU" w:eastAsia="en-GB"/>
            <w14:ligatures w14:val="standardContextual"/>
          </w:rPr>
          <w:tab/>
        </w:r>
        <w:r w:rsidRPr="000D039F">
          <w:rPr>
            <w:rStyle w:val="Hyperlink"/>
            <w:noProof/>
            <w:lang w:val="ru-RU"/>
          </w:rPr>
          <w:t xml:space="preserve">Определение метеорологической спутниковой службы (МетСат) и </w:t>
        </w:r>
        <w:r w:rsidR="00986865">
          <w:rPr>
            <w:rStyle w:val="Hyperlink"/>
            <w:noProof/>
            <w:lang w:val="en-US"/>
          </w:rPr>
          <w:br/>
        </w:r>
        <w:r w:rsidRPr="000D039F">
          <w:rPr>
            <w:rStyle w:val="Hyperlink"/>
            <w:noProof/>
            <w:lang w:val="ru-RU"/>
          </w:rPr>
          <w:t>ее распределения частот</w:t>
        </w:r>
        <w:r w:rsidRPr="000D039F">
          <w:rPr>
            <w:noProof/>
            <w:webHidden/>
            <w:lang w:val="ru-RU"/>
          </w:rPr>
          <w:tab/>
        </w:r>
        <w:r w:rsidR="00986865">
          <w:rPr>
            <w:noProof/>
            <w:webHidden/>
            <w:lang w:val="en-US"/>
          </w:rPr>
          <w:tab/>
        </w:r>
        <w:r w:rsidRPr="000D039F">
          <w:rPr>
            <w:noProof/>
            <w:webHidden/>
            <w:lang w:val="ru-RU"/>
          </w:rPr>
          <w:fldChar w:fldCharType="begin"/>
        </w:r>
        <w:r w:rsidRPr="000D039F">
          <w:rPr>
            <w:noProof/>
            <w:webHidden/>
            <w:lang w:val="ru-RU"/>
          </w:rPr>
          <w:instrText xml:space="preserve"> PAGEREF _Toc236299038 \h </w:instrText>
        </w:r>
        <w:r w:rsidRPr="000D039F">
          <w:rPr>
            <w:noProof/>
            <w:webHidden/>
            <w:lang w:val="ru-RU"/>
          </w:rPr>
        </w:r>
        <w:r w:rsidRPr="000D039F">
          <w:rPr>
            <w:noProof/>
            <w:webHidden/>
            <w:lang w:val="ru-RU"/>
          </w:rPr>
          <w:fldChar w:fldCharType="separate"/>
        </w:r>
        <w:r w:rsidR="00986865">
          <w:rPr>
            <w:noProof/>
            <w:webHidden/>
            <w:lang w:val="ru-RU"/>
          </w:rPr>
          <w:t>13</w:t>
        </w:r>
        <w:r w:rsidRPr="000D039F">
          <w:rPr>
            <w:noProof/>
            <w:webHidden/>
            <w:lang w:val="ru-RU"/>
          </w:rPr>
          <w:fldChar w:fldCharType="end"/>
        </w:r>
      </w:hyperlink>
    </w:p>
    <w:p w14:paraId="53E19433" w14:textId="784C0A97" w:rsidR="001E67CE" w:rsidRPr="000D039F" w:rsidRDefault="001E67CE">
      <w:pPr>
        <w:pStyle w:val="TOC2"/>
        <w:rPr>
          <w:rFonts w:asciiTheme="minorHAnsi" w:eastAsiaTheme="minorEastAsia" w:hAnsiTheme="minorHAnsi" w:cstheme="minorBidi"/>
          <w:noProof/>
          <w:kern w:val="2"/>
          <w:sz w:val="24"/>
          <w:szCs w:val="24"/>
          <w:lang w:val="ru-RU" w:eastAsia="en-GB"/>
          <w14:ligatures w14:val="standardContextual"/>
        </w:rPr>
      </w:pPr>
      <w:hyperlink w:anchor="_Toc236299040" w:history="1">
        <w:r w:rsidRPr="000D039F">
          <w:rPr>
            <w:rStyle w:val="Hyperlink"/>
            <w:noProof/>
            <w:lang w:val="ru-RU"/>
          </w:rPr>
          <w:t>2.2</w:t>
        </w:r>
        <w:r w:rsidRPr="000D039F">
          <w:rPr>
            <w:rFonts w:asciiTheme="minorHAnsi" w:eastAsiaTheme="minorEastAsia" w:hAnsiTheme="minorHAnsi" w:cstheme="minorBidi"/>
            <w:noProof/>
            <w:kern w:val="2"/>
            <w:sz w:val="24"/>
            <w:szCs w:val="24"/>
            <w:lang w:val="ru-RU" w:eastAsia="en-GB"/>
            <w14:ligatures w14:val="standardContextual"/>
          </w:rPr>
          <w:tab/>
        </w:r>
        <w:r w:rsidRPr="000D039F">
          <w:rPr>
            <w:rStyle w:val="Hyperlink"/>
            <w:noProof/>
            <w:lang w:val="ru-RU"/>
          </w:rPr>
          <w:t>Системы МетСат, использующие геостационарные (ГСО) спутники</w:t>
        </w:r>
        <w:r w:rsidRPr="000D039F">
          <w:rPr>
            <w:noProof/>
            <w:webHidden/>
            <w:lang w:val="ru-RU"/>
          </w:rPr>
          <w:tab/>
        </w:r>
        <w:r w:rsidR="00786BF0" w:rsidRPr="000D039F">
          <w:rPr>
            <w:noProof/>
            <w:webHidden/>
            <w:lang w:val="ru-RU"/>
          </w:rPr>
          <w:tab/>
        </w:r>
        <w:r w:rsidRPr="000D039F">
          <w:rPr>
            <w:noProof/>
            <w:webHidden/>
            <w:lang w:val="ru-RU"/>
          </w:rPr>
          <w:fldChar w:fldCharType="begin"/>
        </w:r>
        <w:r w:rsidRPr="000D039F">
          <w:rPr>
            <w:noProof/>
            <w:webHidden/>
            <w:lang w:val="ru-RU"/>
          </w:rPr>
          <w:instrText xml:space="preserve"> PAGEREF _Toc236299040 \h </w:instrText>
        </w:r>
        <w:r w:rsidRPr="000D039F">
          <w:rPr>
            <w:noProof/>
            <w:webHidden/>
            <w:lang w:val="ru-RU"/>
          </w:rPr>
        </w:r>
        <w:r w:rsidRPr="000D039F">
          <w:rPr>
            <w:noProof/>
            <w:webHidden/>
            <w:lang w:val="ru-RU"/>
          </w:rPr>
          <w:fldChar w:fldCharType="separate"/>
        </w:r>
        <w:r w:rsidR="00986865">
          <w:rPr>
            <w:noProof/>
            <w:webHidden/>
            <w:lang w:val="ru-RU"/>
          </w:rPr>
          <w:t>16</w:t>
        </w:r>
        <w:r w:rsidRPr="000D039F">
          <w:rPr>
            <w:noProof/>
            <w:webHidden/>
            <w:lang w:val="ru-RU"/>
          </w:rPr>
          <w:fldChar w:fldCharType="end"/>
        </w:r>
      </w:hyperlink>
    </w:p>
    <w:p w14:paraId="6A464390" w14:textId="1E187C32" w:rsidR="001E67CE" w:rsidRPr="000D039F" w:rsidRDefault="001E67CE">
      <w:pPr>
        <w:pStyle w:val="TOC2"/>
        <w:rPr>
          <w:rFonts w:asciiTheme="minorHAnsi" w:eastAsiaTheme="minorEastAsia" w:hAnsiTheme="minorHAnsi" w:cstheme="minorBidi"/>
          <w:noProof/>
          <w:kern w:val="2"/>
          <w:sz w:val="24"/>
          <w:szCs w:val="24"/>
          <w:lang w:val="ru-RU" w:eastAsia="en-GB"/>
          <w14:ligatures w14:val="standardContextual"/>
        </w:rPr>
      </w:pPr>
      <w:hyperlink w:anchor="_Toc236299044" w:history="1">
        <w:r w:rsidRPr="000D039F">
          <w:rPr>
            <w:rStyle w:val="Hyperlink"/>
            <w:noProof/>
            <w:lang w:val="ru-RU"/>
          </w:rPr>
          <w:t>2.3</w:t>
        </w:r>
        <w:r w:rsidRPr="000D039F">
          <w:rPr>
            <w:rFonts w:asciiTheme="minorHAnsi" w:eastAsiaTheme="minorEastAsia" w:hAnsiTheme="minorHAnsi" w:cstheme="minorBidi"/>
            <w:noProof/>
            <w:kern w:val="2"/>
            <w:sz w:val="24"/>
            <w:szCs w:val="24"/>
            <w:lang w:val="ru-RU" w:eastAsia="en-GB"/>
            <w14:ligatures w14:val="standardContextual"/>
          </w:rPr>
          <w:tab/>
        </w:r>
        <w:r w:rsidRPr="000D039F">
          <w:rPr>
            <w:rStyle w:val="Hyperlink"/>
            <w:noProof/>
            <w:lang w:val="ru-RU"/>
          </w:rPr>
          <w:t>Системы МетСат, использующие негеостационарные спутники</w:t>
        </w:r>
        <w:r w:rsidRPr="000D039F">
          <w:rPr>
            <w:noProof/>
            <w:webHidden/>
            <w:lang w:val="ru-RU"/>
          </w:rPr>
          <w:tab/>
        </w:r>
        <w:r w:rsidR="00786BF0" w:rsidRPr="000D039F">
          <w:rPr>
            <w:noProof/>
            <w:webHidden/>
            <w:lang w:val="ru-RU"/>
          </w:rPr>
          <w:tab/>
        </w:r>
        <w:r w:rsidRPr="000D039F">
          <w:rPr>
            <w:noProof/>
            <w:webHidden/>
            <w:lang w:val="ru-RU"/>
          </w:rPr>
          <w:fldChar w:fldCharType="begin"/>
        </w:r>
        <w:r w:rsidRPr="000D039F">
          <w:rPr>
            <w:noProof/>
            <w:webHidden/>
            <w:lang w:val="ru-RU"/>
          </w:rPr>
          <w:instrText xml:space="preserve"> PAGEREF _Toc236299044 \h </w:instrText>
        </w:r>
        <w:r w:rsidRPr="000D039F">
          <w:rPr>
            <w:noProof/>
            <w:webHidden/>
            <w:lang w:val="ru-RU"/>
          </w:rPr>
        </w:r>
        <w:r w:rsidRPr="000D039F">
          <w:rPr>
            <w:noProof/>
            <w:webHidden/>
            <w:lang w:val="ru-RU"/>
          </w:rPr>
          <w:fldChar w:fldCharType="separate"/>
        </w:r>
        <w:r w:rsidR="00986865">
          <w:rPr>
            <w:noProof/>
            <w:webHidden/>
            <w:lang w:val="ru-RU"/>
          </w:rPr>
          <w:t>19</w:t>
        </w:r>
        <w:r w:rsidRPr="000D039F">
          <w:rPr>
            <w:noProof/>
            <w:webHidden/>
            <w:lang w:val="ru-RU"/>
          </w:rPr>
          <w:fldChar w:fldCharType="end"/>
        </w:r>
      </w:hyperlink>
    </w:p>
    <w:p w14:paraId="76F40F0E" w14:textId="0F0E64F3" w:rsidR="001E67CE" w:rsidRPr="000D039F" w:rsidRDefault="001E67CE">
      <w:pPr>
        <w:pStyle w:val="TOC2"/>
        <w:rPr>
          <w:rFonts w:asciiTheme="minorHAnsi" w:eastAsiaTheme="minorEastAsia" w:hAnsiTheme="minorHAnsi" w:cstheme="minorBidi"/>
          <w:noProof/>
          <w:kern w:val="2"/>
          <w:sz w:val="24"/>
          <w:szCs w:val="24"/>
          <w:lang w:val="ru-RU" w:eastAsia="en-GB"/>
          <w14:ligatures w14:val="standardContextual"/>
        </w:rPr>
      </w:pPr>
      <w:hyperlink w:anchor="_Toc236299048" w:history="1">
        <w:r w:rsidRPr="000D039F">
          <w:rPr>
            <w:rStyle w:val="Hyperlink"/>
            <w:noProof/>
            <w:lang w:val="ru-RU"/>
          </w:rPr>
          <w:t>2.4</w:t>
        </w:r>
        <w:r w:rsidRPr="000D039F">
          <w:rPr>
            <w:rFonts w:asciiTheme="minorHAnsi" w:eastAsiaTheme="minorEastAsia" w:hAnsiTheme="minorHAnsi" w:cstheme="minorBidi"/>
            <w:noProof/>
            <w:kern w:val="2"/>
            <w:sz w:val="24"/>
            <w:szCs w:val="24"/>
            <w:lang w:val="ru-RU" w:eastAsia="en-GB"/>
            <w14:ligatures w14:val="standardContextual"/>
          </w:rPr>
          <w:tab/>
        </w:r>
        <w:r w:rsidRPr="000D039F">
          <w:rPr>
            <w:rStyle w:val="Hyperlink"/>
            <w:noProof/>
            <w:lang w:val="ru-RU"/>
          </w:rPr>
          <w:t>Альтернативные механизмы распространения данных</w:t>
        </w:r>
        <w:r w:rsidRPr="000D039F">
          <w:rPr>
            <w:noProof/>
            <w:webHidden/>
            <w:lang w:val="ru-RU"/>
          </w:rPr>
          <w:tab/>
        </w:r>
        <w:r w:rsidR="00786BF0" w:rsidRPr="000D039F">
          <w:rPr>
            <w:noProof/>
            <w:webHidden/>
            <w:lang w:val="ru-RU"/>
          </w:rPr>
          <w:tab/>
        </w:r>
        <w:r w:rsidRPr="000D039F">
          <w:rPr>
            <w:noProof/>
            <w:webHidden/>
            <w:lang w:val="ru-RU"/>
          </w:rPr>
          <w:fldChar w:fldCharType="begin"/>
        </w:r>
        <w:r w:rsidRPr="000D039F">
          <w:rPr>
            <w:noProof/>
            <w:webHidden/>
            <w:lang w:val="ru-RU"/>
          </w:rPr>
          <w:instrText xml:space="preserve"> PAGEREF _Toc236299048 \h </w:instrText>
        </w:r>
        <w:r w:rsidRPr="000D039F">
          <w:rPr>
            <w:noProof/>
            <w:webHidden/>
            <w:lang w:val="ru-RU"/>
          </w:rPr>
        </w:r>
        <w:r w:rsidRPr="000D039F">
          <w:rPr>
            <w:noProof/>
            <w:webHidden/>
            <w:lang w:val="ru-RU"/>
          </w:rPr>
          <w:fldChar w:fldCharType="separate"/>
        </w:r>
        <w:r w:rsidR="00986865">
          <w:rPr>
            <w:noProof/>
            <w:webHidden/>
            <w:lang w:val="ru-RU"/>
          </w:rPr>
          <w:t>22</w:t>
        </w:r>
        <w:r w:rsidRPr="000D039F">
          <w:rPr>
            <w:noProof/>
            <w:webHidden/>
            <w:lang w:val="ru-RU"/>
          </w:rPr>
          <w:fldChar w:fldCharType="end"/>
        </w:r>
      </w:hyperlink>
    </w:p>
    <w:p w14:paraId="0BF28819" w14:textId="11D12EA4" w:rsidR="001E67CE" w:rsidRPr="000D039F" w:rsidRDefault="001E67CE">
      <w:pPr>
        <w:pStyle w:val="TOC1"/>
        <w:rPr>
          <w:rFonts w:asciiTheme="minorHAnsi" w:eastAsiaTheme="minorEastAsia" w:hAnsiTheme="minorHAnsi" w:cstheme="minorBidi"/>
          <w:noProof/>
          <w:kern w:val="2"/>
          <w:sz w:val="24"/>
          <w:szCs w:val="24"/>
          <w:lang w:val="ru-RU" w:eastAsia="en-GB"/>
          <w14:ligatures w14:val="standardContextual"/>
        </w:rPr>
      </w:pPr>
      <w:hyperlink w:anchor="_Toc236299049" w:history="1">
        <w:r w:rsidRPr="000D039F">
          <w:rPr>
            <w:rStyle w:val="Hyperlink"/>
            <w:noProof/>
            <w:lang w:val="ru-RU"/>
          </w:rPr>
          <w:t>ГЛАВА 3</w:t>
        </w:r>
        <w:r w:rsidR="008302C4" w:rsidRPr="000D039F">
          <w:rPr>
            <w:rStyle w:val="Hyperlink"/>
            <w:noProof/>
            <w:lang w:val="ru-RU"/>
          </w:rPr>
          <w:t xml:space="preserve"> – </w:t>
        </w:r>
        <w:r w:rsidR="008302C4" w:rsidRPr="000D039F">
          <w:rPr>
            <w:bCs/>
            <w:noProof/>
            <w:lang w:val="ru-RU"/>
          </w:rPr>
          <w:t>Вспомогательная служба метеорологии</w:t>
        </w:r>
        <w:r w:rsidRPr="000D039F">
          <w:rPr>
            <w:noProof/>
            <w:webHidden/>
            <w:lang w:val="ru-RU"/>
          </w:rPr>
          <w:tab/>
        </w:r>
        <w:r w:rsidR="00786BF0" w:rsidRPr="000D039F">
          <w:rPr>
            <w:noProof/>
            <w:webHidden/>
            <w:lang w:val="ru-RU"/>
          </w:rPr>
          <w:tab/>
        </w:r>
        <w:r w:rsidRPr="000D039F">
          <w:rPr>
            <w:noProof/>
            <w:webHidden/>
            <w:lang w:val="ru-RU"/>
          </w:rPr>
          <w:fldChar w:fldCharType="begin"/>
        </w:r>
        <w:r w:rsidRPr="000D039F">
          <w:rPr>
            <w:noProof/>
            <w:webHidden/>
            <w:lang w:val="ru-RU"/>
          </w:rPr>
          <w:instrText xml:space="preserve"> PAGEREF _Toc236299049 \h </w:instrText>
        </w:r>
        <w:r w:rsidRPr="000D039F">
          <w:rPr>
            <w:noProof/>
            <w:webHidden/>
            <w:lang w:val="ru-RU"/>
          </w:rPr>
        </w:r>
        <w:r w:rsidRPr="000D039F">
          <w:rPr>
            <w:noProof/>
            <w:webHidden/>
            <w:lang w:val="ru-RU"/>
          </w:rPr>
          <w:fldChar w:fldCharType="separate"/>
        </w:r>
        <w:r w:rsidR="00986865">
          <w:rPr>
            <w:noProof/>
            <w:webHidden/>
            <w:lang w:val="ru-RU"/>
          </w:rPr>
          <w:t>25</w:t>
        </w:r>
        <w:r w:rsidRPr="000D039F">
          <w:rPr>
            <w:noProof/>
            <w:webHidden/>
            <w:lang w:val="ru-RU"/>
          </w:rPr>
          <w:fldChar w:fldCharType="end"/>
        </w:r>
      </w:hyperlink>
    </w:p>
    <w:p w14:paraId="725BCBDE" w14:textId="746C393D" w:rsidR="001E67CE" w:rsidRPr="000D039F" w:rsidRDefault="001E67CE">
      <w:pPr>
        <w:pStyle w:val="TOC2"/>
        <w:rPr>
          <w:rFonts w:asciiTheme="minorHAnsi" w:eastAsiaTheme="minorEastAsia" w:hAnsiTheme="minorHAnsi" w:cstheme="minorBidi"/>
          <w:noProof/>
          <w:kern w:val="2"/>
          <w:sz w:val="24"/>
          <w:szCs w:val="24"/>
          <w:lang w:val="ru-RU" w:eastAsia="en-GB"/>
          <w14:ligatures w14:val="standardContextual"/>
        </w:rPr>
      </w:pPr>
      <w:hyperlink w:anchor="_Toc236299050" w:history="1">
        <w:r w:rsidRPr="000D039F">
          <w:rPr>
            <w:rStyle w:val="Hyperlink"/>
            <w:noProof/>
            <w:lang w:val="ru-RU"/>
          </w:rPr>
          <w:t>3.1</w:t>
        </w:r>
        <w:r w:rsidRPr="000D039F">
          <w:rPr>
            <w:rFonts w:asciiTheme="minorHAnsi" w:eastAsiaTheme="minorEastAsia" w:hAnsiTheme="minorHAnsi" w:cstheme="minorBidi"/>
            <w:noProof/>
            <w:kern w:val="2"/>
            <w:sz w:val="24"/>
            <w:szCs w:val="24"/>
            <w:lang w:val="ru-RU" w:eastAsia="en-GB"/>
            <w14:ligatures w14:val="standardContextual"/>
          </w:rPr>
          <w:tab/>
        </w:r>
        <w:r w:rsidRPr="000D039F">
          <w:rPr>
            <w:rStyle w:val="Hyperlink"/>
            <w:noProof/>
            <w:lang w:val="ru-RU"/>
          </w:rPr>
          <w:t>Введение</w:t>
        </w:r>
        <w:r w:rsidRPr="000D039F">
          <w:rPr>
            <w:noProof/>
            <w:webHidden/>
            <w:lang w:val="ru-RU"/>
          </w:rPr>
          <w:tab/>
        </w:r>
        <w:r w:rsidR="00786BF0" w:rsidRPr="000D039F">
          <w:rPr>
            <w:noProof/>
            <w:webHidden/>
            <w:lang w:val="ru-RU"/>
          </w:rPr>
          <w:tab/>
        </w:r>
        <w:r w:rsidRPr="000D039F">
          <w:rPr>
            <w:noProof/>
            <w:webHidden/>
            <w:lang w:val="ru-RU"/>
          </w:rPr>
          <w:fldChar w:fldCharType="begin"/>
        </w:r>
        <w:r w:rsidRPr="000D039F">
          <w:rPr>
            <w:noProof/>
            <w:webHidden/>
            <w:lang w:val="ru-RU"/>
          </w:rPr>
          <w:instrText xml:space="preserve"> PAGEREF _Toc236299050 \h </w:instrText>
        </w:r>
        <w:r w:rsidRPr="000D039F">
          <w:rPr>
            <w:noProof/>
            <w:webHidden/>
            <w:lang w:val="ru-RU"/>
          </w:rPr>
        </w:r>
        <w:r w:rsidRPr="000D039F">
          <w:rPr>
            <w:noProof/>
            <w:webHidden/>
            <w:lang w:val="ru-RU"/>
          </w:rPr>
          <w:fldChar w:fldCharType="separate"/>
        </w:r>
        <w:r w:rsidR="00986865">
          <w:rPr>
            <w:noProof/>
            <w:webHidden/>
            <w:lang w:val="ru-RU"/>
          </w:rPr>
          <w:t>25</w:t>
        </w:r>
        <w:r w:rsidRPr="000D039F">
          <w:rPr>
            <w:noProof/>
            <w:webHidden/>
            <w:lang w:val="ru-RU"/>
          </w:rPr>
          <w:fldChar w:fldCharType="end"/>
        </w:r>
      </w:hyperlink>
    </w:p>
    <w:p w14:paraId="262D9065" w14:textId="5F9C0FD3" w:rsidR="001E67CE" w:rsidRPr="000D039F" w:rsidRDefault="001E67CE">
      <w:pPr>
        <w:pStyle w:val="TOC2"/>
        <w:rPr>
          <w:rFonts w:asciiTheme="minorHAnsi" w:eastAsiaTheme="minorEastAsia" w:hAnsiTheme="minorHAnsi" w:cstheme="minorBidi"/>
          <w:noProof/>
          <w:kern w:val="2"/>
          <w:sz w:val="24"/>
          <w:szCs w:val="24"/>
          <w:lang w:val="ru-RU" w:eastAsia="en-GB"/>
          <w14:ligatures w14:val="standardContextual"/>
        </w:rPr>
      </w:pPr>
      <w:hyperlink w:anchor="_Toc236299053" w:history="1">
        <w:r w:rsidRPr="000D039F">
          <w:rPr>
            <w:rStyle w:val="Hyperlink"/>
            <w:noProof/>
            <w:lang w:val="ru-RU"/>
          </w:rPr>
          <w:t>3.2</w:t>
        </w:r>
        <w:r w:rsidRPr="000D039F">
          <w:rPr>
            <w:rFonts w:asciiTheme="minorHAnsi" w:eastAsiaTheme="minorEastAsia" w:hAnsiTheme="minorHAnsi" w:cstheme="minorBidi"/>
            <w:noProof/>
            <w:kern w:val="2"/>
            <w:sz w:val="24"/>
            <w:szCs w:val="24"/>
            <w:lang w:val="ru-RU" w:eastAsia="en-GB"/>
            <w14:ligatures w14:val="standardContextual"/>
          </w:rPr>
          <w:tab/>
        </w:r>
        <w:r w:rsidRPr="000D039F">
          <w:rPr>
            <w:rStyle w:val="Hyperlink"/>
            <w:noProof/>
            <w:lang w:val="ru-RU"/>
          </w:rPr>
          <w:t>Примеры систем зондирования ВСМ</w:t>
        </w:r>
        <w:r w:rsidRPr="000D039F">
          <w:rPr>
            <w:noProof/>
            <w:webHidden/>
            <w:lang w:val="ru-RU"/>
          </w:rPr>
          <w:tab/>
        </w:r>
        <w:r w:rsidR="00786BF0" w:rsidRPr="000D039F">
          <w:rPr>
            <w:noProof/>
            <w:webHidden/>
            <w:lang w:val="ru-RU"/>
          </w:rPr>
          <w:tab/>
        </w:r>
        <w:r w:rsidRPr="000D039F">
          <w:rPr>
            <w:noProof/>
            <w:webHidden/>
            <w:lang w:val="ru-RU"/>
          </w:rPr>
          <w:fldChar w:fldCharType="begin"/>
        </w:r>
        <w:r w:rsidRPr="000D039F">
          <w:rPr>
            <w:noProof/>
            <w:webHidden/>
            <w:lang w:val="ru-RU"/>
          </w:rPr>
          <w:instrText xml:space="preserve"> PAGEREF _Toc236299053 \h </w:instrText>
        </w:r>
        <w:r w:rsidRPr="000D039F">
          <w:rPr>
            <w:noProof/>
            <w:webHidden/>
            <w:lang w:val="ru-RU"/>
          </w:rPr>
        </w:r>
        <w:r w:rsidRPr="000D039F">
          <w:rPr>
            <w:noProof/>
            <w:webHidden/>
            <w:lang w:val="ru-RU"/>
          </w:rPr>
          <w:fldChar w:fldCharType="separate"/>
        </w:r>
        <w:r w:rsidR="00986865">
          <w:rPr>
            <w:noProof/>
            <w:webHidden/>
            <w:lang w:val="ru-RU"/>
          </w:rPr>
          <w:t>27</w:t>
        </w:r>
        <w:r w:rsidRPr="000D039F">
          <w:rPr>
            <w:noProof/>
            <w:webHidden/>
            <w:lang w:val="ru-RU"/>
          </w:rPr>
          <w:fldChar w:fldCharType="end"/>
        </w:r>
      </w:hyperlink>
    </w:p>
    <w:p w14:paraId="4A0920AD" w14:textId="5F36EC36" w:rsidR="001E67CE" w:rsidRPr="000D039F" w:rsidRDefault="001E67CE">
      <w:pPr>
        <w:pStyle w:val="TOC2"/>
        <w:rPr>
          <w:rFonts w:asciiTheme="minorHAnsi" w:eastAsiaTheme="minorEastAsia" w:hAnsiTheme="minorHAnsi" w:cstheme="minorBidi"/>
          <w:noProof/>
          <w:kern w:val="2"/>
          <w:sz w:val="24"/>
          <w:szCs w:val="24"/>
          <w:lang w:val="ru-RU" w:eastAsia="en-GB"/>
          <w14:ligatures w14:val="standardContextual"/>
        </w:rPr>
      </w:pPr>
      <w:hyperlink w:anchor="_Toc236299056" w:history="1">
        <w:r w:rsidRPr="000D039F">
          <w:rPr>
            <w:rStyle w:val="Hyperlink"/>
            <w:noProof/>
            <w:lang w:val="ru-RU"/>
          </w:rPr>
          <w:t>3.3</w:t>
        </w:r>
        <w:r w:rsidRPr="000D039F">
          <w:rPr>
            <w:rFonts w:asciiTheme="minorHAnsi" w:eastAsiaTheme="minorEastAsia" w:hAnsiTheme="minorHAnsi" w:cstheme="minorBidi"/>
            <w:noProof/>
            <w:kern w:val="2"/>
            <w:sz w:val="24"/>
            <w:szCs w:val="24"/>
            <w:lang w:val="ru-RU" w:eastAsia="en-GB"/>
            <w14:ligatures w14:val="standardContextual"/>
          </w:rPr>
          <w:tab/>
        </w:r>
        <w:r w:rsidRPr="000D039F">
          <w:rPr>
            <w:rStyle w:val="Hyperlink"/>
            <w:noProof/>
            <w:lang w:val="ru-RU"/>
          </w:rPr>
          <w:t>Факторы, влияющие на характеристики систем ВСМ</w:t>
        </w:r>
        <w:r w:rsidRPr="000D039F">
          <w:rPr>
            <w:noProof/>
            <w:webHidden/>
            <w:lang w:val="ru-RU"/>
          </w:rPr>
          <w:tab/>
        </w:r>
        <w:r w:rsidR="00786BF0" w:rsidRPr="000D039F">
          <w:rPr>
            <w:noProof/>
            <w:webHidden/>
            <w:lang w:val="ru-RU"/>
          </w:rPr>
          <w:tab/>
        </w:r>
        <w:r w:rsidRPr="000D039F">
          <w:rPr>
            <w:noProof/>
            <w:webHidden/>
            <w:lang w:val="ru-RU"/>
          </w:rPr>
          <w:fldChar w:fldCharType="begin"/>
        </w:r>
        <w:r w:rsidRPr="000D039F">
          <w:rPr>
            <w:noProof/>
            <w:webHidden/>
            <w:lang w:val="ru-RU"/>
          </w:rPr>
          <w:instrText xml:space="preserve"> PAGEREF _Toc236299056 \h </w:instrText>
        </w:r>
        <w:r w:rsidRPr="000D039F">
          <w:rPr>
            <w:noProof/>
            <w:webHidden/>
            <w:lang w:val="ru-RU"/>
          </w:rPr>
        </w:r>
        <w:r w:rsidRPr="000D039F">
          <w:rPr>
            <w:noProof/>
            <w:webHidden/>
            <w:lang w:val="ru-RU"/>
          </w:rPr>
          <w:fldChar w:fldCharType="separate"/>
        </w:r>
        <w:r w:rsidR="00986865">
          <w:rPr>
            <w:noProof/>
            <w:webHidden/>
            <w:lang w:val="ru-RU"/>
          </w:rPr>
          <w:t>31</w:t>
        </w:r>
        <w:r w:rsidRPr="000D039F">
          <w:rPr>
            <w:noProof/>
            <w:webHidden/>
            <w:lang w:val="ru-RU"/>
          </w:rPr>
          <w:fldChar w:fldCharType="end"/>
        </w:r>
      </w:hyperlink>
    </w:p>
    <w:p w14:paraId="201752E2" w14:textId="7F0AAD05" w:rsidR="001E67CE" w:rsidRPr="000D039F" w:rsidRDefault="001E67CE">
      <w:pPr>
        <w:pStyle w:val="TOC2"/>
        <w:rPr>
          <w:rFonts w:asciiTheme="minorHAnsi" w:eastAsiaTheme="minorEastAsia" w:hAnsiTheme="minorHAnsi" w:cstheme="minorBidi"/>
          <w:noProof/>
          <w:kern w:val="2"/>
          <w:sz w:val="24"/>
          <w:szCs w:val="24"/>
          <w:lang w:val="ru-RU" w:eastAsia="en-GB"/>
          <w14:ligatures w14:val="standardContextual"/>
        </w:rPr>
      </w:pPr>
      <w:hyperlink w:anchor="_Toc236299060" w:history="1">
        <w:r w:rsidRPr="000D039F">
          <w:rPr>
            <w:rStyle w:val="Hyperlink"/>
            <w:noProof/>
            <w:lang w:val="ru-RU"/>
          </w:rPr>
          <w:t>3.4</w:t>
        </w:r>
        <w:r w:rsidRPr="000D039F">
          <w:rPr>
            <w:rFonts w:asciiTheme="minorHAnsi" w:eastAsiaTheme="minorEastAsia" w:hAnsiTheme="minorHAnsi" w:cstheme="minorBidi"/>
            <w:noProof/>
            <w:kern w:val="2"/>
            <w:sz w:val="24"/>
            <w:szCs w:val="24"/>
            <w:lang w:val="ru-RU" w:eastAsia="en-GB"/>
            <w14:ligatures w14:val="standardContextual"/>
          </w:rPr>
          <w:tab/>
        </w:r>
        <w:r w:rsidRPr="000D039F">
          <w:rPr>
            <w:rStyle w:val="Hyperlink"/>
            <w:noProof/>
            <w:lang w:val="ru-RU"/>
          </w:rPr>
          <w:t>Характеристики метеорологических наблюдений, требуемые от ВСМ</w:t>
        </w:r>
        <w:r w:rsidRPr="000D039F">
          <w:rPr>
            <w:noProof/>
            <w:webHidden/>
            <w:lang w:val="ru-RU"/>
          </w:rPr>
          <w:tab/>
        </w:r>
        <w:r w:rsidR="00786BF0" w:rsidRPr="000D039F">
          <w:rPr>
            <w:noProof/>
            <w:webHidden/>
            <w:lang w:val="ru-RU"/>
          </w:rPr>
          <w:tab/>
        </w:r>
        <w:r w:rsidRPr="000D039F">
          <w:rPr>
            <w:noProof/>
            <w:webHidden/>
            <w:lang w:val="ru-RU"/>
          </w:rPr>
          <w:fldChar w:fldCharType="begin"/>
        </w:r>
        <w:r w:rsidRPr="000D039F">
          <w:rPr>
            <w:noProof/>
            <w:webHidden/>
            <w:lang w:val="ru-RU"/>
          </w:rPr>
          <w:instrText xml:space="preserve"> PAGEREF _Toc236299060 \h </w:instrText>
        </w:r>
        <w:r w:rsidRPr="000D039F">
          <w:rPr>
            <w:noProof/>
            <w:webHidden/>
            <w:lang w:val="ru-RU"/>
          </w:rPr>
        </w:r>
        <w:r w:rsidRPr="000D039F">
          <w:rPr>
            <w:noProof/>
            <w:webHidden/>
            <w:lang w:val="ru-RU"/>
          </w:rPr>
          <w:fldChar w:fldCharType="separate"/>
        </w:r>
        <w:r w:rsidR="00986865">
          <w:rPr>
            <w:noProof/>
            <w:webHidden/>
            <w:lang w:val="ru-RU"/>
          </w:rPr>
          <w:t>35</w:t>
        </w:r>
        <w:r w:rsidRPr="000D039F">
          <w:rPr>
            <w:noProof/>
            <w:webHidden/>
            <w:lang w:val="ru-RU"/>
          </w:rPr>
          <w:fldChar w:fldCharType="end"/>
        </w:r>
      </w:hyperlink>
    </w:p>
    <w:p w14:paraId="2BA63B82" w14:textId="6B3BB140" w:rsidR="001E67CE" w:rsidRPr="000D039F" w:rsidRDefault="001E67CE">
      <w:pPr>
        <w:pStyle w:val="TOC2"/>
        <w:rPr>
          <w:rFonts w:asciiTheme="minorHAnsi" w:eastAsiaTheme="minorEastAsia" w:hAnsiTheme="minorHAnsi" w:cstheme="minorBidi"/>
          <w:noProof/>
          <w:kern w:val="2"/>
          <w:sz w:val="24"/>
          <w:szCs w:val="24"/>
          <w:lang w:val="ru-RU" w:eastAsia="en-GB"/>
          <w14:ligatures w14:val="standardContextual"/>
        </w:rPr>
      </w:pPr>
      <w:hyperlink w:anchor="_Toc236299063" w:history="1">
        <w:r w:rsidRPr="000D039F">
          <w:rPr>
            <w:rStyle w:val="Hyperlink"/>
            <w:noProof/>
            <w:lang w:val="ru-RU"/>
          </w:rPr>
          <w:t>3.5</w:t>
        </w:r>
        <w:r w:rsidRPr="000D039F">
          <w:rPr>
            <w:rFonts w:asciiTheme="minorHAnsi" w:eastAsiaTheme="minorEastAsia" w:hAnsiTheme="minorHAnsi" w:cstheme="minorBidi"/>
            <w:noProof/>
            <w:kern w:val="2"/>
            <w:sz w:val="24"/>
            <w:szCs w:val="24"/>
            <w:lang w:val="ru-RU" w:eastAsia="en-GB"/>
            <w14:ligatures w14:val="standardContextual"/>
          </w:rPr>
          <w:tab/>
        </w:r>
        <w:r w:rsidRPr="000D039F">
          <w:rPr>
            <w:rStyle w:val="Hyperlink"/>
            <w:noProof/>
            <w:lang w:val="ru-RU"/>
          </w:rPr>
          <w:t>Различия в оперативной деятельности ВСМ</w:t>
        </w:r>
        <w:r w:rsidRPr="000D039F">
          <w:rPr>
            <w:noProof/>
            <w:webHidden/>
            <w:lang w:val="ru-RU"/>
          </w:rPr>
          <w:tab/>
        </w:r>
        <w:r w:rsidR="00786BF0" w:rsidRPr="000D039F">
          <w:rPr>
            <w:noProof/>
            <w:webHidden/>
            <w:lang w:val="ru-RU"/>
          </w:rPr>
          <w:tab/>
        </w:r>
        <w:r w:rsidRPr="000D039F">
          <w:rPr>
            <w:noProof/>
            <w:webHidden/>
            <w:lang w:val="ru-RU"/>
          </w:rPr>
          <w:fldChar w:fldCharType="begin"/>
        </w:r>
        <w:r w:rsidRPr="000D039F">
          <w:rPr>
            <w:noProof/>
            <w:webHidden/>
            <w:lang w:val="ru-RU"/>
          </w:rPr>
          <w:instrText xml:space="preserve"> PAGEREF _Toc236299063 \h </w:instrText>
        </w:r>
        <w:r w:rsidRPr="000D039F">
          <w:rPr>
            <w:noProof/>
            <w:webHidden/>
            <w:lang w:val="ru-RU"/>
          </w:rPr>
        </w:r>
        <w:r w:rsidRPr="000D039F">
          <w:rPr>
            <w:noProof/>
            <w:webHidden/>
            <w:lang w:val="ru-RU"/>
          </w:rPr>
          <w:fldChar w:fldCharType="separate"/>
        </w:r>
        <w:r w:rsidR="00986865">
          <w:rPr>
            <w:noProof/>
            <w:webHidden/>
            <w:lang w:val="ru-RU"/>
          </w:rPr>
          <w:t>36</w:t>
        </w:r>
        <w:r w:rsidRPr="000D039F">
          <w:rPr>
            <w:noProof/>
            <w:webHidden/>
            <w:lang w:val="ru-RU"/>
          </w:rPr>
          <w:fldChar w:fldCharType="end"/>
        </w:r>
      </w:hyperlink>
    </w:p>
    <w:p w14:paraId="03DE5D61" w14:textId="1B893427" w:rsidR="001E67CE" w:rsidRPr="000D039F" w:rsidRDefault="001E67CE">
      <w:pPr>
        <w:pStyle w:val="TOC2"/>
        <w:rPr>
          <w:rFonts w:asciiTheme="minorHAnsi" w:eastAsiaTheme="minorEastAsia" w:hAnsiTheme="minorHAnsi" w:cstheme="minorBidi"/>
          <w:noProof/>
          <w:kern w:val="2"/>
          <w:sz w:val="24"/>
          <w:szCs w:val="24"/>
          <w:lang w:val="ru-RU" w:eastAsia="en-GB"/>
          <w14:ligatures w14:val="standardContextual"/>
        </w:rPr>
      </w:pPr>
      <w:hyperlink w:anchor="_Toc236299069" w:history="1">
        <w:r w:rsidRPr="000D039F">
          <w:rPr>
            <w:rStyle w:val="Hyperlink"/>
            <w:noProof/>
            <w:lang w:val="ru-RU"/>
          </w:rPr>
          <w:t>3.6</w:t>
        </w:r>
        <w:r w:rsidRPr="000D039F">
          <w:rPr>
            <w:rFonts w:asciiTheme="minorHAnsi" w:eastAsiaTheme="minorEastAsia" w:hAnsiTheme="minorHAnsi" w:cstheme="minorBidi"/>
            <w:noProof/>
            <w:kern w:val="2"/>
            <w:sz w:val="24"/>
            <w:szCs w:val="24"/>
            <w:lang w:val="ru-RU" w:eastAsia="en-GB"/>
            <w14:ligatures w14:val="standardContextual"/>
          </w:rPr>
          <w:tab/>
        </w:r>
        <w:r w:rsidRPr="000D039F">
          <w:rPr>
            <w:rStyle w:val="Hyperlink"/>
            <w:noProof/>
            <w:lang w:val="ru-RU"/>
          </w:rPr>
          <w:t>Будущие тенденции</w:t>
        </w:r>
        <w:r w:rsidRPr="000D039F">
          <w:rPr>
            <w:noProof/>
            <w:webHidden/>
            <w:lang w:val="ru-RU"/>
          </w:rPr>
          <w:tab/>
        </w:r>
        <w:r w:rsidR="00786BF0" w:rsidRPr="000D039F">
          <w:rPr>
            <w:noProof/>
            <w:webHidden/>
            <w:lang w:val="ru-RU"/>
          </w:rPr>
          <w:tab/>
        </w:r>
        <w:r w:rsidRPr="000D039F">
          <w:rPr>
            <w:noProof/>
            <w:webHidden/>
            <w:lang w:val="ru-RU"/>
          </w:rPr>
          <w:fldChar w:fldCharType="begin"/>
        </w:r>
        <w:r w:rsidRPr="000D039F">
          <w:rPr>
            <w:noProof/>
            <w:webHidden/>
            <w:lang w:val="ru-RU"/>
          </w:rPr>
          <w:instrText xml:space="preserve"> PAGEREF _Toc236299069 \h </w:instrText>
        </w:r>
        <w:r w:rsidRPr="000D039F">
          <w:rPr>
            <w:noProof/>
            <w:webHidden/>
            <w:lang w:val="ru-RU"/>
          </w:rPr>
        </w:r>
        <w:r w:rsidRPr="000D039F">
          <w:rPr>
            <w:noProof/>
            <w:webHidden/>
            <w:lang w:val="ru-RU"/>
          </w:rPr>
          <w:fldChar w:fldCharType="separate"/>
        </w:r>
        <w:r w:rsidR="00986865">
          <w:rPr>
            <w:noProof/>
            <w:webHidden/>
            <w:lang w:val="ru-RU"/>
          </w:rPr>
          <w:t>38</w:t>
        </w:r>
        <w:r w:rsidRPr="000D039F">
          <w:rPr>
            <w:noProof/>
            <w:webHidden/>
            <w:lang w:val="ru-RU"/>
          </w:rPr>
          <w:fldChar w:fldCharType="end"/>
        </w:r>
      </w:hyperlink>
    </w:p>
    <w:p w14:paraId="04B10378" w14:textId="53B5B80E" w:rsidR="001E67CE" w:rsidRPr="000D039F" w:rsidRDefault="001E67CE">
      <w:pPr>
        <w:pStyle w:val="TOC1"/>
        <w:rPr>
          <w:rFonts w:asciiTheme="minorHAnsi" w:eastAsiaTheme="minorEastAsia" w:hAnsiTheme="minorHAnsi" w:cstheme="minorBidi"/>
          <w:noProof/>
          <w:kern w:val="2"/>
          <w:sz w:val="24"/>
          <w:szCs w:val="24"/>
          <w:lang w:val="ru-RU" w:eastAsia="en-GB"/>
          <w14:ligatures w14:val="standardContextual"/>
        </w:rPr>
      </w:pPr>
      <w:hyperlink w:anchor="_Toc236299070" w:history="1">
        <w:r w:rsidRPr="000D039F">
          <w:rPr>
            <w:rStyle w:val="Hyperlink"/>
            <w:noProof/>
            <w:lang w:val="ru-RU"/>
          </w:rPr>
          <w:t>Справочные материалы</w:t>
        </w:r>
        <w:r w:rsidRPr="000D039F">
          <w:rPr>
            <w:noProof/>
            <w:webHidden/>
            <w:lang w:val="ru-RU"/>
          </w:rPr>
          <w:tab/>
        </w:r>
        <w:r w:rsidR="00786BF0" w:rsidRPr="000D039F">
          <w:rPr>
            <w:noProof/>
            <w:webHidden/>
            <w:lang w:val="ru-RU"/>
          </w:rPr>
          <w:tab/>
        </w:r>
        <w:r w:rsidRPr="000D039F">
          <w:rPr>
            <w:noProof/>
            <w:webHidden/>
            <w:lang w:val="ru-RU"/>
          </w:rPr>
          <w:fldChar w:fldCharType="begin"/>
        </w:r>
        <w:r w:rsidRPr="000D039F">
          <w:rPr>
            <w:noProof/>
            <w:webHidden/>
            <w:lang w:val="ru-RU"/>
          </w:rPr>
          <w:instrText xml:space="preserve"> PAGEREF _Toc236299070 \h </w:instrText>
        </w:r>
        <w:r w:rsidRPr="000D039F">
          <w:rPr>
            <w:noProof/>
            <w:webHidden/>
            <w:lang w:val="ru-RU"/>
          </w:rPr>
        </w:r>
        <w:r w:rsidRPr="000D039F">
          <w:rPr>
            <w:noProof/>
            <w:webHidden/>
            <w:lang w:val="ru-RU"/>
          </w:rPr>
          <w:fldChar w:fldCharType="separate"/>
        </w:r>
        <w:r w:rsidR="00986865">
          <w:rPr>
            <w:noProof/>
            <w:webHidden/>
            <w:lang w:val="ru-RU"/>
          </w:rPr>
          <w:t>38</w:t>
        </w:r>
        <w:r w:rsidRPr="000D039F">
          <w:rPr>
            <w:noProof/>
            <w:webHidden/>
            <w:lang w:val="ru-RU"/>
          </w:rPr>
          <w:fldChar w:fldCharType="end"/>
        </w:r>
      </w:hyperlink>
    </w:p>
    <w:p w14:paraId="15DED309" w14:textId="2E0AAF93" w:rsidR="001E67CE" w:rsidRPr="000D039F" w:rsidRDefault="001E67CE">
      <w:pPr>
        <w:pStyle w:val="TOC1"/>
        <w:rPr>
          <w:rFonts w:asciiTheme="minorHAnsi" w:eastAsiaTheme="minorEastAsia" w:hAnsiTheme="minorHAnsi" w:cstheme="minorBidi"/>
          <w:noProof/>
          <w:kern w:val="2"/>
          <w:sz w:val="24"/>
          <w:szCs w:val="24"/>
          <w:lang w:val="ru-RU" w:eastAsia="en-GB"/>
          <w14:ligatures w14:val="standardContextual"/>
        </w:rPr>
      </w:pPr>
      <w:hyperlink w:anchor="_Toc236299071" w:history="1">
        <w:r w:rsidRPr="000D039F">
          <w:rPr>
            <w:rStyle w:val="Hyperlink"/>
            <w:noProof/>
            <w:lang w:val="ru-RU"/>
          </w:rPr>
          <w:t>ГЛАВА</w:t>
        </w:r>
        <w:r w:rsidRPr="000D039F">
          <w:rPr>
            <w:rStyle w:val="Hyperlink"/>
            <w:rFonts w:eastAsia="MS Mincho"/>
            <w:noProof/>
            <w:lang w:val="ru-RU"/>
          </w:rPr>
          <w:t xml:space="preserve"> 4</w:t>
        </w:r>
        <w:r w:rsidR="008302C4" w:rsidRPr="000D039F">
          <w:rPr>
            <w:rStyle w:val="Hyperlink"/>
            <w:rFonts w:eastAsia="MS Mincho"/>
            <w:noProof/>
            <w:lang w:val="ru-RU"/>
          </w:rPr>
          <w:t xml:space="preserve"> – </w:t>
        </w:r>
        <w:r w:rsidR="008302C4" w:rsidRPr="000D039F">
          <w:rPr>
            <w:bCs/>
            <w:noProof/>
            <w:lang w:val="ru-RU"/>
          </w:rPr>
          <w:t>Метеорологические радары</w:t>
        </w:r>
        <w:r w:rsidRPr="000D039F">
          <w:rPr>
            <w:noProof/>
            <w:webHidden/>
            <w:lang w:val="ru-RU"/>
          </w:rPr>
          <w:tab/>
        </w:r>
        <w:r w:rsidR="00D60CCD" w:rsidRPr="000D039F">
          <w:rPr>
            <w:noProof/>
            <w:webHidden/>
            <w:lang w:val="ru-RU"/>
          </w:rPr>
          <w:tab/>
        </w:r>
        <w:r w:rsidRPr="000D039F">
          <w:rPr>
            <w:noProof/>
            <w:webHidden/>
            <w:lang w:val="ru-RU"/>
          </w:rPr>
          <w:fldChar w:fldCharType="begin"/>
        </w:r>
        <w:r w:rsidRPr="000D039F">
          <w:rPr>
            <w:noProof/>
            <w:webHidden/>
            <w:lang w:val="ru-RU"/>
          </w:rPr>
          <w:instrText xml:space="preserve"> PAGEREF _Toc236299071 \h </w:instrText>
        </w:r>
        <w:r w:rsidRPr="000D039F">
          <w:rPr>
            <w:noProof/>
            <w:webHidden/>
            <w:lang w:val="ru-RU"/>
          </w:rPr>
        </w:r>
        <w:r w:rsidRPr="000D039F">
          <w:rPr>
            <w:noProof/>
            <w:webHidden/>
            <w:lang w:val="ru-RU"/>
          </w:rPr>
          <w:fldChar w:fldCharType="separate"/>
        </w:r>
        <w:r w:rsidR="00986865">
          <w:rPr>
            <w:noProof/>
            <w:webHidden/>
            <w:lang w:val="ru-RU"/>
          </w:rPr>
          <w:t>39</w:t>
        </w:r>
        <w:r w:rsidRPr="000D039F">
          <w:rPr>
            <w:noProof/>
            <w:webHidden/>
            <w:lang w:val="ru-RU"/>
          </w:rPr>
          <w:fldChar w:fldCharType="end"/>
        </w:r>
      </w:hyperlink>
    </w:p>
    <w:p w14:paraId="2052BBD7" w14:textId="3E3D356B" w:rsidR="001E67CE" w:rsidRPr="000D039F" w:rsidRDefault="001E67CE">
      <w:pPr>
        <w:pStyle w:val="TOC2"/>
        <w:rPr>
          <w:rFonts w:asciiTheme="minorHAnsi" w:eastAsiaTheme="minorEastAsia" w:hAnsiTheme="minorHAnsi" w:cstheme="minorBidi"/>
          <w:noProof/>
          <w:kern w:val="2"/>
          <w:sz w:val="24"/>
          <w:szCs w:val="24"/>
          <w:lang w:val="ru-RU" w:eastAsia="en-GB"/>
          <w14:ligatures w14:val="standardContextual"/>
        </w:rPr>
      </w:pPr>
      <w:hyperlink w:anchor="_Toc236299072" w:history="1">
        <w:r w:rsidRPr="000D039F">
          <w:rPr>
            <w:rStyle w:val="Hyperlink"/>
            <w:noProof/>
            <w:lang w:val="ru-RU"/>
          </w:rPr>
          <w:t>4.1</w:t>
        </w:r>
        <w:r w:rsidRPr="000D039F">
          <w:rPr>
            <w:rFonts w:asciiTheme="minorHAnsi" w:eastAsiaTheme="minorEastAsia" w:hAnsiTheme="minorHAnsi" w:cstheme="minorBidi"/>
            <w:noProof/>
            <w:kern w:val="2"/>
            <w:sz w:val="24"/>
            <w:szCs w:val="24"/>
            <w:lang w:val="ru-RU" w:eastAsia="en-GB"/>
            <w14:ligatures w14:val="standardContextual"/>
          </w:rPr>
          <w:tab/>
        </w:r>
        <w:r w:rsidRPr="000D039F">
          <w:rPr>
            <w:rStyle w:val="Hyperlink"/>
            <w:noProof/>
            <w:lang w:val="ru-RU"/>
          </w:rPr>
          <w:t>Введение</w:t>
        </w:r>
        <w:r w:rsidRPr="000D039F">
          <w:rPr>
            <w:noProof/>
            <w:webHidden/>
            <w:lang w:val="ru-RU"/>
          </w:rPr>
          <w:tab/>
        </w:r>
        <w:r w:rsidR="00D60CCD" w:rsidRPr="000D039F">
          <w:rPr>
            <w:noProof/>
            <w:webHidden/>
            <w:lang w:val="ru-RU"/>
          </w:rPr>
          <w:tab/>
        </w:r>
        <w:r w:rsidRPr="000D039F">
          <w:rPr>
            <w:noProof/>
            <w:webHidden/>
            <w:lang w:val="ru-RU"/>
          </w:rPr>
          <w:fldChar w:fldCharType="begin"/>
        </w:r>
        <w:r w:rsidRPr="000D039F">
          <w:rPr>
            <w:noProof/>
            <w:webHidden/>
            <w:lang w:val="ru-RU"/>
          </w:rPr>
          <w:instrText xml:space="preserve"> PAGEREF _Toc236299072 \h </w:instrText>
        </w:r>
        <w:r w:rsidRPr="000D039F">
          <w:rPr>
            <w:noProof/>
            <w:webHidden/>
            <w:lang w:val="ru-RU"/>
          </w:rPr>
        </w:r>
        <w:r w:rsidRPr="000D039F">
          <w:rPr>
            <w:noProof/>
            <w:webHidden/>
            <w:lang w:val="ru-RU"/>
          </w:rPr>
          <w:fldChar w:fldCharType="separate"/>
        </w:r>
        <w:r w:rsidR="00986865">
          <w:rPr>
            <w:noProof/>
            <w:webHidden/>
            <w:lang w:val="ru-RU"/>
          </w:rPr>
          <w:t>39</w:t>
        </w:r>
        <w:r w:rsidRPr="000D039F">
          <w:rPr>
            <w:noProof/>
            <w:webHidden/>
            <w:lang w:val="ru-RU"/>
          </w:rPr>
          <w:fldChar w:fldCharType="end"/>
        </w:r>
      </w:hyperlink>
    </w:p>
    <w:p w14:paraId="21AD5D08" w14:textId="548C34DD" w:rsidR="001E67CE" w:rsidRPr="000D039F" w:rsidRDefault="001E67CE">
      <w:pPr>
        <w:pStyle w:val="TOC2"/>
        <w:rPr>
          <w:rFonts w:asciiTheme="minorHAnsi" w:eastAsiaTheme="minorEastAsia" w:hAnsiTheme="minorHAnsi" w:cstheme="minorBidi"/>
          <w:noProof/>
          <w:kern w:val="2"/>
          <w:sz w:val="24"/>
          <w:szCs w:val="24"/>
          <w:lang w:val="ru-RU" w:eastAsia="en-GB"/>
          <w14:ligatures w14:val="standardContextual"/>
        </w:rPr>
      </w:pPr>
      <w:hyperlink w:anchor="_Toc236299074" w:history="1">
        <w:r w:rsidRPr="000D039F">
          <w:rPr>
            <w:rStyle w:val="Hyperlink"/>
            <w:noProof/>
            <w:lang w:val="ru-RU"/>
          </w:rPr>
          <w:t>4.2</w:t>
        </w:r>
        <w:r w:rsidRPr="000D039F">
          <w:rPr>
            <w:rFonts w:asciiTheme="minorHAnsi" w:eastAsiaTheme="minorEastAsia" w:hAnsiTheme="minorHAnsi" w:cstheme="minorBidi"/>
            <w:noProof/>
            <w:kern w:val="2"/>
            <w:sz w:val="24"/>
            <w:szCs w:val="24"/>
            <w:lang w:val="ru-RU" w:eastAsia="en-GB"/>
            <w14:ligatures w14:val="standardContextual"/>
          </w:rPr>
          <w:tab/>
        </w:r>
        <w:r w:rsidRPr="000D039F">
          <w:rPr>
            <w:rStyle w:val="Hyperlink"/>
            <w:noProof/>
            <w:lang w:val="ru-RU"/>
          </w:rPr>
          <w:t>Погодные радары</w:t>
        </w:r>
        <w:r w:rsidRPr="000D039F">
          <w:rPr>
            <w:noProof/>
            <w:webHidden/>
            <w:lang w:val="ru-RU"/>
          </w:rPr>
          <w:tab/>
        </w:r>
        <w:r w:rsidR="00D60CCD" w:rsidRPr="000D039F">
          <w:rPr>
            <w:noProof/>
            <w:webHidden/>
            <w:lang w:val="ru-RU"/>
          </w:rPr>
          <w:tab/>
        </w:r>
        <w:r w:rsidRPr="000D039F">
          <w:rPr>
            <w:noProof/>
            <w:webHidden/>
            <w:lang w:val="ru-RU"/>
          </w:rPr>
          <w:fldChar w:fldCharType="begin"/>
        </w:r>
        <w:r w:rsidRPr="000D039F">
          <w:rPr>
            <w:noProof/>
            <w:webHidden/>
            <w:lang w:val="ru-RU"/>
          </w:rPr>
          <w:instrText xml:space="preserve"> PAGEREF _Toc236299074 \h </w:instrText>
        </w:r>
        <w:r w:rsidRPr="000D039F">
          <w:rPr>
            <w:noProof/>
            <w:webHidden/>
            <w:lang w:val="ru-RU"/>
          </w:rPr>
        </w:r>
        <w:r w:rsidRPr="000D039F">
          <w:rPr>
            <w:noProof/>
            <w:webHidden/>
            <w:lang w:val="ru-RU"/>
          </w:rPr>
          <w:fldChar w:fldCharType="separate"/>
        </w:r>
        <w:r w:rsidR="00986865">
          <w:rPr>
            <w:noProof/>
            <w:webHidden/>
            <w:lang w:val="ru-RU"/>
          </w:rPr>
          <w:t>41</w:t>
        </w:r>
        <w:r w:rsidRPr="000D039F">
          <w:rPr>
            <w:noProof/>
            <w:webHidden/>
            <w:lang w:val="ru-RU"/>
          </w:rPr>
          <w:fldChar w:fldCharType="end"/>
        </w:r>
      </w:hyperlink>
    </w:p>
    <w:p w14:paraId="0208B901" w14:textId="0B56ECBA" w:rsidR="001E67CE" w:rsidRPr="000D039F" w:rsidRDefault="001E67CE">
      <w:pPr>
        <w:pStyle w:val="TOC2"/>
        <w:rPr>
          <w:rFonts w:asciiTheme="minorHAnsi" w:eastAsiaTheme="minorEastAsia" w:hAnsiTheme="minorHAnsi" w:cstheme="minorBidi"/>
          <w:noProof/>
          <w:kern w:val="2"/>
          <w:sz w:val="24"/>
          <w:szCs w:val="24"/>
          <w:lang w:val="ru-RU" w:eastAsia="en-GB"/>
          <w14:ligatures w14:val="standardContextual"/>
        </w:rPr>
      </w:pPr>
      <w:hyperlink w:anchor="_Toc236299087" w:history="1">
        <w:r w:rsidRPr="000D039F">
          <w:rPr>
            <w:rStyle w:val="Hyperlink"/>
            <w:noProof/>
            <w:lang w:val="ru-RU"/>
          </w:rPr>
          <w:t>4.3</w:t>
        </w:r>
        <w:r w:rsidRPr="000D039F">
          <w:rPr>
            <w:rFonts w:asciiTheme="minorHAnsi" w:eastAsiaTheme="minorEastAsia" w:hAnsiTheme="minorHAnsi" w:cstheme="minorBidi"/>
            <w:noProof/>
            <w:kern w:val="2"/>
            <w:sz w:val="24"/>
            <w:szCs w:val="24"/>
            <w:lang w:val="ru-RU" w:eastAsia="en-GB"/>
            <w14:ligatures w14:val="standardContextual"/>
          </w:rPr>
          <w:tab/>
        </w:r>
        <w:r w:rsidRPr="000D039F">
          <w:rPr>
            <w:rStyle w:val="Hyperlink"/>
            <w:noProof/>
            <w:lang w:val="ru-RU"/>
          </w:rPr>
          <w:t>Радары ветрового профиля (WPR)</w:t>
        </w:r>
        <w:r w:rsidRPr="000D039F">
          <w:rPr>
            <w:noProof/>
            <w:webHidden/>
            <w:lang w:val="ru-RU"/>
          </w:rPr>
          <w:tab/>
        </w:r>
        <w:r w:rsidR="00D60CCD" w:rsidRPr="000D039F">
          <w:rPr>
            <w:noProof/>
            <w:webHidden/>
            <w:lang w:val="ru-RU"/>
          </w:rPr>
          <w:tab/>
        </w:r>
        <w:r w:rsidRPr="000D039F">
          <w:rPr>
            <w:noProof/>
            <w:webHidden/>
            <w:lang w:val="ru-RU"/>
          </w:rPr>
          <w:fldChar w:fldCharType="begin"/>
        </w:r>
        <w:r w:rsidRPr="000D039F">
          <w:rPr>
            <w:noProof/>
            <w:webHidden/>
            <w:lang w:val="ru-RU"/>
          </w:rPr>
          <w:instrText xml:space="preserve"> PAGEREF _Toc236299087 \h </w:instrText>
        </w:r>
        <w:r w:rsidRPr="000D039F">
          <w:rPr>
            <w:noProof/>
            <w:webHidden/>
            <w:lang w:val="ru-RU"/>
          </w:rPr>
        </w:r>
        <w:r w:rsidRPr="000D039F">
          <w:rPr>
            <w:noProof/>
            <w:webHidden/>
            <w:lang w:val="ru-RU"/>
          </w:rPr>
          <w:fldChar w:fldCharType="separate"/>
        </w:r>
        <w:r w:rsidR="00986865">
          <w:rPr>
            <w:noProof/>
            <w:webHidden/>
            <w:lang w:val="ru-RU"/>
          </w:rPr>
          <w:t>78</w:t>
        </w:r>
        <w:r w:rsidRPr="000D039F">
          <w:rPr>
            <w:noProof/>
            <w:webHidden/>
            <w:lang w:val="ru-RU"/>
          </w:rPr>
          <w:fldChar w:fldCharType="end"/>
        </w:r>
      </w:hyperlink>
    </w:p>
    <w:p w14:paraId="72A82AEE" w14:textId="26335780" w:rsidR="001E67CE" w:rsidRPr="000D039F" w:rsidRDefault="001E67CE">
      <w:pPr>
        <w:pStyle w:val="TOC2"/>
        <w:rPr>
          <w:rFonts w:asciiTheme="minorHAnsi" w:eastAsiaTheme="minorEastAsia" w:hAnsiTheme="minorHAnsi" w:cstheme="minorBidi"/>
          <w:noProof/>
          <w:kern w:val="2"/>
          <w:sz w:val="24"/>
          <w:szCs w:val="24"/>
          <w:lang w:val="ru-RU" w:eastAsia="en-GB"/>
          <w14:ligatures w14:val="standardContextual"/>
        </w:rPr>
      </w:pPr>
      <w:hyperlink w:anchor="_Toc236299090" w:history="1">
        <w:r w:rsidRPr="000D039F">
          <w:rPr>
            <w:rStyle w:val="Hyperlink"/>
            <w:noProof/>
            <w:lang w:val="ru-RU"/>
          </w:rPr>
          <w:t>4.4</w:t>
        </w:r>
        <w:r w:rsidRPr="000D039F">
          <w:rPr>
            <w:rFonts w:asciiTheme="minorHAnsi" w:eastAsiaTheme="minorEastAsia" w:hAnsiTheme="minorHAnsi" w:cstheme="minorBidi"/>
            <w:noProof/>
            <w:kern w:val="2"/>
            <w:sz w:val="24"/>
            <w:szCs w:val="24"/>
            <w:lang w:val="ru-RU" w:eastAsia="en-GB"/>
            <w14:ligatures w14:val="standardContextual"/>
          </w:rPr>
          <w:tab/>
        </w:r>
        <w:r w:rsidRPr="000D039F">
          <w:rPr>
            <w:rStyle w:val="Hyperlink"/>
            <w:noProof/>
            <w:lang w:val="ru-RU"/>
          </w:rPr>
          <w:t>Океанографический высокочастотный радиолокатор</w:t>
        </w:r>
        <w:r w:rsidRPr="000D039F">
          <w:rPr>
            <w:noProof/>
            <w:webHidden/>
            <w:lang w:val="ru-RU"/>
          </w:rPr>
          <w:tab/>
        </w:r>
        <w:r w:rsidR="00D60CCD" w:rsidRPr="000D039F">
          <w:rPr>
            <w:noProof/>
            <w:webHidden/>
            <w:lang w:val="ru-RU"/>
          </w:rPr>
          <w:tab/>
        </w:r>
        <w:r w:rsidRPr="000D039F">
          <w:rPr>
            <w:noProof/>
            <w:webHidden/>
            <w:lang w:val="ru-RU"/>
          </w:rPr>
          <w:fldChar w:fldCharType="begin"/>
        </w:r>
        <w:r w:rsidRPr="000D039F">
          <w:rPr>
            <w:noProof/>
            <w:webHidden/>
            <w:lang w:val="ru-RU"/>
          </w:rPr>
          <w:instrText xml:space="preserve"> PAGEREF _Toc236299090 \h </w:instrText>
        </w:r>
        <w:r w:rsidRPr="000D039F">
          <w:rPr>
            <w:noProof/>
            <w:webHidden/>
            <w:lang w:val="ru-RU"/>
          </w:rPr>
        </w:r>
        <w:r w:rsidRPr="000D039F">
          <w:rPr>
            <w:noProof/>
            <w:webHidden/>
            <w:lang w:val="ru-RU"/>
          </w:rPr>
          <w:fldChar w:fldCharType="separate"/>
        </w:r>
        <w:r w:rsidR="00986865">
          <w:rPr>
            <w:noProof/>
            <w:webHidden/>
            <w:lang w:val="ru-RU"/>
          </w:rPr>
          <w:t>84</w:t>
        </w:r>
        <w:r w:rsidRPr="000D039F">
          <w:rPr>
            <w:noProof/>
            <w:webHidden/>
            <w:lang w:val="ru-RU"/>
          </w:rPr>
          <w:fldChar w:fldCharType="end"/>
        </w:r>
      </w:hyperlink>
    </w:p>
    <w:p w14:paraId="3883EC5D" w14:textId="6F217AEF" w:rsidR="001E67CE" w:rsidRPr="000D039F" w:rsidRDefault="001E67CE">
      <w:pPr>
        <w:pStyle w:val="TOC1"/>
        <w:rPr>
          <w:rFonts w:asciiTheme="minorHAnsi" w:eastAsiaTheme="minorEastAsia" w:hAnsiTheme="minorHAnsi" w:cstheme="minorBidi"/>
          <w:noProof/>
          <w:kern w:val="2"/>
          <w:sz w:val="24"/>
          <w:szCs w:val="24"/>
          <w:lang w:val="ru-RU" w:eastAsia="en-GB"/>
          <w14:ligatures w14:val="standardContextual"/>
        </w:rPr>
      </w:pPr>
      <w:hyperlink w:anchor="_Toc236299091" w:history="1">
        <w:r w:rsidRPr="000D039F">
          <w:rPr>
            <w:rStyle w:val="Hyperlink"/>
            <w:noProof/>
            <w:lang w:val="ru-RU"/>
          </w:rPr>
          <w:t>Справочные материалы</w:t>
        </w:r>
        <w:r w:rsidRPr="000D039F">
          <w:rPr>
            <w:noProof/>
            <w:webHidden/>
            <w:lang w:val="ru-RU"/>
          </w:rPr>
          <w:tab/>
        </w:r>
        <w:r w:rsidR="00D60CCD" w:rsidRPr="000D039F">
          <w:rPr>
            <w:noProof/>
            <w:webHidden/>
            <w:lang w:val="ru-RU"/>
          </w:rPr>
          <w:tab/>
        </w:r>
        <w:r w:rsidRPr="000D039F">
          <w:rPr>
            <w:noProof/>
            <w:webHidden/>
            <w:lang w:val="ru-RU"/>
          </w:rPr>
          <w:fldChar w:fldCharType="begin"/>
        </w:r>
        <w:r w:rsidRPr="000D039F">
          <w:rPr>
            <w:noProof/>
            <w:webHidden/>
            <w:lang w:val="ru-RU"/>
          </w:rPr>
          <w:instrText xml:space="preserve"> PAGEREF _Toc236299091 \h </w:instrText>
        </w:r>
        <w:r w:rsidRPr="000D039F">
          <w:rPr>
            <w:noProof/>
            <w:webHidden/>
            <w:lang w:val="ru-RU"/>
          </w:rPr>
        </w:r>
        <w:r w:rsidRPr="000D039F">
          <w:rPr>
            <w:noProof/>
            <w:webHidden/>
            <w:lang w:val="ru-RU"/>
          </w:rPr>
          <w:fldChar w:fldCharType="separate"/>
        </w:r>
        <w:r w:rsidR="00986865">
          <w:rPr>
            <w:noProof/>
            <w:webHidden/>
            <w:lang w:val="ru-RU"/>
          </w:rPr>
          <w:t>85</w:t>
        </w:r>
        <w:r w:rsidRPr="000D039F">
          <w:rPr>
            <w:noProof/>
            <w:webHidden/>
            <w:lang w:val="ru-RU"/>
          </w:rPr>
          <w:fldChar w:fldCharType="end"/>
        </w:r>
      </w:hyperlink>
    </w:p>
    <w:p w14:paraId="380F8806" w14:textId="27EB8222" w:rsidR="001E67CE" w:rsidRPr="000D039F" w:rsidRDefault="001E67CE" w:rsidP="008302C4">
      <w:pPr>
        <w:pStyle w:val="TOC1"/>
        <w:jc w:val="left"/>
        <w:rPr>
          <w:rFonts w:asciiTheme="minorHAnsi" w:eastAsiaTheme="minorEastAsia" w:hAnsiTheme="minorHAnsi" w:cstheme="minorBidi"/>
          <w:noProof/>
          <w:kern w:val="2"/>
          <w:sz w:val="24"/>
          <w:szCs w:val="24"/>
          <w:lang w:val="ru-RU" w:eastAsia="en-GB"/>
          <w14:ligatures w14:val="standardContextual"/>
        </w:rPr>
      </w:pPr>
      <w:hyperlink w:anchor="_Toc236299092" w:history="1">
        <w:r w:rsidRPr="000D039F">
          <w:rPr>
            <w:rStyle w:val="Hyperlink"/>
            <w:noProof/>
            <w:lang w:val="ru-RU"/>
          </w:rPr>
          <w:t>ГЛАВА 5</w:t>
        </w:r>
        <w:r w:rsidR="008302C4" w:rsidRPr="000D039F">
          <w:rPr>
            <w:rStyle w:val="Hyperlink"/>
            <w:noProof/>
            <w:lang w:val="ru-RU"/>
          </w:rPr>
          <w:t xml:space="preserve"> – </w:t>
        </w:r>
        <w:r w:rsidR="008302C4" w:rsidRPr="000D039F">
          <w:rPr>
            <w:noProof/>
            <w:lang w:val="ru-RU"/>
          </w:rPr>
          <w:t xml:space="preserve">Пассивное и активное спутниковое дистанционное зондирование для </w:t>
        </w:r>
        <w:r w:rsidR="008302C4" w:rsidRPr="000D039F">
          <w:rPr>
            <w:noProof/>
            <w:lang w:val="ru-RU"/>
          </w:rPr>
          <w:br/>
          <w:t>метеорологической и связанной с ней деятельностью в области окружающей среды</w:t>
        </w:r>
        <w:r w:rsidRPr="000D039F">
          <w:rPr>
            <w:noProof/>
            <w:webHidden/>
            <w:lang w:val="ru-RU"/>
          </w:rPr>
          <w:tab/>
        </w:r>
        <w:r w:rsidR="00D60CCD" w:rsidRPr="000D039F">
          <w:rPr>
            <w:noProof/>
            <w:webHidden/>
            <w:lang w:val="ru-RU"/>
          </w:rPr>
          <w:tab/>
        </w:r>
        <w:r w:rsidRPr="000D039F">
          <w:rPr>
            <w:noProof/>
            <w:webHidden/>
            <w:lang w:val="ru-RU"/>
          </w:rPr>
          <w:fldChar w:fldCharType="begin"/>
        </w:r>
        <w:r w:rsidRPr="000D039F">
          <w:rPr>
            <w:noProof/>
            <w:webHidden/>
            <w:lang w:val="ru-RU"/>
          </w:rPr>
          <w:instrText xml:space="preserve"> PAGEREF _Toc236299092 \h </w:instrText>
        </w:r>
        <w:r w:rsidRPr="000D039F">
          <w:rPr>
            <w:noProof/>
            <w:webHidden/>
            <w:lang w:val="ru-RU"/>
          </w:rPr>
        </w:r>
        <w:r w:rsidRPr="000D039F">
          <w:rPr>
            <w:noProof/>
            <w:webHidden/>
            <w:lang w:val="ru-RU"/>
          </w:rPr>
          <w:fldChar w:fldCharType="separate"/>
        </w:r>
        <w:r w:rsidR="00986865">
          <w:rPr>
            <w:noProof/>
            <w:webHidden/>
            <w:lang w:val="ru-RU"/>
          </w:rPr>
          <w:t>87</w:t>
        </w:r>
        <w:r w:rsidRPr="000D039F">
          <w:rPr>
            <w:noProof/>
            <w:webHidden/>
            <w:lang w:val="ru-RU"/>
          </w:rPr>
          <w:fldChar w:fldCharType="end"/>
        </w:r>
      </w:hyperlink>
    </w:p>
    <w:p w14:paraId="46E218A9" w14:textId="6B36C9CF" w:rsidR="001E67CE" w:rsidRPr="000D039F" w:rsidRDefault="001E67CE">
      <w:pPr>
        <w:pStyle w:val="TOC2"/>
        <w:rPr>
          <w:rFonts w:asciiTheme="minorHAnsi" w:eastAsiaTheme="minorEastAsia" w:hAnsiTheme="minorHAnsi" w:cstheme="minorBidi"/>
          <w:noProof/>
          <w:kern w:val="2"/>
          <w:sz w:val="24"/>
          <w:szCs w:val="24"/>
          <w:lang w:val="ru-RU" w:eastAsia="en-GB"/>
          <w14:ligatures w14:val="standardContextual"/>
        </w:rPr>
      </w:pPr>
      <w:hyperlink w:anchor="_Toc236299093" w:history="1">
        <w:r w:rsidRPr="000D039F">
          <w:rPr>
            <w:rStyle w:val="Hyperlink"/>
            <w:noProof/>
            <w:lang w:val="ru-RU"/>
          </w:rPr>
          <w:t>5.1</w:t>
        </w:r>
        <w:r w:rsidRPr="000D039F">
          <w:rPr>
            <w:rFonts w:asciiTheme="minorHAnsi" w:eastAsiaTheme="minorEastAsia" w:hAnsiTheme="minorHAnsi" w:cstheme="minorBidi"/>
            <w:noProof/>
            <w:kern w:val="2"/>
            <w:sz w:val="24"/>
            <w:szCs w:val="24"/>
            <w:lang w:val="ru-RU" w:eastAsia="en-GB"/>
            <w14:ligatures w14:val="standardContextual"/>
          </w:rPr>
          <w:tab/>
        </w:r>
        <w:r w:rsidRPr="000D039F">
          <w:rPr>
            <w:rStyle w:val="Hyperlink"/>
            <w:noProof/>
            <w:lang w:val="ru-RU"/>
          </w:rPr>
          <w:t>Введение</w:t>
        </w:r>
        <w:r w:rsidRPr="000D039F">
          <w:rPr>
            <w:noProof/>
            <w:webHidden/>
            <w:lang w:val="ru-RU"/>
          </w:rPr>
          <w:tab/>
        </w:r>
        <w:r w:rsidR="00D60CCD" w:rsidRPr="000D039F">
          <w:rPr>
            <w:noProof/>
            <w:webHidden/>
            <w:lang w:val="ru-RU"/>
          </w:rPr>
          <w:tab/>
        </w:r>
        <w:r w:rsidRPr="000D039F">
          <w:rPr>
            <w:noProof/>
            <w:webHidden/>
            <w:lang w:val="ru-RU"/>
          </w:rPr>
          <w:fldChar w:fldCharType="begin"/>
        </w:r>
        <w:r w:rsidRPr="000D039F">
          <w:rPr>
            <w:noProof/>
            <w:webHidden/>
            <w:lang w:val="ru-RU"/>
          </w:rPr>
          <w:instrText xml:space="preserve"> PAGEREF _Toc236299093 \h </w:instrText>
        </w:r>
        <w:r w:rsidRPr="000D039F">
          <w:rPr>
            <w:noProof/>
            <w:webHidden/>
            <w:lang w:val="ru-RU"/>
          </w:rPr>
        </w:r>
        <w:r w:rsidRPr="000D039F">
          <w:rPr>
            <w:noProof/>
            <w:webHidden/>
            <w:lang w:val="ru-RU"/>
          </w:rPr>
          <w:fldChar w:fldCharType="separate"/>
        </w:r>
        <w:r w:rsidR="00986865">
          <w:rPr>
            <w:noProof/>
            <w:webHidden/>
            <w:lang w:val="ru-RU"/>
          </w:rPr>
          <w:t>87</w:t>
        </w:r>
        <w:r w:rsidRPr="000D039F">
          <w:rPr>
            <w:noProof/>
            <w:webHidden/>
            <w:lang w:val="ru-RU"/>
          </w:rPr>
          <w:fldChar w:fldCharType="end"/>
        </w:r>
      </w:hyperlink>
    </w:p>
    <w:p w14:paraId="6AD8D3FF" w14:textId="5430F514" w:rsidR="001E67CE" w:rsidRPr="000D039F" w:rsidRDefault="001E67CE">
      <w:pPr>
        <w:pStyle w:val="TOC2"/>
        <w:rPr>
          <w:rFonts w:asciiTheme="minorHAnsi" w:eastAsiaTheme="minorEastAsia" w:hAnsiTheme="minorHAnsi" w:cstheme="minorBidi"/>
          <w:noProof/>
          <w:kern w:val="2"/>
          <w:sz w:val="24"/>
          <w:szCs w:val="24"/>
          <w:lang w:val="ru-RU" w:eastAsia="en-GB"/>
          <w14:ligatures w14:val="standardContextual"/>
        </w:rPr>
      </w:pPr>
      <w:hyperlink w:anchor="_Toc236299094" w:history="1">
        <w:r w:rsidRPr="000D039F">
          <w:rPr>
            <w:rStyle w:val="Hyperlink"/>
            <w:noProof/>
            <w:lang w:val="ru-RU"/>
          </w:rPr>
          <w:t>5.2</w:t>
        </w:r>
        <w:r w:rsidRPr="000D039F">
          <w:rPr>
            <w:rFonts w:asciiTheme="minorHAnsi" w:eastAsiaTheme="minorEastAsia" w:hAnsiTheme="minorHAnsi" w:cstheme="minorBidi"/>
            <w:noProof/>
            <w:kern w:val="2"/>
            <w:sz w:val="24"/>
            <w:szCs w:val="24"/>
            <w:lang w:val="ru-RU" w:eastAsia="en-GB"/>
            <w14:ligatures w14:val="standardContextual"/>
          </w:rPr>
          <w:tab/>
        </w:r>
        <w:r w:rsidRPr="000D039F">
          <w:rPr>
            <w:rStyle w:val="Hyperlink"/>
            <w:noProof/>
            <w:lang w:val="ru-RU"/>
          </w:rPr>
          <w:t>Пассивное микроволновое радиометрическое зондирование</w:t>
        </w:r>
        <w:r w:rsidRPr="000D039F">
          <w:rPr>
            <w:noProof/>
            <w:webHidden/>
            <w:lang w:val="ru-RU"/>
          </w:rPr>
          <w:tab/>
        </w:r>
        <w:r w:rsidR="00D60CCD" w:rsidRPr="000D039F">
          <w:rPr>
            <w:noProof/>
            <w:webHidden/>
            <w:lang w:val="ru-RU"/>
          </w:rPr>
          <w:tab/>
        </w:r>
        <w:r w:rsidRPr="000D039F">
          <w:rPr>
            <w:noProof/>
            <w:webHidden/>
            <w:lang w:val="ru-RU"/>
          </w:rPr>
          <w:fldChar w:fldCharType="begin"/>
        </w:r>
        <w:r w:rsidRPr="000D039F">
          <w:rPr>
            <w:noProof/>
            <w:webHidden/>
            <w:lang w:val="ru-RU"/>
          </w:rPr>
          <w:instrText xml:space="preserve"> PAGEREF _Toc236299094 \h </w:instrText>
        </w:r>
        <w:r w:rsidRPr="000D039F">
          <w:rPr>
            <w:noProof/>
            <w:webHidden/>
            <w:lang w:val="ru-RU"/>
          </w:rPr>
        </w:r>
        <w:r w:rsidRPr="000D039F">
          <w:rPr>
            <w:noProof/>
            <w:webHidden/>
            <w:lang w:val="ru-RU"/>
          </w:rPr>
          <w:fldChar w:fldCharType="separate"/>
        </w:r>
        <w:r w:rsidR="00986865">
          <w:rPr>
            <w:noProof/>
            <w:webHidden/>
            <w:lang w:val="ru-RU"/>
          </w:rPr>
          <w:t>89</w:t>
        </w:r>
        <w:r w:rsidRPr="000D039F">
          <w:rPr>
            <w:noProof/>
            <w:webHidden/>
            <w:lang w:val="ru-RU"/>
          </w:rPr>
          <w:fldChar w:fldCharType="end"/>
        </w:r>
      </w:hyperlink>
    </w:p>
    <w:p w14:paraId="4184C865" w14:textId="7F9C25CB" w:rsidR="001E67CE" w:rsidRPr="000D039F" w:rsidRDefault="001E67CE">
      <w:pPr>
        <w:pStyle w:val="TOC2"/>
        <w:rPr>
          <w:rFonts w:asciiTheme="minorHAnsi" w:eastAsiaTheme="minorEastAsia" w:hAnsiTheme="minorHAnsi" w:cstheme="minorBidi"/>
          <w:noProof/>
          <w:kern w:val="2"/>
          <w:sz w:val="24"/>
          <w:szCs w:val="24"/>
          <w:lang w:val="ru-RU" w:eastAsia="en-GB"/>
          <w14:ligatures w14:val="standardContextual"/>
        </w:rPr>
      </w:pPr>
      <w:hyperlink w:anchor="_Toc236299102" w:history="1">
        <w:r w:rsidRPr="000D039F">
          <w:rPr>
            <w:rStyle w:val="Hyperlink"/>
            <w:noProof/>
            <w:lang w:val="ru-RU"/>
          </w:rPr>
          <w:t>5.3</w:t>
        </w:r>
        <w:r w:rsidRPr="000D039F">
          <w:rPr>
            <w:rFonts w:asciiTheme="minorHAnsi" w:eastAsiaTheme="minorEastAsia" w:hAnsiTheme="minorHAnsi" w:cstheme="minorBidi"/>
            <w:noProof/>
            <w:kern w:val="2"/>
            <w:sz w:val="24"/>
            <w:szCs w:val="24"/>
            <w:lang w:val="ru-RU" w:eastAsia="en-GB"/>
            <w14:ligatures w14:val="standardContextual"/>
          </w:rPr>
          <w:tab/>
        </w:r>
        <w:r w:rsidRPr="000D039F">
          <w:rPr>
            <w:rStyle w:val="Hyperlink"/>
            <w:noProof/>
            <w:lang w:val="ru-RU"/>
          </w:rPr>
          <w:t>Активные датчики</w:t>
        </w:r>
        <w:r w:rsidRPr="000D039F">
          <w:rPr>
            <w:noProof/>
            <w:webHidden/>
            <w:lang w:val="ru-RU"/>
          </w:rPr>
          <w:tab/>
        </w:r>
        <w:r w:rsidR="00D60CCD" w:rsidRPr="000D039F">
          <w:rPr>
            <w:noProof/>
            <w:webHidden/>
            <w:lang w:val="ru-RU"/>
          </w:rPr>
          <w:tab/>
        </w:r>
        <w:r w:rsidRPr="000D039F">
          <w:rPr>
            <w:noProof/>
            <w:webHidden/>
            <w:lang w:val="ru-RU"/>
          </w:rPr>
          <w:fldChar w:fldCharType="begin"/>
        </w:r>
        <w:r w:rsidRPr="000D039F">
          <w:rPr>
            <w:noProof/>
            <w:webHidden/>
            <w:lang w:val="ru-RU"/>
          </w:rPr>
          <w:instrText xml:space="preserve"> PAGEREF _Toc236299102 \h </w:instrText>
        </w:r>
        <w:r w:rsidRPr="000D039F">
          <w:rPr>
            <w:noProof/>
            <w:webHidden/>
            <w:lang w:val="ru-RU"/>
          </w:rPr>
        </w:r>
        <w:r w:rsidRPr="000D039F">
          <w:rPr>
            <w:noProof/>
            <w:webHidden/>
            <w:lang w:val="ru-RU"/>
          </w:rPr>
          <w:fldChar w:fldCharType="separate"/>
        </w:r>
        <w:r w:rsidR="00986865">
          <w:rPr>
            <w:noProof/>
            <w:webHidden/>
            <w:lang w:val="ru-RU"/>
          </w:rPr>
          <w:t>110</w:t>
        </w:r>
        <w:r w:rsidRPr="000D039F">
          <w:rPr>
            <w:noProof/>
            <w:webHidden/>
            <w:lang w:val="ru-RU"/>
          </w:rPr>
          <w:fldChar w:fldCharType="end"/>
        </w:r>
      </w:hyperlink>
    </w:p>
    <w:p w14:paraId="6221A098" w14:textId="30DB66A5" w:rsidR="001E67CE" w:rsidRPr="000D039F" w:rsidRDefault="001E67CE">
      <w:pPr>
        <w:pStyle w:val="TOC1"/>
        <w:rPr>
          <w:rFonts w:asciiTheme="minorHAnsi" w:eastAsiaTheme="minorEastAsia" w:hAnsiTheme="minorHAnsi" w:cstheme="minorBidi"/>
          <w:noProof/>
          <w:kern w:val="2"/>
          <w:sz w:val="24"/>
          <w:szCs w:val="24"/>
          <w:lang w:val="ru-RU" w:eastAsia="en-GB"/>
          <w14:ligatures w14:val="standardContextual"/>
        </w:rPr>
      </w:pPr>
      <w:hyperlink w:anchor="_Toc236299112" w:history="1">
        <w:r w:rsidRPr="000D039F">
          <w:rPr>
            <w:rStyle w:val="Hyperlink"/>
            <w:noProof/>
            <w:lang w:val="ru-RU"/>
          </w:rPr>
          <w:t>ГЛАВА 6</w:t>
        </w:r>
        <w:r w:rsidR="008302C4" w:rsidRPr="000D039F">
          <w:rPr>
            <w:rStyle w:val="Hyperlink"/>
            <w:noProof/>
            <w:lang w:val="ru-RU"/>
          </w:rPr>
          <w:t xml:space="preserve"> – </w:t>
        </w:r>
        <w:r w:rsidR="008302C4" w:rsidRPr="000D039F">
          <w:rPr>
            <w:noProof/>
            <w:lang w:val="ru-RU"/>
          </w:rPr>
          <w:t>Космическая погода</w:t>
        </w:r>
        <w:r w:rsidRPr="000D039F">
          <w:rPr>
            <w:noProof/>
            <w:webHidden/>
            <w:lang w:val="ru-RU"/>
          </w:rPr>
          <w:tab/>
        </w:r>
        <w:r w:rsidR="00D60CCD" w:rsidRPr="000D039F">
          <w:rPr>
            <w:noProof/>
            <w:webHidden/>
            <w:lang w:val="ru-RU"/>
          </w:rPr>
          <w:tab/>
        </w:r>
        <w:r w:rsidRPr="000D039F">
          <w:rPr>
            <w:noProof/>
            <w:webHidden/>
            <w:lang w:val="ru-RU"/>
          </w:rPr>
          <w:fldChar w:fldCharType="begin"/>
        </w:r>
        <w:r w:rsidRPr="000D039F">
          <w:rPr>
            <w:noProof/>
            <w:webHidden/>
            <w:lang w:val="ru-RU"/>
          </w:rPr>
          <w:instrText xml:space="preserve"> PAGEREF _Toc236299112 \h </w:instrText>
        </w:r>
        <w:r w:rsidRPr="000D039F">
          <w:rPr>
            <w:noProof/>
            <w:webHidden/>
            <w:lang w:val="ru-RU"/>
          </w:rPr>
        </w:r>
        <w:r w:rsidRPr="000D039F">
          <w:rPr>
            <w:noProof/>
            <w:webHidden/>
            <w:lang w:val="ru-RU"/>
          </w:rPr>
          <w:fldChar w:fldCharType="separate"/>
        </w:r>
        <w:r w:rsidR="00986865">
          <w:rPr>
            <w:noProof/>
            <w:webHidden/>
            <w:lang w:val="ru-RU"/>
          </w:rPr>
          <w:t>121</w:t>
        </w:r>
        <w:r w:rsidRPr="000D039F">
          <w:rPr>
            <w:noProof/>
            <w:webHidden/>
            <w:lang w:val="ru-RU"/>
          </w:rPr>
          <w:fldChar w:fldCharType="end"/>
        </w:r>
      </w:hyperlink>
    </w:p>
    <w:p w14:paraId="3F1ACEFF" w14:textId="4D143440" w:rsidR="001E67CE" w:rsidRPr="000D039F" w:rsidRDefault="001E67CE">
      <w:pPr>
        <w:pStyle w:val="TOC2"/>
        <w:rPr>
          <w:rFonts w:asciiTheme="minorHAnsi" w:eastAsiaTheme="minorEastAsia" w:hAnsiTheme="minorHAnsi" w:cstheme="minorBidi"/>
          <w:noProof/>
          <w:kern w:val="2"/>
          <w:sz w:val="24"/>
          <w:szCs w:val="24"/>
          <w:lang w:val="ru-RU" w:eastAsia="en-GB"/>
          <w14:ligatures w14:val="standardContextual"/>
        </w:rPr>
      </w:pPr>
      <w:hyperlink w:anchor="_Toc236299113" w:history="1">
        <w:r w:rsidRPr="000D039F">
          <w:rPr>
            <w:rStyle w:val="Hyperlink"/>
            <w:noProof/>
            <w:lang w:val="ru-RU"/>
          </w:rPr>
          <w:t>6.1</w:t>
        </w:r>
        <w:r w:rsidRPr="000D039F">
          <w:rPr>
            <w:rFonts w:asciiTheme="minorHAnsi" w:eastAsiaTheme="minorEastAsia" w:hAnsiTheme="minorHAnsi" w:cstheme="minorBidi"/>
            <w:noProof/>
            <w:kern w:val="2"/>
            <w:sz w:val="24"/>
            <w:szCs w:val="24"/>
            <w:lang w:val="ru-RU" w:eastAsia="en-GB"/>
            <w14:ligatures w14:val="standardContextual"/>
          </w:rPr>
          <w:tab/>
        </w:r>
        <w:r w:rsidRPr="000D039F">
          <w:rPr>
            <w:rStyle w:val="Hyperlink"/>
            <w:noProof/>
            <w:lang w:val="ru-RU"/>
          </w:rPr>
          <w:t>Определение космической погоды и связанной с ней службы радиосвязи</w:t>
        </w:r>
        <w:r w:rsidRPr="000D039F">
          <w:rPr>
            <w:noProof/>
            <w:webHidden/>
            <w:lang w:val="ru-RU"/>
          </w:rPr>
          <w:tab/>
        </w:r>
        <w:r w:rsidR="00D60CCD" w:rsidRPr="000D039F">
          <w:rPr>
            <w:noProof/>
            <w:webHidden/>
            <w:lang w:val="ru-RU"/>
          </w:rPr>
          <w:tab/>
        </w:r>
        <w:r w:rsidRPr="000D039F">
          <w:rPr>
            <w:noProof/>
            <w:webHidden/>
            <w:lang w:val="ru-RU"/>
          </w:rPr>
          <w:fldChar w:fldCharType="begin"/>
        </w:r>
        <w:r w:rsidRPr="000D039F">
          <w:rPr>
            <w:noProof/>
            <w:webHidden/>
            <w:lang w:val="ru-RU"/>
          </w:rPr>
          <w:instrText xml:space="preserve"> PAGEREF _Toc236299113 \h </w:instrText>
        </w:r>
        <w:r w:rsidRPr="000D039F">
          <w:rPr>
            <w:noProof/>
            <w:webHidden/>
            <w:lang w:val="ru-RU"/>
          </w:rPr>
        </w:r>
        <w:r w:rsidRPr="000D039F">
          <w:rPr>
            <w:noProof/>
            <w:webHidden/>
            <w:lang w:val="ru-RU"/>
          </w:rPr>
          <w:fldChar w:fldCharType="separate"/>
        </w:r>
        <w:r w:rsidR="00986865">
          <w:rPr>
            <w:noProof/>
            <w:webHidden/>
            <w:lang w:val="ru-RU"/>
          </w:rPr>
          <w:t>121</w:t>
        </w:r>
        <w:r w:rsidRPr="000D039F">
          <w:rPr>
            <w:noProof/>
            <w:webHidden/>
            <w:lang w:val="ru-RU"/>
          </w:rPr>
          <w:fldChar w:fldCharType="end"/>
        </w:r>
      </w:hyperlink>
    </w:p>
    <w:p w14:paraId="0283D612" w14:textId="6AA2982A" w:rsidR="001E67CE" w:rsidRPr="000D039F" w:rsidRDefault="001E67CE">
      <w:pPr>
        <w:pStyle w:val="TOC2"/>
        <w:rPr>
          <w:rFonts w:asciiTheme="minorHAnsi" w:eastAsiaTheme="minorEastAsia" w:hAnsiTheme="minorHAnsi" w:cstheme="minorBidi"/>
          <w:noProof/>
          <w:kern w:val="2"/>
          <w:sz w:val="24"/>
          <w:szCs w:val="24"/>
          <w:lang w:val="ru-RU" w:eastAsia="en-GB"/>
          <w14:ligatures w14:val="standardContextual"/>
        </w:rPr>
      </w:pPr>
      <w:hyperlink w:anchor="_Toc236299114" w:history="1">
        <w:r w:rsidRPr="000D039F">
          <w:rPr>
            <w:rStyle w:val="Hyperlink"/>
            <w:noProof/>
            <w:lang w:val="ru-RU"/>
          </w:rPr>
          <w:t>6.2</w:t>
        </w:r>
        <w:r w:rsidRPr="000D039F">
          <w:rPr>
            <w:rFonts w:asciiTheme="minorHAnsi" w:eastAsiaTheme="minorEastAsia" w:hAnsiTheme="minorHAnsi" w:cstheme="minorBidi"/>
            <w:noProof/>
            <w:kern w:val="2"/>
            <w:sz w:val="24"/>
            <w:szCs w:val="24"/>
            <w:lang w:val="ru-RU" w:eastAsia="en-GB"/>
            <w14:ligatures w14:val="standardContextual"/>
          </w:rPr>
          <w:tab/>
        </w:r>
        <w:r w:rsidRPr="000D039F">
          <w:rPr>
            <w:rStyle w:val="Hyperlink"/>
            <w:noProof/>
            <w:lang w:val="ru-RU"/>
          </w:rPr>
          <w:t>Наблюдения за космической погодой</w:t>
        </w:r>
        <w:r w:rsidRPr="000D039F">
          <w:rPr>
            <w:noProof/>
            <w:webHidden/>
            <w:lang w:val="ru-RU"/>
          </w:rPr>
          <w:tab/>
        </w:r>
        <w:r w:rsidR="00D60CCD" w:rsidRPr="000D039F">
          <w:rPr>
            <w:noProof/>
            <w:webHidden/>
            <w:lang w:val="ru-RU"/>
          </w:rPr>
          <w:tab/>
        </w:r>
        <w:r w:rsidRPr="000D039F">
          <w:rPr>
            <w:noProof/>
            <w:webHidden/>
            <w:lang w:val="ru-RU"/>
          </w:rPr>
          <w:fldChar w:fldCharType="begin"/>
        </w:r>
        <w:r w:rsidRPr="000D039F">
          <w:rPr>
            <w:noProof/>
            <w:webHidden/>
            <w:lang w:val="ru-RU"/>
          </w:rPr>
          <w:instrText xml:space="preserve"> PAGEREF _Toc236299114 \h </w:instrText>
        </w:r>
        <w:r w:rsidRPr="000D039F">
          <w:rPr>
            <w:noProof/>
            <w:webHidden/>
            <w:lang w:val="ru-RU"/>
          </w:rPr>
        </w:r>
        <w:r w:rsidRPr="000D039F">
          <w:rPr>
            <w:noProof/>
            <w:webHidden/>
            <w:lang w:val="ru-RU"/>
          </w:rPr>
          <w:fldChar w:fldCharType="separate"/>
        </w:r>
        <w:r w:rsidR="00986865">
          <w:rPr>
            <w:noProof/>
            <w:webHidden/>
            <w:lang w:val="ru-RU"/>
          </w:rPr>
          <w:t>121</w:t>
        </w:r>
        <w:r w:rsidRPr="000D039F">
          <w:rPr>
            <w:noProof/>
            <w:webHidden/>
            <w:lang w:val="ru-RU"/>
          </w:rPr>
          <w:fldChar w:fldCharType="end"/>
        </w:r>
      </w:hyperlink>
    </w:p>
    <w:p w14:paraId="7E9BABDF" w14:textId="190F9D50" w:rsidR="001E67CE" w:rsidRPr="000D039F" w:rsidRDefault="001E67CE" w:rsidP="008302C4">
      <w:pPr>
        <w:pStyle w:val="TOC1"/>
        <w:keepNext/>
        <w:jc w:val="left"/>
        <w:rPr>
          <w:rFonts w:asciiTheme="minorHAnsi" w:eastAsiaTheme="minorEastAsia" w:hAnsiTheme="minorHAnsi" w:cstheme="minorBidi"/>
          <w:noProof/>
          <w:kern w:val="2"/>
          <w:sz w:val="24"/>
          <w:szCs w:val="24"/>
          <w:lang w:val="ru-RU" w:eastAsia="en-GB"/>
          <w14:ligatures w14:val="standardContextual"/>
        </w:rPr>
      </w:pPr>
      <w:hyperlink w:anchor="_Toc236299119" w:history="1">
        <w:r w:rsidRPr="000D039F">
          <w:rPr>
            <w:rStyle w:val="Hyperlink"/>
            <w:noProof/>
            <w:lang w:val="ru-RU"/>
          </w:rPr>
          <w:t xml:space="preserve">ГЛАВА </w:t>
        </w:r>
        <w:r w:rsidRPr="000D039F">
          <w:rPr>
            <w:rStyle w:val="Hyperlink"/>
            <w:bCs/>
            <w:noProof/>
            <w:lang w:val="ru-RU"/>
          </w:rPr>
          <w:t>7</w:t>
        </w:r>
        <w:r w:rsidR="00D60CCD" w:rsidRPr="000D039F">
          <w:rPr>
            <w:rStyle w:val="Hyperlink"/>
            <w:bCs/>
            <w:noProof/>
            <w:lang w:val="ru-RU"/>
          </w:rPr>
          <w:t xml:space="preserve"> – </w:t>
        </w:r>
        <w:r w:rsidR="00D60CCD" w:rsidRPr="000D039F">
          <w:rPr>
            <w:noProof/>
            <w:lang w:val="ru-RU"/>
          </w:rPr>
          <w:t xml:space="preserve">Другие системы радиосвязи для метеорологической и связанной с ней </w:t>
        </w:r>
        <w:r w:rsidR="008302C4" w:rsidRPr="000D039F">
          <w:rPr>
            <w:noProof/>
            <w:lang w:val="ru-RU"/>
          </w:rPr>
          <w:br/>
        </w:r>
        <w:r w:rsidR="00D60CCD" w:rsidRPr="000D039F">
          <w:rPr>
            <w:noProof/>
            <w:lang w:val="ru-RU"/>
          </w:rPr>
          <w:t>деятельности в области окружающей среды</w:t>
        </w:r>
        <w:r w:rsidRPr="000D039F">
          <w:rPr>
            <w:noProof/>
            <w:webHidden/>
            <w:lang w:val="ru-RU"/>
          </w:rPr>
          <w:tab/>
        </w:r>
        <w:r w:rsidR="00D60CCD" w:rsidRPr="000D039F">
          <w:rPr>
            <w:noProof/>
            <w:webHidden/>
            <w:lang w:val="ru-RU"/>
          </w:rPr>
          <w:tab/>
        </w:r>
        <w:r w:rsidRPr="000D039F">
          <w:rPr>
            <w:noProof/>
            <w:webHidden/>
            <w:lang w:val="ru-RU"/>
          </w:rPr>
          <w:fldChar w:fldCharType="begin"/>
        </w:r>
        <w:r w:rsidRPr="000D039F">
          <w:rPr>
            <w:noProof/>
            <w:webHidden/>
            <w:lang w:val="ru-RU"/>
          </w:rPr>
          <w:instrText xml:space="preserve"> PAGEREF _Toc236299119 \h </w:instrText>
        </w:r>
        <w:r w:rsidRPr="000D039F">
          <w:rPr>
            <w:noProof/>
            <w:webHidden/>
            <w:lang w:val="ru-RU"/>
          </w:rPr>
        </w:r>
        <w:r w:rsidRPr="000D039F">
          <w:rPr>
            <w:noProof/>
            <w:webHidden/>
            <w:lang w:val="ru-RU"/>
          </w:rPr>
          <w:fldChar w:fldCharType="separate"/>
        </w:r>
        <w:r w:rsidR="00986865">
          <w:rPr>
            <w:noProof/>
            <w:webHidden/>
            <w:lang w:val="ru-RU"/>
          </w:rPr>
          <w:t>129</w:t>
        </w:r>
        <w:r w:rsidRPr="000D039F">
          <w:rPr>
            <w:noProof/>
            <w:webHidden/>
            <w:lang w:val="ru-RU"/>
          </w:rPr>
          <w:fldChar w:fldCharType="end"/>
        </w:r>
      </w:hyperlink>
    </w:p>
    <w:p w14:paraId="351D7695" w14:textId="35B71D9A" w:rsidR="001E67CE" w:rsidRPr="000D039F" w:rsidRDefault="001E67CE" w:rsidP="00D60CCD">
      <w:pPr>
        <w:pStyle w:val="TOC2"/>
        <w:keepNext/>
        <w:rPr>
          <w:rFonts w:asciiTheme="minorHAnsi" w:eastAsiaTheme="minorEastAsia" w:hAnsiTheme="minorHAnsi" w:cstheme="minorBidi"/>
          <w:noProof/>
          <w:kern w:val="2"/>
          <w:sz w:val="24"/>
          <w:szCs w:val="24"/>
          <w:lang w:val="ru-RU" w:eastAsia="en-GB"/>
          <w14:ligatures w14:val="standardContextual"/>
        </w:rPr>
      </w:pPr>
      <w:hyperlink w:anchor="_Toc236299120" w:history="1">
        <w:r w:rsidRPr="000D039F">
          <w:rPr>
            <w:rStyle w:val="Hyperlink"/>
            <w:noProof/>
            <w:lang w:val="ru-RU"/>
          </w:rPr>
          <w:t>7.1</w:t>
        </w:r>
        <w:r w:rsidRPr="000D039F">
          <w:rPr>
            <w:rFonts w:asciiTheme="minorHAnsi" w:eastAsiaTheme="minorEastAsia" w:hAnsiTheme="minorHAnsi" w:cstheme="minorBidi"/>
            <w:noProof/>
            <w:kern w:val="2"/>
            <w:sz w:val="24"/>
            <w:szCs w:val="24"/>
            <w:lang w:val="ru-RU" w:eastAsia="en-GB"/>
            <w14:ligatures w14:val="standardContextual"/>
          </w:rPr>
          <w:tab/>
        </w:r>
        <w:r w:rsidRPr="000D039F">
          <w:rPr>
            <w:rStyle w:val="Hyperlink"/>
            <w:noProof/>
            <w:lang w:val="ru-RU"/>
          </w:rPr>
          <w:t>Введение</w:t>
        </w:r>
        <w:r w:rsidRPr="000D039F">
          <w:rPr>
            <w:noProof/>
            <w:webHidden/>
            <w:lang w:val="ru-RU"/>
          </w:rPr>
          <w:tab/>
        </w:r>
        <w:r w:rsidR="00D60CCD" w:rsidRPr="000D039F">
          <w:rPr>
            <w:noProof/>
            <w:webHidden/>
            <w:lang w:val="ru-RU"/>
          </w:rPr>
          <w:tab/>
        </w:r>
        <w:r w:rsidRPr="000D039F">
          <w:rPr>
            <w:noProof/>
            <w:webHidden/>
            <w:lang w:val="ru-RU"/>
          </w:rPr>
          <w:fldChar w:fldCharType="begin"/>
        </w:r>
        <w:r w:rsidRPr="000D039F">
          <w:rPr>
            <w:noProof/>
            <w:webHidden/>
            <w:lang w:val="ru-RU"/>
          </w:rPr>
          <w:instrText xml:space="preserve"> PAGEREF _Toc236299120 \h </w:instrText>
        </w:r>
        <w:r w:rsidRPr="000D039F">
          <w:rPr>
            <w:noProof/>
            <w:webHidden/>
            <w:lang w:val="ru-RU"/>
          </w:rPr>
        </w:r>
        <w:r w:rsidRPr="000D039F">
          <w:rPr>
            <w:noProof/>
            <w:webHidden/>
            <w:lang w:val="ru-RU"/>
          </w:rPr>
          <w:fldChar w:fldCharType="separate"/>
        </w:r>
        <w:r w:rsidR="00986865">
          <w:rPr>
            <w:noProof/>
            <w:webHidden/>
            <w:lang w:val="ru-RU"/>
          </w:rPr>
          <w:t>129</w:t>
        </w:r>
        <w:r w:rsidRPr="000D039F">
          <w:rPr>
            <w:noProof/>
            <w:webHidden/>
            <w:lang w:val="ru-RU"/>
          </w:rPr>
          <w:fldChar w:fldCharType="end"/>
        </w:r>
      </w:hyperlink>
    </w:p>
    <w:p w14:paraId="465B139C" w14:textId="75C0DD94" w:rsidR="001E67CE" w:rsidRPr="000D039F" w:rsidRDefault="001E67CE">
      <w:pPr>
        <w:pStyle w:val="TOC2"/>
        <w:rPr>
          <w:rFonts w:asciiTheme="minorHAnsi" w:eastAsiaTheme="minorEastAsia" w:hAnsiTheme="minorHAnsi" w:cstheme="minorBidi"/>
          <w:noProof/>
          <w:kern w:val="2"/>
          <w:sz w:val="24"/>
          <w:szCs w:val="24"/>
          <w:lang w:val="ru-RU" w:eastAsia="en-GB"/>
          <w14:ligatures w14:val="standardContextual"/>
        </w:rPr>
      </w:pPr>
      <w:hyperlink w:anchor="_Toc236299121" w:history="1">
        <w:r w:rsidRPr="000D039F">
          <w:rPr>
            <w:rStyle w:val="Hyperlink"/>
            <w:noProof/>
            <w:lang w:val="ru-RU"/>
          </w:rPr>
          <w:t>7.2</w:t>
        </w:r>
        <w:r w:rsidRPr="000D039F">
          <w:rPr>
            <w:rFonts w:asciiTheme="minorHAnsi" w:eastAsiaTheme="minorEastAsia" w:hAnsiTheme="minorHAnsi" w:cstheme="minorBidi"/>
            <w:noProof/>
            <w:kern w:val="2"/>
            <w:sz w:val="24"/>
            <w:szCs w:val="24"/>
            <w:lang w:val="ru-RU" w:eastAsia="en-GB"/>
            <w14:ligatures w14:val="standardContextual"/>
          </w:rPr>
          <w:tab/>
        </w:r>
        <w:r w:rsidRPr="000D039F">
          <w:rPr>
            <w:rStyle w:val="Hyperlink"/>
            <w:noProof/>
            <w:lang w:val="ru-RU"/>
          </w:rPr>
          <w:t>Системы распространения данных</w:t>
        </w:r>
        <w:r w:rsidRPr="000D039F">
          <w:rPr>
            <w:noProof/>
            <w:webHidden/>
            <w:lang w:val="ru-RU"/>
          </w:rPr>
          <w:tab/>
        </w:r>
        <w:r w:rsidR="00D60CCD" w:rsidRPr="000D039F">
          <w:rPr>
            <w:noProof/>
            <w:webHidden/>
            <w:lang w:val="ru-RU"/>
          </w:rPr>
          <w:tab/>
        </w:r>
        <w:r w:rsidRPr="000D039F">
          <w:rPr>
            <w:noProof/>
            <w:webHidden/>
            <w:lang w:val="ru-RU"/>
          </w:rPr>
          <w:fldChar w:fldCharType="begin"/>
        </w:r>
        <w:r w:rsidRPr="000D039F">
          <w:rPr>
            <w:noProof/>
            <w:webHidden/>
            <w:lang w:val="ru-RU"/>
          </w:rPr>
          <w:instrText xml:space="preserve"> PAGEREF _Toc236299121 \h </w:instrText>
        </w:r>
        <w:r w:rsidRPr="000D039F">
          <w:rPr>
            <w:noProof/>
            <w:webHidden/>
            <w:lang w:val="ru-RU"/>
          </w:rPr>
        </w:r>
        <w:r w:rsidRPr="000D039F">
          <w:rPr>
            <w:noProof/>
            <w:webHidden/>
            <w:lang w:val="ru-RU"/>
          </w:rPr>
          <w:fldChar w:fldCharType="separate"/>
        </w:r>
        <w:r w:rsidR="00986865">
          <w:rPr>
            <w:noProof/>
            <w:webHidden/>
            <w:lang w:val="ru-RU"/>
          </w:rPr>
          <w:t>129</w:t>
        </w:r>
        <w:r w:rsidRPr="000D039F">
          <w:rPr>
            <w:noProof/>
            <w:webHidden/>
            <w:lang w:val="ru-RU"/>
          </w:rPr>
          <w:fldChar w:fldCharType="end"/>
        </w:r>
      </w:hyperlink>
    </w:p>
    <w:p w14:paraId="2F0C2D93" w14:textId="36E1CBD4" w:rsidR="001E67CE" w:rsidRPr="000D039F" w:rsidRDefault="001E67CE">
      <w:pPr>
        <w:pStyle w:val="TOC2"/>
        <w:rPr>
          <w:rFonts w:asciiTheme="minorHAnsi" w:eastAsiaTheme="minorEastAsia" w:hAnsiTheme="minorHAnsi" w:cstheme="minorBidi"/>
          <w:noProof/>
          <w:kern w:val="2"/>
          <w:sz w:val="24"/>
          <w:szCs w:val="24"/>
          <w:lang w:val="ru-RU" w:eastAsia="en-GB"/>
          <w14:ligatures w14:val="standardContextual"/>
        </w:rPr>
      </w:pPr>
      <w:hyperlink w:anchor="_Toc236299122" w:history="1">
        <w:r w:rsidRPr="000D039F">
          <w:rPr>
            <w:rStyle w:val="Hyperlink"/>
            <w:noProof/>
            <w:lang w:val="ru-RU"/>
          </w:rPr>
          <w:t>7.3</w:t>
        </w:r>
        <w:r w:rsidRPr="000D039F">
          <w:rPr>
            <w:rFonts w:asciiTheme="minorHAnsi" w:eastAsiaTheme="minorEastAsia" w:hAnsiTheme="minorHAnsi" w:cstheme="minorBidi"/>
            <w:noProof/>
            <w:kern w:val="2"/>
            <w:sz w:val="24"/>
            <w:szCs w:val="24"/>
            <w:lang w:val="ru-RU" w:eastAsia="en-GB"/>
            <w14:ligatures w14:val="standardContextual"/>
          </w:rPr>
          <w:tab/>
        </w:r>
        <w:r w:rsidRPr="000D039F">
          <w:rPr>
            <w:rStyle w:val="Hyperlink"/>
            <w:noProof/>
            <w:lang w:val="ru-RU"/>
          </w:rPr>
          <w:t>Беспилотные авиационные системы для метеорологического зондирования</w:t>
        </w:r>
        <w:r w:rsidRPr="000D039F">
          <w:rPr>
            <w:noProof/>
            <w:webHidden/>
            <w:lang w:val="ru-RU"/>
          </w:rPr>
          <w:tab/>
        </w:r>
        <w:r w:rsidR="00D60CCD" w:rsidRPr="000D039F">
          <w:rPr>
            <w:noProof/>
            <w:webHidden/>
            <w:lang w:val="ru-RU"/>
          </w:rPr>
          <w:tab/>
        </w:r>
        <w:r w:rsidRPr="000D039F">
          <w:rPr>
            <w:noProof/>
            <w:webHidden/>
            <w:lang w:val="ru-RU"/>
          </w:rPr>
          <w:fldChar w:fldCharType="begin"/>
        </w:r>
        <w:r w:rsidRPr="000D039F">
          <w:rPr>
            <w:noProof/>
            <w:webHidden/>
            <w:lang w:val="ru-RU"/>
          </w:rPr>
          <w:instrText xml:space="preserve"> PAGEREF _Toc236299122 \h </w:instrText>
        </w:r>
        <w:r w:rsidRPr="000D039F">
          <w:rPr>
            <w:noProof/>
            <w:webHidden/>
            <w:lang w:val="ru-RU"/>
          </w:rPr>
        </w:r>
        <w:r w:rsidRPr="000D039F">
          <w:rPr>
            <w:noProof/>
            <w:webHidden/>
            <w:lang w:val="ru-RU"/>
          </w:rPr>
          <w:fldChar w:fldCharType="separate"/>
        </w:r>
        <w:r w:rsidR="00986865">
          <w:rPr>
            <w:noProof/>
            <w:webHidden/>
            <w:lang w:val="ru-RU"/>
          </w:rPr>
          <w:t>130</w:t>
        </w:r>
        <w:r w:rsidRPr="000D039F">
          <w:rPr>
            <w:noProof/>
            <w:webHidden/>
            <w:lang w:val="ru-RU"/>
          </w:rPr>
          <w:fldChar w:fldCharType="end"/>
        </w:r>
      </w:hyperlink>
    </w:p>
    <w:p w14:paraId="013D3B72" w14:textId="25F04C7E" w:rsidR="001E67CE" w:rsidRPr="000D039F" w:rsidRDefault="001E67CE">
      <w:pPr>
        <w:pStyle w:val="TOC2"/>
        <w:rPr>
          <w:rFonts w:asciiTheme="minorHAnsi" w:eastAsiaTheme="minorEastAsia" w:hAnsiTheme="minorHAnsi" w:cstheme="minorBidi"/>
          <w:noProof/>
          <w:kern w:val="2"/>
          <w:sz w:val="24"/>
          <w:szCs w:val="24"/>
          <w:lang w:val="ru-RU" w:eastAsia="en-GB"/>
          <w14:ligatures w14:val="standardContextual"/>
        </w:rPr>
      </w:pPr>
      <w:hyperlink w:anchor="_Toc236299123" w:history="1">
        <w:r w:rsidRPr="000D039F">
          <w:rPr>
            <w:rStyle w:val="Hyperlink"/>
            <w:noProof/>
            <w:lang w:val="ru-RU"/>
          </w:rPr>
          <w:t>7.4</w:t>
        </w:r>
        <w:r w:rsidRPr="000D039F">
          <w:rPr>
            <w:rFonts w:asciiTheme="minorHAnsi" w:eastAsiaTheme="minorEastAsia" w:hAnsiTheme="minorHAnsi" w:cstheme="minorBidi"/>
            <w:noProof/>
            <w:kern w:val="2"/>
            <w:sz w:val="24"/>
            <w:szCs w:val="24"/>
            <w:lang w:val="ru-RU" w:eastAsia="en-GB"/>
            <w14:ligatures w14:val="standardContextual"/>
          </w:rPr>
          <w:tab/>
        </w:r>
        <w:r w:rsidRPr="000D039F">
          <w:rPr>
            <w:rStyle w:val="Hyperlink"/>
            <w:noProof/>
            <w:lang w:val="ru-RU"/>
          </w:rPr>
          <w:t>Гидрологические системы</w:t>
        </w:r>
        <w:r w:rsidRPr="000D039F">
          <w:rPr>
            <w:noProof/>
            <w:webHidden/>
            <w:lang w:val="ru-RU"/>
          </w:rPr>
          <w:tab/>
        </w:r>
        <w:r w:rsidR="00D60CCD" w:rsidRPr="000D039F">
          <w:rPr>
            <w:noProof/>
            <w:webHidden/>
            <w:lang w:val="ru-RU"/>
          </w:rPr>
          <w:tab/>
        </w:r>
        <w:r w:rsidRPr="000D039F">
          <w:rPr>
            <w:noProof/>
            <w:webHidden/>
            <w:lang w:val="ru-RU"/>
          </w:rPr>
          <w:fldChar w:fldCharType="begin"/>
        </w:r>
        <w:r w:rsidRPr="000D039F">
          <w:rPr>
            <w:noProof/>
            <w:webHidden/>
            <w:lang w:val="ru-RU"/>
          </w:rPr>
          <w:instrText xml:space="preserve"> PAGEREF _Toc236299123 \h </w:instrText>
        </w:r>
        <w:r w:rsidRPr="000D039F">
          <w:rPr>
            <w:noProof/>
            <w:webHidden/>
            <w:lang w:val="ru-RU"/>
          </w:rPr>
        </w:r>
        <w:r w:rsidRPr="000D039F">
          <w:rPr>
            <w:noProof/>
            <w:webHidden/>
            <w:lang w:val="ru-RU"/>
          </w:rPr>
          <w:fldChar w:fldCharType="separate"/>
        </w:r>
        <w:r w:rsidR="00986865">
          <w:rPr>
            <w:noProof/>
            <w:webHidden/>
            <w:lang w:val="ru-RU"/>
          </w:rPr>
          <w:t>131</w:t>
        </w:r>
        <w:r w:rsidRPr="000D039F">
          <w:rPr>
            <w:noProof/>
            <w:webHidden/>
            <w:lang w:val="ru-RU"/>
          </w:rPr>
          <w:fldChar w:fldCharType="end"/>
        </w:r>
      </w:hyperlink>
    </w:p>
    <w:p w14:paraId="251E2C21" w14:textId="67D4E422" w:rsidR="001E67CE" w:rsidRPr="000D039F" w:rsidRDefault="001E67CE" w:rsidP="00986865">
      <w:pPr>
        <w:pStyle w:val="TOC2"/>
        <w:jc w:val="left"/>
        <w:rPr>
          <w:rFonts w:asciiTheme="minorHAnsi" w:eastAsiaTheme="minorEastAsia" w:hAnsiTheme="minorHAnsi" w:cstheme="minorBidi"/>
          <w:noProof/>
          <w:kern w:val="2"/>
          <w:sz w:val="24"/>
          <w:szCs w:val="24"/>
          <w:lang w:val="ru-RU" w:eastAsia="en-GB"/>
          <w14:ligatures w14:val="standardContextual"/>
        </w:rPr>
      </w:pPr>
      <w:hyperlink w:anchor="_Toc236299124" w:history="1">
        <w:r w:rsidRPr="000D039F">
          <w:rPr>
            <w:rStyle w:val="Hyperlink"/>
            <w:noProof/>
            <w:lang w:val="ru-RU"/>
          </w:rPr>
          <w:t>7.5</w:t>
        </w:r>
        <w:r w:rsidRPr="000D039F">
          <w:rPr>
            <w:rFonts w:asciiTheme="minorHAnsi" w:eastAsiaTheme="minorEastAsia" w:hAnsiTheme="minorHAnsi" w:cstheme="minorBidi"/>
            <w:noProof/>
            <w:kern w:val="2"/>
            <w:sz w:val="24"/>
            <w:szCs w:val="24"/>
            <w:lang w:val="ru-RU" w:eastAsia="en-GB"/>
            <w14:ligatures w14:val="standardContextual"/>
          </w:rPr>
          <w:tab/>
        </w:r>
        <w:r w:rsidRPr="000D039F">
          <w:rPr>
            <w:rStyle w:val="Hyperlink"/>
            <w:noProof/>
            <w:lang w:val="ru-RU"/>
          </w:rPr>
          <w:t xml:space="preserve">Метеорологические виды применения глобальных навигационных спутниковых </w:t>
        </w:r>
        <w:r w:rsidR="00986865">
          <w:rPr>
            <w:rStyle w:val="Hyperlink"/>
            <w:noProof/>
            <w:lang w:val="en-US"/>
          </w:rPr>
          <w:br/>
        </w:r>
        <w:r w:rsidRPr="000D039F">
          <w:rPr>
            <w:rStyle w:val="Hyperlink"/>
            <w:noProof/>
            <w:lang w:val="ru-RU"/>
          </w:rPr>
          <w:t>систем (ГНСС)</w:t>
        </w:r>
        <w:r w:rsidRPr="000D039F">
          <w:rPr>
            <w:noProof/>
            <w:webHidden/>
            <w:lang w:val="ru-RU"/>
          </w:rPr>
          <w:tab/>
        </w:r>
        <w:r w:rsidR="00986865">
          <w:rPr>
            <w:noProof/>
            <w:webHidden/>
            <w:lang w:val="en-US"/>
          </w:rPr>
          <w:tab/>
        </w:r>
        <w:r w:rsidRPr="000D039F">
          <w:rPr>
            <w:noProof/>
            <w:webHidden/>
            <w:lang w:val="ru-RU"/>
          </w:rPr>
          <w:fldChar w:fldCharType="begin"/>
        </w:r>
        <w:r w:rsidRPr="000D039F">
          <w:rPr>
            <w:noProof/>
            <w:webHidden/>
            <w:lang w:val="ru-RU"/>
          </w:rPr>
          <w:instrText xml:space="preserve"> PAGEREF _Toc236299124 \h </w:instrText>
        </w:r>
        <w:r w:rsidRPr="000D039F">
          <w:rPr>
            <w:noProof/>
            <w:webHidden/>
            <w:lang w:val="ru-RU"/>
          </w:rPr>
        </w:r>
        <w:r w:rsidRPr="000D039F">
          <w:rPr>
            <w:noProof/>
            <w:webHidden/>
            <w:lang w:val="ru-RU"/>
          </w:rPr>
          <w:fldChar w:fldCharType="separate"/>
        </w:r>
        <w:r w:rsidR="00986865">
          <w:rPr>
            <w:noProof/>
            <w:webHidden/>
            <w:lang w:val="ru-RU"/>
          </w:rPr>
          <w:t>132</w:t>
        </w:r>
        <w:r w:rsidRPr="000D039F">
          <w:rPr>
            <w:noProof/>
            <w:webHidden/>
            <w:lang w:val="ru-RU"/>
          </w:rPr>
          <w:fldChar w:fldCharType="end"/>
        </w:r>
      </w:hyperlink>
    </w:p>
    <w:p w14:paraId="68467F5E" w14:textId="720B3C66" w:rsidR="001E67CE" w:rsidRPr="000D039F" w:rsidRDefault="001E67CE">
      <w:pPr>
        <w:pStyle w:val="TOC2"/>
        <w:rPr>
          <w:rFonts w:asciiTheme="minorHAnsi" w:eastAsiaTheme="minorEastAsia" w:hAnsiTheme="minorHAnsi" w:cstheme="minorBidi"/>
          <w:noProof/>
          <w:kern w:val="2"/>
          <w:sz w:val="24"/>
          <w:szCs w:val="24"/>
          <w:lang w:val="ru-RU" w:eastAsia="en-GB"/>
          <w14:ligatures w14:val="standardContextual"/>
        </w:rPr>
      </w:pPr>
      <w:hyperlink w:anchor="_Toc236299127" w:history="1">
        <w:r w:rsidRPr="000D039F">
          <w:rPr>
            <w:rStyle w:val="Hyperlink"/>
            <w:noProof/>
            <w:lang w:val="ru-RU"/>
          </w:rPr>
          <w:t>7.6</w:t>
        </w:r>
        <w:r w:rsidRPr="000D039F">
          <w:rPr>
            <w:rFonts w:asciiTheme="minorHAnsi" w:eastAsiaTheme="minorEastAsia" w:hAnsiTheme="minorHAnsi" w:cstheme="minorBidi"/>
            <w:noProof/>
            <w:kern w:val="2"/>
            <w:sz w:val="24"/>
            <w:szCs w:val="24"/>
            <w:lang w:val="ru-RU" w:eastAsia="en-GB"/>
            <w14:ligatures w14:val="standardContextual"/>
          </w:rPr>
          <w:tab/>
        </w:r>
        <w:r w:rsidRPr="000D039F">
          <w:rPr>
            <w:rStyle w:val="Hyperlink"/>
            <w:noProof/>
            <w:lang w:val="ru-RU"/>
          </w:rPr>
          <w:t>Системы обнаружения молний</w:t>
        </w:r>
        <w:r w:rsidRPr="000D039F">
          <w:rPr>
            <w:noProof/>
            <w:webHidden/>
            <w:lang w:val="ru-RU"/>
          </w:rPr>
          <w:tab/>
        </w:r>
        <w:r w:rsidR="00D60CCD" w:rsidRPr="000D039F">
          <w:rPr>
            <w:noProof/>
            <w:webHidden/>
            <w:lang w:val="ru-RU"/>
          </w:rPr>
          <w:tab/>
        </w:r>
        <w:r w:rsidRPr="000D039F">
          <w:rPr>
            <w:noProof/>
            <w:webHidden/>
            <w:lang w:val="ru-RU"/>
          </w:rPr>
          <w:fldChar w:fldCharType="begin"/>
        </w:r>
        <w:r w:rsidRPr="000D039F">
          <w:rPr>
            <w:noProof/>
            <w:webHidden/>
            <w:lang w:val="ru-RU"/>
          </w:rPr>
          <w:instrText xml:space="preserve"> PAGEREF _Toc236299127 \h </w:instrText>
        </w:r>
        <w:r w:rsidRPr="000D039F">
          <w:rPr>
            <w:noProof/>
            <w:webHidden/>
            <w:lang w:val="ru-RU"/>
          </w:rPr>
        </w:r>
        <w:r w:rsidRPr="000D039F">
          <w:rPr>
            <w:noProof/>
            <w:webHidden/>
            <w:lang w:val="ru-RU"/>
          </w:rPr>
          <w:fldChar w:fldCharType="separate"/>
        </w:r>
        <w:r w:rsidR="00986865">
          <w:rPr>
            <w:noProof/>
            <w:webHidden/>
            <w:lang w:val="ru-RU"/>
          </w:rPr>
          <w:t>133</w:t>
        </w:r>
        <w:r w:rsidRPr="000D039F">
          <w:rPr>
            <w:noProof/>
            <w:webHidden/>
            <w:lang w:val="ru-RU"/>
          </w:rPr>
          <w:fldChar w:fldCharType="end"/>
        </w:r>
      </w:hyperlink>
    </w:p>
    <w:p w14:paraId="73911528" w14:textId="6213A93F" w:rsidR="001E67CE" w:rsidRPr="000D039F" w:rsidRDefault="001E67CE">
      <w:pPr>
        <w:pStyle w:val="TOC2"/>
        <w:rPr>
          <w:rFonts w:asciiTheme="minorHAnsi" w:eastAsiaTheme="minorEastAsia" w:hAnsiTheme="minorHAnsi" w:cstheme="minorBidi"/>
          <w:noProof/>
          <w:kern w:val="2"/>
          <w:sz w:val="24"/>
          <w:szCs w:val="24"/>
          <w:lang w:val="ru-RU" w:eastAsia="en-GB"/>
          <w14:ligatures w14:val="standardContextual"/>
        </w:rPr>
      </w:pPr>
      <w:hyperlink w:anchor="_Toc236299128" w:history="1">
        <w:r w:rsidRPr="000D039F">
          <w:rPr>
            <w:rStyle w:val="Hyperlink"/>
            <w:noProof/>
            <w:lang w:val="ru-RU"/>
          </w:rPr>
          <w:t>7.7</w:t>
        </w:r>
        <w:r w:rsidRPr="000D039F">
          <w:rPr>
            <w:rFonts w:asciiTheme="minorHAnsi" w:eastAsiaTheme="minorEastAsia" w:hAnsiTheme="minorHAnsi" w:cstheme="minorBidi"/>
            <w:noProof/>
            <w:kern w:val="2"/>
            <w:sz w:val="24"/>
            <w:szCs w:val="24"/>
            <w:lang w:val="ru-RU" w:eastAsia="en-GB"/>
            <w14:ligatures w14:val="standardContextual"/>
          </w:rPr>
          <w:tab/>
        </w:r>
        <w:r w:rsidRPr="000D039F">
          <w:rPr>
            <w:rStyle w:val="Hyperlink"/>
            <w:noProof/>
            <w:lang w:val="ru-RU"/>
          </w:rPr>
          <w:t>Наземные микроволновые радиометры</w:t>
        </w:r>
        <w:r w:rsidRPr="000D039F">
          <w:rPr>
            <w:noProof/>
            <w:webHidden/>
            <w:lang w:val="ru-RU"/>
          </w:rPr>
          <w:tab/>
        </w:r>
        <w:r w:rsidR="00D60CCD" w:rsidRPr="000D039F">
          <w:rPr>
            <w:noProof/>
            <w:webHidden/>
            <w:lang w:val="ru-RU"/>
          </w:rPr>
          <w:tab/>
        </w:r>
        <w:r w:rsidRPr="000D039F">
          <w:rPr>
            <w:noProof/>
            <w:webHidden/>
            <w:lang w:val="ru-RU"/>
          </w:rPr>
          <w:fldChar w:fldCharType="begin"/>
        </w:r>
        <w:r w:rsidRPr="000D039F">
          <w:rPr>
            <w:noProof/>
            <w:webHidden/>
            <w:lang w:val="ru-RU"/>
          </w:rPr>
          <w:instrText xml:space="preserve"> PAGEREF _Toc236299128 \h </w:instrText>
        </w:r>
        <w:r w:rsidRPr="000D039F">
          <w:rPr>
            <w:noProof/>
            <w:webHidden/>
            <w:lang w:val="ru-RU"/>
          </w:rPr>
        </w:r>
        <w:r w:rsidRPr="000D039F">
          <w:rPr>
            <w:noProof/>
            <w:webHidden/>
            <w:lang w:val="ru-RU"/>
          </w:rPr>
          <w:fldChar w:fldCharType="separate"/>
        </w:r>
        <w:r w:rsidR="00986865">
          <w:rPr>
            <w:noProof/>
            <w:webHidden/>
            <w:lang w:val="ru-RU"/>
          </w:rPr>
          <w:t>137</w:t>
        </w:r>
        <w:r w:rsidRPr="000D039F">
          <w:rPr>
            <w:noProof/>
            <w:webHidden/>
            <w:lang w:val="ru-RU"/>
          </w:rPr>
          <w:fldChar w:fldCharType="end"/>
        </w:r>
      </w:hyperlink>
    </w:p>
    <w:p w14:paraId="1FE5A1D5" w14:textId="46C2135B" w:rsidR="001E67CE" w:rsidRPr="000D039F" w:rsidRDefault="001E67CE">
      <w:pPr>
        <w:pStyle w:val="TOC2"/>
        <w:rPr>
          <w:rFonts w:asciiTheme="minorHAnsi" w:eastAsiaTheme="minorEastAsia" w:hAnsiTheme="minorHAnsi" w:cstheme="minorBidi"/>
          <w:noProof/>
          <w:kern w:val="2"/>
          <w:sz w:val="24"/>
          <w:szCs w:val="24"/>
          <w:lang w:val="ru-RU" w:eastAsia="en-GB"/>
          <w14:ligatures w14:val="standardContextual"/>
        </w:rPr>
      </w:pPr>
      <w:hyperlink w:anchor="_Toc236299129" w:history="1">
        <w:r w:rsidRPr="000D039F">
          <w:rPr>
            <w:rStyle w:val="Hyperlink"/>
            <w:noProof/>
            <w:lang w:val="ru-RU"/>
          </w:rPr>
          <w:t>7.8</w:t>
        </w:r>
        <w:r w:rsidRPr="000D039F">
          <w:rPr>
            <w:rFonts w:asciiTheme="minorHAnsi" w:eastAsiaTheme="minorEastAsia" w:hAnsiTheme="minorHAnsi" w:cstheme="minorBidi"/>
            <w:noProof/>
            <w:kern w:val="2"/>
            <w:sz w:val="24"/>
            <w:szCs w:val="24"/>
            <w:lang w:val="ru-RU" w:eastAsia="en-GB"/>
            <w14:ligatures w14:val="standardContextual"/>
          </w:rPr>
          <w:tab/>
        </w:r>
        <w:r w:rsidRPr="000D039F">
          <w:rPr>
            <w:rStyle w:val="Hyperlink"/>
            <w:noProof/>
            <w:lang w:val="ru-RU"/>
          </w:rPr>
          <w:t>Системы микроволнового ослабления радиосигналов</w:t>
        </w:r>
        <w:r w:rsidRPr="000D039F">
          <w:rPr>
            <w:noProof/>
            <w:webHidden/>
            <w:lang w:val="ru-RU"/>
          </w:rPr>
          <w:tab/>
        </w:r>
        <w:r w:rsidR="00D60CCD" w:rsidRPr="000D039F">
          <w:rPr>
            <w:noProof/>
            <w:webHidden/>
            <w:lang w:val="ru-RU"/>
          </w:rPr>
          <w:tab/>
        </w:r>
        <w:r w:rsidRPr="000D039F">
          <w:rPr>
            <w:noProof/>
            <w:webHidden/>
            <w:lang w:val="ru-RU"/>
          </w:rPr>
          <w:fldChar w:fldCharType="begin"/>
        </w:r>
        <w:r w:rsidRPr="000D039F">
          <w:rPr>
            <w:noProof/>
            <w:webHidden/>
            <w:lang w:val="ru-RU"/>
          </w:rPr>
          <w:instrText xml:space="preserve"> PAGEREF _Toc236299129 \h </w:instrText>
        </w:r>
        <w:r w:rsidRPr="000D039F">
          <w:rPr>
            <w:noProof/>
            <w:webHidden/>
            <w:lang w:val="ru-RU"/>
          </w:rPr>
        </w:r>
        <w:r w:rsidRPr="000D039F">
          <w:rPr>
            <w:noProof/>
            <w:webHidden/>
            <w:lang w:val="ru-RU"/>
          </w:rPr>
          <w:fldChar w:fldCharType="separate"/>
        </w:r>
        <w:r w:rsidR="00986865">
          <w:rPr>
            <w:noProof/>
            <w:webHidden/>
            <w:lang w:val="ru-RU"/>
          </w:rPr>
          <w:t>138</w:t>
        </w:r>
        <w:r w:rsidRPr="000D039F">
          <w:rPr>
            <w:noProof/>
            <w:webHidden/>
            <w:lang w:val="ru-RU"/>
          </w:rPr>
          <w:fldChar w:fldCharType="end"/>
        </w:r>
      </w:hyperlink>
    </w:p>
    <w:p w14:paraId="477E3D6C" w14:textId="528A6334" w:rsidR="001E67CE" w:rsidRPr="000D039F" w:rsidRDefault="001E67CE">
      <w:pPr>
        <w:pStyle w:val="TOC1"/>
        <w:rPr>
          <w:rFonts w:asciiTheme="minorHAnsi" w:eastAsiaTheme="minorEastAsia" w:hAnsiTheme="minorHAnsi" w:cstheme="minorBidi"/>
          <w:noProof/>
          <w:kern w:val="2"/>
          <w:sz w:val="24"/>
          <w:szCs w:val="24"/>
          <w:lang w:val="ru-RU" w:eastAsia="en-GB"/>
          <w14:ligatures w14:val="standardContextual"/>
        </w:rPr>
      </w:pPr>
      <w:hyperlink w:anchor="_Toc236299130" w:history="1">
        <w:r w:rsidRPr="000D039F">
          <w:rPr>
            <w:rStyle w:val="Hyperlink"/>
            <w:noProof/>
            <w:lang w:val="ru-RU"/>
          </w:rPr>
          <w:t>Справочные материалы</w:t>
        </w:r>
        <w:r w:rsidRPr="000D039F">
          <w:rPr>
            <w:noProof/>
            <w:webHidden/>
            <w:lang w:val="ru-RU"/>
          </w:rPr>
          <w:tab/>
        </w:r>
        <w:r w:rsidR="00D60CCD" w:rsidRPr="000D039F">
          <w:rPr>
            <w:noProof/>
            <w:webHidden/>
            <w:lang w:val="ru-RU"/>
          </w:rPr>
          <w:tab/>
        </w:r>
        <w:r w:rsidRPr="000D039F">
          <w:rPr>
            <w:noProof/>
            <w:webHidden/>
            <w:lang w:val="ru-RU"/>
          </w:rPr>
          <w:fldChar w:fldCharType="begin"/>
        </w:r>
        <w:r w:rsidRPr="000D039F">
          <w:rPr>
            <w:noProof/>
            <w:webHidden/>
            <w:lang w:val="ru-RU"/>
          </w:rPr>
          <w:instrText xml:space="preserve"> PAGEREF _Toc236299130 \h </w:instrText>
        </w:r>
        <w:r w:rsidRPr="000D039F">
          <w:rPr>
            <w:noProof/>
            <w:webHidden/>
            <w:lang w:val="ru-RU"/>
          </w:rPr>
        </w:r>
        <w:r w:rsidRPr="000D039F">
          <w:rPr>
            <w:noProof/>
            <w:webHidden/>
            <w:lang w:val="ru-RU"/>
          </w:rPr>
          <w:fldChar w:fldCharType="separate"/>
        </w:r>
        <w:r w:rsidR="00986865">
          <w:rPr>
            <w:noProof/>
            <w:webHidden/>
            <w:lang w:val="ru-RU"/>
          </w:rPr>
          <w:t>139</w:t>
        </w:r>
        <w:r w:rsidRPr="000D039F">
          <w:rPr>
            <w:noProof/>
            <w:webHidden/>
            <w:lang w:val="ru-RU"/>
          </w:rPr>
          <w:fldChar w:fldCharType="end"/>
        </w:r>
      </w:hyperlink>
    </w:p>
    <w:p w14:paraId="5107384B" w14:textId="3E79F283" w:rsidR="001E67CE" w:rsidRPr="000D039F" w:rsidRDefault="001E67CE">
      <w:pPr>
        <w:pStyle w:val="TOC1"/>
        <w:rPr>
          <w:rFonts w:asciiTheme="minorHAnsi" w:eastAsiaTheme="minorEastAsia" w:hAnsiTheme="minorHAnsi" w:cstheme="minorBidi"/>
          <w:noProof/>
          <w:kern w:val="2"/>
          <w:sz w:val="24"/>
          <w:szCs w:val="24"/>
          <w:lang w:val="ru-RU" w:eastAsia="en-GB"/>
          <w14:ligatures w14:val="standardContextual"/>
        </w:rPr>
      </w:pPr>
      <w:hyperlink w:anchor="_Toc236299131" w:history="1">
        <w:r w:rsidRPr="000D039F">
          <w:rPr>
            <w:rStyle w:val="Hyperlink"/>
            <w:noProof/>
            <w:lang w:val="ru-RU"/>
          </w:rPr>
          <w:t xml:space="preserve">Приложение </w:t>
        </w:r>
        <w:r w:rsidR="00D60CCD" w:rsidRPr="000D039F">
          <w:rPr>
            <w:rStyle w:val="Hyperlink"/>
            <w:noProof/>
            <w:lang w:val="ru-RU"/>
          </w:rPr>
          <w:t>–</w:t>
        </w:r>
        <w:r w:rsidRPr="000D039F">
          <w:rPr>
            <w:rStyle w:val="Hyperlink"/>
            <w:noProof/>
            <w:lang w:val="ru-RU"/>
          </w:rPr>
          <w:t xml:space="preserve"> Сокращения и аббревиатуры</w:t>
        </w:r>
        <w:r w:rsidRPr="000D039F">
          <w:rPr>
            <w:noProof/>
            <w:webHidden/>
            <w:lang w:val="ru-RU"/>
          </w:rPr>
          <w:tab/>
        </w:r>
        <w:r w:rsidR="00D60CCD" w:rsidRPr="000D039F">
          <w:rPr>
            <w:noProof/>
            <w:webHidden/>
            <w:lang w:val="ru-RU"/>
          </w:rPr>
          <w:tab/>
        </w:r>
        <w:r w:rsidRPr="000D039F">
          <w:rPr>
            <w:noProof/>
            <w:webHidden/>
            <w:lang w:val="ru-RU"/>
          </w:rPr>
          <w:fldChar w:fldCharType="begin"/>
        </w:r>
        <w:r w:rsidRPr="000D039F">
          <w:rPr>
            <w:noProof/>
            <w:webHidden/>
            <w:lang w:val="ru-RU"/>
          </w:rPr>
          <w:instrText xml:space="preserve"> PAGEREF _Toc236299131 \h </w:instrText>
        </w:r>
        <w:r w:rsidRPr="000D039F">
          <w:rPr>
            <w:noProof/>
            <w:webHidden/>
            <w:lang w:val="ru-RU"/>
          </w:rPr>
        </w:r>
        <w:r w:rsidRPr="000D039F">
          <w:rPr>
            <w:noProof/>
            <w:webHidden/>
            <w:lang w:val="ru-RU"/>
          </w:rPr>
          <w:fldChar w:fldCharType="separate"/>
        </w:r>
        <w:r w:rsidR="00986865">
          <w:rPr>
            <w:noProof/>
            <w:webHidden/>
            <w:lang w:val="ru-RU"/>
          </w:rPr>
          <w:t>143</w:t>
        </w:r>
        <w:r w:rsidRPr="000D039F">
          <w:rPr>
            <w:noProof/>
            <w:webHidden/>
            <w:lang w:val="ru-RU"/>
          </w:rPr>
          <w:fldChar w:fldCharType="end"/>
        </w:r>
      </w:hyperlink>
    </w:p>
    <w:p w14:paraId="1D0769D8" w14:textId="01D0D823" w:rsidR="001E67CE" w:rsidRPr="000D039F" w:rsidRDefault="001E67CE">
      <w:pPr>
        <w:pStyle w:val="TOC2"/>
        <w:rPr>
          <w:rFonts w:asciiTheme="minorHAnsi" w:eastAsiaTheme="minorEastAsia" w:hAnsiTheme="minorHAnsi" w:cstheme="minorBidi"/>
          <w:noProof/>
          <w:kern w:val="2"/>
          <w:sz w:val="24"/>
          <w:szCs w:val="24"/>
          <w:lang w:val="ru-RU" w:eastAsia="en-GB"/>
          <w14:ligatures w14:val="standardContextual"/>
        </w:rPr>
      </w:pPr>
      <w:hyperlink w:anchor="_Toc236299132" w:history="1">
        <w:r w:rsidRPr="000D039F">
          <w:rPr>
            <w:rStyle w:val="Hyperlink"/>
            <w:noProof/>
            <w:lang w:val="ru-RU"/>
          </w:rPr>
          <w:t>A.1</w:t>
        </w:r>
        <w:r w:rsidRPr="000D039F">
          <w:rPr>
            <w:rFonts w:asciiTheme="minorHAnsi" w:eastAsiaTheme="minorEastAsia" w:hAnsiTheme="minorHAnsi" w:cstheme="minorBidi"/>
            <w:noProof/>
            <w:kern w:val="2"/>
            <w:sz w:val="24"/>
            <w:szCs w:val="24"/>
            <w:lang w:val="ru-RU" w:eastAsia="en-GB"/>
            <w14:ligatures w14:val="standardContextual"/>
          </w:rPr>
          <w:tab/>
        </w:r>
        <w:r w:rsidRPr="000D039F">
          <w:rPr>
            <w:rStyle w:val="Hyperlink"/>
            <w:noProof/>
            <w:lang w:val="ru-RU"/>
          </w:rPr>
          <w:t>Сокращения и аббревиатуры, обычно используемые в метеорологии</w:t>
        </w:r>
        <w:r w:rsidRPr="000D039F">
          <w:rPr>
            <w:noProof/>
            <w:webHidden/>
            <w:lang w:val="ru-RU"/>
          </w:rPr>
          <w:tab/>
        </w:r>
        <w:r w:rsidR="00D60CCD" w:rsidRPr="000D039F">
          <w:rPr>
            <w:noProof/>
            <w:webHidden/>
            <w:lang w:val="ru-RU"/>
          </w:rPr>
          <w:tab/>
        </w:r>
        <w:r w:rsidRPr="000D039F">
          <w:rPr>
            <w:noProof/>
            <w:webHidden/>
            <w:lang w:val="ru-RU"/>
          </w:rPr>
          <w:fldChar w:fldCharType="begin"/>
        </w:r>
        <w:r w:rsidRPr="000D039F">
          <w:rPr>
            <w:noProof/>
            <w:webHidden/>
            <w:lang w:val="ru-RU"/>
          </w:rPr>
          <w:instrText xml:space="preserve"> PAGEREF _Toc236299132 \h </w:instrText>
        </w:r>
        <w:r w:rsidRPr="000D039F">
          <w:rPr>
            <w:noProof/>
            <w:webHidden/>
            <w:lang w:val="ru-RU"/>
          </w:rPr>
        </w:r>
        <w:r w:rsidRPr="000D039F">
          <w:rPr>
            <w:noProof/>
            <w:webHidden/>
            <w:lang w:val="ru-RU"/>
          </w:rPr>
          <w:fldChar w:fldCharType="separate"/>
        </w:r>
        <w:r w:rsidR="00986865">
          <w:rPr>
            <w:noProof/>
            <w:webHidden/>
            <w:lang w:val="ru-RU"/>
          </w:rPr>
          <w:t>143</w:t>
        </w:r>
        <w:r w:rsidRPr="000D039F">
          <w:rPr>
            <w:noProof/>
            <w:webHidden/>
            <w:lang w:val="ru-RU"/>
          </w:rPr>
          <w:fldChar w:fldCharType="end"/>
        </w:r>
      </w:hyperlink>
    </w:p>
    <w:p w14:paraId="407439B8" w14:textId="7CC5EA56" w:rsidR="001E67CE" w:rsidRPr="000D039F" w:rsidRDefault="001E67CE">
      <w:pPr>
        <w:pStyle w:val="TOC2"/>
        <w:rPr>
          <w:rFonts w:asciiTheme="minorHAnsi" w:eastAsiaTheme="minorEastAsia" w:hAnsiTheme="minorHAnsi" w:cstheme="minorBidi"/>
          <w:noProof/>
          <w:kern w:val="2"/>
          <w:sz w:val="24"/>
          <w:szCs w:val="24"/>
          <w:lang w:val="ru-RU" w:eastAsia="en-GB"/>
          <w14:ligatures w14:val="standardContextual"/>
        </w:rPr>
      </w:pPr>
      <w:hyperlink w:anchor="_Toc236299133" w:history="1">
        <w:r w:rsidRPr="000D039F">
          <w:rPr>
            <w:rStyle w:val="Hyperlink"/>
            <w:noProof/>
            <w:lang w:val="ru-RU"/>
          </w:rPr>
          <w:t>A.2</w:t>
        </w:r>
        <w:r w:rsidRPr="000D039F">
          <w:rPr>
            <w:rFonts w:asciiTheme="minorHAnsi" w:eastAsiaTheme="minorEastAsia" w:hAnsiTheme="minorHAnsi" w:cstheme="minorBidi"/>
            <w:noProof/>
            <w:kern w:val="2"/>
            <w:sz w:val="24"/>
            <w:szCs w:val="24"/>
            <w:lang w:val="ru-RU" w:eastAsia="en-GB"/>
            <w14:ligatures w14:val="standardContextual"/>
          </w:rPr>
          <w:tab/>
        </w:r>
        <w:r w:rsidRPr="000D039F">
          <w:rPr>
            <w:rStyle w:val="Hyperlink"/>
            <w:noProof/>
            <w:lang w:val="ru-RU"/>
          </w:rPr>
          <w:t>Другие сокращения и аббревиатуры, используемые в данном Справочнике</w:t>
        </w:r>
        <w:r w:rsidRPr="000D039F">
          <w:rPr>
            <w:noProof/>
            <w:webHidden/>
            <w:lang w:val="ru-RU"/>
          </w:rPr>
          <w:tab/>
        </w:r>
        <w:r w:rsidR="00D60CCD" w:rsidRPr="000D039F">
          <w:rPr>
            <w:noProof/>
            <w:webHidden/>
            <w:lang w:val="ru-RU"/>
          </w:rPr>
          <w:tab/>
        </w:r>
        <w:r w:rsidRPr="000D039F">
          <w:rPr>
            <w:noProof/>
            <w:webHidden/>
            <w:lang w:val="ru-RU"/>
          </w:rPr>
          <w:fldChar w:fldCharType="begin"/>
        </w:r>
        <w:r w:rsidRPr="000D039F">
          <w:rPr>
            <w:noProof/>
            <w:webHidden/>
            <w:lang w:val="ru-RU"/>
          </w:rPr>
          <w:instrText xml:space="preserve"> PAGEREF _Toc236299133 \h </w:instrText>
        </w:r>
        <w:r w:rsidRPr="000D039F">
          <w:rPr>
            <w:noProof/>
            <w:webHidden/>
            <w:lang w:val="ru-RU"/>
          </w:rPr>
        </w:r>
        <w:r w:rsidRPr="000D039F">
          <w:rPr>
            <w:noProof/>
            <w:webHidden/>
            <w:lang w:val="ru-RU"/>
          </w:rPr>
          <w:fldChar w:fldCharType="separate"/>
        </w:r>
        <w:r w:rsidR="00986865">
          <w:rPr>
            <w:noProof/>
            <w:webHidden/>
            <w:lang w:val="ru-RU"/>
          </w:rPr>
          <w:t>156</w:t>
        </w:r>
        <w:r w:rsidRPr="000D039F">
          <w:rPr>
            <w:noProof/>
            <w:webHidden/>
            <w:lang w:val="ru-RU"/>
          </w:rPr>
          <w:fldChar w:fldCharType="end"/>
        </w:r>
      </w:hyperlink>
    </w:p>
    <w:p w14:paraId="53C615A7" w14:textId="45D70ECD" w:rsidR="000A7571" w:rsidRPr="000D039F" w:rsidRDefault="0067494E" w:rsidP="000A7571">
      <w:pPr>
        <w:rPr>
          <w:lang w:val="ru-RU"/>
        </w:rPr>
      </w:pPr>
      <w:r w:rsidRPr="000D039F">
        <w:rPr>
          <w:lang w:val="ru-RU"/>
        </w:rPr>
        <w:fldChar w:fldCharType="end"/>
      </w:r>
    </w:p>
    <w:p w14:paraId="6790D015" w14:textId="77777777" w:rsidR="001E67CE" w:rsidRPr="000D039F" w:rsidRDefault="001E67CE" w:rsidP="000A7571">
      <w:pPr>
        <w:rPr>
          <w:lang w:val="ru-RU"/>
        </w:rPr>
      </w:pPr>
    </w:p>
    <w:p w14:paraId="3CA81229" w14:textId="77777777" w:rsidR="001E67CE" w:rsidRPr="000D039F" w:rsidRDefault="001E67CE" w:rsidP="000A7571">
      <w:pPr>
        <w:rPr>
          <w:lang w:val="ru-RU"/>
        </w:rPr>
      </w:pPr>
    </w:p>
    <w:p w14:paraId="65906B24" w14:textId="77777777" w:rsidR="001E67CE" w:rsidRPr="000D039F" w:rsidRDefault="001E67CE" w:rsidP="000A7571">
      <w:pPr>
        <w:rPr>
          <w:lang w:val="ru-RU"/>
        </w:rPr>
      </w:pPr>
    </w:p>
    <w:p w14:paraId="568CDE97" w14:textId="77777777" w:rsidR="000A7571" w:rsidRPr="000D039F" w:rsidRDefault="000A7571" w:rsidP="000A7571">
      <w:pPr>
        <w:rPr>
          <w:lang w:val="ru-RU"/>
        </w:rPr>
      </w:pPr>
    </w:p>
    <w:p w14:paraId="11ECE870" w14:textId="77777777" w:rsidR="000A7571" w:rsidRPr="000D039F" w:rsidRDefault="000A7571" w:rsidP="000A7571">
      <w:pPr>
        <w:rPr>
          <w:lang w:val="ru-RU"/>
        </w:rPr>
      </w:pPr>
    </w:p>
    <w:p w14:paraId="5C1E21A9" w14:textId="77777777" w:rsidR="000A7571" w:rsidRPr="000D039F" w:rsidRDefault="000A7571" w:rsidP="000A7571">
      <w:pPr>
        <w:rPr>
          <w:lang w:val="ru-RU"/>
        </w:rPr>
      </w:pPr>
    </w:p>
    <w:p w14:paraId="05545237" w14:textId="77777777" w:rsidR="000A7571" w:rsidRPr="000D039F" w:rsidRDefault="000A7571" w:rsidP="000A7571">
      <w:pPr>
        <w:rPr>
          <w:lang w:val="ru-RU"/>
        </w:rPr>
      </w:pPr>
    </w:p>
    <w:p w14:paraId="4DA45A3D" w14:textId="77777777" w:rsidR="000A7571" w:rsidRPr="000D039F" w:rsidRDefault="000A7571" w:rsidP="000A7571">
      <w:pPr>
        <w:rPr>
          <w:lang w:val="ru-RU"/>
        </w:rPr>
      </w:pPr>
    </w:p>
    <w:p w14:paraId="06C07AF4" w14:textId="77777777" w:rsidR="000A7571" w:rsidRPr="000D039F" w:rsidRDefault="000A7571" w:rsidP="000A7571">
      <w:pPr>
        <w:rPr>
          <w:lang w:val="ru-RU"/>
        </w:rPr>
      </w:pPr>
    </w:p>
    <w:p w14:paraId="1B3B9D25" w14:textId="77777777" w:rsidR="000A7571" w:rsidRPr="000D039F" w:rsidRDefault="000A7571" w:rsidP="000A7571">
      <w:pPr>
        <w:rPr>
          <w:lang w:val="ru-RU"/>
        </w:rPr>
      </w:pPr>
    </w:p>
    <w:p w14:paraId="3CD7C775" w14:textId="77777777" w:rsidR="000A7571" w:rsidRPr="000D039F" w:rsidRDefault="000A7571" w:rsidP="000A7571">
      <w:pPr>
        <w:rPr>
          <w:lang w:val="ru-RU"/>
        </w:rPr>
      </w:pPr>
    </w:p>
    <w:p w14:paraId="23F0BC50" w14:textId="77777777" w:rsidR="000A7571" w:rsidRPr="000D039F" w:rsidRDefault="000A7571" w:rsidP="000A7571">
      <w:pPr>
        <w:rPr>
          <w:lang w:val="ru-RU"/>
        </w:rPr>
      </w:pPr>
    </w:p>
    <w:p w14:paraId="025AA5DA" w14:textId="77777777" w:rsidR="000A7571" w:rsidRPr="000D039F" w:rsidRDefault="000A7571" w:rsidP="000A7571">
      <w:pPr>
        <w:rPr>
          <w:lang w:val="ru-RU"/>
        </w:rPr>
      </w:pPr>
    </w:p>
    <w:p w14:paraId="61BD3081" w14:textId="77777777" w:rsidR="000A7571" w:rsidRPr="000D039F" w:rsidRDefault="000A7571" w:rsidP="000A7571">
      <w:pPr>
        <w:rPr>
          <w:lang w:val="ru-RU"/>
        </w:rPr>
      </w:pPr>
    </w:p>
    <w:p w14:paraId="3F17BF84" w14:textId="77777777" w:rsidR="000A7571" w:rsidRPr="000D039F" w:rsidRDefault="000A7571" w:rsidP="000A7571">
      <w:pPr>
        <w:rPr>
          <w:lang w:val="ru-RU"/>
        </w:rPr>
      </w:pPr>
    </w:p>
    <w:p w14:paraId="1DAC20F2" w14:textId="77777777" w:rsidR="000A7571" w:rsidRPr="000D039F" w:rsidRDefault="000A7571" w:rsidP="000A7571">
      <w:pPr>
        <w:rPr>
          <w:lang w:val="ru-RU"/>
        </w:rPr>
      </w:pPr>
    </w:p>
    <w:bookmarkEnd w:id="3"/>
    <w:bookmarkEnd w:id="4"/>
    <w:bookmarkEnd w:id="5"/>
    <w:bookmarkEnd w:id="6"/>
    <w:bookmarkEnd w:id="7"/>
    <w:bookmarkEnd w:id="8"/>
    <w:bookmarkEnd w:id="9"/>
    <w:bookmarkEnd w:id="10"/>
    <w:bookmarkEnd w:id="11"/>
    <w:bookmarkEnd w:id="12"/>
    <w:p w14:paraId="207CC7C7" w14:textId="003876BE" w:rsidR="00016820" w:rsidRPr="000D039F" w:rsidRDefault="00016820" w:rsidP="00DD4BED">
      <w:pPr>
        <w:rPr>
          <w:lang w:val="ru-RU" w:eastAsia="zh-CN"/>
        </w:rPr>
      </w:pPr>
    </w:p>
    <w:p w14:paraId="02662B09" w14:textId="77777777" w:rsidR="00DF156D" w:rsidRPr="000D039F" w:rsidRDefault="00DF156D">
      <w:pPr>
        <w:tabs>
          <w:tab w:val="clear" w:pos="1134"/>
          <w:tab w:val="clear" w:pos="1871"/>
          <w:tab w:val="clear" w:pos="2268"/>
        </w:tabs>
        <w:overflowPunct/>
        <w:autoSpaceDE/>
        <w:autoSpaceDN/>
        <w:adjustRightInd/>
        <w:spacing w:before="0"/>
        <w:textAlignment w:val="auto"/>
        <w:rPr>
          <w:lang w:val="ru-RU" w:eastAsia="zh-CN"/>
        </w:rPr>
        <w:sectPr w:rsidR="00DF156D" w:rsidRPr="000D039F" w:rsidSect="004F75DC">
          <w:headerReference w:type="even" r:id="rId27"/>
          <w:type w:val="oddPage"/>
          <w:pgSz w:w="11907" w:h="16834" w:code="9"/>
          <w:pgMar w:top="1418" w:right="1134" w:bottom="1134" w:left="1134" w:header="720" w:footer="482" w:gutter="0"/>
          <w:pgNumType w:fmt="lowerRoman"/>
          <w:cols w:space="720"/>
          <w:vAlign w:val="both"/>
          <w:docGrid w:linePitch="326"/>
        </w:sectPr>
      </w:pPr>
    </w:p>
    <w:p w14:paraId="3B87EC14" w14:textId="4ABB33F6" w:rsidR="00016820" w:rsidRPr="000D039F" w:rsidRDefault="00290A35" w:rsidP="00813CF0">
      <w:pPr>
        <w:pStyle w:val="Heading1"/>
        <w:rPr>
          <w:lang w:val="ru-RU"/>
        </w:rPr>
      </w:pPr>
      <w:bookmarkStart w:id="13" w:name="_Toc236238860"/>
      <w:bookmarkStart w:id="14" w:name="_Toc236299025"/>
      <w:r w:rsidRPr="000D039F">
        <w:rPr>
          <w:lang w:val="ru-RU"/>
        </w:rPr>
        <w:lastRenderedPageBreak/>
        <w:t>ВВЕДЕНИЕ</w:t>
      </w:r>
      <w:bookmarkEnd w:id="13"/>
      <w:bookmarkEnd w:id="14"/>
    </w:p>
    <w:p w14:paraId="4AB61CEF" w14:textId="77777777" w:rsidR="00FD3C5C" w:rsidRPr="000D039F" w:rsidRDefault="00FD3C5C" w:rsidP="002F2E9B">
      <w:pPr>
        <w:pStyle w:val="Normalaftertitle"/>
        <w:rPr>
          <w:lang w:val="ru-RU"/>
        </w:rPr>
      </w:pPr>
      <w:r w:rsidRPr="000D039F">
        <w:rPr>
          <w:lang w:val="ru-RU"/>
        </w:rPr>
        <w:t>Своевременное предупреждение о природных и экологических бедствиях, точное предсказание климатических явлений и глубокое понимание, сохранение и эффективное использование дефицитных ресурсов, таких как биомасса, биосфера, ископаемые минеральные ресурсы, вода и энергия, представляют собой существенные условия для устойчивого экономического развития. Информация о погоде, климате, воде, условиях окружающей среды и стихийных бедствиях критически важна для мирового сообщества. Мониторинговые мероприятия обеспечивают получение такой информации, которая жизненно необходима для прогнозирования и предсказания погоды, науки об изменении климата, охраны окружающей среды, устойчивого экономического развития (включая транспорт, энергетику, сельское хозяйство, городское развитие, управление природными ресурсами) и обеспечения безопасности жизни, средств к существованию и сохранности имущества. Важно помнить о том, что эта информация либо основана на результатах измерений, осуществляемых с помощью систем, работающих с использованием (электромагнитных) радиоволн, либо иным образом собирается, предоставляется и распространяется посредством систем радиосвязи. Радиосистемы играют основополагающую роль в мониторинге климата Земли и оказании содействия странам в смягчении последствий изменения климата, адаптации к ним и решении связанных с ними серьезных проблем. Любая система, функционирование которой основано на использовании радиочастотного спектра, пользуется ограниченным, дефицитным природным ресурсом. Обеспечение доступности диапазонов радиочастот, свободных от вредоносных помех, является критически важным условием для развития всех систем наблюдения за поверхностью Земли.</w:t>
      </w:r>
    </w:p>
    <w:p w14:paraId="4780DC95" w14:textId="77777777" w:rsidR="00FD3C5C" w:rsidRPr="000D039F" w:rsidRDefault="00FD3C5C" w:rsidP="00FD3C5C">
      <w:pPr>
        <w:rPr>
          <w:lang w:val="ru-RU"/>
        </w:rPr>
      </w:pPr>
      <w:r w:rsidRPr="000D039F">
        <w:rPr>
          <w:lang w:val="ru-RU"/>
        </w:rPr>
        <w:t>Системы, которые используются для получения и распространения информации, основаны на применении различных радиотехнологий и требуют надежного доступа к радиочастотам по всему радиочастотному спектру, работая на центральных частотах в диапазоне от нескольких кГц до нескольких сотен ГГц. В этих системах применяются различные виды технологий, включая радиосвязь (например, радиозонды, спутники), активное дистанционное зондирование (например, метеорологические радиолокаторы, профилометры ветра, радары контроля осадков, радары профилирования облачности) и пассивное дистанционное зондирование (например, микроволновые зонды, микроволновые радиометры, обнаружение молний). Для этих систем радиосвязи, активного и пассивного зондирования используется оборудование как космического, так и наземного базирования.</w:t>
      </w:r>
    </w:p>
    <w:p w14:paraId="359B1F37" w14:textId="77777777" w:rsidR="00FD3C5C" w:rsidRPr="000D039F" w:rsidRDefault="00FD3C5C" w:rsidP="00FD3C5C">
      <w:pPr>
        <w:rPr>
          <w:lang w:val="ru-RU"/>
        </w:rPr>
      </w:pPr>
      <w:r w:rsidRPr="000D039F">
        <w:rPr>
          <w:lang w:val="ru-RU"/>
        </w:rPr>
        <w:t>Эти радиочастотные приложения взаимосвязаны и в совокупности образуют всеобъемлющую глобальную систему метеорологического и связанного с ним мониторинга окружающей среды. Ухудшение работы какого-либо из радиокомпонентов в этой системе, связанных либо с наблюдением, либо с распространением данных, может поставить под угрозу весь процесс мониторинга и прогнозирования системы Земля.</w:t>
      </w:r>
    </w:p>
    <w:p w14:paraId="1B0947B7" w14:textId="6AFD02A1" w:rsidR="00FD3C5C" w:rsidRPr="000D039F" w:rsidRDefault="00FD3C5C" w:rsidP="00FD3C5C">
      <w:pPr>
        <w:rPr>
          <w:lang w:val="ru-RU"/>
        </w:rPr>
      </w:pPr>
      <w:r w:rsidRPr="000D039F">
        <w:rPr>
          <w:lang w:val="ru-RU"/>
        </w:rPr>
        <w:t>Следует также подчеркнуть, что системы, использующие эти частоты, играют решающую роль в обнаружении, прогнозировании и предупреждении экстремальных погодных, климатических и связанных с водной стихией явлений во всем мире. Учитывая, что на эти бедствия приходится более 50% всех зарегистрированных бедствий, эти системы являются важными компонентами систем заблаговременных предупреждений о многих опасных явлениях, которые имеют решающее значение для смягчения последствий бедствий и чрезвычайных ситуаций.</w:t>
      </w:r>
    </w:p>
    <w:p w14:paraId="4E10FCF0" w14:textId="77777777" w:rsidR="00FD3C5C" w:rsidRPr="000D039F" w:rsidRDefault="00FD3C5C" w:rsidP="00FD3C5C">
      <w:pPr>
        <w:rPr>
          <w:lang w:val="ru-RU"/>
        </w:rPr>
      </w:pPr>
      <w:r w:rsidRPr="000D039F">
        <w:rPr>
          <w:lang w:val="ru-RU"/>
        </w:rPr>
        <w:t>Разработка новых, рассчитанных на массовый рынок приложений радиосвязи с расширенными возможностями оказывает все возрастающее давление на полосы частот, используемые для метеорологических целей и соответствующих целей, связанных с окружающей средой. Это представляет потенциальный риск ограничения таких применений в будущем. Особому риску подвергается спутниковое пассивное дистанционное зондирование, связанное с измерением очень низких уровней естественной излучаемой радиации в некоторых полосах радиочастот. Эти полосы чувствительны ко многим геофизическим переменным и должны использоваться в сочетании друг с другом для того, чтобы можно было получить несколько различных величин. Требующиеся для этого радиочастоты определяются основными физическими свойствами и поэтому не подлежат изменению. Непрерывность наблюдений с использованием этих полос также имеет важное значение для мониторинга и оценки изменения климата.</w:t>
      </w:r>
    </w:p>
    <w:p w14:paraId="7CC46BA2" w14:textId="04847BEA" w:rsidR="00FD3C5C" w:rsidRPr="000D039F" w:rsidRDefault="00FD3C5C" w:rsidP="00FD3C5C">
      <w:pPr>
        <w:rPr>
          <w:lang w:val="ru-RU"/>
        </w:rPr>
      </w:pPr>
      <w:r w:rsidRPr="000D039F">
        <w:rPr>
          <w:lang w:val="ru-RU"/>
        </w:rPr>
        <w:t>Метеорологические пользователи спектра радиочастот должны оставаться бдительными и в упреждающем порядке решать растущие проблемы использования спектра совместно с другими службами радиосвязи. Девятнадцатый Всемирный метеорологический конгресс (Кг</w:t>
      </w:r>
      <w:r w:rsidRPr="000D039F">
        <w:rPr>
          <w:lang w:val="ru-RU"/>
        </w:rPr>
        <w:noBreakHyphen/>
        <w:t xml:space="preserve">19, Женева, июнь 2023 г.) выразил </w:t>
      </w:r>
      <w:r w:rsidR="004A6057" w:rsidRPr="000D039F">
        <w:rPr>
          <w:lang w:val="ru-RU"/>
        </w:rPr>
        <w:t>"</w:t>
      </w:r>
      <w:r w:rsidRPr="000D039F">
        <w:rPr>
          <w:lang w:val="ru-RU"/>
        </w:rPr>
        <w:t>...серьезную озабоченность по поводу сохраняющейся угрозы для нескольких полос радиочастот, выделенных для вспомогательных метеорологических служб, метеорологических спутников, спутников исследования Земли и радиолокаторов (метеорологических радиолокаторов и радиолокаторов для определения профилей ветра), в связи с развитием других служб радиосвязи</w:t>
      </w:r>
      <w:r w:rsidR="004A6057" w:rsidRPr="000D039F">
        <w:rPr>
          <w:lang w:val="ru-RU"/>
        </w:rPr>
        <w:t>"</w:t>
      </w:r>
      <w:r w:rsidRPr="000D039F">
        <w:rPr>
          <w:lang w:val="ru-RU"/>
        </w:rPr>
        <w:t>. В знак признания первостепенной важности специальных служб радиосвязи, необходимых для метеорологической и связанной с ней деятельности в области окружающей среды, Кг-19 принял резолюцию 31, которая призывает Международный союз электросвязи (МСЭ) и администрации его государств-членов:</w:t>
      </w:r>
    </w:p>
    <w:p w14:paraId="16622E00" w14:textId="77777777" w:rsidR="00FD3C5C" w:rsidRPr="000D039F" w:rsidRDefault="00FD3C5C" w:rsidP="00FD3C5C">
      <w:pPr>
        <w:pStyle w:val="enumlev1"/>
        <w:rPr>
          <w:lang w:val="ru-RU"/>
        </w:rPr>
      </w:pPr>
      <w:r w:rsidRPr="000D039F">
        <w:rPr>
          <w:lang w:val="ru-RU"/>
        </w:rPr>
        <w:lastRenderedPageBreak/>
        <w:t>1)</w:t>
      </w:r>
      <w:r w:rsidRPr="000D039F">
        <w:rPr>
          <w:lang w:val="ru-RU"/>
        </w:rPr>
        <w:tab/>
        <w:t>обеспечивать наличие и абсолютную защиту радиочастотных полос, которые в связи с их особыми физическими характеристиками являются уникальным естественным ресурсом для пассивного зондирования атмосферы и поверхности Земли из космоса и имеют критически важное значение для деятельности и научных исследований в области погоды, воды и климата;</w:t>
      </w:r>
    </w:p>
    <w:p w14:paraId="4F8B6B20" w14:textId="77777777" w:rsidR="00FD3C5C" w:rsidRPr="000D039F" w:rsidRDefault="00FD3C5C" w:rsidP="00FD3C5C">
      <w:pPr>
        <w:pStyle w:val="enumlev1"/>
        <w:rPr>
          <w:lang w:val="ru-RU"/>
        </w:rPr>
      </w:pPr>
      <w:r w:rsidRPr="000D039F">
        <w:rPr>
          <w:lang w:val="ru-RU"/>
        </w:rPr>
        <w:t>2)</w:t>
      </w:r>
      <w:r w:rsidRPr="000D039F">
        <w:rPr>
          <w:lang w:val="ru-RU"/>
        </w:rPr>
        <w:tab/>
        <w:t>должным образом рассматривать потребности ВМО в распределении радиочастот и в регламентарных положениях для метеорологической и связанной с ней деятельности в области окружающей среды и научных исследований;</w:t>
      </w:r>
    </w:p>
    <w:p w14:paraId="32997C26" w14:textId="77777777" w:rsidR="00FD3C5C" w:rsidRPr="000D039F" w:rsidRDefault="00FD3C5C" w:rsidP="00FD3C5C">
      <w:pPr>
        <w:pStyle w:val="enumlev1"/>
        <w:rPr>
          <w:lang w:val="ru-RU"/>
        </w:rPr>
      </w:pPr>
      <w:r w:rsidRPr="000D039F">
        <w:rPr>
          <w:lang w:val="ru-RU"/>
        </w:rPr>
        <w:t>3)</w:t>
      </w:r>
      <w:r w:rsidRPr="000D039F">
        <w:rPr>
          <w:lang w:val="ru-RU"/>
        </w:rPr>
        <w:tab/>
        <w:t>уделять особое внимание позиции ВМО по повестке дня Всемирной конференции радиосвязи (ВКР) в свете вышеупомянутых предложений, представленных в пунктах 1 и 2 выше.</w:t>
      </w:r>
    </w:p>
    <w:p w14:paraId="453C8942" w14:textId="77777777" w:rsidR="00FD3C5C" w:rsidRPr="000D039F" w:rsidRDefault="00FD3C5C" w:rsidP="00FD3C5C">
      <w:pPr>
        <w:rPr>
          <w:lang w:val="ru-RU"/>
        </w:rPr>
      </w:pPr>
      <w:r w:rsidRPr="000D039F">
        <w:rPr>
          <w:lang w:val="ru-RU"/>
        </w:rPr>
        <w:t>В связи с этим на последних ВКР был принят ряд важных решений по обеспечению метеорологической и связанной с ней экологической деятельности, принимая во внимание растущий спрос на радиочастотный спектр со стороны коммерческих служб. В частности:</w:t>
      </w:r>
    </w:p>
    <w:p w14:paraId="3E6A7F72" w14:textId="77777777" w:rsidR="00FD3C5C" w:rsidRPr="000D039F" w:rsidRDefault="00FD3C5C" w:rsidP="00FD3C5C">
      <w:pPr>
        <w:pStyle w:val="enumlev1"/>
        <w:rPr>
          <w:lang w:val="ru-RU"/>
        </w:rPr>
      </w:pPr>
      <w:r w:rsidRPr="000D039F">
        <w:rPr>
          <w:lang w:val="ru-RU"/>
        </w:rPr>
        <w:t>–</w:t>
      </w:r>
      <w:r w:rsidRPr="000D039F">
        <w:rPr>
          <w:lang w:val="ru-RU"/>
        </w:rPr>
        <w:tab/>
        <w:t>на ВКР</w:t>
      </w:r>
      <w:r w:rsidRPr="000D039F">
        <w:rPr>
          <w:lang w:val="ru-RU"/>
        </w:rPr>
        <w:noBreakHyphen/>
        <w:t>15 было решено выделить дополнительный спектр для будущего развития средств активного дистанционного зондирования из космоса и организации высокоскоростных каналов телеуправления спутниками, исследующими земную поверхность, а также для защиты полос радиочастот, используемых при пассивных наблюдениях, на которых может негативно сказаться новое распределение;</w:t>
      </w:r>
    </w:p>
    <w:p w14:paraId="16A8036C" w14:textId="7F23EEA0" w:rsidR="00FD3C5C" w:rsidRPr="000D039F" w:rsidRDefault="00FD3C5C" w:rsidP="00FD3C5C">
      <w:pPr>
        <w:pStyle w:val="enumlev1"/>
        <w:rPr>
          <w:lang w:val="ru-RU"/>
        </w:rPr>
      </w:pPr>
      <w:r w:rsidRPr="000D039F">
        <w:rPr>
          <w:lang w:val="ru-RU"/>
        </w:rPr>
        <w:t>–</w:t>
      </w:r>
      <w:r w:rsidRPr="000D039F">
        <w:rPr>
          <w:lang w:val="ru-RU"/>
        </w:rPr>
        <w:tab/>
        <w:t>на ВКР</w:t>
      </w:r>
      <w:r w:rsidRPr="000D039F">
        <w:rPr>
          <w:lang w:val="ru-RU"/>
        </w:rPr>
        <w:noBreakHyphen/>
        <w:t>19 были внедрены механизмы защиты метеорологических радиолокаторов и радиометров, работающих в диапазоне 5</w:t>
      </w:r>
      <w:r w:rsidR="00377808" w:rsidRPr="000D039F">
        <w:rPr>
          <w:lang w:val="ru-RU"/>
        </w:rPr>
        <w:t> </w:t>
      </w:r>
      <w:r w:rsidRPr="000D039F">
        <w:rPr>
          <w:lang w:val="ru-RU"/>
        </w:rPr>
        <w:t>ГГц, надлежащие правила для обеспечения долгосрочного функционирования систем сбора данных (ССД) и ограничения внеполосных излучений для наземных (включая Международную мобильную телесвязь) и спутниковых служб в ряде полос частот от 31 до 92</w:t>
      </w:r>
      <w:r w:rsidR="009C5686" w:rsidRPr="000D039F">
        <w:rPr>
          <w:lang w:val="ru-RU"/>
        </w:rPr>
        <w:t> </w:t>
      </w:r>
      <w:r w:rsidRPr="000D039F">
        <w:rPr>
          <w:lang w:val="ru-RU"/>
        </w:rPr>
        <w:t xml:space="preserve">ГГц, прилегающих к полосам, используемым для пассивных микроволновых измерений; и </w:t>
      </w:r>
    </w:p>
    <w:p w14:paraId="4697F2E4" w14:textId="77777777" w:rsidR="00FD3C5C" w:rsidRPr="000D039F" w:rsidRDefault="00FD3C5C" w:rsidP="00FD3C5C">
      <w:pPr>
        <w:pStyle w:val="enumlev1"/>
        <w:rPr>
          <w:lang w:val="ru-RU"/>
        </w:rPr>
      </w:pPr>
      <w:r w:rsidRPr="000D039F">
        <w:rPr>
          <w:lang w:val="ru-RU"/>
        </w:rPr>
        <w:t>–</w:t>
      </w:r>
      <w:r w:rsidRPr="000D039F">
        <w:rPr>
          <w:lang w:val="ru-RU"/>
        </w:rPr>
        <w:tab/>
        <w:t>на ВКР</w:t>
      </w:r>
      <w:r w:rsidRPr="000D039F">
        <w:rPr>
          <w:lang w:val="ru-RU"/>
        </w:rPr>
        <w:noBreakHyphen/>
        <w:t xml:space="preserve">23 были введены дополнительные ограничения для защиты измерений с помощью пассивных микроволновых датчиков на частотах 18,7 ГГц и 36,5 ГГц, приняты новые распределения частот для пассивного микроволнового зондирования для измерений ледяных облаков на частотах около 243 ГГц и обеспечен первый уровень признания космической погоды в Регламенте радиосвязи посредством определения космической погоды, назначения видов обслуживания и новой резолюции, в которой подчеркивается важность применений в области космической погоды. </w:t>
      </w:r>
    </w:p>
    <w:p w14:paraId="4E4DF88F" w14:textId="2C50FAFB" w:rsidR="00FD3C5C" w:rsidRPr="000D039F" w:rsidRDefault="00FD3C5C" w:rsidP="00FD3C5C">
      <w:pPr>
        <w:rPr>
          <w:lang w:val="ru-RU"/>
        </w:rPr>
      </w:pPr>
      <w:r w:rsidRPr="000D039F">
        <w:rPr>
          <w:lang w:val="ru-RU"/>
        </w:rPr>
        <w:t xml:space="preserve">С учетом этих последних изменений в Регламенте радиосвязи, а также изменений в используемых радиотехнологиях Рабочая группа 7С по радиосвязи </w:t>
      </w:r>
      <w:r w:rsidR="009C5686" w:rsidRPr="000D039F">
        <w:rPr>
          <w:lang w:val="ru-RU"/>
        </w:rPr>
        <w:t>"</w:t>
      </w:r>
      <w:r w:rsidRPr="000D039F">
        <w:rPr>
          <w:lang w:val="ru-RU"/>
        </w:rPr>
        <w:t>Системы дистанционного зондирования</w:t>
      </w:r>
      <w:r w:rsidR="009C5686" w:rsidRPr="000D039F">
        <w:rPr>
          <w:lang w:val="ru-RU"/>
        </w:rPr>
        <w:t>"</w:t>
      </w:r>
      <w:r w:rsidRPr="000D039F">
        <w:rPr>
          <w:lang w:val="ru-RU"/>
        </w:rPr>
        <w:t xml:space="preserve"> 7</w:t>
      </w:r>
      <w:r w:rsidR="009C5686" w:rsidRPr="000D039F">
        <w:rPr>
          <w:lang w:val="ru-RU"/>
        </w:rPr>
        <w:t>‑</w:t>
      </w:r>
      <w:r w:rsidRPr="000D039F">
        <w:rPr>
          <w:lang w:val="ru-RU"/>
        </w:rPr>
        <w:t>й</w:t>
      </w:r>
      <w:r w:rsidR="009C5686" w:rsidRPr="000D039F">
        <w:rPr>
          <w:lang w:val="ru-RU"/>
        </w:rPr>
        <w:t> </w:t>
      </w:r>
      <w:r w:rsidRPr="000D039F">
        <w:rPr>
          <w:lang w:val="ru-RU"/>
        </w:rPr>
        <w:t>Исследовательской комиссии по радиосвязи и Экспертной группы по координации радиочастот (ЭГ</w:t>
      </w:r>
      <w:r w:rsidRPr="000D039F">
        <w:rPr>
          <w:lang w:val="ru-RU"/>
        </w:rPr>
        <w:noBreakHyphen/>
        <w:t>КРЧ) ВМО подготовили настоящий пересмотренный справочник. Он призван служить в качестве руководства для профессиональных пользователей метеорологических и связанных с ними данных об окружающей среде, получаемых с помощью систем, основанных на использовании радиосвязи, для населения и правительственных органов, полагающихся на эти системы, а также для сообщества радиосвязи, включая регуляторные органы и отрасль беспроводной электросвязи.</w:t>
      </w:r>
    </w:p>
    <w:p w14:paraId="204556B9" w14:textId="77777777" w:rsidR="00FD3C5C" w:rsidRPr="000D039F" w:rsidRDefault="00FD3C5C" w:rsidP="00FD3C5C">
      <w:pPr>
        <w:rPr>
          <w:lang w:val="ru-RU"/>
        </w:rPr>
      </w:pPr>
      <w:r w:rsidRPr="000D039F">
        <w:rPr>
          <w:lang w:val="ru-RU"/>
        </w:rPr>
        <w:t>В настоящем справочнике представлена общая структура глобальной инфраструктуры ВМО и ее компонентов наблюдений, а также анализ и рассмотрение технических и функциональных характеристик каждой метеорологической системы и системы в соответствующей области окружающей среды. Описание каждой метеорологической системы включает: используемые полосы радиочастот, критерии прогнозирования вредных помех от конкурирующих систем радиосвязи; а также потенциальное влияние вредных помех на данные, прогнозы и предупреждения в областях погоды, климата, воды и соответствующих областях окружающей среды. Для лучшего понимания этой сложной области весь анализ построен в разбивке по следующим типам систем:</w:t>
      </w:r>
    </w:p>
    <w:p w14:paraId="1F1CC9B5" w14:textId="77777777" w:rsidR="00FD3C5C" w:rsidRPr="000D039F" w:rsidRDefault="00FD3C5C" w:rsidP="00FD3C5C">
      <w:pPr>
        <w:pStyle w:val="enumlev1"/>
        <w:rPr>
          <w:lang w:val="ru-RU"/>
        </w:rPr>
      </w:pPr>
      <w:r w:rsidRPr="000D039F">
        <w:rPr>
          <w:lang w:val="ru-RU"/>
        </w:rPr>
        <w:t>1)</w:t>
      </w:r>
      <w:r w:rsidRPr="000D039F">
        <w:rPr>
          <w:lang w:val="ru-RU"/>
        </w:rPr>
        <w:tab/>
        <w:t>глобальная инфраструктура ВМО;</w:t>
      </w:r>
    </w:p>
    <w:p w14:paraId="2E72D7B5" w14:textId="77777777" w:rsidR="00FD3C5C" w:rsidRPr="000D039F" w:rsidRDefault="00FD3C5C" w:rsidP="00FD3C5C">
      <w:pPr>
        <w:pStyle w:val="enumlev1"/>
        <w:rPr>
          <w:lang w:val="ru-RU"/>
        </w:rPr>
      </w:pPr>
      <w:r w:rsidRPr="000D039F">
        <w:rPr>
          <w:lang w:val="ru-RU"/>
        </w:rPr>
        <w:t>2)</w:t>
      </w:r>
      <w:r w:rsidRPr="000D039F">
        <w:rPr>
          <w:lang w:val="ru-RU"/>
        </w:rPr>
        <w:tab/>
        <w:t>системы метеорологической спутниковой службы;</w:t>
      </w:r>
    </w:p>
    <w:p w14:paraId="06CA0204" w14:textId="77777777" w:rsidR="00FD3C5C" w:rsidRPr="000D039F" w:rsidRDefault="00FD3C5C" w:rsidP="00FD3C5C">
      <w:pPr>
        <w:pStyle w:val="enumlev1"/>
        <w:rPr>
          <w:lang w:val="ru-RU"/>
        </w:rPr>
      </w:pPr>
      <w:r w:rsidRPr="000D039F">
        <w:rPr>
          <w:lang w:val="ru-RU"/>
        </w:rPr>
        <w:t>3)</w:t>
      </w:r>
      <w:r w:rsidRPr="000D039F">
        <w:rPr>
          <w:lang w:val="ru-RU"/>
        </w:rPr>
        <w:tab/>
        <w:t>системы вспомогательной службы метеорологии, в основном радиозонды;</w:t>
      </w:r>
    </w:p>
    <w:p w14:paraId="0EBBFCF7" w14:textId="77777777" w:rsidR="00FD3C5C" w:rsidRPr="000D039F" w:rsidRDefault="00FD3C5C" w:rsidP="00FD3C5C">
      <w:pPr>
        <w:pStyle w:val="enumlev1"/>
        <w:rPr>
          <w:lang w:val="ru-RU"/>
        </w:rPr>
      </w:pPr>
      <w:r w:rsidRPr="000D039F">
        <w:rPr>
          <w:lang w:val="ru-RU"/>
        </w:rPr>
        <w:t>4)</w:t>
      </w:r>
      <w:r w:rsidRPr="000D039F">
        <w:rPr>
          <w:lang w:val="ru-RU"/>
        </w:rPr>
        <w:tab/>
        <w:t>метеорологические радары наземного базирования, включая метеорологические радары и радары для профилирования ветра;</w:t>
      </w:r>
    </w:p>
    <w:p w14:paraId="5CE45B55" w14:textId="77777777" w:rsidR="00FD3C5C" w:rsidRPr="000D039F" w:rsidRDefault="00FD3C5C" w:rsidP="00FD3C5C">
      <w:pPr>
        <w:pStyle w:val="enumlev1"/>
        <w:rPr>
          <w:lang w:val="ru-RU"/>
        </w:rPr>
      </w:pPr>
      <w:r w:rsidRPr="000D039F">
        <w:rPr>
          <w:lang w:val="ru-RU"/>
        </w:rPr>
        <w:t>5)</w:t>
      </w:r>
      <w:r w:rsidRPr="000D039F">
        <w:rPr>
          <w:lang w:val="ru-RU"/>
        </w:rPr>
        <w:tab/>
        <w:t>пассивное и активное спутниковое дистанционное зондирование для метеорологической и связанной с ней деятельности в области окружающей среды;</w:t>
      </w:r>
    </w:p>
    <w:p w14:paraId="3F90B048" w14:textId="77777777" w:rsidR="00FD3C5C" w:rsidRPr="000D039F" w:rsidRDefault="00FD3C5C" w:rsidP="00FD3C5C">
      <w:pPr>
        <w:pStyle w:val="enumlev1"/>
        <w:rPr>
          <w:lang w:val="ru-RU"/>
        </w:rPr>
      </w:pPr>
      <w:r w:rsidRPr="000D039F">
        <w:rPr>
          <w:lang w:val="ru-RU"/>
        </w:rPr>
        <w:t>6)</w:t>
      </w:r>
      <w:r w:rsidRPr="000D039F">
        <w:rPr>
          <w:lang w:val="ru-RU"/>
        </w:rPr>
        <w:tab/>
        <w:t>системы датчиков космической погоды;</w:t>
      </w:r>
    </w:p>
    <w:p w14:paraId="2CC7A348" w14:textId="77777777" w:rsidR="00FD3C5C" w:rsidRPr="000D039F" w:rsidRDefault="00FD3C5C" w:rsidP="00FD3C5C">
      <w:pPr>
        <w:pStyle w:val="enumlev1"/>
        <w:rPr>
          <w:lang w:val="ru-RU"/>
        </w:rPr>
      </w:pPr>
      <w:r w:rsidRPr="000D039F">
        <w:rPr>
          <w:lang w:val="ru-RU"/>
        </w:rPr>
        <w:t>7)</w:t>
      </w:r>
      <w:r w:rsidRPr="000D039F">
        <w:rPr>
          <w:lang w:val="ru-RU"/>
        </w:rPr>
        <w:tab/>
        <w:t>другие системы радиосвязи для метеорологической и связанной с ней деятельности в области окружающей среды.</w:t>
      </w:r>
    </w:p>
    <w:p w14:paraId="48891224" w14:textId="5DDAC5AC" w:rsidR="00FD3C5C" w:rsidRPr="000D039F" w:rsidRDefault="00FD3C5C" w:rsidP="004323F3">
      <w:pPr>
        <w:rPr>
          <w:lang w:val="ru-RU"/>
        </w:rPr>
      </w:pPr>
      <w:r w:rsidRPr="000D039F">
        <w:rPr>
          <w:lang w:val="ru-RU"/>
        </w:rPr>
        <w:t>В помощь читателю в конце настоящего справочника приводится краткий перечень аббревиатур и сокращений со списком использованной литературы.</w:t>
      </w:r>
    </w:p>
    <w:p w14:paraId="7FA61C4A" w14:textId="77777777" w:rsidR="00FD3C5C" w:rsidRPr="000D039F" w:rsidRDefault="00FD3C5C" w:rsidP="004323F3">
      <w:pPr>
        <w:rPr>
          <w:lang w:val="ru-RU"/>
        </w:rPr>
        <w:sectPr w:rsidR="00FD3C5C" w:rsidRPr="000D039F" w:rsidSect="004F75DC">
          <w:headerReference w:type="even" r:id="rId28"/>
          <w:headerReference w:type="default" r:id="rId29"/>
          <w:type w:val="oddPage"/>
          <w:pgSz w:w="11907" w:h="16834" w:code="9"/>
          <w:pgMar w:top="1418" w:right="1134" w:bottom="1134" w:left="1134" w:header="720" w:footer="482" w:gutter="0"/>
          <w:pgNumType w:fmt="lowerRoman"/>
          <w:cols w:space="720"/>
          <w:vAlign w:val="both"/>
          <w:docGrid w:linePitch="326"/>
        </w:sectPr>
      </w:pPr>
    </w:p>
    <w:p w14:paraId="2E5B5C70" w14:textId="33E3CD69" w:rsidR="006E13BC" w:rsidRPr="000D039F" w:rsidRDefault="00E37142" w:rsidP="006E13BC">
      <w:pPr>
        <w:pStyle w:val="ChapNo"/>
        <w:rPr>
          <w:lang w:val="ru-RU"/>
        </w:rPr>
      </w:pPr>
      <w:bookmarkStart w:id="15" w:name="dbreak"/>
      <w:bookmarkStart w:id="16" w:name="_Toc236238861"/>
      <w:bookmarkStart w:id="17" w:name="_Toc236299026"/>
      <w:bookmarkEnd w:id="15"/>
      <w:r w:rsidRPr="000D039F">
        <w:rPr>
          <w:lang w:val="ru-RU"/>
        </w:rPr>
        <w:lastRenderedPageBreak/>
        <w:t>ГЛАВА 1</w:t>
      </w:r>
      <w:bookmarkEnd w:id="16"/>
      <w:bookmarkEnd w:id="17"/>
    </w:p>
    <w:p w14:paraId="5758E58F" w14:textId="76B0BA71" w:rsidR="006E13BC" w:rsidRPr="000D039F" w:rsidRDefault="00E37142" w:rsidP="006E13BC">
      <w:pPr>
        <w:pStyle w:val="Chaptitle"/>
        <w:rPr>
          <w:lang w:val="ru-RU"/>
        </w:rPr>
      </w:pPr>
      <w:r w:rsidRPr="000D039F">
        <w:rPr>
          <w:lang w:val="ru-RU"/>
        </w:rPr>
        <w:t>Глобальная инфраструктура ВМО</w:t>
      </w:r>
    </w:p>
    <w:p w14:paraId="2EE64406" w14:textId="77777777" w:rsidR="00A164ED" w:rsidRPr="000D039F" w:rsidRDefault="00A164ED" w:rsidP="002F2E9B">
      <w:pPr>
        <w:pStyle w:val="Heading2"/>
        <w:rPr>
          <w:lang w:val="ru-RU"/>
        </w:rPr>
      </w:pPr>
      <w:bookmarkStart w:id="18" w:name="_Toc236238862"/>
      <w:bookmarkStart w:id="19" w:name="_Toc236299027"/>
      <w:r w:rsidRPr="000D039F">
        <w:rPr>
          <w:lang w:val="ru-RU"/>
        </w:rPr>
        <w:t>1.1</w:t>
      </w:r>
      <w:r w:rsidRPr="000D039F">
        <w:rPr>
          <w:lang w:val="ru-RU"/>
        </w:rPr>
        <w:tab/>
        <w:t>Компоненты глобальной инфраструктуры ВМО</w:t>
      </w:r>
      <w:bookmarkEnd w:id="18"/>
      <w:bookmarkEnd w:id="19"/>
    </w:p>
    <w:p w14:paraId="52CC5479" w14:textId="77777777" w:rsidR="00A164ED" w:rsidRPr="000D039F" w:rsidRDefault="00A164ED" w:rsidP="00A164ED">
      <w:pPr>
        <w:rPr>
          <w:lang w:val="ru-RU"/>
        </w:rPr>
      </w:pPr>
      <w:r w:rsidRPr="000D039F">
        <w:rPr>
          <w:lang w:val="ru-RU"/>
        </w:rPr>
        <w:t xml:space="preserve">Метеорологические, климатические, гидрологические и связанные с ними явления окружающей среды не ограничены государственными границами. Глобальный обмен информацией об этих явлениях в близком к реальному масштабе времени необходим для обеспечения эффективного прогнозирования погоды, предсказания климата и управления водными ресурсами, а также многих других связанных с окружающей средой видов обслуживания на благо мирового сообщества. </w:t>
      </w:r>
    </w:p>
    <w:p w14:paraId="03D18BF0" w14:textId="77777777" w:rsidR="00A164ED" w:rsidRPr="000D039F" w:rsidRDefault="00A164ED" w:rsidP="00A164ED">
      <w:pPr>
        <w:rPr>
          <w:lang w:val="ru-RU"/>
        </w:rPr>
      </w:pPr>
      <w:r w:rsidRPr="000D039F">
        <w:rPr>
          <w:lang w:val="ru-RU"/>
        </w:rPr>
        <w:t xml:space="preserve">Глобальная инфраструктура ВМО объединяет системы наблюдения, средства электросвязи и центры обработки </w:t>
      </w:r>
      <w:proofErr w:type="gramStart"/>
      <w:r w:rsidRPr="000D039F">
        <w:rPr>
          <w:lang w:val="ru-RU"/>
        </w:rPr>
        <w:t>данных</w:t>
      </w:r>
      <w:proofErr w:type="gramEnd"/>
      <w:r w:rsidRPr="000D039F">
        <w:rPr>
          <w:lang w:val="ru-RU"/>
        </w:rPr>
        <w:t xml:space="preserve"> и прогнозирования, эксплуатируемые 193 государствами-членами и территориями-членами, для того чтобы предоставлять метеорологическую и связанную с нею информацию об окружающей среде в поддержку различных видов обслуживания во всем мире. </w:t>
      </w:r>
    </w:p>
    <w:p w14:paraId="18F231D5" w14:textId="1627B973" w:rsidR="00A164ED" w:rsidRPr="000D039F" w:rsidRDefault="00A164ED" w:rsidP="00A164ED">
      <w:pPr>
        <w:rPr>
          <w:lang w:val="ru-RU"/>
        </w:rPr>
      </w:pPr>
      <w:r w:rsidRPr="000D039F">
        <w:rPr>
          <w:lang w:val="ru-RU"/>
        </w:rPr>
        <w:t>Глобальная инфраструктура ВМО состоит из трех интегрированных компонентов базовой системы (</w:t>
      </w:r>
      <w:r w:rsidR="00310221" w:rsidRPr="000D039F">
        <w:rPr>
          <w:lang w:val="ru-RU"/>
        </w:rPr>
        <w:t>Рисунок </w:t>
      </w:r>
      <w:r w:rsidRPr="000D039F">
        <w:rPr>
          <w:lang w:val="ru-RU"/>
        </w:rPr>
        <w:t>1</w:t>
      </w:r>
      <w:r w:rsidR="00310221" w:rsidRPr="000D039F">
        <w:rPr>
          <w:lang w:val="ru-RU"/>
        </w:rPr>
        <w:t>‑</w:t>
      </w:r>
      <w:r w:rsidRPr="000D039F">
        <w:rPr>
          <w:lang w:val="ru-RU"/>
        </w:rPr>
        <w:t>1):</w:t>
      </w:r>
    </w:p>
    <w:p w14:paraId="1E6E8256" w14:textId="5BE3BB99" w:rsidR="00A164ED" w:rsidRPr="000D039F" w:rsidRDefault="00C15FC1" w:rsidP="00A164ED">
      <w:pPr>
        <w:pStyle w:val="enumlev1"/>
        <w:rPr>
          <w:lang w:val="ru-RU"/>
        </w:rPr>
      </w:pPr>
      <w:r w:rsidRPr="000D039F">
        <w:rPr>
          <w:lang w:val="ru-RU"/>
        </w:rPr>
        <w:t>–</w:t>
      </w:r>
      <w:r w:rsidR="00A164ED" w:rsidRPr="000D039F">
        <w:rPr>
          <w:lang w:val="ru-RU"/>
        </w:rPr>
        <w:tab/>
      </w:r>
      <w:r w:rsidR="00A164ED" w:rsidRPr="000D039F">
        <w:rPr>
          <w:b/>
          <w:bCs/>
          <w:lang w:val="ru-RU"/>
        </w:rPr>
        <w:t>Интегрированная глобальная система наблюдений (ИГСНВ) ВМО</w:t>
      </w:r>
      <w:r w:rsidR="00A164ED" w:rsidRPr="000D039F">
        <w:rPr>
          <w:lang w:val="ru-RU"/>
        </w:rPr>
        <w:t xml:space="preserve"> обеспечивает высококачественные стандартизированные наблюдения за погодой, климатом, водой и другими переменными в области окружающей среды со всех частей земного шара и из космоса. ИГСНВ состоит из множества отдельных систем наблюдений наземного и космического базирования, принадлежащих Членам ВМО и партнерским организациям по всему миру и эксплуатируемых ими.</w:t>
      </w:r>
    </w:p>
    <w:p w14:paraId="108ADB70" w14:textId="77777777" w:rsidR="00A164ED" w:rsidRPr="000D039F" w:rsidRDefault="00A164ED" w:rsidP="00A164ED">
      <w:pPr>
        <w:pStyle w:val="enumlev1"/>
        <w:rPr>
          <w:lang w:val="ru-RU"/>
        </w:rPr>
      </w:pPr>
      <w:r w:rsidRPr="000D039F">
        <w:rPr>
          <w:lang w:val="ru-RU"/>
        </w:rPr>
        <w:t>–</w:t>
      </w:r>
      <w:r w:rsidRPr="000D039F">
        <w:rPr>
          <w:lang w:val="ru-RU"/>
        </w:rPr>
        <w:tab/>
      </w:r>
      <w:r w:rsidRPr="000D039F">
        <w:rPr>
          <w:b/>
          <w:bCs/>
          <w:lang w:val="ru-RU"/>
        </w:rPr>
        <w:t>Информационная система ВМО (ИСВ)</w:t>
      </w:r>
      <w:r w:rsidRPr="000D039F">
        <w:rPr>
          <w:lang w:val="ru-RU"/>
        </w:rPr>
        <w:t xml:space="preserve"> обеспечивает скоординированную сеть систем для обмена авторитетными данными в отношении наблюдений, продукции и предупреждений, касающихся погоды, климата, воды и соответствующих областей окружающей среды. ИСВ обеспечивает возможности для обнаружения данных, полученных в рамках ИГСНВ и Комплексной системы обработки и прогнозирования ВМО (КСОПВ).</w:t>
      </w:r>
    </w:p>
    <w:p w14:paraId="3A110206" w14:textId="77777777" w:rsidR="00A164ED" w:rsidRPr="000D039F" w:rsidRDefault="00A164ED" w:rsidP="00A164ED">
      <w:pPr>
        <w:pStyle w:val="enumlev1"/>
        <w:rPr>
          <w:lang w:val="ru-RU"/>
        </w:rPr>
      </w:pPr>
      <w:r w:rsidRPr="000D039F">
        <w:rPr>
          <w:lang w:val="ru-RU"/>
        </w:rPr>
        <w:t>–</w:t>
      </w:r>
      <w:r w:rsidRPr="000D039F">
        <w:rPr>
          <w:lang w:val="ru-RU"/>
        </w:rPr>
        <w:tab/>
      </w:r>
      <w:r w:rsidRPr="000D039F">
        <w:rPr>
          <w:b/>
          <w:bCs/>
          <w:lang w:val="ru-RU"/>
        </w:rPr>
        <w:t>Комплексная система обработки и прогнозирования ВМО (КСОПВ)</w:t>
      </w:r>
      <w:r w:rsidRPr="000D039F">
        <w:rPr>
          <w:lang w:val="ru-RU"/>
        </w:rPr>
        <w:t>, ранее известная как Глобальная система обработки данных и прогнозирования (ГСОДП), представляет собой всемирную сеть, которая координирует возможности Членов по подготовке аналитической и прогностической продукции и обеспечению их доступности для всех Членов, создавая возможности для предоставления метеорологического, климатического, гидрологического и связанного с ними обслуживания в области окружающей среды. Центры КСОПВ поддерживают эту сеть на глобальном, региональном и национальном уровнях, обеспечивая предоставление продукции КСОПВ и доступ к ней.</w:t>
      </w:r>
    </w:p>
    <w:p w14:paraId="04E819AD" w14:textId="13164151" w:rsidR="006E13BC" w:rsidRPr="000D039F" w:rsidRDefault="002F2E9B" w:rsidP="006E13BC">
      <w:pPr>
        <w:pStyle w:val="FigureNo"/>
        <w:rPr>
          <w:lang w:val="ru-RU"/>
        </w:rPr>
      </w:pPr>
      <w:r w:rsidRPr="000D039F">
        <w:rPr>
          <w:lang w:val="ru-RU"/>
        </w:rPr>
        <w:lastRenderedPageBreak/>
        <w:t>РИСУНОК</w:t>
      </w:r>
      <w:r w:rsidR="006E13BC" w:rsidRPr="000D039F">
        <w:rPr>
          <w:lang w:val="ru-RU"/>
        </w:rPr>
        <w:t xml:space="preserve"> </w:t>
      </w:r>
      <w:proofErr w:type="gramStart"/>
      <w:r w:rsidR="006E13BC" w:rsidRPr="000D039F">
        <w:rPr>
          <w:lang w:val="ru-RU"/>
        </w:rPr>
        <w:t>1-1</w:t>
      </w:r>
      <w:proofErr w:type="gramEnd"/>
    </w:p>
    <w:p w14:paraId="572DAFDA" w14:textId="7DA778BB" w:rsidR="006E13BC" w:rsidRPr="000D039F" w:rsidRDefault="002F2E9B" w:rsidP="006E13BC">
      <w:pPr>
        <w:pStyle w:val="Figuretitle"/>
        <w:rPr>
          <w:lang w:val="ru-RU"/>
        </w:rPr>
      </w:pPr>
      <w:r w:rsidRPr="000D039F">
        <w:rPr>
          <w:lang w:val="ru-RU"/>
        </w:rPr>
        <w:t>Компоненты глобальной инфраструктуры ВМО</w:t>
      </w:r>
    </w:p>
    <w:p w14:paraId="0EC02C45" w14:textId="2A5A7BDC" w:rsidR="006E13BC" w:rsidRPr="000D039F" w:rsidRDefault="00EE0CEE" w:rsidP="006E13BC">
      <w:pPr>
        <w:pStyle w:val="Figure"/>
        <w:rPr>
          <w:lang w:val="ru-RU"/>
        </w:rPr>
      </w:pPr>
      <w:r w:rsidRPr="000D039F">
        <w:rPr>
          <w:noProof/>
          <w:lang w:val="ru-RU"/>
        </w:rPr>
        <w:drawing>
          <wp:inline distT="0" distB="0" distL="0" distR="0" wp14:anchorId="0348C8D0" wp14:editId="5F0D3B1A">
            <wp:extent cx="5702300" cy="5537200"/>
            <wp:effectExtent l="0" t="0" r="0" b="6350"/>
            <wp:docPr id="204324443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30" cstate="print">
                      <a:extLst>
                        <a:ext uri="{28A0092B-C50C-407E-A947-70E740481C1C}">
                          <a14:useLocalDpi xmlns:a14="http://schemas.microsoft.com/office/drawing/2010/main" val="0"/>
                        </a:ext>
                      </a:extLst>
                    </a:blip>
                    <a:srcRect/>
                    <a:stretch>
                      <a:fillRect/>
                    </a:stretch>
                  </pic:blipFill>
                  <pic:spPr bwMode="auto">
                    <a:xfrm>
                      <a:off x="0" y="0"/>
                      <a:ext cx="5702300" cy="5537200"/>
                    </a:xfrm>
                    <a:prstGeom prst="rect">
                      <a:avLst/>
                    </a:prstGeom>
                    <a:noFill/>
                    <a:ln>
                      <a:noFill/>
                    </a:ln>
                  </pic:spPr>
                </pic:pic>
              </a:graphicData>
            </a:graphic>
          </wp:inline>
        </w:drawing>
      </w:r>
    </w:p>
    <w:p w14:paraId="69FDB6B3" w14:textId="77777777" w:rsidR="00A164ED" w:rsidRPr="000D039F" w:rsidRDefault="00A164ED" w:rsidP="002F2E9B">
      <w:pPr>
        <w:pStyle w:val="Heading2"/>
        <w:rPr>
          <w:lang w:val="ru-RU"/>
        </w:rPr>
      </w:pPr>
      <w:bookmarkStart w:id="20" w:name="_Toc236238863"/>
      <w:bookmarkStart w:id="21" w:name="_Toc236299028"/>
      <w:bookmarkStart w:id="22" w:name="_Toc497722504"/>
      <w:bookmarkStart w:id="23" w:name="_Toc497722831"/>
      <w:bookmarkStart w:id="24" w:name="_Toc497723132"/>
      <w:bookmarkStart w:id="25" w:name="_Toc497723539"/>
      <w:bookmarkStart w:id="26" w:name="_Toc497723877"/>
      <w:bookmarkStart w:id="27" w:name="_Toc497724156"/>
      <w:bookmarkStart w:id="28" w:name="_Toc497724343"/>
      <w:bookmarkStart w:id="29" w:name="_Toc524246043"/>
      <w:bookmarkStart w:id="30" w:name="_Toc497723686"/>
      <w:bookmarkStart w:id="31" w:name="Satellite"/>
      <w:r w:rsidRPr="000D039F">
        <w:rPr>
          <w:lang w:val="ru-RU"/>
        </w:rPr>
        <w:t>1.2</w:t>
      </w:r>
      <w:r w:rsidRPr="000D039F">
        <w:rPr>
          <w:lang w:val="ru-RU"/>
        </w:rPr>
        <w:tab/>
        <w:t>Интегрированная глобальная система наблюдений ВМО (ИГСНВ)</w:t>
      </w:r>
      <w:bookmarkEnd w:id="20"/>
      <w:bookmarkEnd w:id="21"/>
    </w:p>
    <w:p w14:paraId="4556D5BB" w14:textId="734420FC" w:rsidR="00A164ED" w:rsidRPr="000D039F" w:rsidRDefault="00A164ED" w:rsidP="00A164ED">
      <w:pPr>
        <w:rPr>
          <w:lang w:val="ru-RU"/>
        </w:rPr>
      </w:pPr>
      <w:r w:rsidRPr="000D039F">
        <w:rPr>
          <w:lang w:val="ru-RU"/>
        </w:rPr>
        <w:t>ИГСНВ обеспечивает глобальную рамочную основу для всех систем наблюдений ВМО и для вкладов ВМО в совместно спонсируемые системы наблюдений в поддержку всех программ и видов деятельности ВМО в целях реагирования на потребности пользователей. ИГСНВ охватывает системы наблюдений в следующих областях системы Земля: погода, климат, состав атмосферы, гидрология, криосфера, океан и космическая погода [</w:t>
      </w:r>
      <w:r w:rsidR="00DF3A2A" w:rsidRPr="000D039F">
        <w:rPr>
          <w:szCs w:val="22"/>
          <w:lang w:val="ru-RU"/>
        </w:rPr>
        <w:t>WMO‑No. 1160</w:t>
      </w:r>
      <w:r w:rsidRPr="000D039F">
        <w:rPr>
          <w:lang w:val="ru-RU"/>
        </w:rPr>
        <w:t>].</w:t>
      </w:r>
    </w:p>
    <w:p w14:paraId="2F524592" w14:textId="77777777" w:rsidR="00A164ED" w:rsidRPr="000D039F" w:rsidRDefault="00A164ED" w:rsidP="00A164ED">
      <w:pPr>
        <w:rPr>
          <w:lang w:val="ru-RU"/>
        </w:rPr>
      </w:pPr>
      <w:r w:rsidRPr="000D039F">
        <w:rPr>
          <w:lang w:val="ru-RU"/>
        </w:rPr>
        <w:t>Основными компонентами ИГСНВ являются:</w:t>
      </w:r>
    </w:p>
    <w:p w14:paraId="0243B554" w14:textId="3FCCAB1B" w:rsidR="00A164ED" w:rsidRPr="000D039F" w:rsidRDefault="00A164ED" w:rsidP="00E079A1">
      <w:pPr>
        <w:pStyle w:val="enumlev1"/>
        <w:rPr>
          <w:lang w:val="ru-RU"/>
        </w:rPr>
      </w:pPr>
      <w:r w:rsidRPr="000D039F">
        <w:rPr>
          <w:lang w:val="ru-RU"/>
        </w:rPr>
        <w:t>–</w:t>
      </w:r>
      <w:r w:rsidRPr="000D039F">
        <w:rPr>
          <w:lang w:val="ru-RU"/>
        </w:rPr>
        <w:tab/>
        <w:t>наблюдательный компонент Всемирной службы погоды (ВСП)</w:t>
      </w:r>
      <w:r w:rsidR="0036483F" w:rsidRPr="000D039F">
        <w:rPr>
          <w:lang w:val="ru-RU"/>
        </w:rPr>
        <w:t>;</w:t>
      </w:r>
      <w:r w:rsidRPr="000D039F">
        <w:rPr>
          <w:lang w:val="ru-RU"/>
        </w:rPr>
        <w:t xml:space="preserve"> </w:t>
      </w:r>
    </w:p>
    <w:p w14:paraId="7A900F55" w14:textId="37AB77D3" w:rsidR="00A164ED" w:rsidRPr="000D039F" w:rsidRDefault="00A164ED" w:rsidP="00E079A1">
      <w:pPr>
        <w:pStyle w:val="enumlev1"/>
        <w:rPr>
          <w:lang w:val="ru-RU"/>
        </w:rPr>
      </w:pPr>
      <w:r w:rsidRPr="000D039F">
        <w:rPr>
          <w:lang w:val="ru-RU"/>
        </w:rPr>
        <w:t>–</w:t>
      </w:r>
      <w:r w:rsidRPr="000D039F">
        <w:rPr>
          <w:lang w:val="ru-RU"/>
        </w:rPr>
        <w:tab/>
        <w:t>наблюдательный компонент Глобальной службы атмосферы (ГСА)</w:t>
      </w:r>
      <w:r w:rsidR="0036483F" w:rsidRPr="000D039F">
        <w:rPr>
          <w:lang w:val="ru-RU"/>
        </w:rPr>
        <w:t>;</w:t>
      </w:r>
      <w:r w:rsidRPr="000D039F">
        <w:rPr>
          <w:lang w:val="ru-RU"/>
        </w:rPr>
        <w:t xml:space="preserve"> </w:t>
      </w:r>
    </w:p>
    <w:p w14:paraId="03A93C73" w14:textId="287EC6DD" w:rsidR="00A164ED" w:rsidRPr="000D039F" w:rsidRDefault="00A164ED" w:rsidP="00E079A1">
      <w:pPr>
        <w:pStyle w:val="enumlev1"/>
        <w:rPr>
          <w:lang w:val="ru-RU"/>
        </w:rPr>
      </w:pPr>
      <w:r w:rsidRPr="000D039F">
        <w:rPr>
          <w:lang w:val="ru-RU"/>
        </w:rPr>
        <w:t>–</w:t>
      </w:r>
      <w:r w:rsidRPr="000D039F">
        <w:rPr>
          <w:lang w:val="ru-RU"/>
        </w:rPr>
        <w:tab/>
        <w:t>наблюдательный компонент Глобальной службы криосферы (ГСК)</w:t>
      </w:r>
      <w:r w:rsidR="0036483F" w:rsidRPr="000D039F">
        <w:rPr>
          <w:lang w:val="ru-RU"/>
        </w:rPr>
        <w:t>;</w:t>
      </w:r>
      <w:r w:rsidRPr="000D039F">
        <w:rPr>
          <w:lang w:val="ru-RU"/>
        </w:rPr>
        <w:t xml:space="preserve"> </w:t>
      </w:r>
    </w:p>
    <w:p w14:paraId="0E80C90B" w14:textId="229FCB4D" w:rsidR="00A164ED" w:rsidRPr="000D039F" w:rsidRDefault="00A164ED" w:rsidP="00E079A1">
      <w:pPr>
        <w:pStyle w:val="enumlev1"/>
        <w:rPr>
          <w:lang w:val="ru-RU"/>
        </w:rPr>
      </w:pPr>
      <w:r w:rsidRPr="000D039F">
        <w:rPr>
          <w:lang w:val="ru-RU"/>
        </w:rPr>
        <w:t>–</w:t>
      </w:r>
      <w:r w:rsidRPr="000D039F">
        <w:rPr>
          <w:lang w:val="ru-RU"/>
        </w:rPr>
        <w:tab/>
      </w:r>
      <w:r w:rsidR="0036483F" w:rsidRPr="000D039F">
        <w:rPr>
          <w:lang w:val="ru-RU"/>
        </w:rPr>
        <w:t xml:space="preserve">система </w:t>
      </w:r>
      <w:r w:rsidRPr="000D039F">
        <w:rPr>
          <w:lang w:val="ru-RU"/>
        </w:rPr>
        <w:t>гидрологических наблюдений ВМО (СГНВ)</w:t>
      </w:r>
      <w:r w:rsidR="0036483F" w:rsidRPr="000D039F">
        <w:rPr>
          <w:lang w:val="ru-RU"/>
        </w:rPr>
        <w:t>;</w:t>
      </w:r>
      <w:r w:rsidRPr="000D039F">
        <w:rPr>
          <w:lang w:val="ru-RU"/>
        </w:rPr>
        <w:t xml:space="preserve"> и </w:t>
      </w:r>
    </w:p>
    <w:p w14:paraId="7DAD667C" w14:textId="77777777" w:rsidR="00A164ED" w:rsidRPr="000D039F" w:rsidRDefault="00A164ED" w:rsidP="00E079A1">
      <w:pPr>
        <w:pStyle w:val="enumlev1"/>
        <w:rPr>
          <w:lang w:val="ru-RU"/>
        </w:rPr>
      </w:pPr>
      <w:r w:rsidRPr="000D039F">
        <w:rPr>
          <w:lang w:val="ru-RU"/>
        </w:rPr>
        <w:t>–</w:t>
      </w:r>
      <w:r w:rsidRPr="000D039F">
        <w:rPr>
          <w:lang w:val="ru-RU"/>
        </w:rPr>
        <w:tab/>
        <w:t xml:space="preserve">система наблюдений за космической погодой. </w:t>
      </w:r>
    </w:p>
    <w:p w14:paraId="0041ABCC" w14:textId="77777777" w:rsidR="00A164ED" w:rsidRPr="000D039F" w:rsidRDefault="00A164ED" w:rsidP="00827C1E">
      <w:pPr>
        <w:keepNext/>
        <w:keepLines/>
        <w:rPr>
          <w:lang w:val="ru-RU"/>
        </w:rPr>
      </w:pPr>
      <w:r w:rsidRPr="000D039F">
        <w:rPr>
          <w:lang w:val="ru-RU"/>
        </w:rPr>
        <w:lastRenderedPageBreak/>
        <w:t xml:space="preserve">Кроме того, ВМО совместно с партнерскими организациями работает над тем, чтобы дополнить эти компоненты структуры ИГСНВ мониторингом климата и наблюдениями за океаном через Глобальную систему наблюдений за климатом (ГСНК) и Глобальную систему наблюдений за океаном (ГСНО) соответственно. </w:t>
      </w:r>
    </w:p>
    <w:p w14:paraId="72685140" w14:textId="6932CAAA" w:rsidR="00A164ED" w:rsidRPr="000D039F" w:rsidRDefault="00A164ED" w:rsidP="00A164ED">
      <w:pPr>
        <w:rPr>
          <w:lang w:val="ru-RU"/>
        </w:rPr>
      </w:pPr>
      <w:r w:rsidRPr="000D039F">
        <w:rPr>
          <w:lang w:val="ru-RU"/>
        </w:rPr>
        <w:t xml:space="preserve">Посредством разработки стандартов и рекомендаций в отношении наблюдений ИГСНВ поддерживает производство продукции и информации с контролем качества для эффективного метеорологического, климатического, гидрологического, морского и связанного с ними обслуживания в области окружающей среды. Как показано на </w:t>
      </w:r>
      <w:r w:rsidR="00DF3A2A" w:rsidRPr="000D039F">
        <w:rPr>
          <w:lang w:val="ru-RU"/>
        </w:rPr>
        <w:t xml:space="preserve">Рисунке </w:t>
      </w:r>
      <w:r w:rsidRPr="000D039F">
        <w:rPr>
          <w:lang w:val="ru-RU"/>
        </w:rPr>
        <w:t>1</w:t>
      </w:r>
      <w:r w:rsidRPr="000D039F">
        <w:rPr>
          <w:lang w:val="ru-RU"/>
        </w:rPr>
        <w:noBreakHyphen/>
        <w:t>2, ИГСНВ состоит из наземных и космических подсистем, находящихся в оперативной стадии и финансируемых на этапе исследований, с инфраструктурой для физических наблюдений на суше, на море, в воздухе и в космосе.</w:t>
      </w:r>
    </w:p>
    <w:p w14:paraId="27020189" w14:textId="6CA690CD" w:rsidR="00A164ED" w:rsidRPr="000D039F" w:rsidRDefault="00A164ED" w:rsidP="00A164ED">
      <w:pPr>
        <w:rPr>
          <w:lang w:val="ru-RU"/>
        </w:rPr>
      </w:pPr>
      <w:r w:rsidRPr="000D039F">
        <w:rPr>
          <w:lang w:val="ru-RU"/>
        </w:rPr>
        <w:t>К наиболее очевидным преимуществам ИГСНВ относятся защита жизней, средств к существованию и имущества путем обнаружения, прогнозирования и заблаговременного предупреждения о таких суровых погодных явлениях, как паводки, засухи, волны тепла, цунами, местные штормы, торнадо, ураганы или внетропические и тропические циклоны, и о таких явлениях космической погоды, как солнечные вспышки и геомагнитные бури, которые могут приводить к нарушениям радиосвязи, ухудшению показателей работы глобальных навигационных спутниковых систем (ГНСС), широкомасштабным сбоям в работе энергосистем и другим пагубным последствиям.</w:t>
      </w:r>
    </w:p>
    <w:p w14:paraId="13019B3F" w14:textId="77777777" w:rsidR="00A164ED" w:rsidRPr="000D039F" w:rsidRDefault="00A164ED" w:rsidP="00A164ED">
      <w:pPr>
        <w:rPr>
          <w:lang w:val="ru-RU"/>
        </w:rPr>
      </w:pPr>
      <w:r w:rsidRPr="000D039F">
        <w:rPr>
          <w:lang w:val="ru-RU"/>
        </w:rPr>
        <w:t>Предоставление точных прогнозов приносит большую пользу таким различным видам деятельности, как общественное здравоохранение, снижение риска бедствий, управление водными ресурсами, продовольственная безопасность, возобновляемые источники энергии, туризм, путешествия, страхование и устойчивое развитие. Более раннее предупреждение об экстремальных погодных явлениях позволяет гражданским властям и службам экстренного реагирования принимать надлежащие меры для защиты своих граждан.</w:t>
      </w:r>
    </w:p>
    <w:p w14:paraId="5665DFED" w14:textId="51956984" w:rsidR="006E13BC" w:rsidRPr="000D039F" w:rsidDel="00CF62F4" w:rsidRDefault="00E079A1" w:rsidP="006E13BC">
      <w:pPr>
        <w:pStyle w:val="FigureNo"/>
        <w:rPr>
          <w:lang w:val="ru-RU"/>
        </w:rPr>
      </w:pPr>
      <w:r w:rsidRPr="000D039F">
        <w:rPr>
          <w:lang w:val="ru-RU"/>
        </w:rPr>
        <w:t>РИСУНОК</w:t>
      </w:r>
      <w:r w:rsidR="006E13BC" w:rsidRPr="000D039F" w:rsidDel="00CF62F4">
        <w:rPr>
          <w:lang w:val="ru-RU"/>
        </w:rPr>
        <w:t xml:space="preserve"> </w:t>
      </w:r>
      <w:proofErr w:type="gramStart"/>
      <w:r w:rsidR="006E13BC" w:rsidRPr="000D039F" w:rsidDel="00CF62F4">
        <w:rPr>
          <w:lang w:val="ru-RU"/>
        </w:rPr>
        <w:t>1-2</w:t>
      </w:r>
      <w:proofErr w:type="gramEnd"/>
    </w:p>
    <w:p w14:paraId="1D4C697B" w14:textId="502E1979" w:rsidR="006E13BC" w:rsidRPr="000D039F" w:rsidRDefault="00E079A1" w:rsidP="006E13BC">
      <w:pPr>
        <w:pStyle w:val="Figuretitle"/>
        <w:rPr>
          <w:lang w:val="ru-RU"/>
        </w:rPr>
      </w:pPr>
      <w:r w:rsidRPr="000D039F">
        <w:rPr>
          <w:lang w:val="ru-RU"/>
        </w:rPr>
        <w:t>Интегрированная глобальная система наблюдений ВМО (ИГСНВ)</w:t>
      </w:r>
    </w:p>
    <w:p w14:paraId="58C900D9" w14:textId="18E38693" w:rsidR="006E13BC" w:rsidRPr="000D039F" w:rsidRDefault="00F25C10" w:rsidP="000B0B64">
      <w:pPr>
        <w:pStyle w:val="Figure"/>
        <w:keepNext w:val="0"/>
        <w:keepLines w:val="0"/>
        <w:rPr>
          <w:lang w:val="ru-RU"/>
        </w:rPr>
      </w:pPr>
      <w:r w:rsidRPr="000D039F">
        <w:rPr>
          <w:noProof/>
          <w:lang w:val="ru-RU"/>
        </w:rPr>
        <w:drawing>
          <wp:inline distT="0" distB="0" distL="0" distR="0" wp14:anchorId="6BAE619C" wp14:editId="1C16DCC4">
            <wp:extent cx="5446787" cy="3895352"/>
            <wp:effectExtent l="0" t="0" r="1905" b="0"/>
            <wp:docPr id="2032363100" name="Picture 2" descr="WMO Integrated Global Observing System (WIGOS)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32363100" name="Picture 2" descr="WMO Integrated Global Observing System (WIGOS) "/>
                    <pic:cNvPicPr/>
                  </pic:nvPicPr>
                  <pic:blipFill>
                    <a:blip r:embed="rId31" cstate="print">
                      <a:extLst>
                        <a:ext uri="{28A0092B-C50C-407E-A947-70E740481C1C}">
                          <a14:useLocalDpi xmlns:a14="http://schemas.microsoft.com/office/drawing/2010/main" val="0"/>
                        </a:ext>
                      </a:extLst>
                    </a:blip>
                    <a:stretch>
                      <a:fillRect/>
                    </a:stretch>
                  </pic:blipFill>
                  <pic:spPr>
                    <a:xfrm>
                      <a:off x="0" y="0"/>
                      <a:ext cx="5446787" cy="3895352"/>
                    </a:xfrm>
                    <a:prstGeom prst="rect">
                      <a:avLst/>
                    </a:prstGeom>
                  </pic:spPr>
                </pic:pic>
              </a:graphicData>
            </a:graphic>
          </wp:inline>
        </w:drawing>
      </w:r>
    </w:p>
    <w:p w14:paraId="2992FEAB" w14:textId="77777777" w:rsidR="00877526" w:rsidRPr="000D039F" w:rsidRDefault="00877526" w:rsidP="00877526">
      <w:pPr>
        <w:rPr>
          <w:lang w:val="ru-RU"/>
        </w:rPr>
      </w:pPr>
    </w:p>
    <w:p w14:paraId="594ABAF6" w14:textId="77777777" w:rsidR="00877526" w:rsidRPr="000D039F" w:rsidRDefault="00877526" w:rsidP="00877526">
      <w:pPr>
        <w:rPr>
          <w:lang w:val="ru-RU"/>
        </w:rPr>
      </w:pPr>
    </w:p>
    <w:p w14:paraId="25E21216" w14:textId="77777777" w:rsidR="00A164ED" w:rsidRPr="000D039F" w:rsidRDefault="00A164ED" w:rsidP="00827C1E">
      <w:pPr>
        <w:pStyle w:val="Heading3"/>
        <w:rPr>
          <w:lang w:val="ru-RU"/>
        </w:rPr>
      </w:pPr>
      <w:bookmarkStart w:id="32" w:name="_Toc236243088"/>
      <w:bookmarkStart w:id="33" w:name="_Toc236243195"/>
      <w:bookmarkStart w:id="34" w:name="_Toc236298786"/>
      <w:bookmarkStart w:id="35" w:name="_Toc236299029"/>
      <w:bookmarkStart w:id="36" w:name="_Toc153783011"/>
      <w:bookmarkStart w:id="37" w:name="_Toc497722510"/>
      <w:bookmarkStart w:id="38" w:name="_Toc497722837"/>
      <w:bookmarkStart w:id="39" w:name="_Toc497723138"/>
      <w:bookmarkStart w:id="40" w:name="_Toc497723545"/>
      <w:bookmarkStart w:id="41" w:name="_Toc497723883"/>
      <w:bookmarkStart w:id="42" w:name="_Toc497724162"/>
      <w:bookmarkStart w:id="43" w:name="_Toc497724349"/>
      <w:bookmarkStart w:id="44" w:name="_Toc524246050"/>
      <w:bookmarkStart w:id="45" w:name="_Toc464466323"/>
      <w:bookmarkStart w:id="46" w:name="_Toc474850325"/>
      <w:bookmarkStart w:id="47" w:name="_Toc482001827"/>
      <w:bookmarkStart w:id="48" w:name="_Toc482002229"/>
      <w:bookmarkStart w:id="49" w:name="_Toc482002347"/>
      <w:bookmarkStart w:id="50" w:name="_Toc482002482"/>
      <w:bookmarkStart w:id="51" w:name="_Toc482002590"/>
      <w:bookmarkStart w:id="52" w:name="_Toc524246051"/>
      <w:bookmarkStart w:id="53" w:name="_Toc464466324"/>
      <w:bookmarkStart w:id="54" w:name="_Toc474850326"/>
      <w:bookmarkStart w:id="55" w:name="_Toc482001828"/>
      <w:bookmarkStart w:id="56" w:name="_Toc482002230"/>
      <w:bookmarkStart w:id="57" w:name="_Toc482002348"/>
      <w:bookmarkStart w:id="58" w:name="_Toc482002483"/>
      <w:bookmarkStart w:id="59" w:name="_Toc482002591"/>
      <w:bookmarkStart w:id="60" w:name="_Toc153457666"/>
      <w:bookmarkStart w:id="61" w:name="_Toc153783012"/>
      <w:bookmarkEnd w:id="22"/>
      <w:bookmarkEnd w:id="23"/>
      <w:bookmarkEnd w:id="24"/>
      <w:bookmarkEnd w:id="25"/>
      <w:bookmarkEnd w:id="26"/>
      <w:bookmarkEnd w:id="27"/>
      <w:bookmarkEnd w:id="28"/>
      <w:bookmarkEnd w:id="29"/>
      <w:bookmarkEnd w:id="30"/>
      <w:r w:rsidRPr="000D039F">
        <w:rPr>
          <w:lang w:val="ru-RU"/>
        </w:rPr>
        <w:lastRenderedPageBreak/>
        <w:t>1.2.1</w:t>
      </w:r>
      <w:r w:rsidRPr="000D039F">
        <w:rPr>
          <w:lang w:val="ru-RU"/>
        </w:rPr>
        <w:tab/>
        <w:t>Метеорологические наблюдения</w:t>
      </w:r>
      <w:bookmarkEnd w:id="32"/>
      <w:bookmarkEnd w:id="33"/>
      <w:bookmarkEnd w:id="34"/>
      <w:bookmarkEnd w:id="35"/>
    </w:p>
    <w:p w14:paraId="6CDCA1BE" w14:textId="77777777" w:rsidR="00A164ED" w:rsidRPr="000D039F" w:rsidRDefault="00A164ED" w:rsidP="00827C1E">
      <w:pPr>
        <w:keepNext/>
        <w:keepLines/>
        <w:rPr>
          <w:lang w:val="ru-RU"/>
        </w:rPr>
      </w:pPr>
      <w:r w:rsidRPr="000D039F">
        <w:rPr>
          <w:lang w:val="ru-RU"/>
        </w:rPr>
        <w:t>Глобальная инфраструктура ВМО изначально была разработана как Всемирная служба погоды (ВСП) для удовлетворения потребностей пользователей в мониторинге и прогнозировании погоды. Наблюдательный компонент ВСП обеспечивает производство метеорологических наблюдений из всех частей земного шара для подготовки метеорологического анализа, прогнозов, рекомендаций и предупреждений, а также в поддержку мониторинга климата и соответствующей деятельности в области окружающей среды, осуществляемой Членами ВМО и партнерскими организациями.</w:t>
      </w:r>
    </w:p>
    <w:p w14:paraId="6735E85D" w14:textId="412B3EBC" w:rsidR="00A164ED" w:rsidRPr="000D039F" w:rsidRDefault="00A164ED" w:rsidP="00E079A1">
      <w:pPr>
        <w:pStyle w:val="Heading4"/>
        <w:rPr>
          <w:lang w:val="ru-RU"/>
        </w:rPr>
      </w:pPr>
      <w:r w:rsidRPr="000D039F">
        <w:rPr>
          <w:lang w:val="ru-RU"/>
        </w:rPr>
        <w:t>1.2.1.1</w:t>
      </w:r>
      <w:r w:rsidRPr="000D039F">
        <w:rPr>
          <w:lang w:val="ru-RU"/>
        </w:rPr>
        <w:tab/>
        <w:t>Приземные наблюдения с наземных станций</w:t>
      </w:r>
    </w:p>
    <w:p w14:paraId="1A2018D2" w14:textId="77777777" w:rsidR="00A164ED" w:rsidRPr="000D039F" w:rsidRDefault="00A164ED" w:rsidP="00A164ED">
      <w:pPr>
        <w:rPr>
          <w:lang w:val="ru-RU"/>
        </w:rPr>
      </w:pPr>
      <w:r w:rsidRPr="000D039F">
        <w:rPr>
          <w:lang w:val="ru-RU"/>
        </w:rPr>
        <w:t>Основу наземной подсистемы составляют наземные станции, которые осуществляют наблюдение за такими метеорологическими параметрами, как атмосферное давление, скорость и направление ветра, температура воздуха и относительная влажность на поверхности Земли или вблизи от нее. Обмен данными этих станций производится на глобальном уровне в режиме реального времени. Подгруппа этих наземных станций также используется в целях мониторинга климата через Сеть приземных наблюдений Глобальной системы наблюдений за климатом (ГСНК).</w:t>
      </w:r>
    </w:p>
    <w:p w14:paraId="5C64EC61" w14:textId="3ACCD4F4" w:rsidR="00A164ED" w:rsidRPr="000D039F" w:rsidRDefault="00A164ED" w:rsidP="00E079A1">
      <w:pPr>
        <w:pStyle w:val="Heading4"/>
        <w:rPr>
          <w:lang w:val="ru-RU"/>
        </w:rPr>
      </w:pPr>
      <w:r w:rsidRPr="000D039F">
        <w:rPr>
          <w:lang w:val="ru-RU"/>
        </w:rPr>
        <w:t>1.2.1.2</w:t>
      </w:r>
      <w:r w:rsidRPr="000D039F">
        <w:rPr>
          <w:lang w:val="ru-RU"/>
        </w:rPr>
        <w:tab/>
        <w:t>Аэрологические наблюдения</w:t>
      </w:r>
    </w:p>
    <w:p w14:paraId="26CD3901" w14:textId="77777777" w:rsidR="00A164ED" w:rsidRPr="000D039F" w:rsidRDefault="00A164ED" w:rsidP="00A164ED">
      <w:pPr>
        <w:rPr>
          <w:lang w:val="ru-RU"/>
        </w:rPr>
      </w:pPr>
      <w:r w:rsidRPr="000D039F">
        <w:rPr>
          <w:lang w:val="ru-RU"/>
        </w:rPr>
        <w:t>Радиозонды, прикрепленные к свободно поднимающимся шарам, производят измерения давления, скорости ветра, температуры и влажности на высоте, начиная от непосредственной близости от поверхности и выше, вплоть до 30 км. Это глобальная сеть станций аэрологических наблюдений. Над океанами сбор наблюдений с использованием радиозондов осуществляется судами, оборудованными автоматизированными бортовыми средствами аэрологического зондирования и курсирующими преимущественно в районе Северной Атлантики. Подгруппа аэрологических станций, специально оборудованных для мониторинга климата, включает аэрологическую сеть ГСНК.</w:t>
      </w:r>
    </w:p>
    <w:p w14:paraId="2A10A731" w14:textId="1B1EE292" w:rsidR="00A164ED" w:rsidRPr="000D039F" w:rsidRDefault="00A164ED" w:rsidP="00E079A1">
      <w:pPr>
        <w:pStyle w:val="Heading4"/>
        <w:rPr>
          <w:lang w:val="ru-RU"/>
        </w:rPr>
      </w:pPr>
      <w:r w:rsidRPr="000D039F">
        <w:rPr>
          <w:lang w:val="ru-RU"/>
        </w:rPr>
        <w:t>1.2.1.3</w:t>
      </w:r>
      <w:r w:rsidRPr="000D039F">
        <w:rPr>
          <w:lang w:val="ru-RU"/>
        </w:rPr>
        <w:tab/>
        <w:t>Метеорологические радары и радары наблюдения за профилем ветра</w:t>
      </w:r>
    </w:p>
    <w:p w14:paraId="5BEAD5BF" w14:textId="77777777" w:rsidR="00A164ED" w:rsidRPr="000D039F" w:rsidRDefault="00A164ED" w:rsidP="00A164ED">
      <w:pPr>
        <w:rPr>
          <w:lang w:val="ru-RU"/>
        </w:rPr>
      </w:pPr>
      <w:r w:rsidRPr="000D039F">
        <w:rPr>
          <w:lang w:val="ru-RU"/>
        </w:rPr>
        <w:t>Метеорологические радары оказались весьма ценными при предоставлении данных с высоким разрешением как в пространстве, так и во времени на относительно обширных территориях, особенно в нижних слоях атмосферы. Эти приборы используются для оценки в реальном масштабе времени и краткосрочного прогнозирования осадков. Они также обладают уникальной способностью обеспечивать наблюдение в развитии ряда суровых погодных явлений, таких как суровые конвективные метеорологические условия или тропические штормы. Данные о количестве осадков, получаемые с помощью радаров, могут способствовать обнаружению и прогнозированию быстроразвивающихся паводков или повысить эффективность этих процессов. Благодаря этим характеристикам метеорологические радары являются незаменимыми системами, обеспечивающими своевременное предупреждение о погодных явлениях со значительными воздействиями и последствиями.</w:t>
      </w:r>
    </w:p>
    <w:p w14:paraId="5B16DD26" w14:textId="77777777" w:rsidR="00A164ED" w:rsidRPr="000D039F" w:rsidRDefault="00A164ED" w:rsidP="00A164ED">
      <w:pPr>
        <w:rPr>
          <w:lang w:val="ru-RU"/>
        </w:rPr>
      </w:pPr>
      <w:r w:rsidRPr="000D039F">
        <w:rPr>
          <w:lang w:val="ru-RU"/>
        </w:rPr>
        <w:t>Помимо своих основных функций, оперативные метеорологические радары могут измерять ветер в условиях осадков, дополняя использование других технологий аэрологических измерений, таких как радиозонды и радары для профилирования ветра. Кроме того, внедрение в метеорологические радиолокационные системы технологии двойной поляризации принесло ряд преимуществ, включая, в частности, более точное определение типов осадков, более точную оценку дождевых осадков и общее качество радиолокационных данных. Метеорологические радары стали важнейшим компонентом современных национальных и региональных сетей наблюдений.</w:t>
      </w:r>
    </w:p>
    <w:p w14:paraId="172ECFB4" w14:textId="77777777" w:rsidR="00A164ED" w:rsidRPr="000D039F" w:rsidRDefault="00A164ED" w:rsidP="00A164ED">
      <w:pPr>
        <w:rPr>
          <w:lang w:val="ru-RU"/>
        </w:rPr>
      </w:pPr>
      <w:r w:rsidRPr="000D039F">
        <w:rPr>
          <w:lang w:val="ru-RU"/>
        </w:rPr>
        <w:t>Радары для профилирования ветра обеспечивают непрерывное определение профилей направления и скорости ветра в режиме реального времени в диапазоне от высоты вблизи поверхности до тропосферы. Эти профили дополняют другие методы профилирования ветра в верхних слоях атмосферы, такие как радиозондирование, и являются ценным вкладом в системы численного прогнозирования погоды (ЧПП). В отличие от метеорологических радаров, эти приборы могут производить полезные измерения даже при отсутствии осадков путем обнаружения эхосигналов, рассеянных под влиянием неравномерности показателя преломления воздуха. Эта возможность измерения в чистом воздухе является поистине уникальной особенностью такого радара. Помимо этого, радары для профилирования ветра могут также измерять ветер путем обнаружения эхосигналов, возникающих под влиянием других целевых показателей, таких как осадки.</w:t>
      </w:r>
    </w:p>
    <w:p w14:paraId="79E2D825" w14:textId="145ED9F4" w:rsidR="00A164ED" w:rsidRPr="000D039F" w:rsidRDefault="00A164ED" w:rsidP="00E079A1">
      <w:pPr>
        <w:pStyle w:val="Heading4"/>
        <w:rPr>
          <w:lang w:val="ru-RU"/>
        </w:rPr>
      </w:pPr>
      <w:r w:rsidRPr="000D039F">
        <w:rPr>
          <w:lang w:val="ru-RU"/>
        </w:rPr>
        <w:t>1.2.1.4</w:t>
      </w:r>
      <w:r w:rsidRPr="000D039F">
        <w:rPr>
          <w:lang w:val="ru-RU"/>
        </w:rPr>
        <w:tab/>
        <w:t>Другие наземные наблюдения с помощью дистанционного зондирования</w:t>
      </w:r>
    </w:p>
    <w:p w14:paraId="0E8B06A5" w14:textId="77777777" w:rsidR="00A164ED" w:rsidRPr="000D039F" w:rsidRDefault="00A164ED" w:rsidP="00A164ED">
      <w:pPr>
        <w:rPr>
          <w:lang w:val="ru-RU"/>
        </w:rPr>
      </w:pPr>
      <w:r w:rsidRPr="000D039F">
        <w:rPr>
          <w:lang w:val="ru-RU"/>
        </w:rPr>
        <w:t xml:space="preserve">Наземные системы наблюдений с помощью дистанционного зондирования, помимо метеорологических радаров и радаров для профилирования ветра, как правило, предоставляют данные с высоким временным и вертикальным разрешением, что является важным преимуществом перед традиционными методами наблюдений </w:t>
      </w:r>
      <w:r w:rsidRPr="000D039F">
        <w:rPr>
          <w:i/>
          <w:iCs/>
          <w:lang w:val="ru-RU"/>
        </w:rPr>
        <w:t>in situ</w:t>
      </w:r>
      <w:r w:rsidRPr="000D039F">
        <w:rPr>
          <w:lang w:val="ru-RU"/>
        </w:rPr>
        <w:t xml:space="preserve"> и определения профилей. Ниже приведены некоторые из наиболее часто используемых наземных приборов дистанционного зондирования.</w:t>
      </w:r>
    </w:p>
    <w:p w14:paraId="068A9D85" w14:textId="77777777" w:rsidR="00A164ED" w:rsidRPr="000D039F" w:rsidRDefault="00A164ED" w:rsidP="00A164ED">
      <w:pPr>
        <w:rPr>
          <w:lang w:val="ru-RU"/>
        </w:rPr>
      </w:pPr>
      <w:r w:rsidRPr="000D039F">
        <w:rPr>
          <w:lang w:val="ru-RU"/>
        </w:rPr>
        <w:lastRenderedPageBreak/>
        <w:t>Наземные микроволновые радиометры (МВР) относятся к пассивным приборам дистанционного зондирования, измеряющим тепловые излучения атмосферы, которые затем могут использоваться для профилирования таких атмосферных величин, как температура и влажность. Эти величины могут использоваться для получения общих индексов прогноза грозового потенциала и других опасных метеорологических явлений для поддержки работы оперативных метеорологов или непосредственно в моделях ЧПП для повышения качества прогнозирования.</w:t>
      </w:r>
    </w:p>
    <w:p w14:paraId="0EC9A5ED" w14:textId="77777777" w:rsidR="00A164ED" w:rsidRPr="000D039F" w:rsidRDefault="00A164ED" w:rsidP="00877526">
      <w:pPr>
        <w:rPr>
          <w:lang w:val="ru-RU"/>
        </w:rPr>
      </w:pPr>
      <w:r w:rsidRPr="000D039F">
        <w:rPr>
          <w:lang w:val="ru-RU"/>
        </w:rPr>
        <w:t>Пассивные системы обнаружения молний (СОМ) обеспечивают точный мониторинг молниевой активности в реальном масштабе времени с помощью сети распределенных наземных датчиков. Они способны обнаруживать грозы и даже отдельные удары молнии, а также косвенно предоставлять ценную информацию о других явлениях суровой погоды, связанных с грозами, таких как быстроразвивающиеся паводки или разрушительные ветры. Точность, эффективность и дальность действия СОМ зависят от типа и количества датчиков. Некоторые сети предназначены для локального высокоточного трехмерного обнаружения молний, в то время как СОМ с большим радиусом действия могут охватывать территории континентального масштаба или обнаруживать молнии над океанами.</w:t>
      </w:r>
    </w:p>
    <w:p w14:paraId="68EF27D2" w14:textId="77777777" w:rsidR="00A164ED" w:rsidRPr="000D039F" w:rsidRDefault="00A164ED" w:rsidP="00A164ED">
      <w:pPr>
        <w:rPr>
          <w:lang w:val="ru-RU"/>
        </w:rPr>
      </w:pPr>
      <w:r w:rsidRPr="000D039F">
        <w:rPr>
          <w:lang w:val="ru-RU"/>
        </w:rPr>
        <w:t>Системы обнаружения и локализации источника света, обычно называемые лидарами, представляют собой активные приборы дистанционного зондирования, в которых используются лазеры для производства наблюдений на основе рассеяния на молекулах и частицах атмосферного газа. Существует несколько типов атмосферных лидаров, таких как лидары дифференциального поглощения (ЛДП), лидары Рамана и доплеровские лидары, каждый из которых обладает различными характеристиками и потенциалом в области проведения измерений. Лидары позволяют получать данные по целому ряду атмосферных переменных, включая состав атмосферы, облачность, содержание водяного пара, ветры и температуру, что может быть полезно в контексте различных применений, таких как мониторинг качества воздуха, ЧПП и профилирование ветра.</w:t>
      </w:r>
    </w:p>
    <w:p w14:paraId="39D7A25E" w14:textId="77777777" w:rsidR="00A164ED" w:rsidRPr="000D039F" w:rsidRDefault="00A164ED" w:rsidP="00A164ED">
      <w:pPr>
        <w:rPr>
          <w:lang w:val="ru-RU"/>
        </w:rPr>
      </w:pPr>
      <w:r w:rsidRPr="000D039F">
        <w:rPr>
          <w:lang w:val="ru-RU"/>
        </w:rPr>
        <w:t>Помимо наземных систем дистанционного зондирования, использующих электромагнитное излучение, как описано выше, некоторые технологии используют акустические волны для профилирования атмосферы. Двумя ключевыми приборами в этой области являются содары (обнаружение и определение дальности с помощью звуковых волн) и система радиоакустического зондирования (РАСС). Содар обеспечивает подробные измерения профилей ветра и термодинамической структуры самых нижних слоев атмосферы. РАСС, со своей стороны, расширяет эти возможности также за счет измерения количественных профилей температуры. Оба прибора в настоящее время используются преимущественно в исследовательских целях.</w:t>
      </w:r>
    </w:p>
    <w:p w14:paraId="207CCC63" w14:textId="2CB6E6CF" w:rsidR="00A164ED" w:rsidRPr="000D039F" w:rsidRDefault="00A164ED" w:rsidP="00E079A1">
      <w:pPr>
        <w:pStyle w:val="Heading4"/>
        <w:rPr>
          <w:lang w:val="ru-RU"/>
        </w:rPr>
      </w:pPr>
      <w:r w:rsidRPr="000D039F">
        <w:rPr>
          <w:lang w:val="ru-RU"/>
        </w:rPr>
        <w:t>1.2.1.5</w:t>
      </w:r>
      <w:r w:rsidRPr="000D039F">
        <w:rPr>
          <w:lang w:val="ru-RU"/>
        </w:rPr>
        <w:tab/>
        <w:t>Метеорологические наблюдения с борта самолета</w:t>
      </w:r>
    </w:p>
    <w:p w14:paraId="6EB9BC71" w14:textId="60410250" w:rsidR="00A164ED" w:rsidRPr="000D039F" w:rsidRDefault="00A164ED" w:rsidP="00A164ED">
      <w:pPr>
        <w:rPr>
          <w:lang w:val="ru-RU"/>
        </w:rPr>
      </w:pPr>
      <w:r w:rsidRPr="000D039F">
        <w:rPr>
          <w:lang w:val="ru-RU"/>
        </w:rPr>
        <w:t>Благодаря договоренностям с авиакомпаниями-партнерами, Международной ассоциацией воздушного транспорта (ИАТА) и Международной организацией гражданской авиации (ИКАО) тысячи воздушных судов предоставляют во время полета данные метеорологических наблюдений о давлении, ветре, температуре, влажности, турбулентности и других параметрах. Система передачи метеорологических данных с самолета (АМДАР) позволяет осуществлять высококачественные наблюдения температуры воздуха и скорости и направления ветра на крейсерской высоте полета, а также на выбранных высотах при взлете и посадке. В</w:t>
      </w:r>
      <w:r w:rsidR="00877526" w:rsidRPr="000D039F">
        <w:rPr>
          <w:lang w:val="ru-RU"/>
        </w:rPr>
        <w:t> </w:t>
      </w:r>
      <w:r w:rsidRPr="000D039F">
        <w:rPr>
          <w:lang w:val="ru-RU"/>
        </w:rPr>
        <w:t>последние годы резко возросло количество данных с воздушных судов, обеспечивающих более полумиллиона метеорологических наблюдений АМДАР в сутки, в том числе из сотен аэропортов по всему миру. Обладая огромным потенциалом для проведения измерений в районах, где данные радиозондов отсутствуют или их количество крайне ограничено, эти системы вносят значительный вклад в аэрологические наблюдения в рамках Всемирной службы погоды.</w:t>
      </w:r>
    </w:p>
    <w:p w14:paraId="667F2A04" w14:textId="77777777" w:rsidR="00A164ED" w:rsidRPr="000D039F" w:rsidRDefault="00A164ED" w:rsidP="00A164ED">
      <w:pPr>
        <w:rPr>
          <w:lang w:val="ru-RU"/>
        </w:rPr>
      </w:pPr>
      <w:r w:rsidRPr="000D039F">
        <w:rPr>
          <w:lang w:val="ru-RU"/>
        </w:rPr>
        <w:t>В будущем ВМО ожидает, что еще одним крупным источником данных, получаемых с помощью воздушных судов, станут беспилотные авиационные системы (БАС), к которым относятся как небольшие аппараты, например дроны, так и целый ряд летательных аппаратов с неподвижным крылом. БАС могут поддерживать потенциально широкий спектр применений в области метеорологического, гидрологического и климатического мониторинга. ВМО поддерживает усилия, направленные на изучение и продвижение использования БАС как средства измерения метеорологических параметров в качестве системы наблюдений, дополнительной по отношению к традиционным аэростатным радиозондам.</w:t>
      </w:r>
    </w:p>
    <w:p w14:paraId="377BDC1B" w14:textId="7764BCEA" w:rsidR="00A164ED" w:rsidRPr="000D039F" w:rsidRDefault="00A164ED" w:rsidP="00E079A1">
      <w:pPr>
        <w:pStyle w:val="Heading4"/>
        <w:rPr>
          <w:lang w:val="ru-RU"/>
        </w:rPr>
      </w:pPr>
      <w:r w:rsidRPr="000D039F">
        <w:rPr>
          <w:lang w:val="ru-RU"/>
        </w:rPr>
        <w:t>1.2.1.6</w:t>
      </w:r>
      <w:r w:rsidRPr="000D039F">
        <w:rPr>
          <w:lang w:val="ru-RU"/>
        </w:rPr>
        <w:tab/>
        <w:t>Приземные морские наблюдения</w:t>
      </w:r>
    </w:p>
    <w:p w14:paraId="25B7CCEE" w14:textId="77777777" w:rsidR="00A164ED" w:rsidRPr="000D039F" w:rsidRDefault="00A164ED" w:rsidP="00A164ED">
      <w:pPr>
        <w:rPr>
          <w:lang w:val="ru-RU"/>
        </w:rPr>
      </w:pPr>
      <w:r w:rsidRPr="000D039F">
        <w:rPr>
          <w:lang w:val="ru-RU"/>
        </w:rPr>
        <w:t>Данные наблюдений за океаном получают с помощью приборов, установленных на спутниках, судах, заякоренных и дрейфующих буях, а также на стационарных платформах. Приборы, используемые на судах, нанятых в рамках Программы судов добровольного наблюдения ВМО, обеспечивают предоставление многих из тех же переменных, что и наземные станции приземных наблюдений с важными дополнительными элементами, касающимися температуры поверхности моря, высоты и периода волн. Кроме того, оперативная Программа дрейфующих буев, включающая около 1200 дрейфующих буев, позволяет производить наблюдения за температурой поверхности моря, давлением на уровне моря, поверхностными течениями и соленостью поверхности моря, а также передавать эти данные ежечасно через спутники.</w:t>
      </w:r>
    </w:p>
    <w:p w14:paraId="173D8720" w14:textId="6CEBC39D" w:rsidR="00A164ED" w:rsidRPr="000D039F" w:rsidRDefault="00A164ED" w:rsidP="00E079A1">
      <w:pPr>
        <w:pStyle w:val="Heading4"/>
        <w:rPr>
          <w:lang w:val="ru-RU"/>
        </w:rPr>
      </w:pPr>
      <w:r w:rsidRPr="000D039F">
        <w:rPr>
          <w:lang w:val="ru-RU"/>
        </w:rPr>
        <w:lastRenderedPageBreak/>
        <w:t>1.2.1.7</w:t>
      </w:r>
      <w:r w:rsidRPr="000D039F">
        <w:rPr>
          <w:lang w:val="ru-RU"/>
        </w:rPr>
        <w:tab/>
        <w:t>Наблюдения с метеорологических спутников</w:t>
      </w:r>
    </w:p>
    <w:p w14:paraId="2E75A719" w14:textId="2B8D517F" w:rsidR="00A164ED" w:rsidRPr="000D039F" w:rsidRDefault="00A164ED" w:rsidP="00E079A1">
      <w:pPr>
        <w:keepNext/>
        <w:keepLines/>
        <w:rPr>
          <w:lang w:val="ru-RU"/>
        </w:rPr>
      </w:pPr>
      <w:r w:rsidRPr="000D039F">
        <w:rPr>
          <w:lang w:val="ru-RU"/>
        </w:rPr>
        <w:t>Метеорологические наблюдения из космоса проводятся в рамках спутниковых программ, осуществляемых космическими агентствами Членов ВМО и межправительственными организациями, эксплуатирующими метеорологические спутники и спутники наблюдения за Землей. Международная координация между спутниковыми операторами достигается через Координационную группу по метеорологическим спутникам (</w:t>
      </w:r>
      <w:hyperlink r:id="rId32" w:history="1">
        <w:r w:rsidRPr="000D039F">
          <w:rPr>
            <w:rStyle w:val="Hyperlink"/>
            <w:lang w:val="ru-RU"/>
          </w:rPr>
          <w:t>КГМС</w:t>
        </w:r>
      </w:hyperlink>
      <w:r w:rsidRPr="000D039F">
        <w:rPr>
          <w:lang w:val="ru-RU"/>
        </w:rPr>
        <w:t>).</w:t>
      </w:r>
    </w:p>
    <w:p w14:paraId="72984711" w14:textId="77777777" w:rsidR="00A164ED" w:rsidRPr="000D039F" w:rsidRDefault="00A164ED" w:rsidP="00A164ED">
      <w:pPr>
        <w:rPr>
          <w:lang w:val="ru-RU"/>
        </w:rPr>
      </w:pPr>
      <w:r w:rsidRPr="000D039F">
        <w:rPr>
          <w:lang w:val="ru-RU"/>
        </w:rPr>
        <w:t xml:space="preserve">Космический системообразующий компонент ИГСНВ включает группировки солнечно-синхронных низкоорбитальных (НОО) спутников в трех орбитальных плоскостях и кольцо геостационарных орбитальных (ГСО) спутников, обеспечивающих полное покрытие за пределами полярных областей, дополненные спутниками в других орбитальных плоскостях и спутниками на дрейфующих и высокоэллиптических орбитах. </w:t>
      </w:r>
    </w:p>
    <w:p w14:paraId="56EB40F9" w14:textId="77777777" w:rsidR="00A164ED" w:rsidRPr="000D039F" w:rsidRDefault="00A164ED" w:rsidP="00A164ED">
      <w:pPr>
        <w:rPr>
          <w:lang w:val="ru-RU"/>
        </w:rPr>
      </w:pPr>
      <w:r w:rsidRPr="000D039F">
        <w:rPr>
          <w:lang w:val="ru-RU"/>
        </w:rPr>
        <w:t>Получение изображений в видимом/инфракрасном диапазонах (ВИЗ/ИК-диапазоны) с ГСО обеспечивает возможность проведения очень частых замеров (с периодичностью менее часа или минуты), что существенно важно для мониторинга быстро развивающихся явлений, таких как отслеживание движения и эволюции облаков, явлений суровой погоды, извержений вулканов и лесных пожаров. Требование в отношении частого получения изображений с геостационарных спутников в неполярной зоне может быть удовлетворено с помощью не менее пяти спутников, обеспечивающих полный охват поверхности Земли. Для устойчивой эксплуатации такой группировки необходимо обеспечивать наличие дублирующих спутников сверх этого минимума.</w:t>
      </w:r>
    </w:p>
    <w:p w14:paraId="1A287C95" w14:textId="77777777" w:rsidR="00A164ED" w:rsidRPr="000D039F" w:rsidRDefault="00A164ED" w:rsidP="00A164ED">
      <w:pPr>
        <w:rPr>
          <w:lang w:val="ru-RU"/>
        </w:rPr>
      </w:pPr>
      <w:r w:rsidRPr="000D039F">
        <w:rPr>
          <w:lang w:val="ru-RU"/>
        </w:rPr>
        <w:t>Солнечно-синхронная орбита обеспечивает глобальный охват, что необходимо для таких применений, как глобальное ЧПП, полярная метеорология и климатология. Для этих применений проведение очень частых замеров менее критично, чем глобальный охват и высокая точность. Дополнительными преимуществами солнечно-синхронной и других низких околоземных орбит является возможность проведения активного зондирования в микроволновом (радар) и оптическом (лидар) диапазонах электромагнитного спектра и лимбовых измерений в более высоких слоях атмосферы.</w:t>
      </w:r>
    </w:p>
    <w:p w14:paraId="1E4017BA" w14:textId="77777777" w:rsidR="00A164ED" w:rsidRPr="000D039F" w:rsidRDefault="00A164ED" w:rsidP="00A164ED">
      <w:pPr>
        <w:rPr>
          <w:lang w:val="ru-RU"/>
        </w:rPr>
      </w:pPr>
      <w:r w:rsidRPr="000D039F">
        <w:rPr>
          <w:lang w:val="ru-RU"/>
        </w:rPr>
        <w:t xml:space="preserve">Благодаря успехам в области ЧПП разрабатываются все более совершенные методы, позволяющие получать информацию о температуре и влажности воздуха непосредственно из излучений спутника. В последние годы достигнуты впечатляющие успехи в области анализа и прогнозов погоды и климата, включая предупреждения об опасных погодных явлениях (проливные дожди, штормы, циклоны), затрагивающих все население и всю экономику. Этот прогресс стал возможным в значительной мере благодаря распространению наблюдений из космоса и их включению в модели ЧПП, что существенно повышает точность прогнозов и, в свою очередь, увеличивает период времени, необходимый для принятия мер реагирования на экстремальные погодные явления. </w:t>
      </w:r>
    </w:p>
    <w:p w14:paraId="1BDB0BDF" w14:textId="6AF166B0" w:rsidR="00A164ED" w:rsidRPr="000D039F" w:rsidRDefault="00A164ED" w:rsidP="00A164ED">
      <w:pPr>
        <w:rPr>
          <w:lang w:val="ru-RU"/>
        </w:rPr>
      </w:pPr>
      <w:r w:rsidRPr="000D039F">
        <w:rPr>
          <w:lang w:val="ru-RU"/>
        </w:rPr>
        <w:t xml:space="preserve">Общие сведения о функционирующих в настоящее время метеорологических спутниках представлены на </w:t>
      </w:r>
      <w:r w:rsidR="00AD5B6F" w:rsidRPr="000D039F">
        <w:rPr>
          <w:lang w:val="ru-RU"/>
        </w:rPr>
        <w:t>Рисунке </w:t>
      </w:r>
      <w:r w:rsidRPr="000D039F">
        <w:rPr>
          <w:lang w:val="ru-RU"/>
        </w:rPr>
        <w:t>1</w:t>
      </w:r>
      <w:r w:rsidRPr="000D039F">
        <w:rPr>
          <w:lang w:val="ru-RU"/>
        </w:rPr>
        <w:noBreakHyphen/>
        <w:t>3.</w:t>
      </w:r>
    </w:p>
    <w:p w14:paraId="691B9647" w14:textId="77777777" w:rsidR="000B0B64" w:rsidRPr="000D039F" w:rsidRDefault="000B0B64" w:rsidP="006E13BC">
      <w:pPr>
        <w:rPr>
          <w:lang w:val="ru-RU"/>
        </w:rPr>
      </w:pPr>
    </w:p>
    <w:p w14:paraId="2439DDA9" w14:textId="77777777" w:rsidR="003617A3" w:rsidRPr="000D039F" w:rsidRDefault="003617A3" w:rsidP="006E13BC">
      <w:pPr>
        <w:rPr>
          <w:lang w:val="ru-RU"/>
        </w:rPr>
      </w:pPr>
    </w:p>
    <w:p w14:paraId="2E84959E" w14:textId="77777777" w:rsidR="003617A3" w:rsidRPr="000D039F" w:rsidRDefault="003617A3" w:rsidP="006E13BC">
      <w:pPr>
        <w:rPr>
          <w:lang w:val="ru-RU"/>
        </w:rPr>
      </w:pPr>
    </w:p>
    <w:p w14:paraId="7517ADFF" w14:textId="77777777" w:rsidR="003617A3" w:rsidRPr="000D039F" w:rsidRDefault="003617A3" w:rsidP="006E13BC">
      <w:pPr>
        <w:rPr>
          <w:lang w:val="ru-RU"/>
        </w:rPr>
      </w:pPr>
    </w:p>
    <w:p w14:paraId="10C00373" w14:textId="77777777" w:rsidR="003617A3" w:rsidRPr="000D039F" w:rsidRDefault="003617A3" w:rsidP="006E13BC">
      <w:pPr>
        <w:rPr>
          <w:lang w:val="ru-RU"/>
        </w:rPr>
      </w:pPr>
    </w:p>
    <w:p w14:paraId="0D07D62D" w14:textId="77777777" w:rsidR="003617A3" w:rsidRPr="000D039F" w:rsidRDefault="003617A3" w:rsidP="006E13BC">
      <w:pPr>
        <w:rPr>
          <w:lang w:val="ru-RU"/>
        </w:rPr>
      </w:pPr>
    </w:p>
    <w:p w14:paraId="029D5E07" w14:textId="77777777" w:rsidR="003617A3" w:rsidRPr="000D039F" w:rsidRDefault="003617A3" w:rsidP="006E13BC">
      <w:pPr>
        <w:rPr>
          <w:lang w:val="ru-RU"/>
        </w:rPr>
      </w:pPr>
    </w:p>
    <w:p w14:paraId="551CE688" w14:textId="77777777" w:rsidR="003617A3" w:rsidRPr="000D039F" w:rsidRDefault="003617A3" w:rsidP="006E13BC">
      <w:pPr>
        <w:rPr>
          <w:lang w:val="ru-RU"/>
        </w:rPr>
      </w:pPr>
    </w:p>
    <w:p w14:paraId="3EF85822" w14:textId="77777777" w:rsidR="000B0B64" w:rsidRPr="000D039F" w:rsidRDefault="000B0B64" w:rsidP="006E13BC">
      <w:pPr>
        <w:rPr>
          <w:lang w:val="ru-RU"/>
        </w:rPr>
      </w:pPr>
    </w:p>
    <w:p w14:paraId="688E57FE" w14:textId="77777777" w:rsidR="00BB25B9" w:rsidRPr="000D039F" w:rsidRDefault="00BB25B9" w:rsidP="006E13BC">
      <w:pPr>
        <w:rPr>
          <w:lang w:val="ru-RU"/>
        </w:rPr>
      </w:pPr>
    </w:p>
    <w:p w14:paraId="25FE1088" w14:textId="77777777" w:rsidR="00BB25B9" w:rsidRPr="000D039F" w:rsidRDefault="00BB25B9" w:rsidP="006E13BC">
      <w:pPr>
        <w:rPr>
          <w:lang w:val="ru-RU"/>
        </w:rPr>
      </w:pPr>
    </w:p>
    <w:p w14:paraId="388EE015" w14:textId="77777777" w:rsidR="00BB25B9" w:rsidRPr="000D039F" w:rsidRDefault="00BB25B9" w:rsidP="006E13BC">
      <w:pPr>
        <w:rPr>
          <w:lang w:val="ru-RU"/>
        </w:rPr>
      </w:pPr>
    </w:p>
    <w:p w14:paraId="4F8ABBFA" w14:textId="77777777" w:rsidR="00BB25B9" w:rsidRPr="000D039F" w:rsidRDefault="00BB25B9" w:rsidP="006E13BC">
      <w:pPr>
        <w:rPr>
          <w:lang w:val="ru-RU"/>
        </w:rPr>
      </w:pPr>
    </w:p>
    <w:p w14:paraId="5AFDF468" w14:textId="77777777" w:rsidR="00BB25B9" w:rsidRPr="000D039F" w:rsidRDefault="00BB25B9" w:rsidP="006E13BC">
      <w:pPr>
        <w:rPr>
          <w:lang w:val="ru-RU"/>
        </w:rPr>
      </w:pPr>
    </w:p>
    <w:p w14:paraId="2B19E18F" w14:textId="5922BCE4" w:rsidR="006E13BC" w:rsidRPr="000D039F" w:rsidRDefault="003617A3" w:rsidP="00BB25B9">
      <w:pPr>
        <w:pStyle w:val="FigureNo"/>
        <w:rPr>
          <w:lang w:val="ru-RU"/>
        </w:rPr>
      </w:pPr>
      <w:r w:rsidRPr="000D039F">
        <w:rPr>
          <w:lang w:val="ru-RU" w:eastAsia="fr-FR"/>
        </w:rPr>
        <w:lastRenderedPageBreak/>
        <w:t>РИСУНОК</w:t>
      </w:r>
      <w:r w:rsidR="006E13BC" w:rsidRPr="000D039F">
        <w:rPr>
          <w:lang w:val="ru-RU" w:eastAsia="fr-FR"/>
        </w:rPr>
        <w:t xml:space="preserve"> </w:t>
      </w:r>
      <w:proofErr w:type="gramStart"/>
      <w:r w:rsidR="006E13BC" w:rsidRPr="000D039F">
        <w:rPr>
          <w:lang w:val="ru-RU" w:eastAsia="fr-FR"/>
        </w:rPr>
        <w:t>1-3</w:t>
      </w:r>
      <w:proofErr w:type="gramEnd"/>
    </w:p>
    <w:p w14:paraId="27B4083D" w14:textId="77777777" w:rsidR="00BB25B9" w:rsidRPr="000D039F" w:rsidRDefault="00BB25B9" w:rsidP="00BB25B9">
      <w:pPr>
        <w:pStyle w:val="FigureNoTitle"/>
        <w:keepNext/>
        <w:rPr>
          <w:lang w:val="ru-RU"/>
        </w:rPr>
      </w:pPr>
      <w:r w:rsidRPr="000D039F">
        <w:rPr>
          <w:lang w:val="ru-RU"/>
        </w:rPr>
        <w:t>Группировка метеорологических спутников ИГСНВ (по состоянию на март 2026 г.)</w:t>
      </w:r>
    </w:p>
    <w:p w14:paraId="07CC1C3B" w14:textId="1378AA90" w:rsidR="006E13BC" w:rsidRPr="000D039F" w:rsidRDefault="00F25C10" w:rsidP="00275BF9">
      <w:pPr>
        <w:pStyle w:val="Figure"/>
        <w:keepNext w:val="0"/>
        <w:keepLines w:val="0"/>
        <w:rPr>
          <w:lang w:val="ru-RU"/>
        </w:rPr>
      </w:pPr>
      <w:r w:rsidRPr="000D039F">
        <w:rPr>
          <w:noProof/>
          <w:lang w:val="ru-RU"/>
        </w:rPr>
        <w:drawing>
          <wp:inline distT="0" distB="0" distL="0" distR="0" wp14:anchorId="17341149" wp14:editId="594A74AB">
            <wp:extent cx="5184847" cy="7501239"/>
            <wp:effectExtent l="0" t="0" r="0" b="5080"/>
            <wp:docPr id="2068171232" name="Picture 3" descr="Constellation of the currently operational meteorological satellites of WIGOS (Status: March 20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68171232" name="Picture 3" descr="Constellation of the currently operational meteorological satellites of WIGOS (Status: March 2026)"/>
                    <pic:cNvPicPr/>
                  </pic:nvPicPr>
                  <pic:blipFill>
                    <a:blip r:embed="rId33" cstate="print">
                      <a:extLst>
                        <a:ext uri="{28A0092B-C50C-407E-A947-70E740481C1C}">
                          <a14:useLocalDpi xmlns:a14="http://schemas.microsoft.com/office/drawing/2010/main" val="0"/>
                        </a:ext>
                      </a:extLst>
                    </a:blip>
                    <a:stretch>
                      <a:fillRect/>
                    </a:stretch>
                  </pic:blipFill>
                  <pic:spPr>
                    <a:xfrm>
                      <a:off x="0" y="0"/>
                      <a:ext cx="5190657" cy="7509645"/>
                    </a:xfrm>
                    <a:prstGeom prst="rect">
                      <a:avLst/>
                    </a:prstGeom>
                  </pic:spPr>
                </pic:pic>
              </a:graphicData>
            </a:graphic>
          </wp:inline>
        </w:drawing>
      </w:r>
    </w:p>
    <w:p w14:paraId="31D0A8EA" w14:textId="77777777" w:rsidR="00F17FCB" w:rsidRPr="000D039F" w:rsidRDefault="00F17FCB" w:rsidP="003617A3">
      <w:pPr>
        <w:pStyle w:val="Normalaftertitle"/>
        <w:rPr>
          <w:lang w:val="ru-RU"/>
        </w:rPr>
      </w:pPr>
      <w:bookmarkStart w:id="62" w:name="objectives"/>
      <w:bookmarkEnd w:id="31"/>
      <w:bookmarkEnd w:id="36"/>
      <w:bookmarkEnd w:id="37"/>
      <w:bookmarkEnd w:id="38"/>
      <w:bookmarkEnd w:id="39"/>
      <w:bookmarkEnd w:id="40"/>
      <w:bookmarkEnd w:id="41"/>
      <w:bookmarkEnd w:id="42"/>
      <w:bookmarkEnd w:id="43"/>
      <w:bookmarkEnd w:id="44"/>
      <w:bookmarkEnd w:id="45"/>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r w:rsidRPr="000D039F">
        <w:rPr>
          <w:lang w:val="ru-RU"/>
        </w:rPr>
        <w:t xml:space="preserve">Для обеспечения оперативной непрерывности космических метеорологических наблюдений спутники, находящиеся в настоящее время в эксплуатации, постоянно заменяются новыми спутниками существующего поколения или метеорологическими спутниками нового поколения. Помимо обеспечения непрерывности данных, новые поколения метеорологических спутников, обладающие расширенными возможностями наблюдения, предоставляют пользователям новые типы данных. В результате общие объемы данных на один или </w:t>
      </w:r>
      <w:r w:rsidRPr="000D039F">
        <w:rPr>
          <w:lang w:val="ru-RU"/>
        </w:rPr>
        <w:lastRenderedPageBreak/>
        <w:t>несколько порядков превышают те объемы данных, которые предоставляли спутники предыдущих поколений. Вновь запущенные спутники эксплуатируются параллельно со спутниками с истекающим сроком службы до тех пор, пока последние не будут постепенно выведены из эксплуатации. Поскольку количество спутников на орбите продолжает расти, растет и риск появления космического мусора, особенно на низкой околоземной орбите. Это создает потенциальные угрозы для надежности космической системы наблюдения. Для решения этой проблемы все более важно следовать руководящим принципам и стандартам устойчивого ведения деятельности в космосе, включая требования по выводу с орбит старых спутников в конце срока их эксплуатации.</w:t>
      </w:r>
    </w:p>
    <w:p w14:paraId="2CECD46D" w14:textId="77777777" w:rsidR="00F17FCB" w:rsidRPr="000D039F" w:rsidRDefault="00F17FCB" w:rsidP="00F17FCB">
      <w:pPr>
        <w:rPr>
          <w:lang w:val="ru-RU"/>
        </w:rPr>
      </w:pPr>
      <w:r w:rsidRPr="000D039F">
        <w:rPr>
          <w:lang w:val="ru-RU"/>
        </w:rPr>
        <w:t xml:space="preserve">Перечень функционирующих в настоящее время и планируемых метеорологических спутников и соответствующих спутников для наблюдения за окружающей средой и их параметры доступны в </w:t>
      </w:r>
      <w:hyperlink r:id="rId34" w:history="1">
        <w:r w:rsidRPr="000D039F">
          <w:rPr>
            <w:rStyle w:val="Hyperlink"/>
            <w:lang w:val="ru-RU"/>
          </w:rPr>
          <w:t>базе данных ВМО ОСКАР/Космос</w:t>
        </w:r>
      </w:hyperlink>
      <w:r w:rsidRPr="000D039F">
        <w:rPr>
          <w:lang w:val="ru-RU"/>
        </w:rPr>
        <w:t>.</w:t>
      </w:r>
    </w:p>
    <w:p w14:paraId="149E3503" w14:textId="77777777" w:rsidR="00F17FCB" w:rsidRPr="000D039F" w:rsidRDefault="00F17FCB" w:rsidP="00F17FCB">
      <w:pPr>
        <w:rPr>
          <w:lang w:val="ru-RU"/>
        </w:rPr>
      </w:pPr>
      <w:r w:rsidRPr="000D039F">
        <w:rPr>
          <w:lang w:val="ru-RU"/>
        </w:rPr>
        <w:t>Сейчас как никогда высока ценность спутниковых наблюдений для мониторинга погоды, климата и системы Земля в целом, а технические возможности и вся космическая отрасль быстро развиваются. Таким образом, спутниковым операторам важно адаптировать и оптимизировать глобальные архитектуры наблюдения с тем, чтобы удовлетворять оперативные потребности пользователей и учитывать меняющиеся условия.</w:t>
      </w:r>
    </w:p>
    <w:p w14:paraId="14647EA5" w14:textId="77777777" w:rsidR="00F17FCB" w:rsidRPr="000D039F" w:rsidRDefault="00F17FCB" w:rsidP="00F17FCB">
      <w:pPr>
        <w:rPr>
          <w:lang w:val="ru-RU"/>
        </w:rPr>
      </w:pPr>
      <w:proofErr w:type="gramStart"/>
      <w:r w:rsidRPr="000D039F">
        <w:rPr>
          <w:lang w:val="ru-RU"/>
        </w:rPr>
        <w:t>Разработка малых спутников это</w:t>
      </w:r>
      <w:proofErr w:type="gramEnd"/>
      <w:r w:rsidRPr="000D039F">
        <w:rPr>
          <w:lang w:val="ru-RU"/>
        </w:rPr>
        <w:t xml:space="preserve"> шаг вперед для всей спутниковой отрасли, которая обеспечивает возможности для более широкого и легкого доступа к космическим службам и их использования всеми странами благодаря снижению технических и финансовых барьеров [ITU </w:t>
      </w:r>
      <w:hyperlink r:id="rId35" w:history="1">
        <w:r w:rsidRPr="000D039F">
          <w:rPr>
            <w:rStyle w:val="Hyperlink"/>
            <w:lang w:val="ru-RU"/>
          </w:rPr>
          <w:t>Handbook on Small Satellites</w:t>
        </w:r>
      </w:hyperlink>
      <w:r w:rsidRPr="000D039F">
        <w:rPr>
          <w:lang w:val="ru-RU"/>
        </w:rPr>
        <w:t>, 2023]. В соответствии с этим группировки малых спутников продолжают приобретать все большее значение.</w:t>
      </w:r>
    </w:p>
    <w:p w14:paraId="6E5B4F83" w14:textId="77777777" w:rsidR="00F17FCB" w:rsidRPr="000D039F" w:rsidRDefault="00F17FCB" w:rsidP="00F17FCB">
      <w:pPr>
        <w:rPr>
          <w:lang w:val="ru-RU"/>
        </w:rPr>
      </w:pPr>
      <w:r w:rsidRPr="000D039F">
        <w:rPr>
          <w:lang w:val="ru-RU"/>
        </w:rPr>
        <w:t>В результате гибридная спутниковая архитектура, которая определяется как комбинация эталонных платформ (НОО, ГСО и т. д.), малых и других некрупных спутников, стала эффективным подходом к обеспечению наблюдений, имеющих важнейшее значение для метеорологических и смежных применений в области окружающей среды. Дополнительные возможности измерений также ускоряют развитие этих видов применений и служб.</w:t>
      </w:r>
    </w:p>
    <w:p w14:paraId="4006510C" w14:textId="77777777" w:rsidR="00F17FCB" w:rsidRPr="000D039F" w:rsidRDefault="00F17FCB" w:rsidP="003617A3">
      <w:pPr>
        <w:pStyle w:val="Heading3"/>
        <w:rPr>
          <w:lang w:val="ru-RU"/>
        </w:rPr>
      </w:pPr>
      <w:bookmarkStart w:id="63" w:name="_Toc236243089"/>
      <w:bookmarkStart w:id="64" w:name="_Toc236243196"/>
      <w:bookmarkStart w:id="65" w:name="_Toc236298787"/>
      <w:bookmarkStart w:id="66" w:name="_Toc236299030"/>
      <w:r w:rsidRPr="000D039F">
        <w:rPr>
          <w:lang w:val="ru-RU"/>
        </w:rPr>
        <w:t>1.2.2</w:t>
      </w:r>
      <w:r w:rsidRPr="000D039F">
        <w:rPr>
          <w:lang w:val="ru-RU"/>
        </w:rPr>
        <w:tab/>
        <w:t>Наблюдения за составом атмосферы</w:t>
      </w:r>
      <w:bookmarkEnd w:id="63"/>
      <w:bookmarkEnd w:id="64"/>
      <w:bookmarkEnd w:id="65"/>
      <w:bookmarkEnd w:id="66"/>
    </w:p>
    <w:p w14:paraId="4D6007F5" w14:textId="77777777" w:rsidR="00F17FCB" w:rsidRPr="000D039F" w:rsidRDefault="00F17FCB" w:rsidP="00F17FCB">
      <w:pPr>
        <w:rPr>
          <w:lang w:val="ru-RU"/>
        </w:rPr>
      </w:pPr>
      <w:r w:rsidRPr="000D039F">
        <w:rPr>
          <w:lang w:val="ru-RU"/>
        </w:rPr>
        <w:t>Наблюдения за составом атмосферы координируются Глобальной службой атмосферы (</w:t>
      </w:r>
      <w:hyperlink r:id="rId36" w:history="1">
        <w:r w:rsidRPr="000D039F">
          <w:rPr>
            <w:rStyle w:val="Hyperlink"/>
            <w:lang w:val="ru-RU"/>
          </w:rPr>
          <w:t>ГСА</w:t>
        </w:r>
      </w:hyperlink>
      <w:r w:rsidRPr="000D039F">
        <w:rPr>
          <w:lang w:val="ru-RU"/>
        </w:rPr>
        <w:t>) ВМО. Это исследовательская программа ВМО, направленная на формирование скоординированного глобального понимания состава атмосферы и его изменений. Она координирует высококачественные наблюдения за составом атмосферы (парниковыми газами, озоном, аэрозолями, отдельными реактивными газами, суммарным атмосферным осаждением, ультрафиолетовым излучением) в масштабах от глобального до местного, чтобы предоставлять надежную научную информацию для политиков, оказывать поддержку международным конвенциям и способствовать улучшению нашего понимания изменения климата и трансграничного загрязнения воздуха на большие расстояния.</w:t>
      </w:r>
    </w:p>
    <w:p w14:paraId="781E3098" w14:textId="395E64E7" w:rsidR="00F17FCB" w:rsidRPr="000D039F" w:rsidRDefault="00F17FCB" w:rsidP="00F17FCB">
      <w:pPr>
        <w:rPr>
          <w:lang w:val="ru-RU"/>
        </w:rPr>
      </w:pPr>
      <w:r w:rsidRPr="000D039F">
        <w:rPr>
          <w:lang w:val="ru-RU"/>
        </w:rPr>
        <w:t>В основу этой программы положена интегрированная система наблюдений за составом атмосферы. Эта система включает наземные и спутниковые компоненты наблюдений, эксплуатируемые Членами и партнерскими организациями. Наземная сеть наблюдений объединяет около 400 станций, размещенных в более чем 100</w:t>
      </w:r>
      <w:r w:rsidR="00574293" w:rsidRPr="000D039F">
        <w:rPr>
          <w:lang w:val="ru-RU"/>
        </w:rPr>
        <w:t> </w:t>
      </w:r>
      <w:r w:rsidRPr="000D039F">
        <w:rPr>
          <w:lang w:val="ru-RU"/>
        </w:rPr>
        <w:t xml:space="preserve">странах, а также станции, эксплуатируемые содействующими сетями. Сеть станций дополняется регулярными рейсами судов и наблюдениями с воздуха, которые помогают определить характеристики верхней тропосферы и нижней стратосферы, в частности в отношении озона, солнечной радиации, аэрозолей и некоторых малых газовых примесей. </w:t>
      </w:r>
    </w:p>
    <w:p w14:paraId="393B3B51" w14:textId="77777777" w:rsidR="00F17FCB" w:rsidRPr="000D039F" w:rsidRDefault="00F17FCB" w:rsidP="00F17FCB">
      <w:pPr>
        <w:rPr>
          <w:lang w:val="ru-RU"/>
        </w:rPr>
      </w:pPr>
      <w:r w:rsidRPr="000D039F">
        <w:rPr>
          <w:lang w:val="ru-RU"/>
        </w:rPr>
        <w:t>За последние годы спутниковые программы обеспечили важные измерения атмосферных соединений и соответствующих им параметров, которые дополняют измерения, проводимые сетью ГСА. Сочетание высокоточных местных измерений с наземных станций ГСА с почти глобальным охватом спутниковых измерений позволяет получить более полное представление о составе атмосферы и соответствующих процессах в глобальных масштабах и обеспечивает дополнительные проверки калибровки приборов. Спутниковые наблюдения за составом атмосферы координируются Комитетом по спутниковым наблюдениям за Землей (</w:t>
      </w:r>
      <w:hyperlink r:id="rId37" w:history="1">
        <w:r w:rsidRPr="000D039F">
          <w:rPr>
            <w:rStyle w:val="Hyperlink"/>
            <w:lang w:val="ru-RU"/>
          </w:rPr>
          <w:t>КЕОС</w:t>
        </w:r>
      </w:hyperlink>
      <w:r w:rsidRPr="000D039F">
        <w:rPr>
          <w:lang w:val="ru-RU"/>
        </w:rPr>
        <w:t>) через Виртуальную группировку для состава атмосферы (</w:t>
      </w:r>
      <w:hyperlink r:id="rId38" w:history="1">
        <w:r w:rsidRPr="000D039F">
          <w:rPr>
            <w:rStyle w:val="Hyperlink"/>
            <w:lang w:val="ru-RU"/>
          </w:rPr>
          <w:t>ВГ-СА</w:t>
        </w:r>
      </w:hyperlink>
      <w:r w:rsidRPr="000D039F">
        <w:rPr>
          <w:lang w:val="ru-RU"/>
        </w:rPr>
        <w:t>), занимающуюся вопросами загрязнения воздуха, парниковых газов и стратосферного озона.</w:t>
      </w:r>
    </w:p>
    <w:p w14:paraId="305F7542" w14:textId="77777777" w:rsidR="00F17FCB" w:rsidRPr="000D039F" w:rsidRDefault="00F17FCB" w:rsidP="003617A3">
      <w:pPr>
        <w:pStyle w:val="Heading3"/>
        <w:rPr>
          <w:lang w:val="ru-RU"/>
        </w:rPr>
      </w:pPr>
      <w:bookmarkStart w:id="67" w:name="_Toc236243090"/>
      <w:bookmarkStart w:id="68" w:name="_Toc236243197"/>
      <w:bookmarkStart w:id="69" w:name="_Toc236298788"/>
      <w:bookmarkStart w:id="70" w:name="_Toc236299031"/>
      <w:r w:rsidRPr="000D039F">
        <w:rPr>
          <w:lang w:val="ru-RU"/>
        </w:rPr>
        <w:t>1.2.3</w:t>
      </w:r>
      <w:r w:rsidRPr="000D039F">
        <w:rPr>
          <w:lang w:val="ru-RU"/>
        </w:rPr>
        <w:tab/>
        <w:t>Гидрологические наблюдения</w:t>
      </w:r>
      <w:bookmarkEnd w:id="67"/>
      <w:bookmarkEnd w:id="68"/>
      <w:bookmarkEnd w:id="69"/>
      <w:bookmarkEnd w:id="70"/>
      <w:r w:rsidRPr="000D039F">
        <w:rPr>
          <w:lang w:val="ru-RU"/>
        </w:rPr>
        <w:t xml:space="preserve"> </w:t>
      </w:r>
    </w:p>
    <w:p w14:paraId="59222EDB" w14:textId="77777777" w:rsidR="00F17FCB" w:rsidRPr="000D039F" w:rsidRDefault="00F17FCB" w:rsidP="00F17FCB">
      <w:pPr>
        <w:rPr>
          <w:lang w:val="ru-RU"/>
        </w:rPr>
      </w:pPr>
      <w:r w:rsidRPr="000D039F">
        <w:rPr>
          <w:lang w:val="ru-RU"/>
        </w:rPr>
        <w:t>Система гидрологических наблюдений ВМО (</w:t>
      </w:r>
      <w:hyperlink r:id="rId39" w:history="1">
        <w:r w:rsidRPr="000D039F">
          <w:rPr>
            <w:rStyle w:val="Hyperlink"/>
            <w:lang w:val="ru-RU"/>
          </w:rPr>
          <w:t>СГНВ</w:t>
        </w:r>
      </w:hyperlink>
      <w:r w:rsidRPr="000D039F">
        <w:rPr>
          <w:lang w:val="ru-RU"/>
        </w:rPr>
        <w:t xml:space="preserve">) представляет собой рамочную основу для надежного обмена гидрологическими данными и обеспечения доступа к ним на национальном, региональном и международном уровнях для всех поставщиков и пользователей гидрологических данных. Она предоставляет инфраструктуру для обмена данными и информацией с целью поддержки систем заблаговременных предупреждений (СЗП), обеспечивая доступ к данным, развитие технических возможностей и содействие политике обмена данными. </w:t>
      </w:r>
    </w:p>
    <w:p w14:paraId="0F6C6526" w14:textId="77777777" w:rsidR="00F17FCB" w:rsidRPr="000D039F" w:rsidRDefault="00F17FCB" w:rsidP="00F17FCB">
      <w:pPr>
        <w:rPr>
          <w:lang w:val="ru-RU"/>
        </w:rPr>
      </w:pPr>
      <w:r w:rsidRPr="000D039F">
        <w:rPr>
          <w:lang w:val="ru-RU"/>
        </w:rPr>
        <w:lastRenderedPageBreak/>
        <w:t xml:space="preserve">СГНВ осуществляет измерение основных гидрологических элементов на основе сетей гидрологических и метеорологических станций. Эти станции собирают, а автоматические станции в том числе передают в режиме, близком к реальному времени, гидрологические наблюдения за количеством и качеством как поверхностных, так и грунтовых вод. Автоматические станции передают данные через сети мобильной связи, радиосвязь ОВЧ/УВЧ или через метеорологические спутники или спутники связи. Передача может осуществляться либо в плановые временные промежутки, либо инициироваться конкретными событиями (например, превышение заданного порогового значения уровня воды) по специальному каналу экстренной связи. </w:t>
      </w:r>
    </w:p>
    <w:p w14:paraId="4C711143" w14:textId="77777777" w:rsidR="00F17FCB" w:rsidRPr="000D039F" w:rsidRDefault="00F17FCB" w:rsidP="00F17FCB">
      <w:pPr>
        <w:rPr>
          <w:lang w:val="ru-RU"/>
        </w:rPr>
      </w:pPr>
      <w:r w:rsidRPr="000D039F">
        <w:rPr>
          <w:lang w:val="ru-RU"/>
        </w:rPr>
        <w:t xml:space="preserve">За последние двадцать лет использование данных спутниковой альтиметрии в гидрологии неуклонно расширялось для создания временных рядов уровней, оценки расходов воды и так далее. Также заметно повысилась точность спутниковых альтиметрических измерений, благодаря чему эти данные стали более пригодными для оперативных целей, анализа климата и исследований. Главным достижением стал запуск в декабре 2022 года миссии по изучению поверхностных вод и топографии океана (ПВТО), призванной обеспечить полный охват континентальных вод. </w:t>
      </w:r>
    </w:p>
    <w:p w14:paraId="28B0027F" w14:textId="77777777" w:rsidR="00F17FCB" w:rsidRPr="000D039F" w:rsidRDefault="00F17FCB" w:rsidP="00F17FCB">
      <w:pPr>
        <w:rPr>
          <w:lang w:val="ru-RU"/>
        </w:rPr>
      </w:pPr>
      <w:r w:rsidRPr="000D039F">
        <w:rPr>
          <w:lang w:val="ru-RU"/>
        </w:rPr>
        <w:t xml:space="preserve">Оценка дождевых осадков в близком к реальному масштабе времени на основе спутниковых данных представляет собой важный вклад для целей управления водными ресурсами, в частности для систем предупреждения о паводках, и может быть интегрирована с данными локальных наземных наблюдений для повышения их качества. </w:t>
      </w:r>
    </w:p>
    <w:p w14:paraId="035C7CBC" w14:textId="77777777" w:rsidR="00F17FCB" w:rsidRPr="000D039F" w:rsidRDefault="00F17FCB" w:rsidP="00F17FCB">
      <w:pPr>
        <w:rPr>
          <w:lang w:val="ru-RU"/>
        </w:rPr>
      </w:pPr>
      <w:r w:rsidRPr="000D039F">
        <w:rPr>
          <w:lang w:val="ru-RU"/>
        </w:rPr>
        <w:t>Способность РЛС с синтезированной апертурой (РСА) собирать данные независимо от погодных условий, дневного или ночного времени суток, а также облачного покрова представляет собой несомненное преимущество, благодаря которому эта технология находит применение в различных областях, таких как мониторинг стихийных бедствий или экологический надзор. Данные РСА особенно хорошо подходят для картирования наводнений с целью снижения риска бедствий.</w:t>
      </w:r>
    </w:p>
    <w:p w14:paraId="0E29ED6D" w14:textId="77777777" w:rsidR="00F17FCB" w:rsidRPr="000D039F" w:rsidRDefault="00F17FCB" w:rsidP="00F17FCB">
      <w:pPr>
        <w:rPr>
          <w:lang w:val="ru-RU"/>
        </w:rPr>
      </w:pPr>
      <w:r w:rsidRPr="000D039F">
        <w:rPr>
          <w:lang w:val="ru-RU"/>
        </w:rPr>
        <w:t>В плане качества воды, в настоящее время для оценки переменных качества воды проводится тестирование использования спектральной характеристики водных объектов, главным образом в видимой и ближней инфракрасной областях спектра, которое демонстрирует многообещающие результаты для расширения ее оперативного применения.</w:t>
      </w:r>
    </w:p>
    <w:p w14:paraId="798619C1" w14:textId="77777777" w:rsidR="00F17FCB" w:rsidRPr="000D039F" w:rsidRDefault="00F17FCB" w:rsidP="003617A3">
      <w:pPr>
        <w:pStyle w:val="Heading3"/>
        <w:rPr>
          <w:lang w:val="ru-RU"/>
        </w:rPr>
      </w:pPr>
      <w:bookmarkStart w:id="71" w:name="_Toc236243091"/>
      <w:bookmarkStart w:id="72" w:name="_Toc236243198"/>
      <w:bookmarkStart w:id="73" w:name="_Toc236298789"/>
      <w:bookmarkStart w:id="74" w:name="_Toc236299032"/>
      <w:r w:rsidRPr="000D039F">
        <w:rPr>
          <w:lang w:val="ru-RU"/>
        </w:rPr>
        <w:t>1.2.4</w:t>
      </w:r>
      <w:r w:rsidRPr="000D039F">
        <w:rPr>
          <w:lang w:val="ru-RU"/>
        </w:rPr>
        <w:tab/>
        <w:t>Наблюдения за криосферой</w:t>
      </w:r>
      <w:bookmarkEnd w:id="71"/>
      <w:bookmarkEnd w:id="72"/>
      <w:bookmarkEnd w:id="73"/>
      <w:bookmarkEnd w:id="74"/>
    </w:p>
    <w:p w14:paraId="2896F2EE" w14:textId="77777777" w:rsidR="00F17FCB" w:rsidRPr="000D039F" w:rsidRDefault="00F17FCB" w:rsidP="00F17FCB">
      <w:pPr>
        <w:rPr>
          <w:lang w:val="ru-RU"/>
        </w:rPr>
      </w:pPr>
      <w:r w:rsidRPr="000D039F">
        <w:rPr>
          <w:lang w:val="ru-RU"/>
        </w:rPr>
        <w:t>Глобальная служба криосферы ВМО (</w:t>
      </w:r>
      <w:hyperlink r:id="rId40" w:history="1">
        <w:r w:rsidRPr="000D039F">
          <w:rPr>
            <w:rStyle w:val="Hyperlink"/>
            <w:lang w:val="ru-RU"/>
          </w:rPr>
          <w:t>ГСК</w:t>
        </w:r>
      </w:hyperlink>
      <w:r w:rsidRPr="000D039F">
        <w:rPr>
          <w:lang w:val="ru-RU"/>
        </w:rPr>
        <w:t xml:space="preserve">) представляет собой междисциплинарную область деятельности, ориентированную на оказание поддержки Членам ВМО в устойчивом расширении их возможностей наблюдения изменений во всех компонентах криосферы и представления отчетности о них, а также прогнозирования их изменений и их воздействия на погоду, климат, водные ресурсы, окружающую среду и людей. </w:t>
      </w:r>
    </w:p>
    <w:p w14:paraId="41F26B01" w14:textId="78C855F9" w:rsidR="00F17FCB" w:rsidRPr="000D039F" w:rsidRDefault="00F17FCB" w:rsidP="00F17FCB">
      <w:pPr>
        <w:rPr>
          <w:lang w:val="ru-RU"/>
        </w:rPr>
      </w:pPr>
      <w:r w:rsidRPr="000D039F">
        <w:rPr>
          <w:lang w:val="ru-RU"/>
        </w:rPr>
        <w:t>Сеть приземных наблюдений ГСК, под названием КриоНет, состоит из основных и содействующих станций, а</w:t>
      </w:r>
      <w:r w:rsidR="003617A3" w:rsidRPr="000D039F">
        <w:rPr>
          <w:lang w:val="ru-RU"/>
        </w:rPr>
        <w:t> </w:t>
      </w:r>
      <w:r w:rsidRPr="000D039F">
        <w:rPr>
          <w:lang w:val="ru-RU"/>
        </w:rPr>
        <w:t>также связанных сетей. По состоянию на 2023 год в базе данных ОСКАР/Поверхность ВМО зарегистрировано более 700 станций ГСК, которые измеряют одну или несколько переменных компонента криосферы (снег,</w:t>
      </w:r>
      <w:r w:rsidR="003617A3" w:rsidRPr="000D039F">
        <w:rPr>
          <w:lang w:val="ru-RU"/>
        </w:rPr>
        <w:t> </w:t>
      </w:r>
      <w:r w:rsidRPr="000D039F">
        <w:rPr>
          <w:lang w:val="ru-RU"/>
        </w:rPr>
        <w:t xml:space="preserve">ледники, морской лед, вечная мерзлота и т. д.). </w:t>
      </w:r>
    </w:p>
    <w:p w14:paraId="0BFFD757" w14:textId="77777777" w:rsidR="00F17FCB" w:rsidRPr="000D039F" w:rsidRDefault="00F17FCB" w:rsidP="00F17FCB">
      <w:pPr>
        <w:rPr>
          <w:lang w:val="ru-RU"/>
        </w:rPr>
      </w:pPr>
      <w:r w:rsidRPr="000D039F">
        <w:rPr>
          <w:lang w:val="ru-RU"/>
        </w:rPr>
        <w:t xml:space="preserve">Для измерения переменных криосферы используются существенно разные технологии наблюдений в зависимости от конкретного компонента криосферы, при этом применяются традиционные и новые методы. Например, в настоящее время тестируются новые измерительные системы на основе ГНСС или нейтронных/мюонных датчиков космического излучения для обеспечения ежесуточных измерений высоты снежного покрова, водного эквивалента снежного покрова (ВЭС) или обоих этих показателей. Использование грунтопроникающей РЛС для определения высоты снежного покрова становится обычной практикой на снегу и ледниках. Исследование толщины ледников все чаще выполняется с помощью радиоэхолотирования (РЭЛ) с использованием оборудования, буксируемого транспортными средствами, переносных систем или приборов, установленных на борту воздушного транспорта. Планируется также задействовать спутниковые радиолокационные зонды. Радиолокационные системы также можно применять для исследования слоистости ледников и снежного покрова, для изучения характеристик границы между льдом и его ложем, а также для обнаружения подледниковой и внутриледниковой воды и содержания свободной воды в снеге. </w:t>
      </w:r>
    </w:p>
    <w:p w14:paraId="70F4CD24" w14:textId="77777777" w:rsidR="00F17FCB" w:rsidRPr="000D039F" w:rsidRDefault="00F17FCB" w:rsidP="00F17FCB">
      <w:pPr>
        <w:rPr>
          <w:lang w:val="ru-RU"/>
        </w:rPr>
      </w:pPr>
      <w:r w:rsidRPr="000D039F">
        <w:rPr>
          <w:lang w:val="ru-RU"/>
        </w:rPr>
        <w:t xml:space="preserve">Наблюдения за морским льдом производятся с использованием ручных методов и методов дистанционного зондирования. Существует целый ряд автоматических датчиков, которые можно использовать для измерения или расчета толщины морского льда. К ним относятся грунтопроникающие РЛС, электромагнитное зондирование (часто в сочетании с лазерным обнаружением верхней границы), станции баланса массы морского льда, механические измерители толщины льда или гидролокаторы верхнего обзора. Наиболее эффективным методом оценки протяженности, концентрации и стадии развития морского льда является применение спутников, использующих пассивные и активные (например, РСА) микроволновые датчики, поскольку они способны получать данные при любых погодных условиях и независимо от условий солнечного освещения. Данные пассивных и активных микроволновых датчиков могут быть дополнены оптическими данными, полученными </w:t>
      </w:r>
      <w:r w:rsidRPr="000D039F">
        <w:rPr>
          <w:lang w:val="ru-RU"/>
        </w:rPr>
        <w:lastRenderedPageBreak/>
        <w:t>над безоблачными районами. Для доказательства наличия льда и замерзших тел в богатой льдом многолетней мерзлоте обычно используется томография по электрическому сопротивлению (ТЭС). Кроме того, скорость движения горного ледника определяется с помощью наземной геодезической съемки (НГС) или радиолокационной интерферометрии с синтезированной апертурой (InSAR).</w:t>
      </w:r>
    </w:p>
    <w:p w14:paraId="7A6EC22E" w14:textId="77777777" w:rsidR="00F17FCB" w:rsidRPr="000D039F" w:rsidRDefault="00F17FCB" w:rsidP="00F17FCB">
      <w:pPr>
        <w:rPr>
          <w:lang w:val="ru-RU"/>
        </w:rPr>
      </w:pPr>
      <w:r w:rsidRPr="000D039F">
        <w:rPr>
          <w:lang w:val="ru-RU"/>
        </w:rPr>
        <w:t>Все эти данные позволяют оценить состояние криосферы в глобальном масштабе в условиях меняющегося климата и ответить на вопросы о ресурсах пресной воды в полярных и горных регионах.</w:t>
      </w:r>
    </w:p>
    <w:p w14:paraId="061C5254" w14:textId="77777777" w:rsidR="00F17FCB" w:rsidRPr="000D039F" w:rsidRDefault="00F17FCB" w:rsidP="003617A3">
      <w:pPr>
        <w:pStyle w:val="Heading3"/>
        <w:rPr>
          <w:lang w:val="ru-RU"/>
        </w:rPr>
      </w:pPr>
      <w:bookmarkStart w:id="75" w:name="_Toc236243092"/>
      <w:bookmarkStart w:id="76" w:name="_Toc236243199"/>
      <w:bookmarkStart w:id="77" w:name="_Toc236298790"/>
      <w:bookmarkStart w:id="78" w:name="_Toc236299033"/>
      <w:r w:rsidRPr="000D039F">
        <w:rPr>
          <w:lang w:val="ru-RU"/>
        </w:rPr>
        <w:t>1.2.5</w:t>
      </w:r>
      <w:r w:rsidRPr="000D039F">
        <w:rPr>
          <w:lang w:val="ru-RU"/>
        </w:rPr>
        <w:tab/>
        <w:t>Наблюдения за космической погодой</w:t>
      </w:r>
      <w:bookmarkEnd w:id="75"/>
      <w:bookmarkEnd w:id="76"/>
      <w:bookmarkEnd w:id="77"/>
      <w:bookmarkEnd w:id="78"/>
      <w:r w:rsidRPr="000D039F">
        <w:rPr>
          <w:lang w:val="ru-RU"/>
        </w:rPr>
        <w:t xml:space="preserve"> </w:t>
      </w:r>
    </w:p>
    <w:p w14:paraId="078F1E7C" w14:textId="77777777" w:rsidR="00F17FCB" w:rsidRPr="000D039F" w:rsidRDefault="00F17FCB" w:rsidP="00F17FCB">
      <w:pPr>
        <w:rPr>
          <w:lang w:val="ru-RU"/>
        </w:rPr>
      </w:pPr>
      <w:r w:rsidRPr="000D039F">
        <w:rPr>
          <w:lang w:val="ru-RU"/>
        </w:rPr>
        <w:t xml:space="preserve">Космическая погода охватывает условия и процессы, происходящие в космосе, и в том числе на Солнце, в магнитосфере, ионосфере и термосфере, способные влиять на околоземное пространство. К физическим переменным, мониторинг которых необходимо проводить с учетом явлений космической погоды, относятся переменные, связанные с солнечным происхождением возмущений (например, солнечные активные зоны, корональные выбросы массы), а также переменные, количественно характеризующие возмущение среды Земли: состояние ионосферы и магнитосферы, приземные магнитные поля и космическая радиация. </w:t>
      </w:r>
    </w:p>
    <w:p w14:paraId="189136D8" w14:textId="77777777" w:rsidR="00F17FCB" w:rsidRPr="000D039F" w:rsidRDefault="00F17FCB" w:rsidP="00F17FCB">
      <w:pPr>
        <w:rPr>
          <w:lang w:val="ru-RU"/>
        </w:rPr>
      </w:pPr>
      <w:r w:rsidRPr="000D039F">
        <w:rPr>
          <w:lang w:val="ru-RU"/>
        </w:rPr>
        <w:t xml:space="preserve">В этих двух категориях измерения как </w:t>
      </w:r>
      <w:r w:rsidRPr="000D039F">
        <w:rPr>
          <w:i/>
          <w:iCs/>
          <w:lang w:val="ru-RU"/>
        </w:rPr>
        <w:t>in situ</w:t>
      </w:r>
      <w:r w:rsidRPr="000D039F">
        <w:rPr>
          <w:lang w:val="ru-RU"/>
        </w:rPr>
        <w:t xml:space="preserve">, так и посредством дистанционного зондирования осуществляются и наземными, и космическими системами наблюдений. Таким образом, применяются также спутниковые измерения </w:t>
      </w:r>
      <w:r w:rsidRPr="000D039F">
        <w:rPr>
          <w:i/>
          <w:iCs/>
          <w:lang w:val="ru-RU"/>
        </w:rPr>
        <w:t>in situ</w:t>
      </w:r>
      <w:r w:rsidRPr="000D039F">
        <w:rPr>
          <w:lang w:val="ru-RU"/>
        </w:rPr>
        <w:t>.</w:t>
      </w:r>
    </w:p>
    <w:p w14:paraId="15F1AE00" w14:textId="77777777" w:rsidR="00F17FCB" w:rsidRPr="000D039F" w:rsidRDefault="00F17FCB" w:rsidP="00F17FCB">
      <w:pPr>
        <w:rPr>
          <w:lang w:val="ru-RU"/>
        </w:rPr>
      </w:pPr>
      <w:r w:rsidRPr="000D039F">
        <w:rPr>
          <w:lang w:val="ru-RU"/>
        </w:rPr>
        <w:t>В поддержку обслуживания, связанного с космической погодой, проводится несколько различных типов наземных измерений: оптические наблюдения за Солнцем, измерения солнечного радиопотока и радиоспектрографические измерения, измерения космического излучения с помощью нейтронных мониторов, измерения поверхностной напряженности магнитного поля, а также измерения ионосферы с помощью риометров, ионозондов и приемников ГНСС.</w:t>
      </w:r>
    </w:p>
    <w:p w14:paraId="73ACEBF2" w14:textId="77777777" w:rsidR="00F17FCB" w:rsidRPr="000D039F" w:rsidRDefault="00F17FCB" w:rsidP="00F17FCB">
      <w:pPr>
        <w:rPr>
          <w:lang w:val="ru-RU"/>
        </w:rPr>
      </w:pPr>
      <w:r w:rsidRPr="000D039F">
        <w:rPr>
          <w:lang w:val="ru-RU"/>
        </w:rPr>
        <w:t>К космическим приборам для мониторинга космической погоды относятся приборы, установленные на борту спутников, которые также используются для мониторинга земной погоды. Ряд геостационарных спутников дают солнечные изображения в экстремальной ультрафиолетовой области (ЭУФ) и измеряют ЭУФ и поток рентгеновских лучей, а также потоки электронов и протонов.</w:t>
      </w:r>
    </w:p>
    <w:p w14:paraId="4BE49AB9" w14:textId="77777777" w:rsidR="00F17FCB" w:rsidRPr="000D039F" w:rsidRDefault="00F17FCB" w:rsidP="00F17FCB">
      <w:pPr>
        <w:rPr>
          <w:lang w:val="ru-RU"/>
        </w:rPr>
      </w:pPr>
      <w:r w:rsidRPr="000D039F">
        <w:rPr>
          <w:lang w:val="ru-RU"/>
        </w:rPr>
        <w:t>В дополнение к этому измерения проводятся с нескольких низкоорбитальных спутников, включая получение изображений Солнца и измерения потоков, получение изображений полярных сияний, а также данных радиозатменных измерений для количественной оценки свойств ионосферы и термосферы.</w:t>
      </w:r>
    </w:p>
    <w:p w14:paraId="1C109622" w14:textId="77777777" w:rsidR="00F17FCB" w:rsidRPr="000D039F" w:rsidRDefault="00F17FCB" w:rsidP="00F17FCB">
      <w:pPr>
        <w:rPr>
          <w:lang w:val="ru-RU"/>
        </w:rPr>
      </w:pPr>
      <w:r w:rsidRPr="000D039F">
        <w:rPr>
          <w:lang w:val="ru-RU"/>
        </w:rPr>
        <w:t xml:space="preserve">Наконец, космические измерения также проводятся космическими аппаратами, находящимися дальше в космосе. В частности, вверх по потоку от Земли в солнечном ветре, вокруг точки Лагранжа L1, измеряются свойства плазмы солнечного ветра, включая магнитное поле и потоки частиц, а также составляются коронографические изображения Солнца (изображения искусственно затмеваемого Солнца). Еще дальше находится ряд космических аппаратов, вращающихся вокруг Солнца, которые обеспечивают обзор поверхности Солнца, не видимой с Земли, боковые виды на распространение выбросов от Солнца к Земле, а также измерения солнечного ветра </w:t>
      </w:r>
      <w:r w:rsidRPr="000D039F">
        <w:rPr>
          <w:i/>
          <w:iCs/>
          <w:lang w:val="ru-RU"/>
        </w:rPr>
        <w:t>in situ</w:t>
      </w:r>
      <w:r w:rsidRPr="000D039F">
        <w:rPr>
          <w:lang w:val="ru-RU"/>
        </w:rPr>
        <w:t>.</w:t>
      </w:r>
    </w:p>
    <w:p w14:paraId="435C518C" w14:textId="77777777" w:rsidR="00F17FCB" w:rsidRPr="000D039F" w:rsidRDefault="00F17FCB" w:rsidP="003617A3">
      <w:pPr>
        <w:pStyle w:val="Heading3"/>
        <w:rPr>
          <w:lang w:val="ru-RU"/>
        </w:rPr>
      </w:pPr>
      <w:bookmarkStart w:id="79" w:name="_Toc236243093"/>
      <w:bookmarkStart w:id="80" w:name="_Toc236243200"/>
      <w:bookmarkStart w:id="81" w:name="_Toc236298791"/>
      <w:bookmarkStart w:id="82" w:name="_Toc236299034"/>
      <w:r w:rsidRPr="000D039F">
        <w:rPr>
          <w:lang w:val="ru-RU"/>
        </w:rPr>
        <w:t>1.2.6</w:t>
      </w:r>
      <w:r w:rsidRPr="000D039F">
        <w:rPr>
          <w:lang w:val="ru-RU"/>
        </w:rPr>
        <w:tab/>
        <w:t>Наблюдения за климатом</w:t>
      </w:r>
      <w:bookmarkEnd w:id="79"/>
      <w:bookmarkEnd w:id="80"/>
      <w:bookmarkEnd w:id="81"/>
      <w:bookmarkEnd w:id="82"/>
    </w:p>
    <w:p w14:paraId="47B12E5E" w14:textId="77777777" w:rsidR="00F17FCB" w:rsidRPr="000D039F" w:rsidRDefault="00F17FCB" w:rsidP="00F17FCB">
      <w:pPr>
        <w:rPr>
          <w:lang w:val="ru-RU"/>
        </w:rPr>
      </w:pPr>
      <w:r w:rsidRPr="000D039F">
        <w:rPr>
          <w:lang w:val="ru-RU"/>
        </w:rPr>
        <w:t xml:space="preserve">Наблюдения за климатом координируются Глобальной системой наблюдений за климатом (ГСНК). ГСНК спонсируют совместно ВМО, Межправительственная океанографическая комиссия Организации Объединенных Наций по вопросам образования, науки и культуры (МОК-ЮНЕСКО), Программа Организации Объединенных Наций по окружающей среде (ЮНЕП) и Международный научный советом (МНС). </w:t>
      </w:r>
    </w:p>
    <w:p w14:paraId="734CA310" w14:textId="77777777" w:rsidR="00F17FCB" w:rsidRPr="000D039F" w:rsidRDefault="00F17FCB" w:rsidP="00F17FCB">
      <w:pPr>
        <w:rPr>
          <w:lang w:val="ru-RU"/>
        </w:rPr>
      </w:pPr>
      <w:r w:rsidRPr="000D039F">
        <w:rPr>
          <w:lang w:val="ru-RU"/>
        </w:rPr>
        <w:t xml:space="preserve">ГСНК выступает одним из ключевых механизмов международной координации планирования, развития и обзора глобальных систем наблюдений за климатом. Она также играет важную роль в определении потребностей в наблюдениях для климатических применений. ГСНК определила набор переменных, которые называются важнейшими климатическими переменными (ВКлП) и способствуют описанию характеристик климата Земли, предоставляя картину изменения климата в глобальном масштабе. </w:t>
      </w:r>
    </w:p>
    <w:p w14:paraId="5E1891A0" w14:textId="77777777" w:rsidR="00F17FCB" w:rsidRPr="000D039F" w:rsidRDefault="00F17FCB" w:rsidP="00F17FCB">
      <w:pPr>
        <w:rPr>
          <w:lang w:val="ru-RU"/>
        </w:rPr>
      </w:pPr>
      <w:r w:rsidRPr="000D039F">
        <w:rPr>
          <w:lang w:val="ru-RU"/>
        </w:rPr>
        <w:t>Основной вклад в глобальные наблюдения за климатом вносят спутниковые и наземные наблюдения. ГСНК содействует наблюдениям за климатом, производимым наземными сетями при поддержке ВМО, Глобальной системы наблюдений за океаном (</w:t>
      </w:r>
      <w:hyperlink r:id="rId41" w:history="1">
        <w:r w:rsidRPr="000D039F">
          <w:rPr>
            <w:rStyle w:val="Hyperlink"/>
            <w:lang w:val="ru-RU"/>
          </w:rPr>
          <w:t>ГСНО</w:t>
        </w:r>
      </w:hyperlink>
      <w:r w:rsidRPr="000D039F">
        <w:rPr>
          <w:lang w:val="ru-RU"/>
        </w:rPr>
        <w:t>), космических наблюдений, координируемых КЕОС и КГМС, а также многих других сетей, действующих на территориях, предоставляемых партнерскими организациями.</w:t>
      </w:r>
    </w:p>
    <w:p w14:paraId="6F9787DB" w14:textId="77777777" w:rsidR="00F17FCB" w:rsidRPr="000D039F" w:rsidRDefault="00F17FCB" w:rsidP="00F17FCB">
      <w:pPr>
        <w:rPr>
          <w:lang w:val="ru-RU"/>
        </w:rPr>
      </w:pPr>
      <w:r w:rsidRPr="000D039F">
        <w:rPr>
          <w:lang w:val="ru-RU"/>
        </w:rPr>
        <w:t>Долгосрочные, точные и стабильные наблюдения имеют решающее значение для понимания изменения климата, и ГСНК играет ключевую роль в обеспечении глобальной координации климатических наблюдений в целях своевременного предоставления информации и внедрения передовых практик и методов для обеспечения высокого качества данных и их калибровки.</w:t>
      </w:r>
    </w:p>
    <w:p w14:paraId="2343C982" w14:textId="77777777" w:rsidR="00F17FCB" w:rsidRPr="000D039F" w:rsidRDefault="00F17FCB" w:rsidP="003617A3">
      <w:pPr>
        <w:pStyle w:val="Heading3"/>
        <w:rPr>
          <w:lang w:val="ru-RU"/>
        </w:rPr>
      </w:pPr>
      <w:bookmarkStart w:id="83" w:name="_Toc236243094"/>
      <w:bookmarkStart w:id="84" w:name="_Toc236243201"/>
      <w:bookmarkStart w:id="85" w:name="_Toc236298792"/>
      <w:bookmarkStart w:id="86" w:name="_Toc236299035"/>
      <w:r w:rsidRPr="000D039F">
        <w:rPr>
          <w:lang w:val="ru-RU"/>
        </w:rPr>
        <w:lastRenderedPageBreak/>
        <w:t>1.2.7</w:t>
      </w:r>
      <w:r w:rsidRPr="000D039F">
        <w:rPr>
          <w:lang w:val="ru-RU"/>
        </w:rPr>
        <w:tab/>
        <w:t>Наблюдения за океаном</w:t>
      </w:r>
      <w:bookmarkEnd w:id="83"/>
      <w:bookmarkEnd w:id="84"/>
      <w:bookmarkEnd w:id="85"/>
      <w:bookmarkEnd w:id="86"/>
    </w:p>
    <w:p w14:paraId="7A9637E5" w14:textId="77777777" w:rsidR="00F17FCB" w:rsidRPr="000D039F" w:rsidRDefault="00F17FCB" w:rsidP="00F17FCB">
      <w:pPr>
        <w:rPr>
          <w:lang w:val="ru-RU"/>
        </w:rPr>
      </w:pPr>
      <w:r w:rsidRPr="000D039F">
        <w:rPr>
          <w:lang w:val="ru-RU"/>
        </w:rPr>
        <w:t xml:space="preserve">Наблюдения за океаном координируются </w:t>
      </w:r>
      <w:hyperlink r:id="rId42" w:history="1">
        <w:r w:rsidRPr="000D039F">
          <w:rPr>
            <w:rStyle w:val="Hyperlink"/>
            <w:lang w:val="ru-RU"/>
          </w:rPr>
          <w:t>ГСНО</w:t>
        </w:r>
      </w:hyperlink>
      <w:r w:rsidRPr="000D039F">
        <w:rPr>
          <w:lang w:val="ru-RU"/>
        </w:rPr>
        <w:t xml:space="preserve">. ГСНО совместно спонсируют ВМО, МОК-ЮНЕСКО, ЮНЕП и МНС. Одной из основных целей ГСНО является содействие беспрепятственной интеграции различных платформ наблюдений. К таким платформам относятся самые различные средства, включая, помимо прочего, спутники, буи, наблюдения с судов и автономные транспортные средства. Используя технологии на этих платформах, ГСНО стремится получить целостное представление о сложных процессах и явлениях, происходящих в Мировом океане. </w:t>
      </w:r>
    </w:p>
    <w:p w14:paraId="6FEB4AD1" w14:textId="77777777" w:rsidR="00F17FCB" w:rsidRPr="000D039F" w:rsidRDefault="00F17FCB" w:rsidP="00F17FCB">
      <w:pPr>
        <w:rPr>
          <w:lang w:val="ru-RU"/>
        </w:rPr>
      </w:pPr>
      <w:r w:rsidRPr="000D039F">
        <w:rPr>
          <w:lang w:val="ru-RU"/>
        </w:rPr>
        <w:t>Ключевую роль в мониторинге крупномасштабных особенностей океана играют спутники, оснащенные современными приборами дистанционного зондирования, включая активные и пассивные микроволновые системы. Они обеспечивают выгодную позицию обзора из космоса, позволяя наблюдать за обширными океаническими режимами, такими как температура поверхности моря, цвет океана и изменения уровня моря. Эти наблюдения вносят значительный вклад в наше понимание глобальных климатических систем и долгосрочных тенденций.</w:t>
      </w:r>
    </w:p>
    <w:p w14:paraId="30A2333B" w14:textId="77777777" w:rsidR="00F17FCB" w:rsidRPr="000D039F" w:rsidRDefault="00F17FCB" w:rsidP="00F17FCB">
      <w:pPr>
        <w:rPr>
          <w:lang w:val="ru-RU"/>
        </w:rPr>
      </w:pPr>
      <w:r w:rsidRPr="000D039F">
        <w:rPr>
          <w:lang w:val="ru-RU"/>
        </w:rPr>
        <w:t>Дрейфующие буи, стратегически расположенные в различных районах океана, служат дозорными аванпостами, собирающими данные о состоянии океана в режиме реального времени. Эти плавучие платформы оснащены датчиками, которые измеряют такие параметры, как температура поверхности моря, соленость и течения. Данные, полученные с буев, вносят вклад в разработку точных моделей и прогнозов, помогая предсказывать такие явления, как штормы, цунами и колебания климата.</w:t>
      </w:r>
    </w:p>
    <w:p w14:paraId="59942949" w14:textId="77777777" w:rsidR="00F17FCB" w:rsidRPr="000D039F" w:rsidRDefault="00F17FCB" w:rsidP="00F17FCB">
      <w:pPr>
        <w:rPr>
          <w:lang w:val="ru-RU"/>
        </w:rPr>
      </w:pPr>
      <w:r w:rsidRPr="000D039F">
        <w:rPr>
          <w:lang w:val="ru-RU"/>
        </w:rPr>
        <w:t>Автономные транспортные средства, в том числе подводные глиссеры и ныряющие буи, погружаются в глубины океана, предоставляя бесценную информацию о свойствах подповерхностного слоя. Эти автономные исследователи бороздят глубины океана, собирая данные о температуре, солености и содержании питательных веществ. Их способность преодолевать обширные пространства океана позволяет ученым получать трехмерную перспективу, улучшая наше понимание режимов стратификации и циркуляции океана.</w:t>
      </w:r>
    </w:p>
    <w:p w14:paraId="2400C0F8" w14:textId="77777777" w:rsidR="00F17FCB" w:rsidRPr="000D039F" w:rsidRDefault="00F17FCB" w:rsidP="00F17FCB">
      <w:pPr>
        <w:rPr>
          <w:lang w:val="ru-RU"/>
        </w:rPr>
      </w:pPr>
      <w:r w:rsidRPr="000D039F">
        <w:rPr>
          <w:lang w:val="ru-RU"/>
        </w:rPr>
        <w:t xml:space="preserve">Кроме того, ряд других сетей Группы по координации наблюдений обеспечивают долгосрочные глобальные, высококачественные наблюдения за океаном </w:t>
      </w:r>
      <w:r w:rsidRPr="000D039F">
        <w:rPr>
          <w:i/>
          <w:iCs/>
          <w:lang w:val="ru-RU"/>
        </w:rPr>
        <w:t>in situ</w:t>
      </w:r>
      <w:r w:rsidRPr="000D039F">
        <w:rPr>
          <w:lang w:val="ru-RU"/>
        </w:rPr>
        <w:t xml:space="preserve"> с использованием различных технологий. Эти сети отслеживают изменения глобальных условий в океане и таких переменных, как температура океана, течения, волны, уровень моря, соленость, углерод и кислород, которые имеют исключительно важное значение для характеристики изменений глобальной океанической среды.</w:t>
      </w:r>
    </w:p>
    <w:p w14:paraId="14089C0E" w14:textId="77777777" w:rsidR="00F17FCB" w:rsidRPr="000D039F" w:rsidRDefault="00F17FCB" w:rsidP="00F17FCB">
      <w:pPr>
        <w:pStyle w:val="AnnexNoTitle"/>
        <w:rPr>
          <w:lang w:val="ru-RU"/>
        </w:rPr>
      </w:pPr>
      <w:bookmarkStart w:id="87" w:name="_Toc236299036"/>
      <w:r w:rsidRPr="000D039F">
        <w:rPr>
          <w:lang w:val="ru-RU"/>
        </w:rPr>
        <w:t>Справочные материалы</w:t>
      </w:r>
      <w:bookmarkEnd w:id="87"/>
    </w:p>
    <w:p w14:paraId="008C960A" w14:textId="77777777" w:rsidR="003617A3" w:rsidRPr="000D039F" w:rsidRDefault="003617A3" w:rsidP="003617A3">
      <w:pPr>
        <w:rPr>
          <w:lang w:val="ru-RU"/>
        </w:rPr>
      </w:pPr>
    </w:p>
    <w:p w14:paraId="1909FC04" w14:textId="77777777" w:rsidR="006E13BC" w:rsidRPr="000D039F" w:rsidRDefault="006E13BC" w:rsidP="006E13BC">
      <w:pPr>
        <w:pStyle w:val="Reftext"/>
        <w:rPr>
          <w:color w:val="000000"/>
          <w:szCs w:val="22"/>
          <w:u w:val="single"/>
          <w:lang w:val="ru-RU"/>
        </w:rPr>
      </w:pPr>
      <w:r w:rsidRPr="000D039F">
        <w:rPr>
          <w:color w:val="000000"/>
          <w:szCs w:val="22"/>
          <w:lang w:val="ru-RU"/>
        </w:rPr>
        <w:t>[1]</w:t>
      </w:r>
      <w:r w:rsidRPr="000D039F">
        <w:rPr>
          <w:color w:val="000000"/>
          <w:szCs w:val="22"/>
          <w:lang w:val="ru-RU"/>
        </w:rPr>
        <w:tab/>
        <w:t xml:space="preserve">WMO-No. 1160 – Manual on the WMO Integrated Global Observing System, </w:t>
      </w:r>
      <w:hyperlink r:id="rId43" w:history="1">
        <w:r w:rsidRPr="000D039F">
          <w:rPr>
            <w:color w:val="0000FF"/>
            <w:szCs w:val="22"/>
            <w:u w:val="single"/>
            <w:lang w:val="ru-RU"/>
          </w:rPr>
          <w:t>https://library.wmo.int/records/item/55063-manual-on-the-wmo-integrated-global-observing-system-wmo-no-1160?offset=42</w:t>
        </w:r>
      </w:hyperlink>
    </w:p>
    <w:p w14:paraId="2F15EE23" w14:textId="77777777" w:rsidR="006E13BC" w:rsidRPr="000D039F" w:rsidRDefault="006E13BC" w:rsidP="006E13BC">
      <w:pPr>
        <w:pStyle w:val="Reftext"/>
        <w:rPr>
          <w:color w:val="000000"/>
          <w:szCs w:val="24"/>
          <w:u w:val="single"/>
          <w:lang w:val="ru-RU"/>
        </w:rPr>
      </w:pPr>
      <w:r w:rsidRPr="000D039F">
        <w:rPr>
          <w:color w:val="000000"/>
          <w:szCs w:val="22"/>
          <w:lang w:val="ru-RU"/>
        </w:rPr>
        <w:t>[2]</w:t>
      </w:r>
      <w:r w:rsidRPr="000D039F">
        <w:rPr>
          <w:color w:val="000000"/>
          <w:szCs w:val="22"/>
          <w:lang w:val="ru-RU"/>
        </w:rPr>
        <w:tab/>
      </w:r>
      <w:r w:rsidRPr="000D039F">
        <w:rPr>
          <w:color w:val="000000"/>
          <w:szCs w:val="24"/>
          <w:lang w:val="ru-RU"/>
        </w:rPr>
        <w:t xml:space="preserve">The WMO Integrated Global Observing System (WIGOS) website, </w:t>
      </w:r>
      <w:hyperlink r:id="rId44" w:history="1">
        <w:r w:rsidRPr="000D039F">
          <w:rPr>
            <w:color w:val="0000FF"/>
            <w:szCs w:val="24"/>
            <w:u w:val="single"/>
            <w:lang w:val="ru-RU"/>
          </w:rPr>
          <w:t>https://community.wmo.int/en/activity-areas/WIGOS</w:t>
        </w:r>
      </w:hyperlink>
    </w:p>
    <w:p w14:paraId="775D6F88" w14:textId="407A4CC1" w:rsidR="006E13BC" w:rsidRPr="000D039F" w:rsidRDefault="006E13BC" w:rsidP="006E13BC">
      <w:pPr>
        <w:pStyle w:val="Reftext"/>
        <w:rPr>
          <w:color w:val="000000"/>
          <w:szCs w:val="24"/>
          <w:u w:val="single"/>
          <w:lang w:val="ru-RU"/>
        </w:rPr>
      </w:pPr>
      <w:r w:rsidRPr="000D039F">
        <w:rPr>
          <w:color w:val="000000"/>
          <w:szCs w:val="22"/>
          <w:lang w:val="ru-RU"/>
        </w:rPr>
        <w:t>[3]</w:t>
      </w:r>
      <w:r w:rsidRPr="000D039F">
        <w:rPr>
          <w:color w:val="000000"/>
          <w:szCs w:val="22"/>
          <w:lang w:val="ru-RU"/>
        </w:rPr>
        <w:tab/>
      </w:r>
      <w:r w:rsidRPr="000D039F">
        <w:rPr>
          <w:szCs w:val="24"/>
          <w:lang w:val="ru-RU"/>
        </w:rPr>
        <w:t xml:space="preserve">The Coordination Group for Meteorological Satellites (CGMS) website, </w:t>
      </w:r>
      <w:hyperlink r:id="rId45" w:history="1">
        <w:r w:rsidRPr="000D039F">
          <w:rPr>
            <w:color w:val="0000FF"/>
            <w:szCs w:val="24"/>
            <w:u w:val="single"/>
            <w:lang w:val="ru-RU"/>
          </w:rPr>
          <w:t>https://cgms-info.org/</w:t>
        </w:r>
      </w:hyperlink>
    </w:p>
    <w:p w14:paraId="568CA4CC" w14:textId="77777777" w:rsidR="006E13BC" w:rsidRPr="000D039F" w:rsidRDefault="006E13BC" w:rsidP="006E13BC">
      <w:pPr>
        <w:pStyle w:val="Reftext"/>
        <w:rPr>
          <w:color w:val="000000"/>
          <w:szCs w:val="24"/>
          <w:u w:val="single"/>
          <w:lang w:val="ru-RU"/>
        </w:rPr>
      </w:pPr>
      <w:r w:rsidRPr="000D039F">
        <w:rPr>
          <w:color w:val="000000"/>
          <w:szCs w:val="22"/>
          <w:lang w:val="ru-RU"/>
        </w:rPr>
        <w:t>[4]</w:t>
      </w:r>
      <w:r w:rsidRPr="000D039F">
        <w:rPr>
          <w:color w:val="000000"/>
          <w:szCs w:val="22"/>
          <w:lang w:val="ru-RU"/>
        </w:rPr>
        <w:tab/>
      </w:r>
      <w:r w:rsidRPr="000D039F">
        <w:rPr>
          <w:szCs w:val="24"/>
          <w:lang w:val="ru-RU"/>
        </w:rPr>
        <w:t xml:space="preserve">WMO OSCAR/Space database: </w:t>
      </w:r>
      <w:hyperlink r:id="rId46" w:history="1">
        <w:r w:rsidRPr="000D039F">
          <w:rPr>
            <w:color w:val="0000FF"/>
            <w:szCs w:val="24"/>
            <w:u w:val="single"/>
            <w:lang w:val="ru-RU"/>
          </w:rPr>
          <w:t>https://space.oscar.wmo.int/spacecapabilities</w:t>
        </w:r>
      </w:hyperlink>
    </w:p>
    <w:p w14:paraId="6C9B11A1" w14:textId="77777777" w:rsidR="006E13BC" w:rsidRPr="000D039F" w:rsidRDefault="006E13BC" w:rsidP="006E13BC">
      <w:pPr>
        <w:pStyle w:val="Reftext"/>
        <w:rPr>
          <w:color w:val="000000"/>
          <w:szCs w:val="24"/>
          <w:u w:val="single"/>
          <w:lang w:val="ru-RU"/>
        </w:rPr>
      </w:pPr>
      <w:r w:rsidRPr="000D039F">
        <w:rPr>
          <w:color w:val="000000"/>
          <w:szCs w:val="22"/>
          <w:lang w:val="ru-RU"/>
        </w:rPr>
        <w:t>[5]</w:t>
      </w:r>
      <w:r w:rsidRPr="000D039F">
        <w:rPr>
          <w:color w:val="000000"/>
          <w:szCs w:val="22"/>
          <w:lang w:val="ru-RU"/>
        </w:rPr>
        <w:tab/>
      </w:r>
      <w:r w:rsidRPr="000D039F">
        <w:rPr>
          <w:szCs w:val="24"/>
          <w:lang w:val="ru-RU"/>
        </w:rPr>
        <w:t xml:space="preserve">ITU Handbook on Small Satellites, Edition of 2023, </w:t>
      </w:r>
      <w:hyperlink r:id="rId47" w:history="1">
        <w:r w:rsidRPr="000D039F">
          <w:rPr>
            <w:color w:val="0000FF"/>
            <w:szCs w:val="24"/>
            <w:u w:val="single"/>
            <w:lang w:val="ru-RU"/>
          </w:rPr>
          <w:t>https://www.itu.int/pub/R-HDB-65-2023</w:t>
        </w:r>
      </w:hyperlink>
    </w:p>
    <w:p w14:paraId="1400406E" w14:textId="77777777" w:rsidR="006E13BC" w:rsidRPr="000D039F" w:rsidRDefault="006E13BC" w:rsidP="006E13BC">
      <w:pPr>
        <w:pStyle w:val="Reftext"/>
        <w:rPr>
          <w:color w:val="000000"/>
          <w:szCs w:val="24"/>
          <w:u w:val="single"/>
          <w:lang w:val="ru-RU"/>
        </w:rPr>
      </w:pPr>
      <w:r w:rsidRPr="000D039F">
        <w:rPr>
          <w:color w:val="000000"/>
          <w:szCs w:val="22"/>
          <w:lang w:val="ru-RU"/>
        </w:rPr>
        <w:t>[6]</w:t>
      </w:r>
      <w:r w:rsidRPr="000D039F">
        <w:rPr>
          <w:color w:val="000000"/>
          <w:szCs w:val="22"/>
          <w:lang w:val="ru-RU"/>
        </w:rPr>
        <w:tab/>
      </w:r>
      <w:r w:rsidRPr="000D039F">
        <w:rPr>
          <w:szCs w:val="24"/>
          <w:lang w:val="ru-RU"/>
        </w:rPr>
        <w:t xml:space="preserve">The Global Atmosphere Watch Programme (GAW) website, </w:t>
      </w:r>
      <w:hyperlink r:id="rId48" w:history="1">
        <w:r w:rsidRPr="000D039F">
          <w:rPr>
            <w:color w:val="0000FF"/>
            <w:szCs w:val="24"/>
            <w:u w:val="single"/>
            <w:lang w:val="ru-RU"/>
          </w:rPr>
          <w:t>https://community.wmo.int/en/activity-areas/gaw</w:t>
        </w:r>
      </w:hyperlink>
    </w:p>
    <w:p w14:paraId="68B48803" w14:textId="77777777" w:rsidR="006E13BC" w:rsidRPr="000D039F" w:rsidRDefault="006E13BC" w:rsidP="006E13BC">
      <w:pPr>
        <w:pStyle w:val="Reftext"/>
        <w:rPr>
          <w:color w:val="000000"/>
          <w:szCs w:val="24"/>
          <w:u w:val="single"/>
          <w:lang w:val="ru-RU"/>
        </w:rPr>
      </w:pPr>
      <w:r w:rsidRPr="000D039F">
        <w:rPr>
          <w:color w:val="000000"/>
          <w:szCs w:val="22"/>
          <w:lang w:val="ru-RU"/>
        </w:rPr>
        <w:t>[7]</w:t>
      </w:r>
      <w:r w:rsidRPr="000D039F">
        <w:rPr>
          <w:color w:val="000000"/>
          <w:szCs w:val="22"/>
          <w:lang w:val="ru-RU"/>
        </w:rPr>
        <w:tab/>
      </w:r>
      <w:r w:rsidRPr="000D039F">
        <w:rPr>
          <w:szCs w:val="24"/>
          <w:lang w:val="ru-RU"/>
        </w:rPr>
        <w:t xml:space="preserve">The WMO Hydrological Observing System (WHOS) website, </w:t>
      </w:r>
      <w:hyperlink r:id="rId49" w:history="1">
        <w:r w:rsidRPr="000D039F">
          <w:rPr>
            <w:color w:val="0000FF"/>
            <w:szCs w:val="24"/>
            <w:u w:val="single"/>
            <w:lang w:val="ru-RU"/>
          </w:rPr>
          <w:t>https://community.wmo.int/en/activity-areas/wmo-hydrological-observing-system-whos</w:t>
        </w:r>
      </w:hyperlink>
    </w:p>
    <w:p w14:paraId="70D2C2F0" w14:textId="77777777" w:rsidR="006E13BC" w:rsidRPr="000D039F" w:rsidRDefault="006E13BC" w:rsidP="006E13BC">
      <w:pPr>
        <w:pStyle w:val="Reftext"/>
        <w:rPr>
          <w:color w:val="000000"/>
          <w:szCs w:val="24"/>
          <w:lang w:val="ru-RU"/>
        </w:rPr>
      </w:pPr>
      <w:r w:rsidRPr="000D039F">
        <w:rPr>
          <w:color w:val="000000"/>
          <w:szCs w:val="22"/>
          <w:lang w:val="ru-RU"/>
        </w:rPr>
        <w:t>[8]</w:t>
      </w:r>
      <w:r w:rsidRPr="000D039F">
        <w:rPr>
          <w:color w:val="000000"/>
          <w:szCs w:val="22"/>
          <w:lang w:val="ru-RU"/>
        </w:rPr>
        <w:tab/>
      </w:r>
      <w:r w:rsidRPr="000D039F">
        <w:rPr>
          <w:szCs w:val="24"/>
          <w:lang w:val="ru-RU"/>
        </w:rPr>
        <w:t xml:space="preserve">The Committee on Earth Observation Satellites (CEOS) website, </w:t>
      </w:r>
      <w:hyperlink r:id="rId50" w:history="1">
        <w:r w:rsidRPr="000D039F">
          <w:rPr>
            <w:color w:val="0000FF"/>
            <w:szCs w:val="24"/>
            <w:u w:val="single"/>
            <w:lang w:val="ru-RU"/>
          </w:rPr>
          <w:t>https://ceos.org/</w:t>
        </w:r>
      </w:hyperlink>
      <w:r w:rsidRPr="000D039F">
        <w:rPr>
          <w:szCs w:val="24"/>
          <w:lang w:val="ru-RU"/>
        </w:rPr>
        <w:t xml:space="preserve"> </w:t>
      </w:r>
    </w:p>
    <w:p w14:paraId="608D67F2" w14:textId="77777777" w:rsidR="006E13BC" w:rsidRPr="000D039F" w:rsidRDefault="006E13BC" w:rsidP="006E13BC">
      <w:pPr>
        <w:pStyle w:val="Reftext"/>
        <w:rPr>
          <w:color w:val="000000"/>
          <w:szCs w:val="24"/>
          <w:u w:val="single"/>
          <w:lang w:val="ru-RU"/>
        </w:rPr>
      </w:pPr>
      <w:r w:rsidRPr="000D039F">
        <w:rPr>
          <w:color w:val="000000"/>
          <w:szCs w:val="22"/>
          <w:lang w:val="ru-RU"/>
        </w:rPr>
        <w:t>[9]</w:t>
      </w:r>
      <w:r w:rsidRPr="000D039F">
        <w:rPr>
          <w:color w:val="000000"/>
          <w:szCs w:val="22"/>
          <w:lang w:val="ru-RU"/>
        </w:rPr>
        <w:tab/>
      </w:r>
      <w:r w:rsidRPr="000D039F">
        <w:rPr>
          <w:szCs w:val="24"/>
          <w:lang w:val="ru-RU"/>
        </w:rPr>
        <w:t xml:space="preserve">The CEOS Atmospheric Composition Virtual Constellation website, </w:t>
      </w:r>
      <w:hyperlink r:id="rId51" w:history="1">
        <w:r w:rsidRPr="000D039F">
          <w:rPr>
            <w:color w:val="0000FF"/>
            <w:szCs w:val="24"/>
            <w:u w:val="single"/>
            <w:lang w:val="ru-RU"/>
          </w:rPr>
          <w:t>https://ceos.org/ourwork/virtual-constellations/acc/</w:t>
        </w:r>
      </w:hyperlink>
    </w:p>
    <w:p w14:paraId="2BD9AB5F" w14:textId="77777777" w:rsidR="006E13BC" w:rsidRPr="000D039F" w:rsidRDefault="006E13BC" w:rsidP="006E13BC">
      <w:pPr>
        <w:pStyle w:val="Reftext"/>
        <w:rPr>
          <w:color w:val="000000"/>
          <w:szCs w:val="24"/>
          <w:lang w:val="ru-RU"/>
        </w:rPr>
      </w:pPr>
      <w:r w:rsidRPr="000D039F">
        <w:rPr>
          <w:color w:val="000000"/>
          <w:szCs w:val="22"/>
          <w:lang w:val="ru-RU"/>
        </w:rPr>
        <w:t>[10]</w:t>
      </w:r>
      <w:r w:rsidRPr="000D039F">
        <w:rPr>
          <w:color w:val="000000"/>
          <w:szCs w:val="22"/>
          <w:lang w:val="ru-RU"/>
        </w:rPr>
        <w:tab/>
      </w:r>
      <w:r w:rsidRPr="000D039F">
        <w:rPr>
          <w:szCs w:val="24"/>
          <w:lang w:val="ru-RU"/>
        </w:rPr>
        <w:t xml:space="preserve">The Global Cryosphere Watch (GCW) website, </w:t>
      </w:r>
      <w:hyperlink r:id="rId52" w:history="1">
        <w:r w:rsidRPr="000D039F">
          <w:rPr>
            <w:color w:val="0000FF"/>
            <w:szCs w:val="24"/>
            <w:u w:val="single"/>
            <w:lang w:val="ru-RU"/>
          </w:rPr>
          <w:t>https://community.wmo.int/en/activity-areas/global-cryosphere-watch-gcw</w:t>
        </w:r>
      </w:hyperlink>
      <w:r w:rsidRPr="000D039F">
        <w:rPr>
          <w:szCs w:val="24"/>
          <w:lang w:val="ru-RU"/>
        </w:rPr>
        <w:t xml:space="preserve"> </w:t>
      </w:r>
    </w:p>
    <w:p w14:paraId="58902A09" w14:textId="77777777" w:rsidR="006E13BC" w:rsidRPr="000D039F" w:rsidRDefault="006E13BC" w:rsidP="006E13BC">
      <w:pPr>
        <w:pStyle w:val="Reftext"/>
        <w:rPr>
          <w:color w:val="000000"/>
          <w:szCs w:val="24"/>
          <w:u w:val="single"/>
          <w:lang w:val="ru-RU"/>
        </w:rPr>
      </w:pPr>
      <w:r w:rsidRPr="000D039F">
        <w:rPr>
          <w:color w:val="000000"/>
          <w:szCs w:val="22"/>
          <w:lang w:val="ru-RU"/>
        </w:rPr>
        <w:t>[11]</w:t>
      </w:r>
      <w:r w:rsidRPr="000D039F">
        <w:rPr>
          <w:color w:val="000000"/>
          <w:szCs w:val="22"/>
          <w:lang w:val="ru-RU"/>
        </w:rPr>
        <w:tab/>
      </w:r>
      <w:r w:rsidRPr="000D039F">
        <w:rPr>
          <w:szCs w:val="24"/>
          <w:lang w:val="ru-RU"/>
        </w:rPr>
        <w:t xml:space="preserve">The Global Climate Observing System (GCOS) website, </w:t>
      </w:r>
      <w:hyperlink r:id="rId53" w:history="1">
        <w:r w:rsidRPr="000D039F">
          <w:rPr>
            <w:color w:val="0000FF"/>
            <w:szCs w:val="24"/>
            <w:u w:val="single"/>
            <w:lang w:val="ru-RU"/>
          </w:rPr>
          <w:t>https://gcos.wmo.int/</w:t>
        </w:r>
      </w:hyperlink>
    </w:p>
    <w:p w14:paraId="168AA59C" w14:textId="2C64B981" w:rsidR="004323F3" w:rsidRPr="000D039F" w:rsidRDefault="006E13BC" w:rsidP="003617A3">
      <w:pPr>
        <w:pStyle w:val="Reftext"/>
        <w:rPr>
          <w:lang w:val="ru-RU"/>
        </w:rPr>
      </w:pPr>
      <w:r w:rsidRPr="000D039F">
        <w:rPr>
          <w:color w:val="000000"/>
          <w:szCs w:val="22"/>
          <w:lang w:val="ru-RU"/>
        </w:rPr>
        <w:t>[12]</w:t>
      </w:r>
      <w:r w:rsidRPr="000D039F">
        <w:rPr>
          <w:color w:val="000000"/>
          <w:szCs w:val="22"/>
          <w:lang w:val="ru-RU"/>
        </w:rPr>
        <w:tab/>
      </w:r>
      <w:r w:rsidRPr="000D039F">
        <w:rPr>
          <w:szCs w:val="24"/>
          <w:lang w:val="ru-RU"/>
        </w:rPr>
        <w:t xml:space="preserve">The Global Ocean Observing System (GOOS) website, </w:t>
      </w:r>
      <w:hyperlink r:id="rId54" w:history="1">
        <w:r w:rsidRPr="000D039F">
          <w:rPr>
            <w:color w:val="0000FF"/>
            <w:szCs w:val="24"/>
            <w:u w:val="single"/>
            <w:lang w:val="ru-RU"/>
          </w:rPr>
          <w:t>https://goosocean.org/</w:t>
        </w:r>
      </w:hyperlink>
      <w:r w:rsidRPr="000D039F">
        <w:rPr>
          <w:szCs w:val="24"/>
          <w:lang w:val="ru-RU"/>
        </w:rPr>
        <w:t xml:space="preserve"> </w:t>
      </w:r>
    </w:p>
    <w:p w14:paraId="63AC1A5D" w14:textId="77777777" w:rsidR="004323F3" w:rsidRPr="000D039F" w:rsidRDefault="004323F3" w:rsidP="004323F3">
      <w:pPr>
        <w:rPr>
          <w:lang w:val="ru-RU"/>
        </w:rPr>
        <w:sectPr w:rsidR="004323F3" w:rsidRPr="000D039F" w:rsidSect="004F75DC">
          <w:headerReference w:type="even" r:id="rId55"/>
          <w:headerReference w:type="default" r:id="rId56"/>
          <w:type w:val="oddPage"/>
          <w:pgSz w:w="11907" w:h="16834" w:code="9"/>
          <w:pgMar w:top="1418" w:right="1134" w:bottom="1134" w:left="1134" w:header="720" w:footer="482" w:gutter="0"/>
          <w:pgNumType w:start="1"/>
          <w:cols w:space="720"/>
          <w:vAlign w:val="both"/>
          <w:docGrid w:linePitch="326"/>
        </w:sectPr>
      </w:pPr>
    </w:p>
    <w:p w14:paraId="23C2D73C" w14:textId="3E8CC54D" w:rsidR="00EB665D" w:rsidRPr="000D039F" w:rsidRDefault="00F17FCB" w:rsidP="001B4024">
      <w:pPr>
        <w:pStyle w:val="ChapNo"/>
        <w:spacing w:before="0"/>
        <w:rPr>
          <w:rFonts w:eastAsia="SimSun"/>
          <w:lang w:val="ru-RU"/>
        </w:rPr>
      </w:pPr>
      <w:bookmarkStart w:id="88" w:name="_Toc236238864"/>
      <w:bookmarkStart w:id="89" w:name="_Toc236299037"/>
      <w:r w:rsidRPr="000D039F">
        <w:rPr>
          <w:lang w:val="ru-RU"/>
        </w:rPr>
        <w:lastRenderedPageBreak/>
        <w:t>ГЛАВА 2</w:t>
      </w:r>
      <w:bookmarkEnd w:id="88"/>
      <w:bookmarkEnd w:id="89"/>
    </w:p>
    <w:p w14:paraId="04C7E30E" w14:textId="7161DDFA" w:rsidR="00EB665D" w:rsidRPr="000D039F" w:rsidRDefault="00F17FCB" w:rsidP="00EB665D">
      <w:pPr>
        <w:pStyle w:val="Chaptitle"/>
        <w:rPr>
          <w:rFonts w:eastAsia="SimSun"/>
          <w:lang w:val="ru-RU"/>
        </w:rPr>
      </w:pPr>
      <w:r w:rsidRPr="000D039F">
        <w:rPr>
          <w:bCs/>
          <w:lang w:val="ru-RU"/>
        </w:rPr>
        <w:t>Метеорологическая спутниковая служба (МетСат)</w:t>
      </w:r>
    </w:p>
    <w:p w14:paraId="7D0B0E7F" w14:textId="77777777" w:rsidR="00F17FCB" w:rsidRPr="000D039F" w:rsidRDefault="00F17FCB" w:rsidP="0067494E">
      <w:pPr>
        <w:pStyle w:val="Heading2"/>
        <w:rPr>
          <w:lang w:val="ru-RU"/>
        </w:rPr>
      </w:pPr>
      <w:bookmarkStart w:id="90" w:name="_Toc236299038"/>
      <w:r w:rsidRPr="000D039F">
        <w:rPr>
          <w:lang w:val="ru-RU"/>
        </w:rPr>
        <w:t>2.1</w:t>
      </w:r>
      <w:r w:rsidRPr="000D039F">
        <w:rPr>
          <w:lang w:val="ru-RU"/>
        </w:rPr>
        <w:tab/>
        <w:t>Определение метеорологической спутниковой службы (МетСат) и ее распределения частот</w:t>
      </w:r>
      <w:bookmarkEnd w:id="90"/>
    </w:p>
    <w:p w14:paraId="2C380F5B" w14:textId="3D5D7893" w:rsidR="00F17FCB" w:rsidRPr="000D039F" w:rsidRDefault="00F17FCB" w:rsidP="00F17FCB">
      <w:pPr>
        <w:rPr>
          <w:lang w:val="ru-RU"/>
        </w:rPr>
      </w:pPr>
      <w:r w:rsidRPr="000D039F">
        <w:rPr>
          <w:lang w:val="ru-RU"/>
        </w:rPr>
        <w:t xml:space="preserve">Метеорологическая спутниковая служба (МетСат) определена в п. </w:t>
      </w:r>
      <w:r w:rsidRPr="000D039F">
        <w:rPr>
          <w:b/>
          <w:bCs/>
          <w:lang w:val="ru-RU"/>
        </w:rPr>
        <w:t>1.52</w:t>
      </w:r>
      <w:r w:rsidRPr="000D039F">
        <w:rPr>
          <w:lang w:val="ru-RU"/>
        </w:rPr>
        <w:t xml:space="preserve"> Регламента радиосвязи (РР) как </w:t>
      </w:r>
      <w:r w:rsidR="004A7188" w:rsidRPr="000D039F">
        <w:rPr>
          <w:lang w:val="ru-RU"/>
        </w:rPr>
        <w:t>"</w:t>
      </w:r>
      <w:r w:rsidRPr="000D039F">
        <w:rPr>
          <w:i/>
          <w:iCs/>
          <w:lang w:val="ru-RU"/>
        </w:rPr>
        <w:t>спутниковая служба исследования Земли</w:t>
      </w:r>
      <w:r w:rsidRPr="000D039F">
        <w:rPr>
          <w:lang w:val="ru-RU"/>
        </w:rPr>
        <w:t xml:space="preserve"> для целей метеорологии</w:t>
      </w:r>
      <w:r w:rsidR="004A7188" w:rsidRPr="000D039F">
        <w:rPr>
          <w:lang w:val="ru-RU"/>
        </w:rPr>
        <w:t>"</w:t>
      </w:r>
      <w:r w:rsidRPr="000D039F">
        <w:rPr>
          <w:lang w:val="ru-RU"/>
        </w:rPr>
        <w:t>. Она обеспечивает работу радиосвязи между земными станциями и одной или несколькими космическими станциями, для чего могут быть организованы каналы между космическими станциями, и использует каналы для предоставления следующий сведений:</w:t>
      </w:r>
    </w:p>
    <w:p w14:paraId="7DB1DB37" w14:textId="77777777" w:rsidR="00F17FCB" w:rsidRPr="000D039F" w:rsidRDefault="00F17FCB" w:rsidP="003617A3">
      <w:pPr>
        <w:pStyle w:val="enumlev1"/>
        <w:rPr>
          <w:lang w:val="ru-RU"/>
        </w:rPr>
      </w:pPr>
      <w:r w:rsidRPr="000D039F">
        <w:rPr>
          <w:lang w:val="ru-RU"/>
        </w:rPr>
        <w:t>–</w:t>
      </w:r>
      <w:r w:rsidRPr="000D039F">
        <w:rPr>
          <w:lang w:val="ru-RU"/>
        </w:rPr>
        <w:tab/>
        <w:t>информации о характеристиках Земли и ее природных явлениях, поступающей от активных или пассивных датчиков, расположенных на спутниках Земли, включая данные, относящиеся к состоянию окружающей среды;</w:t>
      </w:r>
    </w:p>
    <w:p w14:paraId="2B33BFEC" w14:textId="77777777" w:rsidR="00F17FCB" w:rsidRPr="000D039F" w:rsidRDefault="00F17FCB" w:rsidP="003617A3">
      <w:pPr>
        <w:pStyle w:val="enumlev1"/>
        <w:rPr>
          <w:lang w:val="ru-RU"/>
        </w:rPr>
      </w:pPr>
      <w:r w:rsidRPr="000D039F">
        <w:rPr>
          <w:lang w:val="ru-RU"/>
        </w:rPr>
        <w:t>–</w:t>
      </w:r>
      <w:r w:rsidRPr="000D039F">
        <w:rPr>
          <w:lang w:val="ru-RU"/>
        </w:rPr>
        <w:tab/>
        <w:t>информации, получаемой с воздушных или наземных платформ;</w:t>
      </w:r>
    </w:p>
    <w:p w14:paraId="7B568CC9" w14:textId="77777777" w:rsidR="00F17FCB" w:rsidRPr="000D039F" w:rsidRDefault="00F17FCB" w:rsidP="003617A3">
      <w:pPr>
        <w:pStyle w:val="enumlev1"/>
        <w:rPr>
          <w:lang w:val="ru-RU"/>
        </w:rPr>
      </w:pPr>
      <w:r w:rsidRPr="000D039F">
        <w:rPr>
          <w:lang w:val="ru-RU"/>
        </w:rPr>
        <w:t>–</w:t>
      </w:r>
      <w:r w:rsidRPr="000D039F">
        <w:rPr>
          <w:lang w:val="ru-RU"/>
        </w:rPr>
        <w:tab/>
        <w:t>информации, распределяемой земным станциям;</w:t>
      </w:r>
    </w:p>
    <w:p w14:paraId="4263E2DF" w14:textId="77777777" w:rsidR="00F17FCB" w:rsidRPr="000D039F" w:rsidRDefault="00F17FCB" w:rsidP="003617A3">
      <w:pPr>
        <w:pStyle w:val="enumlev1"/>
        <w:rPr>
          <w:lang w:val="ru-RU"/>
        </w:rPr>
      </w:pPr>
      <w:r w:rsidRPr="000D039F">
        <w:rPr>
          <w:lang w:val="ru-RU"/>
        </w:rPr>
        <w:t>–</w:t>
      </w:r>
      <w:r w:rsidRPr="000D039F">
        <w:rPr>
          <w:lang w:val="ru-RU"/>
        </w:rPr>
        <w:tab/>
        <w:t>фидерных линий, необходимых для работы спутников и применений МетСат.</w:t>
      </w:r>
    </w:p>
    <w:p w14:paraId="0D035590" w14:textId="77777777" w:rsidR="00F17FCB" w:rsidRPr="000D039F" w:rsidRDefault="00F17FCB" w:rsidP="00F17FCB">
      <w:pPr>
        <w:rPr>
          <w:lang w:val="ru-RU"/>
        </w:rPr>
      </w:pPr>
      <w:r w:rsidRPr="000D039F">
        <w:rPr>
          <w:lang w:val="ru-RU"/>
        </w:rPr>
        <w:t>Настоящая глава, касающаяся применений службы МетСат, охватывает следующие виды передачи информации с использованием радиосвязи:</w:t>
      </w:r>
    </w:p>
    <w:p w14:paraId="53F632E7" w14:textId="77777777" w:rsidR="00F17FCB" w:rsidRPr="000D039F" w:rsidRDefault="00F17FCB" w:rsidP="003617A3">
      <w:pPr>
        <w:pStyle w:val="enumlev1"/>
        <w:rPr>
          <w:lang w:val="ru-RU"/>
        </w:rPr>
      </w:pPr>
      <w:r w:rsidRPr="000D039F">
        <w:rPr>
          <w:lang w:val="ru-RU"/>
        </w:rPr>
        <w:t>–</w:t>
      </w:r>
      <w:r w:rsidRPr="000D039F">
        <w:rPr>
          <w:lang w:val="ru-RU"/>
        </w:rPr>
        <w:tab/>
        <w:t>передача данных наблюдения со спутников МетСат на главные приемные станции;</w:t>
      </w:r>
    </w:p>
    <w:p w14:paraId="270BAD99" w14:textId="77777777" w:rsidR="00F17FCB" w:rsidRPr="000D039F" w:rsidRDefault="00F17FCB" w:rsidP="003617A3">
      <w:pPr>
        <w:pStyle w:val="enumlev1"/>
        <w:rPr>
          <w:lang w:val="ru-RU"/>
        </w:rPr>
      </w:pPr>
      <w:r w:rsidRPr="000D039F">
        <w:rPr>
          <w:lang w:val="ru-RU"/>
        </w:rPr>
        <w:t>–</w:t>
      </w:r>
      <w:r w:rsidRPr="000D039F">
        <w:rPr>
          <w:lang w:val="ru-RU"/>
        </w:rPr>
        <w:tab/>
        <w:t>ретрансляция предварительно обработанных данных на станции пользователей из метеорологической отрасли через спутники МетСат;</w:t>
      </w:r>
    </w:p>
    <w:p w14:paraId="060F8CB8" w14:textId="77777777" w:rsidR="00F17FCB" w:rsidRPr="000D039F" w:rsidRDefault="00F17FCB" w:rsidP="003617A3">
      <w:pPr>
        <w:pStyle w:val="enumlev1"/>
        <w:rPr>
          <w:lang w:val="ru-RU"/>
        </w:rPr>
      </w:pPr>
      <w:r w:rsidRPr="000D039F">
        <w:rPr>
          <w:lang w:val="ru-RU"/>
        </w:rPr>
        <w:t>–</w:t>
      </w:r>
      <w:r w:rsidRPr="000D039F">
        <w:rPr>
          <w:lang w:val="ru-RU"/>
        </w:rPr>
        <w:tab/>
        <w:t>прямая широковещательная передача данных на станции пользователей из метеорологической отрасли со спутников МетСат;</w:t>
      </w:r>
    </w:p>
    <w:p w14:paraId="1D9622EC" w14:textId="77777777" w:rsidR="00F17FCB" w:rsidRPr="000D039F" w:rsidRDefault="00F17FCB" w:rsidP="003617A3">
      <w:pPr>
        <w:pStyle w:val="enumlev1"/>
        <w:rPr>
          <w:lang w:val="ru-RU"/>
        </w:rPr>
      </w:pPr>
      <w:r w:rsidRPr="000D039F">
        <w:rPr>
          <w:lang w:val="ru-RU"/>
        </w:rPr>
        <w:t>–</w:t>
      </w:r>
      <w:r w:rsidRPr="000D039F">
        <w:rPr>
          <w:lang w:val="ru-RU"/>
        </w:rPr>
        <w:tab/>
        <w:t>альтернативное распространение данных среди пользователей (GEONETCast) через другие спутниковые системы помимо МетСат;</w:t>
      </w:r>
    </w:p>
    <w:p w14:paraId="23C6746E" w14:textId="77777777" w:rsidR="00F17FCB" w:rsidRPr="000D039F" w:rsidRDefault="00F17FCB" w:rsidP="003617A3">
      <w:pPr>
        <w:pStyle w:val="enumlev1"/>
        <w:rPr>
          <w:lang w:val="ru-RU"/>
        </w:rPr>
      </w:pPr>
      <w:r w:rsidRPr="000D039F">
        <w:rPr>
          <w:lang w:val="ru-RU"/>
        </w:rPr>
        <w:t>–</w:t>
      </w:r>
      <w:r w:rsidRPr="000D039F">
        <w:rPr>
          <w:lang w:val="ru-RU"/>
        </w:rPr>
        <w:tab/>
        <w:t>передача данных с платформ сбора данных на спутники МетСат.</w:t>
      </w:r>
    </w:p>
    <w:p w14:paraId="0F6D5863" w14:textId="54C21332" w:rsidR="00F17FCB" w:rsidRPr="000D039F" w:rsidRDefault="00F17FCB" w:rsidP="00F17FCB">
      <w:pPr>
        <w:rPr>
          <w:lang w:val="ru-RU"/>
        </w:rPr>
      </w:pPr>
      <w:r w:rsidRPr="000D039F">
        <w:rPr>
          <w:lang w:val="ru-RU"/>
        </w:rPr>
        <w:t xml:space="preserve">В Таблице 2-1 представлены полосы частот, которые на основании Регламента радиосвязи МСЭ распределены Метеорологической спутниковой службе (МетСат) и Спутниковой службе исследования Земли (ССИЗ). Кроме того, системы МетСат имеют право использовать для передачи данных полосы частот, распределенные ССИЗ (см. </w:t>
      </w:r>
      <w:r w:rsidR="00281140" w:rsidRPr="000D039F">
        <w:rPr>
          <w:lang w:val="ru-RU"/>
        </w:rPr>
        <w:t xml:space="preserve">Примечание </w:t>
      </w:r>
      <w:r w:rsidRPr="000D039F">
        <w:rPr>
          <w:lang w:val="ru-RU"/>
        </w:rPr>
        <w:t>1).</w:t>
      </w:r>
    </w:p>
    <w:p w14:paraId="488ECEA6" w14:textId="2B6E3D5B" w:rsidR="00EB665D" w:rsidRPr="000D039F" w:rsidRDefault="000A76D8" w:rsidP="00EB665D">
      <w:pPr>
        <w:pStyle w:val="TableNo"/>
        <w:rPr>
          <w:rFonts w:eastAsia="SimSun"/>
          <w:lang w:val="ru-RU"/>
        </w:rPr>
      </w:pPr>
      <w:r w:rsidRPr="000D039F">
        <w:rPr>
          <w:lang w:val="ru-RU"/>
        </w:rPr>
        <w:t>ТАБЛИЦА</w:t>
      </w:r>
      <w:r w:rsidR="00EB665D" w:rsidRPr="000D039F">
        <w:rPr>
          <w:rFonts w:eastAsia="SimSun"/>
          <w:lang w:val="ru-RU"/>
        </w:rPr>
        <w:t xml:space="preserve"> </w:t>
      </w:r>
      <w:proofErr w:type="gramStart"/>
      <w:r w:rsidR="00EB665D" w:rsidRPr="000D039F">
        <w:rPr>
          <w:rFonts w:eastAsia="SimSun"/>
          <w:lang w:val="ru-RU"/>
        </w:rPr>
        <w:t>2-1</w:t>
      </w:r>
      <w:proofErr w:type="gramEnd"/>
    </w:p>
    <w:p w14:paraId="299AA0B4" w14:textId="79A5D419" w:rsidR="00EB665D" w:rsidRPr="000D039F" w:rsidRDefault="00A45EE7" w:rsidP="00EB665D">
      <w:pPr>
        <w:pStyle w:val="Tabletitle"/>
        <w:rPr>
          <w:rFonts w:eastAsia="SimSun"/>
          <w:lang w:val="ru-RU"/>
        </w:rPr>
      </w:pPr>
      <w:r w:rsidRPr="000D039F">
        <w:rPr>
          <w:lang w:val="ru-RU"/>
        </w:rPr>
        <w:t>Полосы частот, распределенные Регламентом радиосвязи МСЭ службе МетСат и ССИЗ для передачи данных метеорологическими спутниками</w:t>
      </w:r>
    </w:p>
    <w:tbl>
      <w:tblPr>
        <w:tblW w:w="9322"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106"/>
        <w:gridCol w:w="5216"/>
      </w:tblGrid>
      <w:tr w:rsidR="00EB665D" w:rsidRPr="000D039F" w14:paraId="13FF74C4" w14:textId="77777777" w:rsidTr="004323F3">
        <w:trPr>
          <w:jc w:val="center"/>
        </w:trPr>
        <w:tc>
          <w:tcPr>
            <w:tcW w:w="9322" w:type="dxa"/>
            <w:gridSpan w:val="2"/>
          </w:tcPr>
          <w:p w14:paraId="2C13F089" w14:textId="1C814396" w:rsidR="00EB665D" w:rsidRPr="000D039F" w:rsidRDefault="00CA6ABF" w:rsidP="0050125C">
            <w:pPr>
              <w:pStyle w:val="Tablehead"/>
              <w:rPr>
                <w:rFonts w:eastAsia="SimSun"/>
                <w:szCs w:val="18"/>
                <w:lang w:val="ru-RU"/>
              </w:rPr>
            </w:pPr>
            <w:r w:rsidRPr="000D039F">
              <w:rPr>
                <w:szCs w:val="18"/>
                <w:lang w:val="ru-RU"/>
              </w:rPr>
              <w:t>Распределения, доступные службе МетСат для передачи данных</w:t>
            </w:r>
          </w:p>
        </w:tc>
      </w:tr>
      <w:tr w:rsidR="00EB665D" w:rsidRPr="000D039F" w14:paraId="41BC5595" w14:textId="77777777" w:rsidTr="00987D9C">
        <w:trPr>
          <w:jc w:val="center"/>
        </w:trPr>
        <w:tc>
          <w:tcPr>
            <w:tcW w:w="4106" w:type="dxa"/>
          </w:tcPr>
          <w:p w14:paraId="4A2F3122" w14:textId="021985E6" w:rsidR="00EB665D" w:rsidRPr="000D039F" w:rsidRDefault="00CA6ABF" w:rsidP="0050125C">
            <w:pPr>
              <w:pStyle w:val="Tablehead"/>
              <w:rPr>
                <w:rFonts w:eastAsia="SimSun"/>
                <w:szCs w:val="18"/>
                <w:lang w:val="ru-RU"/>
              </w:rPr>
            </w:pPr>
            <w:r w:rsidRPr="000D039F">
              <w:rPr>
                <w:szCs w:val="18"/>
                <w:lang w:val="ru-RU"/>
              </w:rPr>
              <w:t>Направление космос-Земля</w:t>
            </w:r>
          </w:p>
        </w:tc>
        <w:tc>
          <w:tcPr>
            <w:tcW w:w="5216" w:type="dxa"/>
          </w:tcPr>
          <w:p w14:paraId="0F7CCC75" w14:textId="55D1002E" w:rsidR="00EB665D" w:rsidRPr="000D039F" w:rsidRDefault="00CA6ABF" w:rsidP="0050125C">
            <w:pPr>
              <w:pStyle w:val="Tablehead"/>
              <w:rPr>
                <w:rFonts w:asciiTheme="minorHAnsi" w:eastAsia="SimSun" w:hAnsiTheme="minorHAnsi"/>
                <w:szCs w:val="18"/>
                <w:lang w:val="ru-RU"/>
              </w:rPr>
            </w:pPr>
            <w:r w:rsidRPr="000D039F">
              <w:rPr>
                <w:szCs w:val="18"/>
                <w:lang w:val="ru-RU"/>
              </w:rPr>
              <w:t>Направление Земля-космос</w:t>
            </w:r>
          </w:p>
        </w:tc>
      </w:tr>
      <w:tr w:rsidR="00EB665D" w:rsidRPr="000D039F" w14:paraId="21EE0517" w14:textId="77777777" w:rsidTr="00987D9C">
        <w:trPr>
          <w:jc w:val="center"/>
        </w:trPr>
        <w:tc>
          <w:tcPr>
            <w:tcW w:w="4106" w:type="dxa"/>
          </w:tcPr>
          <w:p w14:paraId="712C0DFE" w14:textId="34AEDF22" w:rsidR="00EB665D" w:rsidRPr="000D039F" w:rsidRDefault="00A64627" w:rsidP="0050125C">
            <w:pPr>
              <w:pStyle w:val="Tabletext"/>
              <w:rPr>
                <w:rFonts w:eastAsia="SimSun"/>
                <w:szCs w:val="18"/>
                <w:lang w:val="ru-RU"/>
              </w:rPr>
            </w:pPr>
            <w:r w:rsidRPr="000D039F">
              <w:rPr>
                <w:b/>
                <w:bCs/>
                <w:szCs w:val="18"/>
                <w:lang w:val="ru-RU"/>
              </w:rPr>
              <w:t>137</w:t>
            </w:r>
            <w:r w:rsidR="00987D9C" w:rsidRPr="000D039F">
              <w:rPr>
                <w:b/>
                <w:bCs/>
                <w:szCs w:val="18"/>
                <w:lang w:val="ru-RU"/>
              </w:rPr>
              <w:t>–</w:t>
            </w:r>
            <w:r w:rsidRPr="000D039F">
              <w:rPr>
                <w:b/>
                <w:bCs/>
                <w:szCs w:val="18"/>
                <w:lang w:val="ru-RU"/>
              </w:rPr>
              <w:t>138 МГц</w:t>
            </w:r>
            <w:r w:rsidRPr="000D039F">
              <w:rPr>
                <w:szCs w:val="18"/>
                <w:lang w:val="ru-RU"/>
              </w:rPr>
              <w:t xml:space="preserve"> (МетСат на первичной основе)</w:t>
            </w:r>
          </w:p>
        </w:tc>
        <w:tc>
          <w:tcPr>
            <w:tcW w:w="5216" w:type="dxa"/>
          </w:tcPr>
          <w:p w14:paraId="4221B372" w14:textId="5276C2F5" w:rsidR="00EB665D" w:rsidRPr="000D039F" w:rsidRDefault="00A64627" w:rsidP="00A64627">
            <w:pPr>
              <w:pStyle w:val="Tabletext"/>
              <w:jc w:val="left"/>
              <w:rPr>
                <w:rFonts w:eastAsia="SimSun"/>
                <w:szCs w:val="18"/>
                <w:lang w:val="ru-RU"/>
              </w:rPr>
            </w:pPr>
            <w:r w:rsidRPr="000D039F">
              <w:rPr>
                <w:b/>
                <w:bCs/>
                <w:szCs w:val="18"/>
                <w:lang w:val="ru-RU"/>
              </w:rPr>
              <w:t>401</w:t>
            </w:r>
            <w:r w:rsidR="00987D9C" w:rsidRPr="000D039F">
              <w:rPr>
                <w:b/>
                <w:bCs/>
                <w:szCs w:val="18"/>
                <w:lang w:val="ru-RU"/>
              </w:rPr>
              <w:t>–</w:t>
            </w:r>
            <w:r w:rsidRPr="000D039F">
              <w:rPr>
                <w:b/>
                <w:bCs/>
                <w:szCs w:val="18"/>
                <w:lang w:val="ru-RU"/>
              </w:rPr>
              <w:t>403 МГц</w:t>
            </w:r>
            <w:r w:rsidRPr="000D039F">
              <w:rPr>
                <w:szCs w:val="18"/>
                <w:lang w:val="ru-RU"/>
              </w:rPr>
              <w:t xml:space="preserve"> (ССИЗ и МетСат на первичной основе)</w:t>
            </w:r>
          </w:p>
        </w:tc>
      </w:tr>
      <w:tr w:rsidR="00EB665D" w:rsidRPr="000D039F" w14:paraId="32B513FA" w14:textId="77777777" w:rsidTr="00987D9C">
        <w:trPr>
          <w:jc w:val="center"/>
        </w:trPr>
        <w:tc>
          <w:tcPr>
            <w:tcW w:w="4106" w:type="dxa"/>
          </w:tcPr>
          <w:p w14:paraId="434613AE" w14:textId="70366FD8" w:rsidR="00EB665D" w:rsidRPr="000D039F" w:rsidRDefault="00A64627" w:rsidP="00A64627">
            <w:pPr>
              <w:pStyle w:val="Tabletext"/>
              <w:jc w:val="left"/>
              <w:rPr>
                <w:rFonts w:eastAsia="SimSun"/>
                <w:szCs w:val="18"/>
                <w:lang w:val="ru-RU"/>
              </w:rPr>
            </w:pPr>
            <w:r w:rsidRPr="000D039F">
              <w:rPr>
                <w:b/>
                <w:bCs/>
                <w:szCs w:val="18"/>
                <w:lang w:val="ru-RU"/>
              </w:rPr>
              <w:t>400,15</w:t>
            </w:r>
            <w:r w:rsidR="00987D9C" w:rsidRPr="000D039F">
              <w:rPr>
                <w:b/>
                <w:bCs/>
                <w:szCs w:val="18"/>
                <w:lang w:val="ru-RU"/>
              </w:rPr>
              <w:t>–</w:t>
            </w:r>
            <w:r w:rsidRPr="000D039F">
              <w:rPr>
                <w:b/>
                <w:bCs/>
                <w:szCs w:val="18"/>
                <w:lang w:val="ru-RU"/>
              </w:rPr>
              <w:t>401 МГц</w:t>
            </w:r>
            <w:r w:rsidRPr="000D039F">
              <w:rPr>
                <w:szCs w:val="18"/>
                <w:lang w:val="ru-RU"/>
              </w:rPr>
              <w:t xml:space="preserve"> (МетСат на первичной основе)</w:t>
            </w:r>
          </w:p>
        </w:tc>
        <w:tc>
          <w:tcPr>
            <w:tcW w:w="5216" w:type="dxa"/>
          </w:tcPr>
          <w:p w14:paraId="78CEDB04" w14:textId="003738E1" w:rsidR="00EB665D" w:rsidRPr="000D039F" w:rsidRDefault="00A64627" w:rsidP="00A64627">
            <w:pPr>
              <w:pStyle w:val="Tabletext"/>
              <w:jc w:val="left"/>
              <w:rPr>
                <w:szCs w:val="18"/>
                <w:lang w:val="ru-RU"/>
              </w:rPr>
            </w:pPr>
            <w:r w:rsidRPr="000D039F">
              <w:rPr>
                <w:b/>
                <w:bCs/>
                <w:szCs w:val="18"/>
                <w:lang w:val="ru-RU"/>
              </w:rPr>
              <w:t>2 025</w:t>
            </w:r>
            <w:r w:rsidR="00987D9C" w:rsidRPr="000D039F">
              <w:rPr>
                <w:b/>
                <w:bCs/>
                <w:szCs w:val="18"/>
                <w:lang w:val="ru-RU"/>
              </w:rPr>
              <w:t>–</w:t>
            </w:r>
            <w:r w:rsidRPr="000D039F">
              <w:rPr>
                <w:b/>
                <w:bCs/>
                <w:szCs w:val="18"/>
                <w:lang w:val="ru-RU"/>
              </w:rPr>
              <w:t>2 110 МГц</w:t>
            </w:r>
            <w:r w:rsidRPr="000D039F">
              <w:rPr>
                <w:szCs w:val="18"/>
                <w:lang w:val="ru-RU"/>
              </w:rPr>
              <w:t xml:space="preserve"> (ССИЗ на первичной основе) (</w:t>
            </w:r>
            <w:r w:rsidR="00987D9C" w:rsidRPr="000D039F">
              <w:rPr>
                <w:szCs w:val="18"/>
                <w:lang w:val="ru-RU"/>
              </w:rPr>
              <w:t>Примечание </w:t>
            </w:r>
            <w:r w:rsidRPr="000D039F">
              <w:rPr>
                <w:szCs w:val="18"/>
                <w:lang w:val="ru-RU"/>
              </w:rPr>
              <w:t xml:space="preserve">1) </w:t>
            </w:r>
            <w:r w:rsidRPr="000D039F">
              <w:rPr>
                <w:szCs w:val="18"/>
                <w:lang w:val="ru-RU"/>
              </w:rPr>
              <w:br/>
              <w:t>(включая направление космос-космос)</w:t>
            </w:r>
          </w:p>
        </w:tc>
      </w:tr>
      <w:tr w:rsidR="00EB665D" w:rsidRPr="000D039F" w14:paraId="1DF238D0" w14:textId="77777777" w:rsidTr="00987D9C">
        <w:trPr>
          <w:jc w:val="center"/>
        </w:trPr>
        <w:tc>
          <w:tcPr>
            <w:tcW w:w="4106" w:type="dxa"/>
          </w:tcPr>
          <w:p w14:paraId="67CC2A78" w14:textId="55A6AF6D" w:rsidR="00EB665D" w:rsidRPr="000D039F" w:rsidRDefault="00A64627" w:rsidP="00A64627">
            <w:pPr>
              <w:pStyle w:val="Tabletext"/>
              <w:jc w:val="left"/>
              <w:rPr>
                <w:rFonts w:eastAsia="SimSun"/>
                <w:szCs w:val="18"/>
                <w:lang w:val="ru-RU"/>
              </w:rPr>
            </w:pPr>
            <w:r w:rsidRPr="000D039F">
              <w:rPr>
                <w:b/>
                <w:bCs/>
                <w:szCs w:val="18"/>
                <w:lang w:val="ru-RU"/>
              </w:rPr>
              <w:t>460</w:t>
            </w:r>
            <w:r w:rsidR="00987D9C" w:rsidRPr="000D039F">
              <w:rPr>
                <w:b/>
                <w:bCs/>
                <w:szCs w:val="18"/>
                <w:lang w:val="ru-RU"/>
              </w:rPr>
              <w:t>–</w:t>
            </w:r>
            <w:r w:rsidRPr="000D039F">
              <w:rPr>
                <w:b/>
                <w:bCs/>
                <w:szCs w:val="18"/>
                <w:lang w:val="ru-RU"/>
              </w:rPr>
              <w:t>470 МГц</w:t>
            </w:r>
            <w:r w:rsidRPr="000D039F">
              <w:rPr>
                <w:szCs w:val="18"/>
                <w:lang w:val="ru-RU"/>
              </w:rPr>
              <w:t xml:space="preserve"> (ССИЗ и МетСат на вторичной основе</w:t>
            </w:r>
            <w:r w:rsidRPr="000D039F">
              <w:rPr>
                <w:rStyle w:val="FootnoteReference"/>
                <w:szCs w:val="16"/>
                <w:lang w:val="ru-RU"/>
              </w:rPr>
              <w:footnoteReference w:id="1"/>
            </w:r>
            <w:r w:rsidRPr="000D039F">
              <w:rPr>
                <w:szCs w:val="18"/>
                <w:lang w:val="ru-RU"/>
              </w:rPr>
              <w:t>)</w:t>
            </w:r>
          </w:p>
        </w:tc>
        <w:tc>
          <w:tcPr>
            <w:tcW w:w="5216" w:type="dxa"/>
          </w:tcPr>
          <w:p w14:paraId="1E8636D5" w14:textId="5199B5C2" w:rsidR="00EB665D" w:rsidRPr="000D039F" w:rsidRDefault="00A64627" w:rsidP="00A64627">
            <w:pPr>
              <w:pStyle w:val="Tabletext"/>
              <w:jc w:val="left"/>
              <w:rPr>
                <w:lang w:val="ru-RU"/>
              </w:rPr>
            </w:pPr>
            <w:r w:rsidRPr="000D039F">
              <w:rPr>
                <w:b/>
                <w:lang w:val="ru-RU"/>
              </w:rPr>
              <w:t>7 190</w:t>
            </w:r>
            <w:r w:rsidR="00987D9C" w:rsidRPr="000D039F">
              <w:rPr>
                <w:b/>
                <w:lang w:val="ru-RU"/>
              </w:rPr>
              <w:t>–</w:t>
            </w:r>
            <w:r w:rsidRPr="000D039F">
              <w:rPr>
                <w:b/>
                <w:lang w:val="ru-RU"/>
              </w:rPr>
              <w:t>7 250 МГц</w:t>
            </w:r>
            <w:r w:rsidRPr="000D039F">
              <w:rPr>
                <w:lang w:val="ru-RU"/>
              </w:rPr>
              <w:t xml:space="preserve"> (ССИЗ на первичной основе</w:t>
            </w:r>
            <w:r w:rsidRPr="000D039F">
              <w:rPr>
                <w:rStyle w:val="FootnoteReference"/>
                <w:lang w:val="ru-RU"/>
              </w:rPr>
              <w:footnoteReference w:id="2"/>
            </w:r>
            <w:r w:rsidRPr="000D039F">
              <w:rPr>
                <w:lang w:val="ru-RU"/>
              </w:rPr>
              <w:t>,</w:t>
            </w:r>
            <w:r w:rsidRPr="000D039F">
              <w:rPr>
                <w:rStyle w:val="FootnoteReference"/>
                <w:lang w:val="ru-RU"/>
              </w:rPr>
              <w:footnoteReference w:id="3"/>
            </w:r>
            <w:r w:rsidRPr="000D039F">
              <w:rPr>
                <w:lang w:val="ru-RU"/>
              </w:rPr>
              <w:t>) (</w:t>
            </w:r>
            <w:r w:rsidR="00987D9C" w:rsidRPr="000D039F">
              <w:rPr>
                <w:lang w:val="ru-RU"/>
              </w:rPr>
              <w:t>Примечание </w:t>
            </w:r>
            <w:r w:rsidRPr="000D039F">
              <w:rPr>
                <w:lang w:val="ru-RU"/>
              </w:rPr>
              <w:t>1)</w:t>
            </w:r>
          </w:p>
        </w:tc>
      </w:tr>
    </w:tbl>
    <w:p w14:paraId="3421869A" w14:textId="6998538A" w:rsidR="00275BF9" w:rsidRPr="000D039F" w:rsidRDefault="00995DEF" w:rsidP="00275BF9">
      <w:pPr>
        <w:pStyle w:val="TableNo"/>
        <w:rPr>
          <w:rFonts w:eastAsia="SimSun"/>
          <w:lang w:val="ru-RU"/>
        </w:rPr>
      </w:pPr>
      <w:r w:rsidRPr="000D039F">
        <w:rPr>
          <w:lang w:val="ru-RU"/>
        </w:rPr>
        <w:lastRenderedPageBreak/>
        <w:t xml:space="preserve">ТАБЛИЦА </w:t>
      </w:r>
      <w:proofErr w:type="gramStart"/>
      <w:r w:rsidRPr="000D039F">
        <w:rPr>
          <w:lang w:val="ru-RU"/>
        </w:rPr>
        <w:t>2-1</w:t>
      </w:r>
      <w:proofErr w:type="gramEnd"/>
      <w:r w:rsidRPr="000D039F">
        <w:rPr>
          <w:lang w:val="ru-RU"/>
        </w:rPr>
        <w:t xml:space="preserve"> (</w:t>
      </w:r>
      <w:r w:rsidRPr="000D039F">
        <w:rPr>
          <w:i/>
          <w:iCs/>
          <w:caps w:val="0"/>
          <w:lang w:val="ru-RU"/>
        </w:rPr>
        <w:t>окончание</w:t>
      </w:r>
      <w:r w:rsidRPr="000D039F">
        <w:rPr>
          <w:lang w:val="ru-RU"/>
        </w:rPr>
        <w:t>)</w:t>
      </w:r>
    </w:p>
    <w:tbl>
      <w:tblPr>
        <w:tblW w:w="9322"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587"/>
        <w:gridCol w:w="4735"/>
      </w:tblGrid>
      <w:tr w:rsidR="00275BF9" w:rsidRPr="000D039F" w14:paraId="672FC391" w14:textId="77777777" w:rsidTr="00FB0885">
        <w:trPr>
          <w:jc w:val="center"/>
        </w:trPr>
        <w:tc>
          <w:tcPr>
            <w:tcW w:w="9322" w:type="dxa"/>
            <w:gridSpan w:val="2"/>
          </w:tcPr>
          <w:p w14:paraId="4258E401" w14:textId="47F843F0" w:rsidR="00275BF9" w:rsidRPr="000D039F" w:rsidRDefault="00E303CA" w:rsidP="00FB0885">
            <w:pPr>
              <w:pStyle w:val="Tablehead"/>
              <w:rPr>
                <w:rFonts w:eastAsia="SimSun"/>
                <w:lang w:val="ru-RU"/>
              </w:rPr>
            </w:pPr>
            <w:r w:rsidRPr="000D039F">
              <w:rPr>
                <w:lang w:val="ru-RU"/>
              </w:rPr>
              <w:t>Распределения, доступные службе МетСат для передачи данных</w:t>
            </w:r>
          </w:p>
        </w:tc>
      </w:tr>
      <w:tr w:rsidR="00275BF9" w:rsidRPr="000D039F" w14:paraId="3293739A" w14:textId="77777777" w:rsidTr="000C0179">
        <w:trPr>
          <w:jc w:val="center"/>
        </w:trPr>
        <w:tc>
          <w:tcPr>
            <w:tcW w:w="4587" w:type="dxa"/>
          </w:tcPr>
          <w:p w14:paraId="2E6E7D46" w14:textId="79B642F4" w:rsidR="00275BF9" w:rsidRPr="000D039F" w:rsidRDefault="00062BA1" w:rsidP="00FB0885">
            <w:pPr>
              <w:pStyle w:val="Tablehead"/>
              <w:rPr>
                <w:rFonts w:eastAsia="SimSun"/>
                <w:lang w:val="ru-RU"/>
              </w:rPr>
            </w:pPr>
            <w:r w:rsidRPr="000D039F">
              <w:rPr>
                <w:lang w:val="ru-RU"/>
              </w:rPr>
              <w:t>Направление космос-Земля</w:t>
            </w:r>
          </w:p>
        </w:tc>
        <w:tc>
          <w:tcPr>
            <w:tcW w:w="4735" w:type="dxa"/>
          </w:tcPr>
          <w:p w14:paraId="5FC8B9F9" w14:textId="54AF2858" w:rsidR="00275BF9" w:rsidRPr="000D039F" w:rsidRDefault="00062BA1" w:rsidP="00FB0885">
            <w:pPr>
              <w:pStyle w:val="Tablehead"/>
              <w:rPr>
                <w:rFonts w:eastAsia="SimSun"/>
                <w:lang w:val="ru-RU"/>
              </w:rPr>
            </w:pPr>
            <w:r w:rsidRPr="000D039F">
              <w:rPr>
                <w:lang w:val="ru-RU"/>
              </w:rPr>
              <w:t>Направление Земля-космос</w:t>
            </w:r>
          </w:p>
        </w:tc>
      </w:tr>
      <w:tr w:rsidR="000C0179" w:rsidRPr="000D039F" w14:paraId="1910BDBB" w14:textId="77777777" w:rsidTr="000C0179">
        <w:trPr>
          <w:jc w:val="center"/>
        </w:trPr>
        <w:tc>
          <w:tcPr>
            <w:tcW w:w="4587" w:type="dxa"/>
          </w:tcPr>
          <w:p w14:paraId="14D7F013" w14:textId="1E724C42" w:rsidR="000C0179" w:rsidRPr="000D039F" w:rsidRDefault="000C0179" w:rsidP="00CD7286">
            <w:pPr>
              <w:pStyle w:val="Tabletext"/>
              <w:jc w:val="left"/>
              <w:rPr>
                <w:rFonts w:eastAsia="SimSun"/>
                <w:szCs w:val="18"/>
                <w:lang w:val="ru-RU"/>
              </w:rPr>
            </w:pPr>
            <w:r w:rsidRPr="000D039F">
              <w:rPr>
                <w:b/>
                <w:bCs/>
                <w:szCs w:val="18"/>
                <w:lang w:val="ru-RU"/>
              </w:rPr>
              <w:t>1 670</w:t>
            </w:r>
            <w:r w:rsidR="00291997" w:rsidRPr="000D039F">
              <w:rPr>
                <w:b/>
                <w:bCs/>
                <w:szCs w:val="18"/>
                <w:lang w:val="ru-RU"/>
              </w:rPr>
              <w:t>–</w:t>
            </w:r>
            <w:r w:rsidRPr="000D039F">
              <w:rPr>
                <w:b/>
                <w:bCs/>
                <w:szCs w:val="18"/>
                <w:lang w:val="ru-RU"/>
              </w:rPr>
              <w:t>1 710 МГц</w:t>
            </w:r>
            <w:r w:rsidRPr="000D039F">
              <w:rPr>
                <w:szCs w:val="18"/>
                <w:lang w:val="ru-RU"/>
              </w:rPr>
              <w:t xml:space="preserve"> (МетСат на первичной основе)</w:t>
            </w:r>
          </w:p>
        </w:tc>
        <w:tc>
          <w:tcPr>
            <w:tcW w:w="4735" w:type="dxa"/>
          </w:tcPr>
          <w:p w14:paraId="3B21C1B3" w14:textId="569B8A96" w:rsidR="000C0179" w:rsidRPr="000D039F" w:rsidRDefault="000C0179" w:rsidP="00CD7286">
            <w:pPr>
              <w:pStyle w:val="Tabletext"/>
              <w:rPr>
                <w:rFonts w:eastAsia="SimSun"/>
                <w:szCs w:val="18"/>
                <w:lang w:val="ru-RU"/>
              </w:rPr>
            </w:pPr>
            <w:r w:rsidRPr="000D039F">
              <w:rPr>
                <w:b/>
                <w:bCs/>
                <w:szCs w:val="18"/>
                <w:lang w:val="ru-RU"/>
              </w:rPr>
              <w:t>8 175</w:t>
            </w:r>
            <w:r w:rsidR="00291997" w:rsidRPr="000D039F">
              <w:rPr>
                <w:b/>
                <w:bCs/>
                <w:szCs w:val="18"/>
                <w:lang w:val="ru-RU"/>
              </w:rPr>
              <w:t>–</w:t>
            </w:r>
            <w:r w:rsidRPr="000D039F">
              <w:rPr>
                <w:b/>
                <w:bCs/>
                <w:szCs w:val="18"/>
                <w:lang w:val="ru-RU"/>
              </w:rPr>
              <w:t>8 215 МГц</w:t>
            </w:r>
            <w:r w:rsidRPr="000D039F">
              <w:rPr>
                <w:szCs w:val="18"/>
                <w:lang w:val="ru-RU"/>
              </w:rPr>
              <w:t xml:space="preserve"> (МетСат на первичной основе)</w:t>
            </w:r>
          </w:p>
        </w:tc>
      </w:tr>
      <w:tr w:rsidR="000C0179" w:rsidRPr="000D039F" w14:paraId="24E5DC17" w14:textId="77777777" w:rsidTr="000C0179">
        <w:trPr>
          <w:jc w:val="center"/>
        </w:trPr>
        <w:tc>
          <w:tcPr>
            <w:tcW w:w="4587" w:type="dxa"/>
          </w:tcPr>
          <w:p w14:paraId="324B7046" w14:textId="7BF3B6A5" w:rsidR="000C0179" w:rsidRPr="000D039F" w:rsidRDefault="000C0179" w:rsidP="00CD7286">
            <w:pPr>
              <w:pStyle w:val="Tabletext"/>
              <w:jc w:val="left"/>
              <w:rPr>
                <w:rFonts w:eastAsia="SimSun"/>
                <w:szCs w:val="18"/>
                <w:lang w:val="ru-RU"/>
              </w:rPr>
            </w:pPr>
            <w:r w:rsidRPr="000D039F">
              <w:rPr>
                <w:b/>
                <w:bCs/>
                <w:szCs w:val="18"/>
                <w:lang w:val="ru-RU"/>
              </w:rPr>
              <w:t>2 200</w:t>
            </w:r>
            <w:r w:rsidR="00291997" w:rsidRPr="000D039F">
              <w:rPr>
                <w:b/>
                <w:bCs/>
                <w:szCs w:val="18"/>
                <w:lang w:val="ru-RU"/>
              </w:rPr>
              <w:t>–</w:t>
            </w:r>
            <w:r w:rsidRPr="000D039F">
              <w:rPr>
                <w:b/>
                <w:bCs/>
                <w:szCs w:val="18"/>
                <w:lang w:val="ru-RU"/>
              </w:rPr>
              <w:t>2 290 МГц</w:t>
            </w:r>
            <w:r w:rsidRPr="000D039F">
              <w:rPr>
                <w:szCs w:val="18"/>
                <w:lang w:val="ru-RU"/>
              </w:rPr>
              <w:t xml:space="preserve"> (ССИЗ на первичной основе) (</w:t>
            </w:r>
            <w:r w:rsidR="00F9275E" w:rsidRPr="000D039F">
              <w:rPr>
                <w:szCs w:val="18"/>
                <w:lang w:val="ru-RU"/>
              </w:rPr>
              <w:t xml:space="preserve">Примечание </w:t>
            </w:r>
            <w:r w:rsidRPr="000D039F">
              <w:rPr>
                <w:szCs w:val="18"/>
                <w:lang w:val="ru-RU"/>
              </w:rPr>
              <w:t>1)</w:t>
            </w:r>
            <w:r w:rsidRPr="000D039F">
              <w:rPr>
                <w:rFonts w:eastAsia="SimSun"/>
                <w:szCs w:val="18"/>
                <w:lang w:val="ru-RU"/>
              </w:rPr>
              <w:t xml:space="preserve"> </w:t>
            </w:r>
            <w:r w:rsidRPr="000D039F">
              <w:rPr>
                <w:szCs w:val="18"/>
                <w:lang w:val="ru-RU"/>
              </w:rPr>
              <w:t>(включая направление космос-космос)</w:t>
            </w:r>
          </w:p>
        </w:tc>
        <w:tc>
          <w:tcPr>
            <w:tcW w:w="4735" w:type="dxa"/>
          </w:tcPr>
          <w:p w14:paraId="131EEFE5" w14:textId="78766192" w:rsidR="000C0179" w:rsidRPr="000D039F" w:rsidRDefault="000C0179" w:rsidP="00CD7286">
            <w:pPr>
              <w:pStyle w:val="Tabletext"/>
              <w:jc w:val="left"/>
              <w:rPr>
                <w:rFonts w:eastAsia="SimSun"/>
                <w:szCs w:val="18"/>
                <w:lang w:val="ru-RU"/>
              </w:rPr>
            </w:pPr>
            <w:r w:rsidRPr="000D039F">
              <w:rPr>
                <w:b/>
                <w:bCs/>
                <w:szCs w:val="18"/>
                <w:lang w:val="ru-RU"/>
              </w:rPr>
              <w:t>28,5</w:t>
            </w:r>
            <w:r w:rsidR="00291997" w:rsidRPr="000D039F">
              <w:rPr>
                <w:b/>
                <w:bCs/>
                <w:szCs w:val="18"/>
                <w:lang w:val="ru-RU"/>
              </w:rPr>
              <w:t>–</w:t>
            </w:r>
            <w:r w:rsidRPr="000D039F">
              <w:rPr>
                <w:b/>
                <w:bCs/>
                <w:szCs w:val="18"/>
                <w:lang w:val="ru-RU"/>
              </w:rPr>
              <w:t>30,0 ГГц</w:t>
            </w:r>
            <w:r w:rsidRPr="000D039F">
              <w:rPr>
                <w:szCs w:val="18"/>
                <w:lang w:val="ru-RU"/>
              </w:rPr>
              <w:t xml:space="preserve"> (ССИЗ на вторичной основе) (</w:t>
            </w:r>
            <w:r w:rsidR="00F9275E" w:rsidRPr="000D039F">
              <w:rPr>
                <w:szCs w:val="18"/>
                <w:lang w:val="ru-RU"/>
              </w:rPr>
              <w:t>Примечание </w:t>
            </w:r>
            <w:r w:rsidRPr="000D039F">
              <w:rPr>
                <w:szCs w:val="18"/>
                <w:lang w:val="ru-RU"/>
              </w:rPr>
              <w:t>1)</w:t>
            </w:r>
          </w:p>
        </w:tc>
      </w:tr>
      <w:tr w:rsidR="00EB665D" w:rsidRPr="000D039F" w14:paraId="4A050854" w14:textId="77777777" w:rsidTr="000C0179">
        <w:trPr>
          <w:jc w:val="center"/>
        </w:trPr>
        <w:tc>
          <w:tcPr>
            <w:tcW w:w="4587" w:type="dxa"/>
          </w:tcPr>
          <w:p w14:paraId="78AC9BFA" w14:textId="41158D91" w:rsidR="00EB665D" w:rsidRPr="000D039F" w:rsidRDefault="00062BA1" w:rsidP="00062BA1">
            <w:pPr>
              <w:pStyle w:val="Tabletext"/>
              <w:jc w:val="left"/>
              <w:rPr>
                <w:rFonts w:eastAsia="SimSun"/>
                <w:lang w:val="ru-RU"/>
              </w:rPr>
            </w:pPr>
            <w:r w:rsidRPr="000D039F">
              <w:rPr>
                <w:b/>
                <w:bCs/>
                <w:lang w:val="ru-RU"/>
              </w:rPr>
              <w:t>7 450</w:t>
            </w:r>
            <w:r w:rsidR="00291997" w:rsidRPr="000D039F">
              <w:rPr>
                <w:b/>
                <w:bCs/>
                <w:lang w:val="ru-RU"/>
              </w:rPr>
              <w:t>–</w:t>
            </w:r>
            <w:r w:rsidRPr="000D039F">
              <w:rPr>
                <w:b/>
                <w:bCs/>
                <w:lang w:val="ru-RU"/>
              </w:rPr>
              <w:t>7 550 МГц</w:t>
            </w:r>
            <w:r w:rsidRPr="000D039F">
              <w:rPr>
                <w:lang w:val="ru-RU"/>
              </w:rPr>
              <w:t xml:space="preserve"> (МетСат на первичной основе, только для геостационарных спутников)</w:t>
            </w:r>
          </w:p>
        </w:tc>
        <w:tc>
          <w:tcPr>
            <w:tcW w:w="4735" w:type="dxa"/>
          </w:tcPr>
          <w:p w14:paraId="10E8B218" w14:textId="1CF971AF" w:rsidR="00EB665D" w:rsidRPr="000D039F" w:rsidRDefault="00062BA1" w:rsidP="00062BA1">
            <w:pPr>
              <w:pStyle w:val="Tabletext"/>
              <w:jc w:val="left"/>
              <w:rPr>
                <w:rFonts w:eastAsia="SimSun"/>
                <w:lang w:val="ru-RU"/>
              </w:rPr>
            </w:pPr>
            <w:r w:rsidRPr="000D039F">
              <w:rPr>
                <w:b/>
                <w:bCs/>
                <w:lang w:val="ru-RU"/>
              </w:rPr>
              <w:t>40,0</w:t>
            </w:r>
            <w:r w:rsidR="00291997" w:rsidRPr="000D039F">
              <w:rPr>
                <w:b/>
                <w:bCs/>
                <w:lang w:val="ru-RU"/>
              </w:rPr>
              <w:t>–</w:t>
            </w:r>
            <w:r w:rsidRPr="000D039F">
              <w:rPr>
                <w:b/>
                <w:bCs/>
                <w:lang w:val="ru-RU"/>
              </w:rPr>
              <w:t>40,5 ГГц</w:t>
            </w:r>
            <w:r w:rsidRPr="000D039F">
              <w:rPr>
                <w:lang w:val="ru-RU"/>
              </w:rPr>
              <w:t xml:space="preserve"> (ССИЗ на первичной основе) (</w:t>
            </w:r>
            <w:r w:rsidR="00F9275E" w:rsidRPr="000D039F">
              <w:rPr>
                <w:lang w:val="ru-RU"/>
              </w:rPr>
              <w:t>Примечание </w:t>
            </w:r>
            <w:r w:rsidRPr="000D039F">
              <w:rPr>
                <w:lang w:val="ru-RU"/>
              </w:rPr>
              <w:t>1)</w:t>
            </w:r>
          </w:p>
        </w:tc>
      </w:tr>
      <w:tr w:rsidR="00062BA1" w:rsidRPr="000D039F" w14:paraId="09F6EBA6" w14:textId="77777777" w:rsidTr="000C0179">
        <w:trPr>
          <w:jc w:val="center"/>
        </w:trPr>
        <w:tc>
          <w:tcPr>
            <w:tcW w:w="4587" w:type="dxa"/>
          </w:tcPr>
          <w:p w14:paraId="3E1D4E8A" w14:textId="4F3CCC28" w:rsidR="00062BA1" w:rsidRPr="000D039F" w:rsidRDefault="00062BA1" w:rsidP="00062BA1">
            <w:pPr>
              <w:pStyle w:val="Tabletext"/>
              <w:jc w:val="left"/>
              <w:rPr>
                <w:rFonts w:eastAsia="SimSun"/>
                <w:lang w:val="ru-RU"/>
              </w:rPr>
            </w:pPr>
            <w:r w:rsidRPr="000D039F">
              <w:rPr>
                <w:b/>
                <w:bCs/>
                <w:lang w:val="ru-RU"/>
              </w:rPr>
              <w:t>7 750</w:t>
            </w:r>
            <w:r w:rsidR="00291997" w:rsidRPr="000D039F">
              <w:rPr>
                <w:b/>
                <w:bCs/>
                <w:lang w:val="ru-RU"/>
              </w:rPr>
              <w:t>–</w:t>
            </w:r>
            <w:r w:rsidRPr="000D039F">
              <w:rPr>
                <w:b/>
                <w:bCs/>
                <w:lang w:val="ru-RU"/>
              </w:rPr>
              <w:t>7 900 МГц</w:t>
            </w:r>
            <w:r w:rsidRPr="000D039F">
              <w:rPr>
                <w:lang w:val="ru-RU"/>
              </w:rPr>
              <w:t xml:space="preserve"> (МетСат на первичной основе, только для негеостационарных спутников)</w:t>
            </w:r>
          </w:p>
        </w:tc>
        <w:tc>
          <w:tcPr>
            <w:tcW w:w="4735" w:type="dxa"/>
          </w:tcPr>
          <w:p w14:paraId="055ADDAD" w14:textId="77777777" w:rsidR="00062BA1" w:rsidRPr="000D039F" w:rsidRDefault="00062BA1" w:rsidP="00062BA1">
            <w:pPr>
              <w:pStyle w:val="Tabletext"/>
              <w:jc w:val="left"/>
              <w:rPr>
                <w:rFonts w:eastAsia="SimSun"/>
                <w:lang w:val="ru-RU"/>
              </w:rPr>
            </w:pPr>
          </w:p>
        </w:tc>
      </w:tr>
      <w:tr w:rsidR="00062BA1" w:rsidRPr="000D039F" w14:paraId="07EF5883" w14:textId="77777777" w:rsidTr="000C0179">
        <w:trPr>
          <w:jc w:val="center"/>
        </w:trPr>
        <w:tc>
          <w:tcPr>
            <w:tcW w:w="4587" w:type="dxa"/>
          </w:tcPr>
          <w:p w14:paraId="60BB02D0" w14:textId="1C5CC6B5" w:rsidR="00062BA1" w:rsidRPr="000D039F" w:rsidRDefault="00062BA1" w:rsidP="00062BA1">
            <w:pPr>
              <w:pStyle w:val="Tabletext"/>
              <w:jc w:val="left"/>
              <w:rPr>
                <w:rFonts w:eastAsia="SimSun"/>
                <w:lang w:val="ru-RU"/>
              </w:rPr>
            </w:pPr>
            <w:r w:rsidRPr="000D039F">
              <w:rPr>
                <w:b/>
                <w:bCs/>
                <w:lang w:val="ru-RU"/>
              </w:rPr>
              <w:t>8 025</w:t>
            </w:r>
            <w:r w:rsidR="00291997" w:rsidRPr="000D039F">
              <w:rPr>
                <w:b/>
                <w:bCs/>
                <w:lang w:val="ru-RU"/>
              </w:rPr>
              <w:t>–</w:t>
            </w:r>
            <w:r w:rsidRPr="000D039F">
              <w:rPr>
                <w:b/>
                <w:bCs/>
                <w:lang w:val="ru-RU"/>
              </w:rPr>
              <w:t>8 400 МГц</w:t>
            </w:r>
            <w:r w:rsidRPr="000D039F">
              <w:rPr>
                <w:lang w:val="ru-RU"/>
              </w:rPr>
              <w:t xml:space="preserve"> (ССИЗ на первичной основе) (</w:t>
            </w:r>
            <w:r w:rsidR="00F9275E" w:rsidRPr="000D039F">
              <w:rPr>
                <w:lang w:val="ru-RU"/>
              </w:rPr>
              <w:t xml:space="preserve">Примечание </w:t>
            </w:r>
            <w:r w:rsidRPr="000D039F">
              <w:rPr>
                <w:lang w:val="ru-RU"/>
              </w:rPr>
              <w:t>1)</w:t>
            </w:r>
          </w:p>
        </w:tc>
        <w:tc>
          <w:tcPr>
            <w:tcW w:w="4735" w:type="dxa"/>
          </w:tcPr>
          <w:p w14:paraId="0167D8A8" w14:textId="77777777" w:rsidR="00062BA1" w:rsidRPr="000D039F" w:rsidRDefault="00062BA1" w:rsidP="00062BA1">
            <w:pPr>
              <w:pStyle w:val="Tabletext"/>
              <w:jc w:val="left"/>
              <w:rPr>
                <w:rFonts w:eastAsia="SimSun"/>
                <w:lang w:val="ru-RU"/>
              </w:rPr>
            </w:pPr>
          </w:p>
        </w:tc>
      </w:tr>
      <w:tr w:rsidR="00062BA1" w:rsidRPr="000D039F" w14:paraId="07DEC24B" w14:textId="77777777" w:rsidTr="000C0179">
        <w:trPr>
          <w:jc w:val="center"/>
        </w:trPr>
        <w:tc>
          <w:tcPr>
            <w:tcW w:w="4587" w:type="dxa"/>
          </w:tcPr>
          <w:p w14:paraId="042344E7" w14:textId="19CC3988" w:rsidR="00062BA1" w:rsidRPr="000D039F" w:rsidRDefault="00062BA1" w:rsidP="00062BA1">
            <w:pPr>
              <w:pStyle w:val="Tabletext"/>
              <w:jc w:val="left"/>
              <w:rPr>
                <w:rFonts w:eastAsia="SimSun"/>
                <w:lang w:val="ru-RU"/>
              </w:rPr>
            </w:pPr>
            <w:r w:rsidRPr="000D039F">
              <w:rPr>
                <w:b/>
                <w:bCs/>
                <w:lang w:val="ru-RU"/>
              </w:rPr>
              <w:t>18,0</w:t>
            </w:r>
            <w:r w:rsidR="00291997" w:rsidRPr="000D039F">
              <w:rPr>
                <w:b/>
                <w:bCs/>
                <w:lang w:val="ru-RU"/>
              </w:rPr>
              <w:t>–</w:t>
            </w:r>
            <w:r w:rsidRPr="000D039F">
              <w:rPr>
                <w:b/>
                <w:bCs/>
                <w:lang w:val="ru-RU"/>
              </w:rPr>
              <w:t>18,3 ГГц</w:t>
            </w:r>
            <w:r w:rsidRPr="000D039F">
              <w:rPr>
                <w:lang w:val="ru-RU"/>
              </w:rPr>
              <w:t xml:space="preserve"> (МетСат на первичной основе для направления космос-Земля в Районе 2, только для геостационарных спутников)</w:t>
            </w:r>
          </w:p>
        </w:tc>
        <w:tc>
          <w:tcPr>
            <w:tcW w:w="4735" w:type="dxa"/>
          </w:tcPr>
          <w:p w14:paraId="58171072" w14:textId="77777777" w:rsidR="00062BA1" w:rsidRPr="000D039F" w:rsidRDefault="00062BA1" w:rsidP="00062BA1">
            <w:pPr>
              <w:pStyle w:val="Tabletext"/>
              <w:jc w:val="left"/>
              <w:rPr>
                <w:rFonts w:eastAsia="SimSun"/>
                <w:lang w:val="ru-RU"/>
              </w:rPr>
            </w:pPr>
          </w:p>
        </w:tc>
      </w:tr>
      <w:tr w:rsidR="00062BA1" w:rsidRPr="000D039F" w14:paraId="3FF43B23" w14:textId="77777777" w:rsidTr="000C0179">
        <w:trPr>
          <w:jc w:val="center"/>
        </w:trPr>
        <w:tc>
          <w:tcPr>
            <w:tcW w:w="4587" w:type="dxa"/>
          </w:tcPr>
          <w:p w14:paraId="07D05D04" w14:textId="71308B63" w:rsidR="00062BA1" w:rsidRPr="000D039F" w:rsidRDefault="00062BA1" w:rsidP="00062BA1">
            <w:pPr>
              <w:pStyle w:val="Tabletext"/>
              <w:jc w:val="left"/>
              <w:rPr>
                <w:rFonts w:eastAsia="SimSun"/>
                <w:lang w:val="ru-RU"/>
              </w:rPr>
            </w:pPr>
            <w:r w:rsidRPr="000D039F">
              <w:rPr>
                <w:b/>
                <w:bCs/>
                <w:lang w:val="ru-RU"/>
              </w:rPr>
              <w:t>18,1</w:t>
            </w:r>
            <w:r w:rsidR="00291997" w:rsidRPr="000D039F">
              <w:rPr>
                <w:b/>
                <w:bCs/>
                <w:lang w:val="ru-RU"/>
              </w:rPr>
              <w:t>–</w:t>
            </w:r>
            <w:r w:rsidRPr="000D039F">
              <w:rPr>
                <w:b/>
                <w:bCs/>
                <w:lang w:val="ru-RU"/>
              </w:rPr>
              <w:t>18,4 ГГц</w:t>
            </w:r>
            <w:r w:rsidRPr="000D039F">
              <w:rPr>
                <w:lang w:val="ru-RU"/>
              </w:rPr>
              <w:t xml:space="preserve"> (МетСат на первичной основе для направления космос-Земля в Районах 1 и 3, только для геостационарных спутников) </w:t>
            </w:r>
          </w:p>
        </w:tc>
        <w:tc>
          <w:tcPr>
            <w:tcW w:w="4735" w:type="dxa"/>
          </w:tcPr>
          <w:p w14:paraId="5F8D048B" w14:textId="77777777" w:rsidR="00062BA1" w:rsidRPr="000D039F" w:rsidRDefault="00062BA1" w:rsidP="00062BA1">
            <w:pPr>
              <w:pStyle w:val="Tabletext"/>
              <w:jc w:val="left"/>
              <w:rPr>
                <w:rFonts w:eastAsia="SimSun"/>
                <w:lang w:val="ru-RU"/>
              </w:rPr>
            </w:pPr>
          </w:p>
        </w:tc>
      </w:tr>
      <w:tr w:rsidR="00062BA1" w:rsidRPr="000D039F" w14:paraId="282B680C" w14:textId="77777777" w:rsidTr="000C0179">
        <w:trPr>
          <w:jc w:val="center"/>
        </w:trPr>
        <w:tc>
          <w:tcPr>
            <w:tcW w:w="4587" w:type="dxa"/>
          </w:tcPr>
          <w:p w14:paraId="2B11EA35" w14:textId="5FB0DCEC" w:rsidR="00062BA1" w:rsidRPr="000D039F" w:rsidRDefault="00062BA1" w:rsidP="00062BA1">
            <w:pPr>
              <w:pStyle w:val="Tabletext"/>
              <w:jc w:val="left"/>
              <w:rPr>
                <w:rFonts w:eastAsia="SimSun"/>
                <w:lang w:val="ru-RU"/>
              </w:rPr>
            </w:pPr>
            <w:r w:rsidRPr="000D039F">
              <w:rPr>
                <w:b/>
                <w:bCs/>
                <w:lang w:val="ru-RU"/>
              </w:rPr>
              <w:t>25,5</w:t>
            </w:r>
            <w:r w:rsidR="00291997" w:rsidRPr="000D039F">
              <w:rPr>
                <w:b/>
                <w:bCs/>
                <w:lang w:val="ru-RU"/>
              </w:rPr>
              <w:t>–</w:t>
            </w:r>
            <w:r w:rsidRPr="000D039F">
              <w:rPr>
                <w:b/>
                <w:bCs/>
                <w:lang w:val="ru-RU"/>
              </w:rPr>
              <w:t>27,0 ГГц</w:t>
            </w:r>
            <w:r w:rsidRPr="000D039F">
              <w:rPr>
                <w:lang w:val="ru-RU"/>
              </w:rPr>
              <w:t xml:space="preserve"> (ССИЗ на первичной основе) (</w:t>
            </w:r>
            <w:r w:rsidR="00F9275E" w:rsidRPr="000D039F">
              <w:rPr>
                <w:lang w:val="ru-RU"/>
              </w:rPr>
              <w:t xml:space="preserve">Примечание </w:t>
            </w:r>
            <w:r w:rsidRPr="000D039F">
              <w:rPr>
                <w:lang w:val="ru-RU"/>
              </w:rPr>
              <w:t xml:space="preserve">1) (включая направления космос-космос в диапазоне </w:t>
            </w:r>
            <w:proofErr w:type="gramStart"/>
            <w:r w:rsidRPr="000D039F">
              <w:rPr>
                <w:lang w:val="ru-RU"/>
              </w:rPr>
              <w:t>25,25−27,5</w:t>
            </w:r>
            <w:proofErr w:type="gramEnd"/>
            <w:r w:rsidRPr="000D039F">
              <w:rPr>
                <w:lang w:val="ru-RU"/>
              </w:rPr>
              <w:t xml:space="preserve"> ГГц)</w:t>
            </w:r>
          </w:p>
        </w:tc>
        <w:tc>
          <w:tcPr>
            <w:tcW w:w="4735" w:type="dxa"/>
          </w:tcPr>
          <w:p w14:paraId="6952CA65" w14:textId="77777777" w:rsidR="00062BA1" w:rsidRPr="000D039F" w:rsidRDefault="00062BA1" w:rsidP="00062BA1">
            <w:pPr>
              <w:pStyle w:val="Tabletext"/>
              <w:jc w:val="left"/>
              <w:rPr>
                <w:rFonts w:eastAsia="SimSun"/>
                <w:lang w:val="ru-RU"/>
              </w:rPr>
            </w:pPr>
          </w:p>
        </w:tc>
      </w:tr>
      <w:tr w:rsidR="00062BA1" w:rsidRPr="000D039F" w14:paraId="2C0518C0" w14:textId="77777777" w:rsidTr="000C0179">
        <w:trPr>
          <w:jc w:val="center"/>
        </w:trPr>
        <w:tc>
          <w:tcPr>
            <w:tcW w:w="4587" w:type="dxa"/>
          </w:tcPr>
          <w:p w14:paraId="0ACECA16" w14:textId="7E2D5825" w:rsidR="00062BA1" w:rsidRPr="000D039F" w:rsidRDefault="00062BA1" w:rsidP="00062BA1">
            <w:pPr>
              <w:pStyle w:val="Tabletext"/>
              <w:jc w:val="left"/>
              <w:rPr>
                <w:b/>
                <w:bCs/>
                <w:lang w:val="ru-RU"/>
              </w:rPr>
            </w:pPr>
            <w:r w:rsidRPr="000D039F">
              <w:rPr>
                <w:b/>
                <w:bCs/>
                <w:lang w:val="ru-RU"/>
              </w:rPr>
              <w:t>37,5</w:t>
            </w:r>
            <w:r w:rsidR="00291997" w:rsidRPr="000D039F">
              <w:rPr>
                <w:b/>
                <w:bCs/>
                <w:lang w:val="ru-RU"/>
              </w:rPr>
              <w:t>–</w:t>
            </w:r>
            <w:r w:rsidRPr="000D039F">
              <w:rPr>
                <w:b/>
                <w:bCs/>
                <w:lang w:val="ru-RU"/>
              </w:rPr>
              <w:t>40,0 ГГц</w:t>
            </w:r>
            <w:r w:rsidRPr="000D039F">
              <w:rPr>
                <w:lang w:val="ru-RU"/>
              </w:rPr>
              <w:t xml:space="preserve"> (ССИЗ на вторичной основе) (</w:t>
            </w:r>
            <w:r w:rsidR="00F9275E" w:rsidRPr="000D039F">
              <w:rPr>
                <w:lang w:val="ru-RU"/>
              </w:rPr>
              <w:t xml:space="preserve">Примечание </w:t>
            </w:r>
            <w:r w:rsidRPr="000D039F">
              <w:rPr>
                <w:lang w:val="ru-RU"/>
              </w:rPr>
              <w:t>1)</w:t>
            </w:r>
          </w:p>
        </w:tc>
        <w:tc>
          <w:tcPr>
            <w:tcW w:w="4735" w:type="dxa"/>
          </w:tcPr>
          <w:p w14:paraId="3A2B5914" w14:textId="77777777" w:rsidR="00062BA1" w:rsidRPr="000D039F" w:rsidRDefault="00062BA1" w:rsidP="00062BA1">
            <w:pPr>
              <w:pStyle w:val="Tabletext"/>
              <w:jc w:val="left"/>
              <w:rPr>
                <w:rFonts w:eastAsia="SimSun"/>
                <w:lang w:val="ru-RU"/>
              </w:rPr>
            </w:pPr>
          </w:p>
        </w:tc>
      </w:tr>
      <w:tr w:rsidR="00062BA1" w:rsidRPr="000D039F" w14:paraId="1A198A2E" w14:textId="77777777" w:rsidTr="00062BA1">
        <w:trPr>
          <w:trHeight w:val="62"/>
          <w:jc w:val="center"/>
        </w:trPr>
        <w:tc>
          <w:tcPr>
            <w:tcW w:w="9322" w:type="dxa"/>
            <w:gridSpan w:val="2"/>
            <w:tcBorders>
              <w:top w:val="single" w:sz="4" w:space="0" w:color="auto"/>
              <w:left w:val="single" w:sz="4" w:space="0" w:color="auto"/>
              <w:bottom w:val="single" w:sz="4" w:space="0" w:color="auto"/>
            </w:tcBorders>
          </w:tcPr>
          <w:p w14:paraId="7D900B97" w14:textId="65BFBB22" w:rsidR="00062BA1" w:rsidRPr="000D039F" w:rsidRDefault="00062BA1" w:rsidP="00062BA1">
            <w:pPr>
              <w:pStyle w:val="Tabletext"/>
              <w:jc w:val="left"/>
              <w:rPr>
                <w:rFonts w:eastAsia="SimSun"/>
                <w:lang w:val="ru-RU"/>
              </w:rPr>
            </w:pPr>
            <w:r w:rsidRPr="000D039F">
              <w:rPr>
                <w:b/>
                <w:bCs/>
                <w:lang w:val="ru-RU"/>
              </w:rPr>
              <w:t>65,0</w:t>
            </w:r>
            <w:r w:rsidR="00291997" w:rsidRPr="000D039F">
              <w:rPr>
                <w:b/>
                <w:bCs/>
                <w:lang w:val="ru-RU"/>
              </w:rPr>
              <w:t>–</w:t>
            </w:r>
            <w:r w:rsidRPr="000D039F">
              <w:rPr>
                <w:b/>
                <w:bCs/>
                <w:lang w:val="ru-RU"/>
              </w:rPr>
              <w:t>66,0 ГГц</w:t>
            </w:r>
            <w:r w:rsidRPr="000D039F">
              <w:rPr>
                <w:lang w:val="ru-RU"/>
              </w:rPr>
              <w:t xml:space="preserve"> (ССИЗ на первичной основе) (</w:t>
            </w:r>
            <w:r w:rsidR="00F9275E" w:rsidRPr="000D039F">
              <w:rPr>
                <w:lang w:val="ru-RU"/>
              </w:rPr>
              <w:t xml:space="preserve">Примечание </w:t>
            </w:r>
            <w:r w:rsidRPr="000D039F">
              <w:rPr>
                <w:lang w:val="ru-RU"/>
              </w:rPr>
              <w:t>1)</w:t>
            </w:r>
          </w:p>
        </w:tc>
      </w:tr>
      <w:tr w:rsidR="00EB665D" w:rsidRPr="000D039F" w14:paraId="2D016373" w14:textId="77777777" w:rsidTr="004323F3">
        <w:trPr>
          <w:jc w:val="center"/>
        </w:trPr>
        <w:tc>
          <w:tcPr>
            <w:tcW w:w="9322" w:type="dxa"/>
            <w:gridSpan w:val="2"/>
            <w:tcBorders>
              <w:top w:val="single" w:sz="4" w:space="0" w:color="auto"/>
              <w:left w:val="nil"/>
              <w:bottom w:val="nil"/>
              <w:right w:val="nil"/>
            </w:tcBorders>
          </w:tcPr>
          <w:p w14:paraId="60D6D6F5" w14:textId="2069B11D" w:rsidR="00EB665D" w:rsidRPr="000D039F" w:rsidRDefault="0044686B" w:rsidP="003B1F79">
            <w:pPr>
              <w:pStyle w:val="Tabletext"/>
              <w:rPr>
                <w:rFonts w:eastAsia="SimSun"/>
                <w:b/>
                <w:lang w:val="ru-RU"/>
              </w:rPr>
            </w:pPr>
            <w:r w:rsidRPr="000D039F">
              <w:rPr>
                <w:lang w:val="ru-RU"/>
              </w:rPr>
              <w:t>ПРИМЕЧАНИЕ 1. – Поскольку МетСат представляет собой подкласс Спутниковой службы исследования Земли (ССИЗ), данные распределения (например: 8 025−8 400 МГц и 25,5−27,0 ГГц) могут также использоваться для работы спутников и применений МетСат.</w:t>
            </w:r>
          </w:p>
        </w:tc>
      </w:tr>
    </w:tbl>
    <w:p w14:paraId="29510294" w14:textId="77777777" w:rsidR="00EB665D" w:rsidRPr="000D039F" w:rsidRDefault="00EB665D" w:rsidP="00EB665D">
      <w:pPr>
        <w:pStyle w:val="Tablefin"/>
        <w:rPr>
          <w:rFonts w:eastAsia="SimSun"/>
          <w:lang w:val="ru-RU"/>
        </w:rPr>
      </w:pPr>
    </w:p>
    <w:p w14:paraId="0564B496" w14:textId="77777777" w:rsidR="00692E55" w:rsidRPr="000D039F" w:rsidRDefault="00692E55" w:rsidP="000C0179">
      <w:pPr>
        <w:pStyle w:val="Heading3"/>
        <w:rPr>
          <w:lang w:val="ru-RU"/>
        </w:rPr>
      </w:pPr>
      <w:bookmarkStart w:id="91" w:name="_Toc236243205"/>
      <w:bookmarkStart w:id="92" w:name="_Toc236298796"/>
      <w:bookmarkStart w:id="93" w:name="_Toc236299039"/>
      <w:r w:rsidRPr="000D039F">
        <w:rPr>
          <w:lang w:val="ru-RU"/>
        </w:rPr>
        <w:t>2.1.1</w:t>
      </w:r>
      <w:r w:rsidRPr="000D039F">
        <w:rPr>
          <w:lang w:val="ru-RU"/>
        </w:rPr>
        <w:tab/>
        <w:t>Общее представление о спутниковых системах МетСат</w:t>
      </w:r>
      <w:bookmarkEnd w:id="91"/>
      <w:bookmarkEnd w:id="92"/>
      <w:bookmarkEnd w:id="93"/>
    </w:p>
    <w:p w14:paraId="03708203" w14:textId="77777777" w:rsidR="00692E55" w:rsidRPr="000D039F" w:rsidRDefault="00692E55" w:rsidP="00692E55">
      <w:pPr>
        <w:rPr>
          <w:lang w:val="ru-RU"/>
        </w:rPr>
      </w:pPr>
      <w:r w:rsidRPr="000D039F">
        <w:rPr>
          <w:lang w:val="ru-RU"/>
        </w:rPr>
        <w:t>Система МетСат обычно собирает самые различные данные с использованием формирователей изображений в видимой, ближней инфракрасной и инфракрасной областях спектра, а также приборов для пассивного и активного зондирования, используя также частоты микроволнового диапазона, распределенные для этой цели (см. Главу 5).</w:t>
      </w:r>
    </w:p>
    <w:p w14:paraId="0E386451" w14:textId="77777777" w:rsidR="00692E55" w:rsidRPr="000D039F" w:rsidRDefault="00692E55" w:rsidP="00692E55">
      <w:pPr>
        <w:rPr>
          <w:lang w:val="ru-RU"/>
        </w:rPr>
      </w:pPr>
      <w:r w:rsidRPr="000D039F">
        <w:rPr>
          <w:lang w:val="ru-RU"/>
        </w:rPr>
        <w:t>Необработанные данные, собранные приборами, находящимися на борту геостационарных метеорологических спутников, постоянно передаются на основную станцию наземного базирования соответствующей эксплуатирующей организации, обрабатываются и направляются в различные национальные метеорологические центры, официальные архивы и другим пользователям. Необработанные данные, к примеру, включают изображения Земли, сделанные на нескольких длинах волны, для того чтобы предоставить различные данные измерений. Обработанные данные обычно либо направляются обратно на метеорологический спутник для последующей ретрансляции в рамках прямой трансляции на станции пользователей посредством низко- и/или высокоскоростных цифровых сигналов, либо напрямую распределяются среди пользователей с использованием альтернативных средств передачи данных.</w:t>
      </w:r>
    </w:p>
    <w:p w14:paraId="246D25E2" w14:textId="5890DE83" w:rsidR="00692E55" w:rsidRPr="000D039F" w:rsidRDefault="00692E55" w:rsidP="00692E55">
      <w:pPr>
        <w:rPr>
          <w:lang w:val="ru-RU"/>
        </w:rPr>
      </w:pPr>
      <w:r w:rsidRPr="000D039F">
        <w:rPr>
          <w:lang w:val="ru-RU"/>
        </w:rPr>
        <w:t xml:space="preserve">В отличие от геостационарных спутников МетСат, которые постоянно находятся в зоне видимости своих наземных станций, необработанные данные, собираемые с помощью приборов негеостационарных метеорологических спутников, необходимо хранить на борту спутника до тех пор, пока спутник не пролетит над первичной наземной станцией соответствующей эксплуатирующей организации и их можно будет передать их на эту наземную станцию. Затем эксплуатирующая организация обрабатывает эти необработанные данные приборов и предоставляет их пользователям посредством различных механизмов распространения. Для уменьшения задержки поднабор данных, полученных с помощью бортовой аппаратуры, передается непосредственно с метеорологического спутника в </w:t>
      </w:r>
      <w:r w:rsidR="00574293" w:rsidRPr="000D039F">
        <w:rPr>
          <w:lang w:val="ru-RU"/>
        </w:rPr>
        <w:t>"</w:t>
      </w:r>
      <w:r w:rsidRPr="000D039F">
        <w:rPr>
          <w:lang w:val="ru-RU"/>
        </w:rPr>
        <w:t>широковещательном</w:t>
      </w:r>
      <w:r w:rsidR="00574293" w:rsidRPr="000D039F">
        <w:rPr>
          <w:lang w:val="ru-RU"/>
        </w:rPr>
        <w:t>"</w:t>
      </w:r>
      <w:r w:rsidRPr="000D039F">
        <w:rPr>
          <w:lang w:val="ru-RU"/>
        </w:rPr>
        <w:t xml:space="preserve"> режиме и может быть принят станциями пользователей, расположенными в любых местах, во время нахождения спутника в зоне их видимости. Такая услуга называется прямым считыванием.</w:t>
      </w:r>
    </w:p>
    <w:p w14:paraId="0A531A42" w14:textId="20BC23EF" w:rsidR="00692E55" w:rsidRPr="000D039F" w:rsidRDefault="00692E55" w:rsidP="00692E55">
      <w:pPr>
        <w:rPr>
          <w:lang w:val="ru-RU"/>
        </w:rPr>
      </w:pPr>
      <w:r w:rsidRPr="000D039F">
        <w:rPr>
          <w:lang w:val="ru-RU"/>
        </w:rPr>
        <w:t xml:space="preserve">Для восполнения пробела в наблюдениях над полярными регионами с геостационарных спутников были введены в эксплуатацию новые спутники с высокоэллиптической орбитой, а именно серия </w:t>
      </w:r>
      <w:r w:rsidR="00574293" w:rsidRPr="000D039F">
        <w:rPr>
          <w:lang w:val="ru-RU"/>
        </w:rPr>
        <w:t>"</w:t>
      </w:r>
      <w:r w:rsidRPr="000D039F">
        <w:rPr>
          <w:lang w:val="ru-RU"/>
        </w:rPr>
        <w:t>Арктика-М</w:t>
      </w:r>
      <w:r w:rsidR="00574293" w:rsidRPr="000D039F">
        <w:rPr>
          <w:lang w:val="ru-RU"/>
        </w:rPr>
        <w:t>"</w:t>
      </w:r>
      <w:r w:rsidRPr="000D039F">
        <w:rPr>
          <w:lang w:val="ru-RU"/>
        </w:rPr>
        <w:t xml:space="preserve">. Набор из двух спутников, работающих поочередно, обеспечивает охват Арктического региона, аналогичный </w:t>
      </w:r>
      <w:r w:rsidRPr="000D039F">
        <w:rPr>
          <w:lang w:val="ru-RU"/>
        </w:rPr>
        <w:lastRenderedPageBreak/>
        <w:t>геостационарному. Необработанные данные (изображения Земли, полученные в различных видимых и инфракрасных диапазонах) передаются на основную наземную станцию эксплуатирующей организации для дальнейшей обработки и распространения среди пользователей.</w:t>
      </w:r>
    </w:p>
    <w:p w14:paraId="31231092" w14:textId="77777777" w:rsidR="00692E55" w:rsidRPr="000D039F" w:rsidRDefault="00692E55" w:rsidP="00692E55">
      <w:pPr>
        <w:rPr>
          <w:lang w:val="ru-RU"/>
        </w:rPr>
      </w:pPr>
      <w:r w:rsidRPr="000D039F">
        <w:rPr>
          <w:lang w:val="ru-RU"/>
        </w:rPr>
        <w:t xml:space="preserve">Кроме того, как геостационарные, так и негеостационарные метеорологические спутники несут на борту системы сбора данных (ССД), в частности платформы сбора данных (ПСД) на геостационарных (ГСО) спутниках, а также такие системы, как Argos, на негеостационарных (НГСО) спутниках. </w:t>
      </w:r>
    </w:p>
    <w:p w14:paraId="293F8C87" w14:textId="77777777" w:rsidR="00692E55" w:rsidRPr="000D039F" w:rsidRDefault="00692E55" w:rsidP="00692E55">
      <w:pPr>
        <w:rPr>
          <w:lang w:val="ru-RU"/>
        </w:rPr>
      </w:pPr>
      <w:r w:rsidRPr="000D039F">
        <w:rPr>
          <w:lang w:val="ru-RU"/>
        </w:rPr>
        <w:t>Платформы сбора данных (ПСД), обычно располагающиеся на земле, воздушных судах, морских судах и плавающих буях, передают данные на геостационарные метеорологические спутники. ПСД собирают данные по основным метеорологическим параметрам, таким как температура поверхности, скорость ветра, интенсивность дождя, уровень воды, газы в атмосфере, а также данные для многих других связанных с ними целей, таких как обнаружение загрязнителей океана, лесные пожары, сейсмические предупреждения, предупреждения о цунами, предупреждения о лавинах, мониторинг уровня воды и оповещения о наводнениях, управление водными путями, удержание/распределение водных ресурсов, а также исследование климата. Они могут также передавать информацию о своем текущем местонахождении, что позволяет определять движение. Помимо эксплуатации региональных каналов ПСД, операторы МетСат также вносят вклад в международную систему сбора данных (МССД) путем эксплуатации международных каналов. Специально выделенное количество каналов МССД может быть также распределено для использования системой мониторинга чрезвычайных ситуаций/бедствий в качестве дополнительного применения.</w:t>
      </w:r>
    </w:p>
    <w:p w14:paraId="05FEE892" w14:textId="77777777" w:rsidR="00692E55" w:rsidRPr="000D039F" w:rsidRDefault="00692E55" w:rsidP="00692E55">
      <w:pPr>
        <w:rPr>
          <w:lang w:val="ru-RU"/>
        </w:rPr>
      </w:pPr>
      <w:r w:rsidRPr="000D039F">
        <w:rPr>
          <w:lang w:val="ru-RU"/>
        </w:rPr>
        <w:t>Платформы сбора данных, такие как система Argos, передают данные на НГСО спутники МетСат. При их установке на буях и поплавках эти платформы измеряют атмосферное давление, скорость и направление ветра, морские поверхностные течения и другие параметры моря. Помимо других применений системы ССД на НГСО спутниках используются также для отслеживания передвижения животных и мониторинга промыслового флота.</w:t>
      </w:r>
    </w:p>
    <w:p w14:paraId="1F2CCE22" w14:textId="77777777" w:rsidR="00692E55" w:rsidRPr="000D039F" w:rsidRDefault="00692E55" w:rsidP="00692E55">
      <w:pPr>
        <w:rPr>
          <w:lang w:val="ru-RU"/>
        </w:rPr>
      </w:pPr>
      <w:r w:rsidRPr="000D039F">
        <w:rPr>
          <w:lang w:val="ru-RU"/>
        </w:rPr>
        <w:t>На Рисунке 2-1 показана общая архитектура системы МетСат.</w:t>
      </w:r>
    </w:p>
    <w:p w14:paraId="2C172B06" w14:textId="0F189029" w:rsidR="00EB665D" w:rsidRPr="000D039F" w:rsidRDefault="00692E55" w:rsidP="00EB665D">
      <w:pPr>
        <w:pStyle w:val="FigureNo"/>
        <w:rPr>
          <w:rFonts w:eastAsia="SimSun"/>
          <w:lang w:val="ru-RU"/>
        </w:rPr>
      </w:pPr>
      <w:r w:rsidRPr="000D039F">
        <w:rPr>
          <w:lang w:val="ru-RU"/>
        </w:rPr>
        <w:t>Рисунок</w:t>
      </w:r>
      <w:r w:rsidR="00EB665D" w:rsidRPr="000D039F">
        <w:rPr>
          <w:rFonts w:eastAsia="SimSun"/>
          <w:lang w:val="ru-RU"/>
        </w:rPr>
        <w:t xml:space="preserve"> </w:t>
      </w:r>
      <w:proofErr w:type="gramStart"/>
      <w:r w:rsidR="00EB665D" w:rsidRPr="000D039F">
        <w:rPr>
          <w:rFonts w:eastAsia="SimSun"/>
          <w:lang w:val="ru-RU"/>
        </w:rPr>
        <w:t>2-1</w:t>
      </w:r>
      <w:proofErr w:type="gramEnd"/>
    </w:p>
    <w:p w14:paraId="0FDA470C" w14:textId="4571BC5F" w:rsidR="00EB665D" w:rsidRPr="000D039F" w:rsidRDefault="00692E55" w:rsidP="00EB665D">
      <w:pPr>
        <w:pStyle w:val="Figuretitle"/>
        <w:rPr>
          <w:rFonts w:eastAsia="SimSun"/>
          <w:lang w:val="ru-RU"/>
        </w:rPr>
      </w:pPr>
      <w:r w:rsidRPr="000D039F">
        <w:rPr>
          <w:bCs/>
          <w:lang w:val="ru-RU"/>
        </w:rPr>
        <w:t>Общая архитектура системы МетСат</w:t>
      </w:r>
    </w:p>
    <w:p w14:paraId="26267BCA" w14:textId="67DC7C2B" w:rsidR="00EB665D" w:rsidRPr="000D039F" w:rsidRDefault="002C2839" w:rsidP="007E48F6">
      <w:pPr>
        <w:pStyle w:val="Figure"/>
        <w:keepNext w:val="0"/>
        <w:keepLines w:val="0"/>
        <w:rPr>
          <w:rFonts w:eastAsia="SimSun"/>
          <w:lang w:val="ru-RU"/>
        </w:rPr>
      </w:pPr>
      <w:r w:rsidRPr="000D039F">
        <w:rPr>
          <w:noProof/>
          <w:lang w:val="ru-RU"/>
        </w:rPr>
        <w:drawing>
          <wp:inline distT="0" distB="0" distL="0" distR="0" wp14:anchorId="2B0E8D48" wp14:editId="66161C30">
            <wp:extent cx="5729605" cy="4114800"/>
            <wp:effectExtent l="0" t="0" r="4445" b="0"/>
            <wp:docPr id="131200151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57" cstate="print">
                      <a:extLst>
                        <a:ext uri="{28A0092B-C50C-407E-A947-70E740481C1C}">
                          <a14:useLocalDpi xmlns:a14="http://schemas.microsoft.com/office/drawing/2010/main" val="0"/>
                        </a:ext>
                      </a:extLst>
                    </a:blip>
                    <a:srcRect/>
                    <a:stretch>
                      <a:fillRect/>
                    </a:stretch>
                  </pic:blipFill>
                  <pic:spPr bwMode="auto">
                    <a:xfrm>
                      <a:off x="0" y="0"/>
                      <a:ext cx="5729605" cy="4114800"/>
                    </a:xfrm>
                    <a:prstGeom prst="rect">
                      <a:avLst/>
                    </a:prstGeom>
                    <a:noFill/>
                    <a:ln>
                      <a:noFill/>
                    </a:ln>
                  </pic:spPr>
                </pic:pic>
              </a:graphicData>
            </a:graphic>
          </wp:inline>
        </w:drawing>
      </w:r>
    </w:p>
    <w:p w14:paraId="5668D172" w14:textId="77777777" w:rsidR="00692E55" w:rsidRPr="000D039F" w:rsidRDefault="00692E55" w:rsidP="00EA69FB">
      <w:pPr>
        <w:pStyle w:val="Heading2"/>
        <w:rPr>
          <w:lang w:val="ru-RU"/>
        </w:rPr>
      </w:pPr>
      <w:bookmarkStart w:id="94" w:name="_Toc236299040"/>
      <w:r w:rsidRPr="000D039F">
        <w:rPr>
          <w:lang w:val="ru-RU"/>
        </w:rPr>
        <w:lastRenderedPageBreak/>
        <w:t>2.2</w:t>
      </w:r>
      <w:r w:rsidRPr="000D039F">
        <w:rPr>
          <w:lang w:val="ru-RU"/>
        </w:rPr>
        <w:tab/>
        <w:t>Системы МетСат, использующие геостационарные (ГСО) спутники</w:t>
      </w:r>
      <w:bookmarkEnd w:id="94"/>
    </w:p>
    <w:p w14:paraId="0E37DE34" w14:textId="77777777" w:rsidR="00692E55" w:rsidRPr="000D039F" w:rsidRDefault="00692E55" w:rsidP="00692E55">
      <w:pPr>
        <w:rPr>
          <w:lang w:val="ru-RU"/>
        </w:rPr>
      </w:pPr>
      <w:r w:rsidRPr="000D039F">
        <w:rPr>
          <w:lang w:val="ru-RU"/>
        </w:rPr>
        <w:t xml:space="preserve">В рамках Интегрированной глобальной системы наблюдений ВМО (ИГСНВ) в любой момент времени функционируют несколько метеорологических спутников, обеспечивающих полный охват при наблюдении Земли с геостационарной орбиты (см. Рисунок </w:t>
      </w:r>
      <w:proofErr w:type="gramStart"/>
      <w:r w:rsidRPr="000D039F">
        <w:rPr>
          <w:lang w:val="ru-RU"/>
        </w:rPr>
        <w:t>1-3</w:t>
      </w:r>
      <w:proofErr w:type="gramEnd"/>
      <w:r w:rsidRPr="000D039F">
        <w:rPr>
          <w:lang w:val="ru-RU"/>
        </w:rPr>
        <w:t>). Постоянный и долгосрочный глобальный охват наблюдениями с геостационарной орбиты обеспечивается посредством планирования будущих запусков метеорологических спутников, которые заменят или дополнят существующие спутниковые системы.</w:t>
      </w:r>
    </w:p>
    <w:p w14:paraId="105437ED" w14:textId="77777777" w:rsidR="00692E55" w:rsidRPr="000D039F" w:rsidRDefault="00692E55" w:rsidP="00EA69FB">
      <w:pPr>
        <w:pStyle w:val="Heading3"/>
        <w:rPr>
          <w:lang w:val="ru-RU"/>
        </w:rPr>
      </w:pPr>
      <w:bookmarkStart w:id="95" w:name="_Toc236243207"/>
      <w:bookmarkStart w:id="96" w:name="_Toc236298798"/>
      <w:bookmarkStart w:id="97" w:name="_Toc236299041"/>
      <w:r w:rsidRPr="000D039F">
        <w:rPr>
          <w:lang w:val="ru-RU"/>
        </w:rPr>
        <w:t>2.2.1</w:t>
      </w:r>
      <w:r w:rsidRPr="000D039F">
        <w:rPr>
          <w:lang w:val="ru-RU"/>
        </w:rPr>
        <w:tab/>
        <w:t>Передача необработанных данных датчика изображения ГСО МетСат</w:t>
      </w:r>
      <w:bookmarkEnd w:id="95"/>
      <w:bookmarkEnd w:id="96"/>
      <w:bookmarkEnd w:id="97"/>
    </w:p>
    <w:p w14:paraId="09F23A12" w14:textId="027AEA20" w:rsidR="00692E55" w:rsidRPr="000D039F" w:rsidRDefault="00692E55" w:rsidP="00692E55">
      <w:pPr>
        <w:rPr>
          <w:lang w:val="ru-RU"/>
        </w:rPr>
      </w:pPr>
      <w:r w:rsidRPr="000D039F">
        <w:rPr>
          <w:lang w:val="ru-RU"/>
        </w:rPr>
        <w:t>Необработанные данные, полученные формирователями изображения в видимой, ближней и инфракрасной областях спектра, а также другими датчиками, находящимися на борту метеорологических спутников ГСО, передаются основным рабочим земным станциям. Для этой линии вниз используется полоса частот, которая определяется шириной полосы, необходимой для приема объема данных, генерируемых приборами, находящимися на борту ГСО МетСат, начиная от использования распределения частот МетСат в полосах 1670−1698 МГц, 7450</w:t>
      </w:r>
      <w:r w:rsidR="006924C7" w:rsidRPr="000D039F">
        <w:rPr>
          <w:lang w:val="ru-RU"/>
        </w:rPr>
        <w:t>–</w:t>
      </w:r>
      <w:r w:rsidRPr="000D039F">
        <w:rPr>
          <w:lang w:val="ru-RU"/>
        </w:rPr>
        <w:t>7550 МГц, 8025</w:t>
      </w:r>
      <w:r w:rsidR="006924C7" w:rsidRPr="000D039F">
        <w:rPr>
          <w:lang w:val="ru-RU"/>
        </w:rPr>
        <w:t>–</w:t>
      </w:r>
      <w:r w:rsidRPr="000D039F">
        <w:rPr>
          <w:lang w:val="ru-RU"/>
        </w:rPr>
        <w:t>8400 МГц и до полосы 25,5</w:t>
      </w:r>
      <w:r w:rsidR="006924C7" w:rsidRPr="000D039F">
        <w:rPr>
          <w:lang w:val="ru-RU"/>
        </w:rPr>
        <w:t>–</w:t>
      </w:r>
      <w:r w:rsidRPr="000D039F">
        <w:rPr>
          <w:lang w:val="ru-RU"/>
        </w:rPr>
        <w:t>27 ГГц. Затем эти данные обрабатываются на земле, и их содержание ретранслируется в полосе частот 1670</w:t>
      </w:r>
      <w:r w:rsidR="006924C7" w:rsidRPr="000D039F">
        <w:rPr>
          <w:lang w:val="ru-RU"/>
        </w:rPr>
        <w:t>–</w:t>
      </w:r>
      <w:r w:rsidRPr="000D039F">
        <w:rPr>
          <w:lang w:val="ru-RU"/>
        </w:rPr>
        <w:t>1690 МГц и/или распространяется другими средствами телесвязи, например GEONETCast.</w:t>
      </w:r>
    </w:p>
    <w:p w14:paraId="2CAA7625" w14:textId="77777777" w:rsidR="00692E55" w:rsidRPr="000D039F" w:rsidRDefault="00692E55" w:rsidP="00692E55">
      <w:pPr>
        <w:rPr>
          <w:lang w:val="ru-RU"/>
        </w:rPr>
      </w:pPr>
      <w:r w:rsidRPr="000D039F">
        <w:rPr>
          <w:lang w:val="ru-RU"/>
        </w:rPr>
        <w:t xml:space="preserve">На Рисунке </w:t>
      </w:r>
      <w:proofErr w:type="gramStart"/>
      <w:r w:rsidRPr="000D039F">
        <w:rPr>
          <w:lang w:val="ru-RU"/>
        </w:rPr>
        <w:t>2-2</w:t>
      </w:r>
      <w:proofErr w:type="gramEnd"/>
      <w:r w:rsidRPr="000D039F">
        <w:rPr>
          <w:lang w:val="ru-RU"/>
        </w:rPr>
        <w:t xml:space="preserve"> представлены примеры изображений, полученных с приборов формирования изображений, находящихся на борту метеорологических спутников ГСО.</w:t>
      </w:r>
    </w:p>
    <w:p w14:paraId="32B7530C" w14:textId="3FE9BE8A" w:rsidR="00EB665D" w:rsidRPr="000D039F" w:rsidRDefault="00EA69FB" w:rsidP="00EB665D">
      <w:pPr>
        <w:pStyle w:val="FigureNo"/>
        <w:rPr>
          <w:rFonts w:eastAsia="SimSun"/>
          <w:lang w:val="ru-RU"/>
        </w:rPr>
      </w:pPr>
      <w:r w:rsidRPr="000D039F">
        <w:rPr>
          <w:rFonts w:eastAsia="SimSun"/>
          <w:lang w:val="ru-RU"/>
        </w:rPr>
        <w:t>РИСУНОК</w:t>
      </w:r>
      <w:r w:rsidR="00EB665D" w:rsidRPr="000D039F">
        <w:rPr>
          <w:rFonts w:eastAsia="SimSun"/>
          <w:lang w:val="ru-RU"/>
        </w:rPr>
        <w:t xml:space="preserve"> </w:t>
      </w:r>
      <w:proofErr w:type="gramStart"/>
      <w:r w:rsidR="00EB665D" w:rsidRPr="000D039F">
        <w:rPr>
          <w:rFonts w:eastAsia="SimSun"/>
          <w:lang w:val="ru-RU"/>
        </w:rPr>
        <w:t>2-2</w:t>
      </w:r>
      <w:proofErr w:type="gramEnd"/>
    </w:p>
    <w:p w14:paraId="3FCD7E6B" w14:textId="6A141412" w:rsidR="00EE250C" w:rsidRPr="000D039F" w:rsidRDefault="00EE250C" w:rsidP="00EE250C">
      <w:pPr>
        <w:pStyle w:val="FigureNoTitle"/>
        <w:rPr>
          <w:lang w:val="ru-RU"/>
        </w:rPr>
      </w:pPr>
      <w:r w:rsidRPr="000D039F">
        <w:rPr>
          <w:lang w:val="ru-RU"/>
        </w:rPr>
        <w:t xml:space="preserve">Примеры изображений, полученных с приборов формирования изображений, </w:t>
      </w:r>
      <w:r w:rsidRPr="000D039F">
        <w:rPr>
          <w:lang w:val="ru-RU"/>
        </w:rPr>
        <w:br/>
        <w:t>находящихся на борту метеорологических спутников ГСО</w:t>
      </w:r>
    </w:p>
    <w:p w14:paraId="30706FA9" w14:textId="2755AABA" w:rsidR="00EB665D" w:rsidRPr="000D039F" w:rsidRDefault="00A50FD3" w:rsidP="00EB665D">
      <w:pPr>
        <w:pStyle w:val="Figure"/>
        <w:rPr>
          <w:rFonts w:eastAsia="SimSun"/>
          <w:lang w:val="ru-RU"/>
        </w:rPr>
      </w:pPr>
      <w:r w:rsidRPr="000D039F">
        <w:rPr>
          <w:noProof/>
          <w:lang w:val="ru-RU"/>
        </w:rPr>
        <w:drawing>
          <wp:inline distT="0" distB="0" distL="0" distR="0" wp14:anchorId="1EDFEAFE" wp14:editId="2671A89F">
            <wp:extent cx="5762625" cy="2081530"/>
            <wp:effectExtent l="0" t="0" r="9525" b="0"/>
            <wp:docPr id="132920664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58" cstate="print">
                      <a:extLst>
                        <a:ext uri="{28A0092B-C50C-407E-A947-70E740481C1C}">
                          <a14:useLocalDpi xmlns:a14="http://schemas.microsoft.com/office/drawing/2010/main" val="0"/>
                        </a:ext>
                      </a:extLst>
                    </a:blip>
                    <a:srcRect/>
                    <a:stretch>
                      <a:fillRect/>
                    </a:stretch>
                  </pic:blipFill>
                  <pic:spPr bwMode="auto">
                    <a:xfrm>
                      <a:off x="0" y="0"/>
                      <a:ext cx="5762625" cy="2081530"/>
                    </a:xfrm>
                    <a:prstGeom prst="rect">
                      <a:avLst/>
                    </a:prstGeom>
                    <a:noFill/>
                    <a:ln>
                      <a:noFill/>
                    </a:ln>
                  </pic:spPr>
                </pic:pic>
              </a:graphicData>
            </a:graphic>
          </wp:inline>
        </w:drawing>
      </w:r>
    </w:p>
    <w:p w14:paraId="4F5B35C9" w14:textId="301274E6" w:rsidR="00D37858" w:rsidRPr="000D039F" w:rsidRDefault="00D37858" w:rsidP="00D37858">
      <w:pPr>
        <w:rPr>
          <w:lang w:val="ru-RU"/>
        </w:rPr>
      </w:pPr>
      <w:bookmarkStart w:id="98" w:name="_Toc236243208"/>
      <w:bookmarkStart w:id="99" w:name="_Toc236298799"/>
      <w:bookmarkStart w:id="100" w:name="_Toc236299042"/>
      <w:r w:rsidRPr="000D039F">
        <w:rPr>
          <w:lang w:val="ru-RU"/>
        </w:rPr>
        <w:t>В системах ГСО МетСат последнего или следующего поколения, которые в настоящее время находятся в разработке и будут введены в эксплуатацию в 2024−2036 годах, значительно увеличатся (до 1,2 Гбит/с) скорости передачи данных и соответствующие потребности в ширине полосы пропускания для передачи на Землю данных приборов этих систем ГСО МетСат. Это способствует использованию более высоких частотных диапазонов, таких как 7450−7550 МГц (передача необработанных данных спутников серий "Электро-Л" и FY-4), 8025−8400 МГц (GOES-R и GeoXO), 18,0−18,3 ГГц (Район 2), 18,1−18,4 ГГц (Районы 1 и 3) (спутники Himawari и FY-4), и особенно будет задействован диапазон 25,5−27 ГГц (главная система сбора данных (ГССД) на спутниках Метеосат третьего поколения (МТП) и FY-4).</w:t>
      </w:r>
    </w:p>
    <w:p w14:paraId="792B441F" w14:textId="06DC0845" w:rsidR="00D37858" w:rsidRPr="000D039F" w:rsidRDefault="00D37858" w:rsidP="00D37858">
      <w:pPr>
        <w:rPr>
          <w:lang w:val="ru-RU"/>
        </w:rPr>
      </w:pPr>
      <w:r w:rsidRPr="000D039F">
        <w:rPr>
          <w:lang w:val="ru-RU"/>
        </w:rPr>
        <w:t>Число наземных станций подобного типа в мире ограничено: от одной до трех площадок на спутниковую систему с одной антенной в расчете на каждый спутник действующей группировки, что в сумме дает от 50 до 60</w:t>
      </w:r>
      <w:r w:rsidR="00A37E45" w:rsidRPr="000D039F">
        <w:rPr>
          <w:lang w:val="ru-RU"/>
        </w:rPr>
        <w:t> </w:t>
      </w:r>
      <w:r w:rsidRPr="000D039F">
        <w:rPr>
          <w:lang w:val="ru-RU"/>
        </w:rPr>
        <w:t xml:space="preserve">первичных наземных станций, находящихся в ведении организаций, эксплуатирующих ГСО МетСат. Они оборудованы антеннами диаметром приблизительно от 6 до 18 метров (в зависимости от используемой полосы частот) и функционируют, как правило, с минимальным углом возвышения 3 градуса. </w:t>
      </w:r>
    </w:p>
    <w:p w14:paraId="3D3EB131" w14:textId="7CFFE284" w:rsidR="00692E55" w:rsidRPr="000D039F" w:rsidRDefault="00692E55" w:rsidP="00EA69FB">
      <w:pPr>
        <w:pStyle w:val="Heading3"/>
        <w:rPr>
          <w:lang w:val="ru-RU"/>
        </w:rPr>
      </w:pPr>
      <w:r w:rsidRPr="000D039F">
        <w:rPr>
          <w:lang w:val="ru-RU"/>
        </w:rPr>
        <w:t>2.2.2</w:t>
      </w:r>
      <w:r w:rsidRPr="000D039F">
        <w:rPr>
          <w:lang w:val="ru-RU"/>
        </w:rPr>
        <w:tab/>
        <w:t>Распространение данных ГСО МетСат</w:t>
      </w:r>
      <w:bookmarkEnd w:id="98"/>
      <w:bookmarkEnd w:id="99"/>
      <w:bookmarkEnd w:id="100"/>
    </w:p>
    <w:p w14:paraId="29208B28" w14:textId="0CDC511B" w:rsidR="00692E55" w:rsidRPr="000D039F" w:rsidRDefault="00692E55" w:rsidP="00692E55">
      <w:pPr>
        <w:rPr>
          <w:lang w:val="ru-RU"/>
        </w:rPr>
      </w:pPr>
      <w:r w:rsidRPr="000D039F">
        <w:rPr>
          <w:lang w:val="ru-RU"/>
        </w:rPr>
        <w:t>В следующих пунктах 2.2.2.1</w:t>
      </w:r>
      <w:r w:rsidR="003B4D94" w:rsidRPr="000D039F">
        <w:rPr>
          <w:lang w:val="ru-RU"/>
        </w:rPr>
        <w:t>–</w:t>
      </w:r>
      <w:r w:rsidRPr="000D039F">
        <w:rPr>
          <w:lang w:val="ru-RU"/>
        </w:rPr>
        <w:t>2.2.2.</w:t>
      </w:r>
      <w:r w:rsidR="00247834">
        <w:rPr>
          <w:lang w:val="ru-RU"/>
        </w:rPr>
        <w:t>5</w:t>
      </w:r>
      <w:r w:rsidRPr="000D039F">
        <w:rPr>
          <w:lang w:val="ru-RU"/>
        </w:rPr>
        <w:t xml:space="preserve"> содержится описание функций прямого распространения данных систем ГСО МетСат, эксплуатируемых в рамках ИГСНВ.</w:t>
      </w:r>
    </w:p>
    <w:p w14:paraId="608735A7" w14:textId="468A07CF" w:rsidR="00692E55" w:rsidRPr="000D039F" w:rsidRDefault="00692E55" w:rsidP="00EA69FB">
      <w:pPr>
        <w:pStyle w:val="Heading4"/>
        <w:rPr>
          <w:lang w:val="ru-RU"/>
        </w:rPr>
      </w:pPr>
      <w:r w:rsidRPr="000D039F">
        <w:rPr>
          <w:lang w:val="ru-RU"/>
        </w:rPr>
        <w:lastRenderedPageBreak/>
        <w:t>2.2.2.1</w:t>
      </w:r>
      <w:r w:rsidRPr="000D039F">
        <w:rPr>
          <w:lang w:val="ru-RU"/>
        </w:rPr>
        <w:tab/>
        <w:t>Радиометр вращательного сканирования в видимом и инфракрасном диапазонах с растянутым диапазоном (ВИССР с растянутым диапазоном)</w:t>
      </w:r>
    </w:p>
    <w:p w14:paraId="3E222361" w14:textId="77777777" w:rsidR="00692E55" w:rsidRPr="000D039F" w:rsidRDefault="00692E55" w:rsidP="00692E55">
      <w:pPr>
        <w:rPr>
          <w:lang w:val="ru-RU"/>
        </w:rPr>
      </w:pPr>
      <w:r w:rsidRPr="000D039F">
        <w:rPr>
          <w:lang w:val="ru-RU"/>
        </w:rPr>
        <w:t>Служба ВИССР с растянутым диапазоном работает на спутниках серии Feng-Yun-2 (FY-2) китайской системы ГСО МетСат.</w:t>
      </w:r>
    </w:p>
    <w:p w14:paraId="3EB426AA" w14:textId="77777777" w:rsidR="00692E55" w:rsidRPr="000D039F" w:rsidRDefault="00692E55" w:rsidP="00692E55">
      <w:pPr>
        <w:rPr>
          <w:lang w:val="ru-RU"/>
        </w:rPr>
      </w:pPr>
      <w:r w:rsidRPr="000D039F">
        <w:rPr>
          <w:lang w:val="ru-RU"/>
        </w:rPr>
        <w:t>Данные, полученные датчиками ВИССР, передаются на главные рабочие станции наземного базирования данной китайской системы ГСО МетСат. На земле данные подвергаются предварительной обработке в режиме, близком к режиму реального времени, и затем ретранслируются через тот же самый спутник с пониженной (растянутой) скоростью передачи данных. Эти данные принимаются земными станциями ВИССР с растянутым диапазоном, которые также называются среднемасштабными станциями использования данных (МДУС). Известно, что в настоящее время действует свыше ста приемных станций такого типа. Ими в основном пользуются метеорологические службы и университеты.</w:t>
      </w:r>
    </w:p>
    <w:p w14:paraId="203C2D37" w14:textId="78E73F1C" w:rsidR="00692E55" w:rsidRPr="000D039F" w:rsidRDefault="00692E55" w:rsidP="00692E55">
      <w:pPr>
        <w:rPr>
          <w:lang w:val="ru-RU"/>
        </w:rPr>
      </w:pPr>
      <w:r w:rsidRPr="000D039F">
        <w:rPr>
          <w:lang w:val="ru-RU"/>
        </w:rPr>
        <w:t>Передачи ВИССР с растянутым диапазоном осуществляются в подполосе частот 1683</w:t>
      </w:r>
      <w:r w:rsidR="00981536" w:rsidRPr="000D039F">
        <w:rPr>
          <w:lang w:val="ru-RU"/>
        </w:rPr>
        <w:t>–</w:t>
      </w:r>
      <w:r w:rsidRPr="000D039F">
        <w:rPr>
          <w:lang w:val="ru-RU"/>
        </w:rPr>
        <w:t>1690 МГц с центральной частотой 1687,5 МГц. Скорость передачи данных в каналах с полосой пропускания 2 МГц составляет 660 кбит/с. Показатель качества станций приема составляет 12 дБ/K при размере антенны около 3 м, а минимальный угол возвышения антенн равен 5 градусам.</w:t>
      </w:r>
    </w:p>
    <w:p w14:paraId="3F9F4835" w14:textId="0569CA7E" w:rsidR="00692E55" w:rsidRPr="000D039F" w:rsidRDefault="00692E55" w:rsidP="00EA69FB">
      <w:pPr>
        <w:pStyle w:val="Heading4"/>
        <w:rPr>
          <w:lang w:val="ru-RU"/>
        </w:rPr>
      </w:pPr>
      <w:r w:rsidRPr="000D039F">
        <w:rPr>
          <w:lang w:val="ru-RU"/>
        </w:rPr>
        <w:t>2.2.2.2</w:t>
      </w:r>
      <w:r w:rsidRPr="000D039F">
        <w:rPr>
          <w:lang w:val="ru-RU"/>
        </w:rPr>
        <w:tab/>
        <w:t>Система с изменяемым форматом (ГВАР) геостационарных оперативных спутников по исследованиям окружающей среды (ГОЕС)</w:t>
      </w:r>
    </w:p>
    <w:p w14:paraId="5CA2000E" w14:textId="507954AD" w:rsidR="00692E55" w:rsidRPr="000D039F" w:rsidRDefault="00692E55" w:rsidP="00692E55">
      <w:pPr>
        <w:rPr>
          <w:lang w:val="ru-RU"/>
        </w:rPr>
      </w:pPr>
      <w:r w:rsidRPr="000D039F">
        <w:rPr>
          <w:lang w:val="ru-RU"/>
        </w:rPr>
        <w:t>По состоянию на сентябрь 2025 года геостационарные оперативные спутники США по исследованиям окружающей среды (ГОЕС) представляют собой новейшие космические аппараты серии GOES-R (GOES-16, 17, 18 и 19), а устаревшие космические аппараты ГОЕС ЧПО (GOES-13, 14 и 15) были выведены НУОА из эксплуатации. С появлением службы ГОЕС ReBroadcast (GRB) спутников серии GOES-R, работающих на частоте 1686,6 МГц, которая заменяет устаревшую службу с изменяемым форматом ГОЕС (ГВАР), потребовалось расширить полосу пропускания, чтобы передавать значительно возросшие объемы данных со скоростью порядка 30 Мбит/с, по сравнению с системами ГВАР, которые передавали данные по каналам с пропускной способностью около 2 Мбит/с. Система ГВАР работала на частоте 1 685,7 МГц с необходимой полосой пропускания 4,22 МГц, а службе GRB для передачи обработанных данных потребуется полоса 9,7 или 10,9 МГц, и она действует на частоте 1686,6 МГц. GRB передает полный набор продукции уровня 1b, включая данные со всех приборов серии GOES-R, в масштабе полушария (с углом возвышения до 5 градусов) с экваториальных точек GOES-R на 75° з.</w:t>
      </w:r>
      <w:r w:rsidR="00F512C2" w:rsidRPr="000D039F">
        <w:rPr>
          <w:lang w:val="ru-RU"/>
        </w:rPr>
        <w:t> </w:t>
      </w:r>
      <w:r w:rsidRPr="000D039F">
        <w:rPr>
          <w:lang w:val="ru-RU"/>
        </w:rPr>
        <w:t xml:space="preserve">д. и 137° з. д. Так же, как и в ГВАР, эти передачи достигают широкого круга приемных станций, находящихся в пределах общей зоны охвата GOES-R. К ним относятся не только станции в Северной и Южной Америке, но и станции, расположенные в Новой Зеландии, Франции, Испании и Великобритании. Основными получателями этих данных являются университеты и правительственные учреждения, занимающиеся метеорологическими исследованиями или прогнозированием. К другим получателям относятся поставщики услуг с добавленной стоимостью, предоставляющие прогнозы погоды коммерческим предприятиям. </w:t>
      </w:r>
    </w:p>
    <w:p w14:paraId="4DE8FB04" w14:textId="6195F197" w:rsidR="00692E55" w:rsidRPr="000D039F" w:rsidRDefault="00692E55" w:rsidP="00EA69FB">
      <w:pPr>
        <w:pStyle w:val="Heading4"/>
        <w:rPr>
          <w:lang w:val="ru-RU"/>
        </w:rPr>
      </w:pPr>
      <w:r w:rsidRPr="000D039F">
        <w:rPr>
          <w:lang w:val="ru-RU"/>
        </w:rPr>
        <w:t>2.2.2.3</w:t>
      </w:r>
      <w:r w:rsidRPr="000D039F">
        <w:rPr>
          <w:lang w:val="ru-RU"/>
        </w:rPr>
        <w:tab/>
        <w:t>Факсимильная передача метеоданных (ВЕФАКС)</w:t>
      </w:r>
    </w:p>
    <w:p w14:paraId="7DF2B1CD" w14:textId="77777777" w:rsidR="00692E55" w:rsidRPr="000D039F" w:rsidRDefault="00692E55" w:rsidP="00692E55">
      <w:pPr>
        <w:rPr>
          <w:lang w:val="ru-RU"/>
        </w:rPr>
      </w:pPr>
      <w:r w:rsidRPr="000D039F">
        <w:rPr>
          <w:lang w:val="ru-RU"/>
        </w:rPr>
        <w:t>Сохраняющееся аналоговое обслуживание факсимильной передачей метеоданных (ВЕФАКС), которое пока еще используется на некоторых спутниках ГСО МетСат, сейчас заменяется цифровым обслуживанием низкоскоростной передачей информации (ЛРИТ) в метеорологических спутниковых системах второго поколения. Обслуживание ВЕФАКС состоит из аналоговых передач на недорогие метеорологические станции пользователей в пределах зоны приема метеорологических спутников. Параметры обслуживания ВЕФАКС были определены и согласованы Координационной группой по метеорологическим спутникам (КГМС), форумом для обмена технической информацией о геостационарных метеорологических спутниковых системах и метеорологических спутниковых системах на полярной орбите.</w:t>
      </w:r>
    </w:p>
    <w:p w14:paraId="629BEE25" w14:textId="07B3A720" w:rsidR="00692E55" w:rsidRPr="000D039F" w:rsidRDefault="00692E55" w:rsidP="00692E55">
      <w:pPr>
        <w:rPr>
          <w:lang w:val="ru-RU"/>
        </w:rPr>
      </w:pPr>
      <w:r w:rsidRPr="000D039F">
        <w:rPr>
          <w:lang w:val="ru-RU"/>
        </w:rPr>
        <w:t>На спутниках GOES-13, -14 и -15 (которые тем временем выведены из эксплуатации), работавших на частоте 1691 МГц (586 кГц), обслуживание ВЕФАКС сочеталось с ЛРИТ и Сетью метеорологической информации для управляющих в чрезвычайных ситуациях (ЕМВИН), работающими на частоте 1692,7 МГц (27 кГц) в одном нисходящем канале, под названием ХРИТ/EMWIN, где высокоскоростная передача информации заменяет ЛРИТ. Это комбинированное обслуживание работает на частоте 1694,1 МГц с полосой пропускания 1,21 МГц. Действующий нисходящий канал передачи данных от датчиков, работающий в настоящее время на частоте 1676</w:t>
      </w:r>
      <w:r w:rsidR="007D1A26" w:rsidRPr="000D039F">
        <w:rPr>
          <w:lang w:val="ru-RU"/>
        </w:rPr>
        <w:t> </w:t>
      </w:r>
      <w:r w:rsidRPr="000D039F">
        <w:rPr>
          <w:lang w:val="ru-RU"/>
        </w:rPr>
        <w:t>МГц, перенесен на частоту 8220 МГц в пределах X-диапазона ССИЗ (8025</w:t>
      </w:r>
      <w:r w:rsidR="007D1A26" w:rsidRPr="000D039F">
        <w:rPr>
          <w:lang w:val="ru-RU"/>
        </w:rPr>
        <w:t>–</w:t>
      </w:r>
      <w:r w:rsidRPr="000D039F">
        <w:rPr>
          <w:lang w:val="ru-RU"/>
        </w:rPr>
        <w:t>8400 МГц), чтобы обеспечивать поддержку значительно возросших скоростей передачи данных от новейших датчиков, установленных на борту спутников GOES‐R.</w:t>
      </w:r>
    </w:p>
    <w:p w14:paraId="130BF835" w14:textId="77777777" w:rsidR="00692E55" w:rsidRPr="000D039F" w:rsidRDefault="00692E55" w:rsidP="00692E55">
      <w:pPr>
        <w:rPr>
          <w:lang w:val="ru-RU"/>
        </w:rPr>
      </w:pPr>
      <w:r w:rsidRPr="000D039F">
        <w:rPr>
          <w:lang w:val="ru-RU"/>
        </w:rPr>
        <w:t>Весьма незначительное число приемных станций ВЕФАКС все еще используется d метеорологических службах, а также в других учреждениях, таких как университеты, природоохранные учреждения, информационные агентства, школы и так далее.</w:t>
      </w:r>
    </w:p>
    <w:p w14:paraId="4D3DB8E8" w14:textId="121F1FFD" w:rsidR="00692E55" w:rsidRPr="000D039F" w:rsidRDefault="00692E55" w:rsidP="00692E55">
      <w:pPr>
        <w:rPr>
          <w:lang w:val="ru-RU"/>
        </w:rPr>
      </w:pPr>
      <w:r w:rsidRPr="000D039F">
        <w:rPr>
          <w:lang w:val="ru-RU"/>
        </w:rPr>
        <w:lastRenderedPageBreak/>
        <w:t>Передача обслуживания ВЕФАКС осуществляется в подполосе 1. Центральная частота сохраняющегося обслуживания ВЕФАКС равна 1691 МГц, а ширина полосы составляет от 0,03 МГц до 0,26 МГц. Типичные приемные станции ВЕФАКС функционируют с углами возвышения более 3 градусов и используют антенны диаметром 1,2 м с показателем качества (</w:t>
      </w:r>
      <w:r w:rsidRPr="000D039F">
        <w:rPr>
          <w:i/>
          <w:iCs/>
          <w:lang w:val="ru-RU"/>
        </w:rPr>
        <w:t>G</w:t>
      </w:r>
      <w:r w:rsidRPr="000D039F">
        <w:rPr>
          <w:lang w:val="ru-RU"/>
        </w:rPr>
        <w:t>/</w:t>
      </w:r>
      <w:r w:rsidRPr="000D039F">
        <w:rPr>
          <w:i/>
          <w:iCs/>
          <w:lang w:val="ru-RU"/>
        </w:rPr>
        <w:t>T</w:t>
      </w:r>
      <w:r w:rsidRPr="000D039F">
        <w:rPr>
          <w:lang w:val="ru-RU"/>
        </w:rPr>
        <w:t>) в 2,5 дБ/K. Посредством ВЕФАКС передается такая информация, как участки спутниковых изображений, метеорологическая продукция в наглядной индикации, тестовые изображения и служебные сообщения, содержащие буквенно-цифровую информацию в графической форме.</w:t>
      </w:r>
    </w:p>
    <w:p w14:paraId="53EB8A33" w14:textId="31D10D5D" w:rsidR="00692E55" w:rsidRPr="000D039F" w:rsidRDefault="00692E55" w:rsidP="00EA69FB">
      <w:pPr>
        <w:pStyle w:val="Heading4"/>
        <w:rPr>
          <w:lang w:val="ru-RU"/>
        </w:rPr>
      </w:pPr>
      <w:r w:rsidRPr="000D039F">
        <w:rPr>
          <w:lang w:val="ru-RU"/>
        </w:rPr>
        <w:t>2.2.2.4</w:t>
      </w:r>
      <w:r w:rsidRPr="000D039F">
        <w:rPr>
          <w:lang w:val="ru-RU"/>
        </w:rPr>
        <w:tab/>
        <w:t>Низкоскоростная передача информации (ЛРИТ)</w:t>
      </w:r>
    </w:p>
    <w:p w14:paraId="0E21B247" w14:textId="77777777" w:rsidR="00692E55" w:rsidRPr="000D039F" w:rsidRDefault="00692E55" w:rsidP="00692E55">
      <w:pPr>
        <w:rPr>
          <w:lang w:val="ru-RU"/>
        </w:rPr>
      </w:pPr>
      <w:r w:rsidRPr="000D039F">
        <w:rPr>
          <w:lang w:val="ru-RU"/>
        </w:rPr>
        <w:t>Обслуживание ЛРИТ было внедрено в 2003 году на геостационарных метеорологических спутниках ГОЕС для осуществления передач на недорогие станции пользователей. Эта обслуживание было призвано заменить обслуживание ВЕФАКС на других спутниках ГСО МетСат, охватывающих аналогичную категорию пользователей.</w:t>
      </w:r>
    </w:p>
    <w:p w14:paraId="3DC108E9" w14:textId="5D025B87" w:rsidR="00692E55" w:rsidRPr="000D039F" w:rsidRDefault="00692E55" w:rsidP="00692E55">
      <w:pPr>
        <w:rPr>
          <w:lang w:val="ru-RU"/>
        </w:rPr>
      </w:pPr>
      <w:r w:rsidRPr="000D039F">
        <w:rPr>
          <w:lang w:val="ru-RU"/>
        </w:rPr>
        <w:t>Передачи ЛРИТ осуществляются в подполосе частот 1690</w:t>
      </w:r>
      <w:r w:rsidR="007D1A26" w:rsidRPr="000D039F">
        <w:rPr>
          <w:lang w:val="ru-RU"/>
        </w:rPr>
        <w:t>–</w:t>
      </w:r>
      <w:r w:rsidRPr="000D039F">
        <w:rPr>
          <w:lang w:val="ru-RU"/>
        </w:rPr>
        <w:t xml:space="preserve">1698 МГц с центральными частотами около 1691 МГц. Ширина полосы составляет до 660 кГц. Диаметры антенн станций пользователей составляют от 0,6 м до 1,8 м, и антенны работают с минимальным углом возвышения в 3 градуса. Показатель качества для ЛРУС составляет </w:t>
      </w:r>
      <w:proofErr w:type="gramStart"/>
      <w:r w:rsidRPr="000D039F">
        <w:rPr>
          <w:lang w:val="ru-RU"/>
        </w:rPr>
        <w:t>3−6</w:t>
      </w:r>
      <w:proofErr w:type="gramEnd"/>
      <w:r w:rsidR="00985461" w:rsidRPr="000D039F">
        <w:rPr>
          <w:lang w:val="ru-RU"/>
        </w:rPr>
        <w:t> </w:t>
      </w:r>
      <w:r w:rsidRPr="000D039F">
        <w:rPr>
          <w:lang w:val="ru-RU"/>
        </w:rPr>
        <w:t>дБ/K в зависимости от места расположения станции пользователя. Технология ЛРИТ функционирует на многих системах МетСат, в частности на спутниках серии ГОЕС, Метеосат второго поколения, GEO</w:t>
      </w:r>
      <w:r w:rsidR="00247834">
        <w:rPr>
          <w:lang w:val="ru-RU"/>
        </w:rPr>
        <w:t>‑</w:t>
      </w:r>
      <w:r w:rsidRPr="000D039F">
        <w:rPr>
          <w:lang w:val="ru-RU"/>
        </w:rPr>
        <w:t>KOMPSAT</w:t>
      </w:r>
      <w:r w:rsidR="00247834">
        <w:rPr>
          <w:lang w:val="ru-RU"/>
        </w:rPr>
        <w:t>‑</w:t>
      </w:r>
      <w:r w:rsidRPr="000D039F">
        <w:rPr>
          <w:lang w:val="ru-RU"/>
        </w:rPr>
        <w:t xml:space="preserve">2A, Himawari, спутниках серий </w:t>
      </w:r>
      <w:r w:rsidR="00574293" w:rsidRPr="000D039F">
        <w:rPr>
          <w:lang w:val="ru-RU"/>
        </w:rPr>
        <w:t>"</w:t>
      </w:r>
      <w:r w:rsidRPr="000D039F">
        <w:rPr>
          <w:lang w:val="ru-RU"/>
        </w:rPr>
        <w:t>Электро-Л</w:t>
      </w:r>
      <w:r w:rsidR="00574293" w:rsidRPr="000D039F">
        <w:rPr>
          <w:lang w:val="ru-RU"/>
        </w:rPr>
        <w:t>"</w:t>
      </w:r>
      <w:r w:rsidRPr="000D039F">
        <w:rPr>
          <w:lang w:val="ru-RU"/>
        </w:rPr>
        <w:t xml:space="preserve"> и FY-4, а также в системе широковещательной передачи информации о погодных явлениях, угрожающих чрезвычайными ситуациями (EWAIB).</w:t>
      </w:r>
    </w:p>
    <w:p w14:paraId="317FB88C" w14:textId="3EDD2ED9" w:rsidR="00692E55" w:rsidRPr="000D039F" w:rsidRDefault="00692E55" w:rsidP="00EA69FB">
      <w:pPr>
        <w:pStyle w:val="Heading4"/>
        <w:rPr>
          <w:lang w:val="ru-RU"/>
        </w:rPr>
      </w:pPr>
      <w:r w:rsidRPr="000D039F">
        <w:rPr>
          <w:lang w:val="ru-RU"/>
        </w:rPr>
        <w:t>2.2.2.5</w:t>
      </w:r>
      <w:r w:rsidRPr="000D039F">
        <w:rPr>
          <w:lang w:val="ru-RU"/>
        </w:rPr>
        <w:tab/>
        <w:t>Высокоскоростная передача информации (ХРИТ)</w:t>
      </w:r>
    </w:p>
    <w:p w14:paraId="0BD7ADE7" w14:textId="1D03FD18" w:rsidR="00692E55" w:rsidRPr="000D039F" w:rsidRDefault="00692E55" w:rsidP="00692E55">
      <w:pPr>
        <w:rPr>
          <w:lang w:val="ru-RU"/>
        </w:rPr>
      </w:pPr>
      <w:r w:rsidRPr="000D039F">
        <w:rPr>
          <w:lang w:val="ru-RU"/>
        </w:rPr>
        <w:t xml:space="preserve">Обслуживание ХРИТ было внедрено в январе 2004 года с введением в действие первого спутника (Метеосат-8) из серии спутников второго поколения Метеосат и теперь действует на многих системах МетСат, в частности, на спутниках серий Himawari, GEO-KOMPSAT-2A, </w:t>
      </w:r>
      <w:r w:rsidR="00985461" w:rsidRPr="000D039F">
        <w:rPr>
          <w:lang w:val="ru-RU"/>
        </w:rPr>
        <w:t>"</w:t>
      </w:r>
      <w:r w:rsidRPr="000D039F">
        <w:rPr>
          <w:lang w:val="ru-RU"/>
        </w:rPr>
        <w:t>Электро-Л</w:t>
      </w:r>
      <w:r w:rsidR="00985461" w:rsidRPr="000D039F">
        <w:rPr>
          <w:lang w:val="ru-RU"/>
        </w:rPr>
        <w:t>"</w:t>
      </w:r>
      <w:r w:rsidRPr="000D039F">
        <w:rPr>
          <w:lang w:val="ru-RU"/>
        </w:rPr>
        <w:t xml:space="preserve"> и FY-4. Кроме того, на спутниках серии ГОЕС, начиная с GOES-R, будет действовать обслуживание ХРИТ/EMWIN. </w:t>
      </w:r>
    </w:p>
    <w:p w14:paraId="6C371EA1" w14:textId="3EB4428A" w:rsidR="00692E55" w:rsidRPr="000D039F" w:rsidRDefault="00692E55" w:rsidP="00692E55">
      <w:pPr>
        <w:rPr>
          <w:lang w:val="ru-RU"/>
        </w:rPr>
      </w:pPr>
      <w:r w:rsidRPr="000D039F">
        <w:rPr>
          <w:lang w:val="ru-RU"/>
        </w:rPr>
        <w:t>Обслуживание ХРИТ обеспечивается в подполосах 1675</w:t>
      </w:r>
      <w:r w:rsidR="005E6412" w:rsidRPr="000D039F">
        <w:rPr>
          <w:lang w:val="ru-RU"/>
        </w:rPr>
        <w:t>–</w:t>
      </w:r>
      <w:r w:rsidRPr="000D039F">
        <w:rPr>
          <w:lang w:val="ru-RU"/>
        </w:rPr>
        <w:t>1687 МГц, 1684</w:t>
      </w:r>
      <w:r w:rsidR="005E6412" w:rsidRPr="000D039F">
        <w:rPr>
          <w:lang w:val="ru-RU"/>
        </w:rPr>
        <w:t>–</w:t>
      </w:r>
      <w:r w:rsidRPr="000D039F">
        <w:rPr>
          <w:lang w:val="ru-RU"/>
        </w:rPr>
        <w:t>1690 МГц или 1690</w:t>
      </w:r>
      <w:r w:rsidR="005E6412" w:rsidRPr="000D039F">
        <w:rPr>
          <w:lang w:val="ru-RU"/>
        </w:rPr>
        <w:t>–</w:t>
      </w:r>
      <w:r w:rsidRPr="000D039F">
        <w:rPr>
          <w:lang w:val="ru-RU"/>
        </w:rPr>
        <w:t>1698 МГц. Размер антенны для высокоскоростных станций пользователей (ХРУС) и МДУС составляет от 4 м до 7 м, а минимальный угол возвышения равен примерно 3 градусам (5 градусов для ГОЕС). Показатель качества для станций пользователей составляет 12</w:t>
      </w:r>
      <w:r w:rsidR="005E6412" w:rsidRPr="000D039F">
        <w:rPr>
          <w:lang w:val="ru-RU"/>
        </w:rPr>
        <w:t>–</w:t>
      </w:r>
      <w:r w:rsidRPr="000D039F">
        <w:rPr>
          <w:lang w:val="ru-RU"/>
        </w:rPr>
        <w:t>14 дБ/K в зависимости от места их расположения.</w:t>
      </w:r>
    </w:p>
    <w:p w14:paraId="199EEAAC" w14:textId="77777777" w:rsidR="00692E55" w:rsidRPr="000D039F" w:rsidRDefault="00692E55" w:rsidP="00692E55">
      <w:pPr>
        <w:rPr>
          <w:lang w:val="ru-RU"/>
        </w:rPr>
      </w:pPr>
      <w:r w:rsidRPr="000D039F">
        <w:rPr>
          <w:lang w:val="ru-RU"/>
        </w:rPr>
        <w:t>В 2013 году КГМС опубликовала новую Глобальную спецификацию прямого вещания (ГСО ХРИТ/ЛРИТ). Эта спецификация прямого вещания относится ко всем действующим и планируемым системам ГСО, но не уточняет характеристики станций пользователей. КГМС продолжает вести работу по оценке потребности в дальнейшем обновлении глобальных спецификаций ГCО в свете появления и внедрения новых стандартов в области средств связи и файловых форматов.</w:t>
      </w:r>
    </w:p>
    <w:p w14:paraId="009D766B" w14:textId="77777777" w:rsidR="00692E55" w:rsidRPr="000D039F" w:rsidRDefault="00692E55" w:rsidP="00EA69FB">
      <w:pPr>
        <w:pStyle w:val="Heading3"/>
        <w:rPr>
          <w:lang w:val="ru-RU"/>
        </w:rPr>
      </w:pPr>
      <w:bookmarkStart w:id="101" w:name="_Toc236243209"/>
      <w:bookmarkStart w:id="102" w:name="_Toc236298800"/>
      <w:bookmarkStart w:id="103" w:name="_Toc236299043"/>
      <w:r w:rsidRPr="000D039F">
        <w:rPr>
          <w:lang w:val="ru-RU"/>
        </w:rPr>
        <w:t>2.2.3</w:t>
      </w:r>
      <w:r w:rsidRPr="000D039F">
        <w:rPr>
          <w:lang w:val="ru-RU"/>
        </w:rPr>
        <w:tab/>
        <w:t>Системы сбора данных (ССД) на ГСО спутниках МетСат</w:t>
      </w:r>
      <w:bookmarkEnd w:id="101"/>
      <w:bookmarkEnd w:id="102"/>
      <w:bookmarkEnd w:id="103"/>
    </w:p>
    <w:p w14:paraId="33D4A79C" w14:textId="02EBAEFD" w:rsidR="00692E55" w:rsidRPr="000D039F" w:rsidRDefault="00692E55" w:rsidP="00692E55">
      <w:pPr>
        <w:rPr>
          <w:lang w:val="ru-RU"/>
        </w:rPr>
      </w:pPr>
      <w:r w:rsidRPr="000D039F">
        <w:rPr>
          <w:lang w:val="ru-RU"/>
        </w:rPr>
        <w:t>Системы сбора данных используются на метеорологических спутниках для сбора метеорологических и других данных об окружающей среде с удаленных ПСД. Передачи с каждой ПСД на метеорологический спутник осуществляются в полосе частот 401</w:t>
      </w:r>
      <w:r w:rsidR="001D5885" w:rsidRPr="000D039F">
        <w:rPr>
          <w:lang w:val="ru-RU"/>
        </w:rPr>
        <w:t>–</w:t>
      </w:r>
      <w:r w:rsidRPr="000D039F">
        <w:rPr>
          <w:lang w:val="ru-RU"/>
        </w:rPr>
        <w:t>403 МГц. ПСД эксплуатируются в режиме временной последовательности. Интервалы времени прохождения сигнала обычно составляют 1 мин, а скорость передачи 100 бит/с. В 2003 году начали функционировать ПСД с более высокими скоростями передачи данных (300 бит/с и 1200 бит/с), и недавно они стали быстро распространяться. Ширина полосы канала высокоскоростных ПСД составляет 0,7510 кГц или 2,2510 кГц, соответственно, для 300 бит/с и 1200 бит/с.</w:t>
      </w:r>
    </w:p>
    <w:p w14:paraId="002EE31E" w14:textId="5388304E" w:rsidR="00692E55" w:rsidRPr="000D039F" w:rsidRDefault="00692E55" w:rsidP="00692E55">
      <w:pPr>
        <w:rPr>
          <w:lang w:val="ru-RU"/>
        </w:rPr>
      </w:pPr>
      <w:r w:rsidRPr="000D039F">
        <w:rPr>
          <w:lang w:val="ru-RU"/>
        </w:rPr>
        <w:t xml:space="preserve">Существуют различные типы передатчиков ПСД, работающих, как правило, с выходной мощностью в пределах 5 Вт, 10 Вт и 20 Вт с направленной антенной или 40 Вт В с всенаправленной антенной. Суммарная эквивалентная изотропно-излучаемая мощность (э.и.и.м.) канала земля </w:t>
      </w:r>
      <w:r w:rsidR="00985461" w:rsidRPr="000D039F">
        <w:rPr>
          <w:lang w:val="ru-RU"/>
        </w:rPr>
        <w:t>–</w:t>
      </w:r>
      <w:r w:rsidRPr="000D039F">
        <w:rPr>
          <w:lang w:val="ru-RU"/>
        </w:rPr>
        <w:t xml:space="preserve"> борт находится в пределах 40</w:t>
      </w:r>
      <w:r w:rsidR="00985461" w:rsidRPr="000D039F">
        <w:rPr>
          <w:lang w:val="ru-RU"/>
        </w:rPr>
        <w:t>–</w:t>
      </w:r>
      <w:r w:rsidRPr="000D039F">
        <w:rPr>
          <w:lang w:val="ru-RU"/>
        </w:rPr>
        <w:t>52 дБм. Системы сбора данных в настоящее время установлены на различных геостационарных метеорологических спутниковых системах.</w:t>
      </w:r>
    </w:p>
    <w:p w14:paraId="21CBB3E7" w14:textId="743ABF8A" w:rsidR="00692E55" w:rsidRPr="000D039F" w:rsidRDefault="00692E55" w:rsidP="00692E55">
      <w:pPr>
        <w:rPr>
          <w:lang w:val="ru-RU"/>
        </w:rPr>
      </w:pPr>
      <w:r w:rsidRPr="000D039F">
        <w:rPr>
          <w:lang w:val="ru-RU"/>
        </w:rPr>
        <w:t>ПСД, направляющие свои данные на геостационарные спутники МетСат, используют частоты в диапазоне 401,1−402,85 МГц, при этом частоты 402,0355</w:t>
      </w:r>
      <w:r w:rsidR="00985461" w:rsidRPr="000D039F">
        <w:rPr>
          <w:lang w:val="ru-RU"/>
        </w:rPr>
        <w:t>–</w:t>
      </w:r>
      <w:r w:rsidRPr="000D039F">
        <w:rPr>
          <w:lang w:val="ru-RU"/>
        </w:rPr>
        <w:t>402,0655 МГц предназначены для международного использования (11 каналов (от I12 до I22) с шириной полосы в 3 кГц). Используя узкие полосы (в 0,75 кГц) и сокращая время передачи информации, как правило, до 10 с, можно получить данные от большего количества таких платформ. Так, например, в случае спутников серии GOES-R в 2024 году в эксплуатации находилось около 30</w:t>
      </w:r>
      <w:r w:rsidR="00985461" w:rsidRPr="000D039F">
        <w:rPr>
          <w:lang w:val="ru-RU"/>
        </w:rPr>
        <w:t> </w:t>
      </w:r>
      <w:r w:rsidRPr="000D039F">
        <w:rPr>
          <w:lang w:val="ru-RU"/>
        </w:rPr>
        <w:t>000</w:t>
      </w:r>
      <w:r w:rsidR="00985461" w:rsidRPr="000D039F">
        <w:rPr>
          <w:lang w:val="ru-RU"/>
        </w:rPr>
        <w:t> </w:t>
      </w:r>
      <w:r w:rsidRPr="000D039F">
        <w:rPr>
          <w:lang w:val="ru-RU"/>
        </w:rPr>
        <w:t>высокоскоростных ПСД ГОЕС, которые ежедневно посылали до 1 000 000 сообщений и передавали в ИГСНВ более 6 миллионов наблюдений. Для пользователей ССД сохраняется стабильная или даже улучшенная поддержка. Планируется, что будущие ГСО спутники МетСат будут включать ССД, как, например, группировка GeoXO, запуск которой состоится в 2030-х годах, что обеспечит поддержку ССД до 2050-х годов.</w:t>
      </w:r>
    </w:p>
    <w:p w14:paraId="1EC17761" w14:textId="16FF70FE" w:rsidR="00692E55" w:rsidRPr="000D039F" w:rsidRDefault="00692E55" w:rsidP="00EA69FB">
      <w:pPr>
        <w:pStyle w:val="Heading4"/>
        <w:rPr>
          <w:lang w:val="ru-RU"/>
        </w:rPr>
      </w:pPr>
      <w:r w:rsidRPr="000D039F">
        <w:rPr>
          <w:lang w:val="ru-RU"/>
        </w:rPr>
        <w:lastRenderedPageBreak/>
        <w:t>2.2.3.1</w:t>
      </w:r>
      <w:r w:rsidRPr="000D039F">
        <w:rPr>
          <w:lang w:val="ru-RU"/>
        </w:rPr>
        <w:tab/>
        <w:t>Базовые общие условия разделения и совместного использования полосы 401</w:t>
      </w:r>
      <w:r w:rsidR="00985461" w:rsidRPr="000D039F">
        <w:rPr>
          <w:lang w:val="ru-RU"/>
        </w:rPr>
        <w:t>–</w:t>
      </w:r>
      <w:r w:rsidRPr="000D039F">
        <w:rPr>
          <w:lang w:val="ru-RU"/>
        </w:rPr>
        <w:t>403 МГц</w:t>
      </w:r>
    </w:p>
    <w:p w14:paraId="7F0D9545" w14:textId="3D6BD4A6" w:rsidR="00692E55" w:rsidRPr="000D039F" w:rsidRDefault="00692E55" w:rsidP="00692E55">
      <w:pPr>
        <w:rPr>
          <w:lang w:val="ru-RU"/>
        </w:rPr>
      </w:pPr>
      <w:r w:rsidRPr="000D039F">
        <w:rPr>
          <w:lang w:val="ru-RU"/>
        </w:rPr>
        <w:t>Ввиду роста потребности ССД в радиочастотном спектре для обеих систем МетСат и ССИЗ, как на геостационарной, так и на негеостационарной орбитах, все операторы должны выполнять базовые общие условия разделения диапазона частот 401</w:t>
      </w:r>
      <w:r w:rsidR="00985461" w:rsidRPr="000D039F">
        <w:rPr>
          <w:lang w:val="ru-RU"/>
        </w:rPr>
        <w:t>–</w:t>
      </w:r>
      <w:r w:rsidRPr="000D039F">
        <w:rPr>
          <w:lang w:val="ru-RU"/>
        </w:rPr>
        <w:t>403 МГц, выделенного для действующих и будущих ССД (см. Рисунок 2-3), а также условия совместного использования этого диапазона, предусмотренные Рекомендацией МСЭ-R SA.2045.</w:t>
      </w:r>
    </w:p>
    <w:p w14:paraId="7A5CDA0A" w14:textId="46695AD6" w:rsidR="00EB665D" w:rsidRPr="000D039F" w:rsidRDefault="00692E55" w:rsidP="00EB665D">
      <w:pPr>
        <w:pStyle w:val="FigureNo"/>
        <w:rPr>
          <w:rFonts w:eastAsia="SimSun"/>
          <w:lang w:val="ru-RU"/>
        </w:rPr>
      </w:pPr>
      <w:r w:rsidRPr="000D039F">
        <w:rPr>
          <w:lang w:val="ru-RU"/>
        </w:rPr>
        <w:t>Рисунок</w:t>
      </w:r>
      <w:r w:rsidR="00EB665D" w:rsidRPr="000D039F">
        <w:rPr>
          <w:rFonts w:eastAsia="SimSun"/>
          <w:lang w:val="ru-RU"/>
        </w:rPr>
        <w:t xml:space="preserve"> </w:t>
      </w:r>
      <w:proofErr w:type="gramStart"/>
      <w:r w:rsidR="00EB665D" w:rsidRPr="000D039F">
        <w:rPr>
          <w:rFonts w:eastAsia="SimSun"/>
          <w:lang w:val="ru-RU"/>
        </w:rPr>
        <w:t>2-3</w:t>
      </w:r>
      <w:proofErr w:type="gramEnd"/>
    </w:p>
    <w:p w14:paraId="5725992F" w14:textId="2994B10B" w:rsidR="00EB665D" w:rsidRPr="000D039F" w:rsidRDefault="00692E55" w:rsidP="00EB665D">
      <w:pPr>
        <w:pStyle w:val="Figuretitle"/>
        <w:rPr>
          <w:rFonts w:eastAsia="SimSun"/>
          <w:lang w:val="ru-RU"/>
        </w:rPr>
      </w:pPr>
      <w:r w:rsidRPr="000D039F">
        <w:rPr>
          <w:lang w:val="ru-RU"/>
        </w:rPr>
        <w:t>Базовые общие условия разделения полосы 401−403 МГц для будущего долгосрочного согласованного использования ССД геостационарных и негеостационарных систем МетСат и ССИЗ</w:t>
      </w:r>
    </w:p>
    <w:p w14:paraId="58727B1C" w14:textId="640DB022" w:rsidR="00EB665D" w:rsidRPr="000D039F" w:rsidRDefault="008F271F" w:rsidP="00EB665D">
      <w:pPr>
        <w:pStyle w:val="Figure"/>
        <w:rPr>
          <w:rFonts w:eastAsia="SimSun"/>
          <w:szCs w:val="22"/>
          <w:lang w:val="ru-RU"/>
        </w:rPr>
      </w:pPr>
      <w:r w:rsidRPr="000D039F">
        <w:rPr>
          <w:noProof/>
          <w:lang w:val="ru-RU"/>
        </w:rPr>
        <w:drawing>
          <wp:inline distT="0" distB="0" distL="0" distR="0" wp14:anchorId="09E7DE52" wp14:editId="53B23AA8">
            <wp:extent cx="6024880" cy="871855"/>
            <wp:effectExtent l="0" t="0" r="0" b="4445"/>
            <wp:docPr id="89407476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59" cstate="print">
                      <a:extLst>
                        <a:ext uri="{28A0092B-C50C-407E-A947-70E740481C1C}">
                          <a14:useLocalDpi xmlns:a14="http://schemas.microsoft.com/office/drawing/2010/main" val="0"/>
                        </a:ext>
                      </a:extLst>
                    </a:blip>
                    <a:srcRect/>
                    <a:stretch>
                      <a:fillRect/>
                    </a:stretch>
                  </pic:blipFill>
                  <pic:spPr bwMode="auto">
                    <a:xfrm>
                      <a:off x="0" y="0"/>
                      <a:ext cx="6024880" cy="871855"/>
                    </a:xfrm>
                    <a:prstGeom prst="rect">
                      <a:avLst/>
                    </a:prstGeom>
                    <a:noFill/>
                    <a:ln>
                      <a:noFill/>
                    </a:ln>
                  </pic:spPr>
                </pic:pic>
              </a:graphicData>
            </a:graphic>
          </wp:inline>
        </w:drawing>
      </w:r>
    </w:p>
    <w:p w14:paraId="6543D19F" w14:textId="77777777" w:rsidR="000F001B" w:rsidRPr="000D039F" w:rsidRDefault="000F001B" w:rsidP="00EA69FB">
      <w:pPr>
        <w:pStyle w:val="Heading2"/>
        <w:rPr>
          <w:lang w:val="ru-RU"/>
        </w:rPr>
      </w:pPr>
      <w:bookmarkStart w:id="104" w:name="_Toc236299044"/>
      <w:bookmarkStart w:id="105" w:name="_Toc497723158"/>
      <w:bookmarkStart w:id="106" w:name="_Toc497724367"/>
      <w:bookmarkStart w:id="107" w:name="_Toc497722532"/>
      <w:bookmarkStart w:id="108" w:name="_Toc497723565"/>
      <w:bookmarkStart w:id="109" w:name="_Toc526216477"/>
      <w:bookmarkStart w:id="110" w:name="_Toc497723903"/>
      <w:bookmarkStart w:id="111" w:name="_Toc497722858"/>
      <w:bookmarkStart w:id="112" w:name="_Toc497724180"/>
      <w:r w:rsidRPr="000D039F">
        <w:rPr>
          <w:lang w:val="ru-RU"/>
        </w:rPr>
        <w:t>2.3</w:t>
      </w:r>
      <w:r w:rsidRPr="000D039F">
        <w:rPr>
          <w:lang w:val="ru-RU"/>
        </w:rPr>
        <w:tab/>
        <w:t>Системы МетСат, использующие негеостационарные спутники</w:t>
      </w:r>
      <w:bookmarkEnd w:id="104"/>
    </w:p>
    <w:p w14:paraId="75CDBFB0" w14:textId="77777777" w:rsidR="000F001B" w:rsidRPr="000D039F" w:rsidRDefault="000F001B" w:rsidP="000F001B">
      <w:pPr>
        <w:rPr>
          <w:lang w:val="ru-RU"/>
        </w:rPr>
      </w:pPr>
      <w:r w:rsidRPr="000D039F">
        <w:rPr>
          <w:lang w:val="ru-RU"/>
        </w:rPr>
        <w:t>Помимо многочисленных ГСО спутников МетСат, вклад спутниковых измерений в ИГСНВ дополняют спутниковые системы НГСО МетСат, преимущественно на солнечно-синхронных полярных орбитах, но также и на высокоэллиптических орбитах, обеспечивая ее данными измерений с глобальным охватом, поступающими с многочисленных пассивных и активных датчиков, осуществляющих наблюдения в видимой, инфракрасной и микроволновой областях спектра.</w:t>
      </w:r>
    </w:p>
    <w:p w14:paraId="713FB799" w14:textId="77777777" w:rsidR="000F001B" w:rsidRPr="000D039F" w:rsidRDefault="000F001B" w:rsidP="000F001B">
      <w:pPr>
        <w:rPr>
          <w:lang w:val="ru-RU"/>
        </w:rPr>
      </w:pPr>
      <w:r w:rsidRPr="000D039F">
        <w:rPr>
          <w:lang w:val="ru-RU"/>
        </w:rPr>
        <w:t xml:space="preserve">Постоянный и долгосрочный охват наблюдениями с негеостационарной орбиты будет обеспечиваться путем использования существующих и будущих спутников, эксплуатируемых целым рядом национальных и региональных метеорологических организаций во всем мире (см. Рисунок </w:t>
      </w:r>
      <w:proofErr w:type="gramStart"/>
      <w:r w:rsidRPr="000D039F">
        <w:rPr>
          <w:lang w:val="ru-RU"/>
        </w:rPr>
        <w:t>1-3</w:t>
      </w:r>
      <w:proofErr w:type="gramEnd"/>
      <w:r w:rsidRPr="000D039F">
        <w:rPr>
          <w:lang w:val="ru-RU"/>
        </w:rPr>
        <w:t>).</w:t>
      </w:r>
    </w:p>
    <w:p w14:paraId="347361BE" w14:textId="77777777" w:rsidR="000F001B" w:rsidRPr="000D039F" w:rsidRDefault="000F001B" w:rsidP="000F001B">
      <w:pPr>
        <w:rPr>
          <w:lang w:val="ru-RU"/>
        </w:rPr>
      </w:pPr>
      <w:r w:rsidRPr="000D039F">
        <w:rPr>
          <w:lang w:val="ru-RU"/>
        </w:rPr>
        <w:t>На Рисунке 2-4 представлен пример изображений, полученных с приборов формирования изображений, установленных на спутниках систем НГСО МетСат и получающих глобальные изображения облаков, океанов и земных поверхностей в видимой, ближней инфракрасной и инфракрасной областях спектра. Примеры пассивных и активных датчиков, осуществляющих наблюдения в микроволновой области спектра и используемых в системах НГСО МетСат, приводятся в Главе 5.</w:t>
      </w:r>
    </w:p>
    <w:p w14:paraId="1E4ED925" w14:textId="1423A785" w:rsidR="00EB665D" w:rsidRPr="000D039F" w:rsidRDefault="000F001B" w:rsidP="001D5885">
      <w:pPr>
        <w:pStyle w:val="FigureNo"/>
        <w:keepNext w:val="0"/>
        <w:keepLines w:val="0"/>
        <w:rPr>
          <w:rFonts w:eastAsia="SimSun"/>
          <w:lang w:val="ru-RU"/>
        </w:rPr>
      </w:pPr>
      <w:r w:rsidRPr="000D039F">
        <w:rPr>
          <w:lang w:val="ru-RU"/>
        </w:rPr>
        <w:t>Рисунок</w:t>
      </w:r>
      <w:r w:rsidRPr="000D039F">
        <w:rPr>
          <w:rFonts w:eastAsia="SimSun"/>
          <w:lang w:val="ru-RU"/>
        </w:rPr>
        <w:t xml:space="preserve"> </w:t>
      </w:r>
      <w:proofErr w:type="gramStart"/>
      <w:r w:rsidR="00EB665D" w:rsidRPr="000D039F">
        <w:rPr>
          <w:rFonts w:eastAsia="SimSun"/>
          <w:lang w:val="ru-RU"/>
        </w:rPr>
        <w:t>2-4</w:t>
      </w:r>
      <w:proofErr w:type="gramEnd"/>
    </w:p>
    <w:p w14:paraId="3F9C1123" w14:textId="4741B2AD" w:rsidR="00EB665D" w:rsidRPr="000D039F" w:rsidRDefault="000F001B" w:rsidP="001D5885">
      <w:pPr>
        <w:pStyle w:val="Figuretitle"/>
        <w:keepNext w:val="0"/>
        <w:keepLines w:val="0"/>
        <w:rPr>
          <w:rFonts w:eastAsia="SimSun"/>
          <w:lang w:val="ru-RU"/>
        </w:rPr>
      </w:pPr>
      <w:r w:rsidRPr="000D039F">
        <w:rPr>
          <w:lang w:val="ru-RU"/>
        </w:rPr>
        <w:t>Примеры изображений, полученных с приборов формирования изображений, находящихся на борту спутников систем НГСО МетСат</w:t>
      </w:r>
    </w:p>
    <w:p w14:paraId="614A33F2" w14:textId="1D2097BE" w:rsidR="00EB665D" w:rsidRPr="000D039F" w:rsidRDefault="009D170E" w:rsidP="001D5885">
      <w:pPr>
        <w:pStyle w:val="Figure"/>
        <w:keepNext w:val="0"/>
        <w:keepLines w:val="0"/>
        <w:rPr>
          <w:rFonts w:eastAsia="SimSun"/>
          <w:lang w:val="ru-RU"/>
        </w:rPr>
      </w:pPr>
      <w:r w:rsidRPr="000D039F">
        <w:rPr>
          <w:noProof/>
          <w:lang w:val="ru-RU"/>
        </w:rPr>
        <w:drawing>
          <wp:inline distT="0" distB="0" distL="0" distR="0" wp14:anchorId="617C99FB" wp14:editId="741A57F7">
            <wp:extent cx="5762625" cy="2100580"/>
            <wp:effectExtent l="0" t="0" r="9525" b="0"/>
            <wp:docPr id="269393061"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60" cstate="print">
                      <a:extLst>
                        <a:ext uri="{28A0092B-C50C-407E-A947-70E740481C1C}">
                          <a14:useLocalDpi xmlns:a14="http://schemas.microsoft.com/office/drawing/2010/main" val="0"/>
                        </a:ext>
                      </a:extLst>
                    </a:blip>
                    <a:srcRect/>
                    <a:stretch>
                      <a:fillRect/>
                    </a:stretch>
                  </pic:blipFill>
                  <pic:spPr bwMode="auto">
                    <a:xfrm>
                      <a:off x="0" y="0"/>
                      <a:ext cx="5762625" cy="2100580"/>
                    </a:xfrm>
                    <a:prstGeom prst="rect">
                      <a:avLst/>
                    </a:prstGeom>
                    <a:noFill/>
                    <a:ln>
                      <a:noFill/>
                    </a:ln>
                  </pic:spPr>
                </pic:pic>
              </a:graphicData>
            </a:graphic>
          </wp:inline>
        </w:drawing>
      </w:r>
    </w:p>
    <w:p w14:paraId="6D60C467" w14:textId="77777777" w:rsidR="000F001B" w:rsidRPr="000D039F" w:rsidRDefault="000F001B" w:rsidP="001D5885">
      <w:pPr>
        <w:pStyle w:val="Heading3"/>
        <w:rPr>
          <w:lang w:val="ru-RU"/>
        </w:rPr>
      </w:pPr>
      <w:bookmarkStart w:id="113" w:name="_Toc236243211"/>
      <w:bookmarkStart w:id="114" w:name="_Toc236298802"/>
      <w:bookmarkStart w:id="115" w:name="_Toc236299045"/>
      <w:bookmarkEnd w:id="105"/>
      <w:bookmarkEnd w:id="106"/>
      <w:bookmarkEnd w:id="107"/>
      <w:bookmarkEnd w:id="108"/>
      <w:bookmarkEnd w:id="109"/>
      <w:bookmarkEnd w:id="110"/>
      <w:bookmarkEnd w:id="111"/>
      <w:bookmarkEnd w:id="112"/>
      <w:r w:rsidRPr="000D039F">
        <w:rPr>
          <w:lang w:val="ru-RU"/>
        </w:rPr>
        <w:lastRenderedPageBreak/>
        <w:t>2.3.1</w:t>
      </w:r>
      <w:r w:rsidRPr="000D039F">
        <w:rPr>
          <w:lang w:val="ru-RU"/>
        </w:rPr>
        <w:tab/>
        <w:t>Передача необработанных данных с приборов НГСО спутников МетСат</w:t>
      </w:r>
      <w:bookmarkEnd w:id="113"/>
      <w:bookmarkEnd w:id="114"/>
      <w:bookmarkEnd w:id="115"/>
    </w:p>
    <w:p w14:paraId="345B8E44" w14:textId="2E7F29DD" w:rsidR="000F001B" w:rsidRPr="000D039F" w:rsidRDefault="000F001B" w:rsidP="001D5885">
      <w:pPr>
        <w:keepLines/>
        <w:rPr>
          <w:lang w:val="ru-RU"/>
        </w:rPr>
      </w:pPr>
      <w:r w:rsidRPr="000D039F">
        <w:rPr>
          <w:lang w:val="ru-RU"/>
        </w:rPr>
        <w:t xml:space="preserve">Необработанные данные с действующих негеостационарных метеорологических спутников, в основном эксплуатируемых на полярной орбите, нескольких не солнечно-синхронных круговых орбитах с наклонением 35, 50 или 66° к экватору и спутников на высокоэллиптических орбитах, передаются в полосе частот </w:t>
      </w:r>
      <w:proofErr w:type="gramStart"/>
      <w:r w:rsidRPr="000D039F">
        <w:rPr>
          <w:lang w:val="ru-RU"/>
        </w:rPr>
        <w:t>7750−7900</w:t>
      </w:r>
      <w:proofErr w:type="gramEnd"/>
      <w:r w:rsidRPr="000D039F">
        <w:rPr>
          <w:lang w:val="ru-RU"/>
        </w:rPr>
        <w:t xml:space="preserve"> МГц или </w:t>
      </w:r>
      <w:proofErr w:type="gramStart"/>
      <w:r w:rsidRPr="000D039F">
        <w:rPr>
          <w:lang w:val="ru-RU"/>
        </w:rPr>
        <w:t>8025−8400</w:t>
      </w:r>
      <w:proofErr w:type="gramEnd"/>
      <w:r w:rsidRPr="000D039F">
        <w:rPr>
          <w:lang w:val="ru-RU"/>
        </w:rPr>
        <w:t xml:space="preserve"> МГц, в зависимости от требуемой полосы пропускания, на выделенные главные станции, расположенные преимущественно в высоких широтах. Передача осуществляется в пакетном режиме при прохождении каждого из спутников над своей главной станцией, а в остальное время передатчики выключаются. Для спутников серии </w:t>
      </w:r>
      <w:r w:rsidR="00574293" w:rsidRPr="000D039F">
        <w:rPr>
          <w:lang w:val="ru-RU"/>
        </w:rPr>
        <w:t>"</w:t>
      </w:r>
      <w:r w:rsidRPr="000D039F">
        <w:rPr>
          <w:lang w:val="ru-RU"/>
        </w:rPr>
        <w:t>Арктика-М</w:t>
      </w:r>
      <w:r w:rsidR="00574293" w:rsidRPr="000D039F">
        <w:rPr>
          <w:lang w:val="ru-RU"/>
        </w:rPr>
        <w:t>"</w:t>
      </w:r>
      <w:r w:rsidRPr="000D039F">
        <w:rPr>
          <w:lang w:val="ru-RU"/>
        </w:rPr>
        <w:t xml:space="preserve"> с высокоэллиптической орбитой передача осуществляется так же, как и с геостационарного спутника и производится каждые 30/15 минут в течение периода видимости каждого из спутников с главной наземной станции.</w:t>
      </w:r>
    </w:p>
    <w:p w14:paraId="376DA171" w14:textId="5AC67479" w:rsidR="000F001B" w:rsidRPr="000D039F" w:rsidRDefault="000F001B" w:rsidP="00EA69FB">
      <w:pPr>
        <w:pStyle w:val="Heading4"/>
        <w:rPr>
          <w:lang w:val="ru-RU"/>
        </w:rPr>
      </w:pPr>
      <w:r w:rsidRPr="000D039F">
        <w:rPr>
          <w:lang w:val="ru-RU"/>
        </w:rPr>
        <w:t>2.3.1.1</w:t>
      </w:r>
      <w:r w:rsidRPr="000D039F">
        <w:rPr>
          <w:lang w:val="ru-RU"/>
        </w:rPr>
        <w:tab/>
        <w:t>Передача необработанных данных с приборов НГСО спутников МетСат с использованием полосы 25,5</w:t>
      </w:r>
      <w:r w:rsidR="001D5885" w:rsidRPr="000D039F">
        <w:rPr>
          <w:lang w:val="ru-RU"/>
        </w:rPr>
        <w:t>–</w:t>
      </w:r>
      <w:r w:rsidRPr="000D039F">
        <w:rPr>
          <w:lang w:val="ru-RU"/>
        </w:rPr>
        <w:t>27 ГГц</w:t>
      </w:r>
    </w:p>
    <w:p w14:paraId="03D7449F" w14:textId="4F6494B7" w:rsidR="000F001B" w:rsidRPr="000D039F" w:rsidRDefault="000F001B" w:rsidP="000F001B">
      <w:pPr>
        <w:rPr>
          <w:lang w:val="ru-RU"/>
        </w:rPr>
      </w:pPr>
      <w:r w:rsidRPr="000D039F">
        <w:rPr>
          <w:lang w:val="ru-RU"/>
        </w:rPr>
        <w:t xml:space="preserve">Некоторым будущим системам НГСО МетСат (например, Полярной системе ЕВМЕТСАТ второго поколения (ЕПС-ВП) с ее спутниками Metop-SG, а также спутникам Объединенной полярной спутниковой системы (ОПСС)) и будущим спутникам FY-5 потребуются еще более высокие полосы частот по сравнению с частотами, используемыми действующими спутниками, а именно 25,5−27 ГГц, чтобы передавать данные на свои основные наземные станции со значительно более высокой скоростью – до 800 Мбит/с. Этот канал называется линией передачи вниз сохраненных данных миссии (СДМ). Другие спутники продолжат использовать полосы частот </w:t>
      </w:r>
      <w:proofErr w:type="gramStart"/>
      <w:r w:rsidRPr="000D039F">
        <w:rPr>
          <w:lang w:val="ru-RU"/>
        </w:rPr>
        <w:t>7750−7900</w:t>
      </w:r>
      <w:proofErr w:type="gramEnd"/>
      <w:r w:rsidRPr="000D039F">
        <w:rPr>
          <w:lang w:val="ru-RU"/>
        </w:rPr>
        <w:t xml:space="preserve"> МГц или </w:t>
      </w:r>
      <w:proofErr w:type="gramStart"/>
      <w:r w:rsidRPr="000D039F">
        <w:rPr>
          <w:lang w:val="ru-RU"/>
        </w:rPr>
        <w:t>8025−8400</w:t>
      </w:r>
      <w:proofErr w:type="gramEnd"/>
      <w:r w:rsidRPr="000D039F">
        <w:rPr>
          <w:lang w:val="ru-RU"/>
        </w:rPr>
        <w:t xml:space="preserve"> МГц (например, действующие спутники ОПСС, Suomi-NPP, Metop, FY-3, </w:t>
      </w:r>
      <w:r w:rsidR="00574293" w:rsidRPr="000D039F">
        <w:rPr>
          <w:lang w:val="ru-RU"/>
        </w:rPr>
        <w:t>"</w:t>
      </w:r>
      <w:r w:rsidRPr="000D039F">
        <w:rPr>
          <w:lang w:val="ru-RU"/>
        </w:rPr>
        <w:t>Метеор-М</w:t>
      </w:r>
      <w:r w:rsidR="00574293" w:rsidRPr="000D039F">
        <w:rPr>
          <w:lang w:val="ru-RU"/>
        </w:rPr>
        <w:t>"</w:t>
      </w:r>
      <w:r w:rsidRPr="000D039F">
        <w:rPr>
          <w:lang w:val="ru-RU"/>
        </w:rPr>
        <w:t xml:space="preserve"> и </w:t>
      </w:r>
      <w:r w:rsidR="00574293" w:rsidRPr="000D039F">
        <w:rPr>
          <w:lang w:val="ru-RU"/>
        </w:rPr>
        <w:t>"</w:t>
      </w:r>
      <w:r w:rsidRPr="000D039F">
        <w:rPr>
          <w:lang w:val="ru-RU"/>
        </w:rPr>
        <w:t>Арктика-М</w:t>
      </w:r>
      <w:r w:rsidR="00574293" w:rsidRPr="000D039F">
        <w:rPr>
          <w:lang w:val="ru-RU"/>
        </w:rPr>
        <w:t>"</w:t>
      </w:r>
      <w:r w:rsidRPr="000D039F">
        <w:rPr>
          <w:lang w:val="ru-RU"/>
        </w:rPr>
        <w:t xml:space="preserve">). </w:t>
      </w:r>
    </w:p>
    <w:p w14:paraId="74702FB2" w14:textId="77777777" w:rsidR="000F001B" w:rsidRPr="000D039F" w:rsidRDefault="000F001B" w:rsidP="00EA69FB">
      <w:pPr>
        <w:pStyle w:val="Heading3"/>
        <w:rPr>
          <w:lang w:val="ru-RU"/>
        </w:rPr>
      </w:pPr>
      <w:bookmarkStart w:id="116" w:name="_Toc236243212"/>
      <w:bookmarkStart w:id="117" w:name="_Toc236298803"/>
      <w:bookmarkStart w:id="118" w:name="_Toc236299046"/>
      <w:r w:rsidRPr="000D039F">
        <w:rPr>
          <w:lang w:val="ru-RU"/>
        </w:rPr>
        <w:t>2.3.2</w:t>
      </w:r>
      <w:r w:rsidRPr="000D039F">
        <w:rPr>
          <w:lang w:val="ru-RU"/>
        </w:rPr>
        <w:tab/>
        <w:t>Распространение данных НГСО МетСат</w:t>
      </w:r>
      <w:bookmarkEnd w:id="116"/>
      <w:bookmarkEnd w:id="117"/>
      <w:bookmarkEnd w:id="118"/>
    </w:p>
    <w:p w14:paraId="0EE2B8C0" w14:textId="028BF7BF" w:rsidR="000F001B" w:rsidRPr="000D039F" w:rsidRDefault="000F001B" w:rsidP="000F001B">
      <w:pPr>
        <w:rPr>
          <w:lang w:val="ru-RU"/>
        </w:rPr>
      </w:pPr>
      <w:r w:rsidRPr="000D039F">
        <w:rPr>
          <w:lang w:val="ru-RU"/>
        </w:rPr>
        <w:t>В разделах 2.3.2.1</w:t>
      </w:r>
      <w:r w:rsidR="001D5885" w:rsidRPr="000D039F">
        <w:rPr>
          <w:lang w:val="ru-RU"/>
        </w:rPr>
        <w:t>–</w:t>
      </w:r>
      <w:r w:rsidRPr="000D039F">
        <w:rPr>
          <w:lang w:val="ru-RU"/>
        </w:rPr>
        <w:t xml:space="preserve">2.3.2.2 описываются функции прямого распространения, или прямого считывания, данных систем НГСО МетСат, эксплуатируемых в рамках ИГСНВ. Прямое считывание предназначено для уменьшения задержки передачи путем передачи поднабора данных, полученных с помощью бортовой аппаратуры, непосредственно с метеорологического спутника на станции пользователей, расположенные в любых местах, во время нахождения спутника в их зоне видимости. </w:t>
      </w:r>
    </w:p>
    <w:p w14:paraId="2AD6659C" w14:textId="397A2A83" w:rsidR="000F001B" w:rsidRPr="000D039F" w:rsidRDefault="000F001B" w:rsidP="00EA69FB">
      <w:pPr>
        <w:pStyle w:val="Heading4"/>
        <w:rPr>
          <w:lang w:val="ru-RU"/>
        </w:rPr>
      </w:pPr>
      <w:r w:rsidRPr="000D039F">
        <w:rPr>
          <w:lang w:val="ru-RU"/>
        </w:rPr>
        <w:t>2.3.2.1</w:t>
      </w:r>
      <w:r w:rsidRPr="000D039F">
        <w:rPr>
          <w:lang w:val="ru-RU"/>
        </w:rPr>
        <w:tab/>
        <w:t>Распространение данных НГСО МетСат с использованием полосы 1698−1710 МГц</w:t>
      </w:r>
    </w:p>
    <w:p w14:paraId="7E04CC90" w14:textId="77777777" w:rsidR="000F001B" w:rsidRPr="000D039F" w:rsidRDefault="000F001B" w:rsidP="00EA69FB">
      <w:pPr>
        <w:pStyle w:val="Heading5"/>
        <w:rPr>
          <w:lang w:val="ru-RU"/>
        </w:rPr>
      </w:pPr>
      <w:r w:rsidRPr="000D039F">
        <w:rPr>
          <w:lang w:val="ru-RU"/>
        </w:rPr>
        <w:t>2.3.2.1.1</w:t>
      </w:r>
      <w:r w:rsidRPr="000D039F">
        <w:rPr>
          <w:lang w:val="ru-RU"/>
        </w:rPr>
        <w:tab/>
        <w:t>Автоматическая передача изображений (AПT)</w:t>
      </w:r>
    </w:p>
    <w:p w14:paraId="1928A7AD" w14:textId="25C22220" w:rsidR="000F001B" w:rsidRPr="000D039F" w:rsidRDefault="000F001B" w:rsidP="000F001B">
      <w:pPr>
        <w:rPr>
          <w:lang w:val="ru-RU"/>
        </w:rPr>
      </w:pPr>
      <w:r w:rsidRPr="000D039F">
        <w:rPr>
          <w:lang w:val="ru-RU"/>
        </w:rPr>
        <w:t>Автоматическая передача изображений (AПT) была внедрена на некоторых космических аппаратах еще в 1960</w:t>
      </w:r>
      <w:r w:rsidR="001D5885" w:rsidRPr="000D039F">
        <w:rPr>
          <w:lang w:val="ru-RU"/>
        </w:rPr>
        <w:t>‑</w:t>
      </w:r>
      <w:r w:rsidRPr="000D039F">
        <w:rPr>
          <w:lang w:val="ru-RU"/>
        </w:rPr>
        <w:t>х годах и стала наиболее успешной системой прямого распространения данных в метеорологическом сообществе. По всему миру по-прежнему работают тысячи таких приемных станций AПT. Станции AПT являются очень дешевыми и эксплуатируются не только метеорологическими службами и университетами, но и широким сообществом пользователей, не имеющих отношения к метеорологии.</w:t>
      </w:r>
    </w:p>
    <w:p w14:paraId="47B558F6" w14:textId="77777777" w:rsidR="000F001B" w:rsidRPr="000D039F" w:rsidRDefault="000F001B" w:rsidP="000F001B">
      <w:pPr>
        <w:rPr>
          <w:lang w:val="ru-RU"/>
        </w:rPr>
      </w:pPr>
      <w:r w:rsidRPr="000D039F">
        <w:rPr>
          <w:lang w:val="ru-RU"/>
        </w:rPr>
        <w:t xml:space="preserve">Станции AПT обычно состоят из всенаправленных антенн и ОВЧ приемников, доступных в свободной продаже. К этим устройствам прилагаются недорогие системы обработки изображений, а также недорогое программное обеспечение, устанавливаемое на общедоступных стационарных компьютерах. AПT работает на спутниках НУОА. </w:t>
      </w:r>
    </w:p>
    <w:p w14:paraId="1322A94A" w14:textId="77777777" w:rsidR="000F001B" w:rsidRPr="000D039F" w:rsidRDefault="000F001B" w:rsidP="00EA69FB">
      <w:pPr>
        <w:pStyle w:val="Heading5"/>
        <w:rPr>
          <w:lang w:val="ru-RU"/>
        </w:rPr>
      </w:pPr>
      <w:r w:rsidRPr="000D039F">
        <w:rPr>
          <w:lang w:val="ru-RU"/>
        </w:rPr>
        <w:t>2.3.2.1.2</w:t>
      </w:r>
      <w:r w:rsidRPr="000D039F">
        <w:rPr>
          <w:lang w:val="ru-RU"/>
        </w:rPr>
        <w:tab/>
        <w:t>Передача изображений с низким разрешением (ЛРПТ)</w:t>
      </w:r>
    </w:p>
    <w:p w14:paraId="33C54025" w14:textId="04479116" w:rsidR="000F001B" w:rsidRPr="000D039F" w:rsidRDefault="000F001B" w:rsidP="000F001B">
      <w:pPr>
        <w:rPr>
          <w:lang w:val="ru-RU"/>
        </w:rPr>
      </w:pPr>
      <w:r w:rsidRPr="000D039F">
        <w:rPr>
          <w:lang w:val="ru-RU"/>
        </w:rPr>
        <w:t xml:space="preserve">Обслуживание ЛРПТ было призвано заменить собой применение AПT на большинстве систем НГСО МетСат. Однако эта технология была реализована и введена в действие только на спутниках серии </w:t>
      </w:r>
      <w:r w:rsidR="00574293" w:rsidRPr="000D039F">
        <w:rPr>
          <w:lang w:val="ru-RU"/>
        </w:rPr>
        <w:t>"</w:t>
      </w:r>
      <w:r w:rsidRPr="000D039F">
        <w:rPr>
          <w:lang w:val="ru-RU"/>
        </w:rPr>
        <w:t>Метеор-М</w:t>
      </w:r>
      <w:r w:rsidR="00574293" w:rsidRPr="000D039F">
        <w:rPr>
          <w:lang w:val="ru-RU"/>
        </w:rPr>
        <w:t>"</w:t>
      </w:r>
      <w:r w:rsidRPr="000D039F">
        <w:rPr>
          <w:lang w:val="ru-RU"/>
        </w:rPr>
        <w:t>. ЛРПТ основана на схемах цифровой передачи и работает на частотах 137,1 МГц и 137,9 МГц с полосой пропускания сигнала до 150 кГц.</w:t>
      </w:r>
    </w:p>
    <w:p w14:paraId="313A9120" w14:textId="77777777" w:rsidR="000F001B" w:rsidRPr="000D039F" w:rsidRDefault="000F001B" w:rsidP="00EA69FB">
      <w:pPr>
        <w:pStyle w:val="Heading4"/>
        <w:rPr>
          <w:lang w:val="ru-RU"/>
        </w:rPr>
      </w:pPr>
      <w:r w:rsidRPr="000D039F">
        <w:rPr>
          <w:lang w:val="ru-RU"/>
        </w:rPr>
        <w:t>2.3.2.1.3</w:t>
      </w:r>
      <w:r w:rsidRPr="000D039F">
        <w:rPr>
          <w:lang w:val="ru-RU"/>
        </w:rPr>
        <w:tab/>
        <w:t>Передача изображений с высоким разрешением (ХРПТ)</w:t>
      </w:r>
    </w:p>
    <w:p w14:paraId="2EDE4F9E" w14:textId="0FB7215A" w:rsidR="000F001B" w:rsidRPr="000D039F" w:rsidRDefault="000F001B" w:rsidP="000F001B">
      <w:pPr>
        <w:rPr>
          <w:lang w:val="ru-RU"/>
        </w:rPr>
      </w:pPr>
      <w:r w:rsidRPr="000D039F">
        <w:rPr>
          <w:lang w:val="ru-RU"/>
        </w:rPr>
        <w:t>В 2014 году Координационная группа по метеорологическим спутникам (КГМС) в рамках своей деятельности опубликовала пересмотренное издание Глобальной спецификации прямого вещания (Прямое считывание НОС (ХРПТ/АХРПТ)). Эта Спецификация прямого вещания относится к системам НГСО МетСат, использующим для распространения данных полосу 1698−1710 МГц. Технология ХРПТ обеспечивает изображения высокого разрешения для метеорологического сообщества. Передатчики ХРПТ постоянно находятся во включенном состоянии и могут приниматься любой станцией пользователей. Данные ХРПТ важны для работы метеорологических служб и широко используются также для решения других задач.</w:t>
      </w:r>
    </w:p>
    <w:p w14:paraId="21A135D2" w14:textId="5F03B73B" w:rsidR="000F001B" w:rsidRPr="000D039F" w:rsidRDefault="000F001B" w:rsidP="000F001B">
      <w:pPr>
        <w:rPr>
          <w:lang w:val="ru-RU"/>
        </w:rPr>
      </w:pPr>
      <w:r w:rsidRPr="000D039F">
        <w:rPr>
          <w:lang w:val="ru-RU"/>
        </w:rPr>
        <w:lastRenderedPageBreak/>
        <w:t xml:space="preserve">При реализации функции ХРПТ, так же как на спутниках НУОА (1698/1702,5/1707 МГц), передачи осуществляются в полосе частот </w:t>
      </w:r>
      <w:proofErr w:type="gramStart"/>
      <w:r w:rsidRPr="000D039F">
        <w:rPr>
          <w:lang w:val="ru-RU"/>
        </w:rPr>
        <w:t>1698−1710</w:t>
      </w:r>
      <w:proofErr w:type="gramEnd"/>
      <w:r w:rsidRPr="000D039F">
        <w:rPr>
          <w:lang w:val="ru-RU"/>
        </w:rPr>
        <w:t xml:space="preserve"> МГц с шириной полосы сигнала от 2,7 МГц до 4,5 МГц. Станции пользователей оснащены параболическими антеннами слежения, обычно диаметром от 2,4 м до 3 м. Рекомендуемый минимальный угол возвышения для приема составляет 5 градусов, хотя некоторые станции работают и с меньшими углами возвышения. Показатель качества для станций составляет 5 дБ/K. Существуют и другие системы ХРПТ, которые работают со скоростью передачи данных, примерно в два раза превышающей скорость исходных систем ХРПТ.</w:t>
      </w:r>
    </w:p>
    <w:p w14:paraId="409A6F76" w14:textId="0FB63317" w:rsidR="000F001B" w:rsidRPr="000D039F" w:rsidRDefault="000F001B" w:rsidP="000F001B">
      <w:pPr>
        <w:rPr>
          <w:lang w:val="ru-RU"/>
        </w:rPr>
      </w:pPr>
      <w:r w:rsidRPr="000D039F">
        <w:rPr>
          <w:lang w:val="ru-RU"/>
        </w:rPr>
        <w:t xml:space="preserve">На некоторых новых действующих метеорологических спутниках, таких как спутники серии </w:t>
      </w:r>
      <w:r w:rsidR="00574293" w:rsidRPr="000D039F">
        <w:rPr>
          <w:lang w:val="ru-RU"/>
        </w:rPr>
        <w:t>"</w:t>
      </w:r>
      <w:r w:rsidRPr="000D039F">
        <w:rPr>
          <w:lang w:val="ru-RU"/>
        </w:rPr>
        <w:t>Метеор-М</w:t>
      </w:r>
      <w:r w:rsidR="00574293" w:rsidRPr="000D039F">
        <w:rPr>
          <w:lang w:val="ru-RU"/>
        </w:rPr>
        <w:t>"</w:t>
      </w:r>
      <w:r w:rsidRPr="000D039F">
        <w:rPr>
          <w:lang w:val="ru-RU"/>
        </w:rPr>
        <w:t xml:space="preserve"> (1700/1705 МГц), Metop (1701,3/1707 МГц) и FY-3 (1701,3 МГц, 1704,5 МГц или 1706,7 МГц), установлено усовершенствованное приложение ХРПТ (AХРПТ). Передачи AХРПТ осуществляются в той же полосе частот, что и передачи других систем ХРПТ. Ширина полосы находится в пределах между 4,5 и 6,8 МГц. Станции приема AХРПТ осуществляют прием с минимальными углами возвышения 5 градусов. Используются параболические антенны, обычно диаметром от 2,4 м до 3 м. </w:t>
      </w:r>
      <w:r w:rsidRPr="000D039F">
        <w:rPr>
          <w:i/>
          <w:iCs/>
          <w:lang w:val="ru-RU"/>
        </w:rPr>
        <w:t>G/T</w:t>
      </w:r>
      <w:r w:rsidRPr="000D039F">
        <w:rPr>
          <w:lang w:val="ru-RU"/>
        </w:rPr>
        <w:t xml:space="preserve"> станций AХРПТ составляет около 6,5 дБ/K.</w:t>
      </w:r>
    </w:p>
    <w:p w14:paraId="7FB2E837" w14:textId="44486B7B" w:rsidR="000F001B" w:rsidRPr="000D039F" w:rsidRDefault="000F001B" w:rsidP="00EA69FB">
      <w:pPr>
        <w:pStyle w:val="Heading4"/>
        <w:rPr>
          <w:lang w:val="ru-RU"/>
        </w:rPr>
      </w:pPr>
      <w:r w:rsidRPr="000D039F">
        <w:rPr>
          <w:lang w:val="ru-RU"/>
        </w:rPr>
        <w:t>2.3.2.2</w:t>
      </w:r>
      <w:r w:rsidRPr="000D039F">
        <w:rPr>
          <w:lang w:val="ru-RU"/>
        </w:rPr>
        <w:tab/>
        <w:t>Распространение данных систем НГСО МетСат с использованием полосы 7750−7900</w:t>
      </w:r>
      <w:r w:rsidR="00EA69FB" w:rsidRPr="000D039F">
        <w:rPr>
          <w:lang w:val="ru-RU"/>
        </w:rPr>
        <w:t> </w:t>
      </w:r>
      <w:r w:rsidRPr="000D039F">
        <w:rPr>
          <w:lang w:val="ru-RU"/>
        </w:rPr>
        <w:t>МГц</w:t>
      </w:r>
    </w:p>
    <w:p w14:paraId="0D838AD5" w14:textId="57C23C92" w:rsidR="000F001B" w:rsidRPr="000D039F" w:rsidRDefault="000F001B" w:rsidP="000F001B">
      <w:pPr>
        <w:rPr>
          <w:lang w:val="ru-RU"/>
        </w:rPr>
      </w:pPr>
      <w:r w:rsidRPr="000D039F">
        <w:rPr>
          <w:lang w:val="ru-RU"/>
        </w:rPr>
        <w:t xml:space="preserve">Для передачи данных в больших объемах и с более высоким разрешением в соответствии с тенденцией, для прямого распространения данных, поступающих от аппаратуры, между станциями пользователей следует использовать более высокие полосы частот, так как соответствующая полоса </w:t>
      </w:r>
      <w:proofErr w:type="gramStart"/>
      <w:r w:rsidRPr="000D039F">
        <w:rPr>
          <w:lang w:val="ru-RU"/>
        </w:rPr>
        <w:t>1698−1710</w:t>
      </w:r>
      <w:proofErr w:type="gramEnd"/>
      <w:r w:rsidRPr="000D039F">
        <w:rPr>
          <w:lang w:val="ru-RU"/>
        </w:rPr>
        <w:t xml:space="preserve"> МГц не обеспечивает полосу пропускания, необходимую для передачи данных в таком высоком разрешении. Таким образом, нужно задействовать следующую доступную, более высокую полосу частот, распределенную системе МетСат в направлении космос-Земля, в диапазоне 7750−7900 МГц. В этой полосе могут быть выполнены требования систем НГСО МетСат нового поколения по полосе пропускания, которые варьируются от 30 до 150 МГц для разных линий вниз (передача изображений со средним разрешением (МПТ) (FY-3), передача данных с высоким разрешением (ХРД) (Suomi-NPP и ОПСС) и прямая передача данных в широковещательном режиме (ПДШ) (Metop-SG).</w:t>
      </w:r>
    </w:p>
    <w:p w14:paraId="0A71C2CE" w14:textId="529E6F4E" w:rsidR="000F001B" w:rsidRPr="000D039F" w:rsidRDefault="000F001B" w:rsidP="000F001B">
      <w:pPr>
        <w:rPr>
          <w:lang w:val="ru-RU"/>
        </w:rPr>
      </w:pPr>
      <w:r w:rsidRPr="000D039F">
        <w:rPr>
          <w:lang w:val="ru-RU"/>
        </w:rPr>
        <w:t>Служба передачи изображений в среднем разрешении (MПT) обеспечивает передачу полного набора данных, собираемых бортовой измерительной аппаратурой MERSI спутников серии FY-3. В настоящее время данные со спутников FY-3 передаются со скоростью 45 Мбит/с по каналу с полосой пропускания 60 МГц и центральной частотой 7780 или 7820 МГц либо со скоростью 77 Мбит/с по каналу с полосой пропускания 80 МГц и центральной частотой 7790 или 7860 МГц. Помимо этого, на спутниках серии FY-3 используется технология передачи изображений с задержкой (DPT), которая предназначена для передачи записанных данных на частоте 8212,5 МГц по каналу с полосой пропускания 375 МГц и скоростью 455 Мбит/с. Технология DPT представляет собой широковещательную рассылку набора данных в полном разрешении спутником Suomi-NPP и серией спутников ОПСС со скоростью до 15 Мбит/с (полоса пропускания 30 МГц) и центральной частотой 7812 МГц. Технология ПДШ на спутниках серии Metop второго поколения (Metop-SG) будет реализована на частоте 7825</w:t>
      </w:r>
      <w:r w:rsidR="00645CC9" w:rsidRPr="000D039F">
        <w:rPr>
          <w:lang w:val="ru-RU"/>
        </w:rPr>
        <w:t> M</w:t>
      </w:r>
      <w:r w:rsidRPr="000D039F">
        <w:rPr>
          <w:lang w:val="ru-RU"/>
        </w:rPr>
        <w:t xml:space="preserve">Гц посредством канала с полосой пропускания 150 МГц. </w:t>
      </w:r>
    </w:p>
    <w:p w14:paraId="494B1FDE" w14:textId="77777777" w:rsidR="000F001B" w:rsidRPr="000D039F" w:rsidRDefault="000F001B" w:rsidP="00EA69FB">
      <w:pPr>
        <w:pStyle w:val="Heading3"/>
        <w:rPr>
          <w:lang w:val="ru-RU"/>
        </w:rPr>
      </w:pPr>
      <w:bookmarkStart w:id="119" w:name="_Toc236243213"/>
      <w:bookmarkStart w:id="120" w:name="_Toc236298804"/>
      <w:bookmarkStart w:id="121" w:name="_Toc236299047"/>
      <w:r w:rsidRPr="000D039F">
        <w:rPr>
          <w:lang w:val="ru-RU"/>
        </w:rPr>
        <w:t>2.3.3</w:t>
      </w:r>
      <w:r w:rsidRPr="000D039F">
        <w:rPr>
          <w:lang w:val="ru-RU"/>
        </w:rPr>
        <w:tab/>
        <w:t>Системы сбора данных (ССД) на НГСО спутниках МетСат</w:t>
      </w:r>
      <w:bookmarkEnd w:id="119"/>
      <w:bookmarkEnd w:id="120"/>
      <w:bookmarkEnd w:id="121"/>
    </w:p>
    <w:p w14:paraId="621268FB" w14:textId="77777777" w:rsidR="000F001B" w:rsidRPr="000D039F" w:rsidRDefault="000F001B" w:rsidP="000F001B">
      <w:pPr>
        <w:rPr>
          <w:lang w:val="ru-RU"/>
        </w:rPr>
      </w:pPr>
      <w:r w:rsidRPr="000D039F">
        <w:rPr>
          <w:lang w:val="ru-RU"/>
        </w:rPr>
        <w:t xml:space="preserve">Системы сбора данных на НГСО спутниках МетСат предоставляют самую различную информацию, которую используют преимущественно государственные учреждения, но также и коммерческие организации. </w:t>
      </w:r>
    </w:p>
    <w:p w14:paraId="77523D25" w14:textId="77777777" w:rsidR="000F001B" w:rsidRPr="000D039F" w:rsidRDefault="000F001B" w:rsidP="000F001B">
      <w:pPr>
        <w:rPr>
          <w:lang w:val="ru-RU"/>
        </w:rPr>
      </w:pPr>
      <w:r w:rsidRPr="000D039F">
        <w:rPr>
          <w:lang w:val="ru-RU"/>
        </w:rPr>
        <w:t>Такие данные включают целый ряд параметров окружающей среды, касающихся океанов, рек, озер, суши и атмосферы и связанных с проходящими в них физическими, химическими и биологическими процессами. Они включают также данные наблюдений за передвижением животных. Однако их использование коммерческими организациями ограничено. К нему относится, например, мониторинг состояния нефтепроводов с целью защиты окружающей среды или обеспечения безопасности на море. Ряд передатчиков установлены в том числе для информирования о чрезвычайных обстоятельствах и предоставления данных для распознавания опасности или бедствия. К примерам ССД, работающих на базе негеостационарных метеорологических спутников, относятся Argos и ССД Бразилии. Третье поколение Argos (Argos 3), уже используется на спутниках серии Metop, а также спутниках NOAA 19 и SARAL.</w:t>
      </w:r>
    </w:p>
    <w:p w14:paraId="2900BE16" w14:textId="77777777" w:rsidR="000F001B" w:rsidRPr="000D039F" w:rsidRDefault="000F001B" w:rsidP="000F001B">
      <w:pPr>
        <w:rPr>
          <w:lang w:val="ru-RU"/>
        </w:rPr>
      </w:pPr>
      <w:r w:rsidRPr="000D039F">
        <w:rPr>
          <w:lang w:val="ru-RU"/>
        </w:rPr>
        <w:t>Спутники NOAA, Metop и SARAL действуют на полярной орбите, на высоте 850 км: с каждым витком они проходят над Северным и Южным полюсами. Плоскости орбиты вращаются вокруг полярной оси с той же скоростью, что и Земля вокруг Солнца. Каждый спутник в каждый момент времени видит одновременно все радиомаяки в пределах окружности диаметром около 5 000 км. При движении спутника след этой окружности на поверхности образует полосу шириной 5 000 км, которая опоясывает Землю, проходя через Северный и Южный полюс.</w:t>
      </w:r>
    </w:p>
    <w:p w14:paraId="1C891F65" w14:textId="1B786EAF" w:rsidR="000F001B" w:rsidRPr="000D039F" w:rsidRDefault="000F001B" w:rsidP="009E7B26">
      <w:pPr>
        <w:keepNext/>
        <w:keepLines/>
        <w:rPr>
          <w:lang w:val="ru-RU"/>
        </w:rPr>
      </w:pPr>
      <w:r w:rsidRPr="000D039F">
        <w:rPr>
          <w:lang w:val="ru-RU"/>
        </w:rPr>
        <w:lastRenderedPageBreak/>
        <w:t>В настоящее время система Argos функционирует в полосе частот 401,579</w:t>
      </w:r>
      <w:r w:rsidR="009E7B26" w:rsidRPr="000D039F">
        <w:rPr>
          <w:lang w:val="ru-RU"/>
        </w:rPr>
        <w:t>–</w:t>
      </w:r>
      <w:r w:rsidRPr="000D039F">
        <w:rPr>
          <w:lang w:val="ru-RU"/>
        </w:rPr>
        <w:t>401,690 МГц на основе тысяч платформ (которые называются оконечными передающими станциями на платформах), для каждой из которых требуется всего лишь несколько кГц ширины полосы. Преимущества орбит спутников на полярных орбитах позволяют разместить много платформ системы Argos. Сейчас эксплуатируется около 22 000 платформ. Каждой платформе присвоен уникальный идентификационный номер, который определяется составом передающей электроники.</w:t>
      </w:r>
    </w:p>
    <w:p w14:paraId="53863185" w14:textId="77777777" w:rsidR="000F001B" w:rsidRPr="000D039F" w:rsidRDefault="000F001B" w:rsidP="000F001B">
      <w:pPr>
        <w:rPr>
          <w:lang w:val="ru-RU"/>
        </w:rPr>
      </w:pPr>
      <w:r w:rsidRPr="000D039F">
        <w:rPr>
          <w:lang w:val="ru-RU"/>
        </w:rPr>
        <w:t xml:space="preserve">Время передачи каждого сообщения составляет менее одной секунды. В поколении систем Argos-3 реализованы новые службы сбора данных, высокие скорости передачи данных (4 800 бит/с) и функционал запроса платформ. </w:t>
      </w:r>
      <w:proofErr w:type="gramStart"/>
      <w:r w:rsidRPr="000D039F">
        <w:rPr>
          <w:lang w:val="ru-RU"/>
        </w:rPr>
        <w:t>В зависимости от скорости передачи,</w:t>
      </w:r>
      <w:proofErr w:type="gramEnd"/>
      <w:r w:rsidRPr="000D039F">
        <w:rPr>
          <w:lang w:val="ru-RU"/>
        </w:rPr>
        <w:t xml:space="preserve"> значения выходной мощности сигнала платформы варьируются от −3 дБВт до 7 дБВт.</w:t>
      </w:r>
    </w:p>
    <w:p w14:paraId="5E268E43" w14:textId="77777777" w:rsidR="000F001B" w:rsidRPr="000D039F" w:rsidRDefault="000F001B" w:rsidP="000F001B">
      <w:pPr>
        <w:rPr>
          <w:lang w:val="ru-RU"/>
        </w:rPr>
      </w:pPr>
      <w:r w:rsidRPr="000D039F">
        <w:rPr>
          <w:lang w:val="ru-RU"/>
        </w:rPr>
        <w:t xml:space="preserve">Платформа под названием ПСП (приемопередатчик сообщений платформы) запрашивается спутниками с использованием диапазона частот </w:t>
      </w:r>
      <w:proofErr w:type="gramStart"/>
      <w:r w:rsidRPr="000D039F">
        <w:rPr>
          <w:lang w:val="ru-RU"/>
        </w:rPr>
        <w:t>460−470</w:t>
      </w:r>
      <w:proofErr w:type="gramEnd"/>
      <w:r w:rsidRPr="000D039F">
        <w:rPr>
          <w:lang w:val="ru-RU"/>
        </w:rPr>
        <w:t xml:space="preserve"> МГц – в настоящее время на частоте 465,9 МГц.</w:t>
      </w:r>
    </w:p>
    <w:p w14:paraId="082C7D1B" w14:textId="5802D2C8" w:rsidR="000F001B" w:rsidRPr="000D039F" w:rsidRDefault="000F001B" w:rsidP="000F001B">
      <w:pPr>
        <w:rPr>
          <w:lang w:val="ru-RU"/>
        </w:rPr>
      </w:pPr>
      <w:r w:rsidRPr="000D039F">
        <w:rPr>
          <w:lang w:val="ru-RU"/>
        </w:rPr>
        <w:t>Ожидается, что для четвертого поколения системы Argos (Argos-4) пропускная способность системы и ширина полосы должны быть значительно увеличены с использованием других полос частот, как показано на Рисунке</w:t>
      </w:r>
      <w:r w:rsidR="009E7B26" w:rsidRPr="000D039F">
        <w:rPr>
          <w:lang w:val="ru-RU"/>
        </w:rPr>
        <w:t> </w:t>
      </w:r>
      <w:r w:rsidRPr="000D039F">
        <w:rPr>
          <w:lang w:val="ru-RU"/>
        </w:rPr>
        <w:t>2</w:t>
      </w:r>
      <w:r w:rsidR="009E7B26" w:rsidRPr="000D039F">
        <w:rPr>
          <w:lang w:val="ru-RU"/>
        </w:rPr>
        <w:t>‑</w:t>
      </w:r>
      <w:r w:rsidRPr="000D039F">
        <w:rPr>
          <w:lang w:val="ru-RU"/>
        </w:rPr>
        <w:t xml:space="preserve">3. Помимо этого, в новой системе Argos-4 будет организована линия вниз в диапазоне частот </w:t>
      </w:r>
      <w:proofErr w:type="gramStart"/>
      <w:r w:rsidRPr="000D039F">
        <w:rPr>
          <w:lang w:val="ru-RU"/>
        </w:rPr>
        <w:t>464,98775−466,98775</w:t>
      </w:r>
      <w:proofErr w:type="gramEnd"/>
      <w:r w:rsidRPr="000D039F">
        <w:rPr>
          <w:lang w:val="ru-RU"/>
        </w:rPr>
        <w:t xml:space="preserve"> МГц и применена технология множественного доступа с кодовым разделением каналов, что позволит избежать помех для пользователей на земле.</w:t>
      </w:r>
    </w:p>
    <w:p w14:paraId="2DC82357" w14:textId="77777777" w:rsidR="000F001B" w:rsidRPr="000D039F" w:rsidRDefault="000F001B" w:rsidP="000F001B">
      <w:pPr>
        <w:rPr>
          <w:lang w:val="ru-RU"/>
        </w:rPr>
      </w:pPr>
      <w:r w:rsidRPr="000D039F">
        <w:rPr>
          <w:lang w:val="ru-RU"/>
        </w:rPr>
        <w:t xml:space="preserve">ССД Бразилии включает бразильский спутник для сбора данных (орбита с наклонением 25°) и китайско-бразильские спутники для исследования природных ресурсов Земли (CBERS), использующие полосу </w:t>
      </w:r>
      <w:proofErr w:type="gramStart"/>
      <w:r w:rsidRPr="000D039F">
        <w:rPr>
          <w:lang w:val="ru-RU"/>
        </w:rPr>
        <w:t>401,605−401,665</w:t>
      </w:r>
      <w:proofErr w:type="gramEnd"/>
      <w:r w:rsidRPr="000D039F">
        <w:rPr>
          <w:lang w:val="ru-RU"/>
        </w:rPr>
        <w:t xml:space="preserve"> МГц для приема данных с платформы для сбора данных. Учитывая совместимость бразильской ССД с системой Argos и спутниками на дополнительных орбитах, обмен данными между обеими системами производится с 2001 года.</w:t>
      </w:r>
    </w:p>
    <w:p w14:paraId="720092B9" w14:textId="74E48C08" w:rsidR="000F001B" w:rsidRPr="000D039F" w:rsidRDefault="000F001B" w:rsidP="000F001B">
      <w:pPr>
        <w:rPr>
          <w:lang w:val="ru-RU"/>
        </w:rPr>
      </w:pPr>
      <w:r w:rsidRPr="000D039F">
        <w:rPr>
          <w:lang w:val="ru-RU"/>
        </w:rPr>
        <w:t xml:space="preserve">Системы сбора данных также используются на метеорологических спутниках серии </w:t>
      </w:r>
      <w:r w:rsidR="00574293" w:rsidRPr="000D039F">
        <w:rPr>
          <w:lang w:val="ru-RU"/>
        </w:rPr>
        <w:t>"</w:t>
      </w:r>
      <w:r w:rsidRPr="000D039F">
        <w:rPr>
          <w:lang w:val="ru-RU"/>
        </w:rPr>
        <w:t>Арктика-М</w:t>
      </w:r>
      <w:r w:rsidR="00574293" w:rsidRPr="000D039F">
        <w:rPr>
          <w:lang w:val="ru-RU"/>
        </w:rPr>
        <w:t>"</w:t>
      </w:r>
      <w:r w:rsidRPr="000D039F">
        <w:rPr>
          <w:lang w:val="ru-RU"/>
        </w:rPr>
        <w:t xml:space="preserve">, находящихся на высокоэллиптических орбитах, для сбора метеорологических и других данных об окружающей среде с удаленных ПСД. Передачи с каждой ПСД на спутник </w:t>
      </w:r>
      <w:r w:rsidR="00574293" w:rsidRPr="000D039F">
        <w:rPr>
          <w:lang w:val="ru-RU"/>
        </w:rPr>
        <w:t>"</w:t>
      </w:r>
      <w:r w:rsidRPr="000D039F">
        <w:rPr>
          <w:lang w:val="ru-RU"/>
        </w:rPr>
        <w:t>Арктика-М</w:t>
      </w:r>
      <w:r w:rsidR="00574293" w:rsidRPr="000D039F">
        <w:rPr>
          <w:lang w:val="ru-RU"/>
        </w:rPr>
        <w:t>"</w:t>
      </w:r>
      <w:r w:rsidRPr="000D039F">
        <w:rPr>
          <w:lang w:val="ru-RU"/>
        </w:rPr>
        <w:t xml:space="preserve"> осуществляются в полосе частот </w:t>
      </w:r>
      <w:proofErr w:type="gramStart"/>
      <w:r w:rsidRPr="000D039F">
        <w:rPr>
          <w:lang w:val="ru-RU"/>
        </w:rPr>
        <w:t>401−403</w:t>
      </w:r>
      <w:proofErr w:type="gramEnd"/>
      <w:r w:rsidR="00EA69FB" w:rsidRPr="000D039F">
        <w:rPr>
          <w:lang w:val="ru-RU"/>
        </w:rPr>
        <w:t> </w:t>
      </w:r>
      <w:r w:rsidRPr="000D039F">
        <w:rPr>
          <w:lang w:val="ru-RU"/>
        </w:rPr>
        <w:t>МГц.</w:t>
      </w:r>
    </w:p>
    <w:p w14:paraId="1B09C669" w14:textId="77777777" w:rsidR="000F001B" w:rsidRPr="000D039F" w:rsidRDefault="000F001B" w:rsidP="004A664D">
      <w:pPr>
        <w:pStyle w:val="Heading2"/>
        <w:rPr>
          <w:lang w:val="ru-RU"/>
        </w:rPr>
      </w:pPr>
      <w:bookmarkStart w:id="122" w:name="_Toc236299048"/>
      <w:r w:rsidRPr="000D039F">
        <w:rPr>
          <w:lang w:val="ru-RU"/>
        </w:rPr>
        <w:t>2.4</w:t>
      </w:r>
      <w:r w:rsidRPr="000D039F">
        <w:rPr>
          <w:lang w:val="ru-RU"/>
        </w:rPr>
        <w:tab/>
        <w:t>Альтернативные механизмы распространения данных</w:t>
      </w:r>
      <w:bookmarkEnd w:id="122"/>
    </w:p>
    <w:p w14:paraId="610D5FB7" w14:textId="1BFE3250" w:rsidR="000F001B" w:rsidRPr="000D039F" w:rsidRDefault="000F001B" w:rsidP="000F001B">
      <w:pPr>
        <w:rPr>
          <w:lang w:val="ru-RU"/>
        </w:rPr>
      </w:pPr>
      <w:r w:rsidRPr="000D039F">
        <w:rPr>
          <w:lang w:val="ru-RU"/>
        </w:rPr>
        <w:t>Помимо традиционных механизмов распространения данных систем ГСО и НГСО МетСат, в настоящее время создана дополнительная система распространения данных под названием GEONETCast (см. Рисунок 2-5), которая представляет собой одну из главных инициатив в рамках Глобальной системы систем наблюдений Земли (ГЕОСС) и координируется межправительственной Группой по наблюдениям за Землей (ГЕО). Эта система направлена на создание всемирной, оперативной, сквозной системы сбора и распространения данных наблюдений Земли с использованием существующей глобальной инфраструктуры коммерческой электросвязи в диапазоне С (</w:t>
      </w:r>
      <w:proofErr w:type="gramStart"/>
      <w:r w:rsidRPr="000D039F">
        <w:rPr>
          <w:lang w:val="ru-RU"/>
        </w:rPr>
        <w:t>3800−4200</w:t>
      </w:r>
      <w:proofErr w:type="gramEnd"/>
      <w:r w:rsidRPr="000D039F">
        <w:rPr>
          <w:lang w:val="ru-RU"/>
        </w:rPr>
        <w:t xml:space="preserve"> МГц) и диапазоне Ku (</w:t>
      </w:r>
      <w:proofErr w:type="gramStart"/>
      <w:r w:rsidRPr="000D039F">
        <w:rPr>
          <w:lang w:val="ru-RU"/>
        </w:rPr>
        <w:t>10 700−11 700</w:t>
      </w:r>
      <w:proofErr w:type="gramEnd"/>
      <w:r w:rsidRPr="000D039F">
        <w:rPr>
          <w:lang w:val="ru-RU"/>
        </w:rPr>
        <w:t xml:space="preserve"> МГц). </w:t>
      </w:r>
    </w:p>
    <w:p w14:paraId="591DEAD0" w14:textId="77777777" w:rsidR="000F001B" w:rsidRPr="000D039F" w:rsidRDefault="000F001B" w:rsidP="000F001B">
      <w:pPr>
        <w:rPr>
          <w:lang w:val="ru-RU"/>
        </w:rPr>
      </w:pPr>
      <w:r w:rsidRPr="000D039F">
        <w:rPr>
          <w:lang w:val="ru-RU"/>
        </w:rPr>
        <w:t xml:space="preserve">Идея GEONETCast заключается в использовании возможностей многоадресной передачи глобальной сети спутников связи для глобального распространения информации о погоде, воде и климате, включая предупреждения о бедствиях для метеорологических учреждений и сообществ пользователей. В этом контексте использование спутников, работающих в диапазоне С, особенно важно в тех районах, где из-за условий распространения (например, ливни в тропических и экваториальных широтах) применение любых других средств электросвязи становится практически невозможным. Для решения и реализации этой задачи несколько региональных центров принимают на себя обязанности по созданию и обслуживанию региональной спутниковой системы распространения данных на базе технологии широковещательной передачи цифровой видеоинформации (ДВБ) и предоставлению дополнительных услуг единому сообществу пользователей. </w:t>
      </w:r>
    </w:p>
    <w:p w14:paraId="6BC606A6" w14:textId="77777777" w:rsidR="000F001B" w:rsidRPr="000D039F" w:rsidRDefault="000F001B" w:rsidP="000F001B">
      <w:pPr>
        <w:rPr>
          <w:lang w:val="ru-RU"/>
        </w:rPr>
      </w:pPr>
      <w:r w:rsidRPr="000D039F">
        <w:rPr>
          <w:lang w:val="ru-RU"/>
        </w:rPr>
        <w:t xml:space="preserve">В настоящее время партнерами выступают Китайское метеорологическое управление (КМУ), Европейская организация по эксплуатации метеорологических спутников (ЕВМЕТСАТ), Национальное управление по исследованию океанов и атмосферы (НУОА), а также многие сторонние поставщики данных. </w:t>
      </w:r>
    </w:p>
    <w:p w14:paraId="26FA0D63" w14:textId="77777777" w:rsidR="000F001B" w:rsidRPr="000D039F" w:rsidRDefault="000F001B" w:rsidP="000F001B">
      <w:pPr>
        <w:rPr>
          <w:lang w:val="ru-RU"/>
        </w:rPr>
      </w:pPr>
      <w:r w:rsidRPr="000D039F">
        <w:rPr>
          <w:lang w:val="ru-RU"/>
        </w:rPr>
        <w:t>Глобальный охват достигается путем интеграции системы CMACast, покрывающей Азиатско-тихоокеанский регион и часть Африки, компонента GEONETCast Америки, обеспечивающего покрытие территории Северной и Южной Америки, и EUMETCast, которая охватывает Европу, Африку и часть Северной и Южной Америки.</w:t>
      </w:r>
    </w:p>
    <w:p w14:paraId="06677F7E" w14:textId="4EB5875B" w:rsidR="00EB665D" w:rsidRPr="000D039F" w:rsidRDefault="001A0760" w:rsidP="002B401A">
      <w:pPr>
        <w:pStyle w:val="FigureNo"/>
        <w:rPr>
          <w:rFonts w:eastAsia="SimSun"/>
          <w:lang w:val="ru-RU"/>
        </w:rPr>
      </w:pPr>
      <w:r w:rsidRPr="000D039F">
        <w:rPr>
          <w:lang w:val="ru-RU"/>
        </w:rPr>
        <w:lastRenderedPageBreak/>
        <w:t>Рисунок</w:t>
      </w:r>
      <w:r w:rsidR="00EB665D" w:rsidRPr="000D039F">
        <w:rPr>
          <w:rFonts w:eastAsia="SimSun"/>
          <w:lang w:val="ru-RU"/>
        </w:rPr>
        <w:t xml:space="preserve"> </w:t>
      </w:r>
      <w:proofErr w:type="gramStart"/>
      <w:r w:rsidR="00EB665D" w:rsidRPr="000D039F">
        <w:rPr>
          <w:rFonts w:eastAsia="SimSun"/>
          <w:lang w:val="ru-RU"/>
        </w:rPr>
        <w:t>2-5</w:t>
      </w:r>
      <w:proofErr w:type="gramEnd"/>
    </w:p>
    <w:p w14:paraId="4B92C955" w14:textId="0FE3B5B2" w:rsidR="00EB665D" w:rsidRPr="000D039F" w:rsidRDefault="001A0760" w:rsidP="00093101">
      <w:pPr>
        <w:pStyle w:val="Figuretitle"/>
        <w:rPr>
          <w:rFonts w:eastAsia="SimSun"/>
          <w:caps/>
          <w:lang w:val="ru-RU"/>
        </w:rPr>
      </w:pPr>
      <w:r w:rsidRPr="000D039F">
        <w:rPr>
          <w:lang w:val="ru-RU"/>
        </w:rPr>
        <w:t>Охват глобальной сетью GEONETCast</w:t>
      </w:r>
    </w:p>
    <w:p w14:paraId="5942A36F" w14:textId="72F16236" w:rsidR="00EB665D" w:rsidRPr="000D039F" w:rsidRDefault="00AE4BD6" w:rsidP="007E48F6">
      <w:pPr>
        <w:pStyle w:val="Figure"/>
        <w:keepNext w:val="0"/>
        <w:keepLines w:val="0"/>
        <w:rPr>
          <w:rFonts w:eastAsia="SimSun"/>
          <w:lang w:val="ru-RU"/>
        </w:rPr>
      </w:pPr>
      <w:r w:rsidRPr="000D039F">
        <w:rPr>
          <w:noProof/>
          <w:lang w:val="ru-RU"/>
        </w:rPr>
        <w:drawing>
          <wp:inline distT="0" distB="0" distL="0" distR="0" wp14:anchorId="0B347991" wp14:editId="7F6DC09C">
            <wp:extent cx="5886450" cy="4181475"/>
            <wp:effectExtent l="0" t="0" r="0" b="9525"/>
            <wp:docPr id="1408973138"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61" cstate="print">
                      <a:extLst>
                        <a:ext uri="{28A0092B-C50C-407E-A947-70E740481C1C}">
                          <a14:useLocalDpi xmlns:a14="http://schemas.microsoft.com/office/drawing/2010/main" val="0"/>
                        </a:ext>
                      </a:extLst>
                    </a:blip>
                    <a:srcRect/>
                    <a:stretch>
                      <a:fillRect/>
                    </a:stretch>
                  </pic:blipFill>
                  <pic:spPr bwMode="auto">
                    <a:xfrm>
                      <a:off x="0" y="0"/>
                      <a:ext cx="5886450" cy="4181475"/>
                    </a:xfrm>
                    <a:prstGeom prst="rect">
                      <a:avLst/>
                    </a:prstGeom>
                    <a:noFill/>
                    <a:ln>
                      <a:noFill/>
                    </a:ln>
                  </pic:spPr>
                </pic:pic>
              </a:graphicData>
            </a:graphic>
          </wp:inline>
        </w:drawing>
      </w:r>
    </w:p>
    <w:p w14:paraId="3B0FED8A" w14:textId="77777777" w:rsidR="00191402" w:rsidRPr="000D039F" w:rsidRDefault="00191402" w:rsidP="007E48F6">
      <w:pPr>
        <w:rPr>
          <w:rFonts w:eastAsia="SimSun"/>
          <w:lang w:val="ru-RU"/>
        </w:rPr>
      </w:pPr>
    </w:p>
    <w:p w14:paraId="61778992" w14:textId="77777777" w:rsidR="00191402" w:rsidRPr="000D039F" w:rsidRDefault="00191402" w:rsidP="007E48F6">
      <w:pPr>
        <w:rPr>
          <w:rFonts w:eastAsia="SimSun"/>
          <w:lang w:val="ru-RU"/>
        </w:rPr>
      </w:pPr>
    </w:p>
    <w:p w14:paraId="1099133B" w14:textId="77777777" w:rsidR="00D15C76" w:rsidRPr="000D039F" w:rsidRDefault="00D15C76" w:rsidP="007E48F6">
      <w:pPr>
        <w:rPr>
          <w:rFonts w:eastAsia="SimSun"/>
          <w:lang w:val="ru-RU"/>
        </w:rPr>
      </w:pPr>
    </w:p>
    <w:p w14:paraId="5DAFF511" w14:textId="77777777" w:rsidR="00D15C76" w:rsidRPr="000D039F" w:rsidRDefault="00D15C76" w:rsidP="007E48F6">
      <w:pPr>
        <w:rPr>
          <w:rFonts w:eastAsia="SimSun"/>
          <w:lang w:val="ru-RU"/>
        </w:rPr>
      </w:pPr>
    </w:p>
    <w:p w14:paraId="7D27BB39" w14:textId="77777777" w:rsidR="00D15C76" w:rsidRPr="000D039F" w:rsidRDefault="00D15C76" w:rsidP="007E48F6">
      <w:pPr>
        <w:rPr>
          <w:rFonts w:eastAsia="SimSun"/>
          <w:lang w:val="ru-RU"/>
        </w:rPr>
      </w:pPr>
    </w:p>
    <w:p w14:paraId="40B488EE" w14:textId="77777777" w:rsidR="00D15C76" w:rsidRPr="000D039F" w:rsidRDefault="00D15C76" w:rsidP="007E48F6">
      <w:pPr>
        <w:rPr>
          <w:rFonts w:eastAsia="SimSun"/>
          <w:lang w:val="ru-RU"/>
        </w:rPr>
      </w:pPr>
    </w:p>
    <w:p w14:paraId="3BDEEA02" w14:textId="77777777" w:rsidR="00D15C76" w:rsidRPr="000D039F" w:rsidRDefault="00D15C76" w:rsidP="007E48F6">
      <w:pPr>
        <w:rPr>
          <w:rFonts w:eastAsia="SimSun"/>
          <w:lang w:val="ru-RU"/>
        </w:rPr>
      </w:pPr>
    </w:p>
    <w:p w14:paraId="0EB98451" w14:textId="77777777" w:rsidR="00D15C76" w:rsidRPr="000D039F" w:rsidRDefault="00D15C76" w:rsidP="007E48F6">
      <w:pPr>
        <w:rPr>
          <w:rFonts w:eastAsia="SimSun"/>
          <w:lang w:val="ru-RU"/>
        </w:rPr>
      </w:pPr>
    </w:p>
    <w:p w14:paraId="2332E752" w14:textId="77777777" w:rsidR="00D15C76" w:rsidRPr="000D039F" w:rsidRDefault="00D15C76" w:rsidP="007E48F6">
      <w:pPr>
        <w:rPr>
          <w:rFonts w:eastAsia="SimSun"/>
          <w:lang w:val="ru-RU"/>
        </w:rPr>
      </w:pPr>
    </w:p>
    <w:p w14:paraId="3974C7CA" w14:textId="77777777" w:rsidR="00D15C76" w:rsidRPr="000D039F" w:rsidRDefault="00D15C76" w:rsidP="007E48F6">
      <w:pPr>
        <w:rPr>
          <w:rFonts w:eastAsia="SimSun"/>
          <w:lang w:val="ru-RU"/>
        </w:rPr>
      </w:pPr>
    </w:p>
    <w:p w14:paraId="2C0EE8BA" w14:textId="77777777" w:rsidR="00D15C76" w:rsidRPr="000D039F" w:rsidRDefault="00D15C76" w:rsidP="007E48F6">
      <w:pPr>
        <w:rPr>
          <w:rFonts w:eastAsia="SimSun"/>
          <w:lang w:val="ru-RU"/>
        </w:rPr>
      </w:pPr>
    </w:p>
    <w:p w14:paraId="20BD3A7E" w14:textId="77777777" w:rsidR="00191402" w:rsidRPr="000D039F" w:rsidRDefault="00191402" w:rsidP="007E48F6">
      <w:pPr>
        <w:rPr>
          <w:rFonts w:eastAsia="SimSun"/>
          <w:lang w:val="ru-RU"/>
        </w:rPr>
      </w:pPr>
    </w:p>
    <w:p w14:paraId="57147143" w14:textId="77777777" w:rsidR="00191402" w:rsidRPr="000D039F" w:rsidRDefault="00191402" w:rsidP="007E48F6">
      <w:pPr>
        <w:rPr>
          <w:rFonts w:eastAsia="SimSun"/>
          <w:lang w:val="ru-RU"/>
        </w:rPr>
      </w:pPr>
    </w:p>
    <w:p w14:paraId="1EDB7632" w14:textId="77777777" w:rsidR="00191402" w:rsidRPr="000D039F" w:rsidRDefault="00191402" w:rsidP="007E48F6">
      <w:pPr>
        <w:rPr>
          <w:rFonts w:eastAsia="SimSun"/>
          <w:lang w:val="ru-RU"/>
        </w:rPr>
      </w:pPr>
    </w:p>
    <w:p w14:paraId="7FB6FDED" w14:textId="77777777" w:rsidR="007E3956" w:rsidRPr="000D039F" w:rsidRDefault="007E3956" w:rsidP="007E3956">
      <w:pPr>
        <w:rPr>
          <w:lang w:val="ru-RU"/>
        </w:rPr>
        <w:sectPr w:rsidR="007E3956" w:rsidRPr="000D039F" w:rsidSect="00927045">
          <w:headerReference w:type="default" r:id="rId62"/>
          <w:type w:val="oddPage"/>
          <w:pgSz w:w="11907" w:h="16834" w:code="9"/>
          <w:pgMar w:top="1418" w:right="1134" w:bottom="1134" w:left="1134" w:header="720" w:footer="482" w:gutter="0"/>
          <w:cols w:space="720"/>
          <w:vAlign w:val="both"/>
          <w:docGrid w:linePitch="326"/>
        </w:sectPr>
      </w:pPr>
    </w:p>
    <w:p w14:paraId="39B1DBD5" w14:textId="311A617B" w:rsidR="00D51813" w:rsidRPr="000D039F" w:rsidRDefault="00116D5E" w:rsidP="00D51813">
      <w:pPr>
        <w:pStyle w:val="ChapNo"/>
        <w:spacing w:before="360"/>
        <w:rPr>
          <w:lang w:val="ru-RU"/>
        </w:rPr>
      </w:pPr>
      <w:bookmarkStart w:id="123" w:name="_Toc225752113"/>
      <w:bookmarkStart w:id="124" w:name="_Toc225754113"/>
      <w:bookmarkStart w:id="125" w:name="_Toc236238865"/>
      <w:bookmarkStart w:id="126" w:name="_Toc236299049"/>
      <w:r w:rsidRPr="000D039F">
        <w:rPr>
          <w:lang w:val="ru-RU"/>
        </w:rPr>
        <w:lastRenderedPageBreak/>
        <w:t>ГЛАВА</w:t>
      </w:r>
      <w:r w:rsidR="00D51813" w:rsidRPr="000D039F">
        <w:rPr>
          <w:lang w:val="ru-RU"/>
        </w:rPr>
        <w:t xml:space="preserve"> 3</w:t>
      </w:r>
      <w:bookmarkStart w:id="127" w:name="_Toc474850119"/>
      <w:bookmarkStart w:id="128" w:name="_Toc474850352"/>
      <w:bookmarkStart w:id="129" w:name="_Toc474851316"/>
      <w:bookmarkStart w:id="130" w:name="_Ref495817552"/>
      <w:bookmarkEnd w:id="123"/>
      <w:bookmarkEnd w:id="124"/>
      <w:bookmarkEnd w:id="125"/>
      <w:bookmarkEnd w:id="126"/>
    </w:p>
    <w:bookmarkEnd w:id="127"/>
    <w:bookmarkEnd w:id="128"/>
    <w:bookmarkEnd w:id="129"/>
    <w:p w14:paraId="774B5B68" w14:textId="72BDEA35" w:rsidR="00D51813" w:rsidRPr="000D039F" w:rsidRDefault="00116D5E" w:rsidP="00D51813">
      <w:pPr>
        <w:pStyle w:val="Chaptitle"/>
        <w:rPr>
          <w:lang w:val="ru-RU"/>
        </w:rPr>
      </w:pPr>
      <w:r w:rsidRPr="000D039F">
        <w:rPr>
          <w:bCs/>
          <w:lang w:val="ru-RU"/>
        </w:rPr>
        <w:t>Вспомогательная служба метеорологии</w:t>
      </w:r>
    </w:p>
    <w:p w14:paraId="728921D4" w14:textId="77777777" w:rsidR="002D7B0C" w:rsidRPr="000D039F" w:rsidRDefault="002D7B0C" w:rsidP="004A664D">
      <w:pPr>
        <w:pStyle w:val="Heading2"/>
        <w:rPr>
          <w:lang w:val="ru-RU"/>
        </w:rPr>
      </w:pPr>
      <w:bookmarkStart w:id="131" w:name="_Toc236299050"/>
      <w:bookmarkEnd w:id="130"/>
      <w:r w:rsidRPr="000D039F">
        <w:rPr>
          <w:lang w:val="ru-RU"/>
        </w:rPr>
        <w:t>3.1</w:t>
      </w:r>
      <w:r w:rsidRPr="000D039F">
        <w:rPr>
          <w:lang w:val="ru-RU"/>
        </w:rPr>
        <w:tab/>
        <w:t>Введение</w:t>
      </w:r>
      <w:bookmarkEnd w:id="131"/>
    </w:p>
    <w:p w14:paraId="11E3A513" w14:textId="4F7E3643" w:rsidR="002D7B0C" w:rsidRPr="000D039F" w:rsidRDefault="002D7B0C" w:rsidP="002D7B0C">
      <w:pPr>
        <w:rPr>
          <w:lang w:val="ru-RU"/>
        </w:rPr>
      </w:pPr>
      <w:r w:rsidRPr="000D039F">
        <w:rPr>
          <w:lang w:val="ru-RU"/>
        </w:rPr>
        <w:t xml:space="preserve">Вспомогательная служба метеорологии (ВСМ) определена в п. </w:t>
      </w:r>
      <w:r w:rsidRPr="000D039F">
        <w:rPr>
          <w:b/>
          <w:bCs/>
          <w:lang w:val="ru-RU"/>
        </w:rPr>
        <w:t>1.50</w:t>
      </w:r>
      <w:r w:rsidRPr="000D039F">
        <w:rPr>
          <w:lang w:val="ru-RU"/>
        </w:rPr>
        <w:t xml:space="preserve"> Регламента радиосвязи (РР), как служба радиосвязи, используемая для метеорологических, включая гидрологические, наблюдений и исследований. В</w:t>
      </w:r>
      <w:r w:rsidR="004A1FB8" w:rsidRPr="000D039F">
        <w:rPr>
          <w:lang w:val="ru-RU"/>
        </w:rPr>
        <w:t> </w:t>
      </w:r>
      <w:r w:rsidRPr="000D039F">
        <w:rPr>
          <w:lang w:val="ru-RU"/>
        </w:rPr>
        <w:t xml:space="preserve">настоящей главе рассматриваются только аэрологические наблюдения </w:t>
      </w:r>
      <w:r w:rsidRPr="000D039F">
        <w:rPr>
          <w:i/>
          <w:iCs/>
          <w:lang w:val="ru-RU"/>
        </w:rPr>
        <w:t>in situ</w:t>
      </w:r>
      <w:r w:rsidRPr="000D039F">
        <w:rPr>
          <w:lang w:val="ru-RU"/>
        </w:rPr>
        <w:t xml:space="preserve">, а другие области применения ВСМ описаны в Главах 6 и 7 настоящего Справочника. </w:t>
      </w:r>
    </w:p>
    <w:p w14:paraId="65408279" w14:textId="77777777" w:rsidR="002D7B0C" w:rsidRPr="000D039F" w:rsidRDefault="002D7B0C" w:rsidP="002D7B0C">
      <w:pPr>
        <w:rPr>
          <w:lang w:val="ru-RU"/>
        </w:rPr>
      </w:pPr>
      <w:r w:rsidRPr="000D039F">
        <w:rPr>
          <w:lang w:val="ru-RU"/>
        </w:rPr>
        <w:t xml:space="preserve">На практике служба ВСМ обычно обеспечивает связь между системой зондирования метеорологических переменных </w:t>
      </w:r>
      <w:r w:rsidRPr="000D039F">
        <w:rPr>
          <w:i/>
          <w:iCs/>
          <w:lang w:val="ru-RU"/>
        </w:rPr>
        <w:t>in situ</w:t>
      </w:r>
      <w:r w:rsidRPr="000D039F">
        <w:rPr>
          <w:lang w:val="ru-RU"/>
        </w:rPr>
        <w:t xml:space="preserve"> и удаленной базовой станцией. Система зондирования </w:t>
      </w:r>
      <w:r w:rsidRPr="000D039F">
        <w:rPr>
          <w:i/>
          <w:iCs/>
          <w:lang w:val="ru-RU"/>
        </w:rPr>
        <w:t>in situ</w:t>
      </w:r>
      <w:r w:rsidRPr="000D039F">
        <w:rPr>
          <w:lang w:val="ru-RU"/>
        </w:rPr>
        <w:t xml:space="preserve"> может транспортироваться, например, метеорологическим шаром-зондом. </w:t>
      </w:r>
      <w:proofErr w:type="gramStart"/>
      <w:r w:rsidRPr="000D039F">
        <w:rPr>
          <w:lang w:val="ru-RU"/>
        </w:rPr>
        <w:t>В качестве альтернативы,</w:t>
      </w:r>
      <w:proofErr w:type="gramEnd"/>
      <w:r w:rsidRPr="000D039F">
        <w:rPr>
          <w:lang w:val="ru-RU"/>
        </w:rPr>
        <w:t xml:space="preserve"> она может быть спущена через атмосферу на парашюте после развертывания на борту воздушного судна. Мобильная базовая станция может размещаться в фиксированном месте или на мобильной платформе (например, перевозиться на судах или исследовательских самолетах). Подавляющее большинство таких систем зондирования </w:t>
      </w:r>
      <w:r w:rsidRPr="000D039F">
        <w:rPr>
          <w:i/>
          <w:iCs/>
          <w:lang w:val="ru-RU"/>
        </w:rPr>
        <w:t>in situ</w:t>
      </w:r>
      <w:r w:rsidRPr="000D039F">
        <w:rPr>
          <w:lang w:val="ru-RU"/>
        </w:rPr>
        <w:t xml:space="preserve"> представляют собой радиозонды, большая часть которых запускается на регулярной основе с фиксированных площадок или мобильных платформ, по крайней мере в 00:00 и 12:00 ВСВ, образуя глобальную сеть аэрологических наблюдений ИГСНВ (ВМО-№ 1160).</w:t>
      </w:r>
    </w:p>
    <w:p w14:paraId="76DA3B1D" w14:textId="3ABEE84F" w:rsidR="002D7B0C" w:rsidRPr="000D039F" w:rsidRDefault="002D7B0C" w:rsidP="002D7B0C">
      <w:pPr>
        <w:rPr>
          <w:lang w:val="ru-RU"/>
        </w:rPr>
      </w:pPr>
      <w:r w:rsidRPr="000D039F">
        <w:rPr>
          <w:lang w:val="ru-RU"/>
        </w:rPr>
        <w:t xml:space="preserve">Описание аэрологических измерений приводится в главах 12 и 13 Руководства по приборам и методам наблюдений (ВМО-№ 8), том I </w:t>
      </w:r>
      <w:r w:rsidR="004A664D" w:rsidRPr="000D039F">
        <w:rPr>
          <w:lang w:val="ru-RU"/>
        </w:rPr>
        <w:t>–</w:t>
      </w:r>
      <w:r w:rsidRPr="000D039F">
        <w:rPr>
          <w:lang w:val="ru-RU"/>
        </w:rPr>
        <w:t xml:space="preserve"> Измерение метеорологических переменных.</w:t>
      </w:r>
    </w:p>
    <w:p w14:paraId="2D1ABB9A" w14:textId="77777777" w:rsidR="002D7B0C" w:rsidRPr="000D039F" w:rsidRDefault="002D7B0C" w:rsidP="004A664D">
      <w:pPr>
        <w:pStyle w:val="Heading3"/>
        <w:rPr>
          <w:lang w:val="ru-RU"/>
        </w:rPr>
      </w:pPr>
      <w:bookmarkStart w:id="132" w:name="_Toc236243217"/>
      <w:bookmarkStart w:id="133" w:name="_Toc236298808"/>
      <w:bookmarkStart w:id="134" w:name="_Toc236299051"/>
      <w:r w:rsidRPr="000D039F">
        <w:rPr>
          <w:lang w:val="ru-RU"/>
        </w:rPr>
        <w:t>3.1.1</w:t>
      </w:r>
      <w:r w:rsidRPr="000D039F">
        <w:rPr>
          <w:lang w:val="ru-RU"/>
        </w:rPr>
        <w:tab/>
        <w:t>Распределенные радиочастотные полосы</w:t>
      </w:r>
      <w:bookmarkEnd w:id="132"/>
      <w:bookmarkEnd w:id="133"/>
      <w:bookmarkEnd w:id="134"/>
    </w:p>
    <w:p w14:paraId="759BC45B" w14:textId="77777777" w:rsidR="002D7B0C" w:rsidRPr="000D039F" w:rsidRDefault="002D7B0C" w:rsidP="002D7B0C">
      <w:pPr>
        <w:rPr>
          <w:lang w:val="ru-RU"/>
        </w:rPr>
      </w:pPr>
      <w:r w:rsidRPr="000D039F">
        <w:rPr>
          <w:lang w:val="ru-RU"/>
        </w:rPr>
        <w:t>В Таблице 3-1</w:t>
      </w:r>
      <w:r w:rsidRPr="000D039F">
        <w:rPr>
          <w:rStyle w:val="FootnoteReference"/>
          <w:lang w:val="ru-RU"/>
        </w:rPr>
        <w:footnoteReference w:id="4"/>
      </w:r>
      <w:r w:rsidRPr="000D039F">
        <w:rPr>
          <w:lang w:val="ru-RU"/>
        </w:rPr>
        <w:t xml:space="preserve"> показаны полосы частот, которые на основании Регламента радиосвязи (РР) МСЭ распределены службе ВСМ (кроме тех, которые определены сносками по странам) для использования системами/применениями вспомогательных служб метеорологии.</w:t>
      </w:r>
    </w:p>
    <w:p w14:paraId="2F35F159" w14:textId="07615D6B" w:rsidR="00D51813" w:rsidRPr="000D039F" w:rsidRDefault="002D7B0C" w:rsidP="00041F09">
      <w:pPr>
        <w:pStyle w:val="TableNo"/>
        <w:spacing w:before="240"/>
        <w:rPr>
          <w:lang w:val="ru-RU"/>
        </w:rPr>
      </w:pPr>
      <w:r w:rsidRPr="000D039F">
        <w:rPr>
          <w:lang w:val="ru-RU"/>
        </w:rPr>
        <w:t>ТАБЛИЦА</w:t>
      </w:r>
      <w:r w:rsidR="00D51813" w:rsidRPr="000D039F">
        <w:rPr>
          <w:lang w:val="ru-RU"/>
        </w:rPr>
        <w:t xml:space="preserve"> </w:t>
      </w:r>
      <w:proofErr w:type="gramStart"/>
      <w:r w:rsidR="00D51813" w:rsidRPr="000D039F">
        <w:rPr>
          <w:lang w:val="ru-RU"/>
        </w:rPr>
        <w:t>3-1</w:t>
      </w:r>
      <w:proofErr w:type="gramEnd"/>
    </w:p>
    <w:p w14:paraId="07CAAC02" w14:textId="30F160E7" w:rsidR="00D51813" w:rsidRPr="000D039F" w:rsidRDefault="002D7B0C" w:rsidP="002D7B0C">
      <w:pPr>
        <w:pStyle w:val="Tabletitle"/>
        <w:rPr>
          <w:lang w:val="ru-RU"/>
        </w:rPr>
      </w:pPr>
      <w:r w:rsidRPr="000D039F">
        <w:rPr>
          <w:lang w:val="ru-RU"/>
        </w:rPr>
        <w:t>Полосы частот, распределенные Регламентом радиосвязи МСЭ для ВСМ</w:t>
      </w:r>
    </w:p>
    <w:tbl>
      <w:tblPr>
        <w:tblW w:w="7371"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20" w:firstRow="1" w:lastRow="0" w:firstColumn="0" w:lastColumn="0" w:noHBand="0" w:noVBand="0"/>
      </w:tblPr>
      <w:tblGrid>
        <w:gridCol w:w="7371"/>
      </w:tblGrid>
      <w:tr w:rsidR="00D51813" w:rsidRPr="000D039F" w14:paraId="7029E5B7" w14:textId="77777777" w:rsidTr="002D7B0C">
        <w:trPr>
          <w:jc w:val="center"/>
        </w:trPr>
        <w:tc>
          <w:tcPr>
            <w:tcW w:w="7371" w:type="dxa"/>
          </w:tcPr>
          <w:p w14:paraId="05357DDB" w14:textId="20CA268E" w:rsidR="00D51813" w:rsidRPr="000D039F" w:rsidRDefault="002D7B0C" w:rsidP="00FE1894">
            <w:pPr>
              <w:pStyle w:val="Tablehead"/>
              <w:rPr>
                <w:sz w:val="22"/>
                <w:lang w:val="ru-RU"/>
              </w:rPr>
            </w:pPr>
            <w:r w:rsidRPr="000D039F">
              <w:rPr>
                <w:lang w:val="ru-RU"/>
              </w:rPr>
              <w:t>Полоса частот</w:t>
            </w:r>
          </w:p>
        </w:tc>
      </w:tr>
      <w:tr w:rsidR="002D7B0C" w:rsidRPr="000D039F" w14:paraId="50AC2D27" w14:textId="77777777" w:rsidTr="002D7B0C">
        <w:trPr>
          <w:jc w:val="center"/>
        </w:trPr>
        <w:tc>
          <w:tcPr>
            <w:tcW w:w="7371" w:type="dxa"/>
          </w:tcPr>
          <w:p w14:paraId="125E8F4D" w14:textId="2F498BF2" w:rsidR="002D7B0C" w:rsidRPr="000D039F" w:rsidRDefault="002D7B0C" w:rsidP="002D7B0C">
            <w:pPr>
              <w:pStyle w:val="Tabletext"/>
              <w:jc w:val="center"/>
              <w:rPr>
                <w:lang w:val="ru-RU"/>
              </w:rPr>
            </w:pPr>
            <w:r w:rsidRPr="000D039F">
              <w:rPr>
                <w:lang w:val="ru-RU"/>
              </w:rPr>
              <w:t>8,3–9 кГц</w:t>
            </w:r>
          </w:p>
        </w:tc>
      </w:tr>
      <w:tr w:rsidR="002D7B0C" w:rsidRPr="000D039F" w14:paraId="3D7E4AFA" w14:textId="77777777" w:rsidTr="002D7B0C">
        <w:trPr>
          <w:jc w:val="center"/>
        </w:trPr>
        <w:tc>
          <w:tcPr>
            <w:tcW w:w="7371" w:type="dxa"/>
          </w:tcPr>
          <w:p w14:paraId="784D0323" w14:textId="63B5B76F" w:rsidR="002D7B0C" w:rsidRPr="000D039F" w:rsidRDefault="002D7B0C" w:rsidP="002D7B0C">
            <w:pPr>
              <w:pStyle w:val="Tabletext"/>
              <w:jc w:val="center"/>
              <w:rPr>
                <w:lang w:val="ru-RU"/>
              </w:rPr>
            </w:pPr>
            <w:r w:rsidRPr="000D039F">
              <w:rPr>
                <w:lang w:val="ru-RU"/>
              </w:rPr>
              <w:t>9–11,3 кГц</w:t>
            </w:r>
          </w:p>
        </w:tc>
      </w:tr>
      <w:tr w:rsidR="002D7B0C" w:rsidRPr="000D039F" w14:paraId="30A3FD38" w14:textId="77777777" w:rsidTr="002D7B0C">
        <w:trPr>
          <w:jc w:val="center"/>
        </w:trPr>
        <w:tc>
          <w:tcPr>
            <w:tcW w:w="7371" w:type="dxa"/>
          </w:tcPr>
          <w:p w14:paraId="310F3D00" w14:textId="55317BCB" w:rsidR="002D7B0C" w:rsidRPr="000D039F" w:rsidRDefault="002D7B0C" w:rsidP="002D7B0C">
            <w:pPr>
              <w:pStyle w:val="Tabletext"/>
              <w:jc w:val="center"/>
              <w:rPr>
                <w:lang w:val="ru-RU"/>
              </w:rPr>
            </w:pPr>
            <w:r w:rsidRPr="000D039F">
              <w:rPr>
                <w:lang w:val="ru-RU"/>
              </w:rPr>
              <w:t>27,5–28 МГц*</w:t>
            </w:r>
          </w:p>
        </w:tc>
      </w:tr>
      <w:tr w:rsidR="002D7B0C" w:rsidRPr="000D039F" w14:paraId="1F7B7CE3" w14:textId="77777777" w:rsidTr="002D7B0C">
        <w:trPr>
          <w:jc w:val="center"/>
        </w:trPr>
        <w:tc>
          <w:tcPr>
            <w:tcW w:w="7371" w:type="dxa"/>
          </w:tcPr>
          <w:p w14:paraId="1E362D7B" w14:textId="16F88DB6" w:rsidR="002D7B0C" w:rsidRPr="000D039F" w:rsidRDefault="002D7B0C" w:rsidP="002D7B0C">
            <w:pPr>
              <w:pStyle w:val="Tabletext"/>
              <w:jc w:val="center"/>
              <w:rPr>
                <w:sz w:val="22"/>
                <w:lang w:val="ru-RU"/>
              </w:rPr>
            </w:pPr>
            <w:r w:rsidRPr="000D039F">
              <w:rPr>
                <w:lang w:val="ru-RU"/>
              </w:rPr>
              <w:t>400,15–401 МГц</w:t>
            </w:r>
          </w:p>
        </w:tc>
      </w:tr>
      <w:tr w:rsidR="002D7B0C" w:rsidRPr="000D039F" w14:paraId="50A0088D" w14:textId="77777777" w:rsidTr="002D7B0C">
        <w:trPr>
          <w:jc w:val="center"/>
        </w:trPr>
        <w:tc>
          <w:tcPr>
            <w:tcW w:w="7371" w:type="dxa"/>
          </w:tcPr>
          <w:p w14:paraId="5F72C297" w14:textId="23912662" w:rsidR="002D7B0C" w:rsidRPr="000D039F" w:rsidRDefault="002D7B0C" w:rsidP="002D7B0C">
            <w:pPr>
              <w:pStyle w:val="Tabletext"/>
              <w:jc w:val="center"/>
              <w:rPr>
                <w:sz w:val="22"/>
                <w:lang w:val="ru-RU"/>
              </w:rPr>
            </w:pPr>
            <w:r w:rsidRPr="000D039F">
              <w:rPr>
                <w:lang w:val="ru-RU"/>
              </w:rPr>
              <w:t>401–402 МГц</w:t>
            </w:r>
          </w:p>
        </w:tc>
      </w:tr>
      <w:tr w:rsidR="002D7B0C" w:rsidRPr="000D039F" w14:paraId="6CC4B3A8" w14:textId="77777777" w:rsidTr="002D7B0C">
        <w:trPr>
          <w:jc w:val="center"/>
        </w:trPr>
        <w:tc>
          <w:tcPr>
            <w:tcW w:w="7371" w:type="dxa"/>
          </w:tcPr>
          <w:p w14:paraId="2674E011" w14:textId="79D58317" w:rsidR="002D7B0C" w:rsidRPr="000D039F" w:rsidRDefault="002D7B0C" w:rsidP="002D7B0C">
            <w:pPr>
              <w:pStyle w:val="Tabletext"/>
              <w:jc w:val="center"/>
              <w:rPr>
                <w:sz w:val="22"/>
                <w:lang w:val="ru-RU"/>
              </w:rPr>
            </w:pPr>
            <w:r w:rsidRPr="000D039F">
              <w:rPr>
                <w:lang w:val="ru-RU"/>
              </w:rPr>
              <w:t>402–403 МГц</w:t>
            </w:r>
          </w:p>
        </w:tc>
      </w:tr>
      <w:tr w:rsidR="002D7B0C" w:rsidRPr="000D039F" w14:paraId="4A1DA2E0" w14:textId="77777777" w:rsidTr="002D7B0C">
        <w:trPr>
          <w:jc w:val="center"/>
        </w:trPr>
        <w:tc>
          <w:tcPr>
            <w:tcW w:w="7371" w:type="dxa"/>
          </w:tcPr>
          <w:p w14:paraId="512D18CF" w14:textId="69065D3F" w:rsidR="002D7B0C" w:rsidRPr="000D039F" w:rsidRDefault="002D7B0C" w:rsidP="002D7B0C">
            <w:pPr>
              <w:pStyle w:val="Tabletext"/>
              <w:jc w:val="center"/>
              <w:rPr>
                <w:sz w:val="22"/>
                <w:lang w:val="ru-RU"/>
              </w:rPr>
            </w:pPr>
            <w:r w:rsidRPr="000D039F">
              <w:rPr>
                <w:lang w:val="ru-RU"/>
              </w:rPr>
              <w:t>403–406 МГц</w:t>
            </w:r>
          </w:p>
        </w:tc>
      </w:tr>
      <w:tr w:rsidR="002D7B0C" w:rsidRPr="000D039F" w14:paraId="517DE073" w14:textId="77777777" w:rsidTr="002D7B0C">
        <w:trPr>
          <w:jc w:val="center"/>
        </w:trPr>
        <w:tc>
          <w:tcPr>
            <w:tcW w:w="7371" w:type="dxa"/>
          </w:tcPr>
          <w:p w14:paraId="6DFE57DE" w14:textId="777985AB" w:rsidR="002D7B0C" w:rsidRPr="000D039F" w:rsidRDefault="002D7B0C" w:rsidP="002D7B0C">
            <w:pPr>
              <w:pStyle w:val="Tabletext"/>
              <w:jc w:val="center"/>
              <w:rPr>
                <w:sz w:val="22"/>
                <w:lang w:val="ru-RU"/>
              </w:rPr>
            </w:pPr>
            <w:r w:rsidRPr="000D039F">
              <w:rPr>
                <w:lang w:val="ru-RU"/>
              </w:rPr>
              <w:t>1</w:t>
            </w:r>
            <w:r w:rsidR="00BD0BB8" w:rsidRPr="000D039F">
              <w:rPr>
                <w:lang w:val="ru-RU"/>
              </w:rPr>
              <w:t xml:space="preserve"> </w:t>
            </w:r>
            <w:r w:rsidRPr="000D039F">
              <w:rPr>
                <w:lang w:val="ru-RU"/>
              </w:rPr>
              <w:t>668,4–1</w:t>
            </w:r>
            <w:r w:rsidR="00BD0BB8" w:rsidRPr="000D039F">
              <w:rPr>
                <w:lang w:val="ru-RU"/>
              </w:rPr>
              <w:t xml:space="preserve"> </w:t>
            </w:r>
            <w:r w:rsidRPr="000D039F">
              <w:rPr>
                <w:lang w:val="ru-RU"/>
              </w:rPr>
              <w:t>670 МГц</w:t>
            </w:r>
          </w:p>
        </w:tc>
      </w:tr>
      <w:tr w:rsidR="002D7B0C" w:rsidRPr="000D039F" w14:paraId="77C97008" w14:textId="77777777" w:rsidTr="002D7B0C">
        <w:trPr>
          <w:jc w:val="center"/>
        </w:trPr>
        <w:tc>
          <w:tcPr>
            <w:tcW w:w="7371" w:type="dxa"/>
          </w:tcPr>
          <w:p w14:paraId="65187EE8" w14:textId="39F7B80F" w:rsidR="002D7B0C" w:rsidRPr="000D039F" w:rsidRDefault="002D7B0C" w:rsidP="002D7B0C">
            <w:pPr>
              <w:pStyle w:val="Tabletext"/>
              <w:jc w:val="center"/>
              <w:rPr>
                <w:sz w:val="22"/>
                <w:lang w:val="ru-RU"/>
              </w:rPr>
            </w:pPr>
            <w:r w:rsidRPr="000D039F">
              <w:rPr>
                <w:lang w:val="ru-RU"/>
              </w:rPr>
              <w:t>1 670–1 675 МГц</w:t>
            </w:r>
          </w:p>
        </w:tc>
      </w:tr>
      <w:tr w:rsidR="002D7B0C" w:rsidRPr="000D039F" w14:paraId="5DBBD0E7" w14:textId="77777777" w:rsidTr="002D7B0C">
        <w:trPr>
          <w:jc w:val="center"/>
        </w:trPr>
        <w:tc>
          <w:tcPr>
            <w:tcW w:w="7371" w:type="dxa"/>
          </w:tcPr>
          <w:p w14:paraId="05DBD660" w14:textId="5B73779F" w:rsidR="002D7B0C" w:rsidRPr="000D039F" w:rsidRDefault="002D7B0C" w:rsidP="002D7B0C">
            <w:pPr>
              <w:pStyle w:val="Tabletext"/>
              <w:jc w:val="center"/>
              <w:rPr>
                <w:sz w:val="22"/>
                <w:lang w:val="ru-RU"/>
              </w:rPr>
            </w:pPr>
            <w:r w:rsidRPr="000D039F">
              <w:rPr>
                <w:lang w:val="ru-RU"/>
              </w:rPr>
              <w:t>1 675–1 690 МГц</w:t>
            </w:r>
          </w:p>
        </w:tc>
      </w:tr>
      <w:tr w:rsidR="002D7B0C" w:rsidRPr="000D039F" w14:paraId="7A93B290" w14:textId="77777777" w:rsidTr="002D7B0C">
        <w:trPr>
          <w:jc w:val="center"/>
        </w:trPr>
        <w:tc>
          <w:tcPr>
            <w:tcW w:w="7371" w:type="dxa"/>
          </w:tcPr>
          <w:p w14:paraId="094A1852" w14:textId="42BE7E8B" w:rsidR="002D7B0C" w:rsidRPr="000D039F" w:rsidRDefault="002D7B0C" w:rsidP="002D7B0C">
            <w:pPr>
              <w:pStyle w:val="Tabletext"/>
              <w:jc w:val="center"/>
              <w:rPr>
                <w:sz w:val="22"/>
                <w:lang w:val="ru-RU"/>
              </w:rPr>
            </w:pPr>
            <w:r w:rsidRPr="000D039F">
              <w:rPr>
                <w:lang w:val="ru-RU"/>
              </w:rPr>
              <w:t>1 690–1 700 МГц</w:t>
            </w:r>
          </w:p>
        </w:tc>
      </w:tr>
      <w:tr w:rsidR="002D7B0C" w:rsidRPr="000D039F" w14:paraId="30762F5A" w14:textId="77777777" w:rsidTr="002D7B0C">
        <w:trPr>
          <w:jc w:val="center"/>
        </w:trPr>
        <w:tc>
          <w:tcPr>
            <w:tcW w:w="7371" w:type="dxa"/>
            <w:tcBorders>
              <w:bottom w:val="single" w:sz="4" w:space="0" w:color="auto"/>
            </w:tcBorders>
          </w:tcPr>
          <w:p w14:paraId="0F364809" w14:textId="021FE029" w:rsidR="002D7B0C" w:rsidRPr="000D039F" w:rsidRDefault="002D7B0C" w:rsidP="002D7B0C">
            <w:pPr>
              <w:pStyle w:val="Tabletext"/>
              <w:jc w:val="center"/>
              <w:rPr>
                <w:sz w:val="22"/>
                <w:lang w:val="ru-RU"/>
              </w:rPr>
            </w:pPr>
            <w:r w:rsidRPr="000D039F">
              <w:rPr>
                <w:lang w:val="ru-RU"/>
              </w:rPr>
              <w:t>35,2–36 ГГц*</w:t>
            </w:r>
          </w:p>
        </w:tc>
      </w:tr>
      <w:tr w:rsidR="00F22E97" w:rsidRPr="000D039F" w14:paraId="19DA028C" w14:textId="77777777" w:rsidTr="002D7B0C">
        <w:trPr>
          <w:jc w:val="center"/>
        </w:trPr>
        <w:tc>
          <w:tcPr>
            <w:tcW w:w="7371" w:type="dxa"/>
            <w:tcBorders>
              <w:left w:val="nil"/>
              <w:bottom w:val="nil"/>
              <w:right w:val="nil"/>
            </w:tcBorders>
          </w:tcPr>
          <w:p w14:paraId="65F8EE47" w14:textId="0C09E3EA" w:rsidR="00F22E97" w:rsidRPr="000D039F" w:rsidRDefault="00F22E97" w:rsidP="00191402">
            <w:pPr>
              <w:pStyle w:val="Tabletext"/>
              <w:ind w:left="284" w:hanging="284"/>
              <w:rPr>
                <w:lang w:val="ru-RU"/>
              </w:rPr>
            </w:pPr>
            <w:r w:rsidRPr="000D039F">
              <w:rPr>
                <w:lang w:val="ru-RU"/>
              </w:rPr>
              <w:t>*</w:t>
            </w:r>
            <w:r w:rsidR="00191402" w:rsidRPr="000D039F">
              <w:rPr>
                <w:lang w:val="ru-RU"/>
              </w:rPr>
              <w:tab/>
            </w:r>
            <w:r w:rsidR="002D7B0C" w:rsidRPr="000D039F">
              <w:rPr>
                <w:lang w:val="ru-RU"/>
              </w:rPr>
              <w:t>В документации МСЭ-R и ВМО не было обнаружено никакой информации о существующем или планируемом использовании этой полосы частот.</w:t>
            </w:r>
          </w:p>
        </w:tc>
      </w:tr>
    </w:tbl>
    <w:p w14:paraId="4C6BA818" w14:textId="77777777" w:rsidR="00191402" w:rsidRPr="000D039F" w:rsidRDefault="00191402" w:rsidP="00191402">
      <w:pPr>
        <w:pStyle w:val="Tablefin"/>
        <w:rPr>
          <w:lang w:val="ru-RU"/>
        </w:rPr>
      </w:pPr>
    </w:p>
    <w:p w14:paraId="742D0A6B" w14:textId="77777777" w:rsidR="00D00A73" w:rsidRPr="000D039F" w:rsidRDefault="00D00A73" w:rsidP="00BD0BB8">
      <w:pPr>
        <w:keepNext/>
        <w:keepLines/>
        <w:rPr>
          <w:lang w:val="ru-RU"/>
        </w:rPr>
      </w:pPr>
      <w:r w:rsidRPr="000D039F">
        <w:rPr>
          <w:lang w:val="ru-RU"/>
        </w:rPr>
        <w:lastRenderedPageBreak/>
        <w:t>Этими полосами пользуются и другие первичные службы, что налагает значительные ограничения на системы, действующие в рамках распределения ВСМ. Другие службы и служба ВСМ редко могут совместно использовать частоты в совмещенном канале из-за маломощных передатчиков, используемых большинством систем ВСМ для относительно длинных линий. Таким образом, чаще всего полосы используются совместно на основе сегментации полосы. Это может быть организовано на международном уровне совместно с другими метеорологическими системами по линии ВМО или на национальном уровне совместно с неметеорологическими системами.</w:t>
      </w:r>
    </w:p>
    <w:p w14:paraId="7EF59E7B" w14:textId="6FA43BA7" w:rsidR="00D00A73" w:rsidRPr="000D039F" w:rsidRDefault="00D00A73" w:rsidP="00D00A73">
      <w:pPr>
        <w:rPr>
          <w:lang w:val="ru-RU"/>
        </w:rPr>
      </w:pPr>
      <w:r w:rsidRPr="000D039F">
        <w:rPr>
          <w:lang w:val="ru-RU"/>
        </w:rPr>
        <w:t>Оперативная информация о системах радиозондирования, используемых на каждой станции наблюдений, которая осуществляет международный обмен данными, имеется/будет доступна в ОСКАР/Поверхность (</w:t>
      </w:r>
      <w:hyperlink r:id="rId63" w:history="1">
        <w:r w:rsidR="00BD0BB8" w:rsidRPr="000D039F">
          <w:rPr>
            <w:rStyle w:val="Hyperlink"/>
            <w:lang w:val="ru-RU"/>
          </w:rPr>
          <w:t>https://oscar.wmo.int/surface/</w:t>
        </w:r>
      </w:hyperlink>
      <w:r w:rsidRPr="000D039F">
        <w:rPr>
          <w:lang w:val="ru-RU"/>
        </w:rPr>
        <w:t>), хранилище метаданных ИГСНВ ВМО. ОСКАР/Поверхность представляет собой онлайновую базу данных, которая содержит подробные характеристики измерительных приборов. Члены ВМО, эксплуатирующие станции, несут ответственность за внесение и поддержание этих характеристик.</w:t>
      </w:r>
    </w:p>
    <w:p w14:paraId="2FCDDF61" w14:textId="77777777" w:rsidR="00D00A73" w:rsidRPr="000D039F" w:rsidRDefault="00D00A73" w:rsidP="00D00A73">
      <w:pPr>
        <w:rPr>
          <w:lang w:val="ru-RU"/>
        </w:rPr>
      </w:pPr>
      <w:r w:rsidRPr="000D039F">
        <w:rPr>
          <w:lang w:val="ru-RU"/>
        </w:rPr>
        <w:t>Пользователями службы ВСМ также являются:</w:t>
      </w:r>
    </w:p>
    <w:p w14:paraId="07FF481C" w14:textId="77777777" w:rsidR="00D00A73" w:rsidRPr="000D039F" w:rsidRDefault="00D00A73" w:rsidP="004A664D">
      <w:pPr>
        <w:pStyle w:val="enumlev1"/>
        <w:rPr>
          <w:lang w:val="ru-RU"/>
        </w:rPr>
      </w:pPr>
      <w:r w:rsidRPr="000D039F">
        <w:rPr>
          <w:lang w:val="ru-RU"/>
        </w:rPr>
        <w:t>–</w:t>
      </w:r>
      <w:r w:rsidRPr="000D039F">
        <w:rPr>
          <w:lang w:val="ru-RU"/>
        </w:rPr>
        <w:tab/>
        <w:t>природоохранные учреждения,</w:t>
      </w:r>
    </w:p>
    <w:p w14:paraId="677E12AA" w14:textId="77777777" w:rsidR="00D00A73" w:rsidRPr="000D039F" w:rsidRDefault="00D00A73" w:rsidP="004A664D">
      <w:pPr>
        <w:pStyle w:val="enumlev1"/>
        <w:rPr>
          <w:lang w:val="ru-RU"/>
        </w:rPr>
      </w:pPr>
      <w:r w:rsidRPr="000D039F">
        <w:rPr>
          <w:lang w:val="ru-RU"/>
        </w:rPr>
        <w:t>–</w:t>
      </w:r>
      <w:r w:rsidRPr="000D039F">
        <w:rPr>
          <w:lang w:val="ru-RU"/>
        </w:rPr>
        <w:tab/>
        <w:t xml:space="preserve">организации по оказанию помощи в случае бедствий, </w:t>
      </w:r>
    </w:p>
    <w:p w14:paraId="6A9F024F" w14:textId="77777777" w:rsidR="00D00A73" w:rsidRPr="000D039F" w:rsidRDefault="00D00A73" w:rsidP="004A664D">
      <w:pPr>
        <w:pStyle w:val="enumlev1"/>
        <w:rPr>
          <w:lang w:val="ru-RU"/>
        </w:rPr>
      </w:pPr>
      <w:r w:rsidRPr="000D039F">
        <w:rPr>
          <w:lang w:val="ru-RU"/>
        </w:rPr>
        <w:t>–</w:t>
      </w:r>
      <w:r w:rsidRPr="000D039F">
        <w:rPr>
          <w:lang w:val="ru-RU"/>
        </w:rPr>
        <w:tab/>
        <w:t>университеты и группы, занимающиеся метеорологическими исследованиями,</w:t>
      </w:r>
    </w:p>
    <w:p w14:paraId="712888E2" w14:textId="77777777" w:rsidR="00D00A73" w:rsidRPr="000D039F" w:rsidRDefault="00D00A73" w:rsidP="004A664D">
      <w:pPr>
        <w:pStyle w:val="enumlev1"/>
        <w:rPr>
          <w:lang w:val="ru-RU"/>
        </w:rPr>
      </w:pPr>
      <w:r w:rsidRPr="000D039F">
        <w:rPr>
          <w:lang w:val="ru-RU"/>
        </w:rPr>
        <w:t>–</w:t>
      </w:r>
      <w:r w:rsidRPr="000D039F">
        <w:rPr>
          <w:lang w:val="ru-RU"/>
        </w:rPr>
        <w:tab/>
        <w:t>службы обороны,</w:t>
      </w:r>
    </w:p>
    <w:p w14:paraId="3B182D6E" w14:textId="77777777" w:rsidR="00D00A73" w:rsidRPr="000D039F" w:rsidRDefault="00D00A73" w:rsidP="004A664D">
      <w:pPr>
        <w:pStyle w:val="enumlev1"/>
        <w:rPr>
          <w:lang w:val="ru-RU"/>
        </w:rPr>
      </w:pPr>
      <w:r w:rsidRPr="000D039F">
        <w:rPr>
          <w:lang w:val="ru-RU"/>
        </w:rPr>
        <w:t>–</w:t>
      </w:r>
      <w:r w:rsidRPr="000D039F">
        <w:rPr>
          <w:lang w:val="ru-RU"/>
        </w:rPr>
        <w:tab/>
        <w:t xml:space="preserve">операторы космических запусков. </w:t>
      </w:r>
    </w:p>
    <w:p w14:paraId="29939B05" w14:textId="77777777" w:rsidR="00D00A73" w:rsidRPr="000D039F" w:rsidRDefault="00D00A73" w:rsidP="00D00A73">
      <w:pPr>
        <w:rPr>
          <w:lang w:val="ru-RU"/>
        </w:rPr>
      </w:pPr>
      <w:r w:rsidRPr="000D039F">
        <w:rPr>
          <w:lang w:val="ru-RU"/>
        </w:rPr>
        <w:t xml:space="preserve">Многие системы ВСМ, не относящиеся к ВМО, обычно эксплуатируются независимо от повседневной деятельности национальных метеорологических служб и могут быть не зарегистрированы в инструменте ОСКАР/Поверхность. Эти системы устанавливаются на мобильных платформах и могут быть развернуты в самых различных районах во время оперативного использования. Работу таких дополнительных систем следует регулировать таким образом, чтобы не допускать каких-либо помех для радиозондов, эксплуатируемых национальными метеорологическими службами. Такое регулирование разрабатывается и осуществляется совместно национальными органами радиосвязи и национальными метеорологическими службами. </w:t>
      </w:r>
    </w:p>
    <w:p w14:paraId="1EAEE24A" w14:textId="0D7A7525" w:rsidR="00D00A73" w:rsidRPr="000D039F" w:rsidRDefault="00D00A73" w:rsidP="00D00A73">
      <w:pPr>
        <w:rPr>
          <w:lang w:val="ru-RU"/>
        </w:rPr>
      </w:pPr>
      <w:r w:rsidRPr="000D039F">
        <w:rPr>
          <w:lang w:val="ru-RU"/>
        </w:rPr>
        <w:t>Некоторые страны избегают совместного использования частот в совмещенном канале между всеми различными группами операторов радиозондов путем использования подробного плана каналов. Вместе с тем многие страны по-прежнему прагматично подходят к использованию спектра. Прежде чем запустить радиозонд, оператор системы радиозондирования сканирует имеющийся спектр ВСМ с помощью приемного устройства базовой станции. Тем самым он определяет возможное наличие радиозондов в непосредственной близости от места запуска. После этого выбирается частота запускаемого радиозонда (при необходимости она настраивается перед запуском) таким образом, чтобы его работа не наносила ущерба системам, которые уже находятся в полете. Имеющийся спектр ВСМ для национальной службы ВСМ зачастую ограничен подполосой спектра, распределенного в РР, на основании общенациональных соглашений о совместном использовании частот с другими службами радиосвязи, о чем говорилось ранее.</w:t>
      </w:r>
    </w:p>
    <w:p w14:paraId="362BF1B2" w14:textId="77777777" w:rsidR="00D00A73" w:rsidRPr="000D039F" w:rsidRDefault="00D00A73" w:rsidP="00D00A73">
      <w:pPr>
        <w:rPr>
          <w:lang w:val="ru-RU"/>
        </w:rPr>
      </w:pPr>
      <w:r w:rsidRPr="000D039F">
        <w:rPr>
          <w:lang w:val="ru-RU"/>
        </w:rPr>
        <w:t>Системы радиозондирования работают в сети ВМО в полосах частот 400,15–406 МГц и 1668,4–1700 МГц. Причины для продолжения использования этих двух полос службы ВСМ изложены в одном из последующих разделов, после более подробного обсуждения используемых систем.</w:t>
      </w:r>
    </w:p>
    <w:p w14:paraId="4EE41813" w14:textId="77777777" w:rsidR="00D00A73" w:rsidRPr="000D039F" w:rsidRDefault="00D00A73" w:rsidP="00310221">
      <w:pPr>
        <w:pStyle w:val="Heading3"/>
        <w:rPr>
          <w:lang w:val="ru-RU"/>
        </w:rPr>
      </w:pPr>
      <w:bookmarkStart w:id="135" w:name="_Toc236243218"/>
      <w:bookmarkStart w:id="136" w:name="_Toc236298809"/>
      <w:bookmarkStart w:id="137" w:name="_Toc236299052"/>
      <w:r w:rsidRPr="000D039F">
        <w:rPr>
          <w:lang w:val="ru-RU"/>
        </w:rPr>
        <w:t>3.1.2</w:t>
      </w:r>
      <w:r w:rsidRPr="000D039F">
        <w:rPr>
          <w:lang w:val="ru-RU"/>
        </w:rPr>
        <w:tab/>
        <w:t>Метеорологические функции ВСМ</w:t>
      </w:r>
      <w:bookmarkEnd w:id="135"/>
      <w:bookmarkEnd w:id="136"/>
      <w:bookmarkEnd w:id="137"/>
    </w:p>
    <w:p w14:paraId="1F7C65A6" w14:textId="77777777" w:rsidR="00D00A73" w:rsidRPr="000D039F" w:rsidRDefault="00D00A73" w:rsidP="00D00A73">
      <w:pPr>
        <w:rPr>
          <w:lang w:val="ru-RU"/>
        </w:rPr>
      </w:pPr>
      <w:r w:rsidRPr="000D039F">
        <w:rPr>
          <w:lang w:val="ru-RU"/>
        </w:rPr>
        <w:t xml:space="preserve">Весьма важное значение для оперативной метеорологии имеют точные измерения вертикальных профилей температуры воздуха в атмосфере, атмосферного давления, относительной влажности, а также скорости и направления ветра. Эти измерения вносят существенный вклад в модели численного прогнозирования погоды, для прогнозирования погоды от сверхкраткосрочного (наукастинг) до более долгосрочных (климат) предсказаний. Кроме того, они используются в целях мониторинга климата. Для краткосрочных прогнозов необходимы измерения температуры и относительной влажности с вертикальным разрешением 100 м или более. </w:t>
      </w:r>
    </w:p>
    <w:p w14:paraId="0254557E" w14:textId="77777777" w:rsidR="00D00A73" w:rsidRPr="000D039F" w:rsidRDefault="00D00A73" w:rsidP="00D00A73">
      <w:pPr>
        <w:rPr>
          <w:lang w:val="ru-RU"/>
        </w:rPr>
      </w:pPr>
      <w:r w:rsidRPr="000D039F">
        <w:rPr>
          <w:lang w:val="ru-RU"/>
        </w:rPr>
        <w:t xml:space="preserve">На протяжении многих десятилетий ВСМ остается основным источником измерений параметров атмосферы с высоким разрешением по вертикали. Помимо этого, такие измерения </w:t>
      </w:r>
      <w:r w:rsidRPr="000D039F">
        <w:rPr>
          <w:i/>
          <w:iCs/>
          <w:lang w:val="ru-RU"/>
        </w:rPr>
        <w:t>in situ</w:t>
      </w:r>
      <w:r w:rsidRPr="000D039F">
        <w:rPr>
          <w:lang w:val="ru-RU"/>
        </w:rPr>
        <w:t xml:space="preserve"> имеют важное значение для калибровки спутникового оборудования дистанционного зондирования, в частности пассивных зондов. Также могут производиться измерения составных частей атмосферы, например озона, аэрозолей или радиоактивности.</w:t>
      </w:r>
    </w:p>
    <w:p w14:paraId="7860817C" w14:textId="059C40E0" w:rsidR="00D00A73" w:rsidRPr="000D039F" w:rsidRDefault="00D00A73" w:rsidP="00D00A73">
      <w:pPr>
        <w:rPr>
          <w:lang w:val="ru-RU"/>
        </w:rPr>
      </w:pPr>
      <w:r w:rsidRPr="000D039F">
        <w:rPr>
          <w:lang w:val="ru-RU"/>
        </w:rPr>
        <w:t xml:space="preserve">ВСМ передает данные измерений </w:t>
      </w:r>
      <w:r w:rsidRPr="000D039F">
        <w:rPr>
          <w:i/>
          <w:iCs/>
          <w:lang w:val="ru-RU"/>
        </w:rPr>
        <w:t>in situ</w:t>
      </w:r>
      <w:r w:rsidRPr="000D039F">
        <w:rPr>
          <w:lang w:val="ru-RU"/>
        </w:rPr>
        <w:t xml:space="preserve"> атмосферных метеорологических переменных с мест, расположенных над поверхностью, на базовую станцию, состоящую из приемного устройства и системы обработки данных. С</w:t>
      </w:r>
      <w:r w:rsidR="007B6E9C">
        <w:rPr>
          <w:lang w:val="ru-RU"/>
        </w:rPr>
        <w:t> </w:t>
      </w:r>
      <w:r w:rsidRPr="000D039F">
        <w:rPr>
          <w:lang w:val="ru-RU"/>
        </w:rPr>
        <w:t>базовой станции данные передаются в сети метеорологической связи для объединения с данными, полученными от других приемных станций. Системы ВСМ обычно не восстанавливаются после использования, поэтому стоимость передатчика и блока зондирования следует удерживать на минимальном уровне, но без снижения качества измерений.</w:t>
      </w:r>
    </w:p>
    <w:p w14:paraId="2C7E35E9" w14:textId="77777777" w:rsidR="00D00A73" w:rsidRPr="000D039F" w:rsidRDefault="00D00A73" w:rsidP="00D00A73">
      <w:pPr>
        <w:rPr>
          <w:lang w:val="ru-RU"/>
        </w:rPr>
      </w:pPr>
      <w:r w:rsidRPr="000D039F">
        <w:rPr>
          <w:lang w:val="ru-RU"/>
        </w:rPr>
        <w:lastRenderedPageBreak/>
        <w:t>Развернутые в настоящее время системы ВСМ включают следующие:</w:t>
      </w:r>
    </w:p>
    <w:tbl>
      <w:tblPr>
        <w:tblW w:w="9696"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20" w:firstRow="1" w:lastRow="0" w:firstColumn="0" w:lastColumn="0" w:noHBand="0" w:noVBand="0"/>
      </w:tblPr>
      <w:tblGrid>
        <w:gridCol w:w="3119"/>
        <w:gridCol w:w="6577"/>
      </w:tblGrid>
      <w:tr w:rsidR="00D51813" w:rsidRPr="000D039F" w14:paraId="681801B9" w14:textId="77777777" w:rsidTr="001E2C40">
        <w:trPr>
          <w:jc w:val="center"/>
        </w:trPr>
        <w:tc>
          <w:tcPr>
            <w:tcW w:w="3119" w:type="dxa"/>
          </w:tcPr>
          <w:p w14:paraId="56864DF6" w14:textId="4C14625E" w:rsidR="00D51813" w:rsidRPr="000D039F" w:rsidRDefault="00D00A73" w:rsidP="007E3956">
            <w:pPr>
              <w:pStyle w:val="Tablehead"/>
              <w:rPr>
                <w:sz w:val="22"/>
                <w:szCs w:val="22"/>
                <w:lang w:val="ru-RU"/>
              </w:rPr>
            </w:pPr>
            <w:r w:rsidRPr="000D039F">
              <w:rPr>
                <w:lang w:val="ru-RU"/>
              </w:rPr>
              <w:t>Тип</w:t>
            </w:r>
          </w:p>
        </w:tc>
        <w:tc>
          <w:tcPr>
            <w:tcW w:w="6577" w:type="dxa"/>
          </w:tcPr>
          <w:p w14:paraId="7969BA2B" w14:textId="01170E7E" w:rsidR="00D51813" w:rsidRPr="000D039F" w:rsidRDefault="00D00A73" w:rsidP="007E3956">
            <w:pPr>
              <w:pStyle w:val="Tablehead"/>
              <w:rPr>
                <w:sz w:val="22"/>
                <w:szCs w:val="22"/>
                <w:lang w:val="ru-RU"/>
              </w:rPr>
            </w:pPr>
            <w:r w:rsidRPr="000D039F">
              <w:rPr>
                <w:lang w:val="ru-RU"/>
              </w:rPr>
              <w:t>Описание</w:t>
            </w:r>
          </w:p>
        </w:tc>
      </w:tr>
      <w:tr w:rsidR="00D51813" w:rsidRPr="000D039F" w14:paraId="3E78CB16" w14:textId="77777777" w:rsidTr="001E2C40">
        <w:trPr>
          <w:jc w:val="center"/>
        </w:trPr>
        <w:tc>
          <w:tcPr>
            <w:tcW w:w="3119" w:type="dxa"/>
          </w:tcPr>
          <w:p w14:paraId="7C070B04" w14:textId="0C7C579E" w:rsidR="00D51813" w:rsidRPr="000D039F" w:rsidRDefault="00D00A73" w:rsidP="007E3956">
            <w:pPr>
              <w:pStyle w:val="Tabletext"/>
              <w:keepNext/>
              <w:rPr>
                <w:sz w:val="22"/>
                <w:szCs w:val="22"/>
                <w:lang w:val="ru-RU"/>
              </w:rPr>
            </w:pPr>
            <w:r w:rsidRPr="000D039F">
              <w:rPr>
                <w:lang w:val="ru-RU"/>
              </w:rPr>
              <w:t>Радиозонды</w:t>
            </w:r>
          </w:p>
        </w:tc>
        <w:tc>
          <w:tcPr>
            <w:tcW w:w="6577" w:type="dxa"/>
          </w:tcPr>
          <w:p w14:paraId="353E9F7A" w14:textId="582F3331" w:rsidR="00D51813" w:rsidRPr="000D039F" w:rsidRDefault="00D00A73" w:rsidP="00D00A73">
            <w:pPr>
              <w:pStyle w:val="Tabletext"/>
              <w:jc w:val="left"/>
              <w:rPr>
                <w:sz w:val="22"/>
                <w:szCs w:val="22"/>
                <w:lang w:val="ru-RU"/>
              </w:rPr>
            </w:pPr>
            <w:r w:rsidRPr="000D039F">
              <w:rPr>
                <w:lang w:val="ru-RU"/>
              </w:rPr>
              <w:t>Прибор, поднимаемый шаром-зондом в атмосферу и снабженный устройствами для измерения одной или нескольких метеорологических переменных (таких</w:t>
            </w:r>
            <w:r w:rsidR="00A37E45" w:rsidRPr="000D039F">
              <w:rPr>
                <w:lang w:val="ru-RU"/>
              </w:rPr>
              <w:t>,</w:t>
            </w:r>
            <w:r w:rsidRPr="000D039F">
              <w:rPr>
                <w:lang w:val="ru-RU"/>
              </w:rPr>
              <w:t xml:space="preserve"> как давление, температура, влажность), а также радиопередатчиком для передачи этой информации на станцию наблюдения.</w:t>
            </w:r>
          </w:p>
        </w:tc>
      </w:tr>
      <w:tr w:rsidR="00D51813" w:rsidRPr="000D039F" w14:paraId="529FB6D6" w14:textId="77777777" w:rsidTr="001E2C40">
        <w:trPr>
          <w:jc w:val="center"/>
        </w:trPr>
        <w:tc>
          <w:tcPr>
            <w:tcW w:w="3119" w:type="dxa"/>
          </w:tcPr>
          <w:p w14:paraId="3B13D493" w14:textId="301A756C" w:rsidR="00D51813" w:rsidRPr="000D039F" w:rsidRDefault="00D00A73" w:rsidP="008752CE">
            <w:pPr>
              <w:pStyle w:val="Tabletext"/>
              <w:rPr>
                <w:sz w:val="22"/>
                <w:szCs w:val="22"/>
                <w:lang w:val="ru-RU"/>
              </w:rPr>
            </w:pPr>
            <w:r w:rsidRPr="000D039F">
              <w:rPr>
                <w:lang w:val="ru-RU"/>
              </w:rPr>
              <w:t>Озонозонды</w:t>
            </w:r>
          </w:p>
        </w:tc>
        <w:tc>
          <w:tcPr>
            <w:tcW w:w="6577" w:type="dxa"/>
          </w:tcPr>
          <w:p w14:paraId="02CECD1E" w14:textId="728C5CFE" w:rsidR="00D51813" w:rsidRPr="000D039F" w:rsidRDefault="00D00A73" w:rsidP="00D00A73">
            <w:pPr>
              <w:pStyle w:val="Tabletext"/>
              <w:jc w:val="left"/>
              <w:rPr>
                <w:sz w:val="22"/>
                <w:szCs w:val="22"/>
                <w:lang w:val="ru-RU"/>
              </w:rPr>
            </w:pPr>
            <w:r w:rsidRPr="000D039F">
              <w:rPr>
                <w:lang w:val="ru-RU"/>
              </w:rPr>
              <w:t>Небольшие, легкие по весу и компактные приборы, переносимые шаром-зондом, предназначенные для измерения вертикального распределения атмосферного озона до высоты около 30–35 км.</w:t>
            </w:r>
          </w:p>
        </w:tc>
      </w:tr>
      <w:tr w:rsidR="00D51813" w:rsidRPr="000D039F" w14:paraId="6D5CFBCB" w14:textId="77777777" w:rsidTr="001E2C40">
        <w:trPr>
          <w:jc w:val="center"/>
        </w:trPr>
        <w:tc>
          <w:tcPr>
            <w:tcW w:w="3119" w:type="dxa"/>
          </w:tcPr>
          <w:p w14:paraId="54361FC3" w14:textId="563E2A01" w:rsidR="00D51813" w:rsidRPr="000D039F" w:rsidRDefault="00D00A73" w:rsidP="008752CE">
            <w:pPr>
              <w:pStyle w:val="Tabletext"/>
              <w:rPr>
                <w:sz w:val="22"/>
                <w:szCs w:val="22"/>
                <w:lang w:val="ru-RU"/>
              </w:rPr>
            </w:pPr>
            <w:r w:rsidRPr="000D039F">
              <w:rPr>
                <w:lang w:val="ru-RU"/>
              </w:rPr>
              <w:t>Сбрасываемые зонды</w:t>
            </w:r>
          </w:p>
        </w:tc>
        <w:tc>
          <w:tcPr>
            <w:tcW w:w="6577" w:type="dxa"/>
          </w:tcPr>
          <w:p w14:paraId="3B6D5B86" w14:textId="2B8C85D3" w:rsidR="00D51813" w:rsidRPr="000D039F" w:rsidRDefault="00D00A73" w:rsidP="00D00A73">
            <w:pPr>
              <w:pStyle w:val="Tabletext"/>
              <w:jc w:val="left"/>
              <w:rPr>
                <w:sz w:val="22"/>
                <w:szCs w:val="22"/>
                <w:lang w:val="ru-RU"/>
              </w:rPr>
            </w:pPr>
            <w:r w:rsidRPr="000D039F">
              <w:rPr>
                <w:lang w:val="ru-RU"/>
              </w:rPr>
              <w:t>Сбрасываются на парашюте с высоко летящего воздушного судна и обычно в течение получаса передают данные на приемную станцию, которая находится на этом воздушном судне.</w:t>
            </w:r>
          </w:p>
        </w:tc>
      </w:tr>
      <w:tr w:rsidR="00D51813" w:rsidRPr="000D039F" w14:paraId="03D4C269" w14:textId="77777777" w:rsidTr="001E2C40">
        <w:trPr>
          <w:jc w:val="center"/>
        </w:trPr>
        <w:tc>
          <w:tcPr>
            <w:tcW w:w="3119" w:type="dxa"/>
          </w:tcPr>
          <w:p w14:paraId="23348BF7" w14:textId="7F667DCF" w:rsidR="00D51813" w:rsidRPr="000D039F" w:rsidRDefault="00D00A73" w:rsidP="008752CE">
            <w:pPr>
              <w:pStyle w:val="Tabletext"/>
              <w:rPr>
                <w:sz w:val="22"/>
                <w:szCs w:val="22"/>
                <w:lang w:val="ru-RU"/>
              </w:rPr>
            </w:pPr>
            <w:r w:rsidRPr="000D039F">
              <w:rPr>
                <w:lang w:val="ru-RU"/>
              </w:rPr>
              <w:t>Привязные зонды</w:t>
            </w:r>
          </w:p>
        </w:tc>
        <w:tc>
          <w:tcPr>
            <w:tcW w:w="6577" w:type="dxa"/>
          </w:tcPr>
          <w:p w14:paraId="31EA47E4" w14:textId="070F75FA" w:rsidR="00D51813" w:rsidRPr="000D039F" w:rsidRDefault="00D00A73" w:rsidP="00D00A73">
            <w:pPr>
              <w:pStyle w:val="Tabletext"/>
              <w:jc w:val="left"/>
              <w:rPr>
                <w:sz w:val="22"/>
                <w:szCs w:val="22"/>
                <w:lang w:val="ru-RU"/>
              </w:rPr>
            </w:pPr>
            <w:r w:rsidRPr="000D039F">
              <w:rPr>
                <w:lang w:val="ru-RU"/>
              </w:rPr>
              <w:t>Постоянно передают в обратном направлении данные с привязного баллона, обычно находящегося в пределах атмосферного пограничного слоя.</w:t>
            </w:r>
          </w:p>
        </w:tc>
      </w:tr>
      <w:tr w:rsidR="00D51813" w:rsidRPr="000D039F" w14:paraId="11C06E0E" w14:textId="77777777" w:rsidTr="001E2C40">
        <w:trPr>
          <w:jc w:val="center"/>
        </w:trPr>
        <w:tc>
          <w:tcPr>
            <w:tcW w:w="3119" w:type="dxa"/>
          </w:tcPr>
          <w:p w14:paraId="1432DBB0" w14:textId="35163348" w:rsidR="00D51813" w:rsidRPr="000D039F" w:rsidRDefault="00D00A73" w:rsidP="003014D4">
            <w:pPr>
              <w:pStyle w:val="Tabletext"/>
              <w:jc w:val="left"/>
              <w:rPr>
                <w:sz w:val="22"/>
                <w:szCs w:val="22"/>
                <w:lang w:val="ru-RU"/>
              </w:rPr>
            </w:pPr>
            <w:r w:rsidRPr="000D039F">
              <w:rPr>
                <w:lang w:val="ru-RU"/>
              </w:rPr>
              <w:t>Малые беспилотные самолеты</w:t>
            </w:r>
            <w:r w:rsidR="003014D4" w:rsidRPr="000D039F">
              <w:rPr>
                <w:lang w:val="ru-RU"/>
              </w:rPr>
              <w:br/>
            </w:r>
            <w:r w:rsidRPr="000D039F">
              <w:rPr>
                <w:lang w:val="ru-RU"/>
              </w:rPr>
              <w:t>(телепилотируемый летательный аппарат (ТПЛА) или беспилотная авиационная система (БАС))</w:t>
            </w:r>
          </w:p>
        </w:tc>
        <w:tc>
          <w:tcPr>
            <w:tcW w:w="6577" w:type="dxa"/>
          </w:tcPr>
          <w:p w14:paraId="7E22A27C" w14:textId="140A0B8A" w:rsidR="00D51813" w:rsidRPr="000D039F" w:rsidRDefault="00D00A73" w:rsidP="00D00A73">
            <w:pPr>
              <w:pStyle w:val="Tabletext"/>
              <w:jc w:val="left"/>
              <w:rPr>
                <w:sz w:val="22"/>
                <w:szCs w:val="22"/>
                <w:lang w:val="ru-RU"/>
              </w:rPr>
            </w:pPr>
            <w:r w:rsidRPr="000D039F">
              <w:rPr>
                <w:lang w:val="ru-RU"/>
              </w:rPr>
              <w:t>Несет на себе блок датчиков, похожий на радиозонд, в отдаленные районы над океаном, а также передает данные обратно в виде стандартных метеорологических сообщений.</w:t>
            </w:r>
          </w:p>
        </w:tc>
      </w:tr>
    </w:tbl>
    <w:p w14:paraId="0C95B62B" w14:textId="77777777" w:rsidR="00310221" w:rsidRPr="000D039F" w:rsidRDefault="00310221" w:rsidP="00310221">
      <w:pPr>
        <w:pStyle w:val="Tablefin"/>
        <w:rPr>
          <w:lang w:val="ru-RU"/>
        </w:rPr>
      </w:pPr>
      <w:bookmarkStart w:id="138" w:name="_Toc526221103"/>
      <w:bookmarkStart w:id="139" w:name="_Toc464560258"/>
      <w:bookmarkStart w:id="140" w:name="_Toc474850356"/>
      <w:bookmarkStart w:id="141" w:name="_Toc482001848"/>
      <w:bookmarkStart w:id="142" w:name="_Toc482002368"/>
      <w:bookmarkStart w:id="143" w:name="_Toc482002503"/>
      <w:bookmarkStart w:id="144" w:name="_Toc482002611"/>
      <w:bookmarkStart w:id="145" w:name="_Toc168933185"/>
      <w:bookmarkStart w:id="146" w:name="_Toc193381163"/>
      <w:bookmarkStart w:id="147" w:name="_Toc224569015"/>
      <w:bookmarkStart w:id="148" w:name="_Toc224569344"/>
      <w:bookmarkStart w:id="149" w:name="_Toc224570384"/>
      <w:bookmarkStart w:id="150" w:name="_Toc224573325"/>
      <w:bookmarkStart w:id="151" w:name="_Toc224640665"/>
      <w:bookmarkStart w:id="152" w:name="_Toc225754118"/>
    </w:p>
    <w:p w14:paraId="7AE0A47D" w14:textId="400D26D9" w:rsidR="000A2823" w:rsidRPr="000D039F" w:rsidRDefault="000A2823" w:rsidP="000A2823">
      <w:pPr>
        <w:rPr>
          <w:lang w:val="ru-RU"/>
        </w:rPr>
      </w:pPr>
      <w:r w:rsidRPr="000D039F">
        <w:rPr>
          <w:lang w:val="ru-RU"/>
        </w:rPr>
        <w:t xml:space="preserve">Предполагается, что в последующие десятилетия использование систем ВСМ новых типов значительно расширится для удовлетворения растущих потребностей национальных метеорологических служб в большем объеме измерений </w:t>
      </w:r>
      <w:r w:rsidRPr="000D039F">
        <w:rPr>
          <w:i/>
          <w:iCs/>
          <w:lang w:val="ru-RU"/>
        </w:rPr>
        <w:t>in situ</w:t>
      </w:r>
      <w:r w:rsidRPr="000D039F">
        <w:rPr>
          <w:lang w:val="ru-RU"/>
        </w:rPr>
        <w:t xml:space="preserve"> над океаном с учетом недавно представленной Глобальной опорной сети наблюдений (ГОСН) (более подробную информацию см. в </w:t>
      </w:r>
      <w:r w:rsidR="000B1F5E" w:rsidRPr="000D039F">
        <w:rPr>
          <w:lang w:val="ru-RU"/>
        </w:rPr>
        <w:t xml:space="preserve">главе </w:t>
      </w:r>
      <w:r w:rsidRPr="000D039F">
        <w:rPr>
          <w:lang w:val="ru-RU"/>
        </w:rPr>
        <w:t>11 ВМО-№ 1165) наряду с более широким использованием радиозондов для служб охраны окружающей среды и служб обороны.</w:t>
      </w:r>
    </w:p>
    <w:p w14:paraId="2A168C69" w14:textId="77777777" w:rsidR="000A2823" w:rsidRPr="000D039F" w:rsidRDefault="000A2823" w:rsidP="00310221">
      <w:pPr>
        <w:pStyle w:val="Heading2"/>
        <w:rPr>
          <w:lang w:val="ru-RU"/>
        </w:rPr>
      </w:pPr>
      <w:bookmarkStart w:id="153" w:name="_Toc236299053"/>
      <w:bookmarkEnd w:id="138"/>
      <w:bookmarkEnd w:id="139"/>
      <w:bookmarkEnd w:id="140"/>
      <w:bookmarkEnd w:id="141"/>
      <w:bookmarkEnd w:id="142"/>
      <w:bookmarkEnd w:id="143"/>
      <w:bookmarkEnd w:id="144"/>
      <w:bookmarkEnd w:id="145"/>
      <w:bookmarkEnd w:id="146"/>
      <w:bookmarkEnd w:id="147"/>
      <w:bookmarkEnd w:id="148"/>
      <w:bookmarkEnd w:id="149"/>
      <w:bookmarkEnd w:id="150"/>
      <w:bookmarkEnd w:id="151"/>
      <w:bookmarkEnd w:id="152"/>
      <w:r w:rsidRPr="000D039F">
        <w:rPr>
          <w:lang w:val="ru-RU"/>
        </w:rPr>
        <w:t>3.2</w:t>
      </w:r>
      <w:r w:rsidRPr="000D039F">
        <w:rPr>
          <w:lang w:val="ru-RU"/>
        </w:rPr>
        <w:tab/>
        <w:t>Примеры систем зондирования ВСМ</w:t>
      </w:r>
      <w:bookmarkEnd w:id="153"/>
    </w:p>
    <w:p w14:paraId="3E1563F9" w14:textId="77777777" w:rsidR="000A2823" w:rsidRPr="000D039F" w:rsidRDefault="000A2823" w:rsidP="00310221">
      <w:pPr>
        <w:pStyle w:val="Heading3"/>
        <w:rPr>
          <w:lang w:val="ru-RU"/>
        </w:rPr>
      </w:pPr>
      <w:bookmarkStart w:id="154" w:name="_Toc236243220"/>
      <w:bookmarkStart w:id="155" w:name="_Toc236298811"/>
      <w:bookmarkStart w:id="156" w:name="_Toc236299054"/>
      <w:r w:rsidRPr="000D039F">
        <w:rPr>
          <w:lang w:val="ru-RU"/>
        </w:rPr>
        <w:t>3.2.1</w:t>
      </w:r>
      <w:r w:rsidRPr="000D039F">
        <w:rPr>
          <w:lang w:val="ru-RU"/>
        </w:rPr>
        <w:tab/>
        <w:t>Радиозонды</w:t>
      </w:r>
      <w:bookmarkEnd w:id="154"/>
      <w:bookmarkEnd w:id="155"/>
      <w:bookmarkEnd w:id="156"/>
    </w:p>
    <w:p w14:paraId="55A91A67" w14:textId="77777777" w:rsidR="000A2823" w:rsidRPr="000D039F" w:rsidRDefault="000A2823" w:rsidP="000A2823">
      <w:pPr>
        <w:rPr>
          <w:lang w:val="ru-RU"/>
        </w:rPr>
      </w:pPr>
      <w:r w:rsidRPr="000D039F">
        <w:rPr>
          <w:lang w:val="ru-RU"/>
        </w:rPr>
        <w:t xml:space="preserve">К трем видам основных измерений, данные которых используются при инициализации анализов моделей численного прогнозирования погоды (ЧПП) для оперативного прогнозирования погоды, относятся аэрологические измерения температуры, ветра и относительной влажности. Большую часть измерений температуры и относительной влажности </w:t>
      </w:r>
      <w:r w:rsidRPr="000D039F">
        <w:rPr>
          <w:i/>
          <w:iCs/>
          <w:lang w:val="ru-RU"/>
        </w:rPr>
        <w:t>in situ</w:t>
      </w:r>
      <w:r w:rsidRPr="000D039F">
        <w:rPr>
          <w:lang w:val="ru-RU"/>
        </w:rPr>
        <w:t xml:space="preserve"> над сушей предоставляют радиозонды, а при их запуске с отдаленных островов или морских судов они могут обеспечивать ограниченный, но важный охват такими данными над океанами. </w:t>
      </w:r>
    </w:p>
    <w:p w14:paraId="5366BE2E" w14:textId="27A6F5C6" w:rsidR="000A2823" w:rsidRPr="000D039F" w:rsidRDefault="000A2823" w:rsidP="000A2823">
      <w:pPr>
        <w:rPr>
          <w:lang w:val="ru-RU"/>
        </w:rPr>
      </w:pPr>
      <w:r w:rsidRPr="000D039F">
        <w:rPr>
          <w:lang w:val="ru-RU"/>
        </w:rPr>
        <w:t>Ежедневно в сети ИГСНВ запускается свыше 1 500 радиозондов (Рис</w:t>
      </w:r>
      <w:r w:rsidR="006C551A" w:rsidRPr="000D039F">
        <w:rPr>
          <w:lang w:val="ru-RU"/>
        </w:rPr>
        <w:t>унок</w:t>
      </w:r>
      <w:r w:rsidRPr="000D039F">
        <w:rPr>
          <w:lang w:val="ru-RU"/>
        </w:rPr>
        <w:t xml:space="preserve"> </w:t>
      </w:r>
      <w:proofErr w:type="gramStart"/>
      <w:r w:rsidRPr="000D039F">
        <w:rPr>
          <w:lang w:val="ru-RU"/>
        </w:rPr>
        <w:t>3-1</w:t>
      </w:r>
      <w:proofErr w:type="gramEnd"/>
      <w:r w:rsidRPr="000D039F">
        <w:rPr>
          <w:lang w:val="ru-RU"/>
        </w:rPr>
        <w:t>); из них около 300 предназначены для измерений на объявленных участках Аэрологической сети Глобальной системы наблюдений за климатом (ГУАН). Информация, поступающая с каждого работающего зонда, сразу же используется национальными метеорологическими службами для поддержания местного прогнозирования. Она необходима также для численных прогнозов погоды во всех частях мира, и задача заключается в том, чтобы в течение трех часов распространить готовые сообщения (со стандартным метеорологическим кодом) среди всех метеорологических служб мира. Эти сообщения также архивируются и затем используются в самых различных научных исследованиях.</w:t>
      </w:r>
    </w:p>
    <w:p w14:paraId="1F38FD52" w14:textId="77777777" w:rsidR="00FE18B6" w:rsidRPr="000D039F" w:rsidRDefault="00FE18B6" w:rsidP="000A2823">
      <w:pPr>
        <w:rPr>
          <w:lang w:val="ru-RU"/>
        </w:rPr>
      </w:pPr>
    </w:p>
    <w:p w14:paraId="033AA521" w14:textId="77777777" w:rsidR="00FE18B6" w:rsidRPr="000D039F" w:rsidRDefault="00FE18B6" w:rsidP="000A2823">
      <w:pPr>
        <w:rPr>
          <w:lang w:val="ru-RU"/>
        </w:rPr>
      </w:pPr>
    </w:p>
    <w:p w14:paraId="7CD41C91" w14:textId="77777777" w:rsidR="00FE18B6" w:rsidRPr="000D039F" w:rsidRDefault="00FE18B6" w:rsidP="000A2823">
      <w:pPr>
        <w:rPr>
          <w:lang w:val="ru-RU"/>
        </w:rPr>
      </w:pPr>
    </w:p>
    <w:p w14:paraId="1F084731" w14:textId="77777777" w:rsidR="00FE18B6" w:rsidRPr="000D039F" w:rsidRDefault="00FE18B6" w:rsidP="000A2823">
      <w:pPr>
        <w:rPr>
          <w:lang w:val="ru-RU"/>
        </w:rPr>
      </w:pPr>
    </w:p>
    <w:p w14:paraId="6195494E" w14:textId="77777777" w:rsidR="00FE18B6" w:rsidRPr="000D039F" w:rsidRDefault="00FE18B6" w:rsidP="000A2823">
      <w:pPr>
        <w:rPr>
          <w:lang w:val="ru-RU"/>
        </w:rPr>
      </w:pPr>
    </w:p>
    <w:p w14:paraId="63670516" w14:textId="77777777" w:rsidR="00FE18B6" w:rsidRPr="000D039F" w:rsidRDefault="00FE18B6" w:rsidP="000A2823">
      <w:pPr>
        <w:rPr>
          <w:lang w:val="ru-RU"/>
        </w:rPr>
      </w:pPr>
    </w:p>
    <w:p w14:paraId="2F2CAC3C" w14:textId="77777777" w:rsidR="00FE18B6" w:rsidRPr="000D039F" w:rsidRDefault="00FE18B6" w:rsidP="000A2823">
      <w:pPr>
        <w:rPr>
          <w:lang w:val="ru-RU"/>
        </w:rPr>
      </w:pPr>
    </w:p>
    <w:p w14:paraId="09A2F62B" w14:textId="77777777" w:rsidR="00FE18B6" w:rsidRPr="000D039F" w:rsidRDefault="00FE18B6" w:rsidP="000A2823">
      <w:pPr>
        <w:rPr>
          <w:lang w:val="ru-RU"/>
        </w:rPr>
      </w:pPr>
    </w:p>
    <w:p w14:paraId="255C25EF" w14:textId="375B0D41" w:rsidR="00D51813" w:rsidRPr="000D039F" w:rsidRDefault="000A2823" w:rsidP="00D51813">
      <w:pPr>
        <w:pStyle w:val="FigureNo"/>
        <w:rPr>
          <w:sz w:val="22"/>
          <w:lang w:val="ru-RU"/>
        </w:rPr>
      </w:pPr>
      <w:r w:rsidRPr="000D039F">
        <w:rPr>
          <w:lang w:val="ru-RU"/>
        </w:rPr>
        <w:lastRenderedPageBreak/>
        <w:t>Рисунок</w:t>
      </w:r>
      <w:r w:rsidR="00D51813" w:rsidRPr="000D039F">
        <w:rPr>
          <w:lang w:val="ru-RU"/>
        </w:rPr>
        <w:t xml:space="preserve"> </w:t>
      </w:r>
      <w:proofErr w:type="gramStart"/>
      <w:r w:rsidR="00D51813" w:rsidRPr="000D039F">
        <w:rPr>
          <w:lang w:val="ru-RU"/>
        </w:rPr>
        <w:t>3-1</w:t>
      </w:r>
      <w:proofErr w:type="gramEnd"/>
    </w:p>
    <w:p w14:paraId="5B27FF30" w14:textId="197F8A35" w:rsidR="00D51813" w:rsidRPr="000D039F" w:rsidRDefault="000A2823" w:rsidP="00D51813">
      <w:pPr>
        <w:pStyle w:val="Figuretitle"/>
        <w:rPr>
          <w:sz w:val="22"/>
          <w:lang w:val="ru-RU"/>
        </w:rPr>
      </w:pPr>
      <w:r w:rsidRPr="000D039F">
        <w:rPr>
          <w:lang w:val="ru-RU"/>
        </w:rPr>
        <w:t>Наличие аэрологических наблюдений на суше, предоставляемых Системой мониторинга качества данных ИГСНВ</w:t>
      </w:r>
    </w:p>
    <w:p w14:paraId="2875CB93" w14:textId="2DC7939C" w:rsidR="00D51813" w:rsidRPr="000D039F" w:rsidRDefault="003D4004" w:rsidP="00FE1894">
      <w:pPr>
        <w:pStyle w:val="Figure"/>
        <w:rPr>
          <w:szCs w:val="22"/>
          <w:lang w:val="ru-RU"/>
        </w:rPr>
      </w:pPr>
      <w:r w:rsidRPr="000D039F">
        <w:rPr>
          <w:noProof/>
          <w:szCs w:val="22"/>
          <w:lang w:val="ru-RU"/>
        </w:rPr>
        <w:drawing>
          <wp:inline distT="0" distB="0" distL="0" distR="0" wp14:anchorId="5C769838" wp14:editId="2A1C70F1">
            <wp:extent cx="5769876" cy="3688088"/>
            <wp:effectExtent l="0" t="0" r="2540" b="7620"/>
            <wp:docPr id="1292755534" name="Picture 7" descr="Availability of upper-air land observations as provided by the WIGOS Data Quality Monitoring System"/>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92755534" name="Picture 7" descr="Availability of upper-air land observations as provided by the WIGOS Data Quality Monitoring System"/>
                    <pic:cNvPicPr/>
                  </pic:nvPicPr>
                  <pic:blipFill>
                    <a:blip r:embed="rId64" cstate="print">
                      <a:extLst>
                        <a:ext uri="{28A0092B-C50C-407E-A947-70E740481C1C}">
                          <a14:useLocalDpi xmlns:a14="http://schemas.microsoft.com/office/drawing/2010/main" val="0"/>
                        </a:ext>
                      </a:extLst>
                    </a:blip>
                    <a:stretch>
                      <a:fillRect/>
                    </a:stretch>
                  </pic:blipFill>
                  <pic:spPr>
                    <a:xfrm>
                      <a:off x="0" y="0"/>
                      <a:ext cx="5769876" cy="3688088"/>
                    </a:xfrm>
                    <a:prstGeom prst="rect">
                      <a:avLst/>
                    </a:prstGeom>
                  </pic:spPr>
                </pic:pic>
              </a:graphicData>
            </a:graphic>
          </wp:inline>
        </w:drawing>
      </w:r>
    </w:p>
    <w:p w14:paraId="4A0F98E6" w14:textId="499E36BA" w:rsidR="00D51813" w:rsidRPr="000D039F" w:rsidRDefault="000A2823" w:rsidP="009A3F01">
      <w:pPr>
        <w:pStyle w:val="Normalaftertitle"/>
        <w:rPr>
          <w:szCs w:val="22"/>
          <w:lang w:val="ru-RU"/>
        </w:rPr>
      </w:pPr>
      <w:r w:rsidRPr="000D039F">
        <w:rPr>
          <w:lang w:val="ru-RU"/>
        </w:rPr>
        <w:t xml:space="preserve">Обычно работающий радиозонд доставляется с помощью метеорологического зонда (Рисунок </w:t>
      </w:r>
      <w:proofErr w:type="gramStart"/>
      <w:r w:rsidRPr="000D039F">
        <w:rPr>
          <w:lang w:val="ru-RU"/>
        </w:rPr>
        <w:t>3-2</w:t>
      </w:r>
      <w:proofErr w:type="gramEnd"/>
      <w:r w:rsidRPr="000D039F">
        <w:rPr>
          <w:lang w:val="ru-RU"/>
        </w:rPr>
        <w:t>) на высоты до 35 км, где шар разрывается. Высота, до которой проводятся регулярные наблюдения, зависит от применения и географического местоположения и во многих странах ограничивается стоимостью необходимых шаров-зондов и аэростатного газа. По этим причинам многие наблюдения во всем мире проводятся на высотах не более 25 км. Для составления прогнозов в глобальном масштабе необходимо учитывать движение масс воздуха в верхних слоях атмосферы, но не так детально, как условия ближе к поверхности. Однако для мониторинга климата и связанных с ним научных исследований нужны измерения с высоким разрешением как можно в более высоких слоях атмосферы.</w:t>
      </w:r>
    </w:p>
    <w:p w14:paraId="6AF3BA02" w14:textId="77777777" w:rsidR="009604BB" w:rsidRPr="000D039F" w:rsidRDefault="009604BB" w:rsidP="009604BB">
      <w:pPr>
        <w:rPr>
          <w:lang w:val="ru-RU"/>
        </w:rPr>
      </w:pPr>
    </w:p>
    <w:p w14:paraId="1330B95C" w14:textId="77777777" w:rsidR="009604BB" w:rsidRPr="000D039F" w:rsidRDefault="009604BB" w:rsidP="009604BB">
      <w:pPr>
        <w:rPr>
          <w:lang w:val="ru-RU"/>
        </w:rPr>
      </w:pPr>
    </w:p>
    <w:p w14:paraId="723ABFAA" w14:textId="77777777" w:rsidR="009604BB" w:rsidRPr="000D039F" w:rsidRDefault="009604BB" w:rsidP="009604BB">
      <w:pPr>
        <w:rPr>
          <w:lang w:val="ru-RU"/>
        </w:rPr>
      </w:pPr>
    </w:p>
    <w:p w14:paraId="7952053C" w14:textId="77777777" w:rsidR="006C551A" w:rsidRPr="000D039F" w:rsidRDefault="006C551A" w:rsidP="009604BB">
      <w:pPr>
        <w:rPr>
          <w:lang w:val="ru-RU"/>
        </w:rPr>
      </w:pPr>
    </w:p>
    <w:p w14:paraId="3FC3C586" w14:textId="77777777" w:rsidR="006C551A" w:rsidRPr="000D039F" w:rsidRDefault="006C551A" w:rsidP="009604BB">
      <w:pPr>
        <w:rPr>
          <w:lang w:val="ru-RU"/>
        </w:rPr>
      </w:pPr>
    </w:p>
    <w:p w14:paraId="6C80CF46" w14:textId="77777777" w:rsidR="006C551A" w:rsidRPr="000D039F" w:rsidRDefault="006C551A" w:rsidP="009604BB">
      <w:pPr>
        <w:rPr>
          <w:lang w:val="ru-RU"/>
        </w:rPr>
      </w:pPr>
    </w:p>
    <w:p w14:paraId="3D4A864A" w14:textId="77777777" w:rsidR="009604BB" w:rsidRPr="000D039F" w:rsidRDefault="009604BB" w:rsidP="009604BB">
      <w:pPr>
        <w:rPr>
          <w:lang w:val="ru-RU"/>
        </w:rPr>
      </w:pPr>
    </w:p>
    <w:p w14:paraId="20D77AC4" w14:textId="77777777" w:rsidR="009604BB" w:rsidRPr="000D039F" w:rsidRDefault="009604BB" w:rsidP="009604BB">
      <w:pPr>
        <w:rPr>
          <w:lang w:val="ru-RU"/>
        </w:rPr>
      </w:pPr>
    </w:p>
    <w:p w14:paraId="1FEE4FC2" w14:textId="77777777" w:rsidR="009604BB" w:rsidRPr="000D039F" w:rsidRDefault="009604BB" w:rsidP="009604BB">
      <w:pPr>
        <w:rPr>
          <w:lang w:val="ru-RU"/>
        </w:rPr>
      </w:pPr>
    </w:p>
    <w:p w14:paraId="24CDC37B" w14:textId="77777777" w:rsidR="009604BB" w:rsidRPr="000D039F" w:rsidRDefault="009604BB" w:rsidP="009604BB">
      <w:pPr>
        <w:rPr>
          <w:lang w:val="ru-RU"/>
        </w:rPr>
      </w:pPr>
    </w:p>
    <w:p w14:paraId="627D0E56" w14:textId="77777777" w:rsidR="009604BB" w:rsidRPr="000D039F" w:rsidRDefault="009604BB" w:rsidP="009604BB">
      <w:pPr>
        <w:rPr>
          <w:lang w:val="ru-RU"/>
        </w:rPr>
      </w:pPr>
    </w:p>
    <w:p w14:paraId="536988DE" w14:textId="7CB6C910" w:rsidR="00D51813" w:rsidRPr="000D039F" w:rsidRDefault="000A2823" w:rsidP="00D51813">
      <w:pPr>
        <w:pStyle w:val="FigureNo"/>
        <w:rPr>
          <w:sz w:val="22"/>
          <w:lang w:val="ru-RU"/>
        </w:rPr>
      </w:pPr>
      <w:r w:rsidRPr="000D039F">
        <w:rPr>
          <w:lang w:val="ru-RU"/>
        </w:rPr>
        <w:lastRenderedPageBreak/>
        <w:t>Рисунок</w:t>
      </w:r>
      <w:r w:rsidR="00D51813" w:rsidRPr="000D039F">
        <w:rPr>
          <w:lang w:val="ru-RU"/>
        </w:rPr>
        <w:t xml:space="preserve"> </w:t>
      </w:r>
      <w:proofErr w:type="gramStart"/>
      <w:r w:rsidR="00D51813" w:rsidRPr="000D039F">
        <w:rPr>
          <w:lang w:val="ru-RU"/>
        </w:rPr>
        <w:t>3-2</w:t>
      </w:r>
      <w:proofErr w:type="gramEnd"/>
    </w:p>
    <w:p w14:paraId="12B49A46" w14:textId="27D35B38" w:rsidR="00D51813" w:rsidRPr="000D039F" w:rsidRDefault="000A2823" w:rsidP="00D51813">
      <w:pPr>
        <w:pStyle w:val="Figuretitle"/>
        <w:rPr>
          <w:sz w:val="22"/>
          <w:lang w:val="ru-RU"/>
        </w:rPr>
      </w:pPr>
      <w:r w:rsidRPr="000D039F">
        <w:rPr>
          <w:lang w:val="ru-RU"/>
        </w:rPr>
        <w:t>Соединительный шнур радиозонда</w:t>
      </w:r>
    </w:p>
    <w:p w14:paraId="358F18F1" w14:textId="5A39658B" w:rsidR="00D51813" w:rsidRPr="000D039F" w:rsidRDefault="001A01BC" w:rsidP="001E2C40">
      <w:pPr>
        <w:pStyle w:val="Figure"/>
        <w:keepNext w:val="0"/>
        <w:keepLines w:val="0"/>
        <w:rPr>
          <w:lang w:val="ru-RU"/>
        </w:rPr>
      </w:pPr>
      <w:r w:rsidRPr="000D039F">
        <w:rPr>
          <w:noProof/>
          <w:lang w:val="ru-RU"/>
        </w:rPr>
        <w:drawing>
          <wp:inline distT="0" distB="0" distL="0" distR="0" wp14:anchorId="66F977C2" wp14:editId="0027310D">
            <wp:extent cx="2582427" cy="3620460"/>
            <wp:effectExtent l="0" t="0" r="8890" b="0"/>
            <wp:docPr id="114812485" name="Picture 2" descr="A radiosonde flight trai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812485" name="Picture 2" descr="A radiosonde flight train"/>
                    <pic:cNvPicPr/>
                  </pic:nvPicPr>
                  <pic:blipFill>
                    <a:blip r:embed="rId65" cstate="print">
                      <a:extLst>
                        <a:ext uri="{28A0092B-C50C-407E-A947-70E740481C1C}">
                          <a14:useLocalDpi xmlns:a14="http://schemas.microsoft.com/office/drawing/2010/main" val="0"/>
                        </a:ext>
                      </a:extLst>
                    </a:blip>
                    <a:stretch>
                      <a:fillRect/>
                    </a:stretch>
                  </pic:blipFill>
                  <pic:spPr>
                    <a:xfrm>
                      <a:off x="0" y="0"/>
                      <a:ext cx="2584832" cy="3623832"/>
                    </a:xfrm>
                    <a:prstGeom prst="rect">
                      <a:avLst/>
                    </a:prstGeom>
                  </pic:spPr>
                </pic:pic>
              </a:graphicData>
            </a:graphic>
          </wp:inline>
        </w:drawing>
      </w:r>
    </w:p>
    <w:p w14:paraId="3826B4D8" w14:textId="77777777" w:rsidR="000A2823" w:rsidRPr="000D039F" w:rsidRDefault="000A2823" w:rsidP="003B4D94">
      <w:pPr>
        <w:pStyle w:val="Normalaftertitle"/>
        <w:rPr>
          <w:lang w:val="ru-RU"/>
        </w:rPr>
      </w:pPr>
      <w:r w:rsidRPr="000D039F">
        <w:rPr>
          <w:lang w:val="ru-RU"/>
        </w:rPr>
        <w:t>Площадки расположения базовых станций, используемые для запуска радиозондов, обычно специально оборудуются таким образом, чтобы запуск шаров-зондов можно было произвести при любых погодных условиях. Важнейшие площадки оснащены системами аварийного электропитания, которые обеспечивают возможность для непрерывного проведения измерений даже в случае повреждения местной инфраструктуры под воздействием экстремальных погодных явлений либо других обстоятельств, например промышленной аварии.</w:t>
      </w:r>
    </w:p>
    <w:p w14:paraId="3FF48827" w14:textId="77777777" w:rsidR="000A2823" w:rsidRPr="000D039F" w:rsidRDefault="000A2823" w:rsidP="000A2823">
      <w:pPr>
        <w:rPr>
          <w:lang w:val="ru-RU"/>
        </w:rPr>
      </w:pPr>
      <w:r w:rsidRPr="000D039F">
        <w:rPr>
          <w:lang w:val="ru-RU"/>
        </w:rPr>
        <w:t xml:space="preserve">Шары, поднимающие радиозонды, предназначены для обеспечения оптимальных рабочих параметров при подъеме со скоростью около 300 м/мин. Они перемещаются в потоке ветров в верхних слоях атмосферы и в отдельных случаях во время подъема могут преодолевать расстояние свыше 250 км от места запуска. Во время спуска шар может пролететь еще 150 км. Считается, что данные, собираемые во время спуска, также могут представлять собой ценность. Радиозондовые измерения передаются в течение максимум трех часов на базовую станцию, расположенную в месте запуска шара-зонда. Любая существенная потеря приема в начале подъема (даже на 10 с) нежелательна, поскольку она подрывает способность радиозонда различать изменения температуры и относительной влажности возле поверхности, что необходимо для составления местных прогнозов. При отсутствии данных на протяжении четырех или пяти минут (даже в том случае, если это связано с приемом ложного сигнала системы навигации для измерений ветра) или завершении передачи до достижения целевой высоты, заданной оператором, запустившим радиозонд, часто требуется запустить второй радиозонд для выполнения оперативных требований. </w:t>
      </w:r>
    </w:p>
    <w:p w14:paraId="231822A0" w14:textId="77777777" w:rsidR="000A2823" w:rsidRPr="000D039F" w:rsidRDefault="000A2823" w:rsidP="000A2823">
      <w:pPr>
        <w:rPr>
          <w:lang w:val="ru-RU"/>
        </w:rPr>
      </w:pPr>
      <w:r w:rsidRPr="000D039F">
        <w:rPr>
          <w:lang w:val="ru-RU"/>
        </w:rPr>
        <w:t>Мощность передачи всегда не высока вследствие ограничений, зависящих от имеющихся электрических батарей. В радиозондах обычно используются литиевые или алкалиновые батареи, которые должны работать при очень низких температурах, наблюдающихся во время полета, и не должны создавать угрозу окружающей среде или общественной безопасности при падении на землю после разрыва шара.</w:t>
      </w:r>
    </w:p>
    <w:p w14:paraId="6FF52186" w14:textId="77777777" w:rsidR="000A2823" w:rsidRPr="000D039F" w:rsidRDefault="000A2823" w:rsidP="000A2823">
      <w:pPr>
        <w:rPr>
          <w:lang w:val="ru-RU"/>
        </w:rPr>
      </w:pPr>
      <w:r w:rsidRPr="000D039F">
        <w:rPr>
          <w:lang w:val="ru-RU"/>
        </w:rPr>
        <w:t xml:space="preserve">Типичный радиозонд (см. Рисунок </w:t>
      </w:r>
      <w:proofErr w:type="gramStart"/>
      <w:r w:rsidRPr="000D039F">
        <w:rPr>
          <w:lang w:val="ru-RU"/>
        </w:rPr>
        <w:t>3-3</w:t>
      </w:r>
      <w:proofErr w:type="gramEnd"/>
      <w:r w:rsidRPr="000D039F">
        <w:rPr>
          <w:lang w:val="ru-RU"/>
        </w:rPr>
        <w:t>) содержит несколько основных компонентов: передатчик, аккумуляторную батарею, блок датчиков, а также, как правило, приемник навигационного средства НАВАИД/ГНСС (например, ГСОМ). Передатчик транслирует данные на приемную станцию. Блок датчиков содержит датчики, измеряющие одну или несколько атмосферных переменных, таких как температура, ветер, относительная влажность и давление. В особых случаях блоки датчиков могут содержать датчики для измерения озона (озонозонды). Блок датчиков также кодирует показания датчика, для того чтобы их можно было передать на земную станцию.</w:t>
      </w:r>
    </w:p>
    <w:p w14:paraId="2A1403DF" w14:textId="77777777" w:rsidR="000A2823" w:rsidRPr="000D039F" w:rsidRDefault="000A2823" w:rsidP="000A2823">
      <w:pPr>
        <w:rPr>
          <w:lang w:val="ru-RU"/>
        </w:rPr>
      </w:pPr>
      <w:r w:rsidRPr="000D039F">
        <w:rPr>
          <w:lang w:val="ru-RU"/>
        </w:rPr>
        <w:lastRenderedPageBreak/>
        <w:t>Системы радиозондирования измеряют параметры ветра, отслеживая движение своих шаров-зондов в атмосфере. Системы активного слежения используют первичное (отслеживание отражателя радиосигналов, подвешенного под шаром-зондом) или вторичное (отслеживание транспондера, встроенного в радиозонд) радиолокационное слежение. Системы пассивного слежения используют приемники НАВАИД/ГНСС в составе полезной нагрузки и передают эти данные на наземную станцию, либо отслеживают сигналы радиозондов с помощью радиотеодолитов.</w:t>
      </w:r>
    </w:p>
    <w:p w14:paraId="4DFFF09C" w14:textId="73F67C3E" w:rsidR="00D51813" w:rsidRPr="000D039F" w:rsidRDefault="000A2823" w:rsidP="00770D51">
      <w:pPr>
        <w:pStyle w:val="FigureNo"/>
        <w:rPr>
          <w:lang w:val="ru-RU"/>
        </w:rPr>
      </w:pPr>
      <w:r w:rsidRPr="000D039F">
        <w:rPr>
          <w:lang w:val="ru-RU"/>
        </w:rPr>
        <w:t>Рисунок</w:t>
      </w:r>
      <w:r w:rsidR="00D51813" w:rsidRPr="000D039F">
        <w:rPr>
          <w:lang w:val="ru-RU"/>
        </w:rPr>
        <w:t xml:space="preserve"> </w:t>
      </w:r>
      <w:proofErr w:type="gramStart"/>
      <w:r w:rsidR="00D51813" w:rsidRPr="000D039F">
        <w:rPr>
          <w:lang w:val="ru-RU"/>
        </w:rPr>
        <w:t>3-3</w:t>
      </w:r>
      <w:proofErr w:type="gramEnd"/>
    </w:p>
    <w:p w14:paraId="61341D20" w14:textId="77777777" w:rsidR="000A2823" w:rsidRPr="000D039F" w:rsidRDefault="000A2823" w:rsidP="000A2823">
      <w:pPr>
        <w:keepNext/>
        <w:keepLines/>
        <w:tabs>
          <w:tab w:val="clear" w:pos="1134"/>
          <w:tab w:val="clear" w:pos="1871"/>
          <w:tab w:val="clear" w:pos="2268"/>
        </w:tabs>
        <w:spacing w:before="0" w:after="480"/>
        <w:jc w:val="center"/>
        <w:rPr>
          <w:rFonts w:ascii="Times New Roman Bold" w:hAnsi="Times New Roman Bold"/>
          <w:b/>
          <w:lang w:val="ru-RU"/>
        </w:rPr>
      </w:pPr>
      <w:r w:rsidRPr="000D039F">
        <w:rPr>
          <w:rFonts w:ascii="Times New Roman Bold" w:hAnsi="Times New Roman Bold"/>
          <w:b/>
          <w:lang w:val="ru-RU"/>
        </w:rPr>
        <w:t>Примеры радиозондов</w:t>
      </w:r>
    </w:p>
    <w:p w14:paraId="5E830432" w14:textId="429F5345" w:rsidR="003D4004" w:rsidRPr="000D039F" w:rsidRDefault="004D5397" w:rsidP="003D4004">
      <w:pPr>
        <w:pStyle w:val="Figure"/>
        <w:rPr>
          <w:lang w:val="ru-RU"/>
        </w:rPr>
      </w:pPr>
      <w:r w:rsidRPr="000D039F">
        <w:rPr>
          <w:noProof/>
          <w:lang w:val="ru-RU"/>
        </w:rPr>
        <w:drawing>
          <wp:inline distT="0" distB="0" distL="0" distR="0" wp14:anchorId="3E09CBD2" wp14:editId="37E18D88">
            <wp:extent cx="5967730" cy="2571750"/>
            <wp:effectExtent l="0" t="0" r="0" b="0"/>
            <wp:docPr id="75881709"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66" cstate="print">
                      <a:extLst>
                        <a:ext uri="{28A0092B-C50C-407E-A947-70E740481C1C}">
                          <a14:useLocalDpi xmlns:a14="http://schemas.microsoft.com/office/drawing/2010/main" val="0"/>
                        </a:ext>
                      </a:extLst>
                    </a:blip>
                    <a:srcRect/>
                    <a:stretch>
                      <a:fillRect/>
                    </a:stretch>
                  </pic:blipFill>
                  <pic:spPr bwMode="auto">
                    <a:xfrm>
                      <a:off x="0" y="0"/>
                      <a:ext cx="5967730" cy="2571750"/>
                    </a:xfrm>
                    <a:prstGeom prst="rect">
                      <a:avLst/>
                    </a:prstGeom>
                    <a:noFill/>
                    <a:ln>
                      <a:noFill/>
                    </a:ln>
                  </pic:spPr>
                </pic:pic>
              </a:graphicData>
            </a:graphic>
          </wp:inline>
        </w:drawing>
      </w:r>
    </w:p>
    <w:p w14:paraId="379C76BF" w14:textId="77777777" w:rsidR="000A2823" w:rsidRPr="000D039F" w:rsidRDefault="000A2823" w:rsidP="00B341A7">
      <w:pPr>
        <w:pStyle w:val="Heading3"/>
        <w:rPr>
          <w:lang w:val="ru-RU"/>
        </w:rPr>
      </w:pPr>
      <w:bookmarkStart w:id="157" w:name="_Toc236243221"/>
      <w:bookmarkStart w:id="158" w:name="_Toc236298812"/>
      <w:bookmarkStart w:id="159" w:name="_Toc236299055"/>
      <w:r w:rsidRPr="000D039F">
        <w:rPr>
          <w:lang w:val="ru-RU"/>
        </w:rPr>
        <w:t>3.2.2</w:t>
      </w:r>
      <w:r w:rsidRPr="000D039F">
        <w:rPr>
          <w:lang w:val="ru-RU"/>
        </w:rPr>
        <w:tab/>
        <w:t>Сбрасываемые зонды</w:t>
      </w:r>
      <w:bookmarkEnd w:id="157"/>
      <w:bookmarkEnd w:id="158"/>
      <w:bookmarkEnd w:id="159"/>
    </w:p>
    <w:p w14:paraId="08843CA1" w14:textId="44D198D9" w:rsidR="000A2823" w:rsidRPr="000D039F" w:rsidRDefault="000A2823" w:rsidP="000A2823">
      <w:pPr>
        <w:rPr>
          <w:lang w:val="ru-RU"/>
        </w:rPr>
      </w:pPr>
      <w:r w:rsidRPr="000D039F">
        <w:rPr>
          <w:lang w:val="ru-RU"/>
        </w:rPr>
        <w:t>Сбрасываемые парашютные зонды содержат компоненты, сходные с радиозондами, но предназначены для сброса с воздушного судна и профилирования атмосферы во время спуска на парашюте (Рисунок 3‑4). Все сбрасываемые зонды эксплуатируются в полосе частот 401–406 МГц и используют НАВАИД/ГНСС для измерения ветра. На практике, в ограниченных целевых районах сбрасываемые зонды выпускаются с гораздо большей плотностью с точки зрения пространственно-временных характеристик, чем обычные радиозонды. В</w:t>
      </w:r>
      <w:r w:rsidR="004D5397" w:rsidRPr="000D039F">
        <w:rPr>
          <w:lang w:val="ru-RU"/>
        </w:rPr>
        <w:t> </w:t>
      </w:r>
      <w:r w:rsidRPr="000D039F">
        <w:rPr>
          <w:lang w:val="ru-RU"/>
        </w:rPr>
        <w:t xml:space="preserve">основном они используются для отслеживания и профилирования тропических штормов в море. Одновременно можно взять в полет и отслеживать несколько радиозондов. Из-за высокой плотности выпускания необходимо применять высокоустойчивые узкополосные передатчики, наподобие передатчиков, используемых в более плотных частях сети радиозондирования. Кроме того, сбрасываемые парашютные зонды применяются для определения параметров погодных явлений или базового состояния атмосферы в удаленных океанических районах и иногда над сушей. </w:t>
      </w:r>
    </w:p>
    <w:p w14:paraId="33F88798" w14:textId="77777777" w:rsidR="003977B7" w:rsidRPr="000D039F" w:rsidRDefault="003977B7" w:rsidP="003B53C1">
      <w:pPr>
        <w:rPr>
          <w:lang w:val="ru-RU"/>
        </w:rPr>
      </w:pPr>
    </w:p>
    <w:p w14:paraId="42AB1905" w14:textId="77777777" w:rsidR="003977B7" w:rsidRPr="000D039F" w:rsidRDefault="003977B7" w:rsidP="003B53C1">
      <w:pPr>
        <w:rPr>
          <w:lang w:val="ru-RU"/>
        </w:rPr>
      </w:pPr>
    </w:p>
    <w:p w14:paraId="43DA7D3D" w14:textId="77777777" w:rsidR="003977B7" w:rsidRPr="000D039F" w:rsidRDefault="003977B7" w:rsidP="003B53C1">
      <w:pPr>
        <w:rPr>
          <w:lang w:val="ru-RU"/>
        </w:rPr>
      </w:pPr>
    </w:p>
    <w:p w14:paraId="74CB27F8" w14:textId="77777777" w:rsidR="006C551A" w:rsidRPr="000D039F" w:rsidRDefault="006C551A" w:rsidP="003B53C1">
      <w:pPr>
        <w:rPr>
          <w:lang w:val="ru-RU"/>
        </w:rPr>
      </w:pPr>
    </w:p>
    <w:p w14:paraId="353C28FB" w14:textId="77777777" w:rsidR="006C551A" w:rsidRPr="000D039F" w:rsidRDefault="006C551A" w:rsidP="003B53C1">
      <w:pPr>
        <w:rPr>
          <w:lang w:val="ru-RU"/>
        </w:rPr>
      </w:pPr>
    </w:p>
    <w:p w14:paraId="05BC92C8" w14:textId="77777777" w:rsidR="006C551A" w:rsidRPr="000D039F" w:rsidRDefault="006C551A" w:rsidP="003B53C1">
      <w:pPr>
        <w:rPr>
          <w:lang w:val="ru-RU"/>
        </w:rPr>
      </w:pPr>
    </w:p>
    <w:p w14:paraId="7526F134" w14:textId="77777777" w:rsidR="006C551A" w:rsidRPr="000D039F" w:rsidRDefault="006C551A" w:rsidP="003B53C1">
      <w:pPr>
        <w:rPr>
          <w:lang w:val="ru-RU"/>
        </w:rPr>
      </w:pPr>
    </w:p>
    <w:p w14:paraId="100A1C05" w14:textId="77777777" w:rsidR="006C551A" w:rsidRPr="000D039F" w:rsidRDefault="006C551A" w:rsidP="003B53C1">
      <w:pPr>
        <w:rPr>
          <w:lang w:val="ru-RU"/>
        </w:rPr>
      </w:pPr>
    </w:p>
    <w:p w14:paraId="639FAFC6" w14:textId="77777777" w:rsidR="006C551A" w:rsidRPr="000D039F" w:rsidRDefault="006C551A" w:rsidP="003B53C1">
      <w:pPr>
        <w:rPr>
          <w:lang w:val="ru-RU"/>
        </w:rPr>
      </w:pPr>
    </w:p>
    <w:p w14:paraId="0E063781" w14:textId="77777777" w:rsidR="003977B7" w:rsidRPr="000D039F" w:rsidRDefault="003977B7" w:rsidP="003B53C1">
      <w:pPr>
        <w:rPr>
          <w:lang w:val="ru-RU"/>
        </w:rPr>
      </w:pPr>
    </w:p>
    <w:p w14:paraId="31B57ABF" w14:textId="1CD048F7" w:rsidR="00D51813" w:rsidRPr="000D039F" w:rsidRDefault="002C0162" w:rsidP="00770D51">
      <w:pPr>
        <w:pStyle w:val="FigureNo"/>
        <w:rPr>
          <w:lang w:val="ru-RU"/>
        </w:rPr>
      </w:pPr>
      <w:r w:rsidRPr="000D039F">
        <w:rPr>
          <w:lang w:val="ru-RU"/>
        </w:rPr>
        <w:lastRenderedPageBreak/>
        <w:t>Рисунок</w:t>
      </w:r>
      <w:r w:rsidR="00D51813" w:rsidRPr="000D039F">
        <w:rPr>
          <w:lang w:val="ru-RU"/>
        </w:rPr>
        <w:t xml:space="preserve"> </w:t>
      </w:r>
      <w:proofErr w:type="gramStart"/>
      <w:r w:rsidR="00D51813" w:rsidRPr="000D039F">
        <w:rPr>
          <w:lang w:val="ru-RU"/>
        </w:rPr>
        <w:t>3-4</w:t>
      </w:r>
      <w:proofErr w:type="gramEnd"/>
    </w:p>
    <w:p w14:paraId="1A32C0AA" w14:textId="337EA86C" w:rsidR="00D51813" w:rsidRPr="000D039F" w:rsidRDefault="002C0162" w:rsidP="00770D51">
      <w:pPr>
        <w:pStyle w:val="Figuretitle"/>
        <w:rPr>
          <w:lang w:val="ru-RU"/>
        </w:rPr>
      </w:pPr>
      <w:r w:rsidRPr="000D039F">
        <w:rPr>
          <w:lang w:val="ru-RU"/>
        </w:rPr>
        <w:t>Сбрасываемый парашютный зонд</w:t>
      </w:r>
    </w:p>
    <w:p w14:paraId="0EEED55D" w14:textId="23C0C9DF" w:rsidR="00D51813" w:rsidRPr="000D039F" w:rsidRDefault="001A01BC" w:rsidP="007E3956">
      <w:pPr>
        <w:pStyle w:val="Figure"/>
        <w:rPr>
          <w:lang w:val="ru-RU"/>
        </w:rPr>
      </w:pPr>
      <w:r w:rsidRPr="000D039F">
        <w:rPr>
          <w:noProof/>
          <w:lang w:val="ru-RU"/>
        </w:rPr>
        <w:drawing>
          <wp:inline distT="0" distB="0" distL="0" distR="0" wp14:anchorId="360D2849" wp14:editId="5E161D6C">
            <wp:extent cx="3236983" cy="4968250"/>
            <wp:effectExtent l="0" t="0" r="1905" b="3810"/>
            <wp:docPr id="1511844911" name="Picture 3" descr="A dropsond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11844911" name="Picture 3" descr="A dropsonde"/>
                    <pic:cNvPicPr/>
                  </pic:nvPicPr>
                  <pic:blipFill>
                    <a:blip r:embed="rId67" cstate="print">
                      <a:extLst>
                        <a:ext uri="{28A0092B-C50C-407E-A947-70E740481C1C}">
                          <a14:useLocalDpi xmlns:a14="http://schemas.microsoft.com/office/drawing/2010/main" val="0"/>
                        </a:ext>
                      </a:extLst>
                    </a:blip>
                    <a:stretch>
                      <a:fillRect/>
                    </a:stretch>
                  </pic:blipFill>
                  <pic:spPr>
                    <a:xfrm>
                      <a:off x="0" y="0"/>
                      <a:ext cx="3236983" cy="4968250"/>
                    </a:xfrm>
                    <a:prstGeom prst="rect">
                      <a:avLst/>
                    </a:prstGeom>
                  </pic:spPr>
                </pic:pic>
              </a:graphicData>
            </a:graphic>
          </wp:inline>
        </w:drawing>
      </w:r>
    </w:p>
    <w:p w14:paraId="458C9C9F" w14:textId="77777777" w:rsidR="002C0162" w:rsidRPr="000D039F" w:rsidRDefault="002C0162" w:rsidP="00B341A7">
      <w:pPr>
        <w:pStyle w:val="Heading2"/>
        <w:rPr>
          <w:lang w:val="ru-RU"/>
        </w:rPr>
      </w:pPr>
      <w:bookmarkStart w:id="160" w:name="_Toc236299056"/>
      <w:r w:rsidRPr="000D039F">
        <w:rPr>
          <w:lang w:val="ru-RU"/>
        </w:rPr>
        <w:t>3.3</w:t>
      </w:r>
      <w:r w:rsidRPr="000D039F">
        <w:rPr>
          <w:lang w:val="ru-RU"/>
        </w:rPr>
        <w:tab/>
        <w:t>Факторы, влияющие на характеристики систем ВСМ</w:t>
      </w:r>
      <w:bookmarkEnd w:id="160"/>
    </w:p>
    <w:p w14:paraId="3E6164EA" w14:textId="24203F83" w:rsidR="002C0162" w:rsidRPr="000D039F" w:rsidRDefault="002C0162" w:rsidP="002C0162">
      <w:pPr>
        <w:rPr>
          <w:lang w:val="ru-RU"/>
        </w:rPr>
      </w:pPr>
      <w:r w:rsidRPr="000D039F">
        <w:rPr>
          <w:lang w:val="ru-RU"/>
        </w:rPr>
        <w:t>Системы ВСМ состоят из нескольких базовых компонентов радиосвязи. Наземная часть системы обычно включает систему антенна/приемник и систему обработки сигнала. В Рекомендации МСЭ</w:t>
      </w:r>
      <w:r w:rsidR="001B1BD5" w:rsidRPr="000D039F">
        <w:rPr>
          <w:lang w:val="ru-RU"/>
        </w:rPr>
        <w:t>-</w:t>
      </w:r>
      <w:r w:rsidRPr="000D039F">
        <w:rPr>
          <w:lang w:val="ru-RU"/>
        </w:rPr>
        <w:t xml:space="preserve">R RS.1165 </w:t>
      </w:r>
      <w:r w:rsidR="00574293" w:rsidRPr="000D039F">
        <w:rPr>
          <w:lang w:val="ru-RU"/>
        </w:rPr>
        <w:t>"</w:t>
      </w:r>
      <w:r w:rsidRPr="000D039F">
        <w:rPr>
          <w:lang w:val="ru-RU"/>
        </w:rPr>
        <w:t>Технические характеристики и критерии эффективности функционирования для систем во вспомогательной службе метеорологии в полосах частот 403 МГц и 1680 МГц</w:t>
      </w:r>
      <w:r w:rsidR="00574293" w:rsidRPr="000D039F">
        <w:rPr>
          <w:lang w:val="ru-RU"/>
        </w:rPr>
        <w:t>"</w:t>
      </w:r>
      <w:r w:rsidRPr="000D039F">
        <w:rPr>
          <w:lang w:val="ru-RU"/>
        </w:rPr>
        <w:t xml:space="preserve"> содержится описание и технические параметры различных типов систем, используемых для работы ВСМ.</w:t>
      </w:r>
    </w:p>
    <w:p w14:paraId="39694717" w14:textId="77777777" w:rsidR="002C0162" w:rsidRPr="000D039F" w:rsidRDefault="002C0162" w:rsidP="00B341A7">
      <w:pPr>
        <w:pStyle w:val="Heading3"/>
        <w:rPr>
          <w:lang w:val="ru-RU"/>
        </w:rPr>
      </w:pPr>
      <w:bookmarkStart w:id="161" w:name="_Toc236243223"/>
      <w:bookmarkStart w:id="162" w:name="_Toc236298814"/>
      <w:bookmarkStart w:id="163" w:name="_Toc236299057"/>
      <w:r w:rsidRPr="000D039F">
        <w:rPr>
          <w:lang w:val="ru-RU"/>
        </w:rPr>
        <w:t>3.3.1</w:t>
      </w:r>
      <w:r w:rsidRPr="000D039F">
        <w:rPr>
          <w:lang w:val="ru-RU"/>
        </w:rPr>
        <w:tab/>
        <w:t>Система антенны наземного приемника</w:t>
      </w:r>
      <w:bookmarkEnd w:id="161"/>
      <w:bookmarkEnd w:id="162"/>
      <w:bookmarkEnd w:id="163"/>
    </w:p>
    <w:p w14:paraId="16D90E48" w14:textId="07C1B99A" w:rsidR="002C0162" w:rsidRPr="000D039F" w:rsidRDefault="002C0162" w:rsidP="002C0162">
      <w:pPr>
        <w:rPr>
          <w:lang w:val="ru-RU"/>
        </w:rPr>
      </w:pPr>
      <w:r w:rsidRPr="000D039F">
        <w:rPr>
          <w:lang w:val="ru-RU"/>
        </w:rPr>
        <w:t xml:space="preserve">Радиозонды и сбрасываемые парашютные зонды используют радиочастотный канал для обратной передачи данных системе антенна/приемник, размещенной в месте обработки данных. Для этой цели используются две основные полосы частот (400,15–406 МГц и 1668,4–1700 МГц). В случае радиозондов система антенна/приемник обычно базируется на земле, однако в случае сбрасываемых парашютных зондов система антенна/приемник размещается на воздушном судне. Конкретная конфигурация системы антенна/приемник отличается в зависимости от рабочей полосы и планируемой максимальной наклонной дальности полета. Всенаправленные антенны и решетки антенн Яги или антенн с уголковым отражателем обычно используются для систем, работающих в полосе частот 400,15–406 МГц (Рисунок </w:t>
      </w:r>
      <w:proofErr w:type="gramStart"/>
      <w:r w:rsidRPr="000D039F">
        <w:rPr>
          <w:lang w:val="ru-RU"/>
        </w:rPr>
        <w:t>3-5</w:t>
      </w:r>
      <w:proofErr w:type="gramEnd"/>
      <w:r w:rsidRPr="000D039F">
        <w:rPr>
          <w:lang w:val="ru-RU"/>
        </w:rPr>
        <w:t>). Для антенн этих типов не требуется очень высокий коэффициент усиления антенны для поддержания радиочастотной связи. Радиолокационная пеленгация (РП) не используется для измерения ветров в этой полосе. Усиление антенн антенных систем, работающих в полосе 400,15–406 МГц, колеблется в пределах от 0 дБи до 10 дБи.</w:t>
      </w:r>
    </w:p>
    <w:p w14:paraId="1A844A78" w14:textId="51A6F36E" w:rsidR="00D51813" w:rsidRPr="000D039F" w:rsidRDefault="002C0162" w:rsidP="00770D51">
      <w:pPr>
        <w:pStyle w:val="FigureNo"/>
        <w:rPr>
          <w:lang w:val="ru-RU"/>
        </w:rPr>
      </w:pPr>
      <w:r w:rsidRPr="000D039F">
        <w:rPr>
          <w:lang w:val="ru-RU"/>
        </w:rPr>
        <w:lastRenderedPageBreak/>
        <w:t>Рисунок</w:t>
      </w:r>
      <w:r w:rsidR="00D51813" w:rsidRPr="000D039F">
        <w:rPr>
          <w:lang w:val="ru-RU"/>
        </w:rPr>
        <w:t xml:space="preserve"> </w:t>
      </w:r>
      <w:proofErr w:type="gramStart"/>
      <w:r w:rsidR="00D51813" w:rsidRPr="000D039F">
        <w:rPr>
          <w:lang w:val="ru-RU"/>
        </w:rPr>
        <w:t>3-5</w:t>
      </w:r>
      <w:proofErr w:type="gramEnd"/>
    </w:p>
    <w:p w14:paraId="6029A06E" w14:textId="43D98D7E" w:rsidR="00D51813" w:rsidRPr="000D039F" w:rsidRDefault="002C0162" w:rsidP="007E3956">
      <w:pPr>
        <w:pStyle w:val="Figuretitle"/>
        <w:spacing w:after="360"/>
        <w:rPr>
          <w:lang w:val="ru-RU"/>
        </w:rPr>
      </w:pPr>
      <w:r w:rsidRPr="000D039F">
        <w:rPr>
          <w:lang w:val="ru-RU"/>
        </w:rPr>
        <w:t>Всенаправленная антенна и направленные системы (401–406 МГц)</w:t>
      </w:r>
    </w:p>
    <w:p w14:paraId="7613A95F" w14:textId="75D60397" w:rsidR="003D4004" w:rsidRPr="000D039F" w:rsidRDefault="00D14D8C" w:rsidP="003D4004">
      <w:pPr>
        <w:pStyle w:val="Figure"/>
        <w:rPr>
          <w:lang w:val="ru-RU"/>
        </w:rPr>
      </w:pPr>
      <w:r w:rsidRPr="000D039F">
        <w:rPr>
          <w:noProof/>
          <w:lang w:val="ru-RU"/>
        </w:rPr>
        <w:drawing>
          <wp:inline distT="0" distB="0" distL="0" distR="0" wp14:anchorId="0EBD9A88" wp14:editId="30171951">
            <wp:extent cx="5834380" cy="4772025"/>
            <wp:effectExtent l="0" t="0" r="0" b="9525"/>
            <wp:docPr id="599210149"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68" cstate="print">
                      <a:extLst>
                        <a:ext uri="{28A0092B-C50C-407E-A947-70E740481C1C}">
                          <a14:useLocalDpi xmlns:a14="http://schemas.microsoft.com/office/drawing/2010/main" val="0"/>
                        </a:ext>
                      </a:extLst>
                    </a:blip>
                    <a:srcRect/>
                    <a:stretch>
                      <a:fillRect/>
                    </a:stretch>
                  </pic:blipFill>
                  <pic:spPr bwMode="auto">
                    <a:xfrm>
                      <a:off x="0" y="0"/>
                      <a:ext cx="5834380" cy="4772025"/>
                    </a:xfrm>
                    <a:prstGeom prst="rect">
                      <a:avLst/>
                    </a:prstGeom>
                    <a:noFill/>
                    <a:ln>
                      <a:noFill/>
                    </a:ln>
                  </pic:spPr>
                </pic:pic>
              </a:graphicData>
            </a:graphic>
          </wp:inline>
        </w:drawing>
      </w:r>
    </w:p>
    <w:p w14:paraId="5F6016DA" w14:textId="131CF1A8" w:rsidR="002C0162" w:rsidRPr="000D039F" w:rsidRDefault="002C0162" w:rsidP="00B341A7">
      <w:pPr>
        <w:pStyle w:val="Normalaftertitle"/>
        <w:rPr>
          <w:lang w:val="ru-RU"/>
        </w:rPr>
      </w:pPr>
      <w:r w:rsidRPr="000D039F">
        <w:rPr>
          <w:lang w:val="ru-RU"/>
        </w:rPr>
        <w:t xml:space="preserve">Измерение ветра обычно осуществляется посредством ГНСС, РП или радиолокационного слежения в полосе частот 1668,4–1700 МГц. Некоторые страны по-прежнему предпочитают использовать РП для отслеживания радиозонда, поскольку это позволяет использовать радиозонд независимо от наличия систем НАВАИД/ГНСС, которые могут быть недоступны во время чрезвычайной ситуации. Таким образом, для недопущения потерь на трассе передачи используются опоры слежения, оборудованные параболическими антеннами большого размера, или панели с фазированной решеткой (Рисунок </w:t>
      </w:r>
      <w:proofErr w:type="gramStart"/>
      <w:r w:rsidRPr="000D039F">
        <w:rPr>
          <w:lang w:val="ru-RU"/>
        </w:rPr>
        <w:t>3-6</w:t>
      </w:r>
      <w:proofErr w:type="gramEnd"/>
      <w:r w:rsidRPr="000D039F">
        <w:rPr>
          <w:lang w:val="ru-RU"/>
        </w:rPr>
        <w:t xml:space="preserve">). Опора антенны вращает антенну по азимуту и углу возвышения, отслеживая движение ВСМ. В антенных системах, эксплуатируемых в полосе частот </w:t>
      </w:r>
      <w:proofErr w:type="gramStart"/>
      <w:r w:rsidRPr="000D039F">
        <w:rPr>
          <w:lang w:val="ru-RU"/>
        </w:rPr>
        <w:t>1668,4</w:t>
      </w:r>
      <w:r w:rsidR="0071404B" w:rsidRPr="000D039F">
        <w:rPr>
          <w:lang w:val="ru-RU"/>
        </w:rPr>
        <w:t>−</w:t>
      </w:r>
      <w:r w:rsidRPr="000D039F">
        <w:rPr>
          <w:lang w:val="ru-RU"/>
        </w:rPr>
        <w:t>1700</w:t>
      </w:r>
      <w:proofErr w:type="gramEnd"/>
      <w:r w:rsidR="0071404B" w:rsidRPr="000D039F">
        <w:rPr>
          <w:lang w:val="ru-RU"/>
        </w:rPr>
        <w:t> </w:t>
      </w:r>
      <w:r w:rsidRPr="000D039F">
        <w:rPr>
          <w:lang w:val="ru-RU"/>
        </w:rPr>
        <w:t xml:space="preserve">МГц, как правило, применяются усиления антенны порядка 25–28 дБи. </w:t>
      </w:r>
    </w:p>
    <w:p w14:paraId="0899B890" w14:textId="77777777" w:rsidR="003977B7" w:rsidRPr="000D039F" w:rsidRDefault="003977B7" w:rsidP="003977B7">
      <w:pPr>
        <w:rPr>
          <w:lang w:val="ru-RU"/>
        </w:rPr>
      </w:pPr>
    </w:p>
    <w:p w14:paraId="1198A6BB" w14:textId="77777777" w:rsidR="003977B7" w:rsidRPr="000D039F" w:rsidRDefault="003977B7" w:rsidP="003977B7">
      <w:pPr>
        <w:rPr>
          <w:lang w:val="ru-RU"/>
        </w:rPr>
      </w:pPr>
    </w:p>
    <w:p w14:paraId="64BCF6AC" w14:textId="77777777" w:rsidR="003977B7" w:rsidRPr="000D039F" w:rsidRDefault="003977B7" w:rsidP="003977B7">
      <w:pPr>
        <w:rPr>
          <w:lang w:val="ru-RU"/>
        </w:rPr>
      </w:pPr>
    </w:p>
    <w:p w14:paraId="5B3BDAD4" w14:textId="6A537166" w:rsidR="00D51813" w:rsidRPr="000D039F" w:rsidRDefault="002C0162" w:rsidP="00D95718">
      <w:pPr>
        <w:pStyle w:val="FigureNo"/>
        <w:rPr>
          <w:lang w:val="ru-RU"/>
        </w:rPr>
      </w:pPr>
      <w:r w:rsidRPr="000D039F">
        <w:rPr>
          <w:lang w:val="ru-RU"/>
        </w:rPr>
        <w:lastRenderedPageBreak/>
        <w:t>Рисунок</w:t>
      </w:r>
      <w:r w:rsidR="00D51813" w:rsidRPr="000D039F">
        <w:rPr>
          <w:lang w:val="ru-RU"/>
        </w:rPr>
        <w:t xml:space="preserve"> </w:t>
      </w:r>
      <w:proofErr w:type="gramStart"/>
      <w:r w:rsidR="00D51813" w:rsidRPr="000D039F">
        <w:rPr>
          <w:lang w:val="ru-RU"/>
        </w:rPr>
        <w:t>3-6</w:t>
      </w:r>
      <w:proofErr w:type="gramEnd"/>
    </w:p>
    <w:p w14:paraId="2246E7A3" w14:textId="1FCDF233" w:rsidR="00D51813" w:rsidRPr="000D039F" w:rsidRDefault="002C0162" w:rsidP="007E3956">
      <w:pPr>
        <w:pStyle w:val="Figuretitle"/>
        <w:spacing w:after="360"/>
        <w:rPr>
          <w:lang w:val="ru-RU"/>
        </w:rPr>
      </w:pPr>
      <w:r w:rsidRPr="000D039F">
        <w:rPr>
          <w:lang w:val="ru-RU"/>
        </w:rPr>
        <w:t>Антенные системы слежения (1668,4–1700 МГц)</w:t>
      </w:r>
    </w:p>
    <w:p w14:paraId="27DAA585" w14:textId="67DAAD9F" w:rsidR="00D51813" w:rsidRPr="000D039F" w:rsidRDefault="003D4004" w:rsidP="001E2C40">
      <w:pPr>
        <w:pStyle w:val="Figure"/>
        <w:keepNext w:val="0"/>
        <w:keepLines w:val="0"/>
        <w:rPr>
          <w:lang w:val="ru-RU"/>
        </w:rPr>
      </w:pPr>
      <w:r w:rsidRPr="000D039F">
        <w:rPr>
          <w:noProof/>
          <w:lang w:val="ru-RU"/>
        </w:rPr>
        <w:drawing>
          <wp:inline distT="0" distB="0" distL="0" distR="0" wp14:anchorId="4B4388D9" wp14:editId="76E4B3D5">
            <wp:extent cx="3998984" cy="6105156"/>
            <wp:effectExtent l="0" t="0" r="1905" b="0"/>
            <wp:docPr id="146746891" name="Picture 10" descr="Tracking antenna systems (1 668.4-1 700 MHz)"/>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6746891" name="Picture 10" descr="Tracking antenna systems (1 668.4-1 700 MHz)"/>
                    <pic:cNvPicPr/>
                  </pic:nvPicPr>
                  <pic:blipFill>
                    <a:blip r:embed="rId69" cstate="print">
                      <a:extLst>
                        <a:ext uri="{28A0092B-C50C-407E-A947-70E740481C1C}">
                          <a14:useLocalDpi xmlns:a14="http://schemas.microsoft.com/office/drawing/2010/main" val="0"/>
                        </a:ext>
                      </a:extLst>
                    </a:blip>
                    <a:stretch>
                      <a:fillRect/>
                    </a:stretch>
                  </pic:blipFill>
                  <pic:spPr>
                    <a:xfrm>
                      <a:off x="0" y="0"/>
                      <a:ext cx="3998984" cy="6105156"/>
                    </a:xfrm>
                    <a:prstGeom prst="rect">
                      <a:avLst/>
                    </a:prstGeom>
                  </pic:spPr>
                </pic:pic>
              </a:graphicData>
            </a:graphic>
          </wp:inline>
        </w:drawing>
      </w:r>
    </w:p>
    <w:p w14:paraId="0EE2336B" w14:textId="77777777" w:rsidR="005D1AC8" w:rsidRPr="000D039F" w:rsidRDefault="005D1AC8" w:rsidP="00B341A7">
      <w:pPr>
        <w:pStyle w:val="Heading3"/>
        <w:rPr>
          <w:lang w:val="ru-RU"/>
        </w:rPr>
      </w:pPr>
      <w:bookmarkStart w:id="164" w:name="_Toc236243224"/>
      <w:bookmarkStart w:id="165" w:name="_Toc236298815"/>
      <w:bookmarkStart w:id="166" w:name="_Toc236299058"/>
      <w:r w:rsidRPr="000D039F">
        <w:rPr>
          <w:lang w:val="ru-RU"/>
        </w:rPr>
        <w:t>3.3.2</w:t>
      </w:r>
      <w:r w:rsidRPr="000D039F">
        <w:rPr>
          <w:lang w:val="ru-RU"/>
        </w:rPr>
        <w:tab/>
        <w:t>Наземная система обработки данных</w:t>
      </w:r>
      <w:bookmarkEnd w:id="164"/>
      <w:bookmarkEnd w:id="165"/>
      <w:bookmarkEnd w:id="166"/>
    </w:p>
    <w:p w14:paraId="16DB4885" w14:textId="0BB81131" w:rsidR="005D1AC8" w:rsidRPr="000D039F" w:rsidRDefault="005D1AC8" w:rsidP="005D1AC8">
      <w:pPr>
        <w:rPr>
          <w:lang w:val="ru-RU"/>
        </w:rPr>
      </w:pPr>
      <w:r w:rsidRPr="000D039F">
        <w:rPr>
          <w:lang w:val="ru-RU"/>
        </w:rPr>
        <w:t>Приемник пропускает сигнал радиозонда основной полосы в систему обработки сигналов, которая декодирует аналоговые или цифровые данные радиозонда и генерирует требуемые данные измерения параметров атмосферы. Некоторые ВСМ не передают фактические метеорологические данные (такие как давление, температура, влажность, озон, ветер) на приемную станцию, а вместо этого передают электронные характеристики датчиков, данные НАВАИД/ГНСС, чтобы свести к минимуму стоимость обработки данных в системе ВСМ. Наземная система обработки сигналов применяет показания емкостного и/или резистивного датчика и показания датчика, используемые для калибровки, к многочлену для того, чтобы рассчитать необходимый метеорологический параметр. Другие системы ВСМ могут выполнять основной объем обработки сигналов внутри самой системы ВСМ и непосредственно передавать фактические метеорологические данные. В</w:t>
      </w:r>
      <w:r w:rsidR="003A5FA8" w:rsidRPr="000D039F">
        <w:rPr>
          <w:lang w:val="ru-RU"/>
        </w:rPr>
        <w:t> </w:t>
      </w:r>
      <w:r w:rsidRPr="000D039F">
        <w:rPr>
          <w:lang w:val="ru-RU"/>
        </w:rPr>
        <w:t>этом случае наземная обрабатывающая система может выполнять лишь определенный поднабор функций обработки данных.</w:t>
      </w:r>
    </w:p>
    <w:p w14:paraId="7579D614" w14:textId="77777777" w:rsidR="005D1AC8" w:rsidRPr="000D039F" w:rsidRDefault="005D1AC8" w:rsidP="00B341A7">
      <w:pPr>
        <w:pStyle w:val="Heading3"/>
        <w:rPr>
          <w:lang w:val="ru-RU"/>
        </w:rPr>
      </w:pPr>
      <w:bookmarkStart w:id="167" w:name="_Toc236243225"/>
      <w:bookmarkStart w:id="168" w:name="_Toc236298816"/>
      <w:bookmarkStart w:id="169" w:name="_Toc236299059"/>
      <w:r w:rsidRPr="000D039F">
        <w:rPr>
          <w:lang w:val="ru-RU"/>
        </w:rPr>
        <w:lastRenderedPageBreak/>
        <w:t>3.3.3</w:t>
      </w:r>
      <w:r w:rsidRPr="000D039F">
        <w:rPr>
          <w:lang w:val="ru-RU"/>
        </w:rPr>
        <w:tab/>
        <w:t>Блоки зондирования одноразового применения</w:t>
      </w:r>
      <w:bookmarkEnd w:id="167"/>
      <w:bookmarkEnd w:id="168"/>
      <w:bookmarkEnd w:id="169"/>
    </w:p>
    <w:p w14:paraId="5E16AD35" w14:textId="77777777" w:rsidR="005D1AC8" w:rsidRPr="000D039F" w:rsidRDefault="005D1AC8" w:rsidP="005D1AC8">
      <w:pPr>
        <w:rPr>
          <w:lang w:val="ru-RU"/>
        </w:rPr>
      </w:pPr>
      <w:r w:rsidRPr="000D039F">
        <w:rPr>
          <w:lang w:val="ru-RU"/>
        </w:rPr>
        <w:t xml:space="preserve">Характер операций ВСМ по предоставлению обслуживания накладывает ограничения на способ их осуществления. Большинство проектных ограничений влияют на радиочастотные характеристики расходуемых компонентов ВСМ, а, следовательно, и на потребности в спектре для операций ВСМ. Самым существенным ограничением являются затраты на производство устройств. Однако серьезное беспокойство производителей и операторов вызывают также и другие ограничения, такие как плотность, масса, рабочая среда и отдача по мощности. Воздействие на окружающую среду блоков зондирования одноразового применения также имеет важное значение и все чаще становится препятствием при выборе устройств, поскольку НМГС стремятся повысить экологическую устойчивость своей деятельности и минимизировать неутилизируемые отходы. </w:t>
      </w:r>
    </w:p>
    <w:p w14:paraId="26FFB27B" w14:textId="77777777" w:rsidR="005D1AC8" w:rsidRPr="000D039F" w:rsidRDefault="005D1AC8" w:rsidP="005D1AC8">
      <w:pPr>
        <w:rPr>
          <w:lang w:val="ru-RU"/>
        </w:rPr>
      </w:pPr>
      <w:r w:rsidRPr="000D039F">
        <w:rPr>
          <w:lang w:val="ru-RU"/>
        </w:rPr>
        <w:t>Прогресс в области цифровых технологий предоставил возможность использовать экономичные интегральные схемы, которые позволяют улучшить функциональные характеристики радиозондов. Исторически, многие усовершенствования радиозондов вносились для повышения точности измерения датчиков и сокращения массы и размера радиозондов. В последние годы операторы были вынуждены вносить некоторые улучшения в радиочастотные характеристики, для того чтобы повысить плотность сети. В результате конструкция радиозондов большинства ведущих производителей соответствует довольно строгим стандартам Европейского института телекоммуникационных стандартов (ЕИТС) в части ширины полосы излучения и излучения боковой полосы частот. Многие базовые конструкции радиозондов содержат однокаскадные передатчики. Во время использования эти конструкции подвергаются воздействию изменений температуры, напряжения аккумуляторных батарей и емкостной нагрузки антенны. В настоящее время все более широкое применение находят доступные на рынке специализированные интегральные схемы (СИС), как подходящие устройства, способные функционировать в условиях экстремальных температурных режимов.</w:t>
      </w:r>
    </w:p>
    <w:p w14:paraId="3A6EE590" w14:textId="77777777" w:rsidR="005D1AC8" w:rsidRPr="000D039F" w:rsidRDefault="005D1AC8" w:rsidP="005D1AC8">
      <w:pPr>
        <w:rPr>
          <w:lang w:val="ru-RU"/>
        </w:rPr>
      </w:pPr>
      <w:r w:rsidRPr="000D039F">
        <w:rPr>
          <w:lang w:val="ru-RU"/>
        </w:rPr>
        <w:t>Плотность устройств одноразового применения ВСМ следует ограничивать из соображений безопасности. Масса устройств одноразового применения ВСМ также ограничивается как по соображениям безопасности, так и по причинам эксплуатационного характера. Хотя это весьма маловероятно, ВСМ должны быть спроектированы таким образом, чтобы в случае столкновения с воздушным летательным аппаратом не повредить его и не создать опасную для жизни ситуацию. Плотность имеет значение главным образом в случае попадания устройства в двигатель. Также важна масса устройств, поскольку устройства одноразового применения ВСМ падают на поверхность Земли после полета. Для контроля скорости спуска часто используется парашют. Однако объект, обладающий значительной массой, может причинить ущерб. В настоящее время масса большинства устройств одноразового применения ВСМ намного менее 1 кг (без шара-зонда). Обычно радиозонды помещаются в пенопластовую, картонную или полиэтиленовую упаковку, которая мало весит и легко поддается разрушению. Монтажные платы имеют небольшие размеры и содержат немного компонентов, а электрические схемы рассчитаны на максимальную отдачу по мощности. Батареи, необходимые для работы блоков датчиков, становятся меньше и способствуют снижению общего веса, но они все еще создают угрозу для окружающей среды.</w:t>
      </w:r>
    </w:p>
    <w:p w14:paraId="4B6986B9" w14:textId="77777777" w:rsidR="005D1AC8" w:rsidRPr="000D039F" w:rsidRDefault="005D1AC8" w:rsidP="005D1AC8">
      <w:pPr>
        <w:rPr>
          <w:lang w:val="ru-RU"/>
        </w:rPr>
      </w:pPr>
      <w:r w:rsidRPr="000D039F">
        <w:rPr>
          <w:lang w:val="ru-RU"/>
        </w:rPr>
        <w:t>Во время полета ВСМ могут подвергаться различным видам экстремального воздействия. Температура может колебаться от 50 °C до –90 °C, влажность – от весьма засушливых условий до конденсации влаги, сублимации или выпадения осадков. На больших высотах недостаток воздуха для вентилирования электроники и солнечная радиация могут привести к ее перегреву даже при низких температурах. Эти экстремальные изменения окружающей среды могут сильно повлиять на показатели работы и эксплуатационные характеристики всех компонентов устройства, включая передатчик. Нередко радиозондовые передатчики старой конструкции отклонялись по частоте на 5 МГц или более под воздействием резких изменений температуры или других факторов, например обледенения антенны, обуславливающего ее емкостную нагрузку. Ввиду ограничений в отношении потребляемой мощности, а также воздействия, которое вырабатывание тепла может оказывать на эксплуатационные характеристики датчика, практически невозможно обеспечить строгий температурный контроль электронных устройств. Кроме того, было обнаружено, что многие коммерчески доступные интегральные схемы передатчиков, используемые в отрасли беспроводной связи, не могут функционировать при крайне низких температурах.</w:t>
      </w:r>
    </w:p>
    <w:p w14:paraId="2A625700" w14:textId="78B5E416" w:rsidR="005D1AC8" w:rsidRPr="000D039F" w:rsidRDefault="005D1AC8" w:rsidP="005D1AC8">
      <w:pPr>
        <w:rPr>
          <w:lang w:val="ru-RU"/>
        </w:rPr>
      </w:pPr>
      <w:r w:rsidRPr="000D039F">
        <w:rPr>
          <w:lang w:val="ru-RU"/>
        </w:rPr>
        <w:t xml:space="preserve">Необходимо тщательно продумывать потребление энергии электронными устройствами ВСМ на стадии проектирования. Большие аккумуляторные батареи увеличивают экологический след блока датчиков, а также вес, создавая потенциальную угрозу безопасности, а вместе с весом растут и эксплуатационные затраты, поскольку для его подъема нужны шары-зонды большего размера и больше газа для их наполнения. В первую очередь именно эффективное энергопотребление обуславливает такую схему работы ВСМ, которая подразумевает минимальную выходную мощность передатчика и при </w:t>
      </w:r>
      <w:proofErr w:type="gramStart"/>
      <w:r w:rsidRPr="000D039F">
        <w:rPr>
          <w:lang w:val="ru-RU"/>
        </w:rPr>
        <w:t>этом</w:t>
      </w:r>
      <w:proofErr w:type="gramEnd"/>
      <w:r w:rsidRPr="000D039F">
        <w:rPr>
          <w:lang w:val="ru-RU"/>
        </w:rPr>
        <w:t xml:space="preserve"> поддерживает устойчивую телеметрическую связь. Радиозондовые передатчики обычно генерируют на выходе 100–400 мВт, а энергетический потенциал линии связи на предельной дальности имеет энергетический запас всего порядка </w:t>
      </w:r>
      <w:proofErr w:type="gramStart"/>
      <w:r w:rsidRPr="000D039F">
        <w:rPr>
          <w:lang w:val="ru-RU"/>
        </w:rPr>
        <w:t>0,5</w:t>
      </w:r>
      <w:r w:rsidR="003A5FA8" w:rsidRPr="000D039F">
        <w:rPr>
          <w:lang w:val="ru-RU"/>
        </w:rPr>
        <w:t>−</w:t>
      </w:r>
      <w:r w:rsidRPr="000D039F">
        <w:rPr>
          <w:lang w:val="ru-RU"/>
        </w:rPr>
        <w:t>2</w:t>
      </w:r>
      <w:proofErr w:type="gramEnd"/>
      <w:r w:rsidR="003A5FA8" w:rsidRPr="000D039F">
        <w:rPr>
          <w:lang w:val="ru-RU"/>
        </w:rPr>
        <w:t> </w:t>
      </w:r>
      <w:r w:rsidRPr="000D039F">
        <w:rPr>
          <w:lang w:val="ru-RU"/>
        </w:rPr>
        <w:t xml:space="preserve">дБ. Широко распространенный однокаскадный передатчик был признан весьма энергоэффективным, и было установлено, что передатчики усовершенствованной конструкции потребляют на 150–250% больше мощности, чем однокаскадные передатчики. Однако такие однокаскадные передатчики весьма чувствительны к </w:t>
      </w:r>
      <w:r w:rsidRPr="000D039F">
        <w:rPr>
          <w:lang w:val="ru-RU"/>
        </w:rPr>
        <w:lastRenderedPageBreak/>
        <w:t>экстремальным изменениям температуры и емкостной нагрузке антенны во время эксплуатации, что приводит к значительному сдвигу частот. Современные цифровые передатчики отличаются более высокой спектральной эффективностью по сравнению со старыми аналоговыми передатчиками.</w:t>
      </w:r>
    </w:p>
    <w:p w14:paraId="19B07524" w14:textId="77777777" w:rsidR="005D1AC8" w:rsidRPr="000D039F" w:rsidRDefault="005D1AC8" w:rsidP="00B341A7">
      <w:pPr>
        <w:pStyle w:val="Heading2"/>
        <w:rPr>
          <w:lang w:val="ru-RU"/>
        </w:rPr>
      </w:pPr>
      <w:bookmarkStart w:id="170" w:name="_Toc236299060"/>
      <w:r w:rsidRPr="000D039F">
        <w:rPr>
          <w:lang w:val="ru-RU"/>
        </w:rPr>
        <w:t>3.4</w:t>
      </w:r>
      <w:r w:rsidRPr="000D039F">
        <w:rPr>
          <w:lang w:val="ru-RU"/>
        </w:rPr>
        <w:tab/>
        <w:t>Характеристики метеорологических наблюдений, требуемые от ВСМ</w:t>
      </w:r>
      <w:bookmarkEnd w:id="170"/>
    </w:p>
    <w:p w14:paraId="218AAD43" w14:textId="77777777" w:rsidR="005D1AC8" w:rsidRPr="000D039F" w:rsidRDefault="005D1AC8" w:rsidP="005D1AC8">
      <w:pPr>
        <w:rPr>
          <w:lang w:val="ru-RU"/>
        </w:rPr>
      </w:pPr>
      <w:r w:rsidRPr="000D039F">
        <w:rPr>
          <w:lang w:val="ru-RU"/>
        </w:rPr>
        <w:t>Характеристики наблюдений, требуемые от оперативной деятельности ВСМ, иллюстрируются в настоящем разделе на нескольких примерах измерений с использованием радиозондов и озонозондов.</w:t>
      </w:r>
    </w:p>
    <w:p w14:paraId="6025AC3E" w14:textId="77777777" w:rsidR="005D1AC8" w:rsidRPr="000D039F" w:rsidRDefault="005D1AC8" w:rsidP="00B341A7">
      <w:pPr>
        <w:pStyle w:val="Heading3"/>
        <w:rPr>
          <w:lang w:val="ru-RU"/>
        </w:rPr>
      </w:pPr>
      <w:bookmarkStart w:id="171" w:name="_Toc236243227"/>
      <w:bookmarkStart w:id="172" w:name="_Toc236298818"/>
      <w:bookmarkStart w:id="173" w:name="_Toc236299061"/>
      <w:r w:rsidRPr="000D039F">
        <w:rPr>
          <w:lang w:val="ru-RU"/>
        </w:rPr>
        <w:t>3.4.1</w:t>
      </w:r>
      <w:r w:rsidRPr="000D039F">
        <w:rPr>
          <w:lang w:val="ru-RU"/>
        </w:rPr>
        <w:tab/>
        <w:t>Характеристики радиозондов</w:t>
      </w:r>
      <w:bookmarkEnd w:id="171"/>
      <w:bookmarkEnd w:id="172"/>
      <w:bookmarkEnd w:id="173"/>
    </w:p>
    <w:p w14:paraId="204DBC9D" w14:textId="39166B49" w:rsidR="005D1AC8" w:rsidRPr="000D039F" w:rsidRDefault="005D1AC8" w:rsidP="005D1AC8">
      <w:pPr>
        <w:rPr>
          <w:lang w:val="ru-RU"/>
        </w:rPr>
      </w:pPr>
      <w:r w:rsidRPr="000D039F">
        <w:rPr>
          <w:lang w:val="ru-RU"/>
        </w:rPr>
        <w:t xml:space="preserve">На Рисунке 3-7 показан пример полета радиозонда из Уотнолла 13.04.2024 </w:t>
      </w:r>
      <w:r w:rsidR="00332630" w:rsidRPr="000D039F">
        <w:rPr>
          <w:lang w:val="ru-RU"/>
        </w:rPr>
        <w:t xml:space="preserve">г. </w:t>
      </w:r>
      <w:r w:rsidRPr="000D039F">
        <w:rPr>
          <w:lang w:val="ru-RU"/>
        </w:rPr>
        <w:t>на максимальную высоту около 30</w:t>
      </w:r>
      <w:r w:rsidR="00332630" w:rsidRPr="000D039F">
        <w:rPr>
          <w:lang w:val="ru-RU"/>
        </w:rPr>
        <w:t> </w:t>
      </w:r>
      <w:r w:rsidRPr="000D039F">
        <w:rPr>
          <w:lang w:val="ru-RU"/>
        </w:rPr>
        <w:t xml:space="preserve">км. В этом профиле высота и ветер были рассчитаны по данным ГСОМ, а давление </w:t>
      </w:r>
      <w:r w:rsidR="00617FC7" w:rsidRPr="000D039F">
        <w:rPr>
          <w:lang w:val="ru-RU"/>
        </w:rPr>
        <w:t>–</w:t>
      </w:r>
      <w:r w:rsidRPr="000D039F">
        <w:rPr>
          <w:lang w:val="ru-RU"/>
        </w:rPr>
        <w:t xml:space="preserve"> также по высоте ГСОМ наряду с измерениями температуры и относительной влажности. Использование значений давления, рассчитанного с помощью ГСОМ, является общепринятой международной практикой.</w:t>
      </w:r>
    </w:p>
    <w:p w14:paraId="614990B3" w14:textId="056768AE" w:rsidR="005D1AC8" w:rsidRPr="000D039F" w:rsidRDefault="005D1AC8" w:rsidP="005D1AC8">
      <w:pPr>
        <w:rPr>
          <w:lang w:val="ru-RU"/>
        </w:rPr>
      </w:pPr>
      <w:r w:rsidRPr="000D039F">
        <w:rPr>
          <w:lang w:val="ru-RU"/>
        </w:rPr>
        <w:t xml:space="preserve">Слева на Рисунке </w:t>
      </w:r>
      <w:proofErr w:type="gramStart"/>
      <w:r w:rsidRPr="000D039F">
        <w:rPr>
          <w:lang w:val="ru-RU"/>
        </w:rPr>
        <w:t>3-7</w:t>
      </w:r>
      <w:proofErr w:type="gramEnd"/>
      <w:r w:rsidRPr="000D039F">
        <w:rPr>
          <w:lang w:val="ru-RU"/>
        </w:rPr>
        <w:t xml:space="preserve"> минимальная температура наблюдалась на высоте около 27 км. Показания относительной влажности стремятся к 0% по мере приближения радиозонда к тропопаузе на высоте около 11 км. </w:t>
      </w:r>
    </w:p>
    <w:p w14:paraId="5E410FAC" w14:textId="77777777" w:rsidR="005D1AC8" w:rsidRPr="000D039F" w:rsidRDefault="005D1AC8" w:rsidP="005D1AC8">
      <w:pPr>
        <w:rPr>
          <w:lang w:val="ru-RU"/>
        </w:rPr>
      </w:pPr>
      <w:r w:rsidRPr="000D039F">
        <w:rPr>
          <w:lang w:val="ru-RU"/>
        </w:rPr>
        <w:t xml:space="preserve">Справа на Рисунке </w:t>
      </w:r>
      <w:proofErr w:type="gramStart"/>
      <w:r w:rsidRPr="000D039F">
        <w:rPr>
          <w:lang w:val="ru-RU"/>
        </w:rPr>
        <w:t>3-7</w:t>
      </w:r>
      <w:proofErr w:type="gramEnd"/>
      <w:r w:rsidRPr="000D039F">
        <w:rPr>
          <w:lang w:val="ru-RU"/>
        </w:rPr>
        <w:t xml:space="preserve"> показаны скорость и направление ветра. На графике измерения скорости ветра видно струйное течение, максимальная скорость которого превышает 70 м/с на высоте около 11 км. Предполагается, что точность измерения скорости ветра на всех высотах находится в пределах ±0,15 м/с.</w:t>
      </w:r>
    </w:p>
    <w:p w14:paraId="72253BF6" w14:textId="0ACA886C" w:rsidR="00D51813" w:rsidRPr="000D039F" w:rsidRDefault="005D1AC8" w:rsidP="00D51813">
      <w:pPr>
        <w:pStyle w:val="FigureNo"/>
        <w:rPr>
          <w:lang w:val="ru-RU"/>
        </w:rPr>
      </w:pPr>
      <w:r w:rsidRPr="000D039F">
        <w:rPr>
          <w:lang w:val="ru-RU"/>
        </w:rPr>
        <w:t>Рисунок</w:t>
      </w:r>
      <w:r w:rsidR="00D51813" w:rsidRPr="000D039F">
        <w:rPr>
          <w:lang w:val="ru-RU"/>
        </w:rPr>
        <w:t xml:space="preserve"> </w:t>
      </w:r>
      <w:proofErr w:type="gramStart"/>
      <w:r w:rsidR="00D51813" w:rsidRPr="000D039F">
        <w:rPr>
          <w:lang w:val="ru-RU"/>
        </w:rPr>
        <w:t>3-7</w:t>
      </w:r>
      <w:proofErr w:type="gramEnd"/>
    </w:p>
    <w:p w14:paraId="197A442E" w14:textId="742709FC" w:rsidR="00D51813" w:rsidRPr="000D039F" w:rsidRDefault="005D1AC8" w:rsidP="00D51813">
      <w:pPr>
        <w:pStyle w:val="Figuretitle"/>
        <w:rPr>
          <w:bCs/>
          <w:lang w:val="ru-RU"/>
        </w:rPr>
      </w:pPr>
      <w:r w:rsidRPr="000D039F">
        <w:rPr>
          <w:lang w:val="ru-RU"/>
        </w:rPr>
        <w:t>Измерения температуры, влажности и ветра радиозондом</w:t>
      </w:r>
    </w:p>
    <w:p w14:paraId="02965D46" w14:textId="3AFA1429" w:rsidR="00D51813" w:rsidRPr="000D039F" w:rsidRDefault="003D4004" w:rsidP="001E2C40">
      <w:pPr>
        <w:spacing w:before="200" w:after="200"/>
        <w:jc w:val="center"/>
        <w:rPr>
          <w:szCs w:val="22"/>
          <w:lang w:val="ru-RU"/>
        </w:rPr>
      </w:pPr>
      <w:r w:rsidRPr="000D039F">
        <w:rPr>
          <w:noProof/>
          <w:szCs w:val="22"/>
          <w:lang w:val="ru-RU"/>
        </w:rPr>
        <w:drawing>
          <wp:inline distT="0" distB="0" distL="0" distR="0" wp14:anchorId="26E43300" wp14:editId="34CBC8DC">
            <wp:extent cx="5843028" cy="3688088"/>
            <wp:effectExtent l="0" t="0" r="5715" b="7620"/>
            <wp:docPr id="877158425" name="Picture 11" descr="Temperature, humidity and wind measurements by a radiosond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77158425" name="Picture 11" descr="Temperature, humidity and wind measurements by a radiosonde"/>
                    <pic:cNvPicPr/>
                  </pic:nvPicPr>
                  <pic:blipFill>
                    <a:blip r:embed="rId70" cstate="print">
                      <a:extLst>
                        <a:ext uri="{28A0092B-C50C-407E-A947-70E740481C1C}">
                          <a14:useLocalDpi xmlns:a14="http://schemas.microsoft.com/office/drawing/2010/main" val="0"/>
                        </a:ext>
                      </a:extLst>
                    </a:blip>
                    <a:stretch>
                      <a:fillRect/>
                    </a:stretch>
                  </pic:blipFill>
                  <pic:spPr>
                    <a:xfrm>
                      <a:off x="0" y="0"/>
                      <a:ext cx="5843028" cy="3688088"/>
                    </a:xfrm>
                    <a:prstGeom prst="rect">
                      <a:avLst/>
                    </a:prstGeom>
                  </pic:spPr>
                </pic:pic>
              </a:graphicData>
            </a:graphic>
          </wp:inline>
        </w:drawing>
      </w:r>
    </w:p>
    <w:p w14:paraId="5D85019F" w14:textId="390756BF" w:rsidR="00D51813" w:rsidRPr="000D039F" w:rsidRDefault="005D1AC8" w:rsidP="007E3956">
      <w:pPr>
        <w:pStyle w:val="Normalaftertitle"/>
        <w:rPr>
          <w:lang w:val="ru-RU"/>
        </w:rPr>
      </w:pPr>
      <w:r w:rsidRPr="000D039F">
        <w:rPr>
          <w:lang w:val="ru-RU"/>
        </w:rPr>
        <w:t>Измерения высотного ветра имеют большое значение для служб воздушных перевозок и служб обороны. Результаты наблюдений ВСМ обычно преобразовываются на базовой станции в специальный защитный код и передаются соответствующим оперативным единицам.</w:t>
      </w:r>
    </w:p>
    <w:p w14:paraId="548A48A6" w14:textId="77777777" w:rsidR="005D1AC8" w:rsidRPr="000D039F" w:rsidRDefault="005D1AC8" w:rsidP="00734094">
      <w:pPr>
        <w:pStyle w:val="Heading3"/>
        <w:keepNext w:val="0"/>
        <w:keepLines w:val="0"/>
        <w:rPr>
          <w:lang w:val="ru-RU"/>
        </w:rPr>
      </w:pPr>
      <w:bookmarkStart w:id="174" w:name="_Toc236243228"/>
      <w:bookmarkStart w:id="175" w:name="_Toc236298819"/>
      <w:bookmarkStart w:id="176" w:name="_Toc236299062"/>
      <w:r w:rsidRPr="000D039F">
        <w:rPr>
          <w:lang w:val="ru-RU"/>
        </w:rPr>
        <w:t>3.4.2</w:t>
      </w:r>
      <w:r w:rsidRPr="000D039F">
        <w:rPr>
          <w:lang w:val="ru-RU"/>
        </w:rPr>
        <w:tab/>
        <w:t>Характеристики озонозондов</w:t>
      </w:r>
      <w:bookmarkEnd w:id="174"/>
      <w:bookmarkEnd w:id="175"/>
      <w:bookmarkEnd w:id="176"/>
    </w:p>
    <w:p w14:paraId="5811E0F2" w14:textId="77777777" w:rsidR="005D1AC8" w:rsidRPr="000D039F" w:rsidRDefault="005D1AC8" w:rsidP="00734094">
      <w:pPr>
        <w:rPr>
          <w:lang w:val="ru-RU"/>
        </w:rPr>
      </w:pPr>
      <w:r w:rsidRPr="000D039F">
        <w:rPr>
          <w:lang w:val="ru-RU"/>
        </w:rPr>
        <w:t>Примерно на 60 станциях по всему миру озонозонды запускаются на метеорологическом шаре-зонде и измеряют концентрацию озона с помощью химической реакции, основанной на образовании пузырьков окружающего О</w:t>
      </w:r>
      <w:r w:rsidRPr="000D039F">
        <w:rPr>
          <w:vertAlign w:val="subscript"/>
          <w:lang w:val="ru-RU"/>
        </w:rPr>
        <w:t>3</w:t>
      </w:r>
      <w:r w:rsidRPr="000D039F">
        <w:rPr>
          <w:lang w:val="ru-RU"/>
        </w:rPr>
        <w:t xml:space="preserve"> в двухкамерной электрохимической ячейке, содержащей раствор йодистого калия (KI). Озонозонд сопряжен с </w:t>
      </w:r>
      <w:r w:rsidRPr="000D039F">
        <w:rPr>
          <w:lang w:val="ru-RU"/>
        </w:rPr>
        <w:lastRenderedPageBreak/>
        <w:t>радиозондом, который передает парциальное давление O</w:t>
      </w:r>
      <w:r w:rsidRPr="000D039F">
        <w:rPr>
          <w:vertAlign w:val="subscript"/>
          <w:lang w:val="ru-RU"/>
        </w:rPr>
        <w:t>3</w:t>
      </w:r>
      <w:r w:rsidRPr="000D039F">
        <w:rPr>
          <w:lang w:val="ru-RU"/>
        </w:rPr>
        <w:t xml:space="preserve"> одновременно с данными о давлении, температуре, влажности (ДТВ) и информацией о ветре, полученной по данным ГСОМ, на наземную станцию. На Рисунке 3-8 показан пример определения концентрации озона в зависимости от высоты (черная линия) озонозонда, запущенного в Уккеле (50° с. ш., 4° в. д.), Бельгия, и профиля температуры, полученного с сопряженного радиозонда (красная линия). Запуски на озонозондовых станциях производятся с частотой от одного или двух раз в месяц до трех раз в неделю (как и в случае Уккела), но чаще всего выполняются еженедельно. Измерения с помощью озонозондов проводятся в рамках программы Глобальной службы атмосферы (ГСА) ВМО для мониторинга состояния озонового слоя (максимальные концентрации озона между 20 и 25 км, см. Рисунок </w:t>
      </w:r>
      <w:proofErr w:type="gramStart"/>
      <w:r w:rsidRPr="000D039F">
        <w:rPr>
          <w:lang w:val="ru-RU"/>
        </w:rPr>
        <w:t>3-8</w:t>
      </w:r>
      <w:proofErr w:type="gramEnd"/>
      <w:r w:rsidRPr="000D039F">
        <w:rPr>
          <w:lang w:val="ru-RU"/>
        </w:rPr>
        <w:t xml:space="preserve">) и хранятся в Мировом центре данных по озону и ультрафиолетовой радиации (МЦДОУ) ВМО. Более того, озон в тропосфере (ниже 11 км на Рисунке </w:t>
      </w:r>
      <w:proofErr w:type="gramStart"/>
      <w:r w:rsidRPr="000D039F">
        <w:rPr>
          <w:lang w:val="ru-RU"/>
        </w:rPr>
        <w:t>3-8</w:t>
      </w:r>
      <w:proofErr w:type="gramEnd"/>
      <w:r w:rsidRPr="000D039F">
        <w:rPr>
          <w:lang w:val="ru-RU"/>
        </w:rPr>
        <w:t>) также является важным парниковым газом, а озон в пограничном слое негативно сказывается на здоровье людей.</w:t>
      </w:r>
    </w:p>
    <w:p w14:paraId="30E814DF" w14:textId="2918DD1C" w:rsidR="00D51813" w:rsidRPr="000D039F" w:rsidRDefault="005D1AC8" w:rsidP="00093101">
      <w:pPr>
        <w:pStyle w:val="FigureNo"/>
        <w:rPr>
          <w:lang w:val="ru-RU"/>
        </w:rPr>
      </w:pPr>
      <w:r w:rsidRPr="000D039F">
        <w:rPr>
          <w:lang w:val="ru-RU"/>
        </w:rPr>
        <w:t>РИСУНОК</w:t>
      </w:r>
      <w:r w:rsidR="00D51813" w:rsidRPr="000D039F">
        <w:rPr>
          <w:lang w:val="ru-RU"/>
        </w:rPr>
        <w:t xml:space="preserve"> </w:t>
      </w:r>
      <w:proofErr w:type="gramStart"/>
      <w:r w:rsidR="00D51813" w:rsidRPr="000D039F">
        <w:rPr>
          <w:lang w:val="ru-RU"/>
        </w:rPr>
        <w:t>3-8</w:t>
      </w:r>
      <w:proofErr w:type="gramEnd"/>
    </w:p>
    <w:p w14:paraId="527573CC" w14:textId="1F329035" w:rsidR="00D51813" w:rsidRPr="000D039F" w:rsidRDefault="005D1AC8" w:rsidP="00093101">
      <w:pPr>
        <w:pStyle w:val="Figuretitle"/>
        <w:rPr>
          <w:rFonts w:cs="Times New Roman Bold"/>
          <w:lang w:val="ru-RU"/>
        </w:rPr>
      </w:pPr>
      <w:r w:rsidRPr="000D039F">
        <w:rPr>
          <w:lang w:val="ru-RU"/>
        </w:rPr>
        <w:t>Пример измерения вертикального распределения концентраций озона (черный) в атмосфере над Уккелем (Бельгия) с помощью озонозонда, сопряженного с радиозондом</w:t>
      </w:r>
    </w:p>
    <w:p w14:paraId="2B81B6C3" w14:textId="1186A447" w:rsidR="00D51813" w:rsidRPr="000D039F" w:rsidRDefault="00BE0379" w:rsidP="00D51813">
      <w:pPr>
        <w:spacing w:before="0"/>
        <w:jc w:val="center"/>
        <w:rPr>
          <w:lang w:val="ru-RU"/>
        </w:rPr>
      </w:pPr>
      <w:bookmarkStart w:id="177" w:name="_Toc482002259"/>
      <w:r w:rsidRPr="000D039F">
        <w:rPr>
          <w:noProof/>
          <w:lang w:val="ru-RU"/>
        </w:rPr>
        <w:drawing>
          <wp:inline distT="0" distB="0" distL="0" distR="0" wp14:anchorId="3356F6A3" wp14:editId="4A3721EC">
            <wp:extent cx="4762500" cy="3704167"/>
            <wp:effectExtent l="0" t="0" r="0" b="0"/>
            <wp:docPr id="1128343325"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71" cstate="print">
                      <a:extLst>
                        <a:ext uri="{28A0092B-C50C-407E-A947-70E740481C1C}">
                          <a14:useLocalDpi xmlns:a14="http://schemas.microsoft.com/office/drawing/2010/main" val="0"/>
                        </a:ext>
                      </a:extLst>
                    </a:blip>
                    <a:srcRect/>
                    <a:stretch>
                      <a:fillRect/>
                    </a:stretch>
                  </pic:blipFill>
                  <pic:spPr bwMode="auto">
                    <a:xfrm>
                      <a:off x="0" y="0"/>
                      <a:ext cx="4767323" cy="3707918"/>
                    </a:xfrm>
                    <a:prstGeom prst="rect">
                      <a:avLst/>
                    </a:prstGeom>
                    <a:noFill/>
                    <a:ln>
                      <a:noFill/>
                    </a:ln>
                  </pic:spPr>
                </pic:pic>
              </a:graphicData>
            </a:graphic>
          </wp:inline>
        </w:drawing>
      </w:r>
    </w:p>
    <w:p w14:paraId="346334D4" w14:textId="77777777" w:rsidR="005E1D8D" w:rsidRPr="000D039F" w:rsidRDefault="005E1D8D" w:rsidP="00B341A7">
      <w:pPr>
        <w:pStyle w:val="Heading2"/>
        <w:rPr>
          <w:lang w:val="ru-RU"/>
        </w:rPr>
      </w:pPr>
      <w:bookmarkStart w:id="178" w:name="_Toc236299063"/>
      <w:bookmarkStart w:id="179" w:name="_Toc474850120"/>
      <w:bookmarkStart w:id="180" w:name="_Toc474850373"/>
      <w:bookmarkStart w:id="181" w:name="_Toc474851317"/>
      <w:bookmarkEnd w:id="177"/>
      <w:r w:rsidRPr="000D039F">
        <w:rPr>
          <w:lang w:val="ru-RU"/>
        </w:rPr>
        <w:t>3.5</w:t>
      </w:r>
      <w:r w:rsidRPr="000D039F">
        <w:rPr>
          <w:lang w:val="ru-RU"/>
        </w:rPr>
        <w:tab/>
        <w:t>Различия в оперативной деятельности ВСМ</w:t>
      </w:r>
      <w:bookmarkEnd w:id="178"/>
    </w:p>
    <w:p w14:paraId="5CEE8061" w14:textId="77777777" w:rsidR="005E1D8D" w:rsidRPr="000D039F" w:rsidRDefault="005E1D8D" w:rsidP="00B341A7">
      <w:pPr>
        <w:pStyle w:val="Heading3"/>
        <w:rPr>
          <w:lang w:val="ru-RU"/>
        </w:rPr>
      </w:pPr>
      <w:bookmarkStart w:id="182" w:name="_Toc236243230"/>
      <w:bookmarkStart w:id="183" w:name="_Toc236298821"/>
      <w:bookmarkStart w:id="184" w:name="_Toc236299064"/>
      <w:r w:rsidRPr="000D039F">
        <w:rPr>
          <w:lang w:val="ru-RU"/>
        </w:rPr>
        <w:t>3.5.1</w:t>
      </w:r>
      <w:r w:rsidRPr="000D039F">
        <w:rPr>
          <w:lang w:val="ru-RU"/>
        </w:rPr>
        <w:tab/>
        <w:t>Изменения режима ветра на высотах и их влияние на работу радиозондов</w:t>
      </w:r>
      <w:bookmarkEnd w:id="182"/>
      <w:bookmarkEnd w:id="183"/>
      <w:bookmarkEnd w:id="184"/>
    </w:p>
    <w:p w14:paraId="44C00180" w14:textId="2699DB14" w:rsidR="005E1D8D" w:rsidRPr="000D039F" w:rsidRDefault="005E1D8D" w:rsidP="005E1D8D">
      <w:pPr>
        <w:rPr>
          <w:lang w:val="ru-RU"/>
        </w:rPr>
      </w:pPr>
      <w:r w:rsidRPr="000D039F">
        <w:rPr>
          <w:lang w:val="ru-RU"/>
        </w:rPr>
        <w:t>В зимнее время в высоких широтах в северном полушарии ветры на высоте более 16 км обычно не распределяются симметрично вокруг полюса. Так, очень сильные стратосферные ветры гораздо чаще встречаются над Европой по сравнению с Северной Америкой. С другой стороны, во многих странах ветер в верхних слоях атмосферы всегда слабый. Эта разница в условиях высотного ветра приводит к существенным различиям в условиях работы соответствующих национальных радиозондовых сетей. В некоторых странах, например в тропических районах, радиозонды всегда будут оставаться на больших углах возвышения и на небольшой дальности; а в других странах радиозонды необходимо отслеживать на углах возвышения ниже 5</w:t>
      </w:r>
      <w:r w:rsidR="004B60DA" w:rsidRPr="000D039F">
        <w:rPr>
          <w:lang w:val="ru-RU"/>
        </w:rPr>
        <w:t> </w:t>
      </w:r>
      <w:r w:rsidRPr="000D039F">
        <w:rPr>
          <w:lang w:val="ru-RU"/>
        </w:rPr>
        <w:t>градусов над горизонтом на дальности свыше 200 км.</w:t>
      </w:r>
    </w:p>
    <w:p w14:paraId="1506536F" w14:textId="1357BCED" w:rsidR="005E1D8D" w:rsidRPr="000D039F" w:rsidRDefault="005E1D8D" w:rsidP="004B60DA">
      <w:pPr>
        <w:keepNext/>
        <w:keepLines/>
        <w:rPr>
          <w:lang w:val="ru-RU"/>
        </w:rPr>
      </w:pPr>
      <w:r w:rsidRPr="000D039F">
        <w:rPr>
          <w:lang w:val="ru-RU"/>
        </w:rPr>
        <w:lastRenderedPageBreak/>
        <w:t>Если углы возвышения шара-зонда остаются высокими (особенно если угол возвышения превышает 15</w:t>
      </w:r>
      <w:r w:rsidR="004B60DA" w:rsidRPr="000D039F">
        <w:rPr>
          <w:lang w:val="ru-RU"/>
        </w:rPr>
        <w:t> </w:t>
      </w:r>
      <w:r w:rsidRPr="000D039F">
        <w:rPr>
          <w:lang w:val="ru-RU"/>
        </w:rPr>
        <w:t xml:space="preserve">градусов), некоторые страны могут все же использовать более дешевые радиозонды даже при отсутствии приемника сигналов НАВАИД/ГНСС и/или датчика давления, с тем чтобы уменьшить стоимость радиозондовых измерений. Эти радиозонды ведут передачу на частотах около 1680 МГц, и их можно отслеживать с помощью сканирующей направленной антенны на базовой станции, которая гораздо меньше альтернативной антенны, необходимой для радиозондов, передающих на частотах около 403 МГц. Не рекомендуется использовать радиозонды без датчика давления и без ГНСС, поскольку это может привести к значительным погрешностям в показаниях высоты/давления на верхних уровнях в случае значительного дрейфа шара-зонда (низкие углы возвышения радиолокатора). В таких случаях важно использовать радиозонды, которые принимают сигнал ГНСС, для получения надежных данных о ветрах. Частоты около 403 МГц предпочтительны для эксплуатации радиозондов при больших горизонтальных смещениях и могут обеспечить хороший прием и точные данные о ветрах во время всего набора высоты. </w:t>
      </w:r>
    </w:p>
    <w:p w14:paraId="2EBB8B30" w14:textId="77777777" w:rsidR="005E1D8D" w:rsidRPr="000D039F" w:rsidRDefault="005E1D8D" w:rsidP="00B341A7">
      <w:pPr>
        <w:pStyle w:val="Heading3"/>
        <w:rPr>
          <w:lang w:val="ru-RU"/>
        </w:rPr>
      </w:pPr>
      <w:bookmarkStart w:id="185" w:name="_Toc236243231"/>
      <w:bookmarkStart w:id="186" w:name="_Toc236298822"/>
      <w:bookmarkStart w:id="187" w:name="_Toc236299065"/>
      <w:r w:rsidRPr="000D039F">
        <w:rPr>
          <w:lang w:val="ru-RU"/>
        </w:rPr>
        <w:t>3.5.2</w:t>
      </w:r>
      <w:r w:rsidRPr="000D039F">
        <w:rPr>
          <w:lang w:val="ru-RU"/>
        </w:rPr>
        <w:tab/>
        <w:t>Различия в плотности сети</w:t>
      </w:r>
      <w:bookmarkEnd w:id="185"/>
      <w:bookmarkEnd w:id="186"/>
      <w:bookmarkEnd w:id="187"/>
    </w:p>
    <w:p w14:paraId="6BD77D50" w14:textId="37210F13" w:rsidR="005E1D8D" w:rsidRPr="000D039F" w:rsidRDefault="005E1D8D" w:rsidP="005E1D8D">
      <w:pPr>
        <w:rPr>
          <w:lang w:val="ru-RU"/>
        </w:rPr>
      </w:pPr>
      <w:r w:rsidRPr="000D039F">
        <w:rPr>
          <w:lang w:val="ru-RU"/>
        </w:rPr>
        <w:t>ВМО определила и регулярно пересматривает минимальные глобальные и региональные требования к сетям наблюдений, включая ВСМ. Согласно требованиям Глобальной опорной сети наблюдений (ГОСН) (ВМО</w:t>
      </w:r>
      <w:r w:rsidR="004B60DA" w:rsidRPr="000D039F">
        <w:rPr>
          <w:lang w:val="ru-RU"/>
        </w:rPr>
        <w:t>‑</w:t>
      </w:r>
      <w:r w:rsidRPr="000D039F">
        <w:rPr>
          <w:lang w:val="ru-RU"/>
        </w:rPr>
        <w:t>№</w:t>
      </w:r>
      <w:r w:rsidR="004B60DA" w:rsidRPr="000D039F">
        <w:rPr>
          <w:lang w:val="ru-RU"/>
        </w:rPr>
        <w:t> </w:t>
      </w:r>
      <w:r w:rsidRPr="000D039F">
        <w:rPr>
          <w:lang w:val="ru-RU"/>
        </w:rPr>
        <w:t xml:space="preserve">1160), радиозондовые измерения на аэрологических наземных станциях проводятся с требуемым горизонтальным разрешением 500 км и рекомендуемым разрешением 200 км. На аэрологических станциях, расположенных в морских районах юрисдикций Членов ВМО, требуемое горизонтальное разрешение составляет 1000 км, а рекомендуемое разрешение </w:t>
      </w:r>
      <w:r w:rsidR="00B341A7" w:rsidRPr="000D039F">
        <w:rPr>
          <w:lang w:val="ru-RU"/>
        </w:rPr>
        <w:t>–</w:t>
      </w:r>
      <w:r w:rsidRPr="000D039F">
        <w:rPr>
          <w:lang w:val="ru-RU"/>
        </w:rPr>
        <w:t xml:space="preserve"> 500 км. </w:t>
      </w:r>
    </w:p>
    <w:p w14:paraId="44EF4DD7" w14:textId="77777777" w:rsidR="005E1D8D" w:rsidRPr="000D039F" w:rsidRDefault="005E1D8D" w:rsidP="005E1D8D">
      <w:pPr>
        <w:rPr>
          <w:lang w:val="ru-RU"/>
        </w:rPr>
      </w:pPr>
      <w:r w:rsidRPr="000D039F">
        <w:rPr>
          <w:lang w:val="ru-RU"/>
        </w:rPr>
        <w:t xml:space="preserve">Потребности службы ВСМ в спектре различны в каждой конкретной стране и должны учитывать все сообщество пользователей, включая оборонные и природоохранные организации, а также организации по оказанию помощи в случае бедствий и космические агентства. Несмотря на широкое распространение цифровых передатчиков, которые более эффективно используют частотный спектр, ряд стран продолжают эксплуатировать радиозонды с аналоговой технологией. Любая оценка потребностей в спектре должна учитывать плотность сети (чем выше плотность сети, тем эффективнее следует использовать спектр), а также обновление существующего радиозондового оборудования, которое все еще может полагаться на аналоговые технологии. </w:t>
      </w:r>
    </w:p>
    <w:p w14:paraId="2B89FA9D" w14:textId="2300D8DA" w:rsidR="005E1D8D" w:rsidRPr="000D039F" w:rsidRDefault="005E1D8D" w:rsidP="005E1D8D">
      <w:pPr>
        <w:rPr>
          <w:lang w:val="ru-RU"/>
        </w:rPr>
      </w:pPr>
      <w:r w:rsidRPr="000D039F">
        <w:rPr>
          <w:lang w:val="ru-RU"/>
        </w:rPr>
        <w:t>Отмечается рост спроса на полностью автоматизированные системы запуска шаров-зондов, которые можно контролировать удаленно, и в настоящее время действует множество таких систем. В них всегда используются радиозонды с НАВАИД/ГНСС, работающие в полосе 400,15–406 МГц. Как и в случае управляемых вручную операций, если запуск радиозонда не удался из-за преждевременного разрушения шара-зонда, то радиозонд может продолжать осуществлять передачу. В результате этой поломки вскоре после нее радиозонд может быть запущен повторно. Перед каждым запуском автоматическая система сканирует частоты между 400,15 МГц и 406</w:t>
      </w:r>
      <w:r w:rsidR="004B60DA" w:rsidRPr="000D039F">
        <w:rPr>
          <w:lang w:val="ru-RU"/>
        </w:rPr>
        <w:t> </w:t>
      </w:r>
      <w:r w:rsidRPr="000D039F">
        <w:rPr>
          <w:lang w:val="ru-RU"/>
        </w:rPr>
        <w:t>МГц, чтобы убедиться, что другой радиозонд не осуществляет передачу в этом диапазоне на выбранной частоте. В таких случаях для получения оперативных измерений должна быть доступна альтернативная частота.</w:t>
      </w:r>
    </w:p>
    <w:p w14:paraId="676013C7" w14:textId="77777777" w:rsidR="005E1D8D" w:rsidRPr="000D039F" w:rsidRDefault="005E1D8D" w:rsidP="00B341A7">
      <w:pPr>
        <w:pStyle w:val="Heading3"/>
        <w:rPr>
          <w:lang w:val="ru-RU"/>
        </w:rPr>
      </w:pPr>
      <w:bookmarkStart w:id="188" w:name="_Toc236243232"/>
      <w:bookmarkStart w:id="189" w:name="_Toc236298823"/>
      <w:bookmarkStart w:id="190" w:name="_Toc236299066"/>
      <w:r w:rsidRPr="000D039F">
        <w:rPr>
          <w:lang w:val="ru-RU"/>
        </w:rPr>
        <w:t>3.5.3</w:t>
      </w:r>
      <w:r w:rsidRPr="000D039F">
        <w:rPr>
          <w:lang w:val="ru-RU"/>
        </w:rPr>
        <w:tab/>
        <w:t>Использование полосы 401–406 МГц</w:t>
      </w:r>
      <w:bookmarkEnd w:id="188"/>
      <w:bookmarkEnd w:id="189"/>
      <w:bookmarkEnd w:id="190"/>
    </w:p>
    <w:p w14:paraId="6BE3A2B7" w14:textId="07ED7CFD" w:rsidR="005E1D8D" w:rsidRPr="000D039F" w:rsidRDefault="005E1D8D" w:rsidP="005E1D8D">
      <w:pPr>
        <w:rPr>
          <w:lang w:val="ru-RU"/>
        </w:rPr>
      </w:pPr>
      <w:r w:rsidRPr="000D039F">
        <w:rPr>
          <w:lang w:val="ru-RU"/>
        </w:rPr>
        <w:t>В некоторых странах Европы плотность действующих сетей весьма высока, и в них применяются радиозонды с минимальным отклонением и узкополосные передачи в этой полосе. В некоторых других странах эксплуатируются широкополосные системы вторичной радиолокации, в которых наземная станция передает радиозонду импульс, а радиозонд отвечает на этот импульс и передает метеорологические данные. В обоих случаях для оперативной деятельности требуется почти вся полоса 400,15–406 МГц, с учетом того что между 401</w:t>
      </w:r>
      <w:r w:rsidR="004B60DA" w:rsidRPr="000D039F">
        <w:rPr>
          <w:lang w:val="ru-RU"/>
        </w:rPr>
        <w:t> </w:t>
      </w:r>
      <w:r w:rsidRPr="000D039F">
        <w:rPr>
          <w:lang w:val="ru-RU"/>
        </w:rPr>
        <w:t>МГц и 403 МГц ВСМ должна обеспечивать координацию с передачами от платформ сбора данных службы ССИЗ (Земля–космос) и службы МетСат (Земля–космос). Китай разработал Систему возвратного дрейфующего зондирования (СВДЗ), которая представляет собой инновационную систему зондирования с тремя этапами наблюдения: при подъеме, дрейфе и спуске. Для СВДЗ выделены специальные каналы в полосе 400,15–406 МГц.</w:t>
      </w:r>
    </w:p>
    <w:p w14:paraId="16E63620" w14:textId="77777777" w:rsidR="005E1D8D" w:rsidRPr="000D039F" w:rsidRDefault="005E1D8D" w:rsidP="005E1D8D">
      <w:pPr>
        <w:rPr>
          <w:lang w:val="ru-RU"/>
        </w:rPr>
      </w:pPr>
      <w:r w:rsidRPr="000D039F">
        <w:rPr>
          <w:lang w:val="ru-RU"/>
        </w:rPr>
        <w:t>Следует отметить, что в некоторых странах имеется ограниченное количество станций запуска. В таких случаях они могут располагать ресурсами для закупки передатчиков, которые могут освободить части полосы для других видов использования. Одним из таких примеров является Австралия, где полная полоса не требуется, и администрация использует часть полосы для других служб радиосвязи. ВМО считает, что в обозримом будущем для работы ВСМ потребуется вся полоса 400,15–406 МГц, понимая, что стандартные операции с радиозондами в полосе 400,15–401 МГц могут оказаться невозможными в будущем по всему миру из-за совместного использования частот в совмещенном канале со спутниковыми службами.</w:t>
      </w:r>
    </w:p>
    <w:p w14:paraId="18B735FB" w14:textId="0B2BAEC9" w:rsidR="005E1D8D" w:rsidRPr="000D039F" w:rsidRDefault="005E1D8D" w:rsidP="00B341A7">
      <w:pPr>
        <w:pStyle w:val="Heading3"/>
        <w:rPr>
          <w:lang w:val="ru-RU"/>
        </w:rPr>
      </w:pPr>
      <w:bookmarkStart w:id="191" w:name="_Toc236243233"/>
      <w:bookmarkStart w:id="192" w:name="_Toc236298824"/>
      <w:bookmarkStart w:id="193" w:name="_Toc236299067"/>
      <w:r w:rsidRPr="000D039F">
        <w:rPr>
          <w:lang w:val="ru-RU"/>
        </w:rPr>
        <w:t>3.5.4</w:t>
      </w:r>
      <w:r w:rsidRPr="000D039F">
        <w:rPr>
          <w:lang w:val="ru-RU"/>
        </w:rPr>
        <w:tab/>
        <w:t>Использование полосы 1668,4–1700 МГц</w:t>
      </w:r>
      <w:bookmarkEnd w:id="191"/>
      <w:bookmarkEnd w:id="192"/>
      <w:bookmarkEnd w:id="193"/>
    </w:p>
    <w:p w14:paraId="479E952E" w14:textId="35975BB6" w:rsidR="005E1D8D" w:rsidRPr="000D039F" w:rsidRDefault="005E1D8D" w:rsidP="005E1D8D">
      <w:pPr>
        <w:rPr>
          <w:lang w:val="ru-RU"/>
        </w:rPr>
      </w:pPr>
      <w:r w:rsidRPr="000D039F">
        <w:rPr>
          <w:lang w:val="ru-RU"/>
        </w:rPr>
        <w:t xml:space="preserve">Ситуация в полосе 1668,4–1700 МГц отличается от положения дел в полосе 401–406 МГц. Эта полоса распределена ВСМ и службе МетСат на равной первичной основе. Однако операции ВСМ и МетСат в одном канале несовместимы, и эта полоса уже оказалась в значительной степени сегментирована. ВСМ вызывает значительные помехи для наземных станций МетСат. При обсуждении потребностей ВСМ в полосе </w:t>
      </w:r>
      <w:proofErr w:type="gramStart"/>
      <w:r w:rsidRPr="000D039F">
        <w:rPr>
          <w:lang w:val="ru-RU"/>
        </w:rPr>
        <w:lastRenderedPageBreak/>
        <w:t>1668,4</w:t>
      </w:r>
      <w:r w:rsidR="007C3D86" w:rsidRPr="000D039F">
        <w:rPr>
          <w:lang w:val="ru-RU"/>
        </w:rPr>
        <w:t>−</w:t>
      </w:r>
      <w:r w:rsidRPr="000D039F">
        <w:rPr>
          <w:lang w:val="ru-RU"/>
        </w:rPr>
        <w:t>1700</w:t>
      </w:r>
      <w:proofErr w:type="gramEnd"/>
      <w:r w:rsidR="007C3D86" w:rsidRPr="000D039F">
        <w:rPr>
          <w:lang w:val="ru-RU"/>
        </w:rPr>
        <w:t> </w:t>
      </w:r>
      <w:r w:rsidRPr="000D039F">
        <w:rPr>
          <w:lang w:val="ru-RU"/>
        </w:rPr>
        <w:t>МГц необходимо учитывать, что обычно доступна только часть этой полосы. Большинство стран могут вести операции в полосе 7–8 МГц, тогда как ряду стран для поддержки деятельности все еще требуется полоса шириной более 15 МГц.</w:t>
      </w:r>
    </w:p>
    <w:p w14:paraId="29CDEBFD" w14:textId="49B2C2F9" w:rsidR="005E1D8D" w:rsidRPr="000D039F" w:rsidRDefault="005E1D8D" w:rsidP="005E1D8D">
      <w:pPr>
        <w:rPr>
          <w:lang w:val="ru-RU"/>
        </w:rPr>
      </w:pPr>
      <w:r w:rsidRPr="000D039F">
        <w:rPr>
          <w:lang w:val="ru-RU"/>
        </w:rPr>
        <w:t xml:space="preserve">Следует отметить, что операции с радиозондами охватывают не всю полосу частот 1668,4–1700 МГц, а ограничиваются диапазоном 1668,4–1690 МГц. Эти частоты используются в основном в Европе, и меньшее количество систем также действует в Азии. </w:t>
      </w:r>
    </w:p>
    <w:p w14:paraId="5BE3206D" w14:textId="77777777" w:rsidR="005E1D8D" w:rsidRPr="000D039F" w:rsidRDefault="005E1D8D" w:rsidP="00B341A7">
      <w:pPr>
        <w:pStyle w:val="Heading3"/>
        <w:rPr>
          <w:lang w:val="ru-RU"/>
        </w:rPr>
      </w:pPr>
      <w:bookmarkStart w:id="194" w:name="_Toc236243234"/>
      <w:bookmarkStart w:id="195" w:name="_Toc236298825"/>
      <w:bookmarkStart w:id="196" w:name="_Toc236299068"/>
      <w:r w:rsidRPr="000D039F">
        <w:rPr>
          <w:lang w:val="ru-RU"/>
        </w:rPr>
        <w:t>3.5.5</w:t>
      </w:r>
      <w:r w:rsidRPr="000D039F">
        <w:rPr>
          <w:lang w:val="ru-RU"/>
        </w:rPr>
        <w:tab/>
        <w:t>Требования для сохранения обеих полос</w:t>
      </w:r>
      <w:bookmarkEnd w:id="194"/>
      <w:bookmarkEnd w:id="195"/>
      <w:bookmarkEnd w:id="196"/>
    </w:p>
    <w:p w14:paraId="335FD56F" w14:textId="77777777" w:rsidR="005E1D8D" w:rsidRPr="000D039F" w:rsidRDefault="005E1D8D" w:rsidP="005E1D8D">
      <w:pPr>
        <w:rPr>
          <w:lang w:val="ru-RU"/>
        </w:rPr>
      </w:pPr>
      <w:r w:rsidRPr="000D039F">
        <w:rPr>
          <w:lang w:val="ru-RU"/>
        </w:rPr>
        <w:t xml:space="preserve">Каждая полоса обеспечивает особые характеристики, необходимые для различных типов операций ВСМ. </w:t>
      </w:r>
    </w:p>
    <w:p w14:paraId="7E8BC303" w14:textId="53EB083C" w:rsidR="005E1D8D" w:rsidRPr="000D039F" w:rsidRDefault="005E1D8D" w:rsidP="005E1D8D">
      <w:pPr>
        <w:rPr>
          <w:lang w:val="ru-RU"/>
        </w:rPr>
      </w:pPr>
      <w:r w:rsidRPr="000D039F">
        <w:rPr>
          <w:lang w:val="ru-RU"/>
        </w:rPr>
        <w:t>В полосе 401</w:t>
      </w:r>
      <w:r w:rsidR="007C3D86" w:rsidRPr="000D039F">
        <w:rPr>
          <w:lang w:val="ru-RU"/>
        </w:rPr>
        <w:t>–</w:t>
      </w:r>
      <w:r w:rsidRPr="000D039F">
        <w:rPr>
          <w:lang w:val="ru-RU"/>
        </w:rPr>
        <w:t>406 МГц меньше потери при распространении, что дает преимущество в районах с сильными ветрами, которые приводят к большой наклонной дальности между базовой станцией и радиозондом. Благодаря уменьшению потерь при распространении также становится возможным использовать для отслеживания полета более простые и менее крупные приемные антенны. Для операций ВСМ в этой полосе для измерения ветров используется одна из форм радионавигации (ГНСС), поскольку радиопеленгационная антенна была бы недопустимо большого размера. По причинам, связанным с финансированием и/или национальной безопасностью, некоторые администрации используют полосу 1668,4–1700 МГц. Это снижает стоимость приборов одноразового применения и дает возможность эксплуатировать системы ВСМ независимо от международных систем НАВАИД/ГНСС.</w:t>
      </w:r>
    </w:p>
    <w:p w14:paraId="52C53310" w14:textId="77777777" w:rsidR="005E1D8D" w:rsidRPr="000D039F" w:rsidRDefault="005E1D8D" w:rsidP="005E1D8D">
      <w:pPr>
        <w:rPr>
          <w:lang w:val="ru-RU"/>
        </w:rPr>
      </w:pPr>
      <w:proofErr w:type="gramStart"/>
      <w:r w:rsidRPr="000D039F">
        <w:rPr>
          <w:lang w:val="ru-RU"/>
        </w:rPr>
        <w:t>Ввиду отличительных особенностей каждой полосы частот и текущих условий ее совместного использования с другими службами,</w:t>
      </w:r>
      <w:proofErr w:type="gramEnd"/>
      <w:r w:rsidRPr="000D039F">
        <w:rPr>
          <w:lang w:val="ru-RU"/>
        </w:rPr>
        <w:t xml:space="preserve"> деятельность ВСМ (в области метеорологии, научных исследований, обороны и в других областях) не может полагаться на наличие только одной полосы. В связи с этим обеспечение доступности обеих полос частот считается критически важным для поддержания успешной метеорологической деятельности.</w:t>
      </w:r>
    </w:p>
    <w:p w14:paraId="7244D915" w14:textId="77777777" w:rsidR="005E1D8D" w:rsidRPr="000D039F" w:rsidRDefault="005E1D8D" w:rsidP="00B341A7">
      <w:pPr>
        <w:pStyle w:val="Heading2"/>
        <w:rPr>
          <w:lang w:val="ru-RU"/>
        </w:rPr>
      </w:pPr>
      <w:bookmarkStart w:id="197" w:name="_Toc236299069"/>
      <w:r w:rsidRPr="000D039F">
        <w:rPr>
          <w:lang w:val="ru-RU"/>
        </w:rPr>
        <w:t>3.6</w:t>
      </w:r>
      <w:r w:rsidRPr="000D039F">
        <w:rPr>
          <w:lang w:val="ru-RU"/>
        </w:rPr>
        <w:tab/>
        <w:t>Будущие тенденции</w:t>
      </w:r>
      <w:bookmarkEnd w:id="197"/>
    </w:p>
    <w:p w14:paraId="5648E686" w14:textId="77777777" w:rsidR="005E1D8D" w:rsidRPr="000D039F" w:rsidRDefault="005E1D8D" w:rsidP="005E1D8D">
      <w:pPr>
        <w:rPr>
          <w:lang w:val="ru-RU"/>
        </w:rPr>
      </w:pPr>
      <w:r w:rsidRPr="000D039F">
        <w:rPr>
          <w:lang w:val="ru-RU"/>
        </w:rPr>
        <w:t>Хотя конструктивные решения ВСМ, как правило, просты и в них используются недорогие компоненты, технологии не стоят на месте, и их дальнейшее развитие позволит улучшить эффективность работы таких систем. В связи с ростом потребности в дополнительных частотных присвоениях в том или ином районе для поддержки метеорологической и другой связанной с окружающей средой деятельности различных пользователей, радиочастотные технологии и характеристики совершенствовались за счет замены аналоговых передатчиков цифровыми.</w:t>
      </w:r>
    </w:p>
    <w:p w14:paraId="45C09219" w14:textId="77777777" w:rsidR="005E1D8D" w:rsidRPr="000D039F" w:rsidRDefault="005E1D8D" w:rsidP="005E1D8D">
      <w:pPr>
        <w:rPr>
          <w:lang w:val="ru-RU"/>
        </w:rPr>
      </w:pPr>
      <w:r w:rsidRPr="000D039F">
        <w:rPr>
          <w:lang w:val="ru-RU"/>
        </w:rPr>
        <w:t xml:space="preserve">Кроме того, внедрение ГНСС на радиозондах в целях измерения ветров и расчета показаний давления на основе высот, полученных с помощью ГСОМ, уже обеспечило существенное повышение эффективности использования спектра радиозондами НАВАИД/ГНСС. Оно также улучшает точность и разрешающую способность измерений ветра в верхних слоях атмосферы и высоты. Использование ГНСС для получения данных о давлении позволяет отказаться от специальных датчиков давления, что может уменьшить вес и стоимость радиозондов. </w:t>
      </w:r>
      <w:proofErr w:type="gramStart"/>
      <w:r w:rsidRPr="000D039F">
        <w:rPr>
          <w:lang w:val="ru-RU"/>
        </w:rPr>
        <w:t>Благодаря доступности компактных и недорогих приемников ГНСС,</w:t>
      </w:r>
      <w:proofErr w:type="gramEnd"/>
      <w:r w:rsidRPr="000D039F">
        <w:rPr>
          <w:lang w:val="ru-RU"/>
        </w:rPr>
        <w:t xml:space="preserve"> бортовые средства ВСМ могут теперь осуществлять полную обработку сигнала ГНСС и передавать только информацию о параметрах ветра и местоположении. </w:t>
      </w:r>
    </w:p>
    <w:p w14:paraId="13B48FF9" w14:textId="74E97F54" w:rsidR="00D51813" w:rsidRPr="000D039F" w:rsidRDefault="005E1D8D" w:rsidP="007E3956">
      <w:pPr>
        <w:pStyle w:val="AnnexNoTitle"/>
        <w:rPr>
          <w:lang w:val="ru-RU"/>
        </w:rPr>
      </w:pPr>
      <w:bookmarkStart w:id="198" w:name="_Toc236299070"/>
      <w:bookmarkEnd w:id="179"/>
      <w:bookmarkEnd w:id="180"/>
      <w:bookmarkEnd w:id="181"/>
      <w:r w:rsidRPr="000D039F">
        <w:rPr>
          <w:lang w:val="ru-RU"/>
        </w:rPr>
        <w:t>Справочные материалы</w:t>
      </w:r>
      <w:bookmarkEnd w:id="198"/>
    </w:p>
    <w:p w14:paraId="1A9B01B2" w14:textId="77777777" w:rsidR="00B341A7" w:rsidRPr="000D039F" w:rsidRDefault="00B341A7" w:rsidP="00B341A7">
      <w:pPr>
        <w:pStyle w:val="Normalaftertitle"/>
        <w:rPr>
          <w:lang w:val="ru-RU"/>
        </w:rPr>
      </w:pPr>
    </w:p>
    <w:p w14:paraId="11040852" w14:textId="2FBA2F58" w:rsidR="00D51813" w:rsidRPr="000D039F" w:rsidRDefault="00D95718" w:rsidP="00D95718">
      <w:pPr>
        <w:pStyle w:val="Reftext"/>
        <w:rPr>
          <w:lang w:val="ru-RU"/>
        </w:rPr>
      </w:pPr>
      <w:r w:rsidRPr="000D039F">
        <w:rPr>
          <w:lang w:val="ru-RU"/>
        </w:rPr>
        <w:t>[</w:t>
      </w:r>
      <w:r w:rsidR="00D51813" w:rsidRPr="000D039F">
        <w:rPr>
          <w:lang w:val="ru-RU"/>
        </w:rPr>
        <w:t>1</w:t>
      </w:r>
      <w:r w:rsidRPr="000D039F">
        <w:rPr>
          <w:lang w:val="ru-RU"/>
        </w:rPr>
        <w:t>]</w:t>
      </w:r>
      <w:r w:rsidR="00D51813" w:rsidRPr="000D039F">
        <w:rPr>
          <w:lang w:val="ru-RU"/>
        </w:rPr>
        <w:tab/>
        <w:t xml:space="preserve">WMO-No. 8 – Guide to Instruments and Methods of Observation, Volume I – Measurement of Meteorological Variables, </w:t>
      </w:r>
      <w:hyperlink r:id="rId72" w:history="1">
        <w:r w:rsidR="00D51813" w:rsidRPr="000D039F">
          <w:rPr>
            <w:color w:val="0000FF"/>
            <w:u w:val="single"/>
            <w:lang w:val="ru-RU"/>
          </w:rPr>
          <w:t>Guide to Instruments and Methods of Observation (wmo.int)</w:t>
        </w:r>
      </w:hyperlink>
      <w:r w:rsidR="00D51813" w:rsidRPr="000D039F">
        <w:rPr>
          <w:lang w:val="ru-RU"/>
        </w:rPr>
        <w:t>.</w:t>
      </w:r>
    </w:p>
    <w:p w14:paraId="62BFE27E" w14:textId="111F3EE8" w:rsidR="00D51813" w:rsidRPr="000D039F" w:rsidRDefault="00D95718" w:rsidP="00D95718">
      <w:pPr>
        <w:pStyle w:val="Reftext"/>
        <w:rPr>
          <w:lang w:val="ru-RU"/>
        </w:rPr>
      </w:pPr>
      <w:r w:rsidRPr="000D039F">
        <w:rPr>
          <w:lang w:val="ru-RU"/>
        </w:rPr>
        <w:t>[</w:t>
      </w:r>
      <w:r w:rsidR="00D51813" w:rsidRPr="000D039F">
        <w:rPr>
          <w:lang w:val="ru-RU"/>
        </w:rPr>
        <w:t>2</w:t>
      </w:r>
      <w:r w:rsidRPr="000D039F">
        <w:rPr>
          <w:lang w:val="ru-RU"/>
        </w:rPr>
        <w:t>]</w:t>
      </w:r>
      <w:r w:rsidR="00D51813" w:rsidRPr="000D039F">
        <w:rPr>
          <w:lang w:val="ru-RU"/>
        </w:rPr>
        <w:tab/>
        <w:t xml:space="preserve">WMO-No. 1160 – Manual on the WMO Integrated Global Observing System, </w:t>
      </w:r>
      <w:hyperlink r:id="rId73" w:history="1">
        <w:r w:rsidR="00D51813" w:rsidRPr="000D039F">
          <w:rPr>
            <w:color w:val="0000FF"/>
            <w:u w:val="single"/>
            <w:lang w:val="ru-RU"/>
          </w:rPr>
          <w:t>Manual on the WMO Integrated Global Observing System</w:t>
        </w:r>
      </w:hyperlink>
      <w:r w:rsidR="00D51813" w:rsidRPr="000D039F">
        <w:rPr>
          <w:lang w:val="ru-RU"/>
        </w:rPr>
        <w:t>.</w:t>
      </w:r>
    </w:p>
    <w:p w14:paraId="7660D828" w14:textId="2998AB28" w:rsidR="00D51813" w:rsidRPr="000D039F" w:rsidRDefault="00D95718" w:rsidP="00D95718">
      <w:pPr>
        <w:pStyle w:val="Reftext"/>
        <w:rPr>
          <w:lang w:val="ru-RU"/>
        </w:rPr>
      </w:pPr>
      <w:r w:rsidRPr="000D039F">
        <w:rPr>
          <w:lang w:val="ru-RU"/>
        </w:rPr>
        <w:t>[</w:t>
      </w:r>
      <w:r w:rsidR="00D51813" w:rsidRPr="000D039F">
        <w:rPr>
          <w:lang w:val="ru-RU"/>
        </w:rPr>
        <w:t>3</w:t>
      </w:r>
      <w:r w:rsidRPr="000D039F">
        <w:rPr>
          <w:lang w:val="ru-RU"/>
        </w:rPr>
        <w:t>]</w:t>
      </w:r>
      <w:r w:rsidR="00D51813" w:rsidRPr="000D039F">
        <w:rPr>
          <w:lang w:val="ru-RU"/>
        </w:rPr>
        <w:tab/>
        <w:t>OSCAR/Surface (</w:t>
      </w:r>
      <w:hyperlink r:id="rId74" w:history="1">
        <w:r w:rsidR="00E261B6" w:rsidRPr="000D039F">
          <w:rPr>
            <w:rStyle w:val="Hyperlink"/>
            <w:lang w:val="ru-RU"/>
          </w:rPr>
          <w:t>https://oscar.wmo.int/surface/</w:t>
        </w:r>
      </w:hyperlink>
      <w:r w:rsidR="00D51813" w:rsidRPr="000D039F">
        <w:rPr>
          <w:lang w:val="ru-RU"/>
        </w:rPr>
        <w:t>).</w:t>
      </w:r>
    </w:p>
    <w:p w14:paraId="7C51754E" w14:textId="3125B25C" w:rsidR="00D51813" w:rsidRPr="000D039F" w:rsidRDefault="00D95718" w:rsidP="00D95718">
      <w:pPr>
        <w:pStyle w:val="Reftext"/>
        <w:rPr>
          <w:lang w:val="ru-RU"/>
        </w:rPr>
      </w:pPr>
      <w:r w:rsidRPr="000D039F">
        <w:rPr>
          <w:lang w:val="ru-RU"/>
        </w:rPr>
        <w:t>[</w:t>
      </w:r>
      <w:r w:rsidR="00D51813" w:rsidRPr="000D039F">
        <w:rPr>
          <w:lang w:val="ru-RU"/>
        </w:rPr>
        <w:t>4</w:t>
      </w:r>
      <w:r w:rsidRPr="000D039F">
        <w:rPr>
          <w:lang w:val="ru-RU"/>
        </w:rPr>
        <w:t>]</w:t>
      </w:r>
      <w:r w:rsidR="00D51813" w:rsidRPr="000D039F">
        <w:rPr>
          <w:lang w:val="ru-RU"/>
        </w:rPr>
        <w:tab/>
        <w:t xml:space="preserve">WMO-No. 1165 – Guide to the WMO Integrated Global Observing System, </w:t>
      </w:r>
      <w:hyperlink r:id="rId75" w:history="1">
        <w:r w:rsidR="00D51813" w:rsidRPr="000D039F">
          <w:rPr>
            <w:color w:val="0000FF"/>
            <w:u w:val="single"/>
            <w:lang w:val="ru-RU"/>
          </w:rPr>
          <w:t>Guide to the WMO Integrated Global Observing System</w:t>
        </w:r>
      </w:hyperlink>
      <w:r w:rsidR="00D51813" w:rsidRPr="000D039F">
        <w:rPr>
          <w:lang w:val="ru-RU"/>
        </w:rPr>
        <w:t>.</w:t>
      </w:r>
    </w:p>
    <w:p w14:paraId="5C0E3E6D" w14:textId="069D5559" w:rsidR="00D51813" w:rsidRPr="000D039F" w:rsidRDefault="00D95718" w:rsidP="00D95718">
      <w:pPr>
        <w:pStyle w:val="Reftext"/>
        <w:rPr>
          <w:lang w:val="ru-RU"/>
        </w:rPr>
      </w:pPr>
      <w:r w:rsidRPr="000D039F">
        <w:rPr>
          <w:lang w:val="ru-RU"/>
        </w:rPr>
        <w:t>[</w:t>
      </w:r>
      <w:r w:rsidR="00D51813" w:rsidRPr="000D039F">
        <w:rPr>
          <w:lang w:val="ru-RU"/>
        </w:rPr>
        <w:t>5</w:t>
      </w:r>
      <w:r w:rsidRPr="000D039F">
        <w:rPr>
          <w:lang w:val="ru-RU"/>
        </w:rPr>
        <w:t>]</w:t>
      </w:r>
      <w:r w:rsidR="00D51813" w:rsidRPr="000D039F">
        <w:rPr>
          <w:lang w:val="ru-RU"/>
        </w:rPr>
        <w:tab/>
        <w:t>Instruments and Observing Methods Report No. 143, Report of WMO</w:t>
      </w:r>
      <w:r w:rsidR="003014D4" w:rsidRPr="000D039F">
        <w:rPr>
          <w:lang w:val="ru-RU"/>
        </w:rPr>
        <w:t>'</w:t>
      </w:r>
      <w:r w:rsidR="00D51813" w:rsidRPr="000D039F">
        <w:rPr>
          <w:lang w:val="ru-RU"/>
        </w:rPr>
        <w:t xml:space="preserve">s 2022 Upper-Air Instrument Intercomparison Campaign, </w:t>
      </w:r>
      <w:hyperlink r:id="rId76" w:history="1">
        <w:r w:rsidR="00D51813" w:rsidRPr="000D039F">
          <w:rPr>
            <w:color w:val="0000FF"/>
            <w:u w:val="single"/>
            <w:lang w:val="ru-RU"/>
          </w:rPr>
          <w:t>Report of WMO</w:t>
        </w:r>
        <w:r w:rsidR="00946F01" w:rsidRPr="000D039F">
          <w:rPr>
            <w:color w:val="0000FF"/>
            <w:u w:val="single"/>
            <w:lang w:val="ru-RU"/>
          </w:rPr>
          <w:t>'</w:t>
        </w:r>
        <w:r w:rsidR="00D51813" w:rsidRPr="000D039F">
          <w:rPr>
            <w:color w:val="0000FF"/>
            <w:u w:val="single"/>
            <w:lang w:val="ru-RU"/>
          </w:rPr>
          <w:t>s 2022 Upper-Air Instrument Intercomparison Campaign</w:t>
        </w:r>
      </w:hyperlink>
      <w:r w:rsidR="00D51813" w:rsidRPr="000D039F">
        <w:rPr>
          <w:lang w:val="ru-RU"/>
        </w:rPr>
        <w:t>.</w:t>
      </w:r>
    </w:p>
    <w:p w14:paraId="08006D29" w14:textId="5961C191" w:rsidR="006759E9" w:rsidRPr="000D039F" w:rsidRDefault="00D95718" w:rsidP="00D95718">
      <w:pPr>
        <w:pStyle w:val="Reftext"/>
        <w:rPr>
          <w:lang w:val="ru-RU"/>
        </w:rPr>
      </w:pPr>
      <w:r w:rsidRPr="000D039F">
        <w:rPr>
          <w:lang w:val="ru-RU"/>
        </w:rPr>
        <w:t>[</w:t>
      </w:r>
      <w:r w:rsidR="00D51813" w:rsidRPr="000D039F">
        <w:rPr>
          <w:lang w:val="ru-RU"/>
        </w:rPr>
        <w:t>6</w:t>
      </w:r>
      <w:r w:rsidRPr="000D039F">
        <w:rPr>
          <w:lang w:val="ru-RU"/>
        </w:rPr>
        <w:t>]</w:t>
      </w:r>
      <w:r w:rsidR="00D51813" w:rsidRPr="000D039F">
        <w:rPr>
          <w:lang w:val="ru-RU"/>
        </w:rPr>
        <w:tab/>
        <w:t xml:space="preserve">Recommendation </w:t>
      </w:r>
      <w:hyperlink r:id="rId77" w:history="1">
        <w:r w:rsidR="00D51813" w:rsidRPr="000D039F">
          <w:rPr>
            <w:rStyle w:val="Hyperlink"/>
            <w:color w:val="auto"/>
            <w:u w:val="none"/>
            <w:lang w:val="ru-RU"/>
          </w:rPr>
          <w:t>ITU</w:t>
        </w:r>
        <w:r w:rsidR="00AE2527" w:rsidRPr="000D039F">
          <w:rPr>
            <w:rStyle w:val="Hyperlink"/>
            <w:color w:val="auto"/>
            <w:u w:val="none"/>
            <w:lang w:val="ru-RU"/>
          </w:rPr>
          <w:t>-</w:t>
        </w:r>
        <w:r w:rsidR="00D51813" w:rsidRPr="000D039F">
          <w:rPr>
            <w:rStyle w:val="Hyperlink"/>
            <w:color w:val="auto"/>
            <w:u w:val="none"/>
            <w:lang w:val="ru-RU"/>
          </w:rPr>
          <w:t>R RS.1165</w:t>
        </w:r>
      </w:hyperlink>
      <w:r w:rsidR="00D51813" w:rsidRPr="000D039F">
        <w:rPr>
          <w:lang w:val="ru-RU"/>
        </w:rPr>
        <w:t xml:space="preserve"> – Technical characteristics and performance criteria </w:t>
      </w:r>
      <w:r w:rsidR="00D51813" w:rsidRPr="000D039F">
        <w:rPr>
          <w:spacing w:val="-4"/>
          <w:lang w:val="ru-RU"/>
        </w:rPr>
        <w:t>for radiosonde systems in the meteorological aids service in the 403 MHz and 1 680 MHz</w:t>
      </w:r>
      <w:r w:rsidR="00D51813" w:rsidRPr="000D039F">
        <w:rPr>
          <w:lang w:val="ru-RU"/>
        </w:rPr>
        <w:t xml:space="preserve"> bands.</w:t>
      </w:r>
    </w:p>
    <w:p w14:paraId="2D2D2999" w14:textId="77777777" w:rsidR="007E3956" w:rsidRPr="000D039F" w:rsidRDefault="007E3956" w:rsidP="007E3956">
      <w:pPr>
        <w:rPr>
          <w:lang w:val="ru-RU"/>
        </w:rPr>
        <w:sectPr w:rsidR="007E3956" w:rsidRPr="000D039F" w:rsidSect="00191402">
          <w:headerReference w:type="default" r:id="rId78"/>
          <w:type w:val="oddPage"/>
          <w:pgSz w:w="11907" w:h="16834" w:code="9"/>
          <w:pgMar w:top="1418" w:right="1134" w:bottom="1134" w:left="1134" w:header="720" w:footer="482" w:gutter="0"/>
          <w:cols w:space="720"/>
          <w:vAlign w:val="both"/>
          <w:docGrid w:linePitch="326"/>
        </w:sectPr>
      </w:pPr>
    </w:p>
    <w:p w14:paraId="1ABD6325" w14:textId="2BAE9309" w:rsidR="00D51813" w:rsidRPr="000D039F" w:rsidRDefault="005E1D8D" w:rsidP="00093101">
      <w:pPr>
        <w:pStyle w:val="ChapNo"/>
        <w:rPr>
          <w:rFonts w:eastAsia="MS Mincho"/>
          <w:lang w:val="ru-RU"/>
        </w:rPr>
      </w:pPr>
      <w:bookmarkStart w:id="199" w:name="_Toc225752115"/>
      <w:bookmarkStart w:id="200" w:name="_Toc225754135"/>
      <w:bookmarkStart w:id="201" w:name="_Toc236238866"/>
      <w:bookmarkStart w:id="202" w:name="_Toc236299071"/>
      <w:r w:rsidRPr="000D039F">
        <w:rPr>
          <w:lang w:val="ru-RU"/>
        </w:rPr>
        <w:lastRenderedPageBreak/>
        <w:t>ГЛАВА</w:t>
      </w:r>
      <w:r w:rsidR="00D51813" w:rsidRPr="000D039F">
        <w:rPr>
          <w:rFonts w:eastAsia="MS Mincho"/>
          <w:lang w:val="ru-RU"/>
        </w:rPr>
        <w:t xml:space="preserve"> 4</w:t>
      </w:r>
      <w:bookmarkEnd w:id="199"/>
      <w:bookmarkEnd w:id="200"/>
      <w:bookmarkEnd w:id="201"/>
      <w:bookmarkEnd w:id="202"/>
    </w:p>
    <w:p w14:paraId="6E913C35" w14:textId="53B8725E" w:rsidR="00D51813" w:rsidRPr="000D039F" w:rsidRDefault="005E1D8D" w:rsidP="00093101">
      <w:pPr>
        <w:pStyle w:val="Chaptitle"/>
        <w:rPr>
          <w:rFonts w:eastAsia="Calibri"/>
          <w:lang w:val="ru-RU"/>
        </w:rPr>
      </w:pPr>
      <w:r w:rsidRPr="000D039F">
        <w:rPr>
          <w:bCs/>
          <w:lang w:val="ru-RU"/>
        </w:rPr>
        <w:t>Метеорологические радары</w:t>
      </w:r>
    </w:p>
    <w:p w14:paraId="654E48F9" w14:textId="77777777" w:rsidR="005E1D8D" w:rsidRPr="000D039F" w:rsidRDefault="005E1D8D" w:rsidP="000C62EB">
      <w:pPr>
        <w:pStyle w:val="Heading2"/>
        <w:rPr>
          <w:lang w:val="ru-RU"/>
        </w:rPr>
      </w:pPr>
      <w:bookmarkStart w:id="203" w:name="_Toc236299072"/>
      <w:r w:rsidRPr="000D039F">
        <w:rPr>
          <w:lang w:val="ru-RU"/>
        </w:rPr>
        <w:t>4.1</w:t>
      </w:r>
      <w:r w:rsidRPr="000D039F">
        <w:rPr>
          <w:lang w:val="ru-RU"/>
        </w:rPr>
        <w:tab/>
        <w:t>Введение</w:t>
      </w:r>
      <w:bookmarkEnd w:id="203"/>
    </w:p>
    <w:p w14:paraId="07525A18" w14:textId="5B7032C1" w:rsidR="005E1D8D" w:rsidRPr="000D039F" w:rsidRDefault="005E1D8D" w:rsidP="005E1D8D">
      <w:pPr>
        <w:rPr>
          <w:lang w:val="ru-RU"/>
        </w:rPr>
      </w:pPr>
      <w:r w:rsidRPr="000D039F">
        <w:rPr>
          <w:lang w:val="ru-RU"/>
        </w:rPr>
        <w:t xml:space="preserve">Метеорологические радары наземного базирования эксплуатируются в рамках радиолокационной службы и используются для целей оперативной метеорологии, прогнозирования погоды, исследования атмосферы, а также воздушной и морской навигации. Большинство погодных радаров работают круглосуточно без перерывов и играют важнейшую роль в процедурах передачи незамедлительных метеорологических и гидрологических оповещений/предупреждений. Они представляют собой </w:t>
      </w:r>
      <w:r w:rsidR="00574293" w:rsidRPr="000D039F">
        <w:rPr>
          <w:lang w:val="ru-RU"/>
        </w:rPr>
        <w:t>"</w:t>
      </w:r>
      <w:r w:rsidRPr="000D039F">
        <w:rPr>
          <w:lang w:val="ru-RU"/>
        </w:rPr>
        <w:t>последнюю линию обороны</w:t>
      </w:r>
      <w:r w:rsidR="00574293" w:rsidRPr="000D039F">
        <w:rPr>
          <w:lang w:val="ru-RU"/>
        </w:rPr>
        <w:t>"</w:t>
      </w:r>
      <w:r w:rsidRPr="000D039F">
        <w:rPr>
          <w:lang w:val="ru-RU"/>
        </w:rPr>
        <w:t xml:space="preserve"> от гибели людей и утраты имущества при ливневых паводках или сильных штормах </w:t>
      </w:r>
      <w:proofErr w:type="gramStart"/>
      <w:r w:rsidRPr="000D039F">
        <w:rPr>
          <w:lang w:val="ru-RU"/>
        </w:rPr>
        <w:t>и</w:t>
      </w:r>
      <w:proofErr w:type="gramEnd"/>
      <w:r w:rsidRPr="000D039F">
        <w:rPr>
          <w:lang w:val="ru-RU"/>
        </w:rPr>
        <w:t xml:space="preserve"> в связи с этим считаются одним из лучших способов в метеорологии обезопасить жизни людей.</w:t>
      </w:r>
    </w:p>
    <w:p w14:paraId="7D5708D5" w14:textId="77777777" w:rsidR="005E1D8D" w:rsidRPr="000D039F" w:rsidRDefault="005E1D8D" w:rsidP="005E1D8D">
      <w:pPr>
        <w:rPr>
          <w:lang w:val="ru-RU"/>
        </w:rPr>
      </w:pPr>
      <w:r w:rsidRPr="000D039F">
        <w:rPr>
          <w:lang w:val="ru-RU"/>
        </w:rPr>
        <w:t>Метеорологические радары, как правило, являются радарами объемного сканирования с остронаправленными лучами, которые обнаруживают и измеряют как интенсивность гидрометеоров, так и их радиальные скорости. Они используются для прогнозирования образования ураганов, торнадо и других явлений суровой погоды, а также для наблюдения за ходом штормов на их разрушительном пути. Современные радары позволяют отслеживать крупные и небольшие штормы и предоставляют данные об интенсивности осадков, которые используются составителями прогнозов для предсказания возможности ливневых паводков. Кроме того, они дают необходимую информацию о сильных ветрах и возможности грозовых разрядов. Метеорологические радары представляют также большой интерес для авиационной метеорологической службы, в частности для выявления условий обледенения воздушных судов и избегания суровой погоды для полетов. Современные радары преобразуют отраженный сигнал в цифровую форму для облегчения формирования улучшенной продукции с использованием различных алгоритмов. Эти данные и продукция обычно архивируются в исследовательских и исторических целях.</w:t>
      </w:r>
    </w:p>
    <w:p w14:paraId="0EFAC37A" w14:textId="77777777" w:rsidR="005E1D8D" w:rsidRPr="000D039F" w:rsidRDefault="005E1D8D" w:rsidP="005E1D8D">
      <w:pPr>
        <w:rPr>
          <w:lang w:val="ru-RU"/>
        </w:rPr>
      </w:pPr>
      <w:r w:rsidRPr="000D039F">
        <w:rPr>
          <w:lang w:val="ru-RU"/>
        </w:rPr>
        <w:t>В настоящей главе рассматриваются действующие радары наземного базирования, которые введены в действие или планируются к введению в действие, и их особенности по сравнению с другими радарами.</w:t>
      </w:r>
    </w:p>
    <w:p w14:paraId="4529C89B" w14:textId="77777777" w:rsidR="005E1D8D" w:rsidRPr="000D039F" w:rsidRDefault="005E1D8D" w:rsidP="000C62EB">
      <w:pPr>
        <w:pStyle w:val="Heading3"/>
        <w:rPr>
          <w:lang w:val="ru-RU"/>
        </w:rPr>
      </w:pPr>
      <w:bookmarkStart w:id="204" w:name="_Toc236243239"/>
      <w:bookmarkStart w:id="205" w:name="_Toc236298830"/>
      <w:bookmarkStart w:id="206" w:name="_Toc236299073"/>
      <w:r w:rsidRPr="000D039F">
        <w:rPr>
          <w:lang w:val="ru-RU"/>
        </w:rPr>
        <w:t>4.1.1</w:t>
      </w:r>
      <w:r w:rsidRPr="000D039F">
        <w:rPr>
          <w:lang w:val="ru-RU"/>
        </w:rPr>
        <w:tab/>
        <w:t>Типы метеорологических радаров</w:t>
      </w:r>
      <w:bookmarkEnd w:id="204"/>
      <w:bookmarkEnd w:id="205"/>
      <w:bookmarkEnd w:id="206"/>
    </w:p>
    <w:p w14:paraId="6F01BF5E" w14:textId="77777777" w:rsidR="005E1D8D" w:rsidRPr="000D039F" w:rsidRDefault="005E1D8D" w:rsidP="005E1D8D">
      <w:pPr>
        <w:rPr>
          <w:lang w:val="ru-RU"/>
        </w:rPr>
      </w:pPr>
      <w:r w:rsidRPr="000D039F">
        <w:rPr>
          <w:lang w:val="ru-RU"/>
        </w:rPr>
        <w:t xml:space="preserve">Первым, наиболее распространенным и широко признанным типом радаров является погодный радар. Такие радары предоставляют данные в пределах области вокруг их собственного местоположения. Результаты работы этих радаров обычно показывают в телевизионных прогнозах погоды, и они знакомы многим. В Таблице </w:t>
      </w:r>
      <w:proofErr w:type="gramStart"/>
      <w:r w:rsidRPr="000D039F">
        <w:rPr>
          <w:lang w:val="ru-RU"/>
        </w:rPr>
        <w:t>4-1</w:t>
      </w:r>
      <w:proofErr w:type="gramEnd"/>
      <w:r w:rsidRPr="000D039F">
        <w:rPr>
          <w:lang w:val="ru-RU"/>
        </w:rPr>
        <w:t xml:space="preserve"> перечислены полосы частот, которые обычно используются для работы погодных радаров.</w:t>
      </w:r>
    </w:p>
    <w:p w14:paraId="584179B8" w14:textId="3C967D6C" w:rsidR="00D51813" w:rsidRPr="000D039F" w:rsidRDefault="005E1D8D" w:rsidP="00D51813">
      <w:pPr>
        <w:pStyle w:val="TableNo"/>
        <w:rPr>
          <w:rFonts w:eastAsia="Calibri"/>
          <w:lang w:val="ru-RU"/>
        </w:rPr>
      </w:pPr>
      <w:r w:rsidRPr="000D039F">
        <w:rPr>
          <w:lang w:val="ru-RU"/>
        </w:rPr>
        <w:t>ТАБЛИЦА</w:t>
      </w:r>
      <w:r w:rsidR="00D51813" w:rsidRPr="000D039F">
        <w:rPr>
          <w:rFonts w:eastAsia="Calibri"/>
          <w:lang w:val="ru-RU"/>
        </w:rPr>
        <w:t xml:space="preserve"> </w:t>
      </w:r>
      <w:proofErr w:type="gramStart"/>
      <w:r w:rsidR="00D51813" w:rsidRPr="000D039F">
        <w:rPr>
          <w:rFonts w:eastAsia="Calibri"/>
          <w:lang w:val="ru-RU"/>
        </w:rPr>
        <w:t>4-1</w:t>
      </w:r>
      <w:proofErr w:type="gramEnd"/>
    </w:p>
    <w:p w14:paraId="62E77BFB" w14:textId="1054D73F" w:rsidR="00D51813" w:rsidRPr="000D039F" w:rsidRDefault="005E1D8D" w:rsidP="00D51813">
      <w:pPr>
        <w:pStyle w:val="Tabletitle"/>
        <w:rPr>
          <w:rFonts w:ascii="Times New Roman" w:eastAsia="Calibri" w:hAnsi="Times New Roman"/>
          <w:lang w:val="ru-RU"/>
        </w:rPr>
      </w:pPr>
      <w:r w:rsidRPr="000D039F">
        <w:rPr>
          <w:bCs/>
          <w:lang w:val="ru-RU"/>
        </w:rPr>
        <w:t>Основные полосы частот погодных радаров</w:t>
      </w:r>
    </w:p>
    <w:tbl>
      <w:tblPr>
        <w:tblW w:w="7372"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20" w:firstRow="1" w:lastRow="0" w:firstColumn="0" w:lastColumn="0" w:noHBand="0" w:noVBand="0"/>
      </w:tblPr>
      <w:tblGrid>
        <w:gridCol w:w="3686"/>
        <w:gridCol w:w="3686"/>
      </w:tblGrid>
      <w:tr w:rsidR="00F5664D" w:rsidRPr="000D039F" w14:paraId="45E1D330" w14:textId="77777777" w:rsidTr="00F04350">
        <w:trPr>
          <w:jc w:val="center"/>
        </w:trPr>
        <w:tc>
          <w:tcPr>
            <w:tcW w:w="3686" w:type="dxa"/>
          </w:tcPr>
          <w:p w14:paraId="658C3ADA" w14:textId="07502A2D" w:rsidR="00F5664D" w:rsidRPr="000D039F" w:rsidRDefault="00F5664D" w:rsidP="00F5664D">
            <w:pPr>
              <w:pStyle w:val="Tablehead"/>
              <w:rPr>
                <w:rFonts w:ascii="Times New Roman" w:eastAsia="Calibri" w:hAnsi="Times New Roman" w:cs="Times New Roman"/>
                <w:lang w:val="ru-RU"/>
              </w:rPr>
            </w:pPr>
            <w:r w:rsidRPr="000D039F">
              <w:rPr>
                <w:bCs/>
                <w:lang w:val="ru-RU"/>
              </w:rPr>
              <w:t xml:space="preserve">Полоса частот </w:t>
            </w:r>
            <w:r w:rsidRPr="000D039F">
              <w:rPr>
                <w:bCs/>
                <w:lang w:val="ru-RU"/>
              </w:rPr>
              <w:br/>
              <w:t>(МГц)</w:t>
            </w:r>
          </w:p>
        </w:tc>
        <w:tc>
          <w:tcPr>
            <w:tcW w:w="3686" w:type="dxa"/>
          </w:tcPr>
          <w:p w14:paraId="4FBAA1E6" w14:textId="17AD6F0D" w:rsidR="00F5664D" w:rsidRPr="000D039F" w:rsidRDefault="00F5664D" w:rsidP="00F5664D">
            <w:pPr>
              <w:pStyle w:val="Tablehead"/>
              <w:rPr>
                <w:rFonts w:ascii="Times New Roman" w:eastAsia="Calibri" w:hAnsi="Times New Roman" w:cs="Times New Roman"/>
                <w:lang w:val="ru-RU"/>
              </w:rPr>
            </w:pPr>
            <w:r w:rsidRPr="000D039F">
              <w:rPr>
                <w:bCs/>
                <w:lang w:val="ru-RU"/>
              </w:rPr>
              <w:t>Название диапазона, принятое в метеорологическом сообществе</w:t>
            </w:r>
          </w:p>
        </w:tc>
      </w:tr>
      <w:tr w:rsidR="00F5664D" w:rsidRPr="000D039F" w14:paraId="270E49C6" w14:textId="77777777" w:rsidTr="00FD4F1D">
        <w:trPr>
          <w:jc w:val="center"/>
        </w:trPr>
        <w:tc>
          <w:tcPr>
            <w:tcW w:w="3686" w:type="dxa"/>
          </w:tcPr>
          <w:p w14:paraId="7175A42D" w14:textId="50DD6ED5" w:rsidR="00F5664D" w:rsidRPr="000D039F" w:rsidRDefault="00F5664D" w:rsidP="00F5664D">
            <w:pPr>
              <w:pStyle w:val="Tabletext"/>
              <w:jc w:val="center"/>
              <w:rPr>
                <w:lang w:val="ru-RU"/>
              </w:rPr>
            </w:pPr>
            <w:r w:rsidRPr="000D039F">
              <w:rPr>
                <w:lang w:val="ru-RU"/>
              </w:rPr>
              <w:t>2 700–3 000</w:t>
            </w:r>
            <w:r w:rsidRPr="000D039F">
              <w:rPr>
                <w:lang w:val="ru-RU"/>
              </w:rPr>
              <w:br/>
              <w:t>(в основном 2 700–2 900)</w:t>
            </w:r>
          </w:p>
        </w:tc>
        <w:tc>
          <w:tcPr>
            <w:tcW w:w="3686" w:type="dxa"/>
          </w:tcPr>
          <w:p w14:paraId="4928388D" w14:textId="5373907A" w:rsidR="00F5664D" w:rsidRPr="000D039F" w:rsidRDefault="00F5664D" w:rsidP="00F5664D">
            <w:pPr>
              <w:pStyle w:val="Tabletext"/>
              <w:jc w:val="center"/>
              <w:rPr>
                <w:lang w:val="ru-RU"/>
              </w:rPr>
            </w:pPr>
            <w:r w:rsidRPr="000D039F">
              <w:rPr>
                <w:lang w:val="ru-RU"/>
              </w:rPr>
              <w:t>S-диапазон</w:t>
            </w:r>
          </w:p>
        </w:tc>
      </w:tr>
      <w:tr w:rsidR="00F5664D" w:rsidRPr="000D039F" w14:paraId="7A893D00" w14:textId="77777777" w:rsidTr="00FD4F1D">
        <w:trPr>
          <w:jc w:val="center"/>
        </w:trPr>
        <w:tc>
          <w:tcPr>
            <w:tcW w:w="3686" w:type="dxa"/>
          </w:tcPr>
          <w:p w14:paraId="723B49FE" w14:textId="2C2C080C" w:rsidR="00F5664D" w:rsidRPr="000D039F" w:rsidRDefault="00F5664D" w:rsidP="00F5664D">
            <w:pPr>
              <w:pStyle w:val="Tabletext"/>
              <w:jc w:val="center"/>
              <w:rPr>
                <w:lang w:val="ru-RU"/>
              </w:rPr>
            </w:pPr>
            <w:r w:rsidRPr="000D039F">
              <w:rPr>
                <w:lang w:val="ru-RU"/>
              </w:rPr>
              <w:t>5 250–5 725</w:t>
            </w:r>
            <w:r w:rsidRPr="000D039F">
              <w:rPr>
                <w:lang w:val="ru-RU"/>
              </w:rPr>
              <w:br/>
              <w:t>(в основном 5 600–5 650)</w:t>
            </w:r>
          </w:p>
        </w:tc>
        <w:tc>
          <w:tcPr>
            <w:tcW w:w="3686" w:type="dxa"/>
          </w:tcPr>
          <w:p w14:paraId="679281C4" w14:textId="669AA0B1" w:rsidR="00F5664D" w:rsidRPr="000D039F" w:rsidRDefault="00F5664D" w:rsidP="00F5664D">
            <w:pPr>
              <w:pStyle w:val="Tabletext"/>
              <w:jc w:val="center"/>
              <w:rPr>
                <w:lang w:val="ru-RU"/>
              </w:rPr>
            </w:pPr>
            <w:r w:rsidRPr="000D039F">
              <w:rPr>
                <w:lang w:val="ru-RU"/>
              </w:rPr>
              <w:t>С-диапазон</w:t>
            </w:r>
          </w:p>
        </w:tc>
      </w:tr>
      <w:tr w:rsidR="00F5664D" w:rsidRPr="000D039F" w14:paraId="7442E635" w14:textId="77777777" w:rsidTr="00FD4F1D">
        <w:trPr>
          <w:jc w:val="center"/>
        </w:trPr>
        <w:tc>
          <w:tcPr>
            <w:tcW w:w="3686" w:type="dxa"/>
          </w:tcPr>
          <w:p w14:paraId="68F911CE" w14:textId="4417D11D" w:rsidR="00F5664D" w:rsidRPr="000D039F" w:rsidRDefault="00F5664D" w:rsidP="00F5664D">
            <w:pPr>
              <w:pStyle w:val="Tabletext"/>
              <w:jc w:val="center"/>
              <w:rPr>
                <w:lang w:val="ru-RU"/>
              </w:rPr>
            </w:pPr>
            <w:r w:rsidRPr="000D039F">
              <w:rPr>
                <w:lang w:val="ru-RU"/>
              </w:rPr>
              <w:t>9 100–9 700</w:t>
            </w:r>
            <w:r w:rsidRPr="000D039F">
              <w:rPr>
                <w:lang w:val="ru-RU"/>
              </w:rPr>
              <w:br/>
              <w:t>(в основном 9 300–9 500)</w:t>
            </w:r>
          </w:p>
        </w:tc>
        <w:tc>
          <w:tcPr>
            <w:tcW w:w="3686" w:type="dxa"/>
          </w:tcPr>
          <w:p w14:paraId="362CEB12" w14:textId="7271ADA1" w:rsidR="00F5664D" w:rsidRPr="000D039F" w:rsidRDefault="00F5664D" w:rsidP="00F5664D">
            <w:pPr>
              <w:pStyle w:val="Tabletext"/>
              <w:jc w:val="center"/>
              <w:rPr>
                <w:lang w:val="ru-RU"/>
              </w:rPr>
            </w:pPr>
            <w:r w:rsidRPr="000D039F">
              <w:rPr>
                <w:lang w:val="ru-RU"/>
              </w:rPr>
              <w:t>Х-диапазон</w:t>
            </w:r>
          </w:p>
        </w:tc>
      </w:tr>
    </w:tbl>
    <w:p w14:paraId="458662D5" w14:textId="77777777" w:rsidR="00D51813" w:rsidRPr="000D039F" w:rsidRDefault="00D51813" w:rsidP="00093101">
      <w:pPr>
        <w:pStyle w:val="Tablefin"/>
        <w:rPr>
          <w:rFonts w:eastAsia="Calibri"/>
          <w:lang w:val="ru-RU"/>
        </w:rPr>
      </w:pPr>
    </w:p>
    <w:p w14:paraId="6C495CA0" w14:textId="426CBE54" w:rsidR="00F5664D" w:rsidRPr="000D039F" w:rsidRDefault="00F5664D" w:rsidP="00F5664D">
      <w:pPr>
        <w:rPr>
          <w:lang w:val="ru-RU"/>
        </w:rPr>
      </w:pPr>
      <w:r w:rsidRPr="000D039F">
        <w:rPr>
          <w:lang w:val="ru-RU"/>
        </w:rPr>
        <w:t>Еще одну важную категорию метеорологических радаров представляет собой радар профиля ветра (РПВ). Такие радары направлены вертикально для предоставления данных о скорости ветра из области приблизительно конусообразной формы, расположенной непосредственно над радаром. При правильном оснащении, например при наличии динамиков или системы радиоакустического зондирования (РАСС), РПВ также может измерять виртуальную температуру воздуха как функцию от высоты. РПВ обычно используют полосы радиочастот, расположенные около 50 МГц, 400 МГц, 1000 МГц и 1300 МГц (более подробные сведения приводятся в п. 4.3).</w:t>
      </w:r>
    </w:p>
    <w:p w14:paraId="5573588A" w14:textId="77777777" w:rsidR="00F5664D" w:rsidRPr="000D039F" w:rsidRDefault="00F5664D" w:rsidP="00582A35">
      <w:pPr>
        <w:keepNext/>
        <w:keepLines/>
        <w:rPr>
          <w:lang w:val="ru-RU"/>
        </w:rPr>
      </w:pPr>
      <w:r w:rsidRPr="000D039F">
        <w:rPr>
          <w:lang w:val="ru-RU"/>
        </w:rPr>
        <w:lastRenderedPageBreak/>
        <w:t>К третьему типу радаров, используемых в метеорологии и океанографии, относятся океанографические высокочастотные (ВЧ) радиолокаторы. Они работают в полосе ВЧ радиочастот (3–30 МГц) и позволяют получить информацию о поверхности океана на основе рассеяния Брэгга. Океанографические радиолокаторы могут использоваться в прибрежных районах для мониторинга поверхностных течений, волнения и направления ветра.</w:t>
      </w:r>
    </w:p>
    <w:p w14:paraId="45188E0F" w14:textId="77777777" w:rsidR="00F5664D" w:rsidRPr="000D039F" w:rsidRDefault="00F5664D" w:rsidP="00F5664D">
      <w:pPr>
        <w:rPr>
          <w:lang w:val="ru-RU"/>
        </w:rPr>
      </w:pPr>
      <w:r w:rsidRPr="000D039F">
        <w:rPr>
          <w:lang w:val="ru-RU"/>
        </w:rPr>
        <w:t xml:space="preserve">Четвертый, менее распространенный тип – это вспомогательный радар, который используется для отслеживания находящихся в полете радиозондов. Применение таких радаров рассматривается в Главе 3, посвященной радиозондам. </w:t>
      </w:r>
    </w:p>
    <w:p w14:paraId="5A0EACD0" w14:textId="77777777" w:rsidR="00F5664D" w:rsidRPr="000D039F" w:rsidRDefault="00F5664D" w:rsidP="00F5664D">
      <w:pPr>
        <w:rPr>
          <w:lang w:val="ru-RU"/>
        </w:rPr>
      </w:pPr>
      <w:r w:rsidRPr="000D039F">
        <w:rPr>
          <w:lang w:val="ru-RU"/>
        </w:rPr>
        <w:t>К пятому типу радаров, применяемых в метеорологии, относятся радары облачности. Обычно эти радары работают на частотах порядка 35 ГГц и 94 ГГц, вследствие их более высокой чувствительности к гидрометеорам меньшего размера (например, туману) по сравнению с радиолокационными системами S-, C- или X-диапазона. Радары облачности предназначены для изучения микрофизических свойств облаков и других частиц в пределах диапазона чувствительности радиолокационной системы.</w:t>
      </w:r>
    </w:p>
    <w:p w14:paraId="00089FD4" w14:textId="58424E5A" w:rsidR="00F5664D" w:rsidRPr="000D039F" w:rsidRDefault="00F5664D" w:rsidP="00F5664D">
      <w:pPr>
        <w:rPr>
          <w:lang w:val="ru-RU"/>
        </w:rPr>
      </w:pPr>
      <w:r w:rsidRPr="000D039F">
        <w:rPr>
          <w:lang w:val="ru-RU"/>
        </w:rPr>
        <w:t xml:space="preserve">Работа всех радаров основана на том, что они передают радиосигналы, которые отражаются от цели, такой как транспортные средства, поверхности, дождевые капли или турбулентные потоки в атмосфере. Хотя радары испускают мощные сигналы, отраженные сигналы радаров являются слабыми. Это объясняется тем, что излучаемый сигнал должен пройти путь дважды: один раз от радара до цели, а второй раз – назад, к радару, и при прохождении сигнала в обоих направлениях происходит его затухание в атмосфере. В случае метеорологических радаров такой недостаток даже усиливается, поскольку метеорологические цели (будь то капли осадков (дождь, град, снег и т. д.) или даже, в случае доплеровского метода, пыль, насекомые или просто атмосферные помехи) вовсе не являются эффективными отражателями. Значение отраженного сигнала связано с отражательной способностью цели и может различаться в зависимости от размера и характера цели. Для того чтобы справиться с этими трудностями при обнаружении сигнала, системы радиолокации задействуют несколько основных стратегий: более высокая мощность передатчиков, более крупные антенны, которые обеспечивают ширину луча с большим усилением, сверхчувствительные приемники и длительное время интегрирования сигналов. Таким образом, важнейшим требованием для успешного обнаружения является относительно </w:t>
      </w:r>
      <w:r w:rsidR="00574293" w:rsidRPr="000D039F">
        <w:rPr>
          <w:lang w:val="ru-RU"/>
        </w:rPr>
        <w:t>"</w:t>
      </w:r>
      <w:r w:rsidRPr="000D039F">
        <w:rPr>
          <w:lang w:val="ru-RU"/>
        </w:rPr>
        <w:t>тихий</w:t>
      </w:r>
      <w:r w:rsidR="00574293" w:rsidRPr="000D039F">
        <w:rPr>
          <w:lang w:val="ru-RU"/>
        </w:rPr>
        <w:t>"</w:t>
      </w:r>
      <w:r w:rsidRPr="000D039F">
        <w:rPr>
          <w:lang w:val="ru-RU"/>
        </w:rPr>
        <w:t xml:space="preserve"> спектр – отсутствие антропогенного электронного шума и помех.</w:t>
      </w:r>
    </w:p>
    <w:p w14:paraId="65E82995" w14:textId="77777777" w:rsidR="00F5664D" w:rsidRPr="000D039F" w:rsidRDefault="00F5664D" w:rsidP="00F5664D">
      <w:pPr>
        <w:rPr>
          <w:b/>
          <w:bCs/>
          <w:lang w:val="ru-RU"/>
        </w:rPr>
      </w:pPr>
      <w:r w:rsidRPr="000D039F">
        <w:rPr>
          <w:b/>
          <w:bCs/>
          <w:lang w:val="ru-RU"/>
        </w:rPr>
        <w:t>4.1.2</w:t>
      </w:r>
      <w:r w:rsidRPr="000D039F">
        <w:rPr>
          <w:b/>
          <w:bCs/>
          <w:lang w:val="ru-RU"/>
        </w:rPr>
        <w:tab/>
        <w:t>Радиолокационное уравнение для метеорологического применения</w:t>
      </w:r>
    </w:p>
    <w:p w14:paraId="1690215C" w14:textId="2ED2A5EA" w:rsidR="00F5664D" w:rsidRPr="000D039F" w:rsidRDefault="00F5664D" w:rsidP="00F5664D">
      <w:pPr>
        <w:rPr>
          <w:lang w:val="ru-RU"/>
        </w:rPr>
      </w:pPr>
      <w:r w:rsidRPr="000D039F">
        <w:rPr>
          <w:lang w:val="ru-RU"/>
        </w:rPr>
        <w:t>Для традиционных радиолокаторов, на которых радар обнаруживает отдельную цель, простое радиолокационное уравнение предполагает, что мощность отраженного сигнала к радару зависит от эффективной площади рассеяния (ЭПР) одной цели и пропорциональна 1/</w:t>
      </w:r>
      <w:r w:rsidRPr="000D039F">
        <w:rPr>
          <w:i/>
          <w:iCs/>
          <w:lang w:val="ru-RU"/>
        </w:rPr>
        <w:t>r</w:t>
      </w:r>
      <w:r w:rsidRPr="000D039F">
        <w:rPr>
          <w:vertAlign w:val="superscript"/>
          <w:lang w:val="ru-RU"/>
        </w:rPr>
        <w:t>4</w:t>
      </w:r>
      <w:r w:rsidRPr="000D039F">
        <w:rPr>
          <w:lang w:val="ru-RU"/>
        </w:rPr>
        <w:t xml:space="preserve">, где </w:t>
      </w:r>
      <w:r w:rsidR="00574293" w:rsidRPr="000D039F">
        <w:rPr>
          <w:lang w:val="ru-RU"/>
        </w:rPr>
        <w:t>"</w:t>
      </w:r>
      <w:r w:rsidRPr="000D039F">
        <w:rPr>
          <w:i/>
          <w:iCs/>
          <w:lang w:val="ru-RU"/>
        </w:rPr>
        <w:t>r</w:t>
      </w:r>
      <w:r w:rsidR="00574293" w:rsidRPr="000D039F">
        <w:rPr>
          <w:lang w:val="ru-RU"/>
        </w:rPr>
        <w:t>"</w:t>
      </w:r>
      <w:r w:rsidRPr="000D039F">
        <w:rPr>
          <w:lang w:val="ru-RU"/>
        </w:rPr>
        <w:t xml:space="preserve"> </w:t>
      </w:r>
      <w:r w:rsidR="00617FC7" w:rsidRPr="000D039F">
        <w:rPr>
          <w:lang w:val="ru-RU"/>
        </w:rPr>
        <w:t>–</w:t>
      </w:r>
      <w:r w:rsidRPr="000D039F">
        <w:rPr>
          <w:lang w:val="ru-RU"/>
        </w:rPr>
        <w:t xml:space="preserve"> это расстояние между радаром и целью. Однако это уравнение непосредственно не применяется к метеорологическим радарам, которые предназначены для обнаружения большого объема рассеивающих элементов (как правило, частиц осадков), распределенных по всему объему луча радиолокатора в импульсе.</w:t>
      </w:r>
    </w:p>
    <w:p w14:paraId="325C7A93" w14:textId="77777777" w:rsidR="00F5664D" w:rsidRPr="000D039F" w:rsidRDefault="00F5664D" w:rsidP="00F5664D">
      <w:pPr>
        <w:rPr>
          <w:lang w:val="ru-RU"/>
        </w:rPr>
      </w:pPr>
      <w:r w:rsidRPr="000D039F">
        <w:rPr>
          <w:lang w:val="ru-RU"/>
        </w:rPr>
        <w:t>Для видов применения метеорологических радаров уравнение (</w:t>
      </w:r>
      <w:proofErr w:type="gramStart"/>
      <w:r w:rsidRPr="000D039F">
        <w:rPr>
          <w:lang w:val="ru-RU"/>
        </w:rPr>
        <w:t>4-1</w:t>
      </w:r>
      <w:proofErr w:type="gramEnd"/>
      <w:r w:rsidRPr="000D039F">
        <w:rPr>
          <w:lang w:val="ru-RU"/>
        </w:rPr>
        <w:t>) описывает отношение между мощностью отраженного сигнала и характеристиками радара и цели. Уравнение может быть представлено в следующем виде:</w:t>
      </w:r>
    </w:p>
    <w:p w14:paraId="31A0D100" w14:textId="33CD7957" w:rsidR="00D51813" w:rsidRPr="000D039F" w:rsidRDefault="00D51813" w:rsidP="00D51813">
      <w:pPr>
        <w:pStyle w:val="Equation"/>
        <w:rPr>
          <w:rFonts w:eastAsia="Calibri"/>
          <w:lang w:val="ru-RU"/>
        </w:rPr>
      </w:pPr>
      <w:r w:rsidRPr="000D039F">
        <w:rPr>
          <w:rFonts w:eastAsia="Calibri"/>
          <w:lang w:val="ru-RU"/>
        </w:rPr>
        <w:tab/>
      </w:r>
      <w:r w:rsidRPr="000D039F">
        <w:rPr>
          <w:rFonts w:eastAsia="Calibri"/>
          <w:lang w:val="ru-RU"/>
        </w:rPr>
        <w:tab/>
      </w:r>
      <m:oMath>
        <m:acc>
          <m:accPr>
            <m:chr m:val="̅"/>
            <m:ctrlPr>
              <w:rPr>
                <w:rFonts w:ascii="Cambria Math" w:eastAsia="Calibri" w:hAnsi="Cambria Math"/>
                <w:lang w:val="ru-RU"/>
              </w:rPr>
            </m:ctrlPr>
          </m:accPr>
          <m:e>
            <m:sSub>
              <m:sSubPr>
                <m:ctrlPr>
                  <w:rPr>
                    <w:rFonts w:ascii="Cambria Math" w:eastAsia="Calibri" w:hAnsi="Cambria Math"/>
                    <w:lang w:val="ru-RU"/>
                  </w:rPr>
                </m:ctrlPr>
              </m:sSubPr>
              <m:e>
                <m:r>
                  <w:rPr>
                    <w:rFonts w:ascii="Cambria Math" w:eastAsia="Calibri" w:hAnsi="Cambria Math"/>
                    <w:lang w:val="ru-RU"/>
                  </w:rPr>
                  <m:t>P</m:t>
                </m:r>
              </m:e>
              <m:sub>
                <m:r>
                  <w:rPr>
                    <w:rFonts w:ascii="Cambria Math" w:eastAsia="Calibri" w:hAnsi="Cambria Math"/>
                    <w:lang w:val="ru-RU"/>
                  </w:rPr>
                  <m:t>r</m:t>
                </m:r>
              </m:sub>
            </m:sSub>
          </m:e>
        </m:acc>
        <m:r>
          <m:rPr>
            <m:sty m:val="p"/>
          </m:rPr>
          <w:rPr>
            <w:rFonts w:ascii="Cambria Math" w:eastAsia="Calibri" w:hAnsi="Cambria Math"/>
            <w:lang w:val="ru-RU"/>
          </w:rPr>
          <m:t>=</m:t>
        </m:r>
        <m:f>
          <m:fPr>
            <m:ctrlPr>
              <w:rPr>
                <w:rFonts w:ascii="Cambria Math" w:eastAsia="Calibri" w:hAnsi="Cambria Math"/>
                <w:lang w:val="ru-RU"/>
              </w:rPr>
            </m:ctrlPr>
          </m:fPr>
          <m:num>
            <m:sSup>
              <m:sSupPr>
                <m:ctrlPr>
                  <w:rPr>
                    <w:rFonts w:ascii="Cambria Math" w:eastAsia="Calibri" w:hAnsi="Cambria Math"/>
                    <w:lang w:val="ru-RU"/>
                  </w:rPr>
                </m:ctrlPr>
              </m:sSupPr>
              <m:e>
                <m:r>
                  <m:rPr>
                    <m:sty m:val="p"/>
                  </m:rPr>
                  <w:rPr>
                    <w:rFonts w:ascii="Cambria Math" w:eastAsia="Calibri" w:hAnsi="Cambria Math"/>
                    <w:lang w:val="ru-RU"/>
                  </w:rPr>
                  <m:t>π</m:t>
                </m:r>
              </m:e>
              <m:sup>
                <m:r>
                  <m:rPr>
                    <m:sty m:val="p"/>
                  </m:rPr>
                  <w:rPr>
                    <w:rFonts w:ascii="Cambria Math" w:eastAsia="Calibri" w:hAnsi="Cambria Math"/>
                    <w:lang w:val="ru-RU"/>
                  </w:rPr>
                  <m:t>3</m:t>
                </m:r>
              </m:sup>
            </m:sSup>
            <m:r>
              <m:rPr>
                <m:sty m:val="p"/>
              </m:rPr>
              <w:rPr>
                <w:rFonts w:ascii="Cambria Math" w:eastAsia="Calibri" w:hAnsi="Cambria Math"/>
                <w:lang w:val="ru-RU"/>
              </w:rPr>
              <m:t>∙</m:t>
            </m:r>
            <m:sSub>
              <m:sSubPr>
                <m:ctrlPr>
                  <w:rPr>
                    <w:rFonts w:ascii="Cambria Math" w:eastAsia="Calibri" w:hAnsi="Cambria Math"/>
                    <w:lang w:val="ru-RU"/>
                  </w:rPr>
                </m:ctrlPr>
              </m:sSubPr>
              <m:e>
                <m:r>
                  <w:rPr>
                    <w:rFonts w:ascii="Cambria Math" w:eastAsia="Calibri" w:hAnsi="Cambria Math"/>
                    <w:lang w:val="ru-RU"/>
                  </w:rPr>
                  <m:t>P</m:t>
                </m:r>
              </m:e>
              <m:sub>
                <m:r>
                  <w:rPr>
                    <w:rFonts w:ascii="Cambria Math" w:eastAsia="Calibri" w:hAnsi="Cambria Math"/>
                    <w:lang w:val="ru-RU"/>
                  </w:rPr>
                  <m:t>t</m:t>
                </m:r>
              </m:sub>
            </m:sSub>
            <m:r>
              <m:rPr>
                <m:sty m:val="p"/>
              </m:rPr>
              <w:rPr>
                <w:rFonts w:ascii="Cambria Math" w:eastAsia="Calibri" w:hAnsi="Cambria Math"/>
                <w:lang w:val="ru-RU"/>
              </w:rPr>
              <m:t>∙</m:t>
            </m:r>
            <m:sSup>
              <m:sSupPr>
                <m:ctrlPr>
                  <w:rPr>
                    <w:rFonts w:ascii="Cambria Math" w:eastAsia="Calibri" w:hAnsi="Cambria Math"/>
                    <w:lang w:val="ru-RU"/>
                  </w:rPr>
                </m:ctrlPr>
              </m:sSupPr>
              <m:e>
                <m:r>
                  <w:rPr>
                    <w:rFonts w:ascii="Cambria Math" w:eastAsia="Calibri" w:hAnsi="Cambria Math"/>
                    <w:lang w:val="ru-RU"/>
                  </w:rPr>
                  <m:t>G</m:t>
                </m:r>
              </m:e>
              <m:sup>
                <m:r>
                  <m:rPr>
                    <m:sty m:val="p"/>
                  </m:rPr>
                  <w:rPr>
                    <w:rFonts w:ascii="Cambria Math" w:eastAsia="Calibri" w:hAnsi="Cambria Math"/>
                    <w:lang w:val="ru-RU"/>
                  </w:rPr>
                  <m:t>2</m:t>
                </m:r>
              </m:sup>
            </m:sSup>
            <m:r>
              <m:rPr>
                <m:sty m:val="p"/>
              </m:rPr>
              <w:rPr>
                <w:rFonts w:ascii="Cambria Math" w:eastAsia="Calibri" w:hAnsi="Cambria Math"/>
                <w:lang w:val="ru-RU"/>
              </w:rPr>
              <m:t>∙</m:t>
            </m:r>
            <m:sSup>
              <m:sSupPr>
                <m:ctrlPr>
                  <w:rPr>
                    <w:rFonts w:ascii="Cambria Math" w:eastAsia="Calibri" w:hAnsi="Cambria Math"/>
                    <w:lang w:val="ru-RU"/>
                  </w:rPr>
                </m:ctrlPr>
              </m:sSupPr>
              <m:e>
                <m:r>
                  <m:rPr>
                    <m:sty m:val="p"/>
                  </m:rPr>
                  <w:rPr>
                    <w:rFonts w:ascii="Cambria Math" w:eastAsia="Calibri" w:hAnsi="Cambria Math"/>
                    <w:lang w:val="ru-RU"/>
                  </w:rPr>
                  <m:t>θ</m:t>
                </m:r>
              </m:e>
              <m:sup>
                <m:r>
                  <m:rPr>
                    <m:sty m:val="p"/>
                  </m:rPr>
                  <w:rPr>
                    <w:rFonts w:ascii="Cambria Math" w:eastAsia="Calibri" w:hAnsi="Cambria Math"/>
                    <w:lang w:val="ru-RU"/>
                  </w:rPr>
                  <m:t>2</m:t>
                </m:r>
              </m:sup>
            </m:sSup>
            <m:r>
              <m:rPr>
                <m:sty m:val="p"/>
              </m:rPr>
              <w:rPr>
                <w:rFonts w:ascii="Cambria Math" w:eastAsia="Calibri" w:hAnsi="Cambria Math"/>
                <w:lang w:val="ru-RU"/>
              </w:rPr>
              <m:t>∙</m:t>
            </m:r>
            <m:r>
              <w:rPr>
                <w:rFonts w:ascii="Cambria Math" w:eastAsia="Calibri" w:hAnsi="Cambria Math"/>
                <w:lang w:val="ru-RU"/>
              </w:rPr>
              <m:t>c</m:t>
            </m:r>
            <m:r>
              <m:rPr>
                <m:sty m:val="p"/>
              </m:rPr>
              <w:rPr>
                <w:rFonts w:ascii="Cambria Math" w:eastAsia="Calibri" w:hAnsi="Cambria Math"/>
                <w:lang w:val="ru-RU"/>
              </w:rPr>
              <m:t>∙τ∙|</m:t>
            </m:r>
            <m:r>
              <w:rPr>
                <w:rFonts w:ascii="Cambria Math" w:eastAsia="Calibri" w:hAnsi="Cambria Math"/>
                <w:lang w:val="ru-RU"/>
              </w:rPr>
              <m:t>K</m:t>
            </m:r>
            <m:sSup>
              <m:sSupPr>
                <m:ctrlPr>
                  <w:rPr>
                    <w:rFonts w:ascii="Cambria Math" w:eastAsia="Calibri" w:hAnsi="Cambria Math"/>
                    <w:lang w:val="ru-RU"/>
                  </w:rPr>
                </m:ctrlPr>
              </m:sSupPr>
              <m:e>
                <m:r>
                  <m:rPr>
                    <m:sty m:val="p"/>
                  </m:rPr>
                  <w:rPr>
                    <w:rFonts w:ascii="Cambria Math" w:eastAsia="Calibri" w:hAnsi="Cambria Math"/>
                    <w:lang w:val="ru-RU"/>
                  </w:rPr>
                  <m:t>|</m:t>
                </m:r>
              </m:e>
              <m:sup>
                <m:r>
                  <m:rPr>
                    <m:sty m:val="p"/>
                  </m:rPr>
                  <w:rPr>
                    <w:rFonts w:ascii="Cambria Math" w:eastAsia="Calibri" w:hAnsi="Cambria Math"/>
                    <w:lang w:val="ru-RU"/>
                  </w:rPr>
                  <m:t>2</m:t>
                </m:r>
              </m:sup>
            </m:sSup>
            <m:r>
              <m:rPr>
                <m:sty m:val="p"/>
              </m:rPr>
              <w:rPr>
                <w:rFonts w:ascii="Cambria Math" w:eastAsia="Calibri" w:hAnsi="Cambria Math"/>
                <w:lang w:val="ru-RU"/>
              </w:rPr>
              <m:t>∙</m:t>
            </m:r>
            <m:r>
              <w:rPr>
                <w:rFonts w:ascii="Cambria Math" w:eastAsia="Calibri" w:hAnsi="Cambria Math"/>
                <w:lang w:val="ru-RU"/>
              </w:rPr>
              <m:t>L</m:t>
            </m:r>
            <m:r>
              <m:rPr>
                <m:sty m:val="p"/>
              </m:rPr>
              <w:rPr>
                <w:rFonts w:ascii="Cambria Math" w:eastAsia="Calibri" w:hAnsi="Cambria Math"/>
                <w:lang w:val="ru-RU"/>
              </w:rPr>
              <m:t>∙</m:t>
            </m:r>
            <m:r>
              <w:rPr>
                <w:rFonts w:ascii="Cambria Math" w:eastAsia="Calibri" w:hAnsi="Cambria Math"/>
                <w:lang w:val="ru-RU"/>
              </w:rPr>
              <m:t>Z</m:t>
            </m:r>
          </m:num>
          <m:den>
            <m:sSup>
              <m:sSupPr>
                <m:ctrlPr>
                  <w:rPr>
                    <w:rFonts w:ascii="Cambria Math" w:eastAsia="Calibri" w:hAnsi="Cambria Math"/>
                    <w:lang w:val="ru-RU"/>
                  </w:rPr>
                </m:ctrlPr>
              </m:sSupPr>
              <m:e>
                <m:r>
                  <m:rPr>
                    <m:sty m:val="p"/>
                  </m:rPr>
                  <w:rPr>
                    <w:rFonts w:ascii="Cambria Math" w:eastAsia="Calibri" w:hAnsi="Cambria Math"/>
                    <w:lang w:val="ru-RU"/>
                  </w:rPr>
                  <m:t>2</m:t>
                </m:r>
              </m:e>
              <m:sup>
                <m:r>
                  <m:rPr>
                    <m:sty m:val="p"/>
                  </m:rPr>
                  <w:rPr>
                    <w:rFonts w:ascii="Cambria Math" w:eastAsia="Calibri" w:hAnsi="Cambria Math"/>
                    <w:lang w:val="ru-RU"/>
                  </w:rPr>
                  <m:t>10</m:t>
                </m:r>
              </m:sup>
            </m:sSup>
            <m:r>
              <m:rPr>
                <m:sty m:val="p"/>
              </m:rPr>
              <w:rPr>
                <w:rFonts w:ascii="Cambria Math" w:eastAsia="Calibri" w:hAnsi="Cambria Math"/>
                <w:lang w:val="ru-RU"/>
              </w:rPr>
              <m:t>∙</m:t>
            </m:r>
            <m:sSup>
              <m:sSupPr>
                <m:ctrlPr>
                  <w:rPr>
                    <w:rFonts w:ascii="Cambria Math" w:eastAsia="Calibri" w:hAnsi="Cambria Math"/>
                    <w:lang w:val="ru-RU"/>
                  </w:rPr>
                </m:ctrlPr>
              </m:sSupPr>
              <m:e>
                <m:r>
                  <m:rPr>
                    <m:sty m:val="p"/>
                  </m:rPr>
                  <w:rPr>
                    <w:rFonts w:ascii="Cambria Math" w:eastAsia="Calibri" w:hAnsi="Cambria Math"/>
                    <w:lang w:val="ru-RU"/>
                  </w:rPr>
                  <m:t>λ</m:t>
                </m:r>
              </m:e>
              <m:sup>
                <m:r>
                  <m:rPr>
                    <m:sty m:val="p"/>
                  </m:rPr>
                  <w:rPr>
                    <w:rFonts w:ascii="Cambria Math" w:eastAsia="Calibri" w:hAnsi="Cambria Math"/>
                    <w:lang w:val="ru-RU"/>
                  </w:rPr>
                  <m:t>2</m:t>
                </m:r>
              </m:sup>
            </m:sSup>
            <m:r>
              <m:rPr>
                <m:sty m:val="p"/>
              </m:rPr>
              <w:rPr>
                <w:rFonts w:ascii="Cambria Math" w:eastAsia="Calibri" w:hAnsi="Cambria Math"/>
                <w:lang w:val="ru-RU"/>
              </w:rPr>
              <m:t>∙</m:t>
            </m:r>
            <m:sSup>
              <m:sSupPr>
                <m:ctrlPr>
                  <w:rPr>
                    <w:rFonts w:ascii="Cambria Math" w:eastAsia="Calibri" w:hAnsi="Cambria Math"/>
                    <w:lang w:val="ru-RU"/>
                  </w:rPr>
                </m:ctrlPr>
              </m:sSupPr>
              <m:e>
                <m:r>
                  <w:rPr>
                    <w:rFonts w:ascii="Cambria Math" w:eastAsia="Calibri" w:hAnsi="Cambria Math"/>
                    <w:lang w:val="ru-RU"/>
                  </w:rPr>
                  <m:t>r</m:t>
                </m:r>
              </m:e>
              <m:sup>
                <m:r>
                  <m:rPr>
                    <m:sty m:val="p"/>
                  </m:rPr>
                  <w:rPr>
                    <w:rFonts w:ascii="Cambria Math" w:eastAsia="Calibri" w:hAnsi="Cambria Math"/>
                    <w:lang w:val="ru-RU"/>
                  </w:rPr>
                  <m:t>2</m:t>
                </m:r>
              </m:sup>
            </m:sSup>
            <m:r>
              <m:rPr>
                <m:sty m:val="p"/>
              </m:rPr>
              <w:rPr>
                <w:rFonts w:ascii="Cambria Math" w:eastAsia="Calibri" w:hAnsi="Cambria Math"/>
                <w:lang w:val="ru-RU"/>
              </w:rPr>
              <m:t>∙</m:t>
            </m:r>
            <m:func>
              <m:funcPr>
                <m:ctrlPr>
                  <w:rPr>
                    <w:rFonts w:ascii="Cambria Math" w:eastAsia="Calibri" w:hAnsi="Cambria Math"/>
                    <w:lang w:val="ru-RU"/>
                  </w:rPr>
                </m:ctrlPr>
              </m:funcPr>
              <m:fName>
                <m:r>
                  <m:rPr>
                    <m:sty m:val="p"/>
                  </m:rPr>
                  <w:rPr>
                    <w:rFonts w:ascii="Cambria Math" w:eastAsia="Calibri" w:hAnsi="Cambria Math"/>
                    <w:lang w:val="ru-RU"/>
                  </w:rPr>
                  <m:t>ln</m:t>
                </m:r>
              </m:fName>
              <m:e>
                <m:r>
                  <m:rPr>
                    <m:sty m:val="p"/>
                  </m:rPr>
                  <w:rPr>
                    <w:rFonts w:ascii="Cambria Math" w:eastAsia="Calibri" w:hAnsi="Cambria Math"/>
                    <w:lang w:val="ru-RU"/>
                  </w:rPr>
                  <m:t>2</m:t>
                </m:r>
              </m:e>
            </m:func>
          </m:den>
        </m:f>
      </m:oMath>
      <w:r w:rsidR="00EC56EB" w:rsidRPr="000D039F">
        <w:rPr>
          <w:rFonts w:eastAsia="Calibri"/>
          <w:lang w:val="ru-RU"/>
        </w:rPr>
        <w:tab/>
      </w:r>
      <w:r w:rsidRPr="000D039F">
        <w:rPr>
          <w:lang w:val="ru-RU"/>
        </w:rPr>
        <w:t>(</w:t>
      </w:r>
      <w:proofErr w:type="gramStart"/>
      <w:r w:rsidRPr="000D039F">
        <w:rPr>
          <w:lang w:val="ru-RU"/>
        </w:rPr>
        <w:t>4-1</w:t>
      </w:r>
      <w:proofErr w:type="gramEnd"/>
      <w:r w:rsidRPr="000D039F">
        <w:rPr>
          <w:lang w:val="ru-RU"/>
        </w:rPr>
        <w:t>)</w:t>
      </w:r>
    </w:p>
    <w:p w14:paraId="2F0A040C" w14:textId="77777777" w:rsidR="00F5664D" w:rsidRPr="000D039F" w:rsidRDefault="00F5664D" w:rsidP="00F5664D">
      <w:pPr>
        <w:rPr>
          <w:lang w:val="ru-RU"/>
        </w:rPr>
      </w:pPr>
      <w:r w:rsidRPr="000D039F">
        <w:rPr>
          <w:lang w:val="ru-RU"/>
        </w:rPr>
        <w:t>где:</w:t>
      </w:r>
    </w:p>
    <w:p w14:paraId="2E4A140E" w14:textId="15ECD898" w:rsidR="00F5664D" w:rsidRPr="000D039F" w:rsidRDefault="00C30686" w:rsidP="00ED0FC3">
      <w:pPr>
        <w:pStyle w:val="Equationlegend"/>
        <w:rPr>
          <w:lang w:val="ru-RU"/>
        </w:rPr>
      </w:pPr>
      <w:r w:rsidRPr="000D039F">
        <w:rPr>
          <w:rFonts w:eastAsia="Calibri"/>
          <w:lang w:val="ru-RU"/>
        </w:rPr>
        <w:tab/>
      </w:r>
      <m:oMath>
        <m:acc>
          <m:accPr>
            <m:chr m:val="̅"/>
            <m:ctrlPr>
              <w:rPr>
                <w:rFonts w:ascii="Cambria Math" w:eastAsia="Calibri" w:hAnsi="Cambria Math"/>
                <w:lang w:val="ru-RU"/>
              </w:rPr>
            </m:ctrlPr>
          </m:accPr>
          <m:e>
            <m:sSub>
              <m:sSubPr>
                <m:ctrlPr>
                  <w:rPr>
                    <w:rFonts w:ascii="Cambria Math" w:eastAsia="Calibri" w:hAnsi="Cambria Math"/>
                    <w:lang w:val="ru-RU"/>
                  </w:rPr>
                </m:ctrlPr>
              </m:sSubPr>
              <m:e>
                <m:r>
                  <w:rPr>
                    <w:rFonts w:ascii="Cambria Math" w:eastAsia="Calibri" w:hAnsi="Cambria Math"/>
                    <w:lang w:val="ru-RU"/>
                  </w:rPr>
                  <m:t>P</m:t>
                </m:r>
              </m:e>
              <m:sub>
                <m:r>
                  <w:rPr>
                    <w:rFonts w:ascii="Cambria Math" w:eastAsia="Calibri" w:hAnsi="Cambria Math"/>
                    <w:lang w:val="ru-RU"/>
                  </w:rPr>
                  <m:t>r</m:t>
                </m:r>
              </m:sub>
            </m:sSub>
          </m:e>
        </m:acc>
      </m:oMath>
      <w:r w:rsidRPr="000D039F">
        <w:rPr>
          <w:lang w:val="ru-RU"/>
        </w:rPr>
        <w:t>:</w:t>
      </w:r>
      <w:r w:rsidRPr="000D039F">
        <w:rPr>
          <w:rFonts w:eastAsia="Calibri"/>
          <w:lang w:val="ru-RU"/>
        </w:rPr>
        <w:tab/>
      </w:r>
      <w:r w:rsidR="00F5664D" w:rsidRPr="000D039F">
        <w:rPr>
          <w:lang w:val="ru-RU"/>
        </w:rPr>
        <w:t>средняя мощность отраженного сигнала (W)</w:t>
      </w:r>
    </w:p>
    <w:p w14:paraId="6AF032CD" w14:textId="0826F1BF" w:rsidR="00F5664D" w:rsidRPr="000D039F" w:rsidRDefault="00F5664D" w:rsidP="00ED0FC3">
      <w:pPr>
        <w:pStyle w:val="Equationlegend"/>
        <w:rPr>
          <w:lang w:val="ru-RU"/>
        </w:rPr>
      </w:pPr>
      <w:r w:rsidRPr="000D039F">
        <w:rPr>
          <w:lang w:val="ru-RU"/>
        </w:rPr>
        <w:tab/>
      </w:r>
      <w:proofErr w:type="gramStart"/>
      <w:r w:rsidR="00517D2E" w:rsidRPr="000D039F">
        <w:rPr>
          <w:rFonts w:eastAsia="Calibri"/>
          <w:i/>
          <w:lang w:val="ru-RU"/>
        </w:rPr>
        <w:t>P</w:t>
      </w:r>
      <w:r w:rsidR="00517D2E" w:rsidRPr="000D039F">
        <w:rPr>
          <w:rFonts w:eastAsia="Calibri"/>
          <w:i/>
          <w:vertAlign w:val="subscript"/>
          <w:lang w:val="ru-RU"/>
        </w:rPr>
        <w:t>t</w:t>
      </w:r>
      <w:r w:rsidR="00517D2E" w:rsidRPr="000D039F">
        <w:rPr>
          <w:rFonts w:eastAsia="Calibri"/>
          <w:lang w:val="ru-RU"/>
        </w:rPr>
        <w:t> :</w:t>
      </w:r>
      <w:proofErr w:type="gramEnd"/>
      <w:r w:rsidR="00517D2E" w:rsidRPr="000D039F">
        <w:rPr>
          <w:rFonts w:eastAsia="Calibri"/>
          <w:lang w:val="ru-RU"/>
        </w:rPr>
        <w:tab/>
      </w:r>
      <w:r w:rsidRPr="000D039F">
        <w:rPr>
          <w:lang w:val="ru-RU"/>
        </w:rPr>
        <w:t>выходная мощность передатчика (W)</w:t>
      </w:r>
    </w:p>
    <w:p w14:paraId="1BD9DAE3" w14:textId="5914DB71" w:rsidR="00F5664D" w:rsidRPr="000D039F" w:rsidRDefault="00F5664D" w:rsidP="00ED0FC3">
      <w:pPr>
        <w:pStyle w:val="Equationlegend"/>
        <w:rPr>
          <w:lang w:val="ru-RU"/>
        </w:rPr>
      </w:pPr>
      <w:r w:rsidRPr="000D039F">
        <w:rPr>
          <w:lang w:val="ru-RU"/>
        </w:rPr>
        <w:tab/>
      </w:r>
      <w:proofErr w:type="gramStart"/>
      <w:r w:rsidR="002509C8" w:rsidRPr="000D039F">
        <w:rPr>
          <w:rFonts w:eastAsia="Calibri"/>
          <w:i/>
          <w:lang w:val="ru-RU"/>
        </w:rPr>
        <w:t>G</w:t>
      </w:r>
      <w:r w:rsidR="002509C8" w:rsidRPr="000D039F">
        <w:rPr>
          <w:rFonts w:eastAsia="Calibri"/>
          <w:lang w:val="ru-RU"/>
        </w:rPr>
        <w:t> :</w:t>
      </w:r>
      <w:proofErr w:type="gramEnd"/>
      <w:r w:rsidR="002509C8" w:rsidRPr="000D039F">
        <w:rPr>
          <w:rFonts w:eastAsia="Calibri"/>
          <w:lang w:val="ru-RU"/>
        </w:rPr>
        <w:tab/>
      </w:r>
      <w:r w:rsidRPr="000D039F">
        <w:rPr>
          <w:lang w:val="ru-RU"/>
        </w:rPr>
        <w:t>усиление антенны (безразмерная величина)</w:t>
      </w:r>
    </w:p>
    <w:p w14:paraId="0FAEE60C" w14:textId="1DF59A27" w:rsidR="00F5664D" w:rsidRPr="000D039F" w:rsidRDefault="00F5664D" w:rsidP="00ED0FC3">
      <w:pPr>
        <w:pStyle w:val="Equationlegend"/>
        <w:rPr>
          <w:lang w:val="ru-RU"/>
        </w:rPr>
      </w:pPr>
      <w:r w:rsidRPr="000D039F">
        <w:rPr>
          <w:lang w:val="ru-RU"/>
        </w:rPr>
        <w:tab/>
      </w:r>
      <w:proofErr w:type="gramStart"/>
      <w:r w:rsidR="00C04DFE" w:rsidRPr="000D039F">
        <w:rPr>
          <w:rFonts w:eastAsia="Noto Sans Symbols"/>
          <w:lang w:val="ru-RU"/>
        </w:rPr>
        <w:t>θ</w:t>
      </w:r>
      <w:r w:rsidR="00C04DFE" w:rsidRPr="000D039F">
        <w:rPr>
          <w:lang w:val="ru-RU"/>
        </w:rPr>
        <w:t> :</w:t>
      </w:r>
      <w:proofErr w:type="gramEnd"/>
      <w:r w:rsidR="00C04DFE" w:rsidRPr="000D039F">
        <w:rPr>
          <w:lang w:val="ru-RU"/>
        </w:rPr>
        <w:tab/>
      </w:r>
      <w:r w:rsidRPr="000D039F">
        <w:rPr>
          <w:lang w:val="ru-RU"/>
        </w:rPr>
        <w:t>ширина луча (рад) антенны по уровню половинной мощности (3 дБ)</w:t>
      </w:r>
    </w:p>
    <w:p w14:paraId="43BC1AF3" w14:textId="4F622B40" w:rsidR="00F5664D" w:rsidRPr="000D039F" w:rsidRDefault="00F5664D" w:rsidP="00ED0FC3">
      <w:pPr>
        <w:pStyle w:val="Equationlegend"/>
        <w:rPr>
          <w:lang w:val="ru-RU"/>
        </w:rPr>
      </w:pPr>
      <w:r w:rsidRPr="000D039F">
        <w:rPr>
          <w:lang w:val="ru-RU"/>
        </w:rPr>
        <w:tab/>
      </w:r>
      <w:proofErr w:type="gramStart"/>
      <w:r w:rsidR="00945C66" w:rsidRPr="000D039F">
        <w:rPr>
          <w:rFonts w:eastAsia="Calibri"/>
          <w:i/>
          <w:lang w:val="ru-RU"/>
        </w:rPr>
        <w:t>c</w:t>
      </w:r>
      <w:r w:rsidR="00945C66" w:rsidRPr="000D039F">
        <w:rPr>
          <w:rFonts w:eastAsia="Calibri"/>
          <w:lang w:val="ru-RU"/>
        </w:rPr>
        <w:t> :</w:t>
      </w:r>
      <w:proofErr w:type="gramEnd"/>
      <w:r w:rsidR="00945C66" w:rsidRPr="000D039F">
        <w:rPr>
          <w:rFonts w:eastAsia="Calibri"/>
          <w:lang w:val="ru-RU"/>
        </w:rPr>
        <w:tab/>
      </w:r>
      <w:r w:rsidRPr="000D039F">
        <w:rPr>
          <w:lang w:val="ru-RU"/>
        </w:rPr>
        <w:t>скорость света (м/с)</w:t>
      </w:r>
    </w:p>
    <w:p w14:paraId="2262A5C9" w14:textId="05CAA856" w:rsidR="00F5664D" w:rsidRPr="000D039F" w:rsidRDefault="00F5664D" w:rsidP="00ED0FC3">
      <w:pPr>
        <w:pStyle w:val="Equationlegend"/>
        <w:rPr>
          <w:lang w:val="ru-RU"/>
        </w:rPr>
      </w:pPr>
      <w:r w:rsidRPr="000D039F">
        <w:rPr>
          <w:lang w:val="ru-RU"/>
        </w:rPr>
        <w:tab/>
      </w:r>
      <w:proofErr w:type="gramStart"/>
      <w:r w:rsidR="0020023D" w:rsidRPr="000D039F">
        <w:rPr>
          <w:lang w:val="ru-RU"/>
        </w:rPr>
        <w:t>τ</w:t>
      </w:r>
      <w:r w:rsidR="0020023D" w:rsidRPr="000D039F">
        <w:rPr>
          <w:rFonts w:eastAsia="Calibri"/>
          <w:lang w:val="ru-RU"/>
        </w:rPr>
        <w:t> :</w:t>
      </w:r>
      <w:proofErr w:type="gramEnd"/>
      <w:r w:rsidR="0020023D" w:rsidRPr="000D039F">
        <w:rPr>
          <w:rFonts w:eastAsia="Calibri"/>
          <w:lang w:val="ru-RU"/>
        </w:rPr>
        <w:tab/>
      </w:r>
      <w:r w:rsidRPr="000D039F">
        <w:rPr>
          <w:lang w:val="ru-RU"/>
        </w:rPr>
        <w:t>ширина импульса</w:t>
      </w:r>
    </w:p>
    <w:p w14:paraId="3D7ECAC4" w14:textId="5C4D5AC5" w:rsidR="00F5664D" w:rsidRPr="000D039F" w:rsidRDefault="00F5664D" w:rsidP="00ED0FC3">
      <w:pPr>
        <w:pStyle w:val="Equationlegend"/>
        <w:rPr>
          <w:lang w:val="ru-RU"/>
        </w:rPr>
      </w:pPr>
      <w:r w:rsidRPr="000D039F">
        <w:rPr>
          <w:lang w:val="ru-RU"/>
        </w:rPr>
        <w:tab/>
      </w:r>
      <w:proofErr w:type="gramStart"/>
      <w:r w:rsidR="00462587" w:rsidRPr="000D039F">
        <w:rPr>
          <w:rFonts w:eastAsia="Calibri"/>
          <w:i/>
          <w:lang w:val="ru-RU"/>
        </w:rPr>
        <w:t>L</w:t>
      </w:r>
      <w:r w:rsidR="00462587" w:rsidRPr="000D039F">
        <w:rPr>
          <w:rFonts w:eastAsia="Calibri"/>
          <w:lang w:val="ru-RU"/>
        </w:rPr>
        <w:t> :</w:t>
      </w:r>
      <w:proofErr w:type="gramEnd"/>
      <w:r w:rsidR="00462587" w:rsidRPr="000D039F">
        <w:rPr>
          <w:rFonts w:eastAsia="Calibri"/>
          <w:lang w:val="ru-RU"/>
        </w:rPr>
        <w:tab/>
      </w:r>
      <w:r w:rsidRPr="000D039F">
        <w:rPr>
          <w:lang w:val="ru-RU"/>
        </w:rPr>
        <w:t>коэффициент потерь, связанный с распространением радиоволн и обнаружением приемника</w:t>
      </w:r>
    </w:p>
    <w:p w14:paraId="44358444" w14:textId="5E9E4496" w:rsidR="00F5664D" w:rsidRPr="000D039F" w:rsidRDefault="00F5664D" w:rsidP="00ED0FC3">
      <w:pPr>
        <w:pStyle w:val="Equationlegend"/>
        <w:rPr>
          <w:lang w:val="ru-RU"/>
        </w:rPr>
      </w:pPr>
      <w:r w:rsidRPr="000D039F">
        <w:rPr>
          <w:lang w:val="ru-RU"/>
        </w:rPr>
        <w:tab/>
      </w:r>
      <w:proofErr w:type="gramStart"/>
      <w:r w:rsidR="002D4D1F" w:rsidRPr="000D039F">
        <w:rPr>
          <w:rFonts w:eastAsia="Noto Sans Symbols"/>
          <w:i/>
          <w:lang w:val="ru-RU"/>
        </w:rPr>
        <w:t>Ζ</w:t>
      </w:r>
      <w:r w:rsidR="002D4D1F" w:rsidRPr="000D039F">
        <w:rPr>
          <w:lang w:val="ru-RU"/>
        </w:rPr>
        <w:t> :</w:t>
      </w:r>
      <w:proofErr w:type="gramEnd"/>
      <w:r w:rsidR="002D4D1F" w:rsidRPr="000D039F">
        <w:rPr>
          <w:lang w:val="ru-RU"/>
        </w:rPr>
        <w:tab/>
      </w:r>
      <w:r w:rsidRPr="000D039F">
        <w:rPr>
          <w:lang w:val="ru-RU"/>
        </w:rPr>
        <w:t>эффективная радиолокационная отражаемость (м</w:t>
      </w:r>
      <w:r w:rsidRPr="000D039F">
        <w:rPr>
          <w:vertAlign w:val="superscript"/>
          <w:lang w:val="ru-RU"/>
        </w:rPr>
        <w:t>3</w:t>
      </w:r>
      <w:r w:rsidRPr="000D039F">
        <w:rPr>
          <w:lang w:val="ru-RU"/>
        </w:rPr>
        <w:t>)</w:t>
      </w:r>
    </w:p>
    <w:p w14:paraId="541FEDFB" w14:textId="464BD293" w:rsidR="00F5664D" w:rsidRPr="000D039F" w:rsidRDefault="00F5664D" w:rsidP="00ED0FC3">
      <w:pPr>
        <w:pStyle w:val="Equationlegend"/>
        <w:rPr>
          <w:lang w:val="ru-RU"/>
        </w:rPr>
      </w:pPr>
      <w:r w:rsidRPr="000D039F">
        <w:rPr>
          <w:lang w:val="ru-RU"/>
        </w:rPr>
        <w:tab/>
      </w:r>
      <w:proofErr w:type="gramStart"/>
      <w:r w:rsidR="002359B9" w:rsidRPr="000D039F">
        <w:rPr>
          <w:rFonts w:eastAsia="Noto Sans Symbols"/>
          <w:i/>
          <w:lang w:val="ru-RU"/>
        </w:rPr>
        <w:t>Κ</w:t>
      </w:r>
      <w:r w:rsidR="002359B9" w:rsidRPr="000D039F">
        <w:rPr>
          <w:lang w:val="ru-RU"/>
        </w:rPr>
        <w:t> :</w:t>
      </w:r>
      <w:proofErr w:type="gramEnd"/>
      <w:r w:rsidR="002359B9" w:rsidRPr="000D039F">
        <w:rPr>
          <w:lang w:val="ru-RU"/>
        </w:rPr>
        <w:tab/>
      </w:r>
      <w:r w:rsidRPr="000D039F">
        <w:rPr>
          <w:lang w:val="ru-RU"/>
        </w:rPr>
        <w:t>составной коэффициент рефракции (безразмерный)</w:t>
      </w:r>
    </w:p>
    <w:p w14:paraId="67F9A8BF" w14:textId="6F9BBCAF" w:rsidR="00F5664D" w:rsidRPr="000D039F" w:rsidRDefault="00F5664D" w:rsidP="00ED0FC3">
      <w:pPr>
        <w:pStyle w:val="Equationlegend"/>
        <w:rPr>
          <w:lang w:val="ru-RU"/>
        </w:rPr>
      </w:pPr>
      <w:r w:rsidRPr="000D039F">
        <w:rPr>
          <w:lang w:val="ru-RU"/>
        </w:rPr>
        <w:tab/>
      </w:r>
      <w:proofErr w:type="gramStart"/>
      <w:r w:rsidR="00BC7021" w:rsidRPr="000D039F">
        <w:rPr>
          <w:rFonts w:eastAsia="Noto Sans Symbols"/>
          <w:lang w:val="ru-RU"/>
        </w:rPr>
        <w:t>λ</w:t>
      </w:r>
      <w:r w:rsidR="00BC7021" w:rsidRPr="000D039F">
        <w:rPr>
          <w:lang w:val="ru-RU"/>
        </w:rPr>
        <w:t> :</w:t>
      </w:r>
      <w:proofErr w:type="gramEnd"/>
      <w:r w:rsidR="00BC7021" w:rsidRPr="000D039F">
        <w:rPr>
          <w:lang w:val="ru-RU"/>
        </w:rPr>
        <w:tab/>
      </w:r>
      <w:r w:rsidRPr="000D039F">
        <w:rPr>
          <w:lang w:val="ru-RU"/>
        </w:rPr>
        <w:t>длина волны радара (м)</w:t>
      </w:r>
    </w:p>
    <w:p w14:paraId="6FCB9D2C" w14:textId="2C4EA004" w:rsidR="00F5664D" w:rsidRPr="000D039F" w:rsidRDefault="00F5664D" w:rsidP="00ED0FC3">
      <w:pPr>
        <w:pStyle w:val="Equationlegend"/>
        <w:rPr>
          <w:lang w:val="ru-RU"/>
        </w:rPr>
      </w:pPr>
      <w:r w:rsidRPr="000D039F">
        <w:rPr>
          <w:lang w:val="ru-RU"/>
        </w:rPr>
        <w:tab/>
      </w:r>
      <w:proofErr w:type="gramStart"/>
      <w:r w:rsidR="00C8762F" w:rsidRPr="000D039F">
        <w:rPr>
          <w:rFonts w:eastAsia="Calibri"/>
          <w:i/>
          <w:lang w:val="ru-RU"/>
        </w:rPr>
        <w:t>r</w:t>
      </w:r>
      <w:r w:rsidR="00C8762F" w:rsidRPr="000D039F">
        <w:rPr>
          <w:rFonts w:eastAsia="Calibri"/>
          <w:lang w:val="ru-RU"/>
        </w:rPr>
        <w:t> :</w:t>
      </w:r>
      <w:proofErr w:type="gramEnd"/>
      <w:r w:rsidR="00C8762F" w:rsidRPr="000D039F">
        <w:rPr>
          <w:rFonts w:eastAsia="Calibri"/>
          <w:lang w:val="ru-RU"/>
        </w:rPr>
        <w:tab/>
      </w:r>
      <w:r w:rsidRPr="000D039F">
        <w:rPr>
          <w:lang w:val="ru-RU"/>
        </w:rPr>
        <w:t>дальность до цели.</w:t>
      </w:r>
    </w:p>
    <w:p w14:paraId="71598F80" w14:textId="32B41BDE" w:rsidR="00F5664D" w:rsidRPr="000D039F" w:rsidRDefault="00F5664D" w:rsidP="00F5664D">
      <w:pPr>
        <w:rPr>
          <w:lang w:val="ru-RU"/>
        </w:rPr>
      </w:pPr>
      <w:r w:rsidRPr="000D039F">
        <w:rPr>
          <w:lang w:val="ru-RU"/>
        </w:rPr>
        <w:t>При перестановке знаменателей можно получить легкую для восприятия форму радиолокационного уравнения</w:t>
      </w:r>
      <w:r w:rsidR="00C8762F" w:rsidRPr="000D039F">
        <w:rPr>
          <w:lang w:val="ru-RU"/>
        </w:rPr>
        <w:t> </w:t>
      </w:r>
      <w:r w:rsidRPr="000D039F">
        <w:rPr>
          <w:lang w:val="ru-RU"/>
        </w:rPr>
        <w:t>(</w:t>
      </w:r>
      <w:proofErr w:type="gramStart"/>
      <w:r w:rsidRPr="000D039F">
        <w:rPr>
          <w:lang w:val="ru-RU"/>
        </w:rPr>
        <w:t>4-2</w:t>
      </w:r>
      <w:proofErr w:type="gramEnd"/>
      <w:r w:rsidRPr="000D039F">
        <w:rPr>
          <w:lang w:val="ru-RU"/>
        </w:rPr>
        <w:t>), которая показывает различную степень вклада в принимаемую мощность с точки зрения постоянных величин и параметров, связанных с радаром и целью.</w:t>
      </w:r>
    </w:p>
    <w:p w14:paraId="15975548" w14:textId="32CE6A8E" w:rsidR="00D51813" w:rsidRPr="000D039F" w:rsidRDefault="00D51813" w:rsidP="00221591">
      <w:pPr>
        <w:pStyle w:val="Equation"/>
        <w:keepNext/>
        <w:keepLines/>
        <w:rPr>
          <w:szCs w:val="24"/>
          <w:lang w:val="ru-RU"/>
        </w:rPr>
      </w:pPr>
      <w:r w:rsidRPr="000D039F">
        <w:rPr>
          <w:lang w:val="ru-RU"/>
        </w:rPr>
        <w:lastRenderedPageBreak/>
        <w:tab/>
      </w:r>
      <w:r w:rsidRPr="000D039F">
        <w:rPr>
          <w:lang w:val="ru-RU"/>
        </w:rPr>
        <w:tab/>
      </w:r>
      <m:oMath>
        <m:acc>
          <m:accPr>
            <m:chr m:val="̅"/>
            <m:ctrlPr>
              <w:rPr>
                <w:rFonts w:ascii="Cambria Math" w:eastAsia="Calibri" w:hAnsi="Cambria Math"/>
                <w:i/>
                <w:szCs w:val="24"/>
                <w:lang w:val="ru-RU"/>
              </w:rPr>
            </m:ctrlPr>
          </m:accPr>
          <m:e>
            <m:sSub>
              <m:sSubPr>
                <m:ctrlPr>
                  <w:rPr>
                    <w:rFonts w:ascii="Cambria Math" w:eastAsia="Calibri" w:hAnsi="Cambria Math"/>
                    <w:i/>
                    <w:szCs w:val="24"/>
                    <w:lang w:val="ru-RU"/>
                  </w:rPr>
                </m:ctrlPr>
              </m:sSubPr>
              <m:e>
                <m:r>
                  <w:rPr>
                    <w:rFonts w:ascii="Cambria Math" w:eastAsia="Calibri" w:hAnsi="Cambria Math"/>
                    <w:szCs w:val="24"/>
                    <w:lang w:val="ru-RU"/>
                  </w:rPr>
                  <m:t>P</m:t>
                </m:r>
              </m:e>
              <m:sub>
                <m:r>
                  <w:rPr>
                    <w:rFonts w:ascii="Cambria Math" w:eastAsia="Calibri" w:hAnsi="Cambria Math"/>
                    <w:szCs w:val="24"/>
                    <w:lang w:val="ru-RU"/>
                  </w:rPr>
                  <m:t>r</m:t>
                </m:r>
              </m:sub>
            </m:sSub>
          </m:e>
        </m:acc>
        <m:r>
          <w:rPr>
            <w:rFonts w:ascii="Cambria Math" w:eastAsia="Calibri" w:hAnsi="Cambria Math"/>
            <w:szCs w:val="24"/>
            <w:lang w:val="ru-RU"/>
          </w:rPr>
          <m:t>=</m:t>
        </m:r>
        <m:f>
          <m:fPr>
            <m:ctrlPr>
              <w:rPr>
                <w:rFonts w:ascii="Cambria Math" w:eastAsia="Calibri" w:hAnsi="Cambria Math"/>
                <w:i/>
                <w:szCs w:val="24"/>
                <w:lang w:val="ru-RU"/>
              </w:rPr>
            </m:ctrlPr>
          </m:fPr>
          <m:num>
            <m:sSup>
              <m:sSupPr>
                <m:ctrlPr>
                  <w:rPr>
                    <w:rFonts w:ascii="Cambria Math" w:eastAsia="Calibri" w:hAnsi="Cambria Math"/>
                    <w:i/>
                    <w:szCs w:val="24"/>
                    <w:lang w:val="ru-RU"/>
                  </w:rPr>
                </m:ctrlPr>
              </m:sSupPr>
              <m:e>
                <m:r>
                  <m:rPr>
                    <m:sty m:val="p"/>
                  </m:rPr>
                  <w:rPr>
                    <w:rFonts w:ascii="Cambria Math" w:eastAsia="Calibri" w:hAnsi="Cambria Math"/>
                    <w:szCs w:val="24"/>
                    <w:lang w:val="ru-RU"/>
                  </w:rPr>
                  <m:t>π</m:t>
                </m:r>
              </m:e>
              <m:sup>
                <m:r>
                  <w:rPr>
                    <w:rFonts w:ascii="Cambria Math" w:eastAsia="Calibri" w:hAnsi="Cambria Math"/>
                    <w:szCs w:val="24"/>
                    <w:lang w:val="ru-RU"/>
                  </w:rPr>
                  <m:t>3</m:t>
                </m:r>
              </m:sup>
            </m:sSup>
            <m:r>
              <w:rPr>
                <w:rFonts w:ascii="Cambria Math" w:eastAsia="Calibri" w:hAnsi="Cambria Math"/>
                <w:szCs w:val="24"/>
                <w:lang w:val="ru-RU"/>
              </w:rPr>
              <m:t>∙c</m:t>
            </m:r>
          </m:num>
          <m:den>
            <m:r>
              <w:rPr>
                <w:rFonts w:ascii="Cambria Math" w:eastAsia="Calibri" w:hAnsi="Cambria Math"/>
                <w:szCs w:val="24"/>
                <w:lang w:val="ru-RU"/>
              </w:rPr>
              <m:t>1 024∙</m:t>
            </m:r>
            <m:func>
              <m:funcPr>
                <m:ctrlPr>
                  <w:rPr>
                    <w:rFonts w:ascii="Cambria Math" w:eastAsia="Calibri" w:hAnsi="Cambria Math"/>
                    <w:i/>
                    <w:szCs w:val="24"/>
                    <w:lang w:val="ru-RU"/>
                  </w:rPr>
                </m:ctrlPr>
              </m:funcPr>
              <m:fName>
                <m:r>
                  <m:rPr>
                    <m:sty m:val="p"/>
                  </m:rPr>
                  <w:rPr>
                    <w:rFonts w:ascii="Cambria Math" w:eastAsia="Calibri" w:hAnsi="Cambria Math"/>
                    <w:szCs w:val="24"/>
                    <w:lang w:val="ru-RU"/>
                  </w:rPr>
                  <m:t>ln</m:t>
                </m:r>
              </m:fName>
              <m:e>
                <m:r>
                  <w:rPr>
                    <w:rFonts w:ascii="Cambria Math" w:eastAsia="Calibri" w:hAnsi="Cambria Math"/>
                    <w:szCs w:val="24"/>
                    <w:lang w:val="ru-RU"/>
                  </w:rPr>
                  <m:t>2</m:t>
                </m:r>
              </m:e>
            </m:func>
          </m:den>
        </m:f>
        <m:r>
          <w:rPr>
            <w:rFonts w:ascii="Cambria Math" w:eastAsia="Calibri" w:hAnsi="Cambria Math"/>
            <w:szCs w:val="24"/>
            <w:lang w:val="ru-RU"/>
          </w:rPr>
          <m:t xml:space="preserve"> ∙ </m:t>
        </m:r>
        <m:f>
          <m:fPr>
            <m:ctrlPr>
              <w:rPr>
                <w:rFonts w:ascii="Cambria Math" w:eastAsia="Calibri" w:hAnsi="Cambria Math"/>
                <w:i/>
                <w:szCs w:val="24"/>
                <w:lang w:val="ru-RU"/>
              </w:rPr>
            </m:ctrlPr>
          </m:fPr>
          <m:num>
            <m:sSub>
              <m:sSubPr>
                <m:ctrlPr>
                  <w:rPr>
                    <w:rFonts w:ascii="Cambria Math" w:eastAsia="Calibri" w:hAnsi="Cambria Math"/>
                    <w:i/>
                    <w:szCs w:val="24"/>
                    <w:lang w:val="ru-RU"/>
                  </w:rPr>
                </m:ctrlPr>
              </m:sSubPr>
              <m:e>
                <m:r>
                  <w:rPr>
                    <w:rFonts w:ascii="Cambria Math" w:eastAsia="Calibri" w:hAnsi="Cambria Math"/>
                    <w:szCs w:val="24"/>
                    <w:lang w:val="ru-RU"/>
                  </w:rPr>
                  <m:t>P</m:t>
                </m:r>
              </m:e>
              <m:sub>
                <m:r>
                  <w:rPr>
                    <w:rFonts w:ascii="Cambria Math" w:eastAsia="Calibri" w:hAnsi="Cambria Math"/>
                    <w:szCs w:val="24"/>
                    <w:lang w:val="ru-RU"/>
                  </w:rPr>
                  <m:t>t</m:t>
                </m:r>
              </m:sub>
            </m:sSub>
            <m:r>
              <w:rPr>
                <w:rFonts w:ascii="Cambria Math" w:eastAsia="Calibri" w:hAnsi="Cambria Math"/>
                <w:szCs w:val="24"/>
                <w:lang w:val="ru-RU"/>
              </w:rPr>
              <m:t>∙</m:t>
            </m:r>
            <m:sSup>
              <m:sSupPr>
                <m:ctrlPr>
                  <w:rPr>
                    <w:rFonts w:ascii="Cambria Math" w:eastAsia="Calibri" w:hAnsi="Cambria Math"/>
                    <w:i/>
                    <w:szCs w:val="24"/>
                    <w:lang w:val="ru-RU"/>
                  </w:rPr>
                </m:ctrlPr>
              </m:sSupPr>
              <m:e>
                <m:r>
                  <w:rPr>
                    <w:rFonts w:ascii="Cambria Math" w:eastAsia="Calibri" w:hAnsi="Cambria Math"/>
                    <w:szCs w:val="24"/>
                    <w:lang w:val="ru-RU"/>
                  </w:rPr>
                  <m:t>G</m:t>
                </m:r>
              </m:e>
              <m:sup>
                <m:r>
                  <w:rPr>
                    <w:rFonts w:ascii="Cambria Math" w:eastAsia="Calibri" w:hAnsi="Cambria Math"/>
                    <w:szCs w:val="24"/>
                    <w:lang w:val="ru-RU"/>
                  </w:rPr>
                  <m:t>2</m:t>
                </m:r>
              </m:sup>
            </m:sSup>
            <m:r>
              <w:rPr>
                <w:rFonts w:ascii="Cambria Math" w:eastAsia="Calibri" w:hAnsi="Cambria Math"/>
                <w:szCs w:val="24"/>
                <w:lang w:val="ru-RU"/>
              </w:rPr>
              <m:t>∙</m:t>
            </m:r>
            <m:sSup>
              <m:sSupPr>
                <m:ctrlPr>
                  <w:rPr>
                    <w:rFonts w:ascii="Cambria Math" w:eastAsia="Calibri" w:hAnsi="Cambria Math"/>
                    <w:i/>
                    <w:szCs w:val="24"/>
                    <w:lang w:val="ru-RU"/>
                  </w:rPr>
                </m:ctrlPr>
              </m:sSupPr>
              <m:e>
                <m:r>
                  <m:rPr>
                    <m:sty m:val="p"/>
                  </m:rPr>
                  <w:rPr>
                    <w:rFonts w:ascii="Cambria Math" w:eastAsia="Calibri" w:hAnsi="Cambria Math"/>
                    <w:szCs w:val="24"/>
                    <w:lang w:val="ru-RU"/>
                  </w:rPr>
                  <m:t>θ</m:t>
                </m:r>
              </m:e>
              <m:sup>
                <m:r>
                  <w:rPr>
                    <w:rFonts w:ascii="Cambria Math" w:eastAsia="Calibri" w:hAnsi="Cambria Math"/>
                    <w:szCs w:val="24"/>
                    <w:lang w:val="ru-RU"/>
                  </w:rPr>
                  <m:t>2</m:t>
                </m:r>
              </m:sup>
            </m:sSup>
            <m:r>
              <w:rPr>
                <w:rFonts w:ascii="Cambria Math" w:eastAsia="Calibri" w:hAnsi="Cambria Math"/>
                <w:szCs w:val="24"/>
                <w:lang w:val="ru-RU"/>
              </w:rPr>
              <m:t>∙</m:t>
            </m:r>
            <m:r>
              <m:rPr>
                <m:sty m:val="p"/>
              </m:rPr>
              <w:rPr>
                <w:rFonts w:ascii="Cambria Math" w:eastAsia="Calibri" w:hAnsi="Cambria Math"/>
                <w:szCs w:val="24"/>
                <w:lang w:val="ru-RU"/>
              </w:rPr>
              <m:t>τ</m:t>
            </m:r>
            <m:r>
              <w:rPr>
                <w:rFonts w:ascii="Cambria Math" w:eastAsia="Calibri" w:hAnsi="Cambria Math"/>
                <w:szCs w:val="24"/>
                <w:lang w:val="ru-RU"/>
              </w:rPr>
              <m:t>∙L</m:t>
            </m:r>
          </m:num>
          <m:den>
            <m:sSup>
              <m:sSupPr>
                <m:ctrlPr>
                  <w:rPr>
                    <w:rFonts w:ascii="Cambria Math" w:eastAsia="Calibri" w:hAnsi="Cambria Math"/>
                    <w:i/>
                    <w:szCs w:val="24"/>
                    <w:lang w:val="ru-RU"/>
                  </w:rPr>
                </m:ctrlPr>
              </m:sSupPr>
              <m:e>
                <m:r>
                  <m:rPr>
                    <m:sty m:val="p"/>
                  </m:rPr>
                  <w:rPr>
                    <w:rFonts w:ascii="Cambria Math" w:eastAsia="Calibri" w:hAnsi="Cambria Math"/>
                    <w:szCs w:val="24"/>
                    <w:lang w:val="ru-RU"/>
                  </w:rPr>
                  <m:t>λ</m:t>
                </m:r>
              </m:e>
              <m:sup>
                <m:r>
                  <w:rPr>
                    <w:rFonts w:ascii="Cambria Math" w:eastAsia="Calibri" w:hAnsi="Cambria Math"/>
                    <w:szCs w:val="24"/>
                    <w:lang w:val="ru-RU"/>
                  </w:rPr>
                  <m:t>2</m:t>
                </m:r>
              </m:sup>
            </m:sSup>
          </m:den>
        </m:f>
        <m:r>
          <w:rPr>
            <w:rFonts w:ascii="Cambria Math" w:eastAsia="Calibri" w:hAnsi="Cambria Math"/>
            <w:szCs w:val="24"/>
            <w:lang w:val="ru-RU"/>
          </w:rPr>
          <m:t xml:space="preserve"> ∙ |K</m:t>
        </m:r>
        <m:sSup>
          <m:sSupPr>
            <m:ctrlPr>
              <w:rPr>
                <w:rFonts w:ascii="Cambria Math" w:eastAsia="Calibri" w:hAnsi="Cambria Math"/>
                <w:i/>
                <w:szCs w:val="24"/>
                <w:lang w:val="ru-RU"/>
              </w:rPr>
            </m:ctrlPr>
          </m:sSupPr>
          <m:e>
            <m:r>
              <w:rPr>
                <w:rFonts w:ascii="Cambria Math" w:eastAsia="Calibri" w:hAnsi="Cambria Math"/>
                <w:szCs w:val="24"/>
                <w:lang w:val="ru-RU"/>
              </w:rPr>
              <m:t>|</m:t>
            </m:r>
          </m:e>
          <m:sup>
            <m:r>
              <w:rPr>
                <w:rFonts w:ascii="Cambria Math" w:eastAsia="Calibri" w:hAnsi="Cambria Math"/>
                <w:szCs w:val="24"/>
                <w:lang w:val="ru-RU"/>
              </w:rPr>
              <m:t>2</m:t>
            </m:r>
          </m:sup>
        </m:sSup>
        <m:f>
          <m:fPr>
            <m:ctrlPr>
              <w:rPr>
                <w:rFonts w:ascii="Cambria Math" w:eastAsia="Calibri" w:hAnsi="Cambria Math"/>
                <w:i/>
                <w:szCs w:val="24"/>
                <w:lang w:val="ru-RU"/>
              </w:rPr>
            </m:ctrlPr>
          </m:fPr>
          <m:num>
            <m:r>
              <w:rPr>
                <w:rFonts w:ascii="Cambria Math" w:eastAsia="Calibri" w:hAnsi="Cambria Math"/>
                <w:szCs w:val="24"/>
                <w:lang w:val="ru-RU"/>
              </w:rPr>
              <m:t>Z</m:t>
            </m:r>
          </m:num>
          <m:den>
            <m:sSup>
              <m:sSupPr>
                <m:ctrlPr>
                  <w:rPr>
                    <w:rFonts w:ascii="Cambria Math" w:eastAsia="Calibri" w:hAnsi="Cambria Math"/>
                    <w:i/>
                    <w:szCs w:val="24"/>
                    <w:lang w:val="ru-RU"/>
                  </w:rPr>
                </m:ctrlPr>
              </m:sSupPr>
              <m:e>
                <m:r>
                  <w:rPr>
                    <w:rFonts w:ascii="Cambria Math" w:eastAsia="Calibri" w:hAnsi="Cambria Math"/>
                    <w:szCs w:val="24"/>
                    <w:lang w:val="ru-RU"/>
                  </w:rPr>
                  <m:t>r</m:t>
                </m:r>
              </m:e>
              <m:sup>
                <m:r>
                  <w:rPr>
                    <w:rFonts w:ascii="Cambria Math" w:eastAsia="Calibri" w:hAnsi="Cambria Math"/>
                    <w:szCs w:val="24"/>
                    <w:lang w:val="ru-RU"/>
                  </w:rPr>
                  <m:t>2</m:t>
                </m:r>
              </m:sup>
            </m:sSup>
          </m:den>
        </m:f>
      </m:oMath>
      <w:r w:rsidR="00EC56EB" w:rsidRPr="000D039F">
        <w:rPr>
          <w:szCs w:val="24"/>
          <w:lang w:val="ru-RU"/>
        </w:rPr>
        <w:tab/>
      </w:r>
      <w:r w:rsidRPr="000D039F">
        <w:rPr>
          <w:szCs w:val="24"/>
          <w:lang w:val="ru-RU"/>
        </w:rPr>
        <w:t>(</w:t>
      </w:r>
      <w:proofErr w:type="gramStart"/>
      <w:r w:rsidRPr="000D039F">
        <w:rPr>
          <w:szCs w:val="24"/>
          <w:lang w:val="ru-RU"/>
        </w:rPr>
        <w:t>4-2</w:t>
      </w:r>
      <w:proofErr w:type="gramEnd"/>
      <w:r w:rsidRPr="000D039F">
        <w:rPr>
          <w:szCs w:val="24"/>
          <w:lang w:val="ru-RU"/>
        </w:rPr>
        <w:t>)</w:t>
      </w:r>
    </w:p>
    <w:p w14:paraId="69AF75EF" w14:textId="77777777" w:rsidR="00D51813" w:rsidRPr="000D039F" w:rsidRDefault="00D51813" w:rsidP="00F5664D">
      <w:pPr>
        <w:keepNext/>
        <w:keepLines/>
        <w:tabs>
          <w:tab w:val="clear" w:pos="1134"/>
          <w:tab w:val="clear" w:pos="1871"/>
          <w:tab w:val="clear" w:pos="2268"/>
          <w:tab w:val="center" w:pos="3969"/>
          <w:tab w:val="center" w:pos="5103"/>
          <w:tab w:val="center" w:pos="6237"/>
        </w:tabs>
        <w:overflowPunct/>
        <w:autoSpaceDE/>
        <w:autoSpaceDN/>
        <w:adjustRightInd/>
        <w:spacing w:before="0" w:after="160" w:line="259" w:lineRule="auto"/>
        <w:textAlignment w:val="auto"/>
        <w:rPr>
          <w:szCs w:val="24"/>
          <w:lang w:val="ru-RU"/>
        </w:rPr>
      </w:pPr>
      <w:r w:rsidRPr="000D039F">
        <w:rPr>
          <w:szCs w:val="24"/>
          <w:lang w:val="ru-RU"/>
        </w:rPr>
        <w:tab/>
        <w:t>↑</w:t>
      </w:r>
      <w:r w:rsidRPr="000D039F">
        <w:rPr>
          <w:szCs w:val="24"/>
          <w:lang w:val="ru-RU"/>
        </w:rPr>
        <w:tab/>
        <w:t>↑</w:t>
      </w:r>
      <w:r w:rsidRPr="000D039F">
        <w:rPr>
          <w:szCs w:val="24"/>
          <w:lang w:val="ru-RU"/>
        </w:rPr>
        <w:tab/>
        <w:t>↑</w:t>
      </w:r>
    </w:p>
    <w:p w14:paraId="0B4C364E" w14:textId="027DCA96" w:rsidR="00D51813" w:rsidRPr="000D039F" w:rsidRDefault="00D51813" w:rsidP="00F5664D">
      <w:pPr>
        <w:keepNext/>
        <w:keepLines/>
        <w:tabs>
          <w:tab w:val="clear" w:pos="1134"/>
          <w:tab w:val="clear" w:pos="1871"/>
          <w:tab w:val="clear" w:pos="2268"/>
          <w:tab w:val="center" w:pos="3969"/>
          <w:tab w:val="center" w:pos="5103"/>
          <w:tab w:val="center" w:pos="6663"/>
        </w:tabs>
        <w:overflowPunct/>
        <w:autoSpaceDE/>
        <w:autoSpaceDN/>
        <w:adjustRightInd/>
        <w:spacing w:before="0" w:after="160" w:line="259" w:lineRule="auto"/>
        <w:textAlignment w:val="auto"/>
        <w:rPr>
          <w:sz w:val="16"/>
          <w:szCs w:val="16"/>
          <w:lang w:val="ru-RU"/>
        </w:rPr>
      </w:pPr>
      <w:r w:rsidRPr="000D039F">
        <w:rPr>
          <w:sz w:val="16"/>
          <w:szCs w:val="16"/>
          <w:lang w:val="ru-RU"/>
        </w:rPr>
        <w:tab/>
      </w:r>
      <w:r w:rsidR="00F5664D" w:rsidRPr="000D039F">
        <w:rPr>
          <w:sz w:val="16"/>
          <w:szCs w:val="16"/>
          <w:lang w:val="ru-RU"/>
        </w:rPr>
        <w:t>Константы</w:t>
      </w:r>
      <w:r w:rsidRPr="000D039F">
        <w:rPr>
          <w:sz w:val="16"/>
          <w:szCs w:val="16"/>
          <w:lang w:val="ru-RU"/>
        </w:rPr>
        <w:tab/>
      </w:r>
      <w:r w:rsidR="00F5664D" w:rsidRPr="000D039F">
        <w:rPr>
          <w:sz w:val="16"/>
          <w:szCs w:val="16"/>
          <w:lang w:val="ru-RU"/>
        </w:rPr>
        <w:t>Факторы,</w:t>
      </w:r>
      <w:r w:rsidR="00F5664D" w:rsidRPr="000D039F">
        <w:rPr>
          <w:sz w:val="16"/>
          <w:szCs w:val="16"/>
          <w:lang w:val="ru-RU"/>
        </w:rPr>
        <w:tab/>
        <w:t xml:space="preserve">Факторы, </w:t>
      </w:r>
      <w:r w:rsidR="00F5664D" w:rsidRPr="000D039F">
        <w:rPr>
          <w:sz w:val="16"/>
          <w:szCs w:val="16"/>
          <w:lang w:val="ru-RU"/>
        </w:rPr>
        <w:br/>
      </w:r>
      <w:r w:rsidR="00F5664D" w:rsidRPr="000D039F">
        <w:rPr>
          <w:sz w:val="16"/>
          <w:szCs w:val="16"/>
          <w:lang w:val="ru-RU"/>
        </w:rPr>
        <w:tab/>
      </w:r>
      <w:r w:rsidR="00F5664D" w:rsidRPr="000D039F">
        <w:rPr>
          <w:sz w:val="16"/>
          <w:szCs w:val="16"/>
          <w:lang w:val="ru-RU"/>
        </w:rPr>
        <w:tab/>
        <w:t>относящиеся к радару</w:t>
      </w:r>
      <w:r w:rsidR="00F5664D" w:rsidRPr="000D039F">
        <w:rPr>
          <w:sz w:val="16"/>
          <w:szCs w:val="16"/>
          <w:lang w:val="ru-RU"/>
        </w:rPr>
        <w:tab/>
        <w:t>относящиеся к цели</w:t>
      </w:r>
      <w:r w:rsidRPr="000D039F">
        <w:rPr>
          <w:sz w:val="16"/>
          <w:szCs w:val="16"/>
          <w:lang w:val="ru-RU"/>
        </w:rPr>
        <w:tab/>
      </w:r>
    </w:p>
    <w:p w14:paraId="0C22B0B5" w14:textId="77777777" w:rsidR="00F5664D" w:rsidRPr="000D039F" w:rsidRDefault="00F5664D" w:rsidP="00F5664D">
      <w:pPr>
        <w:rPr>
          <w:lang w:val="ru-RU"/>
        </w:rPr>
      </w:pPr>
      <w:r w:rsidRPr="000D039F">
        <w:rPr>
          <w:lang w:val="ru-RU"/>
        </w:rPr>
        <w:t>Уравнение (</w:t>
      </w:r>
      <w:proofErr w:type="gramStart"/>
      <w:r w:rsidRPr="000D039F">
        <w:rPr>
          <w:lang w:val="ru-RU"/>
        </w:rPr>
        <w:t>4-2</w:t>
      </w:r>
      <w:proofErr w:type="gramEnd"/>
      <w:r w:rsidRPr="000D039F">
        <w:rPr>
          <w:lang w:val="ru-RU"/>
        </w:rPr>
        <w:t>) может применяться к распределенной цели при выполнении следующих условий:</w:t>
      </w:r>
    </w:p>
    <w:p w14:paraId="29E1DA4F" w14:textId="77777777" w:rsidR="00F5664D" w:rsidRPr="000D039F" w:rsidRDefault="00F5664D" w:rsidP="00BD7F56">
      <w:pPr>
        <w:pStyle w:val="enumlev1"/>
        <w:rPr>
          <w:lang w:val="ru-RU"/>
        </w:rPr>
      </w:pPr>
      <w:r w:rsidRPr="000D039F">
        <w:rPr>
          <w:lang w:val="ru-RU"/>
        </w:rPr>
        <w:t>–</w:t>
      </w:r>
      <w:r w:rsidRPr="000D039F">
        <w:rPr>
          <w:lang w:val="ru-RU"/>
        </w:rPr>
        <w:tab/>
        <w:t>цель занимает всю длительность импульса;</w:t>
      </w:r>
    </w:p>
    <w:p w14:paraId="5880D846" w14:textId="77777777" w:rsidR="00F5664D" w:rsidRPr="000D039F" w:rsidRDefault="00F5664D" w:rsidP="00BD7F56">
      <w:pPr>
        <w:pStyle w:val="enumlev1"/>
        <w:rPr>
          <w:lang w:val="ru-RU"/>
        </w:rPr>
      </w:pPr>
      <w:r w:rsidRPr="000D039F">
        <w:rPr>
          <w:lang w:val="ru-RU"/>
        </w:rPr>
        <w:t>–</w:t>
      </w:r>
      <w:r w:rsidRPr="000D039F">
        <w:rPr>
          <w:lang w:val="ru-RU"/>
        </w:rPr>
        <w:tab/>
        <w:t>частицы распределены по всему участвующему региону;</w:t>
      </w:r>
    </w:p>
    <w:p w14:paraId="61F5CB85" w14:textId="77777777" w:rsidR="00F5664D" w:rsidRPr="000D039F" w:rsidRDefault="00F5664D" w:rsidP="00BD7F56">
      <w:pPr>
        <w:pStyle w:val="enumlev1"/>
        <w:rPr>
          <w:lang w:val="ru-RU"/>
        </w:rPr>
      </w:pPr>
      <w:r w:rsidRPr="000D039F">
        <w:rPr>
          <w:lang w:val="ru-RU"/>
        </w:rPr>
        <w:t>–</w:t>
      </w:r>
      <w:r w:rsidRPr="000D039F">
        <w:rPr>
          <w:lang w:val="ru-RU"/>
        </w:rPr>
        <w:tab/>
        <w:t>частицы осадков представляют собой однородные диэлектрические сферы небольшого диаметра по сравнению с длиной волны радара;</w:t>
      </w:r>
    </w:p>
    <w:p w14:paraId="2D8DA235" w14:textId="77777777" w:rsidR="00F5664D" w:rsidRPr="000D039F" w:rsidRDefault="00F5664D" w:rsidP="00BD7F56">
      <w:pPr>
        <w:pStyle w:val="enumlev1"/>
        <w:rPr>
          <w:lang w:val="ru-RU"/>
        </w:rPr>
      </w:pPr>
      <w:r w:rsidRPr="000D039F">
        <w:rPr>
          <w:lang w:val="ru-RU"/>
        </w:rPr>
        <w:t>–</w:t>
      </w:r>
      <w:r w:rsidRPr="000D039F">
        <w:rPr>
          <w:lang w:val="ru-RU"/>
        </w:rPr>
        <w:tab/>
        <w:t>размер частиц удовлетворяет условию релеевского рассеяния;</w:t>
      </w:r>
    </w:p>
    <w:p w14:paraId="2D948C85" w14:textId="77777777" w:rsidR="00F5664D" w:rsidRPr="000D039F" w:rsidRDefault="00F5664D" w:rsidP="00BD7F56">
      <w:pPr>
        <w:pStyle w:val="enumlev1"/>
        <w:rPr>
          <w:lang w:val="ru-RU"/>
        </w:rPr>
      </w:pPr>
      <w:r w:rsidRPr="000D039F">
        <w:rPr>
          <w:lang w:val="ru-RU"/>
        </w:rPr>
        <w:t>–</w:t>
      </w:r>
      <w:r w:rsidRPr="000D039F">
        <w:rPr>
          <w:lang w:val="ru-RU"/>
        </w:rPr>
        <w:tab/>
        <w:t xml:space="preserve">диэлектрическая постоянная | </w:t>
      </w:r>
      <w:r w:rsidRPr="000D039F">
        <w:rPr>
          <w:i/>
          <w:iCs/>
          <w:lang w:val="ru-RU"/>
        </w:rPr>
        <w:t>K</w:t>
      </w:r>
      <w:r w:rsidRPr="000D039F">
        <w:rPr>
          <w:lang w:val="ru-RU"/>
        </w:rPr>
        <w:t xml:space="preserve"> |</w:t>
      </w:r>
      <w:r w:rsidRPr="000D039F">
        <w:rPr>
          <w:vertAlign w:val="superscript"/>
          <w:lang w:val="ru-RU"/>
        </w:rPr>
        <w:t>2</w:t>
      </w:r>
      <w:r w:rsidRPr="000D039F">
        <w:rPr>
          <w:lang w:val="ru-RU"/>
        </w:rPr>
        <w:t xml:space="preserve"> и распределение размеров рассеивающих элементов являются однородными в рассматриваемом объеме </w:t>
      </w:r>
      <w:r w:rsidRPr="000D039F">
        <w:rPr>
          <w:i/>
          <w:iCs/>
          <w:lang w:val="ru-RU"/>
        </w:rPr>
        <w:t>V</w:t>
      </w:r>
      <w:r w:rsidRPr="000D039F">
        <w:rPr>
          <w:lang w:val="ru-RU"/>
        </w:rPr>
        <w:t>;</w:t>
      </w:r>
    </w:p>
    <w:p w14:paraId="36DF85CF" w14:textId="77777777" w:rsidR="00F5664D" w:rsidRPr="000D039F" w:rsidRDefault="00F5664D" w:rsidP="00BD7F56">
      <w:pPr>
        <w:pStyle w:val="enumlev1"/>
        <w:rPr>
          <w:lang w:val="ru-RU"/>
        </w:rPr>
      </w:pPr>
      <w:r w:rsidRPr="000D039F">
        <w:rPr>
          <w:lang w:val="ru-RU"/>
        </w:rPr>
        <w:t>–</w:t>
      </w:r>
      <w:r w:rsidRPr="000D039F">
        <w:rPr>
          <w:lang w:val="ru-RU"/>
        </w:rPr>
        <w:tab/>
        <w:t>диаграмма направленности антенны может аппроксимироваться с помощью гауссовой формы;</w:t>
      </w:r>
    </w:p>
    <w:p w14:paraId="381D3895" w14:textId="77777777" w:rsidR="00F5664D" w:rsidRPr="000D039F" w:rsidRDefault="00F5664D" w:rsidP="00BD7F56">
      <w:pPr>
        <w:pStyle w:val="enumlev1"/>
        <w:rPr>
          <w:lang w:val="ru-RU"/>
        </w:rPr>
      </w:pPr>
      <w:r w:rsidRPr="000D039F">
        <w:rPr>
          <w:lang w:val="ru-RU"/>
        </w:rPr>
        <w:t>–</w:t>
      </w:r>
      <w:r w:rsidRPr="000D039F">
        <w:rPr>
          <w:lang w:val="ru-RU"/>
        </w:rPr>
        <w:tab/>
        <w:t xml:space="preserve">падающие волны и волны обратного рассеяния линейно </w:t>
      </w:r>
      <w:proofErr w:type="spellStart"/>
      <w:r w:rsidRPr="000D039F">
        <w:rPr>
          <w:lang w:val="ru-RU"/>
        </w:rPr>
        <w:t>поляризованны</w:t>
      </w:r>
      <w:proofErr w:type="spellEnd"/>
      <w:r w:rsidRPr="000D039F">
        <w:rPr>
          <w:lang w:val="ru-RU"/>
        </w:rPr>
        <w:t>;</w:t>
      </w:r>
    </w:p>
    <w:p w14:paraId="54107290" w14:textId="77777777" w:rsidR="00F5664D" w:rsidRPr="000D039F" w:rsidRDefault="00F5664D" w:rsidP="00BD7F56">
      <w:pPr>
        <w:pStyle w:val="enumlev1"/>
        <w:rPr>
          <w:lang w:val="ru-RU"/>
        </w:rPr>
      </w:pPr>
      <w:r w:rsidRPr="000D039F">
        <w:rPr>
          <w:lang w:val="ru-RU"/>
        </w:rPr>
        <w:t>–</w:t>
      </w:r>
      <w:r w:rsidRPr="000D039F">
        <w:rPr>
          <w:lang w:val="ru-RU"/>
        </w:rPr>
        <w:tab/>
        <w:t>воздействие многократного рассеяния не учитывается.</w:t>
      </w:r>
    </w:p>
    <w:p w14:paraId="1607CE44" w14:textId="2D530AA2" w:rsidR="00F5664D" w:rsidRPr="000D039F" w:rsidRDefault="00F5664D" w:rsidP="00F5664D">
      <w:pPr>
        <w:rPr>
          <w:lang w:val="ru-RU"/>
        </w:rPr>
      </w:pPr>
      <w:r w:rsidRPr="000D039F">
        <w:rPr>
          <w:lang w:val="ru-RU"/>
        </w:rPr>
        <w:t>Логарифмическая форма радиолокационного уравнения (</w:t>
      </w:r>
      <w:proofErr w:type="gramStart"/>
      <w:r w:rsidRPr="000D039F">
        <w:rPr>
          <w:lang w:val="ru-RU"/>
        </w:rPr>
        <w:t>4-2</w:t>
      </w:r>
      <w:proofErr w:type="gramEnd"/>
      <w:r w:rsidRPr="000D039F">
        <w:rPr>
          <w:lang w:val="ru-RU"/>
        </w:rPr>
        <w:t>) [Doviak and Zrnic, 1984] приводится в уравнении</w:t>
      </w:r>
      <w:r w:rsidR="00792A92" w:rsidRPr="000D039F">
        <w:rPr>
          <w:lang w:val="ru-RU"/>
        </w:rPr>
        <w:t> </w:t>
      </w:r>
      <w:r w:rsidRPr="000D039F">
        <w:rPr>
          <w:lang w:val="ru-RU"/>
        </w:rPr>
        <w:t>(4</w:t>
      </w:r>
      <w:r w:rsidR="00792A92" w:rsidRPr="000D039F">
        <w:rPr>
          <w:lang w:val="ru-RU"/>
        </w:rPr>
        <w:t>‑</w:t>
      </w:r>
      <w:r w:rsidRPr="000D039F">
        <w:rPr>
          <w:lang w:val="ru-RU"/>
        </w:rPr>
        <w:t>3):</w:t>
      </w:r>
    </w:p>
    <w:p w14:paraId="3AFD2B64" w14:textId="6CDC2FE0" w:rsidR="00D51813" w:rsidRPr="000D039F" w:rsidRDefault="006C61CC" w:rsidP="006C61CC">
      <w:pPr>
        <w:pStyle w:val="Equation"/>
        <w:rPr>
          <w:rFonts w:eastAsia="Calibri"/>
          <w:lang w:val="ru-RU"/>
        </w:rPr>
      </w:pPr>
      <w:r w:rsidRPr="000D039F">
        <w:rPr>
          <w:rFonts w:eastAsia="Calibri"/>
          <w:lang w:val="ru-RU"/>
        </w:rPr>
        <w:tab/>
      </w:r>
      <w:r w:rsidR="00D51813" w:rsidRPr="000D039F">
        <w:rPr>
          <w:rFonts w:eastAsia="Calibri"/>
          <w:lang w:val="ru-RU"/>
        </w:rPr>
        <w:tab/>
      </w:r>
      <m:oMath>
        <m:r>
          <w:rPr>
            <w:rFonts w:ascii="Cambria Math" w:eastAsia="Calibri" w:hAnsi="Cambria Math"/>
            <w:lang w:val="ru-RU"/>
          </w:rPr>
          <m:t>Z</m:t>
        </m:r>
        <m:d>
          <m:dPr>
            <m:ctrlPr>
              <w:rPr>
                <w:rFonts w:ascii="Cambria Math" w:eastAsia="Calibri" w:hAnsi="Cambria Math"/>
                <w:i/>
                <w:lang w:val="ru-RU"/>
              </w:rPr>
            </m:ctrlPr>
          </m:dPr>
          <m:e>
            <m:r>
              <w:rPr>
                <w:rFonts w:ascii="Cambria Math" w:eastAsia="Calibri" w:hAnsi="Cambria Math"/>
                <w:lang w:val="ru-RU"/>
              </w:rPr>
              <m:t>Az, E1, R</m:t>
            </m:r>
          </m:e>
        </m:d>
        <m:r>
          <w:rPr>
            <w:rFonts w:ascii="Cambria Math" w:eastAsia="Calibri" w:hAnsi="Cambria Math"/>
            <w:lang w:val="ru-RU"/>
          </w:rPr>
          <m:t xml:space="preserve"> </m:t>
        </m:r>
        <m:d>
          <m:dPr>
            <m:ctrlPr>
              <w:rPr>
                <w:rFonts w:ascii="Cambria Math" w:eastAsia="Calibri" w:hAnsi="Cambria Math"/>
                <w:i/>
                <w:lang w:val="ru-RU"/>
              </w:rPr>
            </m:ctrlPr>
          </m:dPr>
          <m:e>
            <m:r>
              <m:rPr>
                <m:sty m:val="p"/>
              </m:rPr>
              <w:rPr>
                <w:rFonts w:ascii="Cambria Math" w:eastAsia="Calibri" w:hAnsi="Cambria Math"/>
                <w:lang w:val="ru-RU"/>
              </w:rPr>
              <m:t>dBZ</m:t>
            </m:r>
          </m:e>
        </m:d>
        <m:r>
          <w:rPr>
            <w:rFonts w:ascii="Cambria Math" w:eastAsia="Calibri" w:hAnsi="Cambria Math"/>
            <w:lang w:val="ru-RU"/>
          </w:rPr>
          <m:t>=10</m:t>
        </m:r>
        <m:func>
          <m:funcPr>
            <m:ctrlPr>
              <w:rPr>
                <w:rFonts w:ascii="Cambria Math" w:eastAsia="Calibri" w:hAnsi="Cambria Math"/>
                <w:i/>
                <w:lang w:val="ru-RU"/>
              </w:rPr>
            </m:ctrlPr>
          </m:funcPr>
          <m:fName>
            <m:r>
              <m:rPr>
                <m:sty m:val="p"/>
              </m:rPr>
              <w:rPr>
                <w:rFonts w:ascii="Cambria Math" w:eastAsia="Calibri" w:hAnsi="Cambria Math"/>
                <w:lang w:val="ru-RU"/>
              </w:rPr>
              <m:t>log</m:t>
            </m:r>
          </m:fName>
          <m:e>
            <m:d>
              <m:dPr>
                <m:ctrlPr>
                  <w:rPr>
                    <w:rFonts w:ascii="Cambria Math" w:eastAsia="Calibri" w:hAnsi="Cambria Math"/>
                    <w:i/>
                    <w:lang w:val="ru-RU"/>
                  </w:rPr>
                </m:ctrlPr>
              </m:dPr>
              <m:e>
                <m:sSub>
                  <m:sSubPr>
                    <m:ctrlPr>
                      <w:rPr>
                        <w:rFonts w:ascii="Cambria Math" w:eastAsia="Calibri" w:hAnsi="Cambria Math"/>
                        <w:i/>
                        <w:lang w:val="ru-RU"/>
                      </w:rPr>
                    </m:ctrlPr>
                  </m:sSubPr>
                  <m:e>
                    <m:r>
                      <w:rPr>
                        <w:rFonts w:ascii="Cambria Math" w:eastAsia="Calibri" w:hAnsi="Cambria Math"/>
                        <w:lang w:val="ru-RU"/>
                      </w:rPr>
                      <m:t>P</m:t>
                    </m:r>
                  </m:e>
                  <m:sub>
                    <m:r>
                      <w:rPr>
                        <w:rFonts w:ascii="Cambria Math" w:eastAsia="Calibri" w:hAnsi="Cambria Math"/>
                        <w:lang w:val="ru-RU"/>
                      </w:rPr>
                      <m:t>r</m:t>
                    </m:r>
                  </m:sub>
                </m:sSub>
              </m:e>
            </m:d>
          </m:e>
        </m:func>
        <m:r>
          <w:rPr>
            <w:rFonts w:ascii="Cambria Math" w:eastAsia="Calibri" w:hAnsi="Cambria Math"/>
            <w:lang w:val="ru-RU"/>
          </w:rPr>
          <m:t>+20</m:t>
        </m:r>
        <m:func>
          <m:funcPr>
            <m:ctrlPr>
              <w:rPr>
                <w:rFonts w:ascii="Cambria Math" w:eastAsia="Calibri" w:hAnsi="Cambria Math"/>
                <w:i/>
                <w:lang w:val="ru-RU"/>
              </w:rPr>
            </m:ctrlPr>
          </m:funcPr>
          <m:fName>
            <m:r>
              <m:rPr>
                <m:sty m:val="p"/>
              </m:rPr>
              <w:rPr>
                <w:rFonts w:ascii="Cambria Math" w:eastAsia="Calibri" w:hAnsi="Cambria Math"/>
                <w:lang w:val="ru-RU"/>
              </w:rPr>
              <m:t>log</m:t>
            </m:r>
          </m:fName>
          <m:e>
            <m:d>
              <m:dPr>
                <m:ctrlPr>
                  <w:rPr>
                    <w:rFonts w:ascii="Cambria Math" w:eastAsia="Calibri" w:hAnsi="Cambria Math"/>
                    <w:i/>
                    <w:lang w:val="ru-RU"/>
                  </w:rPr>
                </m:ctrlPr>
              </m:dPr>
              <m:e>
                <m:r>
                  <w:rPr>
                    <w:rFonts w:ascii="Cambria Math" w:eastAsia="Calibri" w:hAnsi="Cambria Math"/>
                    <w:lang w:val="ru-RU"/>
                  </w:rPr>
                  <m:t>R</m:t>
                </m:r>
              </m:e>
            </m:d>
          </m:e>
        </m:func>
        <m:r>
          <w:rPr>
            <w:rFonts w:ascii="Cambria Math" w:eastAsia="Calibri" w:hAnsi="Cambria Math"/>
            <w:lang w:val="ru-RU"/>
          </w:rPr>
          <m:t>-10</m:t>
        </m:r>
        <m:func>
          <m:funcPr>
            <m:ctrlPr>
              <w:rPr>
                <w:rFonts w:ascii="Cambria Math" w:eastAsia="Calibri" w:hAnsi="Cambria Math"/>
                <w:i/>
                <w:lang w:val="ru-RU"/>
              </w:rPr>
            </m:ctrlPr>
          </m:funcPr>
          <m:fName>
            <m:r>
              <m:rPr>
                <m:sty m:val="p"/>
              </m:rPr>
              <w:rPr>
                <w:rFonts w:ascii="Cambria Math" w:eastAsia="Calibri" w:hAnsi="Cambria Math"/>
                <w:lang w:val="ru-RU"/>
              </w:rPr>
              <m:t>log</m:t>
            </m:r>
          </m:fName>
          <m:e>
            <m:sSub>
              <m:sSubPr>
                <m:ctrlPr>
                  <w:rPr>
                    <w:rFonts w:ascii="Cambria Math" w:eastAsia="Calibri" w:hAnsi="Cambria Math"/>
                    <w:i/>
                    <w:lang w:val="ru-RU"/>
                  </w:rPr>
                </m:ctrlPr>
              </m:sSubPr>
              <m:e>
                <m:r>
                  <w:rPr>
                    <w:rFonts w:ascii="Cambria Math" w:eastAsia="Calibri" w:hAnsi="Cambria Math"/>
                    <w:lang w:val="ru-RU"/>
                  </w:rPr>
                  <m:t>(L</m:t>
                </m:r>
              </m:e>
              <m:sub>
                <m:r>
                  <w:rPr>
                    <w:rFonts w:ascii="Cambria Math" w:eastAsia="Calibri" w:hAnsi="Cambria Math"/>
                    <w:lang w:val="ru-RU"/>
                  </w:rPr>
                  <m:t>p</m:t>
                </m:r>
              </m:sub>
            </m:sSub>
            <m:r>
              <w:rPr>
                <w:rFonts w:ascii="Cambria Math" w:eastAsia="Calibri" w:hAnsi="Cambria Math"/>
                <w:lang w:val="ru-RU"/>
              </w:rPr>
              <m:t>)</m:t>
            </m:r>
          </m:e>
        </m:func>
        <m:r>
          <w:rPr>
            <w:rFonts w:ascii="Cambria Math" w:eastAsia="Calibri" w:hAnsi="Cambria Math"/>
            <w:lang w:val="ru-RU"/>
          </w:rPr>
          <m:t>+10</m:t>
        </m:r>
        <m:func>
          <m:funcPr>
            <m:ctrlPr>
              <w:rPr>
                <w:rFonts w:ascii="Cambria Math" w:eastAsia="Calibri" w:hAnsi="Cambria Math"/>
                <w:i/>
                <w:lang w:val="ru-RU"/>
              </w:rPr>
            </m:ctrlPr>
          </m:funcPr>
          <m:fName>
            <m:r>
              <m:rPr>
                <m:sty m:val="p"/>
              </m:rPr>
              <w:rPr>
                <w:rFonts w:ascii="Cambria Math" w:eastAsia="Calibri" w:hAnsi="Cambria Math"/>
                <w:lang w:val="ru-RU"/>
              </w:rPr>
              <m:t>log</m:t>
            </m:r>
          </m:fName>
          <m:e>
            <m:d>
              <m:dPr>
                <m:ctrlPr>
                  <w:rPr>
                    <w:rFonts w:ascii="Cambria Math" w:eastAsia="Calibri" w:hAnsi="Cambria Math"/>
                    <w:i/>
                    <w:lang w:val="ru-RU"/>
                  </w:rPr>
                </m:ctrlPr>
              </m:dPr>
              <m:e>
                <m:r>
                  <w:rPr>
                    <w:rFonts w:ascii="Cambria Math" w:eastAsia="Calibri" w:hAnsi="Cambria Math"/>
                    <w:lang w:val="ru-RU"/>
                  </w:rPr>
                  <m:t>C</m:t>
                </m:r>
              </m:e>
            </m:d>
          </m:e>
        </m:func>
      </m:oMath>
      <w:r w:rsidR="00D51813" w:rsidRPr="000D039F">
        <w:rPr>
          <w:rFonts w:eastAsia="Calibri"/>
          <w:lang w:val="ru-RU"/>
        </w:rPr>
        <w:tab/>
        <w:t>(</w:t>
      </w:r>
      <w:proofErr w:type="gramStart"/>
      <w:r w:rsidR="00D51813" w:rsidRPr="000D039F">
        <w:rPr>
          <w:rFonts w:eastAsia="Calibri"/>
          <w:lang w:val="ru-RU"/>
        </w:rPr>
        <w:t>4-3</w:t>
      </w:r>
      <w:proofErr w:type="gramEnd"/>
      <w:r w:rsidR="00D51813" w:rsidRPr="000D039F">
        <w:rPr>
          <w:rFonts w:eastAsia="Calibri"/>
          <w:lang w:val="ru-RU"/>
        </w:rPr>
        <w:t>)</w:t>
      </w:r>
    </w:p>
    <w:p w14:paraId="077A5F30" w14:textId="77777777" w:rsidR="00F5664D" w:rsidRPr="000D039F" w:rsidRDefault="00F5664D" w:rsidP="00F5664D">
      <w:pPr>
        <w:rPr>
          <w:lang w:val="ru-RU"/>
        </w:rPr>
      </w:pPr>
      <w:bookmarkStart w:id="207" w:name="_Toc526571196"/>
      <w:r w:rsidRPr="000D039F">
        <w:rPr>
          <w:lang w:val="ru-RU"/>
        </w:rPr>
        <w:t>Это уравнение наиболее полезно тем, что оно показывает необходимость в четком определении параметров различных систем, для откалиброванного измерения отражательной способности. К таким параметрам относится следующее:</w:t>
      </w:r>
    </w:p>
    <w:p w14:paraId="7CA25939" w14:textId="77777777" w:rsidR="00F5664D" w:rsidRPr="000D039F" w:rsidRDefault="00F5664D" w:rsidP="00D22F06">
      <w:pPr>
        <w:pStyle w:val="enumlev1"/>
        <w:rPr>
          <w:lang w:val="ru-RU"/>
        </w:rPr>
      </w:pPr>
      <w:r w:rsidRPr="000D039F">
        <w:rPr>
          <w:lang w:val="ru-RU"/>
        </w:rPr>
        <w:t>−</w:t>
      </w:r>
      <w:r w:rsidRPr="000D039F">
        <w:rPr>
          <w:lang w:val="ru-RU"/>
        </w:rPr>
        <w:tab/>
        <w:t xml:space="preserve">принимаемая мощность </w:t>
      </w:r>
      <w:proofErr w:type="spellStart"/>
      <w:r w:rsidRPr="000D039F">
        <w:rPr>
          <w:i/>
          <w:iCs/>
          <w:lang w:val="ru-RU"/>
        </w:rPr>
        <w:t>P</w:t>
      </w:r>
      <w:r w:rsidRPr="000D039F">
        <w:rPr>
          <w:i/>
          <w:iCs/>
          <w:vertAlign w:val="subscript"/>
          <w:lang w:val="ru-RU"/>
        </w:rPr>
        <w:t>r</w:t>
      </w:r>
      <w:proofErr w:type="spellEnd"/>
      <w:r w:rsidRPr="000D039F">
        <w:rPr>
          <w:lang w:val="ru-RU"/>
        </w:rPr>
        <w:t xml:space="preserve"> (Вт);</w:t>
      </w:r>
    </w:p>
    <w:p w14:paraId="7B45E706" w14:textId="77777777" w:rsidR="00F5664D" w:rsidRPr="000D039F" w:rsidRDefault="00F5664D" w:rsidP="00D22F06">
      <w:pPr>
        <w:pStyle w:val="enumlev1"/>
        <w:rPr>
          <w:lang w:val="ru-RU"/>
        </w:rPr>
      </w:pPr>
      <w:r w:rsidRPr="000D039F">
        <w:rPr>
          <w:lang w:val="ru-RU"/>
        </w:rPr>
        <w:t>−</w:t>
      </w:r>
      <w:r w:rsidRPr="000D039F">
        <w:rPr>
          <w:lang w:val="ru-RU"/>
        </w:rPr>
        <w:tab/>
        <w:t xml:space="preserve">дальность </w:t>
      </w:r>
      <w:r w:rsidRPr="000D039F">
        <w:rPr>
          <w:i/>
          <w:iCs/>
          <w:lang w:val="ru-RU"/>
        </w:rPr>
        <w:t>R</w:t>
      </w:r>
      <w:r w:rsidRPr="000D039F">
        <w:rPr>
          <w:lang w:val="ru-RU"/>
        </w:rPr>
        <w:t xml:space="preserve"> (м);</w:t>
      </w:r>
    </w:p>
    <w:p w14:paraId="43BCD32E" w14:textId="77777777" w:rsidR="00F5664D" w:rsidRPr="000D039F" w:rsidRDefault="00F5664D" w:rsidP="00D22F06">
      <w:pPr>
        <w:pStyle w:val="enumlev1"/>
        <w:rPr>
          <w:lang w:val="ru-RU"/>
        </w:rPr>
      </w:pPr>
      <w:r w:rsidRPr="000D039F">
        <w:rPr>
          <w:lang w:val="ru-RU"/>
        </w:rPr>
        <w:t>−</w:t>
      </w:r>
      <w:r w:rsidRPr="000D039F">
        <w:rPr>
          <w:lang w:val="ru-RU"/>
        </w:rPr>
        <w:tab/>
        <w:t>азимутальный угол и угол возвышения (градусы);</w:t>
      </w:r>
    </w:p>
    <w:p w14:paraId="3DFE6B3F" w14:textId="77777777" w:rsidR="00F5664D" w:rsidRPr="000D039F" w:rsidRDefault="00F5664D" w:rsidP="00D22F06">
      <w:pPr>
        <w:pStyle w:val="enumlev1"/>
        <w:rPr>
          <w:lang w:val="ru-RU"/>
        </w:rPr>
      </w:pPr>
      <w:r w:rsidRPr="000D039F">
        <w:rPr>
          <w:lang w:val="ru-RU"/>
        </w:rPr>
        <w:t>−</w:t>
      </w:r>
      <w:r w:rsidRPr="000D039F">
        <w:rPr>
          <w:lang w:val="ru-RU"/>
        </w:rPr>
        <w:tab/>
        <w:t xml:space="preserve">чрезмерные потери при распространении </w:t>
      </w:r>
      <w:r w:rsidRPr="000D039F">
        <w:rPr>
          <w:i/>
          <w:iCs/>
          <w:lang w:val="ru-RU"/>
        </w:rPr>
        <w:t>L</w:t>
      </w:r>
      <w:r w:rsidRPr="000D039F">
        <w:rPr>
          <w:i/>
          <w:iCs/>
          <w:vertAlign w:val="subscript"/>
          <w:lang w:val="ru-RU"/>
        </w:rPr>
        <w:t>p</w:t>
      </w:r>
      <w:r w:rsidRPr="000D039F">
        <w:rPr>
          <w:lang w:val="ru-RU"/>
        </w:rPr>
        <w:t xml:space="preserve"> (дБ); и </w:t>
      </w:r>
    </w:p>
    <w:p w14:paraId="64651A10" w14:textId="77777777" w:rsidR="00F5664D" w:rsidRPr="000D039F" w:rsidRDefault="00F5664D" w:rsidP="00D22F06">
      <w:pPr>
        <w:pStyle w:val="enumlev1"/>
        <w:rPr>
          <w:lang w:val="ru-RU"/>
        </w:rPr>
      </w:pPr>
      <w:r w:rsidRPr="000D039F">
        <w:rPr>
          <w:lang w:val="ru-RU"/>
        </w:rPr>
        <w:t>−</w:t>
      </w:r>
      <w:r w:rsidRPr="000D039F">
        <w:rPr>
          <w:lang w:val="ru-RU"/>
        </w:rPr>
        <w:tab/>
        <w:t xml:space="preserve">так называемая постоянная радиолокатора </w:t>
      </w:r>
      <w:r w:rsidRPr="000D039F">
        <w:rPr>
          <w:i/>
          <w:iCs/>
          <w:lang w:val="ru-RU"/>
        </w:rPr>
        <w:t>C</w:t>
      </w:r>
      <w:r w:rsidRPr="000D039F">
        <w:rPr>
          <w:lang w:val="ru-RU"/>
        </w:rPr>
        <w:t>.</w:t>
      </w:r>
    </w:p>
    <w:p w14:paraId="15A5D146" w14:textId="77777777" w:rsidR="00F5664D" w:rsidRPr="000D039F" w:rsidRDefault="00F5664D" w:rsidP="00F5664D">
      <w:pPr>
        <w:rPr>
          <w:lang w:val="ru-RU"/>
        </w:rPr>
      </w:pPr>
      <w:r w:rsidRPr="000D039F">
        <w:rPr>
          <w:lang w:val="ru-RU"/>
        </w:rPr>
        <w:t>Постоянная радиолокатора, как правило, содержит такие параметры, как ширина луча антенны, ширина импульса, усиление преобразования приемника, а также потери в системе.</w:t>
      </w:r>
    </w:p>
    <w:p w14:paraId="155A2EC4" w14:textId="019BD43E" w:rsidR="00F5664D" w:rsidRPr="000D039F" w:rsidRDefault="00F5664D" w:rsidP="00F5664D">
      <w:pPr>
        <w:rPr>
          <w:lang w:val="ru-RU"/>
        </w:rPr>
      </w:pPr>
      <w:r w:rsidRPr="000D039F">
        <w:rPr>
          <w:lang w:val="ru-RU"/>
        </w:rPr>
        <w:t>Как показано выше, для метеорологических радаров радиолокационное уравнение существенно отличается, поскольку такие цели, как осадки, должны заполнять весь остронаправленный луч радара, как предполагается выше. В этом случае радиолокационное уравнение дает принимаемый сигнал, пропорциональный 1/</w:t>
      </w:r>
      <w:r w:rsidRPr="000D039F">
        <w:rPr>
          <w:i/>
          <w:iCs/>
          <w:lang w:val="ru-RU"/>
        </w:rPr>
        <w:t>r</w:t>
      </w:r>
      <w:r w:rsidRPr="000D039F">
        <w:rPr>
          <w:lang w:val="ru-RU"/>
        </w:rPr>
        <w:t xml:space="preserve"> 2. В</w:t>
      </w:r>
      <w:r w:rsidR="00EF6195" w:rsidRPr="000D039F">
        <w:rPr>
          <w:lang w:val="ru-RU"/>
        </w:rPr>
        <w:t> </w:t>
      </w:r>
      <w:r w:rsidRPr="000D039F">
        <w:rPr>
          <w:lang w:val="ru-RU"/>
        </w:rPr>
        <w:t>результате метеорологические радары предусматривают большие дальности обнаружения, но это также означает, что они более чувствительны к помехам, чем типовые радиолокационные системы управления воздушным движением.</w:t>
      </w:r>
    </w:p>
    <w:p w14:paraId="3FC0E1DB" w14:textId="77777777" w:rsidR="00F5664D" w:rsidRPr="000D039F" w:rsidRDefault="00F5664D" w:rsidP="000C62EB">
      <w:pPr>
        <w:pStyle w:val="Heading2"/>
        <w:rPr>
          <w:lang w:val="ru-RU"/>
        </w:rPr>
      </w:pPr>
      <w:bookmarkStart w:id="208" w:name="_Toc236299074"/>
      <w:r w:rsidRPr="000D039F">
        <w:rPr>
          <w:lang w:val="ru-RU"/>
        </w:rPr>
        <w:t>4.2</w:t>
      </w:r>
      <w:r w:rsidRPr="000D039F">
        <w:rPr>
          <w:lang w:val="ru-RU"/>
        </w:rPr>
        <w:tab/>
        <w:t>Погодные радары</w:t>
      </w:r>
      <w:bookmarkEnd w:id="208"/>
    </w:p>
    <w:p w14:paraId="65A5616D" w14:textId="77777777" w:rsidR="00F5664D" w:rsidRPr="000D039F" w:rsidRDefault="00F5664D" w:rsidP="000C62EB">
      <w:pPr>
        <w:pStyle w:val="Heading3"/>
        <w:rPr>
          <w:lang w:val="ru-RU"/>
        </w:rPr>
      </w:pPr>
      <w:bookmarkStart w:id="209" w:name="_Toc236243241"/>
      <w:bookmarkStart w:id="210" w:name="_Toc236299075"/>
      <w:r w:rsidRPr="000D039F">
        <w:rPr>
          <w:lang w:val="ru-RU"/>
        </w:rPr>
        <w:t>4.2.1</w:t>
      </w:r>
      <w:r w:rsidRPr="000D039F">
        <w:rPr>
          <w:lang w:val="ru-RU"/>
        </w:rPr>
        <w:tab/>
        <w:t>Потребности пользователей</w:t>
      </w:r>
      <w:bookmarkEnd w:id="209"/>
      <w:bookmarkEnd w:id="210"/>
    </w:p>
    <w:p w14:paraId="14978EC2" w14:textId="77777777" w:rsidR="00F5664D" w:rsidRPr="000D039F" w:rsidRDefault="00F5664D" w:rsidP="00F5664D">
      <w:pPr>
        <w:rPr>
          <w:lang w:val="ru-RU"/>
        </w:rPr>
      </w:pPr>
      <w:r w:rsidRPr="000D039F">
        <w:rPr>
          <w:lang w:val="ru-RU"/>
        </w:rPr>
        <w:t xml:space="preserve">Метеорологи используют погодные радары для обнаружения, определения местонахождения и измерения объема осадков, которые находятся в облаках или выпадают из них, и для определения скорости и направления ветра с использованием движения осадков или атмосферных частиц. Радары измеряют интенсивность осадков за конкретные периоды времени, а также движение осадков или атмосферных частиц в направлении к антенне погодного радара или от нее. Это позволяет выявлять чередование режимов в рамках метеорологических явлений в погодных системах, что является критически важным фактором для обнаружения явлений суровой погоды, таких как торнадо или ливневые паводки, и в итоге для совершенствования систем заблаговременных </w:t>
      </w:r>
      <w:r w:rsidRPr="000D039F">
        <w:rPr>
          <w:lang w:val="ru-RU"/>
        </w:rPr>
        <w:lastRenderedPageBreak/>
        <w:t>предупреждений. Основное требование пользователей к погодным радарам заключается в том, чтобы обнаруживать твердые и жидкие осадки, а также оценивать интенсивность осадков и радиальную скорость</w:t>
      </w:r>
      <w:r w:rsidRPr="000D039F">
        <w:rPr>
          <w:rStyle w:val="FootnoteReference"/>
          <w:lang w:val="ru-RU"/>
        </w:rPr>
        <w:footnoteReference w:id="5"/>
      </w:r>
      <w:r w:rsidRPr="000D039F">
        <w:rPr>
          <w:lang w:val="ru-RU"/>
        </w:rPr>
        <w:t>.</w:t>
      </w:r>
    </w:p>
    <w:p w14:paraId="154C5B22" w14:textId="77777777" w:rsidR="00F5664D" w:rsidRPr="000D039F" w:rsidRDefault="00F5664D" w:rsidP="000C62EB">
      <w:pPr>
        <w:pStyle w:val="Heading3"/>
        <w:rPr>
          <w:lang w:val="ru-RU"/>
        </w:rPr>
      </w:pPr>
      <w:bookmarkStart w:id="211" w:name="_Toc236243242"/>
      <w:bookmarkStart w:id="212" w:name="_Toc236299076"/>
      <w:r w:rsidRPr="000D039F">
        <w:rPr>
          <w:lang w:val="ru-RU"/>
        </w:rPr>
        <w:t>4.2.2</w:t>
      </w:r>
      <w:r w:rsidRPr="000D039F">
        <w:rPr>
          <w:lang w:val="ru-RU"/>
        </w:rPr>
        <w:tab/>
        <w:t>Сети погодных радаров</w:t>
      </w:r>
      <w:bookmarkEnd w:id="211"/>
      <w:bookmarkEnd w:id="212"/>
    </w:p>
    <w:p w14:paraId="2D50D2BD" w14:textId="77777777" w:rsidR="00F5664D" w:rsidRPr="000D039F" w:rsidRDefault="00F5664D" w:rsidP="00F5664D">
      <w:pPr>
        <w:rPr>
          <w:lang w:val="ru-RU"/>
        </w:rPr>
      </w:pPr>
      <w:r w:rsidRPr="000D039F">
        <w:rPr>
          <w:lang w:val="ru-RU"/>
        </w:rPr>
        <w:t xml:space="preserve">Основной недостаток погодных радаров состоит в том, что интенсивность эхо-сигналов, которые возвращаются от конкретного метеорологического явления, обычно уменьшается с увеличением расстояния от радара. Это объясняется не только затуханием в свободном пространстве и другими видами атмосферного затухания, но также и тем, что по мере увеличения расстояния от радара его луч поднимается выше над поверхностью земли (это связано с кривизной земной поверхности и углом возвышения луча) и становится шире. (См. Рисунок </w:t>
      </w:r>
      <w:proofErr w:type="gramStart"/>
      <w:r w:rsidRPr="000D039F">
        <w:rPr>
          <w:lang w:val="ru-RU"/>
        </w:rPr>
        <w:t>4-1</w:t>
      </w:r>
      <w:proofErr w:type="gramEnd"/>
      <w:r w:rsidRPr="000D039F">
        <w:rPr>
          <w:lang w:val="ru-RU"/>
        </w:rPr>
        <w:t xml:space="preserve"> в отношении первых трех сканирований радиолокатора с шириной луча 3 дБ, равной 1 градусу, при углах возвышения 0,5, 0,8 и 1,4 градуса. Обратите внимание, что сканирования могут иметь пересекающиеся области, как показано на Рисунке </w:t>
      </w:r>
      <w:proofErr w:type="gramStart"/>
      <w:r w:rsidRPr="000D039F">
        <w:rPr>
          <w:lang w:val="ru-RU"/>
        </w:rPr>
        <w:t>4-1</w:t>
      </w:r>
      <w:proofErr w:type="gramEnd"/>
      <w:r w:rsidRPr="000D039F">
        <w:rPr>
          <w:lang w:val="ru-RU"/>
        </w:rPr>
        <w:t>.)</w:t>
      </w:r>
    </w:p>
    <w:p w14:paraId="10B156A8" w14:textId="77777777" w:rsidR="00F5664D" w:rsidRPr="000D039F" w:rsidRDefault="00F5664D" w:rsidP="00F5664D">
      <w:pPr>
        <w:rPr>
          <w:lang w:val="ru-RU"/>
        </w:rPr>
      </w:pPr>
      <w:r w:rsidRPr="000D039F">
        <w:rPr>
          <w:lang w:val="ru-RU"/>
        </w:rPr>
        <w:t>В результате уменьшается процентная доля метеорологических явлений, которые подсвечиваются лучом. Хотя часть явления в верхних слоях все еще может быть видима для радара, его нижние части могут быть уже невидимыми. Осадки, которые выпадают на некотором расстоянии от радара, могут быть не обнаружены или могут проявляться с меньшей интенсивностью, что таким образом ограничивает дальность действия радара в количественном выражении.</w:t>
      </w:r>
    </w:p>
    <w:p w14:paraId="27454408" w14:textId="3C046334" w:rsidR="00D51813" w:rsidRPr="000D039F" w:rsidRDefault="00F5664D" w:rsidP="00D51813">
      <w:pPr>
        <w:pStyle w:val="FigureNo"/>
        <w:rPr>
          <w:lang w:val="ru-RU"/>
        </w:rPr>
      </w:pPr>
      <w:r w:rsidRPr="000D039F">
        <w:rPr>
          <w:lang w:val="ru-RU"/>
        </w:rPr>
        <w:t>РИСУНОК</w:t>
      </w:r>
      <w:r w:rsidR="00D51813" w:rsidRPr="000D039F">
        <w:rPr>
          <w:lang w:val="ru-RU"/>
        </w:rPr>
        <w:t xml:space="preserve"> </w:t>
      </w:r>
      <w:proofErr w:type="gramStart"/>
      <w:r w:rsidR="00D51813" w:rsidRPr="000D039F">
        <w:rPr>
          <w:lang w:val="ru-RU"/>
        </w:rPr>
        <w:t>4-1</w:t>
      </w:r>
      <w:proofErr w:type="gramEnd"/>
    </w:p>
    <w:p w14:paraId="20D6145E" w14:textId="0456A4FE" w:rsidR="003337ED" w:rsidRPr="000D039F" w:rsidRDefault="00F5664D" w:rsidP="00F41B8D">
      <w:pPr>
        <w:pStyle w:val="Figuretitle"/>
        <w:rPr>
          <w:rFonts w:eastAsia="Calibri"/>
          <w:lang w:val="ru-RU"/>
        </w:rPr>
      </w:pPr>
      <w:r w:rsidRPr="000D039F">
        <w:rPr>
          <w:lang w:val="ru-RU"/>
        </w:rPr>
        <w:t>Три последовательных радиолокационных сканирования: высота как функция дальности</w:t>
      </w:r>
    </w:p>
    <w:p w14:paraId="36609690" w14:textId="7C080205" w:rsidR="00D51813" w:rsidRPr="000D039F" w:rsidRDefault="0075566C" w:rsidP="00D51813">
      <w:pPr>
        <w:pStyle w:val="Figure"/>
        <w:rPr>
          <w:lang w:val="ru-RU"/>
        </w:rPr>
      </w:pPr>
      <w:r w:rsidRPr="000D039F">
        <w:rPr>
          <w:noProof/>
          <w:lang w:val="ru-RU"/>
        </w:rPr>
        <w:drawing>
          <wp:inline distT="0" distB="0" distL="0" distR="0" wp14:anchorId="2249869D" wp14:editId="5FAEC978">
            <wp:extent cx="5934075" cy="2533650"/>
            <wp:effectExtent l="0" t="0" r="9525" b="0"/>
            <wp:docPr id="519427246"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pic:cNvPicPr>
                      <a:picLocks noChangeAspect="1" noChangeArrowheads="1"/>
                    </pic:cNvPicPr>
                  </pic:nvPicPr>
                  <pic:blipFill>
                    <a:blip r:embed="rId79" cstate="print">
                      <a:extLst>
                        <a:ext uri="{28A0092B-C50C-407E-A947-70E740481C1C}">
                          <a14:useLocalDpi xmlns:a14="http://schemas.microsoft.com/office/drawing/2010/main" val="0"/>
                        </a:ext>
                      </a:extLst>
                    </a:blip>
                    <a:srcRect/>
                    <a:stretch>
                      <a:fillRect/>
                    </a:stretch>
                  </pic:blipFill>
                  <pic:spPr bwMode="auto">
                    <a:xfrm>
                      <a:off x="0" y="0"/>
                      <a:ext cx="5934075" cy="2533650"/>
                    </a:xfrm>
                    <a:prstGeom prst="rect">
                      <a:avLst/>
                    </a:prstGeom>
                    <a:noFill/>
                    <a:ln>
                      <a:noFill/>
                    </a:ln>
                  </pic:spPr>
                </pic:pic>
              </a:graphicData>
            </a:graphic>
          </wp:inline>
        </w:drawing>
      </w:r>
    </w:p>
    <w:p w14:paraId="0EA8984B" w14:textId="77777777" w:rsidR="00F5664D" w:rsidRPr="000D039F" w:rsidRDefault="00F5664D" w:rsidP="0075566C">
      <w:pPr>
        <w:pStyle w:val="Normalaftertitle"/>
        <w:rPr>
          <w:lang w:val="ru-RU"/>
        </w:rPr>
      </w:pPr>
      <w:r w:rsidRPr="000D039F">
        <w:rPr>
          <w:lang w:val="ru-RU"/>
        </w:rPr>
        <w:t xml:space="preserve">Для преодоления этого ограничения, как правило, равномерно размещают несколько радаров, которые образуют распределенные сети. Такие сети работают круглосуточно и в целом покрывают крупные районы, такие как страны или даже часть континента, в целях обнаружения и слежения за развитием метеорологических явлений, что, таким образом, позволяет получить заблаговременные предупреждения об опасных метеорологических явлениях. Пример такой сети, которая включает радары S-диапазона, C-диапазона и Х-диапазона, и развернута в Западной Европе, приводится на Рисунке </w:t>
      </w:r>
      <w:proofErr w:type="gramStart"/>
      <w:r w:rsidRPr="000D039F">
        <w:rPr>
          <w:lang w:val="ru-RU"/>
        </w:rPr>
        <w:t>4-2</w:t>
      </w:r>
      <w:proofErr w:type="gramEnd"/>
      <w:r w:rsidRPr="000D039F">
        <w:rPr>
          <w:lang w:val="ru-RU"/>
        </w:rPr>
        <w:t>.</w:t>
      </w:r>
    </w:p>
    <w:p w14:paraId="327CF18C" w14:textId="1BC278FF" w:rsidR="00D51813" w:rsidRPr="000D039F" w:rsidRDefault="00D51813" w:rsidP="00CF6FF4">
      <w:pPr>
        <w:pStyle w:val="Normalaftertitle"/>
        <w:rPr>
          <w:rFonts w:eastAsia="Calibri"/>
          <w:lang w:val="ru-RU"/>
        </w:rPr>
      </w:pPr>
    </w:p>
    <w:p w14:paraId="6F351A14" w14:textId="77777777" w:rsidR="00221591" w:rsidRPr="000D039F" w:rsidRDefault="00221591" w:rsidP="00221591">
      <w:pPr>
        <w:rPr>
          <w:lang w:val="ru-RU"/>
        </w:rPr>
      </w:pPr>
    </w:p>
    <w:p w14:paraId="3A0DC161" w14:textId="77777777" w:rsidR="00221591" w:rsidRPr="000D039F" w:rsidRDefault="00221591" w:rsidP="00221591">
      <w:pPr>
        <w:rPr>
          <w:lang w:val="ru-RU"/>
        </w:rPr>
      </w:pPr>
    </w:p>
    <w:p w14:paraId="7E4B5C86" w14:textId="0C115F45" w:rsidR="00D51813" w:rsidRPr="000D039F" w:rsidRDefault="00F5664D" w:rsidP="00D51813">
      <w:pPr>
        <w:pStyle w:val="FigureNo"/>
        <w:rPr>
          <w:rFonts w:eastAsia="Calibri"/>
          <w:lang w:val="ru-RU"/>
        </w:rPr>
      </w:pPr>
      <w:r w:rsidRPr="000D039F">
        <w:rPr>
          <w:lang w:val="ru-RU"/>
        </w:rPr>
        <w:lastRenderedPageBreak/>
        <w:t>РИСУНОК</w:t>
      </w:r>
      <w:r w:rsidR="00D51813" w:rsidRPr="000D039F">
        <w:rPr>
          <w:rFonts w:eastAsia="Calibri"/>
          <w:lang w:val="ru-RU"/>
        </w:rPr>
        <w:t xml:space="preserve"> </w:t>
      </w:r>
      <w:proofErr w:type="gramStart"/>
      <w:r w:rsidR="00D51813" w:rsidRPr="000D039F">
        <w:rPr>
          <w:rFonts w:eastAsia="Calibri"/>
          <w:lang w:val="ru-RU"/>
        </w:rPr>
        <w:t>4-2</w:t>
      </w:r>
      <w:proofErr w:type="gramEnd"/>
    </w:p>
    <w:p w14:paraId="2C298AA0" w14:textId="70025A47" w:rsidR="00D51813" w:rsidRPr="000D039F" w:rsidRDefault="00F5664D" w:rsidP="00F5664D">
      <w:pPr>
        <w:pStyle w:val="Figuretitle"/>
        <w:rPr>
          <w:rFonts w:ascii="Times New Roman" w:eastAsia="Calibri" w:hAnsi="Times New Roman"/>
          <w:lang w:val="ru-RU"/>
        </w:rPr>
      </w:pPr>
      <w:r w:rsidRPr="000D039F">
        <w:rPr>
          <w:lang w:val="ru-RU"/>
        </w:rPr>
        <w:t>Пример сети погодных радаров</w:t>
      </w:r>
      <w:r w:rsidRPr="000D039F">
        <w:rPr>
          <w:rFonts w:asciiTheme="minorHAnsi" w:hAnsiTheme="minorHAnsi"/>
          <w:lang w:val="ru-RU"/>
        </w:rPr>
        <w:br/>
      </w:r>
      <w:r w:rsidRPr="000D039F">
        <w:rPr>
          <w:lang w:val="ru-RU"/>
        </w:rPr>
        <w:t>(ЕВМЕТНЕТ-ОПЕРА, обновлено в январе 2025 г</w:t>
      </w:r>
      <w:r w:rsidR="00347F87" w:rsidRPr="000D039F">
        <w:rPr>
          <w:rFonts w:asciiTheme="minorHAnsi" w:hAnsiTheme="minorHAnsi"/>
          <w:lang w:val="ru-RU"/>
        </w:rPr>
        <w:t>.</w:t>
      </w:r>
      <w:r w:rsidRPr="000D039F">
        <w:rPr>
          <w:lang w:val="ru-RU"/>
        </w:rPr>
        <w:t>)</w:t>
      </w:r>
    </w:p>
    <w:p w14:paraId="50B7DF09" w14:textId="358A9777" w:rsidR="00D51813" w:rsidRPr="000D039F" w:rsidRDefault="00041896" w:rsidP="00D51813">
      <w:pPr>
        <w:pStyle w:val="Figure"/>
        <w:rPr>
          <w:rFonts w:eastAsia="Times"/>
          <w:b/>
          <w:lang w:val="ru-RU"/>
        </w:rPr>
      </w:pPr>
      <w:r w:rsidRPr="000D039F">
        <w:rPr>
          <w:noProof/>
          <w:lang w:val="ru-RU"/>
        </w:rPr>
        <w:drawing>
          <wp:inline distT="0" distB="0" distL="0" distR="0" wp14:anchorId="178883C9" wp14:editId="3CE47B60">
            <wp:extent cx="5300980" cy="4748530"/>
            <wp:effectExtent l="0" t="0" r="0" b="0"/>
            <wp:docPr id="583737660"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pic:cNvPicPr>
                      <a:picLocks noChangeAspect="1" noChangeArrowheads="1"/>
                    </pic:cNvPicPr>
                  </pic:nvPicPr>
                  <pic:blipFill>
                    <a:blip r:embed="rId80" cstate="print">
                      <a:extLst>
                        <a:ext uri="{28A0092B-C50C-407E-A947-70E740481C1C}">
                          <a14:useLocalDpi xmlns:a14="http://schemas.microsoft.com/office/drawing/2010/main" val="0"/>
                        </a:ext>
                      </a:extLst>
                    </a:blip>
                    <a:srcRect/>
                    <a:stretch>
                      <a:fillRect/>
                    </a:stretch>
                  </pic:blipFill>
                  <pic:spPr bwMode="auto">
                    <a:xfrm>
                      <a:off x="0" y="0"/>
                      <a:ext cx="5300980" cy="4748530"/>
                    </a:xfrm>
                    <a:prstGeom prst="rect">
                      <a:avLst/>
                    </a:prstGeom>
                    <a:noFill/>
                    <a:ln>
                      <a:noFill/>
                    </a:ln>
                  </pic:spPr>
                </pic:pic>
              </a:graphicData>
            </a:graphic>
          </wp:inline>
        </w:drawing>
      </w:r>
    </w:p>
    <w:p w14:paraId="32CAEF0A" w14:textId="77777777" w:rsidR="00F5664D" w:rsidRPr="000D039F" w:rsidRDefault="00F5664D" w:rsidP="00296882">
      <w:pPr>
        <w:pStyle w:val="Heading3"/>
        <w:rPr>
          <w:lang w:val="ru-RU"/>
        </w:rPr>
      </w:pPr>
      <w:bookmarkStart w:id="213" w:name="_2s8eyo1" w:colFirst="0" w:colLast="0"/>
      <w:bookmarkStart w:id="214" w:name="_Toc236299077"/>
      <w:bookmarkEnd w:id="207"/>
      <w:bookmarkEnd w:id="213"/>
      <w:r w:rsidRPr="000D039F">
        <w:rPr>
          <w:lang w:val="ru-RU"/>
        </w:rPr>
        <w:t>4.2.3</w:t>
      </w:r>
      <w:r w:rsidRPr="000D039F">
        <w:rPr>
          <w:lang w:val="ru-RU"/>
        </w:rPr>
        <w:tab/>
        <w:t>Эксплуатационные аспекты отражательной способности</w:t>
      </w:r>
      <w:bookmarkEnd w:id="214"/>
    </w:p>
    <w:p w14:paraId="2E41116D" w14:textId="77777777" w:rsidR="00F5664D" w:rsidRPr="000D039F" w:rsidRDefault="00F5664D" w:rsidP="00F5664D">
      <w:pPr>
        <w:rPr>
          <w:lang w:val="ru-RU"/>
        </w:rPr>
      </w:pPr>
      <w:r w:rsidRPr="000D039F">
        <w:rPr>
          <w:lang w:val="ru-RU"/>
        </w:rPr>
        <w:t xml:space="preserve">Отражательная способность – это относящийся к радарам термин, означающий способность цели радара отражать энергию. Отражательная способность дождя η связана с относительной диэлектрической проницаемостью воды </w:t>
      </w:r>
      <w:r w:rsidRPr="000D039F">
        <w:rPr>
          <w:i/>
          <w:iCs/>
          <w:lang w:val="ru-RU"/>
        </w:rPr>
        <w:t>Σ</w:t>
      </w:r>
      <w:r w:rsidRPr="000D039F">
        <w:rPr>
          <w:i/>
          <w:iCs/>
          <w:vertAlign w:val="subscript"/>
          <w:lang w:val="ru-RU"/>
        </w:rPr>
        <w:t>r</w:t>
      </w:r>
      <w:r w:rsidRPr="000D039F">
        <w:rPr>
          <w:lang w:val="ru-RU"/>
        </w:rPr>
        <w:t xml:space="preserve">, диаметром капли </w:t>
      </w:r>
      <w:r w:rsidRPr="000D039F">
        <w:rPr>
          <w:i/>
          <w:iCs/>
          <w:lang w:val="ru-RU"/>
        </w:rPr>
        <w:t>D</w:t>
      </w:r>
      <w:r w:rsidRPr="000D039F">
        <w:rPr>
          <w:lang w:val="ru-RU"/>
        </w:rPr>
        <w:t xml:space="preserve">, а также длиной волны λ. Для дождевых капель, содержащихся в рассматриваемом объеме </w:t>
      </w:r>
      <w:r w:rsidRPr="000D039F">
        <w:rPr>
          <w:i/>
          <w:iCs/>
          <w:lang w:val="ru-RU"/>
        </w:rPr>
        <w:t>V</w:t>
      </w:r>
      <w:r w:rsidRPr="000D039F">
        <w:rPr>
          <w:lang w:val="ru-RU"/>
        </w:rPr>
        <w:t>, отражательная способность может быть выражена уравнением (</w:t>
      </w:r>
      <w:proofErr w:type="gramStart"/>
      <w:r w:rsidRPr="000D039F">
        <w:rPr>
          <w:lang w:val="ru-RU"/>
        </w:rPr>
        <w:t>4-4</w:t>
      </w:r>
      <w:proofErr w:type="gramEnd"/>
      <w:r w:rsidRPr="000D039F">
        <w:rPr>
          <w:lang w:val="ru-RU"/>
        </w:rPr>
        <w:t>):</w:t>
      </w:r>
    </w:p>
    <w:p w14:paraId="7F4B2360" w14:textId="0B35D624" w:rsidR="00D51813" w:rsidRPr="000D039F" w:rsidRDefault="00117343" w:rsidP="00117343">
      <w:pPr>
        <w:pStyle w:val="Equation"/>
        <w:rPr>
          <w:rFonts w:eastAsia="Calibri"/>
          <w:lang w:val="ru-RU"/>
        </w:rPr>
      </w:pPr>
      <w:r w:rsidRPr="000D039F">
        <w:rPr>
          <w:rFonts w:eastAsia="Calibri"/>
          <w:lang w:val="ru-RU"/>
        </w:rPr>
        <w:tab/>
      </w:r>
      <w:r w:rsidR="00D51813" w:rsidRPr="000D039F">
        <w:rPr>
          <w:rFonts w:eastAsia="Calibri"/>
          <w:lang w:val="ru-RU"/>
        </w:rPr>
        <w:tab/>
      </w:r>
      <m:oMath>
        <m:r>
          <m:rPr>
            <m:sty m:val="p"/>
          </m:rPr>
          <w:rPr>
            <w:rFonts w:ascii="Cambria Math" w:hAnsi="Cambria Math"/>
            <w:lang w:val="ru-RU"/>
          </w:rPr>
          <m:t>η</m:t>
        </m:r>
        <m:r>
          <w:rPr>
            <w:rFonts w:ascii="Cambria Math" w:hAnsi="Cambria Math"/>
            <w:lang w:val="ru-RU"/>
          </w:rPr>
          <m:t>=</m:t>
        </m:r>
        <m:f>
          <m:fPr>
            <m:ctrlPr>
              <w:rPr>
                <w:rFonts w:ascii="Cambria Math" w:hAnsi="Cambria Math"/>
                <w:i/>
                <w:lang w:val="ru-RU"/>
              </w:rPr>
            </m:ctrlPr>
          </m:fPr>
          <m:num>
            <m:sSup>
              <m:sSupPr>
                <m:ctrlPr>
                  <w:rPr>
                    <w:rFonts w:ascii="Cambria Math" w:hAnsi="Cambria Math"/>
                    <w:i/>
                    <w:lang w:val="ru-RU"/>
                  </w:rPr>
                </m:ctrlPr>
              </m:sSupPr>
              <m:e>
                <m:r>
                  <m:rPr>
                    <m:sty m:val="p"/>
                  </m:rPr>
                  <w:rPr>
                    <w:rFonts w:ascii="Cambria Math" w:hAnsi="Cambria Math"/>
                    <w:lang w:val="ru-RU"/>
                  </w:rPr>
                  <m:t>π</m:t>
                </m:r>
              </m:e>
              <m:sup>
                <m:r>
                  <w:rPr>
                    <w:rFonts w:ascii="Cambria Math" w:hAnsi="Cambria Math"/>
                    <w:lang w:val="ru-RU"/>
                  </w:rPr>
                  <m:t>5</m:t>
                </m:r>
              </m:sup>
            </m:sSup>
          </m:num>
          <m:den>
            <m:sSup>
              <m:sSupPr>
                <m:ctrlPr>
                  <w:rPr>
                    <w:rFonts w:ascii="Cambria Math" w:hAnsi="Cambria Math"/>
                    <w:i/>
                    <w:lang w:val="ru-RU"/>
                  </w:rPr>
                </m:ctrlPr>
              </m:sSupPr>
              <m:e>
                <m:r>
                  <m:rPr>
                    <m:sty m:val="p"/>
                  </m:rPr>
                  <w:rPr>
                    <w:rFonts w:ascii="Cambria Math" w:hAnsi="Cambria Math"/>
                    <w:lang w:val="ru-RU"/>
                  </w:rPr>
                  <m:t>λ</m:t>
                </m:r>
              </m:e>
              <m:sup>
                <m:r>
                  <w:rPr>
                    <w:rFonts w:ascii="Cambria Math" w:hAnsi="Cambria Math"/>
                    <w:lang w:val="ru-RU"/>
                  </w:rPr>
                  <m:t>4</m:t>
                </m:r>
              </m:sup>
            </m:sSup>
          </m:den>
        </m:f>
        <m:r>
          <w:rPr>
            <w:rFonts w:ascii="Cambria Math" w:hAnsi="Cambria Math"/>
            <w:lang w:val="ru-RU"/>
          </w:rPr>
          <m:t xml:space="preserve"> </m:t>
        </m:r>
        <m:sSup>
          <m:sSupPr>
            <m:ctrlPr>
              <w:rPr>
                <w:rFonts w:ascii="Cambria Math" w:hAnsi="Cambria Math"/>
                <w:i/>
                <w:lang w:val="ru-RU"/>
              </w:rPr>
            </m:ctrlPr>
          </m:sSupPr>
          <m:e>
            <m:d>
              <m:dPr>
                <m:begChr m:val="|"/>
                <m:endChr m:val="|"/>
                <m:ctrlPr>
                  <w:rPr>
                    <w:rFonts w:ascii="Cambria Math" w:hAnsi="Cambria Math"/>
                    <w:i/>
                    <w:lang w:val="ru-RU"/>
                  </w:rPr>
                </m:ctrlPr>
              </m:dPr>
              <m:e>
                <m:r>
                  <w:rPr>
                    <w:rFonts w:ascii="Cambria Math" w:hAnsi="Cambria Math"/>
                    <w:lang w:val="ru-RU"/>
                  </w:rPr>
                  <m:t>K</m:t>
                </m:r>
              </m:e>
            </m:d>
          </m:e>
          <m:sup>
            <m:r>
              <w:rPr>
                <w:rFonts w:ascii="Cambria Math" w:hAnsi="Cambria Math"/>
                <w:lang w:val="ru-RU"/>
              </w:rPr>
              <m:t>2</m:t>
            </m:r>
          </m:sup>
        </m:sSup>
        <m:r>
          <w:rPr>
            <w:rFonts w:ascii="Cambria Math" w:hAnsi="Cambria Math"/>
            <w:lang w:val="ru-RU"/>
          </w:rPr>
          <m:t xml:space="preserve"> </m:t>
        </m:r>
        <m:nary>
          <m:naryPr>
            <m:chr m:val="∑"/>
            <m:limLoc m:val="undOvr"/>
            <m:supHide m:val="1"/>
            <m:ctrlPr>
              <w:rPr>
                <w:rFonts w:ascii="Cambria Math" w:eastAsia="Calibri" w:hAnsi="Cambria Math"/>
                <w:i/>
                <w:lang w:val="ru-RU"/>
              </w:rPr>
            </m:ctrlPr>
          </m:naryPr>
          <m:sub>
            <m:r>
              <w:rPr>
                <w:rFonts w:ascii="Cambria Math" w:eastAsia="Calibri" w:hAnsi="Cambria Math"/>
                <w:lang w:val="ru-RU"/>
              </w:rPr>
              <m:t>j</m:t>
            </m:r>
          </m:sub>
          <m:sup/>
          <m:e>
            <m:f>
              <m:fPr>
                <m:type m:val="lin"/>
                <m:ctrlPr>
                  <w:rPr>
                    <w:rFonts w:ascii="Cambria Math" w:eastAsia="Calibri" w:hAnsi="Cambria Math"/>
                    <w:i/>
                    <w:lang w:val="ru-RU"/>
                  </w:rPr>
                </m:ctrlPr>
              </m:fPr>
              <m:num>
                <m:sSubSup>
                  <m:sSubSupPr>
                    <m:ctrlPr>
                      <w:rPr>
                        <w:rFonts w:ascii="Cambria Math" w:eastAsia="Calibri" w:hAnsi="Cambria Math"/>
                        <w:i/>
                        <w:lang w:val="ru-RU"/>
                      </w:rPr>
                    </m:ctrlPr>
                  </m:sSubSupPr>
                  <m:e>
                    <m:r>
                      <w:rPr>
                        <w:rFonts w:ascii="Cambria Math" w:eastAsia="Calibri" w:hAnsi="Cambria Math"/>
                        <w:lang w:val="ru-RU"/>
                      </w:rPr>
                      <m:t>D</m:t>
                    </m:r>
                  </m:e>
                  <m:sub>
                    <m:r>
                      <w:rPr>
                        <w:rFonts w:ascii="Cambria Math" w:eastAsia="Calibri" w:hAnsi="Cambria Math"/>
                        <w:lang w:val="ru-RU"/>
                      </w:rPr>
                      <m:t>j</m:t>
                    </m:r>
                  </m:sub>
                  <m:sup>
                    <m:r>
                      <w:rPr>
                        <w:rFonts w:ascii="Cambria Math" w:eastAsia="Calibri" w:hAnsi="Cambria Math"/>
                        <w:lang w:val="ru-RU"/>
                      </w:rPr>
                      <m:t>6</m:t>
                    </m:r>
                  </m:sup>
                </m:sSubSup>
              </m:num>
              <m:den>
                <m:r>
                  <w:rPr>
                    <w:rFonts w:ascii="Cambria Math" w:eastAsia="Calibri" w:hAnsi="Cambria Math"/>
                    <w:lang w:val="ru-RU"/>
                  </w:rPr>
                  <m:t>V</m:t>
                </m:r>
              </m:den>
            </m:f>
          </m:e>
        </m:nary>
      </m:oMath>
      <w:r w:rsidR="00DC1E0B" w:rsidRPr="000D039F">
        <w:rPr>
          <w:rFonts w:eastAsia="Calibri"/>
          <w:lang w:val="ru-RU"/>
        </w:rPr>
        <w:t xml:space="preserve">           </w:t>
      </w:r>
      <w:r w:rsidR="002445B3" w:rsidRPr="000D039F">
        <w:rPr>
          <w:rFonts w:eastAsia="Calibri"/>
          <w:lang w:val="ru-RU"/>
        </w:rPr>
        <w:t>м</w:t>
      </w:r>
      <w:r w:rsidR="00DC1E0B" w:rsidRPr="000D039F">
        <w:rPr>
          <w:rFonts w:eastAsia="Calibri"/>
          <w:vertAlign w:val="superscript"/>
          <w:lang w:val="ru-RU"/>
        </w:rPr>
        <w:t>−1</w:t>
      </w:r>
      <w:r w:rsidR="00D51813" w:rsidRPr="000D039F">
        <w:rPr>
          <w:rFonts w:eastAsia="Calibri"/>
          <w:lang w:val="ru-RU"/>
        </w:rPr>
        <w:tab/>
        <w:t>(</w:t>
      </w:r>
      <w:proofErr w:type="gramStart"/>
      <w:r w:rsidR="00D51813" w:rsidRPr="000D039F">
        <w:rPr>
          <w:rFonts w:eastAsia="Calibri"/>
          <w:lang w:val="ru-RU"/>
        </w:rPr>
        <w:t>4-4</w:t>
      </w:r>
      <w:proofErr w:type="gramEnd"/>
      <w:r w:rsidR="00D51813" w:rsidRPr="000D039F">
        <w:rPr>
          <w:rFonts w:eastAsia="Calibri"/>
          <w:lang w:val="ru-RU"/>
        </w:rPr>
        <w:t>)</w:t>
      </w:r>
    </w:p>
    <w:p w14:paraId="2282E9E0" w14:textId="77777777" w:rsidR="00F5664D" w:rsidRPr="000D039F" w:rsidRDefault="00F5664D" w:rsidP="00F5664D">
      <w:pPr>
        <w:rPr>
          <w:lang w:val="ru-RU"/>
        </w:rPr>
      </w:pPr>
      <w:r w:rsidRPr="000D039F">
        <w:rPr>
          <w:lang w:val="ru-RU"/>
        </w:rPr>
        <w:t xml:space="preserve">где | </w:t>
      </w:r>
      <w:r w:rsidRPr="000D039F">
        <w:rPr>
          <w:i/>
          <w:iCs/>
          <w:lang w:val="ru-RU"/>
        </w:rPr>
        <w:t>K</w:t>
      </w:r>
      <w:r w:rsidRPr="000D039F">
        <w:rPr>
          <w:lang w:val="ru-RU"/>
        </w:rPr>
        <w:t xml:space="preserve"> |</w:t>
      </w:r>
      <w:r w:rsidRPr="000D039F">
        <w:rPr>
          <w:vertAlign w:val="superscript"/>
          <w:lang w:val="ru-RU"/>
        </w:rPr>
        <w:t>2</w:t>
      </w:r>
      <w:r w:rsidRPr="000D039F">
        <w:rPr>
          <w:lang w:val="ru-RU"/>
        </w:rPr>
        <w:t xml:space="preserve"> равно 0,93 для жидкой воды и 0,18 для льда. Отражательная способность используется для оценки интенсивности осадков и дождя и является показателем мощности отраженного сигнала.</w:t>
      </w:r>
    </w:p>
    <w:p w14:paraId="1352F073" w14:textId="77777777" w:rsidR="00F5664D" w:rsidRPr="000D039F" w:rsidRDefault="00F5664D" w:rsidP="00F5664D">
      <w:pPr>
        <w:rPr>
          <w:lang w:val="ru-RU"/>
        </w:rPr>
      </w:pPr>
      <w:r w:rsidRPr="000D039F">
        <w:rPr>
          <w:lang w:val="ru-RU"/>
        </w:rPr>
        <w:t>В случаях выпадения осадков с известным (или предполагаемым) размером дождевой капли отражательная способность объема может быть соотнесена с общим объемом жидкой воды на удельный объем. Общий объем воды в сочетании с распределением капель по размеру и соответствующей конечной скоростью капель облегчает расчет интенсивности дождя.</w:t>
      </w:r>
    </w:p>
    <w:p w14:paraId="6FDF167C" w14:textId="77777777" w:rsidR="00F5664D" w:rsidRPr="000D039F" w:rsidRDefault="00F5664D" w:rsidP="00734094">
      <w:pPr>
        <w:keepNext/>
        <w:keepLines/>
        <w:rPr>
          <w:lang w:val="ru-RU"/>
        </w:rPr>
      </w:pPr>
      <w:r w:rsidRPr="000D039F">
        <w:rPr>
          <w:lang w:val="ru-RU"/>
        </w:rPr>
        <w:lastRenderedPageBreak/>
        <w:t xml:space="preserve">Параметр </w:t>
      </w:r>
      <w:r w:rsidRPr="000D039F">
        <w:rPr>
          <w:i/>
          <w:iCs/>
          <w:lang w:val="ru-RU"/>
        </w:rPr>
        <w:t>Z</w:t>
      </w:r>
      <w:r w:rsidRPr="000D039F">
        <w:rPr>
          <w:lang w:val="ru-RU"/>
        </w:rPr>
        <w:t xml:space="preserve"> радиолокационной отражаемости может быть определен следующим образом:</w:t>
      </w:r>
    </w:p>
    <w:p w14:paraId="7DF85696" w14:textId="0BECC387" w:rsidR="00D51813" w:rsidRPr="000D039F" w:rsidRDefault="00C75B44" w:rsidP="00734094">
      <w:pPr>
        <w:pStyle w:val="Equation"/>
        <w:keepNext/>
        <w:keepLines/>
        <w:rPr>
          <w:rFonts w:eastAsia="Calibri"/>
          <w:lang w:val="ru-RU"/>
        </w:rPr>
      </w:pPr>
      <w:r w:rsidRPr="000D039F">
        <w:rPr>
          <w:rFonts w:eastAsia="Calibri"/>
          <w:lang w:val="ru-RU"/>
        </w:rPr>
        <w:tab/>
      </w:r>
      <w:r w:rsidR="00D51813" w:rsidRPr="000D039F">
        <w:rPr>
          <w:rFonts w:eastAsia="Calibri"/>
          <w:lang w:val="ru-RU"/>
        </w:rPr>
        <w:tab/>
      </w:r>
      <m:oMath>
        <m:r>
          <w:rPr>
            <w:rFonts w:ascii="Cambria Math" w:eastAsia="Calibri" w:hAnsi="Cambria Math"/>
            <w:lang w:val="ru-RU"/>
          </w:rPr>
          <m:t>Z=</m:t>
        </m:r>
        <m:f>
          <m:fPr>
            <m:ctrlPr>
              <w:rPr>
                <w:rFonts w:ascii="Cambria Math" w:eastAsia="Calibri" w:hAnsi="Cambria Math"/>
                <w:i/>
                <w:lang w:val="ru-RU"/>
              </w:rPr>
            </m:ctrlPr>
          </m:fPr>
          <m:num>
            <m:r>
              <w:rPr>
                <w:rFonts w:ascii="Cambria Math" w:eastAsia="Calibri" w:hAnsi="Cambria Math"/>
                <w:lang w:val="ru-RU"/>
              </w:rPr>
              <m:t>1</m:t>
            </m:r>
          </m:num>
          <m:den>
            <m:sSub>
              <m:sSubPr>
                <m:ctrlPr>
                  <w:rPr>
                    <w:rFonts w:ascii="Cambria Math" w:eastAsia="Calibri" w:hAnsi="Cambria Math"/>
                    <w:i/>
                    <w:lang w:val="ru-RU"/>
                  </w:rPr>
                </m:ctrlPr>
              </m:sSubPr>
              <m:e>
                <m:r>
                  <w:rPr>
                    <w:rFonts w:ascii="Cambria Math" w:eastAsia="Calibri" w:hAnsi="Cambria Math"/>
                    <w:lang w:val="ru-RU"/>
                  </w:rPr>
                  <m:t>V</m:t>
                </m:r>
              </m:e>
              <m:sub>
                <m:r>
                  <w:rPr>
                    <w:rFonts w:ascii="Cambria Math" w:eastAsia="Calibri" w:hAnsi="Cambria Math"/>
                    <w:lang w:val="ru-RU"/>
                  </w:rPr>
                  <m:t>e</m:t>
                </m:r>
              </m:sub>
            </m:sSub>
          </m:den>
        </m:f>
        <m:r>
          <w:rPr>
            <w:rFonts w:ascii="Cambria Math" w:eastAsia="Calibri" w:hAnsi="Cambria Math"/>
            <w:lang w:val="ru-RU"/>
          </w:rPr>
          <m:t xml:space="preserve"> </m:t>
        </m:r>
        <m:nary>
          <m:naryPr>
            <m:chr m:val="∑"/>
            <m:limLoc m:val="undOvr"/>
            <m:supHide m:val="1"/>
            <m:ctrlPr>
              <w:rPr>
                <w:rFonts w:ascii="Cambria Math" w:eastAsia="Calibri" w:hAnsi="Cambria Math"/>
                <w:i/>
                <w:lang w:val="ru-RU"/>
              </w:rPr>
            </m:ctrlPr>
          </m:naryPr>
          <m:sub>
            <m:r>
              <w:rPr>
                <w:rFonts w:ascii="Cambria Math" w:eastAsia="Calibri" w:hAnsi="Cambria Math"/>
                <w:lang w:val="ru-RU"/>
              </w:rPr>
              <m:t>i</m:t>
            </m:r>
          </m:sub>
          <m:sup/>
          <m:e>
            <m:sSubSup>
              <m:sSubSupPr>
                <m:ctrlPr>
                  <w:rPr>
                    <w:rFonts w:ascii="Cambria Math" w:eastAsia="Calibri" w:hAnsi="Cambria Math"/>
                    <w:i/>
                    <w:lang w:val="ru-RU"/>
                  </w:rPr>
                </m:ctrlPr>
              </m:sSubSupPr>
              <m:e>
                <m:r>
                  <w:rPr>
                    <w:rFonts w:ascii="Cambria Math" w:eastAsia="Calibri" w:hAnsi="Cambria Math"/>
                    <w:lang w:val="ru-RU"/>
                  </w:rPr>
                  <m:t>D</m:t>
                </m:r>
              </m:e>
              <m:sub>
                <m:r>
                  <w:rPr>
                    <w:rFonts w:ascii="Cambria Math" w:eastAsia="Calibri" w:hAnsi="Cambria Math"/>
                    <w:lang w:val="ru-RU"/>
                  </w:rPr>
                  <m:t>i</m:t>
                </m:r>
              </m:sub>
              <m:sup>
                <m:r>
                  <w:rPr>
                    <w:rFonts w:ascii="Cambria Math" w:eastAsia="Calibri" w:hAnsi="Cambria Math"/>
                    <w:lang w:val="ru-RU"/>
                  </w:rPr>
                  <m:t>6</m:t>
                </m:r>
              </m:sup>
            </m:sSubSup>
          </m:e>
        </m:nary>
      </m:oMath>
      <w:r w:rsidR="00D51813" w:rsidRPr="000D039F">
        <w:rPr>
          <w:rFonts w:eastAsia="Calibri"/>
          <w:lang w:val="ru-RU"/>
        </w:rPr>
        <w:tab/>
        <w:t>(</w:t>
      </w:r>
      <w:proofErr w:type="gramStart"/>
      <w:r w:rsidR="00D51813" w:rsidRPr="000D039F">
        <w:rPr>
          <w:rFonts w:eastAsia="Calibri"/>
          <w:lang w:val="ru-RU"/>
        </w:rPr>
        <w:t>4-5</w:t>
      </w:r>
      <w:proofErr w:type="gramEnd"/>
      <w:r w:rsidR="00D51813" w:rsidRPr="000D039F">
        <w:rPr>
          <w:rFonts w:eastAsia="Calibri"/>
          <w:lang w:val="ru-RU"/>
        </w:rPr>
        <w:t>)</w:t>
      </w:r>
    </w:p>
    <w:p w14:paraId="239D2A7C" w14:textId="77777777" w:rsidR="00F5664D" w:rsidRPr="000D039F" w:rsidRDefault="00F5664D" w:rsidP="00734094">
      <w:pPr>
        <w:keepNext/>
        <w:keepLines/>
        <w:rPr>
          <w:lang w:val="ru-RU"/>
        </w:rPr>
      </w:pPr>
      <w:r w:rsidRPr="000D039F">
        <w:rPr>
          <w:lang w:val="ru-RU"/>
        </w:rPr>
        <w:t>где:</w:t>
      </w:r>
    </w:p>
    <w:p w14:paraId="5F73ABF0" w14:textId="67B02217" w:rsidR="00F5664D" w:rsidRPr="000D039F" w:rsidRDefault="00F5664D" w:rsidP="00734094">
      <w:pPr>
        <w:pStyle w:val="Equationlegend"/>
        <w:keepNext/>
        <w:keepLines/>
        <w:rPr>
          <w:lang w:val="ru-RU"/>
        </w:rPr>
      </w:pPr>
      <w:r w:rsidRPr="000D039F">
        <w:rPr>
          <w:lang w:val="ru-RU"/>
        </w:rPr>
        <w:tab/>
      </w:r>
      <w:r w:rsidR="005916CE" w:rsidRPr="000D039F">
        <w:rPr>
          <w:rFonts w:eastAsia="Calibri"/>
          <w:i/>
          <w:lang w:val="ru-RU"/>
        </w:rPr>
        <w:t>Z</w:t>
      </w:r>
      <w:r w:rsidR="005916CE" w:rsidRPr="000D039F">
        <w:rPr>
          <w:rFonts w:eastAsia="Calibri"/>
          <w:lang w:val="ru-RU"/>
        </w:rPr>
        <w:t>:</w:t>
      </w:r>
      <w:r w:rsidR="005916CE" w:rsidRPr="000D039F">
        <w:rPr>
          <w:rFonts w:eastAsia="Calibri"/>
          <w:lang w:val="ru-RU"/>
        </w:rPr>
        <w:tab/>
      </w:r>
      <w:r w:rsidRPr="000D039F">
        <w:rPr>
          <w:lang w:val="ru-RU"/>
        </w:rPr>
        <w:t>объем, который предполагается на основе эффективной площади отражения рассеивающих объектов для общего количества сфер в данном объеме</w:t>
      </w:r>
    </w:p>
    <w:p w14:paraId="73980EAB" w14:textId="2036C8BF" w:rsidR="00F5664D" w:rsidRPr="000D039F" w:rsidRDefault="00F5664D" w:rsidP="009F7DAC">
      <w:pPr>
        <w:pStyle w:val="Equationlegend"/>
        <w:rPr>
          <w:lang w:val="ru-RU"/>
        </w:rPr>
      </w:pPr>
      <w:r w:rsidRPr="000D039F">
        <w:rPr>
          <w:lang w:val="ru-RU"/>
        </w:rPr>
        <w:tab/>
      </w:r>
      <w:r w:rsidR="00876F1B" w:rsidRPr="000D039F">
        <w:rPr>
          <w:rFonts w:eastAsia="Calibri"/>
          <w:i/>
          <w:lang w:val="ru-RU"/>
        </w:rPr>
        <w:t>D</w:t>
      </w:r>
      <w:r w:rsidR="00876F1B" w:rsidRPr="000D039F">
        <w:rPr>
          <w:rFonts w:eastAsia="Calibri"/>
          <w:lang w:val="ru-RU"/>
        </w:rPr>
        <w:t>:</w:t>
      </w:r>
      <w:r w:rsidR="00876F1B" w:rsidRPr="000D039F">
        <w:rPr>
          <w:rFonts w:eastAsia="Calibri"/>
          <w:lang w:val="ru-RU"/>
        </w:rPr>
        <w:tab/>
      </w:r>
      <w:r w:rsidRPr="000D039F">
        <w:rPr>
          <w:lang w:val="ru-RU"/>
        </w:rPr>
        <w:t>диаметр капли воды</w:t>
      </w:r>
    </w:p>
    <w:p w14:paraId="2B77B952" w14:textId="7385F2C5" w:rsidR="00F5664D" w:rsidRPr="000D039F" w:rsidRDefault="00F5664D" w:rsidP="009F7DAC">
      <w:pPr>
        <w:pStyle w:val="Equationlegend"/>
        <w:rPr>
          <w:lang w:val="ru-RU"/>
        </w:rPr>
      </w:pPr>
      <w:r w:rsidRPr="000D039F">
        <w:rPr>
          <w:lang w:val="ru-RU"/>
        </w:rPr>
        <w:tab/>
      </w:r>
      <w:r w:rsidR="004348A4" w:rsidRPr="000D039F">
        <w:rPr>
          <w:rFonts w:eastAsia="Calibri"/>
          <w:i/>
          <w:lang w:val="ru-RU"/>
        </w:rPr>
        <w:t>V</w:t>
      </w:r>
      <w:r w:rsidR="004348A4" w:rsidRPr="000D039F">
        <w:rPr>
          <w:rFonts w:eastAsia="Calibri"/>
          <w:i/>
          <w:vertAlign w:val="subscript"/>
          <w:lang w:val="ru-RU"/>
        </w:rPr>
        <w:t>e</w:t>
      </w:r>
      <w:r w:rsidR="004348A4" w:rsidRPr="000D039F">
        <w:rPr>
          <w:rFonts w:eastAsia="Calibri"/>
          <w:lang w:val="ru-RU"/>
        </w:rPr>
        <w:t>:</w:t>
      </w:r>
      <w:r w:rsidR="004348A4" w:rsidRPr="000D039F">
        <w:rPr>
          <w:rFonts w:eastAsia="Calibri"/>
          <w:lang w:val="ru-RU"/>
        </w:rPr>
        <w:tab/>
      </w:r>
      <w:r w:rsidRPr="000D039F">
        <w:rPr>
          <w:lang w:val="ru-RU"/>
        </w:rPr>
        <w:t>эффективный объем капли.</w:t>
      </w:r>
    </w:p>
    <w:p w14:paraId="2B0D5ABA" w14:textId="77777777" w:rsidR="00F5664D" w:rsidRPr="000D039F" w:rsidRDefault="00F5664D" w:rsidP="00F5664D">
      <w:pPr>
        <w:rPr>
          <w:lang w:val="ru-RU"/>
        </w:rPr>
      </w:pPr>
      <w:r w:rsidRPr="000D039F">
        <w:rPr>
          <w:lang w:val="ru-RU"/>
        </w:rPr>
        <w:t xml:space="preserve">Объем </w:t>
      </w:r>
      <w:r w:rsidRPr="000D039F">
        <w:rPr>
          <w:i/>
          <w:iCs/>
          <w:lang w:val="ru-RU"/>
        </w:rPr>
        <w:t>Z</w:t>
      </w:r>
      <w:r w:rsidRPr="000D039F">
        <w:rPr>
          <w:lang w:val="ru-RU"/>
        </w:rPr>
        <w:t xml:space="preserve"> связан с эффективной площадью рассеяния на удельный объем η, определяемый по формуле:</w:t>
      </w:r>
    </w:p>
    <w:p w14:paraId="06EB0E21" w14:textId="5296D228" w:rsidR="00D51813" w:rsidRPr="000D039F" w:rsidRDefault="008542F9" w:rsidP="00D51813">
      <w:pPr>
        <w:pStyle w:val="Equation"/>
        <w:rPr>
          <w:rFonts w:eastAsia="Calibri"/>
          <w:i/>
          <w:lang w:val="ru-RU"/>
        </w:rPr>
      </w:pPr>
      <w:r w:rsidRPr="000D039F">
        <w:rPr>
          <w:lang w:val="ru-RU"/>
        </w:rPr>
        <w:tab/>
      </w:r>
      <w:r w:rsidR="00D51813" w:rsidRPr="000D039F">
        <w:rPr>
          <w:lang w:val="ru-RU"/>
        </w:rPr>
        <w:tab/>
      </w:r>
      <m:oMath>
        <m:r>
          <m:rPr>
            <m:sty m:val="p"/>
          </m:rPr>
          <w:rPr>
            <w:rFonts w:ascii="Cambria Math" w:hAnsi="Cambria Math"/>
            <w:lang w:val="ru-RU"/>
          </w:rPr>
          <m:t>η</m:t>
        </m:r>
        <m:r>
          <w:rPr>
            <w:rFonts w:ascii="Cambria Math" w:hAnsi="Cambria Math"/>
            <w:lang w:val="ru-RU"/>
          </w:rPr>
          <m:t>=</m:t>
        </m:r>
        <m:f>
          <m:fPr>
            <m:ctrlPr>
              <w:rPr>
                <w:rFonts w:ascii="Cambria Math" w:hAnsi="Cambria Math"/>
                <w:i/>
                <w:lang w:val="ru-RU"/>
              </w:rPr>
            </m:ctrlPr>
          </m:fPr>
          <m:num>
            <m:sSup>
              <m:sSupPr>
                <m:ctrlPr>
                  <w:rPr>
                    <w:rFonts w:ascii="Cambria Math" w:hAnsi="Cambria Math"/>
                    <w:i/>
                    <w:lang w:val="ru-RU"/>
                  </w:rPr>
                </m:ctrlPr>
              </m:sSupPr>
              <m:e>
                <m:r>
                  <m:rPr>
                    <m:sty m:val="p"/>
                  </m:rPr>
                  <w:rPr>
                    <w:rFonts w:ascii="Cambria Math" w:hAnsi="Cambria Math"/>
                    <w:lang w:val="ru-RU"/>
                  </w:rPr>
                  <m:t>π</m:t>
                </m:r>
              </m:e>
              <m:sup>
                <m:r>
                  <w:rPr>
                    <w:rFonts w:ascii="Cambria Math" w:hAnsi="Cambria Math"/>
                    <w:lang w:val="ru-RU"/>
                  </w:rPr>
                  <m:t>5</m:t>
                </m:r>
              </m:sup>
            </m:sSup>
          </m:num>
          <m:den>
            <m:sSup>
              <m:sSupPr>
                <m:ctrlPr>
                  <w:rPr>
                    <w:rFonts w:ascii="Cambria Math" w:hAnsi="Cambria Math"/>
                    <w:i/>
                    <w:lang w:val="ru-RU"/>
                  </w:rPr>
                </m:ctrlPr>
              </m:sSupPr>
              <m:e>
                <m:r>
                  <m:rPr>
                    <m:sty m:val="p"/>
                  </m:rPr>
                  <w:rPr>
                    <w:rFonts w:ascii="Cambria Math" w:hAnsi="Cambria Math"/>
                    <w:lang w:val="ru-RU"/>
                  </w:rPr>
                  <m:t>λ</m:t>
                </m:r>
              </m:e>
              <m:sup>
                <m:r>
                  <w:rPr>
                    <w:rFonts w:ascii="Cambria Math" w:hAnsi="Cambria Math"/>
                    <w:lang w:val="ru-RU"/>
                  </w:rPr>
                  <m:t>4</m:t>
                </m:r>
              </m:sup>
            </m:sSup>
          </m:den>
        </m:f>
        <m:r>
          <w:rPr>
            <w:rFonts w:ascii="Cambria Math" w:hAnsi="Cambria Math"/>
            <w:lang w:val="ru-RU"/>
          </w:rPr>
          <m:t xml:space="preserve"> </m:t>
        </m:r>
        <m:sSup>
          <m:sSupPr>
            <m:ctrlPr>
              <w:rPr>
                <w:rFonts w:ascii="Cambria Math" w:hAnsi="Cambria Math"/>
                <w:i/>
                <w:lang w:val="ru-RU"/>
              </w:rPr>
            </m:ctrlPr>
          </m:sSupPr>
          <m:e>
            <m:d>
              <m:dPr>
                <m:begChr m:val="|"/>
                <m:endChr m:val="|"/>
                <m:ctrlPr>
                  <w:rPr>
                    <w:rFonts w:ascii="Cambria Math" w:hAnsi="Cambria Math"/>
                    <w:i/>
                    <w:lang w:val="ru-RU"/>
                  </w:rPr>
                </m:ctrlPr>
              </m:dPr>
              <m:e>
                <m:r>
                  <w:rPr>
                    <w:rFonts w:ascii="Cambria Math" w:hAnsi="Cambria Math"/>
                    <w:lang w:val="ru-RU"/>
                  </w:rPr>
                  <m:t>K</m:t>
                </m:r>
              </m:e>
            </m:d>
          </m:e>
          <m:sup>
            <m:r>
              <w:rPr>
                <w:rFonts w:ascii="Cambria Math" w:hAnsi="Cambria Math"/>
                <w:lang w:val="ru-RU"/>
              </w:rPr>
              <m:t>2</m:t>
            </m:r>
          </m:sup>
        </m:sSup>
        <m:r>
          <w:rPr>
            <w:rFonts w:ascii="Cambria Math" w:hAnsi="Cambria Math"/>
            <w:lang w:val="ru-RU"/>
          </w:rPr>
          <m:t xml:space="preserve"> Z</m:t>
        </m:r>
      </m:oMath>
      <w:r w:rsidR="00D51813" w:rsidRPr="000D039F">
        <w:rPr>
          <w:rFonts w:eastAsia="Calibri"/>
          <w:lang w:val="ru-RU"/>
        </w:rPr>
        <w:tab/>
        <w:t>(</w:t>
      </w:r>
      <w:proofErr w:type="gramStart"/>
      <w:r w:rsidR="00D51813" w:rsidRPr="000D039F">
        <w:rPr>
          <w:rFonts w:eastAsia="Calibri"/>
          <w:lang w:val="ru-RU"/>
        </w:rPr>
        <w:t>4-6</w:t>
      </w:r>
      <w:proofErr w:type="gramEnd"/>
      <w:r w:rsidR="00D51813" w:rsidRPr="000D039F">
        <w:rPr>
          <w:rFonts w:eastAsia="Calibri"/>
          <w:lang w:val="ru-RU"/>
        </w:rPr>
        <w:t>)</w:t>
      </w:r>
    </w:p>
    <w:p w14:paraId="71A55112" w14:textId="77777777" w:rsidR="00F5664D" w:rsidRPr="000D039F" w:rsidRDefault="00F5664D" w:rsidP="00F5664D">
      <w:pPr>
        <w:rPr>
          <w:lang w:val="ru-RU"/>
        </w:rPr>
      </w:pPr>
      <w:r w:rsidRPr="000D039F">
        <w:rPr>
          <w:lang w:val="ru-RU"/>
        </w:rPr>
        <w:t>где:</w:t>
      </w:r>
    </w:p>
    <w:p w14:paraId="6E240B82" w14:textId="3C825067" w:rsidR="00F5664D" w:rsidRPr="000D039F" w:rsidRDefault="00F5664D" w:rsidP="004348A4">
      <w:pPr>
        <w:pStyle w:val="Equationlegend"/>
        <w:rPr>
          <w:lang w:val="ru-RU"/>
        </w:rPr>
      </w:pPr>
      <w:r w:rsidRPr="000D039F">
        <w:rPr>
          <w:lang w:val="ru-RU"/>
        </w:rPr>
        <w:tab/>
      </w:r>
      <w:r w:rsidR="00640318" w:rsidRPr="000D039F">
        <w:rPr>
          <w:rFonts w:eastAsia="Calibri"/>
          <w:i/>
          <w:lang w:val="ru-RU"/>
        </w:rPr>
        <w:t>Z</w:t>
      </w:r>
      <w:r w:rsidR="00640318" w:rsidRPr="000D039F">
        <w:rPr>
          <w:rFonts w:eastAsia="Calibri"/>
          <w:lang w:val="ru-RU"/>
        </w:rPr>
        <w:t>:</w:t>
      </w:r>
      <w:r w:rsidR="00640318" w:rsidRPr="000D039F">
        <w:rPr>
          <w:rFonts w:eastAsia="Calibri"/>
          <w:lang w:val="ru-RU"/>
        </w:rPr>
        <w:tab/>
      </w:r>
      <w:r w:rsidRPr="000D039F">
        <w:rPr>
          <w:lang w:val="ru-RU"/>
        </w:rPr>
        <w:t>объем</w:t>
      </w:r>
    </w:p>
    <w:p w14:paraId="77DA70AF" w14:textId="6CB06633" w:rsidR="00F5664D" w:rsidRPr="000D039F" w:rsidRDefault="00F5664D" w:rsidP="004348A4">
      <w:pPr>
        <w:pStyle w:val="Equationlegend"/>
        <w:rPr>
          <w:lang w:val="ru-RU"/>
        </w:rPr>
      </w:pPr>
      <w:r w:rsidRPr="000D039F">
        <w:rPr>
          <w:lang w:val="ru-RU"/>
        </w:rPr>
        <w:tab/>
      </w:r>
      <w:r w:rsidR="00761D11" w:rsidRPr="000D039F">
        <w:rPr>
          <w:rFonts w:ascii="Symbol" w:hAnsi="Symbol"/>
          <w:lang w:val="ru-RU"/>
        </w:rPr>
        <w:t></w:t>
      </w:r>
      <w:r w:rsidR="00761D11" w:rsidRPr="000D039F">
        <w:rPr>
          <w:lang w:val="ru-RU"/>
        </w:rPr>
        <w:t>:</w:t>
      </w:r>
      <w:r w:rsidR="00761D11" w:rsidRPr="000D039F">
        <w:rPr>
          <w:lang w:val="ru-RU"/>
        </w:rPr>
        <w:tab/>
      </w:r>
      <w:r w:rsidRPr="000D039F">
        <w:rPr>
          <w:lang w:val="ru-RU"/>
        </w:rPr>
        <w:t>эффективная площадь рассеяния на удельный объем</w:t>
      </w:r>
    </w:p>
    <w:p w14:paraId="1221F086" w14:textId="69189443" w:rsidR="00F5664D" w:rsidRPr="000D039F" w:rsidRDefault="00F5664D" w:rsidP="004348A4">
      <w:pPr>
        <w:pStyle w:val="Equationlegend"/>
        <w:rPr>
          <w:lang w:val="ru-RU"/>
        </w:rPr>
      </w:pPr>
      <w:r w:rsidRPr="000D039F">
        <w:rPr>
          <w:lang w:val="ru-RU"/>
        </w:rPr>
        <w:tab/>
      </w:r>
      <w:r w:rsidR="000B5F4A" w:rsidRPr="000D039F">
        <w:rPr>
          <w:rFonts w:ascii="Symbol" w:eastAsia="Symbol" w:hAnsi="Symbol" w:cs="Symbol"/>
          <w:lang w:val="ru-RU"/>
        </w:rPr>
        <w:sym w:font="Symbol" w:char="F06C"/>
      </w:r>
      <w:r w:rsidR="000B5F4A" w:rsidRPr="000D039F">
        <w:rPr>
          <w:lang w:val="ru-RU"/>
        </w:rPr>
        <w:t>:</w:t>
      </w:r>
      <w:r w:rsidR="000B5F4A" w:rsidRPr="000D039F">
        <w:rPr>
          <w:lang w:val="ru-RU"/>
        </w:rPr>
        <w:tab/>
      </w:r>
      <w:r w:rsidRPr="000D039F">
        <w:rPr>
          <w:lang w:val="ru-RU"/>
        </w:rPr>
        <w:t>длина падающей волны</w:t>
      </w:r>
    </w:p>
    <w:p w14:paraId="3B14FD67" w14:textId="0CFE74CB" w:rsidR="00F5664D" w:rsidRPr="000D039F" w:rsidRDefault="00F5664D" w:rsidP="004348A4">
      <w:pPr>
        <w:pStyle w:val="Equationlegend"/>
        <w:rPr>
          <w:lang w:val="ru-RU"/>
        </w:rPr>
      </w:pPr>
      <w:r w:rsidRPr="000D039F">
        <w:rPr>
          <w:lang w:val="ru-RU"/>
        </w:rPr>
        <w:tab/>
      </w:r>
      <w:r w:rsidR="00704D5D" w:rsidRPr="000D039F">
        <w:rPr>
          <w:rFonts w:eastAsia="Calibri"/>
          <w:lang w:val="ru-RU"/>
        </w:rPr>
        <w:t>| </w:t>
      </w:r>
      <w:r w:rsidR="00704D5D" w:rsidRPr="000D039F">
        <w:rPr>
          <w:rFonts w:eastAsia="Calibri"/>
          <w:i/>
          <w:lang w:val="ru-RU"/>
        </w:rPr>
        <w:t>K</w:t>
      </w:r>
      <w:r w:rsidR="00704D5D" w:rsidRPr="000D039F">
        <w:rPr>
          <w:rFonts w:eastAsia="Calibri"/>
          <w:lang w:val="ru-RU"/>
        </w:rPr>
        <w:t> |:</w:t>
      </w:r>
      <w:r w:rsidR="00704D5D" w:rsidRPr="000D039F">
        <w:rPr>
          <w:rFonts w:eastAsia="Calibri"/>
          <w:lang w:val="ru-RU"/>
        </w:rPr>
        <w:tab/>
      </w:r>
      <w:r w:rsidRPr="000D039F">
        <w:rPr>
          <w:lang w:val="ru-RU"/>
        </w:rPr>
        <w:t>комплексный показатель рефракции.</w:t>
      </w:r>
    </w:p>
    <w:p w14:paraId="2F4A1F27" w14:textId="77777777" w:rsidR="00F5664D" w:rsidRPr="000D039F" w:rsidRDefault="00F5664D" w:rsidP="00BD73D1">
      <w:pPr>
        <w:rPr>
          <w:lang w:val="ru-RU"/>
        </w:rPr>
      </w:pPr>
      <w:r w:rsidRPr="000D039F">
        <w:rPr>
          <w:lang w:val="ru-RU"/>
        </w:rPr>
        <w:t>Поскольку диаметр дождевых капель в рассеивающем объеме не одинаков, распределение дождевых капель может аппроксимироваться по формуле:</w:t>
      </w:r>
    </w:p>
    <w:p w14:paraId="6D0FED71" w14:textId="29EF913D" w:rsidR="00D51813" w:rsidRPr="000D039F" w:rsidRDefault="00B26889" w:rsidP="00D51813">
      <w:pPr>
        <w:pStyle w:val="Equation"/>
        <w:rPr>
          <w:rFonts w:eastAsia="Calibri"/>
          <w:lang w:val="ru-RU"/>
        </w:rPr>
      </w:pPr>
      <w:r w:rsidRPr="000D039F">
        <w:rPr>
          <w:rFonts w:eastAsia="Calibri"/>
          <w:lang w:val="ru-RU"/>
        </w:rPr>
        <w:tab/>
      </w:r>
      <w:r w:rsidR="00D51813" w:rsidRPr="000D039F">
        <w:rPr>
          <w:rFonts w:eastAsia="Calibri"/>
          <w:lang w:val="ru-RU"/>
        </w:rPr>
        <w:tab/>
      </w:r>
      <m:oMath>
        <m:r>
          <w:rPr>
            <w:rFonts w:ascii="Cambria Math" w:eastAsia="Calibri" w:hAnsi="Cambria Math"/>
            <w:lang w:val="ru-RU"/>
          </w:rPr>
          <m:t>N</m:t>
        </m:r>
        <m:d>
          <m:dPr>
            <m:ctrlPr>
              <w:rPr>
                <w:rFonts w:ascii="Cambria Math" w:eastAsia="Calibri" w:hAnsi="Cambria Math"/>
                <w:i/>
                <w:lang w:val="ru-RU"/>
              </w:rPr>
            </m:ctrlPr>
          </m:dPr>
          <m:e>
            <m:r>
              <w:rPr>
                <w:rFonts w:ascii="Cambria Math" w:eastAsia="Calibri" w:hAnsi="Cambria Math"/>
                <w:lang w:val="ru-RU"/>
              </w:rPr>
              <m:t>D</m:t>
            </m:r>
          </m:e>
        </m:d>
        <m:r>
          <w:rPr>
            <w:rFonts w:ascii="Cambria Math" w:eastAsia="Calibri" w:hAnsi="Cambria Math"/>
            <w:lang w:val="ru-RU"/>
          </w:rPr>
          <m:t>=</m:t>
        </m:r>
        <m:sSub>
          <m:sSubPr>
            <m:ctrlPr>
              <w:rPr>
                <w:rFonts w:ascii="Cambria Math" w:eastAsia="Calibri" w:hAnsi="Cambria Math"/>
                <w:i/>
                <w:lang w:val="ru-RU"/>
              </w:rPr>
            </m:ctrlPr>
          </m:sSubPr>
          <m:e>
            <m:r>
              <w:rPr>
                <w:rFonts w:ascii="Cambria Math" w:eastAsia="Calibri" w:hAnsi="Cambria Math"/>
                <w:lang w:val="ru-RU"/>
              </w:rPr>
              <m:t>N</m:t>
            </m:r>
          </m:e>
          <m:sub>
            <m:r>
              <w:rPr>
                <w:rFonts w:ascii="Cambria Math" w:eastAsia="Calibri" w:hAnsi="Cambria Math"/>
                <w:lang w:val="ru-RU"/>
              </w:rPr>
              <m:t>0</m:t>
            </m:r>
          </m:sub>
        </m:sSub>
        <m:func>
          <m:funcPr>
            <m:ctrlPr>
              <w:rPr>
                <w:rFonts w:ascii="Cambria Math" w:eastAsia="Calibri" w:hAnsi="Cambria Math"/>
                <w:i/>
                <w:lang w:val="ru-RU"/>
              </w:rPr>
            </m:ctrlPr>
          </m:funcPr>
          <m:fName>
            <m:r>
              <m:rPr>
                <m:sty m:val="p"/>
              </m:rPr>
              <w:rPr>
                <w:rFonts w:ascii="Cambria Math" w:eastAsia="Calibri" w:hAnsi="Cambria Math"/>
                <w:lang w:val="ru-RU"/>
              </w:rPr>
              <m:t>exp</m:t>
            </m:r>
          </m:fName>
          <m:e>
            <m:d>
              <m:dPr>
                <m:ctrlPr>
                  <w:rPr>
                    <w:rFonts w:ascii="Cambria Math" w:eastAsia="Calibri" w:hAnsi="Cambria Math"/>
                    <w:i/>
                    <w:lang w:val="ru-RU"/>
                  </w:rPr>
                </m:ctrlPr>
              </m:dPr>
              <m:e>
                <m:r>
                  <w:rPr>
                    <w:rFonts w:ascii="Cambria Math" w:eastAsia="Calibri" w:hAnsi="Cambria Math"/>
                    <w:lang w:val="ru-RU"/>
                  </w:rPr>
                  <m:t>-</m:t>
                </m:r>
                <m:r>
                  <m:rPr>
                    <m:sty m:val="p"/>
                  </m:rPr>
                  <w:rPr>
                    <w:rFonts w:ascii="Cambria Math" w:eastAsia="Calibri" w:hAnsi="Cambria Math"/>
                    <w:lang w:val="ru-RU"/>
                  </w:rPr>
                  <m:t>Λ</m:t>
                </m:r>
                <m:r>
                  <w:rPr>
                    <w:rFonts w:ascii="Cambria Math" w:eastAsia="Calibri" w:hAnsi="Cambria Math"/>
                    <w:lang w:val="ru-RU"/>
                  </w:rPr>
                  <m:t>D</m:t>
                </m:r>
              </m:e>
            </m:d>
          </m:e>
        </m:func>
      </m:oMath>
      <w:r w:rsidR="00D51813" w:rsidRPr="000D039F">
        <w:rPr>
          <w:rFonts w:eastAsia="Calibri"/>
          <w:lang w:val="ru-RU"/>
        </w:rPr>
        <w:tab/>
        <w:t>(</w:t>
      </w:r>
      <w:proofErr w:type="gramStart"/>
      <w:r w:rsidR="00D51813" w:rsidRPr="000D039F">
        <w:rPr>
          <w:rFonts w:eastAsia="Calibri"/>
          <w:lang w:val="ru-RU"/>
        </w:rPr>
        <w:t>4-7</w:t>
      </w:r>
      <w:proofErr w:type="gramEnd"/>
      <w:r w:rsidR="00D51813" w:rsidRPr="000D039F">
        <w:rPr>
          <w:rFonts w:eastAsia="Calibri"/>
          <w:lang w:val="ru-RU"/>
        </w:rPr>
        <w:t>)</w:t>
      </w:r>
    </w:p>
    <w:p w14:paraId="500C1EA6" w14:textId="77777777" w:rsidR="00F5664D" w:rsidRPr="000D039F" w:rsidRDefault="00F5664D" w:rsidP="00F5664D">
      <w:pPr>
        <w:rPr>
          <w:lang w:val="ru-RU"/>
        </w:rPr>
      </w:pPr>
      <w:r w:rsidRPr="000D039F">
        <w:rPr>
          <w:lang w:val="ru-RU"/>
        </w:rPr>
        <w:t>где:</w:t>
      </w:r>
    </w:p>
    <w:p w14:paraId="7C00ACF4" w14:textId="1A79D3D2" w:rsidR="00F5664D" w:rsidRPr="000D039F" w:rsidRDefault="00F5664D" w:rsidP="00AD4C71">
      <w:pPr>
        <w:pStyle w:val="Equationlegend"/>
        <w:rPr>
          <w:lang w:val="ru-RU"/>
        </w:rPr>
      </w:pPr>
      <w:r w:rsidRPr="000D039F">
        <w:rPr>
          <w:lang w:val="ru-RU"/>
        </w:rPr>
        <w:tab/>
      </w:r>
      <w:r w:rsidR="00AD0F99" w:rsidRPr="000D039F">
        <w:rPr>
          <w:rFonts w:eastAsia="Calibri"/>
          <w:i/>
          <w:lang w:val="ru-RU"/>
        </w:rPr>
        <w:t>N</w:t>
      </w:r>
      <w:r w:rsidR="00AD0F99" w:rsidRPr="000D039F">
        <w:rPr>
          <w:rFonts w:eastAsia="Calibri"/>
          <w:lang w:val="ru-RU"/>
        </w:rPr>
        <w:t>(</w:t>
      </w:r>
      <w:r w:rsidR="00AD0F99" w:rsidRPr="000D039F">
        <w:rPr>
          <w:rFonts w:eastAsia="Calibri"/>
          <w:i/>
          <w:lang w:val="ru-RU"/>
        </w:rPr>
        <w:t>D</w:t>
      </w:r>
      <w:proofErr w:type="gramStart"/>
      <w:r w:rsidR="00AD0F99" w:rsidRPr="000D039F">
        <w:rPr>
          <w:rFonts w:eastAsia="Calibri"/>
          <w:lang w:val="ru-RU"/>
        </w:rPr>
        <w:t>) :</w:t>
      </w:r>
      <w:proofErr w:type="gramEnd"/>
      <w:r w:rsidR="00AD0F99" w:rsidRPr="000D039F">
        <w:rPr>
          <w:rFonts w:eastAsia="Calibri"/>
          <w:lang w:val="ru-RU"/>
        </w:rPr>
        <w:tab/>
      </w:r>
      <w:r w:rsidRPr="000D039F">
        <w:rPr>
          <w:lang w:val="ru-RU"/>
        </w:rPr>
        <w:t>числовая концентрация диаметра</w:t>
      </w:r>
    </w:p>
    <w:p w14:paraId="40F80700" w14:textId="4699E10A" w:rsidR="00F5664D" w:rsidRPr="000D039F" w:rsidRDefault="00F5664D" w:rsidP="00AD4C71">
      <w:pPr>
        <w:pStyle w:val="Equationlegend"/>
        <w:rPr>
          <w:lang w:val="ru-RU"/>
        </w:rPr>
      </w:pPr>
      <w:r w:rsidRPr="000D039F">
        <w:rPr>
          <w:lang w:val="ru-RU"/>
        </w:rPr>
        <w:tab/>
      </w:r>
      <w:proofErr w:type="gramStart"/>
      <w:r w:rsidR="00DE3802" w:rsidRPr="000D039F">
        <w:rPr>
          <w:rFonts w:eastAsia="Calibri"/>
          <w:i/>
          <w:lang w:val="ru-RU"/>
        </w:rPr>
        <w:t xml:space="preserve">D </w:t>
      </w:r>
      <w:r w:rsidR="00DE3802" w:rsidRPr="000D039F">
        <w:rPr>
          <w:rFonts w:eastAsia="Calibri"/>
          <w:lang w:val="ru-RU"/>
        </w:rPr>
        <w:t>:</w:t>
      </w:r>
      <w:proofErr w:type="gramEnd"/>
      <w:r w:rsidR="00DE3802" w:rsidRPr="000D039F">
        <w:rPr>
          <w:rFonts w:eastAsia="Calibri"/>
          <w:lang w:val="ru-RU"/>
        </w:rPr>
        <w:tab/>
      </w:r>
      <w:r w:rsidRPr="000D039F">
        <w:rPr>
          <w:lang w:val="ru-RU"/>
        </w:rPr>
        <w:t>диаметр</w:t>
      </w:r>
    </w:p>
    <w:p w14:paraId="0631564F" w14:textId="67D508B5" w:rsidR="00F5664D" w:rsidRPr="000D039F" w:rsidRDefault="00F5664D" w:rsidP="00AD4C71">
      <w:pPr>
        <w:pStyle w:val="Equationlegend"/>
        <w:rPr>
          <w:lang w:val="ru-RU"/>
        </w:rPr>
      </w:pPr>
      <w:r w:rsidRPr="000D039F">
        <w:rPr>
          <w:lang w:val="ru-RU"/>
        </w:rPr>
        <w:tab/>
      </w:r>
      <w:r w:rsidR="00577775" w:rsidRPr="000D039F">
        <w:rPr>
          <w:rFonts w:ascii="Symbol" w:hAnsi="Symbol"/>
          <w:lang w:val="ru-RU"/>
        </w:rPr>
        <w:t></w:t>
      </w:r>
      <w:proofErr w:type="gramStart"/>
      <w:r w:rsidR="00577775" w:rsidRPr="000D039F">
        <w:rPr>
          <w:i/>
          <w:lang w:val="ru-RU"/>
        </w:rPr>
        <w:t xml:space="preserve">D </w:t>
      </w:r>
      <w:r w:rsidR="00577775" w:rsidRPr="000D039F">
        <w:rPr>
          <w:lang w:val="ru-RU"/>
        </w:rPr>
        <w:t>:</w:t>
      </w:r>
      <w:proofErr w:type="gramEnd"/>
      <w:r w:rsidR="00577775" w:rsidRPr="000D039F">
        <w:rPr>
          <w:lang w:val="ru-RU"/>
        </w:rPr>
        <w:tab/>
      </w:r>
      <w:r w:rsidRPr="000D039F">
        <w:rPr>
          <w:lang w:val="ru-RU"/>
        </w:rPr>
        <w:t>размер интервала</w:t>
      </w:r>
    </w:p>
    <w:p w14:paraId="2DC8B6DE" w14:textId="0CF52D01" w:rsidR="00F5664D" w:rsidRPr="000D039F" w:rsidRDefault="00F5664D" w:rsidP="00AD4C71">
      <w:pPr>
        <w:pStyle w:val="Equationlegend"/>
        <w:rPr>
          <w:lang w:val="ru-RU"/>
        </w:rPr>
      </w:pPr>
      <w:r w:rsidRPr="000D039F">
        <w:rPr>
          <w:lang w:val="ru-RU"/>
        </w:rPr>
        <w:tab/>
      </w:r>
      <w:r w:rsidR="005D7AC9" w:rsidRPr="000D039F">
        <w:rPr>
          <w:i/>
          <w:lang w:val="ru-RU"/>
        </w:rPr>
        <w:t>N</w:t>
      </w:r>
      <w:r w:rsidR="005D7AC9" w:rsidRPr="000D039F">
        <w:rPr>
          <w:vertAlign w:val="subscript"/>
          <w:lang w:val="ru-RU"/>
        </w:rPr>
        <w:t>0</w:t>
      </w:r>
      <w:r w:rsidR="005D7AC9" w:rsidRPr="000D039F">
        <w:rPr>
          <w:lang w:val="ru-RU"/>
        </w:rPr>
        <w:t xml:space="preserve"> </w:t>
      </w:r>
      <w:r w:rsidR="005536EF" w:rsidRPr="000D039F">
        <w:rPr>
          <w:lang w:val="ru-RU"/>
        </w:rPr>
        <w:t>и</w:t>
      </w:r>
      <w:r w:rsidR="005D7AC9" w:rsidRPr="000D039F">
        <w:rPr>
          <w:lang w:val="ru-RU"/>
        </w:rPr>
        <w:t xml:space="preserve"> </w:t>
      </w:r>
      <w:r w:rsidR="005D7AC9" w:rsidRPr="000D039F">
        <w:rPr>
          <w:rFonts w:ascii="Symbol" w:hAnsi="Symbol"/>
          <w:lang w:val="ru-RU"/>
        </w:rPr>
        <w:t xml:space="preserve"> </w:t>
      </w:r>
      <w:r w:rsidR="005D7AC9" w:rsidRPr="000D039F">
        <w:rPr>
          <w:lang w:val="ru-RU"/>
        </w:rPr>
        <w:t>:</w:t>
      </w:r>
      <w:r w:rsidR="005D7AC9" w:rsidRPr="000D039F">
        <w:rPr>
          <w:lang w:val="ru-RU"/>
        </w:rPr>
        <w:tab/>
      </w:r>
      <w:r w:rsidRPr="000D039F">
        <w:rPr>
          <w:lang w:val="ru-RU"/>
        </w:rPr>
        <w:t>постоянные величины для конкретного метеорологического явления.</w:t>
      </w:r>
    </w:p>
    <w:p w14:paraId="081C35E6" w14:textId="77777777" w:rsidR="00F5664D" w:rsidRPr="000D039F" w:rsidRDefault="00F5664D" w:rsidP="00F5664D">
      <w:pPr>
        <w:rPr>
          <w:lang w:val="ru-RU"/>
        </w:rPr>
      </w:pPr>
      <w:r w:rsidRPr="000D039F">
        <w:rPr>
          <w:lang w:val="ru-RU"/>
        </w:rPr>
        <w:t>Когда известно распределение размеров дождевых капель, суммирование ∑</w:t>
      </w:r>
      <w:r w:rsidRPr="000D039F">
        <w:rPr>
          <w:i/>
          <w:iCs/>
          <w:vertAlign w:val="subscript"/>
          <w:lang w:val="ru-RU"/>
        </w:rPr>
        <w:t>i</w:t>
      </w:r>
      <w:r w:rsidRPr="000D039F">
        <w:rPr>
          <w:i/>
          <w:iCs/>
          <w:lang w:val="ru-RU"/>
        </w:rPr>
        <w:t>D</w:t>
      </w:r>
      <w:r w:rsidRPr="000D039F">
        <w:rPr>
          <w:i/>
          <w:iCs/>
          <w:vertAlign w:val="subscript"/>
          <w:lang w:val="ru-RU"/>
        </w:rPr>
        <w:t>i</w:t>
      </w:r>
      <w:r w:rsidRPr="000D039F">
        <w:rPr>
          <w:vertAlign w:val="superscript"/>
          <w:lang w:val="ru-RU"/>
        </w:rPr>
        <w:t>6</w:t>
      </w:r>
      <w:r w:rsidRPr="000D039F">
        <w:rPr>
          <w:lang w:val="ru-RU"/>
        </w:rPr>
        <w:t xml:space="preserve"> в пределах удельного объема задается уравнением:</w:t>
      </w:r>
    </w:p>
    <w:p w14:paraId="56D741A6" w14:textId="19CDD414" w:rsidR="00D51813" w:rsidRPr="000D039F" w:rsidRDefault="003F0B93" w:rsidP="00D51813">
      <w:pPr>
        <w:pStyle w:val="Equation"/>
        <w:rPr>
          <w:rFonts w:eastAsia="Calibri"/>
          <w:lang w:val="ru-RU"/>
        </w:rPr>
      </w:pPr>
      <w:r w:rsidRPr="000D039F">
        <w:rPr>
          <w:rFonts w:eastAsia="Calibri"/>
          <w:lang w:val="ru-RU"/>
        </w:rPr>
        <w:tab/>
      </w:r>
      <w:r w:rsidR="00D51813" w:rsidRPr="000D039F">
        <w:rPr>
          <w:rFonts w:eastAsia="Calibri"/>
          <w:lang w:val="ru-RU"/>
        </w:rPr>
        <w:tab/>
      </w:r>
      <m:oMath>
        <m:r>
          <w:rPr>
            <w:rFonts w:ascii="Cambria Math" w:eastAsia="Calibri" w:hAnsi="Cambria Math"/>
            <w:lang w:val="ru-RU"/>
          </w:rPr>
          <m:t>Z=</m:t>
        </m:r>
        <m:nary>
          <m:naryPr>
            <m:limLoc m:val="undOvr"/>
            <m:ctrlPr>
              <w:rPr>
                <w:rFonts w:ascii="Cambria Math" w:eastAsia="Calibri" w:hAnsi="Cambria Math"/>
                <w:i/>
                <w:lang w:val="ru-RU"/>
              </w:rPr>
            </m:ctrlPr>
          </m:naryPr>
          <m:sub>
            <m:r>
              <w:rPr>
                <w:rFonts w:ascii="Cambria Math" w:eastAsia="Calibri" w:hAnsi="Cambria Math"/>
                <w:lang w:val="ru-RU"/>
              </w:rPr>
              <m:t>0</m:t>
            </m:r>
          </m:sub>
          <m:sup>
            <m:r>
              <w:rPr>
                <w:rFonts w:ascii="Cambria Math" w:eastAsia="Calibri" w:hAnsi="Cambria Math"/>
                <w:lang w:val="ru-RU"/>
              </w:rPr>
              <m:t>∞</m:t>
            </m:r>
          </m:sup>
          <m:e>
            <m:sSup>
              <m:sSupPr>
                <m:ctrlPr>
                  <w:rPr>
                    <w:rFonts w:ascii="Cambria Math" w:eastAsia="Calibri" w:hAnsi="Cambria Math"/>
                    <w:i/>
                    <w:lang w:val="ru-RU"/>
                  </w:rPr>
                </m:ctrlPr>
              </m:sSupPr>
              <m:e>
                <m:r>
                  <w:rPr>
                    <w:rFonts w:ascii="Cambria Math" w:eastAsia="Calibri" w:hAnsi="Cambria Math"/>
                    <w:lang w:val="ru-RU"/>
                  </w:rPr>
                  <m:t>D</m:t>
                </m:r>
              </m:e>
              <m:sup>
                <m:r>
                  <w:rPr>
                    <w:rFonts w:ascii="Cambria Math" w:eastAsia="Calibri" w:hAnsi="Cambria Math"/>
                    <w:lang w:val="ru-RU"/>
                  </w:rPr>
                  <m:t>6</m:t>
                </m:r>
              </m:sup>
            </m:sSup>
            <m:r>
              <w:rPr>
                <w:rFonts w:ascii="Cambria Math" w:eastAsia="Calibri" w:hAnsi="Cambria Math"/>
                <w:lang w:val="ru-RU"/>
              </w:rPr>
              <m:t>N</m:t>
            </m:r>
            <m:d>
              <m:dPr>
                <m:ctrlPr>
                  <w:rPr>
                    <w:rFonts w:ascii="Cambria Math" w:eastAsia="Calibri" w:hAnsi="Cambria Math"/>
                    <w:i/>
                    <w:lang w:val="ru-RU"/>
                  </w:rPr>
                </m:ctrlPr>
              </m:dPr>
              <m:e>
                <m:r>
                  <w:rPr>
                    <w:rFonts w:ascii="Cambria Math" w:eastAsia="Calibri" w:hAnsi="Cambria Math"/>
                    <w:lang w:val="ru-RU"/>
                  </w:rPr>
                  <m:t>D</m:t>
                </m:r>
              </m:e>
            </m:d>
            <m:r>
              <m:rPr>
                <m:sty m:val="p"/>
              </m:rPr>
              <w:rPr>
                <w:rFonts w:ascii="Cambria Math" w:eastAsia="Calibri" w:hAnsi="Cambria Math"/>
                <w:lang w:val="ru-RU"/>
              </w:rPr>
              <m:t>Λ</m:t>
            </m:r>
            <m:r>
              <w:rPr>
                <w:rFonts w:ascii="Cambria Math" w:eastAsia="Calibri" w:hAnsi="Cambria Math"/>
                <w:lang w:val="ru-RU"/>
              </w:rPr>
              <m:t>D</m:t>
            </m:r>
          </m:e>
        </m:nary>
      </m:oMath>
      <w:r w:rsidR="00D51813" w:rsidRPr="000D039F">
        <w:rPr>
          <w:rFonts w:eastAsia="Calibri"/>
          <w:lang w:val="ru-RU"/>
        </w:rPr>
        <w:tab/>
        <w:t>(</w:t>
      </w:r>
      <w:proofErr w:type="gramStart"/>
      <w:r w:rsidR="00D51813" w:rsidRPr="000D039F">
        <w:rPr>
          <w:rFonts w:eastAsia="Calibri"/>
          <w:lang w:val="ru-RU"/>
        </w:rPr>
        <w:t>4-8</w:t>
      </w:r>
      <w:proofErr w:type="gramEnd"/>
      <w:r w:rsidR="00D51813" w:rsidRPr="000D039F">
        <w:rPr>
          <w:rFonts w:eastAsia="Calibri"/>
          <w:lang w:val="ru-RU"/>
        </w:rPr>
        <w:t>)</w:t>
      </w:r>
    </w:p>
    <w:p w14:paraId="278CD8B2" w14:textId="77777777" w:rsidR="00F5664D" w:rsidRPr="000D039F" w:rsidRDefault="00F5664D" w:rsidP="00F5664D">
      <w:pPr>
        <w:rPr>
          <w:lang w:val="ru-RU"/>
        </w:rPr>
      </w:pPr>
      <w:r w:rsidRPr="000D039F">
        <w:rPr>
          <w:lang w:val="ru-RU"/>
        </w:rPr>
        <w:t xml:space="preserve">Когда вертикальная скорость воздушного потока равняется нулю, интенсивность дождя, </w:t>
      </w:r>
      <w:r w:rsidRPr="000D039F">
        <w:rPr>
          <w:i/>
          <w:iCs/>
          <w:lang w:val="ru-RU"/>
        </w:rPr>
        <w:t>R</w:t>
      </w:r>
      <w:r w:rsidRPr="000D039F">
        <w:rPr>
          <w:lang w:val="ru-RU"/>
        </w:rPr>
        <w:t>, задается уравнением:</w:t>
      </w:r>
    </w:p>
    <w:p w14:paraId="2C44E263" w14:textId="5E51357E" w:rsidR="00D51813" w:rsidRPr="000D039F" w:rsidRDefault="009D0A78" w:rsidP="00D51813">
      <w:pPr>
        <w:pStyle w:val="Equation"/>
        <w:rPr>
          <w:rFonts w:eastAsia="Calibri"/>
          <w:lang w:val="ru-RU"/>
        </w:rPr>
      </w:pPr>
      <w:r w:rsidRPr="000D039F">
        <w:rPr>
          <w:rFonts w:eastAsia="Calibri"/>
          <w:lang w:val="ru-RU"/>
        </w:rPr>
        <w:tab/>
      </w:r>
      <w:r w:rsidR="00D51813" w:rsidRPr="000D039F">
        <w:rPr>
          <w:rFonts w:eastAsia="Calibri"/>
          <w:lang w:val="ru-RU"/>
        </w:rPr>
        <w:tab/>
      </w:r>
      <m:oMath>
        <m:r>
          <w:rPr>
            <w:rFonts w:ascii="Cambria Math" w:eastAsia="Calibri" w:hAnsi="Cambria Math"/>
            <w:lang w:val="ru-RU"/>
          </w:rPr>
          <m:t>R=</m:t>
        </m:r>
        <m:f>
          <m:fPr>
            <m:ctrlPr>
              <w:rPr>
                <w:rFonts w:ascii="Cambria Math" w:eastAsia="Calibri" w:hAnsi="Cambria Math"/>
                <w:i/>
                <w:lang w:val="ru-RU"/>
              </w:rPr>
            </m:ctrlPr>
          </m:fPr>
          <m:num>
            <m:r>
              <m:rPr>
                <m:sty m:val="p"/>
              </m:rPr>
              <w:rPr>
                <w:rFonts w:ascii="Cambria Math" w:eastAsia="Calibri" w:hAnsi="Cambria Math"/>
                <w:lang w:val="ru-RU"/>
              </w:rPr>
              <m:t>πρ</m:t>
            </m:r>
          </m:num>
          <m:den>
            <m:r>
              <w:rPr>
                <w:rFonts w:ascii="Cambria Math" w:eastAsia="Calibri" w:hAnsi="Cambria Math"/>
                <w:lang w:val="ru-RU"/>
              </w:rPr>
              <m:t>6</m:t>
            </m:r>
          </m:den>
        </m:f>
        <m:r>
          <w:rPr>
            <w:rFonts w:ascii="Cambria Math" w:eastAsia="Calibri" w:hAnsi="Cambria Math"/>
            <w:lang w:val="ru-RU"/>
          </w:rPr>
          <m:t xml:space="preserve"> </m:t>
        </m:r>
        <m:nary>
          <m:naryPr>
            <m:limLoc m:val="undOvr"/>
            <m:ctrlPr>
              <w:rPr>
                <w:rFonts w:ascii="Cambria Math" w:eastAsia="Calibri" w:hAnsi="Cambria Math"/>
                <w:i/>
                <w:lang w:val="ru-RU"/>
              </w:rPr>
            </m:ctrlPr>
          </m:naryPr>
          <m:sub>
            <m:r>
              <w:rPr>
                <w:rFonts w:ascii="Cambria Math" w:eastAsia="Calibri" w:hAnsi="Cambria Math"/>
                <w:lang w:val="ru-RU"/>
              </w:rPr>
              <m:t>0</m:t>
            </m:r>
          </m:sub>
          <m:sup>
            <m:r>
              <w:rPr>
                <w:rFonts w:ascii="Cambria Math" w:eastAsia="Calibri" w:hAnsi="Cambria Math"/>
                <w:lang w:val="ru-RU"/>
              </w:rPr>
              <m:t>∞</m:t>
            </m:r>
          </m:sup>
          <m:e>
            <m:sSup>
              <m:sSupPr>
                <m:ctrlPr>
                  <w:rPr>
                    <w:rFonts w:ascii="Cambria Math" w:eastAsia="Calibri" w:hAnsi="Cambria Math"/>
                    <w:i/>
                    <w:lang w:val="ru-RU"/>
                  </w:rPr>
                </m:ctrlPr>
              </m:sSupPr>
              <m:e>
                <m:r>
                  <w:rPr>
                    <w:rFonts w:ascii="Cambria Math" w:eastAsia="Calibri" w:hAnsi="Cambria Math"/>
                    <w:lang w:val="ru-RU"/>
                  </w:rPr>
                  <m:t>D</m:t>
                </m:r>
              </m:e>
              <m:sup>
                <m:r>
                  <w:rPr>
                    <w:rFonts w:ascii="Cambria Math" w:eastAsia="Calibri" w:hAnsi="Cambria Math"/>
                    <w:lang w:val="ru-RU"/>
                  </w:rPr>
                  <m:t>3</m:t>
                </m:r>
              </m:sup>
            </m:sSup>
            <m:sSub>
              <m:sSubPr>
                <m:ctrlPr>
                  <w:rPr>
                    <w:rFonts w:ascii="Cambria Math" w:eastAsia="Calibri" w:hAnsi="Cambria Math"/>
                    <w:i/>
                    <w:lang w:val="ru-RU"/>
                  </w:rPr>
                </m:ctrlPr>
              </m:sSubPr>
              <m:e>
                <m:r>
                  <w:rPr>
                    <w:rFonts w:ascii="Cambria Math" w:eastAsia="Calibri" w:hAnsi="Cambria Math"/>
                    <w:lang w:val="ru-RU"/>
                  </w:rPr>
                  <m:t>ν</m:t>
                </m:r>
              </m:e>
              <m:sub>
                <m:r>
                  <w:rPr>
                    <w:rFonts w:ascii="Cambria Math" w:eastAsia="Calibri" w:hAnsi="Cambria Math"/>
                    <w:lang w:val="ru-RU"/>
                  </w:rPr>
                  <m:t>t</m:t>
                </m:r>
              </m:sub>
            </m:sSub>
            <m:d>
              <m:dPr>
                <m:ctrlPr>
                  <w:rPr>
                    <w:rFonts w:ascii="Cambria Math" w:eastAsia="Calibri" w:hAnsi="Cambria Math"/>
                    <w:i/>
                    <w:lang w:val="ru-RU"/>
                  </w:rPr>
                </m:ctrlPr>
              </m:dPr>
              <m:e>
                <m:r>
                  <w:rPr>
                    <w:rFonts w:ascii="Cambria Math" w:eastAsia="Calibri" w:hAnsi="Cambria Math"/>
                    <w:lang w:val="ru-RU"/>
                  </w:rPr>
                  <m:t>D</m:t>
                </m:r>
              </m:e>
            </m:d>
            <m:r>
              <w:rPr>
                <w:rFonts w:ascii="Cambria Math" w:eastAsia="Calibri" w:hAnsi="Cambria Math"/>
                <w:lang w:val="ru-RU"/>
              </w:rPr>
              <m:t>N</m:t>
            </m:r>
            <m:d>
              <m:dPr>
                <m:ctrlPr>
                  <w:rPr>
                    <w:rFonts w:ascii="Cambria Math" w:eastAsia="Calibri" w:hAnsi="Cambria Math"/>
                    <w:i/>
                    <w:lang w:val="ru-RU"/>
                  </w:rPr>
                </m:ctrlPr>
              </m:dPr>
              <m:e>
                <m:r>
                  <w:rPr>
                    <w:rFonts w:ascii="Cambria Math" w:eastAsia="Calibri" w:hAnsi="Cambria Math"/>
                    <w:lang w:val="ru-RU"/>
                  </w:rPr>
                  <m:t>D</m:t>
                </m:r>
              </m:e>
            </m:d>
            <m:r>
              <m:rPr>
                <m:sty m:val="p"/>
              </m:rPr>
              <w:rPr>
                <w:rFonts w:ascii="Cambria Math" w:eastAsia="Calibri" w:hAnsi="Cambria Math"/>
                <w:lang w:val="ru-RU"/>
              </w:rPr>
              <m:t>Λ</m:t>
            </m:r>
            <m:r>
              <w:rPr>
                <w:rFonts w:ascii="Cambria Math" w:eastAsia="Calibri" w:hAnsi="Cambria Math"/>
                <w:lang w:val="ru-RU"/>
              </w:rPr>
              <m:t>D</m:t>
            </m:r>
          </m:e>
        </m:nary>
      </m:oMath>
      <w:r w:rsidR="00D51813" w:rsidRPr="000D039F">
        <w:rPr>
          <w:rFonts w:eastAsia="Calibri"/>
          <w:lang w:val="ru-RU"/>
        </w:rPr>
        <w:tab/>
        <w:t>(</w:t>
      </w:r>
      <w:proofErr w:type="gramStart"/>
      <w:r w:rsidR="00D51813" w:rsidRPr="000D039F">
        <w:rPr>
          <w:rFonts w:eastAsia="Calibri"/>
          <w:lang w:val="ru-RU"/>
        </w:rPr>
        <w:t>4-9</w:t>
      </w:r>
      <w:proofErr w:type="gramEnd"/>
      <w:r w:rsidR="00D51813" w:rsidRPr="000D039F">
        <w:rPr>
          <w:rFonts w:eastAsia="Calibri"/>
          <w:lang w:val="ru-RU"/>
        </w:rPr>
        <w:t>)</w:t>
      </w:r>
    </w:p>
    <w:p w14:paraId="618B276C" w14:textId="77777777" w:rsidR="00F5664D" w:rsidRPr="000D039F" w:rsidRDefault="00F5664D" w:rsidP="00F5664D">
      <w:pPr>
        <w:rPr>
          <w:lang w:val="ru-RU"/>
        </w:rPr>
      </w:pPr>
      <w:r w:rsidRPr="000D039F">
        <w:rPr>
          <w:lang w:val="ru-RU"/>
        </w:rPr>
        <w:t>где:</w:t>
      </w:r>
    </w:p>
    <w:p w14:paraId="327444A2" w14:textId="243BE46A" w:rsidR="00F5664D" w:rsidRPr="000D039F" w:rsidRDefault="00F5664D" w:rsidP="006D530B">
      <w:pPr>
        <w:pStyle w:val="Equationlegend"/>
        <w:rPr>
          <w:lang w:val="ru-RU"/>
        </w:rPr>
      </w:pPr>
      <w:r w:rsidRPr="000D039F">
        <w:rPr>
          <w:lang w:val="ru-RU"/>
        </w:rPr>
        <w:tab/>
      </w:r>
      <w:r w:rsidR="002D56A4" w:rsidRPr="000D039F">
        <w:rPr>
          <w:rFonts w:eastAsia="Calibri"/>
          <w:i/>
          <w:lang w:val="ru-RU"/>
        </w:rPr>
        <w:t>R</w:t>
      </w:r>
      <w:r w:rsidR="002D56A4" w:rsidRPr="000D039F">
        <w:rPr>
          <w:rFonts w:eastAsia="Calibri"/>
          <w:lang w:val="ru-RU"/>
        </w:rPr>
        <w:t>:</w:t>
      </w:r>
      <w:r w:rsidR="002D56A4" w:rsidRPr="000D039F">
        <w:rPr>
          <w:rFonts w:eastAsia="Calibri"/>
          <w:lang w:val="ru-RU"/>
        </w:rPr>
        <w:tab/>
      </w:r>
      <w:r w:rsidRPr="000D039F">
        <w:rPr>
          <w:lang w:val="ru-RU"/>
        </w:rPr>
        <w:t>интенсивность осадков</w:t>
      </w:r>
    </w:p>
    <w:p w14:paraId="3179D1FF" w14:textId="68C6B3FF" w:rsidR="00F5664D" w:rsidRPr="000D039F" w:rsidRDefault="00F5664D" w:rsidP="006D530B">
      <w:pPr>
        <w:pStyle w:val="Equationlegend"/>
        <w:rPr>
          <w:lang w:val="ru-RU"/>
        </w:rPr>
      </w:pPr>
      <w:r w:rsidRPr="000D039F">
        <w:rPr>
          <w:lang w:val="ru-RU"/>
        </w:rPr>
        <w:tab/>
      </w:r>
      <w:r w:rsidR="00C32E1B" w:rsidRPr="000D039F">
        <w:rPr>
          <w:rFonts w:eastAsia="Calibri"/>
          <w:i/>
          <w:lang w:val="ru-RU"/>
        </w:rPr>
        <w:t>D</w:t>
      </w:r>
      <w:r w:rsidR="00C32E1B" w:rsidRPr="000D039F">
        <w:rPr>
          <w:rFonts w:eastAsia="Calibri"/>
          <w:vertAlign w:val="superscript"/>
          <w:lang w:val="ru-RU"/>
        </w:rPr>
        <w:t>3</w:t>
      </w:r>
      <w:r w:rsidR="00C32E1B" w:rsidRPr="000D039F">
        <w:rPr>
          <w:rFonts w:eastAsia="Calibri"/>
          <w:lang w:val="ru-RU"/>
        </w:rPr>
        <w:t>:</w:t>
      </w:r>
      <w:r w:rsidR="00C32E1B" w:rsidRPr="000D039F">
        <w:rPr>
          <w:rFonts w:eastAsia="Calibri"/>
          <w:lang w:val="ru-RU"/>
        </w:rPr>
        <w:tab/>
      </w:r>
      <w:r w:rsidRPr="000D039F">
        <w:rPr>
          <w:lang w:val="ru-RU"/>
        </w:rPr>
        <w:t xml:space="preserve">объем дождевых капель, пропорциональный </w:t>
      </w:r>
      <w:r w:rsidRPr="000D039F">
        <w:rPr>
          <w:i/>
          <w:iCs/>
          <w:lang w:val="ru-RU"/>
        </w:rPr>
        <w:t>Z</w:t>
      </w:r>
    </w:p>
    <w:p w14:paraId="2979E0A1" w14:textId="02BB76BB" w:rsidR="00F5664D" w:rsidRPr="000D039F" w:rsidRDefault="00F5664D" w:rsidP="006D530B">
      <w:pPr>
        <w:pStyle w:val="Equationlegend"/>
        <w:rPr>
          <w:highlight w:val="yellow"/>
          <w:lang w:val="ru-RU"/>
        </w:rPr>
      </w:pPr>
      <w:r w:rsidRPr="000D039F">
        <w:rPr>
          <w:lang w:val="ru-RU"/>
        </w:rPr>
        <w:tab/>
      </w:r>
      <w:r w:rsidR="001D02DE" w:rsidRPr="000D039F">
        <w:rPr>
          <w:rFonts w:ascii="Symbol" w:eastAsia="Calibri" w:hAnsi="Symbol"/>
          <w:lang w:val="ru-RU"/>
        </w:rPr>
        <w:t></w:t>
      </w:r>
      <w:r w:rsidR="001D02DE" w:rsidRPr="000D039F">
        <w:rPr>
          <w:rFonts w:eastAsia="Calibri"/>
          <w:i/>
          <w:vertAlign w:val="subscript"/>
          <w:lang w:val="ru-RU"/>
        </w:rPr>
        <w:t>t</w:t>
      </w:r>
      <w:r w:rsidR="001D02DE" w:rsidRPr="000D039F">
        <w:rPr>
          <w:lang w:val="ru-RU"/>
        </w:rPr>
        <w:t>(</w:t>
      </w:r>
      <w:r w:rsidR="001D02DE" w:rsidRPr="000D039F">
        <w:rPr>
          <w:i/>
          <w:lang w:val="ru-RU"/>
        </w:rPr>
        <w:t>D</w:t>
      </w:r>
      <w:r w:rsidR="001D02DE" w:rsidRPr="000D039F">
        <w:rPr>
          <w:lang w:val="ru-RU"/>
        </w:rPr>
        <w:t>):</w:t>
      </w:r>
      <w:r w:rsidR="001D02DE" w:rsidRPr="000D039F">
        <w:rPr>
          <w:lang w:val="ru-RU"/>
        </w:rPr>
        <w:tab/>
      </w:r>
      <w:r w:rsidRPr="000D039F">
        <w:rPr>
          <w:lang w:val="ru-RU"/>
        </w:rPr>
        <w:t xml:space="preserve">конечная скорость дождевой капли диаметра </w:t>
      </w:r>
      <w:r w:rsidRPr="000D039F">
        <w:rPr>
          <w:i/>
          <w:iCs/>
          <w:lang w:val="ru-RU"/>
        </w:rPr>
        <w:t>D</w:t>
      </w:r>
    </w:p>
    <w:p w14:paraId="43AB54C8" w14:textId="64699721" w:rsidR="00F5664D" w:rsidRPr="000D039F" w:rsidRDefault="00F5664D" w:rsidP="006D530B">
      <w:pPr>
        <w:pStyle w:val="Equationlegend"/>
        <w:rPr>
          <w:lang w:val="ru-RU"/>
        </w:rPr>
      </w:pPr>
      <w:r w:rsidRPr="000D039F">
        <w:rPr>
          <w:lang w:val="ru-RU"/>
        </w:rPr>
        <w:tab/>
      </w:r>
      <w:r w:rsidR="006D530B" w:rsidRPr="000D039F">
        <w:rPr>
          <w:rFonts w:ascii="Symbol" w:eastAsia="Calibri" w:hAnsi="Symbol"/>
          <w:lang w:val="ru-RU"/>
        </w:rPr>
        <w:t></w:t>
      </w:r>
      <w:r w:rsidR="006D530B" w:rsidRPr="000D039F">
        <w:rPr>
          <w:rFonts w:eastAsia="Calibri"/>
          <w:lang w:val="ru-RU"/>
        </w:rPr>
        <w:t>:</w:t>
      </w:r>
      <w:r w:rsidR="006D530B" w:rsidRPr="000D039F">
        <w:rPr>
          <w:lang w:val="ru-RU"/>
        </w:rPr>
        <w:tab/>
      </w:r>
      <w:r w:rsidRPr="000D039F">
        <w:rPr>
          <w:lang w:val="ru-RU"/>
        </w:rPr>
        <w:t>плотность воды.</w:t>
      </w:r>
    </w:p>
    <w:p w14:paraId="1EE063C3" w14:textId="26E30995" w:rsidR="00F5664D" w:rsidRPr="000D039F" w:rsidRDefault="00F5664D" w:rsidP="00F5664D">
      <w:pPr>
        <w:rPr>
          <w:lang w:val="ru-RU"/>
        </w:rPr>
      </w:pPr>
      <w:r w:rsidRPr="000D039F">
        <w:rPr>
          <w:lang w:val="ru-RU"/>
        </w:rPr>
        <w:t xml:space="preserve">Когда </w:t>
      </w:r>
      <w:r w:rsidR="00B27D99" w:rsidRPr="000D039F">
        <w:rPr>
          <w:rFonts w:eastAsia="Calibri"/>
          <w:i/>
          <w:lang w:val="ru-RU"/>
        </w:rPr>
        <w:t>N</w:t>
      </w:r>
      <w:r w:rsidR="00B27D99" w:rsidRPr="000D039F">
        <w:rPr>
          <w:rFonts w:eastAsia="Calibri"/>
          <w:vertAlign w:val="subscript"/>
          <w:lang w:val="ru-RU"/>
        </w:rPr>
        <w:t>0</w:t>
      </w:r>
      <w:r w:rsidR="00B27D99" w:rsidRPr="000D039F">
        <w:rPr>
          <w:rFonts w:eastAsia="Calibri"/>
          <w:lang w:val="ru-RU"/>
        </w:rPr>
        <w:t xml:space="preserve"> </w:t>
      </w:r>
      <w:r w:rsidRPr="000D039F">
        <w:rPr>
          <w:lang w:val="ru-RU"/>
        </w:rPr>
        <w:t xml:space="preserve">является постоянной величиной, связанное с этим отношение </w:t>
      </w:r>
      <w:r w:rsidRPr="000D039F">
        <w:rPr>
          <w:i/>
          <w:iCs/>
          <w:lang w:val="ru-RU"/>
        </w:rPr>
        <w:t>Z-R</w:t>
      </w:r>
      <w:r w:rsidRPr="000D039F">
        <w:rPr>
          <w:lang w:val="ru-RU"/>
        </w:rPr>
        <w:t xml:space="preserve"> можно выразить уравнением (</w:t>
      </w:r>
      <w:proofErr w:type="gramStart"/>
      <w:r w:rsidRPr="000D039F">
        <w:rPr>
          <w:lang w:val="ru-RU"/>
        </w:rPr>
        <w:t>4-10</w:t>
      </w:r>
      <w:proofErr w:type="gramEnd"/>
      <w:r w:rsidRPr="000D039F">
        <w:rPr>
          <w:lang w:val="ru-RU"/>
        </w:rPr>
        <w:t>):</w:t>
      </w:r>
    </w:p>
    <w:p w14:paraId="455A98BB" w14:textId="43594486" w:rsidR="00D51813" w:rsidRPr="000D039F" w:rsidRDefault="00427EE6" w:rsidP="00D51813">
      <w:pPr>
        <w:pStyle w:val="Equation"/>
        <w:rPr>
          <w:rFonts w:eastAsia="Calibri"/>
          <w:lang w:val="ru-RU"/>
        </w:rPr>
      </w:pPr>
      <w:r w:rsidRPr="000D039F">
        <w:rPr>
          <w:lang w:val="ru-RU"/>
        </w:rPr>
        <w:tab/>
      </w:r>
      <w:r w:rsidR="00D51813" w:rsidRPr="000D039F">
        <w:rPr>
          <w:lang w:val="ru-RU"/>
        </w:rPr>
        <w:tab/>
      </w:r>
      <m:oMath>
        <m:r>
          <w:rPr>
            <w:rFonts w:ascii="Cambria Math" w:hAnsi="Cambria Math"/>
            <w:lang w:val="ru-RU"/>
          </w:rPr>
          <m:t>Z=</m:t>
        </m:r>
        <m:sSup>
          <m:sSupPr>
            <m:ctrlPr>
              <w:rPr>
                <w:rFonts w:ascii="Cambria Math" w:hAnsi="Cambria Math"/>
                <w:i/>
                <w:lang w:val="ru-RU"/>
              </w:rPr>
            </m:ctrlPr>
          </m:sSupPr>
          <m:e>
            <m:r>
              <w:rPr>
                <w:rFonts w:ascii="Cambria Math" w:hAnsi="Cambria Math"/>
                <w:lang w:val="ru-RU"/>
              </w:rPr>
              <m:t>AR</m:t>
            </m:r>
          </m:e>
          <m:sup>
            <m:r>
              <w:rPr>
                <w:rFonts w:ascii="Cambria Math" w:hAnsi="Cambria Math"/>
                <w:lang w:val="ru-RU"/>
              </w:rPr>
              <m:t>b</m:t>
            </m:r>
          </m:sup>
        </m:sSup>
      </m:oMath>
      <w:r w:rsidR="00D51813" w:rsidRPr="000D039F">
        <w:rPr>
          <w:lang w:val="ru-RU"/>
        </w:rPr>
        <w:tab/>
      </w:r>
      <w:r w:rsidR="00D51813" w:rsidRPr="000D039F">
        <w:rPr>
          <w:rFonts w:eastAsia="Calibri"/>
          <w:lang w:val="ru-RU"/>
        </w:rPr>
        <w:t>(</w:t>
      </w:r>
      <w:proofErr w:type="gramStart"/>
      <w:r w:rsidR="00D51813" w:rsidRPr="000D039F">
        <w:rPr>
          <w:rFonts w:eastAsia="Calibri"/>
          <w:lang w:val="ru-RU"/>
        </w:rPr>
        <w:t>4-10</w:t>
      </w:r>
      <w:proofErr w:type="gramEnd"/>
      <w:r w:rsidR="00D51813" w:rsidRPr="000D039F">
        <w:rPr>
          <w:rFonts w:eastAsia="Calibri"/>
          <w:lang w:val="ru-RU"/>
        </w:rPr>
        <w:t>)</w:t>
      </w:r>
    </w:p>
    <w:p w14:paraId="5A183CD2" w14:textId="0A83BDA3" w:rsidR="00F5664D" w:rsidRPr="000D039F" w:rsidRDefault="00F5664D" w:rsidP="00F5664D">
      <w:pPr>
        <w:rPr>
          <w:lang w:val="ru-RU"/>
        </w:rPr>
      </w:pPr>
      <w:bookmarkStart w:id="215" w:name="_17dp8vu" w:colFirst="0" w:colLast="0"/>
      <w:bookmarkStart w:id="216" w:name="_Toc204498108"/>
      <w:bookmarkStart w:id="217" w:name="_Toc474850381"/>
      <w:bookmarkStart w:id="218" w:name="_Toc482001873"/>
      <w:bookmarkStart w:id="219" w:name="_Toc482002275"/>
      <w:bookmarkStart w:id="220" w:name="_Toc482002393"/>
      <w:bookmarkStart w:id="221" w:name="_Toc482002528"/>
      <w:bookmarkStart w:id="222" w:name="_Toc482002636"/>
      <w:bookmarkStart w:id="223" w:name="_Toc224569039"/>
      <w:bookmarkStart w:id="224" w:name="_Toc224569368"/>
      <w:bookmarkStart w:id="225" w:name="_Toc224570408"/>
      <w:bookmarkStart w:id="226" w:name="_Toc224573348"/>
      <w:bookmarkStart w:id="227" w:name="_Toc224640688"/>
      <w:bookmarkStart w:id="228" w:name="_Toc225754144"/>
      <w:bookmarkStart w:id="229" w:name="_Toc526571197"/>
      <w:bookmarkEnd w:id="215"/>
      <w:r w:rsidRPr="000D039F">
        <w:rPr>
          <w:lang w:val="ru-RU"/>
        </w:rPr>
        <w:t xml:space="preserve">где </w:t>
      </w:r>
      <w:r w:rsidRPr="000D039F">
        <w:rPr>
          <w:i/>
          <w:iCs/>
          <w:lang w:val="ru-RU"/>
        </w:rPr>
        <w:t>Z</w:t>
      </w:r>
      <w:r w:rsidRPr="000D039F">
        <w:rPr>
          <w:lang w:val="ru-RU"/>
        </w:rPr>
        <w:t xml:space="preserve"> обычно выражается как dB</w:t>
      </w:r>
      <w:r w:rsidR="005E03B8" w:rsidRPr="000D039F">
        <w:rPr>
          <w:lang w:val="ru-RU"/>
        </w:rPr>
        <w:t>Z</w:t>
      </w:r>
      <w:r w:rsidRPr="000D039F">
        <w:rPr>
          <w:lang w:val="ru-RU"/>
        </w:rPr>
        <w:t xml:space="preserve"> = 10 log </w:t>
      </w:r>
      <w:r w:rsidRPr="000D039F">
        <w:rPr>
          <w:i/>
          <w:iCs/>
          <w:lang w:val="ru-RU"/>
        </w:rPr>
        <w:t>Z</w:t>
      </w:r>
      <w:r w:rsidRPr="000D039F">
        <w:rPr>
          <w:lang w:val="ru-RU"/>
        </w:rPr>
        <w:t xml:space="preserve"> (мм</w:t>
      </w:r>
      <w:r w:rsidRPr="000D039F">
        <w:rPr>
          <w:vertAlign w:val="superscript"/>
          <w:lang w:val="ru-RU"/>
        </w:rPr>
        <w:t>6</w:t>
      </w:r>
      <w:r w:rsidRPr="000D039F">
        <w:rPr>
          <w:lang w:val="ru-RU"/>
        </w:rPr>
        <w:t>/м</w:t>
      </w:r>
      <w:r w:rsidRPr="000D039F">
        <w:rPr>
          <w:vertAlign w:val="superscript"/>
          <w:lang w:val="ru-RU"/>
        </w:rPr>
        <w:t>3</w:t>
      </w:r>
      <w:r w:rsidRPr="000D039F">
        <w:rPr>
          <w:lang w:val="ru-RU"/>
        </w:rPr>
        <w:t xml:space="preserve">), а </w:t>
      </w:r>
      <w:r w:rsidRPr="000D039F">
        <w:rPr>
          <w:i/>
          <w:iCs/>
          <w:lang w:val="ru-RU"/>
        </w:rPr>
        <w:t>A</w:t>
      </w:r>
      <w:r w:rsidRPr="000D039F">
        <w:rPr>
          <w:lang w:val="ru-RU"/>
        </w:rPr>
        <w:t xml:space="preserve"> и </w:t>
      </w:r>
      <w:r w:rsidRPr="000D039F">
        <w:rPr>
          <w:i/>
          <w:iCs/>
          <w:lang w:val="ru-RU"/>
        </w:rPr>
        <w:t xml:space="preserve">b </w:t>
      </w:r>
      <w:r w:rsidRPr="000D039F">
        <w:rPr>
          <w:lang w:val="ru-RU"/>
        </w:rPr>
        <w:t>являются постоянными величинами. (</w:t>
      </w:r>
      <w:r w:rsidRPr="000D039F">
        <w:rPr>
          <w:i/>
          <w:iCs/>
          <w:lang w:val="ru-RU"/>
        </w:rPr>
        <w:t>A</w:t>
      </w:r>
      <w:r w:rsidRPr="000D039F">
        <w:rPr>
          <w:lang w:val="ru-RU"/>
        </w:rPr>
        <w:t xml:space="preserve"> − постоянная рассеяния, а </w:t>
      </w:r>
      <w:r w:rsidRPr="000D039F">
        <w:rPr>
          <w:i/>
          <w:iCs/>
          <w:lang w:val="ru-RU"/>
        </w:rPr>
        <w:t>b</w:t>
      </w:r>
      <w:r w:rsidRPr="000D039F">
        <w:rPr>
          <w:lang w:val="ru-RU"/>
        </w:rPr>
        <w:t xml:space="preserve"> – множитель частоты.) Чаще всего для отношения </w:t>
      </w:r>
      <w:r w:rsidRPr="000D039F">
        <w:rPr>
          <w:i/>
          <w:iCs/>
          <w:lang w:val="ru-RU"/>
        </w:rPr>
        <w:t>Z-R</w:t>
      </w:r>
      <w:r w:rsidRPr="000D039F">
        <w:rPr>
          <w:lang w:val="ru-RU"/>
        </w:rPr>
        <w:t xml:space="preserve"> используется отношение Маршалла-Палмера, где: </w:t>
      </w:r>
      <w:r w:rsidRPr="000D039F">
        <w:rPr>
          <w:i/>
          <w:iCs/>
          <w:lang w:val="ru-RU"/>
        </w:rPr>
        <w:t>Z</w:t>
      </w:r>
      <w:r w:rsidRPr="000D039F">
        <w:rPr>
          <w:lang w:val="ru-RU"/>
        </w:rPr>
        <w:t xml:space="preserve"> = 200 · </w:t>
      </w:r>
      <w:r w:rsidRPr="000D039F">
        <w:rPr>
          <w:i/>
          <w:iCs/>
          <w:lang w:val="ru-RU"/>
        </w:rPr>
        <w:t>R</w:t>
      </w:r>
      <w:r w:rsidRPr="000D039F">
        <w:rPr>
          <w:vertAlign w:val="superscript"/>
          <w:lang w:val="ru-RU"/>
        </w:rPr>
        <w:t>1,6</w:t>
      </w:r>
      <w:r w:rsidRPr="000D039F">
        <w:rPr>
          <w:lang w:val="ru-RU"/>
        </w:rPr>
        <w:t xml:space="preserve"> </w:t>
      </w:r>
      <w:r w:rsidRPr="000D039F">
        <w:rPr>
          <w:i/>
          <w:iCs/>
          <w:lang w:val="ru-RU"/>
        </w:rPr>
        <w:t>Z</w:t>
      </w:r>
      <w:r w:rsidRPr="000D039F">
        <w:rPr>
          <w:lang w:val="ru-RU"/>
        </w:rPr>
        <w:t xml:space="preserve"> и </w:t>
      </w:r>
      <w:r w:rsidRPr="000D039F">
        <w:rPr>
          <w:i/>
          <w:iCs/>
          <w:lang w:val="ru-RU"/>
        </w:rPr>
        <w:t>R</w:t>
      </w:r>
      <w:r w:rsidRPr="000D039F">
        <w:rPr>
          <w:lang w:val="ru-RU"/>
        </w:rPr>
        <w:t xml:space="preserve"> выражаются в мм</w:t>
      </w:r>
      <w:r w:rsidRPr="000D039F">
        <w:rPr>
          <w:vertAlign w:val="superscript"/>
          <w:lang w:val="ru-RU"/>
        </w:rPr>
        <w:t>6</w:t>
      </w:r>
      <w:r w:rsidRPr="000D039F">
        <w:rPr>
          <w:lang w:val="ru-RU"/>
        </w:rPr>
        <w:t>/мм</w:t>
      </w:r>
      <w:r w:rsidRPr="000D039F">
        <w:rPr>
          <w:vertAlign w:val="superscript"/>
          <w:lang w:val="ru-RU"/>
        </w:rPr>
        <w:t>3</w:t>
      </w:r>
      <w:r w:rsidRPr="000D039F">
        <w:rPr>
          <w:lang w:val="ru-RU"/>
        </w:rPr>
        <w:t xml:space="preserve"> и мм/ч, соответственно. Однако отношение </w:t>
      </w:r>
      <w:r w:rsidRPr="000D039F">
        <w:rPr>
          <w:i/>
          <w:iCs/>
          <w:lang w:val="ru-RU"/>
        </w:rPr>
        <w:t>Z-R</w:t>
      </w:r>
      <w:r w:rsidRPr="000D039F">
        <w:rPr>
          <w:lang w:val="ru-RU"/>
        </w:rPr>
        <w:t xml:space="preserve"> не является однозначно определяемым. И </w:t>
      </w:r>
      <w:r w:rsidRPr="000D039F">
        <w:rPr>
          <w:i/>
          <w:iCs/>
          <w:lang w:val="ru-RU"/>
        </w:rPr>
        <w:t>A</w:t>
      </w:r>
      <w:r w:rsidRPr="000D039F">
        <w:rPr>
          <w:lang w:val="ru-RU"/>
        </w:rPr>
        <w:t xml:space="preserve">, и </w:t>
      </w:r>
      <w:r w:rsidRPr="000D039F">
        <w:rPr>
          <w:i/>
          <w:iCs/>
          <w:lang w:val="ru-RU"/>
        </w:rPr>
        <w:t xml:space="preserve">b </w:t>
      </w:r>
      <w:r w:rsidRPr="000D039F">
        <w:rPr>
          <w:lang w:val="ru-RU"/>
        </w:rPr>
        <w:t>зависят от распределения дождевых капель по размерам, которое изменяется в зависимости от типа и интенсивности дождя.</w:t>
      </w:r>
    </w:p>
    <w:p w14:paraId="5AD1E7DD" w14:textId="77777777" w:rsidR="00F5664D" w:rsidRPr="000D039F" w:rsidRDefault="00F5664D" w:rsidP="00734094">
      <w:pPr>
        <w:pStyle w:val="Heading3"/>
        <w:rPr>
          <w:lang w:val="ru-RU"/>
        </w:rPr>
      </w:pPr>
      <w:bookmarkStart w:id="230" w:name="_Toc236299078"/>
      <w:bookmarkEnd w:id="216"/>
      <w:bookmarkEnd w:id="217"/>
      <w:bookmarkEnd w:id="218"/>
      <w:bookmarkEnd w:id="219"/>
      <w:bookmarkEnd w:id="220"/>
      <w:bookmarkEnd w:id="221"/>
      <w:bookmarkEnd w:id="222"/>
      <w:bookmarkEnd w:id="223"/>
      <w:bookmarkEnd w:id="224"/>
      <w:bookmarkEnd w:id="225"/>
      <w:bookmarkEnd w:id="226"/>
      <w:bookmarkEnd w:id="227"/>
      <w:bookmarkEnd w:id="228"/>
      <w:r w:rsidRPr="000D039F">
        <w:rPr>
          <w:lang w:val="ru-RU"/>
        </w:rPr>
        <w:lastRenderedPageBreak/>
        <w:t>4.2.4</w:t>
      </w:r>
      <w:r w:rsidRPr="000D039F">
        <w:rPr>
          <w:lang w:val="ru-RU"/>
        </w:rPr>
        <w:tab/>
        <w:t>Схемы излучения погодных радаров, стратегии сканирования и рабочие режимы</w:t>
      </w:r>
      <w:bookmarkEnd w:id="230"/>
    </w:p>
    <w:p w14:paraId="41B8FBA0" w14:textId="0B5A962E" w:rsidR="00F5664D" w:rsidRPr="000D039F" w:rsidRDefault="00F5664D" w:rsidP="00734094">
      <w:pPr>
        <w:pStyle w:val="Heading4"/>
        <w:rPr>
          <w:lang w:val="ru-RU"/>
        </w:rPr>
      </w:pPr>
      <w:r w:rsidRPr="000D039F">
        <w:rPr>
          <w:lang w:val="ru-RU"/>
        </w:rPr>
        <w:t>4.2.4.1</w:t>
      </w:r>
      <w:r w:rsidRPr="000D039F">
        <w:rPr>
          <w:lang w:val="ru-RU"/>
        </w:rPr>
        <w:tab/>
        <w:t>Схемы излучения</w:t>
      </w:r>
    </w:p>
    <w:p w14:paraId="709A0A01" w14:textId="77777777" w:rsidR="00F5664D" w:rsidRPr="000D039F" w:rsidRDefault="00F5664D" w:rsidP="00734094">
      <w:pPr>
        <w:keepNext/>
        <w:keepLines/>
        <w:rPr>
          <w:lang w:val="ru-RU"/>
        </w:rPr>
      </w:pPr>
      <w:r w:rsidRPr="000D039F">
        <w:rPr>
          <w:lang w:val="ru-RU"/>
        </w:rPr>
        <w:t>Для обеспечения обработки результатов сканирования области, при работе метеорологических радаров применяются так называемые стратегии сканирования (как правило, в пределах 5–15 мин), а рамках которых используются самые различные схемы излучения при разных углах возвышения с применением наборов различной ширины импульса, ЧПИ и скоростей вращения. При этом не существует каких-либо типовых схем, а они меняются в зависимости от ряда факторов, таких как функциональные возможности радара и условия в зоне его действия, для получения требуемой метеорологической продукции. Следовательно, схема строится так, чтобы наилучшим образом удовлетворять требованиям.</w:t>
      </w:r>
    </w:p>
    <w:p w14:paraId="607EC33E" w14:textId="77777777" w:rsidR="00F5664D" w:rsidRPr="000D039F" w:rsidRDefault="00F5664D" w:rsidP="00F5664D">
      <w:pPr>
        <w:rPr>
          <w:lang w:val="ru-RU"/>
        </w:rPr>
      </w:pPr>
      <w:r w:rsidRPr="000D039F">
        <w:rPr>
          <w:lang w:val="ru-RU"/>
        </w:rPr>
        <w:t>В качестве примера можно привести следующие большие диапазоны значений различных параметров схем излучений, которые используются в метеорологических радарах:</w:t>
      </w:r>
    </w:p>
    <w:p w14:paraId="7A151D87" w14:textId="28B07F5F" w:rsidR="00F5664D" w:rsidRPr="000D039F" w:rsidRDefault="00F5664D" w:rsidP="00296882">
      <w:pPr>
        <w:pStyle w:val="enumlev1"/>
        <w:rPr>
          <w:lang w:val="ru-RU"/>
        </w:rPr>
      </w:pPr>
      <w:r w:rsidRPr="000D039F">
        <w:rPr>
          <w:lang w:val="ru-RU"/>
        </w:rPr>
        <w:t>–</w:t>
      </w:r>
      <w:r w:rsidRPr="000D039F">
        <w:rPr>
          <w:lang w:val="ru-RU"/>
        </w:rPr>
        <w:tab/>
        <w:t>операционный угол возвышения от 0° до 90°;</w:t>
      </w:r>
    </w:p>
    <w:p w14:paraId="171AB57D" w14:textId="77777777" w:rsidR="00F5664D" w:rsidRPr="000D039F" w:rsidRDefault="00F5664D" w:rsidP="00296882">
      <w:pPr>
        <w:pStyle w:val="enumlev1"/>
        <w:rPr>
          <w:lang w:val="ru-RU"/>
        </w:rPr>
      </w:pPr>
      <w:r w:rsidRPr="000D039F">
        <w:rPr>
          <w:lang w:val="ru-RU"/>
        </w:rPr>
        <w:t>–</w:t>
      </w:r>
      <w:r w:rsidRPr="000D039F">
        <w:rPr>
          <w:lang w:val="ru-RU"/>
        </w:rPr>
        <w:tab/>
        <w:t>ширина импульса от 0,5 до 3,3 мкс (для действующих радаров) для несжатых импульсов, что характерно для радаров с традиционными передатчиками на вакуумных трубках (магнетроны и клистроны). Некоторые радары с твердотельными передатчиками используют сжатие импульсов при ширине импульса в диапазоне от 30 мкс до 200 мкс (следует учитывать, что использование сжатия импульсов увеличивает ширину полосы по уровню 3 дБ до 10 МГц);</w:t>
      </w:r>
    </w:p>
    <w:p w14:paraId="76B1302F" w14:textId="3B83127B" w:rsidR="00F5664D" w:rsidRPr="000D039F" w:rsidRDefault="00F5664D" w:rsidP="00296882">
      <w:pPr>
        <w:pStyle w:val="enumlev1"/>
        <w:rPr>
          <w:lang w:val="ru-RU"/>
        </w:rPr>
      </w:pPr>
      <w:r w:rsidRPr="000D039F">
        <w:rPr>
          <w:lang w:val="ru-RU"/>
        </w:rPr>
        <w:t>–</w:t>
      </w:r>
      <w:r w:rsidRPr="000D039F">
        <w:rPr>
          <w:lang w:val="ru-RU"/>
        </w:rPr>
        <w:tab/>
        <w:t>частота повторения импульса (ЧПИ) от 250 до 2400 Гц (для действующих радаров). Некоторые действующие радары способны работать с частотой повторения импульсов до 20 000 Гц;</w:t>
      </w:r>
    </w:p>
    <w:p w14:paraId="069268A0" w14:textId="77777777" w:rsidR="00F5664D" w:rsidRPr="000D039F" w:rsidRDefault="00F5664D" w:rsidP="00296882">
      <w:pPr>
        <w:pStyle w:val="enumlev1"/>
        <w:rPr>
          <w:lang w:val="ru-RU"/>
        </w:rPr>
      </w:pPr>
      <w:r w:rsidRPr="000D039F">
        <w:rPr>
          <w:lang w:val="ru-RU"/>
        </w:rPr>
        <w:t>–</w:t>
      </w:r>
      <w:r w:rsidRPr="000D039F">
        <w:rPr>
          <w:lang w:val="ru-RU"/>
        </w:rPr>
        <w:tab/>
        <w:t>скорость вращения от 1 до 10 об/мин;</w:t>
      </w:r>
    </w:p>
    <w:p w14:paraId="39C464D1" w14:textId="77777777" w:rsidR="00F5664D" w:rsidRPr="000D039F" w:rsidRDefault="00F5664D" w:rsidP="00296882">
      <w:pPr>
        <w:pStyle w:val="enumlev1"/>
        <w:rPr>
          <w:lang w:val="ru-RU"/>
        </w:rPr>
      </w:pPr>
      <w:r w:rsidRPr="000D039F">
        <w:rPr>
          <w:lang w:val="ru-RU"/>
        </w:rPr>
        <w:t>–</w:t>
      </w:r>
      <w:r w:rsidRPr="000D039F">
        <w:rPr>
          <w:lang w:val="ru-RU"/>
        </w:rPr>
        <w:tab/>
        <w:t>использование на одном радаре различных схем излучения, сочетающих разную ширину импульсов и ЧПИ, и, в частности, использование постоянных, ступенчатых или чередующихся ЧПИ (т. е. разных ЧПИ в рамках одной схемы);</w:t>
      </w:r>
    </w:p>
    <w:p w14:paraId="3E5C8396" w14:textId="77777777" w:rsidR="00F5664D" w:rsidRPr="000D039F" w:rsidRDefault="00F5664D" w:rsidP="00296882">
      <w:pPr>
        <w:pStyle w:val="enumlev1"/>
        <w:rPr>
          <w:lang w:val="ru-RU"/>
        </w:rPr>
      </w:pPr>
      <w:r w:rsidRPr="000D039F">
        <w:rPr>
          <w:lang w:val="ru-RU"/>
        </w:rPr>
        <w:t>–</w:t>
      </w:r>
      <w:r w:rsidRPr="000D039F">
        <w:rPr>
          <w:lang w:val="ru-RU"/>
        </w:rPr>
        <w:tab/>
        <w:t>различные схемы кодирования фазы передаваемого импульса для радаров, использующих фазово-когерентные передатчики (клистроны или твердотельные передатчики), такие как постоянная фаза, случайная фаза или специальные коды, такие как SZ8/64, предназначенные для содействия выделению вторичного сигнала.</w:t>
      </w:r>
    </w:p>
    <w:p w14:paraId="7E30ED47" w14:textId="77777777" w:rsidR="00F5664D" w:rsidRPr="000D039F" w:rsidRDefault="00F5664D" w:rsidP="00F5664D">
      <w:pPr>
        <w:rPr>
          <w:lang w:val="ru-RU"/>
        </w:rPr>
      </w:pPr>
      <w:r w:rsidRPr="000D039F">
        <w:rPr>
          <w:lang w:val="ru-RU"/>
        </w:rPr>
        <w:t xml:space="preserve">Примеры различных схем излучения приводятся на Рисунке </w:t>
      </w:r>
      <w:proofErr w:type="gramStart"/>
      <w:r w:rsidRPr="000D039F">
        <w:rPr>
          <w:lang w:val="ru-RU"/>
        </w:rPr>
        <w:t>4-3</w:t>
      </w:r>
      <w:proofErr w:type="gramEnd"/>
      <w:r w:rsidRPr="000D039F">
        <w:rPr>
          <w:lang w:val="ru-RU"/>
        </w:rPr>
        <w:t>.</w:t>
      </w:r>
    </w:p>
    <w:p w14:paraId="4C80104D" w14:textId="77777777" w:rsidR="003977B7" w:rsidRPr="000D039F" w:rsidRDefault="003977B7" w:rsidP="00093101">
      <w:pPr>
        <w:rPr>
          <w:rFonts w:eastAsia="Calibri"/>
          <w:lang w:val="ru-RU"/>
        </w:rPr>
      </w:pPr>
    </w:p>
    <w:p w14:paraId="1D392E32" w14:textId="77777777" w:rsidR="003977B7" w:rsidRPr="000D039F" w:rsidRDefault="003977B7" w:rsidP="00093101">
      <w:pPr>
        <w:rPr>
          <w:rFonts w:eastAsia="Calibri"/>
          <w:lang w:val="ru-RU"/>
        </w:rPr>
      </w:pPr>
    </w:p>
    <w:p w14:paraId="6D1A9F0C" w14:textId="77777777" w:rsidR="003977B7" w:rsidRPr="000D039F" w:rsidRDefault="003977B7" w:rsidP="00093101">
      <w:pPr>
        <w:rPr>
          <w:rFonts w:eastAsia="Calibri"/>
          <w:lang w:val="ru-RU"/>
        </w:rPr>
      </w:pPr>
    </w:p>
    <w:p w14:paraId="125C8CED" w14:textId="77777777" w:rsidR="003977B7" w:rsidRPr="000D039F" w:rsidRDefault="003977B7" w:rsidP="00093101">
      <w:pPr>
        <w:rPr>
          <w:rFonts w:eastAsia="Calibri"/>
          <w:lang w:val="ru-RU"/>
        </w:rPr>
      </w:pPr>
    </w:p>
    <w:p w14:paraId="549D6E2B" w14:textId="77777777" w:rsidR="003977B7" w:rsidRPr="000D039F" w:rsidRDefault="003977B7" w:rsidP="00093101">
      <w:pPr>
        <w:rPr>
          <w:rFonts w:eastAsia="Calibri"/>
          <w:lang w:val="ru-RU"/>
        </w:rPr>
      </w:pPr>
    </w:p>
    <w:p w14:paraId="0E164F60" w14:textId="77777777" w:rsidR="003977B7" w:rsidRPr="000D039F" w:rsidRDefault="003977B7" w:rsidP="00093101">
      <w:pPr>
        <w:rPr>
          <w:rFonts w:eastAsia="Calibri"/>
          <w:lang w:val="ru-RU"/>
        </w:rPr>
      </w:pPr>
    </w:p>
    <w:p w14:paraId="6FF88B4A" w14:textId="77777777" w:rsidR="003977B7" w:rsidRPr="000D039F" w:rsidRDefault="003977B7" w:rsidP="00093101">
      <w:pPr>
        <w:rPr>
          <w:rFonts w:eastAsia="Calibri"/>
          <w:lang w:val="ru-RU"/>
        </w:rPr>
      </w:pPr>
    </w:p>
    <w:p w14:paraId="233284D9" w14:textId="77777777" w:rsidR="003977B7" w:rsidRPr="000D039F" w:rsidRDefault="003977B7" w:rsidP="00093101">
      <w:pPr>
        <w:rPr>
          <w:rFonts w:eastAsia="Calibri"/>
          <w:lang w:val="ru-RU"/>
        </w:rPr>
      </w:pPr>
    </w:p>
    <w:p w14:paraId="1E7D1BA3" w14:textId="77777777" w:rsidR="003977B7" w:rsidRPr="000D039F" w:rsidRDefault="003977B7" w:rsidP="00093101">
      <w:pPr>
        <w:rPr>
          <w:lang w:val="ru-RU"/>
        </w:rPr>
      </w:pPr>
    </w:p>
    <w:p w14:paraId="5C84E849" w14:textId="3440642C" w:rsidR="00D51813" w:rsidRPr="000D039F" w:rsidRDefault="00F5664D" w:rsidP="00D51813">
      <w:pPr>
        <w:pStyle w:val="FigureNo"/>
        <w:rPr>
          <w:rFonts w:eastAsia="Calibri"/>
          <w:lang w:val="ru-RU"/>
        </w:rPr>
      </w:pPr>
      <w:r w:rsidRPr="000D039F">
        <w:rPr>
          <w:lang w:val="ru-RU"/>
        </w:rPr>
        <w:lastRenderedPageBreak/>
        <w:t>РИСУНОК</w:t>
      </w:r>
      <w:r w:rsidR="00D51813" w:rsidRPr="000D039F">
        <w:rPr>
          <w:rFonts w:eastAsia="Calibri"/>
          <w:lang w:val="ru-RU"/>
        </w:rPr>
        <w:t xml:space="preserve"> </w:t>
      </w:r>
      <w:proofErr w:type="gramStart"/>
      <w:r w:rsidR="00D51813" w:rsidRPr="000D039F">
        <w:rPr>
          <w:rFonts w:eastAsia="Calibri"/>
          <w:lang w:val="ru-RU"/>
        </w:rPr>
        <w:t>4-3</w:t>
      </w:r>
      <w:proofErr w:type="gramEnd"/>
    </w:p>
    <w:p w14:paraId="71D01EA5" w14:textId="261B75B9" w:rsidR="00D51813" w:rsidRPr="000D039F" w:rsidRDefault="00F5664D" w:rsidP="00D51813">
      <w:pPr>
        <w:pStyle w:val="Figuretitle"/>
        <w:rPr>
          <w:rFonts w:ascii="Times New Roman" w:eastAsia="Calibri" w:hAnsi="Times New Roman"/>
          <w:lang w:val="ru-RU"/>
        </w:rPr>
      </w:pPr>
      <w:r w:rsidRPr="000D039F">
        <w:rPr>
          <w:lang w:val="ru-RU"/>
        </w:rPr>
        <w:t>Некоторые типы схем излучения погодных радаров</w:t>
      </w:r>
    </w:p>
    <w:p w14:paraId="58348FE2" w14:textId="32625BDC" w:rsidR="00D51813" w:rsidRPr="000D039F" w:rsidRDefault="00073F86" w:rsidP="00FD4F1D">
      <w:pPr>
        <w:pStyle w:val="Figure"/>
        <w:keepNext w:val="0"/>
        <w:keepLines w:val="0"/>
        <w:rPr>
          <w:lang w:val="ru-RU"/>
        </w:rPr>
      </w:pPr>
      <w:r w:rsidRPr="000D039F">
        <w:rPr>
          <w:noProof/>
          <w:lang w:val="ru-RU"/>
        </w:rPr>
        <w:drawing>
          <wp:inline distT="0" distB="0" distL="0" distR="0" wp14:anchorId="3DA8F893" wp14:editId="51CABC04">
            <wp:extent cx="5472430" cy="6434455"/>
            <wp:effectExtent l="0" t="0" r="0" b="4445"/>
            <wp:docPr id="189310696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pic:cNvPicPr>
                      <a:picLocks noChangeAspect="1" noChangeArrowheads="1"/>
                    </pic:cNvPicPr>
                  </pic:nvPicPr>
                  <pic:blipFill>
                    <a:blip r:embed="rId81" cstate="print">
                      <a:extLst>
                        <a:ext uri="{28A0092B-C50C-407E-A947-70E740481C1C}">
                          <a14:useLocalDpi xmlns:a14="http://schemas.microsoft.com/office/drawing/2010/main" val="0"/>
                        </a:ext>
                      </a:extLst>
                    </a:blip>
                    <a:srcRect/>
                    <a:stretch>
                      <a:fillRect/>
                    </a:stretch>
                  </pic:blipFill>
                  <pic:spPr bwMode="auto">
                    <a:xfrm>
                      <a:off x="0" y="0"/>
                      <a:ext cx="5472430" cy="6434455"/>
                    </a:xfrm>
                    <a:prstGeom prst="rect">
                      <a:avLst/>
                    </a:prstGeom>
                    <a:noFill/>
                    <a:ln>
                      <a:noFill/>
                    </a:ln>
                  </pic:spPr>
                </pic:pic>
              </a:graphicData>
            </a:graphic>
          </wp:inline>
        </w:drawing>
      </w:r>
    </w:p>
    <w:p w14:paraId="634E2079" w14:textId="77777777" w:rsidR="00F5664D" w:rsidRPr="000D039F" w:rsidRDefault="00F5664D" w:rsidP="00DC0EA6">
      <w:pPr>
        <w:pStyle w:val="Normalaftertitle"/>
        <w:rPr>
          <w:lang w:val="ru-RU"/>
        </w:rPr>
      </w:pPr>
      <w:r w:rsidRPr="000D039F">
        <w:rPr>
          <w:lang w:val="ru-RU"/>
        </w:rPr>
        <w:t>На некоторых радарах приведенные разные схемы излучения предусмотрены стратегиями сканирования, и в ходе осуществления таких стратегий на разных углах возвышения и скоростях вращения передается одна схема излучения.</w:t>
      </w:r>
    </w:p>
    <w:p w14:paraId="4740B486" w14:textId="77777777" w:rsidR="00F5664D" w:rsidRPr="000D039F" w:rsidRDefault="00F5664D" w:rsidP="00F5664D">
      <w:pPr>
        <w:rPr>
          <w:lang w:val="ru-RU"/>
        </w:rPr>
      </w:pPr>
      <w:r w:rsidRPr="000D039F">
        <w:rPr>
          <w:lang w:val="ru-RU"/>
        </w:rPr>
        <w:t>Необходимо подчеркнуть, что у разных радаров частота повторения и ширина импульса, приведенные в схемах в рассмотренных примерах, варьируются в указанных выше пределах. Кроме того, для каждой отдельно взятой схемы ширина импульса также может варьироваться от импульса к импульсу.</w:t>
      </w:r>
    </w:p>
    <w:p w14:paraId="185A481B" w14:textId="030B76C4" w:rsidR="00F5664D" w:rsidRPr="000D039F" w:rsidRDefault="00F5664D" w:rsidP="00F5664D">
      <w:pPr>
        <w:rPr>
          <w:lang w:val="ru-RU"/>
        </w:rPr>
      </w:pPr>
      <w:r w:rsidRPr="000D039F">
        <w:rPr>
          <w:lang w:val="ru-RU"/>
        </w:rPr>
        <w:t>Ниже приведен пример такой стратегии сканирования</w:t>
      </w:r>
      <w:r w:rsidR="002C4160" w:rsidRPr="000D039F">
        <w:rPr>
          <w:lang w:val="ru-RU"/>
        </w:rPr>
        <w:t>.</w:t>
      </w:r>
    </w:p>
    <w:p w14:paraId="4721C0FB" w14:textId="198F3474" w:rsidR="00D51813" w:rsidRPr="000D039F" w:rsidRDefault="00F5664D" w:rsidP="00D51813">
      <w:pPr>
        <w:pStyle w:val="FigureNo"/>
        <w:rPr>
          <w:rFonts w:eastAsia="Calibri"/>
          <w:lang w:val="ru-RU"/>
        </w:rPr>
      </w:pPr>
      <w:r w:rsidRPr="000D039F">
        <w:rPr>
          <w:lang w:val="ru-RU"/>
        </w:rPr>
        <w:lastRenderedPageBreak/>
        <w:t>РИСУНОК</w:t>
      </w:r>
      <w:r w:rsidR="00D51813" w:rsidRPr="000D039F">
        <w:rPr>
          <w:rFonts w:eastAsia="Calibri"/>
          <w:lang w:val="ru-RU"/>
        </w:rPr>
        <w:t xml:space="preserve"> </w:t>
      </w:r>
      <w:proofErr w:type="gramStart"/>
      <w:r w:rsidR="00D51813" w:rsidRPr="000D039F">
        <w:rPr>
          <w:rFonts w:eastAsia="Calibri"/>
          <w:lang w:val="ru-RU"/>
        </w:rPr>
        <w:t>4-4</w:t>
      </w:r>
      <w:proofErr w:type="gramEnd"/>
    </w:p>
    <w:p w14:paraId="74F52F3A" w14:textId="766747C8" w:rsidR="00D51813" w:rsidRPr="000D039F" w:rsidRDefault="00F5664D" w:rsidP="00D51813">
      <w:pPr>
        <w:pStyle w:val="Figuretitle"/>
        <w:rPr>
          <w:rFonts w:ascii="Times New Roman" w:eastAsia="Calibri" w:hAnsi="Times New Roman"/>
          <w:lang w:val="ru-RU"/>
        </w:rPr>
      </w:pPr>
      <w:r w:rsidRPr="000D039F">
        <w:rPr>
          <w:lang w:val="ru-RU"/>
        </w:rPr>
        <w:t>Описание стратегии сканирования погодного радара</w:t>
      </w:r>
    </w:p>
    <w:p w14:paraId="7D21C04C" w14:textId="08819E15" w:rsidR="00D51813" w:rsidRPr="000D039F" w:rsidRDefault="00F56A91" w:rsidP="00D51813">
      <w:pPr>
        <w:pStyle w:val="Figure"/>
        <w:rPr>
          <w:rFonts w:eastAsia="Calibri"/>
          <w:lang w:val="ru-RU"/>
        </w:rPr>
      </w:pPr>
      <w:r w:rsidRPr="000D039F">
        <w:rPr>
          <w:noProof/>
          <w:lang w:val="ru-RU"/>
        </w:rPr>
        <w:drawing>
          <wp:inline distT="0" distB="0" distL="0" distR="0" wp14:anchorId="754593E2" wp14:editId="504AB5A9">
            <wp:extent cx="5295900" cy="5476875"/>
            <wp:effectExtent l="0" t="0" r="0" b="9525"/>
            <wp:docPr id="443394931"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1"/>
                    <pic:cNvPicPr>
                      <a:picLocks noChangeAspect="1" noChangeArrowheads="1"/>
                    </pic:cNvPicPr>
                  </pic:nvPicPr>
                  <pic:blipFill>
                    <a:blip r:embed="rId82" cstate="print">
                      <a:extLst>
                        <a:ext uri="{28A0092B-C50C-407E-A947-70E740481C1C}">
                          <a14:useLocalDpi xmlns:a14="http://schemas.microsoft.com/office/drawing/2010/main" val="0"/>
                        </a:ext>
                      </a:extLst>
                    </a:blip>
                    <a:srcRect/>
                    <a:stretch>
                      <a:fillRect/>
                    </a:stretch>
                  </pic:blipFill>
                  <pic:spPr bwMode="auto">
                    <a:xfrm>
                      <a:off x="0" y="0"/>
                      <a:ext cx="5295900" cy="5476875"/>
                    </a:xfrm>
                    <a:prstGeom prst="rect">
                      <a:avLst/>
                    </a:prstGeom>
                    <a:noFill/>
                    <a:ln>
                      <a:noFill/>
                    </a:ln>
                  </pic:spPr>
                </pic:pic>
              </a:graphicData>
            </a:graphic>
          </wp:inline>
        </w:drawing>
      </w:r>
    </w:p>
    <w:p w14:paraId="31198CC2" w14:textId="77777777" w:rsidR="004E4C1F" w:rsidRPr="000D039F" w:rsidRDefault="004E4C1F" w:rsidP="004E4C1F">
      <w:pPr>
        <w:rPr>
          <w:lang w:val="ru-RU"/>
        </w:rPr>
      </w:pPr>
    </w:p>
    <w:p w14:paraId="40E4922C" w14:textId="77777777" w:rsidR="00221591" w:rsidRPr="000D039F" w:rsidRDefault="00221591" w:rsidP="004E4C1F">
      <w:pPr>
        <w:rPr>
          <w:lang w:val="ru-RU"/>
        </w:rPr>
      </w:pPr>
    </w:p>
    <w:p w14:paraId="72D4CB5C" w14:textId="77777777" w:rsidR="00221591" w:rsidRPr="000D039F" w:rsidRDefault="00221591" w:rsidP="004E4C1F">
      <w:pPr>
        <w:rPr>
          <w:lang w:val="ru-RU"/>
        </w:rPr>
      </w:pPr>
    </w:p>
    <w:p w14:paraId="21D6DFD8" w14:textId="77777777" w:rsidR="00221591" w:rsidRPr="000D039F" w:rsidRDefault="00221591" w:rsidP="004E4C1F">
      <w:pPr>
        <w:rPr>
          <w:lang w:val="ru-RU"/>
        </w:rPr>
      </w:pPr>
    </w:p>
    <w:p w14:paraId="446ACBAD" w14:textId="77777777" w:rsidR="00221591" w:rsidRPr="000D039F" w:rsidRDefault="00221591" w:rsidP="004E4C1F">
      <w:pPr>
        <w:rPr>
          <w:lang w:val="ru-RU"/>
        </w:rPr>
      </w:pPr>
    </w:p>
    <w:p w14:paraId="3D81EC4F" w14:textId="77777777" w:rsidR="00221591" w:rsidRPr="000D039F" w:rsidRDefault="00221591" w:rsidP="004E4C1F">
      <w:pPr>
        <w:rPr>
          <w:lang w:val="ru-RU"/>
        </w:rPr>
      </w:pPr>
    </w:p>
    <w:p w14:paraId="67B9D8D4" w14:textId="77777777" w:rsidR="00221591" w:rsidRPr="000D039F" w:rsidRDefault="00221591" w:rsidP="004E4C1F">
      <w:pPr>
        <w:rPr>
          <w:lang w:val="ru-RU"/>
        </w:rPr>
      </w:pPr>
    </w:p>
    <w:p w14:paraId="12DB2A1C" w14:textId="696353CF" w:rsidR="00D51813" w:rsidRPr="000D039F" w:rsidRDefault="00F5664D" w:rsidP="004E4C1F">
      <w:pPr>
        <w:pStyle w:val="FigureNo"/>
        <w:rPr>
          <w:rFonts w:eastAsia="Calibri"/>
          <w:lang w:val="ru-RU"/>
        </w:rPr>
      </w:pPr>
      <w:r w:rsidRPr="000D039F">
        <w:rPr>
          <w:lang w:val="ru-RU"/>
        </w:rPr>
        <w:lastRenderedPageBreak/>
        <w:t>РИСУНОК</w:t>
      </w:r>
      <w:r w:rsidR="00D51813" w:rsidRPr="000D039F">
        <w:rPr>
          <w:rFonts w:eastAsia="Calibri"/>
          <w:lang w:val="ru-RU"/>
        </w:rPr>
        <w:t xml:space="preserve"> </w:t>
      </w:r>
      <w:proofErr w:type="gramStart"/>
      <w:r w:rsidR="00D51813" w:rsidRPr="000D039F">
        <w:rPr>
          <w:rFonts w:eastAsia="Calibri"/>
          <w:lang w:val="ru-RU"/>
        </w:rPr>
        <w:t>4-5</w:t>
      </w:r>
      <w:proofErr w:type="gramEnd"/>
    </w:p>
    <w:p w14:paraId="7CEB2971" w14:textId="175D6F97" w:rsidR="00D51813" w:rsidRPr="000D039F" w:rsidRDefault="00F5664D" w:rsidP="004E4C1F">
      <w:pPr>
        <w:pStyle w:val="Figuretitle"/>
        <w:rPr>
          <w:rFonts w:eastAsia="Calibri"/>
          <w:lang w:val="ru-RU"/>
        </w:rPr>
      </w:pPr>
      <w:r w:rsidRPr="000D039F">
        <w:rPr>
          <w:lang w:val="ru-RU"/>
        </w:rPr>
        <w:t xml:space="preserve">Схемы излучений, связанные со стратегией сканирования, показанной на Рисунке </w:t>
      </w:r>
      <w:proofErr w:type="gramStart"/>
      <w:r w:rsidRPr="000D039F">
        <w:rPr>
          <w:lang w:val="ru-RU"/>
        </w:rPr>
        <w:t>4-4</w:t>
      </w:r>
      <w:proofErr w:type="gramEnd"/>
    </w:p>
    <w:p w14:paraId="64A1D9DF" w14:textId="7403A712" w:rsidR="00D51813" w:rsidRPr="000D039F" w:rsidRDefault="005E7FC7" w:rsidP="00CF6FF4">
      <w:pPr>
        <w:pStyle w:val="Figure"/>
        <w:rPr>
          <w:lang w:val="ru-RU"/>
        </w:rPr>
      </w:pPr>
      <w:r w:rsidRPr="000D039F">
        <w:rPr>
          <w:noProof/>
          <w:lang w:val="ru-RU"/>
        </w:rPr>
        <w:drawing>
          <wp:inline distT="0" distB="0" distL="0" distR="0" wp14:anchorId="2C0E9EC2" wp14:editId="27D5BBE1">
            <wp:extent cx="5130800" cy="5588000"/>
            <wp:effectExtent l="0" t="0" r="0" b="0"/>
            <wp:docPr id="62032828"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3"/>
                    <pic:cNvPicPr>
                      <a:picLocks noChangeAspect="1" noChangeArrowheads="1"/>
                    </pic:cNvPicPr>
                  </pic:nvPicPr>
                  <pic:blipFill>
                    <a:blip r:embed="rId83" cstate="print">
                      <a:extLst>
                        <a:ext uri="{28A0092B-C50C-407E-A947-70E740481C1C}">
                          <a14:useLocalDpi xmlns:a14="http://schemas.microsoft.com/office/drawing/2010/main" val="0"/>
                        </a:ext>
                      </a:extLst>
                    </a:blip>
                    <a:srcRect/>
                    <a:stretch>
                      <a:fillRect/>
                    </a:stretch>
                  </pic:blipFill>
                  <pic:spPr bwMode="auto">
                    <a:xfrm>
                      <a:off x="0" y="0"/>
                      <a:ext cx="5130800" cy="5588000"/>
                    </a:xfrm>
                    <a:prstGeom prst="rect">
                      <a:avLst/>
                    </a:prstGeom>
                    <a:noFill/>
                    <a:ln>
                      <a:noFill/>
                    </a:ln>
                  </pic:spPr>
                </pic:pic>
              </a:graphicData>
            </a:graphic>
          </wp:inline>
        </w:drawing>
      </w:r>
    </w:p>
    <w:p w14:paraId="34B6C229" w14:textId="6526F9C0" w:rsidR="00F343DD" w:rsidRPr="000D039F" w:rsidRDefault="00F343DD" w:rsidP="000C62EB">
      <w:pPr>
        <w:pStyle w:val="Heading4"/>
        <w:rPr>
          <w:lang w:val="ru-RU"/>
        </w:rPr>
      </w:pPr>
      <w:bookmarkStart w:id="231" w:name="_26in1rg" w:colFirst="0" w:colLast="0"/>
      <w:bookmarkStart w:id="232" w:name="_2jxsxqh" w:colFirst="0" w:colLast="0"/>
      <w:bookmarkStart w:id="233" w:name="_Toc474850388"/>
      <w:bookmarkStart w:id="234" w:name="_Toc482001876"/>
      <w:bookmarkStart w:id="235" w:name="_Toc482002278"/>
      <w:bookmarkStart w:id="236" w:name="_Toc482002396"/>
      <w:bookmarkStart w:id="237" w:name="_Toc482002531"/>
      <w:bookmarkStart w:id="238" w:name="_Toc482002639"/>
      <w:bookmarkStart w:id="239" w:name="_Toc224569042"/>
      <w:bookmarkStart w:id="240" w:name="_Toc224569371"/>
      <w:bookmarkStart w:id="241" w:name="_Toc224570411"/>
      <w:bookmarkStart w:id="242" w:name="_Toc224573351"/>
      <w:bookmarkStart w:id="243" w:name="_Toc224640695"/>
      <w:bookmarkStart w:id="244" w:name="_Toc225754147"/>
      <w:bookmarkEnd w:id="231"/>
      <w:bookmarkEnd w:id="232"/>
      <w:r w:rsidRPr="000D039F">
        <w:rPr>
          <w:lang w:val="ru-RU"/>
        </w:rPr>
        <w:t>4.2.4.2</w:t>
      </w:r>
      <w:r w:rsidRPr="000D039F">
        <w:rPr>
          <w:lang w:val="ru-RU"/>
        </w:rPr>
        <w:tab/>
        <w:t>Калибровка шума</w:t>
      </w:r>
    </w:p>
    <w:p w14:paraId="624375E2" w14:textId="77777777" w:rsidR="00F343DD" w:rsidRPr="000D039F" w:rsidRDefault="00F343DD" w:rsidP="00F343DD">
      <w:pPr>
        <w:rPr>
          <w:lang w:val="ru-RU"/>
        </w:rPr>
      </w:pPr>
      <w:r w:rsidRPr="000D039F">
        <w:rPr>
          <w:lang w:val="ru-RU"/>
        </w:rPr>
        <w:t>С учетом того, что отраженный сигнал поступает на метеорологические радары ослабленным, из сигнала следует вычитать уровень шума, с тем чтобы обеспечить наиболее точные измерения и получить соответствующую метеорологическую продукцию.</w:t>
      </w:r>
    </w:p>
    <w:p w14:paraId="510E5AE2" w14:textId="77777777" w:rsidR="00F343DD" w:rsidRPr="000D039F" w:rsidRDefault="00F343DD" w:rsidP="00F343DD">
      <w:pPr>
        <w:rPr>
          <w:lang w:val="ru-RU"/>
        </w:rPr>
      </w:pPr>
      <w:r w:rsidRPr="000D039F">
        <w:rPr>
          <w:lang w:val="ru-RU"/>
        </w:rPr>
        <w:t xml:space="preserve">Если обозначить уровень шума как </w:t>
      </w:r>
      <w:r w:rsidRPr="000D039F">
        <w:rPr>
          <w:i/>
          <w:iCs/>
          <w:lang w:val="ru-RU"/>
        </w:rPr>
        <w:t>N</w:t>
      </w:r>
      <w:r w:rsidRPr="000D039F">
        <w:rPr>
          <w:lang w:val="ru-RU"/>
        </w:rPr>
        <w:t xml:space="preserve">, а полезный сигнал (т. е. отраженный метеорологический сигнал) как </w:t>
      </w:r>
      <w:r w:rsidRPr="000D039F">
        <w:rPr>
          <w:i/>
          <w:iCs/>
          <w:lang w:val="ru-RU"/>
        </w:rPr>
        <w:t>S</w:t>
      </w:r>
      <w:r w:rsidRPr="000D039F">
        <w:rPr>
          <w:lang w:val="ru-RU"/>
        </w:rPr>
        <w:t>, то метеорологические радары выполняют следующий процесс:</w:t>
      </w:r>
    </w:p>
    <w:p w14:paraId="2EC16CA4" w14:textId="30A2632F" w:rsidR="00F343DD" w:rsidRPr="000D039F" w:rsidRDefault="00F343DD" w:rsidP="00B1775A">
      <w:pPr>
        <w:pStyle w:val="enumlev1"/>
        <w:rPr>
          <w:lang w:val="ru-RU"/>
        </w:rPr>
      </w:pPr>
      <w:r w:rsidRPr="000D039F">
        <w:rPr>
          <w:lang w:val="ru-RU"/>
        </w:rPr>
        <w:t>1</w:t>
      </w:r>
      <w:r w:rsidRPr="000D039F">
        <w:rPr>
          <w:lang w:val="ru-RU"/>
        </w:rPr>
        <w:tab/>
        <w:t>для каждого строба радар измеряет отраженный сигнал, соответствующий полезному сигналу (</w:t>
      </w:r>
      <w:r w:rsidRPr="000D039F">
        <w:rPr>
          <w:i/>
          <w:iCs/>
          <w:lang w:val="ru-RU"/>
        </w:rPr>
        <w:t>S</w:t>
      </w:r>
      <w:r w:rsidRPr="000D039F">
        <w:rPr>
          <w:lang w:val="ru-RU"/>
        </w:rPr>
        <w:t>) и шуму (</w:t>
      </w:r>
      <w:r w:rsidRPr="000D039F">
        <w:rPr>
          <w:i/>
          <w:iCs/>
          <w:lang w:val="ru-RU"/>
        </w:rPr>
        <w:t>N</w:t>
      </w:r>
      <w:r w:rsidRPr="000D039F">
        <w:rPr>
          <w:lang w:val="ru-RU"/>
        </w:rPr>
        <w:t xml:space="preserve">), т. е. </w:t>
      </w:r>
      <w:r w:rsidRPr="000D039F">
        <w:rPr>
          <w:i/>
          <w:iCs/>
          <w:lang w:val="ru-RU"/>
        </w:rPr>
        <w:t>N</w:t>
      </w:r>
      <w:r w:rsidR="0027360B" w:rsidRPr="000D039F">
        <w:rPr>
          <w:lang w:val="ru-RU"/>
        </w:rPr>
        <w:t xml:space="preserve"> </w:t>
      </w:r>
      <w:r w:rsidRPr="000D039F">
        <w:rPr>
          <w:lang w:val="ru-RU"/>
        </w:rPr>
        <w:t>+</w:t>
      </w:r>
      <w:r w:rsidR="0027360B" w:rsidRPr="000D039F">
        <w:rPr>
          <w:lang w:val="ru-RU"/>
        </w:rPr>
        <w:t xml:space="preserve"> </w:t>
      </w:r>
      <w:r w:rsidRPr="000D039F">
        <w:rPr>
          <w:i/>
          <w:iCs/>
          <w:lang w:val="ru-RU"/>
        </w:rPr>
        <w:t>S</w:t>
      </w:r>
      <w:r w:rsidRPr="000D039F">
        <w:rPr>
          <w:lang w:val="ru-RU"/>
        </w:rPr>
        <w:t>;</w:t>
      </w:r>
    </w:p>
    <w:p w14:paraId="4D718F91" w14:textId="542BF970" w:rsidR="00F343DD" w:rsidRPr="000D039F" w:rsidRDefault="00F343DD" w:rsidP="00B1775A">
      <w:pPr>
        <w:pStyle w:val="enumlev1"/>
        <w:rPr>
          <w:lang w:val="ru-RU"/>
        </w:rPr>
      </w:pPr>
      <w:r w:rsidRPr="000D039F">
        <w:rPr>
          <w:lang w:val="ru-RU"/>
        </w:rPr>
        <w:t>2</w:t>
      </w:r>
      <w:r w:rsidRPr="000D039F">
        <w:rPr>
          <w:lang w:val="ru-RU"/>
        </w:rPr>
        <w:tab/>
        <w:t xml:space="preserve">для получения </w:t>
      </w:r>
      <w:r w:rsidRPr="000D039F">
        <w:rPr>
          <w:i/>
          <w:iCs/>
          <w:lang w:val="ru-RU"/>
        </w:rPr>
        <w:t>S</w:t>
      </w:r>
      <w:r w:rsidRPr="000D039F">
        <w:rPr>
          <w:lang w:val="ru-RU"/>
        </w:rPr>
        <w:t xml:space="preserve"> из значения </w:t>
      </w:r>
      <w:r w:rsidRPr="000D039F">
        <w:rPr>
          <w:i/>
          <w:iCs/>
          <w:lang w:val="ru-RU"/>
        </w:rPr>
        <w:t>N</w:t>
      </w:r>
      <w:r w:rsidR="0027360B" w:rsidRPr="000D039F">
        <w:rPr>
          <w:lang w:val="ru-RU"/>
        </w:rPr>
        <w:t xml:space="preserve"> </w:t>
      </w:r>
      <w:r w:rsidRPr="000D039F">
        <w:rPr>
          <w:lang w:val="ru-RU"/>
        </w:rPr>
        <w:t>+</w:t>
      </w:r>
      <w:r w:rsidR="0027360B" w:rsidRPr="000D039F">
        <w:rPr>
          <w:lang w:val="ru-RU"/>
        </w:rPr>
        <w:t xml:space="preserve"> </w:t>
      </w:r>
      <w:r w:rsidRPr="000D039F">
        <w:rPr>
          <w:i/>
          <w:iCs/>
          <w:lang w:val="ru-RU"/>
        </w:rPr>
        <w:t>S</w:t>
      </w:r>
      <w:r w:rsidRPr="000D039F">
        <w:rPr>
          <w:lang w:val="ru-RU"/>
        </w:rPr>
        <w:t xml:space="preserve"> радар вычитает уровень шума </w:t>
      </w:r>
      <w:r w:rsidRPr="000D039F">
        <w:rPr>
          <w:i/>
          <w:iCs/>
          <w:lang w:val="ru-RU"/>
        </w:rPr>
        <w:t>N</w:t>
      </w:r>
      <w:r w:rsidRPr="000D039F">
        <w:rPr>
          <w:lang w:val="ru-RU"/>
        </w:rPr>
        <w:t>;</w:t>
      </w:r>
    </w:p>
    <w:p w14:paraId="189D8C2A" w14:textId="77777777" w:rsidR="00F343DD" w:rsidRPr="000D039F" w:rsidRDefault="00F343DD" w:rsidP="00B1775A">
      <w:pPr>
        <w:pStyle w:val="enumlev1"/>
        <w:rPr>
          <w:lang w:val="ru-RU"/>
        </w:rPr>
      </w:pPr>
      <w:r w:rsidRPr="000D039F">
        <w:rPr>
          <w:lang w:val="ru-RU"/>
        </w:rPr>
        <w:t>3</w:t>
      </w:r>
      <w:r w:rsidRPr="000D039F">
        <w:rPr>
          <w:lang w:val="ru-RU"/>
        </w:rPr>
        <w:tab/>
        <w:t>затем на основе S с помощью доплеровского анализа радар может определить всю метеорологическую продукцию, такую как осадки (дБZ) или скорость ветра.</w:t>
      </w:r>
    </w:p>
    <w:p w14:paraId="6F16DC9B" w14:textId="5C5A8F84" w:rsidR="00F343DD" w:rsidRPr="000D039F" w:rsidRDefault="00F343DD" w:rsidP="00F343DD">
      <w:pPr>
        <w:rPr>
          <w:lang w:val="ru-RU"/>
        </w:rPr>
      </w:pPr>
      <w:r w:rsidRPr="000D039F">
        <w:rPr>
          <w:lang w:val="ru-RU"/>
        </w:rPr>
        <w:t xml:space="preserve">Для получения более точной метеорологической продукции сигнал S должен быть как можно более четким, а это означает, что важнейшее значение имеет точное определение шума радаром, которое также называется </w:t>
      </w:r>
      <w:r w:rsidR="00E01640" w:rsidRPr="000D039F">
        <w:rPr>
          <w:lang w:val="ru-RU"/>
        </w:rPr>
        <w:t>"</w:t>
      </w:r>
      <w:r w:rsidRPr="000D039F">
        <w:rPr>
          <w:lang w:val="ru-RU"/>
        </w:rPr>
        <w:t>нуль</w:t>
      </w:r>
      <w:r w:rsidR="00E01640" w:rsidRPr="000D039F">
        <w:rPr>
          <w:lang w:val="ru-RU"/>
        </w:rPr>
        <w:t>‑</w:t>
      </w:r>
      <w:r w:rsidRPr="000D039F">
        <w:rPr>
          <w:lang w:val="ru-RU"/>
        </w:rPr>
        <w:t>контроль</w:t>
      </w:r>
      <w:r w:rsidR="00E01640" w:rsidRPr="000D039F">
        <w:rPr>
          <w:lang w:val="ru-RU"/>
        </w:rPr>
        <w:t>"</w:t>
      </w:r>
      <w:r w:rsidRPr="000D039F">
        <w:rPr>
          <w:lang w:val="ru-RU"/>
        </w:rPr>
        <w:t>.</w:t>
      </w:r>
    </w:p>
    <w:p w14:paraId="5B1A0CBC" w14:textId="77777777" w:rsidR="00F343DD" w:rsidRPr="000D039F" w:rsidRDefault="00F343DD" w:rsidP="00F343DD">
      <w:pPr>
        <w:rPr>
          <w:lang w:val="ru-RU"/>
        </w:rPr>
      </w:pPr>
      <w:r w:rsidRPr="000D039F">
        <w:rPr>
          <w:lang w:val="ru-RU"/>
        </w:rPr>
        <w:lastRenderedPageBreak/>
        <w:t>Нуль-контроль осуществляется на регулярной основе, либо во время очередных излучений радара (путем оценки), либо во время периодов специальных измерений (см. пример стратегии сканирования, приведенный ниже), когда производятся замеры уровня шума.</w:t>
      </w:r>
    </w:p>
    <w:p w14:paraId="11676DD4" w14:textId="77777777" w:rsidR="00F343DD" w:rsidRPr="000D039F" w:rsidRDefault="00F343DD" w:rsidP="00F343DD">
      <w:pPr>
        <w:rPr>
          <w:lang w:val="ru-RU"/>
        </w:rPr>
      </w:pPr>
      <w:r w:rsidRPr="000D039F">
        <w:rPr>
          <w:lang w:val="ru-RU"/>
        </w:rPr>
        <w:t>Измерение шума обычно проводится без какого-либо излучения радара, что, в частности, могло бы отразиться на конструкции некоторых радиосистем, предназначенных для обнаружения сигналов радара с целью уменьшения помех.</w:t>
      </w:r>
    </w:p>
    <w:p w14:paraId="47ED1636" w14:textId="77777777" w:rsidR="00F343DD" w:rsidRPr="000D039F" w:rsidRDefault="00F343DD" w:rsidP="00F343DD">
      <w:pPr>
        <w:rPr>
          <w:lang w:val="ru-RU"/>
        </w:rPr>
      </w:pPr>
      <w:r w:rsidRPr="000D039F">
        <w:rPr>
          <w:lang w:val="ru-RU"/>
        </w:rPr>
        <w:t>Во всех случаях помехи, наведенные во время калибровки системы с учетом уровня шума, будут систематически искажать все собираемые впоследствии данные вплоть до следующей калибровки в условиях отсутствия шума. Под воздействием этих помех интенсивность может быть недооценена по сравнению с реальной ситуацией, что повлечет за собой очевидные последствия для оперативных процессов и процессов оповещений.</w:t>
      </w:r>
    </w:p>
    <w:p w14:paraId="6D79F84C" w14:textId="2A1858C2" w:rsidR="00F343DD" w:rsidRPr="000D039F" w:rsidRDefault="00F343DD" w:rsidP="000C62EB">
      <w:pPr>
        <w:pStyle w:val="Heading4"/>
        <w:rPr>
          <w:lang w:val="ru-RU"/>
        </w:rPr>
      </w:pPr>
      <w:r w:rsidRPr="000D039F">
        <w:rPr>
          <w:lang w:val="ru-RU"/>
        </w:rPr>
        <w:t>4.2.4.3</w:t>
      </w:r>
      <w:r w:rsidRPr="000D039F">
        <w:rPr>
          <w:lang w:val="ru-RU"/>
        </w:rPr>
        <w:tab/>
        <w:t>Рабочие режимы метеорологических радиолокаторов</w:t>
      </w:r>
    </w:p>
    <w:p w14:paraId="7B375DE9" w14:textId="77777777" w:rsidR="00F343DD" w:rsidRPr="000D039F" w:rsidRDefault="00F343DD" w:rsidP="00F343DD">
      <w:pPr>
        <w:rPr>
          <w:lang w:val="ru-RU"/>
        </w:rPr>
      </w:pPr>
      <w:r w:rsidRPr="000D039F">
        <w:rPr>
          <w:lang w:val="ru-RU"/>
        </w:rPr>
        <w:t>В некоторых сетях, как, например, американская NEXRAD, радары могут работать в двух задаваемых пользователем режимах: режиме ясного неба и режиме осадков. Режим осадков может выбираться вручную в любой момент работы или задаваться автоматически, когда погодный радар обнаруживает осадки (с учетом заранее заданных значений и площади, на которой сохраняется отражательная способность). Радиолокатор может быть возвращен в режим ясного неба вручную или автоматически, если осадков не обнаружено (на основе заранее установленных значений порогового охвата площади и продолжительности времени).</w:t>
      </w:r>
    </w:p>
    <w:p w14:paraId="161ABFD7" w14:textId="77777777" w:rsidR="00F343DD" w:rsidRPr="000D039F" w:rsidRDefault="00F343DD" w:rsidP="00F343DD">
      <w:pPr>
        <w:rPr>
          <w:lang w:val="ru-RU"/>
        </w:rPr>
      </w:pPr>
      <w:r w:rsidRPr="000D039F">
        <w:rPr>
          <w:lang w:val="ru-RU"/>
        </w:rPr>
        <w:t>Обычно метеорологические радары эксплуатируются в обоих режимах.</w:t>
      </w:r>
    </w:p>
    <w:p w14:paraId="1B3E48E4" w14:textId="77777777" w:rsidR="00F343DD" w:rsidRPr="000D039F" w:rsidRDefault="00F343DD" w:rsidP="000C62EB">
      <w:pPr>
        <w:pStyle w:val="Heading5"/>
        <w:rPr>
          <w:lang w:val="ru-RU"/>
        </w:rPr>
      </w:pPr>
      <w:r w:rsidRPr="000D039F">
        <w:rPr>
          <w:lang w:val="ru-RU"/>
        </w:rPr>
        <w:t>4.2.4.3.1</w:t>
      </w:r>
      <w:r w:rsidRPr="000D039F">
        <w:rPr>
          <w:lang w:val="ru-RU"/>
        </w:rPr>
        <w:tab/>
        <w:t>Режим ясного неба</w:t>
      </w:r>
    </w:p>
    <w:p w14:paraId="3F7F05A1" w14:textId="77777777" w:rsidR="00F343DD" w:rsidRPr="000D039F" w:rsidRDefault="00F343DD" w:rsidP="00F343DD">
      <w:pPr>
        <w:rPr>
          <w:lang w:val="ru-RU"/>
        </w:rPr>
      </w:pPr>
      <w:r w:rsidRPr="000D039F">
        <w:rPr>
          <w:lang w:val="ru-RU"/>
        </w:rPr>
        <w:t>Режим ясного неба позволяет метеорологическим радарам выявлять первые признаки осадков.</w:t>
      </w:r>
    </w:p>
    <w:p w14:paraId="0707D12D" w14:textId="77777777" w:rsidR="00F343DD" w:rsidRPr="000D039F" w:rsidRDefault="00F343DD" w:rsidP="00F343DD">
      <w:pPr>
        <w:rPr>
          <w:lang w:val="ru-RU"/>
        </w:rPr>
      </w:pPr>
      <w:r w:rsidRPr="000D039F">
        <w:rPr>
          <w:lang w:val="ru-RU"/>
        </w:rPr>
        <w:t>Определенные переменные скорости движения низкоуровневых воздушных масс и плотности воздуха позволяют выявлять возможные осадки. Радар работает при низкой скорости сканирования и низкой ЧПИ, чтобы задействовать режим высокой чувствительности. Высокая чувствительность идеальна для обнаружения едва заметных изменений в состоянии атмосферы на больших расстояниях. Режим ясного неба особенно эффективен, когда конвективная деятельность в радиусе действия передатчика радара незначительна или отсутствует, и лучше всего подходит для выявления признаков развивающейся грозовой активности или других типов суровой погоды, а также легкого снегопада.</w:t>
      </w:r>
    </w:p>
    <w:p w14:paraId="51F05D19" w14:textId="77777777" w:rsidR="00F343DD" w:rsidRPr="000D039F" w:rsidRDefault="00F343DD" w:rsidP="00F343DD">
      <w:pPr>
        <w:rPr>
          <w:lang w:val="ru-RU"/>
        </w:rPr>
      </w:pPr>
      <w:r w:rsidRPr="000D039F">
        <w:rPr>
          <w:lang w:val="ru-RU"/>
        </w:rPr>
        <w:t>Высокая чувствительность метеорологического радара обусловлена схемой объемного сканирования, которая предусмотрена для режима ясного неба. При выборе схемы сканирования в режиме ясного неба антенна радара способна задерживаться на продолжительное время на любом отдельно взятом пространственном участке и получать множество ответных сигналов, работая при этом с более низким соотношением сигнал-шум (С/Ш). Это конфигурация сочетает в себе два ключевых параметра: большую ширину импульса для увеличения передачи энергии и низкую ЧПИ для увеличения времени прослушивания. В совокупности эти характеристики обеспечивают дополнительную мощность эхосигнала на уровне приблизительно 8 дБ для заданного значения отражательной способности в дБZ, значительно улучшая обнаружение слабых атмосферных сигналов.</w:t>
      </w:r>
    </w:p>
    <w:p w14:paraId="0D30794D" w14:textId="77777777" w:rsidR="00F343DD" w:rsidRPr="000D039F" w:rsidRDefault="00F343DD" w:rsidP="000C62EB">
      <w:pPr>
        <w:pStyle w:val="Heading4"/>
        <w:rPr>
          <w:lang w:val="ru-RU"/>
        </w:rPr>
      </w:pPr>
      <w:r w:rsidRPr="000D039F">
        <w:rPr>
          <w:lang w:val="ru-RU"/>
        </w:rPr>
        <w:t>4.2.4.3.2</w:t>
      </w:r>
      <w:r w:rsidRPr="000D039F">
        <w:rPr>
          <w:lang w:val="ru-RU"/>
        </w:rPr>
        <w:tab/>
        <w:t>Режим осадков</w:t>
      </w:r>
    </w:p>
    <w:p w14:paraId="17AA440F" w14:textId="77777777" w:rsidR="00F343DD" w:rsidRPr="000D039F" w:rsidRDefault="00F343DD" w:rsidP="00F343DD">
      <w:pPr>
        <w:rPr>
          <w:lang w:val="ru-RU"/>
        </w:rPr>
      </w:pPr>
      <w:r w:rsidRPr="000D039F">
        <w:rPr>
          <w:lang w:val="ru-RU"/>
        </w:rPr>
        <w:t>Назначение режима осадков существенно отличается от назначения режима ясного неба. Скорость сканирования в режиме осадков представляет собой функцию от угла возвышения. Данная зависимость позволяет использовать максимальное число возможных углов возвышения при обследовании общего объема пространства, сканируемого радаром. Режим осадков использует несколько схем объемного охвата (VCP) для реализации разных типов стратегий сканирования (см. пример в п. 4.2) с разными углами возвышения. Режим осадков специально нацелен на погодные явления, включая конвективные штормы (такие как град, сильные грозы, торнадо), сильные осадки и крупномасштабные синоптические системы.</w:t>
      </w:r>
    </w:p>
    <w:p w14:paraId="7A01B90E" w14:textId="77777777" w:rsidR="00F343DD" w:rsidRPr="000D039F" w:rsidRDefault="00F343DD" w:rsidP="000C62EB">
      <w:pPr>
        <w:pStyle w:val="Heading4"/>
        <w:rPr>
          <w:lang w:val="ru-RU"/>
        </w:rPr>
      </w:pPr>
      <w:r w:rsidRPr="000D039F">
        <w:rPr>
          <w:lang w:val="ru-RU"/>
        </w:rPr>
        <w:t>4.2.4.4</w:t>
      </w:r>
      <w:r w:rsidRPr="000D039F">
        <w:rPr>
          <w:lang w:val="ru-RU"/>
        </w:rPr>
        <w:tab/>
        <w:t>Устранение эхо-сигналов от неподвижных объектов</w:t>
      </w:r>
    </w:p>
    <w:p w14:paraId="2F254479" w14:textId="77777777" w:rsidR="00F343DD" w:rsidRPr="000D039F" w:rsidRDefault="00F343DD" w:rsidP="00F343DD">
      <w:pPr>
        <w:rPr>
          <w:lang w:val="ru-RU"/>
        </w:rPr>
      </w:pPr>
      <w:r w:rsidRPr="000D039F">
        <w:rPr>
          <w:lang w:val="ru-RU"/>
        </w:rPr>
        <w:t>Так называемые эхо-сигналы от неподвижных объектов содержат несколько скрытых неподвижных компонентов; один из таких компонентов включает рассеяние низких частот, а второй – рассеяние более высоких частот (например, вследствие раскачивания растительности ветром). Эхо-сигналы от целей, не являющихся осадками, называются мешающими отражениями, и их следует устранять. В современных погодных радарах используются различные методы подавления мешающих отражений от наземных предметов:</w:t>
      </w:r>
    </w:p>
    <w:p w14:paraId="43C0AF7F" w14:textId="77777777" w:rsidR="00F343DD" w:rsidRPr="000D039F" w:rsidRDefault="00F343DD" w:rsidP="00B1775A">
      <w:pPr>
        <w:pStyle w:val="enumlev1"/>
        <w:rPr>
          <w:lang w:val="ru-RU"/>
        </w:rPr>
      </w:pPr>
      <w:r w:rsidRPr="000D039F">
        <w:rPr>
          <w:lang w:val="ru-RU"/>
        </w:rPr>
        <w:t>–</w:t>
      </w:r>
      <w:r w:rsidRPr="000D039F">
        <w:rPr>
          <w:lang w:val="ru-RU"/>
        </w:rPr>
        <w:tab/>
        <w:t>при доплеровской фильтрации для сокращения низкочастотных мешающих отражений от наземных предметов используется фильтр верхних частот. Этот процесс эффективен в том случае, если радиальная скорость ветра выше частоты среза доплеровского фильтра;</w:t>
      </w:r>
    </w:p>
    <w:p w14:paraId="5219774C" w14:textId="77777777" w:rsidR="00F343DD" w:rsidRPr="000D039F" w:rsidRDefault="00F343DD" w:rsidP="00B1775A">
      <w:pPr>
        <w:pStyle w:val="enumlev1"/>
        <w:rPr>
          <w:lang w:val="ru-RU"/>
        </w:rPr>
      </w:pPr>
      <w:r w:rsidRPr="000D039F">
        <w:rPr>
          <w:lang w:val="ru-RU"/>
        </w:rPr>
        <w:lastRenderedPageBreak/>
        <w:t>–</w:t>
      </w:r>
      <w:r w:rsidRPr="000D039F">
        <w:rPr>
          <w:lang w:val="ru-RU"/>
        </w:rPr>
        <w:tab/>
        <w:t>при статистической фильтрации используется разница в изменчивости отражаемости для различения осадков (высокая пространственная/временная изменчивость) и отражений от наземных объектов (статистически стабильные отраженные сигналы), поскольку дисперсия дождя выше дисперсии отражательной способности от наземных объектов. Процесс статистической фильтрации эффективен даже при нулевой радиальной скорости ветра (тангенциальный дождь);</w:t>
      </w:r>
    </w:p>
    <w:p w14:paraId="3602887C" w14:textId="77777777" w:rsidR="00F343DD" w:rsidRPr="000D039F" w:rsidRDefault="00F343DD" w:rsidP="00B1775A">
      <w:pPr>
        <w:pStyle w:val="enumlev1"/>
        <w:rPr>
          <w:lang w:val="ru-RU"/>
        </w:rPr>
      </w:pPr>
      <w:r w:rsidRPr="000D039F">
        <w:rPr>
          <w:lang w:val="ru-RU"/>
        </w:rPr>
        <w:t>–</w:t>
      </w:r>
      <w:r w:rsidRPr="000D039F">
        <w:rPr>
          <w:lang w:val="ru-RU"/>
        </w:rPr>
        <w:tab/>
        <w:t>использование поляриметрического радара во время дождя для подавления мешающих отражений от наземных объектов.</w:t>
      </w:r>
    </w:p>
    <w:p w14:paraId="1A3AC9C7" w14:textId="77777777" w:rsidR="00F343DD" w:rsidRPr="000D039F" w:rsidRDefault="00F343DD" w:rsidP="000C62EB">
      <w:pPr>
        <w:pStyle w:val="Heading3"/>
        <w:rPr>
          <w:lang w:val="ru-RU"/>
        </w:rPr>
      </w:pPr>
      <w:bookmarkStart w:id="245" w:name="_Toc236243243"/>
      <w:bookmarkStart w:id="246" w:name="_Toc236299079"/>
      <w:r w:rsidRPr="000D039F">
        <w:rPr>
          <w:lang w:val="ru-RU"/>
        </w:rPr>
        <w:t>4.2.5</w:t>
      </w:r>
      <w:r w:rsidRPr="000D039F">
        <w:rPr>
          <w:lang w:val="ru-RU"/>
        </w:rPr>
        <w:tab/>
        <w:t>Доплеровские радиолокаторы</w:t>
      </w:r>
      <w:bookmarkEnd w:id="245"/>
      <w:bookmarkEnd w:id="246"/>
    </w:p>
    <w:p w14:paraId="5C5B8AC4" w14:textId="77777777" w:rsidR="00F343DD" w:rsidRPr="000D039F" w:rsidRDefault="00F343DD" w:rsidP="00F343DD">
      <w:pPr>
        <w:rPr>
          <w:lang w:val="ru-RU"/>
        </w:rPr>
      </w:pPr>
      <w:r w:rsidRPr="000D039F">
        <w:rPr>
          <w:lang w:val="ru-RU"/>
        </w:rPr>
        <w:t>Доплеровские погодные радары используются с начала 1970-х годов в исследованиях атмосферы для измерения конвекции при грозах и обнаружения фронтов порывов ветра, а в настоящее время широко применяются для оперативных систем погодных радаров. В отличие от более ранних радаров, доплеровское оборудование может определять не только наличие и расположение отражающих целей, но и их радиальную скорость. Это позволяет измерять скорость ветра, обнаруживать торнадо, а также измерять поле ветра с помощью сканирования индикатора скорость-азимут.</w:t>
      </w:r>
    </w:p>
    <w:p w14:paraId="3EE7793D" w14:textId="77777777" w:rsidR="00F343DD" w:rsidRPr="000D039F" w:rsidRDefault="00F343DD" w:rsidP="00F343DD">
      <w:pPr>
        <w:rPr>
          <w:lang w:val="ru-RU"/>
        </w:rPr>
      </w:pPr>
      <w:r w:rsidRPr="000D039F">
        <w:rPr>
          <w:lang w:val="ru-RU"/>
        </w:rPr>
        <w:t>Важной функциональной возможностью является устранение мешающих отражений от наземных объектов. Новые разработки в этой области сосредоточены в области когерентных передатчиков, таких как клистроны (на сегодня это передовое решение), лампы бегущей волны (ЛБВ) или твердотельные передатчики. Чистота спектральной фазы традиционных радаров ограничивалась магнетронной технологией предыдущего поколения, однако в современных магнетронах чистота фазы достаточна для действенного подавления мешающих отражений. В то же время действующие магнетроны способны экономично передавать высокую среднюю мощность для увеличения отношения сигнал-шум.</w:t>
      </w:r>
    </w:p>
    <w:p w14:paraId="5122F28D" w14:textId="77777777" w:rsidR="00F343DD" w:rsidRPr="000D039F" w:rsidRDefault="00F343DD" w:rsidP="000C62EB">
      <w:pPr>
        <w:pStyle w:val="Heading3"/>
        <w:rPr>
          <w:lang w:val="ru-RU"/>
        </w:rPr>
      </w:pPr>
      <w:bookmarkStart w:id="247" w:name="_Toc236243244"/>
      <w:bookmarkStart w:id="248" w:name="_Toc236299080"/>
      <w:r w:rsidRPr="000D039F">
        <w:rPr>
          <w:lang w:val="ru-RU"/>
        </w:rPr>
        <w:t>4.2.6</w:t>
      </w:r>
      <w:r w:rsidRPr="000D039F">
        <w:rPr>
          <w:lang w:val="ru-RU"/>
        </w:rPr>
        <w:tab/>
        <w:t>Радары с двойной поляризацией</w:t>
      </w:r>
      <w:bookmarkEnd w:id="247"/>
      <w:bookmarkEnd w:id="248"/>
    </w:p>
    <w:p w14:paraId="44BFD973" w14:textId="77777777" w:rsidR="00F343DD" w:rsidRPr="000D039F" w:rsidRDefault="00F343DD" w:rsidP="00F343DD">
      <w:pPr>
        <w:rPr>
          <w:lang w:val="ru-RU"/>
        </w:rPr>
      </w:pPr>
      <w:r w:rsidRPr="000D039F">
        <w:rPr>
          <w:lang w:val="ru-RU"/>
        </w:rPr>
        <w:t xml:space="preserve">Поляриметрические радары или радары с двойной поляризацией излучают импульсы как горизонтальной (h), так и вертикальной (v) поляризации. Данная технология позволяет определять рассеивающие объекты путем дистанционного зондирования их формы и однородности. По сравнению с неполяриметрическими системами, эти радары дают возможность значительно точнее оценивать дождевую активность, классифицировать осадки и выявлять опасные погодные явления, а также позволяют получать данные более высокого качества. </w:t>
      </w:r>
    </w:p>
    <w:p w14:paraId="0F05DC88" w14:textId="2801183D" w:rsidR="00F343DD" w:rsidRPr="000D039F" w:rsidRDefault="00F343DD" w:rsidP="00F343DD">
      <w:pPr>
        <w:rPr>
          <w:lang w:val="ru-RU"/>
        </w:rPr>
      </w:pPr>
      <w:r w:rsidRPr="000D039F">
        <w:rPr>
          <w:lang w:val="ru-RU"/>
        </w:rPr>
        <w:t xml:space="preserve">При оценке характера осадков теперь учитывается то, что падающие дождевые капли имеют тенденцию к расплющиванию (сплюснутые сфероиды) и чем больше размер капли, тем она более плоская в горизонтальном направлении. Сочетание измерения отражательной способности и двух поляризационных полей позволяет точнее оценивать коэффициенты </w:t>
      </w:r>
      <w:r w:rsidRPr="000D039F">
        <w:rPr>
          <w:i/>
          <w:iCs/>
          <w:lang w:val="ru-RU"/>
        </w:rPr>
        <w:t>A</w:t>
      </w:r>
      <w:r w:rsidRPr="000D039F">
        <w:rPr>
          <w:lang w:val="ru-RU"/>
        </w:rPr>
        <w:t xml:space="preserve"> и </w:t>
      </w:r>
      <w:r w:rsidRPr="000D039F">
        <w:rPr>
          <w:i/>
          <w:iCs/>
          <w:lang w:val="ru-RU"/>
        </w:rPr>
        <w:t>b</w:t>
      </w:r>
      <w:r w:rsidRPr="000D039F">
        <w:rPr>
          <w:lang w:val="ru-RU"/>
        </w:rPr>
        <w:t xml:space="preserve"> в отношении </w:t>
      </w:r>
      <w:r w:rsidRPr="000D039F">
        <w:rPr>
          <w:i/>
          <w:iCs/>
          <w:lang w:val="ru-RU"/>
        </w:rPr>
        <w:t>Z-R</w:t>
      </w:r>
      <w:r w:rsidRPr="000D039F">
        <w:rPr>
          <w:lang w:val="ru-RU"/>
        </w:rPr>
        <w:t xml:space="preserve"> в уравнении (</w:t>
      </w:r>
      <w:proofErr w:type="gramStart"/>
      <w:r w:rsidRPr="000D039F">
        <w:rPr>
          <w:lang w:val="ru-RU"/>
        </w:rPr>
        <w:t>4-10</w:t>
      </w:r>
      <w:proofErr w:type="gramEnd"/>
      <w:r w:rsidRPr="000D039F">
        <w:rPr>
          <w:lang w:val="ru-RU"/>
        </w:rPr>
        <w:t>). В плане дальнейшего повышения точности оценки параметров дождевых осадков весьма перспективными считаются другие алгоритмы, в основе которых лежит дифференциальная фаза φ</w:t>
      </w:r>
      <w:r w:rsidRPr="000D039F">
        <w:rPr>
          <w:i/>
          <w:iCs/>
          <w:vertAlign w:val="subscript"/>
          <w:lang w:val="ru-RU"/>
        </w:rPr>
        <w:t>h</w:t>
      </w:r>
      <w:r w:rsidRPr="000D039F">
        <w:rPr>
          <w:lang w:val="ru-RU"/>
        </w:rPr>
        <w:t xml:space="preserve"> </w:t>
      </w:r>
      <w:r w:rsidR="009976C0" w:rsidRPr="000D039F">
        <w:rPr>
          <w:lang w:val="ru-RU"/>
        </w:rPr>
        <w:t>–</w:t>
      </w:r>
      <w:r w:rsidRPr="000D039F">
        <w:rPr>
          <w:lang w:val="ru-RU"/>
        </w:rPr>
        <w:t xml:space="preserve"> φ</w:t>
      </w:r>
      <w:r w:rsidRPr="000D039F">
        <w:rPr>
          <w:i/>
          <w:iCs/>
          <w:vertAlign w:val="subscript"/>
          <w:lang w:val="ru-RU"/>
        </w:rPr>
        <w:t>v</w:t>
      </w:r>
      <w:r w:rsidRPr="000D039F">
        <w:rPr>
          <w:lang w:val="ru-RU"/>
        </w:rPr>
        <w:t xml:space="preserve"> и дифференциальное затухание.</w:t>
      </w:r>
    </w:p>
    <w:p w14:paraId="6EEA1962" w14:textId="77777777" w:rsidR="00F343DD" w:rsidRPr="000D039F" w:rsidRDefault="00F343DD" w:rsidP="00F343DD">
      <w:pPr>
        <w:rPr>
          <w:lang w:val="ru-RU"/>
        </w:rPr>
      </w:pPr>
      <w:r w:rsidRPr="000D039F">
        <w:rPr>
          <w:lang w:val="ru-RU"/>
        </w:rPr>
        <w:t>Помимо формы, гидрометеоры характеризуются своими частотно-зависимыми диэлектрическими постоянными, что служит главным фактором при расчете площади рассеяния и площади затухания. Гидрометеоры обладают различными диэлектрическими характеристиками в зависимости от частоты, на которой работает радар, поскольку жидкая вода и лед сильно различаются. Эти характеристики позволили реализовать алгоритмы для различения дождя и снега и для количественной оценки жидкой воды и льда в облаках с использованием измерений дифференциального затухания.</w:t>
      </w:r>
    </w:p>
    <w:p w14:paraId="25DCA57C" w14:textId="77777777" w:rsidR="00F343DD" w:rsidRPr="000D039F" w:rsidRDefault="00F343DD" w:rsidP="000C62EB">
      <w:pPr>
        <w:pStyle w:val="Heading3"/>
        <w:rPr>
          <w:lang w:val="ru-RU"/>
        </w:rPr>
      </w:pPr>
      <w:bookmarkStart w:id="249" w:name="_Toc236243245"/>
      <w:bookmarkStart w:id="250" w:name="_Toc236299081"/>
      <w:r w:rsidRPr="000D039F">
        <w:rPr>
          <w:lang w:val="ru-RU"/>
        </w:rPr>
        <w:t>4.2.7</w:t>
      </w:r>
      <w:r w:rsidRPr="000D039F">
        <w:rPr>
          <w:lang w:val="ru-RU"/>
        </w:rPr>
        <w:tab/>
        <w:t>Традиционная продукция базовых данных метеорологических радаров</w:t>
      </w:r>
      <w:bookmarkEnd w:id="249"/>
      <w:bookmarkEnd w:id="250"/>
    </w:p>
    <w:p w14:paraId="1CC55AA5" w14:textId="77777777" w:rsidR="00F343DD" w:rsidRPr="000D039F" w:rsidRDefault="00F343DD" w:rsidP="00F343DD">
      <w:pPr>
        <w:rPr>
          <w:lang w:val="ru-RU"/>
        </w:rPr>
      </w:pPr>
      <w:r w:rsidRPr="000D039F">
        <w:rPr>
          <w:lang w:val="ru-RU"/>
        </w:rPr>
        <w:t xml:space="preserve">Доплеровские метеорологические радары создают три категории продукции базовых данных на основе отраженных сигналов: базовая отражательная способность, средняя радиальная скорость и ширина спектра. Вся продукция более высоких уровней формируется на основе этих трех базовых видов продукции. При проектировании радаров точность базовой продукции часто выступает основным требованием к показателям работы. При отсутствии требуемой точности на этом низком уровне, как это показано в Таблице </w:t>
      </w:r>
      <w:proofErr w:type="gramStart"/>
      <w:r w:rsidRPr="000D039F">
        <w:rPr>
          <w:lang w:val="ru-RU"/>
        </w:rPr>
        <w:t>4-2</w:t>
      </w:r>
      <w:proofErr w:type="gramEnd"/>
      <w:r w:rsidRPr="000D039F">
        <w:rPr>
          <w:lang w:val="ru-RU"/>
        </w:rPr>
        <w:t xml:space="preserve">, не может быть достигнута точность производной продукции на более высоком уровне. </w:t>
      </w:r>
    </w:p>
    <w:p w14:paraId="6165436B" w14:textId="32BC3AD1" w:rsidR="00D51813" w:rsidRPr="000D039F" w:rsidRDefault="00F343DD" w:rsidP="000C62EB">
      <w:pPr>
        <w:pStyle w:val="TableNo"/>
        <w:keepLines/>
        <w:rPr>
          <w:rFonts w:eastAsia="Calibri"/>
          <w:lang w:val="ru-RU"/>
        </w:rPr>
      </w:pPr>
      <w:bookmarkStart w:id="251" w:name="_z337ya" w:colFirst="0" w:colLast="0"/>
      <w:bookmarkStart w:id="252" w:name="_Toc526571200"/>
      <w:bookmarkEnd w:id="229"/>
      <w:bookmarkEnd w:id="233"/>
      <w:bookmarkEnd w:id="234"/>
      <w:bookmarkEnd w:id="235"/>
      <w:bookmarkEnd w:id="236"/>
      <w:bookmarkEnd w:id="237"/>
      <w:bookmarkEnd w:id="238"/>
      <w:bookmarkEnd w:id="239"/>
      <w:bookmarkEnd w:id="240"/>
      <w:bookmarkEnd w:id="241"/>
      <w:bookmarkEnd w:id="242"/>
      <w:bookmarkEnd w:id="243"/>
      <w:bookmarkEnd w:id="244"/>
      <w:bookmarkEnd w:id="251"/>
      <w:r w:rsidRPr="000D039F">
        <w:rPr>
          <w:lang w:val="ru-RU"/>
        </w:rPr>
        <w:lastRenderedPageBreak/>
        <w:t>ТАБЛИЦА</w:t>
      </w:r>
      <w:r w:rsidR="00D51813" w:rsidRPr="000D039F">
        <w:rPr>
          <w:rFonts w:eastAsia="Calibri"/>
          <w:lang w:val="ru-RU"/>
        </w:rPr>
        <w:t xml:space="preserve"> </w:t>
      </w:r>
      <w:proofErr w:type="gramStart"/>
      <w:r w:rsidR="00D51813" w:rsidRPr="000D039F">
        <w:rPr>
          <w:rFonts w:eastAsia="Calibri"/>
          <w:lang w:val="ru-RU"/>
        </w:rPr>
        <w:t>4-2</w:t>
      </w:r>
      <w:proofErr w:type="gramEnd"/>
    </w:p>
    <w:p w14:paraId="04D83B96" w14:textId="4BA2773E" w:rsidR="00D51813" w:rsidRPr="000D039F" w:rsidRDefault="00F343DD" w:rsidP="000C62EB">
      <w:pPr>
        <w:pStyle w:val="Tabletitle"/>
        <w:rPr>
          <w:rFonts w:ascii="Times New Roman" w:eastAsia="Calibri" w:hAnsi="Times New Roman"/>
          <w:lang w:val="ru-RU"/>
        </w:rPr>
      </w:pPr>
      <w:r w:rsidRPr="000D039F">
        <w:rPr>
          <w:lang w:val="ru-RU"/>
        </w:rPr>
        <w:t>Типичные требования к точности базовых данных метеорологических радиолокаторов</w:t>
      </w:r>
    </w:p>
    <w:tbl>
      <w:tblPr>
        <w:tblW w:w="6237"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20" w:firstRow="1" w:lastRow="0" w:firstColumn="0" w:lastColumn="0" w:noHBand="0" w:noVBand="0"/>
      </w:tblPr>
      <w:tblGrid>
        <w:gridCol w:w="2835"/>
        <w:gridCol w:w="3402"/>
      </w:tblGrid>
      <w:tr w:rsidR="00F343DD" w:rsidRPr="000D039F" w14:paraId="46F26160" w14:textId="77777777" w:rsidTr="00BD6E48">
        <w:trPr>
          <w:jc w:val="center"/>
        </w:trPr>
        <w:tc>
          <w:tcPr>
            <w:tcW w:w="2835" w:type="dxa"/>
          </w:tcPr>
          <w:p w14:paraId="7672A98E" w14:textId="50836ECC" w:rsidR="00F343DD" w:rsidRPr="000D039F" w:rsidRDefault="00F343DD" w:rsidP="000C62EB">
            <w:pPr>
              <w:pStyle w:val="Tablehead"/>
              <w:keepLines/>
              <w:rPr>
                <w:rFonts w:ascii="Times New Roman" w:eastAsia="Calibri" w:hAnsi="Times New Roman" w:cs="Times New Roman"/>
                <w:szCs w:val="18"/>
                <w:lang w:val="ru-RU"/>
              </w:rPr>
            </w:pPr>
            <w:r w:rsidRPr="000D039F">
              <w:rPr>
                <w:bCs/>
                <w:szCs w:val="18"/>
                <w:lang w:val="ru-RU"/>
              </w:rPr>
              <w:t>Продукция базовых данных</w:t>
            </w:r>
          </w:p>
        </w:tc>
        <w:tc>
          <w:tcPr>
            <w:tcW w:w="3402" w:type="dxa"/>
          </w:tcPr>
          <w:p w14:paraId="27DF920A" w14:textId="3F658040" w:rsidR="00F343DD" w:rsidRPr="000D039F" w:rsidRDefault="00F343DD" w:rsidP="000C62EB">
            <w:pPr>
              <w:pStyle w:val="Tablehead"/>
              <w:keepLines/>
              <w:rPr>
                <w:rFonts w:ascii="Times New Roman" w:eastAsia="Calibri" w:hAnsi="Times New Roman" w:cs="Times New Roman"/>
                <w:szCs w:val="18"/>
                <w:lang w:val="ru-RU"/>
              </w:rPr>
            </w:pPr>
            <w:r w:rsidRPr="000D039F">
              <w:rPr>
                <w:bCs/>
                <w:szCs w:val="18"/>
                <w:lang w:val="ru-RU"/>
              </w:rPr>
              <w:t>Проектное требование к точности</w:t>
            </w:r>
          </w:p>
        </w:tc>
      </w:tr>
      <w:tr w:rsidR="00F343DD" w:rsidRPr="000D039F" w14:paraId="6301EF49" w14:textId="77777777" w:rsidTr="004E4C1F">
        <w:trPr>
          <w:jc w:val="center"/>
        </w:trPr>
        <w:tc>
          <w:tcPr>
            <w:tcW w:w="2835" w:type="dxa"/>
          </w:tcPr>
          <w:p w14:paraId="5B8E6E40" w14:textId="073DC87C" w:rsidR="00F343DD" w:rsidRPr="000D039F" w:rsidRDefault="00F343DD" w:rsidP="009976C0">
            <w:pPr>
              <w:pStyle w:val="Tabletext"/>
              <w:keepNext/>
              <w:keepLines/>
              <w:jc w:val="left"/>
              <w:rPr>
                <w:rFonts w:eastAsia="Calibri"/>
                <w:lang w:val="ru-RU"/>
              </w:rPr>
            </w:pPr>
            <w:r w:rsidRPr="000D039F">
              <w:rPr>
                <w:lang w:val="ru-RU"/>
              </w:rPr>
              <w:t>Базовая отражательная способность</w:t>
            </w:r>
          </w:p>
        </w:tc>
        <w:tc>
          <w:tcPr>
            <w:tcW w:w="3402" w:type="dxa"/>
          </w:tcPr>
          <w:p w14:paraId="022866F1" w14:textId="2018822E" w:rsidR="00F343DD" w:rsidRPr="000D039F" w:rsidRDefault="00F343DD" w:rsidP="000C62EB">
            <w:pPr>
              <w:pStyle w:val="Tabletext"/>
              <w:keepNext/>
              <w:keepLines/>
              <w:jc w:val="center"/>
              <w:rPr>
                <w:rFonts w:eastAsia="Calibri"/>
                <w:lang w:val="ru-RU"/>
              </w:rPr>
            </w:pPr>
            <w:proofErr w:type="gramStart"/>
            <w:r w:rsidRPr="000D039F">
              <w:rPr>
                <w:lang w:val="ru-RU"/>
              </w:rPr>
              <w:t>&lt; 1</w:t>
            </w:r>
            <w:proofErr w:type="gramEnd"/>
            <w:r w:rsidRPr="000D039F">
              <w:rPr>
                <w:lang w:val="ru-RU"/>
              </w:rPr>
              <w:t xml:space="preserve"> дБ</w:t>
            </w:r>
          </w:p>
        </w:tc>
      </w:tr>
      <w:tr w:rsidR="00F343DD" w:rsidRPr="000D039F" w14:paraId="315B8309" w14:textId="77777777" w:rsidTr="004E4C1F">
        <w:trPr>
          <w:jc w:val="center"/>
        </w:trPr>
        <w:tc>
          <w:tcPr>
            <w:tcW w:w="2835" w:type="dxa"/>
          </w:tcPr>
          <w:p w14:paraId="5C45A527" w14:textId="244D7DDA" w:rsidR="00F343DD" w:rsidRPr="000D039F" w:rsidRDefault="00F343DD" w:rsidP="009976C0">
            <w:pPr>
              <w:pStyle w:val="Tabletext"/>
              <w:jc w:val="left"/>
              <w:rPr>
                <w:rFonts w:eastAsia="Calibri"/>
                <w:lang w:val="ru-RU"/>
              </w:rPr>
            </w:pPr>
            <w:r w:rsidRPr="000D039F">
              <w:rPr>
                <w:lang w:val="ru-RU"/>
              </w:rPr>
              <w:t>Средняя радиальная скорость</w:t>
            </w:r>
          </w:p>
        </w:tc>
        <w:tc>
          <w:tcPr>
            <w:tcW w:w="3402" w:type="dxa"/>
          </w:tcPr>
          <w:p w14:paraId="76DDADA5" w14:textId="3181CE77" w:rsidR="00F343DD" w:rsidRPr="000D039F" w:rsidRDefault="00F343DD" w:rsidP="00F343DD">
            <w:pPr>
              <w:pStyle w:val="Tabletext"/>
              <w:jc w:val="center"/>
              <w:rPr>
                <w:rFonts w:eastAsia="Calibri"/>
                <w:lang w:val="ru-RU"/>
              </w:rPr>
            </w:pPr>
            <w:proofErr w:type="gramStart"/>
            <w:r w:rsidRPr="000D039F">
              <w:rPr>
                <w:lang w:val="ru-RU"/>
              </w:rPr>
              <w:t>&lt; 1</w:t>
            </w:r>
            <w:proofErr w:type="gramEnd"/>
            <w:r w:rsidRPr="000D039F">
              <w:rPr>
                <w:lang w:val="ru-RU"/>
              </w:rPr>
              <w:t xml:space="preserve"> м/с</w:t>
            </w:r>
          </w:p>
        </w:tc>
      </w:tr>
      <w:tr w:rsidR="00F343DD" w:rsidRPr="000D039F" w14:paraId="1653A7BB" w14:textId="77777777" w:rsidTr="004E4C1F">
        <w:trPr>
          <w:jc w:val="center"/>
        </w:trPr>
        <w:tc>
          <w:tcPr>
            <w:tcW w:w="2835" w:type="dxa"/>
          </w:tcPr>
          <w:p w14:paraId="1EBEBFEC" w14:textId="680AA266" w:rsidR="00F343DD" w:rsidRPr="000D039F" w:rsidRDefault="00F343DD" w:rsidP="009976C0">
            <w:pPr>
              <w:pStyle w:val="Tabletext"/>
              <w:jc w:val="left"/>
              <w:rPr>
                <w:rFonts w:eastAsia="Calibri"/>
                <w:lang w:val="ru-RU"/>
              </w:rPr>
            </w:pPr>
            <w:r w:rsidRPr="000D039F">
              <w:rPr>
                <w:lang w:val="ru-RU"/>
              </w:rPr>
              <w:t>Ширина спектра</w:t>
            </w:r>
          </w:p>
        </w:tc>
        <w:tc>
          <w:tcPr>
            <w:tcW w:w="3402" w:type="dxa"/>
          </w:tcPr>
          <w:p w14:paraId="16D5776F" w14:textId="0ED5F046" w:rsidR="00F343DD" w:rsidRPr="000D039F" w:rsidRDefault="00F343DD" w:rsidP="00F343DD">
            <w:pPr>
              <w:pStyle w:val="Tabletext"/>
              <w:jc w:val="center"/>
              <w:rPr>
                <w:rFonts w:eastAsia="Calibri"/>
                <w:lang w:val="ru-RU"/>
              </w:rPr>
            </w:pPr>
            <w:proofErr w:type="gramStart"/>
            <w:r w:rsidRPr="000D039F">
              <w:rPr>
                <w:lang w:val="ru-RU"/>
              </w:rPr>
              <w:t>&lt; 1</w:t>
            </w:r>
            <w:proofErr w:type="gramEnd"/>
            <w:r w:rsidRPr="000D039F">
              <w:rPr>
                <w:lang w:val="ru-RU"/>
              </w:rPr>
              <w:t xml:space="preserve"> м/с</w:t>
            </w:r>
          </w:p>
        </w:tc>
      </w:tr>
    </w:tbl>
    <w:p w14:paraId="22567293" w14:textId="77777777" w:rsidR="00D51813" w:rsidRPr="000D039F" w:rsidRDefault="00D51813" w:rsidP="00D51813">
      <w:pPr>
        <w:pStyle w:val="Tablefin"/>
        <w:rPr>
          <w:rFonts w:eastAsia="Calibri"/>
          <w:lang w:val="ru-RU"/>
        </w:rPr>
      </w:pPr>
      <w:bookmarkStart w:id="253" w:name="_3j2qqm3" w:colFirst="0" w:colLast="0"/>
      <w:bookmarkStart w:id="254" w:name="_Toc204493207"/>
      <w:bookmarkStart w:id="255" w:name="_Toc204498116"/>
      <w:bookmarkEnd w:id="253"/>
    </w:p>
    <w:p w14:paraId="425C334C" w14:textId="77777777" w:rsidR="00F343DD" w:rsidRPr="000D039F" w:rsidRDefault="00F343DD" w:rsidP="000C62EB">
      <w:pPr>
        <w:pStyle w:val="Heading4"/>
        <w:rPr>
          <w:lang w:val="ru-RU"/>
        </w:rPr>
      </w:pPr>
      <w:bookmarkStart w:id="256" w:name="_1y810tw" w:colFirst="0" w:colLast="0"/>
      <w:bookmarkEnd w:id="254"/>
      <w:bookmarkEnd w:id="255"/>
      <w:bookmarkEnd w:id="256"/>
      <w:r w:rsidRPr="000D039F">
        <w:rPr>
          <w:lang w:val="ru-RU"/>
        </w:rPr>
        <w:t>4.2.7.1</w:t>
      </w:r>
      <w:r w:rsidRPr="000D039F">
        <w:rPr>
          <w:lang w:val="ru-RU"/>
        </w:rPr>
        <w:tab/>
        <w:t>Базовая отражательная способность</w:t>
      </w:r>
    </w:p>
    <w:p w14:paraId="6628C280" w14:textId="77777777" w:rsidR="00F343DD" w:rsidRPr="000D039F" w:rsidRDefault="00F343DD" w:rsidP="00F343DD">
      <w:pPr>
        <w:rPr>
          <w:lang w:val="ru-RU"/>
        </w:rPr>
      </w:pPr>
      <w:r w:rsidRPr="000D039F">
        <w:rPr>
          <w:lang w:val="ru-RU"/>
        </w:rPr>
        <w:t>Базовая отражательная способность используется во многих применениях погодных радаров, наиболее важным из которых является оценка интенсивности дождя. Базовая отражательная способность представляет собой интенсивность отраженных импульсов и рассчитывается на основе линейного среднего от отраженной мощности. Любая помеха радару добавляется к мощности отраженного импульса и искажает значения отражательной способности. Измерения отражательной способности могут быть поставлены под сомнение, если искажение превышает требования к точности базовых данных.</w:t>
      </w:r>
    </w:p>
    <w:p w14:paraId="1E316FFA" w14:textId="13CCFC32" w:rsidR="00D51813" w:rsidRPr="000D039F" w:rsidRDefault="00F343DD" w:rsidP="00032D09">
      <w:pPr>
        <w:pStyle w:val="FigureNo"/>
        <w:rPr>
          <w:lang w:val="ru-RU"/>
        </w:rPr>
      </w:pPr>
      <w:r w:rsidRPr="000D039F">
        <w:rPr>
          <w:lang w:val="ru-RU"/>
        </w:rPr>
        <w:t>РИСУНОК</w:t>
      </w:r>
      <w:r w:rsidR="00D51813" w:rsidRPr="000D039F">
        <w:rPr>
          <w:lang w:val="ru-RU"/>
        </w:rPr>
        <w:t xml:space="preserve"> </w:t>
      </w:r>
      <w:proofErr w:type="gramStart"/>
      <w:r w:rsidR="00D51813" w:rsidRPr="000D039F">
        <w:rPr>
          <w:lang w:val="ru-RU"/>
        </w:rPr>
        <w:t>4-6</w:t>
      </w:r>
      <w:proofErr w:type="gramEnd"/>
    </w:p>
    <w:p w14:paraId="69A1883C" w14:textId="1066E55B" w:rsidR="00D51813" w:rsidRPr="000D039F" w:rsidRDefault="00F343DD" w:rsidP="00032D09">
      <w:pPr>
        <w:pStyle w:val="Figuretitle"/>
        <w:rPr>
          <w:lang w:val="ru-RU"/>
        </w:rPr>
      </w:pPr>
      <w:r w:rsidRPr="000D039F">
        <w:rPr>
          <w:lang w:val="ru-RU"/>
        </w:rPr>
        <w:t xml:space="preserve">Пример широко распространившихся сверхячеек во время серии торнадо, наблюдаемых в отражательной способности радара KTLX 20.04.2023 в 00:10 </w:t>
      </w:r>
      <w:r w:rsidR="0002752D" w:rsidRPr="000D039F">
        <w:rPr>
          <w:lang w:val="ru-RU"/>
        </w:rPr>
        <w:t>UTC</w:t>
      </w:r>
    </w:p>
    <w:p w14:paraId="5AFD6D95" w14:textId="28DD79E7" w:rsidR="00D51813" w:rsidRPr="000D039F" w:rsidRDefault="00BC32C6" w:rsidP="00D51813">
      <w:pPr>
        <w:pStyle w:val="Figure"/>
        <w:rPr>
          <w:lang w:val="ru-RU"/>
        </w:rPr>
      </w:pPr>
      <w:r w:rsidRPr="000D039F">
        <w:rPr>
          <w:noProof/>
          <w:lang w:val="ru-RU"/>
        </w:rPr>
        <w:drawing>
          <wp:inline distT="0" distB="0" distL="0" distR="0" wp14:anchorId="539A5185" wp14:editId="58C537EE">
            <wp:extent cx="4735852" cy="2846203"/>
            <wp:effectExtent l="0" t="0" r="7620" b="0"/>
            <wp:docPr id="1963012131" name="Picture 14" descr="Example of widespread supercells during a tornado outbreak as observed in KTLX reflectivity at 2023-04-20 00:10 UTC"/>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63012131" name="Picture 14" descr="Example of widespread supercells during a tornado outbreak as observed in KTLX reflectivity at 2023-04-20 00:10 UTC"/>
                    <pic:cNvPicPr/>
                  </pic:nvPicPr>
                  <pic:blipFill>
                    <a:blip r:embed="rId84" cstate="print">
                      <a:extLst>
                        <a:ext uri="{28A0092B-C50C-407E-A947-70E740481C1C}">
                          <a14:useLocalDpi xmlns:a14="http://schemas.microsoft.com/office/drawing/2010/main" val="0"/>
                        </a:ext>
                      </a:extLst>
                    </a:blip>
                    <a:stretch>
                      <a:fillRect/>
                    </a:stretch>
                  </pic:blipFill>
                  <pic:spPr>
                    <a:xfrm>
                      <a:off x="0" y="0"/>
                      <a:ext cx="4741405" cy="2849540"/>
                    </a:xfrm>
                    <a:prstGeom prst="rect">
                      <a:avLst/>
                    </a:prstGeom>
                  </pic:spPr>
                </pic:pic>
              </a:graphicData>
            </a:graphic>
          </wp:inline>
        </w:drawing>
      </w:r>
    </w:p>
    <w:p w14:paraId="4CAC46E4" w14:textId="77777777" w:rsidR="00F343DD" w:rsidRPr="000D039F" w:rsidRDefault="00F343DD" w:rsidP="000C62EB">
      <w:pPr>
        <w:pStyle w:val="Heading4"/>
        <w:rPr>
          <w:lang w:val="ru-RU"/>
        </w:rPr>
      </w:pPr>
      <w:bookmarkStart w:id="257" w:name="_4i7ojhp" w:colFirst="0" w:colLast="0"/>
      <w:bookmarkEnd w:id="257"/>
      <w:r w:rsidRPr="000D039F">
        <w:rPr>
          <w:lang w:val="ru-RU"/>
        </w:rPr>
        <w:t>4.2.7.2</w:t>
      </w:r>
      <w:r w:rsidRPr="000D039F">
        <w:rPr>
          <w:lang w:val="ru-RU"/>
        </w:rPr>
        <w:tab/>
        <w:t>Средняя радиальная скорость</w:t>
      </w:r>
    </w:p>
    <w:p w14:paraId="082875BE" w14:textId="4A7CB24C" w:rsidR="00F343DD" w:rsidRPr="000D039F" w:rsidRDefault="00F343DD" w:rsidP="00F343DD">
      <w:pPr>
        <w:rPr>
          <w:lang w:val="ru-RU"/>
        </w:rPr>
      </w:pPr>
      <w:r w:rsidRPr="000D039F">
        <w:rPr>
          <w:lang w:val="ru-RU"/>
        </w:rPr>
        <w:t>Средняя радиальная скорость также называется средней доплеровской скоростью и представляет собой взвешенную по отражательной способности среднюю скорость целей в определенной контрольной области. В</w:t>
      </w:r>
      <w:r w:rsidR="0002752D" w:rsidRPr="000D039F">
        <w:rPr>
          <w:lang w:val="ru-RU"/>
        </w:rPr>
        <w:t> </w:t>
      </w:r>
      <w:r w:rsidRPr="000D039F">
        <w:rPr>
          <w:lang w:val="ru-RU"/>
        </w:rPr>
        <w:t xml:space="preserve">качестве первого момента доплеровской спектральной плотности эту продукцию базовых данных обычно получают из множества последовательных импульсов посредством анализа комплексной автокорреляционной функции с однократным сдвигом фазы. Аргумент комплексной ковариации обеспечивает оценку для углового смещения вектора доплеровского сигнала между последовательными импульсами радара. Угловая скорость доплеровского вектора равна смещению, деленному на интервал времени между импульсами. Полный доплеровский спектр описывает полное распределение радиальных скоростей в пределах объема разрешения, при этом каждый компонент скорости взвешивается как по отражательной способности цели, так и по весовой функции луча радиолокатора. </w:t>
      </w:r>
    </w:p>
    <w:p w14:paraId="5E532C0F" w14:textId="77777777" w:rsidR="004D5E23" w:rsidRPr="000D039F" w:rsidRDefault="004D5E23" w:rsidP="00093101">
      <w:pPr>
        <w:rPr>
          <w:rFonts w:eastAsia="Calibri"/>
          <w:lang w:val="ru-RU"/>
        </w:rPr>
      </w:pPr>
    </w:p>
    <w:p w14:paraId="58255C4E" w14:textId="77777777" w:rsidR="004D5E23" w:rsidRPr="000D039F" w:rsidRDefault="004D5E23" w:rsidP="00093101">
      <w:pPr>
        <w:rPr>
          <w:rFonts w:eastAsia="Calibri"/>
          <w:lang w:val="ru-RU"/>
        </w:rPr>
      </w:pPr>
    </w:p>
    <w:p w14:paraId="6E215698" w14:textId="1677705C" w:rsidR="00D51813" w:rsidRPr="000D039F" w:rsidRDefault="00F343DD" w:rsidP="00032D09">
      <w:pPr>
        <w:pStyle w:val="FigureNo"/>
        <w:rPr>
          <w:lang w:val="ru-RU"/>
        </w:rPr>
      </w:pPr>
      <w:r w:rsidRPr="000D039F">
        <w:rPr>
          <w:lang w:val="ru-RU"/>
        </w:rPr>
        <w:lastRenderedPageBreak/>
        <w:t>РИСУНОК</w:t>
      </w:r>
      <w:r w:rsidR="00D51813" w:rsidRPr="000D039F">
        <w:rPr>
          <w:lang w:val="ru-RU"/>
        </w:rPr>
        <w:t xml:space="preserve"> </w:t>
      </w:r>
      <w:proofErr w:type="gramStart"/>
      <w:r w:rsidR="00D51813" w:rsidRPr="000D039F">
        <w:rPr>
          <w:lang w:val="ru-RU"/>
        </w:rPr>
        <w:t>4-7</w:t>
      </w:r>
      <w:proofErr w:type="gramEnd"/>
    </w:p>
    <w:p w14:paraId="1003EB6D" w14:textId="48CE0FA7" w:rsidR="00D51813" w:rsidRPr="000D039F" w:rsidRDefault="00F343DD" w:rsidP="00D51813">
      <w:pPr>
        <w:pStyle w:val="Figuretitle"/>
        <w:rPr>
          <w:lang w:val="ru-RU"/>
        </w:rPr>
      </w:pPr>
      <w:r w:rsidRPr="000D039F">
        <w:rPr>
          <w:lang w:val="ru-RU"/>
        </w:rPr>
        <w:t xml:space="preserve">Пример широко распространившихся сверхячеек во время серии торнадо, наблюдаемых в средней радиальной скорости радара KTLX 20.04.2023 в 00:10 </w:t>
      </w:r>
      <w:r w:rsidR="00DB3096" w:rsidRPr="000D039F">
        <w:rPr>
          <w:lang w:val="ru-RU"/>
        </w:rPr>
        <w:t>UTC</w:t>
      </w:r>
    </w:p>
    <w:p w14:paraId="016B5EC9" w14:textId="75F9AEA4" w:rsidR="00D51813" w:rsidRPr="000D039F" w:rsidRDefault="00BC32C6" w:rsidP="00D51813">
      <w:pPr>
        <w:pStyle w:val="Figure"/>
        <w:rPr>
          <w:lang w:val="ru-RU"/>
        </w:rPr>
      </w:pPr>
      <w:r w:rsidRPr="000D039F">
        <w:rPr>
          <w:noProof/>
          <w:lang w:val="ru-RU"/>
        </w:rPr>
        <w:drawing>
          <wp:inline distT="0" distB="0" distL="0" distR="0" wp14:anchorId="06ADCC42" wp14:editId="1BBFEC9C">
            <wp:extent cx="5651003" cy="3401575"/>
            <wp:effectExtent l="0" t="0" r="6985" b="8890"/>
            <wp:docPr id="1079021448" name="Picture 15" descr="Example of widespread supercells during a tornado outbreak as observed in KTLX mean radial velocity at 2023-04-20 00:10 UTC"/>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79021448" name="Picture 15" descr="Example of widespread supercells during a tornado outbreak as observed in KTLX mean radial velocity at 2023-04-20 00:10 UTC"/>
                    <pic:cNvPicPr/>
                  </pic:nvPicPr>
                  <pic:blipFill>
                    <a:blip r:embed="rId85" cstate="print">
                      <a:extLst>
                        <a:ext uri="{28A0092B-C50C-407E-A947-70E740481C1C}">
                          <a14:useLocalDpi xmlns:a14="http://schemas.microsoft.com/office/drawing/2010/main" val="0"/>
                        </a:ext>
                      </a:extLst>
                    </a:blip>
                    <a:stretch>
                      <a:fillRect/>
                    </a:stretch>
                  </pic:blipFill>
                  <pic:spPr>
                    <a:xfrm>
                      <a:off x="0" y="0"/>
                      <a:ext cx="5651003" cy="3401575"/>
                    </a:xfrm>
                    <a:prstGeom prst="rect">
                      <a:avLst/>
                    </a:prstGeom>
                  </pic:spPr>
                </pic:pic>
              </a:graphicData>
            </a:graphic>
          </wp:inline>
        </w:drawing>
      </w:r>
    </w:p>
    <w:p w14:paraId="67ECA479" w14:textId="4AFB6245" w:rsidR="00F343DD" w:rsidRPr="000D039F" w:rsidRDefault="00F343DD" w:rsidP="000C62EB">
      <w:pPr>
        <w:pStyle w:val="Heading4"/>
        <w:rPr>
          <w:lang w:val="ru-RU"/>
        </w:rPr>
      </w:pPr>
      <w:bookmarkStart w:id="258" w:name="_2xcytpi" w:colFirst="0" w:colLast="0"/>
      <w:bookmarkEnd w:id="258"/>
      <w:r w:rsidRPr="000D039F">
        <w:rPr>
          <w:lang w:val="ru-RU"/>
        </w:rPr>
        <w:t>4.2.7.3</w:t>
      </w:r>
      <w:r w:rsidRPr="000D039F">
        <w:rPr>
          <w:lang w:val="ru-RU"/>
        </w:rPr>
        <w:tab/>
        <w:t>Ширина спектра</w:t>
      </w:r>
    </w:p>
    <w:p w14:paraId="7C6E976F" w14:textId="5CDFF06D" w:rsidR="00F343DD" w:rsidRPr="000D039F" w:rsidRDefault="00F343DD" w:rsidP="00F343DD">
      <w:pPr>
        <w:rPr>
          <w:lang w:val="ru-RU"/>
        </w:rPr>
      </w:pPr>
      <w:r w:rsidRPr="000D039F">
        <w:rPr>
          <w:lang w:val="ru-RU"/>
        </w:rPr>
        <w:t>В метеорологических радиолокационных системах ширина спектра рассчитывается на основе корреляции одиночного сдвига фазы исходя из гауссовой спектральной плотности. Она является показателем разброса скоростей в контрольной области работы радара и представляет собой стандартное отклонение от спектра скорости. Ширина спектра зависит от отражательной способности и градиентов скорости по всей длительности импульса, а также от турбулентности в пределах длительности импульса [Doviak and Zrnic</w:t>
      </w:r>
      <w:r w:rsidR="00946F01" w:rsidRPr="000D039F">
        <w:rPr>
          <w:lang w:val="ru-RU"/>
        </w:rPr>
        <w:t>,</w:t>
      </w:r>
      <w:r w:rsidRPr="000D039F">
        <w:rPr>
          <w:lang w:val="ru-RU"/>
        </w:rPr>
        <w:t xml:space="preserve"> 1984]. </w:t>
      </w:r>
    </w:p>
    <w:p w14:paraId="40FCF4FD" w14:textId="77777777" w:rsidR="004D5E23" w:rsidRPr="000D039F" w:rsidRDefault="004D5E23" w:rsidP="00093101">
      <w:pPr>
        <w:rPr>
          <w:rFonts w:eastAsia="Calibri"/>
          <w:lang w:val="ru-RU"/>
        </w:rPr>
      </w:pPr>
    </w:p>
    <w:p w14:paraId="558EA1FA" w14:textId="77777777" w:rsidR="004D5E23" w:rsidRPr="000D039F" w:rsidRDefault="004D5E23" w:rsidP="00093101">
      <w:pPr>
        <w:rPr>
          <w:rFonts w:eastAsia="Calibri"/>
          <w:lang w:val="ru-RU"/>
        </w:rPr>
      </w:pPr>
    </w:p>
    <w:p w14:paraId="0E4BD0E1" w14:textId="77777777" w:rsidR="004D5E23" w:rsidRPr="000D039F" w:rsidRDefault="004D5E23" w:rsidP="00093101">
      <w:pPr>
        <w:rPr>
          <w:rFonts w:eastAsia="Calibri"/>
          <w:lang w:val="ru-RU"/>
        </w:rPr>
      </w:pPr>
    </w:p>
    <w:p w14:paraId="41183C95" w14:textId="77777777" w:rsidR="004D5E23" w:rsidRPr="000D039F" w:rsidRDefault="004D5E23" w:rsidP="00093101">
      <w:pPr>
        <w:rPr>
          <w:rFonts w:eastAsia="Calibri"/>
          <w:lang w:val="ru-RU"/>
        </w:rPr>
      </w:pPr>
    </w:p>
    <w:p w14:paraId="75871EEA" w14:textId="77777777" w:rsidR="004D5E23" w:rsidRPr="000D039F" w:rsidRDefault="004D5E23" w:rsidP="00093101">
      <w:pPr>
        <w:rPr>
          <w:rFonts w:eastAsia="Calibri"/>
          <w:lang w:val="ru-RU"/>
        </w:rPr>
      </w:pPr>
    </w:p>
    <w:p w14:paraId="093F1981" w14:textId="77777777" w:rsidR="004D5E23" w:rsidRPr="000D039F" w:rsidRDefault="004D5E23" w:rsidP="00093101">
      <w:pPr>
        <w:rPr>
          <w:rFonts w:eastAsia="Calibri"/>
          <w:lang w:val="ru-RU"/>
        </w:rPr>
      </w:pPr>
    </w:p>
    <w:p w14:paraId="36C3FA94" w14:textId="77777777" w:rsidR="004D5E23" w:rsidRPr="000D039F" w:rsidRDefault="004D5E23" w:rsidP="00093101">
      <w:pPr>
        <w:rPr>
          <w:rFonts w:eastAsia="Calibri"/>
          <w:lang w:val="ru-RU"/>
        </w:rPr>
      </w:pPr>
    </w:p>
    <w:p w14:paraId="5EF44581" w14:textId="77777777" w:rsidR="004D5E23" w:rsidRPr="000D039F" w:rsidRDefault="004D5E23" w:rsidP="00093101">
      <w:pPr>
        <w:rPr>
          <w:rFonts w:eastAsia="Calibri"/>
          <w:lang w:val="ru-RU"/>
        </w:rPr>
      </w:pPr>
    </w:p>
    <w:p w14:paraId="20B49C88" w14:textId="77777777" w:rsidR="004D5E23" w:rsidRPr="000D039F" w:rsidRDefault="004D5E23" w:rsidP="00093101">
      <w:pPr>
        <w:rPr>
          <w:rFonts w:eastAsia="Calibri"/>
          <w:lang w:val="ru-RU"/>
        </w:rPr>
      </w:pPr>
    </w:p>
    <w:p w14:paraId="4D0217C6" w14:textId="77777777" w:rsidR="004D5E23" w:rsidRPr="000D039F" w:rsidRDefault="004D5E23" w:rsidP="00093101">
      <w:pPr>
        <w:rPr>
          <w:rFonts w:eastAsia="Calibri"/>
          <w:lang w:val="ru-RU"/>
        </w:rPr>
      </w:pPr>
    </w:p>
    <w:p w14:paraId="59474E54" w14:textId="4B497964" w:rsidR="00D51813" w:rsidRPr="000D039F" w:rsidRDefault="00F343DD" w:rsidP="00093101">
      <w:pPr>
        <w:pStyle w:val="FigureNo"/>
        <w:rPr>
          <w:lang w:val="ru-RU"/>
        </w:rPr>
      </w:pPr>
      <w:r w:rsidRPr="000D039F">
        <w:rPr>
          <w:lang w:val="ru-RU"/>
        </w:rPr>
        <w:lastRenderedPageBreak/>
        <w:t>РИСУНОК</w:t>
      </w:r>
      <w:r w:rsidR="00D51813" w:rsidRPr="000D039F">
        <w:rPr>
          <w:lang w:val="ru-RU"/>
        </w:rPr>
        <w:t xml:space="preserve"> </w:t>
      </w:r>
      <w:proofErr w:type="gramStart"/>
      <w:r w:rsidR="00D51813" w:rsidRPr="000D039F">
        <w:rPr>
          <w:lang w:val="ru-RU"/>
        </w:rPr>
        <w:t>4-8</w:t>
      </w:r>
      <w:proofErr w:type="gramEnd"/>
    </w:p>
    <w:p w14:paraId="1F94D591" w14:textId="4A2BE736" w:rsidR="00D51813" w:rsidRPr="000D039F" w:rsidRDefault="00F343DD" w:rsidP="00D51813">
      <w:pPr>
        <w:pStyle w:val="Figuretitle"/>
        <w:rPr>
          <w:rFonts w:ascii="Times New Roman" w:eastAsia="Calibri" w:hAnsi="Times New Roman"/>
          <w:lang w:val="ru-RU"/>
        </w:rPr>
      </w:pPr>
      <w:r w:rsidRPr="000D039F">
        <w:rPr>
          <w:lang w:val="ru-RU"/>
        </w:rPr>
        <w:t xml:space="preserve">Пример широко распространившихся сверхячеек во время серии торнадо, наблюдаемых в ширине спектра радара KTLX 20.04.2023 в 00:10 </w:t>
      </w:r>
      <w:r w:rsidR="002417BC" w:rsidRPr="000D039F">
        <w:rPr>
          <w:rFonts w:ascii="Times New Roman" w:hAnsi="Times New Roman"/>
          <w:lang w:val="ru-RU"/>
        </w:rPr>
        <w:t>UTC</w:t>
      </w:r>
    </w:p>
    <w:p w14:paraId="2BD1E87B" w14:textId="4C574E54" w:rsidR="00D51813" w:rsidRPr="000D039F" w:rsidRDefault="00646F84" w:rsidP="00D51813">
      <w:pPr>
        <w:pStyle w:val="Figure"/>
        <w:rPr>
          <w:lang w:val="ru-RU"/>
        </w:rPr>
      </w:pPr>
      <w:r w:rsidRPr="000D039F">
        <w:rPr>
          <w:noProof/>
          <w:lang w:val="ru-RU"/>
        </w:rPr>
        <w:drawing>
          <wp:inline distT="0" distB="0" distL="0" distR="0" wp14:anchorId="4C64D544" wp14:editId="3C4CF55D">
            <wp:extent cx="5651003" cy="3401575"/>
            <wp:effectExtent l="0" t="0" r="6985" b="8890"/>
            <wp:docPr id="697100169" name="Picture 16" descr="Example of widespread supercells during a tornado outbreak as observed in KTLX spectrum width at 2023-04-20 00:10 UTC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97100169" name="Picture 16" descr="Example of widespread supercells during a tornado outbreak as observed in KTLX spectrum width at 2023-04-20 00:10 UTC &#10;"/>
                    <pic:cNvPicPr/>
                  </pic:nvPicPr>
                  <pic:blipFill>
                    <a:blip r:embed="rId86" cstate="print">
                      <a:extLst>
                        <a:ext uri="{28A0092B-C50C-407E-A947-70E740481C1C}">
                          <a14:useLocalDpi xmlns:a14="http://schemas.microsoft.com/office/drawing/2010/main" val="0"/>
                        </a:ext>
                      </a:extLst>
                    </a:blip>
                    <a:stretch>
                      <a:fillRect/>
                    </a:stretch>
                  </pic:blipFill>
                  <pic:spPr>
                    <a:xfrm>
                      <a:off x="0" y="0"/>
                      <a:ext cx="5651003" cy="3401575"/>
                    </a:xfrm>
                    <a:prstGeom prst="rect">
                      <a:avLst/>
                    </a:prstGeom>
                  </pic:spPr>
                </pic:pic>
              </a:graphicData>
            </a:graphic>
          </wp:inline>
        </w:drawing>
      </w:r>
    </w:p>
    <w:p w14:paraId="04D7325A" w14:textId="2B35B81A" w:rsidR="00F343DD" w:rsidRPr="000D039F" w:rsidRDefault="00F343DD" w:rsidP="000C62EB">
      <w:pPr>
        <w:pStyle w:val="Heading4"/>
        <w:rPr>
          <w:lang w:val="ru-RU"/>
        </w:rPr>
      </w:pPr>
      <w:bookmarkStart w:id="259" w:name="_1ci93xb" w:colFirst="0" w:colLast="0"/>
      <w:bookmarkEnd w:id="259"/>
      <w:r w:rsidRPr="000D039F">
        <w:rPr>
          <w:lang w:val="ru-RU"/>
        </w:rPr>
        <w:t>4.2.7.4</w:t>
      </w:r>
      <w:r w:rsidRPr="000D039F">
        <w:rPr>
          <w:lang w:val="ru-RU"/>
        </w:rPr>
        <w:tab/>
        <w:t>Продукция метеорологических радаров с двойной поляризацией</w:t>
      </w:r>
    </w:p>
    <w:p w14:paraId="4EB34C62" w14:textId="77777777" w:rsidR="00F343DD" w:rsidRPr="000D039F" w:rsidRDefault="00F343DD" w:rsidP="000C62EB">
      <w:pPr>
        <w:pStyle w:val="Heading5"/>
        <w:rPr>
          <w:lang w:val="ru-RU"/>
        </w:rPr>
      </w:pPr>
      <w:r w:rsidRPr="000D039F">
        <w:rPr>
          <w:lang w:val="ru-RU"/>
        </w:rPr>
        <w:t>4.2.7.4.1</w:t>
      </w:r>
      <w:r w:rsidRPr="000D039F">
        <w:rPr>
          <w:lang w:val="ru-RU"/>
        </w:rPr>
        <w:tab/>
        <w:t>Дифференциальная отражательная способность</w:t>
      </w:r>
    </w:p>
    <w:p w14:paraId="4F863374" w14:textId="77777777" w:rsidR="00F343DD" w:rsidRPr="000D039F" w:rsidRDefault="00F343DD" w:rsidP="00F343DD">
      <w:pPr>
        <w:rPr>
          <w:lang w:val="ru-RU"/>
        </w:rPr>
      </w:pPr>
      <w:r w:rsidRPr="000D039F">
        <w:rPr>
          <w:lang w:val="ru-RU"/>
        </w:rPr>
        <w:t>Дифференциальная отражательная способность представляет собой основную продукцию поляриметрического радара, которая определяется как отношение мощностей отраженных сигналов в горизонтальной и вертикальной плоскостях. Помимо прочего, это хороший показатель формы частиц. В свою очередь, форма представляет собой хорошую оценку среднего размера частиц.</w:t>
      </w:r>
    </w:p>
    <w:p w14:paraId="76B437CF" w14:textId="77777777" w:rsidR="004D5E23" w:rsidRPr="000D039F" w:rsidRDefault="004D5E23" w:rsidP="00093101">
      <w:pPr>
        <w:rPr>
          <w:rFonts w:eastAsia="Calibri"/>
          <w:lang w:val="ru-RU"/>
        </w:rPr>
      </w:pPr>
    </w:p>
    <w:p w14:paraId="4B48A8B8" w14:textId="77777777" w:rsidR="004D5E23" w:rsidRPr="000D039F" w:rsidRDefault="004D5E23" w:rsidP="00093101">
      <w:pPr>
        <w:rPr>
          <w:rFonts w:eastAsia="Calibri"/>
          <w:lang w:val="ru-RU"/>
        </w:rPr>
      </w:pPr>
    </w:p>
    <w:p w14:paraId="12D51986" w14:textId="77777777" w:rsidR="004D5E23" w:rsidRPr="000D039F" w:rsidRDefault="004D5E23" w:rsidP="00093101">
      <w:pPr>
        <w:rPr>
          <w:rFonts w:eastAsia="Calibri"/>
          <w:lang w:val="ru-RU"/>
        </w:rPr>
      </w:pPr>
    </w:p>
    <w:p w14:paraId="171ADD16" w14:textId="77777777" w:rsidR="004D5E23" w:rsidRPr="000D039F" w:rsidRDefault="004D5E23" w:rsidP="00093101">
      <w:pPr>
        <w:rPr>
          <w:rFonts w:eastAsia="Calibri"/>
          <w:lang w:val="ru-RU"/>
        </w:rPr>
      </w:pPr>
    </w:p>
    <w:p w14:paraId="2D3F674D" w14:textId="77777777" w:rsidR="004D5E23" w:rsidRPr="000D039F" w:rsidRDefault="004D5E23" w:rsidP="00093101">
      <w:pPr>
        <w:rPr>
          <w:rFonts w:eastAsia="Calibri"/>
          <w:lang w:val="ru-RU"/>
        </w:rPr>
      </w:pPr>
    </w:p>
    <w:p w14:paraId="3D0BFB96" w14:textId="77777777" w:rsidR="004D5E23" w:rsidRPr="000D039F" w:rsidRDefault="004D5E23" w:rsidP="00093101">
      <w:pPr>
        <w:rPr>
          <w:rFonts w:eastAsia="Calibri"/>
          <w:lang w:val="ru-RU"/>
        </w:rPr>
      </w:pPr>
    </w:p>
    <w:p w14:paraId="3E49C624" w14:textId="77777777" w:rsidR="004D5E23" w:rsidRPr="000D039F" w:rsidRDefault="004D5E23" w:rsidP="00093101">
      <w:pPr>
        <w:rPr>
          <w:rFonts w:eastAsia="Calibri"/>
          <w:lang w:val="ru-RU"/>
        </w:rPr>
      </w:pPr>
    </w:p>
    <w:p w14:paraId="3F75412A" w14:textId="77777777" w:rsidR="004D5E23" w:rsidRPr="000D039F" w:rsidRDefault="004D5E23" w:rsidP="00093101">
      <w:pPr>
        <w:rPr>
          <w:rFonts w:eastAsia="Calibri"/>
          <w:lang w:val="ru-RU"/>
        </w:rPr>
      </w:pPr>
    </w:p>
    <w:p w14:paraId="2A371A46" w14:textId="77777777" w:rsidR="004D5E23" w:rsidRPr="000D039F" w:rsidRDefault="004D5E23" w:rsidP="00093101">
      <w:pPr>
        <w:rPr>
          <w:rFonts w:eastAsia="Calibri"/>
          <w:lang w:val="ru-RU"/>
        </w:rPr>
      </w:pPr>
    </w:p>
    <w:p w14:paraId="223EF5C2" w14:textId="77777777" w:rsidR="004D5E23" w:rsidRPr="000D039F" w:rsidRDefault="004D5E23" w:rsidP="00093101">
      <w:pPr>
        <w:rPr>
          <w:rFonts w:eastAsia="Calibri"/>
          <w:lang w:val="ru-RU"/>
        </w:rPr>
      </w:pPr>
    </w:p>
    <w:p w14:paraId="59A5A560" w14:textId="77777777" w:rsidR="004D5E23" w:rsidRPr="000D039F" w:rsidRDefault="004D5E23" w:rsidP="00093101">
      <w:pPr>
        <w:rPr>
          <w:rFonts w:eastAsia="Calibri"/>
          <w:lang w:val="ru-RU"/>
        </w:rPr>
      </w:pPr>
    </w:p>
    <w:p w14:paraId="49B1C1AF" w14:textId="77777777" w:rsidR="004D5E23" w:rsidRPr="000D039F" w:rsidRDefault="004D5E23" w:rsidP="00093101">
      <w:pPr>
        <w:rPr>
          <w:rFonts w:eastAsia="Calibri"/>
          <w:lang w:val="ru-RU"/>
        </w:rPr>
      </w:pPr>
    </w:p>
    <w:p w14:paraId="5D1419D5" w14:textId="77777777" w:rsidR="004D5E23" w:rsidRPr="000D039F" w:rsidRDefault="004D5E23" w:rsidP="00093101">
      <w:pPr>
        <w:rPr>
          <w:lang w:val="ru-RU"/>
        </w:rPr>
      </w:pPr>
    </w:p>
    <w:p w14:paraId="31B37942" w14:textId="1DFE99B5" w:rsidR="00D51813" w:rsidRPr="000D039F" w:rsidRDefault="00F343DD" w:rsidP="00093101">
      <w:pPr>
        <w:pStyle w:val="FigureNo"/>
        <w:rPr>
          <w:lang w:val="ru-RU"/>
        </w:rPr>
      </w:pPr>
      <w:r w:rsidRPr="000D039F">
        <w:rPr>
          <w:lang w:val="ru-RU"/>
        </w:rPr>
        <w:lastRenderedPageBreak/>
        <w:t>РИСУНОК</w:t>
      </w:r>
      <w:r w:rsidR="00D51813" w:rsidRPr="000D039F">
        <w:rPr>
          <w:lang w:val="ru-RU"/>
        </w:rPr>
        <w:t xml:space="preserve"> </w:t>
      </w:r>
      <w:proofErr w:type="gramStart"/>
      <w:r w:rsidR="00D51813" w:rsidRPr="000D039F">
        <w:rPr>
          <w:lang w:val="ru-RU"/>
        </w:rPr>
        <w:t>4-9</w:t>
      </w:r>
      <w:proofErr w:type="gramEnd"/>
    </w:p>
    <w:p w14:paraId="254AD6C0" w14:textId="641C21BF" w:rsidR="00F343DD" w:rsidRPr="000D039F" w:rsidRDefault="00F343DD" w:rsidP="00F343DD">
      <w:pPr>
        <w:pStyle w:val="Figuretitle"/>
        <w:rPr>
          <w:rFonts w:ascii="Times New Roman" w:eastAsia="Calibri" w:hAnsi="Times New Roman"/>
          <w:lang w:val="ru-RU"/>
        </w:rPr>
      </w:pPr>
      <w:r w:rsidRPr="000D039F">
        <w:rPr>
          <w:rFonts w:ascii="Times New Roman" w:eastAsia="Calibri" w:hAnsi="Times New Roman"/>
          <w:lang w:val="ru-RU"/>
        </w:rPr>
        <w:t xml:space="preserve">Пример широко распространившихся сверхячеек во время серии торнадо, наблюдаемых в дифференциальной отражательной способности радара KTLX 20.04.2023 в 00:10 </w:t>
      </w:r>
      <w:r w:rsidR="00E63F6F" w:rsidRPr="000D039F">
        <w:rPr>
          <w:rFonts w:ascii="Times New Roman" w:hAnsi="Times New Roman"/>
          <w:lang w:val="ru-RU"/>
        </w:rPr>
        <w:t>UTC</w:t>
      </w:r>
    </w:p>
    <w:p w14:paraId="2048A743" w14:textId="413CB5DF" w:rsidR="00D51813" w:rsidRPr="000D039F" w:rsidRDefault="00646F84" w:rsidP="00D51813">
      <w:pPr>
        <w:pStyle w:val="Figure"/>
        <w:rPr>
          <w:lang w:val="ru-RU"/>
        </w:rPr>
      </w:pPr>
      <w:r w:rsidRPr="000D039F">
        <w:rPr>
          <w:noProof/>
          <w:lang w:val="ru-RU"/>
        </w:rPr>
        <w:drawing>
          <wp:inline distT="0" distB="0" distL="0" distR="0" wp14:anchorId="5119F391" wp14:editId="6F6DC11B">
            <wp:extent cx="5541275" cy="3401575"/>
            <wp:effectExtent l="0" t="0" r="6350" b="5715"/>
            <wp:docPr id="1298694848" name="Picture 17" descr="Example of widespread supercells during a tornado outbreak as observed in KTLX differential reflectivity at 2023-04-20 00:10 UTC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98694848" name="Picture 17" descr="Example of widespread supercells during a tornado outbreak as observed in KTLX differential reflectivity at 2023-04-20 00:10 UTC "/>
                    <pic:cNvPicPr/>
                  </pic:nvPicPr>
                  <pic:blipFill>
                    <a:blip r:embed="rId87" cstate="print">
                      <a:extLst>
                        <a:ext uri="{28A0092B-C50C-407E-A947-70E740481C1C}">
                          <a14:useLocalDpi xmlns:a14="http://schemas.microsoft.com/office/drawing/2010/main" val="0"/>
                        </a:ext>
                      </a:extLst>
                    </a:blip>
                    <a:stretch>
                      <a:fillRect/>
                    </a:stretch>
                  </pic:blipFill>
                  <pic:spPr>
                    <a:xfrm>
                      <a:off x="0" y="0"/>
                      <a:ext cx="5541275" cy="3401575"/>
                    </a:xfrm>
                    <a:prstGeom prst="rect">
                      <a:avLst/>
                    </a:prstGeom>
                  </pic:spPr>
                </pic:pic>
              </a:graphicData>
            </a:graphic>
          </wp:inline>
        </w:drawing>
      </w:r>
    </w:p>
    <w:p w14:paraId="3D9A93EA" w14:textId="77777777" w:rsidR="00F343DD" w:rsidRPr="000D039F" w:rsidRDefault="00F343DD" w:rsidP="000C62EB">
      <w:pPr>
        <w:pStyle w:val="Heading5"/>
        <w:rPr>
          <w:lang w:val="ru-RU"/>
        </w:rPr>
      </w:pPr>
      <w:bookmarkStart w:id="260" w:name="_2bn6wsx" w:colFirst="0" w:colLast="0"/>
      <w:bookmarkEnd w:id="260"/>
      <w:r w:rsidRPr="000D039F">
        <w:rPr>
          <w:lang w:val="ru-RU"/>
        </w:rPr>
        <w:t>4.2.7.4.2</w:t>
      </w:r>
      <w:r w:rsidRPr="000D039F">
        <w:rPr>
          <w:lang w:val="ru-RU"/>
        </w:rPr>
        <w:tab/>
        <w:t>Коэффициент корреляции</w:t>
      </w:r>
    </w:p>
    <w:p w14:paraId="6E295178" w14:textId="77777777" w:rsidR="00F343DD" w:rsidRPr="000D039F" w:rsidRDefault="00F343DD" w:rsidP="00F343DD">
      <w:pPr>
        <w:rPr>
          <w:lang w:val="ru-RU"/>
        </w:rPr>
      </w:pPr>
      <w:r w:rsidRPr="000D039F">
        <w:rPr>
          <w:lang w:val="ru-RU"/>
        </w:rPr>
        <w:t>Коэффициент корреляции – это продукция поляриметрического метеорологического радара, которая представляет собой статистическую корреляцию между мощностями поляризованных в горизонтальной (H) и вертикальной (V) плоскостях отраженных сигналов. Коэффициент корреляции описывает сходные элементы в характеристиках обратного рассеяния горизонтально и вертикально поляризованных эхо-сигналов. Это хороший показатель районов, где сочетаются различные типы осадков, такие как дождь и снег.</w:t>
      </w:r>
    </w:p>
    <w:p w14:paraId="34180DE5" w14:textId="77777777" w:rsidR="004D5E23" w:rsidRPr="000D039F" w:rsidRDefault="004D5E23" w:rsidP="00093101">
      <w:pPr>
        <w:rPr>
          <w:rFonts w:eastAsia="Calibri"/>
          <w:lang w:val="ru-RU"/>
        </w:rPr>
      </w:pPr>
    </w:p>
    <w:p w14:paraId="52F787A7" w14:textId="77777777" w:rsidR="004D5E23" w:rsidRPr="000D039F" w:rsidRDefault="004D5E23" w:rsidP="00093101">
      <w:pPr>
        <w:rPr>
          <w:rFonts w:eastAsia="Calibri"/>
          <w:lang w:val="ru-RU"/>
        </w:rPr>
      </w:pPr>
    </w:p>
    <w:p w14:paraId="33AAE5F3" w14:textId="77777777" w:rsidR="004D5E23" w:rsidRPr="000D039F" w:rsidRDefault="004D5E23" w:rsidP="00093101">
      <w:pPr>
        <w:rPr>
          <w:rFonts w:eastAsia="Calibri"/>
          <w:lang w:val="ru-RU"/>
        </w:rPr>
      </w:pPr>
    </w:p>
    <w:p w14:paraId="6392CE77" w14:textId="77777777" w:rsidR="004D5E23" w:rsidRPr="000D039F" w:rsidRDefault="004D5E23" w:rsidP="00093101">
      <w:pPr>
        <w:rPr>
          <w:rFonts w:eastAsia="Calibri"/>
          <w:lang w:val="ru-RU"/>
        </w:rPr>
      </w:pPr>
    </w:p>
    <w:p w14:paraId="47E47A0D" w14:textId="77777777" w:rsidR="004D5E23" w:rsidRPr="000D039F" w:rsidRDefault="004D5E23" w:rsidP="00093101">
      <w:pPr>
        <w:rPr>
          <w:rFonts w:eastAsia="Calibri"/>
          <w:lang w:val="ru-RU"/>
        </w:rPr>
      </w:pPr>
    </w:p>
    <w:p w14:paraId="4AB8AF88" w14:textId="77777777" w:rsidR="004D5E23" w:rsidRPr="000D039F" w:rsidRDefault="004D5E23" w:rsidP="00093101">
      <w:pPr>
        <w:rPr>
          <w:rFonts w:eastAsia="Calibri"/>
          <w:lang w:val="ru-RU"/>
        </w:rPr>
      </w:pPr>
    </w:p>
    <w:p w14:paraId="7C2A4105" w14:textId="77777777" w:rsidR="004D5E23" w:rsidRPr="000D039F" w:rsidRDefault="004D5E23" w:rsidP="00093101">
      <w:pPr>
        <w:rPr>
          <w:rFonts w:eastAsia="Calibri"/>
          <w:lang w:val="ru-RU"/>
        </w:rPr>
      </w:pPr>
    </w:p>
    <w:p w14:paraId="247A7FD0" w14:textId="77777777" w:rsidR="004D5E23" w:rsidRPr="000D039F" w:rsidRDefault="004D5E23" w:rsidP="00093101">
      <w:pPr>
        <w:rPr>
          <w:rFonts w:eastAsia="Calibri"/>
          <w:lang w:val="ru-RU"/>
        </w:rPr>
      </w:pPr>
    </w:p>
    <w:p w14:paraId="52AA0410" w14:textId="77777777" w:rsidR="004D5E23" w:rsidRPr="000D039F" w:rsidRDefault="004D5E23" w:rsidP="00093101">
      <w:pPr>
        <w:rPr>
          <w:rFonts w:eastAsia="Calibri"/>
          <w:lang w:val="ru-RU"/>
        </w:rPr>
      </w:pPr>
    </w:p>
    <w:p w14:paraId="1B52A127" w14:textId="77777777" w:rsidR="004D5E23" w:rsidRPr="000D039F" w:rsidRDefault="004D5E23" w:rsidP="00093101">
      <w:pPr>
        <w:rPr>
          <w:rFonts w:eastAsia="Calibri"/>
          <w:lang w:val="ru-RU"/>
        </w:rPr>
      </w:pPr>
    </w:p>
    <w:p w14:paraId="4815D306" w14:textId="77777777" w:rsidR="004D5E23" w:rsidRPr="000D039F" w:rsidRDefault="004D5E23" w:rsidP="00093101">
      <w:pPr>
        <w:rPr>
          <w:rFonts w:eastAsia="Calibri"/>
          <w:lang w:val="ru-RU"/>
        </w:rPr>
      </w:pPr>
    </w:p>
    <w:p w14:paraId="1BFD41EC" w14:textId="77777777" w:rsidR="004D5E23" w:rsidRPr="000D039F" w:rsidRDefault="004D5E23" w:rsidP="00093101">
      <w:pPr>
        <w:rPr>
          <w:rFonts w:eastAsia="Calibri"/>
          <w:lang w:val="ru-RU"/>
        </w:rPr>
      </w:pPr>
    </w:p>
    <w:p w14:paraId="12C5FE2F" w14:textId="77777777" w:rsidR="004D5E23" w:rsidRPr="000D039F" w:rsidRDefault="004D5E23" w:rsidP="00093101">
      <w:pPr>
        <w:rPr>
          <w:lang w:val="ru-RU"/>
        </w:rPr>
      </w:pPr>
    </w:p>
    <w:p w14:paraId="71B09B68" w14:textId="1904155C" w:rsidR="00D51813" w:rsidRPr="000D039F" w:rsidRDefault="003E2B51" w:rsidP="00A67914">
      <w:pPr>
        <w:pStyle w:val="FigureNo"/>
        <w:rPr>
          <w:lang w:val="ru-RU"/>
        </w:rPr>
      </w:pPr>
      <w:r w:rsidRPr="000D039F">
        <w:rPr>
          <w:lang w:val="ru-RU"/>
        </w:rPr>
        <w:lastRenderedPageBreak/>
        <w:t>РИСУНОК</w:t>
      </w:r>
      <w:r w:rsidR="00D51813" w:rsidRPr="000D039F">
        <w:rPr>
          <w:lang w:val="ru-RU"/>
        </w:rPr>
        <w:t xml:space="preserve"> </w:t>
      </w:r>
      <w:proofErr w:type="gramStart"/>
      <w:r w:rsidR="00D51813" w:rsidRPr="000D039F">
        <w:rPr>
          <w:lang w:val="ru-RU"/>
        </w:rPr>
        <w:t>4-10</w:t>
      </w:r>
      <w:proofErr w:type="gramEnd"/>
    </w:p>
    <w:p w14:paraId="306C01F0" w14:textId="17B66930" w:rsidR="003E2B51" w:rsidRPr="000D039F" w:rsidRDefault="003E2B51" w:rsidP="003E2B51">
      <w:pPr>
        <w:pStyle w:val="Figuretitle"/>
        <w:rPr>
          <w:rFonts w:ascii="Times New Roman" w:eastAsia="Calibri" w:hAnsi="Times New Roman"/>
          <w:lang w:val="ru-RU"/>
        </w:rPr>
      </w:pPr>
      <w:r w:rsidRPr="000D039F">
        <w:rPr>
          <w:rFonts w:ascii="Times New Roman" w:eastAsia="Calibri" w:hAnsi="Times New Roman"/>
          <w:lang w:val="ru-RU"/>
        </w:rPr>
        <w:t xml:space="preserve">Пример широко распространившихся сверхячеек во время серии торнадо, наблюдаемых в коэффициенте корреляции радара KTLX 20.04.2023 в 00:10 </w:t>
      </w:r>
      <w:r w:rsidR="00E63F6F" w:rsidRPr="000D039F">
        <w:rPr>
          <w:rFonts w:ascii="Times New Roman" w:hAnsi="Times New Roman"/>
          <w:lang w:val="ru-RU"/>
        </w:rPr>
        <w:t>UTC</w:t>
      </w:r>
    </w:p>
    <w:p w14:paraId="79E3164C" w14:textId="69B4F97C" w:rsidR="00D51813" w:rsidRPr="000D039F" w:rsidRDefault="00BF47A1" w:rsidP="00D51813">
      <w:pPr>
        <w:pStyle w:val="Figure"/>
        <w:rPr>
          <w:lang w:val="ru-RU"/>
        </w:rPr>
      </w:pPr>
      <w:r w:rsidRPr="000D039F">
        <w:rPr>
          <w:noProof/>
          <w:lang w:val="ru-RU"/>
        </w:rPr>
        <w:drawing>
          <wp:inline distT="0" distB="0" distL="0" distR="0" wp14:anchorId="5ED3F56B" wp14:editId="6C11D7D8">
            <wp:extent cx="5337059" cy="3176022"/>
            <wp:effectExtent l="0" t="0" r="0" b="5715"/>
            <wp:docPr id="1335182351" name="Picture 18" descr="Example of widespread supercells during a tornado outbreak as observed in KTLX correlation coefficient at 2023-04-20 00:10 UTC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35182351" name="Picture 18" descr="Example of widespread supercells during a tornado outbreak as observed in KTLX correlation coefficient at 2023-04-20 00:10 UTC "/>
                    <pic:cNvPicPr/>
                  </pic:nvPicPr>
                  <pic:blipFill>
                    <a:blip r:embed="rId88" cstate="print">
                      <a:extLst>
                        <a:ext uri="{28A0092B-C50C-407E-A947-70E740481C1C}">
                          <a14:useLocalDpi xmlns:a14="http://schemas.microsoft.com/office/drawing/2010/main" val="0"/>
                        </a:ext>
                      </a:extLst>
                    </a:blip>
                    <a:stretch>
                      <a:fillRect/>
                    </a:stretch>
                  </pic:blipFill>
                  <pic:spPr>
                    <a:xfrm>
                      <a:off x="0" y="0"/>
                      <a:ext cx="5337059" cy="3176022"/>
                    </a:xfrm>
                    <a:prstGeom prst="rect">
                      <a:avLst/>
                    </a:prstGeom>
                  </pic:spPr>
                </pic:pic>
              </a:graphicData>
            </a:graphic>
          </wp:inline>
        </w:drawing>
      </w:r>
    </w:p>
    <w:p w14:paraId="58346C05" w14:textId="77777777" w:rsidR="003E2B51" w:rsidRPr="000D039F" w:rsidRDefault="003E2B51" w:rsidP="000C62EB">
      <w:pPr>
        <w:pStyle w:val="Heading5"/>
        <w:rPr>
          <w:lang w:val="ru-RU"/>
        </w:rPr>
      </w:pPr>
      <w:bookmarkStart w:id="261" w:name="_qsh70q" w:colFirst="0" w:colLast="0"/>
      <w:bookmarkEnd w:id="261"/>
      <w:r w:rsidRPr="000D039F">
        <w:rPr>
          <w:lang w:val="ru-RU"/>
        </w:rPr>
        <w:t>4.2.7.4.3</w:t>
      </w:r>
      <w:r w:rsidRPr="000D039F">
        <w:rPr>
          <w:lang w:val="ru-RU"/>
        </w:rPr>
        <w:tab/>
        <w:t>Линейное деполяризационное отношение</w:t>
      </w:r>
    </w:p>
    <w:p w14:paraId="6E20E35D" w14:textId="77777777" w:rsidR="003E2B51" w:rsidRPr="000D039F" w:rsidRDefault="003E2B51" w:rsidP="003E2B51">
      <w:pPr>
        <w:rPr>
          <w:lang w:val="ru-RU"/>
        </w:rPr>
      </w:pPr>
      <w:r w:rsidRPr="000D039F">
        <w:rPr>
          <w:lang w:val="ru-RU"/>
        </w:rPr>
        <w:t>Еще одним видом продукции поляриметрического радара является линейное деполяризационное отношение, которое представляет собой отношение мощности принимаемого радиолокатора в ортогональной поляризации (V из передачи H или H из передачи V) к мощности принимаемого сигнала в той же поляризации, что и при передаче. Подобно коэффициенту корреляции, это хороший показатель для районов, где наблюдается сочетание различных типов осадков.</w:t>
      </w:r>
    </w:p>
    <w:p w14:paraId="7EBF6808" w14:textId="77777777" w:rsidR="003E2B51" w:rsidRPr="000D039F" w:rsidRDefault="003E2B51" w:rsidP="000C62EB">
      <w:pPr>
        <w:pStyle w:val="Heading5"/>
        <w:rPr>
          <w:lang w:val="ru-RU"/>
        </w:rPr>
      </w:pPr>
      <w:r w:rsidRPr="000D039F">
        <w:rPr>
          <w:lang w:val="ru-RU"/>
        </w:rPr>
        <w:t>4.2.7.4.4</w:t>
      </w:r>
      <w:r w:rsidRPr="000D039F">
        <w:rPr>
          <w:lang w:val="ru-RU"/>
        </w:rPr>
        <w:tab/>
        <w:t>Дифференциальная фаза</w:t>
      </w:r>
    </w:p>
    <w:p w14:paraId="100707DA" w14:textId="641AD56D" w:rsidR="003E2B51" w:rsidRPr="000D039F" w:rsidRDefault="003E2B51" w:rsidP="003E2B51">
      <w:pPr>
        <w:rPr>
          <w:lang w:val="ru-RU"/>
        </w:rPr>
      </w:pPr>
      <w:r w:rsidRPr="000D039F">
        <w:rPr>
          <w:lang w:val="ru-RU"/>
        </w:rPr>
        <w:t xml:space="preserve">Дифференциальная фаза – это продукт сравнения разницы отраженных фаз между горизонтальным и вертикальным импульсами. Такая разница фаз вызвана различием в количестве фаз волн (или в длинах волны) по всему пути распространения волн с горизонтальной и вертикальной поляризацией. Ее не следует путать с доплеровским сдвигом частоты, который вызывается движением облаков и частиц осадков. В отличие от дифференциальной отражательной способности, коэффициента корреляции и показателя линейной деполяризации, которые зависят от отраженной мощности, дифференциальная фаза представляет собой </w:t>
      </w:r>
      <w:r w:rsidR="00574293" w:rsidRPr="000D039F">
        <w:rPr>
          <w:lang w:val="ru-RU"/>
        </w:rPr>
        <w:t>"</w:t>
      </w:r>
      <w:r w:rsidRPr="000D039F">
        <w:rPr>
          <w:lang w:val="ru-RU"/>
        </w:rPr>
        <w:t>эффект распространения радиоволн</w:t>
      </w:r>
      <w:r w:rsidR="00574293" w:rsidRPr="000D039F">
        <w:rPr>
          <w:lang w:val="ru-RU"/>
        </w:rPr>
        <w:t>"</w:t>
      </w:r>
      <w:r w:rsidRPr="000D039F">
        <w:rPr>
          <w:lang w:val="ru-RU"/>
        </w:rPr>
        <w:t xml:space="preserve">. Это также очень хороший показатель интенсивности дождя и затухания, вызванного дождем. Удельная дифференциальная фаза (не показана), получаемая из дифференциальной фазы, характеризует значение, при котором происходит фазовый сдвиг. Этот показатель особенно полезен при определении районов с сильными ливневыми дождями. </w:t>
      </w:r>
    </w:p>
    <w:p w14:paraId="4E4B0690" w14:textId="77777777" w:rsidR="004D5E23" w:rsidRPr="000D039F" w:rsidRDefault="004D5E23" w:rsidP="00D51813">
      <w:pPr>
        <w:rPr>
          <w:rFonts w:eastAsia="Calibri"/>
          <w:lang w:val="ru-RU"/>
        </w:rPr>
      </w:pPr>
    </w:p>
    <w:p w14:paraId="6A01CD0B" w14:textId="77777777" w:rsidR="004D5E23" w:rsidRPr="000D039F" w:rsidRDefault="004D5E23" w:rsidP="00D51813">
      <w:pPr>
        <w:rPr>
          <w:rFonts w:eastAsia="Calibri"/>
          <w:lang w:val="ru-RU"/>
        </w:rPr>
      </w:pPr>
    </w:p>
    <w:p w14:paraId="1CFC0E27" w14:textId="77777777" w:rsidR="004D5E23" w:rsidRPr="000D039F" w:rsidRDefault="004D5E23" w:rsidP="00D51813">
      <w:pPr>
        <w:rPr>
          <w:rFonts w:eastAsia="Calibri"/>
          <w:lang w:val="ru-RU"/>
        </w:rPr>
      </w:pPr>
    </w:p>
    <w:p w14:paraId="7DFFEEBF" w14:textId="77777777" w:rsidR="004D5E23" w:rsidRPr="000D039F" w:rsidRDefault="004D5E23" w:rsidP="00D51813">
      <w:pPr>
        <w:rPr>
          <w:rFonts w:eastAsia="Calibri"/>
          <w:lang w:val="ru-RU"/>
        </w:rPr>
      </w:pPr>
    </w:p>
    <w:p w14:paraId="16A9F474" w14:textId="77777777" w:rsidR="004D5E23" w:rsidRPr="000D039F" w:rsidRDefault="004D5E23" w:rsidP="00D51813">
      <w:pPr>
        <w:rPr>
          <w:rFonts w:eastAsia="Calibri"/>
          <w:lang w:val="ru-RU"/>
        </w:rPr>
      </w:pPr>
    </w:p>
    <w:p w14:paraId="3F6275F0" w14:textId="77777777" w:rsidR="004D5E23" w:rsidRPr="000D039F" w:rsidRDefault="004D5E23" w:rsidP="00D51813">
      <w:pPr>
        <w:rPr>
          <w:rFonts w:eastAsia="Calibri"/>
          <w:lang w:val="ru-RU"/>
        </w:rPr>
      </w:pPr>
    </w:p>
    <w:p w14:paraId="7A424AED" w14:textId="77777777" w:rsidR="004D5E23" w:rsidRPr="000D039F" w:rsidRDefault="004D5E23" w:rsidP="00D51813">
      <w:pPr>
        <w:rPr>
          <w:lang w:val="ru-RU"/>
        </w:rPr>
      </w:pPr>
    </w:p>
    <w:p w14:paraId="1981D27E" w14:textId="7ECBBCBD" w:rsidR="00D51813" w:rsidRPr="000D039F" w:rsidRDefault="00BD5070" w:rsidP="00A67914">
      <w:pPr>
        <w:pStyle w:val="FigureNo"/>
        <w:rPr>
          <w:lang w:val="ru-RU"/>
        </w:rPr>
      </w:pPr>
      <w:r w:rsidRPr="000D039F">
        <w:rPr>
          <w:lang w:val="ru-RU"/>
        </w:rPr>
        <w:lastRenderedPageBreak/>
        <w:t>РИСУНОК</w:t>
      </w:r>
      <w:r w:rsidR="00D51813" w:rsidRPr="000D039F">
        <w:rPr>
          <w:lang w:val="ru-RU"/>
        </w:rPr>
        <w:t xml:space="preserve"> </w:t>
      </w:r>
      <w:proofErr w:type="gramStart"/>
      <w:r w:rsidR="00D51813" w:rsidRPr="000D039F">
        <w:rPr>
          <w:lang w:val="ru-RU"/>
        </w:rPr>
        <w:t>4-11</w:t>
      </w:r>
      <w:proofErr w:type="gramEnd"/>
    </w:p>
    <w:p w14:paraId="2474F7AE" w14:textId="73E01EE1" w:rsidR="00D51813" w:rsidRPr="000D039F" w:rsidRDefault="00BD5070" w:rsidP="00093101">
      <w:pPr>
        <w:pStyle w:val="Figuretitle"/>
        <w:rPr>
          <w:rFonts w:ascii="Times New Roman" w:hAnsi="Times New Roman"/>
          <w:lang w:val="ru-RU"/>
        </w:rPr>
      </w:pPr>
      <w:r w:rsidRPr="000D039F">
        <w:rPr>
          <w:lang w:val="ru-RU"/>
        </w:rPr>
        <w:t xml:space="preserve">Пример широко распространившихся сверхячеек во время серии торнадо, наблюдаемых в дифференциальной фазе радара KTLX 20.04.2023 в 00:10 </w:t>
      </w:r>
      <w:r w:rsidR="00D7280C" w:rsidRPr="000D039F">
        <w:rPr>
          <w:rFonts w:ascii="Times New Roman" w:hAnsi="Times New Roman"/>
          <w:lang w:val="ru-RU"/>
        </w:rPr>
        <w:t>UTC</w:t>
      </w:r>
    </w:p>
    <w:p w14:paraId="364E81C3" w14:textId="1AD3A0F4" w:rsidR="00D51813" w:rsidRPr="000D039F" w:rsidRDefault="00BF47A1" w:rsidP="00D51813">
      <w:pPr>
        <w:pStyle w:val="Figure"/>
        <w:rPr>
          <w:lang w:val="ru-RU"/>
        </w:rPr>
      </w:pPr>
      <w:r w:rsidRPr="000D039F">
        <w:rPr>
          <w:noProof/>
          <w:lang w:val="ru-RU"/>
        </w:rPr>
        <w:drawing>
          <wp:inline distT="0" distB="0" distL="0" distR="0" wp14:anchorId="43D26218" wp14:editId="0107A355">
            <wp:extent cx="5251715" cy="3176022"/>
            <wp:effectExtent l="0" t="0" r="6350" b="5715"/>
            <wp:docPr id="1386383412" name="Picture 19" descr=" Example of widespread supercells during a tornado outbreak as observed in KTLX differential phase at 2023-04-20 00:10 UTC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86383412" name="Picture 19" descr=" Example of widespread supercells during a tornado outbreak as observed in KTLX differential phase at 2023-04-20 00:10 UTC "/>
                    <pic:cNvPicPr/>
                  </pic:nvPicPr>
                  <pic:blipFill>
                    <a:blip r:embed="rId89" cstate="print">
                      <a:extLst>
                        <a:ext uri="{28A0092B-C50C-407E-A947-70E740481C1C}">
                          <a14:useLocalDpi xmlns:a14="http://schemas.microsoft.com/office/drawing/2010/main" val="0"/>
                        </a:ext>
                      </a:extLst>
                    </a:blip>
                    <a:stretch>
                      <a:fillRect/>
                    </a:stretch>
                  </pic:blipFill>
                  <pic:spPr>
                    <a:xfrm>
                      <a:off x="0" y="0"/>
                      <a:ext cx="5251715" cy="3176022"/>
                    </a:xfrm>
                    <a:prstGeom prst="rect">
                      <a:avLst/>
                    </a:prstGeom>
                  </pic:spPr>
                </pic:pic>
              </a:graphicData>
            </a:graphic>
          </wp:inline>
        </w:drawing>
      </w:r>
    </w:p>
    <w:p w14:paraId="5B05DA85" w14:textId="1C59CCAD" w:rsidR="00192ABF" w:rsidRPr="000D039F" w:rsidRDefault="00192ABF" w:rsidP="000C62EB">
      <w:pPr>
        <w:pStyle w:val="Heading4"/>
        <w:rPr>
          <w:lang w:val="ru-RU"/>
        </w:rPr>
      </w:pPr>
      <w:bookmarkStart w:id="262" w:name="_1pxezwc" w:colFirst="0" w:colLast="0"/>
      <w:bookmarkEnd w:id="252"/>
      <w:bookmarkEnd w:id="262"/>
      <w:r w:rsidRPr="000D039F">
        <w:rPr>
          <w:lang w:val="ru-RU"/>
        </w:rPr>
        <w:t>4.2.7.5</w:t>
      </w:r>
      <w:r w:rsidRPr="000D039F">
        <w:rPr>
          <w:lang w:val="ru-RU"/>
        </w:rPr>
        <w:tab/>
        <w:t>Продукция производных данных</w:t>
      </w:r>
    </w:p>
    <w:p w14:paraId="0A9CF956" w14:textId="77777777" w:rsidR="00192ABF" w:rsidRPr="000D039F" w:rsidRDefault="00192ABF" w:rsidP="00192ABF">
      <w:pPr>
        <w:rPr>
          <w:lang w:val="ru-RU"/>
        </w:rPr>
      </w:pPr>
      <w:r w:rsidRPr="000D039F">
        <w:rPr>
          <w:lang w:val="ru-RU"/>
        </w:rPr>
        <w:t>Посредством продукции базовых данных процессор производит для пользователя радара продукцию более высокого уровня на основе производных данных. В настоящем документе не будет подробно рассматриваться продукция производных данных, поскольку она будет разной для каждого конкретного радара и такой продукции довольно много. Для обеспечения точности продукции производных данных необходимо тщательно поддерживать качество продукции базовых данных.</w:t>
      </w:r>
    </w:p>
    <w:p w14:paraId="431603A0" w14:textId="77777777" w:rsidR="00192ABF" w:rsidRPr="000D039F" w:rsidRDefault="00192ABF" w:rsidP="000C62EB">
      <w:pPr>
        <w:pStyle w:val="Heading3"/>
        <w:rPr>
          <w:lang w:val="ru-RU"/>
        </w:rPr>
      </w:pPr>
      <w:bookmarkStart w:id="263" w:name="_Toc236243246"/>
      <w:bookmarkStart w:id="264" w:name="_Toc236299082"/>
      <w:r w:rsidRPr="000D039F">
        <w:rPr>
          <w:lang w:val="ru-RU"/>
        </w:rPr>
        <w:t>4.2.8</w:t>
      </w:r>
      <w:r w:rsidRPr="000D039F">
        <w:rPr>
          <w:lang w:val="ru-RU"/>
        </w:rPr>
        <w:tab/>
        <w:t>Диаграмма направленности и динамика антенны</w:t>
      </w:r>
      <w:bookmarkEnd w:id="263"/>
      <w:bookmarkEnd w:id="264"/>
    </w:p>
    <w:p w14:paraId="3E95F17C" w14:textId="0EED5CE6" w:rsidR="00192ABF" w:rsidRPr="000D039F" w:rsidRDefault="00192ABF" w:rsidP="000C62EB">
      <w:pPr>
        <w:pStyle w:val="Heading4"/>
        <w:rPr>
          <w:lang w:val="ru-RU"/>
        </w:rPr>
      </w:pPr>
      <w:r w:rsidRPr="000D039F">
        <w:rPr>
          <w:lang w:val="ru-RU"/>
        </w:rPr>
        <w:t>4.2.8.1</w:t>
      </w:r>
      <w:r w:rsidRPr="000D039F">
        <w:rPr>
          <w:lang w:val="ru-RU"/>
        </w:rPr>
        <w:tab/>
        <w:t>Диаграммы направленности антенны</w:t>
      </w:r>
    </w:p>
    <w:p w14:paraId="195DEC27" w14:textId="77777777" w:rsidR="00192ABF" w:rsidRPr="000D039F" w:rsidRDefault="00192ABF" w:rsidP="00192ABF">
      <w:pPr>
        <w:rPr>
          <w:lang w:val="ru-RU"/>
        </w:rPr>
      </w:pPr>
      <w:r w:rsidRPr="000D039F">
        <w:rPr>
          <w:lang w:val="ru-RU"/>
        </w:rPr>
        <w:t>Метеорологические радары обычно оснащены антеннами с параболическим отражателем, который характеризуется игольчатой диаграммой направленности. Считается, что динамика такой антенны в горизонтальной и вертикальной плоскостях обеспечивает объемное сканирование. Примеры такой динамики описаны выше, в пункте 4.2.4.1.</w:t>
      </w:r>
    </w:p>
    <w:p w14:paraId="4339604C" w14:textId="77777777" w:rsidR="00192ABF" w:rsidRPr="000D039F" w:rsidRDefault="00192ABF" w:rsidP="00192ABF">
      <w:pPr>
        <w:rPr>
          <w:lang w:val="ru-RU"/>
        </w:rPr>
      </w:pPr>
      <w:r w:rsidRPr="000D039F">
        <w:rPr>
          <w:lang w:val="ru-RU"/>
        </w:rPr>
        <w:t>В настоящее время для диаграмм направленности антенн метеорологических радаров используются три математические модели, предусмотренные Рекомендациями МСЭ-R F.699 (максимальный уровень боковых лепестков), МСЭ-R F.1245 (средний уровень боковых лепестков) и МСЭ-R M.1652. Хотя эти рекомендации относятся к параболическим антеннам, в них прослеживается некоторая переоценка ширины луча антенн с игольчатой диаграммой направленности.</w:t>
      </w:r>
    </w:p>
    <w:p w14:paraId="0B300C12" w14:textId="77777777" w:rsidR="00192ABF" w:rsidRPr="000D039F" w:rsidRDefault="00192ABF" w:rsidP="00192ABF">
      <w:pPr>
        <w:rPr>
          <w:lang w:val="ru-RU"/>
        </w:rPr>
      </w:pPr>
      <w:r w:rsidRPr="000D039F">
        <w:rPr>
          <w:lang w:val="ru-RU"/>
        </w:rPr>
        <w:t>Следует отметить, что в настоящее время у МСЭ-R отсутствуют сформулированные уравнения диаграмм направленности радиолокационных антенн для антенн с диаграммой направленности игольчатого типа.</w:t>
      </w:r>
    </w:p>
    <w:p w14:paraId="4D4BB474" w14:textId="4311A0FF" w:rsidR="00192ABF" w:rsidRPr="000D039F" w:rsidRDefault="00192ABF" w:rsidP="000C62EB">
      <w:pPr>
        <w:pStyle w:val="Heading4"/>
        <w:rPr>
          <w:lang w:val="ru-RU"/>
        </w:rPr>
      </w:pPr>
      <w:r w:rsidRPr="000D039F">
        <w:rPr>
          <w:lang w:val="ru-RU"/>
        </w:rPr>
        <w:t>4.2.8.2</w:t>
      </w:r>
      <w:r w:rsidRPr="000D039F">
        <w:rPr>
          <w:lang w:val="ru-RU"/>
        </w:rPr>
        <w:tab/>
        <w:t>Движение антенны объемного сканирования</w:t>
      </w:r>
    </w:p>
    <w:p w14:paraId="6C569C88" w14:textId="17F26E84" w:rsidR="00192ABF" w:rsidRPr="000D039F" w:rsidRDefault="00192ABF" w:rsidP="00192ABF">
      <w:pPr>
        <w:rPr>
          <w:lang w:val="ru-RU"/>
        </w:rPr>
      </w:pPr>
      <w:r w:rsidRPr="000D039F">
        <w:rPr>
          <w:lang w:val="ru-RU"/>
        </w:rPr>
        <w:t>Горизонтальный и вертикальный охват, необходимый для получения горизонтальной развертки в режиме объемного сканирования, достигается за счет вращения антенны в горизонтальной плоскости с постоянным углом возвышения. После получения каждой горизонтальной развертки угол возвышения меняется на заданное значение. Наименьшее значение угла возвышения обычно находится в пределах от −2</w:t>
      </w:r>
      <w:r w:rsidR="00B80875" w:rsidRPr="000D039F">
        <w:rPr>
          <w:lang w:val="ru-RU"/>
        </w:rPr>
        <w:t>°</w:t>
      </w:r>
      <w:r w:rsidRPr="000D039F">
        <w:rPr>
          <w:lang w:val="ru-RU"/>
        </w:rPr>
        <w:t xml:space="preserve"> до 1</w:t>
      </w:r>
      <w:r w:rsidR="00B80875" w:rsidRPr="000D039F">
        <w:rPr>
          <w:lang w:val="ru-RU"/>
        </w:rPr>
        <w:t>°</w:t>
      </w:r>
      <w:r w:rsidRPr="000D039F">
        <w:rPr>
          <w:lang w:val="ru-RU"/>
        </w:rPr>
        <w:t xml:space="preserve">, а наибольшее </w:t>
      </w:r>
      <w:r w:rsidR="00B1775A" w:rsidRPr="000D039F">
        <w:rPr>
          <w:lang w:val="ru-RU"/>
        </w:rPr>
        <w:t>–</w:t>
      </w:r>
      <w:r w:rsidRPr="000D039F">
        <w:rPr>
          <w:lang w:val="ru-RU"/>
        </w:rPr>
        <w:t xml:space="preserve"> от 20</w:t>
      </w:r>
      <w:r w:rsidR="00B80875" w:rsidRPr="000D039F">
        <w:rPr>
          <w:lang w:val="ru-RU"/>
        </w:rPr>
        <w:t>°</w:t>
      </w:r>
      <w:r w:rsidRPr="000D039F">
        <w:rPr>
          <w:lang w:val="ru-RU"/>
        </w:rPr>
        <w:t xml:space="preserve"> до 30</w:t>
      </w:r>
      <w:r w:rsidR="00B80875" w:rsidRPr="000D039F">
        <w:rPr>
          <w:lang w:val="ru-RU"/>
        </w:rPr>
        <w:t>°</w:t>
      </w:r>
      <w:r w:rsidRPr="000D039F">
        <w:rPr>
          <w:lang w:val="ru-RU"/>
        </w:rPr>
        <w:t>, хотя при ряде применений могут использоваться углы возвышения до 60</w:t>
      </w:r>
      <w:r w:rsidR="00B80875" w:rsidRPr="000D039F">
        <w:rPr>
          <w:lang w:val="ru-RU"/>
        </w:rPr>
        <w:t>°</w:t>
      </w:r>
      <w:r w:rsidRPr="000D039F">
        <w:rPr>
          <w:lang w:val="ru-RU"/>
        </w:rPr>
        <w:t xml:space="preserve">. Для калибровки дифференциальной отражательной способности (Zdr) антенна обычно направляется на 90° возвышения и поворачивается минимум на 360°, что называется сканированием по принципу ванночки для птиц. Скорость вращения антенны меняется в зависимости от погодных условий и типа продукции, необходимой в данный </w:t>
      </w:r>
      <w:r w:rsidRPr="000D039F">
        <w:rPr>
          <w:lang w:val="ru-RU"/>
        </w:rPr>
        <w:lastRenderedPageBreak/>
        <w:t xml:space="preserve">момент времени. Скорость вращения антенны, а также диапазон углов возвышения, шаги изменения угла возвышения и частота повторения импульсов регулируются таким образом, чтобы обеспечить оптимальные рабочие параметры системы. Медленное вращение антенны обеспечивает длительное время перрадиального сканирования цели для достижения максимальной чувствительности. </w:t>
      </w:r>
    </w:p>
    <w:p w14:paraId="51BFF7CE" w14:textId="77777777" w:rsidR="00192ABF" w:rsidRPr="000D039F" w:rsidRDefault="00192ABF" w:rsidP="00192ABF">
      <w:pPr>
        <w:rPr>
          <w:lang w:val="ru-RU"/>
        </w:rPr>
      </w:pPr>
      <w:r w:rsidRPr="000D039F">
        <w:rPr>
          <w:lang w:val="ru-RU"/>
        </w:rPr>
        <w:t>Высокая скорость вращения антенны позволяет оператору осуществлять объемное сканирование за короткий период времени, когда желательно максимально быстро просканировать весь объем пространства. Варьируя шаг изменения угла возвышения и скорость вращения, можно менять время сканирования в диапазоне от одной до 15 минут. Более длительное время выполнения полного объемного сканирования по сравнению с другими радарами, которые вращаются с постоянным углом возвышения, обусловлено необходимостью получить статистически значимую выборку результатов.</w:t>
      </w:r>
    </w:p>
    <w:p w14:paraId="4C9270FA" w14:textId="6B4F49AD" w:rsidR="00192ABF" w:rsidRPr="000D039F" w:rsidRDefault="00192ABF" w:rsidP="000C62EB">
      <w:pPr>
        <w:pStyle w:val="Heading4"/>
        <w:rPr>
          <w:lang w:val="ru-RU"/>
        </w:rPr>
      </w:pPr>
      <w:r w:rsidRPr="000D039F">
        <w:rPr>
          <w:lang w:val="ru-RU"/>
        </w:rPr>
        <w:t>4.2.8.3</w:t>
      </w:r>
      <w:r w:rsidRPr="000D039F">
        <w:rPr>
          <w:lang w:val="ru-RU"/>
        </w:rPr>
        <w:tab/>
        <w:t>Другие стратегии движения антенны</w:t>
      </w:r>
    </w:p>
    <w:p w14:paraId="29050A2D" w14:textId="77777777" w:rsidR="00192ABF" w:rsidRPr="000D039F" w:rsidRDefault="00192ABF" w:rsidP="00192ABF">
      <w:pPr>
        <w:rPr>
          <w:lang w:val="ru-RU"/>
        </w:rPr>
      </w:pPr>
      <w:r w:rsidRPr="000D039F">
        <w:rPr>
          <w:lang w:val="ru-RU"/>
        </w:rPr>
        <w:t>Для особых видов применения и проведения исследований в метеорологических радарах используются и другие стратегии движения антенн.</w:t>
      </w:r>
    </w:p>
    <w:p w14:paraId="416434A4" w14:textId="77777777" w:rsidR="00192ABF" w:rsidRPr="000D039F" w:rsidRDefault="00192ABF" w:rsidP="00192ABF">
      <w:pPr>
        <w:rPr>
          <w:lang w:val="ru-RU"/>
        </w:rPr>
      </w:pPr>
      <w:r w:rsidRPr="000D039F">
        <w:rPr>
          <w:lang w:val="ru-RU"/>
        </w:rPr>
        <w:t>К типичным стратегиям могут относиться следующие:</w:t>
      </w:r>
    </w:p>
    <w:p w14:paraId="3C445EAE" w14:textId="6FC6B436" w:rsidR="00192ABF" w:rsidRPr="000D039F" w:rsidRDefault="00192ABF" w:rsidP="000C62EB">
      <w:pPr>
        <w:pStyle w:val="enumlev1"/>
        <w:rPr>
          <w:lang w:val="ru-RU"/>
        </w:rPr>
      </w:pPr>
      <w:r w:rsidRPr="000D039F">
        <w:rPr>
          <w:lang w:val="ru-RU"/>
        </w:rPr>
        <w:t>•</w:t>
      </w:r>
      <w:r w:rsidRPr="000D039F">
        <w:rPr>
          <w:lang w:val="ru-RU"/>
        </w:rPr>
        <w:tab/>
        <w:t>секторное сканирование, при котором фиксируется часть среза угла возвышения, или секторно-объемное сканирование, при котором выполняется объемное сканирование части азимутальной развертки в 360</w:t>
      </w:r>
      <w:r w:rsidR="00B80875" w:rsidRPr="000D039F">
        <w:rPr>
          <w:lang w:val="ru-RU"/>
        </w:rPr>
        <w:t>°</w:t>
      </w:r>
      <w:r w:rsidRPr="000D039F">
        <w:rPr>
          <w:lang w:val="ru-RU"/>
        </w:rPr>
        <w:t xml:space="preserve"> при разных углах возвышения;</w:t>
      </w:r>
    </w:p>
    <w:p w14:paraId="25F110A7" w14:textId="77777777" w:rsidR="00192ABF" w:rsidRPr="000D039F" w:rsidRDefault="00192ABF" w:rsidP="000C62EB">
      <w:pPr>
        <w:pStyle w:val="enumlev1"/>
        <w:rPr>
          <w:lang w:val="ru-RU"/>
        </w:rPr>
      </w:pPr>
      <w:r w:rsidRPr="000D039F">
        <w:rPr>
          <w:lang w:val="ru-RU"/>
        </w:rPr>
        <w:t>•</w:t>
      </w:r>
      <w:r w:rsidRPr="000D039F">
        <w:rPr>
          <w:lang w:val="ru-RU"/>
        </w:rPr>
        <w:tab/>
        <w:t>точечные направленные сканирования, когда антенна находится при постоянных значениях азимута и угла возвышения для мониторинга определенной точки атмосферы;</w:t>
      </w:r>
    </w:p>
    <w:p w14:paraId="2C18AF89" w14:textId="3E73E46A" w:rsidR="00192ABF" w:rsidRPr="000D039F" w:rsidRDefault="00192ABF" w:rsidP="000C62EB">
      <w:pPr>
        <w:pStyle w:val="enumlev1"/>
        <w:rPr>
          <w:lang w:val="ru-RU"/>
        </w:rPr>
      </w:pPr>
      <w:r w:rsidRPr="000D039F">
        <w:rPr>
          <w:lang w:val="ru-RU"/>
        </w:rPr>
        <w:t>•</w:t>
      </w:r>
      <w:r w:rsidRPr="000D039F">
        <w:rPr>
          <w:lang w:val="ru-RU"/>
        </w:rPr>
        <w:tab/>
        <w:t xml:space="preserve">сканирования ИДВ или </w:t>
      </w:r>
      <w:r w:rsidR="00C13E90" w:rsidRPr="000D039F">
        <w:rPr>
          <w:lang w:val="ru-RU"/>
        </w:rPr>
        <w:t>"</w:t>
      </w:r>
      <w:r w:rsidRPr="000D039F">
        <w:rPr>
          <w:lang w:val="ru-RU"/>
        </w:rPr>
        <w:t>индикатора дальность-высота</w:t>
      </w:r>
      <w:r w:rsidR="00C13E90" w:rsidRPr="000D039F">
        <w:rPr>
          <w:lang w:val="ru-RU"/>
        </w:rPr>
        <w:t>"</w:t>
      </w:r>
      <w:r w:rsidRPr="000D039F">
        <w:rPr>
          <w:lang w:val="ru-RU"/>
        </w:rPr>
        <w:t>, когда антенна удерживается при постоянном азимуте и развертывается по углу возвышения для получения подробной информации по вертикальному диапазону при одном азимуте;</w:t>
      </w:r>
    </w:p>
    <w:p w14:paraId="4A12DE94" w14:textId="77777777" w:rsidR="00192ABF" w:rsidRPr="000D039F" w:rsidRDefault="00192ABF" w:rsidP="000C62EB">
      <w:pPr>
        <w:pStyle w:val="enumlev1"/>
        <w:rPr>
          <w:lang w:val="ru-RU"/>
        </w:rPr>
      </w:pPr>
      <w:r w:rsidRPr="000D039F">
        <w:rPr>
          <w:lang w:val="ru-RU"/>
        </w:rPr>
        <w:t>•</w:t>
      </w:r>
      <w:r w:rsidRPr="000D039F">
        <w:rPr>
          <w:lang w:val="ru-RU"/>
        </w:rPr>
        <w:tab/>
        <w:t>растровое сканирование, в котором зигзагообразно сканируется небольшой прямоугольный участок, ограниченный фиксированными азимутом и высотой. Этот вид сканирования обычно используется для наблюдения за Солнцем в ходе калибровки измерений по Солнцу.</w:t>
      </w:r>
    </w:p>
    <w:p w14:paraId="50F1BC5D" w14:textId="77777777" w:rsidR="00192ABF" w:rsidRPr="000D039F" w:rsidRDefault="00192ABF" w:rsidP="005215B0">
      <w:pPr>
        <w:pStyle w:val="Heading3"/>
        <w:rPr>
          <w:lang w:val="ru-RU"/>
        </w:rPr>
      </w:pPr>
      <w:bookmarkStart w:id="265" w:name="_Toc236243247"/>
      <w:bookmarkStart w:id="266" w:name="_Toc236299083"/>
      <w:r w:rsidRPr="000D039F">
        <w:rPr>
          <w:lang w:val="ru-RU"/>
        </w:rPr>
        <w:t>4.2.9</w:t>
      </w:r>
      <w:r w:rsidRPr="000D039F">
        <w:rPr>
          <w:lang w:val="ru-RU"/>
        </w:rPr>
        <w:tab/>
        <w:t>Текущие и будущие потребности в спектре</w:t>
      </w:r>
      <w:bookmarkEnd w:id="265"/>
      <w:bookmarkEnd w:id="266"/>
    </w:p>
    <w:p w14:paraId="64D42B80" w14:textId="4EFAD147" w:rsidR="00192ABF" w:rsidRPr="000D039F" w:rsidRDefault="00192ABF" w:rsidP="00192ABF">
      <w:pPr>
        <w:rPr>
          <w:lang w:val="ru-RU"/>
        </w:rPr>
      </w:pPr>
      <w:r w:rsidRPr="000D039F">
        <w:rPr>
          <w:lang w:val="ru-RU"/>
        </w:rPr>
        <w:t>Как и в случае ряда применений радиолокации, выбор полосы частот (или длины волны λ) в основном представляет собой компромисс между дальностью/отражательной способностью, которая изменяется как λ</w:t>
      </w:r>
      <w:r w:rsidRPr="000D039F">
        <w:rPr>
          <w:vertAlign w:val="superscript"/>
          <w:lang w:val="ru-RU"/>
        </w:rPr>
        <w:t>–4</w:t>
      </w:r>
      <w:r w:rsidRPr="000D039F">
        <w:rPr>
          <w:lang w:val="ru-RU"/>
        </w:rPr>
        <w:t>, затуханием во время дождя, а также точностью метеорологических переменных и стоимостью. Решающим фактором здесь выступает затухание в условиях осадков, которое уменьшается с возрастанием λ и становится пренебрежимо малым при длинах волны дециметрового диапазона. Ka-диапазон (около 35 ГГц, длина волны 8,6</w:t>
      </w:r>
      <w:r w:rsidR="00C13E90" w:rsidRPr="000D039F">
        <w:rPr>
          <w:lang w:val="ru-RU"/>
        </w:rPr>
        <w:t> </w:t>
      </w:r>
      <w:r w:rsidRPr="000D039F">
        <w:rPr>
          <w:lang w:val="ru-RU"/>
        </w:rPr>
        <w:t>мм) хорошо подходит для обнаружения небольших капель воды, которые встречаются в недождевых облаках. S</w:t>
      </w:r>
      <w:r w:rsidR="00B1775A" w:rsidRPr="000D039F">
        <w:rPr>
          <w:lang w:val="ru-RU"/>
        </w:rPr>
        <w:t>‑</w:t>
      </w:r>
      <w:r w:rsidRPr="000D039F">
        <w:rPr>
          <w:lang w:val="ru-RU"/>
        </w:rPr>
        <w:t>диапазон (2700</w:t>
      </w:r>
      <w:r w:rsidR="00C13E90" w:rsidRPr="000D039F">
        <w:rPr>
          <w:lang w:val="ru-RU"/>
        </w:rPr>
        <w:t>–</w:t>
      </w:r>
      <w:r w:rsidRPr="000D039F">
        <w:rPr>
          <w:lang w:val="ru-RU"/>
        </w:rPr>
        <w:t>3000 МГц, длина волны 10 см) может быть выбран для обнаружения ливневых дождей на весьма большой дальности (до 300 км) в условиях тропического и умеренного климата.</w:t>
      </w:r>
    </w:p>
    <w:p w14:paraId="3A95C709" w14:textId="7564FC4D" w:rsidR="00192ABF" w:rsidRPr="000D039F" w:rsidRDefault="00192ABF" w:rsidP="005215B0">
      <w:pPr>
        <w:pStyle w:val="Heading4"/>
        <w:rPr>
          <w:lang w:val="ru-RU"/>
        </w:rPr>
      </w:pPr>
      <w:r w:rsidRPr="000D039F">
        <w:rPr>
          <w:lang w:val="ru-RU"/>
        </w:rPr>
        <w:t>4.2.9.1</w:t>
      </w:r>
      <w:r w:rsidRPr="000D039F">
        <w:rPr>
          <w:lang w:val="ru-RU"/>
        </w:rPr>
        <w:tab/>
        <w:t>Полосы частот погодных радаров</w:t>
      </w:r>
    </w:p>
    <w:p w14:paraId="1F016F93" w14:textId="603BC046" w:rsidR="00192ABF" w:rsidRPr="000D039F" w:rsidRDefault="00192ABF" w:rsidP="00192ABF">
      <w:pPr>
        <w:rPr>
          <w:lang w:val="ru-RU"/>
        </w:rPr>
      </w:pPr>
      <w:r w:rsidRPr="000D039F">
        <w:rPr>
          <w:lang w:val="ru-RU"/>
        </w:rPr>
        <w:t>Метеорологические радары чаще всего используют три полосы частот: S-диапазон (2700</w:t>
      </w:r>
      <w:r w:rsidR="006B3B7C" w:rsidRPr="000D039F">
        <w:rPr>
          <w:lang w:val="ru-RU"/>
        </w:rPr>
        <w:t>–</w:t>
      </w:r>
      <w:r w:rsidRPr="000D039F">
        <w:rPr>
          <w:lang w:val="ru-RU"/>
        </w:rPr>
        <w:t>3000 МГц), C</w:t>
      </w:r>
      <w:r w:rsidR="00B1775A" w:rsidRPr="000D039F">
        <w:rPr>
          <w:lang w:val="ru-RU"/>
        </w:rPr>
        <w:t>‑</w:t>
      </w:r>
      <w:r w:rsidRPr="000D039F">
        <w:rPr>
          <w:lang w:val="ru-RU"/>
        </w:rPr>
        <w:t>диапазон (5250</w:t>
      </w:r>
      <w:r w:rsidR="006B3B7C" w:rsidRPr="000D039F">
        <w:rPr>
          <w:lang w:val="ru-RU"/>
        </w:rPr>
        <w:t>–</w:t>
      </w:r>
      <w:r w:rsidRPr="000D039F">
        <w:rPr>
          <w:lang w:val="ru-RU"/>
        </w:rPr>
        <w:t>5725 МГц) и X-диапазон (9100</w:t>
      </w:r>
      <w:r w:rsidR="006B3B7C" w:rsidRPr="000D039F">
        <w:rPr>
          <w:lang w:val="ru-RU"/>
        </w:rPr>
        <w:t>–</w:t>
      </w:r>
      <w:r w:rsidRPr="000D039F">
        <w:rPr>
          <w:lang w:val="ru-RU"/>
        </w:rPr>
        <w:t xml:space="preserve">9700 МГц). </w:t>
      </w:r>
    </w:p>
    <w:p w14:paraId="152222F0" w14:textId="344F0EF0" w:rsidR="00192ABF" w:rsidRPr="000D039F" w:rsidRDefault="00192ABF" w:rsidP="00192ABF">
      <w:pPr>
        <w:rPr>
          <w:lang w:val="ru-RU"/>
        </w:rPr>
      </w:pPr>
      <w:r w:rsidRPr="000D039F">
        <w:rPr>
          <w:lang w:val="ru-RU"/>
        </w:rPr>
        <w:t>S-диапазон (2700</w:t>
      </w:r>
      <w:r w:rsidR="006B3B7C" w:rsidRPr="000D039F">
        <w:rPr>
          <w:lang w:val="ru-RU"/>
        </w:rPr>
        <w:t>–</w:t>
      </w:r>
      <w:r w:rsidRPr="000D039F">
        <w:rPr>
          <w:lang w:val="ru-RU"/>
        </w:rPr>
        <w:t>3000 МГц, номинальная длина волны 10 см) подходит лучше всего с точки зрения обеспечиваемой количественной точности и дальности действия. Это обусловлено низкими значениями затухания применительно как к газовому поглощению, так и к затуханию в осадках (Fabry, 2015; Doviak, 1993). Большая длина волны также помогает компенсировать уменьшение радиуса действия – проблемы доплеровской неопределенности (Doviak, 1978 and 1979). Однако при выборе S-диапазона важным фактором становится стоимость, поскольку для работы с большими длинами волны необходимы более крупные аппаратные компоненты и антенна, способные обеспечить выполнение заданных требований к ширине диаграммы направленности и коэффициенту усиления.</w:t>
      </w:r>
    </w:p>
    <w:p w14:paraId="59A2FE11" w14:textId="3661D9A0" w:rsidR="00192ABF" w:rsidRPr="000D039F" w:rsidRDefault="00192ABF" w:rsidP="00192ABF">
      <w:pPr>
        <w:rPr>
          <w:lang w:val="ru-RU"/>
        </w:rPr>
      </w:pPr>
      <w:r w:rsidRPr="000D039F">
        <w:rPr>
          <w:lang w:val="ru-RU"/>
        </w:rPr>
        <w:t>C-диапазон (5250</w:t>
      </w:r>
      <w:r w:rsidR="005F3145" w:rsidRPr="000D039F">
        <w:rPr>
          <w:lang w:val="ru-RU"/>
        </w:rPr>
        <w:t>–</w:t>
      </w:r>
      <w:r w:rsidRPr="000D039F">
        <w:rPr>
          <w:lang w:val="ru-RU"/>
        </w:rPr>
        <w:t>5725 МГц, длина волны 5 см) обычно используется в умеренном климате и в странах, где требуется покрытие относительно небольших географических районов. Он может стать разумным компромиссом между указанными выше параметрами, позволяя обнаруживать дожди на большой дальности (до 200 км), хотя количественная оценка осадков фактически будет ограничена при дальности более 100 км; вместе с тем преимущество C-диапазона заключается в снижении затрат ввиду меньшей мощности и меньшего размера антенны по сравнению с радарами, работающими на более низких частотах и имеющими такое же пространственное разрешение.</w:t>
      </w:r>
    </w:p>
    <w:p w14:paraId="5CF9CACF" w14:textId="22C81A9A" w:rsidR="00192ABF" w:rsidRPr="000D039F" w:rsidRDefault="00192ABF" w:rsidP="00192ABF">
      <w:pPr>
        <w:rPr>
          <w:lang w:val="ru-RU"/>
        </w:rPr>
      </w:pPr>
      <w:r w:rsidRPr="000D039F">
        <w:rPr>
          <w:lang w:val="ru-RU"/>
        </w:rPr>
        <w:lastRenderedPageBreak/>
        <w:t>Погодные радары X-диапазона (9100</w:t>
      </w:r>
      <w:r w:rsidR="005F3145" w:rsidRPr="000D039F">
        <w:rPr>
          <w:lang w:val="ru-RU"/>
        </w:rPr>
        <w:t>–</w:t>
      </w:r>
      <w:r w:rsidRPr="000D039F">
        <w:rPr>
          <w:lang w:val="ru-RU"/>
        </w:rPr>
        <w:t>9700 МГц, длина волны 3 см) наиболее чувствительны и могут обнаруживать более мелкие частицы, но с учетом более высокого затухания используются для наблюдений погоды только на весьма небольшой дальности (около 50 км). Такие радары используются для исследований развития облаков, поскольку они могут обнаруживать очень маленькие частицы воды, а также применяются для обнаружения слабых осадков, таких как снег. Кроме того, с учетом их небольших размеров, погодные радары X</w:t>
      </w:r>
      <w:r w:rsidR="005F3145" w:rsidRPr="000D039F">
        <w:rPr>
          <w:lang w:val="ru-RU"/>
        </w:rPr>
        <w:t>‑</w:t>
      </w:r>
      <w:r w:rsidRPr="000D039F">
        <w:rPr>
          <w:lang w:val="ru-RU"/>
        </w:rPr>
        <w:t>диапазона часто используются в качестве мобильных переносимых установок. Эти радары также применяются для выявления изменения ветра, в частности, в авиации (сдвиги ветра, вихри...).</w:t>
      </w:r>
    </w:p>
    <w:p w14:paraId="75E651F8" w14:textId="1A66557D" w:rsidR="00192ABF" w:rsidRPr="000D039F" w:rsidRDefault="00192ABF" w:rsidP="005215B0">
      <w:pPr>
        <w:pStyle w:val="Heading4"/>
        <w:rPr>
          <w:lang w:val="ru-RU"/>
        </w:rPr>
      </w:pPr>
      <w:r w:rsidRPr="000D039F">
        <w:rPr>
          <w:lang w:val="ru-RU"/>
        </w:rPr>
        <w:t>4.2.9.2</w:t>
      </w:r>
      <w:r w:rsidRPr="000D039F">
        <w:rPr>
          <w:lang w:val="ru-RU"/>
        </w:rPr>
        <w:tab/>
        <w:t>Затухание</w:t>
      </w:r>
    </w:p>
    <w:p w14:paraId="1FE39114" w14:textId="3ECFC25A" w:rsidR="00192ABF" w:rsidRPr="000D039F" w:rsidRDefault="00192ABF" w:rsidP="00192ABF">
      <w:pPr>
        <w:rPr>
          <w:lang w:val="ru-RU"/>
        </w:rPr>
      </w:pPr>
      <w:r w:rsidRPr="000D039F">
        <w:rPr>
          <w:lang w:val="ru-RU"/>
        </w:rPr>
        <w:t>Затухание электромагнитных волн при их распространении в атмосфере происходит под воздействием водяного пара, газового поглощения, облаков и осадков (Fabry, 2015). Намного более сильное затухание вызывают осадки, особенно ливневый дождь. С учетом физических характеристик распространения сигнала коэффициент затухания (в дБ на единицу длины) в C-диапазоне (5 см) приблизительно в 6</w:t>
      </w:r>
      <w:r w:rsidR="005F3145" w:rsidRPr="000D039F">
        <w:rPr>
          <w:lang w:val="ru-RU"/>
        </w:rPr>
        <w:t>–</w:t>
      </w:r>
      <w:r w:rsidRPr="000D039F">
        <w:rPr>
          <w:lang w:val="ru-RU"/>
        </w:rPr>
        <w:t>8 раз больше, чем в S-диапазоне (10</w:t>
      </w:r>
      <w:r w:rsidR="005F3145" w:rsidRPr="000D039F">
        <w:rPr>
          <w:lang w:val="ru-RU"/>
        </w:rPr>
        <w:t> </w:t>
      </w:r>
      <w:r w:rsidRPr="000D039F">
        <w:rPr>
          <w:lang w:val="ru-RU"/>
        </w:rPr>
        <w:t>см) в зависимости от интенсивности осадков (Bean and Dutton, 1966, Burrows and Attwood, 1949). В</w:t>
      </w:r>
      <w:r w:rsidR="005F3145" w:rsidRPr="000D039F">
        <w:rPr>
          <w:lang w:val="ru-RU"/>
        </w:rPr>
        <w:t> </w:t>
      </w:r>
      <w:r w:rsidRPr="000D039F">
        <w:rPr>
          <w:lang w:val="ru-RU"/>
        </w:rPr>
        <w:t>Х</w:t>
      </w:r>
      <w:r w:rsidR="005F3145" w:rsidRPr="000D039F">
        <w:rPr>
          <w:lang w:val="ru-RU"/>
        </w:rPr>
        <w:t>‑</w:t>
      </w:r>
      <w:r w:rsidRPr="000D039F">
        <w:rPr>
          <w:lang w:val="ru-RU"/>
        </w:rPr>
        <w:t>диапазоне затухание представляет собой гораздо более серьезную проблему, и при интенсивности осадков 6 мм/час коэффициент затухания более чем в 100 раз превышает соответствующий коэффициент в S-диапазоне и более чем в 15 раз – коэффициент затухания в C-диапазоне.</w:t>
      </w:r>
    </w:p>
    <w:p w14:paraId="78417B03" w14:textId="77777777" w:rsidR="00192ABF" w:rsidRPr="000D039F" w:rsidRDefault="00192ABF" w:rsidP="00192ABF">
      <w:pPr>
        <w:rPr>
          <w:lang w:val="ru-RU"/>
        </w:rPr>
      </w:pPr>
      <w:r w:rsidRPr="000D039F">
        <w:rPr>
          <w:lang w:val="ru-RU"/>
        </w:rPr>
        <w:t>В литературе хорошо описано значительное негативное воздействие атмосферного затухания на более коротких длинах волны. В 80-х годах XX века Национальная лаборатория исследования сильных штормов провела прямое сравнение радаров, работающих на длинах волны 5 и 10 см, результаты которого показали, что при использовании длины волны 5 см в условиях ливневых осадков может значительно ухудшиться точность прогнозирования штормов и работа по оповещению (Allen, 1981).</w:t>
      </w:r>
    </w:p>
    <w:p w14:paraId="03191EA0" w14:textId="77777777" w:rsidR="00192ABF" w:rsidRPr="000D039F" w:rsidRDefault="00192ABF" w:rsidP="00192ABF">
      <w:pPr>
        <w:rPr>
          <w:lang w:val="ru-RU"/>
        </w:rPr>
      </w:pPr>
      <w:r w:rsidRPr="000D039F">
        <w:rPr>
          <w:lang w:val="ru-RU"/>
        </w:rPr>
        <w:t>Введение поправки на затухание сопряжено с серьезными техническими трудностями на более коротких длинах волн ввиду жестких требований к точности измерения мощности (Hitschfeld, 1954). Требования к точности калибровки отражательной способности, которые должны быть выполнены, чтобы в C- и X-диапазонах поддерживались алгоритмы поправки на затухание, превышают действующие требования программы Метеорадиолокатор следующего поколения (NEXRAD) США и трудновыполнимы на практике. Положение дел значительно изменилось после начала применения поляриметрии в погодных радарах, так как дифференциальная фаза позволяет оценивать затухание независимо от точности калибровки с учетом отражательной способности.</w:t>
      </w:r>
    </w:p>
    <w:p w14:paraId="75B88F67" w14:textId="77777777" w:rsidR="00192ABF" w:rsidRPr="000D039F" w:rsidRDefault="00192ABF" w:rsidP="00192ABF">
      <w:pPr>
        <w:rPr>
          <w:lang w:val="ru-RU"/>
        </w:rPr>
      </w:pPr>
      <w:r w:rsidRPr="000D039F">
        <w:rPr>
          <w:lang w:val="ru-RU"/>
        </w:rPr>
        <w:t>Проблемы, косвенно связанные с затуханием, диктуют необходимость использования в метеорологических радарах линейной поляризации. На начальном этапе развертывания доплеровских радаров S-диапазона по программе Радиолокаторы наблюдения за погодой – 1988 год (WSR-88D) по линии NEXRAD США в этой системе применялась эллиптическая поляризация. Это позволило создать эффективную и экономичную аппаратную конструкцию для передачи и приема радиосигнала. Однако вскоре специалисты по эксплуатации системы обнаружили, что деполяризация в условиях ливневого дождя существенно ухудшает работу радаров, и они были модернизированы за счет перехода на линейную горизонтальную поляризацию (Sirmans, 1993). Поскольку поляризация служит важным критерием при оценке подверженности помехам, следует сохранить текущую возможность использования линейной поляризации (горизонтальной и/или вертикальной).</w:t>
      </w:r>
    </w:p>
    <w:p w14:paraId="446253DD" w14:textId="77777777" w:rsidR="00192ABF" w:rsidRPr="000D039F" w:rsidRDefault="00192ABF" w:rsidP="005215B0">
      <w:pPr>
        <w:pStyle w:val="Heading4"/>
        <w:rPr>
          <w:lang w:val="ru-RU"/>
        </w:rPr>
      </w:pPr>
      <w:r w:rsidRPr="000D039F">
        <w:rPr>
          <w:lang w:val="ru-RU"/>
        </w:rPr>
        <w:t>4.2.9.3</w:t>
      </w:r>
      <w:r w:rsidRPr="000D039F">
        <w:rPr>
          <w:lang w:val="ru-RU"/>
        </w:rPr>
        <w:tab/>
        <w:t>Максимальный диапазон однозначного определения дальности и скорости</w:t>
      </w:r>
    </w:p>
    <w:p w14:paraId="0B380FFE" w14:textId="739A6825" w:rsidR="00192ABF" w:rsidRPr="000D039F" w:rsidRDefault="00192ABF" w:rsidP="00192ABF">
      <w:pPr>
        <w:rPr>
          <w:lang w:val="ru-RU"/>
        </w:rPr>
      </w:pPr>
      <w:r w:rsidRPr="000D039F">
        <w:rPr>
          <w:lang w:val="ru-RU"/>
        </w:rPr>
        <w:t>Выбор частоты метеорологического радара также определяет рабочие характеристики для максимально измеримой скорости ветра и максимальной дальности. В импульсном радаре время между импульсами определяет диапазон однозначного определения дальности</w:t>
      </w:r>
      <w:r w:rsidR="00285CA3" w:rsidRPr="000D039F">
        <w:rPr>
          <w:rStyle w:val="FootnoteReference"/>
          <w:rFonts w:eastAsia="Calibri"/>
          <w:lang w:val="ru-RU"/>
        </w:rPr>
        <w:footnoteReference w:id="6"/>
      </w:r>
      <w:r w:rsidRPr="000D039F">
        <w:rPr>
          <w:lang w:val="ru-RU"/>
        </w:rPr>
        <w:t xml:space="preserve"> для радара. Отражение от импульса должно вернуться на приемник до передачи следующего импульса, или же принимаемый импульс будет нечетким. В</w:t>
      </w:r>
      <w:r w:rsidR="008E6CE2" w:rsidRPr="000D039F">
        <w:rPr>
          <w:lang w:val="ru-RU"/>
        </w:rPr>
        <w:t> </w:t>
      </w:r>
      <w:r w:rsidRPr="000D039F">
        <w:rPr>
          <w:lang w:val="ru-RU"/>
        </w:rPr>
        <w:t>доплеровских радарных системах частота повторения импульсов (ЧПИ) задает максимальную однозначную дальность и скорость, которую может измерить радар (Doviak, 1979). При проектировании радара его конструктор ограничен значением произведения диапазона однозначного определения дальности и однозначной скорости – постоянной величины, которая задается уравнением:</w:t>
      </w:r>
    </w:p>
    <w:p w14:paraId="0A790BE8" w14:textId="11245940" w:rsidR="00D51813" w:rsidRPr="000D039F" w:rsidRDefault="00D006AF" w:rsidP="00D51813">
      <w:pPr>
        <w:pStyle w:val="Equation"/>
        <w:rPr>
          <w:rFonts w:eastAsia="Calibri"/>
          <w:lang w:val="ru-RU"/>
        </w:rPr>
      </w:pPr>
      <w:r w:rsidRPr="000D039F">
        <w:rPr>
          <w:lang w:val="ru-RU"/>
        </w:rPr>
        <w:tab/>
      </w:r>
      <w:r w:rsidR="00D51813" w:rsidRPr="000D039F">
        <w:rPr>
          <w:lang w:val="ru-RU"/>
        </w:rPr>
        <w:tab/>
      </w:r>
      <m:oMath>
        <m:sSub>
          <m:sSubPr>
            <m:ctrlPr>
              <w:rPr>
                <w:rFonts w:ascii="Cambria Math" w:hAnsi="Cambria Math"/>
                <w:i/>
                <w:lang w:val="ru-RU"/>
              </w:rPr>
            </m:ctrlPr>
          </m:sSubPr>
          <m:e>
            <m:r>
              <w:rPr>
                <w:rFonts w:ascii="Cambria Math" w:hAnsi="Cambria Math"/>
                <w:lang w:val="ru-RU"/>
              </w:rPr>
              <m:t>R</m:t>
            </m:r>
          </m:e>
          <m:sub>
            <m:r>
              <w:rPr>
                <w:rFonts w:ascii="Cambria Math" w:hAnsi="Cambria Math"/>
                <w:lang w:val="ru-RU"/>
              </w:rPr>
              <m:t>m</m:t>
            </m:r>
          </m:sub>
        </m:sSub>
        <m:r>
          <w:rPr>
            <w:rFonts w:ascii="Cambria Math" w:hAnsi="Cambria Math"/>
            <w:lang w:val="ru-RU"/>
          </w:rPr>
          <m:t>∙</m:t>
        </m:r>
        <m:sSub>
          <m:sSubPr>
            <m:ctrlPr>
              <w:rPr>
                <w:rFonts w:ascii="Cambria Math" w:hAnsi="Cambria Math"/>
                <w:i/>
                <w:lang w:val="ru-RU"/>
              </w:rPr>
            </m:ctrlPr>
          </m:sSubPr>
          <m:e>
            <m:r>
              <w:rPr>
                <w:rFonts w:ascii="Cambria Math" w:hAnsi="Cambria Math"/>
                <w:lang w:val="ru-RU"/>
              </w:rPr>
              <m:t>V</m:t>
            </m:r>
          </m:e>
          <m:sub>
            <m:r>
              <w:rPr>
                <w:rFonts w:ascii="Cambria Math" w:hAnsi="Cambria Math"/>
                <w:lang w:val="ru-RU"/>
              </w:rPr>
              <m:t>m</m:t>
            </m:r>
          </m:sub>
        </m:sSub>
        <m:r>
          <w:rPr>
            <w:rFonts w:ascii="Cambria Math" w:hAnsi="Cambria Math"/>
            <w:lang w:val="ru-RU"/>
          </w:rPr>
          <m:t>=c</m:t>
        </m:r>
        <m:f>
          <m:fPr>
            <m:ctrlPr>
              <w:rPr>
                <w:rFonts w:ascii="Cambria Math" w:hAnsi="Cambria Math"/>
                <w:i/>
                <w:lang w:val="ru-RU"/>
              </w:rPr>
            </m:ctrlPr>
          </m:fPr>
          <m:num>
            <m:r>
              <m:rPr>
                <m:sty m:val="p"/>
              </m:rPr>
              <w:rPr>
                <w:rFonts w:ascii="Cambria Math" w:hAnsi="Cambria Math"/>
                <w:lang w:val="ru-RU"/>
              </w:rPr>
              <m:t>λ</m:t>
            </m:r>
          </m:num>
          <m:den>
            <m:r>
              <w:rPr>
                <w:rFonts w:ascii="Cambria Math" w:hAnsi="Cambria Math"/>
                <w:lang w:val="ru-RU"/>
              </w:rPr>
              <m:t>8</m:t>
            </m:r>
          </m:den>
        </m:f>
      </m:oMath>
      <w:r w:rsidR="00D51813" w:rsidRPr="000D039F">
        <w:rPr>
          <w:lang w:val="ru-RU"/>
        </w:rPr>
        <w:tab/>
      </w:r>
      <w:r w:rsidR="00D51813" w:rsidRPr="000D039F">
        <w:rPr>
          <w:rFonts w:eastAsia="Calibri"/>
          <w:lang w:val="ru-RU"/>
        </w:rPr>
        <w:t>(</w:t>
      </w:r>
      <w:proofErr w:type="gramStart"/>
      <w:r w:rsidR="00D51813" w:rsidRPr="000D039F">
        <w:rPr>
          <w:rFonts w:eastAsia="Calibri"/>
          <w:lang w:val="ru-RU"/>
        </w:rPr>
        <w:t>4-11</w:t>
      </w:r>
      <w:proofErr w:type="gramEnd"/>
      <w:r w:rsidR="00D51813" w:rsidRPr="000D039F">
        <w:rPr>
          <w:rFonts w:eastAsia="Calibri"/>
          <w:lang w:val="ru-RU"/>
        </w:rPr>
        <w:t>)</w:t>
      </w:r>
    </w:p>
    <w:p w14:paraId="7B8E1E22" w14:textId="77777777" w:rsidR="00192ABF" w:rsidRPr="000D039F" w:rsidRDefault="00192ABF" w:rsidP="008E6CE2">
      <w:pPr>
        <w:keepNext/>
        <w:keepLines/>
        <w:rPr>
          <w:lang w:val="ru-RU"/>
        </w:rPr>
      </w:pPr>
      <w:r w:rsidRPr="000D039F">
        <w:rPr>
          <w:lang w:val="ru-RU"/>
        </w:rPr>
        <w:lastRenderedPageBreak/>
        <w:t>где:</w:t>
      </w:r>
    </w:p>
    <w:p w14:paraId="1626EAA0" w14:textId="77777777" w:rsidR="00192ABF" w:rsidRPr="000D039F" w:rsidRDefault="00192ABF" w:rsidP="002B6757">
      <w:pPr>
        <w:pStyle w:val="Equationlegend"/>
        <w:rPr>
          <w:lang w:val="ru-RU"/>
        </w:rPr>
      </w:pPr>
      <w:r w:rsidRPr="000D039F">
        <w:rPr>
          <w:lang w:val="ru-RU"/>
        </w:rPr>
        <w:tab/>
      </w:r>
      <w:r w:rsidRPr="000D039F">
        <w:rPr>
          <w:i/>
          <w:iCs/>
          <w:lang w:val="ru-RU"/>
        </w:rPr>
        <w:t>R</w:t>
      </w:r>
      <w:r w:rsidRPr="000D039F">
        <w:rPr>
          <w:i/>
          <w:iCs/>
          <w:vertAlign w:val="subscript"/>
          <w:lang w:val="ru-RU"/>
        </w:rPr>
        <w:t>m</w:t>
      </w:r>
      <w:r w:rsidRPr="000D039F">
        <w:rPr>
          <w:lang w:val="ru-RU"/>
        </w:rPr>
        <w:t>:</w:t>
      </w:r>
      <w:r w:rsidRPr="000D039F">
        <w:rPr>
          <w:lang w:val="ru-RU"/>
        </w:rPr>
        <w:tab/>
        <w:t>диапазон однозначного определения дальности для радара (максимальная дальность, которую радар может измерить)</w:t>
      </w:r>
    </w:p>
    <w:p w14:paraId="6E03C1BB" w14:textId="77777777" w:rsidR="00192ABF" w:rsidRPr="000D039F" w:rsidRDefault="00192ABF" w:rsidP="002B6757">
      <w:pPr>
        <w:pStyle w:val="Equationlegend"/>
        <w:rPr>
          <w:lang w:val="ru-RU"/>
        </w:rPr>
      </w:pPr>
      <w:r w:rsidRPr="000D039F">
        <w:rPr>
          <w:lang w:val="ru-RU"/>
        </w:rPr>
        <w:tab/>
      </w:r>
      <w:r w:rsidRPr="000D039F">
        <w:rPr>
          <w:i/>
          <w:iCs/>
          <w:lang w:val="ru-RU"/>
        </w:rPr>
        <w:t>V</w:t>
      </w:r>
      <w:r w:rsidRPr="000D039F">
        <w:rPr>
          <w:i/>
          <w:iCs/>
          <w:vertAlign w:val="subscript"/>
          <w:lang w:val="ru-RU"/>
        </w:rPr>
        <w:t>m</w:t>
      </w:r>
      <w:r w:rsidRPr="000D039F">
        <w:rPr>
          <w:lang w:val="ru-RU"/>
        </w:rPr>
        <w:t>:</w:t>
      </w:r>
      <w:r w:rsidRPr="000D039F">
        <w:rPr>
          <w:lang w:val="ru-RU"/>
        </w:rPr>
        <w:tab/>
        <w:t>однозначная скорость для радара (максимальная скорость, которую радар может измерить)</w:t>
      </w:r>
    </w:p>
    <w:p w14:paraId="212C1953" w14:textId="77777777" w:rsidR="00192ABF" w:rsidRPr="000D039F" w:rsidRDefault="00192ABF" w:rsidP="002B6757">
      <w:pPr>
        <w:pStyle w:val="Equationlegend"/>
        <w:rPr>
          <w:lang w:val="ru-RU"/>
        </w:rPr>
      </w:pPr>
      <w:r w:rsidRPr="000D039F">
        <w:rPr>
          <w:lang w:val="ru-RU"/>
        </w:rPr>
        <w:tab/>
      </w:r>
      <w:r w:rsidRPr="000D039F">
        <w:rPr>
          <w:i/>
          <w:iCs/>
          <w:lang w:val="ru-RU"/>
        </w:rPr>
        <w:t>c</w:t>
      </w:r>
      <w:r w:rsidRPr="000D039F">
        <w:rPr>
          <w:lang w:val="ru-RU"/>
        </w:rPr>
        <w:t>:</w:t>
      </w:r>
      <w:r w:rsidRPr="000D039F">
        <w:rPr>
          <w:lang w:val="ru-RU"/>
        </w:rPr>
        <w:tab/>
        <w:t>скорость света (3 × 10</w:t>
      </w:r>
      <w:r w:rsidRPr="000D039F">
        <w:rPr>
          <w:vertAlign w:val="superscript"/>
          <w:lang w:val="ru-RU"/>
        </w:rPr>
        <w:t>8</w:t>
      </w:r>
      <w:r w:rsidRPr="000D039F">
        <w:rPr>
          <w:lang w:val="ru-RU"/>
        </w:rPr>
        <w:t xml:space="preserve"> м/с)</w:t>
      </w:r>
    </w:p>
    <w:p w14:paraId="33D43854" w14:textId="77777777" w:rsidR="00192ABF" w:rsidRPr="000D039F" w:rsidRDefault="00192ABF" w:rsidP="002B6757">
      <w:pPr>
        <w:pStyle w:val="Equationlegend"/>
        <w:rPr>
          <w:lang w:val="ru-RU"/>
        </w:rPr>
      </w:pPr>
      <w:r w:rsidRPr="000D039F">
        <w:rPr>
          <w:lang w:val="ru-RU"/>
        </w:rPr>
        <w:tab/>
        <w:t>λ:</w:t>
      </w:r>
      <w:r w:rsidRPr="000D039F">
        <w:rPr>
          <w:lang w:val="ru-RU"/>
        </w:rPr>
        <w:tab/>
        <w:t>длина волны сигнала радара.</w:t>
      </w:r>
    </w:p>
    <w:p w14:paraId="6F81CAAD" w14:textId="77777777" w:rsidR="00192ABF" w:rsidRPr="000D039F" w:rsidRDefault="00192ABF" w:rsidP="00192ABF">
      <w:pPr>
        <w:rPr>
          <w:lang w:val="ru-RU"/>
        </w:rPr>
      </w:pPr>
      <w:r w:rsidRPr="000D039F">
        <w:rPr>
          <w:lang w:val="ru-RU"/>
        </w:rPr>
        <w:t>Длина волны сигнала, задаваемая рабочей частотой радара, выступает единственным параметром, которым может произвольно управлять конструктор радара для наибольшего увеличения максимальной дальности работы радара и измерения радаром максимальной скорости. Для уменьшения длины волны необходимо уменьшать эффективную дальность и возможность измерения эффективной скорости или сочетать обе эти меры соразмерно увеличению частоты. В целях ограничения неоднозначности и улучшения значения произведения дальности и скорости в современных погодных радарах, в частности С-диапазона, нередко используются различные схемы излучения, сочетающие различные ЧПИ (см. п. 4.2.4).</w:t>
      </w:r>
    </w:p>
    <w:p w14:paraId="614938B8" w14:textId="77777777" w:rsidR="00192ABF" w:rsidRPr="000D039F" w:rsidRDefault="00192ABF" w:rsidP="00192ABF">
      <w:pPr>
        <w:rPr>
          <w:lang w:val="ru-RU"/>
        </w:rPr>
      </w:pPr>
      <w:r w:rsidRPr="000D039F">
        <w:rPr>
          <w:lang w:val="ru-RU"/>
        </w:rPr>
        <w:t>Значения приводятся для разных технологий: магнетронов, клистронов и ЛБВ, при этом последняя способна передавать короткие излучаемые импульсы, характеризующиеся более широким спектром излучения. Сдвиг частоты у некоторых магнетронов составляет менее 1 МГц в широком диапазоне температур окружающей среды. Для метода сжатия импульсов может потребоваться больший объем спектра.</w:t>
      </w:r>
    </w:p>
    <w:p w14:paraId="5111DE02" w14:textId="77777777" w:rsidR="00192ABF" w:rsidRPr="000D039F" w:rsidRDefault="00192ABF" w:rsidP="00192ABF">
      <w:pPr>
        <w:rPr>
          <w:lang w:val="ru-RU"/>
        </w:rPr>
      </w:pPr>
      <w:r w:rsidRPr="000D039F">
        <w:rPr>
          <w:lang w:val="ru-RU"/>
        </w:rPr>
        <w:t>Даже при больших длинах волны S-диапазона бывает трудно добиться приемлемых рабочих характеристик радара на больших расстояниях и диапазонах скоростей. Например, в американской программе NEXRAD применяются многочисленные методы компенсации негативных явлений, такие как многократное сканирование с одним углом возвышения и разной ЧПИ или систематическое фазовое кодирование. Эти проблемы значительно осложняются при малых длинах волн.</w:t>
      </w:r>
    </w:p>
    <w:p w14:paraId="357ED389" w14:textId="3E3009F7" w:rsidR="00192ABF" w:rsidRPr="000D039F" w:rsidRDefault="00192ABF" w:rsidP="000C62EB">
      <w:pPr>
        <w:pStyle w:val="Heading4"/>
        <w:rPr>
          <w:lang w:val="ru-RU"/>
        </w:rPr>
      </w:pPr>
      <w:r w:rsidRPr="000D039F">
        <w:rPr>
          <w:lang w:val="ru-RU"/>
        </w:rPr>
        <w:t>4.2.9.4</w:t>
      </w:r>
      <w:r w:rsidRPr="000D039F">
        <w:rPr>
          <w:lang w:val="ru-RU"/>
        </w:rPr>
        <w:tab/>
        <w:t>Когерентность эхосигнала</w:t>
      </w:r>
    </w:p>
    <w:p w14:paraId="5D85FC52" w14:textId="77777777" w:rsidR="00192ABF" w:rsidRPr="000D039F" w:rsidRDefault="00192ABF" w:rsidP="00192ABF">
      <w:pPr>
        <w:rPr>
          <w:lang w:val="ru-RU"/>
        </w:rPr>
      </w:pPr>
      <w:r w:rsidRPr="000D039F">
        <w:rPr>
          <w:lang w:val="ru-RU"/>
        </w:rPr>
        <w:t>Пределы однозначной скорости (частота Найквиста) определяются отношением ЧПИ к длине волны. Коинтервал Найквиста (диапазон однозначных скоростей) прямо пропорционален длине волны. Соответствующее уравнение выглядит следующим образом:</w:t>
      </w:r>
    </w:p>
    <w:p w14:paraId="18739205" w14:textId="7B72D5A2" w:rsidR="00D51813" w:rsidRPr="000D039F" w:rsidRDefault="00D51813" w:rsidP="00D51813">
      <w:pPr>
        <w:pStyle w:val="Equation"/>
        <w:rPr>
          <w:rFonts w:eastAsia="Calibri"/>
          <w:lang w:val="ru-RU"/>
        </w:rPr>
      </w:pPr>
      <w:r w:rsidRPr="000D039F">
        <w:rPr>
          <w:rFonts w:eastAsia="Calibri"/>
          <w:lang w:val="ru-RU"/>
        </w:rPr>
        <w:tab/>
      </w:r>
      <w:r w:rsidRPr="000D039F">
        <w:rPr>
          <w:rFonts w:eastAsia="Calibri"/>
          <w:lang w:val="ru-RU"/>
        </w:rPr>
        <w:tab/>
      </w:r>
      <m:oMath>
        <m:sSub>
          <m:sSubPr>
            <m:ctrlPr>
              <w:rPr>
                <w:rFonts w:ascii="Cambria Math" w:eastAsia="Cambria Math" w:hAnsi="Cambria Math"/>
                <w:lang w:val="ru-RU"/>
              </w:rPr>
            </m:ctrlPr>
          </m:sSubPr>
          <m:e>
            <m:r>
              <w:rPr>
                <w:rFonts w:ascii="Cambria Math" w:eastAsia="Cambria Math" w:hAnsi="Cambria Math"/>
                <w:lang w:val="ru-RU"/>
              </w:rPr>
              <m:t>V</m:t>
            </m:r>
          </m:e>
          <m:sub>
            <m:r>
              <w:rPr>
                <w:rFonts w:ascii="Cambria Math" w:eastAsia="Cambria Math" w:hAnsi="Cambria Math"/>
                <w:lang w:val="ru-RU"/>
              </w:rPr>
              <m:t>a</m:t>
            </m:r>
          </m:sub>
        </m:sSub>
        <m:r>
          <m:rPr>
            <m:sty m:val="p"/>
          </m:rPr>
          <w:rPr>
            <w:rFonts w:ascii="Cambria Math" w:eastAsia="Calibri" w:hAnsi="Cambria Math"/>
            <w:lang w:val="ru-RU"/>
          </w:rPr>
          <m:t>=</m:t>
        </m:r>
        <m:f>
          <m:fPr>
            <m:ctrlPr>
              <w:rPr>
                <w:rFonts w:ascii="Cambria Math" w:eastAsia="Cambria Math" w:hAnsi="Cambria Math"/>
                <w:lang w:val="ru-RU"/>
              </w:rPr>
            </m:ctrlPr>
          </m:fPr>
          <m:num>
            <m:r>
              <m:rPr>
                <m:sty m:val="p"/>
              </m:rPr>
              <w:rPr>
                <w:rFonts w:ascii="Cambria Math" w:eastAsia="Cambria Math" w:hAnsi="Cambria Math"/>
                <w:lang w:val="ru-RU"/>
              </w:rPr>
              <m:t>λ</m:t>
            </m:r>
            <m:r>
              <m:rPr>
                <m:sty m:val="p"/>
              </m:rPr>
              <w:rPr>
                <w:rFonts w:ascii="Cambria Math" w:eastAsia="Calibri" w:hAnsi="Cambria Math"/>
                <w:lang w:val="ru-RU"/>
              </w:rPr>
              <m:t>∙</m:t>
            </m:r>
            <m:r>
              <w:rPr>
                <w:rFonts w:ascii="Cambria Math" w:eastAsia="Cambria Math" w:hAnsi="Cambria Math"/>
                <w:lang w:val="ru-RU"/>
              </w:rPr>
              <m:t>PRF</m:t>
            </m:r>
          </m:num>
          <m:den>
            <m:r>
              <m:rPr>
                <m:sty m:val="p"/>
              </m:rPr>
              <w:rPr>
                <w:rFonts w:ascii="Cambria Math" w:eastAsia="Calibri" w:hAnsi="Cambria Math"/>
                <w:lang w:val="ru-RU"/>
              </w:rPr>
              <m:t>4</m:t>
            </m:r>
          </m:den>
        </m:f>
      </m:oMath>
      <w:r w:rsidR="00F37450" w:rsidRPr="000D039F">
        <w:rPr>
          <w:rFonts w:eastAsia="Calibri"/>
          <w:lang w:val="ru-RU"/>
        </w:rPr>
        <w:tab/>
      </w:r>
      <w:r w:rsidR="00FF152B" w:rsidRPr="000D039F">
        <w:rPr>
          <w:rFonts w:eastAsia="Calibri"/>
          <w:lang w:val="ru-RU"/>
        </w:rPr>
        <w:t>(</w:t>
      </w:r>
      <w:proofErr w:type="gramStart"/>
      <w:r w:rsidR="00FF152B" w:rsidRPr="000D039F">
        <w:rPr>
          <w:rFonts w:eastAsia="Calibri"/>
          <w:lang w:val="ru-RU"/>
        </w:rPr>
        <w:t>4-12</w:t>
      </w:r>
      <w:proofErr w:type="gramEnd"/>
      <w:r w:rsidR="00FF152B" w:rsidRPr="000D039F">
        <w:rPr>
          <w:rFonts w:eastAsia="Calibri"/>
          <w:lang w:val="ru-RU"/>
        </w:rPr>
        <w:t>)</w:t>
      </w:r>
    </w:p>
    <w:p w14:paraId="71D245A2" w14:textId="77777777" w:rsidR="00192ABF" w:rsidRPr="000D039F" w:rsidRDefault="00192ABF" w:rsidP="00192ABF">
      <w:pPr>
        <w:rPr>
          <w:lang w:val="ru-RU"/>
        </w:rPr>
      </w:pPr>
      <w:bookmarkStart w:id="267" w:name="_Toc526571203"/>
      <w:r w:rsidRPr="000D039F">
        <w:rPr>
          <w:lang w:val="ru-RU"/>
        </w:rPr>
        <w:t>Таким образом, для заданного значения ЧПИ длина волны определяет коинтервал Найквиста, который, в свою очередь, ограничивает точность доплеровских расчетов с точки зрения ширины спектра. Когда ширина спектра становится большой по отношению к коинтервалу Найквиста, радарные выборки между импульсами становятся некогерентными и точность оценок падает. Ширина спектра может увеличиться (уширение спектра) и превратиться в большой участок спектра под воздействием нескольких факторов, включая турбулентность, сдвиг ветра и скорости падения (Fabry, 2015, Section 5.2). Если ширина спектра превосходит коинтервал Найквиста более чем на (2</w:t>
      </w:r>
      <w:proofErr w:type="gramStart"/>
      <w:r w:rsidRPr="000D039F">
        <w:rPr>
          <w:lang w:val="ru-RU"/>
        </w:rPr>
        <w:t>π)</w:t>
      </w:r>
      <w:r w:rsidRPr="000D039F">
        <w:rPr>
          <w:vertAlign w:val="superscript"/>
          <w:lang w:val="ru-RU"/>
        </w:rPr>
        <w:t>−</w:t>
      </w:r>
      <w:proofErr w:type="gramEnd"/>
      <w:r w:rsidRPr="000D039F">
        <w:rPr>
          <w:vertAlign w:val="superscript"/>
          <w:lang w:val="ru-RU"/>
        </w:rPr>
        <w:t>1</w:t>
      </w:r>
      <w:r w:rsidRPr="000D039F">
        <w:rPr>
          <w:lang w:val="ru-RU"/>
        </w:rPr>
        <w:t>, расхождение результатов доплеровской оценки скорости начинает расти экспоненциально (Doviak, 1978).</w:t>
      </w:r>
    </w:p>
    <w:p w14:paraId="2AC64B2B" w14:textId="040952F4" w:rsidR="00192ABF" w:rsidRPr="000D039F" w:rsidRDefault="00192ABF" w:rsidP="00192ABF">
      <w:pPr>
        <w:rPr>
          <w:lang w:val="ru-RU"/>
        </w:rPr>
      </w:pPr>
      <w:r w:rsidRPr="000D039F">
        <w:rPr>
          <w:lang w:val="ru-RU"/>
        </w:rPr>
        <w:t xml:space="preserve">Поскольку влияние турбулентности и сдвига ветра увеличивается по мере увеличения объема выборки радара, ширина спектра представляет собой функцию от эффективной ширины диаграммы направленности и радиуса действия радара. </w:t>
      </w:r>
      <w:r w:rsidR="00574293" w:rsidRPr="000D039F">
        <w:rPr>
          <w:lang w:val="ru-RU"/>
        </w:rPr>
        <w:t>"</w:t>
      </w:r>
      <w:r w:rsidRPr="000D039F">
        <w:rPr>
          <w:lang w:val="ru-RU"/>
        </w:rPr>
        <w:t>Диапазон когерентности</w:t>
      </w:r>
      <w:r w:rsidR="00574293" w:rsidRPr="000D039F">
        <w:rPr>
          <w:lang w:val="ru-RU"/>
        </w:rPr>
        <w:t>"</w:t>
      </w:r>
      <w:r w:rsidRPr="000D039F">
        <w:rPr>
          <w:lang w:val="ru-RU"/>
        </w:rPr>
        <w:t xml:space="preserve"> можно определить как максимальный радиус действия, при котором достигается приемлемое качество доплеровских оценок. Для каждой отдельно взятой ширины диаграммы направленности предпочтительно использовать большие длины волн (такие как 10 см в S-диапазоне).</w:t>
      </w:r>
    </w:p>
    <w:p w14:paraId="143E7914" w14:textId="73A11B99" w:rsidR="00192ABF" w:rsidRPr="000D039F" w:rsidRDefault="00192ABF" w:rsidP="000C62EB">
      <w:pPr>
        <w:pStyle w:val="Heading4"/>
        <w:rPr>
          <w:lang w:val="ru-RU"/>
        </w:rPr>
      </w:pPr>
      <w:r w:rsidRPr="000D039F">
        <w:rPr>
          <w:lang w:val="ru-RU"/>
        </w:rPr>
        <w:t>4.2.9.5</w:t>
      </w:r>
      <w:r w:rsidRPr="000D039F">
        <w:rPr>
          <w:lang w:val="ru-RU"/>
        </w:rPr>
        <w:tab/>
        <w:t>Резонансные эффекты – количественное измерение интенсивности</w:t>
      </w:r>
    </w:p>
    <w:p w14:paraId="3BB7C08B" w14:textId="113D638D" w:rsidR="00192ABF" w:rsidRPr="000D039F" w:rsidRDefault="00192ABF" w:rsidP="00192ABF">
      <w:pPr>
        <w:rPr>
          <w:lang w:val="ru-RU"/>
        </w:rPr>
      </w:pPr>
      <w:r w:rsidRPr="000D039F">
        <w:rPr>
          <w:lang w:val="ru-RU"/>
        </w:rPr>
        <w:t>Эффективная площадь обратного рассеяния сферических частиц в значительной степени зависит от длины волны падающего сигнала, а также от диаметра сферы (Rheinstein, 1968). Для точной оценки отражательной способности, которая выступает мерой эффективной площади обратного рассеяния, отраженная мощность должна быть линейной функцией размера капли. Для этого необходимо, чтобы обратное рассеяние радиолокационных сигналов происходило в области релеевского рассеяния и Ми-диапазоне, что очень нелинейно и чего следует избегать применительно к дождевым каплям ожидаемых диаметров (Fabry, 2015). Резонансные эффекты, как и затухание, способны отрицательно влиять на оценку поляриметрических переменных (Zrnic, 2000). Согласно Зрничу, при длине волны 5 см резонанс происходит при размере капли более 5 мм, но поляриметрическая переменная имеет нелинейную (немонотонную) функцию, из-за чего становится невозможным провести точные количественные оценки. В этом случае последствия для коэффициента корреляции довольно очевидны, особенно в C-диапазоне при значениях отражательной способности более 30</w:t>
      </w:r>
      <w:r w:rsidR="001E1EA4" w:rsidRPr="000D039F">
        <w:rPr>
          <w:lang w:val="ru-RU"/>
        </w:rPr>
        <w:t> </w:t>
      </w:r>
      <w:r w:rsidRPr="000D039F">
        <w:rPr>
          <w:lang w:val="ru-RU"/>
        </w:rPr>
        <w:t>дБZ (Ryzhkov, 2005).</w:t>
      </w:r>
    </w:p>
    <w:p w14:paraId="13626AE4" w14:textId="77777777" w:rsidR="00192ABF" w:rsidRPr="000D039F" w:rsidRDefault="00192ABF" w:rsidP="005A65EE">
      <w:pPr>
        <w:keepNext/>
        <w:keepLines/>
        <w:rPr>
          <w:lang w:val="ru-RU"/>
        </w:rPr>
      </w:pPr>
      <w:r w:rsidRPr="000D039F">
        <w:rPr>
          <w:lang w:val="ru-RU"/>
        </w:rPr>
        <w:lastRenderedPageBreak/>
        <w:t>Неопределенность соотношения между диаметром капли и площадью обратного рассеяния в Ми-диапазоне может препятствовать получению приемлемых оценок отражательной способности для меньших длин волны. При длинах волны, на которых происходит затухание, небольшие ошибки в калибровочных постоянных влекут за собой значительные ошибки в оценке интенсивности дождя (Hitschfeld, 1954).</w:t>
      </w:r>
    </w:p>
    <w:p w14:paraId="41AB70DD" w14:textId="48D0E9E0" w:rsidR="00192ABF" w:rsidRPr="000D039F" w:rsidRDefault="00192ABF" w:rsidP="000C62EB">
      <w:pPr>
        <w:pStyle w:val="Heading4"/>
        <w:rPr>
          <w:lang w:val="ru-RU"/>
        </w:rPr>
      </w:pPr>
      <w:r w:rsidRPr="000D039F">
        <w:rPr>
          <w:lang w:val="ru-RU"/>
        </w:rPr>
        <w:t>4.2.9.6</w:t>
      </w:r>
      <w:r w:rsidRPr="000D039F">
        <w:rPr>
          <w:lang w:val="ru-RU"/>
        </w:rPr>
        <w:tab/>
        <w:t>Выводы</w:t>
      </w:r>
    </w:p>
    <w:p w14:paraId="6915A56D" w14:textId="77777777" w:rsidR="00192ABF" w:rsidRPr="000D039F" w:rsidRDefault="00192ABF" w:rsidP="00192ABF">
      <w:pPr>
        <w:rPr>
          <w:lang w:val="ru-RU"/>
        </w:rPr>
      </w:pPr>
      <w:r w:rsidRPr="000D039F">
        <w:rPr>
          <w:lang w:val="ru-RU"/>
        </w:rPr>
        <w:t>Выбор частотного диапазона для метеорологических радаров определяется требуемой дальностью действия. Если необходимо обеспечить большой радиус действия или если работа ведется в географических районах, для которых характерны ливневые дожди, S-диапазон позволяет повысить качество оценки параметров интенсивности и доплеровских измерений. В других географических районах или при меньшей требуемой дальности действия лучше подойдут радары, работающие в C- и X-диапазонах соответственно. Другим важным соображением является невозможность в достаточной степени компенсировать погрешности в оценке расстояния и скорости, связанные с меньшим однозначным радиусом действия, обусловленным достаточно высокими значениями ЧПИ, позволяющими получать точные доплеровские оценки. Другие факторы, негативно влияющие на точность данных, связаны с резонансными эффектами (рассеяние Ми и релеевское рассеяние), которые приводят к нелинейным отношениям между мощностью отраженного сигнала (сигнала обратного рассеяния) и распределением размеров капель при осадках. Это препятствует точной оценке интенсивности дождя и серьезно снижает эффективность алгоритмов идентификации частиц.</w:t>
      </w:r>
    </w:p>
    <w:p w14:paraId="7E7829F3" w14:textId="77777777" w:rsidR="00192ABF" w:rsidRPr="000D039F" w:rsidRDefault="00192ABF" w:rsidP="000C62EB">
      <w:pPr>
        <w:pStyle w:val="Heading3"/>
        <w:rPr>
          <w:lang w:val="ru-RU"/>
        </w:rPr>
      </w:pPr>
      <w:bookmarkStart w:id="268" w:name="_Toc236243248"/>
      <w:bookmarkStart w:id="269" w:name="_Toc236299084"/>
      <w:r w:rsidRPr="000D039F">
        <w:rPr>
          <w:lang w:val="ru-RU"/>
        </w:rPr>
        <w:t>4.2.10</w:t>
      </w:r>
      <w:r w:rsidRPr="000D039F">
        <w:rPr>
          <w:lang w:val="ru-RU"/>
        </w:rPr>
        <w:tab/>
        <w:t>Уязвимости погодных радаров</w:t>
      </w:r>
      <w:bookmarkEnd w:id="268"/>
      <w:bookmarkEnd w:id="269"/>
    </w:p>
    <w:p w14:paraId="62EE49EF" w14:textId="77777777" w:rsidR="00192ABF" w:rsidRPr="000D039F" w:rsidRDefault="00192ABF" w:rsidP="00192ABF">
      <w:pPr>
        <w:rPr>
          <w:lang w:val="ru-RU"/>
        </w:rPr>
      </w:pPr>
      <w:r w:rsidRPr="000D039F">
        <w:rPr>
          <w:lang w:val="ru-RU"/>
        </w:rPr>
        <w:t xml:space="preserve">Погодный радар определяет дальность до целей (связанных с погодой) посредством измерения времени, которое требуется для того, чтобы излучаемый сигнал распространился от передатчика до цели и вернулся в месторасположение радара. Время распространения является функцией от длины трассы, а точность его измерения в существенной степени зависит от времени нарастания и затухания импульса, и чем резче переходы, тем точнее можно определить время. Передний или задний фронт импульса представляет собой индикатор, с помощью которого измеряется время прихода отраженного импульса, и чем оно короче, тем выше возможная точность измерения. </w:t>
      </w:r>
    </w:p>
    <w:p w14:paraId="6A973D00" w14:textId="77777777" w:rsidR="00192ABF" w:rsidRPr="000D039F" w:rsidRDefault="00192ABF" w:rsidP="00192ABF">
      <w:pPr>
        <w:rPr>
          <w:lang w:val="ru-RU"/>
        </w:rPr>
      </w:pPr>
      <w:r w:rsidRPr="000D039F">
        <w:rPr>
          <w:lang w:val="ru-RU"/>
        </w:rPr>
        <w:t>Для сохранения краткого времени переноса импульса фазочастотные характеристики аппаратного оборудования передатчика и приемника должны быть линейными в широкой полосе. Ширина полосы радиолокатора примерно пропорциональна более краткому из двух значений времени переноса импульса, а попытки уменьшить ширину полосы излучаемого сигнала (путем дополнительной фильтрации и т. д.) до величины, меньше необходимой, ухудшают точность системы. Ширина полосы радара часто удивляет тех, кто не знаком с радарными системами, так как ширина полосы 3 дБ погодного радара может составлять от 5 до 10 МГц. Показатели работы также ухудшаются из-за помех, получаемых в пределах ширины полосы радара.</w:t>
      </w:r>
    </w:p>
    <w:p w14:paraId="470C0769" w14:textId="77777777" w:rsidR="00192ABF" w:rsidRPr="000D039F" w:rsidRDefault="00192ABF" w:rsidP="00192ABF">
      <w:pPr>
        <w:rPr>
          <w:lang w:val="ru-RU"/>
        </w:rPr>
      </w:pPr>
      <w:r w:rsidRPr="000D039F">
        <w:rPr>
          <w:lang w:val="ru-RU"/>
        </w:rPr>
        <w:t>Необходимо также повторить, что, хотя большинство передач радиосвязи предусматривают единичный проход трассы между антеннами с известными характеристиками, сигнал радара должен пройти эту трассу дважды при наличии мешающего отражения от объектов (дождевых капель, града, переносимых ветром веществ), не предназначенных для этой цели. В результате этого к радару возвращаются чрезвычайно слабые сигналы.</w:t>
      </w:r>
    </w:p>
    <w:p w14:paraId="33851BE4" w14:textId="77777777" w:rsidR="00192ABF" w:rsidRPr="000D039F" w:rsidRDefault="00192ABF" w:rsidP="00192ABF">
      <w:pPr>
        <w:rPr>
          <w:lang w:val="ru-RU"/>
        </w:rPr>
      </w:pPr>
      <w:r w:rsidRPr="000D039F">
        <w:rPr>
          <w:lang w:val="ru-RU"/>
        </w:rPr>
        <w:t>Несмотря на часто высокую мощность передатчиков и высокочувствительные приемники, радары чрезвычайно чувствительны к шуму и помехам.</w:t>
      </w:r>
    </w:p>
    <w:p w14:paraId="148BBE04" w14:textId="77777777" w:rsidR="00192ABF" w:rsidRPr="000D039F" w:rsidRDefault="00192ABF" w:rsidP="000C62EB">
      <w:pPr>
        <w:pStyle w:val="Heading4"/>
        <w:rPr>
          <w:lang w:val="ru-RU"/>
        </w:rPr>
      </w:pPr>
      <w:r w:rsidRPr="000D039F">
        <w:rPr>
          <w:lang w:val="ru-RU"/>
        </w:rPr>
        <w:t>4.2.10.1</w:t>
      </w:r>
      <w:r w:rsidRPr="000D039F">
        <w:rPr>
          <w:lang w:val="ru-RU"/>
        </w:rPr>
        <w:tab/>
        <w:t xml:space="preserve">Типы возможных помех </w:t>
      </w:r>
    </w:p>
    <w:p w14:paraId="50055E2B" w14:textId="77777777" w:rsidR="00192ABF" w:rsidRPr="000D039F" w:rsidRDefault="00192ABF" w:rsidP="00192ABF">
      <w:pPr>
        <w:rPr>
          <w:lang w:val="ru-RU"/>
        </w:rPr>
      </w:pPr>
      <w:r w:rsidRPr="000D039F">
        <w:rPr>
          <w:lang w:val="ru-RU"/>
        </w:rPr>
        <w:t>Точность отображения текущего состояния атмосферных условий у метеорологических радиолокаторов может снижаться под действием различных форм помех, которые могут ограничивать или в худшем случае сводить на нет способность радаров обнаруживать скорость и направление ветра на различных высотах, осуществлять адекватную количественную оценку интенсивности и накопления осадков, обнаруживать и отслеживать ураганы, тайфуны, торнадо, штормовые ветры и другие связанные со штормами явления. Ввиду исключительной чувствительности, необходимой для обнаружения метеорологических данных, погодные радары особенно уязвимы перед помехами, которые могут серьезно подорвать их эксплуатационную эффективность. В силу этого важно определить типы помех, которые могут ухудшать эксплуатационные возможности радаров.</w:t>
      </w:r>
    </w:p>
    <w:p w14:paraId="78FA72BB" w14:textId="77777777" w:rsidR="00192ABF" w:rsidRPr="000D039F" w:rsidRDefault="00192ABF" w:rsidP="00192ABF">
      <w:pPr>
        <w:rPr>
          <w:lang w:val="ru-RU"/>
        </w:rPr>
      </w:pPr>
      <w:r w:rsidRPr="000D039F">
        <w:rPr>
          <w:lang w:val="ru-RU"/>
        </w:rPr>
        <w:t>К основным типам помех, которые могут воздействовать на погодные радары, относятся постоянные, изменяющиеся во времени, интрузивные сигналы типа импульсов. После выявления этих форм помех можно установить максимальный уровень помех, с которым могут справиться метеорологические радарные системы, прежде чем это отразится на их возможности прогнозирования.</w:t>
      </w:r>
    </w:p>
    <w:p w14:paraId="3B106B57" w14:textId="77777777" w:rsidR="00192ABF" w:rsidRPr="000D039F" w:rsidRDefault="00192ABF" w:rsidP="00192ABF">
      <w:pPr>
        <w:rPr>
          <w:lang w:val="ru-RU"/>
        </w:rPr>
      </w:pPr>
      <w:r w:rsidRPr="000D039F">
        <w:rPr>
          <w:lang w:val="ru-RU"/>
        </w:rPr>
        <w:t xml:space="preserve">В Рекомендации МСЭ-R М.1849-1 приводятся уровни защитных критериев для метеорологических радаров и, в частности, максимальное значение </w:t>
      </w:r>
      <w:r w:rsidRPr="000D039F">
        <w:rPr>
          <w:i/>
          <w:iCs/>
          <w:lang w:val="ru-RU"/>
        </w:rPr>
        <w:t>I/N</w:t>
      </w:r>
      <w:r w:rsidRPr="000D039F">
        <w:rPr>
          <w:lang w:val="ru-RU"/>
        </w:rPr>
        <w:t xml:space="preserve"> = 10 дБ для постоянных помех.</w:t>
      </w:r>
    </w:p>
    <w:p w14:paraId="7FF2C8BC" w14:textId="77777777" w:rsidR="00192ABF" w:rsidRPr="000D039F" w:rsidRDefault="00192ABF" w:rsidP="009602F9">
      <w:pPr>
        <w:pStyle w:val="Heading4"/>
        <w:rPr>
          <w:lang w:val="ru-RU"/>
        </w:rPr>
      </w:pPr>
      <w:r w:rsidRPr="000D039F">
        <w:rPr>
          <w:lang w:val="ru-RU"/>
        </w:rPr>
        <w:lastRenderedPageBreak/>
        <w:t>4.2.10.2</w:t>
      </w:r>
      <w:r w:rsidRPr="000D039F">
        <w:rPr>
          <w:lang w:val="ru-RU"/>
        </w:rPr>
        <w:tab/>
        <w:t>Воздействие постоянных помех</w:t>
      </w:r>
    </w:p>
    <w:p w14:paraId="200BD63A" w14:textId="77777777" w:rsidR="00192ABF" w:rsidRPr="000D039F" w:rsidRDefault="00192ABF" w:rsidP="009602F9">
      <w:pPr>
        <w:pStyle w:val="Heading5"/>
        <w:rPr>
          <w:lang w:val="ru-RU"/>
        </w:rPr>
      </w:pPr>
      <w:r w:rsidRPr="000D039F">
        <w:rPr>
          <w:lang w:val="ru-RU"/>
        </w:rPr>
        <w:t>4.2.10.2.1</w:t>
      </w:r>
      <w:r w:rsidRPr="000D039F">
        <w:rPr>
          <w:lang w:val="ru-RU"/>
        </w:rPr>
        <w:tab/>
        <w:t>Географическое покрытие</w:t>
      </w:r>
    </w:p>
    <w:p w14:paraId="0126215A" w14:textId="77777777" w:rsidR="00192ABF" w:rsidRPr="000D039F" w:rsidRDefault="00192ABF" w:rsidP="009602F9">
      <w:pPr>
        <w:keepNext/>
        <w:keepLines/>
        <w:rPr>
          <w:lang w:val="ru-RU"/>
        </w:rPr>
      </w:pPr>
      <w:r w:rsidRPr="000D039F">
        <w:rPr>
          <w:lang w:val="ru-RU"/>
        </w:rPr>
        <w:t xml:space="preserve">Постоянные помехи могут уменьшать оперативную дальность действия радара, ограничивая географическую зону покрытия ввиду соответствующего увеличения шума. </w:t>
      </w:r>
    </w:p>
    <w:p w14:paraId="2EDA289A" w14:textId="77777777" w:rsidR="00192ABF" w:rsidRPr="000D039F" w:rsidRDefault="00192ABF" w:rsidP="00192ABF">
      <w:pPr>
        <w:rPr>
          <w:lang w:val="ru-RU"/>
        </w:rPr>
      </w:pPr>
      <w:r w:rsidRPr="000D039F">
        <w:rPr>
          <w:lang w:val="ru-RU"/>
        </w:rPr>
        <w:t xml:space="preserve">Защитный критерий </w:t>
      </w:r>
      <w:r w:rsidRPr="000D039F">
        <w:rPr>
          <w:i/>
          <w:iCs/>
          <w:lang w:val="ru-RU"/>
        </w:rPr>
        <w:t>I</w:t>
      </w:r>
      <w:r w:rsidRPr="000D039F">
        <w:rPr>
          <w:lang w:val="ru-RU"/>
        </w:rPr>
        <w:t>/</w:t>
      </w:r>
      <w:r w:rsidRPr="000D039F">
        <w:rPr>
          <w:i/>
          <w:iCs/>
          <w:lang w:val="ru-RU"/>
        </w:rPr>
        <w:t>N</w:t>
      </w:r>
      <w:r w:rsidRPr="000D039F">
        <w:rPr>
          <w:lang w:val="ru-RU"/>
        </w:rPr>
        <w:t xml:space="preserve"> = −10 дБ соответствует увеличению шума или энергии на 0,5 дБ.</w:t>
      </w:r>
    </w:p>
    <w:p w14:paraId="02546A8D" w14:textId="67284A2A" w:rsidR="00192ABF" w:rsidRPr="000D039F" w:rsidRDefault="00192ABF" w:rsidP="00192ABF">
      <w:pPr>
        <w:rPr>
          <w:lang w:val="ru-RU"/>
        </w:rPr>
      </w:pPr>
      <w:r w:rsidRPr="000D039F">
        <w:rPr>
          <w:lang w:val="ru-RU"/>
        </w:rPr>
        <w:t>Исходя из того, что калибровка радаров проводится с целью обеспечить их соответствие уровню шума на приеме (т. е. около −113 дБм) при условии, что на расстоянии 100 км уровень отражательной способности составляет 0</w:t>
      </w:r>
      <w:r w:rsidR="000C62EB" w:rsidRPr="000D039F">
        <w:rPr>
          <w:lang w:val="ru-RU"/>
        </w:rPr>
        <w:t> </w:t>
      </w:r>
      <w:r w:rsidRPr="000D039F">
        <w:rPr>
          <w:lang w:val="ru-RU"/>
        </w:rPr>
        <w:t>дБZ, усиление шума меняет штатные условия работы радара, сокращая дальность его действия.</w:t>
      </w:r>
    </w:p>
    <w:p w14:paraId="7B885097" w14:textId="77777777" w:rsidR="00192ABF" w:rsidRPr="000D039F" w:rsidRDefault="00192ABF" w:rsidP="00192ABF">
      <w:pPr>
        <w:rPr>
          <w:lang w:val="ru-RU"/>
        </w:rPr>
      </w:pPr>
      <w:r w:rsidRPr="000D039F">
        <w:rPr>
          <w:lang w:val="ru-RU"/>
        </w:rPr>
        <w:t xml:space="preserve">Покрытие современных типовых метеорологических радаров, работающих в С-диапазоне, достигает приблизительно 200 км. В Таблице </w:t>
      </w:r>
      <w:proofErr w:type="gramStart"/>
      <w:r w:rsidRPr="000D039F">
        <w:rPr>
          <w:lang w:val="ru-RU"/>
        </w:rPr>
        <w:t>4-3</w:t>
      </w:r>
      <w:proofErr w:type="gramEnd"/>
      <w:r w:rsidRPr="000D039F">
        <w:rPr>
          <w:lang w:val="ru-RU"/>
        </w:rPr>
        <w:t xml:space="preserve"> в кратком виде приводятся потери в дальности и покрытии по мере увеличения помех и шума.</w:t>
      </w:r>
    </w:p>
    <w:p w14:paraId="2411114E" w14:textId="023E0548" w:rsidR="00D51813" w:rsidRPr="000D039F" w:rsidRDefault="00192ABF" w:rsidP="00D51813">
      <w:pPr>
        <w:pStyle w:val="TableNo"/>
        <w:rPr>
          <w:rFonts w:eastAsia="Calibri"/>
          <w:lang w:val="ru-RU"/>
        </w:rPr>
      </w:pPr>
      <w:r w:rsidRPr="000D039F">
        <w:rPr>
          <w:lang w:val="ru-RU"/>
        </w:rPr>
        <w:t>ТАБЛИЦА</w:t>
      </w:r>
      <w:r w:rsidR="00D51813" w:rsidRPr="000D039F">
        <w:rPr>
          <w:rFonts w:eastAsia="Calibri"/>
          <w:lang w:val="ru-RU"/>
        </w:rPr>
        <w:t xml:space="preserve"> </w:t>
      </w:r>
      <w:proofErr w:type="gramStart"/>
      <w:r w:rsidR="00D51813" w:rsidRPr="000D039F">
        <w:rPr>
          <w:rFonts w:eastAsia="Calibri"/>
          <w:lang w:val="ru-RU"/>
        </w:rPr>
        <w:t>4-3</w:t>
      </w:r>
      <w:proofErr w:type="gramEnd"/>
    </w:p>
    <w:p w14:paraId="3DD197C8" w14:textId="688D6E3B" w:rsidR="00D51813" w:rsidRPr="000D039F" w:rsidRDefault="00192ABF" w:rsidP="00D51813">
      <w:pPr>
        <w:pStyle w:val="Tabletitle"/>
        <w:rPr>
          <w:rFonts w:ascii="Times New Roman" w:eastAsia="Calibri" w:hAnsi="Times New Roman"/>
          <w:lang w:val="ru-RU"/>
        </w:rPr>
      </w:pPr>
      <w:r w:rsidRPr="000D039F">
        <w:rPr>
          <w:lang w:val="ru-RU"/>
        </w:rPr>
        <w:t>Потери в дальности и покрытии</w:t>
      </w:r>
    </w:p>
    <w:tbl>
      <w:tblPr>
        <w:tblW w:w="8101"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20" w:firstRow="1" w:lastRow="0" w:firstColumn="0" w:lastColumn="0" w:noHBand="0" w:noVBand="0"/>
      </w:tblPr>
      <w:tblGrid>
        <w:gridCol w:w="1864"/>
        <w:gridCol w:w="1982"/>
        <w:gridCol w:w="1845"/>
        <w:gridCol w:w="2410"/>
      </w:tblGrid>
      <w:tr w:rsidR="00D51813" w:rsidRPr="000D039F" w14:paraId="093E13DF" w14:textId="77777777" w:rsidTr="009602F9">
        <w:trPr>
          <w:jc w:val="center"/>
        </w:trPr>
        <w:tc>
          <w:tcPr>
            <w:tcW w:w="1864" w:type="dxa"/>
            <w:vAlign w:val="center"/>
          </w:tcPr>
          <w:p w14:paraId="2CB8A135" w14:textId="4B770736" w:rsidR="00D51813" w:rsidRPr="000D039F" w:rsidRDefault="00192ABF" w:rsidP="009602F9">
            <w:pPr>
              <w:pStyle w:val="Tablehead"/>
              <w:rPr>
                <w:rFonts w:ascii="Times New Roman" w:eastAsia="Calibri" w:hAnsi="Times New Roman" w:cs="Times New Roman"/>
                <w:szCs w:val="18"/>
                <w:lang w:val="ru-RU"/>
              </w:rPr>
            </w:pPr>
            <w:r w:rsidRPr="000D039F">
              <w:rPr>
                <w:szCs w:val="18"/>
                <w:lang w:val="ru-RU"/>
              </w:rPr>
              <w:t>Увеличение шума</w:t>
            </w:r>
            <w:r w:rsidR="00D51813" w:rsidRPr="000D039F">
              <w:rPr>
                <w:rFonts w:ascii="Times New Roman" w:eastAsia="Calibri" w:hAnsi="Times New Roman" w:cs="Times New Roman"/>
                <w:szCs w:val="18"/>
                <w:lang w:val="ru-RU"/>
              </w:rPr>
              <w:br/>
            </w:r>
            <w:r w:rsidRPr="000D039F">
              <w:rPr>
                <w:szCs w:val="18"/>
                <w:lang w:val="ru-RU"/>
              </w:rPr>
              <w:t>(дБ)</w:t>
            </w:r>
          </w:p>
        </w:tc>
        <w:tc>
          <w:tcPr>
            <w:tcW w:w="1982" w:type="dxa"/>
            <w:vAlign w:val="center"/>
          </w:tcPr>
          <w:p w14:paraId="420D4805" w14:textId="2762EADB" w:rsidR="00D51813" w:rsidRPr="000D039F" w:rsidRDefault="00192ABF" w:rsidP="009602F9">
            <w:pPr>
              <w:pStyle w:val="Tablehead"/>
              <w:rPr>
                <w:rFonts w:ascii="Times New Roman" w:eastAsia="Calibri" w:hAnsi="Times New Roman" w:cs="Times New Roman"/>
                <w:szCs w:val="18"/>
                <w:lang w:val="ru-RU"/>
              </w:rPr>
            </w:pPr>
            <w:r w:rsidRPr="000D039F">
              <w:rPr>
                <w:szCs w:val="18"/>
                <w:lang w:val="ru-RU"/>
              </w:rPr>
              <w:t xml:space="preserve">Соответствующее отношение </w:t>
            </w:r>
            <w:r w:rsidRPr="000D039F">
              <w:rPr>
                <w:i/>
                <w:iCs/>
                <w:szCs w:val="18"/>
                <w:lang w:val="ru-RU"/>
              </w:rPr>
              <w:t>I/N</w:t>
            </w:r>
            <w:r w:rsidRPr="000D039F">
              <w:rPr>
                <w:szCs w:val="18"/>
                <w:lang w:val="ru-RU"/>
              </w:rPr>
              <w:t xml:space="preserve"> </w:t>
            </w:r>
            <w:r w:rsidR="009602F9" w:rsidRPr="000D039F">
              <w:rPr>
                <w:rFonts w:asciiTheme="minorHAnsi" w:hAnsiTheme="minorHAnsi"/>
                <w:szCs w:val="18"/>
                <w:lang w:val="ru-RU"/>
              </w:rPr>
              <w:br/>
            </w:r>
            <w:r w:rsidRPr="000D039F">
              <w:rPr>
                <w:szCs w:val="18"/>
                <w:lang w:val="ru-RU"/>
              </w:rPr>
              <w:t>(дБ)</w:t>
            </w:r>
          </w:p>
        </w:tc>
        <w:tc>
          <w:tcPr>
            <w:tcW w:w="1845" w:type="dxa"/>
            <w:vAlign w:val="center"/>
          </w:tcPr>
          <w:p w14:paraId="1290B286" w14:textId="4D03D6E1" w:rsidR="00D51813" w:rsidRPr="000D039F" w:rsidRDefault="00192ABF" w:rsidP="009602F9">
            <w:pPr>
              <w:pStyle w:val="Tablehead"/>
              <w:rPr>
                <w:rFonts w:ascii="Times New Roman" w:eastAsia="Calibri" w:hAnsi="Times New Roman" w:cs="Times New Roman"/>
                <w:szCs w:val="18"/>
                <w:lang w:val="ru-RU"/>
              </w:rPr>
            </w:pPr>
            <w:r w:rsidRPr="000D039F">
              <w:rPr>
                <w:szCs w:val="18"/>
                <w:lang w:val="ru-RU"/>
              </w:rPr>
              <w:t>Потери в покрытии (км)</w:t>
            </w:r>
          </w:p>
        </w:tc>
        <w:tc>
          <w:tcPr>
            <w:tcW w:w="2410" w:type="dxa"/>
            <w:vAlign w:val="center"/>
          </w:tcPr>
          <w:p w14:paraId="541D75D3" w14:textId="5B127C47" w:rsidR="00D51813" w:rsidRPr="000D039F" w:rsidRDefault="00192ABF" w:rsidP="009602F9">
            <w:pPr>
              <w:pStyle w:val="Tablehead"/>
              <w:rPr>
                <w:rFonts w:ascii="Times New Roman" w:eastAsia="Calibri" w:hAnsi="Times New Roman" w:cs="Times New Roman"/>
                <w:szCs w:val="18"/>
                <w:lang w:val="ru-RU"/>
              </w:rPr>
            </w:pPr>
            <w:r w:rsidRPr="000D039F">
              <w:rPr>
                <w:szCs w:val="18"/>
                <w:lang w:val="ru-RU"/>
              </w:rPr>
              <w:t xml:space="preserve">Потери в покрытии </w:t>
            </w:r>
            <w:r w:rsidRPr="000D039F">
              <w:rPr>
                <w:rFonts w:asciiTheme="minorHAnsi" w:hAnsiTheme="minorHAnsi"/>
                <w:szCs w:val="18"/>
                <w:lang w:val="ru-RU"/>
              </w:rPr>
              <w:br/>
            </w:r>
            <w:r w:rsidRPr="000D039F">
              <w:rPr>
                <w:szCs w:val="18"/>
                <w:lang w:val="ru-RU"/>
              </w:rPr>
              <w:t>(% относительно поверхности)</w:t>
            </w:r>
          </w:p>
        </w:tc>
      </w:tr>
      <w:tr w:rsidR="00D51813" w:rsidRPr="000D039F" w14:paraId="0D3475BA" w14:textId="77777777" w:rsidTr="00E83DED">
        <w:trPr>
          <w:jc w:val="center"/>
        </w:trPr>
        <w:tc>
          <w:tcPr>
            <w:tcW w:w="1864" w:type="dxa"/>
          </w:tcPr>
          <w:p w14:paraId="2D8CFAED" w14:textId="1EBC0C6C" w:rsidR="00D51813" w:rsidRPr="000D039F" w:rsidRDefault="00D51813" w:rsidP="0050125C">
            <w:pPr>
              <w:pStyle w:val="Tabletext"/>
              <w:jc w:val="center"/>
              <w:rPr>
                <w:rFonts w:eastAsia="Calibri"/>
                <w:lang w:val="ru-RU"/>
              </w:rPr>
            </w:pPr>
            <w:r w:rsidRPr="000D039F">
              <w:rPr>
                <w:rFonts w:eastAsia="Calibri"/>
                <w:lang w:val="ru-RU"/>
              </w:rPr>
              <w:t>0</w:t>
            </w:r>
            <w:r w:rsidR="00A4036B" w:rsidRPr="000D039F">
              <w:rPr>
                <w:rFonts w:eastAsia="Calibri"/>
                <w:lang w:val="ru-RU"/>
              </w:rPr>
              <w:t>,</w:t>
            </w:r>
            <w:r w:rsidRPr="000D039F">
              <w:rPr>
                <w:rFonts w:eastAsia="Calibri"/>
                <w:lang w:val="ru-RU"/>
              </w:rPr>
              <w:t>5</w:t>
            </w:r>
          </w:p>
        </w:tc>
        <w:tc>
          <w:tcPr>
            <w:tcW w:w="1982" w:type="dxa"/>
          </w:tcPr>
          <w:p w14:paraId="14831052" w14:textId="77777777" w:rsidR="00D51813" w:rsidRPr="000D039F" w:rsidRDefault="00D51813" w:rsidP="0050125C">
            <w:pPr>
              <w:pStyle w:val="Tabletext"/>
              <w:jc w:val="center"/>
              <w:rPr>
                <w:rFonts w:eastAsia="Calibri"/>
                <w:lang w:val="ru-RU"/>
              </w:rPr>
            </w:pPr>
            <w:r w:rsidRPr="000D039F">
              <w:rPr>
                <w:rFonts w:eastAsia="Calibri"/>
                <w:lang w:val="ru-RU"/>
              </w:rPr>
              <w:t>−10</w:t>
            </w:r>
          </w:p>
        </w:tc>
        <w:tc>
          <w:tcPr>
            <w:tcW w:w="1845" w:type="dxa"/>
          </w:tcPr>
          <w:p w14:paraId="0315D270" w14:textId="77777777" w:rsidR="00D51813" w:rsidRPr="000D039F" w:rsidRDefault="00D51813" w:rsidP="0050125C">
            <w:pPr>
              <w:pStyle w:val="Tabletext"/>
              <w:jc w:val="center"/>
              <w:rPr>
                <w:rFonts w:eastAsia="Calibri"/>
                <w:lang w:val="ru-RU"/>
              </w:rPr>
            </w:pPr>
            <w:r w:rsidRPr="000D039F">
              <w:rPr>
                <w:rFonts w:eastAsia="Calibri"/>
                <w:lang w:val="ru-RU"/>
              </w:rPr>
              <w:t>11</w:t>
            </w:r>
          </w:p>
        </w:tc>
        <w:tc>
          <w:tcPr>
            <w:tcW w:w="2410" w:type="dxa"/>
            <w:vAlign w:val="bottom"/>
          </w:tcPr>
          <w:p w14:paraId="7736D273" w14:textId="77777777" w:rsidR="00D51813" w:rsidRPr="000D039F" w:rsidRDefault="00D51813" w:rsidP="0050125C">
            <w:pPr>
              <w:pStyle w:val="Tabletext"/>
              <w:jc w:val="center"/>
              <w:rPr>
                <w:rFonts w:eastAsia="Calibri"/>
                <w:lang w:val="ru-RU"/>
              </w:rPr>
            </w:pPr>
            <w:r w:rsidRPr="000D039F">
              <w:rPr>
                <w:rFonts w:eastAsia="Calibri"/>
                <w:lang w:val="ru-RU"/>
              </w:rPr>
              <w:t>11%</w:t>
            </w:r>
          </w:p>
        </w:tc>
      </w:tr>
      <w:tr w:rsidR="00D51813" w:rsidRPr="000D039F" w14:paraId="0FCEB955" w14:textId="77777777" w:rsidTr="00E83DED">
        <w:trPr>
          <w:jc w:val="center"/>
        </w:trPr>
        <w:tc>
          <w:tcPr>
            <w:tcW w:w="1864" w:type="dxa"/>
          </w:tcPr>
          <w:p w14:paraId="30951300" w14:textId="77777777" w:rsidR="00D51813" w:rsidRPr="000D039F" w:rsidRDefault="00D51813" w:rsidP="0050125C">
            <w:pPr>
              <w:pStyle w:val="Tabletext"/>
              <w:jc w:val="center"/>
              <w:rPr>
                <w:rFonts w:eastAsia="Calibri"/>
                <w:lang w:val="ru-RU"/>
              </w:rPr>
            </w:pPr>
            <w:r w:rsidRPr="000D039F">
              <w:rPr>
                <w:rFonts w:eastAsia="Calibri"/>
                <w:lang w:val="ru-RU"/>
              </w:rPr>
              <w:t>1</w:t>
            </w:r>
          </w:p>
        </w:tc>
        <w:tc>
          <w:tcPr>
            <w:tcW w:w="1982" w:type="dxa"/>
          </w:tcPr>
          <w:p w14:paraId="6206A3D7" w14:textId="77777777" w:rsidR="00D51813" w:rsidRPr="000D039F" w:rsidRDefault="00D51813" w:rsidP="0050125C">
            <w:pPr>
              <w:pStyle w:val="Tabletext"/>
              <w:jc w:val="center"/>
              <w:rPr>
                <w:rFonts w:eastAsia="Calibri"/>
                <w:lang w:val="ru-RU"/>
              </w:rPr>
            </w:pPr>
            <w:r w:rsidRPr="000D039F">
              <w:rPr>
                <w:rFonts w:eastAsia="Calibri"/>
                <w:lang w:val="ru-RU"/>
              </w:rPr>
              <w:t>−6</w:t>
            </w:r>
          </w:p>
        </w:tc>
        <w:tc>
          <w:tcPr>
            <w:tcW w:w="1845" w:type="dxa"/>
          </w:tcPr>
          <w:p w14:paraId="33C85BD4" w14:textId="77777777" w:rsidR="00D51813" w:rsidRPr="000D039F" w:rsidRDefault="00D51813" w:rsidP="0050125C">
            <w:pPr>
              <w:pStyle w:val="Tabletext"/>
              <w:jc w:val="center"/>
              <w:rPr>
                <w:rFonts w:eastAsia="Calibri"/>
                <w:lang w:val="ru-RU"/>
              </w:rPr>
            </w:pPr>
            <w:r w:rsidRPr="000D039F">
              <w:rPr>
                <w:rFonts w:eastAsia="Calibri"/>
                <w:lang w:val="ru-RU"/>
              </w:rPr>
              <w:t>22</w:t>
            </w:r>
          </w:p>
        </w:tc>
        <w:tc>
          <w:tcPr>
            <w:tcW w:w="2410" w:type="dxa"/>
            <w:vAlign w:val="bottom"/>
          </w:tcPr>
          <w:p w14:paraId="28779CFF" w14:textId="77777777" w:rsidR="00D51813" w:rsidRPr="000D039F" w:rsidRDefault="00D51813" w:rsidP="0050125C">
            <w:pPr>
              <w:pStyle w:val="Tabletext"/>
              <w:jc w:val="center"/>
              <w:rPr>
                <w:rFonts w:eastAsia="Calibri"/>
                <w:lang w:val="ru-RU"/>
              </w:rPr>
            </w:pPr>
            <w:r w:rsidRPr="000D039F">
              <w:rPr>
                <w:rFonts w:eastAsia="Calibri"/>
                <w:lang w:val="ru-RU"/>
              </w:rPr>
              <w:t>21%</w:t>
            </w:r>
          </w:p>
        </w:tc>
      </w:tr>
      <w:tr w:rsidR="00D51813" w:rsidRPr="000D039F" w14:paraId="064F0FE2" w14:textId="77777777" w:rsidTr="00E83DED">
        <w:trPr>
          <w:jc w:val="center"/>
        </w:trPr>
        <w:tc>
          <w:tcPr>
            <w:tcW w:w="1864" w:type="dxa"/>
          </w:tcPr>
          <w:p w14:paraId="08A8AB6D" w14:textId="77777777" w:rsidR="00D51813" w:rsidRPr="000D039F" w:rsidRDefault="00D51813" w:rsidP="0050125C">
            <w:pPr>
              <w:pStyle w:val="Tabletext"/>
              <w:jc w:val="center"/>
              <w:rPr>
                <w:rFonts w:eastAsia="Calibri"/>
                <w:lang w:val="ru-RU"/>
              </w:rPr>
            </w:pPr>
            <w:r w:rsidRPr="000D039F">
              <w:rPr>
                <w:rFonts w:eastAsia="Calibri"/>
                <w:lang w:val="ru-RU"/>
              </w:rPr>
              <w:t>2</w:t>
            </w:r>
          </w:p>
        </w:tc>
        <w:tc>
          <w:tcPr>
            <w:tcW w:w="1982" w:type="dxa"/>
          </w:tcPr>
          <w:p w14:paraId="49C53B41" w14:textId="10AAD59D" w:rsidR="00D51813" w:rsidRPr="000D039F" w:rsidRDefault="00D51813" w:rsidP="0050125C">
            <w:pPr>
              <w:pStyle w:val="Tabletext"/>
              <w:jc w:val="center"/>
              <w:rPr>
                <w:rFonts w:eastAsia="Calibri"/>
                <w:lang w:val="ru-RU"/>
              </w:rPr>
            </w:pPr>
            <w:r w:rsidRPr="000D039F">
              <w:rPr>
                <w:rFonts w:eastAsia="Calibri"/>
                <w:lang w:val="ru-RU"/>
              </w:rPr>
              <w:t>−2</w:t>
            </w:r>
            <w:r w:rsidR="00192ABF" w:rsidRPr="000D039F">
              <w:rPr>
                <w:rFonts w:eastAsia="Calibri"/>
                <w:lang w:val="ru-RU"/>
              </w:rPr>
              <w:t>,</w:t>
            </w:r>
            <w:r w:rsidRPr="000D039F">
              <w:rPr>
                <w:rFonts w:eastAsia="Calibri"/>
                <w:lang w:val="ru-RU"/>
              </w:rPr>
              <w:t>3</w:t>
            </w:r>
          </w:p>
        </w:tc>
        <w:tc>
          <w:tcPr>
            <w:tcW w:w="1845" w:type="dxa"/>
          </w:tcPr>
          <w:p w14:paraId="2E7F1178" w14:textId="77777777" w:rsidR="00D51813" w:rsidRPr="000D039F" w:rsidRDefault="00D51813" w:rsidP="0050125C">
            <w:pPr>
              <w:pStyle w:val="Tabletext"/>
              <w:jc w:val="center"/>
              <w:rPr>
                <w:rFonts w:eastAsia="Calibri"/>
                <w:lang w:val="ru-RU"/>
              </w:rPr>
            </w:pPr>
            <w:r w:rsidRPr="000D039F">
              <w:rPr>
                <w:rFonts w:eastAsia="Calibri"/>
                <w:lang w:val="ru-RU"/>
              </w:rPr>
              <w:t>42</w:t>
            </w:r>
          </w:p>
        </w:tc>
        <w:tc>
          <w:tcPr>
            <w:tcW w:w="2410" w:type="dxa"/>
            <w:vAlign w:val="bottom"/>
          </w:tcPr>
          <w:p w14:paraId="5BCDEECD" w14:textId="77777777" w:rsidR="00D51813" w:rsidRPr="000D039F" w:rsidRDefault="00D51813" w:rsidP="0050125C">
            <w:pPr>
              <w:pStyle w:val="Tabletext"/>
              <w:jc w:val="center"/>
              <w:rPr>
                <w:rFonts w:eastAsia="Calibri"/>
                <w:lang w:val="ru-RU"/>
              </w:rPr>
            </w:pPr>
            <w:r w:rsidRPr="000D039F">
              <w:rPr>
                <w:rFonts w:eastAsia="Calibri"/>
                <w:lang w:val="ru-RU"/>
              </w:rPr>
              <w:t>38%</w:t>
            </w:r>
          </w:p>
        </w:tc>
      </w:tr>
      <w:tr w:rsidR="00D51813" w:rsidRPr="000D039F" w14:paraId="4559CC9E" w14:textId="77777777" w:rsidTr="00E83DED">
        <w:trPr>
          <w:jc w:val="center"/>
        </w:trPr>
        <w:tc>
          <w:tcPr>
            <w:tcW w:w="1864" w:type="dxa"/>
          </w:tcPr>
          <w:p w14:paraId="222109AD" w14:textId="77777777" w:rsidR="00D51813" w:rsidRPr="000D039F" w:rsidRDefault="00D51813" w:rsidP="0050125C">
            <w:pPr>
              <w:pStyle w:val="Tabletext"/>
              <w:jc w:val="center"/>
              <w:rPr>
                <w:rFonts w:eastAsia="Calibri"/>
                <w:lang w:val="ru-RU"/>
              </w:rPr>
            </w:pPr>
            <w:r w:rsidRPr="000D039F">
              <w:rPr>
                <w:rFonts w:eastAsia="Calibri"/>
                <w:lang w:val="ru-RU"/>
              </w:rPr>
              <w:t>3</w:t>
            </w:r>
          </w:p>
        </w:tc>
        <w:tc>
          <w:tcPr>
            <w:tcW w:w="1982" w:type="dxa"/>
          </w:tcPr>
          <w:p w14:paraId="687CEAA4" w14:textId="77777777" w:rsidR="00D51813" w:rsidRPr="000D039F" w:rsidRDefault="00D51813" w:rsidP="0050125C">
            <w:pPr>
              <w:pStyle w:val="Tabletext"/>
              <w:jc w:val="center"/>
              <w:rPr>
                <w:rFonts w:eastAsia="Calibri"/>
                <w:lang w:val="ru-RU"/>
              </w:rPr>
            </w:pPr>
            <w:r w:rsidRPr="000D039F">
              <w:rPr>
                <w:rFonts w:eastAsia="Calibri"/>
                <w:lang w:val="ru-RU"/>
              </w:rPr>
              <w:t>0</w:t>
            </w:r>
          </w:p>
        </w:tc>
        <w:tc>
          <w:tcPr>
            <w:tcW w:w="1845" w:type="dxa"/>
          </w:tcPr>
          <w:p w14:paraId="1B4289A5" w14:textId="77777777" w:rsidR="00D51813" w:rsidRPr="000D039F" w:rsidRDefault="00D51813" w:rsidP="0050125C">
            <w:pPr>
              <w:pStyle w:val="Tabletext"/>
              <w:jc w:val="center"/>
              <w:rPr>
                <w:rFonts w:eastAsia="Calibri"/>
                <w:lang w:val="ru-RU"/>
              </w:rPr>
            </w:pPr>
            <w:r w:rsidRPr="000D039F">
              <w:rPr>
                <w:rFonts w:eastAsia="Calibri"/>
                <w:lang w:val="ru-RU"/>
              </w:rPr>
              <w:t>59</w:t>
            </w:r>
          </w:p>
        </w:tc>
        <w:tc>
          <w:tcPr>
            <w:tcW w:w="2410" w:type="dxa"/>
            <w:vAlign w:val="bottom"/>
          </w:tcPr>
          <w:p w14:paraId="62A74047" w14:textId="77777777" w:rsidR="00D51813" w:rsidRPr="000D039F" w:rsidRDefault="00D51813" w:rsidP="0050125C">
            <w:pPr>
              <w:pStyle w:val="Tabletext"/>
              <w:jc w:val="center"/>
              <w:rPr>
                <w:rFonts w:eastAsia="Calibri"/>
                <w:lang w:val="ru-RU"/>
              </w:rPr>
            </w:pPr>
            <w:r w:rsidRPr="000D039F">
              <w:rPr>
                <w:rFonts w:eastAsia="Calibri"/>
                <w:lang w:val="ru-RU"/>
              </w:rPr>
              <w:t>50%</w:t>
            </w:r>
          </w:p>
        </w:tc>
      </w:tr>
      <w:tr w:rsidR="00D51813" w:rsidRPr="000D039F" w14:paraId="0EB3C146" w14:textId="77777777" w:rsidTr="00E83DED">
        <w:trPr>
          <w:jc w:val="center"/>
        </w:trPr>
        <w:tc>
          <w:tcPr>
            <w:tcW w:w="1864" w:type="dxa"/>
          </w:tcPr>
          <w:p w14:paraId="210BA7A9" w14:textId="77777777" w:rsidR="00D51813" w:rsidRPr="000D039F" w:rsidRDefault="00D51813" w:rsidP="0050125C">
            <w:pPr>
              <w:pStyle w:val="Tabletext"/>
              <w:jc w:val="center"/>
              <w:rPr>
                <w:rFonts w:eastAsia="Calibri"/>
                <w:lang w:val="ru-RU"/>
              </w:rPr>
            </w:pPr>
            <w:r w:rsidRPr="000D039F">
              <w:rPr>
                <w:rFonts w:eastAsia="Calibri"/>
                <w:lang w:val="ru-RU"/>
              </w:rPr>
              <w:t>4</w:t>
            </w:r>
          </w:p>
        </w:tc>
        <w:tc>
          <w:tcPr>
            <w:tcW w:w="1982" w:type="dxa"/>
          </w:tcPr>
          <w:p w14:paraId="572BC533" w14:textId="3A47A0F7" w:rsidR="00D51813" w:rsidRPr="000D039F" w:rsidRDefault="00D51813" w:rsidP="0050125C">
            <w:pPr>
              <w:pStyle w:val="Tabletext"/>
              <w:jc w:val="center"/>
              <w:rPr>
                <w:rFonts w:eastAsia="Calibri"/>
                <w:lang w:val="ru-RU"/>
              </w:rPr>
            </w:pPr>
            <w:r w:rsidRPr="000D039F">
              <w:rPr>
                <w:rFonts w:eastAsia="Calibri"/>
                <w:lang w:val="ru-RU"/>
              </w:rPr>
              <w:t>1</w:t>
            </w:r>
            <w:r w:rsidR="00192ABF" w:rsidRPr="000D039F">
              <w:rPr>
                <w:rFonts w:eastAsia="Calibri"/>
                <w:lang w:val="ru-RU"/>
              </w:rPr>
              <w:t>,</w:t>
            </w:r>
            <w:r w:rsidRPr="000D039F">
              <w:rPr>
                <w:rFonts w:eastAsia="Calibri"/>
                <w:lang w:val="ru-RU"/>
              </w:rPr>
              <w:t>8</w:t>
            </w:r>
          </w:p>
        </w:tc>
        <w:tc>
          <w:tcPr>
            <w:tcW w:w="1845" w:type="dxa"/>
          </w:tcPr>
          <w:p w14:paraId="45392851" w14:textId="77777777" w:rsidR="00D51813" w:rsidRPr="000D039F" w:rsidRDefault="00D51813" w:rsidP="0050125C">
            <w:pPr>
              <w:pStyle w:val="Tabletext"/>
              <w:jc w:val="center"/>
              <w:rPr>
                <w:rFonts w:eastAsia="Calibri"/>
                <w:lang w:val="ru-RU"/>
              </w:rPr>
            </w:pPr>
            <w:r w:rsidRPr="000D039F">
              <w:rPr>
                <w:rFonts w:eastAsia="Calibri"/>
                <w:lang w:val="ru-RU"/>
              </w:rPr>
              <w:t>75</w:t>
            </w:r>
          </w:p>
        </w:tc>
        <w:tc>
          <w:tcPr>
            <w:tcW w:w="2410" w:type="dxa"/>
            <w:vAlign w:val="bottom"/>
          </w:tcPr>
          <w:p w14:paraId="3CCC8FC1" w14:textId="77777777" w:rsidR="00D51813" w:rsidRPr="000D039F" w:rsidRDefault="00D51813" w:rsidP="0050125C">
            <w:pPr>
              <w:pStyle w:val="Tabletext"/>
              <w:jc w:val="center"/>
              <w:rPr>
                <w:rFonts w:eastAsia="Calibri"/>
                <w:lang w:val="ru-RU"/>
              </w:rPr>
            </w:pPr>
            <w:r w:rsidRPr="000D039F">
              <w:rPr>
                <w:rFonts w:eastAsia="Calibri"/>
                <w:lang w:val="ru-RU"/>
              </w:rPr>
              <w:t>61%</w:t>
            </w:r>
          </w:p>
        </w:tc>
      </w:tr>
      <w:tr w:rsidR="00D51813" w:rsidRPr="000D039F" w14:paraId="03C06184" w14:textId="77777777" w:rsidTr="00E83DED">
        <w:trPr>
          <w:jc w:val="center"/>
        </w:trPr>
        <w:tc>
          <w:tcPr>
            <w:tcW w:w="1864" w:type="dxa"/>
          </w:tcPr>
          <w:p w14:paraId="210A4BF6" w14:textId="77777777" w:rsidR="00D51813" w:rsidRPr="000D039F" w:rsidRDefault="00D51813" w:rsidP="0050125C">
            <w:pPr>
              <w:pStyle w:val="Tabletext"/>
              <w:jc w:val="center"/>
              <w:rPr>
                <w:rFonts w:eastAsia="Calibri"/>
                <w:lang w:val="ru-RU"/>
              </w:rPr>
            </w:pPr>
            <w:r w:rsidRPr="000D039F">
              <w:rPr>
                <w:rFonts w:eastAsia="Calibri"/>
                <w:lang w:val="ru-RU"/>
              </w:rPr>
              <w:t>5</w:t>
            </w:r>
          </w:p>
        </w:tc>
        <w:tc>
          <w:tcPr>
            <w:tcW w:w="1982" w:type="dxa"/>
          </w:tcPr>
          <w:p w14:paraId="2310D251" w14:textId="78983EA3" w:rsidR="00D51813" w:rsidRPr="000D039F" w:rsidRDefault="00D51813" w:rsidP="0050125C">
            <w:pPr>
              <w:pStyle w:val="Tabletext"/>
              <w:jc w:val="center"/>
              <w:rPr>
                <w:rFonts w:eastAsia="Calibri"/>
                <w:lang w:val="ru-RU"/>
              </w:rPr>
            </w:pPr>
            <w:r w:rsidRPr="000D039F">
              <w:rPr>
                <w:rFonts w:eastAsia="Calibri"/>
                <w:lang w:val="ru-RU"/>
              </w:rPr>
              <w:t>3</w:t>
            </w:r>
            <w:r w:rsidR="00192ABF" w:rsidRPr="000D039F">
              <w:rPr>
                <w:rFonts w:eastAsia="Calibri"/>
                <w:lang w:val="ru-RU"/>
              </w:rPr>
              <w:t>,</w:t>
            </w:r>
            <w:r w:rsidRPr="000D039F">
              <w:rPr>
                <w:rFonts w:eastAsia="Calibri"/>
                <w:lang w:val="ru-RU"/>
              </w:rPr>
              <w:t>3</w:t>
            </w:r>
          </w:p>
        </w:tc>
        <w:tc>
          <w:tcPr>
            <w:tcW w:w="1845" w:type="dxa"/>
          </w:tcPr>
          <w:p w14:paraId="57613EDF" w14:textId="77777777" w:rsidR="00D51813" w:rsidRPr="000D039F" w:rsidRDefault="00D51813" w:rsidP="0050125C">
            <w:pPr>
              <w:pStyle w:val="Tabletext"/>
              <w:jc w:val="center"/>
              <w:rPr>
                <w:rFonts w:eastAsia="Calibri"/>
                <w:lang w:val="ru-RU"/>
              </w:rPr>
            </w:pPr>
            <w:r w:rsidRPr="000D039F">
              <w:rPr>
                <w:rFonts w:eastAsia="Calibri"/>
                <w:lang w:val="ru-RU"/>
              </w:rPr>
              <w:t>88</w:t>
            </w:r>
          </w:p>
        </w:tc>
        <w:tc>
          <w:tcPr>
            <w:tcW w:w="2410" w:type="dxa"/>
            <w:vAlign w:val="bottom"/>
          </w:tcPr>
          <w:p w14:paraId="48B5DBDC" w14:textId="77777777" w:rsidR="00D51813" w:rsidRPr="000D039F" w:rsidRDefault="00D51813" w:rsidP="0050125C">
            <w:pPr>
              <w:pStyle w:val="Tabletext"/>
              <w:jc w:val="center"/>
              <w:rPr>
                <w:rFonts w:eastAsia="Calibri"/>
                <w:lang w:val="ru-RU"/>
              </w:rPr>
            </w:pPr>
            <w:r w:rsidRPr="000D039F">
              <w:rPr>
                <w:rFonts w:eastAsia="Calibri"/>
                <w:lang w:val="ru-RU"/>
              </w:rPr>
              <w:t>69%</w:t>
            </w:r>
          </w:p>
        </w:tc>
      </w:tr>
      <w:tr w:rsidR="00D51813" w:rsidRPr="000D039F" w14:paraId="390D5A99" w14:textId="77777777" w:rsidTr="00E83DED">
        <w:trPr>
          <w:jc w:val="center"/>
        </w:trPr>
        <w:tc>
          <w:tcPr>
            <w:tcW w:w="1864" w:type="dxa"/>
          </w:tcPr>
          <w:p w14:paraId="0669A939" w14:textId="77777777" w:rsidR="00D51813" w:rsidRPr="000D039F" w:rsidRDefault="00D51813" w:rsidP="0050125C">
            <w:pPr>
              <w:pStyle w:val="Tabletext"/>
              <w:jc w:val="center"/>
              <w:rPr>
                <w:rFonts w:eastAsia="Calibri"/>
                <w:lang w:val="ru-RU"/>
              </w:rPr>
            </w:pPr>
            <w:r w:rsidRPr="000D039F">
              <w:rPr>
                <w:rFonts w:eastAsia="Calibri"/>
                <w:lang w:val="ru-RU"/>
              </w:rPr>
              <w:t>6</w:t>
            </w:r>
          </w:p>
        </w:tc>
        <w:tc>
          <w:tcPr>
            <w:tcW w:w="1982" w:type="dxa"/>
          </w:tcPr>
          <w:p w14:paraId="1E8D9FE3" w14:textId="5D1562E9" w:rsidR="00D51813" w:rsidRPr="000D039F" w:rsidRDefault="00D51813" w:rsidP="0050125C">
            <w:pPr>
              <w:pStyle w:val="Tabletext"/>
              <w:jc w:val="center"/>
              <w:rPr>
                <w:rFonts w:eastAsia="Calibri"/>
                <w:lang w:val="ru-RU"/>
              </w:rPr>
            </w:pPr>
            <w:r w:rsidRPr="000D039F">
              <w:rPr>
                <w:rFonts w:eastAsia="Calibri"/>
                <w:lang w:val="ru-RU"/>
              </w:rPr>
              <w:t>4</w:t>
            </w:r>
            <w:r w:rsidR="00192ABF" w:rsidRPr="000D039F">
              <w:rPr>
                <w:rFonts w:eastAsia="Calibri"/>
                <w:lang w:val="ru-RU"/>
              </w:rPr>
              <w:t>,</w:t>
            </w:r>
            <w:r w:rsidRPr="000D039F">
              <w:rPr>
                <w:rFonts w:eastAsia="Calibri"/>
                <w:lang w:val="ru-RU"/>
              </w:rPr>
              <w:t>7</w:t>
            </w:r>
          </w:p>
        </w:tc>
        <w:tc>
          <w:tcPr>
            <w:tcW w:w="1845" w:type="dxa"/>
          </w:tcPr>
          <w:p w14:paraId="3A3B9970" w14:textId="77777777" w:rsidR="00D51813" w:rsidRPr="000D039F" w:rsidRDefault="00D51813" w:rsidP="0050125C">
            <w:pPr>
              <w:pStyle w:val="Tabletext"/>
              <w:jc w:val="center"/>
              <w:rPr>
                <w:rFonts w:eastAsia="Calibri"/>
                <w:lang w:val="ru-RU"/>
              </w:rPr>
            </w:pPr>
            <w:r w:rsidRPr="000D039F">
              <w:rPr>
                <w:rFonts w:eastAsia="Calibri"/>
                <w:lang w:val="ru-RU"/>
              </w:rPr>
              <w:t>100</w:t>
            </w:r>
          </w:p>
        </w:tc>
        <w:tc>
          <w:tcPr>
            <w:tcW w:w="2410" w:type="dxa"/>
            <w:vAlign w:val="bottom"/>
          </w:tcPr>
          <w:p w14:paraId="1B7A2C97" w14:textId="77777777" w:rsidR="00D51813" w:rsidRPr="000D039F" w:rsidRDefault="00D51813" w:rsidP="0050125C">
            <w:pPr>
              <w:pStyle w:val="Tabletext"/>
              <w:jc w:val="center"/>
              <w:rPr>
                <w:rFonts w:eastAsia="Calibri"/>
                <w:lang w:val="ru-RU"/>
              </w:rPr>
            </w:pPr>
            <w:r w:rsidRPr="000D039F">
              <w:rPr>
                <w:rFonts w:eastAsia="Calibri"/>
                <w:lang w:val="ru-RU"/>
              </w:rPr>
              <w:t>75%</w:t>
            </w:r>
          </w:p>
        </w:tc>
      </w:tr>
      <w:tr w:rsidR="00D51813" w:rsidRPr="000D039F" w14:paraId="632D8DE0" w14:textId="77777777" w:rsidTr="00E83DED">
        <w:trPr>
          <w:jc w:val="center"/>
        </w:trPr>
        <w:tc>
          <w:tcPr>
            <w:tcW w:w="1864" w:type="dxa"/>
          </w:tcPr>
          <w:p w14:paraId="50596CD5" w14:textId="77777777" w:rsidR="00D51813" w:rsidRPr="000D039F" w:rsidRDefault="00D51813" w:rsidP="0050125C">
            <w:pPr>
              <w:pStyle w:val="Tabletext"/>
              <w:jc w:val="center"/>
              <w:rPr>
                <w:rFonts w:eastAsia="Calibri"/>
                <w:lang w:val="ru-RU"/>
              </w:rPr>
            </w:pPr>
            <w:r w:rsidRPr="000D039F">
              <w:rPr>
                <w:rFonts w:eastAsia="Calibri"/>
                <w:lang w:val="ru-RU"/>
              </w:rPr>
              <w:t>7</w:t>
            </w:r>
          </w:p>
        </w:tc>
        <w:tc>
          <w:tcPr>
            <w:tcW w:w="1982" w:type="dxa"/>
          </w:tcPr>
          <w:p w14:paraId="11B10BA3" w14:textId="77777777" w:rsidR="00D51813" w:rsidRPr="000D039F" w:rsidRDefault="00D51813" w:rsidP="0050125C">
            <w:pPr>
              <w:pStyle w:val="Tabletext"/>
              <w:jc w:val="center"/>
              <w:rPr>
                <w:rFonts w:eastAsia="Calibri"/>
                <w:lang w:val="ru-RU"/>
              </w:rPr>
            </w:pPr>
            <w:r w:rsidRPr="000D039F">
              <w:rPr>
                <w:rFonts w:eastAsia="Calibri"/>
                <w:lang w:val="ru-RU"/>
              </w:rPr>
              <w:t>6</w:t>
            </w:r>
          </w:p>
        </w:tc>
        <w:tc>
          <w:tcPr>
            <w:tcW w:w="1845" w:type="dxa"/>
          </w:tcPr>
          <w:p w14:paraId="5018210A" w14:textId="77777777" w:rsidR="00D51813" w:rsidRPr="000D039F" w:rsidRDefault="00D51813" w:rsidP="0050125C">
            <w:pPr>
              <w:pStyle w:val="Tabletext"/>
              <w:jc w:val="center"/>
              <w:rPr>
                <w:rFonts w:eastAsia="Calibri"/>
                <w:lang w:val="ru-RU"/>
              </w:rPr>
            </w:pPr>
            <w:r w:rsidRPr="000D039F">
              <w:rPr>
                <w:rFonts w:eastAsia="Calibri"/>
                <w:lang w:val="ru-RU"/>
              </w:rPr>
              <w:t>111</w:t>
            </w:r>
          </w:p>
        </w:tc>
        <w:tc>
          <w:tcPr>
            <w:tcW w:w="2410" w:type="dxa"/>
            <w:vAlign w:val="bottom"/>
          </w:tcPr>
          <w:p w14:paraId="48B858A5" w14:textId="77777777" w:rsidR="00D51813" w:rsidRPr="000D039F" w:rsidRDefault="00D51813" w:rsidP="0050125C">
            <w:pPr>
              <w:pStyle w:val="Tabletext"/>
              <w:jc w:val="center"/>
              <w:rPr>
                <w:rFonts w:eastAsia="Calibri"/>
                <w:lang w:val="ru-RU"/>
              </w:rPr>
            </w:pPr>
            <w:r w:rsidRPr="000D039F">
              <w:rPr>
                <w:rFonts w:eastAsia="Calibri"/>
                <w:lang w:val="ru-RU"/>
              </w:rPr>
              <w:t>80%</w:t>
            </w:r>
          </w:p>
        </w:tc>
      </w:tr>
      <w:tr w:rsidR="00D51813" w:rsidRPr="000D039F" w14:paraId="564C8E8A" w14:textId="77777777" w:rsidTr="00E83DED">
        <w:trPr>
          <w:jc w:val="center"/>
        </w:trPr>
        <w:tc>
          <w:tcPr>
            <w:tcW w:w="1864" w:type="dxa"/>
          </w:tcPr>
          <w:p w14:paraId="65A8C5B4" w14:textId="77777777" w:rsidR="00D51813" w:rsidRPr="000D039F" w:rsidRDefault="00D51813" w:rsidP="0050125C">
            <w:pPr>
              <w:pStyle w:val="Tabletext"/>
              <w:jc w:val="center"/>
              <w:rPr>
                <w:rFonts w:eastAsia="Calibri"/>
                <w:lang w:val="ru-RU"/>
              </w:rPr>
            </w:pPr>
            <w:r w:rsidRPr="000D039F">
              <w:rPr>
                <w:rFonts w:eastAsia="Calibri"/>
                <w:lang w:val="ru-RU"/>
              </w:rPr>
              <w:t>8</w:t>
            </w:r>
          </w:p>
        </w:tc>
        <w:tc>
          <w:tcPr>
            <w:tcW w:w="1982" w:type="dxa"/>
          </w:tcPr>
          <w:p w14:paraId="16B589D9" w14:textId="111CDC8E" w:rsidR="00D51813" w:rsidRPr="000D039F" w:rsidRDefault="00D51813" w:rsidP="0050125C">
            <w:pPr>
              <w:pStyle w:val="Tabletext"/>
              <w:jc w:val="center"/>
              <w:rPr>
                <w:rFonts w:eastAsia="Calibri"/>
                <w:lang w:val="ru-RU"/>
              </w:rPr>
            </w:pPr>
            <w:r w:rsidRPr="000D039F">
              <w:rPr>
                <w:rFonts w:eastAsia="Calibri"/>
                <w:lang w:val="ru-RU"/>
              </w:rPr>
              <w:t>7</w:t>
            </w:r>
            <w:r w:rsidR="00192ABF" w:rsidRPr="000D039F">
              <w:rPr>
                <w:rFonts w:eastAsia="Calibri"/>
                <w:lang w:val="ru-RU"/>
              </w:rPr>
              <w:t>,</w:t>
            </w:r>
            <w:r w:rsidRPr="000D039F">
              <w:rPr>
                <w:rFonts w:eastAsia="Calibri"/>
                <w:lang w:val="ru-RU"/>
              </w:rPr>
              <w:t>3</w:t>
            </w:r>
          </w:p>
        </w:tc>
        <w:tc>
          <w:tcPr>
            <w:tcW w:w="1845" w:type="dxa"/>
          </w:tcPr>
          <w:p w14:paraId="4D75FC2F" w14:textId="77777777" w:rsidR="00D51813" w:rsidRPr="000D039F" w:rsidRDefault="00D51813" w:rsidP="0050125C">
            <w:pPr>
              <w:pStyle w:val="Tabletext"/>
              <w:jc w:val="center"/>
              <w:rPr>
                <w:rFonts w:eastAsia="Calibri"/>
                <w:lang w:val="ru-RU"/>
              </w:rPr>
            </w:pPr>
            <w:r w:rsidRPr="000D039F">
              <w:rPr>
                <w:rFonts w:eastAsia="Calibri"/>
                <w:lang w:val="ru-RU"/>
              </w:rPr>
              <w:t>121</w:t>
            </w:r>
          </w:p>
        </w:tc>
        <w:tc>
          <w:tcPr>
            <w:tcW w:w="2410" w:type="dxa"/>
            <w:vAlign w:val="bottom"/>
          </w:tcPr>
          <w:p w14:paraId="42587350" w14:textId="77777777" w:rsidR="00D51813" w:rsidRPr="000D039F" w:rsidRDefault="00D51813" w:rsidP="0050125C">
            <w:pPr>
              <w:pStyle w:val="Tabletext"/>
              <w:jc w:val="center"/>
              <w:rPr>
                <w:rFonts w:eastAsia="Calibri"/>
                <w:lang w:val="ru-RU"/>
              </w:rPr>
            </w:pPr>
            <w:r w:rsidRPr="000D039F">
              <w:rPr>
                <w:rFonts w:eastAsia="Calibri"/>
                <w:lang w:val="ru-RU"/>
              </w:rPr>
              <w:t>84%</w:t>
            </w:r>
          </w:p>
        </w:tc>
      </w:tr>
      <w:tr w:rsidR="00D51813" w:rsidRPr="000D039F" w14:paraId="065E340B" w14:textId="77777777" w:rsidTr="00E83DED">
        <w:trPr>
          <w:jc w:val="center"/>
        </w:trPr>
        <w:tc>
          <w:tcPr>
            <w:tcW w:w="1864" w:type="dxa"/>
          </w:tcPr>
          <w:p w14:paraId="5205331A" w14:textId="77777777" w:rsidR="00D51813" w:rsidRPr="000D039F" w:rsidRDefault="00D51813" w:rsidP="0050125C">
            <w:pPr>
              <w:pStyle w:val="Tabletext"/>
              <w:jc w:val="center"/>
              <w:rPr>
                <w:rFonts w:eastAsia="Calibri"/>
                <w:lang w:val="ru-RU"/>
              </w:rPr>
            </w:pPr>
            <w:r w:rsidRPr="000D039F">
              <w:rPr>
                <w:rFonts w:eastAsia="Calibri"/>
                <w:lang w:val="ru-RU"/>
              </w:rPr>
              <w:t>9</w:t>
            </w:r>
          </w:p>
        </w:tc>
        <w:tc>
          <w:tcPr>
            <w:tcW w:w="1982" w:type="dxa"/>
          </w:tcPr>
          <w:p w14:paraId="2C8646A9" w14:textId="66F71D5E" w:rsidR="00D51813" w:rsidRPr="000D039F" w:rsidRDefault="00D51813" w:rsidP="0050125C">
            <w:pPr>
              <w:pStyle w:val="Tabletext"/>
              <w:jc w:val="center"/>
              <w:rPr>
                <w:rFonts w:eastAsia="Calibri"/>
                <w:lang w:val="ru-RU"/>
              </w:rPr>
            </w:pPr>
            <w:r w:rsidRPr="000D039F">
              <w:rPr>
                <w:rFonts w:eastAsia="Calibri"/>
                <w:lang w:val="ru-RU"/>
              </w:rPr>
              <w:t>8</w:t>
            </w:r>
            <w:r w:rsidR="00192ABF" w:rsidRPr="000D039F">
              <w:rPr>
                <w:rFonts w:eastAsia="Calibri"/>
                <w:lang w:val="ru-RU"/>
              </w:rPr>
              <w:t>,</w:t>
            </w:r>
            <w:r w:rsidRPr="000D039F">
              <w:rPr>
                <w:rFonts w:eastAsia="Calibri"/>
                <w:lang w:val="ru-RU"/>
              </w:rPr>
              <w:t>4</w:t>
            </w:r>
          </w:p>
        </w:tc>
        <w:tc>
          <w:tcPr>
            <w:tcW w:w="1845" w:type="dxa"/>
          </w:tcPr>
          <w:p w14:paraId="36518F8C" w14:textId="77777777" w:rsidR="00D51813" w:rsidRPr="000D039F" w:rsidRDefault="00D51813" w:rsidP="0050125C">
            <w:pPr>
              <w:pStyle w:val="Tabletext"/>
              <w:jc w:val="center"/>
              <w:rPr>
                <w:rFonts w:eastAsia="Calibri"/>
                <w:lang w:val="ru-RU"/>
              </w:rPr>
            </w:pPr>
            <w:r w:rsidRPr="000D039F">
              <w:rPr>
                <w:rFonts w:eastAsia="Calibri"/>
                <w:lang w:val="ru-RU"/>
              </w:rPr>
              <w:t>130</w:t>
            </w:r>
          </w:p>
        </w:tc>
        <w:tc>
          <w:tcPr>
            <w:tcW w:w="2410" w:type="dxa"/>
            <w:vAlign w:val="bottom"/>
          </w:tcPr>
          <w:p w14:paraId="71FCB2A4" w14:textId="77777777" w:rsidR="00D51813" w:rsidRPr="000D039F" w:rsidRDefault="00D51813" w:rsidP="0050125C">
            <w:pPr>
              <w:pStyle w:val="Tabletext"/>
              <w:jc w:val="center"/>
              <w:rPr>
                <w:rFonts w:eastAsia="Calibri"/>
                <w:lang w:val="ru-RU"/>
              </w:rPr>
            </w:pPr>
            <w:r w:rsidRPr="000D039F">
              <w:rPr>
                <w:rFonts w:eastAsia="Calibri"/>
                <w:lang w:val="ru-RU"/>
              </w:rPr>
              <w:t>88%</w:t>
            </w:r>
          </w:p>
        </w:tc>
      </w:tr>
      <w:tr w:rsidR="00D51813" w:rsidRPr="000D039F" w14:paraId="009CE4B2" w14:textId="77777777" w:rsidTr="00E83DED">
        <w:trPr>
          <w:jc w:val="center"/>
        </w:trPr>
        <w:tc>
          <w:tcPr>
            <w:tcW w:w="1864" w:type="dxa"/>
          </w:tcPr>
          <w:p w14:paraId="66FF4437" w14:textId="77777777" w:rsidR="00D51813" w:rsidRPr="000D039F" w:rsidRDefault="00D51813" w:rsidP="0050125C">
            <w:pPr>
              <w:pStyle w:val="Tabletext"/>
              <w:jc w:val="center"/>
              <w:rPr>
                <w:rFonts w:eastAsia="Calibri"/>
                <w:lang w:val="ru-RU"/>
              </w:rPr>
            </w:pPr>
            <w:r w:rsidRPr="000D039F">
              <w:rPr>
                <w:rFonts w:eastAsia="Calibri"/>
                <w:lang w:val="ru-RU"/>
              </w:rPr>
              <w:t>10</w:t>
            </w:r>
          </w:p>
        </w:tc>
        <w:tc>
          <w:tcPr>
            <w:tcW w:w="1982" w:type="dxa"/>
          </w:tcPr>
          <w:p w14:paraId="69E8D0FD" w14:textId="5FCD291B" w:rsidR="00D51813" w:rsidRPr="000D039F" w:rsidRDefault="00D51813" w:rsidP="0050125C">
            <w:pPr>
              <w:pStyle w:val="Tabletext"/>
              <w:jc w:val="center"/>
              <w:rPr>
                <w:rFonts w:eastAsia="Calibri"/>
                <w:lang w:val="ru-RU"/>
              </w:rPr>
            </w:pPr>
            <w:r w:rsidRPr="000D039F">
              <w:rPr>
                <w:rFonts w:eastAsia="Calibri"/>
                <w:lang w:val="ru-RU"/>
              </w:rPr>
              <w:t>9</w:t>
            </w:r>
            <w:r w:rsidR="00192ABF" w:rsidRPr="000D039F">
              <w:rPr>
                <w:rFonts w:eastAsia="Calibri"/>
                <w:lang w:val="ru-RU"/>
              </w:rPr>
              <w:t>,</w:t>
            </w:r>
            <w:r w:rsidRPr="000D039F">
              <w:rPr>
                <w:rFonts w:eastAsia="Calibri"/>
                <w:lang w:val="ru-RU"/>
              </w:rPr>
              <w:t>5</w:t>
            </w:r>
          </w:p>
        </w:tc>
        <w:tc>
          <w:tcPr>
            <w:tcW w:w="1845" w:type="dxa"/>
          </w:tcPr>
          <w:p w14:paraId="23A6600A" w14:textId="77777777" w:rsidR="00D51813" w:rsidRPr="000D039F" w:rsidRDefault="00D51813" w:rsidP="0050125C">
            <w:pPr>
              <w:pStyle w:val="Tabletext"/>
              <w:jc w:val="center"/>
              <w:rPr>
                <w:rFonts w:eastAsia="Calibri"/>
                <w:lang w:val="ru-RU"/>
              </w:rPr>
            </w:pPr>
            <w:r w:rsidRPr="000D039F">
              <w:rPr>
                <w:rFonts w:eastAsia="Calibri"/>
                <w:lang w:val="ru-RU"/>
              </w:rPr>
              <w:t>137</w:t>
            </w:r>
          </w:p>
        </w:tc>
        <w:tc>
          <w:tcPr>
            <w:tcW w:w="2410" w:type="dxa"/>
            <w:vAlign w:val="bottom"/>
          </w:tcPr>
          <w:p w14:paraId="40BF2936" w14:textId="77777777" w:rsidR="00D51813" w:rsidRPr="000D039F" w:rsidRDefault="00D51813" w:rsidP="0050125C">
            <w:pPr>
              <w:pStyle w:val="Tabletext"/>
              <w:jc w:val="center"/>
              <w:rPr>
                <w:rFonts w:eastAsia="Calibri"/>
                <w:lang w:val="ru-RU"/>
              </w:rPr>
            </w:pPr>
            <w:r w:rsidRPr="000D039F">
              <w:rPr>
                <w:rFonts w:eastAsia="Calibri"/>
                <w:lang w:val="ru-RU"/>
              </w:rPr>
              <w:t>90%</w:t>
            </w:r>
          </w:p>
        </w:tc>
      </w:tr>
    </w:tbl>
    <w:p w14:paraId="1DFE3F9B" w14:textId="77777777" w:rsidR="00D51813" w:rsidRPr="000D039F" w:rsidRDefault="00D51813" w:rsidP="00D51813">
      <w:pPr>
        <w:pStyle w:val="Tablefin"/>
        <w:rPr>
          <w:rFonts w:eastAsia="Calibri"/>
          <w:lang w:val="ru-RU"/>
        </w:rPr>
      </w:pPr>
    </w:p>
    <w:p w14:paraId="19521357" w14:textId="77777777" w:rsidR="002A020E" w:rsidRPr="000D039F" w:rsidRDefault="002A020E" w:rsidP="005215B0">
      <w:pPr>
        <w:pStyle w:val="Heading5"/>
        <w:rPr>
          <w:lang w:val="ru-RU"/>
        </w:rPr>
      </w:pPr>
      <w:r w:rsidRPr="000D039F">
        <w:rPr>
          <w:lang w:val="ru-RU"/>
        </w:rPr>
        <w:t>4.2.10.2.2</w:t>
      </w:r>
      <w:r w:rsidRPr="000D039F">
        <w:rPr>
          <w:lang w:val="ru-RU"/>
        </w:rPr>
        <w:tab/>
        <w:t>Интенсивность осадков</w:t>
      </w:r>
    </w:p>
    <w:p w14:paraId="7CBCB264" w14:textId="0A123A9D" w:rsidR="002A020E" w:rsidRPr="000D039F" w:rsidRDefault="002A020E" w:rsidP="002A020E">
      <w:pPr>
        <w:rPr>
          <w:lang w:val="ru-RU"/>
        </w:rPr>
      </w:pPr>
      <w:r w:rsidRPr="000D039F">
        <w:rPr>
          <w:lang w:val="ru-RU"/>
        </w:rPr>
        <w:t>Постоянные помехи также приводят к увеличению получаемой радаром энергии, что может влиять на измерения отражательной способности, связанной с различными типами осадков (например, дождь, снег и град). В</w:t>
      </w:r>
      <w:r w:rsidR="000C62EB" w:rsidRPr="000D039F">
        <w:rPr>
          <w:lang w:val="ru-RU"/>
        </w:rPr>
        <w:t> </w:t>
      </w:r>
      <w:r w:rsidRPr="000D039F">
        <w:rPr>
          <w:lang w:val="ru-RU"/>
        </w:rPr>
        <w:t>Таблице</w:t>
      </w:r>
      <w:r w:rsidR="000C62EB" w:rsidRPr="000D039F">
        <w:rPr>
          <w:lang w:val="ru-RU"/>
        </w:rPr>
        <w:t> </w:t>
      </w:r>
      <w:proofErr w:type="gramStart"/>
      <w:r w:rsidRPr="000D039F">
        <w:rPr>
          <w:lang w:val="ru-RU"/>
        </w:rPr>
        <w:t>4-4</w:t>
      </w:r>
      <w:proofErr w:type="gramEnd"/>
      <w:r w:rsidRPr="000D039F">
        <w:rPr>
          <w:lang w:val="ru-RU"/>
        </w:rPr>
        <w:t xml:space="preserve"> в кратком виде приводятся данные об увеличении процентных значений для нескольких видов выпадающих осадков по мере увеличения помех (шума).</w:t>
      </w:r>
    </w:p>
    <w:p w14:paraId="6E149299" w14:textId="77777777" w:rsidR="002A020E" w:rsidRPr="000D039F" w:rsidRDefault="002A020E" w:rsidP="002A020E">
      <w:pPr>
        <w:rPr>
          <w:lang w:val="ru-RU"/>
        </w:rPr>
      </w:pPr>
      <w:r w:rsidRPr="000D039F">
        <w:rPr>
          <w:lang w:val="ru-RU"/>
        </w:rPr>
        <w:t>В соответствии с описанием, приведенным в п. 4.1.2, интенсивность осадков, соответствующая определенной отражательной способности (дБ), может быть выражена следующим образом:</w:t>
      </w:r>
    </w:p>
    <w:p w14:paraId="6FAF21D3" w14:textId="062FB205" w:rsidR="00D51813" w:rsidRPr="000D039F" w:rsidRDefault="00F53EFE" w:rsidP="00D51813">
      <w:pPr>
        <w:pStyle w:val="Equation"/>
        <w:rPr>
          <w:rFonts w:eastAsia="Calibri"/>
          <w:lang w:val="ru-RU"/>
        </w:rPr>
      </w:pPr>
      <w:r w:rsidRPr="000D039F">
        <w:rPr>
          <w:rFonts w:eastAsia="Calibri"/>
          <w:lang w:val="ru-RU"/>
        </w:rPr>
        <w:tab/>
      </w:r>
      <w:r w:rsidR="00D51813" w:rsidRPr="000D039F">
        <w:rPr>
          <w:rFonts w:eastAsia="Calibri"/>
          <w:lang w:val="ru-RU"/>
        </w:rPr>
        <w:tab/>
      </w:r>
      <m:oMath>
        <m:r>
          <w:rPr>
            <w:rFonts w:ascii="Cambria Math" w:eastAsia="Calibri" w:hAnsi="Cambria Math"/>
            <w:lang w:val="ru-RU"/>
          </w:rPr>
          <m:t>Z=</m:t>
        </m:r>
        <m:sSup>
          <m:sSupPr>
            <m:ctrlPr>
              <w:rPr>
                <w:rFonts w:ascii="Cambria Math" w:eastAsia="Calibri" w:hAnsi="Cambria Math"/>
                <w:i/>
                <w:lang w:val="ru-RU"/>
              </w:rPr>
            </m:ctrlPr>
          </m:sSupPr>
          <m:e>
            <m:r>
              <w:rPr>
                <w:rFonts w:ascii="Cambria Math" w:eastAsia="Calibri" w:hAnsi="Cambria Math"/>
                <w:lang w:val="ru-RU"/>
              </w:rPr>
              <m:t>AR</m:t>
            </m:r>
          </m:e>
          <m:sup>
            <m:r>
              <w:rPr>
                <w:rFonts w:ascii="Cambria Math" w:eastAsia="Calibri" w:hAnsi="Cambria Math"/>
                <w:lang w:val="ru-RU"/>
              </w:rPr>
              <m:t>B</m:t>
            </m:r>
          </m:sup>
        </m:sSup>
      </m:oMath>
      <w:r w:rsidR="00D51813" w:rsidRPr="000D039F">
        <w:rPr>
          <w:rFonts w:eastAsia="Calibri"/>
          <w:lang w:val="ru-RU"/>
        </w:rPr>
        <w:tab/>
      </w:r>
      <w:r w:rsidR="00FF152B" w:rsidRPr="000D039F">
        <w:rPr>
          <w:rFonts w:eastAsia="Calibri"/>
          <w:lang w:val="ru-RU"/>
        </w:rPr>
        <w:t>(</w:t>
      </w:r>
      <w:proofErr w:type="gramStart"/>
      <w:r w:rsidR="00FF152B" w:rsidRPr="000D039F">
        <w:rPr>
          <w:rFonts w:eastAsia="Calibri"/>
          <w:lang w:val="ru-RU"/>
        </w:rPr>
        <w:t>4-13</w:t>
      </w:r>
      <w:proofErr w:type="gramEnd"/>
      <w:r w:rsidR="00FF152B" w:rsidRPr="000D039F">
        <w:rPr>
          <w:rFonts w:eastAsia="Calibri"/>
          <w:lang w:val="ru-RU"/>
        </w:rPr>
        <w:t>)</w:t>
      </w:r>
    </w:p>
    <w:p w14:paraId="2CB18933" w14:textId="2BB167D2" w:rsidR="00D51813" w:rsidRPr="000D039F" w:rsidRDefault="002A020E" w:rsidP="00D51813">
      <w:pPr>
        <w:rPr>
          <w:lang w:val="ru-RU"/>
        </w:rPr>
      </w:pPr>
      <w:r w:rsidRPr="000D039F">
        <w:rPr>
          <w:rFonts w:eastAsia="Calibri"/>
          <w:lang w:val="ru-RU"/>
        </w:rPr>
        <w:t>где</w:t>
      </w:r>
      <w:r w:rsidR="00D51813" w:rsidRPr="000D039F">
        <w:rPr>
          <w:rFonts w:eastAsia="Calibri"/>
          <w:lang w:val="ru-RU"/>
        </w:rPr>
        <w:t>:</w:t>
      </w:r>
    </w:p>
    <w:p w14:paraId="31E93295" w14:textId="276AE59F" w:rsidR="00D51813" w:rsidRPr="000D039F" w:rsidRDefault="00D51813" w:rsidP="00D51813">
      <w:pPr>
        <w:pStyle w:val="Equationlegend"/>
        <w:rPr>
          <w:rFonts w:eastAsia="Calibri"/>
          <w:lang w:val="ru-RU"/>
        </w:rPr>
      </w:pPr>
      <w:r w:rsidRPr="000D039F">
        <w:rPr>
          <w:rFonts w:eastAsia="Calibri"/>
          <w:lang w:val="ru-RU"/>
        </w:rPr>
        <w:tab/>
      </w:r>
      <w:proofErr w:type="gramStart"/>
      <w:r w:rsidR="00520F75" w:rsidRPr="000D039F">
        <w:rPr>
          <w:rFonts w:eastAsia="Calibri"/>
          <w:lang w:val="ru-RU"/>
        </w:rPr>
        <w:t xml:space="preserve">Z </w:t>
      </w:r>
      <w:r w:rsidRPr="000D039F">
        <w:rPr>
          <w:rFonts w:eastAsia="Calibri"/>
          <w:lang w:val="ru-RU"/>
        </w:rPr>
        <w:t>:</w:t>
      </w:r>
      <w:proofErr w:type="gramEnd"/>
      <w:r w:rsidRPr="000D039F">
        <w:rPr>
          <w:rFonts w:eastAsia="Calibri"/>
          <w:lang w:val="ru-RU"/>
        </w:rPr>
        <w:t xml:space="preserve"> </w:t>
      </w:r>
      <w:r w:rsidRPr="000D039F">
        <w:rPr>
          <w:rFonts w:eastAsia="Calibri"/>
          <w:lang w:val="ru-RU"/>
        </w:rPr>
        <w:tab/>
      </w:r>
      <w:r w:rsidR="002A020E" w:rsidRPr="000D039F">
        <w:rPr>
          <w:lang w:val="ru-RU"/>
        </w:rPr>
        <w:t>отражательная способность</w:t>
      </w:r>
    </w:p>
    <w:p w14:paraId="5A465BCA" w14:textId="48CF05F8" w:rsidR="00D51813" w:rsidRPr="000D039F" w:rsidRDefault="00D51813" w:rsidP="00D51813">
      <w:pPr>
        <w:pStyle w:val="Equationlegend"/>
        <w:rPr>
          <w:rFonts w:eastAsia="Calibri"/>
          <w:lang w:val="ru-RU"/>
        </w:rPr>
      </w:pPr>
      <w:r w:rsidRPr="000D039F">
        <w:rPr>
          <w:rFonts w:eastAsia="Calibri"/>
          <w:lang w:val="ru-RU"/>
        </w:rPr>
        <w:tab/>
      </w:r>
      <w:proofErr w:type="gramStart"/>
      <w:r w:rsidRPr="000D039F">
        <w:rPr>
          <w:rFonts w:eastAsia="Calibri"/>
          <w:i/>
          <w:lang w:val="ru-RU"/>
        </w:rPr>
        <w:t>A</w:t>
      </w:r>
      <w:r w:rsidR="00520F75" w:rsidRPr="000D039F">
        <w:rPr>
          <w:rFonts w:eastAsia="Calibri"/>
          <w:i/>
          <w:lang w:val="ru-RU"/>
        </w:rPr>
        <w:t xml:space="preserve"> </w:t>
      </w:r>
      <w:r w:rsidRPr="000D039F">
        <w:rPr>
          <w:rFonts w:eastAsia="Calibri"/>
          <w:lang w:val="ru-RU"/>
        </w:rPr>
        <w:t>:</w:t>
      </w:r>
      <w:proofErr w:type="gramEnd"/>
      <w:r w:rsidRPr="000D039F">
        <w:rPr>
          <w:rFonts w:eastAsia="Calibri"/>
          <w:lang w:val="ru-RU"/>
        </w:rPr>
        <w:t xml:space="preserve"> </w:t>
      </w:r>
      <w:r w:rsidRPr="000D039F">
        <w:rPr>
          <w:rFonts w:eastAsia="Calibri"/>
          <w:lang w:val="ru-RU"/>
        </w:rPr>
        <w:tab/>
      </w:r>
      <w:r w:rsidR="002A020E" w:rsidRPr="000D039F">
        <w:rPr>
          <w:lang w:val="ru-RU"/>
        </w:rPr>
        <w:t>постоянное значение рассеяния</w:t>
      </w:r>
    </w:p>
    <w:p w14:paraId="583C302B" w14:textId="6C3C740F" w:rsidR="00D51813" w:rsidRPr="000D039F" w:rsidRDefault="00D51813" w:rsidP="00D51813">
      <w:pPr>
        <w:pStyle w:val="Equationlegend"/>
        <w:rPr>
          <w:rFonts w:eastAsia="Calibri"/>
          <w:lang w:val="ru-RU"/>
        </w:rPr>
      </w:pPr>
      <w:r w:rsidRPr="000D039F">
        <w:rPr>
          <w:rFonts w:eastAsia="Calibri"/>
          <w:lang w:val="ru-RU"/>
        </w:rPr>
        <w:tab/>
      </w:r>
      <w:proofErr w:type="gramStart"/>
      <w:r w:rsidRPr="000D039F">
        <w:rPr>
          <w:rFonts w:eastAsia="Calibri"/>
          <w:i/>
          <w:lang w:val="ru-RU"/>
        </w:rPr>
        <w:t>B</w:t>
      </w:r>
      <w:r w:rsidR="00520F75" w:rsidRPr="000D039F">
        <w:rPr>
          <w:rFonts w:eastAsia="Calibri"/>
          <w:i/>
          <w:lang w:val="ru-RU"/>
        </w:rPr>
        <w:t xml:space="preserve"> </w:t>
      </w:r>
      <w:r w:rsidRPr="000D039F">
        <w:rPr>
          <w:rFonts w:eastAsia="Calibri"/>
          <w:lang w:val="ru-RU"/>
        </w:rPr>
        <w:t>:</w:t>
      </w:r>
      <w:proofErr w:type="gramEnd"/>
      <w:r w:rsidRPr="000D039F">
        <w:rPr>
          <w:rFonts w:eastAsia="Calibri"/>
          <w:lang w:val="ru-RU"/>
        </w:rPr>
        <w:t xml:space="preserve"> </w:t>
      </w:r>
      <w:r w:rsidRPr="000D039F">
        <w:rPr>
          <w:rFonts w:eastAsia="Calibri"/>
          <w:lang w:val="ru-RU"/>
        </w:rPr>
        <w:tab/>
      </w:r>
      <w:r w:rsidR="002A020E" w:rsidRPr="000D039F">
        <w:rPr>
          <w:lang w:val="ru-RU"/>
        </w:rPr>
        <w:t>множитель частоты</w:t>
      </w:r>
    </w:p>
    <w:p w14:paraId="1810CF05" w14:textId="2B3154C1" w:rsidR="00D51813" w:rsidRPr="000D039F" w:rsidRDefault="002A020E" w:rsidP="00093101">
      <w:pPr>
        <w:rPr>
          <w:lang w:val="ru-RU"/>
        </w:rPr>
      </w:pPr>
      <w:r w:rsidRPr="000D039F">
        <w:rPr>
          <w:rFonts w:eastAsia="Calibri"/>
          <w:lang w:val="ru-RU"/>
        </w:rPr>
        <w:t>и</w:t>
      </w:r>
    </w:p>
    <w:p w14:paraId="57E2ADC9" w14:textId="40E5EA1D" w:rsidR="00D51813" w:rsidRPr="000D039F" w:rsidRDefault="00344E71" w:rsidP="004D5E23">
      <w:pPr>
        <w:pStyle w:val="Equation"/>
        <w:rPr>
          <w:rFonts w:eastAsia="Calibri"/>
          <w:lang w:val="ru-RU"/>
        </w:rPr>
      </w:pPr>
      <w:r w:rsidRPr="000D039F">
        <w:rPr>
          <w:rFonts w:eastAsia="Calibri"/>
          <w:lang w:val="ru-RU"/>
        </w:rPr>
        <w:tab/>
      </w:r>
      <w:r w:rsidR="00980965" w:rsidRPr="000D039F">
        <w:rPr>
          <w:rFonts w:eastAsia="Calibri"/>
          <w:lang w:val="ru-RU"/>
        </w:rPr>
        <w:tab/>
      </w:r>
      <m:oMath>
        <m:r>
          <w:rPr>
            <w:rFonts w:ascii="Cambria Math" w:eastAsia="Calibri" w:hAnsi="Cambria Math"/>
            <w:lang w:val="ru-RU"/>
          </w:rPr>
          <m:t>Z</m:t>
        </m:r>
        <m:r>
          <m:rPr>
            <m:sty m:val="p"/>
          </m:rPr>
          <w:rPr>
            <w:rFonts w:ascii="Cambria Math" w:eastAsia="Calibri" w:hAnsi="Cambria Math"/>
            <w:lang w:val="ru-RU"/>
          </w:rPr>
          <m:t>=10</m:t>
        </m:r>
        <m:func>
          <m:funcPr>
            <m:ctrlPr>
              <w:rPr>
                <w:rFonts w:ascii="Cambria Math" w:hAnsi="Cambria Math"/>
                <w:lang w:val="ru-RU"/>
              </w:rPr>
            </m:ctrlPr>
          </m:funcPr>
          <m:fName>
            <m:r>
              <m:rPr>
                <m:sty m:val="p"/>
              </m:rPr>
              <w:rPr>
                <w:rFonts w:ascii="Cambria Math" w:eastAsia="Calibri" w:hAnsi="Cambria Math"/>
                <w:lang w:val="ru-RU"/>
              </w:rPr>
              <m:t>log</m:t>
            </m:r>
          </m:fName>
          <m:e>
            <m:r>
              <w:rPr>
                <w:rFonts w:ascii="Cambria Math" w:eastAsia="Calibri" w:hAnsi="Cambria Math"/>
                <w:lang w:val="ru-RU"/>
              </w:rPr>
              <m:t>Z</m:t>
            </m:r>
          </m:e>
        </m:func>
        <m:r>
          <m:rPr>
            <m:sty m:val="p"/>
          </m:rPr>
          <w:rPr>
            <w:rFonts w:ascii="Cambria Math" w:eastAsia="Calibri" w:hAnsi="Cambria Math"/>
            <w:lang w:val="ru-RU"/>
          </w:rPr>
          <m:t xml:space="preserve"> </m:t>
        </m:r>
      </m:oMath>
      <w:r w:rsidR="00D51813" w:rsidRPr="000D039F">
        <w:rPr>
          <w:rFonts w:eastAsia="Calibri"/>
          <w:lang w:val="ru-RU"/>
        </w:rPr>
        <w:t xml:space="preserve"> </w:t>
      </w:r>
      <w:r w:rsidR="004D5E23" w:rsidRPr="000D039F">
        <w:rPr>
          <w:rFonts w:eastAsia="Calibri"/>
          <w:lang w:val="ru-RU"/>
        </w:rPr>
        <w:t>  </w:t>
      </w:r>
      <w:r w:rsidR="00D51813" w:rsidRPr="000D039F">
        <w:rPr>
          <w:rFonts w:eastAsia="Calibri"/>
          <w:lang w:val="ru-RU"/>
        </w:rPr>
        <w:t>(dB</w:t>
      </w:r>
      <w:r w:rsidR="00C824A5">
        <w:rPr>
          <w:rFonts w:eastAsia="Calibri"/>
          <w:lang w:val="en-US"/>
        </w:rPr>
        <w:t>Z</w:t>
      </w:r>
      <w:r w:rsidR="00D51813" w:rsidRPr="000D039F">
        <w:rPr>
          <w:rFonts w:eastAsia="Calibri"/>
          <w:lang w:val="ru-RU"/>
        </w:rPr>
        <w:t>)</w:t>
      </w:r>
    </w:p>
    <w:p w14:paraId="2E31CFFD" w14:textId="04504390" w:rsidR="00D51813" w:rsidRPr="000D039F" w:rsidRDefault="002A020E" w:rsidP="00093101">
      <w:pPr>
        <w:rPr>
          <w:lang w:val="ru-RU"/>
        </w:rPr>
      </w:pPr>
      <w:r w:rsidRPr="000D039F">
        <w:rPr>
          <w:rFonts w:eastAsia="Calibri"/>
          <w:lang w:val="ru-RU"/>
        </w:rPr>
        <w:t>где</w:t>
      </w:r>
      <w:r w:rsidR="00D51813" w:rsidRPr="000D039F">
        <w:rPr>
          <w:rFonts w:eastAsia="Calibri"/>
          <w:lang w:val="ru-RU"/>
        </w:rPr>
        <w:t>:</w:t>
      </w:r>
    </w:p>
    <w:p w14:paraId="4804D9D4" w14:textId="19DF32A2" w:rsidR="00D51813" w:rsidRPr="000D039F" w:rsidRDefault="00D51813" w:rsidP="00D51813">
      <w:pPr>
        <w:pStyle w:val="Equationlegend"/>
        <w:rPr>
          <w:rFonts w:eastAsia="Calibri"/>
          <w:lang w:val="ru-RU"/>
        </w:rPr>
      </w:pPr>
      <w:r w:rsidRPr="000D039F">
        <w:rPr>
          <w:rFonts w:eastAsia="Calibri"/>
          <w:lang w:val="ru-RU"/>
        </w:rPr>
        <w:tab/>
        <w:t>dB</w:t>
      </w:r>
      <w:r w:rsidR="00B83380" w:rsidRPr="000D039F">
        <w:rPr>
          <w:rFonts w:eastAsia="Calibri"/>
          <w:lang w:val="ru-RU"/>
        </w:rPr>
        <w:t>Z</w:t>
      </w:r>
      <w:r w:rsidRPr="000D039F">
        <w:rPr>
          <w:rFonts w:eastAsia="Calibri"/>
          <w:lang w:val="ru-RU"/>
        </w:rPr>
        <w:t>:</w:t>
      </w:r>
      <w:r w:rsidRPr="000D039F">
        <w:rPr>
          <w:rFonts w:eastAsia="Calibri"/>
          <w:lang w:val="ru-RU"/>
        </w:rPr>
        <w:tab/>
      </w:r>
      <w:r w:rsidR="002A020E" w:rsidRPr="000D039F">
        <w:rPr>
          <w:lang w:val="ru-RU"/>
        </w:rPr>
        <w:t>отражательная способность (дБ).</w:t>
      </w:r>
    </w:p>
    <w:p w14:paraId="7D256757" w14:textId="45EDE467" w:rsidR="00D51813" w:rsidRPr="000D039F" w:rsidRDefault="002A020E" w:rsidP="00A51636">
      <w:pPr>
        <w:keepNext/>
        <w:keepLines/>
        <w:rPr>
          <w:lang w:val="ru-RU"/>
        </w:rPr>
      </w:pPr>
      <w:r w:rsidRPr="000D039F">
        <w:rPr>
          <w:lang w:val="ru-RU"/>
        </w:rPr>
        <w:lastRenderedPageBreak/>
        <w:t xml:space="preserve">После перестановки членов и выражения </w:t>
      </w:r>
      <w:r w:rsidRPr="000D039F">
        <w:rPr>
          <w:i/>
          <w:iCs/>
          <w:lang w:val="ru-RU"/>
        </w:rPr>
        <w:t>R</w:t>
      </w:r>
      <w:r w:rsidRPr="000D039F">
        <w:rPr>
          <w:lang w:val="ru-RU"/>
        </w:rPr>
        <w:t xml:space="preserve"> получаем следующее уравнение:</w:t>
      </w:r>
    </w:p>
    <w:p w14:paraId="1EFA5FD5" w14:textId="5D757695" w:rsidR="00D51813" w:rsidRPr="000D039F" w:rsidRDefault="004C0AD5" w:rsidP="004C0AD5">
      <w:pPr>
        <w:tabs>
          <w:tab w:val="clear" w:pos="1871"/>
          <w:tab w:val="clear" w:pos="2268"/>
          <w:tab w:val="center" w:pos="4820"/>
          <w:tab w:val="right" w:pos="9639"/>
        </w:tabs>
        <w:overflowPunct/>
        <w:autoSpaceDE/>
        <w:autoSpaceDN/>
        <w:adjustRightInd/>
        <w:textAlignment w:val="auto"/>
        <w:rPr>
          <w:szCs w:val="24"/>
          <w:lang w:val="ru-RU"/>
        </w:rPr>
      </w:pPr>
      <w:r w:rsidRPr="000D039F">
        <w:rPr>
          <w:szCs w:val="24"/>
          <w:lang w:val="ru-RU"/>
        </w:rPr>
        <w:tab/>
      </w:r>
      <w:r w:rsidR="00D51813" w:rsidRPr="000D039F">
        <w:rPr>
          <w:szCs w:val="24"/>
          <w:lang w:val="ru-RU"/>
        </w:rPr>
        <w:tab/>
      </w:r>
      <m:oMath>
        <m:sSub>
          <m:sSubPr>
            <m:ctrlPr>
              <w:rPr>
                <w:rFonts w:ascii="Cambria Math" w:hAnsi="Cambria Math"/>
                <w:i/>
                <w:szCs w:val="24"/>
                <w:lang w:val="ru-RU"/>
              </w:rPr>
            </m:ctrlPr>
          </m:sSubPr>
          <m:e>
            <m:r>
              <w:rPr>
                <w:rFonts w:ascii="Cambria Math" w:hAnsi="Cambria Math"/>
                <w:szCs w:val="24"/>
                <w:lang w:val="ru-RU"/>
              </w:rPr>
              <m:t>R</m:t>
            </m:r>
          </m:e>
          <m:sub>
            <m:d>
              <m:dPr>
                <m:ctrlPr>
                  <w:rPr>
                    <w:rFonts w:ascii="Cambria Math" w:hAnsi="Cambria Math"/>
                    <w:i/>
                    <w:szCs w:val="24"/>
                    <w:lang w:val="ru-RU"/>
                  </w:rPr>
                </m:ctrlPr>
              </m:dPr>
              <m:e>
                <m:f>
                  <m:fPr>
                    <m:type m:val="lin"/>
                    <m:ctrlPr>
                      <w:rPr>
                        <w:rFonts w:ascii="Cambria Math" w:hAnsi="Cambria Math"/>
                        <w:i/>
                        <w:szCs w:val="24"/>
                        <w:lang w:val="ru-RU"/>
                      </w:rPr>
                    </m:ctrlPr>
                  </m:fPr>
                  <m:num>
                    <m:r>
                      <m:rPr>
                        <m:sty m:val="p"/>
                      </m:rPr>
                      <w:rPr>
                        <w:rFonts w:ascii="Cambria Math" w:hAnsi="Cambria Math"/>
                        <w:szCs w:val="24"/>
                        <w:lang w:val="ru-RU"/>
                      </w:rPr>
                      <m:t>mm</m:t>
                    </m:r>
                  </m:num>
                  <m:den>
                    <m:r>
                      <m:rPr>
                        <m:sty m:val="p"/>
                      </m:rPr>
                      <w:rPr>
                        <w:rFonts w:ascii="Cambria Math" w:hAnsi="Cambria Math"/>
                        <w:szCs w:val="24"/>
                        <w:lang w:val="ru-RU"/>
                      </w:rPr>
                      <m:t>h</m:t>
                    </m:r>
                  </m:den>
                </m:f>
              </m:e>
            </m:d>
          </m:sub>
        </m:sSub>
        <m:r>
          <w:rPr>
            <w:rFonts w:ascii="Cambria Math" w:hAnsi="Cambria Math"/>
            <w:szCs w:val="24"/>
            <w:lang w:val="ru-RU"/>
          </w:rPr>
          <m:t>=</m:t>
        </m:r>
        <m:sSup>
          <m:sSupPr>
            <m:ctrlPr>
              <w:rPr>
                <w:rFonts w:ascii="Cambria Math" w:hAnsi="Cambria Math"/>
                <w:i/>
                <w:szCs w:val="24"/>
                <w:lang w:val="ru-RU"/>
              </w:rPr>
            </m:ctrlPr>
          </m:sSupPr>
          <m:e>
            <m:d>
              <m:dPr>
                <m:ctrlPr>
                  <w:rPr>
                    <w:rFonts w:ascii="Cambria Math" w:hAnsi="Cambria Math"/>
                    <w:i/>
                    <w:szCs w:val="24"/>
                    <w:lang w:val="ru-RU"/>
                  </w:rPr>
                </m:ctrlPr>
              </m:dPr>
              <m:e>
                <m:f>
                  <m:fPr>
                    <m:ctrlPr>
                      <w:rPr>
                        <w:rFonts w:ascii="Cambria Math" w:hAnsi="Cambria Math"/>
                        <w:i/>
                        <w:szCs w:val="24"/>
                        <w:lang w:val="ru-RU"/>
                      </w:rPr>
                    </m:ctrlPr>
                  </m:fPr>
                  <m:num>
                    <m:sSup>
                      <m:sSupPr>
                        <m:ctrlPr>
                          <w:rPr>
                            <w:rFonts w:ascii="Cambria Math" w:hAnsi="Cambria Math"/>
                            <w:i/>
                            <w:szCs w:val="24"/>
                            <w:lang w:val="ru-RU"/>
                          </w:rPr>
                        </m:ctrlPr>
                      </m:sSupPr>
                      <m:e>
                        <m:r>
                          <w:rPr>
                            <w:rFonts w:ascii="Cambria Math" w:hAnsi="Cambria Math"/>
                            <w:szCs w:val="24"/>
                            <w:lang w:val="ru-RU"/>
                          </w:rPr>
                          <m:t>10</m:t>
                        </m:r>
                      </m:e>
                      <m:sup>
                        <m:d>
                          <m:dPr>
                            <m:ctrlPr>
                              <w:rPr>
                                <w:rFonts w:ascii="Cambria Math" w:hAnsi="Cambria Math"/>
                                <w:i/>
                                <w:szCs w:val="24"/>
                                <w:lang w:val="ru-RU"/>
                              </w:rPr>
                            </m:ctrlPr>
                          </m:dPr>
                          <m:e>
                            <m:f>
                              <m:fPr>
                                <m:ctrlPr>
                                  <w:rPr>
                                    <w:rFonts w:ascii="Cambria Math" w:hAnsi="Cambria Math"/>
                                    <w:i/>
                                    <w:szCs w:val="24"/>
                                    <w:lang w:val="ru-RU"/>
                                  </w:rPr>
                                </m:ctrlPr>
                              </m:fPr>
                              <m:num>
                                <m:r>
                                  <m:rPr>
                                    <m:sty m:val="p"/>
                                  </m:rPr>
                                  <w:rPr>
                                    <w:rFonts w:ascii="Cambria Math" w:hAnsi="Cambria Math"/>
                                    <w:szCs w:val="24"/>
                                    <w:lang w:val="ru-RU"/>
                                  </w:rPr>
                                  <m:t>dBZ</m:t>
                                </m:r>
                              </m:num>
                              <m:den>
                                <m:r>
                                  <w:rPr>
                                    <w:rFonts w:ascii="Cambria Math" w:hAnsi="Cambria Math"/>
                                    <w:szCs w:val="24"/>
                                    <w:lang w:val="ru-RU"/>
                                  </w:rPr>
                                  <m:t>10</m:t>
                                </m:r>
                              </m:den>
                            </m:f>
                          </m:e>
                        </m:d>
                      </m:sup>
                    </m:sSup>
                  </m:num>
                  <m:den>
                    <m:r>
                      <w:rPr>
                        <w:rFonts w:ascii="Cambria Math" w:hAnsi="Cambria Math"/>
                        <w:szCs w:val="24"/>
                        <w:lang w:val="ru-RU"/>
                      </w:rPr>
                      <m:t>200</m:t>
                    </m:r>
                  </m:den>
                </m:f>
              </m:e>
            </m:d>
          </m:e>
          <m:sup>
            <m:d>
              <m:dPr>
                <m:ctrlPr>
                  <w:rPr>
                    <w:rFonts w:ascii="Cambria Math" w:hAnsi="Cambria Math"/>
                    <w:i/>
                    <w:szCs w:val="24"/>
                    <w:lang w:val="ru-RU"/>
                  </w:rPr>
                </m:ctrlPr>
              </m:dPr>
              <m:e>
                <m:f>
                  <m:fPr>
                    <m:ctrlPr>
                      <w:rPr>
                        <w:rFonts w:ascii="Cambria Math" w:hAnsi="Cambria Math"/>
                        <w:i/>
                        <w:szCs w:val="24"/>
                        <w:lang w:val="ru-RU"/>
                      </w:rPr>
                    </m:ctrlPr>
                  </m:fPr>
                  <m:num>
                    <m:r>
                      <w:rPr>
                        <w:rFonts w:ascii="Cambria Math" w:hAnsi="Cambria Math"/>
                        <w:szCs w:val="24"/>
                        <w:lang w:val="ru-RU"/>
                      </w:rPr>
                      <m:t>1</m:t>
                    </m:r>
                  </m:num>
                  <m:den>
                    <m:r>
                      <w:rPr>
                        <w:rFonts w:ascii="Cambria Math" w:hAnsi="Cambria Math"/>
                        <w:szCs w:val="24"/>
                        <w:lang w:val="ru-RU"/>
                      </w:rPr>
                      <m:t>1,6</m:t>
                    </m:r>
                  </m:den>
                </m:f>
              </m:e>
            </m:d>
          </m:sup>
        </m:sSup>
      </m:oMath>
      <w:r w:rsidR="00FF152B" w:rsidRPr="000D039F">
        <w:rPr>
          <w:szCs w:val="24"/>
          <w:lang w:val="ru-RU"/>
        </w:rPr>
        <w:tab/>
        <w:t>(</w:t>
      </w:r>
      <w:proofErr w:type="gramStart"/>
      <w:r w:rsidR="00FF152B" w:rsidRPr="000D039F">
        <w:rPr>
          <w:szCs w:val="24"/>
          <w:lang w:val="ru-RU"/>
        </w:rPr>
        <w:t>4-14</w:t>
      </w:r>
      <w:proofErr w:type="gramEnd"/>
      <w:r w:rsidR="00FF152B" w:rsidRPr="000D039F">
        <w:rPr>
          <w:szCs w:val="24"/>
          <w:lang w:val="ru-RU"/>
        </w:rPr>
        <w:t>)</w:t>
      </w:r>
    </w:p>
    <w:p w14:paraId="3D92BF92" w14:textId="77777777" w:rsidR="001A4EC1" w:rsidRPr="000D039F" w:rsidRDefault="001A4EC1" w:rsidP="001A4EC1">
      <w:pPr>
        <w:rPr>
          <w:lang w:val="ru-RU"/>
        </w:rPr>
      </w:pPr>
      <w:r w:rsidRPr="000D039F">
        <w:rPr>
          <w:lang w:val="ru-RU"/>
        </w:rPr>
        <w:t>Предполагая, что увеличение энергии представляет собой постоянную величину C, получаем следующее значение интенсивности дождя:</w:t>
      </w:r>
    </w:p>
    <w:p w14:paraId="252724E3" w14:textId="63A6CE7E" w:rsidR="00D51813" w:rsidRPr="000D039F" w:rsidRDefault="00D51813" w:rsidP="00611750">
      <w:pPr>
        <w:pStyle w:val="Equation"/>
        <w:rPr>
          <w:lang w:val="ru-RU"/>
        </w:rPr>
      </w:pPr>
      <w:r w:rsidRPr="000D039F">
        <w:rPr>
          <w:lang w:val="ru-RU"/>
        </w:rPr>
        <w:tab/>
      </w:r>
      <w:r w:rsidRPr="000D039F">
        <w:rPr>
          <w:lang w:val="ru-RU"/>
        </w:rPr>
        <w:tab/>
      </w:r>
      <m:oMath>
        <m:sSub>
          <m:sSubPr>
            <m:ctrlPr>
              <w:rPr>
                <w:rFonts w:ascii="Cambria Math" w:hAnsi="Cambria Math"/>
                <w:i/>
                <w:szCs w:val="24"/>
                <w:lang w:val="ru-RU"/>
              </w:rPr>
            </m:ctrlPr>
          </m:sSubPr>
          <m:e>
            <m:r>
              <w:rPr>
                <w:rFonts w:ascii="Cambria Math" w:hAnsi="Cambria Math"/>
                <w:szCs w:val="24"/>
                <w:lang w:val="ru-RU"/>
              </w:rPr>
              <m:t>R</m:t>
            </m:r>
          </m:e>
          <m:sub>
            <m:d>
              <m:dPr>
                <m:ctrlPr>
                  <w:rPr>
                    <w:rFonts w:ascii="Cambria Math" w:hAnsi="Cambria Math"/>
                    <w:i/>
                    <w:szCs w:val="24"/>
                    <w:lang w:val="ru-RU"/>
                  </w:rPr>
                </m:ctrlPr>
              </m:dPr>
              <m:e>
                <m:f>
                  <m:fPr>
                    <m:type m:val="lin"/>
                    <m:ctrlPr>
                      <w:rPr>
                        <w:rFonts w:ascii="Cambria Math" w:hAnsi="Cambria Math"/>
                        <w:i/>
                        <w:szCs w:val="24"/>
                        <w:lang w:val="ru-RU"/>
                      </w:rPr>
                    </m:ctrlPr>
                  </m:fPr>
                  <m:num>
                    <m:r>
                      <m:rPr>
                        <m:sty m:val="p"/>
                      </m:rPr>
                      <w:rPr>
                        <w:rFonts w:ascii="Cambria Math" w:hAnsi="Cambria Math"/>
                        <w:szCs w:val="24"/>
                        <w:lang w:val="ru-RU"/>
                      </w:rPr>
                      <m:t>mm</m:t>
                    </m:r>
                  </m:num>
                  <m:den>
                    <m:r>
                      <m:rPr>
                        <m:sty m:val="p"/>
                      </m:rPr>
                      <w:rPr>
                        <w:rFonts w:ascii="Cambria Math" w:hAnsi="Cambria Math"/>
                        <w:szCs w:val="24"/>
                        <w:lang w:val="ru-RU"/>
                      </w:rPr>
                      <m:t>h</m:t>
                    </m:r>
                  </m:den>
                </m:f>
              </m:e>
            </m:d>
          </m:sub>
        </m:sSub>
        <m:r>
          <w:rPr>
            <w:rFonts w:ascii="Cambria Math" w:hAnsi="Cambria Math"/>
            <w:szCs w:val="24"/>
            <w:lang w:val="ru-RU"/>
          </w:rPr>
          <m:t>=</m:t>
        </m:r>
        <m:sSup>
          <m:sSupPr>
            <m:ctrlPr>
              <w:rPr>
                <w:rFonts w:ascii="Cambria Math" w:hAnsi="Cambria Math"/>
                <w:i/>
                <w:szCs w:val="24"/>
                <w:lang w:val="ru-RU"/>
              </w:rPr>
            </m:ctrlPr>
          </m:sSupPr>
          <m:e>
            <m:d>
              <m:dPr>
                <m:ctrlPr>
                  <w:rPr>
                    <w:rFonts w:ascii="Cambria Math" w:hAnsi="Cambria Math"/>
                    <w:i/>
                    <w:szCs w:val="24"/>
                    <w:lang w:val="ru-RU"/>
                  </w:rPr>
                </m:ctrlPr>
              </m:dPr>
              <m:e>
                <m:f>
                  <m:fPr>
                    <m:ctrlPr>
                      <w:rPr>
                        <w:rFonts w:ascii="Cambria Math" w:hAnsi="Cambria Math"/>
                        <w:i/>
                        <w:szCs w:val="24"/>
                        <w:lang w:val="ru-RU"/>
                      </w:rPr>
                    </m:ctrlPr>
                  </m:fPr>
                  <m:num>
                    <m:sSup>
                      <m:sSupPr>
                        <m:ctrlPr>
                          <w:rPr>
                            <w:rFonts w:ascii="Cambria Math" w:hAnsi="Cambria Math"/>
                            <w:i/>
                            <w:szCs w:val="24"/>
                            <w:lang w:val="ru-RU"/>
                          </w:rPr>
                        </m:ctrlPr>
                      </m:sSupPr>
                      <m:e>
                        <m:r>
                          <w:rPr>
                            <w:rFonts w:ascii="Cambria Math" w:hAnsi="Cambria Math"/>
                            <w:szCs w:val="24"/>
                            <w:lang w:val="ru-RU"/>
                          </w:rPr>
                          <m:t>10</m:t>
                        </m:r>
                      </m:e>
                      <m:sup>
                        <m:d>
                          <m:dPr>
                            <m:ctrlPr>
                              <w:rPr>
                                <w:rFonts w:ascii="Cambria Math" w:hAnsi="Cambria Math"/>
                                <w:i/>
                                <w:szCs w:val="24"/>
                                <w:lang w:val="ru-RU"/>
                              </w:rPr>
                            </m:ctrlPr>
                          </m:dPr>
                          <m:e>
                            <m:f>
                              <m:fPr>
                                <m:ctrlPr>
                                  <w:rPr>
                                    <w:rFonts w:ascii="Cambria Math" w:hAnsi="Cambria Math"/>
                                    <w:i/>
                                    <w:szCs w:val="24"/>
                                    <w:lang w:val="ru-RU"/>
                                  </w:rPr>
                                </m:ctrlPr>
                              </m:fPr>
                              <m:num>
                                <m:r>
                                  <m:rPr>
                                    <m:sty m:val="p"/>
                                  </m:rPr>
                                  <w:rPr>
                                    <w:rFonts w:ascii="Cambria Math" w:hAnsi="Cambria Math"/>
                                    <w:szCs w:val="24"/>
                                    <w:lang w:val="ru-RU"/>
                                  </w:rPr>
                                  <m:t>dBZ+</m:t>
                                </m:r>
                                <m:r>
                                  <w:rPr>
                                    <w:rFonts w:ascii="Cambria Math" w:hAnsi="Cambria Math"/>
                                    <w:szCs w:val="24"/>
                                    <w:lang w:val="ru-RU"/>
                                  </w:rPr>
                                  <m:t>С</m:t>
                                </m:r>
                              </m:num>
                              <m:den>
                                <m:r>
                                  <w:rPr>
                                    <w:rFonts w:ascii="Cambria Math" w:hAnsi="Cambria Math"/>
                                    <w:szCs w:val="24"/>
                                    <w:lang w:val="ru-RU"/>
                                  </w:rPr>
                                  <m:t>10</m:t>
                                </m:r>
                              </m:den>
                            </m:f>
                          </m:e>
                        </m:d>
                      </m:sup>
                    </m:sSup>
                  </m:num>
                  <m:den>
                    <m:r>
                      <w:rPr>
                        <w:rFonts w:ascii="Cambria Math" w:hAnsi="Cambria Math"/>
                        <w:szCs w:val="24"/>
                        <w:lang w:val="ru-RU"/>
                      </w:rPr>
                      <m:t>200</m:t>
                    </m:r>
                  </m:den>
                </m:f>
              </m:e>
            </m:d>
          </m:e>
          <m:sup>
            <m:d>
              <m:dPr>
                <m:ctrlPr>
                  <w:rPr>
                    <w:rFonts w:ascii="Cambria Math" w:hAnsi="Cambria Math"/>
                    <w:i/>
                    <w:szCs w:val="24"/>
                    <w:lang w:val="ru-RU"/>
                  </w:rPr>
                </m:ctrlPr>
              </m:dPr>
              <m:e>
                <m:f>
                  <m:fPr>
                    <m:ctrlPr>
                      <w:rPr>
                        <w:rFonts w:ascii="Cambria Math" w:hAnsi="Cambria Math"/>
                        <w:i/>
                        <w:szCs w:val="24"/>
                        <w:lang w:val="ru-RU"/>
                      </w:rPr>
                    </m:ctrlPr>
                  </m:fPr>
                  <m:num>
                    <m:r>
                      <w:rPr>
                        <w:rFonts w:ascii="Cambria Math" w:hAnsi="Cambria Math"/>
                        <w:szCs w:val="24"/>
                        <w:lang w:val="ru-RU"/>
                      </w:rPr>
                      <m:t>1</m:t>
                    </m:r>
                  </m:num>
                  <m:den>
                    <m:r>
                      <w:rPr>
                        <w:rFonts w:ascii="Cambria Math" w:hAnsi="Cambria Math"/>
                        <w:szCs w:val="24"/>
                        <w:lang w:val="ru-RU"/>
                      </w:rPr>
                      <m:t>1,6</m:t>
                    </m:r>
                  </m:den>
                </m:f>
              </m:e>
            </m:d>
          </m:sup>
        </m:sSup>
      </m:oMath>
      <w:r w:rsidR="00FF152B" w:rsidRPr="000D039F">
        <w:rPr>
          <w:szCs w:val="24"/>
          <w:lang w:val="ru-RU"/>
        </w:rPr>
        <w:tab/>
        <w:t>(</w:t>
      </w:r>
      <w:proofErr w:type="gramStart"/>
      <w:r w:rsidR="00FF152B" w:rsidRPr="000D039F">
        <w:rPr>
          <w:szCs w:val="24"/>
          <w:lang w:val="ru-RU"/>
        </w:rPr>
        <w:t>4-15</w:t>
      </w:r>
      <w:proofErr w:type="gramEnd"/>
      <w:r w:rsidR="00FF152B" w:rsidRPr="000D039F">
        <w:rPr>
          <w:szCs w:val="24"/>
          <w:lang w:val="ru-RU"/>
        </w:rPr>
        <w:t>)</w:t>
      </w:r>
    </w:p>
    <w:p w14:paraId="5E432960" w14:textId="77777777" w:rsidR="001A4EC1" w:rsidRPr="000D039F" w:rsidRDefault="001A4EC1" w:rsidP="001A4EC1">
      <w:pPr>
        <w:rPr>
          <w:lang w:val="ru-RU"/>
        </w:rPr>
      </w:pPr>
      <w:r w:rsidRPr="000D039F">
        <w:rPr>
          <w:lang w:val="ru-RU"/>
        </w:rPr>
        <w:t>В этом случае увеличение интенсивности дождя в процентах представляет собой постоянную величину, которая может быть выражена следующим образом:</w:t>
      </w:r>
    </w:p>
    <w:p w14:paraId="5C8DB594" w14:textId="59E2673B" w:rsidR="00D51813" w:rsidRPr="000D039F" w:rsidRDefault="0083557C" w:rsidP="0083557C">
      <w:pPr>
        <w:pStyle w:val="Equation"/>
        <w:rPr>
          <w:lang w:val="ru-RU"/>
        </w:rPr>
      </w:pPr>
      <w:r w:rsidRPr="000D039F">
        <w:rPr>
          <w:lang w:val="ru-RU"/>
        </w:rPr>
        <w:tab/>
      </w:r>
      <w:r w:rsidR="00D51813" w:rsidRPr="000D039F">
        <w:rPr>
          <w:lang w:val="ru-RU"/>
        </w:rPr>
        <w:tab/>
      </w:r>
      <m:oMath>
        <m:r>
          <w:rPr>
            <w:rFonts w:ascii="Cambria Math" w:hAnsi="Cambria Math"/>
            <w:lang w:val="ru-RU"/>
          </w:rPr>
          <m:t>p</m:t>
        </m:r>
        <m:d>
          <m:dPr>
            <m:ctrlPr>
              <w:rPr>
                <w:rFonts w:ascii="Cambria Math" w:hAnsi="Cambria Math"/>
                <w:i/>
                <w:lang w:val="ru-RU"/>
              </w:rPr>
            </m:ctrlPr>
          </m:dPr>
          <m:e>
            <m:sSub>
              <m:sSubPr>
                <m:ctrlPr>
                  <w:rPr>
                    <w:rFonts w:ascii="Cambria Math" w:hAnsi="Cambria Math"/>
                    <w:i/>
                    <w:szCs w:val="24"/>
                    <w:lang w:val="ru-RU"/>
                  </w:rPr>
                </m:ctrlPr>
              </m:sSubPr>
              <m:e>
                <m:r>
                  <w:rPr>
                    <w:rFonts w:ascii="Cambria Math" w:hAnsi="Cambria Math"/>
                    <w:szCs w:val="24"/>
                    <w:lang w:val="ru-RU"/>
                  </w:rPr>
                  <m:t>R</m:t>
                </m:r>
              </m:e>
              <m:sub>
                <m:d>
                  <m:dPr>
                    <m:ctrlPr>
                      <w:rPr>
                        <w:rFonts w:ascii="Cambria Math" w:hAnsi="Cambria Math"/>
                        <w:i/>
                        <w:szCs w:val="24"/>
                        <w:lang w:val="ru-RU"/>
                      </w:rPr>
                    </m:ctrlPr>
                  </m:dPr>
                  <m:e>
                    <m:f>
                      <m:fPr>
                        <m:type m:val="lin"/>
                        <m:ctrlPr>
                          <w:rPr>
                            <w:rFonts w:ascii="Cambria Math" w:hAnsi="Cambria Math"/>
                            <w:i/>
                            <w:szCs w:val="24"/>
                            <w:lang w:val="ru-RU"/>
                          </w:rPr>
                        </m:ctrlPr>
                      </m:fPr>
                      <m:num>
                        <m:r>
                          <m:rPr>
                            <m:sty m:val="p"/>
                          </m:rPr>
                          <w:rPr>
                            <w:rFonts w:ascii="Cambria Math" w:hAnsi="Cambria Math"/>
                            <w:szCs w:val="24"/>
                            <w:lang w:val="ru-RU"/>
                          </w:rPr>
                          <m:t>mm</m:t>
                        </m:r>
                      </m:num>
                      <m:den>
                        <m:r>
                          <m:rPr>
                            <m:sty m:val="p"/>
                          </m:rPr>
                          <w:rPr>
                            <w:rFonts w:ascii="Cambria Math" w:hAnsi="Cambria Math"/>
                            <w:szCs w:val="24"/>
                            <w:lang w:val="ru-RU"/>
                          </w:rPr>
                          <m:t>h</m:t>
                        </m:r>
                      </m:den>
                    </m:f>
                  </m:e>
                </m:d>
              </m:sub>
            </m:sSub>
          </m:e>
        </m:d>
        <m:r>
          <w:rPr>
            <w:rFonts w:ascii="Cambria Math" w:hAnsi="Cambria Math"/>
            <w:lang w:val="ru-RU"/>
          </w:rPr>
          <m:t>=100×</m:t>
        </m:r>
        <m:d>
          <m:dPr>
            <m:ctrlPr>
              <w:rPr>
                <w:rFonts w:ascii="Cambria Math" w:hAnsi="Cambria Math"/>
                <w:i/>
                <w:lang w:val="ru-RU"/>
              </w:rPr>
            </m:ctrlPr>
          </m:dPr>
          <m:e>
            <m:sSup>
              <m:sSupPr>
                <m:ctrlPr>
                  <w:rPr>
                    <w:rFonts w:ascii="Cambria Math" w:hAnsi="Cambria Math"/>
                    <w:i/>
                    <w:szCs w:val="24"/>
                    <w:lang w:val="ru-RU"/>
                  </w:rPr>
                </m:ctrlPr>
              </m:sSupPr>
              <m:e>
                <m:r>
                  <w:rPr>
                    <w:rFonts w:ascii="Cambria Math" w:hAnsi="Cambria Math"/>
                    <w:szCs w:val="24"/>
                    <w:lang w:val="ru-RU"/>
                  </w:rPr>
                  <m:t>10</m:t>
                </m:r>
              </m:e>
              <m:sup>
                <m:d>
                  <m:dPr>
                    <m:ctrlPr>
                      <w:rPr>
                        <w:rFonts w:ascii="Cambria Math" w:hAnsi="Cambria Math"/>
                        <w:i/>
                        <w:szCs w:val="24"/>
                        <w:lang w:val="ru-RU"/>
                      </w:rPr>
                    </m:ctrlPr>
                  </m:dPr>
                  <m:e>
                    <m:f>
                      <m:fPr>
                        <m:ctrlPr>
                          <w:rPr>
                            <w:rFonts w:ascii="Cambria Math" w:hAnsi="Cambria Math"/>
                            <w:i/>
                            <w:szCs w:val="24"/>
                            <w:lang w:val="ru-RU"/>
                          </w:rPr>
                        </m:ctrlPr>
                      </m:fPr>
                      <m:num>
                        <m:r>
                          <m:rPr>
                            <m:sty m:val="p"/>
                          </m:rPr>
                          <w:rPr>
                            <w:rFonts w:ascii="Cambria Math" w:hAnsi="Cambria Math"/>
                            <w:szCs w:val="24"/>
                            <w:lang w:val="ru-RU"/>
                          </w:rPr>
                          <m:t>C</m:t>
                        </m:r>
                      </m:num>
                      <m:den>
                        <m:r>
                          <w:rPr>
                            <w:rFonts w:ascii="Cambria Math" w:hAnsi="Cambria Math"/>
                            <w:szCs w:val="24"/>
                            <w:lang w:val="ru-RU"/>
                          </w:rPr>
                          <m:t>16</m:t>
                        </m:r>
                      </m:den>
                    </m:f>
                  </m:e>
                </m:d>
              </m:sup>
            </m:sSup>
            <m:r>
              <w:rPr>
                <w:rFonts w:ascii="Cambria Math" w:hAnsi="Cambria Math"/>
                <w:szCs w:val="24"/>
                <w:lang w:val="ru-RU"/>
              </w:rPr>
              <m:t>-1</m:t>
            </m:r>
          </m:e>
        </m:d>
      </m:oMath>
      <w:r w:rsidR="00FF152B" w:rsidRPr="000D039F">
        <w:rPr>
          <w:lang w:val="ru-RU"/>
        </w:rPr>
        <w:tab/>
        <w:t>(</w:t>
      </w:r>
      <w:proofErr w:type="gramStart"/>
      <w:r w:rsidR="00FF152B" w:rsidRPr="000D039F">
        <w:rPr>
          <w:lang w:val="ru-RU"/>
        </w:rPr>
        <w:t>4-16</w:t>
      </w:r>
      <w:proofErr w:type="gramEnd"/>
      <w:r w:rsidR="00FF152B" w:rsidRPr="000D039F">
        <w:rPr>
          <w:lang w:val="ru-RU"/>
        </w:rPr>
        <w:t>)</w:t>
      </w:r>
    </w:p>
    <w:p w14:paraId="3CCDE269" w14:textId="7F16E3A4" w:rsidR="001A4EC1" w:rsidRPr="000D039F" w:rsidRDefault="001A4EC1" w:rsidP="001A4EC1">
      <w:pPr>
        <w:rPr>
          <w:lang w:val="ru-RU"/>
        </w:rPr>
      </w:pPr>
      <w:r w:rsidRPr="000D039F">
        <w:rPr>
          <w:lang w:val="ru-RU"/>
        </w:rPr>
        <w:t xml:space="preserve">В Таблице </w:t>
      </w:r>
      <w:proofErr w:type="gramStart"/>
      <w:r w:rsidRPr="000D039F">
        <w:rPr>
          <w:lang w:val="ru-RU"/>
        </w:rPr>
        <w:t>4-4</w:t>
      </w:r>
      <w:proofErr w:type="gramEnd"/>
      <w:r w:rsidRPr="000D039F">
        <w:rPr>
          <w:lang w:val="ru-RU"/>
        </w:rPr>
        <w:t xml:space="preserve"> приведены стандартные постоянные значения рассеяния и множители частоты для нескольких типов осадков</w:t>
      </w:r>
      <w:r w:rsidR="00836928" w:rsidRPr="000D039F">
        <w:rPr>
          <w:rStyle w:val="FootnoteReference"/>
          <w:rFonts w:eastAsia="Calibri"/>
          <w:lang w:val="ru-RU"/>
        </w:rPr>
        <w:footnoteReference w:id="7"/>
      </w:r>
      <w:r w:rsidRPr="000D039F">
        <w:rPr>
          <w:lang w:val="ru-RU"/>
        </w:rPr>
        <w:t>.</w:t>
      </w:r>
    </w:p>
    <w:p w14:paraId="7E6FB81E" w14:textId="1A369962" w:rsidR="00D51813" w:rsidRPr="000D039F" w:rsidRDefault="001A4EC1" w:rsidP="00093101">
      <w:pPr>
        <w:pStyle w:val="TableNo"/>
        <w:rPr>
          <w:rFonts w:eastAsia="Calibri"/>
          <w:lang w:val="ru-RU"/>
        </w:rPr>
      </w:pPr>
      <w:r w:rsidRPr="000D039F">
        <w:rPr>
          <w:lang w:val="ru-RU"/>
        </w:rPr>
        <w:t>ТАБЛИЦА</w:t>
      </w:r>
      <w:r w:rsidR="00D51813" w:rsidRPr="000D039F">
        <w:rPr>
          <w:rFonts w:eastAsia="Calibri"/>
          <w:lang w:val="ru-RU"/>
        </w:rPr>
        <w:t xml:space="preserve"> </w:t>
      </w:r>
      <w:proofErr w:type="gramStart"/>
      <w:r w:rsidR="00D51813" w:rsidRPr="000D039F">
        <w:rPr>
          <w:rFonts w:eastAsia="Calibri"/>
          <w:lang w:val="ru-RU"/>
        </w:rPr>
        <w:t>4-4</w:t>
      </w:r>
      <w:proofErr w:type="gramEnd"/>
    </w:p>
    <w:p w14:paraId="1EF74113" w14:textId="392A9D8F" w:rsidR="00D51813" w:rsidRPr="000D039F" w:rsidRDefault="001A4EC1" w:rsidP="00D51813">
      <w:pPr>
        <w:pStyle w:val="Tabletitle"/>
        <w:rPr>
          <w:rFonts w:ascii="Times New Roman" w:eastAsia="Calibri" w:hAnsi="Times New Roman"/>
          <w:lang w:val="ru-RU"/>
        </w:rPr>
      </w:pPr>
      <w:r w:rsidRPr="000D039F">
        <w:rPr>
          <w:lang w:val="ru-RU"/>
        </w:rPr>
        <w:t>Постоянные значения рассеяния и множители частоты для различных видов осадков</w:t>
      </w:r>
    </w:p>
    <w:tbl>
      <w:tblPr>
        <w:tblW w:w="9639"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20" w:firstRow="1" w:lastRow="0" w:firstColumn="0" w:lastColumn="0" w:noHBand="0" w:noVBand="0"/>
      </w:tblPr>
      <w:tblGrid>
        <w:gridCol w:w="2689"/>
        <w:gridCol w:w="2126"/>
        <w:gridCol w:w="1701"/>
        <w:gridCol w:w="1385"/>
        <w:gridCol w:w="1738"/>
      </w:tblGrid>
      <w:tr w:rsidR="00D51813" w:rsidRPr="000D039F" w14:paraId="0FD33F49" w14:textId="77777777" w:rsidTr="00F70AD9">
        <w:trPr>
          <w:jc w:val="center"/>
        </w:trPr>
        <w:tc>
          <w:tcPr>
            <w:tcW w:w="2689" w:type="dxa"/>
            <w:vAlign w:val="center"/>
          </w:tcPr>
          <w:p w14:paraId="0E883838" w14:textId="32898F18" w:rsidR="00D51813" w:rsidRPr="000D039F" w:rsidRDefault="001A4EC1" w:rsidP="00F70AD9">
            <w:pPr>
              <w:pStyle w:val="Tablehead"/>
              <w:rPr>
                <w:rFonts w:ascii="Times New Roman" w:eastAsia="Calibri" w:hAnsi="Times New Roman" w:cs="Times New Roman"/>
                <w:lang w:val="ru-RU"/>
              </w:rPr>
            </w:pPr>
            <w:r w:rsidRPr="000D039F">
              <w:rPr>
                <w:lang w:val="ru-RU"/>
              </w:rPr>
              <w:t>Переменные</w:t>
            </w:r>
          </w:p>
        </w:tc>
        <w:tc>
          <w:tcPr>
            <w:tcW w:w="2126" w:type="dxa"/>
            <w:vAlign w:val="center"/>
          </w:tcPr>
          <w:p w14:paraId="1AE1664E" w14:textId="400C96BA" w:rsidR="00D51813" w:rsidRPr="000D039F" w:rsidRDefault="001A4EC1" w:rsidP="00F70AD9">
            <w:pPr>
              <w:pStyle w:val="Tablehead"/>
              <w:rPr>
                <w:rFonts w:ascii="Times New Roman" w:eastAsia="Calibri" w:hAnsi="Times New Roman" w:cs="Times New Roman"/>
                <w:lang w:val="ru-RU"/>
              </w:rPr>
            </w:pPr>
            <w:r w:rsidRPr="000D039F">
              <w:rPr>
                <w:lang w:val="ru-RU"/>
              </w:rPr>
              <w:t>Дождевые осадки из слоистообразных облаков</w:t>
            </w:r>
          </w:p>
        </w:tc>
        <w:tc>
          <w:tcPr>
            <w:tcW w:w="1701" w:type="dxa"/>
            <w:vAlign w:val="center"/>
          </w:tcPr>
          <w:p w14:paraId="541E8D62" w14:textId="696AA5DE" w:rsidR="00D51813" w:rsidRPr="000D039F" w:rsidRDefault="001A4EC1" w:rsidP="00F70AD9">
            <w:pPr>
              <w:pStyle w:val="Tablehead"/>
              <w:rPr>
                <w:rFonts w:ascii="Times New Roman" w:eastAsia="Calibri" w:hAnsi="Times New Roman" w:cs="Times New Roman"/>
                <w:lang w:val="ru-RU"/>
              </w:rPr>
            </w:pPr>
            <w:r w:rsidRPr="000D039F">
              <w:rPr>
                <w:lang w:val="ru-RU"/>
              </w:rPr>
              <w:t>Конвективные дождевые осадки</w:t>
            </w:r>
          </w:p>
        </w:tc>
        <w:tc>
          <w:tcPr>
            <w:tcW w:w="1385" w:type="dxa"/>
            <w:vAlign w:val="center"/>
          </w:tcPr>
          <w:p w14:paraId="3322DAA5" w14:textId="2EC86FE6" w:rsidR="00D51813" w:rsidRPr="000D039F" w:rsidRDefault="001A4EC1" w:rsidP="00F70AD9">
            <w:pPr>
              <w:pStyle w:val="Tablehead"/>
              <w:rPr>
                <w:rFonts w:ascii="Times New Roman" w:eastAsia="Calibri" w:hAnsi="Times New Roman" w:cs="Times New Roman"/>
                <w:lang w:val="ru-RU"/>
              </w:rPr>
            </w:pPr>
            <w:r w:rsidRPr="000D039F">
              <w:rPr>
                <w:lang w:val="ru-RU"/>
              </w:rPr>
              <w:t>Снег</w:t>
            </w:r>
          </w:p>
        </w:tc>
        <w:tc>
          <w:tcPr>
            <w:tcW w:w="1738" w:type="dxa"/>
            <w:vAlign w:val="center"/>
          </w:tcPr>
          <w:p w14:paraId="5B2AB0F3" w14:textId="07AAC79F" w:rsidR="00D51813" w:rsidRPr="000D039F" w:rsidRDefault="001A4EC1" w:rsidP="00F70AD9">
            <w:pPr>
              <w:pStyle w:val="Tablehead"/>
              <w:rPr>
                <w:rFonts w:ascii="Times New Roman" w:eastAsia="Calibri" w:hAnsi="Times New Roman" w:cs="Times New Roman"/>
                <w:lang w:val="ru-RU"/>
              </w:rPr>
            </w:pPr>
            <w:r w:rsidRPr="000D039F">
              <w:rPr>
                <w:lang w:val="ru-RU"/>
              </w:rPr>
              <w:t>Град</w:t>
            </w:r>
          </w:p>
        </w:tc>
      </w:tr>
      <w:tr w:rsidR="00D51813" w:rsidRPr="000D039F" w14:paraId="70755630" w14:textId="77777777" w:rsidTr="001A4EC1">
        <w:trPr>
          <w:jc w:val="center"/>
        </w:trPr>
        <w:tc>
          <w:tcPr>
            <w:tcW w:w="2689" w:type="dxa"/>
          </w:tcPr>
          <w:p w14:paraId="362F814D" w14:textId="23104AE3" w:rsidR="00D51813" w:rsidRPr="000D039F" w:rsidRDefault="001A4EC1" w:rsidP="001A4EC1">
            <w:pPr>
              <w:pStyle w:val="Tabletext"/>
              <w:jc w:val="left"/>
              <w:rPr>
                <w:rFonts w:eastAsia="Calibri"/>
                <w:lang w:val="ru-RU"/>
              </w:rPr>
            </w:pPr>
            <w:r w:rsidRPr="000D039F">
              <w:rPr>
                <w:lang w:val="ru-RU"/>
              </w:rPr>
              <w:t xml:space="preserve">Постоянная рассеяния </w:t>
            </w:r>
            <w:r w:rsidR="00D51813" w:rsidRPr="000D039F">
              <w:rPr>
                <w:rFonts w:eastAsia="Calibri"/>
                <w:lang w:val="ru-RU"/>
              </w:rPr>
              <w:t>(A)</w:t>
            </w:r>
          </w:p>
        </w:tc>
        <w:tc>
          <w:tcPr>
            <w:tcW w:w="2126" w:type="dxa"/>
            <w:vAlign w:val="center"/>
          </w:tcPr>
          <w:p w14:paraId="57804023" w14:textId="77777777" w:rsidR="00D51813" w:rsidRPr="000D039F" w:rsidRDefault="00D51813" w:rsidP="0050125C">
            <w:pPr>
              <w:pStyle w:val="Tabletext"/>
              <w:jc w:val="center"/>
              <w:rPr>
                <w:rFonts w:eastAsia="Calibri"/>
                <w:lang w:val="ru-RU"/>
              </w:rPr>
            </w:pPr>
            <w:r w:rsidRPr="000D039F">
              <w:rPr>
                <w:rFonts w:eastAsia="Calibri"/>
                <w:lang w:val="ru-RU"/>
              </w:rPr>
              <w:t>200</w:t>
            </w:r>
          </w:p>
        </w:tc>
        <w:tc>
          <w:tcPr>
            <w:tcW w:w="1701" w:type="dxa"/>
            <w:vAlign w:val="center"/>
          </w:tcPr>
          <w:p w14:paraId="6E295E65" w14:textId="77777777" w:rsidR="00D51813" w:rsidRPr="000D039F" w:rsidRDefault="00D51813" w:rsidP="0050125C">
            <w:pPr>
              <w:pStyle w:val="Tabletext"/>
              <w:jc w:val="center"/>
              <w:rPr>
                <w:rFonts w:eastAsia="Calibri"/>
                <w:lang w:val="ru-RU"/>
              </w:rPr>
            </w:pPr>
            <w:r w:rsidRPr="000D039F">
              <w:rPr>
                <w:rFonts w:eastAsia="Calibri"/>
                <w:lang w:val="ru-RU"/>
              </w:rPr>
              <w:t>500</w:t>
            </w:r>
          </w:p>
        </w:tc>
        <w:tc>
          <w:tcPr>
            <w:tcW w:w="1385" w:type="dxa"/>
            <w:vAlign w:val="center"/>
          </w:tcPr>
          <w:p w14:paraId="4417472C" w14:textId="77777777" w:rsidR="00D51813" w:rsidRPr="000D039F" w:rsidRDefault="00D51813" w:rsidP="0050125C">
            <w:pPr>
              <w:pStyle w:val="Tabletext"/>
              <w:jc w:val="center"/>
              <w:rPr>
                <w:rFonts w:eastAsia="Calibri"/>
                <w:lang w:val="ru-RU"/>
              </w:rPr>
            </w:pPr>
            <w:r w:rsidRPr="000D039F">
              <w:rPr>
                <w:rFonts w:eastAsia="Calibri"/>
                <w:lang w:val="ru-RU"/>
              </w:rPr>
              <w:t>2 000</w:t>
            </w:r>
          </w:p>
        </w:tc>
        <w:tc>
          <w:tcPr>
            <w:tcW w:w="1738" w:type="dxa"/>
            <w:vAlign w:val="center"/>
          </w:tcPr>
          <w:p w14:paraId="4C122DD6" w14:textId="77777777" w:rsidR="00D51813" w:rsidRPr="000D039F" w:rsidRDefault="00D51813" w:rsidP="0050125C">
            <w:pPr>
              <w:pStyle w:val="Tabletext"/>
              <w:jc w:val="center"/>
              <w:rPr>
                <w:rFonts w:eastAsia="Calibri"/>
                <w:lang w:val="ru-RU"/>
              </w:rPr>
            </w:pPr>
            <w:r w:rsidRPr="000D039F">
              <w:rPr>
                <w:rFonts w:eastAsia="Calibri"/>
                <w:lang w:val="ru-RU"/>
              </w:rPr>
              <w:t>2 000</w:t>
            </w:r>
          </w:p>
        </w:tc>
      </w:tr>
      <w:tr w:rsidR="00D51813" w:rsidRPr="000D039F" w14:paraId="4F16069D" w14:textId="77777777" w:rsidTr="001A4EC1">
        <w:trPr>
          <w:jc w:val="center"/>
        </w:trPr>
        <w:tc>
          <w:tcPr>
            <w:tcW w:w="2689" w:type="dxa"/>
          </w:tcPr>
          <w:p w14:paraId="60785B68" w14:textId="3F8D4E1D" w:rsidR="00D51813" w:rsidRPr="000D039F" w:rsidRDefault="001A4EC1" w:rsidP="0050125C">
            <w:pPr>
              <w:pStyle w:val="Tabletext"/>
              <w:rPr>
                <w:rFonts w:eastAsia="Calibri"/>
                <w:lang w:val="ru-RU"/>
              </w:rPr>
            </w:pPr>
            <w:r w:rsidRPr="000D039F">
              <w:rPr>
                <w:lang w:val="ru-RU"/>
              </w:rPr>
              <w:t xml:space="preserve">Множитель частоты </w:t>
            </w:r>
            <w:r w:rsidR="00D51813" w:rsidRPr="000D039F">
              <w:rPr>
                <w:rFonts w:eastAsia="Calibri"/>
                <w:lang w:val="ru-RU"/>
              </w:rPr>
              <w:t>(B)</w:t>
            </w:r>
          </w:p>
        </w:tc>
        <w:tc>
          <w:tcPr>
            <w:tcW w:w="2126" w:type="dxa"/>
            <w:vAlign w:val="center"/>
          </w:tcPr>
          <w:p w14:paraId="04579B3F" w14:textId="02F35F4E" w:rsidR="00D51813" w:rsidRPr="000D039F" w:rsidRDefault="00D51813" w:rsidP="0050125C">
            <w:pPr>
              <w:pStyle w:val="Tabletext"/>
              <w:jc w:val="center"/>
              <w:rPr>
                <w:rFonts w:eastAsia="Calibri"/>
                <w:lang w:val="ru-RU"/>
              </w:rPr>
            </w:pPr>
            <w:r w:rsidRPr="000D039F">
              <w:rPr>
                <w:rFonts w:eastAsia="Calibri"/>
                <w:lang w:val="ru-RU"/>
              </w:rPr>
              <w:t>1</w:t>
            </w:r>
            <w:r w:rsidR="001A4EC1" w:rsidRPr="000D039F">
              <w:rPr>
                <w:rFonts w:eastAsia="Calibri"/>
                <w:lang w:val="ru-RU"/>
              </w:rPr>
              <w:t>,</w:t>
            </w:r>
            <w:r w:rsidRPr="000D039F">
              <w:rPr>
                <w:rFonts w:eastAsia="Calibri"/>
                <w:lang w:val="ru-RU"/>
              </w:rPr>
              <w:t>6</w:t>
            </w:r>
          </w:p>
        </w:tc>
        <w:tc>
          <w:tcPr>
            <w:tcW w:w="1701" w:type="dxa"/>
            <w:vAlign w:val="center"/>
          </w:tcPr>
          <w:p w14:paraId="2FEB7A08" w14:textId="7270DA09" w:rsidR="00D51813" w:rsidRPr="000D039F" w:rsidRDefault="00D51813" w:rsidP="0050125C">
            <w:pPr>
              <w:pStyle w:val="Tabletext"/>
              <w:jc w:val="center"/>
              <w:rPr>
                <w:rFonts w:eastAsia="Calibri"/>
                <w:lang w:val="ru-RU"/>
              </w:rPr>
            </w:pPr>
            <w:r w:rsidRPr="000D039F">
              <w:rPr>
                <w:rFonts w:eastAsia="Calibri"/>
                <w:lang w:val="ru-RU"/>
              </w:rPr>
              <w:t>1</w:t>
            </w:r>
            <w:r w:rsidR="001A4EC1" w:rsidRPr="000D039F">
              <w:rPr>
                <w:rFonts w:eastAsia="Calibri"/>
                <w:lang w:val="ru-RU"/>
              </w:rPr>
              <w:t>,</w:t>
            </w:r>
            <w:r w:rsidRPr="000D039F">
              <w:rPr>
                <w:rFonts w:eastAsia="Calibri"/>
                <w:lang w:val="ru-RU"/>
              </w:rPr>
              <w:t>5</w:t>
            </w:r>
          </w:p>
        </w:tc>
        <w:tc>
          <w:tcPr>
            <w:tcW w:w="1385" w:type="dxa"/>
            <w:vAlign w:val="center"/>
          </w:tcPr>
          <w:p w14:paraId="77B55CF2" w14:textId="77777777" w:rsidR="00D51813" w:rsidRPr="000D039F" w:rsidRDefault="00D51813" w:rsidP="0050125C">
            <w:pPr>
              <w:pStyle w:val="Tabletext"/>
              <w:jc w:val="center"/>
              <w:rPr>
                <w:rFonts w:eastAsia="Calibri"/>
                <w:lang w:val="ru-RU"/>
              </w:rPr>
            </w:pPr>
            <w:r w:rsidRPr="000D039F">
              <w:rPr>
                <w:rFonts w:eastAsia="Calibri"/>
                <w:lang w:val="ru-RU"/>
              </w:rPr>
              <w:t>2</w:t>
            </w:r>
          </w:p>
        </w:tc>
        <w:tc>
          <w:tcPr>
            <w:tcW w:w="1738" w:type="dxa"/>
            <w:vAlign w:val="center"/>
          </w:tcPr>
          <w:p w14:paraId="03BB9A2B" w14:textId="5E136100" w:rsidR="00D51813" w:rsidRPr="000D039F" w:rsidRDefault="00D51813" w:rsidP="0050125C">
            <w:pPr>
              <w:pStyle w:val="Tabletext"/>
              <w:jc w:val="center"/>
              <w:rPr>
                <w:rFonts w:eastAsia="Calibri"/>
                <w:lang w:val="ru-RU"/>
              </w:rPr>
            </w:pPr>
            <w:r w:rsidRPr="000D039F">
              <w:rPr>
                <w:rFonts w:eastAsia="Calibri"/>
                <w:lang w:val="ru-RU"/>
              </w:rPr>
              <w:t>1</w:t>
            </w:r>
            <w:r w:rsidR="001A4EC1" w:rsidRPr="000D039F">
              <w:rPr>
                <w:rFonts w:eastAsia="Calibri"/>
                <w:lang w:val="ru-RU"/>
              </w:rPr>
              <w:t>,</w:t>
            </w:r>
            <w:r w:rsidRPr="000D039F">
              <w:rPr>
                <w:rFonts w:eastAsia="Calibri"/>
                <w:lang w:val="ru-RU"/>
              </w:rPr>
              <w:t>29</w:t>
            </w:r>
          </w:p>
        </w:tc>
      </w:tr>
    </w:tbl>
    <w:p w14:paraId="1B088835" w14:textId="77777777" w:rsidR="00D51813" w:rsidRPr="000D039F" w:rsidRDefault="00D51813" w:rsidP="00D51813">
      <w:pPr>
        <w:pStyle w:val="Tablefin"/>
        <w:rPr>
          <w:rFonts w:eastAsia="Calibri"/>
          <w:lang w:val="ru-RU"/>
        </w:rPr>
      </w:pPr>
    </w:p>
    <w:p w14:paraId="7BAFA871" w14:textId="77777777" w:rsidR="00144ACD" w:rsidRPr="000D039F" w:rsidRDefault="00144ACD" w:rsidP="00144ACD">
      <w:pPr>
        <w:rPr>
          <w:lang w:val="ru-RU"/>
        </w:rPr>
      </w:pPr>
      <w:r w:rsidRPr="000D039F">
        <w:rPr>
          <w:lang w:val="ru-RU"/>
        </w:rPr>
        <w:t xml:space="preserve">В Таблице </w:t>
      </w:r>
      <w:proofErr w:type="gramStart"/>
      <w:r w:rsidRPr="000D039F">
        <w:rPr>
          <w:lang w:val="ru-RU"/>
        </w:rPr>
        <w:t>4-5</w:t>
      </w:r>
      <w:proofErr w:type="gramEnd"/>
      <w:r w:rsidRPr="000D039F">
        <w:rPr>
          <w:lang w:val="ru-RU"/>
        </w:rPr>
        <w:t xml:space="preserve"> в обобщенном виде представлены выраженные в процентах показатели увеличения интенсивности для нескольких типов осадков.</w:t>
      </w:r>
    </w:p>
    <w:p w14:paraId="03AD4A7C" w14:textId="4B826395" w:rsidR="00D51813" w:rsidRPr="000D039F" w:rsidRDefault="00144ACD" w:rsidP="00D51813">
      <w:pPr>
        <w:pStyle w:val="TableNo"/>
        <w:rPr>
          <w:rFonts w:eastAsia="Calibri"/>
          <w:lang w:val="ru-RU"/>
        </w:rPr>
      </w:pPr>
      <w:r w:rsidRPr="000D039F">
        <w:rPr>
          <w:lang w:val="ru-RU"/>
        </w:rPr>
        <w:t>ТАБЛИЦА</w:t>
      </w:r>
      <w:r w:rsidR="00D51813" w:rsidRPr="000D039F">
        <w:rPr>
          <w:rFonts w:eastAsia="Calibri"/>
          <w:lang w:val="ru-RU"/>
        </w:rPr>
        <w:t xml:space="preserve"> </w:t>
      </w:r>
      <w:proofErr w:type="gramStart"/>
      <w:r w:rsidR="00D51813" w:rsidRPr="000D039F">
        <w:rPr>
          <w:rFonts w:eastAsia="Calibri"/>
          <w:lang w:val="ru-RU"/>
        </w:rPr>
        <w:t>4-5</w:t>
      </w:r>
      <w:proofErr w:type="gramEnd"/>
    </w:p>
    <w:p w14:paraId="2A0F23EE" w14:textId="72115F25" w:rsidR="00D51813" w:rsidRPr="000D039F" w:rsidRDefault="00144ACD" w:rsidP="00D51813">
      <w:pPr>
        <w:pStyle w:val="Tabletitle"/>
        <w:rPr>
          <w:rFonts w:ascii="Times New Roman" w:eastAsia="Calibri" w:hAnsi="Times New Roman"/>
          <w:lang w:val="ru-RU"/>
        </w:rPr>
      </w:pPr>
      <w:r w:rsidRPr="000D039F">
        <w:rPr>
          <w:lang w:val="ru-RU"/>
        </w:rPr>
        <w:t>Увеличение интенсивности осадков</w:t>
      </w:r>
    </w:p>
    <w:tbl>
      <w:tblPr>
        <w:tblW w:w="9425"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20" w:firstRow="1" w:lastRow="0" w:firstColumn="0" w:lastColumn="0" w:noHBand="0" w:noVBand="0"/>
      </w:tblPr>
      <w:tblGrid>
        <w:gridCol w:w="1129"/>
        <w:gridCol w:w="1560"/>
        <w:gridCol w:w="2551"/>
        <w:gridCol w:w="1701"/>
        <w:gridCol w:w="1276"/>
        <w:gridCol w:w="1208"/>
      </w:tblGrid>
      <w:tr w:rsidR="00D51813" w:rsidRPr="000D039F" w14:paraId="66F052FB" w14:textId="77777777" w:rsidTr="00F70AD9">
        <w:trPr>
          <w:jc w:val="center"/>
        </w:trPr>
        <w:tc>
          <w:tcPr>
            <w:tcW w:w="1129" w:type="dxa"/>
            <w:vAlign w:val="center"/>
          </w:tcPr>
          <w:p w14:paraId="21E233BC" w14:textId="521BC246" w:rsidR="00D51813" w:rsidRPr="000D039F" w:rsidRDefault="00144ACD" w:rsidP="00305002">
            <w:pPr>
              <w:pStyle w:val="Tablehead"/>
              <w:spacing w:line="180" w:lineRule="exact"/>
              <w:ind w:left="-57" w:right="-57"/>
              <w:rPr>
                <w:rFonts w:ascii="Times New Roman" w:eastAsia="Calibri" w:hAnsi="Times New Roman" w:cs="Times New Roman"/>
                <w:szCs w:val="18"/>
                <w:lang w:val="ru-RU"/>
              </w:rPr>
            </w:pPr>
            <w:r w:rsidRPr="000D039F">
              <w:rPr>
                <w:szCs w:val="18"/>
                <w:lang w:val="ru-RU"/>
              </w:rPr>
              <w:t xml:space="preserve">Увеличение шума </w:t>
            </w:r>
            <w:r w:rsidR="00AF4ECA" w:rsidRPr="000D039F">
              <w:rPr>
                <w:rFonts w:asciiTheme="minorHAnsi" w:hAnsiTheme="minorHAnsi"/>
                <w:szCs w:val="18"/>
                <w:lang w:val="ru-RU"/>
              </w:rPr>
              <w:br/>
            </w:r>
            <w:r w:rsidRPr="000D039F">
              <w:rPr>
                <w:szCs w:val="18"/>
                <w:lang w:val="ru-RU"/>
              </w:rPr>
              <w:t>(дБ)</w:t>
            </w:r>
          </w:p>
        </w:tc>
        <w:tc>
          <w:tcPr>
            <w:tcW w:w="1560" w:type="dxa"/>
            <w:vAlign w:val="center"/>
          </w:tcPr>
          <w:p w14:paraId="7DE777B4" w14:textId="65AA8E98" w:rsidR="00D51813" w:rsidRPr="000D039F" w:rsidRDefault="00144ACD" w:rsidP="00305002">
            <w:pPr>
              <w:pStyle w:val="Tablehead"/>
              <w:spacing w:line="180" w:lineRule="exact"/>
              <w:ind w:left="-57" w:right="-57"/>
              <w:rPr>
                <w:rFonts w:asciiTheme="minorHAnsi" w:eastAsia="Calibri" w:hAnsiTheme="minorHAnsi" w:cs="Times New Roman"/>
                <w:szCs w:val="18"/>
                <w:lang w:val="ru-RU"/>
              </w:rPr>
            </w:pPr>
            <w:proofErr w:type="spellStart"/>
            <w:r w:rsidRPr="000D039F">
              <w:rPr>
                <w:szCs w:val="18"/>
                <w:lang w:val="ru-RU"/>
              </w:rPr>
              <w:t>Соответст</w:t>
            </w:r>
            <w:r w:rsidRPr="000D039F">
              <w:rPr>
                <w:rFonts w:asciiTheme="minorHAnsi" w:hAnsiTheme="minorHAnsi"/>
                <w:szCs w:val="18"/>
                <w:lang w:val="ru-RU"/>
              </w:rPr>
              <w:t>-</w:t>
            </w:r>
            <w:r w:rsidRPr="000D039F">
              <w:rPr>
                <w:szCs w:val="18"/>
                <w:lang w:val="ru-RU"/>
              </w:rPr>
              <w:t>вующее</w:t>
            </w:r>
            <w:proofErr w:type="spellEnd"/>
            <w:r w:rsidRPr="000D039F">
              <w:rPr>
                <w:szCs w:val="18"/>
                <w:lang w:val="ru-RU"/>
              </w:rPr>
              <w:t xml:space="preserve"> отношение </w:t>
            </w:r>
            <w:r w:rsidRPr="000D039F">
              <w:rPr>
                <w:i/>
                <w:iCs/>
                <w:szCs w:val="18"/>
                <w:lang w:val="ru-RU"/>
              </w:rPr>
              <w:t>I</w:t>
            </w:r>
            <w:r w:rsidRPr="000D039F">
              <w:rPr>
                <w:szCs w:val="18"/>
                <w:lang w:val="ru-RU"/>
              </w:rPr>
              <w:t>/</w:t>
            </w:r>
            <w:r w:rsidRPr="000D039F">
              <w:rPr>
                <w:i/>
                <w:iCs/>
                <w:szCs w:val="18"/>
                <w:lang w:val="ru-RU"/>
              </w:rPr>
              <w:t>N</w:t>
            </w:r>
            <w:r w:rsidRPr="000D039F">
              <w:rPr>
                <w:rFonts w:asciiTheme="minorHAnsi" w:hAnsiTheme="minorHAnsi"/>
                <w:i/>
                <w:iCs/>
                <w:szCs w:val="18"/>
                <w:lang w:val="ru-RU"/>
              </w:rPr>
              <w:br/>
            </w:r>
            <w:r w:rsidRPr="000D039F">
              <w:rPr>
                <w:szCs w:val="18"/>
                <w:lang w:val="ru-RU"/>
              </w:rPr>
              <w:t>(дБ)</w:t>
            </w:r>
          </w:p>
        </w:tc>
        <w:tc>
          <w:tcPr>
            <w:tcW w:w="2551" w:type="dxa"/>
            <w:vAlign w:val="center"/>
          </w:tcPr>
          <w:p w14:paraId="33E82E60" w14:textId="36D66FFF" w:rsidR="00D51813" w:rsidRPr="000D039F" w:rsidRDefault="00144ACD" w:rsidP="00305002">
            <w:pPr>
              <w:pStyle w:val="Tablehead"/>
              <w:spacing w:line="180" w:lineRule="exact"/>
              <w:ind w:left="-57" w:right="-57"/>
              <w:rPr>
                <w:rFonts w:ascii="Times New Roman" w:eastAsia="Calibri" w:hAnsi="Times New Roman" w:cs="Times New Roman"/>
                <w:szCs w:val="18"/>
                <w:lang w:val="ru-RU"/>
              </w:rPr>
            </w:pPr>
            <w:r w:rsidRPr="000D039F">
              <w:rPr>
                <w:szCs w:val="18"/>
                <w:lang w:val="ru-RU"/>
              </w:rPr>
              <w:t>Увеличение интенсивности дождевых осадков из слоистообразных облаков</w:t>
            </w:r>
            <w:r w:rsidR="00D51813" w:rsidRPr="000D039F">
              <w:rPr>
                <w:rFonts w:ascii="Times New Roman" w:eastAsia="Calibri" w:hAnsi="Times New Roman" w:cs="Times New Roman"/>
                <w:szCs w:val="18"/>
                <w:lang w:val="ru-RU"/>
              </w:rPr>
              <w:br/>
              <w:t>(%)</w:t>
            </w:r>
          </w:p>
        </w:tc>
        <w:tc>
          <w:tcPr>
            <w:tcW w:w="1701" w:type="dxa"/>
            <w:vAlign w:val="center"/>
          </w:tcPr>
          <w:p w14:paraId="6D47E79F" w14:textId="4D91819D" w:rsidR="00D51813" w:rsidRPr="000D039F" w:rsidRDefault="00F70AD9" w:rsidP="00305002">
            <w:pPr>
              <w:pStyle w:val="Tablehead"/>
              <w:spacing w:line="180" w:lineRule="exact"/>
              <w:ind w:left="-57" w:right="-57"/>
              <w:rPr>
                <w:rFonts w:ascii="Times New Roman" w:eastAsia="Calibri" w:hAnsi="Times New Roman" w:cs="Times New Roman"/>
                <w:szCs w:val="18"/>
                <w:lang w:val="ru-RU"/>
              </w:rPr>
            </w:pPr>
            <w:r w:rsidRPr="000D039F">
              <w:rPr>
                <w:szCs w:val="18"/>
                <w:lang w:val="ru-RU"/>
              </w:rPr>
              <w:t>Увеличение интенсивности конвективных дождевых осадков</w:t>
            </w:r>
            <w:r w:rsidRPr="000D039F">
              <w:rPr>
                <w:rFonts w:ascii="Times New Roman" w:eastAsia="Calibri" w:hAnsi="Times New Roman" w:cs="Times New Roman"/>
                <w:szCs w:val="18"/>
                <w:lang w:val="ru-RU"/>
              </w:rPr>
              <w:br/>
              <w:t>(%)</w:t>
            </w:r>
          </w:p>
        </w:tc>
        <w:tc>
          <w:tcPr>
            <w:tcW w:w="1276" w:type="dxa"/>
            <w:vAlign w:val="center"/>
          </w:tcPr>
          <w:p w14:paraId="7A8DBB4A" w14:textId="36B1B774" w:rsidR="00D51813" w:rsidRPr="000D039F" w:rsidRDefault="00F70AD9" w:rsidP="00305002">
            <w:pPr>
              <w:pStyle w:val="Tablehead"/>
              <w:spacing w:line="180" w:lineRule="exact"/>
              <w:ind w:left="-57" w:right="-57"/>
              <w:rPr>
                <w:rFonts w:asciiTheme="minorHAnsi" w:eastAsia="Calibri" w:hAnsiTheme="minorHAnsi" w:cs="Times New Roman"/>
                <w:szCs w:val="18"/>
                <w:lang w:val="ru-RU"/>
              </w:rPr>
            </w:pPr>
            <w:r w:rsidRPr="000D039F">
              <w:rPr>
                <w:lang w:val="ru-RU"/>
              </w:rPr>
              <w:t>Увеличение интенсив</w:t>
            </w:r>
            <w:r w:rsidRPr="000D039F">
              <w:rPr>
                <w:rFonts w:asciiTheme="minorHAnsi" w:hAnsiTheme="minorHAnsi"/>
                <w:lang w:val="ru-RU"/>
              </w:rPr>
              <w:t>-</w:t>
            </w:r>
            <w:proofErr w:type="spellStart"/>
            <w:r w:rsidRPr="000D039F">
              <w:rPr>
                <w:lang w:val="ru-RU"/>
              </w:rPr>
              <w:t>ности</w:t>
            </w:r>
            <w:proofErr w:type="spellEnd"/>
            <w:r w:rsidRPr="000D039F">
              <w:rPr>
                <w:lang w:val="ru-RU"/>
              </w:rPr>
              <w:t xml:space="preserve"> снега</w:t>
            </w:r>
            <w:r w:rsidRPr="000D039F">
              <w:rPr>
                <w:rFonts w:asciiTheme="minorHAnsi" w:hAnsiTheme="minorHAnsi"/>
                <w:lang w:val="ru-RU"/>
              </w:rPr>
              <w:br/>
            </w:r>
            <w:r w:rsidRPr="000D039F">
              <w:rPr>
                <w:rFonts w:ascii="Times New Roman" w:eastAsia="Calibri" w:hAnsi="Times New Roman" w:cs="Times New Roman"/>
                <w:szCs w:val="18"/>
                <w:lang w:val="ru-RU"/>
              </w:rPr>
              <w:t>(%)</w:t>
            </w:r>
          </w:p>
        </w:tc>
        <w:tc>
          <w:tcPr>
            <w:tcW w:w="1208" w:type="dxa"/>
            <w:vAlign w:val="center"/>
          </w:tcPr>
          <w:p w14:paraId="2A5701E4" w14:textId="2D70267B" w:rsidR="00D51813" w:rsidRPr="000D039F" w:rsidRDefault="00144ACD" w:rsidP="00305002">
            <w:pPr>
              <w:pStyle w:val="Tablehead"/>
              <w:spacing w:line="180" w:lineRule="exact"/>
              <w:ind w:left="-57" w:right="-57"/>
              <w:rPr>
                <w:rFonts w:ascii="Times New Roman" w:eastAsia="Calibri" w:hAnsi="Times New Roman" w:cs="Times New Roman"/>
                <w:szCs w:val="18"/>
                <w:lang w:val="ru-RU"/>
              </w:rPr>
            </w:pPr>
            <w:r w:rsidRPr="000D039F">
              <w:rPr>
                <w:szCs w:val="18"/>
                <w:lang w:val="ru-RU"/>
              </w:rPr>
              <w:t>Увеличение интенсив</w:t>
            </w:r>
            <w:r w:rsidR="00F70AD9" w:rsidRPr="000D039F">
              <w:rPr>
                <w:rFonts w:asciiTheme="minorHAnsi" w:hAnsiTheme="minorHAnsi"/>
                <w:szCs w:val="18"/>
                <w:lang w:val="ru-RU"/>
              </w:rPr>
              <w:t>-</w:t>
            </w:r>
            <w:proofErr w:type="spellStart"/>
            <w:r w:rsidRPr="000D039F">
              <w:rPr>
                <w:szCs w:val="18"/>
                <w:lang w:val="ru-RU"/>
              </w:rPr>
              <w:t>ности</w:t>
            </w:r>
            <w:proofErr w:type="spellEnd"/>
            <w:r w:rsidRPr="000D039F">
              <w:rPr>
                <w:szCs w:val="18"/>
                <w:lang w:val="ru-RU"/>
              </w:rPr>
              <w:t xml:space="preserve"> града</w:t>
            </w:r>
            <w:r w:rsidR="00D51813" w:rsidRPr="000D039F">
              <w:rPr>
                <w:rFonts w:ascii="Times New Roman" w:eastAsia="Calibri" w:hAnsi="Times New Roman" w:cs="Times New Roman"/>
                <w:szCs w:val="18"/>
                <w:lang w:val="ru-RU"/>
              </w:rPr>
              <w:br/>
              <w:t>(%)</w:t>
            </w:r>
          </w:p>
        </w:tc>
      </w:tr>
      <w:tr w:rsidR="00D51813" w:rsidRPr="000D039F" w14:paraId="3A4B9081" w14:textId="77777777" w:rsidTr="00F70AD9">
        <w:trPr>
          <w:jc w:val="center"/>
        </w:trPr>
        <w:tc>
          <w:tcPr>
            <w:tcW w:w="1129" w:type="dxa"/>
          </w:tcPr>
          <w:p w14:paraId="2CAC4824" w14:textId="315DCEA4" w:rsidR="00D51813" w:rsidRPr="000D039F" w:rsidRDefault="00D51813" w:rsidP="00305002">
            <w:pPr>
              <w:pStyle w:val="Tabletext"/>
              <w:spacing w:line="180" w:lineRule="exact"/>
              <w:jc w:val="center"/>
              <w:rPr>
                <w:rFonts w:eastAsia="Calibri"/>
                <w:lang w:val="ru-RU"/>
              </w:rPr>
            </w:pPr>
            <w:r w:rsidRPr="000D039F">
              <w:rPr>
                <w:rFonts w:eastAsia="Calibri"/>
                <w:lang w:val="ru-RU"/>
              </w:rPr>
              <w:t>0</w:t>
            </w:r>
            <w:r w:rsidR="00EC6C42" w:rsidRPr="000D039F">
              <w:rPr>
                <w:rFonts w:eastAsia="Calibri"/>
                <w:lang w:val="ru-RU"/>
              </w:rPr>
              <w:t>,</w:t>
            </w:r>
            <w:r w:rsidRPr="000D039F">
              <w:rPr>
                <w:rFonts w:eastAsia="Calibri"/>
                <w:lang w:val="ru-RU"/>
              </w:rPr>
              <w:t>5</w:t>
            </w:r>
          </w:p>
        </w:tc>
        <w:tc>
          <w:tcPr>
            <w:tcW w:w="1560" w:type="dxa"/>
          </w:tcPr>
          <w:p w14:paraId="68586890" w14:textId="77777777" w:rsidR="00D51813" w:rsidRPr="000D039F" w:rsidRDefault="00D51813" w:rsidP="00305002">
            <w:pPr>
              <w:pStyle w:val="Tabletext"/>
              <w:spacing w:line="180" w:lineRule="exact"/>
              <w:jc w:val="center"/>
              <w:rPr>
                <w:rFonts w:eastAsia="Calibri"/>
                <w:lang w:val="ru-RU"/>
              </w:rPr>
            </w:pPr>
            <w:r w:rsidRPr="000D039F">
              <w:rPr>
                <w:rFonts w:eastAsia="Calibri"/>
                <w:lang w:val="ru-RU"/>
              </w:rPr>
              <w:t>−10</w:t>
            </w:r>
          </w:p>
        </w:tc>
        <w:tc>
          <w:tcPr>
            <w:tcW w:w="2551" w:type="dxa"/>
            <w:vAlign w:val="bottom"/>
          </w:tcPr>
          <w:p w14:paraId="22B05433" w14:textId="57A43B57" w:rsidR="00D51813" w:rsidRPr="000D039F" w:rsidRDefault="00D51813" w:rsidP="00305002">
            <w:pPr>
              <w:pStyle w:val="Tabletext"/>
              <w:spacing w:line="180" w:lineRule="exact"/>
              <w:jc w:val="center"/>
              <w:rPr>
                <w:rFonts w:eastAsia="Calibri"/>
                <w:lang w:val="ru-RU"/>
              </w:rPr>
            </w:pPr>
            <w:r w:rsidRPr="000D039F">
              <w:rPr>
                <w:rFonts w:eastAsia="Calibri"/>
                <w:lang w:val="ru-RU"/>
              </w:rPr>
              <w:t>7</w:t>
            </w:r>
            <w:r w:rsidR="003547CD" w:rsidRPr="000D039F">
              <w:rPr>
                <w:rFonts w:eastAsia="Calibri"/>
                <w:lang w:val="ru-RU"/>
              </w:rPr>
              <w:t>,</w:t>
            </w:r>
            <w:r w:rsidRPr="000D039F">
              <w:rPr>
                <w:rFonts w:eastAsia="Calibri"/>
                <w:lang w:val="ru-RU"/>
              </w:rPr>
              <w:t>5</w:t>
            </w:r>
          </w:p>
        </w:tc>
        <w:tc>
          <w:tcPr>
            <w:tcW w:w="1701" w:type="dxa"/>
          </w:tcPr>
          <w:p w14:paraId="619AF3FA" w14:textId="23D857DF" w:rsidR="00D51813" w:rsidRPr="000D039F" w:rsidRDefault="00D51813" w:rsidP="00305002">
            <w:pPr>
              <w:pStyle w:val="Tabletext"/>
              <w:spacing w:line="180" w:lineRule="exact"/>
              <w:jc w:val="center"/>
              <w:rPr>
                <w:rFonts w:eastAsia="Calibri"/>
                <w:lang w:val="ru-RU"/>
              </w:rPr>
            </w:pPr>
            <w:r w:rsidRPr="000D039F">
              <w:rPr>
                <w:rFonts w:eastAsia="Calibri"/>
                <w:lang w:val="ru-RU"/>
              </w:rPr>
              <w:t>8</w:t>
            </w:r>
            <w:r w:rsidR="003547CD" w:rsidRPr="000D039F">
              <w:rPr>
                <w:rFonts w:eastAsia="Calibri"/>
                <w:lang w:val="ru-RU"/>
              </w:rPr>
              <w:t>,</w:t>
            </w:r>
            <w:r w:rsidRPr="000D039F">
              <w:rPr>
                <w:rFonts w:eastAsia="Calibri"/>
                <w:lang w:val="ru-RU"/>
              </w:rPr>
              <w:t>0</w:t>
            </w:r>
          </w:p>
        </w:tc>
        <w:tc>
          <w:tcPr>
            <w:tcW w:w="1276" w:type="dxa"/>
          </w:tcPr>
          <w:p w14:paraId="108EBAA7" w14:textId="7E8E51DA" w:rsidR="00D51813" w:rsidRPr="000D039F" w:rsidRDefault="00D51813" w:rsidP="00305002">
            <w:pPr>
              <w:pStyle w:val="Tabletext"/>
              <w:spacing w:line="180" w:lineRule="exact"/>
              <w:jc w:val="center"/>
              <w:rPr>
                <w:rFonts w:eastAsia="Calibri"/>
                <w:lang w:val="ru-RU"/>
              </w:rPr>
            </w:pPr>
            <w:r w:rsidRPr="000D039F">
              <w:rPr>
                <w:rFonts w:eastAsia="Calibri"/>
                <w:lang w:val="ru-RU"/>
              </w:rPr>
              <w:t>5</w:t>
            </w:r>
            <w:r w:rsidR="003547CD" w:rsidRPr="000D039F">
              <w:rPr>
                <w:rFonts w:eastAsia="Calibri"/>
                <w:lang w:val="ru-RU"/>
              </w:rPr>
              <w:t>,</w:t>
            </w:r>
            <w:r w:rsidRPr="000D039F">
              <w:rPr>
                <w:rFonts w:eastAsia="Calibri"/>
                <w:lang w:val="ru-RU"/>
              </w:rPr>
              <w:t>9</w:t>
            </w:r>
          </w:p>
        </w:tc>
        <w:tc>
          <w:tcPr>
            <w:tcW w:w="1208" w:type="dxa"/>
          </w:tcPr>
          <w:p w14:paraId="4E9B63AC" w14:textId="6BDAC1E0" w:rsidR="00D51813" w:rsidRPr="000D039F" w:rsidRDefault="00D51813" w:rsidP="00305002">
            <w:pPr>
              <w:pStyle w:val="Tabletext"/>
              <w:spacing w:line="180" w:lineRule="exact"/>
              <w:jc w:val="center"/>
              <w:rPr>
                <w:rFonts w:eastAsia="Calibri"/>
                <w:lang w:val="ru-RU"/>
              </w:rPr>
            </w:pPr>
            <w:r w:rsidRPr="000D039F">
              <w:rPr>
                <w:rFonts w:eastAsia="Calibri"/>
                <w:lang w:val="ru-RU"/>
              </w:rPr>
              <w:t>9</w:t>
            </w:r>
            <w:r w:rsidR="003547CD" w:rsidRPr="000D039F">
              <w:rPr>
                <w:rFonts w:eastAsia="Calibri"/>
                <w:lang w:val="ru-RU"/>
              </w:rPr>
              <w:t>,</w:t>
            </w:r>
            <w:r w:rsidRPr="000D039F">
              <w:rPr>
                <w:rFonts w:eastAsia="Calibri"/>
                <w:lang w:val="ru-RU"/>
              </w:rPr>
              <w:t>3</w:t>
            </w:r>
          </w:p>
        </w:tc>
      </w:tr>
      <w:tr w:rsidR="00D51813" w:rsidRPr="000D039F" w14:paraId="25923EBC" w14:textId="77777777" w:rsidTr="00F70AD9">
        <w:trPr>
          <w:jc w:val="center"/>
        </w:trPr>
        <w:tc>
          <w:tcPr>
            <w:tcW w:w="1129" w:type="dxa"/>
          </w:tcPr>
          <w:p w14:paraId="7FF38897" w14:textId="77777777" w:rsidR="00D51813" w:rsidRPr="000D039F" w:rsidRDefault="00D51813" w:rsidP="00305002">
            <w:pPr>
              <w:pStyle w:val="Tabletext"/>
              <w:spacing w:line="180" w:lineRule="exact"/>
              <w:jc w:val="center"/>
              <w:rPr>
                <w:rFonts w:eastAsia="Calibri"/>
                <w:lang w:val="ru-RU"/>
              </w:rPr>
            </w:pPr>
            <w:r w:rsidRPr="000D039F">
              <w:rPr>
                <w:rFonts w:eastAsia="Calibri"/>
                <w:lang w:val="ru-RU"/>
              </w:rPr>
              <w:t>1</w:t>
            </w:r>
          </w:p>
        </w:tc>
        <w:tc>
          <w:tcPr>
            <w:tcW w:w="1560" w:type="dxa"/>
          </w:tcPr>
          <w:p w14:paraId="3CCBFFFE" w14:textId="77777777" w:rsidR="00D51813" w:rsidRPr="000D039F" w:rsidRDefault="00D51813" w:rsidP="00305002">
            <w:pPr>
              <w:pStyle w:val="Tabletext"/>
              <w:spacing w:line="180" w:lineRule="exact"/>
              <w:jc w:val="center"/>
              <w:rPr>
                <w:rFonts w:eastAsia="Calibri"/>
                <w:lang w:val="ru-RU"/>
              </w:rPr>
            </w:pPr>
            <w:r w:rsidRPr="000D039F">
              <w:rPr>
                <w:rFonts w:eastAsia="Calibri"/>
                <w:lang w:val="ru-RU"/>
              </w:rPr>
              <w:t>−6</w:t>
            </w:r>
          </w:p>
        </w:tc>
        <w:tc>
          <w:tcPr>
            <w:tcW w:w="2551" w:type="dxa"/>
            <w:vAlign w:val="bottom"/>
          </w:tcPr>
          <w:p w14:paraId="792885EB" w14:textId="637E85A1" w:rsidR="00D51813" w:rsidRPr="000D039F" w:rsidRDefault="00D51813" w:rsidP="00305002">
            <w:pPr>
              <w:pStyle w:val="Tabletext"/>
              <w:spacing w:line="180" w:lineRule="exact"/>
              <w:jc w:val="center"/>
              <w:rPr>
                <w:rFonts w:eastAsia="Calibri"/>
                <w:lang w:val="ru-RU"/>
              </w:rPr>
            </w:pPr>
            <w:r w:rsidRPr="000D039F">
              <w:rPr>
                <w:rFonts w:eastAsia="Calibri"/>
                <w:lang w:val="ru-RU"/>
              </w:rPr>
              <w:t>15</w:t>
            </w:r>
            <w:r w:rsidR="003547CD" w:rsidRPr="000D039F">
              <w:rPr>
                <w:rFonts w:eastAsia="Calibri"/>
                <w:lang w:val="ru-RU"/>
              </w:rPr>
              <w:t>,</w:t>
            </w:r>
            <w:r w:rsidRPr="000D039F">
              <w:rPr>
                <w:rFonts w:eastAsia="Calibri"/>
                <w:lang w:val="ru-RU"/>
              </w:rPr>
              <w:t>5</w:t>
            </w:r>
          </w:p>
        </w:tc>
        <w:tc>
          <w:tcPr>
            <w:tcW w:w="1701" w:type="dxa"/>
          </w:tcPr>
          <w:p w14:paraId="22A66FA0" w14:textId="1A013B5C" w:rsidR="00D51813" w:rsidRPr="000D039F" w:rsidRDefault="00D51813" w:rsidP="00305002">
            <w:pPr>
              <w:pStyle w:val="Tabletext"/>
              <w:spacing w:line="180" w:lineRule="exact"/>
              <w:jc w:val="center"/>
              <w:rPr>
                <w:rFonts w:eastAsia="Calibri"/>
                <w:lang w:val="ru-RU"/>
              </w:rPr>
            </w:pPr>
            <w:r w:rsidRPr="000D039F">
              <w:rPr>
                <w:rFonts w:eastAsia="Calibri"/>
                <w:lang w:val="ru-RU"/>
              </w:rPr>
              <w:t>16</w:t>
            </w:r>
            <w:r w:rsidR="003547CD" w:rsidRPr="000D039F">
              <w:rPr>
                <w:rFonts w:eastAsia="Calibri"/>
                <w:lang w:val="ru-RU"/>
              </w:rPr>
              <w:t>,</w:t>
            </w:r>
            <w:r w:rsidRPr="000D039F">
              <w:rPr>
                <w:rFonts w:eastAsia="Calibri"/>
                <w:lang w:val="ru-RU"/>
              </w:rPr>
              <w:t>6</w:t>
            </w:r>
          </w:p>
        </w:tc>
        <w:tc>
          <w:tcPr>
            <w:tcW w:w="1276" w:type="dxa"/>
          </w:tcPr>
          <w:p w14:paraId="66150C4A" w14:textId="1EFF05A2" w:rsidR="00D51813" w:rsidRPr="000D039F" w:rsidRDefault="00D51813" w:rsidP="00305002">
            <w:pPr>
              <w:pStyle w:val="Tabletext"/>
              <w:spacing w:line="180" w:lineRule="exact"/>
              <w:jc w:val="center"/>
              <w:rPr>
                <w:rFonts w:eastAsia="Calibri"/>
                <w:lang w:val="ru-RU"/>
              </w:rPr>
            </w:pPr>
            <w:r w:rsidRPr="000D039F">
              <w:rPr>
                <w:rFonts w:eastAsia="Calibri"/>
                <w:lang w:val="ru-RU"/>
              </w:rPr>
              <w:t>12</w:t>
            </w:r>
            <w:r w:rsidR="003547CD" w:rsidRPr="000D039F">
              <w:rPr>
                <w:rFonts w:eastAsia="Calibri"/>
                <w:lang w:val="ru-RU"/>
              </w:rPr>
              <w:t>,</w:t>
            </w:r>
            <w:r w:rsidRPr="000D039F">
              <w:rPr>
                <w:rFonts w:eastAsia="Calibri"/>
                <w:lang w:val="ru-RU"/>
              </w:rPr>
              <w:t>2</w:t>
            </w:r>
          </w:p>
        </w:tc>
        <w:tc>
          <w:tcPr>
            <w:tcW w:w="1208" w:type="dxa"/>
          </w:tcPr>
          <w:p w14:paraId="50855171" w14:textId="11036A69" w:rsidR="00D51813" w:rsidRPr="000D039F" w:rsidRDefault="00D51813" w:rsidP="00305002">
            <w:pPr>
              <w:pStyle w:val="Tabletext"/>
              <w:spacing w:line="180" w:lineRule="exact"/>
              <w:jc w:val="center"/>
              <w:rPr>
                <w:rFonts w:eastAsia="Calibri"/>
                <w:lang w:val="ru-RU"/>
              </w:rPr>
            </w:pPr>
            <w:r w:rsidRPr="000D039F">
              <w:rPr>
                <w:rFonts w:eastAsia="Calibri"/>
                <w:lang w:val="ru-RU"/>
              </w:rPr>
              <w:t>19</w:t>
            </w:r>
            <w:r w:rsidR="003547CD" w:rsidRPr="000D039F">
              <w:rPr>
                <w:rFonts w:eastAsia="Calibri"/>
                <w:lang w:val="ru-RU"/>
              </w:rPr>
              <w:t>,</w:t>
            </w:r>
            <w:r w:rsidRPr="000D039F">
              <w:rPr>
                <w:rFonts w:eastAsia="Calibri"/>
                <w:lang w:val="ru-RU"/>
              </w:rPr>
              <w:t>5</w:t>
            </w:r>
          </w:p>
        </w:tc>
      </w:tr>
      <w:tr w:rsidR="00D51813" w:rsidRPr="000D039F" w14:paraId="7FF7552F" w14:textId="77777777" w:rsidTr="00F70AD9">
        <w:trPr>
          <w:jc w:val="center"/>
        </w:trPr>
        <w:tc>
          <w:tcPr>
            <w:tcW w:w="1129" w:type="dxa"/>
          </w:tcPr>
          <w:p w14:paraId="767D6E3D" w14:textId="77777777" w:rsidR="00D51813" w:rsidRPr="000D039F" w:rsidRDefault="00D51813" w:rsidP="00305002">
            <w:pPr>
              <w:pStyle w:val="Tabletext"/>
              <w:spacing w:line="180" w:lineRule="exact"/>
              <w:jc w:val="center"/>
              <w:rPr>
                <w:rFonts w:eastAsia="Calibri"/>
                <w:lang w:val="ru-RU"/>
              </w:rPr>
            </w:pPr>
            <w:r w:rsidRPr="000D039F">
              <w:rPr>
                <w:rFonts w:eastAsia="Calibri"/>
                <w:lang w:val="ru-RU"/>
              </w:rPr>
              <w:t>2</w:t>
            </w:r>
          </w:p>
        </w:tc>
        <w:tc>
          <w:tcPr>
            <w:tcW w:w="1560" w:type="dxa"/>
          </w:tcPr>
          <w:p w14:paraId="44FAFFFD" w14:textId="024FA496" w:rsidR="00D51813" w:rsidRPr="000D039F" w:rsidRDefault="00D51813" w:rsidP="00305002">
            <w:pPr>
              <w:pStyle w:val="Tabletext"/>
              <w:spacing w:line="180" w:lineRule="exact"/>
              <w:jc w:val="center"/>
              <w:rPr>
                <w:rFonts w:eastAsia="Calibri"/>
                <w:lang w:val="ru-RU"/>
              </w:rPr>
            </w:pPr>
            <w:r w:rsidRPr="000D039F">
              <w:rPr>
                <w:rFonts w:eastAsia="Calibri"/>
                <w:lang w:val="ru-RU"/>
              </w:rPr>
              <w:t>−2</w:t>
            </w:r>
            <w:r w:rsidR="003547CD" w:rsidRPr="000D039F">
              <w:rPr>
                <w:rFonts w:eastAsia="Calibri"/>
                <w:lang w:val="ru-RU"/>
              </w:rPr>
              <w:t>,</w:t>
            </w:r>
            <w:r w:rsidRPr="000D039F">
              <w:rPr>
                <w:rFonts w:eastAsia="Calibri"/>
                <w:lang w:val="ru-RU"/>
              </w:rPr>
              <w:t>3</w:t>
            </w:r>
          </w:p>
        </w:tc>
        <w:tc>
          <w:tcPr>
            <w:tcW w:w="2551" w:type="dxa"/>
            <w:vAlign w:val="bottom"/>
          </w:tcPr>
          <w:p w14:paraId="6C3B610D" w14:textId="3B502BF5" w:rsidR="00D51813" w:rsidRPr="000D039F" w:rsidRDefault="00D51813" w:rsidP="00305002">
            <w:pPr>
              <w:pStyle w:val="Tabletext"/>
              <w:spacing w:line="180" w:lineRule="exact"/>
              <w:jc w:val="center"/>
              <w:rPr>
                <w:rFonts w:eastAsia="Calibri"/>
                <w:lang w:val="ru-RU"/>
              </w:rPr>
            </w:pPr>
            <w:r w:rsidRPr="000D039F">
              <w:rPr>
                <w:rFonts w:eastAsia="Calibri"/>
                <w:lang w:val="ru-RU"/>
              </w:rPr>
              <w:t>33</w:t>
            </w:r>
            <w:r w:rsidR="003547CD" w:rsidRPr="000D039F">
              <w:rPr>
                <w:rFonts w:eastAsia="Calibri"/>
                <w:lang w:val="ru-RU"/>
              </w:rPr>
              <w:t>,</w:t>
            </w:r>
            <w:r w:rsidRPr="000D039F">
              <w:rPr>
                <w:rFonts w:eastAsia="Calibri"/>
                <w:lang w:val="ru-RU"/>
              </w:rPr>
              <w:t>4</w:t>
            </w:r>
          </w:p>
        </w:tc>
        <w:tc>
          <w:tcPr>
            <w:tcW w:w="1701" w:type="dxa"/>
          </w:tcPr>
          <w:p w14:paraId="3D072F40" w14:textId="3D0CCD96" w:rsidR="00D51813" w:rsidRPr="000D039F" w:rsidRDefault="00D51813" w:rsidP="00305002">
            <w:pPr>
              <w:pStyle w:val="Tabletext"/>
              <w:spacing w:line="180" w:lineRule="exact"/>
              <w:jc w:val="center"/>
              <w:rPr>
                <w:rFonts w:eastAsia="Calibri"/>
                <w:lang w:val="ru-RU"/>
              </w:rPr>
            </w:pPr>
            <w:r w:rsidRPr="000D039F">
              <w:rPr>
                <w:rFonts w:eastAsia="Calibri"/>
                <w:lang w:val="ru-RU"/>
              </w:rPr>
              <w:t>35</w:t>
            </w:r>
            <w:r w:rsidR="003547CD" w:rsidRPr="000D039F">
              <w:rPr>
                <w:rFonts w:eastAsia="Calibri"/>
                <w:lang w:val="ru-RU"/>
              </w:rPr>
              <w:t>,</w:t>
            </w:r>
            <w:r w:rsidRPr="000D039F">
              <w:rPr>
                <w:rFonts w:eastAsia="Calibri"/>
                <w:lang w:val="ru-RU"/>
              </w:rPr>
              <w:t>9</w:t>
            </w:r>
          </w:p>
        </w:tc>
        <w:tc>
          <w:tcPr>
            <w:tcW w:w="1276" w:type="dxa"/>
          </w:tcPr>
          <w:p w14:paraId="57AC8A15" w14:textId="4C25CBF9" w:rsidR="00D51813" w:rsidRPr="000D039F" w:rsidRDefault="00D51813" w:rsidP="00305002">
            <w:pPr>
              <w:pStyle w:val="Tabletext"/>
              <w:spacing w:line="180" w:lineRule="exact"/>
              <w:jc w:val="center"/>
              <w:rPr>
                <w:rFonts w:eastAsia="Calibri"/>
                <w:lang w:val="ru-RU"/>
              </w:rPr>
            </w:pPr>
            <w:r w:rsidRPr="000D039F">
              <w:rPr>
                <w:rFonts w:eastAsia="Calibri"/>
                <w:lang w:val="ru-RU"/>
              </w:rPr>
              <w:t>25</w:t>
            </w:r>
            <w:r w:rsidR="003547CD" w:rsidRPr="000D039F">
              <w:rPr>
                <w:rFonts w:eastAsia="Calibri"/>
                <w:lang w:val="ru-RU"/>
              </w:rPr>
              <w:t>,</w:t>
            </w:r>
            <w:r w:rsidRPr="000D039F">
              <w:rPr>
                <w:rFonts w:eastAsia="Calibri"/>
                <w:lang w:val="ru-RU"/>
              </w:rPr>
              <w:t>9</w:t>
            </w:r>
          </w:p>
        </w:tc>
        <w:tc>
          <w:tcPr>
            <w:tcW w:w="1208" w:type="dxa"/>
          </w:tcPr>
          <w:p w14:paraId="113A2DAF" w14:textId="279AA7A1" w:rsidR="00D51813" w:rsidRPr="000D039F" w:rsidRDefault="00D51813" w:rsidP="00305002">
            <w:pPr>
              <w:pStyle w:val="Tabletext"/>
              <w:spacing w:line="180" w:lineRule="exact"/>
              <w:jc w:val="center"/>
              <w:rPr>
                <w:rFonts w:eastAsia="Calibri"/>
                <w:lang w:val="ru-RU"/>
              </w:rPr>
            </w:pPr>
            <w:r w:rsidRPr="000D039F">
              <w:rPr>
                <w:rFonts w:eastAsia="Calibri"/>
                <w:lang w:val="ru-RU"/>
              </w:rPr>
              <w:t>42</w:t>
            </w:r>
            <w:r w:rsidR="003547CD" w:rsidRPr="000D039F">
              <w:rPr>
                <w:rFonts w:eastAsia="Calibri"/>
                <w:lang w:val="ru-RU"/>
              </w:rPr>
              <w:t>,</w:t>
            </w:r>
            <w:r w:rsidRPr="000D039F">
              <w:rPr>
                <w:rFonts w:eastAsia="Calibri"/>
                <w:lang w:val="ru-RU"/>
              </w:rPr>
              <w:t>9</w:t>
            </w:r>
          </w:p>
        </w:tc>
      </w:tr>
      <w:tr w:rsidR="00D51813" w:rsidRPr="000D039F" w14:paraId="6BFBCBD4" w14:textId="77777777" w:rsidTr="00F70AD9">
        <w:trPr>
          <w:jc w:val="center"/>
        </w:trPr>
        <w:tc>
          <w:tcPr>
            <w:tcW w:w="1129" w:type="dxa"/>
          </w:tcPr>
          <w:p w14:paraId="4E8BD845" w14:textId="77777777" w:rsidR="00D51813" w:rsidRPr="000D039F" w:rsidRDefault="00D51813" w:rsidP="00305002">
            <w:pPr>
              <w:pStyle w:val="Tabletext"/>
              <w:spacing w:line="180" w:lineRule="exact"/>
              <w:jc w:val="center"/>
              <w:rPr>
                <w:rFonts w:eastAsia="Calibri"/>
                <w:lang w:val="ru-RU"/>
              </w:rPr>
            </w:pPr>
            <w:r w:rsidRPr="000D039F">
              <w:rPr>
                <w:rFonts w:eastAsia="Calibri"/>
                <w:lang w:val="ru-RU"/>
              </w:rPr>
              <w:t>3</w:t>
            </w:r>
          </w:p>
        </w:tc>
        <w:tc>
          <w:tcPr>
            <w:tcW w:w="1560" w:type="dxa"/>
          </w:tcPr>
          <w:p w14:paraId="65F4B3FE" w14:textId="77777777" w:rsidR="00D51813" w:rsidRPr="000D039F" w:rsidRDefault="00D51813" w:rsidP="00305002">
            <w:pPr>
              <w:pStyle w:val="Tabletext"/>
              <w:spacing w:line="180" w:lineRule="exact"/>
              <w:jc w:val="center"/>
              <w:rPr>
                <w:rFonts w:eastAsia="Calibri"/>
                <w:lang w:val="ru-RU"/>
              </w:rPr>
            </w:pPr>
            <w:r w:rsidRPr="000D039F">
              <w:rPr>
                <w:rFonts w:eastAsia="Calibri"/>
                <w:lang w:val="ru-RU"/>
              </w:rPr>
              <w:t>0</w:t>
            </w:r>
          </w:p>
        </w:tc>
        <w:tc>
          <w:tcPr>
            <w:tcW w:w="2551" w:type="dxa"/>
            <w:vAlign w:val="bottom"/>
          </w:tcPr>
          <w:p w14:paraId="77AA0ACF" w14:textId="2D08D11C" w:rsidR="00D51813" w:rsidRPr="000D039F" w:rsidRDefault="00D51813" w:rsidP="00305002">
            <w:pPr>
              <w:pStyle w:val="Tabletext"/>
              <w:spacing w:line="180" w:lineRule="exact"/>
              <w:jc w:val="center"/>
              <w:rPr>
                <w:rFonts w:eastAsia="Calibri"/>
                <w:lang w:val="ru-RU"/>
              </w:rPr>
            </w:pPr>
            <w:r w:rsidRPr="000D039F">
              <w:rPr>
                <w:rFonts w:eastAsia="Calibri"/>
                <w:lang w:val="ru-RU"/>
              </w:rPr>
              <w:t>54</w:t>
            </w:r>
            <w:r w:rsidR="003547CD" w:rsidRPr="000D039F">
              <w:rPr>
                <w:rFonts w:eastAsia="Calibri"/>
                <w:lang w:val="ru-RU"/>
              </w:rPr>
              <w:t>,</w:t>
            </w:r>
            <w:r w:rsidRPr="000D039F">
              <w:rPr>
                <w:rFonts w:eastAsia="Calibri"/>
                <w:lang w:val="ru-RU"/>
              </w:rPr>
              <w:t>0</w:t>
            </w:r>
          </w:p>
        </w:tc>
        <w:tc>
          <w:tcPr>
            <w:tcW w:w="1701" w:type="dxa"/>
          </w:tcPr>
          <w:p w14:paraId="516DAAD9" w14:textId="09FE10DE" w:rsidR="00D51813" w:rsidRPr="000D039F" w:rsidRDefault="00D51813" w:rsidP="00305002">
            <w:pPr>
              <w:pStyle w:val="Tabletext"/>
              <w:spacing w:line="180" w:lineRule="exact"/>
              <w:jc w:val="center"/>
              <w:rPr>
                <w:rFonts w:eastAsia="Calibri"/>
                <w:lang w:val="ru-RU"/>
              </w:rPr>
            </w:pPr>
            <w:r w:rsidRPr="000D039F">
              <w:rPr>
                <w:rFonts w:eastAsia="Calibri"/>
                <w:lang w:val="ru-RU"/>
              </w:rPr>
              <w:t>58</w:t>
            </w:r>
            <w:r w:rsidR="003547CD" w:rsidRPr="000D039F">
              <w:rPr>
                <w:rFonts w:eastAsia="Calibri"/>
                <w:lang w:val="ru-RU"/>
              </w:rPr>
              <w:t>,</w:t>
            </w:r>
            <w:r w:rsidRPr="000D039F">
              <w:rPr>
                <w:rFonts w:eastAsia="Calibri"/>
                <w:lang w:val="ru-RU"/>
              </w:rPr>
              <w:t>5</w:t>
            </w:r>
          </w:p>
        </w:tc>
        <w:tc>
          <w:tcPr>
            <w:tcW w:w="1276" w:type="dxa"/>
          </w:tcPr>
          <w:p w14:paraId="77402636" w14:textId="13E23CBE" w:rsidR="00D51813" w:rsidRPr="000D039F" w:rsidRDefault="00D51813" w:rsidP="00305002">
            <w:pPr>
              <w:pStyle w:val="Tabletext"/>
              <w:spacing w:line="180" w:lineRule="exact"/>
              <w:jc w:val="center"/>
              <w:rPr>
                <w:rFonts w:eastAsia="Calibri"/>
                <w:lang w:val="ru-RU"/>
              </w:rPr>
            </w:pPr>
            <w:r w:rsidRPr="000D039F">
              <w:rPr>
                <w:rFonts w:eastAsia="Calibri"/>
                <w:lang w:val="ru-RU"/>
              </w:rPr>
              <w:t>41</w:t>
            </w:r>
            <w:r w:rsidR="003547CD" w:rsidRPr="000D039F">
              <w:rPr>
                <w:rFonts w:eastAsia="Calibri"/>
                <w:lang w:val="ru-RU"/>
              </w:rPr>
              <w:t>,</w:t>
            </w:r>
            <w:r w:rsidRPr="000D039F">
              <w:rPr>
                <w:rFonts w:eastAsia="Calibri"/>
                <w:lang w:val="ru-RU"/>
              </w:rPr>
              <w:t>3</w:t>
            </w:r>
          </w:p>
        </w:tc>
        <w:tc>
          <w:tcPr>
            <w:tcW w:w="1208" w:type="dxa"/>
          </w:tcPr>
          <w:p w14:paraId="7306EE95" w14:textId="5017DED2" w:rsidR="00D51813" w:rsidRPr="000D039F" w:rsidRDefault="00D51813" w:rsidP="00305002">
            <w:pPr>
              <w:pStyle w:val="Tabletext"/>
              <w:spacing w:line="180" w:lineRule="exact"/>
              <w:jc w:val="center"/>
              <w:rPr>
                <w:rFonts w:eastAsia="Calibri"/>
                <w:lang w:val="ru-RU"/>
              </w:rPr>
            </w:pPr>
            <w:r w:rsidRPr="000D039F">
              <w:rPr>
                <w:rFonts w:eastAsia="Calibri"/>
                <w:lang w:val="ru-RU"/>
              </w:rPr>
              <w:t>70</w:t>
            </w:r>
            <w:r w:rsidR="003547CD" w:rsidRPr="000D039F">
              <w:rPr>
                <w:rFonts w:eastAsia="Calibri"/>
                <w:lang w:val="ru-RU"/>
              </w:rPr>
              <w:t>,</w:t>
            </w:r>
            <w:r w:rsidRPr="000D039F">
              <w:rPr>
                <w:rFonts w:eastAsia="Calibri"/>
                <w:lang w:val="ru-RU"/>
              </w:rPr>
              <w:t>8</w:t>
            </w:r>
          </w:p>
        </w:tc>
      </w:tr>
      <w:tr w:rsidR="00D51813" w:rsidRPr="000D039F" w14:paraId="513C86E7" w14:textId="77777777" w:rsidTr="00F70AD9">
        <w:trPr>
          <w:jc w:val="center"/>
        </w:trPr>
        <w:tc>
          <w:tcPr>
            <w:tcW w:w="1129" w:type="dxa"/>
          </w:tcPr>
          <w:p w14:paraId="35C76E0A" w14:textId="77777777" w:rsidR="00D51813" w:rsidRPr="000D039F" w:rsidRDefault="00D51813" w:rsidP="00305002">
            <w:pPr>
              <w:pStyle w:val="Tabletext"/>
              <w:spacing w:line="180" w:lineRule="exact"/>
              <w:jc w:val="center"/>
              <w:rPr>
                <w:rFonts w:eastAsia="Calibri"/>
                <w:lang w:val="ru-RU"/>
              </w:rPr>
            </w:pPr>
            <w:r w:rsidRPr="000D039F">
              <w:rPr>
                <w:rFonts w:eastAsia="Calibri"/>
                <w:lang w:val="ru-RU"/>
              </w:rPr>
              <w:t>4</w:t>
            </w:r>
          </w:p>
        </w:tc>
        <w:tc>
          <w:tcPr>
            <w:tcW w:w="1560" w:type="dxa"/>
          </w:tcPr>
          <w:p w14:paraId="3ED5505F" w14:textId="28F550C0" w:rsidR="00D51813" w:rsidRPr="000D039F" w:rsidRDefault="00D51813" w:rsidP="00305002">
            <w:pPr>
              <w:pStyle w:val="Tabletext"/>
              <w:spacing w:line="180" w:lineRule="exact"/>
              <w:jc w:val="center"/>
              <w:rPr>
                <w:rFonts w:eastAsia="Calibri"/>
                <w:lang w:val="ru-RU"/>
              </w:rPr>
            </w:pPr>
            <w:r w:rsidRPr="000D039F">
              <w:rPr>
                <w:rFonts w:eastAsia="Calibri"/>
                <w:lang w:val="ru-RU"/>
              </w:rPr>
              <w:t>1</w:t>
            </w:r>
            <w:r w:rsidR="003547CD" w:rsidRPr="000D039F">
              <w:rPr>
                <w:rFonts w:eastAsia="Calibri"/>
                <w:lang w:val="ru-RU"/>
              </w:rPr>
              <w:t>,</w:t>
            </w:r>
            <w:r w:rsidRPr="000D039F">
              <w:rPr>
                <w:rFonts w:eastAsia="Calibri"/>
                <w:lang w:val="ru-RU"/>
              </w:rPr>
              <w:t>8</w:t>
            </w:r>
          </w:p>
        </w:tc>
        <w:tc>
          <w:tcPr>
            <w:tcW w:w="2551" w:type="dxa"/>
            <w:vAlign w:val="bottom"/>
          </w:tcPr>
          <w:p w14:paraId="18792514" w14:textId="42E414EC" w:rsidR="00D51813" w:rsidRPr="000D039F" w:rsidRDefault="00D51813" w:rsidP="00305002">
            <w:pPr>
              <w:pStyle w:val="Tabletext"/>
              <w:spacing w:line="180" w:lineRule="exact"/>
              <w:jc w:val="center"/>
              <w:rPr>
                <w:rFonts w:eastAsia="Calibri"/>
                <w:lang w:val="ru-RU"/>
              </w:rPr>
            </w:pPr>
            <w:r w:rsidRPr="000D039F">
              <w:rPr>
                <w:rFonts w:eastAsia="Calibri"/>
                <w:lang w:val="ru-RU"/>
              </w:rPr>
              <w:t>77</w:t>
            </w:r>
            <w:r w:rsidR="003547CD" w:rsidRPr="000D039F">
              <w:rPr>
                <w:rFonts w:eastAsia="Calibri"/>
                <w:lang w:val="ru-RU"/>
              </w:rPr>
              <w:t>,</w:t>
            </w:r>
            <w:r w:rsidRPr="000D039F">
              <w:rPr>
                <w:rFonts w:eastAsia="Calibri"/>
                <w:lang w:val="ru-RU"/>
              </w:rPr>
              <w:t>8</w:t>
            </w:r>
          </w:p>
        </w:tc>
        <w:tc>
          <w:tcPr>
            <w:tcW w:w="1701" w:type="dxa"/>
          </w:tcPr>
          <w:p w14:paraId="7A903E90" w14:textId="264717AA" w:rsidR="00D51813" w:rsidRPr="000D039F" w:rsidRDefault="00D51813" w:rsidP="00305002">
            <w:pPr>
              <w:pStyle w:val="Tabletext"/>
              <w:spacing w:line="180" w:lineRule="exact"/>
              <w:jc w:val="center"/>
              <w:rPr>
                <w:rFonts w:eastAsia="Calibri"/>
                <w:lang w:val="ru-RU"/>
              </w:rPr>
            </w:pPr>
            <w:r w:rsidRPr="000D039F">
              <w:rPr>
                <w:rFonts w:eastAsia="Calibri"/>
                <w:lang w:val="ru-RU"/>
              </w:rPr>
              <w:t>84</w:t>
            </w:r>
            <w:r w:rsidR="003547CD" w:rsidRPr="000D039F">
              <w:rPr>
                <w:rFonts w:eastAsia="Calibri"/>
                <w:lang w:val="ru-RU"/>
              </w:rPr>
              <w:t>,</w:t>
            </w:r>
            <w:r w:rsidRPr="000D039F">
              <w:rPr>
                <w:rFonts w:eastAsia="Calibri"/>
                <w:lang w:val="ru-RU"/>
              </w:rPr>
              <w:t>8</w:t>
            </w:r>
          </w:p>
        </w:tc>
        <w:tc>
          <w:tcPr>
            <w:tcW w:w="1276" w:type="dxa"/>
          </w:tcPr>
          <w:p w14:paraId="0ABD1366" w14:textId="7CB5363B" w:rsidR="00D51813" w:rsidRPr="000D039F" w:rsidRDefault="00D51813" w:rsidP="00305002">
            <w:pPr>
              <w:pStyle w:val="Tabletext"/>
              <w:spacing w:line="180" w:lineRule="exact"/>
              <w:jc w:val="center"/>
              <w:rPr>
                <w:rFonts w:eastAsia="Calibri"/>
                <w:lang w:val="ru-RU"/>
              </w:rPr>
            </w:pPr>
            <w:r w:rsidRPr="000D039F">
              <w:rPr>
                <w:rFonts w:eastAsia="Calibri"/>
                <w:lang w:val="ru-RU"/>
              </w:rPr>
              <w:t>58</w:t>
            </w:r>
            <w:r w:rsidR="003547CD" w:rsidRPr="000D039F">
              <w:rPr>
                <w:rFonts w:eastAsia="Calibri"/>
                <w:lang w:val="ru-RU"/>
              </w:rPr>
              <w:t>,</w:t>
            </w:r>
            <w:r w:rsidRPr="000D039F">
              <w:rPr>
                <w:rFonts w:eastAsia="Calibri"/>
                <w:lang w:val="ru-RU"/>
              </w:rPr>
              <w:t>5</w:t>
            </w:r>
          </w:p>
        </w:tc>
        <w:tc>
          <w:tcPr>
            <w:tcW w:w="1208" w:type="dxa"/>
          </w:tcPr>
          <w:p w14:paraId="129DF7EA" w14:textId="336ACB1C" w:rsidR="00D51813" w:rsidRPr="000D039F" w:rsidRDefault="00D51813" w:rsidP="00305002">
            <w:pPr>
              <w:pStyle w:val="Tabletext"/>
              <w:spacing w:line="180" w:lineRule="exact"/>
              <w:jc w:val="center"/>
              <w:rPr>
                <w:rFonts w:eastAsia="Calibri"/>
                <w:lang w:val="ru-RU"/>
              </w:rPr>
            </w:pPr>
            <w:r w:rsidRPr="000D039F">
              <w:rPr>
                <w:rFonts w:eastAsia="Calibri"/>
                <w:lang w:val="ru-RU"/>
              </w:rPr>
              <w:t>104</w:t>
            </w:r>
            <w:r w:rsidR="003547CD" w:rsidRPr="000D039F">
              <w:rPr>
                <w:rFonts w:eastAsia="Calibri"/>
                <w:lang w:val="ru-RU"/>
              </w:rPr>
              <w:t>,</w:t>
            </w:r>
            <w:r w:rsidRPr="000D039F">
              <w:rPr>
                <w:rFonts w:eastAsia="Calibri"/>
                <w:lang w:val="ru-RU"/>
              </w:rPr>
              <w:t>2</w:t>
            </w:r>
          </w:p>
        </w:tc>
      </w:tr>
      <w:tr w:rsidR="00D51813" w:rsidRPr="000D039F" w14:paraId="539A162B" w14:textId="77777777" w:rsidTr="00F70AD9">
        <w:trPr>
          <w:jc w:val="center"/>
        </w:trPr>
        <w:tc>
          <w:tcPr>
            <w:tcW w:w="1129" w:type="dxa"/>
          </w:tcPr>
          <w:p w14:paraId="1A101CEB" w14:textId="77777777" w:rsidR="00D51813" w:rsidRPr="000D039F" w:rsidRDefault="00D51813" w:rsidP="00305002">
            <w:pPr>
              <w:pStyle w:val="Tabletext"/>
              <w:spacing w:line="180" w:lineRule="exact"/>
              <w:jc w:val="center"/>
              <w:rPr>
                <w:rFonts w:eastAsia="Calibri"/>
                <w:lang w:val="ru-RU"/>
              </w:rPr>
            </w:pPr>
            <w:r w:rsidRPr="000D039F">
              <w:rPr>
                <w:rFonts w:eastAsia="Calibri"/>
                <w:lang w:val="ru-RU"/>
              </w:rPr>
              <w:t>5</w:t>
            </w:r>
          </w:p>
        </w:tc>
        <w:tc>
          <w:tcPr>
            <w:tcW w:w="1560" w:type="dxa"/>
          </w:tcPr>
          <w:p w14:paraId="77322468" w14:textId="1B1DAA51" w:rsidR="00D51813" w:rsidRPr="000D039F" w:rsidRDefault="00D51813" w:rsidP="00305002">
            <w:pPr>
              <w:pStyle w:val="Tabletext"/>
              <w:spacing w:line="180" w:lineRule="exact"/>
              <w:jc w:val="center"/>
              <w:rPr>
                <w:rFonts w:eastAsia="Calibri"/>
                <w:lang w:val="ru-RU"/>
              </w:rPr>
            </w:pPr>
            <w:r w:rsidRPr="000D039F">
              <w:rPr>
                <w:rFonts w:eastAsia="Calibri"/>
                <w:lang w:val="ru-RU"/>
              </w:rPr>
              <w:t>3</w:t>
            </w:r>
            <w:r w:rsidR="003547CD" w:rsidRPr="000D039F">
              <w:rPr>
                <w:rFonts w:eastAsia="Calibri"/>
                <w:lang w:val="ru-RU"/>
              </w:rPr>
              <w:t>,</w:t>
            </w:r>
            <w:r w:rsidRPr="000D039F">
              <w:rPr>
                <w:rFonts w:eastAsia="Calibri"/>
                <w:lang w:val="ru-RU"/>
              </w:rPr>
              <w:t>3</w:t>
            </w:r>
          </w:p>
        </w:tc>
        <w:tc>
          <w:tcPr>
            <w:tcW w:w="2551" w:type="dxa"/>
            <w:vAlign w:val="bottom"/>
          </w:tcPr>
          <w:p w14:paraId="59AB9D18" w14:textId="750DA613" w:rsidR="00D51813" w:rsidRPr="000D039F" w:rsidRDefault="00D51813" w:rsidP="00305002">
            <w:pPr>
              <w:pStyle w:val="Tabletext"/>
              <w:spacing w:line="180" w:lineRule="exact"/>
              <w:jc w:val="center"/>
              <w:rPr>
                <w:rFonts w:eastAsia="Calibri"/>
                <w:lang w:val="ru-RU"/>
              </w:rPr>
            </w:pPr>
            <w:r w:rsidRPr="000D039F">
              <w:rPr>
                <w:rFonts w:eastAsia="Calibri"/>
                <w:lang w:val="ru-RU"/>
              </w:rPr>
              <w:t>105</w:t>
            </w:r>
            <w:r w:rsidR="003547CD" w:rsidRPr="000D039F">
              <w:rPr>
                <w:rFonts w:eastAsia="Calibri"/>
                <w:lang w:val="ru-RU"/>
              </w:rPr>
              <w:t>,</w:t>
            </w:r>
            <w:r w:rsidRPr="000D039F">
              <w:rPr>
                <w:rFonts w:eastAsia="Calibri"/>
                <w:lang w:val="ru-RU"/>
              </w:rPr>
              <w:t>4</w:t>
            </w:r>
          </w:p>
        </w:tc>
        <w:tc>
          <w:tcPr>
            <w:tcW w:w="1701" w:type="dxa"/>
          </w:tcPr>
          <w:p w14:paraId="27B6908A" w14:textId="56D2A76E" w:rsidR="00D51813" w:rsidRPr="000D039F" w:rsidRDefault="00D51813" w:rsidP="00305002">
            <w:pPr>
              <w:pStyle w:val="Tabletext"/>
              <w:spacing w:line="180" w:lineRule="exact"/>
              <w:jc w:val="center"/>
              <w:rPr>
                <w:rFonts w:eastAsia="Calibri"/>
                <w:lang w:val="ru-RU"/>
              </w:rPr>
            </w:pPr>
            <w:r w:rsidRPr="000D039F">
              <w:rPr>
                <w:rFonts w:eastAsia="Calibri"/>
                <w:lang w:val="ru-RU"/>
              </w:rPr>
              <w:t>115</w:t>
            </w:r>
            <w:r w:rsidR="003547CD" w:rsidRPr="000D039F">
              <w:rPr>
                <w:rFonts w:eastAsia="Calibri"/>
                <w:lang w:val="ru-RU"/>
              </w:rPr>
              <w:t>,</w:t>
            </w:r>
            <w:r w:rsidRPr="000D039F">
              <w:rPr>
                <w:rFonts w:eastAsia="Calibri"/>
                <w:lang w:val="ru-RU"/>
              </w:rPr>
              <w:t>4</w:t>
            </w:r>
          </w:p>
        </w:tc>
        <w:tc>
          <w:tcPr>
            <w:tcW w:w="1276" w:type="dxa"/>
          </w:tcPr>
          <w:p w14:paraId="21D3CA69" w14:textId="298EC925" w:rsidR="00D51813" w:rsidRPr="000D039F" w:rsidRDefault="00D51813" w:rsidP="00305002">
            <w:pPr>
              <w:pStyle w:val="Tabletext"/>
              <w:spacing w:line="180" w:lineRule="exact"/>
              <w:jc w:val="center"/>
              <w:rPr>
                <w:rFonts w:eastAsia="Calibri"/>
                <w:lang w:val="ru-RU"/>
              </w:rPr>
            </w:pPr>
            <w:r w:rsidRPr="000D039F">
              <w:rPr>
                <w:rFonts w:eastAsia="Calibri"/>
                <w:lang w:val="ru-RU"/>
              </w:rPr>
              <w:t>77</w:t>
            </w:r>
            <w:r w:rsidR="003547CD" w:rsidRPr="000D039F">
              <w:rPr>
                <w:rFonts w:eastAsia="Calibri"/>
                <w:lang w:val="ru-RU"/>
              </w:rPr>
              <w:t>,</w:t>
            </w:r>
            <w:r w:rsidRPr="000D039F">
              <w:rPr>
                <w:rFonts w:eastAsia="Calibri"/>
                <w:lang w:val="ru-RU"/>
              </w:rPr>
              <w:t>8</w:t>
            </w:r>
          </w:p>
        </w:tc>
        <w:tc>
          <w:tcPr>
            <w:tcW w:w="1208" w:type="dxa"/>
          </w:tcPr>
          <w:p w14:paraId="5508F489" w14:textId="1F5DF633" w:rsidR="00D51813" w:rsidRPr="000D039F" w:rsidRDefault="00D51813" w:rsidP="00305002">
            <w:pPr>
              <w:pStyle w:val="Tabletext"/>
              <w:spacing w:line="180" w:lineRule="exact"/>
              <w:jc w:val="center"/>
              <w:rPr>
                <w:rFonts w:eastAsia="Calibri"/>
                <w:lang w:val="ru-RU"/>
              </w:rPr>
            </w:pPr>
            <w:r w:rsidRPr="000D039F">
              <w:rPr>
                <w:rFonts w:eastAsia="Calibri"/>
                <w:lang w:val="ru-RU"/>
              </w:rPr>
              <w:t>144</w:t>
            </w:r>
            <w:r w:rsidR="003547CD" w:rsidRPr="000D039F">
              <w:rPr>
                <w:rFonts w:eastAsia="Calibri"/>
                <w:lang w:val="ru-RU"/>
              </w:rPr>
              <w:t>,</w:t>
            </w:r>
            <w:r w:rsidRPr="000D039F">
              <w:rPr>
                <w:rFonts w:eastAsia="Calibri"/>
                <w:lang w:val="ru-RU"/>
              </w:rPr>
              <w:t>1</w:t>
            </w:r>
          </w:p>
        </w:tc>
      </w:tr>
      <w:tr w:rsidR="00D51813" w:rsidRPr="000D039F" w14:paraId="53D60F35" w14:textId="77777777" w:rsidTr="00F70AD9">
        <w:trPr>
          <w:jc w:val="center"/>
        </w:trPr>
        <w:tc>
          <w:tcPr>
            <w:tcW w:w="1129" w:type="dxa"/>
          </w:tcPr>
          <w:p w14:paraId="595146C3" w14:textId="77777777" w:rsidR="00D51813" w:rsidRPr="000D039F" w:rsidRDefault="00D51813" w:rsidP="00305002">
            <w:pPr>
              <w:pStyle w:val="Tabletext"/>
              <w:spacing w:line="180" w:lineRule="exact"/>
              <w:jc w:val="center"/>
              <w:rPr>
                <w:rFonts w:eastAsia="Calibri"/>
                <w:lang w:val="ru-RU"/>
              </w:rPr>
            </w:pPr>
            <w:r w:rsidRPr="000D039F">
              <w:rPr>
                <w:rFonts w:eastAsia="Calibri"/>
                <w:lang w:val="ru-RU"/>
              </w:rPr>
              <w:t>6</w:t>
            </w:r>
          </w:p>
        </w:tc>
        <w:tc>
          <w:tcPr>
            <w:tcW w:w="1560" w:type="dxa"/>
          </w:tcPr>
          <w:p w14:paraId="1E148A32" w14:textId="298F0A0C" w:rsidR="00D51813" w:rsidRPr="000D039F" w:rsidRDefault="00D51813" w:rsidP="00305002">
            <w:pPr>
              <w:pStyle w:val="Tabletext"/>
              <w:spacing w:line="180" w:lineRule="exact"/>
              <w:jc w:val="center"/>
              <w:rPr>
                <w:rFonts w:eastAsia="Calibri"/>
                <w:lang w:val="ru-RU"/>
              </w:rPr>
            </w:pPr>
            <w:r w:rsidRPr="000D039F">
              <w:rPr>
                <w:rFonts w:eastAsia="Calibri"/>
                <w:lang w:val="ru-RU"/>
              </w:rPr>
              <w:t>4</w:t>
            </w:r>
            <w:r w:rsidR="003547CD" w:rsidRPr="000D039F">
              <w:rPr>
                <w:rFonts w:eastAsia="Calibri"/>
                <w:lang w:val="ru-RU"/>
              </w:rPr>
              <w:t>,</w:t>
            </w:r>
            <w:r w:rsidRPr="000D039F">
              <w:rPr>
                <w:rFonts w:eastAsia="Calibri"/>
                <w:lang w:val="ru-RU"/>
              </w:rPr>
              <w:t>7</w:t>
            </w:r>
          </w:p>
        </w:tc>
        <w:tc>
          <w:tcPr>
            <w:tcW w:w="2551" w:type="dxa"/>
            <w:vAlign w:val="bottom"/>
          </w:tcPr>
          <w:p w14:paraId="15067476" w14:textId="1EC9CE82" w:rsidR="00D51813" w:rsidRPr="000D039F" w:rsidRDefault="00D51813" w:rsidP="00305002">
            <w:pPr>
              <w:pStyle w:val="Tabletext"/>
              <w:spacing w:line="180" w:lineRule="exact"/>
              <w:jc w:val="center"/>
              <w:rPr>
                <w:rFonts w:eastAsia="Calibri"/>
                <w:lang w:val="ru-RU"/>
              </w:rPr>
            </w:pPr>
            <w:r w:rsidRPr="000D039F">
              <w:rPr>
                <w:rFonts w:eastAsia="Calibri"/>
                <w:lang w:val="ru-RU"/>
              </w:rPr>
              <w:t>137</w:t>
            </w:r>
            <w:r w:rsidR="003547CD" w:rsidRPr="000D039F">
              <w:rPr>
                <w:rFonts w:eastAsia="Calibri"/>
                <w:lang w:val="ru-RU"/>
              </w:rPr>
              <w:t>,</w:t>
            </w:r>
            <w:r w:rsidRPr="000D039F">
              <w:rPr>
                <w:rFonts w:eastAsia="Calibri"/>
                <w:lang w:val="ru-RU"/>
              </w:rPr>
              <w:t>1</w:t>
            </w:r>
          </w:p>
        </w:tc>
        <w:tc>
          <w:tcPr>
            <w:tcW w:w="1701" w:type="dxa"/>
          </w:tcPr>
          <w:p w14:paraId="33AE939B" w14:textId="1CF89DEB" w:rsidR="00D51813" w:rsidRPr="000D039F" w:rsidRDefault="00D51813" w:rsidP="00305002">
            <w:pPr>
              <w:pStyle w:val="Tabletext"/>
              <w:spacing w:line="180" w:lineRule="exact"/>
              <w:jc w:val="center"/>
              <w:rPr>
                <w:rFonts w:eastAsia="Calibri"/>
                <w:lang w:val="ru-RU"/>
              </w:rPr>
            </w:pPr>
            <w:r w:rsidRPr="000D039F">
              <w:rPr>
                <w:rFonts w:eastAsia="Calibri"/>
                <w:lang w:val="ru-RU"/>
              </w:rPr>
              <w:t>151</w:t>
            </w:r>
            <w:r w:rsidR="003547CD" w:rsidRPr="000D039F">
              <w:rPr>
                <w:rFonts w:eastAsia="Calibri"/>
                <w:lang w:val="ru-RU"/>
              </w:rPr>
              <w:t>,</w:t>
            </w:r>
            <w:r w:rsidRPr="000D039F">
              <w:rPr>
                <w:rFonts w:eastAsia="Calibri"/>
                <w:lang w:val="ru-RU"/>
              </w:rPr>
              <w:t>2</w:t>
            </w:r>
          </w:p>
        </w:tc>
        <w:tc>
          <w:tcPr>
            <w:tcW w:w="1276" w:type="dxa"/>
          </w:tcPr>
          <w:p w14:paraId="4B6178C0" w14:textId="29FDEF1A" w:rsidR="00D51813" w:rsidRPr="000D039F" w:rsidRDefault="00D51813" w:rsidP="00305002">
            <w:pPr>
              <w:pStyle w:val="Tabletext"/>
              <w:spacing w:line="180" w:lineRule="exact"/>
              <w:jc w:val="center"/>
              <w:rPr>
                <w:rFonts w:eastAsia="Calibri"/>
                <w:lang w:val="ru-RU"/>
              </w:rPr>
            </w:pPr>
            <w:r w:rsidRPr="000D039F">
              <w:rPr>
                <w:rFonts w:eastAsia="Calibri"/>
                <w:lang w:val="ru-RU"/>
              </w:rPr>
              <w:t>99</w:t>
            </w:r>
            <w:r w:rsidR="003547CD" w:rsidRPr="000D039F">
              <w:rPr>
                <w:rFonts w:eastAsia="Calibri"/>
                <w:lang w:val="ru-RU"/>
              </w:rPr>
              <w:t>,</w:t>
            </w:r>
            <w:r w:rsidRPr="000D039F">
              <w:rPr>
                <w:rFonts w:eastAsia="Calibri"/>
                <w:lang w:val="ru-RU"/>
              </w:rPr>
              <w:t>5</w:t>
            </w:r>
          </w:p>
        </w:tc>
        <w:tc>
          <w:tcPr>
            <w:tcW w:w="1208" w:type="dxa"/>
          </w:tcPr>
          <w:p w14:paraId="7562369D" w14:textId="04F85B95" w:rsidR="00D51813" w:rsidRPr="000D039F" w:rsidRDefault="00D51813" w:rsidP="00305002">
            <w:pPr>
              <w:pStyle w:val="Tabletext"/>
              <w:spacing w:line="180" w:lineRule="exact"/>
              <w:jc w:val="center"/>
              <w:rPr>
                <w:rFonts w:eastAsia="Calibri"/>
                <w:lang w:val="ru-RU"/>
              </w:rPr>
            </w:pPr>
            <w:r w:rsidRPr="000D039F">
              <w:rPr>
                <w:rFonts w:eastAsia="Calibri"/>
                <w:lang w:val="ru-RU"/>
              </w:rPr>
              <w:t>191</w:t>
            </w:r>
            <w:r w:rsidR="003547CD" w:rsidRPr="000D039F">
              <w:rPr>
                <w:rFonts w:eastAsia="Calibri"/>
                <w:lang w:val="ru-RU"/>
              </w:rPr>
              <w:t>,</w:t>
            </w:r>
            <w:r w:rsidRPr="000D039F">
              <w:rPr>
                <w:rFonts w:eastAsia="Calibri"/>
                <w:lang w:val="ru-RU"/>
              </w:rPr>
              <w:t>8</w:t>
            </w:r>
          </w:p>
        </w:tc>
      </w:tr>
      <w:tr w:rsidR="00D51813" w:rsidRPr="000D039F" w14:paraId="57200B1A" w14:textId="77777777" w:rsidTr="00F70AD9">
        <w:trPr>
          <w:jc w:val="center"/>
        </w:trPr>
        <w:tc>
          <w:tcPr>
            <w:tcW w:w="1129" w:type="dxa"/>
          </w:tcPr>
          <w:p w14:paraId="56124CED" w14:textId="77777777" w:rsidR="00D51813" w:rsidRPr="000D039F" w:rsidRDefault="00D51813" w:rsidP="00305002">
            <w:pPr>
              <w:pStyle w:val="Tabletext"/>
              <w:spacing w:line="180" w:lineRule="exact"/>
              <w:jc w:val="center"/>
              <w:rPr>
                <w:rFonts w:eastAsia="Calibri"/>
                <w:lang w:val="ru-RU"/>
              </w:rPr>
            </w:pPr>
            <w:r w:rsidRPr="000D039F">
              <w:rPr>
                <w:rFonts w:eastAsia="Calibri"/>
                <w:lang w:val="ru-RU"/>
              </w:rPr>
              <w:t>7</w:t>
            </w:r>
          </w:p>
        </w:tc>
        <w:tc>
          <w:tcPr>
            <w:tcW w:w="1560" w:type="dxa"/>
          </w:tcPr>
          <w:p w14:paraId="171E16C9" w14:textId="77777777" w:rsidR="00D51813" w:rsidRPr="000D039F" w:rsidRDefault="00D51813" w:rsidP="00305002">
            <w:pPr>
              <w:pStyle w:val="Tabletext"/>
              <w:spacing w:line="180" w:lineRule="exact"/>
              <w:jc w:val="center"/>
              <w:rPr>
                <w:rFonts w:eastAsia="Calibri"/>
                <w:lang w:val="ru-RU"/>
              </w:rPr>
            </w:pPr>
            <w:r w:rsidRPr="000D039F">
              <w:rPr>
                <w:rFonts w:eastAsia="Calibri"/>
                <w:lang w:val="ru-RU"/>
              </w:rPr>
              <w:t>6</w:t>
            </w:r>
          </w:p>
        </w:tc>
        <w:tc>
          <w:tcPr>
            <w:tcW w:w="2551" w:type="dxa"/>
            <w:vAlign w:val="bottom"/>
          </w:tcPr>
          <w:p w14:paraId="785CEC11" w14:textId="18D917B2" w:rsidR="00D51813" w:rsidRPr="000D039F" w:rsidRDefault="00D51813" w:rsidP="00305002">
            <w:pPr>
              <w:pStyle w:val="Tabletext"/>
              <w:spacing w:line="180" w:lineRule="exact"/>
              <w:jc w:val="center"/>
              <w:rPr>
                <w:rFonts w:eastAsia="Calibri"/>
                <w:lang w:val="ru-RU"/>
              </w:rPr>
            </w:pPr>
            <w:r w:rsidRPr="000D039F">
              <w:rPr>
                <w:rFonts w:eastAsia="Calibri"/>
                <w:lang w:val="ru-RU"/>
              </w:rPr>
              <w:t>173</w:t>
            </w:r>
            <w:r w:rsidR="003547CD" w:rsidRPr="000D039F">
              <w:rPr>
                <w:rFonts w:eastAsia="Calibri"/>
                <w:lang w:val="ru-RU"/>
              </w:rPr>
              <w:t>,</w:t>
            </w:r>
            <w:r w:rsidRPr="000D039F">
              <w:rPr>
                <w:rFonts w:eastAsia="Calibri"/>
                <w:lang w:val="ru-RU"/>
              </w:rPr>
              <w:t>8</w:t>
            </w:r>
          </w:p>
        </w:tc>
        <w:tc>
          <w:tcPr>
            <w:tcW w:w="1701" w:type="dxa"/>
          </w:tcPr>
          <w:p w14:paraId="1FD93A38" w14:textId="07DD8CF4" w:rsidR="00D51813" w:rsidRPr="000D039F" w:rsidRDefault="00D51813" w:rsidP="00305002">
            <w:pPr>
              <w:pStyle w:val="Tabletext"/>
              <w:spacing w:line="180" w:lineRule="exact"/>
              <w:jc w:val="center"/>
              <w:rPr>
                <w:rFonts w:eastAsia="Calibri"/>
                <w:lang w:val="ru-RU"/>
              </w:rPr>
            </w:pPr>
            <w:r w:rsidRPr="000D039F">
              <w:rPr>
                <w:rFonts w:eastAsia="Calibri"/>
                <w:lang w:val="ru-RU"/>
              </w:rPr>
              <w:t>192</w:t>
            </w:r>
            <w:r w:rsidR="003547CD" w:rsidRPr="000D039F">
              <w:rPr>
                <w:rFonts w:eastAsia="Calibri"/>
                <w:lang w:val="ru-RU"/>
              </w:rPr>
              <w:t>,</w:t>
            </w:r>
            <w:r w:rsidRPr="000D039F">
              <w:rPr>
                <w:rFonts w:eastAsia="Calibri"/>
                <w:lang w:val="ru-RU"/>
              </w:rPr>
              <w:t>9</w:t>
            </w:r>
          </w:p>
        </w:tc>
        <w:tc>
          <w:tcPr>
            <w:tcW w:w="1276" w:type="dxa"/>
          </w:tcPr>
          <w:p w14:paraId="6B9B3B80" w14:textId="2EDF31C1" w:rsidR="00D51813" w:rsidRPr="000D039F" w:rsidRDefault="00D51813" w:rsidP="00305002">
            <w:pPr>
              <w:pStyle w:val="Tabletext"/>
              <w:spacing w:line="180" w:lineRule="exact"/>
              <w:jc w:val="center"/>
              <w:rPr>
                <w:rFonts w:eastAsia="Calibri"/>
                <w:lang w:val="ru-RU"/>
              </w:rPr>
            </w:pPr>
            <w:r w:rsidRPr="000D039F">
              <w:rPr>
                <w:rFonts w:eastAsia="Calibri"/>
                <w:lang w:val="ru-RU"/>
              </w:rPr>
              <w:t>123</w:t>
            </w:r>
            <w:r w:rsidR="003547CD" w:rsidRPr="000D039F">
              <w:rPr>
                <w:rFonts w:eastAsia="Calibri"/>
                <w:lang w:val="ru-RU"/>
              </w:rPr>
              <w:t>,</w:t>
            </w:r>
            <w:r w:rsidRPr="000D039F">
              <w:rPr>
                <w:rFonts w:eastAsia="Calibri"/>
                <w:lang w:val="ru-RU"/>
              </w:rPr>
              <w:t>9</w:t>
            </w:r>
          </w:p>
        </w:tc>
        <w:tc>
          <w:tcPr>
            <w:tcW w:w="1208" w:type="dxa"/>
          </w:tcPr>
          <w:p w14:paraId="3D469071" w14:textId="5399ED03" w:rsidR="00D51813" w:rsidRPr="000D039F" w:rsidRDefault="00D51813" w:rsidP="00305002">
            <w:pPr>
              <w:pStyle w:val="Tabletext"/>
              <w:spacing w:line="180" w:lineRule="exact"/>
              <w:jc w:val="center"/>
              <w:rPr>
                <w:rFonts w:eastAsia="Calibri"/>
                <w:lang w:val="ru-RU"/>
              </w:rPr>
            </w:pPr>
            <w:r w:rsidRPr="000D039F">
              <w:rPr>
                <w:rFonts w:eastAsia="Calibri"/>
                <w:lang w:val="ru-RU"/>
              </w:rPr>
              <w:t>248</w:t>
            </w:r>
            <w:r w:rsidR="003547CD" w:rsidRPr="000D039F">
              <w:rPr>
                <w:rFonts w:eastAsia="Calibri"/>
                <w:lang w:val="ru-RU"/>
              </w:rPr>
              <w:t>,</w:t>
            </w:r>
            <w:r w:rsidRPr="000D039F">
              <w:rPr>
                <w:rFonts w:eastAsia="Calibri"/>
                <w:lang w:val="ru-RU"/>
              </w:rPr>
              <w:t>8</w:t>
            </w:r>
          </w:p>
        </w:tc>
      </w:tr>
      <w:tr w:rsidR="00D51813" w:rsidRPr="000D039F" w14:paraId="5842B426" w14:textId="77777777" w:rsidTr="00F70AD9">
        <w:trPr>
          <w:jc w:val="center"/>
        </w:trPr>
        <w:tc>
          <w:tcPr>
            <w:tcW w:w="1129" w:type="dxa"/>
          </w:tcPr>
          <w:p w14:paraId="0356CC4D" w14:textId="77777777" w:rsidR="00D51813" w:rsidRPr="000D039F" w:rsidRDefault="00D51813" w:rsidP="00305002">
            <w:pPr>
              <w:pStyle w:val="Tabletext"/>
              <w:spacing w:line="180" w:lineRule="exact"/>
              <w:jc w:val="center"/>
              <w:rPr>
                <w:rFonts w:eastAsia="Calibri"/>
                <w:lang w:val="ru-RU"/>
              </w:rPr>
            </w:pPr>
            <w:r w:rsidRPr="000D039F">
              <w:rPr>
                <w:rFonts w:eastAsia="Calibri"/>
                <w:lang w:val="ru-RU"/>
              </w:rPr>
              <w:t>8</w:t>
            </w:r>
          </w:p>
        </w:tc>
        <w:tc>
          <w:tcPr>
            <w:tcW w:w="1560" w:type="dxa"/>
          </w:tcPr>
          <w:p w14:paraId="33E85002" w14:textId="4DE6BC42" w:rsidR="00D51813" w:rsidRPr="000D039F" w:rsidRDefault="00D51813" w:rsidP="00305002">
            <w:pPr>
              <w:pStyle w:val="Tabletext"/>
              <w:spacing w:line="180" w:lineRule="exact"/>
              <w:jc w:val="center"/>
              <w:rPr>
                <w:rFonts w:eastAsia="Calibri"/>
                <w:lang w:val="ru-RU"/>
              </w:rPr>
            </w:pPr>
            <w:r w:rsidRPr="000D039F">
              <w:rPr>
                <w:rFonts w:eastAsia="Calibri"/>
                <w:lang w:val="ru-RU"/>
              </w:rPr>
              <w:t>7</w:t>
            </w:r>
            <w:r w:rsidR="003547CD" w:rsidRPr="000D039F">
              <w:rPr>
                <w:rFonts w:eastAsia="Calibri"/>
                <w:lang w:val="ru-RU"/>
              </w:rPr>
              <w:t>,</w:t>
            </w:r>
            <w:r w:rsidRPr="000D039F">
              <w:rPr>
                <w:rFonts w:eastAsia="Calibri"/>
                <w:lang w:val="ru-RU"/>
              </w:rPr>
              <w:t>3</w:t>
            </w:r>
          </w:p>
        </w:tc>
        <w:tc>
          <w:tcPr>
            <w:tcW w:w="2551" w:type="dxa"/>
            <w:vAlign w:val="bottom"/>
          </w:tcPr>
          <w:p w14:paraId="725232BE" w14:textId="4147CEAC" w:rsidR="00D51813" w:rsidRPr="000D039F" w:rsidRDefault="00D51813" w:rsidP="00305002">
            <w:pPr>
              <w:pStyle w:val="Tabletext"/>
              <w:spacing w:line="180" w:lineRule="exact"/>
              <w:jc w:val="center"/>
              <w:rPr>
                <w:rFonts w:eastAsia="Calibri"/>
                <w:lang w:val="ru-RU"/>
              </w:rPr>
            </w:pPr>
            <w:r w:rsidRPr="000D039F">
              <w:rPr>
                <w:rFonts w:eastAsia="Calibri"/>
                <w:lang w:val="ru-RU"/>
              </w:rPr>
              <w:t>216</w:t>
            </w:r>
            <w:r w:rsidR="003547CD" w:rsidRPr="000D039F">
              <w:rPr>
                <w:rFonts w:eastAsia="Calibri"/>
                <w:lang w:val="ru-RU"/>
              </w:rPr>
              <w:t>,</w:t>
            </w:r>
            <w:r w:rsidRPr="000D039F">
              <w:rPr>
                <w:rFonts w:eastAsia="Calibri"/>
                <w:lang w:val="ru-RU"/>
              </w:rPr>
              <w:t>2</w:t>
            </w:r>
          </w:p>
        </w:tc>
        <w:tc>
          <w:tcPr>
            <w:tcW w:w="1701" w:type="dxa"/>
          </w:tcPr>
          <w:p w14:paraId="567190F1" w14:textId="7EBCA0CA" w:rsidR="00D51813" w:rsidRPr="000D039F" w:rsidRDefault="00D51813" w:rsidP="00305002">
            <w:pPr>
              <w:pStyle w:val="Tabletext"/>
              <w:spacing w:line="180" w:lineRule="exact"/>
              <w:jc w:val="center"/>
              <w:rPr>
                <w:rFonts w:eastAsia="Calibri"/>
                <w:lang w:val="ru-RU"/>
              </w:rPr>
            </w:pPr>
            <w:r w:rsidRPr="000D039F">
              <w:rPr>
                <w:rFonts w:eastAsia="Calibri"/>
                <w:lang w:val="ru-RU"/>
              </w:rPr>
              <w:t>241</w:t>
            </w:r>
            <w:r w:rsidR="003547CD" w:rsidRPr="000D039F">
              <w:rPr>
                <w:rFonts w:eastAsia="Calibri"/>
                <w:lang w:val="ru-RU"/>
              </w:rPr>
              <w:t>,</w:t>
            </w:r>
            <w:r w:rsidRPr="000D039F">
              <w:rPr>
                <w:rFonts w:eastAsia="Calibri"/>
                <w:lang w:val="ru-RU"/>
              </w:rPr>
              <w:t>5</w:t>
            </w:r>
          </w:p>
        </w:tc>
        <w:tc>
          <w:tcPr>
            <w:tcW w:w="1276" w:type="dxa"/>
          </w:tcPr>
          <w:p w14:paraId="5DD2595F" w14:textId="4DC4A64E" w:rsidR="00D51813" w:rsidRPr="000D039F" w:rsidRDefault="00D51813" w:rsidP="00305002">
            <w:pPr>
              <w:pStyle w:val="Tabletext"/>
              <w:spacing w:line="180" w:lineRule="exact"/>
              <w:jc w:val="center"/>
              <w:rPr>
                <w:rFonts w:eastAsia="Calibri"/>
                <w:lang w:val="ru-RU"/>
              </w:rPr>
            </w:pPr>
            <w:r w:rsidRPr="000D039F">
              <w:rPr>
                <w:rFonts w:eastAsia="Calibri"/>
                <w:lang w:val="ru-RU"/>
              </w:rPr>
              <w:t>151</w:t>
            </w:r>
            <w:r w:rsidR="003547CD" w:rsidRPr="000D039F">
              <w:rPr>
                <w:rFonts w:eastAsia="Calibri"/>
                <w:lang w:val="ru-RU"/>
              </w:rPr>
              <w:t>,</w:t>
            </w:r>
            <w:r w:rsidRPr="000D039F">
              <w:rPr>
                <w:rFonts w:eastAsia="Calibri"/>
                <w:lang w:val="ru-RU"/>
              </w:rPr>
              <w:t>2</w:t>
            </w:r>
          </w:p>
        </w:tc>
        <w:tc>
          <w:tcPr>
            <w:tcW w:w="1208" w:type="dxa"/>
          </w:tcPr>
          <w:p w14:paraId="69BB79F6" w14:textId="77777777" w:rsidR="00D51813" w:rsidRPr="000D039F" w:rsidRDefault="00D51813" w:rsidP="00305002">
            <w:pPr>
              <w:pStyle w:val="Tabletext"/>
              <w:spacing w:line="180" w:lineRule="exact"/>
              <w:jc w:val="center"/>
              <w:rPr>
                <w:rFonts w:eastAsia="Calibri"/>
                <w:lang w:val="ru-RU"/>
              </w:rPr>
            </w:pPr>
            <w:r w:rsidRPr="000D039F">
              <w:rPr>
                <w:rFonts w:eastAsia="Calibri"/>
                <w:lang w:val="ru-RU"/>
              </w:rPr>
              <w:t>317</w:t>
            </w:r>
          </w:p>
        </w:tc>
      </w:tr>
      <w:tr w:rsidR="00D51813" w:rsidRPr="000D039F" w14:paraId="44D0AC7E" w14:textId="77777777" w:rsidTr="00F70AD9">
        <w:trPr>
          <w:jc w:val="center"/>
        </w:trPr>
        <w:tc>
          <w:tcPr>
            <w:tcW w:w="1129" w:type="dxa"/>
          </w:tcPr>
          <w:p w14:paraId="1205F138" w14:textId="77777777" w:rsidR="00D51813" w:rsidRPr="000D039F" w:rsidRDefault="00D51813" w:rsidP="00305002">
            <w:pPr>
              <w:pStyle w:val="Tabletext"/>
              <w:spacing w:line="180" w:lineRule="exact"/>
              <w:jc w:val="center"/>
              <w:rPr>
                <w:rFonts w:eastAsia="Calibri"/>
                <w:lang w:val="ru-RU"/>
              </w:rPr>
            </w:pPr>
            <w:r w:rsidRPr="000D039F">
              <w:rPr>
                <w:rFonts w:eastAsia="Calibri"/>
                <w:lang w:val="ru-RU"/>
              </w:rPr>
              <w:t>9</w:t>
            </w:r>
          </w:p>
        </w:tc>
        <w:tc>
          <w:tcPr>
            <w:tcW w:w="1560" w:type="dxa"/>
          </w:tcPr>
          <w:p w14:paraId="0903BBE7" w14:textId="1BA00F83" w:rsidR="00D51813" w:rsidRPr="000D039F" w:rsidRDefault="00D51813" w:rsidP="00305002">
            <w:pPr>
              <w:pStyle w:val="Tabletext"/>
              <w:spacing w:line="180" w:lineRule="exact"/>
              <w:jc w:val="center"/>
              <w:rPr>
                <w:rFonts w:eastAsia="Calibri"/>
                <w:lang w:val="ru-RU"/>
              </w:rPr>
            </w:pPr>
            <w:r w:rsidRPr="000D039F">
              <w:rPr>
                <w:rFonts w:eastAsia="Calibri"/>
                <w:lang w:val="ru-RU"/>
              </w:rPr>
              <w:t>8</w:t>
            </w:r>
            <w:r w:rsidR="003547CD" w:rsidRPr="000D039F">
              <w:rPr>
                <w:rFonts w:eastAsia="Calibri"/>
                <w:lang w:val="ru-RU"/>
              </w:rPr>
              <w:t>,</w:t>
            </w:r>
            <w:r w:rsidRPr="000D039F">
              <w:rPr>
                <w:rFonts w:eastAsia="Calibri"/>
                <w:lang w:val="ru-RU"/>
              </w:rPr>
              <w:t>4</w:t>
            </w:r>
          </w:p>
        </w:tc>
        <w:tc>
          <w:tcPr>
            <w:tcW w:w="2551" w:type="dxa"/>
            <w:vAlign w:val="bottom"/>
          </w:tcPr>
          <w:p w14:paraId="6F4C3620" w14:textId="2CA56550" w:rsidR="00D51813" w:rsidRPr="000D039F" w:rsidRDefault="00D51813" w:rsidP="00305002">
            <w:pPr>
              <w:pStyle w:val="Tabletext"/>
              <w:spacing w:line="180" w:lineRule="exact"/>
              <w:jc w:val="center"/>
              <w:rPr>
                <w:rFonts w:eastAsia="Calibri"/>
                <w:lang w:val="ru-RU"/>
              </w:rPr>
            </w:pPr>
            <w:r w:rsidRPr="000D039F">
              <w:rPr>
                <w:rFonts w:eastAsia="Calibri"/>
                <w:lang w:val="ru-RU"/>
              </w:rPr>
              <w:t>265</w:t>
            </w:r>
            <w:r w:rsidR="003547CD" w:rsidRPr="000D039F">
              <w:rPr>
                <w:rFonts w:eastAsia="Calibri"/>
                <w:lang w:val="ru-RU"/>
              </w:rPr>
              <w:t>,</w:t>
            </w:r>
            <w:r w:rsidRPr="000D039F">
              <w:rPr>
                <w:rFonts w:eastAsia="Calibri"/>
                <w:lang w:val="ru-RU"/>
              </w:rPr>
              <w:t>2</w:t>
            </w:r>
          </w:p>
        </w:tc>
        <w:tc>
          <w:tcPr>
            <w:tcW w:w="1701" w:type="dxa"/>
          </w:tcPr>
          <w:p w14:paraId="59C56614" w14:textId="09A68501" w:rsidR="00D51813" w:rsidRPr="000D039F" w:rsidRDefault="00D51813" w:rsidP="00305002">
            <w:pPr>
              <w:pStyle w:val="Tabletext"/>
              <w:spacing w:line="180" w:lineRule="exact"/>
              <w:jc w:val="center"/>
              <w:rPr>
                <w:rFonts w:eastAsia="Calibri"/>
                <w:lang w:val="ru-RU"/>
              </w:rPr>
            </w:pPr>
            <w:r w:rsidRPr="000D039F">
              <w:rPr>
                <w:rFonts w:eastAsia="Calibri"/>
                <w:lang w:val="ru-RU"/>
              </w:rPr>
              <w:t>298</w:t>
            </w:r>
            <w:r w:rsidR="003547CD" w:rsidRPr="000D039F">
              <w:rPr>
                <w:rFonts w:eastAsia="Calibri"/>
                <w:lang w:val="ru-RU"/>
              </w:rPr>
              <w:t>,</w:t>
            </w:r>
            <w:r w:rsidRPr="000D039F">
              <w:rPr>
                <w:rFonts w:eastAsia="Calibri"/>
                <w:lang w:val="ru-RU"/>
              </w:rPr>
              <w:t>1</w:t>
            </w:r>
          </w:p>
        </w:tc>
        <w:tc>
          <w:tcPr>
            <w:tcW w:w="1276" w:type="dxa"/>
          </w:tcPr>
          <w:p w14:paraId="04EA023C" w14:textId="32C3C19C" w:rsidR="00D51813" w:rsidRPr="000D039F" w:rsidRDefault="00D51813" w:rsidP="00305002">
            <w:pPr>
              <w:pStyle w:val="Tabletext"/>
              <w:spacing w:line="180" w:lineRule="exact"/>
              <w:jc w:val="center"/>
              <w:rPr>
                <w:rFonts w:eastAsia="Calibri"/>
                <w:lang w:val="ru-RU"/>
              </w:rPr>
            </w:pPr>
            <w:r w:rsidRPr="000D039F">
              <w:rPr>
                <w:rFonts w:eastAsia="Calibri"/>
                <w:lang w:val="ru-RU"/>
              </w:rPr>
              <w:t>181</w:t>
            </w:r>
            <w:r w:rsidR="003547CD" w:rsidRPr="000D039F">
              <w:rPr>
                <w:rFonts w:eastAsia="Calibri"/>
                <w:lang w:val="ru-RU"/>
              </w:rPr>
              <w:t>,</w:t>
            </w:r>
            <w:r w:rsidRPr="000D039F">
              <w:rPr>
                <w:rFonts w:eastAsia="Calibri"/>
                <w:lang w:val="ru-RU"/>
              </w:rPr>
              <w:t>8</w:t>
            </w:r>
          </w:p>
        </w:tc>
        <w:tc>
          <w:tcPr>
            <w:tcW w:w="1208" w:type="dxa"/>
          </w:tcPr>
          <w:p w14:paraId="206459AB" w14:textId="02B3F20D" w:rsidR="00D51813" w:rsidRPr="000D039F" w:rsidRDefault="00D51813" w:rsidP="00305002">
            <w:pPr>
              <w:pStyle w:val="Tabletext"/>
              <w:spacing w:line="180" w:lineRule="exact"/>
              <w:jc w:val="center"/>
              <w:rPr>
                <w:rFonts w:eastAsia="Calibri"/>
                <w:lang w:val="ru-RU"/>
              </w:rPr>
            </w:pPr>
            <w:r w:rsidRPr="000D039F">
              <w:rPr>
                <w:rFonts w:eastAsia="Calibri"/>
                <w:lang w:val="ru-RU"/>
              </w:rPr>
              <w:t>398</w:t>
            </w:r>
            <w:r w:rsidR="003547CD" w:rsidRPr="000D039F">
              <w:rPr>
                <w:rFonts w:eastAsia="Calibri"/>
                <w:lang w:val="ru-RU"/>
              </w:rPr>
              <w:t>,</w:t>
            </w:r>
            <w:r w:rsidRPr="000D039F">
              <w:rPr>
                <w:rFonts w:eastAsia="Calibri"/>
                <w:lang w:val="ru-RU"/>
              </w:rPr>
              <w:t>5</w:t>
            </w:r>
          </w:p>
        </w:tc>
      </w:tr>
      <w:tr w:rsidR="00D51813" w:rsidRPr="000D039F" w14:paraId="5E0AC2FF" w14:textId="77777777" w:rsidTr="00F70AD9">
        <w:trPr>
          <w:jc w:val="center"/>
        </w:trPr>
        <w:tc>
          <w:tcPr>
            <w:tcW w:w="1129" w:type="dxa"/>
          </w:tcPr>
          <w:p w14:paraId="14764088" w14:textId="77777777" w:rsidR="00D51813" w:rsidRPr="000D039F" w:rsidRDefault="00D51813" w:rsidP="00305002">
            <w:pPr>
              <w:pStyle w:val="Tabletext"/>
              <w:spacing w:line="180" w:lineRule="exact"/>
              <w:jc w:val="center"/>
              <w:rPr>
                <w:rFonts w:eastAsia="Calibri"/>
                <w:lang w:val="ru-RU"/>
              </w:rPr>
            </w:pPr>
            <w:r w:rsidRPr="000D039F">
              <w:rPr>
                <w:rFonts w:eastAsia="Calibri"/>
                <w:lang w:val="ru-RU"/>
              </w:rPr>
              <w:t>10</w:t>
            </w:r>
          </w:p>
        </w:tc>
        <w:tc>
          <w:tcPr>
            <w:tcW w:w="1560" w:type="dxa"/>
          </w:tcPr>
          <w:p w14:paraId="17966452" w14:textId="50057C05" w:rsidR="00D51813" w:rsidRPr="000D039F" w:rsidRDefault="00D51813" w:rsidP="00305002">
            <w:pPr>
              <w:pStyle w:val="Tabletext"/>
              <w:spacing w:line="180" w:lineRule="exact"/>
              <w:jc w:val="center"/>
              <w:rPr>
                <w:rFonts w:eastAsia="Calibri"/>
                <w:lang w:val="ru-RU"/>
              </w:rPr>
            </w:pPr>
            <w:r w:rsidRPr="000D039F">
              <w:rPr>
                <w:rFonts w:eastAsia="Calibri"/>
                <w:lang w:val="ru-RU"/>
              </w:rPr>
              <w:t>9</w:t>
            </w:r>
            <w:r w:rsidR="003547CD" w:rsidRPr="000D039F">
              <w:rPr>
                <w:rFonts w:eastAsia="Calibri"/>
                <w:lang w:val="ru-RU"/>
              </w:rPr>
              <w:t>,</w:t>
            </w:r>
            <w:r w:rsidRPr="000D039F">
              <w:rPr>
                <w:rFonts w:eastAsia="Calibri"/>
                <w:lang w:val="ru-RU"/>
              </w:rPr>
              <w:t>5</w:t>
            </w:r>
          </w:p>
        </w:tc>
        <w:tc>
          <w:tcPr>
            <w:tcW w:w="2551" w:type="dxa"/>
            <w:vAlign w:val="bottom"/>
          </w:tcPr>
          <w:p w14:paraId="7F935921" w14:textId="27387CA9" w:rsidR="00D51813" w:rsidRPr="000D039F" w:rsidRDefault="00D51813" w:rsidP="00305002">
            <w:pPr>
              <w:pStyle w:val="Tabletext"/>
              <w:spacing w:line="180" w:lineRule="exact"/>
              <w:jc w:val="center"/>
              <w:rPr>
                <w:rFonts w:eastAsia="Calibri"/>
                <w:lang w:val="ru-RU"/>
              </w:rPr>
            </w:pPr>
            <w:r w:rsidRPr="000D039F">
              <w:rPr>
                <w:rFonts w:eastAsia="Calibri"/>
                <w:lang w:val="ru-RU"/>
              </w:rPr>
              <w:t>321</w:t>
            </w:r>
            <w:r w:rsidR="003547CD" w:rsidRPr="000D039F">
              <w:rPr>
                <w:rFonts w:eastAsia="Calibri"/>
                <w:lang w:val="ru-RU"/>
              </w:rPr>
              <w:t>,</w:t>
            </w:r>
            <w:r w:rsidRPr="000D039F">
              <w:rPr>
                <w:rFonts w:eastAsia="Calibri"/>
                <w:lang w:val="ru-RU"/>
              </w:rPr>
              <w:t>7</w:t>
            </w:r>
          </w:p>
        </w:tc>
        <w:tc>
          <w:tcPr>
            <w:tcW w:w="1701" w:type="dxa"/>
          </w:tcPr>
          <w:p w14:paraId="52CF41CC" w14:textId="13C70542" w:rsidR="00D51813" w:rsidRPr="000D039F" w:rsidRDefault="00D51813" w:rsidP="00305002">
            <w:pPr>
              <w:pStyle w:val="Tabletext"/>
              <w:spacing w:line="180" w:lineRule="exact"/>
              <w:jc w:val="center"/>
              <w:rPr>
                <w:rFonts w:eastAsia="Calibri"/>
                <w:lang w:val="ru-RU"/>
              </w:rPr>
            </w:pPr>
            <w:r w:rsidRPr="000D039F">
              <w:rPr>
                <w:rFonts w:eastAsia="Calibri"/>
                <w:lang w:val="ru-RU"/>
              </w:rPr>
              <w:t>364</w:t>
            </w:r>
            <w:r w:rsidR="003547CD" w:rsidRPr="000D039F">
              <w:rPr>
                <w:rFonts w:eastAsia="Calibri"/>
                <w:lang w:val="ru-RU"/>
              </w:rPr>
              <w:t>,</w:t>
            </w:r>
            <w:r w:rsidRPr="000D039F">
              <w:rPr>
                <w:rFonts w:eastAsia="Calibri"/>
                <w:lang w:val="ru-RU"/>
              </w:rPr>
              <w:t>2</w:t>
            </w:r>
          </w:p>
        </w:tc>
        <w:tc>
          <w:tcPr>
            <w:tcW w:w="1276" w:type="dxa"/>
          </w:tcPr>
          <w:p w14:paraId="741BFDDB" w14:textId="3890A8B4" w:rsidR="00D51813" w:rsidRPr="000D039F" w:rsidRDefault="00D51813" w:rsidP="00305002">
            <w:pPr>
              <w:pStyle w:val="Tabletext"/>
              <w:spacing w:line="180" w:lineRule="exact"/>
              <w:jc w:val="center"/>
              <w:rPr>
                <w:rFonts w:eastAsia="Calibri"/>
                <w:lang w:val="ru-RU"/>
              </w:rPr>
            </w:pPr>
            <w:r w:rsidRPr="000D039F">
              <w:rPr>
                <w:rFonts w:eastAsia="Calibri"/>
                <w:lang w:val="ru-RU"/>
              </w:rPr>
              <w:t>216</w:t>
            </w:r>
            <w:r w:rsidR="003547CD" w:rsidRPr="000D039F">
              <w:rPr>
                <w:rFonts w:eastAsia="Calibri"/>
                <w:lang w:val="ru-RU"/>
              </w:rPr>
              <w:t>,</w:t>
            </w:r>
            <w:r w:rsidRPr="000D039F">
              <w:rPr>
                <w:rFonts w:eastAsia="Calibri"/>
                <w:lang w:val="ru-RU"/>
              </w:rPr>
              <w:t>2</w:t>
            </w:r>
          </w:p>
        </w:tc>
        <w:tc>
          <w:tcPr>
            <w:tcW w:w="1208" w:type="dxa"/>
          </w:tcPr>
          <w:p w14:paraId="70E6B716" w14:textId="2365418C" w:rsidR="00D51813" w:rsidRPr="000D039F" w:rsidRDefault="00D51813" w:rsidP="00305002">
            <w:pPr>
              <w:pStyle w:val="Tabletext"/>
              <w:spacing w:line="180" w:lineRule="exact"/>
              <w:jc w:val="center"/>
              <w:rPr>
                <w:rFonts w:eastAsia="Calibri"/>
                <w:lang w:val="ru-RU"/>
              </w:rPr>
            </w:pPr>
            <w:r w:rsidRPr="000D039F">
              <w:rPr>
                <w:rFonts w:eastAsia="Calibri"/>
                <w:lang w:val="ru-RU"/>
              </w:rPr>
              <w:t>495</w:t>
            </w:r>
            <w:r w:rsidR="003547CD" w:rsidRPr="000D039F">
              <w:rPr>
                <w:rFonts w:eastAsia="Calibri"/>
                <w:lang w:val="ru-RU"/>
              </w:rPr>
              <w:t>,</w:t>
            </w:r>
            <w:r w:rsidRPr="000D039F">
              <w:rPr>
                <w:rFonts w:eastAsia="Calibri"/>
                <w:lang w:val="ru-RU"/>
              </w:rPr>
              <w:t>9</w:t>
            </w:r>
          </w:p>
        </w:tc>
      </w:tr>
    </w:tbl>
    <w:p w14:paraId="5DE7A227" w14:textId="77777777" w:rsidR="00D51813" w:rsidRPr="000D039F" w:rsidRDefault="00D51813" w:rsidP="00D51813">
      <w:pPr>
        <w:pStyle w:val="Tablefin"/>
        <w:rPr>
          <w:rFonts w:eastAsia="Calibri"/>
          <w:lang w:val="ru-RU"/>
        </w:rPr>
      </w:pPr>
    </w:p>
    <w:p w14:paraId="24147EEE" w14:textId="77777777" w:rsidR="00144ACD" w:rsidRPr="000D039F" w:rsidRDefault="00144ACD" w:rsidP="00144ACD">
      <w:pPr>
        <w:rPr>
          <w:lang w:val="ru-RU"/>
        </w:rPr>
      </w:pPr>
      <w:r w:rsidRPr="000D039F">
        <w:rPr>
          <w:lang w:val="ru-RU"/>
        </w:rPr>
        <w:lastRenderedPageBreak/>
        <w:t>Эти расчеты показывают, что независимо от интенсивности и типа осадков выраженное в процентах завышение оценки для данного постоянного значения возрастания энергии также представляет собой постоянную величину и, следовательно, им нельзя пренебрегать.</w:t>
      </w:r>
    </w:p>
    <w:p w14:paraId="41563878" w14:textId="77777777" w:rsidR="00144ACD" w:rsidRPr="000D039F" w:rsidRDefault="00144ACD" w:rsidP="00144ACD">
      <w:pPr>
        <w:rPr>
          <w:lang w:val="ru-RU"/>
        </w:rPr>
      </w:pPr>
      <w:r w:rsidRPr="000D039F">
        <w:rPr>
          <w:lang w:val="ru-RU"/>
        </w:rPr>
        <w:t>Учитывая также, что при расчете отражательной способности для заданного элемента разрешения по дальности используется среднее значение (дБZ), а не общие оценки, и соответствующее среднеквадратическое отклонение, следует отметить, что увеличение помех не изменило бы способность радаров обнаруживать дождевые элементы (т. е. измерение, которое не считалось дождевым элементом, по-прежнему не будет им считаться), а повлияло бы только на показатели интенсивности дождя.</w:t>
      </w:r>
    </w:p>
    <w:p w14:paraId="23C11C6D" w14:textId="3B610926" w:rsidR="00144ACD" w:rsidRPr="000D039F" w:rsidRDefault="00144ACD" w:rsidP="00144ACD">
      <w:pPr>
        <w:rPr>
          <w:lang w:val="ru-RU"/>
        </w:rPr>
      </w:pPr>
      <w:r w:rsidRPr="000D039F">
        <w:rPr>
          <w:lang w:val="ru-RU"/>
        </w:rPr>
        <w:t xml:space="preserve">Любопытно также отметить, что, в том, что касается уменьшения покрытия или завышения интенсивности дождя, действующий согласованный критерий защиты на уровне –10 дБ </w:t>
      </w:r>
      <w:r w:rsidRPr="000D039F">
        <w:rPr>
          <w:i/>
          <w:iCs/>
          <w:lang w:val="ru-RU"/>
        </w:rPr>
        <w:t>I/N</w:t>
      </w:r>
      <w:r w:rsidRPr="000D039F">
        <w:rPr>
          <w:lang w:val="ru-RU"/>
        </w:rPr>
        <w:t xml:space="preserve"> представляет собой ухудшение показателей работы радара на 7–11%, что сравнимо с процентным ухудшением показателей работы, общепринятым для всех служб радиосвязи.</w:t>
      </w:r>
    </w:p>
    <w:p w14:paraId="426C4A5A" w14:textId="7B65EAFE" w:rsidR="00144ACD" w:rsidRPr="000D039F" w:rsidRDefault="00144ACD" w:rsidP="00144ACD">
      <w:pPr>
        <w:rPr>
          <w:lang w:val="ru-RU"/>
        </w:rPr>
      </w:pPr>
      <w:r w:rsidRPr="000D039F">
        <w:rPr>
          <w:lang w:val="ru-RU"/>
        </w:rPr>
        <w:t>Пример воздействия постоянных помех на режим работы радара в условиях осадков приводится на Рисунке 4</w:t>
      </w:r>
      <w:r w:rsidR="000C62EB" w:rsidRPr="000D039F">
        <w:rPr>
          <w:lang w:val="ru-RU"/>
        </w:rPr>
        <w:t>‑</w:t>
      </w:r>
      <w:r w:rsidRPr="000D039F">
        <w:rPr>
          <w:lang w:val="ru-RU"/>
        </w:rPr>
        <w:t>12. Важно подчеркнуть, что, хотя помехи и являются постоянными, их различное воздействие обусловлено вращением антенны, при этом максимальные помехи (выделены на данном рисунке зеленым цветом) создаются на азимуте источника помех.</w:t>
      </w:r>
    </w:p>
    <w:p w14:paraId="4D8F5676" w14:textId="3DA18C6A" w:rsidR="00D51813" w:rsidRPr="000D039F" w:rsidRDefault="006552E8" w:rsidP="00D51813">
      <w:pPr>
        <w:pStyle w:val="FigureNo"/>
        <w:rPr>
          <w:lang w:val="ru-RU"/>
        </w:rPr>
      </w:pPr>
      <w:r w:rsidRPr="000D039F">
        <w:rPr>
          <w:lang w:val="ru-RU"/>
        </w:rPr>
        <w:t>РИСУНОК</w:t>
      </w:r>
      <w:r w:rsidR="00D51813" w:rsidRPr="000D039F">
        <w:rPr>
          <w:lang w:val="ru-RU"/>
        </w:rPr>
        <w:t xml:space="preserve"> </w:t>
      </w:r>
      <w:proofErr w:type="gramStart"/>
      <w:r w:rsidR="00D51813" w:rsidRPr="000D039F">
        <w:rPr>
          <w:lang w:val="ru-RU"/>
        </w:rPr>
        <w:t>4-12</w:t>
      </w:r>
      <w:proofErr w:type="gramEnd"/>
    </w:p>
    <w:p w14:paraId="0EF4BED8" w14:textId="6FB9050C" w:rsidR="00D51813" w:rsidRPr="000D039F" w:rsidRDefault="006552E8" w:rsidP="00D51813">
      <w:pPr>
        <w:pStyle w:val="Figuretitle"/>
        <w:rPr>
          <w:rFonts w:ascii="Times New Roman" w:eastAsia="Calibri" w:hAnsi="Times New Roman"/>
          <w:lang w:val="ru-RU"/>
        </w:rPr>
      </w:pPr>
      <w:r w:rsidRPr="000D039F">
        <w:rPr>
          <w:lang w:val="ru-RU"/>
        </w:rPr>
        <w:t>Пример помех для режима работы погодного радара в условиях осадков</w:t>
      </w:r>
    </w:p>
    <w:p w14:paraId="59E1C377" w14:textId="0A44F4D7" w:rsidR="00D51813" w:rsidRPr="000D039F" w:rsidRDefault="00BF47A1" w:rsidP="00D51813">
      <w:pPr>
        <w:pStyle w:val="Figure"/>
        <w:rPr>
          <w:lang w:val="ru-RU"/>
        </w:rPr>
      </w:pPr>
      <w:r w:rsidRPr="000D039F">
        <w:rPr>
          <w:noProof/>
          <w:lang w:val="ru-RU"/>
        </w:rPr>
        <w:drawing>
          <wp:inline distT="0" distB="0" distL="0" distR="0" wp14:anchorId="12719E92" wp14:editId="35FB3E2A">
            <wp:extent cx="4639065" cy="4343409"/>
            <wp:effectExtent l="0" t="0" r="9525" b="0"/>
            <wp:docPr id="2143942475" name="Picture 20" descr="Example of interference to precipitation mode of a weather rada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43942475" name="Picture 20" descr="Example of interference to precipitation mode of a weather radar"/>
                    <pic:cNvPicPr/>
                  </pic:nvPicPr>
                  <pic:blipFill>
                    <a:blip r:embed="rId90" cstate="print">
                      <a:extLst>
                        <a:ext uri="{28A0092B-C50C-407E-A947-70E740481C1C}">
                          <a14:useLocalDpi xmlns:a14="http://schemas.microsoft.com/office/drawing/2010/main" val="0"/>
                        </a:ext>
                      </a:extLst>
                    </a:blip>
                    <a:stretch>
                      <a:fillRect/>
                    </a:stretch>
                  </pic:blipFill>
                  <pic:spPr>
                    <a:xfrm>
                      <a:off x="0" y="0"/>
                      <a:ext cx="4639065" cy="4343409"/>
                    </a:xfrm>
                    <a:prstGeom prst="rect">
                      <a:avLst/>
                    </a:prstGeom>
                  </pic:spPr>
                </pic:pic>
              </a:graphicData>
            </a:graphic>
          </wp:inline>
        </w:drawing>
      </w:r>
    </w:p>
    <w:p w14:paraId="419CFAFD" w14:textId="77777777" w:rsidR="006552E8" w:rsidRPr="000D039F" w:rsidRDefault="006552E8" w:rsidP="005215B0">
      <w:pPr>
        <w:pStyle w:val="Heading5"/>
        <w:rPr>
          <w:lang w:val="ru-RU"/>
        </w:rPr>
      </w:pPr>
      <w:bookmarkStart w:id="270" w:name="_19c6y18" w:colFirst="0" w:colLast="0"/>
      <w:bookmarkEnd w:id="270"/>
      <w:r w:rsidRPr="000D039F">
        <w:rPr>
          <w:lang w:val="ru-RU"/>
        </w:rPr>
        <w:t>4.2.10.2.3</w:t>
      </w:r>
      <w:r w:rsidRPr="000D039F">
        <w:rPr>
          <w:lang w:val="ru-RU"/>
        </w:rPr>
        <w:tab/>
        <w:t>Измерение ветра</w:t>
      </w:r>
    </w:p>
    <w:p w14:paraId="3E559167" w14:textId="77777777" w:rsidR="006552E8" w:rsidRPr="000D039F" w:rsidRDefault="006552E8" w:rsidP="006552E8">
      <w:pPr>
        <w:rPr>
          <w:lang w:val="ru-RU"/>
        </w:rPr>
      </w:pPr>
      <w:r w:rsidRPr="000D039F">
        <w:rPr>
          <w:lang w:val="ru-RU"/>
        </w:rPr>
        <w:t>В случае доплеровских измерений конкретная постоянная помеха иначе влияет на оценку скорости ветра, главным образом через фазовое искажение полезного сигнала. Воздействие в значительной степени зависит от того, как фаза мешающего сигнала изменяет фазу составного сигнала, используемую для доплеровской обработки.</w:t>
      </w:r>
    </w:p>
    <w:p w14:paraId="73B7FFEB" w14:textId="77777777" w:rsidR="006552E8" w:rsidRPr="000D039F" w:rsidRDefault="006552E8" w:rsidP="006552E8">
      <w:pPr>
        <w:rPr>
          <w:lang w:val="ru-RU"/>
        </w:rPr>
      </w:pPr>
      <w:r w:rsidRPr="000D039F">
        <w:rPr>
          <w:lang w:val="ru-RU"/>
        </w:rPr>
        <w:lastRenderedPageBreak/>
        <w:t>Несомненно, это последнее допущение не очень легко определить, и оно будет зависеть от сигнала и/или среды. Однако предлагается теоретически рассмотреть различные ситуации:</w:t>
      </w:r>
    </w:p>
    <w:p w14:paraId="74E1E2F6" w14:textId="77777777" w:rsidR="006552E8" w:rsidRPr="000D039F" w:rsidRDefault="006552E8" w:rsidP="000C62EB">
      <w:pPr>
        <w:pStyle w:val="enumlev1"/>
        <w:rPr>
          <w:lang w:val="ru-RU"/>
        </w:rPr>
      </w:pPr>
      <w:r w:rsidRPr="000D039F">
        <w:rPr>
          <w:lang w:val="ru-RU"/>
        </w:rPr>
        <w:t>–</w:t>
      </w:r>
      <w:r w:rsidRPr="000D039F">
        <w:rPr>
          <w:lang w:val="ru-RU"/>
        </w:rPr>
        <w:tab/>
      </w:r>
      <w:r w:rsidRPr="000D039F">
        <w:rPr>
          <w:i/>
          <w:iCs/>
          <w:lang w:val="ru-RU"/>
        </w:rPr>
        <w:t>Случай 1</w:t>
      </w:r>
      <w:r w:rsidRPr="000D039F">
        <w:rPr>
          <w:lang w:val="ru-RU"/>
        </w:rPr>
        <w:t>. Если фаза обнаруженного радаром мешающего сигнала является произвольной, это означает, что результирующий вектор будет статистически нулевым, каким бы ни был его уровень. Следовательно, теоретически он не будет оказывать какого-либо воздействия на измерения ветра.</w:t>
      </w:r>
    </w:p>
    <w:p w14:paraId="18CCFCAB" w14:textId="77777777" w:rsidR="006552E8" w:rsidRPr="000D039F" w:rsidRDefault="006552E8" w:rsidP="000C62EB">
      <w:pPr>
        <w:pStyle w:val="enumlev1"/>
        <w:rPr>
          <w:lang w:val="ru-RU"/>
        </w:rPr>
      </w:pPr>
      <w:r w:rsidRPr="000D039F">
        <w:rPr>
          <w:lang w:val="ru-RU"/>
        </w:rPr>
        <w:t>–</w:t>
      </w:r>
      <w:r w:rsidRPr="000D039F">
        <w:rPr>
          <w:lang w:val="ru-RU"/>
        </w:rPr>
        <w:tab/>
      </w:r>
      <w:r w:rsidRPr="000D039F">
        <w:rPr>
          <w:i/>
          <w:iCs/>
          <w:lang w:val="ru-RU"/>
        </w:rPr>
        <w:t>Случай 2</w:t>
      </w:r>
      <w:r w:rsidRPr="000D039F">
        <w:rPr>
          <w:lang w:val="ru-RU"/>
        </w:rPr>
        <w:t>. И наоборот, если обнаруженная фаза не является произвольной, а практически постоянной, то она будет давать постоянный вектор с определенным модулем, а воздействие на измерение ветра будет зависеть как от фазы, так и от модуля этого вектора. Однако определить такое воздействие, даже при постоянном уровне помех, скорее всего, будет не просто, и поэтому на данном этапе оно не определяется.</w:t>
      </w:r>
    </w:p>
    <w:p w14:paraId="0B05E4FF" w14:textId="05A74FB1" w:rsidR="006552E8" w:rsidRPr="000D039F" w:rsidRDefault="006552E8" w:rsidP="006552E8">
      <w:pPr>
        <w:rPr>
          <w:lang w:val="ru-RU"/>
        </w:rPr>
      </w:pPr>
      <w:r w:rsidRPr="000D039F">
        <w:rPr>
          <w:lang w:val="ru-RU"/>
        </w:rPr>
        <w:t>Кроме того, можно также предположить, что, когда уровень помех значительно ниже уровня полезного сигнала, фаза полезного сигнала не изменяется, и, наоборот, если мешающий сигнал существенно выше, то обнаруженная радаром фаза будет фазой мешающего сигнала. При последней ситуации обсуждения изложенных выше случаев</w:t>
      </w:r>
      <w:r w:rsidR="008567F9" w:rsidRPr="000D039F">
        <w:rPr>
          <w:lang w:val="ru-RU"/>
        </w:rPr>
        <w:t> </w:t>
      </w:r>
      <w:r w:rsidRPr="000D039F">
        <w:rPr>
          <w:lang w:val="ru-RU"/>
        </w:rPr>
        <w:t xml:space="preserve">1 и 2 остаются в силе. Между этими двумя ситуациями, то есть при постоянных уровнях как мешающего, так и полезного сигналов, представляется довольно сложным оценить, каким из сигналов будет обусловливаться обнаружение фазы. </w:t>
      </w:r>
    </w:p>
    <w:p w14:paraId="7C2EB8F0" w14:textId="77777777" w:rsidR="006552E8" w:rsidRPr="000D039F" w:rsidRDefault="006552E8" w:rsidP="000C62EB">
      <w:pPr>
        <w:pStyle w:val="Heading4"/>
        <w:rPr>
          <w:lang w:val="ru-RU"/>
        </w:rPr>
      </w:pPr>
      <w:r w:rsidRPr="000D039F">
        <w:rPr>
          <w:lang w:val="ru-RU"/>
        </w:rPr>
        <w:t>4.2.10.3</w:t>
      </w:r>
      <w:r w:rsidRPr="000D039F">
        <w:rPr>
          <w:lang w:val="ru-RU"/>
        </w:rPr>
        <w:tab/>
        <w:t>Воздействие непрерывных импульсных помех</w:t>
      </w:r>
    </w:p>
    <w:p w14:paraId="2779D922" w14:textId="77777777" w:rsidR="006552E8" w:rsidRPr="000D039F" w:rsidRDefault="006552E8" w:rsidP="006552E8">
      <w:pPr>
        <w:rPr>
          <w:lang w:val="ru-RU"/>
        </w:rPr>
      </w:pPr>
      <w:r w:rsidRPr="000D039F">
        <w:rPr>
          <w:lang w:val="ru-RU"/>
        </w:rPr>
        <w:t xml:space="preserve">Импульсные помехи могут существенно влиять на данные по отражательной способности и могут приводить к тому, что возвращаемые данные не будут давать надежное изображение целей в атмосфере. Пример этого приведен на Рисунке </w:t>
      </w:r>
      <w:proofErr w:type="gramStart"/>
      <w:r w:rsidRPr="000D039F">
        <w:rPr>
          <w:lang w:val="ru-RU"/>
        </w:rPr>
        <w:t>4-13</w:t>
      </w:r>
      <w:proofErr w:type="gramEnd"/>
      <w:r w:rsidRPr="000D039F">
        <w:rPr>
          <w:lang w:val="ru-RU"/>
        </w:rPr>
        <w:t>.</w:t>
      </w:r>
    </w:p>
    <w:p w14:paraId="3B75607A" w14:textId="0C50B809" w:rsidR="00D51813" w:rsidRPr="000D039F" w:rsidRDefault="006552E8" w:rsidP="00D51813">
      <w:pPr>
        <w:pStyle w:val="FigureNo"/>
        <w:rPr>
          <w:lang w:val="ru-RU"/>
        </w:rPr>
      </w:pPr>
      <w:r w:rsidRPr="000D039F">
        <w:rPr>
          <w:lang w:val="ru-RU"/>
        </w:rPr>
        <w:t>РИСУНОК</w:t>
      </w:r>
      <w:r w:rsidR="00D51813" w:rsidRPr="000D039F">
        <w:rPr>
          <w:lang w:val="ru-RU"/>
        </w:rPr>
        <w:t xml:space="preserve"> </w:t>
      </w:r>
      <w:proofErr w:type="gramStart"/>
      <w:r w:rsidR="00D51813" w:rsidRPr="000D039F">
        <w:rPr>
          <w:lang w:val="ru-RU"/>
        </w:rPr>
        <w:t>4-13</w:t>
      </w:r>
      <w:proofErr w:type="gramEnd"/>
    </w:p>
    <w:p w14:paraId="2102F63F" w14:textId="4D06C067" w:rsidR="00D51813" w:rsidRPr="000D039F" w:rsidRDefault="006552E8" w:rsidP="00F62923">
      <w:pPr>
        <w:pStyle w:val="Figuretitle"/>
        <w:spacing w:after="240"/>
        <w:rPr>
          <w:rFonts w:ascii="Times New Roman" w:eastAsia="Calibri" w:hAnsi="Times New Roman"/>
          <w:lang w:val="ru-RU"/>
        </w:rPr>
      </w:pPr>
      <w:r w:rsidRPr="000D039F">
        <w:rPr>
          <w:lang w:val="ru-RU"/>
        </w:rPr>
        <w:t>Сравнение воздействий при отсутствии помех и при искажении помехами на режим работы метеорологического радиолокатора в условиях осадков</w:t>
      </w:r>
    </w:p>
    <w:p w14:paraId="09ADA522" w14:textId="28B0A783" w:rsidR="00D51813" w:rsidRPr="000D039F" w:rsidRDefault="00BF47A1" w:rsidP="00F62923">
      <w:pPr>
        <w:pStyle w:val="Figure"/>
        <w:spacing w:before="0"/>
        <w:rPr>
          <w:lang w:val="ru-RU"/>
        </w:rPr>
      </w:pPr>
      <w:r w:rsidRPr="000D039F">
        <w:rPr>
          <w:noProof/>
          <w:lang w:val="ru-RU"/>
        </w:rPr>
        <w:drawing>
          <wp:inline distT="0" distB="0" distL="0" distR="0" wp14:anchorId="1C17272E" wp14:editId="4A80F52E">
            <wp:extent cx="5590515" cy="3583065"/>
            <wp:effectExtent l="0" t="0" r="0" b="0"/>
            <wp:docPr id="137833421" name="Picture 21" descr="Comparison of interference free versus interference corrupted on precipitation mode of a weather rada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833421" name="Picture 21" descr="Comparison of interference free versus interference corrupted on precipitation mode of a weather radar"/>
                    <pic:cNvPicPr/>
                  </pic:nvPicPr>
                  <pic:blipFill>
                    <a:blip r:embed="rId91" cstate="print">
                      <a:extLst>
                        <a:ext uri="{28A0092B-C50C-407E-A947-70E740481C1C}">
                          <a14:useLocalDpi xmlns:a14="http://schemas.microsoft.com/office/drawing/2010/main" val="0"/>
                        </a:ext>
                      </a:extLst>
                    </a:blip>
                    <a:stretch>
                      <a:fillRect/>
                    </a:stretch>
                  </pic:blipFill>
                  <pic:spPr>
                    <a:xfrm>
                      <a:off x="0" y="0"/>
                      <a:ext cx="5595889" cy="3586509"/>
                    </a:xfrm>
                    <a:prstGeom prst="rect">
                      <a:avLst/>
                    </a:prstGeom>
                  </pic:spPr>
                </pic:pic>
              </a:graphicData>
            </a:graphic>
          </wp:inline>
        </w:drawing>
      </w:r>
    </w:p>
    <w:p w14:paraId="352D01FB" w14:textId="77777777" w:rsidR="006552E8" w:rsidRPr="000D039F" w:rsidRDefault="006552E8" w:rsidP="006552E8">
      <w:pPr>
        <w:rPr>
          <w:lang w:val="ru-RU"/>
        </w:rPr>
      </w:pPr>
      <w:r w:rsidRPr="000D039F">
        <w:rPr>
          <w:lang w:val="ru-RU"/>
        </w:rPr>
        <w:t xml:space="preserve">На Рисунке </w:t>
      </w:r>
      <w:proofErr w:type="gramStart"/>
      <w:r w:rsidRPr="000D039F">
        <w:rPr>
          <w:lang w:val="ru-RU"/>
        </w:rPr>
        <w:t>4-14</w:t>
      </w:r>
      <w:proofErr w:type="gramEnd"/>
      <w:r w:rsidRPr="000D039F">
        <w:rPr>
          <w:lang w:val="ru-RU"/>
        </w:rPr>
        <w:t xml:space="preserve"> приведен дополнительный пример помех, наводимых на метеорологический радар маломощным передатчиком, установленным внутри помещения. Эти помехи проявляются в выходной продукции радара в виде игольчатых артефактов. Такие артефакты формируются в результате непрерывного приема мешающих сигналов с постоянной амплитудой в пределах рабочей ширины полосы радиолокатора и вблизи нее. Их визуальная интенсивность зависит от расстояния между источником помехи и радаром, а также от коэффициента коррекции дальности, применяемого радаром в зависимости от мощности полученных помех. (Более подробное описание см. в п. 4.2.10.5.)</w:t>
      </w:r>
    </w:p>
    <w:p w14:paraId="7C517E28" w14:textId="3F11E8D7" w:rsidR="00D51813" w:rsidRPr="000D039F" w:rsidRDefault="006552E8" w:rsidP="00D51813">
      <w:pPr>
        <w:pStyle w:val="FigureNo"/>
        <w:rPr>
          <w:rFonts w:eastAsia="Calibri"/>
          <w:lang w:val="ru-RU"/>
        </w:rPr>
      </w:pPr>
      <w:r w:rsidRPr="000D039F">
        <w:rPr>
          <w:lang w:val="ru-RU"/>
        </w:rPr>
        <w:lastRenderedPageBreak/>
        <w:t>РИСУНОК</w:t>
      </w:r>
      <w:r w:rsidR="00D51813" w:rsidRPr="000D039F">
        <w:rPr>
          <w:rFonts w:eastAsia="Calibri"/>
          <w:lang w:val="ru-RU"/>
        </w:rPr>
        <w:t xml:space="preserve"> </w:t>
      </w:r>
      <w:proofErr w:type="gramStart"/>
      <w:r w:rsidR="00D51813" w:rsidRPr="000D039F">
        <w:rPr>
          <w:rFonts w:eastAsia="Calibri"/>
          <w:lang w:val="ru-RU"/>
        </w:rPr>
        <w:t>4-14</w:t>
      </w:r>
      <w:proofErr w:type="gramEnd"/>
    </w:p>
    <w:p w14:paraId="5D61CD80" w14:textId="269EB992" w:rsidR="00D51813" w:rsidRPr="000D039F" w:rsidRDefault="006552E8" w:rsidP="00F62923">
      <w:pPr>
        <w:pStyle w:val="Figuretitle"/>
        <w:spacing w:after="240"/>
        <w:rPr>
          <w:rFonts w:ascii="Times New Roman" w:eastAsia="Times" w:hAnsi="Times New Roman"/>
          <w:lang w:val="ru-RU"/>
        </w:rPr>
      </w:pPr>
      <w:r w:rsidRPr="000D039F">
        <w:rPr>
          <w:lang w:val="ru-RU"/>
        </w:rPr>
        <w:t>Воздействие помех на метеорологический радар (режим осадков)</w:t>
      </w:r>
    </w:p>
    <w:p w14:paraId="0C1582D7" w14:textId="313FBD9B" w:rsidR="00D51813" w:rsidRPr="000D039F" w:rsidRDefault="00BF47A1" w:rsidP="00D51813">
      <w:pPr>
        <w:pStyle w:val="Figure"/>
        <w:rPr>
          <w:lang w:val="ru-RU"/>
        </w:rPr>
      </w:pPr>
      <w:r w:rsidRPr="000D039F">
        <w:rPr>
          <w:noProof/>
          <w:lang w:val="ru-RU"/>
        </w:rPr>
        <w:drawing>
          <wp:inline distT="0" distB="0" distL="0" distR="0" wp14:anchorId="7559B2F4" wp14:editId="4B18EB98">
            <wp:extent cx="2983998" cy="3081534"/>
            <wp:effectExtent l="0" t="0" r="6985" b="5080"/>
            <wp:docPr id="382736955" name="Picture 22" descr=" Interference to meteorological radar (precipitation mod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2736955" name="Picture 22" descr=" Interference to meteorological radar (precipitation mode)"/>
                    <pic:cNvPicPr/>
                  </pic:nvPicPr>
                  <pic:blipFill>
                    <a:blip r:embed="rId92" cstate="print">
                      <a:extLst>
                        <a:ext uri="{28A0092B-C50C-407E-A947-70E740481C1C}">
                          <a14:useLocalDpi xmlns:a14="http://schemas.microsoft.com/office/drawing/2010/main" val="0"/>
                        </a:ext>
                      </a:extLst>
                    </a:blip>
                    <a:stretch>
                      <a:fillRect/>
                    </a:stretch>
                  </pic:blipFill>
                  <pic:spPr>
                    <a:xfrm>
                      <a:off x="0" y="0"/>
                      <a:ext cx="2983998" cy="3081534"/>
                    </a:xfrm>
                    <a:prstGeom prst="rect">
                      <a:avLst/>
                    </a:prstGeom>
                  </pic:spPr>
                </pic:pic>
              </a:graphicData>
            </a:graphic>
          </wp:inline>
        </w:drawing>
      </w:r>
    </w:p>
    <w:p w14:paraId="15EC40F9" w14:textId="77777777" w:rsidR="006552E8" w:rsidRPr="000D039F" w:rsidRDefault="006552E8" w:rsidP="000C62EB">
      <w:pPr>
        <w:pStyle w:val="Heading4"/>
        <w:rPr>
          <w:lang w:val="ru-RU"/>
        </w:rPr>
      </w:pPr>
      <w:bookmarkStart w:id="271" w:name="_28h4qwu" w:colFirst="0" w:colLast="0"/>
      <w:bookmarkStart w:id="272" w:name="_Toc204493224"/>
      <w:bookmarkStart w:id="273" w:name="_Toc204498133"/>
      <w:bookmarkStart w:id="274" w:name="_Toc474850409"/>
      <w:bookmarkEnd w:id="271"/>
      <w:r w:rsidRPr="000D039F">
        <w:rPr>
          <w:lang w:val="ru-RU"/>
        </w:rPr>
        <w:t>4.2.10.4</w:t>
      </w:r>
      <w:r w:rsidRPr="000D039F">
        <w:rPr>
          <w:lang w:val="ru-RU"/>
        </w:rPr>
        <w:tab/>
        <w:t>Помехи и сосуществование метеорологических радиолокационных и других радиолокационных систем</w:t>
      </w:r>
    </w:p>
    <w:p w14:paraId="23853C98" w14:textId="77777777" w:rsidR="006552E8" w:rsidRPr="000D039F" w:rsidRDefault="006552E8" w:rsidP="006552E8">
      <w:pPr>
        <w:rPr>
          <w:lang w:val="ru-RU"/>
        </w:rPr>
      </w:pPr>
      <w:r w:rsidRPr="000D039F">
        <w:rPr>
          <w:lang w:val="ru-RU"/>
        </w:rPr>
        <w:t xml:space="preserve">Метеорологические радиолокаторы, как правило, защищены от постоянных помех со стороны систем других служб посредством обеспечения отношения </w:t>
      </w:r>
      <w:proofErr w:type="spellStart"/>
      <w:r w:rsidRPr="000D039F">
        <w:rPr>
          <w:lang w:val="ru-RU"/>
        </w:rPr>
        <w:t>шумоподобных</w:t>
      </w:r>
      <w:proofErr w:type="spellEnd"/>
      <w:r w:rsidRPr="000D039F">
        <w:rPr>
          <w:lang w:val="ru-RU"/>
        </w:rPr>
        <w:t xml:space="preserve"> помех к шуму (</w:t>
      </w:r>
      <w:r w:rsidRPr="000D039F">
        <w:rPr>
          <w:i/>
          <w:iCs/>
          <w:lang w:val="ru-RU"/>
        </w:rPr>
        <w:t>I</w:t>
      </w:r>
      <w:r w:rsidRPr="000D039F">
        <w:rPr>
          <w:lang w:val="ru-RU"/>
        </w:rPr>
        <w:t>/</w:t>
      </w:r>
      <w:r w:rsidRPr="000D039F">
        <w:rPr>
          <w:i/>
          <w:iCs/>
          <w:lang w:val="ru-RU"/>
        </w:rPr>
        <w:t>N</w:t>
      </w:r>
      <w:r w:rsidRPr="000D039F">
        <w:rPr>
          <w:lang w:val="ru-RU"/>
        </w:rPr>
        <w:t xml:space="preserve">) на уровне −10 дБ. </w:t>
      </w:r>
    </w:p>
    <w:p w14:paraId="4972462B" w14:textId="77777777" w:rsidR="006552E8" w:rsidRPr="000D039F" w:rsidRDefault="006552E8" w:rsidP="006552E8">
      <w:pPr>
        <w:rPr>
          <w:lang w:val="ru-RU"/>
        </w:rPr>
      </w:pPr>
      <w:r w:rsidRPr="000D039F">
        <w:rPr>
          <w:lang w:val="ru-RU"/>
        </w:rPr>
        <w:t xml:space="preserve">Однако анализ каждого конкретного случая показывает, что ограничения при сосуществовании двух метеорологических радиолокаторов или метеорологического и </w:t>
      </w:r>
      <w:proofErr w:type="spellStart"/>
      <w:r w:rsidRPr="000D039F">
        <w:rPr>
          <w:lang w:val="ru-RU"/>
        </w:rPr>
        <w:t>неметеорологического</w:t>
      </w:r>
      <w:proofErr w:type="spellEnd"/>
      <w:r w:rsidRPr="000D039F">
        <w:rPr>
          <w:lang w:val="ru-RU"/>
        </w:rPr>
        <w:t xml:space="preserve"> радиолокаторов могут быть менее выраженными. Это связано с тем, что динамика помех, создаваемых двумя импульсными радиолокационными системами, коренным образом отличается от совместного использования частот радиолокатора с системами других служб. Ниже приводятся факторы, иллюстрирующие примеры таких различий:</w:t>
      </w:r>
    </w:p>
    <w:p w14:paraId="3FFACD3E" w14:textId="77777777" w:rsidR="006552E8" w:rsidRPr="000D039F" w:rsidRDefault="006552E8" w:rsidP="000C62EB">
      <w:pPr>
        <w:pStyle w:val="enumlev1"/>
        <w:rPr>
          <w:lang w:val="ru-RU"/>
        </w:rPr>
      </w:pPr>
      <w:r w:rsidRPr="000D039F">
        <w:rPr>
          <w:lang w:val="ru-RU"/>
        </w:rPr>
        <w:t>•</w:t>
      </w:r>
      <w:r w:rsidRPr="000D039F">
        <w:rPr>
          <w:lang w:val="ru-RU"/>
        </w:rPr>
        <w:tab/>
        <w:t>асинхронный характер помех: стратегия сканирования одного радара не синхронизирована с работой другого радара, что сводит к минимуму вероятность постоянных сбоев;</w:t>
      </w:r>
    </w:p>
    <w:p w14:paraId="13A09366" w14:textId="57AF0D96" w:rsidR="006552E8" w:rsidRPr="000D039F" w:rsidRDefault="006552E8" w:rsidP="000C62EB">
      <w:pPr>
        <w:pStyle w:val="enumlev1"/>
        <w:rPr>
          <w:lang w:val="ru-RU"/>
        </w:rPr>
      </w:pPr>
      <w:r w:rsidRPr="000D039F">
        <w:rPr>
          <w:lang w:val="ru-RU"/>
        </w:rPr>
        <w:t>•</w:t>
      </w:r>
      <w:r w:rsidRPr="000D039F">
        <w:rPr>
          <w:lang w:val="ru-RU"/>
        </w:rPr>
        <w:tab/>
        <w:t xml:space="preserve">низкий цикл нагрузки: радиолокационные системы, как правило, периодически излучают сигналы в диапазоне </w:t>
      </w:r>
      <w:proofErr w:type="gramStart"/>
      <w:r w:rsidRPr="000D039F">
        <w:rPr>
          <w:lang w:val="ru-RU"/>
        </w:rPr>
        <w:t>0,05−0,2%</w:t>
      </w:r>
      <w:proofErr w:type="gramEnd"/>
      <w:r w:rsidRPr="000D039F">
        <w:rPr>
          <w:lang w:val="ru-RU"/>
        </w:rPr>
        <w:t>, что снижает вероятность постоянных помех;</w:t>
      </w:r>
    </w:p>
    <w:p w14:paraId="12437BA9" w14:textId="77777777" w:rsidR="006552E8" w:rsidRPr="000D039F" w:rsidRDefault="006552E8" w:rsidP="000C62EB">
      <w:pPr>
        <w:pStyle w:val="enumlev1"/>
        <w:rPr>
          <w:lang w:val="ru-RU"/>
        </w:rPr>
      </w:pPr>
      <w:r w:rsidRPr="000D039F">
        <w:rPr>
          <w:lang w:val="ru-RU"/>
        </w:rPr>
        <w:t>•</w:t>
      </w:r>
      <w:r w:rsidRPr="000D039F">
        <w:rPr>
          <w:lang w:val="ru-RU"/>
        </w:rPr>
        <w:tab/>
        <w:t>низкая вероятность сопряжения главных лучей: вероятность того, что главные лучи двух радиолокаторов будут создавать помехи друг другу, низка, особенно если системы правильно расположены друг относительно друга и между ними есть достаточное расстояние;</w:t>
      </w:r>
    </w:p>
    <w:p w14:paraId="41EBC06F" w14:textId="77777777" w:rsidR="006552E8" w:rsidRPr="000D039F" w:rsidRDefault="006552E8" w:rsidP="000C62EB">
      <w:pPr>
        <w:pStyle w:val="enumlev1"/>
        <w:rPr>
          <w:lang w:val="ru-RU"/>
        </w:rPr>
      </w:pPr>
      <w:r w:rsidRPr="000D039F">
        <w:rPr>
          <w:lang w:val="ru-RU"/>
        </w:rPr>
        <w:t>•</w:t>
      </w:r>
      <w:r w:rsidRPr="000D039F">
        <w:rPr>
          <w:lang w:val="ru-RU"/>
        </w:rPr>
        <w:tab/>
        <w:t>надежная обработка сигналов: современные радарные системы оснащены передовыми схемами подавления помех (ПП) и средствами обработки сигналов, которые позволяют им отфильтровывать нежелательные сигналы;</w:t>
      </w:r>
    </w:p>
    <w:p w14:paraId="0C424B74" w14:textId="77777777" w:rsidR="006552E8" w:rsidRPr="000D039F" w:rsidRDefault="006552E8" w:rsidP="000C62EB">
      <w:pPr>
        <w:pStyle w:val="enumlev1"/>
        <w:rPr>
          <w:lang w:val="ru-RU"/>
        </w:rPr>
      </w:pPr>
      <w:r w:rsidRPr="000D039F">
        <w:rPr>
          <w:lang w:val="ru-RU"/>
        </w:rPr>
        <w:t>•</w:t>
      </w:r>
      <w:r w:rsidRPr="000D039F">
        <w:rPr>
          <w:lang w:val="ru-RU"/>
        </w:rPr>
        <w:tab/>
        <w:t>методы подавления помех: такие методы, как скачкообразная перестройка частоты или использование узкополосных фильтров, помогают подавлять помехи между радарами.</w:t>
      </w:r>
    </w:p>
    <w:p w14:paraId="66554E8C" w14:textId="77777777" w:rsidR="006552E8" w:rsidRPr="000D039F" w:rsidRDefault="006552E8" w:rsidP="000C62EB">
      <w:pPr>
        <w:pStyle w:val="Heading4"/>
        <w:rPr>
          <w:lang w:val="ru-RU"/>
        </w:rPr>
      </w:pPr>
      <w:r w:rsidRPr="000D039F">
        <w:rPr>
          <w:lang w:val="ru-RU"/>
        </w:rPr>
        <w:t>4.2.10.5</w:t>
      </w:r>
      <w:r w:rsidRPr="000D039F">
        <w:rPr>
          <w:lang w:val="ru-RU"/>
        </w:rPr>
        <w:tab/>
        <w:t>Помехи, создаваемые WAS/RLAN для радиолокаторов С-диапазона</w:t>
      </w:r>
    </w:p>
    <w:p w14:paraId="71B32D8B" w14:textId="08943DC2" w:rsidR="006552E8" w:rsidRPr="000D039F" w:rsidRDefault="006552E8" w:rsidP="006552E8">
      <w:pPr>
        <w:rPr>
          <w:lang w:val="ru-RU"/>
        </w:rPr>
      </w:pPr>
      <w:r w:rsidRPr="000D039F">
        <w:rPr>
          <w:lang w:val="ru-RU"/>
        </w:rPr>
        <w:t xml:space="preserve">ВКР-03 приняла решение разрешить использование WAS/RLAN (например, </w:t>
      </w:r>
      <w:proofErr w:type="spellStart"/>
      <w:r w:rsidRPr="000D039F">
        <w:rPr>
          <w:lang w:val="ru-RU"/>
        </w:rPr>
        <w:t>Wi</w:t>
      </w:r>
      <w:proofErr w:type="spellEnd"/>
      <w:r w:rsidRPr="000D039F">
        <w:rPr>
          <w:lang w:val="ru-RU"/>
        </w:rPr>
        <w:t xml:space="preserve">-Fi) в полосах частот </w:t>
      </w:r>
      <w:proofErr w:type="gramStart"/>
      <w:r w:rsidRPr="000D039F">
        <w:rPr>
          <w:lang w:val="ru-RU"/>
        </w:rPr>
        <w:t>5150−5350</w:t>
      </w:r>
      <w:proofErr w:type="gramEnd"/>
      <w:r w:rsidR="00F62923" w:rsidRPr="000D039F">
        <w:rPr>
          <w:lang w:val="ru-RU"/>
        </w:rPr>
        <w:t> </w:t>
      </w:r>
      <w:r w:rsidRPr="000D039F">
        <w:rPr>
          <w:lang w:val="ru-RU"/>
        </w:rPr>
        <w:t>МГц и 5470</w:t>
      </w:r>
      <w:r w:rsidR="00F62923" w:rsidRPr="000D039F">
        <w:rPr>
          <w:lang w:val="ru-RU"/>
        </w:rPr>
        <w:t>–</w:t>
      </w:r>
      <w:r w:rsidRPr="000D039F">
        <w:rPr>
          <w:lang w:val="ru-RU"/>
        </w:rPr>
        <w:t>5725 МГц. Решение ВКР-03 было связано с требованием к WAS/RLAN реализовать динамический выбор частоты (ДВЧ) для обнаружения и обхода частот радара.</w:t>
      </w:r>
    </w:p>
    <w:p w14:paraId="01E721CA" w14:textId="5CB57C10" w:rsidR="006552E8" w:rsidRPr="000D039F" w:rsidRDefault="006552E8" w:rsidP="006552E8">
      <w:pPr>
        <w:rPr>
          <w:lang w:val="ru-RU"/>
        </w:rPr>
      </w:pPr>
      <w:r w:rsidRPr="000D039F">
        <w:rPr>
          <w:lang w:val="ru-RU"/>
        </w:rPr>
        <w:t xml:space="preserve">К сожалению, помехи для погодных радаров появились довольно рано </w:t>
      </w:r>
      <w:r w:rsidR="00F62923" w:rsidRPr="000D039F">
        <w:rPr>
          <w:lang w:val="ru-RU"/>
        </w:rPr>
        <w:t>–</w:t>
      </w:r>
      <w:r w:rsidRPr="000D039F">
        <w:rPr>
          <w:lang w:val="ru-RU"/>
        </w:rPr>
        <w:t xml:space="preserve"> в 2006 году в Европе, в основном в восточных странах, и в настоящее время наблюдаются по всему миру в большинстве стран, где радиолокаторы С-диапазона развернуты в полосе 5,6 ГГц.</w:t>
      </w:r>
    </w:p>
    <w:p w14:paraId="4F1AE339" w14:textId="57F79728" w:rsidR="00D51813" w:rsidRPr="000D039F" w:rsidRDefault="006552E8" w:rsidP="00D51813">
      <w:pPr>
        <w:pStyle w:val="FigureNo"/>
        <w:rPr>
          <w:lang w:val="ru-RU"/>
        </w:rPr>
      </w:pPr>
      <w:r w:rsidRPr="000D039F">
        <w:rPr>
          <w:lang w:val="ru-RU"/>
        </w:rPr>
        <w:lastRenderedPageBreak/>
        <w:t>РИСУНОК</w:t>
      </w:r>
      <w:r w:rsidR="00D51813" w:rsidRPr="000D039F">
        <w:rPr>
          <w:lang w:val="ru-RU"/>
        </w:rPr>
        <w:t xml:space="preserve"> </w:t>
      </w:r>
      <w:proofErr w:type="gramStart"/>
      <w:r w:rsidR="00D51813" w:rsidRPr="000D039F">
        <w:rPr>
          <w:lang w:val="ru-RU"/>
        </w:rPr>
        <w:t>4-15</w:t>
      </w:r>
      <w:proofErr w:type="gramEnd"/>
    </w:p>
    <w:p w14:paraId="558BE2D0" w14:textId="4927976E" w:rsidR="00D51813" w:rsidRPr="000D039F" w:rsidRDefault="006552E8" w:rsidP="00771088">
      <w:pPr>
        <w:pStyle w:val="Figuretitle"/>
        <w:spacing w:after="120"/>
        <w:rPr>
          <w:rFonts w:ascii="Times New Roman" w:eastAsia="Times" w:hAnsi="Times New Roman"/>
          <w:lang w:val="ru-RU"/>
        </w:rPr>
      </w:pPr>
      <w:r w:rsidRPr="000D039F">
        <w:rPr>
          <w:lang w:val="ru-RU"/>
        </w:rPr>
        <w:t>Примеры помех WAS/RLAN для погодных радаров</w:t>
      </w:r>
    </w:p>
    <w:p w14:paraId="082B0A75" w14:textId="7774C1A5" w:rsidR="00BF47A1" w:rsidRPr="000D039F" w:rsidRDefault="00BF47A1" w:rsidP="00BF47A1">
      <w:pPr>
        <w:pStyle w:val="Figure"/>
        <w:rPr>
          <w:rFonts w:eastAsia="Times"/>
          <w:lang w:val="ru-RU"/>
        </w:rPr>
      </w:pPr>
      <w:r w:rsidRPr="000D039F">
        <w:rPr>
          <w:rFonts w:eastAsia="Times"/>
          <w:noProof/>
          <w:lang w:val="ru-RU"/>
        </w:rPr>
        <w:drawing>
          <wp:inline distT="0" distB="0" distL="0" distR="0" wp14:anchorId="5535C263" wp14:editId="31F0A217">
            <wp:extent cx="5557698" cy="4447309"/>
            <wp:effectExtent l="0" t="0" r="5080" b="0"/>
            <wp:docPr id="1350011109" name="Picture 23" descr="Examples of WAS/RLAN interference to weather rada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50011109" name="Picture 23" descr="Examples of WAS/RLAN interference to weather radar"/>
                    <pic:cNvPicPr/>
                  </pic:nvPicPr>
                  <pic:blipFill>
                    <a:blip r:embed="rId93" cstate="print">
                      <a:extLst>
                        <a:ext uri="{28A0092B-C50C-407E-A947-70E740481C1C}">
                          <a14:useLocalDpi xmlns:a14="http://schemas.microsoft.com/office/drawing/2010/main" val="0"/>
                        </a:ext>
                      </a:extLst>
                    </a:blip>
                    <a:stretch>
                      <a:fillRect/>
                    </a:stretch>
                  </pic:blipFill>
                  <pic:spPr>
                    <a:xfrm>
                      <a:off x="0" y="0"/>
                      <a:ext cx="5570232" cy="4457339"/>
                    </a:xfrm>
                    <a:prstGeom prst="rect">
                      <a:avLst/>
                    </a:prstGeom>
                  </pic:spPr>
                </pic:pic>
              </a:graphicData>
            </a:graphic>
          </wp:inline>
        </w:drawing>
      </w:r>
    </w:p>
    <w:p w14:paraId="17E9D0A5" w14:textId="77777777" w:rsidR="006552E8" w:rsidRPr="000D039F" w:rsidRDefault="006552E8" w:rsidP="006552E8">
      <w:pPr>
        <w:rPr>
          <w:lang w:val="ru-RU"/>
        </w:rPr>
      </w:pPr>
      <w:r w:rsidRPr="000D039F">
        <w:rPr>
          <w:lang w:val="ru-RU"/>
        </w:rPr>
        <w:t>Примеры помех WAS/RLAN для погодных радаров</w:t>
      </w:r>
    </w:p>
    <w:p w14:paraId="7FF5F698" w14:textId="77777777" w:rsidR="006552E8" w:rsidRPr="000D039F" w:rsidRDefault="006552E8" w:rsidP="006552E8">
      <w:pPr>
        <w:rPr>
          <w:lang w:val="ru-RU"/>
        </w:rPr>
      </w:pPr>
      <w:r w:rsidRPr="000D039F">
        <w:rPr>
          <w:lang w:val="ru-RU"/>
        </w:rPr>
        <w:t>Вскоре выяснилось, что в спецификации ДВЧ недостаточно учтены особенности погодных радаров:</w:t>
      </w:r>
    </w:p>
    <w:p w14:paraId="1A022F50" w14:textId="77777777" w:rsidR="006552E8" w:rsidRPr="000D039F" w:rsidRDefault="006552E8" w:rsidP="000C62EB">
      <w:pPr>
        <w:pStyle w:val="enumlev1"/>
        <w:rPr>
          <w:lang w:val="ru-RU"/>
        </w:rPr>
      </w:pPr>
      <w:r w:rsidRPr="000D039F">
        <w:rPr>
          <w:lang w:val="ru-RU"/>
        </w:rPr>
        <w:t>•</w:t>
      </w:r>
      <w:r w:rsidRPr="000D039F">
        <w:rPr>
          <w:lang w:val="ru-RU"/>
        </w:rPr>
        <w:tab/>
        <w:t>объемное сканирование по повторяющейся стратегии (обычно от 10 до 15 мин);</w:t>
      </w:r>
    </w:p>
    <w:p w14:paraId="60DDE0E9" w14:textId="34B57CE1" w:rsidR="006552E8" w:rsidRPr="000D039F" w:rsidRDefault="006552E8" w:rsidP="000C62EB">
      <w:pPr>
        <w:pStyle w:val="enumlev1"/>
        <w:rPr>
          <w:lang w:val="ru-RU"/>
        </w:rPr>
      </w:pPr>
      <w:r w:rsidRPr="000D039F">
        <w:rPr>
          <w:lang w:val="ru-RU"/>
        </w:rPr>
        <w:t>•</w:t>
      </w:r>
      <w:r w:rsidRPr="000D039F">
        <w:rPr>
          <w:lang w:val="ru-RU"/>
        </w:rPr>
        <w:tab/>
        <w:t>оперативный угол возвышения от 0° до 90°;</w:t>
      </w:r>
    </w:p>
    <w:p w14:paraId="3B0A241C" w14:textId="77777777" w:rsidR="006552E8" w:rsidRPr="000D039F" w:rsidRDefault="006552E8" w:rsidP="000C62EB">
      <w:pPr>
        <w:pStyle w:val="enumlev1"/>
        <w:rPr>
          <w:lang w:val="ru-RU"/>
        </w:rPr>
      </w:pPr>
      <w:r w:rsidRPr="000D039F">
        <w:rPr>
          <w:lang w:val="ru-RU"/>
        </w:rPr>
        <w:t>•</w:t>
      </w:r>
      <w:r w:rsidRPr="000D039F">
        <w:rPr>
          <w:lang w:val="ru-RU"/>
        </w:rPr>
        <w:tab/>
        <w:t>ширина импульса от 0,5 до 2,5 мкс (для действующих радаров);</w:t>
      </w:r>
    </w:p>
    <w:p w14:paraId="0F181B5E" w14:textId="382C55A1" w:rsidR="006552E8" w:rsidRPr="000D039F" w:rsidRDefault="006552E8" w:rsidP="000C62EB">
      <w:pPr>
        <w:pStyle w:val="enumlev1"/>
        <w:rPr>
          <w:lang w:val="ru-RU"/>
        </w:rPr>
      </w:pPr>
      <w:r w:rsidRPr="000D039F">
        <w:rPr>
          <w:lang w:val="ru-RU"/>
        </w:rPr>
        <w:t>•</w:t>
      </w:r>
      <w:r w:rsidRPr="000D039F">
        <w:rPr>
          <w:lang w:val="ru-RU"/>
        </w:rPr>
        <w:tab/>
        <w:t>частота повторения импульса (ЧПИ) от 250 до 1000 Гц (для действующих радаров);</w:t>
      </w:r>
    </w:p>
    <w:p w14:paraId="2ADEACC8" w14:textId="77777777" w:rsidR="006552E8" w:rsidRPr="000D039F" w:rsidRDefault="006552E8" w:rsidP="000C62EB">
      <w:pPr>
        <w:pStyle w:val="enumlev1"/>
        <w:rPr>
          <w:lang w:val="ru-RU"/>
        </w:rPr>
      </w:pPr>
      <w:r w:rsidRPr="000D039F">
        <w:rPr>
          <w:lang w:val="ru-RU"/>
        </w:rPr>
        <w:t>•</w:t>
      </w:r>
      <w:r w:rsidRPr="000D039F">
        <w:rPr>
          <w:lang w:val="ru-RU"/>
        </w:rPr>
        <w:tab/>
        <w:t>фиксированная, ступенчатая, чередующаяся ЧПИ;</w:t>
      </w:r>
    </w:p>
    <w:p w14:paraId="3B974102" w14:textId="77777777" w:rsidR="006552E8" w:rsidRPr="000D039F" w:rsidRDefault="006552E8" w:rsidP="000C62EB">
      <w:pPr>
        <w:pStyle w:val="enumlev1"/>
        <w:rPr>
          <w:lang w:val="ru-RU"/>
        </w:rPr>
      </w:pPr>
      <w:r w:rsidRPr="000D039F">
        <w:rPr>
          <w:lang w:val="ru-RU"/>
        </w:rPr>
        <w:t>•</w:t>
      </w:r>
      <w:r w:rsidRPr="000D039F">
        <w:rPr>
          <w:lang w:val="ru-RU"/>
        </w:rPr>
        <w:tab/>
        <w:t>скорость вращения от 1 до 6 об/мин;</w:t>
      </w:r>
    </w:p>
    <w:p w14:paraId="34A5C717" w14:textId="77777777" w:rsidR="006552E8" w:rsidRPr="000D039F" w:rsidRDefault="006552E8" w:rsidP="000C62EB">
      <w:pPr>
        <w:pStyle w:val="enumlev1"/>
        <w:rPr>
          <w:lang w:val="ru-RU"/>
        </w:rPr>
      </w:pPr>
      <w:r w:rsidRPr="000D039F">
        <w:rPr>
          <w:lang w:val="ru-RU"/>
        </w:rPr>
        <w:t>•</w:t>
      </w:r>
      <w:r w:rsidRPr="000D039F">
        <w:rPr>
          <w:lang w:val="ru-RU"/>
        </w:rPr>
        <w:tab/>
        <w:t>калибровка шума.</w:t>
      </w:r>
    </w:p>
    <w:p w14:paraId="56D37D45" w14:textId="77777777" w:rsidR="006552E8" w:rsidRPr="000D039F" w:rsidRDefault="006552E8" w:rsidP="006552E8">
      <w:pPr>
        <w:rPr>
          <w:lang w:val="ru-RU"/>
        </w:rPr>
      </w:pPr>
      <w:r w:rsidRPr="000D039F">
        <w:rPr>
          <w:lang w:val="ru-RU"/>
        </w:rPr>
        <w:t>Впоследствии в Европе стандарт WAS/RLAN ЕИТС EN 301 893 был изменен с целью включения новых спецификаций ДВЧ с учетом этих особенностей.</w:t>
      </w:r>
    </w:p>
    <w:p w14:paraId="0A799796" w14:textId="77777777" w:rsidR="006552E8" w:rsidRPr="000D039F" w:rsidRDefault="006552E8" w:rsidP="006552E8">
      <w:pPr>
        <w:rPr>
          <w:lang w:val="ru-RU"/>
        </w:rPr>
      </w:pPr>
      <w:r w:rsidRPr="000D039F">
        <w:rPr>
          <w:lang w:val="ru-RU"/>
        </w:rPr>
        <w:t>Однако через несколько лет количество случаев воздействия помех начало резко расти. Дальнейшие обследования показали, что это было связано с несоответствием WAS/RLAN требованиям, и это по-прежнему так:</w:t>
      </w:r>
    </w:p>
    <w:p w14:paraId="75B90EF6" w14:textId="77777777" w:rsidR="006552E8" w:rsidRPr="000D039F" w:rsidRDefault="006552E8" w:rsidP="000C62EB">
      <w:pPr>
        <w:pStyle w:val="enumlev1"/>
        <w:rPr>
          <w:lang w:val="ru-RU"/>
        </w:rPr>
      </w:pPr>
      <w:r w:rsidRPr="000D039F">
        <w:rPr>
          <w:lang w:val="ru-RU"/>
        </w:rPr>
        <w:t>•</w:t>
      </w:r>
      <w:r w:rsidRPr="000D039F">
        <w:rPr>
          <w:lang w:val="ru-RU"/>
        </w:rPr>
        <w:tab/>
        <w:t>отсутствует внутренний ДВЧ;</w:t>
      </w:r>
    </w:p>
    <w:p w14:paraId="577FD96B" w14:textId="77777777" w:rsidR="006552E8" w:rsidRPr="000D039F" w:rsidRDefault="006552E8" w:rsidP="000C62EB">
      <w:pPr>
        <w:pStyle w:val="enumlev1"/>
        <w:rPr>
          <w:lang w:val="ru-RU"/>
        </w:rPr>
      </w:pPr>
      <w:r w:rsidRPr="000D039F">
        <w:rPr>
          <w:lang w:val="ru-RU"/>
        </w:rPr>
        <w:t>•</w:t>
      </w:r>
      <w:r w:rsidRPr="000D039F">
        <w:rPr>
          <w:lang w:val="ru-RU"/>
        </w:rPr>
        <w:tab/>
        <w:t>ДВЧ отключен;</w:t>
      </w:r>
    </w:p>
    <w:p w14:paraId="5EC4C6FE" w14:textId="77777777" w:rsidR="006552E8" w:rsidRPr="000D039F" w:rsidRDefault="006552E8" w:rsidP="000C62EB">
      <w:pPr>
        <w:pStyle w:val="enumlev1"/>
        <w:rPr>
          <w:lang w:val="ru-RU"/>
        </w:rPr>
      </w:pPr>
      <w:r w:rsidRPr="000D039F">
        <w:rPr>
          <w:lang w:val="ru-RU"/>
        </w:rPr>
        <w:t>•</w:t>
      </w:r>
      <w:r w:rsidRPr="000D039F">
        <w:rPr>
          <w:lang w:val="ru-RU"/>
        </w:rPr>
        <w:tab/>
        <w:t>спецификации ДВЧ реализованы не полностью.</w:t>
      </w:r>
    </w:p>
    <w:p w14:paraId="3E12F868" w14:textId="7B032692" w:rsidR="006552E8" w:rsidRPr="000D039F" w:rsidRDefault="006552E8" w:rsidP="006552E8">
      <w:pPr>
        <w:rPr>
          <w:lang w:val="ru-RU"/>
        </w:rPr>
      </w:pPr>
      <w:r w:rsidRPr="000D039F">
        <w:rPr>
          <w:lang w:val="ru-RU"/>
        </w:rPr>
        <w:t xml:space="preserve">С тех пор метеорологическое сообщество, в особенности в Европе (через ЕВМЕТНЕТ), постоянно полемизирует с регулирующими органами с целью поиска окончательного решения. Несмотря на принятие докладов, планов действий или </w:t>
      </w:r>
      <w:r w:rsidR="00574293" w:rsidRPr="000D039F">
        <w:rPr>
          <w:lang w:val="ru-RU"/>
        </w:rPr>
        <w:t>"</w:t>
      </w:r>
      <w:r w:rsidRPr="000D039F">
        <w:rPr>
          <w:lang w:val="ru-RU"/>
        </w:rPr>
        <w:t>перечня возможных вариантов, которые могли бы помочь смягчить проблему</w:t>
      </w:r>
      <w:r w:rsidR="00574293" w:rsidRPr="000D039F">
        <w:rPr>
          <w:lang w:val="ru-RU"/>
        </w:rPr>
        <w:t>"</w:t>
      </w:r>
      <w:r w:rsidRPr="000D039F">
        <w:rPr>
          <w:lang w:val="ru-RU"/>
        </w:rPr>
        <w:t xml:space="preserve">, за прошедшие годы ситуация не изменилась. На Рисунке </w:t>
      </w:r>
      <w:proofErr w:type="gramStart"/>
      <w:r w:rsidRPr="000D039F">
        <w:rPr>
          <w:lang w:val="ru-RU"/>
        </w:rPr>
        <w:t>4-16</w:t>
      </w:r>
      <w:proofErr w:type="gramEnd"/>
      <w:r w:rsidRPr="000D039F">
        <w:rPr>
          <w:lang w:val="ru-RU"/>
        </w:rPr>
        <w:t xml:space="preserve"> показана процентная доля погодных радаров в Европе, испытывающих помехи, и она приближается к 90% за год.</w:t>
      </w:r>
    </w:p>
    <w:p w14:paraId="44DF66BA" w14:textId="1D05424F" w:rsidR="00D51813" w:rsidRPr="000D039F" w:rsidRDefault="006552E8" w:rsidP="00D51813">
      <w:pPr>
        <w:pStyle w:val="FigureNo"/>
        <w:rPr>
          <w:lang w:val="ru-RU"/>
        </w:rPr>
      </w:pPr>
      <w:r w:rsidRPr="000D039F">
        <w:rPr>
          <w:lang w:val="ru-RU"/>
        </w:rPr>
        <w:lastRenderedPageBreak/>
        <w:t>РИСУНОК</w:t>
      </w:r>
      <w:r w:rsidR="00D51813" w:rsidRPr="000D039F">
        <w:rPr>
          <w:lang w:val="ru-RU"/>
        </w:rPr>
        <w:t xml:space="preserve"> </w:t>
      </w:r>
      <w:proofErr w:type="gramStart"/>
      <w:r w:rsidR="00D51813" w:rsidRPr="000D039F">
        <w:rPr>
          <w:lang w:val="ru-RU"/>
        </w:rPr>
        <w:t>4-16</w:t>
      </w:r>
      <w:proofErr w:type="gramEnd"/>
    </w:p>
    <w:p w14:paraId="4974D9B1" w14:textId="3A87E435" w:rsidR="00D51813" w:rsidRPr="000D039F" w:rsidRDefault="006552E8" w:rsidP="00D51813">
      <w:pPr>
        <w:pStyle w:val="Figuretitle"/>
        <w:rPr>
          <w:rFonts w:ascii="Times New Roman" w:eastAsia="Times" w:hAnsi="Times New Roman"/>
          <w:lang w:val="ru-RU"/>
        </w:rPr>
      </w:pPr>
      <w:r w:rsidRPr="000D039F">
        <w:rPr>
          <w:lang w:val="ru-RU"/>
        </w:rPr>
        <w:t>Процентная доля погодных радаров ЕВМЕТНЕТ, испытывающих помехи</w:t>
      </w:r>
    </w:p>
    <w:p w14:paraId="22D03943" w14:textId="6002A1C1" w:rsidR="00D51813" w:rsidRPr="000D039F" w:rsidRDefault="006A3055" w:rsidP="00D51813">
      <w:pPr>
        <w:tabs>
          <w:tab w:val="clear" w:pos="1134"/>
          <w:tab w:val="clear" w:pos="1871"/>
          <w:tab w:val="clear" w:pos="2268"/>
        </w:tabs>
        <w:overflowPunct/>
        <w:autoSpaceDE/>
        <w:autoSpaceDN/>
        <w:adjustRightInd/>
        <w:spacing w:before="0" w:after="160" w:line="259" w:lineRule="auto"/>
        <w:jc w:val="center"/>
        <w:textAlignment w:val="auto"/>
        <w:rPr>
          <w:bCs/>
          <w:szCs w:val="24"/>
          <w:lang w:val="ru-RU"/>
        </w:rPr>
      </w:pPr>
      <w:r w:rsidRPr="000D039F">
        <w:rPr>
          <w:noProof/>
          <w:lang w:val="ru-RU"/>
        </w:rPr>
        <w:drawing>
          <wp:inline distT="0" distB="0" distL="0" distR="0" wp14:anchorId="6E21CF9E" wp14:editId="39D685F6">
            <wp:extent cx="4895850" cy="3193417"/>
            <wp:effectExtent l="0" t="0" r="0" b="6985"/>
            <wp:docPr id="1392477535"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5"/>
                    <pic:cNvPicPr>
                      <a:picLocks noChangeAspect="1" noChangeArrowheads="1"/>
                    </pic:cNvPicPr>
                  </pic:nvPicPr>
                  <pic:blipFill>
                    <a:blip r:embed="rId94" cstate="print">
                      <a:extLst>
                        <a:ext uri="{28A0092B-C50C-407E-A947-70E740481C1C}">
                          <a14:useLocalDpi xmlns:a14="http://schemas.microsoft.com/office/drawing/2010/main" val="0"/>
                        </a:ext>
                      </a:extLst>
                    </a:blip>
                    <a:srcRect/>
                    <a:stretch>
                      <a:fillRect/>
                    </a:stretch>
                  </pic:blipFill>
                  <pic:spPr bwMode="auto">
                    <a:xfrm>
                      <a:off x="0" y="0"/>
                      <a:ext cx="4901493" cy="3197098"/>
                    </a:xfrm>
                    <a:prstGeom prst="rect">
                      <a:avLst/>
                    </a:prstGeom>
                    <a:noFill/>
                    <a:ln>
                      <a:noFill/>
                    </a:ln>
                  </pic:spPr>
                </pic:pic>
              </a:graphicData>
            </a:graphic>
          </wp:inline>
        </w:drawing>
      </w:r>
    </w:p>
    <w:bookmarkEnd w:id="272"/>
    <w:bookmarkEnd w:id="273"/>
    <w:bookmarkEnd w:id="274"/>
    <w:p w14:paraId="181F2273" w14:textId="77777777" w:rsidR="006552E8" w:rsidRPr="000D039F" w:rsidRDefault="006552E8" w:rsidP="000C62EB">
      <w:pPr>
        <w:pStyle w:val="Normalaftertitle"/>
        <w:rPr>
          <w:lang w:val="ru-RU"/>
        </w:rPr>
      </w:pPr>
      <w:r w:rsidRPr="000D039F">
        <w:rPr>
          <w:lang w:val="ru-RU"/>
        </w:rPr>
        <w:t>Кроме того, последнее обследование рынка в Европе показало, что две трети оборудования RLAN на европейском рынке не соответствуют требованиям. С 2015 года ЕВМЕТНЕТ проводит ежегодный опрос, результаты которого не показывают, что положение дел не улучшается.</w:t>
      </w:r>
    </w:p>
    <w:p w14:paraId="7D794A60" w14:textId="77777777" w:rsidR="006552E8" w:rsidRPr="000D039F" w:rsidRDefault="006552E8" w:rsidP="006552E8">
      <w:pPr>
        <w:rPr>
          <w:lang w:val="ru-RU"/>
        </w:rPr>
      </w:pPr>
      <w:r w:rsidRPr="000D039F">
        <w:rPr>
          <w:lang w:val="ru-RU"/>
        </w:rPr>
        <w:t>Эта ситуация все чаще рассматривается как серьезная угроза для работы радаров С-диапазона. Был рассмотрен ряд мер по уменьшению последствий, включая следующие меры:</w:t>
      </w:r>
    </w:p>
    <w:p w14:paraId="31273259" w14:textId="7DC4ACA6" w:rsidR="006552E8" w:rsidRPr="000D039F" w:rsidRDefault="006552E8" w:rsidP="000C62EB">
      <w:pPr>
        <w:pStyle w:val="enumlev1"/>
        <w:rPr>
          <w:lang w:val="ru-RU"/>
        </w:rPr>
      </w:pPr>
      <w:r w:rsidRPr="000D039F">
        <w:rPr>
          <w:lang w:val="ru-RU"/>
        </w:rPr>
        <w:t>•</w:t>
      </w:r>
      <w:r w:rsidRPr="000D039F">
        <w:rPr>
          <w:lang w:val="ru-RU"/>
        </w:rPr>
        <w:tab/>
        <w:t>исключить использование полосы 5600</w:t>
      </w:r>
      <w:r w:rsidR="0053452E" w:rsidRPr="000D039F">
        <w:rPr>
          <w:lang w:val="ru-RU"/>
        </w:rPr>
        <w:t>–</w:t>
      </w:r>
      <w:r w:rsidRPr="000D039F">
        <w:rPr>
          <w:lang w:val="ru-RU"/>
        </w:rPr>
        <w:t>5650 МГц оборудованием WAS/RLAN;</w:t>
      </w:r>
    </w:p>
    <w:p w14:paraId="47C34258" w14:textId="46E28FE4" w:rsidR="006552E8" w:rsidRPr="000D039F" w:rsidRDefault="006552E8" w:rsidP="000C62EB">
      <w:pPr>
        <w:pStyle w:val="enumlev1"/>
        <w:rPr>
          <w:lang w:val="ru-RU"/>
        </w:rPr>
      </w:pPr>
      <w:r w:rsidRPr="000D039F">
        <w:rPr>
          <w:lang w:val="ru-RU"/>
        </w:rPr>
        <w:t>•</w:t>
      </w:r>
      <w:r w:rsidRPr="000D039F">
        <w:rPr>
          <w:lang w:val="ru-RU"/>
        </w:rPr>
        <w:tab/>
        <w:t>прекратить использование полосы 5600</w:t>
      </w:r>
      <w:r w:rsidR="0053452E" w:rsidRPr="000D039F">
        <w:rPr>
          <w:lang w:val="ru-RU"/>
        </w:rPr>
        <w:t>–</w:t>
      </w:r>
      <w:r w:rsidRPr="000D039F">
        <w:rPr>
          <w:lang w:val="ru-RU"/>
        </w:rPr>
        <w:t>5650 МГц фиксированными наружными RLAN;</w:t>
      </w:r>
    </w:p>
    <w:p w14:paraId="28D504C9" w14:textId="77777777" w:rsidR="006552E8" w:rsidRPr="000D039F" w:rsidRDefault="006552E8" w:rsidP="000C62EB">
      <w:pPr>
        <w:pStyle w:val="enumlev1"/>
        <w:rPr>
          <w:lang w:val="ru-RU"/>
        </w:rPr>
      </w:pPr>
      <w:r w:rsidRPr="000D039F">
        <w:rPr>
          <w:lang w:val="ru-RU"/>
        </w:rPr>
        <w:t>•</w:t>
      </w:r>
      <w:r w:rsidRPr="000D039F">
        <w:rPr>
          <w:lang w:val="ru-RU"/>
        </w:rPr>
        <w:tab/>
        <w:t>улучшить надзор за рынком;</w:t>
      </w:r>
    </w:p>
    <w:p w14:paraId="0F254C31" w14:textId="7650BBBE" w:rsidR="006552E8" w:rsidRPr="000D039F" w:rsidRDefault="006552E8" w:rsidP="000C62EB">
      <w:pPr>
        <w:pStyle w:val="enumlev1"/>
        <w:rPr>
          <w:lang w:val="ru-RU"/>
        </w:rPr>
      </w:pPr>
      <w:r w:rsidRPr="000D039F">
        <w:rPr>
          <w:lang w:val="ru-RU"/>
        </w:rPr>
        <w:t>•</w:t>
      </w:r>
      <w:r w:rsidRPr="000D039F">
        <w:rPr>
          <w:lang w:val="ru-RU"/>
        </w:rPr>
        <w:tab/>
        <w:t>выделить полосу 5350</w:t>
      </w:r>
      <w:r w:rsidR="0053452E" w:rsidRPr="000D039F">
        <w:rPr>
          <w:lang w:val="ru-RU"/>
        </w:rPr>
        <w:t>–</w:t>
      </w:r>
      <w:r w:rsidRPr="000D039F">
        <w:rPr>
          <w:lang w:val="ru-RU"/>
        </w:rPr>
        <w:t>5470 МГц (без RLAN) в качестве альтернативы 5,6 ГГц.</w:t>
      </w:r>
    </w:p>
    <w:p w14:paraId="24E8BDFB" w14:textId="77777777" w:rsidR="006552E8" w:rsidRPr="000D039F" w:rsidRDefault="006552E8" w:rsidP="006552E8">
      <w:pPr>
        <w:rPr>
          <w:lang w:val="ru-RU"/>
        </w:rPr>
      </w:pPr>
      <w:r w:rsidRPr="000D039F">
        <w:rPr>
          <w:lang w:val="ru-RU"/>
        </w:rPr>
        <w:t xml:space="preserve">Несмотря на то, что большинство из предусмотренных решений указаны в докладах в Европе (например, в докладе ОИЦ), в ответ не последовало никаких действий со стороны регулирующих органов или решения даже были отклонены. </w:t>
      </w:r>
    </w:p>
    <w:p w14:paraId="0FCD1948" w14:textId="2BDD64B5" w:rsidR="006552E8" w:rsidRPr="000D039F" w:rsidRDefault="006552E8" w:rsidP="006552E8">
      <w:pPr>
        <w:rPr>
          <w:lang w:val="ru-RU"/>
        </w:rPr>
      </w:pPr>
      <w:r w:rsidRPr="000D039F">
        <w:rPr>
          <w:lang w:val="ru-RU"/>
        </w:rPr>
        <w:t>На данном этапе в качестве возможного решения по уменьшению помех WAS/RLAN в настоящее время рассматривается только альтернативный диапазон 5365</w:t>
      </w:r>
      <w:r w:rsidR="0053452E" w:rsidRPr="000D039F">
        <w:rPr>
          <w:lang w:val="ru-RU"/>
        </w:rPr>
        <w:t>–</w:t>
      </w:r>
      <w:r w:rsidRPr="000D039F">
        <w:rPr>
          <w:lang w:val="ru-RU"/>
        </w:rPr>
        <w:t xml:space="preserve">5470 МГц, что будет обеспечиваться метеорологическим сообществом за счет его собственных затрат и усилий. </w:t>
      </w:r>
      <w:proofErr w:type="gramStart"/>
      <w:r w:rsidRPr="000D039F">
        <w:rPr>
          <w:lang w:val="ru-RU"/>
        </w:rPr>
        <w:t>Однако прежде чем</w:t>
      </w:r>
      <w:proofErr w:type="gramEnd"/>
      <w:r w:rsidRPr="000D039F">
        <w:rPr>
          <w:lang w:val="ru-RU"/>
        </w:rPr>
        <w:t xml:space="preserve"> предпринимать какие-либо действия, важно обеспечить отсутствие помех в этой полосе частот путем проведения необходимых измерений.</w:t>
      </w:r>
    </w:p>
    <w:p w14:paraId="4A4FA37E" w14:textId="77777777" w:rsidR="006552E8" w:rsidRPr="000D039F" w:rsidRDefault="006552E8" w:rsidP="000C62EB">
      <w:pPr>
        <w:pStyle w:val="Heading4"/>
        <w:rPr>
          <w:lang w:val="ru-RU"/>
        </w:rPr>
      </w:pPr>
      <w:r w:rsidRPr="000D039F">
        <w:rPr>
          <w:lang w:val="ru-RU"/>
        </w:rPr>
        <w:t>4.2.10.6</w:t>
      </w:r>
      <w:r w:rsidRPr="000D039F">
        <w:rPr>
          <w:lang w:val="ru-RU"/>
        </w:rPr>
        <w:tab/>
        <w:t>Использование полосы 5,4 ГГц для радиолокаторов С-диапазона</w:t>
      </w:r>
    </w:p>
    <w:p w14:paraId="6C3FE56C" w14:textId="53C52DB5" w:rsidR="006552E8" w:rsidRPr="000D039F" w:rsidRDefault="006552E8" w:rsidP="006552E8">
      <w:pPr>
        <w:rPr>
          <w:lang w:val="ru-RU"/>
        </w:rPr>
      </w:pPr>
      <w:r w:rsidRPr="000D039F">
        <w:rPr>
          <w:lang w:val="ru-RU"/>
        </w:rPr>
        <w:t>Полоса 5350</w:t>
      </w:r>
      <w:r w:rsidR="0053452E" w:rsidRPr="000D039F">
        <w:rPr>
          <w:lang w:val="ru-RU"/>
        </w:rPr>
        <w:t>–</w:t>
      </w:r>
      <w:r w:rsidRPr="000D039F">
        <w:rPr>
          <w:lang w:val="ru-RU"/>
        </w:rPr>
        <w:t xml:space="preserve">5470 </w:t>
      </w:r>
      <w:r w:rsidR="00627285" w:rsidRPr="000D039F">
        <w:rPr>
          <w:lang w:val="ru-RU"/>
        </w:rPr>
        <w:t>М</w:t>
      </w:r>
      <w:r w:rsidRPr="000D039F">
        <w:rPr>
          <w:lang w:val="ru-RU"/>
        </w:rPr>
        <w:t>Гц уже используется в ряде стран в качестве номинальной полосы частот для погодных радаров (например, в Швейцарии, Китае).</w:t>
      </w:r>
    </w:p>
    <w:p w14:paraId="6A515977" w14:textId="725D9D89" w:rsidR="006552E8" w:rsidRPr="000D039F" w:rsidRDefault="006552E8" w:rsidP="006552E8">
      <w:pPr>
        <w:rPr>
          <w:lang w:val="ru-RU"/>
        </w:rPr>
      </w:pPr>
      <w:r w:rsidRPr="000D039F">
        <w:rPr>
          <w:lang w:val="ru-RU"/>
        </w:rPr>
        <w:t xml:space="preserve">Прежде чем рассматривать вопрос о более широком применении, был проведен технический анализ для проверки совместимости при размещении в этой полосе частот метеорологических радиолокаторов и (активных) датчиков Спутниковой службы исследования Земли (ССИЗ). По итогам этого анализа был принят Доклад 346 Комитета по электронным средствам связи, который показал, что </w:t>
      </w:r>
      <w:r w:rsidR="00574293" w:rsidRPr="000D039F">
        <w:rPr>
          <w:lang w:val="ru-RU"/>
        </w:rPr>
        <w:t>"</w:t>
      </w:r>
      <w:r w:rsidRPr="000D039F">
        <w:rPr>
          <w:lang w:val="ru-RU"/>
        </w:rPr>
        <w:t xml:space="preserve">совместимость между метеорологическими радиолокаторами и ССИЗ (активной) в полосе частот </w:t>
      </w:r>
      <w:proofErr w:type="gramStart"/>
      <w:r w:rsidRPr="000D039F">
        <w:rPr>
          <w:lang w:val="ru-RU"/>
        </w:rPr>
        <w:t>5365−5470</w:t>
      </w:r>
      <w:proofErr w:type="gramEnd"/>
      <w:r w:rsidRPr="000D039F">
        <w:rPr>
          <w:lang w:val="ru-RU"/>
        </w:rPr>
        <w:t xml:space="preserve"> МГц может быть обеспечена без необходимости в особых условиях эксплуатации для метеорологических радиолокаторов</w:t>
      </w:r>
      <w:r w:rsidR="00574293" w:rsidRPr="000D039F">
        <w:rPr>
          <w:lang w:val="ru-RU"/>
        </w:rPr>
        <w:t>"</w:t>
      </w:r>
      <w:r w:rsidRPr="000D039F">
        <w:rPr>
          <w:lang w:val="ru-RU"/>
        </w:rPr>
        <w:t>, что справедливо для довольно большого числа развертываемых погодных радаров (около 1/3 существующих радиолокаторов).</w:t>
      </w:r>
    </w:p>
    <w:p w14:paraId="4DE22689" w14:textId="77777777" w:rsidR="006552E8" w:rsidRPr="000D039F" w:rsidRDefault="006552E8" w:rsidP="006552E8">
      <w:pPr>
        <w:rPr>
          <w:lang w:val="ru-RU"/>
        </w:rPr>
      </w:pPr>
      <w:r w:rsidRPr="000D039F">
        <w:rPr>
          <w:lang w:val="ru-RU"/>
        </w:rPr>
        <w:lastRenderedPageBreak/>
        <w:t xml:space="preserve">Следует подчеркнуть, что некоторые радиоуправления в Европе не поддерживают такой шаг. Их мнение полностью учитывается, </w:t>
      </w:r>
      <w:proofErr w:type="gramStart"/>
      <w:r w:rsidRPr="000D039F">
        <w:rPr>
          <w:lang w:val="ru-RU"/>
        </w:rPr>
        <w:t>однако</w:t>
      </w:r>
      <w:proofErr w:type="gramEnd"/>
      <w:r w:rsidRPr="000D039F">
        <w:rPr>
          <w:lang w:val="ru-RU"/>
        </w:rPr>
        <w:t xml:space="preserve"> в связи с этим в настоящее время у их метеорологических служб не остается никакой альтернативы.</w:t>
      </w:r>
    </w:p>
    <w:p w14:paraId="77ED3CB8" w14:textId="77777777" w:rsidR="006552E8" w:rsidRPr="000D039F" w:rsidRDefault="006552E8" w:rsidP="006552E8">
      <w:pPr>
        <w:rPr>
          <w:lang w:val="ru-RU"/>
        </w:rPr>
      </w:pPr>
      <w:r w:rsidRPr="000D039F">
        <w:rPr>
          <w:lang w:val="ru-RU"/>
        </w:rPr>
        <w:t>Следует также отметить, что использование полосы 5,4 ГГц может привести к дополнительным ограничениям, в частности в отношении систем (размещенных на метеорологических радиолокаторах), эксплуатируемых в рамках воздушной радионавигационной службы, а также в отношении развертывания других радиолокаторов в рамках радиолокационной службы.</w:t>
      </w:r>
    </w:p>
    <w:p w14:paraId="633F4EB6" w14:textId="162BCD3C" w:rsidR="006552E8" w:rsidRPr="000D039F" w:rsidRDefault="006552E8" w:rsidP="006552E8">
      <w:pPr>
        <w:rPr>
          <w:lang w:val="ru-RU"/>
        </w:rPr>
      </w:pPr>
      <w:r w:rsidRPr="000D039F">
        <w:rPr>
          <w:lang w:val="ru-RU"/>
        </w:rPr>
        <w:t xml:space="preserve">Кроме того, наземные погодные радары потеряют свой регламентный статус, предусмотренный в полосе частот </w:t>
      </w:r>
      <w:proofErr w:type="gramStart"/>
      <w:r w:rsidRPr="000D039F">
        <w:rPr>
          <w:lang w:val="ru-RU"/>
        </w:rPr>
        <w:t>5600−5650</w:t>
      </w:r>
      <w:proofErr w:type="gramEnd"/>
      <w:r w:rsidRPr="000D039F">
        <w:rPr>
          <w:lang w:val="ru-RU"/>
        </w:rPr>
        <w:t xml:space="preserve"> МГц согласно сноске </w:t>
      </w:r>
      <w:r w:rsidRPr="000D039F">
        <w:rPr>
          <w:b/>
          <w:bCs/>
          <w:lang w:val="ru-RU"/>
        </w:rPr>
        <w:t>5.450B</w:t>
      </w:r>
      <w:r w:rsidRPr="000D039F">
        <w:rPr>
          <w:lang w:val="ru-RU"/>
        </w:rPr>
        <w:t xml:space="preserve"> РР, и приобретут второстепенный статус (см. сноску </w:t>
      </w:r>
      <w:r w:rsidRPr="000D039F">
        <w:rPr>
          <w:b/>
          <w:bCs/>
          <w:lang w:val="ru-RU"/>
        </w:rPr>
        <w:t>5.448D</w:t>
      </w:r>
      <w:r w:rsidRPr="000D039F">
        <w:rPr>
          <w:lang w:val="ru-RU"/>
        </w:rPr>
        <w:t xml:space="preserve"> РР).</w:t>
      </w:r>
    </w:p>
    <w:p w14:paraId="0EBB7D4D" w14:textId="7E9F651A" w:rsidR="006552E8" w:rsidRPr="000D039F" w:rsidRDefault="006552E8" w:rsidP="006552E8">
      <w:pPr>
        <w:rPr>
          <w:lang w:val="ru-RU"/>
        </w:rPr>
      </w:pPr>
      <w:r w:rsidRPr="000D039F">
        <w:rPr>
          <w:lang w:val="ru-RU"/>
        </w:rPr>
        <w:t xml:space="preserve">Наконец, еще один важный вопрос касается аспекта, недавно поднятого двумя восточноевропейскими странами в отношении использования полосы 5,4 ГГц WAS/RLAN, хотя это и не санкционировано. Это необходимо дополнительно подтвердить, чтобы проверить, может ли такая ситуация сохраниться в будущем в большинстве стран, поскольку она, очевидно, может поставить под угрозу потенциальное использование полосы </w:t>
      </w:r>
      <w:proofErr w:type="gramStart"/>
      <w:r w:rsidRPr="000D039F">
        <w:rPr>
          <w:lang w:val="ru-RU"/>
        </w:rPr>
        <w:t>5365−5470</w:t>
      </w:r>
      <w:proofErr w:type="gramEnd"/>
      <w:r w:rsidR="00627285" w:rsidRPr="000D039F">
        <w:rPr>
          <w:lang w:val="ru-RU"/>
        </w:rPr>
        <w:t> </w:t>
      </w:r>
      <w:r w:rsidRPr="000D039F">
        <w:rPr>
          <w:lang w:val="ru-RU"/>
        </w:rPr>
        <w:t>МГц, которая в настоящее время является единственным реальным и долгосрочным решением для разрешения нынешней ситуации с помехами на частоте 5,6 ГГц.</w:t>
      </w:r>
    </w:p>
    <w:p w14:paraId="49C2BD00" w14:textId="77777777" w:rsidR="006552E8" w:rsidRPr="000D039F" w:rsidRDefault="006552E8" w:rsidP="000C62EB">
      <w:pPr>
        <w:pStyle w:val="Heading4"/>
        <w:rPr>
          <w:lang w:val="ru-RU"/>
        </w:rPr>
      </w:pPr>
      <w:r w:rsidRPr="000D039F">
        <w:rPr>
          <w:lang w:val="ru-RU"/>
        </w:rPr>
        <w:t>4.2.10.7</w:t>
      </w:r>
      <w:r w:rsidRPr="000D039F">
        <w:rPr>
          <w:lang w:val="ru-RU"/>
        </w:rPr>
        <w:tab/>
        <w:t>Помехи от ветряных электростанций</w:t>
      </w:r>
    </w:p>
    <w:p w14:paraId="4ED99486" w14:textId="77777777" w:rsidR="006552E8" w:rsidRPr="000D039F" w:rsidRDefault="006552E8" w:rsidP="006552E8">
      <w:pPr>
        <w:rPr>
          <w:lang w:val="ru-RU"/>
        </w:rPr>
      </w:pPr>
      <w:r w:rsidRPr="000D039F">
        <w:rPr>
          <w:lang w:val="ru-RU"/>
        </w:rPr>
        <w:t>В последние годы строятся ветряные турбины все больших размеров и число типовых объектов для производства электроэнергии (или ветряных электростанций, насчитывающих большое количество ветряных турбин) стремительно увеличивается. Даже находясь на довольно больших расстояниях, ветряные турбины и электростанции создают значительную вероятность ухудшения метеорологических данных над весьма крупными районами и оказывают заметное воздействие на наукастинг и прогнозы погоды.</w:t>
      </w:r>
    </w:p>
    <w:p w14:paraId="0C23A543" w14:textId="77777777" w:rsidR="006552E8" w:rsidRPr="000D039F" w:rsidRDefault="006552E8" w:rsidP="006552E8">
      <w:pPr>
        <w:rPr>
          <w:lang w:val="ru-RU"/>
        </w:rPr>
      </w:pPr>
      <w:r w:rsidRPr="000D039F">
        <w:rPr>
          <w:lang w:val="ru-RU"/>
        </w:rPr>
        <w:t xml:space="preserve">Для точного прогнозирования погоды погодные радары проектируются таким образом, чтобы проверять сравнительно узкий диапазон высот. Если ветряные турбины располагаются в пределах прямой радиовидимости установки погодного радара, то с учетом чувствительности радара они способны блокировать прямое распространение радиолокационных сигналов, вызывать мешающие отражения и эхо под воздействием турбулентного следа. Под влиянием указанных механизмов образования помех радары могут давать ложные оценки накопления осадков, неправильные сигнатуры торнадо и </w:t>
      </w:r>
      <w:proofErr w:type="spellStart"/>
      <w:r w:rsidRPr="000D039F">
        <w:rPr>
          <w:lang w:val="ru-RU"/>
        </w:rPr>
        <w:t>мезоциклонов</w:t>
      </w:r>
      <w:proofErr w:type="spellEnd"/>
      <w:r w:rsidRPr="000D039F">
        <w:rPr>
          <w:lang w:val="ru-RU"/>
        </w:rPr>
        <w:t>, ошибочно определять характеристики грозы и идентифицировать грозовые очаги. Кроме того, механизмы образования помех способны ухудшать рабочие характеристики радаров и негативно сказываться на деятельности по прогнозированию и оповещению. Ухудшение показателей работы может быть связано с тремя механизмами: маскированием, мешающими отражениями и обратным рассеянием.</w:t>
      </w:r>
    </w:p>
    <w:p w14:paraId="4E87A0E1" w14:textId="77777777" w:rsidR="006552E8" w:rsidRPr="000D039F" w:rsidRDefault="006552E8" w:rsidP="000C62EB">
      <w:pPr>
        <w:pStyle w:val="Heading5"/>
        <w:rPr>
          <w:lang w:val="ru-RU"/>
        </w:rPr>
      </w:pPr>
      <w:r w:rsidRPr="000D039F">
        <w:rPr>
          <w:lang w:val="ru-RU"/>
        </w:rPr>
        <w:t>4.2.10.7.1</w:t>
      </w:r>
      <w:r w:rsidRPr="000D039F">
        <w:rPr>
          <w:lang w:val="ru-RU"/>
        </w:rPr>
        <w:tab/>
        <w:t>Маскирование</w:t>
      </w:r>
    </w:p>
    <w:p w14:paraId="4433B1A7" w14:textId="77777777" w:rsidR="006552E8" w:rsidRPr="000D039F" w:rsidRDefault="006552E8" w:rsidP="006552E8">
      <w:pPr>
        <w:rPr>
          <w:lang w:val="ru-RU"/>
        </w:rPr>
      </w:pPr>
      <w:r w:rsidRPr="000D039F">
        <w:rPr>
          <w:lang w:val="ru-RU"/>
        </w:rPr>
        <w:t>Любой географический объект или сооружение, расположенные между радаром и целью, вызывают эффект затенения или маскирования. В зависимости от размеров ветряные турбины могут создавать эффект затенения. Можно ожидать, что степень такого воздействия будет различной, в зависимости от габаритов турбины, типа передающего радара и ориентации турбины по отношению к радару (высота, угол установки лопастей, скорость вращения и положение турбины относительно радара).</w:t>
      </w:r>
    </w:p>
    <w:p w14:paraId="044ED660" w14:textId="77777777" w:rsidR="006552E8" w:rsidRPr="000D039F" w:rsidRDefault="006552E8" w:rsidP="000C62EB">
      <w:pPr>
        <w:pStyle w:val="Heading5"/>
        <w:rPr>
          <w:lang w:val="ru-RU"/>
        </w:rPr>
      </w:pPr>
      <w:r w:rsidRPr="000D039F">
        <w:rPr>
          <w:lang w:val="ru-RU"/>
        </w:rPr>
        <w:t>4.2.10.7.2</w:t>
      </w:r>
      <w:r w:rsidRPr="000D039F">
        <w:rPr>
          <w:lang w:val="ru-RU"/>
        </w:rPr>
        <w:tab/>
        <w:t>Мешающие отражения</w:t>
      </w:r>
    </w:p>
    <w:p w14:paraId="5F82D8C5" w14:textId="66B347FA" w:rsidR="006552E8" w:rsidRPr="000D039F" w:rsidRDefault="006552E8" w:rsidP="006552E8">
      <w:pPr>
        <w:rPr>
          <w:lang w:val="ru-RU"/>
        </w:rPr>
      </w:pPr>
      <w:r w:rsidRPr="000D039F">
        <w:rPr>
          <w:lang w:val="ru-RU"/>
        </w:rPr>
        <w:t>Радар может принимать сигналы, отраженные от любой поверхности, которая способна их отражать. В</w:t>
      </w:r>
      <w:r w:rsidR="00627285" w:rsidRPr="000D039F">
        <w:rPr>
          <w:lang w:val="ru-RU"/>
        </w:rPr>
        <w:t> </w:t>
      </w:r>
      <w:r w:rsidRPr="000D039F">
        <w:rPr>
          <w:lang w:val="ru-RU"/>
        </w:rPr>
        <w:t>некоторых географических районах или при определенных метеорологических условиях показатели работы радара могут ухудшиться из-за нежелательных отраженных сигналов, которые могут маскировать полезные сигналы. Такие нежелательные отраженные сигналы называются мешающими отражениями. Одна или несколько ветряных турбин, расположенных на близком расстоянии от погодного радара, могут создавать проблемы для его работы.</w:t>
      </w:r>
    </w:p>
    <w:p w14:paraId="39C2EABD" w14:textId="77777777" w:rsidR="006552E8" w:rsidRPr="000D039F" w:rsidRDefault="006552E8" w:rsidP="006552E8">
      <w:pPr>
        <w:rPr>
          <w:lang w:val="ru-RU"/>
        </w:rPr>
      </w:pPr>
      <w:r w:rsidRPr="000D039F">
        <w:rPr>
          <w:lang w:val="ru-RU"/>
        </w:rPr>
        <w:t>Сигналы, вызванные мешающими отражениями от наземных объектов, говорят о высокой отражательной способности этих объектов, имеют почти нулевой доплеровский сдвиг и малую ширину спектра и всегда локализованы. По сравнению с регулярно возникающими мешающими отражениями от наземных объектов, помехи, создаваемые ветряными турбинами, являются существенно более сложной проблемой. Прямые отражения будут приниматься как от опоры (неподвижной), так и от лопастей (движущихся). Как и при мешающих отражениях от наземных объектов, сигналы, вызванные мешающими отражениями от ветряных турбин, также указывают на высокую отражательную способность турбин и могут модулироваться вследствие вращения лопастей, которое приводит к систематическому изменению эффективной площади отражения от цели радара.</w:t>
      </w:r>
    </w:p>
    <w:p w14:paraId="05B42117" w14:textId="77777777" w:rsidR="006552E8" w:rsidRPr="000D039F" w:rsidRDefault="006552E8" w:rsidP="006552E8">
      <w:pPr>
        <w:rPr>
          <w:lang w:val="ru-RU"/>
        </w:rPr>
      </w:pPr>
      <w:r w:rsidRPr="000D039F">
        <w:rPr>
          <w:lang w:val="ru-RU"/>
        </w:rPr>
        <w:lastRenderedPageBreak/>
        <w:t xml:space="preserve">Доплеровский сдвиг обусловлен несколькими факторами, включая скорость вращения лопастей и ориентацию ротора по отношению к лучу радара. Доплеровская скорость будет максимальной, если ротор расположен под углом 90 градусов к линии прямой видимости радара, и почти нулевой, если ротор повернут к радару либо лицевой, либо тыльной стороной. Учитывая, что в область разрешения радара, скорее всего, попадет вся конструкция ветряной турбины, представляется, что ширина спектра существенно увеличится. Это вызвано тем, что лопасти вращаются в направлении от радара и к нему. При попадании нескольких турбин в область разрешения одного радара этот эффект лишь усиливается. </w:t>
      </w:r>
    </w:p>
    <w:p w14:paraId="6A662D52" w14:textId="77777777" w:rsidR="006552E8" w:rsidRPr="000D039F" w:rsidRDefault="006552E8" w:rsidP="000C62EB">
      <w:pPr>
        <w:pStyle w:val="Heading5"/>
        <w:rPr>
          <w:lang w:val="ru-RU"/>
        </w:rPr>
      </w:pPr>
      <w:r w:rsidRPr="000D039F">
        <w:rPr>
          <w:lang w:val="ru-RU"/>
        </w:rPr>
        <w:t>4.2.10.7.3</w:t>
      </w:r>
      <w:r w:rsidRPr="000D039F">
        <w:rPr>
          <w:lang w:val="ru-RU"/>
        </w:rPr>
        <w:tab/>
        <w:t>Энергия обратного рассеяния, возникающего в результате турбулентных вихрей</w:t>
      </w:r>
    </w:p>
    <w:p w14:paraId="6CE584F1" w14:textId="77777777" w:rsidR="006552E8" w:rsidRPr="000D039F" w:rsidRDefault="006552E8" w:rsidP="006552E8">
      <w:pPr>
        <w:rPr>
          <w:lang w:val="ru-RU"/>
        </w:rPr>
      </w:pPr>
      <w:r w:rsidRPr="000D039F">
        <w:rPr>
          <w:lang w:val="ru-RU"/>
        </w:rPr>
        <w:t xml:space="preserve">Помимо сигналов вследствие мешающих отражений от турбин, создаваемых за счет отражений от реальных ветряных турбин, может появляться энергия обратного рассеяния от турбулентных вихрей, образующихся за ветряными электростанциями. Представляется, что эти эхо-сигналы обладают теми же свойствами, что и сигналы обратного рассеяния в безоблачном воздухе в результате скачков показателя преломления по </w:t>
      </w:r>
      <w:proofErr w:type="spellStart"/>
      <w:r w:rsidRPr="000D039F">
        <w:rPr>
          <w:lang w:val="ru-RU"/>
        </w:rPr>
        <w:t>брэгговской</w:t>
      </w:r>
      <w:proofErr w:type="spellEnd"/>
      <w:r w:rsidRPr="000D039F">
        <w:rPr>
          <w:lang w:val="ru-RU"/>
        </w:rPr>
        <w:t xml:space="preserve"> шкале радара. Эти эхо-сигналы в турбулентном следе будут дрейфовать вместе с полем ветра и, вероятно, будут иметь гораздо более низкую отражательную способность по сравнению с прямыми отражениями от турбин. Тем не менее, они могут существенно увеличивать зону обзора радара, затрагиваемую мешающими отражениями от ветровых турбин, и, следовательно, усугублять эту проблему.</w:t>
      </w:r>
    </w:p>
    <w:p w14:paraId="3C2A0FCE" w14:textId="77777777" w:rsidR="006552E8" w:rsidRPr="000D039F" w:rsidRDefault="006552E8" w:rsidP="005215B0">
      <w:pPr>
        <w:pStyle w:val="Heading5"/>
        <w:rPr>
          <w:lang w:val="ru-RU"/>
        </w:rPr>
      </w:pPr>
      <w:r w:rsidRPr="000D039F">
        <w:rPr>
          <w:lang w:val="ru-RU"/>
        </w:rPr>
        <w:t>4.2.10.7.4</w:t>
      </w:r>
      <w:r w:rsidRPr="000D039F">
        <w:rPr>
          <w:lang w:val="ru-RU"/>
        </w:rPr>
        <w:tab/>
        <w:t>Примеры мешающих отражений от ветряных турбин</w:t>
      </w:r>
    </w:p>
    <w:p w14:paraId="34AD2E39" w14:textId="77777777" w:rsidR="006552E8" w:rsidRPr="000D039F" w:rsidRDefault="006552E8" w:rsidP="006552E8">
      <w:pPr>
        <w:rPr>
          <w:lang w:val="ru-RU"/>
        </w:rPr>
      </w:pPr>
      <w:r w:rsidRPr="000D039F">
        <w:rPr>
          <w:lang w:val="ru-RU"/>
        </w:rPr>
        <w:t xml:space="preserve">На Рисунке </w:t>
      </w:r>
      <w:proofErr w:type="gramStart"/>
      <w:r w:rsidRPr="000D039F">
        <w:rPr>
          <w:lang w:val="ru-RU"/>
        </w:rPr>
        <w:t>4-17</w:t>
      </w:r>
      <w:proofErr w:type="gramEnd"/>
      <w:r w:rsidRPr="000D039F">
        <w:rPr>
          <w:lang w:val="ru-RU"/>
        </w:rPr>
        <w:t xml:space="preserve"> представлены два разных примера помех, создаваемых ветряными электростанциями. Ожидается, что коэффициент отражения будет высоким на уровне порядка 45 дБZ, а ширина спектра будет эпизодически расширяться до более 10 м/с. Отчетливо виден относительно небольшой район с высоким коэффициентом отражения к юго-западу от радара, который соответствует расположению ветряной электростанции, удаленной от места расположения погодного радара приблизительно на 45 км.</w:t>
      </w:r>
    </w:p>
    <w:p w14:paraId="10E49278" w14:textId="77777777" w:rsidR="003977B7" w:rsidRPr="000D039F" w:rsidRDefault="003977B7" w:rsidP="00D51813">
      <w:pPr>
        <w:rPr>
          <w:rFonts w:eastAsia="Calibri"/>
          <w:lang w:val="ru-RU"/>
        </w:rPr>
      </w:pPr>
    </w:p>
    <w:p w14:paraId="33C5B3AF" w14:textId="77777777" w:rsidR="005816EF" w:rsidRPr="000D039F" w:rsidRDefault="005816EF" w:rsidP="00D51813">
      <w:pPr>
        <w:rPr>
          <w:rFonts w:eastAsia="Calibri"/>
          <w:lang w:val="ru-RU"/>
        </w:rPr>
      </w:pPr>
    </w:p>
    <w:p w14:paraId="6C14169A" w14:textId="77777777" w:rsidR="005816EF" w:rsidRDefault="005816EF" w:rsidP="00D51813">
      <w:pPr>
        <w:rPr>
          <w:rFonts w:eastAsia="Calibri"/>
          <w:lang w:val="en-US"/>
        </w:rPr>
      </w:pPr>
    </w:p>
    <w:p w14:paraId="3D58A1EB" w14:textId="77777777" w:rsidR="00180CE5" w:rsidRDefault="00180CE5" w:rsidP="00D51813">
      <w:pPr>
        <w:rPr>
          <w:rFonts w:eastAsia="Calibri"/>
          <w:lang w:val="en-US"/>
        </w:rPr>
      </w:pPr>
    </w:p>
    <w:p w14:paraId="56BB1CD5" w14:textId="77777777" w:rsidR="00180CE5" w:rsidRDefault="00180CE5" w:rsidP="00D51813">
      <w:pPr>
        <w:rPr>
          <w:rFonts w:eastAsia="Calibri"/>
          <w:lang w:val="en-US"/>
        </w:rPr>
      </w:pPr>
    </w:p>
    <w:p w14:paraId="3FDE2682" w14:textId="77777777" w:rsidR="00180CE5" w:rsidRDefault="00180CE5" w:rsidP="00D51813">
      <w:pPr>
        <w:rPr>
          <w:rFonts w:eastAsia="Calibri"/>
          <w:lang w:val="en-US"/>
        </w:rPr>
      </w:pPr>
    </w:p>
    <w:p w14:paraId="43423C38" w14:textId="77777777" w:rsidR="00180CE5" w:rsidRDefault="00180CE5" w:rsidP="00D51813">
      <w:pPr>
        <w:rPr>
          <w:rFonts w:eastAsia="Calibri"/>
          <w:lang w:val="en-US"/>
        </w:rPr>
      </w:pPr>
    </w:p>
    <w:p w14:paraId="12F05761" w14:textId="77777777" w:rsidR="00180CE5" w:rsidRPr="00180CE5" w:rsidRDefault="00180CE5" w:rsidP="00D51813">
      <w:pPr>
        <w:rPr>
          <w:rFonts w:eastAsia="Calibri"/>
          <w:lang w:val="en-US"/>
        </w:rPr>
      </w:pPr>
    </w:p>
    <w:p w14:paraId="6A09C611" w14:textId="77777777" w:rsidR="005816EF" w:rsidRPr="000D039F" w:rsidRDefault="005816EF" w:rsidP="00D51813">
      <w:pPr>
        <w:rPr>
          <w:rFonts w:eastAsia="Calibri"/>
          <w:lang w:val="ru-RU"/>
        </w:rPr>
      </w:pPr>
    </w:p>
    <w:p w14:paraId="6F66E3CC" w14:textId="77777777" w:rsidR="005816EF" w:rsidRPr="000D039F" w:rsidRDefault="005816EF" w:rsidP="00D51813">
      <w:pPr>
        <w:rPr>
          <w:rFonts w:eastAsia="Calibri"/>
          <w:lang w:val="ru-RU"/>
        </w:rPr>
      </w:pPr>
    </w:p>
    <w:p w14:paraId="3BFAF39B" w14:textId="77777777" w:rsidR="005816EF" w:rsidRPr="000D039F" w:rsidRDefault="005816EF" w:rsidP="00D51813">
      <w:pPr>
        <w:rPr>
          <w:rFonts w:eastAsia="Calibri"/>
          <w:lang w:val="ru-RU"/>
        </w:rPr>
      </w:pPr>
    </w:p>
    <w:p w14:paraId="08EAAD71" w14:textId="77777777" w:rsidR="003977B7" w:rsidRPr="000D039F" w:rsidRDefault="003977B7" w:rsidP="00D51813">
      <w:pPr>
        <w:rPr>
          <w:rFonts w:eastAsia="Calibri"/>
          <w:lang w:val="ru-RU"/>
        </w:rPr>
      </w:pPr>
    </w:p>
    <w:p w14:paraId="307B7540" w14:textId="77777777" w:rsidR="003977B7" w:rsidRPr="000D039F" w:rsidRDefault="003977B7" w:rsidP="00D51813">
      <w:pPr>
        <w:rPr>
          <w:rFonts w:eastAsia="Calibri"/>
          <w:lang w:val="ru-RU"/>
        </w:rPr>
      </w:pPr>
    </w:p>
    <w:p w14:paraId="5A7BBC10" w14:textId="6A4A50E3" w:rsidR="00D51813" w:rsidRPr="000D039F" w:rsidRDefault="006552E8" w:rsidP="00973C77">
      <w:pPr>
        <w:pStyle w:val="FigureNo"/>
        <w:rPr>
          <w:rFonts w:eastAsia="Calibri"/>
          <w:lang w:val="ru-RU"/>
        </w:rPr>
      </w:pPr>
      <w:r w:rsidRPr="000D039F">
        <w:rPr>
          <w:lang w:val="ru-RU"/>
        </w:rPr>
        <w:lastRenderedPageBreak/>
        <w:t>РИСУНОК</w:t>
      </w:r>
      <w:r w:rsidR="00D51813" w:rsidRPr="000D039F">
        <w:rPr>
          <w:rFonts w:eastAsia="Calibri"/>
          <w:lang w:val="ru-RU"/>
        </w:rPr>
        <w:t xml:space="preserve"> </w:t>
      </w:r>
      <w:proofErr w:type="gramStart"/>
      <w:r w:rsidR="00D51813" w:rsidRPr="000D039F">
        <w:rPr>
          <w:rFonts w:eastAsia="Calibri"/>
          <w:lang w:val="ru-RU"/>
        </w:rPr>
        <w:t>4-17</w:t>
      </w:r>
      <w:proofErr w:type="gramEnd"/>
    </w:p>
    <w:p w14:paraId="57EA988A" w14:textId="51ECE196" w:rsidR="00D51813" w:rsidRPr="000D039F" w:rsidRDefault="006552E8" w:rsidP="00973C77">
      <w:pPr>
        <w:pStyle w:val="Figuretitle"/>
        <w:rPr>
          <w:rFonts w:eastAsia="Calibri"/>
          <w:lang w:val="ru-RU"/>
        </w:rPr>
      </w:pPr>
      <w:r w:rsidRPr="000D039F">
        <w:rPr>
          <w:lang w:val="ru-RU"/>
        </w:rPr>
        <w:t>Примеры помех, создаваемых ветряными электростанциями (обведены) для погодных радаров в условиях ясного неба</w:t>
      </w:r>
    </w:p>
    <w:p w14:paraId="11FEA331" w14:textId="53DA6A36" w:rsidR="00D51813" w:rsidRPr="000D039F" w:rsidRDefault="001560CF" w:rsidP="0016648F">
      <w:pPr>
        <w:pStyle w:val="Figure"/>
        <w:keepNext w:val="0"/>
        <w:keepLines w:val="0"/>
        <w:rPr>
          <w:lang w:val="ru-RU"/>
        </w:rPr>
      </w:pPr>
      <w:r w:rsidRPr="000D039F">
        <w:rPr>
          <w:noProof/>
          <w:lang w:val="ru-RU"/>
        </w:rPr>
        <w:drawing>
          <wp:inline distT="0" distB="0" distL="0" distR="0" wp14:anchorId="376758CE" wp14:editId="29020836">
            <wp:extent cx="3670300" cy="6864350"/>
            <wp:effectExtent l="0" t="0" r="6350" b="0"/>
            <wp:docPr id="416346923"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4"/>
                    <pic:cNvPicPr>
                      <a:picLocks noChangeAspect="1" noChangeArrowheads="1"/>
                    </pic:cNvPicPr>
                  </pic:nvPicPr>
                  <pic:blipFill>
                    <a:blip r:embed="rId95" cstate="print">
                      <a:extLst>
                        <a:ext uri="{28A0092B-C50C-407E-A947-70E740481C1C}">
                          <a14:useLocalDpi xmlns:a14="http://schemas.microsoft.com/office/drawing/2010/main" val="0"/>
                        </a:ext>
                      </a:extLst>
                    </a:blip>
                    <a:srcRect/>
                    <a:stretch>
                      <a:fillRect/>
                    </a:stretch>
                  </pic:blipFill>
                  <pic:spPr bwMode="auto">
                    <a:xfrm>
                      <a:off x="0" y="0"/>
                      <a:ext cx="3670300" cy="6864350"/>
                    </a:xfrm>
                    <a:prstGeom prst="rect">
                      <a:avLst/>
                    </a:prstGeom>
                    <a:noFill/>
                    <a:ln>
                      <a:noFill/>
                    </a:ln>
                  </pic:spPr>
                </pic:pic>
              </a:graphicData>
            </a:graphic>
          </wp:inline>
        </w:drawing>
      </w:r>
    </w:p>
    <w:p w14:paraId="145774B9" w14:textId="77777777" w:rsidR="006552E8" w:rsidRPr="000D039F" w:rsidRDefault="006552E8" w:rsidP="000C62EB">
      <w:pPr>
        <w:pStyle w:val="Normalaftertitle"/>
        <w:rPr>
          <w:lang w:val="ru-RU"/>
        </w:rPr>
      </w:pPr>
      <w:r w:rsidRPr="000D039F">
        <w:rPr>
          <w:lang w:val="ru-RU"/>
        </w:rPr>
        <w:t xml:space="preserve">На Рисунке </w:t>
      </w:r>
      <w:proofErr w:type="gramStart"/>
      <w:r w:rsidRPr="000D039F">
        <w:rPr>
          <w:lang w:val="ru-RU"/>
        </w:rPr>
        <w:t>4-18</w:t>
      </w:r>
      <w:proofErr w:type="gramEnd"/>
      <w:r w:rsidRPr="000D039F">
        <w:rPr>
          <w:lang w:val="ru-RU"/>
        </w:rPr>
        <w:t xml:space="preserve"> изображена та же ветряная электростанция во время грозы.</w:t>
      </w:r>
    </w:p>
    <w:p w14:paraId="79323E37" w14:textId="77777777" w:rsidR="003977B7" w:rsidRPr="000D039F" w:rsidRDefault="003977B7" w:rsidP="003977B7">
      <w:pPr>
        <w:rPr>
          <w:rFonts w:eastAsia="Calibri"/>
          <w:lang w:val="ru-RU"/>
        </w:rPr>
      </w:pPr>
    </w:p>
    <w:p w14:paraId="044DBD5A" w14:textId="77777777" w:rsidR="009E4761" w:rsidRPr="000D039F" w:rsidRDefault="009E4761" w:rsidP="003977B7">
      <w:pPr>
        <w:rPr>
          <w:rFonts w:eastAsia="Calibri"/>
          <w:lang w:val="ru-RU"/>
        </w:rPr>
      </w:pPr>
    </w:p>
    <w:p w14:paraId="462CF59F" w14:textId="0012FFEA" w:rsidR="00D51813" w:rsidRPr="000D039F" w:rsidRDefault="006552E8" w:rsidP="00093101">
      <w:pPr>
        <w:pStyle w:val="FigureNo"/>
        <w:rPr>
          <w:rFonts w:eastAsia="Calibri"/>
          <w:lang w:val="ru-RU"/>
        </w:rPr>
      </w:pPr>
      <w:r w:rsidRPr="000D039F">
        <w:rPr>
          <w:lang w:val="ru-RU"/>
        </w:rPr>
        <w:lastRenderedPageBreak/>
        <w:t>РИСУНОК</w:t>
      </w:r>
      <w:r w:rsidR="00D51813" w:rsidRPr="000D039F">
        <w:rPr>
          <w:rFonts w:eastAsia="Calibri"/>
          <w:lang w:val="ru-RU"/>
        </w:rPr>
        <w:t xml:space="preserve"> </w:t>
      </w:r>
      <w:proofErr w:type="gramStart"/>
      <w:r w:rsidR="00D51813" w:rsidRPr="000D039F">
        <w:rPr>
          <w:rFonts w:eastAsia="Calibri"/>
          <w:lang w:val="ru-RU"/>
        </w:rPr>
        <w:t>4-18</w:t>
      </w:r>
      <w:proofErr w:type="gramEnd"/>
    </w:p>
    <w:p w14:paraId="45D7BA24" w14:textId="35A332D9" w:rsidR="00D51813" w:rsidRPr="000D039F" w:rsidRDefault="006552E8" w:rsidP="00D51813">
      <w:pPr>
        <w:pStyle w:val="Figuretitle"/>
        <w:rPr>
          <w:rFonts w:ascii="Times New Roman" w:eastAsia="Calibri" w:hAnsi="Times New Roman"/>
          <w:lang w:val="ru-RU"/>
        </w:rPr>
      </w:pPr>
      <w:r w:rsidRPr="000D039F">
        <w:rPr>
          <w:lang w:val="ru-RU"/>
        </w:rPr>
        <w:t>Пример помех, создаваемых ветряной электростанцией, и их влияние на коэффициент отражения во время изолированной грозы</w:t>
      </w:r>
    </w:p>
    <w:p w14:paraId="0132323C" w14:textId="6A9CF70E" w:rsidR="005B149B" w:rsidRPr="000D039F" w:rsidRDefault="004B2A75" w:rsidP="005B149B">
      <w:pPr>
        <w:pStyle w:val="Figure"/>
        <w:rPr>
          <w:rFonts w:eastAsia="Calibri"/>
          <w:lang w:val="ru-RU"/>
        </w:rPr>
      </w:pPr>
      <w:r w:rsidRPr="000D039F">
        <w:rPr>
          <w:noProof/>
          <w:lang w:val="ru-RU"/>
        </w:rPr>
        <w:drawing>
          <wp:inline distT="0" distB="0" distL="0" distR="0" wp14:anchorId="2E786FFC" wp14:editId="4A7D2022">
            <wp:extent cx="4584700" cy="2965450"/>
            <wp:effectExtent l="0" t="0" r="6350" b="6350"/>
            <wp:docPr id="1864257247"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6"/>
                    <pic:cNvPicPr>
                      <a:picLocks noChangeAspect="1" noChangeArrowheads="1"/>
                    </pic:cNvPicPr>
                  </pic:nvPicPr>
                  <pic:blipFill>
                    <a:blip r:embed="rId96" cstate="print">
                      <a:extLst>
                        <a:ext uri="{28A0092B-C50C-407E-A947-70E740481C1C}">
                          <a14:useLocalDpi xmlns:a14="http://schemas.microsoft.com/office/drawing/2010/main" val="0"/>
                        </a:ext>
                      </a:extLst>
                    </a:blip>
                    <a:srcRect/>
                    <a:stretch>
                      <a:fillRect/>
                    </a:stretch>
                  </pic:blipFill>
                  <pic:spPr bwMode="auto">
                    <a:xfrm>
                      <a:off x="0" y="0"/>
                      <a:ext cx="4584700" cy="2965450"/>
                    </a:xfrm>
                    <a:prstGeom prst="rect">
                      <a:avLst/>
                    </a:prstGeom>
                    <a:noFill/>
                    <a:ln>
                      <a:noFill/>
                    </a:ln>
                  </pic:spPr>
                </pic:pic>
              </a:graphicData>
            </a:graphic>
          </wp:inline>
        </w:drawing>
      </w:r>
    </w:p>
    <w:p w14:paraId="3072C3F1" w14:textId="714993A7" w:rsidR="006552E8" w:rsidRPr="000D039F" w:rsidRDefault="006552E8" w:rsidP="000C62EB">
      <w:pPr>
        <w:pStyle w:val="Normalaftertitle"/>
        <w:rPr>
          <w:lang w:val="ru-RU"/>
        </w:rPr>
      </w:pPr>
      <w:r w:rsidRPr="000D039F">
        <w:rPr>
          <w:lang w:val="ru-RU"/>
        </w:rPr>
        <w:t>Без предварительной информации чрезвычайно трудно отличить влияние мешающих отражений, вызванных ветряными турбинами, от влияния грозы. В связи с тем, что лопасти вращаются по направлению к радару и от него, можно ожидать почти нулевую медианную доплеровскую скорость. Большая ширина спектра, безусловно, снижает точность оценок доплеровской скорости за счет небольших отклонений от нуля, как показано на Рисунке</w:t>
      </w:r>
      <w:r w:rsidR="000C62EB" w:rsidRPr="000D039F">
        <w:rPr>
          <w:lang w:val="ru-RU"/>
        </w:rPr>
        <w:t> </w:t>
      </w:r>
      <w:proofErr w:type="gramStart"/>
      <w:r w:rsidRPr="000D039F">
        <w:rPr>
          <w:lang w:val="ru-RU"/>
        </w:rPr>
        <w:t>4-19</w:t>
      </w:r>
      <w:proofErr w:type="gramEnd"/>
      <w:r w:rsidRPr="000D039F">
        <w:rPr>
          <w:lang w:val="ru-RU"/>
        </w:rPr>
        <w:t>.</w:t>
      </w:r>
    </w:p>
    <w:p w14:paraId="797272BA" w14:textId="77777777" w:rsidR="00FC15AF" w:rsidRPr="000D039F" w:rsidRDefault="00FC15AF" w:rsidP="00FC15AF">
      <w:pPr>
        <w:rPr>
          <w:lang w:val="ru-RU"/>
        </w:rPr>
      </w:pPr>
    </w:p>
    <w:p w14:paraId="6ECD1D93" w14:textId="77777777" w:rsidR="00FC15AF" w:rsidRPr="000D039F" w:rsidRDefault="00FC15AF" w:rsidP="00FC15AF">
      <w:pPr>
        <w:rPr>
          <w:lang w:val="ru-RU"/>
        </w:rPr>
      </w:pPr>
    </w:p>
    <w:p w14:paraId="37909C55" w14:textId="77777777" w:rsidR="00FC15AF" w:rsidRPr="000D039F" w:rsidRDefault="00FC15AF" w:rsidP="00FC15AF">
      <w:pPr>
        <w:rPr>
          <w:lang w:val="ru-RU"/>
        </w:rPr>
      </w:pPr>
    </w:p>
    <w:p w14:paraId="0800F7EC" w14:textId="77777777" w:rsidR="00FC15AF" w:rsidRPr="000D039F" w:rsidRDefault="00FC15AF" w:rsidP="00FC15AF">
      <w:pPr>
        <w:rPr>
          <w:lang w:val="ru-RU"/>
        </w:rPr>
      </w:pPr>
    </w:p>
    <w:p w14:paraId="5538BB8A" w14:textId="77777777" w:rsidR="00FC15AF" w:rsidRPr="000D039F" w:rsidRDefault="00FC15AF" w:rsidP="00FC15AF">
      <w:pPr>
        <w:rPr>
          <w:lang w:val="ru-RU"/>
        </w:rPr>
      </w:pPr>
    </w:p>
    <w:p w14:paraId="691C4388" w14:textId="77777777" w:rsidR="00FC15AF" w:rsidRPr="000D039F" w:rsidRDefault="00FC15AF" w:rsidP="00FC15AF">
      <w:pPr>
        <w:rPr>
          <w:lang w:val="ru-RU"/>
        </w:rPr>
      </w:pPr>
    </w:p>
    <w:p w14:paraId="4C0A2D94" w14:textId="77777777" w:rsidR="00FC15AF" w:rsidRPr="000D039F" w:rsidRDefault="00FC15AF" w:rsidP="00FC15AF">
      <w:pPr>
        <w:rPr>
          <w:lang w:val="ru-RU"/>
        </w:rPr>
      </w:pPr>
    </w:p>
    <w:p w14:paraId="7240C172" w14:textId="77777777" w:rsidR="00FC15AF" w:rsidRPr="000D039F" w:rsidRDefault="00FC15AF" w:rsidP="00FC15AF">
      <w:pPr>
        <w:rPr>
          <w:lang w:val="ru-RU"/>
        </w:rPr>
      </w:pPr>
    </w:p>
    <w:p w14:paraId="6D7C350A" w14:textId="77777777" w:rsidR="00FC15AF" w:rsidRPr="000D039F" w:rsidRDefault="00FC15AF" w:rsidP="00FC15AF">
      <w:pPr>
        <w:rPr>
          <w:lang w:val="ru-RU"/>
        </w:rPr>
      </w:pPr>
    </w:p>
    <w:p w14:paraId="4B3F4012" w14:textId="77777777" w:rsidR="00FC15AF" w:rsidRPr="000D039F" w:rsidRDefault="00FC15AF" w:rsidP="00FC15AF">
      <w:pPr>
        <w:rPr>
          <w:lang w:val="ru-RU"/>
        </w:rPr>
      </w:pPr>
    </w:p>
    <w:p w14:paraId="480A7909" w14:textId="77777777" w:rsidR="00FC15AF" w:rsidRPr="000D039F" w:rsidRDefault="00FC15AF" w:rsidP="00FC15AF">
      <w:pPr>
        <w:rPr>
          <w:lang w:val="ru-RU"/>
        </w:rPr>
      </w:pPr>
    </w:p>
    <w:p w14:paraId="1E596056" w14:textId="77777777" w:rsidR="00FC15AF" w:rsidRPr="000D039F" w:rsidRDefault="00FC15AF" w:rsidP="00FC15AF">
      <w:pPr>
        <w:rPr>
          <w:lang w:val="ru-RU"/>
        </w:rPr>
      </w:pPr>
    </w:p>
    <w:p w14:paraId="3239C632" w14:textId="77777777" w:rsidR="00FC15AF" w:rsidRPr="000D039F" w:rsidRDefault="00FC15AF" w:rsidP="00FC15AF">
      <w:pPr>
        <w:rPr>
          <w:lang w:val="ru-RU"/>
        </w:rPr>
      </w:pPr>
    </w:p>
    <w:p w14:paraId="43F4E99A" w14:textId="77777777" w:rsidR="00FC15AF" w:rsidRPr="000D039F" w:rsidRDefault="00FC15AF" w:rsidP="00FC15AF">
      <w:pPr>
        <w:rPr>
          <w:lang w:val="ru-RU"/>
        </w:rPr>
      </w:pPr>
    </w:p>
    <w:p w14:paraId="4C0419BB" w14:textId="77777777" w:rsidR="00FC15AF" w:rsidRPr="000D039F" w:rsidRDefault="00FC15AF" w:rsidP="00FC15AF">
      <w:pPr>
        <w:rPr>
          <w:lang w:val="ru-RU"/>
        </w:rPr>
      </w:pPr>
    </w:p>
    <w:p w14:paraId="6576F0DC" w14:textId="77777777" w:rsidR="00FC15AF" w:rsidRPr="000D039F" w:rsidRDefault="00FC15AF" w:rsidP="00FC15AF">
      <w:pPr>
        <w:rPr>
          <w:lang w:val="ru-RU"/>
        </w:rPr>
      </w:pPr>
    </w:p>
    <w:p w14:paraId="79AB6CE7" w14:textId="545FD21B" w:rsidR="00D51813" w:rsidRPr="000D039F" w:rsidRDefault="006552E8" w:rsidP="005B149B">
      <w:pPr>
        <w:pStyle w:val="FigureNo"/>
        <w:rPr>
          <w:rFonts w:eastAsia="Calibri"/>
          <w:lang w:val="ru-RU"/>
        </w:rPr>
      </w:pPr>
      <w:r w:rsidRPr="000D039F">
        <w:rPr>
          <w:lang w:val="ru-RU"/>
        </w:rPr>
        <w:lastRenderedPageBreak/>
        <w:t>РИСУНОК</w:t>
      </w:r>
      <w:r w:rsidR="00D51813" w:rsidRPr="000D039F">
        <w:rPr>
          <w:rFonts w:eastAsia="Calibri"/>
          <w:lang w:val="ru-RU"/>
        </w:rPr>
        <w:t xml:space="preserve"> </w:t>
      </w:r>
      <w:proofErr w:type="gramStart"/>
      <w:r w:rsidR="00D51813" w:rsidRPr="000D039F">
        <w:rPr>
          <w:rFonts w:eastAsia="Calibri"/>
          <w:lang w:val="ru-RU"/>
        </w:rPr>
        <w:t>4-19</w:t>
      </w:r>
      <w:proofErr w:type="gramEnd"/>
    </w:p>
    <w:p w14:paraId="407DD194" w14:textId="474AE138" w:rsidR="00D51813" w:rsidRPr="000D039F" w:rsidRDefault="006552E8" w:rsidP="005B149B">
      <w:pPr>
        <w:pStyle w:val="Figuretitle"/>
        <w:rPr>
          <w:rFonts w:asciiTheme="minorHAnsi" w:eastAsia="Calibri" w:hAnsiTheme="minorHAnsi"/>
          <w:lang w:val="ru-RU"/>
        </w:rPr>
      </w:pPr>
      <w:r w:rsidRPr="000D039F">
        <w:rPr>
          <w:lang w:val="ru-RU"/>
        </w:rPr>
        <w:t>Примеры оценок данных о доплеровской скорости во время грозы</w:t>
      </w:r>
    </w:p>
    <w:p w14:paraId="0D94F3FE" w14:textId="290E55A8" w:rsidR="005B149B" w:rsidRPr="000D039F" w:rsidRDefault="00FC15AF" w:rsidP="005B149B">
      <w:pPr>
        <w:pStyle w:val="Figure"/>
        <w:rPr>
          <w:rFonts w:eastAsia="Calibri"/>
          <w:lang w:val="ru-RU"/>
        </w:rPr>
      </w:pPr>
      <w:r w:rsidRPr="000D039F">
        <w:rPr>
          <w:noProof/>
          <w:lang w:val="ru-RU"/>
        </w:rPr>
        <w:drawing>
          <wp:inline distT="0" distB="0" distL="0" distR="0" wp14:anchorId="6734D348" wp14:editId="7C7F88CD">
            <wp:extent cx="4572000" cy="5702300"/>
            <wp:effectExtent l="0" t="0" r="0" b="0"/>
            <wp:docPr id="597860351"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8"/>
                    <pic:cNvPicPr>
                      <a:picLocks noChangeAspect="1" noChangeArrowheads="1"/>
                    </pic:cNvPicPr>
                  </pic:nvPicPr>
                  <pic:blipFill>
                    <a:blip r:embed="rId97" cstate="print">
                      <a:extLst>
                        <a:ext uri="{28A0092B-C50C-407E-A947-70E740481C1C}">
                          <a14:useLocalDpi xmlns:a14="http://schemas.microsoft.com/office/drawing/2010/main" val="0"/>
                        </a:ext>
                      </a:extLst>
                    </a:blip>
                    <a:srcRect/>
                    <a:stretch>
                      <a:fillRect/>
                    </a:stretch>
                  </pic:blipFill>
                  <pic:spPr bwMode="auto">
                    <a:xfrm>
                      <a:off x="0" y="0"/>
                      <a:ext cx="4572000" cy="5702300"/>
                    </a:xfrm>
                    <a:prstGeom prst="rect">
                      <a:avLst/>
                    </a:prstGeom>
                    <a:noFill/>
                    <a:ln>
                      <a:noFill/>
                    </a:ln>
                  </pic:spPr>
                </pic:pic>
              </a:graphicData>
            </a:graphic>
          </wp:inline>
        </w:drawing>
      </w:r>
    </w:p>
    <w:p w14:paraId="34C5F72D" w14:textId="77777777" w:rsidR="00080EEB" w:rsidRPr="000D039F" w:rsidRDefault="00080EEB" w:rsidP="00627285">
      <w:pPr>
        <w:pStyle w:val="Heading5"/>
        <w:ind w:left="993" w:hanging="993"/>
        <w:rPr>
          <w:lang w:val="ru-RU"/>
        </w:rPr>
      </w:pPr>
      <w:bookmarkStart w:id="275" w:name="_2lwamvv" w:colFirst="0" w:colLast="0"/>
      <w:bookmarkEnd w:id="267"/>
      <w:bookmarkEnd w:id="275"/>
      <w:r w:rsidRPr="000D039F">
        <w:rPr>
          <w:lang w:val="ru-RU"/>
        </w:rPr>
        <w:t>4.2.10.7.5</w:t>
      </w:r>
      <w:r w:rsidRPr="000D039F">
        <w:rPr>
          <w:lang w:val="ru-RU"/>
        </w:rPr>
        <w:tab/>
        <w:t>Воздействие мешающих отражений от ветряных турбин на работу и точность прогнозирования метеорологического радара</w:t>
      </w:r>
    </w:p>
    <w:p w14:paraId="29A84806" w14:textId="77777777" w:rsidR="00080EEB" w:rsidRPr="000D039F" w:rsidRDefault="00080EEB" w:rsidP="00080EEB">
      <w:pPr>
        <w:rPr>
          <w:lang w:val="ru-RU"/>
        </w:rPr>
      </w:pPr>
      <w:r w:rsidRPr="000D039F">
        <w:rPr>
          <w:lang w:val="ru-RU"/>
        </w:rPr>
        <w:t>Проведенные полевые исследования продемонстрировали воздействие мешающих отражений от ветряных турбин на погодные радары. Эти исследования показали, что ветряные электростанции способны оказывать существенное влияние на метеорологические радары и могут ухудшать точность обнаружения явлений суровой погоды.</w:t>
      </w:r>
    </w:p>
    <w:p w14:paraId="37DFDD61" w14:textId="77777777" w:rsidR="00080EEB" w:rsidRPr="000D039F" w:rsidRDefault="00080EEB" w:rsidP="00080EEB">
      <w:pPr>
        <w:rPr>
          <w:lang w:val="ru-RU"/>
        </w:rPr>
      </w:pPr>
      <w:r w:rsidRPr="000D039F">
        <w:rPr>
          <w:lang w:val="ru-RU"/>
        </w:rPr>
        <w:t>Результаты анализа ясно показали, что мешающие отражения, создаваемые ветряными турбинами, присутствуют на больших секторах (несколько десятков градусов) относительно направления на ветряную турбину, даже на довольно больших расстояниях. Таким образом, нельзя пренебрегать воздействием ветряных турбин на прием отраженных сигналов погодными радарами.</w:t>
      </w:r>
    </w:p>
    <w:p w14:paraId="223CABDB" w14:textId="77777777" w:rsidR="00080EEB" w:rsidRPr="000D039F" w:rsidRDefault="00080EEB" w:rsidP="00080EEB">
      <w:pPr>
        <w:rPr>
          <w:lang w:val="ru-RU"/>
        </w:rPr>
      </w:pPr>
      <w:r w:rsidRPr="000D039F">
        <w:rPr>
          <w:lang w:val="ru-RU"/>
        </w:rPr>
        <w:t>В частности, из результатов анализа следует, что воздействие одной одиночной ветряной турбины на работу погодного радара в доплеровском режиме является весьма значительным даже на расстояниях в несколько десятков километров. Следует также подчеркнуть, что на расстояниях менее 10 км все данные радара будут ошибочными на каждом азимуте, даже при угле 180° относительно сектора, в котором расположена ветряная электростанция.</w:t>
      </w:r>
    </w:p>
    <w:p w14:paraId="0C99AD54" w14:textId="77777777" w:rsidR="00080EEB" w:rsidRPr="000D039F" w:rsidRDefault="00080EEB" w:rsidP="00080EEB">
      <w:pPr>
        <w:rPr>
          <w:lang w:val="ru-RU"/>
        </w:rPr>
      </w:pPr>
      <w:r w:rsidRPr="000D039F">
        <w:rPr>
          <w:lang w:val="ru-RU"/>
        </w:rPr>
        <w:lastRenderedPageBreak/>
        <w:t>Для защиты метеорологических радаров от вредных помех, создаваемых ветряными электростанциями, необходимо применять те или иные методы ослабления влияния мешающих отражений от ветряных турбин. Прежде чем делать какие-либо окончательные выводы относительно методов обработки, применяемых для ослабления влияния мешающих отражений от ветряных турбин, следует дополнительно изучить это влияние, с тем чтобы понять масштаб данного явления и его воздействие на метеорологические радары. После этого, возможно, потребуется разработать методы ослабления влияния мешающих отражений от ветряных турбин, учитывая ожидаемый рост количества систем производства электроэнергии на основе ветрогенераторов.</w:t>
      </w:r>
    </w:p>
    <w:p w14:paraId="7E9B2EE7" w14:textId="77777777" w:rsidR="00080EEB" w:rsidRPr="000D039F" w:rsidRDefault="00080EEB" w:rsidP="00080EEB">
      <w:pPr>
        <w:rPr>
          <w:lang w:val="ru-RU"/>
        </w:rPr>
      </w:pPr>
      <w:r w:rsidRPr="000D039F">
        <w:rPr>
          <w:lang w:val="ru-RU"/>
        </w:rPr>
        <w:t>До получения результатов проводимых исследований по вопросу ослабления влияния мешающих отражений от ветряных турбин для метеорологических радаров текущее решение с целью предотвращения или ограничения воздействия ветряных электростанций состоит в том, чтобы обеспечить необходимое расстояние разноса между двумя системами. Например, в ряде европейских стран в настоящее время рассматриваются следующие рекомендации:</w:t>
      </w:r>
    </w:p>
    <w:p w14:paraId="22634762" w14:textId="77777777" w:rsidR="00080EEB" w:rsidRPr="000D039F" w:rsidRDefault="00080EEB" w:rsidP="000C62EB">
      <w:pPr>
        <w:pStyle w:val="enumlev1"/>
        <w:rPr>
          <w:lang w:val="ru-RU"/>
        </w:rPr>
      </w:pPr>
      <w:r w:rsidRPr="000D039F">
        <w:rPr>
          <w:lang w:val="ru-RU"/>
        </w:rPr>
        <w:t>1)</w:t>
      </w:r>
      <w:r w:rsidRPr="000D039F">
        <w:rPr>
          <w:lang w:val="ru-RU"/>
        </w:rPr>
        <w:tab/>
        <w:t>ветряные турбины не следует устанавливать от антенны радара на расстоянии менее:</w:t>
      </w:r>
    </w:p>
    <w:p w14:paraId="55B650FE" w14:textId="77777777" w:rsidR="00080EEB" w:rsidRPr="000D039F" w:rsidRDefault="00080EEB" w:rsidP="00821E89">
      <w:pPr>
        <w:pStyle w:val="enumlev2"/>
        <w:rPr>
          <w:lang w:val="ru-RU"/>
        </w:rPr>
      </w:pPr>
      <w:r w:rsidRPr="000D039F">
        <w:rPr>
          <w:lang w:val="ru-RU"/>
        </w:rPr>
        <w:t>–</w:t>
      </w:r>
      <w:r w:rsidRPr="000D039F">
        <w:rPr>
          <w:lang w:val="ru-RU"/>
        </w:rPr>
        <w:tab/>
        <w:t>5 км для радаров в диапазоне C;</w:t>
      </w:r>
    </w:p>
    <w:p w14:paraId="4E4E0AAC" w14:textId="77777777" w:rsidR="00080EEB" w:rsidRPr="000D039F" w:rsidRDefault="00080EEB" w:rsidP="00821E89">
      <w:pPr>
        <w:pStyle w:val="enumlev2"/>
        <w:rPr>
          <w:lang w:val="ru-RU"/>
        </w:rPr>
      </w:pPr>
      <w:r w:rsidRPr="000D039F">
        <w:rPr>
          <w:lang w:val="ru-RU"/>
        </w:rPr>
        <w:t>–</w:t>
      </w:r>
      <w:r w:rsidRPr="000D039F">
        <w:rPr>
          <w:lang w:val="ru-RU"/>
        </w:rPr>
        <w:tab/>
        <w:t>10 км для радаров в диапазоне S;</w:t>
      </w:r>
    </w:p>
    <w:p w14:paraId="22FC3FA1" w14:textId="77777777" w:rsidR="00080EEB" w:rsidRPr="000D039F" w:rsidRDefault="00080EEB" w:rsidP="000C62EB">
      <w:pPr>
        <w:pStyle w:val="enumlev1"/>
        <w:rPr>
          <w:lang w:val="ru-RU"/>
        </w:rPr>
      </w:pPr>
      <w:r w:rsidRPr="000D039F">
        <w:rPr>
          <w:lang w:val="ru-RU"/>
        </w:rPr>
        <w:t>2)</w:t>
      </w:r>
      <w:r w:rsidRPr="000D039F">
        <w:rPr>
          <w:lang w:val="ru-RU"/>
        </w:rPr>
        <w:tab/>
        <w:t xml:space="preserve">следует исследовать воздействие при проектировании ветряных электростанций, если речь идет о расстоянии менее: </w:t>
      </w:r>
    </w:p>
    <w:p w14:paraId="4221C07B" w14:textId="77777777" w:rsidR="00080EEB" w:rsidRPr="000D039F" w:rsidRDefault="00080EEB" w:rsidP="00821E89">
      <w:pPr>
        <w:pStyle w:val="enumlev2"/>
        <w:rPr>
          <w:lang w:val="ru-RU"/>
        </w:rPr>
      </w:pPr>
      <w:r w:rsidRPr="000D039F">
        <w:rPr>
          <w:lang w:val="ru-RU"/>
        </w:rPr>
        <w:t>–</w:t>
      </w:r>
      <w:r w:rsidRPr="000D039F">
        <w:rPr>
          <w:lang w:val="ru-RU"/>
        </w:rPr>
        <w:tab/>
        <w:t>20 км для радаров в диапазоне C;</w:t>
      </w:r>
    </w:p>
    <w:p w14:paraId="23E202FB" w14:textId="77777777" w:rsidR="00080EEB" w:rsidRPr="000D039F" w:rsidRDefault="00080EEB" w:rsidP="00821E89">
      <w:pPr>
        <w:pStyle w:val="enumlev2"/>
        <w:rPr>
          <w:lang w:val="ru-RU"/>
        </w:rPr>
      </w:pPr>
      <w:r w:rsidRPr="000D039F">
        <w:rPr>
          <w:lang w:val="ru-RU"/>
        </w:rPr>
        <w:t>–</w:t>
      </w:r>
      <w:r w:rsidRPr="000D039F">
        <w:rPr>
          <w:lang w:val="ru-RU"/>
        </w:rPr>
        <w:tab/>
        <w:t>10 км для радаров в диапазоне S.</w:t>
      </w:r>
    </w:p>
    <w:p w14:paraId="309917EC" w14:textId="77777777" w:rsidR="00080EEB" w:rsidRPr="000D039F" w:rsidRDefault="00080EEB" w:rsidP="00080EEB">
      <w:pPr>
        <w:rPr>
          <w:lang w:val="ru-RU"/>
        </w:rPr>
      </w:pPr>
      <w:r w:rsidRPr="000D039F">
        <w:rPr>
          <w:lang w:val="ru-RU"/>
        </w:rPr>
        <w:t>Постоянное увеличение размеров конструкций ветряных турбин привело к расширению зоны воздействия, которая выходит далеко за пределы ограничений, предлагавшихся ранее для турбин меньших размеров. Например, в Австралии имеется несколько действующих ветряных электростанций, расположенных на относительно ровной местности на расстоянии более 60 км от места расположения радара, при этом воздействия наблюдаются при трех-четырех сканированиях радиолокатором С-диапазона. Эти воздействия значительно расширяются с увеличением размера и высоты турбины, особенно в тех случаях, когда ветряная электростанция расположена на большей высоте, чем сам радиолокатор. В таких случаях зона воздействия может простираться за пределы 100 км при использовании радиолокатора в S-диапазоне.</w:t>
      </w:r>
    </w:p>
    <w:p w14:paraId="7C37902C" w14:textId="2C3CCD70" w:rsidR="00080EEB" w:rsidRPr="000D039F" w:rsidRDefault="00080EEB" w:rsidP="00080EEB">
      <w:pPr>
        <w:rPr>
          <w:lang w:val="ru-RU"/>
        </w:rPr>
      </w:pPr>
      <w:r w:rsidRPr="000D039F">
        <w:rPr>
          <w:lang w:val="ru-RU"/>
        </w:rPr>
        <w:t>В морских ветряных электростанциях, в частности, используются гораздо более крупные конструкции турбин по сравнению с наземными проектами. Стандартная высота наконечника морских турбин составляет от 350 до 400</w:t>
      </w:r>
      <w:r w:rsidR="00E960BF" w:rsidRPr="000D039F">
        <w:rPr>
          <w:lang w:val="ru-RU"/>
        </w:rPr>
        <w:t> </w:t>
      </w:r>
      <w:r w:rsidRPr="000D039F">
        <w:rPr>
          <w:lang w:val="ru-RU"/>
        </w:rPr>
        <w:t>м. Учитывая, что на морских площадках отсутствуют естественные особенности рельефа, которые могут помочь смягчить радиолокационные помехи (например, холмы или горы), морские ветряные электростанции могут оказывать существенное воздействие на погодные радары, особенно в прибрежных районах. Такие крупные конструкции турбин представляют собой значительную проблему для систем мониторинга погоды, потенциально приводя к значительным помехам для радаров или даже к полной потере радиолокационных данных в определенных зонах, что может сказаться на эффективности прогнозирования и мониторинга погоды.</w:t>
      </w:r>
    </w:p>
    <w:p w14:paraId="7AA2E736" w14:textId="77777777" w:rsidR="00080EEB" w:rsidRPr="000D039F" w:rsidRDefault="00080EEB" w:rsidP="000C62EB">
      <w:pPr>
        <w:pStyle w:val="Heading3"/>
        <w:rPr>
          <w:lang w:val="ru-RU"/>
        </w:rPr>
      </w:pPr>
      <w:bookmarkStart w:id="276" w:name="_Toc236243249"/>
      <w:bookmarkStart w:id="277" w:name="_Toc236299085"/>
      <w:r w:rsidRPr="000D039F">
        <w:rPr>
          <w:lang w:val="ru-RU"/>
        </w:rPr>
        <w:t>4.2.11</w:t>
      </w:r>
      <w:r w:rsidRPr="000D039F">
        <w:rPr>
          <w:lang w:val="ru-RU"/>
        </w:rPr>
        <w:tab/>
        <w:t>Уязвимости систем, использующих спектр совместно с погодными радарами</w:t>
      </w:r>
      <w:bookmarkEnd w:id="276"/>
      <w:bookmarkEnd w:id="277"/>
    </w:p>
    <w:p w14:paraId="568CECF0" w14:textId="77777777" w:rsidR="00080EEB" w:rsidRPr="000D039F" w:rsidRDefault="00080EEB" w:rsidP="00080EEB">
      <w:pPr>
        <w:rPr>
          <w:lang w:val="ru-RU"/>
        </w:rPr>
      </w:pPr>
      <w:r w:rsidRPr="000D039F">
        <w:rPr>
          <w:lang w:val="ru-RU"/>
        </w:rPr>
        <w:t>Как отмечалось выше, погодные радары, как правило, имеют достаточно высокую мощность передатчика и усиление антенны, с тем чтобы компенсировать увеличенную длину трассы (типовое значение пиковой э.и.и.м. составляет около 100 дБВт). Эти характеристики приводят к увеличению расстояния, на котором радар может причинять помехи системам, работающим на той же самой частоте (при должном учете ширины канала радара). Кроме того, иногда радары и фиксированные микроволновые линии, которые совместно работали на протяжении некоторого времени, становятся несовместимыми после модернизации микроволновой системы путем замены аналогового оборудования цифровым, отличающимся более высокой восприимчивостью к импульсным помехам.</w:t>
      </w:r>
    </w:p>
    <w:p w14:paraId="776AA9CC" w14:textId="77777777" w:rsidR="00080EEB" w:rsidRPr="000D039F" w:rsidRDefault="00080EEB" w:rsidP="000C62EB">
      <w:pPr>
        <w:pStyle w:val="Heading3"/>
        <w:rPr>
          <w:lang w:val="ru-RU"/>
        </w:rPr>
      </w:pPr>
      <w:bookmarkStart w:id="278" w:name="_Toc236243250"/>
      <w:bookmarkStart w:id="279" w:name="_Toc236299086"/>
      <w:r w:rsidRPr="000D039F">
        <w:rPr>
          <w:lang w:val="ru-RU"/>
        </w:rPr>
        <w:t>4.2.12</w:t>
      </w:r>
      <w:r w:rsidRPr="000D039F">
        <w:rPr>
          <w:lang w:val="ru-RU"/>
        </w:rPr>
        <w:tab/>
        <w:t>Будущие тенденции</w:t>
      </w:r>
      <w:bookmarkEnd w:id="278"/>
      <w:bookmarkEnd w:id="279"/>
    </w:p>
    <w:p w14:paraId="5200E58E" w14:textId="77777777" w:rsidR="00080EEB" w:rsidRPr="000D039F" w:rsidRDefault="00080EEB" w:rsidP="000C62EB">
      <w:pPr>
        <w:pStyle w:val="Heading4"/>
        <w:rPr>
          <w:lang w:val="ru-RU"/>
        </w:rPr>
      </w:pPr>
      <w:r w:rsidRPr="000D039F">
        <w:rPr>
          <w:lang w:val="ru-RU"/>
        </w:rPr>
        <w:t>4.2.12.1</w:t>
      </w:r>
      <w:r w:rsidRPr="000D039F">
        <w:rPr>
          <w:lang w:val="ru-RU"/>
        </w:rPr>
        <w:tab/>
        <w:t>Улучшения аппаратного обеспечения и алгоритмов</w:t>
      </w:r>
    </w:p>
    <w:p w14:paraId="0773488A" w14:textId="77777777" w:rsidR="00080EEB" w:rsidRPr="000D039F" w:rsidRDefault="00080EEB" w:rsidP="00080EEB">
      <w:pPr>
        <w:rPr>
          <w:lang w:val="ru-RU"/>
        </w:rPr>
      </w:pPr>
      <w:r w:rsidRPr="000D039F">
        <w:rPr>
          <w:lang w:val="ru-RU"/>
        </w:rPr>
        <w:t>В настоящее время ведется крупномасштабная модернизация метеорологических радиолокационных систем, находящихся в ведении разных администраций. Текущие поколение проектов модернизации включает внедрение поляриметрических радаров, в которых в дополнение к используемым сегодня горизонтальным радиолокационным волнам будет применяться вертикальная поляризация. По состоянию на 2016 год все радары программы NEXRAD в Соединенных Штатах Америки и, по состоянию на 2024 год, практически все радары европейской программы OPERA были модернизированы и поддерживают двойную поляризацию. В Австралии благодаря модернизации, проведенной к 2024 году, почти половина действующих радиолокаторов поддерживают двойную поляризацию.</w:t>
      </w:r>
    </w:p>
    <w:p w14:paraId="6CB28257" w14:textId="77777777" w:rsidR="00080EEB" w:rsidRPr="000D039F" w:rsidRDefault="00080EEB" w:rsidP="00080EEB">
      <w:pPr>
        <w:rPr>
          <w:lang w:val="ru-RU"/>
        </w:rPr>
      </w:pPr>
      <w:r w:rsidRPr="000D039F">
        <w:rPr>
          <w:lang w:val="ru-RU"/>
        </w:rPr>
        <w:lastRenderedPageBreak/>
        <w:t>В целях дальнейшего усовершенствования характеристик метеорологических радаров внедряются и другие технические решения. Наиболее важными из них являются различные алгоритмы устранения неоднозначности при определении расстояния и скорости, а также способы повышения скорости сбора данных, снижения влияния артефактов, уменьшения мешающих отражений и эффективной обработки сигналов в целях получения максимально точных метеорологических оценок. Также принимаются меры в области комбинированного использования метеорологических и профилирующих радаров. Умеренные усилия направлены на изучение молний и создаваемых ими угроз, чтобы определить, можно ли предсказывать наступление и окончание этого явления.</w:t>
      </w:r>
    </w:p>
    <w:p w14:paraId="173F23E4" w14:textId="77777777" w:rsidR="00080EEB" w:rsidRPr="000D039F" w:rsidRDefault="00080EEB" w:rsidP="00080EEB">
      <w:pPr>
        <w:rPr>
          <w:lang w:val="ru-RU"/>
        </w:rPr>
      </w:pPr>
      <w:r w:rsidRPr="000D039F">
        <w:rPr>
          <w:lang w:val="ru-RU"/>
        </w:rPr>
        <w:t xml:space="preserve">Достижения в области полупроводниковой технологии (главным образом в </w:t>
      </w:r>
      <w:proofErr w:type="spellStart"/>
      <w:r w:rsidRPr="000D039F">
        <w:rPr>
          <w:lang w:val="ru-RU"/>
        </w:rPr>
        <w:t>GaN</w:t>
      </w:r>
      <w:proofErr w:type="spellEnd"/>
      <w:r w:rsidRPr="000D039F">
        <w:rPr>
          <w:lang w:val="ru-RU"/>
        </w:rPr>
        <w:t>-транзисторах) также позволили использовать полупроводниковые усилители мощности в радиолокационных передатчиках вместо традиционных вакуумных ламп (магнетронов, клистронов или ЛБВ). Несмотря на меньшую пиковую мощность, большая ширина импульса и рабочий цикл, обеспечиваемые твердотельными усилителями, позволяют сохранять ту же энергию импульса и, следовательно, сходную чувствительность измерения, что и у традиционных ламповых передатчиков.</w:t>
      </w:r>
    </w:p>
    <w:p w14:paraId="6C50A509" w14:textId="77777777" w:rsidR="00080EEB" w:rsidRPr="000D039F" w:rsidRDefault="00080EEB" w:rsidP="00080EEB">
      <w:pPr>
        <w:rPr>
          <w:lang w:val="ru-RU"/>
        </w:rPr>
      </w:pPr>
      <w:r w:rsidRPr="000D039F">
        <w:rPr>
          <w:lang w:val="ru-RU"/>
        </w:rPr>
        <w:t>Исследователи адаптировали технологию фазированных антенных решеток для использования в видах применения при наблюдении за погодой. Ожидается, что антенны с фазированными решетками с электронным управлением придут на смену параболическим зеркальным антеннам с механическим управлением. Это позволит более гибко выстраивать стратегии сканирования и быстрее обновлять информацию о меняющихся погодных условиях. Первые испытания радиолокационных систем, оснащенных фазированными антенными решетками, подтвердили их перспективность. Технология фазированных антенных решеток будет способствовать лучшему пониманию принципов развития гроз, что, в свою очередь, позволит создавать более совершенные компьютерные модели, точнее осуществлять прогнозирование и раньше производить оповещение. Кроме того, данная технология может значительно увеличить заблаговременность предупреждения о торнадо по сравнению с нынешним средним значением в 13 минут. Расширение возможностей систем ведется более экономично благодаря усовершенствованию подсистем приема и обработки сигналов. Существует вероятность, что в системах, которые будут модернизированы путем внедрения фазированных антенных решеток (если это произойдет), не сохранятся действующие передатчики и им на смену придут распределенные приемопередающие модули, входящие в состав фазированных решеток. Возможность внедрения метеорологических радиолокационных систем с фазированными антенными решетками уже обсуждается в некоторых регионах.</w:t>
      </w:r>
    </w:p>
    <w:p w14:paraId="6CD847D9" w14:textId="77777777" w:rsidR="00080EEB" w:rsidRPr="000D039F" w:rsidRDefault="00080EEB" w:rsidP="0053797A">
      <w:pPr>
        <w:pStyle w:val="Heading4"/>
        <w:rPr>
          <w:lang w:val="ru-RU"/>
        </w:rPr>
      </w:pPr>
      <w:r w:rsidRPr="000D039F">
        <w:rPr>
          <w:lang w:val="ru-RU"/>
        </w:rPr>
        <w:t>4.2.12.2</w:t>
      </w:r>
      <w:r w:rsidRPr="000D039F">
        <w:rPr>
          <w:lang w:val="ru-RU"/>
        </w:rPr>
        <w:tab/>
        <w:t>Твердотельная технология</w:t>
      </w:r>
    </w:p>
    <w:p w14:paraId="40493A28" w14:textId="6D93B560" w:rsidR="00080EEB" w:rsidRPr="000D039F" w:rsidRDefault="00080EEB" w:rsidP="00080EEB">
      <w:pPr>
        <w:rPr>
          <w:lang w:val="ru-RU"/>
        </w:rPr>
      </w:pPr>
      <w:r w:rsidRPr="000D039F">
        <w:rPr>
          <w:lang w:val="ru-RU"/>
        </w:rPr>
        <w:t>Некоторые погодные радары, в которых используются твердотельные передатчики (SSTX), уже отражены в Рекомендации МСЭ-R M.</w:t>
      </w:r>
      <w:proofErr w:type="gramStart"/>
      <w:r w:rsidRPr="000D039F">
        <w:rPr>
          <w:lang w:val="ru-RU"/>
        </w:rPr>
        <w:t>1849-3</w:t>
      </w:r>
      <w:proofErr w:type="gramEnd"/>
      <w:r w:rsidRPr="000D039F">
        <w:rPr>
          <w:lang w:val="ru-RU"/>
        </w:rPr>
        <w:t xml:space="preserve"> в течение нескольких лет в диапазоне частот 5250</w:t>
      </w:r>
      <w:r w:rsidR="00E960BF" w:rsidRPr="000D039F">
        <w:rPr>
          <w:lang w:val="ru-RU"/>
        </w:rPr>
        <w:t>–</w:t>
      </w:r>
      <w:r w:rsidRPr="000D039F">
        <w:rPr>
          <w:lang w:val="ru-RU"/>
        </w:rPr>
        <w:t xml:space="preserve">5850 МГц. </w:t>
      </w:r>
    </w:p>
    <w:p w14:paraId="5448E0C7" w14:textId="77777777" w:rsidR="00080EEB" w:rsidRPr="000D039F" w:rsidRDefault="00080EEB" w:rsidP="00080EEB">
      <w:pPr>
        <w:rPr>
          <w:i/>
          <w:iCs/>
          <w:lang w:val="ru-RU"/>
        </w:rPr>
      </w:pPr>
      <w:r w:rsidRPr="000D039F">
        <w:rPr>
          <w:i/>
          <w:iCs/>
          <w:lang w:val="ru-RU"/>
        </w:rPr>
        <w:t>Характеристики погодных радаров SSTX</w:t>
      </w:r>
    </w:p>
    <w:p w14:paraId="0AE420BE" w14:textId="2CC06914" w:rsidR="00080EEB" w:rsidRPr="000D039F" w:rsidRDefault="00080EEB" w:rsidP="00080EEB">
      <w:pPr>
        <w:rPr>
          <w:lang w:val="ru-RU"/>
        </w:rPr>
      </w:pPr>
      <w:r w:rsidRPr="000D039F">
        <w:rPr>
          <w:lang w:val="ru-RU"/>
        </w:rPr>
        <w:t>Пиковая мощность передачи твердотельного погодного радара (SSTX) составляет от 4 до 8 кВт. Это ниже, чем у ламповых радиолокаторов (несколько сотен кВт в S- и C-диапазонах); эта меньшая пиковая мощность приводит к снижению чувствительности радиолокатора SSTX. Для компенсации этого воздействия и сохранения разрешающей способности по дальности используется сжатие импульсов за счет увеличения ширины импульса. Ширина импульса, используемая при сжатии импульса, может составлять до 200 мкс (вместо 0,5</w:t>
      </w:r>
      <w:r w:rsidR="002B580A" w:rsidRPr="000D039F">
        <w:rPr>
          <w:lang w:val="ru-RU"/>
        </w:rPr>
        <w:t>–</w:t>
      </w:r>
      <w:r w:rsidRPr="000D039F">
        <w:rPr>
          <w:lang w:val="ru-RU"/>
        </w:rPr>
        <w:t xml:space="preserve">3,5 мкс для ламповых систем) для компенсации средней мощности. В несжатом импульсно-модулированном радиолокаторе разрешение по дальности зависит от длительности импульса. Сжатие импульсов позволяет использовать более длинные импульсы и передатчики с более низкой пиковой мощностью без уменьшения разрешения по дальности. Это достигается за счет подходящих методов частотной или фазовой модуляции. </w:t>
      </w:r>
    </w:p>
    <w:p w14:paraId="6CC8C275" w14:textId="77777777" w:rsidR="00080EEB" w:rsidRPr="000D039F" w:rsidRDefault="00080EEB" w:rsidP="00080EEB">
      <w:pPr>
        <w:rPr>
          <w:lang w:val="ru-RU"/>
        </w:rPr>
      </w:pPr>
      <w:r w:rsidRPr="000D039F">
        <w:rPr>
          <w:lang w:val="ru-RU"/>
        </w:rPr>
        <w:t>Степень сжатия импульсов (ССИ) можно определить как отношение ширины импульса несжатого излучения к ширине сжатого импульса и вычислить как произведение ширины импульса передачи и ширины полосы по уровню 3 дБ. Благодаря сжатию импульсов относительно длительный импульс излучения со сравнительно низкой пиковой мощностью позволяет обеспечить ту же чувствительность и разрешение по дальности, которые предсказываются основным уравнением радиолокации.</w:t>
      </w:r>
    </w:p>
    <w:p w14:paraId="2BCA0777" w14:textId="3EFD9180" w:rsidR="00D51813" w:rsidRPr="000D039F" w:rsidRDefault="00D51813" w:rsidP="00093101">
      <w:pPr>
        <w:pStyle w:val="Blanc"/>
        <w:rPr>
          <w:lang w:val="ru-RU"/>
        </w:rPr>
      </w:pPr>
    </w:p>
    <w:p w14:paraId="008D23E5" w14:textId="6CE9FAE0" w:rsidR="00D51813" w:rsidRPr="000D039F" w:rsidRDefault="00FF152B" w:rsidP="00D51813">
      <w:pPr>
        <w:pStyle w:val="Equation"/>
        <w:rPr>
          <w:iCs/>
          <w:lang w:val="ru-RU"/>
        </w:rPr>
      </w:pPr>
      <w:r w:rsidRPr="000D039F">
        <w:rPr>
          <w:lang w:val="ru-RU"/>
        </w:rPr>
        <w:tab/>
      </w:r>
      <w:r w:rsidR="0088267B" w:rsidRPr="000D039F">
        <w:rPr>
          <w:lang w:val="ru-RU"/>
        </w:rPr>
        <w:tab/>
      </w:r>
      <m:oMath>
        <m:r>
          <w:rPr>
            <w:rFonts w:ascii="Cambria Math" w:eastAsia="Calibri" w:hAnsi="Cambria Math"/>
            <w:lang w:val="ru-RU"/>
          </w:rPr>
          <m:t>SNR</m:t>
        </m:r>
        <m:r>
          <m:rPr>
            <m:sty m:val="p"/>
          </m:rPr>
          <w:rPr>
            <w:rFonts w:ascii="Cambria Math" w:eastAsia="Calibri" w:hAnsi="Cambria Math"/>
            <w:lang w:val="ru-RU"/>
          </w:rPr>
          <m:t>=</m:t>
        </m:r>
        <m:f>
          <m:fPr>
            <m:ctrlPr>
              <w:rPr>
                <w:rFonts w:ascii="Cambria Math" w:eastAsia="Calibri" w:hAnsi="Cambria Math"/>
                <w:lang w:val="ru-RU"/>
              </w:rPr>
            </m:ctrlPr>
          </m:fPr>
          <m:num>
            <m:sSup>
              <m:sSupPr>
                <m:ctrlPr>
                  <w:rPr>
                    <w:rFonts w:ascii="Cambria Math" w:eastAsia="Calibri" w:hAnsi="Cambria Math"/>
                    <w:iCs/>
                    <w:lang w:val="ru-RU"/>
                  </w:rPr>
                </m:ctrlPr>
              </m:sSupPr>
              <m:e>
                <m:r>
                  <m:rPr>
                    <m:sty m:val="p"/>
                  </m:rPr>
                  <w:rPr>
                    <w:rFonts w:ascii="Cambria Math" w:eastAsia="Calibri" w:hAnsi="Cambria Math"/>
                    <w:lang w:val="ru-RU"/>
                  </w:rPr>
                  <m:t>π</m:t>
                </m:r>
              </m:e>
              <m:sup>
                <m:r>
                  <m:rPr>
                    <m:sty m:val="p"/>
                  </m:rPr>
                  <w:rPr>
                    <w:rFonts w:ascii="Cambria Math" w:eastAsia="Calibri" w:hAnsi="Cambria Math"/>
                    <w:lang w:val="ru-RU"/>
                  </w:rPr>
                  <m:t>3</m:t>
                </m:r>
              </m:sup>
            </m:sSup>
            <m:sSup>
              <m:sSupPr>
                <m:ctrlPr>
                  <w:rPr>
                    <w:rFonts w:ascii="Cambria Math" w:eastAsia="Calibri" w:hAnsi="Cambria Math"/>
                    <w:iCs/>
                    <w:lang w:val="ru-RU"/>
                  </w:rPr>
                </m:ctrlPr>
              </m:sSupPr>
              <m:e>
                <m:d>
                  <m:dPr>
                    <m:begChr m:val="|"/>
                    <m:endChr m:val="|"/>
                    <m:ctrlPr>
                      <w:rPr>
                        <w:rFonts w:ascii="Cambria Math" w:eastAsia="Calibri" w:hAnsi="Cambria Math"/>
                        <w:iCs/>
                        <w:lang w:val="ru-RU"/>
                      </w:rPr>
                    </m:ctrlPr>
                  </m:dPr>
                  <m:e>
                    <m:r>
                      <w:rPr>
                        <w:rFonts w:ascii="Cambria Math" w:eastAsia="Calibri" w:hAnsi="Cambria Math"/>
                        <w:lang w:val="ru-RU"/>
                      </w:rPr>
                      <m:t>K</m:t>
                    </m:r>
                  </m:e>
                </m:d>
              </m:e>
              <m:sup>
                <m:r>
                  <m:rPr>
                    <m:sty m:val="p"/>
                  </m:rPr>
                  <w:rPr>
                    <w:rFonts w:ascii="Cambria Math" w:eastAsia="Calibri" w:hAnsi="Cambria Math"/>
                    <w:lang w:val="ru-RU"/>
                  </w:rPr>
                  <m:t>2</m:t>
                </m:r>
              </m:sup>
            </m:sSup>
          </m:num>
          <m:den>
            <m:sSup>
              <m:sSupPr>
                <m:ctrlPr>
                  <w:rPr>
                    <w:rFonts w:ascii="Cambria Math" w:eastAsia="Calibri" w:hAnsi="Cambria Math"/>
                    <w:iCs/>
                    <w:lang w:val="ru-RU"/>
                  </w:rPr>
                </m:ctrlPr>
              </m:sSupPr>
              <m:e>
                <m:r>
                  <m:rPr>
                    <m:sty m:val="p"/>
                  </m:rPr>
                  <w:rPr>
                    <w:rFonts w:ascii="Cambria Math" w:eastAsia="Calibri" w:hAnsi="Cambria Math"/>
                    <w:lang w:val="ru-RU"/>
                  </w:rPr>
                  <m:t>2</m:t>
                </m:r>
              </m:e>
              <m:sup>
                <m:r>
                  <m:rPr>
                    <m:sty m:val="p"/>
                  </m:rPr>
                  <w:rPr>
                    <w:rFonts w:ascii="Cambria Math" w:eastAsia="Calibri" w:hAnsi="Cambria Math"/>
                    <w:lang w:val="ru-RU"/>
                  </w:rPr>
                  <m:t>10</m:t>
                </m:r>
              </m:sup>
            </m:sSup>
            <m:r>
              <m:rPr>
                <m:sty m:val="p"/>
              </m:rPr>
              <w:rPr>
                <w:rFonts w:ascii="Cambria Math" w:eastAsia="Calibri" w:hAnsi="Cambria Math"/>
                <w:lang w:val="ru-RU"/>
              </w:rPr>
              <m:t>ln</m:t>
            </m:r>
            <m:d>
              <m:dPr>
                <m:ctrlPr>
                  <w:rPr>
                    <w:rFonts w:ascii="Cambria Math" w:eastAsia="Calibri" w:hAnsi="Cambria Math"/>
                    <w:iCs/>
                    <w:lang w:val="ru-RU"/>
                  </w:rPr>
                </m:ctrlPr>
              </m:dPr>
              <m:e>
                <m:r>
                  <m:rPr>
                    <m:sty m:val="p"/>
                  </m:rPr>
                  <w:rPr>
                    <w:rFonts w:ascii="Cambria Math" w:eastAsia="Calibri" w:hAnsi="Cambria Math"/>
                    <w:lang w:val="ru-RU"/>
                  </w:rPr>
                  <m:t>2</m:t>
                </m:r>
              </m:e>
            </m:d>
            <m:r>
              <w:rPr>
                <w:rFonts w:ascii="Cambria Math" w:eastAsia="Calibri" w:hAnsi="Cambria Math"/>
                <w:lang w:val="ru-RU"/>
              </w:rPr>
              <m:t>c</m:t>
            </m:r>
          </m:den>
        </m:f>
        <m:r>
          <m:rPr>
            <m:sty m:val="p"/>
          </m:rPr>
          <w:rPr>
            <w:rFonts w:ascii="Cambria Math" w:eastAsia="Calibri" w:hAnsi="Cambria Math"/>
            <w:lang w:val="ru-RU"/>
          </w:rPr>
          <m:t>∙</m:t>
        </m:r>
        <m:f>
          <m:fPr>
            <m:ctrlPr>
              <w:rPr>
                <w:rFonts w:ascii="Cambria Math" w:eastAsia="Calibri" w:hAnsi="Cambria Math"/>
                <w:lang w:val="ru-RU"/>
              </w:rPr>
            </m:ctrlPr>
          </m:fPr>
          <m:num>
            <m:sSup>
              <m:sSupPr>
                <m:ctrlPr>
                  <w:rPr>
                    <w:rFonts w:ascii="Cambria Math" w:eastAsia="Calibri" w:hAnsi="Cambria Math"/>
                    <w:iCs/>
                    <w:lang w:val="ru-RU"/>
                  </w:rPr>
                </m:ctrlPr>
              </m:sSupPr>
              <m:e>
                <m:r>
                  <w:rPr>
                    <w:rFonts w:ascii="Cambria Math" w:eastAsia="Calibri" w:hAnsi="Cambria Math"/>
                    <w:lang w:val="ru-RU"/>
                  </w:rPr>
                  <m:t>f</m:t>
                </m:r>
              </m:e>
              <m:sup>
                <m:r>
                  <m:rPr>
                    <m:sty m:val="p"/>
                  </m:rPr>
                  <w:rPr>
                    <w:rFonts w:ascii="Cambria Math" w:eastAsia="Calibri" w:hAnsi="Cambria Math"/>
                    <w:lang w:val="ru-RU"/>
                  </w:rPr>
                  <m:t>2</m:t>
                </m:r>
              </m:sup>
            </m:sSup>
          </m:num>
          <m:den>
            <m:sSup>
              <m:sSupPr>
                <m:ctrlPr>
                  <w:rPr>
                    <w:rFonts w:ascii="Cambria Math" w:eastAsia="Calibri" w:hAnsi="Cambria Math"/>
                    <w:iCs/>
                    <w:lang w:val="ru-RU"/>
                  </w:rPr>
                </m:ctrlPr>
              </m:sSupPr>
              <m:e>
                <m:r>
                  <w:rPr>
                    <w:rFonts w:ascii="Cambria Math" w:eastAsia="Calibri" w:hAnsi="Cambria Math"/>
                    <w:lang w:val="ru-RU"/>
                  </w:rPr>
                  <m:t>r</m:t>
                </m:r>
              </m:e>
              <m:sup>
                <m:r>
                  <m:rPr>
                    <m:sty m:val="p"/>
                  </m:rPr>
                  <w:rPr>
                    <w:rFonts w:ascii="Cambria Math" w:eastAsia="Calibri" w:hAnsi="Cambria Math"/>
                    <w:lang w:val="ru-RU"/>
                  </w:rPr>
                  <m:t>2</m:t>
                </m:r>
              </m:sup>
            </m:sSup>
          </m:den>
        </m:f>
        <m:r>
          <m:rPr>
            <m:sty m:val="p"/>
          </m:rPr>
          <w:rPr>
            <w:rFonts w:ascii="Cambria Math" w:eastAsia="Calibri" w:hAnsi="Cambria Math"/>
            <w:lang w:val="ru-RU"/>
          </w:rPr>
          <m:t>∙</m:t>
        </m:r>
        <m:limLow>
          <m:limLowPr>
            <m:ctrlPr>
              <w:rPr>
                <w:rFonts w:ascii="Cambria Math" w:eastAsia="Calibri" w:hAnsi="Cambria Math"/>
                <w:iCs/>
                <w:lang w:val="ru-RU"/>
              </w:rPr>
            </m:ctrlPr>
          </m:limLowPr>
          <m:e>
            <m:groupChr>
              <m:groupChrPr>
                <m:ctrlPr>
                  <w:rPr>
                    <w:rFonts w:ascii="Cambria Math" w:eastAsia="Calibri" w:hAnsi="Cambria Math"/>
                    <w:iCs/>
                    <w:lang w:val="ru-RU"/>
                  </w:rPr>
                </m:ctrlPr>
              </m:groupChrPr>
              <m:e>
                <m:sSup>
                  <m:sSupPr>
                    <m:ctrlPr>
                      <w:rPr>
                        <w:rFonts w:ascii="Cambria Math" w:eastAsia="Calibri" w:hAnsi="Cambria Math"/>
                        <w:iCs/>
                        <w:lang w:val="ru-RU"/>
                      </w:rPr>
                    </m:ctrlPr>
                  </m:sSupPr>
                  <m:e>
                    <m:r>
                      <w:rPr>
                        <w:rFonts w:ascii="Cambria Math" w:eastAsia="Calibri" w:hAnsi="Cambria Math"/>
                        <w:lang w:val="ru-RU"/>
                      </w:rPr>
                      <m:t>G</m:t>
                    </m:r>
                  </m:e>
                  <m:sup>
                    <m:r>
                      <m:rPr>
                        <m:sty m:val="p"/>
                      </m:rPr>
                      <w:rPr>
                        <w:rFonts w:ascii="Cambria Math" w:eastAsia="Calibri" w:hAnsi="Cambria Math"/>
                        <w:lang w:val="ru-RU"/>
                      </w:rPr>
                      <m:t>2</m:t>
                    </m:r>
                  </m:sup>
                </m:sSup>
                <m:sSup>
                  <m:sSupPr>
                    <m:ctrlPr>
                      <w:rPr>
                        <w:rFonts w:ascii="Cambria Math" w:eastAsia="Calibri" w:hAnsi="Cambria Math"/>
                        <w:iCs/>
                        <w:lang w:val="ru-RU"/>
                      </w:rPr>
                    </m:ctrlPr>
                  </m:sSupPr>
                  <m:e>
                    <m:r>
                      <m:rPr>
                        <m:sty m:val="p"/>
                      </m:rPr>
                      <w:rPr>
                        <w:rFonts w:ascii="Cambria Math" w:eastAsia="Calibri" w:hAnsi="Cambria Math"/>
                        <w:lang w:val="ru-RU"/>
                      </w:rPr>
                      <m:t>θ</m:t>
                    </m:r>
                  </m:e>
                  <m:sup>
                    <m:r>
                      <m:rPr>
                        <m:sty m:val="p"/>
                      </m:rPr>
                      <w:rPr>
                        <w:rFonts w:ascii="Cambria Math" w:eastAsia="Calibri" w:hAnsi="Cambria Math"/>
                        <w:lang w:val="ru-RU"/>
                      </w:rPr>
                      <m:t>2</m:t>
                    </m:r>
                  </m:sup>
                </m:sSup>
              </m:e>
            </m:groupChr>
          </m:e>
          <m:lim>
            <m:r>
              <w:rPr>
                <w:rFonts w:ascii="Cambria Math" w:eastAsia="Calibri" w:hAnsi="Cambria Math"/>
                <w:lang w:val="ru-RU"/>
              </w:rPr>
              <m:t>Antenna</m:t>
            </m:r>
          </m:lim>
        </m:limLow>
        <m:r>
          <m:rPr>
            <m:sty m:val="p"/>
          </m:rPr>
          <w:rPr>
            <w:rFonts w:ascii="Cambria Math" w:eastAsia="Calibri" w:hAnsi="Cambria Math"/>
            <w:lang w:val="ru-RU"/>
          </w:rPr>
          <m:t>∙</m:t>
        </m:r>
        <m:limLow>
          <m:limLowPr>
            <m:ctrlPr>
              <w:rPr>
                <w:rFonts w:ascii="Cambria Math" w:eastAsia="Calibri" w:hAnsi="Cambria Math"/>
                <w:iCs/>
                <w:lang w:val="ru-RU"/>
              </w:rPr>
            </m:ctrlPr>
          </m:limLowPr>
          <m:e>
            <m:groupChr>
              <m:groupChrPr>
                <m:ctrlPr>
                  <w:rPr>
                    <w:rFonts w:ascii="Cambria Math" w:eastAsia="Calibri" w:hAnsi="Cambria Math"/>
                    <w:iCs/>
                    <w:lang w:val="ru-RU"/>
                  </w:rPr>
                </m:ctrlPr>
              </m:groupChrPr>
              <m:e>
                <m:r>
                  <m:rPr>
                    <m:sty m:val="p"/>
                  </m:rPr>
                  <w:rPr>
                    <w:rFonts w:ascii="Cambria Math" w:eastAsia="Calibri" w:hAnsi="Cambria Math"/>
                    <w:lang w:val="ru-RU"/>
                  </w:rPr>
                  <m:t>τ</m:t>
                </m:r>
                <m:r>
                  <w:rPr>
                    <w:rFonts w:ascii="Cambria Math" w:eastAsia="Calibri" w:hAnsi="Cambria Math"/>
                    <w:lang w:val="ru-RU"/>
                  </w:rPr>
                  <m:t>P</m:t>
                </m:r>
              </m:e>
            </m:groupChr>
          </m:e>
          <m:lim>
            <m:r>
              <w:rPr>
                <w:rFonts w:ascii="Cambria Math" w:eastAsia="Calibri" w:hAnsi="Cambria Math"/>
                <w:lang w:val="ru-RU"/>
              </w:rPr>
              <m:t>Transmit</m:t>
            </m:r>
            <m:r>
              <m:rPr>
                <m:sty m:val="p"/>
              </m:rPr>
              <w:rPr>
                <w:rFonts w:ascii="Cambria Math" w:eastAsia="Calibri" w:hAnsi="Cambria Math"/>
                <w:lang w:val="ru-RU"/>
              </w:rPr>
              <m:t xml:space="preserve"> </m:t>
            </m:r>
            <m:r>
              <w:rPr>
                <w:rFonts w:ascii="Cambria Math" w:eastAsia="Calibri" w:hAnsi="Cambria Math"/>
                <w:lang w:val="ru-RU"/>
              </w:rPr>
              <m:t>pulse</m:t>
            </m:r>
            <m:r>
              <m:rPr>
                <m:sty m:val="p"/>
              </m:rPr>
              <w:rPr>
                <w:rFonts w:ascii="Cambria Math" w:eastAsia="Calibri" w:hAnsi="Cambria Math"/>
                <w:lang w:val="ru-RU" w:eastAsia="ja-JP"/>
              </w:rPr>
              <m:t xml:space="preserve"> </m:t>
            </m:r>
            <m:r>
              <w:rPr>
                <w:rFonts w:ascii="Cambria Math" w:eastAsia="Calibri" w:hAnsi="Cambria Math"/>
                <w:lang w:val="ru-RU" w:eastAsia="ja-JP"/>
              </w:rPr>
              <m:t>energy</m:t>
            </m:r>
          </m:lim>
        </m:limLow>
        <m:r>
          <m:rPr>
            <m:sty m:val="p"/>
          </m:rPr>
          <w:rPr>
            <w:rFonts w:ascii="Cambria Math" w:eastAsia="Calibri" w:hAnsi="Cambria Math"/>
            <w:lang w:val="ru-RU"/>
          </w:rPr>
          <m:t>∙</m:t>
        </m:r>
        <m:limLow>
          <m:limLowPr>
            <m:ctrlPr>
              <w:rPr>
                <w:rFonts w:ascii="Cambria Math" w:eastAsia="Calibri" w:hAnsi="Cambria Math"/>
                <w:iCs/>
                <w:lang w:val="ru-RU"/>
              </w:rPr>
            </m:ctrlPr>
          </m:limLowPr>
          <m:e>
            <m:groupChr>
              <m:groupChrPr>
                <m:ctrlPr>
                  <w:rPr>
                    <w:rFonts w:ascii="Cambria Math" w:eastAsia="Calibri" w:hAnsi="Cambria Math"/>
                    <w:iCs/>
                    <w:lang w:val="ru-RU"/>
                  </w:rPr>
                </m:ctrlPr>
              </m:groupChrPr>
              <m:e>
                <m:f>
                  <m:fPr>
                    <m:ctrlPr>
                      <w:rPr>
                        <w:rFonts w:ascii="Cambria Math" w:eastAsia="Calibri" w:hAnsi="Cambria Math"/>
                        <w:iCs/>
                        <w:lang w:val="ru-RU"/>
                      </w:rPr>
                    </m:ctrlPr>
                  </m:fPr>
                  <m:num>
                    <m:r>
                      <m:rPr>
                        <m:sty m:val="p"/>
                      </m:rPr>
                      <w:rPr>
                        <w:rFonts w:ascii="Cambria Math" w:eastAsia="Calibri" w:hAnsi="Cambria Math"/>
                        <w:lang w:val="ru-RU"/>
                      </w:rPr>
                      <m:t>1</m:t>
                    </m:r>
                  </m:num>
                  <m:den>
                    <m:sSub>
                      <m:sSubPr>
                        <m:ctrlPr>
                          <w:rPr>
                            <w:rFonts w:ascii="Cambria Math" w:eastAsia="Calibri" w:hAnsi="Cambria Math"/>
                            <w:iCs/>
                            <w:lang w:val="ru-RU"/>
                          </w:rPr>
                        </m:ctrlPr>
                      </m:sSubPr>
                      <m:e>
                        <m:r>
                          <w:rPr>
                            <w:rFonts w:ascii="Cambria Math" w:eastAsia="Calibri" w:hAnsi="Cambria Math"/>
                            <w:lang w:val="ru-RU"/>
                          </w:rPr>
                          <m:t>k</m:t>
                        </m:r>
                      </m:e>
                      <m:sub>
                        <m:r>
                          <w:rPr>
                            <w:rFonts w:ascii="Cambria Math" w:eastAsia="Calibri" w:hAnsi="Cambria Math"/>
                            <w:lang w:val="ru-RU"/>
                          </w:rPr>
                          <m:t>B</m:t>
                        </m:r>
                      </m:sub>
                    </m:sSub>
                    <m:r>
                      <w:rPr>
                        <w:rFonts w:ascii="Cambria Math" w:eastAsia="Calibri" w:hAnsi="Cambria Math"/>
                        <w:lang w:val="ru-RU"/>
                      </w:rPr>
                      <m:t>T</m:t>
                    </m:r>
                    <m:sSub>
                      <m:sSubPr>
                        <m:ctrlPr>
                          <w:rPr>
                            <w:rFonts w:ascii="Cambria Math" w:eastAsia="Calibri" w:hAnsi="Cambria Math"/>
                            <w:iCs/>
                            <w:lang w:val="ru-RU"/>
                          </w:rPr>
                        </m:ctrlPr>
                      </m:sSubPr>
                      <m:e>
                        <m:r>
                          <w:rPr>
                            <w:rFonts w:ascii="Cambria Math" w:eastAsia="Calibri" w:hAnsi="Cambria Math"/>
                            <w:lang w:val="ru-RU"/>
                          </w:rPr>
                          <m:t>N</m:t>
                        </m:r>
                      </m:e>
                      <m:sub>
                        <m:r>
                          <w:rPr>
                            <w:rFonts w:ascii="Cambria Math" w:eastAsia="Calibri" w:hAnsi="Cambria Math"/>
                            <w:lang w:val="ru-RU"/>
                          </w:rPr>
                          <m:t>F</m:t>
                        </m:r>
                      </m:sub>
                    </m:sSub>
                    <m:r>
                      <w:rPr>
                        <w:rFonts w:ascii="Cambria Math" w:eastAsia="Calibri" w:hAnsi="Cambria Math"/>
                        <w:lang w:val="ru-RU"/>
                      </w:rPr>
                      <m:t>B</m:t>
                    </m:r>
                  </m:den>
                </m:f>
              </m:e>
            </m:groupChr>
          </m:e>
          <m:lim>
            <m:r>
              <w:rPr>
                <w:rFonts w:ascii="Cambria Math" w:eastAsia="Calibri" w:hAnsi="Cambria Math"/>
                <w:lang w:val="ru-RU"/>
              </w:rPr>
              <m:t>Receiver</m:t>
            </m:r>
            <m:r>
              <m:rPr>
                <m:sty m:val="p"/>
              </m:rPr>
              <w:rPr>
                <w:rFonts w:ascii="Cambria Math" w:eastAsia="Calibri" w:hAnsi="Cambria Math"/>
                <w:lang w:val="ru-RU"/>
              </w:rPr>
              <m:t xml:space="preserve"> </m:t>
            </m:r>
            <m:r>
              <w:rPr>
                <w:rFonts w:ascii="Cambria Math" w:eastAsia="Calibri" w:hAnsi="Cambria Math"/>
                <w:lang w:val="ru-RU"/>
              </w:rPr>
              <m:t>noise</m:t>
            </m:r>
          </m:lim>
        </m:limLow>
        <m:r>
          <m:rPr>
            <m:sty m:val="p"/>
          </m:rPr>
          <w:rPr>
            <w:rFonts w:ascii="Cambria Math" w:eastAsia="Calibri" w:hAnsi="Cambria Math"/>
            <w:lang w:val="ru-RU"/>
          </w:rPr>
          <m:t>∙</m:t>
        </m:r>
        <m:r>
          <w:rPr>
            <w:rFonts w:ascii="Cambria Math" w:eastAsia="Calibri" w:hAnsi="Cambria Math"/>
            <w:lang w:val="ru-RU"/>
          </w:rPr>
          <m:t>Z</m:t>
        </m:r>
      </m:oMath>
      <w:r w:rsidRPr="000D039F">
        <w:rPr>
          <w:lang w:val="ru-RU"/>
        </w:rPr>
        <w:tab/>
        <w:t>(</w:t>
      </w:r>
      <w:proofErr w:type="gramStart"/>
      <w:r w:rsidRPr="000D039F">
        <w:rPr>
          <w:lang w:val="ru-RU"/>
        </w:rPr>
        <w:t>4-17</w:t>
      </w:r>
      <w:proofErr w:type="gramEnd"/>
      <w:r w:rsidRPr="000D039F">
        <w:rPr>
          <w:lang w:val="ru-RU"/>
        </w:rPr>
        <w:t>)</w:t>
      </w:r>
    </w:p>
    <w:p w14:paraId="41A6BC7E" w14:textId="77777777" w:rsidR="00D51813" w:rsidRPr="000D039F" w:rsidRDefault="00D51813" w:rsidP="002B580A">
      <w:pPr>
        <w:pStyle w:val="Blanc"/>
        <w:keepNext w:val="0"/>
        <w:keepLines w:val="0"/>
        <w:rPr>
          <w:lang w:val="ru-RU"/>
        </w:rPr>
      </w:pP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20" w:firstRow="1" w:lastRow="0" w:firstColumn="0" w:lastColumn="0" w:noHBand="0" w:noVBand="1"/>
      </w:tblPr>
      <w:tblGrid>
        <w:gridCol w:w="659"/>
        <w:gridCol w:w="2098"/>
        <w:gridCol w:w="468"/>
        <w:gridCol w:w="1975"/>
        <w:gridCol w:w="532"/>
        <w:gridCol w:w="2420"/>
      </w:tblGrid>
      <w:tr w:rsidR="00D51813" w:rsidRPr="000D039F" w14:paraId="67D1C245" w14:textId="77777777" w:rsidTr="0050125C">
        <w:trPr>
          <w:trHeight w:val="181"/>
          <w:jc w:val="center"/>
        </w:trPr>
        <w:tc>
          <w:tcPr>
            <w:tcW w:w="0" w:type="auto"/>
            <w:tcMar>
              <w:top w:w="72" w:type="dxa"/>
              <w:left w:w="144" w:type="dxa"/>
              <w:bottom w:w="72" w:type="dxa"/>
              <w:right w:w="144" w:type="dxa"/>
            </w:tcMar>
            <w:hideMark/>
          </w:tcPr>
          <w:p w14:paraId="3499FF5F" w14:textId="77777777" w:rsidR="00D51813" w:rsidRPr="000D039F" w:rsidRDefault="00D51813" w:rsidP="002B580A">
            <w:pPr>
              <w:pStyle w:val="Tabletext"/>
              <w:keepNext/>
              <w:keepLines/>
              <w:rPr>
                <w:rFonts w:eastAsia="Calibri"/>
                <w:lang w:val="ru-RU"/>
              </w:rPr>
            </w:pPr>
            <w:r w:rsidRPr="000D039F">
              <w:rPr>
                <w:rFonts w:eastAsia="Calibri"/>
                <w:i/>
                <w:iCs/>
                <w:lang w:val="ru-RU"/>
              </w:rPr>
              <w:lastRenderedPageBreak/>
              <w:t>c</w:t>
            </w:r>
            <w:r w:rsidRPr="000D039F">
              <w:rPr>
                <w:rFonts w:eastAsia="Calibri"/>
                <w:lang w:val="ru-RU"/>
              </w:rPr>
              <w:t>:</w:t>
            </w:r>
          </w:p>
        </w:tc>
        <w:tc>
          <w:tcPr>
            <w:tcW w:w="0" w:type="auto"/>
            <w:tcMar>
              <w:top w:w="72" w:type="dxa"/>
              <w:left w:w="144" w:type="dxa"/>
              <w:bottom w:w="72" w:type="dxa"/>
              <w:right w:w="144" w:type="dxa"/>
            </w:tcMar>
            <w:hideMark/>
          </w:tcPr>
          <w:p w14:paraId="12E6BD66" w14:textId="2C8DAFD6" w:rsidR="00D51813" w:rsidRPr="000D039F" w:rsidRDefault="00080EEB" w:rsidP="002B580A">
            <w:pPr>
              <w:pStyle w:val="Tabletext"/>
              <w:keepNext/>
              <w:keepLines/>
              <w:rPr>
                <w:rFonts w:eastAsia="Calibri"/>
                <w:lang w:val="ru-RU"/>
              </w:rPr>
            </w:pPr>
            <w:r w:rsidRPr="000D039F">
              <w:rPr>
                <w:lang w:val="ru-RU"/>
              </w:rPr>
              <w:t>скорость света</w:t>
            </w:r>
          </w:p>
        </w:tc>
        <w:tc>
          <w:tcPr>
            <w:tcW w:w="0" w:type="auto"/>
            <w:tcMar>
              <w:top w:w="72" w:type="dxa"/>
              <w:left w:w="144" w:type="dxa"/>
              <w:bottom w:w="72" w:type="dxa"/>
              <w:right w:w="144" w:type="dxa"/>
            </w:tcMar>
            <w:hideMark/>
          </w:tcPr>
          <w:p w14:paraId="38FCBC62" w14:textId="77777777" w:rsidR="00D51813" w:rsidRPr="000D039F" w:rsidRDefault="00D51813" w:rsidP="002B580A">
            <w:pPr>
              <w:pStyle w:val="Tabletext"/>
              <w:keepNext/>
              <w:keepLines/>
              <w:rPr>
                <w:rFonts w:eastAsia="Calibri"/>
                <w:lang w:val="ru-RU"/>
              </w:rPr>
            </w:pPr>
            <w:r w:rsidRPr="000D039F">
              <w:rPr>
                <w:rFonts w:eastAsia="Calibri"/>
                <w:i/>
                <w:iCs/>
                <w:lang w:val="ru-RU"/>
              </w:rPr>
              <w:t>G</w:t>
            </w:r>
            <w:r w:rsidRPr="000D039F">
              <w:rPr>
                <w:rFonts w:eastAsia="Calibri"/>
                <w:lang w:val="ru-RU"/>
              </w:rPr>
              <w:t>:</w:t>
            </w:r>
          </w:p>
        </w:tc>
        <w:tc>
          <w:tcPr>
            <w:tcW w:w="0" w:type="auto"/>
            <w:tcMar>
              <w:top w:w="72" w:type="dxa"/>
              <w:left w:w="144" w:type="dxa"/>
              <w:bottom w:w="72" w:type="dxa"/>
              <w:right w:w="144" w:type="dxa"/>
            </w:tcMar>
            <w:hideMark/>
          </w:tcPr>
          <w:p w14:paraId="52D3DCA2" w14:textId="5031F322" w:rsidR="00D51813" w:rsidRPr="000D039F" w:rsidRDefault="00080EEB" w:rsidP="002B580A">
            <w:pPr>
              <w:pStyle w:val="Tabletext"/>
              <w:keepNext/>
              <w:keepLines/>
              <w:rPr>
                <w:rFonts w:eastAsia="Calibri"/>
                <w:lang w:val="ru-RU"/>
              </w:rPr>
            </w:pPr>
            <w:r w:rsidRPr="000D039F">
              <w:rPr>
                <w:lang w:val="ru-RU"/>
              </w:rPr>
              <w:t>усиление антенны</w:t>
            </w:r>
          </w:p>
        </w:tc>
        <w:tc>
          <w:tcPr>
            <w:tcW w:w="0" w:type="auto"/>
            <w:tcMar>
              <w:top w:w="72" w:type="dxa"/>
              <w:left w:w="144" w:type="dxa"/>
              <w:bottom w:w="72" w:type="dxa"/>
              <w:right w:w="144" w:type="dxa"/>
            </w:tcMar>
            <w:hideMark/>
          </w:tcPr>
          <w:p w14:paraId="24C4154F" w14:textId="77777777" w:rsidR="00D51813" w:rsidRPr="000D039F" w:rsidRDefault="00D51813" w:rsidP="002B580A">
            <w:pPr>
              <w:pStyle w:val="Tabletext"/>
              <w:keepNext/>
              <w:keepLines/>
              <w:rPr>
                <w:rFonts w:eastAsia="Calibri"/>
                <w:lang w:val="ru-RU"/>
              </w:rPr>
            </w:pPr>
            <w:r w:rsidRPr="000D039F">
              <w:rPr>
                <w:rFonts w:eastAsia="Calibri"/>
                <w:i/>
                <w:iCs/>
                <w:lang w:val="ru-RU"/>
              </w:rPr>
              <w:t>N</w:t>
            </w:r>
            <w:r w:rsidRPr="000D039F">
              <w:rPr>
                <w:rFonts w:eastAsia="Calibri"/>
                <w:i/>
                <w:iCs/>
                <w:vertAlign w:val="subscript"/>
                <w:lang w:val="ru-RU"/>
              </w:rPr>
              <w:t>F</w:t>
            </w:r>
            <w:r w:rsidRPr="000D039F">
              <w:rPr>
                <w:rFonts w:eastAsia="Calibri"/>
                <w:lang w:val="ru-RU"/>
              </w:rPr>
              <w:t>:</w:t>
            </w:r>
          </w:p>
        </w:tc>
        <w:tc>
          <w:tcPr>
            <w:tcW w:w="0" w:type="auto"/>
            <w:tcMar>
              <w:top w:w="72" w:type="dxa"/>
              <w:left w:w="144" w:type="dxa"/>
              <w:bottom w:w="72" w:type="dxa"/>
              <w:right w:w="144" w:type="dxa"/>
            </w:tcMar>
            <w:hideMark/>
          </w:tcPr>
          <w:p w14:paraId="1172451A" w14:textId="53D69FA9" w:rsidR="00D51813" w:rsidRPr="000D039F" w:rsidRDefault="00080EEB" w:rsidP="002B580A">
            <w:pPr>
              <w:pStyle w:val="Tabletext"/>
              <w:keepNext/>
              <w:keepLines/>
              <w:rPr>
                <w:rFonts w:eastAsia="Calibri"/>
                <w:lang w:val="ru-RU"/>
              </w:rPr>
            </w:pPr>
            <w:r w:rsidRPr="000D039F">
              <w:rPr>
                <w:lang w:val="ru-RU"/>
              </w:rPr>
              <w:t>коэффициент шума</w:t>
            </w:r>
          </w:p>
        </w:tc>
      </w:tr>
      <w:tr w:rsidR="00D51813" w:rsidRPr="000D039F" w14:paraId="084ADC2B" w14:textId="77777777" w:rsidTr="0050125C">
        <w:trPr>
          <w:jc w:val="center"/>
        </w:trPr>
        <w:tc>
          <w:tcPr>
            <w:tcW w:w="0" w:type="auto"/>
            <w:tcMar>
              <w:top w:w="72" w:type="dxa"/>
              <w:left w:w="144" w:type="dxa"/>
              <w:bottom w:w="72" w:type="dxa"/>
              <w:right w:w="144" w:type="dxa"/>
            </w:tcMar>
            <w:hideMark/>
          </w:tcPr>
          <w:p w14:paraId="7516CA5F" w14:textId="77777777" w:rsidR="00D51813" w:rsidRPr="000D039F" w:rsidRDefault="00D51813" w:rsidP="002B580A">
            <w:pPr>
              <w:pStyle w:val="Tabletext"/>
              <w:keepNext/>
              <w:keepLines/>
              <w:rPr>
                <w:rFonts w:eastAsia="Calibri"/>
                <w:lang w:val="ru-RU"/>
              </w:rPr>
            </w:pPr>
            <w:r w:rsidRPr="000D039F">
              <w:rPr>
                <w:rFonts w:eastAsia="Calibri"/>
                <w:lang w:val="ru-RU"/>
              </w:rPr>
              <w:t>|</w:t>
            </w:r>
            <w:r w:rsidRPr="000D039F">
              <w:rPr>
                <w:rFonts w:eastAsia="Calibri"/>
                <w:i/>
                <w:iCs/>
                <w:lang w:val="ru-RU"/>
              </w:rPr>
              <w:t>K</w:t>
            </w:r>
            <w:r w:rsidRPr="000D039F">
              <w:rPr>
                <w:rFonts w:eastAsia="Calibri"/>
                <w:lang w:val="ru-RU"/>
              </w:rPr>
              <w:t>|</w:t>
            </w:r>
            <w:r w:rsidRPr="000D039F">
              <w:rPr>
                <w:rFonts w:eastAsia="Calibri"/>
                <w:vertAlign w:val="superscript"/>
                <w:lang w:val="ru-RU"/>
              </w:rPr>
              <w:t>2</w:t>
            </w:r>
            <w:r w:rsidRPr="000D039F">
              <w:rPr>
                <w:rFonts w:eastAsia="Calibri"/>
                <w:lang w:val="ru-RU"/>
              </w:rPr>
              <w:t>:</w:t>
            </w:r>
          </w:p>
        </w:tc>
        <w:tc>
          <w:tcPr>
            <w:tcW w:w="0" w:type="auto"/>
            <w:tcMar>
              <w:top w:w="72" w:type="dxa"/>
              <w:left w:w="144" w:type="dxa"/>
              <w:bottom w:w="72" w:type="dxa"/>
              <w:right w:w="144" w:type="dxa"/>
            </w:tcMar>
            <w:hideMark/>
          </w:tcPr>
          <w:p w14:paraId="065EA1A4" w14:textId="2C065498" w:rsidR="00D51813" w:rsidRPr="000D039F" w:rsidRDefault="00D51813" w:rsidP="002B580A">
            <w:pPr>
              <w:pStyle w:val="Tabletext"/>
              <w:keepNext/>
              <w:keepLines/>
              <w:rPr>
                <w:rFonts w:eastAsia="Calibri"/>
                <w:lang w:val="ru-RU"/>
              </w:rPr>
            </w:pPr>
            <w:r w:rsidRPr="000D039F">
              <w:rPr>
                <w:rFonts w:eastAsia="Calibri"/>
                <w:lang w:val="ru-RU"/>
              </w:rPr>
              <w:t>0</w:t>
            </w:r>
            <w:r w:rsidR="00080EEB" w:rsidRPr="000D039F">
              <w:rPr>
                <w:rFonts w:eastAsia="Calibri"/>
                <w:lang w:val="ru-RU"/>
              </w:rPr>
              <w:t>,</w:t>
            </w:r>
            <w:r w:rsidRPr="000D039F">
              <w:rPr>
                <w:rFonts w:eastAsia="Calibri"/>
                <w:lang w:val="ru-RU"/>
              </w:rPr>
              <w:t>93 (</w:t>
            </w:r>
            <w:r w:rsidR="00080EEB" w:rsidRPr="000D039F">
              <w:rPr>
                <w:lang w:val="ru-RU"/>
              </w:rPr>
              <w:t>дождь</w:t>
            </w:r>
            <w:r w:rsidRPr="000D039F">
              <w:rPr>
                <w:rFonts w:eastAsia="Calibri"/>
                <w:lang w:val="ru-RU"/>
              </w:rPr>
              <w:t>), 0</w:t>
            </w:r>
            <w:r w:rsidR="00080EEB" w:rsidRPr="000D039F">
              <w:rPr>
                <w:rFonts w:eastAsia="Calibri"/>
                <w:lang w:val="ru-RU"/>
              </w:rPr>
              <w:t>,</w:t>
            </w:r>
            <w:r w:rsidRPr="000D039F">
              <w:rPr>
                <w:rFonts w:eastAsia="Calibri"/>
                <w:lang w:val="ru-RU"/>
              </w:rPr>
              <w:t>2 (</w:t>
            </w:r>
            <w:r w:rsidR="00080EEB" w:rsidRPr="000D039F">
              <w:rPr>
                <w:lang w:val="ru-RU"/>
              </w:rPr>
              <w:t>лед</w:t>
            </w:r>
            <w:r w:rsidRPr="000D039F">
              <w:rPr>
                <w:rFonts w:eastAsia="Calibri"/>
                <w:lang w:val="ru-RU"/>
              </w:rPr>
              <w:t>)</w:t>
            </w:r>
          </w:p>
        </w:tc>
        <w:tc>
          <w:tcPr>
            <w:tcW w:w="0" w:type="auto"/>
            <w:tcMar>
              <w:top w:w="72" w:type="dxa"/>
              <w:left w:w="144" w:type="dxa"/>
              <w:bottom w:w="72" w:type="dxa"/>
              <w:right w:w="144" w:type="dxa"/>
            </w:tcMar>
            <w:hideMark/>
          </w:tcPr>
          <w:p w14:paraId="776BBF41" w14:textId="6770B05E" w:rsidR="00D51813" w:rsidRPr="000D039F" w:rsidRDefault="00961A0F" w:rsidP="002B580A">
            <w:pPr>
              <w:pStyle w:val="Tabletext"/>
              <w:keepNext/>
              <w:keepLines/>
              <w:rPr>
                <w:rFonts w:eastAsia="Calibri"/>
                <w:lang w:val="ru-RU"/>
              </w:rPr>
            </w:pPr>
            <w:r w:rsidRPr="000D039F">
              <w:rPr>
                <w:rFonts w:eastAsia="Symbol"/>
                <w:lang w:val="ru-RU"/>
              </w:rPr>
              <w:t>θ</w:t>
            </w:r>
            <w:r w:rsidR="00D51813" w:rsidRPr="000D039F">
              <w:rPr>
                <w:rFonts w:eastAsia="Calibri"/>
                <w:lang w:val="ru-RU"/>
              </w:rPr>
              <w:t>:</w:t>
            </w:r>
          </w:p>
        </w:tc>
        <w:tc>
          <w:tcPr>
            <w:tcW w:w="0" w:type="auto"/>
            <w:tcMar>
              <w:top w:w="72" w:type="dxa"/>
              <w:left w:w="144" w:type="dxa"/>
              <w:bottom w:w="72" w:type="dxa"/>
              <w:right w:w="144" w:type="dxa"/>
            </w:tcMar>
            <w:hideMark/>
          </w:tcPr>
          <w:p w14:paraId="7B952708" w14:textId="1C58D556" w:rsidR="00D51813" w:rsidRPr="000D039F" w:rsidRDefault="00080EEB" w:rsidP="002B580A">
            <w:pPr>
              <w:pStyle w:val="Tabletext"/>
              <w:keepNext/>
              <w:keepLines/>
              <w:rPr>
                <w:rFonts w:eastAsia="Calibri"/>
                <w:lang w:val="ru-RU"/>
              </w:rPr>
            </w:pPr>
            <w:r w:rsidRPr="000D039F">
              <w:rPr>
                <w:lang w:val="ru-RU"/>
              </w:rPr>
              <w:t>ширина луча антенны</w:t>
            </w:r>
          </w:p>
        </w:tc>
        <w:tc>
          <w:tcPr>
            <w:tcW w:w="0" w:type="auto"/>
            <w:tcMar>
              <w:top w:w="72" w:type="dxa"/>
              <w:left w:w="144" w:type="dxa"/>
              <w:bottom w:w="72" w:type="dxa"/>
              <w:right w:w="144" w:type="dxa"/>
            </w:tcMar>
            <w:hideMark/>
          </w:tcPr>
          <w:p w14:paraId="24075904" w14:textId="77777777" w:rsidR="00D51813" w:rsidRPr="000D039F" w:rsidRDefault="00D51813" w:rsidP="002B580A">
            <w:pPr>
              <w:pStyle w:val="Tabletext"/>
              <w:keepNext/>
              <w:keepLines/>
              <w:rPr>
                <w:rFonts w:eastAsia="Calibri"/>
                <w:lang w:val="ru-RU"/>
              </w:rPr>
            </w:pPr>
            <w:r w:rsidRPr="000D039F">
              <w:rPr>
                <w:rFonts w:eastAsia="Calibri"/>
                <w:i/>
                <w:iCs/>
                <w:lang w:val="ru-RU"/>
              </w:rPr>
              <w:t>T</w:t>
            </w:r>
            <w:r w:rsidRPr="000D039F">
              <w:rPr>
                <w:rFonts w:eastAsia="Calibri"/>
                <w:lang w:val="ru-RU"/>
              </w:rPr>
              <w:t>:</w:t>
            </w:r>
          </w:p>
        </w:tc>
        <w:tc>
          <w:tcPr>
            <w:tcW w:w="0" w:type="auto"/>
            <w:tcMar>
              <w:top w:w="72" w:type="dxa"/>
              <w:left w:w="144" w:type="dxa"/>
              <w:bottom w:w="72" w:type="dxa"/>
              <w:right w:w="144" w:type="dxa"/>
            </w:tcMar>
            <w:hideMark/>
          </w:tcPr>
          <w:p w14:paraId="48EEB2B6" w14:textId="2E57760B" w:rsidR="00D51813" w:rsidRPr="000D039F" w:rsidRDefault="00080EEB" w:rsidP="002B580A">
            <w:pPr>
              <w:pStyle w:val="Tabletext"/>
              <w:keepNext/>
              <w:keepLines/>
              <w:rPr>
                <w:rFonts w:eastAsia="Calibri"/>
                <w:lang w:val="ru-RU"/>
              </w:rPr>
            </w:pPr>
            <w:r w:rsidRPr="000D039F">
              <w:rPr>
                <w:lang w:val="ru-RU"/>
              </w:rPr>
              <w:t>температура</w:t>
            </w:r>
          </w:p>
        </w:tc>
      </w:tr>
      <w:tr w:rsidR="00D51813" w:rsidRPr="000D039F" w14:paraId="70563178" w14:textId="77777777" w:rsidTr="0050125C">
        <w:trPr>
          <w:jc w:val="center"/>
        </w:trPr>
        <w:tc>
          <w:tcPr>
            <w:tcW w:w="0" w:type="auto"/>
            <w:tcMar>
              <w:top w:w="72" w:type="dxa"/>
              <w:left w:w="144" w:type="dxa"/>
              <w:bottom w:w="72" w:type="dxa"/>
              <w:right w:w="144" w:type="dxa"/>
            </w:tcMar>
            <w:hideMark/>
          </w:tcPr>
          <w:p w14:paraId="3AED0E40" w14:textId="77777777" w:rsidR="00D51813" w:rsidRPr="000D039F" w:rsidRDefault="00D51813" w:rsidP="002B580A">
            <w:pPr>
              <w:pStyle w:val="Tabletext"/>
              <w:keepNext/>
              <w:keepLines/>
              <w:rPr>
                <w:rFonts w:eastAsia="Calibri"/>
                <w:lang w:val="ru-RU"/>
              </w:rPr>
            </w:pPr>
            <w:r w:rsidRPr="000D039F">
              <w:rPr>
                <w:rFonts w:eastAsia="Calibri"/>
                <w:i/>
                <w:iCs/>
                <w:lang w:val="ru-RU"/>
              </w:rPr>
              <w:t>k</w:t>
            </w:r>
            <w:r w:rsidRPr="000D039F">
              <w:rPr>
                <w:rFonts w:eastAsia="Calibri"/>
                <w:i/>
                <w:iCs/>
                <w:vertAlign w:val="subscript"/>
                <w:lang w:val="ru-RU"/>
              </w:rPr>
              <w:t>B</w:t>
            </w:r>
            <w:r w:rsidRPr="000D039F">
              <w:rPr>
                <w:rFonts w:eastAsia="Calibri"/>
                <w:lang w:val="ru-RU"/>
              </w:rPr>
              <w:t>:</w:t>
            </w:r>
          </w:p>
        </w:tc>
        <w:tc>
          <w:tcPr>
            <w:tcW w:w="0" w:type="auto"/>
            <w:tcMar>
              <w:top w:w="72" w:type="dxa"/>
              <w:left w:w="144" w:type="dxa"/>
              <w:bottom w:w="72" w:type="dxa"/>
              <w:right w:w="144" w:type="dxa"/>
            </w:tcMar>
            <w:hideMark/>
          </w:tcPr>
          <w:p w14:paraId="334882AB" w14:textId="7C613C82" w:rsidR="00D51813" w:rsidRPr="000D039F" w:rsidRDefault="00080EEB" w:rsidP="002B580A">
            <w:pPr>
              <w:pStyle w:val="Tabletext"/>
              <w:keepNext/>
              <w:keepLines/>
              <w:rPr>
                <w:rFonts w:eastAsia="Calibri"/>
                <w:lang w:val="ru-RU"/>
              </w:rPr>
            </w:pPr>
            <w:r w:rsidRPr="000D039F">
              <w:rPr>
                <w:lang w:val="ru-RU"/>
              </w:rPr>
              <w:t xml:space="preserve">постоянная </w:t>
            </w:r>
            <w:r w:rsidR="00D7736B" w:rsidRPr="000D039F">
              <w:rPr>
                <w:lang w:val="ru-RU"/>
              </w:rPr>
              <w:t>Больцмана</w:t>
            </w:r>
          </w:p>
        </w:tc>
        <w:tc>
          <w:tcPr>
            <w:tcW w:w="0" w:type="auto"/>
            <w:tcMar>
              <w:top w:w="72" w:type="dxa"/>
              <w:left w:w="144" w:type="dxa"/>
              <w:bottom w:w="72" w:type="dxa"/>
              <w:right w:w="144" w:type="dxa"/>
            </w:tcMar>
            <w:hideMark/>
          </w:tcPr>
          <w:p w14:paraId="7FC9B6A7" w14:textId="692AF544" w:rsidR="00D51813" w:rsidRPr="000D039F" w:rsidRDefault="00961A0F" w:rsidP="002B580A">
            <w:pPr>
              <w:pStyle w:val="Tabletext"/>
              <w:keepNext/>
              <w:keepLines/>
              <w:rPr>
                <w:rFonts w:eastAsia="Calibri"/>
                <w:lang w:val="ru-RU"/>
              </w:rPr>
            </w:pPr>
            <w:r w:rsidRPr="000D039F">
              <w:rPr>
                <w:rFonts w:eastAsia="Symbol"/>
                <w:lang w:val="ru-RU"/>
              </w:rPr>
              <w:t>τ</w:t>
            </w:r>
            <w:r w:rsidR="00D51813" w:rsidRPr="000D039F">
              <w:rPr>
                <w:rFonts w:eastAsia="Calibri"/>
                <w:lang w:val="ru-RU"/>
              </w:rPr>
              <w:t>:</w:t>
            </w:r>
          </w:p>
        </w:tc>
        <w:tc>
          <w:tcPr>
            <w:tcW w:w="0" w:type="auto"/>
            <w:tcMar>
              <w:top w:w="72" w:type="dxa"/>
              <w:left w:w="144" w:type="dxa"/>
              <w:bottom w:w="72" w:type="dxa"/>
              <w:right w:w="144" w:type="dxa"/>
            </w:tcMar>
            <w:hideMark/>
          </w:tcPr>
          <w:p w14:paraId="78713161" w14:textId="6A6D4EA8" w:rsidR="00D51813" w:rsidRPr="000D039F" w:rsidRDefault="00080EEB" w:rsidP="002B580A">
            <w:pPr>
              <w:pStyle w:val="Tabletext"/>
              <w:keepNext/>
              <w:keepLines/>
              <w:rPr>
                <w:rFonts w:eastAsia="Calibri"/>
                <w:lang w:val="ru-RU"/>
              </w:rPr>
            </w:pPr>
            <w:r w:rsidRPr="000D039F">
              <w:rPr>
                <w:lang w:val="ru-RU"/>
              </w:rPr>
              <w:t>ширина импульса</w:t>
            </w:r>
          </w:p>
        </w:tc>
        <w:tc>
          <w:tcPr>
            <w:tcW w:w="0" w:type="auto"/>
            <w:tcMar>
              <w:top w:w="72" w:type="dxa"/>
              <w:left w:w="144" w:type="dxa"/>
              <w:bottom w:w="72" w:type="dxa"/>
              <w:right w:w="144" w:type="dxa"/>
            </w:tcMar>
            <w:hideMark/>
          </w:tcPr>
          <w:p w14:paraId="29805B3D" w14:textId="77777777" w:rsidR="00D51813" w:rsidRPr="000D039F" w:rsidRDefault="00D51813" w:rsidP="002B580A">
            <w:pPr>
              <w:pStyle w:val="Tabletext"/>
              <w:keepNext/>
              <w:keepLines/>
              <w:rPr>
                <w:rFonts w:eastAsia="Calibri"/>
                <w:lang w:val="ru-RU"/>
              </w:rPr>
            </w:pPr>
            <w:r w:rsidRPr="000D039F">
              <w:rPr>
                <w:rFonts w:eastAsia="Calibri"/>
                <w:i/>
                <w:iCs/>
                <w:lang w:val="ru-RU"/>
              </w:rPr>
              <w:t>r</w:t>
            </w:r>
            <w:r w:rsidRPr="000D039F">
              <w:rPr>
                <w:rFonts w:eastAsia="Calibri"/>
                <w:lang w:val="ru-RU"/>
              </w:rPr>
              <w:t>:</w:t>
            </w:r>
          </w:p>
        </w:tc>
        <w:tc>
          <w:tcPr>
            <w:tcW w:w="0" w:type="auto"/>
            <w:tcMar>
              <w:top w:w="72" w:type="dxa"/>
              <w:left w:w="144" w:type="dxa"/>
              <w:bottom w:w="72" w:type="dxa"/>
              <w:right w:w="144" w:type="dxa"/>
            </w:tcMar>
            <w:hideMark/>
          </w:tcPr>
          <w:p w14:paraId="3C38F685" w14:textId="1728147A" w:rsidR="00D51813" w:rsidRPr="000D039F" w:rsidRDefault="00080EEB" w:rsidP="002B580A">
            <w:pPr>
              <w:pStyle w:val="Tabletext"/>
              <w:keepNext/>
              <w:keepLines/>
              <w:rPr>
                <w:rFonts w:eastAsia="Calibri"/>
                <w:lang w:val="ru-RU"/>
              </w:rPr>
            </w:pPr>
            <w:r w:rsidRPr="000D039F">
              <w:rPr>
                <w:lang w:val="ru-RU"/>
              </w:rPr>
              <w:t>дальность</w:t>
            </w:r>
          </w:p>
        </w:tc>
      </w:tr>
      <w:tr w:rsidR="00D51813" w:rsidRPr="000D039F" w14:paraId="3172A8CD" w14:textId="77777777" w:rsidTr="0050125C">
        <w:trPr>
          <w:jc w:val="center"/>
        </w:trPr>
        <w:tc>
          <w:tcPr>
            <w:tcW w:w="0" w:type="auto"/>
            <w:tcMar>
              <w:top w:w="72" w:type="dxa"/>
              <w:left w:w="144" w:type="dxa"/>
              <w:bottom w:w="72" w:type="dxa"/>
              <w:right w:w="144" w:type="dxa"/>
            </w:tcMar>
            <w:hideMark/>
          </w:tcPr>
          <w:p w14:paraId="35B4AAAD" w14:textId="77777777" w:rsidR="00D51813" w:rsidRPr="000D039F" w:rsidRDefault="00D51813" w:rsidP="0050125C">
            <w:pPr>
              <w:pStyle w:val="Tabletext"/>
              <w:rPr>
                <w:rFonts w:eastAsia="Calibri"/>
                <w:lang w:val="ru-RU"/>
              </w:rPr>
            </w:pPr>
            <w:r w:rsidRPr="000D039F">
              <w:rPr>
                <w:rFonts w:eastAsia="Calibri"/>
                <w:i/>
                <w:iCs/>
                <w:lang w:val="ru-RU"/>
              </w:rPr>
              <w:t>SNR</w:t>
            </w:r>
            <w:r w:rsidRPr="000D039F">
              <w:rPr>
                <w:rFonts w:eastAsia="Calibri"/>
                <w:lang w:val="ru-RU"/>
              </w:rPr>
              <w:t>:</w:t>
            </w:r>
          </w:p>
        </w:tc>
        <w:tc>
          <w:tcPr>
            <w:tcW w:w="0" w:type="auto"/>
            <w:tcMar>
              <w:top w:w="72" w:type="dxa"/>
              <w:left w:w="144" w:type="dxa"/>
              <w:bottom w:w="72" w:type="dxa"/>
              <w:right w:w="144" w:type="dxa"/>
            </w:tcMar>
            <w:hideMark/>
          </w:tcPr>
          <w:p w14:paraId="6F047FD8" w14:textId="3E281410" w:rsidR="00D51813" w:rsidRPr="000D039F" w:rsidRDefault="00080EEB" w:rsidP="0050125C">
            <w:pPr>
              <w:pStyle w:val="Tabletext"/>
              <w:rPr>
                <w:rFonts w:eastAsia="Calibri"/>
                <w:lang w:val="ru-RU"/>
              </w:rPr>
            </w:pPr>
            <w:r w:rsidRPr="000D039F">
              <w:rPr>
                <w:lang w:val="ru-RU"/>
              </w:rPr>
              <w:t>отношение сигнал-шум</w:t>
            </w:r>
          </w:p>
        </w:tc>
        <w:tc>
          <w:tcPr>
            <w:tcW w:w="0" w:type="auto"/>
            <w:tcBorders>
              <w:bottom w:val="single" w:sz="4" w:space="0" w:color="auto"/>
            </w:tcBorders>
            <w:tcMar>
              <w:top w:w="72" w:type="dxa"/>
              <w:left w:w="144" w:type="dxa"/>
              <w:bottom w:w="72" w:type="dxa"/>
              <w:right w:w="144" w:type="dxa"/>
            </w:tcMar>
            <w:hideMark/>
          </w:tcPr>
          <w:p w14:paraId="1AA968DF" w14:textId="77777777" w:rsidR="00D51813" w:rsidRPr="000D039F" w:rsidRDefault="00D51813" w:rsidP="0050125C">
            <w:pPr>
              <w:pStyle w:val="Tabletext"/>
              <w:rPr>
                <w:rFonts w:eastAsia="Calibri"/>
                <w:lang w:val="ru-RU"/>
              </w:rPr>
            </w:pPr>
            <w:r w:rsidRPr="000D039F">
              <w:rPr>
                <w:rFonts w:eastAsia="Calibri"/>
                <w:i/>
                <w:iCs/>
                <w:lang w:val="ru-RU"/>
              </w:rPr>
              <w:t>P</w:t>
            </w:r>
            <w:r w:rsidRPr="000D039F">
              <w:rPr>
                <w:rFonts w:eastAsia="Calibri"/>
                <w:lang w:val="ru-RU"/>
              </w:rPr>
              <w:t>:</w:t>
            </w:r>
          </w:p>
        </w:tc>
        <w:tc>
          <w:tcPr>
            <w:tcW w:w="0" w:type="auto"/>
            <w:tcBorders>
              <w:bottom w:val="single" w:sz="4" w:space="0" w:color="auto"/>
            </w:tcBorders>
            <w:tcMar>
              <w:top w:w="72" w:type="dxa"/>
              <w:left w:w="144" w:type="dxa"/>
              <w:bottom w:w="72" w:type="dxa"/>
              <w:right w:w="144" w:type="dxa"/>
            </w:tcMar>
            <w:hideMark/>
          </w:tcPr>
          <w:p w14:paraId="7028FFF6" w14:textId="717140F1" w:rsidR="00D51813" w:rsidRPr="000D039F" w:rsidRDefault="00080EEB" w:rsidP="0050125C">
            <w:pPr>
              <w:pStyle w:val="Tabletext"/>
              <w:rPr>
                <w:rFonts w:eastAsia="Calibri"/>
                <w:lang w:val="ru-RU"/>
              </w:rPr>
            </w:pPr>
            <w:r w:rsidRPr="000D039F">
              <w:rPr>
                <w:lang w:val="ru-RU"/>
              </w:rPr>
              <w:t>пиковая мощность</w:t>
            </w:r>
          </w:p>
        </w:tc>
        <w:tc>
          <w:tcPr>
            <w:tcW w:w="0" w:type="auto"/>
            <w:tcBorders>
              <w:bottom w:val="single" w:sz="4" w:space="0" w:color="auto"/>
            </w:tcBorders>
            <w:tcMar>
              <w:top w:w="72" w:type="dxa"/>
              <w:left w:w="144" w:type="dxa"/>
              <w:bottom w:w="72" w:type="dxa"/>
              <w:right w:w="144" w:type="dxa"/>
            </w:tcMar>
            <w:hideMark/>
          </w:tcPr>
          <w:p w14:paraId="6FF06F1C" w14:textId="77777777" w:rsidR="00D51813" w:rsidRPr="000D039F" w:rsidRDefault="00D51813" w:rsidP="0050125C">
            <w:pPr>
              <w:pStyle w:val="Tabletext"/>
              <w:rPr>
                <w:rFonts w:eastAsia="Calibri"/>
                <w:lang w:val="ru-RU"/>
              </w:rPr>
            </w:pPr>
            <w:r w:rsidRPr="000D039F">
              <w:rPr>
                <w:rFonts w:eastAsia="Calibri"/>
                <w:i/>
                <w:iCs/>
                <w:lang w:val="ru-RU"/>
              </w:rPr>
              <w:t>Z</w:t>
            </w:r>
            <w:r w:rsidRPr="000D039F">
              <w:rPr>
                <w:rFonts w:eastAsia="Calibri"/>
                <w:lang w:val="ru-RU"/>
              </w:rPr>
              <w:t>:</w:t>
            </w:r>
          </w:p>
        </w:tc>
        <w:tc>
          <w:tcPr>
            <w:tcW w:w="0" w:type="auto"/>
            <w:tcBorders>
              <w:bottom w:val="single" w:sz="4" w:space="0" w:color="auto"/>
            </w:tcBorders>
            <w:tcMar>
              <w:top w:w="72" w:type="dxa"/>
              <w:left w:w="144" w:type="dxa"/>
              <w:bottom w:w="72" w:type="dxa"/>
              <w:right w:w="144" w:type="dxa"/>
            </w:tcMar>
            <w:hideMark/>
          </w:tcPr>
          <w:p w14:paraId="75E370FE" w14:textId="73AEBDA6" w:rsidR="00D51813" w:rsidRPr="000D039F" w:rsidRDefault="00080EEB" w:rsidP="00080EEB">
            <w:pPr>
              <w:pStyle w:val="Tabletext"/>
              <w:rPr>
                <w:lang w:val="ru-RU"/>
              </w:rPr>
            </w:pPr>
            <w:r w:rsidRPr="000D039F">
              <w:rPr>
                <w:lang w:val="ru-RU"/>
              </w:rPr>
              <w:t>отражательная способность</w:t>
            </w:r>
          </w:p>
        </w:tc>
      </w:tr>
      <w:tr w:rsidR="00D51813" w:rsidRPr="000D039F" w14:paraId="6C7AE9DD" w14:textId="77777777" w:rsidTr="0050125C">
        <w:trPr>
          <w:jc w:val="center"/>
        </w:trPr>
        <w:tc>
          <w:tcPr>
            <w:tcW w:w="0" w:type="auto"/>
            <w:tcMar>
              <w:top w:w="72" w:type="dxa"/>
              <w:left w:w="144" w:type="dxa"/>
              <w:bottom w:w="72" w:type="dxa"/>
              <w:right w:w="144" w:type="dxa"/>
            </w:tcMar>
            <w:hideMark/>
          </w:tcPr>
          <w:p w14:paraId="16C282F0" w14:textId="77777777" w:rsidR="00D51813" w:rsidRPr="000D039F" w:rsidRDefault="00D51813" w:rsidP="0050125C">
            <w:pPr>
              <w:pStyle w:val="Tabletext"/>
              <w:rPr>
                <w:rFonts w:eastAsia="Calibri"/>
                <w:lang w:val="ru-RU"/>
              </w:rPr>
            </w:pPr>
            <w:r w:rsidRPr="000D039F">
              <w:rPr>
                <w:rFonts w:eastAsia="Calibri"/>
                <w:i/>
                <w:iCs/>
                <w:lang w:val="ru-RU"/>
              </w:rPr>
              <w:t>f</w:t>
            </w:r>
            <w:r w:rsidRPr="000D039F">
              <w:rPr>
                <w:rFonts w:eastAsia="Calibri"/>
                <w:lang w:val="ru-RU"/>
              </w:rPr>
              <w:t>:</w:t>
            </w:r>
          </w:p>
        </w:tc>
        <w:tc>
          <w:tcPr>
            <w:tcW w:w="0" w:type="auto"/>
            <w:tcMar>
              <w:top w:w="72" w:type="dxa"/>
              <w:left w:w="144" w:type="dxa"/>
              <w:bottom w:w="72" w:type="dxa"/>
              <w:right w:w="144" w:type="dxa"/>
            </w:tcMar>
            <w:hideMark/>
          </w:tcPr>
          <w:p w14:paraId="3F25E916" w14:textId="72E93841" w:rsidR="00D51813" w:rsidRPr="000D039F" w:rsidRDefault="00080EEB" w:rsidP="0050125C">
            <w:pPr>
              <w:pStyle w:val="Tabletext"/>
              <w:rPr>
                <w:rFonts w:eastAsia="Calibri"/>
                <w:lang w:val="ru-RU"/>
              </w:rPr>
            </w:pPr>
            <w:r w:rsidRPr="000D039F">
              <w:rPr>
                <w:lang w:val="ru-RU"/>
              </w:rPr>
              <w:t>частота</w:t>
            </w:r>
          </w:p>
        </w:tc>
        <w:tc>
          <w:tcPr>
            <w:tcW w:w="0" w:type="auto"/>
            <w:tcBorders>
              <w:right w:val="nil"/>
            </w:tcBorders>
            <w:tcMar>
              <w:top w:w="72" w:type="dxa"/>
              <w:left w:w="144" w:type="dxa"/>
              <w:bottom w:w="72" w:type="dxa"/>
              <w:right w:w="144" w:type="dxa"/>
            </w:tcMar>
            <w:hideMark/>
          </w:tcPr>
          <w:p w14:paraId="2C6BB7CD" w14:textId="77777777" w:rsidR="00D51813" w:rsidRPr="000D039F" w:rsidRDefault="00D51813" w:rsidP="0050125C">
            <w:pPr>
              <w:pStyle w:val="Tabletext"/>
              <w:rPr>
                <w:rFonts w:eastAsia="Calibri"/>
                <w:lang w:val="ru-RU" w:eastAsia="ja-JP"/>
              </w:rPr>
            </w:pPr>
            <w:r w:rsidRPr="000D039F">
              <w:rPr>
                <w:rFonts w:eastAsia="Calibri"/>
                <w:i/>
                <w:iCs/>
                <w:lang w:val="ru-RU" w:eastAsia="ja-JP"/>
              </w:rPr>
              <w:t>B</w:t>
            </w:r>
            <w:r w:rsidRPr="000D039F">
              <w:rPr>
                <w:rFonts w:eastAsia="Calibri"/>
                <w:lang w:val="ru-RU" w:eastAsia="ja-JP"/>
              </w:rPr>
              <w:t>:</w:t>
            </w:r>
          </w:p>
        </w:tc>
        <w:tc>
          <w:tcPr>
            <w:tcW w:w="0" w:type="auto"/>
            <w:tcBorders>
              <w:left w:val="nil"/>
              <w:right w:val="nil"/>
            </w:tcBorders>
            <w:tcMar>
              <w:top w:w="72" w:type="dxa"/>
              <w:left w:w="144" w:type="dxa"/>
              <w:bottom w:w="72" w:type="dxa"/>
              <w:right w:w="144" w:type="dxa"/>
            </w:tcMar>
            <w:hideMark/>
          </w:tcPr>
          <w:p w14:paraId="3B76FFE6" w14:textId="7BCC425A" w:rsidR="00D51813" w:rsidRPr="000D039F" w:rsidRDefault="00080EEB" w:rsidP="0050125C">
            <w:pPr>
              <w:pStyle w:val="Tabletext"/>
              <w:rPr>
                <w:rFonts w:eastAsia="Calibri"/>
                <w:lang w:val="ru-RU" w:eastAsia="ja-JP"/>
              </w:rPr>
            </w:pPr>
            <w:r w:rsidRPr="000D039F">
              <w:rPr>
                <w:lang w:val="ru-RU"/>
              </w:rPr>
              <w:t>ширина полосы 3 дБ</w:t>
            </w:r>
          </w:p>
        </w:tc>
        <w:tc>
          <w:tcPr>
            <w:tcW w:w="0" w:type="auto"/>
            <w:tcBorders>
              <w:left w:val="nil"/>
              <w:right w:val="nil"/>
            </w:tcBorders>
            <w:tcMar>
              <w:top w:w="72" w:type="dxa"/>
              <w:left w:w="144" w:type="dxa"/>
              <w:bottom w:w="72" w:type="dxa"/>
              <w:right w:w="144" w:type="dxa"/>
            </w:tcMar>
            <w:hideMark/>
          </w:tcPr>
          <w:p w14:paraId="5F43FEE2" w14:textId="77777777" w:rsidR="00D51813" w:rsidRPr="000D039F" w:rsidRDefault="00D51813" w:rsidP="0050125C">
            <w:pPr>
              <w:pStyle w:val="Tabletext"/>
              <w:rPr>
                <w:rFonts w:eastAsia="Calibri"/>
                <w:lang w:val="ru-RU"/>
              </w:rPr>
            </w:pPr>
          </w:p>
        </w:tc>
        <w:tc>
          <w:tcPr>
            <w:tcW w:w="0" w:type="auto"/>
            <w:tcBorders>
              <w:left w:val="nil"/>
            </w:tcBorders>
            <w:tcMar>
              <w:top w:w="72" w:type="dxa"/>
              <w:left w:w="144" w:type="dxa"/>
              <w:bottom w:w="72" w:type="dxa"/>
              <w:right w:w="144" w:type="dxa"/>
            </w:tcMar>
            <w:hideMark/>
          </w:tcPr>
          <w:p w14:paraId="4E960642" w14:textId="77777777" w:rsidR="00D51813" w:rsidRPr="000D039F" w:rsidRDefault="00D51813" w:rsidP="0050125C">
            <w:pPr>
              <w:pStyle w:val="Tabletext"/>
              <w:rPr>
                <w:rFonts w:eastAsia="Calibri"/>
                <w:lang w:val="ru-RU"/>
              </w:rPr>
            </w:pPr>
          </w:p>
        </w:tc>
      </w:tr>
    </w:tbl>
    <w:p w14:paraId="65AEC40C" w14:textId="77777777" w:rsidR="009C7F90" w:rsidRPr="000D039F" w:rsidRDefault="009C7F90" w:rsidP="009C7F90">
      <w:pPr>
        <w:rPr>
          <w:lang w:val="ru-RU"/>
        </w:rPr>
      </w:pPr>
      <w:r w:rsidRPr="000D039F">
        <w:rPr>
          <w:lang w:val="ru-RU"/>
        </w:rPr>
        <w:t xml:space="preserve">Сжатие импульсов позволяет настраивать разрешение по дальности и чувствительность по дальности независимо друг от друга. Разрешение по дальности устанавливается в обратно пропорциональной зависимости от ширины полосы </w:t>
      </w:r>
      <w:r w:rsidRPr="000D039F">
        <w:rPr>
          <w:i/>
          <w:iCs/>
          <w:lang w:val="ru-RU"/>
        </w:rPr>
        <w:t>B</w:t>
      </w:r>
      <w:r w:rsidRPr="000D039F">
        <w:rPr>
          <w:lang w:val="ru-RU"/>
        </w:rPr>
        <w:t xml:space="preserve"> модулированного сигнала передатчика. Чувствительность по дальности устанавливается пропорционально энергии импульса </w:t>
      </w:r>
      <w:proofErr w:type="spellStart"/>
      <w:r w:rsidRPr="000D039F">
        <w:rPr>
          <w:lang w:val="ru-RU"/>
        </w:rPr>
        <w:t>τ</w:t>
      </w:r>
      <w:r w:rsidRPr="000D039F">
        <w:rPr>
          <w:i/>
          <w:iCs/>
          <w:lang w:val="ru-RU"/>
        </w:rPr>
        <w:t>P</w:t>
      </w:r>
      <w:proofErr w:type="spellEnd"/>
      <w:r w:rsidRPr="000D039F">
        <w:rPr>
          <w:lang w:val="ru-RU"/>
        </w:rPr>
        <w:t xml:space="preserve"> и обратно пропорционально ширине полосы </w:t>
      </w:r>
      <w:r w:rsidRPr="000D039F">
        <w:rPr>
          <w:i/>
          <w:iCs/>
          <w:lang w:val="ru-RU"/>
        </w:rPr>
        <w:t>B</w:t>
      </w:r>
      <w:r w:rsidRPr="000D039F">
        <w:rPr>
          <w:lang w:val="ru-RU"/>
        </w:rPr>
        <w:t>. Это объясняется тем, что при сжатии импульсов возможно обнаруживать эхо-сигналы, исчезнувшие в шуме перед сжатием.</w:t>
      </w:r>
    </w:p>
    <w:p w14:paraId="7CA3FB8A" w14:textId="77777777" w:rsidR="009C7F90" w:rsidRPr="000D039F" w:rsidRDefault="009C7F90" w:rsidP="009C7F90">
      <w:pPr>
        <w:rPr>
          <w:lang w:val="ru-RU"/>
        </w:rPr>
      </w:pPr>
      <w:r w:rsidRPr="000D039F">
        <w:rPr>
          <w:lang w:val="ru-RU"/>
        </w:rPr>
        <w:t xml:space="preserve">При применении сжатия импульсов используются сложные методы обработки сигналов. По этой причине требуется современное аппаратное и программное обеспечение. В методах сжатия импульсов могут применяться различные методы модуляции, в том числе линейная (ЛЧМ) или нелинейная частотная модуляция (НЛЧМ), кодированная по времени частотная модуляция (например, код Костаса) или фазовая модуляция (ФM). НЛЧМ, как правило, используется в применениях для погодных радаров. Пример импульса передатчика с шириной импульса приблизительно 80 мкс показан на Рисунке </w:t>
      </w:r>
      <w:proofErr w:type="gramStart"/>
      <w:r w:rsidRPr="000D039F">
        <w:rPr>
          <w:lang w:val="ru-RU"/>
        </w:rPr>
        <w:t>4-20</w:t>
      </w:r>
      <w:proofErr w:type="gramEnd"/>
      <w:r w:rsidRPr="000D039F">
        <w:rPr>
          <w:lang w:val="ru-RU"/>
        </w:rPr>
        <w:t>.</w:t>
      </w:r>
    </w:p>
    <w:p w14:paraId="5051F969" w14:textId="2D94EDB6" w:rsidR="00D51813" w:rsidRPr="000D039F" w:rsidRDefault="009C7F90" w:rsidP="00D51813">
      <w:pPr>
        <w:pStyle w:val="FigureNo"/>
        <w:rPr>
          <w:rFonts w:eastAsia="Calibri"/>
          <w:lang w:val="ru-RU"/>
        </w:rPr>
      </w:pPr>
      <w:r w:rsidRPr="000D039F">
        <w:rPr>
          <w:lang w:val="ru-RU"/>
        </w:rPr>
        <w:t>РИСУНОК</w:t>
      </w:r>
      <w:r w:rsidR="00D51813" w:rsidRPr="000D039F">
        <w:rPr>
          <w:rFonts w:eastAsia="Calibri"/>
          <w:lang w:val="ru-RU"/>
        </w:rPr>
        <w:t xml:space="preserve"> </w:t>
      </w:r>
      <w:proofErr w:type="gramStart"/>
      <w:r w:rsidR="00D51813" w:rsidRPr="000D039F">
        <w:rPr>
          <w:rFonts w:eastAsia="Calibri"/>
          <w:lang w:val="ru-RU"/>
        </w:rPr>
        <w:t>4-20</w:t>
      </w:r>
      <w:proofErr w:type="gramEnd"/>
    </w:p>
    <w:p w14:paraId="73DA0BBB" w14:textId="35306D2B" w:rsidR="00D51813" w:rsidRPr="000D039F" w:rsidRDefault="009C7F90" w:rsidP="00D51813">
      <w:pPr>
        <w:pStyle w:val="Figuretitle"/>
        <w:rPr>
          <w:lang w:val="ru-RU"/>
        </w:rPr>
      </w:pPr>
      <w:r w:rsidRPr="000D039F">
        <w:rPr>
          <w:lang w:val="ru-RU"/>
        </w:rPr>
        <w:t>Временная динамика номинальной амплитуды передачи (синий) и фазы (оранжевый)</w:t>
      </w:r>
    </w:p>
    <w:p w14:paraId="6A0A43CB" w14:textId="2FE76328" w:rsidR="009C7F90" w:rsidRPr="000D039F" w:rsidRDefault="006D1F8D" w:rsidP="009C7F90">
      <w:pPr>
        <w:pStyle w:val="Figure"/>
        <w:rPr>
          <w:lang w:val="ru-RU"/>
        </w:rPr>
      </w:pPr>
      <w:r w:rsidRPr="000D039F">
        <w:rPr>
          <w:noProof/>
          <w:lang w:val="ru-RU"/>
        </w:rPr>
        <w:drawing>
          <wp:inline distT="0" distB="0" distL="0" distR="0" wp14:anchorId="476670EB" wp14:editId="6357AF81">
            <wp:extent cx="5886450" cy="2705100"/>
            <wp:effectExtent l="0" t="0" r="0" b="0"/>
            <wp:docPr id="1052737410"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0"/>
                    <pic:cNvPicPr>
                      <a:picLocks noChangeAspect="1" noChangeArrowheads="1"/>
                    </pic:cNvPicPr>
                  </pic:nvPicPr>
                  <pic:blipFill>
                    <a:blip r:embed="rId98" cstate="print">
                      <a:extLst>
                        <a:ext uri="{28A0092B-C50C-407E-A947-70E740481C1C}">
                          <a14:useLocalDpi xmlns:a14="http://schemas.microsoft.com/office/drawing/2010/main" val="0"/>
                        </a:ext>
                      </a:extLst>
                    </a:blip>
                    <a:srcRect/>
                    <a:stretch>
                      <a:fillRect/>
                    </a:stretch>
                  </pic:blipFill>
                  <pic:spPr bwMode="auto">
                    <a:xfrm>
                      <a:off x="0" y="0"/>
                      <a:ext cx="5886450" cy="2705100"/>
                    </a:xfrm>
                    <a:prstGeom prst="rect">
                      <a:avLst/>
                    </a:prstGeom>
                    <a:noFill/>
                    <a:ln>
                      <a:noFill/>
                    </a:ln>
                  </pic:spPr>
                </pic:pic>
              </a:graphicData>
            </a:graphic>
          </wp:inline>
        </w:drawing>
      </w:r>
    </w:p>
    <w:p w14:paraId="51308FF3" w14:textId="77777777" w:rsidR="009C7F90" w:rsidRPr="000D039F" w:rsidRDefault="009C7F90" w:rsidP="009C7F90">
      <w:pPr>
        <w:rPr>
          <w:lang w:val="ru-RU"/>
        </w:rPr>
      </w:pPr>
      <w:r w:rsidRPr="000D039F">
        <w:rPr>
          <w:lang w:val="ru-RU"/>
        </w:rPr>
        <w:t xml:space="preserve">Во время передачи длительных импульсов приемник радиолокатора не может одновременно принимать данные. Это обусловлено высокой мощностью передатчика и ограниченной изоляцией между передатчиком и приемником. Кроме того, мощность отражается от антенны обратно в приемник. Для защиты входной части приемника от повреждений из-за высокой мощности ограничитель приема сигнала (разрядник защиты приёмника) блокирует входящий сигнал передатчика. При этом создается так называемая зона отсутствия приема, при которой приемник блокируется во время передачи длинного импульса. В связи с этим необходимо использовать короткий импульс (приблизительно 1 мкс) для покрытия зоны отсутствия приема. Как можно видеть, для погодного радара SSTX все еще необходима передача короткого импульса. </w:t>
      </w:r>
    </w:p>
    <w:p w14:paraId="4F0F46ED" w14:textId="77777777" w:rsidR="009C7F90" w:rsidRPr="000D039F" w:rsidRDefault="009C7F90" w:rsidP="009C7F90">
      <w:pPr>
        <w:rPr>
          <w:lang w:val="ru-RU"/>
        </w:rPr>
      </w:pPr>
      <w:r w:rsidRPr="000D039F">
        <w:rPr>
          <w:lang w:val="ru-RU"/>
        </w:rPr>
        <w:t>Для получения полного понимания ситуации с осадками радиолокатор SSTX должен покрывать зону отсутствия приема и дальние расстояния. Выполнить это требование можно с помощью трех методов.</w:t>
      </w:r>
    </w:p>
    <w:p w14:paraId="1820D049" w14:textId="77777777" w:rsidR="009C7F90" w:rsidRPr="000D039F" w:rsidRDefault="009C7F90" w:rsidP="002E5AAD">
      <w:pPr>
        <w:keepNext/>
        <w:keepLines/>
        <w:rPr>
          <w:b/>
          <w:bCs/>
          <w:lang w:val="ru-RU"/>
        </w:rPr>
      </w:pPr>
      <w:r w:rsidRPr="000D039F">
        <w:rPr>
          <w:b/>
          <w:bCs/>
          <w:lang w:val="ru-RU"/>
        </w:rPr>
        <w:lastRenderedPageBreak/>
        <w:t>Метод 1: передача двойного импульса на одной и той же частоте</w:t>
      </w:r>
    </w:p>
    <w:p w14:paraId="3DE3405C" w14:textId="73C5EBCB" w:rsidR="009C7F90" w:rsidRPr="000D039F" w:rsidRDefault="009C7F90" w:rsidP="002E5AAD">
      <w:pPr>
        <w:keepNext/>
        <w:keepLines/>
        <w:rPr>
          <w:lang w:val="ru-RU"/>
        </w:rPr>
      </w:pPr>
      <w:r w:rsidRPr="000D039F">
        <w:rPr>
          <w:lang w:val="ru-RU"/>
        </w:rPr>
        <w:t xml:space="preserve">Два импульса излучаются с паузой между длинным и коротким импульсами, как показано на Рисунке </w:t>
      </w:r>
      <w:proofErr w:type="gramStart"/>
      <w:r w:rsidRPr="000D039F">
        <w:rPr>
          <w:lang w:val="ru-RU"/>
        </w:rPr>
        <w:t>4-21</w:t>
      </w:r>
      <w:proofErr w:type="gramEnd"/>
      <w:r w:rsidRPr="000D039F">
        <w:rPr>
          <w:lang w:val="ru-RU"/>
        </w:rPr>
        <w:t xml:space="preserve">. Оба импульса имеют одинаковую частоту, в данном случае </w:t>
      </w:r>
      <w:r w:rsidRPr="000D039F">
        <w:rPr>
          <w:i/>
          <w:iCs/>
          <w:lang w:val="ru-RU"/>
        </w:rPr>
        <w:t>f</w:t>
      </w:r>
      <w:r w:rsidRPr="000D039F">
        <w:rPr>
          <w:vertAlign w:val="subscript"/>
          <w:lang w:val="ru-RU"/>
        </w:rPr>
        <w:t>1</w:t>
      </w:r>
      <w:r w:rsidRPr="000D039F">
        <w:rPr>
          <w:lang w:val="ru-RU"/>
        </w:rPr>
        <w:t xml:space="preserve">. Занимаемый частотный спектр ограничен одной </w:t>
      </w:r>
      <w:r w:rsidR="00574293" w:rsidRPr="000D039F">
        <w:rPr>
          <w:lang w:val="ru-RU"/>
        </w:rPr>
        <w:t>"</w:t>
      </w:r>
      <w:r w:rsidRPr="000D039F">
        <w:rPr>
          <w:lang w:val="ru-RU"/>
        </w:rPr>
        <w:t>несущей</w:t>
      </w:r>
      <w:r w:rsidR="00574293" w:rsidRPr="000D039F">
        <w:rPr>
          <w:lang w:val="ru-RU"/>
        </w:rPr>
        <w:t>"</w:t>
      </w:r>
      <w:r w:rsidRPr="000D039F">
        <w:rPr>
          <w:lang w:val="ru-RU"/>
        </w:rPr>
        <w:t xml:space="preserve">. Для выборки эхосигналов от сжатого импульса на желаемом расстоянии необходимо время </w:t>
      </w:r>
      <w:proofErr w:type="spellStart"/>
      <w:r w:rsidRPr="000D039F">
        <w:rPr>
          <w:lang w:val="ru-RU"/>
        </w:rPr>
        <w:t>TRxLp</w:t>
      </w:r>
      <w:proofErr w:type="spellEnd"/>
      <w:r w:rsidRPr="000D039F">
        <w:rPr>
          <w:lang w:val="ru-RU"/>
        </w:rPr>
        <w:t>. Недостатком является более длительное время сканирования для получения данных во всем объеме.</w:t>
      </w:r>
    </w:p>
    <w:p w14:paraId="78C93C44" w14:textId="6BC05116" w:rsidR="00D51813" w:rsidRPr="000D039F" w:rsidRDefault="009C7F90" w:rsidP="00D51813">
      <w:pPr>
        <w:pStyle w:val="FigureNo"/>
        <w:rPr>
          <w:rFonts w:eastAsia="Calibri"/>
          <w:lang w:val="ru-RU"/>
        </w:rPr>
      </w:pPr>
      <w:r w:rsidRPr="000D039F">
        <w:rPr>
          <w:lang w:val="ru-RU"/>
        </w:rPr>
        <w:t>РИСУНОК</w:t>
      </w:r>
      <w:r w:rsidR="00D51813" w:rsidRPr="000D039F">
        <w:rPr>
          <w:rFonts w:eastAsia="Calibri"/>
          <w:lang w:val="ru-RU"/>
        </w:rPr>
        <w:t xml:space="preserve"> </w:t>
      </w:r>
      <w:proofErr w:type="gramStart"/>
      <w:r w:rsidR="00D51813" w:rsidRPr="000D039F">
        <w:rPr>
          <w:rFonts w:eastAsia="Calibri"/>
          <w:lang w:val="ru-RU"/>
        </w:rPr>
        <w:t>4-21</w:t>
      </w:r>
      <w:proofErr w:type="gramEnd"/>
    </w:p>
    <w:p w14:paraId="5B1A0333" w14:textId="4FBDD43E" w:rsidR="00D51813" w:rsidRPr="000D039F" w:rsidRDefault="009C7F90" w:rsidP="00D51813">
      <w:pPr>
        <w:pStyle w:val="Figuretitle"/>
        <w:rPr>
          <w:rFonts w:ascii="Times New Roman" w:hAnsi="Times New Roman"/>
          <w:lang w:val="ru-RU"/>
        </w:rPr>
      </w:pPr>
      <w:r w:rsidRPr="000D039F">
        <w:rPr>
          <w:lang w:val="ru-RU"/>
        </w:rPr>
        <w:t>Передача двойного импульса с использованием одной частоты</w:t>
      </w:r>
    </w:p>
    <w:p w14:paraId="0FF9972B" w14:textId="3F52D89E" w:rsidR="00D51813" w:rsidRPr="000D039F" w:rsidRDefault="008E605B" w:rsidP="00D51813">
      <w:pPr>
        <w:pStyle w:val="Figure"/>
        <w:rPr>
          <w:lang w:val="ru-RU"/>
        </w:rPr>
      </w:pPr>
      <w:r w:rsidRPr="000D039F">
        <w:rPr>
          <w:noProof/>
          <w:lang w:val="ru-RU"/>
        </w:rPr>
        <w:drawing>
          <wp:inline distT="0" distB="0" distL="0" distR="0" wp14:anchorId="49841842" wp14:editId="7748310B">
            <wp:extent cx="5772150" cy="1435100"/>
            <wp:effectExtent l="0" t="0" r="0" b="0"/>
            <wp:docPr id="1738012969"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2"/>
                    <pic:cNvPicPr>
                      <a:picLocks noChangeAspect="1" noChangeArrowheads="1"/>
                    </pic:cNvPicPr>
                  </pic:nvPicPr>
                  <pic:blipFill>
                    <a:blip r:embed="rId99" cstate="print">
                      <a:extLst>
                        <a:ext uri="{28A0092B-C50C-407E-A947-70E740481C1C}">
                          <a14:useLocalDpi xmlns:a14="http://schemas.microsoft.com/office/drawing/2010/main" val="0"/>
                        </a:ext>
                      </a:extLst>
                    </a:blip>
                    <a:srcRect/>
                    <a:stretch>
                      <a:fillRect/>
                    </a:stretch>
                  </pic:blipFill>
                  <pic:spPr bwMode="auto">
                    <a:xfrm>
                      <a:off x="0" y="0"/>
                      <a:ext cx="5772150" cy="1435100"/>
                    </a:xfrm>
                    <a:prstGeom prst="rect">
                      <a:avLst/>
                    </a:prstGeom>
                    <a:noFill/>
                    <a:ln>
                      <a:noFill/>
                    </a:ln>
                  </pic:spPr>
                </pic:pic>
              </a:graphicData>
            </a:graphic>
          </wp:inline>
        </w:drawing>
      </w:r>
    </w:p>
    <w:p w14:paraId="1244B72E" w14:textId="77777777" w:rsidR="00D24115" w:rsidRPr="000D039F" w:rsidRDefault="00D24115" w:rsidP="00D24115">
      <w:pPr>
        <w:rPr>
          <w:b/>
          <w:bCs/>
          <w:lang w:val="ru-RU"/>
        </w:rPr>
      </w:pPr>
      <w:r w:rsidRPr="000D039F">
        <w:rPr>
          <w:b/>
          <w:bCs/>
          <w:lang w:val="ru-RU"/>
        </w:rPr>
        <w:t>Метод 2: передача двойного импульса на двух отдельных частотах</w:t>
      </w:r>
    </w:p>
    <w:p w14:paraId="713425EB" w14:textId="77777777" w:rsidR="00D24115" w:rsidRPr="000D039F" w:rsidRDefault="00D24115" w:rsidP="00D24115">
      <w:pPr>
        <w:rPr>
          <w:lang w:val="ru-RU"/>
        </w:rPr>
      </w:pPr>
      <w:r w:rsidRPr="000D039F">
        <w:rPr>
          <w:lang w:val="ru-RU"/>
        </w:rPr>
        <w:t xml:space="preserve">Два импульса излучаются с очень короткой задержкой или без задержки между длинным и коротким импульсами, как показано на Рисунке </w:t>
      </w:r>
      <w:proofErr w:type="gramStart"/>
      <w:r w:rsidRPr="000D039F">
        <w:rPr>
          <w:lang w:val="ru-RU"/>
        </w:rPr>
        <w:t>4-22</w:t>
      </w:r>
      <w:proofErr w:type="gramEnd"/>
      <w:r w:rsidRPr="000D039F">
        <w:rPr>
          <w:lang w:val="ru-RU"/>
        </w:rPr>
        <w:t xml:space="preserve">. Оба импульса имеют разную частоту, здесь </w:t>
      </w:r>
      <w:r w:rsidRPr="000D039F">
        <w:rPr>
          <w:i/>
          <w:iCs/>
          <w:lang w:val="ru-RU"/>
        </w:rPr>
        <w:t>f</w:t>
      </w:r>
      <w:r w:rsidRPr="000D039F">
        <w:rPr>
          <w:vertAlign w:val="subscript"/>
          <w:lang w:val="ru-RU"/>
        </w:rPr>
        <w:t>1</w:t>
      </w:r>
      <w:r w:rsidRPr="000D039F">
        <w:rPr>
          <w:lang w:val="ru-RU"/>
        </w:rPr>
        <w:t xml:space="preserve"> и </w:t>
      </w:r>
      <w:r w:rsidRPr="000D039F">
        <w:rPr>
          <w:i/>
          <w:iCs/>
          <w:lang w:val="ru-RU"/>
        </w:rPr>
        <w:t>f</w:t>
      </w:r>
      <w:r w:rsidRPr="000D039F">
        <w:rPr>
          <w:vertAlign w:val="subscript"/>
          <w:lang w:val="ru-RU"/>
        </w:rPr>
        <w:t>2</w:t>
      </w:r>
      <w:r w:rsidRPr="000D039F">
        <w:rPr>
          <w:lang w:val="ru-RU"/>
        </w:rPr>
        <w:t>. Преимуществом этого метода является более короткое время сканирования получения данных во всем объеме по сравнению с Методом 1.</w:t>
      </w:r>
    </w:p>
    <w:p w14:paraId="76601B60" w14:textId="1DE87B70" w:rsidR="00D51813" w:rsidRPr="000D039F" w:rsidRDefault="00D24115" w:rsidP="00D51813">
      <w:pPr>
        <w:pStyle w:val="FigureNo"/>
        <w:rPr>
          <w:rFonts w:eastAsia="Calibri"/>
          <w:lang w:val="ru-RU"/>
        </w:rPr>
      </w:pPr>
      <w:r w:rsidRPr="000D039F">
        <w:rPr>
          <w:lang w:val="ru-RU"/>
        </w:rPr>
        <w:t>РИСУНОК</w:t>
      </w:r>
      <w:r w:rsidR="00D51813" w:rsidRPr="000D039F">
        <w:rPr>
          <w:rFonts w:eastAsia="Calibri"/>
          <w:lang w:val="ru-RU"/>
        </w:rPr>
        <w:t xml:space="preserve"> </w:t>
      </w:r>
      <w:proofErr w:type="gramStart"/>
      <w:r w:rsidR="00D51813" w:rsidRPr="000D039F">
        <w:rPr>
          <w:rFonts w:eastAsia="Calibri"/>
          <w:lang w:val="ru-RU"/>
        </w:rPr>
        <w:t>4-22</w:t>
      </w:r>
      <w:proofErr w:type="gramEnd"/>
    </w:p>
    <w:p w14:paraId="6007232A" w14:textId="483A9CF5" w:rsidR="00D51813" w:rsidRPr="000D039F" w:rsidRDefault="00D24115" w:rsidP="00D51813">
      <w:pPr>
        <w:pStyle w:val="Figuretitle"/>
        <w:rPr>
          <w:rFonts w:ascii="Times New Roman" w:hAnsi="Times New Roman"/>
          <w:lang w:val="ru-RU"/>
        </w:rPr>
      </w:pPr>
      <w:r w:rsidRPr="000D039F">
        <w:rPr>
          <w:lang w:val="ru-RU"/>
        </w:rPr>
        <w:t>Передача двойного импульса с использованием двух отдельных частот: тип A</w:t>
      </w:r>
    </w:p>
    <w:p w14:paraId="0CDCF4AD" w14:textId="3F1E0B8E" w:rsidR="00D51813" w:rsidRPr="000D039F" w:rsidRDefault="00002109" w:rsidP="00D51813">
      <w:pPr>
        <w:pStyle w:val="Figure"/>
        <w:rPr>
          <w:lang w:val="ru-RU"/>
        </w:rPr>
      </w:pPr>
      <w:r w:rsidRPr="000D039F">
        <w:rPr>
          <w:noProof/>
          <w:lang w:val="ru-RU"/>
        </w:rPr>
        <w:drawing>
          <wp:inline distT="0" distB="0" distL="0" distR="0" wp14:anchorId="742E40B1" wp14:editId="0207F2CD">
            <wp:extent cx="5772150" cy="1485900"/>
            <wp:effectExtent l="0" t="0" r="0" b="0"/>
            <wp:docPr id="42220345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00" cstate="print">
                      <a:extLst>
                        <a:ext uri="{28A0092B-C50C-407E-A947-70E740481C1C}">
                          <a14:useLocalDpi xmlns:a14="http://schemas.microsoft.com/office/drawing/2010/main" val="0"/>
                        </a:ext>
                      </a:extLst>
                    </a:blip>
                    <a:srcRect/>
                    <a:stretch>
                      <a:fillRect/>
                    </a:stretch>
                  </pic:blipFill>
                  <pic:spPr bwMode="auto">
                    <a:xfrm>
                      <a:off x="0" y="0"/>
                      <a:ext cx="5772150" cy="1485900"/>
                    </a:xfrm>
                    <a:prstGeom prst="rect">
                      <a:avLst/>
                    </a:prstGeom>
                    <a:noFill/>
                    <a:ln>
                      <a:noFill/>
                    </a:ln>
                  </pic:spPr>
                </pic:pic>
              </a:graphicData>
            </a:graphic>
          </wp:inline>
        </w:drawing>
      </w:r>
    </w:p>
    <w:p w14:paraId="723D2023" w14:textId="77777777" w:rsidR="00D24115" w:rsidRPr="000D039F" w:rsidRDefault="00D24115" w:rsidP="007D46E4">
      <w:pPr>
        <w:pStyle w:val="Normalaftertitle"/>
        <w:rPr>
          <w:lang w:val="ru-RU"/>
        </w:rPr>
      </w:pPr>
      <w:r w:rsidRPr="000D039F">
        <w:rPr>
          <w:lang w:val="ru-RU"/>
        </w:rPr>
        <w:t xml:space="preserve">Недостатком этого метода является потребность в более широком частотном спектре. Частотное разнесение оценивается на уровне от 3 до 6 МГц. Пример занимаемого спектра частот можно увидеть на Рисунке </w:t>
      </w:r>
      <w:proofErr w:type="gramStart"/>
      <w:r w:rsidRPr="000D039F">
        <w:rPr>
          <w:lang w:val="ru-RU"/>
        </w:rPr>
        <w:t>4-23</w:t>
      </w:r>
      <w:proofErr w:type="gramEnd"/>
      <w:r w:rsidRPr="000D039F">
        <w:rPr>
          <w:lang w:val="ru-RU"/>
        </w:rPr>
        <w:t>.</w:t>
      </w:r>
    </w:p>
    <w:p w14:paraId="5046E607" w14:textId="77777777" w:rsidR="00FF4A36" w:rsidRPr="000D039F" w:rsidRDefault="00FF4A36" w:rsidP="00FF4A36">
      <w:pPr>
        <w:rPr>
          <w:lang w:val="ru-RU"/>
        </w:rPr>
      </w:pPr>
    </w:p>
    <w:p w14:paraId="7AF80BEC" w14:textId="77777777" w:rsidR="00FF4A36" w:rsidRPr="000D039F" w:rsidRDefault="00FF4A36" w:rsidP="00FF4A36">
      <w:pPr>
        <w:rPr>
          <w:lang w:val="ru-RU"/>
        </w:rPr>
      </w:pPr>
    </w:p>
    <w:p w14:paraId="0B0E7956" w14:textId="77777777" w:rsidR="00FF4A36" w:rsidRPr="000D039F" w:rsidRDefault="00FF4A36" w:rsidP="00FF4A36">
      <w:pPr>
        <w:rPr>
          <w:lang w:val="ru-RU"/>
        </w:rPr>
      </w:pPr>
    </w:p>
    <w:p w14:paraId="63644F48" w14:textId="77777777" w:rsidR="00FF4A36" w:rsidRPr="000D039F" w:rsidRDefault="00FF4A36" w:rsidP="00FF4A36">
      <w:pPr>
        <w:rPr>
          <w:lang w:val="ru-RU"/>
        </w:rPr>
      </w:pPr>
    </w:p>
    <w:p w14:paraId="027433BF" w14:textId="77777777" w:rsidR="00FF4A36" w:rsidRPr="000D039F" w:rsidRDefault="00FF4A36" w:rsidP="00FF4A36">
      <w:pPr>
        <w:rPr>
          <w:lang w:val="ru-RU"/>
        </w:rPr>
      </w:pPr>
    </w:p>
    <w:p w14:paraId="7B9A7DA3" w14:textId="253002C9" w:rsidR="00D51813" w:rsidRPr="000D039F" w:rsidRDefault="00D24115" w:rsidP="00D51813">
      <w:pPr>
        <w:pStyle w:val="FigureNo"/>
        <w:rPr>
          <w:rFonts w:eastAsia="Calibri"/>
          <w:lang w:val="ru-RU"/>
        </w:rPr>
      </w:pPr>
      <w:r w:rsidRPr="000D039F">
        <w:rPr>
          <w:lang w:val="ru-RU"/>
        </w:rPr>
        <w:lastRenderedPageBreak/>
        <w:t>РИСУНОК</w:t>
      </w:r>
      <w:r w:rsidR="00D51813" w:rsidRPr="000D039F">
        <w:rPr>
          <w:rFonts w:eastAsia="Calibri"/>
          <w:lang w:val="ru-RU"/>
        </w:rPr>
        <w:t xml:space="preserve"> </w:t>
      </w:r>
      <w:proofErr w:type="gramStart"/>
      <w:r w:rsidR="00D51813" w:rsidRPr="000D039F">
        <w:rPr>
          <w:rFonts w:eastAsia="Calibri"/>
          <w:lang w:val="ru-RU"/>
        </w:rPr>
        <w:t>4-23</w:t>
      </w:r>
      <w:proofErr w:type="gramEnd"/>
    </w:p>
    <w:p w14:paraId="70D2D298" w14:textId="440EC72A" w:rsidR="00D51813" w:rsidRPr="000D039F" w:rsidRDefault="000A14EA" w:rsidP="00D51813">
      <w:pPr>
        <w:pStyle w:val="Figuretitle"/>
        <w:rPr>
          <w:rFonts w:ascii="Times New Roman" w:hAnsi="Times New Roman"/>
          <w:lang w:val="ru-RU"/>
        </w:rPr>
      </w:pPr>
      <w:r w:rsidRPr="000D039F">
        <w:rPr>
          <w:lang w:val="ru-RU"/>
        </w:rPr>
        <w:t>Пример частотного спектра с использованием сжатия импульсов на двух частотах: тип A</w:t>
      </w:r>
    </w:p>
    <w:p w14:paraId="62E5FF23" w14:textId="70E5E1CC" w:rsidR="00D51813" w:rsidRPr="000D039F" w:rsidRDefault="008D4570" w:rsidP="00D51813">
      <w:pPr>
        <w:pStyle w:val="Figure"/>
        <w:rPr>
          <w:lang w:val="ru-RU"/>
        </w:rPr>
      </w:pPr>
      <w:r w:rsidRPr="000D039F">
        <w:rPr>
          <w:noProof/>
          <w:lang w:val="ru-RU"/>
        </w:rPr>
        <w:drawing>
          <wp:inline distT="0" distB="0" distL="0" distR="0" wp14:anchorId="028F5BD2" wp14:editId="26227AAF">
            <wp:extent cx="5491480" cy="3634105"/>
            <wp:effectExtent l="0" t="0" r="0" b="4445"/>
            <wp:docPr id="1627132374"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101" cstate="print">
                      <a:extLst>
                        <a:ext uri="{28A0092B-C50C-407E-A947-70E740481C1C}">
                          <a14:useLocalDpi xmlns:a14="http://schemas.microsoft.com/office/drawing/2010/main" val="0"/>
                        </a:ext>
                      </a:extLst>
                    </a:blip>
                    <a:srcRect/>
                    <a:stretch>
                      <a:fillRect/>
                    </a:stretch>
                  </pic:blipFill>
                  <pic:spPr bwMode="auto">
                    <a:xfrm>
                      <a:off x="0" y="0"/>
                      <a:ext cx="5491480" cy="3634105"/>
                    </a:xfrm>
                    <a:prstGeom prst="rect">
                      <a:avLst/>
                    </a:prstGeom>
                    <a:noFill/>
                    <a:ln>
                      <a:noFill/>
                    </a:ln>
                  </pic:spPr>
                </pic:pic>
              </a:graphicData>
            </a:graphic>
          </wp:inline>
        </w:drawing>
      </w:r>
    </w:p>
    <w:p w14:paraId="2C79CD8A" w14:textId="0CD8C3D6" w:rsidR="00D51813" w:rsidRPr="000D039F" w:rsidRDefault="000A14EA" w:rsidP="00457B1E">
      <w:pPr>
        <w:pStyle w:val="Normalaftertitle"/>
        <w:rPr>
          <w:lang w:val="ru-RU"/>
        </w:rPr>
      </w:pPr>
      <w:r w:rsidRPr="000D039F">
        <w:rPr>
          <w:lang w:val="ru-RU"/>
        </w:rPr>
        <w:t>Поскольку полное объемное сканирование можно выполнить быстрее, используя две частоты для длинного и короткого импульсов, предполагается, что это будет предпочтительным вариантом для оперативного использования.</w:t>
      </w:r>
    </w:p>
    <w:p w14:paraId="0B38FF97" w14:textId="77777777" w:rsidR="000A14EA" w:rsidRPr="000D039F" w:rsidRDefault="000A14EA" w:rsidP="000A14EA">
      <w:pPr>
        <w:rPr>
          <w:b/>
          <w:bCs/>
          <w:lang w:val="ru-RU"/>
        </w:rPr>
      </w:pPr>
      <w:r w:rsidRPr="000D039F">
        <w:rPr>
          <w:b/>
          <w:bCs/>
          <w:lang w:val="ru-RU"/>
        </w:rPr>
        <w:t>Метод 3: передача длинного импульса</w:t>
      </w:r>
    </w:p>
    <w:p w14:paraId="24B1F8FB" w14:textId="77777777" w:rsidR="000A14EA" w:rsidRPr="000D039F" w:rsidRDefault="000A14EA" w:rsidP="000A14EA">
      <w:pPr>
        <w:rPr>
          <w:lang w:val="ru-RU"/>
        </w:rPr>
      </w:pPr>
      <w:r w:rsidRPr="000D039F">
        <w:rPr>
          <w:lang w:val="ru-RU"/>
        </w:rPr>
        <w:t>Цели, находящиеся в зоне отсутствия приема, можно обнаруживать только с помощью длинного импульса, без какого-либо короткого импульса.</w:t>
      </w:r>
    </w:p>
    <w:p w14:paraId="5AA986B4" w14:textId="77777777" w:rsidR="000A14EA" w:rsidRPr="000D039F" w:rsidRDefault="000A14EA" w:rsidP="000A14EA">
      <w:pPr>
        <w:rPr>
          <w:i/>
          <w:iCs/>
          <w:lang w:val="ru-RU"/>
        </w:rPr>
      </w:pPr>
      <w:r w:rsidRPr="000D039F">
        <w:rPr>
          <w:i/>
          <w:iCs/>
          <w:lang w:val="ru-RU"/>
        </w:rPr>
        <w:t>Развертывание погодных радаров SSTX</w:t>
      </w:r>
    </w:p>
    <w:p w14:paraId="34A19935" w14:textId="77777777" w:rsidR="000A14EA" w:rsidRPr="000D039F" w:rsidRDefault="000A14EA" w:rsidP="000A14EA">
      <w:pPr>
        <w:rPr>
          <w:lang w:val="ru-RU"/>
        </w:rPr>
      </w:pPr>
      <w:r w:rsidRPr="000D039F">
        <w:rPr>
          <w:lang w:val="ru-RU"/>
        </w:rPr>
        <w:t>Погодные радары SSTX уже развернуты в некоторых странах, и интерес к эксплуатации таких систем растет во всем мире. Однако с учетом огромного количества действующих ламповых погодных радаров (более 1500) и их эксплуатационного срока до 20 лет, даже если в ближайшем будущем внедрение SSTX расширится, обе технологии будут использоваться параллельно в течение длительного переходного периода.</w:t>
      </w:r>
    </w:p>
    <w:p w14:paraId="367F5CB9" w14:textId="77777777" w:rsidR="000A14EA" w:rsidRPr="000D039F" w:rsidRDefault="000A14EA" w:rsidP="000A14EA">
      <w:pPr>
        <w:rPr>
          <w:lang w:val="ru-RU"/>
        </w:rPr>
      </w:pPr>
      <w:r w:rsidRPr="000D039F">
        <w:rPr>
          <w:lang w:val="ru-RU"/>
        </w:rPr>
        <w:t>Следует отметить, что был выявлен риск, связанный с совместным использованием частот с устройствами локальных радиосетей (RLAN) в полосе 5 ГГц. Существующие ламповые погодные радары уже испытывают значительные помехи со стороны систем RLAN, несмотря на внедрение динамического выбора частоты (ДВЧ), призванного обеспечения возможность совместного использования полосы частот 5 ГГц радарами и устройствами RLAN без каких-либо помех для работы радаров. По сравнению с ламповыми передатчиками SSTX отличаются гораздо более низкой мощностью, из-за чего характеристики обнаружения у устройств RLAN хуже, а дальность обнаружения для систем SSTX может уменьшаться. Кроме того, присутствует некоторая неопределенность в отношении поведения устройств RLAN, поскольку импульсы, передаваемые SSTX, отличаются от параметров радиолокационных тестовых сигналов, хранящихся в устройстве RLAN. Этот вопрос имеет первостепенное значение для погодного радара, использующего технологию SSTX. Этот вопрос поднимался в МСЭ-R, и в настоящее время ведется исследование, целью которого является обеспечение защиты погодного радара SSTX от помех RLAN в будущем.</w:t>
      </w:r>
    </w:p>
    <w:p w14:paraId="4F14F036" w14:textId="77777777" w:rsidR="000A14EA" w:rsidRPr="000D039F" w:rsidRDefault="000A14EA" w:rsidP="000A14EA">
      <w:pPr>
        <w:rPr>
          <w:lang w:val="ru-RU"/>
        </w:rPr>
      </w:pPr>
      <w:r w:rsidRPr="000D039F">
        <w:rPr>
          <w:lang w:val="ru-RU"/>
        </w:rPr>
        <w:t>Необходимо будет отслеживать все эти тенденции, поскольку по мере развития технологий они начнут влиять на выработку будущих стратегий подавления помех и определение защитных критериев.</w:t>
      </w:r>
    </w:p>
    <w:p w14:paraId="71501AA3" w14:textId="77777777" w:rsidR="000A14EA" w:rsidRPr="000D039F" w:rsidRDefault="000A14EA" w:rsidP="005215B0">
      <w:pPr>
        <w:pStyle w:val="Heading2"/>
        <w:rPr>
          <w:lang w:val="ru-RU"/>
        </w:rPr>
      </w:pPr>
      <w:bookmarkStart w:id="280" w:name="_Toc236299087"/>
      <w:r w:rsidRPr="000D039F">
        <w:rPr>
          <w:lang w:val="ru-RU"/>
        </w:rPr>
        <w:lastRenderedPageBreak/>
        <w:t>4.3</w:t>
      </w:r>
      <w:r w:rsidRPr="000D039F">
        <w:rPr>
          <w:lang w:val="ru-RU"/>
        </w:rPr>
        <w:tab/>
        <w:t>Радары ветрового профиля (WPR)</w:t>
      </w:r>
      <w:bookmarkEnd w:id="280"/>
    </w:p>
    <w:p w14:paraId="291AC2F2" w14:textId="77777777" w:rsidR="000A14EA" w:rsidRPr="000D039F" w:rsidRDefault="000A14EA" w:rsidP="000A14EA">
      <w:pPr>
        <w:rPr>
          <w:lang w:val="ru-RU"/>
        </w:rPr>
      </w:pPr>
      <w:r w:rsidRPr="000D039F">
        <w:rPr>
          <w:lang w:val="ru-RU"/>
        </w:rPr>
        <w:t>Радары ветрового профиля используются для получения вертикальных профилей ветра путем обнаружения очень малых долей излучаемой мощности, обратно рассеянной от атмосферы при любых погодных условиях как при ясном небе, так и в облачной атмосфере. Следует подчеркнуть, что ни одна другая система дистанционного зондирования ветра не обладает такой возможностью работать в любую погоду, что объясняется свойствами распространения довольно длинных электромагнитных волн в диапазоне от ОВЧ до частот Л.</w:t>
      </w:r>
    </w:p>
    <w:p w14:paraId="02B58EC4" w14:textId="77777777" w:rsidR="000A14EA" w:rsidRPr="000D039F" w:rsidRDefault="000A14EA" w:rsidP="000A14EA">
      <w:pPr>
        <w:rPr>
          <w:lang w:val="ru-RU"/>
        </w:rPr>
      </w:pPr>
      <w:r w:rsidRPr="000D039F">
        <w:rPr>
          <w:lang w:val="ru-RU"/>
        </w:rPr>
        <w:t xml:space="preserve">На Рисунке </w:t>
      </w:r>
      <w:proofErr w:type="gramStart"/>
      <w:r w:rsidRPr="000D039F">
        <w:rPr>
          <w:lang w:val="ru-RU"/>
        </w:rPr>
        <w:t>4-24</w:t>
      </w:r>
      <w:proofErr w:type="gramEnd"/>
      <w:r w:rsidRPr="000D039F">
        <w:rPr>
          <w:lang w:val="ru-RU"/>
        </w:rPr>
        <w:t xml:space="preserve"> приводится фотография типовой стационарной установки радара ветрового профиля.</w:t>
      </w:r>
    </w:p>
    <w:p w14:paraId="460F536C" w14:textId="36225CEE" w:rsidR="00D51813" w:rsidRPr="000D039F" w:rsidRDefault="000A14EA" w:rsidP="00D51813">
      <w:pPr>
        <w:pStyle w:val="FigureNo"/>
        <w:rPr>
          <w:rFonts w:eastAsia="Calibri"/>
          <w:lang w:val="ru-RU"/>
        </w:rPr>
      </w:pPr>
      <w:r w:rsidRPr="000D039F">
        <w:rPr>
          <w:lang w:val="ru-RU"/>
        </w:rPr>
        <w:t>РИСУНОК</w:t>
      </w:r>
      <w:r w:rsidR="00D51813" w:rsidRPr="000D039F">
        <w:rPr>
          <w:rFonts w:eastAsia="Calibri"/>
          <w:lang w:val="ru-RU"/>
        </w:rPr>
        <w:t xml:space="preserve"> </w:t>
      </w:r>
      <w:proofErr w:type="gramStart"/>
      <w:r w:rsidR="00D51813" w:rsidRPr="000D039F">
        <w:rPr>
          <w:rFonts w:eastAsia="Calibri"/>
          <w:lang w:val="ru-RU"/>
        </w:rPr>
        <w:t>4-24</w:t>
      </w:r>
      <w:proofErr w:type="gramEnd"/>
    </w:p>
    <w:p w14:paraId="55003EE9" w14:textId="7F967964" w:rsidR="00D51813" w:rsidRPr="000D039F" w:rsidRDefault="000A14EA" w:rsidP="00D51813">
      <w:pPr>
        <w:pStyle w:val="Figuretitle"/>
        <w:rPr>
          <w:rFonts w:ascii="Times New Roman" w:eastAsia="Calibri" w:hAnsi="Times New Roman"/>
          <w:lang w:val="ru-RU"/>
        </w:rPr>
      </w:pPr>
      <w:r w:rsidRPr="000D039F">
        <w:rPr>
          <w:lang w:val="ru-RU"/>
        </w:rPr>
        <w:t>Фотография установки профилометра ветра, работающего на частоте 482 МГц, около</w:t>
      </w:r>
      <w:r w:rsidR="00357CFB" w:rsidRPr="000D039F">
        <w:rPr>
          <w:lang w:val="ru-RU"/>
        </w:rPr>
        <w:t> </w:t>
      </w:r>
      <w:r w:rsidRPr="000D039F">
        <w:rPr>
          <w:lang w:val="ru-RU"/>
        </w:rPr>
        <w:t>Байройта,</w:t>
      </w:r>
      <w:r w:rsidR="00357CFB" w:rsidRPr="000D039F">
        <w:rPr>
          <w:lang w:val="ru-RU"/>
        </w:rPr>
        <w:t> </w:t>
      </w:r>
      <w:r w:rsidRPr="000D039F">
        <w:rPr>
          <w:lang w:val="ru-RU"/>
        </w:rPr>
        <w:t>Германия</w:t>
      </w:r>
    </w:p>
    <w:p w14:paraId="3E1B3925" w14:textId="3382E2AD" w:rsidR="00D51813" w:rsidRPr="000D039F" w:rsidRDefault="00BC6E4F" w:rsidP="00D51813">
      <w:pPr>
        <w:pStyle w:val="Figure"/>
        <w:rPr>
          <w:rFonts w:eastAsia="Calibri"/>
          <w:lang w:val="ru-RU"/>
        </w:rPr>
      </w:pPr>
      <w:r w:rsidRPr="000D039F">
        <w:rPr>
          <w:rFonts w:eastAsia="Calibri"/>
          <w:noProof/>
          <w:lang w:val="ru-RU"/>
        </w:rPr>
        <w:drawing>
          <wp:inline distT="0" distB="0" distL="0" distR="0" wp14:anchorId="3F3EE40F" wp14:editId="2886F62A">
            <wp:extent cx="4511049" cy="3633223"/>
            <wp:effectExtent l="0" t="0" r="3810" b="5715"/>
            <wp:docPr id="795070427" name="Picture 29" descr="Photo of a 482 MHz wind profiler installation near Bayreuth, German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95070427" name="Picture 29" descr="Photo of a 482 MHz wind profiler installation near Bayreuth, Germany"/>
                    <pic:cNvPicPr/>
                  </pic:nvPicPr>
                  <pic:blipFill>
                    <a:blip r:embed="rId102" cstate="print">
                      <a:extLst>
                        <a:ext uri="{28A0092B-C50C-407E-A947-70E740481C1C}">
                          <a14:useLocalDpi xmlns:a14="http://schemas.microsoft.com/office/drawing/2010/main" val="0"/>
                        </a:ext>
                      </a:extLst>
                    </a:blip>
                    <a:stretch>
                      <a:fillRect/>
                    </a:stretch>
                  </pic:blipFill>
                  <pic:spPr>
                    <a:xfrm>
                      <a:off x="0" y="0"/>
                      <a:ext cx="4511049" cy="3633223"/>
                    </a:xfrm>
                    <a:prstGeom prst="rect">
                      <a:avLst/>
                    </a:prstGeom>
                  </pic:spPr>
                </pic:pic>
              </a:graphicData>
            </a:graphic>
          </wp:inline>
        </w:drawing>
      </w:r>
    </w:p>
    <w:p w14:paraId="0C662369" w14:textId="77777777" w:rsidR="00182FDE" w:rsidRPr="000D039F" w:rsidRDefault="00182FDE" w:rsidP="0053797A">
      <w:pPr>
        <w:pStyle w:val="Normalaftertitle"/>
        <w:rPr>
          <w:lang w:val="ru-RU"/>
        </w:rPr>
      </w:pPr>
      <w:r w:rsidRPr="000D039F">
        <w:rPr>
          <w:lang w:val="ru-RU"/>
        </w:rPr>
        <w:t>Одним из главных преимуществ профилометров ветра перед другими системами измерения ветра является их способность осуществлять непрерывный мониторинг вертикального профиля горизонтального поля ветра над местом установки. Кроме того, они также могут использоваться для обнаружения осадков, наблюдения важных параметров в поле вертикальной скорости (гравитационных волн и восходящих конвекционных потоков), оценки интенсивности турбулентности и измерения устойчивости атмосферы. Эти приборы также могут предоставлять подробную информацию о вертикальном профиле виртуальной температуры атмосферы за счет добавления системы радиоакустического зондирования (РАСС).</w:t>
      </w:r>
    </w:p>
    <w:p w14:paraId="45693D79" w14:textId="77777777" w:rsidR="00182FDE" w:rsidRPr="000D039F" w:rsidRDefault="00182FDE" w:rsidP="0053797A">
      <w:pPr>
        <w:pStyle w:val="Heading3"/>
        <w:rPr>
          <w:lang w:val="ru-RU"/>
        </w:rPr>
      </w:pPr>
      <w:bookmarkStart w:id="281" w:name="_Toc236243251"/>
      <w:bookmarkStart w:id="282" w:name="_Toc236299088"/>
      <w:r w:rsidRPr="000D039F">
        <w:rPr>
          <w:lang w:val="ru-RU"/>
        </w:rPr>
        <w:t>4.3.1</w:t>
      </w:r>
      <w:r w:rsidRPr="000D039F">
        <w:rPr>
          <w:lang w:val="ru-RU"/>
        </w:rPr>
        <w:tab/>
        <w:t>Потребности пользователей</w:t>
      </w:r>
      <w:bookmarkEnd w:id="281"/>
      <w:bookmarkEnd w:id="282"/>
    </w:p>
    <w:p w14:paraId="71682BFD" w14:textId="1E1A97B9" w:rsidR="00182FDE" w:rsidRPr="000D039F" w:rsidRDefault="00182FDE" w:rsidP="00182FDE">
      <w:pPr>
        <w:rPr>
          <w:lang w:val="ru-RU"/>
        </w:rPr>
      </w:pPr>
      <w:r w:rsidRPr="000D039F">
        <w:rPr>
          <w:lang w:val="ru-RU"/>
        </w:rPr>
        <w:t xml:space="preserve">Радары ветрового профиля используются главным образом для измерения вертикального профиля ветра в месте установки прибора в непрерывном режиме с высоким временным разрешением. Эти данные важны для численного прогнозирования погоды, а также для калибровки/валидации спутников (например, доплеровского лидара ЕКА </w:t>
      </w:r>
      <w:r w:rsidR="00295D49" w:rsidRPr="000D039F">
        <w:rPr>
          <w:lang w:val="ru-RU"/>
        </w:rPr>
        <w:t>"</w:t>
      </w:r>
      <w:r w:rsidRPr="000D039F">
        <w:rPr>
          <w:lang w:val="ru-RU"/>
        </w:rPr>
        <w:t>Эол</w:t>
      </w:r>
      <w:r w:rsidR="00295D49" w:rsidRPr="000D039F">
        <w:rPr>
          <w:lang w:val="ru-RU"/>
        </w:rPr>
        <w:t>"</w:t>
      </w:r>
      <w:r w:rsidRPr="000D039F">
        <w:rPr>
          <w:lang w:val="ru-RU"/>
        </w:rPr>
        <w:t xml:space="preserve"> </w:t>
      </w:r>
      <w:r w:rsidR="00295D49" w:rsidRPr="000D039F">
        <w:rPr>
          <w:lang w:val="ru-RU"/>
        </w:rPr>
        <w:t>–</w:t>
      </w:r>
      <w:r w:rsidRPr="000D039F">
        <w:rPr>
          <w:lang w:val="ru-RU"/>
        </w:rPr>
        <w:t xml:space="preserve"> АЛАДИН). Основной потребностью пользователей в оперативной обстановке является высокая точность, достаточное вертикальное разрешение (соизмеримое с типичным вертикальным разрешением моделей численного прогноза погоды) и хороший охват высоты.</w:t>
      </w:r>
    </w:p>
    <w:p w14:paraId="446C6B5E" w14:textId="77777777" w:rsidR="00182FDE" w:rsidRPr="000D039F" w:rsidRDefault="00182FDE" w:rsidP="00182FDE">
      <w:pPr>
        <w:rPr>
          <w:lang w:val="ru-RU"/>
        </w:rPr>
      </w:pPr>
      <w:r w:rsidRPr="000D039F">
        <w:rPr>
          <w:lang w:val="ru-RU"/>
        </w:rPr>
        <w:t xml:space="preserve">Точность расчетного ветра зависит, в том числе, от наличия незагрязненного радиочастотного спектра. Поскольку эти радары обладают очень высокой чувствительностью для измерения слабых отраженных сигналов от оптически чистой атмосферы, любые внутриполосные помехи могут легко навредить. В то время как сложная </w:t>
      </w:r>
      <w:r w:rsidRPr="000D039F">
        <w:rPr>
          <w:lang w:val="ru-RU"/>
        </w:rPr>
        <w:lastRenderedPageBreak/>
        <w:t>обработка сигналов иногда может смягчать такие эффекты, меры по борьбе с радиочастотными помехами на основе программного обеспечения зачастую приводят к уменьшению высотного охвата, поскольку чувствительность радара неизбежно снижается.</w:t>
      </w:r>
    </w:p>
    <w:p w14:paraId="0E5FC2B4" w14:textId="77777777" w:rsidR="00182FDE" w:rsidRPr="000D039F" w:rsidRDefault="00182FDE" w:rsidP="00182FDE">
      <w:pPr>
        <w:rPr>
          <w:lang w:val="ru-RU"/>
        </w:rPr>
      </w:pPr>
      <w:r w:rsidRPr="000D039F">
        <w:rPr>
          <w:lang w:val="ru-RU"/>
        </w:rPr>
        <w:t>Достижимый охват высоты определяется на основе наименьшей интенсивности обратно рассеянной волны, которую все еще можно правильно проанализировать. Таким образом, принимаемый сигнал должен иметь минимальное отношение сигнал/шум (С/Ш). С/Ш зависит от ряда факторов, содержащихся в так называемом радиолокационном уравнении. Хорошим способом для изучения влияния требований пользователей к эксплуатационным параметрам и конструкции устройств для профилирования ветра является рассмотрение следующего упрощенного радиолокационного уравнения для обратного рассеяния при ясном небе, основанного на следующем [</w:t>
      </w:r>
      <w:proofErr w:type="spellStart"/>
      <w:r w:rsidRPr="000D039F">
        <w:rPr>
          <w:lang w:val="ru-RU"/>
        </w:rPr>
        <w:t>Gossard</w:t>
      </w:r>
      <w:proofErr w:type="spellEnd"/>
      <w:r w:rsidRPr="000D039F">
        <w:rPr>
          <w:lang w:val="ru-RU"/>
        </w:rPr>
        <w:t xml:space="preserve"> </w:t>
      </w:r>
      <w:proofErr w:type="spellStart"/>
      <w:r w:rsidRPr="000D039F">
        <w:rPr>
          <w:lang w:val="ru-RU"/>
        </w:rPr>
        <w:t>and</w:t>
      </w:r>
      <w:proofErr w:type="spellEnd"/>
      <w:r w:rsidRPr="000D039F">
        <w:rPr>
          <w:lang w:val="ru-RU"/>
        </w:rPr>
        <w:t xml:space="preserve"> </w:t>
      </w:r>
      <w:proofErr w:type="spellStart"/>
      <w:r w:rsidRPr="000D039F">
        <w:rPr>
          <w:lang w:val="ru-RU"/>
        </w:rPr>
        <w:t>Strauch</w:t>
      </w:r>
      <w:proofErr w:type="spellEnd"/>
      <w:r w:rsidRPr="000D039F">
        <w:rPr>
          <w:lang w:val="ru-RU"/>
        </w:rPr>
        <w:t xml:space="preserve">, 1983, их уравнение </w:t>
      </w:r>
      <w:proofErr w:type="gramStart"/>
      <w:r w:rsidRPr="000D039F">
        <w:rPr>
          <w:lang w:val="ru-RU"/>
        </w:rPr>
        <w:t>12-3</w:t>
      </w:r>
      <w:proofErr w:type="gramEnd"/>
      <w:r w:rsidRPr="000D039F">
        <w:rPr>
          <w:lang w:val="ru-RU"/>
        </w:rPr>
        <w:t>]:</w:t>
      </w:r>
    </w:p>
    <w:p w14:paraId="672DC47E" w14:textId="2879BD84" w:rsidR="00D51813" w:rsidRPr="000D039F" w:rsidRDefault="00F30477" w:rsidP="00F30477">
      <w:pPr>
        <w:pStyle w:val="Equation"/>
        <w:rPr>
          <w:rFonts w:eastAsia="Calibri"/>
          <w:lang w:val="ru-RU"/>
        </w:rPr>
      </w:pPr>
      <w:r w:rsidRPr="000D039F">
        <w:rPr>
          <w:rFonts w:eastAsia="Calibri"/>
          <w:lang w:val="ru-RU"/>
        </w:rPr>
        <w:tab/>
      </w:r>
      <w:r w:rsidR="00D51813" w:rsidRPr="000D039F">
        <w:rPr>
          <w:rFonts w:eastAsia="Calibri"/>
          <w:lang w:val="ru-RU"/>
        </w:rPr>
        <w:tab/>
      </w:r>
      <m:oMath>
        <m:r>
          <w:rPr>
            <w:rFonts w:ascii="Cambria Math" w:eastAsia="Calibri" w:hAnsi="Cambria Math"/>
            <w:lang w:val="ru-RU"/>
          </w:rPr>
          <m:t>SNR=</m:t>
        </m:r>
        <m:func>
          <m:funcPr>
            <m:ctrlPr>
              <w:rPr>
                <w:rFonts w:ascii="Cambria Math" w:eastAsia="Calibri" w:hAnsi="Cambria Math"/>
                <w:i/>
                <w:lang w:val="ru-RU"/>
              </w:rPr>
            </m:ctrlPr>
          </m:funcPr>
          <m:fName>
            <m:r>
              <m:rPr>
                <m:sty m:val="p"/>
              </m:rPr>
              <w:rPr>
                <w:rFonts w:ascii="Cambria Math" w:eastAsia="Calibri" w:hAnsi="Cambria Math"/>
                <w:lang w:val="ru-RU"/>
              </w:rPr>
              <m:t>const</m:t>
            </m:r>
          </m:fName>
          <m:e>
            <m:f>
              <m:fPr>
                <m:ctrlPr>
                  <w:rPr>
                    <w:rFonts w:ascii="Cambria Math" w:eastAsia="Calibri" w:hAnsi="Cambria Math"/>
                    <w:i/>
                    <w:lang w:val="ru-RU"/>
                  </w:rPr>
                </m:ctrlPr>
              </m:fPr>
              <m:num>
                <m:acc>
                  <m:accPr>
                    <m:chr m:val="̅"/>
                    <m:ctrlPr>
                      <w:rPr>
                        <w:rFonts w:ascii="Cambria Math" w:eastAsia="Calibri" w:hAnsi="Cambria Math"/>
                        <w:i/>
                        <w:lang w:val="ru-RU"/>
                      </w:rPr>
                    </m:ctrlPr>
                  </m:accPr>
                  <m:e>
                    <m:sSub>
                      <m:sSubPr>
                        <m:ctrlPr>
                          <w:rPr>
                            <w:rFonts w:ascii="Cambria Math" w:eastAsia="Calibri" w:hAnsi="Cambria Math"/>
                            <w:i/>
                            <w:lang w:val="ru-RU"/>
                          </w:rPr>
                        </m:ctrlPr>
                      </m:sSubPr>
                      <m:e>
                        <m:r>
                          <w:rPr>
                            <w:rFonts w:ascii="Cambria Math" w:eastAsia="Calibri" w:hAnsi="Cambria Math"/>
                            <w:lang w:val="ru-RU"/>
                          </w:rPr>
                          <m:t>P</m:t>
                        </m:r>
                      </m:e>
                      <m:sub>
                        <m:r>
                          <w:rPr>
                            <w:rFonts w:ascii="Cambria Math" w:eastAsia="Calibri" w:hAnsi="Cambria Math"/>
                            <w:lang w:val="ru-RU"/>
                          </w:rPr>
                          <m:t>t</m:t>
                        </m:r>
                      </m:sub>
                    </m:sSub>
                  </m:e>
                </m:acc>
                <m:sSub>
                  <m:sSubPr>
                    <m:ctrlPr>
                      <w:rPr>
                        <w:rFonts w:ascii="Cambria Math" w:eastAsia="Calibri" w:hAnsi="Cambria Math"/>
                        <w:i/>
                        <w:lang w:val="ru-RU"/>
                      </w:rPr>
                    </m:ctrlPr>
                  </m:sSubPr>
                  <m:e>
                    <m:r>
                      <w:rPr>
                        <w:rFonts w:ascii="Cambria Math" w:eastAsia="Calibri" w:hAnsi="Cambria Math"/>
                        <w:lang w:val="ru-RU"/>
                      </w:rPr>
                      <m:t xml:space="preserve"> A</m:t>
                    </m:r>
                  </m:e>
                  <m:sub>
                    <m:r>
                      <w:rPr>
                        <w:rFonts w:ascii="Cambria Math" w:eastAsia="Calibri" w:hAnsi="Cambria Math"/>
                        <w:lang w:val="ru-RU"/>
                      </w:rPr>
                      <m:t>e</m:t>
                    </m:r>
                  </m:sub>
                </m:sSub>
                <m:sSub>
                  <m:sSubPr>
                    <m:ctrlPr>
                      <w:rPr>
                        <w:rFonts w:ascii="Cambria Math" w:eastAsia="Calibri" w:hAnsi="Cambria Math"/>
                        <w:i/>
                        <w:lang w:val="ru-RU"/>
                      </w:rPr>
                    </m:ctrlPr>
                  </m:sSubPr>
                  <m:e>
                    <m:r>
                      <m:rPr>
                        <m:sty m:val="p"/>
                      </m:rPr>
                      <w:rPr>
                        <w:rFonts w:ascii="Cambria Math" w:eastAsia="Calibri" w:hAnsi="Cambria Math"/>
                        <w:lang w:val="ru-RU"/>
                      </w:rPr>
                      <m:t>Δ</m:t>
                    </m:r>
                  </m:e>
                  <m:sub>
                    <m:r>
                      <w:rPr>
                        <w:rFonts w:ascii="Cambria Math" w:eastAsia="Calibri" w:hAnsi="Cambria Math"/>
                        <w:lang w:val="ru-RU"/>
                      </w:rPr>
                      <m:t>z</m:t>
                    </m:r>
                  </m:sub>
                </m:sSub>
                <m:r>
                  <w:rPr>
                    <w:rFonts w:ascii="Cambria Math" w:eastAsia="Calibri" w:hAnsi="Cambria Math"/>
                    <w:lang w:val="ru-RU"/>
                  </w:rPr>
                  <m:t xml:space="preserve"> </m:t>
                </m:r>
                <m:sSup>
                  <m:sSupPr>
                    <m:ctrlPr>
                      <w:rPr>
                        <w:rFonts w:ascii="Cambria Math" w:eastAsia="Calibri" w:hAnsi="Cambria Math"/>
                        <w:i/>
                        <w:lang w:val="ru-RU"/>
                      </w:rPr>
                    </m:ctrlPr>
                  </m:sSupPr>
                  <m:e>
                    <m:r>
                      <m:rPr>
                        <m:sty m:val="p"/>
                      </m:rPr>
                      <w:rPr>
                        <w:rFonts w:ascii="Cambria Math" w:eastAsia="Calibri" w:hAnsi="Cambria Math"/>
                        <w:lang w:val="ru-RU"/>
                      </w:rPr>
                      <m:t>λ</m:t>
                    </m:r>
                  </m:e>
                  <m:sup>
                    <m:f>
                      <m:fPr>
                        <m:type m:val="lin"/>
                        <m:ctrlPr>
                          <w:rPr>
                            <w:rFonts w:ascii="Cambria Math" w:eastAsia="Calibri" w:hAnsi="Cambria Math"/>
                            <w:i/>
                            <w:lang w:val="ru-RU"/>
                          </w:rPr>
                        </m:ctrlPr>
                      </m:fPr>
                      <m:num>
                        <m:r>
                          <w:rPr>
                            <w:rFonts w:ascii="Cambria Math" w:eastAsia="Calibri" w:hAnsi="Cambria Math"/>
                            <w:lang w:val="ru-RU"/>
                          </w:rPr>
                          <m:t>1</m:t>
                        </m:r>
                      </m:num>
                      <m:den>
                        <m:r>
                          <w:rPr>
                            <w:rFonts w:ascii="Cambria Math" w:eastAsia="Calibri" w:hAnsi="Cambria Math"/>
                            <w:lang w:val="ru-RU"/>
                          </w:rPr>
                          <m:t>6</m:t>
                        </m:r>
                      </m:den>
                    </m:f>
                  </m:sup>
                </m:sSup>
                <m:r>
                  <w:rPr>
                    <w:rFonts w:ascii="Cambria Math" w:eastAsia="Calibri" w:hAnsi="Cambria Math"/>
                    <w:lang w:val="ru-RU"/>
                  </w:rPr>
                  <m:t xml:space="preserve"> </m:t>
                </m:r>
                <m:sSubSup>
                  <m:sSubSupPr>
                    <m:ctrlPr>
                      <w:rPr>
                        <w:rFonts w:ascii="Cambria Math" w:eastAsia="Calibri" w:hAnsi="Cambria Math"/>
                        <w:i/>
                        <w:lang w:val="ru-RU"/>
                      </w:rPr>
                    </m:ctrlPr>
                  </m:sSubSupPr>
                  <m:e>
                    <m:r>
                      <w:rPr>
                        <w:rFonts w:ascii="Cambria Math" w:eastAsia="Calibri" w:hAnsi="Cambria Math"/>
                        <w:lang w:val="ru-RU"/>
                      </w:rPr>
                      <m:t>t</m:t>
                    </m:r>
                  </m:e>
                  <m:sub>
                    <m:r>
                      <w:rPr>
                        <w:rFonts w:ascii="Cambria Math" w:eastAsia="Calibri" w:hAnsi="Cambria Math"/>
                        <w:lang w:val="ru-RU"/>
                      </w:rPr>
                      <m:t>obs</m:t>
                    </m:r>
                  </m:sub>
                  <m:sup>
                    <m:f>
                      <m:fPr>
                        <m:type m:val="lin"/>
                        <m:ctrlPr>
                          <w:rPr>
                            <w:rFonts w:ascii="Cambria Math" w:eastAsia="Calibri" w:hAnsi="Cambria Math"/>
                            <w:i/>
                            <w:lang w:val="ru-RU"/>
                          </w:rPr>
                        </m:ctrlPr>
                      </m:fPr>
                      <m:num>
                        <m:r>
                          <w:rPr>
                            <w:rFonts w:ascii="Cambria Math" w:eastAsia="Calibri" w:hAnsi="Cambria Math"/>
                            <w:lang w:val="ru-RU"/>
                          </w:rPr>
                          <m:t>1</m:t>
                        </m:r>
                      </m:num>
                      <m:den>
                        <m:r>
                          <w:rPr>
                            <w:rFonts w:ascii="Cambria Math" w:eastAsia="Calibri" w:hAnsi="Cambria Math"/>
                            <w:lang w:val="ru-RU"/>
                          </w:rPr>
                          <m:t>2</m:t>
                        </m:r>
                      </m:den>
                    </m:f>
                  </m:sup>
                </m:sSubSup>
              </m:num>
              <m:den>
                <m:sSub>
                  <m:sSubPr>
                    <m:ctrlPr>
                      <w:rPr>
                        <w:rFonts w:ascii="Cambria Math" w:eastAsia="Calibri" w:hAnsi="Cambria Math"/>
                        <w:i/>
                        <w:lang w:val="ru-RU"/>
                      </w:rPr>
                    </m:ctrlPr>
                  </m:sSubPr>
                  <m:e>
                    <m:r>
                      <w:rPr>
                        <w:rFonts w:ascii="Cambria Math" w:eastAsia="Calibri" w:hAnsi="Cambria Math"/>
                        <w:lang w:val="ru-RU"/>
                      </w:rPr>
                      <m:t>T</m:t>
                    </m:r>
                  </m:e>
                  <m:sub>
                    <m:r>
                      <w:rPr>
                        <w:rFonts w:ascii="Cambria Math" w:eastAsia="Calibri" w:hAnsi="Cambria Math"/>
                        <w:lang w:val="ru-RU"/>
                      </w:rPr>
                      <m:t>sys</m:t>
                    </m:r>
                  </m:sub>
                </m:sSub>
              </m:den>
            </m:f>
            <m:r>
              <w:rPr>
                <w:rFonts w:ascii="Cambria Math" w:eastAsia="Calibri" w:hAnsi="Cambria Math"/>
                <w:lang w:val="ru-RU"/>
              </w:rPr>
              <m:t xml:space="preserve"> </m:t>
            </m:r>
            <m:f>
              <m:fPr>
                <m:ctrlPr>
                  <w:rPr>
                    <w:rFonts w:ascii="Cambria Math" w:eastAsia="Calibri" w:hAnsi="Cambria Math"/>
                    <w:i/>
                    <w:lang w:val="ru-RU"/>
                  </w:rPr>
                </m:ctrlPr>
              </m:fPr>
              <m:num>
                <m:sSubSup>
                  <m:sSubSupPr>
                    <m:ctrlPr>
                      <w:rPr>
                        <w:rFonts w:ascii="Cambria Math" w:eastAsia="Calibri" w:hAnsi="Cambria Math"/>
                        <w:i/>
                        <w:lang w:val="ru-RU"/>
                      </w:rPr>
                    </m:ctrlPr>
                  </m:sSubSupPr>
                  <m:e>
                    <m:r>
                      <w:rPr>
                        <w:rFonts w:ascii="Cambria Math" w:eastAsia="Calibri" w:hAnsi="Cambria Math"/>
                        <w:lang w:val="ru-RU"/>
                      </w:rPr>
                      <m:t>C</m:t>
                    </m:r>
                  </m:e>
                  <m:sub>
                    <m:r>
                      <w:rPr>
                        <w:rFonts w:ascii="Cambria Math" w:eastAsia="Calibri" w:hAnsi="Cambria Math"/>
                        <w:lang w:val="ru-RU"/>
                      </w:rPr>
                      <m:t>n</m:t>
                    </m:r>
                  </m:sub>
                  <m:sup>
                    <m:r>
                      <w:rPr>
                        <w:rFonts w:ascii="Cambria Math" w:eastAsia="Calibri" w:hAnsi="Cambria Math"/>
                        <w:lang w:val="ru-RU"/>
                      </w:rPr>
                      <m:t>2</m:t>
                    </m:r>
                  </m:sup>
                </m:sSubSup>
              </m:num>
              <m:den>
                <m:sSup>
                  <m:sSupPr>
                    <m:ctrlPr>
                      <w:rPr>
                        <w:rFonts w:ascii="Cambria Math" w:eastAsia="Calibri" w:hAnsi="Cambria Math"/>
                        <w:i/>
                        <w:lang w:val="ru-RU"/>
                      </w:rPr>
                    </m:ctrlPr>
                  </m:sSupPr>
                  <m:e>
                    <m:r>
                      <w:rPr>
                        <w:rFonts w:ascii="Cambria Math" w:eastAsia="Calibri" w:hAnsi="Cambria Math"/>
                        <w:lang w:val="ru-RU"/>
                      </w:rPr>
                      <m:t>z</m:t>
                    </m:r>
                  </m:e>
                  <m:sup>
                    <m:r>
                      <w:rPr>
                        <w:rFonts w:ascii="Cambria Math" w:eastAsia="Calibri" w:hAnsi="Cambria Math"/>
                        <w:lang w:val="ru-RU"/>
                      </w:rPr>
                      <m:t>2</m:t>
                    </m:r>
                  </m:sup>
                </m:sSup>
              </m:den>
            </m:f>
          </m:e>
        </m:func>
      </m:oMath>
      <w:r w:rsidR="00D51813" w:rsidRPr="000D039F">
        <w:rPr>
          <w:rFonts w:eastAsia="Calibri"/>
          <w:lang w:val="ru-RU"/>
        </w:rPr>
        <w:tab/>
        <w:t>(</w:t>
      </w:r>
      <w:proofErr w:type="gramStart"/>
      <w:r w:rsidR="00D51813" w:rsidRPr="000D039F">
        <w:rPr>
          <w:rFonts w:eastAsia="Calibri"/>
          <w:lang w:val="ru-RU"/>
        </w:rPr>
        <w:t>4-1</w:t>
      </w:r>
      <w:r w:rsidR="0088267B" w:rsidRPr="000D039F">
        <w:rPr>
          <w:rFonts w:eastAsia="Calibri"/>
          <w:lang w:val="ru-RU"/>
        </w:rPr>
        <w:t>8</w:t>
      </w:r>
      <w:proofErr w:type="gramEnd"/>
      <w:r w:rsidR="00D51813" w:rsidRPr="000D039F">
        <w:rPr>
          <w:rFonts w:eastAsia="Calibri"/>
          <w:lang w:val="ru-RU"/>
        </w:rPr>
        <w:t>)</w:t>
      </w:r>
    </w:p>
    <w:p w14:paraId="61D7FBD3" w14:textId="326FB7B6" w:rsidR="00D51813" w:rsidRPr="000D039F" w:rsidRDefault="00182FDE" w:rsidP="00D51813">
      <w:pPr>
        <w:rPr>
          <w:lang w:val="ru-RU"/>
        </w:rPr>
      </w:pPr>
      <w:r w:rsidRPr="000D039F">
        <w:rPr>
          <w:lang w:val="ru-RU"/>
        </w:rPr>
        <w:t>где</w:t>
      </w:r>
      <w:r w:rsidR="00D51813" w:rsidRPr="000D039F">
        <w:rPr>
          <w:rFonts w:eastAsia="Calibri"/>
          <w:lang w:val="ru-RU"/>
        </w:rPr>
        <w:t>:</w:t>
      </w:r>
    </w:p>
    <w:p w14:paraId="35E4B6A1" w14:textId="5612B161" w:rsidR="00D51813" w:rsidRPr="000D039F" w:rsidRDefault="00D51813" w:rsidP="00D51813">
      <w:pPr>
        <w:pStyle w:val="Equationlegend"/>
        <w:rPr>
          <w:rFonts w:eastAsia="Calibri"/>
          <w:lang w:val="ru-RU"/>
        </w:rPr>
      </w:pPr>
      <w:r w:rsidRPr="000D039F">
        <w:rPr>
          <w:lang w:val="ru-RU"/>
        </w:rPr>
        <w:tab/>
      </w:r>
      <m:oMath>
        <m:acc>
          <m:accPr>
            <m:chr m:val="̅"/>
            <m:ctrlPr>
              <w:rPr>
                <w:rFonts w:ascii="Cambria Math" w:eastAsia="Calibri" w:hAnsi="Cambria Math"/>
                <w:i/>
                <w:lang w:val="ru-RU"/>
              </w:rPr>
            </m:ctrlPr>
          </m:accPr>
          <m:e>
            <m:sSub>
              <m:sSubPr>
                <m:ctrlPr>
                  <w:rPr>
                    <w:rFonts w:ascii="Cambria Math" w:eastAsia="Calibri" w:hAnsi="Cambria Math"/>
                    <w:i/>
                    <w:lang w:val="ru-RU"/>
                  </w:rPr>
                </m:ctrlPr>
              </m:sSubPr>
              <m:e>
                <m:r>
                  <w:rPr>
                    <w:rFonts w:ascii="Cambria Math" w:eastAsia="Calibri" w:hAnsi="Cambria Math"/>
                    <w:lang w:val="ru-RU"/>
                  </w:rPr>
                  <m:t>P</m:t>
                </m:r>
              </m:e>
              <m:sub>
                <m:r>
                  <w:rPr>
                    <w:rFonts w:ascii="Cambria Math" w:eastAsia="Calibri" w:hAnsi="Cambria Math"/>
                    <w:lang w:val="ru-RU"/>
                  </w:rPr>
                  <m:t>t</m:t>
                </m:r>
              </m:sub>
            </m:sSub>
          </m:e>
        </m:acc>
      </m:oMath>
      <w:r w:rsidR="00135480" w:rsidRPr="000D039F">
        <w:rPr>
          <w:vertAlign w:val="subscript"/>
          <w:lang w:val="ru-RU" w:eastAsia="de-DE"/>
        </w:rPr>
        <w:t xml:space="preserve"> </w:t>
      </w:r>
      <w:r w:rsidRPr="000D039F">
        <w:rPr>
          <w:lang w:val="ru-RU"/>
        </w:rPr>
        <w:t>:</w:t>
      </w:r>
      <w:r w:rsidRPr="000D039F">
        <w:rPr>
          <w:rFonts w:eastAsia="Calibri"/>
          <w:lang w:val="ru-RU"/>
        </w:rPr>
        <w:tab/>
      </w:r>
      <w:r w:rsidR="00182FDE" w:rsidRPr="000D039F">
        <w:rPr>
          <w:lang w:val="ru-RU"/>
        </w:rPr>
        <w:t>средняя мощность передатчика (Вт)</w:t>
      </w:r>
    </w:p>
    <w:p w14:paraId="223F0453" w14:textId="26A4EC12" w:rsidR="00D51813" w:rsidRPr="000D039F" w:rsidRDefault="00D51813" w:rsidP="00D51813">
      <w:pPr>
        <w:pStyle w:val="Equationlegend"/>
        <w:rPr>
          <w:rFonts w:eastAsia="Calibri"/>
          <w:lang w:val="ru-RU"/>
        </w:rPr>
      </w:pPr>
      <w:r w:rsidRPr="000D039F">
        <w:rPr>
          <w:rFonts w:eastAsia="Calibri"/>
          <w:lang w:val="ru-RU"/>
        </w:rPr>
        <w:tab/>
      </w:r>
      <w:proofErr w:type="gramStart"/>
      <w:r w:rsidRPr="000D039F">
        <w:rPr>
          <w:rFonts w:eastAsia="Calibri"/>
          <w:i/>
          <w:lang w:val="ru-RU"/>
        </w:rPr>
        <w:t>A</w:t>
      </w:r>
      <w:r w:rsidRPr="007D46E4">
        <w:rPr>
          <w:rFonts w:eastAsia="Calibri"/>
          <w:i/>
          <w:vertAlign w:val="subscript"/>
          <w:lang w:val="ru-RU"/>
        </w:rPr>
        <w:t>e</w:t>
      </w:r>
      <w:r w:rsidR="002104A9" w:rsidRPr="000D039F">
        <w:rPr>
          <w:rFonts w:eastAsia="Calibri"/>
          <w:i/>
          <w:lang w:val="ru-RU"/>
        </w:rPr>
        <w:t xml:space="preserve"> </w:t>
      </w:r>
      <w:r w:rsidRPr="000D039F">
        <w:rPr>
          <w:rFonts w:eastAsia="Calibri"/>
          <w:lang w:val="ru-RU"/>
        </w:rPr>
        <w:t>:</w:t>
      </w:r>
      <w:proofErr w:type="gramEnd"/>
      <w:r w:rsidRPr="000D039F">
        <w:rPr>
          <w:rFonts w:eastAsia="Calibri"/>
          <w:lang w:val="ru-RU"/>
        </w:rPr>
        <w:tab/>
      </w:r>
      <w:r w:rsidR="00182FDE" w:rsidRPr="000D039F">
        <w:rPr>
          <w:lang w:val="ru-RU"/>
        </w:rPr>
        <w:t>эффективная апертура (м</w:t>
      </w:r>
      <w:r w:rsidR="00182FDE" w:rsidRPr="000D039F">
        <w:rPr>
          <w:vertAlign w:val="superscript"/>
          <w:lang w:val="ru-RU"/>
        </w:rPr>
        <w:t>2</w:t>
      </w:r>
      <w:r w:rsidR="00182FDE" w:rsidRPr="000D039F">
        <w:rPr>
          <w:lang w:val="ru-RU"/>
        </w:rPr>
        <w:t>)</w:t>
      </w:r>
    </w:p>
    <w:p w14:paraId="6695A2B7" w14:textId="4F557E37" w:rsidR="00D51813" w:rsidRPr="000D039F" w:rsidRDefault="00D51813" w:rsidP="00D51813">
      <w:pPr>
        <w:pStyle w:val="Equationlegend"/>
        <w:rPr>
          <w:rFonts w:eastAsia="Calibri"/>
          <w:lang w:val="ru-RU"/>
        </w:rPr>
      </w:pPr>
      <w:r w:rsidRPr="000D039F">
        <w:rPr>
          <w:rFonts w:eastAsia="Calibri"/>
          <w:lang w:val="ru-RU"/>
        </w:rPr>
        <w:tab/>
      </w:r>
      <w:r w:rsidRPr="000D039F">
        <w:rPr>
          <w:rFonts w:eastAsia="Noto Sans Symbols"/>
          <w:lang w:val="ru-RU"/>
        </w:rPr>
        <w:t>Δ</w:t>
      </w:r>
      <w:proofErr w:type="gramStart"/>
      <w:r w:rsidRPr="000D039F">
        <w:rPr>
          <w:i/>
          <w:lang w:val="ru-RU"/>
        </w:rPr>
        <w:t>z</w:t>
      </w:r>
      <w:r w:rsidR="002104A9" w:rsidRPr="000D039F">
        <w:rPr>
          <w:i/>
          <w:lang w:val="ru-RU"/>
        </w:rPr>
        <w:t xml:space="preserve"> </w:t>
      </w:r>
      <w:r w:rsidRPr="000D039F">
        <w:rPr>
          <w:rFonts w:eastAsia="Calibri"/>
          <w:lang w:val="ru-RU"/>
        </w:rPr>
        <w:t>:</w:t>
      </w:r>
      <w:proofErr w:type="gramEnd"/>
      <w:r w:rsidRPr="000D039F">
        <w:rPr>
          <w:rFonts w:eastAsia="Calibri"/>
          <w:lang w:val="ru-RU"/>
        </w:rPr>
        <w:tab/>
      </w:r>
      <w:r w:rsidR="00182FDE" w:rsidRPr="000D039F">
        <w:rPr>
          <w:lang w:val="ru-RU"/>
        </w:rPr>
        <w:t>разрешение по высоте (м)</w:t>
      </w:r>
    </w:p>
    <w:p w14:paraId="15903A06" w14:textId="784C3439" w:rsidR="00D51813" w:rsidRPr="000D039F" w:rsidRDefault="00D51813" w:rsidP="00D51813">
      <w:pPr>
        <w:pStyle w:val="Equationlegend"/>
        <w:rPr>
          <w:rFonts w:eastAsia="Calibri"/>
          <w:lang w:val="ru-RU"/>
        </w:rPr>
      </w:pPr>
      <w:r w:rsidRPr="000D039F">
        <w:rPr>
          <w:rFonts w:eastAsia="Calibri"/>
          <w:lang w:val="ru-RU"/>
        </w:rPr>
        <w:tab/>
      </w:r>
      <w:proofErr w:type="gramStart"/>
      <w:r w:rsidRPr="000D039F">
        <w:rPr>
          <w:rFonts w:eastAsia="Calibri"/>
          <w:i/>
          <w:lang w:val="ru-RU"/>
        </w:rPr>
        <w:t>z</w:t>
      </w:r>
      <w:r w:rsidR="002104A9" w:rsidRPr="000D039F">
        <w:rPr>
          <w:rFonts w:eastAsia="Calibri"/>
          <w:i/>
          <w:lang w:val="ru-RU"/>
        </w:rPr>
        <w:t xml:space="preserve"> </w:t>
      </w:r>
      <w:r w:rsidRPr="000D039F">
        <w:rPr>
          <w:rFonts w:eastAsia="Calibri"/>
          <w:lang w:val="ru-RU"/>
        </w:rPr>
        <w:t>:</w:t>
      </w:r>
      <w:proofErr w:type="gramEnd"/>
      <w:r w:rsidRPr="000D039F">
        <w:rPr>
          <w:rFonts w:eastAsia="Calibri"/>
          <w:lang w:val="ru-RU"/>
        </w:rPr>
        <w:tab/>
      </w:r>
      <w:r w:rsidR="00E32D14" w:rsidRPr="000D039F">
        <w:rPr>
          <w:lang w:val="ru-RU"/>
        </w:rPr>
        <w:t>высота (м)</w:t>
      </w:r>
    </w:p>
    <w:p w14:paraId="590EAF1A" w14:textId="5BCC11B0" w:rsidR="00D51813" w:rsidRPr="000D039F" w:rsidRDefault="00D51813" w:rsidP="00D51813">
      <w:pPr>
        <w:pStyle w:val="Equationlegend"/>
        <w:rPr>
          <w:rFonts w:eastAsia="Calibri"/>
          <w:lang w:val="ru-RU"/>
        </w:rPr>
      </w:pPr>
      <w:r w:rsidRPr="000D039F">
        <w:rPr>
          <w:rFonts w:eastAsia="Calibri"/>
          <w:lang w:val="ru-RU"/>
        </w:rPr>
        <w:tab/>
      </w:r>
      <w:proofErr w:type="gramStart"/>
      <w:r w:rsidRPr="000D039F">
        <w:rPr>
          <w:rFonts w:eastAsia="Noto Sans Symbols"/>
          <w:lang w:val="ru-RU"/>
        </w:rPr>
        <w:t>λ</w:t>
      </w:r>
      <w:r w:rsidR="002104A9" w:rsidRPr="000D039F">
        <w:rPr>
          <w:rFonts w:eastAsia="Noto Sans Symbols"/>
          <w:lang w:val="ru-RU"/>
        </w:rPr>
        <w:t xml:space="preserve"> </w:t>
      </w:r>
      <w:r w:rsidRPr="000D039F">
        <w:rPr>
          <w:lang w:val="ru-RU"/>
        </w:rPr>
        <w:t>:</w:t>
      </w:r>
      <w:proofErr w:type="gramEnd"/>
      <w:r w:rsidRPr="000D039F">
        <w:rPr>
          <w:rFonts w:eastAsia="Calibri"/>
          <w:lang w:val="ru-RU"/>
        </w:rPr>
        <w:tab/>
      </w:r>
      <w:r w:rsidR="00E32D14" w:rsidRPr="000D039F">
        <w:rPr>
          <w:lang w:val="ru-RU"/>
        </w:rPr>
        <w:t>длина волны (м)</w:t>
      </w:r>
    </w:p>
    <w:p w14:paraId="236057C2" w14:textId="4A1F4284" w:rsidR="00D51813" w:rsidRPr="000D039F" w:rsidRDefault="00D51813" w:rsidP="00D51813">
      <w:pPr>
        <w:pStyle w:val="Equationlegend"/>
        <w:rPr>
          <w:rFonts w:eastAsia="Calibri"/>
          <w:lang w:val="ru-RU"/>
        </w:rPr>
      </w:pPr>
      <w:r w:rsidRPr="000D039F">
        <w:rPr>
          <w:rFonts w:eastAsia="Calibri"/>
          <w:lang w:val="ru-RU"/>
        </w:rPr>
        <w:tab/>
      </w:r>
      <w:proofErr w:type="gramStart"/>
      <w:r w:rsidRPr="000D039F">
        <w:rPr>
          <w:rFonts w:eastAsia="Calibri"/>
          <w:i/>
          <w:lang w:val="ru-RU"/>
        </w:rPr>
        <w:t>t</w:t>
      </w:r>
      <w:r w:rsidRPr="000D039F">
        <w:rPr>
          <w:rFonts w:eastAsia="Calibri"/>
          <w:i/>
          <w:vertAlign w:val="subscript"/>
          <w:lang w:val="ru-RU"/>
        </w:rPr>
        <w:t>obs</w:t>
      </w:r>
      <w:r w:rsidR="002A65AA" w:rsidRPr="000D039F">
        <w:rPr>
          <w:rFonts w:eastAsia="Calibri"/>
          <w:i/>
          <w:lang w:val="ru-RU"/>
        </w:rPr>
        <w:t xml:space="preserve"> </w:t>
      </w:r>
      <w:r w:rsidRPr="000D039F">
        <w:rPr>
          <w:rFonts w:eastAsia="Calibri"/>
          <w:lang w:val="ru-RU"/>
        </w:rPr>
        <w:t>:</w:t>
      </w:r>
      <w:proofErr w:type="gramEnd"/>
      <w:r w:rsidRPr="000D039F">
        <w:rPr>
          <w:rFonts w:eastAsia="Calibri"/>
          <w:lang w:val="ru-RU"/>
        </w:rPr>
        <w:tab/>
      </w:r>
      <w:r w:rsidR="00E32D14" w:rsidRPr="000D039F">
        <w:rPr>
          <w:lang w:val="ru-RU"/>
        </w:rPr>
        <w:t>время наблюдения (усреднения) (с)</w:t>
      </w:r>
    </w:p>
    <w:p w14:paraId="421362C0" w14:textId="73A99AD9" w:rsidR="00D51813" w:rsidRPr="000D039F" w:rsidRDefault="00D51813" w:rsidP="00D51813">
      <w:pPr>
        <w:pStyle w:val="Equationlegend"/>
        <w:rPr>
          <w:rFonts w:eastAsia="Calibri"/>
          <w:lang w:val="ru-RU"/>
        </w:rPr>
      </w:pPr>
      <w:r w:rsidRPr="000D039F">
        <w:rPr>
          <w:rFonts w:eastAsia="Calibri"/>
          <w:lang w:val="ru-RU"/>
        </w:rPr>
        <w:tab/>
      </w:r>
      <w:proofErr w:type="gramStart"/>
      <w:r w:rsidRPr="000D039F">
        <w:rPr>
          <w:rFonts w:eastAsia="Calibri"/>
          <w:i/>
          <w:lang w:val="ru-RU"/>
        </w:rPr>
        <w:t>T</w:t>
      </w:r>
      <w:r w:rsidRPr="000D039F">
        <w:rPr>
          <w:rFonts w:eastAsia="Calibri"/>
          <w:i/>
          <w:vertAlign w:val="subscript"/>
          <w:lang w:val="ru-RU"/>
        </w:rPr>
        <w:t>sys</w:t>
      </w:r>
      <w:r w:rsidR="002A65AA" w:rsidRPr="000D039F">
        <w:rPr>
          <w:rFonts w:eastAsia="Calibri"/>
          <w:i/>
          <w:lang w:val="ru-RU"/>
        </w:rPr>
        <w:t xml:space="preserve"> </w:t>
      </w:r>
      <w:r w:rsidRPr="000D039F">
        <w:rPr>
          <w:rFonts w:eastAsia="Calibri"/>
          <w:lang w:val="ru-RU"/>
        </w:rPr>
        <w:t>:</w:t>
      </w:r>
      <w:proofErr w:type="gramEnd"/>
      <w:r w:rsidRPr="000D039F">
        <w:rPr>
          <w:rFonts w:eastAsia="Calibri"/>
          <w:lang w:val="ru-RU"/>
        </w:rPr>
        <w:tab/>
      </w:r>
      <w:r w:rsidR="00E32D14" w:rsidRPr="000D039F">
        <w:rPr>
          <w:lang w:val="ru-RU"/>
        </w:rPr>
        <w:t>шумовая температура системы (K)</w:t>
      </w:r>
    </w:p>
    <w:p w14:paraId="7CC03F35" w14:textId="4B85230C" w:rsidR="00D51813" w:rsidRPr="000D039F" w:rsidRDefault="00D51813" w:rsidP="00D51813">
      <w:pPr>
        <w:pStyle w:val="Equationlegend"/>
        <w:rPr>
          <w:rFonts w:eastAsia="Calibri"/>
          <w:lang w:val="ru-RU"/>
        </w:rPr>
      </w:pPr>
      <w:r w:rsidRPr="000D039F">
        <w:rPr>
          <w:rFonts w:eastAsia="Calibri"/>
          <w:lang w:val="ru-RU"/>
        </w:rPr>
        <w:tab/>
      </w:r>
      <m:oMath>
        <m:sSubSup>
          <m:sSubSupPr>
            <m:ctrlPr>
              <w:rPr>
                <w:rFonts w:ascii="Cambria Math" w:eastAsia="Calibri" w:hAnsi="Cambria Math"/>
                <w:i/>
                <w:lang w:val="ru-RU"/>
              </w:rPr>
            </m:ctrlPr>
          </m:sSubSupPr>
          <m:e>
            <m:r>
              <w:rPr>
                <w:rFonts w:ascii="Cambria Math" w:eastAsia="Calibri" w:hAnsi="Cambria Math"/>
                <w:lang w:val="ru-RU"/>
              </w:rPr>
              <m:t>C</m:t>
            </m:r>
          </m:e>
          <m:sub>
            <m:r>
              <w:rPr>
                <w:rFonts w:ascii="Cambria Math" w:eastAsia="Calibri" w:hAnsi="Cambria Math"/>
                <w:lang w:val="ru-RU"/>
              </w:rPr>
              <m:t>n</m:t>
            </m:r>
          </m:sub>
          <m:sup>
            <m:r>
              <w:rPr>
                <w:rFonts w:ascii="Cambria Math" w:eastAsia="Calibri" w:hAnsi="Cambria Math"/>
                <w:lang w:val="ru-RU"/>
              </w:rPr>
              <m:t>2</m:t>
            </m:r>
          </m:sup>
        </m:sSubSup>
      </m:oMath>
      <w:r w:rsidR="002104A9" w:rsidRPr="000D039F">
        <w:rPr>
          <w:rFonts w:eastAsia="Calibri"/>
          <w:lang w:val="ru-RU"/>
        </w:rPr>
        <w:t xml:space="preserve"> </w:t>
      </w:r>
      <w:r w:rsidRPr="000D039F">
        <w:rPr>
          <w:lang w:val="ru-RU"/>
        </w:rPr>
        <w:t>:</w:t>
      </w:r>
      <w:r w:rsidRPr="000D039F">
        <w:rPr>
          <w:rFonts w:eastAsia="Calibri"/>
          <w:lang w:val="ru-RU"/>
        </w:rPr>
        <w:tab/>
      </w:r>
      <w:r w:rsidR="00E32D14" w:rsidRPr="000D039F">
        <w:rPr>
          <w:lang w:val="ru-RU"/>
        </w:rPr>
        <w:t>структурный параметр показателя преломления (м</w:t>
      </w:r>
      <w:r w:rsidR="00E32D14" w:rsidRPr="000D039F">
        <w:rPr>
          <w:vertAlign w:val="superscript"/>
          <w:lang w:val="ru-RU"/>
        </w:rPr>
        <w:t xml:space="preserve"> </w:t>
      </w:r>
      <w:r w:rsidR="0016648F" w:rsidRPr="000D039F">
        <w:rPr>
          <w:vertAlign w:val="superscript"/>
          <w:lang w:val="ru-RU"/>
        </w:rPr>
        <w:t>−</w:t>
      </w:r>
      <w:r w:rsidRPr="000D039F">
        <w:rPr>
          <w:vertAlign w:val="superscript"/>
          <w:lang w:val="ru-RU"/>
        </w:rPr>
        <w:t>2/3</w:t>
      </w:r>
      <w:r w:rsidRPr="000D039F">
        <w:rPr>
          <w:rFonts w:eastAsia="Calibri"/>
          <w:lang w:val="ru-RU"/>
        </w:rPr>
        <w:t>).</w:t>
      </w:r>
    </w:p>
    <w:p w14:paraId="5F5635A8" w14:textId="4760353C" w:rsidR="00BE2E34" w:rsidRPr="000D039F" w:rsidRDefault="00BE2E34" w:rsidP="00BE2E34">
      <w:pPr>
        <w:rPr>
          <w:lang w:val="ru-RU"/>
        </w:rPr>
      </w:pPr>
      <w:r w:rsidRPr="000D039F">
        <w:rPr>
          <w:lang w:val="ru-RU"/>
        </w:rPr>
        <w:t>Рассеяние при ясном небе, как правило, генерирует сигналы с меньшим отношением сигнал/шум, чем рассеяние от частиц осадков, и поэтому представляет собой более сложную ситуацию, поскольку для надежной работы при любых погодных условиях необходимо соответствующее отношение С/Ш, даже когда в атмосфере присутствуют условия слабого рассеяния. Такая ситуация характерна для периодов низкой влажности (в зимнее время) и для случаев низкой турбулентности, т. е. случаев, когда оси струйных течений наблюдаются на высоте 10</w:t>
      </w:r>
      <w:r w:rsidR="00455F54" w:rsidRPr="000D039F">
        <w:rPr>
          <w:lang w:val="ru-RU"/>
        </w:rPr>
        <w:t>–</w:t>
      </w:r>
      <w:r w:rsidRPr="000D039F">
        <w:rPr>
          <w:lang w:val="ru-RU"/>
        </w:rPr>
        <w:t>15 км.</w:t>
      </w:r>
    </w:p>
    <w:p w14:paraId="0955562F" w14:textId="4E63A2F8" w:rsidR="00BE2E34" w:rsidRPr="000D039F" w:rsidRDefault="00BE2E34" w:rsidP="00BE2E34">
      <w:pPr>
        <w:rPr>
          <w:lang w:val="ru-RU"/>
        </w:rPr>
      </w:pPr>
      <w:r w:rsidRPr="000D039F">
        <w:rPr>
          <w:lang w:val="ru-RU"/>
        </w:rPr>
        <w:t>Уравнение (</w:t>
      </w:r>
      <w:proofErr w:type="gramStart"/>
      <w:r w:rsidRPr="000D039F">
        <w:rPr>
          <w:lang w:val="ru-RU"/>
        </w:rPr>
        <w:t>4-18</w:t>
      </w:r>
      <w:proofErr w:type="gramEnd"/>
      <w:r w:rsidRPr="000D039F">
        <w:rPr>
          <w:lang w:val="ru-RU"/>
        </w:rPr>
        <w:t>) справедливо только в том случае, если половина длины волны радиолокатора (так называемая длина волны Брэгга) в инерционном поддиапазоне атмосферной турбулентности находится в пределах инерционного поддиапазона полностью развитой турбулентности, т. е.</w:t>
      </w:r>
      <w:r w:rsidRPr="000D039F">
        <w:rPr>
          <w:i/>
          <w:iCs/>
          <w:lang w:val="ru-RU"/>
        </w:rPr>
        <w:t xml:space="preserve"> l</w:t>
      </w:r>
      <w:r w:rsidRPr="000D039F">
        <w:rPr>
          <w:vertAlign w:val="subscript"/>
          <w:lang w:val="ru-RU"/>
        </w:rPr>
        <w:t>0</w:t>
      </w:r>
      <w:r w:rsidRPr="000D039F">
        <w:rPr>
          <w:lang w:val="ru-RU"/>
        </w:rPr>
        <w:t xml:space="preserve"> ≤ λ/2 ≤ </w:t>
      </w:r>
      <w:r w:rsidRPr="000D039F">
        <w:rPr>
          <w:i/>
          <w:iCs/>
          <w:lang w:val="ru-RU"/>
        </w:rPr>
        <w:t>L</w:t>
      </w:r>
      <w:r w:rsidRPr="000D039F">
        <w:rPr>
          <w:vertAlign w:val="subscript"/>
          <w:lang w:val="ru-RU"/>
        </w:rPr>
        <w:t>0</w:t>
      </w:r>
      <w:r w:rsidRPr="000D039F">
        <w:rPr>
          <w:lang w:val="ru-RU"/>
        </w:rPr>
        <w:t xml:space="preserve">, где </w:t>
      </w:r>
      <w:r w:rsidRPr="000D039F">
        <w:rPr>
          <w:i/>
          <w:iCs/>
          <w:lang w:val="ru-RU"/>
        </w:rPr>
        <w:t>l</w:t>
      </w:r>
      <w:r w:rsidRPr="000D039F">
        <w:rPr>
          <w:vertAlign w:val="subscript"/>
          <w:lang w:val="ru-RU"/>
        </w:rPr>
        <w:t>0</w:t>
      </w:r>
      <w:r w:rsidRPr="000D039F">
        <w:rPr>
          <w:lang w:val="ru-RU"/>
        </w:rPr>
        <w:t xml:space="preserve"> обозначает внутреннюю шкалу (нижнюю границу этого инерционного поддиапазона), а </w:t>
      </w:r>
      <w:r w:rsidRPr="000D039F">
        <w:rPr>
          <w:i/>
          <w:iCs/>
          <w:lang w:val="ru-RU"/>
        </w:rPr>
        <w:t>L</w:t>
      </w:r>
      <w:r w:rsidRPr="000D039F">
        <w:rPr>
          <w:vertAlign w:val="subscript"/>
          <w:lang w:val="ru-RU"/>
        </w:rPr>
        <w:t>0</w:t>
      </w:r>
      <w:r w:rsidRPr="000D039F">
        <w:rPr>
          <w:lang w:val="ru-RU"/>
        </w:rPr>
        <w:t xml:space="preserve"> </w:t>
      </w:r>
      <w:r w:rsidR="00455F54" w:rsidRPr="000D039F">
        <w:rPr>
          <w:lang w:val="ru-RU"/>
        </w:rPr>
        <w:t>–</w:t>
      </w:r>
      <w:r w:rsidRPr="000D039F">
        <w:rPr>
          <w:lang w:val="ru-RU"/>
        </w:rPr>
        <w:t xml:space="preserve"> внешнюю шкалу турбулентности.</w:t>
      </w:r>
    </w:p>
    <w:p w14:paraId="29D80EFC" w14:textId="5F6FEF04" w:rsidR="00BE2E34" w:rsidRPr="000D039F" w:rsidRDefault="00BE2E34" w:rsidP="00BE2E34">
      <w:pPr>
        <w:rPr>
          <w:lang w:val="ru-RU"/>
        </w:rPr>
      </w:pPr>
      <w:r w:rsidRPr="000D039F">
        <w:rPr>
          <w:lang w:val="ru-RU"/>
        </w:rPr>
        <w:t xml:space="preserve">Безусловно, структура атмосферной турбулентности физически ограничивает полезный диапазон длин волны радара ветрового профиля значениями порядка </w:t>
      </w:r>
      <w:proofErr w:type="gramStart"/>
      <w:r w:rsidRPr="000D039F">
        <w:rPr>
          <w:lang w:val="ru-RU"/>
        </w:rPr>
        <w:t>10−0,2</w:t>
      </w:r>
      <w:proofErr w:type="gramEnd"/>
      <w:r w:rsidRPr="000D039F">
        <w:rPr>
          <w:lang w:val="ru-RU"/>
        </w:rPr>
        <w:t xml:space="preserve"> м (</w:t>
      </w:r>
      <w:proofErr w:type="gramStart"/>
      <w:r w:rsidRPr="000D039F">
        <w:rPr>
          <w:lang w:val="ru-RU"/>
        </w:rPr>
        <w:t>30−1500</w:t>
      </w:r>
      <w:proofErr w:type="gramEnd"/>
      <w:r w:rsidRPr="000D039F">
        <w:rPr>
          <w:lang w:val="ru-RU"/>
        </w:rPr>
        <w:t xml:space="preserve"> МГц). Турбулентные структуры поля показателя преломления размером меньше </w:t>
      </w:r>
      <w:r w:rsidRPr="000D039F">
        <w:rPr>
          <w:i/>
          <w:iCs/>
          <w:lang w:val="ru-RU"/>
        </w:rPr>
        <w:t>l</w:t>
      </w:r>
      <w:r w:rsidRPr="000D039F">
        <w:rPr>
          <w:vertAlign w:val="subscript"/>
          <w:lang w:val="ru-RU"/>
        </w:rPr>
        <w:t>0</w:t>
      </w:r>
      <w:r w:rsidRPr="000D039F">
        <w:rPr>
          <w:lang w:val="ru-RU"/>
        </w:rPr>
        <w:t xml:space="preserve"> быстро рассеиваются под воздействием теплоты внутреннего трения, что приводит к вязкому прерыванию процесса рассеяния. Следовательно, для профилирования ветра при ясном небе нельзя использовать меньшие длины волн по причине отсутствия колебаний коэффициента рефракции при значениях на уровне λ/2.</w:t>
      </w:r>
    </w:p>
    <w:p w14:paraId="60C39F14" w14:textId="77777777" w:rsidR="00BE2E34" w:rsidRPr="000D039F" w:rsidRDefault="00BE2E34" w:rsidP="00BE2E34">
      <w:pPr>
        <w:rPr>
          <w:lang w:val="ru-RU"/>
        </w:rPr>
      </w:pPr>
      <w:r w:rsidRPr="000D039F">
        <w:rPr>
          <w:lang w:val="ru-RU"/>
        </w:rPr>
        <w:t>Кроме этого, при том, что структурный параметр коэффициента рефракции не зависит от частоты в пределах соответствующего брэгговского диапазона длин волн, который ограничен пределами инерционного поддиапазона, он в значительной степени зависит от высоты и меняется на несколько порядков величины.</w:t>
      </w:r>
    </w:p>
    <w:p w14:paraId="4BBAB1AF" w14:textId="77777777" w:rsidR="00BE2E34" w:rsidRPr="000D039F" w:rsidRDefault="00BE2E34" w:rsidP="00BE2E34">
      <w:pPr>
        <w:rPr>
          <w:lang w:val="ru-RU"/>
        </w:rPr>
      </w:pPr>
      <w:r w:rsidRPr="000D039F">
        <w:rPr>
          <w:lang w:val="ru-RU"/>
        </w:rPr>
        <w:t>В остальном частотная зависимость практически полностью выражается через длину волны, и космический шум вносит значительный вклад только в шумовую температуру системы для длин волны, превышающих приблизительно 1 м.</w:t>
      </w:r>
    </w:p>
    <w:p w14:paraId="543F643C" w14:textId="77777777" w:rsidR="00BE2E34" w:rsidRPr="000D039F" w:rsidRDefault="00BE2E34" w:rsidP="00BE2E34">
      <w:pPr>
        <w:rPr>
          <w:lang w:val="ru-RU"/>
        </w:rPr>
      </w:pPr>
      <w:r w:rsidRPr="000D039F">
        <w:rPr>
          <w:lang w:val="ru-RU"/>
        </w:rPr>
        <w:t>Очевидно, что отношение С/Ш (согласно уравнению (</w:t>
      </w:r>
      <w:proofErr w:type="gramStart"/>
      <w:r w:rsidRPr="000D039F">
        <w:rPr>
          <w:lang w:val="ru-RU"/>
        </w:rPr>
        <w:t>4-18</w:t>
      </w:r>
      <w:proofErr w:type="gramEnd"/>
      <w:r w:rsidRPr="000D039F">
        <w:rPr>
          <w:lang w:val="ru-RU"/>
        </w:rPr>
        <w:t>)) может быть увеличено с помощью:</w:t>
      </w:r>
    </w:p>
    <w:p w14:paraId="1EF52D96" w14:textId="77777777" w:rsidR="00BE2E34" w:rsidRPr="000D039F" w:rsidRDefault="00BE2E34" w:rsidP="0053797A">
      <w:pPr>
        <w:pStyle w:val="enumlev1"/>
        <w:rPr>
          <w:lang w:val="ru-RU"/>
        </w:rPr>
      </w:pPr>
      <w:r w:rsidRPr="000D039F">
        <w:rPr>
          <w:lang w:val="ru-RU"/>
        </w:rPr>
        <w:t>–</w:t>
      </w:r>
      <w:r w:rsidRPr="000D039F">
        <w:rPr>
          <w:lang w:val="ru-RU"/>
        </w:rPr>
        <w:tab/>
        <w:t>антенн с большой апертурой;</w:t>
      </w:r>
    </w:p>
    <w:p w14:paraId="3EE29A86" w14:textId="77777777" w:rsidR="00BE2E34" w:rsidRPr="000D039F" w:rsidRDefault="00BE2E34" w:rsidP="0053797A">
      <w:pPr>
        <w:pStyle w:val="enumlev1"/>
        <w:rPr>
          <w:lang w:val="ru-RU"/>
        </w:rPr>
      </w:pPr>
      <w:r w:rsidRPr="000D039F">
        <w:rPr>
          <w:lang w:val="ru-RU"/>
        </w:rPr>
        <w:t>–</w:t>
      </w:r>
      <w:r w:rsidRPr="000D039F">
        <w:rPr>
          <w:lang w:val="ru-RU"/>
        </w:rPr>
        <w:tab/>
        <w:t>высокой импульсной мощности и высокой частоты повторения импульсов (ЧПИ), с тем чтобы увеличить среднюю мощность;</w:t>
      </w:r>
    </w:p>
    <w:p w14:paraId="164EE804" w14:textId="77777777" w:rsidR="00BE2E34" w:rsidRPr="000D039F" w:rsidRDefault="00BE2E34" w:rsidP="0053797A">
      <w:pPr>
        <w:pStyle w:val="enumlev1"/>
        <w:rPr>
          <w:lang w:val="ru-RU"/>
        </w:rPr>
      </w:pPr>
      <w:r w:rsidRPr="000D039F">
        <w:rPr>
          <w:lang w:val="ru-RU"/>
        </w:rPr>
        <w:t>–</w:t>
      </w:r>
      <w:r w:rsidRPr="000D039F">
        <w:rPr>
          <w:lang w:val="ru-RU"/>
        </w:rPr>
        <w:tab/>
        <w:t>использования методов сжатия импульсов;</w:t>
      </w:r>
    </w:p>
    <w:p w14:paraId="6C27930E" w14:textId="77777777" w:rsidR="00BE2E34" w:rsidRPr="000D039F" w:rsidRDefault="00BE2E34" w:rsidP="0053797A">
      <w:pPr>
        <w:pStyle w:val="enumlev1"/>
        <w:rPr>
          <w:lang w:val="ru-RU"/>
        </w:rPr>
      </w:pPr>
      <w:r w:rsidRPr="000D039F">
        <w:rPr>
          <w:lang w:val="ru-RU"/>
        </w:rPr>
        <w:t>–</w:t>
      </w:r>
      <w:r w:rsidRPr="000D039F">
        <w:rPr>
          <w:lang w:val="ru-RU"/>
        </w:rPr>
        <w:tab/>
        <w:t xml:space="preserve">длинной волны; </w:t>
      </w:r>
    </w:p>
    <w:p w14:paraId="4541635E" w14:textId="77777777" w:rsidR="00BE2E34" w:rsidRPr="000D039F" w:rsidRDefault="00BE2E34" w:rsidP="0053797A">
      <w:pPr>
        <w:pStyle w:val="enumlev1"/>
        <w:rPr>
          <w:lang w:val="ru-RU"/>
        </w:rPr>
      </w:pPr>
      <w:r w:rsidRPr="000D039F">
        <w:rPr>
          <w:lang w:val="ru-RU"/>
        </w:rPr>
        <w:t>–</w:t>
      </w:r>
      <w:r w:rsidRPr="000D039F">
        <w:rPr>
          <w:lang w:val="ru-RU"/>
        </w:rPr>
        <w:tab/>
        <w:t>высокой чувствительности приемника и низкого уровня шума приемника;</w:t>
      </w:r>
    </w:p>
    <w:p w14:paraId="788DDA8C" w14:textId="77777777" w:rsidR="00BE2E34" w:rsidRPr="000D039F" w:rsidRDefault="00BE2E34" w:rsidP="0053797A">
      <w:pPr>
        <w:pStyle w:val="enumlev1"/>
        <w:rPr>
          <w:lang w:val="ru-RU"/>
        </w:rPr>
      </w:pPr>
      <w:r w:rsidRPr="000D039F">
        <w:rPr>
          <w:lang w:val="ru-RU"/>
        </w:rPr>
        <w:t>–</w:t>
      </w:r>
      <w:r w:rsidRPr="000D039F">
        <w:rPr>
          <w:lang w:val="ru-RU"/>
        </w:rPr>
        <w:tab/>
        <w:t>более грубого разрешения по высоте (более длинные импульсы); и</w:t>
      </w:r>
    </w:p>
    <w:p w14:paraId="75061F0C" w14:textId="77777777" w:rsidR="00BE2E34" w:rsidRPr="000D039F" w:rsidRDefault="00BE2E34" w:rsidP="0053797A">
      <w:pPr>
        <w:pStyle w:val="enumlev1"/>
        <w:rPr>
          <w:lang w:val="ru-RU"/>
        </w:rPr>
      </w:pPr>
      <w:r w:rsidRPr="000D039F">
        <w:rPr>
          <w:lang w:val="ru-RU"/>
        </w:rPr>
        <w:t>–</w:t>
      </w:r>
      <w:r w:rsidRPr="000D039F">
        <w:rPr>
          <w:lang w:val="ru-RU"/>
        </w:rPr>
        <w:tab/>
        <w:t>более длительного времени осреднения.</w:t>
      </w:r>
    </w:p>
    <w:p w14:paraId="06E208AC" w14:textId="77777777" w:rsidR="00BE2E34" w:rsidRPr="000D039F" w:rsidRDefault="00BE2E34" w:rsidP="00BE2E34">
      <w:pPr>
        <w:rPr>
          <w:lang w:val="ru-RU"/>
        </w:rPr>
      </w:pPr>
      <w:r w:rsidRPr="000D039F">
        <w:rPr>
          <w:lang w:val="ru-RU"/>
        </w:rPr>
        <w:lastRenderedPageBreak/>
        <w:t>Однако такие меры всегда сказываются на других эксплуатационных параметрах радиолокатора, а также на стоимости прибора. Следует отметить, в частности, что увеличение ЧПИ возможно лишь в той степени, в которой удается избежать проблем неопределенности по дальности (вторичные эхосигналы). Поскольку разрешение по дальности определяется шириной импульса, существует также прямой компромисс между разрешением по дальности и высотным охватом. По этой причине радары ветрового профиля часто эксплуатируются в двух режимах: низкий режим, в котором используется короткий импульс для получения наилучшего разрешения по вертикали за счет вертикальной дальности; и высокий режим, в котором используется более длительный импульс с более грубым разрешением для максимального охвата по высоте.</w:t>
      </w:r>
    </w:p>
    <w:p w14:paraId="287364F6" w14:textId="77777777" w:rsidR="00BE2E34" w:rsidRPr="000D039F" w:rsidRDefault="00BE2E34" w:rsidP="0053797A">
      <w:pPr>
        <w:pStyle w:val="Heading3"/>
        <w:rPr>
          <w:lang w:val="ru-RU"/>
        </w:rPr>
      </w:pPr>
      <w:bookmarkStart w:id="283" w:name="_Toc236243252"/>
      <w:bookmarkStart w:id="284" w:name="_Toc236299089"/>
      <w:r w:rsidRPr="000D039F">
        <w:rPr>
          <w:lang w:val="ru-RU"/>
        </w:rPr>
        <w:t>4.3.2</w:t>
      </w:r>
      <w:r w:rsidRPr="000D039F">
        <w:rPr>
          <w:lang w:val="ru-RU"/>
        </w:rPr>
        <w:tab/>
        <w:t>Эксплуатационные и частотные аспекты</w:t>
      </w:r>
      <w:bookmarkEnd w:id="283"/>
      <w:bookmarkEnd w:id="284"/>
    </w:p>
    <w:p w14:paraId="6DF4E6DD" w14:textId="77777777" w:rsidR="00BE2E34" w:rsidRPr="000D039F" w:rsidRDefault="00BE2E34" w:rsidP="00BE2E34">
      <w:pPr>
        <w:rPr>
          <w:lang w:val="ru-RU"/>
        </w:rPr>
      </w:pPr>
      <w:r w:rsidRPr="000D039F">
        <w:rPr>
          <w:lang w:val="ru-RU"/>
        </w:rPr>
        <w:t>Антенны с большой апертурой и высокой средней излучаемой мощностью имеют высокую цену. На антенну и усилитель мощности радара ветрового профиля часто приходится более половины общей стоимости устанавливаемой системы. Таким образом, применение достижений технологии в этих областях – довольно дорогостоящий способ улучшения показателей работы.</w:t>
      </w:r>
    </w:p>
    <w:p w14:paraId="6749A0A6" w14:textId="165D9491" w:rsidR="00BE2E34" w:rsidRPr="000D039F" w:rsidRDefault="00BE2E34" w:rsidP="00BE2E34">
      <w:pPr>
        <w:rPr>
          <w:lang w:val="ru-RU"/>
        </w:rPr>
      </w:pPr>
      <w:r w:rsidRPr="000D039F">
        <w:rPr>
          <w:lang w:val="ru-RU"/>
        </w:rPr>
        <w:t>Однако в отношении апертуры антенны следует учитывать еще один фактор, который определяет минимальный размер. Работа радара ветрового профиля основана на том, что для получения данных он последовательно нацеливает главный луч по разным (минимум трем) независимым направлениям. В предыдущих системах для сбора данных использовались два или четыре ортогональных азимута при углах возвышения, составляющих порядка 75° и иногда до вертикального положения. Антенны более современной конструкции обеспечивают гораздо большую гибкость в нацеливании луча. Луч антенны должен быть достаточно узким, чтобы можно было очертить несколько положений луча. Можно использовать антенны с полной шириной диаграммы направленности по уровню 3 дБ, составляющей от 3° до 10°, что соответствует усилению антенны от 36 до 27</w:t>
      </w:r>
      <w:r w:rsidR="00967A01" w:rsidRPr="000D039F">
        <w:rPr>
          <w:lang w:val="ru-RU"/>
        </w:rPr>
        <w:t> </w:t>
      </w:r>
      <w:r w:rsidRPr="000D039F">
        <w:rPr>
          <w:lang w:val="ru-RU"/>
        </w:rPr>
        <w:t>дБи, соответственно. Усиление определяет эффективную апертуру через уравнение (</w:t>
      </w:r>
      <w:proofErr w:type="gramStart"/>
      <w:r w:rsidRPr="000D039F">
        <w:rPr>
          <w:lang w:val="ru-RU"/>
        </w:rPr>
        <w:t>4-19</w:t>
      </w:r>
      <w:proofErr w:type="gramEnd"/>
      <w:r w:rsidRPr="000D039F">
        <w:rPr>
          <w:lang w:val="ru-RU"/>
        </w:rPr>
        <w:t>).</w:t>
      </w:r>
    </w:p>
    <w:p w14:paraId="249A623B" w14:textId="3A373470" w:rsidR="00D51813" w:rsidRPr="000D039F" w:rsidRDefault="00DD57B2" w:rsidP="00D51813">
      <w:pPr>
        <w:pStyle w:val="Equation"/>
        <w:rPr>
          <w:rFonts w:eastAsia="Calibri"/>
          <w:lang w:val="ru-RU"/>
        </w:rPr>
      </w:pPr>
      <w:r w:rsidRPr="000D039F">
        <w:rPr>
          <w:rFonts w:eastAsia="Calibri"/>
          <w:lang w:val="ru-RU"/>
        </w:rPr>
        <w:tab/>
      </w:r>
      <w:r w:rsidR="00D51813" w:rsidRPr="000D039F">
        <w:rPr>
          <w:rFonts w:eastAsia="Calibri"/>
          <w:lang w:val="ru-RU"/>
        </w:rPr>
        <w:tab/>
      </w:r>
      <m:oMath>
        <m:sSub>
          <m:sSubPr>
            <m:ctrlPr>
              <w:rPr>
                <w:rFonts w:ascii="Cambria Math" w:eastAsia="Calibri" w:hAnsi="Cambria Math"/>
                <w:i/>
                <w:lang w:val="ru-RU"/>
              </w:rPr>
            </m:ctrlPr>
          </m:sSubPr>
          <m:e>
            <m:r>
              <w:rPr>
                <w:rFonts w:ascii="Cambria Math" w:eastAsia="Calibri" w:hAnsi="Cambria Math"/>
                <w:lang w:val="ru-RU"/>
              </w:rPr>
              <m:t>A</m:t>
            </m:r>
          </m:e>
          <m:sub>
            <m:r>
              <w:rPr>
                <w:rFonts w:ascii="Cambria Math" w:eastAsia="Calibri" w:hAnsi="Cambria Math"/>
                <w:lang w:val="ru-RU"/>
              </w:rPr>
              <m:t>e</m:t>
            </m:r>
          </m:sub>
        </m:sSub>
        <m:r>
          <w:rPr>
            <w:rFonts w:ascii="Cambria Math" w:eastAsia="Calibri" w:hAnsi="Cambria Math"/>
            <w:lang w:val="ru-RU"/>
          </w:rPr>
          <m:t>=</m:t>
        </m:r>
        <m:sSup>
          <m:sSupPr>
            <m:ctrlPr>
              <w:rPr>
                <w:rFonts w:ascii="Cambria Math" w:eastAsia="Calibri" w:hAnsi="Cambria Math"/>
                <w:i/>
                <w:lang w:val="ru-RU"/>
              </w:rPr>
            </m:ctrlPr>
          </m:sSupPr>
          <m:e>
            <m:r>
              <w:rPr>
                <w:rFonts w:ascii="Cambria Math" w:eastAsia="Calibri" w:hAnsi="Cambria Math"/>
                <w:lang w:val="ru-RU"/>
              </w:rPr>
              <m:t>10</m:t>
            </m:r>
          </m:e>
          <m:sup>
            <m:f>
              <m:fPr>
                <m:type m:val="lin"/>
                <m:ctrlPr>
                  <w:rPr>
                    <w:rFonts w:ascii="Cambria Math" w:eastAsia="Calibri" w:hAnsi="Cambria Math"/>
                    <w:i/>
                    <w:lang w:val="ru-RU"/>
                  </w:rPr>
                </m:ctrlPr>
              </m:fPr>
              <m:num>
                <m:r>
                  <w:rPr>
                    <w:rFonts w:ascii="Cambria Math" w:eastAsia="Calibri" w:hAnsi="Cambria Math"/>
                    <w:lang w:val="ru-RU"/>
                  </w:rPr>
                  <m:t>G</m:t>
                </m:r>
              </m:num>
              <m:den>
                <m:r>
                  <w:rPr>
                    <w:rFonts w:ascii="Cambria Math" w:eastAsia="Calibri" w:hAnsi="Cambria Math"/>
                    <w:lang w:val="ru-RU"/>
                  </w:rPr>
                  <m:t>10</m:t>
                </m:r>
              </m:den>
            </m:f>
          </m:sup>
        </m:sSup>
        <m:f>
          <m:fPr>
            <m:type m:val="lin"/>
            <m:ctrlPr>
              <w:rPr>
                <w:rFonts w:ascii="Cambria Math" w:eastAsia="Calibri" w:hAnsi="Cambria Math"/>
                <w:i/>
                <w:lang w:val="ru-RU"/>
              </w:rPr>
            </m:ctrlPr>
          </m:fPr>
          <m:num>
            <m:sSup>
              <m:sSupPr>
                <m:ctrlPr>
                  <w:rPr>
                    <w:rFonts w:ascii="Cambria Math" w:eastAsia="Calibri" w:hAnsi="Cambria Math"/>
                    <w:i/>
                    <w:lang w:val="ru-RU"/>
                  </w:rPr>
                </m:ctrlPr>
              </m:sSupPr>
              <m:e>
                <m:r>
                  <m:rPr>
                    <m:sty m:val="p"/>
                  </m:rPr>
                  <w:rPr>
                    <w:rFonts w:ascii="Cambria Math" w:eastAsia="Calibri" w:hAnsi="Cambria Math"/>
                    <w:lang w:val="ru-RU"/>
                  </w:rPr>
                  <m:t>λ</m:t>
                </m:r>
              </m:e>
              <m:sup>
                <m:r>
                  <w:rPr>
                    <w:rFonts w:ascii="Cambria Math" w:eastAsia="Calibri" w:hAnsi="Cambria Math"/>
                    <w:lang w:val="ru-RU"/>
                  </w:rPr>
                  <m:t>2</m:t>
                </m:r>
              </m:sup>
            </m:sSup>
          </m:num>
          <m:den>
            <m:r>
              <w:rPr>
                <w:rFonts w:ascii="Cambria Math" w:eastAsia="Calibri" w:hAnsi="Cambria Math"/>
                <w:lang w:val="ru-RU"/>
              </w:rPr>
              <m:t>4</m:t>
            </m:r>
            <m:r>
              <m:rPr>
                <m:sty m:val="p"/>
              </m:rPr>
              <w:rPr>
                <w:rFonts w:ascii="Cambria Math" w:eastAsia="Calibri" w:hAnsi="Cambria Math"/>
                <w:lang w:val="ru-RU"/>
              </w:rPr>
              <m:t>π</m:t>
            </m:r>
          </m:den>
        </m:f>
      </m:oMath>
      <w:r w:rsidR="00D51813" w:rsidRPr="000D039F">
        <w:rPr>
          <w:rFonts w:eastAsia="Calibri"/>
          <w:lang w:val="ru-RU"/>
        </w:rPr>
        <w:tab/>
        <w:t>(</w:t>
      </w:r>
      <w:proofErr w:type="gramStart"/>
      <w:r w:rsidR="00D51813" w:rsidRPr="000D039F">
        <w:rPr>
          <w:rFonts w:eastAsia="Calibri"/>
          <w:lang w:val="ru-RU"/>
        </w:rPr>
        <w:t>4-1</w:t>
      </w:r>
      <w:r w:rsidR="0088267B" w:rsidRPr="000D039F">
        <w:rPr>
          <w:rFonts w:eastAsia="Calibri"/>
          <w:lang w:val="ru-RU"/>
        </w:rPr>
        <w:t>9</w:t>
      </w:r>
      <w:proofErr w:type="gramEnd"/>
      <w:r w:rsidR="00D51813" w:rsidRPr="000D039F">
        <w:rPr>
          <w:rFonts w:eastAsia="Calibri"/>
          <w:lang w:val="ru-RU"/>
        </w:rPr>
        <w:t>)</w:t>
      </w:r>
    </w:p>
    <w:p w14:paraId="3301CEDC" w14:textId="5082F6FB" w:rsidR="00BE2E34" w:rsidRPr="000D039F" w:rsidRDefault="00BE2E34" w:rsidP="00BE2E34">
      <w:pPr>
        <w:rPr>
          <w:lang w:val="ru-RU"/>
        </w:rPr>
      </w:pPr>
      <w:bookmarkStart w:id="285" w:name="_Hlk190628836"/>
      <w:r w:rsidRPr="000D039F">
        <w:rPr>
          <w:lang w:val="ru-RU"/>
        </w:rPr>
        <w:t>В связи с помехами и перегруженностью радиочастотного спектра, а также с обусловленным этим регулированием, частоты радаров ветрового профиля нельзя выбирать произвольно. Для ряда применений с высокими требованиями, например радара по исследованию средних и верхних слоев атмосферы, расположенного в Японии, а также радаров на Восточном и Западном космических стартовых полигонах в США, потребовалось использовать очень большие (порядка 10 000 м</w:t>
      </w:r>
      <w:r w:rsidRPr="000D039F">
        <w:rPr>
          <w:vertAlign w:val="superscript"/>
          <w:lang w:val="ru-RU"/>
        </w:rPr>
        <w:t>2</w:t>
      </w:r>
      <w:r w:rsidRPr="000D039F">
        <w:rPr>
          <w:lang w:val="ru-RU"/>
        </w:rPr>
        <w:t>), мощные (пиковая мощность 250 кВт и выше, средняя мощность к 12,5 кВт и выше), короткоимпульсные (1 мкс) радары, работающие на частотах около 50</w:t>
      </w:r>
      <w:r w:rsidR="00F94A0B" w:rsidRPr="000D039F">
        <w:rPr>
          <w:lang w:val="ru-RU"/>
        </w:rPr>
        <w:t> </w:t>
      </w:r>
      <w:r w:rsidRPr="000D039F">
        <w:rPr>
          <w:lang w:val="ru-RU"/>
        </w:rPr>
        <w:t>МГц. Научно-исследовательские организации также эксплуатируют другие профилометры, работающие на частотах между 40 и 70 МГц, при условии, что эти устройства не будут создавать помех.</w:t>
      </w:r>
    </w:p>
    <w:p w14:paraId="67699C4B" w14:textId="4B49E6B5" w:rsidR="00BE2E34" w:rsidRPr="000D039F" w:rsidRDefault="00BE2E34" w:rsidP="00BE2E34">
      <w:pPr>
        <w:rPr>
          <w:lang w:val="ru-RU"/>
        </w:rPr>
      </w:pPr>
      <w:r w:rsidRPr="000D039F">
        <w:rPr>
          <w:lang w:val="ru-RU"/>
        </w:rPr>
        <w:t xml:space="preserve">Радиолокаторы ветрового профиля ОВЧ-диапазона, например </w:t>
      </w:r>
      <w:proofErr w:type="gramStart"/>
      <w:r w:rsidRPr="000D039F">
        <w:rPr>
          <w:lang w:val="ru-RU"/>
        </w:rPr>
        <w:t>46−68</w:t>
      </w:r>
      <w:proofErr w:type="gramEnd"/>
      <w:r w:rsidRPr="000D039F">
        <w:rPr>
          <w:lang w:val="ru-RU"/>
        </w:rPr>
        <w:t xml:space="preserve"> МГц согласно сноске </w:t>
      </w:r>
      <w:r w:rsidRPr="000D039F">
        <w:rPr>
          <w:b/>
          <w:bCs/>
          <w:lang w:val="ru-RU"/>
        </w:rPr>
        <w:t>5.162A</w:t>
      </w:r>
      <w:r w:rsidRPr="000D039F">
        <w:rPr>
          <w:lang w:val="ru-RU"/>
        </w:rPr>
        <w:t xml:space="preserve"> РР, будут обеспечивать профили ветра до высоты 30 км и в этом качестве являются важным элементом метеорологических систем. Радиолокаторы ветрового профиля в ОВЧ-диапазоне имеют следующие типовые характеристики:</w:t>
      </w:r>
    </w:p>
    <w:p w14:paraId="599DE94C" w14:textId="216E30A0" w:rsidR="00BE2E34" w:rsidRPr="000D039F" w:rsidRDefault="00BE2E34" w:rsidP="0053797A">
      <w:pPr>
        <w:pStyle w:val="enumlev1"/>
        <w:rPr>
          <w:lang w:val="ru-RU"/>
        </w:rPr>
      </w:pPr>
      <w:r w:rsidRPr="000D039F">
        <w:rPr>
          <w:lang w:val="ru-RU"/>
        </w:rPr>
        <w:t>–</w:t>
      </w:r>
      <w:r w:rsidRPr="000D039F">
        <w:rPr>
          <w:lang w:val="ru-RU"/>
        </w:rPr>
        <w:tab/>
        <w:t xml:space="preserve">максимальная мощность </w:t>
      </w:r>
      <w:proofErr w:type="gramStart"/>
      <w:r w:rsidRPr="000D039F">
        <w:rPr>
          <w:lang w:val="ru-RU"/>
        </w:rPr>
        <w:t>10−80</w:t>
      </w:r>
      <w:proofErr w:type="gramEnd"/>
      <w:r w:rsidRPr="000D039F">
        <w:rPr>
          <w:lang w:val="ru-RU"/>
        </w:rPr>
        <w:t xml:space="preserve"> кВт и средняя мощность менее 2000 Вт;</w:t>
      </w:r>
    </w:p>
    <w:p w14:paraId="1A0BF2B6" w14:textId="77777777" w:rsidR="00BE2E34" w:rsidRPr="000D039F" w:rsidRDefault="00BE2E34" w:rsidP="0053797A">
      <w:pPr>
        <w:pStyle w:val="enumlev1"/>
        <w:rPr>
          <w:lang w:val="ru-RU"/>
        </w:rPr>
      </w:pPr>
      <w:r w:rsidRPr="000D039F">
        <w:rPr>
          <w:lang w:val="ru-RU"/>
        </w:rPr>
        <w:t>–</w:t>
      </w:r>
      <w:r w:rsidRPr="000D039F">
        <w:rPr>
          <w:lang w:val="ru-RU"/>
        </w:rPr>
        <w:tab/>
        <w:t xml:space="preserve">антенна обычно включает решетку из более чем 100 элементов, сгруппированных по-разному для режимов передачи и приема с усилением </w:t>
      </w:r>
      <w:proofErr w:type="gramStart"/>
      <w:r w:rsidRPr="000D039F">
        <w:rPr>
          <w:lang w:val="ru-RU"/>
        </w:rPr>
        <w:t>20−30</w:t>
      </w:r>
      <w:proofErr w:type="gramEnd"/>
      <w:r w:rsidRPr="000D039F">
        <w:rPr>
          <w:lang w:val="ru-RU"/>
        </w:rPr>
        <w:t xml:space="preserve"> дБи;</w:t>
      </w:r>
    </w:p>
    <w:p w14:paraId="576AEB62" w14:textId="6D247A54" w:rsidR="00BE2E34" w:rsidRPr="000D039F" w:rsidRDefault="00BE2E34" w:rsidP="0053797A">
      <w:pPr>
        <w:pStyle w:val="enumlev1"/>
        <w:rPr>
          <w:lang w:val="ru-RU"/>
        </w:rPr>
      </w:pPr>
      <w:r w:rsidRPr="000D039F">
        <w:rPr>
          <w:lang w:val="ru-RU"/>
        </w:rPr>
        <w:t>–</w:t>
      </w:r>
      <w:r w:rsidRPr="000D039F">
        <w:rPr>
          <w:lang w:val="ru-RU"/>
        </w:rPr>
        <w:tab/>
        <w:t>обычно выровнены по вертикали, но могут поворачиваться вне зенита до 20 градусов. Разрешение по высоте для радиолокаторов ОВЧ-диапазона варьируется от 150 до 1500 м в зависимости от длительности импульса, а также высоты профиля;</w:t>
      </w:r>
    </w:p>
    <w:p w14:paraId="3BD50271" w14:textId="77777777" w:rsidR="00BE2E34" w:rsidRPr="000D039F" w:rsidRDefault="00BE2E34" w:rsidP="0053797A">
      <w:pPr>
        <w:pStyle w:val="enumlev1"/>
        <w:rPr>
          <w:lang w:val="ru-RU"/>
        </w:rPr>
      </w:pPr>
      <w:r w:rsidRPr="000D039F">
        <w:rPr>
          <w:lang w:val="ru-RU"/>
        </w:rPr>
        <w:t>–</w:t>
      </w:r>
      <w:r w:rsidRPr="000D039F">
        <w:rPr>
          <w:lang w:val="ru-RU"/>
        </w:rPr>
        <w:tab/>
        <w:t>обычная необходимая ширина полосы составляет 1 МГц.</w:t>
      </w:r>
    </w:p>
    <w:p w14:paraId="75CB7BD8" w14:textId="77777777" w:rsidR="00BE2E34" w:rsidRPr="000D039F" w:rsidRDefault="00BE2E34" w:rsidP="00BE2E34">
      <w:pPr>
        <w:rPr>
          <w:lang w:val="ru-RU"/>
        </w:rPr>
      </w:pPr>
      <w:r w:rsidRPr="000D039F">
        <w:rPr>
          <w:lang w:val="ru-RU"/>
        </w:rPr>
        <w:t xml:space="preserve">Профилометры, работающие в диапазоне </w:t>
      </w:r>
      <w:proofErr w:type="gramStart"/>
      <w:r w:rsidRPr="000D039F">
        <w:rPr>
          <w:lang w:val="ru-RU"/>
        </w:rPr>
        <w:t>400−500</w:t>
      </w:r>
      <w:proofErr w:type="gramEnd"/>
      <w:r w:rsidRPr="000D039F">
        <w:rPr>
          <w:lang w:val="ru-RU"/>
        </w:rPr>
        <w:t xml:space="preserve"> МГц, были разработаны в следующих целях (см. также Рекомендацию МСЭ-R M.1085):</w:t>
      </w:r>
    </w:p>
    <w:p w14:paraId="1A5B02A9" w14:textId="77777777" w:rsidR="00BE2E34" w:rsidRPr="000D039F" w:rsidRDefault="00BE2E34" w:rsidP="0053797A">
      <w:pPr>
        <w:pStyle w:val="enumlev1"/>
        <w:rPr>
          <w:lang w:val="ru-RU"/>
        </w:rPr>
      </w:pPr>
      <w:r w:rsidRPr="000D039F">
        <w:rPr>
          <w:lang w:val="ru-RU"/>
        </w:rPr>
        <w:t>–</w:t>
      </w:r>
      <w:r w:rsidRPr="000D039F">
        <w:rPr>
          <w:lang w:val="ru-RU"/>
        </w:rPr>
        <w:tab/>
        <w:t xml:space="preserve">измерение профилей ветра на высоте порядка 0,5–16 км над радаром с вертикальным разрешением, составляющим </w:t>
      </w:r>
      <w:proofErr w:type="gramStart"/>
      <w:r w:rsidRPr="000D039F">
        <w:rPr>
          <w:lang w:val="ru-RU"/>
        </w:rPr>
        <w:t>150−250</w:t>
      </w:r>
      <w:proofErr w:type="gramEnd"/>
      <w:r w:rsidRPr="000D039F">
        <w:rPr>
          <w:lang w:val="ru-RU"/>
        </w:rPr>
        <w:t xml:space="preserve"> м на малых высотах, и </w:t>
      </w:r>
      <w:proofErr w:type="gramStart"/>
      <w:r w:rsidRPr="000D039F">
        <w:rPr>
          <w:lang w:val="ru-RU"/>
        </w:rPr>
        <w:t>300−1000</w:t>
      </w:r>
      <w:proofErr w:type="gramEnd"/>
      <w:r w:rsidRPr="000D039F">
        <w:rPr>
          <w:lang w:val="ru-RU"/>
        </w:rPr>
        <w:t xml:space="preserve"> м – на больших высотах, с использованием антенн с усилением около </w:t>
      </w:r>
      <w:proofErr w:type="gramStart"/>
      <w:r w:rsidRPr="000D039F">
        <w:rPr>
          <w:lang w:val="ru-RU"/>
        </w:rPr>
        <w:t>32−34</w:t>
      </w:r>
      <w:proofErr w:type="gramEnd"/>
      <w:r w:rsidRPr="000D039F">
        <w:rPr>
          <w:lang w:val="ru-RU"/>
        </w:rPr>
        <w:t xml:space="preserve"> дБи; </w:t>
      </w:r>
    </w:p>
    <w:p w14:paraId="3081C42B" w14:textId="2B75DAC8" w:rsidR="00BE2E34" w:rsidRPr="000D039F" w:rsidRDefault="00BE2E34" w:rsidP="0053797A">
      <w:pPr>
        <w:pStyle w:val="enumlev1"/>
        <w:rPr>
          <w:lang w:val="ru-RU"/>
        </w:rPr>
      </w:pPr>
      <w:r w:rsidRPr="000D039F">
        <w:rPr>
          <w:lang w:val="ru-RU"/>
        </w:rPr>
        <w:t>–</w:t>
      </w:r>
      <w:r w:rsidRPr="000D039F">
        <w:rPr>
          <w:lang w:val="ru-RU"/>
        </w:rPr>
        <w:tab/>
        <w:t>медианные значения мощности составляют порядка 500 Вт и 2000 Вт при малых и больших высотах зондирования, соответственно;</w:t>
      </w:r>
    </w:p>
    <w:p w14:paraId="7D4F76FD" w14:textId="407D578E" w:rsidR="00BE2E34" w:rsidRPr="000D039F" w:rsidRDefault="00BE2E34" w:rsidP="0053797A">
      <w:pPr>
        <w:pStyle w:val="enumlev1"/>
        <w:rPr>
          <w:lang w:val="ru-RU"/>
        </w:rPr>
      </w:pPr>
      <w:r w:rsidRPr="000D039F">
        <w:rPr>
          <w:lang w:val="ru-RU"/>
        </w:rPr>
        <w:t>–</w:t>
      </w:r>
      <w:r w:rsidRPr="000D039F">
        <w:rPr>
          <w:lang w:val="ru-RU"/>
        </w:rPr>
        <w:tab/>
        <w:t>при этом эксплуатация ведется с использованием необходимой ширины полосы менее 2 МГц.</w:t>
      </w:r>
    </w:p>
    <w:p w14:paraId="46476C6C" w14:textId="77777777" w:rsidR="00BE2E34" w:rsidRPr="000D039F" w:rsidRDefault="00BE2E34" w:rsidP="00BE2E34">
      <w:pPr>
        <w:rPr>
          <w:lang w:val="ru-RU"/>
        </w:rPr>
      </w:pPr>
      <w:bookmarkStart w:id="286" w:name="_Toc526571207"/>
      <w:bookmarkEnd w:id="285"/>
      <w:r w:rsidRPr="000D039F">
        <w:rPr>
          <w:lang w:val="ru-RU"/>
        </w:rPr>
        <w:t xml:space="preserve">Увеличение рабочей частоты радара ветрового профиля обеспечивает более высокую разрешающую способность измерительной системы за счет уменьшения общей доступной высоты измерения. По этой причине профилометры, работающие на частотах 915 МГц и </w:t>
      </w:r>
      <w:proofErr w:type="gramStart"/>
      <w:r w:rsidRPr="000D039F">
        <w:rPr>
          <w:lang w:val="ru-RU"/>
        </w:rPr>
        <w:t>1270−1375</w:t>
      </w:r>
      <w:proofErr w:type="gramEnd"/>
      <w:r w:rsidRPr="000D039F">
        <w:rPr>
          <w:lang w:val="ru-RU"/>
        </w:rPr>
        <w:t xml:space="preserve"> МГц, в основном считаются устройствами для пограничного слоя, способными измерять профиль ветра только на нескольких нижних километрах атмосферы. Такие устройства работают с вертикальным разрешением порядка 100 м и используют антенны с усилением ниже </w:t>
      </w:r>
      <w:r w:rsidRPr="000D039F">
        <w:rPr>
          <w:lang w:val="ru-RU"/>
        </w:rPr>
        <w:lastRenderedPageBreak/>
        <w:t>30 дБи и медианной мощностью порядка 50 Вт, при этом необходимая ширина полосы составляет приблизительно 2,5 МГц.</w:t>
      </w:r>
    </w:p>
    <w:p w14:paraId="3D1732CB" w14:textId="77777777" w:rsidR="00BE2E34" w:rsidRPr="000D039F" w:rsidRDefault="00BE2E34" w:rsidP="00BE2E34">
      <w:pPr>
        <w:rPr>
          <w:lang w:val="ru-RU"/>
        </w:rPr>
      </w:pPr>
      <w:r w:rsidRPr="000D039F">
        <w:rPr>
          <w:lang w:val="ru-RU"/>
        </w:rPr>
        <w:t xml:space="preserve">Например, стационарная система профилирования с частотой 482 МГц позволяет строить графики зависимости скорости ветра от высоты, которые представлены на Рисунках </w:t>
      </w:r>
      <w:proofErr w:type="gramStart"/>
      <w:r w:rsidRPr="000D039F">
        <w:rPr>
          <w:lang w:val="ru-RU"/>
        </w:rPr>
        <w:t>4-25</w:t>
      </w:r>
      <w:proofErr w:type="gramEnd"/>
      <w:r w:rsidRPr="000D039F">
        <w:rPr>
          <w:lang w:val="ru-RU"/>
        </w:rPr>
        <w:t xml:space="preserve"> и </w:t>
      </w:r>
      <w:proofErr w:type="gramStart"/>
      <w:r w:rsidRPr="000D039F">
        <w:rPr>
          <w:lang w:val="ru-RU"/>
        </w:rPr>
        <w:t>4-26</w:t>
      </w:r>
      <w:proofErr w:type="gramEnd"/>
      <w:r w:rsidRPr="000D039F">
        <w:rPr>
          <w:lang w:val="ru-RU"/>
        </w:rPr>
        <w:t>. Ориентация каждого оперения представляет собой направление ветра как функцию от высоты (вертикальная ось) и времени (горизонтальная ось), при этом цветом обозначена скорость ветра.</w:t>
      </w:r>
    </w:p>
    <w:p w14:paraId="3E045B21" w14:textId="75CFA5A1" w:rsidR="00BE2E34" w:rsidRPr="000D039F" w:rsidRDefault="00BE2E34" w:rsidP="00BE2E34">
      <w:pPr>
        <w:rPr>
          <w:lang w:val="ru-RU"/>
        </w:rPr>
      </w:pPr>
      <w:r w:rsidRPr="000D039F">
        <w:rPr>
          <w:lang w:val="ru-RU"/>
        </w:rPr>
        <w:t xml:space="preserve">На графике на Рисунке </w:t>
      </w:r>
      <w:proofErr w:type="gramStart"/>
      <w:r w:rsidRPr="000D039F">
        <w:rPr>
          <w:lang w:val="ru-RU"/>
        </w:rPr>
        <w:t>4-25</w:t>
      </w:r>
      <w:proofErr w:type="gramEnd"/>
      <w:r w:rsidRPr="000D039F">
        <w:rPr>
          <w:lang w:val="ru-RU"/>
        </w:rPr>
        <w:t xml:space="preserve"> показаны данные в так называемом низком режиме, использующем короткую ширину импульса 1700 нс и диапазон выборки около 10,5 км. Данные высокого режима с использованием 4</w:t>
      </w:r>
      <w:r w:rsidR="00917EEF" w:rsidRPr="000D039F">
        <w:rPr>
          <w:lang w:val="ru-RU"/>
        </w:rPr>
        <w:t>‑</w:t>
      </w:r>
      <w:r w:rsidRPr="000D039F">
        <w:rPr>
          <w:lang w:val="ru-RU"/>
        </w:rPr>
        <w:t xml:space="preserve">битного импульса длительностью 3300 нс (сжатие импульса с помощью бинарного фазового кодирования с использованием комплементарных последовательностей) приведены на Рисунке </w:t>
      </w:r>
      <w:proofErr w:type="gramStart"/>
      <w:r w:rsidRPr="000D039F">
        <w:rPr>
          <w:lang w:val="ru-RU"/>
        </w:rPr>
        <w:t>4-26</w:t>
      </w:r>
      <w:proofErr w:type="gramEnd"/>
      <w:r w:rsidRPr="000D039F">
        <w:rPr>
          <w:lang w:val="ru-RU"/>
        </w:rPr>
        <w:t>. Следует отметить, что выборка по дальности начинается примерно с высоты 5 км, но распространяется примерно до 15 км.</w:t>
      </w:r>
    </w:p>
    <w:p w14:paraId="66354F83" w14:textId="10BFAD34" w:rsidR="00D51813" w:rsidRPr="000D039F" w:rsidRDefault="00E2637D" w:rsidP="00FF4A36">
      <w:pPr>
        <w:pStyle w:val="FigureNo"/>
        <w:keepNext w:val="0"/>
        <w:keepLines w:val="0"/>
        <w:rPr>
          <w:rFonts w:eastAsia="Calibri"/>
          <w:lang w:val="ru-RU"/>
        </w:rPr>
      </w:pPr>
      <w:r w:rsidRPr="000D039F">
        <w:rPr>
          <w:lang w:val="ru-RU"/>
        </w:rPr>
        <w:t>РИСУНОК</w:t>
      </w:r>
      <w:r w:rsidR="00D51813" w:rsidRPr="000D039F">
        <w:rPr>
          <w:rFonts w:eastAsia="Calibri"/>
          <w:lang w:val="ru-RU"/>
        </w:rPr>
        <w:t xml:space="preserve"> </w:t>
      </w:r>
      <w:proofErr w:type="gramStart"/>
      <w:r w:rsidR="00D51813" w:rsidRPr="000D039F">
        <w:rPr>
          <w:rFonts w:eastAsia="Calibri"/>
          <w:lang w:val="ru-RU"/>
        </w:rPr>
        <w:t>4-25</w:t>
      </w:r>
      <w:proofErr w:type="gramEnd"/>
    </w:p>
    <w:p w14:paraId="26384F8D" w14:textId="6CB5DC7F" w:rsidR="00D51813" w:rsidRPr="000D039F" w:rsidRDefault="00E2637D" w:rsidP="00FF4A36">
      <w:pPr>
        <w:pStyle w:val="Figuretitle"/>
        <w:keepNext w:val="0"/>
        <w:keepLines w:val="0"/>
        <w:rPr>
          <w:rFonts w:ascii="Times New Roman" w:eastAsia="Calibri" w:hAnsi="Times New Roman"/>
          <w:lang w:val="ru-RU"/>
        </w:rPr>
      </w:pPr>
      <w:r w:rsidRPr="000D039F">
        <w:rPr>
          <w:lang w:val="ru-RU"/>
        </w:rPr>
        <w:t xml:space="preserve">Скорость ветра в зависимости от высоты </w:t>
      </w:r>
      <w:r w:rsidR="00917EEF" w:rsidRPr="000D039F">
        <w:rPr>
          <w:lang w:val="ru-RU"/>
        </w:rPr>
        <w:t>–</w:t>
      </w:r>
      <w:r w:rsidRPr="000D039F">
        <w:rPr>
          <w:lang w:val="ru-RU"/>
        </w:rPr>
        <w:t xml:space="preserve"> низкий режим (импульс 1700 нс)</w:t>
      </w:r>
    </w:p>
    <w:p w14:paraId="01DD0AEB" w14:textId="47E48B82" w:rsidR="00D51813" w:rsidRPr="000D039F" w:rsidRDefault="00440EFD" w:rsidP="00FF4A36">
      <w:pPr>
        <w:pStyle w:val="Figure"/>
        <w:keepNext w:val="0"/>
        <w:keepLines w:val="0"/>
        <w:spacing w:before="0"/>
        <w:rPr>
          <w:rFonts w:eastAsia="Times"/>
          <w:szCs w:val="24"/>
          <w:lang w:val="ru-RU"/>
        </w:rPr>
      </w:pPr>
      <w:r w:rsidRPr="000D039F">
        <w:rPr>
          <w:noProof/>
          <w:lang w:val="ru-RU"/>
        </w:rPr>
        <w:drawing>
          <wp:inline distT="0" distB="0" distL="0" distR="0" wp14:anchorId="7B0CC1EE" wp14:editId="2586C6C4">
            <wp:extent cx="3834130" cy="3171825"/>
            <wp:effectExtent l="0" t="0" r="0" b="9525"/>
            <wp:docPr id="1809634526"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103" cstate="print">
                      <a:extLst>
                        <a:ext uri="{28A0092B-C50C-407E-A947-70E740481C1C}">
                          <a14:useLocalDpi xmlns:a14="http://schemas.microsoft.com/office/drawing/2010/main" val="0"/>
                        </a:ext>
                      </a:extLst>
                    </a:blip>
                    <a:srcRect/>
                    <a:stretch>
                      <a:fillRect/>
                    </a:stretch>
                  </pic:blipFill>
                  <pic:spPr bwMode="auto">
                    <a:xfrm>
                      <a:off x="0" y="0"/>
                      <a:ext cx="3834130" cy="3171825"/>
                    </a:xfrm>
                    <a:prstGeom prst="rect">
                      <a:avLst/>
                    </a:prstGeom>
                    <a:noFill/>
                    <a:ln>
                      <a:noFill/>
                    </a:ln>
                  </pic:spPr>
                </pic:pic>
              </a:graphicData>
            </a:graphic>
          </wp:inline>
        </w:drawing>
      </w:r>
    </w:p>
    <w:p w14:paraId="62C65C83" w14:textId="77777777" w:rsidR="00FF4A36" w:rsidRPr="000D039F" w:rsidRDefault="00FF4A36" w:rsidP="00FF4A36">
      <w:pPr>
        <w:rPr>
          <w:rFonts w:eastAsia="Times"/>
          <w:lang w:val="ru-RU"/>
        </w:rPr>
      </w:pPr>
    </w:p>
    <w:p w14:paraId="6C37F43C" w14:textId="77777777" w:rsidR="00FF4A36" w:rsidRPr="000D039F" w:rsidRDefault="00FF4A36" w:rsidP="00FF4A36">
      <w:pPr>
        <w:rPr>
          <w:rFonts w:eastAsia="Times"/>
          <w:lang w:val="ru-RU"/>
        </w:rPr>
      </w:pPr>
    </w:p>
    <w:p w14:paraId="04FF57B9" w14:textId="77777777" w:rsidR="00FF4A36" w:rsidRPr="000D039F" w:rsidRDefault="00FF4A36" w:rsidP="00FF4A36">
      <w:pPr>
        <w:rPr>
          <w:rFonts w:eastAsia="Times"/>
          <w:lang w:val="ru-RU"/>
        </w:rPr>
      </w:pPr>
    </w:p>
    <w:p w14:paraId="4FD14A8D" w14:textId="77777777" w:rsidR="00FF4A36" w:rsidRPr="000D039F" w:rsidRDefault="00FF4A36" w:rsidP="00FF4A36">
      <w:pPr>
        <w:rPr>
          <w:rFonts w:eastAsia="Times"/>
          <w:lang w:val="ru-RU"/>
        </w:rPr>
      </w:pPr>
    </w:p>
    <w:p w14:paraId="65C6EA2F" w14:textId="77777777" w:rsidR="00FF4A36" w:rsidRPr="000D039F" w:rsidRDefault="00FF4A36" w:rsidP="00FF4A36">
      <w:pPr>
        <w:rPr>
          <w:rFonts w:eastAsia="Times"/>
          <w:lang w:val="ru-RU"/>
        </w:rPr>
      </w:pPr>
    </w:p>
    <w:p w14:paraId="3F738DB5" w14:textId="77777777" w:rsidR="00FF4A36" w:rsidRPr="000D039F" w:rsidRDefault="00FF4A36" w:rsidP="00FF4A36">
      <w:pPr>
        <w:rPr>
          <w:rFonts w:eastAsia="Times"/>
          <w:lang w:val="ru-RU"/>
        </w:rPr>
      </w:pPr>
    </w:p>
    <w:p w14:paraId="38ABC2D6" w14:textId="77777777" w:rsidR="00FF4A36" w:rsidRPr="000D039F" w:rsidRDefault="00FF4A36" w:rsidP="00FF4A36">
      <w:pPr>
        <w:rPr>
          <w:rFonts w:eastAsia="Times"/>
          <w:lang w:val="ru-RU"/>
        </w:rPr>
      </w:pPr>
    </w:p>
    <w:p w14:paraId="17F88D60" w14:textId="2342EDB1" w:rsidR="00D51813" w:rsidRPr="000D039F" w:rsidRDefault="004E0552" w:rsidP="00D51813">
      <w:pPr>
        <w:pStyle w:val="FigureNo"/>
        <w:rPr>
          <w:lang w:val="ru-RU"/>
        </w:rPr>
      </w:pPr>
      <w:r w:rsidRPr="000D039F">
        <w:rPr>
          <w:lang w:val="ru-RU"/>
        </w:rPr>
        <w:lastRenderedPageBreak/>
        <w:t>РИСУНОК</w:t>
      </w:r>
      <w:r w:rsidR="00D51813" w:rsidRPr="000D039F">
        <w:rPr>
          <w:lang w:val="ru-RU"/>
        </w:rPr>
        <w:t xml:space="preserve"> </w:t>
      </w:r>
      <w:proofErr w:type="gramStart"/>
      <w:r w:rsidR="00D51813" w:rsidRPr="000D039F">
        <w:rPr>
          <w:lang w:val="ru-RU"/>
        </w:rPr>
        <w:t>4-26</w:t>
      </w:r>
      <w:proofErr w:type="gramEnd"/>
    </w:p>
    <w:p w14:paraId="3554519A" w14:textId="370F17F1" w:rsidR="00D51813" w:rsidRPr="000D039F" w:rsidRDefault="004E0552" w:rsidP="00D51813">
      <w:pPr>
        <w:pStyle w:val="Figuretitle"/>
        <w:rPr>
          <w:rFonts w:ascii="Times New Roman" w:eastAsia="Times" w:hAnsi="Times New Roman"/>
          <w:lang w:val="ru-RU"/>
        </w:rPr>
      </w:pPr>
      <w:r w:rsidRPr="000D039F">
        <w:rPr>
          <w:lang w:val="ru-RU"/>
        </w:rPr>
        <w:t xml:space="preserve">Скорость ветра в зависимости от высоты – высокий режим </w:t>
      </w:r>
      <w:r w:rsidR="008B574C" w:rsidRPr="000D039F">
        <w:rPr>
          <w:lang w:val="ru-RU"/>
        </w:rPr>
        <w:br/>
      </w:r>
      <w:r w:rsidRPr="000D039F">
        <w:rPr>
          <w:lang w:val="ru-RU"/>
        </w:rPr>
        <w:t>(импульс 3300 нс, 4-битное фазовое кодирование)</w:t>
      </w:r>
    </w:p>
    <w:p w14:paraId="7ECB547D" w14:textId="09277C5F" w:rsidR="00D51813" w:rsidRPr="000D039F" w:rsidRDefault="00BA0EE4" w:rsidP="00D51813">
      <w:pPr>
        <w:pStyle w:val="Figure"/>
        <w:rPr>
          <w:rFonts w:eastAsia="Times"/>
          <w:szCs w:val="24"/>
          <w:lang w:val="ru-RU"/>
        </w:rPr>
      </w:pPr>
      <w:r w:rsidRPr="000D039F">
        <w:rPr>
          <w:noProof/>
          <w:lang w:val="ru-RU"/>
        </w:rPr>
        <w:drawing>
          <wp:inline distT="0" distB="0" distL="0" distR="0" wp14:anchorId="06658536" wp14:editId="38110A65">
            <wp:extent cx="3862705" cy="3171825"/>
            <wp:effectExtent l="0" t="0" r="4445" b="9525"/>
            <wp:docPr id="1058542511"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104" cstate="print">
                      <a:extLst>
                        <a:ext uri="{28A0092B-C50C-407E-A947-70E740481C1C}">
                          <a14:useLocalDpi xmlns:a14="http://schemas.microsoft.com/office/drawing/2010/main" val="0"/>
                        </a:ext>
                      </a:extLst>
                    </a:blip>
                    <a:srcRect/>
                    <a:stretch>
                      <a:fillRect/>
                    </a:stretch>
                  </pic:blipFill>
                  <pic:spPr bwMode="auto">
                    <a:xfrm>
                      <a:off x="0" y="0"/>
                      <a:ext cx="3862705" cy="3171825"/>
                    </a:xfrm>
                    <a:prstGeom prst="rect">
                      <a:avLst/>
                    </a:prstGeom>
                    <a:noFill/>
                    <a:ln>
                      <a:noFill/>
                    </a:ln>
                  </pic:spPr>
                </pic:pic>
              </a:graphicData>
            </a:graphic>
          </wp:inline>
        </w:drawing>
      </w:r>
    </w:p>
    <w:p w14:paraId="78D323C4" w14:textId="77777777" w:rsidR="004E0552" w:rsidRPr="000D039F" w:rsidRDefault="004E0552" w:rsidP="00142BAF">
      <w:pPr>
        <w:pStyle w:val="Heading3"/>
        <w:rPr>
          <w:lang w:val="ru-RU"/>
        </w:rPr>
      </w:pPr>
      <w:bookmarkStart w:id="287" w:name="_3ygebqi" w:colFirst="0" w:colLast="0"/>
      <w:bookmarkStart w:id="288" w:name="_Toc497727410"/>
      <w:bookmarkStart w:id="289" w:name="_Toc508601823"/>
      <w:bookmarkStart w:id="290" w:name="_Toc508602397"/>
      <w:bookmarkEnd w:id="286"/>
      <w:bookmarkEnd w:id="287"/>
      <w:r w:rsidRPr="000D039F">
        <w:rPr>
          <w:lang w:val="ru-RU"/>
        </w:rPr>
        <w:t>4.3.3</w:t>
      </w:r>
      <w:r w:rsidRPr="000D039F">
        <w:rPr>
          <w:lang w:val="ru-RU"/>
        </w:rPr>
        <w:tab/>
        <w:t>Текущие и будущие потребности в спектре</w:t>
      </w:r>
    </w:p>
    <w:p w14:paraId="57101894" w14:textId="77777777" w:rsidR="004E0552" w:rsidRPr="000D039F" w:rsidRDefault="004E0552" w:rsidP="004E0552">
      <w:pPr>
        <w:rPr>
          <w:lang w:val="ru-RU"/>
        </w:rPr>
      </w:pPr>
      <w:r w:rsidRPr="000D039F">
        <w:rPr>
          <w:lang w:val="ru-RU"/>
        </w:rPr>
        <w:t>Радары ветрового профиля представляют собой системы наземного базирования с антеннами высотой один-два метра над поверхностью земли и преимущественно вертикально ориентированными лучами. Географический разнос и экранирующее влияние рельефа местности обеспечивают эффективную защиту от взаимного создания помех с другими аналогичными устройствами. Таким образом, сеть профилометров ветра, разнесенных на расстояние, скажем, 50 км на ровной местности (для более пересеченной или лесистой местности требуется меньшее расстояние), может работать на одной и той же частоте. При таких предпосылках профилометры обычно лучше совместимы со службами наземного базирования. Однако может быть трудно обеспечить сосуществование радаров ветрового профиля и спутниковых систем, поскольку радары ветрового профиля направлены вверх. В этом случае совместное использование одной полосы частот не может применяться на практике.</w:t>
      </w:r>
    </w:p>
    <w:p w14:paraId="1F8BC1B4" w14:textId="3AFF61DF" w:rsidR="004E0552" w:rsidRPr="000D039F" w:rsidRDefault="004E0552" w:rsidP="004E0552">
      <w:pPr>
        <w:rPr>
          <w:lang w:val="ru-RU"/>
        </w:rPr>
      </w:pPr>
      <w:r w:rsidRPr="000D039F">
        <w:rPr>
          <w:lang w:val="ru-RU"/>
        </w:rPr>
        <w:t xml:space="preserve">Общепризнано, что для радиолокаторов ветрового профиля ОВЧ-диапазона требуется ширина полосы в </w:t>
      </w:r>
      <w:proofErr w:type="gramStart"/>
      <w:r w:rsidRPr="000D039F">
        <w:rPr>
          <w:lang w:val="ru-RU"/>
        </w:rPr>
        <w:t>0,5−1,5</w:t>
      </w:r>
      <w:proofErr w:type="gramEnd"/>
      <w:r w:rsidR="006E23B0" w:rsidRPr="000D039F">
        <w:rPr>
          <w:lang w:val="ru-RU"/>
        </w:rPr>
        <w:t> </w:t>
      </w:r>
      <w:r w:rsidRPr="000D039F">
        <w:rPr>
          <w:lang w:val="ru-RU"/>
        </w:rPr>
        <w:t xml:space="preserve">МГц, для системы УВЧ около 400 МГц </w:t>
      </w:r>
      <w:r w:rsidR="006E23B0" w:rsidRPr="000D039F">
        <w:rPr>
          <w:lang w:val="ru-RU"/>
        </w:rPr>
        <w:t>–</w:t>
      </w:r>
      <w:r w:rsidRPr="000D039F">
        <w:rPr>
          <w:lang w:val="ru-RU"/>
        </w:rPr>
        <w:t xml:space="preserve"> ширина полосы в 2</w:t>
      </w:r>
      <w:r w:rsidR="00543FCF" w:rsidRPr="000D039F">
        <w:rPr>
          <w:lang w:val="ru-RU"/>
        </w:rPr>
        <w:t>–</w:t>
      </w:r>
      <w:r w:rsidRPr="000D039F">
        <w:rPr>
          <w:lang w:val="ru-RU"/>
        </w:rPr>
        <w:t xml:space="preserve">3 МГц, а для радиолокаторов ветрового профиля, работающих на частотах около 1000 МГц или 1300 МГц </w:t>
      </w:r>
      <w:r w:rsidR="00543FCF" w:rsidRPr="000D039F">
        <w:rPr>
          <w:lang w:val="ru-RU"/>
        </w:rPr>
        <w:t>–</w:t>
      </w:r>
      <w:r w:rsidRPr="000D039F">
        <w:rPr>
          <w:lang w:val="ru-RU"/>
        </w:rPr>
        <w:t xml:space="preserve"> ширина полосы 2,5 МГц. Можно предположить, что положения Резолюции </w:t>
      </w:r>
      <w:r w:rsidRPr="000D039F">
        <w:rPr>
          <w:b/>
          <w:bCs/>
          <w:lang w:val="ru-RU"/>
        </w:rPr>
        <w:t>217 (Пересм. ВКР-23)</w:t>
      </w:r>
      <w:r w:rsidRPr="000D039F">
        <w:rPr>
          <w:lang w:val="ru-RU"/>
        </w:rPr>
        <w:t xml:space="preserve"> являются достаточными для выполнения этих требований, как указано ниже:</w:t>
      </w:r>
    </w:p>
    <w:p w14:paraId="4F92EB5C" w14:textId="296085B5" w:rsidR="004E0552" w:rsidRPr="000D039F" w:rsidRDefault="004E0552" w:rsidP="00F31561">
      <w:pPr>
        <w:pStyle w:val="enumlev1"/>
        <w:rPr>
          <w:lang w:val="ru-RU"/>
        </w:rPr>
      </w:pPr>
      <w:r w:rsidRPr="000D039F">
        <w:rPr>
          <w:lang w:val="ru-RU"/>
        </w:rPr>
        <w:tab/>
      </w:r>
      <w:r w:rsidR="00543FCF" w:rsidRPr="000D039F">
        <w:rPr>
          <w:lang w:val="ru-RU"/>
        </w:rPr>
        <w:t>"</w:t>
      </w:r>
      <w:r w:rsidRPr="000D039F">
        <w:rPr>
          <w:lang w:val="ru-RU"/>
        </w:rPr>
        <w:t>... настоятельно рекомендовать администрациям внедрять радары профиля ветра как системы радиолокационной службы с должным учетом возможной несовместимости с другими службами и присвоениями станциям этих служб, принимая тем самым во внимание принцип географического разнесения, в особенности в отношении соседних стран, и имея в виду категорию каждой из этих служб, в следующих полосах:</w:t>
      </w:r>
    </w:p>
    <w:p w14:paraId="525C0183" w14:textId="5408E687" w:rsidR="004E0552" w:rsidRPr="000D039F" w:rsidRDefault="004E0552" w:rsidP="00F31561">
      <w:pPr>
        <w:pStyle w:val="enumlev2"/>
        <w:rPr>
          <w:lang w:val="ru-RU"/>
        </w:rPr>
      </w:pPr>
      <w:r w:rsidRPr="000D039F">
        <w:rPr>
          <w:lang w:val="ru-RU"/>
        </w:rPr>
        <w:t>–</w:t>
      </w:r>
      <w:r w:rsidRPr="000D039F">
        <w:rPr>
          <w:lang w:val="ru-RU"/>
        </w:rPr>
        <w:tab/>
      </w:r>
      <w:proofErr w:type="gramStart"/>
      <w:r w:rsidRPr="000D039F">
        <w:rPr>
          <w:lang w:val="ru-RU"/>
        </w:rPr>
        <w:t>46−68</w:t>
      </w:r>
      <w:proofErr w:type="gramEnd"/>
      <w:r w:rsidRPr="000D039F">
        <w:rPr>
          <w:lang w:val="ru-RU"/>
        </w:rPr>
        <w:t xml:space="preserve"> МГц в соответствии с</w:t>
      </w:r>
      <w:r w:rsidR="00E409D6">
        <w:rPr>
          <w:lang w:val="ru-RU"/>
        </w:rPr>
        <w:t xml:space="preserve">о сноской </w:t>
      </w:r>
      <w:r w:rsidRPr="000D039F">
        <w:rPr>
          <w:b/>
          <w:bCs/>
          <w:lang w:val="ru-RU"/>
        </w:rPr>
        <w:t>5.162A</w:t>
      </w:r>
      <w:r w:rsidR="004A3D55">
        <w:rPr>
          <w:b/>
          <w:bCs/>
          <w:lang w:val="ru-RU"/>
        </w:rPr>
        <w:t xml:space="preserve"> </w:t>
      </w:r>
      <w:r w:rsidR="004A3D55" w:rsidRPr="004A3D55">
        <w:rPr>
          <w:lang w:val="ru-RU"/>
        </w:rPr>
        <w:t>РР</w:t>
      </w:r>
      <w:r w:rsidRPr="000D039F">
        <w:rPr>
          <w:lang w:val="ru-RU"/>
        </w:rPr>
        <w:t>;</w:t>
      </w:r>
    </w:p>
    <w:p w14:paraId="2EB2D74E" w14:textId="77777777" w:rsidR="004E0552" w:rsidRPr="000D039F" w:rsidRDefault="004E0552" w:rsidP="00F31561">
      <w:pPr>
        <w:pStyle w:val="enumlev2"/>
        <w:rPr>
          <w:lang w:val="ru-RU"/>
        </w:rPr>
      </w:pPr>
      <w:r w:rsidRPr="000D039F">
        <w:rPr>
          <w:lang w:val="ru-RU"/>
        </w:rPr>
        <w:t>–</w:t>
      </w:r>
      <w:r w:rsidRPr="000D039F">
        <w:rPr>
          <w:lang w:val="ru-RU"/>
        </w:rPr>
        <w:tab/>
        <w:t>440–450 МГц;</w:t>
      </w:r>
    </w:p>
    <w:p w14:paraId="1DFAA793" w14:textId="6B314BE4" w:rsidR="004E0552" w:rsidRPr="000D039F" w:rsidRDefault="004E0552" w:rsidP="00F31561">
      <w:pPr>
        <w:pStyle w:val="enumlev2"/>
        <w:rPr>
          <w:lang w:val="ru-RU"/>
        </w:rPr>
      </w:pPr>
      <w:r w:rsidRPr="000D039F">
        <w:rPr>
          <w:lang w:val="ru-RU"/>
        </w:rPr>
        <w:t>–</w:t>
      </w:r>
      <w:r w:rsidRPr="000D039F">
        <w:rPr>
          <w:lang w:val="ru-RU"/>
        </w:rPr>
        <w:tab/>
        <w:t>470</w:t>
      </w:r>
      <w:r w:rsidR="00543FCF" w:rsidRPr="000D039F">
        <w:rPr>
          <w:lang w:val="ru-RU"/>
        </w:rPr>
        <w:t>–</w:t>
      </w:r>
      <w:r w:rsidRPr="000D039F">
        <w:rPr>
          <w:lang w:val="ru-RU"/>
        </w:rPr>
        <w:t>494 МГц в соответствии с</w:t>
      </w:r>
      <w:r w:rsidR="00E409D6">
        <w:rPr>
          <w:lang w:val="ru-RU"/>
        </w:rPr>
        <w:t>о сноской</w:t>
      </w:r>
      <w:r w:rsidRPr="000D039F">
        <w:rPr>
          <w:lang w:val="ru-RU"/>
        </w:rPr>
        <w:t xml:space="preserve"> </w:t>
      </w:r>
      <w:r w:rsidRPr="000D039F">
        <w:rPr>
          <w:b/>
          <w:bCs/>
          <w:lang w:val="ru-RU"/>
        </w:rPr>
        <w:t>5.291A</w:t>
      </w:r>
      <w:r w:rsidR="004A3D55">
        <w:rPr>
          <w:b/>
          <w:bCs/>
          <w:lang w:val="ru-RU"/>
        </w:rPr>
        <w:t xml:space="preserve"> </w:t>
      </w:r>
      <w:r w:rsidR="004A3D55" w:rsidRPr="004A3D55">
        <w:rPr>
          <w:lang w:val="ru-RU"/>
        </w:rPr>
        <w:t>РР</w:t>
      </w:r>
      <w:r w:rsidRPr="000D039F">
        <w:rPr>
          <w:lang w:val="ru-RU"/>
        </w:rPr>
        <w:t>;</w:t>
      </w:r>
    </w:p>
    <w:p w14:paraId="33FB7CE2" w14:textId="77777777" w:rsidR="004E0552" w:rsidRPr="000D039F" w:rsidRDefault="004E0552" w:rsidP="00F31561">
      <w:pPr>
        <w:pStyle w:val="enumlev2"/>
        <w:rPr>
          <w:lang w:val="ru-RU"/>
        </w:rPr>
      </w:pPr>
      <w:r w:rsidRPr="000D039F">
        <w:rPr>
          <w:lang w:val="ru-RU"/>
        </w:rPr>
        <w:t>–</w:t>
      </w:r>
      <w:r w:rsidRPr="000D039F">
        <w:rPr>
          <w:lang w:val="ru-RU"/>
        </w:rPr>
        <w:tab/>
      </w:r>
      <w:proofErr w:type="gramStart"/>
      <w:r w:rsidRPr="000D039F">
        <w:rPr>
          <w:lang w:val="ru-RU"/>
        </w:rPr>
        <w:t>904−928</w:t>
      </w:r>
      <w:proofErr w:type="gramEnd"/>
      <w:r w:rsidRPr="000D039F">
        <w:rPr>
          <w:lang w:val="ru-RU"/>
        </w:rPr>
        <w:t xml:space="preserve"> МГц только в Районе 2;</w:t>
      </w:r>
    </w:p>
    <w:p w14:paraId="51F2B2B5" w14:textId="77777777" w:rsidR="004E0552" w:rsidRPr="000D039F" w:rsidRDefault="004E0552" w:rsidP="00F31561">
      <w:pPr>
        <w:pStyle w:val="enumlev2"/>
        <w:rPr>
          <w:lang w:val="ru-RU"/>
        </w:rPr>
      </w:pPr>
      <w:r w:rsidRPr="000D039F">
        <w:rPr>
          <w:lang w:val="ru-RU"/>
        </w:rPr>
        <w:t>–</w:t>
      </w:r>
      <w:r w:rsidRPr="000D039F">
        <w:rPr>
          <w:lang w:val="ru-RU"/>
        </w:rPr>
        <w:tab/>
        <w:t>1270–1295 МГц;</w:t>
      </w:r>
    </w:p>
    <w:p w14:paraId="66BEA3F7" w14:textId="4D05B2F7" w:rsidR="004E0552" w:rsidRPr="000D039F" w:rsidRDefault="004E0552" w:rsidP="00F31561">
      <w:pPr>
        <w:pStyle w:val="enumlev2"/>
        <w:rPr>
          <w:lang w:val="ru-RU"/>
        </w:rPr>
      </w:pPr>
      <w:r w:rsidRPr="000D039F">
        <w:rPr>
          <w:lang w:val="ru-RU"/>
        </w:rPr>
        <w:t>–</w:t>
      </w:r>
      <w:r w:rsidRPr="000D039F">
        <w:rPr>
          <w:lang w:val="ru-RU"/>
        </w:rPr>
        <w:tab/>
      </w:r>
      <w:proofErr w:type="gramStart"/>
      <w:r w:rsidRPr="000D039F">
        <w:rPr>
          <w:lang w:val="ru-RU"/>
        </w:rPr>
        <w:t>1300−1375</w:t>
      </w:r>
      <w:proofErr w:type="gramEnd"/>
      <w:r w:rsidRPr="000D039F">
        <w:rPr>
          <w:lang w:val="ru-RU"/>
        </w:rPr>
        <w:t xml:space="preserve"> МГц;</w:t>
      </w:r>
      <w:r w:rsidR="00543FCF" w:rsidRPr="000D039F">
        <w:rPr>
          <w:lang w:val="ru-RU"/>
        </w:rPr>
        <w:t>"</w:t>
      </w:r>
    </w:p>
    <w:p w14:paraId="3AA52F3F" w14:textId="5F247B62" w:rsidR="004E0552" w:rsidRPr="000D039F" w:rsidRDefault="004E0552" w:rsidP="00F31561">
      <w:pPr>
        <w:pStyle w:val="enumlev1"/>
        <w:rPr>
          <w:lang w:val="ru-RU"/>
        </w:rPr>
      </w:pPr>
      <w:r w:rsidRPr="000D039F">
        <w:rPr>
          <w:lang w:val="ru-RU"/>
        </w:rPr>
        <w:lastRenderedPageBreak/>
        <w:tab/>
      </w:r>
      <w:r w:rsidR="00543FCF" w:rsidRPr="000D039F">
        <w:rPr>
          <w:lang w:val="ru-RU"/>
        </w:rPr>
        <w:t>"</w:t>
      </w:r>
      <w:r w:rsidRPr="000D039F">
        <w:rPr>
          <w:lang w:val="ru-RU"/>
        </w:rPr>
        <w:t>... что в случае невозможности обеспечения совместимости между радарами профиля ветра и другими радиослужбами, работающими в полосах частот 440–450 МГц или 470–494 МГц, могли бы быть рассмотрены для использования полосы частот 420–435 МГц или 438–440 МГц</w:t>
      </w:r>
      <w:r w:rsidR="00543FCF" w:rsidRPr="000D039F">
        <w:rPr>
          <w:lang w:val="ru-RU"/>
        </w:rPr>
        <w:t>"</w:t>
      </w:r>
      <w:r w:rsidRPr="000D039F">
        <w:rPr>
          <w:lang w:val="ru-RU"/>
        </w:rPr>
        <w:t>.</w:t>
      </w:r>
    </w:p>
    <w:p w14:paraId="6E1248AB" w14:textId="77777777" w:rsidR="004E0552" w:rsidRPr="000D039F" w:rsidRDefault="004E0552" w:rsidP="00142BAF">
      <w:pPr>
        <w:pStyle w:val="Heading3"/>
        <w:rPr>
          <w:lang w:val="ru-RU"/>
        </w:rPr>
      </w:pPr>
      <w:r w:rsidRPr="000D039F">
        <w:rPr>
          <w:lang w:val="ru-RU"/>
        </w:rPr>
        <w:t>4.3.4</w:t>
      </w:r>
      <w:r w:rsidRPr="000D039F">
        <w:rPr>
          <w:lang w:val="ru-RU"/>
        </w:rPr>
        <w:tab/>
        <w:t>Аспекты совместного использования частот профилометрами ветра</w:t>
      </w:r>
    </w:p>
    <w:p w14:paraId="4E7ABE95" w14:textId="77777777" w:rsidR="004E0552" w:rsidRPr="000D039F" w:rsidRDefault="004E0552" w:rsidP="004E0552">
      <w:pPr>
        <w:rPr>
          <w:lang w:val="ru-RU"/>
        </w:rPr>
      </w:pPr>
      <w:r w:rsidRPr="000D039F">
        <w:rPr>
          <w:lang w:val="ru-RU"/>
        </w:rPr>
        <w:t xml:space="preserve">Распределенные на ВКР-97 полосы для использования профилометрами были тщательно отобраны, с тем чтобы свести к минимуму вероятность помех, причиняемых этим устройствам другими пользователями этих полос и создаваемых этими устройствами. Перед определением полос для радаров ветрового профиля была создана экспериментальная сеть в полосе </w:t>
      </w:r>
      <w:proofErr w:type="gramStart"/>
      <w:r w:rsidRPr="000D039F">
        <w:rPr>
          <w:lang w:val="ru-RU"/>
        </w:rPr>
        <w:t>400,15−406</w:t>
      </w:r>
      <w:proofErr w:type="gramEnd"/>
      <w:r w:rsidRPr="000D039F">
        <w:rPr>
          <w:lang w:val="ru-RU"/>
        </w:rPr>
        <w:t xml:space="preserve"> МГц. Опыт эксплуатации показал, что работа радаров профиля ветра в полосе </w:t>
      </w:r>
      <w:proofErr w:type="gramStart"/>
      <w:r w:rsidRPr="000D039F">
        <w:rPr>
          <w:lang w:val="ru-RU"/>
        </w:rPr>
        <w:t>400,15−406</w:t>
      </w:r>
      <w:proofErr w:type="gramEnd"/>
      <w:r w:rsidRPr="000D039F">
        <w:rPr>
          <w:lang w:val="ru-RU"/>
        </w:rPr>
        <w:t xml:space="preserve"> МГц создает помехи программе КОСПАС-САРСАТ.</w:t>
      </w:r>
    </w:p>
    <w:p w14:paraId="55EE3AB6" w14:textId="77777777" w:rsidR="004E0552" w:rsidRPr="000D039F" w:rsidRDefault="004E0552" w:rsidP="004E0552">
      <w:pPr>
        <w:rPr>
          <w:lang w:val="ru-RU"/>
        </w:rPr>
      </w:pPr>
      <w:r w:rsidRPr="000D039F">
        <w:rPr>
          <w:lang w:val="ru-RU"/>
        </w:rPr>
        <w:t xml:space="preserve">В связи с этим Резолюция </w:t>
      </w:r>
      <w:r w:rsidRPr="000D039F">
        <w:rPr>
          <w:b/>
          <w:bCs/>
          <w:lang w:val="ru-RU"/>
        </w:rPr>
        <w:t>217 (Пересм. ВКР-23)</w:t>
      </w:r>
      <w:r w:rsidRPr="000D039F">
        <w:rPr>
          <w:lang w:val="ru-RU"/>
        </w:rPr>
        <w:t xml:space="preserve"> определяет спектр, который должен использоваться радарами профиля ветра, и конкретно устанавливает, что радары профиля ветра не должны эксплуатироваться на частотах </w:t>
      </w:r>
      <w:proofErr w:type="gramStart"/>
      <w:r w:rsidRPr="000D039F">
        <w:rPr>
          <w:lang w:val="ru-RU"/>
        </w:rPr>
        <w:t>400,15−406</w:t>
      </w:r>
      <w:proofErr w:type="gramEnd"/>
      <w:r w:rsidRPr="000D039F">
        <w:rPr>
          <w:lang w:val="ru-RU"/>
        </w:rPr>
        <w:t xml:space="preserve"> МГц. Создание данной экспериментальной сети позволило получить важную информацию о совместимости радаров профиля ветра с другими службами. Спектральная плотность э.и.и.м. этих радаров составляет в горизонтальном направлении порядка:</w:t>
      </w:r>
    </w:p>
    <w:p w14:paraId="2F4F3721" w14:textId="77777777" w:rsidR="004E0552" w:rsidRPr="000D039F" w:rsidRDefault="004E0552" w:rsidP="0053797A">
      <w:pPr>
        <w:pStyle w:val="enumlev1"/>
        <w:rPr>
          <w:lang w:val="ru-RU"/>
        </w:rPr>
      </w:pPr>
      <w:r w:rsidRPr="000D039F">
        <w:rPr>
          <w:lang w:val="ru-RU"/>
        </w:rPr>
        <w:t>–</w:t>
      </w:r>
      <w:r w:rsidRPr="000D039F">
        <w:rPr>
          <w:lang w:val="ru-RU"/>
        </w:rPr>
        <w:tab/>
        <w:t xml:space="preserve">–18 </w:t>
      </w:r>
      <w:proofErr w:type="gramStart"/>
      <w:r w:rsidRPr="000D039F">
        <w:rPr>
          <w:lang w:val="ru-RU"/>
        </w:rPr>
        <w:t>дБ(</w:t>
      </w:r>
      <w:proofErr w:type="gramEnd"/>
      <w:r w:rsidRPr="000D039F">
        <w:rPr>
          <w:lang w:val="ru-RU"/>
        </w:rPr>
        <w:t>Вт/кГц) на центральной частоте (449 МГц);</w:t>
      </w:r>
    </w:p>
    <w:p w14:paraId="0D02ACC1" w14:textId="77777777" w:rsidR="004E0552" w:rsidRPr="000D039F" w:rsidRDefault="004E0552" w:rsidP="0053797A">
      <w:pPr>
        <w:pStyle w:val="enumlev1"/>
        <w:rPr>
          <w:lang w:val="ru-RU"/>
        </w:rPr>
      </w:pPr>
      <w:r w:rsidRPr="000D039F">
        <w:rPr>
          <w:lang w:val="ru-RU"/>
        </w:rPr>
        <w:t>–</w:t>
      </w:r>
      <w:r w:rsidRPr="000D039F">
        <w:rPr>
          <w:lang w:val="ru-RU"/>
        </w:rPr>
        <w:tab/>
        <w:t xml:space="preserve">–36 </w:t>
      </w:r>
      <w:proofErr w:type="gramStart"/>
      <w:r w:rsidRPr="000D039F">
        <w:rPr>
          <w:lang w:val="ru-RU"/>
        </w:rPr>
        <w:t>дБ(</w:t>
      </w:r>
      <w:proofErr w:type="gramEnd"/>
      <w:r w:rsidRPr="000D039F">
        <w:rPr>
          <w:lang w:val="ru-RU"/>
        </w:rPr>
        <w:t>Вт/кГц) на частоте, отстоящей на 0,5 МГц;</w:t>
      </w:r>
    </w:p>
    <w:p w14:paraId="3AAA31B2" w14:textId="77777777" w:rsidR="004E0552" w:rsidRPr="000D039F" w:rsidRDefault="004E0552" w:rsidP="0053797A">
      <w:pPr>
        <w:pStyle w:val="enumlev1"/>
        <w:rPr>
          <w:lang w:val="ru-RU"/>
        </w:rPr>
      </w:pPr>
      <w:r w:rsidRPr="000D039F">
        <w:rPr>
          <w:lang w:val="ru-RU"/>
        </w:rPr>
        <w:t>–</w:t>
      </w:r>
      <w:r w:rsidRPr="000D039F">
        <w:rPr>
          <w:lang w:val="ru-RU"/>
        </w:rPr>
        <w:tab/>
        <w:t xml:space="preserve">−55 </w:t>
      </w:r>
      <w:proofErr w:type="gramStart"/>
      <w:r w:rsidRPr="000D039F">
        <w:rPr>
          <w:lang w:val="ru-RU"/>
        </w:rPr>
        <w:t>дБ(</w:t>
      </w:r>
      <w:proofErr w:type="gramEnd"/>
      <w:r w:rsidRPr="000D039F">
        <w:rPr>
          <w:lang w:val="ru-RU"/>
        </w:rPr>
        <w:t>Вт/кГц) на частоте, отстоящей на 1 МГц;</w:t>
      </w:r>
    </w:p>
    <w:p w14:paraId="2E413B61" w14:textId="77777777" w:rsidR="004E0552" w:rsidRPr="000D039F" w:rsidRDefault="004E0552" w:rsidP="0053797A">
      <w:pPr>
        <w:pStyle w:val="enumlev1"/>
        <w:rPr>
          <w:lang w:val="ru-RU"/>
        </w:rPr>
      </w:pPr>
      <w:r w:rsidRPr="000D039F">
        <w:rPr>
          <w:lang w:val="ru-RU"/>
        </w:rPr>
        <w:t>–</w:t>
      </w:r>
      <w:r w:rsidRPr="000D039F">
        <w:rPr>
          <w:lang w:val="ru-RU"/>
        </w:rPr>
        <w:tab/>
        <w:t xml:space="preserve">–70 </w:t>
      </w:r>
      <w:proofErr w:type="gramStart"/>
      <w:r w:rsidRPr="000D039F">
        <w:rPr>
          <w:lang w:val="ru-RU"/>
        </w:rPr>
        <w:t>дБ(</w:t>
      </w:r>
      <w:proofErr w:type="gramEnd"/>
      <w:r w:rsidRPr="000D039F">
        <w:rPr>
          <w:lang w:val="ru-RU"/>
        </w:rPr>
        <w:t>Вт/кГц) на частоте, отстоящей на 2 МГц;</w:t>
      </w:r>
    </w:p>
    <w:p w14:paraId="178FB72E" w14:textId="77777777" w:rsidR="004E0552" w:rsidRPr="000D039F" w:rsidRDefault="004E0552" w:rsidP="0053797A">
      <w:pPr>
        <w:pStyle w:val="enumlev1"/>
        <w:rPr>
          <w:lang w:val="ru-RU"/>
        </w:rPr>
      </w:pPr>
      <w:r w:rsidRPr="000D039F">
        <w:rPr>
          <w:lang w:val="ru-RU"/>
        </w:rPr>
        <w:t>–</w:t>
      </w:r>
      <w:r w:rsidRPr="000D039F">
        <w:rPr>
          <w:lang w:val="ru-RU"/>
        </w:rPr>
        <w:tab/>
        <w:t xml:space="preserve">–70 </w:t>
      </w:r>
      <w:proofErr w:type="gramStart"/>
      <w:r w:rsidRPr="000D039F">
        <w:rPr>
          <w:lang w:val="ru-RU"/>
        </w:rPr>
        <w:t>дБ(</w:t>
      </w:r>
      <w:proofErr w:type="gramEnd"/>
      <w:r w:rsidRPr="000D039F">
        <w:rPr>
          <w:lang w:val="ru-RU"/>
        </w:rPr>
        <w:t>Вт/кГц) на частоте, отстоящей на 4 МГц.</w:t>
      </w:r>
    </w:p>
    <w:p w14:paraId="7F73295D" w14:textId="77777777" w:rsidR="004E0552" w:rsidRPr="000D039F" w:rsidRDefault="004E0552" w:rsidP="004E0552">
      <w:pPr>
        <w:rPr>
          <w:lang w:val="ru-RU"/>
        </w:rPr>
      </w:pPr>
      <w:r w:rsidRPr="000D039F">
        <w:rPr>
          <w:lang w:val="ru-RU"/>
        </w:rPr>
        <w:t>С учетом таких низких значений в сочетании с малыми высотами антенн и потерями на трассе, пропорциональными 1/</w:t>
      </w:r>
      <w:r w:rsidRPr="000D039F">
        <w:rPr>
          <w:i/>
          <w:iCs/>
          <w:lang w:val="ru-RU"/>
        </w:rPr>
        <w:t>r</w:t>
      </w:r>
      <w:r w:rsidRPr="000D039F">
        <w:rPr>
          <w:vertAlign w:val="superscript"/>
          <w:lang w:val="ru-RU"/>
        </w:rPr>
        <w:t>4</w:t>
      </w:r>
      <w:r w:rsidRPr="000D039F">
        <w:rPr>
          <w:lang w:val="ru-RU"/>
        </w:rPr>
        <w:t xml:space="preserve"> при распространении над поверхностью Земли, географическое разнесение становится чрезвычайно эффективным средством совместного использования частот.</w:t>
      </w:r>
    </w:p>
    <w:p w14:paraId="0006C3D5" w14:textId="1193E3A4" w:rsidR="004E0552" w:rsidRPr="000D039F" w:rsidRDefault="004E0552" w:rsidP="004E0552">
      <w:pPr>
        <w:rPr>
          <w:lang w:val="ru-RU"/>
        </w:rPr>
      </w:pPr>
      <w:r w:rsidRPr="000D039F">
        <w:rPr>
          <w:lang w:val="ru-RU"/>
        </w:rPr>
        <w:t>Однако в главном луче спектральная плотность э.и.и.м. больше на 57 дБ, и в результате приемники на борту воздушных судов и космических аппаратов испытывают гораздо более высокий уровень помех. Проблема усугубляется тем, что потери на трассе пропорциональны 1/</w:t>
      </w:r>
      <w:r w:rsidRPr="000D039F">
        <w:rPr>
          <w:i/>
          <w:iCs/>
          <w:lang w:val="ru-RU"/>
        </w:rPr>
        <w:t>r</w:t>
      </w:r>
      <w:r w:rsidRPr="000D039F">
        <w:rPr>
          <w:vertAlign w:val="superscript"/>
          <w:lang w:val="ru-RU"/>
        </w:rPr>
        <w:t>2</w:t>
      </w:r>
      <w:r w:rsidRPr="000D039F">
        <w:rPr>
          <w:lang w:val="ru-RU"/>
        </w:rPr>
        <w:t xml:space="preserve">. Соответствующие меры, призванные смягчить проблему, связанную с радарами профиля ветра в полосе </w:t>
      </w:r>
      <w:proofErr w:type="gramStart"/>
      <w:r w:rsidRPr="000D039F">
        <w:rPr>
          <w:lang w:val="ru-RU"/>
        </w:rPr>
        <w:t>400,15−406</w:t>
      </w:r>
      <w:proofErr w:type="gramEnd"/>
      <w:r w:rsidRPr="000D039F">
        <w:rPr>
          <w:lang w:val="ru-RU"/>
        </w:rPr>
        <w:t xml:space="preserve"> МГц, показали, что модуляция, которая применяется в радарах, работающих на частоте 404 МГц, оказывает значительное воздействие на их характеристики совместного использования частот. В настоящее время для сжатия импульсов к ним применяется фазовое кодирование для различения двух или трех участков в пределах каждого импульса. Если дальнейшее кодирование не применяется, излучаемый спектр будет состоять из линий, разделенных ЧПИ. При этом на каждый импульс накладывается один член псевдослучайной фазово-кодовой последовательности длиной 64</w:t>
      </w:r>
      <w:r w:rsidR="0086272A" w:rsidRPr="000D039F">
        <w:rPr>
          <w:lang w:val="ru-RU"/>
        </w:rPr>
        <w:t> </w:t>
      </w:r>
      <w:r w:rsidRPr="000D039F">
        <w:rPr>
          <w:lang w:val="ru-RU"/>
        </w:rPr>
        <w:t xml:space="preserve">символа, с тем чтобы спектральные линии следовали с интервалами, равными ЧПИ/64, а мощность линий была уменьшена в 64 раза. Кроме того, передатчики профилометров выключались по команде компьютера каждый раз, когда спутник программы КОСПАС-САРСАТ оказывался выше 41 градуса над горизонтом радара. (В связи с малым количеством таких спутников это приводит к пренебрежимо малой потере данных профилометра.) </w:t>
      </w:r>
    </w:p>
    <w:p w14:paraId="1E937D5A" w14:textId="5685841E" w:rsidR="004E0552" w:rsidRPr="000D039F" w:rsidRDefault="004E0552" w:rsidP="004E0552">
      <w:pPr>
        <w:rPr>
          <w:lang w:val="ru-RU"/>
        </w:rPr>
      </w:pPr>
      <w:r w:rsidRPr="000D039F">
        <w:rPr>
          <w:lang w:val="ru-RU"/>
        </w:rPr>
        <w:t xml:space="preserve">Фазовое кодирование, применяемое к излучениям профилометров, работающих на частоте 404 МГц, должно быть </w:t>
      </w:r>
      <w:r w:rsidR="00574293" w:rsidRPr="000D039F">
        <w:rPr>
          <w:lang w:val="ru-RU"/>
        </w:rPr>
        <w:t>"</w:t>
      </w:r>
      <w:r w:rsidRPr="000D039F">
        <w:rPr>
          <w:lang w:val="ru-RU"/>
        </w:rPr>
        <w:t>раскодировано</w:t>
      </w:r>
      <w:r w:rsidR="00574293" w:rsidRPr="000D039F">
        <w:rPr>
          <w:lang w:val="ru-RU"/>
        </w:rPr>
        <w:t>"</w:t>
      </w:r>
      <w:r w:rsidRPr="000D039F">
        <w:rPr>
          <w:lang w:val="ru-RU"/>
        </w:rPr>
        <w:t xml:space="preserve"> в приемнике. </w:t>
      </w:r>
      <w:proofErr w:type="gramStart"/>
      <w:r w:rsidRPr="000D039F">
        <w:rPr>
          <w:lang w:val="ru-RU"/>
        </w:rPr>
        <w:t>В результате,</w:t>
      </w:r>
      <w:proofErr w:type="gramEnd"/>
      <w:r w:rsidRPr="000D039F">
        <w:rPr>
          <w:lang w:val="ru-RU"/>
        </w:rPr>
        <w:t xml:space="preserve"> помехи от других систем, не относящихся к системам радаров профиля ветра, воспринимаются профилометром как некогерентные и шумоподобные. Следовательно, минимальный обнаружимый сигнал (профилометра) составляет порядка </w:t>
      </w:r>
      <w:r w:rsidR="006771BD" w:rsidRPr="000D039F">
        <w:rPr>
          <w:lang w:val="ru-RU"/>
        </w:rPr>
        <w:t>−</w:t>
      </w:r>
      <w:r w:rsidRPr="000D039F">
        <w:rPr>
          <w:lang w:val="ru-RU"/>
        </w:rPr>
        <w:t xml:space="preserve">170 дБм, в то время как трудности с помехами возникают лишь при уровнях </w:t>
      </w:r>
      <w:r w:rsidR="006771BD" w:rsidRPr="000D039F">
        <w:rPr>
          <w:lang w:val="ru-RU"/>
        </w:rPr>
        <w:t>−</w:t>
      </w:r>
      <w:r w:rsidRPr="000D039F">
        <w:rPr>
          <w:lang w:val="ru-RU"/>
        </w:rPr>
        <w:t>135 дБм и выше.</w:t>
      </w:r>
    </w:p>
    <w:p w14:paraId="1B3C974D" w14:textId="3BE664F0" w:rsidR="004E0552" w:rsidRPr="000D039F" w:rsidRDefault="004E0552" w:rsidP="004E0552">
      <w:pPr>
        <w:rPr>
          <w:lang w:val="ru-RU"/>
        </w:rPr>
      </w:pPr>
      <w:r w:rsidRPr="000D039F">
        <w:rPr>
          <w:lang w:val="ru-RU"/>
        </w:rPr>
        <w:t>Еще одним примером совместного использования частот с радарами профиля ветра является распределение на ВКР-2000 радионавигационной спутниковой службе полосы 1215</w:t>
      </w:r>
      <w:r w:rsidR="006771BD" w:rsidRPr="000D039F">
        <w:rPr>
          <w:lang w:val="ru-RU"/>
        </w:rPr>
        <w:t>–</w:t>
      </w:r>
      <w:r w:rsidRPr="000D039F">
        <w:rPr>
          <w:lang w:val="ru-RU"/>
        </w:rPr>
        <w:t xml:space="preserve">1300 МГц. После этого был проведен рад технических исследований по оценке совместимости между этими системами РНСС и радарами профиля ветра, действующими в полосе </w:t>
      </w:r>
      <w:proofErr w:type="gramStart"/>
      <w:r w:rsidRPr="000D039F">
        <w:rPr>
          <w:lang w:val="ru-RU"/>
        </w:rPr>
        <w:t>1270−1295</w:t>
      </w:r>
      <w:proofErr w:type="gramEnd"/>
      <w:r w:rsidRPr="000D039F">
        <w:rPr>
          <w:lang w:val="ru-RU"/>
        </w:rPr>
        <w:t xml:space="preserve"> МГц. Результаты этих исследований представлены в Докладе 90 Комитета по электронным средствам связи. Согласно выводам, содержащимся в этом докладе, системы РНСС могли бы при определенных условиях причинять помехи радарам профиля ветра и ухудшать их работу, по крайней мере трехлучевым радарам. В то же время в этом докладе перечислен ряд методов (аппаратных и программных) ослабления влияния помех, которые могли бы помочь преодолеть эти трудности. Некоторые из этих методов предусматривают выбор наведения антенны, добавление лучей или задействование радарами частот 1274 или 1294 МГц, на которых наблюдаются нулевые значения модулированных сигналов РНСС, и, вероятно, проще всего применить последний способ.</w:t>
      </w:r>
    </w:p>
    <w:p w14:paraId="7E852F86" w14:textId="77777777" w:rsidR="004E0552" w:rsidRPr="000D039F" w:rsidRDefault="004E0552" w:rsidP="0086272A">
      <w:pPr>
        <w:keepNext/>
        <w:keepLines/>
        <w:rPr>
          <w:lang w:val="ru-RU"/>
        </w:rPr>
      </w:pPr>
      <w:r w:rsidRPr="000D039F">
        <w:rPr>
          <w:lang w:val="ru-RU"/>
        </w:rPr>
        <w:lastRenderedPageBreak/>
        <w:t xml:space="preserve">Японское метеорологическое агентство (ЯМА) эксплуатирует сеть профилометров ветра и систему сбора данных (WINDAS) в целях мониторинга развития и прогнозирования явлений суровой погоды. В эту сеть входят тридцать три профилометра ветра, работающие на частоте 1,3 ГГц, которые установлены по всей Японии и передают информацию в центр управления, расположенный в штаб-квартире ЯМА в Токио (см. Рисунок </w:t>
      </w:r>
      <w:proofErr w:type="gramStart"/>
      <w:r w:rsidRPr="000D039F">
        <w:rPr>
          <w:lang w:val="ru-RU"/>
        </w:rPr>
        <w:t>4-27</w:t>
      </w:r>
      <w:proofErr w:type="gramEnd"/>
      <w:r w:rsidRPr="000D039F">
        <w:rPr>
          <w:lang w:val="ru-RU"/>
        </w:rPr>
        <w:t>).</w:t>
      </w:r>
    </w:p>
    <w:p w14:paraId="6259EE48" w14:textId="2CB93C28" w:rsidR="00D51813" w:rsidRPr="000D039F" w:rsidRDefault="004E0552" w:rsidP="00D51813">
      <w:pPr>
        <w:pStyle w:val="FigureNo"/>
        <w:rPr>
          <w:rFonts w:eastAsia="Calibri"/>
          <w:lang w:val="ru-RU"/>
        </w:rPr>
      </w:pPr>
      <w:r w:rsidRPr="000D039F">
        <w:rPr>
          <w:lang w:val="ru-RU"/>
        </w:rPr>
        <w:t>РИСУНОК</w:t>
      </w:r>
      <w:r w:rsidR="00D51813" w:rsidRPr="000D039F">
        <w:rPr>
          <w:rFonts w:eastAsia="Calibri"/>
          <w:lang w:val="ru-RU"/>
        </w:rPr>
        <w:t xml:space="preserve"> </w:t>
      </w:r>
      <w:proofErr w:type="gramStart"/>
      <w:r w:rsidR="00D51813" w:rsidRPr="000D039F">
        <w:rPr>
          <w:rFonts w:eastAsia="Calibri"/>
          <w:lang w:val="ru-RU"/>
        </w:rPr>
        <w:t>4-27</w:t>
      </w:r>
      <w:proofErr w:type="gramEnd"/>
    </w:p>
    <w:p w14:paraId="2F172F80" w14:textId="7FD4CA2D" w:rsidR="00D51813" w:rsidRPr="000D039F" w:rsidRDefault="004E0552" w:rsidP="00D51813">
      <w:pPr>
        <w:pStyle w:val="Figuretitle"/>
        <w:rPr>
          <w:rFonts w:ascii="Times New Roman" w:eastAsia="Calibri" w:hAnsi="Times New Roman"/>
          <w:lang w:val="ru-RU"/>
        </w:rPr>
      </w:pPr>
      <w:r w:rsidRPr="000D039F">
        <w:rPr>
          <w:lang w:val="ru-RU"/>
        </w:rPr>
        <w:t>Пример сети радаров профиля ветра</w:t>
      </w:r>
    </w:p>
    <w:p w14:paraId="27861832" w14:textId="2167CC36" w:rsidR="00D51813" w:rsidRPr="000D039F" w:rsidRDefault="00941413" w:rsidP="00D51813">
      <w:pPr>
        <w:pStyle w:val="Figure"/>
        <w:rPr>
          <w:lang w:val="ru-RU"/>
        </w:rPr>
      </w:pPr>
      <w:r w:rsidRPr="000D039F">
        <w:rPr>
          <w:noProof/>
          <w:lang w:val="ru-RU"/>
        </w:rPr>
        <w:drawing>
          <wp:inline distT="0" distB="0" distL="0" distR="0" wp14:anchorId="309BCA9F" wp14:editId="4E78D788">
            <wp:extent cx="2300605" cy="2567305"/>
            <wp:effectExtent l="0" t="0" r="4445" b="4445"/>
            <wp:docPr id="1707377353"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105" cstate="print">
                      <a:extLst>
                        <a:ext uri="{28A0092B-C50C-407E-A947-70E740481C1C}">
                          <a14:useLocalDpi xmlns:a14="http://schemas.microsoft.com/office/drawing/2010/main" val="0"/>
                        </a:ext>
                      </a:extLst>
                    </a:blip>
                    <a:srcRect/>
                    <a:stretch>
                      <a:fillRect/>
                    </a:stretch>
                  </pic:blipFill>
                  <pic:spPr bwMode="auto">
                    <a:xfrm>
                      <a:off x="0" y="0"/>
                      <a:ext cx="2300605" cy="2567305"/>
                    </a:xfrm>
                    <a:prstGeom prst="rect">
                      <a:avLst/>
                    </a:prstGeom>
                    <a:noFill/>
                    <a:ln>
                      <a:noFill/>
                    </a:ln>
                  </pic:spPr>
                </pic:pic>
              </a:graphicData>
            </a:graphic>
          </wp:inline>
        </w:drawing>
      </w:r>
    </w:p>
    <w:bookmarkEnd w:id="288"/>
    <w:bookmarkEnd w:id="289"/>
    <w:bookmarkEnd w:id="290"/>
    <w:p w14:paraId="7AEF7AF5" w14:textId="24832DFB" w:rsidR="004E0552" w:rsidRPr="000D039F" w:rsidRDefault="004E0552" w:rsidP="00941413">
      <w:pPr>
        <w:pStyle w:val="Normalaftertitle"/>
        <w:rPr>
          <w:lang w:val="ru-RU"/>
        </w:rPr>
      </w:pPr>
      <w:r w:rsidRPr="000D039F">
        <w:rPr>
          <w:lang w:val="ru-RU"/>
        </w:rPr>
        <w:t>В дальнейшем эти данные распространяются по всему миру через Глобальную систему телесвязи и с ними также можно ознакомиться на вебсайте ЯМА (</w:t>
      </w:r>
      <w:hyperlink r:id="rId106" w:history="1">
        <w:r w:rsidRPr="000D039F">
          <w:rPr>
            <w:rStyle w:val="Hyperlink"/>
            <w:lang w:val="ru-RU"/>
          </w:rPr>
          <w:t>http://www.jma.go.jp/jma/indexe.html</w:t>
        </w:r>
      </w:hyperlink>
      <w:r w:rsidRPr="000D039F">
        <w:rPr>
          <w:lang w:val="ru-RU"/>
        </w:rPr>
        <w:t xml:space="preserve">). Помимо этого, они объединяются с данными, поступающими от доплеровских радаров и коммерческих воздушных судов, и обеспечивают всесторонний </w:t>
      </w:r>
      <w:r w:rsidR="006771BD" w:rsidRPr="000D039F">
        <w:rPr>
          <w:lang w:val="ru-RU"/>
        </w:rPr>
        <w:t>"</w:t>
      </w:r>
      <w:r w:rsidRPr="000D039F">
        <w:rPr>
          <w:lang w:val="ru-RU"/>
        </w:rPr>
        <w:t>анализ ветра в верхних слоях атмосферы</w:t>
      </w:r>
      <w:r w:rsidR="006771BD" w:rsidRPr="000D039F">
        <w:rPr>
          <w:lang w:val="ru-RU"/>
        </w:rPr>
        <w:t>"</w:t>
      </w:r>
      <w:r w:rsidRPr="000D039F">
        <w:rPr>
          <w:lang w:val="ru-RU"/>
        </w:rPr>
        <w:t>.</w:t>
      </w:r>
    </w:p>
    <w:p w14:paraId="504CF37A" w14:textId="77777777" w:rsidR="004E0552" w:rsidRPr="000D039F" w:rsidRDefault="004E0552" w:rsidP="0053797A">
      <w:pPr>
        <w:pStyle w:val="Heading2"/>
        <w:rPr>
          <w:lang w:val="ru-RU"/>
        </w:rPr>
      </w:pPr>
      <w:bookmarkStart w:id="291" w:name="_Toc236299090"/>
      <w:r w:rsidRPr="000D039F">
        <w:rPr>
          <w:lang w:val="ru-RU"/>
        </w:rPr>
        <w:t>4.4</w:t>
      </w:r>
      <w:r w:rsidRPr="000D039F">
        <w:rPr>
          <w:lang w:val="ru-RU"/>
        </w:rPr>
        <w:tab/>
        <w:t>Океанографический высокочастотный радиолокатор</w:t>
      </w:r>
      <w:bookmarkEnd w:id="291"/>
    </w:p>
    <w:p w14:paraId="33256D82" w14:textId="25637E77" w:rsidR="004E0552" w:rsidRPr="000D039F" w:rsidRDefault="004E0552" w:rsidP="004E0552">
      <w:pPr>
        <w:rPr>
          <w:lang w:val="ru-RU"/>
        </w:rPr>
      </w:pPr>
      <w:r w:rsidRPr="000D039F">
        <w:rPr>
          <w:lang w:val="ru-RU"/>
        </w:rPr>
        <w:t>В океанографии высокочастотный (ВЧ) радиолокатор представляет собой технологию дистанционного зондирования, используемую для мониторинга поверхностных океанических течений, волнения и направления ветра. Такие радарные системы работают в полосе ВЧ радиочастот (3</w:t>
      </w:r>
      <w:r w:rsidR="00354950" w:rsidRPr="000D039F">
        <w:rPr>
          <w:lang w:val="ru-RU"/>
        </w:rPr>
        <w:t>–</w:t>
      </w:r>
      <w:r w:rsidRPr="000D039F">
        <w:rPr>
          <w:lang w:val="ru-RU"/>
        </w:rPr>
        <w:t xml:space="preserve">30 МГц) и позволяют получить информацию о поверхности океана на основе рассеяния Брэгга. </w:t>
      </w:r>
    </w:p>
    <w:p w14:paraId="3DE6D411" w14:textId="77777777" w:rsidR="004E0552" w:rsidRPr="000D039F" w:rsidRDefault="004E0552" w:rsidP="004E0552">
      <w:pPr>
        <w:rPr>
          <w:lang w:val="ru-RU"/>
        </w:rPr>
      </w:pPr>
      <w:r w:rsidRPr="000D039F">
        <w:rPr>
          <w:lang w:val="ru-RU"/>
        </w:rPr>
        <w:t xml:space="preserve">В этом контексте рассеяние Брэгга описывает наложение радиоволн, которые рассеиваются от поверхностных волн океана, когда длина океанской волны составляет половину длины радиоволны. Океанографические радиолокаторы работают согласованно и могут использовать доплеровский сдвиг, вызванный движением поверхности океана, для оценки скорости поверхности океана. </w:t>
      </w:r>
    </w:p>
    <w:p w14:paraId="5B6260B9" w14:textId="77777777" w:rsidR="004E0552" w:rsidRPr="000D039F" w:rsidRDefault="004E0552" w:rsidP="004E0552">
      <w:pPr>
        <w:rPr>
          <w:lang w:val="ru-RU"/>
        </w:rPr>
      </w:pPr>
      <w:r w:rsidRPr="000D039F">
        <w:rPr>
          <w:lang w:val="ru-RU"/>
        </w:rPr>
        <w:t>В настоящее время в океанографических радиолокационных системах для наблюдения за океаном используются антенны различного типа. В некоторых системах используется либо трехэлементная антенна Яги, либо система с фазированной решеткой для развертывания в азимутальном направлении с использованием нескольких комплектов антенн Яги для передачи, что ограничивает географический район распространения сигнала океанографического радара. В океанографических радарах используются два основных способа передачи, а именно непрерывные (CW) импульсы и линейные частотно-модулированные непрерывные импульсы (FMCW).</w:t>
      </w:r>
    </w:p>
    <w:p w14:paraId="68257D29" w14:textId="77777777" w:rsidR="004E0552" w:rsidRPr="000D039F" w:rsidRDefault="004E0552" w:rsidP="004E0552">
      <w:pPr>
        <w:rPr>
          <w:lang w:val="ru-RU"/>
        </w:rPr>
      </w:pPr>
      <w:r w:rsidRPr="000D039F">
        <w:rPr>
          <w:lang w:val="ru-RU"/>
        </w:rPr>
        <w:t>Радары обычно устанавливаются в виде сети вдоль береговой линии, предоставляя информацию в расширенных прибрежных зонах на расстоянии до 200 км от береговой линии. По всему мире развернуто около 500 систем. Системы распределены в пределах каждого из трех Районов МСЭ, при этом большинство систем расположено вдоль побережья Северной Америки, Европы и Азии. Ожидается, что в течение следующих 20 лет количество систем удвоится.</w:t>
      </w:r>
    </w:p>
    <w:p w14:paraId="013F7394" w14:textId="6FE4D636" w:rsidR="004E0552" w:rsidRPr="000D039F" w:rsidRDefault="004E0552" w:rsidP="004E0552">
      <w:pPr>
        <w:rPr>
          <w:lang w:val="ru-RU"/>
        </w:rPr>
      </w:pPr>
      <w:r w:rsidRPr="000D039F">
        <w:rPr>
          <w:lang w:val="ru-RU"/>
        </w:rPr>
        <w:t xml:space="preserve">На ВКР-12 МСЭ утвердил Резолюцию </w:t>
      </w:r>
      <w:r w:rsidRPr="000D039F">
        <w:rPr>
          <w:b/>
          <w:bCs/>
          <w:lang w:val="ru-RU"/>
        </w:rPr>
        <w:t>612 (Пересм. ВКР-12)</w:t>
      </w:r>
      <w:r w:rsidRPr="000D039F">
        <w:rPr>
          <w:lang w:val="ru-RU"/>
        </w:rPr>
        <w:t xml:space="preserve">, в которой подробно описано спектральное пространство для океанографических высокочастотных радиолокаторов. Полосы частот разграничены внутри каждого Района МСЭ и показаны в </w:t>
      </w:r>
      <w:r w:rsidR="006771BD" w:rsidRPr="000D039F">
        <w:rPr>
          <w:lang w:val="ru-RU"/>
        </w:rPr>
        <w:t xml:space="preserve">Таблице </w:t>
      </w:r>
      <w:proofErr w:type="gramStart"/>
      <w:r w:rsidRPr="000D039F">
        <w:rPr>
          <w:lang w:val="ru-RU"/>
        </w:rPr>
        <w:t>4-6</w:t>
      </w:r>
      <w:proofErr w:type="gramEnd"/>
      <w:r w:rsidRPr="000D039F">
        <w:rPr>
          <w:lang w:val="ru-RU"/>
        </w:rPr>
        <w:t>.</w:t>
      </w:r>
    </w:p>
    <w:p w14:paraId="02337322" w14:textId="4C800F17" w:rsidR="00D51813" w:rsidRPr="000D039F" w:rsidRDefault="004E0552" w:rsidP="00D51813">
      <w:pPr>
        <w:pStyle w:val="TableNo"/>
        <w:rPr>
          <w:rFonts w:eastAsia="Calibri"/>
          <w:lang w:val="ru-RU"/>
        </w:rPr>
      </w:pPr>
      <w:r w:rsidRPr="000D039F">
        <w:rPr>
          <w:lang w:val="ru-RU"/>
        </w:rPr>
        <w:lastRenderedPageBreak/>
        <w:t>ТАБЛИЦА</w:t>
      </w:r>
      <w:r w:rsidR="00D51813" w:rsidRPr="000D039F">
        <w:rPr>
          <w:lang w:val="ru-RU"/>
        </w:rPr>
        <w:t xml:space="preserve"> </w:t>
      </w:r>
      <w:proofErr w:type="gramStart"/>
      <w:r w:rsidR="00D51813" w:rsidRPr="000D039F">
        <w:rPr>
          <w:lang w:val="ru-RU"/>
        </w:rPr>
        <w:t>4-</w:t>
      </w:r>
      <w:r w:rsidR="000606FB" w:rsidRPr="000D039F">
        <w:rPr>
          <w:rFonts w:eastAsia="Calibri"/>
          <w:lang w:val="ru-RU"/>
        </w:rPr>
        <w:t>6</w:t>
      </w:r>
      <w:proofErr w:type="gramEnd"/>
    </w:p>
    <w:p w14:paraId="0AD49DFF" w14:textId="2DCEE113" w:rsidR="00D51813" w:rsidRPr="000D039F" w:rsidRDefault="004E0552" w:rsidP="00093101">
      <w:pPr>
        <w:pStyle w:val="Tabletitle"/>
        <w:rPr>
          <w:lang w:val="ru-RU"/>
        </w:rPr>
      </w:pPr>
      <w:r w:rsidRPr="000D039F">
        <w:rPr>
          <w:lang w:val="ru-RU"/>
        </w:rPr>
        <w:t>Полосы частот и общая спектральная ширина, распределенные для океанографических ВЧ радиолокаторов</w:t>
      </w:r>
    </w:p>
    <w:tbl>
      <w:tblPr>
        <w:tblW w:w="7938"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A0" w:firstRow="1" w:lastRow="0" w:firstColumn="1" w:lastColumn="0" w:noHBand="0" w:noVBand="1"/>
      </w:tblPr>
      <w:tblGrid>
        <w:gridCol w:w="2646"/>
        <w:gridCol w:w="2646"/>
        <w:gridCol w:w="2646"/>
      </w:tblGrid>
      <w:tr w:rsidR="00D51813" w:rsidRPr="000D039F" w14:paraId="264A1208" w14:textId="77777777" w:rsidTr="005436A1">
        <w:trPr>
          <w:trHeight w:val="23"/>
          <w:jc w:val="center"/>
        </w:trPr>
        <w:tc>
          <w:tcPr>
            <w:tcW w:w="7938" w:type="dxa"/>
            <w:gridSpan w:val="3"/>
            <w:tcBorders>
              <w:bottom w:val="nil"/>
            </w:tcBorders>
            <w:shd w:val="clear" w:color="auto" w:fill="E7E6E6"/>
            <w:vAlign w:val="center"/>
          </w:tcPr>
          <w:p w14:paraId="19BDED6C" w14:textId="78427174" w:rsidR="00D51813" w:rsidRPr="000D039F" w:rsidRDefault="004E0552" w:rsidP="0050125C">
            <w:pPr>
              <w:pStyle w:val="Tablehead"/>
              <w:rPr>
                <w:rFonts w:ascii="Times New Roman" w:hAnsi="Times New Roman" w:cs="Times New Roman"/>
                <w:lang w:val="ru-RU"/>
              </w:rPr>
            </w:pPr>
            <w:r w:rsidRPr="000D039F">
              <w:rPr>
                <w:lang w:val="ru-RU"/>
              </w:rPr>
              <w:t>Распределенные полосы частот (кГц)</w:t>
            </w:r>
          </w:p>
        </w:tc>
      </w:tr>
      <w:tr w:rsidR="00D51813" w:rsidRPr="000D039F" w14:paraId="2F91425A" w14:textId="77777777" w:rsidTr="005436A1">
        <w:trPr>
          <w:trHeight w:val="20"/>
          <w:jc w:val="center"/>
        </w:trPr>
        <w:tc>
          <w:tcPr>
            <w:tcW w:w="2646" w:type="dxa"/>
            <w:tcBorders>
              <w:top w:val="nil"/>
            </w:tcBorders>
            <w:shd w:val="clear" w:color="auto" w:fill="D0CECE"/>
            <w:vAlign w:val="center"/>
          </w:tcPr>
          <w:p w14:paraId="02A28448" w14:textId="74D18A2E" w:rsidR="00D51813" w:rsidRPr="000D039F" w:rsidRDefault="004E0552" w:rsidP="0050125C">
            <w:pPr>
              <w:pStyle w:val="Tablehead"/>
              <w:rPr>
                <w:rFonts w:ascii="Times New Roman" w:hAnsi="Times New Roman" w:cs="Times New Roman"/>
                <w:lang w:val="ru-RU"/>
              </w:rPr>
            </w:pPr>
            <w:r w:rsidRPr="000D039F">
              <w:rPr>
                <w:lang w:val="ru-RU"/>
              </w:rPr>
              <w:t>Район 1 МСЭ</w:t>
            </w:r>
          </w:p>
        </w:tc>
        <w:tc>
          <w:tcPr>
            <w:tcW w:w="2646" w:type="dxa"/>
            <w:tcBorders>
              <w:top w:val="nil"/>
            </w:tcBorders>
            <w:shd w:val="clear" w:color="auto" w:fill="D0CECE"/>
            <w:vAlign w:val="center"/>
          </w:tcPr>
          <w:p w14:paraId="2FB95EF0" w14:textId="68E414C4" w:rsidR="00D51813" w:rsidRPr="000D039F" w:rsidRDefault="004E0552" w:rsidP="0050125C">
            <w:pPr>
              <w:pStyle w:val="Tablehead"/>
              <w:rPr>
                <w:rFonts w:ascii="Times New Roman" w:hAnsi="Times New Roman" w:cs="Times New Roman"/>
                <w:lang w:val="ru-RU"/>
              </w:rPr>
            </w:pPr>
            <w:r w:rsidRPr="000D039F">
              <w:rPr>
                <w:lang w:val="ru-RU"/>
              </w:rPr>
              <w:t>Район 2 МСЭ</w:t>
            </w:r>
          </w:p>
        </w:tc>
        <w:tc>
          <w:tcPr>
            <w:tcW w:w="2646" w:type="dxa"/>
            <w:tcBorders>
              <w:top w:val="nil"/>
            </w:tcBorders>
            <w:shd w:val="clear" w:color="auto" w:fill="D0CECE"/>
            <w:vAlign w:val="center"/>
          </w:tcPr>
          <w:p w14:paraId="757BF5CA" w14:textId="18674ED6" w:rsidR="00D51813" w:rsidRPr="000D039F" w:rsidRDefault="004E0552" w:rsidP="0050125C">
            <w:pPr>
              <w:pStyle w:val="Tablehead"/>
              <w:rPr>
                <w:rFonts w:ascii="Times New Roman" w:hAnsi="Times New Roman" w:cs="Times New Roman"/>
                <w:lang w:val="ru-RU"/>
              </w:rPr>
            </w:pPr>
            <w:r w:rsidRPr="000D039F">
              <w:rPr>
                <w:lang w:val="ru-RU"/>
              </w:rPr>
              <w:t>Район 3 МСЭ</w:t>
            </w:r>
          </w:p>
        </w:tc>
      </w:tr>
      <w:tr w:rsidR="00D51813" w:rsidRPr="000D039F" w14:paraId="3165A7A2" w14:textId="77777777" w:rsidTr="005436A1">
        <w:trPr>
          <w:trHeight w:val="20"/>
          <w:jc w:val="center"/>
        </w:trPr>
        <w:tc>
          <w:tcPr>
            <w:tcW w:w="7938" w:type="dxa"/>
            <w:gridSpan w:val="3"/>
            <w:vAlign w:val="center"/>
          </w:tcPr>
          <w:p w14:paraId="72AB5195" w14:textId="53F36292" w:rsidR="00D51813" w:rsidRPr="000D039F" w:rsidRDefault="00D51813" w:rsidP="0050125C">
            <w:pPr>
              <w:pStyle w:val="Tabletext"/>
              <w:jc w:val="center"/>
              <w:rPr>
                <w:lang w:val="ru-RU"/>
              </w:rPr>
            </w:pPr>
            <w:r w:rsidRPr="000D039F">
              <w:rPr>
                <w:lang w:val="ru-RU"/>
              </w:rPr>
              <w:t>4 438</w:t>
            </w:r>
            <w:r w:rsidR="004E0552" w:rsidRPr="000D039F">
              <w:rPr>
                <w:lang w:val="ru-RU"/>
              </w:rPr>
              <w:t>–</w:t>
            </w:r>
            <w:r w:rsidRPr="000D039F">
              <w:rPr>
                <w:lang w:val="ru-RU"/>
              </w:rPr>
              <w:t>4 488</w:t>
            </w:r>
          </w:p>
        </w:tc>
      </w:tr>
      <w:tr w:rsidR="00D51813" w:rsidRPr="000D039F" w14:paraId="6588391D" w14:textId="77777777" w:rsidTr="005436A1">
        <w:trPr>
          <w:trHeight w:val="20"/>
          <w:jc w:val="center"/>
        </w:trPr>
        <w:tc>
          <w:tcPr>
            <w:tcW w:w="7938" w:type="dxa"/>
            <w:gridSpan w:val="3"/>
            <w:vAlign w:val="center"/>
          </w:tcPr>
          <w:p w14:paraId="23DCB7E9" w14:textId="581613AC" w:rsidR="00D51813" w:rsidRPr="000D039F" w:rsidRDefault="00D51813" w:rsidP="0050125C">
            <w:pPr>
              <w:pStyle w:val="Tabletext"/>
              <w:jc w:val="center"/>
              <w:rPr>
                <w:lang w:val="ru-RU"/>
              </w:rPr>
            </w:pPr>
            <w:r w:rsidRPr="000D039F">
              <w:rPr>
                <w:lang w:val="ru-RU"/>
              </w:rPr>
              <w:t>5 250</w:t>
            </w:r>
            <w:r w:rsidR="004E0552" w:rsidRPr="000D039F">
              <w:rPr>
                <w:lang w:val="ru-RU"/>
              </w:rPr>
              <w:t>–</w:t>
            </w:r>
            <w:r w:rsidRPr="000D039F">
              <w:rPr>
                <w:lang w:val="ru-RU"/>
              </w:rPr>
              <w:t>5 275</w:t>
            </w:r>
          </w:p>
        </w:tc>
      </w:tr>
      <w:tr w:rsidR="00D51813" w:rsidRPr="000D039F" w14:paraId="70338491" w14:textId="77777777" w:rsidTr="005436A1">
        <w:trPr>
          <w:trHeight w:val="20"/>
          <w:jc w:val="center"/>
        </w:trPr>
        <w:tc>
          <w:tcPr>
            <w:tcW w:w="2646" w:type="dxa"/>
            <w:vAlign w:val="center"/>
          </w:tcPr>
          <w:p w14:paraId="3603F4B6" w14:textId="59C10458" w:rsidR="00D51813" w:rsidRPr="000D039F" w:rsidRDefault="00D51813" w:rsidP="0050125C">
            <w:pPr>
              <w:pStyle w:val="Tabletext"/>
              <w:jc w:val="center"/>
              <w:rPr>
                <w:lang w:val="ru-RU"/>
              </w:rPr>
            </w:pPr>
            <w:r w:rsidRPr="000D039F">
              <w:rPr>
                <w:lang w:val="ru-RU"/>
              </w:rPr>
              <w:t>9 305</w:t>
            </w:r>
            <w:r w:rsidR="004E0552" w:rsidRPr="000D039F">
              <w:rPr>
                <w:lang w:val="ru-RU"/>
              </w:rPr>
              <w:t>–</w:t>
            </w:r>
            <w:r w:rsidRPr="000D039F">
              <w:rPr>
                <w:lang w:val="ru-RU"/>
              </w:rPr>
              <w:t>9 355</w:t>
            </w:r>
          </w:p>
        </w:tc>
        <w:tc>
          <w:tcPr>
            <w:tcW w:w="2646" w:type="dxa"/>
            <w:vAlign w:val="center"/>
          </w:tcPr>
          <w:p w14:paraId="50CFC887" w14:textId="56E4FE8F" w:rsidR="00D51813" w:rsidRPr="000D039F" w:rsidRDefault="004E0552" w:rsidP="0050125C">
            <w:pPr>
              <w:pStyle w:val="Tabletext"/>
              <w:jc w:val="center"/>
              <w:rPr>
                <w:lang w:val="ru-RU"/>
              </w:rPr>
            </w:pPr>
            <w:r w:rsidRPr="000D039F">
              <w:rPr>
                <w:lang w:val="ru-RU"/>
              </w:rPr>
              <w:t>Отсутствует распределение в этом Районе</w:t>
            </w:r>
          </w:p>
        </w:tc>
        <w:tc>
          <w:tcPr>
            <w:tcW w:w="2646" w:type="dxa"/>
            <w:vAlign w:val="center"/>
          </w:tcPr>
          <w:p w14:paraId="4E4CB7C9" w14:textId="7252876D" w:rsidR="00D51813" w:rsidRPr="000D039F" w:rsidRDefault="00D51813" w:rsidP="0050125C">
            <w:pPr>
              <w:pStyle w:val="Tabletext"/>
              <w:jc w:val="center"/>
              <w:rPr>
                <w:lang w:val="ru-RU"/>
              </w:rPr>
            </w:pPr>
            <w:r w:rsidRPr="000D039F">
              <w:rPr>
                <w:lang w:val="ru-RU"/>
              </w:rPr>
              <w:t>9 305</w:t>
            </w:r>
            <w:r w:rsidR="004E0552" w:rsidRPr="000D039F">
              <w:rPr>
                <w:lang w:val="ru-RU"/>
              </w:rPr>
              <w:t>–</w:t>
            </w:r>
            <w:r w:rsidRPr="000D039F">
              <w:rPr>
                <w:lang w:val="ru-RU"/>
              </w:rPr>
              <w:t>9 355</w:t>
            </w:r>
          </w:p>
        </w:tc>
      </w:tr>
      <w:tr w:rsidR="00D51813" w:rsidRPr="000D039F" w14:paraId="373E2E4D" w14:textId="77777777" w:rsidTr="005436A1">
        <w:trPr>
          <w:trHeight w:val="20"/>
          <w:jc w:val="center"/>
        </w:trPr>
        <w:tc>
          <w:tcPr>
            <w:tcW w:w="7938" w:type="dxa"/>
            <w:gridSpan w:val="3"/>
            <w:vAlign w:val="center"/>
          </w:tcPr>
          <w:p w14:paraId="037193C2" w14:textId="34819CEB" w:rsidR="00D51813" w:rsidRPr="000D039F" w:rsidRDefault="00D51813" w:rsidP="0050125C">
            <w:pPr>
              <w:pStyle w:val="Tabletext"/>
              <w:jc w:val="center"/>
              <w:rPr>
                <w:lang w:val="ru-RU"/>
              </w:rPr>
            </w:pPr>
            <w:r w:rsidRPr="000D039F">
              <w:rPr>
                <w:lang w:val="ru-RU"/>
              </w:rPr>
              <w:t>13 450</w:t>
            </w:r>
            <w:r w:rsidR="004E0552" w:rsidRPr="000D039F">
              <w:rPr>
                <w:lang w:val="ru-RU"/>
              </w:rPr>
              <w:t>–</w:t>
            </w:r>
            <w:r w:rsidRPr="000D039F">
              <w:rPr>
                <w:lang w:val="ru-RU"/>
              </w:rPr>
              <w:t>13 550</w:t>
            </w:r>
          </w:p>
        </w:tc>
      </w:tr>
      <w:tr w:rsidR="00D51813" w:rsidRPr="000D039F" w14:paraId="2BD56E7C" w14:textId="77777777" w:rsidTr="005436A1">
        <w:trPr>
          <w:trHeight w:val="20"/>
          <w:jc w:val="center"/>
        </w:trPr>
        <w:tc>
          <w:tcPr>
            <w:tcW w:w="7938" w:type="dxa"/>
            <w:gridSpan w:val="3"/>
            <w:vAlign w:val="center"/>
          </w:tcPr>
          <w:p w14:paraId="67831BFC" w14:textId="67DBE202" w:rsidR="00D51813" w:rsidRPr="000D039F" w:rsidRDefault="00D51813" w:rsidP="0050125C">
            <w:pPr>
              <w:pStyle w:val="Tabletext"/>
              <w:jc w:val="center"/>
              <w:rPr>
                <w:lang w:val="ru-RU"/>
              </w:rPr>
            </w:pPr>
            <w:r w:rsidRPr="000D039F">
              <w:rPr>
                <w:lang w:val="ru-RU"/>
              </w:rPr>
              <w:t>16 100</w:t>
            </w:r>
            <w:r w:rsidR="004E0552" w:rsidRPr="000D039F">
              <w:rPr>
                <w:lang w:val="ru-RU"/>
              </w:rPr>
              <w:t>–</w:t>
            </w:r>
            <w:r w:rsidRPr="000D039F">
              <w:rPr>
                <w:lang w:val="ru-RU"/>
              </w:rPr>
              <w:t>16 200</w:t>
            </w:r>
          </w:p>
        </w:tc>
      </w:tr>
      <w:tr w:rsidR="00D51813" w:rsidRPr="000D039F" w14:paraId="2DFC528B" w14:textId="77777777" w:rsidTr="005436A1">
        <w:trPr>
          <w:trHeight w:val="20"/>
          <w:jc w:val="center"/>
        </w:trPr>
        <w:tc>
          <w:tcPr>
            <w:tcW w:w="7938" w:type="dxa"/>
            <w:gridSpan w:val="3"/>
            <w:vAlign w:val="center"/>
          </w:tcPr>
          <w:p w14:paraId="35FC6004" w14:textId="65A962B4" w:rsidR="00D51813" w:rsidRPr="000D039F" w:rsidRDefault="00D51813" w:rsidP="0050125C">
            <w:pPr>
              <w:pStyle w:val="Tabletext"/>
              <w:jc w:val="center"/>
              <w:rPr>
                <w:lang w:val="ru-RU"/>
              </w:rPr>
            </w:pPr>
            <w:r w:rsidRPr="000D039F">
              <w:rPr>
                <w:lang w:val="ru-RU"/>
              </w:rPr>
              <w:t>24 450</w:t>
            </w:r>
            <w:r w:rsidR="004E0552" w:rsidRPr="000D039F">
              <w:rPr>
                <w:lang w:val="ru-RU"/>
              </w:rPr>
              <w:t>–</w:t>
            </w:r>
            <w:r w:rsidRPr="000D039F">
              <w:rPr>
                <w:lang w:val="ru-RU"/>
              </w:rPr>
              <w:t>24 600</w:t>
            </w:r>
          </w:p>
        </w:tc>
      </w:tr>
      <w:tr w:rsidR="00D51813" w:rsidRPr="000D039F" w14:paraId="07A52EDC" w14:textId="77777777" w:rsidTr="005436A1">
        <w:trPr>
          <w:trHeight w:val="20"/>
          <w:jc w:val="center"/>
        </w:trPr>
        <w:tc>
          <w:tcPr>
            <w:tcW w:w="7938" w:type="dxa"/>
            <w:gridSpan w:val="3"/>
            <w:vAlign w:val="center"/>
          </w:tcPr>
          <w:p w14:paraId="43F77736" w14:textId="6181A7B9" w:rsidR="00D51813" w:rsidRPr="000D039F" w:rsidRDefault="00D51813" w:rsidP="0050125C">
            <w:pPr>
              <w:pStyle w:val="Tabletext"/>
              <w:jc w:val="center"/>
              <w:rPr>
                <w:lang w:val="ru-RU"/>
              </w:rPr>
            </w:pPr>
            <w:r w:rsidRPr="000D039F">
              <w:rPr>
                <w:lang w:val="ru-RU"/>
              </w:rPr>
              <w:t>26 200</w:t>
            </w:r>
            <w:r w:rsidR="004E0552" w:rsidRPr="000D039F">
              <w:rPr>
                <w:lang w:val="ru-RU"/>
              </w:rPr>
              <w:t>–</w:t>
            </w:r>
            <w:r w:rsidRPr="000D039F">
              <w:rPr>
                <w:lang w:val="ru-RU"/>
              </w:rPr>
              <w:t>26 350</w:t>
            </w:r>
          </w:p>
        </w:tc>
      </w:tr>
      <w:tr w:rsidR="00D51813" w:rsidRPr="000D039F" w14:paraId="684B9906" w14:textId="77777777" w:rsidTr="005436A1">
        <w:trPr>
          <w:trHeight w:val="133"/>
          <w:jc w:val="center"/>
        </w:trPr>
        <w:tc>
          <w:tcPr>
            <w:tcW w:w="2646" w:type="dxa"/>
            <w:vAlign w:val="center"/>
          </w:tcPr>
          <w:p w14:paraId="67035209" w14:textId="5F225F1E" w:rsidR="00D51813" w:rsidRPr="000D039F" w:rsidRDefault="00D51813" w:rsidP="0050125C">
            <w:pPr>
              <w:pStyle w:val="Tabletext"/>
              <w:jc w:val="center"/>
              <w:rPr>
                <w:lang w:val="ru-RU"/>
              </w:rPr>
            </w:pPr>
            <w:r w:rsidRPr="000D039F">
              <w:rPr>
                <w:lang w:val="ru-RU"/>
              </w:rPr>
              <w:t>39 000</w:t>
            </w:r>
            <w:r w:rsidR="004E0552" w:rsidRPr="000D039F">
              <w:rPr>
                <w:lang w:val="ru-RU"/>
              </w:rPr>
              <w:t>–</w:t>
            </w:r>
            <w:r w:rsidRPr="000D039F">
              <w:rPr>
                <w:lang w:val="ru-RU"/>
              </w:rPr>
              <w:t>39 500</w:t>
            </w:r>
          </w:p>
        </w:tc>
        <w:tc>
          <w:tcPr>
            <w:tcW w:w="2646" w:type="dxa"/>
            <w:vAlign w:val="center"/>
          </w:tcPr>
          <w:p w14:paraId="056F123E" w14:textId="5FB4F1F8" w:rsidR="00D51813" w:rsidRPr="000D039F" w:rsidRDefault="004E0552" w:rsidP="0050125C">
            <w:pPr>
              <w:pStyle w:val="Tabletext"/>
              <w:jc w:val="center"/>
              <w:rPr>
                <w:lang w:val="ru-RU"/>
              </w:rPr>
            </w:pPr>
            <w:r w:rsidRPr="000D039F">
              <w:rPr>
                <w:lang w:val="ru-RU"/>
              </w:rPr>
              <w:t>Отсутствует распределение в этом Районе</w:t>
            </w:r>
          </w:p>
        </w:tc>
        <w:tc>
          <w:tcPr>
            <w:tcW w:w="2646" w:type="dxa"/>
            <w:vAlign w:val="center"/>
          </w:tcPr>
          <w:p w14:paraId="111B8861" w14:textId="2B9824A3" w:rsidR="00D51813" w:rsidRPr="000D039F" w:rsidRDefault="00D51813" w:rsidP="0050125C">
            <w:pPr>
              <w:pStyle w:val="Tabletext"/>
              <w:jc w:val="center"/>
              <w:rPr>
                <w:lang w:val="ru-RU"/>
              </w:rPr>
            </w:pPr>
            <w:r w:rsidRPr="000D039F">
              <w:rPr>
                <w:lang w:val="ru-RU"/>
              </w:rPr>
              <w:t>39 500</w:t>
            </w:r>
            <w:r w:rsidR="004E0552" w:rsidRPr="000D039F">
              <w:rPr>
                <w:lang w:val="ru-RU"/>
              </w:rPr>
              <w:t>–</w:t>
            </w:r>
            <w:r w:rsidRPr="000D039F">
              <w:rPr>
                <w:lang w:val="ru-RU"/>
              </w:rPr>
              <w:t>40 000</w:t>
            </w:r>
          </w:p>
        </w:tc>
      </w:tr>
      <w:tr w:rsidR="00D51813" w:rsidRPr="000D039F" w14:paraId="45B82B89" w14:textId="77777777" w:rsidTr="005436A1">
        <w:trPr>
          <w:trHeight w:val="20"/>
          <w:jc w:val="center"/>
        </w:trPr>
        <w:tc>
          <w:tcPr>
            <w:tcW w:w="2646" w:type="dxa"/>
            <w:vAlign w:val="center"/>
          </w:tcPr>
          <w:p w14:paraId="373A6654" w14:textId="761BB989" w:rsidR="00D51813" w:rsidRPr="000D039F" w:rsidRDefault="00D51813" w:rsidP="0050125C">
            <w:pPr>
              <w:pStyle w:val="Tabletext"/>
              <w:jc w:val="center"/>
              <w:rPr>
                <w:lang w:val="ru-RU"/>
              </w:rPr>
            </w:pPr>
            <w:r w:rsidRPr="000D039F">
              <w:rPr>
                <w:lang w:val="ru-RU"/>
              </w:rPr>
              <w:t>42 000</w:t>
            </w:r>
            <w:r w:rsidR="004E0552" w:rsidRPr="000D039F">
              <w:rPr>
                <w:lang w:val="ru-RU"/>
              </w:rPr>
              <w:t>–</w:t>
            </w:r>
            <w:r w:rsidRPr="000D039F">
              <w:rPr>
                <w:lang w:val="ru-RU"/>
              </w:rPr>
              <w:t>42 500</w:t>
            </w:r>
          </w:p>
        </w:tc>
        <w:tc>
          <w:tcPr>
            <w:tcW w:w="2646" w:type="dxa"/>
            <w:vAlign w:val="center"/>
          </w:tcPr>
          <w:p w14:paraId="5674749D" w14:textId="4F545FB1" w:rsidR="00D51813" w:rsidRPr="000D039F" w:rsidRDefault="004E0552" w:rsidP="0050125C">
            <w:pPr>
              <w:pStyle w:val="Tabletext"/>
              <w:jc w:val="center"/>
              <w:rPr>
                <w:lang w:val="ru-RU"/>
              </w:rPr>
            </w:pPr>
            <w:r w:rsidRPr="000D039F">
              <w:rPr>
                <w:lang w:val="ru-RU"/>
              </w:rPr>
              <w:t>Отсутствует распределение в этом Районе</w:t>
            </w:r>
          </w:p>
        </w:tc>
        <w:tc>
          <w:tcPr>
            <w:tcW w:w="2646" w:type="dxa"/>
            <w:vAlign w:val="center"/>
          </w:tcPr>
          <w:p w14:paraId="4CAA8B8B" w14:textId="28C1A253" w:rsidR="00D51813" w:rsidRPr="000D039F" w:rsidRDefault="004E0552" w:rsidP="0050125C">
            <w:pPr>
              <w:pStyle w:val="Tabletext"/>
              <w:jc w:val="center"/>
              <w:rPr>
                <w:lang w:val="ru-RU"/>
              </w:rPr>
            </w:pPr>
            <w:r w:rsidRPr="000D039F">
              <w:rPr>
                <w:lang w:val="ru-RU"/>
              </w:rPr>
              <w:t>Отсутствует распределение в этом Районе</w:t>
            </w:r>
          </w:p>
        </w:tc>
      </w:tr>
    </w:tbl>
    <w:p w14:paraId="3778B606" w14:textId="176AEC6B" w:rsidR="00D51813" w:rsidRPr="000D039F" w:rsidRDefault="004E0552" w:rsidP="0053797A">
      <w:pPr>
        <w:pStyle w:val="AnnexNoTitle"/>
        <w:rPr>
          <w:lang w:val="ru-RU"/>
        </w:rPr>
      </w:pPr>
      <w:bookmarkStart w:id="292" w:name="_Toc236299091"/>
      <w:r w:rsidRPr="000D039F">
        <w:rPr>
          <w:lang w:val="ru-RU"/>
        </w:rPr>
        <w:t>Справочные материалы</w:t>
      </w:r>
      <w:bookmarkEnd w:id="292"/>
    </w:p>
    <w:p w14:paraId="180A773A" w14:textId="77777777" w:rsidR="004E0552" w:rsidRPr="000D039F" w:rsidRDefault="004E0552" w:rsidP="004E0552">
      <w:pPr>
        <w:pStyle w:val="Normalaftertitle"/>
        <w:rPr>
          <w:lang w:val="ru-RU"/>
        </w:rPr>
      </w:pPr>
    </w:p>
    <w:p w14:paraId="2CEBC96A" w14:textId="77777777" w:rsidR="00D51813" w:rsidRPr="000D039F" w:rsidRDefault="00D51813" w:rsidP="004D5063">
      <w:pPr>
        <w:pStyle w:val="Reftext"/>
        <w:rPr>
          <w:rFonts w:eastAsia="Calibri"/>
          <w:lang w:val="ru-RU"/>
        </w:rPr>
      </w:pPr>
      <w:hyperlink r:id="rId107" w:history="1">
        <w:r w:rsidRPr="000D039F">
          <w:rPr>
            <w:rFonts w:eastAsia="Calibri"/>
            <w:lang w:val="ru-RU"/>
          </w:rPr>
          <w:t>Springer Handbook of Atmospheric Measurements | SpringerLink</w:t>
        </w:r>
      </w:hyperlink>
      <w:r w:rsidRPr="000D039F">
        <w:rPr>
          <w:rFonts w:eastAsia="Calibri"/>
          <w:lang w:val="ru-RU"/>
        </w:rPr>
        <w:t xml:space="preserve"> – Chapter 31 (2021)</w:t>
      </w:r>
    </w:p>
    <w:p w14:paraId="6C9ABB0D" w14:textId="77777777" w:rsidR="00D51813" w:rsidRPr="000D039F" w:rsidRDefault="00D51813" w:rsidP="004D5063">
      <w:pPr>
        <w:pStyle w:val="Reftext"/>
        <w:rPr>
          <w:rFonts w:eastAsia="Calibri"/>
          <w:lang w:val="ru-RU"/>
        </w:rPr>
      </w:pPr>
      <w:r w:rsidRPr="000D039F">
        <w:rPr>
          <w:rFonts w:eastAsia="Calibri"/>
          <w:lang w:val="ru-RU"/>
        </w:rPr>
        <w:t xml:space="preserve">Cambridge University Press </w:t>
      </w:r>
      <w:hyperlink r:id="rId108" w:history="1">
        <w:r w:rsidRPr="000D039F">
          <w:rPr>
            <w:rFonts w:eastAsia="Calibri"/>
            <w:lang w:val="ru-RU"/>
          </w:rPr>
          <w:t>Atmospheric Radar</w:t>
        </w:r>
      </w:hyperlink>
      <w:r w:rsidRPr="000D039F">
        <w:rPr>
          <w:rFonts w:eastAsia="Calibri"/>
          <w:lang w:val="ru-RU"/>
        </w:rPr>
        <w:t xml:space="preserve"> (2016)</w:t>
      </w:r>
    </w:p>
    <w:p w14:paraId="0706CFDF" w14:textId="77777777" w:rsidR="00D51813" w:rsidRPr="000D039F" w:rsidRDefault="00D51813" w:rsidP="004D5063">
      <w:pPr>
        <w:pStyle w:val="Reftext"/>
        <w:rPr>
          <w:rFonts w:eastAsia="Calibri"/>
          <w:lang w:val="ru-RU"/>
        </w:rPr>
      </w:pPr>
      <w:hyperlink r:id="rId109" w:history="1">
        <w:r w:rsidRPr="000D039F">
          <w:rPr>
            <w:rFonts w:eastAsia="Calibri"/>
            <w:lang w:val="ru-RU"/>
          </w:rPr>
          <w:t>Radar for Meteorological and Atmospheric Observations | SpringerLink</w:t>
        </w:r>
      </w:hyperlink>
      <w:r w:rsidRPr="000D039F">
        <w:rPr>
          <w:rFonts w:eastAsia="Calibri"/>
          <w:lang w:val="ru-RU"/>
        </w:rPr>
        <w:t xml:space="preserve"> (2014)</w:t>
      </w:r>
    </w:p>
    <w:p w14:paraId="2B615217" w14:textId="2D9726C1" w:rsidR="00D51813" w:rsidRPr="000D039F" w:rsidRDefault="00D51813" w:rsidP="00CA5DF1">
      <w:pPr>
        <w:rPr>
          <w:lang w:val="ru-RU"/>
        </w:rPr>
      </w:pPr>
    </w:p>
    <w:p w14:paraId="0D1FE5D5" w14:textId="77777777" w:rsidR="00CA5DF1" w:rsidRPr="000D039F" w:rsidRDefault="00CA5DF1">
      <w:pPr>
        <w:tabs>
          <w:tab w:val="clear" w:pos="1134"/>
          <w:tab w:val="clear" w:pos="1871"/>
          <w:tab w:val="clear" w:pos="2268"/>
        </w:tabs>
        <w:overflowPunct/>
        <w:autoSpaceDE/>
        <w:autoSpaceDN/>
        <w:adjustRightInd/>
        <w:spacing w:before="0"/>
        <w:textAlignment w:val="auto"/>
        <w:rPr>
          <w:lang w:val="ru-RU"/>
        </w:rPr>
      </w:pPr>
      <w:bookmarkStart w:id="293" w:name="_Toc482001887"/>
      <w:bookmarkStart w:id="294" w:name="_Toc482002289"/>
      <w:bookmarkStart w:id="295" w:name="_Toc482002407"/>
      <w:bookmarkStart w:id="296" w:name="_Toc482002542"/>
      <w:bookmarkStart w:id="297" w:name="_Toc482002650"/>
      <w:bookmarkStart w:id="298" w:name="_Toc474850121"/>
      <w:bookmarkStart w:id="299" w:name="_Toc474850417"/>
      <w:bookmarkStart w:id="300" w:name="_Toc474851318"/>
    </w:p>
    <w:p w14:paraId="36856E01" w14:textId="77777777" w:rsidR="005436A1" w:rsidRPr="000D039F" w:rsidRDefault="005436A1">
      <w:pPr>
        <w:tabs>
          <w:tab w:val="clear" w:pos="1134"/>
          <w:tab w:val="clear" w:pos="1871"/>
          <w:tab w:val="clear" w:pos="2268"/>
        </w:tabs>
        <w:overflowPunct/>
        <w:autoSpaceDE/>
        <w:autoSpaceDN/>
        <w:adjustRightInd/>
        <w:spacing w:before="0"/>
        <w:textAlignment w:val="auto"/>
        <w:rPr>
          <w:lang w:val="ru-RU"/>
        </w:rPr>
      </w:pPr>
    </w:p>
    <w:p w14:paraId="40FD6C98" w14:textId="77777777" w:rsidR="005436A1" w:rsidRPr="000D039F" w:rsidRDefault="005436A1">
      <w:pPr>
        <w:tabs>
          <w:tab w:val="clear" w:pos="1134"/>
          <w:tab w:val="clear" w:pos="1871"/>
          <w:tab w:val="clear" w:pos="2268"/>
        </w:tabs>
        <w:overflowPunct/>
        <w:autoSpaceDE/>
        <w:autoSpaceDN/>
        <w:adjustRightInd/>
        <w:spacing w:before="0"/>
        <w:textAlignment w:val="auto"/>
        <w:rPr>
          <w:lang w:val="ru-RU"/>
        </w:rPr>
      </w:pPr>
    </w:p>
    <w:p w14:paraId="7F92F698" w14:textId="77777777" w:rsidR="005436A1" w:rsidRPr="000D039F" w:rsidRDefault="005436A1">
      <w:pPr>
        <w:tabs>
          <w:tab w:val="clear" w:pos="1134"/>
          <w:tab w:val="clear" w:pos="1871"/>
          <w:tab w:val="clear" w:pos="2268"/>
        </w:tabs>
        <w:overflowPunct/>
        <w:autoSpaceDE/>
        <w:autoSpaceDN/>
        <w:adjustRightInd/>
        <w:spacing w:before="0"/>
        <w:textAlignment w:val="auto"/>
        <w:rPr>
          <w:lang w:val="ru-RU"/>
        </w:rPr>
      </w:pPr>
    </w:p>
    <w:p w14:paraId="7ABE70F1" w14:textId="77777777" w:rsidR="005436A1" w:rsidRPr="000D039F" w:rsidRDefault="005436A1">
      <w:pPr>
        <w:tabs>
          <w:tab w:val="clear" w:pos="1134"/>
          <w:tab w:val="clear" w:pos="1871"/>
          <w:tab w:val="clear" w:pos="2268"/>
        </w:tabs>
        <w:overflowPunct/>
        <w:autoSpaceDE/>
        <w:autoSpaceDN/>
        <w:adjustRightInd/>
        <w:spacing w:before="0"/>
        <w:textAlignment w:val="auto"/>
        <w:rPr>
          <w:lang w:val="ru-RU"/>
        </w:rPr>
      </w:pPr>
    </w:p>
    <w:p w14:paraId="504E425F" w14:textId="77777777" w:rsidR="005436A1" w:rsidRPr="000D039F" w:rsidRDefault="005436A1">
      <w:pPr>
        <w:tabs>
          <w:tab w:val="clear" w:pos="1134"/>
          <w:tab w:val="clear" w:pos="1871"/>
          <w:tab w:val="clear" w:pos="2268"/>
        </w:tabs>
        <w:overflowPunct/>
        <w:autoSpaceDE/>
        <w:autoSpaceDN/>
        <w:adjustRightInd/>
        <w:spacing w:before="0"/>
        <w:textAlignment w:val="auto"/>
        <w:rPr>
          <w:lang w:val="ru-RU"/>
        </w:rPr>
      </w:pPr>
    </w:p>
    <w:p w14:paraId="0CF38C44" w14:textId="77777777" w:rsidR="005436A1" w:rsidRPr="000D039F" w:rsidRDefault="005436A1">
      <w:pPr>
        <w:tabs>
          <w:tab w:val="clear" w:pos="1134"/>
          <w:tab w:val="clear" w:pos="1871"/>
          <w:tab w:val="clear" w:pos="2268"/>
        </w:tabs>
        <w:overflowPunct/>
        <w:autoSpaceDE/>
        <w:autoSpaceDN/>
        <w:adjustRightInd/>
        <w:spacing w:before="0"/>
        <w:textAlignment w:val="auto"/>
        <w:rPr>
          <w:lang w:val="ru-RU"/>
        </w:rPr>
      </w:pPr>
    </w:p>
    <w:p w14:paraId="4586B9BF" w14:textId="77777777" w:rsidR="005436A1" w:rsidRPr="000D039F" w:rsidRDefault="005436A1">
      <w:pPr>
        <w:tabs>
          <w:tab w:val="clear" w:pos="1134"/>
          <w:tab w:val="clear" w:pos="1871"/>
          <w:tab w:val="clear" w:pos="2268"/>
        </w:tabs>
        <w:overflowPunct/>
        <w:autoSpaceDE/>
        <w:autoSpaceDN/>
        <w:adjustRightInd/>
        <w:spacing w:before="0"/>
        <w:textAlignment w:val="auto"/>
        <w:rPr>
          <w:lang w:val="ru-RU"/>
        </w:rPr>
      </w:pPr>
    </w:p>
    <w:p w14:paraId="4CCDCEEE" w14:textId="77777777" w:rsidR="00955F65" w:rsidRPr="000D039F" w:rsidRDefault="00955F65">
      <w:pPr>
        <w:tabs>
          <w:tab w:val="clear" w:pos="1134"/>
          <w:tab w:val="clear" w:pos="1871"/>
          <w:tab w:val="clear" w:pos="2268"/>
        </w:tabs>
        <w:overflowPunct/>
        <w:autoSpaceDE/>
        <w:autoSpaceDN/>
        <w:adjustRightInd/>
        <w:spacing w:before="0"/>
        <w:textAlignment w:val="auto"/>
        <w:rPr>
          <w:lang w:val="ru-RU"/>
        </w:rPr>
      </w:pPr>
    </w:p>
    <w:p w14:paraId="22E58C27" w14:textId="77777777" w:rsidR="00955F65" w:rsidRPr="000D039F" w:rsidRDefault="00955F65">
      <w:pPr>
        <w:tabs>
          <w:tab w:val="clear" w:pos="1134"/>
          <w:tab w:val="clear" w:pos="1871"/>
          <w:tab w:val="clear" w:pos="2268"/>
        </w:tabs>
        <w:overflowPunct/>
        <w:autoSpaceDE/>
        <w:autoSpaceDN/>
        <w:adjustRightInd/>
        <w:spacing w:before="0"/>
        <w:textAlignment w:val="auto"/>
        <w:rPr>
          <w:lang w:val="ru-RU"/>
        </w:rPr>
      </w:pPr>
    </w:p>
    <w:p w14:paraId="050F4BA0" w14:textId="77777777" w:rsidR="00955F65" w:rsidRPr="000D039F" w:rsidRDefault="00955F65">
      <w:pPr>
        <w:tabs>
          <w:tab w:val="clear" w:pos="1134"/>
          <w:tab w:val="clear" w:pos="1871"/>
          <w:tab w:val="clear" w:pos="2268"/>
        </w:tabs>
        <w:overflowPunct/>
        <w:autoSpaceDE/>
        <w:autoSpaceDN/>
        <w:adjustRightInd/>
        <w:spacing w:before="0"/>
        <w:textAlignment w:val="auto"/>
        <w:rPr>
          <w:lang w:val="ru-RU"/>
        </w:rPr>
      </w:pPr>
    </w:p>
    <w:p w14:paraId="20B3CB0F" w14:textId="77777777" w:rsidR="00955F65" w:rsidRPr="000D039F" w:rsidRDefault="00955F65">
      <w:pPr>
        <w:tabs>
          <w:tab w:val="clear" w:pos="1134"/>
          <w:tab w:val="clear" w:pos="1871"/>
          <w:tab w:val="clear" w:pos="2268"/>
        </w:tabs>
        <w:overflowPunct/>
        <w:autoSpaceDE/>
        <w:autoSpaceDN/>
        <w:adjustRightInd/>
        <w:spacing w:before="0"/>
        <w:textAlignment w:val="auto"/>
        <w:rPr>
          <w:lang w:val="ru-RU"/>
        </w:rPr>
      </w:pPr>
    </w:p>
    <w:p w14:paraId="0B594BCF" w14:textId="77777777" w:rsidR="00955F65" w:rsidRPr="000D039F" w:rsidRDefault="00955F65">
      <w:pPr>
        <w:tabs>
          <w:tab w:val="clear" w:pos="1134"/>
          <w:tab w:val="clear" w:pos="1871"/>
          <w:tab w:val="clear" w:pos="2268"/>
        </w:tabs>
        <w:overflowPunct/>
        <w:autoSpaceDE/>
        <w:autoSpaceDN/>
        <w:adjustRightInd/>
        <w:spacing w:before="0"/>
        <w:textAlignment w:val="auto"/>
        <w:rPr>
          <w:lang w:val="ru-RU"/>
        </w:rPr>
      </w:pPr>
    </w:p>
    <w:p w14:paraId="43BF0368" w14:textId="77777777" w:rsidR="00955F65" w:rsidRPr="000D039F" w:rsidRDefault="00955F65">
      <w:pPr>
        <w:tabs>
          <w:tab w:val="clear" w:pos="1134"/>
          <w:tab w:val="clear" w:pos="1871"/>
          <w:tab w:val="clear" w:pos="2268"/>
        </w:tabs>
        <w:overflowPunct/>
        <w:autoSpaceDE/>
        <w:autoSpaceDN/>
        <w:adjustRightInd/>
        <w:spacing w:before="0"/>
        <w:textAlignment w:val="auto"/>
        <w:rPr>
          <w:lang w:val="ru-RU"/>
        </w:rPr>
      </w:pPr>
    </w:p>
    <w:p w14:paraId="1DF5AC86" w14:textId="77777777" w:rsidR="00955F65" w:rsidRPr="000D039F" w:rsidRDefault="00955F65">
      <w:pPr>
        <w:tabs>
          <w:tab w:val="clear" w:pos="1134"/>
          <w:tab w:val="clear" w:pos="1871"/>
          <w:tab w:val="clear" w:pos="2268"/>
        </w:tabs>
        <w:overflowPunct/>
        <w:autoSpaceDE/>
        <w:autoSpaceDN/>
        <w:adjustRightInd/>
        <w:spacing w:before="0"/>
        <w:textAlignment w:val="auto"/>
        <w:rPr>
          <w:lang w:val="ru-RU"/>
        </w:rPr>
      </w:pPr>
    </w:p>
    <w:p w14:paraId="124E4D5F" w14:textId="77777777" w:rsidR="00955F65" w:rsidRPr="000D039F" w:rsidRDefault="00955F65">
      <w:pPr>
        <w:tabs>
          <w:tab w:val="clear" w:pos="1134"/>
          <w:tab w:val="clear" w:pos="1871"/>
          <w:tab w:val="clear" w:pos="2268"/>
        </w:tabs>
        <w:overflowPunct/>
        <w:autoSpaceDE/>
        <w:autoSpaceDN/>
        <w:adjustRightInd/>
        <w:spacing w:before="0"/>
        <w:textAlignment w:val="auto"/>
        <w:rPr>
          <w:lang w:val="ru-RU"/>
        </w:rPr>
      </w:pPr>
    </w:p>
    <w:p w14:paraId="68AA5230" w14:textId="77777777" w:rsidR="00955F65" w:rsidRPr="000D039F" w:rsidRDefault="00955F65">
      <w:pPr>
        <w:tabs>
          <w:tab w:val="clear" w:pos="1134"/>
          <w:tab w:val="clear" w:pos="1871"/>
          <w:tab w:val="clear" w:pos="2268"/>
        </w:tabs>
        <w:overflowPunct/>
        <w:autoSpaceDE/>
        <w:autoSpaceDN/>
        <w:adjustRightInd/>
        <w:spacing w:before="0"/>
        <w:textAlignment w:val="auto"/>
        <w:rPr>
          <w:lang w:val="ru-RU"/>
        </w:rPr>
        <w:sectPr w:rsidR="00955F65" w:rsidRPr="000D039F" w:rsidSect="006759E9">
          <w:headerReference w:type="even" r:id="rId110"/>
          <w:headerReference w:type="default" r:id="rId111"/>
          <w:type w:val="oddPage"/>
          <w:pgSz w:w="11907" w:h="16834" w:code="9"/>
          <w:pgMar w:top="1418" w:right="1134" w:bottom="1134" w:left="1134" w:header="720" w:footer="482" w:gutter="0"/>
          <w:cols w:space="720"/>
          <w:vAlign w:val="both"/>
          <w:docGrid w:linePitch="326"/>
        </w:sectPr>
      </w:pPr>
    </w:p>
    <w:p w14:paraId="396F5CCD" w14:textId="456AD0D1" w:rsidR="00D51813" w:rsidRPr="000D039F" w:rsidRDefault="00004ED5" w:rsidP="0053797A">
      <w:pPr>
        <w:pStyle w:val="ChapNo"/>
        <w:rPr>
          <w:lang w:val="ru-RU"/>
        </w:rPr>
      </w:pPr>
      <w:bookmarkStart w:id="301" w:name="_Toc225752117"/>
      <w:bookmarkStart w:id="302" w:name="_Toc225754159"/>
      <w:bookmarkStart w:id="303" w:name="_Toc236238867"/>
      <w:bookmarkStart w:id="304" w:name="_Toc236299092"/>
      <w:r w:rsidRPr="000D039F">
        <w:rPr>
          <w:lang w:val="ru-RU"/>
        </w:rPr>
        <w:lastRenderedPageBreak/>
        <w:t>ГЛАВА</w:t>
      </w:r>
      <w:r w:rsidR="00D51813" w:rsidRPr="000D039F">
        <w:rPr>
          <w:lang w:val="ru-RU"/>
        </w:rPr>
        <w:t xml:space="preserve"> </w:t>
      </w:r>
      <w:r w:rsidR="00D51813" w:rsidRPr="000D039F">
        <w:rPr>
          <w:rStyle w:val="href"/>
          <w:lang w:val="ru-RU"/>
        </w:rPr>
        <w:t>5</w:t>
      </w:r>
      <w:bookmarkEnd w:id="293"/>
      <w:bookmarkEnd w:id="294"/>
      <w:bookmarkEnd w:id="295"/>
      <w:bookmarkEnd w:id="296"/>
      <w:bookmarkEnd w:id="297"/>
      <w:bookmarkEnd w:id="301"/>
      <w:bookmarkEnd w:id="302"/>
      <w:bookmarkEnd w:id="303"/>
      <w:bookmarkEnd w:id="304"/>
    </w:p>
    <w:bookmarkEnd w:id="298"/>
    <w:bookmarkEnd w:id="299"/>
    <w:bookmarkEnd w:id="300"/>
    <w:p w14:paraId="0047E55D" w14:textId="4F60A311" w:rsidR="00D51813" w:rsidRPr="000D039F" w:rsidRDefault="00004ED5" w:rsidP="0053797A">
      <w:pPr>
        <w:pStyle w:val="Chaptitle"/>
        <w:rPr>
          <w:lang w:val="ru-RU"/>
        </w:rPr>
      </w:pPr>
      <w:r w:rsidRPr="000D039F">
        <w:rPr>
          <w:lang w:val="ru-RU"/>
        </w:rPr>
        <w:t>Пассивное и активное спутниковое дистанционное зондирование для метеорологической и связанной с ней деятельностью в области окружающей</w:t>
      </w:r>
      <w:r w:rsidR="0053797A" w:rsidRPr="000D039F">
        <w:rPr>
          <w:lang w:val="ru-RU"/>
        </w:rPr>
        <w:t> </w:t>
      </w:r>
      <w:r w:rsidRPr="000D039F">
        <w:rPr>
          <w:lang w:val="ru-RU"/>
        </w:rPr>
        <w:t>среды</w:t>
      </w:r>
    </w:p>
    <w:p w14:paraId="15FEB898" w14:textId="77777777" w:rsidR="00CC3EE6" w:rsidRPr="000D039F" w:rsidRDefault="00CC3EE6" w:rsidP="0053797A">
      <w:pPr>
        <w:pStyle w:val="Heading2"/>
        <w:rPr>
          <w:lang w:val="ru-RU"/>
        </w:rPr>
      </w:pPr>
      <w:bookmarkStart w:id="305" w:name="_Toc236299093"/>
      <w:r w:rsidRPr="000D039F">
        <w:rPr>
          <w:lang w:val="ru-RU"/>
        </w:rPr>
        <w:t>5.1</w:t>
      </w:r>
      <w:r w:rsidRPr="000D039F">
        <w:rPr>
          <w:lang w:val="ru-RU"/>
        </w:rPr>
        <w:tab/>
        <w:t>Введение</w:t>
      </w:r>
      <w:bookmarkEnd w:id="305"/>
    </w:p>
    <w:p w14:paraId="67FC5251" w14:textId="77777777" w:rsidR="00CC3EE6" w:rsidRPr="000D039F" w:rsidRDefault="00CC3EE6" w:rsidP="00CC3EE6">
      <w:pPr>
        <w:rPr>
          <w:lang w:val="ru-RU"/>
        </w:rPr>
      </w:pPr>
      <w:r w:rsidRPr="000D039F">
        <w:rPr>
          <w:lang w:val="ru-RU"/>
        </w:rPr>
        <w:t>О существовании метеорологических спутников широко известно практически во всем мире, а создаваемые ими изображения регулярно можно увидеть по телевидению, в массовой прессе и в интернете. В наши дни люди привыкли просматривать совмещенные с картой изображения с расширенной цветовой гаммой, показывающие облачный покров, температуру поверхности, снежный покров и другие погодные явления, реже – изображения распространения пожаров и возникающих при этом дымовых облаков; вулканического пепла; и температуры поверхности моря, которая привлекли внимание широкой общественности в связи с явлением Эль-Ниньо.</w:t>
      </w:r>
    </w:p>
    <w:p w14:paraId="55EEE8FB" w14:textId="77777777" w:rsidR="00CC3EE6" w:rsidRPr="000D039F" w:rsidRDefault="00CC3EE6" w:rsidP="00CC3EE6">
      <w:pPr>
        <w:rPr>
          <w:lang w:val="ru-RU"/>
        </w:rPr>
      </w:pPr>
      <w:r w:rsidRPr="000D039F">
        <w:rPr>
          <w:lang w:val="ru-RU"/>
        </w:rPr>
        <w:t>Многие из этих изображений объединяет то, что они создаются главным образом на основе данных, записанных с использованием датчиков, работающих в видимой и инфракрасной областях частотного спектра. Однако большая часть этой и другой продукции создается на основе разнообразных частот микроволнового диапазона либо самостоятельно, либо в сочетании с измерениями на других частотах.</w:t>
      </w:r>
    </w:p>
    <w:p w14:paraId="496CD32E" w14:textId="77777777" w:rsidR="00CC3EE6" w:rsidRPr="000D039F" w:rsidRDefault="00CC3EE6" w:rsidP="00CC3EE6">
      <w:pPr>
        <w:rPr>
          <w:lang w:val="ru-RU"/>
        </w:rPr>
      </w:pPr>
      <w:r w:rsidRPr="000D039F">
        <w:rPr>
          <w:lang w:val="ru-RU"/>
        </w:rPr>
        <w:t>Таким образом, немногим известно, что спутниковое дистанционное зондирование поверхности Земли и атмосферы с использованием радиочастот от ОВЧ до СВЧ и верхних областей спектра имеет важное и все возрастающее значение в прикладной метеорологии и в научно-исследовательской деятельности в области метеорологии, в частности для смягчения последствий метеорологических и климатических бедствий, а также в научном понимании, мониторинге и прогнозировании изменения климата и последствий такого изменения.</w:t>
      </w:r>
    </w:p>
    <w:p w14:paraId="6EEE580F" w14:textId="77777777" w:rsidR="00CC3EE6" w:rsidRPr="000D039F" w:rsidRDefault="00CC3EE6" w:rsidP="00CC3EE6">
      <w:pPr>
        <w:rPr>
          <w:lang w:val="ru-RU"/>
        </w:rPr>
      </w:pPr>
      <w:r w:rsidRPr="000D039F">
        <w:rPr>
          <w:lang w:val="ru-RU"/>
        </w:rPr>
        <w:t>Внушительный прогресс, достигнутый за последние годы в анализе и прогнозировании погоды и климата, в том числе в предупреждениях об опасных погодных явлениях (ливнях, бурях, циклонах), оказывающих воздействие на все население и экономику всех стран, в значительной степени стал возможен благодаря данным наблюдений из космоса и включению этих данных в цифровые модели.</w:t>
      </w:r>
    </w:p>
    <w:p w14:paraId="48B53B2C" w14:textId="066EFC19" w:rsidR="00CC3EE6" w:rsidRPr="000D039F" w:rsidRDefault="00CC3EE6" w:rsidP="00CC3EE6">
      <w:pPr>
        <w:rPr>
          <w:lang w:val="ru-RU"/>
        </w:rPr>
      </w:pPr>
      <w:r w:rsidRPr="000D039F">
        <w:rPr>
          <w:lang w:val="ru-RU"/>
        </w:rPr>
        <w:t>Дистанционное зондирование (пассивное и активное) вносит большой вклад в эффективность численного прогнозирования погоды (ЧПП), на долю которого приходится 50% (40% от пассивных датчиков и еще 10% от активных датчиков) улучшения навыков прогнозирования, поскольку результаты всех наблюдений включаются в модели в реальном масштабе времени. Благодаря такому крупному вкладу в улучшение навыков прогнозирования значительную часть большой социально-экономической выгоды от прогнозирования погоды можно отнести на счет пассивных и активных микроволновых датчиков, установленных на метеорологических спутниках и спутниках наблюдения Земли.</w:t>
      </w:r>
    </w:p>
    <w:p w14:paraId="6BABED69" w14:textId="77777777" w:rsidR="00CC3EE6" w:rsidRPr="000D039F" w:rsidRDefault="00CC3EE6" w:rsidP="00CC3EE6">
      <w:pPr>
        <w:rPr>
          <w:lang w:val="ru-RU"/>
        </w:rPr>
      </w:pPr>
      <w:r w:rsidRPr="000D039F">
        <w:rPr>
          <w:lang w:val="ru-RU"/>
        </w:rPr>
        <w:t>Широко используемые устройства спутникового дистанционного зондирования делятся на два класса, активные и пассивные, и работают в спутниковой службе исследования Земли (ССИЗ) в основном на НГСО спутниках, хотя некоторые запланированные системы ССИЗ (пассивные) будут работать на будущей геостационарной орбите.</w:t>
      </w:r>
    </w:p>
    <w:p w14:paraId="3DBFBA99" w14:textId="77777777" w:rsidR="00CC3EE6" w:rsidRPr="000D039F" w:rsidRDefault="00CC3EE6" w:rsidP="00CC3EE6">
      <w:pPr>
        <w:tabs>
          <w:tab w:val="left" w:pos="5812"/>
        </w:tabs>
        <w:rPr>
          <w:lang w:val="ru-RU"/>
        </w:rPr>
      </w:pPr>
      <w:r w:rsidRPr="000D039F">
        <w:rPr>
          <w:lang w:val="ru-RU"/>
        </w:rPr>
        <w:t>При пассивном зондировании используются только приемники, без передатчиков. Излучение, которое улавливают эти приемники, имеет естественное происхождение и крайне низкие уровни мощности, и в нем содержится важная информация об исследуемых физических процессах. Интерес представляют пиковые значения радиации, указывающие на наличие конкретных химических веществ, либо отсутствие излучения на определенных частотах, что указывает на поглощение частотных сигналов в атмосферных газах. Уровень сигнала или его отсутствие на конкретных частотах используется для определения того, присутствуют ли конкретные газы (наглядными примерами являются влага и загрязняющие вещества) и, если да, то в каком количестве и в каком месте. Пассивные датчики могут обнаруживать самую разнообразную информацию об окружающей среде, работая в полосах частот, которые определяются фиксированными физическими свойствами (молекулярный резонанс излучения или поглощение) исследуемого вещества, физические свойства которого не могут дублироваться в других частотных диапазонах. Уровень сигнала на заданной частоте может зависеть от нескольких факторов, в связи с чем необходимо использовать несколько частот, чтобы они соответствовали многим неизвестным факторам. Использование нескольких частот является основным методом, применяемым для измерения различных характеристик атмосферы и поверхности Земли.</w:t>
      </w:r>
    </w:p>
    <w:p w14:paraId="7F665752" w14:textId="77777777" w:rsidR="00CC3EE6" w:rsidRPr="000D039F" w:rsidRDefault="00CC3EE6" w:rsidP="00164959">
      <w:pPr>
        <w:keepNext/>
        <w:keepLines/>
        <w:rPr>
          <w:lang w:val="ru-RU"/>
        </w:rPr>
      </w:pPr>
      <w:r w:rsidRPr="000D039F">
        <w:rPr>
          <w:lang w:val="ru-RU"/>
        </w:rPr>
        <w:lastRenderedPageBreak/>
        <w:t xml:space="preserve">Активное зондирование отличается от пассивного зондирования тем, что в нем используются и передатчики, и приемники, размещенные на борту спутника. Как правило, передача сигнала и прием отраженного сигнала осуществляются с одного и того же спутника, хотя бывает и по-другому. К задачам использования активного зондирования, помимо прочего, относится измерение таких характеристик поверхности моря, как высота волн и ветры, и определение густоты произрастания деревьев во влажном лесу. </w:t>
      </w:r>
    </w:p>
    <w:p w14:paraId="1430D988" w14:textId="77777777" w:rsidR="00CC3EE6" w:rsidRPr="000D039F" w:rsidRDefault="00CC3EE6" w:rsidP="00CC3EE6">
      <w:pPr>
        <w:rPr>
          <w:lang w:val="ru-RU"/>
        </w:rPr>
      </w:pPr>
      <w:r w:rsidRPr="000D039F">
        <w:rPr>
          <w:lang w:val="ru-RU"/>
        </w:rPr>
        <w:t>Вопрос совместимости для обоих классов дистанционного зондирования сопровождается теми же проблемами, что и в других космических службах: взаимные помехи между приемниками спутников и другими РЧ передающими станциями, расположенными либо на земле, либо в космосе. Решение этих проблем заключается в хорошо известных методах, которые обычно связаны с координацией с другими пользователями на основе ограничения мощности, характеристик антенны, а также разделения по времени и совместного использования частот.</w:t>
      </w:r>
    </w:p>
    <w:p w14:paraId="3115E9E2" w14:textId="77777777" w:rsidR="00CC3EE6" w:rsidRPr="000D039F" w:rsidRDefault="00CC3EE6" w:rsidP="00CC3EE6">
      <w:pPr>
        <w:rPr>
          <w:lang w:val="ru-RU"/>
        </w:rPr>
      </w:pPr>
      <w:r w:rsidRPr="000D039F">
        <w:rPr>
          <w:lang w:val="ru-RU"/>
        </w:rPr>
        <w:t>Восприимчивость к помехам, присущая спутникам пассивного дистанционного зондирования, в особенности спутникам с выборкой измерений с большой площади, обусловлена тем, что каждое измерение может подвергаться суммарному излучению от множества излучателей, расположенных на земле, включая внутриполосные и внеполосные излучатели. Таким образом, в то время как одиночный наземный излучатель может не излучать достаточную мощность, чтобы вызывать ошибки в результатах пассивного зондирования, большое число таких излучателей способны негативно повлиять на измерения, которые проводятся путем накопления этих мешающих сигналов. Такое накопление мешающих сигналов от нескольких излучателей служит поводом для обеспокоенности в отношении таких явлений, как применения подвижной связи высокой плотности или широкополосная мобильная связь (включая Международную мобильную телесвязь), излучения фиксированной службы высокой плотности (ФСВП), применения сверхширокополосной (СШП) связи и устройства малого радиуса действия (УМРД) либо промышленные, научные и медицинские (ПНМ) устройства. Потенциальная проблема заключается в пространственной плотности таких излучателей в районе проведения измерений в сочетании с их индивидуальными характеристиками. Ситуация усугубляется по мере увеличения плотности таких наземных излучателей, и уже сообщалось о случаях вредоносных помех.</w:t>
      </w:r>
    </w:p>
    <w:p w14:paraId="30BA54C6" w14:textId="50E0C3B8" w:rsidR="00CC3EE6" w:rsidRPr="000D039F" w:rsidRDefault="00CC3EE6" w:rsidP="00CC3EE6">
      <w:pPr>
        <w:rPr>
          <w:lang w:val="ru-RU"/>
        </w:rPr>
      </w:pPr>
      <w:r w:rsidRPr="000D039F">
        <w:rPr>
          <w:lang w:val="ru-RU"/>
        </w:rPr>
        <w:t xml:space="preserve">На естественные излучения конкретных объектов наблюдения на заданной частоте в разной степени влияют несколько геофизических параметров. Следовательно, для выделения и нахождения каждой отдельной составляющей общего естественного излучения, а также для выделения необходимых параметров из заданного набора измерений, измерения должны одновременно проводиться на нескольких частотах в микроволновом диапазоне. В результате этого помехи, которые могут негативно повлиять на любую частоту из ряда </w:t>
      </w:r>
      <w:r w:rsidR="00574293" w:rsidRPr="000D039F">
        <w:rPr>
          <w:lang w:val="ru-RU"/>
        </w:rPr>
        <w:t>"</w:t>
      </w:r>
      <w:r w:rsidRPr="000D039F">
        <w:rPr>
          <w:lang w:val="ru-RU"/>
        </w:rPr>
        <w:t>пассивных</w:t>
      </w:r>
      <w:r w:rsidR="00574293" w:rsidRPr="000D039F">
        <w:rPr>
          <w:lang w:val="ru-RU"/>
        </w:rPr>
        <w:t>"</w:t>
      </w:r>
      <w:r w:rsidRPr="000D039F">
        <w:rPr>
          <w:lang w:val="ru-RU"/>
        </w:rPr>
        <w:t xml:space="preserve"> полос частот, могут тем самым оказать негативное воздействие на общие результаты измерения заданного компонента атмосферы, полученные на всем предусмотренном наборе частот.</w:t>
      </w:r>
    </w:p>
    <w:p w14:paraId="77530951" w14:textId="77777777" w:rsidR="00CC3EE6" w:rsidRPr="000D039F" w:rsidRDefault="00CC3EE6" w:rsidP="00CC3EE6">
      <w:pPr>
        <w:rPr>
          <w:lang w:val="ru-RU"/>
        </w:rPr>
      </w:pPr>
      <w:r w:rsidRPr="000D039F">
        <w:rPr>
          <w:lang w:val="ru-RU"/>
        </w:rPr>
        <w:t>В случае приемо-передающих устройств сигнал имеет известные характер и характеристики и относительно просто определить, правильно ли он принимается. В литературе описано множество полезных методов обнаружения и исправления ошибок в системах радиосвязи, однако эти методы, к сожалению, невозможно использовать, если характеристики различных принимаемых сигналов неизвестны. Именно так обстоит дело в случае пассивного дистанционного зондирования, которое обладает специфической восприимчивостью к помехам, обусловленной недетерминированным характером естественного сигнала, для приема которого предназначен пассивный датчик, а также чрезвычайно низким уровнем мощности измеряемой естественной радиации.</w:t>
      </w:r>
    </w:p>
    <w:p w14:paraId="47995D04" w14:textId="77777777" w:rsidR="00CC3EE6" w:rsidRPr="000D039F" w:rsidRDefault="00CC3EE6" w:rsidP="00CC3EE6">
      <w:pPr>
        <w:rPr>
          <w:lang w:val="ru-RU"/>
        </w:rPr>
      </w:pPr>
      <w:r w:rsidRPr="000D039F">
        <w:rPr>
          <w:lang w:val="ru-RU"/>
        </w:rPr>
        <w:t>Даже при крайне низких уровнях помех, принимаемых пассивным датчиком, его данные могут ухудшиться, и наибольшую угрозу, вероятно, представляет собой ситуация, когда помеха не выявлена, искаженные данные ошибочно принимаются за достоверные данные, а выводы, полученные на основе результатов анализа этих искаженных данных, оказываются в значительной степени ошибочными. В большинстве случаев пассивные датчики не способны различить естественную и антропогенную радиацию, и соответствующие ошибки в данных нельзя ни обнаружить, ни исправить. Таким образом, представляется, что обеспечение целостности данных в настоящее время зависит исключительно от предотвращения помех и применения в мировом масштабе нормативных ограничений на помехи и максимальную излучаемую мощность. Можно отметить, что в ряде положений Регламента радиосвязи такие ограничения мощности применяются к передатчикам активной службы в целях защиты пассивных датчиков от внутриполосных и внеполосных помех.</w:t>
      </w:r>
    </w:p>
    <w:p w14:paraId="61922E34" w14:textId="77777777" w:rsidR="00CC3EE6" w:rsidRPr="000D039F" w:rsidRDefault="00CC3EE6" w:rsidP="00CC3EE6">
      <w:pPr>
        <w:rPr>
          <w:lang w:val="ru-RU"/>
        </w:rPr>
      </w:pPr>
      <w:r w:rsidRPr="000D039F">
        <w:rPr>
          <w:lang w:val="ru-RU"/>
        </w:rPr>
        <w:t xml:space="preserve">В последние годы отмечается значительный интерес к использованию радаров профилирования облачности, работающих в диапазоне миллиметровых волн, для научно-исследовательских применений. Необходимость лучшего понимания роли облачности в нашей климатической системе имеет весьма высокий приоритет в исследованиях изменения климата. Наряду с последними достижениями в технологии радаров миллиметровых волн потребность в этих научных исследованиях является движущей силой развития радаров профилирования облачности, работающих в миллиметровом диапазоне волн. В настоящее время эти радары, работающие главным образом на частотах около 36 ГГц (диапазон Ka) и около 94 ГГц (диапазон W), предоставляют климатологам необходимую качественную и количественную информацию. Благодаря чувствительности к гидрометеорам </w:t>
      </w:r>
      <w:r w:rsidRPr="000D039F">
        <w:rPr>
          <w:lang w:val="ru-RU"/>
        </w:rPr>
        <w:lastRenderedPageBreak/>
        <w:t>небольших размеров, высокому пространственному разрешению, минимальной восприимчивости к мешающим отражениям от наземных предметов и относительно малым размерам, радары миллиметрового диапазона представляют собой идеальный инструмент для исследования облачности. Они могут работать с фиксированных наземных, подвижных наземных, воздушных и космических платформ.</w:t>
      </w:r>
    </w:p>
    <w:p w14:paraId="4003733B" w14:textId="77777777" w:rsidR="00CC3EE6" w:rsidRPr="000D039F" w:rsidRDefault="00CC3EE6" w:rsidP="0053797A">
      <w:pPr>
        <w:pStyle w:val="Heading2"/>
        <w:rPr>
          <w:lang w:val="ru-RU"/>
        </w:rPr>
      </w:pPr>
      <w:bookmarkStart w:id="306" w:name="_Toc236299094"/>
      <w:r w:rsidRPr="000D039F">
        <w:rPr>
          <w:lang w:val="ru-RU"/>
        </w:rPr>
        <w:t>5.2</w:t>
      </w:r>
      <w:r w:rsidRPr="000D039F">
        <w:rPr>
          <w:lang w:val="ru-RU"/>
        </w:rPr>
        <w:tab/>
        <w:t>Пассивное микроволновое радиометрическое зондирование</w:t>
      </w:r>
      <w:bookmarkEnd w:id="306"/>
    </w:p>
    <w:p w14:paraId="5F687F50" w14:textId="77777777" w:rsidR="00CC3EE6" w:rsidRPr="000D039F" w:rsidRDefault="00CC3EE6" w:rsidP="00CC3EE6">
      <w:pPr>
        <w:rPr>
          <w:lang w:val="ru-RU"/>
        </w:rPr>
      </w:pPr>
      <w:r w:rsidRPr="000D039F">
        <w:rPr>
          <w:lang w:val="ru-RU"/>
        </w:rPr>
        <w:t>Пассивная микроволновая радиометрия имеет исключительно важное значение как средство для наблюдения Земли. В составе ССИЗ работают пассивные датчики, предназначенные для приема и измерения естественных излучений, которые образуются на поверхности Земли и в ее атмосфере. Частота и интенсивность этих естественных излучений характеризуют тип и состояние ряда важных геофизических параметров атмосферы и поверхности (суши, моря и ледяного покрова), которые описывают состояние системы Земля-атмосфера-океаны, а также ее устройство:</w:t>
      </w:r>
    </w:p>
    <w:p w14:paraId="46E91AF2" w14:textId="77777777" w:rsidR="00CC3EE6" w:rsidRPr="000D039F" w:rsidRDefault="00CC3EE6" w:rsidP="0053797A">
      <w:pPr>
        <w:pStyle w:val="enumlev1"/>
        <w:rPr>
          <w:lang w:val="ru-RU"/>
        </w:rPr>
      </w:pPr>
      <w:r w:rsidRPr="000D039F">
        <w:rPr>
          <w:lang w:val="ru-RU"/>
        </w:rPr>
        <w:t>–</w:t>
      </w:r>
      <w:r w:rsidRPr="000D039F">
        <w:rPr>
          <w:lang w:val="ru-RU"/>
        </w:rPr>
        <w:tab/>
        <w:t>параметры поверхности Земли, например влажность почвы, температуру поверхности моря, давление океанского ветра, распространение и возраст льда, снежный покров, дождевые осадки на суше; и</w:t>
      </w:r>
    </w:p>
    <w:p w14:paraId="77BB8B8E" w14:textId="77777777" w:rsidR="00CC3EE6" w:rsidRPr="000D039F" w:rsidRDefault="00CC3EE6" w:rsidP="0053797A">
      <w:pPr>
        <w:pStyle w:val="enumlev1"/>
        <w:rPr>
          <w:lang w:val="ru-RU"/>
        </w:rPr>
      </w:pPr>
      <w:r w:rsidRPr="000D039F">
        <w:rPr>
          <w:lang w:val="ru-RU"/>
        </w:rPr>
        <w:t>–</w:t>
      </w:r>
      <w:r w:rsidRPr="000D039F">
        <w:rPr>
          <w:lang w:val="ru-RU"/>
        </w:rPr>
        <w:tab/>
        <w:t>трехмерные атмосферные параметры (в нижней, средней и верхней атмосфере), например профили температуры, содержание водяного пара и профили распределения концентрации газовых примесей, обладающих высокой радиоактивностью и химической активностью (например, озон, закись азота, хлор).</w:t>
      </w:r>
    </w:p>
    <w:p w14:paraId="70E5B806" w14:textId="35EF6D6D" w:rsidR="00CC3EE6" w:rsidRPr="000D039F" w:rsidRDefault="00CC3EE6" w:rsidP="00CC3EE6">
      <w:pPr>
        <w:rPr>
          <w:lang w:val="ru-RU"/>
        </w:rPr>
      </w:pPr>
      <w:r w:rsidRPr="000D039F">
        <w:rPr>
          <w:lang w:val="ru-RU"/>
        </w:rPr>
        <w:t>Методы микроволнового зондирования позволяют вести наблюдение поверхности и атмосферы Земли с околоземной орбиты даже при наличии облаков, которые в основном прозрачны на частотах ниже 100 ГГц. Такая возможность ведения наблюдений при любой погоде представляет значительный интерес для наблюдения Земли в связи с тем, что более 60% поверхности Земли обычно покрыто облаками. Помимо данной возможности наблюдения при любой погоде, пассивные микроволновые измерения также могут осуществляться в любое время дня, поскольку они не зависят от дневного света. Пассивное микроволновое зондирование имеет важное значение, поскольку широко используется как способ для метеорологического, климатологического и экологического мониторинга и обследования (оперативные и научные применения), для которых чрезвычайно важно обеспечивать надежный регулярный глобальный охват.</w:t>
      </w:r>
    </w:p>
    <w:p w14:paraId="37D1BEAF" w14:textId="77777777" w:rsidR="00CC3EE6" w:rsidRPr="000D039F" w:rsidRDefault="00CC3EE6" w:rsidP="0053797A">
      <w:pPr>
        <w:pStyle w:val="Heading3"/>
        <w:rPr>
          <w:lang w:val="ru-RU"/>
        </w:rPr>
      </w:pPr>
      <w:bookmarkStart w:id="307" w:name="_Toc236299095"/>
      <w:r w:rsidRPr="000D039F">
        <w:rPr>
          <w:lang w:val="ru-RU"/>
        </w:rPr>
        <w:t>5.2.1</w:t>
      </w:r>
      <w:r w:rsidRPr="000D039F">
        <w:rPr>
          <w:lang w:val="ru-RU"/>
        </w:rPr>
        <w:tab/>
        <w:t>Требования к спектру</w:t>
      </w:r>
      <w:bookmarkEnd w:id="307"/>
    </w:p>
    <w:p w14:paraId="048D06D6" w14:textId="77777777" w:rsidR="00CC3EE6" w:rsidRPr="000D039F" w:rsidRDefault="00CC3EE6" w:rsidP="00CC3EE6">
      <w:pPr>
        <w:rPr>
          <w:lang w:val="ru-RU"/>
        </w:rPr>
      </w:pPr>
      <w:r w:rsidRPr="000D039F">
        <w:rPr>
          <w:lang w:val="ru-RU"/>
        </w:rPr>
        <w:t xml:space="preserve">На естественные излучения, которые могут наблюдаться на заданных частотах, в разной степени влияет ряд геофизических параметров. Следовательно, для выделения и нахождения каждой отдельной составляющей, измерения должны проводиться одновременно на нескольких частотах в микроволновом диапазоне. Характеристики атмосферного поглощения, изображенные на Рисунке </w:t>
      </w:r>
      <w:proofErr w:type="gramStart"/>
      <w:r w:rsidRPr="000D039F">
        <w:rPr>
          <w:lang w:val="ru-RU"/>
        </w:rPr>
        <w:t>5-1</w:t>
      </w:r>
      <w:proofErr w:type="gramEnd"/>
      <w:r w:rsidRPr="000D039F">
        <w:rPr>
          <w:lang w:val="ru-RU"/>
        </w:rPr>
        <w:t xml:space="preserve">, отличаются пиками поглощения из-за молекулярного резонанса атмосферных газов, а также континуумом водяного пара, который существенно растет с увеличением частоты. На Рисунке </w:t>
      </w:r>
      <w:proofErr w:type="gramStart"/>
      <w:r w:rsidRPr="000D039F">
        <w:rPr>
          <w:lang w:val="ru-RU"/>
        </w:rPr>
        <w:t>5-1</w:t>
      </w:r>
      <w:proofErr w:type="gramEnd"/>
      <w:r w:rsidRPr="000D039F">
        <w:rPr>
          <w:lang w:val="ru-RU"/>
        </w:rPr>
        <w:t xml:space="preserve"> непрозрачность в зените показывает, насколько прозрачна атмосфера для электромагнитных волн на определенной частоте. Более низкая непрозрачность указывает на то, что космический датчик может делать изображения ближе к поверхности. Более высокая непрозрачность указывает на то, что измерения, производимые из космоса, будут в большей степени зависеть от параметров атмосферы, вызывающих высокую непрозрачность, которой, как правило, является кислород или водяной пар.</w:t>
      </w:r>
    </w:p>
    <w:p w14:paraId="3680C4C5" w14:textId="77777777" w:rsidR="00164959" w:rsidRPr="000D039F" w:rsidRDefault="00164959" w:rsidP="00CC3EE6">
      <w:pPr>
        <w:rPr>
          <w:lang w:val="ru-RU"/>
        </w:rPr>
      </w:pPr>
    </w:p>
    <w:p w14:paraId="03EA8487" w14:textId="77777777" w:rsidR="00164959" w:rsidRPr="000D039F" w:rsidRDefault="00164959" w:rsidP="00CC3EE6">
      <w:pPr>
        <w:rPr>
          <w:lang w:val="ru-RU"/>
        </w:rPr>
      </w:pPr>
    </w:p>
    <w:p w14:paraId="0A9C6A07" w14:textId="77777777" w:rsidR="00164959" w:rsidRPr="000D039F" w:rsidRDefault="00164959" w:rsidP="00CC3EE6">
      <w:pPr>
        <w:rPr>
          <w:lang w:val="ru-RU"/>
        </w:rPr>
      </w:pPr>
    </w:p>
    <w:p w14:paraId="6063B70E" w14:textId="77777777" w:rsidR="00164959" w:rsidRPr="000D039F" w:rsidRDefault="00164959" w:rsidP="00CC3EE6">
      <w:pPr>
        <w:rPr>
          <w:lang w:val="ru-RU"/>
        </w:rPr>
      </w:pPr>
    </w:p>
    <w:p w14:paraId="7D06EDBB" w14:textId="77777777" w:rsidR="00164959" w:rsidRPr="000D039F" w:rsidRDefault="00164959" w:rsidP="00CC3EE6">
      <w:pPr>
        <w:rPr>
          <w:lang w:val="ru-RU"/>
        </w:rPr>
      </w:pPr>
    </w:p>
    <w:p w14:paraId="2B09CAAB" w14:textId="77777777" w:rsidR="00164959" w:rsidRPr="000D039F" w:rsidRDefault="00164959" w:rsidP="00CC3EE6">
      <w:pPr>
        <w:rPr>
          <w:lang w:val="ru-RU"/>
        </w:rPr>
      </w:pPr>
    </w:p>
    <w:p w14:paraId="682CE6F6" w14:textId="77777777" w:rsidR="00164959" w:rsidRPr="000D039F" w:rsidRDefault="00164959" w:rsidP="00CC3EE6">
      <w:pPr>
        <w:rPr>
          <w:lang w:val="ru-RU"/>
        </w:rPr>
      </w:pPr>
    </w:p>
    <w:p w14:paraId="6AAA1969" w14:textId="77777777" w:rsidR="00164959" w:rsidRPr="000D039F" w:rsidRDefault="00164959" w:rsidP="00CC3EE6">
      <w:pPr>
        <w:rPr>
          <w:lang w:val="ru-RU"/>
        </w:rPr>
      </w:pPr>
    </w:p>
    <w:p w14:paraId="30822195" w14:textId="6561B84A" w:rsidR="00D51813" w:rsidRPr="000D039F" w:rsidRDefault="00E40E7B" w:rsidP="00D51813">
      <w:pPr>
        <w:pStyle w:val="FigureNo"/>
        <w:rPr>
          <w:lang w:val="ru-RU"/>
        </w:rPr>
      </w:pPr>
      <w:r w:rsidRPr="000D039F">
        <w:rPr>
          <w:lang w:val="ru-RU"/>
        </w:rPr>
        <w:lastRenderedPageBreak/>
        <w:t>РИСУНОК</w:t>
      </w:r>
      <w:r w:rsidR="00D51813" w:rsidRPr="000D039F">
        <w:rPr>
          <w:lang w:val="ru-RU"/>
        </w:rPr>
        <w:t xml:space="preserve"> </w:t>
      </w:r>
      <w:proofErr w:type="gramStart"/>
      <w:r w:rsidR="00D51813" w:rsidRPr="000D039F">
        <w:rPr>
          <w:lang w:val="ru-RU"/>
        </w:rPr>
        <w:t>5-1</w:t>
      </w:r>
      <w:proofErr w:type="gramEnd"/>
    </w:p>
    <w:p w14:paraId="0B4F1145" w14:textId="4AD36543" w:rsidR="00D51813" w:rsidRPr="000D039F" w:rsidRDefault="00E40E7B" w:rsidP="00D51813">
      <w:pPr>
        <w:pStyle w:val="Figuretitle"/>
        <w:spacing w:after="360"/>
        <w:rPr>
          <w:lang w:val="ru-RU"/>
        </w:rPr>
      </w:pPr>
      <w:r w:rsidRPr="000D039F">
        <w:rPr>
          <w:lang w:val="ru-RU"/>
        </w:rPr>
        <w:t>Непрозрачность атмосферы в зените, обусловленная водяным паром и сухими компонентами</w:t>
      </w:r>
    </w:p>
    <w:p w14:paraId="50668118" w14:textId="24696747" w:rsidR="00D51813" w:rsidRPr="000D039F" w:rsidRDefault="00885258" w:rsidP="009864C4">
      <w:pPr>
        <w:pStyle w:val="Figure"/>
        <w:keepNext w:val="0"/>
        <w:keepLines w:val="0"/>
        <w:rPr>
          <w:lang w:val="ru-RU"/>
        </w:rPr>
      </w:pPr>
      <w:r w:rsidRPr="000D039F">
        <w:rPr>
          <w:noProof/>
          <w:lang w:val="ru-RU"/>
        </w:rPr>
        <w:drawing>
          <wp:inline distT="0" distB="0" distL="0" distR="0" wp14:anchorId="47E77322" wp14:editId="5156E7C1">
            <wp:extent cx="5539105" cy="4181475"/>
            <wp:effectExtent l="0" t="0" r="4445" b="9525"/>
            <wp:docPr id="1540649192"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112" cstate="print">
                      <a:extLst>
                        <a:ext uri="{28A0092B-C50C-407E-A947-70E740481C1C}">
                          <a14:useLocalDpi xmlns:a14="http://schemas.microsoft.com/office/drawing/2010/main" val="0"/>
                        </a:ext>
                      </a:extLst>
                    </a:blip>
                    <a:srcRect/>
                    <a:stretch>
                      <a:fillRect/>
                    </a:stretch>
                  </pic:blipFill>
                  <pic:spPr bwMode="auto">
                    <a:xfrm>
                      <a:off x="0" y="0"/>
                      <a:ext cx="5539105" cy="4181475"/>
                    </a:xfrm>
                    <a:prstGeom prst="rect">
                      <a:avLst/>
                    </a:prstGeom>
                    <a:noFill/>
                    <a:ln>
                      <a:noFill/>
                    </a:ln>
                  </pic:spPr>
                </pic:pic>
              </a:graphicData>
            </a:graphic>
          </wp:inline>
        </w:drawing>
      </w:r>
      <w:r w:rsidR="00D51813" w:rsidRPr="000D039F">
        <w:rPr>
          <w:lang w:val="ru-RU"/>
        </w:rPr>
        <w:fldChar w:fldCharType="begin"/>
      </w:r>
      <w:r w:rsidR="00D51813" w:rsidRPr="000D039F">
        <w:rPr>
          <w:lang w:val="ru-RU"/>
        </w:rPr>
        <w:instrText xml:space="preserve"> INCLUDEPICTURE "https://nap.nationalacademies.org/openbook/21774/xhtml/images/p-53.jpg" \* MERGEFORMATINET </w:instrText>
      </w:r>
      <w:r w:rsidR="00D51813" w:rsidRPr="000D039F">
        <w:rPr>
          <w:lang w:val="ru-RU"/>
        </w:rPr>
        <w:fldChar w:fldCharType="separate"/>
      </w:r>
      <w:r w:rsidR="00D51813" w:rsidRPr="000D039F">
        <w:rPr>
          <w:lang w:val="ru-RU"/>
        </w:rPr>
        <w:fldChar w:fldCharType="end"/>
      </w:r>
    </w:p>
    <w:p w14:paraId="10104B77" w14:textId="0F3315DA" w:rsidR="00E40E7B" w:rsidRPr="000D039F" w:rsidRDefault="00E40E7B" w:rsidP="00E40E7B">
      <w:pPr>
        <w:rPr>
          <w:lang w:val="ru-RU"/>
        </w:rPr>
      </w:pPr>
      <w:r w:rsidRPr="000D039F">
        <w:rPr>
          <w:lang w:val="ru-RU"/>
        </w:rPr>
        <w:t xml:space="preserve">Аналогичные графики для поверхностей суши и воды показаны на Рисунках </w:t>
      </w:r>
      <w:proofErr w:type="gramStart"/>
      <w:r w:rsidRPr="000D039F">
        <w:rPr>
          <w:lang w:val="ru-RU"/>
        </w:rPr>
        <w:t>5-2</w:t>
      </w:r>
      <w:proofErr w:type="gramEnd"/>
      <w:r w:rsidRPr="000D039F">
        <w:rPr>
          <w:lang w:val="ru-RU"/>
        </w:rPr>
        <w:t xml:space="preserve"> и </w:t>
      </w:r>
      <w:proofErr w:type="gramStart"/>
      <w:r w:rsidRPr="000D039F">
        <w:rPr>
          <w:lang w:val="ru-RU"/>
        </w:rPr>
        <w:t>5-3</w:t>
      </w:r>
      <w:proofErr w:type="gramEnd"/>
      <w:r w:rsidRPr="000D039F">
        <w:rPr>
          <w:lang w:val="ru-RU"/>
        </w:rPr>
        <w:t>. Эти графики ясно показывают, что каждая часть спектра имеет уникальные характеристики чувствительности к различным физическим параметрам. Именно поэтому пассивные измерения должны работать на конкретных частотах для того, чтобы измерять свои целевые параметры.</w:t>
      </w:r>
    </w:p>
    <w:p w14:paraId="5C2BDAF6" w14:textId="77777777" w:rsidR="00E40E7B" w:rsidRPr="000D039F" w:rsidRDefault="00E40E7B" w:rsidP="00E40E7B">
      <w:pPr>
        <w:rPr>
          <w:lang w:val="ru-RU"/>
        </w:rPr>
      </w:pPr>
      <w:r w:rsidRPr="000D039F">
        <w:rPr>
          <w:lang w:val="ru-RU"/>
        </w:rPr>
        <w:t>Выбор наиболее подходящих частот для пассивного микроволнового зондирования сильно зависит от характеристик атмосферы:</w:t>
      </w:r>
    </w:p>
    <w:p w14:paraId="197BFB31" w14:textId="77777777" w:rsidR="00E40E7B" w:rsidRPr="000D039F" w:rsidRDefault="00E40E7B" w:rsidP="00E40E7B">
      <w:pPr>
        <w:pStyle w:val="enumlev1"/>
        <w:rPr>
          <w:lang w:val="ru-RU"/>
        </w:rPr>
      </w:pPr>
      <w:r w:rsidRPr="000D039F">
        <w:rPr>
          <w:lang w:val="ru-RU"/>
        </w:rPr>
        <w:t>–</w:t>
      </w:r>
      <w:r w:rsidRPr="000D039F">
        <w:rPr>
          <w:lang w:val="ru-RU"/>
        </w:rPr>
        <w:tab/>
        <w:t>частоты для наблюдения параметров поверхности выбираются ниже 100 ГГц, где атмосферное поглощение минимально. В среднем необходима одна частота на октаву; и</w:t>
      </w:r>
    </w:p>
    <w:p w14:paraId="446048E3" w14:textId="77777777" w:rsidR="00E40E7B" w:rsidRPr="000D039F" w:rsidRDefault="00E40E7B" w:rsidP="00E40E7B">
      <w:pPr>
        <w:pStyle w:val="enumlev1"/>
        <w:rPr>
          <w:lang w:val="ru-RU"/>
        </w:rPr>
      </w:pPr>
      <w:r w:rsidRPr="000D039F">
        <w:rPr>
          <w:lang w:val="ru-RU"/>
        </w:rPr>
        <w:t>–</w:t>
      </w:r>
      <w:r w:rsidRPr="000D039F">
        <w:rPr>
          <w:lang w:val="ru-RU"/>
        </w:rPr>
        <w:tab/>
        <w:t>частоты для наблюдения атмосферных параметров выбираются чрезвычайно тщательно, главным образом выше 50 ГГц в пределах пиков поглощения атмосферных газов.</w:t>
      </w:r>
    </w:p>
    <w:p w14:paraId="3CD90E3F" w14:textId="3D45CE35" w:rsidR="00E40E7B" w:rsidRPr="000D039F" w:rsidRDefault="00E40E7B" w:rsidP="00E40E7B">
      <w:pPr>
        <w:rPr>
          <w:lang w:val="ru-RU"/>
        </w:rPr>
      </w:pPr>
      <w:r w:rsidRPr="000D039F">
        <w:rPr>
          <w:lang w:val="ru-RU"/>
        </w:rPr>
        <w:t>Требуемые частоты и представляющая интерес ширина полос ниже 1000 ГГц перечислены в Таблице </w:t>
      </w:r>
      <w:proofErr w:type="gramStart"/>
      <w:r w:rsidRPr="000D039F">
        <w:rPr>
          <w:lang w:val="ru-RU"/>
        </w:rPr>
        <w:t>5-1</w:t>
      </w:r>
      <w:proofErr w:type="gramEnd"/>
      <w:r w:rsidRPr="000D039F">
        <w:rPr>
          <w:lang w:val="ru-RU"/>
        </w:rPr>
        <w:t>. Большинство распределенных полос частот выше 100 ГГц содержат линии поглощения основных химических соединений, содержащихся в газовых примесях атмосферы.</w:t>
      </w:r>
    </w:p>
    <w:p w14:paraId="216C8105" w14:textId="6E04624C" w:rsidR="00204486" w:rsidRPr="000D039F" w:rsidRDefault="00204486" w:rsidP="00D51813">
      <w:pPr>
        <w:tabs>
          <w:tab w:val="clear" w:pos="1134"/>
          <w:tab w:val="clear" w:pos="1871"/>
          <w:tab w:val="clear" w:pos="2268"/>
          <w:tab w:val="left" w:pos="794"/>
          <w:tab w:val="left" w:pos="1191"/>
          <w:tab w:val="left" w:pos="1588"/>
          <w:tab w:val="left" w:pos="1985"/>
        </w:tabs>
        <w:rPr>
          <w:lang w:val="ru-RU"/>
        </w:rPr>
      </w:pPr>
    </w:p>
    <w:p w14:paraId="6FA1A566" w14:textId="6EEC3B58" w:rsidR="00D51813" w:rsidRPr="000D039F" w:rsidRDefault="00596F46" w:rsidP="00204486">
      <w:pPr>
        <w:pStyle w:val="TableNo"/>
        <w:keepLines/>
        <w:spacing w:before="360"/>
        <w:rPr>
          <w:lang w:val="ru-RU"/>
        </w:rPr>
      </w:pPr>
      <w:r w:rsidRPr="000D039F">
        <w:rPr>
          <w:lang w:val="ru-RU"/>
        </w:rPr>
        <w:lastRenderedPageBreak/>
        <w:t>ТАБЛИЦА</w:t>
      </w:r>
      <w:r w:rsidR="00D51813" w:rsidRPr="000D039F">
        <w:rPr>
          <w:lang w:val="ru-RU"/>
        </w:rPr>
        <w:t xml:space="preserve"> </w:t>
      </w:r>
      <w:proofErr w:type="gramStart"/>
      <w:r w:rsidR="00D51813" w:rsidRPr="000D039F">
        <w:rPr>
          <w:lang w:val="ru-RU"/>
        </w:rPr>
        <w:t>5-1</w:t>
      </w:r>
      <w:proofErr w:type="gramEnd"/>
    </w:p>
    <w:p w14:paraId="275330D1" w14:textId="0521D1FA" w:rsidR="00D51813" w:rsidRPr="000D039F" w:rsidRDefault="00596F46" w:rsidP="00204486">
      <w:pPr>
        <w:pStyle w:val="Tabletitle"/>
        <w:rPr>
          <w:lang w:val="ru-RU"/>
        </w:rPr>
      </w:pPr>
      <w:bookmarkStart w:id="308" w:name="_Toc498315534"/>
      <w:bookmarkStart w:id="309" w:name="_Toc498318303"/>
      <w:bookmarkStart w:id="310" w:name="_Toc498318615"/>
      <w:bookmarkStart w:id="311" w:name="_Toc524413423"/>
      <w:bookmarkStart w:id="312" w:name="_Toc464555550"/>
      <w:bookmarkStart w:id="313" w:name="_Toc474850421"/>
      <w:r w:rsidRPr="000D039F">
        <w:rPr>
          <w:lang w:val="ru-RU"/>
        </w:rPr>
        <w:t>Полосы частот и ширина полосы частот, представляющие научный интерес для спутникового пассивного зондирования ниже 1000 ГГц</w:t>
      </w:r>
      <w:r w:rsidRPr="000D039F">
        <w:rPr>
          <w:rFonts w:ascii="Times New Roman" w:hAnsi="Times New Roman"/>
          <w:b w:val="0"/>
          <w:bCs/>
          <w:sz w:val="16"/>
          <w:szCs w:val="16"/>
          <w:lang w:val="ru-RU"/>
        </w:rPr>
        <w:t>*</w:t>
      </w:r>
    </w:p>
    <w:tbl>
      <w:tblPr>
        <w:tblW w:w="5005"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057"/>
        <w:gridCol w:w="1955"/>
        <w:gridCol w:w="5627"/>
      </w:tblGrid>
      <w:tr w:rsidR="00D51813" w:rsidRPr="000D039F" w14:paraId="1119BC4B" w14:textId="77777777" w:rsidTr="00596F46">
        <w:tc>
          <w:tcPr>
            <w:tcW w:w="1067" w:type="pct"/>
            <w:vAlign w:val="center"/>
          </w:tcPr>
          <w:p w14:paraId="3D849805" w14:textId="6236E76C" w:rsidR="00D51813" w:rsidRPr="000D039F" w:rsidRDefault="00596F46" w:rsidP="00204486">
            <w:pPr>
              <w:pStyle w:val="Tablehead"/>
              <w:keepLines/>
              <w:rPr>
                <w:lang w:val="ru-RU"/>
              </w:rPr>
            </w:pPr>
            <w:r w:rsidRPr="000D039F">
              <w:rPr>
                <w:lang w:val="ru-RU"/>
              </w:rPr>
              <w:t>Полоса частот</w:t>
            </w:r>
            <w:r w:rsidR="00D51813" w:rsidRPr="000D039F">
              <w:rPr>
                <w:lang w:val="ru-RU"/>
              </w:rPr>
              <w:br/>
              <w:t>(</w:t>
            </w:r>
            <w:r w:rsidRPr="000D039F">
              <w:rPr>
                <w:lang w:val="ru-RU"/>
              </w:rPr>
              <w:t>ГГц</w:t>
            </w:r>
            <w:r w:rsidR="00D51813" w:rsidRPr="000D039F">
              <w:rPr>
                <w:lang w:val="ru-RU"/>
              </w:rPr>
              <w:t>)</w:t>
            </w:r>
          </w:p>
        </w:tc>
        <w:tc>
          <w:tcPr>
            <w:tcW w:w="1014" w:type="pct"/>
            <w:vAlign w:val="center"/>
          </w:tcPr>
          <w:p w14:paraId="22C8C658" w14:textId="611B5B4B" w:rsidR="00D51813" w:rsidRPr="000D039F" w:rsidRDefault="00596F46" w:rsidP="00204486">
            <w:pPr>
              <w:pStyle w:val="Tablehead"/>
              <w:keepLines/>
              <w:rPr>
                <w:lang w:val="ru-RU"/>
              </w:rPr>
            </w:pPr>
            <w:r w:rsidRPr="000D039F">
              <w:rPr>
                <w:lang w:val="ru-RU"/>
              </w:rPr>
              <w:t>Ширина полосы</w:t>
            </w:r>
            <w:r w:rsidR="00D51813" w:rsidRPr="000D039F">
              <w:rPr>
                <w:lang w:val="ru-RU"/>
              </w:rPr>
              <w:t xml:space="preserve"> </w:t>
            </w:r>
            <w:r w:rsidR="00D51813" w:rsidRPr="000D039F">
              <w:rPr>
                <w:lang w:val="ru-RU"/>
              </w:rPr>
              <w:br/>
              <w:t>(</w:t>
            </w:r>
            <w:r w:rsidRPr="000D039F">
              <w:rPr>
                <w:lang w:val="ru-RU"/>
              </w:rPr>
              <w:t>МГц</w:t>
            </w:r>
            <w:r w:rsidR="00D51813" w:rsidRPr="000D039F">
              <w:rPr>
                <w:lang w:val="ru-RU"/>
              </w:rPr>
              <w:t>)</w:t>
            </w:r>
          </w:p>
        </w:tc>
        <w:tc>
          <w:tcPr>
            <w:tcW w:w="2919" w:type="pct"/>
            <w:vAlign w:val="center"/>
          </w:tcPr>
          <w:p w14:paraId="0B6DDF3C" w14:textId="3E8C390B" w:rsidR="00D51813" w:rsidRPr="000D039F" w:rsidRDefault="00596F46" w:rsidP="008F6C07">
            <w:pPr>
              <w:pStyle w:val="Tablehead"/>
              <w:keepLines/>
              <w:rPr>
                <w:lang w:val="ru-RU"/>
              </w:rPr>
            </w:pPr>
            <w:r w:rsidRPr="000D039F">
              <w:rPr>
                <w:lang w:val="ru-RU"/>
              </w:rPr>
              <w:t>Основные измерения</w:t>
            </w:r>
          </w:p>
        </w:tc>
      </w:tr>
      <w:tr w:rsidR="00D51813" w:rsidRPr="000D039F" w14:paraId="6ED2AA54" w14:textId="77777777" w:rsidTr="00596F46">
        <w:tc>
          <w:tcPr>
            <w:tcW w:w="1067" w:type="pct"/>
          </w:tcPr>
          <w:p w14:paraId="23594544" w14:textId="6A5FEB7C" w:rsidR="00D51813" w:rsidRPr="000D039F" w:rsidRDefault="00D51813" w:rsidP="00204486">
            <w:pPr>
              <w:pStyle w:val="Tabletext"/>
              <w:keepNext/>
              <w:keepLines/>
              <w:jc w:val="center"/>
              <w:rPr>
                <w:lang w:val="ru-RU"/>
              </w:rPr>
            </w:pPr>
            <w:r w:rsidRPr="000D039F">
              <w:rPr>
                <w:lang w:val="ru-RU"/>
              </w:rPr>
              <w:t>1</w:t>
            </w:r>
            <w:r w:rsidR="00596F46" w:rsidRPr="000D039F">
              <w:rPr>
                <w:lang w:val="ru-RU"/>
              </w:rPr>
              <w:t>,</w:t>
            </w:r>
            <w:r w:rsidRPr="000D039F">
              <w:rPr>
                <w:lang w:val="ru-RU"/>
              </w:rPr>
              <w:t>37</w:t>
            </w:r>
            <w:r w:rsidR="00596F46" w:rsidRPr="000D039F">
              <w:rPr>
                <w:lang w:val="ru-RU"/>
              </w:rPr>
              <w:t>–</w:t>
            </w:r>
            <w:r w:rsidRPr="000D039F">
              <w:rPr>
                <w:lang w:val="ru-RU"/>
              </w:rPr>
              <w:t>1</w:t>
            </w:r>
            <w:r w:rsidR="00596F46" w:rsidRPr="000D039F">
              <w:rPr>
                <w:lang w:val="ru-RU"/>
              </w:rPr>
              <w:t>,</w:t>
            </w:r>
            <w:r w:rsidRPr="000D039F">
              <w:rPr>
                <w:lang w:val="ru-RU"/>
              </w:rPr>
              <w:t>427</w:t>
            </w:r>
          </w:p>
        </w:tc>
        <w:tc>
          <w:tcPr>
            <w:tcW w:w="1014" w:type="pct"/>
          </w:tcPr>
          <w:p w14:paraId="32C30823" w14:textId="77777777" w:rsidR="00D51813" w:rsidRPr="000D039F" w:rsidRDefault="00D51813" w:rsidP="00204486">
            <w:pPr>
              <w:pStyle w:val="Tabletext"/>
              <w:keepNext/>
              <w:keepLines/>
              <w:jc w:val="center"/>
              <w:rPr>
                <w:lang w:val="ru-RU"/>
              </w:rPr>
            </w:pPr>
            <w:r w:rsidRPr="000D039F">
              <w:rPr>
                <w:lang w:val="ru-RU"/>
              </w:rPr>
              <w:t>57</w:t>
            </w:r>
          </w:p>
        </w:tc>
        <w:tc>
          <w:tcPr>
            <w:tcW w:w="2919" w:type="pct"/>
          </w:tcPr>
          <w:p w14:paraId="7F1BF6A9" w14:textId="33AD3CBE" w:rsidR="00D51813" w:rsidRPr="000D039F" w:rsidRDefault="00C02398" w:rsidP="008F6C07">
            <w:pPr>
              <w:pStyle w:val="Tabletext"/>
              <w:jc w:val="left"/>
              <w:rPr>
                <w:lang w:val="ru-RU"/>
              </w:rPr>
            </w:pPr>
            <w:r w:rsidRPr="000D039F">
              <w:rPr>
                <w:lang w:val="ru-RU"/>
              </w:rPr>
              <w:t>Влажность почвы, соленость, температура поверхности океана, вегетационный индекс</w:t>
            </w:r>
          </w:p>
        </w:tc>
      </w:tr>
      <w:tr w:rsidR="00D51813" w:rsidRPr="000D039F" w14:paraId="29594B1D" w14:textId="77777777" w:rsidTr="00596F46">
        <w:tc>
          <w:tcPr>
            <w:tcW w:w="1067" w:type="pct"/>
          </w:tcPr>
          <w:p w14:paraId="22DD38F3" w14:textId="69F9ACBB" w:rsidR="00D51813" w:rsidRPr="000D039F" w:rsidRDefault="00D51813" w:rsidP="00204486">
            <w:pPr>
              <w:pStyle w:val="Tabletext"/>
              <w:keepNext/>
              <w:keepLines/>
              <w:jc w:val="center"/>
              <w:rPr>
                <w:lang w:val="ru-RU"/>
              </w:rPr>
            </w:pPr>
            <w:r w:rsidRPr="000D039F">
              <w:rPr>
                <w:lang w:val="ru-RU"/>
              </w:rPr>
              <w:t>2</w:t>
            </w:r>
            <w:r w:rsidR="00596F46" w:rsidRPr="000D039F">
              <w:rPr>
                <w:lang w:val="ru-RU"/>
              </w:rPr>
              <w:t>,</w:t>
            </w:r>
            <w:r w:rsidRPr="000D039F">
              <w:rPr>
                <w:lang w:val="ru-RU"/>
              </w:rPr>
              <w:t>64</w:t>
            </w:r>
            <w:r w:rsidR="00C02398" w:rsidRPr="000D039F">
              <w:rPr>
                <w:lang w:val="ru-RU"/>
              </w:rPr>
              <w:t>–</w:t>
            </w:r>
            <w:r w:rsidRPr="000D039F">
              <w:rPr>
                <w:lang w:val="ru-RU"/>
              </w:rPr>
              <w:t>2</w:t>
            </w:r>
            <w:r w:rsidR="00596F46" w:rsidRPr="000D039F">
              <w:rPr>
                <w:lang w:val="ru-RU"/>
              </w:rPr>
              <w:t>,</w:t>
            </w:r>
            <w:r w:rsidRPr="000D039F">
              <w:rPr>
                <w:lang w:val="ru-RU"/>
              </w:rPr>
              <w:t>7</w:t>
            </w:r>
          </w:p>
        </w:tc>
        <w:tc>
          <w:tcPr>
            <w:tcW w:w="1014" w:type="pct"/>
          </w:tcPr>
          <w:p w14:paraId="1BDE936D" w14:textId="77777777" w:rsidR="00D51813" w:rsidRPr="000D039F" w:rsidRDefault="00D51813" w:rsidP="00204486">
            <w:pPr>
              <w:pStyle w:val="Tabletext"/>
              <w:keepNext/>
              <w:keepLines/>
              <w:jc w:val="center"/>
              <w:rPr>
                <w:lang w:val="ru-RU"/>
              </w:rPr>
            </w:pPr>
            <w:r w:rsidRPr="000D039F">
              <w:rPr>
                <w:lang w:val="ru-RU"/>
              </w:rPr>
              <w:t>60</w:t>
            </w:r>
          </w:p>
        </w:tc>
        <w:tc>
          <w:tcPr>
            <w:tcW w:w="2919" w:type="pct"/>
          </w:tcPr>
          <w:p w14:paraId="44CA8B92" w14:textId="12AB4F01" w:rsidR="00D51813" w:rsidRPr="000D039F" w:rsidRDefault="00C02398" w:rsidP="008F6C07">
            <w:pPr>
              <w:pStyle w:val="Tabletext"/>
              <w:jc w:val="left"/>
              <w:rPr>
                <w:lang w:val="ru-RU"/>
              </w:rPr>
            </w:pPr>
            <w:r w:rsidRPr="000D039F">
              <w:rPr>
                <w:lang w:val="ru-RU"/>
              </w:rPr>
              <w:t>Соленость океана, влажность почвы, вегетационный индекс</w:t>
            </w:r>
          </w:p>
        </w:tc>
      </w:tr>
      <w:tr w:rsidR="00D51813" w:rsidRPr="000D039F" w14:paraId="01979543" w14:textId="77777777" w:rsidTr="00596F46">
        <w:tc>
          <w:tcPr>
            <w:tcW w:w="1067" w:type="pct"/>
          </w:tcPr>
          <w:p w14:paraId="61A360AA" w14:textId="6ACD824F" w:rsidR="00D51813" w:rsidRPr="000D039F" w:rsidRDefault="00D51813" w:rsidP="00204486">
            <w:pPr>
              <w:pStyle w:val="Tabletext"/>
              <w:keepNext/>
              <w:keepLines/>
              <w:jc w:val="center"/>
              <w:rPr>
                <w:lang w:val="ru-RU"/>
              </w:rPr>
            </w:pPr>
            <w:r w:rsidRPr="000D039F">
              <w:rPr>
                <w:lang w:val="ru-RU"/>
              </w:rPr>
              <w:t>4</w:t>
            </w:r>
            <w:r w:rsidR="00596F46" w:rsidRPr="000D039F">
              <w:rPr>
                <w:lang w:val="ru-RU"/>
              </w:rPr>
              <w:t>,</w:t>
            </w:r>
            <w:r w:rsidRPr="000D039F">
              <w:rPr>
                <w:lang w:val="ru-RU"/>
              </w:rPr>
              <w:t>2</w:t>
            </w:r>
            <w:r w:rsidR="00C02398" w:rsidRPr="000D039F">
              <w:rPr>
                <w:lang w:val="ru-RU"/>
              </w:rPr>
              <w:t>–</w:t>
            </w:r>
            <w:r w:rsidRPr="000D039F">
              <w:rPr>
                <w:lang w:val="ru-RU"/>
              </w:rPr>
              <w:t>4</w:t>
            </w:r>
            <w:r w:rsidR="00596F46" w:rsidRPr="000D039F">
              <w:rPr>
                <w:lang w:val="ru-RU"/>
              </w:rPr>
              <w:t>,</w:t>
            </w:r>
            <w:r w:rsidRPr="000D039F">
              <w:rPr>
                <w:lang w:val="ru-RU"/>
              </w:rPr>
              <w:t>4</w:t>
            </w:r>
          </w:p>
        </w:tc>
        <w:tc>
          <w:tcPr>
            <w:tcW w:w="1014" w:type="pct"/>
          </w:tcPr>
          <w:p w14:paraId="53C03E63" w14:textId="77777777" w:rsidR="00D51813" w:rsidRPr="000D039F" w:rsidRDefault="00D51813" w:rsidP="00204486">
            <w:pPr>
              <w:pStyle w:val="Tabletext"/>
              <w:keepNext/>
              <w:keepLines/>
              <w:jc w:val="center"/>
              <w:rPr>
                <w:lang w:val="ru-RU"/>
              </w:rPr>
            </w:pPr>
            <w:r w:rsidRPr="000D039F">
              <w:rPr>
                <w:lang w:val="ru-RU"/>
              </w:rPr>
              <w:t>200</w:t>
            </w:r>
          </w:p>
        </w:tc>
        <w:tc>
          <w:tcPr>
            <w:tcW w:w="2919" w:type="pct"/>
          </w:tcPr>
          <w:p w14:paraId="112633A2" w14:textId="0A392D6B" w:rsidR="00D51813" w:rsidRPr="000D039F" w:rsidRDefault="00C02398" w:rsidP="008F6C07">
            <w:pPr>
              <w:pStyle w:val="Tabletext"/>
              <w:jc w:val="left"/>
              <w:rPr>
                <w:lang w:val="ru-RU"/>
              </w:rPr>
            </w:pPr>
            <w:r w:rsidRPr="000D039F">
              <w:rPr>
                <w:lang w:val="ru-RU"/>
              </w:rPr>
              <w:t>Температура поверхности океана</w:t>
            </w:r>
          </w:p>
        </w:tc>
      </w:tr>
      <w:tr w:rsidR="00D51813" w:rsidRPr="000D039F" w14:paraId="7B66B493" w14:textId="77777777" w:rsidTr="00596F46">
        <w:tc>
          <w:tcPr>
            <w:tcW w:w="1067" w:type="pct"/>
          </w:tcPr>
          <w:p w14:paraId="2F45E2CA" w14:textId="348228C6" w:rsidR="00D51813" w:rsidRPr="000D039F" w:rsidRDefault="00D51813" w:rsidP="00204486">
            <w:pPr>
              <w:pStyle w:val="Tabletext"/>
              <w:keepNext/>
              <w:keepLines/>
              <w:jc w:val="center"/>
              <w:rPr>
                <w:lang w:val="ru-RU"/>
              </w:rPr>
            </w:pPr>
            <w:r w:rsidRPr="000D039F">
              <w:rPr>
                <w:lang w:val="ru-RU"/>
              </w:rPr>
              <w:t>4</w:t>
            </w:r>
            <w:r w:rsidR="00596F46" w:rsidRPr="000D039F">
              <w:rPr>
                <w:lang w:val="ru-RU"/>
              </w:rPr>
              <w:t>,</w:t>
            </w:r>
            <w:r w:rsidRPr="000D039F">
              <w:rPr>
                <w:lang w:val="ru-RU"/>
              </w:rPr>
              <w:t>95</w:t>
            </w:r>
            <w:r w:rsidR="00C02398" w:rsidRPr="000D039F">
              <w:rPr>
                <w:lang w:val="ru-RU"/>
              </w:rPr>
              <w:t>–</w:t>
            </w:r>
            <w:r w:rsidRPr="000D039F">
              <w:rPr>
                <w:lang w:val="ru-RU"/>
              </w:rPr>
              <w:t>4</w:t>
            </w:r>
            <w:r w:rsidR="00596F46" w:rsidRPr="000D039F">
              <w:rPr>
                <w:lang w:val="ru-RU"/>
              </w:rPr>
              <w:t>,</w:t>
            </w:r>
            <w:r w:rsidRPr="000D039F">
              <w:rPr>
                <w:lang w:val="ru-RU"/>
              </w:rPr>
              <w:t>99</w:t>
            </w:r>
          </w:p>
        </w:tc>
        <w:tc>
          <w:tcPr>
            <w:tcW w:w="1014" w:type="pct"/>
          </w:tcPr>
          <w:p w14:paraId="271A22BF" w14:textId="77777777" w:rsidR="00D51813" w:rsidRPr="000D039F" w:rsidRDefault="00D51813" w:rsidP="00204486">
            <w:pPr>
              <w:pStyle w:val="Tabletext"/>
              <w:keepNext/>
              <w:keepLines/>
              <w:jc w:val="center"/>
              <w:rPr>
                <w:lang w:val="ru-RU"/>
              </w:rPr>
            </w:pPr>
            <w:r w:rsidRPr="000D039F">
              <w:rPr>
                <w:lang w:val="ru-RU"/>
              </w:rPr>
              <w:t>40</w:t>
            </w:r>
          </w:p>
        </w:tc>
        <w:tc>
          <w:tcPr>
            <w:tcW w:w="2919" w:type="pct"/>
          </w:tcPr>
          <w:p w14:paraId="30B3C3AE" w14:textId="3400DD44" w:rsidR="00D51813" w:rsidRPr="000D039F" w:rsidRDefault="00C02398" w:rsidP="008F6C07">
            <w:pPr>
              <w:pStyle w:val="Tabletext"/>
              <w:jc w:val="left"/>
              <w:rPr>
                <w:lang w:val="ru-RU"/>
              </w:rPr>
            </w:pPr>
            <w:r w:rsidRPr="000D039F">
              <w:rPr>
                <w:lang w:val="ru-RU"/>
              </w:rPr>
              <w:t>Температура поверхности океана</w:t>
            </w:r>
          </w:p>
        </w:tc>
      </w:tr>
      <w:tr w:rsidR="00D51813" w:rsidRPr="000D039F" w14:paraId="56A1138F" w14:textId="77777777" w:rsidTr="00596F46">
        <w:tc>
          <w:tcPr>
            <w:tcW w:w="1067" w:type="pct"/>
          </w:tcPr>
          <w:p w14:paraId="2E2A631A" w14:textId="48BD8813" w:rsidR="00D51813" w:rsidRPr="000D039F" w:rsidRDefault="00D51813" w:rsidP="00204486">
            <w:pPr>
              <w:pStyle w:val="Tabletext"/>
              <w:keepNext/>
              <w:keepLines/>
              <w:jc w:val="center"/>
              <w:rPr>
                <w:lang w:val="ru-RU"/>
              </w:rPr>
            </w:pPr>
            <w:r w:rsidRPr="000D039F">
              <w:rPr>
                <w:lang w:val="ru-RU"/>
              </w:rPr>
              <w:t>6</w:t>
            </w:r>
            <w:r w:rsidR="00596F46" w:rsidRPr="000D039F">
              <w:rPr>
                <w:lang w:val="ru-RU"/>
              </w:rPr>
              <w:t>,</w:t>
            </w:r>
            <w:r w:rsidRPr="000D039F">
              <w:rPr>
                <w:lang w:val="ru-RU"/>
              </w:rPr>
              <w:t>425</w:t>
            </w:r>
            <w:r w:rsidR="00C02398" w:rsidRPr="000D039F">
              <w:rPr>
                <w:lang w:val="ru-RU"/>
              </w:rPr>
              <w:t>–</w:t>
            </w:r>
            <w:r w:rsidRPr="000D039F">
              <w:rPr>
                <w:lang w:val="ru-RU"/>
              </w:rPr>
              <w:t>7</w:t>
            </w:r>
            <w:r w:rsidR="00596F46" w:rsidRPr="000D039F">
              <w:rPr>
                <w:lang w:val="ru-RU"/>
              </w:rPr>
              <w:t>,</w:t>
            </w:r>
            <w:r w:rsidRPr="000D039F">
              <w:rPr>
                <w:lang w:val="ru-RU"/>
              </w:rPr>
              <w:t xml:space="preserve">25 </w:t>
            </w:r>
            <w:r w:rsidR="00C02398" w:rsidRPr="000D039F">
              <w:rPr>
                <w:lang w:val="ru-RU"/>
              </w:rPr>
              <w:br/>
            </w:r>
            <w:r w:rsidRPr="000D039F">
              <w:rPr>
                <w:lang w:val="ru-RU"/>
              </w:rPr>
              <w:t>(</w:t>
            </w:r>
            <w:r w:rsidR="00DE1916" w:rsidRPr="000D039F">
              <w:rPr>
                <w:lang w:val="ru-RU"/>
              </w:rPr>
              <w:t>сноска</w:t>
            </w:r>
            <w:r w:rsidR="00C02398" w:rsidRPr="000D039F">
              <w:rPr>
                <w:lang w:val="ru-RU"/>
              </w:rPr>
              <w:t> </w:t>
            </w:r>
            <w:r w:rsidRPr="000D039F">
              <w:rPr>
                <w:b/>
                <w:bCs/>
                <w:lang w:val="ru-RU"/>
              </w:rPr>
              <w:t>5.458</w:t>
            </w:r>
            <w:r w:rsidR="00DE1916" w:rsidRPr="000D039F">
              <w:rPr>
                <w:lang w:val="ru-RU"/>
              </w:rPr>
              <w:t xml:space="preserve"> РР</w:t>
            </w:r>
            <w:r w:rsidRPr="000D039F">
              <w:rPr>
                <w:lang w:val="ru-RU"/>
              </w:rPr>
              <w:t>)</w:t>
            </w:r>
          </w:p>
        </w:tc>
        <w:tc>
          <w:tcPr>
            <w:tcW w:w="1014" w:type="pct"/>
          </w:tcPr>
          <w:p w14:paraId="2B28A9B3" w14:textId="77777777" w:rsidR="00D51813" w:rsidRPr="000D039F" w:rsidRDefault="00D51813" w:rsidP="00204486">
            <w:pPr>
              <w:pStyle w:val="Tabletext"/>
              <w:keepNext/>
              <w:keepLines/>
              <w:jc w:val="center"/>
              <w:rPr>
                <w:lang w:val="ru-RU"/>
              </w:rPr>
            </w:pPr>
            <w:r w:rsidRPr="000D039F">
              <w:rPr>
                <w:lang w:val="ru-RU"/>
              </w:rPr>
              <w:t>350</w:t>
            </w:r>
          </w:p>
        </w:tc>
        <w:tc>
          <w:tcPr>
            <w:tcW w:w="2919" w:type="pct"/>
          </w:tcPr>
          <w:p w14:paraId="5202F5EB" w14:textId="469DDBEA" w:rsidR="00D51813" w:rsidRPr="000D039F" w:rsidRDefault="00C02398" w:rsidP="008F6C07">
            <w:pPr>
              <w:pStyle w:val="Tabletext"/>
              <w:jc w:val="left"/>
              <w:rPr>
                <w:lang w:val="ru-RU"/>
              </w:rPr>
            </w:pPr>
            <w:r w:rsidRPr="000D039F">
              <w:rPr>
                <w:lang w:val="ru-RU"/>
              </w:rPr>
              <w:t>Температура поверхности океана (нет распределения)</w:t>
            </w:r>
          </w:p>
        </w:tc>
      </w:tr>
      <w:tr w:rsidR="00D51813" w:rsidRPr="000D039F" w14:paraId="1139EB4D" w14:textId="77777777" w:rsidTr="00596F46">
        <w:tc>
          <w:tcPr>
            <w:tcW w:w="1067" w:type="pct"/>
          </w:tcPr>
          <w:p w14:paraId="7C7830F5" w14:textId="4683BEE4" w:rsidR="00D51813" w:rsidRPr="000D039F" w:rsidRDefault="00D51813" w:rsidP="0050125C">
            <w:pPr>
              <w:pStyle w:val="Tabletext"/>
              <w:jc w:val="center"/>
              <w:rPr>
                <w:lang w:val="ru-RU"/>
              </w:rPr>
            </w:pPr>
            <w:r w:rsidRPr="000D039F">
              <w:rPr>
                <w:lang w:val="ru-RU"/>
              </w:rPr>
              <w:t>10</w:t>
            </w:r>
            <w:r w:rsidR="00596F46" w:rsidRPr="000D039F">
              <w:rPr>
                <w:lang w:val="ru-RU"/>
              </w:rPr>
              <w:t>,</w:t>
            </w:r>
            <w:r w:rsidRPr="000D039F">
              <w:rPr>
                <w:lang w:val="ru-RU"/>
              </w:rPr>
              <w:t>6</w:t>
            </w:r>
            <w:r w:rsidR="00C02398" w:rsidRPr="000D039F">
              <w:rPr>
                <w:lang w:val="ru-RU"/>
              </w:rPr>
              <w:t>–</w:t>
            </w:r>
            <w:r w:rsidRPr="000D039F">
              <w:rPr>
                <w:lang w:val="ru-RU"/>
              </w:rPr>
              <w:t>10</w:t>
            </w:r>
            <w:r w:rsidR="00596F46" w:rsidRPr="000D039F">
              <w:rPr>
                <w:lang w:val="ru-RU"/>
              </w:rPr>
              <w:t>,</w:t>
            </w:r>
            <w:r w:rsidRPr="000D039F">
              <w:rPr>
                <w:lang w:val="ru-RU"/>
              </w:rPr>
              <w:t>7</w:t>
            </w:r>
          </w:p>
        </w:tc>
        <w:tc>
          <w:tcPr>
            <w:tcW w:w="1014" w:type="pct"/>
          </w:tcPr>
          <w:p w14:paraId="29FB294E" w14:textId="77777777" w:rsidR="00D51813" w:rsidRPr="000D039F" w:rsidRDefault="00D51813" w:rsidP="0050125C">
            <w:pPr>
              <w:pStyle w:val="Tabletext"/>
              <w:jc w:val="center"/>
              <w:rPr>
                <w:lang w:val="ru-RU"/>
              </w:rPr>
            </w:pPr>
            <w:r w:rsidRPr="000D039F">
              <w:rPr>
                <w:lang w:val="ru-RU"/>
              </w:rPr>
              <w:t>100</w:t>
            </w:r>
          </w:p>
        </w:tc>
        <w:tc>
          <w:tcPr>
            <w:tcW w:w="2919" w:type="pct"/>
          </w:tcPr>
          <w:p w14:paraId="236C6A62" w14:textId="1FB463FF" w:rsidR="00D51813" w:rsidRPr="000D039F" w:rsidRDefault="00C02398" w:rsidP="008F6C07">
            <w:pPr>
              <w:pStyle w:val="Tabletext"/>
              <w:jc w:val="left"/>
              <w:rPr>
                <w:lang w:val="ru-RU"/>
              </w:rPr>
            </w:pPr>
            <w:r w:rsidRPr="000D039F">
              <w:rPr>
                <w:lang w:val="ru-RU"/>
              </w:rPr>
              <w:t>Интенсивность дождя, содержание воды в снежном покрове, морфология льда, состояние моря, скорость океанского ветра</w:t>
            </w:r>
          </w:p>
        </w:tc>
      </w:tr>
      <w:tr w:rsidR="00D51813" w:rsidRPr="000D039F" w14:paraId="2E6933A7" w14:textId="77777777" w:rsidTr="00596F46">
        <w:tc>
          <w:tcPr>
            <w:tcW w:w="1067" w:type="pct"/>
          </w:tcPr>
          <w:p w14:paraId="76049733" w14:textId="542CBD49" w:rsidR="00D51813" w:rsidRPr="000D039F" w:rsidRDefault="00D51813" w:rsidP="0050125C">
            <w:pPr>
              <w:pStyle w:val="Tabletext"/>
              <w:jc w:val="center"/>
              <w:rPr>
                <w:lang w:val="ru-RU"/>
              </w:rPr>
            </w:pPr>
            <w:r w:rsidRPr="000D039F">
              <w:rPr>
                <w:lang w:val="ru-RU"/>
              </w:rPr>
              <w:t>15</w:t>
            </w:r>
            <w:r w:rsidR="00596F46" w:rsidRPr="000D039F">
              <w:rPr>
                <w:lang w:val="ru-RU"/>
              </w:rPr>
              <w:t>,</w:t>
            </w:r>
            <w:r w:rsidRPr="000D039F">
              <w:rPr>
                <w:lang w:val="ru-RU"/>
              </w:rPr>
              <w:t>2</w:t>
            </w:r>
            <w:r w:rsidR="00C02398" w:rsidRPr="000D039F">
              <w:rPr>
                <w:lang w:val="ru-RU"/>
              </w:rPr>
              <w:t>–</w:t>
            </w:r>
            <w:r w:rsidRPr="000D039F">
              <w:rPr>
                <w:lang w:val="ru-RU"/>
              </w:rPr>
              <w:t>15</w:t>
            </w:r>
            <w:r w:rsidR="00596F46" w:rsidRPr="000D039F">
              <w:rPr>
                <w:lang w:val="ru-RU"/>
              </w:rPr>
              <w:t>,</w:t>
            </w:r>
            <w:r w:rsidRPr="000D039F">
              <w:rPr>
                <w:lang w:val="ru-RU"/>
              </w:rPr>
              <w:t>4</w:t>
            </w:r>
          </w:p>
        </w:tc>
        <w:tc>
          <w:tcPr>
            <w:tcW w:w="1014" w:type="pct"/>
          </w:tcPr>
          <w:p w14:paraId="29298281" w14:textId="77777777" w:rsidR="00D51813" w:rsidRPr="000D039F" w:rsidRDefault="00D51813" w:rsidP="0050125C">
            <w:pPr>
              <w:pStyle w:val="Tabletext"/>
              <w:jc w:val="center"/>
              <w:rPr>
                <w:lang w:val="ru-RU"/>
              </w:rPr>
            </w:pPr>
            <w:r w:rsidRPr="000D039F">
              <w:rPr>
                <w:lang w:val="ru-RU"/>
              </w:rPr>
              <w:t>200</w:t>
            </w:r>
          </w:p>
        </w:tc>
        <w:tc>
          <w:tcPr>
            <w:tcW w:w="2919" w:type="pct"/>
          </w:tcPr>
          <w:p w14:paraId="388055D2" w14:textId="14F5876D" w:rsidR="00D51813" w:rsidRPr="000D039F" w:rsidRDefault="00C02398" w:rsidP="008F6C07">
            <w:pPr>
              <w:pStyle w:val="Tabletext"/>
              <w:jc w:val="left"/>
              <w:rPr>
                <w:lang w:val="ru-RU"/>
              </w:rPr>
            </w:pPr>
            <w:r w:rsidRPr="000D039F">
              <w:rPr>
                <w:lang w:val="ru-RU"/>
              </w:rPr>
              <w:t>Водяной пар, интенсивность дождя</w:t>
            </w:r>
          </w:p>
        </w:tc>
      </w:tr>
      <w:tr w:rsidR="00D51813" w:rsidRPr="000D039F" w14:paraId="12CF373A" w14:textId="77777777" w:rsidTr="00596F46">
        <w:tc>
          <w:tcPr>
            <w:tcW w:w="1067" w:type="pct"/>
          </w:tcPr>
          <w:p w14:paraId="14EF69C2" w14:textId="1D2AD02D" w:rsidR="00D51813" w:rsidRPr="000D039F" w:rsidRDefault="00D51813" w:rsidP="0050125C">
            <w:pPr>
              <w:pStyle w:val="Tabletext"/>
              <w:jc w:val="center"/>
              <w:rPr>
                <w:lang w:val="ru-RU"/>
              </w:rPr>
            </w:pPr>
            <w:r w:rsidRPr="000D039F">
              <w:rPr>
                <w:lang w:val="ru-RU"/>
              </w:rPr>
              <w:t>18</w:t>
            </w:r>
            <w:r w:rsidR="00596F46" w:rsidRPr="000D039F">
              <w:rPr>
                <w:lang w:val="ru-RU"/>
              </w:rPr>
              <w:t>,</w:t>
            </w:r>
            <w:r w:rsidRPr="000D039F">
              <w:rPr>
                <w:lang w:val="ru-RU"/>
              </w:rPr>
              <w:t>6</w:t>
            </w:r>
            <w:r w:rsidR="00C02398" w:rsidRPr="000D039F">
              <w:rPr>
                <w:lang w:val="ru-RU"/>
              </w:rPr>
              <w:t>–</w:t>
            </w:r>
            <w:r w:rsidRPr="000D039F">
              <w:rPr>
                <w:lang w:val="ru-RU"/>
              </w:rPr>
              <w:t>18</w:t>
            </w:r>
            <w:r w:rsidR="00596F46" w:rsidRPr="000D039F">
              <w:rPr>
                <w:lang w:val="ru-RU"/>
              </w:rPr>
              <w:t>,</w:t>
            </w:r>
            <w:r w:rsidRPr="000D039F">
              <w:rPr>
                <w:lang w:val="ru-RU"/>
              </w:rPr>
              <w:t>8</w:t>
            </w:r>
          </w:p>
        </w:tc>
        <w:tc>
          <w:tcPr>
            <w:tcW w:w="1014" w:type="pct"/>
          </w:tcPr>
          <w:p w14:paraId="3FB8F405" w14:textId="77777777" w:rsidR="00D51813" w:rsidRPr="000D039F" w:rsidRDefault="00D51813" w:rsidP="0050125C">
            <w:pPr>
              <w:pStyle w:val="Tabletext"/>
              <w:jc w:val="center"/>
              <w:rPr>
                <w:lang w:val="ru-RU"/>
              </w:rPr>
            </w:pPr>
            <w:r w:rsidRPr="000D039F">
              <w:rPr>
                <w:lang w:val="ru-RU"/>
              </w:rPr>
              <w:t>200</w:t>
            </w:r>
          </w:p>
        </w:tc>
        <w:tc>
          <w:tcPr>
            <w:tcW w:w="2919" w:type="pct"/>
          </w:tcPr>
          <w:p w14:paraId="357634AA" w14:textId="0CCE201B" w:rsidR="00D51813" w:rsidRPr="000D039F" w:rsidRDefault="00C02398" w:rsidP="008F6C07">
            <w:pPr>
              <w:pStyle w:val="Tabletext"/>
              <w:jc w:val="left"/>
              <w:rPr>
                <w:lang w:val="ru-RU"/>
              </w:rPr>
            </w:pPr>
            <w:r w:rsidRPr="000D039F">
              <w:rPr>
                <w:lang w:val="ru-RU"/>
              </w:rPr>
              <w:t>Дождь, состояние моря, океанический лед, водяной пар, снег, скорость океанского ветра, излучательная способность и влажность почвы</w:t>
            </w:r>
          </w:p>
        </w:tc>
      </w:tr>
      <w:tr w:rsidR="00D51813" w:rsidRPr="000D039F" w14:paraId="515B0CC3" w14:textId="77777777" w:rsidTr="00596F46">
        <w:tc>
          <w:tcPr>
            <w:tcW w:w="1067" w:type="pct"/>
          </w:tcPr>
          <w:p w14:paraId="32865AE7" w14:textId="0823F6D3" w:rsidR="00D51813" w:rsidRPr="000D039F" w:rsidRDefault="00D51813" w:rsidP="0050125C">
            <w:pPr>
              <w:pStyle w:val="Tabletext"/>
              <w:jc w:val="center"/>
              <w:rPr>
                <w:lang w:val="ru-RU"/>
              </w:rPr>
            </w:pPr>
            <w:r w:rsidRPr="000D039F">
              <w:rPr>
                <w:lang w:val="ru-RU"/>
              </w:rPr>
              <w:t>21</w:t>
            </w:r>
            <w:r w:rsidR="00596F46" w:rsidRPr="000D039F">
              <w:rPr>
                <w:lang w:val="ru-RU"/>
              </w:rPr>
              <w:t>,</w:t>
            </w:r>
            <w:r w:rsidRPr="000D039F">
              <w:rPr>
                <w:lang w:val="ru-RU"/>
              </w:rPr>
              <w:t>2</w:t>
            </w:r>
            <w:r w:rsidR="00C02398" w:rsidRPr="000D039F">
              <w:rPr>
                <w:lang w:val="ru-RU"/>
              </w:rPr>
              <w:t>–</w:t>
            </w:r>
            <w:r w:rsidRPr="000D039F">
              <w:rPr>
                <w:lang w:val="ru-RU"/>
              </w:rPr>
              <w:t>21</w:t>
            </w:r>
            <w:r w:rsidR="00596F46" w:rsidRPr="000D039F">
              <w:rPr>
                <w:lang w:val="ru-RU"/>
              </w:rPr>
              <w:t>,</w:t>
            </w:r>
            <w:r w:rsidRPr="000D039F">
              <w:rPr>
                <w:lang w:val="ru-RU"/>
              </w:rPr>
              <w:t>4</w:t>
            </w:r>
          </w:p>
        </w:tc>
        <w:tc>
          <w:tcPr>
            <w:tcW w:w="1014" w:type="pct"/>
          </w:tcPr>
          <w:p w14:paraId="675A178C" w14:textId="77777777" w:rsidR="00D51813" w:rsidRPr="000D039F" w:rsidRDefault="00D51813" w:rsidP="0050125C">
            <w:pPr>
              <w:pStyle w:val="Tabletext"/>
              <w:jc w:val="center"/>
              <w:rPr>
                <w:lang w:val="ru-RU"/>
              </w:rPr>
            </w:pPr>
            <w:r w:rsidRPr="000D039F">
              <w:rPr>
                <w:lang w:val="ru-RU"/>
              </w:rPr>
              <w:t>200</w:t>
            </w:r>
          </w:p>
        </w:tc>
        <w:tc>
          <w:tcPr>
            <w:tcW w:w="2919" w:type="pct"/>
          </w:tcPr>
          <w:p w14:paraId="06464894" w14:textId="4B95312C" w:rsidR="00D51813" w:rsidRPr="000D039F" w:rsidRDefault="00C02398" w:rsidP="008F6C07">
            <w:pPr>
              <w:pStyle w:val="Tabletext"/>
              <w:jc w:val="left"/>
              <w:rPr>
                <w:lang w:val="ru-RU"/>
              </w:rPr>
            </w:pPr>
            <w:r w:rsidRPr="000D039F">
              <w:rPr>
                <w:lang w:val="ru-RU"/>
              </w:rPr>
              <w:t>Водяной пар, жидкая вода, содержащаяся в облаках</w:t>
            </w:r>
          </w:p>
        </w:tc>
      </w:tr>
      <w:tr w:rsidR="00D51813" w:rsidRPr="000D039F" w14:paraId="7AA656A8" w14:textId="77777777" w:rsidTr="00596F46">
        <w:tc>
          <w:tcPr>
            <w:tcW w:w="1067" w:type="pct"/>
          </w:tcPr>
          <w:p w14:paraId="2D057B1E" w14:textId="0AE6A002" w:rsidR="00D51813" w:rsidRPr="000D039F" w:rsidRDefault="00D51813" w:rsidP="0050125C">
            <w:pPr>
              <w:pStyle w:val="Tabletext"/>
              <w:jc w:val="center"/>
              <w:rPr>
                <w:lang w:val="ru-RU"/>
              </w:rPr>
            </w:pPr>
            <w:r w:rsidRPr="000D039F">
              <w:rPr>
                <w:lang w:val="ru-RU"/>
              </w:rPr>
              <w:t>22</w:t>
            </w:r>
            <w:r w:rsidR="00596F46" w:rsidRPr="000D039F">
              <w:rPr>
                <w:lang w:val="ru-RU"/>
              </w:rPr>
              <w:t>,</w:t>
            </w:r>
            <w:r w:rsidRPr="000D039F">
              <w:rPr>
                <w:lang w:val="ru-RU"/>
              </w:rPr>
              <w:t>21</w:t>
            </w:r>
            <w:r w:rsidR="00C02398" w:rsidRPr="000D039F">
              <w:rPr>
                <w:lang w:val="ru-RU"/>
              </w:rPr>
              <w:t>–</w:t>
            </w:r>
            <w:r w:rsidRPr="000D039F">
              <w:rPr>
                <w:lang w:val="ru-RU"/>
              </w:rPr>
              <w:t>22</w:t>
            </w:r>
            <w:r w:rsidR="00596F46" w:rsidRPr="000D039F">
              <w:rPr>
                <w:lang w:val="ru-RU"/>
              </w:rPr>
              <w:t>,</w:t>
            </w:r>
            <w:r w:rsidRPr="000D039F">
              <w:rPr>
                <w:lang w:val="ru-RU"/>
              </w:rPr>
              <w:t>5</w:t>
            </w:r>
          </w:p>
        </w:tc>
        <w:tc>
          <w:tcPr>
            <w:tcW w:w="1014" w:type="pct"/>
          </w:tcPr>
          <w:p w14:paraId="4651056A" w14:textId="77777777" w:rsidR="00D51813" w:rsidRPr="000D039F" w:rsidRDefault="00D51813" w:rsidP="0050125C">
            <w:pPr>
              <w:pStyle w:val="Tabletext"/>
              <w:jc w:val="center"/>
              <w:rPr>
                <w:lang w:val="ru-RU"/>
              </w:rPr>
            </w:pPr>
            <w:r w:rsidRPr="000D039F">
              <w:rPr>
                <w:lang w:val="ru-RU"/>
              </w:rPr>
              <w:t>290</w:t>
            </w:r>
          </w:p>
        </w:tc>
        <w:tc>
          <w:tcPr>
            <w:tcW w:w="2919" w:type="pct"/>
          </w:tcPr>
          <w:p w14:paraId="2D499358" w14:textId="3F39F559" w:rsidR="00D51813" w:rsidRPr="000D039F" w:rsidRDefault="00C02398" w:rsidP="008F6C07">
            <w:pPr>
              <w:pStyle w:val="Tabletext"/>
              <w:jc w:val="left"/>
              <w:rPr>
                <w:lang w:val="ru-RU"/>
              </w:rPr>
            </w:pPr>
            <w:r w:rsidRPr="000D039F">
              <w:rPr>
                <w:lang w:val="ru-RU"/>
              </w:rPr>
              <w:t>Водяной пар, жидкая вода, содержащаяся в облаках</w:t>
            </w:r>
          </w:p>
        </w:tc>
      </w:tr>
      <w:tr w:rsidR="00D51813" w:rsidRPr="000D039F" w14:paraId="07FA7ECF" w14:textId="77777777" w:rsidTr="00596F46">
        <w:tc>
          <w:tcPr>
            <w:tcW w:w="1067" w:type="pct"/>
          </w:tcPr>
          <w:p w14:paraId="5A575401" w14:textId="0E0D1312" w:rsidR="00D51813" w:rsidRPr="000D039F" w:rsidRDefault="00D51813" w:rsidP="0050125C">
            <w:pPr>
              <w:pStyle w:val="Tabletext"/>
              <w:jc w:val="center"/>
              <w:rPr>
                <w:lang w:val="ru-RU"/>
              </w:rPr>
            </w:pPr>
            <w:r w:rsidRPr="000D039F">
              <w:rPr>
                <w:lang w:val="ru-RU"/>
              </w:rPr>
              <w:t>23</w:t>
            </w:r>
            <w:r w:rsidR="00596F46" w:rsidRPr="000D039F">
              <w:rPr>
                <w:lang w:val="ru-RU"/>
              </w:rPr>
              <w:t>,</w:t>
            </w:r>
            <w:r w:rsidRPr="000D039F">
              <w:rPr>
                <w:lang w:val="ru-RU"/>
              </w:rPr>
              <w:t>6</w:t>
            </w:r>
            <w:r w:rsidR="00C02398" w:rsidRPr="000D039F">
              <w:rPr>
                <w:lang w:val="ru-RU"/>
              </w:rPr>
              <w:t>–</w:t>
            </w:r>
            <w:r w:rsidRPr="000D039F">
              <w:rPr>
                <w:lang w:val="ru-RU"/>
              </w:rPr>
              <w:t>24</w:t>
            </w:r>
          </w:p>
        </w:tc>
        <w:tc>
          <w:tcPr>
            <w:tcW w:w="1014" w:type="pct"/>
          </w:tcPr>
          <w:p w14:paraId="633E96A2" w14:textId="77777777" w:rsidR="00D51813" w:rsidRPr="000D039F" w:rsidRDefault="00D51813" w:rsidP="0050125C">
            <w:pPr>
              <w:pStyle w:val="Tabletext"/>
              <w:jc w:val="center"/>
              <w:rPr>
                <w:lang w:val="ru-RU"/>
              </w:rPr>
            </w:pPr>
            <w:r w:rsidRPr="000D039F">
              <w:rPr>
                <w:lang w:val="ru-RU"/>
              </w:rPr>
              <w:t>400</w:t>
            </w:r>
          </w:p>
        </w:tc>
        <w:tc>
          <w:tcPr>
            <w:tcW w:w="2919" w:type="pct"/>
          </w:tcPr>
          <w:p w14:paraId="7325B0BF" w14:textId="6D185729" w:rsidR="00D51813" w:rsidRPr="000D039F" w:rsidRDefault="00C02398" w:rsidP="008F6C07">
            <w:pPr>
              <w:pStyle w:val="Tabletext"/>
              <w:jc w:val="left"/>
              <w:rPr>
                <w:lang w:val="ru-RU"/>
              </w:rPr>
            </w:pPr>
            <w:r w:rsidRPr="000D039F">
              <w:rPr>
                <w:lang w:val="ru-RU"/>
              </w:rPr>
              <w:t>Водяной пар, жидкая вода, содержащаяся в облаках, смежный канал для зондирования атмосферы</w:t>
            </w:r>
          </w:p>
        </w:tc>
      </w:tr>
      <w:tr w:rsidR="00D51813" w:rsidRPr="000D039F" w14:paraId="10992787" w14:textId="77777777" w:rsidTr="00596F46">
        <w:tc>
          <w:tcPr>
            <w:tcW w:w="1067" w:type="pct"/>
          </w:tcPr>
          <w:p w14:paraId="2FDF8293" w14:textId="133CF956" w:rsidR="00D51813" w:rsidRPr="000D039F" w:rsidRDefault="00D51813" w:rsidP="0050125C">
            <w:pPr>
              <w:pStyle w:val="Tabletext"/>
              <w:jc w:val="center"/>
              <w:rPr>
                <w:lang w:val="ru-RU"/>
              </w:rPr>
            </w:pPr>
            <w:r w:rsidRPr="000D039F">
              <w:rPr>
                <w:lang w:val="ru-RU"/>
              </w:rPr>
              <w:t>31</w:t>
            </w:r>
            <w:r w:rsidR="00596F46" w:rsidRPr="000D039F">
              <w:rPr>
                <w:lang w:val="ru-RU"/>
              </w:rPr>
              <w:t>,</w:t>
            </w:r>
            <w:r w:rsidRPr="000D039F">
              <w:rPr>
                <w:lang w:val="ru-RU"/>
              </w:rPr>
              <w:t>3</w:t>
            </w:r>
            <w:r w:rsidR="00C02398" w:rsidRPr="000D039F">
              <w:rPr>
                <w:lang w:val="ru-RU"/>
              </w:rPr>
              <w:t>–</w:t>
            </w:r>
            <w:r w:rsidRPr="000D039F">
              <w:rPr>
                <w:lang w:val="ru-RU"/>
              </w:rPr>
              <w:t>31</w:t>
            </w:r>
            <w:r w:rsidR="00596F46" w:rsidRPr="000D039F">
              <w:rPr>
                <w:lang w:val="ru-RU"/>
              </w:rPr>
              <w:t>,</w:t>
            </w:r>
            <w:r w:rsidRPr="000D039F">
              <w:rPr>
                <w:lang w:val="ru-RU"/>
              </w:rPr>
              <w:t>8</w:t>
            </w:r>
          </w:p>
        </w:tc>
        <w:tc>
          <w:tcPr>
            <w:tcW w:w="1014" w:type="pct"/>
          </w:tcPr>
          <w:p w14:paraId="2CA0FDCC" w14:textId="77777777" w:rsidR="00D51813" w:rsidRPr="000D039F" w:rsidRDefault="00D51813" w:rsidP="0050125C">
            <w:pPr>
              <w:pStyle w:val="Tabletext"/>
              <w:jc w:val="center"/>
              <w:rPr>
                <w:lang w:val="ru-RU"/>
              </w:rPr>
            </w:pPr>
            <w:r w:rsidRPr="000D039F">
              <w:rPr>
                <w:lang w:val="ru-RU"/>
              </w:rPr>
              <w:t>500</w:t>
            </w:r>
          </w:p>
        </w:tc>
        <w:tc>
          <w:tcPr>
            <w:tcW w:w="2919" w:type="pct"/>
          </w:tcPr>
          <w:p w14:paraId="37353E05" w14:textId="4228E079" w:rsidR="00D51813" w:rsidRPr="000D039F" w:rsidRDefault="00C02398" w:rsidP="008F6C07">
            <w:pPr>
              <w:pStyle w:val="Tabletext"/>
              <w:jc w:val="left"/>
              <w:rPr>
                <w:lang w:val="ru-RU"/>
              </w:rPr>
            </w:pPr>
            <w:r w:rsidRPr="000D039F">
              <w:rPr>
                <w:lang w:val="ru-RU"/>
              </w:rPr>
              <w:t>Морской лед, водяной пар, разливы нефти, облака, жидкая вода, температура поверхности, эталонное окно для полосы 50</w:t>
            </w:r>
            <w:r w:rsidR="00656C0D" w:rsidRPr="000D039F">
              <w:rPr>
                <w:lang w:val="ru-RU"/>
              </w:rPr>
              <w:t>–</w:t>
            </w:r>
            <w:r w:rsidRPr="000D039F">
              <w:rPr>
                <w:lang w:val="ru-RU"/>
              </w:rPr>
              <w:t>60 ГГц</w:t>
            </w:r>
          </w:p>
        </w:tc>
      </w:tr>
      <w:tr w:rsidR="00D51813" w:rsidRPr="000D039F" w14:paraId="0A0C149A" w14:textId="77777777" w:rsidTr="00596F46">
        <w:tc>
          <w:tcPr>
            <w:tcW w:w="1067" w:type="pct"/>
          </w:tcPr>
          <w:p w14:paraId="5E8E141F" w14:textId="28E77B6D" w:rsidR="00D51813" w:rsidRPr="000D039F" w:rsidRDefault="00D51813" w:rsidP="0050125C">
            <w:pPr>
              <w:pStyle w:val="Tabletext"/>
              <w:jc w:val="center"/>
              <w:rPr>
                <w:lang w:val="ru-RU"/>
              </w:rPr>
            </w:pPr>
            <w:r w:rsidRPr="000D039F">
              <w:rPr>
                <w:lang w:val="ru-RU"/>
              </w:rPr>
              <w:t>36</w:t>
            </w:r>
            <w:r w:rsidR="00C02398" w:rsidRPr="000D039F">
              <w:rPr>
                <w:lang w:val="ru-RU"/>
              </w:rPr>
              <w:t>–</w:t>
            </w:r>
            <w:r w:rsidRPr="000D039F">
              <w:rPr>
                <w:lang w:val="ru-RU"/>
              </w:rPr>
              <w:t>37</w:t>
            </w:r>
          </w:p>
        </w:tc>
        <w:tc>
          <w:tcPr>
            <w:tcW w:w="1014" w:type="pct"/>
          </w:tcPr>
          <w:p w14:paraId="0BA6DE4E" w14:textId="77777777" w:rsidR="00D51813" w:rsidRPr="000D039F" w:rsidRDefault="00D51813" w:rsidP="0050125C">
            <w:pPr>
              <w:pStyle w:val="Tabletext"/>
              <w:jc w:val="center"/>
              <w:rPr>
                <w:lang w:val="ru-RU"/>
              </w:rPr>
            </w:pPr>
            <w:r w:rsidRPr="000D039F">
              <w:rPr>
                <w:lang w:val="ru-RU"/>
              </w:rPr>
              <w:t>1</w:t>
            </w:r>
            <w:r w:rsidRPr="000D039F">
              <w:rPr>
                <w:rFonts w:ascii="Tms Rmn" w:hAnsi="Tms Rmn"/>
                <w:lang w:val="ru-RU"/>
              </w:rPr>
              <w:t> </w:t>
            </w:r>
            <w:r w:rsidRPr="000D039F">
              <w:rPr>
                <w:lang w:val="ru-RU"/>
              </w:rPr>
              <w:t>000</w:t>
            </w:r>
          </w:p>
        </w:tc>
        <w:tc>
          <w:tcPr>
            <w:tcW w:w="2919" w:type="pct"/>
          </w:tcPr>
          <w:p w14:paraId="1BAAFF2D" w14:textId="602F2239" w:rsidR="00D51813" w:rsidRPr="000D039F" w:rsidRDefault="00C02398" w:rsidP="008F6C07">
            <w:pPr>
              <w:pStyle w:val="Tabletext"/>
              <w:jc w:val="left"/>
              <w:rPr>
                <w:lang w:val="ru-RU"/>
              </w:rPr>
            </w:pPr>
            <w:r w:rsidRPr="000D039F">
              <w:rPr>
                <w:lang w:val="ru-RU"/>
              </w:rPr>
              <w:t>Интенсивность дождя, снег, океанический лед, облака</w:t>
            </w:r>
          </w:p>
        </w:tc>
      </w:tr>
      <w:tr w:rsidR="00D51813" w:rsidRPr="000D039F" w14:paraId="688FADDA" w14:textId="77777777" w:rsidTr="00596F46">
        <w:tc>
          <w:tcPr>
            <w:tcW w:w="1067" w:type="pct"/>
          </w:tcPr>
          <w:p w14:paraId="0C7F14B7" w14:textId="1074550E" w:rsidR="00D51813" w:rsidRPr="000D039F" w:rsidRDefault="00D51813" w:rsidP="0050125C">
            <w:pPr>
              <w:pStyle w:val="Tabletext"/>
              <w:jc w:val="center"/>
              <w:rPr>
                <w:lang w:val="ru-RU"/>
              </w:rPr>
            </w:pPr>
            <w:r w:rsidRPr="000D039F">
              <w:rPr>
                <w:lang w:val="ru-RU"/>
              </w:rPr>
              <w:t>50</w:t>
            </w:r>
            <w:r w:rsidR="00596F46" w:rsidRPr="000D039F">
              <w:rPr>
                <w:lang w:val="ru-RU"/>
              </w:rPr>
              <w:t>,</w:t>
            </w:r>
            <w:r w:rsidRPr="000D039F">
              <w:rPr>
                <w:lang w:val="ru-RU"/>
              </w:rPr>
              <w:t>2</w:t>
            </w:r>
            <w:r w:rsidR="00C02398" w:rsidRPr="000D039F">
              <w:rPr>
                <w:lang w:val="ru-RU"/>
              </w:rPr>
              <w:t>–</w:t>
            </w:r>
            <w:r w:rsidRPr="000D039F">
              <w:rPr>
                <w:lang w:val="ru-RU"/>
              </w:rPr>
              <w:t>50</w:t>
            </w:r>
            <w:r w:rsidR="00596F46" w:rsidRPr="000D039F">
              <w:rPr>
                <w:lang w:val="ru-RU"/>
              </w:rPr>
              <w:t>,</w:t>
            </w:r>
            <w:r w:rsidRPr="000D039F">
              <w:rPr>
                <w:lang w:val="ru-RU"/>
              </w:rPr>
              <w:t>4</w:t>
            </w:r>
          </w:p>
        </w:tc>
        <w:tc>
          <w:tcPr>
            <w:tcW w:w="1014" w:type="pct"/>
          </w:tcPr>
          <w:p w14:paraId="024A6FE0" w14:textId="77777777" w:rsidR="00D51813" w:rsidRPr="000D039F" w:rsidRDefault="00D51813" w:rsidP="0050125C">
            <w:pPr>
              <w:pStyle w:val="Tabletext"/>
              <w:jc w:val="center"/>
              <w:rPr>
                <w:lang w:val="ru-RU"/>
              </w:rPr>
            </w:pPr>
            <w:r w:rsidRPr="000D039F">
              <w:rPr>
                <w:lang w:val="ru-RU"/>
              </w:rPr>
              <w:t>200</w:t>
            </w:r>
          </w:p>
        </w:tc>
        <w:tc>
          <w:tcPr>
            <w:tcW w:w="2919" w:type="pct"/>
          </w:tcPr>
          <w:p w14:paraId="7CB28B1C" w14:textId="273DA981" w:rsidR="00D51813" w:rsidRPr="000D039F" w:rsidRDefault="00C02398" w:rsidP="008F6C07">
            <w:pPr>
              <w:pStyle w:val="Tabletext"/>
              <w:jc w:val="left"/>
              <w:rPr>
                <w:lang w:val="ru-RU"/>
              </w:rPr>
            </w:pPr>
            <w:r w:rsidRPr="000D039F">
              <w:rPr>
                <w:lang w:val="ru-RU"/>
              </w:rPr>
              <w:t>Эталонное окно для профилирования температуры воздуха в атмосфере (температуры поверхности)</w:t>
            </w:r>
          </w:p>
        </w:tc>
      </w:tr>
      <w:tr w:rsidR="00D51813" w:rsidRPr="000D039F" w14:paraId="6A5071FF" w14:textId="77777777" w:rsidTr="00596F46">
        <w:tc>
          <w:tcPr>
            <w:tcW w:w="1067" w:type="pct"/>
          </w:tcPr>
          <w:p w14:paraId="6B0D7EB3" w14:textId="5BE4F358" w:rsidR="00D51813" w:rsidRPr="000D039F" w:rsidRDefault="00D51813" w:rsidP="0050125C">
            <w:pPr>
              <w:pStyle w:val="Tabletext"/>
              <w:jc w:val="center"/>
              <w:rPr>
                <w:lang w:val="ru-RU"/>
              </w:rPr>
            </w:pPr>
            <w:r w:rsidRPr="000D039F">
              <w:rPr>
                <w:lang w:val="ru-RU"/>
              </w:rPr>
              <w:t>52</w:t>
            </w:r>
            <w:r w:rsidR="00596F46" w:rsidRPr="000D039F">
              <w:rPr>
                <w:lang w:val="ru-RU"/>
              </w:rPr>
              <w:t>,</w:t>
            </w:r>
            <w:r w:rsidRPr="000D039F">
              <w:rPr>
                <w:lang w:val="ru-RU"/>
              </w:rPr>
              <w:t>6</w:t>
            </w:r>
            <w:r w:rsidR="00C02398" w:rsidRPr="000D039F">
              <w:rPr>
                <w:lang w:val="ru-RU"/>
              </w:rPr>
              <w:t>–</w:t>
            </w:r>
            <w:r w:rsidRPr="000D039F">
              <w:rPr>
                <w:lang w:val="ru-RU"/>
              </w:rPr>
              <w:t>59</w:t>
            </w:r>
            <w:r w:rsidR="00596F46" w:rsidRPr="000D039F">
              <w:rPr>
                <w:lang w:val="ru-RU"/>
              </w:rPr>
              <w:t>,</w:t>
            </w:r>
            <w:r w:rsidRPr="000D039F">
              <w:rPr>
                <w:lang w:val="ru-RU"/>
              </w:rPr>
              <w:t>3</w:t>
            </w:r>
          </w:p>
        </w:tc>
        <w:tc>
          <w:tcPr>
            <w:tcW w:w="1014" w:type="pct"/>
          </w:tcPr>
          <w:p w14:paraId="7FC2988D" w14:textId="77777777" w:rsidR="00D51813" w:rsidRPr="000D039F" w:rsidRDefault="00D51813" w:rsidP="0050125C">
            <w:pPr>
              <w:pStyle w:val="Tabletext"/>
              <w:jc w:val="center"/>
              <w:rPr>
                <w:lang w:val="ru-RU"/>
              </w:rPr>
            </w:pPr>
            <w:r w:rsidRPr="000D039F">
              <w:rPr>
                <w:lang w:val="ru-RU"/>
              </w:rPr>
              <w:t>6</w:t>
            </w:r>
            <w:r w:rsidRPr="000D039F">
              <w:rPr>
                <w:rFonts w:ascii="Tms Rmn" w:hAnsi="Tms Rmn"/>
                <w:lang w:val="ru-RU"/>
              </w:rPr>
              <w:t> </w:t>
            </w:r>
            <w:r w:rsidRPr="000D039F">
              <w:rPr>
                <w:lang w:val="ru-RU"/>
              </w:rPr>
              <w:t>700</w:t>
            </w:r>
            <w:r w:rsidRPr="000D039F">
              <w:rPr>
                <w:vertAlign w:val="superscript"/>
                <w:lang w:val="ru-RU"/>
              </w:rPr>
              <w:t>(1)</w:t>
            </w:r>
          </w:p>
        </w:tc>
        <w:tc>
          <w:tcPr>
            <w:tcW w:w="2919" w:type="pct"/>
          </w:tcPr>
          <w:p w14:paraId="67635F6B" w14:textId="15DEAC7B" w:rsidR="00D51813" w:rsidRPr="000D039F" w:rsidRDefault="00C02398" w:rsidP="008F6C07">
            <w:pPr>
              <w:pStyle w:val="Tabletext"/>
              <w:jc w:val="left"/>
              <w:rPr>
                <w:lang w:val="ru-RU"/>
              </w:rPr>
            </w:pPr>
            <w:r w:rsidRPr="000D039F">
              <w:rPr>
                <w:lang w:val="ru-RU"/>
              </w:rPr>
              <w:t>Профилирование температуры воздуха в атмосфере (линии поглощения O</w:t>
            </w:r>
            <w:r w:rsidRPr="000D039F">
              <w:rPr>
                <w:vertAlign w:val="subscript"/>
                <w:lang w:val="ru-RU"/>
              </w:rPr>
              <w:t>2</w:t>
            </w:r>
            <w:r w:rsidRPr="000D039F">
              <w:rPr>
                <w:lang w:val="ru-RU"/>
              </w:rPr>
              <w:t>)</w:t>
            </w:r>
          </w:p>
        </w:tc>
      </w:tr>
      <w:tr w:rsidR="00D51813" w:rsidRPr="000D039F" w14:paraId="25AD8ACD" w14:textId="77777777" w:rsidTr="00596F46">
        <w:tc>
          <w:tcPr>
            <w:tcW w:w="1067" w:type="pct"/>
          </w:tcPr>
          <w:p w14:paraId="2B323395" w14:textId="4DF851A9" w:rsidR="00D51813" w:rsidRPr="000D039F" w:rsidRDefault="00D51813" w:rsidP="0050125C">
            <w:pPr>
              <w:pStyle w:val="Tabletext"/>
              <w:jc w:val="center"/>
              <w:rPr>
                <w:lang w:val="ru-RU"/>
              </w:rPr>
            </w:pPr>
            <w:r w:rsidRPr="000D039F">
              <w:rPr>
                <w:lang w:val="ru-RU"/>
              </w:rPr>
              <w:t>86</w:t>
            </w:r>
            <w:r w:rsidR="00C02398" w:rsidRPr="000D039F">
              <w:rPr>
                <w:lang w:val="ru-RU"/>
              </w:rPr>
              <w:t>–</w:t>
            </w:r>
            <w:r w:rsidRPr="000D039F">
              <w:rPr>
                <w:lang w:val="ru-RU"/>
              </w:rPr>
              <w:t>92</w:t>
            </w:r>
          </w:p>
        </w:tc>
        <w:tc>
          <w:tcPr>
            <w:tcW w:w="1014" w:type="pct"/>
          </w:tcPr>
          <w:p w14:paraId="3FF19CD7" w14:textId="77777777" w:rsidR="00D51813" w:rsidRPr="000D039F" w:rsidRDefault="00D51813" w:rsidP="0050125C">
            <w:pPr>
              <w:pStyle w:val="Tabletext"/>
              <w:jc w:val="center"/>
              <w:rPr>
                <w:lang w:val="ru-RU"/>
              </w:rPr>
            </w:pPr>
            <w:r w:rsidRPr="000D039F">
              <w:rPr>
                <w:lang w:val="ru-RU"/>
              </w:rPr>
              <w:t>6</w:t>
            </w:r>
            <w:r w:rsidRPr="000D039F">
              <w:rPr>
                <w:rFonts w:ascii="Tms Rmn" w:hAnsi="Tms Rmn"/>
                <w:lang w:val="ru-RU"/>
              </w:rPr>
              <w:t> </w:t>
            </w:r>
            <w:r w:rsidRPr="000D039F">
              <w:rPr>
                <w:lang w:val="ru-RU"/>
              </w:rPr>
              <w:t>000</w:t>
            </w:r>
          </w:p>
        </w:tc>
        <w:tc>
          <w:tcPr>
            <w:tcW w:w="2919" w:type="pct"/>
          </w:tcPr>
          <w:p w14:paraId="331AC969" w14:textId="712F9D24" w:rsidR="00D51813" w:rsidRPr="000D039F" w:rsidRDefault="00C02398" w:rsidP="008F6C07">
            <w:pPr>
              <w:pStyle w:val="Tabletext"/>
              <w:jc w:val="left"/>
              <w:rPr>
                <w:lang w:val="ru-RU"/>
              </w:rPr>
            </w:pPr>
            <w:r w:rsidRPr="000D039F">
              <w:rPr>
                <w:lang w:val="ru-RU"/>
              </w:rPr>
              <w:t>Облачность, разливы нефти, лед, снег, дождь, эталонное окно для температурного зондирования около 118 ГГц</w:t>
            </w:r>
          </w:p>
        </w:tc>
      </w:tr>
      <w:tr w:rsidR="00D51813" w:rsidRPr="000D039F" w14:paraId="223582BB" w14:textId="77777777" w:rsidTr="00596F46">
        <w:tc>
          <w:tcPr>
            <w:tcW w:w="1067" w:type="pct"/>
          </w:tcPr>
          <w:p w14:paraId="0DB2A328" w14:textId="1F8EA8A4" w:rsidR="00D51813" w:rsidRPr="000D039F" w:rsidRDefault="00D51813" w:rsidP="0050125C">
            <w:pPr>
              <w:pStyle w:val="Tabletext"/>
              <w:jc w:val="center"/>
              <w:rPr>
                <w:lang w:val="ru-RU"/>
              </w:rPr>
            </w:pPr>
            <w:r w:rsidRPr="000D039F">
              <w:rPr>
                <w:lang w:val="ru-RU"/>
              </w:rPr>
              <w:t>100</w:t>
            </w:r>
            <w:r w:rsidR="00C02398" w:rsidRPr="000D039F">
              <w:rPr>
                <w:lang w:val="ru-RU"/>
              </w:rPr>
              <w:t>–</w:t>
            </w:r>
            <w:r w:rsidRPr="000D039F">
              <w:rPr>
                <w:lang w:val="ru-RU"/>
              </w:rPr>
              <w:t>102</w:t>
            </w:r>
          </w:p>
        </w:tc>
        <w:tc>
          <w:tcPr>
            <w:tcW w:w="1014" w:type="pct"/>
          </w:tcPr>
          <w:p w14:paraId="1929F05A" w14:textId="77777777" w:rsidR="00D51813" w:rsidRPr="000D039F" w:rsidRDefault="00D51813" w:rsidP="0050125C">
            <w:pPr>
              <w:pStyle w:val="Tabletext"/>
              <w:jc w:val="center"/>
              <w:rPr>
                <w:lang w:val="ru-RU"/>
              </w:rPr>
            </w:pPr>
            <w:r w:rsidRPr="000D039F">
              <w:rPr>
                <w:lang w:val="ru-RU"/>
              </w:rPr>
              <w:t>2</w:t>
            </w:r>
            <w:r w:rsidRPr="000D039F">
              <w:rPr>
                <w:rFonts w:ascii="Tms Rmn" w:hAnsi="Tms Rmn"/>
                <w:lang w:val="ru-RU"/>
              </w:rPr>
              <w:t> </w:t>
            </w:r>
            <w:r w:rsidRPr="000D039F">
              <w:rPr>
                <w:lang w:val="ru-RU"/>
              </w:rPr>
              <w:t>000</w:t>
            </w:r>
          </w:p>
        </w:tc>
        <w:tc>
          <w:tcPr>
            <w:tcW w:w="2919" w:type="pct"/>
          </w:tcPr>
          <w:p w14:paraId="78F676B9" w14:textId="77777777" w:rsidR="00D51813" w:rsidRPr="000D039F" w:rsidRDefault="00D51813" w:rsidP="008F6C07">
            <w:pPr>
              <w:pStyle w:val="Tabletext"/>
              <w:jc w:val="left"/>
              <w:rPr>
                <w:lang w:val="ru-RU"/>
              </w:rPr>
            </w:pPr>
            <w:r w:rsidRPr="000D039F">
              <w:rPr>
                <w:lang w:val="ru-RU"/>
              </w:rPr>
              <w:t>N</w:t>
            </w:r>
            <w:r w:rsidRPr="000D039F">
              <w:rPr>
                <w:vertAlign w:val="subscript"/>
                <w:lang w:val="ru-RU"/>
              </w:rPr>
              <w:t>2</w:t>
            </w:r>
            <w:r w:rsidRPr="000D039F">
              <w:rPr>
                <w:lang w:val="ru-RU"/>
              </w:rPr>
              <w:t>O, NO</w:t>
            </w:r>
          </w:p>
        </w:tc>
      </w:tr>
      <w:tr w:rsidR="00D51813" w:rsidRPr="000D039F" w14:paraId="758A0885" w14:textId="77777777" w:rsidTr="00596F46">
        <w:tc>
          <w:tcPr>
            <w:tcW w:w="1067" w:type="pct"/>
          </w:tcPr>
          <w:p w14:paraId="79E50C95" w14:textId="734445B3" w:rsidR="00D51813" w:rsidRPr="000D039F" w:rsidRDefault="00D51813" w:rsidP="0050125C">
            <w:pPr>
              <w:pStyle w:val="Tabletext"/>
              <w:jc w:val="center"/>
              <w:rPr>
                <w:lang w:val="ru-RU"/>
              </w:rPr>
            </w:pPr>
            <w:r w:rsidRPr="000D039F">
              <w:rPr>
                <w:lang w:val="ru-RU"/>
              </w:rPr>
              <w:t>109</w:t>
            </w:r>
            <w:r w:rsidR="00596F46" w:rsidRPr="000D039F">
              <w:rPr>
                <w:lang w:val="ru-RU"/>
              </w:rPr>
              <w:t>,</w:t>
            </w:r>
            <w:r w:rsidRPr="000D039F">
              <w:rPr>
                <w:lang w:val="ru-RU"/>
              </w:rPr>
              <w:t>5</w:t>
            </w:r>
            <w:r w:rsidR="00C02398" w:rsidRPr="000D039F">
              <w:rPr>
                <w:lang w:val="ru-RU"/>
              </w:rPr>
              <w:t>–</w:t>
            </w:r>
            <w:r w:rsidRPr="000D039F">
              <w:rPr>
                <w:lang w:val="ru-RU"/>
              </w:rPr>
              <w:t>111</w:t>
            </w:r>
            <w:r w:rsidR="00596F46" w:rsidRPr="000D039F">
              <w:rPr>
                <w:lang w:val="ru-RU"/>
              </w:rPr>
              <w:t>,</w:t>
            </w:r>
            <w:r w:rsidRPr="000D039F">
              <w:rPr>
                <w:lang w:val="ru-RU"/>
              </w:rPr>
              <w:t>8</w:t>
            </w:r>
          </w:p>
        </w:tc>
        <w:tc>
          <w:tcPr>
            <w:tcW w:w="1014" w:type="pct"/>
          </w:tcPr>
          <w:p w14:paraId="6320A95C" w14:textId="77777777" w:rsidR="00D51813" w:rsidRPr="000D039F" w:rsidRDefault="00D51813" w:rsidP="0050125C">
            <w:pPr>
              <w:pStyle w:val="Tabletext"/>
              <w:jc w:val="center"/>
              <w:rPr>
                <w:lang w:val="ru-RU"/>
              </w:rPr>
            </w:pPr>
            <w:r w:rsidRPr="000D039F">
              <w:rPr>
                <w:lang w:val="ru-RU"/>
              </w:rPr>
              <w:t>2</w:t>
            </w:r>
            <w:r w:rsidRPr="000D039F">
              <w:rPr>
                <w:rFonts w:ascii="Tms Rmn" w:hAnsi="Tms Rmn"/>
                <w:lang w:val="ru-RU"/>
              </w:rPr>
              <w:t> </w:t>
            </w:r>
            <w:r w:rsidRPr="000D039F">
              <w:rPr>
                <w:lang w:val="ru-RU"/>
              </w:rPr>
              <w:t>300</w:t>
            </w:r>
          </w:p>
        </w:tc>
        <w:tc>
          <w:tcPr>
            <w:tcW w:w="2919" w:type="pct"/>
          </w:tcPr>
          <w:p w14:paraId="770E2ABA" w14:textId="77777777" w:rsidR="00D51813" w:rsidRPr="000D039F" w:rsidRDefault="00D51813" w:rsidP="008F6C07">
            <w:pPr>
              <w:pStyle w:val="Tabletext"/>
              <w:jc w:val="left"/>
              <w:rPr>
                <w:lang w:val="ru-RU"/>
              </w:rPr>
            </w:pPr>
            <w:r w:rsidRPr="000D039F">
              <w:rPr>
                <w:lang w:val="ru-RU"/>
              </w:rPr>
              <w:t>O</w:t>
            </w:r>
            <w:r w:rsidRPr="000D039F">
              <w:rPr>
                <w:vertAlign w:val="subscript"/>
                <w:lang w:val="ru-RU"/>
              </w:rPr>
              <w:t>3</w:t>
            </w:r>
          </w:p>
        </w:tc>
      </w:tr>
      <w:tr w:rsidR="00D51813" w:rsidRPr="000D039F" w14:paraId="1664D104" w14:textId="77777777" w:rsidTr="00596F46">
        <w:tc>
          <w:tcPr>
            <w:tcW w:w="1067" w:type="pct"/>
          </w:tcPr>
          <w:p w14:paraId="1B8E9B2B" w14:textId="4475FCAA" w:rsidR="00D51813" w:rsidRPr="000D039F" w:rsidRDefault="00D51813" w:rsidP="0050125C">
            <w:pPr>
              <w:pStyle w:val="Tabletext"/>
              <w:jc w:val="center"/>
              <w:rPr>
                <w:lang w:val="ru-RU"/>
              </w:rPr>
            </w:pPr>
            <w:r w:rsidRPr="000D039F">
              <w:rPr>
                <w:lang w:val="ru-RU"/>
              </w:rPr>
              <w:t>114</w:t>
            </w:r>
            <w:r w:rsidR="00596F46" w:rsidRPr="000D039F">
              <w:rPr>
                <w:lang w:val="ru-RU"/>
              </w:rPr>
              <w:t>,</w:t>
            </w:r>
            <w:r w:rsidRPr="000D039F">
              <w:rPr>
                <w:lang w:val="ru-RU"/>
              </w:rPr>
              <w:t>25</w:t>
            </w:r>
            <w:r w:rsidR="00C02398" w:rsidRPr="000D039F">
              <w:rPr>
                <w:lang w:val="ru-RU"/>
              </w:rPr>
              <w:t>–</w:t>
            </w:r>
            <w:r w:rsidRPr="000D039F">
              <w:rPr>
                <w:lang w:val="ru-RU"/>
              </w:rPr>
              <w:t>122</w:t>
            </w:r>
            <w:r w:rsidR="00596F46" w:rsidRPr="000D039F">
              <w:rPr>
                <w:lang w:val="ru-RU"/>
              </w:rPr>
              <w:t>,</w:t>
            </w:r>
            <w:r w:rsidRPr="000D039F">
              <w:rPr>
                <w:lang w:val="ru-RU"/>
              </w:rPr>
              <w:t>25</w:t>
            </w:r>
          </w:p>
        </w:tc>
        <w:tc>
          <w:tcPr>
            <w:tcW w:w="1014" w:type="pct"/>
          </w:tcPr>
          <w:p w14:paraId="48E384E1" w14:textId="4F111F10" w:rsidR="00D51813" w:rsidRPr="000D039F" w:rsidRDefault="00D51813" w:rsidP="0050125C">
            <w:pPr>
              <w:pStyle w:val="Tabletext"/>
              <w:jc w:val="center"/>
              <w:rPr>
                <w:lang w:val="ru-RU"/>
              </w:rPr>
            </w:pPr>
            <w:r w:rsidRPr="000D039F">
              <w:rPr>
                <w:lang w:val="ru-RU"/>
              </w:rPr>
              <w:t>8 000</w:t>
            </w:r>
            <w:r w:rsidRPr="000D039F">
              <w:rPr>
                <w:vertAlign w:val="superscript"/>
                <w:lang w:val="ru-RU"/>
              </w:rPr>
              <w:t>(1)</w:t>
            </w:r>
          </w:p>
        </w:tc>
        <w:tc>
          <w:tcPr>
            <w:tcW w:w="2919" w:type="pct"/>
          </w:tcPr>
          <w:p w14:paraId="5B6D97C9" w14:textId="17B78482" w:rsidR="00D51813" w:rsidRPr="000D039F" w:rsidRDefault="007D4D18" w:rsidP="008F6C07">
            <w:pPr>
              <w:pStyle w:val="Tabletext"/>
              <w:jc w:val="left"/>
              <w:rPr>
                <w:lang w:val="ru-RU"/>
              </w:rPr>
            </w:pPr>
            <w:r w:rsidRPr="000D039F">
              <w:rPr>
                <w:lang w:val="ru-RU"/>
              </w:rPr>
              <w:t>Со, профилирование температуры воздуха в атмосфере (линия</w:t>
            </w:r>
            <w:r w:rsidR="007D46E4">
              <w:rPr>
                <w:lang w:val="en-US"/>
              </w:rPr>
              <w:t> </w:t>
            </w:r>
            <w:r w:rsidRPr="000D039F">
              <w:rPr>
                <w:lang w:val="ru-RU"/>
              </w:rPr>
              <w:t>поглощения O</w:t>
            </w:r>
            <w:r w:rsidRPr="000D039F">
              <w:rPr>
                <w:vertAlign w:val="subscript"/>
                <w:lang w:val="ru-RU"/>
              </w:rPr>
              <w:t>2</w:t>
            </w:r>
            <w:r w:rsidRPr="000D039F">
              <w:rPr>
                <w:lang w:val="ru-RU"/>
              </w:rPr>
              <w:t>)</w:t>
            </w:r>
          </w:p>
        </w:tc>
      </w:tr>
      <w:tr w:rsidR="00D51813" w:rsidRPr="000D039F" w14:paraId="0782D14A" w14:textId="77777777" w:rsidTr="00596F46">
        <w:tc>
          <w:tcPr>
            <w:tcW w:w="1067" w:type="pct"/>
          </w:tcPr>
          <w:p w14:paraId="34B33582" w14:textId="06927375" w:rsidR="00D51813" w:rsidRPr="000D039F" w:rsidRDefault="00D51813" w:rsidP="0050125C">
            <w:pPr>
              <w:pStyle w:val="Tabletext"/>
              <w:jc w:val="center"/>
              <w:rPr>
                <w:lang w:val="ru-RU"/>
              </w:rPr>
            </w:pPr>
            <w:r w:rsidRPr="000D039F">
              <w:rPr>
                <w:lang w:val="ru-RU"/>
              </w:rPr>
              <w:t>148</w:t>
            </w:r>
            <w:r w:rsidR="00596F46" w:rsidRPr="000D039F">
              <w:rPr>
                <w:lang w:val="ru-RU"/>
              </w:rPr>
              <w:t>,</w:t>
            </w:r>
            <w:r w:rsidRPr="000D039F">
              <w:rPr>
                <w:lang w:val="ru-RU"/>
              </w:rPr>
              <w:t>5</w:t>
            </w:r>
            <w:r w:rsidR="00C02398" w:rsidRPr="000D039F">
              <w:rPr>
                <w:lang w:val="ru-RU"/>
              </w:rPr>
              <w:t>–</w:t>
            </w:r>
            <w:r w:rsidRPr="000D039F">
              <w:rPr>
                <w:lang w:val="ru-RU"/>
              </w:rPr>
              <w:t>151</w:t>
            </w:r>
            <w:r w:rsidR="00596F46" w:rsidRPr="000D039F">
              <w:rPr>
                <w:lang w:val="ru-RU"/>
              </w:rPr>
              <w:t>,</w:t>
            </w:r>
            <w:r w:rsidRPr="000D039F">
              <w:rPr>
                <w:lang w:val="ru-RU"/>
              </w:rPr>
              <w:t>5</w:t>
            </w:r>
          </w:p>
        </w:tc>
        <w:tc>
          <w:tcPr>
            <w:tcW w:w="1014" w:type="pct"/>
          </w:tcPr>
          <w:p w14:paraId="5A1898C3" w14:textId="77777777" w:rsidR="00D51813" w:rsidRPr="000D039F" w:rsidRDefault="00D51813" w:rsidP="0050125C">
            <w:pPr>
              <w:pStyle w:val="Tabletext"/>
              <w:jc w:val="center"/>
              <w:rPr>
                <w:lang w:val="ru-RU"/>
              </w:rPr>
            </w:pPr>
            <w:r w:rsidRPr="000D039F">
              <w:rPr>
                <w:lang w:val="ru-RU"/>
              </w:rPr>
              <w:t>3</w:t>
            </w:r>
            <w:r w:rsidRPr="000D039F">
              <w:rPr>
                <w:rFonts w:ascii="Tms Rmn" w:hAnsi="Tms Rmn"/>
                <w:lang w:val="ru-RU"/>
              </w:rPr>
              <w:t> </w:t>
            </w:r>
            <w:r w:rsidRPr="000D039F">
              <w:rPr>
                <w:lang w:val="ru-RU"/>
              </w:rPr>
              <w:t>000</w:t>
            </w:r>
          </w:p>
        </w:tc>
        <w:tc>
          <w:tcPr>
            <w:tcW w:w="2919" w:type="pct"/>
          </w:tcPr>
          <w:p w14:paraId="7CA95730" w14:textId="592495B5" w:rsidR="00D51813" w:rsidRPr="000D039F" w:rsidRDefault="00D51813" w:rsidP="008F6C07">
            <w:pPr>
              <w:pStyle w:val="Tabletext"/>
              <w:jc w:val="left"/>
              <w:rPr>
                <w:lang w:val="ru-RU"/>
              </w:rPr>
            </w:pPr>
            <w:r w:rsidRPr="000D039F">
              <w:rPr>
                <w:lang w:val="ru-RU"/>
              </w:rPr>
              <w:t>N</w:t>
            </w:r>
            <w:r w:rsidRPr="000D039F">
              <w:rPr>
                <w:vertAlign w:val="subscript"/>
                <w:lang w:val="ru-RU"/>
              </w:rPr>
              <w:t>2</w:t>
            </w:r>
            <w:r w:rsidRPr="000D039F">
              <w:rPr>
                <w:lang w:val="ru-RU"/>
              </w:rPr>
              <w:t xml:space="preserve">O, </w:t>
            </w:r>
            <w:r w:rsidR="007D4D18" w:rsidRPr="000D039F">
              <w:rPr>
                <w:lang w:val="ru-RU"/>
              </w:rPr>
              <w:t>температура поверхности Земли, параметры облачности, эталонное окно для температурного зондирования</w:t>
            </w:r>
          </w:p>
        </w:tc>
      </w:tr>
      <w:tr w:rsidR="00D51813" w:rsidRPr="000D039F" w14:paraId="368B2BF4" w14:textId="77777777" w:rsidTr="00596F46">
        <w:tc>
          <w:tcPr>
            <w:tcW w:w="1067" w:type="pct"/>
          </w:tcPr>
          <w:p w14:paraId="2A98E467" w14:textId="086B567F" w:rsidR="00D51813" w:rsidRPr="000D039F" w:rsidRDefault="00D51813" w:rsidP="0050125C">
            <w:pPr>
              <w:pStyle w:val="Tabletext"/>
              <w:jc w:val="center"/>
              <w:rPr>
                <w:lang w:val="ru-RU"/>
              </w:rPr>
            </w:pPr>
            <w:r w:rsidRPr="000D039F">
              <w:rPr>
                <w:lang w:val="ru-RU"/>
              </w:rPr>
              <w:t>164</w:t>
            </w:r>
            <w:r w:rsidR="00C02398" w:rsidRPr="000D039F">
              <w:rPr>
                <w:lang w:val="ru-RU"/>
              </w:rPr>
              <w:t>–</w:t>
            </w:r>
            <w:r w:rsidRPr="000D039F">
              <w:rPr>
                <w:lang w:val="ru-RU"/>
              </w:rPr>
              <w:t>167</w:t>
            </w:r>
          </w:p>
        </w:tc>
        <w:tc>
          <w:tcPr>
            <w:tcW w:w="1014" w:type="pct"/>
          </w:tcPr>
          <w:p w14:paraId="467F10BE" w14:textId="77777777" w:rsidR="00D51813" w:rsidRPr="000D039F" w:rsidRDefault="00D51813" w:rsidP="0050125C">
            <w:pPr>
              <w:pStyle w:val="Tabletext"/>
              <w:jc w:val="center"/>
              <w:rPr>
                <w:lang w:val="ru-RU"/>
              </w:rPr>
            </w:pPr>
            <w:r w:rsidRPr="000D039F">
              <w:rPr>
                <w:lang w:val="ru-RU"/>
              </w:rPr>
              <w:t>3</w:t>
            </w:r>
            <w:r w:rsidRPr="000D039F">
              <w:rPr>
                <w:rFonts w:ascii="Tms Rmn" w:hAnsi="Tms Rmn"/>
                <w:lang w:val="ru-RU"/>
              </w:rPr>
              <w:t> </w:t>
            </w:r>
            <w:r w:rsidRPr="000D039F">
              <w:rPr>
                <w:lang w:val="ru-RU"/>
              </w:rPr>
              <w:t>000</w:t>
            </w:r>
          </w:p>
        </w:tc>
        <w:tc>
          <w:tcPr>
            <w:tcW w:w="2919" w:type="pct"/>
          </w:tcPr>
          <w:p w14:paraId="13B23440" w14:textId="0D8C1922" w:rsidR="00D51813" w:rsidRPr="000D039F" w:rsidRDefault="00D51813" w:rsidP="008F6C07">
            <w:pPr>
              <w:pStyle w:val="Tabletext"/>
              <w:jc w:val="left"/>
              <w:rPr>
                <w:lang w:val="ru-RU"/>
              </w:rPr>
            </w:pPr>
            <w:r w:rsidRPr="000D039F">
              <w:rPr>
                <w:lang w:val="ru-RU"/>
              </w:rPr>
              <w:t>N</w:t>
            </w:r>
            <w:r w:rsidRPr="000D039F">
              <w:rPr>
                <w:vertAlign w:val="subscript"/>
                <w:lang w:val="ru-RU"/>
              </w:rPr>
              <w:t>2</w:t>
            </w:r>
            <w:r w:rsidRPr="000D039F">
              <w:rPr>
                <w:lang w:val="ru-RU"/>
              </w:rPr>
              <w:t xml:space="preserve">O, </w:t>
            </w:r>
            <w:r w:rsidR="007D4D18" w:rsidRPr="000D039F">
              <w:rPr>
                <w:lang w:val="ru-RU"/>
              </w:rPr>
              <w:t>содержание воды в облачности и лед, дождь, CO, ClO</w:t>
            </w:r>
          </w:p>
        </w:tc>
      </w:tr>
      <w:tr w:rsidR="00D51813" w:rsidRPr="000D039F" w14:paraId="56C329F8" w14:textId="77777777" w:rsidTr="00596F46">
        <w:tc>
          <w:tcPr>
            <w:tcW w:w="1067" w:type="pct"/>
          </w:tcPr>
          <w:p w14:paraId="14220C08" w14:textId="2EAADF4C" w:rsidR="00D51813" w:rsidRPr="000D039F" w:rsidRDefault="00D51813" w:rsidP="0050125C">
            <w:pPr>
              <w:pStyle w:val="Tabletext"/>
              <w:jc w:val="center"/>
              <w:rPr>
                <w:lang w:val="ru-RU"/>
              </w:rPr>
            </w:pPr>
            <w:r w:rsidRPr="000D039F">
              <w:rPr>
                <w:lang w:val="ru-RU"/>
              </w:rPr>
              <w:t>174</w:t>
            </w:r>
            <w:r w:rsidR="00596F46" w:rsidRPr="000D039F">
              <w:rPr>
                <w:lang w:val="ru-RU"/>
              </w:rPr>
              <w:t>,</w:t>
            </w:r>
            <w:r w:rsidRPr="000D039F">
              <w:rPr>
                <w:lang w:val="ru-RU"/>
              </w:rPr>
              <w:t>8</w:t>
            </w:r>
            <w:r w:rsidR="00C02398" w:rsidRPr="000D039F">
              <w:rPr>
                <w:lang w:val="ru-RU"/>
              </w:rPr>
              <w:t>–</w:t>
            </w:r>
            <w:r w:rsidRPr="000D039F">
              <w:rPr>
                <w:lang w:val="ru-RU"/>
              </w:rPr>
              <w:t>191</w:t>
            </w:r>
            <w:r w:rsidR="00596F46" w:rsidRPr="000D039F">
              <w:rPr>
                <w:lang w:val="ru-RU"/>
              </w:rPr>
              <w:t>,</w:t>
            </w:r>
            <w:r w:rsidRPr="000D039F">
              <w:rPr>
                <w:lang w:val="ru-RU"/>
              </w:rPr>
              <w:t>8</w:t>
            </w:r>
          </w:p>
        </w:tc>
        <w:tc>
          <w:tcPr>
            <w:tcW w:w="1014" w:type="pct"/>
          </w:tcPr>
          <w:p w14:paraId="793440F5" w14:textId="77777777" w:rsidR="00D51813" w:rsidRPr="000D039F" w:rsidRDefault="00D51813" w:rsidP="0050125C">
            <w:pPr>
              <w:pStyle w:val="Tabletext"/>
              <w:jc w:val="center"/>
              <w:rPr>
                <w:lang w:val="ru-RU"/>
              </w:rPr>
            </w:pPr>
            <w:r w:rsidRPr="000D039F">
              <w:rPr>
                <w:lang w:val="ru-RU"/>
              </w:rPr>
              <w:t>17</w:t>
            </w:r>
            <w:r w:rsidRPr="000D039F">
              <w:rPr>
                <w:rFonts w:ascii="Tms Rmn" w:hAnsi="Tms Rmn"/>
                <w:lang w:val="ru-RU"/>
              </w:rPr>
              <w:t> </w:t>
            </w:r>
            <w:r w:rsidRPr="000D039F">
              <w:rPr>
                <w:lang w:val="ru-RU"/>
              </w:rPr>
              <w:t>000</w:t>
            </w:r>
            <w:r w:rsidRPr="000D039F">
              <w:rPr>
                <w:vertAlign w:val="superscript"/>
                <w:lang w:val="ru-RU"/>
              </w:rPr>
              <w:t>(1)</w:t>
            </w:r>
          </w:p>
        </w:tc>
        <w:tc>
          <w:tcPr>
            <w:tcW w:w="2919" w:type="pct"/>
          </w:tcPr>
          <w:p w14:paraId="64ACDDBB" w14:textId="2A803E6B" w:rsidR="00D51813" w:rsidRPr="000D039F" w:rsidRDefault="00D51813" w:rsidP="008F6C07">
            <w:pPr>
              <w:pStyle w:val="Tabletext"/>
              <w:jc w:val="left"/>
              <w:rPr>
                <w:lang w:val="ru-RU"/>
              </w:rPr>
            </w:pPr>
            <w:r w:rsidRPr="000D039F">
              <w:rPr>
                <w:lang w:val="ru-RU"/>
              </w:rPr>
              <w:t>N</w:t>
            </w:r>
            <w:r w:rsidRPr="000D039F">
              <w:rPr>
                <w:vertAlign w:val="subscript"/>
                <w:lang w:val="ru-RU"/>
              </w:rPr>
              <w:t>2</w:t>
            </w:r>
            <w:r w:rsidRPr="000D039F">
              <w:rPr>
                <w:lang w:val="ru-RU"/>
              </w:rPr>
              <w:t xml:space="preserve">O, </w:t>
            </w:r>
            <w:r w:rsidR="007D4D18" w:rsidRPr="000D039F">
              <w:rPr>
                <w:lang w:val="ru-RU"/>
              </w:rPr>
              <w:t>профилирование водяного пара, O</w:t>
            </w:r>
            <w:r w:rsidR="007D4D18" w:rsidRPr="000D039F">
              <w:rPr>
                <w:vertAlign w:val="subscript"/>
                <w:lang w:val="ru-RU"/>
              </w:rPr>
              <w:t>3</w:t>
            </w:r>
          </w:p>
        </w:tc>
      </w:tr>
      <w:tr w:rsidR="00D51813" w:rsidRPr="000D039F" w14:paraId="70DDB83F" w14:textId="77777777" w:rsidTr="00596F46">
        <w:tc>
          <w:tcPr>
            <w:tcW w:w="1067" w:type="pct"/>
          </w:tcPr>
          <w:p w14:paraId="182E0389" w14:textId="35762817" w:rsidR="00D51813" w:rsidRPr="000D039F" w:rsidRDefault="00D51813" w:rsidP="0050125C">
            <w:pPr>
              <w:pStyle w:val="Tabletext"/>
              <w:jc w:val="center"/>
              <w:rPr>
                <w:lang w:val="ru-RU"/>
              </w:rPr>
            </w:pPr>
            <w:r w:rsidRPr="000D039F">
              <w:rPr>
                <w:lang w:val="ru-RU"/>
              </w:rPr>
              <w:t>200</w:t>
            </w:r>
            <w:r w:rsidR="00C02398" w:rsidRPr="000D039F">
              <w:rPr>
                <w:lang w:val="ru-RU"/>
              </w:rPr>
              <w:t>–</w:t>
            </w:r>
            <w:r w:rsidRPr="000D039F">
              <w:rPr>
                <w:lang w:val="ru-RU"/>
              </w:rPr>
              <w:t>209</w:t>
            </w:r>
          </w:p>
        </w:tc>
        <w:tc>
          <w:tcPr>
            <w:tcW w:w="1014" w:type="pct"/>
          </w:tcPr>
          <w:p w14:paraId="384A5C96" w14:textId="0BA8FA7E" w:rsidR="00D51813" w:rsidRPr="000D039F" w:rsidRDefault="00D51813" w:rsidP="0050125C">
            <w:pPr>
              <w:pStyle w:val="Tabletext"/>
              <w:jc w:val="center"/>
              <w:rPr>
                <w:lang w:val="ru-RU"/>
              </w:rPr>
            </w:pPr>
            <w:r w:rsidRPr="000D039F">
              <w:rPr>
                <w:lang w:val="ru-RU"/>
              </w:rPr>
              <w:t>9</w:t>
            </w:r>
            <w:r w:rsidRPr="000D039F">
              <w:rPr>
                <w:rFonts w:ascii="Tms Rmn" w:hAnsi="Tms Rmn"/>
                <w:lang w:val="ru-RU"/>
              </w:rPr>
              <w:t> </w:t>
            </w:r>
            <w:r w:rsidRPr="000D039F">
              <w:rPr>
                <w:lang w:val="ru-RU"/>
              </w:rPr>
              <w:t>000</w:t>
            </w:r>
          </w:p>
        </w:tc>
        <w:tc>
          <w:tcPr>
            <w:tcW w:w="2919" w:type="pct"/>
          </w:tcPr>
          <w:p w14:paraId="17CEBAB7" w14:textId="540BFD7C" w:rsidR="00D51813" w:rsidRPr="000D039F" w:rsidRDefault="00D51813" w:rsidP="008F6C07">
            <w:pPr>
              <w:pStyle w:val="Tabletext"/>
              <w:jc w:val="left"/>
              <w:rPr>
                <w:lang w:val="ru-RU"/>
              </w:rPr>
            </w:pPr>
            <w:r w:rsidRPr="000D039F">
              <w:rPr>
                <w:lang w:val="ru-RU"/>
              </w:rPr>
              <w:t>N</w:t>
            </w:r>
            <w:r w:rsidRPr="000D039F">
              <w:rPr>
                <w:vertAlign w:val="subscript"/>
                <w:lang w:val="ru-RU"/>
              </w:rPr>
              <w:t>2</w:t>
            </w:r>
            <w:r w:rsidRPr="000D039F">
              <w:rPr>
                <w:lang w:val="ru-RU"/>
              </w:rPr>
              <w:t xml:space="preserve">O, ClO, </w:t>
            </w:r>
            <w:r w:rsidR="0013271D" w:rsidRPr="000D039F">
              <w:rPr>
                <w:lang w:val="ru-RU"/>
              </w:rPr>
              <w:t>водяной пар</w:t>
            </w:r>
            <w:r w:rsidRPr="000D039F">
              <w:rPr>
                <w:lang w:val="ru-RU"/>
              </w:rPr>
              <w:t>, O</w:t>
            </w:r>
            <w:r w:rsidRPr="000D039F">
              <w:rPr>
                <w:vertAlign w:val="subscript"/>
                <w:lang w:val="ru-RU"/>
              </w:rPr>
              <w:t>3</w:t>
            </w:r>
          </w:p>
        </w:tc>
      </w:tr>
    </w:tbl>
    <w:p w14:paraId="0768B7C8" w14:textId="77777777" w:rsidR="00204486" w:rsidRPr="000D039F" w:rsidRDefault="00204486" w:rsidP="00204486">
      <w:pPr>
        <w:rPr>
          <w:lang w:val="ru-RU"/>
        </w:rPr>
      </w:pPr>
    </w:p>
    <w:p w14:paraId="797E28BC" w14:textId="77777777" w:rsidR="00204486" w:rsidRPr="000D039F" w:rsidRDefault="00204486" w:rsidP="00204486">
      <w:pPr>
        <w:rPr>
          <w:lang w:val="ru-RU"/>
        </w:rPr>
      </w:pPr>
    </w:p>
    <w:p w14:paraId="73F35286" w14:textId="77777777" w:rsidR="00204486" w:rsidRPr="000D039F" w:rsidRDefault="00204486" w:rsidP="00204486">
      <w:pPr>
        <w:rPr>
          <w:lang w:val="ru-RU"/>
        </w:rPr>
      </w:pPr>
    </w:p>
    <w:p w14:paraId="3A41DB8A" w14:textId="77777777" w:rsidR="00204486" w:rsidRPr="000D039F" w:rsidRDefault="00204486" w:rsidP="00204486">
      <w:pPr>
        <w:rPr>
          <w:lang w:val="ru-RU"/>
        </w:rPr>
      </w:pPr>
    </w:p>
    <w:p w14:paraId="33B9A468" w14:textId="6A983DB7" w:rsidR="002209F9" w:rsidRPr="000D039F" w:rsidRDefault="00BB0C22" w:rsidP="00A739E8">
      <w:pPr>
        <w:pStyle w:val="TableNo"/>
        <w:keepLines/>
        <w:spacing w:before="360"/>
        <w:rPr>
          <w:lang w:val="ru-RU"/>
        </w:rPr>
      </w:pPr>
      <w:r w:rsidRPr="000D039F">
        <w:rPr>
          <w:lang w:val="ru-RU"/>
        </w:rPr>
        <w:lastRenderedPageBreak/>
        <w:t>ТАБЛИЦА</w:t>
      </w:r>
      <w:r w:rsidR="002209F9" w:rsidRPr="000D039F">
        <w:rPr>
          <w:lang w:val="ru-RU"/>
        </w:rPr>
        <w:t xml:space="preserve"> </w:t>
      </w:r>
      <w:proofErr w:type="gramStart"/>
      <w:r w:rsidR="002209F9" w:rsidRPr="000D039F">
        <w:rPr>
          <w:lang w:val="ru-RU"/>
        </w:rPr>
        <w:t>5-1</w:t>
      </w:r>
      <w:proofErr w:type="gramEnd"/>
      <w:r w:rsidR="002209F9" w:rsidRPr="000D039F">
        <w:rPr>
          <w:lang w:val="ru-RU"/>
        </w:rPr>
        <w:t xml:space="preserve"> (</w:t>
      </w:r>
      <w:r w:rsidR="0022610C" w:rsidRPr="000D039F">
        <w:rPr>
          <w:i/>
          <w:iCs/>
          <w:caps w:val="0"/>
          <w:lang w:val="ru-RU"/>
        </w:rPr>
        <w:t>окончание</w:t>
      </w:r>
      <w:r w:rsidR="002209F9" w:rsidRPr="000D039F">
        <w:rPr>
          <w:lang w:val="ru-RU"/>
        </w:rPr>
        <w:t>)</w:t>
      </w:r>
    </w:p>
    <w:tbl>
      <w:tblPr>
        <w:tblW w:w="5005"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8"/>
        <w:gridCol w:w="2049"/>
        <w:gridCol w:w="2049"/>
        <w:gridCol w:w="5533"/>
      </w:tblGrid>
      <w:tr w:rsidR="00781777" w:rsidRPr="000D039F" w14:paraId="313326E5" w14:textId="77777777" w:rsidTr="005B5FE4">
        <w:tc>
          <w:tcPr>
            <w:tcW w:w="1067" w:type="pct"/>
            <w:gridSpan w:val="2"/>
            <w:vAlign w:val="center"/>
          </w:tcPr>
          <w:p w14:paraId="3F4629F9" w14:textId="77777777" w:rsidR="00781777" w:rsidRPr="000D039F" w:rsidRDefault="00781777" w:rsidP="00A739E8">
            <w:pPr>
              <w:pStyle w:val="Tablehead"/>
              <w:keepLines/>
              <w:rPr>
                <w:lang w:val="ru-RU"/>
              </w:rPr>
            </w:pPr>
            <w:r w:rsidRPr="000D039F">
              <w:rPr>
                <w:lang w:val="ru-RU"/>
              </w:rPr>
              <w:t>Полоса частот</w:t>
            </w:r>
            <w:r w:rsidRPr="000D039F">
              <w:rPr>
                <w:lang w:val="ru-RU"/>
              </w:rPr>
              <w:br/>
              <w:t>(ГГц)</w:t>
            </w:r>
          </w:p>
        </w:tc>
        <w:tc>
          <w:tcPr>
            <w:tcW w:w="1063" w:type="pct"/>
            <w:vAlign w:val="center"/>
          </w:tcPr>
          <w:p w14:paraId="01C50FC0" w14:textId="77777777" w:rsidR="00781777" w:rsidRPr="000D039F" w:rsidRDefault="00781777" w:rsidP="00A739E8">
            <w:pPr>
              <w:pStyle w:val="Tablehead"/>
              <w:keepLines/>
              <w:rPr>
                <w:lang w:val="ru-RU"/>
              </w:rPr>
            </w:pPr>
            <w:r w:rsidRPr="000D039F">
              <w:rPr>
                <w:lang w:val="ru-RU"/>
              </w:rPr>
              <w:t xml:space="preserve">Ширина полосы </w:t>
            </w:r>
            <w:r w:rsidRPr="000D039F">
              <w:rPr>
                <w:lang w:val="ru-RU"/>
              </w:rPr>
              <w:br/>
              <w:t>(МГц)</w:t>
            </w:r>
          </w:p>
        </w:tc>
        <w:tc>
          <w:tcPr>
            <w:tcW w:w="2870" w:type="pct"/>
            <w:vAlign w:val="center"/>
          </w:tcPr>
          <w:p w14:paraId="7FF9E780" w14:textId="77777777" w:rsidR="00781777" w:rsidRPr="000D039F" w:rsidRDefault="00781777" w:rsidP="00A739E8">
            <w:pPr>
              <w:pStyle w:val="Tablehead"/>
              <w:keepLines/>
              <w:rPr>
                <w:lang w:val="ru-RU"/>
              </w:rPr>
            </w:pPr>
            <w:r w:rsidRPr="000D039F">
              <w:rPr>
                <w:lang w:val="ru-RU"/>
              </w:rPr>
              <w:t>Основные измерения</w:t>
            </w:r>
          </w:p>
        </w:tc>
      </w:tr>
      <w:tr w:rsidR="009864C4" w:rsidRPr="000D039F" w14:paraId="6E54014B" w14:textId="77777777" w:rsidTr="005B5FE4">
        <w:tc>
          <w:tcPr>
            <w:tcW w:w="1067" w:type="pct"/>
            <w:gridSpan w:val="2"/>
          </w:tcPr>
          <w:p w14:paraId="7B918900" w14:textId="76E0B9B3" w:rsidR="009864C4" w:rsidRPr="000D039F" w:rsidRDefault="009864C4" w:rsidP="00A739E8">
            <w:pPr>
              <w:pStyle w:val="Tabletext"/>
              <w:keepNext/>
              <w:keepLines/>
              <w:jc w:val="center"/>
              <w:rPr>
                <w:lang w:val="ru-RU"/>
              </w:rPr>
            </w:pPr>
            <w:r w:rsidRPr="000D039F">
              <w:rPr>
                <w:lang w:val="ru-RU"/>
              </w:rPr>
              <w:t>226</w:t>
            </w:r>
            <w:r w:rsidR="00781777" w:rsidRPr="000D039F">
              <w:rPr>
                <w:lang w:val="ru-RU"/>
              </w:rPr>
              <w:t>–</w:t>
            </w:r>
            <w:r w:rsidRPr="000D039F">
              <w:rPr>
                <w:lang w:val="ru-RU"/>
              </w:rPr>
              <w:t>231</w:t>
            </w:r>
            <w:r w:rsidR="00781777" w:rsidRPr="000D039F">
              <w:rPr>
                <w:lang w:val="ru-RU"/>
              </w:rPr>
              <w:t>,</w:t>
            </w:r>
            <w:r w:rsidRPr="000D039F">
              <w:rPr>
                <w:lang w:val="ru-RU"/>
              </w:rPr>
              <w:t>5</w:t>
            </w:r>
          </w:p>
        </w:tc>
        <w:tc>
          <w:tcPr>
            <w:tcW w:w="1063" w:type="pct"/>
          </w:tcPr>
          <w:p w14:paraId="1941D10B" w14:textId="50625453" w:rsidR="009864C4" w:rsidRPr="000D039F" w:rsidRDefault="009864C4" w:rsidP="00A739E8">
            <w:pPr>
              <w:pStyle w:val="Tabletext"/>
              <w:keepNext/>
              <w:keepLines/>
              <w:jc w:val="center"/>
              <w:rPr>
                <w:lang w:val="ru-RU"/>
              </w:rPr>
            </w:pPr>
            <w:r w:rsidRPr="000D039F">
              <w:rPr>
                <w:lang w:val="ru-RU"/>
              </w:rPr>
              <w:t>5 500</w:t>
            </w:r>
          </w:p>
        </w:tc>
        <w:tc>
          <w:tcPr>
            <w:tcW w:w="2870" w:type="pct"/>
          </w:tcPr>
          <w:p w14:paraId="0CFD5935" w14:textId="567B6380" w:rsidR="009864C4" w:rsidRPr="000D039F" w:rsidRDefault="005A5076" w:rsidP="005A5076">
            <w:pPr>
              <w:pStyle w:val="Tabletext"/>
              <w:keepNext/>
              <w:keepLines/>
              <w:jc w:val="left"/>
              <w:rPr>
                <w:lang w:val="ru-RU"/>
              </w:rPr>
            </w:pPr>
            <w:r w:rsidRPr="000D039F">
              <w:rPr>
                <w:lang w:val="ru-RU"/>
              </w:rPr>
              <w:t>Облака, влажность, N</w:t>
            </w:r>
            <w:r w:rsidRPr="000D039F">
              <w:rPr>
                <w:vertAlign w:val="subscript"/>
                <w:lang w:val="ru-RU"/>
              </w:rPr>
              <w:t>2</w:t>
            </w:r>
            <w:r w:rsidRPr="000D039F">
              <w:rPr>
                <w:lang w:val="ru-RU"/>
              </w:rPr>
              <w:t>O, (226,09 ГГц), CO (230,54 ГГц), О</w:t>
            </w:r>
            <w:r w:rsidRPr="000D039F">
              <w:rPr>
                <w:vertAlign w:val="subscript"/>
                <w:lang w:val="ru-RU"/>
              </w:rPr>
              <w:t>3</w:t>
            </w:r>
            <w:r w:rsidRPr="000D039F">
              <w:rPr>
                <w:lang w:val="ru-RU"/>
              </w:rPr>
              <w:t xml:space="preserve"> (231,28 ГГц), эталонное окно</w:t>
            </w:r>
          </w:p>
        </w:tc>
      </w:tr>
      <w:tr w:rsidR="00D51813" w:rsidRPr="000D039F" w14:paraId="78BC9F1B" w14:textId="77777777" w:rsidTr="005B5FE4">
        <w:tc>
          <w:tcPr>
            <w:tcW w:w="1067" w:type="pct"/>
            <w:gridSpan w:val="2"/>
          </w:tcPr>
          <w:p w14:paraId="1AF63572" w14:textId="28640B7E" w:rsidR="00D51813" w:rsidRPr="000D039F" w:rsidRDefault="00D51813" w:rsidP="00A739E8">
            <w:pPr>
              <w:pStyle w:val="Tabletext"/>
              <w:keepNext/>
              <w:keepLines/>
              <w:jc w:val="center"/>
              <w:rPr>
                <w:lang w:val="ru-RU"/>
              </w:rPr>
            </w:pPr>
            <w:r w:rsidRPr="000D039F">
              <w:rPr>
                <w:lang w:val="ru-RU"/>
              </w:rPr>
              <w:t>235</w:t>
            </w:r>
            <w:r w:rsidR="00781777" w:rsidRPr="000D039F">
              <w:rPr>
                <w:lang w:val="ru-RU"/>
              </w:rPr>
              <w:t>–</w:t>
            </w:r>
            <w:r w:rsidRPr="000D039F">
              <w:rPr>
                <w:lang w:val="ru-RU"/>
              </w:rPr>
              <w:t>238</w:t>
            </w:r>
          </w:p>
        </w:tc>
        <w:tc>
          <w:tcPr>
            <w:tcW w:w="1063" w:type="pct"/>
          </w:tcPr>
          <w:p w14:paraId="726D14C0" w14:textId="6C9E5DE1" w:rsidR="00D51813" w:rsidRPr="000D039F" w:rsidRDefault="00D51813" w:rsidP="00A739E8">
            <w:pPr>
              <w:pStyle w:val="Tabletext"/>
              <w:keepNext/>
              <w:keepLines/>
              <w:jc w:val="center"/>
              <w:rPr>
                <w:lang w:val="ru-RU"/>
              </w:rPr>
            </w:pPr>
            <w:r w:rsidRPr="000D039F">
              <w:rPr>
                <w:lang w:val="ru-RU"/>
              </w:rPr>
              <w:t>3</w:t>
            </w:r>
            <w:r w:rsidRPr="000D039F">
              <w:rPr>
                <w:rFonts w:ascii="Tms Rmn" w:hAnsi="Tms Rmn"/>
                <w:lang w:val="ru-RU"/>
              </w:rPr>
              <w:t> </w:t>
            </w:r>
            <w:r w:rsidRPr="000D039F">
              <w:rPr>
                <w:lang w:val="ru-RU"/>
              </w:rPr>
              <w:t>000</w:t>
            </w:r>
          </w:p>
        </w:tc>
        <w:tc>
          <w:tcPr>
            <w:tcW w:w="2870" w:type="pct"/>
          </w:tcPr>
          <w:p w14:paraId="5DC20EBF" w14:textId="77777777" w:rsidR="00D51813" w:rsidRPr="000D039F" w:rsidRDefault="00D51813" w:rsidP="00A739E8">
            <w:pPr>
              <w:pStyle w:val="Tabletext"/>
              <w:keepNext/>
              <w:keepLines/>
              <w:rPr>
                <w:lang w:val="ru-RU"/>
              </w:rPr>
            </w:pPr>
            <w:r w:rsidRPr="000D039F">
              <w:rPr>
                <w:lang w:val="ru-RU"/>
              </w:rPr>
              <w:t>O</w:t>
            </w:r>
            <w:r w:rsidRPr="000D039F">
              <w:rPr>
                <w:vertAlign w:val="subscript"/>
                <w:lang w:val="ru-RU"/>
              </w:rPr>
              <w:t>3</w:t>
            </w:r>
          </w:p>
        </w:tc>
      </w:tr>
      <w:tr w:rsidR="00D51813" w:rsidRPr="000D039F" w14:paraId="5DE7A0ED" w14:textId="77777777" w:rsidTr="005B5FE4">
        <w:tc>
          <w:tcPr>
            <w:tcW w:w="1067" w:type="pct"/>
            <w:gridSpan w:val="2"/>
          </w:tcPr>
          <w:p w14:paraId="7730DA52" w14:textId="01168805" w:rsidR="00D51813" w:rsidRPr="000D039F" w:rsidRDefault="00D51813" w:rsidP="0050125C">
            <w:pPr>
              <w:pStyle w:val="Tabletext"/>
              <w:jc w:val="center"/>
              <w:rPr>
                <w:lang w:val="ru-RU"/>
              </w:rPr>
            </w:pPr>
            <w:r w:rsidRPr="000D039F">
              <w:rPr>
                <w:lang w:val="ru-RU"/>
              </w:rPr>
              <w:t>239</w:t>
            </w:r>
            <w:r w:rsidR="00781777" w:rsidRPr="000D039F">
              <w:rPr>
                <w:lang w:val="ru-RU"/>
              </w:rPr>
              <w:t>,</w:t>
            </w:r>
            <w:r w:rsidRPr="000D039F">
              <w:rPr>
                <w:lang w:val="ru-RU"/>
              </w:rPr>
              <w:t>2</w:t>
            </w:r>
            <w:r w:rsidR="00781777" w:rsidRPr="000D039F">
              <w:rPr>
                <w:lang w:val="ru-RU"/>
              </w:rPr>
              <w:t>–</w:t>
            </w:r>
            <w:r w:rsidRPr="000D039F">
              <w:rPr>
                <w:lang w:val="ru-RU"/>
              </w:rPr>
              <w:t>242</w:t>
            </w:r>
            <w:r w:rsidR="00781777" w:rsidRPr="000D039F">
              <w:rPr>
                <w:lang w:val="ru-RU"/>
              </w:rPr>
              <w:t>,</w:t>
            </w:r>
            <w:r w:rsidRPr="000D039F">
              <w:rPr>
                <w:lang w:val="ru-RU"/>
              </w:rPr>
              <w:t xml:space="preserve">2 </w:t>
            </w:r>
          </w:p>
        </w:tc>
        <w:tc>
          <w:tcPr>
            <w:tcW w:w="1063" w:type="pct"/>
          </w:tcPr>
          <w:p w14:paraId="28348463" w14:textId="77777777" w:rsidR="00D51813" w:rsidRPr="000D039F" w:rsidRDefault="00D51813" w:rsidP="0050125C">
            <w:pPr>
              <w:pStyle w:val="Tabletext"/>
              <w:jc w:val="center"/>
              <w:rPr>
                <w:lang w:val="ru-RU"/>
              </w:rPr>
            </w:pPr>
            <w:r w:rsidRPr="000D039F">
              <w:rPr>
                <w:lang w:val="ru-RU"/>
              </w:rPr>
              <w:t>3 000</w:t>
            </w:r>
          </w:p>
        </w:tc>
        <w:tc>
          <w:tcPr>
            <w:tcW w:w="2870" w:type="pct"/>
          </w:tcPr>
          <w:p w14:paraId="01C7828A" w14:textId="0ADC185E" w:rsidR="00D51813" w:rsidRPr="000D039F" w:rsidRDefault="003C21BF" w:rsidP="0050125C">
            <w:pPr>
              <w:pStyle w:val="Tabletext"/>
              <w:rPr>
                <w:lang w:val="ru-RU"/>
              </w:rPr>
            </w:pPr>
            <w:r w:rsidRPr="000D039F">
              <w:rPr>
                <w:lang w:val="ru-RU"/>
              </w:rPr>
              <w:t>Ледяные частицы в облаке</w:t>
            </w:r>
          </w:p>
        </w:tc>
      </w:tr>
      <w:tr w:rsidR="00D51813" w:rsidRPr="000D039F" w14:paraId="7092D4B0" w14:textId="77777777" w:rsidTr="005B5FE4">
        <w:tc>
          <w:tcPr>
            <w:tcW w:w="1067" w:type="pct"/>
            <w:gridSpan w:val="2"/>
          </w:tcPr>
          <w:p w14:paraId="1A15982B" w14:textId="42E40D8D" w:rsidR="00D51813" w:rsidRPr="000D039F" w:rsidRDefault="00D51813" w:rsidP="0050125C">
            <w:pPr>
              <w:pStyle w:val="Tabletext"/>
              <w:jc w:val="center"/>
              <w:rPr>
                <w:lang w:val="ru-RU"/>
              </w:rPr>
            </w:pPr>
            <w:r w:rsidRPr="000D039F">
              <w:rPr>
                <w:lang w:val="ru-RU"/>
              </w:rPr>
              <w:t>244</w:t>
            </w:r>
            <w:r w:rsidR="00781777" w:rsidRPr="000D039F">
              <w:rPr>
                <w:lang w:val="ru-RU"/>
              </w:rPr>
              <w:t>,</w:t>
            </w:r>
            <w:r w:rsidRPr="000D039F">
              <w:rPr>
                <w:lang w:val="ru-RU"/>
              </w:rPr>
              <w:t>2</w:t>
            </w:r>
            <w:r w:rsidR="00781777" w:rsidRPr="000D039F">
              <w:rPr>
                <w:lang w:val="ru-RU"/>
              </w:rPr>
              <w:t>–</w:t>
            </w:r>
            <w:r w:rsidRPr="000D039F">
              <w:rPr>
                <w:lang w:val="ru-RU"/>
              </w:rPr>
              <w:t>247</w:t>
            </w:r>
            <w:r w:rsidR="00781777" w:rsidRPr="000D039F">
              <w:rPr>
                <w:lang w:val="ru-RU"/>
              </w:rPr>
              <w:t>,</w:t>
            </w:r>
            <w:r w:rsidRPr="000D039F">
              <w:rPr>
                <w:lang w:val="ru-RU"/>
              </w:rPr>
              <w:t xml:space="preserve">2 </w:t>
            </w:r>
          </w:p>
        </w:tc>
        <w:tc>
          <w:tcPr>
            <w:tcW w:w="1063" w:type="pct"/>
          </w:tcPr>
          <w:p w14:paraId="497B5B99" w14:textId="77777777" w:rsidR="00D51813" w:rsidRPr="000D039F" w:rsidRDefault="00D51813" w:rsidP="0050125C">
            <w:pPr>
              <w:pStyle w:val="Tabletext"/>
              <w:jc w:val="center"/>
              <w:rPr>
                <w:lang w:val="ru-RU"/>
              </w:rPr>
            </w:pPr>
            <w:r w:rsidRPr="000D039F">
              <w:rPr>
                <w:lang w:val="ru-RU"/>
              </w:rPr>
              <w:t>3 000</w:t>
            </w:r>
          </w:p>
        </w:tc>
        <w:tc>
          <w:tcPr>
            <w:tcW w:w="2870" w:type="pct"/>
          </w:tcPr>
          <w:p w14:paraId="1C75DC58" w14:textId="49BBDF9F" w:rsidR="00D51813" w:rsidRPr="000D039F" w:rsidRDefault="003C21BF" w:rsidP="0050125C">
            <w:pPr>
              <w:pStyle w:val="Tabletext"/>
              <w:rPr>
                <w:lang w:val="ru-RU"/>
              </w:rPr>
            </w:pPr>
            <w:r w:rsidRPr="000D039F">
              <w:rPr>
                <w:lang w:val="ru-RU"/>
              </w:rPr>
              <w:t>Ледяные частицы в облаке</w:t>
            </w:r>
          </w:p>
        </w:tc>
      </w:tr>
      <w:tr w:rsidR="00D51813" w:rsidRPr="000D039F" w14:paraId="40E16C99" w14:textId="77777777" w:rsidTr="005B5FE4">
        <w:tc>
          <w:tcPr>
            <w:tcW w:w="1067" w:type="pct"/>
            <w:gridSpan w:val="2"/>
          </w:tcPr>
          <w:p w14:paraId="4BF65108" w14:textId="169B83A2" w:rsidR="00D51813" w:rsidRPr="000D039F" w:rsidRDefault="00D51813" w:rsidP="0050125C">
            <w:pPr>
              <w:pStyle w:val="Tabletext"/>
              <w:jc w:val="center"/>
              <w:rPr>
                <w:lang w:val="ru-RU"/>
              </w:rPr>
            </w:pPr>
            <w:r w:rsidRPr="000D039F">
              <w:rPr>
                <w:lang w:val="ru-RU"/>
              </w:rPr>
              <w:t>250</w:t>
            </w:r>
            <w:r w:rsidR="00781777" w:rsidRPr="000D039F">
              <w:rPr>
                <w:lang w:val="ru-RU"/>
              </w:rPr>
              <w:t>–</w:t>
            </w:r>
            <w:r w:rsidRPr="000D039F">
              <w:rPr>
                <w:lang w:val="ru-RU"/>
              </w:rPr>
              <w:t>252</w:t>
            </w:r>
          </w:p>
        </w:tc>
        <w:tc>
          <w:tcPr>
            <w:tcW w:w="1063" w:type="pct"/>
          </w:tcPr>
          <w:p w14:paraId="438F8BBA" w14:textId="00CC29DF" w:rsidR="00D51813" w:rsidRPr="000D039F" w:rsidRDefault="00D51813" w:rsidP="0050125C">
            <w:pPr>
              <w:pStyle w:val="Tabletext"/>
              <w:jc w:val="center"/>
              <w:rPr>
                <w:lang w:val="ru-RU"/>
              </w:rPr>
            </w:pPr>
            <w:r w:rsidRPr="000D039F">
              <w:rPr>
                <w:lang w:val="ru-RU"/>
              </w:rPr>
              <w:t>2</w:t>
            </w:r>
            <w:r w:rsidRPr="000D039F">
              <w:rPr>
                <w:rFonts w:ascii="Tms Rmn" w:hAnsi="Tms Rmn"/>
                <w:lang w:val="ru-RU"/>
              </w:rPr>
              <w:t> </w:t>
            </w:r>
            <w:r w:rsidRPr="000D039F">
              <w:rPr>
                <w:lang w:val="ru-RU"/>
              </w:rPr>
              <w:t>000</w:t>
            </w:r>
          </w:p>
        </w:tc>
        <w:tc>
          <w:tcPr>
            <w:tcW w:w="2870" w:type="pct"/>
          </w:tcPr>
          <w:p w14:paraId="74F04704" w14:textId="77777777" w:rsidR="00D51813" w:rsidRPr="000D039F" w:rsidRDefault="00D51813" w:rsidP="0050125C">
            <w:pPr>
              <w:pStyle w:val="Tabletext"/>
              <w:rPr>
                <w:lang w:val="ru-RU"/>
              </w:rPr>
            </w:pPr>
            <w:r w:rsidRPr="000D039F">
              <w:rPr>
                <w:lang w:val="ru-RU"/>
              </w:rPr>
              <w:t>N</w:t>
            </w:r>
            <w:r w:rsidRPr="000D039F">
              <w:rPr>
                <w:vertAlign w:val="subscript"/>
                <w:lang w:val="ru-RU"/>
              </w:rPr>
              <w:t>2</w:t>
            </w:r>
            <w:r w:rsidRPr="000D039F">
              <w:rPr>
                <w:lang w:val="ru-RU"/>
              </w:rPr>
              <w:t>O</w:t>
            </w:r>
          </w:p>
        </w:tc>
      </w:tr>
      <w:tr w:rsidR="00D51813" w:rsidRPr="000D039F" w14:paraId="32BC912C" w14:textId="77777777" w:rsidTr="005B5FE4">
        <w:tc>
          <w:tcPr>
            <w:tcW w:w="1067" w:type="pct"/>
            <w:gridSpan w:val="2"/>
          </w:tcPr>
          <w:p w14:paraId="23100512" w14:textId="45CD8323" w:rsidR="00D51813" w:rsidRPr="000D039F" w:rsidRDefault="00D51813" w:rsidP="0050125C">
            <w:pPr>
              <w:pStyle w:val="Tabletext"/>
              <w:jc w:val="center"/>
              <w:rPr>
                <w:lang w:val="ru-RU"/>
              </w:rPr>
            </w:pPr>
            <w:r w:rsidRPr="000D039F">
              <w:rPr>
                <w:lang w:val="ru-RU"/>
              </w:rPr>
              <w:t>275</w:t>
            </w:r>
            <w:r w:rsidR="00781777" w:rsidRPr="000D039F">
              <w:rPr>
                <w:lang w:val="ru-RU"/>
              </w:rPr>
              <w:t>–</w:t>
            </w:r>
            <w:r w:rsidRPr="000D039F">
              <w:rPr>
                <w:lang w:val="ru-RU"/>
              </w:rPr>
              <w:t>286</w:t>
            </w:r>
          </w:p>
        </w:tc>
        <w:tc>
          <w:tcPr>
            <w:tcW w:w="1063" w:type="pct"/>
          </w:tcPr>
          <w:p w14:paraId="389F5510" w14:textId="0EA75DAC" w:rsidR="00D51813" w:rsidRPr="000D039F" w:rsidRDefault="00D51813" w:rsidP="0050125C">
            <w:pPr>
              <w:pStyle w:val="Tabletext"/>
              <w:jc w:val="center"/>
              <w:rPr>
                <w:lang w:val="ru-RU"/>
              </w:rPr>
            </w:pPr>
            <w:r w:rsidRPr="000D039F">
              <w:rPr>
                <w:lang w:val="ru-RU"/>
              </w:rPr>
              <w:t>11 000</w:t>
            </w:r>
          </w:p>
        </w:tc>
        <w:tc>
          <w:tcPr>
            <w:tcW w:w="2870" w:type="pct"/>
          </w:tcPr>
          <w:p w14:paraId="538F1244" w14:textId="77777777" w:rsidR="00D51813" w:rsidRPr="000D039F" w:rsidRDefault="00D51813" w:rsidP="0050125C">
            <w:pPr>
              <w:pStyle w:val="Tabletext"/>
              <w:rPr>
                <w:lang w:val="ru-RU"/>
              </w:rPr>
            </w:pPr>
            <w:r w:rsidRPr="000D039F">
              <w:rPr>
                <w:lang w:val="ru-RU"/>
              </w:rPr>
              <w:t>N</w:t>
            </w:r>
            <w:r w:rsidRPr="000D039F">
              <w:rPr>
                <w:vertAlign w:val="subscript"/>
                <w:lang w:val="ru-RU"/>
              </w:rPr>
              <w:t>2</w:t>
            </w:r>
            <w:r w:rsidRPr="000D039F">
              <w:rPr>
                <w:lang w:val="ru-RU"/>
              </w:rPr>
              <w:t>O, CIO</w:t>
            </w:r>
          </w:p>
        </w:tc>
      </w:tr>
      <w:tr w:rsidR="00D51813" w:rsidRPr="000D039F" w14:paraId="587D8392" w14:textId="77777777" w:rsidTr="005B5FE4">
        <w:trPr>
          <w:gridBefore w:val="1"/>
          <w:wBefore w:w="4" w:type="pct"/>
        </w:trPr>
        <w:tc>
          <w:tcPr>
            <w:tcW w:w="1063" w:type="pct"/>
          </w:tcPr>
          <w:p w14:paraId="0BFDDC46" w14:textId="67BBF0B6" w:rsidR="00D51813" w:rsidRPr="000D039F" w:rsidRDefault="00D51813" w:rsidP="0050125C">
            <w:pPr>
              <w:pStyle w:val="Tabletext"/>
              <w:jc w:val="center"/>
              <w:rPr>
                <w:lang w:val="ru-RU"/>
              </w:rPr>
            </w:pPr>
            <w:r w:rsidRPr="000D039F">
              <w:rPr>
                <w:lang w:val="ru-RU"/>
              </w:rPr>
              <w:t>296</w:t>
            </w:r>
            <w:r w:rsidR="00781777" w:rsidRPr="000D039F">
              <w:rPr>
                <w:lang w:val="ru-RU"/>
              </w:rPr>
              <w:t>–</w:t>
            </w:r>
            <w:r w:rsidRPr="000D039F">
              <w:rPr>
                <w:lang w:val="ru-RU"/>
              </w:rPr>
              <w:t>306</w:t>
            </w:r>
          </w:p>
        </w:tc>
        <w:tc>
          <w:tcPr>
            <w:tcW w:w="1063" w:type="pct"/>
          </w:tcPr>
          <w:p w14:paraId="24F812F1" w14:textId="2DE88692" w:rsidR="00D51813" w:rsidRPr="000D039F" w:rsidRDefault="00D51813" w:rsidP="0050125C">
            <w:pPr>
              <w:pStyle w:val="Tabletext"/>
              <w:jc w:val="center"/>
              <w:rPr>
                <w:lang w:val="ru-RU"/>
              </w:rPr>
            </w:pPr>
            <w:r w:rsidRPr="000D039F">
              <w:rPr>
                <w:lang w:val="ru-RU"/>
              </w:rPr>
              <w:t>10</w:t>
            </w:r>
            <w:r w:rsidRPr="000D039F">
              <w:rPr>
                <w:rFonts w:ascii="Tms Rmn" w:hAnsi="Tms Rmn"/>
                <w:lang w:val="ru-RU"/>
              </w:rPr>
              <w:t> </w:t>
            </w:r>
            <w:r w:rsidRPr="000D039F">
              <w:rPr>
                <w:lang w:val="ru-RU"/>
              </w:rPr>
              <w:t>000</w:t>
            </w:r>
          </w:p>
        </w:tc>
        <w:tc>
          <w:tcPr>
            <w:tcW w:w="2870" w:type="pct"/>
          </w:tcPr>
          <w:p w14:paraId="5BFB7327" w14:textId="2487933A" w:rsidR="00D51813" w:rsidRPr="000D039F" w:rsidRDefault="00630BE3" w:rsidP="00520EEE">
            <w:pPr>
              <w:pStyle w:val="Tabletext"/>
              <w:jc w:val="left"/>
              <w:rPr>
                <w:lang w:val="ru-RU"/>
              </w:rPr>
            </w:pPr>
            <w:r w:rsidRPr="000D039F">
              <w:rPr>
                <w:lang w:val="ru-RU"/>
              </w:rPr>
              <w:t>Крыльевой канал для температурного зондирования, кислород, HNO</w:t>
            </w:r>
            <w:r w:rsidRPr="007D46E4">
              <w:rPr>
                <w:vertAlign w:val="subscript"/>
                <w:lang w:val="ru-RU"/>
              </w:rPr>
              <w:t>3</w:t>
            </w:r>
            <w:r w:rsidRPr="000D039F">
              <w:rPr>
                <w:lang w:val="ru-RU"/>
              </w:rPr>
              <w:t>, HOCl, N</w:t>
            </w:r>
            <w:r w:rsidRPr="007D46E4">
              <w:rPr>
                <w:vertAlign w:val="subscript"/>
                <w:lang w:val="ru-RU"/>
              </w:rPr>
              <w:t>2</w:t>
            </w:r>
            <w:r w:rsidRPr="000D039F">
              <w:rPr>
                <w:lang w:val="ru-RU"/>
              </w:rPr>
              <w:t>O, O</w:t>
            </w:r>
            <w:r w:rsidRPr="007D46E4">
              <w:rPr>
                <w:vertAlign w:val="subscript"/>
                <w:lang w:val="ru-RU"/>
              </w:rPr>
              <w:t>3</w:t>
            </w:r>
            <w:r w:rsidRPr="000D039F">
              <w:rPr>
                <w:lang w:val="ru-RU"/>
              </w:rPr>
              <w:t>, O</w:t>
            </w:r>
            <w:r w:rsidRPr="007D46E4">
              <w:rPr>
                <w:vertAlign w:val="superscript"/>
                <w:lang w:val="ru-RU"/>
              </w:rPr>
              <w:t>17</w:t>
            </w:r>
            <w:r w:rsidRPr="000D039F">
              <w:rPr>
                <w:lang w:val="ru-RU"/>
              </w:rPr>
              <w:t>O</w:t>
            </w:r>
          </w:p>
        </w:tc>
      </w:tr>
      <w:tr w:rsidR="00D51813" w:rsidRPr="000D039F" w14:paraId="101164AC" w14:textId="77777777" w:rsidTr="005B5FE4">
        <w:trPr>
          <w:gridBefore w:val="1"/>
          <w:wBefore w:w="4" w:type="pct"/>
        </w:trPr>
        <w:tc>
          <w:tcPr>
            <w:tcW w:w="1063" w:type="pct"/>
          </w:tcPr>
          <w:p w14:paraId="622D6129" w14:textId="30BF346F" w:rsidR="00D51813" w:rsidRPr="000D039F" w:rsidRDefault="00D51813" w:rsidP="0050125C">
            <w:pPr>
              <w:pStyle w:val="Tabletext"/>
              <w:jc w:val="center"/>
              <w:rPr>
                <w:lang w:val="ru-RU"/>
              </w:rPr>
            </w:pPr>
            <w:r w:rsidRPr="000D039F">
              <w:rPr>
                <w:lang w:val="ru-RU"/>
              </w:rPr>
              <w:t>313</w:t>
            </w:r>
            <w:r w:rsidR="00781777" w:rsidRPr="000D039F">
              <w:rPr>
                <w:lang w:val="ru-RU"/>
              </w:rPr>
              <w:t>–</w:t>
            </w:r>
            <w:r w:rsidRPr="000D039F">
              <w:rPr>
                <w:lang w:val="ru-RU"/>
              </w:rPr>
              <w:t>356</w:t>
            </w:r>
          </w:p>
        </w:tc>
        <w:tc>
          <w:tcPr>
            <w:tcW w:w="1063" w:type="pct"/>
          </w:tcPr>
          <w:p w14:paraId="01F55C08" w14:textId="2CC57B8A" w:rsidR="00D51813" w:rsidRPr="000D039F" w:rsidRDefault="00D51813" w:rsidP="0050125C">
            <w:pPr>
              <w:pStyle w:val="Tabletext"/>
              <w:jc w:val="center"/>
              <w:rPr>
                <w:lang w:val="ru-RU"/>
              </w:rPr>
            </w:pPr>
            <w:r w:rsidRPr="000D039F">
              <w:rPr>
                <w:lang w:val="ru-RU"/>
              </w:rPr>
              <w:t>43 000</w:t>
            </w:r>
          </w:p>
        </w:tc>
        <w:tc>
          <w:tcPr>
            <w:tcW w:w="2870" w:type="pct"/>
          </w:tcPr>
          <w:p w14:paraId="3CD8553B" w14:textId="757DC0F2" w:rsidR="00D51813" w:rsidRPr="000D039F" w:rsidRDefault="00363290" w:rsidP="0050125C">
            <w:pPr>
              <w:pStyle w:val="Tabletext"/>
              <w:rPr>
                <w:lang w:val="ru-RU"/>
              </w:rPr>
            </w:pPr>
            <w:r w:rsidRPr="000D039F">
              <w:rPr>
                <w:lang w:val="ru-RU"/>
              </w:rPr>
              <w:t>Профилирование водяного пара, облачность</w:t>
            </w:r>
          </w:p>
          <w:p w14:paraId="524A865C" w14:textId="7EBCC02C" w:rsidR="00D51813" w:rsidRPr="000D039F" w:rsidRDefault="000038C6" w:rsidP="00520EEE">
            <w:pPr>
              <w:pStyle w:val="Tabletext"/>
              <w:jc w:val="left"/>
              <w:rPr>
                <w:lang w:val="ru-RU"/>
              </w:rPr>
            </w:pPr>
            <w:r w:rsidRPr="000D039F">
              <w:rPr>
                <w:lang w:val="ru-RU"/>
              </w:rPr>
              <w:t>Крыльевой канал для температурного зондирования HDO, ClO, HNO</w:t>
            </w:r>
            <w:r w:rsidRPr="007D46E4">
              <w:rPr>
                <w:vertAlign w:val="subscript"/>
                <w:lang w:val="ru-RU"/>
              </w:rPr>
              <w:t>3</w:t>
            </w:r>
            <w:r w:rsidRPr="000D039F">
              <w:rPr>
                <w:lang w:val="ru-RU"/>
              </w:rPr>
              <w:t>, H</w:t>
            </w:r>
            <w:r w:rsidRPr="007D46E4">
              <w:rPr>
                <w:vertAlign w:val="subscript"/>
                <w:lang w:val="ru-RU"/>
              </w:rPr>
              <w:t>2</w:t>
            </w:r>
            <w:r w:rsidRPr="000D039F">
              <w:rPr>
                <w:lang w:val="ru-RU"/>
              </w:rPr>
              <w:t>O, O</w:t>
            </w:r>
            <w:r w:rsidRPr="007D46E4">
              <w:rPr>
                <w:vertAlign w:val="subscript"/>
                <w:lang w:val="ru-RU"/>
              </w:rPr>
              <w:t>3</w:t>
            </w:r>
            <w:r w:rsidRPr="000D039F">
              <w:rPr>
                <w:lang w:val="ru-RU"/>
              </w:rPr>
              <w:t>, HOCl, CH</w:t>
            </w:r>
            <w:r w:rsidRPr="007D46E4">
              <w:rPr>
                <w:vertAlign w:val="subscript"/>
                <w:lang w:val="ru-RU"/>
              </w:rPr>
              <w:t>3</w:t>
            </w:r>
            <w:r w:rsidRPr="000D039F">
              <w:rPr>
                <w:lang w:val="ru-RU"/>
              </w:rPr>
              <w:t>Cl, O</w:t>
            </w:r>
            <w:r w:rsidRPr="007D46E4">
              <w:rPr>
                <w:vertAlign w:val="superscript"/>
                <w:lang w:val="ru-RU"/>
              </w:rPr>
              <w:t>18</w:t>
            </w:r>
            <w:r w:rsidRPr="000D039F">
              <w:rPr>
                <w:lang w:val="ru-RU"/>
              </w:rPr>
              <w:t>O, CO, BrO, CH</w:t>
            </w:r>
            <w:r w:rsidRPr="007D46E4">
              <w:rPr>
                <w:vertAlign w:val="subscript"/>
                <w:lang w:val="ru-RU"/>
              </w:rPr>
              <w:t>3</w:t>
            </w:r>
            <w:r w:rsidRPr="000D039F">
              <w:rPr>
                <w:lang w:val="ru-RU"/>
              </w:rPr>
              <w:t>CN, N</w:t>
            </w:r>
            <w:r w:rsidRPr="007D46E4">
              <w:rPr>
                <w:vertAlign w:val="subscript"/>
                <w:lang w:val="ru-RU"/>
              </w:rPr>
              <w:t>2</w:t>
            </w:r>
            <w:r w:rsidRPr="000D039F">
              <w:rPr>
                <w:lang w:val="ru-RU"/>
              </w:rPr>
              <w:t>O, HCN</w:t>
            </w:r>
          </w:p>
        </w:tc>
      </w:tr>
      <w:tr w:rsidR="00D51813" w:rsidRPr="000D039F" w14:paraId="7CC37FF7" w14:textId="77777777" w:rsidTr="005B5FE4">
        <w:trPr>
          <w:gridBefore w:val="1"/>
          <w:wBefore w:w="4" w:type="pct"/>
        </w:trPr>
        <w:tc>
          <w:tcPr>
            <w:tcW w:w="1063" w:type="pct"/>
          </w:tcPr>
          <w:p w14:paraId="064FC785" w14:textId="108CBEBE" w:rsidR="00D51813" w:rsidRPr="000D039F" w:rsidRDefault="00D51813" w:rsidP="0050125C">
            <w:pPr>
              <w:pStyle w:val="Tabletext"/>
              <w:jc w:val="center"/>
              <w:rPr>
                <w:lang w:val="ru-RU"/>
              </w:rPr>
            </w:pPr>
            <w:r w:rsidRPr="000D039F">
              <w:rPr>
                <w:lang w:val="ru-RU"/>
              </w:rPr>
              <w:t>361</w:t>
            </w:r>
            <w:r w:rsidR="00781777" w:rsidRPr="000D039F">
              <w:rPr>
                <w:lang w:val="ru-RU"/>
              </w:rPr>
              <w:t>–</w:t>
            </w:r>
            <w:r w:rsidRPr="000D039F">
              <w:rPr>
                <w:lang w:val="ru-RU"/>
              </w:rPr>
              <w:t>365</w:t>
            </w:r>
          </w:p>
        </w:tc>
        <w:tc>
          <w:tcPr>
            <w:tcW w:w="1063" w:type="pct"/>
          </w:tcPr>
          <w:p w14:paraId="3DA5F329" w14:textId="43D40351" w:rsidR="00D51813" w:rsidRPr="000D039F" w:rsidRDefault="00D51813" w:rsidP="0050125C">
            <w:pPr>
              <w:pStyle w:val="Tabletext"/>
              <w:jc w:val="center"/>
              <w:rPr>
                <w:lang w:val="ru-RU"/>
              </w:rPr>
            </w:pPr>
            <w:r w:rsidRPr="000D039F">
              <w:rPr>
                <w:lang w:val="ru-RU"/>
              </w:rPr>
              <w:t>4 000</w:t>
            </w:r>
          </w:p>
        </w:tc>
        <w:tc>
          <w:tcPr>
            <w:tcW w:w="2870" w:type="pct"/>
          </w:tcPr>
          <w:p w14:paraId="226E4E6D" w14:textId="77777777" w:rsidR="00D51813" w:rsidRPr="000D039F" w:rsidRDefault="00D51813" w:rsidP="0050125C">
            <w:pPr>
              <w:pStyle w:val="Tabletext"/>
              <w:rPr>
                <w:lang w:val="ru-RU" w:eastAsia="zh-CN"/>
              </w:rPr>
            </w:pPr>
            <w:r w:rsidRPr="000D039F">
              <w:rPr>
                <w:lang w:val="ru-RU" w:eastAsia="zh-CN"/>
              </w:rPr>
              <w:t>O</w:t>
            </w:r>
            <w:r w:rsidRPr="000D039F">
              <w:rPr>
                <w:vertAlign w:val="subscript"/>
                <w:lang w:val="ru-RU" w:eastAsia="zh-CN"/>
              </w:rPr>
              <w:t>3</w:t>
            </w:r>
          </w:p>
        </w:tc>
      </w:tr>
      <w:tr w:rsidR="00D51813" w:rsidRPr="000D039F" w14:paraId="17102F0A" w14:textId="77777777" w:rsidTr="005B5FE4">
        <w:trPr>
          <w:gridBefore w:val="1"/>
          <w:wBefore w:w="4" w:type="pct"/>
        </w:trPr>
        <w:tc>
          <w:tcPr>
            <w:tcW w:w="1063" w:type="pct"/>
          </w:tcPr>
          <w:p w14:paraId="731114CC" w14:textId="41388995" w:rsidR="00D51813" w:rsidRPr="000D039F" w:rsidRDefault="00D51813" w:rsidP="0050125C">
            <w:pPr>
              <w:pStyle w:val="Tabletext"/>
              <w:jc w:val="center"/>
              <w:rPr>
                <w:lang w:val="ru-RU"/>
              </w:rPr>
            </w:pPr>
            <w:r w:rsidRPr="000D039F">
              <w:rPr>
                <w:lang w:val="ru-RU"/>
              </w:rPr>
              <w:t>369</w:t>
            </w:r>
            <w:r w:rsidR="00781777" w:rsidRPr="000D039F">
              <w:rPr>
                <w:lang w:val="ru-RU"/>
              </w:rPr>
              <w:t>–</w:t>
            </w:r>
            <w:r w:rsidRPr="000D039F">
              <w:rPr>
                <w:lang w:val="ru-RU"/>
              </w:rPr>
              <w:t>392</w:t>
            </w:r>
          </w:p>
        </w:tc>
        <w:tc>
          <w:tcPr>
            <w:tcW w:w="1063" w:type="pct"/>
          </w:tcPr>
          <w:p w14:paraId="7157CFDD" w14:textId="571C04FD" w:rsidR="00D51813" w:rsidRPr="000D039F" w:rsidRDefault="00D51813" w:rsidP="0050125C">
            <w:pPr>
              <w:pStyle w:val="Tabletext"/>
              <w:jc w:val="center"/>
              <w:rPr>
                <w:lang w:val="ru-RU"/>
              </w:rPr>
            </w:pPr>
            <w:r w:rsidRPr="000D039F">
              <w:rPr>
                <w:lang w:val="ru-RU"/>
              </w:rPr>
              <w:t>23 000</w:t>
            </w:r>
          </w:p>
        </w:tc>
        <w:tc>
          <w:tcPr>
            <w:tcW w:w="2870" w:type="pct"/>
          </w:tcPr>
          <w:p w14:paraId="50CE57EE" w14:textId="1AF7D433" w:rsidR="00D51813" w:rsidRPr="000D039F" w:rsidRDefault="001B1380" w:rsidP="0050125C">
            <w:pPr>
              <w:pStyle w:val="Tabletext"/>
              <w:rPr>
                <w:lang w:val="ru-RU" w:eastAsia="zh-CN"/>
              </w:rPr>
            </w:pPr>
            <w:r w:rsidRPr="000D039F">
              <w:rPr>
                <w:lang w:val="ru-RU"/>
              </w:rPr>
              <w:t>Профилирование водяного пара</w:t>
            </w:r>
            <w:r w:rsidR="00D51813" w:rsidRPr="000D039F">
              <w:rPr>
                <w:lang w:val="ru-RU" w:eastAsia="zh-CN"/>
              </w:rPr>
              <w:t>, H</w:t>
            </w:r>
            <w:r w:rsidR="00D51813" w:rsidRPr="000D039F">
              <w:rPr>
                <w:vertAlign w:val="subscript"/>
                <w:lang w:val="ru-RU" w:eastAsia="zh-CN"/>
              </w:rPr>
              <w:t>2</w:t>
            </w:r>
            <w:r w:rsidR="00D51813" w:rsidRPr="000D039F">
              <w:rPr>
                <w:lang w:val="ru-RU" w:eastAsia="zh-CN"/>
              </w:rPr>
              <w:t>O</w:t>
            </w:r>
          </w:p>
        </w:tc>
      </w:tr>
      <w:tr w:rsidR="00D51813" w:rsidRPr="000D039F" w14:paraId="2926830D" w14:textId="77777777" w:rsidTr="005B5FE4">
        <w:trPr>
          <w:gridBefore w:val="1"/>
          <w:wBefore w:w="4" w:type="pct"/>
        </w:trPr>
        <w:tc>
          <w:tcPr>
            <w:tcW w:w="1063" w:type="pct"/>
          </w:tcPr>
          <w:p w14:paraId="62E9437C" w14:textId="58B74233" w:rsidR="00D51813" w:rsidRPr="000D039F" w:rsidRDefault="00D51813" w:rsidP="0050125C">
            <w:pPr>
              <w:pStyle w:val="Tabletext"/>
              <w:jc w:val="center"/>
              <w:rPr>
                <w:lang w:val="ru-RU"/>
              </w:rPr>
            </w:pPr>
            <w:r w:rsidRPr="000D039F">
              <w:rPr>
                <w:lang w:val="ru-RU"/>
              </w:rPr>
              <w:t>397</w:t>
            </w:r>
            <w:r w:rsidR="00781777" w:rsidRPr="000D039F">
              <w:rPr>
                <w:lang w:val="ru-RU"/>
              </w:rPr>
              <w:t>–</w:t>
            </w:r>
            <w:r w:rsidRPr="000D039F">
              <w:rPr>
                <w:lang w:val="ru-RU"/>
              </w:rPr>
              <w:t>399</w:t>
            </w:r>
          </w:p>
        </w:tc>
        <w:tc>
          <w:tcPr>
            <w:tcW w:w="1063" w:type="pct"/>
          </w:tcPr>
          <w:p w14:paraId="29CED65F" w14:textId="77777777" w:rsidR="00D51813" w:rsidRPr="000D039F" w:rsidRDefault="00D51813" w:rsidP="0050125C">
            <w:pPr>
              <w:pStyle w:val="Tabletext"/>
              <w:jc w:val="center"/>
              <w:rPr>
                <w:lang w:val="ru-RU"/>
              </w:rPr>
            </w:pPr>
            <w:r w:rsidRPr="000D039F">
              <w:rPr>
                <w:lang w:val="ru-RU"/>
              </w:rPr>
              <w:t>2 000</w:t>
            </w:r>
          </w:p>
        </w:tc>
        <w:tc>
          <w:tcPr>
            <w:tcW w:w="2870" w:type="pct"/>
          </w:tcPr>
          <w:p w14:paraId="7F02CAAE" w14:textId="28FD1C5F" w:rsidR="00D51813" w:rsidRPr="000D039F" w:rsidRDefault="00B028E4" w:rsidP="0050125C">
            <w:pPr>
              <w:pStyle w:val="Tabletext"/>
              <w:rPr>
                <w:lang w:val="ru-RU" w:eastAsia="zh-CN"/>
              </w:rPr>
            </w:pPr>
            <w:r w:rsidRPr="000D039F">
              <w:rPr>
                <w:lang w:val="ru-RU"/>
              </w:rPr>
              <w:t>Профилирование водяного пара</w:t>
            </w:r>
          </w:p>
        </w:tc>
      </w:tr>
      <w:tr w:rsidR="00D51813" w:rsidRPr="000D039F" w14:paraId="3DDD3D99" w14:textId="77777777" w:rsidTr="005B5FE4">
        <w:trPr>
          <w:gridBefore w:val="1"/>
          <w:wBefore w:w="4" w:type="pct"/>
        </w:trPr>
        <w:tc>
          <w:tcPr>
            <w:tcW w:w="1063" w:type="pct"/>
          </w:tcPr>
          <w:p w14:paraId="457E5DB8" w14:textId="2F618E5D" w:rsidR="00D51813" w:rsidRPr="000D039F" w:rsidRDefault="00D51813" w:rsidP="0050125C">
            <w:pPr>
              <w:pStyle w:val="Tabletext"/>
              <w:jc w:val="center"/>
              <w:rPr>
                <w:lang w:val="ru-RU"/>
              </w:rPr>
            </w:pPr>
            <w:r w:rsidRPr="000D039F">
              <w:rPr>
                <w:lang w:val="ru-RU"/>
              </w:rPr>
              <w:t>409</w:t>
            </w:r>
            <w:r w:rsidR="00781777" w:rsidRPr="000D039F">
              <w:rPr>
                <w:lang w:val="ru-RU"/>
              </w:rPr>
              <w:t>–</w:t>
            </w:r>
            <w:r w:rsidRPr="000D039F">
              <w:rPr>
                <w:lang w:val="ru-RU"/>
              </w:rPr>
              <w:t>411</w:t>
            </w:r>
          </w:p>
        </w:tc>
        <w:tc>
          <w:tcPr>
            <w:tcW w:w="1063" w:type="pct"/>
          </w:tcPr>
          <w:p w14:paraId="1BDE2713" w14:textId="77777777" w:rsidR="00D51813" w:rsidRPr="000D039F" w:rsidRDefault="00D51813" w:rsidP="0050125C">
            <w:pPr>
              <w:pStyle w:val="Tabletext"/>
              <w:jc w:val="center"/>
              <w:rPr>
                <w:lang w:val="ru-RU"/>
              </w:rPr>
            </w:pPr>
            <w:r w:rsidRPr="000D039F">
              <w:rPr>
                <w:lang w:val="ru-RU"/>
              </w:rPr>
              <w:t>2 000</w:t>
            </w:r>
          </w:p>
        </w:tc>
        <w:tc>
          <w:tcPr>
            <w:tcW w:w="2870" w:type="pct"/>
          </w:tcPr>
          <w:p w14:paraId="348DC577" w14:textId="1C0B2F97" w:rsidR="00D51813" w:rsidRPr="000D039F" w:rsidRDefault="00703C00" w:rsidP="0050125C">
            <w:pPr>
              <w:pStyle w:val="Tabletext"/>
              <w:rPr>
                <w:lang w:val="ru-RU" w:eastAsia="zh-CN"/>
              </w:rPr>
            </w:pPr>
            <w:r w:rsidRPr="000D039F">
              <w:rPr>
                <w:lang w:val="ru-RU"/>
              </w:rPr>
              <w:t>Температурное зондирование</w:t>
            </w:r>
          </w:p>
        </w:tc>
      </w:tr>
      <w:tr w:rsidR="00D51813" w:rsidRPr="000D039F" w14:paraId="07411838" w14:textId="77777777" w:rsidTr="005B5FE4">
        <w:trPr>
          <w:gridBefore w:val="1"/>
          <w:wBefore w:w="4" w:type="pct"/>
        </w:trPr>
        <w:tc>
          <w:tcPr>
            <w:tcW w:w="1063" w:type="pct"/>
          </w:tcPr>
          <w:p w14:paraId="6B90E87A" w14:textId="163050D0" w:rsidR="00D51813" w:rsidRPr="000D039F" w:rsidRDefault="00D51813" w:rsidP="0050125C">
            <w:pPr>
              <w:pStyle w:val="Tabletext"/>
              <w:jc w:val="center"/>
              <w:rPr>
                <w:lang w:val="ru-RU"/>
              </w:rPr>
            </w:pPr>
            <w:r w:rsidRPr="000D039F">
              <w:rPr>
                <w:lang w:val="ru-RU"/>
              </w:rPr>
              <w:t>416</w:t>
            </w:r>
            <w:r w:rsidR="00781777" w:rsidRPr="000D039F">
              <w:rPr>
                <w:lang w:val="ru-RU"/>
              </w:rPr>
              <w:t>–</w:t>
            </w:r>
            <w:r w:rsidRPr="000D039F">
              <w:rPr>
                <w:lang w:val="ru-RU"/>
              </w:rPr>
              <w:t>434</w:t>
            </w:r>
          </w:p>
        </w:tc>
        <w:tc>
          <w:tcPr>
            <w:tcW w:w="1063" w:type="pct"/>
          </w:tcPr>
          <w:p w14:paraId="31337E9E" w14:textId="41BAB73F" w:rsidR="00D51813" w:rsidRPr="000D039F" w:rsidRDefault="00D51813" w:rsidP="0050125C">
            <w:pPr>
              <w:pStyle w:val="Tabletext"/>
              <w:jc w:val="center"/>
              <w:rPr>
                <w:lang w:val="ru-RU"/>
              </w:rPr>
            </w:pPr>
            <w:r w:rsidRPr="000D039F">
              <w:rPr>
                <w:lang w:val="ru-RU"/>
              </w:rPr>
              <w:t>18 000</w:t>
            </w:r>
          </w:p>
        </w:tc>
        <w:tc>
          <w:tcPr>
            <w:tcW w:w="2870" w:type="pct"/>
          </w:tcPr>
          <w:p w14:paraId="1F8D3543" w14:textId="610F48EB" w:rsidR="00D51813" w:rsidRPr="000D039F" w:rsidRDefault="00112116" w:rsidP="009407DD">
            <w:pPr>
              <w:pStyle w:val="Tabletext"/>
              <w:jc w:val="left"/>
              <w:rPr>
                <w:lang w:val="ru-RU" w:eastAsia="zh-CN"/>
              </w:rPr>
            </w:pPr>
            <w:r w:rsidRPr="000D039F">
              <w:rPr>
                <w:lang w:val="ru-RU"/>
              </w:rPr>
              <w:t>Кислород, температурное профилирование</w:t>
            </w:r>
            <w:r w:rsidR="00D51813" w:rsidRPr="000D039F">
              <w:rPr>
                <w:lang w:val="ru-RU" w:eastAsia="zh-CN"/>
              </w:rPr>
              <w:t>, O</w:t>
            </w:r>
            <w:r w:rsidR="00D51813" w:rsidRPr="000D039F">
              <w:rPr>
                <w:vertAlign w:val="subscript"/>
                <w:lang w:val="ru-RU" w:eastAsia="zh-CN"/>
              </w:rPr>
              <w:t>2</w:t>
            </w:r>
          </w:p>
        </w:tc>
      </w:tr>
      <w:tr w:rsidR="00D51813" w:rsidRPr="000D039F" w14:paraId="5487A06A" w14:textId="77777777" w:rsidTr="005B5FE4">
        <w:trPr>
          <w:gridBefore w:val="1"/>
          <w:wBefore w:w="4" w:type="pct"/>
        </w:trPr>
        <w:tc>
          <w:tcPr>
            <w:tcW w:w="1063" w:type="pct"/>
          </w:tcPr>
          <w:p w14:paraId="674ADDC1" w14:textId="4578B466" w:rsidR="00D51813" w:rsidRPr="000D039F" w:rsidRDefault="00D51813" w:rsidP="0050125C">
            <w:pPr>
              <w:pStyle w:val="Tabletext"/>
              <w:jc w:val="center"/>
              <w:rPr>
                <w:lang w:val="ru-RU"/>
              </w:rPr>
            </w:pPr>
            <w:r w:rsidRPr="000D039F">
              <w:rPr>
                <w:lang w:val="ru-RU"/>
              </w:rPr>
              <w:t>439</w:t>
            </w:r>
            <w:r w:rsidR="00781777" w:rsidRPr="000D039F">
              <w:rPr>
                <w:lang w:val="ru-RU"/>
              </w:rPr>
              <w:t>–</w:t>
            </w:r>
            <w:r w:rsidRPr="000D039F">
              <w:rPr>
                <w:lang w:val="ru-RU"/>
              </w:rPr>
              <w:t>467</w:t>
            </w:r>
          </w:p>
        </w:tc>
        <w:tc>
          <w:tcPr>
            <w:tcW w:w="1063" w:type="pct"/>
          </w:tcPr>
          <w:p w14:paraId="3E2A24E8" w14:textId="37923D4F" w:rsidR="00D51813" w:rsidRPr="000D039F" w:rsidRDefault="00D51813" w:rsidP="0050125C">
            <w:pPr>
              <w:pStyle w:val="Tabletext"/>
              <w:jc w:val="center"/>
              <w:rPr>
                <w:lang w:val="ru-RU"/>
              </w:rPr>
            </w:pPr>
            <w:r w:rsidRPr="000D039F">
              <w:rPr>
                <w:lang w:val="ru-RU"/>
              </w:rPr>
              <w:t>28 000</w:t>
            </w:r>
          </w:p>
        </w:tc>
        <w:tc>
          <w:tcPr>
            <w:tcW w:w="2870" w:type="pct"/>
          </w:tcPr>
          <w:p w14:paraId="71D6B26B" w14:textId="1B7DE339" w:rsidR="00D51813" w:rsidRPr="000D039F" w:rsidRDefault="00AA144F" w:rsidP="009407DD">
            <w:pPr>
              <w:pStyle w:val="Tabletext"/>
              <w:jc w:val="left"/>
              <w:rPr>
                <w:lang w:val="ru-RU" w:eastAsia="zh-CN"/>
              </w:rPr>
            </w:pPr>
            <w:r w:rsidRPr="000D039F">
              <w:rPr>
                <w:lang w:val="ru-RU"/>
              </w:rPr>
              <w:t>Профилирование водяного пара, облачность</w:t>
            </w:r>
            <w:r w:rsidR="00D51813" w:rsidRPr="000D039F">
              <w:rPr>
                <w:lang w:val="ru-RU" w:eastAsia="zh-CN"/>
              </w:rPr>
              <w:t>, HNO</w:t>
            </w:r>
            <w:r w:rsidR="00D51813" w:rsidRPr="000D039F">
              <w:rPr>
                <w:vertAlign w:val="subscript"/>
                <w:lang w:val="ru-RU" w:eastAsia="zh-CN"/>
              </w:rPr>
              <w:t>3</w:t>
            </w:r>
            <w:r w:rsidR="00D51813" w:rsidRPr="000D039F">
              <w:rPr>
                <w:lang w:val="ru-RU" w:eastAsia="zh-CN"/>
              </w:rPr>
              <w:t>, H</w:t>
            </w:r>
            <w:r w:rsidR="00D51813" w:rsidRPr="000D039F">
              <w:rPr>
                <w:vertAlign w:val="subscript"/>
                <w:lang w:val="ru-RU" w:eastAsia="zh-CN"/>
              </w:rPr>
              <w:t>2</w:t>
            </w:r>
            <w:r w:rsidR="00D51813" w:rsidRPr="000D039F">
              <w:rPr>
                <w:lang w:val="ru-RU" w:eastAsia="zh-CN"/>
              </w:rPr>
              <w:t>O, O</w:t>
            </w:r>
            <w:r w:rsidR="00D51813" w:rsidRPr="000D039F">
              <w:rPr>
                <w:vertAlign w:val="subscript"/>
                <w:lang w:val="ru-RU" w:eastAsia="zh-CN"/>
              </w:rPr>
              <w:t>3</w:t>
            </w:r>
            <w:r w:rsidR="00D51813" w:rsidRPr="000D039F">
              <w:rPr>
                <w:lang w:val="ru-RU" w:eastAsia="zh-CN"/>
              </w:rPr>
              <w:t>, N</w:t>
            </w:r>
            <w:r w:rsidR="00D51813" w:rsidRPr="000D039F">
              <w:rPr>
                <w:vertAlign w:val="subscript"/>
                <w:lang w:val="ru-RU" w:eastAsia="zh-CN"/>
              </w:rPr>
              <w:t>2</w:t>
            </w:r>
            <w:r w:rsidR="00D51813" w:rsidRPr="000D039F">
              <w:rPr>
                <w:lang w:val="ru-RU" w:eastAsia="zh-CN"/>
              </w:rPr>
              <w:t>O, CO</w:t>
            </w:r>
          </w:p>
        </w:tc>
      </w:tr>
      <w:tr w:rsidR="00D51813" w:rsidRPr="000D039F" w14:paraId="19A5C760" w14:textId="77777777" w:rsidTr="005B5FE4">
        <w:trPr>
          <w:gridBefore w:val="1"/>
          <w:wBefore w:w="4" w:type="pct"/>
        </w:trPr>
        <w:tc>
          <w:tcPr>
            <w:tcW w:w="1063" w:type="pct"/>
          </w:tcPr>
          <w:p w14:paraId="4EC02069" w14:textId="14D23FBD" w:rsidR="00D51813" w:rsidRPr="000D039F" w:rsidRDefault="00D51813" w:rsidP="0050125C">
            <w:pPr>
              <w:pStyle w:val="Tabletext"/>
              <w:jc w:val="center"/>
              <w:rPr>
                <w:lang w:val="ru-RU"/>
              </w:rPr>
            </w:pPr>
            <w:r w:rsidRPr="000D039F">
              <w:rPr>
                <w:lang w:val="ru-RU"/>
              </w:rPr>
              <w:t>497</w:t>
            </w:r>
            <w:r w:rsidR="00781777" w:rsidRPr="000D039F">
              <w:rPr>
                <w:lang w:val="ru-RU"/>
              </w:rPr>
              <w:t>–</w:t>
            </w:r>
            <w:r w:rsidRPr="000D039F">
              <w:rPr>
                <w:lang w:val="ru-RU"/>
              </w:rPr>
              <w:t>502</w:t>
            </w:r>
          </w:p>
        </w:tc>
        <w:tc>
          <w:tcPr>
            <w:tcW w:w="1063" w:type="pct"/>
          </w:tcPr>
          <w:p w14:paraId="3BA834DC" w14:textId="0046CBE8" w:rsidR="00D51813" w:rsidRPr="000D039F" w:rsidRDefault="00D51813" w:rsidP="0050125C">
            <w:pPr>
              <w:pStyle w:val="Tabletext"/>
              <w:jc w:val="center"/>
              <w:rPr>
                <w:lang w:val="ru-RU"/>
              </w:rPr>
            </w:pPr>
            <w:r w:rsidRPr="000D039F">
              <w:rPr>
                <w:lang w:val="ru-RU"/>
              </w:rPr>
              <w:t>5 000</w:t>
            </w:r>
          </w:p>
        </w:tc>
        <w:tc>
          <w:tcPr>
            <w:tcW w:w="2870" w:type="pct"/>
          </w:tcPr>
          <w:p w14:paraId="3F00B829" w14:textId="3CFC9B09" w:rsidR="00D51813" w:rsidRPr="000D039F" w:rsidRDefault="009407DD" w:rsidP="009407DD">
            <w:pPr>
              <w:pStyle w:val="Tabletext"/>
              <w:jc w:val="left"/>
              <w:rPr>
                <w:lang w:val="ru-RU" w:eastAsia="zh-CN"/>
              </w:rPr>
            </w:pPr>
            <w:r w:rsidRPr="000D039F">
              <w:rPr>
                <w:lang w:val="ru-RU"/>
              </w:rPr>
              <w:t>Кислород, температурное профилирование, крыльевой канал для профилирования водяного пара</w:t>
            </w:r>
            <w:r w:rsidR="00D51813" w:rsidRPr="000D039F">
              <w:rPr>
                <w:lang w:val="ru-RU" w:eastAsia="zh-CN"/>
              </w:rPr>
              <w:t>, O</w:t>
            </w:r>
            <w:r w:rsidR="00D51813" w:rsidRPr="000D039F">
              <w:rPr>
                <w:vertAlign w:val="subscript"/>
                <w:lang w:val="ru-RU" w:eastAsia="zh-CN"/>
              </w:rPr>
              <w:t>2</w:t>
            </w:r>
            <w:r w:rsidR="00D51813" w:rsidRPr="000D039F">
              <w:rPr>
                <w:lang w:val="ru-RU" w:eastAsia="zh-CN"/>
              </w:rPr>
              <w:t>, O</w:t>
            </w:r>
            <w:r w:rsidR="00D51813" w:rsidRPr="000D039F">
              <w:rPr>
                <w:vertAlign w:val="subscript"/>
                <w:lang w:val="ru-RU" w:eastAsia="zh-CN"/>
              </w:rPr>
              <w:t>3</w:t>
            </w:r>
            <w:r w:rsidR="00D51813" w:rsidRPr="000D039F">
              <w:rPr>
                <w:lang w:val="ru-RU" w:eastAsia="zh-CN"/>
              </w:rPr>
              <w:t>, N</w:t>
            </w:r>
            <w:r w:rsidR="00D51813" w:rsidRPr="000D039F">
              <w:rPr>
                <w:vertAlign w:val="subscript"/>
                <w:lang w:val="ru-RU" w:eastAsia="zh-CN"/>
              </w:rPr>
              <w:t>2</w:t>
            </w:r>
            <w:r w:rsidR="00D51813" w:rsidRPr="000D039F">
              <w:rPr>
                <w:lang w:val="ru-RU" w:eastAsia="zh-CN"/>
              </w:rPr>
              <w:t xml:space="preserve">O, </w:t>
            </w:r>
            <w:proofErr w:type="spellStart"/>
            <w:r w:rsidR="00D51813" w:rsidRPr="000D039F">
              <w:rPr>
                <w:lang w:val="ru-RU" w:eastAsia="zh-CN"/>
              </w:rPr>
              <w:t>BrO</w:t>
            </w:r>
            <w:proofErr w:type="spellEnd"/>
          </w:p>
        </w:tc>
      </w:tr>
      <w:tr w:rsidR="00D51813" w:rsidRPr="000D039F" w14:paraId="50D1CB9D" w14:textId="77777777" w:rsidTr="005B5FE4">
        <w:trPr>
          <w:gridBefore w:val="1"/>
          <w:wBefore w:w="4" w:type="pct"/>
        </w:trPr>
        <w:tc>
          <w:tcPr>
            <w:tcW w:w="1063" w:type="pct"/>
          </w:tcPr>
          <w:p w14:paraId="07DE767C" w14:textId="246ABEC2" w:rsidR="00D51813" w:rsidRPr="000D039F" w:rsidRDefault="00D51813" w:rsidP="0050125C">
            <w:pPr>
              <w:pStyle w:val="Tabletext"/>
              <w:jc w:val="center"/>
              <w:rPr>
                <w:lang w:val="ru-RU"/>
              </w:rPr>
            </w:pPr>
            <w:r w:rsidRPr="000D039F">
              <w:rPr>
                <w:lang w:val="ru-RU"/>
              </w:rPr>
              <w:t>523</w:t>
            </w:r>
            <w:r w:rsidR="00781777" w:rsidRPr="000D039F">
              <w:rPr>
                <w:lang w:val="ru-RU"/>
              </w:rPr>
              <w:t>–</w:t>
            </w:r>
            <w:r w:rsidRPr="000D039F">
              <w:rPr>
                <w:lang w:val="ru-RU"/>
              </w:rPr>
              <w:t>527</w:t>
            </w:r>
          </w:p>
        </w:tc>
        <w:tc>
          <w:tcPr>
            <w:tcW w:w="1063" w:type="pct"/>
          </w:tcPr>
          <w:p w14:paraId="7C7426E5" w14:textId="75F6F420" w:rsidR="00D51813" w:rsidRPr="000D039F" w:rsidRDefault="00D51813" w:rsidP="0050125C">
            <w:pPr>
              <w:pStyle w:val="Tabletext"/>
              <w:jc w:val="center"/>
              <w:rPr>
                <w:lang w:val="ru-RU"/>
              </w:rPr>
            </w:pPr>
            <w:r w:rsidRPr="000D039F">
              <w:rPr>
                <w:lang w:val="ru-RU"/>
              </w:rPr>
              <w:t>4 000</w:t>
            </w:r>
          </w:p>
        </w:tc>
        <w:tc>
          <w:tcPr>
            <w:tcW w:w="2870" w:type="pct"/>
          </w:tcPr>
          <w:p w14:paraId="0F0513B5" w14:textId="0517F6D1" w:rsidR="00D51813" w:rsidRPr="000D039F" w:rsidRDefault="00B04CA8" w:rsidP="0050125C">
            <w:pPr>
              <w:pStyle w:val="Tabletext"/>
              <w:rPr>
                <w:lang w:val="ru-RU" w:eastAsia="zh-CN"/>
              </w:rPr>
            </w:pPr>
            <w:r w:rsidRPr="000D039F">
              <w:rPr>
                <w:lang w:val="ru-RU"/>
              </w:rPr>
              <w:t>Крыльевой канал для профилирования водяного пара</w:t>
            </w:r>
          </w:p>
        </w:tc>
      </w:tr>
      <w:tr w:rsidR="00D51813" w:rsidRPr="000D039F" w14:paraId="6C1E4378" w14:textId="77777777" w:rsidTr="005B5FE4">
        <w:trPr>
          <w:gridBefore w:val="1"/>
          <w:wBefore w:w="4" w:type="pct"/>
        </w:trPr>
        <w:tc>
          <w:tcPr>
            <w:tcW w:w="1063" w:type="pct"/>
          </w:tcPr>
          <w:p w14:paraId="1B7D1D1B" w14:textId="55C7F4C4" w:rsidR="00D51813" w:rsidRPr="000D039F" w:rsidRDefault="00D51813" w:rsidP="0050125C">
            <w:pPr>
              <w:pStyle w:val="Tabletext"/>
              <w:jc w:val="center"/>
              <w:rPr>
                <w:lang w:val="ru-RU"/>
              </w:rPr>
            </w:pPr>
            <w:r w:rsidRPr="000D039F">
              <w:rPr>
                <w:lang w:val="ru-RU"/>
              </w:rPr>
              <w:t>538</w:t>
            </w:r>
            <w:r w:rsidR="00781777" w:rsidRPr="000D039F">
              <w:rPr>
                <w:lang w:val="ru-RU"/>
              </w:rPr>
              <w:t>–</w:t>
            </w:r>
            <w:r w:rsidRPr="000D039F">
              <w:rPr>
                <w:lang w:val="ru-RU"/>
              </w:rPr>
              <w:t>581</w:t>
            </w:r>
          </w:p>
        </w:tc>
        <w:tc>
          <w:tcPr>
            <w:tcW w:w="1063" w:type="pct"/>
          </w:tcPr>
          <w:p w14:paraId="29D24AD5" w14:textId="1E0054C8" w:rsidR="00D51813" w:rsidRPr="000D039F" w:rsidRDefault="00D51813" w:rsidP="0050125C">
            <w:pPr>
              <w:pStyle w:val="Tabletext"/>
              <w:jc w:val="center"/>
              <w:rPr>
                <w:lang w:val="ru-RU"/>
              </w:rPr>
            </w:pPr>
            <w:r w:rsidRPr="000D039F">
              <w:rPr>
                <w:lang w:val="ru-RU"/>
              </w:rPr>
              <w:t>43 000</w:t>
            </w:r>
          </w:p>
        </w:tc>
        <w:tc>
          <w:tcPr>
            <w:tcW w:w="2870" w:type="pct"/>
          </w:tcPr>
          <w:p w14:paraId="038DA5CC" w14:textId="073FFC06" w:rsidR="00D51813" w:rsidRPr="000D039F" w:rsidRDefault="00672056" w:rsidP="00D66F02">
            <w:pPr>
              <w:pStyle w:val="Tabletext"/>
              <w:jc w:val="left"/>
              <w:rPr>
                <w:lang w:val="ru-RU" w:eastAsia="zh-CN"/>
              </w:rPr>
            </w:pPr>
            <w:r w:rsidRPr="000D039F">
              <w:rPr>
                <w:lang w:val="ru-RU"/>
              </w:rPr>
              <w:t>Профилирование водяного пара</w:t>
            </w:r>
            <w:r w:rsidR="00D51813" w:rsidRPr="000D039F">
              <w:rPr>
                <w:lang w:val="ru-RU" w:eastAsia="zh-CN"/>
              </w:rPr>
              <w:t xml:space="preserve">, </w:t>
            </w:r>
            <w:proofErr w:type="spellStart"/>
            <w:r w:rsidR="00D51813" w:rsidRPr="000D039F">
              <w:rPr>
                <w:lang w:val="ru-RU" w:eastAsia="zh-CN"/>
              </w:rPr>
              <w:t>ClO</w:t>
            </w:r>
            <w:proofErr w:type="spellEnd"/>
            <w:r w:rsidR="00D51813" w:rsidRPr="000D039F">
              <w:rPr>
                <w:lang w:val="ru-RU" w:eastAsia="zh-CN"/>
              </w:rPr>
              <w:t>, H</w:t>
            </w:r>
            <w:r w:rsidR="00D51813" w:rsidRPr="000D039F">
              <w:rPr>
                <w:vertAlign w:val="subscript"/>
                <w:lang w:val="ru-RU" w:eastAsia="zh-CN"/>
              </w:rPr>
              <w:t>2</w:t>
            </w:r>
            <w:r w:rsidR="00D51813" w:rsidRPr="000D039F">
              <w:rPr>
                <w:lang w:val="ru-RU" w:eastAsia="zh-CN"/>
              </w:rPr>
              <w:t>O, O</w:t>
            </w:r>
            <w:r w:rsidR="00D51813" w:rsidRPr="000D039F">
              <w:rPr>
                <w:vertAlign w:val="subscript"/>
                <w:lang w:val="ru-RU" w:eastAsia="zh-CN"/>
              </w:rPr>
              <w:t>3</w:t>
            </w:r>
            <w:r w:rsidR="00D51813" w:rsidRPr="000D039F">
              <w:rPr>
                <w:lang w:val="ru-RU" w:eastAsia="zh-CN"/>
              </w:rPr>
              <w:t>, HNO</w:t>
            </w:r>
            <w:r w:rsidR="00D51813" w:rsidRPr="000D039F">
              <w:rPr>
                <w:vertAlign w:val="subscript"/>
                <w:lang w:val="ru-RU" w:eastAsia="zh-CN"/>
              </w:rPr>
              <w:t>3</w:t>
            </w:r>
          </w:p>
        </w:tc>
      </w:tr>
      <w:tr w:rsidR="00D51813" w:rsidRPr="000D039F" w14:paraId="0B52C069" w14:textId="77777777" w:rsidTr="005B5FE4">
        <w:trPr>
          <w:gridBefore w:val="1"/>
          <w:wBefore w:w="4" w:type="pct"/>
        </w:trPr>
        <w:tc>
          <w:tcPr>
            <w:tcW w:w="1063" w:type="pct"/>
          </w:tcPr>
          <w:p w14:paraId="600F53EB" w14:textId="46423B09" w:rsidR="00D51813" w:rsidRPr="000D039F" w:rsidRDefault="00D51813" w:rsidP="0050125C">
            <w:pPr>
              <w:pStyle w:val="Tabletext"/>
              <w:jc w:val="center"/>
              <w:rPr>
                <w:lang w:val="ru-RU"/>
              </w:rPr>
            </w:pPr>
            <w:r w:rsidRPr="000D039F">
              <w:rPr>
                <w:lang w:val="ru-RU"/>
              </w:rPr>
              <w:t>611</w:t>
            </w:r>
            <w:r w:rsidR="00781777" w:rsidRPr="000D039F">
              <w:rPr>
                <w:lang w:val="ru-RU"/>
              </w:rPr>
              <w:t>–</w:t>
            </w:r>
            <w:r w:rsidRPr="000D039F">
              <w:rPr>
                <w:lang w:val="ru-RU"/>
              </w:rPr>
              <w:t>630</w:t>
            </w:r>
          </w:p>
        </w:tc>
        <w:tc>
          <w:tcPr>
            <w:tcW w:w="1063" w:type="pct"/>
          </w:tcPr>
          <w:p w14:paraId="47134BFE" w14:textId="3DF6D2F9" w:rsidR="00D51813" w:rsidRPr="000D039F" w:rsidRDefault="00D51813" w:rsidP="0050125C">
            <w:pPr>
              <w:pStyle w:val="Tabletext"/>
              <w:jc w:val="center"/>
              <w:rPr>
                <w:lang w:val="ru-RU"/>
              </w:rPr>
            </w:pPr>
            <w:r w:rsidRPr="000D039F">
              <w:rPr>
                <w:lang w:val="ru-RU"/>
              </w:rPr>
              <w:t>19 000</w:t>
            </w:r>
          </w:p>
        </w:tc>
        <w:tc>
          <w:tcPr>
            <w:tcW w:w="2870" w:type="pct"/>
          </w:tcPr>
          <w:p w14:paraId="4A571F26" w14:textId="79518FB5" w:rsidR="00D51813" w:rsidRPr="000D039F" w:rsidRDefault="0029116B" w:rsidP="00D66F02">
            <w:pPr>
              <w:pStyle w:val="Tabletext"/>
              <w:jc w:val="left"/>
              <w:rPr>
                <w:lang w:val="ru-RU" w:eastAsia="zh-CN"/>
              </w:rPr>
            </w:pPr>
            <w:r w:rsidRPr="000D039F">
              <w:rPr>
                <w:lang w:val="ru-RU"/>
              </w:rPr>
              <w:t>Профилирование водяного пара, кислород</w:t>
            </w:r>
            <w:r w:rsidR="00D51813" w:rsidRPr="000D039F">
              <w:rPr>
                <w:lang w:val="ru-RU" w:eastAsia="zh-CN"/>
              </w:rPr>
              <w:t>, H</w:t>
            </w:r>
            <w:r w:rsidR="00D51813" w:rsidRPr="000D039F">
              <w:rPr>
                <w:vertAlign w:val="subscript"/>
                <w:lang w:val="ru-RU" w:eastAsia="zh-CN"/>
              </w:rPr>
              <w:t>2</w:t>
            </w:r>
            <w:r w:rsidR="00D51813" w:rsidRPr="000D039F">
              <w:rPr>
                <w:lang w:val="ru-RU" w:eastAsia="zh-CN"/>
              </w:rPr>
              <w:t>O, ClO</w:t>
            </w:r>
            <w:r w:rsidR="00D51813" w:rsidRPr="000D039F">
              <w:rPr>
                <w:vertAlign w:val="subscript"/>
                <w:lang w:val="ru-RU" w:eastAsia="zh-CN"/>
              </w:rPr>
              <w:t>2</w:t>
            </w:r>
            <w:r w:rsidR="00D51813" w:rsidRPr="000D039F">
              <w:rPr>
                <w:lang w:val="ru-RU" w:eastAsia="zh-CN"/>
              </w:rPr>
              <w:t>, SO</w:t>
            </w:r>
            <w:r w:rsidR="00D51813" w:rsidRPr="000D039F">
              <w:rPr>
                <w:vertAlign w:val="subscript"/>
                <w:lang w:val="ru-RU" w:eastAsia="zh-CN"/>
              </w:rPr>
              <w:t>2</w:t>
            </w:r>
            <w:r w:rsidR="00D51813" w:rsidRPr="000D039F">
              <w:rPr>
                <w:lang w:val="ru-RU" w:eastAsia="zh-CN"/>
              </w:rPr>
              <w:t>, HNO</w:t>
            </w:r>
            <w:r w:rsidR="00D51813" w:rsidRPr="000D039F">
              <w:rPr>
                <w:vertAlign w:val="subscript"/>
                <w:lang w:val="ru-RU" w:eastAsia="zh-CN"/>
              </w:rPr>
              <w:t>3</w:t>
            </w:r>
            <w:r w:rsidR="00D51813" w:rsidRPr="000D039F">
              <w:rPr>
                <w:lang w:val="ru-RU" w:eastAsia="zh-CN"/>
              </w:rPr>
              <w:t xml:space="preserve">, </w:t>
            </w:r>
            <w:proofErr w:type="spellStart"/>
            <w:r w:rsidR="00D51813" w:rsidRPr="000D039F">
              <w:rPr>
                <w:lang w:val="ru-RU" w:eastAsia="zh-CN"/>
              </w:rPr>
              <w:t>BrO</w:t>
            </w:r>
            <w:proofErr w:type="spellEnd"/>
            <w:r w:rsidR="00D51813" w:rsidRPr="000D039F">
              <w:rPr>
                <w:lang w:val="ru-RU" w:eastAsia="zh-CN"/>
              </w:rPr>
              <w:t>, CH</w:t>
            </w:r>
            <w:r w:rsidR="00D51813" w:rsidRPr="000D039F">
              <w:rPr>
                <w:vertAlign w:val="subscript"/>
                <w:lang w:val="ru-RU" w:eastAsia="zh-CN"/>
              </w:rPr>
              <w:t>3</w:t>
            </w:r>
            <w:r w:rsidR="00D51813" w:rsidRPr="000D039F">
              <w:rPr>
                <w:lang w:val="ru-RU" w:eastAsia="zh-CN"/>
              </w:rPr>
              <w:t>CN, (H</w:t>
            </w:r>
            <w:r w:rsidR="00D51813" w:rsidRPr="000D039F">
              <w:rPr>
                <w:vertAlign w:val="superscript"/>
                <w:lang w:val="ru-RU" w:eastAsia="zh-CN"/>
              </w:rPr>
              <w:t>37</w:t>
            </w:r>
            <w:r w:rsidR="00D51813" w:rsidRPr="000D039F">
              <w:rPr>
                <w:lang w:val="ru-RU" w:eastAsia="zh-CN"/>
              </w:rPr>
              <w:t>Cl), H</w:t>
            </w:r>
            <w:r w:rsidR="00D51813" w:rsidRPr="000D039F">
              <w:rPr>
                <w:vertAlign w:val="subscript"/>
                <w:lang w:val="ru-RU" w:eastAsia="zh-CN"/>
              </w:rPr>
              <w:t>2</w:t>
            </w:r>
            <w:r w:rsidR="00D51813" w:rsidRPr="000D039F">
              <w:rPr>
                <w:lang w:val="ru-RU" w:eastAsia="zh-CN"/>
              </w:rPr>
              <w:t>O</w:t>
            </w:r>
            <w:r w:rsidR="00D51813" w:rsidRPr="000D039F">
              <w:rPr>
                <w:vertAlign w:val="subscript"/>
                <w:lang w:val="ru-RU" w:eastAsia="zh-CN"/>
              </w:rPr>
              <w:t>2</w:t>
            </w:r>
            <w:r w:rsidR="00D51813" w:rsidRPr="000D039F">
              <w:rPr>
                <w:lang w:val="ru-RU" w:eastAsia="zh-CN"/>
              </w:rPr>
              <w:t xml:space="preserve">, </w:t>
            </w:r>
            <w:proofErr w:type="spellStart"/>
            <w:r w:rsidR="00D51813" w:rsidRPr="000D039F">
              <w:rPr>
                <w:lang w:val="ru-RU" w:eastAsia="zh-CN"/>
              </w:rPr>
              <w:t>HOCl</w:t>
            </w:r>
            <w:proofErr w:type="spellEnd"/>
            <w:r w:rsidR="00D51813" w:rsidRPr="000D039F">
              <w:rPr>
                <w:lang w:val="ru-RU" w:eastAsia="zh-CN"/>
              </w:rPr>
              <w:t>, O</w:t>
            </w:r>
            <w:r w:rsidR="00D51813" w:rsidRPr="000D039F">
              <w:rPr>
                <w:vertAlign w:val="subscript"/>
                <w:lang w:val="ru-RU" w:eastAsia="zh-CN"/>
              </w:rPr>
              <w:t>3</w:t>
            </w:r>
            <w:r w:rsidR="00D51813" w:rsidRPr="000D039F">
              <w:rPr>
                <w:lang w:val="ru-RU" w:eastAsia="zh-CN"/>
              </w:rPr>
              <w:t>, HO</w:t>
            </w:r>
            <w:r w:rsidR="00D51813" w:rsidRPr="000D039F">
              <w:rPr>
                <w:vertAlign w:val="subscript"/>
                <w:lang w:val="ru-RU" w:eastAsia="zh-CN"/>
              </w:rPr>
              <w:t>2</w:t>
            </w:r>
            <w:r w:rsidR="00D51813" w:rsidRPr="000D039F">
              <w:rPr>
                <w:lang w:val="ru-RU" w:eastAsia="zh-CN"/>
              </w:rPr>
              <w:t>, H</w:t>
            </w:r>
            <w:r w:rsidR="00D51813" w:rsidRPr="000D039F">
              <w:rPr>
                <w:vertAlign w:val="superscript"/>
                <w:lang w:val="ru-RU" w:eastAsia="zh-CN"/>
              </w:rPr>
              <w:t>35</w:t>
            </w:r>
            <w:r w:rsidR="00D51813" w:rsidRPr="000D039F">
              <w:rPr>
                <w:lang w:val="ru-RU" w:eastAsia="zh-CN"/>
              </w:rPr>
              <w:t>Cl, CH</w:t>
            </w:r>
            <w:r w:rsidR="00D51813" w:rsidRPr="000D039F">
              <w:rPr>
                <w:vertAlign w:val="subscript"/>
                <w:lang w:val="ru-RU" w:eastAsia="zh-CN"/>
              </w:rPr>
              <w:t>3</w:t>
            </w:r>
            <w:r w:rsidR="00D51813" w:rsidRPr="000D039F">
              <w:rPr>
                <w:lang w:val="ru-RU" w:eastAsia="zh-CN"/>
              </w:rPr>
              <w:t>Cl, O</w:t>
            </w:r>
            <w:r w:rsidR="00D51813" w:rsidRPr="000D039F">
              <w:rPr>
                <w:vertAlign w:val="superscript"/>
                <w:lang w:val="ru-RU" w:eastAsia="zh-CN"/>
              </w:rPr>
              <w:t>18</w:t>
            </w:r>
            <w:r w:rsidR="00D51813" w:rsidRPr="000D039F">
              <w:rPr>
                <w:lang w:val="ru-RU" w:eastAsia="zh-CN"/>
              </w:rPr>
              <w:t>O</w:t>
            </w:r>
          </w:p>
        </w:tc>
      </w:tr>
      <w:tr w:rsidR="00D51813" w:rsidRPr="000D039F" w14:paraId="63D399C2" w14:textId="77777777" w:rsidTr="005B5FE4">
        <w:trPr>
          <w:gridBefore w:val="1"/>
          <w:wBefore w:w="4" w:type="pct"/>
        </w:trPr>
        <w:tc>
          <w:tcPr>
            <w:tcW w:w="1063" w:type="pct"/>
          </w:tcPr>
          <w:p w14:paraId="00AC3A30" w14:textId="1DCE2FB1" w:rsidR="00D51813" w:rsidRPr="000D039F" w:rsidRDefault="00D51813" w:rsidP="0050125C">
            <w:pPr>
              <w:pStyle w:val="Tabletext"/>
              <w:jc w:val="center"/>
              <w:rPr>
                <w:lang w:val="ru-RU"/>
              </w:rPr>
            </w:pPr>
            <w:r w:rsidRPr="000D039F">
              <w:rPr>
                <w:lang w:val="ru-RU"/>
              </w:rPr>
              <w:t>634</w:t>
            </w:r>
            <w:r w:rsidR="00781777" w:rsidRPr="000D039F">
              <w:rPr>
                <w:lang w:val="ru-RU"/>
              </w:rPr>
              <w:t>–</w:t>
            </w:r>
            <w:r w:rsidRPr="000D039F">
              <w:rPr>
                <w:lang w:val="ru-RU"/>
              </w:rPr>
              <w:t>654</w:t>
            </w:r>
          </w:p>
        </w:tc>
        <w:tc>
          <w:tcPr>
            <w:tcW w:w="1063" w:type="pct"/>
          </w:tcPr>
          <w:p w14:paraId="6A410632" w14:textId="410881C9" w:rsidR="00D51813" w:rsidRPr="000D039F" w:rsidRDefault="00D51813" w:rsidP="0050125C">
            <w:pPr>
              <w:pStyle w:val="Tabletext"/>
              <w:jc w:val="center"/>
              <w:rPr>
                <w:lang w:val="ru-RU"/>
              </w:rPr>
            </w:pPr>
            <w:r w:rsidRPr="000D039F">
              <w:rPr>
                <w:lang w:val="ru-RU"/>
              </w:rPr>
              <w:t>20</w:t>
            </w:r>
            <w:r w:rsidRPr="000D039F">
              <w:rPr>
                <w:rFonts w:ascii="Tms Rmn" w:hAnsi="Tms Rmn"/>
                <w:lang w:val="ru-RU"/>
              </w:rPr>
              <w:t> </w:t>
            </w:r>
            <w:r w:rsidRPr="000D039F">
              <w:rPr>
                <w:lang w:val="ru-RU"/>
              </w:rPr>
              <w:t>000</w:t>
            </w:r>
          </w:p>
        </w:tc>
        <w:tc>
          <w:tcPr>
            <w:tcW w:w="2870" w:type="pct"/>
          </w:tcPr>
          <w:p w14:paraId="5B97A64C" w14:textId="2437E408" w:rsidR="00D51813" w:rsidRPr="000D039F" w:rsidRDefault="00D66F02" w:rsidP="00D66F02">
            <w:pPr>
              <w:pStyle w:val="Tabletext"/>
              <w:jc w:val="left"/>
              <w:rPr>
                <w:lang w:val="ru-RU"/>
              </w:rPr>
            </w:pPr>
            <w:r w:rsidRPr="000D039F">
              <w:rPr>
                <w:lang w:val="ru-RU"/>
              </w:rPr>
              <w:t>Крыльевой канал для профилирования водяного пара</w:t>
            </w:r>
            <w:r w:rsidR="00D51813" w:rsidRPr="000D039F">
              <w:rPr>
                <w:lang w:val="ru-RU" w:eastAsia="zh-CN"/>
              </w:rPr>
              <w:t xml:space="preserve">, </w:t>
            </w:r>
            <w:proofErr w:type="spellStart"/>
            <w:r w:rsidR="00D51813" w:rsidRPr="000D039F">
              <w:rPr>
                <w:lang w:val="ru-RU" w:eastAsia="zh-CN"/>
              </w:rPr>
              <w:t>HOCl</w:t>
            </w:r>
            <w:proofErr w:type="spellEnd"/>
            <w:r w:rsidR="00D51813" w:rsidRPr="000D039F">
              <w:rPr>
                <w:lang w:val="ru-RU" w:eastAsia="zh-CN"/>
              </w:rPr>
              <w:t>, H</w:t>
            </w:r>
            <w:r w:rsidR="00D51813" w:rsidRPr="000D039F">
              <w:rPr>
                <w:vertAlign w:val="subscript"/>
                <w:lang w:val="ru-RU" w:eastAsia="zh-CN"/>
              </w:rPr>
              <w:t>2</w:t>
            </w:r>
            <w:r w:rsidR="00D51813" w:rsidRPr="000D039F">
              <w:rPr>
                <w:vertAlign w:val="superscript"/>
                <w:lang w:val="ru-RU" w:eastAsia="zh-CN"/>
              </w:rPr>
              <w:t>18</w:t>
            </w:r>
            <w:r w:rsidR="00D51813" w:rsidRPr="000D039F">
              <w:rPr>
                <w:lang w:val="ru-RU" w:eastAsia="zh-CN"/>
              </w:rPr>
              <w:t>O, SO</w:t>
            </w:r>
            <w:r w:rsidR="00D51813" w:rsidRPr="000D039F">
              <w:rPr>
                <w:vertAlign w:val="subscript"/>
                <w:lang w:val="ru-RU" w:eastAsia="zh-CN"/>
              </w:rPr>
              <w:t>2</w:t>
            </w:r>
            <w:r w:rsidR="00D51813" w:rsidRPr="000D039F">
              <w:rPr>
                <w:lang w:val="ru-RU" w:eastAsia="zh-CN"/>
              </w:rPr>
              <w:t xml:space="preserve">, </w:t>
            </w:r>
            <w:proofErr w:type="spellStart"/>
            <w:r w:rsidR="00D51813" w:rsidRPr="000D039F">
              <w:rPr>
                <w:lang w:val="ru-RU" w:eastAsia="zh-CN"/>
              </w:rPr>
              <w:t>ClO</w:t>
            </w:r>
            <w:proofErr w:type="spellEnd"/>
            <w:r w:rsidR="00D51813" w:rsidRPr="000D039F">
              <w:rPr>
                <w:lang w:val="ru-RU" w:eastAsia="zh-CN"/>
              </w:rPr>
              <w:t>, HO</w:t>
            </w:r>
            <w:r w:rsidR="00D51813" w:rsidRPr="000D039F">
              <w:rPr>
                <w:vertAlign w:val="subscript"/>
                <w:lang w:val="ru-RU" w:eastAsia="zh-CN"/>
              </w:rPr>
              <w:t>2</w:t>
            </w:r>
            <w:r w:rsidR="00D51813" w:rsidRPr="000D039F">
              <w:rPr>
                <w:lang w:val="ru-RU" w:eastAsia="zh-CN"/>
              </w:rPr>
              <w:t xml:space="preserve">, </w:t>
            </w:r>
            <w:proofErr w:type="spellStart"/>
            <w:r w:rsidR="00D51813" w:rsidRPr="000D039F">
              <w:rPr>
                <w:lang w:val="ru-RU" w:eastAsia="zh-CN"/>
              </w:rPr>
              <w:t>BrO</w:t>
            </w:r>
            <w:proofErr w:type="spellEnd"/>
            <w:r w:rsidR="00D51813" w:rsidRPr="000D039F">
              <w:rPr>
                <w:lang w:val="ru-RU" w:eastAsia="zh-CN"/>
              </w:rPr>
              <w:t>, HNO</w:t>
            </w:r>
            <w:r w:rsidR="00D51813" w:rsidRPr="000D039F">
              <w:rPr>
                <w:vertAlign w:val="subscript"/>
                <w:lang w:val="ru-RU" w:eastAsia="zh-CN"/>
              </w:rPr>
              <w:t>3</w:t>
            </w:r>
            <w:r w:rsidR="00D51813" w:rsidRPr="000D039F">
              <w:rPr>
                <w:lang w:val="ru-RU" w:eastAsia="zh-CN"/>
              </w:rPr>
              <w:t>, O</w:t>
            </w:r>
            <w:r w:rsidR="00D51813" w:rsidRPr="000D039F">
              <w:rPr>
                <w:vertAlign w:val="subscript"/>
                <w:lang w:val="ru-RU" w:eastAsia="zh-CN"/>
              </w:rPr>
              <w:t>3</w:t>
            </w:r>
            <w:r w:rsidR="00D51813" w:rsidRPr="000D039F">
              <w:rPr>
                <w:lang w:val="ru-RU" w:eastAsia="zh-CN"/>
              </w:rPr>
              <w:t>, NO, N</w:t>
            </w:r>
            <w:r w:rsidR="00D51813" w:rsidRPr="000D039F">
              <w:rPr>
                <w:vertAlign w:val="subscript"/>
                <w:lang w:val="ru-RU" w:eastAsia="zh-CN"/>
              </w:rPr>
              <w:t>2</w:t>
            </w:r>
            <w:r w:rsidR="00D51813" w:rsidRPr="000D039F">
              <w:rPr>
                <w:lang w:val="ru-RU" w:eastAsia="zh-CN"/>
              </w:rPr>
              <w:t xml:space="preserve">O </w:t>
            </w:r>
          </w:p>
        </w:tc>
      </w:tr>
      <w:tr w:rsidR="00D51813" w:rsidRPr="000D039F" w14:paraId="1F051C24" w14:textId="77777777" w:rsidTr="005B5FE4">
        <w:trPr>
          <w:gridBefore w:val="1"/>
          <w:wBefore w:w="4" w:type="pct"/>
        </w:trPr>
        <w:tc>
          <w:tcPr>
            <w:tcW w:w="1063" w:type="pct"/>
          </w:tcPr>
          <w:p w14:paraId="47BE93BF" w14:textId="00220A2B" w:rsidR="00D51813" w:rsidRPr="000D039F" w:rsidRDefault="00D51813" w:rsidP="0050125C">
            <w:pPr>
              <w:pStyle w:val="Tabletext"/>
              <w:jc w:val="center"/>
              <w:rPr>
                <w:lang w:val="ru-RU"/>
              </w:rPr>
            </w:pPr>
            <w:r w:rsidRPr="000D039F">
              <w:rPr>
                <w:lang w:val="ru-RU"/>
              </w:rPr>
              <w:t>657</w:t>
            </w:r>
            <w:r w:rsidR="00781777" w:rsidRPr="000D039F">
              <w:rPr>
                <w:lang w:val="ru-RU"/>
              </w:rPr>
              <w:t>–</w:t>
            </w:r>
            <w:r w:rsidRPr="000D039F">
              <w:rPr>
                <w:lang w:val="ru-RU"/>
              </w:rPr>
              <w:t xml:space="preserve">692 </w:t>
            </w:r>
          </w:p>
        </w:tc>
        <w:tc>
          <w:tcPr>
            <w:tcW w:w="1063" w:type="pct"/>
          </w:tcPr>
          <w:p w14:paraId="7536F248" w14:textId="17A0231D" w:rsidR="00D51813" w:rsidRPr="000D039F" w:rsidRDefault="00D51813" w:rsidP="0050125C">
            <w:pPr>
              <w:pStyle w:val="Tabletext"/>
              <w:jc w:val="center"/>
              <w:rPr>
                <w:lang w:val="ru-RU"/>
              </w:rPr>
            </w:pPr>
            <w:r w:rsidRPr="000D039F">
              <w:rPr>
                <w:lang w:val="ru-RU"/>
              </w:rPr>
              <w:t>35 000</w:t>
            </w:r>
          </w:p>
        </w:tc>
        <w:tc>
          <w:tcPr>
            <w:tcW w:w="2870" w:type="pct"/>
          </w:tcPr>
          <w:p w14:paraId="57F9A393" w14:textId="7036BF23" w:rsidR="00D51813" w:rsidRPr="000D039F" w:rsidRDefault="00427055" w:rsidP="00427055">
            <w:pPr>
              <w:pStyle w:val="Tabletext"/>
              <w:jc w:val="left"/>
              <w:rPr>
                <w:lang w:val="ru-RU"/>
              </w:rPr>
            </w:pPr>
            <w:r w:rsidRPr="000D039F">
              <w:rPr>
                <w:lang w:val="ru-RU"/>
              </w:rPr>
              <w:t>Профилирование водяного пара, облачность</w:t>
            </w:r>
            <w:r w:rsidR="00D51813" w:rsidRPr="000D039F">
              <w:rPr>
                <w:lang w:val="ru-RU"/>
              </w:rPr>
              <w:t>, H</w:t>
            </w:r>
            <w:r w:rsidR="00D51813" w:rsidRPr="000D039F">
              <w:rPr>
                <w:vertAlign w:val="subscript"/>
                <w:lang w:val="ru-RU"/>
              </w:rPr>
              <w:t>2</w:t>
            </w:r>
            <w:r w:rsidR="00D51813" w:rsidRPr="000D039F">
              <w:rPr>
                <w:lang w:val="ru-RU"/>
              </w:rPr>
              <w:t>O, HO</w:t>
            </w:r>
            <w:r w:rsidR="00D51813" w:rsidRPr="000D039F">
              <w:rPr>
                <w:vertAlign w:val="subscript"/>
                <w:lang w:val="ru-RU"/>
              </w:rPr>
              <w:t>2</w:t>
            </w:r>
            <w:r w:rsidR="00D51813" w:rsidRPr="000D039F">
              <w:rPr>
                <w:lang w:val="ru-RU"/>
              </w:rPr>
              <w:t xml:space="preserve">, </w:t>
            </w:r>
            <w:proofErr w:type="spellStart"/>
            <w:r w:rsidR="00D51813" w:rsidRPr="000D039F">
              <w:rPr>
                <w:lang w:val="ru-RU"/>
              </w:rPr>
              <w:t>ClO</w:t>
            </w:r>
            <w:proofErr w:type="spellEnd"/>
            <w:r w:rsidR="00D51813" w:rsidRPr="000D039F">
              <w:rPr>
                <w:lang w:val="ru-RU"/>
              </w:rPr>
              <w:t>, CH</w:t>
            </w:r>
            <w:r w:rsidR="00D51813" w:rsidRPr="000D039F">
              <w:rPr>
                <w:vertAlign w:val="subscript"/>
                <w:lang w:val="ru-RU"/>
              </w:rPr>
              <w:t>3</w:t>
            </w:r>
            <w:r w:rsidR="00D51813" w:rsidRPr="000D039F">
              <w:rPr>
                <w:lang w:val="ru-RU"/>
              </w:rPr>
              <w:t xml:space="preserve">Cl, CO </w:t>
            </w:r>
          </w:p>
        </w:tc>
      </w:tr>
      <w:tr w:rsidR="00D51813" w:rsidRPr="000D039F" w14:paraId="4FA9CA81" w14:textId="77777777" w:rsidTr="005B5FE4">
        <w:trPr>
          <w:gridBefore w:val="1"/>
          <w:wBefore w:w="4" w:type="pct"/>
        </w:trPr>
        <w:tc>
          <w:tcPr>
            <w:tcW w:w="1063" w:type="pct"/>
          </w:tcPr>
          <w:p w14:paraId="22154D79" w14:textId="7C5987D6" w:rsidR="00D51813" w:rsidRPr="000D039F" w:rsidRDefault="00D51813" w:rsidP="0050125C">
            <w:pPr>
              <w:pStyle w:val="Tabletext"/>
              <w:jc w:val="center"/>
              <w:rPr>
                <w:lang w:val="ru-RU"/>
              </w:rPr>
            </w:pPr>
            <w:r w:rsidRPr="000D039F">
              <w:rPr>
                <w:lang w:val="ru-RU"/>
              </w:rPr>
              <w:t>713</w:t>
            </w:r>
            <w:r w:rsidR="00781777" w:rsidRPr="000D039F">
              <w:rPr>
                <w:lang w:val="ru-RU"/>
              </w:rPr>
              <w:t>–</w:t>
            </w:r>
            <w:r w:rsidRPr="000D039F">
              <w:rPr>
                <w:lang w:val="ru-RU"/>
              </w:rPr>
              <w:t>718</w:t>
            </w:r>
          </w:p>
        </w:tc>
        <w:tc>
          <w:tcPr>
            <w:tcW w:w="1063" w:type="pct"/>
          </w:tcPr>
          <w:p w14:paraId="2649DDDF" w14:textId="0C8D0650" w:rsidR="00D51813" w:rsidRPr="000D039F" w:rsidRDefault="00D51813" w:rsidP="0050125C">
            <w:pPr>
              <w:pStyle w:val="Tabletext"/>
              <w:jc w:val="center"/>
              <w:rPr>
                <w:lang w:val="ru-RU"/>
              </w:rPr>
            </w:pPr>
            <w:r w:rsidRPr="000D039F">
              <w:rPr>
                <w:lang w:val="ru-RU"/>
              </w:rPr>
              <w:t>5 000</w:t>
            </w:r>
          </w:p>
        </w:tc>
        <w:tc>
          <w:tcPr>
            <w:tcW w:w="2870" w:type="pct"/>
          </w:tcPr>
          <w:p w14:paraId="7AD16F5A" w14:textId="77777777" w:rsidR="00D51813" w:rsidRPr="000D039F" w:rsidRDefault="00D51813" w:rsidP="0050125C">
            <w:pPr>
              <w:pStyle w:val="Tabletext"/>
              <w:rPr>
                <w:lang w:val="ru-RU"/>
              </w:rPr>
            </w:pPr>
            <w:r w:rsidRPr="000D039F">
              <w:rPr>
                <w:lang w:val="ru-RU" w:eastAsia="zh-CN"/>
              </w:rPr>
              <w:t>O</w:t>
            </w:r>
            <w:r w:rsidRPr="000D039F">
              <w:rPr>
                <w:vertAlign w:val="subscript"/>
                <w:lang w:val="ru-RU" w:eastAsia="zh-CN"/>
              </w:rPr>
              <w:t>2</w:t>
            </w:r>
          </w:p>
        </w:tc>
      </w:tr>
      <w:tr w:rsidR="00D51813" w:rsidRPr="000D039F" w14:paraId="226C511C" w14:textId="77777777" w:rsidTr="005B5FE4">
        <w:trPr>
          <w:gridBefore w:val="1"/>
          <w:wBefore w:w="4" w:type="pct"/>
        </w:trPr>
        <w:tc>
          <w:tcPr>
            <w:tcW w:w="1063" w:type="pct"/>
          </w:tcPr>
          <w:p w14:paraId="3FCA859D" w14:textId="1E03CD90" w:rsidR="00D51813" w:rsidRPr="000D039F" w:rsidRDefault="00D51813" w:rsidP="0050125C">
            <w:pPr>
              <w:pStyle w:val="Tabletext"/>
              <w:jc w:val="center"/>
              <w:rPr>
                <w:lang w:val="ru-RU"/>
              </w:rPr>
            </w:pPr>
            <w:r w:rsidRPr="000D039F">
              <w:rPr>
                <w:lang w:val="ru-RU"/>
              </w:rPr>
              <w:t>729</w:t>
            </w:r>
            <w:r w:rsidR="00781777" w:rsidRPr="000D039F">
              <w:rPr>
                <w:lang w:val="ru-RU"/>
              </w:rPr>
              <w:t>–</w:t>
            </w:r>
            <w:r w:rsidRPr="000D039F">
              <w:rPr>
                <w:lang w:val="ru-RU"/>
              </w:rPr>
              <w:t>733</w:t>
            </w:r>
          </w:p>
        </w:tc>
        <w:tc>
          <w:tcPr>
            <w:tcW w:w="1063" w:type="pct"/>
          </w:tcPr>
          <w:p w14:paraId="5774AE34" w14:textId="1937DDCB" w:rsidR="00D51813" w:rsidRPr="000D039F" w:rsidRDefault="00D51813" w:rsidP="0050125C">
            <w:pPr>
              <w:pStyle w:val="Tabletext"/>
              <w:jc w:val="center"/>
              <w:rPr>
                <w:lang w:val="ru-RU"/>
              </w:rPr>
            </w:pPr>
            <w:r w:rsidRPr="000D039F">
              <w:rPr>
                <w:lang w:val="ru-RU"/>
              </w:rPr>
              <w:t>4 000</w:t>
            </w:r>
          </w:p>
        </w:tc>
        <w:tc>
          <w:tcPr>
            <w:tcW w:w="2870" w:type="pct"/>
          </w:tcPr>
          <w:p w14:paraId="324BD663" w14:textId="6C5D794D" w:rsidR="00D51813" w:rsidRPr="000D039F" w:rsidRDefault="00D51813" w:rsidP="0050125C">
            <w:pPr>
              <w:pStyle w:val="Tabletext"/>
              <w:rPr>
                <w:lang w:val="ru-RU"/>
              </w:rPr>
            </w:pPr>
            <w:r w:rsidRPr="000D039F">
              <w:rPr>
                <w:lang w:val="ru-RU" w:eastAsia="zh-CN"/>
              </w:rPr>
              <w:t>HNO</w:t>
            </w:r>
            <w:r w:rsidRPr="000D039F">
              <w:rPr>
                <w:vertAlign w:val="subscript"/>
                <w:lang w:val="ru-RU" w:eastAsia="zh-CN"/>
              </w:rPr>
              <w:t>3</w:t>
            </w:r>
            <w:r w:rsidRPr="000D039F">
              <w:rPr>
                <w:lang w:val="ru-RU" w:eastAsia="zh-CN"/>
              </w:rPr>
              <w:t>, O</w:t>
            </w:r>
            <w:r w:rsidRPr="000D039F">
              <w:rPr>
                <w:vertAlign w:val="superscript"/>
                <w:lang w:val="ru-RU" w:eastAsia="zh-CN"/>
              </w:rPr>
              <w:t>18</w:t>
            </w:r>
            <w:r w:rsidRPr="000D039F">
              <w:rPr>
                <w:lang w:val="ru-RU" w:eastAsia="zh-CN"/>
              </w:rPr>
              <w:t>O</w:t>
            </w:r>
            <w:r w:rsidR="005F4093" w:rsidRPr="000D039F">
              <w:rPr>
                <w:lang w:val="ru-RU" w:eastAsia="zh-CN"/>
              </w:rPr>
              <w:t>,</w:t>
            </w:r>
            <w:r w:rsidRPr="000D039F">
              <w:rPr>
                <w:lang w:val="ru-RU" w:eastAsia="zh-CN"/>
              </w:rPr>
              <w:t xml:space="preserve"> </w:t>
            </w:r>
            <w:r w:rsidR="005F4093" w:rsidRPr="000D039F">
              <w:rPr>
                <w:lang w:val="ru-RU"/>
              </w:rPr>
              <w:t xml:space="preserve">профилирование </w:t>
            </w:r>
            <w:r w:rsidR="003B6248" w:rsidRPr="000D039F">
              <w:rPr>
                <w:lang w:val="ru-RU"/>
              </w:rPr>
              <w:t>водяного пара, облачность</w:t>
            </w:r>
          </w:p>
        </w:tc>
      </w:tr>
      <w:tr w:rsidR="00D51813" w:rsidRPr="000D039F" w14:paraId="61259F8D" w14:textId="77777777" w:rsidTr="005B5FE4">
        <w:trPr>
          <w:gridBefore w:val="1"/>
          <w:wBefore w:w="4" w:type="pct"/>
        </w:trPr>
        <w:tc>
          <w:tcPr>
            <w:tcW w:w="1063" w:type="pct"/>
          </w:tcPr>
          <w:p w14:paraId="30705B0A" w14:textId="5FCB7390" w:rsidR="00D51813" w:rsidRPr="000D039F" w:rsidRDefault="00D51813" w:rsidP="0050125C">
            <w:pPr>
              <w:pStyle w:val="Tabletext"/>
              <w:jc w:val="center"/>
              <w:rPr>
                <w:lang w:val="ru-RU"/>
              </w:rPr>
            </w:pPr>
            <w:r w:rsidRPr="000D039F">
              <w:rPr>
                <w:lang w:val="ru-RU"/>
              </w:rPr>
              <w:t>750</w:t>
            </w:r>
            <w:r w:rsidR="00781777" w:rsidRPr="000D039F">
              <w:rPr>
                <w:lang w:val="ru-RU"/>
              </w:rPr>
              <w:t>–</w:t>
            </w:r>
            <w:r w:rsidRPr="000D039F">
              <w:rPr>
                <w:lang w:val="ru-RU"/>
              </w:rPr>
              <w:t>754</w:t>
            </w:r>
          </w:p>
        </w:tc>
        <w:tc>
          <w:tcPr>
            <w:tcW w:w="1063" w:type="pct"/>
          </w:tcPr>
          <w:p w14:paraId="61616D7E" w14:textId="0F44671A" w:rsidR="00D51813" w:rsidRPr="000D039F" w:rsidRDefault="00D51813" w:rsidP="0050125C">
            <w:pPr>
              <w:pStyle w:val="Tabletext"/>
              <w:jc w:val="center"/>
              <w:rPr>
                <w:lang w:val="ru-RU"/>
              </w:rPr>
            </w:pPr>
            <w:r w:rsidRPr="000D039F">
              <w:rPr>
                <w:lang w:val="ru-RU"/>
              </w:rPr>
              <w:t>4 000</w:t>
            </w:r>
          </w:p>
        </w:tc>
        <w:tc>
          <w:tcPr>
            <w:tcW w:w="2870" w:type="pct"/>
            <w:vAlign w:val="center"/>
          </w:tcPr>
          <w:p w14:paraId="71B252F6" w14:textId="77777777" w:rsidR="00D51813" w:rsidRPr="000D039F" w:rsidRDefault="00D51813" w:rsidP="0050125C">
            <w:pPr>
              <w:pStyle w:val="Tabletext"/>
              <w:rPr>
                <w:lang w:val="ru-RU"/>
              </w:rPr>
            </w:pPr>
            <w:r w:rsidRPr="000D039F">
              <w:rPr>
                <w:lang w:val="ru-RU" w:eastAsia="zh-CN"/>
              </w:rPr>
              <w:t>H</w:t>
            </w:r>
            <w:r w:rsidRPr="000D039F">
              <w:rPr>
                <w:vertAlign w:val="subscript"/>
                <w:lang w:val="ru-RU" w:eastAsia="zh-CN"/>
              </w:rPr>
              <w:t>2</w:t>
            </w:r>
            <w:r w:rsidRPr="000D039F">
              <w:rPr>
                <w:lang w:val="ru-RU" w:eastAsia="zh-CN"/>
              </w:rPr>
              <w:t>O</w:t>
            </w:r>
          </w:p>
        </w:tc>
      </w:tr>
      <w:tr w:rsidR="00D51813" w:rsidRPr="000D039F" w14:paraId="3C899627" w14:textId="77777777" w:rsidTr="005B5FE4">
        <w:trPr>
          <w:gridBefore w:val="1"/>
          <w:wBefore w:w="4" w:type="pct"/>
        </w:trPr>
        <w:tc>
          <w:tcPr>
            <w:tcW w:w="1063" w:type="pct"/>
          </w:tcPr>
          <w:p w14:paraId="7B66CB8C" w14:textId="4B0E4505" w:rsidR="00D51813" w:rsidRPr="000D039F" w:rsidRDefault="00D51813" w:rsidP="0050125C">
            <w:pPr>
              <w:pStyle w:val="Tabletext"/>
              <w:jc w:val="center"/>
              <w:rPr>
                <w:lang w:val="ru-RU"/>
              </w:rPr>
            </w:pPr>
            <w:r w:rsidRPr="000D039F">
              <w:rPr>
                <w:lang w:val="ru-RU"/>
              </w:rPr>
              <w:t>771</w:t>
            </w:r>
            <w:r w:rsidR="00781777" w:rsidRPr="000D039F">
              <w:rPr>
                <w:lang w:val="ru-RU"/>
              </w:rPr>
              <w:t>–</w:t>
            </w:r>
            <w:r w:rsidRPr="000D039F">
              <w:rPr>
                <w:lang w:val="ru-RU"/>
              </w:rPr>
              <w:t>776</w:t>
            </w:r>
          </w:p>
        </w:tc>
        <w:tc>
          <w:tcPr>
            <w:tcW w:w="1063" w:type="pct"/>
          </w:tcPr>
          <w:p w14:paraId="319BA635" w14:textId="354FB5B3" w:rsidR="00D51813" w:rsidRPr="000D039F" w:rsidRDefault="00D51813" w:rsidP="0050125C">
            <w:pPr>
              <w:pStyle w:val="Tabletext"/>
              <w:jc w:val="center"/>
              <w:rPr>
                <w:lang w:val="ru-RU"/>
              </w:rPr>
            </w:pPr>
            <w:r w:rsidRPr="000D039F">
              <w:rPr>
                <w:lang w:val="ru-RU"/>
              </w:rPr>
              <w:t>5 000</w:t>
            </w:r>
          </w:p>
        </w:tc>
        <w:tc>
          <w:tcPr>
            <w:tcW w:w="2870" w:type="pct"/>
            <w:vAlign w:val="center"/>
          </w:tcPr>
          <w:p w14:paraId="3B440BE8" w14:textId="77777777" w:rsidR="00D51813" w:rsidRPr="000D039F" w:rsidRDefault="00D51813" w:rsidP="0050125C">
            <w:pPr>
              <w:pStyle w:val="Tabletext"/>
              <w:rPr>
                <w:lang w:val="ru-RU"/>
              </w:rPr>
            </w:pPr>
            <w:r w:rsidRPr="000D039F">
              <w:rPr>
                <w:lang w:val="ru-RU" w:eastAsia="zh-CN"/>
              </w:rPr>
              <w:t>O</w:t>
            </w:r>
            <w:r w:rsidRPr="000D039F">
              <w:rPr>
                <w:vertAlign w:val="subscript"/>
                <w:lang w:val="ru-RU" w:eastAsia="zh-CN"/>
              </w:rPr>
              <w:t>2</w:t>
            </w:r>
          </w:p>
        </w:tc>
      </w:tr>
      <w:tr w:rsidR="00D51813" w:rsidRPr="000D039F" w14:paraId="1DD6D0B1" w14:textId="77777777" w:rsidTr="005B5FE4">
        <w:trPr>
          <w:gridBefore w:val="1"/>
          <w:wBefore w:w="4" w:type="pct"/>
        </w:trPr>
        <w:tc>
          <w:tcPr>
            <w:tcW w:w="1063" w:type="pct"/>
          </w:tcPr>
          <w:p w14:paraId="05522BF7" w14:textId="66D4D67C" w:rsidR="00D51813" w:rsidRPr="000D039F" w:rsidRDefault="00D51813" w:rsidP="0050125C">
            <w:pPr>
              <w:pStyle w:val="Tabletext"/>
              <w:jc w:val="center"/>
              <w:rPr>
                <w:lang w:val="ru-RU"/>
              </w:rPr>
            </w:pPr>
            <w:r w:rsidRPr="000D039F">
              <w:rPr>
                <w:lang w:val="ru-RU"/>
              </w:rPr>
              <w:t>823</w:t>
            </w:r>
            <w:r w:rsidR="00781777" w:rsidRPr="000D039F">
              <w:rPr>
                <w:lang w:val="ru-RU"/>
              </w:rPr>
              <w:t>–</w:t>
            </w:r>
            <w:r w:rsidRPr="000D039F">
              <w:rPr>
                <w:lang w:val="ru-RU"/>
              </w:rPr>
              <w:t>846</w:t>
            </w:r>
          </w:p>
        </w:tc>
        <w:tc>
          <w:tcPr>
            <w:tcW w:w="1063" w:type="pct"/>
          </w:tcPr>
          <w:p w14:paraId="3C6D5562" w14:textId="755FF14D" w:rsidR="00D51813" w:rsidRPr="000D039F" w:rsidRDefault="00D51813" w:rsidP="0050125C">
            <w:pPr>
              <w:pStyle w:val="Tabletext"/>
              <w:jc w:val="center"/>
              <w:rPr>
                <w:lang w:val="ru-RU"/>
              </w:rPr>
            </w:pPr>
            <w:r w:rsidRPr="000D039F">
              <w:rPr>
                <w:lang w:val="ru-RU"/>
              </w:rPr>
              <w:t>23 000</w:t>
            </w:r>
          </w:p>
        </w:tc>
        <w:tc>
          <w:tcPr>
            <w:tcW w:w="2870" w:type="pct"/>
            <w:vAlign w:val="center"/>
          </w:tcPr>
          <w:p w14:paraId="49716259" w14:textId="77777777" w:rsidR="00D51813" w:rsidRPr="000D039F" w:rsidRDefault="00D51813" w:rsidP="0050125C">
            <w:pPr>
              <w:pStyle w:val="Tabletext"/>
              <w:rPr>
                <w:lang w:val="ru-RU"/>
              </w:rPr>
            </w:pPr>
            <w:r w:rsidRPr="000D039F">
              <w:rPr>
                <w:lang w:val="ru-RU" w:eastAsia="zh-CN"/>
              </w:rPr>
              <w:t>O</w:t>
            </w:r>
            <w:r w:rsidRPr="000D039F">
              <w:rPr>
                <w:vertAlign w:val="subscript"/>
                <w:lang w:val="ru-RU" w:eastAsia="zh-CN"/>
              </w:rPr>
              <w:t>2</w:t>
            </w:r>
          </w:p>
        </w:tc>
      </w:tr>
      <w:tr w:rsidR="00D51813" w:rsidRPr="000D039F" w14:paraId="243041B9" w14:textId="77777777" w:rsidTr="005B5FE4">
        <w:trPr>
          <w:gridBefore w:val="1"/>
          <w:wBefore w:w="4" w:type="pct"/>
        </w:trPr>
        <w:tc>
          <w:tcPr>
            <w:tcW w:w="1063" w:type="pct"/>
          </w:tcPr>
          <w:p w14:paraId="5510E067" w14:textId="4F0C19E5" w:rsidR="00D51813" w:rsidRPr="000D039F" w:rsidRDefault="00D51813" w:rsidP="0050125C">
            <w:pPr>
              <w:pStyle w:val="Tabletext"/>
              <w:jc w:val="center"/>
              <w:rPr>
                <w:lang w:val="ru-RU"/>
              </w:rPr>
            </w:pPr>
            <w:r w:rsidRPr="000D039F">
              <w:rPr>
                <w:lang w:val="ru-RU"/>
              </w:rPr>
              <w:t>850</w:t>
            </w:r>
            <w:r w:rsidR="00781777" w:rsidRPr="000D039F">
              <w:rPr>
                <w:lang w:val="ru-RU"/>
              </w:rPr>
              <w:t>–</w:t>
            </w:r>
            <w:r w:rsidRPr="000D039F">
              <w:rPr>
                <w:lang w:val="ru-RU"/>
              </w:rPr>
              <w:t>854</w:t>
            </w:r>
          </w:p>
        </w:tc>
        <w:tc>
          <w:tcPr>
            <w:tcW w:w="1063" w:type="pct"/>
          </w:tcPr>
          <w:p w14:paraId="037DC1EA" w14:textId="6375EE32" w:rsidR="00D51813" w:rsidRPr="000D039F" w:rsidRDefault="00D51813" w:rsidP="0050125C">
            <w:pPr>
              <w:pStyle w:val="Tabletext"/>
              <w:jc w:val="center"/>
              <w:rPr>
                <w:lang w:val="ru-RU"/>
              </w:rPr>
            </w:pPr>
            <w:r w:rsidRPr="000D039F">
              <w:rPr>
                <w:lang w:val="ru-RU"/>
              </w:rPr>
              <w:t>4 000</w:t>
            </w:r>
          </w:p>
        </w:tc>
        <w:tc>
          <w:tcPr>
            <w:tcW w:w="2870" w:type="pct"/>
          </w:tcPr>
          <w:p w14:paraId="0A84D01B" w14:textId="77777777" w:rsidR="00D51813" w:rsidRPr="000D039F" w:rsidRDefault="00D51813" w:rsidP="0050125C">
            <w:pPr>
              <w:pStyle w:val="Tabletext"/>
              <w:rPr>
                <w:lang w:val="ru-RU"/>
              </w:rPr>
            </w:pPr>
            <w:r w:rsidRPr="000D039F">
              <w:rPr>
                <w:lang w:val="ru-RU"/>
              </w:rPr>
              <w:t>NO</w:t>
            </w:r>
          </w:p>
        </w:tc>
      </w:tr>
      <w:tr w:rsidR="00D51813" w:rsidRPr="000D039F" w14:paraId="51932282" w14:textId="77777777" w:rsidTr="005B5FE4">
        <w:trPr>
          <w:gridBefore w:val="1"/>
          <w:wBefore w:w="4" w:type="pct"/>
        </w:trPr>
        <w:tc>
          <w:tcPr>
            <w:tcW w:w="1063" w:type="pct"/>
          </w:tcPr>
          <w:p w14:paraId="6A562C99" w14:textId="22C6563A" w:rsidR="00D51813" w:rsidRPr="000D039F" w:rsidRDefault="00D51813" w:rsidP="0050125C">
            <w:pPr>
              <w:pStyle w:val="Tabletext"/>
              <w:jc w:val="center"/>
              <w:rPr>
                <w:lang w:val="ru-RU"/>
              </w:rPr>
            </w:pPr>
            <w:r w:rsidRPr="000D039F">
              <w:rPr>
                <w:lang w:val="ru-RU"/>
              </w:rPr>
              <w:t>857</w:t>
            </w:r>
            <w:r w:rsidR="00781777" w:rsidRPr="000D039F">
              <w:rPr>
                <w:lang w:val="ru-RU"/>
              </w:rPr>
              <w:t>–</w:t>
            </w:r>
            <w:r w:rsidRPr="000D039F">
              <w:rPr>
                <w:lang w:val="ru-RU"/>
              </w:rPr>
              <w:t>862</w:t>
            </w:r>
          </w:p>
        </w:tc>
        <w:tc>
          <w:tcPr>
            <w:tcW w:w="1063" w:type="pct"/>
          </w:tcPr>
          <w:p w14:paraId="06F9D3FC" w14:textId="2FA8577C" w:rsidR="00D51813" w:rsidRPr="000D039F" w:rsidRDefault="00D51813" w:rsidP="0050125C">
            <w:pPr>
              <w:pStyle w:val="Tabletext"/>
              <w:jc w:val="center"/>
              <w:rPr>
                <w:lang w:val="ru-RU"/>
              </w:rPr>
            </w:pPr>
            <w:r w:rsidRPr="000D039F">
              <w:rPr>
                <w:lang w:val="ru-RU"/>
              </w:rPr>
              <w:t>5 000</w:t>
            </w:r>
          </w:p>
        </w:tc>
        <w:tc>
          <w:tcPr>
            <w:tcW w:w="2870" w:type="pct"/>
          </w:tcPr>
          <w:p w14:paraId="39461B53" w14:textId="77777777" w:rsidR="00D51813" w:rsidRPr="000D039F" w:rsidRDefault="00D51813" w:rsidP="0050125C">
            <w:pPr>
              <w:pStyle w:val="Tabletext"/>
              <w:rPr>
                <w:lang w:val="ru-RU"/>
              </w:rPr>
            </w:pPr>
            <w:r w:rsidRPr="000D039F">
              <w:rPr>
                <w:lang w:val="ru-RU" w:eastAsia="zh-CN"/>
              </w:rPr>
              <w:t>H</w:t>
            </w:r>
            <w:r w:rsidRPr="000D039F">
              <w:rPr>
                <w:vertAlign w:val="subscript"/>
                <w:lang w:val="ru-RU" w:eastAsia="zh-CN"/>
              </w:rPr>
              <w:t>2</w:t>
            </w:r>
            <w:r w:rsidRPr="000D039F">
              <w:rPr>
                <w:lang w:val="ru-RU" w:eastAsia="zh-CN"/>
              </w:rPr>
              <w:t>O</w:t>
            </w:r>
          </w:p>
        </w:tc>
      </w:tr>
      <w:tr w:rsidR="00D51813" w:rsidRPr="000D039F" w14:paraId="2104BFEE" w14:textId="77777777" w:rsidTr="005B5FE4">
        <w:trPr>
          <w:gridBefore w:val="1"/>
          <w:wBefore w:w="4" w:type="pct"/>
        </w:trPr>
        <w:tc>
          <w:tcPr>
            <w:tcW w:w="1063" w:type="pct"/>
          </w:tcPr>
          <w:p w14:paraId="149FA986" w14:textId="04558244" w:rsidR="00D51813" w:rsidRPr="000D039F" w:rsidRDefault="00D51813" w:rsidP="0050125C">
            <w:pPr>
              <w:pStyle w:val="Tabletext"/>
              <w:jc w:val="center"/>
              <w:rPr>
                <w:lang w:val="ru-RU"/>
              </w:rPr>
            </w:pPr>
            <w:r w:rsidRPr="000D039F">
              <w:rPr>
                <w:lang w:val="ru-RU"/>
              </w:rPr>
              <w:t>866</w:t>
            </w:r>
            <w:r w:rsidR="00781777" w:rsidRPr="000D039F">
              <w:rPr>
                <w:lang w:val="ru-RU"/>
              </w:rPr>
              <w:t>–</w:t>
            </w:r>
            <w:r w:rsidRPr="000D039F">
              <w:rPr>
                <w:lang w:val="ru-RU"/>
              </w:rPr>
              <w:t>882</w:t>
            </w:r>
          </w:p>
        </w:tc>
        <w:tc>
          <w:tcPr>
            <w:tcW w:w="1063" w:type="pct"/>
          </w:tcPr>
          <w:p w14:paraId="4C373A6B" w14:textId="6830F235" w:rsidR="00D51813" w:rsidRPr="000D039F" w:rsidRDefault="00D51813" w:rsidP="0050125C">
            <w:pPr>
              <w:pStyle w:val="Tabletext"/>
              <w:jc w:val="center"/>
              <w:rPr>
                <w:lang w:val="ru-RU"/>
              </w:rPr>
            </w:pPr>
            <w:r w:rsidRPr="000D039F">
              <w:rPr>
                <w:lang w:val="ru-RU"/>
              </w:rPr>
              <w:t>16 000</w:t>
            </w:r>
          </w:p>
        </w:tc>
        <w:tc>
          <w:tcPr>
            <w:tcW w:w="2870" w:type="pct"/>
          </w:tcPr>
          <w:p w14:paraId="7DC8F24F" w14:textId="518456C1" w:rsidR="00D51813" w:rsidRPr="000D039F" w:rsidRDefault="004D1717" w:rsidP="0050125C">
            <w:pPr>
              <w:pStyle w:val="Tabletext"/>
              <w:rPr>
                <w:lang w:val="ru-RU"/>
              </w:rPr>
            </w:pPr>
            <w:r w:rsidRPr="000D039F">
              <w:rPr>
                <w:lang w:val="ru-RU"/>
              </w:rPr>
              <w:t>Облачность, эталонное окно</w:t>
            </w:r>
          </w:p>
        </w:tc>
      </w:tr>
      <w:tr w:rsidR="00D51813" w:rsidRPr="000D039F" w14:paraId="67A06CE5" w14:textId="77777777" w:rsidTr="005B5FE4">
        <w:trPr>
          <w:gridBefore w:val="1"/>
          <w:wBefore w:w="4" w:type="pct"/>
        </w:trPr>
        <w:tc>
          <w:tcPr>
            <w:tcW w:w="1063" w:type="pct"/>
          </w:tcPr>
          <w:p w14:paraId="4E43D16C" w14:textId="60E61F06" w:rsidR="00D51813" w:rsidRPr="000D039F" w:rsidRDefault="00D51813" w:rsidP="0050125C">
            <w:pPr>
              <w:pStyle w:val="Tabletext"/>
              <w:jc w:val="center"/>
              <w:rPr>
                <w:lang w:val="ru-RU"/>
              </w:rPr>
            </w:pPr>
            <w:r w:rsidRPr="000D039F">
              <w:rPr>
                <w:lang w:val="ru-RU"/>
              </w:rPr>
              <w:t>905</w:t>
            </w:r>
            <w:r w:rsidR="00781777" w:rsidRPr="000D039F">
              <w:rPr>
                <w:lang w:val="ru-RU"/>
              </w:rPr>
              <w:t>–</w:t>
            </w:r>
            <w:r w:rsidRPr="000D039F">
              <w:rPr>
                <w:lang w:val="ru-RU"/>
              </w:rPr>
              <w:t>928</w:t>
            </w:r>
          </w:p>
        </w:tc>
        <w:tc>
          <w:tcPr>
            <w:tcW w:w="1063" w:type="pct"/>
          </w:tcPr>
          <w:p w14:paraId="1AC5EC69" w14:textId="32ADDD6C" w:rsidR="00D51813" w:rsidRPr="000D039F" w:rsidRDefault="00D51813" w:rsidP="0050125C">
            <w:pPr>
              <w:pStyle w:val="Tabletext"/>
              <w:jc w:val="center"/>
              <w:rPr>
                <w:lang w:val="ru-RU"/>
              </w:rPr>
            </w:pPr>
            <w:r w:rsidRPr="000D039F">
              <w:rPr>
                <w:lang w:val="ru-RU"/>
              </w:rPr>
              <w:t>23 000</w:t>
            </w:r>
          </w:p>
        </w:tc>
        <w:tc>
          <w:tcPr>
            <w:tcW w:w="2870" w:type="pct"/>
          </w:tcPr>
          <w:p w14:paraId="360B3942" w14:textId="77777777" w:rsidR="00D51813" w:rsidRPr="000D039F" w:rsidRDefault="00D51813" w:rsidP="0050125C">
            <w:pPr>
              <w:pStyle w:val="Tabletext"/>
              <w:rPr>
                <w:lang w:val="ru-RU"/>
              </w:rPr>
            </w:pPr>
            <w:r w:rsidRPr="000D039F">
              <w:rPr>
                <w:lang w:val="ru-RU"/>
              </w:rPr>
              <w:t>H</w:t>
            </w:r>
            <w:r w:rsidRPr="000D039F">
              <w:rPr>
                <w:vertAlign w:val="subscript"/>
                <w:lang w:val="ru-RU"/>
              </w:rPr>
              <w:t>2</w:t>
            </w:r>
            <w:r w:rsidRPr="000D039F">
              <w:rPr>
                <w:lang w:val="ru-RU"/>
              </w:rPr>
              <w:t>O</w:t>
            </w:r>
          </w:p>
        </w:tc>
      </w:tr>
      <w:tr w:rsidR="00D51813" w:rsidRPr="000D039F" w14:paraId="1781AC2E" w14:textId="77777777" w:rsidTr="005B5FE4">
        <w:trPr>
          <w:gridBefore w:val="1"/>
          <w:wBefore w:w="4" w:type="pct"/>
        </w:trPr>
        <w:tc>
          <w:tcPr>
            <w:tcW w:w="1063" w:type="pct"/>
          </w:tcPr>
          <w:p w14:paraId="107E77D1" w14:textId="1795E088" w:rsidR="00D51813" w:rsidRPr="000D039F" w:rsidRDefault="00D51813" w:rsidP="0050125C">
            <w:pPr>
              <w:pStyle w:val="Tabletext"/>
              <w:jc w:val="center"/>
              <w:rPr>
                <w:lang w:val="ru-RU"/>
              </w:rPr>
            </w:pPr>
            <w:r w:rsidRPr="000D039F">
              <w:rPr>
                <w:lang w:val="ru-RU"/>
              </w:rPr>
              <w:t>951</w:t>
            </w:r>
            <w:r w:rsidR="00781777" w:rsidRPr="000D039F">
              <w:rPr>
                <w:lang w:val="ru-RU"/>
              </w:rPr>
              <w:t>–</w:t>
            </w:r>
            <w:r w:rsidRPr="000D039F">
              <w:rPr>
                <w:lang w:val="ru-RU"/>
              </w:rPr>
              <w:t>956</w:t>
            </w:r>
          </w:p>
        </w:tc>
        <w:tc>
          <w:tcPr>
            <w:tcW w:w="1063" w:type="pct"/>
          </w:tcPr>
          <w:p w14:paraId="5EC7529C" w14:textId="531439B9" w:rsidR="00D51813" w:rsidRPr="000D039F" w:rsidRDefault="00D51813" w:rsidP="0050125C">
            <w:pPr>
              <w:pStyle w:val="Tabletext"/>
              <w:jc w:val="center"/>
              <w:rPr>
                <w:lang w:val="ru-RU"/>
              </w:rPr>
            </w:pPr>
            <w:r w:rsidRPr="000D039F">
              <w:rPr>
                <w:lang w:val="ru-RU"/>
              </w:rPr>
              <w:t>5</w:t>
            </w:r>
            <w:r w:rsidRPr="000D039F">
              <w:rPr>
                <w:rFonts w:ascii="Tms Rmn" w:hAnsi="Tms Rmn"/>
                <w:lang w:val="ru-RU"/>
              </w:rPr>
              <w:t> </w:t>
            </w:r>
            <w:r w:rsidRPr="000D039F">
              <w:rPr>
                <w:lang w:val="ru-RU"/>
              </w:rPr>
              <w:t>000</w:t>
            </w:r>
          </w:p>
        </w:tc>
        <w:tc>
          <w:tcPr>
            <w:tcW w:w="2870" w:type="pct"/>
          </w:tcPr>
          <w:p w14:paraId="1FB901AA" w14:textId="77777777" w:rsidR="00D51813" w:rsidRPr="000D039F" w:rsidRDefault="00D51813" w:rsidP="0050125C">
            <w:pPr>
              <w:pStyle w:val="Tabletext"/>
              <w:rPr>
                <w:lang w:val="ru-RU"/>
              </w:rPr>
            </w:pPr>
            <w:r w:rsidRPr="000D039F">
              <w:rPr>
                <w:lang w:val="ru-RU"/>
              </w:rPr>
              <w:t>O</w:t>
            </w:r>
            <w:r w:rsidRPr="000D039F">
              <w:rPr>
                <w:vertAlign w:val="subscript"/>
                <w:lang w:val="ru-RU"/>
              </w:rPr>
              <w:t>2</w:t>
            </w:r>
            <w:r w:rsidRPr="000D039F">
              <w:rPr>
                <w:lang w:val="ru-RU"/>
              </w:rPr>
              <w:t>, NO, H</w:t>
            </w:r>
            <w:r w:rsidRPr="000D039F">
              <w:rPr>
                <w:vertAlign w:val="subscript"/>
                <w:lang w:val="ru-RU"/>
              </w:rPr>
              <w:t>2</w:t>
            </w:r>
            <w:r w:rsidRPr="000D039F">
              <w:rPr>
                <w:lang w:val="ru-RU"/>
              </w:rPr>
              <w:t>O</w:t>
            </w:r>
          </w:p>
        </w:tc>
      </w:tr>
      <w:tr w:rsidR="00D51813" w:rsidRPr="000D039F" w14:paraId="2FD167D7" w14:textId="77777777" w:rsidTr="005B5FE4">
        <w:trPr>
          <w:gridBefore w:val="1"/>
          <w:wBefore w:w="4" w:type="pct"/>
        </w:trPr>
        <w:tc>
          <w:tcPr>
            <w:tcW w:w="1063" w:type="pct"/>
          </w:tcPr>
          <w:p w14:paraId="64B716E2" w14:textId="290CE13A" w:rsidR="00D51813" w:rsidRPr="000D039F" w:rsidRDefault="00D51813" w:rsidP="0050125C">
            <w:pPr>
              <w:pStyle w:val="Tabletext"/>
              <w:jc w:val="center"/>
              <w:rPr>
                <w:lang w:val="ru-RU"/>
              </w:rPr>
            </w:pPr>
            <w:r w:rsidRPr="000D039F">
              <w:rPr>
                <w:lang w:val="ru-RU"/>
              </w:rPr>
              <w:t>968</w:t>
            </w:r>
            <w:r w:rsidR="00781777" w:rsidRPr="000D039F">
              <w:rPr>
                <w:lang w:val="ru-RU"/>
              </w:rPr>
              <w:t>–</w:t>
            </w:r>
            <w:r w:rsidRPr="000D039F">
              <w:rPr>
                <w:lang w:val="ru-RU"/>
              </w:rPr>
              <w:t>973</w:t>
            </w:r>
          </w:p>
        </w:tc>
        <w:tc>
          <w:tcPr>
            <w:tcW w:w="1063" w:type="pct"/>
          </w:tcPr>
          <w:p w14:paraId="5EF5C274" w14:textId="4A9F8A49" w:rsidR="00D51813" w:rsidRPr="000D039F" w:rsidRDefault="00D51813" w:rsidP="0050125C">
            <w:pPr>
              <w:pStyle w:val="Tabletext"/>
              <w:jc w:val="center"/>
              <w:rPr>
                <w:lang w:val="ru-RU"/>
              </w:rPr>
            </w:pPr>
            <w:r w:rsidRPr="000D039F">
              <w:rPr>
                <w:lang w:val="ru-RU"/>
              </w:rPr>
              <w:t>5 000</w:t>
            </w:r>
          </w:p>
        </w:tc>
        <w:tc>
          <w:tcPr>
            <w:tcW w:w="2870" w:type="pct"/>
          </w:tcPr>
          <w:p w14:paraId="1531BAA1" w14:textId="77777777" w:rsidR="00D51813" w:rsidRPr="000D039F" w:rsidRDefault="00D51813" w:rsidP="0050125C">
            <w:pPr>
              <w:pStyle w:val="Tabletext"/>
              <w:rPr>
                <w:lang w:val="ru-RU"/>
              </w:rPr>
            </w:pPr>
            <w:r w:rsidRPr="000D039F">
              <w:rPr>
                <w:lang w:val="ru-RU" w:eastAsia="zh-CN"/>
              </w:rPr>
              <w:t>H</w:t>
            </w:r>
            <w:r w:rsidRPr="000D039F">
              <w:rPr>
                <w:vertAlign w:val="subscript"/>
                <w:lang w:val="ru-RU" w:eastAsia="zh-CN"/>
              </w:rPr>
              <w:t>2</w:t>
            </w:r>
            <w:r w:rsidRPr="000D039F">
              <w:rPr>
                <w:lang w:val="ru-RU" w:eastAsia="zh-CN"/>
              </w:rPr>
              <w:t>O</w:t>
            </w:r>
          </w:p>
        </w:tc>
      </w:tr>
      <w:tr w:rsidR="00D51813" w:rsidRPr="000D039F" w14:paraId="7263F693" w14:textId="77777777" w:rsidTr="005B5FE4">
        <w:trPr>
          <w:gridBefore w:val="1"/>
          <w:wBefore w:w="4" w:type="pct"/>
        </w:trPr>
        <w:tc>
          <w:tcPr>
            <w:tcW w:w="1063" w:type="pct"/>
          </w:tcPr>
          <w:p w14:paraId="0F89632C" w14:textId="3BEA3EAB" w:rsidR="00D51813" w:rsidRPr="000D039F" w:rsidRDefault="00D51813" w:rsidP="0050125C">
            <w:pPr>
              <w:pStyle w:val="Tabletext"/>
              <w:jc w:val="center"/>
              <w:rPr>
                <w:lang w:val="ru-RU"/>
              </w:rPr>
            </w:pPr>
            <w:r w:rsidRPr="000D039F">
              <w:rPr>
                <w:lang w:val="ru-RU"/>
              </w:rPr>
              <w:t>985</w:t>
            </w:r>
            <w:r w:rsidR="00781777" w:rsidRPr="000D039F">
              <w:rPr>
                <w:lang w:val="ru-RU"/>
              </w:rPr>
              <w:t>–</w:t>
            </w:r>
            <w:r w:rsidRPr="000D039F">
              <w:rPr>
                <w:lang w:val="ru-RU"/>
              </w:rPr>
              <w:t>990</w:t>
            </w:r>
          </w:p>
        </w:tc>
        <w:tc>
          <w:tcPr>
            <w:tcW w:w="1063" w:type="pct"/>
          </w:tcPr>
          <w:p w14:paraId="24AE4E13" w14:textId="3ABDAE14" w:rsidR="00D51813" w:rsidRPr="000D039F" w:rsidRDefault="00D51813" w:rsidP="0050125C">
            <w:pPr>
              <w:pStyle w:val="Tabletext"/>
              <w:jc w:val="center"/>
              <w:rPr>
                <w:lang w:val="ru-RU"/>
              </w:rPr>
            </w:pPr>
            <w:r w:rsidRPr="000D039F">
              <w:rPr>
                <w:lang w:val="ru-RU"/>
              </w:rPr>
              <w:t>5 000</w:t>
            </w:r>
          </w:p>
        </w:tc>
        <w:tc>
          <w:tcPr>
            <w:tcW w:w="2870" w:type="pct"/>
          </w:tcPr>
          <w:p w14:paraId="4DF6067E" w14:textId="77777777" w:rsidR="00D51813" w:rsidRPr="000D039F" w:rsidRDefault="00D51813" w:rsidP="0050125C">
            <w:pPr>
              <w:pStyle w:val="Tabletext"/>
              <w:rPr>
                <w:lang w:val="ru-RU"/>
              </w:rPr>
            </w:pPr>
            <w:r w:rsidRPr="000D039F">
              <w:rPr>
                <w:lang w:val="ru-RU" w:eastAsia="zh-CN"/>
              </w:rPr>
              <w:t>H</w:t>
            </w:r>
            <w:r w:rsidRPr="000D039F">
              <w:rPr>
                <w:vertAlign w:val="subscript"/>
                <w:lang w:val="ru-RU" w:eastAsia="zh-CN"/>
              </w:rPr>
              <w:t>2</w:t>
            </w:r>
            <w:r w:rsidRPr="000D039F">
              <w:rPr>
                <w:lang w:val="ru-RU" w:eastAsia="zh-CN"/>
              </w:rPr>
              <w:t>O</w:t>
            </w:r>
          </w:p>
        </w:tc>
      </w:tr>
      <w:tr w:rsidR="00D51813" w:rsidRPr="000D039F" w14:paraId="59FF0778" w14:textId="77777777" w:rsidTr="005C2395">
        <w:tblPrEx>
          <w:tblCellMar>
            <w:left w:w="70" w:type="dxa"/>
            <w:right w:w="70" w:type="dxa"/>
          </w:tblCellMar>
          <w:tblLook w:val="0000" w:firstRow="0" w:lastRow="0" w:firstColumn="0" w:lastColumn="0" w:noHBand="0" w:noVBand="0"/>
        </w:tblPrEx>
        <w:trPr>
          <w:trHeight w:val="274"/>
        </w:trPr>
        <w:tc>
          <w:tcPr>
            <w:tcW w:w="5000" w:type="pct"/>
            <w:gridSpan w:val="4"/>
          </w:tcPr>
          <w:p w14:paraId="7FF74754" w14:textId="50AC7CDF" w:rsidR="00D51813" w:rsidRPr="000D039F" w:rsidRDefault="00D51813" w:rsidP="001F50A4">
            <w:pPr>
              <w:pStyle w:val="Tabletext"/>
              <w:spacing w:before="0" w:after="0"/>
              <w:ind w:left="284" w:hanging="284"/>
              <w:rPr>
                <w:highlight w:val="yellow"/>
                <w:lang w:val="ru-RU"/>
              </w:rPr>
            </w:pPr>
            <w:r w:rsidRPr="000D039F">
              <w:rPr>
                <w:sz w:val="16"/>
                <w:szCs w:val="16"/>
                <w:lang w:val="ru-RU"/>
              </w:rPr>
              <w:t>*</w:t>
            </w:r>
            <w:r w:rsidRPr="000D039F">
              <w:rPr>
                <w:lang w:val="ru-RU"/>
              </w:rPr>
              <w:tab/>
            </w:r>
            <w:r w:rsidR="00F17216" w:rsidRPr="000D039F">
              <w:rPr>
                <w:lang w:val="ru-RU"/>
              </w:rPr>
              <w:t>ПРИМЕЧАНИЕ. Актуальную информацию о распределении частот пассивным датчикам можно найти в Таблице распределения частот в Статье 5 РР. Дополнительная информация о предпочтительных частотах для пассивного зондирования приводится в последней версии Рекомендации МСЭ-R RS.515.</w:t>
            </w:r>
          </w:p>
          <w:p w14:paraId="439F86B1" w14:textId="21B56490" w:rsidR="00D51813" w:rsidRPr="000D039F" w:rsidRDefault="00313C8C" w:rsidP="001F50A4">
            <w:pPr>
              <w:pStyle w:val="Tabletext"/>
              <w:spacing w:before="0" w:after="0"/>
              <w:ind w:left="284" w:hanging="284"/>
              <w:rPr>
                <w:lang w:val="ru-RU"/>
              </w:rPr>
            </w:pPr>
            <w:r w:rsidRPr="000D039F">
              <w:rPr>
                <w:position w:val="6"/>
                <w:szCs w:val="18"/>
                <w:vertAlign w:val="superscript"/>
                <w:lang w:val="ru-RU"/>
              </w:rPr>
              <w:t>(1)</w:t>
            </w:r>
            <w:r w:rsidRPr="000D039F">
              <w:rPr>
                <w:lang w:val="ru-RU"/>
              </w:rPr>
              <w:tab/>
            </w:r>
            <w:r w:rsidR="00FB6761" w:rsidRPr="000D039F">
              <w:rPr>
                <w:lang w:val="ru-RU"/>
              </w:rPr>
              <w:t>Эта полоса частот занята несколькими каналами.</w:t>
            </w:r>
          </w:p>
        </w:tc>
      </w:tr>
    </w:tbl>
    <w:p w14:paraId="063E67E9" w14:textId="77777777" w:rsidR="00520EEE" w:rsidRDefault="00520EEE" w:rsidP="00520EEE">
      <w:bookmarkStart w:id="314" w:name="_Toc236299096"/>
      <w:bookmarkEnd w:id="308"/>
      <w:bookmarkEnd w:id="309"/>
      <w:bookmarkEnd w:id="310"/>
      <w:bookmarkEnd w:id="311"/>
      <w:bookmarkEnd w:id="312"/>
      <w:bookmarkEnd w:id="313"/>
    </w:p>
    <w:p w14:paraId="5E8E2AEC" w14:textId="77777777" w:rsidR="00520EEE" w:rsidRDefault="00520EEE" w:rsidP="00520EEE"/>
    <w:p w14:paraId="69BF381E" w14:textId="2325071A" w:rsidR="005C2395" w:rsidRPr="000D039F" w:rsidRDefault="005C2395" w:rsidP="00615BB5">
      <w:pPr>
        <w:pStyle w:val="Heading3"/>
        <w:rPr>
          <w:lang w:val="ru-RU"/>
        </w:rPr>
      </w:pPr>
      <w:r w:rsidRPr="000D039F">
        <w:rPr>
          <w:lang w:val="ru-RU"/>
        </w:rPr>
        <w:lastRenderedPageBreak/>
        <w:t>5.2.2</w:t>
      </w:r>
      <w:r w:rsidRPr="000D039F">
        <w:rPr>
          <w:lang w:val="ru-RU"/>
        </w:rPr>
        <w:tab/>
        <w:t>Наблюдение характеристик поверхности Земли</w:t>
      </w:r>
      <w:bookmarkEnd w:id="314"/>
    </w:p>
    <w:p w14:paraId="67D8B77B" w14:textId="3A10B0EE" w:rsidR="005C2395" w:rsidRPr="000D039F" w:rsidRDefault="005C2395" w:rsidP="00615BB5">
      <w:pPr>
        <w:keepNext/>
        <w:keepLines/>
        <w:rPr>
          <w:lang w:val="ru-RU"/>
        </w:rPr>
      </w:pPr>
      <w:r w:rsidRPr="000D039F">
        <w:rPr>
          <w:lang w:val="ru-RU"/>
        </w:rPr>
        <w:t xml:space="preserve">Для измерения параметров поверхности (например, водяного пара, температуры поверхности моря, скорости ветра, интенсивности дождя) радиометрические </w:t>
      </w:r>
      <w:r w:rsidR="00574293" w:rsidRPr="000D039F">
        <w:rPr>
          <w:lang w:val="ru-RU"/>
        </w:rPr>
        <w:t>"</w:t>
      </w:r>
      <w:r w:rsidRPr="000D039F">
        <w:rPr>
          <w:lang w:val="ru-RU"/>
        </w:rPr>
        <w:t>каналы-окна</w:t>
      </w:r>
      <w:r w:rsidR="00574293" w:rsidRPr="000D039F">
        <w:rPr>
          <w:lang w:val="ru-RU"/>
        </w:rPr>
        <w:t>"</w:t>
      </w:r>
      <w:r w:rsidRPr="000D039F">
        <w:rPr>
          <w:lang w:val="ru-RU"/>
        </w:rPr>
        <w:t xml:space="preserve"> следует выбирать таким образом, чтобы обеспечить регулярный отбор проб в микроволновом диапазоне от 1 ГГц до 90 ГГц (в среднем одна частота на октаву). В ряде случаев не требуется высокая точность установки частот, поскольку параметры естественных излучений поверхности не имеют сильной зависимости от частоты. В целом на естественные излучения, которые могут наблюдаться на заданных частотах, в разной степени влияет ряд геофизических параметров. Это показано на Рисунках </w:t>
      </w:r>
      <w:proofErr w:type="gramStart"/>
      <w:r w:rsidRPr="000D039F">
        <w:rPr>
          <w:lang w:val="ru-RU"/>
        </w:rPr>
        <w:t>5-2</w:t>
      </w:r>
      <w:proofErr w:type="gramEnd"/>
      <w:r w:rsidRPr="000D039F">
        <w:rPr>
          <w:lang w:val="ru-RU"/>
        </w:rPr>
        <w:t xml:space="preserve"> и </w:t>
      </w:r>
      <w:proofErr w:type="gramStart"/>
      <w:r w:rsidRPr="000D039F">
        <w:rPr>
          <w:lang w:val="ru-RU"/>
        </w:rPr>
        <w:t>5-3</w:t>
      </w:r>
      <w:proofErr w:type="gramEnd"/>
      <w:r w:rsidRPr="000D039F">
        <w:rPr>
          <w:lang w:val="ru-RU"/>
        </w:rPr>
        <w:t>, на которых изображена чувствительность естественных излучений в микроволновом диапазоне к различным геофизическим параметрам в зависимости от частоты. Яркостная температура является мерой интенсивности радиации, излучаемой каким-либо объектом за счет тепловой энергии и задаваемой в единицах температуры в связи с наличием взаимосвязи между интенсивностью излучаемой радиации и физической температурой излучающего объекта.</w:t>
      </w:r>
    </w:p>
    <w:p w14:paraId="0003DFB3" w14:textId="77777777" w:rsidR="005C2395" w:rsidRPr="000D039F" w:rsidRDefault="005C2395" w:rsidP="0053797A">
      <w:pPr>
        <w:pStyle w:val="Heading4"/>
        <w:rPr>
          <w:lang w:val="ru-RU"/>
        </w:rPr>
      </w:pPr>
      <w:r w:rsidRPr="000D039F">
        <w:rPr>
          <w:lang w:val="ru-RU"/>
        </w:rPr>
        <w:t>5.2.2.1</w:t>
      </w:r>
      <w:r w:rsidRPr="000D039F">
        <w:rPr>
          <w:lang w:val="ru-RU"/>
        </w:rPr>
        <w:tab/>
        <w:t>Наблюдение за поверхностью океанов</w:t>
      </w:r>
    </w:p>
    <w:p w14:paraId="2FA98CBA" w14:textId="77777777" w:rsidR="005C2395" w:rsidRPr="000D039F" w:rsidRDefault="005C2395" w:rsidP="005C2395">
      <w:pPr>
        <w:rPr>
          <w:lang w:val="ru-RU"/>
        </w:rPr>
      </w:pPr>
      <w:r w:rsidRPr="000D039F">
        <w:rPr>
          <w:lang w:val="ru-RU"/>
        </w:rPr>
        <w:t>Дистанционное зондирование поверхности океанов используется для измерения многих из тех же самых параметров, что и на суше (например, водяного пара, интенсивности дождя, скорости ветра), а также параметров, которые обеспечивают информацию о состоянии самого океана (например, температуры поверхности океана, солености океанской воды, толщины морского льда).</w:t>
      </w:r>
    </w:p>
    <w:p w14:paraId="168885FA" w14:textId="77777777" w:rsidR="005C2395" w:rsidRPr="000D039F" w:rsidRDefault="005C2395" w:rsidP="005C2395">
      <w:pPr>
        <w:rPr>
          <w:lang w:val="ru-RU"/>
        </w:rPr>
      </w:pPr>
      <w:r w:rsidRPr="000D039F">
        <w:rPr>
          <w:lang w:val="ru-RU"/>
        </w:rPr>
        <w:t xml:space="preserve">На Рисунке </w:t>
      </w:r>
      <w:proofErr w:type="gramStart"/>
      <w:r w:rsidRPr="000D039F">
        <w:rPr>
          <w:lang w:val="ru-RU"/>
        </w:rPr>
        <w:t>5-2</w:t>
      </w:r>
      <w:proofErr w:type="gramEnd"/>
      <w:r w:rsidRPr="000D039F">
        <w:rPr>
          <w:lang w:val="ru-RU"/>
        </w:rPr>
        <w:t xml:space="preserve"> изображена чувствительность яркостной температуры к геофизическим параметрам над поверхностью океана, при этом:</w:t>
      </w:r>
    </w:p>
    <w:p w14:paraId="0E889749" w14:textId="77777777" w:rsidR="005C2395" w:rsidRPr="000D039F" w:rsidRDefault="005C2395" w:rsidP="0053797A">
      <w:pPr>
        <w:pStyle w:val="enumlev1"/>
        <w:rPr>
          <w:lang w:val="ru-RU"/>
        </w:rPr>
      </w:pPr>
      <w:r w:rsidRPr="000D039F">
        <w:rPr>
          <w:lang w:val="ru-RU"/>
        </w:rPr>
        <w:t>–</w:t>
      </w:r>
      <w:r w:rsidRPr="000D039F">
        <w:rPr>
          <w:lang w:val="ru-RU"/>
        </w:rPr>
        <w:tab/>
        <w:t>измерения на низкой частоте, как правило, около 1,4 ГГц, обеспечивают данные о солености океанской воды;</w:t>
      </w:r>
    </w:p>
    <w:p w14:paraId="292083FB" w14:textId="77777777" w:rsidR="005C2395" w:rsidRPr="000D039F" w:rsidRDefault="005C2395" w:rsidP="0053797A">
      <w:pPr>
        <w:pStyle w:val="enumlev1"/>
        <w:rPr>
          <w:lang w:val="ru-RU"/>
        </w:rPr>
      </w:pPr>
      <w:r w:rsidRPr="000D039F">
        <w:rPr>
          <w:lang w:val="ru-RU"/>
        </w:rPr>
        <w:t>–</w:t>
      </w:r>
      <w:r w:rsidRPr="000D039F">
        <w:rPr>
          <w:lang w:val="ru-RU"/>
        </w:rPr>
        <w:tab/>
        <w:t>измерения на частотах около 6 ГГц обеспечивают наилучшую чувствительность к температуре поверхности моря, однако в них прослеживается незначительное влияние солености и скорости ветра, которое можно устранить с помощью измерений на частотах около 1,4 ГГц и около 10 ГГц;</w:t>
      </w:r>
    </w:p>
    <w:p w14:paraId="5F73F5B5" w14:textId="65F4322D" w:rsidR="005C2395" w:rsidRPr="000D039F" w:rsidRDefault="005C2395" w:rsidP="0053797A">
      <w:pPr>
        <w:pStyle w:val="enumlev1"/>
        <w:rPr>
          <w:lang w:val="ru-RU"/>
        </w:rPr>
      </w:pPr>
      <w:r w:rsidRPr="000D039F">
        <w:rPr>
          <w:lang w:val="ru-RU"/>
        </w:rPr>
        <w:t>–</w:t>
      </w:r>
      <w:r w:rsidRPr="000D039F">
        <w:rPr>
          <w:lang w:val="ru-RU"/>
        </w:rPr>
        <w:tab/>
        <w:t>область 17</w:t>
      </w:r>
      <w:r w:rsidR="00BC3D52" w:rsidRPr="000D039F">
        <w:rPr>
          <w:lang w:val="ru-RU"/>
        </w:rPr>
        <w:t>–</w:t>
      </w:r>
      <w:r w:rsidRPr="000D039F">
        <w:rPr>
          <w:lang w:val="ru-RU"/>
        </w:rPr>
        <w:t xml:space="preserve">19 ГГц с минимальным влиянием температуры поверхности моря и атмосферного водяного пара является оптимальной для измерения излучающей способности поверхности океана, которая непосредственно связана со скоростью ветра около поверхности либо с наличием морского льда. Температура поверхности океана также в некоторой степени чувствительна к общему содержанию водяного пара, а также к </w:t>
      </w:r>
      <w:proofErr w:type="spellStart"/>
      <w:r w:rsidRPr="000D039F">
        <w:rPr>
          <w:lang w:val="ru-RU"/>
        </w:rPr>
        <w:t>жидкокапельным</w:t>
      </w:r>
      <w:proofErr w:type="spellEnd"/>
      <w:r w:rsidRPr="000D039F">
        <w:rPr>
          <w:lang w:val="ru-RU"/>
        </w:rPr>
        <w:t xml:space="preserve"> облакам;</w:t>
      </w:r>
    </w:p>
    <w:p w14:paraId="7EA607D0" w14:textId="77777777" w:rsidR="005C2395" w:rsidRPr="000D039F" w:rsidRDefault="005C2395" w:rsidP="0053797A">
      <w:pPr>
        <w:pStyle w:val="enumlev1"/>
        <w:rPr>
          <w:lang w:val="ru-RU"/>
        </w:rPr>
      </w:pPr>
      <w:r w:rsidRPr="000D039F">
        <w:rPr>
          <w:lang w:val="ru-RU"/>
        </w:rPr>
        <w:t>–</w:t>
      </w:r>
      <w:r w:rsidRPr="000D039F">
        <w:rPr>
          <w:lang w:val="ru-RU"/>
        </w:rPr>
        <w:tab/>
        <w:t xml:space="preserve">общее содержание водяного пара лучше всего поддается измерению на частотах около 24 ГГц, в то время как измерения </w:t>
      </w:r>
      <w:proofErr w:type="spellStart"/>
      <w:r w:rsidRPr="000D039F">
        <w:rPr>
          <w:lang w:val="ru-RU"/>
        </w:rPr>
        <w:t>жидкокапельных</w:t>
      </w:r>
      <w:proofErr w:type="spellEnd"/>
      <w:r w:rsidRPr="000D039F">
        <w:rPr>
          <w:lang w:val="ru-RU"/>
        </w:rPr>
        <w:t xml:space="preserve"> облаков можно проводить на частотах около 36 ГГц; и</w:t>
      </w:r>
    </w:p>
    <w:p w14:paraId="4286C407" w14:textId="77777777" w:rsidR="005C2395" w:rsidRPr="000D039F" w:rsidRDefault="005C2395" w:rsidP="0053797A">
      <w:pPr>
        <w:pStyle w:val="enumlev1"/>
        <w:rPr>
          <w:lang w:val="ru-RU"/>
        </w:rPr>
      </w:pPr>
      <w:r w:rsidRPr="000D039F">
        <w:rPr>
          <w:lang w:val="ru-RU"/>
        </w:rPr>
        <w:t>–</w:t>
      </w:r>
      <w:r w:rsidRPr="000D039F">
        <w:rPr>
          <w:lang w:val="ru-RU"/>
        </w:rPr>
        <w:tab/>
        <w:t>для многих применений для определения доминирующих параметров океана требуется пять частот (около 6 ГГц, 10 ГГц, 18 ГГц, 24 ГГц и 36 ГГц).</w:t>
      </w:r>
    </w:p>
    <w:p w14:paraId="2A5DB834" w14:textId="77777777" w:rsidR="00A739E8" w:rsidRPr="000D039F" w:rsidRDefault="00A739E8" w:rsidP="0053797A">
      <w:pPr>
        <w:pStyle w:val="enumlev1"/>
        <w:rPr>
          <w:lang w:val="ru-RU"/>
        </w:rPr>
      </w:pPr>
    </w:p>
    <w:p w14:paraId="3B182A04" w14:textId="77777777" w:rsidR="00A739E8" w:rsidRPr="000D039F" w:rsidRDefault="00A739E8" w:rsidP="0053797A">
      <w:pPr>
        <w:pStyle w:val="enumlev1"/>
        <w:rPr>
          <w:lang w:val="ru-RU"/>
        </w:rPr>
      </w:pPr>
    </w:p>
    <w:p w14:paraId="0069B709" w14:textId="77777777" w:rsidR="00A739E8" w:rsidRPr="000D039F" w:rsidRDefault="00A739E8" w:rsidP="0053797A">
      <w:pPr>
        <w:pStyle w:val="enumlev1"/>
        <w:rPr>
          <w:lang w:val="ru-RU"/>
        </w:rPr>
      </w:pPr>
    </w:p>
    <w:p w14:paraId="6C8F22E9" w14:textId="77777777" w:rsidR="00A739E8" w:rsidRPr="000D039F" w:rsidRDefault="00A739E8" w:rsidP="0053797A">
      <w:pPr>
        <w:pStyle w:val="enumlev1"/>
        <w:rPr>
          <w:lang w:val="ru-RU"/>
        </w:rPr>
      </w:pPr>
    </w:p>
    <w:p w14:paraId="5F2346B3" w14:textId="77777777" w:rsidR="00A739E8" w:rsidRPr="000D039F" w:rsidRDefault="00A739E8" w:rsidP="0053797A">
      <w:pPr>
        <w:pStyle w:val="enumlev1"/>
        <w:rPr>
          <w:lang w:val="ru-RU"/>
        </w:rPr>
      </w:pPr>
    </w:p>
    <w:p w14:paraId="5331EBD0" w14:textId="77777777" w:rsidR="00A739E8" w:rsidRPr="000D039F" w:rsidRDefault="00A739E8" w:rsidP="0053797A">
      <w:pPr>
        <w:pStyle w:val="enumlev1"/>
        <w:rPr>
          <w:lang w:val="ru-RU"/>
        </w:rPr>
      </w:pPr>
    </w:p>
    <w:p w14:paraId="03E4BC77" w14:textId="77777777" w:rsidR="00A739E8" w:rsidRPr="000D039F" w:rsidRDefault="00A739E8" w:rsidP="0053797A">
      <w:pPr>
        <w:pStyle w:val="enumlev1"/>
        <w:rPr>
          <w:lang w:val="ru-RU"/>
        </w:rPr>
      </w:pPr>
    </w:p>
    <w:p w14:paraId="2F76CE0E" w14:textId="77777777" w:rsidR="00A739E8" w:rsidRPr="000D039F" w:rsidRDefault="00A739E8" w:rsidP="0053797A">
      <w:pPr>
        <w:pStyle w:val="enumlev1"/>
        <w:rPr>
          <w:lang w:val="ru-RU"/>
        </w:rPr>
      </w:pPr>
    </w:p>
    <w:p w14:paraId="53248690" w14:textId="77777777" w:rsidR="00A739E8" w:rsidRPr="000D039F" w:rsidRDefault="00A739E8" w:rsidP="0053797A">
      <w:pPr>
        <w:pStyle w:val="enumlev1"/>
        <w:rPr>
          <w:lang w:val="ru-RU"/>
        </w:rPr>
      </w:pPr>
    </w:p>
    <w:p w14:paraId="65CF1585" w14:textId="5CCA5F71" w:rsidR="00D51813" w:rsidRPr="000D039F" w:rsidRDefault="005C2395" w:rsidP="00D51813">
      <w:pPr>
        <w:pStyle w:val="FigureNo"/>
        <w:rPr>
          <w:lang w:val="ru-RU"/>
        </w:rPr>
      </w:pPr>
      <w:r w:rsidRPr="000D039F">
        <w:rPr>
          <w:lang w:val="ru-RU"/>
        </w:rPr>
        <w:lastRenderedPageBreak/>
        <w:t>Рисунок</w:t>
      </w:r>
      <w:r w:rsidR="00D51813" w:rsidRPr="000D039F">
        <w:rPr>
          <w:lang w:val="ru-RU"/>
        </w:rPr>
        <w:t xml:space="preserve"> </w:t>
      </w:r>
      <w:proofErr w:type="gramStart"/>
      <w:r w:rsidR="00D51813" w:rsidRPr="000D039F">
        <w:rPr>
          <w:lang w:val="ru-RU"/>
        </w:rPr>
        <w:t>5-2</w:t>
      </w:r>
      <w:proofErr w:type="gramEnd"/>
    </w:p>
    <w:p w14:paraId="54796AA7" w14:textId="1A017F42" w:rsidR="00D51813" w:rsidRPr="000D039F" w:rsidRDefault="005C2395" w:rsidP="00D51813">
      <w:pPr>
        <w:pStyle w:val="Figuretitle"/>
        <w:rPr>
          <w:lang w:val="ru-RU"/>
        </w:rPr>
      </w:pPr>
      <w:r w:rsidRPr="000D039F">
        <w:rPr>
          <w:lang w:val="ru-RU"/>
        </w:rPr>
        <w:t>Чувствительность яркостной температуры к геофизическим параметрам над поверхностью океана</w:t>
      </w:r>
    </w:p>
    <w:p w14:paraId="50FD729E" w14:textId="79F307B8" w:rsidR="00D51813" w:rsidRPr="000D039F" w:rsidRDefault="00E014C6" w:rsidP="00D51813">
      <w:pPr>
        <w:pStyle w:val="Figure"/>
        <w:rPr>
          <w:lang w:val="ru-RU"/>
        </w:rPr>
      </w:pPr>
      <w:r w:rsidRPr="000D039F">
        <w:rPr>
          <w:noProof/>
          <w:lang w:val="ru-RU"/>
        </w:rPr>
        <w:drawing>
          <wp:inline distT="0" distB="0" distL="0" distR="0" wp14:anchorId="052F89D4" wp14:editId="122FE44B">
            <wp:extent cx="5177155" cy="2857500"/>
            <wp:effectExtent l="0" t="0" r="4445" b="0"/>
            <wp:docPr id="1233032750"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pic:cNvPicPr>
                      <a:picLocks noChangeAspect="1" noChangeArrowheads="1"/>
                    </pic:cNvPicPr>
                  </pic:nvPicPr>
                  <pic:blipFill>
                    <a:blip r:embed="rId113" cstate="print">
                      <a:extLst>
                        <a:ext uri="{28A0092B-C50C-407E-A947-70E740481C1C}">
                          <a14:useLocalDpi xmlns:a14="http://schemas.microsoft.com/office/drawing/2010/main" val="0"/>
                        </a:ext>
                      </a:extLst>
                    </a:blip>
                    <a:srcRect/>
                    <a:stretch>
                      <a:fillRect/>
                    </a:stretch>
                  </pic:blipFill>
                  <pic:spPr bwMode="auto">
                    <a:xfrm>
                      <a:off x="0" y="0"/>
                      <a:ext cx="5177155" cy="2857500"/>
                    </a:xfrm>
                    <a:prstGeom prst="rect">
                      <a:avLst/>
                    </a:prstGeom>
                    <a:noFill/>
                    <a:ln>
                      <a:noFill/>
                    </a:ln>
                  </pic:spPr>
                </pic:pic>
              </a:graphicData>
            </a:graphic>
          </wp:inline>
        </w:drawing>
      </w:r>
    </w:p>
    <w:p w14:paraId="7A9241BD" w14:textId="77777777" w:rsidR="005C2395" w:rsidRPr="000D039F" w:rsidRDefault="005C2395" w:rsidP="0053797A">
      <w:pPr>
        <w:pStyle w:val="Heading4"/>
        <w:rPr>
          <w:lang w:val="ru-RU"/>
        </w:rPr>
      </w:pPr>
      <w:r w:rsidRPr="000D039F">
        <w:rPr>
          <w:lang w:val="ru-RU"/>
        </w:rPr>
        <w:t>5.2.2.2</w:t>
      </w:r>
      <w:r w:rsidRPr="000D039F">
        <w:rPr>
          <w:lang w:val="ru-RU"/>
        </w:rPr>
        <w:tab/>
        <w:t>Наблюдение за поверхностью суши</w:t>
      </w:r>
    </w:p>
    <w:p w14:paraId="57F0F315" w14:textId="77777777" w:rsidR="005C2395" w:rsidRPr="000D039F" w:rsidRDefault="005C2395" w:rsidP="005C2395">
      <w:pPr>
        <w:rPr>
          <w:lang w:val="ru-RU"/>
        </w:rPr>
      </w:pPr>
      <w:r w:rsidRPr="000D039F">
        <w:rPr>
          <w:lang w:val="ru-RU"/>
        </w:rPr>
        <w:t xml:space="preserve">Дистанционное зондирование поверхности суши является несколько более сложным процессом в связи с высокой временной и пространственной изменчивостью характеристик поверхности (от районов, покрытых снегом/льдом, до пустынь и влажных тропических лесов). Более того, сигнал, принимаемый пассивным датчиком, распространяется через несколько различных сред: почву, возможно, снег и/или лед, слой растительности, атмосферу, облака и иногда дождь или снег. Вторым фактором, который следует учитывать, является то, что в каждой среде на испускаемое излучение могут влиять несколько параметров. Например, яркостная температура почвы будет отличаться в зависимости от фактической температуры почвы, содержания влаги в почве, шероховатости поверхности и гранулометрического состава почвы. Аналогичным образом, воздействие растительности связано с температурой и структурой листового полога через непрозрачность и альбедо однократного рассеяния (т. е. отношение отраженного света к падающему). Воздействие этих факторов на сигнал носит частотно-зависимый характер. На Рисунке </w:t>
      </w:r>
      <w:proofErr w:type="gramStart"/>
      <w:r w:rsidRPr="000D039F">
        <w:rPr>
          <w:lang w:val="ru-RU"/>
        </w:rPr>
        <w:t>5-3</w:t>
      </w:r>
      <w:proofErr w:type="gramEnd"/>
      <w:r w:rsidRPr="000D039F">
        <w:rPr>
          <w:lang w:val="ru-RU"/>
        </w:rPr>
        <w:t xml:space="preserve"> изображена нормированная чувствительность как функция от частоты для нескольких ключевых параметров.</w:t>
      </w:r>
    </w:p>
    <w:p w14:paraId="51AA5D8C" w14:textId="77777777" w:rsidR="005C2395" w:rsidRPr="000D039F" w:rsidRDefault="005C2395" w:rsidP="005C2395">
      <w:pPr>
        <w:rPr>
          <w:lang w:val="ru-RU"/>
        </w:rPr>
      </w:pPr>
      <w:r w:rsidRPr="000D039F">
        <w:rPr>
          <w:lang w:val="ru-RU"/>
        </w:rPr>
        <w:t xml:space="preserve">На Рисунке </w:t>
      </w:r>
      <w:proofErr w:type="gramStart"/>
      <w:r w:rsidRPr="000D039F">
        <w:rPr>
          <w:lang w:val="ru-RU"/>
        </w:rPr>
        <w:t>5-3</w:t>
      </w:r>
      <w:proofErr w:type="gramEnd"/>
      <w:r w:rsidRPr="000D039F">
        <w:rPr>
          <w:lang w:val="ru-RU"/>
        </w:rPr>
        <w:t xml:space="preserve"> показано, что для наблюдений над сушей и в средней зоне умеренного климата необходимо следующее:</w:t>
      </w:r>
    </w:p>
    <w:p w14:paraId="0FD39370" w14:textId="77777777" w:rsidR="005C2395" w:rsidRPr="000D039F" w:rsidRDefault="005C2395" w:rsidP="0053797A">
      <w:pPr>
        <w:pStyle w:val="enumlev1"/>
        <w:rPr>
          <w:lang w:val="ru-RU"/>
        </w:rPr>
      </w:pPr>
      <w:r w:rsidRPr="000D039F">
        <w:rPr>
          <w:lang w:val="ru-RU"/>
        </w:rPr>
        <w:t>–</w:t>
      </w:r>
      <w:r w:rsidRPr="000D039F">
        <w:rPr>
          <w:lang w:val="ru-RU"/>
        </w:rPr>
        <w:tab/>
        <w:t>низкая частота для измерения влажности почвы (около 1 ГГц);</w:t>
      </w:r>
    </w:p>
    <w:p w14:paraId="42CBDF6B" w14:textId="77777777" w:rsidR="005C2395" w:rsidRPr="000D039F" w:rsidRDefault="005C2395" w:rsidP="0053797A">
      <w:pPr>
        <w:pStyle w:val="enumlev1"/>
        <w:rPr>
          <w:lang w:val="ru-RU"/>
        </w:rPr>
      </w:pPr>
      <w:r w:rsidRPr="000D039F">
        <w:rPr>
          <w:lang w:val="ru-RU"/>
        </w:rPr>
        <w:t>–</w:t>
      </w:r>
      <w:r w:rsidRPr="000D039F">
        <w:rPr>
          <w:lang w:val="ru-RU"/>
        </w:rPr>
        <w:tab/>
        <w:t>измерения на частотах приблизительно от 5 ГГц до 10 ГГц для оценки растительной биомассы, после того как будет известно влияние влажности почвы;</w:t>
      </w:r>
    </w:p>
    <w:p w14:paraId="2246DA66" w14:textId="216DCDEA" w:rsidR="005C2395" w:rsidRPr="000D039F" w:rsidRDefault="005C2395" w:rsidP="0053797A">
      <w:pPr>
        <w:pStyle w:val="enumlev1"/>
        <w:rPr>
          <w:lang w:val="ru-RU"/>
        </w:rPr>
      </w:pPr>
      <w:r w:rsidRPr="000D039F">
        <w:rPr>
          <w:lang w:val="ru-RU"/>
        </w:rPr>
        <w:t>–</w:t>
      </w:r>
      <w:r w:rsidRPr="000D039F">
        <w:rPr>
          <w:lang w:val="ru-RU"/>
        </w:rPr>
        <w:tab/>
        <w:t>две частоты в районе пика поглощения водяного пара (как правило, 18</w:t>
      </w:r>
      <w:r w:rsidR="00BC3D52" w:rsidRPr="000D039F">
        <w:rPr>
          <w:lang w:val="ru-RU"/>
        </w:rPr>
        <w:t>–</w:t>
      </w:r>
      <w:r w:rsidRPr="000D039F">
        <w:rPr>
          <w:lang w:val="ru-RU"/>
        </w:rPr>
        <w:t>19 ГГц и 23</w:t>
      </w:r>
      <w:r w:rsidR="00BC3D52" w:rsidRPr="000D039F">
        <w:rPr>
          <w:lang w:val="ru-RU"/>
        </w:rPr>
        <w:t>–</w:t>
      </w:r>
      <w:r w:rsidRPr="000D039F">
        <w:rPr>
          <w:lang w:val="ru-RU"/>
        </w:rPr>
        <w:t>24 ГГц) для оценки влияния атмосферы;</w:t>
      </w:r>
    </w:p>
    <w:p w14:paraId="13353C52" w14:textId="58B136A8" w:rsidR="005C2395" w:rsidRPr="000D039F" w:rsidRDefault="005C2395" w:rsidP="0053797A">
      <w:pPr>
        <w:pStyle w:val="enumlev1"/>
        <w:rPr>
          <w:lang w:val="ru-RU"/>
        </w:rPr>
      </w:pPr>
      <w:r w:rsidRPr="000D039F">
        <w:rPr>
          <w:lang w:val="ru-RU"/>
        </w:rPr>
        <w:t>–</w:t>
      </w:r>
      <w:r w:rsidRPr="000D039F">
        <w:rPr>
          <w:lang w:val="ru-RU"/>
        </w:rPr>
        <w:tab/>
        <w:t>частота около 37 ГГц для оценки жидкой воды, содержащейся в облаках (с использованием частоты 18</w:t>
      </w:r>
      <w:r w:rsidR="00BC3D52" w:rsidRPr="000D039F">
        <w:rPr>
          <w:lang w:val="ru-RU"/>
        </w:rPr>
        <w:t> </w:t>
      </w:r>
      <w:r w:rsidRPr="000D039F">
        <w:rPr>
          <w:lang w:val="ru-RU"/>
        </w:rPr>
        <w:t>ГГц), и/или структуры растительности (с использованием частоты 10 ГГц) и шероховатости почвы (с использованием частот 1 ГГц и 5 ГГц или 10 ГГц).</w:t>
      </w:r>
    </w:p>
    <w:p w14:paraId="7C57D147" w14:textId="77777777" w:rsidR="005C2395" w:rsidRPr="000D039F" w:rsidRDefault="005C2395" w:rsidP="005C2395">
      <w:pPr>
        <w:rPr>
          <w:lang w:val="ru-RU"/>
        </w:rPr>
      </w:pPr>
      <w:r w:rsidRPr="000D039F">
        <w:rPr>
          <w:lang w:val="ru-RU"/>
        </w:rPr>
        <w:t>Частота около 85 ГГц или 90 ГГц полезна для мониторинга дождя, однако только тогда, когда можно оценить все остальные влияющие факторы с использованием более низких частот.</w:t>
      </w:r>
    </w:p>
    <w:p w14:paraId="50049989" w14:textId="77777777" w:rsidR="005C2395" w:rsidRPr="000D039F" w:rsidRDefault="005C2395" w:rsidP="005C2395">
      <w:pPr>
        <w:rPr>
          <w:lang w:val="ru-RU"/>
        </w:rPr>
      </w:pPr>
      <w:r w:rsidRPr="000D039F">
        <w:rPr>
          <w:lang w:val="ru-RU"/>
        </w:rPr>
        <w:t>В процессе исследований с использованием сканирующего многоканального микроволнового радиометра (СММР) и устройства для получения изображений с помощью специального микроволнового датчика (ССМИ) было показано, что можно получить несколько других переменных. К ним относится температура поверхности (с меньшей точностью, нежели при инфракрасных измерениях, однако с возможностью проведения измерений в любых погодных условиях), определяемая с использованием канала около 19 ГГц, когда можно оценить влияние поверхности и атмосферы.</w:t>
      </w:r>
    </w:p>
    <w:p w14:paraId="5B8309A4" w14:textId="0CDD33B3" w:rsidR="005C2395" w:rsidRPr="000D039F" w:rsidRDefault="005C2395" w:rsidP="005C2395">
      <w:pPr>
        <w:rPr>
          <w:lang w:val="ru-RU"/>
        </w:rPr>
      </w:pPr>
      <w:r w:rsidRPr="000D039F">
        <w:rPr>
          <w:lang w:val="ru-RU"/>
        </w:rPr>
        <w:lastRenderedPageBreak/>
        <w:t>Важно осуществлять мониторинг районов, покрытых снегом, при этом измерение на нескольких частотах вновь имеет решающее значение. Фактически, необходимо различать снег и лед, а также определять свежесть снега. Соответствующий сигнал связан со структурой слоев снега и размерами кристаллов. Показано, что для получения этой информации требуется несколько частот, и обычно это 19 ГГц, 37 ГГц и 85</w:t>
      </w:r>
      <w:r w:rsidR="00561B33" w:rsidRPr="000D039F">
        <w:rPr>
          <w:lang w:val="ru-RU"/>
        </w:rPr>
        <w:t>–</w:t>
      </w:r>
      <w:r w:rsidRPr="000D039F">
        <w:rPr>
          <w:lang w:val="ru-RU"/>
        </w:rPr>
        <w:t>90 ГГц.</w:t>
      </w:r>
    </w:p>
    <w:p w14:paraId="6AE421A9" w14:textId="5636031B" w:rsidR="00D51813" w:rsidRPr="000D039F" w:rsidRDefault="005C2395" w:rsidP="00D51813">
      <w:pPr>
        <w:pStyle w:val="FigureNo"/>
        <w:rPr>
          <w:lang w:val="ru-RU"/>
        </w:rPr>
      </w:pPr>
      <w:r w:rsidRPr="000D039F">
        <w:rPr>
          <w:lang w:val="ru-RU"/>
        </w:rPr>
        <w:t>Рисунок</w:t>
      </w:r>
      <w:r w:rsidR="00D51813" w:rsidRPr="000D039F">
        <w:rPr>
          <w:lang w:val="ru-RU"/>
        </w:rPr>
        <w:t xml:space="preserve"> </w:t>
      </w:r>
      <w:proofErr w:type="gramStart"/>
      <w:r w:rsidR="00D51813" w:rsidRPr="000D039F">
        <w:rPr>
          <w:lang w:val="ru-RU"/>
        </w:rPr>
        <w:t>5-3</w:t>
      </w:r>
      <w:proofErr w:type="gramEnd"/>
    </w:p>
    <w:p w14:paraId="4CEC35FF" w14:textId="25DAAB3E" w:rsidR="00D51813" w:rsidRPr="000D039F" w:rsidRDefault="005C2395" w:rsidP="00D51813">
      <w:pPr>
        <w:pStyle w:val="Figuretitle"/>
        <w:rPr>
          <w:lang w:val="ru-RU"/>
        </w:rPr>
      </w:pPr>
      <w:r w:rsidRPr="000D039F">
        <w:rPr>
          <w:lang w:val="ru-RU"/>
        </w:rPr>
        <w:t>Чувствительность яркостной температуры к геофизическим параметрам над поверхностью суши</w:t>
      </w:r>
    </w:p>
    <w:p w14:paraId="1CE068B5" w14:textId="77B70AD2" w:rsidR="00D51813" w:rsidRPr="000D039F" w:rsidRDefault="00D06F7A" w:rsidP="00D51813">
      <w:pPr>
        <w:pStyle w:val="Figure"/>
        <w:rPr>
          <w:lang w:val="ru-RU"/>
        </w:rPr>
      </w:pPr>
      <w:r w:rsidRPr="000D039F">
        <w:rPr>
          <w:noProof/>
          <w:lang w:val="ru-RU"/>
        </w:rPr>
        <w:drawing>
          <wp:inline distT="0" distB="0" distL="0" distR="0" wp14:anchorId="64B2FAE3" wp14:editId="3BFB7A38">
            <wp:extent cx="5167630" cy="2795905"/>
            <wp:effectExtent l="0" t="0" r="0" b="4445"/>
            <wp:docPr id="2023234730"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pic:cNvPicPr>
                      <a:picLocks noChangeAspect="1" noChangeArrowheads="1"/>
                    </pic:cNvPicPr>
                  </pic:nvPicPr>
                  <pic:blipFill>
                    <a:blip r:embed="rId114" cstate="print">
                      <a:extLst>
                        <a:ext uri="{28A0092B-C50C-407E-A947-70E740481C1C}">
                          <a14:useLocalDpi xmlns:a14="http://schemas.microsoft.com/office/drawing/2010/main" val="0"/>
                        </a:ext>
                      </a:extLst>
                    </a:blip>
                    <a:srcRect/>
                    <a:stretch>
                      <a:fillRect/>
                    </a:stretch>
                  </pic:blipFill>
                  <pic:spPr bwMode="auto">
                    <a:xfrm>
                      <a:off x="0" y="0"/>
                      <a:ext cx="5167630" cy="2795905"/>
                    </a:xfrm>
                    <a:prstGeom prst="rect">
                      <a:avLst/>
                    </a:prstGeom>
                    <a:noFill/>
                    <a:ln>
                      <a:noFill/>
                    </a:ln>
                  </pic:spPr>
                </pic:pic>
              </a:graphicData>
            </a:graphic>
          </wp:inline>
        </w:drawing>
      </w:r>
    </w:p>
    <w:p w14:paraId="6429559A" w14:textId="77777777" w:rsidR="005C2395" w:rsidRPr="000D039F" w:rsidRDefault="005C2395" w:rsidP="0053797A">
      <w:pPr>
        <w:pStyle w:val="Heading4"/>
        <w:rPr>
          <w:lang w:val="ru-RU"/>
        </w:rPr>
      </w:pPr>
      <w:bookmarkStart w:id="315" w:name="_Toc524413427"/>
      <w:r w:rsidRPr="000D039F">
        <w:rPr>
          <w:lang w:val="ru-RU"/>
        </w:rPr>
        <w:t>5.2.2.3</w:t>
      </w:r>
      <w:r w:rsidRPr="000D039F">
        <w:rPr>
          <w:lang w:val="ru-RU"/>
        </w:rPr>
        <w:tab/>
        <w:t>Вспомогательные параметры для других приборов дистанционного зондирования</w:t>
      </w:r>
    </w:p>
    <w:p w14:paraId="20C5D5C1" w14:textId="77777777" w:rsidR="005C2395" w:rsidRPr="000D039F" w:rsidRDefault="005C2395" w:rsidP="005C2395">
      <w:pPr>
        <w:rPr>
          <w:lang w:val="ru-RU"/>
        </w:rPr>
      </w:pPr>
      <w:r w:rsidRPr="000D039F">
        <w:rPr>
          <w:lang w:val="ru-RU"/>
        </w:rPr>
        <w:t xml:space="preserve">В настоящее время космические радиолокационные высотомеры работают в глобальном масштабе над поверхностью океана и суши и имеют при этом важные применения в океанографии и климатологии (см. п. 5.2.3). Для устранения влияния рефракции, вызванной атмосферой, необходимо дополнять высокоточные данные </w:t>
      </w:r>
      <w:proofErr w:type="spellStart"/>
      <w:r w:rsidRPr="000D039F">
        <w:rPr>
          <w:lang w:val="ru-RU"/>
        </w:rPr>
        <w:t>высотометрии</w:t>
      </w:r>
      <w:proofErr w:type="spellEnd"/>
      <w:r w:rsidRPr="000D039F">
        <w:rPr>
          <w:lang w:val="ru-RU"/>
        </w:rPr>
        <w:t>, полученные, например, на частоте около 13,5 ГГц, набором вспомогательных пассивных измерений на частотах порядка 18,7 ГГц, 24 ГГц и 31 или 36 ГГц, а также рядом высокочастотных каналов для получения более качественных измерений рядом с береговыми линиями.</w:t>
      </w:r>
    </w:p>
    <w:p w14:paraId="60A61AAA" w14:textId="77777777" w:rsidR="005C2395" w:rsidRPr="000D039F" w:rsidRDefault="005C2395" w:rsidP="005C2395">
      <w:pPr>
        <w:rPr>
          <w:lang w:val="ru-RU"/>
        </w:rPr>
      </w:pPr>
      <w:r w:rsidRPr="000D039F">
        <w:rPr>
          <w:lang w:val="ru-RU"/>
        </w:rPr>
        <w:t>Для того чтобы можно было разделить различное влияние на сигналы, измеренные со спутника, важно иметь одновременный доступ к измерениям, сделанным минимум на пяти различных частотах.</w:t>
      </w:r>
    </w:p>
    <w:p w14:paraId="5F59C585" w14:textId="77777777" w:rsidR="005C2395" w:rsidRPr="000D039F" w:rsidRDefault="005C2395" w:rsidP="0053797A">
      <w:pPr>
        <w:pStyle w:val="Heading3"/>
        <w:rPr>
          <w:lang w:val="ru-RU"/>
        </w:rPr>
      </w:pPr>
      <w:bookmarkStart w:id="316" w:name="_Toc236299097"/>
      <w:r w:rsidRPr="000D039F">
        <w:rPr>
          <w:lang w:val="ru-RU"/>
        </w:rPr>
        <w:t>5.2.3</w:t>
      </w:r>
      <w:r w:rsidRPr="000D039F">
        <w:rPr>
          <w:lang w:val="ru-RU"/>
        </w:rPr>
        <w:tab/>
        <w:t>Эксплуатационные параметры</w:t>
      </w:r>
      <w:bookmarkEnd w:id="316"/>
    </w:p>
    <w:p w14:paraId="11FB7063" w14:textId="77777777" w:rsidR="005C2395" w:rsidRPr="000D039F" w:rsidRDefault="005C2395" w:rsidP="005C2395">
      <w:pPr>
        <w:rPr>
          <w:lang w:val="ru-RU"/>
        </w:rPr>
      </w:pPr>
      <w:r w:rsidRPr="000D039F">
        <w:rPr>
          <w:lang w:val="ru-RU"/>
        </w:rPr>
        <w:t>Отличительной чертой пассивных датчиков является их радиометрическая чувствительность и геометрическое разрешение.</w:t>
      </w:r>
    </w:p>
    <w:p w14:paraId="76133D1C" w14:textId="77777777" w:rsidR="005C2395" w:rsidRPr="000D039F" w:rsidRDefault="005C2395" w:rsidP="0053797A">
      <w:pPr>
        <w:pStyle w:val="Heading4"/>
        <w:rPr>
          <w:lang w:val="ru-RU"/>
        </w:rPr>
      </w:pPr>
      <w:r w:rsidRPr="000D039F">
        <w:rPr>
          <w:lang w:val="ru-RU"/>
        </w:rPr>
        <w:t>5.2.3.1</w:t>
      </w:r>
      <w:r w:rsidRPr="000D039F">
        <w:rPr>
          <w:lang w:val="ru-RU"/>
        </w:rPr>
        <w:tab/>
        <w:t>Радиометрическая чувствительность</w:t>
      </w:r>
    </w:p>
    <w:p w14:paraId="5B1C4F62" w14:textId="77777777" w:rsidR="005C2395" w:rsidRPr="000D039F" w:rsidRDefault="005C2395" w:rsidP="005C2395">
      <w:pPr>
        <w:rPr>
          <w:lang w:val="ru-RU"/>
        </w:rPr>
      </w:pPr>
      <w:r w:rsidRPr="000D039F">
        <w:rPr>
          <w:lang w:val="ru-RU"/>
        </w:rPr>
        <w:t xml:space="preserve">Этот параметр, в основном, выражается через наименьшую разницу температур, </w:t>
      </w:r>
      <w:proofErr w:type="spellStart"/>
      <w:r w:rsidRPr="000D039F">
        <w:rPr>
          <w:lang w:val="ru-RU"/>
        </w:rPr>
        <w:t>Δ</w:t>
      </w:r>
      <w:r w:rsidRPr="000D039F">
        <w:rPr>
          <w:i/>
          <w:iCs/>
          <w:lang w:val="ru-RU"/>
        </w:rPr>
        <w:t>T</w:t>
      </w:r>
      <w:r w:rsidRPr="000D039F">
        <w:rPr>
          <w:i/>
          <w:iCs/>
          <w:vertAlign w:val="subscript"/>
          <w:lang w:val="ru-RU"/>
        </w:rPr>
        <w:t>e</w:t>
      </w:r>
      <w:proofErr w:type="spellEnd"/>
      <w:r w:rsidRPr="000D039F">
        <w:rPr>
          <w:lang w:val="ru-RU"/>
        </w:rPr>
        <w:t xml:space="preserve">, которую способен обнаружить датчик. </w:t>
      </w:r>
      <w:proofErr w:type="spellStart"/>
      <w:r w:rsidRPr="000D039F">
        <w:rPr>
          <w:lang w:val="ru-RU"/>
        </w:rPr>
        <w:t>Δ</w:t>
      </w:r>
      <w:r w:rsidRPr="000D039F">
        <w:rPr>
          <w:i/>
          <w:iCs/>
          <w:lang w:val="ru-RU"/>
        </w:rPr>
        <w:t>T</w:t>
      </w:r>
      <w:r w:rsidRPr="000D039F">
        <w:rPr>
          <w:i/>
          <w:iCs/>
          <w:vertAlign w:val="subscript"/>
          <w:lang w:val="ru-RU"/>
        </w:rPr>
        <w:t>e</w:t>
      </w:r>
      <w:proofErr w:type="spellEnd"/>
      <w:r w:rsidRPr="000D039F">
        <w:rPr>
          <w:lang w:val="ru-RU"/>
        </w:rPr>
        <w:t xml:space="preserve"> задается уравнением:</w:t>
      </w:r>
    </w:p>
    <w:p w14:paraId="75C5377A" w14:textId="5370E463" w:rsidR="00D51813" w:rsidRPr="000D039F" w:rsidRDefault="005C77B3" w:rsidP="00D51813">
      <w:pPr>
        <w:pStyle w:val="Equation"/>
        <w:rPr>
          <w:szCs w:val="22"/>
          <w:lang w:val="ru-RU"/>
        </w:rPr>
      </w:pPr>
      <w:r w:rsidRPr="000D039F">
        <w:rPr>
          <w:szCs w:val="22"/>
          <w:lang w:val="ru-RU"/>
        </w:rPr>
        <w:tab/>
      </w:r>
      <w:r w:rsidR="00D51813" w:rsidRPr="000D039F">
        <w:rPr>
          <w:szCs w:val="22"/>
          <w:lang w:val="ru-RU"/>
        </w:rPr>
        <w:tab/>
      </w:r>
      <m:oMath>
        <m:r>
          <m:rPr>
            <m:sty m:val="p"/>
          </m:rPr>
          <w:rPr>
            <w:rFonts w:ascii="Cambria Math" w:hAnsi="Cambria Math"/>
            <w:szCs w:val="22"/>
            <w:lang w:val="ru-RU"/>
          </w:rPr>
          <m:t>Δ</m:t>
        </m:r>
        <m:sSub>
          <m:sSubPr>
            <m:ctrlPr>
              <w:rPr>
                <w:rFonts w:ascii="Cambria Math" w:hAnsi="Cambria Math"/>
                <w:i/>
                <w:szCs w:val="22"/>
                <w:lang w:val="ru-RU"/>
              </w:rPr>
            </m:ctrlPr>
          </m:sSubPr>
          <m:e>
            <m:r>
              <w:rPr>
                <w:rFonts w:ascii="Cambria Math" w:hAnsi="Cambria Math"/>
                <w:szCs w:val="22"/>
                <w:lang w:val="ru-RU"/>
              </w:rPr>
              <m:t>T</m:t>
            </m:r>
          </m:e>
          <m:sub>
            <m:r>
              <w:rPr>
                <w:rFonts w:ascii="Cambria Math" w:hAnsi="Cambria Math"/>
                <w:szCs w:val="22"/>
                <w:lang w:val="ru-RU"/>
              </w:rPr>
              <m:t>e</m:t>
            </m:r>
          </m:sub>
        </m:sSub>
        <m:r>
          <w:rPr>
            <w:rFonts w:ascii="Cambria Math" w:hAnsi="Cambria Math"/>
            <w:szCs w:val="22"/>
            <w:lang w:val="ru-RU"/>
          </w:rPr>
          <m:t>=</m:t>
        </m:r>
        <m:f>
          <m:fPr>
            <m:ctrlPr>
              <w:rPr>
                <w:rFonts w:ascii="Cambria Math" w:hAnsi="Cambria Math"/>
                <w:i/>
                <w:szCs w:val="22"/>
                <w:lang w:val="ru-RU"/>
              </w:rPr>
            </m:ctrlPr>
          </m:fPr>
          <m:num>
            <m:r>
              <m:rPr>
                <m:sty m:val="p"/>
              </m:rPr>
              <w:rPr>
                <w:rFonts w:ascii="Cambria Math" w:hAnsi="Cambria Math"/>
                <w:szCs w:val="22"/>
                <w:lang w:val="ru-RU"/>
              </w:rPr>
              <m:t>α</m:t>
            </m:r>
            <m:sSub>
              <m:sSubPr>
                <m:ctrlPr>
                  <w:rPr>
                    <w:rFonts w:ascii="Cambria Math" w:hAnsi="Cambria Math"/>
                    <w:i/>
                    <w:szCs w:val="22"/>
                    <w:lang w:val="ru-RU"/>
                  </w:rPr>
                </m:ctrlPr>
              </m:sSubPr>
              <m:e>
                <m:r>
                  <w:rPr>
                    <w:rFonts w:ascii="Cambria Math" w:hAnsi="Cambria Math"/>
                    <w:szCs w:val="22"/>
                    <w:lang w:val="ru-RU"/>
                  </w:rPr>
                  <m:t>T</m:t>
                </m:r>
              </m:e>
              <m:sub>
                <m:r>
                  <w:rPr>
                    <w:rFonts w:ascii="Cambria Math" w:hAnsi="Cambria Math"/>
                    <w:szCs w:val="22"/>
                    <w:lang w:val="ru-RU"/>
                  </w:rPr>
                  <m:t>s</m:t>
                </m:r>
              </m:sub>
            </m:sSub>
          </m:num>
          <m:den>
            <m:rad>
              <m:radPr>
                <m:degHide m:val="1"/>
                <m:ctrlPr>
                  <w:rPr>
                    <w:rFonts w:ascii="Cambria Math" w:hAnsi="Cambria Math"/>
                    <w:i/>
                    <w:szCs w:val="22"/>
                    <w:lang w:val="ru-RU"/>
                  </w:rPr>
                </m:ctrlPr>
              </m:radPr>
              <m:deg/>
              <m:e>
                <m:r>
                  <w:rPr>
                    <w:rFonts w:ascii="Cambria Math" w:hAnsi="Cambria Math"/>
                    <w:szCs w:val="22"/>
                    <w:lang w:val="ru-RU"/>
                  </w:rPr>
                  <m:t>B</m:t>
                </m:r>
                <m:r>
                  <m:rPr>
                    <m:sty m:val="p"/>
                  </m:rPr>
                  <w:rPr>
                    <w:rFonts w:ascii="Cambria Math" w:hAnsi="Cambria Math"/>
                    <w:szCs w:val="22"/>
                    <w:lang w:val="ru-RU"/>
                  </w:rPr>
                  <m:t>τ</m:t>
                </m:r>
              </m:e>
            </m:rad>
          </m:den>
        </m:f>
      </m:oMath>
      <w:r w:rsidR="00D51813" w:rsidRPr="000D039F">
        <w:rPr>
          <w:lang w:val="ru-RU"/>
        </w:rPr>
        <w:t xml:space="preserve">       K</w:t>
      </w:r>
      <w:r w:rsidR="00D51813" w:rsidRPr="000D039F">
        <w:rPr>
          <w:szCs w:val="22"/>
          <w:lang w:val="ru-RU"/>
        </w:rPr>
        <w:tab/>
      </w:r>
      <w:r w:rsidR="00D51813" w:rsidRPr="000D039F">
        <w:rPr>
          <w:lang w:val="ru-RU"/>
        </w:rPr>
        <w:t>(</w:t>
      </w:r>
      <w:proofErr w:type="gramStart"/>
      <w:r w:rsidR="00D51813" w:rsidRPr="000D039F">
        <w:rPr>
          <w:lang w:val="ru-RU"/>
        </w:rPr>
        <w:t>5-1</w:t>
      </w:r>
      <w:proofErr w:type="gramEnd"/>
      <w:r w:rsidR="00D51813" w:rsidRPr="000D039F">
        <w:rPr>
          <w:lang w:val="ru-RU"/>
        </w:rPr>
        <w:t>)</w:t>
      </w:r>
    </w:p>
    <w:p w14:paraId="29EE28A0" w14:textId="724F42CE" w:rsidR="00D51813" w:rsidRPr="000D039F" w:rsidRDefault="005C2395" w:rsidP="00D51813">
      <w:pPr>
        <w:tabs>
          <w:tab w:val="clear" w:pos="1134"/>
          <w:tab w:val="clear" w:pos="1871"/>
          <w:tab w:val="clear" w:pos="2268"/>
          <w:tab w:val="left" w:pos="794"/>
          <w:tab w:val="left" w:pos="1191"/>
          <w:tab w:val="left" w:pos="1588"/>
          <w:tab w:val="left" w:pos="1985"/>
        </w:tabs>
        <w:rPr>
          <w:szCs w:val="22"/>
          <w:lang w:val="ru-RU"/>
        </w:rPr>
      </w:pPr>
      <w:r w:rsidRPr="000D039F">
        <w:rPr>
          <w:lang w:val="ru-RU"/>
        </w:rPr>
        <w:t>где</w:t>
      </w:r>
      <w:r w:rsidR="00D51813" w:rsidRPr="000D039F">
        <w:rPr>
          <w:lang w:val="ru-RU"/>
        </w:rPr>
        <w:t>:</w:t>
      </w:r>
    </w:p>
    <w:p w14:paraId="30994BC8" w14:textId="1B6FB417" w:rsidR="00D51813" w:rsidRPr="000D039F" w:rsidRDefault="00D51813" w:rsidP="006D03C3">
      <w:pPr>
        <w:pStyle w:val="Equationlegend"/>
        <w:rPr>
          <w:szCs w:val="22"/>
          <w:lang w:val="ru-RU"/>
        </w:rPr>
      </w:pPr>
      <w:r w:rsidRPr="000D039F">
        <w:rPr>
          <w:szCs w:val="22"/>
          <w:lang w:val="ru-RU"/>
        </w:rPr>
        <w:tab/>
      </w:r>
      <w:proofErr w:type="gramStart"/>
      <w:r w:rsidRPr="000D039F">
        <w:rPr>
          <w:i/>
          <w:iCs/>
          <w:lang w:val="ru-RU"/>
        </w:rPr>
        <w:t>B</w:t>
      </w:r>
      <w:r w:rsidR="00A775DC" w:rsidRPr="000D039F">
        <w:rPr>
          <w:i/>
          <w:iCs/>
          <w:lang w:val="ru-RU"/>
        </w:rPr>
        <w:t xml:space="preserve"> </w:t>
      </w:r>
      <w:r w:rsidRPr="000D039F">
        <w:rPr>
          <w:lang w:val="ru-RU"/>
        </w:rPr>
        <w:t>:</w:t>
      </w:r>
      <w:proofErr w:type="gramEnd"/>
      <w:r w:rsidRPr="000D039F">
        <w:rPr>
          <w:szCs w:val="22"/>
          <w:lang w:val="ru-RU"/>
        </w:rPr>
        <w:tab/>
      </w:r>
      <w:r w:rsidR="005C2395" w:rsidRPr="000D039F">
        <w:rPr>
          <w:lang w:val="ru-RU"/>
        </w:rPr>
        <w:t>полоса пропускания приемника (Гц)</w:t>
      </w:r>
    </w:p>
    <w:p w14:paraId="03FD0057" w14:textId="03015496" w:rsidR="00D51813" w:rsidRPr="000D039F" w:rsidRDefault="00D51813" w:rsidP="006D03C3">
      <w:pPr>
        <w:pStyle w:val="Equationlegend"/>
        <w:rPr>
          <w:szCs w:val="22"/>
          <w:lang w:val="ru-RU"/>
        </w:rPr>
      </w:pPr>
      <w:r w:rsidRPr="000D039F">
        <w:rPr>
          <w:szCs w:val="22"/>
          <w:lang w:val="ru-RU"/>
        </w:rPr>
        <w:tab/>
      </w:r>
      <w:r w:rsidRPr="000D039F">
        <w:rPr>
          <w:rFonts w:ascii="Symbol" w:hAnsi="Symbol"/>
          <w:szCs w:val="22"/>
          <w:lang w:val="ru-RU"/>
        </w:rPr>
        <w:sym w:font="Symbol" w:char="F074"/>
      </w:r>
      <w:r w:rsidR="00A775DC" w:rsidRPr="000D039F">
        <w:rPr>
          <w:rFonts w:ascii="Symbol" w:hAnsi="Symbol"/>
          <w:szCs w:val="22"/>
          <w:lang w:val="ru-RU"/>
        </w:rPr>
        <w:t xml:space="preserve"> </w:t>
      </w:r>
      <w:r w:rsidRPr="000D039F">
        <w:rPr>
          <w:lang w:val="ru-RU"/>
        </w:rPr>
        <w:t>:</w:t>
      </w:r>
      <w:r w:rsidRPr="000D039F">
        <w:rPr>
          <w:szCs w:val="22"/>
          <w:lang w:val="ru-RU"/>
        </w:rPr>
        <w:tab/>
      </w:r>
      <w:r w:rsidR="005C2395" w:rsidRPr="000D039F">
        <w:rPr>
          <w:lang w:val="ru-RU"/>
        </w:rPr>
        <w:t>время интегрирования (с)</w:t>
      </w:r>
    </w:p>
    <w:p w14:paraId="1C02C46D" w14:textId="691B518A" w:rsidR="00D51813" w:rsidRPr="000D039F" w:rsidRDefault="00D51813" w:rsidP="006D03C3">
      <w:pPr>
        <w:pStyle w:val="Equationlegend"/>
        <w:rPr>
          <w:szCs w:val="22"/>
          <w:lang w:val="ru-RU"/>
        </w:rPr>
      </w:pPr>
      <w:r w:rsidRPr="000D039F">
        <w:rPr>
          <w:szCs w:val="22"/>
          <w:lang w:val="ru-RU"/>
        </w:rPr>
        <w:tab/>
      </w:r>
      <w:r w:rsidRPr="000D039F">
        <w:rPr>
          <w:rFonts w:ascii="Symbol" w:hAnsi="Symbol"/>
          <w:szCs w:val="22"/>
          <w:lang w:val="ru-RU"/>
        </w:rPr>
        <w:sym w:font="Symbol" w:char="F061"/>
      </w:r>
      <w:r w:rsidR="00A775DC" w:rsidRPr="000D039F">
        <w:rPr>
          <w:rFonts w:ascii="Symbol" w:hAnsi="Symbol"/>
          <w:szCs w:val="22"/>
          <w:lang w:val="ru-RU"/>
        </w:rPr>
        <w:t xml:space="preserve"> </w:t>
      </w:r>
      <w:r w:rsidRPr="000D039F">
        <w:rPr>
          <w:lang w:val="ru-RU"/>
        </w:rPr>
        <w:t>:</w:t>
      </w:r>
      <w:r w:rsidRPr="000D039F">
        <w:rPr>
          <w:szCs w:val="22"/>
          <w:lang w:val="ru-RU"/>
        </w:rPr>
        <w:tab/>
      </w:r>
      <w:r w:rsidR="005C2395" w:rsidRPr="000D039F">
        <w:rPr>
          <w:lang w:val="ru-RU"/>
        </w:rPr>
        <w:t>постоянная приемника системы (зависит от конфигурации)</w:t>
      </w:r>
    </w:p>
    <w:p w14:paraId="313653A1" w14:textId="756A7A74" w:rsidR="00D51813" w:rsidRPr="000D039F" w:rsidRDefault="00D51813" w:rsidP="006D03C3">
      <w:pPr>
        <w:pStyle w:val="Equationlegend"/>
        <w:rPr>
          <w:szCs w:val="22"/>
          <w:lang w:val="ru-RU"/>
        </w:rPr>
      </w:pPr>
      <w:r w:rsidRPr="000D039F">
        <w:rPr>
          <w:szCs w:val="22"/>
          <w:lang w:val="ru-RU"/>
        </w:rPr>
        <w:tab/>
      </w:r>
      <w:proofErr w:type="gramStart"/>
      <w:r w:rsidRPr="000D039F">
        <w:rPr>
          <w:i/>
          <w:iCs/>
          <w:lang w:val="ru-RU"/>
        </w:rPr>
        <w:t>T</w:t>
      </w:r>
      <w:r w:rsidRPr="000D039F">
        <w:rPr>
          <w:i/>
          <w:iCs/>
          <w:position w:val="-4"/>
          <w:lang w:val="ru-RU"/>
        </w:rPr>
        <w:t>s</w:t>
      </w:r>
      <w:r w:rsidR="00A775DC" w:rsidRPr="000D039F">
        <w:rPr>
          <w:lang w:val="ru-RU"/>
        </w:rPr>
        <w:t xml:space="preserve"> :</w:t>
      </w:r>
      <w:proofErr w:type="gramEnd"/>
      <w:r w:rsidRPr="000D039F">
        <w:rPr>
          <w:szCs w:val="22"/>
          <w:lang w:val="ru-RU"/>
        </w:rPr>
        <w:tab/>
      </w:r>
      <w:r w:rsidR="005C2395" w:rsidRPr="000D039F">
        <w:rPr>
          <w:lang w:val="ru-RU"/>
        </w:rPr>
        <w:t>шумовая температура приемника системы (K).</w:t>
      </w:r>
    </w:p>
    <w:p w14:paraId="385AFB11" w14:textId="77777777" w:rsidR="005C2395" w:rsidRPr="000D039F" w:rsidRDefault="005C2395" w:rsidP="0053797A">
      <w:pPr>
        <w:pStyle w:val="Heading4"/>
        <w:rPr>
          <w:lang w:val="ru-RU"/>
        </w:rPr>
      </w:pPr>
      <w:r w:rsidRPr="000D039F">
        <w:rPr>
          <w:lang w:val="ru-RU"/>
        </w:rPr>
        <w:lastRenderedPageBreak/>
        <w:t>5.2.3.2</w:t>
      </w:r>
      <w:r w:rsidRPr="000D039F">
        <w:rPr>
          <w:lang w:val="ru-RU"/>
        </w:rPr>
        <w:tab/>
        <w:t>Порог радиометра ΔP</w:t>
      </w:r>
    </w:p>
    <w:p w14:paraId="155E7F4A" w14:textId="77777777" w:rsidR="005C2395" w:rsidRPr="000D039F" w:rsidRDefault="005C2395" w:rsidP="005C2395">
      <w:pPr>
        <w:rPr>
          <w:lang w:val="ru-RU"/>
        </w:rPr>
      </w:pPr>
      <w:r w:rsidRPr="000D039F">
        <w:rPr>
          <w:lang w:val="ru-RU"/>
        </w:rPr>
        <w:t>Это наименьшее изменение энергии, которое способен обнаружить пассивный датчик. Δ</w:t>
      </w:r>
      <w:r w:rsidRPr="000D039F">
        <w:rPr>
          <w:i/>
          <w:iCs/>
          <w:lang w:val="ru-RU"/>
        </w:rPr>
        <w:t>Р</w:t>
      </w:r>
      <w:r w:rsidRPr="000D039F">
        <w:rPr>
          <w:lang w:val="ru-RU"/>
        </w:rPr>
        <w:t xml:space="preserve"> задается уравнением:</w:t>
      </w:r>
    </w:p>
    <w:p w14:paraId="47569201" w14:textId="5D00ADD0" w:rsidR="00D51813" w:rsidRPr="000D039F" w:rsidRDefault="008C1B59" w:rsidP="00D51813">
      <w:pPr>
        <w:pStyle w:val="Equation"/>
        <w:rPr>
          <w:szCs w:val="22"/>
          <w:lang w:val="ru-RU"/>
        </w:rPr>
      </w:pPr>
      <w:r w:rsidRPr="000D039F">
        <w:rPr>
          <w:szCs w:val="22"/>
          <w:lang w:val="ru-RU"/>
        </w:rPr>
        <w:tab/>
      </w:r>
      <w:r w:rsidR="00D51813" w:rsidRPr="000D039F">
        <w:rPr>
          <w:szCs w:val="22"/>
          <w:lang w:val="ru-RU"/>
        </w:rPr>
        <w:tab/>
      </w:r>
      <m:oMath>
        <m:r>
          <m:rPr>
            <m:sty m:val="p"/>
          </m:rPr>
          <w:rPr>
            <w:rFonts w:ascii="Cambria Math" w:hAnsi="Cambria Math"/>
            <w:szCs w:val="22"/>
            <w:lang w:val="ru-RU"/>
          </w:rPr>
          <m:t>Δ</m:t>
        </m:r>
        <m:r>
          <w:rPr>
            <w:rFonts w:ascii="Cambria Math" w:hAnsi="Cambria Math"/>
            <w:szCs w:val="22"/>
            <w:lang w:val="ru-RU"/>
          </w:rPr>
          <m:t>P=k</m:t>
        </m:r>
        <m:r>
          <m:rPr>
            <m:sty m:val="p"/>
          </m:rPr>
          <w:rPr>
            <w:rFonts w:ascii="Cambria Math" w:hAnsi="Cambria Math"/>
            <w:szCs w:val="22"/>
            <w:lang w:val="ru-RU"/>
          </w:rPr>
          <m:t>Δ</m:t>
        </m:r>
        <m:sSub>
          <m:sSubPr>
            <m:ctrlPr>
              <w:rPr>
                <w:rFonts w:ascii="Cambria Math" w:hAnsi="Cambria Math"/>
                <w:i/>
                <w:szCs w:val="22"/>
                <w:lang w:val="ru-RU"/>
              </w:rPr>
            </m:ctrlPr>
          </m:sSubPr>
          <m:e>
            <m:r>
              <w:rPr>
                <w:rFonts w:ascii="Cambria Math" w:hAnsi="Cambria Math"/>
                <w:szCs w:val="22"/>
                <w:lang w:val="ru-RU"/>
              </w:rPr>
              <m:t>T</m:t>
            </m:r>
          </m:e>
          <m:sub>
            <m:r>
              <w:rPr>
                <w:rFonts w:ascii="Cambria Math" w:hAnsi="Cambria Math"/>
                <w:szCs w:val="22"/>
                <w:lang w:val="ru-RU"/>
              </w:rPr>
              <m:t>e</m:t>
            </m:r>
          </m:sub>
        </m:sSub>
        <m:r>
          <w:rPr>
            <w:rFonts w:ascii="Cambria Math" w:hAnsi="Cambria Math"/>
            <w:szCs w:val="22"/>
            <w:lang w:val="ru-RU"/>
          </w:rPr>
          <m:t xml:space="preserve"> B</m:t>
        </m:r>
      </m:oMath>
      <w:r w:rsidR="00D51813" w:rsidRPr="000D039F">
        <w:rPr>
          <w:lang w:val="ru-RU"/>
        </w:rPr>
        <w:t xml:space="preserve">       W</w:t>
      </w:r>
      <w:r w:rsidR="00D51813" w:rsidRPr="000D039F">
        <w:rPr>
          <w:szCs w:val="22"/>
          <w:lang w:val="ru-RU"/>
        </w:rPr>
        <w:tab/>
      </w:r>
      <w:r w:rsidR="00D51813" w:rsidRPr="000D039F">
        <w:rPr>
          <w:lang w:val="ru-RU"/>
        </w:rPr>
        <w:t>(</w:t>
      </w:r>
      <w:proofErr w:type="gramStart"/>
      <w:r w:rsidR="00D51813" w:rsidRPr="000D039F">
        <w:rPr>
          <w:lang w:val="ru-RU"/>
        </w:rPr>
        <w:t>5-2</w:t>
      </w:r>
      <w:proofErr w:type="gramEnd"/>
      <w:r w:rsidR="00D51813" w:rsidRPr="000D039F">
        <w:rPr>
          <w:lang w:val="ru-RU"/>
        </w:rPr>
        <w:t>)</w:t>
      </w:r>
    </w:p>
    <w:p w14:paraId="5F2C0A47" w14:textId="0E6BDD82" w:rsidR="00D51813" w:rsidRPr="000D039F" w:rsidRDefault="005C2395" w:rsidP="007274E3">
      <w:pPr>
        <w:keepNext/>
        <w:tabs>
          <w:tab w:val="clear" w:pos="1134"/>
          <w:tab w:val="clear" w:pos="1871"/>
          <w:tab w:val="clear" w:pos="2268"/>
          <w:tab w:val="left" w:pos="794"/>
          <w:tab w:val="left" w:pos="1191"/>
          <w:tab w:val="left" w:pos="1588"/>
          <w:tab w:val="left" w:pos="1985"/>
        </w:tabs>
        <w:rPr>
          <w:szCs w:val="22"/>
          <w:lang w:val="ru-RU"/>
        </w:rPr>
      </w:pPr>
      <w:r w:rsidRPr="000D039F">
        <w:rPr>
          <w:lang w:val="ru-RU"/>
        </w:rPr>
        <w:t>где</w:t>
      </w:r>
      <w:r w:rsidR="00D51813" w:rsidRPr="000D039F">
        <w:rPr>
          <w:lang w:val="ru-RU"/>
        </w:rPr>
        <w:t>:</w:t>
      </w:r>
    </w:p>
    <w:p w14:paraId="37931E6F" w14:textId="4D9E6AB0" w:rsidR="00D51813" w:rsidRPr="000D039F" w:rsidRDefault="00D51813" w:rsidP="00A96140">
      <w:pPr>
        <w:pStyle w:val="Equationlegend"/>
        <w:rPr>
          <w:lang w:val="ru-RU"/>
        </w:rPr>
      </w:pPr>
      <w:r w:rsidRPr="000D039F">
        <w:rPr>
          <w:lang w:val="ru-RU"/>
        </w:rPr>
        <w:tab/>
      </w:r>
      <w:r w:rsidR="007274E3" w:rsidRPr="000D039F">
        <w:rPr>
          <w:lang w:val="ru-RU"/>
        </w:rPr>
        <w:tab/>
      </w:r>
      <m:oMath>
        <m:r>
          <w:rPr>
            <w:rFonts w:ascii="Cambria Math" w:hAnsi="Cambria Math"/>
            <w:lang w:val="ru-RU"/>
          </w:rPr>
          <m:t>k=1,38×</m:t>
        </m:r>
        <m:sSup>
          <m:sSupPr>
            <m:ctrlPr>
              <w:rPr>
                <w:rFonts w:ascii="Cambria Math" w:hAnsi="Cambria Math"/>
                <w:i/>
                <w:lang w:val="ru-RU"/>
              </w:rPr>
            </m:ctrlPr>
          </m:sSupPr>
          <m:e>
            <m:r>
              <w:rPr>
                <w:rFonts w:ascii="Cambria Math" w:hAnsi="Cambria Math"/>
                <w:lang w:val="ru-RU"/>
              </w:rPr>
              <m:t>10</m:t>
            </m:r>
          </m:e>
          <m:sup>
            <m:r>
              <w:rPr>
                <w:rFonts w:ascii="Cambria Math" w:hAnsi="Cambria Math"/>
                <w:lang w:val="ru-RU"/>
              </w:rPr>
              <m:t>-23</m:t>
            </m:r>
          </m:sup>
        </m:sSup>
      </m:oMath>
      <w:r w:rsidR="00234D0F" w:rsidRPr="000D039F">
        <w:rPr>
          <w:lang w:val="ru-RU"/>
        </w:rPr>
        <w:t xml:space="preserve"> </w:t>
      </w:r>
      <w:r w:rsidRPr="000D039F">
        <w:rPr>
          <w:lang w:val="ru-RU"/>
        </w:rPr>
        <w:t xml:space="preserve">(J/K): </w:t>
      </w:r>
      <w:r w:rsidR="00A96140" w:rsidRPr="000D039F">
        <w:rPr>
          <w:lang w:val="ru-RU"/>
        </w:rPr>
        <w:t xml:space="preserve"> </w:t>
      </w:r>
      <w:r w:rsidR="00E46AB0" w:rsidRPr="000D039F">
        <w:rPr>
          <w:lang w:val="ru-RU"/>
        </w:rPr>
        <w:t xml:space="preserve">постоянная </w:t>
      </w:r>
      <w:proofErr w:type="spellStart"/>
      <w:r w:rsidR="00E46AB0" w:rsidRPr="000D039F">
        <w:rPr>
          <w:lang w:val="ru-RU"/>
        </w:rPr>
        <w:t>Болтцмана</w:t>
      </w:r>
      <w:proofErr w:type="spellEnd"/>
      <w:r w:rsidR="00E46AB0" w:rsidRPr="000D039F">
        <w:rPr>
          <w:lang w:val="ru-RU"/>
        </w:rPr>
        <w:t>.</w:t>
      </w:r>
    </w:p>
    <w:p w14:paraId="4820F682" w14:textId="0110D255" w:rsidR="00C167BB" w:rsidRPr="000D039F" w:rsidRDefault="00C167BB" w:rsidP="00C167BB">
      <w:pPr>
        <w:rPr>
          <w:lang w:val="ru-RU"/>
        </w:rPr>
      </w:pPr>
      <w:bookmarkStart w:id="317" w:name="_Toc208288553"/>
      <w:bookmarkStart w:id="318" w:name="_Toc474850428"/>
      <w:bookmarkStart w:id="319" w:name="_Toc224640740"/>
      <w:r w:rsidRPr="000D039F">
        <w:rPr>
          <w:lang w:val="ru-RU"/>
        </w:rPr>
        <w:t>Приведенная выше величина Δ</w:t>
      </w:r>
      <w:r w:rsidRPr="000D039F">
        <w:rPr>
          <w:i/>
          <w:iCs/>
          <w:lang w:val="ru-RU"/>
        </w:rPr>
        <w:t>P</w:t>
      </w:r>
      <w:r w:rsidRPr="000D039F">
        <w:rPr>
          <w:lang w:val="ru-RU"/>
        </w:rPr>
        <w:t xml:space="preserve"> рассчитывается с помощью значения </w:t>
      </w:r>
      <w:proofErr w:type="spellStart"/>
      <w:r w:rsidRPr="000D039F">
        <w:rPr>
          <w:lang w:val="ru-RU"/>
        </w:rPr>
        <w:t>Δ</w:t>
      </w:r>
      <w:r w:rsidRPr="000D039F">
        <w:rPr>
          <w:i/>
          <w:iCs/>
          <w:lang w:val="ru-RU"/>
        </w:rPr>
        <w:t>T</w:t>
      </w:r>
      <w:r w:rsidRPr="000D039F">
        <w:rPr>
          <w:i/>
          <w:iCs/>
          <w:vertAlign w:val="subscript"/>
          <w:lang w:val="ru-RU"/>
        </w:rPr>
        <w:t>e</w:t>
      </w:r>
      <w:proofErr w:type="spellEnd"/>
      <w:r w:rsidRPr="000D039F">
        <w:rPr>
          <w:lang w:val="ru-RU"/>
        </w:rPr>
        <w:t xml:space="preserve"> и используется для определения максимально допустимого уровня помех, при котором датчик может работать, не снижая качества измерений. </w:t>
      </w:r>
      <w:proofErr w:type="gramStart"/>
      <w:r w:rsidRPr="000D039F">
        <w:rPr>
          <w:lang w:val="ru-RU"/>
        </w:rPr>
        <w:t>В</w:t>
      </w:r>
      <w:r w:rsidR="00D44AFC" w:rsidRPr="000D039F">
        <w:rPr>
          <w:lang w:val="ru-RU"/>
        </w:rPr>
        <w:t> </w:t>
      </w:r>
      <w:r w:rsidRPr="000D039F">
        <w:rPr>
          <w:lang w:val="ru-RU"/>
        </w:rPr>
        <w:t>будущем,</w:t>
      </w:r>
      <w:proofErr w:type="gramEnd"/>
      <w:r w:rsidRPr="000D039F">
        <w:rPr>
          <w:lang w:val="ru-RU"/>
        </w:rPr>
        <w:t xml:space="preserve"> </w:t>
      </w:r>
      <w:proofErr w:type="spellStart"/>
      <w:r w:rsidRPr="000D039F">
        <w:rPr>
          <w:i/>
          <w:iCs/>
          <w:lang w:val="ru-RU"/>
        </w:rPr>
        <w:t>T</w:t>
      </w:r>
      <w:r w:rsidRPr="000D039F">
        <w:rPr>
          <w:i/>
          <w:iCs/>
          <w:vertAlign w:val="subscript"/>
          <w:lang w:val="ru-RU"/>
        </w:rPr>
        <w:t>s</w:t>
      </w:r>
      <w:proofErr w:type="spellEnd"/>
      <w:r w:rsidRPr="000D039F">
        <w:rPr>
          <w:lang w:val="ru-RU"/>
        </w:rPr>
        <w:t xml:space="preserve"> уменьшится, так же, как и </w:t>
      </w:r>
      <w:proofErr w:type="spellStart"/>
      <w:r w:rsidRPr="000D039F">
        <w:rPr>
          <w:lang w:val="ru-RU"/>
        </w:rPr>
        <w:t>Δ</w:t>
      </w:r>
      <w:r w:rsidRPr="000D039F">
        <w:rPr>
          <w:i/>
          <w:iCs/>
          <w:lang w:val="ru-RU"/>
        </w:rPr>
        <w:t>T</w:t>
      </w:r>
      <w:r w:rsidRPr="000D039F">
        <w:rPr>
          <w:i/>
          <w:iCs/>
          <w:vertAlign w:val="subscript"/>
          <w:lang w:val="ru-RU"/>
        </w:rPr>
        <w:t>e</w:t>
      </w:r>
      <w:proofErr w:type="spellEnd"/>
      <w:r w:rsidRPr="000D039F">
        <w:rPr>
          <w:lang w:val="ru-RU"/>
        </w:rPr>
        <w:t xml:space="preserve"> (см. уравнение (</w:t>
      </w:r>
      <w:proofErr w:type="gramStart"/>
      <w:r w:rsidRPr="000D039F">
        <w:rPr>
          <w:lang w:val="ru-RU"/>
        </w:rPr>
        <w:t>5-1</w:t>
      </w:r>
      <w:proofErr w:type="gramEnd"/>
      <w:r w:rsidRPr="000D039F">
        <w:rPr>
          <w:lang w:val="ru-RU"/>
        </w:rPr>
        <w:t xml:space="preserve">)). Следовательно, в будущем для сохранения качества работы пассивных датчиков ΔP должна вычисляться с использованием обоснованно прогнозируемого значения </w:t>
      </w:r>
      <w:proofErr w:type="spellStart"/>
      <w:r w:rsidRPr="000D039F">
        <w:rPr>
          <w:lang w:val="ru-RU"/>
        </w:rPr>
        <w:t>Δ</w:t>
      </w:r>
      <w:r w:rsidRPr="000D039F">
        <w:rPr>
          <w:i/>
          <w:iCs/>
          <w:lang w:val="ru-RU"/>
        </w:rPr>
        <w:t>T</w:t>
      </w:r>
      <w:r w:rsidRPr="000D039F">
        <w:rPr>
          <w:i/>
          <w:iCs/>
          <w:vertAlign w:val="subscript"/>
          <w:lang w:val="ru-RU"/>
        </w:rPr>
        <w:t>e</w:t>
      </w:r>
      <w:proofErr w:type="spellEnd"/>
      <w:r w:rsidRPr="000D039F">
        <w:rPr>
          <w:lang w:val="ru-RU"/>
        </w:rPr>
        <w:t xml:space="preserve">, а не значения </w:t>
      </w:r>
      <w:proofErr w:type="spellStart"/>
      <w:r w:rsidRPr="000D039F">
        <w:rPr>
          <w:lang w:val="ru-RU"/>
        </w:rPr>
        <w:t>Δ</w:t>
      </w:r>
      <w:r w:rsidRPr="000D039F">
        <w:rPr>
          <w:i/>
          <w:iCs/>
          <w:lang w:val="ru-RU"/>
        </w:rPr>
        <w:t>T</w:t>
      </w:r>
      <w:r w:rsidRPr="000D039F">
        <w:rPr>
          <w:i/>
          <w:iCs/>
          <w:vertAlign w:val="subscript"/>
          <w:lang w:val="ru-RU"/>
        </w:rPr>
        <w:t>e</w:t>
      </w:r>
      <w:proofErr w:type="spellEnd"/>
      <w:r w:rsidRPr="000D039F">
        <w:rPr>
          <w:lang w:val="ru-RU"/>
        </w:rPr>
        <w:t xml:space="preserve">, присущего существующей технологии. Аналогичным образом, по мере дальнейшего развития технологии дистанционного зондирования (например, так называемый принцип постоянного сканирования), время интегрирования, </w:t>
      </w:r>
      <w:r w:rsidRPr="000D039F">
        <w:rPr>
          <w:i/>
          <w:iCs/>
          <w:lang w:val="ru-RU"/>
        </w:rPr>
        <w:t>t</w:t>
      </w:r>
      <w:r w:rsidRPr="000D039F">
        <w:rPr>
          <w:lang w:val="ru-RU"/>
        </w:rPr>
        <w:t>, вероятно, будет увеличиваться. Следовательно, время интегрирования должно также выбираться на основе разумных ожиданий в будущем.</w:t>
      </w:r>
    </w:p>
    <w:bookmarkEnd w:id="315"/>
    <w:bookmarkEnd w:id="317"/>
    <w:bookmarkEnd w:id="318"/>
    <w:bookmarkEnd w:id="319"/>
    <w:p w14:paraId="021B9C6C" w14:textId="77777777" w:rsidR="00C167BB" w:rsidRPr="000D039F" w:rsidRDefault="00C167BB" w:rsidP="0053797A">
      <w:pPr>
        <w:pStyle w:val="Heading4"/>
        <w:rPr>
          <w:lang w:val="ru-RU"/>
        </w:rPr>
      </w:pPr>
      <w:r w:rsidRPr="000D039F">
        <w:rPr>
          <w:lang w:val="ru-RU"/>
        </w:rPr>
        <w:t>5.2.3.3</w:t>
      </w:r>
      <w:r w:rsidRPr="000D039F">
        <w:rPr>
          <w:lang w:val="ru-RU"/>
        </w:rPr>
        <w:tab/>
        <w:t>Геометрическое разрешение</w:t>
      </w:r>
    </w:p>
    <w:p w14:paraId="784C9527" w14:textId="0A100421" w:rsidR="00C167BB" w:rsidRPr="000D039F" w:rsidRDefault="00C167BB" w:rsidP="00C167BB">
      <w:pPr>
        <w:rPr>
          <w:lang w:val="ru-RU"/>
        </w:rPr>
      </w:pPr>
      <w:r w:rsidRPr="000D039F">
        <w:rPr>
          <w:lang w:val="ru-RU"/>
        </w:rPr>
        <w:t xml:space="preserve">В случае двумерных измерений параметров поверхности обычно считается, что апертура антенны по уровню </w:t>
      </w:r>
      <w:r w:rsidR="00D44AFC" w:rsidRPr="000D039F">
        <w:rPr>
          <w:lang w:val="ru-RU"/>
        </w:rPr>
        <w:t>−</w:t>
      </w:r>
      <w:r w:rsidRPr="000D039F">
        <w:rPr>
          <w:lang w:val="ru-RU"/>
        </w:rPr>
        <w:t>3</w:t>
      </w:r>
      <w:r w:rsidR="00D44AFC" w:rsidRPr="000D039F">
        <w:rPr>
          <w:lang w:val="ru-RU"/>
        </w:rPr>
        <w:t> </w:t>
      </w:r>
      <w:r w:rsidRPr="000D039F">
        <w:rPr>
          <w:lang w:val="ru-RU"/>
        </w:rPr>
        <w:t>дБ определяет поперечное разрешение. В случае трехмерных измерений параметров атмосферы также необходимо учитывать продольное разрешение вдоль оси антенны. Это продольное разрешение является сложной функцией от частотно-зависимых характеристик атмосферы, а также качества работы приемника с учетом шума и полосы пропускания.</w:t>
      </w:r>
    </w:p>
    <w:p w14:paraId="2D02E2AC" w14:textId="77777777" w:rsidR="00C167BB" w:rsidRPr="000D039F" w:rsidRDefault="00C167BB" w:rsidP="0053797A">
      <w:pPr>
        <w:pStyle w:val="Heading4"/>
        <w:rPr>
          <w:lang w:val="ru-RU"/>
        </w:rPr>
      </w:pPr>
      <w:r w:rsidRPr="000D039F">
        <w:rPr>
          <w:lang w:val="ru-RU"/>
        </w:rPr>
        <w:t>5.2.3.4</w:t>
      </w:r>
      <w:r w:rsidRPr="000D039F">
        <w:rPr>
          <w:lang w:val="ru-RU"/>
        </w:rPr>
        <w:tab/>
        <w:t>Время интегрирования</w:t>
      </w:r>
    </w:p>
    <w:p w14:paraId="62BEA172" w14:textId="77777777" w:rsidR="00C167BB" w:rsidRPr="000D039F" w:rsidRDefault="00C167BB" w:rsidP="00C167BB">
      <w:pPr>
        <w:rPr>
          <w:lang w:val="ru-RU"/>
        </w:rPr>
      </w:pPr>
      <w:r w:rsidRPr="000D039F">
        <w:rPr>
          <w:lang w:val="ru-RU"/>
        </w:rPr>
        <w:t xml:space="preserve">Радиометрические приемники зондируют </w:t>
      </w:r>
      <w:proofErr w:type="spellStart"/>
      <w:r w:rsidRPr="000D039F">
        <w:rPr>
          <w:lang w:val="ru-RU"/>
        </w:rPr>
        <w:t>шумоподобные</w:t>
      </w:r>
      <w:proofErr w:type="spellEnd"/>
      <w:r w:rsidRPr="000D039F">
        <w:rPr>
          <w:lang w:val="ru-RU"/>
        </w:rPr>
        <w:t xml:space="preserve"> тепловые излучения, собираемые антенной, а также тепловой шум приемника. Интегрируя принимаемый сигнал, можно снизить случайные флуктуации шума, а также произвести точные оценки суммы шума приемника и внешней мощности шума теплового излучения. Время интегрирования – это просто количество времени, которое занимает накопление принимаемого сигнала в приемнике. Время интегрирования также является важным параметром для пассивного дистанционного зондирования, который представляет собой результат сложного компромисса, учитывающего, в частности, желаемое геометрическое разрешение, конфигурацию сканирования датчика, а также его скорость по отношению к наблюдаемой местности.</w:t>
      </w:r>
    </w:p>
    <w:p w14:paraId="46447EC3" w14:textId="77777777" w:rsidR="00C167BB" w:rsidRPr="000D039F" w:rsidRDefault="00C167BB" w:rsidP="0053797A">
      <w:pPr>
        <w:pStyle w:val="Heading3"/>
        <w:rPr>
          <w:lang w:val="ru-RU"/>
        </w:rPr>
      </w:pPr>
      <w:bookmarkStart w:id="320" w:name="_Toc236299098"/>
      <w:r w:rsidRPr="000D039F">
        <w:rPr>
          <w:lang w:val="ru-RU"/>
        </w:rPr>
        <w:t>5.2.4</w:t>
      </w:r>
      <w:r w:rsidRPr="000D039F">
        <w:rPr>
          <w:lang w:val="ru-RU"/>
        </w:rPr>
        <w:tab/>
        <w:t>Типовые условия работы пассивных датчиков</w:t>
      </w:r>
      <w:bookmarkEnd w:id="320"/>
    </w:p>
    <w:p w14:paraId="4CBFCB57" w14:textId="77777777" w:rsidR="00C167BB" w:rsidRPr="000D039F" w:rsidRDefault="00C167BB" w:rsidP="00C167BB">
      <w:pPr>
        <w:rPr>
          <w:lang w:val="ru-RU"/>
        </w:rPr>
      </w:pPr>
      <w:r w:rsidRPr="000D039F">
        <w:rPr>
          <w:lang w:val="ru-RU"/>
        </w:rPr>
        <w:t>Пассивные космические датчики развертываются в основном на двух взаимодополняющих типах спутниковых систем: спутниках на низкой околоземной орбите и спутниках на геостационарной орбите.</w:t>
      </w:r>
    </w:p>
    <w:p w14:paraId="74E8B3E6" w14:textId="77777777" w:rsidR="00C167BB" w:rsidRPr="000D039F" w:rsidRDefault="00C167BB" w:rsidP="0053797A">
      <w:pPr>
        <w:pStyle w:val="Heading4"/>
        <w:rPr>
          <w:lang w:val="ru-RU"/>
        </w:rPr>
      </w:pPr>
      <w:r w:rsidRPr="000D039F">
        <w:rPr>
          <w:lang w:val="ru-RU"/>
        </w:rPr>
        <w:t>5.2.4.1</w:t>
      </w:r>
      <w:r w:rsidRPr="000D039F">
        <w:rPr>
          <w:lang w:val="ru-RU"/>
        </w:rPr>
        <w:tab/>
        <w:t>Спутники на низкой околоземной орбите</w:t>
      </w:r>
    </w:p>
    <w:p w14:paraId="1E4A82F5" w14:textId="28EF0FCE" w:rsidR="00C167BB" w:rsidRPr="000D039F" w:rsidRDefault="00C167BB" w:rsidP="00C167BB">
      <w:pPr>
        <w:rPr>
          <w:lang w:val="ru-RU"/>
        </w:rPr>
      </w:pPr>
      <w:r w:rsidRPr="000D039F">
        <w:rPr>
          <w:lang w:val="ru-RU"/>
        </w:rPr>
        <w:t xml:space="preserve">Системы, размещенные на спутниках на низких, </w:t>
      </w:r>
      <w:proofErr w:type="spellStart"/>
      <w:r w:rsidRPr="000D039F">
        <w:rPr>
          <w:lang w:val="ru-RU"/>
        </w:rPr>
        <w:t>гелиосинхронных</w:t>
      </w:r>
      <w:proofErr w:type="spellEnd"/>
      <w:r w:rsidRPr="000D039F">
        <w:rPr>
          <w:lang w:val="ru-RU"/>
        </w:rPr>
        <w:t xml:space="preserve"> (т.</w:t>
      </w:r>
      <w:r w:rsidR="004055CA" w:rsidRPr="000D039F">
        <w:rPr>
          <w:lang w:val="ru-RU"/>
        </w:rPr>
        <w:t> </w:t>
      </w:r>
      <w:r w:rsidRPr="000D039F">
        <w:rPr>
          <w:lang w:val="ru-RU"/>
        </w:rPr>
        <w:t>е. орбитах, на которых спутники пересекают любую заданную точку на поверхности Земли в один и тот же момент местного солнечного времени) и полярных орбитах, используются для получения данных об окружающей среде с высоким разрешением в глобальных масштабах. Характер таких орбит ограничивает частоту повторения измерений. Ежедневно с помощью одного спутника можно обеспечить максимум два глобальных покрытия через 12-часовые интервалы. Над полярным регионом количество повторных наблюдений может достигать 14 раз в сутки. Это объясняется тем, что спутники на низкой околоземной орбите совершают оборот вокруг Земли 14 раз в сутки и траектории орбит сходятся над полярными регионами. Пассивные радиометры, действующие на частотах ниже 100 ГГц, в настоящее время устанавливаются только на спутниках на низкой околоземной орбите. Это связано в основном с трудностью получения подходящего геометрического разрешения на относительно низких частотах при более высоких орбитах; однако в будущем ситуация может измениться.</w:t>
      </w:r>
    </w:p>
    <w:p w14:paraId="2B8EA2FC" w14:textId="77777777" w:rsidR="00C167BB" w:rsidRPr="000D039F" w:rsidRDefault="00C167BB" w:rsidP="0053797A">
      <w:pPr>
        <w:pStyle w:val="Heading4"/>
        <w:rPr>
          <w:lang w:val="ru-RU"/>
        </w:rPr>
      </w:pPr>
      <w:r w:rsidRPr="000D039F">
        <w:rPr>
          <w:lang w:val="ru-RU"/>
        </w:rPr>
        <w:t>5.2.4.2</w:t>
      </w:r>
      <w:r w:rsidRPr="000D039F">
        <w:rPr>
          <w:lang w:val="ru-RU"/>
        </w:rPr>
        <w:tab/>
        <w:t>Геостационарные спутники</w:t>
      </w:r>
    </w:p>
    <w:p w14:paraId="1A0F56F2" w14:textId="77777777" w:rsidR="00C167BB" w:rsidRPr="000D039F" w:rsidRDefault="00C167BB" w:rsidP="00C167BB">
      <w:pPr>
        <w:rPr>
          <w:lang w:val="ru-RU"/>
        </w:rPr>
      </w:pPr>
      <w:r w:rsidRPr="000D039F">
        <w:rPr>
          <w:lang w:val="ru-RU"/>
        </w:rPr>
        <w:t xml:space="preserve">Системы, состоящие из спутников на геостационарной орбите, используются для получения данных с низким и средним разрешением в масштабе региона. Частота повторения измерений ограничивается только технологией аппаратных средств. </w:t>
      </w:r>
    </w:p>
    <w:p w14:paraId="59873AA2" w14:textId="77777777" w:rsidR="00C167BB" w:rsidRPr="000D039F" w:rsidRDefault="00C167BB" w:rsidP="0053797A">
      <w:pPr>
        <w:pStyle w:val="Heading3"/>
        <w:rPr>
          <w:lang w:val="ru-RU"/>
        </w:rPr>
      </w:pPr>
      <w:bookmarkStart w:id="321" w:name="_Toc236299099"/>
      <w:r w:rsidRPr="000D039F">
        <w:rPr>
          <w:lang w:val="ru-RU"/>
        </w:rPr>
        <w:lastRenderedPageBreak/>
        <w:t>5.2.5</w:t>
      </w:r>
      <w:r w:rsidRPr="000D039F">
        <w:rPr>
          <w:lang w:val="ru-RU"/>
        </w:rPr>
        <w:tab/>
        <w:t>Геометрия наблюдений</w:t>
      </w:r>
      <w:bookmarkEnd w:id="321"/>
    </w:p>
    <w:p w14:paraId="33E145F3" w14:textId="77777777" w:rsidR="00C167BB" w:rsidRPr="000D039F" w:rsidRDefault="00C167BB" w:rsidP="0053797A">
      <w:pPr>
        <w:pStyle w:val="Heading4"/>
        <w:rPr>
          <w:lang w:val="ru-RU"/>
        </w:rPr>
      </w:pPr>
      <w:r w:rsidRPr="000D039F">
        <w:rPr>
          <w:lang w:val="ru-RU"/>
        </w:rPr>
        <w:t>5.2.5.1</w:t>
      </w:r>
      <w:r w:rsidRPr="000D039F">
        <w:rPr>
          <w:lang w:val="ru-RU"/>
        </w:rPr>
        <w:tab/>
        <w:t>Сканирование по конической поверхности</w:t>
      </w:r>
    </w:p>
    <w:p w14:paraId="644540BC" w14:textId="77777777" w:rsidR="00C167BB" w:rsidRPr="000D039F" w:rsidRDefault="00C167BB" w:rsidP="00C167BB">
      <w:pPr>
        <w:rPr>
          <w:lang w:val="ru-RU"/>
        </w:rPr>
      </w:pPr>
      <w:r w:rsidRPr="000D039F">
        <w:rPr>
          <w:lang w:val="ru-RU"/>
        </w:rPr>
        <w:t xml:space="preserve">В большинстве пассивных микроволновых датчиков, предназначенных для формирования изображения характеристик поверхности Земли, используется коническая сканирующая конфигурация (см. Рисунок </w:t>
      </w:r>
      <w:proofErr w:type="gramStart"/>
      <w:r w:rsidRPr="000D039F">
        <w:rPr>
          <w:lang w:val="ru-RU"/>
        </w:rPr>
        <w:t>5-4</w:t>
      </w:r>
      <w:proofErr w:type="gramEnd"/>
      <w:r w:rsidRPr="000D039F">
        <w:rPr>
          <w:lang w:val="ru-RU"/>
        </w:rPr>
        <w:t xml:space="preserve">), центральная ось которой совпадает с надиром (т. е. точкой, расположенной непосредственно под спутником), поскольку для толкования результатов измерений поверхности важно обеспечить постоянный угол падения относительно земной поверхности вдоль всех линий сканирования. Геометрические параметры конических сканирующих приборов изображены на Рисунке </w:t>
      </w:r>
      <w:proofErr w:type="gramStart"/>
      <w:r w:rsidRPr="000D039F">
        <w:rPr>
          <w:lang w:val="ru-RU"/>
        </w:rPr>
        <w:t>5-4</w:t>
      </w:r>
      <w:proofErr w:type="gramEnd"/>
      <w:r w:rsidRPr="000D039F">
        <w:rPr>
          <w:lang w:val="ru-RU"/>
        </w:rPr>
        <w:t>.</w:t>
      </w:r>
    </w:p>
    <w:p w14:paraId="6ACB5659" w14:textId="51346454" w:rsidR="00D51813" w:rsidRPr="000D039F" w:rsidRDefault="005C2395" w:rsidP="00D51813">
      <w:pPr>
        <w:pStyle w:val="FigureNo"/>
        <w:rPr>
          <w:lang w:val="ru-RU"/>
        </w:rPr>
      </w:pPr>
      <w:r w:rsidRPr="000D039F">
        <w:rPr>
          <w:lang w:val="ru-RU"/>
        </w:rPr>
        <w:t>Рисунок</w:t>
      </w:r>
      <w:r w:rsidR="00D51813" w:rsidRPr="000D039F">
        <w:rPr>
          <w:lang w:val="ru-RU"/>
        </w:rPr>
        <w:t xml:space="preserve"> </w:t>
      </w:r>
      <w:proofErr w:type="gramStart"/>
      <w:r w:rsidR="00D51813" w:rsidRPr="000D039F">
        <w:rPr>
          <w:lang w:val="ru-RU"/>
        </w:rPr>
        <w:t>5-4</w:t>
      </w:r>
      <w:proofErr w:type="gramEnd"/>
    </w:p>
    <w:p w14:paraId="15BC8D32" w14:textId="1EB7D4FA" w:rsidR="00D51813" w:rsidRPr="000D039F" w:rsidRDefault="00C167BB" w:rsidP="00D51813">
      <w:pPr>
        <w:pStyle w:val="Figuretitle"/>
        <w:rPr>
          <w:lang w:val="ru-RU"/>
        </w:rPr>
      </w:pPr>
      <w:r w:rsidRPr="000D039F">
        <w:rPr>
          <w:lang w:val="ru-RU"/>
        </w:rPr>
        <w:t>Типовые геометрические параметры микроволновых радиометров для конического сканирования</w:t>
      </w:r>
    </w:p>
    <w:p w14:paraId="7D816A30" w14:textId="422F8F81" w:rsidR="00D51813" w:rsidRPr="000D039F" w:rsidRDefault="004E7272" w:rsidP="00D51813">
      <w:pPr>
        <w:pStyle w:val="Figure"/>
        <w:rPr>
          <w:szCs w:val="22"/>
          <w:lang w:val="ru-RU"/>
        </w:rPr>
      </w:pPr>
      <w:r w:rsidRPr="000D039F">
        <w:rPr>
          <w:noProof/>
          <w:lang w:val="ru-RU"/>
        </w:rPr>
        <w:drawing>
          <wp:inline distT="0" distB="0" distL="0" distR="0" wp14:anchorId="4622A800" wp14:editId="2E85E255">
            <wp:extent cx="4162425" cy="3405505"/>
            <wp:effectExtent l="0" t="0" r="9525" b="4445"/>
            <wp:docPr id="154076903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pic:cNvPicPr>
                      <a:picLocks noChangeAspect="1" noChangeArrowheads="1"/>
                    </pic:cNvPicPr>
                  </pic:nvPicPr>
                  <pic:blipFill>
                    <a:blip r:embed="rId115" cstate="print">
                      <a:extLst>
                        <a:ext uri="{28A0092B-C50C-407E-A947-70E740481C1C}">
                          <a14:useLocalDpi xmlns:a14="http://schemas.microsoft.com/office/drawing/2010/main" val="0"/>
                        </a:ext>
                      </a:extLst>
                    </a:blip>
                    <a:srcRect/>
                    <a:stretch>
                      <a:fillRect/>
                    </a:stretch>
                  </pic:blipFill>
                  <pic:spPr bwMode="auto">
                    <a:xfrm>
                      <a:off x="0" y="0"/>
                      <a:ext cx="4162425" cy="3405505"/>
                    </a:xfrm>
                    <a:prstGeom prst="rect">
                      <a:avLst/>
                    </a:prstGeom>
                    <a:noFill/>
                    <a:ln>
                      <a:noFill/>
                    </a:ln>
                  </pic:spPr>
                </pic:pic>
              </a:graphicData>
            </a:graphic>
          </wp:inline>
        </w:drawing>
      </w:r>
    </w:p>
    <w:p w14:paraId="760FF09A" w14:textId="77777777" w:rsidR="00C167BB" w:rsidRPr="000D039F" w:rsidRDefault="00C167BB" w:rsidP="004E7272">
      <w:pPr>
        <w:pStyle w:val="Normalaftertitle"/>
        <w:rPr>
          <w:lang w:val="ru-RU"/>
        </w:rPr>
      </w:pPr>
      <w:r w:rsidRPr="000D039F">
        <w:rPr>
          <w:lang w:val="ru-RU"/>
        </w:rPr>
        <w:t>Ниже приводятся типовые геометрические характеристики (для высоты 803 км):</w:t>
      </w:r>
    </w:p>
    <w:p w14:paraId="5C8E3B9B" w14:textId="77777777" w:rsidR="00C167BB" w:rsidRPr="000D039F" w:rsidRDefault="00C167BB" w:rsidP="0053797A">
      <w:pPr>
        <w:pStyle w:val="enumlev1"/>
        <w:rPr>
          <w:lang w:val="ru-RU"/>
        </w:rPr>
      </w:pPr>
      <w:r w:rsidRPr="000D039F">
        <w:rPr>
          <w:lang w:val="ru-RU"/>
        </w:rPr>
        <w:t>–</w:t>
      </w:r>
      <w:r w:rsidRPr="000D039F">
        <w:rPr>
          <w:lang w:val="ru-RU"/>
        </w:rPr>
        <w:tab/>
        <w:t>угол падения луча на землю порядка 55 градусов;</w:t>
      </w:r>
    </w:p>
    <w:p w14:paraId="5791864B" w14:textId="77777777" w:rsidR="00C167BB" w:rsidRPr="000D039F" w:rsidRDefault="00C167BB" w:rsidP="0053797A">
      <w:pPr>
        <w:pStyle w:val="enumlev1"/>
        <w:rPr>
          <w:lang w:val="ru-RU"/>
        </w:rPr>
      </w:pPr>
      <w:r w:rsidRPr="000D039F">
        <w:rPr>
          <w:lang w:val="ru-RU"/>
        </w:rPr>
        <w:t>–</w:t>
      </w:r>
      <w:r w:rsidRPr="000D039F">
        <w:rPr>
          <w:lang w:val="ru-RU"/>
        </w:rPr>
        <w:tab/>
        <w:t>половина угла раствора конуса 46,7 градусов относительно надира;</w:t>
      </w:r>
    </w:p>
    <w:p w14:paraId="04D9D50C" w14:textId="77777777" w:rsidR="00C167BB" w:rsidRPr="000D039F" w:rsidRDefault="00C167BB" w:rsidP="0053797A">
      <w:pPr>
        <w:pStyle w:val="enumlev1"/>
        <w:rPr>
          <w:lang w:val="ru-RU"/>
        </w:rPr>
      </w:pPr>
      <w:r w:rsidRPr="000D039F">
        <w:rPr>
          <w:lang w:val="ru-RU"/>
        </w:rPr>
        <w:t>–</w:t>
      </w:r>
      <w:r w:rsidRPr="000D039F">
        <w:rPr>
          <w:lang w:val="ru-RU"/>
        </w:rPr>
        <w:tab/>
        <w:t>ширина полосы обзора: 1600 км (ограничивается конфигурацией сканирования), что дает возможность ежедневно обеспечивать с помощью одного прибора два полных покрытия на средних и высоких широтах;</w:t>
      </w:r>
    </w:p>
    <w:p w14:paraId="33CEF31E" w14:textId="0E1787D5" w:rsidR="00C167BB" w:rsidRPr="000D039F" w:rsidRDefault="00C167BB" w:rsidP="0053797A">
      <w:pPr>
        <w:pStyle w:val="enumlev1"/>
        <w:rPr>
          <w:lang w:val="ru-RU"/>
        </w:rPr>
      </w:pPr>
      <w:r w:rsidRPr="000D039F">
        <w:rPr>
          <w:lang w:val="ru-RU"/>
        </w:rPr>
        <w:t>–</w:t>
      </w:r>
      <w:r w:rsidRPr="000D039F">
        <w:rPr>
          <w:lang w:val="ru-RU"/>
        </w:rPr>
        <w:tab/>
        <w:t>размер элемента разрешения меняется в зависимости от частоты и размера антенны, как правило, от 50</w:t>
      </w:r>
      <w:r w:rsidR="009D369E" w:rsidRPr="000D039F">
        <w:rPr>
          <w:lang w:val="ru-RU"/>
        </w:rPr>
        <w:t> </w:t>
      </w:r>
      <w:r w:rsidRPr="000D039F">
        <w:rPr>
          <w:lang w:val="ru-RU"/>
        </w:rPr>
        <w:t>км на частоте 6,9 ГГц до 5 км на частоте 89 ГГц (исходя из эффективного диаметра антенны 2 м); и</w:t>
      </w:r>
    </w:p>
    <w:p w14:paraId="2551A3DC" w14:textId="77777777" w:rsidR="00C167BB" w:rsidRPr="000D039F" w:rsidRDefault="00C167BB" w:rsidP="0053797A">
      <w:pPr>
        <w:pStyle w:val="enumlev1"/>
        <w:rPr>
          <w:lang w:val="ru-RU"/>
        </w:rPr>
      </w:pPr>
      <w:r w:rsidRPr="000D039F">
        <w:rPr>
          <w:lang w:val="ru-RU"/>
        </w:rPr>
        <w:t>–</w:t>
      </w:r>
      <w:r w:rsidRPr="000D039F">
        <w:rPr>
          <w:lang w:val="ru-RU"/>
        </w:rPr>
        <w:tab/>
        <w:t>период сканирования и схема питания антенны выбираются таким образом, чтобы обеспечить полное покрытие и оптимальное время интегрирования (и, следовательно, радиометрического разрешения) на всех измеряемых частотах за счет усложнения аппаратного обеспечения.</w:t>
      </w:r>
    </w:p>
    <w:p w14:paraId="48080038" w14:textId="77777777" w:rsidR="00C167BB" w:rsidRPr="000D039F" w:rsidRDefault="00C167BB" w:rsidP="0053797A">
      <w:pPr>
        <w:pStyle w:val="Heading4"/>
        <w:rPr>
          <w:lang w:val="ru-RU"/>
        </w:rPr>
      </w:pPr>
      <w:r w:rsidRPr="000D039F">
        <w:rPr>
          <w:lang w:val="ru-RU"/>
        </w:rPr>
        <w:t>5.2.5.2</w:t>
      </w:r>
      <w:r w:rsidRPr="000D039F">
        <w:rPr>
          <w:lang w:val="ru-RU"/>
        </w:rPr>
        <w:tab/>
        <w:t>Сканирование поперек трассы</w:t>
      </w:r>
    </w:p>
    <w:p w14:paraId="75FD4140" w14:textId="77777777" w:rsidR="00C167BB" w:rsidRPr="000D039F" w:rsidRDefault="00C167BB" w:rsidP="00C167BB">
      <w:pPr>
        <w:rPr>
          <w:lang w:val="ru-RU"/>
        </w:rPr>
      </w:pPr>
      <w:r w:rsidRPr="000D039F">
        <w:rPr>
          <w:lang w:val="ru-RU"/>
        </w:rPr>
        <w:t xml:space="preserve">Другой распространенной геометрической конфигурацией микроволновых радиометров является сканирование поперек трассы. Датчики с такой геометрией производят измерения вдоль направления, перпендикулярного движению спутника. Обычно это достигается с помощью вращающегося отражателя на борту спутника, как показано на Рисунке </w:t>
      </w:r>
      <w:proofErr w:type="gramStart"/>
      <w:r w:rsidRPr="000D039F">
        <w:rPr>
          <w:lang w:val="ru-RU"/>
        </w:rPr>
        <w:t>5-5</w:t>
      </w:r>
      <w:proofErr w:type="gramEnd"/>
      <w:r w:rsidRPr="000D039F">
        <w:rPr>
          <w:lang w:val="ru-RU"/>
        </w:rPr>
        <w:t>.</w:t>
      </w:r>
    </w:p>
    <w:p w14:paraId="0FBD3D72" w14:textId="77777777" w:rsidR="00C167BB" w:rsidRPr="000D039F" w:rsidRDefault="00C167BB" w:rsidP="00C167BB">
      <w:pPr>
        <w:rPr>
          <w:lang w:val="ru-RU"/>
        </w:rPr>
      </w:pPr>
      <w:r w:rsidRPr="000D039F">
        <w:rPr>
          <w:lang w:val="ru-RU"/>
        </w:rPr>
        <w:lastRenderedPageBreak/>
        <w:t>Сканирование поперек трассы позволяет микроволновым радиометрам проводить измерения в широкой полосе обзора, одновременно производя измерения в направлении надира, где влияние атмосферной траектории минимально.</w:t>
      </w:r>
    </w:p>
    <w:p w14:paraId="511D9E11" w14:textId="3F86971C" w:rsidR="00D51813" w:rsidRPr="000D039F" w:rsidRDefault="00C167BB" w:rsidP="00D51813">
      <w:pPr>
        <w:pStyle w:val="FigureNo"/>
        <w:rPr>
          <w:lang w:val="ru-RU"/>
        </w:rPr>
      </w:pPr>
      <w:r w:rsidRPr="000D039F">
        <w:rPr>
          <w:lang w:val="ru-RU"/>
        </w:rPr>
        <w:t>Рисунок</w:t>
      </w:r>
      <w:r w:rsidR="00D51813" w:rsidRPr="000D039F">
        <w:rPr>
          <w:lang w:val="ru-RU"/>
        </w:rPr>
        <w:t xml:space="preserve"> </w:t>
      </w:r>
      <w:proofErr w:type="gramStart"/>
      <w:r w:rsidR="00D51813" w:rsidRPr="000D039F">
        <w:rPr>
          <w:lang w:val="ru-RU"/>
        </w:rPr>
        <w:t>5-5</w:t>
      </w:r>
      <w:proofErr w:type="gramEnd"/>
    </w:p>
    <w:p w14:paraId="7845C126" w14:textId="18DE28A9" w:rsidR="00D51813" w:rsidRPr="000D039F" w:rsidRDefault="00C167BB" w:rsidP="00D51813">
      <w:pPr>
        <w:pStyle w:val="Figuretitle"/>
        <w:rPr>
          <w:lang w:val="ru-RU"/>
        </w:rPr>
      </w:pPr>
      <w:r w:rsidRPr="000D039F">
        <w:rPr>
          <w:lang w:val="ru-RU"/>
        </w:rPr>
        <w:t>Типовые геометрические параметры микроволновых радиометров для сканирования поперек трассы</w:t>
      </w:r>
    </w:p>
    <w:p w14:paraId="270FB9E1" w14:textId="4BE7BC3C" w:rsidR="00D51813" w:rsidRPr="000D039F" w:rsidRDefault="003414DC" w:rsidP="00093101">
      <w:pPr>
        <w:tabs>
          <w:tab w:val="clear" w:pos="1134"/>
          <w:tab w:val="clear" w:pos="1871"/>
          <w:tab w:val="clear" w:pos="2268"/>
          <w:tab w:val="left" w:pos="794"/>
          <w:tab w:val="left" w:pos="1191"/>
          <w:tab w:val="left" w:pos="1588"/>
          <w:tab w:val="left" w:pos="1985"/>
        </w:tabs>
        <w:jc w:val="center"/>
        <w:rPr>
          <w:lang w:val="ru-RU"/>
        </w:rPr>
      </w:pPr>
      <w:r w:rsidRPr="000D039F">
        <w:rPr>
          <w:noProof/>
          <w:lang w:val="ru-RU"/>
        </w:rPr>
        <w:drawing>
          <wp:inline distT="0" distB="0" distL="0" distR="0" wp14:anchorId="00D11050" wp14:editId="1293C000">
            <wp:extent cx="2874915" cy="3171825"/>
            <wp:effectExtent l="0" t="0" r="1905" b="0"/>
            <wp:docPr id="1914884752"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1"/>
                    <pic:cNvPicPr>
                      <a:picLocks noChangeAspect="1" noChangeArrowheads="1"/>
                    </pic:cNvPicPr>
                  </pic:nvPicPr>
                  <pic:blipFill>
                    <a:blip r:embed="rId116" cstate="print">
                      <a:extLst>
                        <a:ext uri="{28A0092B-C50C-407E-A947-70E740481C1C}">
                          <a14:useLocalDpi xmlns:a14="http://schemas.microsoft.com/office/drawing/2010/main" val="0"/>
                        </a:ext>
                      </a:extLst>
                    </a:blip>
                    <a:srcRect/>
                    <a:stretch>
                      <a:fillRect/>
                    </a:stretch>
                  </pic:blipFill>
                  <pic:spPr bwMode="auto">
                    <a:xfrm>
                      <a:off x="0" y="0"/>
                      <a:ext cx="2879511" cy="3176896"/>
                    </a:xfrm>
                    <a:prstGeom prst="rect">
                      <a:avLst/>
                    </a:prstGeom>
                    <a:noFill/>
                    <a:ln>
                      <a:noFill/>
                    </a:ln>
                  </pic:spPr>
                </pic:pic>
              </a:graphicData>
            </a:graphic>
          </wp:inline>
        </w:drawing>
      </w:r>
    </w:p>
    <w:p w14:paraId="69FD73CB" w14:textId="77777777" w:rsidR="00C167BB" w:rsidRPr="000D039F" w:rsidRDefault="00C167BB" w:rsidP="0053797A">
      <w:pPr>
        <w:pStyle w:val="Normalaftertitle"/>
        <w:rPr>
          <w:lang w:val="ru-RU"/>
        </w:rPr>
      </w:pPr>
      <w:r w:rsidRPr="000D039F">
        <w:rPr>
          <w:lang w:val="ru-RU"/>
        </w:rPr>
        <w:t xml:space="preserve">При такой геометрии поле зрения (FOV) датчика будет иметь различный размер на земле в зависимости от угла обзора, т. е. угла между </w:t>
      </w:r>
      <w:proofErr w:type="spellStart"/>
      <w:r w:rsidRPr="000D039F">
        <w:rPr>
          <w:lang w:val="ru-RU"/>
        </w:rPr>
        <w:t>подспутниковой</w:t>
      </w:r>
      <w:proofErr w:type="spellEnd"/>
      <w:r w:rsidRPr="000D039F">
        <w:rPr>
          <w:lang w:val="ru-RU"/>
        </w:rPr>
        <w:t xml:space="preserve"> точкой и направлением пикового усиления антенны. FOV будет иметь минимальный размер, когда датчик ориентирован в </w:t>
      </w:r>
      <w:proofErr w:type="spellStart"/>
      <w:r w:rsidRPr="000D039F">
        <w:rPr>
          <w:lang w:val="ru-RU"/>
        </w:rPr>
        <w:t>подспутниковую</w:t>
      </w:r>
      <w:proofErr w:type="spellEnd"/>
      <w:r w:rsidRPr="000D039F">
        <w:rPr>
          <w:lang w:val="ru-RU"/>
        </w:rPr>
        <w:t xml:space="preserve"> точку.</w:t>
      </w:r>
    </w:p>
    <w:p w14:paraId="3B50173A" w14:textId="77777777" w:rsidR="00C167BB" w:rsidRPr="000D039F" w:rsidRDefault="00C167BB" w:rsidP="00C167BB">
      <w:pPr>
        <w:rPr>
          <w:lang w:val="ru-RU"/>
        </w:rPr>
      </w:pPr>
      <w:r w:rsidRPr="000D039F">
        <w:rPr>
          <w:lang w:val="ru-RU"/>
        </w:rPr>
        <w:t>Во время части вращения датчик будет направлен в сторону от Земли. Измерения, проводимые в течение этой части вращения, используются для калибровки, т. е. для ориентации датчика в направлении космоса (что является эталонной холодной нагрузкой) и в направлении теплой калибровочной нагрузки на борту космического аппарата.</w:t>
      </w:r>
    </w:p>
    <w:p w14:paraId="0A97D5CE" w14:textId="77777777" w:rsidR="00C167BB" w:rsidRPr="000D039F" w:rsidRDefault="00C167BB" w:rsidP="00C167BB">
      <w:pPr>
        <w:rPr>
          <w:lang w:val="ru-RU"/>
        </w:rPr>
      </w:pPr>
      <w:r w:rsidRPr="000D039F">
        <w:rPr>
          <w:lang w:val="ru-RU"/>
        </w:rPr>
        <w:t>Ниже приводятся типичные характеристики датчика, сканирующего поперек трассы (для высоты 830 км):</w:t>
      </w:r>
    </w:p>
    <w:p w14:paraId="7DF1E91E" w14:textId="4E889BBE" w:rsidR="00C167BB" w:rsidRPr="002D28E8" w:rsidRDefault="00C167BB" w:rsidP="0053797A">
      <w:pPr>
        <w:pStyle w:val="enumlev1"/>
        <w:rPr>
          <w:lang w:val="en-US"/>
        </w:rPr>
      </w:pPr>
      <w:r w:rsidRPr="000D039F">
        <w:rPr>
          <w:lang w:val="ru-RU"/>
        </w:rPr>
        <w:t>–</w:t>
      </w:r>
      <w:r w:rsidRPr="000D039F">
        <w:rPr>
          <w:lang w:val="ru-RU"/>
        </w:rPr>
        <w:tab/>
        <w:t xml:space="preserve">углы ориентации вне надира в диапазоне от </w:t>
      </w:r>
      <w:r w:rsidR="00354950" w:rsidRPr="000D039F">
        <w:rPr>
          <w:lang w:val="ru-RU"/>
        </w:rPr>
        <w:t>−</w:t>
      </w:r>
      <w:r w:rsidRPr="000D039F">
        <w:rPr>
          <w:lang w:val="ru-RU"/>
        </w:rPr>
        <w:t>50 до +50 градусов (т. е. от одной стороны космического аппарата к другой)</w:t>
      </w:r>
      <w:r w:rsidR="002D28E8">
        <w:rPr>
          <w:lang w:val="en-US"/>
        </w:rPr>
        <w:t>;</w:t>
      </w:r>
    </w:p>
    <w:p w14:paraId="44892753" w14:textId="69CBB6FD" w:rsidR="00C167BB" w:rsidRPr="000D039F" w:rsidRDefault="00C167BB" w:rsidP="0053797A">
      <w:pPr>
        <w:pStyle w:val="enumlev1"/>
        <w:rPr>
          <w:lang w:val="ru-RU"/>
        </w:rPr>
      </w:pPr>
      <w:r w:rsidRPr="000D039F">
        <w:rPr>
          <w:lang w:val="ru-RU"/>
        </w:rPr>
        <w:t>–</w:t>
      </w:r>
      <w:r w:rsidRPr="000D039F">
        <w:rPr>
          <w:lang w:val="ru-RU"/>
        </w:rPr>
        <w:tab/>
        <w:t>ширина полосы обзора: 2300 км</w:t>
      </w:r>
      <w:r w:rsidR="002D28E8">
        <w:rPr>
          <w:lang w:val="en-US"/>
        </w:rPr>
        <w:t>;</w:t>
      </w:r>
      <w:r w:rsidRPr="000D039F">
        <w:rPr>
          <w:lang w:val="ru-RU"/>
        </w:rPr>
        <w:t xml:space="preserve"> </w:t>
      </w:r>
    </w:p>
    <w:p w14:paraId="5CB665B4" w14:textId="4738087D" w:rsidR="00C167BB" w:rsidRPr="002D28E8" w:rsidRDefault="00C167BB" w:rsidP="0053797A">
      <w:pPr>
        <w:pStyle w:val="enumlev1"/>
        <w:rPr>
          <w:lang w:val="en-US"/>
        </w:rPr>
      </w:pPr>
      <w:r w:rsidRPr="000D039F">
        <w:rPr>
          <w:lang w:val="ru-RU"/>
        </w:rPr>
        <w:t>–</w:t>
      </w:r>
      <w:r w:rsidRPr="000D039F">
        <w:rPr>
          <w:lang w:val="ru-RU"/>
        </w:rPr>
        <w:tab/>
        <w:t>период сканирования: 2</w:t>
      </w:r>
      <w:r w:rsidR="00A40E05" w:rsidRPr="000D039F">
        <w:rPr>
          <w:lang w:val="ru-RU"/>
        </w:rPr>
        <w:t>–</w:t>
      </w:r>
      <w:r w:rsidRPr="000D039F">
        <w:rPr>
          <w:lang w:val="ru-RU"/>
        </w:rPr>
        <w:t>8 с</w:t>
      </w:r>
      <w:r w:rsidR="002D28E8">
        <w:rPr>
          <w:lang w:val="en-US"/>
        </w:rPr>
        <w:t>;</w:t>
      </w:r>
    </w:p>
    <w:p w14:paraId="5C68A054" w14:textId="77777777" w:rsidR="00C167BB" w:rsidRPr="000D039F" w:rsidRDefault="00C167BB" w:rsidP="0053797A">
      <w:pPr>
        <w:pStyle w:val="enumlev1"/>
        <w:rPr>
          <w:lang w:val="ru-RU"/>
        </w:rPr>
      </w:pPr>
      <w:r w:rsidRPr="000D039F">
        <w:rPr>
          <w:lang w:val="ru-RU"/>
        </w:rPr>
        <w:t>–</w:t>
      </w:r>
      <w:r w:rsidRPr="000D039F">
        <w:rPr>
          <w:lang w:val="ru-RU"/>
        </w:rPr>
        <w:tab/>
        <w:t>размер элементов изображения меняется в процессе сканирования, а также в зависимости от частоты и размера антенны.</w:t>
      </w:r>
    </w:p>
    <w:p w14:paraId="34DB8C9C" w14:textId="77777777" w:rsidR="00C167BB" w:rsidRPr="000D039F" w:rsidRDefault="00C167BB" w:rsidP="0053797A">
      <w:pPr>
        <w:pStyle w:val="Heading4"/>
        <w:rPr>
          <w:lang w:val="ru-RU"/>
        </w:rPr>
      </w:pPr>
      <w:r w:rsidRPr="000D039F">
        <w:rPr>
          <w:lang w:val="ru-RU"/>
        </w:rPr>
        <w:t>5.2.5.3</w:t>
      </w:r>
      <w:r w:rsidRPr="000D039F">
        <w:rPr>
          <w:lang w:val="ru-RU"/>
        </w:rPr>
        <w:tab/>
        <w:t>Постоянное сканирование</w:t>
      </w:r>
    </w:p>
    <w:p w14:paraId="65AE0B32" w14:textId="77777777" w:rsidR="00C167BB" w:rsidRPr="000D039F" w:rsidRDefault="00C167BB" w:rsidP="00C167BB">
      <w:pPr>
        <w:rPr>
          <w:lang w:val="ru-RU"/>
        </w:rPr>
      </w:pPr>
      <w:r w:rsidRPr="000D039F">
        <w:rPr>
          <w:lang w:val="ru-RU"/>
        </w:rPr>
        <w:t>Не предназначенные для сканирования приборы, нацеленные на надир, также могут использоваться для предоставления вспомогательных данных для конкретных применений, с учетом устранения влияния атмосферы из измерений радаров-альтиметров. Для упрощения возможности их размещения на борту спутников разрабатываются интерферометрические методы, в особенности для улучшения пространственного разрешения на низких частотах. В таких датчиках будут использоваться фиксированные решетки из небольших антенн вместо крупных сканирующих антенн.</w:t>
      </w:r>
    </w:p>
    <w:p w14:paraId="60F064CA" w14:textId="77777777" w:rsidR="00C167BB" w:rsidRPr="000D039F" w:rsidRDefault="00C167BB" w:rsidP="00C167BB">
      <w:pPr>
        <w:rPr>
          <w:lang w:val="ru-RU"/>
        </w:rPr>
      </w:pPr>
      <w:r w:rsidRPr="000D039F">
        <w:rPr>
          <w:lang w:val="ru-RU"/>
        </w:rPr>
        <w:t xml:space="preserve">Датчик с постоянным сканированием (вдоль трассы) представляет собой тип сенсорной системы, которая состоит из ряда датчиков, расположенных приблизительно перпендикулярно направлению полета космического аппарата, как показано на Рисунке </w:t>
      </w:r>
      <w:proofErr w:type="gramStart"/>
      <w:r w:rsidRPr="000D039F">
        <w:rPr>
          <w:lang w:val="ru-RU"/>
        </w:rPr>
        <w:t>5-6</w:t>
      </w:r>
      <w:proofErr w:type="gramEnd"/>
      <w:r w:rsidRPr="000D039F">
        <w:rPr>
          <w:lang w:val="ru-RU"/>
        </w:rPr>
        <w:t xml:space="preserve">. По мере полета космического аппарата, производится измерение </w:t>
      </w:r>
      <w:r w:rsidRPr="000D039F">
        <w:rPr>
          <w:lang w:val="ru-RU"/>
        </w:rPr>
        <w:lastRenderedPageBreak/>
        <w:t xml:space="preserve">различных областей поверхности. Радиометр с постоянным сканированием является исключительно статичным прибором без движущихся частей. Основным свойством радиометров с постоянным сканированием является то, что все элементы разрешения в линии сканирования формируются одновременно, а не последовательно, как в случае датчиков с механическим сканированием, что позволяет данному типу датчиков существенно увеличивать достижимое радиометрическое разрешение; однако отсутствие механизма сканирования затрудняет получение изображений больших полос обзора с высоким геометрическим разрешением. Датчики с постоянным сканированием могут использоваться во многих применениях, включая измерения профилей температуры атмосферы, влажности почвы и солености океана. </w:t>
      </w:r>
    </w:p>
    <w:p w14:paraId="60DF8A7C" w14:textId="1023AE33" w:rsidR="00D51813" w:rsidRPr="000D039F" w:rsidRDefault="00C167BB" w:rsidP="00D51813">
      <w:pPr>
        <w:pStyle w:val="FigureNo"/>
        <w:rPr>
          <w:lang w:val="ru-RU"/>
        </w:rPr>
      </w:pPr>
      <w:r w:rsidRPr="000D039F">
        <w:rPr>
          <w:lang w:val="ru-RU"/>
        </w:rPr>
        <w:t>Рисунок</w:t>
      </w:r>
      <w:r w:rsidR="00D51813" w:rsidRPr="000D039F">
        <w:rPr>
          <w:lang w:val="ru-RU"/>
        </w:rPr>
        <w:t xml:space="preserve"> </w:t>
      </w:r>
      <w:proofErr w:type="gramStart"/>
      <w:r w:rsidR="00D51813" w:rsidRPr="000D039F">
        <w:rPr>
          <w:lang w:val="ru-RU"/>
        </w:rPr>
        <w:t>5-6</w:t>
      </w:r>
      <w:proofErr w:type="gramEnd"/>
    </w:p>
    <w:p w14:paraId="7AD09827" w14:textId="0493BE14" w:rsidR="00D51813" w:rsidRPr="000D039F" w:rsidRDefault="00C167BB" w:rsidP="00D51813">
      <w:pPr>
        <w:pStyle w:val="Figuretitle"/>
        <w:rPr>
          <w:lang w:val="ru-RU"/>
        </w:rPr>
      </w:pPr>
      <w:r w:rsidRPr="000D039F">
        <w:rPr>
          <w:lang w:val="ru-RU"/>
        </w:rPr>
        <w:t>Типовые геометрические параметры пассивных микроволновых радиометров с постоянным сканированием</w:t>
      </w:r>
    </w:p>
    <w:p w14:paraId="2F69F998" w14:textId="0F3CC3DF" w:rsidR="00D51813" w:rsidRPr="000D039F" w:rsidRDefault="004F1C4E" w:rsidP="00D51813">
      <w:pPr>
        <w:pStyle w:val="Figure"/>
        <w:rPr>
          <w:lang w:val="ru-RU"/>
        </w:rPr>
      </w:pPr>
      <w:bookmarkStart w:id="322" w:name="_Toc524413428"/>
      <w:r w:rsidRPr="000D039F">
        <w:rPr>
          <w:noProof/>
          <w:lang w:val="ru-RU"/>
        </w:rPr>
        <w:drawing>
          <wp:inline distT="0" distB="0" distL="0" distR="0" wp14:anchorId="2932FC3C" wp14:editId="47AD4ED5">
            <wp:extent cx="2424112" cy="2817056"/>
            <wp:effectExtent l="0" t="0" r="0" b="2540"/>
            <wp:docPr id="431362536" name="Picture 35" descr="Typical geometry of push-broom passive microwave radiomet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1362536" name="Picture 35" descr="Typical geometry of push-broom passive microwave radiometers"/>
                    <pic:cNvPicPr/>
                  </pic:nvPicPr>
                  <pic:blipFill>
                    <a:blip r:embed="rId117" cstate="print">
                      <a:extLst>
                        <a:ext uri="{28A0092B-C50C-407E-A947-70E740481C1C}">
                          <a14:useLocalDpi xmlns:a14="http://schemas.microsoft.com/office/drawing/2010/main" val="0"/>
                        </a:ext>
                      </a:extLst>
                    </a:blip>
                    <a:stretch>
                      <a:fillRect/>
                    </a:stretch>
                  </pic:blipFill>
                  <pic:spPr>
                    <a:xfrm>
                      <a:off x="0" y="0"/>
                      <a:ext cx="2425735" cy="2818942"/>
                    </a:xfrm>
                    <a:prstGeom prst="rect">
                      <a:avLst/>
                    </a:prstGeom>
                  </pic:spPr>
                </pic:pic>
              </a:graphicData>
            </a:graphic>
          </wp:inline>
        </w:drawing>
      </w:r>
    </w:p>
    <w:p w14:paraId="0F990594" w14:textId="3E3463F8" w:rsidR="00D51813" w:rsidRPr="000D039F" w:rsidRDefault="00C167BB" w:rsidP="007274E3">
      <w:pPr>
        <w:pStyle w:val="Normalaftertitle"/>
        <w:rPr>
          <w:lang w:val="ru-RU"/>
        </w:rPr>
      </w:pPr>
      <w:r w:rsidRPr="000D039F">
        <w:rPr>
          <w:lang w:val="ru-RU"/>
        </w:rPr>
        <w:t>Типы измерений для применений ССИЗ (пассивных) представлены в Рекомендации МСЭ-R RS.1861.</w:t>
      </w:r>
    </w:p>
    <w:p w14:paraId="21502010" w14:textId="77777777" w:rsidR="00C167BB" w:rsidRPr="000D039F" w:rsidRDefault="00C167BB" w:rsidP="0053797A">
      <w:pPr>
        <w:pStyle w:val="Heading3"/>
        <w:rPr>
          <w:lang w:val="ru-RU"/>
        </w:rPr>
      </w:pPr>
      <w:bookmarkStart w:id="323" w:name="_Toc236299100"/>
      <w:bookmarkEnd w:id="322"/>
      <w:r w:rsidRPr="000D039F">
        <w:rPr>
          <w:lang w:val="ru-RU"/>
        </w:rPr>
        <w:t>5.2.6</w:t>
      </w:r>
      <w:r w:rsidRPr="000D039F">
        <w:rPr>
          <w:lang w:val="ru-RU"/>
        </w:rPr>
        <w:tab/>
        <w:t>Критерии качества и критерии помех</w:t>
      </w:r>
      <w:bookmarkEnd w:id="323"/>
    </w:p>
    <w:p w14:paraId="19EABCF6" w14:textId="77777777" w:rsidR="00C167BB" w:rsidRPr="000D039F" w:rsidRDefault="00C167BB" w:rsidP="00C167BB">
      <w:pPr>
        <w:rPr>
          <w:lang w:val="ru-RU"/>
        </w:rPr>
      </w:pPr>
      <w:r w:rsidRPr="000D039F">
        <w:rPr>
          <w:lang w:val="ru-RU"/>
        </w:rPr>
        <w:t>Критерии качества и критерии помех бортовых пассивных датчиков, работающих в ССИЗ, содержатся в Рекомендациях МСЭ-R RS.2017.</w:t>
      </w:r>
    </w:p>
    <w:p w14:paraId="5D5FF737" w14:textId="77777777" w:rsidR="00C167BB" w:rsidRPr="000D039F" w:rsidRDefault="00C167BB" w:rsidP="0053797A">
      <w:pPr>
        <w:pStyle w:val="Heading3"/>
        <w:rPr>
          <w:lang w:val="ru-RU"/>
        </w:rPr>
      </w:pPr>
      <w:bookmarkStart w:id="324" w:name="_Toc236299101"/>
      <w:r w:rsidRPr="000D039F">
        <w:rPr>
          <w:lang w:val="ru-RU"/>
        </w:rPr>
        <w:t>5.2.7</w:t>
      </w:r>
      <w:r w:rsidRPr="000D039F">
        <w:rPr>
          <w:lang w:val="ru-RU"/>
        </w:rPr>
        <w:tab/>
        <w:t>Трехмерные измерения параметров атмосферы</w:t>
      </w:r>
      <w:bookmarkEnd w:id="324"/>
    </w:p>
    <w:p w14:paraId="459BEE9E" w14:textId="77777777" w:rsidR="00C167BB" w:rsidRPr="000D039F" w:rsidRDefault="00C167BB" w:rsidP="00C167BB">
      <w:pPr>
        <w:rPr>
          <w:lang w:val="ru-RU"/>
        </w:rPr>
      </w:pPr>
      <w:r w:rsidRPr="000D039F">
        <w:rPr>
          <w:lang w:val="ru-RU"/>
        </w:rPr>
        <w:t xml:space="preserve">В электромагнитном спектре содержится много полос частот, на которых вследствие молекулярных резонансов наблюдаются механизмы поглощения определенными атмосферными газами (см. Рисунок </w:t>
      </w:r>
      <w:proofErr w:type="gramStart"/>
      <w:r w:rsidRPr="000D039F">
        <w:rPr>
          <w:lang w:val="ru-RU"/>
        </w:rPr>
        <w:t>5-1</w:t>
      </w:r>
      <w:proofErr w:type="gramEnd"/>
      <w:r w:rsidRPr="000D039F">
        <w:rPr>
          <w:lang w:val="ru-RU"/>
        </w:rPr>
        <w:t>). Частоты, на которых происходят такие явления, служат отличительными признаками конкретного газа (например, O</w:t>
      </w:r>
      <w:r w:rsidRPr="000D039F">
        <w:rPr>
          <w:vertAlign w:val="subscript"/>
          <w:lang w:val="ru-RU"/>
        </w:rPr>
        <w:t>2</w:t>
      </w:r>
      <w:r w:rsidRPr="000D039F">
        <w:rPr>
          <w:lang w:val="ru-RU"/>
        </w:rPr>
        <w:t>, O</w:t>
      </w:r>
      <w:r w:rsidRPr="000D039F">
        <w:rPr>
          <w:vertAlign w:val="subscript"/>
          <w:lang w:val="ru-RU"/>
        </w:rPr>
        <w:t>3</w:t>
      </w:r>
      <w:r w:rsidRPr="000D039F">
        <w:rPr>
          <w:lang w:val="ru-RU"/>
        </w:rPr>
        <w:t>, H</w:t>
      </w:r>
      <w:r w:rsidRPr="000D039F">
        <w:rPr>
          <w:vertAlign w:val="subscript"/>
          <w:lang w:val="ru-RU"/>
        </w:rPr>
        <w:t>2</w:t>
      </w:r>
      <w:r w:rsidRPr="000D039F">
        <w:rPr>
          <w:lang w:val="ru-RU"/>
        </w:rPr>
        <w:t xml:space="preserve">O, </w:t>
      </w:r>
      <w:proofErr w:type="spellStart"/>
      <w:r w:rsidRPr="000D039F">
        <w:rPr>
          <w:lang w:val="ru-RU"/>
        </w:rPr>
        <w:t>ClO</w:t>
      </w:r>
      <w:proofErr w:type="spellEnd"/>
      <w:r w:rsidRPr="000D039F">
        <w:rPr>
          <w:lang w:val="ru-RU"/>
        </w:rPr>
        <w:t>). Коэффициенты поглощения зависят от характера газа, его концентрации и температуры. Для нахождения профилей температуры, водяного пара и/или концентрации поглощающего газа со спутниковых платформ могут выполняться комбинированные пассивные измерения в районе этих частот. Особую важность для пассивных дистанционных датчиков, работающих на частотах ниже 200 ГГц, представляют резонансные частоты кислорода, расположенные между 50 ГГц и 70 ГГц, на частоте 118,75 ГГц, а также резонансная частота водяного пара на частоте 183,31 ГГц.</w:t>
      </w:r>
    </w:p>
    <w:p w14:paraId="0A1E03FC" w14:textId="7A6AA85D" w:rsidR="00C167BB" w:rsidRPr="000D039F" w:rsidRDefault="00C167BB" w:rsidP="00C167BB">
      <w:pPr>
        <w:rPr>
          <w:lang w:val="ru-RU"/>
        </w:rPr>
      </w:pPr>
      <w:r w:rsidRPr="000D039F">
        <w:rPr>
          <w:lang w:val="ru-RU"/>
        </w:rPr>
        <w:t xml:space="preserve">Поглощающий газ с длиной волны </w:t>
      </w:r>
      <w:r w:rsidR="00FB56A7" w:rsidRPr="000D039F">
        <w:rPr>
          <w:lang w:val="ru-RU"/>
        </w:rPr>
        <w:t>λ</w:t>
      </w:r>
      <w:r w:rsidRPr="000D039F">
        <w:rPr>
          <w:lang w:val="ru-RU"/>
        </w:rPr>
        <w:t xml:space="preserve"> излучает энергию (на той же самой частоте) с уровнем, пропорциональным его температуре </w:t>
      </w:r>
      <w:r w:rsidRPr="000D039F">
        <w:rPr>
          <w:i/>
          <w:iCs/>
          <w:lang w:val="ru-RU"/>
        </w:rPr>
        <w:t>T</w:t>
      </w:r>
      <w:r w:rsidRPr="000D039F">
        <w:rPr>
          <w:lang w:val="ru-RU"/>
        </w:rPr>
        <w:t xml:space="preserve"> и коэффициенту поглощения </w:t>
      </w:r>
      <w:r w:rsidR="00401A0D" w:rsidRPr="000D039F">
        <w:rPr>
          <w:rFonts w:ascii="Symbol" w:eastAsia="Symbol" w:hAnsi="Symbol" w:cs="Symbol"/>
          <w:szCs w:val="22"/>
          <w:lang w:val="ru-RU"/>
        </w:rPr>
        <w:sym w:font="Symbol" w:char="F061"/>
      </w:r>
      <w:r w:rsidRPr="000D039F">
        <w:rPr>
          <w:lang w:val="ru-RU"/>
        </w:rPr>
        <w:t xml:space="preserve"> = </w:t>
      </w:r>
      <w:r w:rsidRPr="000D039F">
        <w:rPr>
          <w:i/>
          <w:iCs/>
          <w:lang w:val="ru-RU"/>
        </w:rPr>
        <w:t xml:space="preserve">f </w:t>
      </w:r>
      <w:r w:rsidRPr="000D039F">
        <w:rPr>
          <w:lang w:val="ru-RU"/>
        </w:rPr>
        <w:t>(</w:t>
      </w:r>
      <w:r w:rsidR="005E51BA" w:rsidRPr="000D039F">
        <w:rPr>
          <w:lang w:val="ru-RU"/>
        </w:rPr>
        <w:t>λ</w:t>
      </w:r>
      <w:r w:rsidRPr="000D039F">
        <w:rPr>
          <w:lang w:val="ru-RU"/>
        </w:rPr>
        <w:t>). Эта зависимость определяется соотношением, которое задается уравнением (</w:t>
      </w:r>
      <w:proofErr w:type="gramStart"/>
      <w:r w:rsidRPr="000D039F">
        <w:rPr>
          <w:lang w:val="ru-RU"/>
        </w:rPr>
        <w:t>5-3</w:t>
      </w:r>
      <w:proofErr w:type="gramEnd"/>
      <w:r w:rsidRPr="000D039F">
        <w:rPr>
          <w:lang w:val="ru-RU"/>
        </w:rPr>
        <w:t>):</w:t>
      </w:r>
    </w:p>
    <w:p w14:paraId="6AE902BD" w14:textId="77777777" w:rsidR="00216ADF" w:rsidRPr="000D039F" w:rsidRDefault="00216ADF" w:rsidP="00847EAB">
      <w:pPr>
        <w:pStyle w:val="Equation"/>
        <w:spacing w:before="0"/>
        <w:rPr>
          <w:szCs w:val="22"/>
          <w:lang w:val="ru-RU"/>
        </w:rPr>
      </w:pPr>
      <w:r w:rsidRPr="000D039F">
        <w:rPr>
          <w:szCs w:val="22"/>
          <w:lang w:val="ru-RU"/>
        </w:rPr>
        <w:tab/>
      </w:r>
      <w:r w:rsidRPr="000D039F">
        <w:rPr>
          <w:szCs w:val="22"/>
          <w:lang w:val="ru-RU"/>
        </w:rPr>
        <w:tab/>
      </w:r>
      <m:oMath>
        <m:r>
          <w:rPr>
            <w:rFonts w:ascii="Cambria Math" w:hAnsi="Cambria Math"/>
            <w:szCs w:val="22"/>
            <w:lang w:val="ru-RU"/>
          </w:rPr>
          <m:t>l=</m:t>
        </m:r>
        <m:r>
          <m:rPr>
            <m:sty m:val="p"/>
          </m:rPr>
          <w:rPr>
            <w:rFonts w:ascii="Cambria Math" w:hAnsi="Cambria Math"/>
            <w:szCs w:val="22"/>
            <w:lang w:val="ru-RU"/>
          </w:rPr>
          <m:t>α</m:t>
        </m:r>
        <m:r>
          <w:rPr>
            <w:rFonts w:ascii="Cambria Math" w:hAnsi="Cambria Math"/>
            <w:szCs w:val="22"/>
            <w:lang w:val="ru-RU"/>
          </w:rPr>
          <m:t>∙L</m:t>
        </m:r>
      </m:oMath>
      <w:r w:rsidRPr="000D039F">
        <w:rPr>
          <w:szCs w:val="22"/>
          <w:lang w:val="ru-RU"/>
        </w:rPr>
        <w:tab/>
      </w:r>
      <w:r w:rsidRPr="000D039F">
        <w:rPr>
          <w:lang w:val="ru-RU"/>
        </w:rPr>
        <w:t>(</w:t>
      </w:r>
      <w:proofErr w:type="gramStart"/>
      <w:r w:rsidRPr="000D039F">
        <w:rPr>
          <w:lang w:val="ru-RU"/>
        </w:rPr>
        <w:t>5-3</w:t>
      </w:r>
      <w:proofErr w:type="gramEnd"/>
      <w:r w:rsidRPr="000D039F">
        <w:rPr>
          <w:lang w:val="ru-RU"/>
        </w:rPr>
        <w:t>)</w:t>
      </w:r>
    </w:p>
    <w:p w14:paraId="519AA4ED" w14:textId="77777777" w:rsidR="00C167BB" w:rsidRPr="000D039F" w:rsidRDefault="00C167BB" w:rsidP="00C167BB">
      <w:pPr>
        <w:rPr>
          <w:lang w:val="ru-RU"/>
        </w:rPr>
      </w:pPr>
      <w:r w:rsidRPr="000D039F">
        <w:rPr>
          <w:lang w:val="ru-RU"/>
        </w:rPr>
        <w:t>где:</w:t>
      </w:r>
    </w:p>
    <w:p w14:paraId="34B6080B" w14:textId="6E6057BB" w:rsidR="00C167BB" w:rsidRPr="000D039F" w:rsidRDefault="00C167BB" w:rsidP="000E066D">
      <w:pPr>
        <w:pStyle w:val="Equationlegend"/>
        <w:rPr>
          <w:lang w:val="ru-RU"/>
        </w:rPr>
      </w:pPr>
      <w:r w:rsidRPr="000D039F">
        <w:rPr>
          <w:lang w:val="ru-RU"/>
        </w:rPr>
        <w:tab/>
      </w:r>
      <w:proofErr w:type="gramStart"/>
      <w:r w:rsidR="000E066D" w:rsidRPr="000D039F">
        <w:rPr>
          <w:i/>
          <w:iCs/>
          <w:lang w:val="ru-RU"/>
        </w:rPr>
        <w:t xml:space="preserve">l </w:t>
      </w:r>
      <w:r w:rsidR="000E066D" w:rsidRPr="000D039F">
        <w:rPr>
          <w:lang w:val="ru-RU"/>
        </w:rPr>
        <w:t>:</w:t>
      </w:r>
      <w:proofErr w:type="gramEnd"/>
      <w:r w:rsidR="000E066D" w:rsidRPr="000D039F">
        <w:rPr>
          <w:szCs w:val="22"/>
          <w:lang w:val="ru-RU"/>
        </w:rPr>
        <w:tab/>
      </w:r>
      <w:r w:rsidRPr="000D039F">
        <w:rPr>
          <w:lang w:val="ru-RU"/>
        </w:rPr>
        <w:t xml:space="preserve">спектральная яркость газа при температуре </w:t>
      </w:r>
      <w:r w:rsidRPr="000D039F">
        <w:rPr>
          <w:i/>
          <w:iCs/>
          <w:lang w:val="ru-RU"/>
        </w:rPr>
        <w:t>T</w:t>
      </w:r>
    </w:p>
    <w:p w14:paraId="465F4FB5" w14:textId="6FBFA649" w:rsidR="00C167BB" w:rsidRPr="000D039F" w:rsidRDefault="00C167BB" w:rsidP="000E066D">
      <w:pPr>
        <w:pStyle w:val="Equationlegend"/>
        <w:rPr>
          <w:lang w:val="ru-RU"/>
        </w:rPr>
      </w:pPr>
      <w:r w:rsidRPr="000D039F">
        <w:rPr>
          <w:lang w:val="ru-RU"/>
        </w:rPr>
        <w:lastRenderedPageBreak/>
        <w:tab/>
      </w:r>
      <w:r w:rsidR="00476721" w:rsidRPr="000D039F">
        <w:rPr>
          <w:position w:val="-2"/>
          <w:szCs w:val="22"/>
          <w:lang w:val="ru-RU"/>
        </w:rPr>
        <w:object w:dxaOrig="200" w:dyaOrig="200" w14:anchorId="47C1C56C">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alt="" style="width:7.5pt;height:7.5pt;mso-width-percent:0;mso-height-percent:0;mso-width-percent:0;mso-height-percent:0" o:ole="" fillcolor="window">
            <v:imagedata r:id="rId118" o:title=""/>
          </v:shape>
          <o:OLEObject Type="Embed" ProgID="Equation" ShapeID="_x0000_i1025" DrawAspect="Content" ObjectID="_1847880836" r:id="rId119"/>
        </w:object>
      </w:r>
      <w:r w:rsidR="00476721" w:rsidRPr="000D039F">
        <w:rPr>
          <w:lang w:val="ru-RU"/>
        </w:rPr>
        <w:t> </w:t>
      </w:r>
      <w:r w:rsidR="00476721" w:rsidRPr="000D039F">
        <w:rPr>
          <w:rFonts w:ascii="Symbol" w:hAnsi="Symbol"/>
          <w:lang w:val="ru-RU"/>
        </w:rPr>
        <w:t></w:t>
      </w:r>
      <w:r w:rsidR="00476721" w:rsidRPr="000D039F">
        <w:rPr>
          <w:lang w:val="ru-RU"/>
        </w:rPr>
        <w:t xml:space="preserve"> 2 </w:t>
      </w:r>
      <w:r w:rsidR="00476721" w:rsidRPr="000D039F">
        <w:rPr>
          <w:i/>
          <w:iCs/>
          <w:lang w:val="ru-RU"/>
        </w:rPr>
        <w:t>·</w:t>
      </w:r>
      <w:r w:rsidR="00476721" w:rsidRPr="000D039F">
        <w:rPr>
          <w:lang w:val="ru-RU"/>
        </w:rPr>
        <w:t xml:space="preserve"> </w:t>
      </w:r>
      <w:r w:rsidR="00476721" w:rsidRPr="000D039F">
        <w:rPr>
          <w:i/>
          <w:iCs/>
          <w:lang w:val="ru-RU"/>
        </w:rPr>
        <w:t>k</w:t>
      </w:r>
      <w:r w:rsidR="00476721" w:rsidRPr="000D039F">
        <w:rPr>
          <w:lang w:val="ru-RU"/>
        </w:rPr>
        <w:t xml:space="preserve"> </w:t>
      </w:r>
      <w:r w:rsidR="00476721" w:rsidRPr="000D039F">
        <w:rPr>
          <w:i/>
          <w:iCs/>
          <w:lang w:val="ru-RU"/>
        </w:rPr>
        <w:t>·</w:t>
      </w:r>
      <w:r w:rsidR="00476721" w:rsidRPr="000D039F">
        <w:rPr>
          <w:lang w:val="ru-RU"/>
        </w:rPr>
        <w:t xml:space="preserve"> </w:t>
      </w:r>
      <w:r w:rsidR="00476721" w:rsidRPr="000D039F">
        <w:rPr>
          <w:i/>
          <w:iCs/>
          <w:lang w:val="ru-RU"/>
        </w:rPr>
        <w:t>T/</w:t>
      </w:r>
      <w:r w:rsidR="00476721" w:rsidRPr="000D039F">
        <w:rPr>
          <w:rFonts w:ascii="Symbol" w:hAnsi="Symbol"/>
          <w:lang w:val="ru-RU"/>
        </w:rPr>
        <w:t></w:t>
      </w:r>
      <w:r w:rsidR="00476721" w:rsidRPr="000D039F">
        <w:rPr>
          <w:rFonts w:ascii="Symbol" w:hAnsi="Symbol"/>
          <w:i/>
          <w:iCs/>
          <w:position w:val="6"/>
          <w:vertAlign w:val="superscript"/>
          <w:lang w:val="ru-RU"/>
        </w:rPr>
        <w:t></w:t>
      </w:r>
      <w:r w:rsidR="00476721" w:rsidRPr="000D039F">
        <w:rPr>
          <w:vertAlign w:val="superscript"/>
          <w:lang w:val="ru-RU"/>
        </w:rPr>
        <w:t>2</w:t>
      </w:r>
      <w:r w:rsidR="00476721" w:rsidRPr="000D039F">
        <w:rPr>
          <w:lang w:val="ru-RU"/>
        </w:rPr>
        <w:t xml:space="preserve"> </w:t>
      </w:r>
      <w:r w:rsidR="00476721" w:rsidRPr="000D039F">
        <w:rPr>
          <w:rFonts w:ascii="Symbol" w:hAnsi="Symbol"/>
          <w:lang w:val="ru-RU"/>
        </w:rPr>
        <w:t></w:t>
      </w:r>
      <w:r w:rsidR="00476721" w:rsidRPr="000D039F">
        <w:rPr>
          <w:szCs w:val="22"/>
          <w:lang w:val="ru-RU"/>
        </w:rPr>
        <w:tab/>
      </w:r>
      <w:r w:rsidRPr="000D039F">
        <w:rPr>
          <w:lang w:val="ru-RU"/>
        </w:rPr>
        <w:t xml:space="preserve">спектральная яркость абсолютно черного тела при температуре </w:t>
      </w:r>
      <w:r w:rsidRPr="000D039F">
        <w:rPr>
          <w:i/>
          <w:iCs/>
          <w:lang w:val="ru-RU"/>
        </w:rPr>
        <w:t>T</w:t>
      </w:r>
      <w:r w:rsidRPr="000D039F">
        <w:rPr>
          <w:lang w:val="ru-RU"/>
        </w:rPr>
        <w:t xml:space="preserve"> (Вт</w:t>
      </w:r>
      <w:proofErr w:type="gramStart"/>
      <w:r w:rsidRPr="000D039F">
        <w:rPr>
          <w:lang w:val="ru-RU"/>
        </w:rPr>
        <w:t>/(</w:t>
      </w:r>
      <w:proofErr w:type="gramEnd"/>
      <w:r w:rsidRPr="000D039F">
        <w:rPr>
          <w:lang w:val="ru-RU"/>
        </w:rPr>
        <w:t>м</w:t>
      </w:r>
      <w:r w:rsidRPr="000D039F">
        <w:rPr>
          <w:vertAlign w:val="superscript"/>
          <w:lang w:val="ru-RU"/>
        </w:rPr>
        <w:t>2</w:t>
      </w:r>
      <w:r w:rsidRPr="000D039F">
        <w:rPr>
          <w:lang w:val="ru-RU"/>
        </w:rPr>
        <w:t xml:space="preserve"> · ср · Гц))</w:t>
      </w:r>
    </w:p>
    <w:p w14:paraId="5181B80E" w14:textId="50BCF01C" w:rsidR="00C167BB" w:rsidRPr="000D039F" w:rsidRDefault="00C167BB" w:rsidP="000E066D">
      <w:pPr>
        <w:pStyle w:val="Equationlegend"/>
        <w:rPr>
          <w:lang w:val="ru-RU"/>
        </w:rPr>
      </w:pPr>
      <w:r w:rsidRPr="000D039F">
        <w:rPr>
          <w:lang w:val="ru-RU"/>
        </w:rPr>
        <w:tab/>
      </w:r>
      <w:r w:rsidR="00417FBF" w:rsidRPr="000D039F">
        <w:rPr>
          <w:i/>
          <w:iCs/>
          <w:lang w:val="ru-RU"/>
        </w:rPr>
        <w:t>k</w:t>
      </w:r>
      <w:r w:rsidR="00417FBF" w:rsidRPr="000D039F">
        <w:rPr>
          <w:lang w:val="ru-RU"/>
        </w:rPr>
        <w:t> </w:t>
      </w:r>
      <w:r w:rsidR="00417FBF" w:rsidRPr="000D039F">
        <w:rPr>
          <w:rFonts w:ascii="Symbol" w:hAnsi="Symbol"/>
          <w:lang w:val="ru-RU"/>
        </w:rPr>
        <w:t></w:t>
      </w:r>
      <w:r w:rsidR="00417FBF" w:rsidRPr="000D039F">
        <w:rPr>
          <w:lang w:val="ru-RU"/>
        </w:rPr>
        <w:t> 1,38 </w:t>
      </w:r>
      <w:r w:rsidR="00417FBF" w:rsidRPr="000D039F">
        <w:rPr>
          <w:rFonts w:ascii="Symbol" w:hAnsi="Symbol"/>
          <w:lang w:val="ru-RU"/>
        </w:rPr>
        <w:t></w:t>
      </w:r>
      <w:r w:rsidR="00417FBF" w:rsidRPr="000D039F">
        <w:rPr>
          <w:lang w:val="ru-RU"/>
        </w:rPr>
        <w:t> 10</w:t>
      </w:r>
      <w:r w:rsidR="00417FBF" w:rsidRPr="000D039F">
        <w:rPr>
          <w:vertAlign w:val="superscript"/>
          <w:lang w:val="ru-RU"/>
        </w:rPr>
        <w:t>–</w:t>
      </w:r>
      <w:proofErr w:type="gramStart"/>
      <w:r w:rsidR="00417FBF" w:rsidRPr="000D039F">
        <w:rPr>
          <w:vertAlign w:val="superscript"/>
          <w:lang w:val="ru-RU"/>
        </w:rPr>
        <w:t>23</w:t>
      </w:r>
      <w:r w:rsidR="00417FBF" w:rsidRPr="000D039F">
        <w:rPr>
          <w:lang w:val="ru-RU"/>
        </w:rPr>
        <w:t xml:space="preserve"> :</w:t>
      </w:r>
      <w:proofErr w:type="gramEnd"/>
      <w:r w:rsidR="00417FBF" w:rsidRPr="000D039F">
        <w:rPr>
          <w:szCs w:val="22"/>
          <w:lang w:val="ru-RU"/>
        </w:rPr>
        <w:tab/>
      </w:r>
      <w:r w:rsidRPr="000D039F">
        <w:rPr>
          <w:lang w:val="ru-RU"/>
        </w:rPr>
        <w:t>постоянная Больцмана (Дж/К)</w:t>
      </w:r>
    </w:p>
    <w:p w14:paraId="787EE11A" w14:textId="06066578" w:rsidR="00C167BB" w:rsidRPr="000D039F" w:rsidRDefault="00C167BB" w:rsidP="000E066D">
      <w:pPr>
        <w:pStyle w:val="Equationlegend"/>
        <w:rPr>
          <w:lang w:val="ru-RU"/>
        </w:rPr>
      </w:pPr>
      <w:r w:rsidRPr="000D039F">
        <w:rPr>
          <w:lang w:val="ru-RU"/>
        </w:rPr>
        <w:tab/>
      </w:r>
      <w:r w:rsidR="005E3624" w:rsidRPr="000D039F">
        <w:rPr>
          <w:rFonts w:ascii="Symbol" w:hAnsi="Symbol"/>
          <w:lang w:val="ru-RU"/>
        </w:rPr>
        <w:t xml:space="preserve"> </w:t>
      </w:r>
      <w:r w:rsidR="005E3624" w:rsidRPr="000D039F">
        <w:rPr>
          <w:rFonts w:ascii="Symbol" w:hAnsi="Symbol"/>
          <w:lang w:val="ru-RU"/>
        </w:rPr>
        <w:t></w:t>
      </w:r>
      <w:r w:rsidR="005E3624" w:rsidRPr="000D039F">
        <w:rPr>
          <w:lang w:val="ru-RU"/>
        </w:rPr>
        <w:t xml:space="preserve"> </w:t>
      </w:r>
      <w:r w:rsidR="005E3624" w:rsidRPr="000D039F">
        <w:rPr>
          <w:szCs w:val="22"/>
          <w:lang w:val="ru-RU"/>
        </w:rPr>
        <w:tab/>
      </w:r>
      <w:r w:rsidRPr="000D039F">
        <w:rPr>
          <w:lang w:val="ru-RU"/>
        </w:rPr>
        <w:t>параметр, характеризующий газ (O</w:t>
      </w:r>
      <w:r w:rsidRPr="000D039F">
        <w:rPr>
          <w:vertAlign w:val="subscript"/>
          <w:lang w:val="ru-RU"/>
        </w:rPr>
        <w:t>2</w:t>
      </w:r>
      <w:r w:rsidRPr="000D039F">
        <w:rPr>
          <w:lang w:val="ru-RU"/>
        </w:rPr>
        <w:t>, CO</w:t>
      </w:r>
      <w:r w:rsidRPr="000D039F">
        <w:rPr>
          <w:vertAlign w:val="subscript"/>
          <w:lang w:val="ru-RU"/>
        </w:rPr>
        <w:t>2</w:t>
      </w:r>
      <w:r w:rsidRPr="000D039F">
        <w:rPr>
          <w:lang w:val="ru-RU"/>
        </w:rPr>
        <w:t>, H</w:t>
      </w:r>
      <w:r w:rsidRPr="000D039F">
        <w:rPr>
          <w:vertAlign w:val="subscript"/>
          <w:lang w:val="ru-RU"/>
        </w:rPr>
        <w:t>2</w:t>
      </w:r>
      <w:r w:rsidRPr="000D039F">
        <w:rPr>
          <w:lang w:val="ru-RU"/>
        </w:rPr>
        <w:t>O, O</w:t>
      </w:r>
      <w:r w:rsidRPr="000D039F">
        <w:rPr>
          <w:vertAlign w:val="subscript"/>
          <w:lang w:val="ru-RU"/>
        </w:rPr>
        <w:t>3</w:t>
      </w:r>
      <w:r w:rsidRPr="000D039F">
        <w:rPr>
          <w:lang w:val="ru-RU"/>
        </w:rPr>
        <w:t xml:space="preserve"> и т. д.).</w:t>
      </w:r>
    </w:p>
    <w:p w14:paraId="368E917D" w14:textId="24244EE7" w:rsidR="00C167BB" w:rsidRPr="000D039F" w:rsidRDefault="00C167BB" w:rsidP="00C167BB">
      <w:pPr>
        <w:rPr>
          <w:lang w:val="ru-RU"/>
        </w:rPr>
      </w:pPr>
      <w:r w:rsidRPr="000D039F">
        <w:rPr>
          <w:lang w:val="ru-RU"/>
        </w:rPr>
        <w:t>Основную роль в пассивном зондировании для целей метеорологии играют два атмосферных газа, CO</w:t>
      </w:r>
      <w:r w:rsidRPr="000D039F">
        <w:rPr>
          <w:vertAlign w:val="subscript"/>
          <w:lang w:val="ru-RU"/>
        </w:rPr>
        <w:t>2</w:t>
      </w:r>
      <w:r w:rsidRPr="000D039F">
        <w:rPr>
          <w:lang w:val="ru-RU"/>
        </w:rPr>
        <w:t xml:space="preserve"> и O</w:t>
      </w:r>
      <w:r w:rsidRPr="000D039F">
        <w:rPr>
          <w:vertAlign w:val="subscript"/>
          <w:lang w:val="ru-RU"/>
        </w:rPr>
        <w:t>2</w:t>
      </w:r>
      <w:r w:rsidRPr="000D039F">
        <w:rPr>
          <w:lang w:val="ru-RU"/>
        </w:rPr>
        <w:t xml:space="preserve">, так как их концентрация и давление в атмосфере (два параметра, определяющие коэффициент поглощения </w:t>
      </w:r>
      <w:r w:rsidR="00401A0D" w:rsidRPr="000D039F">
        <w:rPr>
          <w:rFonts w:ascii="Symbol" w:eastAsia="Symbol" w:hAnsi="Symbol" w:cs="Symbol"/>
          <w:szCs w:val="22"/>
          <w:lang w:val="ru-RU"/>
        </w:rPr>
        <w:sym w:font="Symbol" w:char="F061"/>
      </w:r>
      <w:r w:rsidRPr="000D039F">
        <w:rPr>
          <w:lang w:val="ru-RU"/>
        </w:rPr>
        <w:t>) являются практически постоянными и известными во всем мире. Таким образом, можно получать профили температуры атмосферы из радиометрических измерений на различных частотах в соответствующих полосах поглощения (как правило, в инфракрасной области около 15 мкм для CO</w:t>
      </w:r>
      <w:r w:rsidRPr="000D039F">
        <w:rPr>
          <w:vertAlign w:val="subscript"/>
          <w:lang w:val="ru-RU"/>
        </w:rPr>
        <w:t>2</w:t>
      </w:r>
      <w:r w:rsidRPr="000D039F">
        <w:rPr>
          <w:lang w:val="ru-RU"/>
        </w:rPr>
        <w:t>, и в микроволновой области около 60</w:t>
      </w:r>
      <w:r w:rsidR="00847EAB" w:rsidRPr="000D039F">
        <w:rPr>
          <w:lang w:val="ru-RU"/>
        </w:rPr>
        <w:t> </w:t>
      </w:r>
      <w:r w:rsidRPr="000D039F">
        <w:rPr>
          <w:lang w:val="ru-RU"/>
        </w:rPr>
        <w:t>ГГц и 118,75 ГГц для O</w:t>
      </w:r>
      <w:r w:rsidRPr="000D039F">
        <w:rPr>
          <w:vertAlign w:val="subscript"/>
          <w:lang w:val="ru-RU"/>
        </w:rPr>
        <w:t>2</w:t>
      </w:r>
      <w:r w:rsidRPr="000D039F">
        <w:rPr>
          <w:lang w:val="ru-RU"/>
        </w:rPr>
        <w:t>).</w:t>
      </w:r>
    </w:p>
    <w:p w14:paraId="167049BF" w14:textId="77777777" w:rsidR="00C167BB" w:rsidRPr="000D039F" w:rsidRDefault="00C167BB" w:rsidP="00C167BB">
      <w:pPr>
        <w:rPr>
          <w:lang w:val="ru-RU"/>
        </w:rPr>
      </w:pPr>
      <w:r w:rsidRPr="000D039F">
        <w:rPr>
          <w:lang w:val="ru-RU"/>
        </w:rPr>
        <w:t>Также осуществляется сбор данных радиометрических измерений в конкретных полосах поглощения других важных атмосферных газов переменной и неизвестной концентрации, обладающих высокой радиоактивностью и химической активностью (H</w:t>
      </w:r>
      <w:r w:rsidRPr="000D039F">
        <w:rPr>
          <w:vertAlign w:val="subscript"/>
          <w:lang w:val="ru-RU"/>
        </w:rPr>
        <w:t>2</w:t>
      </w:r>
      <w:r w:rsidRPr="000D039F">
        <w:rPr>
          <w:lang w:val="ru-RU"/>
        </w:rPr>
        <w:t>O, O</w:t>
      </w:r>
      <w:r w:rsidRPr="000D039F">
        <w:rPr>
          <w:vertAlign w:val="subscript"/>
          <w:lang w:val="ru-RU"/>
        </w:rPr>
        <w:t>3</w:t>
      </w:r>
      <w:r w:rsidRPr="000D039F">
        <w:rPr>
          <w:lang w:val="ru-RU"/>
        </w:rPr>
        <w:t>, CH</w:t>
      </w:r>
      <w:r w:rsidRPr="000D039F">
        <w:rPr>
          <w:vertAlign w:val="subscript"/>
          <w:lang w:val="ru-RU"/>
        </w:rPr>
        <w:t>4</w:t>
      </w:r>
      <w:r w:rsidRPr="000D039F">
        <w:rPr>
          <w:lang w:val="ru-RU"/>
        </w:rPr>
        <w:t xml:space="preserve">, </w:t>
      </w:r>
      <w:proofErr w:type="spellStart"/>
      <w:r w:rsidRPr="000D039F">
        <w:rPr>
          <w:lang w:val="ru-RU"/>
        </w:rPr>
        <w:t>ClO</w:t>
      </w:r>
      <w:proofErr w:type="spellEnd"/>
      <w:r w:rsidRPr="000D039F">
        <w:rPr>
          <w:lang w:val="ru-RU"/>
        </w:rPr>
        <w:t xml:space="preserve"> и т. д.). Однако в таком случае для нахождения неизвестных вертикальных профилей концентрации этих газов необходимо знать профили атмосферной температуры.</w:t>
      </w:r>
    </w:p>
    <w:p w14:paraId="6CC9D5FD" w14:textId="77777777" w:rsidR="00C167BB" w:rsidRPr="000D039F" w:rsidRDefault="00C167BB" w:rsidP="0053797A">
      <w:pPr>
        <w:pStyle w:val="Heading4"/>
        <w:rPr>
          <w:lang w:val="ru-RU"/>
        </w:rPr>
      </w:pPr>
      <w:r w:rsidRPr="000D039F">
        <w:rPr>
          <w:lang w:val="ru-RU"/>
        </w:rPr>
        <w:t>5.2.7.1</w:t>
      </w:r>
      <w:r w:rsidRPr="000D039F">
        <w:rPr>
          <w:lang w:val="ru-RU"/>
        </w:rPr>
        <w:tab/>
        <w:t>Пассивные микроволновые приборы для вертикального зондирования атмосферы</w:t>
      </w:r>
    </w:p>
    <w:p w14:paraId="16232E31" w14:textId="50C395B8" w:rsidR="00C167BB" w:rsidRPr="000D039F" w:rsidRDefault="00C167BB" w:rsidP="00C167BB">
      <w:pPr>
        <w:rPr>
          <w:lang w:val="ru-RU"/>
        </w:rPr>
      </w:pPr>
      <w:r w:rsidRPr="000D039F">
        <w:rPr>
          <w:lang w:val="ru-RU"/>
        </w:rPr>
        <w:t xml:space="preserve">Зондирование атмосферы – это измерение вертикального распределения физических свойств атмосферного столба, таких как давление, температура, скорость и направление ветра, </w:t>
      </w:r>
      <w:proofErr w:type="spellStart"/>
      <w:r w:rsidRPr="000D039F">
        <w:rPr>
          <w:lang w:val="ru-RU"/>
        </w:rPr>
        <w:t>водосодержание</w:t>
      </w:r>
      <w:proofErr w:type="spellEnd"/>
      <w:r w:rsidRPr="000D039F">
        <w:rPr>
          <w:lang w:val="ru-RU"/>
        </w:rPr>
        <w:t>, концентрация озона, загрязненность и другие свойства. Приборы для вертикального атмосферного зондирования (т. е. приборы, которые осуществляют измерение путем зондирования атмосферы) являются датчиками, ориентированными в надир, которые используются главным образом для нахождения вертикальных профилей температуры и влажности атмосферы. В них используются тщательно отобранные частотные каналы в рамках спектра поглощения атмосферных газов O</w:t>
      </w:r>
      <w:r w:rsidRPr="000D039F">
        <w:rPr>
          <w:vertAlign w:val="subscript"/>
          <w:lang w:val="ru-RU"/>
        </w:rPr>
        <w:t>2</w:t>
      </w:r>
      <w:r w:rsidRPr="000D039F">
        <w:rPr>
          <w:lang w:val="ru-RU"/>
        </w:rPr>
        <w:t xml:space="preserve"> и H</w:t>
      </w:r>
      <w:r w:rsidRPr="000D039F">
        <w:rPr>
          <w:vertAlign w:val="subscript"/>
          <w:lang w:val="ru-RU"/>
        </w:rPr>
        <w:t>2</w:t>
      </w:r>
      <w:r w:rsidRPr="000D039F">
        <w:rPr>
          <w:lang w:val="ru-RU"/>
        </w:rPr>
        <w:t xml:space="preserve">O. Подробная информация о спектрах поглощения вблизи от их основных резонансных частот ниже 200 ГГц показана на Рисунках от </w:t>
      </w:r>
      <w:proofErr w:type="gramStart"/>
      <w:r w:rsidRPr="000D039F">
        <w:rPr>
          <w:lang w:val="ru-RU"/>
        </w:rPr>
        <w:t>5-7</w:t>
      </w:r>
      <w:proofErr w:type="gramEnd"/>
      <w:r w:rsidRPr="000D039F">
        <w:rPr>
          <w:lang w:val="ru-RU"/>
        </w:rPr>
        <w:t xml:space="preserve"> до </w:t>
      </w:r>
      <w:proofErr w:type="gramStart"/>
      <w:r w:rsidRPr="000D039F">
        <w:rPr>
          <w:lang w:val="ru-RU"/>
        </w:rPr>
        <w:t>5-9</w:t>
      </w:r>
      <w:proofErr w:type="gramEnd"/>
      <w:r w:rsidRPr="000D039F">
        <w:rPr>
          <w:lang w:val="ru-RU"/>
        </w:rPr>
        <w:t>. Следует отметить весьма значительные колебания спектра поглощения водяного пара около частоты 183 ГГц в зависимости от климатической зоны и от местных погодных условий.</w:t>
      </w:r>
    </w:p>
    <w:p w14:paraId="060B4218" w14:textId="4EE90EAC" w:rsidR="00D51813" w:rsidRPr="000D039F" w:rsidRDefault="00885376" w:rsidP="00D51813">
      <w:pPr>
        <w:pStyle w:val="FigureNo"/>
        <w:rPr>
          <w:lang w:val="ru-RU"/>
        </w:rPr>
      </w:pPr>
      <w:r w:rsidRPr="000D039F">
        <w:rPr>
          <w:lang w:val="ru-RU"/>
        </w:rPr>
        <w:t>Рисунок</w:t>
      </w:r>
      <w:r w:rsidR="00D51813" w:rsidRPr="000D039F">
        <w:rPr>
          <w:lang w:val="ru-RU"/>
        </w:rPr>
        <w:t xml:space="preserve"> </w:t>
      </w:r>
      <w:proofErr w:type="gramStart"/>
      <w:r w:rsidR="00D51813" w:rsidRPr="000D039F">
        <w:rPr>
          <w:lang w:val="ru-RU"/>
        </w:rPr>
        <w:t>5-7</w:t>
      </w:r>
      <w:proofErr w:type="gramEnd"/>
    </w:p>
    <w:p w14:paraId="78F33F73" w14:textId="4F79B03B" w:rsidR="00D51813" w:rsidRPr="000D039F" w:rsidRDefault="00885376" w:rsidP="00D51813">
      <w:pPr>
        <w:pStyle w:val="Figuretitle"/>
        <w:rPr>
          <w:lang w:val="ru-RU"/>
        </w:rPr>
      </w:pPr>
      <w:r w:rsidRPr="000D039F">
        <w:rPr>
          <w:lang w:val="ru-RU"/>
        </w:rPr>
        <w:t>Оптическая глубина O</w:t>
      </w:r>
      <w:r w:rsidRPr="000D039F">
        <w:rPr>
          <w:vertAlign w:val="subscript"/>
          <w:lang w:val="ru-RU"/>
        </w:rPr>
        <w:t>2</w:t>
      </w:r>
      <w:r w:rsidRPr="000D039F">
        <w:rPr>
          <w:lang w:val="ru-RU"/>
        </w:rPr>
        <w:t xml:space="preserve"> между 50 и 60 ГГц (множественные линии поглощения)</w:t>
      </w:r>
    </w:p>
    <w:p w14:paraId="26D62079" w14:textId="638AF02C" w:rsidR="00D51813" w:rsidRPr="000D039F" w:rsidRDefault="00477D88" w:rsidP="00093101">
      <w:pPr>
        <w:jc w:val="center"/>
        <w:rPr>
          <w:lang w:val="ru-RU"/>
        </w:rPr>
      </w:pPr>
      <w:r>
        <w:rPr>
          <w:noProof/>
          <w:lang w:val="ru-RU"/>
        </w:rPr>
        <w:drawing>
          <wp:inline distT="0" distB="0" distL="0" distR="0" wp14:anchorId="1BB728F0" wp14:editId="4BA23BC3">
            <wp:extent cx="4089556" cy="3393161"/>
            <wp:effectExtent l="0" t="0" r="6350" b="0"/>
            <wp:docPr id="914431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120" cstate="print">
                      <a:extLst>
                        <a:ext uri="{28A0092B-C50C-407E-A947-70E740481C1C}">
                          <a14:useLocalDpi xmlns:a14="http://schemas.microsoft.com/office/drawing/2010/main" val="0"/>
                        </a:ext>
                      </a:extLst>
                    </a:blip>
                    <a:srcRect/>
                    <a:stretch>
                      <a:fillRect/>
                    </a:stretch>
                  </pic:blipFill>
                  <pic:spPr bwMode="auto">
                    <a:xfrm>
                      <a:off x="0" y="0"/>
                      <a:ext cx="4095724" cy="3398279"/>
                    </a:xfrm>
                    <a:prstGeom prst="rect">
                      <a:avLst/>
                    </a:prstGeom>
                    <a:noFill/>
                    <a:ln>
                      <a:noFill/>
                    </a:ln>
                  </pic:spPr>
                </pic:pic>
              </a:graphicData>
            </a:graphic>
          </wp:inline>
        </w:drawing>
      </w:r>
    </w:p>
    <w:p w14:paraId="1F6091A9" w14:textId="49F64193" w:rsidR="00885376" w:rsidRPr="000D039F" w:rsidRDefault="00885376" w:rsidP="00241C74">
      <w:pPr>
        <w:pStyle w:val="Note"/>
        <w:rPr>
          <w:lang w:val="ru-RU"/>
        </w:rPr>
      </w:pPr>
      <w:r w:rsidRPr="000D039F">
        <w:rPr>
          <w:lang w:val="ru-RU"/>
        </w:rPr>
        <w:t xml:space="preserve">ПРИМЕЧАНИЕ. – На Рисунке </w:t>
      </w:r>
      <w:proofErr w:type="gramStart"/>
      <w:r w:rsidRPr="000D039F">
        <w:rPr>
          <w:lang w:val="ru-RU"/>
        </w:rPr>
        <w:t>5-7</w:t>
      </w:r>
      <w:proofErr w:type="gramEnd"/>
      <w:r w:rsidRPr="000D039F">
        <w:rPr>
          <w:lang w:val="ru-RU"/>
        </w:rPr>
        <w:t xml:space="preserve"> также изображено положение и распределения частот ССИЗ между 50 и 60</w:t>
      </w:r>
      <w:r w:rsidR="008D4A64" w:rsidRPr="000D039F">
        <w:rPr>
          <w:lang w:val="ru-RU"/>
        </w:rPr>
        <w:t> </w:t>
      </w:r>
      <w:r w:rsidRPr="000D039F">
        <w:rPr>
          <w:lang w:val="ru-RU"/>
        </w:rPr>
        <w:t>ГГц, а также и их статус (50,2</w:t>
      </w:r>
      <w:r w:rsidR="008D4A64" w:rsidRPr="000D039F">
        <w:rPr>
          <w:lang w:val="ru-RU"/>
        </w:rPr>
        <w:t>–</w:t>
      </w:r>
      <w:r w:rsidRPr="000D039F">
        <w:rPr>
          <w:lang w:val="ru-RU"/>
        </w:rPr>
        <w:t>50,4 ГГц (исключительные), 52,6</w:t>
      </w:r>
      <w:r w:rsidR="008D4A64" w:rsidRPr="000D039F">
        <w:rPr>
          <w:lang w:val="ru-RU"/>
        </w:rPr>
        <w:t>–</w:t>
      </w:r>
      <w:r w:rsidRPr="000D039F">
        <w:rPr>
          <w:lang w:val="ru-RU"/>
        </w:rPr>
        <w:t>54,25 ГГц (исключительные) и 54,25</w:t>
      </w:r>
      <w:r w:rsidR="008D4A64" w:rsidRPr="000D039F">
        <w:rPr>
          <w:lang w:val="ru-RU"/>
        </w:rPr>
        <w:t>–</w:t>
      </w:r>
      <w:r w:rsidRPr="000D039F">
        <w:rPr>
          <w:lang w:val="ru-RU"/>
        </w:rPr>
        <w:t>59,3</w:t>
      </w:r>
      <w:r w:rsidR="008D4A64" w:rsidRPr="000D039F">
        <w:rPr>
          <w:lang w:val="ru-RU"/>
        </w:rPr>
        <w:t> </w:t>
      </w:r>
      <w:r w:rsidRPr="000D039F">
        <w:rPr>
          <w:lang w:val="ru-RU"/>
        </w:rPr>
        <w:t>ГГц (совместное использование)).</w:t>
      </w:r>
    </w:p>
    <w:p w14:paraId="63E9AADD" w14:textId="3CA440D7" w:rsidR="00D51813" w:rsidRPr="000D039F" w:rsidRDefault="00FA0493" w:rsidP="00D51813">
      <w:pPr>
        <w:pStyle w:val="FigureNo"/>
        <w:rPr>
          <w:lang w:val="ru-RU"/>
        </w:rPr>
      </w:pPr>
      <w:r w:rsidRPr="000D039F">
        <w:rPr>
          <w:lang w:val="ru-RU"/>
        </w:rPr>
        <w:lastRenderedPageBreak/>
        <w:t>Рисунок</w:t>
      </w:r>
      <w:r w:rsidR="00D51813" w:rsidRPr="000D039F">
        <w:rPr>
          <w:lang w:val="ru-RU"/>
        </w:rPr>
        <w:t xml:space="preserve"> </w:t>
      </w:r>
      <w:proofErr w:type="gramStart"/>
      <w:r w:rsidR="00D51813" w:rsidRPr="000D039F">
        <w:rPr>
          <w:lang w:val="ru-RU"/>
        </w:rPr>
        <w:t>5-8</w:t>
      </w:r>
      <w:proofErr w:type="gramEnd"/>
    </w:p>
    <w:p w14:paraId="164CC105" w14:textId="1C195A4A" w:rsidR="00D51813" w:rsidRPr="000D039F" w:rsidRDefault="00FA0493" w:rsidP="008D4A64">
      <w:pPr>
        <w:pStyle w:val="Figuretitle"/>
        <w:spacing w:after="120"/>
        <w:rPr>
          <w:lang w:val="ru-RU"/>
        </w:rPr>
      </w:pPr>
      <w:r w:rsidRPr="000D039F">
        <w:rPr>
          <w:lang w:val="ru-RU"/>
        </w:rPr>
        <w:t>Спектр поглощения O</w:t>
      </w:r>
      <w:r w:rsidRPr="000D039F">
        <w:rPr>
          <w:vertAlign w:val="subscript"/>
          <w:lang w:val="ru-RU"/>
        </w:rPr>
        <w:t>2</w:t>
      </w:r>
      <w:r w:rsidRPr="000D039F">
        <w:rPr>
          <w:lang w:val="ru-RU"/>
        </w:rPr>
        <w:t xml:space="preserve"> вдоль вертикальной трассы на частоте около 118,75 ГГц</w:t>
      </w:r>
      <w:r w:rsidRPr="000D039F">
        <w:rPr>
          <w:rFonts w:asciiTheme="minorHAnsi" w:hAnsiTheme="minorHAnsi"/>
          <w:lang w:val="ru-RU"/>
        </w:rPr>
        <w:br/>
      </w:r>
      <w:r w:rsidRPr="000D039F">
        <w:rPr>
          <w:lang w:val="ru-RU"/>
        </w:rPr>
        <w:t>(одна одиночная линия поглощения)</w:t>
      </w:r>
    </w:p>
    <w:p w14:paraId="1995A367" w14:textId="363D8C47" w:rsidR="00D51813" w:rsidRPr="000D039F" w:rsidRDefault="00957BEE" w:rsidP="008D4A64">
      <w:pPr>
        <w:pStyle w:val="Figure"/>
        <w:spacing w:before="0"/>
        <w:rPr>
          <w:lang w:val="ru-RU"/>
        </w:rPr>
      </w:pPr>
      <w:r w:rsidRPr="000D039F">
        <w:rPr>
          <w:noProof/>
          <w:lang w:val="ru-RU"/>
        </w:rPr>
        <w:drawing>
          <wp:inline distT="0" distB="0" distL="0" distR="0" wp14:anchorId="07553110" wp14:editId="7316BDEC">
            <wp:extent cx="4791075" cy="2872105"/>
            <wp:effectExtent l="0" t="0" r="9525" b="4445"/>
            <wp:docPr id="169773046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21" cstate="print">
                      <a:extLst>
                        <a:ext uri="{28A0092B-C50C-407E-A947-70E740481C1C}">
                          <a14:useLocalDpi xmlns:a14="http://schemas.microsoft.com/office/drawing/2010/main" val="0"/>
                        </a:ext>
                      </a:extLst>
                    </a:blip>
                    <a:srcRect/>
                    <a:stretch>
                      <a:fillRect/>
                    </a:stretch>
                  </pic:blipFill>
                  <pic:spPr bwMode="auto">
                    <a:xfrm>
                      <a:off x="0" y="0"/>
                      <a:ext cx="4791075" cy="2872105"/>
                    </a:xfrm>
                    <a:prstGeom prst="rect">
                      <a:avLst/>
                    </a:prstGeom>
                    <a:noFill/>
                    <a:ln>
                      <a:noFill/>
                    </a:ln>
                  </pic:spPr>
                </pic:pic>
              </a:graphicData>
            </a:graphic>
          </wp:inline>
        </w:drawing>
      </w:r>
    </w:p>
    <w:p w14:paraId="77BB1511" w14:textId="425E0CAA" w:rsidR="00C5504F" w:rsidRPr="000D039F" w:rsidRDefault="00C5504F" w:rsidP="008D4A64">
      <w:pPr>
        <w:pStyle w:val="Note"/>
        <w:rPr>
          <w:lang w:val="ru-RU"/>
        </w:rPr>
      </w:pPr>
      <w:r w:rsidRPr="000D039F">
        <w:rPr>
          <w:lang w:val="ru-RU"/>
        </w:rPr>
        <w:t>ПРИМЕЧАНИЕ. – ССИЗ (пассивная) имеет распределения на частотах 114,25</w:t>
      </w:r>
      <w:r w:rsidR="00DC2E96" w:rsidRPr="000D039F">
        <w:rPr>
          <w:lang w:val="ru-RU"/>
        </w:rPr>
        <w:t>–</w:t>
      </w:r>
      <w:r w:rsidRPr="000D039F">
        <w:rPr>
          <w:lang w:val="ru-RU"/>
        </w:rPr>
        <w:t xml:space="preserve">116 ГГц (исключительные) и </w:t>
      </w:r>
      <w:proofErr w:type="gramStart"/>
      <w:r w:rsidRPr="000D039F">
        <w:rPr>
          <w:lang w:val="ru-RU"/>
        </w:rPr>
        <w:t>116</w:t>
      </w:r>
      <w:r w:rsidR="008D4A64" w:rsidRPr="000D039F">
        <w:rPr>
          <w:lang w:val="ru-RU"/>
        </w:rPr>
        <w:t>−</w:t>
      </w:r>
      <w:r w:rsidRPr="000D039F">
        <w:rPr>
          <w:lang w:val="ru-RU"/>
        </w:rPr>
        <w:t>122,25</w:t>
      </w:r>
      <w:proofErr w:type="gramEnd"/>
      <w:r w:rsidRPr="000D039F">
        <w:rPr>
          <w:lang w:val="ru-RU"/>
        </w:rPr>
        <w:t xml:space="preserve"> ГГц (совместное использование). </w:t>
      </w:r>
    </w:p>
    <w:p w14:paraId="4EE2B0E1" w14:textId="5F28D5AA" w:rsidR="00D51813" w:rsidRPr="000D039F" w:rsidRDefault="005731D5" w:rsidP="00D51813">
      <w:pPr>
        <w:pStyle w:val="FigureNo"/>
        <w:rPr>
          <w:lang w:val="ru-RU"/>
        </w:rPr>
      </w:pPr>
      <w:r w:rsidRPr="000D039F">
        <w:rPr>
          <w:lang w:val="ru-RU"/>
        </w:rPr>
        <w:t>Рисунок</w:t>
      </w:r>
      <w:r w:rsidR="00D51813" w:rsidRPr="000D039F">
        <w:rPr>
          <w:lang w:val="ru-RU"/>
        </w:rPr>
        <w:t xml:space="preserve"> </w:t>
      </w:r>
      <w:proofErr w:type="gramStart"/>
      <w:r w:rsidR="00D51813" w:rsidRPr="000D039F">
        <w:rPr>
          <w:lang w:val="ru-RU"/>
        </w:rPr>
        <w:t>5-9</w:t>
      </w:r>
      <w:proofErr w:type="gramEnd"/>
    </w:p>
    <w:p w14:paraId="69A888C5" w14:textId="4F8EB96F" w:rsidR="00D51813" w:rsidRPr="000D039F" w:rsidRDefault="005731D5" w:rsidP="00D51813">
      <w:pPr>
        <w:pStyle w:val="Figuretitle"/>
        <w:rPr>
          <w:lang w:val="ru-RU"/>
        </w:rPr>
      </w:pPr>
      <w:r w:rsidRPr="000D039F">
        <w:rPr>
          <w:lang w:val="ru-RU"/>
        </w:rPr>
        <w:t>Спектр поглощения водяного пара вдоль вертикальной трассы на частоте 183,31 ГГц</w:t>
      </w:r>
    </w:p>
    <w:p w14:paraId="0193D007" w14:textId="6637B982" w:rsidR="00D51813" w:rsidRPr="000D039F" w:rsidRDefault="00F40C28" w:rsidP="00D51813">
      <w:pPr>
        <w:pStyle w:val="Figure"/>
        <w:rPr>
          <w:lang w:val="ru-RU"/>
        </w:rPr>
      </w:pPr>
      <w:r w:rsidRPr="000D039F">
        <w:rPr>
          <w:noProof/>
          <w:lang w:val="ru-RU"/>
        </w:rPr>
        <w:drawing>
          <wp:inline distT="0" distB="0" distL="0" distR="0" wp14:anchorId="1579B062" wp14:editId="6522DB43">
            <wp:extent cx="4761865" cy="3420110"/>
            <wp:effectExtent l="0" t="0" r="635" b="8890"/>
            <wp:docPr id="187884414"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122" cstate="print">
                      <a:extLst>
                        <a:ext uri="{28A0092B-C50C-407E-A947-70E740481C1C}">
                          <a14:useLocalDpi xmlns:a14="http://schemas.microsoft.com/office/drawing/2010/main" val="0"/>
                        </a:ext>
                      </a:extLst>
                    </a:blip>
                    <a:srcRect/>
                    <a:stretch>
                      <a:fillRect/>
                    </a:stretch>
                  </pic:blipFill>
                  <pic:spPr bwMode="auto">
                    <a:xfrm>
                      <a:off x="0" y="0"/>
                      <a:ext cx="4761865" cy="3420110"/>
                    </a:xfrm>
                    <a:prstGeom prst="rect">
                      <a:avLst/>
                    </a:prstGeom>
                    <a:noFill/>
                    <a:ln>
                      <a:noFill/>
                    </a:ln>
                  </pic:spPr>
                </pic:pic>
              </a:graphicData>
            </a:graphic>
          </wp:inline>
        </w:drawing>
      </w:r>
    </w:p>
    <w:p w14:paraId="29183D30" w14:textId="07A7518D" w:rsidR="005731D5" w:rsidRPr="000D039F" w:rsidRDefault="005731D5" w:rsidP="008D4A64">
      <w:pPr>
        <w:pStyle w:val="Note"/>
        <w:rPr>
          <w:lang w:val="ru-RU"/>
        </w:rPr>
      </w:pPr>
      <w:bookmarkStart w:id="325" w:name="_Toc474850436"/>
      <w:bookmarkStart w:id="326" w:name="_Toc224640752"/>
      <w:r w:rsidRPr="000D039F">
        <w:rPr>
          <w:lang w:val="ru-RU"/>
        </w:rPr>
        <w:t>ПРИМЕЧАНИЕ. – ССИЗ (пассивная) имеет распределения на частотах: 174,8</w:t>
      </w:r>
      <w:r w:rsidR="008D4A64" w:rsidRPr="000D039F">
        <w:rPr>
          <w:lang w:val="ru-RU"/>
        </w:rPr>
        <w:t>–</w:t>
      </w:r>
      <w:r w:rsidRPr="000D039F">
        <w:rPr>
          <w:lang w:val="ru-RU"/>
        </w:rPr>
        <w:t>182 ГГц (совместное использование), 182</w:t>
      </w:r>
      <w:r w:rsidR="008D4A64" w:rsidRPr="000D039F">
        <w:rPr>
          <w:lang w:val="ru-RU"/>
        </w:rPr>
        <w:t>–</w:t>
      </w:r>
      <w:r w:rsidRPr="000D039F">
        <w:rPr>
          <w:lang w:val="ru-RU"/>
        </w:rPr>
        <w:t>185 ГГц (исключительные), 185</w:t>
      </w:r>
      <w:r w:rsidR="008D4A64" w:rsidRPr="000D039F">
        <w:rPr>
          <w:lang w:val="ru-RU"/>
        </w:rPr>
        <w:t>–</w:t>
      </w:r>
      <w:r w:rsidRPr="000D039F">
        <w:rPr>
          <w:lang w:val="ru-RU"/>
        </w:rPr>
        <w:t>190 ГГц (совместное использование) и 190</w:t>
      </w:r>
      <w:r w:rsidR="008D4A64" w:rsidRPr="000D039F">
        <w:rPr>
          <w:lang w:val="ru-RU"/>
        </w:rPr>
        <w:t>–</w:t>
      </w:r>
      <w:r w:rsidRPr="000D039F">
        <w:rPr>
          <w:lang w:val="ru-RU"/>
        </w:rPr>
        <w:t>191,8 ГГц (исключительные).</w:t>
      </w:r>
    </w:p>
    <w:bookmarkEnd w:id="325"/>
    <w:bookmarkEnd w:id="326"/>
    <w:p w14:paraId="68FA08FA" w14:textId="77777777" w:rsidR="00512656" w:rsidRPr="000D039F" w:rsidRDefault="00512656" w:rsidP="0053797A">
      <w:pPr>
        <w:pStyle w:val="Heading4"/>
        <w:rPr>
          <w:lang w:val="ru-RU"/>
        </w:rPr>
      </w:pPr>
      <w:r w:rsidRPr="000D039F">
        <w:rPr>
          <w:lang w:val="ru-RU"/>
        </w:rPr>
        <w:lastRenderedPageBreak/>
        <w:t>5.2.7.2</w:t>
      </w:r>
      <w:r w:rsidRPr="000D039F">
        <w:rPr>
          <w:lang w:val="ru-RU"/>
        </w:rPr>
        <w:tab/>
        <w:t>Механизм вертикального атмосферного зондирования</w:t>
      </w:r>
    </w:p>
    <w:p w14:paraId="5B374EC3" w14:textId="77777777" w:rsidR="00512656" w:rsidRPr="000D039F" w:rsidRDefault="00512656" w:rsidP="00512656">
      <w:pPr>
        <w:rPr>
          <w:lang w:val="ru-RU"/>
        </w:rPr>
      </w:pPr>
      <w:r w:rsidRPr="000D039F">
        <w:rPr>
          <w:lang w:val="ru-RU"/>
        </w:rPr>
        <w:t>В случае вертикального атмосферного зондирования из космоса радиометр измеряет общее влияние атмосферы от поверхности до вершины на различных частотах (инфракрасного (ИК) или микроволнового диапазонов).</w:t>
      </w:r>
    </w:p>
    <w:p w14:paraId="73D576EA" w14:textId="77777777" w:rsidR="00512656" w:rsidRPr="000D039F" w:rsidRDefault="00512656" w:rsidP="00512656">
      <w:pPr>
        <w:rPr>
          <w:lang w:val="ru-RU"/>
        </w:rPr>
      </w:pPr>
      <w:r w:rsidRPr="000D039F">
        <w:rPr>
          <w:lang w:val="ru-RU"/>
        </w:rPr>
        <w:t>Каждый слой (характеризующийся высотой) излучает энергию пропорционально своей местной температуре и коэффициенту поглощения. Энергия, идущая вверх от поверхности и нижних слоев (в направлении радиометра), частично поглощается верхними слоями.</w:t>
      </w:r>
    </w:p>
    <w:p w14:paraId="5F3FD44F" w14:textId="77777777" w:rsidR="00512656" w:rsidRPr="000D039F" w:rsidRDefault="00512656" w:rsidP="00512656">
      <w:pPr>
        <w:rPr>
          <w:lang w:val="ru-RU"/>
        </w:rPr>
      </w:pPr>
      <w:r w:rsidRPr="000D039F">
        <w:rPr>
          <w:lang w:val="ru-RU"/>
        </w:rPr>
        <w:t>Этот механизм можно выразить через интегральное уравнение переноса излучения вдоль направления от поверхности земли к спутнику, которое дает весовую функцию, описывающую относительное влияние каждого слоя атмосферы в зависимости от его высоты и представляющую также продольное (вертикальное) разрешение датчика.</w:t>
      </w:r>
    </w:p>
    <w:p w14:paraId="2EC0CAB8" w14:textId="77777777" w:rsidR="00512656" w:rsidRPr="000D039F" w:rsidRDefault="00512656" w:rsidP="00512656">
      <w:pPr>
        <w:rPr>
          <w:lang w:val="ru-RU"/>
        </w:rPr>
      </w:pPr>
      <w:r w:rsidRPr="000D039F">
        <w:rPr>
          <w:lang w:val="ru-RU"/>
        </w:rPr>
        <w:t xml:space="preserve">На любой высоте может наблюдаться пик этой весовой функции, который зависит от коэффициента поглощения на рассматриваемой частоте. На частоте, где наблюдается низкое поглощение, пик находится около поверхности Земли. На частоте с высоким поглощением пик приходится на верхнюю часть атмосферы. Прибор для зондирования использует несколько частотных каналов (пример см. на Рисунке </w:t>
      </w:r>
      <w:proofErr w:type="gramStart"/>
      <w:r w:rsidRPr="000D039F">
        <w:rPr>
          <w:lang w:val="ru-RU"/>
        </w:rPr>
        <w:t>5-10</w:t>
      </w:r>
      <w:proofErr w:type="gramEnd"/>
      <w:r w:rsidRPr="000D039F">
        <w:rPr>
          <w:lang w:val="ru-RU"/>
        </w:rPr>
        <w:t>). Эти каналы весьма тщательно отбираются в рамках полосы поглощения и охватывают широкий диапазон слоев поглощения, с тем чтобы получить наилучшие образцы атмосферы, начиная от поверхности и заканчивая стратосферными высотами.</w:t>
      </w:r>
    </w:p>
    <w:p w14:paraId="352DBD86" w14:textId="77777777" w:rsidR="00512656" w:rsidRPr="000D039F" w:rsidRDefault="00512656" w:rsidP="00512656">
      <w:pPr>
        <w:rPr>
          <w:lang w:val="ru-RU"/>
        </w:rPr>
      </w:pPr>
      <w:r w:rsidRPr="000D039F">
        <w:rPr>
          <w:lang w:val="ru-RU"/>
        </w:rPr>
        <w:t xml:space="preserve">На Рисунке </w:t>
      </w:r>
      <w:proofErr w:type="gramStart"/>
      <w:r w:rsidRPr="000D039F">
        <w:rPr>
          <w:lang w:val="ru-RU"/>
        </w:rPr>
        <w:t>5-10</w:t>
      </w:r>
      <w:proofErr w:type="gramEnd"/>
      <w:r w:rsidRPr="000D039F">
        <w:rPr>
          <w:lang w:val="ru-RU"/>
        </w:rPr>
        <w:t xml:space="preserve"> изображены типовые весовые функции для микроволновых температурных зондов, работающих в полосе 60 ГГц.</w:t>
      </w:r>
    </w:p>
    <w:p w14:paraId="19927AAB" w14:textId="4C0A0E84" w:rsidR="00D51813" w:rsidRPr="000D039F" w:rsidRDefault="00512656" w:rsidP="00D51813">
      <w:pPr>
        <w:pStyle w:val="FigureNo"/>
        <w:rPr>
          <w:lang w:val="ru-RU"/>
        </w:rPr>
      </w:pPr>
      <w:r w:rsidRPr="000D039F">
        <w:rPr>
          <w:lang w:val="ru-RU"/>
        </w:rPr>
        <w:t>Рисунок</w:t>
      </w:r>
      <w:r w:rsidR="00D51813" w:rsidRPr="000D039F">
        <w:rPr>
          <w:lang w:val="ru-RU"/>
        </w:rPr>
        <w:t xml:space="preserve"> </w:t>
      </w:r>
      <w:proofErr w:type="gramStart"/>
      <w:r w:rsidR="00D51813" w:rsidRPr="000D039F">
        <w:rPr>
          <w:lang w:val="ru-RU"/>
        </w:rPr>
        <w:t>5-10</w:t>
      </w:r>
      <w:proofErr w:type="gramEnd"/>
    </w:p>
    <w:p w14:paraId="2378ACF1" w14:textId="2D18AB8D" w:rsidR="00D51813" w:rsidRPr="000D039F" w:rsidRDefault="00512656" w:rsidP="00D51813">
      <w:pPr>
        <w:pStyle w:val="Figuretitle"/>
        <w:rPr>
          <w:lang w:val="ru-RU"/>
        </w:rPr>
      </w:pPr>
      <w:r w:rsidRPr="000D039F">
        <w:rPr>
          <w:lang w:val="ru-RU"/>
        </w:rPr>
        <w:t xml:space="preserve">Типовые весовые функции для микроволновых температурных зондов, </w:t>
      </w:r>
      <w:r w:rsidR="00DC2E96" w:rsidRPr="000D039F">
        <w:rPr>
          <w:lang w:val="ru-RU"/>
        </w:rPr>
        <w:br/>
      </w:r>
      <w:r w:rsidRPr="000D039F">
        <w:rPr>
          <w:lang w:val="ru-RU"/>
        </w:rPr>
        <w:t>работающих на частоте около 60</w:t>
      </w:r>
      <w:r w:rsidRPr="000D039F">
        <w:rPr>
          <w:rFonts w:asciiTheme="minorHAnsi" w:hAnsiTheme="minorHAnsi"/>
          <w:lang w:val="ru-RU"/>
        </w:rPr>
        <w:t> </w:t>
      </w:r>
      <w:r w:rsidRPr="000D039F">
        <w:rPr>
          <w:lang w:val="ru-RU"/>
        </w:rPr>
        <w:t>ГГц</w:t>
      </w:r>
    </w:p>
    <w:p w14:paraId="678F6394" w14:textId="2D756108" w:rsidR="00D51813" w:rsidRPr="000D039F" w:rsidRDefault="00BB3C61" w:rsidP="00D51813">
      <w:pPr>
        <w:pStyle w:val="Figure"/>
        <w:rPr>
          <w:lang w:val="ru-RU"/>
        </w:rPr>
      </w:pPr>
      <w:bookmarkStart w:id="327" w:name="_Toc498315545"/>
      <w:bookmarkStart w:id="328" w:name="_Toc498318314"/>
      <w:bookmarkStart w:id="329" w:name="_Toc498318626"/>
      <w:bookmarkStart w:id="330" w:name="_Toc524413432"/>
      <w:r w:rsidRPr="000D039F">
        <w:rPr>
          <w:noProof/>
          <w:lang w:val="ru-RU"/>
        </w:rPr>
        <w:drawing>
          <wp:inline distT="0" distB="0" distL="0" distR="0" wp14:anchorId="021C0EF1" wp14:editId="46B1B1F9">
            <wp:extent cx="5225415" cy="4168140"/>
            <wp:effectExtent l="0" t="0" r="0" b="3810"/>
            <wp:docPr id="2042963528"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pic:cNvPicPr>
                      <a:picLocks noChangeAspect="1" noChangeArrowheads="1"/>
                    </pic:cNvPicPr>
                  </pic:nvPicPr>
                  <pic:blipFill>
                    <a:blip r:embed="rId123" cstate="print">
                      <a:extLst>
                        <a:ext uri="{28A0092B-C50C-407E-A947-70E740481C1C}">
                          <a14:useLocalDpi xmlns:a14="http://schemas.microsoft.com/office/drawing/2010/main" val="0"/>
                        </a:ext>
                      </a:extLst>
                    </a:blip>
                    <a:srcRect/>
                    <a:stretch>
                      <a:fillRect/>
                    </a:stretch>
                  </pic:blipFill>
                  <pic:spPr bwMode="auto">
                    <a:xfrm>
                      <a:off x="0" y="0"/>
                      <a:ext cx="5225415" cy="4168140"/>
                    </a:xfrm>
                    <a:prstGeom prst="rect">
                      <a:avLst/>
                    </a:prstGeom>
                    <a:noFill/>
                    <a:ln>
                      <a:noFill/>
                    </a:ln>
                  </pic:spPr>
                </pic:pic>
              </a:graphicData>
            </a:graphic>
          </wp:inline>
        </w:drawing>
      </w:r>
    </w:p>
    <w:p w14:paraId="4A52DF33" w14:textId="77777777" w:rsidR="00204486" w:rsidRPr="000D039F" w:rsidRDefault="00204486" w:rsidP="007274E3">
      <w:pPr>
        <w:pStyle w:val="Normalaftertitle"/>
        <w:rPr>
          <w:lang w:val="ru-RU"/>
        </w:rPr>
      </w:pPr>
    </w:p>
    <w:bookmarkEnd w:id="327"/>
    <w:bookmarkEnd w:id="328"/>
    <w:bookmarkEnd w:id="329"/>
    <w:bookmarkEnd w:id="330"/>
    <w:p w14:paraId="137E87EC" w14:textId="77777777" w:rsidR="00D86EEB" w:rsidRPr="000D039F" w:rsidRDefault="00D86EEB" w:rsidP="0053797A">
      <w:pPr>
        <w:pStyle w:val="Normalaftertitle"/>
        <w:rPr>
          <w:lang w:val="ru-RU"/>
        </w:rPr>
      </w:pPr>
      <w:r w:rsidRPr="000D039F">
        <w:rPr>
          <w:lang w:val="ru-RU"/>
        </w:rPr>
        <w:lastRenderedPageBreak/>
        <w:t xml:space="preserve">Кроме этого, следует отметить особую важность каналов 1 (23,8 ГГц), 2 (31,5 ГГц) и 15 (90 ГГц) (не показаны на приведенном выше Рисунке </w:t>
      </w:r>
      <w:proofErr w:type="gramStart"/>
      <w:r w:rsidRPr="000D039F">
        <w:rPr>
          <w:lang w:val="ru-RU"/>
        </w:rPr>
        <w:t>5-10</w:t>
      </w:r>
      <w:proofErr w:type="gramEnd"/>
      <w:r w:rsidRPr="000D039F">
        <w:rPr>
          <w:lang w:val="ru-RU"/>
        </w:rPr>
        <w:t>). Эти вспомогательные каналы играют основную роль в процессе получения измерений, которые выполняются в спектре поглощения O</w:t>
      </w:r>
      <w:r w:rsidRPr="000D039F">
        <w:rPr>
          <w:vertAlign w:val="subscript"/>
          <w:lang w:val="ru-RU"/>
        </w:rPr>
        <w:t>2</w:t>
      </w:r>
      <w:r w:rsidRPr="000D039F">
        <w:rPr>
          <w:lang w:val="ru-RU"/>
        </w:rPr>
        <w:t xml:space="preserve">. В связи с этим они должны иметь схожие геометрические и радиометрические показатели работы и должны получать одинаковую защиту от помех. </w:t>
      </w:r>
    </w:p>
    <w:p w14:paraId="78312952" w14:textId="77777777" w:rsidR="00D86EEB" w:rsidRPr="000D039F" w:rsidRDefault="00D86EEB" w:rsidP="0053797A">
      <w:pPr>
        <w:pStyle w:val="enumlev1"/>
        <w:rPr>
          <w:lang w:val="ru-RU"/>
        </w:rPr>
      </w:pPr>
      <w:r w:rsidRPr="000D039F">
        <w:rPr>
          <w:lang w:val="ru-RU"/>
        </w:rPr>
        <w:t>–</w:t>
      </w:r>
      <w:r w:rsidRPr="000D039F">
        <w:rPr>
          <w:lang w:val="ru-RU"/>
        </w:rPr>
        <w:tab/>
        <w:t>Канал 1 расположен вблизи пика поглощения H</w:t>
      </w:r>
      <w:r w:rsidRPr="000D039F">
        <w:rPr>
          <w:vertAlign w:val="subscript"/>
          <w:lang w:val="ru-RU"/>
        </w:rPr>
        <w:t>2</w:t>
      </w:r>
      <w:r w:rsidRPr="000D039F">
        <w:rPr>
          <w:lang w:val="ru-RU"/>
        </w:rPr>
        <w:t>O. Он используется для нахождения общего содержания водяного пара вдоль прямой видимости, а также для определения поправок, которые необходимы для остальных каналов.</w:t>
      </w:r>
    </w:p>
    <w:p w14:paraId="110B1EA9" w14:textId="77777777" w:rsidR="00D86EEB" w:rsidRPr="000D039F" w:rsidRDefault="00D86EEB" w:rsidP="0053797A">
      <w:pPr>
        <w:pStyle w:val="enumlev1"/>
        <w:rPr>
          <w:lang w:val="ru-RU"/>
        </w:rPr>
      </w:pPr>
      <w:r w:rsidRPr="000D039F">
        <w:rPr>
          <w:lang w:val="ru-RU"/>
        </w:rPr>
        <w:t>–</w:t>
      </w:r>
      <w:r w:rsidRPr="000D039F">
        <w:rPr>
          <w:lang w:val="ru-RU"/>
        </w:rPr>
        <w:tab/>
        <w:t>Канал 2 обладает минимальным кумулятивным эффектом, связанным с кислородом и парами воды. Это оптимальный канал-окно для наблюдения за поверхностью Земли, а также эталонный канал для других каналов.</w:t>
      </w:r>
    </w:p>
    <w:p w14:paraId="72A3F436" w14:textId="77777777" w:rsidR="00D86EEB" w:rsidRPr="000D039F" w:rsidRDefault="00D86EEB" w:rsidP="0053797A">
      <w:pPr>
        <w:pStyle w:val="enumlev1"/>
        <w:rPr>
          <w:lang w:val="ru-RU"/>
        </w:rPr>
      </w:pPr>
      <w:r w:rsidRPr="000D039F">
        <w:rPr>
          <w:lang w:val="ru-RU"/>
        </w:rPr>
        <w:t>–</w:t>
      </w:r>
      <w:r w:rsidRPr="000D039F">
        <w:rPr>
          <w:lang w:val="ru-RU"/>
        </w:rPr>
        <w:tab/>
        <w:t>Канал 15 позволяет обнаруживать жидкую воду в атмосфере и используется для устранения влияния осадков на результаты измерений, выполненных в других каналах.</w:t>
      </w:r>
    </w:p>
    <w:p w14:paraId="16DCAC03" w14:textId="77777777" w:rsidR="00D86EEB" w:rsidRPr="000D039F" w:rsidRDefault="00D86EEB" w:rsidP="0053797A">
      <w:pPr>
        <w:pStyle w:val="Heading4"/>
        <w:rPr>
          <w:lang w:val="ru-RU"/>
        </w:rPr>
      </w:pPr>
      <w:r w:rsidRPr="000D039F">
        <w:rPr>
          <w:lang w:val="ru-RU"/>
        </w:rPr>
        <w:t>5.2.7.3</w:t>
      </w:r>
      <w:r w:rsidRPr="000D039F">
        <w:rPr>
          <w:lang w:val="ru-RU"/>
        </w:rPr>
        <w:tab/>
        <w:t>Применение вертикального зондирования атмосферы</w:t>
      </w:r>
    </w:p>
    <w:p w14:paraId="2ABFB440" w14:textId="4336CCA9" w:rsidR="00D86EEB" w:rsidRPr="000D039F" w:rsidRDefault="00D86EEB" w:rsidP="00D86EEB">
      <w:pPr>
        <w:rPr>
          <w:lang w:val="ru-RU"/>
        </w:rPr>
      </w:pPr>
      <w:r w:rsidRPr="000D039F">
        <w:rPr>
          <w:lang w:val="ru-RU"/>
        </w:rPr>
        <w:t>Вертикальные профили температуры и влажности используются главным образом в качестве входных данных в моделях ЧПП, для которых необходимо осуществлять инициализацию как минимум раз в 6 часов. Модели глобального (всемирного) ЧПП используются для создания прогноза погода на срок от 5 до 10 дней с географическим разрешением около 10 км. Кроме того, растет число мелкомасштабных региональных/локальных моделей прогнозирования (небольшая дальность в километрах), рассчитанных на короткий срок (от 6 до 48</w:t>
      </w:r>
      <w:r w:rsidR="0001446D" w:rsidRPr="000D039F">
        <w:rPr>
          <w:lang w:val="ru-RU"/>
        </w:rPr>
        <w:t> </w:t>
      </w:r>
      <w:r w:rsidRPr="000D039F">
        <w:rPr>
          <w:lang w:val="ru-RU"/>
        </w:rPr>
        <w:t xml:space="preserve">часов). На Рисунке </w:t>
      </w:r>
      <w:proofErr w:type="gramStart"/>
      <w:r w:rsidRPr="000D039F">
        <w:rPr>
          <w:lang w:val="ru-RU"/>
        </w:rPr>
        <w:t>5-11</w:t>
      </w:r>
      <w:proofErr w:type="gramEnd"/>
      <w:r w:rsidRPr="000D039F">
        <w:rPr>
          <w:lang w:val="ru-RU"/>
        </w:rPr>
        <w:t xml:space="preserve"> изображены результаты глобальных обобщенных измерений температуры (K), полученных с помощью пассивного микроволнового датчика АМСУ-А, за период времени порядка 12 часов. Наблюдения включают излучение и отражение от поверхности, а также излучение кислорода главным образом на первых 5 км над поверхностью (см. Рисунок </w:t>
      </w:r>
      <w:proofErr w:type="gramStart"/>
      <w:r w:rsidRPr="000D039F">
        <w:rPr>
          <w:lang w:val="ru-RU"/>
        </w:rPr>
        <w:t>5-10</w:t>
      </w:r>
      <w:proofErr w:type="gramEnd"/>
      <w:r w:rsidRPr="000D039F">
        <w:rPr>
          <w:lang w:val="ru-RU"/>
        </w:rPr>
        <w:t>).</w:t>
      </w:r>
    </w:p>
    <w:p w14:paraId="1772C7D4" w14:textId="77777777" w:rsidR="00D86EEB" w:rsidRPr="000D039F" w:rsidRDefault="00D86EEB" w:rsidP="00D86EEB">
      <w:pPr>
        <w:rPr>
          <w:lang w:val="ru-RU"/>
        </w:rPr>
      </w:pPr>
    </w:p>
    <w:p w14:paraId="6A252017" w14:textId="77777777" w:rsidR="00204486" w:rsidRPr="000D039F" w:rsidRDefault="00204486" w:rsidP="00D51813">
      <w:pPr>
        <w:tabs>
          <w:tab w:val="clear" w:pos="1134"/>
          <w:tab w:val="clear" w:pos="1871"/>
          <w:tab w:val="clear" w:pos="2268"/>
          <w:tab w:val="left" w:pos="794"/>
          <w:tab w:val="left" w:pos="1191"/>
          <w:tab w:val="left" w:pos="1588"/>
          <w:tab w:val="left" w:pos="1985"/>
        </w:tabs>
        <w:rPr>
          <w:lang w:val="ru-RU"/>
        </w:rPr>
      </w:pPr>
    </w:p>
    <w:p w14:paraId="7DD12C05" w14:textId="77777777" w:rsidR="00204486" w:rsidRPr="000D039F" w:rsidRDefault="00204486" w:rsidP="00D51813">
      <w:pPr>
        <w:tabs>
          <w:tab w:val="clear" w:pos="1134"/>
          <w:tab w:val="clear" w:pos="1871"/>
          <w:tab w:val="clear" w:pos="2268"/>
          <w:tab w:val="left" w:pos="794"/>
          <w:tab w:val="left" w:pos="1191"/>
          <w:tab w:val="left" w:pos="1588"/>
          <w:tab w:val="left" w:pos="1985"/>
        </w:tabs>
        <w:rPr>
          <w:lang w:val="ru-RU"/>
        </w:rPr>
      </w:pPr>
    </w:p>
    <w:p w14:paraId="01BFFA89" w14:textId="77777777" w:rsidR="00204486" w:rsidRPr="000D039F" w:rsidRDefault="00204486" w:rsidP="00D51813">
      <w:pPr>
        <w:tabs>
          <w:tab w:val="clear" w:pos="1134"/>
          <w:tab w:val="clear" w:pos="1871"/>
          <w:tab w:val="clear" w:pos="2268"/>
          <w:tab w:val="left" w:pos="794"/>
          <w:tab w:val="left" w:pos="1191"/>
          <w:tab w:val="left" w:pos="1588"/>
          <w:tab w:val="left" w:pos="1985"/>
        </w:tabs>
        <w:rPr>
          <w:lang w:val="ru-RU"/>
        </w:rPr>
      </w:pPr>
    </w:p>
    <w:p w14:paraId="078E0C2D" w14:textId="77777777" w:rsidR="00204486" w:rsidRPr="000D039F" w:rsidRDefault="00204486" w:rsidP="00D51813">
      <w:pPr>
        <w:tabs>
          <w:tab w:val="clear" w:pos="1134"/>
          <w:tab w:val="clear" w:pos="1871"/>
          <w:tab w:val="clear" w:pos="2268"/>
          <w:tab w:val="left" w:pos="794"/>
          <w:tab w:val="left" w:pos="1191"/>
          <w:tab w:val="left" w:pos="1588"/>
          <w:tab w:val="left" w:pos="1985"/>
        </w:tabs>
        <w:rPr>
          <w:lang w:val="ru-RU"/>
        </w:rPr>
      </w:pPr>
    </w:p>
    <w:p w14:paraId="14467643" w14:textId="77777777" w:rsidR="00204486" w:rsidRPr="000D039F" w:rsidRDefault="00204486" w:rsidP="00D51813">
      <w:pPr>
        <w:tabs>
          <w:tab w:val="clear" w:pos="1134"/>
          <w:tab w:val="clear" w:pos="1871"/>
          <w:tab w:val="clear" w:pos="2268"/>
          <w:tab w:val="left" w:pos="794"/>
          <w:tab w:val="left" w:pos="1191"/>
          <w:tab w:val="left" w:pos="1588"/>
          <w:tab w:val="left" w:pos="1985"/>
        </w:tabs>
        <w:rPr>
          <w:lang w:val="ru-RU"/>
        </w:rPr>
      </w:pPr>
    </w:p>
    <w:p w14:paraId="4B668430" w14:textId="77777777" w:rsidR="00204486" w:rsidRPr="000D039F" w:rsidRDefault="00204486" w:rsidP="00D51813">
      <w:pPr>
        <w:tabs>
          <w:tab w:val="clear" w:pos="1134"/>
          <w:tab w:val="clear" w:pos="1871"/>
          <w:tab w:val="clear" w:pos="2268"/>
          <w:tab w:val="left" w:pos="794"/>
          <w:tab w:val="left" w:pos="1191"/>
          <w:tab w:val="left" w:pos="1588"/>
          <w:tab w:val="left" w:pos="1985"/>
        </w:tabs>
        <w:rPr>
          <w:lang w:val="ru-RU"/>
        </w:rPr>
      </w:pPr>
    </w:p>
    <w:p w14:paraId="47A8B2D9" w14:textId="77777777" w:rsidR="00204486" w:rsidRPr="000D039F" w:rsidRDefault="00204486" w:rsidP="00D51813">
      <w:pPr>
        <w:tabs>
          <w:tab w:val="clear" w:pos="1134"/>
          <w:tab w:val="clear" w:pos="1871"/>
          <w:tab w:val="clear" w:pos="2268"/>
          <w:tab w:val="left" w:pos="794"/>
          <w:tab w:val="left" w:pos="1191"/>
          <w:tab w:val="left" w:pos="1588"/>
          <w:tab w:val="left" w:pos="1985"/>
        </w:tabs>
        <w:rPr>
          <w:lang w:val="ru-RU"/>
        </w:rPr>
      </w:pPr>
    </w:p>
    <w:p w14:paraId="52E3C69F" w14:textId="77777777" w:rsidR="00204486" w:rsidRPr="000D039F" w:rsidRDefault="00204486" w:rsidP="00D51813">
      <w:pPr>
        <w:tabs>
          <w:tab w:val="clear" w:pos="1134"/>
          <w:tab w:val="clear" w:pos="1871"/>
          <w:tab w:val="clear" w:pos="2268"/>
          <w:tab w:val="left" w:pos="794"/>
          <w:tab w:val="left" w:pos="1191"/>
          <w:tab w:val="left" w:pos="1588"/>
          <w:tab w:val="left" w:pos="1985"/>
        </w:tabs>
        <w:rPr>
          <w:lang w:val="ru-RU"/>
        </w:rPr>
      </w:pPr>
    </w:p>
    <w:p w14:paraId="633A1CD2" w14:textId="77777777" w:rsidR="00204486" w:rsidRPr="000D039F" w:rsidRDefault="00204486" w:rsidP="00D51813">
      <w:pPr>
        <w:tabs>
          <w:tab w:val="clear" w:pos="1134"/>
          <w:tab w:val="clear" w:pos="1871"/>
          <w:tab w:val="clear" w:pos="2268"/>
          <w:tab w:val="left" w:pos="794"/>
          <w:tab w:val="left" w:pos="1191"/>
          <w:tab w:val="left" w:pos="1588"/>
          <w:tab w:val="left" w:pos="1985"/>
        </w:tabs>
        <w:rPr>
          <w:lang w:val="ru-RU"/>
        </w:rPr>
      </w:pPr>
    </w:p>
    <w:p w14:paraId="42EB3AEB" w14:textId="77777777" w:rsidR="00204486" w:rsidRPr="000D039F" w:rsidRDefault="00204486" w:rsidP="00D51813">
      <w:pPr>
        <w:tabs>
          <w:tab w:val="clear" w:pos="1134"/>
          <w:tab w:val="clear" w:pos="1871"/>
          <w:tab w:val="clear" w:pos="2268"/>
          <w:tab w:val="left" w:pos="794"/>
          <w:tab w:val="left" w:pos="1191"/>
          <w:tab w:val="left" w:pos="1588"/>
          <w:tab w:val="left" w:pos="1985"/>
        </w:tabs>
        <w:rPr>
          <w:lang w:val="ru-RU"/>
        </w:rPr>
      </w:pPr>
    </w:p>
    <w:p w14:paraId="1718315D" w14:textId="77777777" w:rsidR="00204486" w:rsidRPr="000D039F" w:rsidRDefault="00204486" w:rsidP="00D51813">
      <w:pPr>
        <w:tabs>
          <w:tab w:val="clear" w:pos="1134"/>
          <w:tab w:val="clear" w:pos="1871"/>
          <w:tab w:val="clear" w:pos="2268"/>
          <w:tab w:val="left" w:pos="794"/>
          <w:tab w:val="left" w:pos="1191"/>
          <w:tab w:val="left" w:pos="1588"/>
          <w:tab w:val="left" w:pos="1985"/>
        </w:tabs>
        <w:rPr>
          <w:lang w:val="ru-RU"/>
        </w:rPr>
      </w:pPr>
    </w:p>
    <w:p w14:paraId="7618C0E3" w14:textId="77777777" w:rsidR="00204486" w:rsidRPr="000D039F" w:rsidRDefault="00204486" w:rsidP="00D51813">
      <w:pPr>
        <w:tabs>
          <w:tab w:val="clear" w:pos="1134"/>
          <w:tab w:val="clear" w:pos="1871"/>
          <w:tab w:val="clear" w:pos="2268"/>
          <w:tab w:val="left" w:pos="794"/>
          <w:tab w:val="left" w:pos="1191"/>
          <w:tab w:val="left" w:pos="1588"/>
          <w:tab w:val="left" w:pos="1985"/>
        </w:tabs>
        <w:rPr>
          <w:lang w:val="ru-RU"/>
        </w:rPr>
      </w:pPr>
    </w:p>
    <w:p w14:paraId="3391B66C" w14:textId="77777777" w:rsidR="00204486" w:rsidRPr="000D039F" w:rsidRDefault="00204486" w:rsidP="00D51813">
      <w:pPr>
        <w:tabs>
          <w:tab w:val="clear" w:pos="1134"/>
          <w:tab w:val="clear" w:pos="1871"/>
          <w:tab w:val="clear" w:pos="2268"/>
          <w:tab w:val="left" w:pos="794"/>
          <w:tab w:val="left" w:pos="1191"/>
          <w:tab w:val="left" w:pos="1588"/>
          <w:tab w:val="left" w:pos="1985"/>
        </w:tabs>
        <w:rPr>
          <w:lang w:val="ru-RU"/>
        </w:rPr>
      </w:pPr>
    </w:p>
    <w:p w14:paraId="1E41FAE1" w14:textId="77777777" w:rsidR="00204486" w:rsidRPr="000D039F" w:rsidRDefault="00204486" w:rsidP="00D51813">
      <w:pPr>
        <w:tabs>
          <w:tab w:val="clear" w:pos="1134"/>
          <w:tab w:val="clear" w:pos="1871"/>
          <w:tab w:val="clear" w:pos="2268"/>
          <w:tab w:val="left" w:pos="794"/>
          <w:tab w:val="left" w:pos="1191"/>
          <w:tab w:val="left" w:pos="1588"/>
          <w:tab w:val="left" w:pos="1985"/>
        </w:tabs>
        <w:rPr>
          <w:szCs w:val="22"/>
          <w:lang w:val="ru-RU"/>
        </w:rPr>
      </w:pPr>
    </w:p>
    <w:p w14:paraId="070F486C" w14:textId="03359513" w:rsidR="00D51813" w:rsidRPr="000D039F" w:rsidRDefault="00D86EEB" w:rsidP="00D51813">
      <w:pPr>
        <w:pStyle w:val="FigureNo"/>
        <w:rPr>
          <w:lang w:val="ru-RU"/>
        </w:rPr>
      </w:pPr>
      <w:r w:rsidRPr="000D039F">
        <w:rPr>
          <w:lang w:val="ru-RU"/>
        </w:rPr>
        <w:lastRenderedPageBreak/>
        <w:t>Рисунок</w:t>
      </w:r>
      <w:r w:rsidR="00D51813" w:rsidRPr="000D039F">
        <w:rPr>
          <w:lang w:val="ru-RU"/>
        </w:rPr>
        <w:t xml:space="preserve"> </w:t>
      </w:r>
      <w:proofErr w:type="gramStart"/>
      <w:r w:rsidR="00D51813" w:rsidRPr="000D039F">
        <w:rPr>
          <w:lang w:val="ru-RU"/>
        </w:rPr>
        <w:t>5-11</w:t>
      </w:r>
      <w:proofErr w:type="gramEnd"/>
    </w:p>
    <w:p w14:paraId="7059FFC5" w14:textId="0AB75277" w:rsidR="00D51813" w:rsidRPr="000D039F" w:rsidRDefault="00D86EEB" w:rsidP="00D51813">
      <w:pPr>
        <w:pStyle w:val="Figuretitle"/>
        <w:rPr>
          <w:lang w:val="ru-RU"/>
        </w:rPr>
      </w:pPr>
      <w:r w:rsidRPr="000D039F">
        <w:rPr>
          <w:lang w:val="ru-RU"/>
        </w:rPr>
        <w:t>Глобальные обобщенные измерения температуры (K) с помощью АМСУ-А</w:t>
      </w:r>
    </w:p>
    <w:p w14:paraId="47B60CAC" w14:textId="65D05D84" w:rsidR="00D51813" w:rsidRPr="000D039F" w:rsidRDefault="00AF325C" w:rsidP="00D51813">
      <w:pPr>
        <w:pStyle w:val="Figure"/>
        <w:rPr>
          <w:lang w:val="ru-RU"/>
        </w:rPr>
      </w:pPr>
      <w:r w:rsidRPr="000D039F">
        <w:rPr>
          <w:noProof/>
          <w:lang w:val="ru-RU"/>
        </w:rPr>
        <w:drawing>
          <wp:inline distT="0" distB="0" distL="0" distR="0" wp14:anchorId="05A081B9" wp14:editId="71B50FB8">
            <wp:extent cx="4861570" cy="4736602"/>
            <wp:effectExtent l="0" t="0" r="0" b="6985"/>
            <wp:docPr id="29776161" name="Picture 40" descr="Global composite of temperature (K) measurements from AMSU-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776161" name="Picture 40" descr="Global composite of temperature (K) measurements from AMSU-A"/>
                    <pic:cNvPicPr/>
                  </pic:nvPicPr>
                  <pic:blipFill>
                    <a:blip r:embed="rId124" cstate="print">
                      <a:extLst>
                        <a:ext uri="{28A0092B-C50C-407E-A947-70E740481C1C}">
                          <a14:useLocalDpi xmlns:a14="http://schemas.microsoft.com/office/drawing/2010/main" val="0"/>
                        </a:ext>
                      </a:extLst>
                    </a:blip>
                    <a:stretch>
                      <a:fillRect/>
                    </a:stretch>
                  </pic:blipFill>
                  <pic:spPr>
                    <a:xfrm>
                      <a:off x="0" y="0"/>
                      <a:ext cx="4861570" cy="4736602"/>
                    </a:xfrm>
                    <a:prstGeom prst="rect">
                      <a:avLst/>
                    </a:prstGeom>
                  </pic:spPr>
                </pic:pic>
              </a:graphicData>
            </a:graphic>
          </wp:inline>
        </w:drawing>
      </w:r>
    </w:p>
    <w:p w14:paraId="0D14E7BD" w14:textId="6A69753E" w:rsidR="00630D35" w:rsidRPr="000D039F" w:rsidRDefault="00630D35" w:rsidP="0001446D">
      <w:pPr>
        <w:pStyle w:val="Normalaftertitle"/>
        <w:rPr>
          <w:lang w:val="ru-RU"/>
        </w:rPr>
      </w:pPr>
      <w:r w:rsidRPr="000D039F">
        <w:rPr>
          <w:lang w:val="ru-RU"/>
        </w:rPr>
        <w:t xml:space="preserve">На </w:t>
      </w:r>
      <w:r w:rsidR="002A61C5" w:rsidRPr="000D039F">
        <w:rPr>
          <w:lang w:val="ru-RU"/>
        </w:rPr>
        <w:t xml:space="preserve">Рисунке </w:t>
      </w:r>
      <w:r w:rsidRPr="000D039F">
        <w:rPr>
          <w:lang w:val="ru-RU"/>
        </w:rPr>
        <w:t>5-12 показаны глобальные обобщенные измерения температуры (K) с помощью АМСУ-Б. На нем показаны измерения, полученные за период времени порядка 12 часов. АМСУ-Б – это радиометр, работающий совместно с датчиком АМСУ-А, с целью улучшения зондирования водяного пара в тропосфере. На частоте 183</w:t>
      </w:r>
      <w:r w:rsidR="0001446D" w:rsidRPr="000D039F">
        <w:rPr>
          <w:lang w:val="ru-RU"/>
        </w:rPr>
        <w:t> </w:t>
      </w:r>
      <w:r w:rsidRPr="000D039F">
        <w:rPr>
          <w:lang w:val="ru-RU"/>
        </w:rPr>
        <w:t>ГГц радиометр наблюдает высокую температуру (отмечена оранжевым/красным цветом) тропических и средних широт, когда верхние участки тропосферы являются сухими, а датчик осуществляет наблюдение ближе к поверхности и регистрирует температуры низкой яркости (отмечено зеленым), когда имеет место высокая влажность, а излучение испускается более высокими слоями.</w:t>
      </w:r>
    </w:p>
    <w:p w14:paraId="760B025E" w14:textId="3ACF7BC2" w:rsidR="00630D35" w:rsidRPr="000D039F" w:rsidRDefault="00630D35" w:rsidP="00630D35">
      <w:pPr>
        <w:rPr>
          <w:lang w:val="ru-RU"/>
        </w:rPr>
      </w:pPr>
      <w:r w:rsidRPr="000D039F">
        <w:rPr>
          <w:lang w:val="ru-RU"/>
        </w:rPr>
        <w:t xml:space="preserve">В моделях ЧПП используются частичные дифференциальные уравнения Навье-Стокса. В связи с тем, что эти уравнения моделируют атмосферные процессы, обладающие высокой нестабильностью, они чрезвычайно чувствительны к качеству исходных сформированных трехмерных профилей. Эта задача описана </w:t>
      </w:r>
      <w:proofErr w:type="spellStart"/>
      <w:r w:rsidRPr="000D039F">
        <w:rPr>
          <w:lang w:val="ru-RU"/>
        </w:rPr>
        <w:t>Лоренцом</w:t>
      </w:r>
      <w:proofErr w:type="spellEnd"/>
      <w:r w:rsidRPr="000D039F">
        <w:rPr>
          <w:lang w:val="ru-RU"/>
        </w:rPr>
        <w:t xml:space="preserve">, и в настоящее время имеется ее четкое объяснение с позиций </w:t>
      </w:r>
      <w:r w:rsidR="00574293" w:rsidRPr="000D039F">
        <w:rPr>
          <w:lang w:val="ru-RU"/>
        </w:rPr>
        <w:t>"</w:t>
      </w:r>
      <w:r w:rsidRPr="000D039F">
        <w:rPr>
          <w:lang w:val="ru-RU"/>
        </w:rPr>
        <w:t>теории хаоса</w:t>
      </w:r>
      <w:r w:rsidR="00574293" w:rsidRPr="000D039F">
        <w:rPr>
          <w:lang w:val="ru-RU"/>
        </w:rPr>
        <w:t>"</w:t>
      </w:r>
      <w:r w:rsidRPr="000D039F">
        <w:rPr>
          <w:lang w:val="ru-RU"/>
        </w:rPr>
        <w:t xml:space="preserve">. Для выполнения моделей ЧПП необходимы самые мощные суперкомпьютеры. </w:t>
      </w:r>
    </w:p>
    <w:p w14:paraId="1F367603" w14:textId="77777777" w:rsidR="00204486" w:rsidRPr="000D039F" w:rsidRDefault="00204486" w:rsidP="00D51813">
      <w:pPr>
        <w:tabs>
          <w:tab w:val="clear" w:pos="1134"/>
          <w:tab w:val="clear" w:pos="1871"/>
          <w:tab w:val="clear" w:pos="2268"/>
          <w:tab w:val="left" w:pos="794"/>
          <w:tab w:val="left" w:pos="1191"/>
          <w:tab w:val="left" w:pos="1588"/>
          <w:tab w:val="left" w:pos="1985"/>
        </w:tabs>
        <w:rPr>
          <w:lang w:val="ru-RU"/>
        </w:rPr>
      </w:pPr>
    </w:p>
    <w:p w14:paraId="2348A208" w14:textId="77777777" w:rsidR="00204486" w:rsidRPr="000D039F" w:rsidRDefault="00204486" w:rsidP="00D51813">
      <w:pPr>
        <w:tabs>
          <w:tab w:val="clear" w:pos="1134"/>
          <w:tab w:val="clear" w:pos="1871"/>
          <w:tab w:val="clear" w:pos="2268"/>
          <w:tab w:val="left" w:pos="794"/>
          <w:tab w:val="left" w:pos="1191"/>
          <w:tab w:val="left" w:pos="1588"/>
          <w:tab w:val="left" w:pos="1985"/>
        </w:tabs>
        <w:rPr>
          <w:lang w:val="ru-RU"/>
        </w:rPr>
      </w:pPr>
    </w:p>
    <w:p w14:paraId="332387CC" w14:textId="77777777" w:rsidR="00204486" w:rsidRPr="000D039F" w:rsidRDefault="00204486" w:rsidP="00D51813">
      <w:pPr>
        <w:tabs>
          <w:tab w:val="clear" w:pos="1134"/>
          <w:tab w:val="clear" w:pos="1871"/>
          <w:tab w:val="clear" w:pos="2268"/>
          <w:tab w:val="left" w:pos="794"/>
          <w:tab w:val="left" w:pos="1191"/>
          <w:tab w:val="left" w:pos="1588"/>
          <w:tab w:val="left" w:pos="1985"/>
        </w:tabs>
        <w:rPr>
          <w:lang w:val="ru-RU"/>
        </w:rPr>
      </w:pPr>
    </w:p>
    <w:p w14:paraId="05694577" w14:textId="77777777" w:rsidR="00204486" w:rsidRPr="000D039F" w:rsidRDefault="00204486" w:rsidP="00D51813">
      <w:pPr>
        <w:tabs>
          <w:tab w:val="clear" w:pos="1134"/>
          <w:tab w:val="clear" w:pos="1871"/>
          <w:tab w:val="clear" w:pos="2268"/>
          <w:tab w:val="left" w:pos="794"/>
          <w:tab w:val="left" w:pos="1191"/>
          <w:tab w:val="left" w:pos="1588"/>
          <w:tab w:val="left" w:pos="1985"/>
        </w:tabs>
        <w:rPr>
          <w:lang w:val="ru-RU"/>
        </w:rPr>
      </w:pPr>
    </w:p>
    <w:p w14:paraId="6D72642B" w14:textId="77777777" w:rsidR="00204486" w:rsidRPr="000D039F" w:rsidRDefault="00204486" w:rsidP="00D51813">
      <w:pPr>
        <w:tabs>
          <w:tab w:val="clear" w:pos="1134"/>
          <w:tab w:val="clear" w:pos="1871"/>
          <w:tab w:val="clear" w:pos="2268"/>
          <w:tab w:val="left" w:pos="794"/>
          <w:tab w:val="left" w:pos="1191"/>
          <w:tab w:val="left" w:pos="1588"/>
          <w:tab w:val="left" w:pos="1985"/>
        </w:tabs>
        <w:rPr>
          <w:lang w:val="ru-RU"/>
        </w:rPr>
      </w:pPr>
    </w:p>
    <w:p w14:paraId="50E69593" w14:textId="77777777" w:rsidR="00204486" w:rsidRPr="000D039F" w:rsidRDefault="00204486" w:rsidP="00D51813">
      <w:pPr>
        <w:tabs>
          <w:tab w:val="clear" w:pos="1134"/>
          <w:tab w:val="clear" w:pos="1871"/>
          <w:tab w:val="clear" w:pos="2268"/>
          <w:tab w:val="left" w:pos="794"/>
          <w:tab w:val="left" w:pos="1191"/>
          <w:tab w:val="left" w:pos="1588"/>
          <w:tab w:val="left" w:pos="1985"/>
        </w:tabs>
        <w:rPr>
          <w:lang w:val="ru-RU"/>
        </w:rPr>
      </w:pPr>
    </w:p>
    <w:p w14:paraId="0E2B736A" w14:textId="38EDAB42" w:rsidR="00D51813" w:rsidRPr="000D039F" w:rsidRDefault="00630D35" w:rsidP="00D51813">
      <w:pPr>
        <w:pStyle w:val="FigureNo"/>
        <w:rPr>
          <w:lang w:val="ru-RU"/>
        </w:rPr>
      </w:pPr>
      <w:r w:rsidRPr="000D039F">
        <w:rPr>
          <w:lang w:val="ru-RU"/>
        </w:rPr>
        <w:lastRenderedPageBreak/>
        <w:t xml:space="preserve">Рисунок </w:t>
      </w:r>
      <w:proofErr w:type="gramStart"/>
      <w:r w:rsidRPr="000D039F">
        <w:rPr>
          <w:lang w:val="ru-RU"/>
        </w:rPr>
        <w:t>5-12</w:t>
      </w:r>
      <w:proofErr w:type="gramEnd"/>
    </w:p>
    <w:p w14:paraId="33F75F28" w14:textId="1CFD0628" w:rsidR="00D51813" w:rsidRPr="000D039F" w:rsidRDefault="00630D35" w:rsidP="00D51813">
      <w:pPr>
        <w:pStyle w:val="Figuretitle"/>
        <w:rPr>
          <w:lang w:val="ru-RU"/>
        </w:rPr>
      </w:pPr>
      <w:r w:rsidRPr="000D039F">
        <w:rPr>
          <w:lang w:val="ru-RU"/>
        </w:rPr>
        <w:t>Глобальные обобщенные измерения температуры (K) с помощью АМСУ-Б</w:t>
      </w:r>
    </w:p>
    <w:p w14:paraId="340A5D78" w14:textId="70F1C104" w:rsidR="00D51813" w:rsidRPr="000D039F" w:rsidRDefault="00AF325C" w:rsidP="00D51813">
      <w:pPr>
        <w:pStyle w:val="Figure"/>
        <w:rPr>
          <w:lang w:val="ru-RU"/>
        </w:rPr>
      </w:pPr>
      <w:r w:rsidRPr="000D039F">
        <w:rPr>
          <w:noProof/>
          <w:lang w:val="ru-RU"/>
        </w:rPr>
        <w:drawing>
          <wp:inline distT="0" distB="0" distL="0" distR="0" wp14:anchorId="0586A26E" wp14:editId="72D2F4A9">
            <wp:extent cx="4892050" cy="4757938"/>
            <wp:effectExtent l="0" t="0" r="3810" b="5080"/>
            <wp:docPr id="1448037302" name="Picture 41" descr="Global composite of temperature (K) measurements from AMSU-B"/>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48037302" name="Picture 41" descr="Global composite of temperature (K) measurements from AMSU-B"/>
                    <pic:cNvPicPr/>
                  </pic:nvPicPr>
                  <pic:blipFill>
                    <a:blip r:embed="rId125" cstate="print">
                      <a:extLst>
                        <a:ext uri="{28A0092B-C50C-407E-A947-70E740481C1C}">
                          <a14:useLocalDpi xmlns:a14="http://schemas.microsoft.com/office/drawing/2010/main" val="0"/>
                        </a:ext>
                      </a:extLst>
                    </a:blip>
                    <a:stretch>
                      <a:fillRect/>
                    </a:stretch>
                  </pic:blipFill>
                  <pic:spPr>
                    <a:xfrm>
                      <a:off x="0" y="0"/>
                      <a:ext cx="4892050" cy="4757938"/>
                    </a:xfrm>
                    <a:prstGeom prst="rect">
                      <a:avLst/>
                    </a:prstGeom>
                  </pic:spPr>
                </pic:pic>
              </a:graphicData>
            </a:graphic>
          </wp:inline>
        </w:drawing>
      </w:r>
    </w:p>
    <w:p w14:paraId="328F57D7" w14:textId="77777777" w:rsidR="00630D35" w:rsidRPr="000D039F" w:rsidRDefault="00630D35" w:rsidP="0053797A">
      <w:pPr>
        <w:pStyle w:val="Normalaftertitle"/>
        <w:rPr>
          <w:lang w:val="ru-RU"/>
        </w:rPr>
      </w:pPr>
      <w:r w:rsidRPr="000D039F">
        <w:rPr>
          <w:lang w:val="ru-RU"/>
        </w:rPr>
        <w:t>Для повышения эффективности моделей ЧПП их необходимо инициализировать как минимум каждые шесть часов на всемирной основе с разрешением 50 км для глобальных моделей ЧПП и с разрешением 10 км для региональных/локальных моделей ЧПП. В будущем потребуется получать информацию, необходимую для инициализации моделей ЧПП, приблизительно каждые три часа.</w:t>
      </w:r>
    </w:p>
    <w:p w14:paraId="402994D1" w14:textId="58F6D802" w:rsidR="00630D35" w:rsidRPr="000D039F" w:rsidRDefault="00630D35" w:rsidP="00630D35">
      <w:pPr>
        <w:rPr>
          <w:lang w:val="ru-RU"/>
        </w:rPr>
      </w:pPr>
      <w:r w:rsidRPr="000D039F">
        <w:rPr>
          <w:lang w:val="ru-RU"/>
        </w:rPr>
        <w:t xml:space="preserve">Наблюдения с помощью микроволновых зондов также играют крайне важную роль в мониторинге долгосрочного изменения климата. </w:t>
      </w:r>
      <w:proofErr w:type="gramStart"/>
      <w:r w:rsidRPr="000D039F">
        <w:rPr>
          <w:lang w:val="ru-RU"/>
        </w:rPr>
        <w:t>С 1978 года по настоящее время устройства микроволнового зондирования (MSU),</w:t>
      </w:r>
      <w:proofErr w:type="gramEnd"/>
      <w:r w:rsidRPr="000D039F">
        <w:rPr>
          <w:lang w:val="ru-RU"/>
        </w:rPr>
        <w:t xml:space="preserve"> АМСУ</w:t>
      </w:r>
      <w:r w:rsidR="00C72EA5" w:rsidRPr="000D039F">
        <w:rPr>
          <w:lang w:val="ru-RU"/>
        </w:rPr>
        <w:t>‑</w:t>
      </w:r>
      <w:r w:rsidRPr="000D039F">
        <w:rPr>
          <w:lang w:val="ru-RU"/>
        </w:rPr>
        <w:t>А и усовершенствованные микроволновые зонды (АТМС) обеспечивали непрерывные наблюдения за температурой атмосферы со схожими частотами каналов. Ученые объединили данные наблюдений трех поколений микроволновых зондов для построения долгосрочных рядов климатических данных о температурах атмосферного слоя по каналам от нижней тропосферы до верхней стратосферы. Благодаря глобальному охвату записей климатических данных, присущему только им, они широко используются для оценки изменения климата в эпоху спутников. Записи климатических данных предоставили количественные оценки темпов глобального потепления в тропосфере и темпов глобального похолодания в стратосфере. По мере увеличения продолжительности этих наблюдений с помощью микроволновых зондов ряды климатических данных становятся важным набором данных для изучения глобального изменения климата и проверки достоверности климатических моделей. Это чрезвычайно важный шаг для укрепления доверия к результатам моделирования климата, чтобы использовать их для предсказания будущего изменения климата.</w:t>
      </w:r>
    </w:p>
    <w:p w14:paraId="163EFB3B" w14:textId="77777777" w:rsidR="00630D35" w:rsidRPr="000D039F" w:rsidRDefault="00630D35" w:rsidP="00C72EA5">
      <w:pPr>
        <w:pStyle w:val="Heading4"/>
        <w:rPr>
          <w:lang w:val="ru-RU"/>
        </w:rPr>
      </w:pPr>
      <w:r w:rsidRPr="000D039F">
        <w:rPr>
          <w:lang w:val="ru-RU"/>
        </w:rPr>
        <w:lastRenderedPageBreak/>
        <w:t>5.2.7.4</w:t>
      </w:r>
      <w:r w:rsidRPr="000D039F">
        <w:rPr>
          <w:lang w:val="ru-RU"/>
        </w:rPr>
        <w:tab/>
        <w:t>Характеристики пассивных датчиков, ориентированных в надир, работающих в диапазоне 60 ГГц</w:t>
      </w:r>
    </w:p>
    <w:p w14:paraId="0938D017" w14:textId="77777777" w:rsidR="00630D35" w:rsidRPr="000D039F" w:rsidRDefault="00630D35" w:rsidP="00C72EA5">
      <w:pPr>
        <w:keepNext/>
        <w:keepLines/>
        <w:rPr>
          <w:lang w:val="ru-RU"/>
        </w:rPr>
      </w:pPr>
      <w:r w:rsidRPr="000D039F">
        <w:rPr>
          <w:lang w:val="ru-RU"/>
        </w:rPr>
        <w:t xml:space="preserve">Большинство пассивных микроволновых датчиков, предназначенных для измерения параметров тропосферы/стратосферы, ориентированы в надир. В них используется поперечная механическая схема сканирования (в настоящее время) или схема постоянного сканирования (в будущем) в плоскости, которая является нормалью к скорости спутника, содержащей направление в надир. При такой конфигурации обеспечивается оптимальная зона видимости (FOV) и оптимальное среднее качество данных. В Таблице </w:t>
      </w:r>
      <w:proofErr w:type="gramStart"/>
      <w:r w:rsidRPr="000D039F">
        <w:rPr>
          <w:lang w:val="ru-RU"/>
        </w:rPr>
        <w:t>5-2</w:t>
      </w:r>
      <w:proofErr w:type="gramEnd"/>
      <w:r w:rsidRPr="000D039F">
        <w:rPr>
          <w:lang w:val="ru-RU"/>
        </w:rPr>
        <w:t xml:space="preserve"> приведены типовые характеристики температурных зондов, которые работают на частотах около 60 ГГц и размещаются на борту спутников на низкой околоземной орбите.</w:t>
      </w:r>
    </w:p>
    <w:p w14:paraId="4ACDA155" w14:textId="35877588" w:rsidR="00D51813" w:rsidRPr="000D039F" w:rsidRDefault="00F708DC" w:rsidP="00D51813">
      <w:pPr>
        <w:pStyle w:val="TableNo"/>
        <w:keepLines/>
        <w:rPr>
          <w:lang w:val="ru-RU"/>
        </w:rPr>
      </w:pPr>
      <w:r w:rsidRPr="000D039F">
        <w:rPr>
          <w:lang w:val="ru-RU"/>
        </w:rPr>
        <w:t>ТАБЛИЦА</w:t>
      </w:r>
      <w:r w:rsidR="00D51813" w:rsidRPr="000D039F">
        <w:rPr>
          <w:lang w:val="ru-RU"/>
        </w:rPr>
        <w:t xml:space="preserve"> </w:t>
      </w:r>
      <w:proofErr w:type="gramStart"/>
      <w:r w:rsidR="00D51813" w:rsidRPr="000D039F">
        <w:rPr>
          <w:lang w:val="ru-RU"/>
        </w:rPr>
        <w:t>5-2</w:t>
      </w:r>
      <w:proofErr w:type="gramEnd"/>
    </w:p>
    <w:p w14:paraId="4DB328D9" w14:textId="0D817171" w:rsidR="00D51813" w:rsidRPr="000D039F" w:rsidRDefault="00F708DC" w:rsidP="00D51813">
      <w:pPr>
        <w:pStyle w:val="Tabletitle"/>
        <w:rPr>
          <w:lang w:val="ru-RU"/>
        </w:rPr>
      </w:pPr>
      <w:r w:rsidRPr="000D039F">
        <w:rPr>
          <w:lang w:val="ru-RU"/>
        </w:rPr>
        <w:t>Типовые характеристики микроволновых приборов вертикального зондирования, работающих</w:t>
      </w:r>
      <w:r w:rsidR="00F56A7B" w:rsidRPr="000D039F">
        <w:rPr>
          <w:lang w:val="ru-RU"/>
        </w:rPr>
        <w:t> </w:t>
      </w:r>
      <w:r w:rsidRPr="000D039F">
        <w:rPr>
          <w:lang w:val="ru-RU"/>
        </w:rPr>
        <w:t>в</w:t>
      </w:r>
      <w:r w:rsidR="00F56A7B" w:rsidRPr="000D039F">
        <w:rPr>
          <w:lang w:val="ru-RU"/>
        </w:rPr>
        <w:t> </w:t>
      </w:r>
      <w:r w:rsidRPr="000D039F">
        <w:rPr>
          <w:lang w:val="ru-RU"/>
        </w:rPr>
        <w:t>диапазоне частот 60 ГГц</w:t>
      </w:r>
    </w:p>
    <w:tbl>
      <w:tblPr>
        <w:tblStyle w:val="TableGrid"/>
        <w:tblW w:w="9639" w:type="dxa"/>
        <w:jc w:val="center"/>
        <w:tblLook w:val="04A0" w:firstRow="1" w:lastRow="0" w:firstColumn="1" w:lastColumn="0" w:noHBand="0" w:noVBand="1"/>
      </w:tblPr>
      <w:tblGrid>
        <w:gridCol w:w="4106"/>
        <w:gridCol w:w="2835"/>
        <w:gridCol w:w="2698"/>
      </w:tblGrid>
      <w:tr w:rsidR="00F1214E" w:rsidRPr="000D039F" w14:paraId="7CA68DD7" w14:textId="77777777" w:rsidTr="00C72EA5">
        <w:trPr>
          <w:jc w:val="center"/>
        </w:trPr>
        <w:tc>
          <w:tcPr>
            <w:tcW w:w="4106" w:type="dxa"/>
            <w:vAlign w:val="center"/>
          </w:tcPr>
          <w:p w14:paraId="6D32E70B" w14:textId="097B8720" w:rsidR="00F1214E" w:rsidRPr="000D039F" w:rsidRDefault="00F1214E" w:rsidP="00C72EA5">
            <w:pPr>
              <w:pStyle w:val="Tablehead"/>
              <w:keepLines/>
              <w:rPr>
                <w:lang w:val="ru-RU"/>
              </w:rPr>
            </w:pPr>
            <w:r w:rsidRPr="000D039F">
              <w:rPr>
                <w:bCs/>
                <w:lang w:val="ru-RU"/>
              </w:rPr>
              <w:t>Характеристика</w:t>
            </w:r>
          </w:p>
        </w:tc>
        <w:tc>
          <w:tcPr>
            <w:tcW w:w="2835" w:type="dxa"/>
            <w:vAlign w:val="center"/>
          </w:tcPr>
          <w:p w14:paraId="54D68582" w14:textId="003D5F36" w:rsidR="00F1214E" w:rsidRPr="000D039F" w:rsidRDefault="00F1214E" w:rsidP="00C72EA5">
            <w:pPr>
              <w:pStyle w:val="Tablehead"/>
              <w:keepLines/>
              <w:ind w:left="-57" w:right="-57"/>
              <w:rPr>
                <w:lang w:val="ru-RU"/>
              </w:rPr>
            </w:pPr>
            <w:r w:rsidRPr="000D039F">
              <w:rPr>
                <w:bCs/>
                <w:lang w:val="ru-RU"/>
              </w:rPr>
              <w:t>Механическое сканирование (в</w:t>
            </w:r>
            <w:r w:rsidR="00F56A7B" w:rsidRPr="000D039F">
              <w:rPr>
                <w:bCs/>
                <w:lang w:val="ru-RU"/>
              </w:rPr>
              <w:t> </w:t>
            </w:r>
            <w:r w:rsidRPr="000D039F">
              <w:rPr>
                <w:bCs/>
                <w:lang w:val="ru-RU"/>
              </w:rPr>
              <w:t>настоящее время)</w:t>
            </w:r>
          </w:p>
        </w:tc>
        <w:tc>
          <w:tcPr>
            <w:tcW w:w="2698" w:type="dxa"/>
            <w:vAlign w:val="center"/>
          </w:tcPr>
          <w:p w14:paraId="44CCB773" w14:textId="707FD584" w:rsidR="00F1214E" w:rsidRPr="000D039F" w:rsidRDefault="00F1214E" w:rsidP="00C72EA5">
            <w:pPr>
              <w:pStyle w:val="Tablehead"/>
              <w:keepLines/>
              <w:ind w:left="-57" w:right="-57"/>
              <w:rPr>
                <w:lang w:val="ru-RU"/>
              </w:rPr>
            </w:pPr>
            <w:r w:rsidRPr="000D039F">
              <w:rPr>
                <w:bCs/>
                <w:lang w:val="ru-RU"/>
              </w:rPr>
              <w:t>Постоянное сканирование (в будущем)</w:t>
            </w:r>
          </w:p>
        </w:tc>
      </w:tr>
      <w:tr w:rsidR="00F1214E" w:rsidRPr="000D039F" w14:paraId="14473AEE" w14:textId="77777777" w:rsidTr="00F56A7B">
        <w:trPr>
          <w:jc w:val="center"/>
        </w:trPr>
        <w:tc>
          <w:tcPr>
            <w:tcW w:w="4106" w:type="dxa"/>
          </w:tcPr>
          <w:p w14:paraId="1C9C73DC" w14:textId="295840B3" w:rsidR="00F1214E" w:rsidRPr="000D039F" w:rsidRDefault="00F1214E" w:rsidP="00F1214E">
            <w:pPr>
              <w:pStyle w:val="Tabletext"/>
              <w:keepNext/>
              <w:keepLines/>
              <w:jc w:val="left"/>
              <w:rPr>
                <w:lang w:val="ru-RU"/>
              </w:rPr>
            </w:pPr>
            <w:r w:rsidRPr="000D039F">
              <w:rPr>
                <w:lang w:val="ru-RU"/>
              </w:rPr>
              <w:t>Ширина полосы канала (МГц)</w:t>
            </w:r>
          </w:p>
        </w:tc>
        <w:tc>
          <w:tcPr>
            <w:tcW w:w="2835" w:type="dxa"/>
          </w:tcPr>
          <w:p w14:paraId="3915710D" w14:textId="77777777" w:rsidR="00F1214E" w:rsidRPr="000D039F" w:rsidRDefault="00F1214E" w:rsidP="00F1214E">
            <w:pPr>
              <w:pStyle w:val="Tabletext"/>
              <w:keepNext/>
              <w:keepLines/>
              <w:jc w:val="center"/>
              <w:rPr>
                <w:lang w:val="ru-RU"/>
              </w:rPr>
            </w:pPr>
            <w:r w:rsidRPr="000D039F">
              <w:rPr>
                <w:lang w:val="ru-RU"/>
              </w:rPr>
              <w:t>400</w:t>
            </w:r>
          </w:p>
        </w:tc>
        <w:tc>
          <w:tcPr>
            <w:tcW w:w="2698" w:type="dxa"/>
          </w:tcPr>
          <w:p w14:paraId="069EC70F" w14:textId="77777777" w:rsidR="00F1214E" w:rsidRPr="000D039F" w:rsidRDefault="00F1214E" w:rsidP="00F1214E">
            <w:pPr>
              <w:pStyle w:val="Tabletext"/>
              <w:keepNext/>
              <w:keepLines/>
              <w:jc w:val="center"/>
              <w:rPr>
                <w:lang w:val="ru-RU"/>
              </w:rPr>
            </w:pPr>
            <w:r w:rsidRPr="000D039F">
              <w:rPr>
                <w:lang w:val="ru-RU"/>
              </w:rPr>
              <w:t>15</w:t>
            </w:r>
          </w:p>
        </w:tc>
      </w:tr>
      <w:tr w:rsidR="00F1214E" w:rsidRPr="000D039F" w14:paraId="3B66916D" w14:textId="77777777" w:rsidTr="00F56A7B">
        <w:trPr>
          <w:jc w:val="center"/>
        </w:trPr>
        <w:tc>
          <w:tcPr>
            <w:tcW w:w="4106" w:type="dxa"/>
          </w:tcPr>
          <w:p w14:paraId="0BAC83F2" w14:textId="398FF37C" w:rsidR="00F1214E" w:rsidRPr="000D039F" w:rsidRDefault="00F1214E" w:rsidP="00F1214E">
            <w:pPr>
              <w:pStyle w:val="Tabletext"/>
              <w:keepNext/>
              <w:keepLines/>
              <w:jc w:val="left"/>
              <w:rPr>
                <w:lang w:val="ru-RU"/>
              </w:rPr>
            </w:pPr>
            <w:r w:rsidRPr="000D039F">
              <w:rPr>
                <w:lang w:val="ru-RU"/>
              </w:rPr>
              <w:t>Время интегрирования (с)</w:t>
            </w:r>
          </w:p>
        </w:tc>
        <w:tc>
          <w:tcPr>
            <w:tcW w:w="2835" w:type="dxa"/>
          </w:tcPr>
          <w:p w14:paraId="744E9954" w14:textId="4D1FD388" w:rsidR="00F1214E" w:rsidRPr="000D039F" w:rsidRDefault="00F1214E" w:rsidP="00F1214E">
            <w:pPr>
              <w:pStyle w:val="Tabletext"/>
              <w:keepNext/>
              <w:keepLines/>
              <w:jc w:val="center"/>
              <w:rPr>
                <w:lang w:val="ru-RU"/>
              </w:rPr>
            </w:pPr>
            <w:r w:rsidRPr="000D039F">
              <w:rPr>
                <w:lang w:val="ru-RU"/>
              </w:rPr>
              <w:t>0</w:t>
            </w:r>
            <w:r w:rsidR="00F56A7B" w:rsidRPr="000D039F">
              <w:rPr>
                <w:lang w:val="ru-RU"/>
              </w:rPr>
              <w:t>,</w:t>
            </w:r>
            <w:r w:rsidRPr="000D039F">
              <w:rPr>
                <w:lang w:val="ru-RU"/>
              </w:rPr>
              <w:t>2</w:t>
            </w:r>
          </w:p>
        </w:tc>
        <w:tc>
          <w:tcPr>
            <w:tcW w:w="2698" w:type="dxa"/>
          </w:tcPr>
          <w:p w14:paraId="065D111F" w14:textId="403061B8" w:rsidR="00F1214E" w:rsidRPr="000D039F" w:rsidRDefault="00F1214E" w:rsidP="00F1214E">
            <w:pPr>
              <w:pStyle w:val="Tabletext"/>
              <w:keepNext/>
              <w:keepLines/>
              <w:jc w:val="center"/>
              <w:rPr>
                <w:lang w:val="ru-RU"/>
              </w:rPr>
            </w:pPr>
            <w:r w:rsidRPr="000D039F">
              <w:rPr>
                <w:lang w:val="ru-RU"/>
              </w:rPr>
              <w:t>2</w:t>
            </w:r>
            <w:r w:rsidR="00F56A7B" w:rsidRPr="000D039F">
              <w:rPr>
                <w:lang w:val="ru-RU"/>
              </w:rPr>
              <w:t>,</w:t>
            </w:r>
            <w:r w:rsidRPr="000D039F">
              <w:rPr>
                <w:lang w:val="ru-RU"/>
              </w:rPr>
              <w:t>45</w:t>
            </w:r>
          </w:p>
        </w:tc>
      </w:tr>
      <w:tr w:rsidR="00F1214E" w:rsidRPr="000D039F" w14:paraId="36F9C690" w14:textId="77777777" w:rsidTr="00F56A7B">
        <w:trPr>
          <w:jc w:val="center"/>
        </w:trPr>
        <w:tc>
          <w:tcPr>
            <w:tcW w:w="4106" w:type="dxa"/>
          </w:tcPr>
          <w:p w14:paraId="68E5E128" w14:textId="65187A1C" w:rsidR="00F1214E" w:rsidRPr="000D039F" w:rsidRDefault="00F1214E" w:rsidP="00F1214E">
            <w:pPr>
              <w:pStyle w:val="Tabletext"/>
              <w:keepNext/>
              <w:keepLines/>
              <w:jc w:val="left"/>
              <w:rPr>
                <w:lang w:val="ru-RU"/>
              </w:rPr>
            </w:pPr>
            <w:r w:rsidRPr="000D039F">
              <w:rPr>
                <w:lang w:val="ru-RU"/>
              </w:rPr>
              <w:t>Диаметр антенны (см)</w:t>
            </w:r>
          </w:p>
        </w:tc>
        <w:tc>
          <w:tcPr>
            <w:tcW w:w="2835" w:type="dxa"/>
          </w:tcPr>
          <w:p w14:paraId="55FB9E36" w14:textId="77777777" w:rsidR="00F1214E" w:rsidRPr="000D039F" w:rsidRDefault="00F1214E" w:rsidP="00F1214E">
            <w:pPr>
              <w:pStyle w:val="Tabletext"/>
              <w:keepNext/>
              <w:keepLines/>
              <w:jc w:val="center"/>
              <w:rPr>
                <w:lang w:val="ru-RU"/>
              </w:rPr>
            </w:pPr>
            <w:r w:rsidRPr="000D039F">
              <w:rPr>
                <w:lang w:val="ru-RU"/>
              </w:rPr>
              <w:t>15</w:t>
            </w:r>
          </w:p>
        </w:tc>
        <w:tc>
          <w:tcPr>
            <w:tcW w:w="2698" w:type="dxa"/>
          </w:tcPr>
          <w:p w14:paraId="30F15FED" w14:textId="77777777" w:rsidR="00F1214E" w:rsidRPr="000D039F" w:rsidRDefault="00F1214E" w:rsidP="00F1214E">
            <w:pPr>
              <w:pStyle w:val="Tabletext"/>
              <w:keepNext/>
              <w:keepLines/>
              <w:jc w:val="center"/>
              <w:rPr>
                <w:lang w:val="ru-RU"/>
              </w:rPr>
            </w:pPr>
            <w:r w:rsidRPr="000D039F">
              <w:rPr>
                <w:lang w:val="ru-RU"/>
              </w:rPr>
              <w:t>45</w:t>
            </w:r>
          </w:p>
        </w:tc>
      </w:tr>
      <w:tr w:rsidR="00F1214E" w:rsidRPr="000D039F" w14:paraId="04AD60C1" w14:textId="77777777" w:rsidTr="00F56A7B">
        <w:trPr>
          <w:jc w:val="center"/>
        </w:trPr>
        <w:tc>
          <w:tcPr>
            <w:tcW w:w="4106" w:type="dxa"/>
          </w:tcPr>
          <w:p w14:paraId="27435662" w14:textId="72F3EC5E" w:rsidR="00F1214E" w:rsidRPr="000D039F" w:rsidRDefault="00F1214E" w:rsidP="00F1214E">
            <w:pPr>
              <w:pStyle w:val="Tabletext"/>
              <w:jc w:val="left"/>
              <w:rPr>
                <w:lang w:val="ru-RU"/>
              </w:rPr>
            </w:pPr>
            <w:r w:rsidRPr="000D039F">
              <w:rPr>
                <w:lang w:val="ru-RU"/>
              </w:rPr>
              <w:t>МПО по уровню 3 дБ (градусы)</w:t>
            </w:r>
          </w:p>
        </w:tc>
        <w:tc>
          <w:tcPr>
            <w:tcW w:w="2835" w:type="dxa"/>
          </w:tcPr>
          <w:p w14:paraId="5D55BFCC" w14:textId="5EE21A3B" w:rsidR="00F1214E" w:rsidRPr="000D039F" w:rsidRDefault="00F1214E" w:rsidP="00F1214E">
            <w:pPr>
              <w:pStyle w:val="Tabletext"/>
              <w:jc w:val="center"/>
              <w:rPr>
                <w:lang w:val="ru-RU"/>
              </w:rPr>
            </w:pPr>
            <w:r w:rsidRPr="000D039F">
              <w:rPr>
                <w:lang w:val="ru-RU"/>
              </w:rPr>
              <w:t>3</w:t>
            </w:r>
            <w:r w:rsidR="00F56A7B" w:rsidRPr="000D039F">
              <w:rPr>
                <w:lang w:val="ru-RU"/>
              </w:rPr>
              <w:t>,</w:t>
            </w:r>
            <w:r w:rsidRPr="000D039F">
              <w:rPr>
                <w:lang w:val="ru-RU"/>
              </w:rPr>
              <w:t>3</w:t>
            </w:r>
          </w:p>
        </w:tc>
        <w:tc>
          <w:tcPr>
            <w:tcW w:w="2698" w:type="dxa"/>
          </w:tcPr>
          <w:p w14:paraId="3DABD8EA" w14:textId="76DEC014" w:rsidR="00F1214E" w:rsidRPr="000D039F" w:rsidRDefault="00F1214E" w:rsidP="00F1214E">
            <w:pPr>
              <w:pStyle w:val="Tabletext"/>
              <w:jc w:val="center"/>
              <w:rPr>
                <w:lang w:val="ru-RU"/>
              </w:rPr>
            </w:pPr>
            <w:r w:rsidRPr="000D039F">
              <w:rPr>
                <w:lang w:val="ru-RU"/>
              </w:rPr>
              <w:t>1</w:t>
            </w:r>
            <w:r w:rsidR="00F56A7B" w:rsidRPr="000D039F">
              <w:rPr>
                <w:lang w:val="ru-RU"/>
              </w:rPr>
              <w:t>,</w:t>
            </w:r>
            <w:r w:rsidRPr="000D039F">
              <w:rPr>
                <w:lang w:val="ru-RU"/>
              </w:rPr>
              <w:t>1</w:t>
            </w:r>
          </w:p>
        </w:tc>
      </w:tr>
      <w:tr w:rsidR="00F1214E" w:rsidRPr="000D039F" w14:paraId="1AAFC287" w14:textId="77777777" w:rsidTr="00F56A7B">
        <w:trPr>
          <w:jc w:val="center"/>
        </w:trPr>
        <w:tc>
          <w:tcPr>
            <w:tcW w:w="4106" w:type="dxa"/>
          </w:tcPr>
          <w:p w14:paraId="0A657421" w14:textId="627FE941" w:rsidR="00F1214E" w:rsidRPr="000D039F" w:rsidRDefault="00F1214E" w:rsidP="00F1214E">
            <w:pPr>
              <w:pStyle w:val="Tabletext"/>
              <w:jc w:val="left"/>
              <w:rPr>
                <w:lang w:val="ru-RU"/>
              </w:rPr>
            </w:pPr>
            <w:r w:rsidRPr="000D039F">
              <w:rPr>
                <w:lang w:val="ru-RU"/>
              </w:rPr>
              <w:t>FOV при поперечном сканировании (градусы)</w:t>
            </w:r>
          </w:p>
        </w:tc>
        <w:tc>
          <w:tcPr>
            <w:tcW w:w="2835" w:type="dxa"/>
          </w:tcPr>
          <w:p w14:paraId="7124C950" w14:textId="77777777" w:rsidR="00F1214E" w:rsidRPr="000D039F" w:rsidRDefault="00F1214E" w:rsidP="00F1214E">
            <w:pPr>
              <w:pStyle w:val="Tabletext"/>
              <w:jc w:val="center"/>
              <w:rPr>
                <w:lang w:val="ru-RU"/>
              </w:rPr>
            </w:pPr>
            <w:r w:rsidRPr="000D039F">
              <w:rPr>
                <w:rFonts w:ascii="Symbol" w:hAnsi="Symbol"/>
                <w:lang w:val="ru-RU"/>
              </w:rPr>
              <w:t></w:t>
            </w:r>
            <w:r w:rsidRPr="000D039F">
              <w:rPr>
                <w:lang w:val="ru-RU"/>
              </w:rPr>
              <w:t>50</w:t>
            </w:r>
          </w:p>
        </w:tc>
        <w:tc>
          <w:tcPr>
            <w:tcW w:w="2698" w:type="dxa"/>
          </w:tcPr>
          <w:p w14:paraId="2B4BEC2A" w14:textId="77777777" w:rsidR="00F1214E" w:rsidRPr="000D039F" w:rsidRDefault="00F1214E" w:rsidP="00F1214E">
            <w:pPr>
              <w:pStyle w:val="Tabletext"/>
              <w:jc w:val="center"/>
              <w:rPr>
                <w:lang w:val="ru-RU"/>
              </w:rPr>
            </w:pPr>
            <w:r w:rsidRPr="000D039F">
              <w:rPr>
                <w:rFonts w:ascii="Symbol" w:hAnsi="Symbol"/>
                <w:lang w:val="ru-RU"/>
              </w:rPr>
              <w:t></w:t>
            </w:r>
            <w:r w:rsidRPr="000D039F">
              <w:rPr>
                <w:lang w:val="ru-RU"/>
              </w:rPr>
              <w:t>50</w:t>
            </w:r>
          </w:p>
        </w:tc>
      </w:tr>
      <w:tr w:rsidR="00F1214E" w:rsidRPr="000D039F" w14:paraId="24C4E48F" w14:textId="77777777" w:rsidTr="00F56A7B">
        <w:trPr>
          <w:jc w:val="center"/>
        </w:trPr>
        <w:tc>
          <w:tcPr>
            <w:tcW w:w="4106" w:type="dxa"/>
          </w:tcPr>
          <w:p w14:paraId="63C68284" w14:textId="69F656E3" w:rsidR="00F1214E" w:rsidRPr="000D039F" w:rsidRDefault="00F1214E" w:rsidP="00F1214E">
            <w:pPr>
              <w:pStyle w:val="Tabletext"/>
              <w:jc w:val="left"/>
              <w:rPr>
                <w:lang w:val="ru-RU"/>
              </w:rPr>
            </w:pPr>
            <w:r w:rsidRPr="000D039F">
              <w:rPr>
                <w:lang w:val="ru-RU"/>
              </w:rPr>
              <w:t>Усиление антенны (дБи)</w:t>
            </w:r>
          </w:p>
        </w:tc>
        <w:tc>
          <w:tcPr>
            <w:tcW w:w="2835" w:type="dxa"/>
          </w:tcPr>
          <w:p w14:paraId="5189FB1D" w14:textId="77777777" w:rsidR="00F1214E" w:rsidRPr="000D039F" w:rsidRDefault="00F1214E" w:rsidP="00F1214E">
            <w:pPr>
              <w:pStyle w:val="Tabletext"/>
              <w:jc w:val="center"/>
              <w:rPr>
                <w:lang w:val="ru-RU"/>
              </w:rPr>
            </w:pPr>
            <w:r w:rsidRPr="000D039F">
              <w:rPr>
                <w:lang w:val="ru-RU"/>
              </w:rPr>
              <w:t>36</w:t>
            </w:r>
          </w:p>
        </w:tc>
        <w:tc>
          <w:tcPr>
            <w:tcW w:w="2698" w:type="dxa"/>
          </w:tcPr>
          <w:p w14:paraId="3573565C" w14:textId="77777777" w:rsidR="00F1214E" w:rsidRPr="000D039F" w:rsidRDefault="00F1214E" w:rsidP="00F1214E">
            <w:pPr>
              <w:pStyle w:val="Tabletext"/>
              <w:jc w:val="center"/>
              <w:rPr>
                <w:lang w:val="ru-RU"/>
              </w:rPr>
            </w:pPr>
            <w:r w:rsidRPr="000D039F">
              <w:rPr>
                <w:lang w:val="ru-RU"/>
              </w:rPr>
              <w:t>45</w:t>
            </w:r>
          </w:p>
        </w:tc>
      </w:tr>
      <w:tr w:rsidR="00F1214E" w:rsidRPr="000D039F" w14:paraId="11372FA3" w14:textId="77777777" w:rsidTr="00F56A7B">
        <w:trPr>
          <w:jc w:val="center"/>
        </w:trPr>
        <w:tc>
          <w:tcPr>
            <w:tcW w:w="4106" w:type="dxa"/>
          </w:tcPr>
          <w:p w14:paraId="30811353" w14:textId="2D4AA7DC" w:rsidR="00F1214E" w:rsidRPr="000D039F" w:rsidRDefault="00F1214E" w:rsidP="00F1214E">
            <w:pPr>
              <w:pStyle w:val="Tabletext"/>
              <w:jc w:val="left"/>
              <w:rPr>
                <w:lang w:val="ru-RU"/>
              </w:rPr>
            </w:pPr>
            <w:r w:rsidRPr="000D039F">
              <w:rPr>
                <w:lang w:val="ru-RU"/>
              </w:rPr>
              <w:t>Усиление дальнего бокового лепестка (дБи)</w:t>
            </w:r>
          </w:p>
        </w:tc>
        <w:tc>
          <w:tcPr>
            <w:tcW w:w="2835" w:type="dxa"/>
          </w:tcPr>
          <w:p w14:paraId="62CF14AB" w14:textId="77777777" w:rsidR="00F1214E" w:rsidRPr="000D039F" w:rsidRDefault="00F1214E" w:rsidP="00F1214E">
            <w:pPr>
              <w:pStyle w:val="Tabletext"/>
              <w:jc w:val="center"/>
              <w:rPr>
                <w:lang w:val="ru-RU"/>
              </w:rPr>
            </w:pPr>
            <w:r w:rsidRPr="000D039F">
              <w:rPr>
                <w:lang w:val="ru-RU"/>
              </w:rPr>
              <w:t>−10</w:t>
            </w:r>
          </w:p>
        </w:tc>
        <w:tc>
          <w:tcPr>
            <w:tcW w:w="2698" w:type="dxa"/>
          </w:tcPr>
          <w:p w14:paraId="3D58C2D5" w14:textId="77777777" w:rsidR="00F1214E" w:rsidRPr="000D039F" w:rsidRDefault="00F1214E" w:rsidP="00F1214E">
            <w:pPr>
              <w:pStyle w:val="Tabletext"/>
              <w:jc w:val="center"/>
              <w:rPr>
                <w:lang w:val="ru-RU"/>
              </w:rPr>
            </w:pPr>
            <w:r w:rsidRPr="000D039F">
              <w:rPr>
                <w:lang w:val="ru-RU"/>
              </w:rPr>
              <w:t>−10</w:t>
            </w:r>
          </w:p>
        </w:tc>
      </w:tr>
      <w:tr w:rsidR="00F1214E" w:rsidRPr="000D039F" w14:paraId="492F76AA" w14:textId="77777777" w:rsidTr="00F56A7B">
        <w:trPr>
          <w:jc w:val="center"/>
        </w:trPr>
        <w:tc>
          <w:tcPr>
            <w:tcW w:w="4106" w:type="dxa"/>
          </w:tcPr>
          <w:p w14:paraId="0D2B33EB" w14:textId="09B524F1" w:rsidR="00F1214E" w:rsidRPr="000D039F" w:rsidRDefault="00F1214E" w:rsidP="00F1214E">
            <w:pPr>
              <w:pStyle w:val="Tabletext"/>
              <w:jc w:val="left"/>
              <w:rPr>
                <w:lang w:val="ru-RU"/>
              </w:rPr>
            </w:pPr>
            <w:r w:rsidRPr="000D039F">
              <w:rPr>
                <w:lang w:val="ru-RU"/>
              </w:rPr>
              <w:t>Эффективность луча (%)</w:t>
            </w:r>
          </w:p>
        </w:tc>
        <w:tc>
          <w:tcPr>
            <w:tcW w:w="2835" w:type="dxa"/>
          </w:tcPr>
          <w:p w14:paraId="4D737E96" w14:textId="77777777" w:rsidR="00F1214E" w:rsidRPr="000D039F" w:rsidRDefault="00F1214E" w:rsidP="00F1214E">
            <w:pPr>
              <w:pStyle w:val="Tabletext"/>
              <w:jc w:val="center"/>
              <w:rPr>
                <w:lang w:val="ru-RU"/>
              </w:rPr>
            </w:pPr>
            <w:r w:rsidRPr="000D039F">
              <w:rPr>
                <w:rFonts w:ascii="Symbol" w:hAnsi="Symbol"/>
                <w:lang w:val="ru-RU"/>
              </w:rPr>
              <w:t></w:t>
            </w:r>
            <w:r w:rsidRPr="000D039F">
              <w:rPr>
                <w:lang w:val="ru-RU"/>
              </w:rPr>
              <w:t xml:space="preserve"> 95</w:t>
            </w:r>
          </w:p>
        </w:tc>
        <w:tc>
          <w:tcPr>
            <w:tcW w:w="2698" w:type="dxa"/>
          </w:tcPr>
          <w:p w14:paraId="62CC0D84" w14:textId="77777777" w:rsidR="00F1214E" w:rsidRPr="000D039F" w:rsidRDefault="00F1214E" w:rsidP="00F1214E">
            <w:pPr>
              <w:pStyle w:val="Tabletext"/>
              <w:jc w:val="center"/>
              <w:rPr>
                <w:lang w:val="ru-RU"/>
              </w:rPr>
            </w:pPr>
            <w:r w:rsidRPr="000D039F">
              <w:rPr>
                <w:rFonts w:ascii="Symbol" w:hAnsi="Symbol"/>
                <w:lang w:val="ru-RU"/>
              </w:rPr>
              <w:t></w:t>
            </w:r>
            <w:r w:rsidRPr="000D039F">
              <w:rPr>
                <w:lang w:val="ru-RU"/>
              </w:rPr>
              <w:t xml:space="preserve"> 95</w:t>
            </w:r>
          </w:p>
        </w:tc>
      </w:tr>
      <w:tr w:rsidR="00F1214E" w:rsidRPr="000D039F" w14:paraId="561E10B2" w14:textId="77777777" w:rsidTr="00F56A7B">
        <w:trPr>
          <w:jc w:val="center"/>
        </w:trPr>
        <w:tc>
          <w:tcPr>
            <w:tcW w:w="4106" w:type="dxa"/>
          </w:tcPr>
          <w:p w14:paraId="3CE83F4F" w14:textId="74CA8A9D" w:rsidR="00F1214E" w:rsidRPr="000D039F" w:rsidRDefault="00F1214E" w:rsidP="00F1214E">
            <w:pPr>
              <w:pStyle w:val="Tabletext"/>
              <w:jc w:val="left"/>
              <w:rPr>
                <w:lang w:val="ru-RU"/>
              </w:rPr>
            </w:pPr>
            <w:r w:rsidRPr="000D039F">
              <w:rPr>
                <w:lang w:val="ru-RU"/>
              </w:rPr>
              <w:t>Радиометрическое разрешение (K)</w:t>
            </w:r>
          </w:p>
        </w:tc>
        <w:tc>
          <w:tcPr>
            <w:tcW w:w="2835" w:type="dxa"/>
          </w:tcPr>
          <w:p w14:paraId="34D19497" w14:textId="7D47827A" w:rsidR="00F1214E" w:rsidRPr="000D039F" w:rsidRDefault="00F1214E" w:rsidP="00F1214E">
            <w:pPr>
              <w:pStyle w:val="Tabletext"/>
              <w:jc w:val="center"/>
              <w:rPr>
                <w:lang w:val="ru-RU"/>
              </w:rPr>
            </w:pPr>
            <w:r w:rsidRPr="000D039F">
              <w:rPr>
                <w:lang w:val="ru-RU"/>
              </w:rPr>
              <w:t>0</w:t>
            </w:r>
            <w:r w:rsidR="00F56A7B" w:rsidRPr="000D039F">
              <w:rPr>
                <w:lang w:val="ru-RU"/>
              </w:rPr>
              <w:t>,</w:t>
            </w:r>
            <w:r w:rsidRPr="000D039F">
              <w:rPr>
                <w:lang w:val="ru-RU"/>
              </w:rPr>
              <w:t>3</w:t>
            </w:r>
          </w:p>
        </w:tc>
        <w:tc>
          <w:tcPr>
            <w:tcW w:w="2698" w:type="dxa"/>
          </w:tcPr>
          <w:p w14:paraId="673E24FE" w14:textId="55E66D83" w:rsidR="00F1214E" w:rsidRPr="000D039F" w:rsidRDefault="00F1214E" w:rsidP="00F1214E">
            <w:pPr>
              <w:pStyle w:val="Tabletext"/>
              <w:jc w:val="center"/>
              <w:rPr>
                <w:lang w:val="ru-RU"/>
              </w:rPr>
            </w:pPr>
            <w:r w:rsidRPr="000D039F">
              <w:rPr>
                <w:lang w:val="ru-RU"/>
              </w:rPr>
              <w:t>0</w:t>
            </w:r>
            <w:r w:rsidR="00F56A7B" w:rsidRPr="000D039F">
              <w:rPr>
                <w:lang w:val="ru-RU"/>
              </w:rPr>
              <w:t>,</w:t>
            </w:r>
            <w:r w:rsidRPr="000D039F">
              <w:rPr>
                <w:lang w:val="ru-RU"/>
              </w:rPr>
              <w:t>1</w:t>
            </w:r>
          </w:p>
        </w:tc>
      </w:tr>
      <w:tr w:rsidR="00F1214E" w:rsidRPr="000D039F" w14:paraId="75FF12E2" w14:textId="77777777" w:rsidTr="00F56A7B">
        <w:trPr>
          <w:jc w:val="center"/>
        </w:trPr>
        <w:tc>
          <w:tcPr>
            <w:tcW w:w="4106" w:type="dxa"/>
          </w:tcPr>
          <w:p w14:paraId="5A735022" w14:textId="11EED61F" w:rsidR="00F1214E" w:rsidRPr="000D039F" w:rsidRDefault="00F1214E" w:rsidP="00F1214E">
            <w:pPr>
              <w:pStyle w:val="Tabletext"/>
              <w:jc w:val="left"/>
              <w:rPr>
                <w:lang w:val="ru-RU"/>
              </w:rPr>
            </w:pPr>
            <w:r w:rsidRPr="000D039F">
              <w:rPr>
                <w:lang w:val="ru-RU"/>
              </w:rPr>
              <w:t>Ширина полосы обзора (км)</w:t>
            </w:r>
          </w:p>
        </w:tc>
        <w:tc>
          <w:tcPr>
            <w:tcW w:w="2835" w:type="dxa"/>
          </w:tcPr>
          <w:p w14:paraId="14D60F88" w14:textId="77777777" w:rsidR="00F1214E" w:rsidRPr="000D039F" w:rsidRDefault="00F1214E" w:rsidP="00F1214E">
            <w:pPr>
              <w:pStyle w:val="Tabletext"/>
              <w:jc w:val="center"/>
              <w:rPr>
                <w:lang w:val="ru-RU"/>
              </w:rPr>
            </w:pPr>
            <w:r w:rsidRPr="000D039F">
              <w:rPr>
                <w:lang w:val="ru-RU"/>
              </w:rPr>
              <w:t>2</w:t>
            </w:r>
            <w:r w:rsidRPr="000D039F">
              <w:rPr>
                <w:rFonts w:ascii="Tms Rmn" w:hAnsi="Tms Rmn"/>
                <w:lang w:val="ru-RU"/>
              </w:rPr>
              <w:t> </w:t>
            </w:r>
            <w:r w:rsidRPr="000D039F">
              <w:rPr>
                <w:lang w:val="ru-RU"/>
              </w:rPr>
              <w:t>300</w:t>
            </w:r>
          </w:p>
        </w:tc>
        <w:tc>
          <w:tcPr>
            <w:tcW w:w="2698" w:type="dxa"/>
          </w:tcPr>
          <w:p w14:paraId="731E8C73" w14:textId="77777777" w:rsidR="00F1214E" w:rsidRPr="000D039F" w:rsidRDefault="00F1214E" w:rsidP="00F1214E">
            <w:pPr>
              <w:pStyle w:val="Tabletext"/>
              <w:jc w:val="center"/>
              <w:rPr>
                <w:lang w:val="ru-RU"/>
              </w:rPr>
            </w:pPr>
            <w:r w:rsidRPr="000D039F">
              <w:rPr>
                <w:lang w:val="ru-RU"/>
              </w:rPr>
              <w:t>2</w:t>
            </w:r>
            <w:r w:rsidRPr="000D039F">
              <w:rPr>
                <w:rFonts w:ascii="Tms Rmn" w:hAnsi="Tms Rmn"/>
                <w:lang w:val="ru-RU"/>
              </w:rPr>
              <w:t> </w:t>
            </w:r>
            <w:r w:rsidRPr="000D039F">
              <w:rPr>
                <w:lang w:val="ru-RU"/>
              </w:rPr>
              <w:t>300</w:t>
            </w:r>
          </w:p>
        </w:tc>
      </w:tr>
      <w:tr w:rsidR="00F1214E" w:rsidRPr="000D039F" w14:paraId="4BF6649E" w14:textId="77777777" w:rsidTr="00F56A7B">
        <w:trPr>
          <w:jc w:val="center"/>
        </w:trPr>
        <w:tc>
          <w:tcPr>
            <w:tcW w:w="4106" w:type="dxa"/>
          </w:tcPr>
          <w:p w14:paraId="558452B9" w14:textId="19CD1703" w:rsidR="00F1214E" w:rsidRPr="000D039F" w:rsidRDefault="00F1214E" w:rsidP="00F1214E">
            <w:pPr>
              <w:pStyle w:val="Tabletext"/>
              <w:jc w:val="left"/>
              <w:rPr>
                <w:lang w:val="ru-RU"/>
              </w:rPr>
            </w:pPr>
            <w:r w:rsidRPr="000D039F">
              <w:rPr>
                <w:lang w:val="ru-RU"/>
              </w:rPr>
              <w:t>Размер элемента разрешения в надире (км)</w:t>
            </w:r>
          </w:p>
        </w:tc>
        <w:tc>
          <w:tcPr>
            <w:tcW w:w="2835" w:type="dxa"/>
          </w:tcPr>
          <w:p w14:paraId="50666F54" w14:textId="77777777" w:rsidR="00F1214E" w:rsidRPr="000D039F" w:rsidRDefault="00F1214E" w:rsidP="00F1214E">
            <w:pPr>
              <w:pStyle w:val="Tabletext"/>
              <w:jc w:val="center"/>
              <w:rPr>
                <w:lang w:val="ru-RU"/>
              </w:rPr>
            </w:pPr>
            <w:r w:rsidRPr="000D039F">
              <w:rPr>
                <w:lang w:val="ru-RU"/>
              </w:rPr>
              <w:t>49</w:t>
            </w:r>
          </w:p>
        </w:tc>
        <w:tc>
          <w:tcPr>
            <w:tcW w:w="2698" w:type="dxa"/>
          </w:tcPr>
          <w:p w14:paraId="04C9C77B" w14:textId="77777777" w:rsidR="00F1214E" w:rsidRPr="000D039F" w:rsidRDefault="00F1214E" w:rsidP="00F1214E">
            <w:pPr>
              <w:pStyle w:val="Tabletext"/>
              <w:jc w:val="center"/>
              <w:rPr>
                <w:lang w:val="ru-RU"/>
              </w:rPr>
            </w:pPr>
            <w:r w:rsidRPr="000D039F">
              <w:rPr>
                <w:lang w:val="ru-RU"/>
              </w:rPr>
              <w:t>16</w:t>
            </w:r>
          </w:p>
        </w:tc>
      </w:tr>
      <w:tr w:rsidR="00F1214E" w:rsidRPr="000D039F" w14:paraId="686F041A" w14:textId="77777777" w:rsidTr="00F56A7B">
        <w:trPr>
          <w:jc w:val="center"/>
        </w:trPr>
        <w:tc>
          <w:tcPr>
            <w:tcW w:w="4106" w:type="dxa"/>
          </w:tcPr>
          <w:p w14:paraId="467EDE4F" w14:textId="37924938" w:rsidR="00F1214E" w:rsidRPr="000D039F" w:rsidRDefault="00F1214E" w:rsidP="00F1214E">
            <w:pPr>
              <w:pStyle w:val="Tabletext"/>
              <w:jc w:val="left"/>
              <w:rPr>
                <w:lang w:val="ru-RU"/>
              </w:rPr>
            </w:pPr>
            <w:r w:rsidRPr="000D039F">
              <w:rPr>
                <w:lang w:val="ru-RU"/>
              </w:rPr>
              <w:t>Количество элементов разрешения/линий</w:t>
            </w:r>
          </w:p>
        </w:tc>
        <w:tc>
          <w:tcPr>
            <w:tcW w:w="2835" w:type="dxa"/>
          </w:tcPr>
          <w:p w14:paraId="0C235F88" w14:textId="77777777" w:rsidR="00F1214E" w:rsidRPr="000D039F" w:rsidRDefault="00F1214E" w:rsidP="00F1214E">
            <w:pPr>
              <w:pStyle w:val="Tabletext"/>
              <w:jc w:val="center"/>
              <w:rPr>
                <w:lang w:val="ru-RU"/>
              </w:rPr>
            </w:pPr>
            <w:r w:rsidRPr="000D039F">
              <w:rPr>
                <w:lang w:val="ru-RU"/>
              </w:rPr>
              <w:t>30</w:t>
            </w:r>
          </w:p>
        </w:tc>
        <w:tc>
          <w:tcPr>
            <w:tcW w:w="2698" w:type="dxa"/>
          </w:tcPr>
          <w:p w14:paraId="4414AE49" w14:textId="77777777" w:rsidR="00F1214E" w:rsidRPr="000D039F" w:rsidRDefault="00F1214E" w:rsidP="00F1214E">
            <w:pPr>
              <w:pStyle w:val="Tabletext"/>
              <w:jc w:val="center"/>
              <w:rPr>
                <w:lang w:val="ru-RU"/>
              </w:rPr>
            </w:pPr>
            <w:r w:rsidRPr="000D039F">
              <w:rPr>
                <w:lang w:val="ru-RU"/>
              </w:rPr>
              <w:t>90</w:t>
            </w:r>
          </w:p>
        </w:tc>
      </w:tr>
    </w:tbl>
    <w:p w14:paraId="05FD54A2" w14:textId="77777777" w:rsidR="00D51813" w:rsidRPr="000D039F" w:rsidRDefault="00D51813" w:rsidP="00D51813">
      <w:pPr>
        <w:pStyle w:val="Tablefin"/>
        <w:rPr>
          <w:lang w:val="ru-RU"/>
        </w:rPr>
      </w:pPr>
      <w:bookmarkStart w:id="331" w:name="_Toc498315547"/>
      <w:bookmarkStart w:id="332" w:name="_Toc498318316"/>
      <w:bookmarkStart w:id="333" w:name="_Toc498318628"/>
      <w:bookmarkStart w:id="334" w:name="_Toc524413434"/>
    </w:p>
    <w:bookmarkEnd w:id="331"/>
    <w:bookmarkEnd w:id="332"/>
    <w:bookmarkEnd w:id="333"/>
    <w:bookmarkEnd w:id="334"/>
    <w:p w14:paraId="36CC6920" w14:textId="77777777" w:rsidR="00491985" w:rsidRPr="000D039F" w:rsidRDefault="00491985" w:rsidP="0053797A">
      <w:pPr>
        <w:pStyle w:val="Heading4"/>
        <w:rPr>
          <w:lang w:val="ru-RU"/>
        </w:rPr>
      </w:pPr>
      <w:r w:rsidRPr="000D039F">
        <w:rPr>
          <w:lang w:val="ru-RU"/>
        </w:rPr>
        <w:t>5.2.7.5</w:t>
      </w:r>
      <w:r w:rsidRPr="000D039F">
        <w:rPr>
          <w:lang w:val="ru-RU"/>
        </w:rPr>
        <w:tab/>
        <w:t xml:space="preserve">Пассивный микроволновый </w:t>
      </w:r>
      <w:proofErr w:type="spellStart"/>
      <w:r w:rsidRPr="000D039F">
        <w:rPr>
          <w:lang w:val="ru-RU"/>
        </w:rPr>
        <w:t>лимбовый</w:t>
      </w:r>
      <w:proofErr w:type="spellEnd"/>
      <w:r w:rsidRPr="000D039F">
        <w:rPr>
          <w:lang w:val="ru-RU"/>
        </w:rPr>
        <w:t xml:space="preserve"> </w:t>
      </w:r>
      <w:proofErr w:type="spellStart"/>
      <w:r w:rsidRPr="000D039F">
        <w:rPr>
          <w:lang w:val="ru-RU"/>
        </w:rPr>
        <w:t>зондировщик</w:t>
      </w:r>
      <w:proofErr w:type="spellEnd"/>
    </w:p>
    <w:p w14:paraId="5AE9AF44" w14:textId="77777777" w:rsidR="00491985" w:rsidRPr="000D039F" w:rsidRDefault="00491985" w:rsidP="00491985">
      <w:pPr>
        <w:rPr>
          <w:lang w:val="ru-RU"/>
        </w:rPr>
      </w:pPr>
      <w:r w:rsidRPr="000D039F">
        <w:rPr>
          <w:lang w:val="ru-RU"/>
        </w:rPr>
        <w:t xml:space="preserve">Микроволновые </w:t>
      </w:r>
      <w:proofErr w:type="spellStart"/>
      <w:r w:rsidRPr="000D039F">
        <w:rPr>
          <w:lang w:val="ru-RU"/>
        </w:rPr>
        <w:t>лимбовые</w:t>
      </w:r>
      <w:proofErr w:type="spellEnd"/>
      <w:r w:rsidRPr="000D039F">
        <w:rPr>
          <w:lang w:val="ru-RU"/>
        </w:rPr>
        <w:t xml:space="preserve"> </w:t>
      </w:r>
      <w:proofErr w:type="spellStart"/>
      <w:r w:rsidRPr="000D039F">
        <w:rPr>
          <w:lang w:val="ru-RU"/>
        </w:rPr>
        <w:t>зондировщики</w:t>
      </w:r>
      <w:proofErr w:type="spellEnd"/>
      <w:r w:rsidRPr="000D039F">
        <w:rPr>
          <w:lang w:val="ru-RU"/>
        </w:rPr>
        <w:t xml:space="preserve"> (МЛЗ), предназначенные для наблюдения атмосферы в направлениях по касательной к ее слоям, используются для исследования атмосферы от ее нижних до верхних областей, в которых интенсивная фотохимическая деятельность может оказывать мощное влияние на климат Земли. Измерения тангенциальной составляющей краевого излучения имеют следующие основные характеристики:</w:t>
      </w:r>
    </w:p>
    <w:p w14:paraId="51F597D9" w14:textId="77777777" w:rsidR="00491985" w:rsidRPr="000D039F" w:rsidRDefault="00491985" w:rsidP="0053797A">
      <w:pPr>
        <w:pStyle w:val="enumlev1"/>
        <w:rPr>
          <w:lang w:val="ru-RU"/>
        </w:rPr>
      </w:pPr>
      <w:r w:rsidRPr="000D039F">
        <w:rPr>
          <w:lang w:val="ru-RU"/>
        </w:rPr>
        <w:t>–</w:t>
      </w:r>
      <w:r w:rsidRPr="000D039F">
        <w:rPr>
          <w:lang w:val="ru-RU"/>
        </w:rPr>
        <w:tab/>
        <w:t>используется наиболее длинная трасса, что максимально увеличивает сигналы от второстепенных компонентов атмосферы, обладающих низкой концентрацией, а также обеспечивает возможность зондирования на больших высотах;</w:t>
      </w:r>
    </w:p>
    <w:p w14:paraId="55CF38FF" w14:textId="77777777" w:rsidR="00491985" w:rsidRPr="000D039F" w:rsidRDefault="00491985" w:rsidP="0053797A">
      <w:pPr>
        <w:pStyle w:val="enumlev1"/>
        <w:rPr>
          <w:lang w:val="ru-RU"/>
        </w:rPr>
      </w:pPr>
      <w:r w:rsidRPr="000D039F">
        <w:rPr>
          <w:lang w:val="ru-RU"/>
        </w:rPr>
        <w:t>–</w:t>
      </w:r>
      <w:r w:rsidRPr="000D039F">
        <w:rPr>
          <w:lang w:val="ru-RU"/>
        </w:rPr>
        <w:tab/>
        <w:t xml:space="preserve">разрешение по вертикали определяется переносом излучения через атмосферу, а также вертикальным полем обзора антенны. Типовой пример показан на Рисунке </w:t>
      </w:r>
      <w:proofErr w:type="gramStart"/>
      <w:r w:rsidRPr="000D039F">
        <w:rPr>
          <w:lang w:val="ru-RU"/>
        </w:rPr>
        <w:t>5-13</w:t>
      </w:r>
      <w:proofErr w:type="gramEnd"/>
      <w:r w:rsidRPr="000D039F">
        <w:rPr>
          <w:lang w:val="ru-RU"/>
        </w:rPr>
        <w:t>;</w:t>
      </w:r>
    </w:p>
    <w:p w14:paraId="09CA6E53" w14:textId="77777777" w:rsidR="00491985" w:rsidRPr="000D039F" w:rsidRDefault="00491985" w:rsidP="0053797A">
      <w:pPr>
        <w:pStyle w:val="enumlev1"/>
        <w:rPr>
          <w:lang w:val="ru-RU"/>
        </w:rPr>
      </w:pPr>
      <w:r w:rsidRPr="000D039F">
        <w:rPr>
          <w:lang w:val="ru-RU"/>
        </w:rPr>
        <w:t>–</w:t>
      </w:r>
      <w:r w:rsidRPr="000D039F">
        <w:rPr>
          <w:lang w:val="ru-RU"/>
        </w:rPr>
        <w:tab/>
        <w:t>разрешение по горизонтали, нормальное к линии прямой видимости, в основном определяется горизонтальным полем обзора антенны и размытием, вызванным движением спутника;</w:t>
      </w:r>
    </w:p>
    <w:p w14:paraId="35F717E8" w14:textId="77777777" w:rsidR="00491985" w:rsidRPr="000D039F" w:rsidRDefault="00491985" w:rsidP="0053797A">
      <w:pPr>
        <w:pStyle w:val="enumlev1"/>
        <w:rPr>
          <w:lang w:val="ru-RU"/>
        </w:rPr>
      </w:pPr>
      <w:r w:rsidRPr="000D039F">
        <w:rPr>
          <w:lang w:val="ru-RU"/>
        </w:rPr>
        <w:t>–</w:t>
      </w:r>
      <w:r w:rsidRPr="000D039F">
        <w:rPr>
          <w:lang w:val="ru-RU"/>
        </w:rPr>
        <w:tab/>
        <w:t>разрешение по горизонтали вдоль линии прямой видимости в основном определяется переносом излучения через атмосферу;</w:t>
      </w:r>
    </w:p>
    <w:p w14:paraId="635CEA22" w14:textId="77777777" w:rsidR="00491985" w:rsidRPr="000D039F" w:rsidRDefault="00491985" w:rsidP="0053797A">
      <w:pPr>
        <w:pStyle w:val="enumlev1"/>
        <w:rPr>
          <w:lang w:val="ru-RU"/>
        </w:rPr>
      </w:pPr>
      <w:r w:rsidRPr="000D039F">
        <w:rPr>
          <w:lang w:val="ru-RU"/>
        </w:rPr>
        <w:t>–</w:t>
      </w:r>
      <w:r w:rsidRPr="000D039F">
        <w:rPr>
          <w:lang w:val="ru-RU"/>
        </w:rPr>
        <w:tab/>
        <w:t>космический фон является оптимальным для калибровки измерения излучения; и</w:t>
      </w:r>
    </w:p>
    <w:p w14:paraId="7E8F05CC" w14:textId="77777777" w:rsidR="00491985" w:rsidRPr="000D039F" w:rsidRDefault="00491985" w:rsidP="0053797A">
      <w:pPr>
        <w:pStyle w:val="enumlev1"/>
        <w:rPr>
          <w:lang w:val="ru-RU"/>
        </w:rPr>
      </w:pPr>
      <w:r w:rsidRPr="000D039F">
        <w:rPr>
          <w:lang w:val="ru-RU"/>
        </w:rPr>
        <w:t>–</w:t>
      </w:r>
      <w:r w:rsidRPr="000D039F">
        <w:rPr>
          <w:lang w:val="ru-RU"/>
        </w:rPr>
        <w:tab/>
        <w:t>измерения краевого излучения чрезвычайно подвержены влиянию помех, создаваемых межспутниковыми линиями.</w:t>
      </w:r>
    </w:p>
    <w:p w14:paraId="4FDE4F15" w14:textId="77777777" w:rsidR="00491985" w:rsidRPr="000D039F" w:rsidRDefault="00491985" w:rsidP="00491985">
      <w:pPr>
        <w:rPr>
          <w:lang w:val="ru-RU"/>
        </w:rPr>
      </w:pPr>
      <w:r w:rsidRPr="000D039F">
        <w:rPr>
          <w:lang w:val="ru-RU"/>
        </w:rPr>
        <w:t>Впервые микроволновые выносные зонды были запущены в 1991 году и выполняли следующие функции:</w:t>
      </w:r>
    </w:p>
    <w:p w14:paraId="1E8CA8BB" w14:textId="79EBA7EA" w:rsidR="00491985" w:rsidRPr="000D039F" w:rsidRDefault="00491985" w:rsidP="0053797A">
      <w:pPr>
        <w:pStyle w:val="enumlev1"/>
        <w:rPr>
          <w:lang w:val="ru-RU"/>
        </w:rPr>
      </w:pPr>
      <w:r w:rsidRPr="000D039F">
        <w:rPr>
          <w:lang w:val="ru-RU"/>
        </w:rPr>
        <w:t>–</w:t>
      </w:r>
      <w:r w:rsidRPr="000D039F">
        <w:rPr>
          <w:lang w:val="ru-RU"/>
        </w:rPr>
        <w:tab/>
        <w:t>вертикальное сканирование атмосферы в диапазоне высот 15</w:t>
      </w:r>
      <w:r w:rsidR="00C72EA5" w:rsidRPr="000D039F">
        <w:rPr>
          <w:lang w:val="ru-RU"/>
        </w:rPr>
        <w:t>–</w:t>
      </w:r>
      <w:r w:rsidRPr="000D039F">
        <w:rPr>
          <w:lang w:val="ru-RU"/>
        </w:rPr>
        <w:t>120 км, в двух ортогональных направлениях бокового обзора;</w:t>
      </w:r>
    </w:p>
    <w:p w14:paraId="1531C815" w14:textId="77777777" w:rsidR="00491985" w:rsidRPr="000D039F" w:rsidRDefault="00491985" w:rsidP="0053797A">
      <w:pPr>
        <w:pStyle w:val="enumlev1"/>
        <w:rPr>
          <w:lang w:val="ru-RU"/>
        </w:rPr>
      </w:pPr>
      <w:r w:rsidRPr="000D039F">
        <w:rPr>
          <w:lang w:val="ru-RU"/>
        </w:rPr>
        <w:lastRenderedPageBreak/>
        <w:t>–</w:t>
      </w:r>
      <w:r w:rsidRPr="000D039F">
        <w:rPr>
          <w:lang w:val="ru-RU"/>
        </w:rPr>
        <w:tab/>
        <w:t xml:space="preserve">типовое разрешение по вертикали для измерения профиля (ширина весовой функции по половинному значению) составляет приблизительно от 3 до 6 км, как показано на Рисунке </w:t>
      </w:r>
      <w:proofErr w:type="gramStart"/>
      <w:r w:rsidRPr="000D039F">
        <w:rPr>
          <w:lang w:val="ru-RU"/>
        </w:rPr>
        <w:t>5-13</w:t>
      </w:r>
      <w:proofErr w:type="gramEnd"/>
      <w:r w:rsidRPr="000D039F">
        <w:rPr>
          <w:lang w:val="ru-RU"/>
        </w:rPr>
        <w:t>;</w:t>
      </w:r>
    </w:p>
    <w:p w14:paraId="31D57F4F" w14:textId="77777777" w:rsidR="00491985" w:rsidRPr="000D039F" w:rsidRDefault="00491985" w:rsidP="0053797A">
      <w:pPr>
        <w:pStyle w:val="enumlev1"/>
        <w:rPr>
          <w:lang w:val="ru-RU"/>
        </w:rPr>
      </w:pPr>
      <w:r w:rsidRPr="000D039F">
        <w:rPr>
          <w:lang w:val="ru-RU"/>
        </w:rPr>
        <w:t>–</w:t>
      </w:r>
      <w:r w:rsidRPr="000D039F">
        <w:rPr>
          <w:lang w:val="ru-RU"/>
        </w:rPr>
        <w:tab/>
        <w:t>типовое разрешение по горизонтали составляет 30 км поперек и 300 км вдоль направления наблюдения;</w:t>
      </w:r>
    </w:p>
    <w:p w14:paraId="6681BD95" w14:textId="77777777" w:rsidR="00491985" w:rsidRPr="000D039F" w:rsidRDefault="00491985" w:rsidP="0053797A">
      <w:pPr>
        <w:pStyle w:val="enumlev1"/>
        <w:rPr>
          <w:lang w:val="ru-RU"/>
        </w:rPr>
      </w:pPr>
      <w:r w:rsidRPr="000D039F">
        <w:rPr>
          <w:lang w:val="ru-RU"/>
        </w:rPr>
        <w:t>–</w:t>
      </w:r>
      <w:r w:rsidRPr="000D039F">
        <w:rPr>
          <w:lang w:val="ru-RU"/>
        </w:rPr>
        <w:tab/>
        <w:t>получение полного профиля занимает менее 50 с; и</w:t>
      </w:r>
    </w:p>
    <w:p w14:paraId="1A52ECB3" w14:textId="77777777" w:rsidR="00491985" w:rsidRPr="000D039F" w:rsidRDefault="00491985" w:rsidP="0053797A">
      <w:pPr>
        <w:pStyle w:val="enumlev1"/>
        <w:rPr>
          <w:lang w:val="ru-RU"/>
        </w:rPr>
      </w:pPr>
      <w:r w:rsidRPr="000D039F">
        <w:rPr>
          <w:lang w:val="ru-RU"/>
        </w:rPr>
        <w:t>–</w:t>
      </w:r>
      <w:r w:rsidRPr="000D039F">
        <w:rPr>
          <w:lang w:val="ru-RU"/>
        </w:rPr>
        <w:tab/>
        <w:t xml:space="preserve">наблюдение теплового краевого излучения осуществляется в пяти участках микроволнового спектра (см. Таблицу </w:t>
      </w:r>
      <w:proofErr w:type="gramStart"/>
      <w:r w:rsidRPr="000D039F">
        <w:rPr>
          <w:lang w:val="ru-RU"/>
        </w:rPr>
        <w:t>5-3</w:t>
      </w:r>
      <w:proofErr w:type="gramEnd"/>
      <w:r w:rsidRPr="000D039F">
        <w:rPr>
          <w:lang w:val="ru-RU"/>
        </w:rPr>
        <w:t>).</w:t>
      </w:r>
    </w:p>
    <w:p w14:paraId="208C9DC2" w14:textId="76A419AE" w:rsidR="00D51813" w:rsidRPr="000D039F" w:rsidRDefault="00491985" w:rsidP="00D51813">
      <w:pPr>
        <w:pStyle w:val="FigureNo"/>
        <w:rPr>
          <w:lang w:val="ru-RU"/>
        </w:rPr>
      </w:pPr>
      <w:r w:rsidRPr="000D039F">
        <w:rPr>
          <w:lang w:val="ru-RU"/>
        </w:rPr>
        <w:t>Рисунок</w:t>
      </w:r>
      <w:r w:rsidR="00D51813" w:rsidRPr="000D039F">
        <w:rPr>
          <w:lang w:val="ru-RU"/>
        </w:rPr>
        <w:t xml:space="preserve"> </w:t>
      </w:r>
      <w:proofErr w:type="gramStart"/>
      <w:r w:rsidR="00D51813" w:rsidRPr="000D039F">
        <w:rPr>
          <w:lang w:val="ru-RU"/>
        </w:rPr>
        <w:t>5-13</w:t>
      </w:r>
      <w:proofErr w:type="gramEnd"/>
    </w:p>
    <w:p w14:paraId="4D8CEBA6" w14:textId="5D150F8B" w:rsidR="00D51813" w:rsidRPr="000D039F" w:rsidRDefault="00D876DA" w:rsidP="00D51813">
      <w:pPr>
        <w:pStyle w:val="Figuretitle"/>
        <w:rPr>
          <w:lang w:val="ru-RU"/>
        </w:rPr>
      </w:pPr>
      <w:r w:rsidRPr="000D039F">
        <w:rPr>
          <w:lang w:val="ru-RU"/>
        </w:rPr>
        <w:t>Вертикальные весовые функции для микроволнового краевого зондирования (получены с использованием антенны диаметром 1,6 м на высоте 600 км)</w:t>
      </w:r>
    </w:p>
    <w:p w14:paraId="323926C8" w14:textId="71582CD7" w:rsidR="00D51813" w:rsidRPr="000D039F" w:rsidRDefault="0069509C" w:rsidP="00D51813">
      <w:pPr>
        <w:pStyle w:val="Figure"/>
        <w:rPr>
          <w:lang w:val="ru-RU"/>
        </w:rPr>
      </w:pPr>
      <w:bookmarkStart w:id="335" w:name="_Toc498315549"/>
      <w:bookmarkStart w:id="336" w:name="_Toc498318318"/>
      <w:bookmarkStart w:id="337" w:name="_Toc498318630"/>
      <w:r w:rsidRPr="000D039F">
        <w:rPr>
          <w:noProof/>
          <w:lang w:val="ru-RU"/>
        </w:rPr>
        <w:drawing>
          <wp:inline distT="0" distB="0" distL="0" distR="0" wp14:anchorId="399283A7" wp14:editId="41DDEDE0">
            <wp:extent cx="5355771" cy="3278348"/>
            <wp:effectExtent l="0" t="0" r="0" b="0"/>
            <wp:docPr id="216092440"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pic:cNvPicPr>
                      <a:picLocks noChangeAspect="1" noChangeArrowheads="1"/>
                    </pic:cNvPicPr>
                  </pic:nvPicPr>
                  <pic:blipFill>
                    <a:blip r:embed="rId126" cstate="print">
                      <a:extLst>
                        <a:ext uri="{28A0092B-C50C-407E-A947-70E740481C1C}">
                          <a14:useLocalDpi xmlns:a14="http://schemas.microsoft.com/office/drawing/2010/main" val="0"/>
                        </a:ext>
                      </a:extLst>
                    </a:blip>
                    <a:srcRect/>
                    <a:stretch>
                      <a:fillRect/>
                    </a:stretch>
                  </pic:blipFill>
                  <pic:spPr bwMode="auto">
                    <a:xfrm>
                      <a:off x="0" y="0"/>
                      <a:ext cx="5357385" cy="3279336"/>
                    </a:xfrm>
                    <a:prstGeom prst="rect">
                      <a:avLst/>
                    </a:prstGeom>
                    <a:noFill/>
                    <a:ln>
                      <a:noFill/>
                    </a:ln>
                  </pic:spPr>
                </pic:pic>
              </a:graphicData>
            </a:graphic>
          </wp:inline>
        </w:drawing>
      </w:r>
    </w:p>
    <w:bookmarkEnd w:id="335"/>
    <w:bookmarkEnd w:id="336"/>
    <w:bookmarkEnd w:id="337"/>
    <w:p w14:paraId="55919A93" w14:textId="585C5B3D" w:rsidR="00D51813" w:rsidRPr="000D039F" w:rsidRDefault="00D876DA" w:rsidP="00EC6C42">
      <w:pPr>
        <w:pStyle w:val="TableNo"/>
        <w:spacing w:before="480"/>
        <w:rPr>
          <w:lang w:val="ru-RU"/>
        </w:rPr>
      </w:pPr>
      <w:r w:rsidRPr="000D039F">
        <w:rPr>
          <w:lang w:val="ru-RU"/>
        </w:rPr>
        <w:t>ТАБЛИЦА</w:t>
      </w:r>
      <w:r w:rsidR="00D51813" w:rsidRPr="000D039F">
        <w:rPr>
          <w:lang w:val="ru-RU"/>
        </w:rPr>
        <w:t xml:space="preserve"> </w:t>
      </w:r>
      <w:proofErr w:type="gramStart"/>
      <w:r w:rsidR="00D51813" w:rsidRPr="000D039F">
        <w:rPr>
          <w:lang w:val="ru-RU"/>
        </w:rPr>
        <w:t>5-3</w:t>
      </w:r>
      <w:proofErr w:type="gramEnd"/>
    </w:p>
    <w:p w14:paraId="4DE3E406" w14:textId="0443E3C0" w:rsidR="00D51813" w:rsidRPr="000D039F" w:rsidRDefault="00D876DA" w:rsidP="00D51813">
      <w:pPr>
        <w:pStyle w:val="Tabletitle"/>
        <w:rPr>
          <w:lang w:val="ru-RU"/>
        </w:rPr>
      </w:pPr>
      <w:r w:rsidRPr="000D039F">
        <w:rPr>
          <w:lang w:val="ru-RU"/>
        </w:rPr>
        <w:t xml:space="preserve">Примеры показателей измерения, осуществляемого типовыми микроволновыми </w:t>
      </w:r>
      <w:proofErr w:type="spellStart"/>
      <w:r w:rsidRPr="000D039F">
        <w:rPr>
          <w:lang w:val="ru-RU"/>
        </w:rPr>
        <w:t>лимбовыми</w:t>
      </w:r>
      <w:proofErr w:type="spellEnd"/>
      <w:r w:rsidRPr="000D039F">
        <w:rPr>
          <w:lang w:val="ru-RU"/>
        </w:rPr>
        <w:t xml:space="preserve"> </w:t>
      </w:r>
      <w:proofErr w:type="spellStart"/>
      <w:r w:rsidRPr="000D039F">
        <w:rPr>
          <w:lang w:val="ru-RU"/>
        </w:rPr>
        <w:t>зондировщиками</w:t>
      </w:r>
      <w:proofErr w:type="spellEnd"/>
      <w:r w:rsidRPr="000D039F">
        <w:rPr>
          <w:lang w:val="ru-RU"/>
        </w:rPr>
        <w:t xml:space="preserve"> и участки спектра</w:t>
      </w:r>
    </w:p>
    <w:tbl>
      <w:tblPr>
        <w:tblW w:w="9639"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20" w:firstRow="1" w:lastRow="0" w:firstColumn="0" w:lastColumn="0" w:noHBand="0" w:noVBand="0"/>
      </w:tblPr>
      <w:tblGrid>
        <w:gridCol w:w="3213"/>
        <w:gridCol w:w="2142"/>
        <w:gridCol w:w="1684"/>
        <w:gridCol w:w="2600"/>
      </w:tblGrid>
      <w:tr w:rsidR="00D876DA" w:rsidRPr="000D039F" w14:paraId="74069871" w14:textId="77777777" w:rsidTr="003D7840">
        <w:trPr>
          <w:jc w:val="center"/>
        </w:trPr>
        <w:tc>
          <w:tcPr>
            <w:tcW w:w="3213" w:type="dxa"/>
            <w:vAlign w:val="center"/>
          </w:tcPr>
          <w:p w14:paraId="3AAFA63A" w14:textId="581C5286" w:rsidR="00D876DA" w:rsidRPr="000D039F" w:rsidRDefault="00D876DA" w:rsidP="003D7840">
            <w:pPr>
              <w:pStyle w:val="Tablehead"/>
              <w:rPr>
                <w:lang w:val="ru-RU"/>
              </w:rPr>
            </w:pPr>
            <w:r w:rsidRPr="000D039F">
              <w:rPr>
                <w:lang w:val="ru-RU"/>
              </w:rPr>
              <w:t>Геофизический параметр</w:t>
            </w:r>
          </w:p>
        </w:tc>
        <w:tc>
          <w:tcPr>
            <w:tcW w:w="2142" w:type="dxa"/>
            <w:vAlign w:val="center"/>
          </w:tcPr>
          <w:p w14:paraId="7F88D60F" w14:textId="54061FEB" w:rsidR="00D876DA" w:rsidRPr="000D039F" w:rsidRDefault="00D876DA" w:rsidP="003D7840">
            <w:pPr>
              <w:pStyle w:val="Tablehead"/>
              <w:rPr>
                <w:lang w:val="ru-RU"/>
              </w:rPr>
            </w:pPr>
            <w:r w:rsidRPr="000D039F">
              <w:rPr>
                <w:lang w:val="ru-RU"/>
              </w:rPr>
              <w:t xml:space="preserve">Участок спектра </w:t>
            </w:r>
            <w:r w:rsidR="007D205E" w:rsidRPr="000D039F">
              <w:rPr>
                <w:rFonts w:asciiTheme="minorHAnsi" w:hAnsiTheme="minorHAnsi"/>
                <w:lang w:val="ru-RU"/>
              </w:rPr>
              <w:br/>
            </w:r>
            <w:r w:rsidRPr="000D039F">
              <w:rPr>
                <w:lang w:val="ru-RU"/>
              </w:rPr>
              <w:t>(ГГц)</w:t>
            </w:r>
          </w:p>
        </w:tc>
        <w:tc>
          <w:tcPr>
            <w:tcW w:w="1684" w:type="dxa"/>
            <w:vAlign w:val="center"/>
          </w:tcPr>
          <w:p w14:paraId="3F88F93B" w14:textId="5622A630" w:rsidR="00D876DA" w:rsidRPr="000D039F" w:rsidRDefault="00D876DA" w:rsidP="003D7840">
            <w:pPr>
              <w:pStyle w:val="Tablehead"/>
              <w:rPr>
                <w:lang w:val="ru-RU"/>
              </w:rPr>
            </w:pPr>
            <w:r w:rsidRPr="000D039F">
              <w:rPr>
                <w:lang w:val="ru-RU"/>
              </w:rPr>
              <w:t xml:space="preserve">Высота </w:t>
            </w:r>
            <w:r w:rsidRPr="000D039F">
              <w:rPr>
                <w:lang w:val="ru-RU"/>
              </w:rPr>
              <w:br/>
              <w:t>(км)</w:t>
            </w:r>
          </w:p>
        </w:tc>
        <w:tc>
          <w:tcPr>
            <w:tcW w:w="2600" w:type="dxa"/>
            <w:vAlign w:val="center"/>
          </w:tcPr>
          <w:p w14:paraId="04CE28F9" w14:textId="7F0DF951" w:rsidR="00D876DA" w:rsidRPr="000D039F" w:rsidRDefault="00D876DA" w:rsidP="003D7840">
            <w:pPr>
              <w:pStyle w:val="Tablehead"/>
              <w:rPr>
                <w:lang w:val="ru-RU"/>
              </w:rPr>
            </w:pPr>
            <w:r w:rsidRPr="000D039F">
              <w:rPr>
                <w:lang w:val="ru-RU"/>
              </w:rPr>
              <w:t>Среднеквадратическое значение уровня шума (интервальное время)</w:t>
            </w:r>
          </w:p>
        </w:tc>
      </w:tr>
      <w:tr w:rsidR="00D876DA" w:rsidRPr="000D039F" w14:paraId="1FA2FAD9" w14:textId="77777777" w:rsidTr="000B5146">
        <w:trPr>
          <w:jc w:val="center"/>
        </w:trPr>
        <w:tc>
          <w:tcPr>
            <w:tcW w:w="3213" w:type="dxa"/>
          </w:tcPr>
          <w:p w14:paraId="3C132BE6" w14:textId="0ED2D1E3" w:rsidR="00D876DA" w:rsidRPr="000D039F" w:rsidRDefault="00D876DA" w:rsidP="00D876DA">
            <w:pPr>
              <w:pStyle w:val="Tabletext"/>
              <w:rPr>
                <w:lang w:val="ru-RU"/>
              </w:rPr>
            </w:pPr>
            <w:r w:rsidRPr="000D039F">
              <w:rPr>
                <w:lang w:val="ru-RU"/>
              </w:rPr>
              <w:t>Атмосферное давление</w:t>
            </w:r>
          </w:p>
        </w:tc>
        <w:tc>
          <w:tcPr>
            <w:tcW w:w="2142" w:type="dxa"/>
          </w:tcPr>
          <w:p w14:paraId="4687F257" w14:textId="423955FE" w:rsidR="00D876DA" w:rsidRPr="000D039F" w:rsidRDefault="00D876DA" w:rsidP="00D876DA">
            <w:pPr>
              <w:pStyle w:val="Tabletext"/>
              <w:jc w:val="center"/>
              <w:rPr>
                <w:lang w:val="ru-RU"/>
              </w:rPr>
            </w:pPr>
            <w:r w:rsidRPr="000D039F">
              <w:rPr>
                <w:lang w:val="ru-RU"/>
              </w:rPr>
              <w:t>50</w:t>
            </w:r>
            <w:r w:rsidR="003D7840" w:rsidRPr="000D039F">
              <w:rPr>
                <w:lang w:val="ru-RU"/>
              </w:rPr>
              <w:t>–</w:t>
            </w:r>
            <w:r w:rsidRPr="000D039F">
              <w:rPr>
                <w:lang w:val="ru-RU"/>
              </w:rPr>
              <w:t>60</w:t>
            </w:r>
          </w:p>
        </w:tc>
        <w:tc>
          <w:tcPr>
            <w:tcW w:w="1684" w:type="dxa"/>
            <w:vAlign w:val="center"/>
          </w:tcPr>
          <w:p w14:paraId="6868E100" w14:textId="3F63A0BE" w:rsidR="00D876DA" w:rsidRPr="000D039F" w:rsidRDefault="00D876DA" w:rsidP="00D876DA">
            <w:pPr>
              <w:pStyle w:val="Tabletext"/>
              <w:jc w:val="center"/>
              <w:rPr>
                <w:lang w:val="ru-RU"/>
              </w:rPr>
            </w:pPr>
            <w:r w:rsidRPr="000D039F">
              <w:rPr>
                <w:lang w:val="ru-RU"/>
              </w:rPr>
              <w:t>3 070</w:t>
            </w:r>
          </w:p>
        </w:tc>
        <w:tc>
          <w:tcPr>
            <w:tcW w:w="2600" w:type="dxa"/>
            <w:vAlign w:val="bottom"/>
          </w:tcPr>
          <w:p w14:paraId="1A8C9E56" w14:textId="403D8533" w:rsidR="00D876DA" w:rsidRPr="000D039F" w:rsidRDefault="00D876DA" w:rsidP="00D876DA">
            <w:pPr>
              <w:pStyle w:val="Tabletext"/>
              <w:jc w:val="center"/>
              <w:rPr>
                <w:lang w:val="ru-RU"/>
              </w:rPr>
            </w:pPr>
            <w:r w:rsidRPr="000D039F">
              <w:rPr>
                <w:lang w:val="ru-RU"/>
              </w:rPr>
              <w:t xml:space="preserve">1% (2 </w:t>
            </w:r>
            <w:r w:rsidR="007D205E" w:rsidRPr="000D039F">
              <w:rPr>
                <w:lang w:val="ru-RU"/>
              </w:rPr>
              <w:t>с</w:t>
            </w:r>
            <w:r w:rsidRPr="000D039F">
              <w:rPr>
                <w:lang w:val="ru-RU"/>
              </w:rPr>
              <w:t>)</w:t>
            </w:r>
          </w:p>
        </w:tc>
      </w:tr>
      <w:tr w:rsidR="00D876DA" w:rsidRPr="000D039F" w14:paraId="43EA82B0" w14:textId="77777777" w:rsidTr="000B5146">
        <w:trPr>
          <w:jc w:val="center"/>
        </w:trPr>
        <w:tc>
          <w:tcPr>
            <w:tcW w:w="3213" w:type="dxa"/>
          </w:tcPr>
          <w:p w14:paraId="4A7E13C0" w14:textId="21C1BC3E" w:rsidR="00D876DA" w:rsidRPr="000D039F" w:rsidRDefault="00D876DA" w:rsidP="00D876DA">
            <w:pPr>
              <w:pStyle w:val="Tabletext"/>
              <w:rPr>
                <w:lang w:val="ru-RU"/>
              </w:rPr>
            </w:pPr>
            <w:r w:rsidRPr="000D039F">
              <w:rPr>
                <w:lang w:val="ru-RU"/>
              </w:rPr>
              <w:t>Скорость ветра</w:t>
            </w:r>
          </w:p>
        </w:tc>
        <w:tc>
          <w:tcPr>
            <w:tcW w:w="2142" w:type="dxa"/>
            <w:vMerge w:val="restart"/>
            <w:vAlign w:val="center"/>
          </w:tcPr>
          <w:p w14:paraId="61C87A13" w14:textId="77777777" w:rsidR="00D876DA" w:rsidRPr="000D039F" w:rsidRDefault="00D876DA" w:rsidP="00D876DA">
            <w:pPr>
              <w:pStyle w:val="Tabletext"/>
              <w:jc w:val="center"/>
              <w:rPr>
                <w:lang w:val="ru-RU"/>
              </w:rPr>
            </w:pPr>
            <w:r w:rsidRPr="000D039F">
              <w:rPr>
                <w:lang w:val="ru-RU"/>
              </w:rPr>
              <w:t>119</w:t>
            </w:r>
          </w:p>
        </w:tc>
        <w:tc>
          <w:tcPr>
            <w:tcW w:w="1684" w:type="dxa"/>
            <w:vAlign w:val="center"/>
          </w:tcPr>
          <w:p w14:paraId="6300161F" w14:textId="6C1A5F4E" w:rsidR="00D876DA" w:rsidRPr="000D039F" w:rsidRDefault="00D876DA" w:rsidP="00D876DA">
            <w:pPr>
              <w:pStyle w:val="Tabletext"/>
              <w:jc w:val="center"/>
              <w:rPr>
                <w:lang w:val="ru-RU"/>
              </w:rPr>
            </w:pPr>
            <w:r w:rsidRPr="000D039F">
              <w:rPr>
                <w:lang w:val="ru-RU"/>
              </w:rPr>
              <w:t>70 110</w:t>
            </w:r>
          </w:p>
        </w:tc>
        <w:tc>
          <w:tcPr>
            <w:tcW w:w="2600" w:type="dxa"/>
            <w:vAlign w:val="bottom"/>
          </w:tcPr>
          <w:p w14:paraId="155DA0B2" w14:textId="592E25FF" w:rsidR="00D876DA" w:rsidRPr="000D039F" w:rsidRDefault="00D876DA" w:rsidP="00D876DA">
            <w:pPr>
              <w:pStyle w:val="Tabletext"/>
              <w:jc w:val="center"/>
              <w:rPr>
                <w:lang w:val="ru-RU"/>
              </w:rPr>
            </w:pPr>
            <w:r w:rsidRPr="000D039F">
              <w:rPr>
                <w:lang w:val="ru-RU"/>
              </w:rPr>
              <w:t>2</w:t>
            </w:r>
            <w:r w:rsidR="00687581" w:rsidRPr="000D039F">
              <w:rPr>
                <w:lang w:val="ru-RU"/>
              </w:rPr>
              <w:t>–</w:t>
            </w:r>
            <w:r w:rsidRPr="000D039F">
              <w:rPr>
                <w:lang w:val="ru-RU"/>
              </w:rPr>
              <w:t xml:space="preserve">10 </w:t>
            </w:r>
            <w:r w:rsidR="007D205E" w:rsidRPr="000D039F">
              <w:rPr>
                <w:lang w:val="ru-RU"/>
              </w:rPr>
              <w:t>м</w:t>
            </w:r>
            <w:r w:rsidRPr="000D039F">
              <w:rPr>
                <w:lang w:val="ru-RU"/>
              </w:rPr>
              <w:t>/</w:t>
            </w:r>
            <w:r w:rsidR="007D205E" w:rsidRPr="000D039F">
              <w:rPr>
                <w:lang w:val="ru-RU"/>
              </w:rPr>
              <w:t>с</w:t>
            </w:r>
            <w:r w:rsidRPr="000D039F">
              <w:rPr>
                <w:lang w:val="ru-RU"/>
              </w:rPr>
              <w:t xml:space="preserve"> (10 </w:t>
            </w:r>
            <w:r w:rsidR="007D205E" w:rsidRPr="000D039F">
              <w:rPr>
                <w:lang w:val="ru-RU"/>
              </w:rPr>
              <w:t>с</w:t>
            </w:r>
            <w:r w:rsidRPr="000D039F">
              <w:rPr>
                <w:lang w:val="ru-RU"/>
              </w:rPr>
              <w:t>)</w:t>
            </w:r>
          </w:p>
        </w:tc>
      </w:tr>
      <w:tr w:rsidR="00D876DA" w:rsidRPr="000D039F" w14:paraId="4D9BE927" w14:textId="77777777" w:rsidTr="000B5146">
        <w:trPr>
          <w:jc w:val="center"/>
        </w:trPr>
        <w:tc>
          <w:tcPr>
            <w:tcW w:w="3213" w:type="dxa"/>
          </w:tcPr>
          <w:p w14:paraId="16A4725B" w14:textId="03BAA743" w:rsidR="00D876DA" w:rsidRPr="000D039F" w:rsidRDefault="00D876DA" w:rsidP="00D876DA">
            <w:pPr>
              <w:pStyle w:val="Tabletext"/>
              <w:rPr>
                <w:lang w:val="ru-RU"/>
              </w:rPr>
            </w:pPr>
            <w:r w:rsidRPr="000D039F">
              <w:rPr>
                <w:lang w:val="ru-RU"/>
              </w:rPr>
              <w:t>Температура</w:t>
            </w:r>
          </w:p>
        </w:tc>
        <w:tc>
          <w:tcPr>
            <w:tcW w:w="2142" w:type="dxa"/>
            <w:vMerge/>
          </w:tcPr>
          <w:p w14:paraId="3DC3CD6C" w14:textId="77777777" w:rsidR="00D876DA" w:rsidRPr="000D039F" w:rsidRDefault="00D876DA" w:rsidP="00D876DA">
            <w:pPr>
              <w:pStyle w:val="Tabletext"/>
              <w:jc w:val="center"/>
              <w:rPr>
                <w:lang w:val="ru-RU"/>
              </w:rPr>
            </w:pPr>
          </w:p>
        </w:tc>
        <w:tc>
          <w:tcPr>
            <w:tcW w:w="1684" w:type="dxa"/>
            <w:vAlign w:val="center"/>
          </w:tcPr>
          <w:p w14:paraId="1BAC8333" w14:textId="4AC71BB6" w:rsidR="00D876DA" w:rsidRPr="000D039F" w:rsidRDefault="00D876DA" w:rsidP="00D876DA">
            <w:pPr>
              <w:pStyle w:val="Tabletext"/>
              <w:jc w:val="center"/>
              <w:rPr>
                <w:lang w:val="ru-RU"/>
              </w:rPr>
            </w:pPr>
            <w:r w:rsidRPr="000D039F">
              <w:rPr>
                <w:lang w:val="ru-RU"/>
              </w:rPr>
              <w:t>20 100</w:t>
            </w:r>
          </w:p>
        </w:tc>
        <w:tc>
          <w:tcPr>
            <w:tcW w:w="2600" w:type="dxa"/>
            <w:vAlign w:val="bottom"/>
          </w:tcPr>
          <w:p w14:paraId="443202A2" w14:textId="502773B9" w:rsidR="00D876DA" w:rsidRPr="000D039F" w:rsidRDefault="00D876DA" w:rsidP="00D876DA">
            <w:pPr>
              <w:pStyle w:val="Tabletext"/>
              <w:jc w:val="center"/>
              <w:rPr>
                <w:lang w:val="ru-RU"/>
              </w:rPr>
            </w:pPr>
            <w:r w:rsidRPr="000D039F">
              <w:rPr>
                <w:lang w:val="ru-RU"/>
              </w:rPr>
              <w:t>0</w:t>
            </w:r>
            <w:r w:rsidR="00687581" w:rsidRPr="000D039F">
              <w:rPr>
                <w:lang w:val="ru-RU"/>
              </w:rPr>
              <w:t>,</w:t>
            </w:r>
            <w:r w:rsidRPr="000D039F">
              <w:rPr>
                <w:lang w:val="ru-RU"/>
              </w:rPr>
              <w:t xml:space="preserve">53 K (2 </w:t>
            </w:r>
            <w:r w:rsidR="007D205E" w:rsidRPr="000D039F">
              <w:rPr>
                <w:lang w:val="ru-RU"/>
              </w:rPr>
              <w:t>с</w:t>
            </w:r>
            <w:r w:rsidRPr="000D039F">
              <w:rPr>
                <w:lang w:val="ru-RU"/>
              </w:rPr>
              <w:t>)</w:t>
            </w:r>
          </w:p>
        </w:tc>
      </w:tr>
      <w:tr w:rsidR="00D51813" w:rsidRPr="000D039F" w14:paraId="3232AB98" w14:textId="77777777" w:rsidTr="00D876DA">
        <w:trPr>
          <w:jc w:val="center"/>
        </w:trPr>
        <w:tc>
          <w:tcPr>
            <w:tcW w:w="3213" w:type="dxa"/>
            <w:vAlign w:val="center"/>
          </w:tcPr>
          <w:p w14:paraId="714C5103" w14:textId="77777777" w:rsidR="00D51813" w:rsidRPr="000D039F" w:rsidRDefault="00D51813" w:rsidP="0050125C">
            <w:pPr>
              <w:pStyle w:val="Tabletext"/>
              <w:rPr>
                <w:lang w:val="ru-RU"/>
              </w:rPr>
            </w:pPr>
            <w:r w:rsidRPr="000D039F">
              <w:rPr>
                <w:lang w:val="ru-RU"/>
              </w:rPr>
              <w:t>O</w:t>
            </w:r>
            <w:r w:rsidRPr="000D039F">
              <w:rPr>
                <w:vertAlign w:val="subscript"/>
                <w:lang w:val="ru-RU"/>
              </w:rPr>
              <w:t>2</w:t>
            </w:r>
          </w:p>
        </w:tc>
        <w:tc>
          <w:tcPr>
            <w:tcW w:w="2142" w:type="dxa"/>
            <w:vMerge/>
          </w:tcPr>
          <w:p w14:paraId="17CCC3BF" w14:textId="77777777" w:rsidR="00D51813" w:rsidRPr="000D039F" w:rsidRDefault="00D51813" w:rsidP="0050125C">
            <w:pPr>
              <w:pStyle w:val="Tabletext"/>
              <w:jc w:val="center"/>
              <w:rPr>
                <w:lang w:val="ru-RU"/>
              </w:rPr>
            </w:pPr>
          </w:p>
        </w:tc>
        <w:tc>
          <w:tcPr>
            <w:tcW w:w="1684" w:type="dxa"/>
            <w:vAlign w:val="center"/>
          </w:tcPr>
          <w:p w14:paraId="257E4058" w14:textId="537EF001" w:rsidR="00D51813" w:rsidRPr="000D039F" w:rsidRDefault="00D51813" w:rsidP="0050125C">
            <w:pPr>
              <w:pStyle w:val="Tabletext"/>
              <w:jc w:val="center"/>
              <w:rPr>
                <w:lang w:val="ru-RU"/>
              </w:rPr>
            </w:pPr>
            <w:r w:rsidRPr="000D039F">
              <w:rPr>
                <w:lang w:val="ru-RU"/>
              </w:rPr>
              <w:t>80</w:t>
            </w:r>
            <w:r w:rsidR="00B31B3A" w:rsidRPr="000D039F">
              <w:rPr>
                <w:lang w:val="ru-RU"/>
              </w:rPr>
              <w:t xml:space="preserve"> </w:t>
            </w:r>
            <w:r w:rsidRPr="000D039F">
              <w:rPr>
                <w:lang w:val="ru-RU"/>
              </w:rPr>
              <w:t>120</w:t>
            </w:r>
          </w:p>
        </w:tc>
        <w:tc>
          <w:tcPr>
            <w:tcW w:w="2600" w:type="dxa"/>
            <w:vAlign w:val="bottom"/>
          </w:tcPr>
          <w:p w14:paraId="77772E28" w14:textId="01CC9983" w:rsidR="00D51813" w:rsidRPr="000D039F" w:rsidRDefault="00D51813" w:rsidP="0050125C">
            <w:pPr>
              <w:pStyle w:val="Tabletext"/>
              <w:jc w:val="center"/>
              <w:rPr>
                <w:lang w:val="ru-RU"/>
              </w:rPr>
            </w:pPr>
            <w:r w:rsidRPr="000D039F">
              <w:rPr>
                <w:lang w:val="ru-RU"/>
              </w:rPr>
              <w:t xml:space="preserve">3 </w:t>
            </w:r>
            <w:r w:rsidRPr="000D039F">
              <w:rPr>
                <w:rFonts w:ascii="Symbol" w:hAnsi="Symbol"/>
                <w:lang w:val="ru-RU"/>
              </w:rPr>
              <w:t></w:t>
            </w:r>
            <w:r w:rsidRPr="000D039F">
              <w:rPr>
                <w:lang w:val="ru-RU"/>
              </w:rPr>
              <w:t xml:space="preserve"> </w:t>
            </w:r>
            <w:proofErr w:type="gramStart"/>
            <w:r w:rsidRPr="000D039F">
              <w:rPr>
                <w:lang w:val="ru-RU"/>
              </w:rPr>
              <w:t>10</w:t>
            </w:r>
            <w:r w:rsidRPr="000D039F">
              <w:rPr>
                <w:vertAlign w:val="superscript"/>
                <w:lang w:val="ru-RU"/>
              </w:rPr>
              <w:t>−3</w:t>
            </w:r>
            <w:proofErr w:type="gramEnd"/>
            <w:r w:rsidRPr="000D039F">
              <w:rPr>
                <w:lang w:val="ru-RU"/>
              </w:rPr>
              <w:t xml:space="preserve"> v/v (2 </w:t>
            </w:r>
            <w:r w:rsidR="007D205E" w:rsidRPr="000D039F">
              <w:rPr>
                <w:lang w:val="ru-RU"/>
              </w:rPr>
              <w:t>с</w:t>
            </w:r>
            <w:r w:rsidRPr="000D039F">
              <w:rPr>
                <w:lang w:val="ru-RU"/>
              </w:rPr>
              <w:t>)</w:t>
            </w:r>
          </w:p>
        </w:tc>
      </w:tr>
      <w:tr w:rsidR="00D51813" w:rsidRPr="000D039F" w14:paraId="2CB44BD6" w14:textId="77777777" w:rsidTr="00D876DA">
        <w:trPr>
          <w:jc w:val="center"/>
        </w:trPr>
        <w:tc>
          <w:tcPr>
            <w:tcW w:w="3213" w:type="dxa"/>
            <w:vAlign w:val="center"/>
          </w:tcPr>
          <w:p w14:paraId="5CEDB1D2" w14:textId="21367C20" w:rsidR="00D51813" w:rsidRPr="000D039F" w:rsidRDefault="00D876DA" w:rsidP="0050125C">
            <w:pPr>
              <w:pStyle w:val="Tabletext"/>
              <w:rPr>
                <w:lang w:val="ru-RU"/>
              </w:rPr>
            </w:pPr>
            <w:r w:rsidRPr="000D039F">
              <w:rPr>
                <w:lang w:val="ru-RU"/>
              </w:rPr>
              <w:t>Магнитное поле</w:t>
            </w:r>
          </w:p>
        </w:tc>
        <w:tc>
          <w:tcPr>
            <w:tcW w:w="2142" w:type="dxa"/>
            <w:vMerge/>
          </w:tcPr>
          <w:p w14:paraId="25CBA9B2" w14:textId="77777777" w:rsidR="00D51813" w:rsidRPr="000D039F" w:rsidRDefault="00D51813" w:rsidP="0050125C">
            <w:pPr>
              <w:pStyle w:val="Tabletext"/>
              <w:jc w:val="center"/>
              <w:rPr>
                <w:lang w:val="ru-RU"/>
              </w:rPr>
            </w:pPr>
          </w:p>
        </w:tc>
        <w:tc>
          <w:tcPr>
            <w:tcW w:w="1684" w:type="dxa"/>
            <w:vAlign w:val="center"/>
          </w:tcPr>
          <w:p w14:paraId="1139D46E" w14:textId="47CA3CDD" w:rsidR="00D51813" w:rsidRPr="000D039F" w:rsidRDefault="00D51813" w:rsidP="0050125C">
            <w:pPr>
              <w:pStyle w:val="Tabletext"/>
              <w:jc w:val="center"/>
              <w:rPr>
                <w:lang w:val="ru-RU"/>
              </w:rPr>
            </w:pPr>
            <w:r w:rsidRPr="000D039F">
              <w:rPr>
                <w:lang w:val="ru-RU"/>
              </w:rPr>
              <w:t>80</w:t>
            </w:r>
            <w:r w:rsidR="00B31B3A" w:rsidRPr="000D039F">
              <w:rPr>
                <w:lang w:val="ru-RU"/>
              </w:rPr>
              <w:t xml:space="preserve"> </w:t>
            </w:r>
            <w:r w:rsidRPr="000D039F">
              <w:rPr>
                <w:lang w:val="ru-RU"/>
              </w:rPr>
              <w:t>110</w:t>
            </w:r>
          </w:p>
        </w:tc>
        <w:tc>
          <w:tcPr>
            <w:tcW w:w="2600" w:type="dxa"/>
            <w:vAlign w:val="bottom"/>
          </w:tcPr>
          <w:p w14:paraId="72972D5D" w14:textId="2B4F1CE5" w:rsidR="00D51813" w:rsidRPr="000D039F" w:rsidRDefault="00D51813" w:rsidP="0050125C">
            <w:pPr>
              <w:pStyle w:val="Tabletext"/>
              <w:jc w:val="center"/>
              <w:rPr>
                <w:lang w:val="ru-RU"/>
              </w:rPr>
            </w:pPr>
            <w:r w:rsidRPr="000D039F">
              <w:rPr>
                <w:lang w:val="ru-RU"/>
              </w:rPr>
              <w:t>0</w:t>
            </w:r>
            <w:r w:rsidR="00687581" w:rsidRPr="000D039F">
              <w:rPr>
                <w:lang w:val="ru-RU"/>
              </w:rPr>
              <w:t>,</w:t>
            </w:r>
            <w:r w:rsidRPr="000D039F">
              <w:rPr>
                <w:lang w:val="ru-RU"/>
              </w:rPr>
              <w:t>3</w:t>
            </w:r>
            <w:r w:rsidR="00687581" w:rsidRPr="000D039F">
              <w:rPr>
                <w:lang w:val="ru-RU"/>
              </w:rPr>
              <w:t>–</w:t>
            </w:r>
            <w:r w:rsidRPr="000D039F">
              <w:rPr>
                <w:lang w:val="ru-RU"/>
              </w:rPr>
              <w:t xml:space="preserve">1 </w:t>
            </w:r>
            <w:proofErr w:type="spellStart"/>
            <w:r w:rsidR="007D205E" w:rsidRPr="000D039F">
              <w:rPr>
                <w:lang w:val="ru-RU"/>
              </w:rPr>
              <w:t>мГаусс</w:t>
            </w:r>
            <w:proofErr w:type="spellEnd"/>
            <w:r w:rsidR="007D205E" w:rsidRPr="000D039F">
              <w:rPr>
                <w:lang w:val="ru-RU"/>
              </w:rPr>
              <w:t xml:space="preserve"> </w:t>
            </w:r>
            <w:r w:rsidRPr="000D039F">
              <w:rPr>
                <w:lang w:val="ru-RU"/>
              </w:rPr>
              <w:t xml:space="preserve">(10 </w:t>
            </w:r>
            <w:r w:rsidR="007D205E" w:rsidRPr="000D039F">
              <w:rPr>
                <w:lang w:val="ru-RU"/>
              </w:rPr>
              <w:t>с</w:t>
            </w:r>
            <w:r w:rsidRPr="000D039F">
              <w:rPr>
                <w:lang w:val="ru-RU"/>
              </w:rPr>
              <w:t>)</w:t>
            </w:r>
          </w:p>
        </w:tc>
      </w:tr>
      <w:tr w:rsidR="00D51813" w:rsidRPr="000D039F" w14:paraId="44A21931" w14:textId="77777777" w:rsidTr="00D876DA">
        <w:trPr>
          <w:jc w:val="center"/>
        </w:trPr>
        <w:tc>
          <w:tcPr>
            <w:tcW w:w="3213" w:type="dxa"/>
            <w:vAlign w:val="center"/>
          </w:tcPr>
          <w:p w14:paraId="1BCE1EBF" w14:textId="77777777" w:rsidR="00D51813" w:rsidRPr="000D039F" w:rsidRDefault="00D51813" w:rsidP="0050125C">
            <w:pPr>
              <w:pStyle w:val="Tabletext"/>
              <w:rPr>
                <w:lang w:val="ru-RU"/>
              </w:rPr>
            </w:pPr>
            <w:r w:rsidRPr="000D039F">
              <w:rPr>
                <w:lang w:val="ru-RU"/>
              </w:rPr>
              <w:t>H</w:t>
            </w:r>
            <w:r w:rsidRPr="000D039F">
              <w:rPr>
                <w:vertAlign w:val="subscript"/>
                <w:lang w:val="ru-RU"/>
              </w:rPr>
              <w:t>2</w:t>
            </w:r>
            <w:r w:rsidRPr="000D039F">
              <w:rPr>
                <w:lang w:val="ru-RU"/>
              </w:rPr>
              <w:t>O</w:t>
            </w:r>
          </w:p>
        </w:tc>
        <w:tc>
          <w:tcPr>
            <w:tcW w:w="2142" w:type="dxa"/>
          </w:tcPr>
          <w:p w14:paraId="4D7E3C3C" w14:textId="77777777" w:rsidR="00D51813" w:rsidRPr="000D039F" w:rsidRDefault="00D51813" w:rsidP="0050125C">
            <w:pPr>
              <w:pStyle w:val="Tabletext"/>
              <w:jc w:val="center"/>
              <w:rPr>
                <w:lang w:val="ru-RU"/>
              </w:rPr>
            </w:pPr>
            <w:r w:rsidRPr="000D039F">
              <w:rPr>
                <w:lang w:val="ru-RU"/>
              </w:rPr>
              <w:t>183</w:t>
            </w:r>
          </w:p>
        </w:tc>
        <w:tc>
          <w:tcPr>
            <w:tcW w:w="1684" w:type="dxa"/>
            <w:vAlign w:val="center"/>
          </w:tcPr>
          <w:p w14:paraId="7ED9A222" w14:textId="348DD6B5" w:rsidR="00D51813" w:rsidRPr="000D039F" w:rsidRDefault="00D51813" w:rsidP="0050125C">
            <w:pPr>
              <w:pStyle w:val="Tabletext"/>
              <w:jc w:val="center"/>
              <w:rPr>
                <w:lang w:val="ru-RU"/>
              </w:rPr>
            </w:pPr>
            <w:r w:rsidRPr="000D039F">
              <w:rPr>
                <w:lang w:val="ru-RU"/>
              </w:rPr>
              <w:t>1</w:t>
            </w:r>
            <w:r w:rsidR="00B31B3A" w:rsidRPr="000D039F">
              <w:rPr>
                <w:lang w:val="ru-RU"/>
              </w:rPr>
              <w:t xml:space="preserve"> </w:t>
            </w:r>
            <w:r w:rsidRPr="000D039F">
              <w:rPr>
                <w:lang w:val="ru-RU"/>
              </w:rPr>
              <w:t>590</w:t>
            </w:r>
          </w:p>
        </w:tc>
        <w:tc>
          <w:tcPr>
            <w:tcW w:w="2600" w:type="dxa"/>
            <w:vAlign w:val="bottom"/>
          </w:tcPr>
          <w:p w14:paraId="7E2DF878" w14:textId="6D45FC35" w:rsidR="00D51813" w:rsidRPr="000D039F" w:rsidRDefault="00D51813" w:rsidP="0050125C">
            <w:pPr>
              <w:pStyle w:val="Tabletext"/>
              <w:jc w:val="center"/>
              <w:rPr>
                <w:lang w:val="ru-RU"/>
              </w:rPr>
            </w:pPr>
            <w:r w:rsidRPr="000D039F">
              <w:rPr>
                <w:lang w:val="ru-RU"/>
              </w:rPr>
              <w:t xml:space="preserve">1 </w:t>
            </w:r>
            <w:r w:rsidRPr="000D039F">
              <w:rPr>
                <w:rFonts w:ascii="Symbol" w:hAnsi="Symbol"/>
                <w:lang w:val="ru-RU"/>
              </w:rPr>
              <w:t></w:t>
            </w:r>
            <w:r w:rsidRPr="000D039F">
              <w:rPr>
                <w:lang w:val="ru-RU"/>
              </w:rPr>
              <w:t xml:space="preserve"> </w:t>
            </w:r>
            <w:proofErr w:type="gramStart"/>
            <w:r w:rsidRPr="000D039F">
              <w:rPr>
                <w:lang w:val="ru-RU"/>
              </w:rPr>
              <w:t>10</w:t>
            </w:r>
            <w:r w:rsidRPr="000D039F">
              <w:rPr>
                <w:vertAlign w:val="superscript"/>
                <w:lang w:val="ru-RU"/>
              </w:rPr>
              <w:t>−7</w:t>
            </w:r>
            <w:proofErr w:type="gramEnd"/>
            <w:r w:rsidRPr="000D039F">
              <w:rPr>
                <w:lang w:val="ru-RU"/>
              </w:rPr>
              <w:t xml:space="preserve"> v/v (2 </w:t>
            </w:r>
            <w:r w:rsidR="007D205E" w:rsidRPr="000D039F">
              <w:rPr>
                <w:lang w:val="ru-RU"/>
              </w:rPr>
              <w:t>с</w:t>
            </w:r>
            <w:r w:rsidRPr="000D039F">
              <w:rPr>
                <w:lang w:val="ru-RU"/>
              </w:rPr>
              <w:t>)</w:t>
            </w:r>
          </w:p>
        </w:tc>
      </w:tr>
      <w:tr w:rsidR="00D51813" w:rsidRPr="000D039F" w14:paraId="11FDC180" w14:textId="77777777" w:rsidTr="00D876DA">
        <w:trPr>
          <w:jc w:val="center"/>
        </w:trPr>
        <w:tc>
          <w:tcPr>
            <w:tcW w:w="3213" w:type="dxa"/>
            <w:vAlign w:val="center"/>
          </w:tcPr>
          <w:p w14:paraId="19AD418C" w14:textId="77777777" w:rsidR="00D51813" w:rsidRPr="000D039F" w:rsidRDefault="00D51813" w:rsidP="0050125C">
            <w:pPr>
              <w:pStyle w:val="Tabletext"/>
              <w:rPr>
                <w:lang w:val="ru-RU"/>
              </w:rPr>
            </w:pPr>
            <w:proofErr w:type="spellStart"/>
            <w:r w:rsidRPr="000D039F">
              <w:rPr>
                <w:lang w:val="ru-RU"/>
              </w:rPr>
              <w:t>ClO</w:t>
            </w:r>
            <w:proofErr w:type="spellEnd"/>
          </w:p>
        </w:tc>
        <w:tc>
          <w:tcPr>
            <w:tcW w:w="2142" w:type="dxa"/>
            <w:vMerge w:val="restart"/>
            <w:vAlign w:val="center"/>
          </w:tcPr>
          <w:p w14:paraId="26B85C0C" w14:textId="77777777" w:rsidR="00D51813" w:rsidRPr="000D039F" w:rsidRDefault="00D51813" w:rsidP="0050125C">
            <w:pPr>
              <w:pStyle w:val="Tabletext"/>
              <w:jc w:val="center"/>
              <w:rPr>
                <w:lang w:val="ru-RU"/>
              </w:rPr>
            </w:pPr>
            <w:r w:rsidRPr="000D039F">
              <w:rPr>
                <w:lang w:val="ru-RU"/>
              </w:rPr>
              <w:t>205</w:t>
            </w:r>
          </w:p>
        </w:tc>
        <w:tc>
          <w:tcPr>
            <w:tcW w:w="1684" w:type="dxa"/>
            <w:vAlign w:val="center"/>
          </w:tcPr>
          <w:p w14:paraId="09AFF714" w14:textId="4072B139" w:rsidR="00D51813" w:rsidRPr="000D039F" w:rsidRDefault="00D51813" w:rsidP="0050125C">
            <w:pPr>
              <w:pStyle w:val="Tabletext"/>
              <w:jc w:val="center"/>
              <w:rPr>
                <w:lang w:val="ru-RU"/>
              </w:rPr>
            </w:pPr>
            <w:r w:rsidRPr="000D039F">
              <w:rPr>
                <w:lang w:val="ru-RU"/>
              </w:rPr>
              <w:t>2</w:t>
            </w:r>
            <w:r w:rsidR="00B31B3A" w:rsidRPr="000D039F">
              <w:rPr>
                <w:lang w:val="ru-RU"/>
              </w:rPr>
              <w:t xml:space="preserve"> </w:t>
            </w:r>
            <w:r w:rsidRPr="000D039F">
              <w:rPr>
                <w:lang w:val="ru-RU"/>
              </w:rPr>
              <w:t>040</w:t>
            </w:r>
          </w:p>
        </w:tc>
        <w:tc>
          <w:tcPr>
            <w:tcW w:w="2600" w:type="dxa"/>
            <w:vAlign w:val="bottom"/>
          </w:tcPr>
          <w:p w14:paraId="3EA66F04" w14:textId="068D79B4" w:rsidR="00D51813" w:rsidRPr="000D039F" w:rsidRDefault="00D51813" w:rsidP="0050125C">
            <w:pPr>
              <w:pStyle w:val="Tabletext"/>
              <w:jc w:val="center"/>
              <w:rPr>
                <w:lang w:val="ru-RU"/>
              </w:rPr>
            </w:pPr>
            <w:r w:rsidRPr="000D039F">
              <w:rPr>
                <w:lang w:val="ru-RU"/>
              </w:rPr>
              <w:t xml:space="preserve">2 </w:t>
            </w:r>
            <w:r w:rsidRPr="000D039F">
              <w:rPr>
                <w:rFonts w:ascii="Symbol" w:hAnsi="Symbol"/>
                <w:lang w:val="ru-RU"/>
              </w:rPr>
              <w:t></w:t>
            </w:r>
            <w:r w:rsidRPr="000D039F">
              <w:rPr>
                <w:lang w:val="ru-RU"/>
              </w:rPr>
              <w:t xml:space="preserve"> </w:t>
            </w:r>
            <w:proofErr w:type="gramStart"/>
            <w:r w:rsidRPr="000D039F">
              <w:rPr>
                <w:lang w:val="ru-RU"/>
              </w:rPr>
              <w:t>10</w:t>
            </w:r>
            <w:r w:rsidRPr="000D039F">
              <w:rPr>
                <w:vertAlign w:val="superscript"/>
                <w:lang w:val="ru-RU"/>
              </w:rPr>
              <w:t>−10</w:t>
            </w:r>
            <w:proofErr w:type="gramEnd"/>
            <w:r w:rsidRPr="000D039F">
              <w:rPr>
                <w:lang w:val="ru-RU"/>
              </w:rPr>
              <w:t xml:space="preserve"> v/v (10 </w:t>
            </w:r>
            <w:r w:rsidR="007D205E" w:rsidRPr="000D039F">
              <w:rPr>
                <w:lang w:val="ru-RU"/>
              </w:rPr>
              <w:t>с</w:t>
            </w:r>
            <w:r w:rsidRPr="000D039F">
              <w:rPr>
                <w:lang w:val="ru-RU"/>
              </w:rPr>
              <w:t>)</w:t>
            </w:r>
          </w:p>
        </w:tc>
      </w:tr>
      <w:tr w:rsidR="00D51813" w:rsidRPr="000D039F" w14:paraId="1B54E26E" w14:textId="77777777" w:rsidTr="00D876DA">
        <w:trPr>
          <w:jc w:val="center"/>
        </w:trPr>
        <w:tc>
          <w:tcPr>
            <w:tcW w:w="3213" w:type="dxa"/>
            <w:vAlign w:val="center"/>
          </w:tcPr>
          <w:p w14:paraId="4EF50532" w14:textId="77777777" w:rsidR="00D51813" w:rsidRPr="000D039F" w:rsidRDefault="00D51813" w:rsidP="0050125C">
            <w:pPr>
              <w:pStyle w:val="Tabletext"/>
              <w:rPr>
                <w:lang w:val="ru-RU"/>
              </w:rPr>
            </w:pPr>
            <w:r w:rsidRPr="000D039F">
              <w:rPr>
                <w:lang w:val="ru-RU"/>
              </w:rPr>
              <w:t>O</w:t>
            </w:r>
            <w:r w:rsidRPr="000D039F">
              <w:rPr>
                <w:vertAlign w:val="subscript"/>
                <w:lang w:val="ru-RU"/>
              </w:rPr>
              <w:t>3</w:t>
            </w:r>
          </w:p>
        </w:tc>
        <w:tc>
          <w:tcPr>
            <w:tcW w:w="2142" w:type="dxa"/>
            <w:vMerge/>
          </w:tcPr>
          <w:p w14:paraId="28D523C3" w14:textId="77777777" w:rsidR="00D51813" w:rsidRPr="000D039F" w:rsidRDefault="00D51813" w:rsidP="0050125C">
            <w:pPr>
              <w:pStyle w:val="Tabletext"/>
              <w:jc w:val="center"/>
              <w:rPr>
                <w:lang w:val="ru-RU"/>
              </w:rPr>
            </w:pPr>
          </w:p>
        </w:tc>
        <w:tc>
          <w:tcPr>
            <w:tcW w:w="1684" w:type="dxa"/>
            <w:vAlign w:val="center"/>
          </w:tcPr>
          <w:p w14:paraId="13C9A617" w14:textId="0B05BEE3" w:rsidR="00D51813" w:rsidRPr="000D039F" w:rsidRDefault="00D51813" w:rsidP="0050125C">
            <w:pPr>
              <w:pStyle w:val="Tabletext"/>
              <w:jc w:val="center"/>
              <w:rPr>
                <w:lang w:val="ru-RU"/>
              </w:rPr>
            </w:pPr>
            <w:r w:rsidRPr="000D039F">
              <w:rPr>
                <w:lang w:val="ru-RU"/>
              </w:rPr>
              <w:t>1</w:t>
            </w:r>
            <w:r w:rsidR="00B31B3A" w:rsidRPr="000D039F">
              <w:rPr>
                <w:lang w:val="ru-RU"/>
              </w:rPr>
              <w:t xml:space="preserve"> </w:t>
            </w:r>
            <w:r w:rsidRPr="000D039F">
              <w:rPr>
                <w:lang w:val="ru-RU"/>
              </w:rPr>
              <w:t>590</w:t>
            </w:r>
          </w:p>
        </w:tc>
        <w:tc>
          <w:tcPr>
            <w:tcW w:w="2600" w:type="dxa"/>
            <w:vAlign w:val="bottom"/>
          </w:tcPr>
          <w:p w14:paraId="39F58750" w14:textId="3A29B797" w:rsidR="00D51813" w:rsidRPr="000D039F" w:rsidRDefault="00D51813" w:rsidP="0050125C">
            <w:pPr>
              <w:pStyle w:val="Tabletext"/>
              <w:jc w:val="center"/>
              <w:rPr>
                <w:lang w:val="ru-RU"/>
              </w:rPr>
            </w:pPr>
            <w:r w:rsidRPr="000D039F">
              <w:rPr>
                <w:lang w:val="ru-RU"/>
              </w:rPr>
              <w:t xml:space="preserve">1 </w:t>
            </w:r>
            <w:r w:rsidRPr="000D039F">
              <w:rPr>
                <w:rFonts w:ascii="Symbol" w:hAnsi="Symbol"/>
                <w:lang w:val="ru-RU"/>
              </w:rPr>
              <w:t></w:t>
            </w:r>
            <w:r w:rsidRPr="000D039F">
              <w:rPr>
                <w:lang w:val="ru-RU"/>
              </w:rPr>
              <w:t xml:space="preserve"> </w:t>
            </w:r>
            <w:proofErr w:type="gramStart"/>
            <w:r w:rsidRPr="000D039F">
              <w:rPr>
                <w:lang w:val="ru-RU"/>
              </w:rPr>
              <w:t>10</w:t>
            </w:r>
            <w:r w:rsidRPr="000D039F">
              <w:rPr>
                <w:vertAlign w:val="superscript"/>
                <w:lang w:val="ru-RU"/>
              </w:rPr>
              <w:t>−8</w:t>
            </w:r>
            <w:proofErr w:type="gramEnd"/>
            <w:r w:rsidRPr="000D039F">
              <w:rPr>
                <w:lang w:val="ru-RU"/>
              </w:rPr>
              <w:t xml:space="preserve"> v/v (2 </w:t>
            </w:r>
            <w:r w:rsidR="007D205E" w:rsidRPr="000D039F">
              <w:rPr>
                <w:lang w:val="ru-RU"/>
              </w:rPr>
              <w:t>с</w:t>
            </w:r>
            <w:r w:rsidRPr="000D039F">
              <w:rPr>
                <w:lang w:val="ru-RU"/>
              </w:rPr>
              <w:t>)</w:t>
            </w:r>
          </w:p>
        </w:tc>
      </w:tr>
      <w:tr w:rsidR="00D51813" w:rsidRPr="000D039F" w14:paraId="2DA49035" w14:textId="77777777" w:rsidTr="00D876DA">
        <w:trPr>
          <w:jc w:val="center"/>
        </w:trPr>
        <w:tc>
          <w:tcPr>
            <w:tcW w:w="3213" w:type="dxa"/>
            <w:vAlign w:val="center"/>
          </w:tcPr>
          <w:p w14:paraId="227F4BB0" w14:textId="77777777" w:rsidR="00D51813" w:rsidRPr="000D039F" w:rsidRDefault="00D51813" w:rsidP="0050125C">
            <w:pPr>
              <w:pStyle w:val="Tabletext"/>
              <w:rPr>
                <w:lang w:val="ru-RU"/>
              </w:rPr>
            </w:pPr>
            <w:r w:rsidRPr="000D039F">
              <w:rPr>
                <w:lang w:val="ru-RU"/>
              </w:rPr>
              <w:t>H</w:t>
            </w:r>
            <w:r w:rsidRPr="000D039F">
              <w:rPr>
                <w:vertAlign w:val="subscript"/>
                <w:lang w:val="ru-RU"/>
              </w:rPr>
              <w:t>2</w:t>
            </w:r>
            <w:r w:rsidRPr="000D039F">
              <w:rPr>
                <w:lang w:val="ru-RU"/>
              </w:rPr>
              <w:t>O</w:t>
            </w:r>
            <w:r w:rsidRPr="000D039F">
              <w:rPr>
                <w:vertAlign w:val="subscript"/>
                <w:lang w:val="ru-RU"/>
              </w:rPr>
              <w:t>2</w:t>
            </w:r>
          </w:p>
        </w:tc>
        <w:tc>
          <w:tcPr>
            <w:tcW w:w="2142" w:type="dxa"/>
            <w:vMerge/>
          </w:tcPr>
          <w:p w14:paraId="08875B7C" w14:textId="77777777" w:rsidR="00D51813" w:rsidRPr="000D039F" w:rsidRDefault="00D51813" w:rsidP="0050125C">
            <w:pPr>
              <w:pStyle w:val="Tabletext"/>
              <w:jc w:val="center"/>
              <w:rPr>
                <w:lang w:val="ru-RU"/>
              </w:rPr>
            </w:pPr>
          </w:p>
        </w:tc>
        <w:tc>
          <w:tcPr>
            <w:tcW w:w="1684" w:type="dxa"/>
            <w:vAlign w:val="center"/>
          </w:tcPr>
          <w:p w14:paraId="4BCD4E88" w14:textId="7678C282" w:rsidR="00D51813" w:rsidRPr="000D039F" w:rsidRDefault="00D51813" w:rsidP="0050125C">
            <w:pPr>
              <w:pStyle w:val="Tabletext"/>
              <w:jc w:val="center"/>
              <w:rPr>
                <w:lang w:val="ru-RU"/>
              </w:rPr>
            </w:pPr>
            <w:r w:rsidRPr="000D039F">
              <w:rPr>
                <w:lang w:val="ru-RU"/>
              </w:rPr>
              <w:t>2</w:t>
            </w:r>
            <w:r w:rsidR="00B31B3A" w:rsidRPr="000D039F">
              <w:rPr>
                <w:lang w:val="ru-RU"/>
              </w:rPr>
              <w:t xml:space="preserve"> </w:t>
            </w:r>
            <w:r w:rsidRPr="000D039F">
              <w:rPr>
                <w:lang w:val="ru-RU"/>
              </w:rPr>
              <w:t>050</w:t>
            </w:r>
          </w:p>
        </w:tc>
        <w:tc>
          <w:tcPr>
            <w:tcW w:w="2600" w:type="dxa"/>
            <w:vAlign w:val="bottom"/>
          </w:tcPr>
          <w:p w14:paraId="1E4A90DF" w14:textId="38565E1E" w:rsidR="00D51813" w:rsidRPr="000D039F" w:rsidRDefault="00D51813" w:rsidP="0050125C">
            <w:pPr>
              <w:pStyle w:val="Tabletext"/>
              <w:jc w:val="center"/>
              <w:rPr>
                <w:lang w:val="ru-RU"/>
              </w:rPr>
            </w:pPr>
            <w:r w:rsidRPr="000D039F">
              <w:rPr>
                <w:lang w:val="ru-RU"/>
              </w:rPr>
              <w:t xml:space="preserve">9 </w:t>
            </w:r>
            <w:r w:rsidRPr="000D039F">
              <w:rPr>
                <w:rFonts w:ascii="Symbol" w:hAnsi="Symbol"/>
                <w:lang w:val="ru-RU"/>
              </w:rPr>
              <w:t></w:t>
            </w:r>
            <w:r w:rsidRPr="000D039F">
              <w:rPr>
                <w:lang w:val="ru-RU"/>
              </w:rPr>
              <w:t xml:space="preserve"> </w:t>
            </w:r>
            <w:proofErr w:type="gramStart"/>
            <w:r w:rsidRPr="000D039F">
              <w:rPr>
                <w:lang w:val="ru-RU"/>
              </w:rPr>
              <w:t>10</w:t>
            </w:r>
            <w:r w:rsidRPr="000D039F">
              <w:rPr>
                <w:vertAlign w:val="superscript"/>
                <w:lang w:val="ru-RU"/>
              </w:rPr>
              <w:t>−10</w:t>
            </w:r>
            <w:proofErr w:type="gramEnd"/>
            <w:r w:rsidRPr="000D039F">
              <w:rPr>
                <w:lang w:val="ru-RU"/>
              </w:rPr>
              <w:t xml:space="preserve"> v/v (10 </w:t>
            </w:r>
            <w:r w:rsidR="007D205E" w:rsidRPr="000D039F">
              <w:rPr>
                <w:lang w:val="ru-RU"/>
              </w:rPr>
              <w:t>с</w:t>
            </w:r>
            <w:r w:rsidRPr="000D039F">
              <w:rPr>
                <w:lang w:val="ru-RU"/>
              </w:rPr>
              <w:t>)</w:t>
            </w:r>
          </w:p>
        </w:tc>
      </w:tr>
      <w:tr w:rsidR="00D51813" w:rsidRPr="000D039F" w14:paraId="7971A69F" w14:textId="77777777" w:rsidTr="00D876DA">
        <w:trPr>
          <w:jc w:val="center"/>
        </w:trPr>
        <w:tc>
          <w:tcPr>
            <w:tcW w:w="3213" w:type="dxa"/>
            <w:vAlign w:val="center"/>
          </w:tcPr>
          <w:p w14:paraId="1D3D08E3" w14:textId="77777777" w:rsidR="00D51813" w:rsidRPr="000D039F" w:rsidRDefault="00D51813" w:rsidP="0050125C">
            <w:pPr>
              <w:pStyle w:val="Tabletext"/>
              <w:rPr>
                <w:lang w:val="ru-RU"/>
              </w:rPr>
            </w:pPr>
            <w:r w:rsidRPr="000D039F">
              <w:rPr>
                <w:lang w:val="ru-RU"/>
              </w:rPr>
              <w:t>O</w:t>
            </w:r>
            <w:r w:rsidRPr="000D039F">
              <w:rPr>
                <w:vertAlign w:val="subscript"/>
                <w:lang w:val="ru-RU"/>
              </w:rPr>
              <w:t>3</w:t>
            </w:r>
          </w:p>
        </w:tc>
        <w:tc>
          <w:tcPr>
            <w:tcW w:w="2142" w:type="dxa"/>
            <w:vMerge w:val="restart"/>
            <w:vAlign w:val="center"/>
          </w:tcPr>
          <w:p w14:paraId="498AB8D1" w14:textId="77777777" w:rsidR="00D51813" w:rsidRPr="000D039F" w:rsidRDefault="00D51813" w:rsidP="0050125C">
            <w:pPr>
              <w:pStyle w:val="Tabletext"/>
              <w:jc w:val="center"/>
              <w:rPr>
                <w:lang w:val="ru-RU"/>
              </w:rPr>
            </w:pPr>
            <w:r w:rsidRPr="000D039F">
              <w:rPr>
                <w:lang w:val="ru-RU"/>
              </w:rPr>
              <w:t>231</w:t>
            </w:r>
          </w:p>
        </w:tc>
        <w:tc>
          <w:tcPr>
            <w:tcW w:w="1684" w:type="dxa"/>
            <w:vAlign w:val="center"/>
          </w:tcPr>
          <w:p w14:paraId="69E10749" w14:textId="11CAF056" w:rsidR="00D51813" w:rsidRPr="000D039F" w:rsidRDefault="00D51813" w:rsidP="0050125C">
            <w:pPr>
              <w:pStyle w:val="Tabletext"/>
              <w:jc w:val="center"/>
              <w:rPr>
                <w:lang w:val="ru-RU"/>
              </w:rPr>
            </w:pPr>
            <w:r w:rsidRPr="000D039F">
              <w:rPr>
                <w:lang w:val="ru-RU"/>
              </w:rPr>
              <w:t>1</w:t>
            </w:r>
            <w:r w:rsidR="00B31B3A" w:rsidRPr="000D039F">
              <w:rPr>
                <w:lang w:val="ru-RU"/>
              </w:rPr>
              <w:t xml:space="preserve"> </w:t>
            </w:r>
            <w:r w:rsidRPr="000D039F">
              <w:rPr>
                <w:lang w:val="ru-RU"/>
              </w:rPr>
              <w:t>590</w:t>
            </w:r>
          </w:p>
        </w:tc>
        <w:tc>
          <w:tcPr>
            <w:tcW w:w="2600" w:type="dxa"/>
            <w:vAlign w:val="bottom"/>
          </w:tcPr>
          <w:p w14:paraId="78E161CB" w14:textId="222C87D2" w:rsidR="00D51813" w:rsidRPr="000D039F" w:rsidRDefault="00D51813" w:rsidP="0050125C">
            <w:pPr>
              <w:pStyle w:val="Tabletext"/>
              <w:jc w:val="center"/>
              <w:rPr>
                <w:lang w:val="ru-RU"/>
              </w:rPr>
            </w:pPr>
            <w:r w:rsidRPr="000D039F">
              <w:rPr>
                <w:lang w:val="ru-RU"/>
              </w:rPr>
              <w:t xml:space="preserve">1 </w:t>
            </w:r>
            <w:r w:rsidRPr="000D039F">
              <w:rPr>
                <w:rFonts w:ascii="Symbol" w:hAnsi="Symbol"/>
                <w:lang w:val="ru-RU"/>
              </w:rPr>
              <w:t></w:t>
            </w:r>
            <w:r w:rsidRPr="000D039F">
              <w:rPr>
                <w:lang w:val="ru-RU"/>
              </w:rPr>
              <w:t xml:space="preserve"> </w:t>
            </w:r>
            <w:proofErr w:type="gramStart"/>
            <w:r w:rsidRPr="000D039F">
              <w:rPr>
                <w:lang w:val="ru-RU"/>
              </w:rPr>
              <w:t>10</w:t>
            </w:r>
            <w:r w:rsidRPr="000D039F">
              <w:rPr>
                <w:vertAlign w:val="superscript"/>
                <w:lang w:val="ru-RU"/>
              </w:rPr>
              <w:t>−8</w:t>
            </w:r>
            <w:proofErr w:type="gramEnd"/>
            <w:r w:rsidRPr="000D039F">
              <w:rPr>
                <w:lang w:val="ru-RU"/>
              </w:rPr>
              <w:t xml:space="preserve"> v/v (2 </w:t>
            </w:r>
            <w:r w:rsidR="007D205E" w:rsidRPr="000D039F">
              <w:rPr>
                <w:lang w:val="ru-RU"/>
              </w:rPr>
              <w:t>с</w:t>
            </w:r>
            <w:r w:rsidRPr="000D039F">
              <w:rPr>
                <w:lang w:val="ru-RU"/>
              </w:rPr>
              <w:t>)</w:t>
            </w:r>
          </w:p>
        </w:tc>
      </w:tr>
      <w:tr w:rsidR="00D51813" w:rsidRPr="000D039F" w14:paraId="0ABC0813" w14:textId="77777777" w:rsidTr="00D876DA">
        <w:trPr>
          <w:jc w:val="center"/>
        </w:trPr>
        <w:tc>
          <w:tcPr>
            <w:tcW w:w="3213" w:type="dxa"/>
            <w:vAlign w:val="center"/>
          </w:tcPr>
          <w:p w14:paraId="181227F6" w14:textId="77777777" w:rsidR="00D51813" w:rsidRPr="000D039F" w:rsidRDefault="00D51813" w:rsidP="0050125C">
            <w:pPr>
              <w:pStyle w:val="Tabletext"/>
              <w:rPr>
                <w:lang w:val="ru-RU"/>
              </w:rPr>
            </w:pPr>
            <w:r w:rsidRPr="000D039F">
              <w:rPr>
                <w:lang w:val="ru-RU"/>
              </w:rPr>
              <w:t>CO</w:t>
            </w:r>
          </w:p>
        </w:tc>
        <w:tc>
          <w:tcPr>
            <w:tcW w:w="2142" w:type="dxa"/>
            <w:vMerge/>
          </w:tcPr>
          <w:p w14:paraId="0B93C822" w14:textId="77777777" w:rsidR="00D51813" w:rsidRPr="000D039F" w:rsidRDefault="00D51813" w:rsidP="0050125C">
            <w:pPr>
              <w:pStyle w:val="Tabletext"/>
              <w:jc w:val="center"/>
              <w:rPr>
                <w:lang w:val="ru-RU"/>
              </w:rPr>
            </w:pPr>
          </w:p>
        </w:tc>
        <w:tc>
          <w:tcPr>
            <w:tcW w:w="1684" w:type="dxa"/>
            <w:vAlign w:val="center"/>
          </w:tcPr>
          <w:p w14:paraId="3F7189EE" w14:textId="3172D781" w:rsidR="00D51813" w:rsidRPr="000D039F" w:rsidRDefault="00D51813" w:rsidP="0050125C">
            <w:pPr>
              <w:pStyle w:val="Tabletext"/>
              <w:jc w:val="center"/>
              <w:rPr>
                <w:lang w:val="ru-RU"/>
              </w:rPr>
            </w:pPr>
            <w:r w:rsidRPr="000D039F">
              <w:rPr>
                <w:lang w:val="ru-RU"/>
              </w:rPr>
              <w:t>15</w:t>
            </w:r>
            <w:r w:rsidR="00B31B3A" w:rsidRPr="000D039F">
              <w:rPr>
                <w:lang w:val="ru-RU"/>
              </w:rPr>
              <w:t xml:space="preserve"> </w:t>
            </w:r>
            <w:r w:rsidRPr="000D039F">
              <w:rPr>
                <w:lang w:val="ru-RU"/>
              </w:rPr>
              <w:t>100</w:t>
            </w:r>
          </w:p>
        </w:tc>
        <w:tc>
          <w:tcPr>
            <w:tcW w:w="2600" w:type="dxa"/>
            <w:vAlign w:val="bottom"/>
          </w:tcPr>
          <w:p w14:paraId="01C5578A" w14:textId="78FBEF0F" w:rsidR="00D51813" w:rsidRPr="000D039F" w:rsidRDefault="00D51813" w:rsidP="0050125C">
            <w:pPr>
              <w:pStyle w:val="Tabletext"/>
              <w:jc w:val="center"/>
              <w:rPr>
                <w:lang w:val="ru-RU"/>
              </w:rPr>
            </w:pPr>
            <w:r w:rsidRPr="000D039F">
              <w:rPr>
                <w:lang w:val="ru-RU"/>
              </w:rPr>
              <w:t xml:space="preserve">1 </w:t>
            </w:r>
            <w:r w:rsidRPr="000D039F">
              <w:rPr>
                <w:rFonts w:ascii="Symbol" w:hAnsi="Symbol"/>
                <w:lang w:val="ru-RU"/>
              </w:rPr>
              <w:t></w:t>
            </w:r>
            <w:r w:rsidRPr="000D039F">
              <w:rPr>
                <w:lang w:val="ru-RU"/>
              </w:rPr>
              <w:t xml:space="preserve"> </w:t>
            </w:r>
            <w:proofErr w:type="gramStart"/>
            <w:r w:rsidRPr="000D039F">
              <w:rPr>
                <w:lang w:val="ru-RU"/>
              </w:rPr>
              <w:t>10</w:t>
            </w:r>
            <w:r w:rsidRPr="000D039F">
              <w:rPr>
                <w:vertAlign w:val="superscript"/>
                <w:lang w:val="ru-RU"/>
              </w:rPr>
              <w:t>−7</w:t>
            </w:r>
            <w:proofErr w:type="gramEnd"/>
            <w:r w:rsidRPr="000D039F">
              <w:rPr>
                <w:lang w:val="ru-RU"/>
              </w:rPr>
              <w:t xml:space="preserve"> v/v (10 </w:t>
            </w:r>
            <w:r w:rsidR="007D205E" w:rsidRPr="000D039F">
              <w:rPr>
                <w:lang w:val="ru-RU"/>
              </w:rPr>
              <w:t>с</w:t>
            </w:r>
            <w:r w:rsidRPr="000D039F">
              <w:rPr>
                <w:lang w:val="ru-RU"/>
              </w:rPr>
              <w:t>)</w:t>
            </w:r>
          </w:p>
        </w:tc>
      </w:tr>
    </w:tbl>
    <w:p w14:paraId="6A8E8A8F" w14:textId="77777777" w:rsidR="00D51813" w:rsidRPr="000D039F" w:rsidRDefault="00D51813" w:rsidP="00D51813">
      <w:pPr>
        <w:pStyle w:val="Tablefin"/>
        <w:rPr>
          <w:sz w:val="12"/>
          <w:szCs w:val="12"/>
          <w:lang w:val="ru-RU"/>
        </w:rPr>
      </w:pPr>
    </w:p>
    <w:p w14:paraId="209D088A" w14:textId="77777777" w:rsidR="00D876DA" w:rsidRPr="000D039F" w:rsidRDefault="00D876DA" w:rsidP="00D876DA">
      <w:pPr>
        <w:rPr>
          <w:lang w:val="ru-RU"/>
        </w:rPr>
      </w:pPr>
      <w:r w:rsidRPr="000D039F">
        <w:rPr>
          <w:lang w:val="ru-RU"/>
        </w:rPr>
        <w:lastRenderedPageBreak/>
        <w:t xml:space="preserve">Новое поколение микроволновых </w:t>
      </w:r>
      <w:proofErr w:type="spellStart"/>
      <w:r w:rsidRPr="000D039F">
        <w:rPr>
          <w:lang w:val="ru-RU"/>
        </w:rPr>
        <w:t>лимбовых</w:t>
      </w:r>
      <w:proofErr w:type="spellEnd"/>
      <w:r w:rsidRPr="000D039F">
        <w:rPr>
          <w:lang w:val="ru-RU"/>
        </w:rPr>
        <w:t xml:space="preserve"> </w:t>
      </w:r>
      <w:proofErr w:type="spellStart"/>
      <w:r w:rsidRPr="000D039F">
        <w:rPr>
          <w:lang w:val="ru-RU"/>
        </w:rPr>
        <w:t>зондировщиков</w:t>
      </w:r>
      <w:proofErr w:type="spellEnd"/>
      <w:r w:rsidRPr="000D039F">
        <w:rPr>
          <w:lang w:val="ru-RU"/>
        </w:rPr>
        <w:t xml:space="preserve"> измеряет температуру нижней стратосферы и концентрацию H</w:t>
      </w:r>
      <w:r w:rsidRPr="000D039F">
        <w:rPr>
          <w:vertAlign w:val="subscript"/>
          <w:lang w:val="ru-RU"/>
        </w:rPr>
        <w:t>2</w:t>
      </w:r>
      <w:r w:rsidRPr="000D039F">
        <w:rPr>
          <w:lang w:val="ru-RU"/>
        </w:rPr>
        <w:t>O, O</w:t>
      </w:r>
      <w:r w:rsidRPr="000D039F">
        <w:rPr>
          <w:vertAlign w:val="subscript"/>
          <w:lang w:val="ru-RU"/>
        </w:rPr>
        <w:t>3</w:t>
      </w:r>
      <w:r w:rsidRPr="000D039F">
        <w:rPr>
          <w:lang w:val="ru-RU"/>
        </w:rPr>
        <w:t xml:space="preserve">, </w:t>
      </w:r>
      <w:proofErr w:type="spellStart"/>
      <w:r w:rsidRPr="000D039F">
        <w:rPr>
          <w:lang w:val="ru-RU"/>
        </w:rPr>
        <w:t>ClO</w:t>
      </w:r>
      <w:proofErr w:type="spellEnd"/>
      <w:r w:rsidRPr="000D039F">
        <w:rPr>
          <w:lang w:val="ru-RU"/>
        </w:rPr>
        <w:t xml:space="preserve">, </w:t>
      </w:r>
      <w:proofErr w:type="spellStart"/>
      <w:r w:rsidRPr="000D039F">
        <w:rPr>
          <w:lang w:val="ru-RU"/>
        </w:rPr>
        <w:t>BrO</w:t>
      </w:r>
      <w:proofErr w:type="spellEnd"/>
      <w:r w:rsidRPr="000D039F">
        <w:rPr>
          <w:lang w:val="ru-RU"/>
        </w:rPr>
        <w:t xml:space="preserve">, </w:t>
      </w:r>
      <w:proofErr w:type="spellStart"/>
      <w:r w:rsidRPr="000D039F">
        <w:rPr>
          <w:lang w:val="ru-RU"/>
        </w:rPr>
        <w:t>HCl</w:t>
      </w:r>
      <w:proofErr w:type="spellEnd"/>
      <w:r w:rsidRPr="000D039F">
        <w:rPr>
          <w:lang w:val="ru-RU"/>
        </w:rPr>
        <w:t>, OH, HO</w:t>
      </w:r>
      <w:r w:rsidRPr="000D039F">
        <w:rPr>
          <w:vertAlign w:val="subscript"/>
          <w:lang w:val="ru-RU"/>
        </w:rPr>
        <w:t>2</w:t>
      </w:r>
      <w:r w:rsidRPr="000D039F">
        <w:rPr>
          <w:lang w:val="ru-RU"/>
        </w:rPr>
        <w:t>, HNO</w:t>
      </w:r>
      <w:r w:rsidRPr="000D039F">
        <w:rPr>
          <w:vertAlign w:val="subscript"/>
          <w:lang w:val="ru-RU"/>
        </w:rPr>
        <w:t>3</w:t>
      </w:r>
      <w:r w:rsidRPr="000D039F">
        <w:rPr>
          <w:lang w:val="ru-RU"/>
        </w:rPr>
        <w:t>, HCN, и N</w:t>
      </w:r>
      <w:r w:rsidRPr="000D039F">
        <w:rPr>
          <w:vertAlign w:val="subscript"/>
          <w:lang w:val="ru-RU"/>
        </w:rPr>
        <w:t>2</w:t>
      </w:r>
      <w:r w:rsidRPr="000D039F">
        <w:rPr>
          <w:lang w:val="ru-RU"/>
        </w:rPr>
        <w:t>O на предмет их роли в разрушении озонового слоя, трансформации парниковых газов, радиационном воздействии на изменение климата, а также на предмет диагностики этих явлений. МЛЗ также проводят измерения H</w:t>
      </w:r>
      <w:r w:rsidRPr="000D039F">
        <w:rPr>
          <w:vertAlign w:val="subscript"/>
          <w:lang w:val="ru-RU"/>
        </w:rPr>
        <w:t>2</w:t>
      </w:r>
      <w:r w:rsidRPr="000D039F">
        <w:rPr>
          <w:lang w:val="ru-RU"/>
        </w:rPr>
        <w:t>O, O</w:t>
      </w:r>
      <w:r w:rsidRPr="000D039F">
        <w:rPr>
          <w:vertAlign w:val="subscript"/>
          <w:lang w:val="ru-RU"/>
        </w:rPr>
        <w:t>3</w:t>
      </w:r>
      <w:r w:rsidRPr="000D039F">
        <w:rPr>
          <w:lang w:val="ru-RU"/>
        </w:rPr>
        <w:t>, CO и HCN в верхних слоях тропосферы на предмет их роли в радиационном воздействии на изменение климата и диагностики обмена между тропосферой и стратосферой.</w:t>
      </w:r>
    </w:p>
    <w:p w14:paraId="435D658F" w14:textId="77777777" w:rsidR="00D876DA" w:rsidRPr="000D039F" w:rsidRDefault="00D876DA" w:rsidP="00D876DA">
      <w:pPr>
        <w:rPr>
          <w:lang w:val="ru-RU"/>
        </w:rPr>
      </w:pPr>
      <w:r w:rsidRPr="000D039F">
        <w:rPr>
          <w:lang w:val="ru-RU"/>
        </w:rPr>
        <w:t xml:space="preserve">С помощью микроволновых </w:t>
      </w:r>
      <w:proofErr w:type="spellStart"/>
      <w:r w:rsidRPr="000D039F">
        <w:rPr>
          <w:lang w:val="ru-RU"/>
        </w:rPr>
        <w:t>лимбовых</w:t>
      </w:r>
      <w:proofErr w:type="spellEnd"/>
      <w:r w:rsidRPr="000D039F">
        <w:rPr>
          <w:lang w:val="ru-RU"/>
        </w:rPr>
        <w:t xml:space="preserve"> </w:t>
      </w:r>
      <w:proofErr w:type="spellStart"/>
      <w:r w:rsidRPr="000D039F">
        <w:rPr>
          <w:lang w:val="ru-RU"/>
        </w:rPr>
        <w:t>зондировщиков</w:t>
      </w:r>
      <w:proofErr w:type="spellEnd"/>
      <w:r w:rsidRPr="000D039F">
        <w:rPr>
          <w:lang w:val="ru-RU"/>
        </w:rPr>
        <w:t xml:space="preserve"> проводятся наблюдения за мельчайшими деталями химических процессов, в которых участвует озон, путем измерения многих радикалов, резервуаров и исходных газов в химических циклах, разрушающих озоновый слой. Этот набор измерений предоставит строгие критерии для понимания глобальной химии стратосферы, поможет объяснить наблюдаемые тенденции в озоновом слое и сможет обеспечить раннее предупреждение о любых изменениях химических процессов в данном районе.</w:t>
      </w:r>
    </w:p>
    <w:p w14:paraId="710DE71A" w14:textId="77777777" w:rsidR="00D876DA" w:rsidRPr="000D039F" w:rsidRDefault="00D876DA" w:rsidP="00D876DA">
      <w:pPr>
        <w:rPr>
          <w:lang w:val="ru-RU"/>
        </w:rPr>
      </w:pPr>
      <w:r w:rsidRPr="000D039F">
        <w:rPr>
          <w:lang w:val="ru-RU"/>
        </w:rPr>
        <w:t xml:space="preserve">Исходные микроволновые </w:t>
      </w:r>
      <w:proofErr w:type="spellStart"/>
      <w:r w:rsidRPr="000D039F">
        <w:rPr>
          <w:lang w:val="ru-RU"/>
        </w:rPr>
        <w:t>лимбовые</w:t>
      </w:r>
      <w:proofErr w:type="spellEnd"/>
      <w:r w:rsidRPr="000D039F">
        <w:rPr>
          <w:lang w:val="ru-RU"/>
        </w:rPr>
        <w:t xml:space="preserve"> зонды могли измерять профили водяного пара в верхних слоях тропосферы. Эти знания имеют большое значение для понимания изменчивости климата и глобального потепления, в отношении которого ранее было чрезвычайно трудно обеспечить надежное наблюдение в мировом масштабе.</w:t>
      </w:r>
    </w:p>
    <w:p w14:paraId="3D67CD93" w14:textId="77777777" w:rsidR="00D876DA" w:rsidRPr="000D039F" w:rsidRDefault="00D876DA" w:rsidP="00D876DA">
      <w:pPr>
        <w:rPr>
          <w:lang w:val="ru-RU"/>
        </w:rPr>
      </w:pPr>
      <w:r w:rsidRPr="000D039F">
        <w:rPr>
          <w:lang w:val="ru-RU"/>
        </w:rPr>
        <w:t>В будущем с помощью микроволновых лимбовых зондов можно будет наблюдать дополнительные химические компоненты и образцы на других частотах.</w:t>
      </w:r>
    </w:p>
    <w:p w14:paraId="5246676E" w14:textId="77777777" w:rsidR="00D876DA" w:rsidRPr="000D039F" w:rsidRDefault="00D876DA" w:rsidP="0053797A">
      <w:pPr>
        <w:pStyle w:val="Heading4"/>
        <w:rPr>
          <w:lang w:val="ru-RU"/>
        </w:rPr>
      </w:pPr>
      <w:r w:rsidRPr="000D039F">
        <w:rPr>
          <w:lang w:val="ru-RU"/>
        </w:rPr>
        <w:t>5.2.7.6</w:t>
      </w:r>
      <w:r w:rsidRPr="000D039F">
        <w:rPr>
          <w:lang w:val="ru-RU"/>
        </w:rPr>
        <w:tab/>
        <w:t>Восприимчивость пассивных микроволновых зондов к помехам</w:t>
      </w:r>
    </w:p>
    <w:p w14:paraId="71FAB76E" w14:textId="77777777" w:rsidR="00D876DA" w:rsidRPr="000D039F" w:rsidRDefault="00D876DA" w:rsidP="00D876DA">
      <w:pPr>
        <w:rPr>
          <w:lang w:val="ru-RU"/>
        </w:rPr>
      </w:pPr>
      <w:r w:rsidRPr="000D039F">
        <w:rPr>
          <w:lang w:val="ru-RU"/>
        </w:rPr>
        <w:t>В пассивных датчиках происходит накопление всех естественных (желательных) и антропогенных (нежелательных) излучений. В целом они не могут различать эти два типа сигналов, так как атмосфера является крайне нестабильной средой и ее характеристики быстро меняются как в пространстве, так и во времени. Конкретная проблема пассивных датчиков заключается в присутствии большого числа излучателей малой мощности в области измерения датчика. К таким излучателям малой мощности относятся сверхширокополосные (СШП) устройства, промышленные, научные и медицинские (ПНМ) применения и устройства малого радиуса действия (УМРД). Ситуация усугубляется по мере увеличения плотности таких наземных действующих устройств, и уже сообщалось о случаях вредоносных помех.</w:t>
      </w:r>
    </w:p>
    <w:p w14:paraId="3A5BFA50" w14:textId="77777777" w:rsidR="00D876DA" w:rsidRPr="000D039F" w:rsidRDefault="00D876DA" w:rsidP="00D876DA">
      <w:pPr>
        <w:rPr>
          <w:lang w:val="ru-RU"/>
        </w:rPr>
      </w:pPr>
      <w:r w:rsidRPr="000D039F">
        <w:rPr>
          <w:lang w:val="ru-RU"/>
        </w:rPr>
        <w:t>Таким образом, результаты измерений с помощью пассивных датчиков чрезвычайно восприимчивы к помехам даже при весьма низких уровнях мощности, и это может иметь весьма серьезные неблагоприятные последствия:</w:t>
      </w:r>
    </w:p>
    <w:p w14:paraId="759E9292" w14:textId="77777777" w:rsidR="00D876DA" w:rsidRPr="000D039F" w:rsidRDefault="00D876DA" w:rsidP="0053797A">
      <w:pPr>
        <w:pStyle w:val="enumlev1"/>
        <w:rPr>
          <w:lang w:val="ru-RU"/>
        </w:rPr>
      </w:pPr>
      <w:r w:rsidRPr="000D039F">
        <w:rPr>
          <w:lang w:val="ru-RU"/>
        </w:rPr>
        <w:t>–</w:t>
      </w:r>
      <w:r w:rsidRPr="000D039F">
        <w:rPr>
          <w:lang w:val="ru-RU"/>
        </w:rPr>
        <w:tab/>
        <w:t>показано, что всего лишь 0,1% испорченных образцов данных, полученных со спутника, может быть достаточно для возникновения неприемлемых ошибок в прогнозах погоды, получаемых на основе численных методов прогнозирования, что тем самым подрывает доверие к этим уникальным пассивным методам измерения, рассчитанным на любую погоду;</w:t>
      </w:r>
    </w:p>
    <w:p w14:paraId="5F69DE21" w14:textId="77777777" w:rsidR="00D876DA" w:rsidRPr="000D039F" w:rsidRDefault="00D876DA" w:rsidP="0053797A">
      <w:pPr>
        <w:pStyle w:val="enumlev1"/>
        <w:rPr>
          <w:lang w:val="ru-RU"/>
        </w:rPr>
      </w:pPr>
      <w:r w:rsidRPr="000D039F">
        <w:rPr>
          <w:lang w:val="ru-RU"/>
        </w:rPr>
        <w:t>–</w:t>
      </w:r>
      <w:r w:rsidRPr="000D039F">
        <w:rPr>
          <w:lang w:val="ru-RU"/>
        </w:rPr>
        <w:tab/>
        <w:t>из-за систематического уничтожения данных, если имеется вероятность возникновения помехи (если ее можно обнаружить), могут быть упущены критически важные признаки быстрого развития потенциально опасных штормов и станет невозможно распознавать формирование новых погодных систем;</w:t>
      </w:r>
    </w:p>
    <w:p w14:paraId="7B7B71D3" w14:textId="77777777" w:rsidR="00D876DA" w:rsidRPr="000D039F" w:rsidRDefault="00D876DA" w:rsidP="0053797A">
      <w:pPr>
        <w:pStyle w:val="enumlev1"/>
        <w:rPr>
          <w:lang w:val="ru-RU"/>
        </w:rPr>
      </w:pPr>
      <w:r w:rsidRPr="000D039F">
        <w:rPr>
          <w:lang w:val="ru-RU"/>
        </w:rPr>
        <w:t>–</w:t>
      </w:r>
      <w:r w:rsidRPr="000D039F">
        <w:rPr>
          <w:lang w:val="ru-RU"/>
        </w:rPr>
        <w:tab/>
        <w:t>если помеха происходит при достаточно низком уровне мощности, когда ее нельзя обнаружить, что наиболее вероятно, поврежденные данные будут ошибочно приняты за достоверные данные, а выводы, полученные на основе анализа этих искаженных данных, будут в значительной степени ошибочными;</w:t>
      </w:r>
    </w:p>
    <w:p w14:paraId="49CAA3B0" w14:textId="4BDF9FA6" w:rsidR="00D876DA" w:rsidRPr="000D039F" w:rsidRDefault="00D876DA" w:rsidP="0053797A">
      <w:pPr>
        <w:pStyle w:val="enumlev1"/>
        <w:rPr>
          <w:lang w:val="ru-RU"/>
        </w:rPr>
      </w:pPr>
      <w:r w:rsidRPr="000D039F">
        <w:rPr>
          <w:lang w:val="ru-RU"/>
        </w:rPr>
        <w:t>–</w:t>
      </w:r>
      <w:r w:rsidRPr="000D039F">
        <w:rPr>
          <w:lang w:val="ru-RU"/>
        </w:rPr>
        <w:tab/>
        <w:t xml:space="preserve">при проведении климатологических исследований, </w:t>
      </w:r>
      <w:proofErr w:type="gramStart"/>
      <w:r w:rsidRPr="000D039F">
        <w:rPr>
          <w:lang w:val="ru-RU"/>
        </w:rPr>
        <w:t>и в частности</w:t>
      </w:r>
      <w:proofErr w:type="gramEnd"/>
      <w:r w:rsidRPr="000D039F">
        <w:rPr>
          <w:lang w:val="ru-RU"/>
        </w:rPr>
        <w:t xml:space="preserve"> при мониторинге </w:t>
      </w:r>
      <w:r w:rsidR="00574293" w:rsidRPr="000D039F">
        <w:rPr>
          <w:lang w:val="ru-RU"/>
        </w:rPr>
        <w:t>"</w:t>
      </w:r>
      <w:r w:rsidRPr="000D039F">
        <w:rPr>
          <w:lang w:val="ru-RU"/>
        </w:rPr>
        <w:t>глобального изменения</w:t>
      </w:r>
      <w:r w:rsidR="00574293" w:rsidRPr="000D039F">
        <w:rPr>
          <w:lang w:val="ru-RU"/>
        </w:rPr>
        <w:t>"</w:t>
      </w:r>
      <w:r w:rsidRPr="000D039F">
        <w:rPr>
          <w:lang w:val="ru-RU"/>
        </w:rPr>
        <w:t>, помехи могут привести к ошибочному толкованию климатических сигналов.</w:t>
      </w:r>
    </w:p>
    <w:p w14:paraId="7DF67079" w14:textId="77777777" w:rsidR="00D876DA" w:rsidRPr="000D039F" w:rsidRDefault="00D876DA" w:rsidP="00D876DA">
      <w:pPr>
        <w:rPr>
          <w:lang w:val="ru-RU"/>
        </w:rPr>
      </w:pPr>
      <w:r w:rsidRPr="000D039F">
        <w:rPr>
          <w:lang w:val="ru-RU"/>
        </w:rPr>
        <w:t>В Рекомендации МСЭ-R RS.2017 содержатся требуемые значения параметров радиометрических приборов и допустимые уровни помех, при которых эти значения могут быть достигнуты.</w:t>
      </w:r>
    </w:p>
    <w:p w14:paraId="7245D47B" w14:textId="77777777" w:rsidR="00D876DA" w:rsidRPr="000D039F" w:rsidRDefault="00D876DA" w:rsidP="00D876DA">
      <w:pPr>
        <w:rPr>
          <w:b/>
          <w:bCs/>
          <w:lang w:val="ru-RU"/>
        </w:rPr>
      </w:pPr>
      <w:r w:rsidRPr="000D039F">
        <w:rPr>
          <w:b/>
          <w:bCs/>
          <w:lang w:val="ru-RU"/>
        </w:rPr>
        <w:t>5.2.8</w:t>
      </w:r>
      <w:r w:rsidRPr="000D039F">
        <w:rPr>
          <w:b/>
          <w:bCs/>
          <w:lang w:val="ru-RU"/>
        </w:rPr>
        <w:tab/>
        <w:t>Калибровка по холодному небу</w:t>
      </w:r>
    </w:p>
    <w:p w14:paraId="7BF55CB4" w14:textId="77777777" w:rsidR="00D876DA" w:rsidRPr="000D039F" w:rsidRDefault="00D876DA" w:rsidP="00D876DA">
      <w:pPr>
        <w:rPr>
          <w:lang w:val="ru-RU"/>
        </w:rPr>
      </w:pPr>
      <w:r w:rsidRPr="000D039F">
        <w:rPr>
          <w:lang w:val="ru-RU"/>
        </w:rPr>
        <w:t>Для калибровки измерений приборам ССИЗ (пассивным) необходимы известные горячие и холодные мишени. Горячая нагрузка обычно включается в сам прибор. Для холодной нагрузки прибор проводит измерения космического пространства, например ориентируясь на участки неба, которые не включают Землю (или другие близлежащие небесные тела, такие как Солнце или Луна).</w:t>
      </w:r>
    </w:p>
    <w:p w14:paraId="0EF2667F" w14:textId="77777777" w:rsidR="00D876DA" w:rsidRPr="000D039F" w:rsidRDefault="00D876DA" w:rsidP="00D876DA">
      <w:pPr>
        <w:rPr>
          <w:lang w:val="ru-RU"/>
        </w:rPr>
      </w:pPr>
      <w:r w:rsidRPr="000D039F">
        <w:rPr>
          <w:lang w:val="ru-RU"/>
        </w:rPr>
        <w:t>Способ измерений космического пространства зависит от типа (пассивного) датчика ССИЗ:</w:t>
      </w:r>
    </w:p>
    <w:p w14:paraId="0452C86B" w14:textId="77777777" w:rsidR="00D876DA" w:rsidRPr="000D039F" w:rsidRDefault="00D876DA" w:rsidP="0053797A">
      <w:pPr>
        <w:pStyle w:val="enumlev1"/>
        <w:rPr>
          <w:lang w:val="ru-RU"/>
        </w:rPr>
      </w:pPr>
      <w:r w:rsidRPr="000D039F">
        <w:rPr>
          <w:lang w:val="ru-RU"/>
        </w:rPr>
        <w:t>•</w:t>
      </w:r>
      <w:r w:rsidRPr="000D039F">
        <w:rPr>
          <w:lang w:val="ru-RU"/>
        </w:rPr>
        <w:tab/>
        <w:t>датчики с постоянным сканированием вращаются таким образом, что весь спутник направлен в космическое пространство;</w:t>
      </w:r>
    </w:p>
    <w:p w14:paraId="76DF5FC6" w14:textId="77777777" w:rsidR="00D876DA" w:rsidRPr="000D039F" w:rsidRDefault="00D876DA" w:rsidP="0053797A">
      <w:pPr>
        <w:pStyle w:val="enumlev1"/>
        <w:rPr>
          <w:lang w:val="ru-RU"/>
        </w:rPr>
      </w:pPr>
      <w:r w:rsidRPr="000D039F">
        <w:rPr>
          <w:lang w:val="ru-RU"/>
        </w:rPr>
        <w:t>•</w:t>
      </w:r>
      <w:r w:rsidRPr="000D039F">
        <w:rPr>
          <w:lang w:val="ru-RU"/>
        </w:rPr>
        <w:tab/>
        <w:t>в датчиках сканирования поперек трассы часть сканирования предназначается для просмотра холодного неба, как правило, около 90 градусов угла отклонения от надира;</w:t>
      </w:r>
    </w:p>
    <w:p w14:paraId="726A23E4" w14:textId="77777777" w:rsidR="00D876DA" w:rsidRPr="000D039F" w:rsidRDefault="00D876DA" w:rsidP="0053797A">
      <w:pPr>
        <w:pStyle w:val="enumlev1"/>
        <w:rPr>
          <w:lang w:val="ru-RU"/>
        </w:rPr>
      </w:pPr>
      <w:r w:rsidRPr="000D039F">
        <w:rPr>
          <w:lang w:val="ru-RU"/>
        </w:rPr>
        <w:lastRenderedPageBreak/>
        <w:t>•</w:t>
      </w:r>
      <w:r w:rsidRPr="000D039F">
        <w:rPr>
          <w:lang w:val="ru-RU"/>
        </w:rPr>
        <w:tab/>
        <w:t>датчики конического сканирования выполняют измерения для холодной калибровки либо за счет поворота всего спутника таким образом, чтобы часть сканируемого луча была направлена от Земли, либо путем использования другого отражателя во время проведения части конического сканирования;</w:t>
      </w:r>
    </w:p>
    <w:p w14:paraId="6CEFD07F" w14:textId="77777777" w:rsidR="00D876DA" w:rsidRPr="000D039F" w:rsidRDefault="00D876DA" w:rsidP="0053797A">
      <w:pPr>
        <w:pStyle w:val="enumlev1"/>
        <w:rPr>
          <w:lang w:val="ru-RU"/>
        </w:rPr>
      </w:pPr>
      <w:r w:rsidRPr="000D039F">
        <w:rPr>
          <w:lang w:val="ru-RU"/>
        </w:rPr>
        <w:t>•</w:t>
      </w:r>
      <w:r w:rsidRPr="000D039F">
        <w:rPr>
          <w:lang w:val="ru-RU"/>
        </w:rPr>
        <w:tab/>
        <w:t>датчики, направленные в надир, иногда имеют другой рупорный излучатель, направленный в космическое пространство для калибровочных измерений в режиме холодного неба; в других случаях весь спутник поворачивается в направлении космического пространства.</w:t>
      </w:r>
    </w:p>
    <w:p w14:paraId="471E7CEA" w14:textId="77777777" w:rsidR="00D876DA" w:rsidRPr="000D039F" w:rsidRDefault="00D876DA" w:rsidP="00D876DA">
      <w:pPr>
        <w:rPr>
          <w:lang w:val="ru-RU"/>
        </w:rPr>
      </w:pPr>
      <w:r w:rsidRPr="000D039F">
        <w:rPr>
          <w:lang w:val="ru-RU"/>
        </w:rPr>
        <w:t>В качестве примера в приведенном ниже тексте довольно подробно описываются калибровка в режиме холодного неба и калибровка при высокой температуре прибора AMSR2, установленного на спутнике ГКОМ-В.</w:t>
      </w:r>
    </w:p>
    <w:p w14:paraId="77AB02AF" w14:textId="6299F8BC" w:rsidR="00D876DA" w:rsidRPr="000D039F" w:rsidRDefault="00D876DA" w:rsidP="00D876DA">
      <w:pPr>
        <w:rPr>
          <w:lang w:val="ru-RU"/>
        </w:rPr>
      </w:pPr>
      <w:r w:rsidRPr="000D039F">
        <w:rPr>
          <w:lang w:val="ru-RU"/>
        </w:rPr>
        <w:t xml:space="preserve">AMSR2 состоит из сенсорного блока (см. Рисунок </w:t>
      </w:r>
      <w:proofErr w:type="gramStart"/>
      <w:r w:rsidRPr="000D039F">
        <w:rPr>
          <w:lang w:val="ru-RU"/>
        </w:rPr>
        <w:t>5-14</w:t>
      </w:r>
      <w:proofErr w:type="gramEnd"/>
      <w:r w:rsidRPr="000D039F">
        <w:rPr>
          <w:lang w:val="ru-RU"/>
        </w:rPr>
        <w:t xml:space="preserve">) </w:t>
      </w:r>
      <w:r w:rsidR="00617FC7" w:rsidRPr="000D039F">
        <w:rPr>
          <w:lang w:val="ru-RU"/>
        </w:rPr>
        <w:t>–</w:t>
      </w:r>
      <w:r w:rsidRPr="000D039F">
        <w:rPr>
          <w:lang w:val="ru-RU"/>
        </w:rPr>
        <w:t xml:space="preserve"> по сути, вращающегося сканера </w:t>
      </w:r>
      <w:r w:rsidR="00617FC7" w:rsidRPr="000D039F">
        <w:rPr>
          <w:lang w:val="ru-RU"/>
        </w:rPr>
        <w:t>–</w:t>
      </w:r>
      <w:r w:rsidRPr="000D039F">
        <w:rPr>
          <w:lang w:val="ru-RU"/>
        </w:rPr>
        <w:t xml:space="preserve"> и неподвижного блока управления, а также системы маховика на шасси спутника. В течение одного оборота датчик осуществляет сбор данных наземных наблюдений в диапазоне ±75 (диапазон гарантированных рабочих характеристик составляет ±61) градусов, которые центрированы в направлении полета, и данных калибратора (от</w:t>
      </w:r>
      <w:r w:rsidR="00423D3A" w:rsidRPr="000D039F">
        <w:rPr>
          <w:lang w:val="ru-RU"/>
        </w:rPr>
        <w:t> </w:t>
      </w:r>
      <w:r w:rsidRPr="000D039F">
        <w:rPr>
          <w:lang w:val="ru-RU"/>
        </w:rPr>
        <w:t>высокотемпературного источника шума и зеркала холодного неба) под всеми остальными углами.</w:t>
      </w:r>
    </w:p>
    <w:p w14:paraId="7692E011" w14:textId="2F8B699E" w:rsidR="00D876DA" w:rsidRPr="000D039F" w:rsidRDefault="00D876DA" w:rsidP="00D876DA">
      <w:pPr>
        <w:rPr>
          <w:lang w:val="ru-RU"/>
        </w:rPr>
      </w:pPr>
      <w:r w:rsidRPr="000D039F">
        <w:rPr>
          <w:lang w:val="ru-RU"/>
        </w:rPr>
        <w:t>AMSR2 осуществляет сбор низкотемпературных и высокотемпературных калибровочных данных за каждый 1,5</w:t>
      </w:r>
      <w:r w:rsidR="00423D3A" w:rsidRPr="000D039F">
        <w:rPr>
          <w:lang w:val="ru-RU"/>
        </w:rPr>
        <w:t>‑</w:t>
      </w:r>
      <w:r w:rsidRPr="000D039F">
        <w:rPr>
          <w:lang w:val="ru-RU"/>
        </w:rPr>
        <w:t>секундный цикл сканирования, которые используются для коррекции флуктуаций усиления приемника.</w:t>
      </w:r>
    </w:p>
    <w:p w14:paraId="7BAAECF9" w14:textId="7BA18EDB" w:rsidR="00D876DA" w:rsidRPr="000D039F" w:rsidRDefault="00D876DA" w:rsidP="00D876DA">
      <w:pPr>
        <w:rPr>
          <w:lang w:val="ru-RU"/>
        </w:rPr>
      </w:pPr>
      <w:r w:rsidRPr="000D039F">
        <w:rPr>
          <w:lang w:val="ru-RU"/>
        </w:rPr>
        <w:t>Источником высокотемпературного шума является микроволновый поглотитель (называемый источником высокотемпературного шума, ВТШ), температура которого регулируется до уровня около 300 К, а зеркало холодного неба (ЗХН) представляет собой отражатель, ориентированный в сторону дальнего космоса (около 2,7</w:t>
      </w:r>
      <w:r w:rsidR="00423D3A" w:rsidRPr="000D039F">
        <w:rPr>
          <w:lang w:val="ru-RU"/>
        </w:rPr>
        <w:t> </w:t>
      </w:r>
      <w:r w:rsidRPr="000D039F">
        <w:rPr>
          <w:lang w:val="ru-RU"/>
        </w:rPr>
        <w:t>К). Данные, получаемые в результате этих двух измерений, используются для целей двухточечной калибровки. При сканирования следует поддерживать постоянную скорость вращения, чтобы последовательно получать данные низкотемпературной калибровки, данные наблюдений поверхности и данные высокотемпературной калибровки при правильных углах вращения.</w:t>
      </w:r>
    </w:p>
    <w:p w14:paraId="317FDED6" w14:textId="3FB5F6F9" w:rsidR="00D51813" w:rsidRPr="000D039F" w:rsidRDefault="00D876DA" w:rsidP="00D51813">
      <w:pPr>
        <w:pStyle w:val="FigureNo"/>
        <w:rPr>
          <w:rFonts w:eastAsia="MS Mincho"/>
          <w:lang w:val="ru-RU"/>
        </w:rPr>
      </w:pPr>
      <w:r w:rsidRPr="000D039F">
        <w:rPr>
          <w:lang w:val="ru-RU"/>
        </w:rPr>
        <w:t>РИСУНОК</w:t>
      </w:r>
      <w:r w:rsidR="00D51813" w:rsidRPr="000D039F">
        <w:rPr>
          <w:rFonts w:eastAsia="MS Mincho"/>
          <w:lang w:val="ru-RU"/>
        </w:rPr>
        <w:t xml:space="preserve"> </w:t>
      </w:r>
      <w:proofErr w:type="gramStart"/>
      <w:r w:rsidR="00D51813" w:rsidRPr="000D039F">
        <w:rPr>
          <w:rFonts w:eastAsia="MS Mincho"/>
          <w:lang w:val="ru-RU"/>
        </w:rPr>
        <w:t>5-14</w:t>
      </w:r>
      <w:proofErr w:type="gramEnd"/>
    </w:p>
    <w:p w14:paraId="119479FB" w14:textId="65C23009" w:rsidR="00D51813" w:rsidRPr="000D039F" w:rsidRDefault="00D876DA" w:rsidP="00B54616">
      <w:pPr>
        <w:pStyle w:val="Figuretitle"/>
        <w:spacing w:after="120"/>
        <w:rPr>
          <w:rFonts w:eastAsia="MS Mincho"/>
          <w:lang w:val="ru-RU"/>
        </w:rPr>
      </w:pPr>
      <w:r w:rsidRPr="000D039F">
        <w:rPr>
          <w:lang w:val="ru-RU"/>
        </w:rPr>
        <w:t>Внешнее схематическое изображение AMSR2</w:t>
      </w:r>
    </w:p>
    <w:p w14:paraId="08185B8B" w14:textId="313B317A" w:rsidR="00D51813" w:rsidRPr="000D039F" w:rsidRDefault="00296F20" w:rsidP="00093101">
      <w:pPr>
        <w:pStyle w:val="Figure"/>
        <w:rPr>
          <w:rFonts w:eastAsia="MS Mincho"/>
          <w:lang w:val="ru-RU"/>
        </w:rPr>
      </w:pPr>
      <w:r w:rsidRPr="000D039F">
        <w:rPr>
          <w:rFonts w:eastAsia="MS Mincho"/>
          <w:noProof/>
          <w:lang w:val="ru-RU"/>
        </w:rPr>
        <w:drawing>
          <wp:inline distT="0" distB="0" distL="0" distR="0" wp14:anchorId="34BAC717" wp14:editId="3F1254FB">
            <wp:extent cx="4286992" cy="3471941"/>
            <wp:effectExtent l="0" t="0" r="0" b="0"/>
            <wp:docPr id="1038178010"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2"/>
                    <pic:cNvPicPr>
                      <a:picLocks noChangeAspect="1" noChangeArrowheads="1"/>
                    </pic:cNvPicPr>
                  </pic:nvPicPr>
                  <pic:blipFill>
                    <a:blip r:embed="rId127" cstate="print">
                      <a:extLst>
                        <a:ext uri="{28A0092B-C50C-407E-A947-70E740481C1C}">
                          <a14:useLocalDpi xmlns:a14="http://schemas.microsoft.com/office/drawing/2010/main" val="0"/>
                        </a:ext>
                      </a:extLst>
                    </a:blip>
                    <a:srcRect/>
                    <a:stretch>
                      <a:fillRect/>
                    </a:stretch>
                  </pic:blipFill>
                  <pic:spPr bwMode="auto">
                    <a:xfrm>
                      <a:off x="0" y="0"/>
                      <a:ext cx="4324072" cy="3501971"/>
                    </a:xfrm>
                    <a:prstGeom prst="rect">
                      <a:avLst/>
                    </a:prstGeom>
                    <a:noFill/>
                    <a:ln>
                      <a:noFill/>
                    </a:ln>
                  </pic:spPr>
                </pic:pic>
              </a:graphicData>
            </a:graphic>
          </wp:inline>
        </w:drawing>
      </w:r>
    </w:p>
    <w:p w14:paraId="18A8E766" w14:textId="77777777" w:rsidR="00080EAC" w:rsidRPr="000D039F" w:rsidRDefault="00080EAC" w:rsidP="0053797A">
      <w:pPr>
        <w:pStyle w:val="Normalaftertitle"/>
        <w:rPr>
          <w:lang w:val="ru-RU"/>
        </w:rPr>
      </w:pPr>
      <w:r w:rsidRPr="000D039F">
        <w:rPr>
          <w:lang w:val="ru-RU"/>
        </w:rPr>
        <w:t xml:space="preserve">Однако яркостная температура, измеряемая при наблюдениях холодного неба, поднимается выше номинальной температуры 2,7 К из-за поступления излучения, отличного от фонового излучения дальнего космоса. Существует много факторов погрешностей, влияющих на низкотемпературную калибровочную яркостную температуру: радиация Земли, радиация Луны, радиочастотные помехи от стационарных спутников, солнечное загрязнение, излучение от самой конструкции спутника и радиация Земли, проецируемая на главный отражатель. К наибольшим факторам относится радиация Земли, радиация Луны, радиочастотные помехи и воздействие Солнца. </w:t>
      </w:r>
    </w:p>
    <w:p w14:paraId="22C20042" w14:textId="77777777" w:rsidR="00080EAC" w:rsidRPr="000D039F" w:rsidRDefault="00080EAC" w:rsidP="00080EAC">
      <w:pPr>
        <w:rPr>
          <w:lang w:val="ru-RU"/>
        </w:rPr>
      </w:pPr>
      <w:r w:rsidRPr="000D039F">
        <w:rPr>
          <w:lang w:val="ru-RU"/>
        </w:rPr>
        <w:lastRenderedPageBreak/>
        <w:t xml:space="preserve">Кроме того, высокотемпературная калибровочная яркостная температура может содержать ошибки из-за неоднородностей ВТШ или расхождений с температурой измерения платинового датчика. </w:t>
      </w:r>
    </w:p>
    <w:p w14:paraId="0790B368" w14:textId="77777777" w:rsidR="00080EAC" w:rsidRPr="000D039F" w:rsidRDefault="00080EAC" w:rsidP="00080EAC">
      <w:pPr>
        <w:rPr>
          <w:lang w:val="ru-RU"/>
        </w:rPr>
      </w:pPr>
      <w:r w:rsidRPr="000D039F">
        <w:rPr>
          <w:lang w:val="ru-RU"/>
        </w:rPr>
        <w:t xml:space="preserve">Эти ошибки корректируются в последовательности обработки для расчета радиометрических данных. </w:t>
      </w:r>
    </w:p>
    <w:p w14:paraId="553F3E93" w14:textId="77777777" w:rsidR="00080EAC" w:rsidRPr="000D039F" w:rsidRDefault="00080EAC" w:rsidP="0053797A">
      <w:pPr>
        <w:pStyle w:val="enumlev1"/>
        <w:rPr>
          <w:lang w:val="ru-RU"/>
        </w:rPr>
      </w:pPr>
      <w:r w:rsidRPr="000D039F">
        <w:rPr>
          <w:lang w:val="ru-RU"/>
        </w:rPr>
        <w:t>1)</w:t>
      </w:r>
      <w:r w:rsidRPr="000D039F">
        <w:rPr>
          <w:lang w:val="ru-RU"/>
        </w:rPr>
        <w:tab/>
        <w:t>Определение и осреднение равных точек усиления/смещения</w:t>
      </w:r>
    </w:p>
    <w:p w14:paraId="7650642B" w14:textId="77777777" w:rsidR="00080EAC" w:rsidRPr="000D039F" w:rsidRDefault="00080EAC" w:rsidP="00080EAC">
      <w:pPr>
        <w:rPr>
          <w:lang w:val="ru-RU"/>
        </w:rPr>
      </w:pPr>
      <w:r w:rsidRPr="000D039F">
        <w:rPr>
          <w:lang w:val="ru-RU"/>
        </w:rPr>
        <w:t xml:space="preserve">Определить диапазон, в котором были получены низкотемпературные и высокотемпературные данные коррекции при одном и том же уровне автоматической регулировки усиления (АРУ) (усиление и смещение), и </w:t>
      </w:r>
      <w:proofErr w:type="spellStart"/>
      <w:r w:rsidRPr="000D039F">
        <w:rPr>
          <w:lang w:val="ru-RU"/>
        </w:rPr>
        <w:t>осреднить</w:t>
      </w:r>
      <w:proofErr w:type="spellEnd"/>
      <w:r w:rsidRPr="000D039F">
        <w:rPr>
          <w:lang w:val="ru-RU"/>
        </w:rPr>
        <w:t xml:space="preserve"> данные калибровки, полученные при одинаковых уровнях усиления. Данные, полученные при разных усилениях и смещениях, не </w:t>
      </w:r>
      <w:proofErr w:type="spellStart"/>
      <w:r w:rsidRPr="000D039F">
        <w:rPr>
          <w:lang w:val="ru-RU"/>
        </w:rPr>
        <w:t>осредняются</w:t>
      </w:r>
      <w:proofErr w:type="spellEnd"/>
      <w:r w:rsidRPr="000D039F">
        <w:rPr>
          <w:lang w:val="ru-RU"/>
        </w:rPr>
        <w:t>.</w:t>
      </w:r>
    </w:p>
    <w:p w14:paraId="051FAC80" w14:textId="77777777" w:rsidR="00080EAC" w:rsidRPr="000D039F" w:rsidRDefault="00080EAC" w:rsidP="0053797A">
      <w:pPr>
        <w:pStyle w:val="enumlev1"/>
        <w:rPr>
          <w:lang w:val="ru-RU"/>
        </w:rPr>
      </w:pPr>
      <w:r w:rsidRPr="000D039F">
        <w:rPr>
          <w:lang w:val="ru-RU"/>
        </w:rPr>
        <w:t>2)</w:t>
      </w:r>
      <w:r w:rsidRPr="000D039F">
        <w:rPr>
          <w:lang w:val="ru-RU"/>
        </w:rPr>
        <w:tab/>
        <w:t>Коррекция источника высокотемпературного шума/зеркала холодного неба</w:t>
      </w:r>
    </w:p>
    <w:p w14:paraId="2B296D1D" w14:textId="77777777" w:rsidR="00080EAC" w:rsidRPr="000D039F" w:rsidRDefault="00080EAC" w:rsidP="00080EAC">
      <w:pPr>
        <w:rPr>
          <w:lang w:val="ru-RU"/>
        </w:rPr>
      </w:pPr>
      <w:r w:rsidRPr="000D039F">
        <w:rPr>
          <w:lang w:val="ru-RU"/>
        </w:rPr>
        <w:t>Нижеследующие поправки вносятся в температуру источника высокотемпературного шума и значение зеркала холодного неба.</w:t>
      </w:r>
    </w:p>
    <w:p w14:paraId="6F4BB75E" w14:textId="77777777" w:rsidR="00080EAC" w:rsidRPr="000D039F" w:rsidRDefault="00080EAC" w:rsidP="0053797A">
      <w:pPr>
        <w:pStyle w:val="enumlev1"/>
        <w:rPr>
          <w:lang w:val="ru-RU"/>
        </w:rPr>
      </w:pPr>
      <w:r w:rsidRPr="000D039F">
        <w:rPr>
          <w:lang w:val="ru-RU"/>
        </w:rPr>
        <w:t>a)</w:t>
      </w:r>
      <w:r w:rsidRPr="000D039F">
        <w:rPr>
          <w:lang w:val="ru-RU"/>
        </w:rPr>
        <w:tab/>
        <w:t>Скорректировать температуру источника высокотемпературного шума (используя алгоритм коррекции).</w:t>
      </w:r>
    </w:p>
    <w:p w14:paraId="46C67614" w14:textId="77777777" w:rsidR="00080EAC" w:rsidRPr="000D039F" w:rsidRDefault="00080EAC" w:rsidP="0053797A">
      <w:pPr>
        <w:pStyle w:val="enumlev1"/>
        <w:rPr>
          <w:lang w:val="ru-RU"/>
        </w:rPr>
      </w:pPr>
      <w:r w:rsidRPr="000D039F">
        <w:rPr>
          <w:lang w:val="ru-RU"/>
        </w:rPr>
        <w:t>b)</w:t>
      </w:r>
      <w:r w:rsidRPr="000D039F">
        <w:rPr>
          <w:lang w:val="ru-RU"/>
        </w:rPr>
        <w:tab/>
        <w:t>Скорректировать температуру зеркала при холодном небе (устранить влияние Луны, излучений Земли, РЧП и солнечного света).</w:t>
      </w:r>
    </w:p>
    <w:p w14:paraId="46ACAA84" w14:textId="77777777" w:rsidR="00080EAC" w:rsidRPr="000D039F" w:rsidRDefault="00080EAC" w:rsidP="0053797A">
      <w:pPr>
        <w:pStyle w:val="enumlev1"/>
        <w:rPr>
          <w:lang w:val="ru-RU"/>
        </w:rPr>
      </w:pPr>
      <w:r w:rsidRPr="000D039F">
        <w:rPr>
          <w:lang w:val="ru-RU"/>
        </w:rPr>
        <w:t>3)</w:t>
      </w:r>
      <w:r w:rsidRPr="000D039F">
        <w:rPr>
          <w:lang w:val="ru-RU"/>
        </w:rPr>
        <w:tab/>
        <w:t>Рассчитать коэффициенты преобразования температуры антенны на всех частотах.</w:t>
      </w:r>
    </w:p>
    <w:p w14:paraId="69166E34" w14:textId="77777777" w:rsidR="00080EAC" w:rsidRPr="000D039F" w:rsidRDefault="00080EAC" w:rsidP="00080EAC">
      <w:pPr>
        <w:rPr>
          <w:lang w:val="ru-RU"/>
        </w:rPr>
      </w:pPr>
      <w:r w:rsidRPr="000D039F">
        <w:rPr>
          <w:lang w:val="ru-RU"/>
        </w:rPr>
        <w:t>Коэффициенты калибровочного уравнения первого порядка (</w:t>
      </w:r>
      <w:r w:rsidRPr="000D039F">
        <w:rPr>
          <w:i/>
          <w:iCs/>
          <w:lang w:val="ru-RU"/>
        </w:rPr>
        <w:t>A</w:t>
      </w:r>
      <w:r w:rsidRPr="000D039F">
        <w:rPr>
          <w:lang w:val="ru-RU"/>
        </w:rPr>
        <w:t xml:space="preserve">, </w:t>
      </w:r>
      <w:r w:rsidRPr="000D039F">
        <w:rPr>
          <w:i/>
          <w:iCs/>
          <w:lang w:val="ru-RU"/>
        </w:rPr>
        <w:t>B</w:t>
      </w:r>
      <w:r w:rsidRPr="000D039F">
        <w:rPr>
          <w:lang w:val="ru-RU"/>
        </w:rPr>
        <w:t>) рассчитываются для перевода значения количества наблюдений (</w:t>
      </w:r>
      <w:proofErr w:type="spellStart"/>
      <w:r w:rsidRPr="000D039F">
        <w:rPr>
          <w:i/>
          <w:iCs/>
          <w:lang w:val="ru-RU"/>
        </w:rPr>
        <w:t>C</w:t>
      </w:r>
      <w:r w:rsidRPr="000D039F">
        <w:rPr>
          <w:i/>
          <w:iCs/>
          <w:vertAlign w:val="subscript"/>
          <w:lang w:val="ru-RU"/>
        </w:rPr>
        <w:t>obs</w:t>
      </w:r>
      <w:proofErr w:type="spellEnd"/>
      <w:r w:rsidRPr="000D039F">
        <w:rPr>
          <w:lang w:val="ru-RU"/>
        </w:rPr>
        <w:t>) в температуру антенны (</w:t>
      </w:r>
      <w:r w:rsidRPr="000D039F">
        <w:rPr>
          <w:i/>
          <w:iCs/>
          <w:lang w:val="ru-RU"/>
        </w:rPr>
        <w:t>T</w:t>
      </w:r>
      <w:r w:rsidRPr="000D039F">
        <w:rPr>
          <w:i/>
          <w:iCs/>
          <w:vertAlign w:val="subscript"/>
          <w:lang w:val="ru-RU"/>
        </w:rPr>
        <w:t>A</w:t>
      </w:r>
      <w:r w:rsidRPr="000D039F">
        <w:rPr>
          <w:lang w:val="ru-RU"/>
        </w:rPr>
        <w:t>).</w:t>
      </w:r>
    </w:p>
    <w:p w14:paraId="5DC73A26" w14:textId="17080AB8" w:rsidR="00D51813" w:rsidRPr="000D039F" w:rsidRDefault="00AA7170" w:rsidP="00D51813">
      <w:pPr>
        <w:pStyle w:val="Equation"/>
        <w:rPr>
          <w:lang w:val="ru-RU"/>
        </w:rPr>
      </w:pPr>
      <w:r w:rsidRPr="000D039F">
        <w:rPr>
          <w:lang w:val="ru-RU"/>
        </w:rPr>
        <w:tab/>
      </w:r>
      <w:r w:rsidR="00D51813" w:rsidRPr="000D039F">
        <w:rPr>
          <w:lang w:val="ru-RU"/>
        </w:rPr>
        <w:tab/>
      </w:r>
      <m:oMath>
        <m:sSub>
          <m:sSubPr>
            <m:ctrlPr>
              <w:rPr>
                <w:rFonts w:ascii="Cambria Math" w:hAnsi="Cambria Math"/>
                <w:i/>
                <w:lang w:val="ru-RU"/>
              </w:rPr>
            </m:ctrlPr>
          </m:sSubPr>
          <m:e>
            <m:r>
              <w:rPr>
                <w:rFonts w:ascii="Cambria Math" w:hAnsi="Cambria Math"/>
                <w:lang w:val="ru-RU"/>
              </w:rPr>
              <m:t>T</m:t>
            </m:r>
          </m:e>
          <m:sub>
            <m:r>
              <w:rPr>
                <w:rFonts w:ascii="Cambria Math" w:hAnsi="Cambria Math"/>
                <w:lang w:val="ru-RU"/>
              </w:rPr>
              <m:t>A</m:t>
            </m:r>
          </m:sub>
        </m:sSub>
        <m:r>
          <w:rPr>
            <w:rFonts w:ascii="Cambria Math" w:hAnsi="Cambria Math"/>
            <w:lang w:val="ru-RU"/>
          </w:rPr>
          <m:t>=A×</m:t>
        </m:r>
        <m:sSub>
          <m:sSubPr>
            <m:ctrlPr>
              <w:rPr>
                <w:rFonts w:ascii="Cambria Math" w:hAnsi="Cambria Math"/>
                <w:i/>
                <w:lang w:val="ru-RU"/>
              </w:rPr>
            </m:ctrlPr>
          </m:sSubPr>
          <m:e>
            <m:r>
              <w:rPr>
                <w:rFonts w:ascii="Cambria Math" w:hAnsi="Cambria Math"/>
                <w:lang w:val="ru-RU"/>
              </w:rPr>
              <m:t>C</m:t>
            </m:r>
          </m:e>
          <m:sub>
            <m:r>
              <w:rPr>
                <w:rFonts w:ascii="Cambria Math" w:hAnsi="Cambria Math"/>
                <w:lang w:val="ru-RU"/>
              </w:rPr>
              <m:t>obs</m:t>
            </m:r>
          </m:sub>
        </m:sSub>
        <m:r>
          <w:rPr>
            <w:rFonts w:ascii="Cambria Math" w:hAnsi="Cambria Math"/>
            <w:lang w:val="ru-RU"/>
          </w:rPr>
          <m:t>+B</m:t>
        </m:r>
      </m:oMath>
      <w:r w:rsidR="00D51813" w:rsidRPr="000D039F">
        <w:rPr>
          <w:lang w:val="ru-RU"/>
        </w:rPr>
        <w:tab/>
      </w:r>
      <w:r w:rsidR="004063B5" w:rsidRPr="000D039F">
        <w:rPr>
          <w:lang w:val="ru-RU"/>
        </w:rPr>
        <w:t>(</w:t>
      </w:r>
      <w:proofErr w:type="gramStart"/>
      <w:r w:rsidR="004063B5" w:rsidRPr="000D039F">
        <w:rPr>
          <w:lang w:val="ru-RU"/>
        </w:rPr>
        <w:t>5-4</w:t>
      </w:r>
      <w:proofErr w:type="gramEnd"/>
      <w:r w:rsidR="004063B5" w:rsidRPr="000D039F">
        <w:rPr>
          <w:lang w:val="ru-RU"/>
        </w:rPr>
        <w:t>)</w:t>
      </w:r>
    </w:p>
    <w:p w14:paraId="576C3EA1" w14:textId="77777777" w:rsidR="00080EAC" w:rsidRPr="000D039F" w:rsidRDefault="00080EAC" w:rsidP="00080EAC">
      <w:pPr>
        <w:rPr>
          <w:lang w:val="ru-RU"/>
        </w:rPr>
      </w:pPr>
      <w:r w:rsidRPr="000D039F">
        <w:rPr>
          <w:lang w:val="ru-RU"/>
        </w:rPr>
        <w:t>Следует отметить, что хотя этот процесс позволяет скорректировать известные источники ошибок (например, положение и интенсивность Солнца хорошо известны), он не может устранить воздействие динамичных и в целом неизвестных помех.</w:t>
      </w:r>
    </w:p>
    <w:p w14:paraId="6EAB93BB" w14:textId="77777777" w:rsidR="00080EAC" w:rsidRPr="000D039F" w:rsidRDefault="00080EAC" w:rsidP="0053797A">
      <w:pPr>
        <w:pStyle w:val="Heading2"/>
        <w:rPr>
          <w:lang w:val="ru-RU"/>
        </w:rPr>
      </w:pPr>
      <w:bookmarkStart w:id="338" w:name="_Toc236299102"/>
      <w:r w:rsidRPr="000D039F">
        <w:rPr>
          <w:lang w:val="ru-RU"/>
        </w:rPr>
        <w:t>5.3</w:t>
      </w:r>
      <w:r w:rsidRPr="000D039F">
        <w:rPr>
          <w:lang w:val="ru-RU"/>
        </w:rPr>
        <w:tab/>
        <w:t>Активные датчики</w:t>
      </w:r>
      <w:bookmarkEnd w:id="338"/>
    </w:p>
    <w:p w14:paraId="474F66B1" w14:textId="77777777" w:rsidR="00080EAC" w:rsidRPr="000D039F" w:rsidRDefault="00080EAC" w:rsidP="0053797A">
      <w:pPr>
        <w:pStyle w:val="Heading3"/>
        <w:rPr>
          <w:lang w:val="ru-RU"/>
        </w:rPr>
      </w:pPr>
      <w:bookmarkStart w:id="339" w:name="_Toc236299103"/>
      <w:r w:rsidRPr="000D039F">
        <w:rPr>
          <w:lang w:val="ru-RU"/>
        </w:rPr>
        <w:t>5.3.1</w:t>
      </w:r>
      <w:r w:rsidRPr="000D039F">
        <w:rPr>
          <w:lang w:val="ru-RU"/>
        </w:rPr>
        <w:tab/>
        <w:t>Введение</w:t>
      </w:r>
      <w:bookmarkEnd w:id="339"/>
    </w:p>
    <w:p w14:paraId="4C237495" w14:textId="7EC519DF" w:rsidR="00080EAC" w:rsidRPr="000D039F" w:rsidRDefault="00080EAC" w:rsidP="00080EAC">
      <w:pPr>
        <w:rPr>
          <w:lang w:val="ru-RU"/>
        </w:rPr>
      </w:pPr>
      <w:r w:rsidRPr="000D039F">
        <w:rPr>
          <w:lang w:val="ru-RU"/>
        </w:rPr>
        <w:t xml:space="preserve">Цель настоящего раздела состоит в описании потребностей в частотах радиоспектра для космических активных датчиков, </w:t>
      </w:r>
      <w:r w:rsidR="00DA5392" w:rsidRPr="000D039F">
        <w:rPr>
          <w:lang w:val="ru-RU"/>
        </w:rPr>
        <w:t>и, в частности,</w:t>
      </w:r>
      <w:r w:rsidRPr="000D039F">
        <w:rPr>
          <w:lang w:val="ru-RU"/>
        </w:rPr>
        <w:t xml:space="preserve"> датчиков, применяющихся при мониторинге метеорологических явлений. Задача состоит в том, чтобы представить отдельные типы датчиков и их характеристики, которые определяют индивидуальные потребности датчиков в частотах; представить критерии качества и помех, необходимые для исследований совместимости с другими службами в рассматриваемых полосах частот и описать положение дел с ведущимися в настоящее время исследованиями совместимости космических активных датчиков и других служб наряду с другими вопросами и соображениями.</w:t>
      </w:r>
    </w:p>
    <w:p w14:paraId="073C61A2" w14:textId="77777777" w:rsidR="00080EAC" w:rsidRPr="000D039F" w:rsidRDefault="00080EAC" w:rsidP="00080EAC">
      <w:pPr>
        <w:rPr>
          <w:lang w:val="ru-RU"/>
        </w:rPr>
      </w:pPr>
      <w:r w:rsidRPr="000D039F">
        <w:rPr>
          <w:lang w:val="ru-RU"/>
        </w:rPr>
        <w:t>В настоящем Справочнике рассматривается шесть ключевых типов космических активных датчиков:</w:t>
      </w:r>
    </w:p>
    <w:p w14:paraId="327A2DBD" w14:textId="6D7D29BB" w:rsidR="00080EAC" w:rsidRPr="000D039F" w:rsidRDefault="00080EAC" w:rsidP="00080EAC">
      <w:pPr>
        <w:rPr>
          <w:lang w:val="ru-RU"/>
        </w:rPr>
      </w:pPr>
      <w:r w:rsidRPr="000D039F">
        <w:rPr>
          <w:i/>
          <w:iCs/>
          <w:lang w:val="ru-RU"/>
        </w:rPr>
        <w:t>Тип 1: радиолокаторы с синтезированной апертурой (РСА)</w:t>
      </w:r>
      <w:r w:rsidRPr="000D039F">
        <w:rPr>
          <w:lang w:val="ru-RU"/>
        </w:rPr>
        <w:t xml:space="preserve"> </w:t>
      </w:r>
      <w:r w:rsidR="007F488F" w:rsidRPr="000D039F">
        <w:rPr>
          <w:lang w:val="ru-RU"/>
        </w:rPr>
        <w:t>–</w:t>
      </w:r>
      <w:r w:rsidRPr="000D039F">
        <w:rPr>
          <w:lang w:val="ru-RU"/>
        </w:rPr>
        <w:t xml:space="preserve"> датчики, ориентированные по одну сторону траектории от надира, которые собирают данные изменения по фазе и времени, отраженного когерентного радиолокационного сигнала, на основе которого обычно может быть получено радиолокационное изображение поверхности Земли.</w:t>
      </w:r>
    </w:p>
    <w:p w14:paraId="143973BF" w14:textId="3A5E91D4" w:rsidR="00080EAC" w:rsidRPr="000D039F" w:rsidRDefault="00080EAC" w:rsidP="00080EAC">
      <w:pPr>
        <w:rPr>
          <w:lang w:val="ru-RU"/>
        </w:rPr>
      </w:pPr>
      <w:r w:rsidRPr="000D039F">
        <w:rPr>
          <w:i/>
          <w:iCs/>
          <w:lang w:val="ru-RU"/>
        </w:rPr>
        <w:t>Тип 2: высотомеры</w:t>
      </w:r>
      <w:r w:rsidRPr="000D039F">
        <w:rPr>
          <w:lang w:val="ru-RU"/>
        </w:rPr>
        <w:t xml:space="preserve"> </w:t>
      </w:r>
      <w:r w:rsidR="007F488F" w:rsidRPr="000D039F">
        <w:rPr>
          <w:lang w:val="ru-RU"/>
        </w:rPr>
        <w:t>–</w:t>
      </w:r>
      <w:r w:rsidRPr="000D039F">
        <w:rPr>
          <w:lang w:val="ru-RU"/>
        </w:rPr>
        <w:t xml:space="preserve"> датчики, ориентированные на надир, которые измеряют точное время между событием передачи и событием приема для получения точных данных о высоте уровня мирового океана, включая прибрежные и внутренние воды.</w:t>
      </w:r>
    </w:p>
    <w:p w14:paraId="7B1A0FD2" w14:textId="00E9A332" w:rsidR="00080EAC" w:rsidRPr="000D039F" w:rsidRDefault="00080EAC" w:rsidP="00080EAC">
      <w:pPr>
        <w:rPr>
          <w:lang w:val="ru-RU"/>
        </w:rPr>
      </w:pPr>
      <w:r w:rsidRPr="000D039F">
        <w:rPr>
          <w:i/>
          <w:iCs/>
          <w:lang w:val="ru-RU"/>
        </w:rPr>
        <w:t>Тип 3: рефлектометры</w:t>
      </w:r>
      <w:r w:rsidRPr="000D039F">
        <w:rPr>
          <w:lang w:val="ru-RU"/>
        </w:rPr>
        <w:t xml:space="preserve"> </w:t>
      </w:r>
      <w:r w:rsidR="007F488F" w:rsidRPr="000D039F">
        <w:rPr>
          <w:lang w:val="ru-RU"/>
        </w:rPr>
        <w:t>–</w:t>
      </w:r>
      <w:r w:rsidRPr="000D039F">
        <w:rPr>
          <w:lang w:val="ru-RU"/>
        </w:rPr>
        <w:t xml:space="preserve"> датчики, имеющие различную ориентацию относительно траектории от надира и измеряющие изменение мощности отраженного эхо-сигнала в зависимости от угла обзора с целью определения направления и скорости ветра на поверхности мирового океана, включая прибрежные и внутренние воды. Для наблюдения всей поверхности суши также применяется обратное рассеяние и позволяет получать информацию о состояниях земной поверхности, таких как влажность почвы и дождевые осадки над сушей.</w:t>
      </w:r>
    </w:p>
    <w:p w14:paraId="31DDD64A" w14:textId="435823F1" w:rsidR="00080EAC" w:rsidRPr="000D039F" w:rsidRDefault="00080EAC" w:rsidP="00080EAC">
      <w:pPr>
        <w:rPr>
          <w:lang w:val="ru-RU"/>
        </w:rPr>
      </w:pPr>
      <w:r w:rsidRPr="000D039F">
        <w:rPr>
          <w:i/>
          <w:iCs/>
          <w:lang w:val="ru-RU"/>
        </w:rPr>
        <w:t>Тип 4: радары контроля осадков</w:t>
      </w:r>
      <w:r w:rsidRPr="000D039F">
        <w:rPr>
          <w:lang w:val="ru-RU"/>
        </w:rPr>
        <w:t xml:space="preserve"> </w:t>
      </w:r>
      <w:r w:rsidR="007F488F" w:rsidRPr="000D039F">
        <w:rPr>
          <w:lang w:val="ru-RU"/>
        </w:rPr>
        <w:t>–</w:t>
      </w:r>
      <w:r w:rsidRPr="000D039F">
        <w:rPr>
          <w:lang w:val="ru-RU"/>
        </w:rPr>
        <w:t xml:space="preserve"> датчики, сканирующие перпендикулярно траектории от надира и измеряющие эхо-сигнал радара от дождевых осадков для определения интенсивности дождя над поверхностью Земли и трехмерной структуры дождя.</w:t>
      </w:r>
    </w:p>
    <w:p w14:paraId="2672970C" w14:textId="4D093197" w:rsidR="00080EAC" w:rsidRPr="000D039F" w:rsidRDefault="00080EAC" w:rsidP="00080EAC">
      <w:pPr>
        <w:rPr>
          <w:lang w:val="ru-RU"/>
        </w:rPr>
      </w:pPr>
      <w:r w:rsidRPr="000D039F">
        <w:rPr>
          <w:i/>
          <w:iCs/>
          <w:lang w:val="ru-RU"/>
        </w:rPr>
        <w:t>Тип 5: радары профилирования облачности</w:t>
      </w:r>
      <w:r w:rsidRPr="000D039F">
        <w:rPr>
          <w:lang w:val="ru-RU"/>
        </w:rPr>
        <w:t xml:space="preserve"> </w:t>
      </w:r>
      <w:r w:rsidR="007F488F" w:rsidRPr="000D039F">
        <w:rPr>
          <w:lang w:val="ru-RU"/>
        </w:rPr>
        <w:t>–</w:t>
      </w:r>
      <w:r w:rsidRPr="000D039F">
        <w:rPr>
          <w:lang w:val="ru-RU"/>
        </w:rPr>
        <w:t xml:space="preserve"> датчики, ориентированные на надир и измеряющие отраженный эхо-сигнал радара от облаков для определения профиля отражательной способности облаков над поверхностью Земли.</w:t>
      </w:r>
    </w:p>
    <w:p w14:paraId="151969C0" w14:textId="2C4DE121" w:rsidR="00080EAC" w:rsidRPr="000D039F" w:rsidRDefault="00080EAC" w:rsidP="00080EAC">
      <w:pPr>
        <w:rPr>
          <w:lang w:val="ru-RU"/>
        </w:rPr>
      </w:pPr>
      <w:r w:rsidRPr="000D039F">
        <w:rPr>
          <w:i/>
          <w:iCs/>
          <w:lang w:val="ru-RU"/>
        </w:rPr>
        <w:lastRenderedPageBreak/>
        <w:t>Тип 6: радиолокационные зонды</w:t>
      </w:r>
      <w:r w:rsidRPr="000D039F">
        <w:rPr>
          <w:lang w:val="ru-RU"/>
        </w:rPr>
        <w:t xml:space="preserve"> </w:t>
      </w:r>
      <w:r w:rsidR="007F488F" w:rsidRPr="000D039F">
        <w:rPr>
          <w:lang w:val="ru-RU"/>
        </w:rPr>
        <w:t>–</w:t>
      </w:r>
      <w:r w:rsidRPr="000D039F">
        <w:rPr>
          <w:lang w:val="ru-RU"/>
        </w:rPr>
        <w:t xml:space="preserve"> датчики, ориентированные на надир и использующие более низкие центральные частоты для применений </w:t>
      </w:r>
      <w:proofErr w:type="spellStart"/>
      <w:r w:rsidRPr="000D039F">
        <w:rPr>
          <w:lang w:val="ru-RU"/>
        </w:rPr>
        <w:t>грунтопроникающих</w:t>
      </w:r>
      <w:proofErr w:type="spellEnd"/>
      <w:r w:rsidRPr="000D039F">
        <w:rPr>
          <w:lang w:val="ru-RU"/>
        </w:rPr>
        <w:t xml:space="preserve"> РЛС, которые измеряют радиолокационное отражение от поверхности земли и подповерхностного слоя для идентификации и определения характеристик подземных объектов, таких как водоносные горизонты и ледяные щиты.</w:t>
      </w:r>
    </w:p>
    <w:p w14:paraId="0AFA9BAF" w14:textId="77777777" w:rsidR="00080EAC" w:rsidRPr="000D039F" w:rsidRDefault="00080EAC" w:rsidP="00080EAC">
      <w:pPr>
        <w:rPr>
          <w:lang w:val="ru-RU"/>
        </w:rPr>
      </w:pPr>
      <w:r w:rsidRPr="000D039F">
        <w:rPr>
          <w:lang w:val="ru-RU"/>
        </w:rPr>
        <w:t xml:space="preserve">Характеристики шести ключевых типов активных космических датчиков сведены в Таблицу </w:t>
      </w:r>
      <w:proofErr w:type="gramStart"/>
      <w:r w:rsidRPr="000D039F">
        <w:rPr>
          <w:lang w:val="ru-RU"/>
        </w:rPr>
        <w:t>5-4</w:t>
      </w:r>
      <w:proofErr w:type="gramEnd"/>
      <w:r w:rsidRPr="000D039F">
        <w:rPr>
          <w:lang w:val="ru-RU"/>
        </w:rPr>
        <w:t>.</w:t>
      </w:r>
    </w:p>
    <w:p w14:paraId="04D685F3" w14:textId="7D38AB93" w:rsidR="00D51813" w:rsidRPr="000D039F" w:rsidRDefault="00C03175" w:rsidP="00D51813">
      <w:pPr>
        <w:pStyle w:val="TableNo"/>
        <w:rPr>
          <w:lang w:val="ru-RU"/>
        </w:rPr>
      </w:pPr>
      <w:r w:rsidRPr="000D039F">
        <w:rPr>
          <w:lang w:val="ru-RU"/>
        </w:rPr>
        <w:t>ТАБЛИЦА</w:t>
      </w:r>
      <w:r w:rsidR="00D51813" w:rsidRPr="000D039F">
        <w:rPr>
          <w:lang w:val="ru-RU"/>
        </w:rPr>
        <w:t xml:space="preserve"> </w:t>
      </w:r>
      <w:proofErr w:type="gramStart"/>
      <w:r w:rsidR="00D51813" w:rsidRPr="000D039F">
        <w:rPr>
          <w:lang w:val="ru-RU"/>
        </w:rPr>
        <w:t>5-4</w:t>
      </w:r>
      <w:proofErr w:type="gramEnd"/>
    </w:p>
    <w:p w14:paraId="34DD6FE1" w14:textId="6D275C1C" w:rsidR="00D51813" w:rsidRPr="000D039F" w:rsidRDefault="00C03175" w:rsidP="00D51813">
      <w:pPr>
        <w:pStyle w:val="Tabletitle"/>
        <w:rPr>
          <w:lang w:val="ru-RU"/>
        </w:rPr>
      </w:pPr>
      <w:r w:rsidRPr="000D039F">
        <w:rPr>
          <w:lang w:val="ru-RU"/>
        </w:rPr>
        <w:t>Характеристики активных космических датчиков</w:t>
      </w:r>
    </w:p>
    <w:tbl>
      <w:tblPr>
        <w:tblW w:w="5000" w:type="pct"/>
        <w:tblBorders>
          <w:top w:val="single" w:sz="12" w:space="0" w:color="auto"/>
          <w:left w:val="single" w:sz="12" w:space="0" w:color="auto"/>
          <w:bottom w:val="single" w:sz="12" w:space="0" w:color="auto"/>
          <w:right w:val="single" w:sz="12" w:space="0" w:color="auto"/>
          <w:insideH w:val="single" w:sz="2" w:space="0" w:color="auto"/>
          <w:insideV w:val="single" w:sz="2" w:space="0" w:color="auto"/>
        </w:tblBorders>
        <w:tblLayout w:type="fixed"/>
        <w:tblLook w:val="0020" w:firstRow="1" w:lastRow="0" w:firstColumn="0" w:lastColumn="0" w:noHBand="0" w:noVBand="0"/>
      </w:tblPr>
      <w:tblGrid>
        <w:gridCol w:w="1271"/>
        <w:gridCol w:w="1587"/>
        <w:gridCol w:w="1267"/>
        <w:gridCol w:w="1541"/>
        <w:gridCol w:w="1417"/>
        <w:gridCol w:w="1327"/>
        <w:gridCol w:w="1219"/>
      </w:tblGrid>
      <w:tr w:rsidR="00D51813" w:rsidRPr="000D039F" w14:paraId="2F9433C5" w14:textId="77777777" w:rsidTr="00C03175">
        <w:trPr>
          <w:trHeight w:val="448"/>
          <w:tblHeader/>
        </w:trPr>
        <w:tc>
          <w:tcPr>
            <w:tcW w:w="5000" w:type="pct"/>
            <w:gridSpan w:val="7"/>
            <w:tcBorders>
              <w:top w:val="single" w:sz="4" w:space="0" w:color="auto"/>
              <w:left w:val="single" w:sz="4" w:space="0" w:color="auto"/>
              <w:right w:val="single" w:sz="4" w:space="0" w:color="auto"/>
            </w:tcBorders>
            <w:tcMar>
              <w:left w:w="14" w:type="dxa"/>
              <w:right w:w="14" w:type="dxa"/>
            </w:tcMar>
            <w:vAlign w:val="center"/>
          </w:tcPr>
          <w:p w14:paraId="2E19D1D9" w14:textId="5EB1D03E" w:rsidR="00D51813" w:rsidRPr="000D039F" w:rsidRDefault="00C03175" w:rsidP="0050125C">
            <w:pPr>
              <w:pStyle w:val="Tablehead"/>
              <w:rPr>
                <w:sz w:val="16"/>
                <w:szCs w:val="16"/>
                <w:lang w:val="ru-RU"/>
              </w:rPr>
            </w:pPr>
            <w:r w:rsidRPr="000D039F">
              <w:rPr>
                <w:bCs/>
                <w:sz w:val="16"/>
                <w:szCs w:val="16"/>
                <w:lang w:val="ru-RU"/>
              </w:rPr>
              <w:t>Типы датчиков</w:t>
            </w:r>
          </w:p>
        </w:tc>
      </w:tr>
      <w:tr w:rsidR="00C03175" w:rsidRPr="000D039F" w14:paraId="41312217" w14:textId="77777777" w:rsidTr="003D7840">
        <w:trPr>
          <w:trHeight w:val="166"/>
          <w:tblHeader/>
        </w:trPr>
        <w:tc>
          <w:tcPr>
            <w:tcW w:w="660" w:type="pct"/>
            <w:tcBorders>
              <w:left w:val="single" w:sz="4" w:space="0" w:color="auto"/>
              <w:bottom w:val="single" w:sz="4" w:space="0" w:color="auto"/>
              <w:right w:val="single" w:sz="4" w:space="0" w:color="auto"/>
            </w:tcBorders>
            <w:tcMar>
              <w:left w:w="14" w:type="dxa"/>
              <w:right w:w="14" w:type="dxa"/>
            </w:tcMar>
            <w:vAlign w:val="center"/>
          </w:tcPr>
          <w:p w14:paraId="6392E069" w14:textId="1A714806" w:rsidR="00C03175" w:rsidRPr="000D039F" w:rsidRDefault="00C03175" w:rsidP="003D7840">
            <w:pPr>
              <w:pStyle w:val="Tablehead"/>
              <w:rPr>
                <w:sz w:val="16"/>
                <w:szCs w:val="16"/>
                <w:lang w:val="ru-RU"/>
              </w:rPr>
            </w:pPr>
            <w:r w:rsidRPr="000D039F">
              <w:rPr>
                <w:bCs/>
                <w:sz w:val="16"/>
                <w:szCs w:val="16"/>
                <w:lang w:val="ru-RU"/>
              </w:rPr>
              <w:t>Характеристика</w:t>
            </w:r>
          </w:p>
        </w:tc>
        <w:tc>
          <w:tcPr>
            <w:tcW w:w="824" w:type="pct"/>
            <w:tcBorders>
              <w:top w:val="single" w:sz="4" w:space="0" w:color="auto"/>
              <w:left w:val="single" w:sz="4" w:space="0" w:color="auto"/>
              <w:bottom w:val="single" w:sz="4" w:space="0" w:color="auto"/>
              <w:right w:val="single" w:sz="4" w:space="0" w:color="auto"/>
            </w:tcBorders>
            <w:tcMar>
              <w:left w:w="14" w:type="dxa"/>
              <w:right w:w="14" w:type="dxa"/>
            </w:tcMar>
            <w:vAlign w:val="center"/>
          </w:tcPr>
          <w:p w14:paraId="14B7FFCD" w14:textId="1278899A" w:rsidR="00C03175" w:rsidRPr="000D039F" w:rsidRDefault="00C03175" w:rsidP="003D7840">
            <w:pPr>
              <w:pStyle w:val="Tablehead"/>
              <w:rPr>
                <w:sz w:val="16"/>
                <w:szCs w:val="16"/>
                <w:lang w:val="ru-RU"/>
              </w:rPr>
            </w:pPr>
            <w:r w:rsidRPr="000D039F">
              <w:rPr>
                <w:bCs/>
                <w:sz w:val="16"/>
                <w:szCs w:val="16"/>
                <w:lang w:val="ru-RU"/>
              </w:rPr>
              <w:t>РСА</w:t>
            </w:r>
          </w:p>
        </w:tc>
        <w:tc>
          <w:tcPr>
            <w:tcW w:w="658" w:type="pct"/>
            <w:tcBorders>
              <w:top w:val="single" w:sz="4" w:space="0" w:color="auto"/>
              <w:left w:val="single" w:sz="4" w:space="0" w:color="auto"/>
              <w:bottom w:val="single" w:sz="4" w:space="0" w:color="auto"/>
              <w:right w:val="single" w:sz="4" w:space="0" w:color="auto"/>
            </w:tcBorders>
            <w:tcMar>
              <w:left w:w="14" w:type="dxa"/>
              <w:right w:w="14" w:type="dxa"/>
            </w:tcMar>
            <w:vAlign w:val="center"/>
          </w:tcPr>
          <w:p w14:paraId="71DD2546" w14:textId="7B242044" w:rsidR="00C03175" w:rsidRPr="000D039F" w:rsidRDefault="00C03175" w:rsidP="003D7840">
            <w:pPr>
              <w:pStyle w:val="Tablehead"/>
              <w:rPr>
                <w:sz w:val="16"/>
                <w:szCs w:val="16"/>
                <w:lang w:val="ru-RU"/>
              </w:rPr>
            </w:pPr>
            <w:r w:rsidRPr="000D039F">
              <w:rPr>
                <w:bCs/>
                <w:sz w:val="16"/>
                <w:szCs w:val="16"/>
                <w:lang w:val="ru-RU"/>
              </w:rPr>
              <w:t>Высотомеры</w:t>
            </w:r>
          </w:p>
        </w:tc>
        <w:tc>
          <w:tcPr>
            <w:tcW w:w="800" w:type="pct"/>
            <w:tcBorders>
              <w:top w:val="single" w:sz="4" w:space="0" w:color="auto"/>
              <w:left w:val="single" w:sz="4" w:space="0" w:color="auto"/>
              <w:bottom w:val="single" w:sz="4" w:space="0" w:color="auto"/>
              <w:right w:val="single" w:sz="4" w:space="0" w:color="auto"/>
            </w:tcBorders>
            <w:tcMar>
              <w:left w:w="14" w:type="dxa"/>
              <w:right w:w="14" w:type="dxa"/>
            </w:tcMar>
            <w:vAlign w:val="center"/>
          </w:tcPr>
          <w:p w14:paraId="4BEBEB69" w14:textId="1D773484" w:rsidR="00C03175" w:rsidRPr="000D039F" w:rsidRDefault="00C03175" w:rsidP="003D7840">
            <w:pPr>
              <w:pStyle w:val="Tablehead"/>
              <w:rPr>
                <w:sz w:val="16"/>
                <w:szCs w:val="16"/>
                <w:lang w:val="ru-RU"/>
              </w:rPr>
            </w:pPr>
            <w:r w:rsidRPr="000D039F">
              <w:rPr>
                <w:bCs/>
                <w:sz w:val="16"/>
                <w:szCs w:val="16"/>
                <w:lang w:val="ru-RU"/>
              </w:rPr>
              <w:t>Рефлектометры</w:t>
            </w:r>
          </w:p>
        </w:tc>
        <w:tc>
          <w:tcPr>
            <w:tcW w:w="736" w:type="pct"/>
            <w:tcBorders>
              <w:top w:val="single" w:sz="4" w:space="0" w:color="auto"/>
              <w:left w:val="single" w:sz="4" w:space="0" w:color="auto"/>
              <w:bottom w:val="single" w:sz="4" w:space="0" w:color="auto"/>
              <w:right w:val="single" w:sz="4" w:space="0" w:color="auto"/>
            </w:tcBorders>
            <w:tcMar>
              <w:left w:w="14" w:type="dxa"/>
              <w:right w:w="14" w:type="dxa"/>
            </w:tcMar>
            <w:vAlign w:val="center"/>
          </w:tcPr>
          <w:p w14:paraId="34B2F416" w14:textId="220B0D73" w:rsidR="00C03175" w:rsidRPr="000D039F" w:rsidRDefault="00C03175" w:rsidP="003D7840">
            <w:pPr>
              <w:pStyle w:val="Tablehead"/>
              <w:rPr>
                <w:sz w:val="16"/>
                <w:szCs w:val="16"/>
                <w:lang w:val="ru-RU"/>
              </w:rPr>
            </w:pPr>
            <w:r w:rsidRPr="000D039F">
              <w:rPr>
                <w:bCs/>
                <w:sz w:val="16"/>
                <w:szCs w:val="16"/>
                <w:lang w:val="ru-RU"/>
              </w:rPr>
              <w:t xml:space="preserve">Радиолокаторы контроля </w:t>
            </w:r>
            <w:r w:rsidR="001E281C" w:rsidRPr="000D039F">
              <w:rPr>
                <w:rFonts w:asciiTheme="minorHAnsi" w:hAnsiTheme="minorHAnsi"/>
                <w:bCs/>
                <w:sz w:val="16"/>
                <w:szCs w:val="16"/>
                <w:lang w:val="ru-RU"/>
              </w:rPr>
              <w:br/>
            </w:r>
            <w:r w:rsidRPr="000D039F">
              <w:rPr>
                <w:bCs/>
                <w:sz w:val="16"/>
                <w:szCs w:val="16"/>
                <w:lang w:val="ru-RU"/>
              </w:rPr>
              <w:t>осадков</w:t>
            </w:r>
          </w:p>
        </w:tc>
        <w:tc>
          <w:tcPr>
            <w:tcW w:w="689" w:type="pct"/>
            <w:tcBorders>
              <w:top w:val="single" w:sz="4" w:space="0" w:color="auto"/>
              <w:left w:val="single" w:sz="4" w:space="0" w:color="auto"/>
              <w:bottom w:val="single" w:sz="4" w:space="0" w:color="auto"/>
              <w:right w:val="single" w:sz="4" w:space="0" w:color="auto"/>
            </w:tcBorders>
            <w:tcMar>
              <w:left w:w="14" w:type="dxa"/>
              <w:right w:w="14" w:type="dxa"/>
            </w:tcMar>
            <w:vAlign w:val="center"/>
          </w:tcPr>
          <w:p w14:paraId="504ABAC5" w14:textId="79D95918" w:rsidR="00C03175" w:rsidRPr="000D039F" w:rsidRDefault="00C03175" w:rsidP="003D7840">
            <w:pPr>
              <w:pStyle w:val="Tablehead"/>
              <w:rPr>
                <w:sz w:val="16"/>
                <w:szCs w:val="16"/>
                <w:lang w:val="ru-RU"/>
              </w:rPr>
            </w:pPr>
            <w:r w:rsidRPr="000D039F">
              <w:rPr>
                <w:bCs/>
                <w:sz w:val="16"/>
                <w:szCs w:val="16"/>
                <w:lang w:val="ru-RU"/>
              </w:rPr>
              <w:t>Радары профилирования облачности</w:t>
            </w:r>
          </w:p>
        </w:tc>
        <w:tc>
          <w:tcPr>
            <w:tcW w:w="633" w:type="pct"/>
            <w:tcBorders>
              <w:top w:val="single" w:sz="4" w:space="0" w:color="auto"/>
              <w:left w:val="single" w:sz="4" w:space="0" w:color="auto"/>
              <w:bottom w:val="single" w:sz="4" w:space="0" w:color="auto"/>
              <w:right w:val="single" w:sz="4" w:space="0" w:color="auto"/>
            </w:tcBorders>
            <w:vAlign w:val="center"/>
          </w:tcPr>
          <w:p w14:paraId="5DEBFC0B" w14:textId="05EE1F19" w:rsidR="00C03175" w:rsidRPr="000D039F" w:rsidRDefault="00C03175" w:rsidP="003D7840">
            <w:pPr>
              <w:pStyle w:val="Tablehead"/>
              <w:rPr>
                <w:sz w:val="16"/>
                <w:szCs w:val="16"/>
                <w:lang w:val="ru-RU"/>
              </w:rPr>
            </w:pPr>
            <w:proofErr w:type="spellStart"/>
            <w:r w:rsidRPr="000D039F">
              <w:rPr>
                <w:bCs/>
                <w:sz w:val="16"/>
                <w:szCs w:val="16"/>
                <w:lang w:val="ru-RU"/>
              </w:rPr>
              <w:t>Радиолока</w:t>
            </w:r>
            <w:r w:rsidR="001E281C" w:rsidRPr="000D039F">
              <w:rPr>
                <w:rFonts w:asciiTheme="minorHAnsi" w:hAnsiTheme="minorHAnsi"/>
                <w:bCs/>
                <w:sz w:val="16"/>
                <w:szCs w:val="16"/>
                <w:lang w:val="ru-RU"/>
              </w:rPr>
              <w:t>-</w:t>
            </w:r>
            <w:r w:rsidRPr="000D039F">
              <w:rPr>
                <w:bCs/>
                <w:sz w:val="16"/>
                <w:szCs w:val="16"/>
                <w:lang w:val="ru-RU"/>
              </w:rPr>
              <w:t>ционные</w:t>
            </w:r>
            <w:proofErr w:type="spellEnd"/>
            <w:r w:rsidRPr="000D039F">
              <w:rPr>
                <w:bCs/>
                <w:sz w:val="16"/>
                <w:szCs w:val="16"/>
                <w:lang w:val="ru-RU"/>
              </w:rPr>
              <w:t xml:space="preserve"> зонды</w:t>
            </w:r>
          </w:p>
        </w:tc>
      </w:tr>
      <w:tr w:rsidR="00C03175" w:rsidRPr="000D039F" w14:paraId="239F8A70" w14:textId="77777777" w:rsidTr="00F83BC7">
        <w:trPr>
          <w:trHeight w:val="1469"/>
        </w:trPr>
        <w:tc>
          <w:tcPr>
            <w:tcW w:w="660" w:type="pct"/>
            <w:tcBorders>
              <w:top w:val="single" w:sz="4" w:space="0" w:color="auto"/>
              <w:left w:val="single" w:sz="4" w:space="0" w:color="auto"/>
              <w:bottom w:val="single" w:sz="4" w:space="0" w:color="auto"/>
              <w:right w:val="single" w:sz="4" w:space="0" w:color="auto"/>
            </w:tcBorders>
          </w:tcPr>
          <w:p w14:paraId="14F59C02" w14:textId="6FD50F85" w:rsidR="00C03175" w:rsidRPr="000D039F" w:rsidRDefault="00C03175" w:rsidP="00C03175">
            <w:pPr>
              <w:pStyle w:val="Tabletext"/>
              <w:jc w:val="left"/>
              <w:rPr>
                <w:sz w:val="16"/>
                <w:szCs w:val="16"/>
                <w:lang w:val="ru-RU"/>
              </w:rPr>
            </w:pPr>
            <w:r w:rsidRPr="000D039F">
              <w:rPr>
                <w:sz w:val="16"/>
                <w:szCs w:val="16"/>
                <w:lang w:val="ru-RU"/>
              </w:rPr>
              <w:t>Геометрия наблюдения</w:t>
            </w:r>
          </w:p>
        </w:tc>
        <w:tc>
          <w:tcPr>
            <w:tcW w:w="824" w:type="pct"/>
            <w:tcBorders>
              <w:top w:val="single" w:sz="4" w:space="0" w:color="auto"/>
              <w:left w:val="single" w:sz="4" w:space="0" w:color="auto"/>
              <w:bottom w:val="single" w:sz="4" w:space="0" w:color="auto"/>
              <w:right w:val="single" w:sz="4" w:space="0" w:color="auto"/>
            </w:tcBorders>
          </w:tcPr>
          <w:p w14:paraId="2D6EAF6D" w14:textId="7063E11E" w:rsidR="00C03175" w:rsidRPr="000D039F" w:rsidRDefault="00C03175" w:rsidP="00C03175">
            <w:pPr>
              <w:pStyle w:val="Tabletext"/>
              <w:jc w:val="left"/>
              <w:rPr>
                <w:sz w:val="16"/>
                <w:szCs w:val="16"/>
                <w:lang w:val="ru-RU"/>
              </w:rPr>
            </w:pPr>
            <w:r w:rsidRPr="000D039F">
              <w:rPr>
                <w:sz w:val="16"/>
                <w:szCs w:val="16"/>
                <w:lang w:val="ru-RU"/>
              </w:rPr>
              <w:t xml:space="preserve">Ориентация в сторону от надира </w:t>
            </w:r>
            <w:r w:rsidR="00F9145A" w:rsidRPr="000D039F">
              <w:rPr>
                <w:sz w:val="16"/>
                <w:szCs w:val="16"/>
                <w:lang w:val="ru-RU"/>
              </w:rPr>
              <w:br/>
            </w:r>
            <w:r w:rsidRPr="000D039F">
              <w:rPr>
                <w:sz w:val="16"/>
                <w:szCs w:val="16"/>
                <w:lang w:val="ru-RU"/>
              </w:rPr>
              <w:t>на 10°</w:t>
            </w:r>
            <w:r w:rsidR="00473EBD" w:rsidRPr="000D039F">
              <w:rPr>
                <w:sz w:val="16"/>
                <w:szCs w:val="16"/>
                <w:lang w:val="ru-RU"/>
              </w:rPr>
              <w:t>–</w:t>
            </w:r>
            <w:r w:rsidRPr="000D039F">
              <w:rPr>
                <w:sz w:val="16"/>
                <w:szCs w:val="16"/>
                <w:lang w:val="ru-RU"/>
              </w:rPr>
              <w:t>55°</w:t>
            </w:r>
          </w:p>
        </w:tc>
        <w:tc>
          <w:tcPr>
            <w:tcW w:w="658" w:type="pct"/>
            <w:tcBorders>
              <w:top w:val="single" w:sz="4" w:space="0" w:color="auto"/>
              <w:left w:val="single" w:sz="4" w:space="0" w:color="auto"/>
              <w:bottom w:val="single" w:sz="4" w:space="0" w:color="auto"/>
              <w:right w:val="single" w:sz="4" w:space="0" w:color="auto"/>
            </w:tcBorders>
          </w:tcPr>
          <w:p w14:paraId="53FA243F" w14:textId="6B261882" w:rsidR="00C03175" w:rsidRPr="000D039F" w:rsidRDefault="00C03175" w:rsidP="00C03175">
            <w:pPr>
              <w:pStyle w:val="Tabletext"/>
              <w:jc w:val="left"/>
              <w:rPr>
                <w:sz w:val="16"/>
                <w:szCs w:val="16"/>
                <w:lang w:val="ru-RU"/>
              </w:rPr>
            </w:pPr>
            <w:r w:rsidRPr="000D039F">
              <w:rPr>
                <w:sz w:val="16"/>
                <w:szCs w:val="16"/>
                <w:lang w:val="ru-RU"/>
              </w:rPr>
              <w:t>Ориентация на</w:t>
            </w:r>
            <w:r w:rsidR="00E845EC" w:rsidRPr="000D039F">
              <w:rPr>
                <w:sz w:val="16"/>
                <w:szCs w:val="16"/>
                <w:lang w:val="ru-RU"/>
              </w:rPr>
              <w:t> </w:t>
            </w:r>
            <w:r w:rsidRPr="000D039F">
              <w:rPr>
                <w:sz w:val="16"/>
                <w:szCs w:val="16"/>
                <w:lang w:val="ru-RU"/>
              </w:rPr>
              <w:t>надир</w:t>
            </w:r>
          </w:p>
          <w:p w14:paraId="3B7BEF00" w14:textId="3E4D7248" w:rsidR="00C03175" w:rsidRPr="000D039F" w:rsidRDefault="00C03175" w:rsidP="00C03175">
            <w:pPr>
              <w:pStyle w:val="Tabletext"/>
              <w:jc w:val="left"/>
              <w:rPr>
                <w:sz w:val="16"/>
                <w:szCs w:val="16"/>
                <w:lang w:val="ru-RU"/>
              </w:rPr>
            </w:pPr>
            <w:r w:rsidRPr="000D039F">
              <w:rPr>
                <w:sz w:val="16"/>
                <w:szCs w:val="16"/>
                <w:lang w:val="ru-RU"/>
              </w:rPr>
              <w:t>Наблюдение с несколькими углами падения</w:t>
            </w:r>
          </w:p>
        </w:tc>
        <w:tc>
          <w:tcPr>
            <w:tcW w:w="800" w:type="pct"/>
            <w:tcBorders>
              <w:top w:val="single" w:sz="4" w:space="0" w:color="auto"/>
              <w:left w:val="single" w:sz="4" w:space="0" w:color="auto"/>
              <w:bottom w:val="single" w:sz="4" w:space="0" w:color="auto"/>
              <w:right w:val="single" w:sz="4" w:space="0" w:color="auto"/>
            </w:tcBorders>
          </w:tcPr>
          <w:p w14:paraId="1C133461" w14:textId="61EE78B6" w:rsidR="00C03175" w:rsidRPr="000D039F" w:rsidRDefault="00C03175" w:rsidP="00F83BC7">
            <w:pPr>
              <w:pStyle w:val="Tabletext"/>
              <w:tabs>
                <w:tab w:val="clear" w:pos="284"/>
              </w:tabs>
              <w:ind w:left="227" w:hanging="227"/>
              <w:jc w:val="left"/>
              <w:rPr>
                <w:sz w:val="16"/>
                <w:szCs w:val="16"/>
                <w:lang w:val="ru-RU"/>
              </w:rPr>
            </w:pPr>
            <w:r w:rsidRPr="000D039F">
              <w:rPr>
                <w:sz w:val="16"/>
                <w:szCs w:val="16"/>
                <w:lang w:val="ru-RU"/>
              </w:rPr>
              <w:t>–</w:t>
            </w:r>
            <w:r w:rsidR="00F9145A" w:rsidRPr="000D039F">
              <w:rPr>
                <w:sz w:val="16"/>
                <w:szCs w:val="16"/>
                <w:lang w:val="ru-RU"/>
              </w:rPr>
              <w:tab/>
            </w:r>
            <w:r w:rsidRPr="000D039F">
              <w:rPr>
                <w:sz w:val="16"/>
                <w:szCs w:val="16"/>
                <w:lang w:val="ru-RU"/>
              </w:rPr>
              <w:t>Три/ шесть веерных лучей по азимуту</w:t>
            </w:r>
          </w:p>
          <w:p w14:paraId="5C7BFE04" w14:textId="6D88663E" w:rsidR="00C03175" w:rsidRPr="000D039F" w:rsidRDefault="00C03175" w:rsidP="00F83BC7">
            <w:pPr>
              <w:pStyle w:val="Tabletext"/>
              <w:tabs>
                <w:tab w:val="clear" w:pos="284"/>
              </w:tabs>
              <w:ind w:left="227" w:hanging="227"/>
              <w:jc w:val="left"/>
              <w:rPr>
                <w:sz w:val="16"/>
                <w:szCs w:val="16"/>
                <w:lang w:val="ru-RU"/>
              </w:rPr>
            </w:pPr>
            <w:r w:rsidRPr="000D039F">
              <w:rPr>
                <w:sz w:val="16"/>
                <w:szCs w:val="16"/>
                <w:lang w:val="ru-RU"/>
              </w:rPr>
              <w:t>–</w:t>
            </w:r>
            <w:r w:rsidR="00F9145A" w:rsidRPr="000D039F">
              <w:rPr>
                <w:sz w:val="16"/>
                <w:szCs w:val="16"/>
                <w:lang w:val="ru-RU"/>
              </w:rPr>
              <w:tab/>
            </w:r>
            <w:r w:rsidRPr="000D039F">
              <w:rPr>
                <w:sz w:val="16"/>
                <w:szCs w:val="16"/>
                <w:lang w:val="ru-RU"/>
              </w:rPr>
              <w:t>Один или несколько конических сканирующих лучей</w:t>
            </w:r>
          </w:p>
        </w:tc>
        <w:tc>
          <w:tcPr>
            <w:tcW w:w="736" w:type="pct"/>
            <w:tcBorders>
              <w:top w:val="single" w:sz="4" w:space="0" w:color="auto"/>
              <w:left w:val="single" w:sz="4" w:space="0" w:color="auto"/>
              <w:bottom w:val="single" w:sz="4" w:space="0" w:color="auto"/>
              <w:right w:val="single" w:sz="4" w:space="0" w:color="auto"/>
            </w:tcBorders>
          </w:tcPr>
          <w:p w14:paraId="1BCCCE20" w14:textId="493B75C8" w:rsidR="00C03175" w:rsidRPr="000D039F" w:rsidRDefault="00C03175" w:rsidP="00C03175">
            <w:pPr>
              <w:pStyle w:val="Tabletext"/>
              <w:jc w:val="left"/>
              <w:rPr>
                <w:sz w:val="16"/>
                <w:szCs w:val="16"/>
                <w:lang w:val="ru-RU"/>
              </w:rPr>
            </w:pPr>
            <w:r w:rsidRPr="000D039F">
              <w:rPr>
                <w:sz w:val="16"/>
                <w:szCs w:val="16"/>
                <w:lang w:val="ru-RU"/>
              </w:rPr>
              <w:t>Сканирование в поперечном направлении вокруг надира</w:t>
            </w:r>
          </w:p>
        </w:tc>
        <w:tc>
          <w:tcPr>
            <w:tcW w:w="689" w:type="pct"/>
            <w:tcBorders>
              <w:top w:val="single" w:sz="4" w:space="0" w:color="auto"/>
              <w:left w:val="single" w:sz="4" w:space="0" w:color="auto"/>
              <w:bottom w:val="single" w:sz="4" w:space="0" w:color="auto"/>
              <w:right w:val="single" w:sz="4" w:space="0" w:color="auto"/>
            </w:tcBorders>
          </w:tcPr>
          <w:p w14:paraId="1B0C5FF8" w14:textId="6D79FAFC" w:rsidR="00C03175" w:rsidRPr="000D039F" w:rsidRDefault="00C03175" w:rsidP="00C03175">
            <w:pPr>
              <w:pStyle w:val="Tabletext"/>
              <w:jc w:val="left"/>
              <w:rPr>
                <w:sz w:val="16"/>
                <w:szCs w:val="16"/>
                <w:lang w:val="ru-RU"/>
              </w:rPr>
            </w:pPr>
            <w:r w:rsidRPr="000D039F">
              <w:rPr>
                <w:sz w:val="16"/>
                <w:szCs w:val="16"/>
                <w:lang w:val="ru-RU"/>
              </w:rPr>
              <w:t>Ориентация на</w:t>
            </w:r>
            <w:r w:rsidR="00E845EC" w:rsidRPr="000D039F">
              <w:rPr>
                <w:sz w:val="16"/>
                <w:szCs w:val="16"/>
                <w:lang w:val="ru-RU"/>
              </w:rPr>
              <w:t> </w:t>
            </w:r>
            <w:r w:rsidRPr="000D039F">
              <w:rPr>
                <w:sz w:val="16"/>
                <w:szCs w:val="16"/>
                <w:lang w:val="ru-RU"/>
              </w:rPr>
              <w:t>надир</w:t>
            </w:r>
          </w:p>
        </w:tc>
        <w:tc>
          <w:tcPr>
            <w:tcW w:w="633" w:type="pct"/>
            <w:tcBorders>
              <w:top w:val="single" w:sz="4" w:space="0" w:color="auto"/>
              <w:left w:val="single" w:sz="4" w:space="0" w:color="auto"/>
              <w:bottom w:val="single" w:sz="4" w:space="0" w:color="auto"/>
              <w:right w:val="single" w:sz="4" w:space="0" w:color="auto"/>
            </w:tcBorders>
          </w:tcPr>
          <w:p w14:paraId="44CA655D" w14:textId="20B97D95" w:rsidR="00C03175" w:rsidRPr="000D039F" w:rsidRDefault="00C03175" w:rsidP="00C03175">
            <w:pPr>
              <w:pStyle w:val="Tabletext"/>
              <w:jc w:val="left"/>
              <w:rPr>
                <w:sz w:val="16"/>
                <w:szCs w:val="16"/>
                <w:lang w:val="ru-RU"/>
              </w:rPr>
            </w:pPr>
            <w:r w:rsidRPr="000D039F">
              <w:rPr>
                <w:sz w:val="16"/>
                <w:szCs w:val="16"/>
                <w:lang w:val="ru-RU"/>
              </w:rPr>
              <w:t>Ориентация на надир</w:t>
            </w:r>
          </w:p>
        </w:tc>
      </w:tr>
      <w:tr w:rsidR="00C03175" w:rsidRPr="000D039F" w14:paraId="5C6DD9FA" w14:textId="77777777" w:rsidTr="00E845EC">
        <w:trPr>
          <w:trHeight w:val="635"/>
        </w:trPr>
        <w:tc>
          <w:tcPr>
            <w:tcW w:w="660" w:type="pct"/>
            <w:tcBorders>
              <w:top w:val="single" w:sz="4" w:space="0" w:color="auto"/>
              <w:left w:val="single" w:sz="4" w:space="0" w:color="auto"/>
              <w:bottom w:val="single" w:sz="4" w:space="0" w:color="auto"/>
              <w:right w:val="single" w:sz="4" w:space="0" w:color="auto"/>
            </w:tcBorders>
          </w:tcPr>
          <w:p w14:paraId="3A8EA282" w14:textId="0FFEDA0B" w:rsidR="00C03175" w:rsidRPr="000D039F" w:rsidRDefault="00C03175" w:rsidP="00C03175">
            <w:pPr>
              <w:pStyle w:val="Tabletext"/>
              <w:jc w:val="left"/>
              <w:rPr>
                <w:sz w:val="16"/>
                <w:szCs w:val="16"/>
                <w:lang w:val="ru-RU"/>
              </w:rPr>
            </w:pPr>
            <w:r w:rsidRPr="000D039F">
              <w:rPr>
                <w:sz w:val="16"/>
                <w:szCs w:val="16"/>
                <w:lang w:val="ru-RU"/>
              </w:rPr>
              <w:t>Зона обслуживания/ динамика</w:t>
            </w:r>
          </w:p>
        </w:tc>
        <w:tc>
          <w:tcPr>
            <w:tcW w:w="824" w:type="pct"/>
            <w:tcBorders>
              <w:top w:val="single" w:sz="4" w:space="0" w:color="auto"/>
              <w:left w:val="single" w:sz="4" w:space="0" w:color="auto"/>
              <w:bottom w:val="single" w:sz="4" w:space="0" w:color="auto"/>
              <w:right w:val="single" w:sz="4" w:space="0" w:color="auto"/>
            </w:tcBorders>
          </w:tcPr>
          <w:p w14:paraId="6EC139AB" w14:textId="0DB2DAC6" w:rsidR="00C03175" w:rsidRPr="000D039F" w:rsidRDefault="00C03175" w:rsidP="00F83BC7">
            <w:pPr>
              <w:pStyle w:val="Tabletext"/>
              <w:tabs>
                <w:tab w:val="clear" w:pos="284"/>
              </w:tabs>
              <w:ind w:left="227" w:hanging="227"/>
              <w:jc w:val="left"/>
              <w:rPr>
                <w:sz w:val="16"/>
                <w:szCs w:val="16"/>
                <w:lang w:val="ru-RU"/>
              </w:rPr>
            </w:pPr>
            <w:r w:rsidRPr="000D039F">
              <w:rPr>
                <w:sz w:val="16"/>
                <w:szCs w:val="16"/>
                <w:lang w:val="ru-RU"/>
              </w:rPr>
              <w:t>–</w:t>
            </w:r>
            <w:r w:rsidR="00E845EC" w:rsidRPr="000D039F">
              <w:rPr>
                <w:sz w:val="16"/>
                <w:szCs w:val="16"/>
                <w:lang w:val="ru-RU"/>
              </w:rPr>
              <w:tab/>
            </w:r>
            <w:r w:rsidRPr="000D039F">
              <w:rPr>
                <w:sz w:val="16"/>
                <w:szCs w:val="16"/>
                <w:lang w:val="ru-RU"/>
              </w:rPr>
              <w:t>Фиксирована относительно одной стороны</w:t>
            </w:r>
          </w:p>
          <w:p w14:paraId="05CE38C8" w14:textId="3702888E" w:rsidR="00C03175" w:rsidRPr="000D039F" w:rsidRDefault="00C03175" w:rsidP="00F83BC7">
            <w:pPr>
              <w:pStyle w:val="Tabletext"/>
              <w:tabs>
                <w:tab w:val="clear" w:pos="284"/>
              </w:tabs>
              <w:ind w:left="227" w:hanging="227"/>
              <w:jc w:val="left"/>
              <w:rPr>
                <w:sz w:val="16"/>
                <w:szCs w:val="16"/>
                <w:lang w:val="ru-RU"/>
              </w:rPr>
            </w:pPr>
            <w:r w:rsidRPr="000D039F">
              <w:rPr>
                <w:sz w:val="16"/>
                <w:szCs w:val="16"/>
                <w:lang w:val="ru-RU"/>
              </w:rPr>
              <w:t>–</w:t>
            </w:r>
            <w:r w:rsidR="00E845EC" w:rsidRPr="000D039F">
              <w:rPr>
                <w:sz w:val="16"/>
                <w:szCs w:val="16"/>
                <w:lang w:val="ru-RU"/>
              </w:rPr>
              <w:tab/>
            </w:r>
            <w:proofErr w:type="spellStart"/>
            <w:r w:rsidRPr="000D039F">
              <w:rPr>
                <w:sz w:val="16"/>
                <w:szCs w:val="16"/>
                <w:lang w:val="ru-RU"/>
              </w:rPr>
              <w:t>ScanSAR</w:t>
            </w:r>
            <w:proofErr w:type="spellEnd"/>
          </w:p>
          <w:p w14:paraId="7A6F4E2D" w14:textId="0F69254A" w:rsidR="00C03175" w:rsidRPr="000D039F" w:rsidRDefault="00C03175" w:rsidP="00F83BC7">
            <w:pPr>
              <w:pStyle w:val="Tabletext"/>
              <w:tabs>
                <w:tab w:val="clear" w:pos="284"/>
              </w:tabs>
              <w:ind w:left="227" w:hanging="227"/>
              <w:jc w:val="left"/>
              <w:rPr>
                <w:sz w:val="16"/>
                <w:szCs w:val="16"/>
                <w:lang w:val="ru-RU"/>
              </w:rPr>
            </w:pPr>
            <w:r w:rsidRPr="000D039F">
              <w:rPr>
                <w:sz w:val="16"/>
                <w:szCs w:val="16"/>
                <w:lang w:val="ru-RU"/>
              </w:rPr>
              <w:t>–</w:t>
            </w:r>
            <w:r w:rsidR="00E845EC" w:rsidRPr="000D039F">
              <w:rPr>
                <w:sz w:val="16"/>
                <w:szCs w:val="16"/>
                <w:lang w:val="ru-RU"/>
              </w:rPr>
              <w:tab/>
            </w:r>
            <w:r w:rsidRPr="000D039F">
              <w:rPr>
                <w:sz w:val="16"/>
                <w:szCs w:val="16"/>
                <w:lang w:val="ru-RU"/>
              </w:rPr>
              <w:t>Прожекторный режим</w:t>
            </w:r>
          </w:p>
        </w:tc>
        <w:tc>
          <w:tcPr>
            <w:tcW w:w="658" w:type="pct"/>
            <w:tcBorders>
              <w:top w:val="single" w:sz="4" w:space="0" w:color="auto"/>
              <w:left w:val="single" w:sz="4" w:space="0" w:color="auto"/>
              <w:bottom w:val="single" w:sz="4" w:space="0" w:color="auto"/>
              <w:right w:val="single" w:sz="4" w:space="0" w:color="auto"/>
            </w:tcBorders>
          </w:tcPr>
          <w:p w14:paraId="514034BF" w14:textId="77777777" w:rsidR="00C03175" w:rsidRPr="000D039F" w:rsidRDefault="00C03175" w:rsidP="00C03175">
            <w:pPr>
              <w:pStyle w:val="Tabletext"/>
              <w:jc w:val="left"/>
              <w:rPr>
                <w:sz w:val="16"/>
                <w:szCs w:val="16"/>
                <w:lang w:val="ru-RU"/>
              </w:rPr>
            </w:pPr>
            <w:r w:rsidRPr="000D039F">
              <w:rPr>
                <w:sz w:val="16"/>
                <w:szCs w:val="16"/>
                <w:lang w:val="ru-RU"/>
              </w:rPr>
              <w:t>Фиксирована на надире</w:t>
            </w:r>
          </w:p>
          <w:p w14:paraId="61426289" w14:textId="27347548" w:rsidR="00C03175" w:rsidRPr="000D039F" w:rsidRDefault="00C03175" w:rsidP="00C03175">
            <w:pPr>
              <w:pStyle w:val="Tabletext"/>
              <w:jc w:val="left"/>
              <w:rPr>
                <w:sz w:val="16"/>
                <w:szCs w:val="16"/>
                <w:lang w:val="ru-RU"/>
              </w:rPr>
            </w:pPr>
            <w:r w:rsidRPr="000D039F">
              <w:rPr>
                <w:sz w:val="16"/>
                <w:szCs w:val="16"/>
                <w:lang w:val="ru-RU"/>
              </w:rPr>
              <w:t>Наблюдение с несколькими углами падения</w:t>
            </w:r>
          </w:p>
        </w:tc>
        <w:tc>
          <w:tcPr>
            <w:tcW w:w="800" w:type="pct"/>
            <w:tcBorders>
              <w:top w:val="single" w:sz="4" w:space="0" w:color="auto"/>
              <w:left w:val="single" w:sz="4" w:space="0" w:color="auto"/>
              <w:bottom w:val="single" w:sz="4" w:space="0" w:color="auto"/>
              <w:right w:val="single" w:sz="4" w:space="0" w:color="auto"/>
            </w:tcBorders>
          </w:tcPr>
          <w:p w14:paraId="3D565851" w14:textId="42812EDC" w:rsidR="00C03175" w:rsidRPr="000D039F" w:rsidRDefault="00C03175" w:rsidP="00F83BC7">
            <w:pPr>
              <w:pStyle w:val="Tabletext"/>
              <w:tabs>
                <w:tab w:val="clear" w:pos="284"/>
              </w:tabs>
              <w:ind w:left="227" w:hanging="227"/>
              <w:jc w:val="left"/>
              <w:rPr>
                <w:sz w:val="16"/>
                <w:szCs w:val="16"/>
                <w:lang w:val="ru-RU"/>
              </w:rPr>
            </w:pPr>
            <w:r w:rsidRPr="000D039F">
              <w:rPr>
                <w:sz w:val="16"/>
                <w:szCs w:val="16"/>
                <w:lang w:val="ru-RU"/>
              </w:rPr>
              <w:t>–</w:t>
            </w:r>
            <w:r w:rsidR="00A76D3D" w:rsidRPr="000D039F">
              <w:rPr>
                <w:sz w:val="16"/>
                <w:szCs w:val="16"/>
                <w:lang w:val="ru-RU"/>
              </w:rPr>
              <w:tab/>
            </w:r>
            <w:r w:rsidRPr="000D039F">
              <w:rPr>
                <w:sz w:val="16"/>
                <w:szCs w:val="16"/>
                <w:lang w:val="ru-RU"/>
              </w:rPr>
              <w:t>Фиксирована в</w:t>
            </w:r>
            <w:r w:rsidR="00A76D3D" w:rsidRPr="000D039F">
              <w:rPr>
                <w:sz w:val="16"/>
                <w:szCs w:val="16"/>
                <w:lang w:val="ru-RU"/>
              </w:rPr>
              <w:t> </w:t>
            </w:r>
            <w:r w:rsidRPr="000D039F">
              <w:rPr>
                <w:sz w:val="16"/>
                <w:szCs w:val="16"/>
                <w:lang w:val="ru-RU"/>
              </w:rPr>
              <w:t>пределах азимута</w:t>
            </w:r>
          </w:p>
          <w:p w14:paraId="6945B448" w14:textId="32B9A9F1" w:rsidR="00C03175" w:rsidRPr="000D039F" w:rsidRDefault="00C03175" w:rsidP="00F83BC7">
            <w:pPr>
              <w:pStyle w:val="Tabletext"/>
              <w:tabs>
                <w:tab w:val="clear" w:pos="284"/>
              </w:tabs>
              <w:ind w:left="227" w:hanging="227"/>
              <w:jc w:val="left"/>
              <w:rPr>
                <w:sz w:val="16"/>
                <w:szCs w:val="16"/>
                <w:lang w:val="ru-RU"/>
              </w:rPr>
            </w:pPr>
            <w:r w:rsidRPr="000D039F">
              <w:rPr>
                <w:sz w:val="16"/>
                <w:szCs w:val="16"/>
                <w:lang w:val="ru-RU"/>
              </w:rPr>
              <w:t>–</w:t>
            </w:r>
            <w:r w:rsidR="00A76D3D" w:rsidRPr="000D039F">
              <w:rPr>
                <w:sz w:val="16"/>
                <w:szCs w:val="16"/>
                <w:lang w:val="ru-RU"/>
              </w:rPr>
              <w:tab/>
            </w:r>
            <w:r w:rsidRPr="000D039F">
              <w:rPr>
                <w:sz w:val="16"/>
                <w:szCs w:val="16"/>
                <w:lang w:val="ru-RU"/>
              </w:rPr>
              <w:t>Несколько конических сканирующих лучей</w:t>
            </w:r>
          </w:p>
        </w:tc>
        <w:tc>
          <w:tcPr>
            <w:tcW w:w="736" w:type="pct"/>
            <w:tcBorders>
              <w:top w:val="single" w:sz="4" w:space="0" w:color="auto"/>
              <w:left w:val="single" w:sz="4" w:space="0" w:color="auto"/>
              <w:bottom w:val="single" w:sz="4" w:space="0" w:color="auto"/>
              <w:right w:val="single" w:sz="4" w:space="0" w:color="auto"/>
            </w:tcBorders>
          </w:tcPr>
          <w:p w14:paraId="32220D51" w14:textId="7CF2C0AA" w:rsidR="00C03175" w:rsidRPr="000D039F" w:rsidRDefault="00C03175" w:rsidP="00C03175">
            <w:pPr>
              <w:pStyle w:val="Tabletext"/>
              <w:jc w:val="left"/>
              <w:rPr>
                <w:sz w:val="16"/>
                <w:szCs w:val="16"/>
                <w:lang w:val="ru-RU"/>
              </w:rPr>
            </w:pPr>
            <w:r w:rsidRPr="000D039F">
              <w:rPr>
                <w:sz w:val="16"/>
                <w:szCs w:val="16"/>
                <w:lang w:val="ru-RU"/>
              </w:rPr>
              <w:t>Сканирование поперек траектории от надира</w:t>
            </w:r>
          </w:p>
        </w:tc>
        <w:tc>
          <w:tcPr>
            <w:tcW w:w="689" w:type="pct"/>
            <w:tcBorders>
              <w:top w:val="single" w:sz="4" w:space="0" w:color="auto"/>
              <w:left w:val="single" w:sz="4" w:space="0" w:color="auto"/>
              <w:bottom w:val="single" w:sz="4" w:space="0" w:color="auto"/>
              <w:right w:val="single" w:sz="4" w:space="0" w:color="auto"/>
            </w:tcBorders>
          </w:tcPr>
          <w:p w14:paraId="5F65AA20" w14:textId="3FA88DA1" w:rsidR="00C03175" w:rsidRPr="000D039F" w:rsidRDefault="00C03175" w:rsidP="00C03175">
            <w:pPr>
              <w:pStyle w:val="Tabletext"/>
              <w:jc w:val="left"/>
              <w:rPr>
                <w:sz w:val="16"/>
                <w:szCs w:val="16"/>
                <w:lang w:val="ru-RU"/>
              </w:rPr>
            </w:pPr>
            <w:r w:rsidRPr="000D039F">
              <w:rPr>
                <w:sz w:val="16"/>
                <w:szCs w:val="16"/>
                <w:lang w:val="ru-RU"/>
              </w:rPr>
              <w:t>Фиксирована на надире</w:t>
            </w:r>
          </w:p>
        </w:tc>
        <w:tc>
          <w:tcPr>
            <w:tcW w:w="633" w:type="pct"/>
            <w:tcBorders>
              <w:top w:val="single" w:sz="4" w:space="0" w:color="auto"/>
              <w:left w:val="single" w:sz="4" w:space="0" w:color="auto"/>
              <w:bottom w:val="single" w:sz="4" w:space="0" w:color="auto"/>
              <w:right w:val="single" w:sz="4" w:space="0" w:color="auto"/>
            </w:tcBorders>
          </w:tcPr>
          <w:p w14:paraId="5A3C7553" w14:textId="14308263" w:rsidR="00C03175" w:rsidRPr="000D039F" w:rsidRDefault="00C03175" w:rsidP="00C03175">
            <w:pPr>
              <w:pStyle w:val="Tabletext"/>
              <w:jc w:val="left"/>
              <w:rPr>
                <w:sz w:val="16"/>
                <w:szCs w:val="16"/>
                <w:lang w:val="ru-RU"/>
              </w:rPr>
            </w:pPr>
            <w:r w:rsidRPr="000D039F">
              <w:rPr>
                <w:sz w:val="16"/>
                <w:szCs w:val="16"/>
                <w:lang w:val="ru-RU"/>
              </w:rPr>
              <w:t>Фиксирована на надире</w:t>
            </w:r>
          </w:p>
        </w:tc>
      </w:tr>
      <w:tr w:rsidR="00C03175" w:rsidRPr="000D039F" w14:paraId="047AA1CF" w14:textId="77777777" w:rsidTr="00E845EC">
        <w:trPr>
          <w:trHeight w:val="672"/>
        </w:trPr>
        <w:tc>
          <w:tcPr>
            <w:tcW w:w="660" w:type="pct"/>
            <w:tcBorders>
              <w:top w:val="single" w:sz="4" w:space="0" w:color="auto"/>
              <w:left w:val="single" w:sz="4" w:space="0" w:color="auto"/>
              <w:bottom w:val="single" w:sz="4" w:space="0" w:color="auto"/>
              <w:right w:val="single" w:sz="4" w:space="0" w:color="auto"/>
            </w:tcBorders>
          </w:tcPr>
          <w:p w14:paraId="7D502A14" w14:textId="348CE051" w:rsidR="00C03175" w:rsidRPr="000D039F" w:rsidRDefault="00C03175" w:rsidP="00C03175">
            <w:pPr>
              <w:pStyle w:val="Tabletext"/>
              <w:jc w:val="left"/>
              <w:rPr>
                <w:sz w:val="16"/>
                <w:szCs w:val="16"/>
                <w:lang w:val="ru-RU"/>
              </w:rPr>
            </w:pPr>
            <w:r w:rsidRPr="000D039F">
              <w:rPr>
                <w:sz w:val="16"/>
                <w:szCs w:val="16"/>
                <w:lang w:val="ru-RU"/>
              </w:rPr>
              <w:t>Луч антенны</w:t>
            </w:r>
          </w:p>
        </w:tc>
        <w:tc>
          <w:tcPr>
            <w:tcW w:w="824" w:type="pct"/>
            <w:tcBorders>
              <w:top w:val="single" w:sz="4" w:space="0" w:color="auto"/>
              <w:left w:val="single" w:sz="4" w:space="0" w:color="auto"/>
              <w:bottom w:val="single" w:sz="4" w:space="0" w:color="auto"/>
              <w:right w:val="single" w:sz="4" w:space="0" w:color="auto"/>
            </w:tcBorders>
          </w:tcPr>
          <w:p w14:paraId="076B2E71" w14:textId="0A170983" w:rsidR="00C03175" w:rsidRPr="000D039F" w:rsidRDefault="00C03175" w:rsidP="00C03175">
            <w:pPr>
              <w:pStyle w:val="Tabletext"/>
              <w:jc w:val="left"/>
              <w:rPr>
                <w:sz w:val="16"/>
                <w:szCs w:val="16"/>
                <w:lang w:val="ru-RU"/>
              </w:rPr>
            </w:pPr>
            <w:r w:rsidRPr="000D039F">
              <w:rPr>
                <w:sz w:val="16"/>
                <w:szCs w:val="16"/>
                <w:lang w:val="ru-RU"/>
              </w:rPr>
              <w:t>Веерный луч</w:t>
            </w:r>
          </w:p>
        </w:tc>
        <w:tc>
          <w:tcPr>
            <w:tcW w:w="658" w:type="pct"/>
            <w:tcBorders>
              <w:top w:val="single" w:sz="4" w:space="0" w:color="auto"/>
              <w:left w:val="single" w:sz="4" w:space="0" w:color="auto"/>
              <w:bottom w:val="single" w:sz="4" w:space="0" w:color="auto"/>
              <w:right w:val="single" w:sz="4" w:space="0" w:color="auto"/>
            </w:tcBorders>
          </w:tcPr>
          <w:p w14:paraId="35E14B31" w14:textId="7D884332" w:rsidR="00C03175" w:rsidRPr="000D039F" w:rsidRDefault="00C03175" w:rsidP="00C03175">
            <w:pPr>
              <w:pStyle w:val="Tabletext"/>
              <w:jc w:val="left"/>
              <w:rPr>
                <w:sz w:val="16"/>
                <w:szCs w:val="16"/>
                <w:lang w:val="ru-RU"/>
              </w:rPr>
            </w:pPr>
            <w:r w:rsidRPr="000D039F">
              <w:rPr>
                <w:sz w:val="16"/>
                <w:szCs w:val="16"/>
                <w:lang w:val="ru-RU"/>
              </w:rPr>
              <w:t>Остро</w:t>
            </w:r>
            <w:r w:rsidR="00F83BC7" w:rsidRPr="000D039F">
              <w:rPr>
                <w:sz w:val="16"/>
                <w:szCs w:val="16"/>
                <w:lang w:val="ru-RU"/>
              </w:rPr>
              <w:t>-</w:t>
            </w:r>
            <w:r w:rsidRPr="000D039F">
              <w:rPr>
                <w:sz w:val="16"/>
                <w:szCs w:val="16"/>
                <w:lang w:val="ru-RU"/>
              </w:rPr>
              <w:t>направленный луч</w:t>
            </w:r>
          </w:p>
        </w:tc>
        <w:tc>
          <w:tcPr>
            <w:tcW w:w="800" w:type="pct"/>
            <w:tcBorders>
              <w:top w:val="single" w:sz="4" w:space="0" w:color="auto"/>
              <w:left w:val="single" w:sz="4" w:space="0" w:color="auto"/>
              <w:bottom w:val="single" w:sz="4" w:space="0" w:color="auto"/>
              <w:right w:val="single" w:sz="4" w:space="0" w:color="auto"/>
            </w:tcBorders>
          </w:tcPr>
          <w:p w14:paraId="486357C2" w14:textId="30C20F4E" w:rsidR="00C03175" w:rsidRPr="000D039F" w:rsidRDefault="00C03175" w:rsidP="00F83BC7">
            <w:pPr>
              <w:pStyle w:val="Tabletext"/>
              <w:tabs>
                <w:tab w:val="clear" w:pos="284"/>
              </w:tabs>
              <w:ind w:left="227" w:hanging="227"/>
              <w:jc w:val="left"/>
              <w:rPr>
                <w:sz w:val="16"/>
                <w:szCs w:val="16"/>
                <w:lang w:val="ru-RU"/>
              </w:rPr>
            </w:pPr>
            <w:r w:rsidRPr="000D039F">
              <w:rPr>
                <w:sz w:val="16"/>
                <w:szCs w:val="16"/>
                <w:lang w:val="ru-RU"/>
              </w:rPr>
              <w:t>–</w:t>
            </w:r>
            <w:r w:rsidR="00A76D3D" w:rsidRPr="000D039F">
              <w:rPr>
                <w:sz w:val="16"/>
                <w:szCs w:val="16"/>
                <w:lang w:val="ru-RU"/>
              </w:rPr>
              <w:tab/>
            </w:r>
            <w:r w:rsidRPr="000D039F">
              <w:rPr>
                <w:sz w:val="16"/>
                <w:szCs w:val="16"/>
                <w:lang w:val="ru-RU"/>
              </w:rPr>
              <w:t xml:space="preserve">Веерные лучи </w:t>
            </w:r>
          </w:p>
          <w:p w14:paraId="04E21956" w14:textId="52265A45" w:rsidR="00C03175" w:rsidRPr="000D039F" w:rsidRDefault="00C03175" w:rsidP="00F83BC7">
            <w:pPr>
              <w:pStyle w:val="Tabletext"/>
              <w:tabs>
                <w:tab w:val="clear" w:pos="284"/>
              </w:tabs>
              <w:ind w:left="227" w:hanging="227"/>
              <w:jc w:val="left"/>
              <w:rPr>
                <w:sz w:val="16"/>
                <w:szCs w:val="16"/>
                <w:lang w:val="ru-RU"/>
              </w:rPr>
            </w:pPr>
            <w:r w:rsidRPr="000D039F">
              <w:rPr>
                <w:sz w:val="16"/>
                <w:szCs w:val="16"/>
                <w:lang w:val="ru-RU"/>
              </w:rPr>
              <w:t>–</w:t>
            </w:r>
            <w:r w:rsidR="00A76D3D" w:rsidRPr="000D039F">
              <w:rPr>
                <w:sz w:val="16"/>
                <w:szCs w:val="16"/>
                <w:lang w:val="ru-RU"/>
              </w:rPr>
              <w:tab/>
            </w:r>
            <w:r w:rsidRPr="000D039F">
              <w:rPr>
                <w:sz w:val="16"/>
                <w:szCs w:val="16"/>
                <w:lang w:val="ru-RU"/>
              </w:rPr>
              <w:t>Остро</w:t>
            </w:r>
            <w:r w:rsidR="00F83BC7" w:rsidRPr="000D039F">
              <w:rPr>
                <w:sz w:val="16"/>
                <w:szCs w:val="16"/>
                <w:lang w:val="ru-RU"/>
              </w:rPr>
              <w:t>-</w:t>
            </w:r>
            <w:r w:rsidRPr="000D039F">
              <w:rPr>
                <w:sz w:val="16"/>
                <w:szCs w:val="16"/>
                <w:lang w:val="ru-RU"/>
              </w:rPr>
              <w:t>направленные лучи</w:t>
            </w:r>
          </w:p>
        </w:tc>
        <w:tc>
          <w:tcPr>
            <w:tcW w:w="736" w:type="pct"/>
            <w:tcBorders>
              <w:top w:val="single" w:sz="4" w:space="0" w:color="auto"/>
              <w:left w:val="single" w:sz="4" w:space="0" w:color="auto"/>
              <w:bottom w:val="single" w:sz="4" w:space="0" w:color="auto"/>
              <w:right w:val="single" w:sz="4" w:space="0" w:color="auto"/>
            </w:tcBorders>
          </w:tcPr>
          <w:p w14:paraId="70F2AA24" w14:textId="1853A54C" w:rsidR="00C03175" w:rsidRPr="000D039F" w:rsidRDefault="00C03175" w:rsidP="00C03175">
            <w:pPr>
              <w:pStyle w:val="Tabletext"/>
              <w:jc w:val="left"/>
              <w:rPr>
                <w:sz w:val="16"/>
                <w:szCs w:val="16"/>
                <w:lang w:val="ru-RU"/>
              </w:rPr>
            </w:pPr>
            <w:r w:rsidRPr="000D039F">
              <w:rPr>
                <w:sz w:val="16"/>
                <w:szCs w:val="16"/>
                <w:lang w:val="ru-RU"/>
              </w:rPr>
              <w:t>Остронаправленный луч</w:t>
            </w:r>
          </w:p>
        </w:tc>
        <w:tc>
          <w:tcPr>
            <w:tcW w:w="689" w:type="pct"/>
            <w:tcBorders>
              <w:top w:val="single" w:sz="4" w:space="0" w:color="auto"/>
              <w:left w:val="single" w:sz="4" w:space="0" w:color="auto"/>
              <w:bottom w:val="single" w:sz="4" w:space="0" w:color="auto"/>
              <w:right w:val="single" w:sz="4" w:space="0" w:color="auto"/>
            </w:tcBorders>
          </w:tcPr>
          <w:p w14:paraId="2876263C" w14:textId="05BA0E4D" w:rsidR="00C03175" w:rsidRPr="000D039F" w:rsidRDefault="00C03175" w:rsidP="00C03175">
            <w:pPr>
              <w:pStyle w:val="Tabletext"/>
              <w:jc w:val="left"/>
              <w:rPr>
                <w:sz w:val="16"/>
                <w:szCs w:val="16"/>
                <w:lang w:val="ru-RU"/>
              </w:rPr>
            </w:pPr>
            <w:proofErr w:type="spellStart"/>
            <w:r w:rsidRPr="000D039F">
              <w:rPr>
                <w:sz w:val="16"/>
                <w:szCs w:val="16"/>
                <w:lang w:val="ru-RU"/>
              </w:rPr>
              <w:t>Остронаправ</w:t>
            </w:r>
            <w:proofErr w:type="spellEnd"/>
            <w:r w:rsidR="00960201">
              <w:rPr>
                <w:sz w:val="16"/>
                <w:szCs w:val="16"/>
                <w:lang w:val="ru-RU"/>
              </w:rPr>
              <w:t>-</w:t>
            </w:r>
            <w:r w:rsidRPr="000D039F">
              <w:rPr>
                <w:sz w:val="16"/>
                <w:szCs w:val="16"/>
                <w:lang w:val="ru-RU"/>
              </w:rPr>
              <w:t>ленный луч</w:t>
            </w:r>
          </w:p>
        </w:tc>
        <w:tc>
          <w:tcPr>
            <w:tcW w:w="633" w:type="pct"/>
            <w:tcBorders>
              <w:top w:val="single" w:sz="4" w:space="0" w:color="auto"/>
              <w:left w:val="single" w:sz="4" w:space="0" w:color="auto"/>
              <w:bottom w:val="single" w:sz="4" w:space="0" w:color="auto"/>
              <w:right w:val="single" w:sz="4" w:space="0" w:color="auto"/>
            </w:tcBorders>
          </w:tcPr>
          <w:p w14:paraId="57A588B6" w14:textId="33FABFF1" w:rsidR="00C03175" w:rsidRPr="000D039F" w:rsidRDefault="00C03175" w:rsidP="00C03175">
            <w:pPr>
              <w:pStyle w:val="Tabletext"/>
              <w:jc w:val="left"/>
              <w:rPr>
                <w:sz w:val="16"/>
                <w:szCs w:val="16"/>
                <w:lang w:val="ru-RU"/>
              </w:rPr>
            </w:pPr>
            <w:r w:rsidRPr="000D039F">
              <w:rPr>
                <w:sz w:val="16"/>
                <w:szCs w:val="16"/>
                <w:lang w:val="ru-RU"/>
              </w:rPr>
              <w:t>Широкий луч</w:t>
            </w:r>
          </w:p>
        </w:tc>
      </w:tr>
      <w:tr w:rsidR="00C03175" w:rsidRPr="000D039F" w14:paraId="65429D75" w14:textId="77777777" w:rsidTr="00E845EC">
        <w:trPr>
          <w:trHeight w:val="603"/>
        </w:trPr>
        <w:tc>
          <w:tcPr>
            <w:tcW w:w="660" w:type="pct"/>
            <w:tcBorders>
              <w:top w:val="single" w:sz="4" w:space="0" w:color="auto"/>
              <w:left w:val="single" w:sz="4" w:space="0" w:color="auto"/>
              <w:bottom w:val="single" w:sz="4" w:space="0" w:color="auto"/>
              <w:right w:val="single" w:sz="4" w:space="0" w:color="auto"/>
            </w:tcBorders>
          </w:tcPr>
          <w:p w14:paraId="6F9E470E" w14:textId="2D7BA225" w:rsidR="00C03175" w:rsidRPr="000D039F" w:rsidRDefault="00C03175" w:rsidP="00C03175">
            <w:pPr>
              <w:pStyle w:val="Tabletext"/>
              <w:jc w:val="left"/>
              <w:rPr>
                <w:sz w:val="16"/>
                <w:szCs w:val="16"/>
                <w:lang w:val="ru-RU"/>
              </w:rPr>
            </w:pPr>
            <w:r w:rsidRPr="000D039F">
              <w:rPr>
                <w:sz w:val="16"/>
                <w:szCs w:val="16"/>
                <w:lang w:val="ru-RU"/>
              </w:rPr>
              <w:t>Пиковая излучаемая мощность (Вт)</w:t>
            </w:r>
          </w:p>
        </w:tc>
        <w:tc>
          <w:tcPr>
            <w:tcW w:w="824" w:type="pct"/>
            <w:tcBorders>
              <w:top w:val="single" w:sz="4" w:space="0" w:color="auto"/>
              <w:left w:val="single" w:sz="4" w:space="0" w:color="auto"/>
              <w:bottom w:val="single" w:sz="4" w:space="0" w:color="auto"/>
              <w:right w:val="single" w:sz="4" w:space="0" w:color="auto"/>
            </w:tcBorders>
          </w:tcPr>
          <w:p w14:paraId="2618E185" w14:textId="613ADEE4" w:rsidR="00C03175" w:rsidRPr="000D039F" w:rsidRDefault="00C03175" w:rsidP="00C03175">
            <w:pPr>
              <w:pStyle w:val="Tabletext"/>
              <w:jc w:val="left"/>
              <w:rPr>
                <w:sz w:val="16"/>
                <w:szCs w:val="16"/>
                <w:lang w:val="ru-RU"/>
              </w:rPr>
            </w:pPr>
            <w:r w:rsidRPr="000D039F">
              <w:rPr>
                <w:sz w:val="16"/>
                <w:szCs w:val="16"/>
                <w:lang w:val="ru-RU"/>
              </w:rPr>
              <w:t>1 500</w:t>
            </w:r>
            <w:r w:rsidR="00A76D3D" w:rsidRPr="000D039F">
              <w:rPr>
                <w:sz w:val="16"/>
                <w:szCs w:val="16"/>
                <w:lang w:val="ru-RU"/>
              </w:rPr>
              <w:t>–</w:t>
            </w:r>
            <w:r w:rsidRPr="000D039F">
              <w:rPr>
                <w:sz w:val="16"/>
                <w:szCs w:val="16"/>
                <w:lang w:val="ru-RU"/>
              </w:rPr>
              <w:t>8 000</w:t>
            </w:r>
          </w:p>
        </w:tc>
        <w:tc>
          <w:tcPr>
            <w:tcW w:w="658" w:type="pct"/>
            <w:tcBorders>
              <w:top w:val="single" w:sz="4" w:space="0" w:color="auto"/>
              <w:left w:val="single" w:sz="4" w:space="0" w:color="auto"/>
              <w:bottom w:val="single" w:sz="4" w:space="0" w:color="auto"/>
              <w:right w:val="single" w:sz="4" w:space="0" w:color="auto"/>
            </w:tcBorders>
          </w:tcPr>
          <w:p w14:paraId="2390617E" w14:textId="698E1448" w:rsidR="00C03175" w:rsidRPr="000D039F" w:rsidRDefault="00C03175" w:rsidP="00C03175">
            <w:pPr>
              <w:pStyle w:val="Tabletext"/>
              <w:jc w:val="left"/>
              <w:rPr>
                <w:sz w:val="16"/>
                <w:szCs w:val="16"/>
                <w:lang w:val="ru-RU"/>
              </w:rPr>
            </w:pPr>
            <w:r w:rsidRPr="000D039F">
              <w:rPr>
                <w:sz w:val="16"/>
                <w:szCs w:val="16"/>
                <w:lang w:val="ru-RU"/>
              </w:rPr>
              <w:t>20</w:t>
            </w:r>
          </w:p>
        </w:tc>
        <w:tc>
          <w:tcPr>
            <w:tcW w:w="800" w:type="pct"/>
            <w:tcBorders>
              <w:top w:val="single" w:sz="4" w:space="0" w:color="auto"/>
              <w:left w:val="single" w:sz="4" w:space="0" w:color="auto"/>
              <w:bottom w:val="single" w:sz="4" w:space="0" w:color="auto"/>
              <w:right w:val="single" w:sz="4" w:space="0" w:color="auto"/>
            </w:tcBorders>
          </w:tcPr>
          <w:p w14:paraId="74F8DEC2" w14:textId="23582173" w:rsidR="00C03175" w:rsidRPr="000D039F" w:rsidRDefault="00C03175" w:rsidP="00C03175">
            <w:pPr>
              <w:pStyle w:val="Tabletext"/>
              <w:jc w:val="left"/>
              <w:rPr>
                <w:sz w:val="16"/>
                <w:szCs w:val="16"/>
                <w:lang w:val="ru-RU"/>
              </w:rPr>
            </w:pPr>
            <w:r w:rsidRPr="000D039F">
              <w:rPr>
                <w:sz w:val="16"/>
                <w:szCs w:val="16"/>
                <w:lang w:val="ru-RU"/>
              </w:rPr>
              <w:t>100</w:t>
            </w:r>
            <w:r w:rsidR="00F83BC7" w:rsidRPr="000D039F">
              <w:rPr>
                <w:sz w:val="16"/>
                <w:szCs w:val="16"/>
                <w:lang w:val="ru-RU"/>
              </w:rPr>
              <w:t>–</w:t>
            </w:r>
            <w:r w:rsidRPr="000D039F">
              <w:rPr>
                <w:sz w:val="16"/>
                <w:szCs w:val="16"/>
                <w:lang w:val="ru-RU"/>
              </w:rPr>
              <w:t>5 000</w:t>
            </w:r>
          </w:p>
        </w:tc>
        <w:tc>
          <w:tcPr>
            <w:tcW w:w="736" w:type="pct"/>
            <w:tcBorders>
              <w:top w:val="single" w:sz="4" w:space="0" w:color="auto"/>
              <w:left w:val="single" w:sz="4" w:space="0" w:color="auto"/>
              <w:bottom w:val="single" w:sz="4" w:space="0" w:color="auto"/>
              <w:right w:val="single" w:sz="4" w:space="0" w:color="auto"/>
            </w:tcBorders>
          </w:tcPr>
          <w:p w14:paraId="0A86BD54" w14:textId="2F35283F" w:rsidR="00C03175" w:rsidRPr="000D039F" w:rsidRDefault="00C03175" w:rsidP="00C03175">
            <w:pPr>
              <w:pStyle w:val="Tabletext"/>
              <w:jc w:val="left"/>
              <w:rPr>
                <w:sz w:val="16"/>
                <w:szCs w:val="16"/>
                <w:lang w:val="ru-RU"/>
              </w:rPr>
            </w:pPr>
            <w:r w:rsidRPr="000D039F">
              <w:rPr>
                <w:sz w:val="16"/>
                <w:szCs w:val="16"/>
                <w:lang w:val="ru-RU"/>
              </w:rPr>
              <w:t>600</w:t>
            </w:r>
          </w:p>
        </w:tc>
        <w:tc>
          <w:tcPr>
            <w:tcW w:w="689" w:type="pct"/>
            <w:tcBorders>
              <w:top w:val="single" w:sz="4" w:space="0" w:color="auto"/>
              <w:left w:val="single" w:sz="4" w:space="0" w:color="auto"/>
              <w:bottom w:val="single" w:sz="4" w:space="0" w:color="auto"/>
              <w:right w:val="single" w:sz="4" w:space="0" w:color="auto"/>
            </w:tcBorders>
          </w:tcPr>
          <w:p w14:paraId="6E19F4F0" w14:textId="5AFB91DD" w:rsidR="00C03175" w:rsidRPr="000D039F" w:rsidRDefault="00C03175" w:rsidP="00C03175">
            <w:pPr>
              <w:pStyle w:val="Tabletext"/>
              <w:jc w:val="left"/>
              <w:rPr>
                <w:sz w:val="16"/>
                <w:szCs w:val="16"/>
                <w:lang w:val="ru-RU"/>
              </w:rPr>
            </w:pPr>
            <w:r w:rsidRPr="000D039F">
              <w:rPr>
                <w:sz w:val="16"/>
                <w:szCs w:val="16"/>
                <w:lang w:val="ru-RU"/>
              </w:rPr>
              <w:t>1 000</w:t>
            </w:r>
            <w:r w:rsidR="00F83BC7" w:rsidRPr="000D039F">
              <w:rPr>
                <w:sz w:val="16"/>
                <w:szCs w:val="16"/>
                <w:lang w:val="ru-RU"/>
              </w:rPr>
              <w:t>–</w:t>
            </w:r>
            <w:r w:rsidRPr="000D039F">
              <w:rPr>
                <w:sz w:val="16"/>
                <w:szCs w:val="16"/>
                <w:lang w:val="ru-RU"/>
              </w:rPr>
              <w:t>1 500</w:t>
            </w:r>
          </w:p>
        </w:tc>
        <w:tc>
          <w:tcPr>
            <w:tcW w:w="633" w:type="pct"/>
            <w:tcBorders>
              <w:top w:val="single" w:sz="4" w:space="0" w:color="auto"/>
              <w:left w:val="single" w:sz="4" w:space="0" w:color="auto"/>
              <w:bottom w:val="single" w:sz="4" w:space="0" w:color="auto"/>
              <w:right w:val="single" w:sz="4" w:space="0" w:color="auto"/>
            </w:tcBorders>
          </w:tcPr>
          <w:p w14:paraId="74D68894" w14:textId="6B32982E" w:rsidR="00C03175" w:rsidRPr="000D039F" w:rsidRDefault="00C03175" w:rsidP="00C03175">
            <w:pPr>
              <w:pStyle w:val="Tabletext"/>
              <w:jc w:val="left"/>
              <w:rPr>
                <w:sz w:val="16"/>
                <w:szCs w:val="16"/>
                <w:lang w:val="ru-RU"/>
              </w:rPr>
            </w:pPr>
            <w:r w:rsidRPr="000D039F">
              <w:rPr>
                <w:sz w:val="16"/>
                <w:szCs w:val="16"/>
                <w:lang w:val="ru-RU"/>
              </w:rPr>
              <w:t>100</w:t>
            </w:r>
          </w:p>
        </w:tc>
      </w:tr>
      <w:tr w:rsidR="00C03175" w:rsidRPr="000D039F" w14:paraId="4605C619" w14:textId="77777777" w:rsidTr="00E845EC">
        <w:trPr>
          <w:trHeight w:val="878"/>
        </w:trPr>
        <w:tc>
          <w:tcPr>
            <w:tcW w:w="660" w:type="pct"/>
            <w:tcBorders>
              <w:top w:val="single" w:sz="4" w:space="0" w:color="auto"/>
              <w:left w:val="single" w:sz="4" w:space="0" w:color="auto"/>
              <w:bottom w:val="single" w:sz="4" w:space="0" w:color="auto"/>
              <w:right w:val="single" w:sz="4" w:space="0" w:color="auto"/>
            </w:tcBorders>
          </w:tcPr>
          <w:p w14:paraId="479F8FE8" w14:textId="4FE00973" w:rsidR="00C03175" w:rsidRPr="000D039F" w:rsidRDefault="00C03175" w:rsidP="00C03175">
            <w:pPr>
              <w:pStyle w:val="Tabletext"/>
              <w:jc w:val="left"/>
              <w:rPr>
                <w:sz w:val="16"/>
                <w:szCs w:val="16"/>
                <w:lang w:val="ru-RU"/>
              </w:rPr>
            </w:pPr>
            <w:r w:rsidRPr="000D039F">
              <w:rPr>
                <w:sz w:val="16"/>
                <w:szCs w:val="16"/>
                <w:lang w:val="ru-RU"/>
              </w:rPr>
              <w:t>Форма волны</w:t>
            </w:r>
          </w:p>
        </w:tc>
        <w:tc>
          <w:tcPr>
            <w:tcW w:w="824" w:type="pct"/>
            <w:tcBorders>
              <w:top w:val="single" w:sz="4" w:space="0" w:color="auto"/>
              <w:left w:val="single" w:sz="4" w:space="0" w:color="auto"/>
              <w:bottom w:val="single" w:sz="4" w:space="0" w:color="auto"/>
              <w:right w:val="single" w:sz="4" w:space="0" w:color="auto"/>
            </w:tcBorders>
          </w:tcPr>
          <w:p w14:paraId="4F60A187" w14:textId="65C8CA17" w:rsidR="00C03175" w:rsidRPr="000D039F" w:rsidRDefault="00C03175" w:rsidP="00C03175">
            <w:pPr>
              <w:pStyle w:val="Tabletext"/>
              <w:jc w:val="left"/>
              <w:rPr>
                <w:sz w:val="16"/>
                <w:szCs w:val="16"/>
                <w:lang w:val="ru-RU"/>
              </w:rPr>
            </w:pPr>
            <w:r w:rsidRPr="000D039F">
              <w:rPr>
                <w:sz w:val="16"/>
                <w:szCs w:val="16"/>
                <w:lang w:val="ru-RU"/>
              </w:rPr>
              <w:t>Линейные ЧМ</w:t>
            </w:r>
            <w:r w:rsidR="00A76D3D" w:rsidRPr="000D039F">
              <w:rPr>
                <w:sz w:val="16"/>
                <w:szCs w:val="16"/>
                <w:lang w:val="ru-RU"/>
              </w:rPr>
              <w:t>‑</w:t>
            </w:r>
            <w:r w:rsidRPr="000D039F">
              <w:rPr>
                <w:sz w:val="16"/>
                <w:szCs w:val="16"/>
                <w:lang w:val="ru-RU"/>
              </w:rPr>
              <w:t>импульсы</w:t>
            </w:r>
          </w:p>
        </w:tc>
        <w:tc>
          <w:tcPr>
            <w:tcW w:w="658" w:type="pct"/>
            <w:tcBorders>
              <w:top w:val="single" w:sz="4" w:space="0" w:color="auto"/>
              <w:left w:val="single" w:sz="4" w:space="0" w:color="auto"/>
              <w:bottom w:val="single" w:sz="4" w:space="0" w:color="auto"/>
              <w:right w:val="single" w:sz="4" w:space="0" w:color="auto"/>
            </w:tcBorders>
          </w:tcPr>
          <w:p w14:paraId="4921A79C" w14:textId="5703E6DC" w:rsidR="00C03175" w:rsidRPr="000D039F" w:rsidRDefault="00C03175" w:rsidP="00C03175">
            <w:pPr>
              <w:pStyle w:val="Tabletext"/>
              <w:jc w:val="left"/>
              <w:rPr>
                <w:sz w:val="16"/>
                <w:szCs w:val="16"/>
                <w:lang w:val="ru-RU"/>
              </w:rPr>
            </w:pPr>
            <w:r w:rsidRPr="000D039F">
              <w:rPr>
                <w:sz w:val="16"/>
                <w:szCs w:val="16"/>
                <w:lang w:val="ru-RU"/>
              </w:rPr>
              <w:t>Линейные ЧМ</w:t>
            </w:r>
            <w:r w:rsidR="00960201">
              <w:rPr>
                <w:sz w:val="16"/>
                <w:szCs w:val="16"/>
                <w:lang w:val="ru-RU"/>
              </w:rPr>
              <w:t>‑</w:t>
            </w:r>
            <w:r w:rsidRPr="000D039F">
              <w:rPr>
                <w:sz w:val="16"/>
                <w:szCs w:val="16"/>
                <w:lang w:val="ru-RU"/>
              </w:rPr>
              <w:t>импульсы</w:t>
            </w:r>
          </w:p>
        </w:tc>
        <w:tc>
          <w:tcPr>
            <w:tcW w:w="800" w:type="pct"/>
            <w:tcBorders>
              <w:top w:val="single" w:sz="4" w:space="0" w:color="auto"/>
              <w:left w:val="single" w:sz="4" w:space="0" w:color="auto"/>
              <w:bottom w:val="single" w:sz="4" w:space="0" w:color="auto"/>
              <w:right w:val="single" w:sz="4" w:space="0" w:color="auto"/>
            </w:tcBorders>
          </w:tcPr>
          <w:p w14:paraId="2B27F745" w14:textId="669AEF84" w:rsidR="00C03175" w:rsidRPr="000D039F" w:rsidRDefault="00C03175" w:rsidP="00C03175">
            <w:pPr>
              <w:pStyle w:val="Tabletext"/>
              <w:jc w:val="left"/>
              <w:rPr>
                <w:sz w:val="16"/>
                <w:szCs w:val="16"/>
                <w:lang w:val="ru-RU"/>
              </w:rPr>
            </w:pPr>
            <w:r w:rsidRPr="000D039F">
              <w:rPr>
                <w:sz w:val="16"/>
                <w:szCs w:val="16"/>
                <w:lang w:val="ru-RU"/>
              </w:rPr>
              <w:t>Прерывистая незатухающая волна или короткие импульсы (океан) или линейные ЧМ импульсы (суша)</w:t>
            </w:r>
          </w:p>
        </w:tc>
        <w:tc>
          <w:tcPr>
            <w:tcW w:w="736" w:type="pct"/>
            <w:tcBorders>
              <w:top w:val="single" w:sz="4" w:space="0" w:color="auto"/>
              <w:left w:val="single" w:sz="4" w:space="0" w:color="auto"/>
              <w:bottom w:val="single" w:sz="4" w:space="0" w:color="auto"/>
              <w:right w:val="single" w:sz="4" w:space="0" w:color="auto"/>
            </w:tcBorders>
          </w:tcPr>
          <w:p w14:paraId="3745E59D" w14:textId="159C0C87" w:rsidR="00C03175" w:rsidRPr="000D039F" w:rsidRDefault="00C03175" w:rsidP="00C03175">
            <w:pPr>
              <w:pStyle w:val="Tabletext"/>
              <w:jc w:val="left"/>
              <w:rPr>
                <w:sz w:val="16"/>
                <w:szCs w:val="16"/>
                <w:lang w:val="ru-RU"/>
              </w:rPr>
            </w:pPr>
            <w:r w:rsidRPr="000D039F">
              <w:rPr>
                <w:sz w:val="16"/>
                <w:szCs w:val="16"/>
                <w:lang w:val="ru-RU"/>
              </w:rPr>
              <w:t>Короткие импульсы</w:t>
            </w:r>
          </w:p>
        </w:tc>
        <w:tc>
          <w:tcPr>
            <w:tcW w:w="689" w:type="pct"/>
            <w:tcBorders>
              <w:top w:val="single" w:sz="4" w:space="0" w:color="auto"/>
              <w:left w:val="single" w:sz="4" w:space="0" w:color="auto"/>
              <w:bottom w:val="single" w:sz="4" w:space="0" w:color="auto"/>
              <w:right w:val="single" w:sz="4" w:space="0" w:color="auto"/>
            </w:tcBorders>
          </w:tcPr>
          <w:p w14:paraId="0F867FD2" w14:textId="7A1A3E7E" w:rsidR="00C03175" w:rsidRPr="000D039F" w:rsidRDefault="00C03175" w:rsidP="00C03175">
            <w:pPr>
              <w:pStyle w:val="Tabletext"/>
              <w:jc w:val="left"/>
              <w:rPr>
                <w:sz w:val="16"/>
                <w:szCs w:val="16"/>
                <w:lang w:val="ru-RU"/>
              </w:rPr>
            </w:pPr>
            <w:r w:rsidRPr="000D039F">
              <w:rPr>
                <w:sz w:val="16"/>
                <w:szCs w:val="16"/>
                <w:lang w:val="ru-RU"/>
              </w:rPr>
              <w:t>Короткие импульсы</w:t>
            </w:r>
          </w:p>
        </w:tc>
        <w:tc>
          <w:tcPr>
            <w:tcW w:w="633" w:type="pct"/>
            <w:tcBorders>
              <w:top w:val="single" w:sz="4" w:space="0" w:color="auto"/>
              <w:left w:val="single" w:sz="4" w:space="0" w:color="auto"/>
              <w:bottom w:val="single" w:sz="4" w:space="0" w:color="auto"/>
              <w:right w:val="single" w:sz="4" w:space="0" w:color="auto"/>
            </w:tcBorders>
          </w:tcPr>
          <w:p w14:paraId="35E24F37" w14:textId="320F0DAC" w:rsidR="00C03175" w:rsidRPr="000D039F" w:rsidRDefault="00C03175" w:rsidP="00C03175">
            <w:pPr>
              <w:pStyle w:val="Tabletext"/>
              <w:jc w:val="left"/>
              <w:rPr>
                <w:sz w:val="16"/>
                <w:szCs w:val="16"/>
                <w:lang w:val="ru-RU"/>
              </w:rPr>
            </w:pPr>
            <w:r w:rsidRPr="000D039F">
              <w:rPr>
                <w:sz w:val="16"/>
                <w:szCs w:val="16"/>
                <w:lang w:val="ru-RU"/>
              </w:rPr>
              <w:t>Линейные ЧМ-импульсы</w:t>
            </w:r>
          </w:p>
        </w:tc>
      </w:tr>
      <w:tr w:rsidR="00C03175" w:rsidRPr="000D039F" w14:paraId="3B3C5F1F" w14:textId="77777777" w:rsidTr="00E845EC">
        <w:trPr>
          <w:trHeight w:val="407"/>
        </w:trPr>
        <w:tc>
          <w:tcPr>
            <w:tcW w:w="660" w:type="pct"/>
            <w:tcBorders>
              <w:top w:val="single" w:sz="4" w:space="0" w:color="auto"/>
              <w:left w:val="single" w:sz="4" w:space="0" w:color="auto"/>
              <w:bottom w:val="single" w:sz="4" w:space="0" w:color="auto"/>
              <w:right w:val="single" w:sz="4" w:space="0" w:color="auto"/>
            </w:tcBorders>
          </w:tcPr>
          <w:p w14:paraId="668D941B" w14:textId="522EAC9B" w:rsidR="00C03175" w:rsidRPr="000D039F" w:rsidRDefault="00C03175" w:rsidP="00C03175">
            <w:pPr>
              <w:pStyle w:val="Tabletext"/>
              <w:jc w:val="left"/>
              <w:rPr>
                <w:sz w:val="16"/>
                <w:szCs w:val="16"/>
                <w:lang w:val="ru-RU"/>
              </w:rPr>
            </w:pPr>
            <w:r w:rsidRPr="000D039F">
              <w:rPr>
                <w:sz w:val="16"/>
                <w:szCs w:val="16"/>
                <w:lang w:val="ru-RU"/>
              </w:rPr>
              <w:t>Ширина полосы</w:t>
            </w:r>
          </w:p>
        </w:tc>
        <w:tc>
          <w:tcPr>
            <w:tcW w:w="824" w:type="pct"/>
            <w:tcBorders>
              <w:top w:val="single" w:sz="4" w:space="0" w:color="auto"/>
              <w:left w:val="single" w:sz="4" w:space="0" w:color="auto"/>
              <w:bottom w:val="single" w:sz="4" w:space="0" w:color="auto"/>
              <w:right w:val="single" w:sz="4" w:space="0" w:color="auto"/>
            </w:tcBorders>
          </w:tcPr>
          <w:p w14:paraId="6077C6A5" w14:textId="24A9923E" w:rsidR="00C03175" w:rsidRPr="000D039F" w:rsidRDefault="00C03175" w:rsidP="00C03175">
            <w:pPr>
              <w:pStyle w:val="Tabletext"/>
              <w:jc w:val="left"/>
              <w:rPr>
                <w:sz w:val="16"/>
                <w:szCs w:val="16"/>
                <w:lang w:val="ru-RU"/>
              </w:rPr>
            </w:pPr>
            <w:r w:rsidRPr="000D039F">
              <w:rPr>
                <w:sz w:val="16"/>
                <w:szCs w:val="16"/>
                <w:lang w:val="ru-RU"/>
              </w:rPr>
              <w:t>20–1 200 МГц</w:t>
            </w:r>
          </w:p>
        </w:tc>
        <w:tc>
          <w:tcPr>
            <w:tcW w:w="658" w:type="pct"/>
            <w:tcBorders>
              <w:top w:val="single" w:sz="4" w:space="0" w:color="auto"/>
              <w:left w:val="single" w:sz="4" w:space="0" w:color="auto"/>
              <w:bottom w:val="single" w:sz="4" w:space="0" w:color="auto"/>
              <w:right w:val="single" w:sz="4" w:space="0" w:color="auto"/>
            </w:tcBorders>
          </w:tcPr>
          <w:p w14:paraId="6E0C84ED" w14:textId="1FDC4075" w:rsidR="00C03175" w:rsidRPr="000D039F" w:rsidRDefault="00C03175" w:rsidP="00C03175">
            <w:pPr>
              <w:pStyle w:val="Tabletext"/>
              <w:jc w:val="left"/>
              <w:rPr>
                <w:sz w:val="16"/>
                <w:szCs w:val="16"/>
                <w:lang w:val="ru-RU"/>
              </w:rPr>
            </w:pPr>
            <w:r w:rsidRPr="000D039F">
              <w:rPr>
                <w:sz w:val="16"/>
                <w:szCs w:val="16"/>
                <w:lang w:val="ru-RU"/>
              </w:rPr>
              <w:t>320/500 МГц</w:t>
            </w:r>
          </w:p>
        </w:tc>
        <w:tc>
          <w:tcPr>
            <w:tcW w:w="800" w:type="pct"/>
            <w:tcBorders>
              <w:top w:val="single" w:sz="4" w:space="0" w:color="auto"/>
              <w:left w:val="single" w:sz="4" w:space="0" w:color="auto"/>
              <w:bottom w:val="single" w:sz="4" w:space="0" w:color="auto"/>
              <w:right w:val="single" w:sz="4" w:space="0" w:color="auto"/>
            </w:tcBorders>
          </w:tcPr>
          <w:p w14:paraId="715461E5" w14:textId="63C4CF96" w:rsidR="00C03175" w:rsidRPr="000D039F" w:rsidRDefault="00C03175" w:rsidP="00C03175">
            <w:pPr>
              <w:pStyle w:val="Tabletext"/>
              <w:jc w:val="left"/>
              <w:rPr>
                <w:sz w:val="16"/>
                <w:szCs w:val="16"/>
                <w:lang w:val="ru-RU"/>
              </w:rPr>
            </w:pPr>
            <w:r w:rsidRPr="000D039F">
              <w:rPr>
                <w:sz w:val="16"/>
                <w:szCs w:val="16"/>
                <w:lang w:val="ru-RU"/>
              </w:rPr>
              <w:t>5</w:t>
            </w:r>
            <w:r w:rsidR="00960201" w:rsidRPr="00960201">
              <w:rPr>
                <w:sz w:val="16"/>
                <w:szCs w:val="16"/>
                <w:lang w:val="ru-RU"/>
              </w:rPr>
              <w:t>–</w:t>
            </w:r>
            <w:r w:rsidRPr="000D039F">
              <w:rPr>
                <w:sz w:val="16"/>
                <w:szCs w:val="16"/>
                <w:lang w:val="ru-RU"/>
              </w:rPr>
              <w:t>80 кГц (океан) или 1</w:t>
            </w:r>
            <w:r w:rsidR="00960201" w:rsidRPr="00960201">
              <w:rPr>
                <w:sz w:val="16"/>
                <w:szCs w:val="16"/>
                <w:lang w:val="ru-RU"/>
              </w:rPr>
              <w:t>–</w:t>
            </w:r>
            <w:r w:rsidRPr="000D039F">
              <w:rPr>
                <w:sz w:val="16"/>
                <w:szCs w:val="16"/>
                <w:lang w:val="ru-RU"/>
              </w:rPr>
              <w:t>4 МГц (суша)</w:t>
            </w:r>
          </w:p>
        </w:tc>
        <w:tc>
          <w:tcPr>
            <w:tcW w:w="736" w:type="pct"/>
            <w:tcBorders>
              <w:top w:val="single" w:sz="4" w:space="0" w:color="auto"/>
              <w:left w:val="single" w:sz="4" w:space="0" w:color="auto"/>
              <w:bottom w:val="single" w:sz="4" w:space="0" w:color="auto"/>
              <w:right w:val="single" w:sz="4" w:space="0" w:color="auto"/>
            </w:tcBorders>
          </w:tcPr>
          <w:p w14:paraId="4D3C7A50" w14:textId="165453C3" w:rsidR="00C03175" w:rsidRPr="000D039F" w:rsidRDefault="00C03175" w:rsidP="00C03175">
            <w:pPr>
              <w:pStyle w:val="Tabletext"/>
              <w:jc w:val="left"/>
              <w:rPr>
                <w:sz w:val="16"/>
                <w:szCs w:val="16"/>
                <w:lang w:val="ru-RU"/>
              </w:rPr>
            </w:pPr>
            <w:r w:rsidRPr="000D039F">
              <w:rPr>
                <w:sz w:val="16"/>
                <w:szCs w:val="16"/>
                <w:lang w:val="ru-RU"/>
              </w:rPr>
              <w:t>14 МГц</w:t>
            </w:r>
          </w:p>
        </w:tc>
        <w:tc>
          <w:tcPr>
            <w:tcW w:w="689" w:type="pct"/>
            <w:tcBorders>
              <w:top w:val="single" w:sz="4" w:space="0" w:color="auto"/>
              <w:left w:val="single" w:sz="4" w:space="0" w:color="auto"/>
              <w:bottom w:val="single" w:sz="4" w:space="0" w:color="auto"/>
              <w:right w:val="single" w:sz="4" w:space="0" w:color="auto"/>
            </w:tcBorders>
          </w:tcPr>
          <w:p w14:paraId="242D2D19" w14:textId="6CE58D69" w:rsidR="00C03175" w:rsidRPr="000D039F" w:rsidRDefault="00C03175" w:rsidP="00C03175">
            <w:pPr>
              <w:pStyle w:val="Tabletext"/>
              <w:jc w:val="left"/>
              <w:rPr>
                <w:sz w:val="16"/>
                <w:szCs w:val="16"/>
                <w:lang w:val="ru-RU"/>
              </w:rPr>
            </w:pPr>
            <w:r w:rsidRPr="000D039F">
              <w:rPr>
                <w:sz w:val="16"/>
                <w:szCs w:val="16"/>
                <w:lang w:val="ru-RU"/>
              </w:rPr>
              <w:t>300 кГц</w:t>
            </w:r>
          </w:p>
        </w:tc>
        <w:tc>
          <w:tcPr>
            <w:tcW w:w="633" w:type="pct"/>
            <w:tcBorders>
              <w:top w:val="single" w:sz="4" w:space="0" w:color="auto"/>
              <w:left w:val="single" w:sz="4" w:space="0" w:color="auto"/>
              <w:bottom w:val="single" w:sz="4" w:space="0" w:color="auto"/>
              <w:right w:val="single" w:sz="4" w:space="0" w:color="auto"/>
            </w:tcBorders>
          </w:tcPr>
          <w:p w14:paraId="7427F058" w14:textId="603AFD87" w:rsidR="00C03175" w:rsidRPr="000D039F" w:rsidRDefault="00C03175" w:rsidP="00C03175">
            <w:pPr>
              <w:pStyle w:val="Tabletext"/>
              <w:jc w:val="left"/>
              <w:rPr>
                <w:sz w:val="16"/>
                <w:szCs w:val="16"/>
                <w:lang w:val="ru-RU"/>
              </w:rPr>
            </w:pPr>
            <w:r w:rsidRPr="000D039F">
              <w:rPr>
                <w:sz w:val="16"/>
                <w:szCs w:val="16"/>
                <w:lang w:val="ru-RU"/>
              </w:rPr>
              <w:t>10 МГц</w:t>
            </w:r>
          </w:p>
        </w:tc>
      </w:tr>
      <w:tr w:rsidR="00C03175" w:rsidRPr="000D039F" w14:paraId="52ABA2C8" w14:textId="77777777" w:rsidTr="00E845EC">
        <w:trPr>
          <w:trHeight w:val="344"/>
        </w:trPr>
        <w:tc>
          <w:tcPr>
            <w:tcW w:w="660" w:type="pct"/>
            <w:tcBorders>
              <w:top w:val="single" w:sz="4" w:space="0" w:color="auto"/>
              <w:left w:val="single" w:sz="4" w:space="0" w:color="auto"/>
              <w:bottom w:val="single" w:sz="4" w:space="0" w:color="auto"/>
              <w:right w:val="single" w:sz="4" w:space="0" w:color="auto"/>
            </w:tcBorders>
          </w:tcPr>
          <w:p w14:paraId="161A0B8B" w14:textId="42328000" w:rsidR="00C03175" w:rsidRPr="000D039F" w:rsidRDefault="00C03175" w:rsidP="00C03175">
            <w:pPr>
              <w:pStyle w:val="Tabletext"/>
              <w:jc w:val="left"/>
              <w:rPr>
                <w:sz w:val="16"/>
                <w:szCs w:val="16"/>
                <w:lang w:val="ru-RU"/>
              </w:rPr>
            </w:pPr>
            <w:r w:rsidRPr="000D039F">
              <w:rPr>
                <w:sz w:val="16"/>
                <w:szCs w:val="16"/>
                <w:lang w:val="ru-RU"/>
              </w:rPr>
              <w:t>Коэффициент нагрузки (%)</w:t>
            </w:r>
          </w:p>
        </w:tc>
        <w:tc>
          <w:tcPr>
            <w:tcW w:w="824" w:type="pct"/>
            <w:tcBorders>
              <w:top w:val="single" w:sz="4" w:space="0" w:color="auto"/>
              <w:left w:val="single" w:sz="4" w:space="0" w:color="auto"/>
              <w:bottom w:val="single" w:sz="4" w:space="0" w:color="auto"/>
              <w:right w:val="single" w:sz="4" w:space="0" w:color="auto"/>
            </w:tcBorders>
          </w:tcPr>
          <w:p w14:paraId="0039A0D4" w14:textId="0BC05DB8" w:rsidR="00C03175" w:rsidRPr="000D039F" w:rsidRDefault="00C03175" w:rsidP="00C03175">
            <w:pPr>
              <w:pStyle w:val="Tabletext"/>
              <w:jc w:val="left"/>
              <w:rPr>
                <w:sz w:val="16"/>
                <w:szCs w:val="16"/>
                <w:lang w:val="ru-RU"/>
              </w:rPr>
            </w:pPr>
            <w:r w:rsidRPr="000D039F">
              <w:rPr>
                <w:sz w:val="16"/>
                <w:szCs w:val="16"/>
                <w:lang w:val="ru-RU"/>
              </w:rPr>
              <w:t>1</w:t>
            </w:r>
            <w:r w:rsidR="00D30EC2" w:rsidRPr="000D039F">
              <w:rPr>
                <w:sz w:val="16"/>
                <w:szCs w:val="16"/>
                <w:lang w:val="ru-RU"/>
              </w:rPr>
              <w:t>–</w:t>
            </w:r>
            <w:r w:rsidRPr="000D039F">
              <w:rPr>
                <w:sz w:val="16"/>
                <w:szCs w:val="16"/>
                <w:lang w:val="ru-RU"/>
              </w:rPr>
              <w:t>30</w:t>
            </w:r>
          </w:p>
        </w:tc>
        <w:tc>
          <w:tcPr>
            <w:tcW w:w="658" w:type="pct"/>
            <w:tcBorders>
              <w:top w:val="single" w:sz="4" w:space="0" w:color="auto"/>
              <w:left w:val="single" w:sz="4" w:space="0" w:color="auto"/>
              <w:bottom w:val="single" w:sz="4" w:space="0" w:color="auto"/>
              <w:right w:val="single" w:sz="4" w:space="0" w:color="auto"/>
            </w:tcBorders>
          </w:tcPr>
          <w:p w14:paraId="3DDB8383" w14:textId="459DB329" w:rsidR="00C03175" w:rsidRPr="000D039F" w:rsidRDefault="00C03175" w:rsidP="00C03175">
            <w:pPr>
              <w:pStyle w:val="Tabletext"/>
              <w:jc w:val="left"/>
              <w:rPr>
                <w:sz w:val="16"/>
                <w:szCs w:val="16"/>
                <w:lang w:val="ru-RU"/>
              </w:rPr>
            </w:pPr>
            <w:r w:rsidRPr="000D039F">
              <w:rPr>
                <w:sz w:val="16"/>
                <w:szCs w:val="16"/>
                <w:lang w:val="ru-RU"/>
              </w:rPr>
              <w:t>46</w:t>
            </w:r>
          </w:p>
        </w:tc>
        <w:tc>
          <w:tcPr>
            <w:tcW w:w="800" w:type="pct"/>
            <w:tcBorders>
              <w:top w:val="single" w:sz="4" w:space="0" w:color="auto"/>
              <w:left w:val="single" w:sz="4" w:space="0" w:color="auto"/>
              <w:bottom w:val="single" w:sz="4" w:space="0" w:color="auto"/>
              <w:right w:val="single" w:sz="4" w:space="0" w:color="auto"/>
            </w:tcBorders>
          </w:tcPr>
          <w:p w14:paraId="29510FA9" w14:textId="155A8842" w:rsidR="00C03175" w:rsidRPr="000D039F" w:rsidRDefault="00C03175" w:rsidP="00C03175">
            <w:pPr>
              <w:pStyle w:val="Tabletext"/>
              <w:jc w:val="left"/>
              <w:rPr>
                <w:sz w:val="16"/>
                <w:szCs w:val="16"/>
                <w:lang w:val="ru-RU"/>
              </w:rPr>
            </w:pPr>
            <w:r w:rsidRPr="000D039F">
              <w:rPr>
                <w:sz w:val="16"/>
                <w:szCs w:val="16"/>
                <w:lang w:val="ru-RU"/>
              </w:rPr>
              <w:t>31 (океан) или 10</w:t>
            </w:r>
            <w:r w:rsidR="00D30EC2" w:rsidRPr="000D039F">
              <w:rPr>
                <w:sz w:val="16"/>
                <w:szCs w:val="16"/>
                <w:lang w:val="ru-RU"/>
              </w:rPr>
              <w:t> </w:t>
            </w:r>
            <w:r w:rsidRPr="000D039F">
              <w:rPr>
                <w:sz w:val="16"/>
                <w:szCs w:val="16"/>
                <w:lang w:val="ru-RU"/>
              </w:rPr>
              <w:t>(суша)</w:t>
            </w:r>
          </w:p>
        </w:tc>
        <w:tc>
          <w:tcPr>
            <w:tcW w:w="736" w:type="pct"/>
            <w:tcBorders>
              <w:top w:val="single" w:sz="4" w:space="0" w:color="auto"/>
              <w:left w:val="single" w:sz="4" w:space="0" w:color="auto"/>
              <w:bottom w:val="single" w:sz="4" w:space="0" w:color="auto"/>
              <w:right w:val="single" w:sz="4" w:space="0" w:color="auto"/>
            </w:tcBorders>
          </w:tcPr>
          <w:p w14:paraId="25D28ACE" w14:textId="1F2620BC" w:rsidR="00C03175" w:rsidRPr="000D039F" w:rsidRDefault="00C03175" w:rsidP="00C03175">
            <w:pPr>
              <w:pStyle w:val="Tabletext"/>
              <w:jc w:val="left"/>
              <w:rPr>
                <w:sz w:val="16"/>
                <w:szCs w:val="16"/>
                <w:lang w:val="ru-RU"/>
              </w:rPr>
            </w:pPr>
            <w:r w:rsidRPr="000D039F">
              <w:rPr>
                <w:sz w:val="16"/>
                <w:szCs w:val="16"/>
                <w:lang w:val="ru-RU"/>
              </w:rPr>
              <w:t>0,9</w:t>
            </w:r>
          </w:p>
        </w:tc>
        <w:tc>
          <w:tcPr>
            <w:tcW w:w="689" w:type="pct"/>
            <w:tcBorders>
              <w:top w:val="single" w:sz="4" w:space="0" w:color="auto"/>
              <w:left w:val="single" w:sz="4" w:space="0" w:color="auto"/>
              <w:bottom w:val="single" w:sz="4" w:space="0" w:color="auto"/>
              <w:right w:val="single" w:sz="4" w:space="0" w:color="auto"/>
            </w:tcBorders>
          </w:tcPr>
          <w:p w14:paraId="1923D475" w14:textId="5E4861AD" w:rsidR="00C03175" w:rsidRPr="000D039F" w:rsidRDefault="00C03175" w:rsidP="00C03175">
            <w:pPr>
              <w:pStyle w:val="Tabletext"/>
              <w:jc w:val="left"/>
              <w:rPr>
                <w:sz w:val="16"/>
                <w:szCs w:val="16"/>
                <w:lang w:val="ru-RU"/>
              </w:rPr>
            </w:pPr>
            <w:r w:rsidRPr="000D039F">
              <w:rPr>
                <w:sz w:val="16"/>
                <w:szCs w:val="16"/>
                <w:lang w:val="ru-RU"/>
              </w:rPr>
              <w:t>1</w:t>
            </w:r>
            <w:r w:rsidR="00D30EC2" w:rsidRPr="000D039F">
              <w:rPr>
                <w:sz w:val="16"/>
                <w:szCs w:val="16"/>
                <w:lang w:val="ru-RU"/>
              </w:rPr>
              <w:t>–</w:t>
            </w:r>
            <w:r w:rsidRPr="000D039F">
              <w:rPr>
                <w:sz w:val="16"/>
                <w:szCs w:val="16"/>
                <w:lang w:val="ru-RU"/>
              </w:rPr>
              <w:t>14</w:t>
            </w:r>
          </w:p>
        </w:tc>
        <w:tc>
          <w:tcPr>
            <w:tcW w:w="633" w:type="pct"/>
            <w:tcBorders>
              <w:top w:val="single" w:sz="4" w:space="0" w:color="auto"/>
              <w:left w:val="single" w:sz="4" w:space="0" w:color="auto"/>
              <w:bottom w:val="single" w:sz="4" w:space="0" w:color="auto"/>
              <w:right w:val="single" w:sz="4" w:space="0" w:color="auto"/>
            </w:tcBorders>
          </w:tcPr>
          <w:p w14:paraId="0E9A5B42" w14:textId="51AC4206" w:rsidR="00C03175" w:rsidRPr="000D039F" w:rsidRDefault="00C03175" w:rsidP="00C03175">
            <w:pPr>
              <w:pStyle w:val="Tabletext"/>
              <w:jc w:val="left"/>
              <w:rPr>
                <w:sz w:val="16"/>
                <w:szCs w:val="16"/>
                <w:lang w:val="ru-RU"/>
              </w:rPr>
            </w:pPr>
            <w:r w:rsidRPr="000D039F">
              <w:rPr>
                <w:sz w:val="16"/>
                <w:szCs w:val="16"/>
                <w:lang w:val="ru-RU"/>
              </w:rPr>
              <w:t>10,2</w:t>
            </w:r>
          </w:p>
        </w:tc>
      </w:tr>
      <w:tr w:rsidR="00C03175" w:rsidRPr="000D039F" w14:paraId="6BAD5805" w14:textId="77777777" w:rsidTr="00E845EC">
        <w:trPr>
          <w:trHeight w:val="384"/>
        </w:trPr>
        <w:tc>
          <w:tcPr>
            <w:tcW w:w="660" w:type="pct"/>
            <w:tcBorders>
              <w:top w:val="single" w:sz="4" w:space="0" w:color="auto"/>
              <w:left w:val="single" w:sz="4" w:space="0" w:color="auto"/>
              <w:bottom w:val="single" w:sz="4" w:space="0" w:color="auto"/>
              <w:right w:val="single" w:sz="4" w:space="0" w:color="auto"/>
            </w:tcBorders>
          </w:tcPr>
          <w:p w14:paraId="1D90A827" w14:textId="074F036B" w:rsidR="00C03175" w:rsidRPr="000D039F" w:rsidRDefault="00C03175" w:rsidP="00C03175">
            <w:pPr>
              <w:pStyle w:val="Tabletext"/>
              <w:jc w:val="left"/>
              <w:rPr>
                <w:sz w:val="16"/>
                <w:szCs w:val="16"/>
                <w:lang w:val="ru-RU"/>
              </w:rPr>
            </w:pPr>
            <w:r w:rsidRPr="000D039F">
              <w:rPr>
                <w:sz w:val="16"/>
                <w:szCs w:val="16"/>
                <w:lang w:val="ru-RU"/>
              </w:rPr>
              <w:t>Зона обслуживания</w:t>
            </w:r>
          </w:p>
        </w:tc>
        <w:tc>
          <w:tcPr>
            <w:tcW w:w="824" w:type="pct"/>
            <w:tcBorders>
              <w:top w:val="single" w:sz="4" w:space="0" w:color="auto"/>
              <w:left w:val="single" w:sz="4" w:space="0" w:color="auto"/>
              <w:bottom w:val="single" w:sz="4" w:space="0" w:color="auto"/>
              <w:right w:val="single" w:sz="4" w:space="0" w:color="auto"/>
            </w:tcBorders>
          </w:tcPr>
          <w:p w14:paraId="518F9D4F" w14:textId="0F2387D6" w:rsidR="00C03175" w:rsidRPr="000D039F" w:rsidRDefault="00C03175" w:rsidP="00C03175">
            <w:pPr>
              <w:pStyle w:val="Tabletext"/>
              <w:jc w:val="left"/>
              <w:rPr>
                <w:sz w:val="16"/>
                <w:szCs w:val="16"/>
                <w:lang w:val="ru-RU"/>
              </w:rPr>
            </w:pPr>
            <w:r w:rsidRPr="000D039F">
              <w:rPr>
                <w:sz w:val="16"/>
                <w:szCs w:val="16"/>
                <w:lang w:val="ru-RU"/>
              </w:rPr>
              <w:t>Суша/прибрежные районы/океан</w:t>
            </w:r>
          </w:p>
        </w:tc>
        <w:tc>
          <w:tcPr>
            <w:tcW w:w="658" w:type="pct"/>
            <w:tcBorders>
              <w:top w:val="single" w:sz="4" w:space="0" w:color="auto"/>
              <w:left w:val="single" w:sz="4" w:space="0" w:color="auto"/>
              <w:bottom w:val="single" w:sz="4" w:space="0" w:color="auto"/>
              <w:right w:val="single" w:sz="4" w:space="0" w:color="auto"/>
            </w:tcBorders>
          </w:tcPr>
          <w:p w14:paraId="0D92C1EF" w14:textId="2703A86F" w:rsidR="00C03175" w:rsidRPr="000D039F" w:rsidRDefault="00C03175" w:rsidP="00C03175">
            <w:pPr>
              <w:pStyle w:val="Tabletext"/>
              <w:jc w:val="left"/>
              <w:rPr>
                <w:sz w:val="16"/>
                <w:szCs w:val="16"/>
                <w:lang w:val="ru-RU"/>
              </w:rPr>
            </w:pPr>
            <w:r w:rsidRPr="000D039F">
              <w:rPr>
                <w:sz w:val="16"/>
                <w:szCs w:val="16"/>
                <w:lang w:val="ru-RU"/>
              </w:rPr>
              <w:t>Океан/лед/прибрежные районы/ внутренние воды</w:t>
            </w:r>
          </w:p>
        </w:tc>
        <w:tc>
          <w:tcPr>
            <w:tcW w:w="800" w:type="pct"/>
            <w:tcBorders>
              <w:top w:val="single" w:sz="4" w:space="0" w:color="auto"/>
              <w:left w:val="single" w:sz="4" w:space="0" w:color="auto"/>
              <w:bottom w:val="single" w:sz="4" w:space="0" w:color="auto"/>
              <w:right w:val="single" w:sz="4" w:space="0" w:color="auto"/>
            </w:tcBorders>
          </w:tcPr>
          <w:p w14:paraId="5226A652" w14:textId="3D765E54" w:rsidR="00C03175" w:rsidRPr="000D039F" w:rsidRDefault="00C03175" w:rsidP="00C03175">
            <w:pPr>
              <w:pStyle w:val="Tabletext"/>
              <w:jc w:val="left"/>
              <w:rPr>
                <w:sz w:val="16"/>
                <w:szCs w:val="16"/>
                <w:lang w:val="ru-RU"/>
              </w:rPr>
            </w:pPr>
            <w:r w:rsidRPr="000D039F">
              <w:rPr>
                <w:sz w:val="16"/>
                <w:szCs w:val="16"/>
                <w:lang w:val="ru-RU"/>
              </w:rPr>
              <w:t>Океан/лед/суша/</w:t>
            </w:r>
            <w:r w:rsidR="00A13191" w:rsidRPr="000D039F">
              <w:rPr>
                <w:sz w:val="16"/>
                <w:szCs w:val="16"/>
                <w:lang w:val="ru-RU"/>
              </w:rPr>
              <w:br/>
            </w:r>
            <w:r w:rsidRPr="000D039F">
              <w:rPr>
                <w:sz w:val="16"/>
                <w:szCs w:val="16"/>
                <w:lang w:val="ru-RU"/>
              </w:rPr>
              <w:t>прибрежные районы</w:t>
            </w:r>
          </w:p>
        </w:tc>
        <w:tc>
          <w:tcPr>
            <w:tcW w:w="736" w:type="pct"/>
            <w:tcBorders>
              <w:top w:val="single" w:sz="4" w:space="0" w:color="auto"/>
              <w:left w:val="single" w:sz="4" w:space="0" w:color="auto"/>
              <w:bottom w:val="single" w:sz="4" w:space="0" w:color="auto"/>
              <w:right w:val="single" w:sz="4" w:space="0" w:color="auto"/>
            </w:tcBorders>
          </w:tcPr>
          <w:p w14:paraId="2FC76FFB" w14:textId="5E0A3718" w:rsidR="00C03175" w:rsidRPr="000D039F" w:rsidRDefault="00C03175" w:rsidP="00C03175">
            <w:pPr>
              <w:pStyle w:val="Tabletext"/>
              <w:jc w:val="left"/>
              <w:rPr>
                <w:sz w:val="16"/>
                <w:szCs w:val="16"/>
                <w:lang w:val="ru-RU"/>
              </w:rPr>
            </w:pPr>
            <w:r w:rsidRPr="000D039F">
              <w:rPr>
                <w:sz w:val="16"/>
                <w:szCs w:val="16"/>
                <w:lang w:val="ru-RU"/>
              </w:rPr>
              <w:t>Суша/океан</w:t>
            </w:r>
          </w:p>
        </w:tc>
        <w:tc>
          <w:tcPr>
            <w:tcW w:w="689" w:type="pct"/>
            <w:tcBorders>
              <w:top w:val="single" w:sz="4" w:space="0" w:color="auto"/>
              <w:left w:val="single" w:sz="4" w:space="0" w:color="auto"/>
              <w:bottom w:val="single" w:sz="4" w:space="0" w:color="auto"/>
              <w:right w:val="single" w:sz="4" w:space="0" w:color="auto"/>
            </w:tcBorders>
          </w:tcPr>
          <w:p w14:paraId="111FC202" w14:textId="4AEA011C" w:rsidR="00C03175" w:rsidRPr="000D039F" w:rsidRDefault="00C03175" w:rsidP="00C03175">
            <w:pPr>
              <w:pStyle w:val="Tabletext"/>
              <w:jc w:val="left"/>
              <w:rPr>
                <w:sz w:val="16"/>
                <w:szCs w:val="16"/>
                <w:lang w:val="ru-RU"/>
              </w:rPr>
            </w:pPr>
            <w:r w:rsidRPr="000D039F">
              <w:rPr>
                <w:sz w:val="16"/>
                <w:szCs w:val="16"/>
                <w:lang w:val="ru-RU"/>
              </w:rPr>
              <w:t>Суша/океан</w:t>
            </w:r>
          </w:p>
        </w:tc>
        <w:tc>
          <w:tcPr>
            <w:tcW w:w="633" w:type="pct"/>
            <w:tcBorders>
              <w:top w:val="single" w:sz="4" w:space="0" w:color="auto"/>
              <w:left w:val="single" w:sz="4" w:space="0" w:color="auto"/>
              <w:bottom w:val="single" w:sz="4" w:space="0" w:color="auto"/>
              <w:right w:val="single" w:sz="4" w:space="0" w:color="auto"/>
            </w:tcBorders>
          </w:tcPr>
          <w:p w14:paraId="00FC574A" w14:textId="010DA3D9" w:rsidR="00C03175" w:rsidRPr="000D039F" w:rsidRDefault="00C03175" w:rsidP="00C03175">
            <w:pPr>
              <w:pStyle w:val="Tabletext"/>
              <w:jc w:val="left"/>
              <w:rPr>
                <w:sz w:val="16"/>
                <w:szCs w:val="16"/>
                <w:lang w:val="ru-RU"/>
              </w:rPr>
            </w:pPr>
            <w:r w:rsidRPr="000D039F">
              <w:rPr>
                <w:sz w:val="16"/>
                <w:szCs w:val="16"/>
                <w:lang w:val="ru-RU"/>
              </w:rPr>
              <w:t>Ледяные щиты/</w:t>
            </w:r>
            <w:r w:rsidR="00A13191" w:rsidRPr="000D039F">
              <w:rPr>
                <w:sz w:val="16"/>
                <w:szCs w:val="16"/>
                <w:lang w:val="ru-RU"/>
              </w:rPr>
              <w:br/>
            </w:r>
            <w:r w:rsidRPr="000D039F">
              <w:rPr>
                <w:sz w:val="16"/>
                <w:szCs w:val="16"/>
                <w:lang w:val="ru-RU"/>
              </w:rPr>
              <w:t>пустыни</w:t>
            </w:r>
          </w:p>
        </w:tc>
      </w:tr>
      <w:tr w:rsidR="00C03175" w:rsidRPr="000D039F" w14:paraId="2DB51560" w14:textId="77777777" w:rsidTr="00E845EC">
        <w:trPr>
          <w:trHeight w:val="374"/>
        </w:trPr>
        <w:tc>
          <w:tcPr>
            <w:tcW w:w="660" w:type="pct"/>
            <w:tcBorders>
              <w:top w:val="single" w:sz="4" w:space="0" w:color="auto"/>
              <w:left w:val="single" w:sz="4" w:space="0" w:color="auto"/>
              <w:bottom w:val="single" w:sz="4" w:space="0" w:color="auto"/>
              <w:right w:val="single" w:sz="4" w:space="0" w:color="auto"/>
            </w:tcBorders>
          </w:tcPr>
          <w:p w14:paraId="7416A31D" w14:textId="31E920B2" w:rsidR="00C03175" w:rsidRPr="000D039F" w:rsidRDefault="00C03175" w:rsidP="00C03175">
            <w:pPr>
              <w:pStyle w:val="Tabletext"/>
              <w:jc w:val="left"/>
              <w:rPr>
                <w:sz w:val="16"/>
                <w:szCs w:val="16"/>
                <w:lang w:val="ru-RU"/>
              </w:rPr>
            </w:pPr>
            <w:r w:rsidRPr="000D039F">
              <w:rPr>
                <w:sz w:val="16"/>
                <w:szCs w:val="16"/>
                <w:lang w:val="ru-RU"/>
              </w:rPr>
              <w:t>Типовые частотные диапазоны</w:t>
            </w:r>
          </w:p>
        </w:tc>
        <w:tc>
          <w:tcPr>
            <w:tcW w:w="824" w:type="pct"/>
            <w:tcBorders>
              <w:top w:val="single" w:sz="4" w:space="0" w:color="auto"/>
              <w:left w:val="single" w:sz="4" w:space="0" w:color="auto"/>
              <w:bottom w:val="single" w:sz="4" w:space="0" w:color="auto"/>
              <w:right w:val="single" w:sz="4" w:space="0" w:color="auto"/>
            </w:tcBorders>
          </w:tcPr>
          <w:p w14:paraId="237C791C" w14:textId="2FE83DA5" w:rsidR="00C03175" w:rsidRPr="000D039F" w:rsidRDefault="00C03175" w:rsidP="00C03175">
            <w:pPr>
              <w:pStyle w:val="Tabletext"/>
              <w:jc w:val="left"/>
              <w:rPr>
                <w:sz w:val="16"/>
                <w:szCs w:val="16"/>
                <w:lang w:val="ru-RU"/>
              </w:rPr>
            </w:pPr>
            <w:r w:rsidRPr="000D039F">
              <w:rPr>
                <w:sz w:val="16"/>
                <w:szCs w:val="16"/>
                <w:lang w:val="ru-RU"/>
              </w:rPr>
              <w:t>1,3 ГГц, 5 ГГц, 9</w:t>
            </w:r>
            <w:r w:rsidR="00A13191" w:rsidRPr="000D039F">
              <w:rPr>
                <w:sz w:val="16"/>
                <w:szCs w:val="16"/>
                <w:lang w:val="ru-RU"/>
              </w:rPr>
              <w:t> </w:t>
            </w:r>
            <w:r w:rsidRPr="000D039F">
              <w:rPr>
                <w:sz w:val="16"/>
                <w:szCs w:val="16"/>
                <w:lang w:val="ru-RU"/>
              </w:rPr>
              <w:t>ГГц и 36 ГГц</w:t>
            </w:r>
          </w:p>
        </w:tc>
        <w:tc>
          <w:tcPr>
            <w:tcW w:w="658" w:type="pct"/>
            <w:tcBorders>
              <w:top w:val="single" w:sz="4" w:space="0" w:color="auto"/>
              <w:left w:val="single" w:sz="4" w:space="0" w:color="auto"/>
              <w:bottom w:val="single" w:sz="4" w:space="0" w:color="auto"/>
              <w:right w:val="single" w:sz="4" w:space="0" w:color="auto"/>
            </w:tcBorders>
          </w:tcPr>
          <w:p w14:paraId="793EFE76" w14:textId="0C3A7181" w:rsidR="00C03175" w:rsidRPr="000D039F" w:rsidRDefault="00C03175" w:rsidP="00C03175">
            <w:pPr>
              <w:pStyle w:val="Tabletext"/>
              <w:jc w:val="left"/>
              <w:rPr>
                <w:sz w:val="16"/>
                <w:szCs w:val="16"/>
                <w:lang w:val="ru-RU"/>
              </w:rPr>
            </w:pPr>
            <w:r w:rsidRPr="000D039F">
              <w:rPr>
                <w:sz w:val="16"/>
                <w:szCs w:val="16"/>
                <w:lang w:val="ru-RU"/>
              </w:rPr>
              <w:t>5 ГГц, 13 ГГц и 36 ГГц</w:t>
            </w:r>
          </w:p>
        </w:tc>
        <w:tc>
          <w:tcPr>
            <w:tcW w:w="800" w:type="pct"/>
            <w:tcBorders>
              <w:top w:val="single" w:sz="4" w:space="0" w:color="auto"/>
              <w:left w:val="single" w:sz="4" w:space="0" w:color="auto"/>
              <w:bottom w:val="single" w:sz="4" w:space="0" w:color="auto"/>
              <w:right w:val="single" w:sz="4" w:space="0" w:color="auto"/>
            </w:tcBorders>
          </w:tcPr>
          <w:p w14:paraId="00B4E62A" w14:textId="44B8C5D5" w:rsidR="00C03175" w:rsidRPr="000D039F" w:rsidRDefault="00C03175" w:rsidP="00C03175">
            <w:pPr>
              <w:pStyle w:val="Tabletext"/>
              <w:jc w:val="left"/>
              <w:rPr>
                <w:sz w:val="16"/>
                <w:szCs w:val="16"/>
                <w:lang w:val="ru-RU"/>
              </w:rPr>
            </w:pPr>
            <w:r w:rsidRPr="000D039F">
              <w:rPr>
                <w:sz w:val="16"/>
                <w:szCs w:val="16"/>
                <w:lang w:val="ru-RU"/>
              </w:rPr>
              <w:t>1,3 ГГц, 5 ГГц и 13</w:t>
            </w:r>
            <w:r w:rsidR="00EF11FA" w:rsidRPr="000D039F">
              <w:rPr>
                <w:sz w:val="16"/>
                <w:szCs w:val="16"/>
                <w:lang w:val="ru-RU"/>
              </w:rPr>
              <w:t> </w:t>
            </w:r>
            <w:r w:rsidRPr="000D039F">
              <w:rPr>
                <w:sz w:val="16"/>
                <w:szCs w:val="16"/>
                <w:lang w:val="ru-RU"/>
              </w:rPr>
              <w:t>ГГц</w:t>
            </w:r>
          </w:p>
        </w:tc>
        <w:tc>
          <w:tcPr>
            <w:tcW w:w="736" w:type="pct"/>
            <w:tcBorders>
              <w:top w:val="single" w:sz="4" w:space="0" w:color="auto"/>
              <w:left w:val="single" w:sz="4" w:space="0" w:color="auto"/>
              <w:bottom w:val="single" w:sz="4" w:space="0" w:color="auto"/>
              <w:right w:val="single" w:sz="4" w:space="0" w:color="auto"/>
            </w:tcBorders>
          </w:tcPr>
          <w:p w14:paraId="36EE7EF3" w14:textId="40D7B9EA" w:rsidR="00C03175" w:rsidRPr="000D039F" w:rsidRDefault="00C03175" w:rsidP="00C03175">
            <w:pPr>
              <w:pStyle w:val="Tabletext"/>
              <w:jc w:val="left"/>
              <w:rPr>
                <w:sz w:val="16"/>
                <w:szCs w:val="16"/>
                <w:lang w:val="ru-RU"/>
              </w:rPr>
            </w:pPr>
            <w:r w:rsidRPr="000D039F">
              <w:rPr>
                <w:sz w:val="16"/>
                <w:szCs w:val="16"/>
                <w:lang w:val="ru-RU"/>
              </w:rPr>
              <w:t>36 ГГц и 78 ГГц</w:t>
            </w:r>
          </w:p>
        </w:tc>
        <w:tc>
          <w:tcPr>
            <w:tcW w:w="689" w:type="pct"/>
            <w:tcBorders>
              <w:top w:val="single" w:sz="4" w:space="0" w:color="auto"/>
              <w:left w:val="single" w:sz="4" w:space="0" w:color="auto"/>
              <w:bottom w:val="single" w:sz="4" w:space="0" w:color="auto"/>
              <w:right w:val="single" w:sz="4" w:space="0" w:color="auto"/>
            </w:tcBorders>
          </w:tcPr>
          <w:p w14:paraId="7688F1C3" w14:textId="4A3B710A" w:rsidR="00C03175" w:rsidRPr="000D039F" w:rsidRDefault="00C03175" w:rsidP="00C03175">
            <w:pPr>
              <w:pStyle w:val="Tabletext"/>
              <w:jc w:val="left"/>
              <w:rPr>
                <w:sz w:val="16"/>
                <w:szCs w:val="16"/>
                <w:lang w:val="ru-RU"/>
              </w:rPr>
            </w:pPr>
            <w:r w:rsidRPr="000D039F">
              <w:rPr>
                <w:sz w:val="16"/>
                <w:szCs w:val="16"/>
                <w:lang w:val="ru-RU"/>
              </w:rPr>
              <w:t>94 ГГц, 138 ГГц и 238 ГГц</w:t>
            </w:r>
          </w:p>
        </w:tc>
        <w:tc>
          <w:tcPr>
            <w:tcW w:w="633" w:type="pct"/>
            <w:tcBorders>
              <w:top w:val="single" w:sz="4" w:space="0" w:color="auto"/>
              <w:left w:val="single" w:sz="4" w:space="0" w:color="auto"/>
              <w:bottom w:val="single" w:sz="4" w:space="0" w:color="auto"/>
              <w:right w:val="single" w:sz="4" w:space="0" w:color="auto"/>
            </w:tcBorders>
          </w:tcPr>
          <w:p w14:paraId="389B0254" w14:textId="0DBD5DF0" w:rsidR="00C03175" w:rsidRPr="000D039F" w:rsidRDefault="00C03175" w:rsidP="00C03175">
            <w:pPr>
              <w:pStyle w:val="Tabletext"/>
              <w:jc w:val="left"/>
              <w:rPr>
                <w:sz w:val="16"/>
                <w:szCs w:val="16"/>
                <w:lang w:val="ru-RU"/>
              </w:rPr>
            </w:pPr>
            <w:r w:rsidRPr="000D039F">
              <w:rPr>
                <w:sz w:val="16"/>
                <w:szCs w:val="16"/>
                <w:lang w:val="ru-RU"/>
              </w:rPr>
              <w:t>45 МГц</w:t>
            </w:r>
          </w:p>
        </w:tc>
      </w:tr>
    </w:tbl>
    <w:p w14:paraId="1701DAF2" w14:textId="77777777" w:rsidR="00D51813" w:rsidRPr="000D039F" w:rsidRDefault="00D51813" w:rsidP="00C03175">
      <w:pPr>
        <w:pStyle w:val="Tablefin"/>
        <w:rPr>
          <w:lang w:val="ru-RU"/>
        </w:rPr>
      </w:pPr>
      <w:bookmarkStart w:id="340" w:name="_Toc524413442"/>
      <w:bookmarkStart w:id="341" w:name="_Toc464555558"/>
      <w:bookmarkStart w:id="342" w:name="_Toc474850443"/>
    </w:p>
    <w:p w14:paraId="645697CB" w14:textId="77777777" w:rsidR="00F84307" w:rsidRPr="000D039F" w:rsidRDefault="00F84307" w:rsidP="00F84307">
      <w:pPr>
        <w:rPr>
          <w:lang w:val="ru-RU"/>
        </w:rPr>
      </w:pPr>
    </w:p>
    <w:p w14:paraId="6972BE65" w14:textId="77777777" w:rsidR="00F84307" w:rsidRPr="000D039F" w:rsidRDefault="00F84307" w:rsidP="00F84307">
      <w:pPr>
        <w:rPr>
          <w:lang w:val="ru-RU"/>
        </w:rPr>
      </w:pPr>
    </w:p>
    <w:p w14:paraId="1C0C8788" w14:textId="77777777" w:rsidR="00F84307" w:rsidRPr="000D039F" w:rsidRDefault="00F84307" w:rsidP="00F84307">
      <w:pPr>
        <w:rPr>
          <w:lang w:val="ru-RU"/>
        </w:rPr>
      </w:pPr>
    </w:p>
    <w:p w14:paraId="206D617D" w14:textId="77777777" w:rsidR="00F84307" w:rsidRPr="000D039F" w:rsidRDefault="00F84307" w:rsidP="00F84307">
      <w:pPr>
        <w:rPr>
          <w:lang w:val="ru-RU"/>
        </w:rPr>
      </w:pPr>
    </w:p>
    <w:p w14:paraId="43CB6E5E" w14:textId="77777777" w:rsidR="00C03175" w:rsidRPr="000D039F" w:rsidRDefault="00C03175" w:rsidP="0053797A">
      <w:pPr>
        <w:pStyle w:val="Heading3"/>
        <w:rPr>
          <w:lang w:val="ru-RU"/>
        </w:rPr>
      </w:pPr>
      <w:bookmarkStart w:id="343" w:name="_Toc236299104"/>
      <w:bookmarkEnd w:id="340"/>
      <w:bookmarkEnd w:id="341"/>
      <w:bookmarkEnd w:id="342"/>
      <w:r w:rsidRPr="000D039F">
        <w:rPr>
          <w:lang w:val="ru-RU"/>
        </w:rPr>
        <w:lastRenderedPageBreak/>
        <w:t>5.3.2</w:t>
      </w:r>
      <w:r w:rsidRPr="000D039F">
        <w:rPr>
          <w:lang w:val="ru-RU"/>
        </w:rPr>
        <w:tab/>
        <w:t>Радиолокаторы с синтезированной апертурой (РСА)</w:t>
      </w:r>
      <w:bookmarkEnd w:id="343"/>
    </w:p>
    <w:p w14:paraId="6E55EBAE" w14:textId="15E79D06" w:rsidR="00C03175" w:rsidRPr="000D039F" w:rsidRDefault="00C03175" w:rsidP="00A87B3D">
      <w:pPr>
        <w:keepNext/>
        <w:keepLines/>
        <w:rPr>
          <w:lang w:val="ru-RU"/>
        </w:rPr>
      </w:pPr>
      <w:r w:rsidRPr="000D039F">
        <w:rPr>
          <w:lang w:val="ru-RU"/>
        </w:rPr>
        <w:t xml:space="preserve">РСА предоставляют радиолокационные снимки поверхности Земли. Выбор центральной радиочастоты зависит от взаимодействия поверхности Земли с электромагнитным полем. Ширина полосы радиочастот влияет на разрешение изображения. На Рисунке </w:t>
      </w:r>
      <w:proofErr w:type="gramStart"/>
      <w:r w:rsidRPr="000D039F">
        <w:rPr>
          <w:lang w:val="ru-RU"/>
        </w:rPr>
        <w:t>5-15</w:t>
      </w:r>
      <w:proofErr w:type="gramEnd"/>
      <w:r w:rsidRPr="000D039F">
        <w:rPr>
          <w:lang w:val="ru-RU"/>
        </w:rPr>
        <w:t xml:space="preserve"> a) показан ЛЧМ-импульс, а соответствующая ширина полосы радиочастот представлена ниже. Разрешающая способность по дальности равна </w:t>
      </w:r>
      <w:r w:rsidRPr="000D039F">
        <w:rPr>
          <w:i/>
          <w:iCs/>
          <w:lang w:val="ru-RU"/>
        </w:rPr>
        <w:t>c</w:t>
      </w:r>
      <w:r w:rsidRPr="000D039F">
        <w:rPr>
          <w:lang w:val="ru-RU"/>
        </w:rPr>
        <w:t>/2</w:t>
      </w:r>
      <w:proofErr w:type="gramStart"/>
      <w:r w:rsidRPr="000D039F">
        <w:rPr>
          <w:lang w:val="ru-RU"/>
        </w:rPr>
        <w:t>/(</w:t>
      </w:r>
      <w:proofErr w:type="spellStart"/>
      <w:proofErr w:type="gramEnd"/>
      <w:r w:rsidRPr="000D039F">
        <w:rPr>
          <w:lang w:val="ru-RU"/>
        </w:rPr>
        <w:t>BW·sin</w:t>
      </w:r>
      <w:proofErr w:type="spellEnd"/>
      <w:r w:rsidRPr="000D039F">
        <w:rPr>
          <w:lang w:val="ru-RU"/>
        </w:rPr>
        <w:t xml:space="preserve"> </w:t>
      </w:r>
      <w:r w:rsidR="00A51C0B" w:rsidRPr="000D039F">
        <w:rPr>
          <w:rFonts w:ascii="Symbol" w:hAnsi="Symbol"/>
          <w:lang w:val="ru-RU"/>
        </w:rPr>
        <w:sym w:font="Symbol" w:char="F071"/>
      </w:r>
      <w:r w:rsidRPr="000D039F">
        <w:rPr>
          <w:lang w:val="ru-RU"/>
        </w:rPr>
        <w:t xml:space="preserve">), где </w:t>
      </w:r>
      <w:r w:rsidRPr="000D039F">
        <w:rPr>
          <w:i/>
          <w:iCs/>
          <w:lang w:val="ru-RU"/>
        </w:rPr>
        <w:t>c</w:t>
      </w:r>
      <w:r w:rsidRPr="000D039F">
        <w:rPr>
          <w:lang w:val="ru-RU"/>
        </w:rPr>
        <w:t xml:space="preserve"> – скорость света, BW – ширина полосы радиочастот и </w:t>
      </w:r>
      <w:r w:rsidR="00A51C0B" w:rsidRPr="000D039F">
        <w:rPr>
          <w:rFonts w:ascii="Symbol" w:hAnsi="Symbol"/>
          <w:lang w:val="ru-RU"/>
        </w:rPr>
        <w:sym w:font="Symbol" w:char="F071"/>
      </w:r>
      <w:r w:rsidRPr="000D039F">
        <w:rPr>
          <w:lang w:val="ru-RU"/>
        </w:rPr>
        <w:t xml:space="preserve"> – угол падения. Например, для получения разрешающей способности по дальности 1 м при угле падения 30° ширина полосы радиочастот должна составлять 300 МГц. Многие РСА осуществляют подсветку полосы обзора в одну сторону от вектора скорости, как показано на Рисунке </w:t>
      </w:r>
      <w:proofErr w:type="gramStart"/>
      <w:r w:rsidRPr="000D039F">
        <w:rPr>
          <w:lang w:val="ru-RU"/>
        </w:rPr>
        <w:t>5-15</w:t>
      </w:r>
      <w:proofErr w:type="gramEnd"/>
      <w:r w:rsidRPr="000D039F">
        <w:rPr>
          <w:lang w:val="ru-RU"/>
        </w:rPr>
        <w:t xml:space="preserve"> b). Любые источники помех в пределах подсвеченной области полосы обзора попадут в приемник РСА и приведут к ухудшению качества изображения по пикселям. Допустимое ухудшение качества изображения по пикселям определяет допустимый уровень помех. На Рисунке </w:t>
      </w:r>
      <w:proofErr w:type="gramStart"/>
      <w:r w:rsidRPr="000D039F">
        <w:rPr>
          <w:lang w:val="ru-RU"/>
        </w:rPr>
        <w:t>5-16</w:t>
      </w:r>
      <w:proofErr w:type="gramEnd"/>
      <w:r w:rsidRPr="000D039F">
        <w:rPr>
          <w:lang w:val="ru-RU"/>
        </w:rPr>
        <w:t xml:space="preserve"> показан снимок Шпицбергена, Норвегия, сделанный РСА.</w:t>
      </w:r>
    </w:p>
    <w:p w14:paraId="163AF0AD" w14:textId="284BA13C" w:rsidR="00D51813" w:rsidRPr="000D039F" w:rsidRDefault="00C03175" w:rsidP="00D51813">
      <w:pPr>
        <w:pStyle w:val="FigureNo"/>
        <w:rPr>
          <w:lang w:val="ru-RU"/>
        </w:rPr>
      </w:pPr>
      <w:r w:rsidRPr="000D039F">
        <w:rPr>
          <w:lang w:val="ru-RU"/>
        </w:rPr>
        <w:t>Рисунок</w:t>
      </w:r>
      <w:r w:rsidR="00D51813" w:rsidRPr="000D039F">
        <w:rPr>
          <w:lang w:val="ru-RU"/>
        </w:rPr>
        <w:t xml:space="preserve"> </w:t>
      </w:r>
      <w:proofErr w:type="gramStart"/>
      <w:r w:rsidR="00D51813" w:rsidRPr="000D039F">
        <w:rPr>
          <w:lang w:val="ru-RU"/>
        </w:rPr>
        <w:t>5-15</w:t>
      </w:r>
      <w:proofErr w:type="gramEnd"/>
    </w:p>
    <w:p w14:paraId="6E2FD172" w14:textId="4E923AD3" w:rsidR="00D51813" w:rsidRPr="000D039F" w:rsidRDefault="00C03175" w:rsidP="00D51813">
      <w:pPr>
        <w:pStyle w:val="Figuretitle"/>
        <w:rPr>
          <w:lang w:val="ru-RU"/>
        </w:rPr>
      </w:pPr>
      <w:r w:rsidRPr="000D039F">
        <w:rPr>
          <w:lang w:val="ru-RU"/>
        </w:rPr>
        <w:t>Спектр ЛЧМ-импульса и подсвеченная полоса обзора РСА</w:t>
      </w:r>
    </w:p>
    <w:p w14:paraId="3B82EFE3" w14:textId="13212C54" w:rsidR="00D51813" w:rsidRPr="000D039F" w:rsidRDefault="00EE0959" w:rsidP="00D51813">
      <w:pPr>
        <w:pStyle w:val="Figure"/>
        <w:rPr>
          <w:lang w:val="ru-RU"/>
        </w:rPr>
      </w:pPr>
      <w:r w:rsidRPr="000D039F">
        <w:rPr>
          <w:noProof/>
          <w:lang w:val="ru-RU"/>
        </w:rPr>
        <w:drawing>
          <wp:inline distT="0" distB="0" distL="0" distR="0" wp14:anchorId="0900B294" wp14:editId="6B29619D">
            <wp:extent cx="5706110" cy="2677795"/>
            <wp:effectExtent l="0" t="0" r="8890" b="8255"/>
            <wp:docPr id="212574470"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
                    <pic:cNvPicPr>
                      <a:picLocks noChangeAspect="1" noChangeArrowheads="1"/>
                    </pic:cNvPicPr>
                  </pic:nvPicPr>
                  <pic:blipFill>
                    <a:blip r:embed="rId128" cstate="print">
                      <a:extLst>
                        <a:ext uri="{28A0092B-C50C-407E-A947-70E740481C1C}">
                          <a14:useLocalDpi xmlns:a14="http://schemas.microsoft.com/office/drawing/2010/main" val="0"/>
                        </a:ext>
                      </a:extLst>
                    </a:blip>
                    <a:srcRect/>
                    <a:stretch>
                      <a:fillRect/>
                    </a:stretch>
                  </pic:blipFill>
                  <pic:spPr bwMode="auto">
                    <a:xfrm>
                      <a:off x="0" y="0"/>
                      <a:ext cx="5706110" cy="2677795"/>
                    </a:xfrm>
                    <a:prstGeom prst="rect">
                      <a:avLst/>
                    </a:prstGeom>
                    <a:noFill/>
                    <a:ln>
                      <a:noFill/>
                    </a:ln>
                  </pic:spPr>
                </pic:pic>
              </a:graphicData>
            </a:graphic>
          </wp:inline>
        </w:drawing>
      </w:r>
    </w:p>
    <w:p w14:paraId="59DF4DC6" w14:textId="77777777" w:rsidR="00F402A6" w:rsidRPr="000D039F" w:rsidRDefault="00F402A6" w:rsidP="00F402A6">
      <w:pPr>
        <w:rPr>
          <w:lang w:val="ru-RU"/>
        </w:rPr>
      </w:pPr>
    </w:p>
    <w:p w14:paraId="284C06AB" w14:textId="77777777" w:rsidR="00633DF7" w:rsidRPr="000D039F" w:rsidRDefault="00633DF7" w:rsidP="00F402A6">
      <w:pPr>
        <w:rPr>
          <w:lang w:val="ru-RU"/>
        </w:rPr>
      </w:pPr>
    </w:p>
    <w:p w14:paraId="69047F48" w14:textId="77777777" w:rsidR="00633DF7" w:rsidRPr="000D039F" w:rsidRDefault="00633DF7" w:rsidP="00F402A6">
      <w:pPr>
        <w:rPr>
          <w:lang w:val="ru-RU"/>
        </w:rPr>
      </w:pPr>
    </w:p>
    <w:p w14:paraId="01987903" w14:textId="77777777" w:rsidR="00633DF7" w:rsidRPr="000D039F" w:rsidRDefault="00633DF7" w:rsidP="00F402A6">
      <w:pPr>
        <w:rPr>
          <w:lang w:val="ru-RU"/>
        </w:rPr>
      </w:pPr>
    </w:p>
    <w:p w14:paraId="7C00D6B1" w14:textId="77777777" w:rsidR="00633DF7" w:rsidRPr="000D039F" w:rsidRDefault="00633DF7" w:rsidP="00F402A6">
      <w:pPr>
        <w:rPr>
          <w:lang w:val="ru-RU"/>
        </w:rPr>
      </w:pPr>
    </w:p>
    <w:p w14:paraId="77B02117" w14:textId="77777777" w:rsidR="00633DF7" w:rsidRPr="000D039F" w:rsidRDefault="00633DF7" w:rsidP="00F402A6">
      <w:pPr>
        <w:rPr>
          <w:lang w:val="ru-RU"/>
        </w:rPr>
      </w:pPr>
    </w:p>
    <w:p w14:paraId="032721D5" w14:textId="77777777" w:rsidR="00633DF7" w:rsidRPr="000D039F" w:rsidRDefault="00633DF7" w:rsidP="00F402A6">
      <w:pPr>
        <w:rPr>
          <w:lang w:val="ru-RU"/>
        </w:rPr>
      </w:pPr>
    </w:p>
    <w:p w14:paraId="1787FFBE" w14:textId="77777777" w:rsidR="00633DF7" w:rsidRPr="000D039F" w:rsidRDefault="00633DF7" w:rsidP="00F402A6">
      <w:pPr>
        <w:rPr>
          <w:lang w:val="ru-RU"/>
        </w:rPr>
      </w:pPr>
    </w:p>
    <w:p w14:paraId="38F4A42C" w14:textId="77777777" w:rsidR="00633DF7" w:rsidRPr="000D039F" w:rsidRDefault="00633DF7" w:rsidP="00F402A6">
      <w:pPr>
        <w:rPr>
          <w:lang w:val="ru-RU"/>
        </w:rPr>
      </w:pPr>
    </w:p>
    <w:p w14:paraId="0273A0A0" w14:textId="77777777" w:rsidR="00633DF7" w:rsidRPr="000D039F" w:rsidRDefault="00633DF7" w:rsidP="00F402A6">
      <w:pPr>
        <w:rPr>
          <w:lang w:val="ru-RU"/>
        </w:rPr>
      </w:pPr>
    </w:p>
    <w:p w14:paraId="12F65FA8" w14:textId="77777777" w:rsidR="00633DF7" w:rsidRPr="000D039F" w:rsidRDefault="00633DF7" w:rsidP="00F402A6">
      <w:pPr>
        <w:rPr>
          <w:lang w:val="ru-RU"/>
        </w:rPr>
      </w:pPr>
    </w:p>
    <w:p w14:paraId="42488648" w14:textId="77777777" w:rsidR="00633DF7" w:rsidRPr="000D039F" w:rsidRDefault="00633DF7" w:rsidP="00F402A6">
      <w:pPr>
        <w:rPr>
          <w:lang w:val="ru-RU"/>
        </w:rPr>
      </w:pPr>
    </w:p>
    <w:p w14:paraId="07167B94" w14:textId="77777777" w:rsidR="00633DF7" w:rsidRPr="000D039F" w:rsidRDefault="00633DF7" w:rsidP="00F402A6">
      <w:pPr>
        <w:rPr>
          <w:lang w:val="ru-RU"/>
        </w:rPr>
      </w:pPr>
    </w:p>
    <w:p w14:paraId="2939997A" w14:textId="696DB6A8" w:rsidR="00D51813" w:rsidRPr="000D039F" w:rsidRDefault="00C03175" w:rsidP="00D51813">
      <w:pPr>
        <w:pStyle w:val="FigureNo"/>
        <w:rPr>
          <w:lang w:val="ru-RU"/>
        </w:rPr>
      </w:pPr>
      <w:r w:rsidRPr="000D039F">
        <w:rPr>
          <w:lang w:val="ru-RU"/>
        </w:rPr>
        <w:lastRenderedPageBreak/>
        <w:t>Рисунок</w:t>
      </w:r>
      <w:r w:rsidR="00D51813" w:rsidRPr="000D039F">
        <w:rPr>
          <w:lang w:val="ru-RU"/>
        </w:rPr>
        <w:t xml:space="preserve"> </w:t>
      </w:r>
      <w:proofErr w:type="gramStart"/>
      <w:r w:rsidR="00D51813" w:rsidRPr="000D039F">
        <w:rPr>
          <w:lang w:val="ru-RU"/>
        </w:rPr>
        <w:t>5-16</w:t>
      </w:r>
      <w:proofErr w:type="gramEnd"/>
    </w:p>
    <w:p w14:paraId="21C1B823" w14:textId="0F643C74" w:rsidR="00D51813" w:rsidRPr="000D039F" w:rsidRDefault="00C03175" w:rsidP="00D51813">
      <w:pPr>
        <w:pStyle w:val="Figuretitle"/>
        <w:spacing w:after="0"/>
        <w:rPr>
          <w:rStyle w:val="CommentReference"/>
          <w:lang w:val="ru-RU"/>
        </w:rPr>
      </w:pPr>
      <w:r w:rsidRPr="000D039F">
        <w:rPr>
          <w:lang w:val="ru-RU"/>
        </w:rPr>
        <w:t>Снимок Шпицбергена, Норвегия, сделанный с помощью РСА</w:t>
      </w:r>
    </w:p>
    <w:p w14:paraId="695101A4" w14:textId="4E268888" w:rsidR="00D51813" w:rsidRPr="000D039F" w:rsidRDefault="0025656F" w:rsidP="00093101">
      <w:pPr>
        <w:pStyle w:val="Figure"/>
        <w:rPr>
          <w:lang w:val="ru-RU"/>
        </w:rPr>
      </w:pPr>
      <w:r w:rsidRPr="000D039F">
        <w:rPr>
          <w:noProof/>
          <w:lang w:val="ru-RU"/>
        </w:rPr>
        <w:drawing>
          <wp:inline distT="0" distB="0" distL="0" distR="0" wp14:anchorId="37509B31" wp14:editId="3AD61B4F">
            <wp:extent cx="3858776" cy="7519431"/>
            <wp:effectExtent l="0" t="0" r="8890" b="5715"/>
            <wp:docPr id="1627650697" name="Picture 44" descr="SAR image of Svalbard. Norwa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27650697" name="Picture 44" descr="SAR image of Svalbard. Norway"/>
                    <pic:cNvPicPr/>
                  </pic:nvPicPr>
                  <pic:blipFill>
                    <a:blip r:embed="rId129" cstate="print">
                      <a:extLst>
                        <a:ext uri="{28A0092B-C50C-407E-A947-70E740481C1C}">
                          <a14:useLocalDpi xmlns:a14="http://schemas.microsoft.com/office/drawing/2010/main" val="0"/>
                        </a:ext>
                      </a:extLst>
                    </a:blip>
                    <a:stretch>
                      <a:fillRect/>
                    </a:stretch>
                  </pic:blipFill>
                  <pic:spPr>
                    <a:xfrm>
                      <a:off x="0" y="0"/>
                      <a:ext cx="3858776" cy="7519431"/>
                    </a:xfrm>
                    <a:prstGeom prst="rect">
                      <a:avLst/>
                    </a:prstGeom>
                  </pic:spPr>
                </pic:pic>
              </a:graphicData>
            </a:graphic>
          </wp:inline>
        </w:drawing>
      </w:r>
    </w:p>
    <w:p w14:paraId="13C86605" w14:textId="77777777" w:rsidR="00C03175" w:rsidRPr="000D039F" w:rsidRDefault="00C03175" w:rsidP="0053797A">
      <w:pPr>
        <w:pStyle w:val="Heading3"/>
        <w:rPr>
          <w:lang w:val="ru-RU"/>
        </w:rPr>
      </w:pPr>
      <w:bookmarkStart w:id="344" w:name="_Toc236299105"/>
      <w:r w:rsidRPr="000D039F">
        <w:rPr>
          <w:lang w:val="ru-RU"/>
        </w:rPr>
        <w:t>5.3.3</w:t>
      </w:r>
      <w:r w:rsidRPr="000D039F">
        <w:rPr>
          <w:lang w:val="ru-RU"/>
        </w:rPr>
        <w:tab/>
        <w:t>Высотомеры</w:t>
      </w:r>
      <w:bookmarkEnd w:id="344"/>
    </w:p>
    <w:p w14:paraId="09FE92D4" w14:textId="77777777" w:rsidR="00C03175" w:rsidRPr="000D039F" w:rsidRDefault="00C03175" w:rsidP="00C03175">
      <w:pPr>
        <w:rPr>
          <w:lang w:val="ru-RU"/>
        </w:rPr>
      </w:pPr>
      <w:r w:rsidRPr="000D039F">
        <w:rPr>
          <w:lang w:val="ru-RU"/>
        </w:rPr>
        <w:t xml:space="preserve">Высотомеры предоставляют результаты измерения высоты поверхности Земли и обычно используются над океаном. Рисунки </w:t>
      </w:r>
      <w:proofErr w:type="gramStart"/>
      <w:r w:rsidRPr="000D039F">
        <w:rPr>
          <w:lang w:val="ru-RU"/>
        </w:rPr>
        <w:t>5-17</w:t>
      </w:r>
      <w:proofErr w:type="gramEnd"/>
      <w:r w:rsidRPr="000D039F">
        <w:rPr>
          <w:lang w:val="ru-RU"/>
        </w:rPr>
        <w:t xml:space="preserve"> и </w:t>
      </w:r>
      <w:proofErr w:type="gramStart"/>
      <w:r w:rsidRPr="000D039F">
        <w:rPr>
          <w:lang w:val="ru-RU"/>
        </w:rPr>
        <w:t>5-18</w:t>
      </w:r>
      <w:proofErr w:type="gramEnd"/>
      <w:r w:rsidRPr="000D039F">
        <w:rPr>
          <w:lang w:val="ru-RU"/>
        </w:rPr>
        <w:t xml:space="preserve"> иллюстрируют работу спутникового высотомера и его типовую точность измерений. Выбор центральной радиочастоты зависит от взаимодействия поверхности океана с электромагнитным полем. Компенсация задержки в ионосфере обеспечивается работой на разнесенных частотах. Например, использование частот около 13,6 ГГц и 5,3 ГГц демонстрирует один из возможных вариантов </w:t>
      </w:r>
      <w:r w:rsidRPr="000D039F">
        <w:rPr>
          <w:lang w:val="ru-RU"/>
        </w:rPr>
        <w:lastRenderedPageBreak/>
        <w:t xml:space="preserve">размещения разнесенных частот. Ширина полосы радиочастот влияет на точность измерения высоты. Точность значения разности времен </w:t>
      </w:r>
      <w:r w:rsidRPr="000D039F">
        <w:rPr>
          <w:rFonts w:ascii="Symbol" w:eastAsia="Symbol" w:hAnsi="Symbol" w:cs="Symbol"/>
          <w:lang w:val="ru-RU"/>
        </w:rPr>
        <w:sym w:font="Symbol" w:char="F044"/>
      </w:r>
      <w:r w:rsidRPr="000D039F">
        <w:rPr>
          <w:i/>
          <w:iCs/>
          <w:lang w:val="ru-RU"/>
        </w:rPr>
        <w:t>t</w:t>
      </w:r>
      <w:r w:rsidRPr="000D039F">
        <w:rPr>
          <w:lang w:val="ru-RU"/>
        </w:rPr>
        <w:t xml:space="preserve"> обратно пропорциональна ШП, где ШП – ширина полосы радиочастот. Допустимое ухудшение точности измерения высоты определяет допустимый уровень помех. С помощью некоторых спутниковых высотомеров топография океана была измерена с точностью </w:t>
      </w:r>
      <w:proofErr w:type="gramStart"/>
      <w:r w:rsidRPr="000D039F">
        <w:rPr>
          <w:lang w:val="ru-RU"/>
        </w:rPr>
        <w:t>выше</w:t>
      </w:r>
      <w:proofErr w:type="gramEnd"/>
      <w:r w:rsidRPr="000D039F">
        <w:rPr>
          <w:lang w:val="ru-RU"/>
        </w:rPr>
        <w:t xml:space="preserve"> чем 2 см. Допустимое ухудшение параметров, предусмотренное Рекомендацией МСЭ-R RS.</w:t>
      </w:r>
      <w:proofErr w:type="gramStart"/>
      <w:r w:rsidRPr="000D039F">
        <w:rPr>
          <w:lang w:val="ru-RU"/>
        </w:rPr>
        <w:t>1166-4</w:t>
      </w:r>
      <w:proofErr w:type="gramEnd"/>
      <w:r w:rsidRPr="000D039F">
        <w:rPr>
          <w:lang w:val="ru-RU"/>
        </w:rPr>
        <w:t xml:space="preserve">, составляет 4 процента. </w:t>
      </w:r>
    </w:p>
    <w:p w14:paraId="06538DA9" w14:textId="77777777" w:rsidR="00C03175" w:rsidRPr="000D039F" w:rsidRDefault="00C03175" w:rsidP="00C03175">
      <w:pPr>
        <w:rPr>
          <w:lang w:val="ru-RU"/>
        </w:rPr>
      </w:pPr>
      <w:r w:rsidRPr="000D039F">
        <w:rPr>
          <w:lang w:val="ru-RU"/>
        </w:rPr>
        <w:t>Высотомеры часто работают одновременно с вспомогательным радиометром, ориентированным в том же направлении, что и высотомер. Это дает возможность одновременно измерять водяной пар в атмосфере, который увеличивает время, необходимое сигналу высотомера для достижения поверхности и возвращения на спутник.</w:t>
      </w:r>
    </w:p>
    <w:p w14:paraId="5BA5A2EB" w14:textId="77117E32" w:rsidR="00D51813" w:rsidRPr="000D039F" w:rsidRDefault="00C03175" w:rsidP="00D51813">
      <w:pPr>
        <w:pStyle w:val="FigureNo"/>
        <w:rPr>
          <w:lang w:val="ru-RU"/>
        </w:rPr>
      </w:pPr>
      <w:r w:rsidRPr="000D039F">
        <w:rPr>
          <w:lang w:val="ru-RU"/>
        </w:rPr>
        <w:t>Рисунок</w:t>
      </w:r>
      <w:r w:rsidR="00D51813" w:rsidRPr="000D039F">
        <w:rPr>
          <w:lang w:val="ru-RU"/>
        </w:rPr>
        <w:t xml:space="preserve"> </w:t>
      </w:r>
      <w:proofErr w:type="gramStart"/>
      <w:r w:rsidR="00D51813" w:rsidRPr="000D039F">
        <w:rPr>
          <w:lang w:val="ru-RU"/>
        </w:rPr>
        <w:t>5-17</w:t>
      </w:r>
      <w:proofErr w:type="gramEnd"/>
    </w:p>
    <w:p w14:paraId="7C67F865" w14:textId="64EA8581" w:rsidR="00D51813" w:rsidRPr="000D039F" w:rsidRDefault="00C03175" w:rsidP="00D51813">
      <w:pPr>
        <w:pStyle w:val="Figuretitle"/>
        <w:rPr>
          <w:lang w:val="ru-RU"/>
        </w:rPr>
      </w:pPr>
      <w:r w:rsidRPr="000D039F">
        <w:rPr>
          <w:lang w:val="ru-RU"/>
        </w:rPr>
        <w:t>Микроволновый спутниковый высотомер</w:t>
      </w:r>
    </w:p>
    <w:p w14:paraId="3BB13187" w14:textId="3065A282" w:rsidR="00D51813" w:rsidRPr="000D039F" w:rsidRDefault="0025656F" w:rsidP="00F402A6">
      <w:pPr>
        <w:pStyle w:val="Figure"/>
        <w:keepNext w:val="0"/>
        <w:keepLines w:val="0"/>
        <w:rPr>
          <w:lang w:val="ru-RU"/>
        </w:rPr>
      </w:pPr>
      <w:r w:rsidRPr="000D039F">
        <w:rPr>
          <w:noProof/>
          <w:lang w:val="ru-RU"/>
        </w:rPr>
        <w:drawing>
          <wp:inline distT="0" distB="0" distL="0" distR="0" wp14:anchorId="46182627" wp14:editId="4FBBCF91">
            <wp:extent cx="3035814" cy="3364999"/>
            <wp:effectExtent l="0" t="0" r="0" b="6985"/>
            <wp:docPr id="2054133679" name="Picture 45" descr="Microwave satellite altimet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54133679" name="Picture 45" descr="Microwave satellite altimeter"/>
                    <pic:cNvPicPr/>
                  </pic:nvPicPr>
                  <pic:blipFill>
                    <a:blip r:embed="rId130" cstate="print">
                      <a:extLst>
                        <a:ext uri="{28A0092B-C50C-407E-A947-70E740481C1C}">
                          <a14:useLocalDpi xmlns:a14="http://schemas.microsoft.com/office/drawing/2010/main" val="0"/>
                        </a:ext>
                      </a:extLst>
                    </a:blip>
                    <a:stretch>
                      <a:fillRect/>
                    </a:stretch>
                  </pic:blipFill>
                  <pic:spPr>
                    <a:xfrm>
                      <a:off x="0" y="0"/>
                      <a:ext cx="3035814" cy="3364999"/>
                    </a:xfrm>
                    <a:prstGeom prst="rect">
                      <a:avLst/>
                    </a:prstGeom>
                  </pic:spPr>
                </pic:pic>
              </a:graphicData>
            </a:graphic>
          </wp:inline>
        </w:drawing>
      </w:r>
    </w:p>
    <w:p w14:paraId="2E433D27" w14:textId="77777777" w:rsidR="00B66BB1" w:rsidRPr="000D039F" w:rsidRDefault="00B66BB1" w:rsidP="00B66BB1">
      <w:pPr>
        <w:rPr>
          <w:lang w:val="ru-RU"/>
        </w:rPr>
      </w:pPr>
    </w:p>
    <w:p w14:paraId="30F80ED2" w14:textId="77777777" w:rsidR="00B66BB1" w:rsidRPr="000D039F" w:rsidRDefault="00B66BB1" w:rsidP="00B66BB1">
      <w:pPr>
        <w:rPr>
          <w:lang w:val="ru-RU"/>
        </w:rPr>
      </w:pPr>
    </w:p>
    <w:p w14:paraId="166AA069" w14:textId="77777777" w:rsidR="00B66BB1" w:rsidRPr="000D039F" w:rsidRDefault="00B66BB1" w:rsidP="00B66BB1">
      <w:pPr>
        <w:rPr>
          <w:lang w:val="ru-RU"/>
        </w:rPr>
      </w:pPr>
    </w:p>
    <w:p w14:paraId="627C4DE2" w14:textId="77777777" w:rsidR="00B66BB1" w:rsidRPr="000D039F" w:rsidRDefault="00B66BB1" w:rsidP="00B66BB1">
      <w:pPr>
        <w:rPr>
          <w:lang w:val="ru-RU"/>
        </w:rPr>
      </w:pPr>
    </w:p>
    <w:p w14:paraId="797C546A" w14:textId="77777777" w:rsidR="00B66BB1" w:rsidRPr="000D039F" w:rsidRDefault="00B66BB1" w:rsidP="00B66BB1">
      <w:pPr>
        <w:rPr>
          <w:lang w:val="ru-RU"/>
        </w:rPr>
      </w:pPr>
    </w:p>
    <w:p w14:paraId="138FAB6D" w14:textId="77777777" w:rsidR="00B66BB1" w:rsidRPr="000D039F" w:rsidRDefault="00B66BB1" w:rsidP="00B66BB1">
      <w:pPr>
        <w:rPr>
          <w:lang w:val="ru-RU"/>
        </w:rPr>
      </w:pPr>
    </w:p>
    <w:p w14:paraId="476B4226" w14:textId="77777777" w:rsidR="00B66BB1" w:rsidRPr="000D039F" w:rsidRDefault="00B66BB1" w:rsidP="00B66BB1">
      <w:pPr>
        <w:rPr>
          <w:lang w:val="ru-RU"/>
        </w:rPr>
      </w:pPr>
    </w:p>
    <w:p w14:paraId="3471A5B9" w14:textId="77777777" w:rsidR="00B66BB1" w:rsidRPr="000D039F" w:rsidRDefault="00B66BB1" w:rsidP="00B66BB1">
      <w:pPr>
        <w:rPr>
          <w:lang w:val="ru-RU"/>
        </w:rPr>
      </w:pPr>
    </w:p>
    <w:p w14:paraId="2D871396" w14:textId="77777777" w:rsidR="00B66BB1" w:rsidRPr="000D039F" w:rsidRDefault="00B66BB1" w:rsidP="00B66BB1">
      <w:pPr>
        <w:rPr>
          <w:lang w:val="ru-RU"/>
        </w:rPr>
      </w:pPr>
    </w:p>
    <w:p w14:paraId="56546D66" w14:textId="77777777" w:rsidR="00B66BB1" w:rsidRPr="000D039F" w:rsidRDefault="00B66BB1" w:rsidP="00B66BB1">
      <w:pPr>
        <w:rPr>
          <w:lang w:val="ru-RU"/>
        </w:rPr>
      </w:pPr>
    </w:p>
    <w:p w14:paraId="17C5E52E" w14:textId="6094EF31" w:rsidR="00D51813" w:rsidRPr="000D039F" w:rsidRDefault="00C03175" w:rsidP="00D51813">
      <w:pPr>
        <w:pStyle w:val="FigureNo"/>
        <w:rPr>
          <w:lang w:val="ru-RU"/>
        </w:rPr>
      </w:pPr>
      <w:r w:rsidRPr="000D039F">
        <w:rPr>
          <w:lang w:val="ru-RU"/>
        </w:rPr>
        <w:lastRenderedPageBreak/>
        <w:t>Рисунок</w:t>
      </w:r>
      <w:r w:rsidR="00D51813" w:rsidRPr="000D039F">
        <w:rPr>
          <w:lang w:val="ru-RU"/>
        </w:rPr>
        <w:t xml:space="preserve"> </w:t>
      </w:r>
      <w:proofErr w:type="gramStart"/>
      <w:r w:rsidR="00D51813" w:rsidRPr="000D039F">
        <w:rPr>
          <w:lang w:val="ru-RU"/>
        </w:rPr>
        <w:t>5-18</w:t>
      </w:r>
      <w:proofErr w:type="gramEnd"/>
    </w:p>
    <w:p w14:paraId="1DF5E716" w14:textId="444A54D4" w:rsidR="00D51813" w:rsidRPr="000D039F" w:rsidRDefault="00C03175" w:rsidP="00D51813">
      <w:pPr>
        <w:pStyle w:val="Figuretitle"/>
        <w:rPr>
          <w:lang w:val="ru-RU"/>
        </w:rPr>
      </w:pPr>
      <w:r w:rsidRPr="000D039F">
        <w:rPr>
          <w:lang w:val="ru-RU"/>
        </w:rPr>
        <w:t>Иллюстрация эхо-сигнала высотомера и распространение импульса эхо-сигнала</w:t>
      </w:r>
    </w:p>
    <w:p w14:paraId="7DAEF481" w14:textId="44670295" w:rsidR="00D51813" w:rsidRPr="000D039F" w:rsidRDefault="00113650" w:rsidP="00B66BB1">
      <w:pPr>
        <w:pStyle w:val="Figure"/>
        <w:keepNext w:val="0"/>
        <w:keepLines w:val="0"/>
        <w:rPr>
          <w:lang w:val="ru-RU"/>
        </w:rPr>
      </w:pPr>
      <w:r w:rsidRPr="000D039F">
        <w:rPr>
          <w:noProof/>
          <w:lang w:val="ru-RU"/>
        </w:rPr>
        <w:drawing>
          <wp:inline distT="0" distB="0" distL="0" distR="0" wp14:anchorId="403AE823" wp14:editId="3EDAE412">
            <wp:extent cx="5676265" cy="2950845"/>
            <wp:effectExtent l="0" t="0" r="635" b="1905"/>
            <wp:docPr id="15741032"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3"/>
                    <pic:cNvPicPr>
                      <a:picLocks noChangeAspect="1" noChangeArrowheads="1"/>
                    </pic:cNvPicPr>
                  </pic:nvPicPr>
                  <pic:blipFill>
                    <a:blip r:embed="rId131" cstate="print">
                      <a:extLst>
                        <a:ext uri="{28A0092B-C50C-407E-A947-70E740481C1C}">
                          <a14:useLocalDpi xmlns:a14="http://schemas.microsoft.com/office/drawing/2010/main" val="0"/>
                        </a:ext>
                      </a:extLst>
                    </a:blip>
                    <a:srcRect/>
                    <a:stretch>
                      <a:fillRect/>
                    </a:stretch>
                  </pic:blipFill>
                  <pic:spPr bwMode="auto">
                    <a:xfrm>
                      <a:off x="0" y="0"/>
                      <a:ext cx="5676265" cy="2950845"/>
                    </a:xfrm>
                    <a:prstGeom prst="rect">
                      <a:avLst/>
                    </a:prstGeom>
                    <a:noFill/>
                    <a:ln>
                      <a:noFill/>
                    </a:ln>
                  </pic:spPr>
                </pic:pic>
              </a:graphicData>
            </a:graphic>
          </wp:inline>
        </w:drawing>
      </w:r>
    </w:p>
    <w:p w14:paraId="4447A55C" w14:textId="77777777" w:rsidR="00C03175" w:rsidRPr="000D039F" w:rsidRDefault="00C03175" w:rsidP="0053797A">
      <w:pPr>
        <w:pStyle w:val="Heading3"/>
        <w:rPr>
          <w:lang w:val="ru-RU"/>
        </w:rPr>
      </w:pPr>
      <w:bookmarkStart w:id="345" w:name="_Toc236299106"/>
      <w:r w:rsidRPr="000D039F">
        <w:rPr>
          <w:lang w:val="ru-RU"/>
        </w:rPr>
        <w:t>5.3.4</w:t>
      </w:r>
      <w:r w:rsidRPr="000D039F">
        <w:rPr>
          <w:lang w:val="ru-RU"/>
        </w:rPr>
        <w:tab/>
        <w:t>Рефлектометры</w:t>
      </w:r>
      <w:bookmarkEnd w:id="345"/>
    </w:p>
    <w:p w14:paraId="0B9F97DC" w14:textId="77777777" w:rsidR="00C03175" w:rsidRPr="000D039F" w:rsidRDefault="00C03175" w:rsidP="00C03175">
      <w:pPr>
        <w:rPr>
          <w:lang w:val="ru-RU"/>
        </w:rPr>
      </w:pPr>
      <w:r w:rsidRPr="000D039F">
        <w:rPr>
          <w:lang w:val="ru-RU"/>
        </w:rPr>
        <w:t xml:space="preserve">Рефлектометры предназначены главным образом для измерения направления и скорости ветра над поверхностью мирового океана, а также протяженности и характеристик морского льда. Выбор центральной радиочастоты зависит от взаимодействия поверхности океана с электромагнитным полем и его изменения в зависимости от угла обзора. На Рисунке </w:t>
      </w:r>
      <w:proofErr w:type="gramStart"/>
      <w:r w:rsidRPr="000D039F">
        <w:rPr>
          <w:lang w:val="ru-RU"/>
        </w:rPr>
        <w:t>5-19</w:t>
      </w:r>
      <w:proofErr w:type="gramEnd"/>
      <w:r w:rsidRPr="000D039F">
        <w:rPr>
          <w:lang w:val="ru-RU"/>
        </w:rPr>
        <w:t xml:space="preserve"> представлена зависимость уровня обратного рассеяния от угла обзора относительно направления вектора скорости ветра.</w:t>
      </w:r>
    </w:p>
    <w:p w14:paraId="0C9F8B1E" w14:textId="33A7F1B6" w:rsidR="00D51813" w:rsidRPr="000D039F" w:rsidRDefault="00C03175" w:rsidP="00B66BB1">
      <w:pPr>
        <w:pStyle w:val="FigureNo"/>
        <w:keepNext w:val="0"/>
        <w:keepLines w:val="0"/>
        <w:rPr>
          <w:lang w:val="ru-RU"/>
        </w:rPr>
      </w:pPr>
      <w:r w:rsidRPr="000D039F">
        <w:rPr>
          <w:lang w:val="ru-RU"/>
        </w:rPr>
        <w:t>Рисунок</w:t>
      </w:r>
      <w:r w:rsidR="00D51813" w:rsidRPr="000D039F">
        <w:rPr>
          <w:lang w:val="ru-RU"/>
        </w:rPr>
        <w:t xml:space="preserve"> </w:t>
      </w:r>
      <w:proofErr w:type="gramStart"/>
      <w:r w:rsidR="00D51813" w:rsidRPr="000D039F">
        <w:rPr>
          <w:lang w:val="ru-RU"/>
        </w:rPr>
        <w:t>5-19</w:t>
      </w:r>
      <w:proofErr w:type="gramEnd"/>
    </w:p>
    <w:p w14:paraId="5FA8BE1C" w14:textId="7BB6A58B" w:rsidR="00D51813" w:rsidRPr="000D039F" w:rsidRDefault="00C03175" w:rsidP="00B66BB1">
      <w:pPr>
        <w:pStyle w:val="Figuretitle"/>
        <w:keepNext w:val="0"/>
        <w:keepLines w:val="0"/>
        <w:rPr>
          <w:lang w:val="ru-RU"/>
        </w:rPr>
      </w:pPr>
      <w:r w:rsidRPr="000D039F">
        <w:rPr>
          <w:lang w:val="ru-RU"/>
        </w:rPr>
        <w:t>Изменение обратного рассеяния в зависимости от угла обзора</w:t>
      </w:r>
    </w:p>
    <w:p w14:paraId="67922B8F" w14:textId="708E6EC8" w:rsidR="00D51813" w:rsidRPr="000D039F" w:rsidRDefault="001C0F13" w:rsidP="00B66BB1">
      <w:pPr>
        <w:pStyle w:val="Figure"/>
        <w:keepNext w:val="0"/>
        <w:keepLines w:val="0"/>
        <w:rPr>
          <w:lang w:val="ru-RU"/>
        </w:rPr>
      </w:pPr>
      <w:r w:rsidRPr="000D039F">
        <w:rPr>
          <w:noProof/>
          <w:lang w:val="ru-RU"/>
        </w:rPr>
        <w:drawing>
          <wp:inline distT="0" distB="0" distL="0" distR="0" wp14:anchorId="26A00DA4" wp14:editId="233CD503">
            <wp:extent cx="4898390" cy="3058160"/>
            <wp:effectExtent l="0" t="0" r="0" b="8890"/>
            <wp:docPr id="1603852142"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4"/>
                    <pic:cNvPicPr>
                      <a:picLocks noChangeAspect="1" noChangeArrowheads="1"/>
                    </pic:cNvPicPr>
                  </pic:nvPicPr>
                  <pic:blipFill>
                    <a:blip r:embed="rId132" cstate="print">
                      <a:extLst>
                        <a:ext uri="{28A0092B-C50C-407E-A947-70E740481C1C}">
                          <a14:useLocalDpi xmlns:a14="http://schemas.microsoft.com/office/drawing/2010/main" val="0"/>
                        </a:ext>
                      </a:extLst>
                    </a:blip>
                    <a:srcRect/>
                    <a:stretch>
                      <a:fillRect/>
                    </a:stretch>
                  </pic:blipFill>
                  <pic:spPr bwMode="auto">
                    <a:xfrm>
                      <a:off x="0" y="0"/>
                      <a:ext cx="4898390" cy="3058160"/>
                    </a:xfrm>
                    <a:prstGeom prst="rect">
                      <a:avLst/>
                    </a:prstGeom>
                    <a:noFill/>
                    <a:ln>
                      <a:noFill/>
                    </a:ln>
                  </pic:spPr>
                </pic:pic>
              </a:graphicData>
            </a:graphic>
          </wp:inline>
        </w:drawing>
      </w:r>
    </w:p>
    <w:p w14:paraId="4CAF6F06" w14:textId="77777777" w:rsidR="00C03175" w:rsidRPr="000D039F" w:rsidRDefault="00C03175" w:rsidP="00C03175">
      <w:pPr>
        <w:rPr>
          <w:lang w:val="ru-RU"/>
        </w:rPr>
      </w:pPr>
      <w:r w:rsidRPr="000D039F">
        <w:rPr>
          <w:lang w:val="ru-RU"/>
        </w:rPr>
        <w:lastRenderedPageBreak/>
        <w:t xml:space="preserve">Как показано на Рисунке </w:t>
      </w:r>
      <w:proofErr w:type="gramStart"/>
      <w:r w:rsidRPr="000D039F">
        <w:rPr>
          <w:lang w:val="ru-RU"/>
        </w:rPr>
        <w:t>5-20</w:t>
      </w:r>
      <w:proofErr w:type="gramEnd"/>
      <w:r w:rsidRPr="000D039F">
        <w:rPr>
          <w:lang w:val="ru-RU"/>
        </w:rPr>
        <w:t xml:space="preserve">, типовой рефлектометр осуществляет подсветку поверхности Земли при нескольких различных фиксированных углах обзора. На Рисунке </w:t>
      </w:r>
      <w:proofErr w:type="gramStart"/>
      <w:r w:rsidRPr="000D039F">
        <w:rPr>
          <w:lang w:val="ru-RU"/>
        </w:rPr>
        <w:t>5-21</w:t>
      </w:r>
      <w:proofErr w:type="gramEnd"/>
      <w:r w:rsidRPr="000D039F">
        <w:rPr>
          <w:lang w:val="ru-RU"/>
        </w:rPr>
        <w:t xml:space="preserve"> остронаправленный сканирующий луч рефлектометра подсвечивает области сканирования при двух различных углах обзора от надира и осуществляет сканирование по азимуту на 360 градусов вокруг надира. Узкая ширина полосы радиочастотного сигнала обеспечивает необходимый элемент разрешения для проведения измерения.</w:t>
      </w:r>
    </w:p>
    <w:p w14:paraId="1ADD44DF" w14:textId="7CA0760E" w:rsidR="00FF2111" w:rsidRPr="000D039F" w:rsidRDefault="00C03175" w:rsidP="00B66BB1">
      <w:pPr>
        <w:pStyle w:val="FigureNo"/>
        <w:keepNext w:val="0"/>
        <w:keepLines w:val="0"/>
        <w:rPr>
          <w:lang w:val="ru-RU"/>
        </w:rPr>
      </w:pPr>
      <w:r w:rsidRPr="000D039F">
        <w:rPr>
          <w:lang w:val="ru-RU"/>
        </w:rPr>
        <w:t>Рисунок</w:t>
      </w:r>
      <w:r w:rsidR="00FF2111" w:rsidRPr="000D039F">
        <w:rPr>
          <w:lang w:val="ru-RU"/>
        </w:rPr>
        <w:t xml:space="preserve"> </w:t>
      </w:r>
      <w:proofErr w:type="gramStart"/>
      <w:r w:rsidR="00FF2111" w:rsidRPr="000D039F">
        <w:rPr>
          <w:lang w:val="ru-RU"/>
        </w:rPr>
        <w:t>5-20</w:t>
      </w:r>
      <w:proofErr w:type="gramEnd"/>
    </w:p>
    <w:p w14:paraId="35A7DFD4" w14:textId="3DEBADAE" w:rsidR="00FF2111" w:rsidRPr="000D039F" w:rsidRDefault="00C03175" w:rsidP="00B66BB1">
      <w:pPr>
        <w:pStyle w:val="Figuretitle"/>
        <w:keepNext w:val="0"/>
        <w:keepLines w:val="0"/>
        <w:rPr>
          <w:lang w:val="ru-RU"/>
        </w:rPr>
      </w:pPr>
      <w:r w:rsidRPr="000D039F">
        <w:rPr>
          <w:lang w:val="ru-RU"/>
        </w:rPr>
        <w:t xml:space="preserve">Фиксированная зона обслуживания </w:t>
      </w:r>
      <w:proofErr w:type="spellStart"/>
      <w:r w:rsidRPr="000D039F">
        <w:rPr>
          <w:lang w:val="ru-RU"/>
        </w:rPr>
        <w:t>рефлектомера</w:t>
      </w:r>
      <w:proofErr w:type="spellEnd"/>
    </w:p>
    <w:p w14:paraId="32193298" w14:textId="05A64C00" w:rsidR="00C00CB8" w:rsidRPr="000D039F" w:rsidRDefault="009D0E7D" w:rsidP="00B66BB1">
      <w:pPr>
        <w:pStyle w:val="Figure"/>
        <w:keepNext w:val="0"/>
        <w:keepLines w:val="0"/>
        <w:rPr>
          <w:lang w:val="ru-RU"/>
        </w:rPr>
      </w:pPr>
      <w:r w:rsidRPr="000D039F">
        <w:rPr>
          <w:noProof/>
          <w:lang w:val="ru-RU"/>
        </w:rPr>
        <w:drawing>
          <wp:inline distT="0" distB="0" distL="0" distR="0" wp14:anchorId="03128515" wp14:editId="57BE401D">
            <wp:extent cx="3360420" cy="3432175"/>
            <wp:effectExtent l="0" t="0" r="0" b="0"/>
            <wp:docPr id="77549054"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5"/>
                    <pic:cNvPicPr>
                      <a:picLocks noChangeAspect="1" noChangeArrowheads="1"/>
                    </pic:cNvPicPr>
                  </pic:nvPicPr>
                  <pic:blipFill>
                    <a:blip r:embed="rId133" cstate="print">
                      <a:extLst>
                        <a:ext uri="{28A0092B-C50C-407E-A947-70E740481C1C}">
                          <a14:useLocalDpi xmlns:a14="http://schemas.microsoft.com/office/drawing/2010/main" val="0"/>
                        </a:ext>
                      </a:extLst>
                    </a:blip>
                    <a:srcRect/>
                    <a:stretch>
                      <a:fillRect/>
                    </a:stretch>
                  </pic:blipFill>
                  <pic:spPr bwMode="auto">
                    <a:xfrm>
                      <a:off x="0" y="0"/>
                      <a:ext cx="3360420" cy="3432175"/>
                    </a:xfrm>
                    <a:prstGeom prst="rect">
                      <a:avLst/>
                    </a:prstGeom>
                    <a:noFill/>
                    <a:ln>
                      <a:noFill/>
                    </a:ln>
                  </pic:spPr>
                </pic:pic>
              </a:graphicData>
            </a:graphic>
          </wp:inline>
        </w:drawing>
      </w:r>
    </w:p>
    <w:p w14:paraId="06F3A37B" w14:textId="6E7E99B5" w:rsidR="00FF2111" w:rsidRPr="000D039F" w:rsidRDefault="00C03175" w:rsidP="00FF2111">
      <w:pPr>
        <w:pStyle w:val="FigureNo"/>
        <w:rPr>
          <w:lang w:val="ru-RU"/>
        </w:rPr>
      </w:pPr>
      <w:r w:rsidRPr="000D039F">
        <w:rPr>
          <w:lang w:val="ru-RU"/>
        </w:rPr>
        <w:t>Рисунок</w:t>
      </w:r>
      <w:r w:rsidR="00FF2111" w:rsidRPr="000D039F">
        <w:rPr>
          <w:lang w:val="ru-RU"/>
        </w:rPr>
        <w:t xml:space="preserve"> </w:t>
      </w:r>
      <w:proofErr w:type="gramStart"/>
      <w:r w:rsidR="00FF2111" w:rsidRPr="000D039F">
        <w:rPr>
          <w:lang w:val="ru-RU"/>
        </w:rPr>
        <w:t>5-21</w:t>
      </w:r>
      <w:proofErr w:type="gramEnd"/>
    </w:p>
    <w:p w14:paraId="4BD3509E" w14:textId="5CEC2055" w:rsidR="00FF2111" w:rsidRPr="000D039F" w:rsidRDefault="00C03175" w:rsidP="00FF2111">
      <w:pPr>
        <w:pStyle w:val="Figuretitle"/>
        <w:rPr>
          <w:lang w:val="ru-RU"/>
        </w:rPr>
      </w:pPr>
      <w:r w:rsidRPr="000D039F">
        <w:rPr>
          <w:lang w:val="ru-RU"/>
        </w:rPr>
        <w:t xml:space="preserve">Область сканирования остронаправленного луча </w:t>
      </w:r>
      <w:proofErr w:type="spellStart"/>
      <w:r w:rsidRPr="000D039F">
        <w:rPr>
          <w:lang w:val="ru-RU"/>
        </w:rPr>
        <w:t>рефлектомера</w:t>
      </w:r>
      <w:proofErr w:type="spellEnd"/>
    </w:p>
    <w:p w14:paraId="53AEB914" w14:textId="3031AC52" w:rsidR="00C00CB8" w:rsidRPr="000D039F" w:rsidRDefault="009238EA" w:rsidP="00FF2111">
      <w:pPr>
        <w:pStyle w:val="Figure"/>
        <w:rPr>
          <w:lang w:val="ru-RU"/>
        </w:rPr>
      </w:pPr>
      <w:r w:rsidRPr="000D039F">
        <w:rPr>
          <w:noProof/>
          <w:lang w:val="ru-RU"/>
        </w:rPr>
        <w:drawing>
          <wp:inline distT="0" distB="0" distL="0" distR="0" wp14:anchorId="71CC55B9" wp14:editId="7CAC8480">
            <wp:extent cx="3159125" cy="2523490"/>
            <wp:effectExtent l="0" t="0" r="3175" b="0"/>
            <wp:docPr id="850476598"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6"/>
                    <pic:cNvPicPr>
                      <a:picLocks noChangeAspect="1" noChangeArrowheads="1"/>
                    </pic:cNvPicPr>
                  </pic:nvPicPr>
                  <pic:blipFill>
                    <a:blip r:embed="rId134" cstate="print">
                      <a:extLst>
                        <a:ext uri="{28A0092B-C50C-407E-A947-70E740481C1C}">
                          <a14:useLocalDpi xmlns:a14="http://schemas.microsoft.com/office/drawing/2010/main" val="0"/>
                        </a:ext>
                      </a:extLst>
                    </a:blip>
                    <a:srcRect/>
                    <a:stretch>
                      <a:fillRect/>
                    </a:stretch>
                  </pic:blipFill>
                  <pic:spPr bwMode="auto">
                    <a:xfrm>
                      <a:off x="0" y="0"/>
                      <a:ext cx="3159125" cy="2523490"/>
                    </a:xfrm>
                    <a:prstGeom prst="rect">
                      <a:avLst/>
                    </a:prstGeom>
                    <a:noFill/>
                    <a:ln>
                      <a:noFill/>
                    </a:ln>
                  </pic:spPr>
                </pic:pic>
              </a:graphicData>
            </a:graphic>
          </wp:inline>
        </w:drawing>
      </w:r>
    </w:p>
    <w:p w14:paraId="073F6BC8" w14:textId="77777777" w:rsidR="00C00CB8" w:rsidRPr="000D039F" w:rsidRDefault="00C00CB8" w:rsidP="00C00CB8">
      <w:pPr>
        <w:rPr>
          <w:lang w:val="ru-RU"/>
        </w:rPr>
      </w:pPr>
    </w:p>
    <w:p w14:paraId="2ED2190D" w14:textId="77777777" w:rsidR="00C03175" w:rsidRPr="000D039F" w:rsidRDefault="00C03175" w:rsidP="00C03175">
      <w:pPr>
        <w:rPr>
          <w:lang w:val="ru-RU"/>
        </w:rPr>
      </w:pPr>
      <w:r w:rsidRPr="000D039F">
        <w:rPr>
          <w:lang w:val="ru-RU"/>
        </w:rPr>
        <w:lastRenderedPageBreak/>
        <w:t xml:space="preserve">Основное назначение рефлектометра заключается в изучении ветров над океанами, но ученые разработали способ его применения для наблюдения за любыми участками суши и получения информации о характеристиках состояния земной поверхности, таких как влажность почвы и дождевые осадки над сушей, путем анализа изменений в параметрах обратного рассеяния радара рефлектометра. На Рисунке </w:t>
      </w:r>
      <w:proofErr w:type="gramStart"/>
      <w:r w:rsidRPr="000D039F">
        <w:rPr>
          <w:lang w:val="ru-RU"/>
        </w:rPr>
        <w:t>5-22</w:t>
      </w:r>
      <w:proofErr w:type="gramEnd"/>
      <w:r w:rsidRPr="000D039F">
        <w:rPr>
          <w:lang w:val="ru-RU"/>
        </w:rPr>
        <w:t xml:space="preserve"> показан пример радиолокационного снимка тропических лесов Амазонки в Южной Америке, сделанного рефлектометром НАСА. Радар рефлектометра был чувствителен к характеристикам состояния земной поверхности, таким как тип и плотность растительного покрова.</w:t>
      </w:r>
    </w:p>
    <w:p w14:paraId="264F8739" w14:textId="4E3D06C6" w:rsidR="00D51813" w:rsidRPr="000D039F" w:rsidRDefault="00C03175" w:rsidP="00D51813">
      <w:pPr>
        <w:pStyle w:val="FigureNo"/>
        <w:rPr>
          <w:lang w:val="ru-RU"/>
        </w:rPr>
      </w:pPr>
      <w:r w:rsidRPr="000D039F">
        <w:rPr>
          <w:lang w:val="ru-RU"/>
        </w:rPr>
        <w:t>Рисунок</w:t>
      </w:r>
      <w:r w:rsidR="00D51813" w:rsidRPr="000D039F">
        <w:rPr>
          <w:lang w:val="ru-RU"/>
        </w:rPr>
        <w:t xml:space="preserve"> </w:t>
      </w:r>
      <w:proofErr w:type="gramStart"/>
      <w:r w:rsidR="00D51813" w:rsidRPr="000D039F">
        <w:rPr>
          <w:lang w:val="ru-RU"/>
        </w:rPr>
        <w:t>5-22</w:t>
      </w:r>
      <w:proofErr w:type="gramEnd"/>
    </w:p>
    <w:p w14:paraId="540359D1" w14:textId="7BB0E729" w:rsidR="00D51813" w:rsidRPr="000D039F" w:rsidRDefault="00C03175" w:rsidP="00D51813">
      <w:pPr>
        <w:pStyle w:val="Figuretitle"/>
        <w:rPr>
          <w:lang w:val="ru-RU"/>
        </w:rPr>
      </w:pPr>
      <w:r w:rsidRPr="000D039F">
        <w:rPr>
          <w:lang w:val="ru-RU"/>
        </w:rPr>
        <w:t>Радиолокационный снимок тропических лесов Амазонки в Южной Америке, сделанный рефлектометром НСКАТ</w:t>
      </w:r>
    </w:p>
    <w:p w14:paraId="1F99850A" w14:textId="3DA13E18" w:rsidR="00D51813" w:rsidRPr="000D039F" w:rsidRDefault="0025656F" w:rsidP="00F402A6">
      <w:pPr>
        <w:pStyle w:val="Figure"/>
        <w:keepNext w:val="0"/>
        <w:keepLines w:val="0"/>
        <w:rPr>
          <w:lang w:val="ru-RU"/>
        </w:rPr>
      </w:pPr>
      <w:bookmarkStart w:id="346" w:name="_Toc524413445"/>
      <w:bookmarkStart w:id="347" w:name="_Toc464555561"/>
      <w:bookmarkStart w:id="348" w:name="_Toc474850446"/>
      <w:r w:rsidRPr="000D039F">
        <w:rPr>
          <w:noProof/>
          <w:lang w:val="ru-RU"/>
        </w:rPr>
        <w:drawing>
          <wp:inline distT="0" distB="0" distL="0" distR="0" wp14:anchorId="6DD7F841" wp14:editId="40A7B174">
            <wp:extent cx="4489713" cy="3340615"/>
            <wp:effectExtent l="0" t="0" r="6350" b="0"/>
            <wp:docPr id="208489053" name="Picture 49" descr="NSCAT scatterometer radar image of the Amazon rainforest in South Americ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8489053" name="Picture 49" descr="NSCAT scatterometer radar image of the Amazon rainforest in South America"/>
                    <pic:cNvPicPr/>
                  </pic:nvPicPr>
                  <pic:blipFill>
                    <a:blip r:embed="rId135" cstate="print">
                      <a:extLst>
                        <a:ext uri="{28A0092B-C50C-407E-A947-70E740481C1C}">
                          <a14:useLocalDpi xmlns:a14="http://schemas.microsoft.com/office/drawing/2010/main" val="0"/>
                        </a:ext>
                      </a:extLst>
                    </a:blip>
                    <a:stretch>
                      <a:fillRect/>
                    </a:stretch>
                  </pic:blipFill>
                  <pic:spPr>
                    <a:xfrm>
                      <a:off x="0" y="0"/>
                      <a:ext cx="4489713" cy="3340615"/>
                    </a:xfrm>
                    <a:prstGeom prst="rect">
                      <a:avLst/>
                    </a:prstGeom>
                  </pic:spPr>
                </pic:pic>
              </a:graphicData>
            </a:graphic>
          </wp:inline>
        </w:drawing>
      </w:r>
    </w:p>
    <w:p w14:paraId="4F168326" w14:textId="77777777" w:rsidR="00C03175" w:rsidRPr="000D039F" w:rsidRDefault="00C03175" w:rsidP="0053797A">
      <w:pPr>
        <w:pStyle w:val="Heading3"/>
        <w:rPr>
          <w:lang w:val="ru-RU"/>
        </w:rPr>
      </w:pPr>
      <w:bookmarkStart w:id="349" w:name="_Toc236299107"/>
      <w:bookmarkEnd w:id="346"/>
      <w:bookmarkEnd w:id="347"/>
      <w:bookmarkEnd w:id="348"/>
      <w:r w:rsidRPr="000D039F">
        <w:rPr>
          <w:lang w:val="ru-RU"/>
        </w:rPr>
        <w:t>5.3.5</w:t>
      </w:r>
      <w:r w:rsidRPr="000D039F">
        <w:rPr>
          <w:lang w:val="ru-RU"/>
        </w:rPr>
        <w:tab/>
        <w:t>Радиолокаторы контроля осадков</w:t>
      </w:r>
      <w:bookmarkEnd w:id="349"/>
    </w:p>
    <w:p w14:paraId="2DB22A23" w14:textId="77777777" w:rsidR="00C03175" w:rsidRPr="000D039F" w:rsidRDefault="00C03175" w:rsidP="00C03175">
      <w:pPr>
        <w:rPr>
          <w:lang w:val="ru-RU"/>
        </w:rPr>
      </w:pPr>
      <w:r w:rsidRPr="000D039F">
        <w:rPr>
          <w:lang w:val="ru-RU"/>
        </w:rPr>
        <w:t>Радары контроля осадков предназначены для измерения интенсивности осадков над поверхностью Земли и обычно сконцентрированы на дождевых осадках в тропических районах.</w:t>
      </w:r>
    </w:p>
    <w:p w14:paraId="270758AF" w14:textId="77777777" w:rsidR="00C03175" w:rsidRPr="000D039F" w:rsidRDefault="00C03175" w:rsidP="00C03175">
      <w:pPr>
        <w:rPr>
          <w:lang w:val="ru-RU"/>
        </w:rPr>
      </w:pPr>
      <w:r w:rsidRPr="000D039F">
        <w:rPr>
          <w:lang w:val="ru-RU"/>
        </w:rPr>
        <w:t>Выбор центральной радиочастоты зависит от взаимодействия осадков с электромагнитным полем. Поперечное сечение обратного рассеяния сферического гидрометеора представляет собой следующее:</w:t>
      </w:r>
    </w:p>
    <w:p w14:paraId="03C53ED3" w14:textId="22E9BBCA" w:rsidR="00D51813" w:rsidRPr="000D039F" w:rsidRDefault="003A746C" w:rsidP="003A746C">
      <w:pPr>
        <w:pStyle w:val="Equation"/>
        <w:rPr>
          <w:lang w:val="ru-RU"/>
        </w:rPr>
      </w:pPr>
      <w:r w:rsidRPr="000D039F">
        <w:rPr>
          <w:lang w:val="ru-RU"/>
        </w:rPr>
        <w:tab/>
      </w:r>
      <w:r w:rsidR="00D51813" w:rsidRPr="000D039F">
        <w:rPr>
          <w:lang w:val="ru-RU"/>
        </w:rPr>
        <w:tab/>
      </w:r>
      <m:oMath>
        <m:sSub>
          <m:sSubPr>
            <m:ctrlPr>
              <w:rPr>
                <w:rFonts w:ascii="Cambria Math" w:hAnsi="Cambria Math"/>
                <w:i/>
                <w:szCs w:val="22"/>
                <w:lang w:val="ru-RU"/>
              </w:rPr>
            </m:ctrlPr>
          </m:sSubPr>
          <m:e>
            <m:r>
              <m:rPr>
                <m:sty m:val="p"/>
              </m:rPr>
              <w:rPr>
                <w:rFonts w:ascii="Cambria Math"/>
                <w:szCs w:val="22"/>
                <w:lang w:val="ru-RU"/>
              </w:rPr>
              <m:t>σ</m:t>
            </m:r>
          </m:e>
          <m:sub>
            <m:r>
              <w:rPr>
                <w:rFonts w:ascii="Cambria Math"/>
                <w:szCs w:val="22"/>
                <w:lang w:val="ru-RU"/>
              </w:rPr>
              <m:t>b</m:t>
            </m:r>
          </m:sub>
        </m:sSub>
        <m:r>
          <w:rPr>
            <w:rFonts w:ascii="Cambria Math"/>
            <w:szCs w:val="22"/>
            <w:lang w:val="ru-RU"/>
          </w:rPr>
          <m:t>=</m:t>
        </m:r>
        <m:sSup>
          <m:sSupPr>
            <m:ctrlPr>
              <w:rPr>
                <w:rFonts w:ascii="Cambria Math" w:hAnsi="Cambria Math"/>
                <w:i/>
                <w:szCs w:val="22"/>
                <w:lang w:val="ru-RU"/>
              </w:rPr>
            </m:ctrlPr>
          </m:sSupPr>
          <m:e>
            <m:r>
              <m:rPr>
                <m:sty m:val="p"/>
              </m:rPr>
              <w:rPr>
                <w:rFonts w:ascii="Cambria Math"/>
                <w:szCs w:val="22"/>
                <w:lang w:val="ru-RU"/>
              </w:rPr>
              <m:t>π</m:t>
            </m:r>
          </m:e>
          <m:sup>
            <m:r>
              <w:rPr>
                <w:rFonts w:ascii="Cambria Math"/>
                <w:szCs w:val="22"/>
                <w:lang w:val="ru-RU"/>
              </w:rPr>
              <m:t>5</m:t>
            </m:r>
          </m:sup>
        </m:sSup>
        <m:sSup>
          <m:sSupPr>
            <m:ctrlPr>
              <w:rPr>
                <w:rFonts w:ascii="Cambria Math" w:hAnsi="Cambria Math"/>
                <w:i/>
                <w:szCs w:val="22"/>
                <w:lang w:val="ru-RU"/>
              </w:rPr>
            </m:ctrlPr>
          </m:sSupPr>
          <m:e>
            <m:d>
              <m:dPr>
                <m:begChr m:val="|"/>
                <m:endChr m:val="|"/>
                <m:ctrlPr>
                  <w:rPr>
                    <w:rFonts w:ascii="Cambria Math" w:hAnsi="Cambria Math"/>
                    <w:i/>
                    <w:szCs w:val="22"/>
                    <w:lang w:val="ru-RU"/>
                  </w:rPr>
                </m:ctrlPr>
              </m:dPr>
              <m:e>
                <m:sSub>
                  <m:sSubPr>
                    <m:ctrlPr>
                      <w:rPr>
                        <w:rFonts w:ascii="Cambria Math" w:hAnsi="Cambria Math"/>
                        <w:i/>
                        <w:szCs w:val="22"/>
                        <w:lang w:val="ru-RU"/>
                      </w:rPr>
                    </m:ctrlPr>
                  </m:sSubPr>
                  <m:e>
                    <m:r>
                      <w:rPr>
                        <w:rFonts w:ascii="Cambria Math"/>
                        <w:szCs w:val="22"/>
                        <w:lang w:val="ru-RU"/>
                      </w:rPr>
                      <m:t>K</m:t>
                    </m:r>
                  </m:e>
                  <m:sub>
                    <m:r>
                      <w:rPr>
                        <w:rFonts w:ascii="Cambria Math"/>
                        <w:szCs w:val="22"/>
                        <w:lang w:val="ru-RU"/>
                      </w:rPr>
                      <m:t>W</m:t>
                    </m:r>
                  </m:sub>
                </m:sSub>
              </m:e>
            </m:d>
          </m:e>
          <m:sup>
            <m:r>
              <w:rPr>
                <w:rFonts w:ascii="Cambria Math"/>
                <w:szCs w:val="22"/>
                <w:lang w:val="ru-RU"/>
              </w:rPr>
              <m:t>2</m:t>
            </m:r>
          </m:sup>
        </m:sSup>
        <m:sSup>
          <m:sSupPr>
            <m:ctrlPr>
              <w:rPr>
                <w:rFonts w:ascii="Cambria Math" w:hAnsi="Cambria Math"/>
                <w:i/>
                <w:szCs w:val="22"/>
                <w:lang w:val="ru-RU"/>
              </w:rPr>
            </m:ctrlPr>
          </m:sSupPr>
          <m:e>
            <m:r>
              <w:rPr>
                <w:rFonts w:ascii="Cambria Math"/>
                <w:szCs w:val="22"/>
                <w:lang w:val="ru-RU"/>
              </w:rPr>
              <m:t>D</m:t>
            </m:r>
          </m:e>
          <m:sup>
            <m:r>
              <w:rPr>
                <w:rFonts w:ascii="Cambria Math"/>
                <w:szCs w:val="22"/>
                <w:lang w:val="ru-RU"/>
              </w:rPr>
              <m:t>6</m:t>
            </m:r>
          </m:sup>
        </m:sSup>
        <m:r>
          <w:rPr>
            <w:rFonts w:ascii="Cambria Math"/>
            <w:szCs w:val="22"/>
            <w:lang w:val="ru-RU"/>
          </w:rPr>
          <m:t>/</m:t>
        </m:r>
        <m:sSup>
          <m:sSupPr>
            <m:ctrlPr>
              <w:rPr>
                <w:rFonts w:ascii="Cambria Math" w:hAnsi="Cambria Math"/>
                <w:i/>
                <w:szCs w:val="22"/>
                <w:lang w:val="ru-RU"/>
              </w:rPr>
            </m:ctrlPr>
          </m:sSupPr>
          <m:e>
            <m:r>
              <m:rPr>
                <m:sty m:val="p"/>
              </m:rPr>
              <w:rPr>
                <w:rFonts w:ascii="Cambria Math"/>
                <w:szCs w:val="22"/>
                <w:lang w:val="ru-RU"/>
              </w:rPr>
              <m:t>λ</m:t>
            </m:r>
          </m:e>
          <m:sup>
            <m:r>
              <w:rPr>
                <w:rFonts w:ascii="Cambria Math"/>
                <w:szCs w:val="22"/>
                <w:lang w:val="ru-RU"/>
              </w:rPr>
              <m:t>4</m:t>
            </m:r>
          </m:sup>
        </m:sSup>
        <m:r>
          <w:rPr>
            <w:rFonts w:ascii="Cambria Math"/>
            <w:szCs w:val="22"/>
            <w:lang w:val="ru-RU"/>
          </w:rPr>
          <m:t>=</m:t>
        </m:r>
        <m:sSup>
          <m:sSupPr>
            <m:ctrlPr>
              <w:rPr>
                <w:rFonts w:ascii="Cambria Math" w:hAnsi="Cambria Math"/>
                <w:i/>
                <w:szCs w:val="22"/>
                <w:lang w:val="ru-RU"/>
              </w:rPr>
            </m:ctrlPr>
          </m:sSupPr>
          <m:e>
            <m:r>
              <m:rPr>
                <m:sty m:val="p"/>
              </m:rPr>
              <w:rPr>
                <w:rFonts w:ascii="Cambria Math"/>
                <w:szCs w:val="22"/>
                <w:lang w:val="ru-RU"/>
              </w:rPr>
              <m:t>π</m:t>
            </m:r>
          </m:e>
          <m:sup>
            <m:r>
              <w:rPr>
                <w:rFonts w:ascii="Cambria Math"/>
                <w:szCs w:val="22"/>
                <w:lang w:val="ru-RU"/>
              </w:rPr>
              <m:t>5</m:t>
            </m:r>
          </m:sup>
        </m:sSup>
        <m:sSup>
          <m:sSupPr>
            <m:ctrlPr>
              <w:rPr>
                <w:rFonts w:ascii="Cambria Math" w:hAnsi="Cambria Math"/>
                <w:i/>
                <w:szCs w:val="22"/>
                <w:lang w:val="ru-RU"/>
              </w:rPr>
            </m:ctrlPr>
          </m:sSupPr>
          <m:e>
            <m:d>
              <m:dPr>
                <m:begChr m:val="|"/>
                <m:endChr m:val="|"/>
                <m:ctrlPr>
                  <w:rPr>
                    <w:rFonts w:ascii="Cambria Math" w:hAnsi="Cambria Math"/>
                    <w:i/>
                    <w:szCs w:val="22"/>
                    <w:lang w:val="ru-RU"/>
                  </w:rPr>
                </m:ctrlPr>
              </m:dPr>
              <m:e>
                <m:sSub>
                  <m:sSubPr>
                    <m:ctrlPr>
                      <w:rPr>
                        <w:rFonts w:ascii="Cambria Math" w:hAnsi="Cambria Math"/>
                        <w:i/>
                        <w:szCs w:val="22"/>
                        <w:lang w:val="ru-RU"/>
                      </w:rPr>
                    </m:ctrlPr>
                  </m:sSubPr>
                  <m:e>
                    <m:r>
                      <w:rPr>
                        <w:rFonts w:ascii="Cambria Math"/>
                        <w:szCs w:val="22"/>
                        <w:lang w:val="ru-RU"/>
                      </w:rPr>
                      <m:t>K</m:t>
                    </m:r>
                  </m:e>
                  <m:sub>
                    <m:r>
                      <w:rPr>
                        <w:rFonts w:ascii="Cambria Math"/>
                        <w:szCs w:val="22"/>
                        <w:lang w:val="ru-RU"/>
                      </w:rPr>
                      <m:t>W</m:t>
                    </m:r>
                  </m:sub>
                </m:sSub>
              </m:e>
            </m:d>
          </m:e>
          <m:sup>
            <m:r>
              <w:rPr>
                <w:rFonts w:ascii="Cambria Math"/>
                <w:szCs w:val="22"/>
                <w:lang w:val="ru-RU"/>
              </w:rPr>
              <m:t>2</m:t>
            </m:r>
          </m:sup>
        </m:sSup>
        <m:r>
          <w:rPr>
            <w:rFonts w:ascii="Cambria Math"/>
            <w:szCs w:val="22"/>
            <w:lang w:val="ru-RU"/>
          </w:rPr>
          <m:t>Z/</m:t>
        </m:r>
        <m:sSup>
          <m:sSupPr>
            <m:ctrlPr>
              <w:rPr>
                <w:rFonts w:ascii="Cambria Math" w:hAnsi="Cambria Math"/>
                <w:i/>
                <w:szCs w:val="22"/>
                <w:lang w:val="ru-RU"/>
              </w:rPr>
            </m:ctrlPr>
          </m:sSupPr>
          <m:e>
            <m:r>
              <m:rPr>
                <m:sty m:val="p"/>
              </m:rPr>
              <w:rPr>
                <w:rFonts w:ascii="Cambria Math"/>
                <w:szCs w:val="22"/>
                <w:lang w:val="ru-RU"/>
              </w:rPr>
              <m:t>λ</m:t>
            </m:r>
          </m:e>
          <m:sup>
            <m:r>
              <w:rPr>
                <w:rFonts w:ascii="Cambria Math"/>
                <w:szCs w:val="22"/>
                <w:lang w:val="ru-RU"/>
              </w:rPr>
              <m:t>4</m:t>
            </m:r>
          </m:sup>
        </m:sSup>
      </m:oMath>
      <w:r w:rsidR="00D51813" w:rsidRPr="000D039F">
        <w:rPr>
          <w:lang w:val="ru-RU"/>
        </w:rPr>
        <w:tab/>
        <w:t>(</w:t>
      </w:r>
      <w:proofErr w:type="gramStart"/>
      <w:r w:rsidR="00D51813" w:rsidRPr="000D039F">
        <w:rPr>
          <w:lang w:val="ru-RU"/>
        </w:rPr>
        <w:t>5-</w:t>
      </w:r>
      <w:r w:rsidR="00932086" w:rsidRPr="000D039F">
        <w:rPr>
          <w:lang w:val="ru-RU"/>
        </w:rPr>
        <w:t>5</w:t>
      </w:r>
      <w:proofErr w:type="gramEnd"/>
      <w:r w:rsidR="00D51813" w:rsidRPr="000D039F">
        <w:rPr>
          <w:lang w:val="ru-RU"/>
        </w:rPr>
        <w:t>)</w:t>
      </w:r>
    </w:p>
    <w:p w14:paraId="4107E012" w14:textId="78EAFEF2" w:rsidR="00D51813" w:rsidRPr="000D039F" w:rsidRDefault="00DF0C9E" w:rsidP="00D51813">
      <w:pPr>
        <w:tabs>
          <w:tab w:val="clear" w:pos="1134"/>
          <w:tab w:val="clear" w:pos="1871"/>
          <w:tab w:val="clear" w:pos="2268"/>
          <w:tab w:val="left" w:pos="794"/>
          <w:tab w:val="left" w:pos="1191"/>
          <w:tab w:val="left" w:pos="1588"/>
          <w:tab w:val="left" w:pos="1985"/>
        </w:tabs>
        <w:rPr>
          <w:lang w:val="ru-RU"/>
        </w:rPr>
      </w:pPr>
      <w:r w:rsidRPr="000D039F">
        <w:rPr>
          <w:lang w:val="ru-RU"/>
        </w:rPr>
        <w:t>где</w:t>
      </w:r>
      <w:r w:rsidR="00D51813" w:rsidRPr="000D039F">
        <w:rPr>
          <w:lang w:val="ru-RU"/>
        </w:rPr>
        <w:t>:</w:t>
      </w:r>
    </w:p>
    <w:p w14:paraId="662BEDF3" w14:textId="39C00B98" w:rsidR="00D51813" w:rsidRPr="000D039F" w:rsidRDefault="00D51813" w:rsidP="00D51813">
      <w:pPr>
        <w:pStyle w:val="Equationlegend"/>
        <w:rPr>
          <w:lang w:val="ru-RU"/>
        </w:rPr>
      </w:pPr>
      <w:r w:rsidRPr="000D039F">
        <w:rPr>
          <w:szCs w:val="22"/>
          <w:lang w:val="ru-RU"/>
        </w:rPr>
        <w:tab/>
      </w:r>
      <m:oMath>
        <m:sSup>
          <m:sSupPr>
            <m:ctrlPr>
              <w:rPr>
                <w:rFonts w:ascii="Cambria Math" w:hAnsi="Cambria Math"/>
                <w:i/>
                <w:szCs w:val="22"/>
                <w:lang w:val="ru-RU"/>
              </w:rPr>
            </m:ctrlPr>
          </m:sSupPr>
          <m:e>
            <m:d>
              <m:dPr>
                <m:begChr m:val="|"/>
                <m:endChr m:val="|"/>
                <m:ctrlPr>
                  <w:rPr>
                    <w:rFonts w:ascii="Cambria Math" w:hAnsi="Cambria Math"/>
                    <w:i/>
                    <w:szCs w:val="22"/>
                    <w:lang w:val="ru-RU"/>
                  </w:rPr>
                </m:ctrlPr>
              </m:dPr>
              <m:e>
                <m:sSub>
                  <m:sSubPr>
                    <m:ctrlPr>
                      <w:rPr>
                        <w:rFonts w:ascii="Cambria Math" w:hAnsi="Cambria Math"/>
                        <w:i/>
                        <w:szCs w:val="22"/>
                        <w:lang w:val="ru-RU"/>
                      </w:rPr>
                    </m:ctrlPr>
                  </m:sSubPr>
                  <m:e>
                    <m:r>
                      <w:rPr>
                        <w:rFonts w:ascii="Cambria Math"/>
                        <w:szCs w:val="22"/>
                        <w:lang w:val="ru-RU"/>
                      </w:rPr>
                      <m:t>K</m:t>
                    </m:r>
                  </m:e>
                  <m:sub>
                    <m:r>
                      <w:rPr>
                        <w:rFonts w:ascii="Cambria Math"/>
                        <w:szCs w:val="22"/>
                        <w:lang w:val="ru-RU"/>
                      </w:rPr>
                      <m:t>W</m:t>
                    </m:r>
                  </m:sub>
                </m:sSub>
              </m:e>
            </m:d>
          </m:e>
          <m:sup>
            <m:r>
              <w:rPr>
                <w:rFonts w:ascii="Cambria Math"/>
                <w:szCs w:val="22"/>
                <w:lang w:val="ru-RU"/>
              </w:rPr>
              <m:t>2</m:t>
            </m:r>
          </m:sup>
        </m:sSup>
      </m:oMath>
      <w:r w:rsidRPr="000D039F">
        <w:rPr>
          <w:lang w:val="ru-RU"/>
        </w:rPr>
        <w:t>:</w:t>
      </w:r>
      <w:r w:rsidRPr="000D039F">
        <w:rPr>
          <w:lang w:val="ru-RU"/>
        </w:rPr>
        <w:tab/>
      </w:r>
      <w:r w:rsidR="00DF0C9E" w:rsidRPr="000D039F">
        <w:rPr>
          <w:lang w:val="ru-RU"/>
        </w:rPr>
        <w:t>относится к коэффициенту преломления воды в капле</w:t>
      </w:r>
    </w:p>
    <w:p w14:paraId="3E547432" w14:textId="71604433" w:rsidR="00D51813" w:rsidRPr="000D039F" w:rsidRDefault="00D51813" w:rsidP="00D51813">
      <w:pPr>
        <w:tabs>
          <w:tab w:val="clear" w:pos="1134"/>
          <w:tab w:val="clear" w:pos="1871"/>
          <w:tab w:val="clear" w:pos="2268"/>
          <w:tab w:val="right" w:pos="1701"/>
          <w:tab w:val="left" w:pos="1985"/>
        </w:tabs>
        <w:spacing w:before="80"/>
        <w:ind w:left="1985" w:hanging="1985"/>
        <w:rPr>
          <w:lang w:val="ru-RU"/>
        </w:rPr>
      </w:pPr>
      <w:r w:rsidRPr="000D039F">
        <w:rPr>
          <w:i/>
          <w:lang w:val="ru-RU"/>
        </w:rPr>
        <w:tab/>
      </w:r>
      <w:proofErr w:type="gramStart"/>
      <w:r w:rsidRPr="000D039F">
        <w:rPr>
          <w:i/>
          <w:iCs/>
          <w:lang w:val="ru-RU"/>
        </w:rPr>
        <w:t>D</w:t>
      </w:r>
      <w:r w:rsidR="00C1376F" w:rsidRPr="000D039F">
        <w:rPr>
          <w:i/>
          <w:iCs/>
          <w:lang w:val="ru-RU"/>
        </w:rPr>
        <w:t xml:space="preserve"> </w:t>
      </w:r>
      <w:r w:rsidRPr="000D039F">
        <w:rPr>
          <w:lang w:val="ru-RU"/>
        </w:rPr>
        <w:t>:</w:t>
      </w:r>
      <w:proofErr w:type="gramEnd"/>
      <w:r w:rsidRPr="000D039F">
        <w:rPr>
          <w:lang w:val="ru-RU"/>
        </w:rPr>
        <w:tab/>
      </w:r>
      <w:r w:rsidR="00DF0C9E" w:rsidRPr="000D039F">
        <w:rPr>
          <w:lang w:val="ru-RU"/>
        </w:rPr>
        <w:t>диаметр капли (м)</w:t>
      </w:r>
    </w:p>
    <w:p w14:paraId="48FA71BD" w14:textId="2890745C" w:rsidR="00D51813" w:rsidRPr="000D039F" w:rsidRDefault="00D51813" w:rsidP="00D51813">
      <w:pPr>
        <w:tabs>
          <w:tab w:val="clear" w:pos="1134"/>
          <w:tab w:val="clear" w:pos="1871"/>
          <w:tab w:val="clear" w:pos="2268"/>
          <w:tab w:val="right" w:pos="1701"/>
          <w:tab w:val="left" w:pos="1985"/>
        </w:tabs>
        <w:spacing w:before="80"/>
        <w:ind w:left="1985" w:hanging="1985"/>
        <w:rPr>
          <w:lang w:val="ru-RU"/>
        </w:rPr>
      </w:pPr>
      <w:r w:rsidRPr="000D039F">
        <w:rPr>
          <w:i/>
          <w:lang w:val="ru-RU"/>
        </w:rPr>
        <w:tab/>
      </w:r>
      <w:r w:rsidRPr="000D039F">
        <w:rPr>
          <w:rFonts w:ascii="Symbol" w:hAnsi="Symbol"/>
          <w:lang w:val="ru-RU"/>
        </w:rPr>
        <w:sym w:font="Symbol" w:char="F06C"/>
      </w:r>
      <w:r w:rsidR="00C1376F" w:rsidRPr="000D039F">
        <w:rPr>
          <w:rFonts w:ascii="Symbol" w:hAnsi="Symbol"/>
          <w:lang w:val="ru-RU"/>
        </w:rPr>
        <w:t xml:space="preserve"> </w:t>
      </w:r>
      <w:r w:rsidRPr="000D039F">
        <w:rPr>
          <w:lang w:val="ru-RU"/>
        </w:rPr>
        <w:t>:</w:t>
      </w:r>
      <w:r w:rsidRPr="000D039F">
        <w:rPr>
          <w:lang w:val="ru-RU"/>
        </w:rPr>
        <w:tab/>
      </w:r>
      <w:r w:rsidR="00DF0C9E" w:rsidRPr="000D039F">
        <w:rPr>
          <w:lang w:val="ru-RU"/>
        </w:rPr>
        <w:t>длина волны радара (м)</w:t>
      </w:r>
    </w:p>
    <w:p w14:paraId="4AEA35C1" w14:textId="5E66BE64" w:rsidR="00D51813" w:rsidRPr="000D039F" w:rsidRDefault="00D51813" w:rsidP="00D51813">
      <w:pPr>
        <w:tabs>
          <w:tab w:val="clear" w:pos="1134"/>
          <w:tab w:val="clear" w:pos="1871"/>
          <w:tab w:val="clear" w:pos="2268"/>
          <w:tab w:val="right" w:pos="1701"/>
          <w:tab w:val="left" w:pos="1985"/>
        </w:tabs>
        <w:spacing w:before="80"/>
        <w:ind w:left="1985" w:hanging="1985"/>
        <w:rPr>
          <w:lang w:val="ru-RU"/>
        </w:rPr>
      </w:pPr>
      <w:r w:rsidRPr="000D039F">
        <w:rPr>
          <w:i/>
          <w:lang w:val="ru-RU"/>
        </w:rPr>
        <w:tab/>
      </w:r>
      <w:proofErr w:type="gramStart"/>
      <w:r w:rsidRPr="000D039F">
        <w:rPr>
          <w:i/>
          <w:iCs/>
          <w:lang w:val="ru-RU"/>
        </w:rPr>
        <w:t>Z</w:t>
      </w:r>
      <w:r w:rsidR="00C1376F" w:rsidRPr="000D039F">
        <w:rPr>
          <w:i/>
          <w:iCs/>
          <w:lang w:val="ru-RU"/>
        </w:rPr>
        <w:t xml:space="preserve"> </w:t>
      </w:r>
      <w:r w:rsidRPr="000D039F">
        <w:rPr>
          <w:lang w:val="ru-RU"/>
        </w:rPr>
        <w:t>:</w:t>
      </w:r>
      <w:proofErr w:type="gramEnd"/>
      <w:r w:rsidRPr="000D039F">
        <w:rPr>
          <w:lang w:val="ru-RU"/>
        </w:rPr>
        <w:tab/>
      </w:r>
      <w:r w:rsidR="00DF0C9E" w:rsidRPr="000D039F">
        <w:rPr>
          <w:lang w:val="ru-RU"/>
        </w:rPr>
        <w:t>коэффициент отражения радара.</w:t>
      </w:r>
    </w:p>
    <w:p w14:paraId="0C7A1D3B" w14:textId="77777777" w:rsidR="00DF0C9E" w:rsidRPr="000D039F" w:rsidRDefault="00DF0C9E" w:rsidP="00DF0C9E">
      <w:pPr>
        <w:rPr>
          <w:lang w:val="ru-RU"/>
        </w:rPr>
      </w:pPr>
      <w:r w:rsidRPr="000D039F">
        <w:rPr>
          <w:lang w:val="ru-RU"/>
        </w:rPr>
        <w:t>Обратное рассеяние растет пропорционально четвертой степени радиочастоты.</w:t>
      </w:r>
    </w:p>
    <w:p w14:paraId="43C00DFD" w14:textId="77777777" w:rsidR="00DF0C9E" w:rsidRPr="000D039F" w:rsidRDefault="00DF0C9E" w:rsidP="00DF0C9E">
      <w:pPr>
        <w:rPr>
          <w:lang w:val="ru-RU"/>
        </w:rPr>
      </w:pPr>
      <w:r w:rsidRPr="000D039F">
        <w:rPr>
          <w:lang w:val="ru-RU"/>
        </w:rPr>
        <w:t xml:space="preserve">На Рисунке </w:t>
      </w:r>
      <w:proofErr w:type="gramStart"/>
      <w:r w:rsidRPr="000D039F">
        <w:rPr>
          <w:lang w:val="ru-RU"/>
        </w:rPr>
        <w:t>5-23</w:t>
      </w:r>
      <w:proofErr w:type="gramEnd"/>
      <w:r w:rsidRPr="000D039F">
        <w:rPr>
          <w:lang w:val="ru-RU"/>
        </w:rPr>
        <w:t xml:space="preserve"> показан пример вертикального поперечного сечения, относящегося к коэффициенту отражения радара. Длительность импульсов узкополосного радиочастотного сигнала обеспечивает необходимую разрешающую способность измерения по дальности. В одном из радаров контроля осадков используется длительность импульса, составляющая 1,6 мкс, хотя это значение может быть иным в других системах. Допустимое ухудшение минимальной отражательной способности определяет допустимый уровень помех.</w:t>
      </w:r>
    </w:p>
    <w:p w14:paraId="0944B0F7" w14:textId="3CACF73E" w:rsidR="00D51813" w:rsidRPr="000D039F" w:rsidRDefault="00DF0C9E" w:rsidP="00D51813">
      <w:pPr>
        <w:pStyle w:val="FigureNo"/>
        <w:rPr>
          <w:lang w:val="ru-RU"/>
        </w:rPr>
      </w:pPr>
      <w:r w:rsidRPr="000D039F">
        <w:rPr>
          <w:lang w:val="ru-RU"/>
        </w:rPr>
        <w:lastRenderedPageBreak/>
        <w:t>Рисунок</w:t>
      </w:r>
      <w:r w:rsidR="00D51813" w:rsidRPr="000D039F">
        <w:rPr>
          <w:lang w:val="ru-RU"/>
        </w:rPr>
        <w:t xml:space="preserve"> </w:t>
      </w:r>
      <w:proofErr w:type="gramStart"/>
      <w:r w:rsidR="00D51813" w:rsidRPr="000D039F">
        <w:rPr>
          <w:lang w:val="ru-RU"/>
        </w:rPr>
        <w:t>5-23</w:t>
      </w:r>
      <w:proofErr w:type="gramEnd"/>
    </w:p>
    <w:p w14:paraId="2B45AFE6" w14:textId="2B202B45" w:rsidR="00D51813" w:rsidRPr="000D039F" w:rsidRDefault="00DF0C9E" w:rsidP="00D51813">
      <w:pPr>
        <w:pStyle w:val="Figuretitle"/>
        <w:rPr>
          <w:lang w:val="ru-RU"/>
        </w:rPr>
      </w:pPr>
      <w:r w:rsidRPr="000D039F">
        <w:rPr>
          <w:lang w:val="ru-RU"/>
        </w:rPr>
        <w:t>Синтезированная отражательная способность, полученная на основе измерений отражательной способности осадков</w:t>
      </w:r>
    </w:p>
    <w:p w14:paraId="2B79DEED" w14:textId="033CC273" w:rsidR="00D51813" w:rsidRPr="000D039F" w:rsidRDefault="0025656F" w:rsidP="00D51813">
      <w:pPr>
        <w:pStyle w:val="Figure"/>
        <w:rPr>
          <w:lang w:val="ru-RU"/>
        </w:rPr>
      </w:pPr>
      <w:r w:rsidRPr="000D039F">
        <w:rPr>
          <w:noProof/>
          <w:lang w:val="ru-RU"/>
        </w:rPr>
        <w:drawing>
          <wp:inline distT="0" distB="0" distL="0" distR="0" wp14:anchorId="4CFC620F" wp14:editId="33764897">
            <wp:extent cx="5160274" cy="1773940"/>
            <wp:effectExtent l="0" t="0" r="2540" b="0"/>
            <wp:docPr id="36930124" name="Picture 50" descr="Synthesized reflectivity from precipitation reflectivity measurem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930124" name="Picture 50" descr="Synthesized reflectivity from precipitation reflectivity measurements"/>
                    <pic:cNvPicPr/>
                  </pic:nvPicPr>
                  <pic:blipFill>
                    <a:blip r:embed="rId136" cstate="print">
                      <a:extLst>
                        <a:ext uri="{28A0092B-C50C-407E-A947-70E740481C1C}">
                          <a14:useLocalDpi xmlns:a14="http://schemas.microsoft.com/office/drawing/2010/main" val="0"/>
                        </a:ext>
                      </a:extLst>
                    </a:blip>
                    <a:stretch>
                      <a:fillRect/>
                    </a:stretch>
                  </pic:blipFill>
                  <pic:spPr>
                    <a:xfrm>
                      <a:off x="0" y="0"/>
                      <a:ext cx="5160274" cy="1773940"/>
                    </a:xfrm>
                    <a:prstGeom prst="rect">
                      <a:avLst/>
                    </a:prstGeom>
                  </pic:spPr>
                </pic:pic>
              </a:graphicData>
            </a:graphic>
          </wp:inline>
        </w:drawing>
      </w:r>
    </w:p>
    <w:p w14:paraId="47FF56B3" w14:textId="77777777" w:rsidR="00DF0C9E" w:rsidRPr="000D039F" w:rsidRDefault="00DF0C9E" w:rsidP="0053797A">
      <w:pPr>
        <w:pStyle w:val="Heading3"/>
        <w:rPr>
          <w:lang w:val="ru-RU"/>
        </w:rPr>
      </w:pPr>
      <w:bookmarkStart w:id="350" w:name="_Toc236299108"/>
      <w:r w:rsidRPr="000D039F">
        <w:rPr>
          <w:lang w:val="ru-RU"/>
        </w:rPr>
        <w:t>5.3.6</w:t>
      </w:r>
      <w:r w:rsidRPr="000D039F">
        <w:rPr>
          <w:lang w:val="ru-RU"/>
        </w:rPr>
        <w:tab/>
        <w:t>Радары профилирования облачности</w:t>
      </w:r>
      <w:bookmarkEnd w:id="350"/>
    </w:p>
    <w:p w14:paraId="29ADDD15" w14:textId="77777777" w:rsidR="00DF0C9E" w:rsidRPr="000D039F" w:rsidRDefault="00DF0C9E" w:rsidP="00DF0C9E">
      <w:pPr>
        <w:rPr>
          <w:lang w:val="ru-RU"/>
        </w:rPr>
      </w:pPr>
      <w:r w:rsidRPr="000D039F">
        <w:rPr>
          <w:lang w:val="ru-RU"/>
        </w:rPr>
        <w:t xml:space="preserve">Радары профилирования облачности предоставляют трехмерный профиль отражательной способности облачности над поверхностью Земли. На Рисунке </w:t>
      </w:r>
      <w:proofErr w:type="gramStart"/>
      <w:r w:rsidRPr="000D039F">
        <w:rPr>
          <w:lang w:val="ru-RU"/>
        </w:rPr>
        <w:t>5-24</w:t>
      </w:r>
      <w:proofErr w:type="gramEnd"/>
      <w:r w:rsidRPr="000D039F">
        <w:rPr>
          <w:lang w:val="ru-RU"/>
        </w:rPr>
        <w:t xml:space="preserve"> представлена типичная отражательная способность, относящаяся к обратному рассеянию, в зависимости от высоты. </w:t>
      </w:r>
    </w:p>
    <w:p w14:paraId="0E07301F" w14:textId="77777777" w:rsidR="00DF0C9E" w:rsidRPr="000D039F" w:rsidRDefault="00DF0C9E" w:rsidP="00DF0C9E">
      <w:pPr>
        <w:rPr>
          <w:lang w:val="ru-RU"/>
        </w:rPr>
      </w:pPr>
      <w:r w:rsidRPr="000D039F">
        <w:rPr>
          <w:lang w:val="ru-RU"/>
        </w:rPr>
        <w:t>Выбор центральной радиочастоты зависит от взаимодействия поверхности океана с электромагнитным полем и его изменения в зависимости от угла обзора.</w:t>
      </w:r>
    </w:p>
    <w:p w14:paraId="44CDBF4C" w14:textId="77777777" w:rsidR="00DF0C9E" w:rsidRPr="000D039F" w:rsidRDefault="00DF0C9E" w:rsidP="00DF0C9E">
      <w:pPr>
        <w:rPr>
          <w:lang w:val="ru-RU"/>
        </w:rPr>
      </w:pPr>
      <w:r w:rsidRPr="000D039F">
        <w:rPr>
          <w:lang w:val="ru-RU"/>
        </w:rPr>
        <w:t>Уравнение (</w:t>
      </w:r>
      <w:proofErr w:type="gramStart"/>
      <w:r w:rsidRPr="000D039F">
        <w:rPr>
          <w:lang w:val="ru-RU"/>
        </w:rPr>
        <w:t>5-6</w:t>
      </w:r>
      <w:proofErr w:type="gramEnd"/>
      <w:r w:rsidRPr="000D039F">
        <w:rPr>
          <w:lang w:val="ru-RU"/>
        </w:rPr>
        <w:t>) задает выражение для расчета уровня мощности сигнала, отраженного от облачности.</w:t>
      </w:r>
    </w:p>
    <w:p w14:paraId="5D6B7E7D" w14:textId="7FA917E6" w:rsidR="00D51813" w:rsidRPr="000D039F" w:rsidRDefault="009154F7" w:rsidP="009154F7">
      <w:pPr>
        <w:pStyle w:val="Equation"/>
        <w:rPr>
          <w:szCs w:val="22"/>
          <w:lang w:val="ru-RU"/>
        </w:rPr>
      </w:pPr>
      <w:r w:rsidRPr="000D039F">
        <w:rPr>
          <w:szCs w:val="22"/>
          <w:lang w:val="ru-RU"/>
        </w:rPr>
        <w:tab/>
      </w:r>
      <w:r w:rsidR="00D51813" w:rsidRPr="000D039F">
        <w:rPr>
          <w:szCs w:val="22"/>
          <w:lang w:val="ru-RU"/>
        </w:rPr>
        <w:tab/>
      </w:r>
      <m:oMath>
        <m:acc>
          <m:accPr>
            <m:chr m:val="̃"/>
            <m:ctrlPr>
              <w:rPr>
                <w:rFonts w:ascii="Cambria Math" w:hAnsi="Cambria Math"/>
                <w:i/>
                <w:szCs w:val="22"/>
                <w:lang w:val="ru-RU"/>
              </w:rPr>
            </m:ctrlPr>
          </m:accPr>
          <m:e>
            <m:r>
              <w:rPr>
                <w:rFonts w:ascii="Cambria Math"/>
                <w:szCs w:val="22"/>
                <w:lang w:val="ru-RU"/>
              </w:rPr>
              <m:t>P</m:t>
            </m:r>
          </m:e>
        </m:acc>
        <m:r>
          <w:rPr>
            <w:rFonts w:ascii="Cambria Math"/>
            <w:szCs w:val="22"/>
            <w:lang w:val="ru-RU"/>
          </w:rPr>
          <m:t>=</m:t>
        </m:r>
        <m:f>
          <m:fPr>
            <m:ctrlPr>
              <w:rPr>
                <w:rFonts w:ascii="Cambria Math" w:hAnsi="Cambria Math"/>
                <w:i/>
                <w:szCs w:val="22"/>
                <w:lang w:val="ru-RU"/>
              </w:rPr>
            </m:ctrlPr>
          </m:fPr>
          <m:num>
            <m:sSup>
              <m:sSupPr>
                <m:ctrlPr>
                  <w:rPr>
                    <w:rFonts w:ascii="Cambria Math" w:hAnsi="Cambria Math"/>
                    <w:i/>
                    <w:szCs w:val="22"/>
                    <w:lang w:val="ru-RU"/>
                  </w:rPr>
                </m:ctrlPr>
              </m:sSupPr>
              <m:e>
                <m:r>
                  <m:rPr>
                    <m:sty m:val="p"/>
                  </m:rPr>
                  <w:rPr>
                    <w:rFonts w:ascii="Cambria Math"/>
                    <w:szCs w:val="22"/>
                    <w:lang w:val="ru-RU"/>
                  </w:rPr>
                  <m:t>π</m:t>
                </m:r>
              </m:e>
              <m:sup>
                <m:r>
                  <w:rPr>
                    <w:rFonts w:ascii="Cambria Math"/>
                    <w:szCs w:val="22"/>
                    <w:lang w:val="ru-RU"/>
                  </w:rPr>
                  <m:t>5</m:t>
                </m:r>
              </m:sup>
            </m:sSup>
            <m:r>
              <w:rPr>
                <w:rFonts w:ascii="Cambria Math"/>
                <w:szCs w:val="22"/>
                <w:lang w:val="ru-RU"/>
              </w:rPr>
              <m:t>1</m:t>
            </m:r>
            <m:sSup>
              <m:sSupPr>
                <m:ctrlPr>
                  <w:rPr>
                    <w:rFonts w:ascii="Cambria Math" w:hAnsi="Cambria Math"/>
                    <w:i/>
                    <w:szCs w:val="22"/>
                    <w:lang w:val="ru-RU"/>
                  </w:rPr>
                </m:ctrlPr>
              </m:sSupPr>
              <m:e>
                <m:r>
                  <w:rPr>
                    <w:rFonts w:ascii="Cambria Math"/>
                    <w:szCs w:val="22"/>
                    <w:lang w:val="ru-RU"/>
                  </w:rPr>
                  <m:t>0</m:t>
                </m:r>
              </m:e>
              <m:sup>
                <m:r>
                  <w:rPr>
                    <w:rFonts w:ascii="Cambria Math"/>
                    <w:szCs w:val="22"/>
                    <w:lang w:val="ru-RU"/>
                  </w:rPr>
                  <m:t>-</m:t>
                </m:r>
                <m:r>
                  <w:rPr>
                    <w:rFonts w:ascii="Cambria Math"/>
                    <w:szCs w:val="22"/>
                    <w:lang w:val="ru-RU"/>
                  </w:rPr>
                  <m:t>17</m:t>
                </m:r>
              </m:sup>
            </m:sSup>
            <m:sSub>
              <m:sSubPr>
                <m:ctrlPr>
                  <w:rPr>
                    <w:rFonts w:ascii="Cambria Math" w:hAnsi="Cambria Math"/>
                    <w:i/>
                    <w:szCs w:val="22"/>
                    <w:lang w:val="ru-RU"/>
                  </w:rPr>
                </m:ctrlPr>
              </m:sSubPr>
              <m:e>
                <m:r>
                  <w:rPr>
                    <w:rFonts w:ascii="Cambria Math"/>
                    <w:szCs w:val="22"/>
                    <w:lang w:val="ru-RU"/>
                  </w:rPr>
                  <m:t>P</m:t>
                </m:r>
              </m:e>
              <m:sub>
                <m:r>
                  <w:rPr>
                    <w:rFonts w:ascii="Cambria Math"/>
                    <w:szCs w:val="22"/>
                    <w:lang w:val="ru-RU"/>
                  </w:rPr>
                  <m:t>r</m:t>
                </m:r>
              </m:sub>
            </m:sSub>
            <m:sSup>
              <m:sSupPr>
                <m:ctrlPr>
                  <w:rPr>
                    <w:rFonts w:ascii="Cambria Math" w:hAnsi="Cambria Math"/>
                    <w:i/>
                    <w:szCs w:val="22"/>
                    <w:lang w:val="ru-RU"/>
                  </w:rPr>
                </m:ctrlPr>
              </m:sSupPr>
              <m:e>
                <m:r>
                  <w:rPr>
                    <w:rFonts w:ascii="Cambria Math"/>
                    <w:szCs w:val="22"/>
                    <w:lang w:val="ru-RU"/>
                  </w:rPr>
                  <m:t>G</m:t>
                </m:r>
              </m:e>
              <m:sup>
                <m:r>
                  <w:rPr>
                    <w:rFonts w:ascii="Cambria Math"/>
                    <w:szCs w:val="22"/>
                    <w:lang w:val="ru-RU"/>
                  </w:rPr>
                  <m:t>2</m:t>
                </m:r>
              </m:sup>
            </m:sSup>
            <m:r>
              <w:rPr>
                <w:rFonts w:ascii="Cambria Math"/>
                <w:szCs w:val="22"/>
                <w:lang w:val="ru-RU"/>
              </w:rPr>
              <m:t>t</m:t>
            </m:r>
            <m:sSubSup>
              <m:sSubSupPr>
                <m:ctrlPr>
                  <w:rPr>
                    <w:rFonts w:ascii="Cambria Math" w:hAnsi="Cambria Math"/>
                    <w:i/>
                    <w:szCs w:val="22"/>
                    <w:lang w:val="ru-RU"/>
                  </w:rPr>
                </m:ctrlPr>
              </m:sSubSupPr>
              <m:e>
                <m:r>
                  <m:rPr>
                    <m:sty m:val="p"/>
                  </m:rPr>
                  <w:rPr>
                    <w:rFonts w:ascii="Cambria Math"/>
                    <w:szCs w:val="22"/>
                    <w:lang w:val="ru-RU"/>
                  </w:rPr>
                  <m:t>θ</m:t>
                </m:r>
              </m:e>
              <m:sub>
                <m:r>
                  <w:rPr>
                    <w:rFonts w:ascii="Cambria Math"/>
                    <w:szCs w:val="22"/>
                    <w:lang w:val="ru-RU"/>
                  </w:rPr>
                  <m:t>r</m:t>
                </m:r>
              </m:sub>
              <m:sup>
                <m:r>
                  <w:rPr>
                    <w:rFonts w:ascii="Cambria Math"/>
                    <w:szCs w:val="22"/>
                    <w:lang w:val="ru-RU"/>
                  </w:rPr>
                  <m:t>2</m:t>
                </m:r>
              </m:sup>
            </m:sSubSup>
            <m:sSup>
              <m:sSupPr>
                <m:ctrlPr>
                  <w:rPr>
                    <w:rFonts w:ascii="Cambria Math" w:hAnsi="Cambria Math"/>
                    <w:i/>
                    <w:szCs w:val="22"/>
                    <w:lang w:val="ru-RU"/>
                  </w:rPr>
                </m:ctrlPr>
              </m:sSupPr>
              <m:e>
                <m:d>
                  <m:dPr>
                    <m:begChr m:val="|"/>
                    <m:endChr m:val="|"/>
                    <m:ctrlPr>
                      <w:rPr>
                        <w:rFonts w:ascii="Cambria Math" w:hAnsi="Cambria Math"/>
                        <w:i/>
                        <w:szCs w:val="22"/>
                        <w:lang w:val="ru-RU"/>
                      </w:rPr>
                    </m:ctrlPr>
                  </m:dPr>
                  <m:e>
                    <m:sSub>
                      <m:sSubPr>
                        <m:ctrlPr>
                          <w:rPr>
                            <w:rFonts w:ascii="Cambria Math" w:hAnsi="Cambria Math"/>
                            <w:i/>
                            <w:szCs w:val="22"/>
                            <w:lang w:val="ru-RU"/>
                          </w:rPr>
                        </m:ctrlPr>
                      </m:sSubPr>
                      <m:e>
                        <m:r>
                          <w:rPr>
                            <w:rFonts w:ascii="Cambria Math"/>
                            <w:szCs w:val="22"/>
                            <w:lang w:val="ru-RU"/>
                          </w:rPr>
                          <m:t>K</m:t>
                        </m:r>
                      </m:e>
                      <m:sub>
                        <m:r>
                          <w:rPr>
                            <w:rFonts w:ascii="Cambria Math"/>
                            <w:szCs w:val="22"/>
                            <w:lang w:val="ru-RU"/>
                          </w:rPr>
                          <m:t>W</m:t>
                        </m:r>
                      </m:sub>
                    </m:sSub>
                  </m:e>
                </m:d>
              </m:e>
              <m:sup>
                <m:r>
                  <w:rPr>
                    <w:rFonts w:ascii="Cambria Math"/>
                    <w:szCs w:val="22"/>
                    <w:lang w:val="ru-RU"/>
                  </w:rPr>
                  <m:t>2</m:t>
                </m:r>
              </m:sup>
            </m:sSup>
            <m:sSub>
              <m:sSubPr>
                <m:ctrlPr>
                  <w:rPr>
                    <w:rFonts w:ascii="Cambria Math" w:hAnsi="Cambria Math"/>
                    <w:i/>
                    <w:szCs w:val="22"/>
                    <w:lang w:val="ru-RU"/>
                  </w:rPr>
                </m:ctrlPr>
              </m:sSubPr>
              <m:e>
                <m:r>
                  <w:rPr>
                    <w:rFonts w:ascii="Cambria Math"/>
                    <w:szCs w:val="22"/>
                    <w:lang w:val="ru-RU"/>
                  </w:rPr>
                  <m:t>Z</m:t>
                </m:r>
              </m:e>
              <m:sub>
                <m:r>
                  <w:rPr>
                    <w:rFonts w:ascii="Cambria Math"/>
                    <w:szCs w:val="22"/>
                    <w:lang w:val="ru-RU"/>
                  </w:rPr>
                  <m:t>r</m:t>
                </m:r>
              </m:sub>
            </m:sSub>
          </m:num>
          <m:den>
            <m:r>
              <w:rPr>
                <w:rFonts w:ascii="Cambria Math"/>
                <w:szCs w:val="22"/>
                <w:lang w:val="ru-RU"/>
              </w:rPr>
              <m:t>6.75</m:t>
            </m:r>
            <m:r>
              <w:rPr>
                <w:rFonts w:ascii="Cambria Math"/>
                <w:szCs w:val="22"/>
                <w:lang w:val="ru-RU"/>
              </w:rPr>
              <m:t> × </m:t>
            </m:r>
            <m:sSup>
              <m:sSupPr>
                <m:ctrlPr>
                  <w:rPr>
                    <w:rFonts w:ascii="Cambria Math" w:hAnsi="Cambria Math"/>
                    <w:i/>
                    <w:szCs w:val="22"/>
                    <w:lang w:val="ru-RU"/>
                  </w:rPr>
                </m:ctrlPr>
              </m:sSupPr>
              <m:e>
                <m:r>
                  <w:rPr>
                    <w:rFonts w:ascii="Cambria Math"/>
                    <w:szCs w:val="22"/>
                    <w:lang w:val="ru-RU"/>
                  </w:rPr>
                  <m:t>2</m:t>
                </m:r>
              </m:e>
              <m:sup>
                <m:r>
                  <w:rPr>
                    <w:rFonts w:ascii="Cambria Math"/>
                    <w:szCs w:val="22"/>
                    <w:lang w:val="ru-RU"/>
                  </w:rPr>
                  <m:t>14</m:t>
                </m:r>
              </m:sup>
            </m:sSup>
            <m:r>
              <w:rPr>
                <w:rFonts w:ascii="Cambria Math"/>
                <w:szCs w:val="22"/>
                <w:lang w:val="ru-RU"/>
              </w:rPr>
              <m:t>(</m:t>
            </m:r>
            <m:func>
              <m:funcPr>
                <m:ctrlPr>
                  <w:rPr>
                    <w:rFonts w:ascii="Cambria Math" w:hAnsi="Cambria Math"/>
                    <w:i/>
                    <w:szCs w:val="22"/>
                    <w:lang w:val="ru-RU"/>
                  </w:rPr>
                </m:ctrlPr>
              </m:funcPr>
              <m:fName>
                <m:r>
                  <m:rPr>
                    <m:sty m:val="p"/>
                  </m:rPr>
                  <w:rPr>
                    <w:rFonts w:ascii="Cambria Math"/>
                    <w:szCs w:val="22"/>
                    <w:lang w:val="ru-RU"/>
                  </w:rPr>
                  <m:t>ln</m:t>
                </m:r>
              </m:fName>
              <m:e>
                <m:r>
                  <w:rPr>
                    <w:rFonts w:ascii="Cambria Math"/>
                    <w:szCs w:val="22"/>
                    <w:lang w:val="ru-RU"/>
                  </w:rPr>
                  <m:t>2</m:t>
                </m:r>
              </m:e>
            </m:func>
            <m:r>
              <w:rPr>
                <w:rFonts w:ascii="Cambria Math"/>
                <w:szCs w:val="22"/>
                <w:lang w:val="ru-RU"/>
              </w:rPr>
              <m:t>)</m:t>
            </m:r>
            <m:sSubSup>
              <m:sSubSupPr>
                <m:ctrlPr>
                  <w:rPr>
                    <w:rFonts w:ascii="Cambria Math" w:hAnsi="Cambria Math"/>
                    <w:i/>
                    <w:szCs w:val="22"/>
                    <w:lang w:val="ru-RU"/>
                  </w:rPr>
                </m:ctrlPr>
              </m:sSubSupPr>
              <m:e>
                <m:r>
                  <w:rPr>
                    <w:rFonts w:ascii="Cambria Math"/>
                    <w:szCs w:val="22"/>
                    <w:lang w:val="ru-RU"/>
                  </w:rPr>
                  <m:t>r</m:t>
                </m:r>
              </m:e>
              <m:sub>
                <m:r>
                  <w:rPr>
                    <w:rFonts w:ascii="Cambria Math"/>
                    <w:szCs w:val="22"/>
                    <w:lang w:val="ru-RU"/>
                  </w:rPr>
                  <m:t>0</m:t>
                </m:r>
              </m:sub>
              <m:sup>
                <m:r>
                  <w:rPr>
                    <w:rFonts w:ascii="Cambria Math"/>
                    <w:szCs w:val="22"/>
                    <w:lang w:val="ru-RU"/>
                  </w:rPr>
                  <m:t>2</m:t>
                </m:r>
              </m:sup>
            </m:sSubSup>
            <m:sSup>
              <m:sSupPr>
                <m:ctrlPr>
                  <w:rPr>
                    <w:rFonts w:ascii="Cambria Math" w:hAnsi="Cambria Math"/>
                    <w:i/>
                    <w:szCs w:val="22"/>
                    <w:lang w:val="ru-RU"/>
                  </w:rPr>
                </m:ctrlPr>
              </m:sSupPr>
              <m:e>
                <m:r>
                  <m:rPr>
                    <m:sty m:val="p"/>
                  </m:rPr>
                  <w:rPr>
                    <w:rFonts w:ascii="Cambria Math"/>
                    <w:szCs w:val="22"/>
                    <w:lang w:val="ru-RU"/>
                  </w:rPr>
                  <m:t>λ</m:t>
                </m:r>
              </m:e>
              <m:sup>
                <m:r>
                  <w:rPr>
                    <w:rFonts w:ascii="Cambria Math"/>
                    <w:szCs w:val="22"/>
                    <w:lang w:val="ru-RU"/>
                  </w:rPr>
                  <m:t>2</m:t>
                </m:r>
              </m:sup>
            </m:sSup>
            <m:sSup>
              <m:sSupPr>
                <m:ctrlPr>
                  <w:rPr>
                    <w:rFonts w:ascii="Cambria Math" w:hAnsi="Cambria Math"/>
                    <w:i/>
                    <w:szCs w:val="22"/>
                    <w:lang w:val="ru-RU"/>
                  </w:rPr>
                </m:ctrlPr>
              </m:sSupPr>
              <m:e>
                <m:r>
                  <w:rPr>
                    <w:rFonts w:ascii="Cambria Math"/>
                    <w:szCs w:val="22"/>
                    <w:lang w:val="ru-RU"/>
                  </w:rPr>
                  <m:t>l</m:t>
                </m:r>
              </m:e>
              <m:sup>
                <m:r>
                  <w:rPr>
                    <w:rFonts w:ascii="Cambria Math"/>
                    <w:szCs w:val="22"/>
                    <w:lang w:val="ru-RU"/>
                  </w:rPr>
                  <m:t>2</m:t>
                </m:r>
              </m:sup>
            </m:sSup>
            <m:sSub>
              <m:sSubPr>
                <m:ctrlPr>
                  <w:rPr>
                    <w:rFonts w:ascii="Cambria Math" w:hAnsi="Cambria Math"/>
                    <w:i/>
                    <w:szCs w:val="22"/>
                    <w:lang w:val="ru-RU"/>
                  </w:rPr>
                </m:ctrlPr>
              </m:sSubPr>
              <m:e>
                <m:r>
                  <w:rPr>
                    <w:rFonts w:ascii="Cambria Math"/>
                    <w:szCs w:val="22"/>
                    <w:lang w:val="ru-RU"/>
                  </w:rPr>
                  <m:t>l</m:t>
                </m:r>
              </m:e>
              <m:sub>
                <m:r>
                  <w:rPr>
                    <w:rFonts w:ascii="Cambria Math"/>
                    <w:szCs w:val="22"/>
                    <w:lang w:val="ru-RU"/>
                  </w:rPr>
                  <m:t>r</m:t>
                </m:r>
              </m:sub>
            </m:sSub>
          </m:den>
        </m:f>
      </m:oMath>
      <w:r w:rsidR="00D51813" w:rsidRPr="000D039F">
        <w:rPr>
          <w:lang w:val="ru-RU"/>
        </w:rPr>
        <w:t xml:space="preserve">  </w:t>
      </w:r>
      <w:r w:rsidR="009A4C21" w:rsidRPr="000D039F">
        <w:rPr>
          <w:lang w:val="ru-RU"/>
        </w:rPr>
        <w:t xml:space="preserve">     </w:t>
      </w:r>
      <w:r w:rsidR="00D51813" w:rsidRPr="000D039F">
        <w:rPr>
          <w:lang w:val="ru-RU"/>
        </w:rPr>
        <w:t xml:space="preserve">  </w:t>
      </w:r>
      <w:r w:rsidR="003D7840" w:rsidRPr="000D039F">
        <w:rPr>
          <w:lang w:val="ru-RU"/>
        </w:rPr>
        <w:t>мВт</w:t>
      </w:r>
      <w:r w:rsidR="00D51813" w:rsidRPr="000D039F">
        <w:rPr>
          <w:szCs w:val="22"/>
          <w:lang w:val="ru-RU"/>
        </w:rPr>
        <w:tab/>
      </w:r>
      <w:r w:rsidR="00D51813" w:rsidRPr="000D039F">
        <w:rPr>
          <w:lang w:val="ru-RU"/>
        </w:rPr>
        <w:t>(</w:t>
      </w:r>
      <w:proofErr w:type="gramStart"/>
      <w:r w:rsidR="00D51813" w:rsidRPr="000D039F">
        <w:rPr>
          <w:lang w:val="ru-RU"/>
        </w:rPr>
        <w:t>5-</w:t>
      </w:r>
      <w:r w:rsidR="00932086" w:rsidRPr="000D039F">
        <w:rPr>
          <w:lang w:val="ru-RU"/>
        </w:rPr>
        <w:t>6</w:t>
      </w:r>
      <w:proofErr w:type="gramEnd"/>
      <w:r w:rsidR="00D51813" w:rsidRPr="000D039F">
        <w:rPr>
          <w:lang w:val="ru-RU"/>
        </w:rPr>
        <w:t>)</w:t>
      </w:r>
    </w:p>
    <w:p w14:paraId="7FE05AA5" w14:textId="36C4A82B" w:rsidR="00D51813" w:rsidRPr="000D039F" w:rsidRDefault="00DF0C9E" w:rsidP="00D51813">
      <w:pPr>
        <w:rPr>
          <w:szCs w:val="22"/>
          <w:lang w:val="ru-RU"/>
        </w:rPr>
      </w:pPr>
      <w:r w:rsidRPr="000D039F">
        <w:rPr>
          <w:lang w:val="ru-RU"/>
        </w:rPr>
        <w:t>где</w:t>
      </w:r>
      <w:r w:rsidR="00D51813" w:rsidRPr="000D039F">
        <w:rPr>
          <w:lang w:val="ru-RU"/>
        </w:rPr>
        <w:t>:</w:t>
      </w:r>
    </w:p>
    <w:p w14:paraId="5D0278F4" w14:textId="7D645F67" w:rsidR="00D51813" w:rsidRPr="000D039F" w:rsidRDefault="00D51813" w:rsidP="00D51813">
      <w:pPr>
        <w:pStyle w:val="Equationlegend"/>
        <w:rPr>
          <w:szCs w:val="22"/>
          <w:lang w:val="ru-RU"/>
        </w:rPr>
      </w:pPr>
      <w:r w:rsidRPr="000D039F">
        <w:rPr>
          <w:szCs w:val="22"/>
          <w:lang w:val="ru-RU"/>
        </w:rPr>
        <w:tab/>
      </w:r>
      <w:r w:rsidRPr="000D039F">
        <w:rPr>
          <w:position w:val="-4"/>
          <w:szCs w:val="22"/>
          <w:lang w:val="ru-RU"/>
        </w:rPr>
        <w:object w:dxaOrig="240" w:dyaOrig="320" w14:anchorId="2B046DCC">
          <v:shape id="_x0000_i1026" type="#_x0000_t75" alt="" style="width:12.75pt;height:12.75pt;mso-width-percent:0;mso-height-percent:0;mso-width-percent:0;mso-height-percent:0" o:ole="" fillcolor="window">
            <v:imagedata r:id="rId137" o:title=""/>
          </v:shape>
          <o:OLEObject Type="Embed" ProgID="Equation.3" ShapeID="_x0000_i1026" DrawAspect="Content" ObjectID="_1847880837" r:id="rId138"/>
        </w:object>
      </w:r>
      <w:r w:rsidRPr="000D039F">
        <w:rPr>
          <w:lang w:val="ru-RU"/>
        </w:rPr>
        <w:t>:</w:t>
      </w:r>
      <w:r w:rsidRPr="000D039F">
        <w:rPr>
          <w:szCs w:val="22"/>
          <w:lang w:val="ru-RU"/>
        </w:rPr>
        <w:tab/>
      </w:r>
      <w:r w:rsidR="00DF0C9E" w:rsidRPr="000D039F">
        <w:rPr>
          <w:lang w:val="ru-RU"/>
        </w:rPr>
        <w:t>уровень мощности сигнала, отраженного от облачности (мВт)</w:t>
      </w:r>
    </w:p>
    <w:p w14:paraId="42E72326" w14:textId="248D59D1" w:rsidR="00D51813" w:rsidRPr="000D039F" w:rsidRDefault="00D51813" w:rsidP="00D51813">
      <w:pPr>
        <w:pStyle w:val="Equationlegend"/>
        <w:rPr>
          <w:szCs w:val="22"/>
          <w:lang w:val="ru-RU"/>
        </w:rPr>
      </w:pPr>
      <w:r w:rsidRPr="000D039F">
        <w:rPr>
          <w:i/>
          <w:szCs w:val="22"/>
          <w:lang w:val="ru-RU"/>
        </w:rPr>
        <w:tab/>
      </w:r>
      <w:proofErr w:type="gramStart"/>
      <w:r w:rsidRPr="000D039F">
        <w:rPr>
          <w:i/>
          <w:iCs/>
          <w:lang w:val="ru-RU"/>
        </w:rPr>
        <w:t>P</w:t>
      </w:r>
      <w:r w:rsidRPr="000D039F">
        <w:rPr>
          <w:i/>
          <w:iCs/>
          <w:position w:val="-4"/>
          <w:vertAlign w:val="subscript"/>
          <w:lang w:val="ru-RU"/>
        </w:rPr>
        <w:t>r</w:t>
      </w:r>
      <w:r w:rsidR="009154F7" w:rsidRPr="000D039F">
        <w:rPr>
          <w:i/>
          <w:iCs/>
          <w:position w:val="-4"/>
          <w:lang w:val="ru-RU"/>
        </w:rPr>
        <w:t xml:space="preserve"> </w:t>
      </w:r>
      <w:r w:rsidRPr="000D039F">
        <w:rPr>
          <w:lang w:val="ru-RU"/>
        </w:rPr>
        <w:t>:</w:t>
      </w:r>
      <w:proofErr w:type="gramEnd"/>
      <w:r w:rsidRPr="000D039F">
        <w:rPr>
          <w:szCs w:val="22"/>
          <w:lang w:val="ru-RU"/>
        </w:rPr>
        <w:tab/>
      </w:r>
      <w:r w:rsidR="00DF0C9E" w:rsidRPr="000D039F">
        <w:rPr>
          <w:lang w:val="ru-RU"/>
        </w:rPr>
        <w:t>мощность передачи радара (Вт)</w:t>
      </w:r>
    </w:p>
    <w:p w14:paraId="383C41F8" w14:textId="40B351FF" w:rsidR="00D51813" w:rsidRPr="000D039F" w:rsidRDefault="00D51813" w:rsidP="00D51813">
      <w:pPr>
        <w:pStyle w:val="Equationlegend"/>
        <w:rPr>
          <w:szCs w:val="22"/>
          <w:lang w:val="ru-RU"/>
        </w:rPr>
      </w:pPr>
      <w:r w:rsidRPr="000D039F">
        <w:rPr>
          <w:i/>
          <w:szCs w:val="22"/>
          <w:lang w:val="ru-RU"/>
        </w:rPr>
        <w:tab/>
      </w:r>
      <w:proofErr w:type="gramStart"/>
      <w:r w:rsidRPr="000D039F">
        <w:rPr>
          <w:i/>
          <w:iCs/>
          <w:lang w:val="ru-RU"/>
        </w:rPr>
        <w:t>G</w:t>
      </w:r>
      <w:r w:rsidR="009154F7" w:rsidRPr="000D039F">
        <w:rPr>
          <w:i/>
          <w:iCs/>
          <w:lang w:val="ru-RU"/>
        </w:rPr>
        <w:t xml:space="preserve"> </w:t>
      </w:r>
      <w:r w:rsidRPr="000D039F">
        <w:rPr>
          <w:lang w:val="ru-RU"/>
        </w:rPr>
        <w:t>:</w:t>
      </w:r>
      <w:proofErr w:type="gramEnd"/>
      <w:r w:rsidRPr="000D039F">
        <w:rPr>
          <w:szCs w:val="22"/>
          <w:lang w:val="ru-RU"/>
        </w:rPr>
        <w:tab/>
      </w:r>
      <w:r w:rsidR="00DF0C9E" w:rsidRPr="000D039F">
        <w:rPr>
          <w:lang w:val="ru-RU"/>
        </w:rPr>
        <w:t>усиление антенны (численное значение)</w:t>
      </w:r>
    </w:p>
    <w:p w14:paraId="7ABBA6C6" w14:textId="2B3B0AA7" w:rsidR="00D51813" w:rsidRPr="000D039F" w:rsidRDefault="00D51813" w:rsidP="00D51813">
      <w:pPr>
        <w:pStyle w:val="Equationlegend"/>
        <w:rPr>
          <w:szCs w:val="22"/>
          <w:lang w:val="ru-RU"/>
        </w:rPr>
      </w:pPr>
      <w:r w:rsidRPr="000D039F">
        <w:rPr>
          <w:i/>
          <w:szCs w:val="22"/>
          <w:lang w:val="ru-RU"/>
        </w:rPr>
        <w:tab/>
      </w:r>
      <w:proofErr w:type="gramStart"/>
      <w:r w:rsidR="00C91442" w:rsidRPr="000D039F">
        <w:rPr>
          <w:i/>
          <w:szCs w:val="22"/>
          <w:lang w:val="ru-RU"/>
        </w:rPr>
        <w:t xml:space="preserve">t </w:t>
      </w:r>
      <w:r w:rsidRPr="000D039F">
        <w:rPr>
          <w:lang w:val="ru-RU"/>
        </w:rPr>
        <w:t>:</w:t>
      </w:r>
      <w:proofErr w:type="gramEnd"/>
      <w:r w:rsidRPr="000D039F">
        <w:rPr>
          <w:szCs w:val="22"/>
          <w:lang w:val="ru-RU"/>
        </w:rPr>
        <w:tab/>
      </w:r>
      <w:r w:rsidR="00DF0C9E" w:rsidRPr="000D039F">
        <w:rPr>
          <w:lang w:val="ru-RU"/>
        </w:rPr>
        <w:t>длительность импульса (мкс)</w:t>
      </w:r>
    </w:p>
    <w:p w14:paraId="0BF9F86A" w14:textId="3ED159CA" w:rsidR="00D51813" w:rsidRPr="000D039F" w:rsidRDefault="00D51813" w:rsidP="00D51813">
      <w:pPr>
        <w:pStyle w:val="Equationlegend"/>
        <w:rPr>
          <w:szCs w:val="22"/>
          <w:lang w:val="ru-RU"/>
        </w:rPr>
      </w:pPr>
      <w:r w:rsidRPr="000D039F">
        <w:rPr>
          <w:i/>
          <w:szCs w:val="22"/>
          <w:lang w:val="ru-RU"/>
        </w:rPr>
        <w:tab/>
      </w:r>
      <w:r w:rsidRPr="000D039F">
        <w:rPr>
          <w:rFonts w:ascii="Symbol" w:eastAsia="Symbol" w:hAnsi="Symbol" w:cs="Symbol"/>
          <w:szCs w:val="22"/>
          <w:lang w:val="ru-RU"/>
        </w:rPr>
        <w:sym w:font="Symbol" w:char="F071"/>
      </w:r>
      <w:r w:rsidRPr="000D039F">
        <w:rPr>
          <w:i/>
          <w:iCs/>
          <w:position w:val="-4"/>
          <w:vertAlign w:val="subscript"/>
          <w:lang w:val="ru-RU"/>
        </w:rPr>
        <w:t>r</w:t>
      </w:r>
      <w:r w:rsidRPr="000D039F">
        <w:rPr>
          <w:lang w:val="ru-RU"/>
        </w:rPr>
        <w:t>:</w:t>
      </w:r>
      <w:r w:rsidRPr="000D039F">
        <w:rPr>
          <w:i/>
          <w:szCs w:val="22"/>
          <w:lang w:val="ru-RU"/>
        </w:rPr>
        <w:tab/>
      </w:r>
      <w:r w:rsidR="00DF0C9E" w:rsidRPr="000D039F">
        <w:rPr>
          <w:lang w:val="ru-RU"/>
        </w:rPr>
        <w:t>ширина луча антенны по уровню 3 дБ (градусы)</w:t>
      </w:r>
    </w:p>
    <w:p w14:paraId="0FBB9F00" w14:textId="052AAB2B" w:rsidR="00D51813" w:rsidRPr="000D039F" w:rsidRDefault="00D51813" w:rsidP="00D51813">
      <w:pPr>
        <w:pStyle w:val="Equationlegend"/>
        <w:rPr>
          <w:szCs w:val="22"/>
          <w:lang w:val="ru-RU"/>
        </w:rPr>
      </w:pPr>
      <w:r w:rsidRPr="000D039F">
        <w:rPr>
          <w:i/>
          <w:szCs w:val="22"/>
          <w:lang w:val="ru-RU"/>
        </w:rPr>
        <w:tab/>
      </w:r>
      <w:r w:rsidRPr="000D039F">
        <w:rPr>
          <w:i/>
          <w:iCs/>
          <w:lang w:val="ru-RU"/>
        </w:rPr>
        <w:t>K</w:t>
      </w:r>
      <w:r w:rsidRPr="000D039F">
        <w:rPr>
          <w:i/>
          <w:iCs/>
          <w:vertAlign w:val="subscript"/>
          <w:lang w:val="ru-RU"/>
        </w:rPr>
        <w:t>W</w:t>
      </w:r>
      <w:r w:rsidRPr="000D039F">
        <w:rPr>
          <w:lang w:val="ru-RU"/>
        </w:rPr>
        <w:t>:</w:t>
      </w:r>
      <w:r w:rsidRPr="000D039F">
        <w:rPr>
          <w:i/>
          <w:szCs w:val="22"/>
          <w:lang w:val="ru-RU"/>
        </w:rPr>
        <w:tab/>
      </w:r>
      <w:r w:rsidR="00DF0C9E" w:rsidRPr="000D039F">
        <w:rPr>
          <w:lang w:val="ru-RU"/>
        </w:rPr>
        <w:t>диэлектрическая проницаемость воды, содержащейся в облачности</w:t>
      </w:r>
    </w:p>
    <w:p w14:paraId="2BCF8816" w14:textId="206507EC" w:rsidR="00D51813" w:rsidRPr="000D039F" w:rsidRDefault="00D51813" w:rsidP="00D51813">
      <w:pPr>
        <w:pStyle w:val="Equationlegend"/>
        <w:rPr>
          <w:szCs w:val="22"/>
          <w:lang w:val="ru-RU"/>
        </w:rPr>
      </w:pPr>
      <w:r w:rsidRPr="000D039F">
        <w:rPr>
          <w:i/>
          <w:szCs w:val="22"/>
          <w:lang w:val="ru-RU"/>
        </w:rPr>
        <w:tab/>
      </w:r>
      <w:r w:rsidRPr="000D039F">
        <w:rPr>
          <w:i/>
          <w:iCs/>
          <w:lang w:val="ru-RU"/>
        </w:rPr>
        <w:t>Z</w:t>
      </w:r>
      <w:r w:rsidRPr="000D039F">
        <w:rPr>
          <w:i/>
          <w:iCs/>
          <w:position w:val="-4"/>
          <w:vertAlign w:val="subscript"/>
          <w:lang w:val="ru-RU"/>
        </w:rPr>
        <w:t>r</w:t>
      </w:r>
      <w:r w:rsidRPr="000D039F">
        <w:rPr>
          <w:lang w:val="ru-RU"/>
        </w:rPr>
        <w:t>:</w:t>
      </w:r>
      <w:r w:rsidRPr="000D039F">
        <w:rPr>
          <w:szCs w:val="22"/>
          <w:lang w:val="ru-RU"/>
        </w:rPr>
        <w:tab/>
      </w:r>
      <w:r w:rsidR="00DF0C9E" w:rsidRPr="000D039F">
        <w:rPr>
          <w:lang w:val="ru-RU"/>
        </w:rPr>
        <w:t>коэффициент отражения облачности (мм</w:t>
      </w:r>
      <w:r w:rsidR="00DF0C9E" w:rsidRPr="000D039F">
        <w:rPr>
          <w:vertAlign w:val="superscript"/>
          <w:lang w:val="ru-RU"/>
        </w:rPr>
        <w:t>6</w:t>
      </w:r>
      <w:r w:rsidR="00DF0C9E" w:rsidRPr="000D039F">
        <w:rPr>
          <w:lang w:val="ru-RU"/>
        </w:rPr>
        <w:t>/м</w:t>
      </w:r>
      <w:r w:rsidR="00DF0C9E" w:rsidRPr="000D039F">
        <w:rPr>
          <w:vertAlign w:val="superscript"/>
          <w:lang w:val="ru-RU"/>
        </w:rPr>
        <w:t>3</w:t>
      </w:r>
      <w:r w:rsidR="00DF0C9E" w:rsidRPr="000D039F">
        <w:rPr>
          <w:lang w:val="ru-RU"/>
        </w:rPr>
        <w:t>)</w:t>
      </w:r>
    </w:p>
    <w:p w14:paraId="53A4799A" w14:textId="0C4F781A" w:rsidR="00D51813" w:rsidRPr="000D039F" w:rsidRDefault="00D51813" w:rsidP="00D51813">
      <w:pPr>
        <w:pStyle w:val="Equationlegend"/>
        <w:rPr>
          <w:szCs w:val="22"/>
          <w:lang w:val="ru-RU"/>
        </w:rPr>
      </w:pPr>
      <w:r w:rsidRPr="000D039F">
        <w:rPr>
          <w:i/>
          <w:szCs w:val="22"/>
          <w:lang w:val="ru-RU"/>
        </w:rPr>
        <w:tab/>
      </w:r>
      <w:r w:rsidRPr="000D039F">
        <w:rPr>
          <w:i/>
          <w:iCs/>
          <w:lang w:val="ru-RU"/>
        </w:rPr>
        <w:t>r</w:t>
      </w:r>
      <w:r w:rsidRPr="000D039F">
        <w:rPr>
          <w:vertAlign w:val="subscript"/>
          <w:lang w:val="ru-RU"/>
        </w:rPr>
        <w:t>0</w:t>
      </w:r>
      <w:r w:rsidRPr="000D039F">
        <w:rPr>
          <w:lang w:val="ru-RU"/>
        </w:rPr>
        <w:t>:</w:t>
      </w:r>
      <w:r w:rsidRPr="000D039F">
        <w:rPr>
          <w:szCs w:val="22"/>
          <w:lang w:val="ru-RU"/>
        </w:rPr>
        <w:tab/>
      </w:r>
      <w:r w:rsidR="00DF0C9E" w:rsidRPr="000D039F">
        <w:rPr>
          <w:lang w:val="ru-RU"/>
        </w:rPr>
        <w:t>дальность (км)</w:t>
      </w:r>
    </w:p>
    <w:p w14:paraId="67D9D8F7" w14:textId="3E196BDA" w:rsidR="00D51813" w:rsidRPr="000D039F" w:rsidRDefault="00D51813" w:rsidP="00D51813">
      <w:pPr>
        <w:pStyle w:val="Equationlegend"/>
        <w:rPr>
          <w:szCs w:val="22"/>
          <w:lang w:val="ru-RU"/>
        </w:rPr>
      </w:pPr>
      <w:r w:rsidRPr="000D039F">
        <w:rPr>
          <w:i/>
          <w:szCs w:val="22"/>
          <w:lang w:val="ru-RU"/>
        </w:rPr>
        <w:tab/>
      </w:r>
      <w:r w:rsidRPr="000D039F">
        <w:rPr>
          <w:rFonts w:ascii="Symbol" w:eastAsia="Symbol" w:hAnsi="Symbol" w:cs="Symbol"/>
          <w:szCs w:val="22"/>
          <w:lang w:val="ru-RU"/>
        </w:rPr>
        <w:sym w:font="Symbol" w:char="F06C"/>
      </w:r>
      <w:r w:rsidRPr="000D039F">
        <w:rPr>
          <w:lang w:val="ru-RU"/>
        </w:rPr>
        <w:t>:</w:t>
      </w:r>
      <w:r w:rsidRPr="000D039F">
        <w:rPr>
          <w:szCs w:val="22"/>
          <w:lang w:val="ru-RU"/>
        </w:rPr>
        <w:tab/>
      </w:r>
      <w:r w:rsidR="00DF0C9E" w:rsidRPr="000D039F">
        <w:rPr>
          <w:lang w:val="ru-RU"/>
        </w:rPr>
        <w:t>длина волны радара (см)</w:t>
      </w:r>
    </w:p>
    <w:p w14:paraId="2B657BA2" w14:textId="50D2E61A" w:rsidR="00D51813" w:rsidRPr="000D039F" w:rsidRDefault="00D51813" w:rsidP="00D51813">
      <w:pPr>
        <w:pStyle w:val="Equationlegend"/>
        <w:rPr>
          <w:szCs w:val="22"/>
          <w:lang w:val="ru-RU"/>
        </w:rPr>
      </w:pPr>
      <w:r w:rsidRPr="000D039F">
        <w:rPr>
          <w:i/>
          <w:szCs w:val="22"/>
          <w:lang w:val="ru-RU"/>
        </w:rPr>
        <w:tab/>
      </w:r>
      <w:r w:rsidRPr="000D039F">
        <w:rPr>
          <w:i/>
          <w:iCs/>
          <w:lang w:val="ru-RU"/>
        </w:rPr>
        <w:t>l</w:t>
      </w:r>
      <w:r w:rsidRPr="000D039F">
        <w:rPr>
          <w:lang w:val="ru-RU"/>
        </w:rPr>
        <w:t>:</w:t>
      </w:r>
      <w:r w:rsidRPr="000D039F">
        <w:rPr>
          <w:szCs w:val="22"/>
          <w:lang w:val="ru-RU"/>
        </w:rPr>
        <w:tab/>
      </w:r>
      <w:r w:rsidR="00DF0C9E" w:rsidRPr="000D039F">
        <w:rPr>
          <w:lang w:val="ru-RU"/>
        </w:rPr>
        <w:t>потери сигнала из-за поглощения в атмосфере</w:t>
      </w:r>
    </w:p>
    <w:p w14:paraId="6F44D203" w14:textId="6FE8409E" w:rsidR="00D51813" w:rsidRPr="000D039F" w:rsidRDefault="00D51813" w:rsidP="00D51813">
      <w:pPr>
        <w:pStyle w:val="Equationlegend"/>
        <w:rPr>
          <w:szCs w:val="22"/>
          <w:lang w:val="ru-RU"/>
        </w:rPr>
      </w:pPr>
      <w:r w:rsidRPr="000D039F">
        <w:rPr>
          <w:i/>
          <w:szCs w:val="22"/>
          <w:lang w:val="ru-RU"/>
        </w:rPr>
        <w:tab/>
      </w:r>
      <w:r w:rsidRPr="000D039F">
        <w:rPr>
          <w:i/>
          <w:iCs/>
          <w:lang w:val="ru-RU"/>
        </w:rPr>
        <w:t>l</w:t>
      </w:r>
      <w:r w:rsidRPr="000D039F">
        <w:rPr>
          <w:i/>
          <w:iCs/>
          <w:position w:val="-4"/>
          <w:lang w:val="ru-RU"/>
        </w:rPr>
        <w:t>r</w:t>
      </w:r>
      <w:r w:rsidRPr="000D039F">
        <w:rPr>
          <w:lang w:val="ru-RU"/>
        </w:rPr>
        <w:t>:</w:t>
      </w:r>
      <w:r w:rsidRPr="000D039F">
        <w:rPr>
          <w:szCs w:val="22"/>
          <w:lang w:val="ru-RU"/>
        </w:rPr>
        <w:tab/>
      </w:r>
      <w:r w:rsidR="00DF0C9E" w:rsidRPr="000D039F">
        <w:rPr>
          <w:lang w:val="ru-RU"/>
        </w:rPr>
        <w:t>потери в радиолокационной системе.</w:t>
      </w:r>
    </w:p>
    <w:p w14:paraId="0C98D017" w14:textId="77777777" w:rsidR="00DF0C9E" w:rsidRPr="000D039F" w:rsidRDefault="00DF0C9E" w:rsidP="00DF0C9E">
      <w:pPr>
        <w:rPr>
          <w:lang w:val="ru-RU"/>
        </w:rPr>
      </w:pPr>
      <w:r w:rsidRPr="000D039F">
        <w:rPr>
          <w:lang w:val="ru-RU"/>
        </w:rPr>
        <w:t>Как показывает данное уравнение, мощность отраженного сигнала уменьшается пропорционально квадрату длины волны. Поскольку частота обратно пропорциональна длине волны, мощность отраженного сигнала растет пропорционально квадрату радиочастоты. В случае малых частиц (</w:t>
      </w:r>
      <w:proofErr w:type="spellStart"/>
      <w:r w:rsidRPr="000D039F">
        <w:rPr>
          <w:lang w:val="ru-RU"/>
        </w:rPr>
        <w:t>релеевский</w:t>
      </w:r>
      <w:proofErr w:type="spellEnd"/>
      <w:r w:rsidRPr="000D039F">
        <w:rPr>
          <w:lang w:val="ru-RU"/>
        </w:rPr>
        <w:t xml:space="preserve"> режим) мощность отраженного сигнала увеличивается пропорционально частоте в четвертой степени, так как соотношение зависит от размера частиц по отношению к длине волны. Антенны радаров профилирования облачности имеют очень небольшие боковые лепестки, с тем чтобы отделять сигнал, отраженный от облачности, от сигнала, отраженного от более высокой поверхности, подсвеченной боковыми лепестками. </w:t>
      </w:r>
    </w:p>
    <w:p w14:paraId="44C71E88" w14:textId="71AA6C57" w:rsidR="00D51813" w:rsidRPr="000D039F" w:rsidRDefault="00DF0C9E" w:rsidP="00D51813">
      <w:pPr>
        <w:pStyle w:val="FigureNo"/>
        <w:rPr>
          <w:lang w:val="ru-RU"/>
        </w:rPr>
      </w:pPr>
      <w:r w:rsidRPr="000D039F">
        <w:rPr>
          <w:lang w:val="ru-RU"/>
        </w:rPr>
        <w:lastRenderedPageBreak/>
        <w:t>Рисунок</w:t>
      </w:r>
      <w:r w:rsidR="00D51813" w:rsidRPr="000D039F">
        <w:rPr>
          <w:lang w:val="ru-RU"/>
        </w:rPr>
        <w:t xml:space="preserve"> </w:t>
      </w:r>
      <w:proofErr w:type="gramStart"/>
      <w:r w:rsidR="00D51813" w:rsidRPr="000D039F">
        <w:rPr>
          <w:lang w:val="ru-RU"/>
        </w:rPr>
        <w:t>5-24</w:t>
      </w:r>
      <w:proofErr w:type="gramEnd"/>
    </w:p>
    <w:p w14:paraId="25EB2837" w14:textId="6E690B28" w:rsidR="00D51813" w:rsidRPr="000D039F" w:rsidRDefault="00DF0C9E" w:rsidP="00D51813">
      <w:pPr>
        <w:pStyle w:val="Figuretitle"/>
        <w:rPr>
          <w:lang w:val="ru-RU"/>
        </w:rPr>
      </w:pPr>
      <w:r w:rsidRPr="000D039F">
        <w:rPr>
          <w:lang w:val="ru-RU"/>
        </w:rPr>
        <w:t>Пример отражательной способности перистой облачности</w:t>
      </w:r>
    </w:p>
    <w:p w14:paraId="49729388" w14:textId="406463E1" w:rsidR="00D51813" w:rsidRPr="000D039F" w:rsidRDefault="001F4B9A" w:rsidP="00D51813">
      <w:pPr>
        <w:pStyle w:val="Figure"/>
        <w:rPr>
          <w:lang w:val="ru-RU"/>
        </w:rPr>
      </w:pPr>
      <w:r w:rsidRPr="000D039F">
        <w:rPr>
          <w:noProof/>
          <w:lang w:val="ru-RU"/>
        </w:rPr>
        <w:drawing>
          <wp:inline distT="0" distB="0" distL="0" distR="0" wp14:anchorId="02DC2FAF" wp14:editId="66587E4F">
            <wp:extent cx="5236845" cy="3218180"/>
            <wp:effectExtent l="0" t="0" r="1905" b="1270"/>
            <wp:docPr id="1182851304"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
                    <pic:cNvPicPr>
                      <a:picLocks noChangeAspect="1" noChangeArrowheads="1"/>
                    </pic:cNvPicPr>
                  </pic:nvPicPr>
                  <pic:blipFill>
                    <a:blip r:embed="rId139" cstate="print">
                      <a:extLst>
                        <a:ext uri="{28A0092B-C50C-407E-A947-70E740481C1C}">
                          <a14:useLocalDpi xmlns:a14="http://schemas.microsoft.com/office/drawing/2010/main" val="0"/>
                        </a:ext>
                      </a:extLst>
                    </a:blip>
                    <a:srcRect/>
                    <a:stretch>
                      <a:fillRect/>
                    </a:stretch>
                  </pic:blipFill>
                  <pic:spPr bwMode="auto">
                    <a:xfrm>
                      <a:off x="0" y="0"/>
                      <a:ext cx="5236845" cy="3218180"/>
                    </a:xfrm>
                    <a:prstGeom prst="rect">
                      <a:avLst/>
                    </a:prstGeom>
                    <a:noFill/>
                    <a:ln>
                      <a:noFill/>
                    </a:ln>
                  </pic:spPr>
                </pic:pic>
              </a:graphicData>
            </a:graphic>
          </wp:inline>
        </w:drawing>
      </w:r>
    </w:p>
    <w:p w14:paraId="2EC6DF82" w14:textId="77777777" w:rsidR="00DF0C9E" w:rsidRPr="000D039F" w:rsidRDefault="00DF0C9E" w:rsidP="0053797A">
      <w:pPr>
        <w:pStyle w:val="Heading3"/>
        <w:rPr>
          <w:lang w:val="ru-RU"/>
        </w:rPr>
      </w:pPr>
      <w:bookmarkStart w:id="351" w:name="_Toc236299109"/>
      <w:bookmarkStart w:id="352" w:name="_Toc524413447"/>
      <w:bookmarkStart w:id="353" w:name="_Toc464555563"/>
      <w:bookmarkStart w:id="354" w:name="_Toc474850449"/>
      <w:bookmarkStart w:id="355" w:name="_Toc482001904"/>
      <w:bookmarkStart w:id="356" w:name="_Toc482002306"/>
      <w:bookmarkStart w:id="357" w:name="_Toc482002424"/>
      <w:bookmarkStart w:id="358" w:name="_Toc482002667"/>
      <w:r w:rsidRPr="000D039F">
        <w:rPr>
          <w:lang w:val="ru-RU"/>
        </w:rPr>
        <w:t>5.3.7</w:t>
      </w:r>
      <w:r w:rsidRPr="000D039F">
        <w:rPr>
          <w:lang w:val="ru-RU"/>
        </w:rPr>
        <w:tab/>
        <w:t>Радиолокационные зонды</w:t>
      </w:r>
      <w:bookmarkEnd w:id="351"/>
    </w:p>
    <w:p w14:paraId="1E793779" w14:textId="77777777" w:rsidR="00DF0C9E" w:rsidRPr="000D039F" w:rsidRDefault="00DF0C9E" w:rsidP="00DF0C9E">
      <w:pPr>
        <w:rPr>
          <w:lang w:val="ru-RU"/>
        </w:rPr>
      </w:pPr>
      <w:r w:rsidRPr="000D039F">
        <w:rPr>
          <w:lang w:val="ru-RU"/>
        </w:rPr>
        <w:t xml:space="preserve">Радиолокационные зонды представляют собой системы </w:t>
      </w:r>
      <w:proofErr w:type="spellStart"/>
      <w:r w:rsidRPr="000D039F">
        <w:rPr>
          <w:lang w:val="ru-RU"/>
        </w:rPr>
        <w:t>грунтопроникающих</w:t>
      </w:r>
      <w:proofErr w:type="spellEnd"/>
      <w:r w:rsidRPr="000D039F">
        <w:rPr>
          <w:lang w:val="ru-RU"/>
        </w:rPr>
        <w:t xml:space="preserve"> РЛС (ГПР), которые используют более низкие центральные частоты по сравнению с другими типами активных датчиков для проникновения через поверхность Земли. Они могут применяться для получения радиолокационных карт слоев подповерхностного рассеяния, чтобы определить и охарактеризовать подземные воды и ледяные отложения. </w:t>
      </w:r>
    </w:p>
    <w:p w14:paraId="2B51EE1B" w14:textId="77777777" w:rsidR="00DF0C9E" w:rsidRPr="000D039F" w:rsidRDefault="00DF0C9E" w:rsidP="00DF0C9E">
      <w:pPr>
        <w:rPr>
          <w:lang w:val="ru-RU"/>
        </w:rPr>
      </w:pPr>
      <w:r w:rsidRPr="000D039F">
        <w:rPr>
          <w:lang w:val="ru-RU"/>
        </w:rPr>
        <w:t xml:space="preserve">Глубина проникновения, которая может быть достигнута радарными зондами, зависит от влажности почвы и от частоты, как показано на Рисунке </w:t>
      </w:r>
      <w:proofErr w:type="gramStart"/>
      <w:r w:rsidRPr="000D039F">
        <w:rPr>
          <w:lang w:val="ru-RU"/>
        </w:rPr>
        <w:t>5-25</w:t>
      </w:r>
      <w:proofErr w:type="gramEnd"/>
      <w:r w:rsidRPr="000D039F">
        <w:rPr>
          <w:lang w:val="ru-RU"/>
        </w:rPr>
        <w:t xml:space="preserve">. </w:t>
      </w:r>
    </w:p>
    <w:p w14:paraId="096C4EA2" w14:textId="694C3120" w:rsidR="00D51813" w:rsidRPr="000D039F" w:rsidRDefault="00DF0C9E" w:rsidP="00EC5487">
      <w:pPr>
        <w:pStyle w:val="FigureNo"/>
        <w:keepNext w:val="0"/>
        <w:keepLines w:val="0"/>
        <w:rPr>
          <w:lang w:val="ru-RU"/>
        </w:rPr>
      </w:pPr>
      <w:r w:rsidRPr="000D039F">
        <w:rPr>
          <w:lang w:val="ru-RU"/>
        </w:rPr>
        <w:t>Рисунок</w:t>
      </w:r>
      <w:r w:rsidR="00D51813" w:rsidRPr="000D039F">
        <w:rPr>
          <w:lang w:val="ru-RU"/>
        </w:rPr>
        <w:t xml:space="preserve"> </w:t>
      </w:r>
      <w:proofErr w:type="gramStart"/>
      <w:r w:rsidR="00D51813" w:rsidRPr="000D039F">
        <w:rPr>
          <w:lang w:val="ru-RU"/>
        </w:rPr>
        <w:t>5-25</w:t>
      </w:r>
      <w:proofErr w:type="gramEnd"/>
    </w:p>
    <w:p w14:paraId="63B7E9F0" w14:textId="198A15BA" w:rsidR="00603A19" w:rsidRPr="000D039F" w:rsidRDefault="00DF0C9E" w:rsidP="00EC5487">
      <w:pPr>
        <w:pStyle w:val="Figuretitle"/>
        <w:keepNext w:val="0"/>
        <w:keepLines w:val="0"/>
        <w:rPr>
          <w:lang w:val="ru-RU"/>
        </w:rPr>
      </w:pPr>
      <w:r w:rsidRPr="000D039F">
        <w:rPr>
          <w:lang w:val="ru-RU"/>
        </w:rPr>
        <w:t>Глубина проникновения под поверхностью</w:t>
      </w:r>
    </w:p>
    <w:p w14:paraId="1B1145C4" w14:textId="55FCB807" w:rsidR="00D51813" w:rsidRPr="000D039F" w:rsidRDefault="00D45595" w:rsidP="00EC5487">
      <w:pPr>
        <w:pStyle w:val="Figure"/>
        <w:keepNext w:val="0"/>
        <w:keepLines w:val="0"/>
        <w:rPr>
          <w:lang w:val="ru-RU"/>
        </w:rPr>
      </w:pPr>
      <w:r w:rsidRPr="000D039F">
        <w:rPr>
          <w:noProof/>
          <w:lang w:val="ru-RU"/>
        </w:rPr>
        <w:drawing>
          <wp:inline distT="0" distB="0" distL="0" distR="0" wp14:anchorId="673DDA50" wp14:editId="5B2CD1C9">
            <wp:extent cx="4815205" cy="2737485"/>
            <wp:effectExtent l="0" t="0" r="4445" b="5715"/>
            <wp:docPr id="416214529"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9"/>
                    <pic:cNvPicPr>
                      <a:picLocks noChangeAspect="1" noChangeArrowheads="1"/>
                    </pic:cNvPicPr>
                  </pic:nvPicPr>
                  <pic:blipFill>
                    <a:blip r:embed="rId140" cstate="print">
                      <a:extLst>
                        <a:ext uri="{28A0092B-C50C-407E-A947-70E740481C1C}">
                          <a14:useLocalDpi xmlns:a14="http://schemas.microsoft.com/office/drawing/2010/main" val="0"/>
                        </a:ext>
                      </a:extLst>
                    </a:blip>
                    <a:srcRect/>
                    <a:stretch>
                      <a:fillRect/>
                    </a:stretch>
                  </pic:blipFill>
                  <pic:spPr bwMode="auto">
                    <a:xfrm>
                      <a:off x="0" y="0"/>
                      <a:ext cx="4815205" cy="2737485"/>
                    </a:xfrm>
                    <a:prstGeom prst="rect">
                      <a:avLst/>
                    </a:prstGeom>
                    <a:noFill/>
                    <a:ln>
                      <a:noFill/>
                    </a:ln>
                  </pic:spPr>
                </pic:pic>
              </a:graphicData>
            </a:graphic>
          </wp:inline>
        </w:drawing>
      </w:r>
    </w:p>
    <w:p w14:paraId="6AA5C983" w14:textId="77777777" w:rsidR="00DF0C9E" w:rsidRPr="000D039F" w:rsidRDefault="00DF0C9E" w:rsidP="0053797A">
      <w:pPr>
        <w:pStyle w:val="Normalaftertitle"/>
        <w:rPr>
          <w:lang w:val="ru-RU"/>
        </w:rPr>
      </w:pPr>
      <w:r w:rsidRPr="000D039F">
        <w:rPr>
          <w:lang w:val="ru-RU"/>
        </w:rPr>
        <w:lastRenderedPageBreak/>
        <w:t>Учитывая, что глубина проникновения увеличивается с длиной волны, радиолокационные зонды должны работать на низких частотах. А принимая во внимание, что для них необходимы сухие условия, такие радары могут работать только на сухих ледяных щитах или в пустынных районах.</w:t>
      </w:r>
    </w:p>
    <w:p w14:paraId="7530A2D1" w14:textId="752606AE" w:rsidR="00DF0C9E" w:rsidRPr="000D039F" w:rsidRDefault="00DF0C9E" w:rsidP="00DF0C9E">
      <w:pPr>
        <w:rPr>
          <w:lang w:val="ru-RU"/>
        </w:rPr>
      </w:pPr>
      <w:r w:rsidRPr="000D039F">
        <w:rPr>
          <w:lang w:val="ru-RU"/>
        </w:rPr>
        <w:t>В частности, диапазон частот 40</w:t>
      </w:r>
      <w:r w:rsidR="00063FA9" w:rsidRPr="000D039F">
        <w:rPr>
          <w:lang w:val="ru-RU"/>
        </w:rPr>
        <w:t>–</w:t>
      </w:r>
      <w:r w:rsidRPr="000D039F">
        <w:rPr>
          <w:lang w:val="ru-RU"/>
        </w:rPr>
        <w:t xml:space="preserve">50 МГц, предназначенный для радиолокационных зондов, представляет собой компромисс между глубиной проникновения и разрешением и может использоваться для детального картирования пространственного распределения неглубоких водоносных горизонтов (глубиной порядка </w:t>
      </w:r>
      <w:proofErr w:type="gramStart"/>
      <w:r w:rsidRPr="000D039F">
        <w:rPr>
          <w:lang w:val="ru-RU"/>
        </w:rPr>
        <w:t>10</w:t>
      </w:r>
      <w:r w:rsidR="00063FA9" w:rsidRPr="000D039F">
        <w:rPr>
          <w:lang w:val="ru-RU"/>
        </w:rPr>
        <w:t>−</w:t>
      </w:r>
      <w:r w:rsidRPr="000D039F">
        <w:rPr>
          <w:lang w:val="ru-RU"/>
        </w:rPr>
        <w:t>100</w:t>
      </w:r>
      <w:proofErr w:type="gramEnd"/>
      <w:r w:rsidR="00063FA9" w:rsidRPr="000D039F">
        <w:rPr>
          <w:lang w:val="ru-RU"/>
        </w:rPr>
        <w:t> </w:t>
      </w:r>
      <w:r w:rsidRPr="000D039F">
        <w:rPr>
          <w:lang w:val="ru-RU"/>
        </w:rPr>
        <w:t xml:space="preserve">м) в засушливых районах, а также для определения базальной пограничной топографии и толщины ледяного щита (порядка 5 км). </w:t>
      </w:r>
    </w:p>
    <w:p w14:paraId="65E33245" w14:textId="21EE97F7" w:rsidR="00DF0C9E" w:rsidRPr="000D039F" w:rsidRDefault="00DF0C9E" w:rsidP="00DF0C9E">
      <w:pPr>
        <w:rPr>
          <w:lang w:val="ru-RU"/>
        </w:rPr>
      </w:pPr>
      <w:r w:rsidRPr="000D039F">
        <w:rPr>
          <w:lang w:val="ru-RU"/>
        </w:rPr>
        <w:t xml:space="preserve">На Рисунке </w:t>
      </w:r>
      <w:proofErr w:type="gramStart"/>
      <w:r w:rsidRPr="000D039F">
        <w:rPr>
          <w:lang w:val="ru-RU"/>
        </w:rPr>
        <w:t>5-26</w:t>
      </w:r>
      <w:proofErr w:type="gramEnd"/>
      <w:r w:rsidRPr="000D039F">
        <w:rPr>
          <w:lang w:val="ru-RU"/>
        </w:rPr>
        <w:t xml:space="preserve"> показан двухмерный профиль горизонтального расстояния в зависимости от времени или глубины, который называется </w:t>
      </w:r>
      <w:proofErr w:type="spellStart"/>
      <w:r w:rsidRPr="000D039F">
        <w:rPr>
          <w:lang w:val="ru-RU"/>
        </w:rPr>
        <w:t>радарограммой</w:t>
      </w:r>
      <w:proofErr w:type="spellEnd"/>
      <w:r w:rsidRPr="000D039F">
        <w:rPr>
          <w:lang w:val="ru-RU"/>
        </w:rPr>
        <w:t xml:space="preserve">, полученный в ходе проведения кампании воздушных измерений с помощью радиолокатора на очень высокой частоте (ОВЧ) над водоносным горизонтом в Кувейте в 2011 году. На </w:t>
      </w:r>
      <w:r w:rsidR="007D205E" w:rsidRPr="000D039F">
        <w:rPr>
          <w:lang w:val="ru-RU"/>
        </w:rPr>
        <w:t xml:space="preserve">рисунке </w:t>
      </w:r>
      <w:r w:rsidRPr="000D039F">
        <w:rPr>
          <w:lang w:val="ru-RU"/>
        </w:rPr>
        <w:t>показаны изменения глубины водного зеркала от 49 до 52 м.</w:t>
      </w:r>
    </w:p>
    <w:p w14:paraId="1EB21BC0" w14:textId="4D5C96D7" w:rsidR="00D51813" w:rsidRPr="000D039F" w:rsidRDefault="00DF0C9E" w:rsidP="00D51813">
      <w:pPr>
        <w:pStyle w:val="FigureNo"/>
        <w:rPr>
          <w:lang w:val="ru-RU"/>
        </w:rPr>
      </w:pPr>
      <w:r w:rsidRPr="000D039F">
        <w:rPr>
          <w:lang w:val="ru-RU"/>
        </w:rPr>
        <w:t>Рисунок</w:t>
      </w:r>
      <w:r w:rsidR="00D51813" w:rsidRPr="000D039F">
        <w:rPr>
          <w:lang w:val="ru-RU"/>
        </w:rPr>
        <w:t xml:space="preserve"> </w:t>
      </w:r>
      <w:proofErr w:type="gramStart"/>
      <w:r w:rsidR="00D51813" w:rsidRPr="000D039F">
        <w:rPr>
          <w:lang w:val="ru-RU"/>
        </w:rPr>
        <w:t>5-26</w:t>
      </w:r>
      <w:proofErr w:type="gramEnd"/>
    </w:p>
    <w:p w14:paraId="31DF6513" w14:textId="089FA845" w:rsidR="00D51813" w:rsidRPr="000D039F" w:rsidRDefault="00DF0C9E" w:rsidP="00CE41C6">
      <w:pPr>
        <w:pStyle w:val="Figuretitle"/>
        <w:spacing w:after="120"/>
        <w:rPr>
          <w:lang w:val="ru-RU"/>
        </w:rPr>
      </w:pPr>
      <w:proofErr w:type="spellStart"/>
      <w:r w:rsidRPr="000D039F">
        <w:rPr>
          <w:lang w:val="ru-RU"/>
        </w:rPr>
        <w:t>Радарограмма</w:t>
      </w:r>
      <w:proofErr w:type="spellEnd"/>
      <w:r w:rsidRPr="000D039F">
        <w:rPr>
          <w:lang w:val="ru-RU"/>
        </w:rPr>
        <w:t>, полученная в ходе кампании воздушных измерений с помощью радиолокатора ОВЧ над водоносным горизонтом в Кувейте в 2011 году</w:t>
      </w:r>
    </w:p>
    <w:p w14:paraId="623558F3" w14:textId="655BF565" w:rsidR="00D51813" w:rsidRPr="000D039F" w:rsidRDefault="00CE41C6" w:rsidP="00EC5487">
      <w:pPr>
        <w:pStyle w:val="Figure"/>
        <w:spacing w:before="0"/>
        <w:rPr>
          <w:lang w:val="ru-RU"/>
        </w:rPr>
      </w:pPr>
      <w:r w:rsidRPr="000D039F">
        <w:rPr>
          <w:noProof/>
          <w:lang w:val="ru-RU"/>
        </w:rPr>
        <w:drawing>
          <wp:inline distT="0" distB="0" distL="0" distR="0" wp14:anchorId="3168341B" wp14:editId="53F9CF97">
            <wp:extent cx="5919849" cy="1929278"/>
            <wp:effectExtent l="0" t="0" r="5080" b="0"/>
            <wp:docPr id="1611023997"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1"/>
                    <pic:cNvPicPr>
                      <a:picLocks noChangeAspect="1" noChangeArrowheads="1"/>
                    </pic:cNvPicPr>
                  </pic:nvPicPr>
                  <pic:blipFill>
                    <a:blip r:embed="rId141" cstate="print">
                      <a:extLst>
                        <a:ext uri="{28A0092B-C50C-407E-A947-70E740481C1C}">
                          <a14:useLocalDpi xmlns:a14="http://schemas.microsoft.com/office/drawing/2010/main" val="0"/>
                        </a:ext>
                      </a:extLst>
                    </a:blip>
                    <a:srcRect/>
                    <a:stretch>
                      <a:fillRect/>
                    </a:stretch>
                  </pic:blipFill>
                  <pic:spPr bwMode="auto">
                    <a:xfrm>
                      <a:off x="0" y="0"/>
                      <a:ext cx="5922098" cy="1930011"/>
                    </a:xfrm>
                    <a:prstGeom prst="rect">
                      <a:avLst/>
                    </a:prstGeom>
                    <a:noFill/>
                    <a:ln>
                      <a:noFill/>
                    </a:ln>
                  </pic:spPr>
                </pic:pic>
              </a:graphicData>
            </a:graphic>
          </wp:inline>
        </w:drawing>
      </w:r>
    </w:p>
    <w:p w14:paraId="11084704" w14:textId="77777777" w:rsidR="00DF0C9E" w:rsidRPr="000D039F" w:rsidRDefault="00DF0C9E" w:rsidP="0053797A">
      <w:pPr>
        <w:pStyle w:val="Heading3"/>
        <w:rPr>
          <w:lang w:val="ru-RU"/>
        </w:rPr>
      </w:pPr>
      <w:bookmarkStart w:id="359" w:name="_Toc236299110"/>
      <w:bookmarkEnd w:id="352"/>
      <w:bookmarkEnd w:id="353"/>
      <w:bookmarkEnd w:id="354"/>
      <w:bookmarkEnd w:id="355"/>
      <w:bookmarkEnd w:id="356"/>
      <w:bookmarkEnd w:id="357"/>
      <w:bookmarkEnd w:id="358"/>
      <w:r w:rsidRPr="000D039F">
        <w:rPr>
          <w:lang w:val="ru-RU"/>
        </w:rPr>
        <w:t>5.3.8</w:t>
      </w:r>
      <w:r w:rsidRPr="000D039F">
        <w:rPr>
          <w:lang w:val="ru-RU"/>
        </w:rPr>
        <w:tab/>
        <w:t>Критерии помех и качества работы датчиков</w:t>
      </w:r>
      <w:bookmarkEnd w:id="359"/>
    </w:p>
    <w:p w14:paraId="059918D5" w14:textId="77777777" w:rsidR="00DF0C9E" w:rsidRPr="000D039F" w:rsidRDefault="00DF0C9E" w:rsidP="00DF0C9E">
      <w:pPr>
        <w:rPr>
          <w:lang w:val="ru-RU"/>
        </w:rPr>
      </w:pPr>
      <w:r w:rsidRPr="000D039F">
        <w:rPr>
          <w:lang w:val="ru-RU"/>
        </w:rPr>
        <w:t>Критерии качества работы и допустимых уровней помех для активных космических датчиков различных типов содержатся в Рекомендации МСЭ-R RS.1166. Данная рекомендация периодически редактируется и приводится в соответствие с изменениями в регламентах, такими как новое распределение для ССИЗ (активных), а также изменениями, связанными с появлением более современных датчиков, которые могут сказываться на существующих критериях качества работы и допустимых уровней помех.</w:t>
      </w:r>
    </w:p>
    <w:p w14:paraId="5D5A5594" w14:textId="77777777" w:rsidR="00DF0C9E" w:rsidRPr="000D039F" w:rsidRDefault="00DF0C9E" w:rsidP="0053797A">
      <w:pPr>
        <w:pStyle w:val="Heading3"/>
        <w:rPr>
          <w:lang w:val="ru-RU"/>
        </w:rPr>
      </w:pPr>
      <w:bookmarkStart w:id="360" w:name="_Toc236299111"/>
      <w:r w:rsidRPr="000D039F">
        <w:rPr>
          <w:lang w:val="ru-RU"/>
        </w:rPr>
        <w:t>5.3.9</w:t>
      </w:r>
      <w:r w:rsidRPr="000D039F">
        <w:rPr>
          <w:lang w:val="ru-RU"/>
        </w:rPr>
        <w:tab/>
        <w:t>Уровни плотности потока мощности (</w:t>
      </w:r>
      <w:proofErr w:type="spellStart"/>
      <w:r w:rsidRPr="000D039F">
        <w:rPr>
          <w:lang w:val="ru-RU"/>
        </w:rPr>
        <w:t>п.п.м</w:t>
      </w:r>
      <w:proofErr w:type="spellEnd"/>
      <w:r w:rsidRPr="000D039F">
        <w:rPr>
          <w:lang w:val="ru-RU"/>
        </w:rPr>
        <w:t>.)</w:t>
      </w:r>
      <w:bookmarkEnd w:id="360"/>
    </w:p>
    <w:p w14:paraId="6D92036D" w14:textId="77777777" w:rsidR="00DF0C9E" w:rsidRPr="000D039F" w:rsidRDefault="00DF0C9E" w:rsidP="00DF0C9E">
      <w:pPr>
        <w:rPr>
          <w:lang w:val="ru-RU"/>
        </w:rPr>
      </w:pPr>
      <w:r w:rsidRPr="000D039F">
        <w:rPr>
          <w:lang w:val="ru-RU"/>
        </w:rPr>
        <w:t xml:space="preserve">Характеристики активных космических датчиков различных типов, представленные в Таблице </w:t>
      </w:r>
      <w:proofErr w:type="gramStart"/>
      <w:r w:rsidRPr="000D039F">
        <w:rPr>
          <w:lang w:val="ru-RU"/>
        </w:rPr>
        <w:t>5-4</w:t>
      </w:r>
      <w:proofErr w:type="gramEnd"/>
      <w:r w:rsidRPr="000D039F">
        <w:rPr>
          <w:lang w:val="ru-RU"/>
        </w:rPr>
        <w:t xml:space="preserve">, указывают, что пиковая мощность передачи и, следовательно, мощности сигналов, принимаемых на поверхности Земли, будут значительно отличаться по уровню. В Таблице </w:t>
      </w:r>
      <w:proofErr w:type="gramStart"/>
      <w:r w:rsidRPr="000D039F">
        <w:rPr>
          <w:lang w:val="ru-RU"/>
        </w:rPr>
        <w:t>5-5</w:t>
      </w:r>
      <w:proofErr w:type="gramEnd"/>
      <w:r w:rsidRPr="000D039F">
        <w:rPr>
          <w:lang w:val="ru-RU"/>
        </w:rPr>
        <w:t xml:space="preserve"> представлены уровни плотности потока мощности активных датчиков на поверхности Земли для некоторых типовых схем датчиков.</w:t>
      </w:r>
    </w:p>
    <w:p w14:paraId="4DA73160" w14:textId="32FB4477" w:rsidR="00D51813" w:rsidRPr="000D039F" w:rsidRDefault="00DF0C9E" w:rsidP="00D51813">
      <w:pPr>
        <w:pStyle w:val="TableNo"/>
        <w:rPr>
          <w:lang w:val="ru-RU"/>
        </w:rPr>
      </w:pPr>
      <w:r w:rsidRPr="000D039F">
        <w:rPr>
          <w:lang w:val="ru-RU"/>
        </w:rPr>
        <w:t>ТАБЛИЦА</w:t>
      </w:r>
      <w:r w:rsidR="00D51813" w:rsidRPr="000D039F">
        <w:rPr>
          <w:lang w:val="ru-RU"/>
        </w:rPr>
        <w:t xml:space="preserve"> </w:t>
      </w:r>
      <w:proofErr w:type="gramStart"/>
      <w:r w:rsidR="00D51813" w:rsidRPr="000D039F">
        <w:rPr>
          <w:lang w:val="ru-RU"/>
        </w:rPr>
        <w:t>5-5</w:t>
      </w:r>
      <w:proofErr w:type="gramEnd"/>
    </w:p>
    <w:p w14:paraId="221E0F90" w14:textId="3B4E4F94" w:rsidR="00D51813" w:rsidRPr="000D039F" w:rsidRDefault="00DF0C9E" w:rsidP="00D51813">
      <w:pPr>
        <w:pStyle w:val="Tabletitle"/>
        <w:rPr>
          <w:lang w:val="ru-RU"/>
        </w:rPr>
      </w:pPr>
      <w:r w:rsidRPr="000D039F">
        <w:rPr>
          <w:lang w:val="ru-RU"/>
        </w:rPr>
        <w:t xml:space="preserve">Типовые уровни </w:t>
      </w:r>
      <w:proofErr w:type="spellStart"/>
      <w:r w:rsidRPr="000D039F">
        <w:rPr>
          <w:lang w:val="ru-RU"/>
        </w:rPr>
        <w:t>п.п.м</w:t>
      </w:r>
      <w:proofErr w:type="spellEnd"/>
      <w:r w:rsidRPr="000D039F">
        <w:rPr>
          <w:lang w:val="ru-RU"/>
        </w:rPr>
        <w:t>. на поверхности Земли</w:t>
      </w:r>
    </w:p>
    <w:tbl>
      <w:tblPr>
        <w:tblW w:w="9631"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85" w:type="dxa"/>
          <w:right w:w="85" w:type="dxa"/>
        </w:tblCellMar>
        <w:tblLook w:val="0020" w:firstRow="1" w:lastRow="0" w:firstColumn="0" w:lastColumn="0" w:noHBand="0" w:noVBand="0"/>
      </w:tblPr>
      <w:tblGrid>
        <w:gridCol w:w="2263"/>
        <w:gridCol w:w="1134"/>
        <w:gridCol w:w="1134"/>
        <w:gridCol w:w="1276"/>
        <w:gridCol w:w="1418"/>
        <w:gridCol w:w="1417"/>
        <w:gridCol w:w="989"/>
      </w:tblGrid>
      <w:tr w:rsidR="00240609" w:rsidRPr="000D039F" w14:paraId="0F6FD411" w14:textId="77777777" w:rsidTr="00DD32FE">
        <w:trPr>
          <w:trHeight w:val="248"/>
          <w:jc w:val="center"/>
        </w:trPr>
        <w:tc>
          <w:tcPr>
            <w:tcW w:w="2263" w:type="dxa"/>
            <w:vMerge w:val="restart"/>
            <w:vAlign w:val="center"/>
          </w:tcPr>
          <w:p w14:paraId="7647B910" w14:textId="28FE8A54" w:rsidR="00240609" w:rsidRPr="000D039F" w:rsidRDefault="00240609" w:rsidP="00514704">
            <w:pPr>
              <w:pStyle w:val="Tablehead"/>
              <w:rPr>
                <w:sz w:val="16"/>
                <w:szCs w:val="16"/>
                <w:lang w:val="ru-RU"/>
              </w:rPr>
            </w:pPr>
            <w:r w:rsidRPr="000D039F">
              <w:rPr>
                <w:bCs/>
                <w:sz w:val="16"/>
                <w:szCs w:val="16"/>
                <w:lang w:val="ru-RU"/>
              </w:rPr>
              <w:t>Параметр</w:t>
            </w:r>
          </w:p>
        </w:tc>
        <w:tc>
          <w:tcPr>
            <w:tcW w:w="7368" w:type="dxa"/>
            <w:gridSpan w:val="6"/>
            <w:vAlign w:val="center"/>
          </w:tcPr>
          <w:p w14:paraId="38938C08" w14:textId="47958E31" w:rsidR="00240609" w:rsidRPr="000D039F" w:rsidRDefault="00240609" w:rsidP="00514704">
            <w:pPr>
              <w:pStyle w:val="Tablehead"/>
              <w:rPr>
                <w:sz w:val="16"/>
                <w:szCs w:val="16"/>
                <w:lang w:val="ru-RU"/>
              </w:rPr>
            </w:pPr>
            <w:r w:rsidRPr="000D039F">
              <w:rPr>
                <w:bCs/>
                <w:sz w:val="16"/>
                <w:szCs w:val="16"/>
                <w:lang w:val="ru-RU"/>
              </w:rPr>
              <w:t>Тип датчика</w:t>
            </w:r>
          </w:p>
        </w:tc>
      </w:tr>
      <w:tr w:rsidR="00DD32FE" w:rsidRPr="000D039F" w14:paraId="339C3FFF" w14:textId="77777777" w:rsidTr="00DD32FE">
        <w:trPr>
          <w:trHeight w:val="248"/>
          <w:jc w:val="center"/>
        </w:trPr>
        <w:tc>
          <w:tcPr>
            <w:tcW w:w="2263" w:type="dxa"/>
            <w:vMerge/>
            <w:vAlign w:val="center"/>
          </w:tcPr>
          <w:p w14:paraId="50275CC0" w14:textId="77777777" w:rsidR="00DD32FE" w:rsidRPr="000D039F" w:rsidRDefault="00DD32FE" w:rsidP="00DD32FE">
            <w:pPr>
              <w:pStyle w:val="Tablehead"/>
              <w:rPr>
                <w:sz w:val="16"/>
                <w:szCs w:val="16"/>
                <w:lang w:val="ru-RU"/>
              </w:rPr>
            </w:pPr>
          </w:p>
        </w:tc>
        <w:tc>
          <w:tcPr>
            <w:tcW w:w="1134" w:type="dxa"/>
            <w:vAlign w:val="center"/>
          </w:tcPr>
          <w:p w14:paraId="111E2405" w14:textId="2C60A235" w:rsidR="00DD32FE" w:rsidRPr="000D039F" w:rsidRDefault="00DD32FE" w:rsidP="00DD32FE">
            <w:pPr>
              <w:pStyle w:val="Tablehead"/>
              <w:rPr>
                <w:sz w:val="16"/>
                <w:szCs w:val="16"/>
                <w:lang w:val="ru-RU"/>
              </w:rPr>
            </w:pPr>
            <w:r w:rsidRPr="000D039F">
              <w:rPr>
                <w:bCs/>
                <w:sz w:val="16"/>
                <w:szCs w:val="16"/>
                <w:lang w:val="ru-RU"/>
              </w:rPr>
              <w:t>РСА</w:t>
            </w:r>
          </w:p>
        </w:tc>
        <w:tc>
          <w:tcPr>
            <w:tcW w:w="1134" w:type="dxa"/>
            <w:vAlign w:val="center"/>
          </w:tcPr>
          <w:p w14:paraId="4C58875E" w14:textId="103D14D1" w:rsidR="00DD32FE" w:rsidRPr="000D039F" w:rsidRDefault="00DD32FE" w:rsidP="00DD32FE">
            <w:pPr>
              <w:pStyle w:val="Tablehead"/>
              <w:rPr>
                <w:sz w:val="16"/>
                <w:szCs w:val="16"/>
                <w:lang w:val="ru-RU"/>
              </w:rPr>
            </w:pPr>
            <w:r w:rsidRPr="000D039F">
              <w:rPr>
                <w:bCs/>
                <w:sz w:val="16"/>
                <w:szCs w:val="16"/>
                <w:lang w:val="ru-RU"/>
              </w:rPr>
              <w:t>Высотомер</w:t>
            </w:r>
          </w:p>
        </w:tc>
        <w:tc>
          <w:tcPr>
            <w:tcW w:w="1276" w:type="dxa"/>
            <w:vAlign w:val="center"/>
          </w:tcPr>
          <w:p w14:paraId="7B4DF9C9" w14:textId="44BF1B0A" w:rsidR="00DD32FE" w:rsidRPr="000D039F" w:rsidRDefault="00DD32FE" w:rsidP="00DD32FE">
            <w:pPr>
              <w:pStyle w:val="Tablehead"/>
              <w:rPr>
                <w:sz w:val="16"/>
                <w:szCs w:val="16"/>
                <w:lang w:val="ru-RU"/>
              </w:rPr>
            </w:pPr>
            <w:r w:rsidRPr="000D039F">
              <w:rPr>
                <w:bCs/>
                <w:sz w:val="16"/>
                <w:szCs w:val="16"/>
                <w:lang w:val="ru-RU"/>
              </w:rPr>
              <w:t>Рефлектометр</w:t>
            </w:r>
          </w:p>
        </w:tc>
        <w:tc>
          <w:tcPr>
            <w:tcW w:w="1418" w:type="dxa"/>
            <w:vAlign w:val="center"/>
          </w:tcPr>
          <w:p w14:paraId="79748FA6" w14:textId="2AB2AA0C" w:rsidR="00DD32FE" w:rsidRPr="000D039F" w:rsidRDefault="00DD32FE" w:rsidP="00DD32FE">
            <w:pPr>
              <w:pStyle w:val="Tablehead"/>
              <w:rPr>
                <w:sz w:val="16"/>
                <w:szCs w:val="16"/>
                <w:lang w:val="ru-RU"/>
              </w:rPr>
            </w:pPr>
            <w:r w:rsidRPr="000D039F">
              <w:rPr>
                <w:bCs/>
                <w:sz w:val="16"/>
                <w:szCs w:val="16"/>
                <w:lang w:val="ru-RU"/>
              </w:rPr>
              <w:t xml:space="preserve">Радиолокаторы контроля </w:t>
            </w:r>
            <w:r w:rsidRPr="000D039F">
              <w:rPr>
                <w:bCs/>
                <w:sz w:val="16"/>
                <w:szCs w:val="16"/>
                <w:lang w:val="ru-RU"/>
              </w:rPr>
              <w:br/>
              <w:t>осадков</w:t>
            </w:r>
          </w:p>
        </w:tc>
        <w:tc>
          <w:tcPr>
            <w:tcW w:w="1417" w:type="dxa"/>
            <w:vAlign w:val="center"/>
          </w:tcPr>
          <w:p w14:paraId="07B7C86C" w14:textId="759CF641" w:rsidR="00DD32FE" w:rsidRPr="000D039F" w:rsidRDefault="00DD32FE" w:rsidP="00DD32FE">
            <w:pPr>
              <w:pStyle w:val="Tablehead"/>
              <w:rPr>
                <w:sz w:val="16"/>
                <w:szCs w:val="16"/>
                <w:lang w:val="ru-RU"/>
              </w:rPr>
            </w:pPr>
            <w:r w:rsidRPr="000D039F">
              <w:rPr>
                <w:bCs/>
                <w:sz w:val="16"/>
                <w:szCs w:val="16"/>
                <w:lang w:val="ru-RU"/>
              </w:rPr>
              <w:t>Радары профилирования облачности</w:t>
            </w:r>
          </w:p>
        </w:tc>
        <w:tc>
          <w:tcPr>
            <w:tcW w:w="989" w:type="dxa"/>
            <w:vAlign w:val="center"/>
          </w:tcPr>
          <w:p w14:paraId="3090871D" w14:textId="16AE2ECC" w:rsidR="00DD32FE" w:rsidRPr="000D039F" w:rsidRDefault="00DD32FE" w:rsidP="00DD32FE">
            <w:pPr>
              <w:pStyle w:val="Tablehead"/>
              <w:rPr>
                <w:sz w:val="16"/>
                <w:szCs w:val="16"/>
                <w:lang w:val="ru-RU"/>
              </w:rPr>
            </w:pPr>
            <w:r w:rsidRPr="000D039F">
              <w:rPr>
                <w:bCs/>
                <w:sz w:val="16"/>
                <w:szCs w:val="16"/>
                <w:lang w:val="ru-RU"/>
              </w:rPr>
              <w:t>Зонды</w:t>
            </w:r>
          </w:p>
        </w:tc>
      </w:tr>
      <w:tr w:rsidR="00240609" w:rsidRPr="000D039F" w14:paraId="0C16F04C" w14:textId="77777777" w:rsidTr="00DD32FE">
        <w:trPr>
          <w:trHeight w:val="246"/>
          <w:jc w:val="center"/>
        </w:trPr>
        <w:tc>
          <w:tcPr>
            <w:tcW w:w="2263" w:type="dxa"/>
          </w:tcPr>
          <w:p w14:paraId="0C4FF906" w14:textId="38EEA945" w:rsidR="00240609" w:rsidRPr="000D039F" w:rsidRDefault="00240609" w:rsidP="00240609">
            <w:pPr>
              <w:pStyle w:val="Tabletext"/>
              <w:rPr>
                <w:sz w:val="16"/>
                <w:szCs w:val="16"/>
                <w:lang w:val="ru-RU"/>
              </w:rPr>
            </w:pPr>
            <w:r w:rsidRPr="000D039F">
              <w:rPr>
                <w:sz w:val="16"/>
                <w:szCs w:val="16"/>
                <w:lang w:val="ru-RU"/>
              </w:rPr>
              <w:t>Излучаемая мощность (Вт)</w:t>
            </w:r>
          </w:p>
        </w:tc>
        <w:tc>
          <w:tcPr>
            <w:tcW w:w="1134" w:type="dxa"/>
          </w:tcPr>
          <w:p w14:paraId="7311176B" w14:textId="77777777" w:rsidR="00240609" w:rsidRPr="000D039F" w:rsidRDefault="00240609" w:rsidP="00240609">
            <w:pPr>
              <w:pStyle w:val="Tabletext"/>
              <w:jc w:val="center"/>
              <w:rPr>
                <w:sz w:val="16"/>
                <w:szCs w:val="16"/>
                <w:lang w:val="ru-RU"/>
              </w:rPr>
            </w:pPr>
            <w:r w:rsidRPr="000D039F">
              <w:rPr>
                <w:sz w:val="16"/>
                <w:szCs w:val="16"/>
                <w:lang w:val="ru-RU"/>
              </w:rPr>
              <w:t>1 500</w:t>
            </w:r>
          </w:p>
        </w:tc>
        <w:tc>
          <w:tcPr>
            <w:tcW w:w="1134" w:type="dxa"/>
          </w:tcPr>
          <w:p w14:paraId="71BC6592" w14:textId="77777777" w:rsidR="00240609" w:rsidRPr="000D039F" w:rsidRDefault="00240609" w:rsidP="00240609">
            <w:pPr>
              <w:pStyle w:val="Tabletext"/>
              <w:jc w:val="center"/>
              <w:rPr>
                <w:sz w:val="16"/>
                <w:szCs w:val="16"/>
                <w:lang w:val="ru-RU"/>
              </w:rPr>
            </w:pPr>
            <w:r w:rsidRPr="000D039F">
              <w:rPr>
                <w:sz w:val="16"/>
                <w:szCs w:val="16"/>
                <w:lang w:val="ru-RU"/>
              </w:rPr>
              <w:t>20</w:t>
            </w:r>
          </w:p>
        </w:tc>
        <w:tc>
          <w:tcPr>
            <w:tcW w:w="1276" w:type="dxa"/>
          </w:tcPr>
          <w:p w14:paraId="63917C10" w14:textId="77777777" w:rsidR="00240609" w:rsidRPr="000D039F" w:rsidRDefault="00240609" w:rsidP="00240609">
            <w:pPr>
              <w:pStyle w:val="Tabletext"/>
              <w:jc w:val="center"/>
              <w:rPr>
                <w:sz w:val="16"/>
                <w:szCs w:val="16"/>
                <w:lang w:val="ru-RU"/>
              </w:rPr>
            </w:pPr>
            <w:r w:rsidRPr="000D039F">
              <w:rPr>
                <w:sz w:val="16"/>
                <w:szCs w:val="16"/>
                <w:lang w:val="ru-RU"/>
              </w:rPr>
              <w:t>100</w:t>
            </w:r>
          </w:p>
        </w:tc>
        <w:tc>
          <w:tcPr>
            <w:tcW w:w="1418" w:type="dxa"/>
          </w:tcPr>
          <w:p w14:paraId="5F514C8D" w14:textId="77777777" w:rsidR="00240609" w:rsidRPr="000D039F" w:rsidRDefault="00240609" w:rsidP="00240609">
            <w:pPr>
              <w:pStyle w:val="Tabletext"/>
              <w:jc w:val="center"/>
              <w:rPr>
                <w:sz w:val="16"/>
                <w:szCs w:val="16"/>
                <w:lang w:val="ru-RU"/>
              </w:rPr>
            </w:pPr>
            <w:r w:rsidRPr="000D039F">
              <w:rPr>
                <w:sz w:val="16"/>
                <w:szCs w:val="16"/>
                <w:lang w:val="ru-RU"/>
              </w:rPr>
              <w:t>578</w:t>
            </w:r>
          </w:p>
        </w:tc>
        <w:tc>
          <w:tcPr>
            <w:tcW w:w="1417" w:type="dxa"/>
          </w:tcPr>
          <w:p w14:paraId="4CF295CA" w14:textId="77777777" w:rsidR="00240609" w:rsidRPr="000D039F" w:rsidRDefault="00240609" w:rsidP="00240609">
            <w:pPr>
              <w:pStyle w:val="Tabletext"/>
              <w:jc w:val="center"/>
              <w:rPr>
                <w:sz w:val="16"/>
                <w:szCs w:val="16"/>
                <w:lang w:val="ru-RU"/>
              </w:rPr>
            </w:pPr>
            <w:r w:rsidRPr="000D039F">
              <w:rPr>
                <w:sz w:val="16"/>
                <w:szCs w:val="16"/>
                <w:lang w:val="ru-RU"/>
              </w:rPr>
              <w:t>630</w:t>
            </w:r>
          </w:p>
        </w:tc>
        <w:tc>
          <w:tcPr>
            <w:tcW w:w="989" w:type="dxa"/>
          </w:tcPr>
          <w:p w14:paraId="116934B0" w14:textId="77777777" w:rsidR="00240609" w:rsidRPr="000D039F" w:rsidRDefault="00240609" w:rsidP="00240609">
            <w:pPr>
              <w:pStyle w:val="Tabletext"/>
              <w:jc w:val="center"/>
              <w:rPr>
                <w:sz w:val="16"/>
                <w:szCs w:val="16"/>
                <w:lang w:val="ru-RU"/>
              </w:rPr>
            </w:pPr>
            <w:r w:rsidRPr="000D039F">
              <w:rPr>
                <w:sz w:val="16"/>
                <w:szCs w:val="16"/>
                <w:lang w:val="ru-RU"/>
              </w:rPr>
              <w:t>100</w:t>
            </w:r>
          </w:p>
        </w:tc>
      </w:tr>
      <w:tr w:rsidR="00240609" w:rsidRPr="000D039F" w14:paraId="389E874C" w14:textId="77777777" w:rsidTr="00DD32FE">
        <w:trPr>
          <w:trHeight w:val="173"/>
          <w:jc w:val="center"/>
        </w:trPr>
        <w:tc>
          <w:tcPr>
            <w:tcW w:w="2263" w:type="dxa"/>
          </w:tcPr>
          <w:p w14:paraId="670D5B77" w14:textId="5D06E371" w:rsidR="00240609" w:rsidRPr="000D039F" w:rsidRDefault="00240609" w:rsidP="00240609">
            <w:pPr>
              <w:pStyle w:val="Tabletext"/>
              <w:rPr>
                <w:sz w:val="16"/>
                <w:szCs w:val="16"/>
                <w:lang w:val="ru-RU"/>
              </w:rPr>
            </w:pPr>
            <w:r w:rsidRPr="000D039F">
              <w:rPr>
                <w:sz w:val="16"/>
                <w:szCs w:val="16"/>
                <w:lang w:val="ru-RU"/>
              </w:rPr>
              <w:t>Усиление антенны (дБ)</w:t>
            </w:r>
          </w:p>
        </w:tc>
        <w:tc>
          <w:tcPr>
            <w:tcW w:w="1134" w:type="dxa"/>
          </w:tcPr>
          <w:p w14:paraId="067AC57E" w14:textId="5665B4A4" w:rsidR="00240609" w:rsidRPr="000D039F" w:rsidRDefault="00240609" w:rsidP="00240609">
            <w:pPr>
              <w:pStyle w:val="Tabletext"/>
              <w:jc w:val="center"/>
              <w:rPr>
                <w:sz w:val="16"/>
                <w:szCs w:val="16"/>
                <w:lang w:val="ru-RU"/>
              </w:rPr>
            </w:pPr>
            <w:r w:rsidRPr="000D039F">
              <w:rPr>
                <w:sz w:val="16"/>
                <w:szCs w:val="16"/>
                <w:lang w:val="ru-RU"/>
              </w:rPr>
              <w:t>36,4</w:t>
            </w:r>
          </w:p>
        </w:tc>
        <w:tc>
          <w:tcPr>
            <w:tcW w:w="1134" w:type="dxa"/>
          </w:tcPr>
          <w:p w14:paraId="2EF71D69" w14:textId="3B04A1CE" w:rsidR="00240609" w:rsidRPr="000D039F" w:rsidRDefault="00240609" w:rsidP="00240609">
            <w:pPr>
              <w:pStyle w:val="Tabletext"/>
              <w:jc w:val="center"/>
              <w:rPr>
                <w:sz w:val="16"/>
                <w:szCs w:val="16"/>
                <w:lang w:val="ru-RU"/>
              </w:rPr>
            </w:pPr>
            <w:r w:rsidRPr="000D039F">
              <w:rPr>
                <w:sz w:val="16"/>
                <w:szCs w:val="16"/>
                <w:lang w:val="ru-RU"/>
              </w:rPr>
              <w:t>43,3</w:t>
            </w:r>
          </w:p>
        </w:tc>
        <w:tc>
          <w:tcPr>
            <w:tcW w:w="1276" w:type="dxa"/>
          </w:tcPr>
          <w:p w14:paraId="5930062E" w14:textId="77777777" w:rsidR="00240609" w:rsidRPr="000D039F" w:rsidRDefault="00240609" w:rsidP="00240609">
            <w:pPr>
              <w:pStyle w:val="Tabletext"/>
              <w:jc w:val="center"/>
              <w:rPr>
                <w:sz w:val="16"/>
                <w:szCs w:val="16"/>
                <w:lang w:val="ru-RU"/>
              </w:rPr>
            </w:pPr>
            <w:r w:rsidRPr="000D039F">
              <w:rPr>
                <w:sz w:val="16"/>
                <w:szCs w:val="16"/>
                <w:lang w:val="ru-RU"/>
              </w:rPr>
              <w:t>34</w:t>
            </w:r>
          </w:p>
        </w:tc>
        <w:tc>
          <w:tcPr>
            <w:tcW w:w="1418" w:type="dxa"/>
          </w:tcPr>
          <w:p w14:paraId="226A0607" w14:textId="450E636C" w:rsidR="00240609" w:rsidRPr="000D039F" w:rsidRDefault="00240609" w:rsidP="00240609">
            <w:pPr>
              <w:pStyle w:val="Tabletext"/>
              <w:jc w:val="center"/>
              <w:rPr>
                <w:sz w:val="16"/>
                <w:szCs w:val="16"/>
                <w:lang w:val="ru-RU"/>
              </w:rPr>
            </w:pPr>
            <w:r w:rsidRPr="000D039F">
              <w:rPr>
                <w:sz w:val="16"/>
                <w:szCs w:val="16"/>
                <w:lang w:val="ru-RU"/>
              </w:rPr>
              <w:t>47,7</w:t>
            </w:r>
          </w:p>
        </w:tc>
        <w:tc>
          <w:tcPr>
            <w:tcW w:w="1417" w:type="dxa"/>
          </w:tcPr>
          <w:p w14:paraId="587602EC" w14:textId="06646C53" w:rsidR="00240609" w:rsidRPr="000D039F" w:rsidRDefault="00240609" w:rsidP="00240609">
            <w:pPr>
              <w:pStyle w:val="Tabletext"/>
              <w:jc w:val="center"/>
              <w:rPr>
                <w:sz w:val="16"/>
                <w:szCs w:val="16"/>
                <w:lang w:val="ru-RU"/>
              </w:rPr>
            </w:pPr>
            <w:r w:rsidRPr="000D039F">
              <w:rPr>
                <w:sz w:val="16"/>
                <w:szCs w:val="16"/>
                <w:lang w:val="ru-RU"/>
              </w:rPr>
              <w:t>63,4</w:t>
            </w:r>
          </w:p>
        </w:tc>
        <w:tc>
          <w:tcPr>
            <w:tcW w:w="989" w:type="dxa"/>
          </w:tcPr>
          <w:p w14:paraId="425B0368" w14:textId="77777777" w:rsidR="00240609" w:rsidRPr="000D039F" w:rsidRDefault="00240609" w:rsidP="00240609">
            <w:pPr>
              <w:pStyle w:val="Tabletext"/>
              <w:jc w:val="center"/>
              <w:rPr>
                <w:sz w:val="16"/>
                <w:szCs w:val="16"/>
                <w:lang w:val="ru-RU"/>
              </w:rPr>
            </w:pPr>
            <w:r w:rsidRPr="000D039F">
              <w:rPr>
                <w:sz w:val="16"/>
                <w:szCs w:val="16"/>
                <w:lang w:val="ru-RU"/>
              </w:rPr>
              <w:t>10</w:t>
            </w:r>
          </w:p>
        </w:tc>
      </w:tr>
      <w:tr w:rsidR="00240609" w:rsidRPr="000D039F" w14:paraId="34DEAAAD" w14:textId="77777777" w:rsidTr="00DD32FE">
        <w:trPr>
          <w:trHeight w:val="248"/>
          <w:jc w:val="center"/>
        </w:trPr>
        <w:tc>
          <w:tcPr>
            <w:tcW w:w="2263" w:type="dxa"/>
          </w:tcPr>
          <w:p w14:paraId="34B93245" w14:textId="5D59A361" w:rsidR="00240609" w:rsidRPr="000D039F" w:rsidRDefault="00240609" w:rsidP="00240609">
            <w:pPr>
              <w:pStyle w:val="Tabletext"/>
              <w:rPr>
                <w:sz w:val="16"/>
                <w:szCs w:val="16"/>
                <w:lang w:val="ru-RU"/>
              </w:rPr>
            </w:pPr>
            <w:r w:rsidRPr="000D039F">
              <w:rPr>
                <w:sz w:val="16"/>
                <w:szCs w:val="16"/>
                <w:lang w:val="ru-RU"/>
              </w:rPr>
              <w:t>Дальность (км)</w:t>
            </w:r>
          </w:p>
        </w:tc>
        <w:tc>
          <w:tcPr>
            <w:tcW w:w="1134" w:type="dxa"/>
          </w:tcPr>
          <w:p w14:paraId="3FCA5BBB" w14:textId="77777777" w:rsidR="00240609" w:rsidRPr="000D039F" w:rsidRDefault="00240609" w:rsidP="00240609">
            <w:pPr>
              <w:pStyle w:val="Tabletext"/>
              <w:jc w:val="center"/>
              <w:rPr>
                <w:sz w:val="16"/>
                <w:szCs w:val="16"/>
                <w:lang w:val="ru-RU"/>
              </w:rPr>
            </w:pPr>
            <w:r w:rsidRPr="000D039F">
              <w:rPr>
                <w:sz w:val="16"/>
                <w:szCs w:val="16"/>
                <w:lang w:val="ru-RU"/>
              </w:rPr>
              <w:t>695</w:t>
            </w:r>
          </w:p>
        </w:tc>
        <w:tc>
          <w:tcPr>
            <w:tcW w:w="1134" w:type="dxa"/>
          </w:tcPr>
          <w:p w14:paraId="512DE688" w14:textId="2019FD4E" w:rsidR="00240609" w:rsidRPr="000D039F" w:rsidRDefault="00240609" w:rsidP="00240609">
            <w:pPr>
              <w:pStyle w:val="Tabletext"/>
              <w:jc w:val="center"/>
              <w:rPr>
                <w:sz w:val="16"/>
                <w:szCs w:val="16"/>
                <w:lang w:val="ru-RU"/>
              </w:rPr>
            </w:pPr>
            <w:r w:rsidRPr="000D039F">
              <w:rPr>
                <w:sz w:val="16"/>
                <w:szCs w:val="16"/>
                <w:lang w:val="ru-RU"/>
              </w:rPr>
              <w:t>1 344</w:t>
            </w:r>
          </w:p>
        </w:tc>
        <w:tc>
          <w:tcPr>
            <w:tcW w:w="1276" w:type="dxa"/>
          </w:tcPr>
          <w:p w14:paraId="68F1C1D3" w14:textId="77777777" w:rsidR="00240609" w:rsidRPr="000D039F" w:rsidRDefault="00240609" w:rsidP="00240609">
            <w:pPr>
              <w:pStyle w:val="Tabletext"/>
              <w:jc w:val="center"/>
              <w:rPr>
                <w:sz w:val="16"/>
                <w:szCs w:val="16"/>
                <w:lang w:val="ru-RU"/>
              </w:rPr>
            </w:pPr>
            <w:r w:rsidRPr="000D039F">
              <w:rPr>
                <w:sz w:val="16"/>
                <w:szCs w:val="16"/>
                <w:lang w:val="ru-RU"/>
              </w:rPr>
              <w:t>1 145</w:t>
            </w:r>
          </w:p>
        </w:tc>
        <w:tc>
          <w:tcPr>
            <w:tcW w:w="1418" w:type="dxa"/>
          </w:tcPr>
          <w:p w14:paraId="1DA5B45D" w14:textId="77777777" w:rsidR="00240609" w:rsidRPr="000D039F" w:rsidRDefault="00240609" w:rsidP="00240609">
            <w:pPr>
              <w:pStyle w:val="Tabletext"/>
              <w:jc w:val="center"/>
              <w:rPr>
                <w:sz w:val="16"/>
                <w:szCs w:val="16"/>
                <w:lang w:val="ru-RU"/>
              </w:rPr>
            </w:pPr>
            <w:r w:rsidRPr="000D039F">
              <w:rPr>
                <w:sz w:val="16"/>
                <w:szCs w:val="16"/>
                <w:lang w:val="ru-RU"/>
              </w:rPr>
              <w:t>350</w:t>
            </w:r>
          </w:p>
        </w:tc>
        <w:tc>
          <w:tcPr>
            <w:tcW w:w="1417" w:type="dxa"/>
          </w:tcPr>
          <w:p w14:paraId="79051F29" w14:textId="77777777" w:rsidR="00240609" w:rsidRPr="000D039F" w:rsidRDefault="00240609" w:rsidP="00240609">
            <w:pPr>
              <w:pStyle w:val="Tabletext"/>
              <w:jc w:val="center"/>
              <w:rPr>
                <w:sz w:val="16"/>
                <w:szCs w:val="16"/>
                <w:lang w:val="ru-RU"/>
              </w:rPr>
            </w:pPr>
            <w:r w:rsidRPr="000D039F">
              <w:rPr>
                <w:sz w:val="16"/>
                <w:szCs w:val="16"/>
                <w:lang w:val="ru-RU"/>
              </w:rPr>
              <w:t>400</w:t>
            </w:r>
          </w:p>
        </w:tc>
        <w:tc>
          <w:tcPr>
            <w:tcW w:w="989" w:type="dxa"/>
          </w:tcPr>
          <w:p w14:paraId="54895DC1" w14:textId="77777777" w:rsidR="00240609" w:rsidRPr="000D039F" w:rsidRDefault="00240609" w:rsidP="00240609">
            <w:pPr>
              <w:pStyle w:val="Tabletext"/>
              <w:jc w:val="center"/>
              <w:rPr>
                <w:sz w:val="16"/>
                <w:szCs w:val="16"/>
                <w:lang w:val="ru-RU"/>
              </w:rPr>
            </w:pPr>
            <w:r w:rsidRPr="000D039F">
              <w:rPr>
                <w:sz w:val="16"/>
                <w:szCs w:val="16"/>
                <w:lang w:val="ru-RU"/>
              </w:rPr>
              <w:t>400</w:t>
            </w:r>
          </w:p>
        </w:tc>
      </w:tr>
      <w:tr w:rsidR="00240609" w:rsidRPr="000D039F" w14:paraId="78FA72D0" w14:textId="77777777" w:rsidTr="00DD32FE">
        <w:trPr>
          <w:trHeight w:val="248"/>
          <w:jc w:val="center"/>
        </w:trPr>
        <w:tc>
          <w:tcPr>
            <w:tcW w:w="2263" w:type="dxa"/>
            <w:shd w:val="clear" w:color="auto" w:fill="FFFFFF" w:themeFill="background1"/>
          </w:tcPr>
          <w:p w14:paraId="5D468876" w14:textId="1BA334F9" w:rsidR="00240609" w:rsidRPr="000D039F" w:rsidRDefault="00240609" w:rsidP="00240609">
            <w:pPr>
              <w:pStyle w:val="Tabletext"/>
              <w:rPr>
                <w:sz w:val="16"/>
                <w:szCs w:val="16"/>
                <w:lang w:val="ru-RU"/>
              </w:rPr>
            </w:pPr>
            <w:proofErr w:type="spellStart"/>
            <w:r w:rsidRPr="000D039F">
              <w:rPr>
                <w:sz w:val="16"/>
                <w:szCs w:val="16"/>
                <w:lang w:val="ru-RU"/>
              </w:rPr>
              <w:t>п.п.м</w:t>
            </w:r>
            <w:proofErr w:type="spellEnd"/>
            <w:r w:rsidRPr="000D039F">
              <w:rPr>
                <w:sz w:val="16"/>
                <w:szCs w:val="16"/>
                <w:lang w:val="ru-RU"/>
              </w:rPr>
              <w:t>. (</w:t>
            </w:r>
            <w:proofErr w:type="gramStart"/>
            <w:r w:rsidRPr="000D039F">
              <w:rPr>
                <w:sz w:val="16"/>
                <w:szCs w:val="16"/>
                <w:lang w:val="ru-RU"/>
              </w:rPr>
              <w:t>дБ(</w:t>
            </w:r>
            <w:proofErr w:type="gramEnd"/>
            <w:r w:rsidRPr="000D039F">
              <w:rPr>
                <w:sz w:val="16"/>
                <w:szCs w:val="16"/>
                <w:lang w:val="ru-RU"/>
              </w:rPr>
              <w:t>Вт/м</w:t>
            </w:r>
            <w:r w:rsidRPr="000D039F">
              <w:rPr>
                <w:sz w:val="16"/>
                <w:szCs w:val="16"/>
                <w:vertAlign w:val="superscript"/>
                <w:lang w:val="ru-RU"/>
              </w:rPr>
              <w:t>2</w:t>
            </w:r>
            <w:r w:rsidRPr="000D039F">
              <w:rPr>
                <w:sz w:val="16"/>
                <w:szCs w:val="16"/>
                <w:lang w:val="ru-RU"/>
              </w:rPr>
              <w:t>))</w:t>
            </w:r>
          </w:p>
        </w:tc>
        <w:tc>
          <w:tcPr>
            <w:tcW w:w="1134" w:type="dxa"/>
            <w:shd w:val="clear" w:color="auto" w:fill="FFFFFF" w:themeFill="background1"/>
          </w:tcPr>
          <w:p w14:paraId="75EDF9FF" w14:textId="3EE978CD" w:rsidR="00240609" w:rsidRPr="000D039F" w:rsidRDefault="00240609" w:rsidP="00240609">
            <w:pPr>
              <w:pStyle w:val="Tabletext"/>
              <w:jc w:val="center"/>
              <w:rPr>
                <w:sz w:val="16"/>
                <w:szCs w:val="16"/>
                <w:lang w:val="ru-RU"/>
              </w:rPr>
            </w:pPr>
            <w:r w:rsidRPr="000D039F">
              <w:rPr>
                <w:sz w:val="16"/>
                <w:szCs w:val="16"/>
                <w:lang w:val="ru-RU"/>
              </w:rPr>
              <w:t>–59,67</w:t>
            </w:r>
          </w:p>
        </w:tc>
        <w:tc>
          <w:tcPr>
            <w:tcW w:w="1134" w:type="dxa"/>
            <w:shd w:val="clear" w:color="auto" w:fill="FFFFFF" w:themeFill="background1"/>
          </w:tcPr>
          <w:p w14:paraId="459C9164" w14:textId="58CF3465" w:rsidR="00240609" w:rsidRPr="000D039F" w:rsidRDefault="00240609" w:rsidP="00240609">
            <w:pPr>
              <w:pStyle w:val="Tabletext"/>
              <w:jc w:val="center"/>
              <w:rPr>
                <w:sz w:val="16"/>
                <w:szCs w:val="16"/>
                <w:lang w:val="ru-RU"/>
              </w:rPr>
            </w:pPr>
            <w:r w:rsidRPr="000D039F">
              <w:rPr>
                <w:sz w:val="16"/>
                <w:szCs w:val="16"/>
                <w:lang w:val="ru-RU"/>
              </w:rPr>
              <w:t>–77,25</w:t>
            </w:r>
          </w:p>
        </w:tc>
        <w:tc>
          <w:tcPr>
            <w:tcW w:w="1276" w:type="dxa"/>
            <w:shd w:val="clear" w:color="auto" w:fill="FFFFFF" w:themeFill="background1"/>
          </w:tcPr>
          <w:p w14:paraId="22827695" w14:textId="3C0115AC" w:rsidR="00240609" w:rsidRPr="000D039F" w:rsidRDefault="00240609" w:rsidP="00240609">
            <w:pPr>
              <w:pStyle w:val="Tabletext"/>
              <w:jc w:val="center"/>
              <w:rPr>
                <w:sz w:val="16"/>
                <w:szCs w:val="16"/>
                <w:lang w:val="ru-RU"/>
              </w:rPr>
            </w:pPr>
            <w:r w:rsidRPr="000D039F">
              <w:rPr>
                <w:sz w:val="16"/>
                <w:szCs w:val="16"/>
                <w:lang w:val="ru-RU"/>
              </w:rPr>
              <w:t>–78,17</w:t>
            </w:r>
          </w:p>
        </w:tc>
        <w:tc>
          <w:tcPr>
            <w:tcW w:w="1418" w:type="dxa"/>
            <w:shd w:val="clear" w:color="auto" w:fill="FFFFFF" w:themeFill="background1"/>
          </w:tcPr>
          <w:p w14:paraId="020BF006" w14:textId="7A90B0D6" w:rsidR="00240609" w:rsidRPr="000D039F" w:rsidRDefault="00240609" w:rsidP="00240609">
            <w:pPr>
              <w:pStyle w:val="Tabletext"/>
              <w:jc w:val="center"/>
              <w:rPr>
                <w:sz w:val="16"/>
                <w:szCs w:val="16"/>
                <w:lang w:val="ru-RU"/>
              </w:rPr>
            </w:pPr>
            <w:r w:rsidRPr="000D039F">
              <w:rPr>
                <w:sz w:val="16"/>
                <w:szCs w:val="16"/>
                <w:lang w:val="ru-RU"/>
              </w:rPr>
              <w:t>–46,55</w:t>
            </w:r>
          </w:p>
        </w:tc>
        <w:tc>
          <w:tcPr>
            <w:tcW w:w="1417" w:type="dxa"/>
            <w:shd w:val="clear" w:color="auto" w:fill="FFFFFF" w:themeFill="background1"/>
          </w:tcPr>
          <w:p w14:paraId="1F03CB02" w14:textId="6D26FCF9" w:rsidR="00240609" w:rsidRPr="000D039F" w:rsidRDefault="00240609" w:rsidP="00240609">
            <w:pPr>
              <w:pStyle w:val="Tabletext"/>
              <w:jc w:val="center"/>
              <w:rPr>
                <w:sz w:val="16"/>
                <w:szCs w:val="16"/>
                <w:lang w:val="ru-RU"/>
              </w:rPr>
            </w:pPr>
            <w:r w:rsidRPr="000D039F">
              <w:rPr>
                <w:sz w:val="16"/>
                <w:szCs w:val="16"/>
                <w:lang w:val="ru-RU"/>
              </w:rPr>
              <w:t>–31,64</w:t>
            </w:r>
          </w:p>
        </w:tc>
        <w:tc>
          <w:tcPr>
            <w:tcW w:w="989" w:type="dxa"/>
            <w:shd w:val="clear" w:color="auto" w:fill="FFFFFF" w:themeFill="background1"/>
          </w:tcPr>
          <w:p w14:paraId="6F8FC160" w14:textId="736277A9" w:rsidR="00240609" w:rsidRPr="000D039F" w:rsidRDefault="00240609" w:rsidP="00240609">
            <w:pPr>
              <w:pStyle w:val="Tabletext"/>
              <w:jc w:val="center"/>
              <w:rPr>
                <w:sz w:val="16"/>
                <w:szCs w:val="16"/>
                <w:lang w:val="ru-RU"/>
              </w:rPr>
            </w:pPr>
            <w:r w:rsidRPr="000D039F">
              <w:rPr>
                <w:sz w:val="16"/>
                <w:szCs w:val="16"/>
                <w:lang w:val="ru-RU"/>
              </w:rPr>
              <w:t>‒93,03</w:t>
            </w:r>
          </w:p>
        </w:tc>
      </w:tr>
    </w:tbl>
    <w:p w14:paraId="11262701" w14:textId="77777777" w:rsidR="00C00CB8" w:rsidRPr="000D039F" w:rsidRDefault="00C00CB8" w:rsidP="00CE41C6">
      <w:pPr>
        <w:spacing w:before="0"/>
        <w:rPr>
          <w:sz w:val="8"/>
          <w:szCs w:val="8"/>
          <w:lang w:val="ru-RU"/>
        </w:rPr>
      </w:pPr>
    </w:p>
    <w:p w14:paraId="150ECC7A" w14:textId="77777777" w:rsidR="00CE71C1" w:rsidRPr="000D039F" w:rsidRDefault="00CE71C1" w:rsidP="00CE41C6">
      <w:pPr>
        <w:tabs>
          <w:tab w:val="clear" w:pos="1134"/>
          <w:tab w:val="clear" w:pos="1871"/>
          <w:tab w:val="clear" w:pos="2268"/>
        </w:tabs>
        <w:overflowPunct/>
        <w:autoSpaceDE/>
        <w:autoSpaceDN/>
        <w:adjustRightInd/>
        <w:spacing w:before="0"/>
        <w:textAlignment w:val="auto"/>
        <w:rPr>
          <w:sz w:val="8"/>
          <w:szCs w:val="8"/>
          <w:lang w:val="ru-RU" w:eastAsia="zh-CN"/>
        </w:rPr>
        <w:sectPr w:rsidR="00CE71C1" w:rsidRPr="000D039F" w:rsidSect="005E0E5E">
          <w:headerReference w:type="even" r:id="rId142"/>
          <w:headerReference w:type="default" r:id="rId143"/>
          <w:type w:val="oddPage"/>
          <w:pgSz w:w="11907" w:h="16834" w:code="9"/>
          <w:pgMar w:top="1418" w:right="1134" w:bottom="1134" w:left="1134" w:header="720" w:footer="482" w:gutter="0"/>
          <w:cols w:space="720"/>
          <w:vAlign w:val="both"/>
          <w:docGrid w:linePitch="326"/>
        </w:sectPr>
      </w:pPr>
    </w:p>
    <w:p w14:paraId="154C8078" w14:textId="115BD672" w:rsidR="003F776F" w:rsidRPr="000D039F" w:rsidRDefault="009B1DDD" w:rsidP="003F776F">
      <w:pPr>
        <w:pStyle w:val="ChapNo"/>
        <w:rPr>
          <w:lang w:val="ru-RU"/>
        </w:rPr>
      </w:pPr>
      <w:bookmarkStart w:id="361" w:name="_Toc225752119"/>
      <w:bookmarkStart w:id="362" w:name="_Toc225754181"/>
      <w:bookmarkStart w:id="363" w:name="_Toc236238868"/>
      <w:bookmarkStart w:id="364" w:name="_Toc236299112"/>
      <w:r w:rsidRPr="000D039F">
        <w:rPr>
          <w:lang w:val="ru-RU"/>
        </w:rPr>
        <w:lastRenderedPageBreak/>
        <w:t>ГЛАВА</w:t>
      </w:r>
      <w:r w:rsidR="003F776F" w:rsidRPr="000D039F">
        <w:rPr>
          <w:lang w:val="ru-RU"/>
        </w:rPr>
        <w:t xml:space="preserve"> 6</w:t>
      </w:r>
      <w:bookmarkEnd w:id="361"/>
      <w:bookmarkEnd w:id="362"/>
      <w:bookmarkEnd w:id="363"/>
      <w:bookmarkEnd w:id="364"/>
    </w:p>
    <w:p w14:paraId="32E9264E" w14:textId="4F188D90" w:rsidR="003F776F" w:rsidRPr="000D039F" w:rsidRDefault="009B1DDD" w:rsidP="003F776F">
      <w:pPr>
        <w:pStyle w:val="Chaptitle"/>
        <w:rPr>
          <w:lang w:val="ru-RU"/>
        </w:rPr>
      </w:pPr>
      <w:r w:rsidRPr="000D039F">
        <w:rPr>
          <w:lang w:val="ru-RU"/>
        </w:rPr>
        <w:t>Космическая погода</w:t>
      </w:r>
    </w:p>
    <w:p w14:paraId="16D02669" w14:textId="77777777" w:rsidR="009B1DDD" w:rsidRPr="000D039F" w:rsidRDefault="009B1DDD" w:rsidP="0053797A">
      <w:pPr>
        <w:pStyle w:val="Heading2"/>
        <w:rPr>
          <w:lang w:val="ru-RU"/>
        </w:rPr>
      </w:pPr>
      <w:bookmarkStart w:id="365" w:name="_Toc159597277"/>
      <w:bookmarkStart w:id="366" w:name="_Toc236299113"/>
      <w:bookmarkEnd w:id="365"/>
      <w:r w:rsidRPr="000D039F">
        <w:rPr>
          <w:lang w:val="ru-RU"/>
        </w:rPr>
        <w:t>6.1</w:t>
      </w:r>
      <w:r w:rsidRPr="000D039F">
        <w:rPr>
          <w:lang w:val="ru-RU"/>
        </w:rPr>
        <w:tab/>
        <w:t>Определение космической погоды и связанной с ней службы радиосвязи</w:t>
      </w:r>
      <w:bookmarkEnd w:id="366"/>
    </w:p>
    <w:p w14:paraId="4A5E5812" w14:textId="77777777" w:rsidR="009B1DDD" w:rsidRPr="000D039F" w:rsidRDefault="009B1DDD" w:rsidP="009B1DDD">
      <w:pPr>
        <w:rPr>
          <w:lang w:val="ru-RU"/>
        </w:rPr>
      </w:pPr>
      <w:r w:rsidRPr="000D039F">
        <w:rPr>
          <w:lang w:val="ru-RU"/>
        </w:rPr>
        <w:t>ВКР-23 утвердила следующее определение космической погоды:</w:t>
      </w:r>
    </w:p>
    <w:p w14:paraId="206580C9" w14:textId="77777777" w:rsidR="009B1DDD" w:rsidRPr="000D039F" w:rsidRDefault="009B1DDD" w:rsidP="009B1DDD">
      <w:pPr>
        <w:rPr>
          <w:lang w:val="ru-RU"/>
        </w:rPr>
      </w:pPr>
      <w:r w:rsidRPr="000D039F">
        <w:rPr>
          <w:lang w:val="ru-RU"/>
        </w:rPr>
        <w:tab/>
      </w:r>
      <w:r w:rsidRPr="000D039F">
        <w:rPr>
          <w:i/>
          <w:iCs/>
          <w:lang w:val="ru-RU"/>
        </w:rPr>
        <w:t>космическая погода</w:t>
      </w:r>
      <w:r w:rsidRPr="000D039F">
        <w:rPr>
          <w:lang w:val="ru-RU"/>
        </w:rPr>
        <w:t>: природные явления, возникающие главным образом в результате солнечной активности и происходящие за пределами основной части земной атмосферы, которые влияют на окружающую среду Земли и деятельность человека.</w:t>
      </w:r>
    </w:p>
    <w:p w14:paraId="710A551D" w14:textId="418D9625" w:rsidR="009B1DDD" w:rsidRPr="000D039F" w:rsidRDefault="009B1DDD" w:rsidP="009B1DDD">
      <w:pPr>
        <w:rPr>
          <w:lang w:val="ru-RU"/>
        </w:rPr>
      </w:pPr>
      <w:r w:rsidRPr="000D039F">
        <w:rPr>
          <w:lang w:val="ru-RU"/>
        </w:rPr>
        <w:t xml:space="preserve">В </w:t>
      </w:r>
      <w:r w:rsidR="00803223" w:rsidRPr="000D039F">
        <w:rPr>
          <w:lang w:val="ru-RU"/>
        </w:rPr>
        <w:t xml:space="preserve">Статье </w:t>
      </w:r>
      <w:r w:rsidRPr="000D039F">
        <w:rPr>
          <w:b/>
          <w:bCs/>
          <w:lang w:val="ru-RU"/>
        </w:rPr>
        <w:t>29B.1</w:t>
      </w:r>
      <w:r w:rsidRPr="000D039F">
        <w:rPr>
          <w:lang w:val="ru-RU"/>
        </w:rPr>
        <w:t xml:space="preserve"> Регламента радиосвязи определяется радиослужба, связанная с наблюдениями за космической погодой: </w:t>
      </w:r>
      <w:r w:rsidR="00063FA9" w:rsidRPr="000D039F">
        <w:rPr>
          <w:lang w:val="ru-RU"/>
        </w:rPr>
        <w:t>"</w:t>
      </w:r>
      <w:r w:rsidRPr="000D039F">
        <w:rPr>
          <w:lang w:val="ru-RU"/>
        </w:rPr>
        <w:t>Датчики космической погоды могут работать во вспомогательной службе метеорологии в рамках распределений подкласса ВСМ (космическая погода)</w:t>
      </w:r>
      <w:r w:rsidR="00063FA9" w:rsidRPr="000D039F">
        <w:rPr>
          <w:lang w:val="ru-RU"/>
        </w:rPr>
        <w:t>"</w:t>
      </w:r>
      <w:r w:rsidRPr="000D039F">
        <w:rPr>
          <w:lang w:val="ru-RU"/>
        </w:rPr>
        <w:t>.</w:t>
      </w:r>
    </w:p>
    <w:p w14:paraId="34703F48" w14:textId="77777777" w:rsidR="009B1DDD" w:rsidRPr="000D039F" w:rsidRDefault="009B1DDD" w:rsidP="0053797A">
      <w:pPr>
        <w:pStyle w:val="Heading2"/>
        <w:rPr>
          <w:lang w:val="ru-RU"/>
        </w:rPr>
      </w:pPr>
      <w:bookmarkStart w:id="367" w:name="_Toc236299114"/>
      <w:r w:rsidRPr="000D039F">
        <w:rPr>
          <w:lang w:val="ru-RU"/>
        </w:rPr>
        <w:t>6.2</w:t>
      </w:r>
      <w:r w:rsidRPr="000D039F">
        <w:rPr>
          <w:lang w:val="ru-RU"/>
        </w:rPr>
        <w:tab/>
        <w:t>Наблюдения за космической погодой</w:t>
      </w:r>
      <w:bookmarkEnd w:id="367"/>
    </w:p>
    <w:p w14:paraId="51388FD6" w14:textId="77777777" w:rsidR="009B1DDD" w:rsidRPr="000D039F" w:rsidRDefault="009B1DDD" w:rsidP="0053797A">
      <w:pPr>
        <w:pStyle w:val="Heading3"/>
        <w:rPr>
          <w:lang w:val="ru-RU"/>
        </w:rPr>
      </w:pPr>
      <w:bookmarkStart w:id="368" w:name="_Toc236299115"/>
      <w:r w:rsidRPr="000D039F">
        <w:rPr>
          <w:lang w:val="ru-RU"/>
        </w:rPr>
        <w:t>6.2.1</w:t>
      </w:r>
      <w:r w:rsidRPr="000D039F">
        <w:rPr>
          <w:lang w:val="ru-RU"/>
        </w:rPr>
        <w:tab/>
        <w:t>Наблюдаемые явления</w:t>
      </w:r>
      <w:bookmarkEnd w:id="368"/>
    </w:p>
    <w:p w14:paraId="01F2E70D" w14:textId="77777777" w:rsidR="009B1DDD" w:rsidRPr="000D039F" w:rsidRDefault="009B1DDD" w:rsidP="009B1DDD">
      <w:pPr>
        <w:rPr>
          <w:lang w:val="ru-RU"/>
        </w:rPr>
      </w:pPr>
      <w:r w:rsidRPr="000D039F">
        <w:rPr>
          <w:lang w:val="ru-RU"/>
        </w:rPr>
        <w:t xml:space="preserve">К космической погоде относятся разнообразные физические явления, как показано на Рисунке </w:t>
      </w:r>
      <w:proofErr w:type="gramStart"/>
      <w:r w:rsidRPr="000D039F">
        <w:rPr>
          <w:lang w:val="ru-RU"/>
        </w:rPr>
        <w:t>6-1</w:t>
      </w:r>
      <w:proofErr w:type="gramEnd"/>
      <w:r w:rsidRPr="000D039F">
        <w:rPr>
          <w:lang w:val="ru-RU"/>
        </w:rPr>
        <w:t>. К ним относятся геомагнитные бури и суббури, возбуждение радиационных поясов Ван Аллена, полярные сияния, ионосферные возмущения, сцинтилляция радиосигналов, передаваемых со спутников на наземные станции, радиолокационные сигналы дальнего радиуса действия и индуцированные геомагнитными полями токи на поверхности Земли. Важными факторами, обуславливающими явления космической погоды, являются корональные выбросы массы и связанные с ними ударные волны, солнечные энергетические частицы, высокоскоростные потоки солнечного ветра и солнечные вспышки.</w:t>
      </w:r>
    </w:p>
    <w:p w14:paraId="3562FA64" w14:textId="5A2B087B" w:rsidR="003F776F" w:rsidRPr="000D039F" w:rsidRDefault="009B1DDD" w:rsidP="003F776F">
      <w:pPr>
        <w:pStyle w:val="FigureNo"/>
        <w:rPr>
          <w:lang w:val="ru-RU"/>
        </w:rPr>
      </w:pPr>
      <w:r w:rsidRPr="000D039F">
        <w:rPr>
          <w:lang w:val="ru-RU"/>
        </w:rPr>
        <w:t>РИСУНОК</w:t>
      </w:r>
      <w:r w:rsidR="003F776F" w:rsidRPr="000D039F">
        <w:rPr>
          <w:lang w:val="ru-RU"/>
        </w:rPr>
        <w:t xml:space="preserve"> </w:t>
      </w:r>
      <w:proofErr w:type="gramStart"/>
      <w:r w:rsidR="001C7F31" w:rsidRPr="000D039F">
        <w:rPr>
          <w:lang w:val="ru-RU"/>
        </w:rPr>
        <w:t>6-</w:t>
      </w:r>
      <w:r w:rsidR="003F776F" w:rsidRPr="000D039F">
        <w:rPr>
          <w:lang w:val="ru-RU"/>
        </w:rPr>
        <w:t>1</w:t>
      </w:r>
      <w:proofErr w:type="gramEnd"/>
    </w:p>
    <w:p w14:paraId="312CA206" w14:textId="55E6EADE" w:rsidR="003F776F" w:rsidRPr="000D039F" w:rsidRDefault="009B1DDD" w:rsidP="003F776F">
      <w:pPr>
        <w:pStyle w:val="Figuretitle"/>
        <w:rPr>
          <w:lang w:val="ru-RU"/>
        </w:rPr>
      </w:pPr>
      <w:r w:rsidRPr="000D039F">
        <w:rPr>
          <w:lang w:val="ru-RU"/>
        </w:rPr>
        <w:t>Явления космической погоды</w:t>
      </w:r>
    </w:p>
    <w:p w14:paraId="185095E7" w14:textId="4DAEE0D9" w:rsidR="003F776F" w:rsidRPr="000D039F" w:rsidRDefault="003A2FFB" w:rsidP="000D67F9">
      <w:pPr>
        <w:pStyle w:val="Figure"/>
        <w:keepNext w:val="0"/>
        <w:keepLines w:val="0"/>
        <w:rPr>
          <w:lang w:val="ru-RU"/>
        </w:rPr>
      </w:pPr>
      <w:r w:rsidRPr="000D039F">
        <w:rPr>
          <w:noProof/>
          <w:lang w:val="ru-RU"/>
        </w:rPr>
        <w:drawing>
          <wp:inline distT="0" distB="0" distL="0" distR="0" wp14:anchorId="28FF2861" wp14:editId="48F4C7AA">
            <wp:extent cx="5153660" cy="3698875"/>
            <wp:effectExtent l="0" t="0" r="8890" b="0"/>
            <wp:docPr id="1299829850"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2"/>
                    <pic:cNvPicPr>
                      <a:picLocks noChangeAspect="1" noChangeArrowheads="1"/>
                    </pic:cNvPicPr>
                  </pic:nvPicPr>
                  <pic:blipFill>
                    <a:blip r:embed="rId144" cstate="print">
                      <a:extLst>
                        <a:ext uri="{28A0092B-C50C-407E-A947-70E740481C1C}">
                          <a14:useLocalDpi xmlns:a14="http://schemas.microsoft.com/office/drawing/2010/main" val="0"/>
                        </a:ext>
                      </a:extLst>
                    </a:blip>
                    <a:srcRect/>
                    <a:stretch>
                      <a:fillRect/>
                    </a:stretch>
                  </pic:blipFill>
                  <pic:spPr bwMode="auto">
                    <a:xfrm>
                      <a:off x="0" y="0"/>
                      <a:ext cx="5153660" cy="3698875"/>
                    </a:xfrm>
                    <a:prstGeom prst="rect">
                      <a:avLst/>
                    </a:prstGeom>
                    <a:noFill/>
                    <a:ln>
                      <a:noFill/>
                    </a:ln>
                  </pic:spPr>
                </pic:pic>
              </a:graphicData>
            </a:graphic>
          </wp:inline>
        </w:drawing>
      </w:r>
    </w:p>
    <w:p w14:paraId="19367BAB" w14:textId="77777777" w:rsidR="009B1DDD" w:rsidRPr="000D039F" w:rsidRDefault="009B1DDD" w:rsidP="0053797A">
      <w:pPr>
        <w:pStyle w:val="Heading3"/>
        <w:rPr>
          <w:lang w:val="ru-RU"/>
        </w:rPr>
      </w:pPr>
      <w:bookmarkStart w:id="369" w:name="_Toc236299116"/>
      <w:bookmarkStart w:id="370" w:name="_Hlk525098345"/>
      <w:r w:rsidRPr="000D039F">
        <w:rPr>
          <w:lang w:val="ru-RU"/>
        </w:rPr>
        <w:lastRenderedPageBreak/>
        <w:t>6.2.2</w:t>
      </w:r>
      <w:r w:rsidRPr="000D039F">
        <w:rPr>
          <w:lang w:val="ru-RU"/>
        </w:rPr>
        <w:tab/>
        <w:t>Потребность в наблюдениях за космической погодой</w:t>
      </w:r>
      <w:bookmarkEnd w:id="369"/>
    </w:p>
    <w:p w14:paraId="5A3314A7" w14:textId="77777777" w:rsidR="009B1DDD" w:rsidRPr="000D039F" w:rsidRDefault="009B1DDD" w:rsidP="009B1DDD">
      <w:pPr>
        <w:rPr>
          <w:lang w:val="ru-RU"/>
        </w:rPr>
      </w:pPr>
      <w:r w:rsidRPr="000D039F">
        <w:rPr>
          <w:lang w:val="ru-RU"/>
        </w:rPr>
        <w:t>Наблюдения за космической погодой необходимы для следующих задач:</w:t>
      </w:r>
    </w:p>
    <w:p w14:paraId="74AC3A15" w14:textId="77777777" w:rsidR="009B1DDD" w:rsidRPr="000D039F" w:rsidRDefault="009B1DDD" w:rsidP="0053797A">
      <w:pPr>
        <w:pStyle w:val="enumlev1"/>
        <w:rPr>
          <w:lang w:val="ru-RU"/>
        </w:rPr>
      </w:pPr>
      <w:r w:rsidRPr="000D039F">
        <w:rPr>
          <w:lang w:val="ru-RU"/>
        </w:rPr>
        <w:t>‒</w:t>
      </w:r>
      <w:r w:rsidRPr="000D039F">
        <w:rPr>
          <w:lang w:val="ru-RU"/>
        </w:rPr>
        <w:tab/>
        <w:t xml:space="preserve">мониторинг и прогнозирование возникновения и вероятности возмущений космической погоды (включая мониторинг тех аспектов солнечной активности, которые связаны с вышеупомянутыми возмущениями, вызываемыми космической погодой); </w:t>
      </w:r>
    </w:p>
    <w:p w14:paraId="0E3D3BA8" w14:textId="77777777" w:rsidR="009B1DDD" w:rsidRPr="000D039F" w:rsidRDefault="009B1DDD" w:rsidP="0053797A">
      <w:pPr>
        <w:pStyle w:val="enumlev1"/>
        <w:rPr>
          <w:lang w:val="ru-RU"/>
        </w:rPr>
      </w:pPr>
      <w:r w:rsidRPr="000D039F">
        <w:rPr>
          <w:lang w:val="ru-RU"/>
        </w:rPr>
        <w:t>‒</w:t>
      </w:r>
      <w:r w:rsidRPr="000D039F">
        <w:rPr>
          <w:lang w:val="ru-RU"/>
        </w:rPr>
        <w:tab/>
        <w:t xml:space="preserve">передача оповещений об опасных явлениях при превышении пороговых значений возмущений; </w:t>
      </w:r>
    </w:p>
    <w:p w14:paraId="5E26519A" w14:textId="77777777" w:rsidR="009B1DDD" w:rsidRPr="000D039F" w:rsidRDefault="009B1DDD" w:rsidP="0053797A">
      <w:pPr>
        <w:pStyle w:val="enumlev1"/>
        <w:rPr>
          <w:lang w:val="ru-RU"/>
        </w:rPr>
      </w:pPr>
      <w:r w:rsidRPr="000D039F">
        <w:rPr>
          <w:lang w:val="ru-RU"/>
        </w:rPr>
        <w:t>‒</w:t>
      </w:r>
      <w:r w:rsidRPr="000D039F">
        <w:rPr>
          <w:lang w:val="ru-RU"/>
        </w:rPr>
        <w:tab/>
        <w:t xml:space="preserve">руководство проектированием как космических систем (т. е. спутников и процедур безопасности космонавтов), так и наземных систем (т. е. защита электросетей и организация воздушного движения); </w:t>
      </w:r>
    </w:p>
    <w:p w14:paraId="7F157C46" w14:textId="77777777" w:rsidR="009B1DDD" w:rsidRPr="000D039F" w:rsidRDefault="009B1DDD" w:rsidP="0053797A">
      <w:pPr>
        <w:pStyle w:val="enumlev1"/>
        <w:rPr>
          <w:lang w:val="ru-RU"/>
        </w:rPr>
      </w:pPr>
      <w:r w:rsidRPr="000D039F">
        <w:rPr>
          <w:lang w:val="ru-RU"/>
        </w:rPr>
        <w:t>‒</w:t>
      </w:r>
      <w:r w:rsidRPr="000D039F">
        <w:rPr>
          <w:lang w:val="ru-RU"/>
        </w:rPr>
        <w:tab/>
        <w:t xml:space="preserve">обеспечение безопасного и надежного функционирования объектов энергетической инфраструктуры, транспортных систем и коммуникационных инфраструктур, включая также Глобальную навигационную спутниковую систему (ГНСС) и критически важные объекты инфраструктуры, что может иметь потенциальные последствия для безопасности и благосостояния людей; </w:t>
      </w:r>
    </w:p>
    <w:p w14:paraId="764D88E1" w14:textId="77777777" w:rsidR="009B1DDD" w:rsidRPr="000D039F" w:rsidRDefault="009B1DDD" w:rsidP="0053797A">
      <w:pPr>
        <w:pStyle w:val="enumlev1"/>
        <w:rPr>
          <w:lang w:val="ru-RU"/>
        </w:rPr>
      </w:pPr>
      <w:r w:rsidRPr="000D039F">
        <w:rPr>
          <w:lang w:val="ru-RU"/>
        </w:rPr>
        <w:t>‒</w:t>
      </w:r>
      <w:r w:rsidRPr="000D039F">
        <w:rPr>
          <w:lang w:val="ru-RU"/>
        </w:rPr>
        <w:tab/>
        <w:t xml:space="preserve">предоставление исходных данных для разработки и проверки численных моделей условий космической погоды; </w:t>
      </w:r>
    </w:p>
    <w:p w14:paraId="17891EE5" w14:textId="77777777" w:rsidR="009B1DDD" w:rsidRPr="000D039F" w:rsidRDefault="009B1DDD" w:rsidP="0053797A">
      <w:pPr>
        <w:pStyle w:val="enumlev1"/>
        <w:rPr>
          <w:lang w:val="ru-RU"/>
        </w:rPr>
      </w:pPr>
      <w:r w:rsidRPr="000D039F">
        <w:rPr>
          <w:lang w:val="ru-RU"/>
        </w:rPr>
        <w:t>‒</w:t>
      </w:r>
      <w:r w:rsidRPr="000D039F">
        <w:rPr>
          <w:lang w:val="ru-RU"/>
        </w:rPr>
        <w:tab/>
        <w:t xml:space="preserve">проведение исследований, которые улучшат наше понимание Солнца и солнечной активности в расширенной атмосфере Земли; и </w:t>
      </w:r>
    </w:p>
    <w:p w14:paraId="0272F41D" w14:textId="77777777" w:rsidR="009B1DDD" w:rsidRPr="000D039F" w:rsidRDefault="009B1DDD" w:rsidP="0053797A">
      <w:pPr>
        <w:pStyle w:val="enumlev1"/>
        <w:rPr>
          <w:lang w:val="ru-RU"/>
        </w:rPr>
      </w:pPr>
      <w:r w:rsidRPr="000D039F">
        <w:rPr>
          <w:lang w:val="ru-RU"/>
        </w:rPr>
        <w:t>‒</w:t>
      </w:r>
      <w:r w:rsidRPr="000D039F">
        <w:rPr>
          <w:lang w:val="ru-RU"/>
        </w:rPr>
        <w:tab/>
        <w:t xml:space="preserve">обеспечение постоянного мониторинга, </w:t>
      </w:r>
      <w:proofErr w:type="spellStart"/>
      <w:r w:rsidRPr="000D039F">
        <w:rPr>
          <w:lang w:val="ru-RU"/>
        </w:rPr>
        <w:t>наукастинга</w:t>
      </w:r>
      <w:proofErr w:type="spellEnd"/>
      <w:r w:rsidRPr="000D039F">
        <w:rPr>
          <w:lang w:val="ru-RU"/>
        </w:rPr>
        <w:t xml:space="preserve"> и прогнозов, необходимых подвижным службам, включая Международную мобильную телесвязь (IМТ).</w:t>
      </w:r>
    </w:p>
    <w:p w14:paraId="0F0BA380" w14:textId="77777777" w:rsidR="009B1DDD" w:rsidRPr="000D039F" w:rsidRDefault="009B1DDD" w:rsidP="0053797A">
      <w:pPr>
        <w:pStyle w:val="Heading3"/>
        <w:rPr>
          <w:lang w:val="ru-RU"/>
        </w:rPr>
      </w:pPr>
      <w:bookmarkStart w:id="371" w:name="_Toc236299117"/>
      <w:r w:rsidRPr="000D039F">
        <w:rPr>
          <w:lang w:val="ru-RU"/>
        </w:rPr>
        <w:t>6.2.3</w:t>
      </w:r>
      <w:r w:rsidRPr="000D039F">
        <w:rPr>
          <w:lang w:val="ru-RU"/>
        </w:rPr>
        <w:tab/>
        <w:t>Системы датчиков космической погоды, использующие радиочастотный спектр</w:t>
      </w:r>
      <w:bookmarkEnd w:id="371"/>
    </w:p>
    <w:p w14:paraId="4C8C2A5C" w14:textId="77777777" w:rsidR="009B1DDD" w:rsidRPr="000D039F" w:rsidRDefault="009B1DDD" w:rsidP="009B1DDD">
      <w:pPr>
        <w:rPr>
          <w:lang w:val="ru-RU"/>
        </w:rPr>
      </w:pPr>
      <w:r w:rsidRPr="000D039F">
        <w:rPr>
          <w:lang w:val="ru-RU"/>
        </w:rPr>
        <w:t>Оперативная продукция и обслуживание в области космической погоды предоставляются различными организациями по всему миру, которые в ряде случаев объединяются в глобальные сети. Продукцию и обслуживание, необходимые для удовлетворения потребностей в наблюдениях за космической погодой, можно разделить на четыре широкие категории: солнечные и межпланетные (солнечный ветер), энергетические частицы, геомагнитные и ионосферные.</w:t>
      </w:r>
    </w:p>
    <w:p w14:paraId="3841F97E" w14:textId="77777777" w:rsidR="009B1DDD" w:rsidRPr="000D039F" w:rsidRDefault="009B1DDD" w:rsidP="009B1DDD">
      <w:pPr>
        <w:rPr>
          <w:lang w:val="ru-RU"/>
        </w:rPr>
      </w:pPr>
      <w:r w:rsidRPr="000D039F">
        <w:rPr>
          <w:lang w:val="ru-RU"/>
        </w:rPr>
        <w:t xml:space="preserve">Во всех этих категориях наблюдения получают путем комбинации наземных и космических приборов. Измерения энергетических частиц и геомагнитного поля обычно проводятся </w:t>
      </w:r>
      <w:r w:rsidRPr="000D039F">
        <w:rPr>
          <w:i/>
          <w:iCs/>
          <w:lang w:val="ru-RU"/>
        </w:rPr>
        <w:t>in situ</w:t>
      </w:r>
      <w:r w:rsidRPr="000D039F">
        <w:rPr>
          <w:lang w:val="ru-RU"/>
        </w:rPr>
        <w:t>: в космосе, в атмосфере и на уровне земной поверхности. Их методы обнаружения не предполагают прямого использования радиосигналов, поэтому эти типы наблюдений не будут рассматриваться в настоящей главе.</w:t>
      </w:r>
    </w:p>
    <w:p w14:paraId="560D2A18" w14:textId="77777777" w:rsidR="009B1DDD" w:rsidRPr="000D039F" w:rsidRDefault="009B1DDD" w:rsidP="009B1DDD">
      <w:pPr>
        <w:rPr>
          <w:lang w:val="ru-RU"/>
        </w:rPr>
      </w:pPr>
      <w:r w:rsidRPr="000D039F">
        <w:rPr>
          <w:lang w:val="ru-RU"/>
        </w:rPr>
        <w:t>К остальным приборам дистанционного зондирования, использующим для своих измерений радиоволновые излучения и распространение радиоволн, относятся как пассивные (только прием), так и активные (излучение и прием) системы.</w:t>
      </w:r>
    </w:p>
    <w:p w14:paraId="5214B3F5" w14:textId="77777777" w:rsidR="009B1DDD" w:rsidRPr="000D039F" w:rsidRDefault="009B1DDD" w:rsidP="009B1DDD">
      <w:pPr>
        <w:rPr>
          <w:lang w:val="ru-RU"/>
        </w:rPr>
      </w:pPr>
      <w:r w:rsidRPr="000D039F">
        <w:rPr>
          <w:lang w:val="ru-RU"/>
        </w:rPr>
        <w:t xml:space="preserve">Многие из систем датчиков, работающих только в режиме приема, используют сторонние сигналы (либо искусственные, такие как сигналы ГНСС, либо естественные, такие как источники космического радиоизлучения). Системы активных датчиков (излучение и прием) используются для зондирования состояния ионосферы путем распространения радиосигналов. </w:t>
      </w:r>
    </w:p>
    <w:p w14:paraId="7F48A4A7" w14:textId="77777777" w:rsidR="009B1DDD" w:rsidRPr="000D039F" w:rsidRDefault="009B1DDD" w:rsidP="0053797A">
      <w:pPr>
        <w:pStyle w:val="Heading4"/>
        <w:rPr>
          <w:lang w:val="ru-RU"/>
        </w:rPr>
      </w:pPr>
      <w:r w:rsidRPr="000D039F">
        <w:rPr>
          <w:lang w:val="ru-RU"/>
        </w:rPr>
        <w:t>6.2.3.1</w:t>
      </w:r>
      <w:r w:rsidRPr="000D039F">
        <w:rPr>
          <w:lang w:val="ru-RU"/>
        </w:rPr>
        <w:tab/>
        <w:t>Наблюдения за Солнцем</w:t>
      </w:r>
    </w:p>
    <w:p w14:paraId="20E19507" w14:textId="77777777" w:rsidR="009B1DDD" w:rsidRPr="000D039F" w:rsidRDefault="009B1DDD" w:rsidP="009B1DDD">
      <w:pPr>
        <w:rPr>
          <w:lang w:val="ru-RU"/>
        </w:rPr>
      </w:pPr>
      <w:r w:rsidRPr="000D039F">
        <w:rPr>
          <w:lang w:val="ru-RU"/>
        </w:rPr>
        <w:t>Наблюдения за солнечным радиоизлучением проводятся с помощью наземных радиочастотных спектрографов, формирователей изображений и одночастотных мониторов солнечного радиопотока. Радионаблюдения обеспечиваются следующими приборами:</w:t>
      </w:r>
    </w:p>
    <w:p w14:paraId="091EF8D9" w14:textId="77777777" w:rsidR="009B1DDD" w:rsidRPr="000D039F" w:rsidRDefault="009B1DDD" w:rsidP="0053797A">
      <w:pPr>
        <w:pStyle w:val="enumlev1"/>
        <w:rPr>
          <w:lang w:val="ru-RU"/>
        </w:rPr>
      </w:pPr>
      <w:r w:rsidRPr="000D039F">
        <w:rPr>
          <w:lang w:val="ru-RU"/>
        </w:rPr>
        <w:t>1)</w:t>
      </w:r>
      <w:r w:rsidRPr="000D039F">
        <w:rPr>
          <w:lang w:val="ru-RU"/>
        </w:rPr>
        <w:tab/>
        <w:t>одиночные антенны, которые наблюдают за полным Солнцем на выбранных частотах,</w:t>
      </w:r>
    </w:p>
    <w:p w14:paraId="043D655E" w14:textId="77777777" w:rsidR="009B1DDD" w:rsidRPr="000D039F" w:rsidRDefault="009B1DDD" w:rsidP="0053797A">
      <w:pPr>
        <w:pStyle w:val="enumlev1"/>
        <w:rPr>
          <w:lang w:val="ru-RU"/>
        </w:rPr>
      </w:pPr>
      <w:r w:rsidRPr="000D039F">
        <w:rPr>
          <w:lang w:val="ru-RU"/>
        </w:rPr>
        <w:t>2)</w:t>
      </w:r>
      <w:r w:rsidRPr="000D039F">
        <w:rPr>
          <w:lang w:val="ru-RU"/>
        </w:rPr>
        <w:tab/>
        <w:t>спектрографы, которые наблюдают за полным Солнцем в расширенном диапазоне частот, и</w:t>
      </w:r>
    </w:p>
    <w:p w14:paraId="42667408" w14:textId="77777777" w:rsidR="009B1DDD" w:rsidRPr="000D039F" w:rsidRDefault="009B1DDD" w:rsidP="0053797A">
      <w:pPr>
        <w:pStyle w:val="enumlev1"/>
        <w:rPr>
          <w:lang w:val="ru-RU"/>
        </w:rPr>
      </w:pPr>
      <w:r w:rsidRPr="000D039F">
        <w:rPr>
          <w:lang w:val="ru-RU"/>
        </w:rPr>
        <w:t>3)</w:t>
      </w:r>
      <w:r w:rsidRPr="000D039F">
        <w:rPr>
          <w:lang w:val="ru-RU"/>
        </w:rPr>
        <w:tab/>
        <w:t xml:space="preserve">формирователи изображений, или </w:t>
      </w:r>
      <w:proofErr w:type="spellStart"/>
      <w:r w:rsidRPr="000D039F">
        <w:rPr>
          <w:lang w:val="ru-RU"/>
        </w:rPr>
        <w:t>радиогелиографы</w:t>
      </w:r>
      <w:proofErr w:type="spellEnd"/>
      <w:r w:rsidRPr="000D039F">
        <w:rPr>
          <w:lang w:val="ru-RU"/>
        </w:rPr>
        <w:t>, основанные на методе апертурного синтеза (интерферометрии), которые предоставляют двухмерные карты солнечной активности.</w:t>
      </w:r>
    </w:p>
    <w:p w14:paraId="6F7E292D" w14:textId="77777777" w:rsidR="009B1DDD" w:rsidRPr="000D039F" w:rsidRDefault="009B1DDD" w:rsidP="009B1DDD">
      <w:pPr>
        <w:rPr>
          <w:lang w:val="ru-RU"/>
        </w:rPr>
      </w:pPr>
      <w:r w:rsidRPr="000D039F">
        <w:rPr>
          <w:lang w:val="ru-RU"/>
        </w:rPr>
        <w:t>Обсерватории по солнечным радиоизлучениям развернуты по всему миру и обеспечивают непрерывный охват солнечных радиоизлучений.</w:t>
      </w:r>
    </w:p>
    <w:p w14:paraId="55FE8E1F" w14:textId="77777777" w:rsidR="009B1DDD" w:rsidRPr="000D039F" w:rsidRDefault="009B1DDD" w:rsidP="0053797A">
      <w:pPr>
        <w:pStyle w:val="Heading5"/>
        <w:rPr>
          <w:lang w:val="ru-RU"/>
        </w:rPr>
      </w:pPr>
      <w:r w:rsidRPr="000D039F">
        <w:rPr>
          <w:lang w:val="ru-RU"/>
        </w:rPr>
        <w:t>6.2.3.1.1</w:t>
      </w:r>
      <w:r w:rsidRPr="000D039F">
        <w:rPr>
          <w:lang w:val="ru-RU"/>
        </w:rPr>
        <w:tab/>
        <w:t>Поток солнечного излучения</w:t>
      </w:r>
    </w:p>
    <w:p w14:paraId="219F0EF5" w14:textId="77777777" w:rsidR="009B1DDD" w:rsidRPr="000D039F" w:rsidRDefault="009B1DDD" w:rsidP="009B1DDD">
      <w:pPr>
        <w:rPr>
          <w:lang w:val="ru-RU"/>
        </w:rPr>
      </w:pPr>
      <w:r w:rsidRPr="000D039F">
        <w:rPr>
          <w:lang w:val="ru-RU"/>
        </w:rPr>
        <w:t xml:space="preserve">Микроволновое излучение Солнца наблюдается на различных частотах для изучения различных энергетических процессов Солнца и их влияния на термосферу Земли (солнечное экстремальное ультрафиолетовое (ЭУФ) излучение, солнечная активность в менее энергетической части УФ-спектра, такая как солнечные флоккулы, факелы и горячие корональные петли). Эти различные наблюдения необходимы для получения надежной и стабильной оценки характеристик термосферы, включая, например, ее плотность или ионизацию. </w:t>
      </w:r>
    </w:p>
    <w:p w14:paraId="6E0DA2B8" w14:textId="77777777" w:rsidR="009B1DDD" w:rsidRPr="000D039F" w:rsidRDefault="009B1DDD" w:rsidP="0053797A">
      <w:pPr>
        <w:pStyle w:val="Heading5"/>
        <w:rPr>
          <w:lang w:val="ru-RU"/>
        </w:rPr>
      </w:pPr>
      <w:r w:rsidRPr="000D039F">
        <w:rPr>
          <w:lang w:val="ru-RU"/>
        </w:rPr>
        <w:lastRenderedPageBreak/>
        <w:t>6.2.3.1.2</w:t>
      </w:r>
      <w:r w:rsidRPr="000D039F">
        <w:rPr>
          <w:lang w:val="ru-RU"/>
        </w:rPr>
        <w:tab/>
        <w:t xml:space="preserve">Солнечный </w:t>
      </w:r>
      <w:proofErr w:type="spellStart"/>
      <w:r w:rsidRPr="000D039F">
        <w:rPr>
          <w:lang w:val="ru-RU"/>
        </w:rPr>
        <w:t>cпектрограф</w:t>
      </w:r>
      <w:proofErr w:type="spellEnd"/>
    </w:p>
    <w:p w14:paraId="1C286542" w14:textId="77777777" w:rsidR="009B1DDD" w:rsidRPr="000D039F" w:rsidRDefault="009B1DDD" w:rsidP="009B1DDD">
      <w:pPr>
        <w:rPr>
          <w:lang w:val="ru-RU"/>
        </w:rPr>
      </w:pPr>
      <w:r w:rsidRPr="000D039F">
        <w:rPr>
          <w:lang w:val="ru-RU"/>
        </w:rPr>
        <w:t xml:space="preserve">Солнечные </w:t>
      </w:r>
      <w:proofErr w:type="spellStart"/>
      <w:r w:rsidRPr="000D039F">
        <w:rPr>
          <w:lang w:val="ru-RU"/>
        </w:rPr>
        <w:t>радиоспектрографы</w:t>
      </w:r>
      <w:proofErr w:type="spellEnd"/>
      <w:r w:rsidRPr="000D039F">
        <w:rPr>
          <w:lang w:val="ru-RU"/>
        </w:rPr>
        <w:t xml:space="preserve"> обычно развертываются в диапазоне частот от нескольких десятков МГц до нескольких ГГц. Они особенно полезны для наблюдения за солнечными </w:t>
      </w:r>
      <w:proofErr w:type="spellStart"/>
      <w:r w:rsidRPr="000D039F">
        <w:rPr>
          <w:lang w:val="ru-RU"/>
        </w:rPr>
        <w:t>радиовспышками</w:t>
      </w:r>
      <w:proofErr w:type="spellEnd"/>
      <w:r w:rsidRPr="000D039F">
        <w:rPr>
          <w:lang w:val="ru-RU"/>
        </w:rPr>
        <w:t xml:space="preserve">, которые являются индикаторами вспышек, корональных выбросов массы и других солнечных явлений, и могут использоваться в качестве показателей скорости ударной среды и возникающей плазмы в солнечном ветре. Они должны работать с заявленной частотой от 0,1 до 60 секунд (хотя частота продолжительностью 60 секунд не особенно информативна для </w:t>
      </w:r>
      <w:proofErr w:type="spellStart"/>
      <w:r w:rsidRPr="000D039F">
        <w:rPr>
          <w:lang w:val="ru-RU"/>
        </w:rPr>
        <w:t>радиовспышек</w:t>
      </w:r>
      <w:proofErr w:type="spellEnd"/>
      <w:r w:rsidRPr="000D039F">
        <w:rPr>
          <w:lang w:val="ru-RU"/>
        </w:rPr>
        <w:t>) и с задержкой готовности от 1 до примерно 30 минут.</w:t>
      </w:r>
    </w:p>
    <w:p w14:paraId="54C1448E" w14:textId="77777777" w:rsidR="009B1DDD" w:rsidRPr="000D039F" w:rsidRDefault="009B1DDD" w:rsidP="0053797A">
      <w:pPr>
        <w:pStyle w:val="Heading5"/>
        <w:rPr>
          <w:lang w:val="ru-RU"/>
        </w:rPr>
      </w:pPr>
      <w:r w:rsidRPr="000D039F">
        <w:rPr>
          <w:lang w:val="ru-RU"/>
        </w:rPr>
        <w:t>6.2.3.1.3</w:t>
      </w:r>
      <w:r w:rsidRPr="000D039F">
        <w:rPr>
          <w:lang w:val="ru-RU"/>
        </w:rPr>
        <w:tab/>
        <w:t>Гелиограф</w:t>
      </w:r>
    </w:p>
    <w:p w14:paraId="156FE28A" w14:textId="77777777" w:rsidR="009B1DDD" w:rsidRPr="000D039F" w:rsidRDefault="009B1DDD" w:rsidP="009B1DDD">
      <w:pPr>
        <w:rPr>
          <w:lang w:val="ru-RU"/>
        </w:rPr>
      </w:pPr>
      <w:r w:rsidRPr="000D039F">
        <w:rPr>
          <w:lang w:val="ru-RU"/>
        </w:rPr>
        <w:t xml:space="preserve">Солнечные </w:t>
      </w:r>
      <w:proofErr w:type="spellStart"/>
      <w:r w:rsidRPr="000D039F">
        <w:rPr>
          <w:lang w:val="ru-RU"/>
        </w:rPr>
        <w:t>радиогелиографы</w:t>
      </w:r>
      <w:proofErr w:type="spellEnd"/>
      <w:r w:rsidRPr="000D039F">
        <w:rPr>
          <w:lang w:val="ru-RU"/>
        </w:rPr>
        <w:t xml:space="preserve"> используют методы апертурного синтеза для быстрого отображения потоков солнечного радиоизлучения в двух измерениях. Большинство солнечных </w:t>
      </w:r>
      <w:proofErr w:type="spellStart"/>
      <w:r w:rsidRPr="000D039F">
        <w:rPr>
          <w:lang w:val="ru-RU"/>
        </w:rPr>
        <w:t>радиогелиографов</w:t>
      </w:r>
      <w:proofErr w:type="spellEnd"/>
      <w:r w:rsidRPr="000D039F">
        <w:rPr>
          <w:lang w:val="ru-RU"/>
        </w:rPr>
        <w:t xml:space="preserve"> также одновременно охватывают многие частоты.</w:t>
      </w:r>
    </w:p>
    <w:p w14:paraId="005291A4" w14:textId="77777777" w:rsidR="009B1DDD" w:rsidRPr="000D039F" w:rsidRDefault="009B1DDD" w:rsidP="0053797A">
      <w:pPr>
        <w:pStyle w:val="Heading4"/>
        <w:rPr>
          <w:lang w:val="ru-RU"/>
        </w:rPr>
      </w:pPr>
      <w:r w:rsidRPr="000D039F">
        <w:rPr>
          <w:lang w:val="ru-RU"/>
        </w:rPr>
        <w:t>6.2.3.2</w:t>
      </w:r>
      <w:r w:rsidRPr="000D039F">
        <w:rPr>
          <w:lang w:val="ru-RU"/>
        </w:rPr>
        <w:tab/>
        <w:t>Наблюдения за гелиосферой</w:t>
      </w:r>
    </w:p>
    <w:p w14:paraId="7AA9FB52" w14:textId="77777777" w:rsidR="009B1DDD" w:rsidRPr="000D039F" w:rsidRDefault="009B1DDD" w:rsidP="009B1DDD">
      <w:pPr>
        <w:rPr>
          <w:lang w:val="ru-RU"/>
        </w:rPr>
      </w:pPr>
      <w:proofErr w:type="spellStart"/>
      <w:r w:rsidRPr="000D039F">
        <w:rPr>
          <w:lang w:val="ru-RU"/>
        </w:rPr>
        <w:t>Гелиосферные</w:t>
      </w:r>
      <w:proofErr w:type="spellEnd"/>
      <w:r w:rsidRPr="000D039F">
        <w:rPr>
          <w:lang w:val="ru-RU"/>
        </w:rPr>
        <w:t xml:space="preserve"> наблюдения направлены на понимание солнечной атмосферы и солнечной активности, от образования и возникновения магнитного поля Солнца до возникновения солнечного ветра и ускорения солнечных энергетических частиц.</w:t>
      </w:r>
    </w:p>
    <w:p w14:paraId="661B6236" w14:textId="77777777" w:rsidR="009B1DDD" w:rsidRPr="000D039F" w:rsidRDefault="009B1DDD" w:rsidP="0053797A">
      <w:pPr>
        <w:pStyle w:val="Heading5"/>
        <w:rPr>
          <w:lang w:val="ru-RU"/>
        </w:rPr>
      </w:pPr>
      <w:r w:rsidRPr="000D039F">
        <w:rPr>
          <w:lang w:val="ru-RU"/>
        </w:rPr>
        <w:t>6.2.3.2.1</w:t>
      </w:r>
      <w:r w:rsidRPr="000D039F">
        <w:rPr>
          <w:lang w:val="ru-RU"/>
        </w:rPr>
        <w:tab/>
        <w:t>Межпланетные сцинтилляции (МПС)</w:t>
      </w:r>
    </w:p>
    <w:p w14:paraId="4393AFB9" w14:textId="32346FB8" w:rsidR="009B1DDD" w:rsidRPr="000D039F" w:rsidRDefault="009B1DDD" w:rsidP="009B1DDD">
      <w:pPr>
        <w:rPr>
          <w:lang w:val="ru-RU"/>
        </w:rPr>
      </w:pPr>
      <w:r w:rsidRPr="000D039F">
        <w:rPr>
          <w:lang w:val="ru-RU"/>
        </w:rPr>
        <w:t xml:space="preserve">МПС </w:t>
      </w:r>
      <w:r w:rsidR="00617FC7" w:rsidRPr="000D039F">
        <w:rPr>
          <w:lang w:val="ru-RU"/>
        </w:rPr>
        <w:t>–</w:t>
      </w:r>
      <w:r w:rsidRPr="000D039F">
        <w:rPr>
          <w:lang w:val="ru-RU"/>
        </w:rPr>
        <w:t xml:space="preserve"> это колебания интенсивности радиоволн от удаленного, компактного радиоисточника, наблюдаемые по мере их распространения через возмущенную плотность плазмы в солнечном ветре, особенно вблизи Солнца. Степень возмущения в солнечном ветре (или сама плотность солнечного ветра) можно оценить по амплитуде сцинтилляции. Скорость солнечного ветра может быть рассчитана по спектру сцинтилляции МПС, полученному с одной станции МПС, или по временным лагам между двумя изображениями МПС, полученным с нескольких отдельных станций МПС. Большинство систем наблюдений, использующих МПС, работают на одних частотах. </w:t>
      </w:r>
    </w:p>
    <w:p w14:paraId="13C91A96" w14:textId="77777777" w:rsidR="009B1DDD" w:rsidRPr="000D039F" w:rsidRDefault="009B1DDD" w:rsidP="0053797A">
      <w:pPr>
        <w:pStyle w:val="Heading4"/>
        <w:rPr>
          <w:lang w:val="ru-RU"/>
        </w:rPr>
      </w:pPr>
      <w:r w:rsidRPr="000D039F">
        <w:rPr>
          <w:lang w:val="ru-RU"/>
        </w:rPr>
        <w:t>6.2.3.3</w:t>
      </w:r>
      <w:r w:rsidRPr="000D039F">
        <w:rPr>
          <w:lang w:val="ru-RU"/>
        </w:rPr>
        <w:tab/>
        <w:t>Наблюдения за ионосферой</w:t>
      </w:r>
    </w:p>
    <w:p w14:paraId="250D9FD2" w14:textId="77777777" w:rsidR="009B1DDD" w:rsidRPr="000D039F" w:rsidRDefault="009B1DDD" w:rsidP="009B1DDD">
      <w:pPr>
        <w:rPr>
          <w:lang w:val="ru-RU"/>
        </w:rPr>
      </w:pPr>
      <w:r w:rsidRPr="000D039F">
        <w:rPr>
          <w:lang w:val="ru-RU"/>
        </w:rPr>
        <w:t>Наблюдения за ионосферой направлены на понимание изменчивости ионосферы, которая связана с солнечной активностью, магнитосферой Земли и нейтральной атмосферой. Эти наблюдения необходимы для прогнозирования воздействия на современные технологии.</w:t>
      </w:r>
    </w:p>
    <w:p w14:paraId="16B8FF07" w14:textId="77777777" w:rsidR="009B1DDD" w:rsidRPr="000D039F" w:rsidRDefault="009B1DDD" w:rsidP="0053797A">
      <w:pPr>
        <w:pStyle w:val="Heading5"/>
        <w:rPr>
          <w:lang w:val="ru-RU"/>
        </w:rPr>
      </w:pPr>
      <w:r w:rsidRPr="000D039F">
        <w:rPr>
          <w:lang w:val="ru-RU"/>
        </w:rPr>
        <w:t>6.2.3.3.1</w:t>
      </w:r>
      <w:r w:rsidRPr="000D039F">
        <w:rPr>
          <w:lang w:val="ru-RU"/>
        </w:rPr>
        <w:tab/>
        <w:t>Ионозонды</w:t>
      </w:r>
    </w:p>
    <w:p w14:paraId="521C6ACF" w14:textId="380E01DF" w:rsidR="009B1DDD" w:rsidRPr="000D039F" w:rsidRDefault="009B1DDD" w:rsidP="009B1DDD">
      <w:pPr>
        <w:rPr>
          <w:lang w:val="ru-RU"/>
        </w:rPr>
      </w:pPr>
      <w:r w:rsidRPr="000D039F">
        <w:rPr>
          <w:lang w:val="ru-RU"/>
        </w:rPr>
        <w:t>Ионозонд посылает в ионосферу серию радиосигналов (импульсных или непрерывных (ЛЧМ-импульс непрерывного излучения)). Эхо-сигналы возвращаются, когда радиочастота равна частоте местной плазмы, пропорциональной квадратному корню из плотности электронов. Таким образом, непосредственной мерой концентрации электронов является пиковая частота, возвращающаяся от каждого слоя ионосферы. В отличие от этого, высота каждого слоя оценивается по времени полета радиосигнала, предполагающего распространение в свободном пространстве. Поскольку частота плазмы (плотность электронов) зависит от высоты, а также от времени с учетом геофизических условий, ионозонды должны охватывать значительный диапазон частот (например, ~0,5</w:t>
      </w:r>
      <w:r w:rsidR="001378AF" w:rsidRPr="000D039F">
        <w:rPr>
          <w:lang w:val="ru-RU"/>
        </w:rPr>
        <w:t>–</w:t>
      </w:r>
      <w:r w:rsidRPr="000D039F">
        <w:rPr>
          <w:lang w:val="ru-RU"/>
        </w:rPr>
        <w:t>15 МГц). Высотный охват ограничен пиковой частотой среза ионосферы. Для наклонного зондирования до 30 МГц могут использоваться более высокие частоты, выходящие за пределы локальной частоты плазмы. Современные исследовательские ионозонды могут также использоваться для измерения дополнительных переменных, в первую очередь скоростей плазмы и спектра гравитационных волн.</w:t>
      </w:r>
    </w:p>
    <w:p w14:paraId="273A7B0A" w14:textId="77777777" w:rsidR="009B1DDD" w:rsidRPr="000D039F" w:rsidRDefault="009B1DDD" w:rsidP="0053797A">
      <w:pPr>
        <w:pStyle w:val="Heading5"/>
        <w:rPr>
          <w:lang w:val="ru-RU"/>
        </w:rPr>
      </w:pPr>
      <w:r w:rsidRPr="000D039F">
        <w:rPr>
          <w:lang w:val="ru-RU"/>
        </w:rPr>
        <w:t>6.2.3.3.2</w:t>
      </w:r>
      <w:r w:rsidRPr="000D039F">
        <w:rPr>
          <w:lang w:val="ru-RU"/>
        </w:rPr>
        <w:tab/>
        <w:t>Радиолокаторы некогерентного рассеяния</w:t>
      </w:r>
    </w:p>
    <w:p w14:paraId="098F016F" w14:textId="6A3BD6E9" w:rsidR="009B1DDD" w:rsidRPr="000D039F" w:rsidRDefault="009B1DDD" w:rsidP="009B1DDD">
      <w:pPr>
        <w:rPr>
          <w:lang w:val="ru-RU"/>
        </w:rPr>
      </w:pPr>
      <w:r w:rsidRPr="000D039F">
        <w:rPr>
          <w:lang w:val="ru-RU"/>
        </w:rPr>
        <w:t xml:space="preserve">Радиолокатор некогерентного рассеяния (РНР) </w:t>
      </w:r>
      <w:r w:rsidR="00617FC7" w:rsidRPr="000D039F">
        <w:rPr>
          <w:lang w:val="ru-RU"/>
        </w:rPr>
        <w:t>–</w:t>
      </w:r>
      <w:r w:rsidRPr="000D039F">
        <w:rPr>
          <w:lang w:val="ru-RU"/>
        </w:rPr>
        <w:t xml:space="preserve"> это инструмент радиолокации, предназначенный для точного измерения тепловой ионосферной плазмы. Этот метод позволяет наблюдать очень слабое рассеяние от тепловых плазменных ионно-акустических и </w:t>
      </w:r>
      <w:proofErr w:type="spellStart"/>
      <w:r w:rsidRPr="000D039F">
        <w:rPr>
          <w:lang w:val="ru-RU"/>
        </w:rPr>
        <w:t>ленгмюровских</w:t>
      </w:r>
      <w:proofErr w:type="spellEnd"/>
      <w:r w:rsidRPr="000D039F">
        <w:rPr>
          <w:lang w:val="ru-RU"/>
        </w:rPr>
        <w:t xml:space="preserve"> резонансных колебаний. Первичные измерения включают плотность электронов, температуру электронов, температуру ионов и ионосферные дрейфы. При определенных условиях можно получить широкий спектр производных продуктов, включая электрические поля, нейтральные ветры и ионный состав. Измерения имеют пространственное разрешение и могут проводиться выше или ниже пика ионосферы. Хотя с помощью РНР можно очень точно определить высоту ионосферных слоев, для калибровки концентрации электронов требуется перекрестная калибровка с помощью ионозондов или использование конкретных особенностей спектров РНР, поскольку концентрация электронов выводится из общей мощности отраженного сигнала. Оценки горизонтального распределения ионизации можно получить путем перемещения радиолокационной тарелки или изменения фазы решетки антенны. Векторные скорости могут быть рассчитаны путем объединения данных от различных антенн или с разных направлений луча.</w:t>
      </w:r>
    </w:p>
    <w:p w14:paraId="4E36A7C9" w14:textId="77777777" w:rsidR="009B1DDD" w:rsidRPr="000D039F" w:rsidRDefault="009B1DDD" w:rsidP="009B1DDD">
      <w:pPr>
        <w:rPr>
          <w:lang w:val="ru-RU"/>
        </w:rPr>
      </w:pPr>
      <w:r w:rsidRPr="000D039F">
        <w:rPr>
          <w:lang w:val="ru-RU"/>
        </w:rPr>
        <w:lastRenderedPageBreak/>
        <w:t xml:space="preserve">Радары переключаются между несколькими лучами после каждого излученного импульса, и каждый луч посещается много раз в течение обычного периода интегрирования от 15 до 60 с. Данные от множества лучей обеспечивают объемные изображения плотности электронов ионосферы, температуры электронов, температуры ионов и скорости по линии прямой видимости. Скорости по линии прямой видимости, полученные несколькими лучами, могут объединяться для получения оценок нейтральных ветров в области Е векторного электрического поля. </w:t>
      </w:r>
    </w:p>
    <w:p w14:paraId="21CFA728" w14:textId="77777777" w:rsidR="009B1DDD" w:rsidRPr="000D039F" w:rsidRDefault="009B1DDD" w:rsidP="009B1DDD">
      <w:pPr>
        <w:rPr>
          <w:lang w:val="ru-RU"/>
        </w:rPr>
      </w:pPr>
      <w:r w:rsidRPr="000D039F">
        <w:rPr>
          <w:lang w:val="ru-RU"/>
        </w:rPr>
        <w:t xml:space="preserve">РНР передают мощные радиоимпульсы в ионосферу в диапазоне ОВЧ или УВЧ. В действующих системах типичные центральные частоты ВЧ/ОВЧ/УВЧ/Л-диапазона используются с шириной полосы до 30 МГц на прием и, как правило, с шириной полосы до 1 МГц на передачу. Для будущих систем планируется обеспечить ширину полосы пропускания до 10 МГц. Для этого требуется значительная мощность, поскольку большинство систем представляют собой </w:t>
      </w:r>
      <w:proofErr w:type="spellStart"/>
      <w:r w:rsidRPr="000D039F">
        <w:rPr>
          <w:lang w:val="ru-RU"/>
        </w:rPr>
        <w:t>многомегаваттный</w:t>
      </w:r>
      <w:proofErr w:type="spellEnd"/>
      <w:r w:rsidRPr="000D039F">
        <w:rPr>
          <w:lang w:val="ru-RU"/>
        </w:rPr>
        <w:t xml:space="preserve"> класс с антеннами размером от 25 до 300 м. Высокая мощность необходима в связи с очень небольшой эффективной площадью отражения термической ионосферной плазмы. Более старые системы, как правило, состоят из одной антенны (параболического отражателя), тогда как более современные системы оснащены радиолокационной антенной с фазированной решеткой.</w:t>
      </w:r>
    </w:p>
    <w:p w14:paraId="364C7AE7" w14:textId="77777777" w:rsidR="009B1DDD" w:rsidRPr="000D039F" w:rsidRDefault="009B1DDD" w:rsidP="0053797A">
      <w:pPr>
        <w:pStyle w:val="Heading5"/>
        <w:rPr>
          <w:lang w:val="ru-RU"/>
        </w:rPr>
      </w:pPr>
      <w:r w:rsidRPr="000D039F">
        <w:rPr>
          <w:lang w:val="ru-RU"/>
        </w:rPr>
        <w:t>6.2.3.3.3</w:t>
      </w:r>
      <w:r w:rsidRPr="000D039F">
        <w:rPr>
          <w:lang w:val="ru-RU"/>
        </w:rPr>
        <w:tab/>
        <w:t>Радиолокаторы когерентного рассеяния</w:t>
      </w:r>
    </w:p>
    <w:p w14:paraId="2F13D3CC" w14:textId="77777777" w:rsidR="009B1DDD" w:rsidRPr="000D039F" w:rsidRDefault="009B1DDD" w:rsidP="009B1DDD">
      <w:pPr>
        <w:rPr>
          <w:lang w:val="ru-RU"/>
        </w:rPr>
      </w:pPr>
      <w:r w:rsidRPr="000D039F">
        <w:rPr>
          <w:lang w:val="ru-RU"/>
        </w:rPr>
        <w:t>Эти радиолокационные системы измеряют когерентное рассеяние от неоднородностей в ионосфере, обусловленных нестабильностью плазмы, волнами и структурами. Таким образом, можно определить мощность отраженного сигнала и скорость по линии прямой видимости. Векторные скорости могут быть рассчитаны путем объединения данных от двух или более радиолокационных станций. Радиолокаторы когерентного рассеяния часто используются в качестве передвижных систем, которые можно перемещать для изучения различных областей ионосферы. Как правило, специализированные системы разрабатываются на частотах 30, 50 или 144 МГц с полосой пропускания в диапазоне 1 МГц.</w:t>
      </w:r>
    </w:p>
    <w:p w14:paraId="26B117D2" w14:textId="77777777" w:rsidR="009B1DDD" w:rsidRPr="000D039F" w:rsidRDefault="009B1DDD" w:rsidP="0053797A">
      <w:pPr>
        <w:pStyle w:val="Heading5"/>
        <w:rPr>
          <w:lang w:val="ru-RU"/>
        </w:rPr>
      </w:pPr>
      <w:r w:rsidRPr="000D039F">
        <w:rPr>
          <w:lang w:val="ru-RU"/>
        </w:rPr>
        <w:t>6.2.3.3.4</w:t>
      </w:r>
      <w:r w:rsidRPr="000D039F">
        <w:rPr>
          <w:lang w:val="ru-RU"/>
        </w:rPr>
        <w:tab/>
        <w:t>Другие радиолокаторы</w:t>
      </w:r>
    </w:p>
    <w:p w14:paraId="72EB9D8A" w14:textId="77777777" w:rsidR="009B1DDD" w:rsidRPr="000D039F" w:rsidRDefault="009B1DDD" w:rsidP="009B1DDD">
      <w:pPr>
        <w:rPr>
          <w:lang w:val="ru-RU"/>
        </w:rPr>
      </w:pPr>
      <w:r w:rsidRPr="000D039F">
        <w:rPr>
          <w:lang w:val="ru-RU"/>
        </w:rPr>
        <w:t xml:space="preserve">ВЧ доплеровский радиолокатор состоит из непрерывного радиопередатчика и нескольких приемников с высокостабильной частотой, соединенных с записывающим устройством. Непрерывные сигналы обычно передаются на частотах от 3 до 10 МГц. Когда радиоволна отражается от ионосферы, перемещение точки отражения вызывает изменение траектории фазы сигнала и, следовательно, доплеровское смещение, пропорциональное скорости изменения траектории. ВЧ доплеровские измерения могут применяться для изучения ионосферных возмущений, таких как атмосферные гравитационные волны, перемещающиеся ионосферные возмущения, возникновение спорадического слоя E и F-рассеяния в ионосфере, а также ультранизкочастотные волны магнитной пульсации, такие как пульсации Pi2. Понимание характеристик перемещающихся ионосферных возмущений и атмосферных гравитационных волн имеет важное значение для мониторинга космической погоды, поскольку распространение ионосферных мерцаний, вызываемых этими явлениями, позволяет краткосрочно прогнозировать воздействия космической погоды на радиосвязь и применения, основанные на ГНСС. </w:t>
      </w:r>
    </w:p>
    <w:p w14:paraId="5407B78F" w14:textId="77777777" w:rsidR="009B1DDD" w:rsidRPr="000D039F" w:rsidRDefault="009B1DDD" w:rsidP="009B1DDD">
      <w:pPr>
        <w:rPr>
          <w:lang w:val="ru-RU"/>
        </w:rPr>
      </w:pPr>
      <w:r w:rsidRPr="000D039F">
        <w:rPr>
          <w:lang w:val="ru-RU"/>
        </w:rPr>
        <w:t xml:space="preserve">Радары динамики мезосферы/нижней термосферы обеспечивают измерения в </w:t>
      </w:r>
      <w:proofErr w:type="spellStart"/>
      <w:r w:rsidRPr="000D039F">
        <w:rPr>
          <w:lang w:val="ru-RU"/>
        </w:rPr>
        <w:t>мезосферных</w:t>
      </w:r>
      <w:proofErr w:type="spellEnd"/>
      <w:r w:rsidRPr="000D039F">
        <w:rPr>
          <w:lang w:val="ru-RU"/>
        </w:rPr>
        <w:t xml:space="preserve"> районах посредством наблюдений за частичным отражением, которые часто дополняются вращением Фарадея. Мезосфера представляет собой важнейший слой атмосферы, наблюдение за которым осуществляется в первую очередь с помощью метеорной радиолокации и среднечастотных радаров. Эти радиолокационные измерения мезосферы/нижней термосферы широко используются для обнаружения средних ветров и приливов, а также для получения представления о сезонном, межгодовом и долгосрочном поведении мезосферы/нижней термосферы, включая долгосрочные тренды.</w:t>
      </w:r>
    </w:p>
    <w:p w14:paraId="4719CFAD" w14:textId="77777777" w:rsidR="009B1DDD" w:rsidRPr="000D039F" w:rsidRDefault="009B1DDD" w:rsidP="0053797A">
      <w:pPr>
        <w:pStyle w:val="Heading5"/>
        <w:rPr>
          <w:lang w:val="ru-RU"/>
        </w:rPr>
      </w:pPr>
      <w:r w:rsidRPr="000D039F">
        <w:rPr>
          <w:lang w:val="ru-RU"/>
        </w:rPr>
        <w:t>6.2.3.3.5</w:t>
      </w:r>
      <w:r w:rsidRPr="000D039F">
        <w:rPr>
          <w:lang w:val="ru-RU"/>
        </w:rPr>
        <w:tab/>
        <w:t>Ионосферная томография</w:t>
      </w:r>
    </w:p>
    <w:p w14:paraId="4440FAD0" w14:textId="1B3D3C73" w:rsidR="009B1DDD" w:rsidRPr="000D039F" w:rsidRDefault="009B1DDD" w:rsidP="009B1DDD">
      <w:pPr>
        <w:rPr>
          <w:lang w:val="ru-RU"/>
        </w:rPr>
      </w:pPr>
      <w:r w:rsidRPr="000D039F">
        <w:rPr>
          <w:lang w:val="ru-RU"/>
        </w:rPr>
        <w:t xml:space="preserve">Ионосферная томография </w:t>
      </w:r>
      <w:r w:rsidR="0053797A" w:rsidRPr="000D039F">
        <w:rPr>
          <w:lang w:val="ru-RU"/>
        </w:rPr>
        <w:t>–</w:t>
      </w:r>
      <w:r w:rsidRPr="000D039F">
        <w:rPr>
          <w:lang w:val="ru-RU"/>
        </w:rPr>
        <w:t xml:space="preserve"> это метод анализа плотности электронов в двух или трех измерениях. Метод основан на наземных измерениях сигналов низкоорбитальных спутников на разнесенных частотах 150 МГц и 400 МГц. Двухчастотные радиоприемники измеряют разность фаз сигналов, передаваемых спутниками. Для томографического анализа требуется несколько приемников. В зависимости от используемого алгоритма можно также использовать измерения плотности электронов с помощью других приборов (например, приемников ГНСС).</w:t>
      </w:r>
    </w:p>
    <w:p w14:paraId="0BE2C4AC" w14:textId="77777777" w:rsidR="009B1DDD" w:rsidRPr="000D039F" w:rsidRDefault="009B1DDD" w:rsidP="0053797A">
      <w:pPr>
        <w:pStyle w:val="Heading5"/>
        <w:rPr>
          <w:lang w:val="ru-RU"/>
        </w:rPr>
      </w:pPr>
      <w:r w:rsidRPr="000D039F">
        <w:rPr>
          <w:lang w:val="ru-RU"/>
        </w:rPr>
        <w:t>6.2.3.3.6</w:t>
      </w:r>
      <w:r w:rsidRPr="000D039F">
        <w:rPr>
          <w:lang w:val="ru-RU"/>
        </w:rPr>
        <w:tab/>
        <w:t>Радиотелескопы</w:t>
      </w:r>
    </w:p>
    <w:p w14:paraId="159FBC6D" w14:textId="77777777" w:rsidR="009B1DDD" w:rsidRPr="000D039F" w:rsidRDefault="009B1DDD" w:rsidP="009B1DDD">
      <w:pPr>
        <w:rPr>
          <w:lang w:val="ru-RU"/>
        </w:rPr>
      </w:pPr>
      <w:r w:rsidRPr="000D039F">
        <w:rPr>
          <w:lang w:val="ru-RU"/>
        </w:rPr>
        <w:t xml:space="preserve">Радиотелескопы могут использоваться для наблюдений за Солнцем и солнечным ветром, а также за ионосферой. Широкополосные наблюдения могут выявлять ионосферное мерцание, что улучшает мониторинг ионосферы в средних широтах. </w:t>
      </w:r>
    </w:p>
    <w:p w14:paraId="2C0C4F15" w14:textId="77777777" w:rsidR="009B1DDD" w:rsidRPr="000D039F" w:rsidRDefault="009B1DDD" w:rsidP="0053797A">
      <w:pPr>
        <w:pStyle w:val="Heading5"/>
        <w:rPr>
          <w:lang w:val="ru-RU"/>
        </w:rPr>
      </w:pPr>
      <w:r w:rsidRPr="000D039F">
        <w:rPr>
          <w:lang w:val="ru-RU"/>
        </w:rPr>
        <w:lastRenderedPageBreak/>
        <w:t>6.2.3.3.7</w:t>
      </w:r>
      <w:r w:rsidRPr="000D039F">
        <w:rPr>
          <w:lang w:val="ru-RU"/>
        </w:rPr>
        <w:tab/>
      </w:r>
      <w:proofErr w:type="spellStart"/>
      <w:r w:rsidRPr="000D039F">
        <w:rPr>
          <w:lang w:val="ru-RU"/>
        </w:rPr>
        <w:t>Риометры</w:t>
      </w:r>
      <w:proofErr w:type="spellEnd"/>
    </w:p>
    <w:p w14:paraId="6F4295EB" w14:textId="77777777" w:rsidR="009B1DDD" w:rsidRPr="000D039F" w:rsidRDefault="009B1DDD" w:rsidP="009B1DDD">
      <w:pPr>
        <w:rPr>
          <w:lang w:val="ru-RU"/>
        </w:rPr>
      </w:pPr>
      <w:r w:rsidRPr="000D039F">
        <w:rPr>
          <w:lang w:val="ru-RU"/>
        </w:rPr>
        <w:t xml:space="preserve">Наземные измерения радиосигналов от известных источников над атмосферой (обычно от космических радиоисточников) могут использоваться для картирования поглощения в нижних слоях ионосферы с использованием измерителей относительной ионосферной непрозрачности или риометров. К трем наиболее распространенным типам поглощения радиоволн относятся следующие: </w:t>
      </w:r>
    </w:p>
    <w:p w14:paraId="687E4889" w14:textId="77777777" w:rsidR="009B1DDD" w:rsidRPr="000D039F" w:rsidRDefault="009B1DDD" w:rsidP="0053797A">
      <w:pPr>
        <w:pStyle w:val="enumlev1"/>
        <w:rPr>
          <w:lang w:val="ru-RU"/>
        </w:rPr>
      </w:pPr>
      <w:r w:rsidRPr="000D039F">
        <w:rPr>
          <w:lang w:val="ru-RU"/>
        </w:rPr>
        <w:t>1)</w:t>
      </w:r>
      <w:r w:rsidRPr="000D039F">
        <w:rPr>
          <w:lang w:val="ru-RU"/>
        </w:rPr>
        <w:tab/>
        <w:t>поглощение, вызванное полярным сиянием, в связи с выпадающими электронами;</w:t>
      </w:r>
    </w:p>
    <w:p w14:paraId="4FB1ACD3" w14:textId="77777777" w:rsidR="009B1DDD" w:rsidRPr="000D039F" w:rsidRDefault="009B1DDD" w:rsidP="0053797A">
      <w:pPr>
        <w:pStyle w:val="enumlev1"/>
        <w:rPr>
          <w:lang w:val="ru-RU"/>
        </w:rPr>
      </w:pPr>
      <w:r w:rsidRPr="000D039F">
        <w:rPr>
          <w:lang w:val="ru-RU"/>
        </w:rPr>
        <w:t>2)</w:t>
      </w:r>
      <w:r w:rsidRPr="000D039F">
        <w:rPr>
          <w:lang w:val="ru-RU"/>
        </w:rPr>
        <w:tab/>
        <w:t>поглощение в полярной шапке, связанное с протонами на уровне &gt;10 МэВ в околоземном слое; и</w:t>
      </w:r>
    </w:p>
    <w:p w14:paraId="6E3FFA8F" w14:textId="187788B1" w:rsidR="009B1DDD" w:rsidRPr="000D039F" w:rsidRDefault="009B1DDD" w:rsidP="0053797A">
      <w:pPr>
        <w:pStyle w:val="enumlev1"/>
        <w:rPr>
          <w:lang w:val="ru-RU"/>
        </w:rPr>
      </w:pPr>
      <w:r w:rsidRPr="000D039F">
        <w:rPr>
          <w:lang w:val="ru-RU"/>
        </w:rPr>
        <w:t>3)</w:t>
      </w:r>
      <w:r w:rsidRPr="000D039F">
        <w:rPr>
          <w:lang w:val="ru-RU"/>
        </w:rPr>
        <w:tab/>
        <w:t>поглощение, индуцированное рентгеновскими лучами, вызывающее внезапное поглощение космического шума в результате солнечных рентгеновских вспышек, которые генерируют аномальный уровень электронов в D-области (обычно на высоте 60</w:t>
      </w:r>
      <w:r w:rsidR="001378AF" w:rsidRPr="000D039F">
        <w:rPr>
          <w:lang w:val="ru-RU"/>
        </w:rPr>
        <w:t>–</w:t>
      </w:r>
      <w:r w:rsidRPr="000D039F">
        <w:rPr>
          <w:lang w:val="ru-RU"/>
        </w:rPr>
        <w:t xml:space="preserve">100 км). </w:t>
      </w:r>
    </w:p>
    <w:p w14:paraId="277C2CF9" w14:textId="77777777" w:rsidR="009B1DDD" w:rsidRPr="000D039F" w:rsidRDefault="009B1DDD" w:rsidP="009B1DDD">
      <w:pPr>
        <w:rPr>
          <w:lang w:val="ru-RU"/>
        </w:rPr>
      </w:pPr>
      <w:r w:rsidRPr="000D039F">
        <w:rPr>
          <w:lang w:val="ru-RU"/>
        </w:rPr>
        <w:t xml:space="preserve">Наземные </w:t>
      </w:r>
      <w:proofErr w:type="spellStart"/>
      <w:r w:rsidRPr="000D039F">
        <w:rPr>
          <w:lang w:val="ru-RU"/>
        </w:rPr>
        <w:t>риометры</w:t>
      </w:r>
      <w:proofErr w:type="spellEnd"/>
      <w:r w:rsidRPr="000D039F">
        <w:rPr>
          <w:lang w:val="ru-RU"/>
        </w:rPr>
        <w:t xml:space="preserve"> измеряют мощность фонового космического радиошума, который поглощается в ионосферной области D. Поглощение в области D является функцией степени ионизации (плотности электронов). Для того чтобы рассчитать величину поглощения вследствие избыточной ионизации, напряжение сигнала </w:t>
      </w:r>
      <w:proofErr w:type="spellStart"/>
      <w:r w:rsidRPr="000D039F">
        <w:rPr>
          <w:lang w:val="ru-RU"/>
        </w:rPr>
        <w:t>риометра</w:t>
      </w:r>
      <w:proofErr w:type="spellEnd"/>
      <w:r w:rsidRPr="000D039F">
        <w:rPr>
          <w:lang w:val="ru-RU"/>
        </w:rPr>
        <w:t xml:space="preserve"> за любой заданный день сравнивается с так называемой кривой спокойного дня (КСД), которая формируется в определенные дни, когда нет геомагнитных возмущений (т. е. при спокойном геомагнитном фоне), поток солнечных протонов находится на фоновых уровнях и отсутствуют солнечные рентгеновские вспышки.</w:t>
      </w:r>
    </w:p>
    <w:p w14:paraId="61D60B05" w14:textId="77777777" w:rsidR="009B1DDD" w:rsidRPr="000D039F" w:rsidRDefault="009B1DDD" w:rsidP="009B1DDD">
      <w:pPr>
        <w:rPr>
          <w:lang w:val="ru-RU"/>
        </w:rPr>
      </w:pPr>
      <w:proofErr w:type="spellStart"/>
      <w:r w:rsidRPr="000D039F">
        <w:rPr>
          <w:lang w:val="ru-RU"/>
        </w:rPr>
        <w:t>Риометр</w:t>
      </w:r>
      <w:proofErr w:type="spellEnd"/>
      <w:r w:rsidRPr="000D039F">
        <w:rPr>
          <w:lang w:val="ru-RU"/>
        </w:rPr>
        <w:t xml:space="preserve"> представляет собой тип непрерывного радиоприемника, чья чувствительность к приему соответствует шумовой температуре фонового неба, и предназначен для измерения поглощения радиоволн, пересекающих ионосферу. Как правило, двойная дипольная антенна ориентирована к зениту, в результате чего луч имеет диаметр ~100 км на высоте атмосферы 90 км. Большую часть времени на принимаемом уровне РЧ преобладают радиоизлучения галактического происхождения и наблюдается регулярное изменение звездного времени, которое можно охарактеризовать с помощью КСД. При поглощении радиоволн ионосферой уровень напряжения </w:t>
      </w:r>
      <w:proofErr w:type="spellStart"/>
      <w:r w:rsidRPr="000D039F">
        <w:rPr>
          <w:lang w:val="ru-RU"/>
        </w:rPr>
        <w:t>риометра</w:t>
      </w:r>
      <w:proofErr w:type="spellEnd"/>
      <w:r w:rsidRPr="000D039F">
        <w:rPr>
          <w:lang w:val="ru-RU"/>
        </w:rPr>
        <w:t xml:space="preserve"> снижается до значений ниже, чем напряжение КСД. </w:t>
      </w:r>
    </w:p>
    <w:p w14:paraId="6B71B25A" w14:textId="77777777" w:rsidR="009B1DDD" w:rsidRPr="000D039F" w:rsidRDefault="009B1DDD" w:rsidP="009B1DDD">
      <w:pPr>
        <w:rPr>
          <w:lang w:val="ru-RU"/>
        </w:rPr>
      </w:pPr>
      <w:r w:rsidRPr="000D039F">
        <w:rPr>
          <w:lang w:val="ru-RU"/>
        </w:rPr>
        <w:t xml:space="preserve">Множество риометров могут дать некоторую общую фоновую информацию об околоземном пространстве и о протяженности области атмосферного поглощения. </w:t>
      </w:r>
    </w:p>
    <w:p w14:paraId="03D42A59" w14:textId="77777777" w:rsidR="009B1DDD" w:rsidRPr="000D039F" w:rsidRDefault="009B1DDD" w:rsidP="009B1DDD">
      <w:pPr>
        <w:rPr>
          <w:lang w:val="ru-RU"/>
        </w:rPr>
      </w:pPr>
      <w:r w:rsidRPr="000D039F">
        <w:rPr>
          <w:lang w:val="ru-RU"/>
        </w:rPr>
        <w:t xml:space="preserve">Существует три категории риометров: </w:t>
      </w:r>
    </w:p>
    <w:p w14:paraId="7D695159" w14:textId="77777777" w:rsidR="009B1DDD" w:rsidRPr="000D039F" w:rsidRDefault="009B1DDD" w:rsidP="0053797A">
      <w:pPr>
        <w:pStyle w:val="enumlev1"/>
        <w:rPr>
          <w:lang w:val="ru-RU"/>
        </w:rPr>
      </w:pPr>
      <w:r w:rsidRPr="000D039F">
        <w:rPr>
          <w:lang w:val="ru-RU"/>
        </w:rPr>
        <w:t>‒</w:t>
      </w:r>
      <w:r w:rsidRPr="000D039F">
        <w:rPr>
          <w:lang w:val="ru-RU"/>
        </w:rPr>
        <w:tab/>
      </w:r>
      <w:proofErr w:type="spellStart"/>
      <w:r w:rsidRPr="000D039F">
        <w:rPr>
          <w:lang w:val="ru-RU"/>
        </w:rPr>
        <w:t>риометры</w:t>
      </w:r>
      <w:proofErr w:type="spellEnd"/>
      <w:r w:rsidRPr="000D039F">
        <w:rPr>
          <w:lang w:val="ru-RU"/>
        </w:rPr>
        <w:t xml:space="preserve"> с широким лучом имеют одну антенну и работают на частотах 20,5, 30, 38,2 и 51,4 МГц; </w:t>
      </w:r>
    </w:p>
    <w:p w14:paraId="4C62CC4D" w14:textId="77777777" w:rsidR="009B1DDD" w:rsidRPr="000D039F" w:rsidRDefault="009B1DDD" w:rsidP="0053797A">
      <w:pPr>
        <w:pStyle w:val="enumlev1"/>
        <w:rPr>
          <w:lang w:val="ru-RU"/>
        </w:rPr>
      </w:pPr>
      <w:r w:rsidRPr="000D039F">
        <w:rPr>
          <w:lang w:val="ru-RU"/>
        </w:rPr>
        <w:t>‒</w:t>
      </w:r>
      <w:r w:rsidRPr="000D039F">
        <w:rPr>
          <w:lang w:val="ru-RU"/>
        </w:rPr>
        <w:tab/>
      </w:r>
      <w:proofErr w:type="spellStart"/>
      <w:r w:rsidRPr="000D039F">
        <w:rPr>
          <w:lang w:val="ru-RU"/>
        </w:rPr>
        <w:t>риометры</w:t>
      </w:r>
      <w:proofErr w:type="spellEnd"/>
      <w:r w:rsidRPr="000D039F">
        <w:rPr>
          <w:lang w:val="ru-RU"/>
        </w:rPr>
        <w:t xml:space="preserve"> формирования изображений имеют множество узких лучей, и в них обычно используются фазированные антенные решетки для достижения более высокого временного и пространственного разрешения. Они, как правило, используют те же частоты, что и </w:t>
      </w:r>
      <w:proofErr w:type="spellStart"/>
      <w:r w:rsidRPr="000D039F">
        <w:rPr>
          <w:lang w:val="ru-RU"/>
        </w:rPr>
        <w:t>риометры</w:t>
      </w:r>
      <w:proofErr w:type="spellEnd"/>
      <w:r w:rsidRPr="000D039F">
        <w:rPr>
          <w:lang w:val="ru-RU"/>
        </w:rPr>
        <w:t xml:space="preserve"> с широким лучом;</w:t>
      </w:r>
    </w:p>
    <w:p w14:paraId="05448150" w14:textId="77777777" w:rsidR="009B1DDD" w:rsidRPr="000D039F" w:rsidRDefault="009B1DDD" w:rsidP="0053797A">
      <w:pPr>
        <w:pStyle w:val="enumlev1"/>
        <w:rPr>
          <w:lang w:val="ru-RU"/>
        </w:rPr>
      </w:pPr>
      <w:r w:rsidRPr="000D039F">
        <w:rPr>
          <w:lang w:val="ru-RU"/>
        </w:rPr>
        <w:t>‒</w:t>
      </w:r>
      <w:r w:rsidRPr="000D039F">
        <w:rPr>
          <w:lang w:val="ru-RU"/>
        </w:rPr>
        <w:tab/>
        <w:t xml:space="preserve">спектральные </w:t>
      </w:r>
      <w:proofErr w:type="spellStart"/>
      <w:r w:rsidRPr="000D039F">
        <w:rPr>
          <w:lang w:val="ru-RU"/>
        </w:rPr>
        <w:t>риометры</w:t>
      </w:r>
      <w:proofErr w:type="spellEnd"/>
      <w:r w:rsidRPr="000D039F">
        <w:rPr>
          <w:lang w:val="ru-RU"/>
        </w:rPr>
        <w:t xml:space="preserve"> измеряют космический радиошум на множестве частот, обычно в диапазоне от 20 до 60 МГц.</w:t>
      </w:r>
    </w:p>
    <w:p w14:paraId="30219DA6" w14:textId="77777777" w:rsidR="009B1DDD" w:rsidRPr="000D039F" w:rsidRDefault="009B1DDD" w:rsidP="009B1DDD">
      <w:pPr>
        <w:rPr>
          <w:lang w:val="ru-RU"/>
        </w:rPr>
      </w:pPr>
      <w:r w:rsidRPr="000D039F">
        <w:rPr>
          <w:lang w:val="ru-RU"/>
        </w:rPr>
        <w:t>В мире насчитывается около 50 станций размещения риометров, и большинство из них расположены в высоких широтах.</w:t>
      </w:r>
    </w:p>
    <w:p w14:paraId="14A9BD01" w14:textId="77777777" w:rsidR="009B1DDD" w:rsidRPr="000D039F" w:rsidRDefault="009B1DDD" w:rsidP="0053797A">
      <w:pPr>
        <w:pStyle w:val="Heading5"/>
        <w:rPr>
          <w:lang w:val="ru-RU"/>
        </w:rPr>
      </w:pPr>
      <w:r w:rsidRPr="000D039F">
        <w:rPr>
          <w:lang w:val="ru-RU"/>
        </w:rPr>
        <w:t>6.2.3.3.8</w:t>
      </w:r>
      <w:r w:rsidRPr="000D039F">
        <w:rPr>
          <w:lang w:val="ru-RU"/>
        </w:rPr>
        <w:tab/>
        <w:t>Глобальная навигационная спутниковая система (ГНСС)</w:t>
      </w:r>
    </w:p>
    <w:p w14:paraId="4EC47EB8" w14:textId="77777777" w:rsidR="009B1DDD" w:rsidRPr="000D039F" w:rsidRDefault="009B1DDD" w:rsidP="009B1DDD">
      <w:pPr>
        <w:rPr>
          <w:lang w:val="ru-RU"/>
        </w:rPr>
      </w:pPr>
      <w:r w:rsidRPr="000D039F">
        <w:rPr>
          <w:lang w:val="ru-RU"/>
        </w:rPr>
        <w:t xml:space="preserve">Общее содержание электронов (ОСЭ) вдоль заданной траектории распространения можно измерить путем отслеживания временной задержки и сдвига по фазе радиосигналов ГНСС с помощью космических или наземных приемников. Поскольку навигационные спутники движутся относительно приемника, ОСЭ вдоль многих доступных траекторий распространения используется для определения распределения плотности электронов в ионосфере в региональном и глобальном масштабах. Соответствующие приемники ГНСС, используемые для наблюдений за космической погодой, измеряют амплитуду, </w:t>
      </w:r>
      <w:proofErr w:type="spellStart"/>
      <w:r w:rsidRPr="000D039F">
        <w:rPr>
          <w:lang w:val="ru-RU"/>
        </w:rPr>
        <w:t>псевдодальность</w:t>
      </w:r>
      <w:proofErr w:type="spellEnd"/>
      <w:r w:rsidRPr="000D039F">
        <w:rPr>
          <w:lang w:val="ru-RU"/>
        </w:rPr>
        <w:t xml:space="preserve"> и фазу на двух или более радиочастотах с временным разрешением 1 с или 30 с. </w:t>
      </w:r>
    </w:p>
    <w:p w14:paraId="633E2AE3" w14:textId="07091DF8" w:rsidR="009B1DDD" w:rsidRPr="000D039F" w:rsidRDefault="009B1DDD" w:rsidP="009B1DDD">
      <w:pPr>
        <w:rPr>
          <w:lang w:val="ru-RU"/>
        </w:rPr>
      </w:pPr>
      <w:r w:rsidRPr="000D039F">
        <w:rPr>
          <w:lang w:val="ru-RU"/>
        </w:rPr>
        <w:t>На основе крупных глобальных сетей станций и распределения станций можно определить специальные ионосферные карты, предполагая, что все электроны находятся в тонком слое на конкретной высоте 350 или 450</w:t>
      </w:r>
      <w:r w:rsidR="00EE017B" w:rsidRPr="000D039F">
        <w:rPr>
          <w:lang w:val="ru-RU"/>
        </w:rPr>
        <w:t> </w:t>
      </w:r>
      <w:r w:rsidRPr="000D039F">
        <w:rPr>
          <w:lang w:val="ru-RU"/>
        </w:rPr>
        <w:t xml:space="preserve">км. </w:t>
      </w:r>
    </w:p>
    <w:p w14:paraId="630042B2" w14:textId="445A1AD6" w:rsidR="009B1DDD" w:rsidRPr="000D039F" w:rsidRDefault="009B1DDD" w:rsidP="009B1DDD">
      <w:pPr>
        <w:rPr>
          <w:lang w:val="ru-RU"/>
        </w:rPr>
      </w:pPr>
      <w:r w:rsidRPr="000D039F">
        <w:rPr>
          <w:lang w:val="ru-RU"/>
        </w:rPr>
        <w:t>Кроме того, ионосферная сцинтилляция, как правило, измеряется с использованием наблюдений ГНСС, но с применением более высокой частоты выборки (обычно 50</w:t>
      </w:r>
      <w:r w:rsidR="00EE017B" w:rsidRPr="000D039F">
        <w:rPr>
          <w:lang w:val="ru-RU"/>
        </w:rPr>
        <w:t>–</w:t>
      </w:r>
      <w:r w:rsidRPr="000D039F">
        <w:rPr>
          <w:lang w:val="ru-RU"/>
        </w:rPr>
        <w:t>100 Гц). Индексы сцинтилляции со сверхнизким шумом могут быть получены на основе данных по амплитуде и фазе ГНСС. Сцинтилляции обусловлены возникновением мелкомасштабных структур в ионосфере, которые тесно связаны с явлениями космической погоды.</w:t>
      </w:r>
    </w:p>
    <w:p w14:paraId="1C0B86A6" w14:textId="77777777" w:rsidR="009B1DDD" w:rsidRPr="000D039F" w:rsidRDefault="009B1DDD" w:rsidP="002E2451">
      <w:pPr>
        <w:keepNext/>
        <w:keepLines/>
        <w:rPr>
          <w:lang w:val="ru-RU"/>
        </w:rPr>
      </w:pPr>
      <w:r w:rsidRPr="000D039F">
        <w:rPr>
          <w:lang w:val="ru-RU"/>
        </w:rPr>
        <w:lastRenderedPageBreak/>
        <w:t>Данные космических радиозатменных (РЗ) наблюдений, получаемые со спутников на низкой околоземной орбите (НОО), оснащенных приемниками ГНСС, могут также использоваться для предоставления информации с высоким разрешением о вертикальной структуре ионосферы, включая глобальную информацию о таких возмущениях, как спорадические слои Е или экваториальные плазменные пузыри. Эти наблюдения особенно важны над теми районами океана, где невозможно проводить наблюдения с наземных сетей. Измерения, осуществляемые с помощью космических РЗ приемников ГНСС, являются одним из единственных способов получения глобальных вертикальных профилей плотности электронов. Помимо этого, двухчастотные наблюдения фазы несущей частоты, производимые антенной(</w:t>
      </w:r>
      <w:proofErr w:type="spellStart"/>
      <w:r w:rsidRPr="000D039F">
        <w:rPr>
          <w:lang w:val="ru-RU"/>
        </w:rPr>
        <w:t>ами</w:t>
      </w:r>
      <w:proofErr w:type="spellEnd"/>
      <w:r w:rsidRPr="000D039F">
        <w:rPr>
          <w:lang w:val="ru-RU"/>
        </w:rPr>
        <w:t xml:space="preserve">) на крыше спутника, оборудованного приемником ГНСС для целей определения местоположения, предоставляют информацию об интегральном содержании электронов в ионосфере и </w:t>
      </w:r>
      <w:proofErr w:type="spellStart"/>
      <w:r w:rsidRPr="000D039F">
        <w:rPr>
          <w:lang w:val="ru-RU"/>
        </w:rPr>
        <w:t>плазмосфере</w:t>
      </w:r>
      <w:proofErr w:type="spellEnd"/>
      <w:r w:rsidRPr="000D039F">
        <w:rPr>
          <w:lang w:val="ru-RU"/>
        </w:rPr>
        <w:t xml:space="preserve"> на высотах выше орбиты спутника.</w:t>
      </w:r>
    </w:p>
    <w:p w14:paraId="01395BEF" w14:textId="77777777" w:rsidR="009B1DDD" w:rsidRPr="000D039F" w:rsidRDefault="009B1DDD" w:rsidP="0053797A">
      <w:pPr>
        <w:pStyle w:val="Heading5"/>
        <w:rPr>
          <w:lang w:val="ru-RU"/>
        </w:rPr>
      </w:pPr>
      <w:r w:rsidRPr="000D039F">
        <w:rPr>
          <w:lang w:val="ru-RU"/>
        </w:rPr>
        <w:t>6.2.3.3.9</w:t>
      </w:r>
      <w:r w:rsidRPr="000D039F">
        <w:rPr>
          <w:lang w:val="ru-RU"/>
        </w:rPr>
        <w:tab/>
        <w:t>Очень низкая частота (ОНЧ)</w:t>
      </w:r>
    </w:p>
    <w:p w14:paraId="10889A32" w14:textId="5AA8CF29" w:rsidR="009B1DDD" w:rsidRPr="000D039F" w:rsidRDefault="009B1DDD" w:rsidP="009B1DDD">
      <w:pPr>
        <w:rPr>
          <w:lang w:val="ru-RU"/>
        </w:rPr>
      </w:pPr>
      <w:r w:rsidRPr="000D039F">
        <w:rPr>
          <w:lang w:val="ru-RU"/>
        </w:rPr>
        <w:t>В одном из немногих методов, с помощью которых можно исследовать ионосферную область D, используется электромагнитное излучение ОНЧ, находящееся между нижним слоем ионосферы (примерно 85 км) и Землей; эти сигналы могут приниматься за тысячи километров от источника. Характер принимаемых радиоволн определяется их распространением внутри волновода Земля-ионосфера, причем изменчивость происходит главным образом за счет изменений профилей плотности электронов в нижних слоях ионосферы и ниже (D</w:t>
      </w:r>
      <w:r w:rsidR="00EE017B" w:rsidRPr="000D039F">
        <w:rPr>
          <w:lang w:val="ru-RU"/>
        </w:rPr>
        <w:t>‑</w:t>
      </w:r>
      <w:r w:rsidRPr="000D039F">
        <w:rPr>
          <w:lang w:val="ru-RU"/>
        </w:rPr>
        <w:t>область). Во время солнечных вспышек эти плотности электронов в D-области вызываются в основном мягкими (</w:t>
      </w:r>
      <w:proofErr w:type="gramStart"/>
      <w:r w:rsidRPr="000D039F">
        <w:rPr>
          <w:lang w:val="ru-RU"/>
        </w:rPr>
        <w:t>1</w:t>
      </w:r>
      <w:r w:rsidR="00EE017B" w:rsidRPr="000D039F">
        <w:rPr>
          <w:lang w:val="ru-RU"/>
        </w:rPr>
        <w:t>−</w:t>
      </w:r>
      <w:r w:rsidRPr="000D039F">
        <w:rPr>
          <w:lang w:val="ru-RU"/>
        </w:rPr>
        <w:t>10</w:t>
      </w:r>
      <w:proofErr w:type="gramEnd"/>
      <w:r w:rsidRPr="000D039F">
        <w:rPr>
          <w:lang w:val="ru-RU"/>
        </w:rPr>
        <w:t xml:space="preserve"> кэВ) рентгеновскими лучами от самой вспышки. Таким образом, данные наблюдаемые аномалии позволяют косвенно оценивать природу солнечной вспышки. </w:t>
      </w:r>
    </w:p>
    <w:p w14:paraId="639036BF" w14:textId="77777777" w:rsidR="009B1DDD" w:rsidRPr="000D039F" w:rsidRDefault="009B1DDD" w:rsidP="00A6534C">
      <w:pPr>
        <w:pStyle w:val="Heading3"/>
        <w:rPr>
          <w:lang w:val="ru-RU"/>
        </w:rPr>
      </w:pPr>
      <w:bookmarkStart w:id="372" w:name="_Toc236299118"/>
      <w:r w:rsidRPr="000D039F">
        <w:rPr>
          <w:lang w:val="ru-RU"/>
        </w:rPr>
        <w:t>6.2.4</w:t>
      </w:r>
      <w:r w:rsidRPr="000D039F">
        <w:rPr>
          <w:lang w:val="ru-RU"/>
        </w:rPr>
        <w:tab/>
        <w:t>Классификация радиочастотных датчиков в поддержку существующей продукции в области космической погоды</w:t>
      </w:r>
      <w:bookmarkEnd w:id="372"/>
    </w:p>
    <w:p w14:paraId="2E9126C6" w14:textId="77777777" w:rsidR="009B1DDD" w:rsidRPr="000D039F" w:rsidRDefault="009B1DDD" w:rsidP="009B1DDD">
      <w:pPr>
        <w:rPr>
          <w:lang w:val="ru-RU"/>
        </w:rPr>
      </w:pPr>
      <w:r w:rsidRPr="000D039F">
        <w:rPr>
          <w:lang w:val="ru-RU"/>
        </w:rPr>
        <w:t xml:space="preserve">На основании исследований, проведенных в ВМО и МСЭ-R, в частности на основании Отчета МСЭ-R RS.2456, в котором содержится информация о характеристиках конкретных типов приборов, была создана следующая неисчерпывающая классификация систем датчиков космической погоды, использующих радиочастотный спектр на основе применения существующей продукции наблюдений за космической погодой: </w:t>
      </w:r>
    </w:p>
    <w:p w14:paraId="118952F3" w14:textId="3D881540" w:rsidR="009B1DDD" w:rsidRPr="000D039F" w:rsidRDefault="009B1DDD" w:rsidP="0053797A">
      <w:pPr>
        <w:pStyle w:val="enumlev1"/>
        <w:rPr>
          <w:lang w:val="ru-RU"/>
        </w:rPr>
      </w:pPr>
      <w:r w:rsidRPr="000D039F">
        <w:rPr>
          <w:lang w:val="ru-RU"/>
        </w:rPr>
        <w:t>‒</w:t>
      </w:r>
      <w:r w:rsidRPr="000D039F">
        <w:rPr>
          <w:lang w:val="ru-RU"/>
        </w:rPr>
        <w:tab/>
        <w:t>системы и частоты, используемые в оперативных применениях в области космической погоды (для</w:t>
      </w:r>
      <w:r w:rsidR="00A6534C" w:rsidRPr="000D039F">
        <w:rPr>
          <w:lang w:val="ru-RU"/>
        </w:rPr>
        <w:t> </w:t>
      </w:r>
      <w:r w:rsidRPr="000D039F">
        <w:rPr>
          <w:lang w:val="ru-RU"/>
        </w:rPr>
        <w:t>мониторинга в реальном времени, инициализации прогностических моделей в режиме, близком к реальному времени);</w:t>
      </w:r>
    </w:p>
    <w:p w14:paraId="5C3FDFA9" w14:textId="77777777" w:rsidR="009B1DDD" w:rsidRPr="000D039F" w:rsidRDefault="009B1DDD" w:rsidP="0053797A">
      <w:pPr>
        <w:pStyle w:val="enumlev1"/>
        <w:rPr>
          <w:lang w:val="ru-RU"/>
        </w:rPr>
      </w:pPr>
      <w:r w:rsidRPr="000D039F">
        <w:rPr>
          <w:lang w:val="ru-RU"/>
        </w:rPr>
        <w:t>‒</w:t>
      </w:r>
      <w:r w:rsidRPr="000D039F">
        <w:rPr>
          <w:lang w:val="ru-RU"/>
        </w:rPr>
        <w:tab/>
        <w:t>системы и частоты, переходящие из области научных исследований к оперативной деятельности;</w:t>
      </w:r>
    </w:p>
    <w:p w14:paraId="197436C1" w14:textId="77777777" w:rsidR="009B1DDD" w:rsidRPr="000D039F" w:rsidRDefault="009B1DDD" w:rsidP="0053797A">
      <w:pPr>
        <w:pStyle w:val="enumlev1"/>
        <w:rPr>
          <w:lang w:val="ru-RU"/>
        </w:rPr>
      </w:pPr>
      <w:r w:rsidRPr="000D039F">
        <w:rPr>
          <w:lang w:val="ru-RU"/>
        </w:rPr>
        <w:t>‒</w:t>
      </w:r>
      <w:r w:rsidRPr="000D039F">
        <w:rPr>
          <w:lang w:val="ru-RU"/>
        </w:rPr>
        <w:tab/>
        <w:t>научно-исследовательские системы, которые в настоящее время не используются в оперативной деятельности (например, данные недоступны в режиме, близком к реальному времени, есть пробелы в представлении данных).</w:t>
      </w:r>
    </w:p>
    <w:p w14:paraId="1A655438" w14:textId="267DA768" w:rsidR="009B1DDD" w:rsidRPr="000D039F" w:rsidRDefault="009B1DDD" w:rsidP="009B1DDD">
      <w:pPr>
        <w:rPr>
          <w:lang w:val="ru-RU"/>
        </w:rPr>
      </w:pPr>
      <w:r w:rsidRPr="000D039F">
        <w:rPr>
          <w:lang w:val="ru-RU"/>
        </w:rPr>
        <w:t xml:space="preserve">В </w:t>
      </w:r>
      <w:r w:rsidR="00A6534C" w:rsidRPr="000D039F">
        <w:rPr>
          <w:lang w:val="ru-RU"/>
        </w:rPr>
        <w:t xml:space="preserve">Таблицах </w:t>
      </w:r>
      <w:r w:rsidRPr="000D039F">
        <w:rPr>
          <w:lang w:val="ru-RU"/>
        </w:rPr>
        <w:t xml:space="preserve">с </w:t>
      </w:r>
      <w:proofErr w:type="gramStart"/>
      <w:r w:rsidRPr="000D039F">
        <w:rPr>
          <w:lang w:val="ru-RU"/>
        </w:rPr>
        <w:t>6-1</w:t>
      </w:r>
      <w:proofErr w:type="gramEnd"/>
      <w:r w:rsidRPr="000D039F">
        <w:rPr>
          <w:lang w:val="ru-RU"/>
        </w:rPr>
        <w:t xml:space="preserve"> по </w:t>
      </w:r>
      <w:proofErr w:type="gramStart"/>
      <w:r w:rsidRPr="000D039F">
        <w:rPr>
          <w:lang w:val="ru-RU"/>
        </w:rPr>
        <w:t>6-3</w:t>
      </w:r>
      <w:proofErr w:type="gramEnd"/>
      <w:r w:rsidRPr="000D039F">
        <w:rPr>
          <w:lang w:val="ru-RU"/>
        </w:rPr>
        <w:t xml:space="preserve"> приводится краткая информация о радиочастотных приборах космической погоды и их классификация. Частоты, представленные в Справочнике, приводятся только для информационных целей и не представляют собой и не предполагают каких-либо нормативных положений.</w:t>
      </w:r>
    </w:p>
    <w:p w14:paraId="01BFC4AE" w14:textId="0D04FFB4" w:rsidR="003F776F" w:rsidRPr="000D039F" w:rsidRDefault="009B1DDD" w:rsidP="003F776F">
      <w:pPr>
        <w:pStyle w:val="TableNo"/>
        <w:rPr>
          <w:lang w:val="ru-RU"/>
        </w:rPr>
      </w:pPr>
      <w:r w:rsidRPr="000D039F">
        <w:rPr>
          <w:lang w:val="ru-RU"/>
        </w:rPr>
        <w:t>Таблица</w:t>
      </w:r>
      <w:r w:rsidR="003F776F" w:rsidRPr="000D039F">
        <w:rPr>
          <w:lang w:val="ru-RU"/>
        </w:rPr>
        <w:t xml:space="preserve"> </w:t>
      </w:r>
      <w:proofErr w:type="gramStart"/>
      <w:r w:rsidR="0038406D" w:rsidRPr="000D039F">
        <w:rPr>
          <w:lang w:val="ru-RU"/>
        </w:rPr>
        <w:t>6-</w:t>
      </w:r>
      <w:r w:rsidR="003F776F" w:rsidRPr="000D039F">
        <w:rPr>
          <w:lang w:val="ru-RU"/>
        </w:rPr>
        <w:t>1</w:t>
      </w:r>
      <w:proofErr w:type="gramEnd"/>
    </w:p>
    <w:p w14:paraId="34E8E8C8" w14:textId="4C00B6EE" w:rsidR="003F776F" w:rsidRPr="000D039F" w:rsidRDefault="009B1DDD" w:rsidP="003F776F">
      <w:pPr>
        <w:pStyle w:val="Tabletitle"/>
        <w:rPr>
          <w:lang w:val="ru-RU" w:eastAsia="zh-CN"/>
        </w:rPr>
      </w:pPr>
      <w:r w:rsidRPr="000D039F">
        <w:rPr>
          <w:lang w:val="ru-RU"/>
        </w:rPr>
        <w:t>Категория 1 – Системы, находящиеся в эксплуатации</w:t>
      </w:r>
    </w:p>
    <w:tbl>
      <w:tblPr>
        <w:tblStyle w:val="TableGrid1"/>
        <w:tblW w:w="9639" w:type="dxa"/>
        <w:jc w:val="center"/>
        <w:tblLook w:val="04A0" w:firstRow="1" w:lastRow="0" w:firstColumn="1" w:lastColumn="0" w:noHBand="0" w:noVBand="1"/>
      </w:tblPr>
      <w:tblGrid>
        <w:gridCol w:w="2173"/>
        <w:gridCol w:w="2645"/>
        <w:gridCol w:w="2022"/>
        <w:gridCol w:w="2799"/>
      </w:tblGrid>
      <w:tr w:rsidR="009B1DDD" w:rsidRPr="000D039F" w14:paraId="61D1018D" w14:textId="77777777" w:rsidTr="005E304B">
        <w:trPr>
          <w:jc w:val="center"/>
        </w:trPr>
        <w:tc>
          <w:tcPr>
            <w:tcW w:w="1127" w:type="pct"/>
            <w:vAlign w:val="center"/>
          </w:tcPr>
          <w:p w14:paraId="66370285" w14:textId="53DCBFF8" w:rsidR="009B1DDD" w:rsidRPr="000D039F" w:rsidRDefault="009B1DDD" w:rsidP="00496B92">
            <w:pPr>
              <w:pStyle w:val="Tablehead"/>
              <w:rPr>
                <w:lang w:val="ru-RU"/>
              </w:rPr>
            </w:pPr>
            <w:r w:rsidRPr="000D039F">
              <w:rPr>
                <w:lang w:val="ru-RU"/>
              </w:rPr>
              <w:t>Тип прибора</w:t>
            </w:r>
          </w:p>
        </w:tc>
        <w:tc>
          <w:tcPr>
            <w:tcW w:w="1372" w:type="pct"/>
            <w:vAlign w:val="center"/>
          </w:tcPr>
          <w:p w14:paraId="67688C32" w14:textId="3BB549E7" w:rsidR="009B1DDD" w:rsidRPr="000D039F" w:rsidRDefault="009B1DDD" w:rsidP="00496B92">
            <w:pPr>
              <w:pStyle w:val="Tablehead"/>
              <w:rPr>
                <w:lang w:val="ru-RU"/>
              </w:rPr>
            </w:pPr>
            <w:r w:rsidRPr="000D039F">
              <w:rPr>
                <w:lang w:val="ru-RU"/>
              </w:rPr>
              <w:t>Частота (МГц)</w:t>
            </w:r>
          </w:p>
        </w:tc>
        <w:tc>
          <w:tcPr>
            <w:tcW w:w="1049" w:type="pct"/>
            <w:vAlign w:val="center"/>
          </w:tcPr>
          <w:p w14:paraId="30D738E0" w14:textId="337BF09C" w:rsidR="009B1DDD" w:rsidRPr="000D039F" w:rsidRDefault="009B1DDD" w:rsidP="005E304B">
            <w:pPr>
              <w:pStyle w:val="Tablehead"/>
              <w:rPr>
                <w:lang w:val="ru-RU"/>
              </w:rPr>
            </w:pPr>
            <w:r w:rsidRPr="000D039F">
              <w:rPr>
                <w:lang w:val="ru-RU"/>
              </w:rPr>
              <w:t>Ширина полосы</w:t>
            </w:r>
          </w:p>
        </w:tc>
        <w:tc>
          <w:tcPr>
            <w:tcW w:w="1452" w:type="pct"/>
            <w:vAlign w:val="center"/>
          </w:tcPr>
          <w:p w14:paraId="4BADB3A1" w14:textId="13D5CF71" w:rsidR="009B1DDD" w:rsidRPr="000D039F" w:rsidRDefault="009B1DDD" w:rsidP="005E304B">
            <w:pPr>
              <w:pStyle w:val="Tablehead"/>
              <w:rPr>
                <w:lang w:val="ru-RU"/>
              </w:rPr>
            </w:pPr>
            <w:r w:rsidRPr="000D039F">
              <w:rPr>
                <w:lang w:val="ru-RU"/>
              </w:rPr>
              <w:t>Местоположение (страна/регион)</w:t>
            </w:r>
          </w:p>
        </w:tc>
      </w:tr>
      <w:tr w:rsidR="009B1DDD" w:rsidRPr="000D039F" w14:paraId="7D1EA87C" w14:textId="77777777" w:rsidTr="005E304B">
        <w:trPr>
          <w:trHeight w:val="395"/>
          <w:jc w:val="center"/>
        </w:trPr>
        <w:tc>
          <w:tcPr>
            <w:tcW w:w="1127" w:type="pct"/>
            <w:vMerge w:val="restart"/>
            <w:vAlign w:val="center"/>
          </w:tcPr>
          <w:p w14:paraId="2A3564CD" w14:textId="5E9AF07F" w:rsidR="009B1DDD" w:rsidRPr="000D039F" w:rsidRDefault="009B1DDD" w:rsidP="009B1DDD">
            <w:pPr>
              <w:pStyle w:val="Tabletext"/>
              <w:jc w:val="left"/>
              <w:rPr>
                <w:lang w:val="ru-RU" w:eastAsia="zh-CN"/>
              </w:rPr>
            </w:pPr>
            <w:r w:rsidRPr="000D039F">
              <w:rPr>
                <w:lang w:val="ru-RU"/>
              </w:rPr>
              <w:t>Мониторинг солнечного радиопотока</w:t>
            </w:r>
          </w:p>
        </w:tc>
        <w:tc>
          <w:tcPr>
            <w:tcW w:w="1372" w:type="pct"/>
            <w:vAlign w:val="center"/>
          </w:tcPr>
          <w:p w14:paraId="5D68D97F" w14:textId="77777777" w:rsidR="009B1DDD" w:rsidRPr="000D039F" w:rsidRDefault="009B1DDD" w:rsidP="009B1DDD">
            <w:pPr>
              <w:pStyle w:val="Tabletext"/>
              <w:jc w:val="center"/>
              <w:rPr>
                <w:lang w:val="ru-RU" w:eastAsia="zh-CN"/>
              </w:rPr>
            </w:pPr>
            <w:r w:rsidRPr="000D039F">
              <w:rPr>
                <w:rFonts w:asciiTheme="majorBidi" w:hAnsiTheme="majorBidi" w:cstheme="majorBidi"/>
                <w:lang w:val="ru-RU" w:eastAsia="zh-CN"/>
              </w:rPr>
              <w:t xml:space="preserve">245, 410, 610, </w:t>
            </w:r>
            <w:r w:rsidRPr="000D039F">
              <w:rPr>
                <w:rFonts w:asciiTheme="majorBidi" w:hAnsiTheme="majorBidi" w:cstheme="majorBidi"/>
                <w:lang w:val="ru-RU" w:eastAsia="zh-CN"/>
              </w:rPr>
              <w:br/>
              <w:t>8 800, 15 400</w:t>
            </w:r>
          </w:p>
        </w:tc>
        <w:tc>
          <w:tcPr>
            <w:tcW w:w="1049" w:type="pct"/>
            <w:vAlign w:val="center"/>
          </w:tcPr>
          <w:p w14:paraId="1A6CD2DA" w14:textId="2DE4BB98" w:rsidR="009B1DDD" w:rsidRPr="000D039F" w:rsidRDefault="009B1DDD" w:rsidP="005E304B">
            <w:pPr>
              <w:pStyle w:val="Tabletext"/>
              <w:jc w:val="center"/>
              <w:rPr>
                <w:lang w:val="ru-RU" w:eastAsia="zh-CN"/>
              </w:rPr>
            </w:pPr>
            <w:r w:rsidRPr="000D039F">
              <w:rPr>
                <w:lang w:val="ru-RU"/>
              </w:rPr>
              <w:t>Варьируется</w:t>
            </w:r>
          </w:p>
        </w:tc>
        <w:tc>
          <w:tcPr>
            <w:tcW w:w="1452" w:type="pct"/>
            <w:vAlign w:val="center"/>
          </w:tcPr>
          <w:p w14:paraId="5BE1B662" w14:textId="27F4B604" w:rsidR="009B1DDD" w:rsidRPr="000D039F" w:rsidRDefault="009B1DDD" w:rsidP="005E304B">
            <w:pPr>
              <w:pStyle w:val="Tabletext"/>
              <w:jc w:val="center"/>
              <w:rPr>
                <w:lang w:val="ru-RU" w:eastAsia="zh-CN"/>
              </w:rPr>
            </w:pPr>
            <w:r w:rsidRPr="000D039F">
              <w:rPr>
                <w:lang w:val="ru-RU"/>
              </w:rPr>
              <w:t>Австралия, Италия, США</w:t>
            </w:r>
          </w:p>
        </w:tc>
      </w:tr>
      <w:tr w:rsidR="009B1DDD" w:rsidRPr="000D039F" w14:paraId="2B199D4F" w14:textId="77777777" w:rsidTr="005E304B">
        <w:trPr>
          <w:trHeight w:val="395"/>
          <w:jc w:val="center"/>
        </w:trPr>
        <w:tc>
          <w:tcPr>
            <w:tcW w:w="1127" w:type="pct"/>
            <w:vMerge/>
            <w:vAlign w:val="center"/>
          </w:tcPr>
          <w:p w14:paraId="1C32A9EA" w14:textId="77777777" w:rsidR="009B1DDD" w:rsidRPr="000D039F" w:rsidRDefault="009B1DDD" w:rsidP="009B1DDD">
            <w:pPr>
              <w:pStyle w:val="Tabletext"/>
              <w:rPr>
                <w:lang w:val="ru-RU" w:eastAsia="zh-CN"/>
              </w:rPr>
            </w:pPr>
          </w:p>
        </w:tc>
        <w:tc>
          <w:tcPr>
            <w:tcW w:w="1372" w:type="pct"/>
            <w:vAlign w:val="center"/>
          </w:tcPr>
          <w:p w14:paraId="5EAD3C10" w14:textId="77777777" w:rsidR="009B1DDD" w:rsidRPr="000D039F" w:rsidRDefault="009B1DDD" w:rsidP="009B1DDD">
            <w:pPr>
              <w:pStyle w:val="Tabletext"/>
              <w:jc w:val="center"/>
              <w:rPr>
                <w:rFonts w:asciiTheme="majorBidi" w:hAnsiTheme="majorBidi" w:cstheme="majorBidi"/>
                <w:lang w:val="ru-RU" w:eastAsia="zh-CN"/>
              </w:rPr>
            </w:pPr>
            <w:r w:rsidRPr="000D039F">
              <w:rPr>
                <w:rFonts w:asciiTheme="majorBidi" w:hAnsiTheme="majorBidi" w:cstheme="majorBidi"/>
                <w:lang w:val="ru-RU" w:eastAsia="zh-CN"/>
              </w:rPr>
              <w:t>2 695</w:t>
            </w:r>
          </w:p>
        </w:tc>
        <w:tc>
          <w:tcPr>
            <w:tcW w:w="1049" w:type="pct"/>
            <w:vAlign w:val="center"/>
          </w:tcPr>
          <w:p w14:paraId="36E62BA6" w14:textId="411DA0F6" w:rsidR="009B1DDD" w:rsidRPr="000D039F" w:rsidRDefault="009B1DDD" w:rsidP="005E304B">
            <w:pPr>
              <w:pStyle w:val="Tabletext"/>
              <w:jc w:val="center"/>
              <w:rPr>
                <w:rFonts w:asciiTheme="majorBidi" w:hAnsiTheme="majorBidi" w:cstheme="majorBidi"/>
                <w:lang w:val="ru-RU" w:eastAsia="zh-CN"/>
              </w:rPr>
            </w:pPr>
            <w:r w:rsidRPr="000D039F">
              <w:rPr>
                <w:lang w:val="ru-RU"/>
              </w:rPr>
              <w:t>Варьируется</w:t>
            </w:r>
          </w:p>
        </w:tc>
        <w:tc>
          <w:tcPr>
            <w:tcW w:w="1452" w:type="pct"/>
            <w:vAlign w:val="center"/>
          </w:tcPr>
          <w:p w14:paraId="3725401E" w14:textId="3DB95207" w:rsidR="009B1DDD" w:rsidRPr="000D039F" w:rsidRDefault="009B1DDD" w:rsidP="005E304B">
            <w:pPr>
              <w:pStyle w:val="Tabletext"/>
              <w:jc w:val="center"/>
              <w:rPr>
                <w:rFonts w:asciiTheme="majorBidi" w:hAnsiTheme="majorBidi" w:cstheme="majorBidi"/>
                <w:lang w:val="ru-RU" w:eastAsia="zh-CN"/>
              </w:rPr>
            </w:pPr>
            <w:r w:rsidRPr="000D039F">
              <w:rPr>
                <w:lang w:val="ru-RU"/>
              </w:rPr>
              <w:t>Австралия, Италия, США, Бельгия</w:t>
            </w:r>
          </w:p>
        </w:tc>
      </w:tr>
      <w:tr w:rsidR="009B1DDD" w:rsidRPr="000D039F" w14:paraId="1E0FF925" w14:textId="77777777" w:rsidTr="005E304B">
        <w:trPr>
          <w:trHeight w:val="395"/>
          <w:jc w:val="center"/>
        </w:trPr>
        <w:tc>
          <w:tcPr>
            <w:tcW w:w="1127" w:type="pct"/>
            <w:vMerge/>
            <w:vAlign w:val="center"/>
          </w:tcPr>
          <w:p w14:paraId="10B4B472" w14:textId="77777777" w:rsidR="009B1DDD" w:rsidRPr="000D039F" w:rsidRDefault="009B1DDD" w:rsidP="009B1DDD">
            <w:pPr>
              <w:pStyle w:val="Tabletext"/>
              <w:rPr>
                <w:lang w:val="ru-RU" w:eastAsia="zh-CN"/>
              </w:rPr>
            </w:pPr>
          </w:p>
        </w:tc>
        <w:tc>
          <w:tcPr>
            <w:tcW w:w="1372" w:type="pct"/>
            <w:vAlign w:val="center"/>
          </w:tcPr>
          <w:p w14:paraId="7F7B3D98" w14:textId="77777777" w:rsidR="009B1DDD" w:rsidRPr="000D039F" w:rsidRDefault="009B1DDD" w:rsidP="009B1DDD">
            <w:pPr>
              <w:pStyle w:val="Tabletext"/>
              <w:jc w:val="center"/>
              <w:rPr>
                <w:rFonts w:asciiTheme="majorBidi" w:hAnsiTheme="majorBidi" w:cstheme="majorBidi"/>
                <w:lang w:val="ru-RU" w:eastAsia="zh-CN"/>
              </w:rPr>
            </w:pPr>
            <w:r w:rsidRPr="000D039F">
              <w:rPr>
                <w:rFonts w:asciiTheme="majorBidi" w:hAnsiTheme="majorBidi" w:cstheme="majorBidi"/>
                <w:lang w:val="ru-RU" w:eastAsia="zh-CN"/>
              </w:rPr>
              <w:t>1 415, 4 995</w:t>
            </w:r>
          </w:p>
        </w:tc>
        <w:tc>
          <w:tcPr>
            <w:tcW w:w="1049" w:type="pct"/>
            <w:vAlign w:val="center"/>
          </w:tcPr>
          <w:p w14:paraId="35F6FBA9" w14:textId="75F2AA49" w:rsidR="009B1DDD" w:rsidRPr="000D039F" w:rsidRDefault="009B1DDD" w:rsidP="005E304B">
            <w:pPr>
              <w:pStyle w:val="Tabletext"/>
              <w:jc w:val="center"/>
              <w:rPr>
                <w:rFonts w:asciiTheme="majorBidi" w:hAnsiTheme="majorBidi" w:cstheme="majorBidi"/>
                <w:lang w:val="ru-RU" w:eastAsia="zh-CN"/>
              </w:rPr>
            </w:pPr>
            <w:r w:rsidRPr="000D039F">
              <w:rPr>
                <w:lang w:val="ru-RU"/>
              </w:rPr>
              <w:t>Варьируется</w:t>
            </w:r>
          </w:p>
        </w:tc>
        <w:tc>
          <w:tcPr>
            <w:tcW w:w="1452" w:type="pct"/>
            <w:vAlign w:val="center"/>
          </w:tcPr>
          <w:p w14:paraId="5F215D95" w14:textId="1A98288B" w:rsidR="009B1DDD" w:rsidRPr="000D039F" w:rsidRDefault="009B1DDD" w:rsidP="005E304B">
            <w:pPr>
              <w:pStyle w:val="Tabletext"/>
              <w:jc w:val="center"/>
              <w:rPr>
                <w:rFonts w:asciiTheme="majorBidi" w:hAnsiTheme="majorBidi" w:cstheme="majorBidi"/>
                <w:lang w:val="ru-RU" w:eastAsia="zh-CN"/>
              </w:rPr>
            </w:pPr>
            <w:r w:rsidRPr="000D039F">
              <w:rPr>
                <w:lang w:val="ru-RU"/>
              </w:rPr>
              <w:t>Австралия, Италия, США, Канада, Бельгия, Китай</w:t>
            </w:r>
          </w:p>
        </w:tc>
      </w:tr>
      <w:tr w:rsidR="009B1DDD" w:rsidRPr="000D039F" w14:paraId="73A74CE2" w14:textId="77777777" w:rsidTr="005E304B">
        <w:trPr>
          <w:trHeight w:val="395"/>
          <w:jc w:val="center"/>
        </w:trPr>
        <w:tc>
          <w:tcPr>
            <w:tcW w:w="1127" w:type="pct"/>
            <w:vMerge/>
            <w:vAlign w:val="center"/>
          </w:tcPr>
          <w:p w14:paraId="65D5B603" w14:textId="77777777" w:rsidR="009B1DDD" w:rsidRPr="000D039F" w:rsidRDefault="009B1DDD" w:rsidP="009B1DDD">
            <w:pPr>
              <w:pStyle w:val="Tabletext"/>
              <w:rPr>
                <w:lang w:val="ru-RU" w:eastAsia="zh-CN"/>
              </w:rPr>
            </w:pPr>
          </w:p>
        </w:tc>
        <w:tc>
          <w:tcPr>
            <w:tcW w:w="1372" w:type="pct"/>
            <w:vAlign w:val="center"/>
          </w:tcPr>
          <w:p w14:paraId="52B48C6C" w14:textId="77777777" w:rsidR="009B1DDD" w:rsidRPr="000D039F" w:rsidRDefault="009B1DDD" w:rsidP="009B1DDD">
            <w:pPr>
              <w:pStyle w:val="Tabletext"/>
              <w:jc w:val="center"/>
              <w:rPr>
                <w:rFonts w:asciiTheme="majorBidi" w:hAnsiTheme="majorBidi" w:cstheme="majorBidi"/>
                <w:lang w:val="ru-RU" w:eastAsia="zh-CN"/>
              </w:rPr>
            </w:pPr>
            <w:r w:rsidRPr="000D039F">
              <w:rPr>
                <w:rFonts w:asciiTheme="majorBidi" w:eastAsiaTheme="minorEastAsia" w:hAnsiTheme="majorBidi" w:cstheme="majorBidi"/>
                <w:lang w:val="ru-RU" w:eastAsia="zh-CN"/>
              </w:rPr>
              <w:t xml:space="preserve">2 200, 2 300, 2 730, 3 350, </w:t>
            </w:r>
            <w:r w:rsidRPr="000D039F">
              <w:rPr>
                <w:rFonts w:asciiTheme="majorBidi" w:hAnsiTheme="majorBidi" w:cstheme="majorBidi"/>
                <w:lang w:val="ru-RU" w:eastAsia="zh-CN"/>
              </w:rPr>
              <w:t>4</w:t>
            </w:r>
            <w:r w:rsidRPr="000D039F">
              <w:rPr>
                <w:rFonts w:asciiTheme="majorBidi" w:eastAsiaTheme="minorEastAsia" w:hAnsiTheme="majorBidi" w:cstheme="majorBidi"/>
                <w:lang w:val="ru-RU" w:eastAsia="zh-CN"/>
              </w:rPr>
              <w:t> </w:t>
            </w:r>
            <w:r w:rsidRPr="000D039F">
              <w:rPr>
                <w:rFonts w:asciiTheme="majorBidi" w:hAnsiTheme="majorBidi" w:cstheme="majorBidi"/>
                <w:lang w:val="ru-RU" w:eastAsia="zh-CN"/>
              </w:rPr>
              <w:t>542</w:t>
            </w:r>
            <w:r w:rsidRPr="000D039F">
              <w:rPr>
                <w:rFonts w:asciiTheme="majorBidi" w:eastAsiaTheme="minorEastAsia" w:hAnsiTheme="majorBidi" w:cstheme="majorBidi"/>
                <w:lang w:val="ru-RU" w:eastAsia="zh-CN"/>
              </w:rPr>
              <w:t>, 4 500, 5 000, 8 000,</w:t>
            </w:r>
            <w:r w:rsidRPr="000D039F">
              <w:rPr>
                <w:rFonts w:asciiTheme="majorBidi" w:hAnsiTheme="majorBidi" w:cstheme="majorBidi"/>
                <w:lang w:val="ru-RU" w:eastAsia="zh-CN"/>
              </w:rPr>
              <w:t xml:space="preserve"> </w:t>
            </w:r>
            <w:r w:rsidRPr="000D039F">
              <w:rPr>
                <w:rFonts w:asciiTheme="majorBidi" w:eastAsiaTheme="minorEastAsia" w:hAnsiTheme="majorBidi" w:cstheme="majorBidi"/>
                <w:lang w:val="ru-RU" w:eastAsia="zh-CN"/>
              </w:rPr>
              <w:t>9 000</w:t>
            </w:r>
            <w:r w:rsidRPr="000D039F">
              <w:rPr>
                <w:rFonts w:asciiTheme="majorBidi" w:hAnsiTheme="majorBidi" w:cstheme="majorBidi"/>
                <w:lang w:val="ru-RU" w:eastAsia="zh-CN"/>
              </w:rPr>
              <w:t>, 9</w:t>
            </w:r>
            <w:r w:rsidRPr="000D039F">
              <w:rPr>
                <w:rFonts w:asciiTheme="majorBidi" w:eastAsiaTheme="minorEastAsia" w:hAnsiTheme="majorBidi" w:cstheme="majorBidi"/>
                <w:lang w:val="ru-RU" w:eastAsia="zh-CN"/>
              </w:rPr>
              <w:t> </w:t>
            </w:r>
            <w:r w:rsidRPr="000D039F">
              <w:rPr>
                <w:rFonts w:asciiTheme="majorBidi" w:hAnsiTheme="majorBidi" w:cstheme="majorBidi"/>
                <w:lang w:val="ru-RU" w:eastAsia="zh-CN"/>
              </w:rPr>
              <w:t xml:space="preserve">081 </w:t>
            </w:r>
          </w:p>
        </w:tc>
        <w:tc>
          <w:tcPr>
            <w:tcW w:w="1049" w:type="pct"/>
            <w:vAlign w:val="center"/>
          </w:tcPr>
          <w:p w14:paraId="737BE452" w14:textId="7E9A9E70" w:rsidR="009B1DDD" w:rsidRPr="000D039F" w:rsidRDefault="009B1DDD" w:rsidP="005E304B">
            <w:pPr>
              <w:pStyle w:val="Tabletext"/>
              <w:jc w:val="center"/>
              <w:rPr>
                <w:rFonts w:asciiTheme="majorBidi" w:hAnsiTheme="majorBidi" w:cstheme="majorBidi"/>
                <w:lang w:val="ru-RU" w:eastAsia="zh-CN"/>
              </w:rPr>
            </w:pPr>
            <w:r w:rsidRPr="000D039F">
              <w:rPr>
                <w:lang w:val="ru-RU"/>
              </w:rPr>
              <w:t>10 МГц</w:t>
            </w:r>
          </w:p>
        </w:tc>
        <w:tc>
          <w:tcPr>
            <w:tcW w:w="1452" w:type="pct"/>
            <w:vAlign w:val="center"/>
          </w:tcPr>
          <w:p w14:paraId="72F31CDD" w14:textId="4F2484F0" w:rsidR="009B1DDD" w:rsidRPr="000D039F" w:rsidRDefault="009B1DDD" w:rsidP="005E304B">
            <w:pPr>
              <w:pStyle w:val="Tabletext"/>
              <w:jc w:val="center"/>
              <w:rPr>
                <w:rFonts w:asciiTheme="majorBidi" w:hAnsiTheme="majorBidi" w:cstheme="majorBidi"/>
                <w:lang w:val="ru-RU" w:eastAsia="zh-CN"/>
              </w:rPr>
            </w:pPr>
            <w:r w:rsidRPr="000D039F">
              <w:rPr>
                <w:lang w:val="ru-RU"/>
              </w:rPr>
              <w:t>Китай</w:t>
            </w:r>
          </w:p>
        </w:tc>
      </w:tr>
      <w:tr w:rsidR="009B1DDD" w:rsidRPr="000D039F" w14:paraId="2CE48511" w14:textId="77777777" w:rsidTr="005E304B">
        <w:trPr>
          <w:trHeight w:val="395"/>
          <w:jc w:val="center"/>
        </w:trPr>
        <w:tc>
          <w:tcPr>
            <w:tcW w:w="1127" w:type="pct"/>
            <w:vMerge/>
            <w:tcBorders>
              <w:bottom w:val="single" w:sz="4" w:space="0" w:color="auto"/>
            </w:tcBorders>
            <w:vAlign w:val="center"/>
          </w:tcPr>
          <w:p w14:paraId="743D6B04" w14:textId="77777777" w:rsidR="009B1DDD" w:rsidRPr="000D039F" w:rsidRDefault="009B1DDD" w:rsidP="009B1DDD">
            <w:pPr>
              <w:pStyle w:val="Tabletext"/>
              <w:rPr>
                <w:lang w:val="ru-RU" w:eastAsia="zh-CN"/>
              </w:rPr>
            </w:pPr>
          </w:p>
        </w:tc>
        <w:tc>
          <w:tcPr>
            <w:tcW w:w="1372" w:type="pct"/>
            <w:vAlign w:val="center"/>
          </w:tcPr>
          <w:p w14:paraId="733F6E76" w14:textId="0B3A57C2" w:rsidR="009B1DDD" w:rsidRPr="000D039F" w:rsidRDefault="009B1DDD" w:rsidP="009B1DDD">
            <w:pPr>
              <w:pStyle w:val="Tabletext"/>
              <w:jc w:val="center"/>
              <w:rPr>
                <w:rFonts w:asciiTheme="majorBidi" w:hAnsiTheme="majorBidi" w:cstheme="majorBidi"/>
                <w:lang w:val="ru-RU" w:eastAsia="zh-CN"/>
              </w:rPr>
            </w:pPr>
            <w:r w:rsidRPr="000D039F">
              <w:rPr>
                <w:rFonts w:asciiTheme="majorBidi" w:hAnsiTheme="majorBidi" w:cstheme="majorBidi"/>
                <w:lang w:val="ru-RU" w:eastAsia="zh-CN"/>
              </w:rPr>
              <w:t>2 800</w:t>
            </w:r>
          </w:p>
        </w:tc>
        <w:tc>
          <w:tcPr>
            <w:tcW w:w="1049" w:type="pct"/>
            <w:vAlign w:val="center"/>
          </w:tcPr>
          <w:p w14:paraId="637DA85D" w14:textId="525F3326" w:rsidR="009B1DDD" w:rsidRPr="000D039F" w:rsidRDefault="009B1DDD" w:rsidP="005E304B">
            <w:pPr>
              <w:pStyle w:val="Tabletext"/>
              <w:jc w:val="center"/>
              <w:rPr>
                <w:rFonts w:asciiTheme="majorBidi" w:hAnsiTheme="majorBidi" w:cstheme="majorBidi"/>
                <w:lang w:val="ru-RU" w:eastAsia="zh-CN"/>
              </w:rPr>
            </w:pPr>
            <w:r w:rsidRPr="000D039F">
              <w:rPr>
                <w:lang w:val="ru-RU"/>
              </w:rPr>
              <w:t>Варьируется</w:t>
            </w:r>
          </w:p>
        </w:tc>
        <w:tc>
          <w:tcPr>
            <w:tcW w:w="1452" w:type="pct"/>
            <w:vAlign w:val="center"/>
          </w:tcPr>
          <w:p w14:paraId="66B0EF98" w14:textId="25340443" w:rsidR="009B1DDD" w:rsidRPr="000D039F" w:rsidRDefault="009B1DDD" w:rsidP="005E304B">
            <w:pPr>
              <w:pStyle w:val="Tabletext"/>
              <w:jc w:val="center"/>
              <w:rPr>
                <w:rFonts w:asciiTheme="majorBidi" w:hAnsiTheme="majorBidi" w:cstheme="majorBidi"/>
                <w:lang w:val="ru-RU" w:eastAsia="zh-CN"/>
              </w:rPr>
            </w:pPr>
            <w:r w:rsidRPr="000D039F">
              <w:rPr>
                <w:lang w:val="ru-RU"/>
              </w:rPr>
              <w:t>Канада, Бельгия, Китай, Корея (Республика), Польша</w:t>
            </w:r>
          </w:p>
        </w:tc>
      </w:tr>
      <w:tr w:rsidR="009B1DDD" w:rsidRPr="000D039F" w14:paraId="15F5BECE" w14:textId="77777777" w:rsidTr="005E304B">
        <w:trPr>
          <w:trHeight w:val="395"/>
          <w:jc w:val="center"/>
        </w:trPr>
        <w:tc>
          <w:tcPr>
            <w:tcW w:w="1127" w:type="pct"/>
            <w:vMerge/>
            <w:tcBorders>
              <w:bottom w:val="single" w:sz="4" w:space="0" w:color="auto"/>
            </w:tcBorders>
            <w:vAlign w:val="center"/>
          </w:tcPr>
          <w:p w14:paraId="55D1B7C3" w14:textId="77777777" w:rsidR="009B1DDD" w:rsidRPr="000D039F" w:rsidRDefault="009B1DDD" w:rsidP="009B1DDD">
            <w:pPr>
              <w:pStyle w:val="Tabletext"/>
              <w:rPr>
                <w:lang w:val="ru-RU" w:eastAsia="zh-CN"/>
              </w:rPr>
            </w:pPr>
          </w:p>
        </w:tc>
        <w:tc>
          <w:tcPr>
            <w:tcW w:w="1372" w:type="pct"/>
            <w:vAlign w:val="center"/>
          </w:tcPr>
          <w:p w14:paraId="6983A4D4" w14:textId="1C2E5D22" w:rsidR="009B1DDD" w:rsidRPr="000D039F" w:rsidRDefault="009B1DDD" w:rsidP="009B1DDD">
            <w:pPr>
              <w:pStyle w:val="Tabletext"/>
              <w:jc w:val="center"/>
              <w:rPr>
                <w:lang w:val="ru-RU" w:eastAsia="zh-CN"/>
              </w:rPr>
            </w:pPr>
            <w:r w:rsidRPr="000D039F">
              <w:rPr>
                <w:rFonts w:asciiTheme="majorBidi" w:hAnsiTheme="majorBidi" w:cstheme="majorBidi"/>
                <w:lang w:val="ru-RU" w:eastAsia="zh-CN"/>
              </w:rPr>
              <w:t>1 000</w:t>
            </w:r>
          </w:p>
        </w:tc>
        <w:tc>
          <w:tcPr>
            <w:tcW w:w="1049" w:type="pct"/>
            <w:vAlign w:val="center"/>
          </w:tcPr>
          <w:p w14:paraId="7A5755EB" w14:textId="15503730" w:rsidR="009B1DDD" w:rsidRPr="000D039F" w:rsidRDefault="009B1DDD" w:rsidP="005E304B">
            <w:pPr>
              <w:pStyle w:val="Tabletext"/>
              <w:jc w:val="center"/>
              <w:rPr>
                <w:lang w:val="ru-RU" w:eastAsia="zh-CN"/>
              </w:rPr>
            </w:pPr>
            <w:r w:rsidRPr="000D039F">
              <w:rPr>
                <w:lang w:val="ru-RU"/>
              </w:rPr>
              <w:t>Варьируется</w:t>
            </w:r>
          </w:p>
        </w:tc>
        <w:tc>
          <w:tcPr>
            <w:tcW w:w="1452" w:type="pct"/>
            <w:vAlign w:val="center"/>
          </w:tcPr>
          <w:p w14:paraId="038810B6" w14:textId="6193144B" w:rsidR="009B1DDD" w:rsidRPr="000D039F" w:rsidRDefault="009B1DDD" w:rsidP="005E304B">
            <w:pPr>
              <w:pStyle w:val="Tabletext"/>
              <w:jc w:val="center"/>
              <w:rPr>
                <w:lang w:val="ru-RU" w:eastAsia="zh-CN"/>
              </w:rPr>
            </w:pPr>
            <w:r w:rsidRPr="000D039F">
              <w:rPr>
                <w:lang w:val="ru-RU"/>
              </w:rPr>
              <w:t>Япония, Бельгия, Польша</w:t>
            </w:r>
          </w:p>
        </w:tc>
      </w:tr>
    </w:tbl>
    <w:p w14:paraId="1560B64E" w14:textId="2A7A4B29" w:rsidR="00205BDC" w:rsidRPr="000D039F" w:rsidRDefault="009B1DDD" w:rsidP="00205BDC">
      <w:pPr>
        <w:pStyle w:val="TableNo"/>
        <w:rPr>
          <w:lang w:val="ru-RU"/>
        </w:rPr>
      </w:pPr>
      <w:r w:rsidRPr="000D039F">
        <w:rPr>
          <w:lang w:val="ru-RU"/>
        </w:rPr>
        <w:lastRenderedPageBreak/>
        <w:t>ТАБЛИЦА</w:t>
      </w:r>
      <w:r w:rsidR="00205BDC" w:rsidRPr="000D039F">
        <w:rPr>
          <w:lang w:val="ru-RU"/>
        </w:rPr>
        <w:t xml:space="preserve"> </w:t>
      </w:r>
      <w:proofErr w:type="gramStart"/>
      <w:r w:rsidR="00205BDC" w:rsidRPr="000D039F">
        <w:rPr>
          <w:lang w:val="ru-RU"/>
        </w:rPr>
        <w:t>6-1</w:t>
      </w:r>
      <w:proofErr w:type="gramEnd"/>
      <w:r w:rsidR="00205BDC" w:rsidRPr="000D039F">
        <w:rPr>
          <w:lang w:val="ru-RU"/>
        </w:rPr>
        <w:t xml:space="preserve"> (</w:t>
      </w:r>
      <w:r w:rsidR="00136BDD" w:rsidRPr="000D039F">
        <w:rPr>
          <w:i/>
          <w:iCs/>
          <w:caps w:val="0"/>
          <w:lang w:val="ru-RU"/>
        </w:rPr>
        <w:t>окончание</w:t>
      </w:r>
      <w:r w:rsidR="00205BDC" w:rsidRPr="000D039F">
        <w:rPr>
          <w:caps w:val="0"/>
          <w:lang w:val="ru-RU"/>
        </w:rPr>
        <w:t>)</w:t>
      </w:r>
    </w:p>
    <w:tbl>
      <w:tblPr>
        <w:tblStyle w:val="TableGrid1"/>
        <w:tblW w:w="9639" w:type="dxa"/>
        <w:jc w:val="center"/>
        <w:tblLook w:val="04A0" w:firstRow="1" w:lastRow="0" w:firstColumn="1" w:lastColumn="0" w:noHBand="0" w:noVBand="1"/>
      </w:tblPr>
      <w:tblGrid>
        <w:gridCol w:w="2173"/>
        <w:gridCol w:w="2645"/>
        <w:gridCol w:w="2022"/>
        <w:gridCol w:w="2799"/>
      </w:tblGrid>
      <w:tr w:rsidR="009B1DDD" w:rsidRPr="000D039F" w14:paraId="2D062C24" w14:textId="77777777" w:rsidTr="005E304B">
        <w:trPr>
          <w:trHeight w:val="395"/>
          <w:jc w:val="center"/>
        </w:trPr>
        <w:tc>
          <w:tcPr>
            <w:tcW w:w="1127" w:type="pct"/>
            <w:vAlign w:val="center"/>
          </w:tcPr>
          <w:p w14:paraId="58662964" w14:textId="4472EC4B" w:rsidR="009B1DDD" w:rsidRPr="000D039F" w:rsidRDefault="009B1DDD" w:rsidP="005E304B">
            <w:pPr>
              <w:pStyle w:val="Tablehead"/>
              <w:rPr>
                <w:lang w:val="ru-RU" w:eastAsia="zh-CN"/>
              </w:rPr>
            </w:pPr>
            <w:r w:rsidRPr="000D039F">
              <w:rPr>
                <w:bCs/>
                <w:lang w:val="ru-RU"/>
              </w:rPr>
              <w:t>Тип прибора</w:t>
            </w:r>
          </w:p>
        </w:tc>
        <w:tc>
          <w:tcPr>
            <w:tcW w:w="1372" w:type="pct"/>
            <w:vAlign w:val="center"/>
          </w:tcPr>
          <w:p w14:paraId="624ED8FD" w14:textId="2DF74417" w:rsidR="009B1DDD" w:rsidRPr="000D039F" w:rsidRDefault="009B1DDD" w:rsidP="00136BDD">
            <w:pPr>
              <w:pStyle w:val="Tablehead"/>
              <w:rPr>
                <w:rFonts w:asciiTheme="majorBidi" w:hAnsiTheme="majorBidi" w:cstheme="majorBidi"/>
                <w:lang w:val="ru-RU" w:eastAsia="zh-CN"/>
              </w:rPr>
            </w:pPr>
            <w:r w:rsidRPr="000D039F">
              <w:rPr>
                <w:bCs/>
                <w:lang w:val="ru-RU"/>
              </w:rPr>
              <w:t>Частота (МГц)</w:t>
            </w:r>
          </w:p>
        </w:tc>
        <w:tc>
          <w:tcPr>
            <w:tcW w:w="1049" w:type="pct"/>
            <w:vAlign w:val="center"/>
          </w:tcPr>
          <w:p w14:paraId="05E73ED3" w14:textId="3C2769C2" w:rsidR="009B1DDD" w:rsidRPr="000D039F" w:rsidRDefault="009B1DDD" w:rsidP="005E304B">
            <w:pPr>
              <w:pStyle w:val="Tablehead"/>
              <w:rPr>
                <w:rFonts w:asciiTheme="majorBidi" w:hAnsiTheme="majorBidi" w:cstheme="majorBidi"/>
                <w:lang w:val="ru-RU" w:eastAsia="zh-CN"/>
              </w:rPr>
            </w:pPr>
            <w:r w:rsidRPr="000D039F">
              <w:rPr>
                <w:bCs/>
                <w:lang w:val="ru-RU"/>
              </w:rPr>
              <w:t>Ширина полосы</w:t>
            </w:r>
          </w:p>
        </w:tc>
        <w:tc>
          <w:tcPr>
            <w:tcW w:w="1452" w:type="pct"/>
            <w:vAlign w:val="center"/>
          </w:tcPr>
          <w:p w14:paraId="1361E11F" w14:textId="5C791D1C" w:rsidR="009B1DDD" w:rsidRPr="000D039F" w:rsidRDefault="009B1DDD" w:rsidP="005E304B">
            <w:pPr>
              <w:pStyle w:val="Tablehead"/>
              <w:rPr>
                <w:lang w:val="ru-RU"/>
              </w:rPr>
            </w:pPr>
            <w:r w:rsidRPr="000D039F">
              <w:rPr>
                <w:bCs/>
                <w:lang w:val="ru-RU"/>
              </w:rPr>
              <w:t>Местоположение (страна/регион)</w:t>
            </w:r>
          </w:p>
        </w:tc>
      </w:tr>
      <w:tr w:rsidR="009B1DDD" w:rsidRPr="000D039F" w14:paraId="15BD9433" w14:textId="77777777" w:rsidTr="005E304B">
        <w:trPr>
          <w:trHeight w:val="144"/>
          <w:jc w:val="center"/>
        </w:trPr>
        <w:tc>
          <w:tcPr>
            <w:tcW w:w="1127" w:type="pct"/>
            <w:vMerge w:val="restart"/>
            <w:vAlign w:val="center"/>
          </w:tcPr>
          <w:p w14:paraId="0FA5B084" w14:textId="1CE522A4" w:rsidR="009B1DDD" w:rsidRPr="000D039F" w:rsidRDefault="009B1DDD" w:rsidP="005E304B">
            <w:pPr>
              <w:pStyle w:val="Tabletext"/>
              <w:jc w:val="left"/>
              <w:rPr>
                <w:lang w:val="ru-RU" w:eastAsia="zh-CN"/>
              </w:rPr>
            </w:pPr>
            <w:r w:rsidRPr="000D039F">
              <w:rPr>
                <w:lang w:val="ru-RU"/>
              </w:rPr>
              <w:t>Спектрограф</w:t>
            </w:r>
          </w:p>
        </w:tc>
        <w:tc>
          <w:tcPr>
            <w:tcW w:w="1372" w:type="pct"/>
            <w:vAlign w:val="center"/>
          </w:tcPr>
          <w:p w14:paraId="62717CF6" w14:textId="55DA6402" w:rsidR="009B1DDD" w:rsidRPr="000D039F" w:rsidRDefault="009B1DDD" w:rsidP="009B1DDD">
            <w:pPr>
              <w:pStyle w:val="Tabletext"/>
              <w:jc w:val="center"/>
              <w:rPr>
                <w:rFonts w:asciiTheme="majorBidi" w:hAnsiTheme="majorBidi" w:cstheme="majorBidi"/>
                <w:lang w:val="ru-RU" w:eastAsia="zh-CN"/>
              </w:rPr>
            </w:pPr>
            <w:r w:rsidRPr="000D039F">
              <w:rPr>
                <w:rFonts w:asciiTheme="majorBidi" w:hAnsiTheme="majorBidi" w:cstheme="majorBidi"/>
                <w:lang w:val="ru-RU" w:eastAsia="zh-CN"/>
              </w:rPr>
              <w:t>30</w:t>
            </w:r>
            <w:r w:rsidR="00136BDD" w:rsidRPr="000D039F">
              <w:rPr>
                <w:rFonts w:asciiTheme="majorBidi" w:hAnsiTheme="majorBidi" w:cstheme="majorBidi"/>
                <w:lang w:val="ru-RU" w:eastAsia="zh-CN"/>
              </w:rPr>
              <w:t>–</w:t>
            </w:r>
            <w:r w:rsidRPr="000D039F">
              <w:rPr>
                <w:rFonts w:asciiTheme="majorBidi" w:hAnsiTheme="majorBidi" w:cstheme="majorBidi"/>
                <w:lang w:val="ru-RU" w:eastAsia="zh-CN"/>
              </w:rPr>
              <w:t>3</w:t>
            </w:r>
            <w:r w:rsidRPr="000D039F">
              <w:rPr>
                <w:rFonts w:asciiTheme="majorBidi" w:eastAsiaTheme="minorEastAsia" w:hAnsiTheme="majorBidi" w:cstheme="majorBidi"/>
                <w:lang w:val="ru-RU" w:eastAsia="zh-CN"/>
              </w:rPr>
              <w:t> </w:t>
            </w:r>
            <w:r w:rsidRPr="000D039F">
              <w:rPr>
                <w:rFonts w:asciiTheme="majorBidi" w:hAnsiTheme="majorBidi" w:cstheme="majorBidi"/>
                <w:lang w:val="ru-RU" w:eastAsia="zh-CN"/>
              </w:rPr>
              <w:t>000</w:t>
            </w:r>
          </w:p>
        </w:tc>
        <w:tc>
          <w:tcPr>
            <w:tcW w:w="1049" w:type="pct"/>
            <w:vAlign w:val="center"/>
          </w:tcPr>
          <w:p w14:paraId="36D3CE5F" w14:textId="3E21D036" w:rsidR="009B1DDD" w:rsidRPr="000D039F" w:rsidRDefault="009B1DDD" w:rsidP="005E304B">
            <w:pPr>
              <w:pStyle w:val="Tabletext"/>
              <w:jc w:val="center"/>
              <w:rPr>
                <w:rFonts w:asciiTheme="majorBidi" w:hAnsiTheme="majorBidi" w:cstheme="majorBidi"/>
                <w:lang w:val="ru-RU" w:eastAsia="zh-CN"/>
              </w:rPr>
            </w:pPr>
            <w:r w:rsidRPr="000D039F">
              <w:rPr>
                <w:rFonts w:asciiTheme="majorBidi" w:hAnsiTheme="majorBidi" w:cstheme="majorBidi"/>
                <w:lang w:val="ru-RU" w:eastAsia="zh-CN"/>
              </w:rPr>
              <w:t xml:space="preserve">2 970 </w:t>
            </w:r>
            <w:r w:rsidR="00136BDD" w:rsidRPr="000D039F">
              <w:rPr>
                <w:rFonts w:asciiTheme="majorBidi" w:hAnsiTheme="majorBidi" w:cstheme="majorBidi"/>
                <w:lang w:val="ru-RU" w:eastAsia="zh-CN"/>
              </w:rPr>
              <w:t>кГц</w:t>
            </w:r>
          </w:p>
        </w:tc>
        <w:tc>
          <w:tcPr>
            <w:tcW w:w="1452" w:type="pct"/>
            <w:vAlign w:val="center"/>
          </w:tcPr>
          <w:p w14:paraId="76A0E6A7" w14:textId="32847C50" w:rsidR="009B1DDD" w:rsidRPr="000D039F" w:rsidRDefault="009B1DDD" w:rsidP="005E304B">
            <w:pPr>
              <w:pStyle w:val="Tabletext"/>
              <w:jc w:val="center"/>
              <w:rPr>
                <w:rFonts w:asciiTheme="majorBidi" w:hAnsiTheme="majorBidi" w:cstheme="majorBidi"/>
                <w:lang w:val="ru-RU" w:eastAsia="zh-CN"/>
              </w:rPr>
            </w:pPr>
            <w:r w:rsidRPr="000D039F">
              <w:rPr>
                <w:lang w:val="ru-RU"/>
              </w:rPr>
              <w:t>Корея (Республика)</w:t>
            </w:r>
          </w:p>
        </w:tc>
      </w:tr>
      <w:tr w:rsidR="009B1DDD" w:rsidRPr="000D039F" w14:paraId="0770BFE9" w14:textId="77777777" w:rsidTr="005E304B">
        <w:trPr>
          <w:trHeight w:val="105"/>
          <w:jc w:val="center"/>
        </w:trPr>
        <w:tc>
          <w:tcPr>
            <w:tcW w:w="1127" w:type="pct"/>
            <w:vMerge/>
            <w:vAlign w:val="center"/>
          </w:tcPr>
          <w:p w14:paraId="24EB2200" w14:textId="77777777" w:rsidR="009B1DDD" w:rsidRPr="000D039F" w:rsidRDefault="009B1DDD" w:rsidP="005E304B">
            <w:pPr>
              <w:pStyle w:val="Tabletext"/>
              <w:jc w:val="left"/>
              <w:rPr>
                <w:lang w:val="ru-RU" w:eastAsia="zh-CN"/>
              </w:rPr>
            </w:pPr>
          </w:p>
        </w:tc>
        <w:tc>
          <w:tcPr>
            <w:tcW w:w="1372" w:type="pct"/>
            <w:vAlign w:val="center"/>
          </w:tcPr>
          <w:p w14:paraId="6B8419B0" w14:textId="0FAB0371" w:rsidR="009B1DDD" w:rsidRPr="000D039F" w:rsidRDefault="009B1DDD" w:rsidP="009B1DDD">
            <w:pPr>
              <w:pStyle w:val="Tabletext"/>
              <w:jc w:val="center"/>
              <w:rPr>
                <w:rFonts w:asciiTheme="majorBidi" w:hAnsiTheme="majorBidi" w:cstheme="majorBidi"/>
                <w:lang w:val="ru-RU" w:eastAsia="zh-CN"/>
              </w:rPr>
            </w:pPr>
            <w:r w:rsidRPr="000D039F">
              <w:rPr>
                <w:rFonts w:asciiTheme="majorBidi" w:hAnsiTheme="majorBidi" w:cstheme="majorBidi"/>
                <w:lang w:val="ru-RU" w:eastAsia="zh-CN"/>
              </w:rPr>
              <w:t>20</w:t>
            </w:r>
            <w:r w:rsidR="00136BDD" w:rsidRPr="000D039F">
              <w:rPr>
                <w:rFonts w:asciiTheme="majorBidi" w:hAnsiTheme="majorBidi" w:cstheme="majorBidi"/>
                <w:lang w:val="ru-RU" w:eastAsia="zh-CN"/>
              </w:rPr>
              <w:t>–</w:t>
            </w:r>
            <w:r w:rsidRPr="000D039F">
              <w:rPr>
                <w:rFonts w:asciiTheme="majorBidi" w:hAnsiTheme="majorBidi" w:cstheme="majorBidi"/>
                <w:lang w:val="ru-RU" w:eastAsia="zh-CN"/>
              </w:rPr>
              <w:t>650</w:t>
            </w:r>
          </w:p>
        </w:tc>
        <w:tc>
          <w:tcPr>
            <w:tcW w:w="1049" w:type="pct"/>
            <w:vAlign w:val="center"/>
          </w:tcPr>
          <w:p w14:paraId="45DA5DE9" w14:textId="556FFB9D" w:rsidR="009B1DDD" w:rsidRPr="000D039F" w:rsidRDefault="009B1DDD" w:rsidP="005E304B">
            <w:pPr>
              <w:pStyle w:val="Tabletext"/>
              <w:jc w:val="center"/>
              <w:rPr>
                <w:rFonts w:asciiTheme="majorBidi" w:hAnsiTheme="majorBidi" w:cstheme="majorBidi"/>
                <w:lang w:val="ru-RU" w:eastAsia="zh-CN"/>
              </w:rPr>
            </w:pPr>
            <w:r w:rsidRPr="000D039F">
              <w:rPr>
                <w:rFonts w:asciiTheme="majorBidi" w:hAnsiTheme="majorBidi" w:cstheme="majorBidi"/>
                <w:lang w:val="ru-RU" w:eastAsia="zh-CN"/>
              </w:rPr>
              <w:t xml:space="preserve">1 000 </w:t>
            </w:r>
            <w:r w:rsidR="00136BDD" w:rsidRPr="000D039F">
              <w:rPr>
                <w:rFonts w:asciiTheme="majorBidi" w:hAnsiTheme="majorBidi" w:cstheme="majorBidi"/>
                <w:lang w:val="ru-RU" w:eastAsia="zh-CN"/>
              </w:rPr>
              <w:t>кГц</w:t>
            </w:r>
          </w:p>
        </w:tc>
        <w:tc>
          <w:tcPr>
            <w:tcW w:w="1452" w:type="pct"/>
            <w:vAlign w:val="center"/>
          </w:tcPr>
          <w:p w14:paraId="65519FEA" w14:textId="1C6B990E" w:rsidR="009B1DDD" w:rsidRPr="000D039F" w:rsidRDefault="009B1DDD" w:rsidP="005E304B">
            <w:pPr>
              <w:pStyle w:val="Tabletext"/>
              <w:jc w:val="center"/>
              <w:rPr>
                <w:lang w:val="ru-RU"/>
              </w:rPr>
            </w:pPr>
            <w:r w:rsidRPr="000D039F">
              <w:rPr>
                <w:lang w:val="ru-RU"/>
              </w:rPr>
              <w:t>Греция</w:t>
            </w:r>
          </w:p>
        </w:tc>
      </w:tr>
      <w:tr w:rsidR="009B1DDD" w:rsidRPr="000D039F" w14:paraId="6B1B3F59" w14:textId="77777777" w:rsidTr="005E304B">
        <w:trPr>
          <w:trHeight w:val="40"/>
          <w:jc w:val="center"/>
        </w:trPr>
        <w:tc>
          <w:tcPr>
            <w:tcW w:w="1127" w:type="pct"/>
            <w:vMerge/>
            <w:vAlign w:val="center"/>
          </w:tcPr>
          <w:p w14:paraId="0B7EF057" w14:textId="77777777" w:rsidR="009B1DDD" w:rsidRPr="000D039F" w:rsidRDefault="009B1DDD" w:rsidP="005E304B">
            <w:pPr>
              <w:pStyle w:val="Tabletext"/>
              <w:jc w:val="left"/>
              <w:rPr>
                <w:lang w:val="ru-RU" w:eastAsia="zh-CN"/>
              </w:rPr>
            </w:pPr>
          </w:p>
        </w:tc>
        <w:tc>
          <w:tcPr>
            <w:tcW w:w="1372" w:type="pct"/>
            <w:vAlign w:val="center"/>
          </w:tcPr>
          <w:p w14:paraId="1FD6F0E8" w14:textId="2F30B69D" w:rsidR="009B1DDD" w:rsidRPr="000D039F" w:rsidRDefault="009B1DDD" w:rsidP="009B1DDD">
            <w:pPr>
              <w:pStyle w:val="Tabletext"/>
              <w:jc w:val="center"/>
              <w:rPr>
                <w:rFonts w:asciiTheme="majorBidi" w:hAnsiTheme="majorBidi" w:cstheme="majorBidi"/>
                <w:lang w:val="ru-RU" w:eastAsia="zh-CN"/>
              </w:rPr>
            </w:pPr>
            <w:r w:rsidRPr="000D039F">
              <w:rPr>
                <w:rFonts w:asciiTheme="majorBidi" w:hAnsiTheme="majorBidi" w:cstheme="majorBidi"/>
                <w:lang w:val="ru-RU" w:eastAsia="zh-CN"/>
              </w:rPr>
              <w:t>70</w:t>
            </w:r>
            <w:r w:rsidR="00136BDD" w:rsidRPr="000D039F">
              <w:rPr>
                <w:rFonts w:asciiTheme="majorBidi" w:hAnsiTheme="majorBidi" w:cstheme="majorBidi"/>
                <w:lang w:val="ru-RU" w:eastAsia="zh-CN"/>
              </w:rPr>
              <w:t>–</w:t>
            </w:r>
            <w:r w:rsidRPr="000D039F">
              <w:rPr>
                <w:rFonts w:asciiTheme="majorBidi" w:hAnsiTheme="majorBidi" w:cstheme="majorBidi"/>
                <w:lang w:val="ru-RU" w:eastAsia="zh-CN"/>
              </w:rPr>
              <w:t>9</w:t>
            </w:r>
            <w:r w:rsidRPr="000D039F">
              <w:rPr>
                <w:rFonts w:asciiTheme="majorBidi" w:eastAsiaTheme="minorEastAsia" w:hAnsiTheme="majorBidi" w:cstheme="majorBidi"/>
                <w:lang w:val="ru-RU" w:eastAsia="zh-CN"/>
              </w:rPr>
              <w:t> </w:t>
            </w:r>
            <w:r w:rsidRPr="000D039F">
              <w:rPr>
                <w:rFonts w:asciiTheme="majorBidi" w:hAnsiTheme="majorBidi" w:cstheme="majorBidi"/>
                <w:lang w:val="ru-RU" w:eastAsia="zh-CN"/>
              </w:rPr>
              <w:t>000</w:t>
            </w:r>
          </w:p>
        </w:tc>
        <w:tc>
          <w:tcPr>
            <w:tcW w:w="1049" w:type="pct"/>
            <w:vAlign w:val="center"/>
          </w:tcPr>
          <w:p w14:paraId="13E4A9B5" w14:textId="0D0DE5C8" w:rsidR="009B1DDD" w:rsidRPr="000D039F" w:rsidRDefault="009B1DDD" w:rsidP="005E304B">
            <w:pPr>
              <w:pStyle w:val="Tabletext"/>
              <w:jc w:val="center"/>
              <w:rPr>
                <w:rFonts w:asciiTheme="majorBidi" w:hAnsiTheme="majorBidi" w:cstheme="majorBidi"/>
                <w:lang w:val="ru-RU" w:eastAsia="zh-CN"/>
              </w:rPr>
            </w:pPr>
            <w:r w:rsidRPr="000D039F">
              <w:rPr>
                <w:rFonts w:asciiTheme="majorBidi" w:hAnsiTheme="majorBidi" w:cstheme="majorBidi"/>
                <w:lang w:val="ru-RU" w:eastAsia="zh-CN"/>
              </w:rPr>
              <w:t xml:space="preserve">8 930 </w:t>
            </w:r>
            <w:r w:rsidR="00136BDD" w:rsidRPr="000D039F">
              <w:rPr>
                <w:rFonts w:asciiTheme="majorBidi" w:hAnsiTheme="majorBidi" w:cstheme="majorBidi"/>
                <w:lang w:val="ru-RU" w:eastAsia="zh-CN"/>
              </w:rPr>
              <w:t>кГц</w:t>
            </w:r>
          </w:p>
        </w:tc>
        <w:tc>
          <w:tcPr>
            <w:tcW w:w="1452" w:type="pct"/>
            <w:vAlign w:val="center"/>
          </w:tcPr>
          <w:p w14:paraId="464F4BC9" w14:textId="0B9927B3" w:rsidR="009B1DDD" w:rsidRPr="000D039F" w:rsidRDefault="009B1DDD" w:rsidP="005E304B">
            <w:pPr>
              <w:pStyle w:val="Tabletext"/>
              <w:jc w:val="center"/>
              <w:rPr>
                <w:lang w:val="ru-RU"/>
              </w:rPr>
            </w:pPr>
            <w:r w:rsidRPr="000D039F">
              <w:rPr>
                <w:lang w:val="ru-RU"/>
              </w:rPr>
              <w:t>Япония</w:t>
            </w:r>
          </w:p>
        </w:tc>
      </w:tr>
      <w:tr w:rsidR="009B1DDD" w:rsidRPr="000D039F" w14:paraId="1654CF95" w14:textId="77777777" w:rsidTr="005E304B">
        <w:trPr>
          <w:trHeight w:val="395"/>
          <w:jc w:val="center"/>
        </w:trPr>
        <w:tc>
          <w:tcPr>
            <w:tcW w:w="1127" w:type="pct"/>
            <w:vMerge/>
            <w:vAlign w:val="center"/>
          </w:tcPr>
          <w:p w14:paraId="0F5A37AA" w14:textId="77777777" w:rsidR="009B1DDD" w:rsidRPr="000D039F" w:rsidRDefault="009B1DDD" w:rsidP="005E304B">
            <w:pPr>
              <w:pStyle w:val="Tabletext"/>
              <w:jc w:val="left"/>
              <w:rPr>
                <w:lang w:val="ru-RU" w:eastAsia="zh-CN"/>
              </w:rPr>
            </w:pPr>
          </w:p>
        </w:tc>
        <w:tc>
          <w:tcPr>
            <w:tcW w:w="1372" w:type="pct"/>
            <w:vAlign w:val="center"/>
          </w:tcPr>
          <w:p w14:paraId="01E761FE" w14:textId="38A55AD4" w:rsidR="009B1DDD" w:rsidRPr="000D039F" w:rsidRDefault="009B1DDD" w:rsidP="00136BDD">
            <w:pPr>
              <w:pStyle w:val="Tabletext"/>
              <w:jc w:val="center"/>
              <w:rPr>
                <w:rFonts w:asciiTheme="majorBidi" w:hAnsiTheme="majorBidi" w:cstheme="majorBidi"/>
                <w:lang w:val="ru-RU" w:eastAsia="zh-CN"/>
              </w:rPr>
            </w:pPr>
            <w:r w:rsidRPr="000D039F">
              <w:rPr>
                <w:rFonts w:asciiTheme="majorBidi" w:hAnsiTheme="majorBidi" w:cstheme="majorBidi"/>
                <w:lang w:val="ru-RU" w:eastAsia="zh-CN"/>
              </w:rPr>
              <w:t>232</w:t>
            </w:r>
            <w:r w:rsidR="00136BDD" w:rsidRPr="000D039F">
              <w:rPr>
                <w:rFonts w:asciiTheme="majorBidi" w:hAnsiTheme="majorBidi" w:cstheme="majorBidi"/>
                <w:lang w:val="ru-RU" w:eastAsia="zh-CN"/>
              </w:rPr>
              <w:t>–</w:t>
            </w:r>
            <w:r w:rsidRPr="000D039F">
              <w:rPr>
                <w:rFonts w:asciiTheme="majorBidi" w:hAnsiTheme="majorBidi" w:cstheme="majorBidi"/>
                <w:lang w:val="ru-RU" w:eastAsia="zh-CN"/>
              </w:rPr>
              <w:t xml:space="preserve">258, </w:t>
            </w:r>
            <w:r w:rsidR="00136BDD" w:rsidRPr="000D039F">
              <w:rPr>
                <w:rFonts w:asciiTheme="majorBidi" w:hAnsiTheme="majorBidi" w:cstheme="majorBidi"/>
                <w:lang w:val="ru-RU" w:eastAsia="zh-CN"/>
              </w:rPr>
              <w:br/>
            </w:r>
            <w:r w:rsidRPr="000D039F">
              <w:rPr>
                <w:rFonts w:asciiTheme="majorBidi" w:hAnsiTheme="majorBidi" w:cstheme="majorBidi"/>
                <w:lang w:val="ru-RU" w:eastAsia="zh-CN"/>
              </w:rPr>
              <w:t>389</w:t>
            </w:r>
            <w:r w:rsidR="00136BDD" w:rsidRPr="000D039F">
              <w:rPr>
                <w:rFonts w:asciiTheme="majorBidi" w:hAnsiTheme="majorBidi" w:cstheme="majorBidi"/>
                <w:lang w:val="ru-RU" w:eastAsia="zh-CN"/>
              </w:rPr>
              <w:t>–</w:t>
            </w:r>
            <w:r w:rsidRPr="000D039F">
              <w:rPr>
                <w:rFonts w:asciiTheme="majorBidi" w:hAnsiTheme="majorBidi" w:cstheme="majorBidi"/>
                <w:lang w:val="ru-RU" w:eastAsia="zh-CN"/>
              </w:rPr>
              <w:t xml:space="preserve">431, </w:t>
            </w:r>
            <w:r w:rsidR="00136BDD" w:rsidRPr="000D039F">
              <w:rPr>
                <w:rFonts w:asciiTheme="majorBidi" w:hAnsiTheme="majorBidi" w:cstheme="majorBidi"/>
                <w:lang w:val="ru-RU" w:eastAsia="zh-CN"/>
              </w:rPr>
              <w:br/>
            </w:r>
            <w:r w:rsidRPr="000D039F">
              <w:rPr>
                <w:rFonts w:asciiTheme="majorBidi" w:hAnsiTheme="majorBidi" w:cstheme="majorBidi"/>
                <w:lang w:val="ru-RU" w:eastAsia="zh-CN"/>
              </w:rPr>
              <w:t>500</w:t>
            </w:r>
            <w:r w:rsidR="00136BDD" w:rsidRPr="000D039F">
              <w:rPr>
                <w:rFonts w:asciiTheme="majorBidi" w:hAnsiTheme="majorBidi" w:cstheme="majorBidi"/>
                <w:lang w:val="ru-RU" w:eastAsia="zh-CN"/>
              </w:rPr>
              <w:t>–</w:t>
            </w:r>
            <w:r w:rsidRPr="000D039F">
              <w:rPr>
                <w:rFonts w:asciiTheme="majorBidi" w:hAnsiTheme="majorBidi" w:cstheme="majorBidi"/>
                <w:lang w:val="ru-RU" w:eastAsia="zh-CN"/>
              </w:rPr>
              <w:t>18 000</w:t>
            </w:r>
          </w:p>
        </w:tc>
        <w:tc>
          <w:tcPr>
            <w:tcW w:w="1049" w:type="pct"/>
            <w:vAlign w:val="center"/>
          </w:tcPr>
          <w:p w14:paraId="24A6FEBA" w14:textId="438B4465" w:rsidR="009B1DDD" w:rsidRPr="000D039F" w:rsidRDefault="009B1DDD" w:rsidP="005E304B">
            <w:pPr>
              <w:pStyle w:val="Tabletext"/>
              <w:jc w:val="center"/>
              <w:rPr>
                <w:rFonts w:asciiTheme="majorBidi" w:hAnsiTheme="majorBidi" w:cstheme="majorBidi"/>
                <w:lang w:val="ru-RU" w:eastAsia="zh-CN"/>
              </w:rPr>
            </w:pPr>
            <w:r w:rsidRPr="000D039F">
              <w:rPr>
                <w:rFonts w:asciiTheme="majorBidi" w:hAnsiTheme="majorBidi" w:cstheme="majorBidi"/>
                <w:lang w:val="ru-RU" w:eastAsia="zh-CN"/>
              </w:rPr>
              <w:t xml:space="preserve">18 000 </w:t>
            </w:r>
            <w:r w:rsidR="00136BDD" w:rsidRPr="000D039F">
              <w:rPr>
                <w:rFonts w:asciiTheme="majorBidi" w:hAnsiTheme="majorBidi" w:cstheme="majorBidi"/>
                <w:lang w:val="ru-RU" w:eastAsia="zh-CN"/>
              </w:rPr>
              <w:t>кГц</w:t>
            </w:r>
          </w:p>
        </w:tc>
        <w:tc>
          <w:tcPr>
            <w:tcW w:w="1452" w:type="pct"/>
            <w:vAlign w:val="center"/>
          </w:tcPr>
          <w:p w14:paraId="3586FAEB" w14:textId="1E44BE33" w:rsidR="009B1DDD" w:rsidRPr="000D039F" w:rsidRDefault="009B1DDD" w:rsidP="005E304B">
            <w:pPr>
              <w:pStyle w:val="Tabletext"/>
              <w:jc w:val="center"/>
              <w:rPr>
                <w:lang w:val="ru-RU"/>
              </w:rPr>
            </w:pPr>
            <w:r w:rsidRPr="000D039F">
              <w:rPr>
                <w:lang w:val="ru-RU"/>
              </w:rPr>
              <w:t>Корея (Республика)</w:t>
            </w:r>
          </w:p>
        </w:tc>
      </w:tr>
      <w:tr w:rsidR="009B1DDD" w:rsidRPr="000D039F" w14:paraId="6CD97C82" w14:textId="77777777" w:rsidTr="005E304B">
        <w:trPr>
          <w:trHeight w:val="40"/>
          <w:jc w:val="center"/>
        </w:trPr>
        <w:tc>
          <w:tcPr>
            <w:tcW w:w="1127" w:type="pct"/>
            <w:vMerge/>
            <w:vAlign w:val="center"/>
          </w:tcPr>
          <w:p w14:paraId="4EAC422C" w14:textId="77777777" w:rsidR="009B1DDD" w:rsidRPr="000D039F" w:rsidRDefault="009B1DDD" w:rsidP="005E304B">
            <w:pPr>
              <w:pStyle w:val="Tabletext"/>
              <w:jc w:val="left"/>
              <w:rPr>
                <w:lang w:val="ru-RU" w:eastAsia="zh-CN"/>
              </w:rPr>
            </w:pPr>
          </w:p>
        </w:tc>
        <w:tc>
          <w:tcPr>
            <w:tcW w:w="1372" w:type="pct"/>
            <w:vAlign w:val="center"/>
          </w:tcPr>
          <w:p w14:paraId="417370EB" w14:textId="4CC6771C" w:rsidR="009B1DDD" w:rsidRPr="000D039F" w:rsidRDefault="009B1DDD" w:rsidP="009B1DDD">
            <w:pPr>
              <w:pStyle w:val="Tabletext"/>
              <w:jc w:val="center"/>
              <w:rPr>
                <w:rFonts w:asciiTheme="majorBidi" w:hAnsiTheme="majorBidi" w:cstheme="majorBidi"/>
                <w:lang w:val="ru-RU" w:eastAsia="zh-CN"/>
              </w:rPr>
            </w:pPr>
            <w:r w:rsidRPr="000D039F">
              <w:rPr>
                <w:rFonts w:asciiTheme="majorBidi" w:hAnsiTheme="majorBidi" w:cstheme="majorBidi"/>
                <w:lang w:val="ru-RU" w:eastAsia="zh-CN"/>
              </w:rPr>
              <w:t>10</w:t>
            </w:r>
            <w:r w:rsidR="00136BDD" w:rsidRPr="000D039F">
              <w:rPr>
                <w:rFonts w:asciiTheme="majorBidi" w:hAnsiTheme="majorBidi" w:cstheme="majorBidi"/>
                <w:lang w:val="ru-RU" w:eastAsia="zh-CN"/>
              </w:rPr>
              <w:t>–</w:t>
            </w:r>
            <w:r w:rsidRPr="000D039F">
              <w:rPr>
                <w:rFonts w:asciiTheme="majorBidi" w:hAnsiTheme="majorBidi" w:cstheme="majorBidi"/>
                <w:lang w:val="ru-RU" w:eastAsia="zh-CN"/>
              </w:rPr>
              <w:t>80</w:t>
            </w:r>
          </w:p>
        </w:tc>
        <w:tc>
          <w:tcPr>
            <w:tcW w:w="1049" w:type="pct"/>
            <w:vAlign w:val="center"/>
          </w:tcPr>
          <w:p w14:paraId="04BFC689" w14:textId="057D8C4E" w:rsidR="009B1DDD" w:rsidRPr="000D039F" w:rsidRDefault="009B1DDD" w:rsidP="005E304B">
            <w:pPr>
              <w:pStyle w:val="Tabletext"/>
              <w:jc w:val="center"/>
              <w:rPr>
                <w:rFonts w:asciiTheme="majorBidi" w:hAnsiTheme="majorBidi" w:cstheme="majorBidi"/>
                <w:lang w:val="ru-RU" w:eastAsia="zh-CN"/>
              </w:rPr>
            </w:pPr>
            <w:r w:rsidRPr="000D039F">
              <w:rPr>
                <w:rFonts w:asciiTheme="majorBidi" w:hAnsiTheme="majorBidi" w:cstheme="majorBidi"/>
                <w:lang w:val="ru-RU" w:eastAsia="zh-CN"/>
              </w:rPr>
              <w:t xml:space="preserve">70 </w:t>
            </w:r>
            <w:r w:rsidR="00136BDD" w:rsidRPr="000D039F">
              <w:rPr>
                <w:rFonts w:asciiTheme="majorBidi" w:hAnsiTheme="majorBidi" w:cstheme="majorBidi"/>
                <w:lang w:val="ru-RU" w:eastAsia="zh-CN"/>
              </w:rPr>
              <w:t>кГц</w:t>
            </w:r>
          </w:p>
        </w:tc>
        <w:tc>
          <w:tcPr>
            <w:tcW w:w="1452" w:type="pct"/>
            <w:vAlign w:val="center"/>
          </w:tcPr>
          <w:p w14:paraId="4C301D1B" w14:textId="3E442C94" w:rsidR="009B1DDD" w:rsidRPr="000D039F" w:rsidRDefault="009B1DDD" w:rsidP="005E304B">
            <w:pPr>
              <w:pStyle w:val="Tabletext"/>
              <w:jc w:val="center"/>
              <w:rPr>
                <w:rFonts w:asciiTheme="majorBidi" w:hAnsiTheme="majorBidi" w:cstheme="majorBidi"/>
                <w:lang w:val="ru-RU" w:eastAsia="zh-CN"/>
              </w:rPr>
            </w:pPr>
            <w:r w:rsidRPr="000D039F">
              <w:rPr>
                <w:lang w:val="ru-RU"/>
              </w:rPr>
              <w:t>Франция</w:t>
            </w:r>
          </w:p>
        </w:tc>
      </w:tr>
      <w:tr w:rsidR="009B1DDD" w:rsidRPr="000D039F" w14:paraId="6E366077" w14:textId="77777777" w:rsidTr="005E304B">
        <w:trPr>
          <w:trHeight w:val="116"/>
          <w:jc w:val="center"/>
        </w:trPr>
        <w:tc>
          <w:tcPr>
            <w:tcW w:w="1127" w:type="pct"/>
            <w:vMerge/>
            <w:vAlign w:val="center"/>
          </w:tcPr>
          <w:p w14:paraId="6E8A700C" w14:textId="77777777" w:rsidR="009B1DDD" w:rsidRPr="000D039F" w:rsidRDefault="009B1DDD" w:rsidP="005E304B">
            <w:pPr>
              <w:pStyle w:val="Tabletext"/>
              <w:jc w:val="left"/>
              <w:rPr>
                <w:lang w:val="ru-RU" w:eastAsia="zh-CN"/>
              </w:rPr>
            </w:pPr>
          </w:p>
        </w:tc>
        <w:tc>
          <w:tcPr>
            <w:tcW w:w="1372" w:type="pct"/>
            <w:vAlign w:val="center"/>
          </w:tcPr>
          <w:p w14:paraId="4FF9810F" w14:textId="2DD481EF" w:rsidR="009B1DDD" w:rsidRPr="000D039F" w:rsidRDefault="009B1DDD" w:rsidP="009B1DDD">
            <w:pPr>
              <w:pStyle w:val="Tabletext"/>
              <w:jc w:val="center"/>
              <w:rPr>
                <w:lang w:val="ru-RU" w:eastAsia="zh-CN"/>
              </w:rPr>
            </w:pPr>
            <w:r w:rsidRPr="000D039F">
              <w:rPr>
                <w:lang w:val="ru-RU" w:eastAsia="zh-CN"/>
              </w:rPr>
              <w:t>20</w:t>
            </w:r>
            <w:r w:rsidR="00136BDD" w:rsidRPr="000D039F">
              <w:rPr>
                <w:lang w:val="ru-RU" w:eastAsia="zh-CN"/>
              </w:rPr>
              <w:t>–</w:t>
            </w:r>
            <w:r w:rsidRPr="000D039F">
              <w:rPr>
                <w:lang w:val="ru-RU" w:eastAsia="zh-CN"/>
              </w:rPr>
              <w:t>80</w:t>
            </w:r>
          </w:p>
        </w:tc>
        <w:tc>
          <w:tcPr>
            <w:tcW w:w="1049" w:type="pct"/>
            <w:vAlign w:val="center"/>
          </w:tcPr>
          <w:p w14:paraId="31D8EA4D" w14:textId="5C731E7E" w:rsidR="009B1DDD" w:rsidRPr="000D039F" w:rsidRDefault="009B1DDD" w:rsidP="005E304B">
            <w:pPr>
              <w:pStyle w:val="Tabletext"/>
              <w:jc w:val="center"/>
              <w:rPr>
                <w:lang w:val="ru-RU" w:eastAsia="zh-CN"/>
              </w:rPr>
            </w:pPr>
            <w:r w:rsidRPr="000D039F">
              <w:rPr>
                <w:lang w:val="ru-RU" w:eastAsia="zh-CN"/>
              </w:rPr>
              <w:t xml:space="preserve">60 000 </w:t>
            </w:r>
            <w:r w:rsidR="00136BDD" w:rsidRPr="000D039F">
              <w:rPr>
                <w:lang w:val="ru-RU" w:eastAsia="zh-CN"/>
              </w:rPr>
              <w:t>кГц</w:t>
            </w:r>
          </w:p>
        </w:tc>
        <w:tc>
          <w:tcPr>
            <w:tcW w:w="1452" w:type="pct"/>
            <w:vMerge w:val="restart"/>
            <w:vAlign w:val="center"/>
          </w:tcPr>
          <w:p w14:paraId="69A15B3F" w14:textId="32F624FF" w:rsidR="009B1DDD" w:rsidRPr="000D039F" w:rsidRDefault="009B1DDD" w:rsidP="005E304B">
            <w:pPr>
              <w:pStyle w:val="Tabletext"/>
              <w:jc w:val="center"/>
              <w:rPr>
                <w:lang w:val="ru-RU" w:eastAsia="zh-CN"/>
              </w:rPr>
            </w:pPr>
            <w:r w:rsidRPr="000D039F">
              <w:rPr>
                <w:lang w:val="ru-RU"/>
              </w:rPr>
              <w:t>Бельгия</w:t>
            </w:r>
          </w:p>
        </w:tc>
      </w:tr>
      <w:tr w:rsidR="003F776F" w:rsidRPr="000D039F" w14:paraId="79F123C7" w14:textId="77777777" w:rsidTr="005E304B">
        <w:trPr>
          <w:trHeight w:val="395"/>
          <w:jc w:val="center"/>
        </w:trPr>
        <w:tc>
          <w:tcPr>
            <w:tcW w:w="1127" w:type="pct"/>
            <w:vMerge/>
            <w:vAlign w:val="center"/>
          </w:tcPr>
          <w:p w14:paraId="371FBA9B" w14:textId="77777777" w:rsidR="003F776F" w:rsidRPr="000D039F" w:rsidRDefault="003F776F" w:rsidP="005E304B">
            <w:pPr>
              <w:pStyle w:val="Tabletext"/>
              <w:jc w:val="left"/>
              <w:rPr>
                <w:lang w:val="ru-RU" w:eastAsia="zh-CN"/>
              </w:rPr>
            </w:pPr>
          </w:p>
        </w:tc>
        <w:tc>
          <w:tcPr>
            <w:tcW w:w="1372" w:type="pct"/>
            <w:vAlign w:val="center"/>
          </w:tcPr>
          <w:p w14:paraId="57468C12" w14:textId="41646F9B" w:rsidR="003F776F" w:rsidRPr="000D039F" w:rsidRDefault="003F776F" w:rsidP="006F4516">
            <w:pPr>
              <w:pStyle w:val="Tabletext"/>
              <w:jc w:val="center"/>
              <w:rPr>
                <w:lang w:val="ru-RU" w:eastAsia="zh-CN"/>
              </w:rPr>
            </w:pPr>
            <w:r w:rsidRPr="000D039F">
              <w:rPr>
                <w:lang w:val="ru-RU" w:eastAsia="zh-CN"/>
              </w:rPr>
              <w:t>45</w:t>
            </w:r>
            <w:r w:rsidR="00136BDD" w:rsidRPr="000D039F">
              <w:rPr>
                <w:lang w:val="ru-RU" w:eastAsia="zh-CN"/>
              </w:rPr>
              <w:t>–</w:t>
            </w:r>
            <w:r w:rsidRPr="000D039F">
              <w:rPr>
                <w:lang w:val="ru-RU" w:eastAsia="zh-CN"/>
              </w:rPr>
              <w:t>450</w:t>
            </w:r>
          </w:p>
        </w:tc>
        <w:tc>
          <w:tcPr>
            <w:tcW w:w="1049" w:type="pct"/>
            <w:vAlign w:val="center"/>
          </w:tcPr>
          <w:p w14:paraId="48787E7B" w14:textId="4E568AB8" w:rsidR="003F776F" w:rsidRPr="000D039F" w:rsidDel="00370ED3" w:rsidRDefault="003F776F" w:rsidP="005E304B">
            <w:pPr>
              <w:pStyle w:val="Tabletext"/>
              <w:jc w:val="center"/>
              <w:rPr>
                <w:lang w:val="ru-RU" w:eastAsia="zh-CN"/>
              </w:rPr>
            </w:pPr>
            <w:r w:rsidRPr="000D039F">
              <w:rPr>
                <w:lang w:val="ru-RU" w:eastAsia="zh-CN"/>
              </w:rPr>
              <w:t xml:space="preserve">400 </w:t>
            </w:r>
            <w:r w:rsidR="00136BDD" w:rsidRPr="000D039F">
              <w:rPr>
                <w:lang w:val="ru-RU" w:eastAsia="zh-CN"/>
              </w:rPr>
              <w:t>МГц</w:t>
            </w:r>
            <w:r w:rsidRPr="000D039F">
              <w:rPr>
                <w:lang w:val="ru-RU" w:eastAsia="zh-CN"/>
              </w:rPr>
              <w:br/>
              <w:t>(</w:t>
            </w:r>
            <w:r w:rsidR="005E304B" w:rsidRPr="000D039F">
              <w:rPr>
                <w:lang w:val="ru-RU"/>
              </w:rPr>
              <w:t>частотное разрешение 98 кГц)</w:t>
            </w:r>
          </w:p>
        </w:tc>
        <w:tc>
          <w:tcPr>
            <w:tcW w:w="1452" w:type="pct"/>
            <w:vMerge/>
            <w:vAlign w:val="center"/>
          </w:tcPr>
          <w:p w14:paraId="51991CC2" w14:textId="77777777" w:rsidR="003F776F" w:rsidRPr="000D039F" w:rsidRDefault="003F776F" w:rsidP="005E304B">
            <w:pPr>
              <w:pStyle w:val="Tabletext"/>
              <w:jc w:val="center"/>
              <w:rPr>
                <w:lang w:val="ru-RU" w:eastAsia="zh-CN"/>
              </w:rPr>
            </w:pPr>
          </w:p>
        </w:tc>
      </w:tr>
      <w:tr w:rsidR="003F776F" w:rsidRPr="000D039F" w14:paraId="2FE340E2" w14:textId="77777777" w:rsidTr="005E304B">
        <w:trPr>
          <w:jc w:val="center"/>
        </w:trPr>
        <w:tc>
          <w:tcPr>
            <w:tcW w:w="1127" w:type="pct"/>
            <w:vMerge/>
            <w:vAlign w:val="center"/>
          </w:tcPr>
          <w:p w14:paraId="32F67950" w14:textId="77777777" w:rsidR="003F776F" w:rsidRPr="000D039F" w:rsidRDefault="003F776F" w:rsidP="005E304B">
            <w:pPr>
              <w:pStyle w:val="Tabletext"/>
              <w:jc w:val="left"/>
              <w:rPr>
                <w:lang w:val="ru-RU" w:eastAsia="zh-CN"/>
              </w:rPr>
            </w:pPr>
          </w:p>
        </w:tc>
        <w:tc>
          <w:tcPr>
            <w:tcW w:w="1372" w:type="pct"/>
            <w:vAlign w:val="center"/>
          </w:tcPr>
          <w:p w14:paraId="3498BAD2" w14:textId="7D0B5283" w:rsidR="003F776F" w:rsidRPr="000D039F" w:rsidRDefault="003F776F" w:rsidP="006F4516">
            <w:pPr>
              <w:pStyle w:val="Tabletext"/>
              <w:jc w:val="center"/>
              <w:rPr>
                <w:lang w:val="ru-RU" w:eastAsia="zh-CN"/>
              </w:rPr>
            </w:pPr>
            <w:r w:rsidRPr="000D039F">
              <w:rPr>
                <w:lang w:val="ru-RU" w:eastAsia="zh-CN"/>
              </w:rPr>
              <w:t>275</w:t>
            </w:r>
            <w:r w:rsidR="005E304B" w:rsidRPr="000D039F">
              <w:rPr>
                <w:lang w:val="ru-RU" w:eastAsia="zh-CN"/>
              </w:rPr>
              <w:t>–</w:t>
            </w:r>
            <w:r w:rsidRPr="000D039F">
              <w:rPr>
                <w:lang w:val="ru-RU" w:eastAsia="zh-CN"/>
              </w:rPr>
              <w:t>1 495</w:t>
            </w:r>
          </w:p>
        </w:tc>
        <w:tc>
          <w:tcPr>
            <w:tcW w:w="1049" w:type="pct"/>
            <w:vAlign w:val="center"/>
          </w:tcPr>
          <w:p w14:paraId="6243CC13" w14:textId="42D937E2" w:rsidR="003F776F" w:rsidRPr="000D039F" w:rsidRDefault="003F776F" w:rsidP="005E304B">
            <w:pPr>
              <w:pStyle w:val="Tabletext"/>
              <w:jc w:val="center"/>
              <w:rPr>
                <w:lang w:val="ru-RU" w:eastAsia="zh-CN"/>
              </w:rPr>
            </w:pPr>
            <w:r w:rsidRPr="000D039F">
              <w:rPr>
                <w:lang w:val="ru-RU" w:eastAsia="zh-CN"/>
              </w:rPr>
              <w:t xml:space="preserve">1 220 </w:t>
            </w:r>
            <w:r w:rsidR="005E304B" w:rsidRPr="000D039F">
              <w:rPr>
                <w:lang w:val="ru-RU" w:eastAsia="zh-CN"/>
              </w:rPr>
              <w:t>МГц</w:t>
            </w:r>
          </w:p>
        </w:tc>
        <w:tc>
          <w:tcPr>
            <w:tcW w:w="1452" w:type="pct"/>
            <w:vMerge/>
            <w:vAlign w:val="center"/>
          </w:tcPr>
          <w:p w14:paraId="5DF8E12C" w14:textId="77777777" w:rsidR="003F776F" w:rsidRPr="000D039F" w:rsidRDefault="003F776F" w:rsidP="005E304B">
            <w:pPr>
              <w:pStyle w:val="Tabletext"/>
              <w:jc w:val="center"/>
              <w:rPr>
                <w:lang w:val="ru-RU" w:eastAsia="zh-CN"/>
              </w:rPr>
            </w:pPr>
          </w:p>
        </w:tc>
      </w:tr>
      <w:tr w:rsidR="003F776F" w:rsidRPr="000D039F" w14:paraId="17C03ECD" w14:textId="77777777" w:rsidTr="005E304B">
        <w:trPr>
          <w:jc w:val="center"/>
        </w:trPr>
        <w:tc>
          <w:tcPr>
            <w:tcW w:w="1127" w:type="pct"/>
            <w:vMerge/>
            <w:vAlign w:val="center"/>
          </w:tcPr>
          <w:p w14:paraId="3C3CE728" w14:textId="77777777" w:rsidR="003F776F" w:rsidRPr="000D039F" w:rsidRDefault="003F776F" w:rsidP="005E304B">
            <w:pPr>
              <w:pStyle w:val="Tabletext"/>
              <w:jc w:val="left"/>
              <w:rPr>
                <w:lang w:val="ru-RU" w:eastAsia="zh-CN"/>
              </w:rPr>
            </w:pPr>
          </w:p>
        </w:tc>
        <w:tc>
          <w:tcPr>
            <w:tcW w:w="1372" w:type="pct"/>
            <w:vAlign w:val="center"/>
          </w:tcPr>
          <w:p w14:paraId="077CC732" w14:textId="6F13C943" w:rsidR="003F776F" w:rsidRPr="000D039F" w:rsidRDefault="003F776F" w:rsidP="006F4516">
            <w:pPr>
              <w:pStyle w:val="Tabletext"/>
              <w:jc w:val="center"/>
              <w:rPr>
                <w:lang w:val="ru-RU" w:eastAsia="zh-CN"/>
              </w:rPr>
            </w:pPr>
            <w:r w:rsidRPr="000D039F">
              <w:rPr>
                <w:lang w:val="ru-RU" w:eastAsia="zh-CN"/>
              </w:rPr>
              <w:t>45</w:t>
            </w:r>
            <w:r w:rsidR="005E304B" w:rsidRPr="000D039F">
              <w:rPr>
                <w:lang w:val="ru-RU" w:eastAsia="zh-CN"/>
              </w:rPr>
              <w:t>,</w:t>
            </w:r>
            <w:r w:rsidRPr="000D039F">
              <w:rPr>
                <w:lang w:val="ru-RU" w:eastAsia="zh-CN"/>
              </w:rPr>
              <w:t>0</w:t>
            </w:r>
            <w:r w:rsidR="005E304B" w:rsidRPr="000D039F">
              <w:rPr>
                <w:lang w:val="ru-RU" w:eastAsia="zh-CN"/>
              </w:rPr>
              <w:t>–</w:t>
            </w:r>
            <w:r w:rsidRPr="000D039F">
              <w:rPr>
                <w:lang w:val="ru-RU" w:eastAsia="zh-CN"/>
              </w:rPr>
              <w:t>870</w:t>
            </w:r>
            <w:r w:rsidR="005E304B" w:rsidRPr="000D039F">
              <w:rPr>
                <w:lang w:val="ru-RU" w:eastAsia="zh-CN"/>
              </w:rPr>
              <w:t>,</w:t>
            </w:r>
            <w:r w:rsidRPr="000D039F">
              <w:rPr>
                <w:lang w:val="ru-RU" w:eastAsia="zh-CN"/>
              </w:rPr>
              <w:t>0</w:t>
            </w:r>
          </w:p>
        </w:tc>
        <w:tc>
          <w:tcPr>
            <w:tcW w:w="1049" w:type="pct"/>
            <w:vAlign w:val="center"/>
          </w:tcPr>
          <w:p w14:paraId="58F27E96" w14:textId="1D5B20CD" w:rsidR="003F776F" w:rsidRPr="000D039F" w:rsidRDefault="003F776F" w:rsidP="005E304B">
            <w:pPr>
              <w:pStyle w:val="Tabletext"/>
              <w:jc w:val="center"/>
              <w:rPr>
                <w:lang w:val="ru-RU" w:eastAsia="zh-CN"/>
              </w:rPr>
            </w:pPr>
            <w:r w:rsidRPr="000D039F">
              <w:rPr>
                <w:lang w:val="ru-RU" w:eastAsia="zh-CN"/>
              </w:rPr>
              <w:t>0</w:t>
            </w:r>
            <w:r w:rsidR="005E304B" w:rsidRPr="000D039F">
              <w:rPr>
                <w:lang w:val="ru-RU" w:eastAsia="zh-CN"/>
              </w:rPr>
              <w:t>,</w:t>
            </w:r>
            <w:r w:rsidRPr="000D039F">
              <w:rPr>
                <w:lang w:val="ru-RU" w:eastAsia="zh-CN"/>
              </w:rPr>
              <w:t>0</w:t>
            </w:r>
            <w:r w:rsidRPr="000D039F">
              <w:rPr>
                <w:rFonts w:asciiTheme="majorBidi" w:hAnsiTheme="majorBidi" w:cstheme="majorBidi"/>
                <w:lang w:val="ru-RU" w:eastAsia="zh-CN"/>
              </w:rPr>
              <w:t>8</w:t>
            </w:r>
            <w:r w:rsidR="005E304B" w:rsidRPr="000D039F">
              <w:rPr>
                <w:lang w:val="ru-RU" w:eastAsia="zh-CN"/>
              </w:rPr>
              <w:t>;</w:t>
            </w:r>
            <w:r w:rsidRPr="000D039F">
              <w:rPr>
                <w:lang w:val="ru-RU" w:eastAsia="zh-CN"/>
              </w:rPr>
              <w:t xml:space="preserve"> 0</w:t>
            </w:r>
            <w:r w:rsidR="005E304B" w:rsidRPr="000D039F">
              <w:rPr>
                <w:lang w:val="ru-RU" w:eastAsia="zh-CN"/>
              </w:rPr>
              <w:t>,</w:t>
            </w:r>
            <w:r w:rsidRPr="000D039F">
              <w:rPr>
                <w:lang w:val="ru-RU" w:eastAsia="zh-CN"/>
              </w:rPr>
              <w:t>30</w:t>
            </w:r>
            <w:r w:rsidR="005E304B" w:rsidRPr="000D039F">
              <w:rPr>
                <w:lang w:val="ru-RU" w:eastAsia="zh-CN"/>
              </w:rPr>
              <w:t>;</w:t>
            </w:r>
            <w:r w:rsidRPr="000D039F">
              <w:rPr>
                <w:lang w:val="ru-RU" w:eastAsia="zh-CN"/>
              </w:rPr>
              <w:t xml:space="preserve"> 2</w:t>
            </w:r>
            <w:r w:rsidR="005E304B" w:rsidRPr="000D039F">
              <w:rPr>
                <w:lang w:val="ru-RU" w:eastAsia="zh-CN"/>
              </w:rPr>
              <w:t>,</w:t>
            </w:r>
            <w:r w:rsidRPr="000D039F">
              <w:rPr>
                <w:lang w:val="ru-RU" w:eastAsia="zh-CN"/>
              </w:rPr>
              <w:t>40 </w:t>
            </w:r>
            <w:r w:rsidR="005E304B" w:rsidRPr="000D039F">
              <w:rPr>
                <w:lang w:val="ru-RU" w:eastAsia="zh-CN"/>
              </w:rPr>
              <w:t>МГц</w:t>
            </w:r>
          </w:p>
        </w:tc>
        <w:tc>
          <w:tcPr>
            <w:tcW w:w="1452" w:type="pct"/>
            <w:vAlign w:val="center"/>
          </w:tcPr>
          <w:p w14:paraId="69EF2DE3" w14:textId="4F1BE169" w:rsidR="003F776F" w:rsidRPr="000D039F" w:rsidRDefault="005E304B" w:rsidP="005E304B">
            <w:pPr>
              <w:pStyle w:val="Tabletext"/>
              <w:jc w:val="center"/>
              <w:rPr>
                <w:lang w:val="ru-RU" w:eastAsia="zh-CN"/>
              </w:rPr>
            </w:pPr>
            <w:r w:rsidRPr="000D039F">
              <w:rPr>
                <w:lang w:val="ru-RU"/>
              </w:rPr>
              <w:t>В глобальном масштабе</w:t>
            </w:r>
          </w:p>
        </w:tc>
      </w:tr>
      <w:tr w:rsidR="003F776F" w:rsidRPr="000D039F" w14:paraId="2FE292F0" w14:textId="77777777" w:rsidTr="005E304B">
        <w:trPr>
          <w:jc w:val="center"/>
        </w:trPr>
        <w:tc>
          <w:tcPr>
            <w:tcW w:w="1127" w:type="pct"/>
            <w:vMerge/>
            <w:vAlign w:val="center"/>
          </w:tcPr>
          <w:p w14:paraId="4535F013" w14:textId="77777777" w:rsidR="003F776F" w:rsidRPr="000D039F" w:rsidRDefault="003F776F" w:rsidP="005E304B">
            <w:pPr>
              <w:pStyle w:val="Tabletext"/>
              <w:jc w:val="left"/>
              <w:rPr>
                <w:lang w:val="ru-RU" w:eastAsia="zh-CN"/>
              </w:rPr>
            </w:pPr>
          </w:p>
        </w:tc>
        <w:tc>
          <w:tcPr>
            <w:tcW w:w="1372" w:type="pct"/>
            <w:vAlign w:val="center"/>
          </w:tcPr>
          <w:p w14:paraId="4147EC2F" w14:textId="18CFF0CA" w:rsidR="003F776F" w:rsidRPr="000D039F" w:rsidRDefault="003F776F" w:rsidP="006F4516">
            <w:pPr>
              <w:pStyle w:val="Tabletext"/>
              <w:jc w:val="center"/>
              <w:rPr>
                <w:lang w:val="ru-RU" w:eastAsia="zh-CN"/>
              </w:rPr>
            </w:pPr>
            <w:r w:rsidRPr="000D039F">
              <w:rPr>
                <w:rFonts w:asciiTheme="majorBidi" w:hAnsiTheme="majorBidi" w:cstheme="majorBidi"/>
                <w:lang w:val="ru-RU" w:eastAsia="zh-CN"/>
              </w:rPr>
              <w:t>140</w:t>
            </w:r>
            <w:r w:rsidR="005E304B" w:rsidRPr="000D039F">
              <w:rPr>
                <w:rFonts w:asciiTheme="majorBidi" w:hAnsiTheme="majorBidi" w:cstheme="majorBidi"/>
                <w:lang w:val="ru-RU" w:eastAsia="zh-CN"/>
              </w:rPr>
              <w:t>–</w:t>
            </w:r>
            <w:r w:rsidRPr="000D039F">
              <w:rPr>
                <w:rFonts w:asciiTheme="majorBidi" w:hAnsiTheme="majorBidi" w:cstheme="majorBidi"/>
                <w:lang w:val="ru-RU" w:eastAsia="zh-CN"/>
              </w:rPr>
              <w:t>1 000</w:t>
            </w:r>
          </w:p>
        </w:tc>
        <w:tc>
          <w:tcPr>
            <w:tcW w:w="1049" w:type="pct"/>
            <w:vAlign w:val="center"/>
          </w:tcPr>
          <w:p w14:paraId="7F3C9466" w14:textId="707E11C7" w:rsidR="003F776F" w:rsidRPr="000D039F" w:rsidRDefault="003F776F" w:rsidP="005E304B">
            <w:pPr>
              <w:pStyle w:val="Tabletext"/>
              <w:jc w:val="center"/>
              <w:rPr>
                <w:lang w:val="ru-RU" w:eastAsia="zh-CN"/>
              </w:rPr>
            </w:pPr>
            <w:r w:rsidRPr="000D039F">
              <w:rPr>
                <w:rFonts w:asciiTheme="majorBidi" w:hAnsiTheme="majorBidi" w:cstheme="majorBidi"/>
                <w:lang w:val="ru-RU" w:eastAsia="zh-CN"/>
              </w:rPr>
              <w:t xml:space="preserve">860 </w:t>
            </w:r>
            <w:r w:rsidR="005E304B" w:rsidRPr="000D039F">
              <w:rPr>
                <w:rFonts w:asciiTheme="majorBidi" w:hAnsiTheme="majorBidi" w:cstheme="majorBidi"/>
                <w:lang w:val="ru-RU" w:eastAsia="zh-CN"/>
              </w:rPr>
              <w:t>МГц</w:t>
            </w:r>
          </w:p>
        </w:tc>
        <w:tc>
          <w:tcPr>
            <w:tcW w:w="1452" w:type="pct"/>
            <w:vAlign w:val="center"/>
          </w:tcPr>
          <w:p w14:paraId="5215F847" w14:textId="18B050B0" w:rsidR="003F776F" w:rsidRPr="000D039F" w:rsidRDefault="005E304B" w:rsidP="005E304B">
            <w:pPr>
              <w:pStyle w:val="Tabletext"/>
              <w:jc w:val="center"/>
              <w:rPr>
                <w:lang w:val="ru-RU" w:eastAsia="zh-CN"/>
              </w:rPr>
            </w:pPr>
            <w:r w:rsidRPr="000D039F">
              <w:rPr>
                <w:lang w:val="ru-RU"/>
              </w:rPr>
              <w:t>Франция</w:t>
            </w:r>
          </w:p>
        </w:tc>
      </w:tr>
      <w:tr w:rsidR="005E304B" w:rsidRPr="000D039F" w14:paraId="3FBE225A" w14:textId="77777777" w:rsidTr="005E304B">
        <w:trPr>
          <w:jc w:val="center"/>
        </w:trPr>
        <w:tc>
          <w:tcPr>
            <w:tcW w:w="1127" w:type="pct"/>
            <w:vMerge/>
            <w:vAlign w:val="center"/>
          </w:tcPr>
          <w:p w14:paraId="222BBE2E" w14:textId="77777777" w:rsidR="005E304B" w:rsidRPr="000D039F" w:rsidRDefault="005E304B" w:rsidP="005E304B">
            <w:pPr>
              <w:pStyle w:val="Tabletext"/>
              <w:jc w:val="left"/>
              <w:rPr>
                <w:lang w:val="ru-RU" w:eastAsia="zh-CN"/>
              </w:rPr>
            </w:pPr>
          </w:p>
        </w:tc>
        <w:tc>
          <w:tcPr>
            <w:tcW w:w="1372" w:type="pct"/>
            <w:vAlign w:val="center"/>
          </w:tcPr>
          <w:p w14:paraId="032BBF02" w14:textId="22A2EA98" w:rsidR="005E304B" w:rsidRPr="000D039F" w:rsidRDefault="005E304B" w:rsidP="005E304B">
            <w:pPr>
              <w:pStyle w:val="Tabletext"/>
              <w:jc w:val="center"/>
              <w:rPr>
                <w:rFonts w:asciiTheme="majorBidi" w:hAnsiTheme="majorBidi" w:cstheme="majorBidi"/>
                <w:lang w:val="ru-RU" w:eastAsia="zh-CN"/>
              </w:rPr>
            </w:pPr>
            <w:r w:rsidRPr="000D039F">
              <w:rPr>
                <w:rFonts w:asciiTheme="majorBidi" w:hAnsiTheme="majorBidi" w:cstheme="majorBidi"/>
                <w:lang w:val="ru-RU" w:eastAsia="zh-CN"/>
              </w:rPr>
              <w:t>25–180</w:t>
            </w:r>
          </w:p>
        </w:tc>
        <w:tc>
          <w:tcPr>
            <w:tcW w:w="1049" w:type="pct"/>
            <w:vAlign w:val="center"/>
          </w:tcPr>
          <w:p w14:paraId="404B7077" w14:textId="4BA1AA4F" w:rsidR="005E304B" w:rsidRPr="000D039F" w:rsidRDefault="005E304B" w:rsidP="005E304B">
            <w:pPr>
              <w:pStyle w:val="Tabletext"/>
              <w:jc w:val="center"/>
              <w:rPr>
                <w:rFonts w:asciiTheme="majorBidi" w:hAnsiTheme="majorBidi" w:cstheme="majorBidi"/>
                <w:lang w:val="ru-RU" w:eastAsia="zh-CN"/>
              </w:rPr>
            </w:pPr>
            <w:r w:rsidRPr="000D039F">
              <w:rPr>
                <w:lang w:val="ru-RU"/>
              </w:rPr>
              <w:t>Недоступно</w:t>
            </w:r>
          </w:p>
        </w:tc>
        <w:tc>
          <w:tcPr>
            <w:tcW w:w="1452" w:type="pct"/>
            <w:vAlign w:val="center"/>
          </w:tcPr>
          <w:p w14:paraId="29265CAD" w14:textId="38983AA4" w:rsidR="005E304B" w:rsidRPr="000D039F" w:rsidRDefault="005E304B" w:rsidP="005E304B">
            <w:pPr>
              <w:pStyle w:val="Tabletext"/>
              <w:jc w:val="center"/>
              <w:rPr>
                <w:rFonts w:asciiTheme="majorBidi" w:hAnsiTheme="majorBidi" w:cstheme="majorBidi"/>
                <w:lang w:val="ru-RU" w:eastAsia="zh-CN"/>
              </w:rPr>
            </w:pPr>
            <w:r w:rsidRPr="000D039F">
              <w:rPr>
                <w:lang w:val="ru-RU"/>
              </w:rPr>
              <w:t>Австралия, Италия, США</w:t>
            </w:r>
          </w:p>
        </w:tc>
      </w:tr>
      <w:tr w:rsidR="005E304B" w:rsidRPr="000D039F" w14:paraId="37A5A9F7" w14:textId="77777777" w:rsidTr="005E304B">
        <w:trPr>
          <w:jc w:val="center"/>
        </w:trPr>
        <w:tc>
          <w:tcPr>
            <w:tcW w:w="1127" w:type="pct"/>
            <w:vMerge/>
            <w:vAlign w:val="center"/>
          </w:tcPr>
          <w:p w14:paraId="7C38B7CD" w14:textId="77777777" w:rsidR="005E304B" w:rsidRPr="000D039F" w:rsidRDefault="005E304B" w:rsidP="005E304B">
            <w:pPr>
              <w:pStyle w:val="Tabletext"/>
              <w:jc w:val="left"/>
              <w:rPr>
                <w:lang w:val="ru-RU" w:eastAsia="zh-CN"/>
              </w:rPr>
            </w:pPr>
          </w:p>
        </w:tc>
        <w:tc>
          <w:tcPr>
            <w:tcW w:w="1372" w:type="pct"/>
            <w:vAlign w:val="center"/>
          </w:tcPr>
          <w:p w14:paraId="26F01CE6" w14:textId="4B6D97D8" w:rsidR="005E304B" w:rsidRPr="000D039F" w:rsidRDefault="005E304B" w:rsidP="005E304B">
            <w:pPr>
              <w:pStyle w:val="Tabletext"/>
              <w:jc w:val="center"/>
              <w:rPr>
                <w:rFonts w:asciiTheme="majorBidi" w:hAnsiTheme="majorBidi" w:cstheme="majorBidi"/>
                <w:lang w:val="ru-RU" w:eastAsia="zh-CN"/>
              </w:rPr>
            </w:pPr>
            <w:r w:rsidRPr="000D039F">
              <w:rPr>
                <w:rFonts w:asciiTheme="majorBidi" w:hAnsiTheme="majorBidi" w:cstheme="majorBidi"/>
                <w:lang w:val="ru-RU" w:eastAsia="zh-CN"/>
              </w:rPr>
              <w:t>35 300–36 300</w:t>
            </w:r>
          </w:p>
          <w:p w14:paraId="64916CE8" w14:textId="79378812" w:rsidR="005E304B" w:rsidRPr="000D039F" w:rsidRDefault="005E304B" w:rsidP="005E304B">
            <w:pPr>
              <w:pStyle w:val="Tabletext"/>
              <w:jc w:val="center"/>
              <w:rPr>
                <w:rFonts w:asciiTheme="majorBidi" w:hAnsiTheme="majorBidi" w:cstheme="majorBidi"/>
                <w:lang w:val="ru-RU" w:eastAsia="zh-CN"/>
              </w:rPr>
            </w:pPr>
            <w:r w:rsidRPr="000D039F">
              <w:rPr>
                <w:rFonts w:asciiTheme="majorBidi" w:hAnsiTheme="majorBidi" w:cstheme="majorBidi"/>
                <w:lang w:val="ru-RU" w:eastAsia="zh-CN"/>
              </w:rPr>
              <w:t>37 300–38 300</w:t>
            </w:r>
          </w:p>
        </w:tc>
        <w:tc>
          <w:tcPr>
            <w:tcW w:w="1049" w:type="pct"/>
            <w:vAlign w:val="center"/>
          </w:tcPr>
          <w:p w14:paraId="3A0BF9D1" w14:textId="63F2D1A0" w:rsidR="005E304B" w:rsidRPr="000D039F" w:rsidRDefault="005E304B" w:rsidP="005E304B">
            <w:pPr>
              <w:pStyle w:val="Tabletext"/>
              <w:jc w:val="center"/>
              <w:rPr>
                <w:rFonts w:asciiTheme="majorBidi" w:hAnsiTheme="majorBidi" w:cstheme="majorBidi"/>
                <w:lang w:val="ru-RU" w:eastAsia="zh-CN"/>
              </w:rPr>
            </w:pPr>
            <w:r w:rsidRPr="000D039F">
              <w:rPr>
                <w:szCs w:val="18"/>
                <w:lang w:val="ru-RU" w:eastAsia="zh-CN"/>
              </w:rPr>
              <w:t xml:space="preserve">500, </w:t>
            </w:r>
            <w:r w:rsidRPr="000D039F">
              <w:rPr>
                <w:szCs w:val="18"/>
                <w:lang w:val="ru-RU" w:eastAsia="zh-CN"/>
              </w:rPr>
              <w:br/>
              <w:t>1 000 МГц</w:t>
            </w:r>
          </w:p>
        </w:tc>
        <w:tc>
          <w:tcPr>
            <w:tcW w:w="1452" w:type="pct"/>
            <w:vAlign w:val="center"/>
          </w:tcPr>
          <w:p w14:paraId="787B923A" w14:textId="1C04B706" w:rsidR="005E304B" w:rsidRPr="000D039F" w:rsidRDefault="005E304B" w:rsidP="005E304B">
            <w:pPr>
              <w:pStyle w:val="Tabletext"/>
              <w:jc w:val="center"/>
              <w:rPr>
                <w:rFonts w:asciiTheme="majorBidi" w:hAnsiTheme="majorBidi" w:cstheme="majorBidi"/>
                <w:lang w:val="ru-RU" w:eastAsia="zh-CN"/>
              </w:rPr>
            </w:pPr>
            <w:r w:rsidRPr="000D039F">
              <w:rPr>
                <w:lang w:val="ru-RU"/>
              </w:rPr>
              <w:t>Финляндия</w:t>
            </w:r>
          </w:p>
        </w:tc>
      </w:tr>
      <w:tr w:rsidR="005E304B" w:rsidRPr="000D039F" w14:paraId="3516384B" w14:textId="77777777" w:rsidTr="005E304B">
        <w:trPr>
          <w:jc w:val="center"/>
        </w:trPr>
        <w:tc>
          <w:tcPr>
            <w:tcW w:w="1127" w:type="pct"/>
            <w:vMerge/>
            <w:vAlign w:val="center"/>
          </w:tcPr>
          <w:p w14:paraId="69763BF9" w14:textId="77777777" w:rsidR="005E304B" w:rsidRPr="000D039F" w:rsidRDefault="005E304B" w:rsidP="005E304B">
            <w:pPr>
              <w:pStyle w:val="Tabletext"/>
              <w:jc w:val="left"/>
              <w:rPr>
                <w:lang w:val="ru-RU" w:eastAsia="zh-CN"/>
              </w:rPr>
            </w:pPr>
          </w:p>
        </w:tc>
        <w:tc>
          <w:tcPr>
            <w:tcW w:w="1372" w:type="pct"/>
            <w:vAlign w:val="center"/>
          </w:tcPr>
          <w:p w14:paraId="77E7B817" w14:textId="65737D90" w:rsidR="005E304B" w:rsidRPr="000D039F" w:rsidRDefault="005E304B" w:rsidP="005E304B">
            <w:pPr>
              <w:pStyle w:val="Tabletext"/>
              <w:jc w:val="center"/>
              <w:rPr>
                <w:rFonts w:asciiTheme="majorBidi" w:hAnsiTheme="majorBidi" w:cstheme="majorBidi"/>
                <w:lang w:val="ru-RU" w:eastAsia="zh-CN"/>
              </w:rPr>
            </w:pPr>
            <w:r w:rsidRPr="000D039F">
              <w:rPr>
                <w:rFonts w:asciiTheme="majorBidi" w:hAnsiTheme="majorBidi" w:cstheme="majorBidi"/>
                <w:lang w:val="ru-RU" w:eastAsia="zh-CN"/>
              </w:rPr>
              <w:t>15–15</w:t>
            </w:r>
            <w:r w:rsidRPr="000D039F">
              <w:rPr>
                <w:rFonts w:asciiTheme="majorBidi" w:eastAsiaTheme="minorEastAsia" w:hAnsiTheme="majorBidi" w:cstheme="majorBidi"/>
                <w:lang w:val="ru-RU" w:eastAsia="zh-CN"/>
              </w:rPr>
              <w:t> </w:t>
            </w:r>
            <w:r w:rsidRPr="000D039F">
              <w:rPr>
                <w:rFonts w:asciiTheme="majorBidi" w:hAnsiTheme="majorBidi" w:cstheme="majorBidi"/>
                <w:lang w:val="ru-RU" w:eastAsia="zh-CN"/>
              </w:rPr>
              <w:t>000</w:t>
            </w:r>
          </w:p>
          <w:p w14:paraId="0F8E3522" w14:textId="43E9C1CB" w:rsidR="005E304B" w:rsidRPr="000D039F" w:rsidRDefault="005E304B" w:rsidP="005E304B">
            <w:pPr>
              <w:pStyle w:val="Tabletext"/>
              <w:jc w:val="center"/>
              <w:rPr>
                <w:rFonts w:asciiTheme="majorBidi" w:hAnsiTheme="majorBidi" w:cstheme="majorBidi"/>
                <w:lang w:val="ru-RU" w:eastAsia="zh-CN"/>
              </w:rPr>
            </w:pPr>
            <w:r w:rsidRPr="000D039F">
              <w:rPr>
                <w:rFonts w:asciiTheme="majorBidi" w:hAnsiTheme="majorBidi" w:cstheme="majorBidi"/>
                <w:lang w:val="ru-RU" w:eastAsia="zh-CN"/>
              </w:rPr>
              <w:t>15 000–40 000</w:t>
            </w:r>
          </w:p>
        </w:tc>
        <w:tc>
          <w:tcPr>
            <w:tcW w:w="1049" w:type="pct"/>
            <w:vAlign w:val="center"/>
          </w:tcPr>
          <w:p w14:paraId="5D9906AF" w14:textId="573BBFC3" w:rsidR="005E304B" w:rsidRPr="000D039F" w:rsidRDefault="005E304B" w:rsidP="005E304B">
            <w:pPr>
              <w:pStyle w:val="Tabletext"/>
              <w:jc w:val="center"/>
              <w:rPr>
                <w:rFonts w:asciiTheme="majorBidi" w:hAnsiTheme="majorBidi" w:cstheme="majorBidi"/>
                <w:lang w:val="ru-RU" w:eastAsia="zh-CN"/>
              </w:rPr>
            </w:pPr>
            <w:r w:rsidRPr="000D039F">
              <w:rPr>
                <w:lang w:val="ru-RU"/>
              </w:rPr>
              <w:t>Варьируется</w:t>
            </w:r>
          </w:p>
        </w:tc>
        <w:tc>
          <w:tcPr>
            <w:tcW w:w="1452" w:type="pct"/>
            <w:vAlign w:val="center"/>
          </w:tcPr>
          <w:p w14:paraId="52A23D4B" w14:textId="787898BE" w:rsidR="005E304B" w:rsidRPr="000D039F" w:rsidRDefault="005E304B" w:rsidP="005E304B">
            <w:pPr>
              <w:pStyle w:val="Tabletext"/>
              <w:jc w:val="center"/>
              <w:rPr>
                <w:rFonts w:asciiTheme="majorBidi" w:hAnsiTheme="majorBidi" w:cstheme="majorBidi"/>
                <w:lang w:val="ru-RU" w:eastAsia="zh-CN"/>
              </w:rPr>
            </w:pPr>
            <w:r w:rsidRPr="000D039F">
              <w:rPr>
                <w:lang w:val="ru-RU"/>
              </w:rPr>
              <w:t>Китай</w:t>
            </w:r>
          </w:p>
        </w:tc>
      </w:tr>
      <w:tr w:rsidR="005E304B" w:rsidRPr="000D039F" w14:paraId="156E431B" w14:textId="77777777" w:rsidTr="005E304B">
        <w:trPr>
          <w:jc w:val="center"/>
        </w:trPr>
        <w:tc>
          <w:tcPr>
            <w:tcW w:w="1127" w:type="pct"/>
            <w:vAlign w:val="center"/>
          </w:tcPr>
          <w:p w14:paraId="307A6B1D" w14:textId="04004646" w:rsidR="005E304B" w:rsidRPr="000D039F" w:rsidRDefault="005E304B" w:rsidP="005E304B">
            <w:pPr>
              <w:pStyle w:val="Tabletext"/>
              <w:jc w:val="left"/>
              <w:rPr>
                <w:lang w:val="ru-RU" w:eastAsia="zh-CN"/>
              </w:rPr>
            </w:pPr>
            <w:proofErr w:type="spellStart"/>
            <w:r w:rsidRPr="000D039F">
              <w:rPr>
                <w:lang w:val="ru-RU"/>
              </w:rPr>
              <w:t>Радиогелиограф</w:t>
            </w:r>
            <w:proofErr w:type="spellEnd"/>
          </w:p>
        </w:tc>
        <w:tc>
          <w:tcPr>
            <w:tcW w:w="1372" w:type="pct"/>
            <w:vAlign w:val="center"/>
          </w:tcPr>
          <w:p w14:paraId="636C1784" w14:textId="4A69CE50" w:rsidR="005E304B" w:rsidRPr="000D039F" w:rsidRDefault="005E304B" w:rsidP="005E304B">
            <w:pPr>
              <w:pStyle w:val="Tabletext"/>
              <w:jc w:val="center"/>
              <w:rPr>
                <w:rFonts w:asciiTheme="majorBidi" w:hAnsiTheme="majorBidi" w:cstheme="majorBidi"/>
                <w:lang w:val="ru-RU" w:eastAsia="zh-CN"/>
              </w:rPr>
            </w:pPr>
            <w:r w:rsidRPr="000D039F">
              <w:rPr>
                <w:lang w:val="ru-RU" w:eastAsia="zh-CN"/>
              </w:rPr>
              <w:t>150–450</w:t>
            </w:r>
          </w:p>
        </w:tc>
        <w:tc>
          <w:tcPr>
            <w:tcW w:w="1049" w:type="pct"/>
            <w:vAlign w:val="center"/>
          </w:tcPr>
          <w:p w14:paraId="44CF16F1" w14:textId="2C9201B7" w:rsidR="005E304B" w:rsidRPr="000D039F" w:rsidRDefault="005E304B" w:rsidP="005E304B">
            <w:pPr>
              <w:pStyle w:val="Tabletext"/>
              <w:jc w:val="center"/>
              <w:rPr>
                <w:rFonts w:asciiTheme="majorBidi" w:hAnsiTheme="majorBidi" w:cstheme="majorBidi"/>
                <w:lang w:val="ru-RU" w:eastAsia="zh-CN"/>
              </w:rPr>
            </w:pPr>
            <w:r w:rsidRPr="000D039F">
              <w:rPr>
                <w:lang w:val="ru-RU" w:eastAsia="zh-CN"/>
              </w:rPr>
              <w:t>0,7 МГц</w:t>
            </w:r>
          </w:p>
        </w:tc>
        <w:tc>
          <w:tcPr>
            <w:tcW w:w="1452" w:type="pct"/>
            <w:vAlign w:val="center"/>
          </w:tcPr>
          <w:p w14:paraId="57AFFC48" w14:textId="2665E271" w:rsidR="005E304B" w:rsidRPr="000D039F" w:rsidRDefault="005E304B" w:rsidP="005E304B">
            <w:pPr>
              <w:pStyle w:val="Tabletext"/>
              <w:jc w:val="center"/>
              <w:rPr>
                <w:rFonts w:asciiTheme="majorBidi" w:hAnsiTheme="majorBidi" w:cstheme="majorBidi"/>
                <w:lang w:val="ru-RU" w:eastAsia="zh-CN"/>
              </w:rPr>
            </w:pPr>
            <w:r w:rsidRPr="000D039F">
              <w:rPr>
                <w:lang w:val="ru-RU"/>
              </w:rPr>
              <w:t>Франция</w:t>
            </w:r>
          </w:p>
        </w:tc>
      </w:tr>
      <w:tr w:rsidR="005E304B" w:rsidRPr="000D039F" w14:paraId="1BCC4D39" w14:textId="77777777" w:rsidTr="005E304B">
        <w:trPr>
          <w:jc w:val="center"/>
        </w:trPr>
        <w:tc>
          <w:tcPr>
            <w:tcW w:w="1127" w:type="pct"/>
            <w:vMerge w:val="restart"/>
            <w:vAlign w:val="center"/>
          </w:tcPr>
          <w:p w14:paraId="42111A55" w14:textId="3D6B3757" w:rsidR="005E304B" w:rsidRPr="000D039F" w:rsidRDefault="005E304B" w:rsidP="005E304B">
            <w:pPr>
              <w:pStyle w:val="Tabletext"/>
              <w:jc w:val="left"/>
              <w:rPr>
                <w:lang w:val="ru-RU" w:eastAsia="zh-CN"/>
              </w:rPr>
            </w:pPr>
            <w:r w:rsidRPr="000D039F">
              <w:rPr>
                <w:lang w:val="ru-RU"/>
              </w:rPr>
              <w:t>Межпланетная сцинтилляция (МПС)</w:t>
            </w:r>
          </w:p>
        </w:tc>
        <w:tc>
          <w:tcPr>
            <w:tcW w:w="1372" w:type="pct"/>
            <w:vAlign w:val="center"/>
          </w:tcPr>
          <w:p w14:paraId="252BF936" w14:textId="77777777" w:rsidR="005E304B" w:rsidRPr="000D039F" w:rsidRDefault="005E304B" w:rsidP="005E304B">
            <w:pPr>
              <w:pStyle w:val="Tabletext"/>
              <w:jc w:val="center"/>
              <w:rPr>
                <w:rFonts w:asciiTheme="majorBidi" w:hAnsiTheme="majorBidi" w:cstheme="majorBidi"/>
                <w:lang w:val="ru-RU" w:eastAsia="zh-CN"/>
              </w:rPr>
            </w:pPr>
            <w:r w:rsidRPr="000D039F">
              <w:rPr>
                <w:lang w:val="ru-RU" w:eastAsia="zh-CN"/>
              </w:rPr>
              <w:t>327</w:t>
            </w:r>
          </w:p>
        </w:tc>
        <w:tc>
          <w:tcPr>
            <w:tcW w:w="1049" w:type="pct"/>
            <w:vAlign w:val="center"/>
          </w:tcPr>
          <w:p w14:paraId="2304474A" w14:textId="08B73FB5" w:rsidR="005E304B" w:rsidRPr="000D039F" w:rsidRDefault="005E304B" w:rsidP="005E304B">
            <w:pPr>
              <w:pStyle w:val="Tabletext"/>
              <w:jc w:val="center"/>
              <w:rPr>
                <w:rFonts w:asciiTheme="majorBidi" w:hAnsiTheme="majorBidi" w:cstheme="majorBidi"/>
                <w:lang w:val="ru-RU" w:eastAsia="zh-CN"/>
              </w:rPr>
            </w:pPr>
            <w:r w:rsidRPr="000D039F">
              <w:rPr>
                <w:lang w:val="ru-RU" w:eastAsia="zh-CN"/>
              </w:rPr>
              <w:t>10 МГц</w:t>
            </w:r>
          </w:p>
        </w:tc>
        <w:tc>
          <w:tcPr>
            <w:tcW w:w="1452" w:type="pct"/>
            <w:vAlign w:val="center"/>
          </w:tcPr>
          <w:p w14:paraId="762F9DF9" w14:textId="5A754E6D" w:rsidR="005E304B" w:rsidRPr="000D039F" w:rsidRDefault="005E304B" w:rsidP="005E304B">
            <w:pPr>
              <w:pStyle w:val="Tabletext"/>
              <w:jc w:val="center"/>
              <w:rPr>
                <w:rFonts w:asciiTheme="majorBidi" w:hAnsiTheme="majorBidi" w:cstheme="majorBidi"/>
                <w:lang w:val="ru-RU" w:eastAsia="zh-CN"/>
              </w:rPr>
            </w:pPr>
            <w:r w:rsidRPr="000D039F">
              <w:rPr>
                <w:lang w:val="ru-RU"/>
              </w:rPr>
              <w:t>Япония</w:t>
            </w:r>
          </w:p>
        </w:tc>
      </w:tr>
      <w:tr w:rsidR="005E304B" w:rsidRPr="000D039F" w14:paraId="255FC305" w14:textId="77777777" w:rsidTr="005E304B">
        <w:trPr>
          <w:jc w:val="center"/>
        </w:trPr>
        <w:tc>
          <w:tcPr>
            <w:tcW w:w="1127" w:type="pct"/>
            <w:vMerge/>
            <w:vAlign w:val="center"/>
          </w:tcPr>
          <w:p w14:paraId="07BB4F9D" w14:textId="77777777" w:rsidR="005E304B" w:rsidRPr="000D039F" w:rsidRDefault="005E304B" w:rsidP="005E304B">
            <w:pPr>
              <w:pStyle w:val="Tabletext"/>
              <w:jc w:val="left"/>
              <w:rPr>
                <w:lang w:val="ru-RU" w:eastAsia="zh-CN"/>
              </w:rPr>
            </w:pPr>
          </w:p>
        </w:tc>
        <w:tc>
          <w:tcPr>
            <w:tcW w:w="1372" w:type="pct"/>
            <w:vAlign w:val="center"/>
          </w:tcPr>
          <w:p w14:paraId="37E9ED96" w14:textId="667DDE84" w:rsidR="005E304B" w:rsidRPr="000D039F" w:rsidRDefault="005E304B" w:rsidP="005E304B">
            <w:pPr>
              <w:pStyle w:val="Tabletext"/>
              <w:jc w:val="center"/>
              <w:rPr>
                <w:rFonts w:asciiTheme="majorBidi" w:hAnsiTheme="majorBidi" w:cstheme="majorBidi"/>
                <w:lang w:val="ru-RU" w:eastAsia="zh-CN"/>
              </w:rPr>
            </w:pPr>
            <w:r w:rsidRPr="000D039F">
              <w:rPr>
                <w:lang w:val="ru-RU" w:eastAsia="zh-CN"/>
              </w:rPr>
              <w:t>10–90; 110–190; 170–230; 210</w:t>
            </w:r>
            <w:r w:rsidRPr="000D039F">
              <w:rPr>
                <w:rFonts w:cs="Times New Roman"/>
                <w:lang w:val="ru-RU" w:eastAsia="zh-CN"/>
              </w:rPr>
              <w:t>−</w:t>
            </w:r>
            <w:r w:rsidRPr="000D039F">
              <w:rPr>
                <w:lang w:val="ru-RU" w:eastAsia="zh-CN"/>
              </w:rPr>
              <w:t>250</w:t>
            </w:r>
          </w:p>
        </w:tc>
        <w:tc>
          <w:tcPr>
            <w:tcW w:w="1049" w:type="pct"/>
            <w:vAlign w:val="center"/>
          </w:tcPr>
          <w:p w14:paraId="244C6C22" w14:textId="23903345" w:rsidR="005E304B" w:rsidRPr="000D039F" w:rsidRDefault="005E304B" w:rsidP="005E304B">
            <w:pPr>
              <w:pStyle w:val="Tabletext"/>
              <w:jc w:val="center"/>
              <w:rPr>
                <w:rFonts w:asciiTheme="majorBidi" w:hAnsiTheme="majorBidi" w:cstheme="majorBidi"/>
                <w:lang w:val="ru-RU" w:eastAsia="zh-CN"/>
              </w:rPr>
            </w:pPr>
            <w:r w:rsidRPr="000D039F">
              <w:rPr>
                <w:lang w:val="ru-RU" w:eastAsia="zh-CN"/>
              </w:rPr>
              <w:t>80 МГц</w:t>
            </w:r>
          </w:p>
        </w:tc>
        <w:tc>
          <w:tcPr>
            <w:tcW w:w="1452" w:type="pct"/>
            <w:vAlign w:val="center"/>
          </w:tcPr>
          <w:p w14:paraId="1B95D48B" w14:textId="77777777" w:rsidR="005E304B" w:rsidRPr="000D039F" w:rsidRDefault="005E304B" w:rsidP="005E304B">
            <w:pPr>
              <w:jc w:val="center"/>
              <w:rPr>
                <w:lang w:val="ru-RU"/>
              </w:rPr>
            </w:pPr>
            <w:r w:rsidRPr="000D039F">
              <w:rPr>
                <w:lang w:val="ru-RU"/>
              </w:rPr>
              <w:t>Европа (LOFAR)</w:t>
            </w:r>
          </w:p>
          <w:p w14:paraId="1992875D" w14:textId="5E07A393" w:rsidR="005E304B" w:rsidRPr="000D039F" w:rsidRDefault="005E304B" w:rsidP="005E304B">
            <w:pPr>
              <w:pStyle w:val="Tabletext"/>
              <w:jc w:val="center"/>
              <w:rPr>
                <w:rFonts w:asciiTheme="majorBidi" w:hAnsiTheme="majorBidi" w:cstheme="majorBidi"/>
                <w:lang w:val="ru-RU" w:eastAsia="zh-CN"/>
              </w:rPr>
            </w:pPr>
            <w:r w:rsidRPr="000D039F">
              <w:rPr>
                <w:lang w:val="ru-RU"/>
              </w:rPr>
              <w:t>Финляндия (KAIRA)</w:t>
            </w:r>
          </w:p>
        </w:tc>
      </w:tr>
      <w:tr w:rsidR="005E304B" w:rsidRPr="000D039F" w14:paraId="061CC1FE" w14:textId="77777777" w:rsidTr="005E304B">
        <w:trPr>
          <w:jc w:val="center"/>
        </w:trPr>
        <w:tc>
          <w:tcPr>
            <w:tcW w:w="1127" w:type="pct"/>
            <w:vMerge/>
            <w:vAlign w:val="center"/>
          </w:tcPr>
          <w:p w14:paraId="65C94E30" w14:textId="77777777" w:rsidR="005E304B" w:rsidRPr="000D039F" w:rsidRDefault="005E304B" w:rsidP="005E304B">
            <w:pPr>
              <w:pStyle w:val="Tabletext"/>
              <w:jc w:val="left"/>
              <w:rPr>
                <w:lang w:val="ru-RU" w:eastAsia="zh-CN"/>
              </w:rPr>
            </w:pPr>
          </w:p>
        </w:tc>
        <w:tc>
          <w:tcPr>
            <w:tcW w:w="1372" w:type="pct"/>
            <w:vAlign w:val="center"/>
          </w:tcPr>
          <w:p w14:paraId="76C96A31" w14:textId="58F22265" w:rsidR="005E304B" w:rsidRPr="000D039F" w:rsidRDefault="005E304B" w:rsidP="005E304B">
            <w:pPr>
              <w:pStyle w:val="Tabletext"/>
              <w:jc w:val="center"/>
              <w:rPr>
                <w:rFonts w:asciiTheme="majorBidi" w:hAnsiTheme="majorBidi" w:cstheme="majorBidi"/>
                <w:lang w:val="ru-RU" w:eastAsia="zh-CN"/>
              </w:rPr>
            </w:pPr>
            <w:r w:rsidRPr="000D039F">
              <w:rPr>
                <w:lang w:val="ru-RU" w:eastAsia="zh-CN"/>
              </w:rPr>
              <w:t>139,65</w:t>
            </w:r>
          </w:p>
        </w:tc>
        <w:tc>
          <w:tcPr>
            <w:tcW w:w="1049" w:type="pct"/>
            <w:vAlign w:val="center"/>
          </w:tcPr>
          <w:p w14:paraId="27FBC314" w14:textId="722AB8EA" w:rsidR="005E304B" w:rsidRPr="000D039F" w:rsidRDefault="005E304B" w:rsidP="005E304B">
            <w:pPr>
              <w:pStyle w:val="Tabletext"/>
              <w:jc w:val="center"/>
              <w:rPr>
                <w:rFonts w:asciiTheme="majorBidi" w:hAnsiTheme="majorBidi" w:cstheme="majorBidi"/>
                <w:lang w:val="ru-RU" w:eastAsia="zh-CN"/>
              </w:rPr>
            </w:pPr>
            <w:r w:rsidRPr="000D039F">
              <w:rPr>
                <w:lang w:val="ru-RU"/>
              </w:rPr>
              <w:t>Недоступно</w:t>
            </w:r>
          </w:p>
        </w:tc>
        <w:tc>
          <w:tcPr>
            <w:tcW w:w="1452" w:type="pct"/>
            <w:vAlign w:val="center"/>
          </w:tcPr>
          <w:p w14:paraId="007791B0" w14:textId="388393F0" w:rsidR="005E304B" w:rsidRPr="000D039F" w:rsidRDefault="005E304B" w:rsidP="005E304B">
            <w:pPr>
              <w:pStyle w:val="Tabletext"/>
              <w:jc w:val="center"/>
              <w:rPr>
                <w:rFonts w:asciiTheme="majorBidi" w:hAnsiTheme="majorBidi" w:cstheme="majorBidi"/>
                <w:lang w:val="ru-RU" w:eastAsia="zh-CN"/>
              </w:rPr>
            </w:pPr>
            <w:r w:rsidRPr="000D039F">
              <w:rPr>
                <w:lang w:val="ru-RU"/>
              </w:rPr>
              <w:t>Мексика</w:t>
            </w:r>
          </w:p>
        </w:tc>
      </w:tr>
      <w:tr w:rsidR="005E304B" w:rsidRPr="000D039F" w14:paraId="1EA924ED" w14:textId="77777777" w:rsidTr="005E304B">
        <w:trPr>
          <w:jc w:val="center"/>
        </w:trPr>
        <w:tc>
          <w:tcPr>
            <w:tcW w:w="1127" w:type="pct"/>
            <w:vAlign w:val="center"/>
          </w:tcPr>
          <w:p w14:paraId="184AD178" w14:textId="10AFA3B8" w:rsidR="005E304B" w:rsidRPr="000D039F" w:rsidRDefault="005E304B" w:rsidP="005E304B">
            <w:pPr>
              <w:pStyle w:val="Tabletext"/>
              <w:jc w:val="left"/>
              <w:rPr>
                <w:lang w:val="ru-RU" w:eastAsia="zh-CN"/>
              </w:rPr>
            </w:pPr>
            <w:r w:rsidRPr="000D039F">
              <w:rPr>
                <w:lang w:val="ru-RU"/>
              </w:rPr>
              <w:t>Ионозонд</w:t>
            </w:r>
          </w:p>
        </w:tc>
        <w:tc>
          <w:tcPr>
            <w:tcW w:w="1372" w:type="pct"/>
          </w:tcPr>
          <w:p w14:paraId="09529D4E" w14:textId="18844D74" w:rsidR="005E304B" w:rsidRPr="000D039F" w:rsidRDefault="005E304B" w:rsidP="005E304B">
            <w:pPr>
              <w:pStyle w:val="Tabletext"/>
              <w:jc w:val="center"/>
              <w:rPr>
                <w:lang w:val="ru-RU" w:eastAsia="zh-CN"/>
              </w:rPr>
            </w:pPr>
            <w:proofErr w:type="gramStart"/>
            <w:r w:rsidRPr="000D039F">
              <w:rPr>
                <w:lang w:val="ru-RU"/>
              </w:rPr>
              <w:t>0,5</w:t>
            </w:r>
            <w:r w:rsidRPr="000D039F">
              <w:rPr>
                <w:rFonts w:cs="Times New Roman"/>
                <w:lang w:val="ru-RU"/>
              </w:rPr>
              <w:t>−</w:t>
            </w:r>
            <w:r w:rsidRPr="000D039F">
              <w:rPr>
                <w:lang w:val="ru-RU"/>
              </w:rPr>
              <w:t>33,0</w:t>
            </w:r>
            <w:proofErr w:type="gramEnd"/>
            <w:r w:rsidRPr="000D039F">
              <w:rPr>
                <w:lang w:val="ru-RU"/>
              </w:rPr>
              <w:t xml:space="preserve"> </w:t>
            </w:r>
          </w:p>
        </w:tc>
        <w:tc>
          <w:tcPr>
            <w:tcW w:w="1049" w:type="pct"/>
            <w:vAlign w:val="center"/>
          </w:tcPr>
          <w:p w14:paraId="41697017" w14:textId="0B8AB264" w:rsidR="005E304B" w:rsidRPr="000D039F" w:rsidRDefault="005E304B" w:rsidP="005E304B">
            <w:pPr>
              <w:pStyle w:val="Tabletext"/>
              <w:jc w:val="center"/>
              <w:rPr>
                <w:lang w:val="ru-RU" w:eastAsia="zh-CN"/>
              </w:rPr>
            </w:pPr>
            <w:r w:rsidRPr="000D039F">
              <w:rPr>
                <w:lang w:val="ru-RU"/>
              </w:rPr>
              <w:t>42 кГц, 50 кГц, 60 кГц</w:t>
            </w:r>
          </w:p>
        </w:tc>
        <w:tc>
          <w:tcPr>
            <w:tcW w:w="1452" w:type="pct"/>
            <w:vAlign w:val="center"/>
          </w:tcPr>
          <w:p w14:paraId="04FDFB95" w14:textId="6957C537" w:rsidR="005E304B" w:rsidRPr="000D039F" w:rsidRDefault="005E304B" w:rsidP="005E304B">
            <w:pPr>
              <w:pStyle w:val="Tabletext"/>
              <w:jc w:val="center"/>
              <w:rPr>
                <w:lang w:val="ru-RU" w:eastAsia="zh-CN"/>
              </w:rPr>
            </w:pPr>
            <w:r w:rsidRPr="000D039F">
              <w:rPr>
                <w:lang w:val="ru-RU"/>
              </w:rPr>
              <w:t>В глобальном масштабе</w:t>
            </w:r>
          </w:p>
        </w:tc>
      </w:tr>
      <w:tr w:rsidR="005E304B" w:rsidRPr="000D039F" w14:paraId="3E31A895" w14:textId="77777777" w:rsidTr="005E304B">
        <w:trPr>
          <w:jc w:val="center"/>
        </w:trPr>
        <w:tc>
          <w:tcPr>
            <w:tcW w:w="1127" w:type="pct"/>
            <w:vMerge w:val="restart"/>
            <w:vAlign w:val="center"/>
          </w:tcPr>
          <w:p w14:paraId="59FA4880" w14:textId="55BE4010" w:rsidR="005E304B" w:rsidRPr="000D039F" w:rsidRDefault="005E304B" w:rsidP="005E304B">
            <w:pPr>
              <w:pStyle w:val="Tabletext"/>
              <w:jc w:val="left"/>
              <w:rPr>
                <w:lang w:val="ru-RU"/>
              </w:rPr>
            </w:pPr>
            <w:r w:rsidRPr="000D039F">
              <w:rPr>
                <w:lang w:val="ru-RU"/>
              </w:rPr>
              <w:t>Ионосферная томография</w:t>
            </w:r>
          </w:p>
        </w:tc>
        <w:tc>
          <w:tcPr>
            <w:tcW w:w="1372" w:type="pct"/>
            <w:vAlign w:val="center"/>
          </w:tcPr>
          <w:p w14:paraId="71BC3D60" w14:textId="77777777" w:rsidR="005E304B" w:rsidRPr="000D039F" w:rsidRDefault="005E304B" w:rsidP="005E304B">
            <w:pPr>
              <w:pStyle w:val="Tabletext"/>
              <w:jc w:val="center"/>
              <w:rPr>
                <w:lang w:val="ru-RU"/>
              </w:rPr>
            </w:pPr>
            <w:r w:rsidRPr="000D039F">
              <w:rPr>
                <w:rFonts w:asciiTheme="majorBidi" w:hAnsiTheme="majorBidi" w:cstheme="majorBidi"/>
                <w:lang w:val="ru-RU" w:eastAsia="zh-CN"/>
              </w:rPr>
              <w:t>150</w:t>
            </w:r>
          </w:p>
        </w:tc>
        <w:tc>
          <w:tcPr>
            <w:tcW w:w="1049" w:type="pct"/>
            <w:vAlign w:val="center"/>
          </w:tcPr>
          <w:p w14:paraId="5D8B74C6" w14:textId="519F26BC" w:rsidR="005E304B" w:rsidRPr="000D039F" w:rsidRDefault="005E304B" w:rsidP="005E304B">
            <w:pPr>
              <w:pStyle w:val="Tabletext"/>
              <w:jc w:val="center"/>
              <w:rPr>
                <w:lang w:val="ru-RU"/>
              </w:rPr>
            </w:pPr>
            <w:r w:rsidRPr="000D039F">
              <w:rPr>
                <w:rFonts w:asciiTheme="majorBidi" w:hAnsiTheme="majorBidi" w:cstheme="majorBidi"/>
                <w:lang w:val="ru-RU" w:eastAsia="zh-CN"/>
              </w:rPr>
              <w:t>6,0 МГц</w:t>
            </w:r>
          </w:p>
        </w:tc>
        <w:tc>
          <w:tcPr>
            <w:tcW w:w="1452" w:type="pct"/>
            <w:vMerge w:val="restart"/>
            <w:vAlign w:val="center"/>
          </w:tcPr>
          <w:p w14:paraId="4A0BB528" w14:textId="132F7438" w:rsidR="005E304B" w:rsidRPr="000D039F" w:rsidRDefault="005E304B" w:rsidP="005E304B">
            <w:pPr>
              <w:pStyle w:val="Tabletext"/>
              <w:jc w:val="center"/>
              <w:rPr>
                <w:lang w:val="ru-RU"/>
              </w:rPr>
            </w:pPr>
            <w:r w:rsidRPr="000D039F">
              <w:rPr>
                <w:lang w:val="ru-RU"/>
              </w:rPr>
              <w:t>Финляндия, Норвегия, Швеция</w:t>
            </w:r>
          </w:p>
        </w:tc>
      </w:tr>
      <w:tr w:rsidR="005E304B" w:rsidRPr="000D039F" w14:paraId="2491C3F7" w14:textId="77777777" w:rsidTr="005E304B">
        <w:trPr>
          <w:jc w:val="center"/>
        </w:trPr>
        <w:tc>
          <w:tcPr>
            <w:tcW w:w="1127" w:type="pct"/>
            <w:vMerge/>
            <w:vAlign w:val="center"/>
          </w:tcPr>
          <w:p w14:paraId="121D28EF" w14:textId="77777777" w:rsidR="005E304B" w:rsidRPr="000D039F" w:rsidRDefault="005E304B" w:rsidP="005E304B">
            <w:pPr>
              <w:pStyle w:val="Tabletext"/>
              <w:jc w:val="left"/>
              <w:rPr>
                <w:lang w:val="ru-RU"/>
              </w:rPr>
            </w:pPr>
          </w:p>
        </w:tc>
        <w:tc>
          <w:tcPr>
            <w:tcW w:w="1372" w:type="pct"/>
          </w:tcPr>
          <w:p w14:paraId="03B81346" w14:textId="77777777" w:rsidR="005E304B" w:rsidRPr="000D039F" w:rsidRDefault="005E304B" w:rsidP="005E304B">
            <w:pPr>
              <w:pStyle w:val="Tabletext"/>
              <w:jc w:val="center"/>
              <w:rPr>
                <w:lang w:val="ru-RU"/>
              </w:rPr>
            </w:pPr>
            <w:r w:rsidRPr="000D039F">
              <w:rPr>
                <w:lang w:val="ru-RU"/>
              </w:rPr>
              <w:t>400</w:t>
            </w:r>
          </w:p>
        </w:tc>
        <w:tc>
          <w:tcPr>
            <w:tcW w:w="1049" w:type="pct"/>
            <w:vAlign w:val="center"/>
          </w:tcPr>
          <w:p w14:paraId="47C80B9E" w14:textId="0A17282E" w:rsidR="005E304B" w:rsidRPr="000D039F" w:rsidRDefault="005E304B" w:rsidP="005E304B">
            <w:pPr>
              <w:pStyle w:val="Tabletext"/>
              <w:jc w:val="center"/>
              <w:rPr>
                <w:lang w:val="ru-RU"/>
              </w:rPr>
            </w:pPr>
            <w:r w:rsidRPr="000D039F">
              <w:rPr>
                <w:lang w:val="ru-RU"/>
              </w:rPr>
              <w:t>8,0 МГц</w:t>
            </w:r>
          </w:p>
        </w:tc>
        <w:tc>
          <w:tcPr>
            <w:tcW w:w="1452" w:type="pct"/>
            <w:vMerge/>
            <w:vAlign w:val="center"/>
          </w:tcPr>
          <w:p w14:paraId="60728629" w14:textId="77777777" w:rsidR="005E304B" w:rsidRPr="000D039F" w:rsidRDefault="005E304B" w:rsidP="005E304B">
            <w:pPr>
              <w:pStyle w:val="Tabletext"/>
              <w:jc w:val="center"/>
              <w:rPr>
                <w:lang w:val="ru-RU"/>
              </w:rPr>
            </w:pPr>
          </w:p>
        </w:tc>
      </w:tr>
      <w:tr w:rsidR="005E304B" w:rsidRPr="000D039F" w14:paraId="02AFF40D" w14:textId="77777777" w:rsidTr="005E304B">
        <w:trPr>
          <w:jc w:val="center"/>
        </w:trPr>
        <w:tc>
          <w:tcPr>
            <w:tcW w:w="1127" w:type="pct"/>
            <w:vMerge w:val="restart"/>
            <w:vAlign w:val="center"/>
          </w:tcPr>
          <w:p w14:paraId="071791E2" w14:textId="100BE5B9" w:rsidR="005E304B" w:rsidRPr="000D039F" w:rsidRDefault="005E304B" w:rsidP="005E304B">
            <w:pPr>
              <w:pStyle w:val="Tabletext"/>
              <w:jc w:val="left"/>
              <w:rPr>
                <w:lang w:val="ru-RU" w:eastAsia="zh-CN"/>
              </w:rPr>
            </w:pPr>
            <w:proofErr w:type="spellStart"/>
            <w:r w:rsidRPr="000D039F">
              <w:rPr>
                <w:lang w:val="ru-RU"/>
              </w:rPr>
              <w:t>Риометры</w:t>
            </w:r>
            <w:proofErr w:type="spellEnd"/>
          </w:p>
        </w:tc>
        <w:tc>
          <w:tcPr>
            <w:tcW w:w="1372" w:type="pct"/>
            <w:vAlign w:val="center"/>
          </w:tcPr>
          <w:p w14:paraId="2E443297" w14:textId="6EA2D97C" w:rsidR="005E304B" w:rsidRPr="000D039F" w:rsidRDefault="005E304B" w:rsidP="005E304B">
            <w:pPr>
              <w:pStyle w:val="Tabletext"/>
              <w:jc w:val="center"/>
              <w:rPr>
                <w:lang w:val="ru-RU" w:eastAsia="zh-CN"/>
              </w:rPr>
            </w:pPr>
            <w:r w:rsidRPr="000D039F">
              <w:rPr>
                <w:rFonts w:asciiTheme="majorBidi" w:hAnsiTheme="majorBidi" w:cstheme="majorBidi"/>
                <w:lang w:val="ru-RU" w:eastAsia="zh-CN"/>
              </w:rPr>
              <w:t>20,5; 30; 32,4; 38,2; 51,4</w:t>
            </w:r>
          </w:p>
        </w:tc>
        <w:tc>
          <w:tcPr>
            <w:tcW w:w="1049" w:type="pct"/>
            <w:vAlign w:val="center"/>
          </w:tcPr>
          <w:p w14:paraId="09559A22" w14:textId="174D6EA1" w:rsidR="005E304B" w:rsidRPr="000D039F" w:rsidRDefault="005E304B" w:rsidP="005E304B">
            <w:pPr>
              <w:pStyle w:val="Tabletext"/>
              <w:jc w:val="center"/>
              <w:rPr>
                <w:lang w:val="ru-RU" w:eastAsia="zh-CN"/>
              </w:rPr>
            </w:pPr>
            <w:r w:rsidRPr="000D039F">
              <w:rPr>
                <w:lang w:val="ru-RU" w:eastAsia="zh-CN"/>
              </w:rPr>
              <w:t>15, 30, 100, 250 кГц</w:t>
            </w:r>
          </w:p>
        </w:tc>
        <w:tc>
          <w:tcPr>
            <w:tcW w:w="1452" w:type="pct"/>
            <w:vAlign w:val="center"/>
          </w:tcPr>
          <w:p w14:paraId="3406C492" w14:textId="39C3A657" w:rsidR="005E304B" w:rsidRPr="000D039F" w:rsidRDefault="005E304B" w:rsidP="005E304B">
            <w:pPr>
              <w:pStyle w:val="Tabletext"/>
              <w:jc w:val="center"/>
              <w:rPr>
                <w:lang w:val="ru-RU" w:eastAsia="zh-CN"/>
              </w:rPr>
            </w:pPr>
            <w:r w:rsidRPr="000D039F">
              <w:rPr>
                <w:lang w:val="ru-RU"/>
              </w:rPr>
              <w:t>Канада, Исландия, Аргентина, Австралия, США, Южная Африка, Северная Европа, Гренландия, Китай, Антарктика, Российская Федерация, Бразилия</w:t>
            </w:r>
          </w:p>
        </w:tc>
      </w:tr>
      <w:tr w:rsidR="005E304B" w:rsidRPr="000D039F" w14:paraId="4D985C48" w14:textId="77777777" w:rsidTr="005E304B">
        <w:trPr>
          <w:jc w:val="center"/>
        </w:trPr>
        <w:tc>
          <w:tcPr>
            <w:tcW w:w="1127" w:type="pct"/>
            <w:vMerge/>
            <w:vAlign w:val="center"/>
          </w:tcPr>
          <w:p w14:paraId="3332567D" w14:textId="77777777" w:rsidR="005E304B" w:rsidRPr="000D039F" w:rsidRDefault="005E304B" w:rsidP="005E304B">
            <w:pPr>
              <w:pStyle w:val="Tabletext"/>
              <w:jc w:val="left"/>
              <w:rPr>
                <w:lang w:val="ru-RU" w:eastAsia="zh-CN"/>
              </w:rPr>
            </w:pPr>
          </w:p>
        </w:tc>
        <w:tc>
          <w:tcPr>
            <w:tcW w:w="1372" w:type="pct"/>
            <w:vAlign w:val="center"/>
          </w:tcPr>
          <w:p w14:paraId="2D2CC2FE" w14:textId="6F1D7C7A" w:rsidR="005E304B" w:rsidRPr="000D039F" w:rsidRDefault="005E304B" w:rsidP="005E304B">
            <w:pPr>
              <w:pStyle w:val="Tabletext"/>
              <w:jc w:val="center"/>
              <w:rPr>
                <w:lang w:val="ru-RU" w:eastAsia="zh-CN"/>
              </w:rPr>
            </w:pPr>
            <w:r w:rsidRPr="000D039F">
              <w:rPr>
                <w:lang w:val="ru-RU" w:eastAsia="zh-CN"/>
              </w:rPr>
              <w:t>20</w:t>
            </w:r>
            <w:r w:rsidRPr="000D039F">
              <w:rPr>
                <w:rFonts w:cs="Times New Roman"/>
                <w:lang w:val="ru-RU" w:eastAsia="zh-CN"/>
              </w:rPr>
              <w:t>−</w:t>
            </w:r>
            <w:r w:rsidRPr="000D039F">
              <w:rPr>
                <w:lang w:val="ru-RU" w:eastAsia="zh-CN"/>
              </w:rPr>
              <w:t>60</w:t>
            </w:r>
          </w:p>
        </w:tc>
        <w:tc>
          <w:tcPr>
            <w:tcW w:w="1049" w:type="pct"/>
            <w:vAlign w:val="center"/>
          </w:tcPr>
          <w:p w14:paraId="294162FE" w14:textId="4AFC11F4" w:rsidR="005E304B" w:rsidRPr="000D039F" w:rsidRDefault="005E304B" w:rsidP="005E304B">
            <w:pPr>
              <w:pStyle w:val="Tabletext"/>
              <w:jc w:val="center"/>
              <w:rPr>
                <w:lang w:val="ru-RU" w:eastAsia="zh-CN"/>
              </w:rPr>
            </w:pPr>
            <w:r w:rsidRPr="000D039F">
              <w:rPr>
                <w:lang w:val="ru-RU" w:eastAsia="zh-CN"/>
              </w:rPr>
              <w:t>200, 250 кГц</w:t>
            </w:r>
          </w:p>
        </w:tc>
        <w:tc>
          <w:tcPr>
            <w:tcW w:w="1452" w:type="pct"/>
            <w:vAlign w:val="center"/>
          </w:tcPr>
          <w:p w14:paraId="4C7F6025" w14:textId="6E9F93E6" w:rsidR="005E304B" w:rsidRPr="000D039F" w:rsidRDefault="005E304B" w:rsidP="005E304B">
            <w:pPr>
              <w:pStyle w:val="Tabletext"/>
              <w:jc w:val="center"/>
              <w:rPr>
                <w:lang w:val="ru-RU" w:eastAsia="zh-CN"/>
              </w:rPr>
            </w:pPr>
            <w:r w:rsidRPr="000D039F">
              <w:rPr>
                <w:lang w:val="ru-RU"/>
              </w:rPr>
              <w:t>Финляндия</w:t>
            </w:r>
          </w:p>
        </w:tc>
      </w:tr>
      <w:tr w:rsidR="005E304B" w:rsidRPr="000D039F" w14:paraId="649B73B4" w14:textId="77777777" w:rsidTr="005E304B">
        <w:trPr>
          <w:jc w:val="center"/>
        </w:trPr>
        <w:tc>
          <w:tcPr>
            <w:tcW w:w="1127" w:type="pct"/>
            <w:vAlign w:val="center"/>
          </w:tcPr>
          <w:p w14:paraId="6919251F" w14:textId="23DCACE2" w:rsidR="005E304B" w:rsidRPr="000D039F" w:rsidRDefault="005E304B" w:rsidP="005E304B">
            <w:pPr>
              <w:pStyle w:val="Tabletext"/>
              <w:jc w:val="left"/>
              <w:rPr>
                <w:lang w:val="ru-RU"/>
              </w:rPr>
            </w:pPr>
            <w:r w:rsidRPr="000D039F">
              <w:rPr>
                <w:lang w:val="ru-RU"/>
              </w:rPr>
              <w:t>Мониторинг ионосферы РНСС</w:t>
            </w:r>
          </w:p>
        </w:tc>
        <w:tc>
          <w:tcPr>
            <w:tcW w:w="2421" w:type="pct"/>
            <w:gridSpan w:val="2"/>
            <w:vAlign w:val="center"/>
          </w:tcPr>
          <w:p w14:paraId="019C93A7" w14:textId="77777777" w:rsidR="005E304B" w:rsidRPr="000D039F" w:rsidRDefault="005E304B" w:rsidP="005E304B">
            <w:pPr>
              <w:pStyle w:val="Tabletext"/>
              <w:jc w:val="center"/>
              <w:rPr>
                <w:lang w:val="ru-RU"/>
              </w:rPr>
            </w:pPr>
            <w:r w:rsidRPr="000D039F">
              <w:rPr>
                <w:lang w:val="ru-RU"/>
              </w:rPr>
              <w:t>ГСОМ (L1, L2, L5)</w:t>
            </w:r>
          </w:p>
          <w:p w14:paraId="6ED9147A" w14:textId="77777777" w:rsidR="005E304B" w:rsidRPr="000D039F" w:rsidRDefault="005E304B" w:rsidP="005E304B">
            <w:pPr>
              <w:pStyle w:val="Tabletext"/>
              <w:jc w:val="center"/>
              <w:rPr>
                <w:lang w:val="ru-RU"/>
              </w:rPr>
            </w:pPr>
            <w:proofErr w:type="spellStart"/>
            <w:r w:rsidRPr="000D039F">
              <w:rPr>
                <w:lang w:val="ru-RU"/>
              </w:rPr>
              <w:t>Бэйдоу</w:t>
            </w:r>
            <w:proofErr w:type="spellEnd"/>
            <w:r w:rsidRPr="000D039F">
              <w:rPr>
                <w:lang w:val="ru-RU"/>
              </w:rPr>
              <w:t xml:space="preserve"> (B1, B2, B3)</w:t>
            </w:r>
          </w:p>
          <w:p w14:paraId="18F38FF9" w14:textId="77777777" w:rsidR="005E304B" w:rsidRPr="000D039F" w:rsidRDefault="005E304B" w:rsidP="005E304B">
            <w:pPr>
              <w:pStyle w:val="Tabletext"/>
              <w:jc w:val="center"/>
              <w:rPr>
                <w:lang w:val="ru-RU"/>
              </w:rPr>
            </w:pPr>
            <w:r w:rsidRPr="000D039F">
              <w:rPr>
                <w:lang w:val="ru-RU"/>
              </w:rPr>
              <w:t>ГЛОНАСС (L1, L2)</w:t>
            </w:r>
          </w:p>
          <w:p w14:paraId="37C734F0" w14:textId="52E70804" w:rsidR="005E304B" w:rsidRPr="000D039F" w:rsidRDefault="005E304B" w:rsidP="005E304B">
            <w:pPr>
              <w:pStyle w:val="Tabletext"/>
              <w:jc w:val="center"/>
              <w:rPr>
                <w:lang w:val="ru-RU"/>
              </w:rPr>
            </w:pPr>
            <w:r w:rsidRPr="000D039F">
              <w:rPr>
                <w:lang w:val="ru-RU"/>
              </w:rPr>
              <w:t>Галилео (E1, E5, E6)</w:t>
            </w:r>
          </w:p>
        </w:tc>
        <w:tc>
          <w:tcPr>
            <w:tcW w:w="1452" w:type="pct"/>
            <w:vAlign w:val="center"/>
          </w:tcPr>
          <w:p w14:paraId="7046BBB1" w14:textId="31FDF05A" w:rsidR="005E304B" w:rsidRPr="000D039F" w:rsidRDefault="005E304B" w:rsidP="005E304B">
            <w:pPr>
              <w:pStyle w:val="Tabletext"/>
              <w:jc w:val="center"/>
              <w:rPr>
                <w:lang w:val="ru-RU"/>
              </w:rPr>
            </w:pPr>
            <w:r w:rsidRPr="000D039F">
              <w:rPr>
                <w:lang w:val="ru-RU"/>
              </w:rPr>
              <w:t>В глобальном масштабе</w:t>
            </w:r>
          </w:p>
        </w:tc>
      </w:tr>
      <w:bookmarkEnd w:id="370"/>
    </w:tbl>
    <w:p w14:paraId="3AB2AAB7" w14:textId="77777777" w:rsidR="003F776F" w:rsidRPr="000D039F" w:rsidRDefault="003F776F" w:rsidP="003F776F">
      <w:pPr>
        <w:pStyle w:val="Tablefin"/>
        <w:rPr>
          <w:lang w:val="ru-RU"/>
        </w:rPr>
      </w:pPr>
    </w:p>
    <w:p w14:paraId="1ED04391" w14:textId="77777777" w:rsidR="00D50D9F" w:rsidRPr="000D039F" w:rsidRDefault="00D50D9F" w:rsidP="00D50D9F">
      <w:pPr>
        <w:rPr>
          <w:lang w:val="ru-RU"/>
        </w:rPr>
      </w:pPr>
    </w:p>
    <w:p w14:paraId="0808BF9D" w14:textId="77777777" w:rsidR="00D50D9F" w:rsidRDefault="00D50D9F" w:rsidP="00D50D9F">
      <w:pPr>
        <w:rPr>
          <w:lang w:val="ru-RU"/>
        </w:rPr>
      </w:pPr>
    </w:p>
    <w:p w14:paraId="297C89D6" w14:textId="77777777" w:rsidR="002E2451" w:rsidRDefault="002E2451" w:rsidP="00D50D9F">
      <w:pPr>
        <w:rPr>
          <w:lang w:val="ru-RU"/>
        </w:rPr>
      </w:pPr>
    </w:p>
    <w:p w14:paraId="5D85B55B" w14:textId="77777777" w:rsidR="002E2451" w:rsidRDefault="002E2451" w:rsidP="00D50D9F">
      <w:pPr>
        <w:rPr>
          <w:lang w:val="ru-RU"/>
        </w:rPr>
      </w:pPr>
    </w:p>
    <w:p w14:paraId="12F7A50A" w14:textId="77777777" w:rsidR="002E2451" w:rsidRPr="000D039F" w:rsidRDefault="002E2451" w:rsidP="00D50D9F">
      <w:pPr>
        <w:rPr>
          <w:lang w:val="ru-RU"/>
        </w:rPr>
      </w:pPr>
    </w:p>
    <w:p w14:paraId="1B900A3B" w14:textId="77777777" w:rsidR="00D50D9F" w:rsidRPr="000D039F" w:rsidRDefault="00D50D9F" w:rsidP="00D50D9F">
      <w:pPr>
        <w:rPr>
          <w:lang w:val="ru-RU"/>
        </w:rPr>
      </w:pPr>
    </w:p>
    <w:p w14:paraId="45753425" w14:textId="6FFD03CF" w:rsidR="003F776F" w:rsidRPr="000D039F" w:rsidRDefault="005E304B" w:rsidP="003F776F">
      <w:pPr>
        <w:pStyle w:val="TableNo"/>
        <w:rPr>
          <w:lang w:val="ru-RU"/>
        </w:rPr>
      </w:pPr>
      <w:r w:rsidRPr="000D039F">
        <w:rPr>
          <w:lang w:val="ru-RU"/>
        </w:rPr>
        <w:lastRenderedPageBreak/>
        <w:t>Таблица</w:t>
      </w:r>
      <w:r w:rsidR="003F776F" w:rsidRPr="000D039F">
        <w:rPr>
          <w:lang w:val="ru-RU"/>
        </w:rPr>
        <w:t xml:space="preserve"> </w:t>
      </w:r>
      <w:proofErr w:type="gramStart"/>
      <w:r w:rsidR="0038406D" w:rsidRPr="000D039F">
        <w:rPr>
          <w:lang w:val="ru-RU"/>
        </w:rPr>
        <w:t>6-</w:t>
      </w:r>
      <w:r w:rsidR="003F776F" w:rsidRPr="000D039F">
        <w:rPr>
          <w:lang w:val="ru-RU"/>
        </w:rPr>
        <w:t>2</w:t>
      </w:r>
      <w:proofErr w:type="gramEnd"/>
    </w:p>
    <w:p w14:paraId="3C5E4370" w14:textId="46FCF550" w:rsidR="003F776F" w:rsidRPr="000D039F" w:rsidRDefault="005E304B" w:rsidP="003F776F">
      <w:pPr>
        <w:pStyle w:val="Tabletitle"/>
        <w:rPr>
          <w:lang w:val="ru-RU" w:eastAsia="zh-CN"/>
        </w:rPr>
      </w:pPr>
      <w:r w:rsidRPr="000D039F">
        <w:rPr>
          <w:lang w:val="ru-RU"/>
        </w:rPr>
        <w:t xml:space="preserve">Категория 2 – Системы, находящиеся в процессе перехода от научных исследований </w:t>
      </w:r>
      <w:r w:rsidRPr="000D039F">
        <w:rPr>
          <w:rFonts w:asciiTheme="minorHAnsi" w:hAnsiTheme="minorHAnsi"/>
          <w:lang w:val="ru-RU"/>
        </w:rPr>
        <w:br/>
      </w:r>
      <w:r w:rsidRPr="000D039F">
        <w:rPr>
          <w:lang w:val="ru-RU"/>
        </w:rPr>
        <w:t>к оперативному использованию</w:t>
      </w:r>
    </w:p>
    <w:tbl>
      <w:tblPr>
        <w:tblStyle w:val="TableGrid1"/>
        <w:tblW w:w="9639" w:type="dxa"/>
        <w:jc w:val="center"/>
        <w:tblLook w:val="04A0" w:firstRow="1" w:lastRow="0" w:firstColumn="1" w:lastColumn="0" w:noHBand="0" w:noVBand="1"/>
      </w:tblPr>
      <w:tblGrid>
        <w:gridCol w:w="2173"/>
        <w:gridCol w:w="2645"/>
        <w:gridCol w:w="2021"/>
        <w:gridCol w:w="2800"/>
      </w:tblGrid>
      <w:tr w:rsidR="00317DE2" w:rsidRPr="000D039F" w14:paraId="063E4A0A" w14:textId="77777777" w:rsidTr="00317DE2">
        <w:trPr>
          <w:tblHeader/>
          <w:jc w:val="center"/>
        </w:trPr>
        <w:tc>
          <w:tcPr>
            <w:tcW w:w="2173" w:type="dxa"/>
            <w:vAlign w:val="center"/>
          </w:tcPr>
          <w:p w14:paraId="074DEAEB" w14:textId="177C51D2" w:rsidR="00317DE2" w:rsidRPr="000D039F" w:rsidRDefault="00317DE2" w:rsidP="00317DE2">
            <w:pPr>
              <w:pStyle w:val="Tablehead"/>
              <w:rPr>
                <w:lang w:val="ru-RU" w:eastAsia="zh-CN"/>
              </w:rPr>
            </w:pPr>
            <w:r w:rsidRPr="000D039F">
              <w:rPr>
                <w:bCs/>
                <w:lang w:val="ru-RU"/>
              </w:rPr>
              <w:t>Тип прибора</w:t>
            </w:r>
          </w:p>
        </w:tc>
        <w:tc>
          <w:tcPr>
            <w:tcW w:w="2645" w:type="dxa"/>
            <w:vAlign w:val="center"/>
          </w:tcPr>
          <w:p w14:paraId="5339FAEF" w14:textId="3441D7DD" w:rsidR="00317DE2" w:rsidRPr="000D039F" w:rsidRDefault="00317DE2" w:rsidP="00317DE2">
            <w:pPr>
              <w:pStyle w:val="Tablehead"/>
              <w:rPr>
                <w:lang w:val="ru-RU" w:eastAsia="zh-CN"/>
              </w:rPr>
            </w:pPr>
            <w:r w:rsidRPr="000D039F">
              <w:rPr>
                <w:bCs/>
                <w:lang w:val="ru-RU"/>
              </w:rPr>
              <w:t>Частота (МГц)</w:t>
            </w:r>
          </w:p>
        </w:tc>
        <w:tc>
          <w:tcPr>
            <w:tcW w:w="2021" w:type="dxa"/>
            <w:vAlign w:val="center"/>
          </w:tcPr>
          <w:p w14:paraId="725C7A30" w14:textId="55D71447" w:rsidR="00317DE2" w:rsidRPr="000D039F" w:rsidRDefault="00317DE2" w:rsidP="00317DE2">
            <w:pPr>
              <w:pStyle w:val="Tablehead"/>
              <w:rPr>
                <w:lang w:val="ru-RU" w:eastAsia="zh-CN"/>
              </w:rPr>
            </w:pPr>
            <w:r w:rsidRPr="000D039F">
              <w:rPr>
                <w:bCs/>
                <w:lang w:val="ru-RU"/>
              </w:rPr>
              <w:t>Ширина полосы</w:t>
            </w:r>
          </w:p>
        </w:tc>
        <w:tc>
          <w:tcPr>
            <w:tcW w:w="2800" w:type="dxa"/>
            <w:vAlign w:val="center"/>
          </w:tcPr>
          <w:p w14:paraId="60C87BB2" w14:textId="09F56001" w:rsidR="00317DE2" w:rsidRPr="000D039F" w:rsidRDefault="00317DE2" w:rsidP="00317DE2">
            <w:pPr>
              <w:pStyle w:val="Tablehead"/>
              <w:rPr>
                <w:rFonts w:asciiTheme="majorBidi" w:hAnsiTheme="majorBidi" w:cstheme="majorBidi"/>
                <w:lang w:val="ru-RU" w:eastAsia="zh-CN"/>
              </w:rPr>
            </w:pPr>
            <w:r w:rsidRPr="000D039F">
              <w:rPr>
                <w:bCs/>
                <w:lang w:val="ru-RU"/>
              </w:rPr>
              <w:t>Местоположение (страна/регион)</w:t>
            </w:r>
          </w:p>
        </w:tc>
      </w:tr>
      <w:tr w:rsidR="00A9044D" w:rsidRPr="000D039F" w14:paraId="705FD5CB" w14:textId="77777777" w:rsidTr="00317DE2">
        <w:trPr>
          <w:tblHeader/>
          <w:jc w:val="center"/>
        </w:trPr>
        <w:tc>
          <w:tcPr>
            <w:tcW w:w="2173" w:type="dxa"/>
            <w:vMerge w:val="restart"/>
            <w:vAlign w:val="center"/>
          </w:tcPr>
          <w:p w14:paraId="1EAB041A" w14:textId="1836F1A9" w:rsidR="00A9044D" w:rsidRPr="000D039F" w:rsidRDefault="00A9044D" w:rsidP="00A9044D">
            <w:pPr>
              <w:pStyle w:val="Tabletext"/>
              <w:jc w:val="center"/>
              <w:rPr>
                <w:b/>
                <w:lang w:val="ru-RU" w:eastAsia="zh-CN"/>
              </w:rPr>
            </w:pPr>
            <w:r w:rsidRPr="000D039F">
              <w:rPr>
                <w:lang w:val="ru-RU"/>
              </w:rPr>
              <w:t>Межпланетная сцинтилляция</w:t>
            </w:r>
          </w:p>
        </w:tc>
        <w:tc>
          <w:tcPr>
            <w:tcW w:w="2645" w:type="dxa"/>
            <w:vAlign w:val="center"/>
          </w:tcPr>
          <w:p w14:paraId="21C92234" w14:textId="415ACB47" w:rsidR="00A9044D" w:rsidRPr="000D039F" w:rsidRDefault="00A9044D" w:rsidP="00A9044D">
            <w:pPr>
              <w:pStyle w:val="Tabletext"/>
              <w:jc w:val="center"/>
              <w:rPr>
                <w:b/>
                <w:lang w:val="ru-RU"/>
              </w:rPr>
            </w:pPr>
            <w:r w:rsidRPr="000D039F">
              <w:rPr>
                <w:rFonts w:asciiTheme="majorBidi" w:hAnsiTheme="majorBidi" w:cstheme="majorBidi"/>
                <w:lang w:val="ru-RU" w:eastAsia="zh-CN"/>
              </w:rPr>
              <w:t>10–85</w:t>
            </w:r>
          </w:p>
        </w:tc>
        <w:tc>
          <w:tcPr>
            <w:tcW w:w="2021" w:type="dxa"/>
            <w:vAlign w:val="center"/>
          </w:tcPr>
          <w:p w14:paraId="3C31E6AE" w14:textId="3B1FA7DD" w:rsidR="00A9044D" w:rsidRPr="000D039F" w:rsidRDefault="00A9044D" w:rsidP="00A9044D">
            <w:pPr>
              <w:pStyle w:val="Tabletext"/>
              <w:jc w:val="center"/>
              <w:rPr>
                <w:b/>
                <w:lang w:val="ru-RU"/>
              </w:rPr>
            </w:pPr>
            <w:r w:rsidRPr="000D039F">
              <w:rPr>
                <w:rFonts w:asciiTheme="majorBidi" w:hAnsiTheme="majorBidi" w:cstheme="majorBidi"/>
                <w:lang w:val="ru-RU" w:eastAsia="zh-CN"/>
              </w:rPr>
              <w:t xml:space="preserve">80 </w:t>
            </w:r>
            <w:r w:rsidRPr="000D039F">
              <w:rPr>
                <w:lang w:val="ru-RU"/>
              </w:rPr>
              <w:t>МГц</w:t>
            </w:r>
          </w:p>
        </w:tc>
        <w:tc>
          <w:tcPr>
            <w:tcW w:w="2800" w:type="dxa"/>
            <w:vAlign w:val="center"/>
          </w:tcPr>
          <w:p w14:paraId="616B671E" w14:textId="2B9CE518" w:rsidR="00A9044D" w:rsidRPr="000D039F" w:rsidRDefault="00A9044D" w:rsidP="00A9044D">
            <w:pPr>
              <w:pStyle w:val="Tabletext"/>
              <w:jc w:val="center"/>
              <w:rPr>
                <w:b/>
                <w:lang w:val="ru-RU" w:eastAsia="zh-CN"/>
              </w:rPr>
            </w:pPr>
            <w:r w:rsidRPr="000D039F">
              <w:rPr>
                <w:lang w:val="ru-RU"/>
              </w:rPr>
              <w:t>Франция</w:t>
            </w:r>
          </w:p>
        </w:tc>
      </w:tr>
      <w:tr w:rsidR="00A9044D" w:rsidRPr="000D039F" w14:paraId="6CCA43A1" w14:textId="77777777" w:rsidTr="00317DE2">
        <w:trPr>
          <w:tblHeader/>
          <w:jc w:val="center"/>
        </w:trPr>
        <w:tc>
          <w:tcPr>
            <w:tcW w:w="2173" w:type="dxa"/>
            <w:vMerge/>
            <w:vAlign w:val="center"/>
          </w:tcPr>
          <w:p w14:paraId="2799BC2B" w14:textId="77777777" w:rsidR="00A9044D" w:rsidRPr="000D039F" w:rsidRDefault="00A9044D" w:rsidP="00A9044D">
            <w:pPr>
              <w:pStyle w:val="Tabletext"/>
              <w:jc w:val="center"/>
              <w:rPr>
                <w:rFonts w:asciiTheme="majorBidi" w:hAnsiTheme="majorBidi" w:cstheme="majorBidi"/>
                <w:b/>
                <w:lang w:val="ru-RU" w:eastAsia="zh-CN"/>
              </w:rPr>
            </w:pPr>
          </w:p>
        </w:tc>
        <w:tc>
          <w:tcPr>
            <w:tcW w:w="2645" w:type="dxa"/>
            <w:vAlign w:val="center"/>
          </w:tcPr>
          <w:p w14:paraId="4FD474FE" w14:textId="3E71ECDB" w:rsidR="00A9044D" w:rsidRPr="000D039F" w:rsidRDefault="00A9044D" w:rsidP="00A9044D">
            <w:pPr>
              <w:pStyle w:val="Tabletext"/>
              <w:jc w:val="center"/>
              <w:rPr>
                <w:b/>
                <w:lang w:val="ru-RU"/>
              </w:rPr>
            </w:pPr>
            <w:r w:rsidRPr="000D039F">
              <w:rPr>
                <w:lang w:val="ru-RU" w:eastAsia="zh-CN"/>
              </w:rPr>
              <w:t>50–350</w:t>
            </w:r>
          </w:p>
        </w:tc>
        <w:tc>
          <w:tcPr>
            <w:tcW w:w="2021" w:type="dxa"/>
            <w:vAlign w:val="center"/>
          </w:tcPr>
          <w:p w14:paraId="24991708" w14:textId="43FDE398" w:rsidR="00A9044D" w:rsidRPr="000D039F" w:rsidRDefault="00A9044D" w:rsidP="00A9044D">
            <w:pPr>
              <w:pStyle w:val="Tabletext"/>
              <w:jc w:val="center"/>
              <w:rPr>
                <w:b/>
                <w:lang w:val="ru-RU"/>
              </w:rPr>
            </w:pPr>
            <w:r w:rsidRPr="000D039F">
              <w:rPr>
                <w:lang w:val="ru-RU" w:eastAsia="zh-CN"/>
              </w:rPr>
              <w:t xml:space="preserve">300 </w:t>
            </w:r>
            <w:r w:rsidRPr="000D039F">
              <w:rPr>
                <w:lang w:val="ru-RU"/>
              </w:rPr>
              <w:t>МГц</w:t>
            </w:r>
          </w:p>
        </w:tc>
        <w:tc>
          <w:tcPr>
            <w:tcW w:w="2800" w:type="dxa"/>
            <w:vAlign w:val="center"/>
          </w:tcPr>
          <w:p w14:paraId="201550D2" w14:textId="4D4BAD83" w:rsidR="00A9044D" w:rsidRPr="000D039F" w:rsidRDefault="00A9044D" w:rsidP="00A9044D">
            <w:pPr>
              <w:pStyle w:val="Tabletext"/>
              <w:jc w:val="center"/>
              <w:rPr>
                <w:b/>
                <w:lang w:val="ru-RU" w:eastAsia="zh-CN"/>
              </w:rPr>
            </w:pPr>
            <w:r w:rsidRPr="000D039F">
              <w:rPr>
                <w:lang w:val="ru-RU"/>
              </w:rPr>
              <w:t>Австралия</w:t>
            </w:r>
          </w:p>
        </w:tc>
      </w:tr>
      <w:tr w:rsidR="00A9044D" w:rsidRPr="000D039F" w14:paraId="30EEFAD7" w14:textId="77777777" w:rsidTr="00317DE2">
        <w:trPr>
          <w:trHeight w:val="361"/>
          <w:tblHeader/>
          <w:jc w:val="center"/>
        </w:trPr>
        <w:tc>
          <w:tcPr>
            <w:tcW w:w="2173" w:type="dxa"/>
            <w:vMerge w:val="restart"/>
            <w:vAlign w:val="center"/>
          </w:tcPr>
          <w:p w14:paraId="2691724C" w14:textId="7E23ACFE" w:rsidR="00A9044D" w:rsidRPr="000D039F" w:rsidRDefault="00A9044D" w:rsidP="00A9044D">
            <w:pPr>
              <w:pStyle w:val="Tabletext"/>
              <w:jc w:val="center"/>
              <w:rPr>
                <w:lang w:val="ru-RU" w:eastAsia="zh-CN"/>
              </w:rPr>
            </w:pPr>
            <w:r w:rsidRPr="000D039F">
              <w:rPr>
                <w:lang w:val="ru-RU"/>
              </w:rPr>
              <w:t>Радиолокатор некогерентного рассеяния</w:t>
            </w:r>
          </w:p>
        </w:tc>
        <w:tc>
          <w:tcPr>
            <w:tcW w:w="2645" w:type="dxa"/>
            <w:vAlign w:val="center"/>
          </w:tcPr>
          <w:p w14:paraId="34DA9C5C" w14:textId="7AA94FDE" w:rsidR="00A9044D" w:rsidRPr="000D039F" w:rsidRDefault="00A9044D" w:rsidP="00A9044D">
            <w:pPr>
              <w:pStyle w:val="Tabletext"/>
              <w:jc w:val="center"/>
              <w:rPr>
                <w:lang w:val="ru-RU" w:eastAsia="zh-CN"/>
              </w:rPr>
            </w:pPr>
            <w:r w:rsidRPr="000D039F">
              <w:rPr>
                <w:lang w:val="ru-RU" w:eastAsia="zh-CN"/>
              </w:rPr>
              <w:t>1–20</w:t>
            </w:r>
          </w:p>
        </w:tc>
        <w:tc>
          <w:tcPr>
            <w:tcW w:w="2021" w:type="dxa"/>
            <w:vAlign w:val="center"/>
          </w:tcPr>
          <w:p w14:paraId="41AD4B97" w14:textId="652A7C93" w:rsidR="00A9044D" w:rsidRPr="000D039F" w:rsidRDefault="00A9044D" w:rsidP="00A9044D">
            <w:pPr>
              <w:pStyle w:val="Tabletext"/>
              <w:jc w:val="center"/>
              <w:rPr>
                <w:b/>
                <w:lang w:val="ru-RU"/>
              </w:rPr>
            </w:pPr>
            <w:r w:rsidRPr="000D039F">
              <w:rPr>
                <w:lang w:val="ru-RU"/>
              </w:rPr>
              <w:t>Переменная</w:t>
            </w:r>
          </w:p>
        </w:tc>
        <w:tc>
          <w:tcPr>
            <w:tcW w:w="2800" w:type="dxa"/>
            <w:vAlign w:val="center"/>
          </w:tcPr>
          <w:p w14:paraId="3039B55A" w14:textId="6A52B180" w:rsidR="00A9044D" w:rsidRPr="000D039F" w:rsidRDefault="00A9044D" w:rsidP="00A9044D">
            <w:pPr>
              <w:pStyle w:val="Tabletext"/>
              <w:jc w:val="center"/>
              <w:rPr>
                <w:b/>
                <w:lang w:val="ru-RU" w:eastAsia="zh-CN"/>
              </w:rPr>
            </w:pPr>
            <w:r w:rsidRPr="000D039F">
              <w:rPr>
                <w:lang w:val="ru-RU"/>
              </w:rPr>
              <w:t>Италия, Аргентина</w:t>
            </w:r>
          </w:p>
        </w:tc>
      </w:tr>
      <w:tr w:rsidR="00A9044D" w:rsidRPr="000D039F" w14:paraId="371D41AC" w14:textId="77777777" w:rsidTr="00317DE2">
        <w:trPr>
          <w:jc w:val="center"/>
        </w:trPr>
        <w:tc>
          <w:tcPr>
            <w:tcW w:w="2173" w:type="dxa"/>
            <w:vMerge/>
            <w:vAlign w:val="center"/>
          </w:tcPr>
          <w:p w14:paraId="5B19C5F9" w14:textId="77777777" w:rsidR="00A9044D" w:rsidRPr="000D039F" w:rsidRDefault="00A9044D" w:rsidP="00A9044D">
            <w:pPr>
              <w:pStyle w:val="Tabletext"/>
              <w:jc w:val="center"/>
              <w:rPr>
                <w:lang w:val="ru-RU" w:eastAsia="zh-CN"/>
              </w:rPr>
            </w:pPr>
          </w:p>
        </w:tc>
        <w:tc>
          <w:tcPr>
            <w:tcW w:w="2645" w:type="dxa"/>
            <w:vAlign w:val="center"/>
          </w:tcPr>
          <w:p w14:paraId="06CCC052" w14:textId="1761E303" w:rsidR="00A9044D" w:rsidRPr="000D039F" w:rsidRDefault="00A9044D" w:rsidP="00A9044D">
            <w:pPr>
              <w:pStyle w:val="Tabletext"/>
              <w:jc w:val="center"/>
              <w:rPr>
                <w:lang w:val="ru-RU" w:eastAsia="zh-CN"/>
              </w:rPr>
            </w:pPr>
            <w:r w:rsidRPr="000D039F">
              <w:rPr>
                <w:lang w:val="ru-RU" w:eastAsia="zh-CN"/>
              </w:rPr>
              <w:t>427–453</w:t>
            </w:r>
          </w:p>
        </w:tc>
        <w:tc>
          <w:tcPr>
            <w:tcW w:w="2021" w:type="dxa"/>
            <w:vAlign w:val="center"/>
          </w:tcPr>
          <w:p w14:paraId="77FABB9D" w14:textId="5F49E1A2" w:rsidR="00A9044D" w:rsidRPr="000D039F" w:rsidRDefault="00A9044D" w:rsidP="00A9044D">
            <w:pPr>
              <w:pStyle w:val="Tabletext"/>
              <w:jc w:val="center"/>
              <w:rPr>
                <w:lang w:val="ru-RU" w:eastAsia="zh-CN"/>
              </w:rPr>
            </w:pPr>
            <w:r w:rsidRPr="000D039F">
              <w:rPr>
                <w:lang w:val="ru-RU" w:eastAsia="zh-CN"/>
              </w:rPr>
              <w:t xml:space="preserve">25 </w:t>
            </w:r>
            <w:r w:rsidRPr="000D039F">
              <w:rPr>
                <w:lang w:val="ru-RU"/>
              </w:rPr>
              <w:t>МГц</w:t>
            </w:r>
          </w:p>
        </w:tc>
        <w:tc>
          <w:tcPr>
            <w:tcW w:w="2800" w:type="dxa"/>
            <w:vAlign w:val="center"/>
          </w:tcPr>
          <w:p w14:paraId="68FC6E38" w14:textId="529A01D2" w:rsidR="00A9044D" w:rsidRPr="000D039F" w:rsidRDefault="00A9044D" w:rsidP="00A9044D">
            <w:pPr>
              <w:pStyle w:val="Tabletext"/>
              <w:jc w:val="center"/>
              <w:rPr>
                <w:lang w:val="ru-RU" w:eastAsia="zh-CN"/>
              </w:rPr>
            </w:pPr>
            <w:r w:rsidRPr="000D039F">
              <w:rPr>
                <w:lang w:val="ru-RU"/>
              </w:rPr>
              <w:t>Северная Европа, Северная Америка, Япония</w:t>
            </w:r>
          </w:p>
        </w:tc>
      </w:tr>
      <w:tr w:rsidR="00A9044D" w:rsidRPr="000D039F" w14:paraId="12D73D92" w14:textId="77777777" w:rsidTr="00317DE2">
        <w:trPr>
          <w:jc w:val="center"/>
        </w:trPr>
        <w:tc>
          <w:tcPr>
            <w:tcW w:w="2173" w:type="dxa"/>
            <w:vMerge w:val="restart"/>
            <w:tcBorders>
              <w:left w:val="single" w:sz="4" w:space="0" w:color="auto"/>
              <w:right w:val="single" w:sz="4" w:space="0" w:color="auto"/>
            </w:tcBorders>
            <w:vAlign w:val="center"/>
          </w:tcPr>
          <w:p w14:paraId="786D2977" w14:textId="4371C86E" w:rsidR="00A9044D" w:rsidRPr="000D039F" w:rsidRDefault="00A9044D" w:rsidP="00A9044D">
            <w:pPr>
              <w:pStyle w:val="Tabletext"/>
              <w:jc w:val="center"/>
              <w:rPr>
                <w:lang w:val="ru-RU" w:eastAsia="ko-KR"/>
              </w:rPr>
            </w:pPr>
            <w:r w:rsidRPr="000D039F">
              <w:rPr>
                <w:lang w:val="ru-RU"/>
              </w:rPr>
              <w:t>Радиолокатор когерентного рассеяния</w:t>
            </w:r>
          </w:p>
        </w:tc>
        <w:tc>
          <w:tcPr>
            <w:tcW w:w="2645" w:type="dxa"/>
            <w:tcBorders>
              <w:top w:val="single" w:sz="4" w:space="0" w:color="auto"/>
              <w:left w:val="single" w:sz="4" w:space="0" w:color="auto"/>
              <w:bottom w:val="single" w:sz="4" w:space="0" w:color="auto"/>
              <w:right w:val="single" w:sz="4" w:space="0" w:color="auto"/>
            </w:tcBorders>
            <w:vAlign w:val="center"/>
          </w:tcPr>
          <w:p w14:paraId="0EDCAD19" w14:textId="62C59567" w:rsidR="00A9044D" w:rsidRPr="000D039F" w:rsidRDefault="00A9044D" w:rsidP="00A9044D">
            <w:pPr>
              <w:pStyle w:val="Tabletext"/>
              <w:jc w:val="center"/>
              <w:rPr>
                <w:lang w:val="ru-RU" w:eastAsia="ko-KR"/>
              </w:rPr>
            </w:pPr>
            <w:r w:rsidRPr="000D039F">
              <w:rPr>
                <w:lang w:val="ru-RU" w:eastAsia="ko-KR"/>
              </w:rPr>
              <w:t>40,8</w:t>
            </w:r>
          </w:p>
        </w:tc>
        <w:tc>
          <w:tcPr>
            <w:tcW w:w="2021" w:type="dxa"/>
            <w:tcBorders>
              <w:top w:val="single" w:sz="4" w:space="0" w:color="auto"/>
              <w:left w:val="single" w:sz="4" w:space="0" w:color="auto"/>
              <w:bottom w:val="single" w:sz="4" w:space="0" w:color="auto"/>
              <w:right w:val="single" w:sz="4" w:space="0" w:color="auto"/>
            </w:tcBorders>
            <w:vAlign w:val="center"/>
          </w:tcPr>
          <w:p w14:paraId="42E95D17" w14:textId="4BEF4199" w:rsidR="00A9044D" w:rsidRPr="000D039F" w:rsidRDefault="00A9044D" w:rsidP="00A9044D">
            <w:pPr>
              <w:pStyle w:val="Tabletext"/>
              <w:jc w:val="center"/>
              <w:rPr>
                <w:lang w:val="ru-RU" w:eastAsia="ko-KR"/>
              </w:rPr>
            </w:pPr>
            <w:r w:rsidRPr="000D039F">
              <w:rPr>
                <w:lang w:val="ru-RU" w:eastAsia="ko-KR"/>
              </w:rPr>
              <w:t xml:space="preserve">18,1–404 </w:t>
            </w:r>
            <w:r w:rsidRPr="000D039F">
              <w:rPr>
                <w:lang w:val="ru-RU"/>
              </w:rPr>
              <w:t>кГц</w:t>
            </w:r>
          </w:p>
        </w:tc>
        <w:tc>
          <w:tcPr>
            <w:tcW w:w="2800" w:type="dxa"/>
            <w:tcBorders>
              <w:top w:val="single" w:sz="4" w:space="0" w:color="auto"/>
              <w:left w:val="single" w:sz="4" w:space="0" w:color="auto"/>
              <w:bottom w:val="single" w:sz="4" w:space="0" w:color="auto"/>
              <w:right w:val="single" w:sz="4" w:space="0" w:color="auto"/>
            </w:tcBorders>
            <w:vAlign w:val="center"/>
            <w:hideMark/>
          </w:tcPr>
          <w:p w14:paraId="0DA5205D" w14:textId="5D7D856A" w:rsidR="00A9044D" w:rsidRPr="000D039F" w:rsidRDefault="00A9044D" w:rsidP="00A9044D">
            <w:pPr>
              <w:pStyle w:val="Tabletext"/>
              <w:jc w:val="center"/>
              <w:rPr>
                <w:lang w:val="ru-RU" w:eastAsia="zh-CN"/>
              </w:rPr>
            </w:pPr>
            <w:r w:rsidRPr="000D039F">
              <w:rPr>
                <w:lang w:val="ru-RU"/>
              </w:rPr>
              <w:t>Республика Корея</w:t>
            </w:r>
          </w:p>
        </w:tc>
      </w:tr>
      <w:tr w:rsidR="00A9044D" w:rsidRPr="000D039F" w14:paraId="20389138" w14:textId="77777777" w:rsidTr="00317DE2">
        <w:trPr>
          <w:jc w:val="center"/>
        </w:trPr>
        <w:tc>
          <w:tcPr>
            <w:tcW w:w="2173" w:type="dxa"/>
            <w:vMerge/>
            <w:tcBorders>
              <w:left w:val="single" w:sz="4" w:space="0" w:color="auto"/>
              <w:bottom w:val="single" w:sz="4" w:space="0" w:color="auto"/>
              <w:right w:val="single" w:sz="4" w:space="0" w:color="auto"/>
            </w:tcBorders>
            <w:vAlign w:val="center"/>
          </w:tcPr>
          <w:p w14:paraId="6661BCD7" w14:textId="77777777" w:rsidR="00A9044D" w:rsidRPr="000D039F" w:rsidRDefault="00A9044D" w:rsidP="00A9044D">
            <w:pPr>
              <w:pStyle w:val="Tabletext"/>
              <w:jc w:val="center"/>
              <w:rPr>
                <w:rFonts w:asciiTheme="majorBidi" w:hAnsiTheme="majorBidi" w:cstheme="majorBidi"/>
                <w:lang w:val="ru-RU" w:eastAsia="zh-CN"/>
              </w:rPr>
            </w:pPr>
          </w:p>
        </w:tc>
        <w:tc>
          <w:tcPr>
            <w:tcW w:w="2645" w:type="dxa"/>
            <w:tcBorders>
              <w:top w:val="single" w:sz="4" w:space="0" w:color="auto"/>
              <w:left w:val="single" w:sz="4" w:space="0" w:color="auto"/>
              <w:bottom w:val="single" w:sz="4" w:space="0" w:color="auto"/>
              <w:right w:val="single" w:sz="4" w:space="0" w:color="auto"/>
            </w:tcBorders>
            <w:vAlign w:val="center"/>
          </w:tcPr>
          <w:p w14:paraId="4E9663CA" w14:textId="3312DE23" w:rsidR="00A9044D" w:rsidRPr="000D039F" w:rsidRDefault="00A9044D" w:rsidP="00A9044D">
            <w:pPr>
              <w:pStyle w:val="Tabletext"/>
              <w:jc w:val="center"/>
              <w:rPr>
                <w:rFonts w:eastAsia="Malgun Gothic"/>
                <w:lang w:val="ru-RU" w:eastAsia="ko-KR"/>
              </w:rPr>
            </w:pPr>
            <w:r w:rsidRPr="000D039F">
              <w:rPr>
                <w:rFonts w:eastAsia="Malgun Gothic"/>
                <w:lang w:val="ru-RU" w:eastAsia="ko-KR"/>
              </w:rPr>
              <w:t>0,3–26</w:t>
            </w:r>
          </w:p>
        </w:tc>
        <w:tc>
          <w:tcPr>
            <w:tcW w:w="2021" w:type="dxa"/>
            <w:tcBorders>
              <w:top w:val="single" w:sz="4" w:space="0" w:color="auto"/>
              <w:left w:val="single" w:sz="4" w:space="0" w:color="auto"/>
              <w:bottom w:val="single" w:sz="4" w:space="0" w:color="auto"/>
              <w:right w:val="single" w:sz="4" w:space="0" w:color="auto"/>
            </w:tcBorders>
            <w:vAlign w:val="center"/>
          </w:tcPr>
          <w:p w14:paraId="7A7F147F" w14:textId="15D01676" w:rsidR="00A9044D" w:rsidRPr="000D039F" w:rsidRDefault="00A9044D" w:rsidP="00A9044D">
            <w:pPr>
              <w:pStyle w:val="Tabletext"/>
              <w:jc w:val="center"/>
              <w:rPr>
                <w:rFonts w:eastAsia="Malgun Gothic"/>
                <w:lang w:val="ru-RU" w:eastAsia="ko-KR"/>
              </w:rPr>
            </w:pPr>
            <w:r w:rsidRPr="000D039F">
              <w:rPr>
                <w:rFonts w:eastAsia="Malgun Gothic"/>
                <w:lang w:val="ru-RU" w:eastAsia="ko-KR"/>
              </w:rPr>
              <w:t xml:space="preserve">10 </w:t>
            </w:r>
            <w:r w:rsidRPr="000D039F">
              <w:rPr>
                <w:lang w:val="ru-RU"/>
              </w:rPr>
              <w:t>кГц</w:t>
            </w:r>
          </w:p>
        </w:tc>
        <w:tc>
          <w:tcPr>
            <w:tcW w:w="2800" w:type="dxa"/>
            <w:tcBorders>
              <w:top w:val="single" w:sz="4" w:space="0" w:color="auto"/>
              <w:left w:val="single" w:sz="4" w:space="0" w:color="auto"/>
              <w:bottom w:val="single" w:sz="4" w:space="0" w:color="auto"/>
              <w:right w:val="single" w:sz="4" w:space="0" w:color="auto"/>
            </w:tcBorders>
            <w:vAlign w:val="center"/>
          </w:tcPr>
          <w:p w14:paraId="78423D5A" w14:textId="05CF2568" w:rsidR="00A9044D" w:rsidRPr="000D039F" w:rsidRDefault="00A9044D" w:rsidP="00A9044D">
            <w:pPr>
              <w:pStyle w:val="Tabletext"/>
              <w:jc w:val="center"/>
              <w:rPr>
                <w:rFonts w:asciiTheme="majorBidi" w:hAnsiTheme="majorBidi" w:cstheme="majorBidi"/>
                <w:lang w:val="ru-RU" w:eastAsia="zh-CN"/>
              </w:rPr>
            </w:pPr>
            <w:r w:rsidRPr="000D039F">
              <w:rPr>
                <w:lang w:val="ru-RU"/>
              </w:rPr>
              <w:t>В глобальном масштабе</w:t>
            </w:r>
          </w:p>
        </w:tc>
      </w:tr>
      <w:tr w:rsidR="00A9044D" w:rsidRPr="000D039F" w14:paraId="6C572820" w14:textId="77777777" w:rsidTr="00317DE2">
        <w:trPr>
          <w:jc w:val="center"/>
        </w:trPr>
        <w:tc>
          <w:tcPr>
            <w:tcW w:w="2173" w:type="dxa"/>
            <w:vMerge w:val="restart"/>
            <w:tcBorders>
              <w:top w:val="single" w:sz="4" w:space="0" w:color="auto"/>
              <w:left w:val="single" w:sz="4" w:space="0" w:color="auto"/>
              <w:right w:val="single" w:sz="4" w:space="0" w:color="auto"/>
            </w:tcBorders>
            <w:vAlign w:val="center"/>
          </w:tcPr>
          <w:p w14:paraId="3527DDFF" w14:textId="7EDF3714" w:rsidR="00A9044D" w:rsidRPr="000D039F" w:rsidRDefault="00A9044D" w:rsidP="00A9044D">
            <w:pPr>
              <w:pStyle w:val="Tabletext"/>
              <w:jc w:val="center"/>
              <w:rPr>
                <w:rFonts w:asciiTheme="majorBidi" w:hAnsiTheme="majorBidi" w:cstheme="majorBidi"/>
                <w:lang w:val="ru-RU" w:eastAsia="zh-CN"/>
              </w:rPr>
            </w:pPr>
            <w:r w:rsidRPr="000D039F">
              <w:rPr>
                <w:lang w:val="ru-RU"/>
              </w:rPr>
              <w:t>Радиолокатор динамики мезосферы/нижней термосферы (метеорный радиолокатор)</w:t>
            </w:r>
          </w:p>
        </w:tc>
        <w:tc>
          <w:tcPr>
            <w:tcW w:w="2645" w:type="dxa"/>
            <w:tcBorders>
              <w:top w:val="single" w:sz="4" w:space="0" w:color="auto"/>
              <w:left w:val="single" w:sz="4" w:space="0" w:color="auto"/>
              <w:bottom w:val="single" w:sz="4" w:space="0" w:color="auto"/>
              <w:right w:val="single" w:sz="4" w:space="0" w:color="auto"/>
            </w:tcBorders>
            <w:vAlign w:val="center"/>
          </w:tcPr>
          <w:p w14:paraId="557C5282" w14:textId="45A2B14F" w:rsidR="00A9044D" w:rsidRPr="000D039F" w:rsidRDefault="00A9044D" w:rsidP="00A9044D">
            <w:pPr>
              <w:pStyle w:val="Tabletext"/>
              <w:jc w:val="center"/>
              <w:rPr>
                <w:rFonts w:asciiTheme="majorBidi" w:hAnsiTheme="majorBidi" w:cstheme="majorBidi"/>
                <w:lang w:val="ru-RU" w:eastAsia="zh-CN"/>
              </w:rPr>
            </w:pPr>
            <w:r w:rsidRPr="000D039F">
              <w:rPr>
                <w:rFonts w:asciiTheme="majorBidi" w:hAnsiTheme="majorBidi" w:cstheme="majorBidi"/>
                <w:lang w:val="ru-RU" w:eastAsia="zh-CN"/>
              </w:rPr>
              <w:t>33,2</w:t>
            </w:r>
          </w:p>
        </w:tc>
        <w:tc>
          <w:tcPr>
            <w:tcW w:w="2021" w:type="dxa"/>
            <w:tcBorders>
              <w:top w:val="single" w:sz="4" w:space="0" w:color="auto"/>
              <w:left w:val="single" w:sz="4" w:space="0" w:color="auto"/>
              <w:bottom w:val="single" w:sz="4" w:space="0" w:color="auto"/>
              <w:right w:val="single" w:sz="4" w:space="0" w:color="auto"/>
            </w:tcBorders>
            <w:vAlign w:val="center"/>
          </w:tcPr>
          <w:p w14:paraId="1D761B06" w14:textId="52BDE038" w:rsidR="00A9044D" w:rsidRPr="000D039F" w:rsidRDefault="00A9044D" w:rsidP="00A9044D">
            <w:pPr>
              <w:pStyle w:val="Tabletext"/>
              <w:jc w:val="center"/>
              <w:rPr>
                <w:lang w:val="ru-RU" w:eastAsia="ko-KR"/>
              </w:rPr>
            </w:pPr>
            <w:r w:rsidRPr="000D039F">
              <w:rPr>
                <w:lang w:val="ru-RU" w:eastAsia="ko-KR"/>
              </w:rPr>
              <w:t xml:space="preserve">18,1 </w:t>
            </w:r>
            <w:r w:rsidRPr="000D039F">
              <w:rPr>
                <w:lang w:val="ru-RU"/>
              </w:rPr>
              <w:t>кГц</w:t>
            </w:r>
          </w:p>
        </w:tc>
        <w:tc>
          <w:tcPr>
            <w:tcW w:w="2800" w:type="dxa"/>
            <w:tcBorders>
              <w:top w:val="single" w:sz="4" w:space="0" w:color="auto"/>
              <w:left w:val="single" w:sz="4" w:space="0" w:color="auto"/>
              <w:bottom w:val="single" w:sz="4" w:space="0" w:color="auto"/>
              <w:right w:val="single" w:sz="4" w:space="0" w:color="auto"/>
            </w:tcBorders>
            <w:vAlign w:val="center"/>
          </w:tcPr>
          <w:p w14:paraId="56F767D5" w14:textId="3E175F72" w:rsidR="00A9044D" w:rsidRPr="000D039F" w:rsidRDefault="00A9044D" w:rsidP="00A9044D">
            <w:pPr>
              <w:pStyle w:val="Tabletext"/>
              <w:jc w:val="center"/>
              <w:rPr>
                <w:rFonts w:asciiTheme="majorBidi" w:hAnsiTheme="majorBidi" w:cstheme="majorBidi"/>
                <w:lang w:val="ru-RU" w:eastAsia="zh-CN"/>
              </w:rPr>
            </w:pPr>
            <w:r w:rsidRPr="000D039F">
              <w:rPr>
                <w:lang w:val="ru-RU"/>
              </w:rPr>
              <w:t>Республика Корея</w:t>
            </w:r>
          </w:p>
        </w:tc>
      </w:tr>
      <w:tr w:rsidR="00A9044D" w:rsidRPr="000D039F" w14:paraId="2B011F5C" w14:textId="77777777" w:rsidTr="00317DE2">
        <w:trPr>
          <w:jc w:val="center"/>
        </w:trPr>
        <w:tc>
          <w:tcPr>
            <w:tcW w:w="2173" w:type="dxa"/>
            <w:vMerge/>
            <w:tcBorders>
              <w:left w:val="single" w:sz="4" w:space="0" w:color="auto"/>
              <w:bottom w:val="single" w:sz="4" w:space="0" w:color="auto"/>
              <w:right w:val="single" w:sz="4" w:space="0" w:color="auto"/>
            </w:tcBorders>
            <w:vAlign w:val="center"/>
          </w:tcPr>
          <w:p w14:paraId="66AB33FB" w14:textId="77777777" w:rsidR="00A9044D" w:rsidRPr="000D039F" w:rsidRDefault="00A9044D" w:rsidP="00A9044D">
            <w:pPr>
              <w:pStyle w:val="Tabletext"/>
              <w:jc w:val="center"/>
              <w:rPr>
                <w:rFonts w:asciiTheme="majorBidi" w:hAnsiTheme="majorBidi" w:cstheme="majorBidi"/>
                <w:lang w:val="ru-RU" w:eastAsia="zh-CN"/>
              </w:rPr>
            </w:pPr>
          </w:p>
        </w:tc>
        <w:tc>
          <w:tcPr>
            <w:tcW w:w="2645" w:type="dxa"/>
            <w:tcBorders>
              <w:top w:val="single" w:sz="4" w:space="0" w:color="auto"/>
              <w:left w:val="single" w:sz="4" w:space="0" w:color="auto"/>
              <w:bottom w:val="single" w:sz="4" w:space="0" w:color="auto"/>
              <w:right w:val="single" w:sz="4" w:space="0" w:color="auto"/>
            </w:tcBorders>
            <w:vAlign w:val="center"/>
          </w:tcPr>
          <w:p w14:paraId="50F614CD" w14:textId="731F85C5" w:rsidR="00A9044D" w:rsidRPr="000D039F" w:rsidRDefault="00A9044D" w:rsidP="00A9044D">
            <w:pPr>
              <w:pStyle w:val="Tabletext"/>
              <w:jc w:val="center"/>
              <w:rPr>
                <w:rFonts w:asciiTheme="majorBidi" w:hAnsiTheme="majorBidi" w:cstheme="majorBidi"/>
                <w:lang w:val="ru-RU" w:eastAsia="zh-CN"/>
              </w:rPr>
            </w:pPr>
            <w:r w:rsidRPr="000D039F">
              <w:rPr>
                <w:rFonts w:asciiTheme="majorBidi" w:hAnsiTheme="majorBidi" w:cstheme="majorBidi"/>
                <w:lang w:val="ru-RU" w:eastAsia="zh-CN"/>
              </w:rPr>
              <w:t>3,17</w:t>
            </w:r>
          </w:p>
        </w:tc>
        <w:tc>
          <w:tcPr>
            <w:tcW w:w="2021" w:type="dxa"/>
            <w:tcBorders>
              <w:top w:val="single" w:sz="4" w:space="0" w:color="auto"/>
              <w:left w:val="single" w:sz="4" w:space="0" w:color="auto"/>
              <w:bottom w:val="single" w:sz="4" w:space="0" w:color="auto"/>
              <w:right w:val="single" w:sz="4" w:space="0" w:color="auto"/>
            </w:tcBorders>
            <w:vAlign w:val="center"/>
          </w:tcPr>
          <w:p w14:paraId="0B88D68A" w14:textId="13476C03" w:rsidR="00A9044D" w:rsidRPr="000D039F" w:rsidRDefault="00A9044D" w:rsidP="00A9044D">
            <w:pPr>
              <w:pStyle w:val="Tabletext"/>
              <w:jc w:val="center"/>
              <w:rPr>
                <w:lang w:val="ru-RU" w:eastAsia="ko-KR"/>
              </w:rPr>
            </w:pPr>
            <w:r w:rsidRPr="000D039F">
              <w:rPr>
                <w:lang w:val="ru-RU" w:eastAsia="ko-KR"/>
              </w:rPr>
              <w:t xml:space="preserve">40 </w:t>
            </w:r>
            <w:r w:rsidRPr="000D039F">
              <w:rPr>
                <w:lang w:val="ru-RU"/>
              </w:rPr>
              <w:t>кГц</w:t>
            </w:r>
          </w:p>
        </w:tc>
        <w:tc>
          <w:tcPr>
            <w:tcW w:w="2800" w:type="dxa"/>
            <w:tcBorders>
              <w:top w:val="single" w:sz="4" w:space="0" w:color="auto"/>
              <w:left w:val="single" w:sz="4" w:space="0" w:color="auto"/>
              <w:bottom w:val="single" w:sz="4" w:space="0" w:color="auto"/>
              <w:right w:val="single" w:sz="4" w:space="0" w:color="auto"/>
            </w:tcBorders>
            <w:vAlign w:val="center"/>
          </w:tcPr>
          <w:p w14:paraId="1B9B2C59" w14:textId="47888952" w:rsidR="00A9044D" w:rsidRPr="000D039F" w:rsidRDefault="00A9044D" w:rsidP="00A9044D">
            <w:pPr>
              <w:pStyle w:val="Tabletext"/>
              <w:jc w:val="center"/>
              <w:rPr>
                <w:rFonts w:asciiTheme="majorBidi" w:hAnsiTheme="majorBidi" w:cstheme="majorBidi"/>
                <w:lang w:val="ru-RU" w:eastAsia="zh-CN"/>
              </w:rPr>
            </w:pPr>
            <w:r w:rsidRPr="000D039F">
              <w:rPr>
                <w:lang w:val="ru-RU"/>
              </w:rPr>
              <w:t>Германия</w:t>
            </w:r>
          </w:p>
        </w:tc>
      </w:tr>
      <w:tr w:rsidR="00A9044D" w:rsidRPr="000D039F" w14:paraId="7D6E6D4C" w14:textId="77777777" w:rsidTr="00317DE2">
        <w:trPr>
          <w:jc w:val="center"/>
        </w:trPr>
        <w:tc>
          <w:tcPr>
            <w:tcW w:w="2173" w:type="dxa"/>
            <w:vMerge/>
            <w:tcBorders>
              <w:left w:val="single" w:sz="4" w:space="0" w:color="auto"/>
              <w:bottom w:val="single" w:sz="4" w:space="0" w:color="auto"/>
              <w:right w:val="single" w:sz="4" w:space="0" w:color="auto"/>
            </w:tcBorders>
            <w:vAlign w:val="center"/>
          </w:tcPr>
          <w:p w14:paraId="651CDBC5" w14:textId="77777777" w:rsidR="00A9044D" w:rsidRPr="000D039F" w:rsidRDefault="00A9044D" w:rsidP="00A9044D">
            <w:pPr>
              <w:pStyle w:val="Tabletext"/>
              <w:jc w:val="center"/>
              <w:rPr>
                <w:rFonts w:asciiTheme="majorBidi" w:hAnsiTheme="majorBidi" w:cstheme="majorBidi"/>
                <w:lang w:val="ru-RU" w:eastAsia="zh-CN"/>
              </w:rPr>
            </w:pPr>
          </w:p>
        </w:tc>
        <w:tc>
          <w:tcPr>
            <w:tcW w:w="2645" w:type="dxa"/>
            <w:tcBorders>
              <w:top w:val="single" w:sz="4" w:space="0" w:color="auto"/>
              <w:left w:val="single" w:sz="4" w:space="0" w:color="auto"/>
              <w:bottom w:val="single" w:sz="4" w:space="0" w:color="auto"/>
              <w:right w:val="single" w:sz="4" w:space="0" w:color="auto"/>
            </w:tcBorders>
            <w:vAlign w:val="center"/>
          </w:tcPr>
          <w:p w14:paraId="1F27FC1F" w14:textId="77777777" w:rsidR="00A9044D" w:rsidRPr="000D039F" w:rsidRDefault="00A9044D" w:rsidP="00A9044D">
            <w:pPr>
              <w:pStyle w:val="Tabletext"/>
              <w:jc w:val="center"/>
              <w:rPr>
                <w:lang w:val="ru-RU"/>
              </w:rPr>
            </w:pPr>
            <w:r w:rsidRPr="000D039F">
              <w:rPr>
                <w:lang w:val="ru-RU"/>
              </w:rPr>
              <w:t>2</w:t>
            </w:r>
          </w:p>
          <w:p w14:paraId="5BFFE5C9" w14:textId="2D95D1F4" w:rsidR="00A9044D" w:rsidRPr="000D039F" w:rsidRDefault="00A9044D" w:rsidP="00A9044D">
            <w:pPr>
              <w:pStyle w:val="Tabletext"/>
              <w:jc w:val="center"/>
              <w:rPr>
                <w:lang w:val="ru-RU"/>
              </w:rPr>
            </w:pPr>
            <w:r w:rsidRPr="000D039F">
              <w:rPr>
                <w:lang w:val="ru-RU"/>
              </w:rPr>
              <w:t>35,24</w:t>
            </w:r>
          </w:p>
          <w:p w14:paraId="031F3687" w14:textId="77777777" w:rsidR="00A9044D" w:rsidRPr="000D039F" w:rsidDel="004566E6" w:rsidRDefault="00A9044D" w:rsidP="00A9044D">
            <w:pPr>
              <w:pStyle w:val="Tabletext"/>
              <w:jc w:val="center"/>
              <w:rPr>
                <w:rFonts w:asciiTheme="majorBidi" w:hAnsiTheme="majorBidi" w:cstheme="majorBidi"/>
                <w:lang w:val="ru-RU" w:eastAsia="zh-CN"/>
              </w:rPr>
            </w:pPr>
            <w:r w:rsidRPr="000D039F">
              <w:rPr>
                <w:lang w:val="ru-RU"/>
              </w:rPr>
              <w:t>39</w:t>
            </w:r>
          </w:p>
        </w:tc>
        <w:tc>
          <w:tcPr>
            <w:tcW w:w="2021" w:type="dxa"/>
            <w:tcBorders>
              <w:top w:val="single" w:sz="4" w:space="0" w:color="auto"/>
              <w:left w:val="single" w:sz="4" w:space="0" w:color="auto"/>
              <w:bottom w:val="single" w:sz="4" w:space="0" w:color="auto"/>
              <w:right w:val="single" w:sz="4" w:space="0" w:color="auto"/>
            </w:tcBorders>
            <w:vAlign w:val="center"/>
          </w:tcPr>
          <w:p w14:paraId="5F7B78BC" w14:textId="6C6AC30A" w:rsidR="00A9044D" w:rsidRPr="000D039F" w:rsidRDefault="00A9044D" w:rsidP="00A9044D">
            <w:pPr>
              <w:pStyle w:val="Tabletext"/>
              <w:jc w:val="center"/>
              <w:rPr>
                <w:lang w:val="ru-RU"/>
              </w:rPr>
            </w:pPr>
            <w:r w:rsidRPr="000D039F">
              <w:rPr>
                <w:lang w:val="ru-RU"/>
              </w:rPr>
              <w:t>200 кГц</w:t>
            </w:r>
          </w:p>
          <w:p w14:paraId="1ED3BE23" w14:textId="4ABDEF59" w:rsidR="00A9044D" w:rsidRPr="000D039F" w:rsidRDefault="00A9044D" w:rsidP="00A9044D">
            <w:pPr>
              <w:pStyle w:val="Tabletext"/>
              <w:jc w:val="center"/>
              <w:rPr>
                <w:lang w:val="ru-RU"/>
              </w:rPr>
            </w:pPr>
            <w:r w:rsidRPr="000D039F">
              <w:rPr>
                <w:lang w:val="ru-RU"/>
              </w:rPr>
              <w:t>10 МГц</w:t>
            </w:r>
          </w:p>
          <w:p w14:paraId="3C31F62B" w14:textId="3DEEF592" w:rsidR="00A9044D" w:rsidRPr="000D039F" w:rsidDel="004566E6" w:rsidRDefault="00A9044D" w:rsidP="00A9044D">
            <w:pPr>
              <w:pStyle w:val="Tabletext"/>
              <w:jc w:val="center"/>
              <w:rPr>
                <w:lang w:val="ru-RU" w:eastAsia="ko-KR"/>
              </w:rPr>
            </w:pPr>
            <w:r w:rsidRPr="000D039F">
              <w:rPr>
                <w:lang w:val="ru-RU"/>
              </w:rPr>
              <w:t>1 МГц</w:t>
            </w:r>
          </w:p>
        </w:tc>
        <w:tc>
          <w:tcPr>
            <w:tcW w:w="2800" w:type="dxa"/>
            <w:tcBorders>
              <w:top w:val="single" w:sz="4" w:space="0" w:color="auto"/>
              <w:left w:val="single" w:sz="4" w:space="0" w:color="auto"/>
              <w:bottom w:val="single" w:sz="4" w:space="0" w:color="auto"/>
              <w:right w:val="single" w:sz="4" w:space="0" w:color="auto"/>
            </w:tcBorders>
            <w:vAlign w:val="center"/>
          </w:tcPr>
          <w:p w14:paraId="63BDA4F6" w14:textId="5E9765BA" w:rsidR="00A9044D" w:rsidRPr="000D039F" w:rsidRDefault="00A9044D" w:rsidP="00A9044D">
            <w:pPr>
              <w:pStyle w:val="Tabletext"/>
              <w:jc w:val="center"/>
              <w:rPr>
                <w:rFonts w:asciiTheme="majorBidi" w:hAnsiTheme="majorBidi" w:cstheme="majorBidi"/>
                <w:lang w:val="ru-RU" w:eastAsia="zh-CN"/>
              </w:rPr>
            </w:pPr>
            <w:r w:rsidRPr="000D039F">
              <w:rPr>
                <w:lang w:val="ru-RU"/>
              </w:rPr>
              <w:t>Китай</w:t>
            </w:r>
          </w:p>
        </w:tc>
      </w:tr>
      <w:tr w:rsidR="00A9044D" w:rsidRPr="000D039F" w14:paraId="3FC5BBB4" w14:textId="77777777" w:rsidTr="00317DE2">
        <w:trPr>
          <w:jc w:val="center"/>
        </w:trPr>
        <w:tc>
          <w:tcPr>
            <w:tcW w:w="2173" w:type="dxa"/>
            <w:vMerge/>
            <w:tcBorders>
              <w:left w:val="single" w:sz="4" w:space="0" w:color="auto"/>
              <w:bottom w:val="single" w:sz="4" w:space="0" w:color="auto"/>
              <w:right w:val="single" w:sz="4" w:space="0" w:color="auto"/>
            </w:tcBorders>
            <w:vAlign w:val="center"/>
          </w:tcPr>
          <w:p w14:paraId="1063E716" w14:textId="77777777" w:rsidR="00A9044D" w:rsidRPr="000D039F" w:rsidRDefault="00A9044D" w:rsidP="00A9044D">
            <w:pPr>
              <w:pStyle w:val="Tabletext"/>
              <w:jc w:val="center"/>
              <w:rPr>
                <w:rFonts w:asciiTheme="majorBidi" w:hAnsiTheme="majorBidi" w:cstheme="majorBidi"/>
                <w:lang w:val="ru-RU" w:eastAsia="zh-CN"/>
              </w:rPr>
            </w:pPr>
          </w:p>
        </w:tc>
        <w:tc>
          <w:tcPr>
            <w:tcW w:w="2645" w:type="dxa"/>
            <w:tcBorders>
              <w:top w:val="single" w:sz="4" w:space="0" w:color="auto"/>
              <w:left w:val="single" w:sz="4" w:space="0" w:color="auto"/>
              <w:bottom w:val="single" w:sz="4" w:space="0" w:color="auto"/>
              <w:right w:val="single" w:sz="4" w:space="0" w:color="auto"/>
            </w:tcBorders>
            <w:vAlign w:val="center"/>
          </w:tcPr>
          <w:p w14:paraId="63A4EED0" w14:textId="2327E49D" w:rsidR="00A9044D" w:rsidRPr="000D039F" w:rsidRDefault="00A9044D" w:rsidP="00A9044D">
            <w:pPr>
              <w:pStyle w:val="Tabletext"/>
              <w:jc w:val="center"/>
              <w:rPr>
                <w:rFonts w:asciiTheme="majorBidi" w:hAnsiTheme="majorBidi" w:cstheme="majorBidi"/>
                <w:lang w:val="ru-RU" w:eastAsia="zh-CN"/>
              </w:rPr>
            </w:pPr>
            <w:r w:rsidRPr="000D039F">
              <w:rPr>
                <w:rFonts w:asciiTheme="majorBidi" w:hAnsiTheme="majorBidi" w:cstheme="majorBidi"/>
                <w:lang w:val="ru-RU" w:eastAsia="zh-CN"/>
              </w:rPr>
              <w:t>3,18</w:t>
            </w:r>
          </w:p>
        </w:tc>
        <w:tc>
          <w:tcPr>
            <w:tcW w:w="2021" w:type="dxa"/>
            <w:tcBorders>
              <w:top w:val="single" w:sz="4" w:space="0" w:color="auto"/>
              <w:left w:val="single" w:sz="4" w:space="0" w:color="auto"/>
              <w:bottom w:val="single" w:sz="4" w:space="0" w:color="auto"/>
              <w:right w:val="single" w:sz="4" w:space="0" w:color="auto"/>
            </w:tcBorders>
            <w:vAlign w:val="center"/>
          </w:tcPr>
          <w:p w14:paraId="496A87C4" w14:textId="26F80FBD" w:rsidR="00A9044D" w:rsidRPr="000D039F" w:rsidRDefault="00A9044D" w:rsidP="00A9044D">
            <w:pPr>
              <w:pStyle w:val="Tabletext"/>
              <w:jc w:val="center"/>
              <w:rPr>
                <w:rFonts w:asciiTheme="majorBidi" w:hAnsiTheme="majorBidi" w:cstheme="majorBidi"/>
                <w:lang w:val="ru-RU" w:eastAsia="zh-CN"/>
              </w:rPr>
            </w:pPr>
            <w:r w:rsidRPr="000D039F">
              <w:rPr>
                <w:lang w:val="ru-RU" w:eastAsia="ko-KR"/>
              </w:rPr>
              <w:t xml:space="preserve">40 </w:t>
            </w:r>
            <w:r w:rsidRPr="000D039F">
              <w:rPr>
                <w:lang w:val="ru-RU"/>
              </w:rPr>
              <w:t>кГц</w:t>
            </w:r>
          </w:p>
        </w:tc>
        <w:tc>
          <w:tcPr>
            <w:tcW w:w="2800" w:type="dxa"/>
            <w:tcBorders>
              <w:top w:val="single" w:sz="4" w:space="0" w:color="auto"/>
              <w:left w:val="single" w:sz="4" w:space="0" w:color="auto"/>
              <w:bottom w:val="single" w:sz="4" w:space="0" w:color="auto"/>
              <w:right w:val="single" w:sz="4" w:space="0" w:color="auto"/>
            </w:tcBorders>
            <w:vAlign w:val="center"/>
          </w:tcPr>
          <w:p w14:paraId="16E73AC1" w14:textId="69E40EC8" w:rsidR="00A9044D" w:rsidRPr="000D039F" w:rsidRDefault="00A9044D" w:rsidP="00A9044D">
            <w:pPr>
              <w:pStyle w:val="Tabletext"/>
              <w:jc w:val="center"/>
              <w:rPr>
                <w:rFonts w:eastAsia="Malgun Gothic"/>
                <w:lang w:val="ru-RU" w:eastAsia="ko-KR"/>
              </w:rPr>
            </w:pPr>
            <w:r w:rsidRPr="000D039F">
              <w:rPr>
                <w:lang w:val="ru-RU"/>
              </w:rPr>
              <w:t>Норвегия</w:t>
            </w:r>
          </w:p>
        </w:tc>
      </w:tr>
      <w:tr w:rsidR="003F776F" w:rsidRPr="000D039F" w14:paraId="75F44EAB" w14:textId="77777777" w:rsidTr="00317DE2">
        <w:trPr>
          <w:jc w:val="center"/>
        </w:trPr>
        <w:tc>
          <w:tcPr>
            <w:tcW w:w="9639" w:type="dxa"/>
            <w:gridSpan w:val="4"/>
            <w:tcBorders>
              <w:top w:val="single" w:sz="4" w:space="0" w:color="auto"/>
              <w:left w:val="single" w:sz="4" w:space="0" w:color="auto"/>
              <w:bottom w:val="single" w:sz="4" w:space="0" w:color="auto"/>
              <w:right w:val="single" w:sz="4" w:space="0" w:color="auto"/>
            </w:tcBorders>
            <w:vAlign w:val="center"/>
          </w:tcPr>
          <w:p w14:paraId="1FBECE12" w14:textId="64C2D6E4" w:rsidR="003F776F" w:rsidRPr="000D039F" w:rsidRDefault="00317DE2" w:rsidP="006F4516">
            <w:pPr>
              <w:pStyle w:val="Tabletext"/>
              <w:jc w:val="center"/>
              <w:rPr>
                <w:rFonts w:eastAsia="Malgun Gothic"/>
                <w:lang w:val="ru-RU" w:eastAsia="ko-KR"/>
              </w:rPr>
            </w:pPr>
            <w:r w:rsidRPr="000D039F">
              <w:rPr>
                <w:lang w:val="ru-RU"/>
              </w:rPr>
              <w:t>Дополнительные типы приборов для ситуативных наблюдений:</w:t>
            </w:r>
          </w:p>
        </w:tc>
      </w:tr>
      <w:tr w:rsidR="003F776F" w:rsidRPr="000D039F" w14:paraId="2A05D89E" w14:textId="77777777" w:rsidTr="00317DE2">
        <w:trPr>
          <w:jc w:val="center"/>
        </w:trPr>
        <w:tc>
          <w:tcPr>
            <w:tcW w:w="2173" w:type="dxa"/>
            <w:tcBorders>
              <w:top w:val="single" w:sz="4" w:space="0" w:color="auto"/>
              <w:left w:val="single" w:sz="4" w:space="0" w:color="auto"/>
              <w:bottom w:val="single" w:sz="4" w:space="0" w:color="auto"/>
              <w:right w:val="single" w:sz="4" w:space="0" w:color="auto"/>
            </w:tcBorders>
            <w:vAlign w:val="center"/>
          </w:tcPr>
          <w:p w14:paraId="387AF6EC" w14:textId="6393C542" w:rsidR="003F776F" w:rsidRPr="000D039F" w:rsidRDefault="00317DE2" w:rsidP="006F4516">
            <w:pPr>
              <w:pStyle w:val="Tabletext"/>
              <w:jc w:val="center"/>
              <w:rPr>
                <w:lang w:val="ru-RU" w:eastAsia="zh-CN"/>
              </w:rPr>
            </w:pPr>
            <w:r w:rsidRPr="000D039F">
              <w:rPr>
                <w:lang w:val="ru-RU"/>
              </w:rPr>
              <w:t>ОНЧ-приемники</w:t>
            </w:r>
          </w:p>
        </w:tc>
        <w:tc>
          <w:tcPr>
            <w:tcW w:w="2645" w:type="dxa"/>
            <w:tcBorders>
              <w:top w:val="single" w:sz="4" w:space="0" w:color="auto"/>
              <w:left w:val="single" w:sz="4" w:space="0" w:color="auto"/>
              <w:bottom w:val="single" w:sz="4" w:space="0" w:color="auto"/>
              <w:right w:val="single" w:sz="4" w:space="0" w:color="auto"/>
            </w:tcBorders>
            <w:vAlign w:val="center"/>
          </w:tcPr>
          <w:p w14:paraId="605F9EDD" w14:textId="7CD44D65" w:rsidR="003F776F" w:rsidRPr="000D039F" w:rsidRDefault="003F776F" w:rsidP="006F4516">
            <w:pPr>
              <w:pStyle w:val="Tabletext"/>
              <w:jc w:val="center"/>
              <w:rPr>
                <w:lang w:val="ru-RU" w:eastAsia="zh-CN"/>
              </w:rPr>
            </w:pPr>
            <w:r w:rsidRPr="000D039F">
              <w:rPr>
                <w:lang w:val="ru-RU" w:eastAsia="zh-CN"/>
              </w:rPr>
              <w:t>0</w:t>
            </w:r>
            <w:r w:rsidR="00A9044D" w:rsidRPr="000D039F">
              <w:rPr>
                <w:lang w:val="ru-RU" w:eastAsia="zh-CN"/>
              </w:rPr>
              <w:t>,</w:t>
            </w:r>
            <w:r w:rsidRPr="000D039F">
              <w:rPr>
                <w:lang w:val="ru-RU" w:eastAsia="zh-CN"/>
              </w:rPr>
              <w:t>01</w:t>
            </w:r>
            <w:r w:rsidR="00A9044D" w:rsidRPr="000D039F">
              <w:rPr>
                <w:lang w:val="ru-RU" w:eastAsia="zh-CN"/>
              </w:rPr>
              <w:t>–</w:t>
            </w:r>
            <w:r w:rsidRPr="000D039F">
              <w:rPr>
                <w:lang w:val="ru-RU" w:eastAsia="zh-CN"/>
              </w:rPr>
              <w:t>0</w:t>
            </w:r>
            <w:r w:rsidR="00A9044D" w:rsidRPr="000D039F">
              <w:rPr>
                <w:lang w:val="ru-RU" w:eastAsia="zh-CN"/>
              </w:rPr>
              <w:t>,</w:t>
            </w:r>
            <w:r w:rsidRPr="000D039F">
              <w:rPr>
                <w:lang w:val="ru-RU" w:eastAsia="zh-CN"/>
              </w:rPr>
              <w:t>5</w:t>
            </w:r>
          </w:p>
        </w:tc>
        <w:tc>
          <w:tcPr>
            <w:tcW w:w="2021" w:type="dxa"/>
            <w:tcBorders>
              <w:top w:val="single" w:sz="4" w:space="0" w:color="auto"/>
              <w:left w:val="single" w:sz="4" w:space="0" w:color="auto"/>
              <w:bottom w:val="single" w:sz="4" w:space="0" w:color="auto"/>
              <w:right w:val="single" w:sz="4" w:space="0" w:color="auto"/>
            </w:tcBorders>
            <w:vAlign w:val="center"/>
          </w:tcPr>
          <w:p w14:paraId="4F5E6A0A" w14:textId="6E6C91B6" w:rsidR="003F776F" w:rsidRPr="000D039F" w:rsidRDefault="003F776F" w:rsidP="006F4516">
            <w:pPr>
              <w:pStyle w:val="Tabletext"/>
              <w:jc w:val="center"/>
              <w:rPr>
                <w:lang w:val="ru-RU" w:eastAsia="zh-CN"/>
              </w:rPr>
            </w:pPr>
            <w:r w:rsidRPr="000D039F">
              <w:rPr>
                <w:lang w:val="ru-RU" w:eastAsia="zh-CN"/>
              </w:rPr>
              <w:t xml:space="preserve">50 </w:t>
            </w:r>
            <w:r w:rsidR="00A9044D" w:rsidRPr="000D039F">
              <w:rPr>
                <w:lang w:val="ru-RU"/>
              </w:rPr>
              <w:t>кГц, переменная</w:t>
            </w:r>
          </w:p>
        </w:tc>
        <w:tc>
          <w:tcPr>
            <w:tcW w:w="2800" w:type="dxa"/>
            <w:tcBorders>
              <w:top w:val="single" w:sz="4" w:space="0" w:color="auto"/>
              <w:left w:val="single" w:sz="4" w:space="0" w:color="auto"/>
              <w:bottom w:val="single" w:sz="4" w:space="0" w:color="auto"/>
              <w:right w:val="single" w:sz="4" w:space="0" w:color="auto"/>
            </w:tcBorders>
            <w:vAlign w:val="center"/>
          </w:tcPr>
          <w:p w14:paraId="7416CEBB" w14:textId="60B4FC4D" w:rsidR="003F776F" w:rsidRPr="000D039F" w:rsidRDefault="00A9044D" w:rsidP="006F4516">
            <w:pPr>
              <w:pStyle w:val="Tabletext"/>
              <w:jc w:val="center"/>
              <w:rPr>
                <w:rFonts w:eastAsia="Malgun Gothic"/>
                <w:lang w:val="ru-RU" w:eastAsia="ko-KR"/>
              </w:rPr>
            </w:pPr>
            <w:r w:rsidRPr="000D039F">
              <w:rPr>
                <w:lang w:val="ru-RU"/>
              </w:rPr>
              <w:t>В глобальном масштабе</w:t>
            </w:r>
          </w:p>
        </w:tc>
      </w:tr>
    </w:tbl>
    <w:p w14:paraId="3D53E277" w14:textId="77777777" w:rsidR="003F776F" w:rsidRPr="000D039F" w:rsidRDefault="003F776F" w:rsidP="003F776F">
      <w:pPr>
        <w:pStyle w:val="Tablefin"/>
        <w:rPr>
          <w:lang w:val="ru-RU"/>
        </w:rPr>
      </w:pPr>
    </w:p>
    <w:p w14:paraId="5623CA7E" w14:textId="093EB285" w:rsidR="003F776F" w:rsidRPr="000D039F" w:rsidRDefault="0078454D" w:rsidP="003F776F">
      <w:pPr>
        <w:pStyle w:val="TableNo"/>
        <w:rPr>
          <w:lang w:val="ru-RU"/>
        </w:rPr>
      </w:pPr>
      <w:r w:rsidRPr="000D039F">
        <w:rPr>
          <w:lang w:val="ru-RU"/>
        </w:rPr>
        <w:t>Таблица</w:t>
      </w:r>
      <w:r w:rsidR="003F776F" w:rsidRPr="000D039F">
        <w:rPr>
          <w:lang w:val="ru-RU"/>
        </w:rPr>
        <w:t xml:space="preserve"> </w:t>
      </w:r>
      <w:proofErr w:type="gramStart"/>
      <w:r w:rsidR="0038406D" w:rsidRPr="000D039F">
        <w:rPr>
          <w:lang w:val="ru-RU"/>
        </w:rPr>
        <w:t>6-</w:t>
      </w:r>
      <w:r w:rsidR="003F776F" w:rsidRPr="000D039F">
        <w:rPr>
          <w:lang w:val="ru-RU"/>
        </w:rPr>
        <w:t>3</w:t>
      </w:r>
      <w:proofErr w:type="gramEnd"/>
    </w:p>
    <w:p w14:paraId="361C26C1" w14:textId="0363320B" w:rsidR="003F776F" w:rsidRPr="000D039F" w:rsidRDefault="0078454D" w:rsidP="003F776F">
      <w:pPr>
        <w:pStyle w:val="Tabletitle"/>
        <w:rPr>
          <w:lang w:val="ru-RU"/>
        </w:rPr>
      </w:pPr>
      <w:r w:rsidRPr="000D039F">
        <w:rPr>
          <w:lang w:val="ru-RU"/>
        </w:rPr>
        <w:t>Категория 3 – Исследовательские системы</w:t>
      </w:r>
    </w:p>
    <w:tbl>
      <w:tblPr>
        <w:tblStyle w:val="TableGrid1"/>
        <w:tblW w:w="9639" w:type="dxa"/>
        <w:jc w:val="center"/>
        <w:tblLayout w:type="fixed"/>
        <w:tblLook w:val="04A0" w:firstRow="1" w:lastRow="0" w:firstColumn="1" w:lastColumn="0" w:noHBand="0" w:noVBand="1"/>
      </w:tblPr>
      <w:tblGrid>
        <w:gridCol w:w="4673"/>
        <w:gridCol w:w="4966"/>
      </w:tblGrid>
      <w:tr w:rsidR="0078454D" w:rsidRPr="000D039F" w14:paraId="32A1B07B" w14:textId="77777777" w:rsidTr="002E2451">
        <w:trPr>
          <w:tblHeader/>
          <w:jc w:val="center"/>
        </w:trPr>
        <w:tc>
          <w:tcPr>
            <w:tcW w:w="4673" w:type="dxa"/>
          </w:tcPr>
          <w:p w14:paraId="710791ED" w14:textId="468DBD40" w:rsidR="0078454D" w:rsidRPr="000D039F" w:rsidRDefault="0078454D" w:rsidP="0078454D">
            <w:pPr>
              <w:pStyle w:val="Tablehead"/>
              <w:keepNext w:val="0"/>
              <w:rPr>
                <w:rFonts w:asciiTheme="minorHAnsi" w:hAnsiTheme="minorHAnsi" w:cstheme="majorBidi"/>
                <w:lang w:val="ru-RU" w:eastAsia="zh-CN"/>
              </w:rPr>
            </w:pPr>
            <w:r w:rsidRPr="000D039F">
              <w:rPr>
                <w:lang w:val="ru-RU"/>
              </w:rPr>
              <w:t>Тип прибора</w:t>
            </w:r>
          </w:p>
        </w:tc>
        <w:tc>
          <w:tcPr>
            <w:tcW w:w="4966" w:type="dxa"/>
          </w:tcPr>
          <w:p w14:paraId="4A762CCE" w14:textId="3D2688C9" w:rsidR="0078454D" w:rsidRPr="000D039F" w:rsidRDefault="0078454D" w:rsidP="0078454D">
            <w:pPr>
              <w:pStyle w:val="Tablehead"/>
              <w:keepNext w:val="0"/>
              <w:rPr>
                <w:rFonts w:asciiTheme="majorBidi" w:hAnsiTheme="majorBidi" w:cstheme="majorBidi"/>
                <w:lang w:val="ru-RU" w:eastAsia="zh-CN"/>
              </w:rPr>
            </w:pPr>
            <w:r w:rsidRPr="000D039F">
              <w:rPr>
                <w:lang w:val="ru-RU"/>
              </w:rPr>
              <w:t>Месторасположение (страна/регион)</w:t>
            </w:r>
          </w:p>
        </w:tc>
      </w:tr>
      <w:tr w:rsidR="0078454D" w:rsidRPr="000D039F" w14:paraId="76625FB2" w14:textId="77777777" w:rsidTr="002E2451">
        <w:trPr>
          <w:jc w:val="center"/>
        </w:trPr>
        <w:tc>
          <w:tcPr>
            <w:tcW w:w="4673" w:type="dxa"/>
            <w:vMerge w:val="restart"/>
          </w:tcPr>
          <w:p w14:paraId="7FFC29C2" w14:textId="6686264A" w:rsidR="0078454D" w:rsidRPr="000D039F" w:rsidRDefault="0078454D" w:rsidP="0078454D">
            <w:pPr>
              <w:pStyle w:val="Tabletext"/>
              <w:rPr>
                <w:lang w:val="ru-RU" w:eastAsia="zh-CN"/>
              </w:rPr>
            </w:pPr>
            <w:r w:rsidRPr="000D039F">
              <w:rPr>
                <w:lang w:val="ru-RU"/>
              </w:rPr>
              <w:t>Солнечный радиотелескоп</w:t>
            </w:r>
          </w:p>
        </w:tc>
        <w:tc>
          <w:tcPr>
            <w:tcW w:w="4966" w:type="dxa"/>
          </w:tcPr>
          <w:p w14:paraId="07DAF7D5" w14:textId="65DC39DB" w:rsidR="0078454D" w:rsidRPr="000D039F" w:rsidRDefault="0078454D" w:rsidP="0078454D">
            <w:pPr>
              <w:pStyle w:val="Tabletext"/>
              <w:jc w:val="center"/>
              <w:rPr>
                <w:lang w:val="ru-RU" w:eastAsia="zh-CN"/>
              </w:rPr>
            </w:pPr>
            <w:r w:rsidRPr="000D039F">
              <w:rPr>
                <w:lang w:val="ru-RU"/>
              </w:rPr>
              <w:t>Российская Федерация</w:t>
            </w:r>
          </w:p>
        </w:tc>
      </w:tr>
      <w:tr w:rsidR="0078454D" w:rsidRPr="000D039F" w14:paraId="510D84B1" w14:textId="77777777" w:rsidTr="002E2451">
        <w:trPr>
          <w:jc w:val="center"/>
        </w:trPr>
        <w:tc>
          <w:tcPr>
            <w:tcW w:w="4673" w:type="dxa"/>
            <w:vMerge/>
          </w:tcPr>
          <w:p w14:paraId="36FE2E25" w14:textId="77777777" w:rsidR="0078454D" w:rsidRPr="000D039F" w:rsidRDefault="0078454D" w:rsidP="0078454D">
            <w:pPr>
              <w:pStyle w:val="Tabletext"/>
              <w:rPr>
                <w:lang w:val="ru-RU" w:eastAsia="zh-CN"/>
              </w:rPr>
            </w:pPr>
          </w:p>
        </w:tc>
        <w:tc>
          <w:tcPr>
            <w:tcW w:w="4966" w:type="dxa"/>
          </w:tcPr>
          <w:p w14:paraId="503D0C4B" w14:textId="5E0F414E" w:rsidR="0078454D" w:rsidRPr="000D039F" w:rsidRDefault="0078454D" w:rsidP="0078454D">
            <w:pPr>
              <w:pStyle w:val="Tabletext"/>
              <w:jc w:val="center"/>
              <w:rPr>
                <w:lang w:val="ru-RU" w:eastAsia="zh-CN"/>
              </w:rPr>
            </w:pPr>
            <w:r w:rsidRPr="000D039F">
              <w:rPr>
                <w:lang w:val="ru-RU"/>
              </w:rPr>
              <w:t>Финляндия (MRO-14 и MRO-1.8)</w:t>
            </w:r>
          </w:p>
        </w:tc>
      </w:tr>
      <w:tr w:rsidR="0078454D" w:rsidRPr="000D039F" w14:paraId="57894AAE" w14:textId="77777777" w:rsidTr="002E2451">
        <w:trPr>
          <w:jc w:val="center"/>
        </w:trPr>
        <w:tc>
          <w:tcPr>
            <w:tcW w:w="4673" w:type="dxa"/>
          </w:tcPr>
          <w:p w14:paraId="0EA86647" w14:textId="351FE79F" w:rsidR="0078454D" w:rsidRPr="000D039F" w:rsidRDefault="0078454D" w:rsidP="0078454D">
            <w:pPr>
              <w:pStyle w:val="Tabletext"/>
              <w:rPr>
                <w:lang w:val="ru-RU" w:eastAsia="zh-CN"/>
              </w:rPr>
            </w:pPr>
            <w:proofErr w:type="spellStart"/>
            <w:r w:rsidRPr="000D039F">
              <w:rPr>
                <w:lang w:val="ru-RU"/>
              </w:rPr>
              <w:t>Радиогелиограф</w:t>
            </w:r>
            <w:proofErr w:type="spellEnd"/>
          </w:p>
        </w:tc>
        <w:tc>
          <w:tcPr>
            <w:tcW w:w="4966" w:type="dxa"/>
          </w:tcPr>
          <w:p w14:paraId="6D685B73" w14:textId="050425E6" w:rsidR="0078454D" w:rsidRPr="000D039F" w:rsidRDefault="0078454D" w:rsidP="0078454D">
            <w:pPr>
              <w:pStyle w:val="Tabletext"/>
              <w:jc w:val="center"/>
              <w:rPr>
                <w:lang w:val="ru-RU" w:eastAsia="zh-CN"/>
              </w:rPr>
            </w:pPr>
            <w:r w:rsidRPr="000D039F">
              <w:rPr>
                <w:lang w:val="ru-RU"/>
              </w:rPr>
              <w:t>Финляндия, Япония, США, Российская Федерация, Индия</w:t>
            </w:r>
          </w:p>
        </w:tc>
      </w:tr>
      <w:tr w:rsidR="0078454D" w:rsidRPr="000D039F" w14:paraId="4065F395" w14:textId="77777777" w:rsidTr="002E2451">
        <w:trPr>
          <w:jc w:val="center"/>
        </w:trPr>
        <w:tc>
          <w:tcPr>
            <w:tcW w:w="4673" w:type="dxa"/>
          </w:tcPr>
          <w:p w14:paraId="4902D173" w14:textId="155B79A2" w:rsidR="0078454D" w:rsidRPr="000D039F" w:rsidRDefault="0078454D" w:rsidP="0078454D">
            <w:pPr>
              <w:pStyle w:val="Tabletext"/>
              <w:rPr>
                <w:lang w:val="ru-RU" w:eastAsia="zh-CN"/>
              </w:rPr>
            </w:pPr>
            <w:r w:rsidRPr="000D039F">
              <w:rPr>
                <w:lang w:val="ru-RU"/>
              </w:rPr>
              <w:t>Спектрограф</w:t>
            </w:r>
          </w:p>
        </w:tc>
        <w:tc>
          <w:tcPr>
            <w:tcW w:w="4966" w:type="dxa"/>
          </w:tcPr>
          <w:p w14:paraId="0C29F342" w14:textId="0BB69991" w:rsidR="0078454D" w:rsidRPr="000D039F" w:rsidRDefault="0078454D" w:rsidP="0078454D">
            <w:pPr>
              <w:pStyle w:val="Tabletext"/>
              <w:jc w:val="center"/>
              <w:rPr>
                <w:lang w:val="ru-RU" w:eastAsia="zh-CN"/>
              </w:rPr>
            </w:pPr>
            <w:r w:rsidRPr="000D039F">
              <w:rPr>
                <w:lang w:val="ru-RU"/>
              </w:rPr>
              <w:t>Индия, Российская Федерация, Украина, Чешская Республика, Швейцария</w:t>
            </w:r>
          </w:p>
        </w:tc>
      </w:tr>
      <w:tr w:rsidR="0078454D" w:rsidRPr="000D039F" w14:paraId="19A18D0C" w14:textId="77777777" w:rsidTr="002E2451">
        <w:trPr>
          <w:jc w:val="center"/>
        </w:trPr>
        <w:tc>
          <w:tcPr>
            <w:tcW w:w="4673" w:type="dxa"/>
          </w:tcPr>
          <w:p w14:paraId="223E7558" w14:textId="3B97BCB4" w:rsidR="0078454D" w:rsidRPr="000D039F" w:rsidRDefault="0078454D" w:rsidP="0078454D">
            <w:pPr>
              <w:pStyle w:val="Tabletext"/>
              <w:rPr>
                <w:lang w:val="ru-RU" w:eastAsia="zh-CN"/>
              </w:rPr>
            </w:pPr>
            <w:r w:rsidRPr="000D039F">
              <w:rPr>
                <w:lang w:val="ru-RU"/>
              </w:rPr>
              <w:t xml:space="preserve">ВЧ </w:t>
            </w:r>
            <w:proofErr w:type="spellStart"/>
            <w:r w:rsidRPr="000D039F">
              <w:rPr>
                <w:lang w:val="ru-RU"/>
              </w:rPr>
              <w:t>cпектрограф</w:t>
            </w:r>
            <w:proofErr w:type="spellEnd"/>
          </w:p>
        </w:tc>
        <w:tc>
          <w:tcPr>
            <w:tcW w:w="4966" w:type="dxa"/>
          </w:tcPr>
          <w:p w14:paraId="51287F1E" w14:textId="733E8997" w:rsidR="0078454D" w:rsidRPr="000D039F" w:rsidRDefault="0078454D" w:rsidP="0078454D">
            <w:pPr>
              <w:pStyle w:val="Tabletext"/>
              <w:jc w:val="center"/>
              <w:rPr>
                <w:lang w:val="ru-RU" w:eastAsia="zh-CN"/>
              </w:rPr>
            </w:pPr>
            <w:r w:rsidRPr="000D039F">
              <w:rPr>
                <w:lang w:val="ru-RU"/>
              </w:rPr>
              <w:t>Франция (декаметровая решетка), Япония</w:t>
            </w:r>
          </w:p>
        </w:tc>
      </w:tr>
      <w:tr w:rsidR="0078454D" w:rsidRPr="000D039F" w14:paraId="51A3AD21" w14:textId="77777777" w:rsidTr="002E2451">
        <w:trPr>
          <w:jc w:val="center"/>
        </w:trPr>
        <w:tc>
          <w:tcPr>
            <w:tcW w:w="4673" w:type="dxa"/>
          </w:tcPr>
          <w:p w14:paraId="65ACD575" w14:textId="1C288199" w:rsidR="0078454D" w:rsidRPr="000D039F" w:rsidRDefault="0078454D" w:rsidP="0078454D">
            <w:pPr>
              <w:pStyle w:val="Tabletext"/>
              <w:rPr>
                <w:lang w:val="ru-RU" w:eastAsia="zh-CN"/>
              </w:rPr>
            </w:pPr>
            <w:r w:rsidRPr="000D039F">
              <w:rPr>
                <w:lang w:val="ru-RU"/>
              </w:rPr>
              <w:t>Ионосферный</w:t>
            </w:r>
          </w:p>
        </w:tc>
        <w:tc>
          <w:tcPr>
            <w:tcW w:w="4966" w:type="dxa"/>
          </w:tcPr>
          <w:p w14:paraId="3285CA03" w14:textId="073805DA" w:rsidR="0078454D" w:rsidRPr="000D039F" w:rsidRDefault="0078454D" w:rsidP="0078454D">
            <w:pPr>
              <w:pStyle w:val="Tabletext"/>
              <w:jc w:val="center"/>
              <w:rPr>
                <w:lang w:val="ru-RU" w:eastAsia="zh-CN"/>
              </w:rPr>
            </w:pPr>
            <w:r w:rsidRPr="000D039F">
              <w:rPr>
                <w:lang w:val="ru-RU"/>
              </w:rPr>
              <w:t>Норвегия (Тромсё), США (Аляска, Пуэрто-Рико), Российская Федерация (Васильсурск), Германия</w:t>
            </w:r>
          </w:p>
        </w:tc>
      </w:tr>
      <w:tr w:rsidR="0078454D" w:rsidRPr="000D039F" w14:paraId="560C1162" w14:textId="77777777" w:rsidTr="002E2451">
        <w:trPr>
          <w:jc w:val="center"/>
        </w:trPr>
        <w:tc>
          <w:tcPr>
            <w:tcW w:w="4673" w:type="dxa"/>
          </w:tcPr>
          <w:p w14:paraId="0F35B53D" w14:textId="789BC725" w:rsidR="0078454D" w:rsidRPr="000D039F" w:rsidRDefault="0078454D" w:rsidP="0078454D">
            <w:pPr>
              <w:pStyle w:val="Tabletext"/>
              <w:rPr>
                <w:lang w:val="ru-RU" w:eastAsia="zh-CN"/>
              </w:rPr>
            </w:pPr>
            <w:r w:rsidRPr="000D039F">
              <w:rPr>
                <w:lang w:val="ru-RU"/>
              </w:rPr>
              <w:t>Ионозонды</w:t>
            </w:r>
          </w:p>
        </w:tc>
        <w:tc>
          <w:tcPr>
            <w:tcW w:w="4966" w:type="dxa"/>
          </w:tcPr>
          <w:p w14:paraId="1A76AE5E" w14:textId="5CC7403E" w:rsidR="0078454D" w:rsidRPr="000D039F" w:rsidRDefault="0078454D" w:rsidP="0078454D">
            <w:pPr>
              <w:pStyle w:val="Tabletext"/>
              <w:jc w:val="center"/>
              <w:rPr>
                <w:lang w:val="ru-RU" w:eastAsia="zh-CN"/>
              </w:rPr>
            </w:pPr>
            <w:r w:rsidRPr="000D039F">
              <w:rPr>
                <w:lang w:val="ru-RU"/>
              </w:rPr>
              <w:t>Германия</w:t>
            </w:r>
          </w:p>
        </w:tc>
      </w:tr>
      <w:tr w:rsidR="0078454D" w:rsidRPr="000D039F" w14:paraId="22A479C8" w14:textId="77777777" w:rsidTr="002E2451">
        <w:trPr>
          <w:jc w:val="center"/>
        </w:trPr>
        <w:tc>
          <w:tcPr>
            <w:tcW w:w="4673" w:type="dxa"/>
          </w:tcPr>
          <w:p w14:paraId="2803B026" w14:textId="72B58156" w:rsidR="0078454D" w:rsidRPr="000D039F" w:rsidRDefault="0078454D" w:rsidP="0078454D">
            <w:pPr>
              <w:pStyle w:val="Tabletext"/>
              <w:rPr>
                <w:lang w:val="ru-RU" w:eastAsia="zh-CN"/>
              </w:rPr>
            </w:pPr>
            <w:r w:rsidRPr="000D039F">
              <w:rPr>
                <w:lang w:val="ru-RU"/>
              </w:rPr>
              <w:t>Радиолокатор когерентного рассеяния</w:t>
            </w:r>
          </w:p>
        </w:tc>
        <w:tc>
          <w:tcPr>
            <w:tcW w:w="4966" w:type="dxa"/>
          </w:tcPr>
          <w:p w14:paraId="30896996" w14:textId="19391B22" w:rsidR="0078454D" w:rsidRPr="000D039F" w:rsidRDefault="0078454D" w:rsidP="0078454D">
            <w:pPr>
              <w:pStyle w:val="Tabletext"/>
              <w:jc w:val="center"/>
              <w:rPr>
                <w:lang w:val="ru-RU" w:eastAsia="zh-CN"/>
              </w:rPr>
            </w:pPr>
            <w:r w:rsidRPr="000D039F">
              <w:rPr>
                <w:lang w:val="ru-RU"/>
              </w:rPr>
              <w:t>Норвегия (MAARSY)</w:t>
            </w:r>
          </w:p>
        </w:tc>
      </w:tr>
    </w:tbl>
    <w:p w14:paraId="1AE0C2C7" w14:textId="77777777" w:rsidR="003F776F" w:rsidRPr="000D039F" w:rsidRDefault="003F776F" w:rsidP="003F776F">
      <w:pPr>
        <w:pStyle w:val="Tablefin"/>
        <w:rPr>
          <w:lang w:val="ru-RU"/>
        </w:rPr>
      </w:pPr>
    </w:p>
    <w:p w14:paraId="195CD143" w14:textId="77777777" w:rsidR="00D50D9F" w:rsidRPr="000D039F" w:rsidRDefault="00D50D9F" w:rsidP="00D50D9F">
      <w:pPr>
        <w:rPr>
          <w:lang w:val="ru-RU"/>
        </w:rPr>
      </w:pPr>
    </w:p>
    <w:p w14:paraId="34CEC163" w14:textId="77777777" w:rsidR="00D50D9F" w:rsidRPr="000D039F" w:rsidRDefault="00D50D9F" w:rsidP="00D50D9F">
      <w:pPr>
        <w:rPr>
          <w:lang w:val="ru-RU"/>
        </w:rPr>
      </w:pPr>
    </w:p>
    <w:p w14:paraId="29829275" w14:textId="77777777" w:rsidR="00D50D9F" w:rsidRPr="000D039F" w:rsidRDefault="00D50D9F" w:rsidP="00D50D9F">
      <w:pPr>
        <w:rPr>
          <w:lang w:val="ru-RU"/>
        </w:rPr>
      </w:pPr>
    </w:p>
    <w:p w14:paraId="6296C24B" w14:textId="77777777" w:rsidR="00D50D9F" w:rsidRPr="000D039F" w:rsidRDefault="00D50D9F" w:rsidP="00D50D9F">
      <w:pPr>
        <w:rPr>
          <w:lang w:val="ru-RU"/>
        </w:rPr>
      </w:pPr>
    </w:p>
    <w:p w14:paraId="7EBDD204" w14:textId="77777777" w:rsidR="00D50D9F" w:rsidRPr="000D039F" w:rsidRDefault="00D50D9F" w:rsidP="00D50D9F">
      <w:pPr>
        <w:rPr>
          <w:lang w:val="ru-RU"/>
        </w:rPr>
      </w:pPr>
    </w:p>
    <w:p w14:paraId="488479EB" w14:textId="77777777" w:rsidR="00D50D9F" w:rsidRPr="000D039F" w:rsidRDefault="00D50D9F" w:rsidP="00D50D9F">
      <w:pPr>
        <w:rPr>
          <w:lang w:val="ru-RU"/>
        </w:rPr>
      </w:pPr>
    </w:p>
    <w:p w14:paraId="6970953D" w14:textId="77777777" w:rsidR="003F776F" w:rsidRPr="000D039F" w:rsidRDefault="003F776F" w:rsidP="003F776F">
      <w:pPr>
        <w:rPr>
          <w:lang w:val="ru-RU"/>
        </w:rPr>
      </w:pPr>
    </w:p>
    <w:p w14:paraId="04BA1FC2" w14:textId="77777777" w:rsidR="00E05153" w:rsidRPr="000D039F" w:rsidRDefault="00E05153">
      <w:pPr>
        <w:tabs>
          <w:tab w:val="clear" w:pos="1134"/>
          <w:tab w:val="clear" w:pos="1871"/>
          <w:tab w:val="clear" w:pos="2268"/>
        </w:tabs>
        <w:overflowPunct/>
        <w:autoSpaceDE/>
        <w:autoSpaceDN/>
        <w:adjustRightInd/>
        <w:spacing w:before="0"/>
        <w:textAlignment w:val="auto"/>
        <w:rPr>
          <w:lang w:val="ru-RU"/>
        </w:rPr>
        <w:sectPr w:rsidR="00E05153" w:rsidRPr="000D039F" w:rsidSect="00D50D9F">
          <w:headerReference w:type="default" r:id="rId145"/>
          <w:type w:val="oddPage"/>
          <w:pgSz w:w="11907" w:h="16834" w:code="9"/>
          <w:pgMar w:top="1418" w:right="1134" w:bottom="1134" w:left="1134" w:header="720" w:footer="482" w:gutter="0"/>
          <w:cols w:space="720"/>
          <w:vAlign w:val="both"/>
          <w:docGrid w:linePitch="326"/>
        </w:sectPr>
      </w:pPr>
    </w:p>
    <w:p w14:paraId="3E0A2AAB" w14:textId="770C5B31" w:rsidR="00345885" w:rsidRPr="000D039F" w:rsidRDefault="009B1DDD" w:rsidP="00345885">
      <w:pPr>
        <w:pStyle w:val="ChapNo"/>
        <w:rPr>
          <w:sz w:val="22"/>
          <w:lang w:val="ru-RU"/>
        </w:rPr>
      </w:pPr>
      <w:bookmarkStart w:id="373" w:name="_Toc225752121"/>
      <w:bookmarkStart w:id="374" w:name="_Toc225754189"/>
      <w:bookmarkStart w:id="375" w:name="_Toc236238869"/>
      <w:bookmarkStart w:id="376" w:name="_Toc236299119"/>
      <w:r w:rsidRPr="000D039F">
        <w:rPr>
          <w:lang w:val="ru-RU"/>
        </w:rPr>
        <w:lastRenderedPageBreak/>
        <w:t>ГЛАВА</w:t>
      </w:r>
      <w:r w:rsidR="00345885" w:rsidRPr="000D039F">
        <w:rPr>
          <w:lang w:val="ru-RU"/>
        </w:rPr>
        <w:t xml:space="preserve"> </w:t>
      </w:r>
      <w:r w:rsidR="00345885" w:rsidRPr="000D039F">
        <w:rPr>
          <w:bCs/>
          <w:szCs w:val="28"/>
          <w:lang w:val="ru-RU"/>
        </w:rPr>
        <w:t>7</w:t>
      </w:r>
      <w:bookmarkEnd w:id="373"/>
      <w:bookmarkEnd w:id="374"/>
      <w:bookmarkEnd w:id="375"/>
      <w:bookmarkEnd w:id="376"/>
    </w:p>
    <w:p w14:paraId="2713BFDC" w14:textId="6464B2FD" w:rsidR="00345885" w:rsidRPr="000D039F" w:rsidRDefault="009B1DDD" w:rsidP="00345885">
      <w:pPr>
        <w:pStyle w:val="Chaptitle"/>
        <w:rPr>
          <w:lang w:val="ru-RU"/>
        </w:rPr>
      </w:pPr>
      <w:r w:rsidRPr="000D039F">
        <w:rPr>
          <w:lang w:val="ru-RU"/>
        </w:rPr>
        <w:t>Другие системы радиосвязи для метеорологической и связанной с ней деятельности в области окружающей среды</w:t>
      </w:r>
    </w:p>
    <w:p w14:paraId="53071F1A" w14:textId="77777777" w:rsidR="00080B7E" w:rsidRPr="000D039F" w:rsidRDefault="00080B7E" w:rsidP="0053797A">
      <w:pPr>
        <w:pStyle w:val="Heading2"/>
        <w:rPr>
          <w:lang w:val="ru-RU"/>
        </w:rPr>
      </w:pPr>
      <w:bookmarkStart w:id="377" w:name="_heading=h.1fob9te" w:colFirst="0" w:colLast="0"/>
      <w:bookmarkStart w:id="378" w:name="_Toc236299120"/>
      <w:bookmarkEnd w:id="377"/>
      <w:r w:rsidRPr="000D039F">
        <w:rPr>
          <w:lang w:val="ru-RU"/>
        </w:rPr>
        <w:t>7.1</w:t>
      </w:r>
      <w:r w:rsidRPr="000D039F">
        <w:rPr>
          <w:lang w:val="ru-RU"/>
        </w:rPr>
        <w:tab/>
        <w:t>Введение</w:t>
      </w:r>
      <w:bookmarkEnd w:id="378"/>
    </w:p>
    <w:p w14:paraId="534111F2" w14:textId="77777777" w:rsidR="00080B7E" w:rsidRPr="000D039F" w:rsidRDefault="00080B7E" w:rsidP="00080B7E">
      <w:pPr>
        <w:rPr>
          <w:lang w:val="ru-RU"/>
        </w:rPr>
      </w:pPr>
      <w:r w:rsidRPr="000D039F">
        <w:rPr>
          <w:lang w:val="ru-RU"/>
        </w:rPr>
        <w:t xml:space="preserve">Как обсуждалось в Главе 1, метеорологическим, климатическим, гидрологическим, морским и связанным с окружающей средой службам необходимо собирать данные наблюдений из множества отдаленных мест на суше, над морем, в воздухе и космосе. Таким образом, глобальная инфраструктура ВМО полагается на многие другие службы радиосвязи, помимо метеорологической спутниковой службы, вспомогательной службы метеорологии, радиолокационной службы и ССИЗ, описанных в предыдущих главах. В этой главе приводится описание некоторых из таких дополнительных систем, функционирование которых основано на радиочастотах. </w:t>
      </w:r>
    </w:p>
    <w:p w14:paraId="025A412B" w14:textId="28976E1A" w:rsidR="00080B7E" w:rsidRPr="000D039F" w:rsidRDefault="00080B7E" w:rsidP="00080B7E">
      <w:pPr>
        <w:rPr>
          <w:lang w:val="ru-RU"/>
        </w:rPr>
      </w:pPr>
      <w:r w:rsidRPr="000D039F">
        <w:rPr>
          <w:lang w:val="ru-RU"/>
        </w:rPr>
        <w:t>В разделах 7.2</w:t>
      </w:r>
      <w:r w:rsidR="00A6534C" w:rsidRPr="000D039F">
        <w:rPr>
          <w:lang w:val="ru-RU"/>
        </w:rPr>
        <w:t>–</w:t>
      </w:r>
      <w:r w:rsidRPr="000D039F">
        <w:rPr>
          <w:lang w:val="ru-RU"/>
        </w:rPr>
        <w:t xml:space="preserve">7.4 представлена информация о системах, используемых для обмена данными от систем измерений </w:t>
      </w:r>
      <w:r w:rsidRPr="000D039F">
        <w:rPr>
          <w:i/>
          <w:iCs/>
          <w:lang w:val="ru-RU"/>
        </w:rPr>
        <w:t>in situ</w:t>
      </w:r>
      <w:r w:rsidRPr="000D039F">
        <w:rPr>
          <w:lang w:val="ru-RU"/>
        </w:rPr>
        <w:t xml:space="preserve"> и распространения прогностических данных. В разделах 7.5</w:t>
      </w:r>
      <w:r w:rsidR="00A6534C" w:rsidRPr="000D039F">
        <w:rPr>
          <w:lang w:val="ru-RU"/>
        </w:rPr>
        <w:t>–</w:t>
      </w:r>
      <w:r w:rsidRPr="000D039F">
        <w:rPr>
          <w:lang w:val="ru-RU"/>
        </w:rPr>
        <w:t>7.8 описываются системы наблюдений, основанные на доступе к радиочастотному спектру для измерения конкретных характеристик окружающей среды, таких как местоположение и время ударов молнии. Некоторые из этих систем используют попутные сигналы, создаваемые другими применениями радиочастотного спектра, для проведения измерений атмосферных характеристик.</w:t>
      </w:r>
    </w:p>
    <w:p w14:paraId="5B82B056" w14:textId="77777777" w:rsidR="00080B7E" w:rsidRPr="000D039F" w:rsidRDefault="00080B7E" w:rsidP="00080B7E">
      <w:pPr>
        <w:rPr>
          <w:lang w:val="ru-RU"/>
        </w:rPr>
      </w:pPr>
      <w:r w:rsidRPr="000D039F">
        <w:rPr>
          <w:lang w:val="ru-RU"/>
        </w:rPr>
        <w:t xml:space="preserve">Увеличение разрешения моделей ЧПП привело к увеличению спроса на измерения параметров окружающей среды </w:t>
      </w:r>
      <w:r w:rsidRPr="000D039F">
        <w:rPr>
          <w:i/>
          <w:iCs/>
          <w:lang w:val="ru-RU"/>
        </w:rPr>
        <w:t>in situ</w:t>
      </w:r>
      <w:r w:rsidRPr="000D039F">
        <w:rPr>
          <w:lang w:val="ru-RU"/>
        </w:rPr>
        <w:t xml:space="preserve">, многие из которых теперь могут предоставляться с использованием автоматизированных систем. Технология беспроводной связи способна дать этим системам возможность функционировать и обмениваться данными из удаленных мест, а в некоторых случаях эти каналы связи могут также обеспечить дистанционное управление и техническое обслуживание, сокращая потребность во вмешательстве человека и облегчая поддержание работы удаленных станций. Поскольку технологии продолжают развиваться, эти системы в настоящее время используют различные службы радиосвязи для обмена данными между удаленными станциями и узлами обработки данных. </w:t>
      </w:r>
    </w:p>
    <w:p w14:paraId="3FB3C968" w14:textId="77777777" w:rsidR="00080B7E" w:rsidRPr="000D039F" w:rsidRDefault="00080B7E" w:rsidP="00080B7E">
      <w:pPr>
        <w:rPr>
          <w:lang w:val="ru-RU"/>
        </w:rPr>
      </w:pPr>
      <w:r w:rsidRPr="000D039F">
        <w:rPr>
          <w:lang w:val="ru-RU"/>
        </w:rPr>
        <w:t>Важно также обеспечить, чтобы метеорологическая информация и предупреждения распространялись конечным пользователям с минимальной задержкой, будь то в густонаселенных городских районах или в отдаленных малонаселенных районах. Кроме того, метеорологическое, климатическое, гидрологическое, морское и связанное с окружающей средой обслуживание предоставляется в поддержку морской и авиационной деятельности по всему миру, что позволяет обеспечить безопасное функционирование этих весьма чувствительных к погоде секторов. В системах распространения метеорологической продукции используется широкий спектр служб радиосвязи для предоставления обслуживания широкому кругу конечных пользователей.</w:t>
      </w:r>
    </w:p>
    <w:p w14:paraId="6F42766A" w14:textId="77777777" w:rsidR="00080B7E" w:rsidRPr="000D039F" w:rsidRDefault="00080B7E" w:rsidP="0053797A">
      <w:pPr>
        <w:pStyle w:val="Heading2"/>
        <w:rPr>
          <w:lang w:val="ru-RU"/>
        </w:rPr>
      </w:pPr>
      <w:bookmarkStart w:id="379" w:name="_Toc236299121"/>
      <w:r w:rsidRPr="000D039F">
        <w:rPr>
          <w:lang w:val="ru-RU"/>
        </w:rPr>
        <w:t>7.2</w:t>
      </w:r>
      <w:r w:rsidRPr="000D039F">
        <w:rPr>
          <w:lang w:val="ru-RU"/>
        </w:rPr>
        <w:tab/>
        <w:t>Системы распространения данных</w:t>
      </w:r>
      <w:bookmarkEnd w:id="379"/>
    </w:p>
    <w:p w14:paraId="63C5C654" w14:textId="77777777" w:rsidR="00080B7E" w:rsidRPr="000D039F" w:rsidRDefault="00080B7E" w:rsidP="00080B7E">
      <w:pPr>
        <w:rPr>
          <w:lang w:val="ru-RU"/>
        </w:rPr>
      </w:pPr>
      <w:r w:rsidRPr="000D039F">
        <w:rPr>
          <w:lang w:val="ru-RU"/>
        </w:rPr>
        <w:t xml:space="preserve">Как отмечалось в п. 7.1, потребность в большем объеме измерений </w:t>
      </w:r>
      <w:r w:rsidRPr="000D039F">
        <w:rPr>
          <w:i/>
          <w:iCs/>
          <w:lang w:val="ru-RU"/>
        </w:rPr>
        <w:t>in situ</w:t>
      </w:r>
      <w:r w:rsidRPr="000D039F">
        <w:rPr>
          <w:lang w:val="ru-RU"/>
        </w:rPr>
        <w:t xml:space="preserve"> в поддержку достижений в области прогнозирования погоды привела к росту использования автоматических систем измерений, которым требуются надежные каналы связи для обмена данными и обеспечения возможности дистанционного управления и контроля. Технические характеристики этих систем, включая рабочие частоты, варьируются в широком диапазоне, и могут быть задействованы почти все метеорологические полосы радиочастот; операторы могут также использовать коммерчески доступные каналы связи (например, мобильный Интернет). Выбор часто осуществляется исходя из необходимой ширины полосы, которая в свою очередь определяется типом и количеством передаваемой информации. </w:t>
      </w:r>
    </w:p>
    <w:p w14:paraId="35566E3E" w14:textId="70046569" w:rsidR="00080B7E" w:rsidRPr="000D039F" w:rsidRDefault="00080B7E" w:rsidP="00080B7E">
      <w:pPr>
        <w:rPr>
          <w:lang w:val="ru-RU"/>
        </w:rPr>
      </w:pPr>
      <w:r w:rsidRPr="000D039F">
        <w:rPr>
          <w:lang w:val="ru-RU"/>
        </w:rPr>
        <w:t xml:space="preserve">Распространение прогнозов имеет то же значение, что и сбор, и архивирование данных о погоде. Общедоступность этих прогнозов </w:t>
      </w:r>
      <w:r w:rsidR="00655E24" w:rsidRPr="000D039F">
        <w:rPr>
          <w:lang w:val="ru-RU"/>
        </w:rPr>
        <w:t>является</w:t>
      </w:r>
      <w:r w:rsidRPr="000D039F">
        <w:rPr>
          <w:lang w:val="ru-RU"/>
        </w:rPr>
        <w:t xml:space="preserve"> обязательным условием для спасения жизней, чтобы люди могли принять необходимые меры для защиты себя самих и своего имущества. Инициатива Организации Объединенных Наций </w:t>
      </w:r>
      <w:r w:rsidR="00655E24" w:rsidRPr="000D039F">
        <w:rPr>
          <w:lang w:val="ru-RU"/>
        </w:rPr>
        <w:t>"</w:t>
      </w:r>
      <w:r w:rsidRPr="000D039F">
        <w:rPr>
          <w:lang w:val="ru-RU"/>
        </w:rPr>
        <w:t>Заблаговременные предупреждения для всех</w:t>
      </w:r>
      <w:r w:rsidR="00655E24" w:rsidRPr="000D039F">
        <w:rPr>
          <w:lang w:val="ru-RU"/>
        </w:rPr>
        <w:t>"</w:t>
      </w:r>
      <w:r w:rsidRPr="000D039F">
        <w:rPr>
          <w:lang w:val="ru-RU"/>
        </w:rPr>
        <w:t xml:space="preserve"> (ЗПДВ) направлена на обеспечение всеобщей защиты от опасных метеорологических, гидрологических или климатических явлений с помощью жизненно важных систем заблаговременных предупреждений. Она строится на четырех основных компонентах и обеспечивает эффективные и инклюзивные системы заблаговременных предупреждений о многих опасных явлениях. Третий компонент, </w:t>
      </w:r>
      <w:hyperlink r:id="rId146" w:history="1">
        <w:r w:rsidR="00655E24" w:rsidRPr="000D039F">
          <w:rPr>
            <w:lang w:val="ru-RU"/>
          </w:rPr>
          <w:t>"</w:t>
        </w:r>
        <w:r w:rsidRPr="000D039F">
          <w:rPr>
            <w:rStyle w:val="Hyperlink"/>
            <w:lang w:val="ru-RU"/>
          </w:rPr>
          <w:t>Распространение предупреждений и коммуникация</w:t>
        </w:r>
        <w:r w:rsidR="00655E24" w:rsidRPr="000D039F">
          <w:rPr>
            <w:lang w:val="ru-RU"/>
          </w:rPr>
          <w:t>"</w:t>
        </w:r>
      </w:hyperlink>
      <w:r w:rsidRPr="000D039F">
        <w:rPr>
          <w:lang w:val="ru-RU"/>
        </w:rPr>
        <w:t xml:space="preserve">, осуществляемый под руководством МСЭ, сосредоточен на обеспечении связи на отрезке </w:t>
      </w:r>
      <w:r w:rsidR="00655E24" w:rsidRPr="000D039F">
        <w:rPr>
          <w:lang w:val="ru-RU"/>
        </w:rPr>
        <w:t>"</w:t>
      </w:r>
      <w:r w:rsidRPr="000D039F">
        <w:rPr>
          <w:lang w:val="ru-RU"/>
        </w:rPr>
        <w:t>последней мили</w:t>
      </w:r>
      <w:r w:rsidR="00655E24" w:rsidRPr="000D039F">
        <w:rPr>
          <w:lang w:val="ru-RU"/>
        </w:rPr>
        <w:t>"</w:t>
      </w:r>
      <w:r w:rsidRPr="000D039F">
        <w:rPr>
          <w:lang w:val="ru-RU"/>
        </w:rPr>
        <w:t>, чтобы гарантировать, что предупреждения вовремя дойдут до людей, подвергающихся риску, чтобы они могли принять меры.</w:t>
      </w:r>
    </w:p>
    <w:p w14:paraId="4FCFFF50" w14:textId="77777777" w:rsidR="00080B7E" w:rsidRPr="000D039F" w:rsidRDefault="00080B7E" w:rsidP="00ED2F3A">
      <w:pPr>
        <w:keepNext/>
        <w:keepLines/>
        <w:rPr>
          <w:lang w:val="ru-RU"/>
        </w:rPr>
      </w:pPr>
      <w:r w:rsidRPr="000D039F">
        <w:rPr>
          <w:lang w:val="ru-RU"/>
        </w:rPr>
        <w:lastRenderedPageBreak/>
        <w:t>В течение нескольких лет был разработан ряд специализированных радиосистем, с помощью которых осуществляется распространение прогнозов и других метеорологических данных. Одной из самых простых таких систем является широковещательная передача голосовых сообщений. В подобных системах обычно применяется ОВЧ радио, в связи с чем населению необходимо минимальное оборудование. Эти системы служат для предупреждения населения об угрозе штормов, наводнениях, экстремальных температурах и других опасностях естественного и антропогенного происхождения. Системы могут быть усовершенствованы, например посредством коротких передач данных, доступных для лиц с пониженным слухом, которые пользуются специальным оборудованием. Такие системы могут также предназначаться для того, чтобы обеспечивать распределение непрерывных данных или оставаться в режиме молчания до срабатывания от звукового сигнала тревоги, означающего определенное событие, такое как штормовая погода или другая непосредственная опасность. Системы распространения информации могут полагаться на фиксированную службу и подвижную службу, включая морскую подвижную службу. Другие системы распространения информации работают с использованием радио- и телевизионных передач (наземных и спутниковых) и линий вниз метеорологической спутниковой службы (подробная информация об этом приводится в Главе 2).</w:t>
      </w:r>
    </w:p>
    <w:p w14:paraId="79828224" w14:textId="77777777" w:rsidR="00080B7E" w:rsidRPr="000D039F" w:rsidRDefault="00080B7E" w:rsidP="0053797A">
      <w:pPr>
        <w:pStyle w:val="Heading2"/>
        <w:rPr>
          <w:lang w:val="ru-RU"/>
        </w:rPr>
      </w:pPr>
      <w:bookmarkStart w:id="380" w:name="_Toc236299122"/>
      <w:r w:rsidRPr="000D039F">
        <w:rPr>
          <w:lang w:val="ru-RU"/>
        </w:rPr>
        <w:t>7.3</w:t>
      </w:r>
      <w:r w:rsidRPr="000D039F">
        <w:rPr>
          <w:lang w:val="ru-RU"/>
        </w:rPr>
        <w:tab/>
        <w:t>Беспилотные авиационные системы для метеорологического зондирования</w:t>
      </w:r>
      <w:bookmarkEnd w:id="380"/>
      <w:r w:rsidRPr="000D039F">
        <w:rPr>
          <w:lang w:val="ru-RU"/>
        </w:rPr>
        <w:t xml:space="preserve"> </w:t>
      </w:r>
    </w:p>
    <w:p w14:paraId="1EC7965E" w14:textId="5385F04F" w:rsidR="00080B7E" w:rsidRPr="000D039F" w:rsidRDefault="00080B7E" w:rsidP="00080B7E">
      <w:pPr>
        <w:rPr>
          <w:lang w:val="ru-RU"/>
        </w:rPr>
      </w:pPr>
      <w:r w:rsidRPr="000D039F">
        <w:rPr>
          <w:lang w:val="ru-RU"/>
        </w:rPr>
        <w:t xml:space="preserve">Беспилотные авиационные системы для метеорологического зондирования (БАС-МЗ) приобретают все большее значение для метеорологической деятельности и наблюдения Земли. Во многих существующих сетях наблюдений выборка пограничного слоя и нижней атмосферы не проводится во временных и пространственных масштабах, необходимых для улучшения мезомасштабного анализа. БАС-МЗ создали новые возможности для частичного восполнения этого пробела в наблюдениях (см. Рисунок </w:t>
      </w:r>
      <w:proofErr w:type="gramStart"/>
      <w:r w:rsidRPr="000D039F">
        <w:rPr>
          <w:lang w:val="ru-RU"/>
        </w:rPr>
        <w:t>7-1</w:t>
      </w:r>
      <w:proofErr w:type="gramEnd"/>
      <w:r w:rsidRPr="000D039F">
        <w:rPr>
          <w:lang w:val="ru-RU"/>
        </w:rPr>
        <w:t>).</w:t>
      </w:r>
    </w:p>
    <w:p w14:paraId="63A4CCD1" w14:textId="2ECA3684" w:rsidR="00345885" w:rsidRPr="000D039F" w:rsidRDefault="00080B7E" w:rsidP="00345885">
      <w:pPr>
        <w:pStyle w:val="FigureNo"/>
        <w:rPr>
          <w:lang w:val="ru-RU"/>
        </w:rPr>
      </w:pPr>
      <w:r w:rsidRPr="000D039F">
        <w:rPr>
          <w:lang w:val="ru-RU"/>
        </w:rPr>
        <w:t>Рисунок</w:t>
      </w:r>
      <w:r w:rsidR="00345885" w:rsidRPr="000D039F">
        <w:rPr>
          <w:lang w:val="ru-RU"/>
        </w:rPr>
        <w:t xml:space="preserve"> </w:t>
      </w:r>
      <w:proofErr w:type="gramStart"/>
      <w:r w:rsidR="00345885" w:rsidRPr="000D039F">
        <w:rPr>
          <w:lang w:val="ru-RU"/>
        </w:rPr>
        <w:t>7-1</w:t>
      </w:r>
      <w:proofErr w:type="gramEnd"/>
    </w:p>
    <w:p w14:paraId="44525447" w14:textId="7578F2FA" w:rsidR="00345885" w:rsidRPr="000D039F" w:rsidRDefault="00080B7E" w:rsidP="00ED2F3A">
      <w:pPr>
        <w:pStyle w:val="Figuretitle"/>
        <w:spacing w:after="240"/>
        <w:rPr>
          <w:lang w:val="ru-RU"/>
        </w:rPr>
      </w:pPr>
      <w:r w:rsidRPr="000D039F">
        <w:rPr>
          <w:lang w:val="ru-RU"/>
        </w:rPr>
        <w:t>Диаграмма сравнения горизонтального и вертикального охвата пяти измерительных систем с указанием пробелов в приповерхностных измерениях</w:t>
      </w:r>
    </w:p>
    <w:p w14:paraId="25780648" w14:textId="4F5CAD35" w:rsidR="00345885" w:rsidRPr="000D039F" w:rsidRDefault="00ED2F3A" w:rsidP="00093101">
      <w:pPr>
        <w:pStyle w:val="Figure"/>
        <w:rPr>
          <w:lang w:val="ru-RU"/>
        </w:rPr>
      </w:pPr>
      <w:r w:rsidRPr="000D039F">
        <w:rPr>
          <w:noProof/>
          <w:lang w:val="ru-RU"/>
        </w:rPr>
        <w:drawing>
          <wp:inline distT="0" distB="0" distL="0" distR="0" wp14:anchorId="6D99E60B" wp14:editId="173E287B">
            <wp:extent cx="6062353" cy="3507994"/>
            <wp:effectExtent l="0" t="0" r="0" b="0"/>
            <wp:docPr id="220565251"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3"/>
                    <pic:cNvPicPr>
                      <a:picLocks noChangeAspect="1" noChangeArrowheads="1"/>
                    </pic:cNvPicPr>
                  </pic:nvPicPr>
                  <pic:blipFill>
                    <a:blip r:embed="rId147" cstate="print">
                      <a:extLst>
                        <a:ext uri="{28A0092B-C50C-407E-A947-70E740481C1C}">
                          <a14:useLocalDpi xmlns:a14="http://schemas.microsoft.com/office/drawing/2010/main" val="0"/>
                        </a:ext>
                      </a:extLst>
                    </a:blip>
                    <a:srcRect/>
                    <a:stretch>
                      <a:fillRect/>
                    </a:stretch>
                  </pic:blipFill>
                  <pic:spPr bwMode="auto">
                    <a:xfrm>
                      <a:off x="0" y="0"/>
                      <a:ext cx="6063575" cy="3508701"/>
                    </a:xfrm>
                    <a:prstGeom prst="rect">
                      <a:avLst/>
                    </a:prstGeom>
                    <a:noFill/>
                    <a:ln>
                      <a:noFill/>
                    </a:ln>
                  </pic:spPr>
                </pic:pic>
              </a:graphicData>
            </a:graphic>
          </wp:inline>
        </w:drawing>
      </w:r>
    </w:p>
    <w:p w14:paraId="6BA83E18" w14:textId="6C4D9F65" w:rsidR="00080B7E" w:rsidRPr="000D039F" w:rsidRDefault="00080B7E" w:rsidP="00080B7E">
      <w:pPr>
        <w:rPr>
          <w:lang w:val="ru-RU"/>
        </w:rPr>
      </w:pPr>
      <w:bookmarkStart w:id="381" w:name="_Toc498329896"/>
      <w:bookmarkStart w:id="382" w:name="_Toc499106581"/>
      <w:bookmarkStart w:id="383" w:name="_Toc499106952"/>
      <w:bookmarkStart w:id="384" w:name="_Toc499107209"/>
      <w:bookmarkStart w:id="385" w:name="_Toc499107673"/>
      <w:bookmarkStart w:id="386" w:name="_Toc499107972"/>
      <w:r w:rsidRPr="000D039F">
        <w:rPr>
          <w:lang w:val="ru-RU"/>
        </w:rPr>
        <w:t xml:space="preserve">Системы БАС-МЗ используются для применений, к которым относится регулярная съемка вертикальных профилей пограничного слоя, запуск парашютных зондов над теми областями океана, по которым ранее отсутствовали данные радиозондов, полеты в зоны тропических циклонов для сбора данных на месте и </w:t>
      </w:r>
      <w:proofErr w:type="spellStart"/>
      <w:r w:rsidRPr="000D039F">
        <w:rPr>
          <w:lang w:val="ru-RU"/>
        </w:rPr>
        <w:t>аэрорекогносцировка</w:t>
      </w:r>
      <w:proofErr w:type="spellEnd"/>
      <w:r w:rsidRPr="000D039F">
        <w:rPr>
          <w:lang w:val="ru-RU"/>
        </w:rPr>
        <w:t xml:space="preserve"> в областях, затронутых суровыми погодными условиями или засухой. Использование БАС</w:t>
      </w:r>
      <w:r w:rsidR="007E2046" w:rsidRPr="000D039F">
        <w:rPr>
          <w:lang w:val="ru-RU"/>
        </w:rPr>
        <w:t>‑</w:t>
      </w:r>
      <w:r w:rsidRPr="000D039F">
        <w:rPr>
          <w:lang w:val="ru-RU"/>
        </w:rPr>
        <w:t xml:space="preserve">МЗ для метеорологических операций может улучшить численное прогнозирование погоды, а также укрепить прогнозирование областей выхода ураганов на сушу, увеличить время подготовки населения и обеспечить лучшее понимание климатических условий. </w:t>
      </w:r>
    </w:p>
    <w:p w14:paraId="30631136" w14:textId="77777777" w:rsidR="00080B7E" w:rsidRPr="000D039F" w:rsidRDefault="00080B7E" w:rsidP="00080B7E">
      <w:pPr>
        <w:rPr>
          <w:lang w:val="ru-RU"/>
        </w:rPr>
      </w:pPr>
      <w:r w:rsidRPr="000D039F">
        <w:rPr>
          <w:lang w:val="ru-RU"/>
        </w:rPr>
        <w:lastRenderedPageBreak/>
        <w:t xml:space="preserve">В ходе эксплуатации БАС-МЗ в метеорологических целях для осуществления командования и управления воздушным судном часто используется нелицензированный спектр, хотя в некоторых системах используются лицензированные частоты. Помимо управления БАС-МЗ и их контроля спектр необходим для передачи данных полезной нагрузки. </w:t>
      </w:r>
    </w:p>
    <w:p w14:paraId="63980D12" w14:textId="77777777" w:rsidR="00080B7E" w:rsidRPr="000D039F" w:rsidRDefault="00080B7E" w:rsidP="0053797A">
      <w:pPr>
        <w:pStyle w:val="Heading2"/>
        <w:rPr>
          <w:lang w:val="ru-RU"/>
        </w:rPr>
      </w:pPr>
      <w:bookmarkStart w:id="387" w:name="_Toc236299123"/>
      <w:r w:rsidRPr="000D039F">
        <w:rPr>
          <w:lang w:val="ru-RU"/>
        </w:rPr>
        <w:t>7.4</w:t>
      </w:r>
      <w:r w:rsidRPr="000D039F">
        <w:rPr>
          <w:lang w:val="ru-RU"/>
        </w:rPr>
        <w:tab/>
        <w:t>Гидрологические системы</w:t>
      </w:r>
      <w:bookmarkEnd w:id="387"/>
    </w:p>
    <w:p w14:paraId="5B3A5E2E" w14:textId="77777777" w:rsidR="00080B7E" w:rsidRPr="000D039F" w:rsidRDefault="00080B7E" w:rsidP="00080B7E">
      <w:pPr>
        <w:rPr>
          <w:lang w:val="ru-RU"/>
        </w:rPr>
      </w:pPr>
      <w:r w:rsidRPr="000D039F">
        <w:rPr>
          <w:lang w:val="ru-RU"/>
        </w:rPr>
        <w:t xml:space="preserve">Наводнения – это естественное явление, которое происходит в подавляющем большинстве районов по всему миру, и системы, способные помочь в прогнозировании их появления, местоположения и масштаба, спасли много жизней и существенное количество имущества. Заблаговременно полученная информация позволяет реализовывать соответствующие меры по смягчению последствий, такие как эвакуация уязвимых групп населения, строительство дамб и плотин и перемещение ценного имущества, в тех случаях, когда это возможно. </w:t>
      </w:r>
    </w:p>
    <w:p w14:paraId="693BE11A" w14:textId="77777777" w:rsidR="00080B7E" w:rsidRPr="000D039F" w:rsidRDefault="00080B7E" w:rsidP="00080B7E">
      <w:pPr>
        <w:rPr>
          <w:lang w:val="ru-RU"/>
        </w:rPr>
      </w:pPr>
      <w:r w:rsidRPr="000D039F">
        <w:rPr>
          <w:lang w:val="ru-RU"/>
        </w:rPr>
        <w:t xml:space="preserve">В дополнение к сетям метеорологических радаров (см. Главу 4) и другим наблюдениям </w:t>
      </w:r>
      <w:r w:rsidRPr="000D039F">
        <w:rPr>
          <w:i/>
          <w:iCs/>
          <w:lang w:val="ru-RU"/>
        </w:rPr>
        <w:t>in situ</w:t>
      </w:r>
      <w:r w:rsidRPr="000D039F">
        <w:rPr>
          <w:lang w:val="ru-RU"/>
        </w:rPr>
        <w:t>, которые служат важным инструментом в наблюдении за гидрологическими процессами, специализированные гидрологические системы используются также для измерения осадков, высоты потока и глубины и протяженности снежного покрова, которые представляют собой необходимые параметры для прогнозирования и раннего предупреждения о наводнениях. Эти параметры также полезны при оценке наличия водных ресурсов.</w:t>
      </w:r>
    </w:p>
    <w:p w14:paraId="39378CD8" w14:textId="77777777" w:rsidR="00080B7E" w:rsidRPr="000D039F" w:rsidRDefault="00080B7E" w:rsidP="00080B7E">
      <w:pPr>
        <w:rPr>
          <w:lang w:val="ru-RU"/>
        </w:rPr>
      </w:pPr>
      <w:r w:rsidRPr="000D039F">
        <w:rPr>
          <w:lang w:val="ru-RU"/>
        </w:rPr>
        <w:t>Общины, регулярно сталкивающиеся с проблемами наводнений, и общины, не защищенные от больших потерь при возникновении паводков, постоянно ищут способы сведения к минимуму потерь, связанных с наводнениями; и в то же время поддерживают рациональное использование поймы, где наряду с поселениями часто ведется масштабная сельскохозяйственная и промышленная деятельность. Автоматизированные гидрологические системы наблюдений являются привлекательным решением ввиду низкой стоимости их эксплуатации, а также поскольку они могут дополнить и улучшить работу других методов смягчения последствий наводнений, таких как эксплуатация шлюзов в водохранилищах, страхование от наводнений или районирование зон риска затопления.</w:t>
      </w:r>
    </w:p>
    <w:p w14:paraId="2323119D" w14:textId="77777777" w:rsidR="00080B7E" w:rsidRPr="000D039F" w:rsidRDefault="00080B7E" w:rsidP="00080B7E">
      <w:pPr>
        <w:rPr>
          <w:lang w:val="ru-RU"/>
        </w:rPr>
      </w:pPr>
      <w:r w:rsidRPr="000D039F">
        <w:rPr>
          <w:lang w:val="ru-RU"/>
        </w:rPr>
        <w:t>Автоматизированная гидрологическая система наблюдений включает метеорологические и гидрологические датчики, которые измеряют соответствующие параметры и сообщают о событии, оборудование радиосвязи, а также компьютерное программное и аппаратное обеспечение. В простейшей системе кодированные сигналы передаются через оборудование радиосвязи (обычно с использованием полос ОВЧ и УВЧ в рамках фиксированной службы или подвижной службы) на базовую станцию, часто – через ретрансляторы. На базовой станции осуществляется сбор этих кодированных сигналов и их обработка для получения значащей гидрометеорологической информации, которая может отображаться или быть связанной с системой тревожной сигнализации и может служить для уведомления лиц, управляющих операциями в условиях чрезвычайных ситуаций, в случае превышения заранее заданных критериев.</w:t>
      </w:r>
    </w:p>
    <w:p w14:paraId="13677108" w14:textId="77777777" w:rsidR="00080B7E" w:rsidRPr="000D039F" w:rsidRDefault="00080B7E" w:rsidP="00080B7E">
      <w:pPr>
        <w:rPr>
          <w:lang w:val="ru-RU"/>
        </w:rPr>
      </w:pPr>
      <w:r w:rsidRPr="000D039F">
        <w:rPr>
          <w:lang w:val="ru-RU"/>
        </w:rPr>
        <w:t xml:space="preserve">С подобным примером можно ознакомиться в Системе оценки риска возникновения быстроразвивающихся паводков с глобальным охватом (СОРВБП/ГО). Объединяя данные дистанционного зондирования об осадках (например, радиолокационные и спутниковые оценки дождевых осадков) с информацией о насыщении почвы, гидрологическими моделями и моделями ЧПП, она расширяет возможности национальных оперативных прогнозистов и учреждений по борьбе со стихийными бедствиями посредством предоставления им руководящей продукции в режиме реального времени. Эти ресурсы имеют крайне важное значение для подготовки предупреждений о быстроразвивающихся паводках в более чем 70 странах мира (см. Рисунок </w:t>
      </w:r>
      <w:proofErr w:type="gramStart"/>
      <w:r w:rsidRPr="000D039F">
        <w:rPr>
          <w:lang w:val="ru-RU"/>
        </w:rPr>
        <w:t>7-2</w:t>
      </w:r>
      <w:proofErr w:type="gramEnd"/>
      <w:r w:rsidRPr="000D039F">
        <w:rPr>
          <w:lang w:val="ru-RU"/>
        </w:rPr>
        <w:t>).</w:t>
      </w:r>
    </w:p>
    <w:p w14:paraId="4E3F5920" w14:textId="77777777" w:rsidR="00157E36" w:rsidRPr="000D039F" w:rsidRDefault="00157E36" w:rsidP="00080B7E">
      <w:pPr>
        <w:rPr>
          <w:lang w:val="ru-RU"/>
        </w:rPr>
      </w:pPr>
    </w:p>
    <w:p w14:paraId="6E1C999C" w14:textId="77777777" w:rsidR="00157E36" w:rsidRPr="000D039F" w:rsidRDefault="00157E36" w:rsidP="00080B7E">
      <w:pPr>
        <w:rPr>
          <w:lang w:val="ru-RU"/>
        </w:rPr>
      </w:pPr>
    </w:p>
    <w:p w14:paraId="134E23E2" w14:textId="77777777" w:rsidR="00157E36" w:rsidRPr="000D039F" w:rsidRDefault="00157E36" w:rsidP="00080B7E">
      <w:pPr>
        <w:rPr>
          <w:lang w:val="ru-RU"/>
        </w:rPr>
      </w:pPr>
    </w:p>
    <w:p w14:paraId="5D9E1B14" w14:textId="77777777" w:rsidR="00157E36" w:rsidRPr="000D039F" w:rsidRDefault="00157E36" w:rsidP="00080B7E">
      <w:pPr>
        <w:rPr>
          <w:lang w:val="ru-RU"/>
        </w:rPr>
      </w:pPr>
    </w:p>
    <w:p w14:paraId="2AECBC0B" w14:textId="77777777" w:rsidR="00157E36" w:rsidRPr="000D039F" w:rsidRDefault="00157E36" w:rsidP="00080B7E">
      <w:pPr>
        <w:rPr>
          <w:lang w:val="ru-RU"/>
        </w:rPr>
      </w:pPr>
    </w:p>
    <w:p w14:paraId="0C7812BF" w14:textId="7FAA1EB3" w:rsidR="00345885" w:rsidRPr="000D039F" w:rsidRDefault="00080B7E" w:rsidP="00345885">
      <w:pPr>
        <w:pStyle w:val="FigureNo"/>
        <w:rPr>
          <w:lang w:val="ru-RU"/>
        </w:rPr>
      </w:pPr>
      <w:r w:rsidRPr="000D039F">
        <w:rPr>
          <w:lang w:val="ru-RU"/>
        </w:rPr>
        <w:lastRenderedPageBreak/>
        <w:t>Рисунок</w:t>
      </w:r>
      <w:r w:rsidR="00345885" w:rsidRPr="000D039F">
        <w:rPr>
          <w:lang w:val="ru-RU"/>
        </w:rPr>
        <w:t xml:space="preserve"> </w:t>
      </w:r>
      <w:proofErr w:type="gramStart"/>
      <w:r w:rsidR="00345885" w:rsidRPr="000D039F">
        <w:rPr>
          <w:lang w:val="ru-RU"/>
        </w:rPr>
        <w:t>7-2</w:t>
      </w:r>
      <w:proofErr w:type="gramEnd"/>
    </w:p>
    <w:p w14:paraId="7573EEC4" w14:textId="2BAC023A" w:rsidR="00345885" w:rsidRPr="000D039F" w:rsidRDefault="00080B7E" w:rsidP="00345885">
      <w:pPr>
        <w:pStyle w:val="Figuretitle"/>
        <w:rPr>
          <w:lang w:val="ru-RU"/>
        </w:rPr>
      </w:pPr>
      <w:r w:rsidRPr="000D039F">
        <w:rPr>
          <w:lang w:val="ru-RU"/>
        </w:rPr>
        <w:t xml:space="preserve">Пример интерфейса </w:t>
      </w:r>
      <w:proofErr w:type="spellStart"/>
      <w:r w:rsidRPr="000D039F">
        <w:rPr>
          <w:lang w:val="ru-RU"/>
        </w:rPr>
        <w:t>MapServer</w:t>
      </w:r>
      <w:proofErr w:type="spellEnd"/>
      <w:r w:rsidRPr="000D039F">
        <w:rPr>
          <w:lang w:val="ru-RU"/>
        </w:rPr>
        <w:t xml:space="preserve"> СОРВБП</w:t>
      </w:r>
    </w:p>
    <w:p w14:paraId="7B9BDD0B" w14:textId="0EBC2671" w:rsidR="00345885" w:rsidRPr="000D039F" w:rsidRDefault="000E5783" w:rsidP="0009762D">
      <w:pPr>
        <w:pStyle w:val="Figure"/>
        <w:keepNext w:val="0"/>
        <w:keepLines w:val="0"/>
        <w:rPr>
          <w:lang w:val="ru-RU"/>
        </w:rPr>
      </w:pPr>
      <w:r w:rsidRPr="000D039F">
        <w:rPr>
          <w:noProof/>
          <w:lang w:val="ru-RU"/>
        </w:rPr>
        <w:drawing>
          <wp:inline distT="0" distB="0" distL="0" distR="0" wp14:anchorId="631B7D6A" wp14:editId="00CB268F">
            <wp:extent cx="5410211" cy="3700280"/>
            <wp:effectExtent l="0" t="0" r="0" b="0"/>
            <wp:docPr id="120390360" name="Picture 55" descr="Example of FFGS MapServer interfa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0390360" name="Picture 55" descr="Example of FFGS MapServer interface"/>
                    <pic:cNvPicPr/>
                  </pic:nvPicPr>
                  <pic:blipFill>
                    <a:blip r:embed="rId148" cstate="print">
                      <a:extLst>
                        <a:ext uri="{28A0092B-C50C-407E-A947-70E740481C1C}">
                          <a14:useLocalDpi xmlns:a14="http://schemas.microsoft.com/office/drawing/2010/main" val="0"/>
                        </a:ext>
                      </a:extLst>
                    </a:blip>
                    <a:stretch>
                      <a:fillRect/>
                    </a:stretch>
                  </pic:blipFill>
                  <pic:spPr>
                    <a:xfrm>
                      <a:off x="0" y="0"/>
                      <a:ext cx="5410211" cy="3700280"/>
                    </a:xfrm>
                    <a:prstGeom prst="rect">
                      <a:avLst/>
                    </a:prstGeom>
                  </pic:spPr>
                </pic:pic>
              </a:graphicData>
            </a:graphic>
          </wp:inline>
        </w:drawing>
      </w:r>
    </w:p>
    <w:p w14:paraId="1FA9254E" w14:textId="77777777" w:rsidR="00080B7E" w:rsidRPr="000D039F" w:rsidRDefault="00080B7E" w:rsidP="0053797A">
      <w:pPr>
        <w:pStyle w:val="Heading2"/>
        <w:rPr>
          <w:lang w:val="ru-RU"/>
        </w:rPr>
      </w:pPr>
      <w:bookmarkStart w:id="388" w:name="_Toc236299124"/>
      <w:bookmarkStart w:id="389" w:name="_Toc498329905"/>
      <w:bookmarkStart w:id="390" w:name="_Toc499106590"/>
      <w:bookmarkStart w:id="391" w:name="_Toc499106961"/>
      <w:bookmarkStart w:id="392" w:name="_Toc499107218"/>
      <w:bookmarkStart w:id="393" w:name="_Toc499107682"/>
      <w:bookmarkStart w:id="394" w:name="_Toc499107981"/>
      <w:bookmarkEnd w:id="381"/>
      <w:bookmarkEnd w:id="382"/>
      <w:bookmarkEnd w:id="383"/>
      <w:bookmarkEnd w:id="384"/>
      <w:bookmarkEnd w:id="385"/>
      <w:bookmarkEnd w:id="386"/>
      <w:r w:rsidRPr="000D039F">
        <w:rPr>
          <w:lang w:val="ru-RU"/>
        </w:rPr>
        <w:t>7.5</w:t>
      </w:r>
      <w:r w:rsidRPr="000D039F">
        <w:rPr>
          <w:lang w:val="ru-RU"/>
        </w:rPr>
        <w:tab/>
        <w:t>Метеорологические виды применения глобальных навигационных спутниковых систем (ГНСС)</w:t>
      </w:r>
      <w:bookmarkEnd w:id="388"/>
    </w:p>
    <w:p w14:paraId="3708DDE2" w14:textId="77777777" w:rsidR="00080B7E" w:rsidRPr="000D039F" w:rsidRDefault="00080B7E" w:rsidP="00080B7E">
      <w:pPr>
        <w:rPr>
          <w:lang w:val="ru-RU"/>
        </w:rPr>
      </w:pPr>
      <w:r w:rsidRPr="000D039F">
        <w:rPr>
          <w:lang w:val="ru-RU"/>
        </w:rPr>
        <w:t xml:space="preserve">Сигналы всех глобальных систем ГНСС используются для метеорологических применений, как описано в этом разделе. Эти измерения носят ситуативный характер, поскольку национальные метеорологические и гидрологические службы полагаются на сигналы от систем, предназначенных для поддержки радионавигации, а не для мониторинга окружающей среды; к ним относятся многочисленные системы, эксплуатируемые различными спутниковыми агентствами: </w:t>
      </w:r>
    </w:p>
    <w:p w14:paraId="6A34E896" w14:textId="77777777" w:rsidR="00080B7E" w:rsidRPr="000D039F" w:rsidRDefault="00080B7E" w:rsidP="0053797A">
      <w:pPr>
        <w:pStyle w:val="enumlev1"/>
        <w:rPr>
          <w:lang w:val="ru-RU"/>
        </w:rPr>
      </w:pPr>
      <w:r w:rsidRPr="000D039F">
        <w:rPr>
          <w:lang w:val="ru-RU"/>
        </w:rPr>
        <w:t>–</w:t>
      </w:r>
      <w:r w:rsidRPr="000D039F">
        <w:rPr>
          <w:lang w:val="ru-RU"/>
        </w:rPr>
        <w:tab/>
        <w:t xml:space="preserve">Глобальная система определения местоположения (ГСОМ) США: сигналы передаются на частотах 1575,42 МГц (обозначаемых как L1), 1227,6 МГц (L2) и 1176,45 МГц (L5); </w:t>
      </w:r>
    </w:p>
    <w:p w14:paraId="0ACBB942" w14:textId="77777777" w:rsidR="00080B7E" w:rsidRPr="000D039F" w:rsidRDefault="00080B7E" w:rsidP="0053797A">
      <w:pPr>
        <w:pStyle w:val="enumlev1"/>
        <w:rPr>
          <w:lang w:val="ru-RU"/>
        </w:rPr>
      </w:pPr>
      <w:r w:rsidRPr="000D039F">
        <w:rPr>
          <w:lang w:val="ru-RU"/>
        </w:rPr>
        <w:t>–</w:t>
      </w:r>
      <w:r w:rsidRPr="000D039F">
        <w:rPr>
          <w:lang w:val="ru-RU"/>
        </w:rPr>
        <w:tab/>
        <w:t xml:space="preserve">европейская система Галилео: с частотами 1575,42 МГц (обозначается как Е1), 1176,45, 1191,795, 1207,14 МГц (Е5) и 1278,75 МГц (Е6); </w:t>
      </w:r>
    </w:p>
    <w:p w14:paraId="448EC8A2" w14:textId="128EEF19" w:rsidR="00080B7E" w:rsidRPr="000D039F" w:rsidRDefault="00080B7E" w:rsidP="0053797A">
      <w:pPr>
        <w:pStyle w:val="enumlev1"/>
        <w:rPr>
          <w:lang w:val="ru-RU"/>
        </w:rPr>
      </w:pPr>
      <w:r w:rsidRPr="000D039F">
        <w:rPr>
          <w:lang w:val="ru-RU"/>
        </w:rPr>
        <w:t>–</w:t>
      </w:r>
      <w:r w:rsidRPr="000D039F">
        <w:rPr>
          <w:lang w:val="ru-RU"/>
        </w:rPr>
        <w:tab/>
        <w:t xml:space="preserve">китайская навигационная спутниковая система </w:t>
      </w:r>
      <w:r w:rsidR="007E2046" w:rsidRPr="000D039F">
        <w:rPr>
          <w:lang w:val="ru-RU"/>
        </w:rPr>
        <w:t>"</w:t>
      </w:r>
      <w:proofErr w:type="spellStart"/>
      <w:r w:rsidRPr="000D039F">
        <w:rPr>
          <w:lang w:val="ru-RU"/>
        </w:rPr>
        <w:t>Бэйдоу</w:t>
      </w:r>
      <w:proofErr w:type="spellEnd"/>
      <w:r w:rsidR="007E2046" w:rsidRPr="000D039F">
        <w:rPr>
          <w:lang w:val="ru-RU"/>
        </w:rPr>
        <w:t>"</w:t>
      </w:r>
      <w:r w:rsidRPr="000D039F">
        <w:rPr>
          <w:lang w:val="ru-RU"/>
        </w:rPr>
        <w:t xml:space="preserve"> (ССБ): частоты 1575,42 МГц (B1), 1176,45</w:t>
      </w:r>
      <w:r w:rsidR="007E2046" w:rsidRPr="000D039F">
        <w:rPr>
          <w:lang w:val="ru-RU"/>
        </w:rPr>
        <w:t> </w:t>
      </w:r>
      <w:r w:rsidRPr="000D039F">
        <w:rPr>
          <w:lang w:val="ru-RU"/>
        </w:rPr>
        <w:t xml:space="preserve">МГц (B2) и 1 268,53 МГц (B3); </w:t>
      </w:r>
    </w:p>
    <w:p w14:paraId="34B3B669" w14:textId="77777777" w:rsidR="00080B7E" w:rsidRPr="000D039F" w:rsidRDefault="00080B7E" w:rsidP="0053797A">
      <w:pPr>
        <w:pStyle w:val="enumlev1"/>
        <w:rPr>
          <w:lang w:val="ru-RU"/>
        </w:rPr>
      </w:pPr>
      <w:r w:rsidRPr="000D039F">
        <w:rPr>
          <w:lang w:val="ru-RU"/>
        </w:rPr>
        <w:t>–</w:t>
      </w:r>
      <w:r w:rsidRPr="000D039F">
        <w:rPr>
          <w:lang w:val="ru-RU"/>
        </w:rPr>
        <w:tab/>
        <w:t xml:space="preserve">российская система ГЛОНАСС с частотами, сосредоточенными вокруг 1601,72 МГц (L1) и 1245,78 МГц (L2); </w:t>
      </w:r>
    </w:p>
    <w:p w14:paraId="6D699F87" w14:textId="77777777" w:rsidR="00080B7E" w:rsidRPr="000D039F" w:rsidRDefault="00080B7E" w:rsidP="0053797A">
      <w:pPr>
        <w:pStyle w:val="enumlev1"/>
        <w:rPr>
          <w:lang w:val="ru-RU"/>
        </w:rPr>
      </w:pPr>
      <w:r w:rsidRPr="000D039F">
        <w:rPr>
          <w:lang w:val="ru-RU"/>
        </w:rPr>
        <w:t>–</w:t>
      </w:r>
      <w:r w:rsidRPr="000D039F">
        <w:rPr>
          <w:lang w:val="ru-RU"/>
        </w:rPr>
        <w:tab/>
        <w:t xml:space="preserve">некоторые региональные системы ГНСС, такие как японская QZSS, передают сигналы на частотах ГСОМ. </w:t>
      </w:r>
    </w:p>
    <w:p w14:paraId="0819DF87" w14:textId="77777777" w:rsidR="00080B7E" w:rsidRPr="000D039F" w:rsidRDefault="00080B7E" w:rsidP="0053797A">
      <w:pPr>
        <w:pStyle w:val="Heading3"/>
        <w:rPr>
          <w:lang w:val="ru-RU"/>
        </w:rPr>
      </w:pPr>
      <w:bookmarkStart w:id="395" w:name="_Toc236299125"/>
      <w:r w:rsidRPr="000D039F">
        <w:rPr>
          <w:lang w:val="ru-RU"/>
        </w:rPr>
        <w:t>7.5.1</w:t>
      </w:r>
      <w:r w:rsidRPr="000D039F">
        <w:rPr>
          <w:lang w:val="ru-RU"/>
        </w:rPr>
        <w:tab/>
        <w:t>Точное местоположение и время работы метеорологических платформ наблюдений</w:t>
      </w:r>
      <w:bookmarkEnd w:id="395"/>
    </w:p>
    <w:p w14:paraId="63A0FDA8" w14:textId="77777777" w:rsidR="00080B7E" w:rsidRPr="000D039F" w:rsidRDefault="00080B7E" w:rsidP="00080B7E">
      <w:pPr>
        <w:rPr>
          <w:lang w:val="ru-RU"/>
        </w:rPr>
      </w:pPr>
      <w:r w:rsidRPr="000D039F">
        <w:rPr>
          <w:i/>
          <w:iCs/>
          <w:lang w:val="ru-RU"/>
        </w:rPr>
        <w:t>Определение местоположения платформ метеорологического наблюдения</w:t>
      </w:r>
      <w:r w:rsidRPr="000D039F">
        <w:rPr>
          <w:lang w:val="ru-RU"/>
        </w:rPr>
        <w:t xml:space="preserve">, таких как радиозонды, переносимые на метеорологических зондах, сбрасываемые парашютные зонды (см. Главу 3), беспилотные воздушные суда, переносящие метеорологические датчики (см. п. 7) или морские метеорологические системы, такие как океанографические буи. </w:t>
      </w:r>
    </w:p>
    <w:p w14:paraId="322FF80A" w14:textId="77777777" w:rsidR="00080B7E" w:rsidRPr="000D039F" w:rsidRDefault="00080B7E" w:rsidP="00080B7E">
      <w:pPr>
        <w:rPr>
          <w:lang w:val="ru-RU"/>
        </w:rPr>
      </w:pPr>
      <w:r w:rsidRPr="000D039F">
        <w:rPr>
          <w:i/>
          <w:iCs/>
          <w:lang w:val="ru-RU"/>
        </w:rPr>
        <w:t>Точная и достоверная синхронизация времени между отдаленными местами наблюдений</w:t>
      </w:r>
      <w:r w:rsidRPr="000D039F">
        <w:rPr>
          <w:lang w:val="ru-RU"/>
        </w:rPr>
        <w:t>, как требуется, например, для систем обнаружения молний (см. п. 7.6).</w:t>
      </w:r>
    </w:p>
    <w:p w14:paraId="754B6196" w14:textId="77777777" w:rsidR="00080B7E" w:rsidRPr="000D039F" w:rsidRDefault="00080B7E" w:rsidP="0053797A">
      <w:pPr>
        <w:pStyle w:val="Heading3"/>
        <w:rPr>
          <w:lang w:val="ru-RU"/>
        </w:rPr>
      </w:pPr>
      <w:bookmarkStart w:id="396" w:name="_Toc236299126"/>
      <w:r w:rsidRPr="000D039F">
        <w:rPr>
          <w:lang w:val="ru-RU"/>
        </w:rPr>
        <w:lastRenderedPageBreak/>
        <w:t>7.5.2</w:t>
      </w:r>
      <w:r w:rsidRPr="000D039F">
        <w:rPr>
          <w:lang w:val="ru-RU"/>
        </w:rPr>
        <w:tab/>
        <w:t>Атмосферные и приземные измерения</w:t>
      </w:r>
      <w:bookmarkEnd w:id="396"/>
    </w:p>
    <w:p w14:paraId="67EB9C0B" w14:textId="4257B5E4" w:rsidR="00080B7E" w:rsidRPr="000D039F" w:rsidRDefault="00080B7E" w:rsidP="00080B7E">
      <w:pPr>
        <w:rPr>
          <w:lang w:val="ru-RU"/>
        </w:rPr>
      </w:pPr>
      <w:r w:rsidRPr="000D039F">
        <w:rPr>
          <w:i/>
          <w:iCs/>
          <w:lang w:val="ru-RU"/>
        </w:rPr>
        <w:t>Измерение общего содержания водяного пара в атмосфере</w:t>
      </w:r>
      <w:r w:rsidRPr="000D039F">
        <w:rPr>
          <w:lang w:val="ru-RU"/>
        </w:rPr>
        <w:t xml:space="preserve"> может быть получено из фазовой задержки сигналов ГНСС, принимаемых наземными приемниками (</w:t>
      </w:r>
      <w:r w:rsidR="007E2046" w:rsidRPr="000D039F">
        <w:rPr>
          <w:lang w:val="ru-RU"/>
        </w:rPr>
        <w:t>"</w:t>
      </w:r>
      <w:r w:rsidRPr="000D039F">
        <w:rPr>
          <w:lang w:val="ru-RU"/>
        </w:rPr>
        <w:t>Наземные наблюдения ГНСС</w:t>
      </w:r>
      <w:r w:rsidR="007E2046" w:rsidRPr="000D039F">
        <w:rPr>
          <w:lang w:val="ru-RU"/>
        </w:rPr>
        <w:t>"</w:t>
      </w:r>
      <w:r w:rsidRPr="000D039F">
        <w:rPr>
          <w:lang w:val="ru-RU"/>
        </w:rPr>
        <w:t xml:space="preserve">) (M. </w:t>
      </w:r>
      <w:proofErr w:type="spellStart"/>
      <w:r w:rsidRPr="000D039F">
        <w:rPr>
          <w:lang w:val="ru-RU"/>
        </w:rPr>
        <w:t>Bevis</w:t>
      </w:r>
      <w:proofErr w:type="spellEnd"/>
      <w:r w:rsidRPr="000D039F">
        <w:rPr>
          <w:lang w:val="ru-RU"/>
        </w:rPr>
        <w:t xml:space="preserve">, </w:t>
      </w:r>
      <w:proofErr w:type="spellStart"/>
      <w:r w:rsidRPr="000D039F">
        <w:rPr>
          <w:lang w:val="ru-RU"/>
        </w:rPr>
        <w:t>et</w:t>
      </w:r>
      <w:proofErr w:type="spellEnd"/>
      <w:r w:rsidRPr="000D039F">
        <w:rPr>
          <w:lang w:val="ru-RU"/>
        </w:rPr>
        <w:t xml:space="preserve"> </w:t>
      </w:r>
      <w:proofErr w:type="spellStart"/>
      <w:r w:rsidRPr="000D039F">
        <w:rPr>
          <w:lang w:val="ru-RU"/>
        </w:rPr>
        <w:t>al</w:t>
      </w:r>
      <w:proofErr w:type="spellEnd"/>
      <w:r w:rsidRPr="000D039F">
        <w:rPr>
          <w:lang w:val="ru-RU"/>
        </w:rPr>
        <w:t xml:space="preserve">., 1992, </w:t>
      </w:r>
      <w:proofErr w:type="spellStart"/>
      <w:r w:rsidRPr="000D039F">
        <w:rPr>
          <w:lang w:val="ru-RU"/>
        </w:rPr>
        <w:t>Bonafoni</w:t>
      </w:r>
      <w:proofErr w:type="spellEnd"/>
      <w:r w:rsidRPr="000D039F">
        <w:rPr>
          <w:lang w:val="ru-RU"/>
        </w:rPr>
        <w:t xml:space="preserve"> </w:t>
      </w:r>
      <w:proofErr w:type="spellStart"/>
      <w:r w:rsidRPr="000D039F">
        <w:rPr>
          <w:lang w:val="ru-RU"/>
        </w:rPr>
        <w:t>et</w:t>
      </w:r>
      <w:proofErr w:type="spellEnd"/>
      <w:r w:rsidRPr="000D039F">
        <w:rPr>
          <w:lang w:val="ru-RU"/>
        </w:rPr>
        <w:t xml:space="preserve"> </w:t>
      </w:r>
      <w:proofErr w:type="spellStart"/>
      <w:r w:rsidRPr="000D039F">
        <w:rPr>
          <w:lang w:val="ru-RU"/>
        </w:rPr>
        <w:t>al</w:t>
      </w:r>
      <w:proofErr w:type="spellEnd"/>
      <w:r w:rsidRPr="000D039F">
        <w:rPr>
          <w:lang w:val="ru-RU"/>
        </w:rPr>
        <w:t xml:space="preserve">., 2019). Для вычисления общего количества водяного пара нужно точно знать местоположение различных спутников ГНСС и приемника, а также оценки неустойчивости частоты как передатчика, так и приемника. Фазовые задержки, вносимые при передаче сигналов через ионосферу, определяются исходя из разностей фаз между двумя частотами ГНСС и корректируются в соответствии с этим. Если давление и температура у поверхности также известны, фазовую задержку, вызываемую распространением сигнала через атмосферу, можно далее разделить на сухую и влажную части, что в конечном итоге позволит оценить общее содержание водяного пара вдоль траектории к спутнику. Датчик ГНСС на поверхности получает сигналы </w:t>
      </w:r>
      <w:proofErr w:type="gramStart"/>
      <w:r w:rsidRPr="000D039F">
        <w:rPr>
          <w:lang w:val="ru-RU"/>
        </w:rPr>
        <w:t>с многих</w:t>
      </w:r>
      <w:proofErr w:type="gramEnd"/>
      <w:r w:rsidRPr="000D039F">
        <w:rPr>
          <w:lang w:val="ru-RU"/>
        </w:rPr>
        <w:t xml:space="preserve"> направлений в течение короткого периода времени, но может быть отображен на карте общего количества водяного пара в вертикальном направлении. </w:t>
      </w:r>
    </w:p>
    <w:p w14:paraId="54CE4935" w14:textId="4AD2842E" w:rsidR="00080B7E" w:rsidRPr="000D039F" w:rsidRDefault="00080B7E" w:rsidP="00080B7E">
      <w:pPr>
        <w:rPr>
          <w:lang w:val="ru-RU"/>
        </w:rPr>
      </w:pPr>
      <w:r w:rsidRPr="000D039F">
        <w:rPr>
          <w:i/>
          <w:iCs/>
          <w:lang w:val="ru-RU"/>
        </w:rPr>
        <w:t>Измерение профилей температуры и влажности</w:t>
      </w:r>
      <w:r w:rsidRPr="000D039F">
        <w:rPr>
          <w:lang w:val="ru-RU"/>
        </w:rPr>
        <w:t xml:space="preserve"> может быть получено из космических или авиационных затененных измерений сигналов ГНСС, которые называются радиозатменными данными (РЗД). Приемник РЗД на независимом спутнике, воздушном судне или шаре принимает сигналы от группировки ГНСС, проходящие через атмосферу в геометрии лимбового зондирования. Степень изгиба, которую испытывают сигналы ГНСС вследствие их преломления сигналов ГСОМ нейтральной атмосферой и ионосферой (</w:t>
      </w:r>
      <w:r w:rsidR="007E2046" w:rsidRPr="000D039F">
        <w:rPr>
          <w:lang w:val="ru-RU"/>
        </w:rPr>
        <w:t>"</w:t>
      </w:r>
      <w:r w:rsidRPr="000D039F">
        <w:rPr>
          <w:lang w:val="ru-RU"/>
        </w:rPr>
        <w:t>угол изгиба</w:t>
      </w:r>
      <w:r w:rsidR="007E2046" w:rsidRPr="000D039F">
        <w:rPr>
          <w:lang w:val="ru-RU"/>
        </w:rPr>
        <w:t>"</w:t>
      </w:r>
      <w:r w:rsidRPr="000D039F">
        <w:rPr>
          <w:lang w:val="ru-RU"/>
        </w:rPr>
        <w:t>), измеряется в диапазоне высот над поверхностью Земли. Это позволяет получить показатель преломления воздуха как функцию высоты. Для устранения влияния ионосферы на принимаемые сигналы используются две частоты ГНСС, поэтому ионосферная поправка выполняется до получения данных о нейтральной атмосфере. На верхних уровнях нейтральной атмосферы влажностью можно пренебречь, и можно предположить, что преломляющая способность воздуха прямо зависит от температуры. На уровнях, расположенных ближе к поверхности, температура и влажность влияют на преломляющую способность, и их необходимо разделять, используя, например, вариационные выборки. В применениях ЧПП данные наблюдений за углом изгиба или рефракционной способностью можно использовать напрямую, без получения данных о температуре и влажности. Измерение метеорологических переменных посредством данного метода имеет высокое вертикальное разрешение, порядка нескольких сотен метров, с горизонтальным разрешением порядка 200</w:t>
      </w:r>
      <w:r w:rsidR="007E2046" w:rsidRPr="000D039F">
        <w:rPr>
          <w:lang w:val="ru-RU"/>
        </w:rPr>
        <w:t>–</w:t>
      </w:r>
      <w:r w:rsidRPr="000D039F">
        <w:rPr>
          <w:lang w:val="ru-RU"/>
        </w:rPr>
        <w:t xml:space="preserve">300 км вдоль линии прямой видимости и </w:t>
      </w:r>
      <w:proofErr w:type="gramStart"/>
      <w:r w:rsidRPr="000D039F">
        <w:rPr>
          <w:lang w:val="ru-RU"/>
        </w:rPr>
        <w:t>1,5</w:t>
      </w:r>
      <w:r w:rsidR="007E2046" w:rsidRPr="000D039F">
        <w:rPr>
          <w:lang w:val="ru-RU"/>
        </w:rPr>
        <w:t>−</w:t>
      </w:r>
      <w:r w:rsidRPr="000D039F">
        <w:rPr>
          <w:lang w:val="ru-RU"/>
        </w:rPr>
        <w:t>2</w:t>
      </w:r>
      <w:proofErr w:type="gramEnd"/>
      <w:r w:rsidRPr="000D039F">
        <w:rPr>
          <w:lang w:val="ru-RU"/>
        </w:rPr>
        <w:t xml:space="preserve"> км в поперечнике. Как и при измерении общего количества водяного пара, для этого метода требуется точно знать как положение спутников, так и погрешности частоты (Anthes (2011), Yue et al., (2014), Bonafoni et al., (2019), и Ho et al., (2020)). </w:t>
      </w:r>
    </w:p>
    <w:p w14:paraId="08DB4FB9" w14:textId="22D618FC" w:rsidR="00080B7E" w:rsidRPr="000D039F" w:rsidRDefault="00080B7E" w:rsidP="00080B7E">
      <w:pPr>
        <w:rPr>
          <w:lang w:val="ru-RU"/>
        </w:rPr>
      </w:pPr>
      <w:r w:rsidRPr="000D039F">
        <w:rPr>
          <w:i/>
          <w:iCs/>
          <w:lang w:val="ru-RU"/>
        </w:rPr>
        <w:t>Измерение присутствия гидрометеоров</w:t>
      </w:r>
      <w:r w:rsidRPr="000D039F">
        <w:rPr>
          <w:lang w:val="ru-RU"/>
        </w:rPr>
        <w:t>: в ходе развития обычных РЗД (поляриметрических РЗД, или ГНСС</w:t>
      </w:r>
      <w:r w:rsidR="007E2046" w:rsidRPr="000D039F">
        <w:rPr>
          <w:lang w:val="ru-RU"/>
        </w:rPr>
        <w:t>‑</w:t>
      </w:r>
      <w:r w:rsidRPr="000D039F">
        <w:rPr>
          <w:lang w:val="ru-RU"/>
        </w:rPr>
        <w:t>ПРО) наблюдение компонентов горизонтальной и вертикальной поляризации сигналов ГНСС по отдельности позволяет обнаруживать гидрометеоры в дополнение к традиционному измерению РЗД. Такие измерения продемонстрировали чувствительность к крупным каплям воды, связанным с сильными осадками и частицами льда в облаках (F. Turk et al., (2024)).</w:t>
      </w:r>
    </w:p>
    <w:p w14:paraId="608E1B09" w14:textId="0D372F2D" w:rsidR="00080B7E" w:rsidRPr="000D039F" w:rsidRDefault="00080B7E" w:rsidP="00080B7E">
      <w:pPr>
        <w:rPr>
          <w:lang w:val="ru-RU"/>
        </w:rPr>
      </w:pPr>
      <w:r w:rsidRPr="000D039F">
        <w:rPr>
          <w:i/>
          <w:iCs/>
          <w:lang w:val="ru-RU"/>
        </w:rPr>
        <w:t>Измерение ионосферы и плотности электронов</w:t>
      </w:r>
      <w:r w:rsidRPr="000D039F">
        <w:rPr>
          <w:lang w:val="ru-RU"/>
        </w:rPr>
        <w:t xml:space="preserve">: использование сигналов ГНСС для ионосферных измерений и мониторинга космической погоды подробно описано в главе 6 (п. 6.2.3.3.8). </w:t>
      </w:r>
    </w:p>
    <w:p w14:paraId="46B01644" w14:textId="77777777" w:rsidR="00080B7E" w:rsidRPr="000D039F" w:rsidRDefault="00080B7E" w:rsidP="00080B7E">
      <w:pPr>
        <w:rPr>
          <w:lang w:val="ru-RU"/>
        </w:rPr>
      </w:pPr>
      <w:r w:rsidRPr="000D039F">
        <w:rPr>
          <w:i/>
          <w:iCs/>
          <w:lang w:val="ru-RU"/>
        </w:rPr>
        <w:t>Измерение скорости ветра у поверхности океана, влажности почвы, характеристик морского льда и высоты снежного покрова</w:t>
      </w:r>
      <w:r w:rsidRPr="000D039F">
        <w:rPr>
          <w:lang w:val="ru-RU"/>
        </w:rPr>
        <w:t>: 1) сигналы ГНСС, отраженные от земной поверхности (рефлектометрия ГНСС или ГНСС-Р) и наблюдаемые из космоса, несут информацию о скорости (но не направлении) ветра у поверхности океана, влажности почвы, характеристиках морского льда и высоте снежного покрова при наблюдении в надире и основаны на измерениях амплитуды или отношения сигнал-шум, которые обычно проводятся только на одной частоте; 2) касательные наблюдения ГНСС-Р при очень малых углах возвышения и при спокойных условиях на поверхности дополнительно позволяют осуществлять альтиметрические измерения поверхности моря и свойств морского льда посредством измерений несущей фазы. 3) воздушные; и 4) наземные приемники ГНСС могут вести наблюдения за характеристиками влажности почвы, снега и льда, используя отраженные сигналы с поверхности с помощью метода ГНСС-Р (Rodriguez-Alvarez (2023)).</w:t>
      </w:r>
    </w:p>
    <w:p w14:paraId="6C52FB0D" w14:textId="77777777" w:rsidR="00080B7E" w:rsidRPr="000D039F" w:rsidRDefault="00080B7E" w:rsidP="0053797A">
      <w:pPr>
        <w:pStyle w:val="Heading2"/>
        <w:rPr>
          <w:lang w:val="ru-RU"/>
        </w:rPr>
      </w:pPr>
      <w:bookmarkStart w:id="397" w:name="_Toc236299127"/>
      <w:r w:rsidRPr="000D039F">
        <w:rPr>
          <w:lang w:val="ru-RU"/>
        </w:rPr>
        <w:t>7.6</w:t>
      </w:r>
      <w:r w:rsidRPr="000D039F">
        <w:rPr>
          <w:lang w:val="ru-RU"/>
        </w:rPr>
        <w:tab/>
        <w:t>Системы обнаружения молний</w:t>
      </w:r>
      <w:bookmarkEnd w:id="397"/>
    </w:p>
    <w:p w14:paraId="46762572" w14:textId="77777777" w:rsidR="00080B7E" w:rsidRPr="000D039F" w:rsidRDefault="00080B7E" w:rsidP="00080B7E">
      <w:pPr>
        <w:rPr>
          <w:lang w:val="ru-RU"/>
        </w:rPr>
      </w:pPr>
      <w:r w:rsidRPr="000D039F">
        <w:rPr>
          <w:lang w:val="ru-RU"/>
        </w:rPr>
        <w:t>Дистанционное зондирование молниевой активности является важным инструментом, которым пользуются оперативные метеорологи, поскольку точная и своевременная информация о молниях имеет четкую связь с соображениями безопасности населения на суше, море и в воздухе. Потребности пользователей меняются вместе с достижениями в использовании погодных радаров и метеорологической спутниковой продукции.</w:t>
      </w:r>
    </w:p>
    <w:p w14:paraId="3D876CD7" w14:textId="77777777" w:rsidR="00080B7E" w:rsidRPr="000D039F" w:rsidRDefault="00080B7E" w:rsidP="00080B7E">
      <w:pPr>
        <w:rPr>
          <w:lang w:val="ru-RU"/>
        </w:rPr>
      </w:pPr>
      <w:r w:rsidRPr="000D039F">
        <w:rPr>
          <w:lang w:val="ru-RU"/>
        </w:rPr>
        <w:t>Надежная работа этих систем напрямую связана с соображениями общественной безопасности, поскольку предоставление эффективного прогностического обслуживания влияет на эффективность коммерческой и оборонной деятельности. Примеры видов деятельности, для которых нужны эффективные прогнозы молний, включают безопасность инженеров, работающих на линиях электропередач, и сотрудников, имеющих дело с взрывными устройствами.</w:t>
      </w:r>
    </w:p>
    <w:p w14:paraId="0F675990" w14:textId="77777777" w:rsidR="00080B7E" w:rsidRPr="000D039F" w:rsidRDefault="00080B7E" w:rsidP="00080B7E">
      <w:pPr>
        <w:rPr>
          <w:lang w:val="ru-RU"/>
        </w:rPr>
      </w:pPr>
      <w:r w:rsidRPr="000D039F">
        <w:rPr>
          <w:lang w:val="ru-RU"/>
        </w:rPr>
        <w:lastRenderedPageBreak/>
        <w:t>Обнаружение молний – это пассивная деятельность, при которой для обнаружения электромагнитного излучения от молниевых разрядов (сфериков) используются радиоприемники. Данные с отдельных пунктов обнаружения могут распространяться с помощью ряда технологий связи, включая фиксированную связь, мобильные сети, интернет и т. д. (как описано в п. 7.2).</w:t>
      </w:r>
    </w:p>
    <w:p w14:paraId="0AE39A8B" w14:textId="77777777" w:rsidR="00080B7E" w:rsidRPr="000D039F" w:rsidRDefault="00080B7E" w:rsidP="00080B7E">
      <w:pPr>
        <w:rPr>
          <w:lang w:val="ru-RU"/>
        </w:rPr>
      </w:pPr>
      <w:r w:rsidRPr="000D039F">
        <w:rPr>
          <w:lang w:val="ru-RU"/>
        </w:rPr>
        <w:t>В действующих оперативных системах положение вспышки молнии определяется либо путем измерения направления прихода соответствующего сферика (триангуляция); времени прибытия (ВП) сферика; либо путем комбинации того и другого.</w:t>
      </w:r>
    </w:p>
    <w:p w14:paraId="58AC86EF" w14:textId="77777777" w:rsidR="00080B7E" w:rsidRPr="000D039F" w:rsidRDefault="00080B7E" w:rsidP="00080B7E">
      <w:pPr>
        <w:rPr>
          <w:lang w:val="ru-RU"/>
        </w:rPr>
      </w:pPr>
      <w:r w:rsidRPr="000D039F">
        <w:rPr>
          <w:lang w:val="ru-RU"/>
        </w:rPr>
        <w:t>При использовании триангуляции измерения требуется проводить в трех или более местах зондирования, разнесенных на большое расстояние. Однако для систем, основанных на ВП, минимальное количество площадок составляет 4 или более. На практике для повышения надежности сообщаемых местоположений используется больше минимального числа станций. В случае проведения наблюдений при дальностях свыше нескольких сотен километров системы, в которых используется ВП, обычно дают более точные данные о местонахождениях, чем системы радиопеленгации. Это объясняется тем, что направление приема ионосферных волн, зондируемых на месте, обычно немного отличается от реального направления разряда и будет изменяться в зависимости от состояния поверхностных слоев вблизи места зондирования. Для обеспечения необходимой синхронизации по времени в различных местах проведения зондирования в системах, использующих ВП, обычно широко применяются сигналы ГНСС (как отмечено в п. 7.5.1). Все системы основываются на затратоэффективной, надежной связи между отдаленными станциями и центральным процессором.</w:t>
      </w:r>
    </w:p>
    <w:p w14:paraId="6DC160C1" w14:textId="77777777" w:rsidR="00080B7E" w:rsidRPr="000D039F" w:rsidRDefault="00080B7E" w:rsidP="00080B7E">
      <w:pPr>
        <w:rPr>
          <w:lang w:val="ru-RU"/>
        </w:rPr>
      </w:pPr>
      <w:r w:rsidRPr="000D039F">
        <w:rPr>
          <w:lang w:val="ru-RU"/>
        </w:rPr>
        <w:t>Используемая для определения местоположения молниевой активности радиочастота изменяется в зависимости от требуемой зоны мониторинга и конкретного предназначения системы.</w:t>
      </w:r>
    </w:p>
    <w:p w14:paraId="2EA9B577" w14:textId="65F64F4F" w:rsidR="00080B7E" w:rsidRPr="000D039F" w:rsidRDefault="00080B7E" w:rsidP="00080B7E">
      <w:pPr>
        <w:rPr>
          <w:lang w:val="ru-RU"/>
        </w:rPr>
      </w:pPr>
      <w:r w:rsidRPr="000D039F">
        <w:rPr>
          <w:lang w:val="ru-RU"/>
        </w:rPr>
        <w:t>Определение местоположений на очень больших расстояниях при дальностях в несколько тысяч километров оперативно обеспечивается путем наблюдения частот в диапазоне ОНЧ, сконцентрированных около 10 кГц (8</w:t>
      </w:r>
      <w:r w:rsidR="007E2046" w:rsidRPr="000D039F">
        <w:rPr>
          <w:lang w:val="ru-RU"/>
        </w:rPr>
        <w:t>−</w:t>
      </w:r>
      <w:r w:rsidRPr="000D039F">
        <w:rPr>
          <w:lang w:val="ru-RU"/>
        </w:rPr>
        <w:t>11,3 кГц), например во Всемирной сети определения местоположения молний (ВСОММ), Глобальном наборе данных по молниям (ГНДМ360) (см. Рисунок 7-3), Глобальной сети обнаружения молний (LINETglobal) или Определении местоположения электромагнитного излучения молний с использованием метода разности времени поступления (LEELA). В этих системах сферики принимаются станциями, которые, как правило, удалены друг от друга на несколько тысяч километров. Сферики регистрируются на площадках размещения датчиков, и временные выборки немедленно передаются на центральную станцию управления, где осуществляется вычисление местоположений молниевых разрядов на основании разностей времен прихода на станции. Компенсировать низкие уровни помех иногда можно с помощью регулируемого узкополосного режекторного фильтра на станциях, где находятся затронутые датчики, но повсеместные и более высокие уровни помех крайне пагубно сказываются на работе системы.</w:t>
      </w:r>
    </w:p>
    <w:p w14:paraId="2451AF2D" w14:textId="77777777" w:rsidR="003D376B" w:rsidRPr="000D039F" w:rsidRDefault="003D376B" w:rsidP="00080B7E">
      <w:pPr>
        <w:rPr>
          <w:lang w:val="ru-RU"/>
        </w:rPr>
      </w:pPr>
    </w:p>
    <w:p w14:paraId="7ED29A42" w14:textId="77777777" w:rsidR="00BA54A3" w:rsidRPr="000D039F" w:rsidRDefault="00BA54A3" w:rsidP="00080B7E">
      <w:pPr>
        <w:rPr>
          <w:lang w:val="ru-RU"/>
        </w:rPr>
      </w:pPr>
    </w:p>
    <w:p w14:paraId="4D99F0D6" w14:textId="77777777" w:rsidR="00BA54A3" w:rsidRPr="000D039F" w:rsidRDefault="00BA54A3" w:rsidP="00080B7E">
      <w:pPr>
        <w:rPr>
          <w:lang w:val="ru-RU"/>
        </w:rPr>
      </w:pPr>
    </w:p>
    <w:p w14:paraId="4A5569F0" w14:textId="77777777" w:rsidR="00BA54A3" w:rsidRPr="000D039F" w:rsidRDefault="00BA54A3" w:rsidP="00080B7E">
      <w:pPr>
        <w:rPr>
          <w:lang w:val="ru-RU"/>
        </w:rPr>
      </w:pPr>
    </w:p>
    <w:p w14:paraId="7D307E8A" w14:textId="77777777" w:rsidR="00BA54A3" w:rsidRPr="000D039F" w:rsidRDefault="00BA54A3" w:rsidP="00080B7E">
      <w:pPr>
        <w:rPr>
          <w:lang w:val="ru-RU"/>
        </w:rPr>
      </w:pPr>
    </w:p>
    <w:p w14:paraId="0FCFDE2A" w14:textId="77777777" w:rsidR="00BA54A3" w:rsidRPr="000D039F" w:rsidRDefault="00BA54A3" w:rsidP="00080B7E">
      <w:pPr>
        <w:rPr>
          <w:lang w:val="ru-RU"/>
        </w:rPr>
      </w:pPr>
    </w:p>
    <w:p w14:paraId="488D930F" w14:textId="77777777" w:rsidR="00BA54A3" w:rsidRPr="000D039F" w:rsidRDefault="00BA54A3" w:rsidP="00080B7E">
      <w:pPr>
        <w:rPr>
          <w:lang w:val="ru-RU"/>
        </w:rPr>
      </w:pPr>
    </w:p>
    <w:p w14:paraId="58C833BB" w14:textId="77777777" w:rsidR="00BA54A3" w:rsidRPr="000D039F" w:rsidRDefault="00BA54A3" w:rsidP="00080B7E">
      <w:pPr>
        <w:rPr>
          <w:lang w:val="ru-RU"/>
        </w:rPr>
      </w:pPr>
    </w:p>
    <w:p w14:paraId="72151D43" w14:textId="77777777" w:rsidR="003D376B" w:rsidRPr="000D039F" w:rsidRDefault="003D376B" w:rsidP="00080B7E">
      <w:pPr>
        <w:rPr>
          <w:lang w:val="ru-RU"/>
        </w:rPr>
      </w:pPr>
    </w:p>
    <w:p w14:paraId="4C719DD4" w14:textId="3FD5431C" w:rsidR="00345885" w:rsidRPr="000D039F" w:rsidRDefault="00080B7E" w:rsidP="00345885">
      <w:pPr>
        <w:pStyle w:val="FigureNo"/>
        <w:rPr>
          <w:lang w:val="ru-RU"/>
        </w:rPr>
      </w:pPr>
      <w:r w:rsidRPr="000D039F">
        <w:rPr>
          <w:lang w:val="ru-RU"/>
        </w:rPr>
        <w:lastRenderedPageBreak/>
        <w:t>Рисунок</w:t>
      </w:r>
      <w:r w:rsidR="00345885" w:rsidRPr="000D039F">
        <w:rPr>
          <w:lang w:val="ru-RU"/>
        </w:rPr>
        <w:t xml:space="preserve"> </w:t>
      </w:r>
      <w:proofErr w:type="gramStart"/>
      <w:r w:rsidR="00345885" w:rsidRPr="000D039F">
        <w:rPr>
          <w:lang w:val="ru-RU"/>
        </w:rPr>
        <w:t>7-3</w:t>
      </w:r>
      <w:proofErr w:type="gramEnd"/>
    </w:p>
    <w:p w14:paraId="3DC09AF8" w14:textId="22918FCF" w:rsidR="00345885" w:rsidRPr="000D039F" w:rsidRDefault="00080B7E" w:rsidP="00093101">
      <w:pPr>
        <w:pStyle w:val="Figuretitle"/>
        <w:rPr>
          <w:lang w:val="ru-RU"/>
        </w:rPr>
      </w:pPr>
      <w:r w:rsidRPr="000D039F">
        <w:rPr>
          <w:lang w:val="ru-RU"/>
        </w:rPr>
        <w:t>Данные глобального обнаружения молний за две минуты, измеренные по протоколу GLD360 для сети обнаружения молний на большом расстоянии с наложением на спутниковые данные, показывающие облачность и осадки</w:t>
      </w:r>
    </w:p>
    <w:p w14:paraId="2105E47A" w14:textId="44C2FA9B" w:rsidR="00345885" w:rsidRPr="000D039F" w:rsidRDefault="00844D80" w:rsidP="00345885">
      <w:pPr>
        <w:pStyle w:val="Figure"/>
        <w:rPr>
          <w:lang w:val="ru-RU"/>
        </w:rPr>
      </w:pPr>
      <w:r w:rsidRPr="000D039F">
        <w:rPr>
          <w:noProof/>
          <w:lang w:val="ru-RU"/>
        </w:rPr>
        <w:drawing>
          <wp:inline distT="0" distB="0" distL="0" distR="0" wp14:anchorId="0714DF42" wp14:editId="372F4DD5">
            <wp:extent cx="5797308" cy="3624079"/>
            <wp:effectExtent l="0" t="0" r="0" b="0"/>
            <wp:docPr id="132173429" name="Picture 3" descr="Two minutes of global lightning detection data measured by the GLD360 for long range lightning detection network superimposed on satellite data showing cloud and precipit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2173429" name="Picture 3" descr="Two minutes of global lightning detection data measured by the GLD360 for long range lightning detection network superimposed on satellite data showing cloud and precipitation"/>
                    <pic:cNvPicPr/>
                  </pic:nvPicPr>
                  <pic:blipFill>
                    <a:blip r:embed="rId149" cstate="print">
                      <a:extLst>
                        <a:ext uri="{28A0092B-C50C-407E-A947-70E740481C1C}">
                          <a14:useLocalDpi xmlns:a14="http://schemas.microsoft.com/office/drawing/2010/main" val="0"/>
                        </a:ext>
                      </a:extLst>
                    </a:blip>
                    <a:stretch>
                      <a:fillRect/>
                    </a:stretch>
                  </pic:blipFill>
                  <pic:spPr>
                    <a:xfrm>
                      <a:off x="0" y="0"/>
                      <a:ext cx="5797308" cy="3624079"/>
                    </a:xfrm>
                    <a:prstGeom prst="rect">
                      <a:avLst/>
                    </a:prstGeom>
                  </pic:spPr>
                </pic:pic>
              </a:graphicData>
            </a:graphic>
          </wp:inline>
        </w:drawing>
      </w:r>
    </w:p>
    <w:p w14:paraId="70CE1653" w14:textId="0E1456D8" w:rsidR="00080B7E" w:rsidRPr="000D039F" w:rsidRDefault="00080B7E" w:rsidP="0053797A">
      <w:pPr>
        <w:pStyle w:val="Normalaftertitle"/>
        <w:rPr>
          <w:lang w:val="ru-RU"/>
        </w:rPr>
      </w:pPr>
      <w:r w:rsidRPr="000D039F">
        <w:rPr>
          <w:lang w:val="ru-RU"/>
        </w:rPr>
        <w:t>Например, в системе LEELA (эксплуатируемой Метеорологическим бюро Соединенного Королевства) 11</w:t>
      </w:r>
      <w:r w:rsidR="007E2046" w:rsidRPr="000D039F">
        <w:rPr>
          <w:lang w:val="ru-RU"/>
        </w:rPr>
        <w:t> </w:t>
      </w:r>
      <w:r w:rsidRPr="000D039F">
        <w:rPr>
          <w:lang w:val="ru-RU"/>
        </w:rPr>
        <w:t>приемников, расположенных по всей Европе на удалении до 2000 км друг от друга, непрерывно передают в центральный процессор данные ОНЧ с метками времени. Затем центральный процессор LEELA извлекает волновые формы молний из поступающих потоков данных, группирует их на основе корреляции волновой формы и затем использует разницу во времени поступления между волновыми формами для расчета местоположения удара молнии с помощью мультилатерации. Алгоритмы извлечения формы волны LEELA позволяют разложить форму волны молнии и фоновый шум, благодаря чему можно автоматически уменьшать помехи.</w:t>
      </w:r>
    </w:p>
    <w:p w14:paraId="2D3B5508" w14:textId="07B2F966" w:rsidR="00080B7E" w:rsidRPr="000D039F" w:rsidRDefault="00080B7E" w:rsidP="00080B7E">
      <w:pPr>
        <w:rPr>
          <w:lang w:val="ru-RU"/>
        </w:rPr>
      </w:pPr>
      <w:r w:rsidRPr="000D039F">
        <w:rPr>
          <w:lang w:val="ru-RU"/>
        </w:rPr>
        <w:t>Принимая во внимание важность такого обнаружения молний на больших расстояниях и необходимость признания этой деятельности во всем мире, ВКР-12 выделила вспомогательной службе метеорологии специальную полосу частот 8,13</w:t>
      </w:r>
      <w:r w:rsidR="007E2046" w:rsidRPr="000D039F">
        <w:rPr>
          <w:lang w:val="ru-RU"/>
        </w:rPr>
        <w:t>–</w:t>
      </w:r>
      <w:r w:rsidRPr="000D039F">
        <w:rPr>
          <w:lang w:val="ru-RU"/>
        </w:rPr>
        <w:t>11,3 кГц, использование которой ограничено пассивными датчиками. Поскольку для обнаружения молний используются пассивные (только принимающие) датчики, системы обнаружения молний могут также функционировать в различных полосах частот без защиты.</w:t>
      </w:r>
    </w:p>
    <w:p w14:paraId="5839D684" w14:textId="4534824B" w:rsidR="00080B7E" w:rsidRPr="000D039F" w:rsidRDefault="00080B7E" w:rsidP="00080B7E">
      <w:pPr>
        <w:rPr>
          <w:lang w:val="ru-RU"/>
        </w:rPr>
      </w:pPr>
      <w:r w:rsidRPr="000D039F">
        <w:rPr>
          <w:lang w:val="ru-RU"/>
        </w:rPr>
        <w:t>Наиболее широко используемые оперативные системы подробно просматривают более ограниченную зону. В</w:t>
      </w:r>
      <w:r w:rsidR="007E2046" w:rsidRPr="000D039F">
        <w:rPr>
          <w:lang w:val="ru-RU"/>
        </w:rPr>
        <w:t> </w:t>
      </w:r>
      <w:r w:rsidRPr="000D039F">
        <w:rPr>
          <w:lang w:val="ru-RU"/>
        </w:rPr>
        <w:t>этом случае сферики наблюдаются на более высоких частотах, сконцентрированных около 200</w:t>
      </w:r>
      <w:r w:rsidR="007E2046" w:rsidRPr="000D039F">
        <w:rPr>
          <w:lang w:val="ru-RU"/>
        </w:rPr>
        <w:t> </w:t>
      </w:r>
      <w:r w:rsidRPr="000D039F">
        <w:rPr>
          <w:lang w:val="ru-RU"/>
        </w:rPr>
        <w:t xml:space="preserve">кГц (используемые широкополосные приемники имеют наибольшую чувствительность в средней части их диапазона от 1 кГц до 350 кГц), а станции зондирования обычно разнесены на расстояние от 100 км до 400 км, в зависимости от того, чему придается особое значение – вспышкам между облачностью и землей или между облаками. На этих более высоких частотах разряд от облачности к земле может быть выявлен по выраженному увеличению амплитуды, определяющему передний фронт сферика. Время прихода переднего фронта может быть точно рассчитано. Значения времени, получаемые на станциях сети, передаются в центральный процессор и используются для вычисления положений разрядов. В некоторых случаях разности времени прихода в сети используются вместе с магнитными системами радиопеленгации, установленными в прошлые годы. Обзор технологий и систем содержится в главе 6 Руководства по приборам и методам наблюдений (ВМО-№ 8), том III </w:t>
      </w:r>
      <w:r w:rsidR="0027476E" w:rsidRPr="000D039F">
        <w:rPr>
          <w:lang w:val="ru-RU"/>
        </w:rPr>
        <w:t>"</w:t>
      </w:r>
      <w:r w:rsidRPr="000D039F">
        <w:rPr>
          <w:lang w:val="ru-RU"/>
        </w:rPr>
        <w:t>Системы наблюдений</w:t>
      </w:r>
      <w:r w:rsidR="0027476E" w:rsidRPr="000D039F">
        <w:rPr>
          <w:lang w:val="ru-RU"/>
        </w:rPr>
        <w:t>"</w:t>
      </w:r>
      <w:r w:rsidRPr="000D039F">
        <w:rPr>
          <w:lang w:val="ru-RU"/>
        </w:rPr>
        <w:t xml:space="preserve">. </w:t>
      </w:r>
    </w:p>
    <w:p w14:paraId="3DE77226" w14:textId="1454B876" w:rsidR="00080B7E" w:rsidRPr="000D039F" w:rsidRDefault="00080B7E" w:rsidP="0027476E">
      <w:pPr>
        <w:keepNext/>
        <w:keepLines/>
        <w:rPr>
          <w:lang w:val="ru-RU"/>
        </w:rPr>
      </w:pPr>
      <w:r w:rsidRPr="000D039F">
        <w:rPr>
          <w:lang w:val="ru-RU"/>
        </w:rPr>
        <w:lastRenderedPageBreak/>
        <w:t xml:space="preserve">В дополнение к этому, для картирования полных каналов молний существуют системы картирования грозопоражаемости (СКГ), которые ведут наблюдения на гораздо более высоких частотах (полоса ОВЧ </w:t>
      </w:r>
      <w:proofErr w:type="gramStart"/>
      <w:r w:rsidRPr="000D039F">
        <w:rPr>
          <w:lang w:val="ru-RU"/>
        </w:rPr>
        <w:t>60</w:t>
      </w:r>
      <w:r w:rsidR="0027476E" w:rsidRPr="000D039F">
        <w:rPr>
          <w:lang w:val="ru-RU"/>
        </w:rPr>
        <w:t>−</w:t>
      </w:r>
      <w:r w:rsidRPr="000D039F">
        <w:rPr>
          <w:lang w:val="ru-RU"/>
        </w:rPr>
        <w:t>66</w:t>
      </w:r>
      <w:proofErr w:type="gramEnd"/>
      <w:r w:rsidR="0027476E" w:rsidRPr="000D039F">
        <w:rPr>
          <w:lang w:val="ru-RU"/>
        </w:rPr>
        <w:t> </w:t>
      </w:r>
      <w:r w:rsidRPr="000D039F">
        <w:rPr>
          <w:lang w:val="ru-RU"/>
        </w:rPr>
        <w:t>МГц), и одной из таких систем является Техническая СКГ штата Нью-Мексико (Thomas et al., 2004). На Рисунке</w:t>
      </w:r>
      <w:r w:rsidR="0027476E" w:rsidRPr="000D039F">
        <w:rPr>
          <w:lang w:val="ru-RU"/>
        </w:rPr>
        <w:t> </w:t>
      </w:r>
      <w:proofErr w:type="gramStart"/>
      <w:r w:rsidRPr="000D039F">
        <w:rPr>
          <w:lang w:val="ru-RU"/>
        </w:rPr>
        <w:t>7-4</w:t>
      </w:r>
      <w:proofErr w:type="gramEnd"/>
      <w:r w:rsidRPr="000D039F">
        <w:rPr>
          <w:lang w:val="ru-RU"/>
        </w:rPr>
        <w:t xml:space="preserve"> показан пример грозового разряда молнии, наблюдаемого Технической СКГ штата Нью-Мексико, иллюстрирующий пространственное разрешение, которое может получить система. Вспышка представляла собой разряд отрицательной полярности от облака к земле, который наблюдался над северной частью сети и был точно локализован измерениями. Разряд распространился на большое горизонтальное расстояние (40 км) через породивший его шторм; в процессе этого в каналах пробоя образовалась тонкая древовидная структура, которая была хорошо зафиксирована системой картирования. В течение 2 с вспышки было обнаружено более 5000</w:t>
      </w:r>
      <w:r w:rsidR="0027476E" w:rsidRPr="000D039F">
        <w:rPr>
          <w:lang w:val="ru-RU"/>
        </w:rPr>
        <w:t> </w:t>
      </w:r>
      <w:r w:rsidRPr="000D039F">
        <w:rPr>
          <w:lang w:val="ru-RU"/>
        </w:rPr>
        <w:t>источников.</w:t>
      </w:r>
    </w:p>
    <w:p w14:paraId="731300BB" w14:textId="59E4173A" w:rsidR="00080B7E" w:rsidRPr="000D039F" w:rsidRDefault="00080B7E" w:rsidP="00080B7E">
      <w:pPr>
        <w:rPr>
          <w:lang w:val="ru-RU"/>
        </w:rPr>
      </w:pPr>
      <w:r w:rsidRPr="000D039F">
        <w:rPr>
          <w:lang w:val="ru-RU"/>
        </w:rPr>
        <w:t xml:space="preserve">Для такого детального обнаружения грозы должны оставаться в пределах прямой видимости, если необходимо вести наблюдения активности в целом. Для этого наземные датчики должны быть размещены в конфигурации с короткой базовой линией, то есть находиться на расстоянии 30 км друг от друга и около 50 м от поверхности земли, чтобы соответствовать критериям радиолокационного горизонта. Однако на практике некоторые оперативные системы, предназначенные для наблюдения активности </w:t>
      </w:r>
      <w:r w:rsidR="00574293" w:rsidRPr="000D039F">
        <w:rPr>
          <w:lang w:val="ru-RU"/>
        </w:rPr>
        <w:t>"</w:t>
      </w:r>
      <w:r w:rsidRPr="000D039F">
        <w:rPr>
          <w:lang w:val="ru-RU"/>
        </w:rPr>
        <w:t>облако-облако</w:t>
      </w:r>
      <w:r w:rsidR="00574293" w:rsidRPr="000D039F">
        <w:rPr>
          <w:lang w:val="ru-RU"/>
        </w:rPr>
        <w:t>"</w:t>
      </w:r>
      <w:r w:rsidRPr="000D039F">
        <w:rPr>
          <w:lang w:val="ru-RU"/>
        </w:rPr>
        <w:t xml:space="preserve">, эксплуатируются с более удаленными друг от друга наземными датчиками, и в них используются системы </w:t>
      </w:r>
      <w:r w:rsidR="00574293" w:rsidRPr="000D039F">
        <w:rPr>
          <w:lang w:val="ru-RU"/>
        </w:rPr>
        <w:t>"</w:t>
      </w:r>
      <w:r w:rsidRPr="000D039F">
        <w:rPr>
          <w:lang w:val="ru-RU"/>
        </w:rPr>
        <w:t>облако-земля</w:t>
      </w:r>
      <w:r w:rsidR="00574293" w:rsidRPr="000D039F">
        <w:rPr>
          <w:lang w:val="ru-RU"/>
        </w:rPr>
        <w:t>"</w:t>
      </w:r>
      <w:r w:rsidRPr="000D039F">
        <w:rPr>
          <w:lang w:val="ru-RU"/>
        </w:rPr>
        <w:t xml:space="preserve"> на более низких частотах для заполнения данных о разрядах на нижних уровнях.</w:t>
      </w:r>
    </w:p>
    <w:p w14:paraId="3B0FF979" w14:textId="77777777" w:rsidR="00080B7E" w:rsidRPr="000D039F" w:rsidRDefault="00080B7E" w:rsidP="00080B7E">
      <w:pPr>
        <w:rPr>
          <w:lang w:val="ru-RU"/>
        </w:rPr>
      </w:pPr>
      <w:r w:rsidRPr="000D039F">
        <w:rPr>
          <w:lang w:val="ru-RU"/>
        </w:rPr>
        <w:t xml:space="preserve">На различных изображениях на Рисунке </w:t>
      </w:r>
      <w:proofErr w:type="gramStart"/>
      <w:r w:rsidRPr="000D039F">
        <w:rPr>
          <w:lang w:val="ru-RU"/>
        </w:rPr>
        <w:t>7-4</w:t>
      </w:r>
      <w:proofErr w:type="gramEnd"/>
      <w:r w:rsidRPr="000D039F">
        <w:rPr>
          <w:lang w:val="ru-RU"/>
        </w:rPr>
        <w:t xml:space="preserve"> показано развитие вспышки в проекции высота-время (вверху), в горизонтальной проекции (внизу слева), а также в вертикальных проекциях восток–запад (посередине слева) и север–юг (внизу справа). Также посередине справа показана гистограмма высот источника. Треугольники показывают время и место отрицательных разрядов в землю по данным Национальной сети обнаружения молний (NLDN). Квадраты на изображении в горизонтальной проекции указывают на расположение измерительных станций, а вертикальная линия обозначает границу штатов Колорадо и Канзас.</w:t>
      </w:r>
    </w:p>
    <w:p w14:paraId="7E193106" w14:textId="77777777" w:rsidR="000A7571" w:rsidRPr="000D039F" w:rsidRDefault="000A7571" w:rsidP="00345885">
      <w:pPr>
        <w:rPr>
          <w:lang w:val="ru-RU"/>
        </w:rPr>
      </w:pPr>
    </w:p>
    <w:p w14:paraId="257FAD4A" w14:textId="77777777" w:rsidR="0027476E" w:rsidRPr="000D039F" w:rsidRDefault="0027476E" w:rsidP="00345885">
      <w:pPr>
        <w:rPr>
          <w:lang w:val="ru-RU"/>
        </w:rPr>
      </w:pPr>
    </w:p>
    <w:p w14:paraId="1DF3DD90" w14:textId="77777777" w:rsidR="00BA54A3" w:rsidRPr="000D039F" w:rsidRDefault="00BA54A3" w:rsidP="00345885">
      <w:pPr>
        <w:rPr>
          <w:lang w:val="ru-RU"/>
        </w:rPr>
      </w:pPr>
    </w:p>
    <w:p w14:paraId="031475A8" w14:textId="77777777" w:rsidR="00BA54A3" w:rsidRPr="000D039F" w:rsidRDefault="00BA54A3" w:rsidP="00345885">
      <w:pPr>
        <w:rPr>
          <w:lang w:val="ru-RU"/>
        </w:rPr>
      </w:pPr>
    </w:p>
    <w:p w14:paraId="674E8D01" w14:textId="77777777" w:rsidR="00BA54A3" w:rsidRPr="000D039F" w:rsidRDefault="00BA54A3" w:rsidP="00345885">
      <w:pPr>
        <w:rPr>
          <w:lang w:val="ru-RU"/>
        </w:rPr>
      </w:pPr>
    </w:p>
    <w:p w14:paraId="2B87A692" w14:textId="77777777" w:rsidR="00BA54A3" w:rsidRPr="000D039F" w:rsidRDefault="00BA54A3" w:rsidP="00345885">
      <w:pPr>
        <w:rPr>
          <w:lang w:val="ru-RU"/>
        </w:rPr>
      </w:pPr>
    </w:p>
    <w:p w14:paraId="44F46C97" w14:textId="77777777" w:rsidR="0027476E" w:rsidRPr="000D039F" w:rsidRDefault="0027476E" w:rsidP="00345885">
      <w:pPr>
        <w:rPr>
          <w:lang w:val="ru-RU"/>
        </w:rPr>
      </w:pPr>
    </w:p>
    <w:p w14:paraId="65DA2733" w14:textId="77777777" w:rsidR="0027476E" w:rsidRPr="000D039F" w:rsidRDefault="0027476E" w:rsidP="00345885">
      <w:pPr>
        <w:rPr>
          <w:lang w:val="ru-RU"/>
        </w:rPr>
      </w:pPr>
    </w:p>
    <w:p w14:paraId="1C6B4BCA" w14:textId="77777777" w:rsidR="0027476E" w:rsidRPr="000D039F" w:rsidRDefault="0027476E" w:rsidP="00345885">
      <w:pPr>
        <w:rPr>
          <w:lang w:val="ru-RU"/>
        </w:rPr>
      </w:pPr>
    </w:p>
    <w:p w14:paraId="56FA3BCC" w14:textId="77777777" w:rsidR="0027476E" w:rsidRPr="000D039F" w:rsidRDefault="0027476E" w:rsidP="00345885">
      <w:pPr>
        <w:rPr>
          <w:lang w:val="ru-RU"/>
        </w:rPr>
      </w:pPr>
    </w:p>
    <w:p w14:paraId="7CCE80AF" w14:textId="77777777" w:rsidR="0027476E" w:rsidRPr="000D039F" w:rsidRDefault="0027476E" w:rsidP="00345885">
      <w:pPr>
        <w:rPr>
          <w:lang w:val="ru-RU"/>
        </w:rPr>
      </w:pPr>
    </w:p>
    <w:p w14:paraId="3A020164" w14:textId="77777777" w:rsidR="0027476E" w:rsidRPr="000D039F" w:rsidRDefault="0027476E" w:rsidP="00345885">
      <w:pPr>
        <w:rPr>
          <w:lang w:val="ru-RU"/>
        </w:rPr>
      </w:pPr>
    </w:p>
    <w:p w14:paraId="5974FF1D" w14:textId="77777777" w:rsidR="0027476E" w:rsidRPr="000D039F" w:rsidRDefault="0027476E" w:rsidP="00345885">
      <w:pPr>
        <w:rPr>
          <w:lang w:val="ru-RU"/>
        </w:rPr>
      </w:pPr>
    </w:p>
    <w:p w14:paraId="56CD95E4" w14:textId="22900FD7" w:rsidR="00345885" w:rsidRPr="000D039F" w:rsidRDefault="00080B7E" w:rsidP="00345885">
      <w:pPr>
        <w:pStyle w:val="FigureNo"/>
        <w:rPr>
          <w:lang w:val="ru-RU"/>
        </w:rPr>
      </w:pPr>
      <w:r w:rsidRPr="000D039F">
        <w:rPr>
          <w:lang w:val="ru-RU"/>
        </w:rPr>
        <w:lastRenderedPageBreak/>
        <w:t>Рисунок</w:t>
      </w:r>
      <w:r w:rsidR="00345885" w:rsidRPr="000D039F">
        <w:rPr>
          <w:lang w:val="ru-RU"/>
        </w:rPr>
        <w:t xml:space="preserve"> </w:t>
      </w:r>
      <w:proofErr w:type="gramStart"/>
      <w:r w:rsidR="00743EEA" w:rsidRPr="000D039F">
        <w:rPr>
          <w:lang w:val="ru-RU"/>
        </w:rPr>
        <w:t>7</w:t>
      </w:r>
      <w:r w:rsidR="00345885" w:rsidRPr="000D039F">
        <w:rPr>
          <w:lang w:val="ru-RU"/>
        </w:rPr>
        <w:t>-4</w:t>
      </w:r>
      <w:proofErr w:type="gramEnd"/>
    </w:p>
    <w:p w14:paraId="49B701F6" w14:textId="1B5DA3E2" w:rsidR="00345885" w:rsidRPr="000D039F" w:rsidRDefault="00080B7E" w:rsidP="00093101">
      <w:pPr>
        <w:pStyle w:val="Figuretitle"/>
        <w:rPr>
          <w:lang w:val="ru-RU"/>
        </w:rPr>
      </w:pPr>
      <w:bookmarkStart w:id="398" w:name="_Toc498329909"/>
      <w:bookmarkStart w:id="399" w:name="_Toc499106594"/>
      <w:bookmarkStart w:id="400" w:name="_Toc499106965"/>
      <w:bookmarkStart w:id="401" w:name="_Toc499107222"/>
      <w:bookmarkStart w:id="402" w:name="_Toc499107686"/>
      <w:bookmarkStart w:id="403" w:name="_Toc499107985"/>
      <w:bookmarkStart w:id="404" w:name="_Toc672313"/>
      <w:bookmarkStart w:id="405" w:name="_Toc474850457"/>
      <w:bookmarkStart w:id="406" w:name="_Toc482001913"/>
      <w:bookmarkStart w:id="407" w:name="_Toc482002315"/>
      <w:bookmarkStart w:id="408" w:name="_Toc482002433"/>
      <w:bookmarkStart w:id="409" w:name="_Toc482002568"/>
      <w:bookmarkStart w:id="410" w:name="_Toc482002676"/>
      <w:bookmarkEnd w:id="389"/>
      <w:bookmarkEnd w:id="390"/>
      <w:bookmarkEnd w:id="391"/>
      <w:bookmarkEnd w:id="392"/>
      <w:bookmarkEnd w:id="393"/>
      <w:bookmarkEnd w:id="394"/>
      <w:bookmarkEnd w:id="398"/>
      <w:bookmarkEnd w:id="399"/>
      <w:bookmarkEnd w:id="400"/>
      <w:bookmarkEnd w:id="401"/>
      <w:bookmarkEnd w:id="402"/>
      <w:bookmarkEnd w:id="403"/>
      <w:r w:rsidRPr="000D039F">
        <w:rPr>
          <w:lang w:val="ru-RU"/>
        </w:rPr>
        <w:t>Источники излучения разряда отрицательной полярности от облака к земле, наблюдаемого Технической СКГ штата Нью-Мексико, с иллюстрацией пространственного разрешения, доступного в СКГ</w:t>
      </w:r>
    </w:p>
    <w:p w14:paraId="0CD314E2" w14:textId="09C64109" w:rsidR="00345885" w:rsidRPr="000D039F" w:rsidRDefault="00BA54A3" w:rsidP="00AD6379">
      <w:pPr>
        <w:pStyle w:val="Figure"/>
        <w:keepNext w:val="0"/>
        <w:keepLines w:val="0"/>
        <w:rPr>
          <w:lang w:val="ru-RU"/>
        </w:rPr>
      </w:pPr>
      <w:r w:rsidRPr="000D039F">
        <w:rPr>
          <w:noProof/>
          <w:lang w:val="ru-RU"/>
        </w:rPr>
        <w:drawing>
          <wp:inline distT="0" distB="0" distL="0" distR="0" wp14:anchorId="3BA077EB" wp14:editId="15B9A21B">
            <wp:extent cx="4577080" cy="5739130"/>
            <wp:effectExtent l="0" t="0" r="0" b="0"/>
            <wp:docPr id="1587003288"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150" cstate="print">
                      <a:extLst>
                        <a:ext uri="{28A0092B-C50C-407E-A947-70E740481C1C}">
                          <a14:useLocalDpi xmlns:a14="http://schemas.microsoft.com/office/drawing/2010/main" val="0"/>
                        </a:ext>
                      </a:extLst>
                    </a:blip>
                    <a:srcRect/>
                    <a:stretch>
                      <a:fillRect/>
                    </a:stretch>
                  </pic:blipFill>
                  <pic:spPr bwMode="auto">
                    <a:xfrm>
                      <a:off x="0" y="0"/>
                      <a:ext cx="4577080" cy="5739130"/>
                    </a:xfrm>
                    <a:prstGeom prst="rect">
                      <a:avLst/>
                    </a:prstGeom>
                    <a:noFill/>
                    <a:ln>
                      <a:noFill/>
                    </a:ln>
                  </pic:spPr>
                </pic:pic>
              </a:graphicData>
            </a:graphic>
          </wp:inline>
        </w:drawing>
      </w:r>
    </w:p>
    <w:p w14:paraId="42C7CA3E" w14:textId="77777777" w:rsidR="00080B7E" w:rsidRPr="000D039F" w:rsidRDefault="00080B7E" w:rsidP="0053797A">
      <w:pPr>
        <w:pStyle w:val="Heading2"/>
        <w:rPr>
          <w:lang w:val="ru-RU"/>
        </w:rPr>
      </w:pPr>
      <w:bookmarkStart w:id="411" w:name="_Toc236299128"/>
      <w:bookmarkEnd w:id="404"/>
      <w:bookmarkEnd w:id="405"/>
      <w:bookmarkEnd w:id="406"/>
      <w:bookmarkEnd w:id="407"/>
      <w:bookmarkEnd w:id="408"/>
      <w:bookmarkEnd w:id="409"/>
      <w:bookmarkEnd w:id="410"/>
      <w:r w:rsidRPr="000D039F">
        <w:rPr>
          <w:lang w:val="ru-RU"/>
        </w:rPr>
        <w:t>7.7</w:t>
      </w:r>
      <w:r w:rsidRPr="000D039F">
        <w:rPr>
          <w:lang w:val="ru-RU"/>
        </w:rPr>
        <w:tab/>
        <w:t>Наземные микроволновые радиометры</w:t>
      </w:r>
      <w:bookmarkEnd w:id="411"/>
    </w:p>
    <w:p w14:paraId="05A6926E" w14:textId="77777777" w:rsidR="00080B7E" w:rsidRPr="000D039F" w:rsidRDefault="00080B7E" w:rsidP="00080B7E">
      <w:pPr>
        <w:rPr>
          <w:lang w:val="ru-RU"/>
        </w:rPr>
      </w:pPr>
      <w:r w:rsidRPr="000D039F">
        <w:rPr>
          <w:lang w:val="ru-RU"/>
        </w:rPr>
        <w:t>В Главе 5 (п. 5.1) подробно описано вертикальное зондирование атмосферы с использованием пассивного дистанционного зондирования со спутников. Метеорологам, составляющим подробные местные прогнозы, или ученым, исследующим планетарный пограничный слой, требуется зондировать атмосферу при бо́льшем вертикальном разрешении вблизи земли, по сравнению с разрешением, которое может быть обеспечено спутниковыми системами.</w:t>
      </w:r>
    </w:p>
    <w:p w14:paraId="624C3AA2" w14:textId="0209D383" w:rsidR="00080B7E" w:rsidRPr="000D039F" w:rsidRDefault="00080B7E" w:rsidP="00080B7E">
      <w:pPr>
        <w:rPr>
          <w:lang w:val="ru-RU"/>
        </w:rPr>
      </w:pPr>
      <w:r w:rsidRPr="000D039F">
        <w:rPr>
          <w:lang w:val="ru-RU"/>
        </w:rPr>
        <w:t>Один из способов предоставления этой информации заключается в использовании направленного вверх пассивного дистанционного зондирования с применением радиометра, установленного на поверхности Земли. В</w:t>
      </w:r>
      <w:r w:rsidR="0027476E" w:rsidRPr="000D039F">
        <w:rPr>
          <w:lang w:val="ru-RU"/>
        </w:rPr>
        <w:t> </w:t>
      </w:r>
      <w:r w:rsidRPr="000D039F">
        <w:rPr>
          <w:lang w:val="ru-RU"/>
        </w:rPr>
        <w:t xml:space="preserve">таких радиометрах используется ряд каналов для измерения структуры температуры в следующих двух полосах кислорода: 22 ГГц – 32 ГГц и 50 ГГц – 58 ГГц. Они описаны в Отчете МСЭ-R RS.2489 и отражены в </w:t>
      </w:r>
      <w:r w:rsidR="0027476E" w:rsidRPr="000D039F">
        <w:rPr>
          <w:lang w:val="ru-RU"/>
        </w:rPr>
        <w:t xml:space="preserve">Таблице </w:t>
      </w:r>
      <w:proofErr w:type="gramStart"/>
      <w:r w:rsidRPr="000D039F">
        <w:rPr>
          <w:lang w:val="ru-RU"/>
        </w:rPr>
        <w:t>7-1</w:t>
      </w:r>
      <w:proofErr w:type="gramEnd"/>
      <w:r w:rsidR="00F826E9" w:rsidRPr="000D039F">
        <w:rPr>
          <w:lang w:val="ru-RU"/>
        </w:rPr>
        <w:t>,</w:t>
      </w:r>
      <w:r w:rsidRPr="000D039F">
        <w:rPr>
          <w:lang w:val="ru-RU"/>
        </w:rPr>
        <w:t xml:space="preserve"> ниже. Измерение параметров водяного пара и облаков также облегчается за счет дополнительных наблюдений на частоте около 90 ГГц и в нижних крыльях полосы поглощения водяного пара на частоте 183 ГГц. Значительное количество наземных радиометрических станций также выгодно для измерений пассивного озона (в частности, на частоте 142 ГГц).</w:t>
      </w:r>
    </w:p>
    <w:p w14:paraId="21724D4B" w14:textId="117FC674" w:rsidR="00080B7E" w:rsidRPr="000D039F" w:rsidRDefault="00080B7E" w:rsidP="00080B7E">
      <w:pPr>
        <w:rPr>
          <w:lang w:val="ru-RU"/>
        </w:rPr>
      </w:pPr>
      <w:r w:rsidRPr="000D039F">
        <w:rPr>
          <w:lang w:val="ru-RU"/>
        </w:rPr>
        <w:lastRenderedPageBreak/>
        <w:t xml:space="preserve">Хотя каналы, предназначенные для дистанционного зондирования температуры и влажности наземными средствами, расположены примерно в той же части спектра, что и полосы частот каналов, предназначенных для пассивного дистанционного зондирования со спутников, они в целом занимают более широкие полосы частот и захватывают часть спектра, используемого и другими службами. В некоторых полосах частот, в частности упомянутых в </w:t>
      </w:r>
      <w:r w:rsidR="000F369A">
        <w:rPr>
          <w:lang w:val="ru-RU"/>
        </w:rPr>
        <w:t>сноске</w:t>
      </w:r>
      <w:r w:rsidRPr="000D039F">
        <w:rPr>
          <w:lang w:val="ru-RU"/>
        </w:rPr>
        <w:t xml:space="preserve"> </w:t>
      </w:r>
      <w:r w:rsidRPr="000D039F">
        <w:rPr>
          <w:b/>
          <w:bCs/>
          <w:lang w:val="ru-RU"/>
        </w:rPr>
        <w:t>5.340</w:t>
      </w:r>
      <w:r w:rsidRPr="000D039F">
        <w:rPr>
          <w:lang w:val="ru-RU"/>
        </w:rPr>
        <w:t xml:space="preserve"> РР или распределенных радиоастрономической службе, наземные радиометры имеют ту же защиту, что и спутниковые системы дистанционного зондирования; но в других диапазонах наземные радиометры не защищены на международной основе. </w:t>
      </w:r>
    </w:p>
    <w:p w14:paraId="7C1ED2CF" w14:textId="1CA4CD0B" w:rsidR="00345885" w:rsidRPr="000D039F" w:rsidRDefault="00080B7E" w:rsidP="00093101">
      <w:pPr>
        <w:pStyle w:val="TableNo"/>
        <w:rPr>
          <w:lang w:val="ru-RU"/>
        </w:rPr>
      </w:pPr>
      <w:r w:rsidRPr="000D039F">
        <w:rPr>
          <w:lang w:val="ru-RU"/>
        </w:rPr>
        <w:t>Таблица</w:t>
      </w:r>
      <w:r w:rsidR="00345885" w:rsidRPr="000D039F">
        <w:rPr>
          <w:lang w:val="ru-RU"/>
        </w:rPr>
        <w:t xml:space="preserve"> </w:t>
      </w:r>
      <w:proofErr w:type="gramStart"/>
      <w:r w:rsidR="00345885" w:rsidRPr="000D039F">
        <w:rPr>
          <w:lang w:val="ru-RU"/>
        </w:rPr>
        <w:t>7-1</w:t>
      </w:r>
      <w:proofErr w:type="gramEnd"/>
    </w:p>
    <w:p w14:paraId="458A4536" w14:textId="23CF2C71" w:rsidR="00345885" w:rsidRPr="000D039F" w:rsidRDefault="00080B7E" w:rsidP="00345885">
      <w:pPr>
        <w:pStyle w:val="Tabletitle"/>
        <w:rPr>
          <w:lang w:val="ru-RU"/>
        </w:rPr>
      </w:pPr>
      <w:r w:rsidRPr="000D039F">
        <w:rPr>
          <w:lang w:val="ru-RU"/>
        </w:rPr>
        <w:t>Полосы частот, используемые наземными пассивными радиометрами</w:t>
      </w:r>
    </w:p>
    <w:tbl>
      <w:tblPr>
        <w:tblStyle w:val="TableGrid"/>
        <w:tblW w:w="0" w:type="auto"/>
        <w:tblLook w:val="04A0" w:firstRow="1" w:lastRow="0" w:firstColumn="1" w:lastColumn="0" w:noHBand="0" w:noVBand="1"/>
      </w:tblPr>
      <w:tblGrid>
        <w:gridCol w:w="4248"/>
        <w:gridCol w:w="5381"/>
      </w:tblGrid>
      <w:tr w:rsidR="00080B7E" w:rsidRPr="000D039F" w14:paraId="0F4621F4" w14:textId="77777777" w:rsidTr="00F269E4">
        <w:tc>
          <w:tcPr>
            <w:tcW w:w="4248" w:type="dxa"/>
          </w:tcPr>
          <w:p w14:paraId="6F0B7286" w14:textId="21DFB002" w:rsidR="00080B7E" w:rsidRPr="000D039F" w:rsidRDefault="00080B7E" w:rsidP="00080B7E">
            <w:pPr>
              <w:pStyle w:val="Tablehead"/>
              <w:rPr>
                <w:lang w:val="ru-RU"/>
              </w:rPr>
            </w:pPr>
            <w:r w:rsidRPr="000D039F">
              <w:rPr>
                <w:lang w:val="ru-RU"/>
              </w:rPr>
              <w:t>Центральная частота канала (ГГц)</w:t>
            </w:r>
          </w:p>
        </w:tc>
        <w:tc>
          <w:tcPr>
            <w:tcW w:w="5381" w:type="dxa"/>
          </w:tcPr>
          <w:p w14:paraId="253577EA" w14:textId="6D7828DE" w:rsidR="00080B7E" w:rsidRPr="000D039F" w:rsidRDefault="00080B7E" w:rsidP="00080B7E">
            <w:pPr>
              <w:pStyle w:val="Tablehead"/>
              <w:rPr>
                <w:lang w:val="ru-RU"/>
              </w:rPr>
            </w:pPr>
            <w:r w:rsidRPr="000D039F">
              <w:rPr>
                <w:lang w:val="ru-RU"/>
              </w:rPr>
              <w:t>Центральная частота канала (ГГц)</w:t>
            </w:r>
          </w:p>
        </w:tc>
      </w:tr>
      <w:tr w:rsidR="00456C9F" w:rsidRPr="000D039F" w14:paraId="2278364C" w14:textId="77777777" w:rsidTr="00F269E4">
        <w:tc>
          <w:tcPr>
            <w:tcW w:w="4248" w:type="dxa"/>
          </w:tcPr>
          <w:p w14:paraId="10914E3B" w14:textId="7ABBB259" w:rsidR="00456C9F" w:rsidRPr="000D039F" w:rsidRDefault="00456C9F" w:rsidP="00456C9F">
            <w:pPr>
              <w:pStyle w:val="Tabletext"/>
              <w:jc w:val="center"/>
              <w:rPr>
                <w:lang w:val="ru-RU"/>
              </w:rPr>
            </w:pPr>
            <w:r w:rsidRPr="000D039F">
              <w:rPr>
                <w:lang w:val="ru-RU"/>
              </w:rPr>
              <w:t>22</w:t>
            </w:r>
            <w:r w:rsidR="00ED641A" w:rsidRPr="000D039F">
              <w:rPr>
                <w:lang w:val="ru-RU"/>
              </w:rPr>
              <w:t>,</w:t>
            </w:r>
            <w:r w:rsidRPr="000D039F">
              <w:rPr>
                <w:lang w:val="ru-RU"/>
              </w:rPr>
              <w:t>24</w:t>
            </w:r>
          </w:p>
        </w:tc>
        <w:tc>
          <w:tcPr>
            <w:tcW w:w="5381" w:type="dxa"/>
          </w:tcPr>
          <w:p w14:paraId="3172F6F1" w14:textId="77777777" w:rsidR="00456C9F" w:rsidRPr="000D039F" w:rsidRDefault="00456C9F" w:rsidP="00456C9F">
            <w:pPr>
              <w:pStyle w:val="Tabletext"/>
              <w:rPr>
                <w:lang w:val="ru-RU"/>
              </w:rPr>
            </w:pPr>
          </w:p>
        </w:tc>
      </w:tr>
      <w:tr w:rsidR="00456C9F" w:rsidRPr="000D039F" w14:paraId="3DF3028E" w14:textId="77777777" w:rsidTr="00F269E4">
        <w:tc>
          <w:tcPr>
            <w:tcW w:w="4248" w:type="dxa"/>
          </w:tcPr>
          <w:p w14:paraId="78C7C4AB" w14:textId="1B75CB8D" w:rsidR="00456C9F" w:rsidRPr="000D039F" w:rsidRDefault="00456C9F" w:rsidP="00456C9F">
            <w:pPr>
              <w:pStyle w:val="Tabletext"/>
              <w:jc w:val="center"/>
              <w:rPr>
                <w:lang w:val="ru-RU"/>
              </w:rPr>
            </w:pPr>
            <w:r w:rsidRPr="000D039F">
              <w:rPr>
                <w:lang w:val="ru-RU"/>
              </w:rPr>
              <w:t>23</w:t>
            </w:r>
            <w:r w:rsidR="00ED641A" w:rsidRPr="000D039F">
              <w:rPr>
                <w:lang w:val="ru-RU"/>
              </w:rPr>
              <w:t>,</w:t>
            </w:r>
            <w:r w:rsidRPr="000D039F">
              <w:rPr>
                <w:lang w:val="ru-RU"/>
              </w:rPr>
              <w:t>04</w:t>
            </w:r>
          </w:p>
        </w:tc>
        <w:tc>
          <w:tcPr>
            <w:tcW w:w="5381" w:type="dxa"/>
          </w:tcPr>
          <w:p w14:paraId="22D0C3C4" w14:textId="77777777" w:rsidR="00456C9F" w:rsidRPr="000D039F" w:rsidRDefault="00456C9F" w:rsidP="00456C9F">
            <w:pPr>
              <w:pStyle w:val="Tabletext"/>
              <w:rPr>
                <w:lang w:val="ru-RU"/>
              </w:rPr>
            </w:pPr>
          </w:p>
        </w:tc>
      </w:tr>
      <w:tr w:rsidR="00456C9F" w:rsidRPr="000D039F" w14:paraId="5BDDBF51" w14:textId="77777777" w:rsidTr="00F269E4">
        <w:tc>
          <w:tcPr>
            <w:tcW w:w="4248" w:type="dxa"/>
          </w:tcPr>
          <w:p w14:paraId="2EB5DEF3" w14:textId="7A898610" w:rsidR="00456C9F" w:rsidRPr="000D039F" w:rsidRDefault="00456C9F" w:rsidP="00456C9F">
            <w:pPr>
              <w:pStyle w:val="Tabletext"/>
              <w:jc w:val="center"/>
              <w:rPr>
                <w:lang w:val="ru-RU"/>
              </w:rPr>
            </w:pPr>
            <w:r w:rsidRPr="000D039F">
              <w:rPr>
                <w:lang w:val="ru-RU"/>
              </w:rPr>
              <w:t>23</w:t>
            </w:r>
            <w:r w:rsidR="00ED641A" w:rsidRPr="000D039F">
              <w:rPr>
                <w:lang w:val="ru-RU"/>
              </w:rPr>
              <w:t>,</w:t>
            </w:r>
            <w:r w:rsidRPr="000D039F">
              <w:rPr>
                <w:lang w:val="ru-RU"/>
              </w:rPr>
              <w:t>84</w:t>
            </w:r>
          </w:p>
        </w:tc>
        <w:tc>
          <w:tcPr>
            <w:tcW w:w="5381" w:type="dxa"/>
          </w:tcPr>
          <w:p w14:paraId="1236D032" w14:textId="104DD3BA" w:rsidR="00456C9F" w:rsidRPr="000D039F" w:rsidRDefault="00F269E4" w:rsidP="00456C9F">
            <w:pPr>
              <w:pStyle w:val="Tabletext"/>
              <w:rPr>
                <w:lang w:val="ru-RU"/>
              </w:rPr>
            </w:pPr>
            <w:r w:rsidRPr="000D039F">
              <w:rPr>
                <w:lang w:val="ru-RU"/>
              </w:rPr>
              <w:t xml:space="preserve">Применяется </w:t>
            </w:r>
            <w:r w:rsidR="00927D71">
              <w:rPr>
                <w:lang w:val="ru-RU"/>
              </w:rPr>
              <w:t>сноска</w:t>
            </w:r>
            <w:r w:rsidRPr="000D039F">
              <w:rPr>
                <w:lang w:val="ru-RU"/>
              </w:rPr>
              <w:t xml:space="preserve"> </w:t>
            </w:r>
            <w:r w:rsidRPr="000D039F">
              <w:rPr>
                <w:b/>
                <w:bCs/>
                <w:lang w:val="ru-RU"/>
              </w:rPr>
              <w:t>5.340</w:t>
            </w:r>
            <w:r w:rsidRPr="000D039F">
              <w:rPr>
                <w:lang w:val="ru-RU"/>
              </w:rPr>
              <w:t xml:space="preserve"> РР </w:t>
            </w:r>
            <w:r w:rsidR="00456C9F" w:rsidRPr="000D039F">
              <w:rPr>
                <w:lang w:val="ru-RU"/>
              </w:rPr>
              <w:t>(23</w:t>
            </w:r>
            <w:r w:rsidR="00AE50CF" w:rsidRPr="000D039F">
              <w:rPr>
                <w:lang w:val="ru-RU"/>
              </w:rPr>
              <w:t>,</w:t>
            </w:r>
            <w:r w:rsidR="00456C9F" w:rsidRPr="000D039F">
              <w:rPr>
                <w:lang w:val="ru-RU"/>
              </w:rPr>
              <w:t>6</w:t>
            </w:r>
            <w:r w:rsidR="00AE50CF" w:rsidRPr="000D039F">
              <w:rPr>
                <w:lang w:val="ru-RU"/>
              </w:rPr>
              <w:t>–</w:t>
            </w:r>
            <w:r w:rsidR="00456C9F" w:rsidRPr="000D039F">
              <w:rPr>
                <w:lang w:val="ru-RU"/>
              </w:rPr>
              <w:t xml:space="preserve">24 </w:t>
            </w:r>
            <w:r w:rsidR="00AE50CF" w:rsidRPr="000D039F">
              <w:rPr>
                <w:lang w:val="ru-RU"/>
              </w:rPr>
              <w:t>ГГц</w:t>
            </w:r>
            <w:r w:rsidR="00456C9F" w:rsidRPr="000D039F">
              <w:rPr>
                <w:lang w:val="ru-RU"/>
              </w:rPr>
              <w:t>)</w:t>
            </w:r>
          </w:p>
        </w:tc>
      </w:tr>
      <w:tr w:rsidR="00456C9F" w:rsidRPr="000D039F" w14:paraId="44B86D84" w14:textId="77777777" w:rsidTr="00F269E4">
        <w:tc>
          <w:tcPr>
            <w:tcW w:w="4248" w:type="dxa"/>
          </w:tcPr>
          <w:p w14:paraId="65016642" w14:textId="6F222119" w:rsidR="00456C9F" w:rsidRPr="000D039F" w:rsidRDefault="00456C9F" w:rsidP="00456C9F">
            <w:pPr>
              <w:pStyle w:val="Tabletext"/>
              <w:jc w:val="center"/>
              <w:rPr>
                <w:lang w:val="ru-RU"/>
              </w:rPr>
            </w:pPr>
            <w:r w:rsidRPr="000D039F">
              <w:rPr>
                <w:lang w:val="ru-RU"/>
              </w:rPr>
              <w:t>25</w:t>
            </w:r>
            <w:r w:rsidR="00ED641A" w:rsidRPr="000D039F">
              <w:rPr>
                <w:lang w:val="ru-RU"/>
              </w:rPr>
              <w:t>,</w:t>
            </w:r>
            <w:r w:rsidRPr="000D039F">
              <w:rPr>
                <w:lang w:val="ru-RU"/>
              </w:rPr>
              <w:t>44</w:t>
            </w:r>
          </w:p>
        </w:tc>
        <w:tc>
          <w:tcPr>
            <w:tcW w:w="5381" w:type="dxa"/>
          </w:tcPr>
          <w:p w14:paraId="01BCD808" w14:textId="77777777" w:rsidR="00456C9F" w:rsidRPr="000D039F" w:rsidRDefault="00456C9F" w:rsidP="00456C9F">
            <w:pPr>
              <w:pStyle w:val="Tabletext"/>
              <w:rPr>
                <w:lang w:val="ru-RU"/>
              </w:rPr>
            </w:pPr>
          </w:p>
        </w:tc>
      </w:tr>
      <w:tr w:rsidR="00456C9F" w:rsidRPr="000D039F" w14:paraId="37F364EC" w14:textId="77777777" w:rsidTr="00F269E4">
        <w:tc>
          <w:tcPr>
            <w:tcW w:w="4248" w:type="dxa"/>
          </w:tcPr>
          <w:p w14:paraId="724E4D26" w14:textId="7F3A33A4" w:rsidR="00456C9F" w:rsidRPr="000D039F" w:rsidRDefault="00456C9F" w:rsidP="00456C9F">
            <w:pPr>
              <w:pStyle w:val="Tabletext"/>
              <w:jc w:val="center"/>
              <w:rPr>
                <w:lang w:val="ru-RU"/>
              </w:rPr>
            </w:pPr>
            <w:r w:rsidRPr="000D039F">
              <w:rPr>
                <w:lang w:val="ru-RU"/>
              </w:rPr>
              <w:t>26</w:t>
            </w:r>
            <w:r w:rsidR="00ED641A" w:rsidRPr="000D039F">
              <w:rPr>
                <w:lang w:val="ru-RU"/>
              </w:rPr>
              <w:t>,</w:t>
            </w:r>
            <w:r w:rsidRPr="000D039F">
              <w:rPr>
                <w:lang w:val="ru-RU"/>
              </w:rPr>
              <w:t>24</w:t>
            </w:r>
          </w:p>
        </w:tc>
        <w:tc>
          <w:tcPr>
            <w:tcW w:w="5381" w:type="dxa"/>
          </w:tcPr>
          <w:p w14:paraId="40F2A6BD" w14:textId="77777777" w:rsidR="00456C9F" w:rsidRPr="000D039F" w:rsidRDefault="00456C9F" w:rsidP="00456C9F">
            <w:pPr>
              <w:pStyle w:val="Tabletext"/>
              <w:rPr>
                <w:lang w:val="ru-RU"/>
              </w:rPr>
            </w:pPr>
          </w:p>
        </w:tc>
      </w:tr>
      <w:tr w:rsidR="00456C9F" w:rsidRPr="000D039F" w14:paraId="674865B4" w14:textId="77777777" w:rsidTr="00F269E4">
        <w:tc>
          <w:tcPr>
            <w:tcW w:w="4248" w:type="dxa"/>
          </w:tcPr>
          <w:p w14:paraId="0F73776C" w14:textId="7394ECA4" w:rsidR="00456C9F" w:rsidRPr="000D039F" w:rsidRDefault="00456C9F" w:rsidP="00456C9F">
            <w:pPr>
              <w:pStyle w:val="Tabletext"/>
              <w:jc w:val="center"/>
              <w:rPr>
                <w:lang w:val="ru-RU"/>
              </w:rPr>
            </w:pPr>
            <w:r w:rsidRPr="000D039F">
              <w:rPr>
                <w:lang w:val="ru-RU"/>
              </w:rPr>
              <w:t>27</w:t>
            </w:r>
            <w:r w:rsidR="00ED641A" w:rsidRPr="000D039F">
              <w:rPr>
                <w:lang w:val="ru-RU"/>
              </w:rPr>
              <w:t>,</w:t>
            </w:r>
            <w:r w:rsidRPr="000D039F">
              <w:rPr>
                <w:lang w:val="ru-RU"/>
              </w:rPr>
              <w:t>84</w:t>
            </w:r>
          </w:p>
        </w:tc>
        <w:tc>
          <w:tcPr>
            <w:tcW w:w="5381" w:type="dxa"/>
          </w:tcPr>
          <w:p w14:paraId="5BB91ADD" w14:textId="77777777" w:rsidR="00456C9F" w:rsidRPr="000D039F" w:rsidRDefault="00456C9F" w:rsidP="00456C9F">
            <w:pPr>
              <w:pStyle w:val="Tabletext"/>
              <w:rPr>
                <w:lang w:val="ru-RU"/>
              </w:rPr>
            </w:pPr>
          </w:p>
        </w:tc>
      </w:tr>
      <w:tr w:rsidR="00456C9F" w:rsidRPr="000D039F" w14:paraId="2349D244" w14:textId="77777777" w:rsidTr="00F269E4">
        <w:tc>
          <w:tcPr>
            <w:tcW w:w="4248" w:type="dxa"/>
          </w:tcPr>
          <w:p w14:paraId="5F7286ED" w14:textId="508A8BE3" w:rsidR="00456C9F" w:rsidRPr="000D039F" w:rsidRDefault="00456C9F" w:rsidP="00456C9F">
            <w:pPr>
              <w:pStyle w:val="Tabletext"/>
              <w:jc w:val="center"/>
              <w:rPr>
                <w:lang w:val="ru-RU"/>
              </w:rPr>
            </w:pPr>
            <w:r w:rsidRPr="000D039F">
              <w:rPr>
                <w:lang w:val="ru-RU"/>
              </w:rPr>
              <w:t>31</w:t>
            </w:r>
            <w:r w:rsidR="00ED641A" w:rsidRPr="000D039F">
              <w:rPr>
                <w:lang w:val="ru-RU"/>
              </w:rPr>
              <w:t>,</w:t>
            </w:r>
            <w:r w:rsidRPr="000D039F">
              <w:rPr>
                <w:lang w:val="ru-RU"/>
              </w:rPr>
              <w:t>4</w:t>
            </w:r>
          </w:p>
        </w:tc>
        <w:tc>
          <w:tcPr>
            <w:tcW w:w="5381" w:type="dxa"/>
          </w:tcPr>
          <w:p w14:paraId="47AF1873" w14:textId="2E8A72CC" w:rsidR="00456C9F" w:rsidRPr="000D039F" w:rsidRDefault="00F269E4" w:rsidP="00456C9F">
            <w:pPr>
              <w:pStyle w:val="Tabletext"/>
              <w:rPr>
                <w:lang w:val="ru-RU"/>
              </w:rPr>
            </w:pPr>
            <w:r w:rsidRPr="000D039F">
              <w:rPr>
                <w:lang w:val="ru-RU"/>
              </w:rPr>
              <w:t xml:space="preserve">Применяется </w:t>
            </w:r>
            <w:r w:rsidR="00927D71">
              <w:rPr>
                <w:lang w:val="ru-RU"/>
              </w:rPr>
              <w:t>сноска</w:t>
            </w:r>
            <w:r w:rsidRPr="000D039F">
              <w:rPr>
                <w:lang w:val="ru-RU"/>
              </w:rPr>
              <w:t xml:space="preserve"> </w:t>
            </w:r>
            <w:r w:rsidRPr="000D039F">
              <w:rPr>
                <w:b/>
                <w:bCs/>
                <w:lang w:val="ru-RU"/>
              </w:rPr>
              <w:t>5.340</w:t>
            </w:r>
            <w:r w:rsidRPr="000D039F">
              <w:rPr>
                <w:lang w:val="ru-RU"/>
              </w:rPr>
              <w:t xml:space="preserve"> РР </w:t>
            </w:r>
            <w:r w:rsidR="00456C9F" w:rsidRPr="000D039F">
              <w:rPr>
                <w:lang w:val="ru-RU"/>
              </w:rPr>
              <w:t>(31</w:t>
            </w:r>
            <w:r w:rsidR="00AE50CF" w:rsidRPr="000D039F">
              <w:rPr>
                <w:lang w:val="ru-RU"/>
              </w:rPr>
              <w:t>,</w:t>
            </w:r>
            <w:r w:rsidR="00456C9F" w:rsidRPr="000D039F">
              <w:rPr>
                <w:lang w:val="ru-RU"/>
              </w:rPr>
              <w:t>3</w:t>
            </w:r>
            <w:r w:rsidR="00AE50CF" w:rsidRPr="000D039F">
              <w:rPr>
                <w:lang w:val="ru-RU"/>
              </w:rPr>
              <w:t>–</w:t>
            </w:r>
            <w:r w:rsidR="00456C9F" w:rsidRPr="000D039F">
              <w:rPr>
                <w:lang w:val="ru-RU"/>
              </w:rPr>
              <w:t>31</w:t>
            </w:r>
            <w:r w:rsidR="00AE50CF" w:rsidRPr="000D039F">
              <w:rPr>
                <w:lang w:val="ru-RU"/>
              </w:rPr>
              <w:t>,</w:t>
            </w:r>
            <w:r w:rsidR="00456C9F" w:rsidRPr="000D039F">
              <w:rPr>
                <w:lang w:val="ru-RU"/>
              </w:rPr>
              <w:t xml:space="preserve">5 </w:t>
            </w:r>
            <w:r w:rsidR="00AE50CF" w:rsidRPr="000D039F">
              <w:rPr>
                <w:lang w:val="ru-RU"/>
              </w:rPr>
              <w:t>ГГц</w:t>
            </w:r>
            <w:r w:rsidR="00456C9F" w:rsidRPr="000D039F">
              <w:rPr>
                <w:lang w:val="ru-RU"/>
              </w:rPr>
              <w:t>)</w:t>
            </w:r>
          </w:p>
        </w:tc>
      </w:tr>
      <w:tr w:rsidR="00456C9F" w:rsidRPr="000D039F" w14:paraId="5CF71C42" w14:textId="77777777" w:rsidTr="00F269E4">
        <w:tc>
          <w:tcPr>
            <w:tcW w:w="4248" w:type="dxa"/>
          </w:tcPr>
          <w:p w14:paraId="6214300D" w14:textId="2BA15DB0" w:rsidR="00456C9F" w:rsidRPr="000D039F" w:rsidRDefault="00456C9F" w:rsidP="00456C9F">
            <w:pPr>
              <w:pStyle w:val="Tabletext"/>
              <w:jc w:val="center"/>
              <w:rPr>
                <w:lang w:val="ru-RU"/>
              </w:rPr>
            </w:pPr>
            <w:r w:rsidRPr="000D039F">
              <w:rPr>
                <w:lang w:val="ru-RU"/>
              </w:rPr>
              <w:t>51</w:t>
            </w:r>
            <w:r w:rsidR="00ED641A" w:rsidRPr="000D039F">
              <w:rPr>
                <w:lang w:val="ru-RU"/>
              </w:rPr>
              <w:t>,</w:t>
            </w:r>
            <w:r w:rsidRPr="000D039F">
              <w:rPr>
                <w:lang w:val="ru-RU"/>
              </w:rPr>
              <w:t>26</w:t>
            </w:r>
          </w:p>
        </w:tc>
        <w:tc>
          <w:tcPr>
            <w:tcW w:w="5381" w:type="dxa"/>
          </w:tcPr>
          <w:p w14:paraId="3B844926" w14:textId="77777777" w:rsidR="00456C9F" w:rsidRPr="000D039F" w:rsidRDefault="00456C9F" w:rsidP="00456C9F">
            <w:pPr>
              <w:pStyle w:val="Tabletext"/>
              <w:rPr>
                <w:lang w:val="ru-RU"/>
              </w:rPr>
            </w:pPr>
          </w:p>
        </w:tc>
      </w:tr>
      <w:tr w:rsidR="00456C9F" w:rsidRPr="000D039F" w14:paraId="1F350641" w14:textId="77777777" w:rsidTr="00F269E4">
        <w:tc>
          <w:tcPr>
            <w:tcW w:w="4248" w:type="dxa"/>
          </w:tcPr>
          <w:p w14:paraId="0F03E792" w14:textId="10CE22E2" w:rsidR="00456C9F" w:rsidRPr="000D039F" w:rsidRDefault="00456C9F" w:rsidP="00456C9F">
            <w:pPr>
              <w:pStyle w:val="Tabletext"/>
              <w:jc w:val="center"/>
              <w:rPr>
                <w:lang w:val="ru-RU"/>
              </w:rPr>
            </w:pPr>
            <w:r w:rsidRPr="000D039F">
              <w:rPr>
                <w:lang w:val="ru-RU"/>
              </w:rPr>
              <w:t>52</w:t>
            </w:r>
            <w:r w:rsidR="00ED641A" w:rsidRPr="000D039F">
              <w:rPr>
                <w:lang w:val="ru-RU"/>
              </w:rPr>
              <w:t>,</w:t>
            </w:r>
            <w:r w:rsidRPr="000D039F">
              <w:rPr>
                <w:lang w:val="ru-RU"/>
              </w:rPr>
              <w:t>28</w:t>
            </w:r>
          </w:p>
        </w:tc>
        <w:tc>
          <w:tcPr>
            <w:tcW w:w="5381" w:type="dxa"/>
          </w:tcPr>
          <w:p w14:paraId="23D78C7B" w14:textId="77777777" w:rsidR="00456C9F" w:rsidRPr="000D039F" w:rsidRDefault="00456C9F" w:rsidP="00456C9F">
            <w:pPr>
              <w:pStyle w:val="Tabletext"/>
              <w:rPr>
                <w:lang w:val="ru-RU"/>
              </w:rPr>
            </w:pPr>
          </w:p>
        </w:tc>
      </w:tr>
      <w:tr w:rsidR="00456C9F" w:rsidRPr="000D039F" w14:paraId="24C3104D" w14:textId="77777777" w:rsidTr="00F269E4">
        <w:tc>
          <w:tcPr>
            <w:tcW w:w="4248" w:type="dxa"/>
          </w:tcPr>
          <w:p w14:paraId="503DAE99" w14:textId="23EDD9C9" w:rsidR="00456C9F" w:rsidRPr="000D039F" w:rsidRDefault="00456C9F" w:rsidP="00456C9F">
            <w:pPr>
              <w:pStyle w:val="Tabletext"/>
              <w:jc w:val="center"/>
              <w:rPr>
                <w:lang w:val="ru-RU"/>
              </w:rPr>
            </w:pPr>
            <w:r w:rsidRPr="000D039F">
              <w:rPr>
                <w:lang w:val="ru-RU"/>
              </w:rPr>
              <w:t>53</w:t>
            </w:r>
            <w:r w:rsidR="00ED641A" w:rsidRPr="000D039F">
              <w:rPr>
                <w:lang w:val="ru-RU"/>
              </w:rPr>
              <w:t>,</w:t>
            </w:r>
            <w:r w:rsidRPr="000D039F">
              <w:rPr>
                <w:lang w:val="ru-RU"/>
              </w:rPr>
              <w:t>86</w:t>
            </w:r>
          </w:p>
        </w:tc>
        <w:tc>
          <w:tcPr>
            <w:tcW w:w="5381" w:type="dxa"/>
          </w:tcPr>
          <w:p w14:paraId="69600C41" w14:textId="01FCD07D" w:rsidR="00456C9F" w:rsidRPr="000D039F" w:rsidRDefault="00F269E4" w:rsidP="00456C9F">
            <w:pPr>
              <w:pStyle w:val="Tabletext"/>
              <w:rPr>
                <w:lang w:val="ru-RU"/>
              </w:rPr>
            </w:pPr>
            <w:r w:rsidRPr="000D039F">
              <w:rPr>
                <w:lang w:val="ru-RU"/>
              </w:rPr>
              <w:t xml:space="preserve">Применяется </w:t>
            </w:r>
            <w:r w:rsidR="00927D71">
              <w:rPr>
                <w:lang w:val="ru-RU"/>
              </w:rPr>
              <w:t>сноска</w:t>
            </w:r>
            <w:r w:rsidRPr="000D039F">
              <w:rPr>
                <w:lang w:val="ru-RU"/>
              </w:rPr>
              <w:t xml:space="preserve"> </w:t>
            </w:r>
            <w:r w:rsidRPr="000D039F">
              <w:rPr>
                <w:b/>
                <w:bCs/>
                <w:lang w:val="ru-RU"/>
              </w:rPr>
              <w:t>5.340</w:t>
            </w:r>
            <w:r w:rsidRPr="000D039F">
              <w:rPr>
                <w:lang w:val="ru-RU"/>
              </w:rPr>
              <w:t xml:space="preserve"> РР </w:t>
            </w:r>
            <w:r w:rsidR="00456C9F" w:rsidRPr="000D039F">
              <w:rPr>
                <w:lang w:val="ru-RU"/>
              </w:rPr>
              <w:t>(52</w:t>
            </w:r>
            <w:r w:rsidR="00AE50CF" w:rsidRPr="000D039F">
              <w:rPr>
                <w:lang w:val="ru-RU"/>
              </w:rPr>
              <w:t>,</w:t>
            </w:r>
            <w:r w:rsidR="00456C9F" w:rsidRPr="000D039F">
              <w:rPr>
                <w:lang w:val="ru-RU"/>
              </w:rPr>
              <w:t>6</w:t>
            </w:r>
            <w:r w:rsidR="00AE50CF" w:rsidRPr="000D039F">
              <w:rPr>
                <w:lang w:val="ru-RU"/>
              </w:rPr>
              <w:t>–</w:t>
            </w:r>
            <w:r w:rsidR="00456C9F" w:rsidRPr="000D039F">
              <w:rPr>
                <w:lang w:val="ru-RU"/>
              </w:rPr>
              <w:t>54</w:t>
            </w:r>
            <w:r w:rsidR="00AE50CF" w:rsidRPr="000D039F">
              <w:rPr>
                <w:lang w:val="ru-RU"/>
              </w:rPr>
              <w:t>,</w:t>
            </w:r>
            <w:r w:rsidR="00456C9F" w:rsidRPr="000D039F">
              <w:rPr>
                <w:lang w:val="ru-RU"/>
              </w:rPr>
              <w:t xml:space="preserve">25 </w:t>
            </w:r>
            <w:r w:rsidR="00AE50CF" w:rsidRPr="000D039F">
              <w:rPr>
                <w:lang w:val="ru-RU"/>
              </w:rPr>
              <w:t>ГГц</w:t>
            </w:r>
            <w:r w:rsidR="00456C9F" w:rsidRPr="000D039F">
              <w:rPr>
                <w:lang w:val="ru-RU"/>
              </w:rPr>
              <w:t>)</w:t>
            </w:r>
          </w:p>
        </w:tc>
      </w:tr>
      <w:tr w:rsidR="00456C9F" w:rsidRPr="000D039F" w14:paraId="6A8F3AEE" w14:textId="77777777" w:rsidTr="00F269E4">
        <w:tc>
          <w:tcPr>
            <w:tcW w:w="4248" w:type="dxa"/>
          </w:tcPr>
          <w:p w14:paraId="6A552905" w14:textId="0B80BCCB" w:rsidR="00456C9F" w:rsidRPr="000D039F" w:rsidRDefault="00456C9F" w:rsidP="00456C9F">
            <w:pPr>
              <w:pStyle w:val="Tabletext"/>
              <w:jc w:val="center"/>
              <w:rPr>
                <w:lang w:val="ru-RU"/>
              </w:rPr>
            </w:pPr>
            <w:r w:rsidRPr="000D039F">
              <w:rPr>
                <w:lang w:val="ru-RU"/>
              </w:rPr>
              <w:t>54</w:t>
            </w:r>
            <w:r w:rsidR="00ED641A" w:rsidRPr="000D039F">
              <w:rPr>
                <w:lang w:val="ru-RU"/>
              </w:rPr>
              <w:t>,</w:t>
            </w:r>
            <w:r w:rsidRPr="000D039F">
              <w:rPr>
                <w:lang w:val="ru-RU"/>
              </w:rPr>
              <w:t>94</w:t>
            </w:r>
          </w:p>
        </w:tc>
        <w:tc>
          <w:tcPr>
            <w:tcW w:w="5381" w:type="dxa"/>
          </w:tcPr>
          <w:p w14:paraId="601396DB" w14:textId="422A8E00" w:rsidR="00456C9F" w:rsidRPr="000D039F" w:rsidRDefault="00F269E4" w:rsidP="00456C9F">
            <w:pPr>
              <w:pStyle w:val="Tabletext"/>
              <w:rPr>
                <w:lang w:val="ru-RU"/>
              </w:rPr>
            </w:pPr>
            <w:r w:rsidRPr="000D039F">
              <w:rPr>
                <w:lang w:val="ru-RU"/>
              </w:rPr>
              <w:t xml:space="preserve">Первичное распределение ССИЗ (пассивной) </w:t>
            </w:r>
            <w:r w:rsidR="00456C9F" w:rsidRPr="000D039F">
              <w:rPr>
                <w:lang w:val="ru-RU"/>
              </w:rPr>
              <w:t>(54</w:t>
            </w:r>
            <w:r w:rsidR="00AE50CF" w:rsidRPr="000D039F">
              <w:rPr>
                <w:lang w:val="ru-RU"/>
              </w:rPr>
              <w:t>,</w:t>
            </w:r>
            <w:r w:rsidR="00456C9F" w:rsidRPr="000D039F">
              <w:rPr>
                <w:lang w:val="ru-RU"/>
              </w:rPr>
              <w:t>25</w:t>
            </w:r>
            <w:r w:rsidR="00AE50CF" w:rsidRPr="000D039F">
              <w:rPr>
                <w:lang w:val="ru-RU"/>
              </w:rPr>
              <w:t>–</w:t>
            </w:r>
            <w:r w:rsidR="00456C9F" w:rsidRPr="000D039F">
              <w:rPr>
                <w:lang w:val="ru-RU"/>
              </w:rPr>
              <w:t>59</w:t>
            </w:r>
            <w:r w:rsidR="00AE50CF" w:rsidRPr="000D039F">
              <w:rPr>
                <w:lang w:val="ru-RU"/>
              </w:rPr>
              <w:t>,</w:t>
            </w:r>
            <w:r w:rsidR="00456C9F" w:rsidRPr="000D039F">
              <w:rPr>
                <w:lang w:val="ru-RU"/>
              </w:rPr>
              <w:t xml:space="preserve">3 </w:t>
            </w:r>
            <w:r w:rsidR="00AE50CF" w:rsidRPr="000D039F">
              <w:rPr>
                <w:lang w:val="ru-RU"/>
              </w:rPr>
              <w:t>ГГц</w:t>
            </w:r>
            <w:r w:rsidR="00456C9F" w:rsidRPr="000D039F">
              <w:rPr>
                <w:lang w:val="ru-RU"/>
              </w:rPr>
              <w:t>)</w:t>
            </w:r>
          </w:p>
        </w:tc>
      </w:tr>
      <w:tr w:rsidR="00456C9F" w:rsidRPr="000D039F" w14:paraId="2E240A0B" w14:textId="77777777" w:rsidTr="00F269E4">
        <w:tc>
          <w:tcPr>
            <w:tcW w:w="4248" w:type="dxa"/>
          </w:tcPr>
          <w:p w14:paraId="13D4A178" w14:textId="391C25A7" w:rsidR="00456C9F" w:rsidRPr="000D039F" w:rsidRDefault="00456C9F" w:rsidP="00456C9F">
            <w:pPr>
              <w:pStyle w:val="Tabletext"/>
              <w:jc w:val="center"/>
              <w:rPr>
                <w:lang w:val="ru-RU"/>
              </w:rPr>
            </w:pPr>
            <w:r w:rsidRPr="000D039F">
              <w:rPr>
                <w:lang w:val="ru-RU"/>
              </w:rPr>
              <w:t>56</w:t>
            </w:r>
            <w:r w:rsidR="00ED641A" w:rsidRPr="000D039F">
              <w:rPr>
                <w:lang w:val="ru-RU"/>
              </w:rPr>
              <w:t>,</w:t>
            </w:r>
            <w:r w:rsidRPr="000D039F">
              <w:rPr>
                <w:lang w:val="ru-RU"/>
              </w:rPr>
              <w:t>66</w:t>
            </w:r>
          </w:p>
        </w:tc>
        <w:tc>
          <w:tcPr>
            <w:tcW w:w="5381" w:type="dxa"/>
          </w:tcPr>
          <w:p w14:paraId="5F432660" w14:textId="77777777" w:rsidR="00456C9F" w:rsidRPr="000D039F" w:rsidRDefault="00456C9F" w:rsidP="00456C9F">
            <w:pPr>
              <w:pStyle w:val="Tabletext"/>
              <w:rPr>
                <w:lang w:val="ru-RU"/>
              </w:rPr>
            </w:pPr>
          </w:p>
        </w:tc>
      </w:tr>
      <w:tr w:rsidR="00456C9F" w:rsidRPr="000D039F" w14:paraId="3066975A" w14:textId="77777777" w:rsidTr="00F269E4">
        <w:tc>
          <w:tcPr>
            <w:tcW w:w="4248" w:type="dxa"/>
          </w:tcPr>
          <w:p w14:paraId="37A20151" w14:textId="50367DC7" w:rsidR="00456C9F" w:rsidRPr="000D039F" w:rsidRDefault="00456C9F" w:rsidP="00456C9F">
            <w:pPr>
              <w:pStyle w:val="Tabletext"/>
              <w:jc w:val="center"/>
              <w:rPr>
                <w:lang w:val="ru-RU"/>
              </w:rPr>
            </w:pPr>
            <w:r w:rsidRPr="000D039F">
              <w:rPr>
                <w:lang w:val="ru-RU"/>
              </w:rPr>
              <w:t>57</w:t>
            </w:r>
            <w:r w:rsidR="00ED641A" w:rsidRPr="000D039F">
              <w:rPr>
                <w:lang w:val="ru-RU"/>
              </w:rPr>
              <w:t>,</w:t>
            </w:r>
            <w:r w:rsidRPr="000D039F">
              <w:rPr>
                <w:lang w:val="ru-RU"/>
              </w:rPr>
              <w:t>3</w:t>
            </w:r>
          </w:p>
        </w:tc>
        <w:tc>
          <w:tcPr>
            <w:tcW w:w="5381" w:type="dxa"/>
          </w:tcPr>
          <w:p w14:paraId="5D19588A" w14:textId="77777777" w:rsidR="00456C9F" w:rsidRPr="000D039F" w:rsidRDefault="00456C9F" w:rsidP="00456C9F">
            <w:pPr>
              <w:pStyle w:val="Tabletext"/>
              <w:rPr>
                <w:lang w:val="ru-RU"/>
              </w:rPr>
            </w:pPr>
          </w:p>
        </w:tc>
      </w:tr>
      <w:tr w:rsidR="00456C9F" w:rsidRPr="000D039F" w14:paraId="076502CE" w14:textId="77777777" w:rsidTr="00F269E4">
        <w:tc>
          <w:tcPr>
            <w:tcW w:w="4248" w:type="dxa"/>
          </w:tcPr>
          <w:p w14:paraId="6AC91CC7" w14:textId="4861FD0E" w:rsidR="00456C9F" w:rsidRPr="000D039F" w:rsidRDefault="00456C9F" w:rsidP="00456C9F">
            <w:pPr>
              <w:pStyle w:val="Tabletext"/>
              <w:jc w:val="center"/>
              <w:rPr>
                <w:lang w:val="ru-RU"/>
              </w:rPr>
            </w:pPr>
            <w:r w:rsidRPr="000D039F">
              <w:rPr>
                <w:lang w:val="ru-RU"/>
              </w:rPr>
              <w:t>58</w:t>
            </w:r>
            <w:r w:rsidR="00ED641A" w:rsidRPr="000D039F">
              <w:rPr>
                <w:lang w:val="ru-RU"/>
              </w:rPr>
              <w:t>,</w:t>
            </w:r>
            <w:r w:rsidRPr="000D039F">
              <w:rPr>
                <w:lang w:val="ru-RU"/>
              </w:rPr>
              <w:t>0</w:t>
            </w:r>
          </w:p>
        </w:tc>
        <w:tc>
          <w:tcPr>
            <w:tcW w:w="5381" w:type="dxa"/>
          </w:tcPr>
          <w:p w14:paraId="4061EA44" w14:textId="77777777" w:rsidR="00456C9F" w:rsidRPr="000D039F" w:rsidRDefault="00456C9F" w:rsidP="00456C9F">
            <w:pPr>
              <w:pStyle w:val="Tabletext"/>
              <w:rPr>
                <w:lang w:val="ru-RU"/>
              </w:rPr>
            </w:pPr>
          </w:p>
        </w:tc>
      </w:tr>
    </w:tbl>
    <w:p w14:paraId="064F7D0B" w14:textId="77777777" w:rsidR="00456C9F" w:rsidRPr="000D039F" w:rsidRDefault="00456C9F" w:rsidP="00456C9F">
      <w:pPr>
        <w:pStyle w:val="Tablefin"/>
        <w:rPr>
          <w:lang w:val="ru-RU"/>
        </w:rPr>
      </w:pPr>
    </w:p>
    <w:p w14:paraId="1F965101" w14:textId="77777777" w:rsidR="00080B7E" w:rsidRPr="000D039F" w:rsidRDefault="00080B7E" w:rsidP="00080B7E">
      <w:pPr>
        <w:rPr>
          <w:lang w:val="ru-RU"/>
        </w:rPr>
      </w:pPr>
      <w:bookmarkStart w:id="412" w:name="_Toc173766630"/>
      <w:r w:rsidRPr="000D039F">
        <w:rPr>
          <w:lang w:val="ru-RU"/>
        </w:rPr>
        <w:t>Число наземных радиометров, находящихся в эксплуатации во всем мире, пока еще относительно невелико (несколько сотен), но ожидается, что в ближайшее время оно увеличится. Возможно, потребуется разработать прагматичные способы совместного использования частот, при которых можно будет намеренно размещать радиометры таким образом, чтобы избегать помех со стороны других служб.</w:t>
      </w:r>
    </w:p>
    <w:p w14:paraId="64AE6303" w14:textId="77777777" w:rsidR="00080B7E" w:rsidRPr="000D039F" w:rsidRDefault="00080B7E" w:rsidP="0053797A">
      <w:pPr>
        <w:pStyle w:val="Heading2"/>
        <w:rPr>
          <w:lang w:val="ru-RU"/>
        </w:rPr>
      </w:pPr>
      <w:bookmarkStart w:id="413" w:name="_Toc236299129"/>
      <w:r w:rsidRPr="000D039F">
        <w:rPr>
          <w:lang w:val="ru-RU"/>
        </w:rPr>
        <w:t>7.8</w:t>
      </w:r>
      <w:r w:rsidRPr="000D039F">
        <w:rPr>
          <w:lang w:val="ru-RU"/>
        </w:rPr>
        <w:tab/>
        <w:t>Системы микроволнового ослабления радиосигналов</w:t>
      </w:r>
      <w:bookmarkEnd w:id="413"/>
    </w:p>
    <w:p w14:paraId="11194727" w14:textId="2213F5AC" w:rsidR="00080B7E" w:rsidRPr="000D039F" w:rsidRDefault="00080B7E" w:rsidP="00080B7E">
      <w:pPr>
        <w:rPr>
          <w:lang w:val="ru-RU"/>
        </w:rPr>
      </w:pPr>
      <w:r w:rsidRPr="000D039F">
        <w:rPr>
          <w:lang w:val="ru-RU"/>
        </w:rPr>
        <w:t xml:space="preserve">Для оценки дождевых осадков исследуются различные методы с использованием ослабления сигналов от коммерческих микроволновых линий (КМЛ), например транзитная сеть подвижной связи или спутниковая передача данных. Несмотря на </w:t>
      </w:r>
      <w:proofErr w:type="gramStart"/>
      <w:r w:rsidRPr="000D039F">
        <w:rPr>
          <w:lang w:val="ru-RU"/>
        </w:rPr>
        <w:t>то</w:t>
      </w:r>
      <w:proofErr w:type="gramEnd"/>
      <w:r w:rsidRPr="000D039F">
        <w:rPr>
          <w:lang w:val="ru-RU"/>
        </w:rPr>
        <w:t xml:space="preserve"> что при рассмотрении наземных сетей подвижной связи или спутниковых линий связи требуются несколько разные подходы, оба метода основаны на передаче данных на частотах от 5</w:t>
      </w:r>
      <w:r w:rsidR="00ED641A" w:rsidRPr="000D039F">
        <w:rPr>
          <w:lang w:val="ru-RU"/>
        </w:rPr>
        <w:t> </w:t>
      </w:r>
      <w:r w:rsidRPr="000D039F">
        <w:rPr>
          <w:lang w:val="ru-RU"/>
        </w:rPr>
        <w:t>ГГц до 40 ГГц. В отличие от измерений ГНСС (описанных в п. 7.5), измерения КМЛ основаны на получении доступа к сторонним данным с достаточным временным разрешением и своевременностью, что может оказаться сложной задачей, когда владельцы данных могут быть не заинтересованы в измерениях параметров окружающей среды.</w:t>
      </w:r>
    </w:p>
    <w:p w14:paraId="11CB6D93" w14:textId="77777777" w:rsidR="00080B7E" w:rsidRPr="000D039F" w:rsidRDefault="00080B7E" w:rsidP="00080B7E">
      <w:pPr>
        <w:rPr>
          <w:lang w:val="ru-RU"/>
        </w:rPr>
      </w:pPr>
      <w:r w:rsidRPr="000D039F">
        <w:rPr>
          <w:lang w:val="ru-RU"/>
        </w:rPr>
        <w:t>С помощью этих методов измеряются изменения мощности сигнала, вызванные дождевыми осадками на пути передачи. Ослабление сигналов в этом диапазоне подвержено ослаблению (</w:t>
      </w:r>
      <w:r w:rsidRPr="000D039F">
        <w:rPr>
          <w:i/>
          <w:iCs/>
          <w:lang w:val="ru-RU"/>
        </w:rPr>
        <w:t>k</w:t>
      </w:r>
      <w:r w:rsidRPr="000D039F">
        <w:rPr>
          <w:lang w:val="ru-RU"/>
        </w:rPr>
        <w:t xml:space="preserve"> в дБ/км), связанному с интенсивностью дождя (R в мм/ч) в соответствии со следующим уравнением: </w:t>
      </w:r>
    </w:p>
    <w:p w14:paraId="5EE5FA7C" w14:textId="77777777" w:rsidR="003C23FB" w:rsidRPr="000D039F" w:rsidRDefault="003C23FB" w:rsidP="003C23FB">
      <w:pPr>
        <w:pStyle w:val="Blanc"/>
        <w:rPr>
          <w:lang w:val="ru-RU"/>
        </w:rPr>
      </w:pPr>
    </w:p>
    <w:p w14:paraId="273F1C1B" w14:textId="77777777" w:rsidR="003C23FB" w:rsidRPr="000D039F" w:rsidRDefault="003C23FB" w:rsidP="003C23FB">
      <w:pPr>
        <w:pStyle w:val="Equation"/>
        <w:rPr>
          <w:lang w:val="ru-RU"/>
        </w:rPr>
      </w:pPr>
      <m:oMathPara>
        <m:oMath>
          <m:r>
            <w:rPr>
              <w:rFonts w:ascii="Cambria Math" w:hAnsi="Cambria Math"/>
              <w:lang w:val="ru-RU"/>
            </w:rPr>
            <m:t>k</m:t>
          </m:r>
          <m:r>
            <m:rPr>
              <m:sty m:val="p"/>
            </m:rPr>
            <w:rPr>
              <w:rFonts w:ascii="Cambria Math" w:hAnsi="Cambria Math"/>
              <w:lang w:val="ru-RU"/>
            </w:rPr>
            <m:t>=</m:t>
          </m:r>
          <m:r>
            <w:rPr>
              <w:rFonts w:ascii="Cambria Math" w:hAnsi="Cambria Math"/>
              <w:lang w:val="ru-RU"/>
            </w:rPr>
            <m:t>a</m:t>
          </m:r>
          <m:sSup>
            <m:sSupPr>
              <m:ctrlPr>
                <w:rPr>
                  <w:rFonts w:ascii="Cambria Math" w:hAnsi="Cambria Math"/>
                  <w:lang w:val="ru-RU"/>
                </w:rPr>
              </m:ctrlPr>
            </m:sSupPr>
            <m:e>
              <m:r>
                <w:rPr>
                  <w:rFonts w:ascii="Cambria Math" w:hAnsi="Cambria Math"/>
                  <w:lang w:val="ru-RU"/>
                </w:rPr>
                <m:t>R</m:t>
              </m:r>
            </m:e>
            <m:sup>
              <m:r>
                <w:rPr>
                  <w:rFonts w:ascii="Cambria Math" w:hAnsi="Cambria Math"/>
                  <w:lang w:val="ru-RU"/>
                </w:rPr>
                <m:t>b</m:t>
              </m:r>
            </m:sup>
          </m:sSup>
        </m:oMath>
      </m:oMathPara>
    </w:p>
    <w:p w14:paraId="146B2E49" w14:textId="77777777" w:rsidR="003C23FB" w:rsidRPr="000D039F" w:rsidRDefault="003C23FB" w:rsidP="003C23FB">
      <w:pPr>
        <w:pStyle w:val="Blanc"/>
        <w:rPr>
          <w:lang w:val="ru-RU"/>
        </w:rPr>
      </w:pPr>
    </w:p>
    <w:p w14:paraId="1BB8F7F8" w14:textId="77777777" w:rsidR="00080B7E" w:rsidRPr="000D039F" w:rsidRDefault="00080B7E" w:rsidP="00080B7E">
      <w:pPr>
        <w:rPr>
          <w:lang w:val="ru-RU"/>
        </w:rPr>
      </w:pPr>
      <w:r w:rsidRPr="000D039F">
        <w:rPr>
          <w:lang w:val="ru-RU"/>
        </w:rPr>
        <w:t xml:space="preserve">Здесь a и b зависят от частоты и поляризации передачи. </w:t>
      </w:r>
      <w:proofErr w:type="gramStart"/>
      <w:r w:rsidRPr="000D039F">
        <w:rPr>
          <w:lang w:val="ru-RU"/>
        </w:rPr>
        <w:t>Значение</w:t>
      </w:r>
      <w:proofErr w:type="gramEnd"/>
      <w:r w:rsidRPr="000D039F">
        <w:rPr>
          <w:lang w:val="ru-RU"/>
        </w:rPr>
        <w:t xml:space="preserve"> а возрастает с частотой. То есть на высоких частотах наблюдается более сильное ослабление при том же количестве дождя. Значение b близко к 1, в частности около 30 ГГц, что делает связь линейной или почти линейной. </w:t>
      </w:r>
    </w:p>
    <w:p w14:paraId="220DB2DF" w14:textId="2D1F50C3" w:rsidR="00080B7E" w:rsidRPr="000D039F" w:rsidRDefault="00080B7E" w:rsidP="00080B7E">
      <w:pPr>
        <w:rPr>
          <w:lang w:val="ru-RU"/>
        </w:rPr>
      </w:pPr>
      <w:r w:rsidRPr="000D039F">
        <w:rPr>
          <w:lang w:val="ru-RU"/>
        </w:rPr>
        <w:t xml:space="preserve">Измерения основаны на исключении других источников колебаний сигнала, таких как корректировки передачи, смачивание антенны, сцинтилляция и солнечное ослепление, величина которых может быть сопоставима с затуханием дождя, для определения точной базовой линии, от которой можно количественно определить затухание в результате дождя вдоль пути передачи. Сигналы также могут ослабляться до такой степени, </w:t>
      </w:r>
      <w:r w:rsidRPr="000D039F">
        <w:rPr>
          <w:lang w:val="ru-RU"/>
        </w:rPr>
        <w:lastRenderedPageBreak/>
        <w:t>что</w:t>
      </w:r>
      <w:r w:rsidR="00AE50CF" w:rsidRPr="000D039F">
        <w:rPr>
          <w:lang w:val="ru-RU"/>
        </w:rPr>
        <w:t> </w:t>
      </w:r>
      <w:r w:rsidRPr="000D039F">
        <w:rPr>
          <w:lang w:val="ru-RU"/>
        </w:rPr>
        <w:t xml:space="preserve">полностью исчезнут во время интенсивных дождей </w:t>
      </w:r>
      <w:r w:rsidR="00617FC7" w:rsidRPr="000D039F">
        <w:rPr>
          <w:lang w:val="ru-RU"/>
        </w:rPr>
        <w:t>–</w:t>
      </w:r>
      <w:r w:rsidRPr="000D039F">
        <w:rPr>
          <w:lang w:val="ru-RU"/>
        </w:rPr>
        <w:t xml:space="preserve"> возможно, именно в те моменты, когда измерения дождевых осадков являются наиболее важными. </w:t>
      </w:r>
    </w:p>
    <w:p w14:paraId="0293DD52" w14:textId="77777777" w:rsidR="00080B7E" w:rsidRPr="000D039F" w:rsidRDefault="00080B7E" w:rsidP="00080B7E">
      <w:pPr>
        <w:rPr>
          <w:lang w:val="ru-RU"/>
        </w:rPr>
      </w:pPr>
      <w:r w:rsidRPr="000D039F">
        <w:rPr>
          <w:lang w:val="ru-RU"/>
        </w:rPr>
        <w:t xml:space="preserve">Данные КМЛ могут стать полезным дополнительным источником измерений количества дождевых осадков над сушей с большим числом коммерческих линий микроволновой связи. Они способствуют заполнению пробелов в данных, получаемых с помощью дождемеров и метеорологических радиолокационных сетей, что может оказаться особенно ценным в странах, где отсутствуют сети измерения дождевых осадков. Несмотря на то, что исследования продолжаются, измерения КМЛ еще только предстоит внедрить в оперативную практику многих национальных метеорологических служб. </w:t>
      </w:r>
    </w:p>
    <w:p w14:paraId="56D9C91A" w14:textId="6ECB62BA" w:rsidR="00345885" w:rsidRPr="000D039F" w:rsidRDefault="00080B7E" w:rsidP="0053797A">
      <w:pPr>
        <w:pStyle w:val="AnnexNoTitle"/>
        <w:rPr>
          <w:lang w:val="ru-RU"/>
        </w:rPr>
      </w:pPr>
      <w:bookmarkStart w:id="414" w:name="_Toc236299130"/>
      <w:r w:rsidRPr="000D039F">
        <w:rPr>
          <w:lang w:val="ru-RU"/>
        </w:rPr>
        <w:t>Справочные материалы</w:t>
      </w:r>
      <w:bookmarkEnd w:id="414"/>
    </w:p>
    <w:bookmarkEnd w:id="412"/>
    <w:p w14:paraId="7C04C255" w14:textId="3C5479A7" w:rsidR="00345885" w:rsidRPr="000D039F" w:rsidRDefault="00080B7E" w:rsidP="00870109">
      <w:pPr>
        <w:pStyle w:val="Reftitle"/>
        <w:rPr>
          <w:lang w:val="ru-RU"/>
        </w:rPr>
      </w:pPr>
      <w:r w:rsidRPr="000D039F">
        <w:rPr>
          <w:lang w:val="ru-RU"/>
        </w:rPr>
        <w:t>Публикации ВМО</w:t>
      </w:r>
    </w:p>
    <w:p w14:paraId="5DA0398D" w14:textId="13807783" w:rsidR="00345885" w:rsidRPr="000D039F" w:rsidRDefault="00345885" w:rsidP="00870109">
      <w:pPr>
        <w:pStyle w:val="Reftext"/>
        <w:rPr>
          <w:lang w:val="ru-RU"/>
        </w:rPr>
      </w:pPr>
      <w:r w:rsidRPr="000D039F">
        <w:rPr>
          <w:lang w:val="ru-RU"/>
        </w:rPr>
        <w:t xml:space="preserve">WMO-No. 8 – Guide to Instruments and Methods of Observation Volume III – Observing Systems: Guide to Instruments and Methods of Observation </w:t>
      </w:r>
      <w:hyperlink r:id="rId151" w:history="1">
        <w:r w:rsidR="009D00B0" w:rsidRPr="000D039F">
          <w:rPr>
            <w:rStyle w:val="Hyperlink"/>
            <w:lang w:val="ru-RU"/>
          </w:rPr>
          <w:t>https://library.wmo.int/records/item/68661-guide-to-instruments-and-methods-of-observation?offset=3</w:t>
        </w:r>
      </w:hyperlink>
    </w:p>
    <w:p w14:paraId="66CCCE08" w14:textId="2A220348" w:rsidR="00345885" w:rsidRPr="000D039F" w:rsidRDefault="00345885" w:rsidP="00870109">
      <w:pPr>
        <w:pStyle w:val="Reftext"/>
        <w:rPr>
          <w:lang w:val="ru-RU"/>
        </w:rPr>
      </w:pPr>
      <w:r w:rsidRPr="000D039F">
        <w:rPr>
          <w:lang w:val="ru-RU"/>
        </w:rPr>
        <w:t xml:space="preserve">WMO-No. 1318 – Global Demonstration Campaign for Evaluating the Use of Uncrewed Aircraft Systems in Operational Meteorology: White Paper [2023], </w:t>
      </w:r>
      <w:hyperlink r:id="rId152" w:history="1">
        <w:r w:rsidRPr="000D039F">
          <w:rPr>
            <w:color w:val="0000FF"/>
            <w:u w:val="single"/>
            <w:lang w:val="ru-RU"/>
          </w:rPr>
          <w:t>https://library.wmo.int/records/item/66308-global-demonstration-campaign-for-evaluating-the-use-of-uncrewed-aircraft-systems-in-operational-meteorology-white-paper</w:t>
        </w:r>
      </w:hyperlink>
    </w:p>
    <w:p w14:paraId="5A08F3C1" w14:textId="78F97CB1" w:rsidR="00345885" w:rsidRPr="000D039F" w:rsidRDefault="00080B7E" w:rsidP="00870109">
      <w:pPr>
        <w:pStyle w:val="Reftitle"/>
        <w:rPr>
          <w:lang w:val="ru-RU"/>
        </w:rPr>
      </w:pPr>
      <w:r w:rsidRPr="000D039F">
        <w:rPr>
          <w:lang w:val="ru-RU"/>
        </w:rPr>
        <w:t>Публикации МСЭ-R</w:t>
      </w:r>
    </w:p>
    <w:p w14:paraId="603E6686" w14:textId="77777777" w:rsidR="00EC5F7C" w:rsidRPr="000D039F" w:rsidRDefault="00EC5F7C" w:rsidP="00EC5F7C">
      <w:pPr>
        <w:pStyle w:val="Reftext"/>
        <w:rPr>
          <w:lang w:val="ru-RU"/>
        </w:rPr>
      </w:pPr>
      <w:r w:rsidRPr="000D039F">
        <w:rPr>
          <w:lang w:val="ru-RU"/>
        </w:rPr>
        <w:t>Recommendation ITU-R M.</w:t>
      </w:r>
      <w:proofErr w:type="gramStart"/>
      <w:r w:rsidRPr="000D039F">
        <w:rPr>
          <w:lang w:val="ru-RU"/>
        </w:rPr>
        <w:t>1874-1</w:t>
      </w:r>
      <w:proofErr w:type="gramEnd"/>
      <w:r w:rsidRPr="000D039F">
        <w:rPr>
          <w:lang w:val="ru-RU"/>
        </w:rPr>
        <w:t xml:space="preserve"> – </w:t>
      </w:r>
      <w:r w:rsidRPr="000D039F">
        <w:rPr>
          <w:i/>
          <w:iCs/>
          <w:lang w:val="ru-RU"/>
        </w:rPr>
        <w:t xml:space="preserve">Technical and operational characteristics of oceanographic radars operating in sub-bands within the frequency range </w:t>
      </w:r>
      <w:proofErr w:type="gramStart"/>
      <w:r w:rsidRPr="000D039F">
        <w:rPr>
          <w:i/>
          <w:iCs/>
          <w:lang w:val="ru-RU"/>
        </w:rPr>
        <w:t>3-50</w:t>
      </w:r>
      <w:proofErr w:type="gramEnd"/>
      <w:r w:rsidRPr="000D039F">
        <w:rPr>
          <w:i/>
          <w:iCs/>
          <w:lang w:val="ru-RU"/>
        </w:rPr>
        <w:t xml:space="preserve"> MHz</w:t>
      </w:r>
      <w:r w:rsidRPr="000D039F">
        <w:rPr>
          <w:lang w:val="ru-RU"/>
        </w:rPr>
        <w:t>.</w:t>
      </w:r>
    </w:p>
    <w:p w14:paraId="247C0DB4" w14:textId="77777777" w:rsidR="00345885" w:rsidRPr="000D039F" w:rsidRDefault="00345885" w:rsidP="00870109">
      <w:pPr>
        <w:pStyle w:val="Reftext"/>
        <w:rPr>
          <w:lang w:val="ru-RU"/>
        </w:rPr>
      </w:pPr>
      <w:r w:rsidRPr="000D039F">
        <w:rPr>
          <w:lang w:val="ru-RU"/>
        </w:rPr>
        <w:t xml:space="preserve">Report ITU-R M.2321 – </w:t>
      </w:r>
      <w:r w:rsidRPr="000D039F">
        <w:rPr>
          <w:i/>
          <w:iCs/>
          <w:lang w:val="ru-RU"/>
        </w:rPr>
        <w:t>Guidelines for the use of spectrum by oceanographic radars in the frequency range 3 to 50 MHz</w:t>
      </w:r>
      <w:r w:rsidRPr="000D039F">
        <w:rPr>
          <w:lang w:val="ru-RU"/>
        </w:rPr>
        <w:t>.</w:t>
      </w:r>
    </w:p>
    <w:p w14:paraId="4D96FF5C" w14:textId="761838AF" w:rsidR="00345885" w:rsidRPr="000D039F" w:rsidRDefault="00345885" w:rsidP="00870109">
      <w:pPr>
        <w:pStyle w:val="Reftext"/>
        <w:rPr>
          <w:lang w:val="ru-RU"/>
        </w:rPr>
      </w:pPr>
      <w:r w:rsidRPr="000D039F">
        <w:rPr>
          <w:lang w:val="ru-RU"/>
        </w:rPr>
        <w:t xml:space="preserve">Report ITU-R RS.2489 – </w:t>
      </w:r>
      <w:r w:rsidRPr="000D039F">
        <w:rPr>
          <w:i/>
          <w:iCs/>
          <w:lang w:val="ru-RU"/>
        </w:rPr>
        <w:t>Technical and operational characteristics of ground-based passive sensors operating in the 51</w:t>
      </w:r>
      <w:r w:rsidR="00207BC0" w:rsidRPr="000D039F">
        <w:rPr>
          <w:i/>
          <w:iCs/>
          <w:lang w:val="ru-RU"/>
        </w:rPr>
        <w:t>‑</w:t>
      </w:r>
      <w:r w:rsidRPr="000D039F">
        <w:rPr>
          <w:i/>
          <w:iCs/>
          <w:lang w:val="ru-RU"/>
        </w:rPr>
        <w:t>58 GHz frequency range</w:t>
      </w:r>
      <w:r w:rsidRPr="000D039F">
        <w:rPr>
          <w:lang w:val="ru-RU"/>
        </w:rPr>
        <w:t xml:space="preserve">. </w:t>
      </w:r>
    </w:p>
    <w:p w14:paraId="34CF3E65" w14:textId="51E61A08" w:rsidR="00345885" w:rsidRPr="000D039F" w:rsidRDefault="00080B7E" w:rsidP="000D67F9">
      <w:pPr>
        <w:pStyle w:val="Reftitle"/>
        <w:keepNext/>
        <w:keepLines/>
        <w:rPr>
          <w:lang w:val="ru-RU"/>
        </w:rPr>
      </w:pPr>
      <w:r w:rsidRPr="000D039F">
        <w:rPr>
          <w:lang w:val="ru-RU"/>
        </w:rPr>
        <w:t>Библиография</w:t>
      </w:r>
    </w:p>
    <w:p w14:paraId="23A43DDD" w14:textId="77777777" w:rsidR="00E33FD8" w:rsidRPr="000D039F" w:rsidRDefault="00E33FD8" w:rsidP="00E33FD8">
      <w:pPr>
        <w:pStyle w:val="Reftext"/>
        <w:rPr>
          <w:szCs w:val="22"/>
          <w:lang w:val="ru-RU"/>
        </w:rPr>
      </w:pPr>
      <w:r w:rsidRPr="000D039F">
        <w:rPr>
          <w:szCs w:val="22"/>
          <w:lang w:val="ru-RU"/>
        </w:rPr>
        <w:t xml:space="preserve">ALLEN, R. H, BURESS, D. W. and DONALDSON, R. J. [1981] </w:t>
      </w:r>
      <w:r w:rsidRPr="000D039F">
        <w:rPr>
          <w:i/>
          <w:szCs w:val="22"/>
          <w:lang w:val="ru-RU"/>
        </w:rPr>
        <w:t>Attenuation Problems Associated with a 5 cm Radar</w:t>
      </w:r>
      <w:r w:rsidRPr="000D039F">
        <w:rPr>
          <w:szCs w:val="22"/>
          <w:lang w:val="ru-RU"/>
        </w:rPr>
        <w:t>, Bulletin of the American Meteorological Society, 62, No. 6, June 1981.</w:t>
      </w:r>
    </w:p>
    <w:p w14:paraId="0D997798" w14:textId="56E902EB" w:rsidR="00345885" w:rsidRPr="000D039F" w:rsidRDefault="00345885" w:rsidP="000D67F9">
      <w:pPr>
        <w:pStyle w:val="Reftext"/>
        <w:keepNext/>
        <w:keepLines/>
        <w:rPr>
          <w:lang w:val="ru-RU"/>
        </w:rPr>
      </w:pPr>
      <w:r w:rsidRPr="000D039F">
        <w:rPr>
          <w:lang w:val="ru-RU"/>
        </w:rPr>
        <w:t xml:space="preserve">ANTHES, R.A. [2011], </w:t>
      </w:r>
      <w:proofErr w:type="spellStart"/>
      <w:r w:rsidRPr="000D039F">
        <w:rPr>
          <w:i/>
          <w:iCs/>
          <w:lang w:val="ru-RU"/>
        </w:rPr>
        <w:t>Exploring</w:t>
      </w:r>
      <w:proofErr w:type="spellEnd"/>
      <w:r w:rsidRPr="000D039F">
        <w:rPr>
          <w:i/>
          <w:iCs/>
          <w:lang w:val="ru-RU"/>
        </w:rPr>
        <w:t xml:space="preserve"> Earth</w:t>
      </w:r>
      <w:r w:rsidR="008723D8">
        <w:rPr>
          <w:i/>
          <w:iCs/>
          <w:lang w:val="en-US"/>
        </w:rPr>
        <w:t>'</w:t>
      </w:r>
      <w:r w:rsidRPr="000D039F">
        <w:rPr>
          <w:i/>
          <w:iCs/>
          <w:lang w:val="ru-RU"/>
        </w:rPr>
        <w:t xml:space="preserve">s </w:t>
      </w:r>
      <w:proofErr w:type="spellStart"/>
      <w:r w:rsidRPr="000D039F">
        <w:rPr>
          <w:i/>
          <w:iCs/>
          <w:lang w:val="ru-RU"/>
        </w:rPr>
        <w:t>atmosphere</w:t>
      </w:r>
      <w:proofErr w:type="spellEnd"/>
      <w:r w:rsidRPr="000D039F">
        <w:rPr>
          <w:i/>
          <w:iCs/>
          <w:lang w:val="ru-RU"/>
        </w:rPr>
        <w:t xml:space="preserve"> </w:t>
      </w:r>
      <w:proofErr w:type="spellStart"/>
      <w:r w:rsidRPr="000D039F">
        <w:rPr>
          <w:i/>
          <w:iCs/>
          <w:lang w:val="ru-RU"/>
        </w:rPr>
        <w:t>with</w:t>
      </w:r>
      <w:proofErr w:type="spellEnd"/>
      <w:r w:rsidRPr="000D039F">
        <w:rPr>
          <w:i/>
          <w:iCs/>
          <w:lang w:val="ru-RU"/>
        </w:rPr>
        <w:t xml:space="preserve"> </w:t>
      </w:r>
      <w:proofErr w:type="spellStart"/>
      <w:r w:rsidRPr="000D039F">
        <w:rPr>
          <w:i/>
          <w:iCs/>
          <w:lang w:val="ru-RU"/>
        </w:rPr>
        <w:t>radio</w:t>
      </w:r>
      <w:proofErr w:type="spellEnd"/>
      <w:r w:rsidRPr="000D039F">
        <w:rPr>
          <w:i/>
          <w:iCs/>
          <w:lang w:val="ru-RU"/>
        </w:rPr>
        <w:t xml:space="preserve"> </w:t>
      </w:r>
      <w:proofErr w:type="spellStart"/>
      <w:r w:rsidRPr="000D039F">
        <w:rPr>
          <w:i/>
          <w:iCs/>
          <w:lang w:val="ru-RU"/>
        </w:rPr>
        <w:t>occultation</w:t>
      </w:r>
      <w:proofErr w:type="spellEnd"/>
      <w:r w:rsidRPr="000D039F">
        <w:rPr>
          <w:i/>
          <w:iCs/>
          <w:lang w:val="ru-RU"/>
        </w:rPr>
        <w:t xml:space="preserve"> data: contributions to weather, climate and space weather</w:t>
      </w:r>
      <w:r w:rsidRPr="000D039F">
        <w:rPr>
          <w:lang w:val="ru-RU"/>
        </w:rPr>
        <w:t>, Atmos. Meas. Tech., 4</w:t>
      </w:r>
      <w:r w:rsidR="00207BC0" w:rsidRPr="000D039F">
        <w:rPr>
          <w:lang w:val="ru-RU"/>
        </w:rPr>
        <w:t xml:space="preserve"> </w:t>
      </w:r>
      <w:r w:rsidRPr="000D039F">
        <w:rPr>
          <w:lang w:val="ru-RU"/>
        </w:rPr>
        <w:t>(</w:t>
      </w:r>
      <w:proofErr w:type="gramStart"/>
      <w:r w:rsidRPr="000D039F">
        <w:rPr>
          <w:lang w:val="ru-RU"/>
        </w:rPr>
        <w:t>1077-1103</w:t>
      </w:r>
      <w:proofErr w:type="gramEnd"/>
      <w:r w:rsidRPr="000D039F">
        <w:rPr>
          <w:lang w:val="ru-RU"/>
        </w:rPr>
        <w:t xml:space="preserve">), doi: </w:t>
      </w:r>
      <w:hyperlink r:id="rId153" w:history="1">
        <w:r w:rsidR="00554971" w:rsidRPr="000D039F">
          <w:rPr>
            <w:rStyle w:val="Hyperlink"/>
            <w:lang w:val="ru-RU"/>
          </w:rPr>
          <w:t>https://doi.org/10.5194/amt-4-1077-2011</w:t>
        </w:r>
      </w:hyperlink>
    </w:p>
    <w:p w14:paraId="538DBFF5" w14:textId="5948AC48" w:rsidR="00345885" w:rsidRPr="000D039F" w:rsidRDefault="00345885" w:rsidP="00870109">
      <w:pPr>
        <w:pStyle w:val="Reftext"/>
        <w:rPr>
          <w:lang w:val="ru-RU"/>
        </w:rPr>
      </w:pPr>
      <w:r w:rsidRPr="000D039F">
        <w:rPr>
          <w:lang w:val="ru-RU"/>
        </w:rPr>
        <w:t xml:space="preserve">BÄRFUSS, K. B., SCHMITHÜSEN, H., AND LAMPERT, A.: </w:t>
      </w:r>
      <w:r w:rsidRPr="000D039F">
        <w:rPr>
          <w:i/>
          <w:iCs/>
          <w:lang w:val="ru-RU"/>
        </w:rPr>
        <w:t>Drone-based meteorological observations up to the tropopause – a concept stud</w:t>
      </w:r>
      <w:r w:rsidRPr="000D039F">
        <w:rPr>
          <w:lang w:val="ru-RU"/>
        </w:rPr>
        <w:t xml:space="preserve">y, Atmos. Meas. Tech., 16, </w:t>
      </w:r>
      <w:proofErr w:type="gramStart"/>
      <w:r w:rsidRPr="000D039F">
        <w:rPr>
          <w:lang w:val="ru-RU"/>
        </w:rPr>
        <w:t>3739</w:t>
      </w:r>
      <w:r w:rsidR="00207BC0" w:rsidRPr="000D039F">
        <w:rPr>
          <w:lang w:val="ru-RU"/>
        </w:rPr>
        <w:t>-</w:t>
      </w:r>
      <w:r w:rsidRPr="000D039F">
        <w:rPr>
          <w:lang w:val="ru-RU"/>
        </w:rPr>
        <w:t>3765</w:t>
      </w:r>
      <w:proofErr w:type="gramEnd"/>
      <w:r w:rsidRPr="000D039F">
        <w:rPr>
          <w:lang w:val="ru-RU"/>
        </w:rPr>
        <w:t xml:space="preserve">, </w:t>
      </w:r>
      <w:hyperlink r:id="rId154" w:history="1">
        <w:r w:rsidR="00E350EC" w:rsidRPr="000D039F">
          <w:rPr>
            <w:rStyle w:val="Hyperlink"/>
            <w:lang w:val="ru-RU"/>
          </w:rPr>
          <w:t>https://doi.org/10.5194/amt-16-3739-2023</w:t>
        </w:r>
      </w:hyperlink>
      <w:r w:rsidRPr="000D039F">
        <w:rPr>
          <w:lang w:val="ru-RU"/>
        </w:rPr>
        <w:t>, 2023.</w:t>
      </w:r>
    </w:p>
    <w:p w14:paraId="5C33EC63" w14:textId="77777777" w:rsidR="00E33FD8" w:rsidRPr="000D039F" w:rsidRDefault="00E33FD8" w:rsidP="00E33FD8">
      <w:pPr>
        <w:pStyle w:val="Reftext"/>
        <w:rPr>
          <w:szCs w:val="22"/>
          <w:lang w:val="ru-RU"/>
        </w:rPr>
      </w:pPr>
      <w:r w:rsidRPr="000D039F">
        <w:rPr>
          <w:szCs w:val="22"/>
          <w:lang w:val="ru-RU"/>
        </w:rPr>
        <w:t xml:space="preserve">BEAN, B. R. and DUTTON, E. J. [1966] </w:t>
      </w:r>
      <w:r w:rsidRPr="000D039F">
        <w:rPr>
          <w:i/>
          <w:szCs w:val="22"/>
          <w:lang w:val="ru-RU"/>
        </w:rPr>
        <w:t>Radio Meteorology</w:t>
      </w:r>
      <w:r w:rsidRPr="000D039F">
        <w:rPr>
          <w:szCs w:val="22"/>
          <w:lang w:val="ru-RU"/>
        </w:rPr>
        <w:t>, National Bureau of Standards Monograph 92, US Government Printing Office, Washington DC, United States.</w:t>
      </w:r>
    </w:p>
    <w:p w14:paraId="000A0D9F" w14:textId="6BD6BCF2" w:rsidR="00345885" w:rsidRPr="000D039F" w:rsidRDefault="00345885" w:rsidP="00870109">
      <w:pPr>
        <w:pStyle w:val="Reftext"/>
        <w:rPr>
          <w:lang w:val="ru-RU"/>
        </w:rPr>
      </w:pPr>
      <w:r w:rsidRPr="000D039F">
        <w:rPr>
          <w:lang w:val="ru-RU"/>
        </w:rPr>
        <w:t xml:space="preserve">BEVIS, M., S. BUSINGER, T. A. HERRING, C. ROCKEN, R. A. ANTHES, AND R. H. WARE [1992], </w:t>
      </w:r>
      <w:r w:rsidRPr="000D039F">
        <w:rPr>
          <w:i/>
          <w:iCs/>
          <w:lang w:val="ru-RU"/>
        </w:rPr>
        <w:t>GPS meteorology: Remote sensing of atmospheric water vapor using the global positioning system</w:t>
      </w:r>
      <w:r w:rsidRPr="000D039F">
        <w:rPr>
          <w:lang w:val="ru-RU"/>
        </w:rPr>
        <w:t xml:space="preserve">, J. Geophys. Res., 97(D14), </w:t>
      </w:r>
      <w:proofErr w:type="gramStart"/>
      <w:r w:rsidRPr="000D039F">
        <w:rPr>
          <w:lang w:val="ru-RU"/>
        </w:rPr>
        <w:t>15787</w:t>
      </w:r>
      <w:r w:rsidR="00207BC0" w:rsidRPr="000D039F">
        <w:rPr>
          <w:lang w:val="ru-RU"/>
        </w:rPr>
        <w:t>-</w:t>
      </w:r>
      <w:r w:rsidRPr="000D039F">
        <w:rPr>
          <w:lang w:val="ru-RU"/>
        </w:rPr>
        <w:t>15801</w:t>
      </w:r>
      <w:proofErr w:type="gramEnd"/>
      <w:r w:rsidRPr="000D039F">
        <w:rPr>
          <w:lang w:val="ru-RU"/>
        </w:rPr>
        <w:t>, doi:</w:t>
      </w:r>
      <w:r w:rsidR="00D120D9" w:rsidRPr="000D039F">
        <w:rPr>
          <w:lang w:val="ru-RU"/>
        </w:rPr>
        <w:t xml:space="preserve"> </w:t>
      </w:r>
      <w:hyperlink r:id="rId155" w:history="1">
        <w:r w:rsidR="00D120D9" w:rsidRPr="000D039F">
          <w:rPr>
            <w:rStyle w:val="Hyperlink"/>
            <w:lang w:val="ru-RU"/>
          </w:rPr>
          <w:t>https://doi.org/10.1029/92JD01517</w:t>
        </w:r>
      </w:hyperlink>
    </w:p>
    <w:p w14:paraId="1CB94AA8" w14:textId="09AE44D6" w:rsidR="00345885" w:rsidRPr="000D039F" w:rsidRDefault="00345885" w:rsidP="00870109">
      <w:pPr>
        <w:pStyle w:val="Reftext"/>
        <w:rPr>
          <w:lang w:val="ru-RU"/>
        </w:rPr>
      </w:pPr>
      <w:r w:rsidRPr="000D039F">
        <w:rPr>
          <w:lang w:val="ru-RU"/>
        </w:rPr>
        <w:t xml:space="preserve">BONAFONI, S., BIONDIB, R., BRENOTC, H., ANTHES, R. [2019], </w:t>
      </w:r>
      <w:r w:rsidRPr="000D039F">
        <w:rPr>
          <w:i/>
          <w:iCs/>
          <w:lang w:val="ru-RU"/>
        </w:rPr>
        <w:t>Radio occultation and ground-based GNSS products for observing, understanding and predicting extreme events: A review</w:t>
      </w:r>
      <w:r w:rsidRPr="000D039F">
        <w:rPr>
          <w:lang w:val="ru-RU"/>
        </w:rPr>
        <w:t xml:space="preserve">, Atmospheric Research, 230(104624) doi: </w:t>
      </w:r>
      <w:hyperlink r:id="rId156" w:history="1">
        <w:r w:rsidR="005D2AC4" w:rsidRPr="000D039F">
          <w:rPr>
            <w:rStyle w:val="Hyperlink"/>
            <w:lang w:val="ru-RU"/>
          </w:rPr>
          <w:t>https://doi.org/10.1016/j.atmosres.2019.104624</w:t>
        </w:r>
      </w:hyperlink>
    </w:p>
    <w:p w14:paraId="172B9156" w14:textId="77777777" w:rsidR="00E33FD8" w:rsidRPr="000D039F" w:rsidRDefault="00E33FD8" w:rsidP="00E33FD8">
      <w:pPr>
        <w:pStyle w:val="Reftext"/>
        <w:rPr>
          <w:szCs w:val="22"/>
          <w:lang w:val="ru-RU"/>
        </w:rPr>
      </w:pPr>
      <w:r w:rsidRPr="000D039F">
        <w:rPr>
          <w:szCs w:val="22"/>
          <w:lang w:val="ru-RU"/>
        </w:rPr>
        <w:t xml:space="preserve">BURROWS, C. R. and ATWOOD, S. S. [1949] </w:t>
      </w:r>
      <w:r w:rsidRPr="000D039F">
        <w:rPr>
          <w:i/>
          <w:szCs w:val="22"/>
          <w:lang w:val="ru-RU"/>
        </w:rPr>
        <w:t>Radio Wave Propagation, Consolidated Summary Technical Report of the Committee on Propagation of the National Defense Research Committee</w:t>
      </w:r>
      <w:r w:rsidRPr="000D039F">
        <w:rPr>
          <w:szCs w:val="22"/>
          <w:lang w:val="ru-RU"/>
        </w:rPr>
        <w:t>, Academic Press, New York, United States.</w:t>
      </w:r>
    </w:p>
    <w:p w14:paraId="0B71C3DC" w14:textId="7D938D85" w:rsidR="00345885" w:rsidRPr="000D039F" w:rsidRDefault="00345885" w:rsidP="00870109">
      <w:pPr>
        <w:pStyle w:val="Reftext"/>
        <w:rPr>
          <w:lang w:val="ru-RU"/>
        </w:rPr>
      </w:pPr>
      <w:r w:rsidRPr="000D039F">
        <w:rPr>
          <w:lang w:val="ru-RU"/>
        </w:rPr>
        <w:t xml:space="preserve">CHWALA C, KUNSTMANN H. [2019], </w:t>
      </w:r>
      <w:r w:rsidRPr="000D039F">
        <w:rPr>
          <w:i/>
          <w:iCs/>
          <w:lang w:val="ru-RU"/>
        </w:rPr>
        <w:t>Commercial microwave link networks for rainfall observation: Assessment of the current status and future challenges</w:t>
      </w:r>
      <w:r w:rsidRPr="000D039F">
        <w:rPr>
          <w:lang w:val="ru-RU"/>
        </w:rPr>
        <w:t xml:space="preserve">. WIREs Water. </w:t>
      </w:r>
      <w:proofErr w:type="gramStart"/>
      <w:r w:rsidRPr="000D039F">
        <w:rPr>
          <w:lang w:val="ru-RU"/>
        </w:rPr>
        <w:t>6:e</w:t>
      </w:r>
      <w:proofErr w:type="gramEnd"/>
      <w:r w:rsidRPr="000D039F">
        <w:rPr>
          <w:lang w:val="ru-RU"/>
        </w:rPr>
        <w:t xml:space="preserve">1337. </w:t>
      </w:r>
      <w:hyperlink r:id="rId157" w:history="1">
        <w:r w:rsidR="00DB633B" w:rsidRPr="000D039F">
          <w:rPr>
            <w:rStyle w:val="Hyperlink"/>
            <w:lang w:val="ru-RU"/>
          </w:rPr>
          <w:t>https://doi.org/10.1002/wat2.1337</w:t>
        </w:r>
      </w:hyperlink>
    </w:p>
    <w:p w14:paraId="16E74DEC" w14:textId="77777777" w:rsidR="00E33FD8" w:rsidRPr="000D039F" w:rsidRDefault="00E33FD8" w:rsidP="00E33FD8">
      <w:pPr>
        <w:pStyle w:val="Reftext"/>
        <w:rPr>
          <w:szCs w:val="22"/>
          <w:lang w:val="ru-RU"/>
        </w:rPr>
      </w:pPr>
      <w:r w:rsidRPr="000D039F">
        <w:rPr>
          <w:szCs w:val="22"/>
          <w:lang w:val="ru-RU"/>
        </w:rPr>
        <w:lastRenderedPageBreak/>
        <w:t xml:space="preserve">DOVIAK, R. J. and ZRNIC, D. S. [1984] </w:t>
      </w:r>
      <w:r w:rsidRPr="000D039F">
        <w:rPr>
          <w:i/>
          <w:szCs w:val="22"/>
          <w:lang w:val="ru-RU"/>
        </w:rPr>
        <w:t>Doppler radar and weather observations</w:t>
      </w:r>
      <w:r w:rsidRPr="000D039F">
        <w:rPr>
          <w:szCs w:val="22"/>
          <w:lang w:val="ru-RU"/>
        </w:rPr>
        <w:t>. Academic Press, Inc., San Diego, United States of America.</w:t>
      </w:r>
    </w:p>
    <w:p w14:paraId="42A50CD5" w14:textId="77777777" w:rsidR="00E33FD8" w:rsidRPr="000D039F" w:rsidRDefault="00E33FD8" w:rsidP="00E33FD8">
      <w:pPr>
        <w:pStyle w:val="Reftext"/>
        <w:rPr>
          <w:szCs w:val="22"/>
          <w:lang w:val="ru-RU"/>
        </w:rPr>
      </w:pPr>
      <w:r w:rsidRPr="000D039F">
        <w:rPr>
          <w:szCs w:val="22"/>
          <w:lang w:val="ru-RU"/>
        </w:rPr>
        <w:t xml:space="preserve">DOVIAK, R. J. and ZRNIC, D. S. [1993] </w:t>
      </w:r>
      <w:r w:rsidRPr="000D039F">
        <w:rPr>
          <w:i/>
          <w:iCs/>
          <w:szCs w:val="22"/>
          <w:lang w:val="ru-RU"/>
        </w:rPr>
        <w:t>Doppler radar and weather observations,2</w:t>
      </w:r>
      <w:r w:rsidRPr="000D039F">
        <w:rPr>
          <w:i/>
          <w:iCs/>
          <w:szCs w:val="22"/>
          <w:vertAlign w:val="superscript"/>
          <w:lang w:val="ru-RU"/>
        </w:rPr>
        <w:t>nd</w:t>
      </w:r>
      <w:r w:rsidRPr="000D039F">
        <w:rPr>
          <w:i/>
          <w:iCs/>
          <w:szCs w:val="22"/>
          <w:lang w:val="ru-RU"/>
        </w:rPr>
        <w:t xml:space="preserve"> Ed</w:t>
      </w:r>
      <w:r w:rsidRPr="000D039F">
        <w:rPr>
          <w:szCs w:val="22"/>
          <w:lang w:val="ru-RU"/>
        </w:rPr>
        <w:t>. Academic Press, Inc., San Diego, United States of America.</w:t>
      </w:r>
    </w:p>
    <w:p w14:paraId="50EA26C3" w14:textId="77777777" w:rsidR="00E33FD8" w:rsidRPr="000D039F" w:rsidRDefault="00E33FD8" w:rsidP="00E33FD8">
      <w:pPr>
        <w:pStyle w:val="Reftext"/>
        <w:rPr>
          <w:szCs w:val="22"/>
          <w:lang w:val="ru-RU"/>
        </w:rPr>
      </w:pPr>
      <w:r w:rsidRPr="000D039F">
        <w:rPr>
          <w:szCs w:val="22"/>
          <w:lang w:val="ru-RU"/>
        </w:rPr>
        <w:t xml:space="preserve">DOVIAK, R. J., ZRNIC, D. and SIRMANS, D. [November 1979] </w:t>
      </w:r>
      <w:r w:rsidRPr="000D039F">
        <w:rPr>
          <w:i/>
          <w:szCs w:val="22"/>
          <w:lang w:val="ru-RU"/>
        </w:rPr>
        <w:t>Doppler Weather Radar</w:t>
      </w:r>
      <w:r w:rsidRPr="000D039F">
        <w:rPr>
          <w:szCs w:val="22"/>
          <w:lang w:val="ru-RU"/>
        </w:rPr>
        <w:t xml:space="preserve">. </w:t>
      </w:r>
      <w:r w:rsidRPr="000D039F">
        <w:rPr>
          <w:i/>
          <w:szCs w:val="22"/>
          <w:lang w:val="ru-RU"/>
        </w:rPr>
        <w:t xml:space="preserve">Proc. </w:t>
      </w:r>
      <w:r w:rsidRPr="000D039F">
        <w:rPr>
          <w:i/>
          <w:iCs/>
          <w:szCs w:val="22"/>
          <w:lang w:val="ru-RU"/>
        </w:rPr>
        <w:t>IEEE</w:t>
      </w:r>
      <w:r w:rsidRPr="000D039F">
        <w:rPr>
          <w:szCs w:val="22"/>
          <w:lang w:val="ru-RU"/>
        </w:rPr>
        <w:t xml:space="preserve">, Vol. 67, </w:t>
      </w:r>
      <w:r w:rsidRPr="000D039F">
        <w:rPr>
          <w:b/>
          <w:bCs/>
          <w:szCs w:val="22"/>
          <w:lang w:val="ru-RU"/>
        </w:rPr>
        <w:t>11</w:t>
      </w:r>
      <w:r w:rsidRPr="000D039F">
        <w:rPr>
          <w:szCs w:val="22"/>
          <w:lang w:val="ru-RU"/>
        </w:rPr>
        <w:t>.</w:t>
      </w:r>
    </w:p>
    <w:p w14:paraId="41DDE972" w14:textId="77777777" w:rsidR="00E33FD8" w:rsidRPr="000D039F" w:rsidRDefault="00E33FD8" w:rsidP="00E33FD8">
      <w:pPr>
        <w:pStyle w:val="Reftext"/>
        <w:rPr>
          <w:szCs w:val="22"/>
          <w:lang w:val="ru-RU"/>
        </w:rPr>
      </w:pPr>
      <w:r w:rsidRPr="000D039F">
        <w:rPr>
          <w:caps/>
          <w:szCs w:val="22"/>
          <w:lang w:val="ru-RU"/>
        </w:rPr>
        <w:t xml:space="preserve">DOVIAK, R. J., SIRMANS, D., ZRNIC, D., and WALKER, G. B. [1978] </w:t>
      </w:r>
      <w:r w:rsidRPr="000D039F">
        <w:rPr>
          <w:i/>
          <w:szCs w:val="22"/>
          <w:lang w:val="ru-RU"/>
        </w:rPr>
        <w:t>Considerations for Pulse-Doppler Radar Observations of Severe Thunderstorms</w:t>
      </w:r>
      <w:r w:rsidRPr="000D039F">
        <w:rPr>
          <w:szCs w:val="22"/>
          <w:lang w:val="ru-RU"/>
        </w:rPr>
        <w:t xml:space="preserve">, Journal of Applied Meteorology, </w:t>
      </w:r>
      <w:r w:rsidRPr="000D039F">
        <w:rPr>
          <w:b/>
          <w:szCs w:val="22"/>
          <w:lang w:val="ru-RU"/>
        </w:rPr>
        <w:t>17</w:t>
      </w:r>
      <w:r w:rsidRPr="000D039F">
        <w:rPr>
          <w:szCs w:val="22"/>
          <w:lang w:val="ru-RU"/>
        </w:rPr>
        <w:t xml:space="preserve"> No. 2, February 1978, American Meteorological Society.</w:t>
      </w:r>
    </w:p>
    <w:p w14:paraId="5945B632" w14:textId="77777777" w:rsidR="00E33FD8" w:rsidRPr="000D039F" w:rsidRDefault="00E33FD8" w:rsidP="00E33FD8">
      <w:pPr>
        <w:pStyle w:val="Reftext"/>
        <w:rPr>
          <w:szCs w:val="22"/>
          <w:lang w:val="ru-RU"/>
        </w:rPr>
      </w:pPr>
      <w:r w:rsidRPr="000D039F">
        <w:rPr>
          <w:szCs w:val="22"/>
          <w:lang w:val="ru-RU"/>
        </w:rPr>
        <w:t xml:space="preserve">FABRY, F. [2015] </w:t>
      </w:r>
      <w:r w:rsidRPr="000D039F">
        <w:rPr>
          <w:i/>
          <w:szCs w:val="22"/>
          <w:lang w:val="ru-RU"/>
        </w:rPr>
        <w:t>Radar Meteorology – Principles and Practice, Cambridge University Press</w:t>
      </w:r>
      <w:r w:rsidRPr="000D039F">
        <w:rPr>
          <w:szCs w:val="22"/>
          <w:lang w:val="ru-RU"/>
        </w:rPr>
        <w:t>, University Printing House, Cambridge United Kingdom.</w:t>
      </w:r>
    </w:p>
    <w:p w14:paraId="26739236" w14:textId="20A927F8" w:rsidR="00345885" w:rsidRPr="000D039F" w:rsidRDefault="00345885" w:rsidP="00870109">
      <w:pPr>
        <w:pStyle w:val="Reftext"/>
        <w:rPr>
          <w:lang w:val="ru-RU"/>
        </w:rPr>
      </w:pPr>
      <w:r w:rsidRPr="000D039F">
        <w:rPr>
          <w:lang w:val="ru-RU"/>
        </w:rPr>
        <w:t xml:space="preserve">GIANNETTI, F, AND RUGGERO R. [2021]. </w:t>
      </w:r>
      <w:r w:rsidRPr="000D039F">
        <w:rPr>
          <w:i/>
          <w:iCs/>
          <w:lang w:val="ru-RU"/>
        </w:rPr>
        <w:t>Opportunistic Rain Rate Estimation from Measurements of Satellite Downlink Attenuation: A Survey</w:t>
      </w:r>
      <w:r w:rsidRPr="000D039F">
        <w:rPr>
          <w:lang w:val="ru-RU"/>
        </w:rPr>
        <w:t xml:space="preserve">, Sensors 21, no. 17: 5872. </w:t>
      </w:r>
      <w:hyperlink r:id="rId158" w:history="1">
        <w:r w:rsidR="009A66F3" w:rsidRPr="000D039F">
          <w:rPr>
            <w:rStyle w:val="Hyperlink"/>
            <w:lang w:val="ru-RU"/>
          </w:rPr>
          <w:t>https://doi.org/10.3390/s21175872</w:t>
        </w:r>
      </w:hyperlink>
    </w:p>
    <w:p w14:paraId="05D26791" w14:textId="77777777" w:rsidR="00BE3A20" w:rsidRPr="000D039F" w:rsidRDefault="00BE3A20" w:rsidP="00BE3A20">
      <w:pPr>
        <w:pStyle w:val="Reftext"/>
        <w:rPr>
          <w:szCs w:val="22"/>
          <w:lang w:val="ru-RU"/>
        </w:rPr>
      </w:pPr>
      <w:r w:rsidRPr="000D039F">
        <w:rPr>
          <w:szCs w:val="22"/>
          <w:lang w:val="ru-RU"/>
        </w:rPr>
        <w:t xml:space="preserve">GOSSARD, E. E. and STRAUCH, R. G. [1983] </w:t>
      </w:r>
      <w:r w:rsidRPr="000D039F">
        <w:rPr>
          <w:i/>
          <w:szCs w:val="22"/>
          <w:lang w:val="ru-RU"/>
        </w:rPr>
        <w:t>Radar Observation of Clear Air and Clouds</w:t>
      </w:r>
      <w:r w:rsidRPr="000D039F">
        <w:rPr>
          <w:szCs w:val="22"/>
          <w:lang w:val="ru-RU"/>
        </w:rPr>
        <w:t>. Elsevier, New York, United States of America, 280 pages.</w:t>
      </w:r>
    </w:p>
    <w:p w14:paraId="3B8ACA92" w14:textId="77777777" w:rsidR="00E33FD8" w:rsidRPr="000D039F" w:rsidRDefault="00E33FD8" w:rsidP="00E33FD8">
      <w:pPr>
        <w:pStyle w:val="Reftext"/>
        <w:rPr>
          <w:szCs w:val="22"/>
          <w:lang w:val="ru-RU"/>
        </w:rPr>
      </w:pPr>
      <w:r w:rsidRPr="000D039F">
        <w:rPr>
          <w:szCs w:val="22"/>
          <w:lang w:val="ru-RU"/>
        </w:rPr>
        <w:t xml:space="preserve">HITSCHFELD, W. and BORDAN, J. [1954] </w:t>
      </w:r>
      <w:r w:rsidRPr="000D039F">
        <w:rPr>
          <w:i/>
          <w:szCs w:val="22"/>
          <w:lang w:val="ru-RU"/>
        </w:rPr>
        <w:t>Errors Inherent in the Radar Measurement of Rainfall at Attenuating Wavelengths</w:t>
      </w:r>
      <w:r w:rsidRPr="000D039F">
        <w:rPr>
          <w:szCs w:val="22"/>
          <w:lang w:val="ru-RU"/>
        </w:rPr>
        <w:t xml:space="preserve">, Journal of Meteorology, </w:t>
      </w:r>
      <w:r w:rsidRPr="000D039F">
        <w:rPr>
          <w:b/>
          <w:szCs w:val="22"/>
          <w:lang w:val="ru-RU"/>
        </w:rPr>
        <w:t>11</w:t>
      </w:r>
      <w:r w:rsidRPr="000D039F">
        <w:rPr>
          <w:szCs w:val="22"/>
          <w:lang w:val="ru-RU"/>
        </w:rPr>
        <w:t>, February 1954, American Meteorological Society.</w:t>
      </w:r>
    </w:p>
    <w:p w14:paraId="3ABCD970" w14:textId="5CDEAE94" w:rsidR="00345885" w:rsidRPr="000D039F" w:rsidRDefault="00345885" w:rsidP="00870109">
      <w:pPr>
        <w:pStyle w:val="Reftext"/>
        <w:rPr>
          <w:lang w:val="ru-RU"/>
        </w:rPr>
      </w:pPr>
      <w:r w:rsidRPr="000D039F">
        <w:rPr>
          <w:lang w:val="ru-RU"/>
        </w:rPr>
        <w:t xml:space="preserve">HO, S.-P., ANTHES, R.A., AO, C.O., HEALY, S., HORANYI, A., HUNT, D., MANNUCCI, A.J., PEDATELLA, N., RANDEL, W.J., SIMMONS, A., STEINER, A., XIE, F., YUE, X., ZENG Z. [2019], </w:t>
      </w:r>
      <w:r w:rsidRPr="000D039F">
        <w:rPr>
          <w:i/>
          <w:iCs/>
          <w:lang w:val="ru-RU"/>
        </w:rPr>
        <w:t>The COSMIC-FORMOSAT-3 radio occultation mission after 12 years: accomplishments, remaining challenges, and potential impacts of COSMIC-2</w:t>
      </w:r>
      <w:r w:rsidRPr="000D039F">
        <w:rPr>
          <w:lang w:val="ru-RU"/>
        </w:rPr>
        <w:t xml:space="preserve">, Bull. Am. Meteorol. Soc., 100, p. 2019, DOI: </w:t>
      </w:r>
      <w:r w:rsidRPr="000D039F">
        <w:rPr>
          <w:color w:val="0000FF"/>
          <w:u w:val="single"/>
          <w:lang w:val="ru-RU"/>
        </w:rPr>
        <w:t>https://doi.org/10.1175/BAMS-D-18-0290.1</w:t>
      </w:r>
    </w:p>
    <w:p w14:paraId="79EE83E3" w14:textId="69495594" w:rsidR="00345885" w:rsidRPr="000D039F" w:rsidRDefault="00345885" w:rsidP="00870109">
      <w:pPr>
        <w:pStyle w:val="Reftext"/>
        <w:rPr>
          <w:lang w:val="ru-RU"/>
        </w:rPr>
      </w:pPr>
      <w:r w:rsidRPr="000D039F">
        <w:rPr>
          <w:lang w:val="ru-RU"/>
        </w:rPr>
        <w:t xml:space="preserve">JAKOWSKI, N., &amp; HOQUE, M. M. [2019]. </w:t>
      </w:r>
      <w:r w:rsidRPr="000D039F">
        <w:rPr>
          <w:i/>
          <w:iCs/>
          <w:lang w:val="ru-RU"/>
        </w:rPr>
        <w:t>Estimation of spatial gradients and temporal variations of the total electron content using ground-based GNSS measurements</w:t>
      </w:r>
      <w:r w:rsidRPr="000D039F">
        <w:rPr>
          <w:lang w:val="ru-RU"/>
        </w:rPr>
        <w:t xml:space="preserve">, Space Weather, 17, </w:t>
      </w:r>
      <w:proofErr w:type="gramStart"/>
      <w:r w:rsidRPr="000D039F">
        <w:rPr>
          <w:lang w:val="ru-RU"/>
        </w:rPr>
        <w:t>339</w:t>
      </w:r>
      <w:r w:rsidR="00207BC0" w:rsidRPr="000D039F">
        <w:rPr>
          <w:lang w:val="ru-RU"/>
        </w:rPr>
        <w:t>-</w:t>
      </w:r>
      <w:r w:rsidRPr="000D039F">
        <w:rPr>
          <w:lang w:val="ru-RU"/>
        </w:rPr>
        <w:t>356</w:t>
      </w:r>
      <w:proofErr w:type="gramEnd"/>
      <w:r w:rsidRPr="000D039F">
        <w:rPr>
          <w:lang w:val="ru-RU"/>
        </w:rPr>
        <w:t xml:space="preserve">. </w:t>
      </w:r>
      <w:hyperlink r:id="rId159" w:history="1">
        <w:r w:rsidR="00AA305F" w:rsidRPr="000D039F">
          <w:rPr>
            <w:rStyle w:val="Hyperlink"/>
            <w:lang w:val="ru-RU"/>
          </w:rPr>
          <w:t>https://doi.org/10.1029/2018SW002119</w:t>
        </w:r>
      </w:hyperlink>
      <w:r w:rsidR="00AA305F" w:rsidRPr="000D039F">
        <w:rPr>
          <w:lang w:val="ru-RU"/>
        </w:rPr>
        <w:t xml:space="preserve"> </w:t>
      </w:r>
    </w:p>
    <w:p w14:paraId="4E469260" w14:textId="710A344D" w:rsidR="00345885" w:rsidRPr="000D039F" w:rsidRDefault="00345885" w:rsidP="00870109">
      <w:pPr>
        <w:pStyle w:val="Reftext"/>
        <w:rPr>
          <w:lang w:val="ru-RU"/>
        </w:rPr>
      </w:pPr>
      <w:r w:rsidRPr="000D039F">
        <w:rPr>
          <w:color w:val="000000"/>
          <w:lang w:val="ru-RU"/>
        </w:rPr>
        <w:t xml:space="preserve">LEE, A. C. L. [1986] </w:t>
      </w:r>
      <w:r w:rsidRPr="000D039F">
        <w:rPr>
          <w:i/>
          <w:iCs/>
          <w:color w:val="000000"/>
          <w:lang w:val="ru-RU"/>
        </w:rPr>
        <w:t>An experimental study of the remote location of lightning flashes using a VLF arrival time difference technique</w:t>
      </w:r>
      <w:r w:rsidRPr="000D039F">
        <w:rPr>
          <w:color w:val="000000"/>
          <w:lang w:val="ru-RU"/>
        </w:rPr>
        <w:t>. Quarterly J. R. Meteorological Society.</w:t>
      </w:r>
    </w:p>
    <w:p w14:paraId="046A50E9" w14:textId="7F311770" w:rsidR="00345885" w:rsidRPr="000D039F" w:rsidRDefault="00345885" w:rsidP="00870109">
      <w:pPr>
        <w:pStyle w:val="Reftext"/>
        <w:rPr>
          <w:color w:val="000000"/>
          <w:lang w:val="ru-RU"/>
        </w:rPr>
      </w:pPr>
      <w:r w:rsidRPr="000D039F">
        <w:rPr>
          <w:color w:val="000000"/>
          <w:lang w:val="ru-RU"/>
        </w:rPr>
        <w:t xml:space="preserve">LEE, A.C.L. [1986b] </w:t>
      </w:r>
      <w:r w:rsidRPr="000D039F">
        <w:rPr>
          <w:i/>
          <w:iCs/>
          <w:color w:val="000000"/>
          <w:lang w:val="ru-RU"/>
        </w:rPr>
        <w:t>An operational system for the remote location of lightning flashes using a VLF arrival time difference technique</w:t>
      </w:r>
      <w:r w:rsidRPr="000D039F">
        <w:rPr>
          <w:color w:val="000000"/>
          <w:lang w:val="ru-RU"/>
        </w:rPr>
        <w:t xml:space="preserve">. Journal of Atmospheric and Oceanic Technology, 3(4), </w:t>
      </w:r>
      <w:proofErr w:type="gramStart"/>
      <w:r w:rsidRPr="000D039F">
        <w:rPr>
          <w:color w:val="000000"/>
          <w:lang w:val="ru-RU"/>
        </w:rPr>
        <w:t>630</w:t>
      </w:r>
      <w:r w:rsidR="00207BC0" w:rsidRPr="000D039F">
        <w:rPr>
          <w:color w:val="000000"/>
          <w:lang w:val="ru-RU"/>
        </w:rPr>
        <w:t>-</w:t>
      </w:r>
      <w:r w:rsidRPr="000D039F">
        <w:rPr>
          <w:color w:val="000000"/>
          <w:lang w:val="ru-RU"/>
        </w:rPr>
        <w:t>642</w:t>
      </w:r>
      <w:proofErr w:type="gramEnd"/>
      <w:r w:rsidRPr="000D039F">
        <w:rPr>
          <w:color w:val="000000"/>
          <w:lang w:val="ru-RU"/>
        </w:rPr>
        <w:t>.</w:t>
      </w:r>
    </w:p>
    <w:p w14:paraId="7DAE9A90" w14:textId="07B62085" w:rsidR="00345885" w:rsidRPr="000D039F" w:rsidRDefault="00345885" w:rsidP="00870109">
      <w:pPr>
        <w:pStyle w:val="Reftext"/>
        <w:rPr>
          <w:color w:val="000000"/>
          <w:lang w:val="ru-RU"/>
        </w:rPr>
      </w:pPr>
      <w:r w:rsidRPr="000D039F">
        <w:rPr>
          <w:color w:val="000000"/>
          <w:lang w:val="ru-RU"/>
        </w:rPr>
        <w:t xml:space="preserve">LENNON, C. and MAIER, L. [1991] </w:t>
      </w:r>
      <w:r w:rsidRPr="000D039F">
        <w:rPr>
          <w:i/>
          <w:iCs/>
          <w:color w:val="000000"/>
          <w:lang w:val="ru-RU"/>
        </w:rPr>
        <w:t>Lightning mapping system. Proc. of International Aerospace and Ground Conference on Lightning and Static Electricity</w:t>
      </w:r>
      <w:r w:rsidRPr="000D039F">
        <w:rPr>
          <w:color w:val="000000"/>
          <w:lang w:val="ru-RU"/>
        </w:rPr>
        <w:t xml:space="preserve">, Cocoa Beach, FL., United States of America. NASA Conf. Pub. 3106, Vol. II, p. </w:t>
      </w:r>
      <w:proofErr w:type="gramStart"/>
      <w:r w:rsidRPr="000D039F">
        <w:rPr>
          <w:color w:val="000000"/>
          <w:lang w:val="ru-RU"/>
        </w:rPr>
        <w:t>89-1</w:t>
      </w:r>
      <w:proofErr w:type="gramEnd"/>
      <w:r w:rsidRPr="000D039F">
        <w:rPr>
          <w:color w:val="000000"/>
          <w:lang w:val="ru-RU"/>
        </w:rPr>
        <w:t xml:space="preserve">, </w:t>
      </w:r>
      <w:proofErr w:type="gramStart"/>
      <w:r w:rsidRPr="000D039F">
        <w:rPr>
          <w:color w:val="000000"/>
          <w:lang w:val="ru-RU"/>
        </w:rPr>
        <w:t>89-10</w:t>
      </w:r>
      <w:proofErr w:type="gramEnd"/>
      <w:r w:rsidRPr="000D039F">
        <w:rPr>
          <w:color w:val="000000"/>
          <w:lang w:val="ru-RU"/>
        </w:rPr>
        <w:t>.</w:t>
      </w:r>
    </w:p>
    <w:p w14:paraId="2E6C6EB0" w14:textId="146F2A4A" w:rsidR="00345885" w:rsidRPr="000D039F" w:rsidRDefault="00345885" w:rsidP="00870109">
      <w:pPr>
        <w:pStyle w:val="Reftext"/>
        <w:rPr>
          <w:lang w:val="ru-RU"/>
        </w:rPr>
      </w:pPr>
      <w:r w:rsidRPr="000D039F">
        <w:rPr>
          <w:color w:val="000000"/>
          <w:lang w:val="ru-RU"/>
        </w:rPr>
        <w:t xml:space="preserve">MCLAUGHLIN, D. J., CHANDRASEKAR, V., DROEGEMEIER, K., FRASIER, S., KUROSE, J., JUNYENT, F., PHILIPS, B., CRUZ-POL, S. and COLOM, J. [January 2005] </w:t>
      </w:r>
      <w:r w:rsidRPr="000D039F">
        <w:rPr>
          <w:i/>
          <w:iCs/>
          <w:color w:val="000000"/>
          <w:lang w:val="ru-RU"/>
        </w:rPr>
        <w:t>Distributed Collaborative Adaptive Sensing (DCAS) for Improved Detection, Understanding, and Prediction of Atmospheric Hazards. Ninth Symposium on Integrated Observing and Assimilation Systems for the Atmosphere, Oceans, and Land Surface (IOAS-AOLS)</w:t>
      </w:r>
      <w:r w:rsidRPr="000D039F">
        <w:rPr>
          <w:color w:val="000000"/>
          <w:lang w:val="ru-RU"/>
        </w:rPr>
        <w:t>, American Meteor. Society.</w:t>
      </w:r>
    </w:p>
    <w:p w14:paraId="58817A5C" w14:textId="77777777" w:rsidR="00E33FD8" w:rsidRPr="000D039F" w:rsidRDefault="00E33FD8" w:rsidP="00E33FD8">
      <w:pPr>
        <w:pStyle w:val="Reftext"/>
        <w:rPr>
          <w:szCs w:val="22"/>
          <w:lang w:val="ru-RU"/>
        </w:rPr>
      </w:pPr>
      <w:r w:rsidRPr="000D039F">
        <w:rPr>
          <w:szCs w:val="22"/>
          <w:lang w:val="ru-RU"/>
        </w:rPr>
        <w:t xml:space="preserve">RHEINSTEIN, J. [1968] </w:t>
      </w:r>
      <w:r w:rsidRPr="000D039F">
        <w:rPr>
          <w:i/>
          <w:szCs w:val="22"/>
          <w:lang w:val="ru-RU"/>
        </w:rPr>
        <w:t>Backscatter from Spheres: A Short Pulse View</w:t>
      </w:r>
      <w:r w:rsidRPr="000D039F">
        <w:rPr>
          <w:szCs w:val="22"/>
          <w:lang w:val="ru-RU"/>
        </w:rPr>
        <w:t xml:space="preserve">, IEEE Transactions on Antennas and Propagation, </w:t>
      </w:r>
      <w:r w:rsidRPr="000D039F">
        <w:rPr>
          <w:b/>
          <w:szCs w:val="22"/>
          <w:lang w:val="ru-RU"/>
        </w:rPr>
        <w:t>AP16</w:t>
      </w:r>
      <w:r w:rsidRPr="000D039F">
        <w:rPr>
          <w:szCs w:val="22"/>
          <w:lang w:val="ru-RU"/>
        </w:rPr>
        <w:t>, No. 1, January 1968.</w:t>
      </w:r>
    </w:p>
    <w:p w14:paraId="10DF30D4" w14:textId="2199E1C6" w:rsidR="00345885" w:rsidRPr="000D039F" w:rsidRDefault="00345885" w:rsidP="00870109">
      <w:pPr>
        <w:pStyle w:val="Reftext"/>
        <w:rPr>
          <w:color w:val="000000"/>
          <w:lang w:val="ru-RU"/>
        </w:rPr>
      </w:pPr>
      <w:r w:rsidRPr="000D039F">
        <w:rPr>
          <w:color w:val="000000"/>
          <w:lang w:val="ru-RU"/>
        </w:rPr>
        <w:t xml:space="preserve">RODRIGUEZ-ALVAREZ, N.; MUNOZ-MARTIN, J.F.; MORRIS, M., [2023] </w:t>
      </w:r>
      <w:r w:rsidRPr="000D039F">
        <w:rPr>
          <w:i/>
          <w:iCs/>
          <w:color w:val="000000"/>
          <w:lang w:val="ru-RU"/>
        </w:rPr>
        <w:t>Latest Advances in the Global Navigation Satellite System</w:t>
      </w:r>
      <w:r w:rsidR="0042488F" w:rsidRPr="000D039F">
        <w:rPr>
          <w:i/>
          <w:iCs/>
          <w:color w:val="000000"/>
          <w:lang w:val="ru-RU"/>
        </w:rPr>
        <w:t>-</w:t>
      </w:r>
      <w:r w:rsidRPr="000D039F">
        <w:rPr>
          <w:i/>
          <w:iCs/>
          <w:color w:val="000000"/>
          <w:lang w:val="ru-RU"/>
        </w:rPr>
        <w:t>Reflectometry (GNSS-R) Field</w:t>
      </w:r>
      <w:r w:rsidRPr="000D039F">
        <w:rPr>
          <w:color w:val="000000"/>
          <w:lang w:val="ru-RU"/>
        </w:rPr>
        <w:t xml:space="preserve">, Remote Sens., 15, 2157. </w:t>
      </w:r>
      <w:hyperlink r:id="rId160" w:history="1">
        <w:r w:rsidRPr="000D039F">
          <w:rPr>
            <w:color w:val="0000FF"/>
            <w:u w:val="single"/>
            <w:lang w:val="ru-RU"/>
          </w:rPr>
          <w:t>https://doi.org/10.3390/rs15082157</w:t>
        </w:r>
      </w:hyperlink>
      <w:r w:rsidRPr="000D039F">
        <w:rPr>
          <w:color w:val="0000FF"/>
          <w:u w:val="single"/>
          <w:lang w:val="ru-RU"/>
        </w:rPr>
        <w:t>https://doi.org/10.3390/rs15082157</w:t>
      </w:r>
    </w:p>
    <w:p w14:paraId="5D60F527" w14:textId="19B652E8" w:rsidR="00345885" w:rsidRPr="000D039F" w:rsidRDefault="00345885" w:rsidP="00870109">
      <w:pPr>
        <w:pStyle w:val="Reftext"/>
        <w:rPr>
          <w:color w:val="000000"/>
          <w:lang w:val="ru-RU"/>
        </w:rPr>
      </w:pPr>
      <w:r w:rsidRPr="000D039F">
        <w:rPr>
          <w:color w:val="000000"/>
          <w:lang w:val="ru-RU"/>
        </w:rPr>
        <w:t>SEEMALA</w:t>
      </w:r>
      <w:r w:rsidR="00E33FD8" w:rsidRPr="000D039F">
        <w:rPr>
          <w:color w:val="000000"/>
          <w:lang w:val="ru-RU"/>
        </w:rPr>
        <w:t>, GOPI KRISHNA</w:t>
      </w:r>
      <w:r w:rsidRPr="000D039F">
        <w:rPr>
          <w:color w:val="000000"/>
          <w:lang w:val="ru-RU"/>
        </w:rPr>
        <w:t xml:space="preserve">, [2023], Chapter 4 </w:t>
      </w:r>
      <w:r w:rsidR="00207BC0" w:rsidRPr="000D039F">
        <w:rPr>
          <w:color w:val="000000"/>
          <w:lang w:val="ru-RU"/>
        </w:rPr>
        <w:t>–</w:t>
      </w:r>
      <w:r w:rsidRPr="000D039F">
        <w:rPr>
          <w:color w:val="000000"/>
          <w:lang w:val="ru-RU"/>
        </w:rPr>
        <w:t xml:space="preserve"> </w:t>
      </w:r>
      <w:r w:rsidRPr="000D039F">
        <w:rPr>
          <w:i/>
          <w:iCs/>
          <w:color w:val="000000"/>
          <w:lang w:val="ru-RU"/>
        </w:rPr>
        <w:t>Estimation of ionospheric total electron content (TEC) from GNSS observations</w:t>
      </w:r>
      <w:r w:rsidRPr="000D039F">
        <w:rPr>
          <w:color w:val="000000"/>
          <w:lang w:val="ru-RU"/>
        </w:rPr>
        <w:t xml:space="preserve">, Editor(s): Abhay Kumar Singh, Shani Tiwari, In Earth Observation, Atmospheric Remote Sensing, Elsevier, Pages </w:t>
      </w:r>
      <w:proofErr w:type="gramStart"/>
      <w:r w:rsidRPr="000D039F">
        <w:rPr>
          <w:color w:val="000000"/>
          <w:lang w:val="ru-RU"/>
        </w:rPr>
        <w:t>63-84</w:t>
      </w:r>
      <w:proofErr w:type="gramEnd"/>
      <w:r w:rsidRPr="000D039F">
        <w:rPr>
          <w:color w:val="000000"/>
          <w:lang w:val="ru-RU"/>
        </w:rPr>
        <w:t>, ISBN 9780323992626</w:t>
      </w:r>
      <w:r w:rsidR="00207BC0" w:rsidRPr="000D039F">
        <w:rPr>
          <w:color w:val="000000"/>
          <w:lang w:val="ru-RU"/>
        </w:rPr>
        <w:t>.</w:t>
      </w:r>
    </w:p>
    <w:p w14:paraId="119E5126" w14:textId="77777777" w:rsidR="00E33FD8" w:rsidRPr="000D039F" w:rsidRDefault="00E33FD8" w:rsidP="00E33FD8">
      <w:pPr>
        <w:pStyle w:val="Reftext"/>
        <w:rPr>
          <w:szCs w:val="22"/>
          <w:lang w:val="ru-RU"/>
        </w:rPr>
      </w:pPr>
      <w:r w:rsidRPr="000D039F">
        <w:rPr>
          <w:szCs w:val="22"/>
          <w:lang w:val="ru-RU"/>
        </w:rPr>
        <w:t xml:space="preserve">RYZHKOV, A. and ZRNIC, D. [2005], </w:t>
      </w:r>
      <w:r w:rsidRPr="000D039F">
        <w:rPr>
          <w:i/>
          <w:szCs w:val="22"/>
          <w:lang w:val="ru-RU"/>
        </w:rPr>
        <w:t>Radar Polarimetry at S, C, and X Bands Comparative Analysis and Operational Implications</w:t>
      </w:r>
      <w:r w:rsidRPr="000D039F">
        <w:rPr>
          <w:szCs w:val="22"/>
          <w:lang w:val="ru-RU"/>
        </w:rPr>
        <w:t>, 32nd Conference on Radar Meteorology, American Meteorological Society.</w:t>
      </w:r>
    </w:p>
    <w:p w14:paraId="05345C3E" w14:textId="77777777" w:rsidR="00E33FD8" w:rsidRPr="000D039F" w:rsidRDefault="00E33FD8" w:rsidP="00E33FD8">
      <w:pPr>
        <w:pStyle w:val="Reftext"/>
        <w:rPr>
          <w:szCs w:val="22"/>
          <w:lang w:val="ru-RU"/>
        </w:rPr>
      </w:pPr>
      <w:r w:rsidRPr="000D039F">
        <w:rPr>
          <w:szCs w:val="22"/>
          <w:lang w:val="ru-RU"/>
        </w:rPr>
        <w:t xml:space="preserve">SIRMANS, D, WSR-88D </w:t>
      </w:r>
      <w:r w:rsidRPr="000D039F">
        <w:rPr>
          <w:i/>
          <w:szCs w:val="22"/>
          <w:lang w:val="ru-RU"/>
        </w:rPr>
        <w:t>Antenna Polarization Change</w:t>
      </w:r>
      <w:r w:rsidRPr="000D039F">
        <w:rPr>
          <w:szCs w:val="22"/>
          <w:lang w:val="ru-RU"/>
        </w:rPr>
        <w:t>, Titan Corporation, report to the WSR-88D Operational Support Facility, January 15, 1993, available from the WSR-88D Radar Operations Center.</w:t>
      </w:r>
    </w:p>
    <w:p w14:paraId="6BA9C596" w14:textId="709DA1BE" w:rsidR="00345885" w:rsidRPr="000D039F" w:rsidRDefault="00345885" w:rsidP="00870109">
      <w:pPr>
        <w:pStyle w:val="Reftext"/>
        <w:rPr>
          <w:lang w:val="ru-RU"/>
        </w:rPr>
      </w:pPr>
      <w:r w:rsidRPr="000D039F">
        <w:rPr>
          <w:color w:val="000000"/>
          <w:lang w:val="ru-RU"/>
        </w:rPr>
        <w:t xml:space="preserve">THOMAS, R. J., P. R. KREHBIEL, W. RISON, S. J. HUNYADY, W. P. WINN, T. HAMLIN, and J. HARLIN [2004], </w:t>
      </w:r>
      <w:r w:rsidRPr="000D039F">
        <w:rPr>
          <w:i/>
          <w:iCs/>
          <w:color w:val="000000"/>
          <w:lang w:val="ru-RU"/>
        </w:rPr>
        <w:t>Accuracy of the Lightning Mapping Array</w:t>
      </w:r>
      <w:r w:rsidRPr="000D039F">
        <w:rPr>
          <w:color w:val="000000"/>
          <w:lang w:val="ru-RU"/>
        </w:rPr>
        <w:t>, J. Geophys. Res., 109, D14207, doi:</w:t>
      </w:r>
      <w:r w:rsidR="0058743E" w:rsidRPr="000D039F">
        <w:rPr>
          <w:color w:val="000000"/>
          <w:lang w:val="ru-RU"/>
        </w:rPr>
        <w:t xml:space="preserve"> </w:t>
      </w:r>
      <w:hyperlink r:id="rId161" w:history="1">
        <w:r w:rsidR="0058743E" w:rsidRPr="000D039F">
          <w:rPr>
            <w:rStyle w:val="Hyperlink"/>
            <w:lang w:val="ru-RU"/>
          </w:rPr>
          <w:t>https://doi.org/10.1029/2004JD004549</w:t>
        </w:r>
      </w:hyperlink>
    </w:p>
    <w:p w14:paraId="6B0E0553" w14:textId="03E4518F" w:rsidR="00345885" w:rsidRPr="000D039F" w:rsidRDefault="00345885" w:rsidP="00870109">
      <w:pPr>
        <w:pStyle w:val="Reftext"/>
        <w:rPr>
          <w:color w:val="000000"/>
          <w:lang w:val="ru-RU"/>
        </w:rPr>
      </w:pPr>
      <w:r w:rsidRPr="000D039F">
        <w:rPr>
          <w:color w:val="000000"/>
          <w:lang w:val="ru-RU"/>
        </w:rPr>
        <w:lastRenderedPageBreak/>
        <w:t xml:space="preserve">TURK, F. J., and Coauthors, [2024], </w:t>
      </w:r>
      <w:r w:rsidRPr="000D039F">
        <w:rPr>
          <w:i/>
          <w:iCs/>
          <w:color w:val="000000"/>
          <w:lang w:val="ru-RU"/>
        </w:rPr>
        <w:t>Advances in the Use of Global Navigation Satellite System Polarimetric Radio Occultation Measurements for NWP and Weather Applications</w:t>
      </w:r>
      <w:r w:rsidRPr="000D039F">
        <w:rPr>
          <w:color w:val="000000"/>
          <w:lang w:val="ru-RU"/>
        </w:rPr>
        <w:t>. Bull. Amer. Meteor. Soc., 105, E905</w:t>
      </w:r>
      <w:r w:rsidR="00207BC0" w:rsidRPr="000D039F">
        <w:rPr>
          <w:color w:val="000000"/>
          <w:lang w:val="ru-RU"/>
        </w:rPr>
        <w:t>-</w:t>
      </w:r>
      <w:r w:rsidRPr="000D039F">
        <w:rPr>
          <w:color w:val="000000"/>
          <w:lang w:val="ru-RU"/>
        </w:rPr>
        <w:t xml:space="preserve">E914, </w:t>
      </w:r>
      <w:hyperlink r:id="rId162" w:history="1">
        <w:r w:rsidR="005D4F64" w:rsidRPr="000D039F">
          <w:rPr>
            <w:rStyle w:val="Hyperlink"/>
            <w:lang w:val="ru-RU"/>
          </w:rPr>
          <w:t>https://doi.org/10.1175/BAMS-D-24-0050.1</w:t>
        </w:r>
      </w:hyperlink>
    </w:p>
    <w:p w14:paraId="13EF287B" w14:textId="535280F5" w:rsidR="00345885" w:rsidRPr="000D039F" w:rsidRDefault="00345885" w:rsidP="00870109">
      <w:pPr>
        <w:pStyle w:val="Reftext"/>
        <w:rPr>
          <w:lang w:val="ru-RU"/>
        </w:rPr>
      </w:pPr>
      <w:r w:rsidRPr="000D039F">
        <w:rPr>
          <w:lang w:val="ru-RU"/>
        </w:rPr>
        <w:t xml:space="preserve">YU.V. YASYUKEVICH, A.A. MYLNIKOVA, A.S. POLYAKOVA, [2015], </w:t>
      </w:r>
      <w:r w:rsidRPr="000D039F">
        <w:rPr>
          <w:i/>
          <w:iCs/>
          <w:lang w:val="ru-RU"/>
        </w:rPr>
        <w:t>Estimating the total electron content absolute value from the GPS/GLONASS data</w:t>
      </w:r>
      <w:r w:rsidRPr="000D039F">
        <w:rPr>
          <w:lang w:val="ru-RU"/>
        </w:rPr>
        <w:t>, Results in Physics, 5 (</w:t>
      </w:r>
      <w:proofErr w:type="gramStart"/>
      <w:r w:rsidRPr="000D039F">
        <w:rPr>
          <w:lang w:val="ru-RU"/>
        </w:rPr>
        <w:t>32-33</w:t>
      </w:r>
      <w:proofErr w:type="gramEnd"/>
      <w:r w:rsidRPr="000D039F">
        <w:rPr>
          <w:lang w:val="ru-RU"/>
        </w:rPr>
        <w:t xml:space="preserve">), ISSN </w:t>
      </w:r>
      <w:proofErr w:type="gramStart"/>
      <w:r w:rsidRPr="000D039F">
        <w:rPr>
          <w:lang w:val="ru-RU"/>
        </w:rPr>
        <w:t>2211-3797</w:t>
      </w:r>
      <w:proofErr w:type="gramEnd"/>
      <w:r w:rsidRPr="000D039F">
        <w:rPr>
          <w:lang w:val="ru-RU"/>
        </w:rPr>
        <w:t xml:space="preserve">, </w:t>
      </w:r>
      <w:hyperlink r:id="rId163" w:history="1">
        <w:r w:rsidR="005D4F64" w:rsidRPr="000D039F">
          <w:rPr>
            <w:rStyle w:val="Hyperlink"/>
            <w:lang w:val="ru-RU"/>
          </w:rPr>
          <w:t>https://doi.org/10.1016/j.rinp.2014.12.006</w:t>
        </w:r>
      </w:hyperlink>
    </w:p>
    <w:p w14:paraId="58F0BCBE" w14:textId="7A2ABC73" w:rsidR="00345885" w:rsidRPr="000D039F" w:rsidRDefault="00345885" w:rsidP="00870109">
      <w:pPr>
        <w:pStyle w:val="Reftext"/>
        <w:rPr>
          <w:lang w:val="ru-RU"/>
        </w:rPr>
      </w:pPr>
      <w:r w:rsidRPr="000D039F">
        <w:rPr>
          <w:lang w:val="ru-RU"/>
        </w:rPr>
        <w:t xml:space="preserve">YUE, X., W. S. SCHREINER, N. PEDATELLA, R. A. ANTHES, A. J. MANNUCCI, P. R. STRAUS, AND J.-Y. LIU (2014), </w:t>
      </w:r>
      <w:r w:rsidRPr="000D039F">
        <w:rPr>
          <w:i/>
          <w:iCs/>
          <w:lang w:val="ru-RU"/>
        </w:rPr>
        <w:t>Space Weather Observations by GNSS Radio Occultation: From FORMOSAT-3/COSMIC to FORMOSAT-7/COSMIC-2</w:t>
      </w:r>
      <w:r w:rsidRPr="000D039F">
        <w:rPr>
          <w:lang w:val="ru-RU"/>
        </w:rPr>
        <w:t xml:space="preserve">, Space Weather, 12, </w:t>
      </w:r>
      <w:proofErr w:type="gramStart"/>
      <w:r w:rsidRPr="000D039F">
        <w:rPr>
          <w:lang w:val="ru-RU"/>
        </w:rPr>
        <w:t>616</w:t>
      </w:r>
      <w:r w:rsidR="00A11A04" w:rsidRPr="000D039F">
        <w:rPr>
          <w:lang w:val="ru-RU"/>
        </w:rPr>
        <w:t>-</w:t>
      </w:r>
      <w:r w:rsidRPr="000D039F">
        <w:rPr>
          <w:lang w:val="ru-RU"/>
        </w:rPr>
        <w:t>621</w:t>
      </w:r>
      <w:proofErr w:type="gramEnd"/>
      <w:r w:rsidRPr="000D039F">
        <w:rPr>
          <w:lang w:val="ru-RU"/>
        </w:rPr>
        <w:t>, doi:</w:t>
      </w:r>
      <w:r w:rsidR="00AA305F" w:rsidRPr="000D039F">
        <w:rPr>
          <w:lang w:val="ru-RU"/>
        </w:rPr>
        <w:t xml:space="preserve"> </w:t>
      </w:r>
      <w:hyperlink r:id="rId164" w:history="1">
        <w:r w:rsidR="00AA305F" w:rsidRPr="000D039F">
          <w:rPr>
            <w:rStyle w:val="Hyperlink"/>
            <w:lang w:val="ru-RU"/>
          </w:rPr>
          <w:t>https://doi.org/10.1002/2014SW001133</w:t>
        </w:r>
      </w:hyperlink>
    </w:p>
    <w:p w14:paraId="5C380AE3" w14:textId="1167262C" w:rsidR="00E33FD8" w:rsidRPr="000D039F" w:rsidRDefault="00E33FD8" w:rsidP="00E33FD8">
      <w:pPr>
        <w:pStyle w:val="Reftext"/>
        <w:rPr>
          <w:szCs w:val="22"/>
          <w:lang w:val="ru-RU"/>
        </w:rPr>
      </w:pPr>
      <w:r w:rsidRPr="000D039F">
        <w:rPr>
          <w:szCs w:val="22"/>
          <w:lang w:val="ru-RU"/>
        </w:rPr>
        <w:t xml:space="preserve">ZRNIC, D. S., KENNAN, T., CAREY, L. D and MAY, P. [2000] </w:t>
      </w:r>
      <w:r w:rsidRPr="000D039F">
        <w:rPr>
          <w:i/>
          <w:szCs w:val="22"/>
          <w:lang w:val="ru-RU"/>
        </w:rPr>
        <w:t>Sensitivity Analysis of Polarimetric Variables at a 5</w:t>
      </w:r>
      <w:r w:rsidR="00A11A04" w:rsidRPr="000D039F">
        <w:rPr>
          <w:i/>
          <w:szCs w:val="22"/>
          <w:lang w:val="ru-RU"/>
        </w:rPr>
        <w:t>‑</w:t>
      </w:r>
      <w:r w:rsidRPr="000D039F">
        <w:rPr>
          <w:i/>
          <w:szCs w:val="22"/>
          <w:lang w:val="ru-RU"/>
        </w:rPr>
        <w:t>cm</w:t>
      </w:r>
      <w:r w:rsidR="00A11A04" w:rsidRPr="000D039F">
        <w:rPr>
          <w:i/>
          <w:szCs w:val="22"/>
          <w:lang w:val="ru-RU"/>
        </w:rPr>
        <w:t> </w:t>
      </w:r>
      <w:r w:rsidRPr="000D039F">
        <w:rPr>
          <w:i/>
          <w:szCs w:val="22"/>
          <w:lang w:val="ru-RU"/>
        </w:rPr>
        <w:t>Wavelength in Rain,</w:t>
      </w:r>
      <w:r w:rsidRPr="000D039F">
        <w:rPr>
          <w:szCs w:val="22"/>
          <w:lang w:val="ru-RU"/>
        </w:rPr>
        <w:t xml:space="preserve"> Journal of Applied Meteorology, </w:t>
      </w:r>
      <w:r w:rsidRPr="000D039F">
        <w:rPr>
          <w:b/>
          <w:szCs w:val="22"/>
          <w:lang w:val="ru-RU"/>
        </w:rPr>
        <w:t>39</w:t>
      </w:r>
      <w:r w:rsidRPr="000D039F">
        <w:rPr>
          <w:szCs w:val="22"/>
          <w:lang w:val="ru-RU"/>
        </w:rPr>
        <w:t>, September 2000.</w:t>
      </w:r>
    </w:p>
    <w:p w14:paraId="62F0D3A6" w14:textId="77777777" w:rsidR="00E33FD8" w:rsidRPr="000D039F" w:rsidRDefault="00E33FD8" w:rsidP="00870109">
      <w:pPr>
        <w:pStyle w:val="Reftext"/>
        <w:rPr>
          <w:lang w:val="ru-RU"/>
        </w:rPr>
      </w:pPr>
    </w:p>
    <w:p w14:paraId="73C563CC" w14:textId="77777777" w:rsidR="003C23FB" w:rsidRPr="000D039F" w:rsidRDefault="003C23FB" w:rsidP="00870109">
      <w:pPr>
        <w:pStyle w:val="Reftext"/>
        <w:rPr>
          <w:lang w:val="ru-RU"/>
        </w:rPr>
      </w:pPr>
    </w:p>
    <w:p w14:paraId="6D62E28D" w14:textId="77777777" w:rsidR="003C23FB" w:rsidRPr="000D039F" w:rsidRDefault="003C23FB" w:rsidP="00870109">
      <w:pPr>
        <w:pStyle w:val="Reftext"/>
        <w:rPr>
          <w:lang w:val="ru-RU"/>
        </w:rPr>
      </w:pPr>
    </w:p>
    <w:p w14:paraId="058DFCE3" w14:textId="77777777" w:rsidR="003C23FB" w:rsidRPr="000D039F" w:rsidRDefault="003C23FB" w:rsidP="00870109">
      <w:pPr>
        <w:pStyle w:val="Reftext"/>
        <w:rPr>
          <w:lang w:val="ru-RU"/>
        </w:rPr>
      </w:pPr>
    </w:p>
    <w:p w14:paraId="1EE59A33" w14:textId="77777777" w:rsidR="003C23FB" w:rsidRPr="000D039F" w:rsidRDefault="003C23FB" w:rsidP="00870109">
      <w:pPr>
        <w:pStyle w:val="Reftext"/>
        <w:rPr>
          <w:lang w:val="ru-RU"/>
        </w:rPr>
      </w:pPr>
    </w:p>
    <w:p w14:paraId="2D7388D0" w14:textId="77777777" w:rsidR="00545917" w:rsidRPr="000D039F" w:rsidRDefault="00545917" w:rsidP="00545917">
      <w:pPr>
        <w:rPr>
          <w:lang w:val="ru-RU"/>
        </w:rPr>
      </w:pPr>
    </w:p>
    <w:p w14:paraId="71CB6A11" w14:textId="77777777" w:rsidR="00545917" w:rsidRPr="000D039F" w:rsidRDefault="00545917" w:rsidP="00545917">
      <w:pPr>
        <w:rPr>
          <w:lang w:val="ru-RU"/>
        </w:rPr>
      </w:pPr>
    </w:p>
    <w:p w14:paraId="7AAA041E" w14:textId="77777777" w:rsidR="00545917" w:rsidRPr="000D039F" w:rsidRDefault="00545917" w:rsidP="00545917">
      <w:pPr>
        <w:rPr>
          <w:lang w:val="ru-RU"/>
        </w:rPr>
      </w:pPr>
    </w:p>
    <w:p w14:paraId="5A9A2AFA" w14:textId="77777777" w:rsidR="00545917" w:rsidRPr="000D039F" w:rsidRDefault="00545917" w:rsidP="00545917">
      <w:pPr>
        <w:rPr>
          <w:lang w:val="ru-RU"/>
        </w:rPr>
      </w:pPr>
    </w:p>
    <w:p w14:paraId="40EC7173" w14:textId="77777777" w:rsidR="00545917" w:rsidRPr="000D039F" w:rsidRDefault="00545917" w:rsidP="00545917">
      <w:pPr>
        <w:rPr>
          <w:lang w:val="ru-RU"/>
        </w:rPr>
      </w:pPr>
    </w:p>
    <w:p w14:paraId="467DDF56" w14:textId="77777777" w:rsidR="00545917" w:rsidRPr="000D039F" w:rsidRDefault="00545917" w:rsidP="00545917">
      <w:pPr>
        <w:rPr>
          <w:lang w:val="ru-RU"/>
        </w:rPr>
      </w:pPr>
    </w:p>
    <w:p w14:paraId="6AB2B109" w14:textId="77777777" w:rsidR="00545917" w:rsidRPr="000D039F" w:rsidRDefault="00545917" w:rsidP="00545917">
      <w:pPr>
        <w:rPr>
          <w:lang w:val="ru-RU"/>
        </w:rPr>
      </w:pPr>
    </w:p>
    <w:p w14:paraId="4EDF0BA9" w14:textId="77777777" w:rsidR="00545917" w:rsidRPr="000D039F" w:rsidRDefault="00545917" w:rsidP="00545917">
      <w:pPr>
        <w:rPr>
          <w:lang w:val="ru-RU"/>
        </w:rPr>
      </w:pPr>
    </w:p>
    <w:p w14:paraId="6F4E3210" w14:textId="77777777" w:rsidR="00545917" w:rsidRPr="000D039F" w:rsidRDefault="00545917" w:rsidP="00545917">
      <w:pPr>
        <w:rPr>
          <w:lang w:val="ru-RU"/>
        </w:rPr>
      </w:pPr>
    </w:p>
    <w:p w14:paraId="2307FE95" w14:textId="77777777" w:rsidR="00545917" w:rsidRPr="000D039F" w:rsidRDefault="00545917" w:rsidP="00545917">
      <w:pPr>
        <w:rPr>
          <w:lang w:val="ru-RU"/>
        </w:rPr>
      </w:pPr>
    </w:p>
    <w:p w14:paraId="1799781B" w14:textId="77777777" w:rsidR="00545917" w:rsidRPr="000D039F" w:rsidRDefault="00545917" w:rsidP="00545917">
      <w:pPr>
        <w:rPr>
          <w:lang w:val="ru-RU"/>
        </w:rPr>
      </w:pPr>
    </w:p>
    <w:p w14:paraId="4DB78DFD" w14:textId="77777777" w:rsidR="00545917" w:rsidRPr="000D039F" w:rsidRDefault="00545917" w:rsidP="00545917">
      <w:pPr>
        <w:rPr>
          <w:lang w:val="ru-RU"/>
        </w:rPr>
      </w:pPr>
    </w:p>
    <w:p w14:paraId="196B4DAD" w14:textId="77777777" w:rsidR="00545917" w:rsidRPr="000D039F" w:rsidRDefault="00545917" w:rsidP="00545917">
      <w:pPr>
        <w:rPr>
          <w:lang w:val="ru-RU"/>
        </w:rPr>
      </w:pPr>
    </w:p>
    <w:p w14:paraId="53787CA5" w14:textId="77777777" w:rsidR="00545917" w:rsidRPr="000D039F" w:rsidRDefault="00545917" w:rsidP="00545917">
      <w:pPr>
        <w:rPr>
          <w:lang w:val="ru-RU"/>
        </w:rPr>
      </w:pPr>
    </w:p>
    <w:p w14:paraId="0BC2F91A" w14:textId="77777777" w:rsidR="00545917" w:rsidRPr="000D039F" w:rsidRDefault="00545917" w:rsidP="00545917">
      <w:pPr>
        <w:rPr>
          <w:lang w:val="ru-RU"/>
        </w:rPr>
      </w:pPr>
    </w:p>
    <w:p w14:paraId="0AD2F38F" w14:textId="77777777" w:rsidR="00D447B8" w:rsidRPr="000D039F" w:rsidRDefault="00D447B8" w:rsidP="00545917">
      <w:pPr>
        <w:rPr>
          <w:lang w:val="ru-RU"/>
        </w:rPr>
        <w:sectPr w:rsidR="00D447B8" w:rsidRPr="000D039F" w:rsidSect="00D50D9F">
          <w:headerReference w:type="even" r:id="rId165"/>
          <w:headerReference w:type="default" r:id="rId166"/>
          <w:type w:val="oddPage"/>
          <w:pgSz w:w="11907" w:h="16834" w:code="9"/>
          <w:pgMar w:top="1418" w:right="1134" w:bottom="1134" w:left="1134" w:header="720" w:footer="482" w:gutter="0"/>
          <w:cols w:space="720"/>
          <w:vAlign w:val="both"/>
          <w:docGrid w:linePitch="326"/>
        </w:sectPr>
      </w:pPr>
    </w:p>
    <w:p w14:paraId="16E57A39" w14:textId="36D77D76" w:rsidR="00D447B8" w:rsidRPr="000D039F" w:rsidRDefault="00080B7E" w:rsidP="00D447B8">
      <w:pPr>
        <w:pStyle w:val="AnnexNoTitle"/>
        <w:spacing w:before="120"/>
        <w:rPr>
          <w:lang w:val="ru-RU"/>
        </w:rPr>
      </w:pPr>
      <w:bookmarkStart w:id="415" w:name="_Toc236299131"/>
      <w:r w:rsidRPr="000D039F">
        <w:rPr>
          <w:lang w:val="ru-RU"/>
        </w:rPr>
        <w:lastRenderedPageBreak/>
        <w:t>Приложение</w:t>
      </w:r>
      <w:r w:rsidR="00D447B8" w:rsidRPr="000D039F">
        <w:rPr>
          <w:szCs w:val="26"/>
          <w:lang w:val="ru-RU"/>
        </w:rPr>
        <w:br/>
      </w:r>
      <w:r w:rsidR="00D447B8" w:rsidRPr="000D039F">
        <w:rPr>
          <w:szCs w:val="26"/>
          <w:lang w:val="ru-RU"/>
        </w:rPr>
        <w:br/>
      </w:r>
      <w:r w:rsidRPr="000D039F">
        <w:rPr>
          <w:lang w:val="ru-RU"/>
        </w:rPr>
        <w:t>Сокращения и аббревиатуры</w:t>
      </w:r>
      <w:bookmarkEnd w:id="415"/>
    </w:p>
    <w:p w14:paraId="05214289" w14:textId="5A5E01B2" w:rsidR="00D447B8" w:rsidRPr="000D039F" w:rsidRDefault="00B055F1" w:rsidP="00080B7E">
      <w:pPr>
        <w:pStyle w:val="Heading2"/>
        <w:rPr>
          <w:lang w:val="ru-RU"/>
        </w:rPr>
      </w:pPr>
      <w:bookmarkStart w:id="416" w:name="_Toc236238870"/>
      <w:bookmarkStart w:id="417" w:name="_Toc236299132"/>
      <w:r w:rsidRPr="000D039F">
        <w:rPr>
          <w:lang w:val="ru-RU"/>
        </w:rPr>
        <w:t>A.1</w:t>
      </w:r>
      <w:r w:rsidRPr="000D039F">
        <w:rPr>
          <w:lang w:val="ru-RU"/>
        </w:rPr>
        <w:tab/>
      </w:r>
      <w:r w:rsidR="00080B7E" w:rsidRPr="000D039F">
        <w:rPr>
          <w:lang w:val="ru-RU"/>
        </w:rPr>
        <w:t>Сокращения и аббревиатуры, обычно используемые в метеорологии</w:t>
      </w:r>
      <w:bookmarkEnd w:id="416"/>
      <w:bookmarkEnd w:id="417"/>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1560"/>
        <w:gridCol w:w="1278"/>
        <w:gridCol w:w="6801"/>
      </w:tblGrid>
      <w:tr w:rsidR="00FF50AA" w:rsidRPr="000D039F" w14:paraId="71CAB9CD" w14:textId="77777777" w:rsidTr="006A77B7">
        <w:tc>
          <w:tcPr>
            <w:tcW w:w="809" w:type="pct"/>
          </w:tcPr>
          <w:p w14:paraId="18BD363D" w14:textId="5994C5CE" w:rsidR="00FF50AA" w:rsidRPr="000D039F" w:rsidRDefault="00FF50AA" w:rsidP="002B408A">
            <w:pPr>
              <w:tabs>
                <w:tab w:val="clear" w:pos="1134"/>
                <w:tab w:val="clear" w:pos="1871"/>
                <w:tab w:val="clear" w:pos="2268"/>
              </w:tabs>
              <w:spacing w:before="40"/>
              <w:rPr>
                <w:sz w:val="18"/>
                <w:szCs w:val="18"/>
                <w:lang w:val="ru-RU"/>
              </w:rPr>
            </w:pPr>
            <w:r w:rsidRPr="000D039F">
              <w:rPr>
                <w:b/>
                <w:bCs/>
                <w:sz w:val="18"/>
                <w:szCs w:val="18"/>
                <w:lang w:val="ru-RU"/>
              </w:rPr>
              <w:t>A</w:t>
            </w:r>
          </w:p>
        </w:tc>
        <w:tc>
          <w:tcPr>
            <w:tcW w:w="663" w:type="pct"/>
          </w:tcPr>
          <w:p w14:paraId="2DD68AEB" w14:textId="77777777" w:rsidR="00FF50AA" w:rsidRPr="000D039F" w:rsidRDefault="00FF50AA" w:rsidP="002B408A">
            <w:pPr>
              <w:tabs>
                <w:tab w:val="clear" w:pos="1134"/>
                <w:tab w:val="clear" w:pos="1871"/>
                <w:tab w:val="clear" w:pos="2268"/>
              </w:tabs>
              <w:spacing w:before="40"/>
              <w:rPr>
                <w:sz w:val="18"/>
                <w:szCs w:val="18"/>
                <w:lang w:val="ru-RU"/>
              </w:rPr>
            </w:pPr>
          </w:p>
        </w:tc>
        <w:tc>
          <w:tcPr>
            <w:tcW w:w="3528" w:type="pct"/>
          </w:tcPr>
          <w:p w14:paraId="1A9C1B29" w14:textId="77777777" w:rsidR="00FF50AA" w:rsidRPr="000D039F" w:rsidRDefault="00FF50AA" w:rsidP="002B408A">
            <w:pPr>
              <w:tabs>
                <w:tab w:val="clear" w:pos="1134"/>
                <w:tab w:val="clear" w:pos="1871"/>
                <w:tab w:val="clear" w:pos="2268"/>
              </w:tabs>
              <w:spacing w:before="40"/>
              <w:jc w:val="left"/>
              <w:rPr>
                <w:sz w:val="18"/>
                <w:szCs w:val="18"/>
                <w:lang w:val="ru-RU"/>
              </w:rPr>
            </w:pPr>
          </w:p>
        </w:tc>
      </w:tr>
      <w:tr w:rsidR="00FF50AA" w:rsidRPr="000D039F" w14:paraId="7D489A49" w14:textId="77777777" w:rsidTr="006A77B7">
        <w:tc>
          <w:tcPr>
            <w:tcW w:w="809" w:type="pct"/>
          </w:tcPr>
          <w:p w14:paraId="7C0EF952" w14:textId="4C64988C"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t>A/D</w:t>
            </w:r>
          </w:p>
        </w:tc>
        <w:tc>
          <w:tcPr>
            <w:tcW w:w="663" w:type="pct"/>
          </w:tcPr>
          <w:p w14:paraId="1EC9C871" w14:textId="02C5DCEE"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t>А/Ц</w:t>
            </w:r>
          </w:p>
        </w:tc>
        <w:tc>
          <w:tcPr>
            <w:tcW w:w="3528" w:type="pct"/>
          </w:tcPr>
          <w:p w14:paraId="0A7673E4" w14:textId="5593B669" w:rsidR="00FF50AA" w:rsidRPr="000D039F" w:rsidRDefault="00FF50AA" w:rsidP="002B408A">
            <w:pPr>
              <w:tabs>
                <w:tab w:val="clear" w:pos="1134"/>
                <w:tab w:val="clear" w:pos="1871"/>
                <w:tab w:val="clear" w:pos="2268"/>
              </w:tabs>
              <w:spacing w:before="40"/>
              <w:jc w:val="left"/>
              <w:rPr>
                <w:sz w:val="18"/>
                <w:szCs w:val="18"/>
                <w:lang w:val="ru-RU"/>
              </w:rPr>
            </w:pPr>
            <w:r w:rsidRPr="000D039F">
              <w:rPr>
                <w:sz w:val="18"/>
                <w:szCs w:val="18"/>
                <w:lang w:val="ru-RU"/>
              </w:rPr>
              <w:t>Аналогово-цифровой</w:t>
            </w:r>
          </w:p>
        </w:tc>
      </w:tr>
      <w:tr w:rsidR="00FF50AA" w:rsidRPr="000D039F" w14:paraId="0C383831" w14:textId="77777777" w:rsidTr="006A77B7">
        <w:tc>
          <w:tcPr>
            <w:tcW w:w="809" w:type="pct"/>
          </w:tcPr>
          <w:p w14:paraId="6FAC9528" w14:textId="4A3D226D"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t>AAAS</w:t>
            </w:r>
          </w:p>
        </w:tc>
        <w:tc>
          <w:tcPr>
            <w:tcW w:w="663" w:type="pct"/>
          </w:tcPr>
          <w:p w14:paraId="3A2ED5E3" w14:textId="7BB9419E"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t>ААРН</w:t>
            </w:r>
          </w:p>
        </w:tc>
        <w:tc>
          <w:tcPr>
            <w:tcW w:w="3528" w:type="pct"/>
          </w:tcPr>
          <w:p w14:paraId="5EAC1F43" w14:textId="3E1B58EA" w:rsidR="00FF50AA" w:rsidRPr="000D039F" w:rsidRDefault="00FF50AA" w:rsidP="002B408A">
            <w:pPr>
              <w:tabs>
                <w:tab w:val="clear" w:pos="1134"/>
                <w:tab w:val="clear" w:pos="1871"/>
                <w:tab w:val="clear" w:pos="2268"/>
              </w:tabs>
              <w:spacing w:before="40"/>
              <w:jc w:val="left"/>
              <w:rPr>
                <w:sz w:val="18"/>
                <w:szCs w:val="18"/>
                <w:lang w:val="ru-RU"/>
              </w:rPr>
            </w:pPr>
            <w:r w:rsidRPr="000D039F">
              <w:rPr>
                <w:sz w:val="18"/>
                <w:szCs w:val="18"/>
                <w:lang w:val="ru-RU"/>
              </w:rPr>
              <w:t xml:space="preserve">Американская ассоциация содействия развитию науки </w:t>
            </w:r>
          </w:p>
        </w:tc>
      </w:tr>
      <w:tr w:rsidR="00FF50AA" w:rsidRPr="000D039F" w14:paraId="51770D87" w14:textId="77777777" w:rsidTr="006A77B7">
        <w:tc>
          <w:tcPr>
            <w:tcW w:w="809" w:type="pct"/>
          </w:tcPr>
          <w:p w14:paraId="01AD9604" w14:textId="265E9B32"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t>AARS</w:t>
            </w:r>
          </w:p>
        </w:tc>
        <w:tc>
          <w:tcPr>
            <w:tcW w:w="663" w:type="pct"/>
          </w:tcPr>
          <w:p w14:paraId="19704F2C" w14:textId="10CB4FF9" w:rsidR="00FF50AA" w:rsidRPr="000D039F" w:rsidRDefault="00FF50AA" w:rsidP="002B408A">
            <w:pPr>
              <w:tabs>
                <w:tab w:val="clear" w:pos="1134"/>
                <w:tab w:val="clear" w:pos="1871"/>
                <w:tab w:val="clear" w:pos="2268"/>
              </w:tabs>
              <w:spacing w:before="40"/>
              <w:rPr>
                <w:sz w:val="18"/>
                <w:szCs w:val="18"/>
                <w:lang w:val="ru-RU"/>
              </w:rPr>
            </w:pPr>
          </w:p>
        </w:tc>
        <w:tc>
          <w:tcPr>
            <w:tcW w:w="3528" w:type="pct"/>
          </w:tcPr>
          <w:p w14:paraId="4C9A2B2C" w14:textId="31D026E1" w:rsidR="00FF50AA" w:rsidRPr="000D039F" w:rsidRDefault="00FF50AA" w:rsidP="002B408A">
            <w:pPr>
              <w:tabs>
                <w:tab w:val="clear" w:pos="1134"/>
                <w:tab w:val="clear" w:pos="1871"/>
                <w:tab w:val="clear" w:pos="2268"/>
              </w:tabs>
              <w:spacing w:before="40"/>
              <w:jc w:val="left"/>
              <w:rPr>
                <w:sz w:val="18"/>
                <w:szCs w:val="18"/>
                <w:lang w:val="ru-RU"/>
              </w:rPr>
            </w:pPr>
            <w:r w:rsidRPr="000D039F">
              <w:rPr>
                <w:sz w:val="18"/>
                <w:szCs w:val="18"/>
                <w:lang w:val="ru-RU"/>
              </w:rPr>
              <w:t>Авиационная система автоматической передачи данных</w:t>
            </w:r>
          </w:p>
        </w:tc>
      </w:tr>
      <w:tr w:rsidR="00FF50AA" w:rsidRPr="000D039F" w14:paraId="23709ECD" w14:textId="77777777" w:rsidTr="006A77B7">
        <w:tc>
          <w:tcPr>
            <w:tcW w:w="809" w:type="pct"/>
          </w:tcPr>
          <w:p w14:paraId="4CFC6B20" w14:textId="1674A0B6"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t>ABSN</w:t>
            </w:r>
          </w:p>
        </w:tc>
        <w:tc>
          <w:tcPr>
            <w:tcW w:w="663" w:type="pct"/>
          </w:tcPr>
          <w:p w14:paraId="22CF4606" w14:textId="4F6DF773"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t>АОСС</w:t>
            </w:r>
          </w:p>
        </w:tc>
        <w:tc>
          <w:tcPr>
            <w:tcW w:w="3528" w:type="pct"/>
          </w:tcPr>
          <w:p w14:paraId="6C0F565A" w14:textId="0499FEC4" w:rsidR="00FF50AA" w:rsidRPr="000D039F" w:rsidRDefault="00FF50AA" w:rsidP="002B408A">
            <w:pPr>
              <w:tabs>
                <w:tab w:val="clear" w:pos="1134"/>
                <w:tab w:val="clear" w:pos="1871"/>
                <w:tab w:val="clear" w:pos="2268"/>
              </w:tabs>
              <w:spacing w:before="40"/>
              <w:jc w:val="left"/>
              <w:rPr>
                <w:sz w:val="18"/>
                <w:szCs w:val="18"/>
                <w:lang w:val="ru-RU"/>
              </w:rPr>
            </w:pPr>
            <w:r w:rsidRPr="000D039F">
              <w:rPr>
                <w:sz w:val="18"/>
                <w:szCs w:val="18"/>
                <w:lang w:val="ru-RU"/>
              </w:rPr>
              <w:t>Антарктическая опорная синоптическая сеть</w:t>
            </w:r>
          </w:p>
        </w:tc>
      </w:tr>
      <w:tr w:rsidR="00FF50AA" w:rsidRPr="000D039F" w14:paraId="182D160F" w14:textId="77777777" w:rsidTr="006A77B7">
        <w:tc>
          <w:tcPr>
            <w:tcW w:w="809" w:type="pct"/>
          </w:tcPr>
          <w:p w14:paraId="3009A85A" w14:textId="13462DE7"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t>ACARS</w:t>
            </w:r>
          </w:p>
        </w:tc>
        <w:tc>
          <w:tcPr>
            <w:tcW w:w="663" w:type="pct"/>
          </w:tcPr>
          <w:p w14:paraId="0C6EA4B8" w14:textId="01FAE261" w:rsidR="00FF50AA" w:rsidRPr="000D039F" w:rsidRDefault="00FF50AA" w:rsidP="002B408A">
            <w:pPr>
              <w:tabs>
                <w:tab w:val="clear" w:pos="1134"/>
                <w:tab w:val="clear" w:pos="1871"/>
                <w:tab w:val="clear" w:pos="2268"/>
              </w:tabs>
              <w:spacing w:before="40"/>
              <w:rPr>
                <w:sz w:val="18"/>
                <w:szCs w:val="18"/>
                <w:lang w:val="ru-RU"/>
              </w:rPr>
            </w:pPr>
          </w:p>
        </w:tc>
        <w:tc>
          <w:tcPr>
            <w:tcW w:w="3528" w:type="pct"/>
          </w:tcPr>
          <w:p w14:paraId="49C7FC76" w14:textId="04BE1D17" w:rsidR="00FF50AA" w:rsidRPr="000D039F" w:rsidRDefault="00FF50AA" w:rsidP="002B408A">
            <w:pPr>
              <w:tabs>
                <w:tab w:val="clear" w:pos="1134"/>
                <w:tab w:val="clear" w:pos="1871"/>
                <w:tab w:val="clear" w:pos="2268"/>
              </w:tabs>
              <w:spacing w:before="40"/>
              <w:jc w:val="left"/>
              <w:rPr>
                <w:sz w:val="18"/>
                <w:szCs w:val="18"/>
                <w:lang w:val="ru-RU"/>
              </w:rPr>
            </w:pPr>
            <w:r w:rsidRPr="000D039F">
              <w:rPr>
                <w:sz w:val="18"/>
                <w:szCs w:val="18"/>
                <w:lang w:val="ru-RU"/>
              </w:rPr>
              <w:t>Система связи воздушных судов для адресации и передачи сообщений</w:t>
            </w:r>
          </w:p>
        </w:tc>
      </w:tr>
      <w:tr w:rsidR="00FF50AA" w:rsidRPr="000D039F" w14:paraId="4FC8AEC9" w14:textId="77777777" w:rsidTr="006A77B7">
        <w:tc>
          <w:tcPr>
            <w:tcW w:w="809" w:type="pct"/>
          </w:tcPr>
          <w:p w14:paraId="0DFF34D7" w14:textId="065BAAD9"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t>ACCAD</w:t>
            </w:r>
          </w:p>
        </w:tc>
        <w:tc>
          <w:tcPr>
            <w:tcW w:w="663" w:type="pct"/>
          </w:tcPr>
          <w:p w14:paraId="42983BDF" w14:textId="440CD61C"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t>АККАД</w:t>
            </w:r>
          </w:p>
        </w:tc>
        <w:tc>
          <w:tcPr>
            <w:tcW w:w="3528" w:type="pct"/>
          </w:tcPr>
          <w:p w14:paraId="5681E205" w14:textId="0BB1E483" w:rsidR="00FF50AA" w:rsidRPr="000D039F" w:rsidRDefault="00FF50AA" w:rsidP="002B408A">
            <w:pPr>
              <w:tabs>
                <w:tab w:val="clear" w:pos="1134"/>
                <w:tab w:val="clear" w:pos="1871"/>
                <w:tab w:val="clear" w:pos="2268"/>
              </w:tabs>
              <w:spacing w:before="40"/>
              <w:jc w:val="left"/>
              <w:rPr>
                <w:sz w:val="18"/>
                <w:szCs w:val="18"/>
                <w:lang w:val="ru-RU"/>
              </w:rPr>
            </w:pPr>
            <w:r w:rsidRPr="000D039F">
              <w:rPr>
                <w:sz w:val="18"/>
                <w:szCs w:val="18"/>
                <w:lang w:val="ru-RU"/>
              </w:rPr>
              <w:t>Консультативный комитет по программам применения климатологических данных</w:t>
            </w:r>
          </w:p>
        </w:tc>
      </w:tr>
      <w:tr w:rsidR="00FF50AA" w:rsidRPr="000D039F" w14:paraId="4E8BA0B3" w14:textId="77777777" w:rsidTr="006A77B7">
        <w:tc>
          <w:tcPr>
            <w:tcW w:w="809" w:type="pct"/>
          </w:tcPr>
          <w:p w14:paraId="5922CCE7" w14:textId="05B5F597"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t>ACMAD</w:t>
            </w:r>
          </w:p>
        </w:tc>
        <w:tc>
          <w:tcPr>
            <w:tcW w:w="663" w:type="pct"/>
          </w:tcPr>
          <w:p w14:paraId="0D572AC8" w14:textId="3B7ED3D4"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t>АКМАД</w:t>
            </w:r>
          </w:p>
        </w:tc>
        <w:tc>
          <w:tcPr>
            <w:tcW w:w="3528" w:type="pct"/>
          </w:tcPr>
          <w:p w14:paraId="7983C0E2" w14:textId="653DC263" w:rsidR="00FF50AA" w:rsidRPr="000D039F" w:rsidRDefault="00FF50AA" w:rsidP="002B408A">
            <w:pPr>
              <w:tabs>
                <w:tab w:val="clear" w:pos="1134"/>
                <w:tab w:val="clear" w:pos="1871"/>
                <w:tab w:val="clear" w:pos="2268"/>
              </w:tabs>
              <w:spacing w:before="40"/>
              <w:jc w:val="left"/>
              <w:rPr>
                <w:sz w:val="18"/>
                <w:szCs w:val="18"/>
                <w:lang w:val="ru-RU"/>
              </w:rPr>
            </w:pPr>
            <w:r w:rsidRPr="000D039F">
              <w:rPr>
                <w:sz w:val="18"/>
                <w:szCs w:val="18"/>
                <w:lang w:val="ru-RU"/>
              </w:rPr>
              <w:t>Африканский центр по применению метеорологии для целей развития</w:t>
            </w:r>
          </w:p>
        </w:tc>
      </w:tr>
      <w:tr w:rsidR="00FF50AA" w:rsidRPr="000D039F" w14:paraId="6CAEB380" w14:textId="77777777" w:rsidTr="006A77B7">
        <w:tc>
          <w:tcPr>
            <w:tcW w:w="809" w:type="pct"/>
          </w:tcPr>
          <w:p w14:paraId="689B842A" w14:textId="309B6285"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t>ADAS</w:t>
            </w:r>
          </w:p>
        </w:tc>
        <w:tc>
          <w:tcPr>
            <w:tcW w:w="663" w:type="pct"/>
          </w:tcPr>
          <w:p w14:paraId="7966D631" w14:textId="06B251DB" w:rsidR="00FF50AA" w:rsidRPr="000D039F" w:rsidRDefault="00FF50AA" w:rsidP="002B408A">
            <w:pPr>
              <w:tabs>
                <w:tab w:val="clear" w:pos="1134"/>
                <w:tab w:val="clear" w:pos="1871"/>
                <w:tab w:val="clear" w:pos="2268"/>
              </w:tabs>
              <w:spacing w:before="40"/>
              <w:rPr>
                <w:sz w:val="18"/>
                <w:szCs w:val="18"/>
                <w:lang w:val="ru-RU"/>
              </w:rPr>
            </w:pPr>
          </w:p>
        </w:tc>
        <w:tc>
          <w:tcPr>
            <w:tcW w:w="3528" w:type="pct"/>
          </w:tcPr>
          <w:p w14:paraId="00558A7E" w14:textId="6410F3D3" w:rsidR="00FF50AA" w:rsidRPr="000D039F" w:rsidRDefault="00FF50AA" w:rsidP="002B408A">
            <w:pPr>
              <w:tabs>
                <w:tab w:val="clear" w:pos="1134"/>
                <w:tab w:val="clear" w:pos="1871"/>
                <w:tab w:val="clear" w:pos="2268"/>
              </w:tabs>
              <w:spacing w:before="40"/>
              <w:jc w:val="left"/>
              <w:rPr>
                <w:sz w:val="18"/>
                <w:szCs w:val="18"/>
                <w:lang w:val="ru-RU"/>
              </w:rPr>
            </w:pPr>
            <w:r w:rsidRPr="000D039F">
              <w:rPr>
                <w:sz w:val="18"/>
                <w:szCs w:val="18"/>
                <w:lang w:val="ru-RU"/>
              </w:rPr>
              <w:t>Бортовая система сбора данных</w:t>
            </w:r>
          </w:p>
        </w:tc>
      </w:tr>
      <w:tr w:rsidR="00FF50AA" w:rsidRPr="000D039F" w14:paraId="5BC10CE1" w14:textId="77777777" w:rsidTr="006A77B7">
        <w:tc>
          <w:tcPr>
            <w:tcW w:w="809" w:type="pct"/>
          </w:tcPr>
          <w:p w14:paraId="38259957" w14:textId="541F58CA"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t>ADC</w:t>
            </w:r>
          </w:p>
        </w:tc>
        <w:tc>
          <w:tcPr>
            <w:tcW w:w="663" w:type="pct"/>
          </w:tcPr>
          <w:p w14:paraId="5D3A41BF" w14:textId="5CCA8FE8"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t>АЦП</w:t>
            </w:r>
          </w:p>
        </w:tc>
        <w:tc>
          <w:tcPr>
            <w:tcW w:w="3528" w:type="pct"/>
          </w:tcPr>
          <w:p w14:paraId="174C0DFB" w14:textId="79340F42" w:rsidR="00FF50AA" w:rsidRPr="000D039F" w:rsidRDefault="00FF50AA" w:rsidP="002B408A">
            <w:pPr>
              <w:tabs>
                <w:tab w:val="clear" w:pos="1134"/>
                <w:tab w:val="clear" w:pos="1871"/>
                <w:tab w:val="clear" w:pos="2268"/>
              </w:tabs>
              <w:spacing w:before="40"/>
              <w:jc w:val="left"/>
              <w:rPr>
                <w:sz w:val="18"/>
                <w:szCs w:val="18"/>
                <w:lang w:val="ru-RU"/>
              </w:rPr>
            </w:pPr>
            <w:r w:rsidRPr="000D039F">
              <w:rPr>
                <w:sz w:val="18"/>
                <w:szCs w:val="18"/>
                <w:lang w:val="ru-RU"/>
              </w:rPr>
              <w:t xml:space="preserve">Аналого-цифровой преобразователь </w:t>
            </w:r>
          </w:p>
        </w:tc>
      </w:tr>
      <w:tr w:rsidR="00FF50AA" w:rsidRPr="000D039F" w14:paraId="609AEC9E" w14:textId="77777777" w:rsidTr="006A77B7">
        <w:tc>
          <w:tcPr>
            <w:tcW w:w="809" w:type="pct"/>
          </w:tcPr>
          <w:p w14:paraId="47D4548E" w14:textId="519E1A5E"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t>ADEOS</w:t>
            </w:r>
          </w:p>
        </w:tc>
        <w:tc>
          <w:tcPr>
            <w:tcW w:w="663" w:type="pct"/>
          </w:tcPr>
          <w:p w14:paraId="59AA8921" w14:textId="61FF9038"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t>АДЕОС</w:t>
            </w:r>
          </w:p>
        </w:tc>
        <w:tc>
          <w:tcPr>
            <w:tcW w:w="3528" w:type="pct"/>
          </w:tcPr>
          <w:p w14:paraId="6C71B0DD" w14:textId="1EF93672" w:rsidR="00FF50AA" w:rsidRPr="000D039F" w:rsidRDefault="00FF50AA" w:rsidP="002B408A">
            <w:pPr>
              <w:tabs>
                <w:tab w:val="clear" w:pos="1134"/>
                <w:tab w:val="clear" w:pos="1871"/>
                <w:tab w:val="clear" w:pos="2268"/>
              </w:tabs>
              <w:spacing w:before="40"/>
              <w:jc w:val="left"/>
              <w:rPr>
                <w:sz w:val="18"/>
                <w:szCs w:val="18"/>
                <w:lang w:val="ru-RU"/>
              </w:rPr>
            </w:pPr>
            <w:r w:rsidRPr="000D039F">
              <w:rPr>
                <w:sz w:val="18"/>
                <w:szCs w:val="18"/>
                <w:lang w:val="ru-RU"/>
              </w:rPr>
              <w:t>Усовершенствованный спутник для наблюдений за Землей (Япония)</w:t>
            </w:r>
          </w:p>
        </w:tc>
      </w:tr>
      <w:tr w:rsidR="00FF50AA" w:rsidRPr="000D039F" w14:paraId="4515FA48" w14:textId="77777777" w:rsidTr="006A77B7">
        <w:tc>
          <w:tcPr>
            <w:tcW w:w="809" w:type="pct"/>
          </w:tcPr>
          <w:p w14:paraId="5A1AA42B" w14:textId="396671F3"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t>ADP</w:t>
            </w:r>
          </w:p>
        </w:tc>
        <w:tc>
          <w:tcPr>
            <w:tcW w:w="663" w:type="pct"/>
          </w:tcPr>
          <w:p w14:paraId="1E64B1ED" w14:textId="244CA57D"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t>АОД</w:t>
            </w:r>
          </w:p>
        </w:tc>
        <w:tc>
          <w:tcPr>
            <w:tcW w:w="3528" w:type="pct"/>
          </w:tcPr>
          <w:p w14:paraId="35381F4F" w14:textId="7E5BAF65" w:rsidR="00FF50AA" w:rsidRPr="000D039F" w:rsidRDefault="00FF50AA" w:rsidP="002B408A">
            <w:pPr>
              <w:tabs>
                <w:tab w:val="clear" w:pos="1134"/>
                <w:tab w:val="clear" w:pos="1871"/>
                <w:tab w:val="clear" w:pos="2268"/>
              </w:tabs>
              <w:spacing w:before="40"/>
              <w:jc w:val="left"/>
              <w:rPr>
                <w:sz w:val="18"/>
                <w:szCs w:val="18"/>
                <w:lang w:val="ru-RU"/>
              </w:rPr>
            </w:pPr>
            <w:r w:rsidRPr="000D039F">
              <w:rPr>
                <w:sz w:val="18"/>
                <w:szCs w:val="18"/>
                <w:lang w:val="ru-RU"/>
              </w:rPr>
              <w:t>Автоматическая обработка данных</w:t>
            </w:r>
          </w:p>
        </w:tc>
      </w:tr>
      <w:tr w:rsidR="00FF50AA" w:rsidRPr="000D039F" w14:paraId="3170FF9F" w14:textId="77777777" w:rsidTr="006A77B7">
        <w:tc>
          <w:tcPr>
            <w:tcW w:w="809" w:type="pct"/>
          </w:tcPr>
          <w:p w14:paraId="1383CC14" w14:textId="2A2E3D0A"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t xml:space="preserve">ADPE </w:t>
            </w:r>
          </w:p>
        </w:tc>
        <w:tc>
          <w:tcPr>
            <w:tcW w:w="663" w:type="pct"/>
          </w:tcPr>
          <w:p w14:paraId="677E4235" w14:textId="15375486" w:rsidR="00FF50AA" w:rsidRPr="000D039F" w:rsidRDefault="00FF50AA" w:rsidP="002B408A">
            <w:pPr>
              <w:tabs>
                <w:tab w:val="clear" w:pos="1134"/>
                <w:tab w:val="clear" w:pos="1871"/>
                <w:tab w:val="clear" w:pos="2268"/>
              </w:tabs>
              <w:spacing w:before="40"/>
              <w:rPr>
                <w:sz w:val="18"/>
                <w:szCs w:val="18"/>
                <w:lang w:val="ru-RU"/>
              </w:rPr>
            </w:pPr>
          </w:p>
        </w:tc>
        <w:tc>
          <w:tcPr>
            <w:tcW w:w="3528" w:type="pct"/>
          </w:tcPr>
          <w:p w14:paraId="7394E062" w14:textId="180A8ADF" w:rsidR="00FF50AA" w:rsidRPr="000D039F" w:rsidRDefault="00FF50AA" w:rsidP="002B408A">
            <w:pPr>
              <w:tabs>
                <w:tab w:val="clear" w:pos="1134"/>
                <w:tab w:val="clear" w:pos="1871"/>
                <w:tab w:val="clear" w:pos="2268"/>
              </w:tabs>
              <w:spacing w:before="40"/>
              <w:jc w:val="left"/>
              <w:rPr>
                <w:sz w:val="18"/>
                <w:szCs w:val="18"/>
                <w:lang w:val="ru-RU"/>
              </w:rPr>
            </w:pPr>
            <w:r w:rsidRPr="000D039F">
              <w:rPr>
                <w:sz w:val="18"/>
                <w:szCs w:val="18"/>
                <w:lang w:val="ru-RU"/>
              </w:rPr>
              <w:t>Оборудование для автоматической обработки данных</w:t>
            </w:r>
          </w:p>
        </w:tc>
      </w:tr>
      <w:tr w:rsidR="00FF50AA" w:rsidRPr="000D039F" w14:paraId="766838B7" w14:textId="77777777" w:rsidTr="006A77B7">
        <w:tc>
          <w:tcPr>
            <w:tcW w:w="809" w:type="pct"/>
          </w:tcPr>
          <w:p w14:paraId="18D31B86" w14:textId="4AE8603B"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t xml:space="preserve">AFC </w:t>
            </w:r>
          </w:p>
        </w:tc>
        <w:tc>
          <w:tcPr>
            <w:tcW w:w="663" w:type="pct"/>
          </w:tcPr>
          <w:p w14:paraId="4427FB81" w14:textId="528486C6"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t xml:space="preserve">АПЧ </w:t>
            </w:r>
          </w:p>
        </w:tc>
        <w:tc>
          <w:tcPr>
            <w:tcW w:w="3528" w:type="pct"/>
          </w:tcPr>
          <w:p w14:paraId="6590931A" w14:textId="71BEEA1B" w:rsidR="00FF50AA" w:rsidRPr="000D039F" w:rsidRDefault="00FF50AA" w:rsidP="002B408A">
            <w:pPr>
              <w:tabs>
                <w:tab w:val="clear" w:pos="1134"/>
                <w:tab w:val="clear" w:pos="1871"/>
                <w:tab w:val="clear" w:pos="2268"/>
              </w:tabs>
              <w:spacing w:before="40"/>
              <w:jc w:val="left"/>
              <w:rPr>
                <w:sz w:val="18"/>
                <w:szCs w:val="18"/>
                <w:lang w:val="ru-RU"/>
              </w:rPr>
            </w:pPr>
            <w:r w:rsidRPr="000D039F">
              <w:rPr>
                <w:sz w:val="18"/>
                <w:szCs w:val="18"/>
                <w:lang w:val="ru-RU"/>
              </w:rPr>
              <w:t>Автоматическая подстройка частоты</w:t>
            </w:r>
          </w:p>
        </w:tc>
      </w:tr>
      <w:tr w:rsidR="00FF50AA" w:rsidRPr="000D039F" w14:paraId="299F14E8" w14:textId="77777777" w:rsidTr="006A77B7">
        <w:tc>
          <w:tcPr>
            <w:tcW w:w="809" w:type="pct"/>
          </w:tcPr>
          <w:p w14:paraId="55543D6C" w14:textId="4FC088BB"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t>AFOS</w:t>
            </w:r>
          </w:p>
        </w:tc>
        <w:tc>
          <w:tcPr>
            <w:tcW w:w="663" w:type="pct"/>
          </w:tcPr>
          <w:p w14:paraId="08EC993D" w14:textId="7678D95A" w:rsidR="00FF50AA" w:rsidRPr="000D039F" w:rsidRDefault="00FF50AA" w:rsidP="002B408A">
            <w:pPr>
              <w:tabs>
                <w:tab w:val="clear" w:pos="1134"/>
                <w:tab w:val="clear" w:pos="1871"/>
                <w:tab w:val="clear" w:pos="2268"/>
              </w:tabs>
              <w:spacing w:before="40"/>
              <w:rPr>
                <w:sz w:val="18"/>
                <w:szCs w:val="18"/>
                <w:lang w:val="ru-RU"/>
              </w:rPr>
            </w:pPr>
          </w:p>
        </w:tc>
        <w:tc>
          <w:tcPr>
            <w:tcW w:w="3528" w:type="pct"/>
          </w:tcPr>
          <w:p w14:paraId="26FF424C" w14:textId="4CE85AB4" w:rsidR="00FF50AA" w:rsidRPr="000D039F" w:rsidRDefault="00FF50AA" w:rsidP="002B408A">
            <w:pPr>
              <w:tabs>
                <w:tab w:val="clear" w:pos="1134"/>
                <w:tab w:val="clear" w:pos="1871"/>
                <w:tab w:val="clear" w:pos="2268"/>
              </w:tabs>
              <w:spacing w:before="40"/>
              <w:jc w:val="left"/>
              <w:rPr>
                <w:sz w:val="18"/>
                <w:szCs w:val="18"/>
                <w:lang w:val="ru-RU"/>
              </w:rPr>
            </w:pPr>
            <w:r w:rsidRPr="000D039F">
              <w:rPr>
                <w:sz w:val="18"/>
                <w:szCs w:val="18"/>
                <w:lang w:val="ru-RU"/>
              </w:rPr>
              <w:t>Автоматическая система прогнозирования и наблюдения</w:t>
            </w:r>
          </w:p>
        </w:tc>
      </w:tr>
      <w:tr w:rsidR="00FF50AA" w:rsidRPr="000D039F" w14:paraId="30F7BB5F" w14:textId="77777777" w:rsidTr="006A77B7">
        <w:tc>
          <w:tcPr>
            <w:tcW w:w="809" w:type="pct"/>
          </w:tcPr>
          <w:p w14:paraId="76E55728" w14:textId="284A4AD9"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t>AGC</w:t>
            </w:r>
          </w:p>
        </w:tc>
        <w:tc>
          <w:tcPr>
            <w:tcW w:w="663" w:type="pct"/>
          </w:tcPr>
          <w:p w14:paraId="075B2802" w14:textId="62CEEFD3"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t>АРУ</w:t>
            </w:r>
          </w:p>
        </w:tc>
        <w:tc>
          <w:tcPr>
            <w:tcW w:w="3528" w:type="pct"/>
          </w:tcPr>
          <w:p w14:paraId="18C74D93" w14:textId="77BF7793" w:rsidR="00FF50AA" w:rsidRPr="000D039F" w:rsidRDefault="00FF50AA" w:rsidP="002B408A">
            <w:pPr>
              <w:tabs>
                <w:tab w:val="clear" w:pos="1134"/>
                <w:tab w:val="clear" w:pos="1871"/>
                <w:tab w:val="clear" w:pos="2268"/>
              </w:tabs>
              <w:spacing w:before="40"/>
              <w:jc w:val="left"/>
              <w:rPr>
                <w:sz w:val="18"/>
                <w:szCs w:val="18"/>
                <w:lang w:val="ru-RU"/>
              </w:rPr>
            </w:pPr>
            <w:r w:rsidRPr="000D039F">
              <w:rPr>
                <w:sz w:val="18"/>
                <w:szCs w:val="18"/>
                <w:lang w:val="ru-RU"/>
              </w:rPr>
              <w:t>Автоматическая регулировка усиления</w:t>
            </w:r>
          </w:p>
        </w:tc>
      </w:tr>
      <w:tr w:rsidR="00FF50AA" w:rsidRPr="000D039F" w14:paraId="67CDDB45" w14:textId="77777777" w:rsidTr="006A77B7">
        <w:tc>
          <w:tcPr>
            <w:tcW w:w="809" w:type="pct"/>
          </w:tcPr>
          <w:p w14:paraId="57D8C9FD" w14:textId="4526234D"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t>AGRHYMET</w:t>
            </w:r>
          </w:p>
        </w:tc>
        <w:tc>
          <w:tcPr>
            <w:tcW w:w="663" w:type="pct"/>
          </w:tcPr>
          <w:p w14:paraId="49A87063" w14:textId="37D3626C"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t>АГРИМЕТ</w:t>
            </w:r>
          </w:p>
        </w:tc>
        <w:tc>
          <w:tcPr>
            <w:tcW w:w="3528" w:type="pct"/>
          </w:tcPr>
          <w:p w14:paraId="557E4299" w14:textId="4F1A93E4" w:rsidR="00FF50AA" w:rsidRPr="000D039F" w:rsidRDefault="00FF50AA" w:rsidP="002B408A">
            <w:pPr>
              <w:tabs>
                <w:tab w:val="clear" w:pos="1134"/>
                <w:tab w:val="clear" w:pos="1871"/>
                <w:tab w:val="clear" w:pos="2268"/>
              </w:tabs>
              <w:spacing w:before="40"/>
              <w:jc w:val="left"/>
              <w:rPr>
                <w:sz w:val="18"/>
                <w:szCs w:val="18"/>
                <w:lang w:val="ru-RU"/>
              </w:rPr>
            </w:pPr>
            <w:r w:rsidRPr="000D039F">
              <w:rPr>
                <w:sz w:val="18"/>
                <w:szCs w:val="18"/>
                <w:lang w:val="ru-RU"/>
              </w:rPr>
              <w:t>Региональный учебный центр по агрометеорологии и прикладной гидрологии и их применению</w:t>
            </w:r>
          </w:p>
        </w:tc>
      </w:tr>
      <w:tr w:rsidR="00FF50AA" w:rsidRPr="000D039F" w14:paraId="0A2A78AB" w14:textId="77777777" w:rsidTr="006A77B7">
        <w:tc>
          <w:tcPr>
            <w:tcW w:w="809" w:type="pct"/>
          </w:tcPr>
          <w:p w14:paraId="05E4745C" w14:textId="63250ADA"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t>AIRS</w:t>
            </w:r>
          </w:p>
        </w:tc>
        <w:tc>
          <w:tcPr>
            <w:tcW w:w="663" w:type="pct"/>
          </w:tcPr>
          <w:p w14:paraId="5177643F" w14:textId="43738ADF"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t>АИРС</w:t>
            </w:r>
          </w:p>
        </w:tc>
        <w:tc>
          <w:tcPr>
            <w:tcW w:w="3528" w:type="pct"/>
          </w:tcPr>
          <w:p w14:paraId="46A6DAF3" w14:textId="02C96AD8" w:rsidR="00FF50AA" w:rsidRPr="000D039F" w:rsidRDefault="00FF50AA" w:rsidP="002B408A">
            <w:pPr>
              <w:tabs>
                <w:tab w:val="clear" w:pos="1134"/>
                <w:tab w:val="clear" w:pos="1871"/>
                <w:tab w:val="clear" w:pos="2268"/>
              </w:tabs>
              <w:spacing w:before="40"/>
              <w:jc w:val="left"/>
              <w:rPr>
                <w:sz w:val="18"/>
                <w:szCs w:val="18"/>
                <w:lang w:val="ru-RU"/>
              </w:rPr>
            </w:pPr>
            <w:r w:rsidRPr="000D039F">
              <w:rPr>
                <w:sz w:val="18"/>
                <w:szCs w:val="18"/>
                <w:lang w:val="ru-RU"/>
              </w:rPr>
              <w:t>Усовершенствованный прибор для зондирования в ИК</w:t>
            </w:r>
            <w:r w:rsidR="006A77B7" w:rsidRPr="000D039F">
              <w:rPr>
                <w:sz w:val="18"/>
                <w:szCs w:val="18"/>
                <w:lang w:val="ru-RU"/>
              </w:rPr>
              <w:t>‑</w:t>
            </w:r>
            <w:r w:rsidRPr="000D039F">
              <w:rPr>
                <w:sz w:val="18"/>
                <w:szCs w:val="18"/>
                <w:lang w:val="ru-RU"/>
              </w:rPr>
              <w:t>диапазоне) (прибор НАСА)</w:t>
            </w:r>
          </w:p>
        </w:tc>
      </w:tr>
      <w:tr w:rsidR="00FF50AA" w:rsidRPr="000D039F" w14:paraId="6825A114" w14:textId="77777777" w:rsidTr="006A77B7">
        <w:tc>
          <w:tcPr>
            <w:tcW w:w="809" w:type="pct"/>
          </w:tcPr>
          <w:p w14:paraId="39787ADF" w14:textId="1F1E2AC8"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br w:type="page"/>
              <w:t>ALC</w:t>
            </w:r>
          </w:p>
        </w:tc>
        <w:tc>
          <w:tcPr>
            <w:tcW w:w="663" w:type="pct"/>
          </w:tcPr>
          <w:p w14:paraId="7A9B028C" w14:textId="608C03C0" w:rsidR="00FF50AA" w:rsidRPr="000D039F" w:rsidRDefault="00FF50AA" w:rsidP="002B408A">
            <w:pPr>
              <w:tabs>
                <w:tab w:val="clear" w:pos="1134"/>
                <w:tab w:val="clear" w:pos="1871"/>
                <w:tab w:val="clear" w:pos="2268"/>
              </w:tabs>
              <w:spacing w:before="40"/>
              <w:rPr>
                <w:sz w:val="18"/>
                <w:szCs w:val="18"/>
                <w:lang w:val="ru-RU"/>
              </w:rPr>
            </w:pPr>
          </w:p>
        </w:tc>
        <w:tc>
          <w:tcPr>
            <w:tcW w:w="3528" w:type="pct"/>
          </w:tcPr>
          <w:p w14:paraId="061B80B7" w14:textId="6C4DAAB6" w:rsidR="00FF50AA" w:rsidRPr="000D039F" w:rsidRDefault="00FF50AA" w:rsidP="002B408A">
            <w:pPr>
              <w:tabs>
                <w:tab w:val="clear" w:pos="1134"/>
                <w:tab w:val="clear" w:pos="1871"/>
                <w:tab w:val="clear" w:pos="2268"/>
              </w:tabs>
              <w:spacing w:before="40"/>
              <w:jc w:val="left"/>
              <w:rPr>
                <w:sz w:val="18"/>
                <w:szCs w:val="18"/>
                <w:lang w:val="ru-RU"/>
              </w:rPr>
            </w:pPr>
            <w:r w:rsidRPr="000D039F">
              <w:rPr>
                <w:sz w:val="18"/>
                <w:szCs w:val="18"/>
                <w:lang w:val="ru-RU"/>
              </w:rPr>
              <w:t>Автоматическая регулировка уровня</w:t>
            </w:r>
          </w:p>
        </w:tc>
      </w:tr>
      <w:tr w:rsidR="00FF50AA" w:rsidRPr="000D039F" w14:paraId="4848766D" w14:textId="77777777" w:rsidTr="006A77B7">
        <w:tc>
          <w:tcPr>
            <w:tcW w:w="809" w:type="pct"/>
          </w:tcPr>
          <w:p w14:paraId="711CD699" w14:textId="635C0F79"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t>AM</w:t>
            </w:r>
          </w:p>
        </w:tc>
        <w:tc>
          <w:tcPr>
            <w:tcW w:w="663" w:type="pct"/>
          </w:tcPr>
          <w:p w14:paraId="32B8857E" w14:textId="125A031C"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t>AM</w:t>
            </w:r>
          </w:p>
        </w:tc>
        <w:tc>
          <w:tcPr>
            <w:tcW w:w="3528" w:type="pct"/>
          </w:tcPr>
          <w:p w14:paraId="79623998" w14:textId="27BDAD92" w:rsidR="00FF50AA" w:rsidRPr="000D039F" w:rsidRDefault="00FF50AA" w:rsidP="002B408A">
            <w:pPr>
              <w:tabs>
                <w:tab w:val="clear" w:pos="1134"/>
                <w:tab w:val="clear" w:pos="1871"/>
                <w:tab w:val="clear" w:pos="2268"/>
              </w:tabs>
              <w:spacing w:before="40"/>
              <w:jc w:val="left"/>
              <w:rPr>
                <w:sz w:val="18"/>
                <w:szCs w:val="18"/>
                <w:lang w:val="ru-RU"/>
              </w:rPr>
            </w:pPr>
            <w:r w:rsidRPr="000D039F">
              <w:rPr>
                <w:sz w:val="18"/>
                <w:szCs w:val="18"/>
                <w:lang w:val="ru-RU"/>
              </w:rPr>
              <w:t>Амплитудная модуляция</w:t>
            </w:r>
          </w:p>
        </w:tc>
      </w:tr>
      <w:tr w:rsidR="00FF50AA" w:rsidRPr="000D039F" w14:paraId="643D6361" w14:textId="77777777" w:rsidTr="006A77B7">
        <w:tc>
          <w:tcPr>
            <w:tcW w:w="809" w:type="pct"/>
          </w:tcPr>
          <w:p w14:paraId="0CD4D4B4" w14:textId="5DCA8679"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t>AMDAR</w:t>
            </w:r>
          </w:p>
        </w:tc>
        <w:tc>
          <w:tcPr>
            <w:tcW w:w="663" w:type="pct"/>
          </w:tcPr>
          <w:p w14:paraId="72FD5A86" w14:textId="2236117B"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t>АМДАР</w:t>
            </w:r>
          </w:p>
        </w:tc>
        <w:tc>
          <w:tcPr>
            <w:tcW w:w="3528" w:type="pct"/>
          </w:tcPr>
          <w:p w14:paraId="152FC24B" w14:textId="6BE6093D" w:rsidR="00FF50AA" w:rsidRPr="000D039F" w:rsidRDefault="00FF50AA" w:rsidP="002B408A">
            <w:pPr>
              <w:tabs>
                <w:tab w:val="clear" w:pos="1134"/>
                <w:tab w:val="clear" w:pos="1871"/>
                <w:tab w:val="clear" w:pos="2268"/>
              </w:tabs>
              <w:spacing w:before="40"/>
              <w:jc w:val="left"/>
              <w:rPr>
                <w:sz w:val="18"/>
                <w:szCs w:val="18"/>
                <w:lang w:val="ru-RU"/>
              </w:rPr>
            </w:pPr>
            <w:r w:rsidRPr="000D039F">
              <w:rPr>
                <w:sz w:val="18"/>
                <w:szCs w:val="18"/>
                <w:lang w:val="ru-RU"/>
              </w:rPr>
              <w:t>Система передачи метеорологических данных с самолета</w:t>
            </w:r>
          </w:p>
        </w:tc>
      </w:tr>
      <w:tr w:rsidR="00FF50AA" w:rsidRPr="000D039F" w14:paraId="26052558" w14:textId="77777777" w:rsidTr="006A77B7">
        <w:tc>
          <w:tcPr>
            <w:tcW w:w="809" w:type="pct"/>
          </w:tcPr>
          <w:p w14:paraId="3B900864" w14:textId="3D95B0EA"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t>AMI</w:t>
            </w:r>
          </w:p>
        </w:tc>
        <w:tc>
          <w:tcPr>
            <w:tcW w:w="663" w:type="pct"/>
          </w:tcPr>
          <w:p w14:paraId="5885E97D" w14:textId="0F495A07"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t>АМС</w:t>
            </w:r>
          </w:p>
        </w:tc>
        <w:tc>
          <w:tcPr>
            <w:tcW w:w="3528" w:type="pct"/>
          </w:tcPr>
          <w:p w14:paraId="67EA63D7" w14:textId="7C86C023" w:rsidR="00FF50AA" w:rsidRPr="000D039F" w:rsidRDefault="00FF50AA" w:rsidP="002B408A">
            <w:pPr>
              <w:tabs>
                <w:tab w:val="clear" w:pos="1134"/>
                <w:tab w:val="clear" w:pos="1871"/>
                <w:tab w:val="clear" w:pos="2268"/>
              </w:tabs>
              <w:spacing w:before="40"/>
              <w:jc w:val="left"/>
              <w:rPr>
                <w:sz w:val="18"/>
                <w:szCs w:val="18"/>
                <w:lang w:val="ru-RU"/>
              </w:rPr>
            </w:pPr>
            <w:r w:rsidRPr="000D039F">
              <w:rPr>
                <w:sz w:val="18"/>
                <w:szCs w:val="18"/>
                <w:lang w:val="ru-RU"/>
              </w:rPr>
              <w:t>Американское метеорологическое общество</w:t>
            </w:r>
          </w:p>
        </w:tc>
      </w:tr>
      <w:tr w:rsidR="00FF50AA" w:rsidRPr="000D039F" w14:paraId="1CB4352D" w14:textId="77777777" w:rsidTr="006A77B7">
        <w:tc>
          <w:tcPr>
            <w:tcW w:w="809" w:type="pct"/>
          </w:tcPr>
          <w:p w14:paraId="26431CB2" w14:textId="32B0DC7F"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t>AMSR</w:t>
            </w:r>
          </w:p>
        </w:tc>
        <w:tc>
          <w:tcPr>
            <w:tcW w:w="663" w:type="pct"/>
          </w:tcPr>
          <w:p w14:paraId="59EAC586" w14:textId="0C0F76D1"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t>АМСР</w:t>
            </w:r>
          </w:p>
        </w:tc>
        <w:tc>
          <w:tcPr>
            <w:tcW w:w="3528" w:type="pct"/>
          </w:tcPr>
          <w:p w14:paraId="10300172" w14:textId="245B341B" w:rsidR="00FF50AA" w:rsidRPr="000D039F" w:rsidRDefault="00FF50AA" w:rsidP="002B408A">
            <w:pPr>
              <w:tabs>
                <w:tab w:val="clear" w:pos="1134"/>
                <w:tab w:val="clear" w:pos="1871"/>
                <w:tab w:val="clear" w:pos="2268"/>
              </w:tabs>
              <w:spacing w:before="40"/>
              <w:jc w:val="left"/>
              <w:rPr>
                <w:sz w:val="18"/>
                <w:szCs w:val="18"/>
                <w:lang w:val="ru-RU"/>
              </w:rPr>
            </w:pPr>
            <w:r w:rsidRPr="000D039F">
              <w:rPr>
                <w:sz w:val="18"/>
                <w:szCs w:val="18"/>
                <w:lang w:val="ru-RU"/>
              </w:rPr>
              <w:t>Современный радиометр микроволнового сканирования</w:t>
            </w:r>
          </w:p>
        </w:tc>
      </w:tr>
      <w:tr w:rsidR="00FF50AA" w:rsidRPr="000D039F" w14:paraId="2F08026B" w14:textId="77777777" w:rsidTr="006A77B7">
        <w:tc>
          <w:tcPr>
            <w:tcW w:w="809" w:type="pct"/>
          </w:tcPr>
          <w:p w14:paraId="4B928C06" w14:textId="4607C5A9" w:rsidR="00FF50AA" w:rsidRPr="000D039F" w:rsidRDefault="00FF50AA" w:rsidP="002B408A">
            <w:pPr>
              <w:tabs>
                <w:tab w:val="clear" w:pos="1134"/>
                <w:tab w:val="clear" w:pos="1871"/>
                <w:tab w:val="clear" w:pos="2268"/>
              </w:tabs>
              <w:spacing w:before="40"/>
              <w:rPr>
                <w:sz w:val="18"/>
                <w:szCs w:val="18"/>
                <w:lang w:val="ru-RU"/>
              </w:rPr>
            </w:pPr>
            <w:r w:rsidRPr="000D039F">
              <w:rPr>
                <w:b/>
                <w:sz w:val="18"/>
                <w:szCs w:val="18"/>
                <w:lang w:val="ru-RU"/>
              </w:rPr>
              <w:br w:type="column"/>
            </w:r>
            <w:r w:rsidRPr="000D039F">
              <w:rPr>
                <w:sz w:val="18"/>
                <w:szCs w:val="18"/>
                <w:lang w:val="ru-RU"/>
              </w:rPr>
              <w:t>ANSI</w:t>
            </w:r>
          </w:p>
        </w:tc>
        <w:tc>
          <w:tcPr>
            <w:tcW w:w="663" w:type="pct"/>
          </w:tcPr>
          <w:p w14:paraId="45C5AE39" w14:textId="5F8A87E3" w:rsidR="00FF50AA" w:rsidRPr="000D039F" w:rsidRDefault="00FF50AA" w:rsidP="002B408A">
            <w:pPr>
              <w:tabs>
                <w:tab w:val="clear" w:pos="1134"/>
                <w:tab w:val="clear" w:pos="1871"/>
                <w:tab w:val="clear" w:pos="2268"/>
              </w:tabs>
              <w:spacing w:before="40"/>
              <w:rPr>
                <w:sz w:val="18"/>
                <w:szCs w:val="18"/>
                <w:lang w:val="ru-RU"/>
              </w:rPr>
            </w:pPr>
          </w:p>
        </w:tc>
        <w:tc>
          <w:tcPr>
            <w:tcW w:w="3528" w:type="pct"/>
          </w:tcPr>
          <w:p w14:paraId="78780295" w14:textId="1EA89E18" w:rsidR="00FF50AA" w:rsidRPr="000D039F" w:rsidRDefault="00FF50AA" w:rsidP="002B408A">
            <w:pPr>
              <w:tabs>
                <w:tab w:val="clear" w:pos="1134"/>
                <w:tab w:val="clear" w:pos="1871"/>
                <w:tab w:val="clear" w:pos="2268"/>
              </w:tabs>
              <w:spacing w:before="40"/>
              <w:jc w:val="left"/>
              <w:rPr>
                <w:sz w:val="18"/>
                <w:szCs w:val="18"/>
                <w:lang w:val="ru-RU"/>
              </w:rPr>
            </w:pPr>
            <w:r w:rsidRPr="000D039F">
              <w:rPr>
                <w:sz w:val="18"/>
                <w:szCs w:val="18"/>
                <w:lang w:val="ru-RU"/>
              </w:rPr>
              <w:t xml:space="preserve">Американский национальный институт стандартов </w:t>
            </w:r>
          </w:p>
        </w:tc>
      </w:tr>
      <w:tr w:rsidR="00FF50AA" w:rsidRPr="000D039F" w14:paraId="4C311B05" w14:textId="77777777" w:rsidTr="006A77B7">
        <w:tc>
          <w:tcPr>
            <w:tcW w:w="809" w:type="pct"/>
          </w:tcPr>
          <w:p w14:paraId="774E2296" w14:textId="3336AFD9"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t>AOPC</w:t>
            </w:r>
          </w:p>
        </w:tc>
        <w:tc>
          <w:tcPr>
            <w:tcW w:w="663" w:type="pct"/>
          </w:tcPr>
          <w:p w14:paraId="2B5673EE" w14:textId="71783CCD"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t>ГЭАНК</w:t>
            </w:r>
          </w:p>
        </w:tc>
        <w:tc>
          <w:tcPr>
            <w:tcW w:w="3528" w:type="pct"/>
          </w:tcPr>
          <w:p w14:paraId="126BCA00" w14:textId="4BB9A0B1" w:rsidR="00FF50AA" w:rsidRPr="000D039F" w:rsidRDefault="00FF50AA" w:rsidP="002B408A">
            <w:pPr>
              <w:tabs>
                <w:tab w:val="clear" w:pos="1134"/>
                <w:tab w:val="clear" w:pos="1871"/>
                <w:tab w:val="clear" w:pos="2268"/>
              </w:tabs>
              <w:spacing w:before="40"/>
              <w:jc w:val="left"/>
              <w:rPr>
                <w:sz w:val="18"/>
                <w:szCs w:val="18"/>
                <w:lang w:val="ru-RU"/>
              </w:rPr>
            </w:pPr>
            <w:r w:rsidRPr="000D039F">
              <w:rPr>
                <w:sz w:val="18"/>
                <w:szCs w:val="18"/>
                <w:lang w:val="ru-RU"/>
              </w:rPr>
              <w:t>Группа экспертов по атмосферным наблюдениям в интересах изучения климата</w:t>
            </w:r>
          </w:p>
        </w:tc>
      </w:tr>
      <w:tr w:rsidR="00FF50AA" w:rsidRPr="000D039F" w14:paraId="0B8725FE" w14:textId="77777777" w:rsidTr="006A77B7">
        <w:tc>
          <w:tcPr>
            <w:tcW w:w="809" w:type="pct"/>
          </w:tcPr>
          <w:p w14:paraId="728E59F2" w14:textId="5404EE4C"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t>AOS</w:t>
            </w:r>
          </w:p>
        </w:tc>
        <w:tc>
          <w:tcPr>
            <w:tcW w:w="663" w:type="pct"/>
          </w:tcPr>
          <w:p w14:paraId="516050F6" w14:textId="5DC4BCC4" w:rsidR="00FF50AA" w:rsidRPr="000D039F" w:rsidRDefault="00FF50AA" w:rsidP="002B408A">
            <w:pPr>
              <w:tabs>
                <w:tab w:val="clear" w:pos="1134"/>
                <w:tab w:val="clear" w:pos="1871"/>
                <w:tab w:val="clear" w:pos="2268"/>
              </w:tabs>
              <w:spacing w:before="40"/>
              <w:rPr>
                <w:sz w:val="18"/>
                <w:szCs w:val="18"/>
                <w:lang w:val="ru-RU"/>
              </w:rPr>
            </w:pPr>
          </w:p>
        </w:tc>
        <w:tc>
          <w:tcPr>
            <w:tcW w:w="3528" w:type="pct"/>
          </w:tcPr>
          <w:p w14:paraId="2D9A1793" w14:textId="2EAA2BD5" w:rsidR="00FF50AA" w:rsidRPr="000D039F" w:rsidRDefault="00FF50AA" w:rsidP="002B408A">
            <w:pPr>
              <w:tabs>
                <w:tab w:val="clear" w:pos="1134"/>
                <w:tab w:val="clear" w:pos="1871"/>
                <w:tab w:val="clear" w:pos="2268"/>
              </w:tabs>
              <w:spacing w:before="40"/>
              <w:jc w:val="left"/>
              <w:rPr>
                <w:sz w:val="18"/>
                <w:szCs w:val="18"/>
                <w:lang w:val="ru-RU"/>
              </w:rPr>
            </w:pPr>
            <w:r w:rsidRPr="000D039F">
              <w:rPr>
                <w:sz w:val="18"/>
                <w:szCs w:val="18"/>
                <w:lang w:val="ru-RU"/>
              </w:rPr>
              <w:t>Обнаружение сигнала</w:t>
            </w:r>
          </w:p>
        </w:tc>
      </w:tr>
      <w:tr w:rsidR="00FF50AA" w:rsidRPr="000D039F" w14:paraId="7272CC96" w14:textId="77777777" w:rsidTr="006A77B7">
        <w:tc>
          <w:tcPr>
            <w:tcW w:w="809" w:type="pct"/>
          </w:tcPr>
          <w:p w14:paraId="3AECD811" w14:textId="5C36CAF9"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t>APT</w:t>
            </w:r>
          </w:p>
        </w:tc>
        <w:tc>
          <w:tcPr>
            <w:tcW w:w="663" w:type="pct"/>
          </w:tcPr>
          <w:p w14:paraId="0D9846F2" w14:textId="13263F66"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t>АПТ</w:t>
            </w:r>
          </w:p>
        </w:tc>
        <w:tc>
          <w:tcPr>
            <w:tcW w:w="3528" w:type="pct"/>
          </w:tcPr>
          <w:p w14:paraId="730DC606" w14:textId="770ECB40" w:rsidR="00FF50AA" w:rsidRPr="000D039F" w:rsidRDefault="00FF50AA" w:rsidP="002B408A">
            <w:pPr>
              <w:tabs>
                <w:tab w:val="clear" w:pos="1134"/>
                <w:tab w:val="clear" w:pos="1871"/>
                <w:tab w:val="clear" w:pos="2268"/>
              </w:tabs>
              <w:spacing w:before="40"/>
              <w:jc w:val="left"/>
              <w:rPr>
                <w:sz w:val="18"/>
                <w:szCs w:val="18"/>
                <w:lang w:val="ru-RU"/>
              </w:rPr>
            </w:pPr>
            <w:r w:rsidRPr="000D039F">
              <w:rPr>
                <w:sz w:val="18"/>
                <w:szCs w:val="18"/>
                <w:lang w:val="ru-RU"/>
              </w:rPr>
              <w:t>Автоматическая передача изображений</w:t>
            </w:r>
          </w:p>
        </w:tc>
      </w:tr>
      <w:tr w:rsidR="00FF50AA" w:rsidRPr="000D039F" w14:paraId="0466A631" w14:textId="77777777" w:rsidTr="006A77B7">
        <w:tc>
          <w:tcPr>
            <w:tcW w:w="809" w:type="pct"/>
          </w:tcPr>
          <w:p w14:paraId="7C79DC30" w14:textId="3D15ABD7" w:rsidR="00FF50AA" w:rsidRPr="000D039F" w:rsidRDefault="00FF50AA" w:rsidP="002B408A">
            <w:pPr>
              <w:tabs>
                <w:tab w:val="clear" w:pos="1134"/>
                <w:tab w:val="clear" w:pos="1871"/>
                <w:tab w:val="clear" w:pos="2268"/>
              </w:tabs>
              <w:spacing w:before="40"/>
              <w:rPr>
                <w:sz w:val="18"/>
                <w:szCs w:val="18"/>
                <w:lang w:val="ru-RU"/>
              </w:rPr>
            </w:pPr>
            <w:r w:rsidRPr="000D039F">
              <w:rPr>
                <w:b/>
                <w:sz w:val="18"/>
                <w:szCs w:val="18"/>
                <w:lang w:val="ru-RU"/>
              </w:rPr>
              <w:br w:type="column"/>
            </w:r>
            <w:r w:rsidRPr="000D039F">
              <w:rPr>
                <w:b/>
                <w:sz w:val="18"/>
                <w:szCs w:val="18"/>
                <w:lang w:val="ru-RU"/>
              </w:rPr>
              <w:br w:type="column"/>
            </w:r>
            <w:r w:rsidRPr="000D039F">
              <w:rPr>
                <w:b/>
                <w:sz w:val="18"/>
                <w:szCs w:val="18"/>
                <w:lang w:val="ru-RU"/>
              </w:rPr>
              <w:br w:type="column"/>
            </w:r>
            <w:r w:rsidRPr="000D039F">
              <w:rPr>
                <w:sz w:val="18"/>
                <w:szCs w:val="18"/>
                <w:lang w:val="ru-RU"/>
              </w:rPr>
              <w:t>ARGOS</w:t>
            </w:r>
          </w:p>
        </w:tc>
        <w:tc>
          <w:tcPr>
            <w:tcW w:w="663" w:type="pct"/>
          </w:tcPr>
          <w:p w14:paraId="13E07296" w14:textId="701B2E1B" w:rsidR="00FF50AA" w:rsidRPr="000D039F" w:rsidRDefault="00FF50AA" w:rsidP="002B408A">
            <w:pPr>
              <w:tabs>
                <w:tab w:val="clear" w:pos="1134"/>
                <w:tab w:val="clear" w:pos="1871"/>
                <w:tab w:val="clear" w:pos="2268"/>
              </w:tabs>
              <w:spacing w:before="40"/>
              <w:rPr>
                <w:sz w:val="18"/>
                <w:szCs w:val="18"/>
                <w:lang w:val="ru-RU"/>
              </w:rPr>
            </w:pPr>
          </w:p>
        </w:tc>
        <w:tc>
          <w:tcPr>
            <w:tcW w:w="3528" w:type="pct"/>
          </w:tcPr>
          <w:p w14:paraId="0B4F8324" w14:textId="25E66C96" w:rsidR="00FF50AA" w:rsidRPr="000D039F" w:rsidRDefault="00FF50AA" w:rsidP="002B408A">
            <w:pPr>
              <w:tabs>
                <w:tab w:val="clear" w:pos="1134"/>
                <w:tab w:val="clear" w:pos="1871"/>
                <w:tab w:val="clear" w:pos="2268"/>
              </w:tabs>
              <w:spacing w:before="40"/>
              <w:jc w:val="left"/>
              <w:rPr>
                <w:sz w:val="18"/>
                <w:szCs w:val="18"/>
                <w:lang w:val="ru-RU"/>
              </w:rPr>
            </w:pPr>
            <w:r w:rsidRPr="000D039F">
              <w:rPr>
                <w:sz w:val="18"/>
                <w:szCs w:val="18"/>
                <w:lang w:val="ru-RU"/>
              </w:rPr>
              <w:t xml:space="preserve">Система сбора данных и обнаружения местоположения на спутниках серии НУОА </w:t>
            </w:r>
          </w:p>
        </w:tc>
      </w:tr>
      <w:tr w:rsidR="00FF50AA" w:rsidRPr="000D039F" w14:paraId="631C7007" w14:textId="77777777" w:rsidTr="006A77B7">
        <w:tc>
          <w:tcPr>
            <w:tcW w:w="809" w:type="pct"/>
          </w:tcPr>
          <w:p w14:paraId="46795E28" w14:textId="036E3AD7"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t>ASCII</w:t>
            </w:r>
          </w:p>
        </w:tc>
        <w:tc>
          <w:tcPr>
            <w:tcW w:w="663" w:type="pct"/>
          </w:tcPr>
          <w:p w14:paraId="10ED6A06" w14:textId="6D54FA82" w:rsidR="00FF50AA" w:rsidRPr="000D039F" w:rsidRDefault="00FF50AA" w:rsidP="002B408A">
            <w:pPr>
              <w:tabs>
                <w:tab w:val="clear" w:pos="1134"/>
                <w:tab w:val="clear" w:pos="1871"/>
                <w:tab w:val="clear" w:pos="2268"/>
              </w:tabs>
              <w:spacing w:before="40"/>
              <w:rPr>
                <w:sz w:val="18"/>
                <w:szCs w:val="18"/>
                <w:lang w:val="ru-RU"/>
              </w:rPr>
            </w:pPr>
          </w:p>
        </w:tc>
        <w:tc>
          <w:tcPr>
            <w:tcW w:w="3528" w:type="pct"/>
          </w:tcPr>
          <w:p w14:paraId="02A0850A" w14:textId="2498B1E5" w:rsidR="00FF50AA" w:rsidRPr="000D039F" w:rsidRDefault="00FF50AA" w:rsidP="002B408A">
            <w:pPr>
              <w:tabs>
                <w:tab w:val="clear" w:pos="1134"/>
                <w:tab w:val="clear" w:pos="1871"/>
                <w:tab w:val="clear" w:pos="2268"/>
              </w:tabs>
              <w:spacing w:before="40"/>
              <w:jc w:val="left"/>
              <w:rPr>
                <w:sz w:val="18"/>
                <w:szCs w:val="18"/>
                <w:lang w:val="ru-RU"/>
              </w:rPr>
            </w:pPr>
            <w:r w:rsidRPr="000D039F">
              <w:rPr>
                <w:sz w:val="18"/>
                <w:szCs w:val="18"/>
                <w:lang w:val="ru-RU"/>
              </w:rPr>
              <w:t>Американский стандартный код для обмена информацией</w:t>
            </w:r>
          </w:p>
        </w:tc>
      </w:tr>
      <w:tr w:rsidR="00FF50AA" w:rsidRPr="000D039F" w14:paraId="4F94321A" w14:textId="77777777" w:rsidTr="006A77B7">
        <w:tc>
          <w:tcPr>
            <w:tcW w:w="809" w:type="pct"/>
          </w:tcPr>
          <w:p w14:paraId="4FDC66DD" w14:textId="36D3F484"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t>ASIC</w:t>
            </w:r>
          </w:p>
        </w:tc>
        <w:tc>
          <w:tcPr>
            <w:tcW w:w="663" w:type="pct"/>
          </w:tcPr>
          <w:p w14:paraId="1A6E599B" w14:textId="0CC7F029" w:rsidR="00FF50AA" w:rsidRPr="000D039F" w:rsidRDefault="00FF50AA" w:rsidP="002B408A">
            <w:pPr>
              <w:tabs>
                <w:tab w:val="clear" w:pos="1134"/>
                <w:tab w:val="clear" w:pos="1871"/>
                <w:tab w:val="clear" w:pos="2268"/>
              </w:tabs>
              <w:spacing w:before="40"/>
              <w:rPr>
                <w:sz w:val="18"/>
                <w:szCs w:val="18"/>
                <w:lang w:val="ru-RU"/>
              </w:rPr>
            </w:pPr>
          </w:p>
        </w:tc>
        <w:tc>
          <w:tcPr>
            <w:tcW w:w="3528" w:type="pct"/>
          </w:tcPr>
          <w:p w14:paraId="5FEE2F29" w14:textId="7F0914C2" w:rsidR="00FF50AA" w:rsidRPr="000D039F" w:rsidRDefault="00FF50AA" w:rsidP="002B408A">
            <w:pPr>
              <w:tabs>
                <w:tab w:val="clear" w:pos="1134"/>
                <w:tab w:val="clear" w:pos="1871"/>
                <w:tab w:val="clear" w:pos="2268"/>
              </w:tabs>
              <w:spacing w:before="40"/>
              <w:jc w:val="left"/>
              <w:rPr>
                <w:sz w:val="18"/>
                <w:szCs w:val="18"/>
                <w:lang w:val="ru-RU"/>
              </w:rPr>
            </w:pPr>
            <w:r w:rsidRPr="000D039F">
              <w:rPr>
                <w:sz w:val="18"/>
                <w:szCs w:val="18"/>
                <w:lang w:val="ru-RU"/>
              </w:rPr>
              <w:t>Специализированная интегральная схема</w:t>
            </w:r>
          </w:p>
        </w:tc>
      </w:tr>
      <w:tr w:rsidR="00FF50AA" w:rsidRPr="000D039F" w14:paraId="10A7CBDF" w14:textId="77777777" w:rsidTr="006A77B7">
        <w:tc>
          <w:tcPr>
            <w:tcW w:w="809" w:type="pct"/>
          </w:tcPr>
          <w:p w14:paraId="527EB057" w14:textId="7C583E72"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t>ATMS</w:t>
            </w:r>
          </w:p>
        </w:tc>
        <w:tc>
          <w:tcPr>
            <w:tcW w:w="663" w:type="pct"/>
          </w:tcPr>
          <w:p w14:paraId="6B06F2F7" w14:textId="4A0DC193" w:rsidR="00FF50AA" w:rsidRPr="000D039F" w:rsidRDefault="00FF50AA" w:rsidP="002B408A">
            <w:pPr>
              <w:tabs>
                <w:tab w:val="clear" w:pos="1134"/>
                <w:tab w:val="clear" w:pos="1871"/>
                <w:tab w:val="clear" w:pos="2268"/>
              </w:tabs>
              <w:spacing w:before="40"/>
              <w:rPr>
                <w:sz w:val="18"/>
                <w:szCs w:val="18"/>
                <w:lang w:val="ru-RU"/>
              </w:rPr>
            </w:pPr>
          </w:p>
        </w:tc>
        <w:tc>
          <w:tcPr>
            <w:tcW w:w="3528" w:type="pct"/>
          </w:tcPr>
          <w:p w14:paraId="2044F640" w14:textId="16703DFE" w:rsidR="00FF50AA" w:rsidRPr="000D039F" w:rsidRDefault="00FF50AA" w:rsidP="002B408A">
            <w:pPr>
              <w:tabs>
                <w:tab w:val="clear" w:pos="1134"/>
                <w:tab w:val="clear" w:pos="1871"/>
                <w:tab w:val="clear" w:pos="2268"/>
              </w:tabs>
              <w:spacing w:before="40"/>
              <w:jc w:val="left"/>
              <w:rPr>
                <w:sz w:val="18"/>
                <w:szCs w:val="18"/>
                <w:lang w:val="ru-RU"/>
              </w:rPr>
            </w:pPr>
            <w:r w:rsidRPr="000D039F">
              <w:rPr>
                <w:sz w:val="18"/>
                <w:szCs w:val="18"/>
                <w:lang w:val="ru-RU"/>
              </w:rPr>
              <w:t>Микроволновый прибор для зондирования на основе усовершенствованной технологии (НПОЕСС/НАСА)</w:t>
            </w:r>
          </w:p>
        </w:tc>
      </w:tr>
      <w:tr w:rsidR="00FF50AA" w:rsidRPr="000D039F" w14:paraId="37D2C2C4" w14:textId="77777777" w:rsidTr="006A77B7">
        <w:tc>
          <w:tcPr>
            <w:tcW w:w="809" w:type="pct"/>
          </w:tcPr>
          <w:p w14:paraId="69A52251" w14:textId="60609B17"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t>ATOVS</w:t>
            </w:r>
          </w:p>
        </w:tc>
        <w:tc>
          <w:tcPr>
            <w:tcW w:w="663" w:type="pct"/>
          </w:tcPr>
          <w:p w14:paraId="1F2284A0" w14:textId="3B46178B"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t>АТОВС</w:t>
            </w:r>
          </w:p>
        </w:tc>
        <w:tc>
          <w:tcPr>
            <w:tcW w:w="3528" w:type="pct"/>
          </w:tcPr>
          <w:p w14:paraId="4041CFEE" w14:textId="04A3E8B1" w:rsidR="00FF50AA" w:rsidRPr="000D039F" w:rsidRDefault="00FF50AA" w:rsidP="002B408A">
            <w:pPr>
              <w:tabs>
                <w:tab w:val="clear" w:pos="1134"/>
                <w:tab w:val="clear" w:pos="1871"/>
                <w:tab w:val="clear" w:pos="2268"/>
              </w:tabs>
              <w:spacing w:before="40"/>
              <w:jc w:val="left"/>
              <w:rPr>
                <w:sz w:val="18"/>
                <w:szCs w:val="18"/>
                <w:lang w:val="ru-RU"/>
              </w:rPr>
            </w:pPr>
            <w:r w:rsidRPr="000D039F">
              <w:rPr>
                <w:sz w:val="18"/>
                <w:szCs w:val="18"/>
                <w:lang w:val="ru-RU"/>
              </w:rPr>
              <w:t>Усовершенствованный прибор ТАЙРОС для оперативного вертикального зондирования)</w:t>
            </w:r>
          </w:p>
        </w:tc>
      </w:tr>
      <w:tr w:rsidR="00FF50AA" w:rsidRPr="000D039F" w14:paraId="3591E721" w14:textId="77777777" w:rsidTr="006A77B7">
        <w:tc>
          <w:tcPr>
            <w:tcW w:w="809" w:type="pct"/>
          </w:tcPr>
          <w:p w14:paraId="64B3EF47" w14:textId="752AAEF9"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t>ATSR</w:t>
            </w:r>
          </w:p>
        </w:tc>
        <w:tc>
          <w:tcPr>
            <w:tcW w:w="663" w:type="pct"/>
          </w:tcPr>
          <w:p w14:paraId="56A914F7" w14:textId="0B020E49"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t>АТСР</w:t>
            </w:r>
          </w:p>
        </w:tc>
        <w:tc>
          <w:tcPr>
            <w:tcW w:w="3528" w:type="pct"/>
          </w:tcPr>
          <w:p w14:paraId="67229A9A" w14:textId="0A46BC0E" w:rsidR="00FF50AA" w:rsidRPr="000D039F" w:rsidRDefault="00FF50AA" w:rsidP="002B408A">
            <w:pPr>
              <w:tabs>
                <w:tab w:val="clear" w:pos="1134"/>
                <w:tab w:val="clear" w:pos="1871"/>
                <w:tab w:val="clear" w:pos="2268"/>
              </w:tabs>
              <w:spacing w:before="40"/>
              <w:jc w:val="left"/>
              <w:rPr>
                <w:sz w:val="18"/>
                <w:szCs w:val="18"/>
                <w:lang w:val="ru-RU"/>
              </w:rPr>
            </w:pPr>
            <w:r w:rsidRPr="000D039F">
              <w:rPr>
                <w:sz w:val="18"/>
                <w:szCs w:val="18"/>
                <w:lang w:val="ru-RU"/>
              </w:rPr>
              <w:t>Радиометр, сканирующий вдоль трассы полета</w:t>
            </w:r>
          </w:p>
        </w:tc>
      </w:tr>
      <w:tr w:rsidR="00FF50AA" w:rsidRPr="000D039F" w14:paraId="7ABD5665" w14:textId="77777777" w:rsidTr="006A77B7">
        <w:tc>
          <w:tcPr>
            <w:tcW w:w="809" w:type="pct"/>
          </w:tcPr>
          <w:p w14:paraId="2A9315E7" w14:textId="01877CB3"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t>AVCS</w:t>
            </w:r>
          </w:p>
        </w:tc>
        <w:tc>
          <w:tcPr>
            <w:tcW w:w="663" w:type="pct"/>
          </w:tcPr>
          <w:p w14:paraId="2DF74B30" w14:textId="0A35B92E" w:rsidR="00FF50AA" w:rsidRPr="000D039F" w:rsidRDefault="00FF50AA" w:rsidP="002B408A">
            <w:pPr>
              <w:tabs>
                <w:tab w:val="clear" w:pos="1134"/>
                <w:tab w:val="clear" w:pos="1871"/>
                <w:tab w:val="clear" w:pos="2268"/>
              </w:tabs>
              <w:spacing w:before="40"/>
              <w:rPr>
                <w:sz w:val="18"/>
                <w:szCs w:val="18"/>
                <w:lang w:val="ru-RU"/>
              </w:rPr>
            </w:pPr>
          </w:p>
        </w:tc>
        <w:tc>
          <w:tcPr>
            <w:tcW w:w="3528" w:type="pct"/>
          </w:tcPr>
          <w:p w14:paraId="32802FFA" w14:textId="2F962431" w:rsidR="00FF50AA" w:rsidRPr="000D039F" w:rsidRDefault="00FF50AA" w:rsidP="002B408A">
            <w:pPr>
              <w:tabs>
                <w:tab w:val="clear" w:pos="1134"/>
                <w:tab w:val="clear" w:pos="1871"/>
                <w:tab w:val="clear" w:pos="2268"/>
              </w:tabs>
              <w:spacing w:before="40"/>
              <w:jc w:val="left"/>
              <w:rPr>
                <w:sz w:val="18"/>
                <w:szCs w:val="18"/>
                <w:lang w:val="ru-RU"/>
              </w:rPr>
            </w:pPr>
            <w:r w:rsidRPr="000D039F">
              <w:rPr>
                <w:sz w:val="18"/>
                <w:szCs w:val="18"/>
                <w:lang w:val="ru-RU"/>
              </w:rPr>
              <w:t>Усовершенствованная система видеокамер</w:t>
            </w:r>
          </w:p>
        </w:tc>
      </w:tr>
      <w:tr w:rsidR="00FF50AA" w:rsidRPr="000D039F" w14:paraId="7A46A1E1" w14:textId="77777777" w:rsidTr="006A77B7">
        <w:tc>
          <w:tcPr>
            <w:tcW w:w="809" w:type="pct"/>
          </w:tcPr>
          <w:p w14:paraId="334B7BF7" w14:textId="45C7846B"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t>AVHRR</w:t>
            </w:r>
          </w:p>
        </w:tc>
        <w:tc>
          <w:tcPr>
            <w:tcW w:w="663" w:type="pct"/>
          </w:tcPr>
          <w:p w14:paraId="051AEA8D" w14:textId="0EA3AC2F"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t>УРОВР</w:t>
            </w:r>
          </w:p>
        </w:tc>
        <w:tc>
          <w:tcPr>
            <w:tcW w:w="3528" w:type="pct"/>
          </w:tcPr>
          <w:p w14:paraId="70835AFD" w14:textId="030C2CAF" w:rsidR="00FF50AA" w:rsidRPr="000D039F" w:rsidRDefault="00FF50AA" w:rsidP="002B408A">
            <w:pPr>
              <w:tabs>
                <w:tab w:val="clear" w:pos="1134"/>
                <w:tab w:val="clear" w:pos="1871"/>
                <w:tab w:val="clear" w:pos="2268"/>
              </w:tabs>
              <w:spacing w:before="40"/>
              <w:jc w:val="left"/>
              <w:rPr>
                <w:sz w:val="18"/>
                <w:szCs w:val="18"/>
                <w:lang w:val="ru-RU"/>
              </w:rPr>
            </w:pPr>
            <w:r w:rsidRPr="000D039F">
              <w:rPr>
                <w:sz w:val="18"/>
                <w:szCs w:val="18"/>
                <w:lang w:val="ru-RU"/>
              </w:rPr>
              <w:t>Усовершенствованный радиометр очень высокого разрешения</w:t>
            </w:r>
          </w:p>
        </w:tc>
      </w:tr>
      <w:tr w:rsidR="00FF50AA" w:rsidRPr="000D039F" w14:paraId="6962EFA6" w14:textId="77777777" w:rsidTr="006A77B7">
        <w:tc>
          <w:tcPr>
            <w:tcW w:w="809" w:type="pct"/>
          </w:tcPr>
          <w:p w14:paraId="24C23583" w14:textId="122FC8DA" w:rsidR="00FF50AA" w:rsidRPr="000D039F" w:rsidRDefault="00FF50AA" w:rsidP="002B408A">
            <w:pPr>
              <w:tabs>
                <w:tab w:val="clear" w:pos="1134"/>
                <w:tab w:val="clear" w:pos="1871"/>
                <w:tab w:val="clear" w:pos="2268"/>
              </w:tabs>
              <w:spacing w:before="40"/>
              <w:rPr>
                <w:sz w:val="18"/>
                <w:szCs w:val="18"/>
                <w:lang w:val="ru-RU"/>
              </w:rPr>
            </w:pPr>
            <w:r w:rsidRPr="000D039F">
              <w:rPr>
                <w:sz w:val="18"/>
                <w:szCs w:val="18"/>
                <w:lang w:val="ru-RU"/>
              </w:rPr>
              <w:t>AWIPS</w:t>
            </w:r>
          </w:p>
        </w:tc>
        <w:tc>
          <w:tcPr>
            <w:tcW w:w="663" w:type="pct"/>
          </w:tcPr>
          <w:p w14:paraId="75377DE3" w14:textId="05F7B05E" w:rsidR="00FF50AA" w:rsidRPr="000D039F" w:rsidRDefault="00FF50AA" w:rsidP="002B408A">
            <w:pPr>
              <w:tabs>
                <w:tab w:val="clear" w:pos="1134"/>
                <w:tab w:val="clear" w:pos="1871"/>
                <w:tab w:val="clear" w:pos="2268"/>
              </w:tabs>
              <w:spacing w:before="40"/>
              <w:rPr>
                <w:sz w:val="18"/>
                <w:szCs w:val="18"/>
                <w:lang w:val="ru-RU"/>
              </w:rPr>
            </w:pPr>
          </w:p>
        </w:tc>
        <w:tc>
          <w:tcPr>
            <w:tcW w:w="3528" w:type="pct"/>
          </w:tcPr>
          <w:p w14:paraId="2E57624D" w14:textId="74A4E6CF" w:rsidR="00FF50AA" w:rsidRPr="000D039F" w:rsidRDefault="00FF50AA" w:rsidP="002B408A">
            <w:pPr>
              <w:tabs>
                <w:tab w:val="clear" w:pos="1134"/>
                <w:tab w:val="clear" w:pos="1871"/>
                <w:tab w:val="clear" w:pos="2268"/>
              </w:tabs>
              <w:spacing w:before="40"/>
              <w:jc w:val="left"/>
              <w:rPr>
                <w:sz w:val="18"/>
                <w:szCs w:val="18"/>
                <w:lang w:val="ru-RU"/>
              </w:rPr>
            </w:pPr>
            <w:r w:rsidRPr="000D039F">
              <w:rPr>
                <w:sz w:val="18"/>
                <w:szCs w:val="18"/>
                <w:lang w:val="ru-RU"/>
              </w:rPr>
              <w:t>Усовершенствованная система обработки информации о погоде</w:t>
            </w:r>
          </w:p>
        </w:tc>
      </w:tr>
      <w:tr w:rsidR="00FF50AA" w:rsidRPr="000D039F" w14:paraId="2BCBD42E" w14:textId="77777777" w:rsidTr="006A77B7">
        <w:tc>
          <w:tcPr>
            <w:tcW w:w="809" w:type="pct"/>
          </w:tcPr>
          <w:p w14:paraId="4B05629D" w14:textId="77777777" w:rsidR="00FF50AA" w:rsidRPr="000D039F" w:rsidRDefault="00FF50AA" w:rsidP="002B408A">
            <w:pPr>
              <w:tabs>
                <w:tab w:val="clear" w:pos="1134"/>
                <w:tab w:val="clear" w:pos="1871"/>
                <w:tab w:val="clear" w:pos="2268"/>
              </w:tabs>
              <w:spacing w:before="40"/>
              <w:rPr>
                <w:sz w:val="18"/>
                <w:szCs w:val="18"/>
                <w:lang w:val="ru-RU"/>
              </w:rPr>
            </w:pPr>
          </w:p>
        </w:tc>
        <w:tc>
          <w:tcPr>
            <w:tcW w:w="663" w:type="pct"/>
          </w:tcPr>
          <w:p w14:paraId="28A4EC31" w14:textId="77777777" w:rsidR="00FF50AA" w:rsidRPr="000D039F" w:rsidRDefault="00FF50AA" w:rsidP="002B408A">
            <w:pPr>
              <w:tabs>
                <w:tab w:val="clear" w:pos="1134"/>
                <w:tab w:val="clear" w:pos="1871"/>
                <w:tab w:val="clear" w:pos="2268"/>
              </w:tabs>
              <w:spacing w:before="40"/>
              <w:rPr>
                <w:sz w:val="18"/>
                <w:szCs w:val="18"/>
                <w:lang w:val="ru-RU"/>
              </w:rPr>
            </w:pPr>
          </w:p>
        </w:tc>
        <w:tc>
          <w:tcPr>
            <w:tcW w:w="3528" w:type="pct"/>
          </w:tcPr>
          <w:p w14:paraId="5A05CE65" w14:textId="77777777" w:rsidR="00FF50AA" w:rsidRPr="000D039F" w:rsidRDefault="00FF50AA" w:rsidP="002B408A">
            <w:pPr>
              <w:tabs>
                <w:tab w:val="clear" w:pos="1134"/>
                <w:tab w:val="clear" w:pos="1871"/>
                <w:tab w:val="clear" w:pos="2268"/>
              </w:tabs>
              <w:spacing w:before="40"/>
              <w:jc w:val="left"/>
              <w:rPr>
                <w:sz w:val="18"/>
                <w:szCs w:val="18"/>
                <w:lang w:val="ru-RU"/>
              </w:rPr>
            </w:pPr>
          </w:p>
        </w:tc>
      </w:tr>
      <w:tr w:rsidR="00FF50AA" w:rsidRPr="000D039F" w14:paraId="56F946F2" w14:textId="77777777" w:rsidTr="006A77B7">
        <w:trPr>
          <w:trHeight w:val="285"/>
        </w:trPr>
        <w:tc>
          <w:tcPr>
            <w:tcW w:w="809" w:type="pct"/>
          </w:tcPr>
          <w:p w14:paraId="4A4269D9" w14:textId="3A652CDC" w:rsidR="00FF50AA" w:rsidRPr="000D039F" w:rsidRDefault="00FF50AA" w:rsidP="002B408A">
            <w:pPr>
              <w:keepNext/>
              <w:keepLines/>
              <w:tabs>
                <w:tab w:val="clear" w:pos="1134"/>
              </w:tabs>
              <w:spacing w:before="40"/>
              <w:ind w:left="1418" w:hanging="1418"/>
              <w:rPr>
                <w:b/>
                <w:bCs/>
                <w:lang w:val="ru-RU"/>
              </w:rPr>
            </w:pPr>
            <w:r w:rsidRPr="000D039F">
              <w:rPr>
                <w:b/>
                <w:bCs/>
                <w:lang w:val="ru-RU"/>
              </w:rPr>
              <w:t>B</w:t>
            </w:r>
          </w:p>
        </w:tc>
        <w:tc>
          <w:tcPr>
            <w:tcW w:w="663" w:type="pct"/>
          </w:tcPr>
          <w:p w14:paraId="70E37CDA" w14:textId="77777777" w:rsidR="00FF50AA" w:rsidRPr="000D039F" w:rsidRDefault="00FF50AA" w:rsidP="002B408A">
            <w:pPr>
              <w:tabs>
                <w:tab w:val="clear" w:pos="1134"/>
                <w:tab w:val="clear" w:pos="1871"/>
                <w:tab w:val="clear" w:pos="2268"/>
              </w:tabs>
              <w:spacing w:before="40"/>
              <w:rPr>
                <w:sz w:val="18"/>
                <w:szCs w:val="18"/>
                <w:lang w:val="ru-RU"/>
              </w:rPr>
            </w:pPr>
          </w:p>
        </w:tc>
        <w:tc>
          <w:tcPr>
            <w:tcW w:w="3528" w:type="pct"/>
          </w:tcPr>
          <w:p w14:paraId="62399AEC" w14:textId="77777777" w:rsidR="00FF50AA" w:rsidRPr="000D039F" w:rsidRDefault="00FF50AA" w:rsidP="002B408A">
            <w:pPr>
              <w:tabs>
                <w:tab w:val="clear" w:pos="1134"/>
                <w:tab w:val="clear" w:pos="1871"/>
                <w:tab w:val="clear" w:pos="2268"/>
              </w:tabs>
              <w:spacing w:before="40"/>
              <w:jc w:val="left"/>
              <w:rPr>
                <w:sz w:val="18"/>
                <w:szCs w:val="18"/>
                <w:lang w:val="ru-RU"/>
              </w:rPr>
            </w:pPr>
          </w:p>
        </w:tc>
      </w:tr>
      <w:tr w:rsidR="00FF50AA" w:rsidRPr="000D039F" w14:paraId="51F7C185" w14:textId="77777777" w:rsidTr="006A77B7">
        <w:trPr>
          <w:trHeight w:val="285"/>
        </w:trPr>
        <w:tc>
          <w:tcPr>
            <w:tcW w:w="809" w:type="pct"/>
          </w:tcPr>
          <w:p w14:paraId="373EBEBD" w14:textId="004759E2" w:rsidR="00FF50AA" w:rsidRPr="000D039F" w:rsidRDefault="00FF50AA" w:rsidP="002B408A">
            <w:pPr>
              <w:keepNext/>
              <w:keepLines/>
              <w:tabs>
                <w:tab w:val="clear" w:pos="1134"/>
              </w:tabs>
              <w:spacing w:before="40"/>
              <w:ind w:left="1418" w:hanging="1418"/>
              <w:rPr>
                <w:b/>
                <w:bCs/>
                <w:lang w:val="ru-RU"/>
              </w:rPr>
            </w:pPr>
            <w:r w:rsidRPr="000D039F">
              <w:rPr>
                <w:lang w:val="ru-RU"/>
              </w:rPr>
              <w:t>BCD</w:t>
            </w:r>
          </w:p>
        </w:tc>
        <w:tc>
          <w:tcPr>
            <w:tcW w:w="663" w:type="pct"/>
          </w:tcPr>
          <w:p w14:paraId="7D2828E8" w14:textId="4B3B2BCF" w:rsidR="00FF50AA" w:rsidRPr="000D039F" w:rsidRDefault="00FF50AA" w:rsidP="002B408A">
            <w:pPr>
              <w:tabs>
                <w:tab w:val="clear" w:pos="1134"/>
                <w:tab w:val="clear" w:pos="1871"/>
                <w:tab w:val="clear" w:pos="2268"/>
              </w:tabs>
              <w:spacing w:before="40"/>
              <w:rPr>
                <w:sz w:val="18"/>
                <w:szCs w:val="18"/>
                <w:lang w:val="ru-RU"/>
              </w:rPr>
            </w:pPr>
            <w:r w:rsidRPr="000D039F">
              <w:rPr>
                <w:lang w:val="ru-RU"/>
              </w:rPr>
              <w:t>БКД</w:t>
            </w:r>
          </w:p>
        </w:tc>
        <w:tc>
          <w:tcPr>
            <w:tcW w:w="3528" w:type="pct"/>
          </w:tcPr>
          <w:p w14:paraId="08B63ABB" w14:textId="023FEB98" w:rsidR="00FF50AA" w:rsidRPr="000D039F" w:rsidRDefault="00FF50AA" w:rsidP="002B408A">
            <w:pPr>
              <w:tabs>
                <w:tab w:val="clear" w:pos="1134"/>
                <w:tab w:val="clear" w:pos="1871"/>
                <w:tab w:val="clear" w:pos="2268"/>
              </w:tabs>
              <w:spacing w:before="40"/>
              <w:jc w:val="left"/>
              <w:rPr>
                <w:sz w:val="18"/>
                <w:szCs w:val="18"/>
                <w:lang w:val="ru-RU"/>
              </w:rPr>
            </w:pPr>
            <w:r w:rsidRPr="000D039F">
              <w:rPr>
                <w:lang w:val="ru-RU"/>
              </w:rPr>
              <w:t>Двоично-кодированное десятичное число</w:t>
            </w:r>
          </w:p>
        </w:tc>
      </w:tr>
      <w:tr w:rsidR="00FF50AA" w:rsidRPr="000D039F" w14:paraId="2100C823" w14:textId="77777777" w:rsidTr="006A77B7">
        <w:trPr>
          <w:trHeight w:val="285"/>
        </w:trPr>
        <w:tc>
          <w:tcPr>
            <w:tcW w:w="809" w:type="pct"/>
          </w:tcPr>
          <w:p w14:paraId="3BBA5C59" w14:textId="4C4FEC0C" w:rsidR="00FF50AA" w:rsidRPr="000D039F" w:rsidRDefault="00FF50AA" w:rsidP="002B408A">
            <w:pPr>
              <w:tabs>
                <w:tab w:val="clear" w:pos="1134"/>
              </w:tabs>
              <w:spacing w:before="40"/>
              <w:ind w:left="1418" w:hanging="1418"/>
              <w:rPr>
                <w:lang w:val="ru-RU"/>
              </w:rPr>
            </w:pPr>
            <w:r w:rsidRPr="000D039F">
              <w:rPr>
                <w:lang w:val="ru-RU"/>
              </w:rPr>
              <w:t>BER</w:t>
            </w:r>
          </w:p>
        </w:tc>
        <w:tc>
          <w:tcPr>
            <w:tcW w:w="663" w:type="pct"/>
          </w:tcPr>
          <w:p w14:paraId="7775A143" w14:textId="568E5182" w:rsidR="00FF50AA" w:rsidRPr="000D039F" w:rsidRDefault="00FF50AA" w:rsidP="002B408A">
            <w:pPr>
              <w:tabs>
                <w:tab w:val="clear" w:pos="1134"/>
                <w:tab w:val="clear" w:pos="1871"/>
                <w:tab w:val="clear" w:pos="2268"/>
              </w:tabs>
              <w:spacing w:before="40"/>
              <w:rPr>
                <w:sz w:val="18"/>
                <w:szCs w:val="18"/>
                <w:lang w:val="ru-RU"/>
              </w:rPr>
            </w:pPr>
          </w:p>
        </w:tc>
        <w:tc>
          <w:tcPr>
            <w:tcW w:w="3528" w:type="pct"/>
          </w:tcPr>
          <w:p w14:paraId="76B88CDC" w14:textId="693DD8DE" w:rsidR="00FF50AA" w:rsidRPr="000D039F" w:rsidRDefault="00FF50AA" w:rsidP="002B408A">
            <w:pPr>
              <w:tabs>
                <w:tab w:val="clear" w:pos="1134"/>
                <w:tab w:val="clear" w:pos="1871"/>
                <w:tab w:val="clear" w:pos="2268"/>
              </w:tabs>
              <w:spacing w:before="40"/>
              <w:jc w:val="left"/>
              <w:rPr>
                <w:sz w:val="18"/>
                <w:szCs w:val="18"/>
                <w:lang w:val="ru-RU"/>
              </w:rPr>
            </w:pPr>
            <w:r w:rsidRPr="000D039F">
              <w:rPr>
                <w:lang w:val="ru-RU"/>
              </w:rPr>
              <w:t>Коэффициент ошибок в битах</w:t>
            </w:r>
          </w:p>
        </w:tc>
      </w:tr>
      <w:tr w:rsidR="00FF50AA" w:rsidRPr="000D039F" w14:paraId="12AB39D3" w14:textId="77777777" w:rsidTr="006A77B7">
        <w:trPr>
          <w:trHeight w:val="285"/>
        </w:trPr>
        <w:tc>
          <w:tcPr>
            <w:tcW w:w="809" w:type="pct"/>
          </w:tcPr>
          <w:p w14:paraId="1B5EDCF8" w14:textId="311F6400" w:rsidR="00FF50AA" w:rsidRPr="000D039F" w:rsidRDefault="00FF50AA" w:rsidP="002B408A">
            <w:pPr>
              <w:tabs>
                <w:tab w:val="clear" w:pos="1134"/>
              </w:tabs>
              <w:spacing w:before="40"/>
              <w:ind w:left="1418" w:hanging="1418"/>
              <w:rPr>
                <w:lang w:val="ru-RU"/>
              </w:rPr>
            </w:pPr>
            <w:r w:rsidRPr="000D039F">
              <w:rPr>
                <w:lang w:val="ru-RU"/>
              </w:rPr>
              <w:t>BPS</w:t>
            </w:r>
          </w:p>
        </w:tc>
        <w:tc>
          <w:tcPr>
            <w:tcW w:w="663" w:type="pct"/>
          </w:tcPr>
          <w:p w14:paraId="214FE991" w14:textId="2CD9D27A" w:rsidR="00FF50AA" w:rsidRPr="000D039F" w:rsidRDefault="00FF50AA" w:rsidP="002B408A">
            <w:pPr>
              <w:tabs>
                <w:tab w:val="clear" w:pos="1134"/>
                <w:tab w:val="clear" w:pos="1871"/>
                <w:tab w:val="clear" w:pos="2268"/>
              </w:tabs>
              <w:spacing w:before="40"/>
              <w:rPr>
                <w:sz w:val="18"/>
                <w:szCs w:val="18"/>
                <w:lang w:val="ru-RU"/>
              </w:rPr>
            </w:pPr>
          </w:p>
        </w:tc>
        <w:tc>
          <w:tcPr>
            <w:tcW w:w="3528" w:type="pct"/>
          </w:tcPr>
          <w:p w14:paraId="11C0207E" w14:textId="04B5B4C4" w:rsidR="00FF50AA" w:rsidRPr="000D039F" w:rsidRDefault="00FF50AA" w:rsidP="002B408A">
            <w:pPr>
              <w:tabs>
                <w:tab w:val="clear" w:pos="1134"/>
                <w:tab w:val="clear" w:pos="1871"/>
                <w:tab w:val="clear" w:pos="2268"/>
              </w:tabs>
              <w:spacing w:before="40"/>
              <w:jc w:val="left"/>
              <w:rPr>
                <w:sz w:val="18"/>
                <w:szCs w:val="18"/>
                <w:lang w:val="ru-RU"/>
              </w:rPr>
            </w:pPr>
            <w:r w:rsidRPr="000D039F">
              <w:rPr>
                <w:lang w:val="ru-RU"/>
              </w:rPr>
              <w:t>Биты в секунду</w:t>
            </w:r>
          </w:p>
        </w:tc>
      </w:tr>
      <w:tr w:rsidR="00FF50AA" w:rsidRPr="000D039F" w14:paraId="32080358" w14:textId="77777777" w:rsidTr="006A77B7">
        <w:trPr>
          <w:trHeight w:val="285"/>
        </w:trPr>
        <w:tc>
          <w:tcPr>
            <w:tcW w:w="809" w:type="pct"/>
          </w:tcPr>
          <w:p w14:paraId="12D5328D" w14:textId="1C4C1B7C" w:rsidR="00FF50AA" w:rsidRPr="000D039F" w:rsidRDefault="00FF50AA" w:rsidP="002B408A">
            <w:pPr>
              <w:tabs>
                <w:tab w:val="clear" w:pos="1134"/>
              </w:tabs>
              <w:spacing w:before="40"/>
              <w:ind w:left="1418" w:hanging="1418"/>
              <w:rPr>
                <w:lang w:val="ru-RU"/>
              </w:rPr>
            </w:pPr>
            <w:r w:rsidRPr="000D039F">
              <w:rPr>
                <w:lang w:val="ru-RU"/>
              </w:rPr>
              <w:t>BPSK</w:t>
            </w:r>
          </w:p>
        </w:tc>
        <w:tc>
          <w:tcPr>
            <w:tcW w:w="663" w:type="pct"/>
          </w:tcPr>
          <w:p w14:paraId="180104EC" w14:textId="795ABF79" w:rsidR="00FF50AA" w:rsidRPr="000D039F" w:rsidRDefault="00FF50AA" w:rsidP="002B408A">
            <w:pPr>
              <w:tabs>
                <w:tab w:val="clear" w:pos="1134"/>
                <w:tab w:val="clear" w:pos="1871"/>
                <w:tab w:val="clear" w:pos="2268"/>
              </w:tabs>
              <w:spacing w:before="40"/>
              <w:rPr>
                <w:sz w:val="18"/>
                <w:szCs w:val="18"/>
                <w:lang w:val="ru-RU"/>
              </w:rPr>
            </w:pPr>
            <w:r w:rsidRPr="000D039F">
              <w:rPr>
                <w:lang w:val="ru-RU"/>
              </w:rPr>
              <w:t>ДФМН</w:t>
            </w:r>
          </w:p>
        </w:tc>
        <w:tc>
          <w:tcPr>
            <w:tcW w:w="3528" w:type="pct"/>
          </w:tcPr>
          <w:p w14:paraId="7A267FF6" w14:textId="49E46DD6" w:rsidR="00FF50AA" w:rsidRPr="000D039F" w:rsidRDefault="00FF50AA" w:rsidP="002B408A">
            <w:pPr>
              <w:tabs>
                <w:tab w:val="clear" w:pos="1134"/>
                <w:tab w:val="clear" w:pos="1871"/>
                <w:tab w:val="clear" w:pos="2268"/>
              </w:tabs>
              <w:spacing w:before="40"/>
              <w:jc w:val="left"/>
              <w:rPr>
                <w:sz w:val="18"/>
                <w:szCs w:val="18"/>
                <w:lang w:val="ru-RU"/>
              </w:rPr>
            </w:pPr>
            <w:r w:rsidRPr="000D039F">
              <w:rPr>
                <w:lang w:val="ru-RU"/>
              </w:rPr>
              <w:t>Двухпозиционная фазовая манипуляция</w:t>
            </w:r>
          </w:p>
        </w:tc>
      </w:tr>
      <w:tr w:rsidR="00FF50AA" w:rsidRPr="000D039F" w14:paraId="1C8A0C94" w14:textId="77777777" w:rsidTr="006A77B7">
        <w:trPr>
          <w:trHeight w:val="285"/>
        </w:trPr>
        <w:tc>
          <w:tcPr>
            <w:tcW w:w="809" w:type="pct"/>
          </w:tcPr>
          <w:p w14:paraId="57C0337D" w14:textId="2EC72277" w:rsidR="00FF50AA" w:rsidRPr="000D039F" w:rsidRDefault="00FF50AA" w:rsidP="002B408A">
            <w:pPr>
              <w:tabs>
                <w:tab w:val="clear" w:pos="1134"/>
              </w:tabs>
              <w:spacing w:before="40"/>
              <w:ind w:left="1418" w:hanging="1418"/>
              <w:rPr>
                <w:lang w:val="ru-RU"/>
              </w:rPr>
            </w:pPr>
            <w:r w:rsidRPr="000D039F">
              <w:rPr>
                <w:lang w:val="ru-RU"/>
              </w:rPr>
              <w:t>BR</w:t>
            </w:r>
          </w:p>
        </w:tc>
        <w:tc>
          <w:tcPr>
            <w:tcW w:w="663" w:type="pct"/>
          </w:tcPr>
          <w:p w14:paraId="03841CA1" w14:textId="29708B88" w:rsidR="00FF50AA" w:rsidRPr="000D039F" w:rsidRDefault="00FF50AA" w:rsidP="002B408A">
            <w:pPr>
              <w:tabs>
                <w:tab w:val="clear" w:pos="1134"/>
                <w:tab w:val="clear" w:pos="1871"/>
                <w:tab w:val="clear" w:pos="2268"/>
              </w:tabs>
              <w:spacing w:before="40"/>
              <w:rPr>
                <w:sz w:val="18"/>
                <w:szCs w:val="18"/>
                <w:lang w:val="ru-RU"/>
              </w:rPr>
            </w:pPr>
            <w:r w:rsidRPr="000D039F">
              <w:rPr>
                <w:lang w:val="ru-RU"/>
              </w:rPr>
              <w:t>БР</w:t>
            </w:r>
          </w:p>
        </w:tc>
        <w:tc>
          <w:tcPr>
            <w:tcW w:w="3528" w:type="pct"/>
          </w:tcPr>
          <w:p w14:paraId="7E4AF446" w14:textId="5B569224" w:rsidR="00FF50AA" w:rsidRPr="000D039F" w:rsidRDefault="00FF50AA" w:rsidP="002B408A">
            <w:pPr>
              <w:tabs>
                <w:tab w:val="clear" w:pos="1134"/>
                <w:tab w:val="clear" w:pos="1871"/>
                <w:tab w:val="clear" w:pos="2268"/>
              </w:tabs>
              <w:spacing w:before="40"/>
              <w:jc w:val="left"/>
              <w:rPr>
                <w:sz w:val="18"/>
                <w:szCs w:val="18"/>
                <w:lang w:val="ru-RU"/>
              </w:rPr>
            </w:pPr>
            <w:r w:rsidRPr="000D039F">
              <w:rPr>
                <w:lang w:val="ru-RU"/>
              </w:rPr>
              <w:t>Бюро радиосвязи МСЭ</w:t>
            </w:r>
          </w:p>
        </w:tc>
      </w:tr>
      <w:tr w:rsidR="00FF50AA" w:rsidRPr="000D039F" w14:paraId="08BDE8EE" w14:textId="77777777" w:rsidTr="006A77B7">
        <w:trPr>
          <w:trHeight w:val="285"/>
        </w:trPr>
        <w:tc>
          <w:tcPr>
            <w:tcW w:w="809" w:type="pct"/>
          </w:tcPr>
          <w:p w14:paraId="299E01AA" w14:textId="2881EE79" w:rsidR="00FF50AA" w:rsidRPr="000D039F" w:rsidRDefault="00FF50AA" w:rsidP="002B408A">
            <w:pPr>
              <w:tabs>
                <w:tab w:val="clear" w:pos="1134"/>
              </w:tabs>
              <w:spacing w:before="40"/>
              <w:ind w:left="1418" w:hanging="1418"/>
              <w:rPr>
                <w:lang w:val="ru-RU"/>
              </w:rPr>
            </w:pPr>
            <w:r w:rsidRPr="000D039F">
              <w:rPr>
                <w:lang w:val="ru-RU"/>
              </w:rPr>
              <w:t>BW</w:t>
            </w:r>
          </w:p>
        </w:tc>
        <w:tc>
          <w:tcPr>
            <w:tcW w:w="663" w:type="pct"/>
          </w:tcPr>
          <w:p w14:paraId="2DB295EC" w14:textId="5DA59C92" w:rsidR="00FF50AA" w:rsidRPr="000D039F" w:rsidRDefault="00FF50AA" w:rsidP="002B408A">
            <w:pPr>
              <w:tabs>
                <w:tab w:val="clear" w:pos="1134"/>
                <w:tab w:val="clear" w:pos="1871"/>
                <w:tab w:val="clear" w:pos="2268"/>
              </w:tabs>
              <w:spacing w:before="40"/>
              <w:rPr>
                <w:sz w:val="18"/>
                <w:szCs w:val="18"/>
                <w:lang w:val="ru-RU"/>
              </w:rPr>
            </w:pPr>
            <w:r w:rsidRPr="000D039F">
              <w:rPr>
                <w:lang w:val="ru-RU"/>
              </w:rPr>
              <w:t>ШП</w:t>
            </w:r>
          </w:p>
        </w:tc>
        <w:tc>
          <w:tcPr>
            <w:tcW w:w="3528" w:type="pct"/>
          </w:tcPr>
          <w:p w14:paraId="372E5D4B" w14:textId="23316265" w:rsidR="00FF50AA" w:rsidRPr="000D039F" w:rsidRDefault="00FF50AA" w:rsidP="002B408A">
            <w:pPr>
              <w:tabs>
                <w:tab w:val="clear" w:pos="1134"/>
                <w:tab w:val="clear" w:pos="1871"/>
                <w:tab w:val="clear" w:pos="2268"/>
              </w:tabs>
              <w:spacing w:before="40"/>
              <w:jc w:val="left"/>
              <w:rPr>
                <w:sz w:val="18"/>
                <w:szCs w:val="18"/>
                <w:lang w:val="ru-RU"/>
              </w:rPr>
            </w:pPr>
            <w:r w:rsidRPr="000D039F">
              <w:rPr>
                <w:lang w:val="ru-RU"/>
              </w:rPr>
              <w:t>Ширина полосы</w:t>
            </w:r>
          </w:p>
        </w:tc>
      </w:tr>
      <w:tr w:rsidR="00FF50AA" w:rsidRPr="000D039F" w14:paraId="5E299F60" w14:textId="77777777" w:rsidTr="006A77B7">
        <w:trPr>
          <w:trHeight w:val="285"/>
        </w:trPr>
        <w:tc>
          <w:tcPr>
            <w:tcW w:w="809" w:type="pct"/>
          </w:tcPr>
          <w:p w14:paraId="4D2A0CA4" w14:textId="77777777" w:rsidR="00FF50AA" w:rsidRPr="000D039F" w:rsidRDefault="00FF50AA" w:rsidP="002B408A">
            <w:pPr>
              <w:tabs>
                <w:tab w:val="clear" w:pos="1134"/>
              </w:tabs>
              <w:spacing w:before="40"/>
              <w:ind w:left="1418" w:hanging="1418"/>
              <w:rPr>
                <w:lang w:val="ru-RU"/>
              </w:rPr>
            </w:pPr>
          </w:p>
        </w:tc>
        <w:tc>
          <w:tcPr>
            <w:tcW w:w="663" w:type="pct"/>
          </w:tcPr>
          <w:p w14:paraId="6133D986" w14:textId="77777777" w:rsidR="00FF50AA" w:rsidRPr="000D039F" w:rsidRDefault="00FF50AA" w:rsidP="002B408A">
            <w:pPr>
              <w:tabs>
                <w:tab w:val="clear" w:pos="1134"/>
                <w:tab w:val="clear" w:pos="1871"/>
                <w:tab w:val="clear" w:pos="2268"/>
              </w:tabs>
              <w:spacing w:before="40"/>
              <w:rPr>
                <w:lang w:val="ru-RU"/>
              </w:rPr>
            </w:pPr>
          </w:p>
        </w:tc>
        <w:tc>
          <w:tcPr>
            <w:tcW w:w="3528" w:type="pct"/>
          </w:tcPr>
          <w:p w14:paraId="1D2CE3BE" w14:textId="77777777" w:rsidR="00FF50AA" w:rsidRPr="000D039F" w:rsidRDefault="00FF50AA" w:rsidP="002B408A">
            <w:pPr>
              <w:tabs>
                <w:tab w:val="clear" w:pos="1134"/>
                <w:tab w:val="clear" w:pos="1871"/>
                <w:tab w:val="clear" w:pos="2268"/>
              </w:tabs>
              <w:spacing w:before="40"/>
              <w:jc w:val="left"/>
              <w:rPr>
                <w:lang w:val="ru-RU"/>
              </w:rPr>
            </w:pPr>
          </w:p>
        </w:tc>
      </w:tr>
      <w:tr w:rsidR="00FF50AA" w:rsidRPr="000D039F" w14:paraId="7C0D231C" w14:textId="77777777" w:rsidTr="006A77B7">
        <w:trPr>
          <w:trHeight w:val="285"/>
        </w:trPr>
        <w:tc>
          <w:tcPr>
            <w:tcW w:w="809" w:type="pct"/>
          </w:tcPr>
          <w:p w14:paraId="09DEB331" w14:textId="4BA3E857" w:rsidR="00FF50AA" w:rsidRPr="000D039F" w:rsidRDefault="00FF50AA" w:rsidP="002B408A">
            <w:pPr>
              <w:keepNext/>
              <w:keepLines/>
              <w:tabs>
                <w:tab w:val="clear" w:pos="1134"/>
              </w:tabs>
              <w:spacing w:before="40"/>
              <w:ind w:left="1418" w:hanging="1418"/>
              <w:rPr>
                <w:lang w:val="ru-RU"/>
              </w:rPr>
            </w:pPr>
            <w:r w:rsidRPr="000D039F">
              <w:rPr>
                <w:b/>
                <w:bCs/>
                <w:lang w:val="ru-RU"/>
              </w:rPr>
              <w:lastRenderedPageBreak/>
              <w:t>C</w:t>
            </w:r>
          </w:p>
        </w:tc>
        <w:tc>
          <w:tcPr>
            <w:tcW w:w="663" w:type="pct"/>
          </w:tcPr>
          <w:p w14:paraId="3F8D064A" w14:textId="77777777" w:rsidR="00FF50AA" w:rsidRPr="000D039F" w:rsidRDefault="00FF50AA" w:rsidP="002B408A">
            <w:pPr>
              <w:keepNext/>
              <w:keepLines/>
              <w:tabs>
                <w:tab w:val="clear" w:pos="1134"/>
                <w:tab w:val="clear" w:pos="1871"/>
                <w:tab w:val="clear" w:pos="2268"/>
              </w:tabs>
              <w:spacing w:before="40"/>
              <w:rPr>
                <w:lang w:val="ru-RU"/>
              </w:rPr>
            </w:pPr>
          </w:p>
        </w:tc>
        <w:tc>
          <w:tcPr>
            <w:tcW w:w="3528" w:type="pct"/>
          </w:tcPr>
          <w:p w14:paraId="20371429" w14:textId="77777777" w:rsidR="00FF50AA" w:rsidRPr="000D039F" w:rsidRDefault="00FF50AA" w:rsidP="002B408A">
            <w:pPr>
              <w:keepNext/>
              <w:keepLines/>
              <w:tabs>
                <w:tab w:val="clear" w:pos="1134"/>
                <w:tab w:val="clear" w:pos="1871"/>
                <w:tab w:val="clear" w:pos="2268"/>
              </w:tabs>
              <w:spacing w:before="40"/>
              <w:jc w:val="left"/>
              <w:rPr>
                <w:lang w:val="ru-RU"/>
              </w:rPr>
            </w:pPr>
          </w:p>
        </w:tc>
      </w:tr>
      <w:tr w:rsidR="00FF50AA" w:rsidRPr="000D039F" w14:paraId="0C2D8F0F" w14:textId="77777777" w:rsidTr="006A77B7">
        <w:trPr>
          <w:trHeight w:val="285"/>
        </w:trPr>
        <w:tc>
          <w:tcPr>
            <w:tcW w:w="809" w:type="pct"/>
          </w:tcPr>
          <w:p w14:paraId="277AD636" w14:textId="286FC997" w:rsidR="00FF50AA" w:rsidRPr="000D039F" w:rsidRDefault="00FF50AA" w:rsidP="002B408A">
            <w:pPr>
              <w:keepNext/>
              <w:keepLines/>
              <w:tabs>
                <w:tab w:val="clear" w:pos="1134"/>
              </w:tabs>
              <w:spacing w:before="40"/>
              <w:ind w:left="1418" w:hanging="1418"/>
              <w:rPr>
                <w:b/>
                <w:bCs/>
                <w:lang w:val="ru-RU"/>
              </w:rPr>
            </w:pPr>
            <w:r w:rsidRPr="000D039F">
              <w:rPr>
                <w:i/>
                <w:iCs/>
                <w:lang w:val="ru-RU"/>
              </w:rPr>
              <w:t>C</w:t>
            </w:r>
            <w:r w:rsidRPr="000D039F">
              <w:rPr>
                <w:lang w:val="ru-RU"/>
              </w:rPr>
              <w:t>/</w:t>
            </w:r>
            <w:r w:rsidRPr="000D039F">
              <w:rPr>
                <w:i/>
                <w:iCs/>
                <w:lang w:val="ru-RU"/>
              </w:rPr>
              <w:t>N</w:t>
            </w:r>
            <w:r w:rsidRPr="000D039F">
              <w:rPr>
                <w:vertAlign w:val="subscript"/>
                <w:lang w:val="ru-RU"/>
              </w:rPr>
              <w:t>0</w:t>
            </w:r>
          </w:p>
        </w:tc>
        <w:tc>
          <w:tcPr>
            <w:tcW w:w="663" w:type="pct"/>
          </w:tcPr>
          <w:p w14:paraId="2E789C0D" w14:textId="23545AE3" w:rsidR="00FF50AA" w:rsidRPr="000D039F" w:rsidRDefault="00FF50AA" w:rsidP="002B408A">
            <w:pPr>
              <w:keepNext/>
              <w:keepLines/>
              <w:tabs>
                <w:tab w:val="clear" w:pos="1134"/>
                <w:tab w:val="clear" w:pos="1871"/>
                <w:tab w:val="clear" w:pos="2268"/>
              </w:tabs>
              <w:spacing w:before="40"/>
              <w:rPr>
                <w:lang w:val="ru-RU"/>
              </w:rPr>
            </w:pPr>
          </w:p>
        </w:tc>
        <w:tc>
          <w:tcPr>
            <w:tcW w:w="3528" w:type="pct"/>
          </w:tcPr>
          <w:p w14:paraId="64076EAB" w14:textId="253C34CF" w:rsidR="00FF50AA" w:rsidRPr="000D039F" w:rsidRDefault="00FF50AA" w:rsidP="002B408A">
            <w:pPr>
              <w:keepNext/>
              <w:keepLines/>
              <w:tabs>
                <w:tab w:val="clear" w:pos="1134"/>
                <w:tab w:val="clear" w:pos="1871"/>
                <w:tab w:val="clear" w:pos="2268"/>
              </w:tabs>
              <w:spacing w:before="40"/>
              <w:jc w:val="left"/>
              <w:rPr>
                <w:lang w:val="ru-RU"/>
              </w:rPr>
            </w:pPr>
            <w:r w:rsidRPr="000D039F">
              <w:rPr>
                <w:lang w:val="ru-RU"/>
              </w:rPr>
              <w:t>Отношение несущей к плотности шума</w:t>
            </w:r>
          </w:p>
        </w:tc>
      </w:tr>
      <w:tr w:rsidR="00FF50AA" w:rsidRPr="000D039F" w14:paraId="36DF5F88" w14:textId="77777777" w:rsidTr="006A77B7">
        <w:trPr>
          <w:trHeight w:val="285"/>
        </w:trPr>
        <w:tc>
          <w:tcPr>
            <w:tcW w:w="809" w:type="pct"/>
          </w:tcPr>
          <w:p w14:paraId="3A2EB371" w14:textId="3260C4FD" w:rsidR="00FF50AA" w:rsidRPr="000D039F" w:rsidRDefault="00FF50AA" w:rsidP="002B408A">
            <w:pPr>
              <w:tabs>
                <w:tab w:val="clear" w:pos="1134"/>
              </w:tabs>
              <w:spacing w:before="40"/>
              <w:ind w:left="1418" w:hanging="1418"/>
              <w:rPr>
                <w:i/>
                <w:iCs/>
                <w:lang w:val="ru-RU"/>
              </w:rPr>
            </w:pPr>
            <w:r w:rsidRPr="000D039F">
              <w:rPr>
                <w:lang w:val="ru-RU"/>
              </w:rPr>
              <w:t>C&amp;DH</w:t>
            </w:r>
          </w:p>
        </w:tc>
        <w:tc>
          <w:tcPr>
            <w:tcW w:w="663" w:type="pct"/>
          </w:tcPr>
          <w:p w14:paraId="2CA6D390" w14:textId="762F76D3" w:rsidR="00FF50AA" w:rsidRPr="000D039F" w:rsidRDefault="00FF50AA" w:rsidP="002B408A">
            <w:pPr>
              <w:tabs>
                <w:tab w:val="clear" w:pos="1134"/>
                <w:tab w:val="clear" w:pos="1871"/>
                <w:tab w:val="clear" w:pos="2268"/>
              </w:tabs>
              <w:spacing w:before="40"/>
              <w:rPr>
                <w:lang w:val="ru-RU"/>
              </w:rPr>
            </w:pPr>
          </w:p>
        </w:tc>
        <w:tc>
          <w:tcPr>
            <w:tcW w:w="3528" w:type="pct"/>
          </w:tcPr>
          <w:p w14:paraId="170F092A" w14:textId="11C2BE3F" w:rsidR="00FF50AA" w:rsidRPr="000D039F" w:rsidRDefault="00FF50AA" w:rsidP="002B408A">
            <w:pPr>
              <w:tabs>
                <w:tab w:val="clear" w:pos="1134"/>
                <w:tab w:val="clear" w:pos="1871"/>
                <w:tab w:val="clear" w:pos="2268"/>
              </w:tabs>
              <w:spacing w:before="40"/>
              <w:jc w:val="left"/>
              <w:rPr>
                <w:lang w:val="ru-RU"/>
              </w:rPr>
            </w:pPr>
            <w:r w:rsidRPr="000D039F">
              <w:rPr>
                <w:lang w:val="ru-RU"/>
              </w:rPr>
              <w:t>Обработка команд и данных</w:t>
            </w:r>
          </w:p>
        </w:tc>
      </w:tr>
      <w:tr w:rsidR="00FF50AA" w:rsidRPr="000D039F" w14:paraId="709804A7" w14:textId="77777777" w:rsidTr="006A77B7">
        <w:trPr>
          <w:trHeight w:val="285"/>
        </w:trPr>
        <w:tc>
          <w:tcPr>
            <w:tcW w:w="809" w:type="pct"/>
          </w:tcPr>
          <w:p w14:paraId="51C6B057" w14:textId="12F75BDB" w:rsidR="00FF50AA" w:rsidRPr="000D039F" w:rsidRDefault="00FF50AA" w:rsidP="002B408A">
            <w:pPr>
              <w:tabs>
                <w:tab w:val="clear" w:pos="1134"/>
              </w:tabs>
              <w:spacing w:before="40"/>
              <w:ind w:left="1418" w:hanging="1418"/>
              <w:rPr>
                <w:lang w:val="ru-RU"/>
              </w:rPr>
            </w:pPr>
            <w:r w:rsidRPr="000D039F">
              <w:rPr>
                <w:lang w:val="ru-RU"/>
              </w:rPr>
              <w:t>CaeM</w:t>
            </w:r>
          </w:p>
        </w:tc>
        <w:tc>
          <w:tcPr>
            <w:tcW w:w="663" w:type="pct"/>
          </w:tcPr>
          <w:p w14:paraId="4E67DEE8" w14:textId="0921212F" w:rsidR="00FF50AA" w:rsidRPr="000D039F" w:rsidRDefault="00FF50AA" w:rsidP="002B408A">
            <w:pPr>
              <w:tabs>
                <w:tab w:val="clear" w:pos="1134"/>
                <w:tab w:val="clear" w:pos="1871"/>
                <w:tab w:val="clear" w:pos="2268"/>
              </w:tabs>
              <w:spacing w:before="40"/>
              <w:rPr>
                <w:lang w:val="ru-RU"/>
              </w:rPr>
            </w:pPr>
            <w:r w:rsidRPr="000D039F">
              <w:rPr>
                <w:lang w:val="ru-RU"/>
              </w:rPr>
              <w:t>КАМ</w:t>
            </w:r>
          </w:p>
        </w:tc>
        <w:tc>
          <w:tcPr>
            <w:tcW w:w="3528" w:type="pct"/>
          </w:tcPr>
          <w:p w14:paraId="01DF5A4E" w14:textId="77093094" w:rsidR="00FF50AA" w:rsidRPr="000D039F" w:rsidRDefault="00FF50AA" w:rsidP="002B408A">
            <w:pPr>
              <w:tabs>
                <w:tab w:val="clear" w:pos="1134"/>
                <w:tab w:val="clear" w:pos="1871"/>
                <w:tab w:val="clear" w:pos="2268"/>
              </w:tabs>
              <w:spacing w:before="40"/>
              <w:jc w:val="left"/>
              <w:rPr>
                <w:lang w:val="ru-RU"/>
              </w:rPr>
            </w:pPr>
            <w:r w:rsidRPr="000D039F">
              <w:rPr>
                <w:lang w:val="ru-RU"/>
              </w:rPr>
              <w:t xml:space="preserve">Комиссия по авиационной метеорологии </w:t>
            </w:r>
          </w:p>
        </w:tc>
      </w:tr>
      <w:tr w:rsidR="00FF50AA" w:rsidRPr="000D039F" w14:paraId="2430DBF4" w14:textId="77777777" w:rsidTr="006A77B7">
        <w:trPr>
          <w:trHeight w:val="285"/>
        </w:trPr>
        <w:tc>
          <w:tcPr>
            <w:tcW w:w="809" w:type="pct"/>
          </w:tcPr>
          <w:p w14:paraId="1E973B3E" w14:textId="0172F1C4" w:rsidR="00FF50AA" w:rsidRPr="000D039F" w:rsidRDefault="00FF50AA" w:rsidP="002B408A">
            <w:pPr>
              <w:tabs>
                <w:tab w:val="clear" w:pos="1134"/>
              </w:tabs>
              <w:spacing w:before="40"/>
              <w:ind w:left="1418" w:hanging="1418"/>
              <w:rPr>
                <w:lang w:val="ru-RU"/>
              </w:rPr>
            </w:pPr>
            <w:r w:rsidRPr="000D039F">
              <w:rPr>
                <w:lang w:val="ru-RU"/>
              </w:rPr>
              <w:t>CAgM</w:t>
            </w:r>
          </w:p>
        </w:tc>
        <w:tc>
          <w:tcPr>
            <w:tcW w:w="663" w:type="pct"/>
          </w:tcPr>
          <w:p w14:paraId="2AC88C78" w14:textId="5702C750" w:rsidR="00FF50AA" w:rsidRPr="000D039F" w:rsidRDefault="00FF50AA" w:rsidP="002B408A">
            <w:pPr>
              <w:tabs>
                <w:tab w:val="clear" w:pos="1134"/>
                <w:tab w:val="clear" w:pos="1871"/>
                <w:tab w:val="clear" w:pos="2268"/>
              </w:tabs>
              <w:spacing w:before="40"/>
              <w:rPr>
                <w:lang w:val="ru-RU"/>
              </w:rPr>
            </w:pPr>
            <w:r w:rsidRPr="000D039F">
              <w:rPr>
                <w:lang w:val="ru-RU"/>
              </w:rPr>
              <w:t>КСхМ</w:t>
            </w:r>
          </w:p>
        </w:tc>
        <w:tc>
          <w:tcPr>
            <w:tcW w:w="3528" w:type="pct"/>
          </w:tcPr>
          <w:p w14:paraId="6AC1B45A" w14:textId="369998B9" w:rsidR="00FF50AA" w:rsidRPr="000D039F" w:rsidRDefault="00FF50AA" w:rsidP="002B408A">
            <w:pPr>
              <w:tabs>
                <w:tab w:val="clear" w:pos="1134"/>
                <w:tab w:val="clear" w:pos="1871"/>
                <w:tab w:val="clear" w:pos="2268"/>
              </w:tabs>
              <w:spacing w:before="40"/>
              <w:jc w:val="left"/>
              <w:rPr>
                <w:lang w:val="ru-RU"/>
              </w:rPr>
            </w:pPr>
            <w:r w:rsidRPr="000D039F">
              <w:rPr>
                <w:lang w:val="ru-RU"/>
              </w:rPr>
              <w:t xml:space="preserve">Комиссия по сельскохозяйственной метеорологии </w:t>
            </w:r>
          </w:p>
        </w:tc>
      </w:tr>
      <w:tr w:rsidR="00FF50AA" w:rsidRPr="000D039F" w14:paraId="72DAF4AF" w14:textId="77777777" w:rsidTr="006A77B7">
        <w:trPr>
          <w:trHeight w:val="285"/>
        </w:trPr>
        <w:tc>
          <w:tcPr>
            <w:tcW w:w="809" w:type="pct"/>
          </w:tcPr>
          <w:p w14:paraId="5D750E42" w14:textId="54E9D383" w:rsidR="00FF50AA" w:rsidRPr="000D039F" w:rsidRDefault="00FF50AA" w:rsidP="002B408A">
            <w:pPr>
              <w:tabs>
                <w:tab w:val="clear" w:pos="1134"/>
              </w:tabs>
              <w:spacing w:before="40"/>
              <w:ind w:left="1418" w:hanging="1418"/>
              <w:rPr>
                <w:lang w:val="ru-RU"/>
              </w:rPr>
            </w:pPr>
            <w:r w:rsidRPr="000D039F">
              <w:rPr>
                <w:lang w:val="ru-RU"/>
              </w:rPr>
              <w:t>CAS</w:t>
            </w:r>
          </w:p>
        </w:tc>
        <w:tc>
          <w:tcPr>
            <w:tcW w:w="663" w:type="pct"/>
          </w:tcPr>
          <w:p w14:paraId="6EB0D2B0" w14:textId="20A52D98" w:rsidR="00FF50AA" w:rsidRPr="000D039F" w:rsidRDefault="00FF50AA" w:rsidP="002B408A">
            <w:pPr>
              <w:tabs>
                <w:tab w:val="clear" w:pos="1134"/>
                <w:tab w:val="clear" w:pos="1871"/>
                <w:tab w:val="clear" w:pos="2268"/>
              </w:tabs>
              <w:spacing w:before="40"/>
              <w:rPr>
                <w:lang w:val="ru-RU"/>
              </w:rPr>
            </w:pPr>
            <w:r w:rsidRPr="000D039F">
              <w:rPr>
                <w:lang w:val="ru-RU"/>
              </w:rPr>
              <w:t>КАН</w:t>
            </w:r>
          </w:p>
        </w:tc>
        <w:tc>
          <w:tcPr>
            <w:tcW w:w="3528" w:type="pct"/>
          </w:tcPr>
          <w:p w14:paraId="108FAC8A" w14:textId="3D84CDE5" w:rsidR="00FF50AA" w:rsidRPr="000D039F" w:rsidRDefault="00FF50AA" w:rsidP="002B408A">
            <w:pPr>
              <w:tabs>
                <w:tab w:val="clear" w:pos="1134"/>
                <w:tab w:val="clear" w:pos="1871"/>
                <w:tab w:val="clear" w:pos="2268"/>
              </w:tabs>
              <w:spacing w:before="40"/>
              <w:jc w:val="left"/>
              <w:rPr>
                <w:lang w:val="ru-RU"/>
              </w:rPr>
            </w:pPr>
            <w:r w:rsidRPr="000D039F">
              <w:rPr>
                <w:lang w:val="ru-RU"/>
              </w:rPr>
              <w:t xml:space="preserve">Комиссия по атмосферным наукам </w:t>
            </w:r>
          </w:p>
        </w:tc>
      </w:tr>
      <w:tr w:rsidR="00FF50AA" w:rsidRPr="000D039F" w14:paraId="603170BC" w14:textId="77777777" w:rsidTr="006A77B7">
        <w:trPr>
          <w:trHeight w:val="285"/>
        </w:trPr>
        <w:tc>
          <w:tcPr>
            <w:tcW w:w="809" w:type="pct"/>
          </w:tcPr>
          <w:p w14:paraId="4A62CE04" w14:textId="63BEC56B" w:rsidR="00FF50AA" w:rsidRPr="000D039F" w:rsidRDefault="00FF50AA" w:rsidP="002B408A">
            <w:pPr>
              <w:tabs>
                <w:tab w:val="clear" w:pos="1134"/>
              </w:tabs>
              <w:spacing w:before="40"/>
              <w:ind w:left="1418" w:hanging="1418"/>
              <w:rPr>
                <w:lang w:val="ru-RU"/>
              </w:rPr>
            </w:pPr>
            <w:r w:rsidRPr="000D039F">
              <w:rPr>
                <w:lang w:val="ru-RU"/>
              </w:rPr>
              <w:t>CBS</w:t>
            </w:r>
          </w:p>
        </w:tc>
        <w:tc>
          <w:tcPr>
            <w:tcW w:w="663" w:type="pct"/>
          </w:tcPr>
          <w:p w14:paraId="4B865654" w14:textId="7BD2D869" w:rsidR="00FF50AA" w:rsidRPr="000D039F" w:rsidRDefault="00FF50AA" w:rsidP="002B408A">
            <w:pPr>
              <w:tabs>
                <w:tab w:val="clear" w:pos="1134"/>
                <w:tab w:val="clear" w:pos="1871"/>
                <w:tab w:val="clear" w:pos="2268"/>
              </w:tabs>
              <w:spacing w:before="40"/>
              <w:rPr>
                <w:lang w:val="ru-RU"/>
              </w:rPr>
            </w:pPr>
            <w:r w:rsidRPr="000D039F">
              <w:rPr>
                <w:lang w:val="ru-RU"/>
              </w:rPr>
              <w:t>КОС</w:t>
            </w:r>
          </w:p>
        </w:tc>
        <w:tc>
          <w:tcPr>
            <w:tcW w:w="3528" w:type="pct"/>
          </w:tcPr>
          <w:p w14:paraId="7BAABD69" w14:textId="2ADB981E" w:rsidR="00FF50AA" w:rsidRPr="000D039F" w:rsidRDefault="00FF50AA" w:rsidP="002B408A">
            <w:pPr>
              <w:tabs>
                <w:tab w:val="clear" w:pos="1134"/>
                <w:tab w:val="clear" w:pos="1871"/>
                <w:tab w:val="clear" w:pos="2268"/>
              </w:tabs>
              <w:spacing w:before="40"/>
              <w:jc w:val="left"/>
              <w:rPr>
                <w:lang w:val="ru-RU"/>
              </w:rPr>
            </w:pPr>
            <w:r w:rsidRPr="000D039F">
              <w:rPr>
                <w:lang w:val="ru-RU"/>
              </w:rPr>
              <w:t>Комиссия по основным системам</w:t>
            </w:r>
          </w:p>
        </w:tc>
      </w:tr>
      <w:tr w:rsidR="00FF50AA" w:rsidRPr="000D039F" w14:paraId="5FC7B797" w14:textId="77777777" w:rsidTr="006A77B7">
        <w:trPr>
          <w:trHeight w:val="285"/>
        </w:trPr>
        <w:tc>
          <w:tcPr>
            <w:tcW w:w="809" w:type="pct"/>
          </w:tcPr>
          <w:p w14:paraId="305AB58C" w14:textId="0BDAF732" w:rsidR="00FF50AA" w:rsidRPr="000D039F" w:rsidRDefault="00FF50AA" w:rsidP="002B408A">
            <w:pPr>
              <w:tabs>
                <w:tab w:val="clear" w:pos="1134"/>
              </w:tabs>
              <w:spacing w:before="40"/>
              <w:ind w:left="1418" w:hanging="1418"/>
              <w:rPr>
                <w:lang w:val="ru-RU"/>
              </w:rPr>
            </w:pPr>
            <w:r w:rsidRPr="000D039F">
              <w:rPr>
                <w:lang w:val="ru-RU"/>
              </w:rPr>
              <w:t>CCD</w:t>
            </w:r>
          </w:p>
        </w:tc>
        <w:tc>
          <w:tcPr>
            <w:tcW w:w="663" w:type="pct"/>
          </w:tcPr>
          <w:p w14:paraId="22F39853" w14:textId="15EE7DFB" w:rsidR="00FF50AA" w:rsidRPr="000D039F" w:rsidRDefault="00FF50AA" w:rsidP="002B408A">
            <w:pPr>
              <w:tabs>
                <w:tab w:val="clear" w:pos="1134"/>
                <w:tab w:val="clear" w:pos="1871"/>
                <w:tab w:val="clear" w:pos="2268"/>
              </w:tabs>
              <w:spacing w:before="40"/>
              <w:rPr>
                <w:lang w:val="ru-RU"/>
              </w:rPr>
            </w:pPr>
          </w:p>
        </w:tc>
        <w:tc>
          <w:tcPr>
            <w:tcW w:w="3528" w:type="pct"/>
          </w:tcPr>
          <w:p w14:paraId="7627612B" w14:textId="45678D24" w:rsidR="00FF50AA" w:rsidRPr="000D039F" w:rsidRDefault="00FF50AA" w:rsidP="002B408A">
            <w:pPr>
              <w:tabs>
                <w:tab w:val="clear" w:pos="1134"/>
                <w:tab w:val="clear" w:pos="1871"/>
                <w:tab w:val="clear" w:pos="2268"/>
              </w:tabs>
              <w:spacing w:before="40"/>
              <w:jc w:val="left"/>
              <w:rPr>
                <w:lang w:val="ru-RU"/>
              </w:rPr>
            </w:pPr>
            <w:r w:rsidRPr="000D039F">
              <w:rPr>
                <w:lang w:val="ru-RU"/>
              </w:rPr>
              <w:t>Прибор с зарядовой связью</w:t>
            </w:r>
          </w:p>
        </w:tc>
      </w:tr>
      <w:tr w:rsidR="00FF50AA" w:rsidRPr="000D039F" w14:paraId="1CF1C58C" w14:textId="77777777" w:rsidTr="006A77B7">
        <w:trPr>
          <w:trHeight w:val="285"/>
        </w:trPr>
        <w:tc>
          <w:tcPr>
            <w:tcW w:w="809" w:type="pct"/>
          </w:tcPr>
          <w:p w14:paraId="2AC25666" w14:textId="02344D33" w:rsidR="00FF50AA" w:rsidRPr="000D039F" w:rsidRDefault="00FF50AA" w:rsidP="002B408A">
            <w:pPr>
              <w:tabs>
                <w:tab w:val="clear" w:pos="1134"/>
              </w:tabs>
              <w:spacing w:before="40"/>
              <w:ind w:left="1418" w:hanging="1418"/>
              <w:rPr>
                <w:lang w:val="ru-RU"/>
              </w:rPr>
            </w:pPr>
            <w:r w:rsidRPr="000D039F">
              <w:rPr>
                <w:lang w:val="ru-RU"/>
              </w:rPr>
              <w:t>CCIR</w:t>
            </w:r>
          </w:p>
        </w:tc>
        <w:tc>
          <w:tcPr>
            <w:tcW w:w="663" w:type="pct"/>
          </w:tcPr>
          <w:p w14:paraId="7C795CEB" w14:textId="43C93CD2" w:rsidR="00FF50AA" w:rsidRPr="000D039F" w:rsidRDefault="00FF50AA" w:rsidP="002B408A">
            <w:pPr>
              <w:tabs>
                <w:tab w:val="clear" w:pos="1134"/>
                <w:tab w:val="clear" w:pos="1871"/>
                <w:tab w:val="clear" w:pos="2268"/>
              </w:tabs>
              <w:spacing w:before="40"/>
              <w:rPr>
                <w:lang w:val="ru-RU"/>
              </w:rPr>
            </w:pPr>
            <w:r w:rsidRPr="000D039F">
              <w:rPr>
                <w:lang w:val="ru-RU"/>
              </w:rPr>
              <w:t>МККР</w:t>
            </w:r>
          </w:p>
        </w:tc>
        <w:tc>
          <w:tcPr>
            <w:tcW w:w="3528" w:type="pct"/>
          </w:tcPr>
          <w:p w14:paraId="56EEA9B7" w14:textId="309E7A8A" w:rsidR="00FF50AA" w:rsidRPr="000D039F" w:rsidRDefault="00FF50AA" w:rsidP="002B408A">
            <w:pPr>
              <w:tabs>
                <w:tab w:val="clear" w:pos="1134"/>
                <w:tab w:val="clear" w:pos="1871"/>
                <w:tab w:val="clear" w:pos="2268"/>
              </w:tabs>
              <w:spacing w:before="40"/>
              <w:jc w:val="left"/>
              <w:rPr>
                <w:lang w:val="ru-RU"/>
              </w:rPr>
            </w:pPr>
            <w:r w:rsidRPr="000D039F">
              <w:rPr>
                <w:lang w:val="ru-RU"/>
              </w:rPr>
              <w:t xml:space="preserve">Международный консультативный комитет по радио) (см. МСЭ-R) </w:t>
            </w:r>
          </w:p>
        </w:tc>
      </w:tr>
      <w:tr w:rsidR="00FF50AA" w:rsidRPr="000D039F" w14:paraId="49FB2684" w14:textId="77777777" w:rsidTr="006A77B7">
        <w:trPr>
          <w:trHeight w:val="285"/>
        </w:trPr>
        <w:tc>
          <w:tcPr>
            <w:tcW w:w="809" w:type="pct"/>
          </w:tcPr>
          <w:p w14:paraId="65E5B978" w14:textId="43017663" w:rsidR="00FF50AA" w:rsidRPr="000D039F" w:rsidRDefault="00FF50AA" w:rsidP="002B408A">
            <w:pPr>
              <w:tabs>
                <w:tab w:val="clear" w:pos="1134"/>
              </w:tabs>
              <w:spacing w:before="40"/>
              <w:ind w:left="1418" w:hanging="1418"/>
              <w:rPr>
                <w:lang w:val="ru-RU"/>
              </w:rPr>
            </w:pPr>
            <w:r w:rsidRPr="000D039F">
              <w:rPr>
                <w:lang w:val="ru-RU"/>
              </w:rPr>
              <w:t>CCl</w:t>
            </w:r>
          </w:p>
        </w:tc>
        <w:tc>
          <w:tcPr>
            <w:tcW w:w="663" w:type="pct"/>
          </w:tcPr>
          <w:p w14:paraId="390915BF" w14:textId="1A2F0AB9" w:rsidR="00FF50AA" w:rsidRPr="000D039F" w:rsidRDefault="00FF50AA" w:rsidP="002B408A">
            <w:pPr>
              <w:tabs>
                <w:tab w:val="clear" w:pos="1134"/>
                <w:tab w:val="clear" w:pos="1871"/>
                <w:tab w:val="clear" w:pos="2268"/>
              </w:tabs>
              <w:spacing w:before="40"/>
              <w:rPr>
                <w:lang w:val="ru-RU"/>
              </w:rPr>
            </w:pPr>
            <w:r w:rsidRPr="000D039F">
              <w:rPr>
                <w:lang w:val="ru-RU"/>
              </w:rPr>
              <w:t>ККл</w:t>
            </w:r>
          </w:p>
        </w:tc>
        <w:tc>
          <w:tcPr>
            <w:tcW w:w="3528" w:type="pct"/>
          </w:tcPr>
          <w:p w14:paraId="2C942278" w14:textId="4ACFDF84" w:rsidR="00FF50AA" w:rsidRPr="000D039F" w:rsidRDefault="00FF50AA" w:rsidP="002B408A">
            <w:pPr>
              <w:tabs>
                <w:tab w:val="clear" w:pos="1134"/>
                <w:tab w:val="clear" w:pos="1871"/>
                <w:tab w:val="clear" w:pos="2268"/>
              </w:tabs>
              <w:spacing w:before="40"/>
              <w:jc w:val="left"/>
              <w:rPr>
                <w:lang w:val="ru-RU"/>
              </w:rPr>
            </w:pPr>
            <w:r w:rsidRPr="000D039F">
              <w:rPr>
                <w:lang w:val="ru-RU"/>
              </w:rPr>
              <w:t>Комиссия по климатологии</w:t>
            </w:r>
          </w:p>
        </w:tc>
      </w:tr>
      <w:tr w:rsidR="00FF50AA" w:rsidRPr="000D039F" w14:paraId="00716F4C" w14:textId="77777777" w:rsidTr="006A77B7">
        <w:trPr>
          <w:trHeight w:val="285"/>
        </w:trPr>
        <w:tc>
          <w:tcPr>
            <w:tcW w:w="809" w:type="pct"/>
          </w:tcPr>
          <w:p w14:paraId="16A548E7" w14:textId="1AC7594E" w:rsidR="00FF50AA" w:rsidRPr="000D039F" w:rsidRDefault="00FF50AA" w:rsidP="002B408A">
            <w:pPr>
              <w:tabs>
                <w:tab w:val="clear" w:pos="1134"/>
              </w:tabs>
              <w:spacing w:before="40"/>
              <w:ind w:left="1418" w:hanging="1418"/>
              <w:rPr>
                <w:lang w:val="ru-RU"/>
              </w:rPr>
            </w:pPr>
            <w:r w:rsidRPr="000D039F">
              <w:rPr>
                <w:lang w:val="ru-RU"/>
              </w:rPr>
              <w:t>CCRS</w:t>
            </w:r>
          </w:p>
        </w:tc>
        <w:tc>
          <w:tcPr>
            <w:tcW w:w="663" w:type="pct"/>
          </w:tcPr>
          <w:p w14:paraId="5DEA87B4" w14:textId="19BB2B28" w:rsidR="00FF50AA" w:rsidRPr="000D039F" w:rsidRDefault="00FF50AA" w:rsidP="002B408A">
            <w:pPr>
              <w:tabs>
                <w:tab w:val="clear" w:pos="1134"/>
                <w:tab w:val="clear" w:pos="1871"/>
                <w:tab w:val="clear" w:pos="2268"/>
              </w:tabs>
              <w:spacing w:before="40"/>
              <w:rPr>
                <w:lang w:val="ru-RU"/>
              </w:rPr>
            </w:pPr>
            <w:r w:rsidRPr="000D039F">
              <w:rPr>
                <w:lang w:val="ru-RU"/>
              </w:rPr>
              <w:t>КЦДЗ</w:t>
            </w:r>
          </w:p>
        </w:tc>
        <w:tc>
          <w:tcPr>
            <w:tcW w:w="3528" w:type="pct"/>
          </w:tcPr>
          <w:p w14:paraId="0964F0AA" w14:textId="23BEAD90" w:rsidR="00FF50AA" w:rsidRPr="000D039F" w:rsidRDefault="00FF50AA" w:rsidP="002B408A">
            <w:pPr>
              <w:tabs>
                <w:tab w:val="clear" w:pos="1134"/>
                <w:tab w:val="clear" w:pos="1871"/>
                <w:tab w:val="clear" w:pos="2268"/>
              </w:tabs>
              <w:spacing w:before="40"/>
              <w:jc w:val="left"/>
              <w:rPr>
                <w:lang w:val="ru-RU"/>
              </w:rPr>
            </w:pPr>
            <w:r w:rsidRPr="000D039F">
              <w:rPr>
                <w:lang w:val="ru-RU"/>
              </w:rPr>
              <w:t>Канадский центр дистанционного зондирования</w:t>
            </w:r>
          </w:p>
        </w:tc>
      </w:tr>
      <w:tr w:rsidR="00FF50AA" w:rsidRPr="000D039F" w14:paraId="6C93BDA0" w14:textId="77777777" w:rsidTr="006A77B7">
        <w:trPr>
          <w:trHeight w:val="285"/>
        </w:trPr>
        <w:tc>
          <w:tcPr>
            <w:tcW w:w="809" w:type="pct"/>
          </w:tcPr>
          <w:p w14:paraId="69112006" w14:textId="7ADE959D" w:rsidR="00FF50AA" w:rsidRPr="000D039F" w:rsidRDefault="00FF50AA" w:rsidP="002B408A">
            <w:pPr>
              <w:tabs>
                <w:tab w:val="clear" w:pos="1134"/>
              </w:tabs>
              <w:spacing w:before="40"/>
              <w:ind w:left="1418" w:hanging="1418"/>
              <w:rPr>
                <w:lang w:val="ru-RU"/>
              </w:rPr>
            </w:pPr>
            <w:r w:rsidRPr="000D039F">
              <w:rPr>
                <w:lang w:val="ru-RU"/>
              </w:rPr>
              <w:t>CCSDS</w:t>
            </w:r>
          </w:p>
        </w:tc>
        <w:tc>
          <w:tcPr>
            <w:tcW w:w="663" w:type="pct"/>
          </w:tcPr>
          <w:p w14:paraId="51067E4A" w14:textId="7963CD70" w:rsidR="00FF50AA" w:rsidRPr="000D039F" w:rsidRDefault="00FF50AA" w:rsidP="002B408A">
            <w:pPr>
              <w:tabs>
                <w:tab w:val="clear" w:pos="1134"/>
                <w:tab w:val="clear" w:pos="1871"/>
                <w:tab w:val="clear" w:pos="2268"/>
              </w:tabs>
              <w:spacing w:before="40"/>
              <w:rPr>
                <w:lang w:val="ru-RU"/>
              </w:rPr>
            </w:pPr>
          </w:p>
        </w:tc>
        <w:tc>
          <w:tcPr>
            <w:tcW w:w="3528" w:type="pct"/>
          </w:tcPr>
          <w:p w14:paraId="0127BD3F" w14:textId="65152249" w:rsidR="00FF50AA" w:rsidRPr="000D039F" w:rsidRDefault="00FF50AA" w:rsidP="002B408A">
            <w:pPr>
              <w:tabs>
                <w:tab w:val="clear" w:pos="1134"/>
                <w:tab w:val="clear" w:pos="1871"/>
                <w:tab w:val="clear" w:pos="2268"/>
              </w:tabs>
              <w:spacing w:before="40"/>
              <w:jc w:val="left"/>
              <w:rPr>
                <w:lang w:val="ru-RU"/>
              </w:rPr>
            </w:pPr>
            <w:r w:rsidRPr="000D039F">
              <w:rPr>
                <w:lang w:val="ru-RU"/>
              </w:rPr>
              <w:t>Консультативный комитет по системам космических данных</w:t>
            </w:r>
          </w:p>
        </w:tc>
      </w:tr>
      <w:tr w:rsidR="00FF50AA" w:rsidRPr="000D039F" w14:paraId="6B47BD0F" w14:textId="77777777" w:rsidTr="006A77B7">
        <w:trPr>
          <w:trHeight w:val="285"/>
        </w:trPr>
        <w:tc>
          <w:tcPr>
            <w:tcW w:w="809" w:type="pct"/>
          </w:tcPr>
          <w:p w14:paraId="258326DE" w14:textId="3A2CDD90" w:rsidR="00FF50AA" w:rsidRPr="000D039F" w:rsidRDefault="00FF50AA" w:rsidP="002B408A">
            <w:pPr>
              <w:tabs>
                <w:tab w:val="clear" w:pos="1134"/>
              </w:tabs>
              <w:spacing w:before="40"/>
              <w:ind w:left="1418" w:hanging="1418"/>
              <w:rPr>
                <w:lang w:val="ru-RU"/>
              </w:rPr>
            </w:pPr>
            <w:r w:rsidRPr="000D039F">
              <w:rPr>
                <w:lang w:val="ru-RU"/>
              </w:rPr>
              <w:t>CDA</w:t>
            </w:r>
          </w:p>
        </w:tc>
        <w:tc>
          <w:tcPr>
            <w:tcW w:w="663" w:type="pct"/>
          </w:tcPr>
          <w:p w14:paraId="3376E4EC" w14:textId="33A075BB" w:rsidR="00FF50AA" w:rsidRPr="000D039F" w:rsidRDefault="00FF50AA" w:rsidP="002B408A">
            <w:pPr>
              <w:tabs>
                <w:tab w:val="clear" w:pos="1134"/>
                <w:tab w:val="clear" w:pos="1871"/>
                <w:tab w:val="clear" w:pos="2268"/>
              </w:tabs>
              <w:spacing w:before="40"/>
              <w:rPr>
                <w:lang w:val="ru-RU"/>
              </w:rPr>
            </w:pPr>
            <w:r w:rsidRPr="000D039F">
              <w:rPr>
                <w:lang w:val="ru-RU"/>
              </w:rPr>
              <w:t>УСД</w:t>
            </w:r>
          </w:p>
        </w:tc>
        <w:tc>
          <w:tcPr>
            <w:tcW w:w="3528" w:type="pct"/>
          </w:tcPr>
          <w:p w14:paraId="7338F624" w14:textId="76D13477" w:rsidR="00FF50AA" w:rsidRPr="000D039F" w:rsidRDefault="00FF50AA" w:rsidP="002B408A">
            <w:pPr>
              <w:tabs>
                <w:tab w:val="clear" w:pos="1134"/>
                <w:tab w:val="clear" w:pos="1871"/>
                <w:tab w:val="clear" w:pos="2268"/>
              </w:tabs>
              <w:spacing w:before="40"/>
              <w:jc w:val="left"/>
              <w:rPr>
                <w:lang w:val="ru-RU"/>
              </w:rPr>
            </w:pPr>
            <w:r w:rsidRPr="000D039F">
              <w:rPr>
                <w:lang w:val="ru-RU"/>
              </w:rPr>
              <w:t>Управление и сбор данных</w:t>
            </w:r>
          </w:p>
        </w:tc>
      </w:tr>
      <w:tr w:rsidR="00FF50AA" w:rsidRPr="000D039F" w14:paraId="23F27383" w14:textId="77777777" w:rsidTr="006A77B7">
        <w:trPr>
          <w:trHeight w:val="285"/>
        </w:trPr>
        <w:tc>
          <w:tcPr>
            <w:tcW w:w="809" w:type="pct"/>
          </w:tcPr>
          <w:p w14:paraId="6F493DA0" w14:textId="27463A30" w:rsidR="00FF50AA" w:rsidRPr="000D039F" w:rsidRDefault="00FF50AA" w:rsidP="002B408A">
            <w:pPr>
              <w:tabs>
                <w:tab w:val="clear" w:pos="1134"/>
              </w:tabs>
              <w:spacing w:before="40"/>
              <w:ind w:left="1418" w:hanging="1418"/>
              <w:rPr>
                <w:lang w:val="ru-RU"/>
              </w:rPr>
            </w:pPr>
            <w:r w:rsidRPr="000D039F">
              <w:rPr>
                <w:lang w:val="ru-RU"/>
              </w:rPr>
              <w:t>CDAS</w:t>
            </w:r>
          </w:p>
        </w:tc>
        <w:tc>
          <w:tcPr>
            <w:tcW w:w="663" w:type="pct"/>
          </w:tcPr>
          <w:p w14:paraId="67CE24D3" w14:textId="2DD14A12" w:rsidR="00FF50AA" w:rsidRPr="000D039F" w:rsidRDefault="00FF50AA" w:rsidP="002B408A">
            <w:pPr>
              <w:tabs>
                <w:tab w:val="clear" w:pos="1134"/>
                <w:tab w:val="clear" w:pos="1871"/>
                <w:tab w:val="clear" w:pos="2268"/>
              </w:tabs>
              <w:spacing w:before="40"/>
              <w:rPr>
                <w:lang w:val="ru-RU"/>
              </w:rPr>
            </w:pPr>
            <w:r w:rsidRPr="000D039F">
              <w:rPr>
                <w:lang w:val="ru-RU"/>
              </w:rPr>
              <w:t>СУСД</w:t>
            </w:r>
          </w:p>
        </w:tc>
        <w:tc>
          <w:tcPr>
            <w:tcW w:w="3528" w:type="pct"/>
          </w:tcPr>
          <w:p w14:paraId="6A679CAC" w14:textId="52D6B34A" w:rsidR="00FF50AA" w:rsidRPr="000D039F" w:rsidRDefault="00FF50AA" w:rsidP="002B408A">
            <w:pPr>
              <w:tabs>
                <w:tab w:val="clear" w:pos="1134"/>
                <w:tab w:val="clear" w:pos="1871"/>
                <w:tab w:val="clear" w:pos="2268"/>
              </w:tabs>
              <w:spacing w:before="40"/>
              <w:jc w:val="left"/>
              <w:rPr>
                <w:lang w:val="ru-RU"/>
              </w:rPr>
            </w:pPr>
            <w:r w:rsidRPr="000D039F">
              <w:rPr>
                <w:lang w:val="ru-RU"/>
              </w:rPr>
              <w:t>Станция управления и сбора данных</w:t>
            </w:r>
          </w:p>
        </w:tc>
      </w:tr>
      <w:tr w:rsidR="00FF50AA" w:rsidRPr="000D039F" w14:paraId="43C08EA6" w14:textId="77777777" w:rsidTr="006A77B7">
        <w:trPr>
          <w:trHeight w:val="285"/>
        </w:trPr>
        <w:tc>
          <w:tcPr>
            <w:tcW w:w="809" w:type="pct"/>
          </w:tcPr>
          <w:p w14:paraId="710E41E9" w14:textId="4D2D57F0" w:rsidR="00FF50AA" w:rsidRPr="000D039F" w:rsidRDefault="00FF50AA" w:rsidP="002B408A">
            <w:pPr>
              <w:tabs>
                <w:tab w:val="clear" w:pos="1134"/>
              </w:tabs>
              <w:spacing w:before="40"/>
              <w:ind w:left="1418" w:hanging="1418"/>
              <w:rPr>
                <w:lang w:val="ru-RU"/>
              </w:rPr>
            </w:pPr>
            <w:r w:rsidRPr="000D039F">
              <w:rPr>
                <w:lang w:val="ru-RU"/>
              </w:rPr>
              <w:t>CEOS</w:t>
            </w:r>
          </w:p>
        </w:tc>
        <w:tc>
          <w:tcPr>
            <w:tcW w:w="663" w:type="pct"/>
          </w:tcPr>
          <w:p w14:paraId="4B037D35" w14:textId="511364C9" w:rsidR="00FF50AA" w:rsidRPr="000D039F" w:rsidRDefault="00FF50AA" w:rsidP="002B408A">
            <w:pPr>
              <w:tabs>
                <w:tab w:val="clear" w:pos="1134"/>
                <w:tab w:val="clear" w:pos="1871"/>
                <w:tab w:val="clear" w:pos="2268"/>
              </w:tabs>
              <w:spacing w:before="40"/>
              <w:rPr>
                <w:lang w:val="ru-RU"/>
              </w:rPr>
            </w:pPr>
            <w:r w:rsidRPr="000D039F">
              <w:rPr>
                <w:lang w:val="ru-RU"/>
              </w:rPr>
              <w:t>КЕОС</w:t>
            </w:r>
          </w:p>
        </w:tc>
        <w:tc>
          <w:tcPr>
            <w:tcW w:w="3528" w:type="pct"/>
          </w:tcPr>
          <w:p w14:paraId="5FE733F1" w14:textId="11A8F3AE" w:rsidR="00FF50AA" w:rsidRPr="000D039F" w:rsidRDefault="00FF50AA" w:rsidP="002B408A">
            <w:pPr>
              <w:tabs>
                <w:tab w:val="clear" w:pos="1134"/>
                <w:tab w:val="clear" w:pos="1871"/>
                <w:tab w:val="clear" w:pos="2268"/>
              </w:tabs>
              <w:spacing w:before="40"/>
              <w:jc w:val="left"/>
              <w:rPr>
                <w:lang w:val="ru-RU"/>
              </w:rPr>
            </w:pPr>
            <w:r w:rsidRPr="000D039F">
              <w:rPr>
                <w:lang w:val="ru-RU"/>
              </w:rPr>
              <w:t>Комитет по спутниковым наблюдениям за Землей</w:t>
            </w:r>
          </w:p>
        </w:tc>
      </w:tr>
      <w:tr w:rsidR="00FF50AA" w:rsidRPr="000D039F" w14:paraId="28416B72" w14:textId="77777777" w:rsidTr="006A77B7">
        <w:trPr>
          <w:trHeight w:val="285"/>
        </w:trPr>
        <w:tc>
          <w:tcPr>
            <w:tcW w:w="809" w:type="pct"/>
          </w:tcPr>
          <w:p w14:paraId="1E091E48" w14:textId="70C3BEAA" w:rsidR="00FF50AA" w:rsidRPr="000D039F" w:rsidRDefault="00FF50AA" w:rsidP="002B408A">
            <w:pPr>
              <w:tabs>
                <w:tab w:val="clear" w:pos="1134"/>
              </w:tabs>
              <w:spacing w:before="40"/>
              <w:ind w:left="1418" w:hanging="1418"/>
              <w:rPr>
                <w:lang w:val="ru-RU"/>
              </w:rPr>
            </w:pPr>
            <w:r w:rsidRPr="000D039F">
              <w:rPr>
                <w:lang w:val="ru-RU"/>
              </w:rPr>
              <w:t>CERES</w:t>
            </w:r>
          </w:p>
        </w:tc>
        <w:tc>
          <w:tcPr>
            <w:tcW w:w="663" w:type="pct"/>
          </w:tcPr>
          <w:p w14:paraId="5EDB8187" w14:textId="04CD37EE" w:rsidR="00FF50AA" w:rsidRPr="000D039F" w:rsidRDefault="00FF50AA" w:rsidP="002B408A">
            <w:pPr>
              <w:tabs>
                <w:tab w:val="clear" w:pos="1134"/>
                <w:tab w:val="clear" w:pos="1871"/>
                <w:tab w:val="clear" w:pos="2268"/>
              </w:tabs>
              <w:spacing w:before="40"/>
              <w:rPr>
                <w:lang w:val="ru-RU"/>
              </w:rPr>
            </w:pPr>
          </w:p>
        </w:tc>
        <w:tc>
          <w:tcPr>
            <w:tcW w:w="3528" w:type="pct"/>
          </w:tcPr>
          <w:p w14:paraId="2604FBED" w14:textId="19990CDD" w:rsidR="00FF50AA" w:rsidRPr="000D039F" w:rsidRDefault="00FF50AA" w:rsidP="002B408A">
            <w:pPr>
              <w:tabs>
                <w:tab w:val="clear" w:pos="1134"/>
                <w:tab w:val="clear" w:pos="1871"/>
                <w:tab w:val="clear" w:pos="2268"/>
              </w:tabs>
              <w:spacing w:before="40"/>
              <w:jc w:val="left"/>
              <w:rPr>
                <w:lang w:val="ru-RU"/>
              </w:rPr>
            </w:pPr>
            <w:r w:rsidRPr="000D039F">
              <w:rPr>
                <w:lang w:val="ru-RU"/>
              </w:rPr>
              <w:t>Система изучения радиационного баланса облаков и Земли</w:t>
            </w:r>
          </w:p>
        </w:tc>
      </w:tr>
      <w:tr w:rsidR="00FF50AA" w:rsidRPr="000D039F" w14:paraId="2AD48DC5" w14:textId="77777777" w:rsidTr="006A77B7">
        <w:trPr>
          <w:trHeight w:val="285"/>
        </w:trPr>
        <w:tc>
          <w:tcPr>
            <w:tcW w:w="809" w:type="pct"/>
          </w:tcPr>
          <w:p w14:paraId="72A9AFF1" w14:textId="374F800E" w:rsidR="00FF50AA" w:rsidRPr="000D039F" w:rsidRDefault="00FF50AA" w:rsidP="002B408A">
            <w:pPr>
              <w:tabs>
                <w:tab w:val="clear" w:pos="1134"/>
              </w:tabs>
              <w:spacing w:before="40"/>
              <w:ind w:left="1418" w:hanging="1418"/>
              <w:rPr>
                <w:lang w:val="ru-RU"/>
              </w:rPr>
            </w:pPr>
            <w:r w:rsidRPr="000D039F">
              <w:rPr>
                <w:lang w:val="ru-RU"/>
              </w:rPr>
              <w:t>CGMS</w:t>
            </w:r>
          </w:p>
        </w:tc>
        <w:tc>
          <w:tcPr>
            <w:tcW w:w="663" w:type="pct"/>
          </w:tcPr>
          <w:p w14:paraId="72CFA6C9" w14:textId="72BDE207" w:rsidR="00FF50AA" w:rsidRPr="000D039F" w:rsidRDefault="00FF50AA" w:rsidP="002B408A">
            <w:pPr>
              <w:tabs>
                <w:tab w:val="clear" w:pos="1134"/>
                <w:tab w:val="clear" w:pos="1871"/>
                <w:tab w:val="clear" w:pos="2268"/>
              </w:tabs>
              <w:spacing w:before="40"/>
              <w:rPr>
                <w:lang w:val="ru-RU"/>
              </w:rPr>
            </w:pPr>
            <w:r w:rsidRPr="000D039F">
              <w:rPr>
                <w:lang w:val="ru-RU"/>
              </w:rPr>
              <w:t>КГМС</w:t>
            </w:r>
          </w:p>
        </w:tc>
        <w:tc>
          <w:tcPr>
            <w:tcW w:w="3528" w:type="pct"/>
          </w:tcPr>
          <w:p w14:paraId="233E5F23" w14:textId="1F8F4C09" w:rsidR="00FF50AA" w:rsidRPr="000D039F" w:rsidRDefault="00FF50AA" w:rsidP="002B408A">
            <w:pPr>
              <w:tabs>
                <w:tab w:val="clear" w:pos="1134"/>
                <w:tab w:val="clear" w:pos="1871"/>
                <w:tab w:val="clear" w:pos="2268"/>
              </w:tabs>
              <w:spacing w:before="40"/>
              <w:jc w:val="left"/>
              <w:rPr>
                <w:lang w:val="ru-RU"/>
              </w:rPr>
            </w:pPr>
            <w:r w:rsidRPr="000D039F">
              <w:rPr>
                <w:lang w:val="ru-RU"/>
              </w:rPr>
              <w:t>Координационная группа по метеорологическим спутникам</w:t>
            </w:r>
          </w:p>
        </w:tc>
      </w:tr>
      <w:tr w:rsidR="00FF50AA" w:rsidRPr="000D039F" w14:paraId="04993DEF" w14:textId="77777777" w:rsidTr="006A77B7">
        <w:trPr>
          <w:trHeight w:val="285"/>
        </w:trPr>
        <w:tc>
          <w:tcPr>
            <w:tcW w:w="809" w:type="pct"/>
          </w:tcPr>
          <w:p w14:paraId="657028AE" w14:textId="05E9A18A" w:rsidR="00FF50AA" w:rsidRPr="000D039F" w:rsidRDefault="00FF50AA" w:rsidP="002B408A">
            <w:pPr>
              <w:tabs>
                <w:tab w:val="clear" w:pos="1134"/>
              </w:tabs>
              <w:spacing w:before="40"/>
              <w:ind w:left="1418" w:hanging="1418"/>
              <w:rPr>
                <w:lang w:val="ru-RU"/>
              </w:rPr>
            </w:pPr>
            <w:r w:rsidRPr="000D039F">
              <w:rPr>
                <w:lang w:val="ru-RU"/>
              </w:rPr>
              <w:t>CHy</w:t>
            </w:r>
          </w:p>
        </w:tc>
        <w:tc>
          <w:tcPr>
            <w:tcW w:w="663" w:type="pct"/>
          </w:tcPr>
          <w:p w14:paraId="1AD57CB2" w14:textId="7995119D" w:rsidR="00FF50AA" w:rsidRPr="000D039F" w:rsidRDefault="00FF50AA" w:rsidP="002B408A">
            <w:pPr>
              <w:tabs>
                <w:tab w:val="clear" w:pos="1134"/>
                <w:tab w:val="clear" w:pos="1871"/>
                <w:tab w:val="clear" w:pos="2268"/>
              </w:tabs>
              <w:spacing w:before="40"/>
              <w:rPr>
                <w:lang w:val="ru-RU"/>
              </w:rPr>
            </w:pPr>
            <w:r w:rsidRPr="000D039F">
              <w:rPr>
                <w:lang w:val="ru-RU"/>
              </w:rPr>
              <w:t>КГи</w:t>
            </w:r>
          </w:p>
        </w:tc>
        <w:tc>
          <w:tcPr>
            <w:tcW w:w="3528" w:type="pct"/>
          </w:tcPr>
          <w:p w14:paraId="0B1D7835" w14:textId="5764AF43" w:rsidR="00FF50AA" w:rsidRPr="000D039F" w:rsidRDefault="00FF50AA" w:rsidP="002B408A">
            <w:pPr>
              <w:tabs>
                <w:tab w:val="clear" w:pos="1134"/>
                <w:tab w:val="clear" w:pos="1871"/>
                <w:tab w:val="clear" w:pos="2268"/>
              </w:tabs>
              <w:spacing w:before="40"/>
              <w:jc w:val="left"/>
              <w:rPr>
                <w:lang w:val="ru-RU"/>
              </w:rPr>
            </w:pPr>
            <w:r w:rsidRPr="000D039F">
              <w:rPr>
                <w:lang w:val="ru-RU"/>
              </w:rPr>
              <w:t>Комиссия по гидрологии (ВМО)</w:t>
            </w:r>
          </w:p>
        </w:tc>
      </w:tr>
      <w:tr w:rsidR="00FF50AA" w:rsidRPr="000D039F" w14:paraId="4208CE72" w14:textId="77777777" w:rsidTr="006A77B7">
        <w:trPr>
          <w:trHeight w:val="285"/>
        </w:trPr>
        <w:tc>
          <w:tcPr>
            <w:tcW w:w="809" w:type="pct"/>
          </w:tcPr>
          <w:p w14:paraId="7050B0A0" w14:textId="66E4D5E3" w:rsidR="00FF50AA" w:rsidRPr="000D039F" w:rsidRDefault="00FF50AA" w:rsidP="002B408A">
            <w:pPr>
              <w:tabs>
                <w:tab w:val="clear" w:pos="1134"/>
              </w:tabs>
              <w:spacing w:before="40"/>
              <w:ind w:left="1418" w:hanging="1418"/>
              <w:rPr>
                <w:lang w:val="ru-RU"/>
              </w:rPr>
            </w:pPr>
            <w:r w:rsidRPr="000D039F">
              <w:rPr>
                <w:lang w:val="ru-RU"/>
              </w:rPr>
              <w:t>CIESIN</w:t>
            </w:r>
          </w:p>
        </w:tc>
        <w:tc>
          <w:tcPr>
            <w:tcW w:w="663" w:type="pct"/>
          </w:tcPr>
          <w:p w14:paraId="6294E920" w14:textId="66D1A39A" w:rsidR="00FF50AA" w:rsidRPr="000D039F" w:rsidRDefault="00FF50AA" w:rsidP="002B408A">
            <w:pPr>
              <w:tabs>
                <w:tab w:val="clear" w:pos="1134"/>
                <w:tab w:val="clear" w:pos="1871"/>
                <w:tab w:val="clear" w:pos="2268"/>
              </w:tabs>
              <w:spacing w:before="40"/>
              <w:rPr>
                <w:lang w:val="ru-RU"/>
              </w:rPr>
            </w:pPr>
            <w:r w:rsidRPr="000D039F">
              <w:rPr>
                <w:lang w:val="ru-RU"/>
              </w:rPr>
              <w:t>СИЕСИН</w:t>
            </w:r>
          </w:p>
        </w:tc>
        <w:tc>
          <w:tcPr>
            <w:tcW w:w="3528" w:type="pct"/>
          </w:tcPr>
          <w:p w14:paraId="05C06C56" w14:textId="4CA48DCF" w:rsidR="00FF50AA" w:rsidRPr="000D039F" w:rsidRDefault="00FF50AA" w:rsidP="002B408A">
            <w:pPr>
              <w:tabs>
                <w:tab w:val="clear" w:pos="1134"/>
                <w:tab w:val="clear" w:pos="1871"/>
                <w:tab w:val="clear" w:pos="2268"/>
              </w:tabs>
              <w:spacing w:before="40"/>
              <w:jc w:val="left"/>
              <w:rPr>
                <w:lang w:val="ru-RU"/>
              </w:rPr>
            </w:pPr>
            <w:r w:rsidRPr="000D039F">
              <w:rPr>
                <w:lang w:val="ru-RU"/>
              </w:rPr>
              <w:t>Консорциум Международной сети для передачи информации в области наук о Земле</w:t>
            </w:r>
          </w:p>
        </w:tc>
      </w:tr>
      <w:tr w:rsidR="00FF50AA" w:rsidRPr="000D039F" w14:paraId="0B4C370A" w14:textId="77777777" w:rsidTr="006A77B7">
        <w:trPr>
          <w:trHeight w:val="285"/>
        </w:trPr>
        <w:tc>
          <w:tcPr>
            <w:tcW w:w="809" w:type="pct"/>
          </w:tcPr>
          <w:p w14:paraId="4C94238D" w14:textId="05E83455" w:rsidR="00FF50AA" w:rsidRPr="000D039F" w:rsidRDefault="00FF50AA" w:rsidP="002B408A">
            <w:pPr>
              <w:tabs>
                <w:tab w:val="clear" w:pos="1134"/>
              </w:tabs>
              <w:spacing w:before="40"/>
              <w:ind w:left="1418" w:hanging="1418"/>
              <w:rPr>
                <w:lang w:val="ru-RU"/>
              </w:rPr>
            </w:pPr>
            <w:r w:rsidRPr="000D039F">
              <w:rPr>
                <w:lang w:val="ru-RU"/>
              </w:rPr>
              <w:t>CIMO</w:t>
            </w:r>
          </w:p>
        </w:tc>
        <w:tc>
          <w:tcPr>
            <w:tcW w:w="663" w:type="pct"/>
          </w:tcPr>
          <w:p w14:paraId="6A24BD4C" w14:textId="137E369F" w:rsidR="00FF50AA" w:rsidRPr="000D039F" w:rsidRDefault="00FF50AA" w:rsidP="002B408A">
            <w:pPr>
              <w:tabs>
                <w:tab w:val="clear" w:pos="1134"/>
                <w:tab w:val="clear" w:pos="1871"/>
                <w:tab w:val="clear" w:pos="2268"/>
              </w:tabs>
              <w:spacing w:before="40"/>
              <w:rPr>
                <w:lang w:val="ru-RU"/>
              </w:rPr>
            </w:pPr>
            <w:r w:rsidRPr="000D039F">
              <w:rPr>
                <w:lang w:val="ru-RU"/>
              </w:rPr>
              <w:t>КПМН</w:t>
            </w:r>
          </w:p>
        </w:tc>
        <w:tc>
          <w:tcPr>
            <w:tcW w:w="3528" w:type="pct"/>
          </w:tcPr>
          <w:p w14:paraId="1E7F0E16" w14:textId="5FE10A53" w:rsidR="00FF50AA" w:rsidRPr="000D039F" w:rsidRDefault="00FF50AA" w:rsidP="002B408A">
            <w:pPr>
              <w:tabs>
                <w:tab w:val="clear" w:pos="1134"/>
                <w:tab w:val="clear" w:pos="1871"/>
                <w:tab w:val="clear" w:pos="2268"/>
              </w:tabs>
              <w:spacing w:before="40"/>
              <w:jc w:val="left"/>
              <w:rPr>
                <w:lang w:val="ru-RU"/>
              </w:rPr>
            </w:pPr>
            <w:r w:rsidRPr="000D039F">
              <w:rPr>
                <w:lang w:val="ru-RU"/>
              </w:rPr>
              <w:t>Комиссия по приборам и методам наблюдений</w:t>
            </w:r>
          </w:p>
        </w:tc>
      </w:tr>
      <w:tr w:rsidR="00FF50AA" w:rsidRPr="000D039F" w14:paraId="5C4E8A31" w14:textId="77777777" w:rsidTr="006A77B7">
        <w:trPr>
          <w:trHeight w:val="285"/>
        </w:trPr>
        <w:tc>
          <w:tcPr>
            <w:tcW w:w="809" w:type="pct"/>
          </w:tcPr>
          <w:p w14:paraId="75150B2E" w14:textId="4C184F25" w:rsidR="00FF50AA" w:rsidRPr="000D039F" w:rsidRDefault="00FF50AA" w:rsidP="002B408A">
            <w:pPr>
              <w:tabs>
                <w:tab w:val="clear" w:pos="1134"/>
              </w:tabs>
              <w:spacing w:before="40"/>
              <w:ind w:left="1418" w:hanging="1418"/>
              <w:rPr>
                <w:lang w:val="ru-RU"/>
              </w:rPr>
            </w:pPr>
            <w:r w:rsidRPr="000D039F">
              <w:rPr>
                <w:lang w:val="ru-RU"/>
              </w:rPr>
              <w:t>CIMSS</w:t>
            </w:r>
          </w:p>
        </w:tc>
        <w:tc>
          <w:tcPr>
            <w:tcW w:w="663" w:type="pct"/>
          </w:tcPr>
          <w:p w14:paraId="435AE629" w14:textId="6C0225E9" w:rsidR="00FF50AA" w:rsidRPr="000D039F" w:rsidRDefault="00FF50AA" w:rsidP="002B408A">
            <w:pPr>
              <w:tabs>
                <w:tab w:val="clear" w:pos="1134"/>
                <w:tab w:val="clear" w:pos="1871"/>
                <w:tab w:val="clear" w:pos="2268"/>
              </w:tabs>
              <w:spacing w:before="40"/>
              <w:rPr>
                <w:lang w:val="ru-RU"/>
              </w:rPr>
            </w:pPr>
            <w:r w:rsidRPr="000D039F">
              <w:rPr>
                <w:lang w:val="ru-RU"/>
              </w:rPr>
              <w:t>КИМСИ</w:t>
            </w:r>
          </w:p>
        </w:tc>
        <w:tc>
          <w:tcPr>
            <w:tcW w:w="3528" w:type="pct"/>
          </w:tcPr>
          <w:p w14:paraId="113C95E1" w14:textId="575600F8" w:rsidR="00FF50AA" w:rsidRPr="000D039F" w:rsidRDefault="00FF50AA" w:rsidP="002B408A">
            <w:pPr>
              <w:tabs>
                <w:tab w:val="clear" w:pos="1134"/>
                <w:tab w:val="clear" w:pos="1871"/>
                <w:tab w:val="clear" w:pos="2268"/>
              </w:tabs>
              <w:spacing w:before="40"/>
              <w:jc w:val="left"/>
              <w:rPr>
                <w:lang w:val="ru-RU"/>
              </w:rPr>
            </w:pPr>
            <w:r w:rsidRPr="000D039F">
              <w:rPr>
                <w:lang w:val="ru-RU"/>
              </w:rPr>
              <w:t>Кооперативный институт метеорологических спутниковых исследований</w:t>
            </w:r>
          </w:p>
        </w:tc>
      </w:tr>
      <w:tr w:rsidR="00FF50AA" w:rsidRPr="000D039F" w14:paraId="18121E7A" w14:textId="77777777" w:rsidTr="006A77B7">
        <w:trPr>
          <w:trHeight w:val="285"/>
        </w:trPr>
        <w:tc>
          <w:tcPr>
            <w:tcW w:w="809" w:type="pct"/>
          </w:tcPr>
          <w:p w14:paraId="22A51973" w14:textId="0A27E2B3" w:rsidR="00FF50AA" w:rsidRPr="000D039F" w:rsidRDefault="00FF50AA" w:rsidP="002B408A">
            <w:pPr>
              <w:tabs>
                <w:tab w:val="clear" w:pos="1134"/>
              </w:tabs>
              <w:spacing w:before="40"/>
              <w:ind w:left="1418" w:hanging="1418"/>
              <w:rPr>
                <w:lang w:val="ru-RU"/>
              </w:rPr>
            </w:pPr>
            <w:r w:rsidRPr="000D039F">
              <w:rPr>
                <w:lang w:val="ru-RU"/>
              </w:rPr>
              <w:t>CLICOM</w:t>
            </w:r>
          </w:p>
        </w:tc>
        <w:tc>
          <w:tcPr>
            <w:tcW w:w="663" w:type="pct"/>
          </w:tcPr>
          <w:p w14:paraId="32CE2573" w14:textId="297545AB" w:rsidR="00FF50AA" w:rsidRPr="000D039F" w:rsidRDefault="00FF50AA" w:rsidP="002B408A">
            <w:pPr>
              <w:tabs>
                <w:tab w:val="clear" w:pos="1134"/>
                <w:tab w:val="clear" w:pos="1871"/>
                <w:tab w:val="clear" w:pos="2268"/>
              </w:tabs>
              <w:spacing w:before="40"/>
              <w:rPr>
                <w:lang w:val="ru-RU"/>
              </w:rPr>
            </w:pPr>
            <w:r w:rsidRPr="000D039F">
              <w:rPr>
                <w:lang w:val="ru-RU"/>
              </w:rPr>
              <w:t>КЛИКОМ</w:t>
            </w:r>
          </w:p>
        </w:tc>
        <w:tc>
          <w:tcPr>
            <w:tcW w:w="3528" w:type="pct"/>
          </w:tcPr>
          <w:p w14:paraId="297F69FF" w14:textId="19701CBD" w:rsidR="00FF50AA" w:rsidRPr="000D039F" w:rsidRDefault="00FF50AA" w:rsidP="002B408A">
            <w:pPr>
              <w:tabs>
                <w:tab w:val="clear" w:pos="1134"/>
                <w:tab w:val="clear" w:pos="1871"/>
                <w:tab w:val="clear" w:pos="2268"/>
              </w:tabs>
              <w:spacing w:before="40"/>
              <w:jc w:val="left"/>
              <w:rPr>
                <w:lang w:val="ru-RU"/>
              </w:rPr>
            </w:pPr>
            <w:r w:rsidRPr="000D039F">
              <w:rPr>
                <w:lang w:val="ru-RU"/>
              </w:rPr>
              <w:t>Применения ЭВМ в климатологии</w:t>
            </w:r>
          </w:p>
        </w:tc>
      </w:tr>
      <w:tr w:rsidR="00FF50AA" w:rsidRPr="000D039F" w14:paraId="149FC238" w14:textId="77777777" w:rsidTr="006A77B7">
        <w:trPr>
          <w:trHeight w:val="285"/>
        </w:trPr>
        <w:tc>
          <w:tcPr>
            <w:tcW w:w="809" w:type="pct"/>
          </w:tcPr>
          <w:p w14:paraId="05C6D2AD" w14:textId="4FEAAB4B" w:rsidR="00FF50AA" w:rsidRPr="000D039F" w:rsidRDefault="00FF50AA" w:rsidP="002B408A">
            <w:pPr>
              <w:tabs>
                <w:tab w:val="clear" w:pos="1134"/>
              </w:tabs>
              <w:spacing w:before="40"/>
              <w:ind w:left="1418" w:hanging="1418"/>
              <w:rPr>
                <w:lang w:val="ru-RU"/>
              </w:rPr>
            </w:pPr>
            <w:r w:rsidRPr="000D039F">
              <w:rPr>
                <w:lang w:val="ru-RU"/>
              </w:rPr>
              <w:t>CLINO</w:t>
            </w:r>
          </w:p>
        </w:tc>
        <w:tc>
          <w:tcPr>
            <w:tcW w:w="663" w:type="pct"/>
          </w:tcPr>
          <w:p w14:paraId="378CF1BE" w14:textId="12FE8BDD" w:rsidR="00FF50AA" w:rsidRPr="000D039F" w:rsidRDefault="00FF50AA" w:rsidP="002B408A">
            <w:pPr>
              <w:tabs>
                <w:tab w:val="clear" w:pos="1134"/>
                <w:tab w:val="clear" w:pos="1871"/>
                <w:tab w:val="clear" w:pos="2268"/>
              </w:tabs>
              <w:spacing w:before="40"/>
              <w:rPr>
                <w:lang w:val="ru-RU"/>
              </w:rPr>
            </w:pPr>
            <w:r w:rsidRPr="000D039F">
              <w:rPr>
                <w:lang w:val="ru-RU"/>
              </w:rPr>
              <w:t>КЛИНО</w:t>
            </w:r>
          </w:p>
        </w:tc>
        <w:tc>
          <w:tcPr>
            <w:tcW w:w="3528" w:type="pct"/>
          </w:tcPr>
          <w:p w14:paraId="3522D706" w14:textId="7D0B2EB0" w:rsidR="00FF50AA" w:rsidRPr="000D039F" w:rsidRDefault="00FF50AA" w:rsidP="002B408A">
            <w:pPr>
              <w:tabs>
                <w:tab w:val="clear" w:pos="1134"/>
                <w:tab w:val="clear" w:pos="1871"/>
                <w:tab w:val="clear" w:pos="2268"/>
              </w:tabs>
              <w:spacing w:before="40"/>
              <w:jc w:val="left"/>
              <w:rPr>
                <w:lang w:val="ru-RU"/>
              </w:rPr>
            </w:pPr>
            <w:r w:rsidRPr="000D039F">
              <w:rPr>
                <w:lang w:val="ru-RU"/>
              </w:rPr>
              <w:t>Климатологические нормы</w:t>
            </w:r>
          </w:p>
        </w:tc>
      </w:tr>
      <w:tr w:rsidR="00FF50AA" w:rsidRPr="000D039F" w14:paraId="0DA072DC" w14:textId="77777777" w:rsidTr="006A77B7">
        <w:trPr>
          <w:trHeight w:val="285"/>
        </w:trPr>
        <w:tc>
          <w:tcPr>
            <w:tcW w:w="809" w:type="pct"/>
          </w:tcPr>
          <w:p w14:paraId="6061C278" w14:textId="5F631FA9" w:rsidR="00FF50AA" w:rsidRPr="000D039F" w:rsidRDefault="00FF50AA" w:rsidP="002B408A">
            <w:pPr>
              <w:tabs>
                <w:tab w:val="clear" w:pos="1134"/>
              </w:tabs>
              <w:spacing w:before="40"/>
              <w:ind w:left="1418" w:hanging="1418"/>
              <w:rPr>
                <w:lang w:val="ru-RU"/>
              </w:rPr>
            </w:pPr>
            <w:r w:rsidRPr="000D039F">
              <w:rPr>
                <w:lang w:val="ru-RU"/>
              </w:rPr>
              <w:t>CLIPS</w:t>
            </w:r>
          </w:p>
        </w:tc>
        <w:tc>
          <w:tcPr>
            <w:tcW w:w="663" w:type="pct"/>
          </w:tcPr>
          <w:p w14:paraId="216E7280" w14:textId="4A484F7D" w:rsidR="00FF50AA" w:rsidRPr="000D039F" w:rsidRDefault="00FF50AA" w:rsidP="002B408A">
            <w:pPr>
              <w:tabs>
                <w:tab w:val="clear" w:pos="1134"/>
                <w:tab w:val="clear" w:pos="1871"/>
                <w:tab w:val="clear" w:pos="2268"/>
              </w:tabs>
              <w:spacing w:before="40"/>
              <w:rPr>
                <w:lang w:val="ru-RU"/>
              </w:rPr>
            </w:pPr>
            <w:r w:rsidRPr="000D039F">
              <w:rPr>
                <w:lang w:val="ru-RU"/>
              </w:rPr>
              <w:t>КЛИПС</w:t>
            </w:r>
          </w:p>
        </w:tc>
        <w:tc>
          <w:tcPr>
            <w:tcW w:w="3528" w:type="pct"/>
          </w:tcPr>
          <w:p w14:paraId="252B6A79" w14:textId="310B0056" w:rsidR="00FF50AA" w:rsidRPr="000D039F" w:rsidRDefault="00FF50AA" w:rsidP="002B408A">
            <w:pPr>
              <w:tabs>
                <w:tab w:val="clear" w:pos="1134"/>
                <w:tab w:val="clear" w:pos="1871"/>
                <w:tab w:val="clear" w:pos="2268"/>
              </w:tabs>
              <w:spacing w:before="40"/>
              <w:jc w:val="left"/>
              <w:rPr>
                <w:lang w:val="ru-RU"/>
              </w:rPr>
            </w:pPr>
            <w:r w:rsidRPr="000D039F">
              <w:rPr>
                <w:lang w:val="ru-RU"/>
              </w:rPr>
              <w:t>Обслуживание климатической информацией и прогнозами</w:t>
            </w:r>
          </w:p>
        </w:tc>
      </w:tr>
      <w:tr w:rsidR="00F96FBD" w:rsidRPr="000D039F" w14:paraId="460959DD" w14:textId="77777777" w:rsidTr="006A77B7">
        <w:trPr>
          <w:trHeight w:val="285"/>
        </w:trPr>
        <w:tc>
          <w:tcPr>
            <w:tcW w:w="809" w:type="pct"/>
          </w:tcPr>
          <w:p w14:paraId="7C847A6A" w14:textId="6FC9481A" w:rsidR="00F96FBD" w:rsidRPr="000D039F" w:rsidRDefault="00F96FBD" w:rsidP="002B408A">
            <w:pPr>
              <w:tabs>
                <w:tab w:val="clear" w:pos="1134"/>
              </w:tabs>
              <w:spacing w:before="40"/>
              <w:ind w:left="1418" w:hanging="1418"/>
              <w:rPr>
                <w:lang w:val="ru-RU"/>
              </w:rPr>
            </w:pPr>
            <w:r w:rsidRPr="000D039F">
              <w:rPr>
                <w:lang w:val="ru-RU"/>
              </w:rPr>
              <w:t>CLIVAR</w:t>
            </w:r>
          </w:p>
        </w:tc>
        <w:tc>
          <w:tcPr>
            <w:tcW w:w="663" w:type="pct"/>
          </w:tcPr>
          <w:p w14:paraId="01593490" w14:textId="26170B1E" w:rsidR="00F96FBD" w:rsidRPr="000D039F" w:rsidRDefault="00F96FBD" w:rsidP="002B408A">
            <w:pPr>
              <w:tabs>
                <w:tab w:val="clear" w:pos="1134"/>
                <w:tab w:val="clear" w:pos="1871"/>
                <w:tab w:val="clear" w:pos="2268"/>
              </w:tabs>
              <w:spacing w:before="40"/>
              <w:rPr>
                <w:lang w:val="ru-RU"/>
              </w:rPr>
            </w:pPr>
            <w:r w:rsidRPr="000D039F">
              <w:rPr>
                <w:lang w:val="ru-RU"/>
              </w:rPr>
              <w:t>КЛИВАР</w:t>
            </w:r>
          </w:p>
        </w:tc>
        <w:tc>
          <w:tcPr>
            <w:tcW w:w="3528" w:type="pct"/>
          </w:tcPr>
          <w:p w14:paraId="56423C1F" w14:textId="219BCA41" w:rsidR="00F96FBD" w:rsidRPr="000D039F" w:rsidRDefault="00F96FBD" w:rsidP="002B408A">
            <w:pPr>
              <w:tabs>
                <w:tab w:val="clear" w:pos="1134"/>
                <w:tab w:val="clear" w:pos="1871"/>
                <w:tab w:val="clear" w:pos="2268"/>
              </w:tabs>
              <w:spacing w:before="40"/>
              <w:jc w:val="left"/>
              <w:rPr>
                <w:lang w:val="ru-RU"/>
              </w:rPr>
            </w:pPr>
            <w:r w:rsidRPr="000D039F">
              <w:rPr>
                <w:lang w:val="ru-RU"/>
              </w:rPr>
              <w:t>Изменчивость и предсказуемость климата</w:t>
            </w:r>
          </w:p>
        </w:tc>
      </w:tr>
      <w:tr w:rsidR="00F96FBD" w:rsidRPr="000D039F" w14:paraId="65D2CBFA" w14:textId="77777777" w:rsidTr="006A77B7">
        <w:trPr>
          <w:trHeight w:val="285"/>
        </w:trPr>
        <w:tc>
          <w:tcPr>
            <w:tcW w:w="809" w:type="pct"/>
          </w:tcPr>
          <w:p w14:paraId="47E231FE" w14:textId="62E83173" w:rsidR="00F96FBD" w:rsidRPr="000D039F" w:rsidRDefault="00F96FBD" w:rsidP="002B408A">
            <w:pPr>
              <w:tabs>
                <w:tab w:val="clear" w:pos="1134"/>
              </w:tabs>
              <w:spacing w:before="40"/>
              <w:ind w:left="1418" w:hanging="1418"/>
              <w:rPr>
                <w:lang w:val="ru-RU"/>
              </w:rPr>
            </w:pPr>
            <w:r w:rsidRPr="000D039F">
              <w:rPr>
                <w:lang w:val="ru-RU"/>
              </w:rPr>
              <w:t>CMA</w:t>
            </w:r>
          </w:p>
        </w:tc>
        <w:tc>
          <w:tcPr>
            <w:tcW w:w="663" w:type="pct"/>
          </w:tcPr>
          <w:p w14:paraId="4BA4A92D" w14:textId="5D123AD0" w:rsidR="00F96FBD" w:rsidRPr="000D039F" w:rsidRDefault="00F96FBD" w:rsidP="002B408A">
            <w:pPr>
              <w:tabs>
                <w:tab w:val="clear" w:pos="1134"/>
                <w:tab w:val="clear" w:pos="1871"/>
                <w:tab w:val="clear" w:pos="2268"/>
              </w:tabs>
              <w:spacing w:before="40"/>
              <w:rPr>
                <w:lang w:val="ru-RU"/>
              </w:rPr>
            </w:pPr>
            <w:r w:rsidRPr="000D039F">
              <w:rPr>
                <w:lang w:val="ru-RU"/>
              </w:rPr>
              <w:t>КМУ</w:t>
            </w:r>
          </w:p>
        </w:tc>
        <w:tc>
          <w:tcPr>
            <w:tcW w:w="3528" w:type="pct"/>
          </w:tcPr>
          <w:p w14:paraId="06FAFD44" w14:textId="67DAC3B6" w:rsidR="00F96FBD" w:rsidRPr="000D039F" w:rsidRDefault="00F96FBD" w:rsidP="002B408A">
            <w:pPr>
              <w:tabs>
                <w:tab w:val="clear" w:pos="1134"/>
                <w:tab w:val="clear" w:pos="1871"/>
                <w:tab w:val="clear" w:pos="2268"/>
              </w:tabs>
              <w:spacing w:before="40"/>
              <w:jc w:val="left"/>
              <w:rPr>
                <w:lang w:val="ru-RU"/>
              </w:rPr>
            </w:pPr>
            <w:r w:rsidRPr="000D039F">
              <w:rPr>
                <w:lang w:val="ru-RU"/>
              </w:rPr>
              <w:t>Китайское метеорологическое управление</w:t>
            </w:r>
          </w:p>
        </w:tc>
      </w:tr>
      <w:tr w:rsidR="00F96FBD" w:rsidRPr="000D039F" w14:paraId="702E58C0" w14:textId="77777777" w:rsidTr="006A77B7">
        <w:trPr>
          <w:trHeight w:val="285"/>
        </w:trPr>
        <w:tc>
          <w:tcPr>
            <w:tcW w:w="809" w:type="pct"/>
          </w:tcPr>
          <w:p w14:paraId="0D118D98" w14:textId="3D0F9F9B" w:rsidR="00F96FBD" w:rsidRPr="000D039F" w:rsidRDefault="00F96FBD" w:rsidP="002B408A">
            <w:pPr>
              <w:tabs>
                <w:tab w:val="clear" w:pos="1134"/>
              </w:tabs>
              <w:spacing w:before="40"/>
              <w:ind w:left="1418" w:hanging="1418"/>
              <w:rPr>
                <w:lang w:val="ru-RU"/>
              </w:rPr>
            </w:pPr>
            <w:r w:rsidRPr="000D039F">
              <w:rPr>
                <w:lang w:val="ru-RU"/>
              </w:rPr>
              <w:t>CMD</w:t>
            </w:r>
          </w:p>
        </w:tc>
        <w:tc>
          <w:tcPr>
            <w:tcW w:w="663" w:type="pct"/>
          </w:tcPr>
          <w:p w14:paraId="7571AB69" w14:textId="1F673141" w:rsidR="00F96FBD" w:rsidRPr="000D039F" w:rsidRDefault="00F96FBD" w:rsidP="002B408A">
            <w:pPr>
              <w:tabs>
                <w:tab w:val="clear" w:pos="1134"/>
                <w:tab w:val="clear" w:pos="1871"/>
                <w:tab w:val="clear" w:pos="2268"/>
              </w:tabs>
              <w:spacing w:before="40"/>
              <w:rPr>
                <w:lang w:val="ru-RU"/>
              </w:rPr>
            </w:pPr>
            <w:r w:rsidRPr="000D039F">
              <w:rPr>
                <w:lang w:val="ru-RU"/>
              </w:rPr>
              <w:t>CMD</w:t>
            </w:r>
          </w:p>
        </w:tc>
        <w:tc>
          <w:tcPr>
            <w:tcW w:w="3528" w:type="pct"/>
          </w:tcPr>
          <w:p w14:paraId="24C9E3A1" w14:textId="7907506E" w:rsidR="00F96FBD" w:rsidRPr="000D039F" w:rsidRDefault="00F96FBD" w:rsidP="002B408A">
            <w:pPr>
              <w:tabs>
                <w:tab w:val="clear" w:pos="1134"/>
                <w:tab w:val="clear" w:pos="1871"/>
                <w:tab w:val="clear" w:pos="2268"/>
              </w:tabs>
              <w:spacing w:before="40"/>
              <w:jc w:val="left"/>
              <w:rPr>
                <w:lang w:val="ru-RU"/>
              </w:rPr>
            </w:pPr>
            <w:r w:rsidRPr="000D039F">
              <w:rPr>
                <w:lang w:val="ru-RU"/>
              </w:rPr>
              <w:t>Сигнал управления</w:t>
            </w:r>
          </w:p>
        </w:tc>
      </w:tr>
      <w:tr w:rsidR="00F96FBD" w:rsidRPr="000D039F" w14:paraId="6DCB96D6" w14:textId="77777777" w:rsidTr="006A77B7">
        <w:trPr>
          <w:trHeight w:val="285"/>
        </w:trPr>
        <w:tc>
          <w:tcPr>
            <w:tcW w:w="809" w:type="pct"/>
          </w:tcPr>
          <w:p w14:paraId="723F76EF" w14:textId="36667A11" w:rsidR="00F96FBD" w:rsidRPr="000D039F" w:rsidRDefault="00F96FBD" w:rsidP="002B408A">
            <w:pPr>
              <w:tabs>
                <w:tab w:val="clear" w:pos="1134"/>
              </w:tabs>
              <w:spacing w:before="40"/>
              <w:ind w:left="1418" w:hanging="1418"/>
              <w:rPr>
                <w:lang w:val="ru-RU"/>
              </w:rPr>
            </w:pPr>
            <w:r w:rsidRPr="000D039F">
              <w:rPr>
                <w:lang w:val="ru-RU"/>
              </w:rPr>
              <w:t>CMIS</w:t>
            </w:r>
          </w:p>
        </w:tc>
        <w:tc>
          <w:tcPr>
            <w:tcW w:w="663" w:type="pct"/>
          </w:tcPr>
          <w:p w14:paraId="07C2B579" w14:textId="54D94F79" w:rsidR="00F96FBD" w:rsidRPr="000D039F" w:rsidRDefault="00F96FBD" w:rsidP="002B408A">
            <w:pPr>
              <w:tabs>
                <w:tab w:val="clear" w:pos="1134"/>
                <w:tab w:val="clear" w:pos="1871"/>
                <w:tab w:val="clear" w:pos="2268"/>
              </w:tabs>
              <w:spacing w:before="40"/>
              <w:rPr>
                <w:lang w:val="ru-RU"/>
              </w:rPr>
            </w:pPr>
            <w:r w:rsidRPr="000D039F">
              <w:rPr>
                <w:lang w:val="ru-RU"/>
              </w:rPr>
              <w:t>CMIS</w:t>
            </w:r>
          </w:p>
        </w:tc>
        <w:tc>
          <w:tcPr>
            <w:tcW w:w="3528" w:type="pct"/>
          </w:tcPr>
          <w:p w14:paraId="53B8A62B" w14:textId="6F305955" w:rsidR="00F96FBD" w:rsidRPr="000D039F" w:rsidRDefault="00F96FBD" w:rsidP="002B408A">
            <w:pPr>
              <w:tabs>
                <w:tab w:val="clear" w:pos="1134"/>
                <w:tab w:val="clear" w:pos="1871"/>
                <w:tab w:val="clear" w:pos="2268"/>
              </w:tabs>
              <w:spacing w:before="40"/>
              <w:jc w:val="left"/>
              <w:rPr>
                <w:lang w:val="ru-RU"/>
              </w:rPr>
            </w:pPr>
            <w:r w:rsidRPr="000D039F">
              <w:rPr>
                <w:lang w:val="ru-RU"/>
              </w:rPr>
              <w:t>Конический сканирующий микроволновый датчик изображений/прибор для зондирования (прибор НПОЕСС)</w:t>
            </w:r>
          </w:p>
        </w:tc>
      </w:tr>
      <w:tr w:rsidR="00F96FBD" w:rsidRPr="000D039F" w14:paraId="0EF92CDE" w14:textId="77777777" w:rsidTr="006A77B7">
        <w:trPr>
          <w:trHeight w:val="285"/>
        </w:trPr>
        <w:tc>
          <w:tcPr>
            <w:tcW w:w="809" w:type="pct"/>
          </w:tcPr>
          <w:p w14:paraId="6910D9B9" w14:textId="083B0B95" w:rsidR="00F96FBD" w:rsidRPr="000D039F" w:rsidRDefault="00F96FBD" w:rsidP="002B408A">
            <w:pPr>
              <w:tabs>
                <w:tab w:val="clear" w:pos="1134"/>
              </w:tabs>
              <w:spacing w:before="40"/>
              <w:ind w:left="1418" w:hanging="1418"/>
              <w:rPr>
                <w:lang w:val="ru-RU"/>
              </w:rPr>
            </w:pPr>
            <w:r w:rsidRPr="000D039F">
              <w:rPr>
                <w:lang w:val="ru-RU"/>
              </w:rPr>
              <w:t>CMM</w:t>
            </w:r>
          </w:p>
        </w:tc>
        <w:tc>
          <w:tcPr>
            <w:tcW w:w="663" w:type="pct"/>
          </w:tcPr>
          <w:p w14:paraId="467D76BB" w14:textId="2FCAAC06" w:rsidR="00F96FBD" w:rsidRPr="000D039F" w:rsidRDefault="00F96FBD" w:rsidP="002B408A">
            <w:pPr>
              <w:tabs>
                <w:tab w:val="clear" w:pos="1134"/>
                <w:tab w:val="clear" w:pos="1871"/>
                <w:tab w:val="clear" w:pos="2268"/>
              </w:tabs>
              <w:spacing w:before="40"/>
              <w:rPr>
                <w:lang w:val="ru-RU"/>
              </w:rPr>
            </w:pPr>
            <w:r w:rsidRPr="000D039F">
              <w:rPr>
                <w:lang w:val="ru-RU"/>
              </w:rPr>
              <w:t>КММ</w:t>
            </w:r>
          </w:p>
        </w:tc>
        <w:tc>
          <w:tcPr>
            <w:tcW w:w="3528" w:type="pct"/>
          </w:tcPr>
          <w:p w14:paraId="5640CCAF" w14:textId="2B47DF9F" w:rsidR="00F96FBD" w:rsidRPr="000D039F" w:rsidRDefault="00F96FBD" w:rsidP="002B408A">
            <w:pPr>
              <w:tabs>
                <w:tab w:val="clear" w:pos="1134"/>
                <w:tab w:val="clear" w:pos="1871"/>
                <w:tab w:val="clear" w:pos="2268"/>
              </w:tabs>
              <w:spacing w:before="40"/>
              <w:jc w:val="left"/>
              <w:rPr>
                <w:lang w:val="ru-RU"/>
              </w:rPr>
            </w:pPr>
            <w:r w:rsidRPr="000D039F">
              <w:rPr>
                <w:lang w:val="ru-RU"/>
              </w:rPr>
              <w:t>Комиссия по морской метеорологии</w:t>
            </w:r>
          </w:p>
        </w:tc>
      </w:tr>
      <w:tr w:rsidR="00F96FBD" w:rsidRPr="000D039F" w14:paraId="2E4680F7" w14:textId="77777777" w:rsidTr="006A77B7">
        <w:trPr>
          <w:trHeight w:val="285"/>
        </w:trPr>
        <w:tc>
          <w:tcPr>
            <w:tcW w:w="809" w:type="pct"/>
          </w:tcPr>
          <w:p w14:paraId="3F55CF52" w14:textId="61CE4345" w:rsidR="00F96FBD" w:rsidRPr="000D039F" w:rsidRDefault="00F96FBD" w:rsidP="002B408A">
            <w:pPr>
              <w:tabs>
                <w:tab w:val="clear" w:pos="1134"/>
              </w:tabs>
              <w:spacing w:before="40"/>
              <w:ind w:left="1418" w:hanging="1418"/>
              <w:rPr>
                <w:lang w:val="ru-RU"/>
              </w:rPr>
            </w:pPr>
            <w:r w:rsidRPr="000D039F">
              <w:rPr>
                <w:lang w:val="ru-RU"/>
              </w:rPr>
              <w:t>CNES</w:t>
            </w:r>
          </w:p>
        </w:tc>
        <w:tc>
          <w:tcPr>
            <w:tcW w:w="663" w:type="pct"/>
          </w:tcPr>
          <w:p w14:paraId="59FF4458" w14:textId="0D363E92" w:rsidR="00F96FBD" w:rsidRPr="000D039F" w:rsidRDefault="00F96FBD" w:rsidP="002B408A">
            <w:pPr>
              <w:tabs>
                <w:tab w:val="clear" w:pos="1134"/>
                <w:tab w:val="clear" w:pos="1871"/>
                <w:tab w:val="clear" w:pos="2268"/>
              </w:tabs>
              <w:spacing w:before="40"/>
              <w:rPr>
                <w:lang w:val="ru-RU"/>
              </w:rPr>
            </w:pPr>
            <w:r w:rsidRPr="000D039F">
              <w:rPr>
                <w:lang w:val="ru-RU"/>
              </w:rPr>
              <w:t>КНЕС</w:t>
            </w:r>
          </w:p>
        </w:tc>
        <w:tc>
          <w:tcPr>
            <w:tcW w:w="3528" w:type="pct"/>
          </w:tcPr>
          <w:p w14:paraId="30EDCFB8" w14:textId="52DD10A5" w:rsidR="00F96FBD" w:rsidRPr="000D039F" w:rsidRDefault="00F96FBD" w:rsidP="002B408A">
            <w:pPr>
              <w:tabs>
                <w:tab w:val="clear" w:pos="1134"/>
                <w:tab w:val="clear" w:pos="1871"/>
                <w:tab w:val="clear" w:pos="2268"/>
              </w:tabs>
              <w:spacing w:before="40"/>
              <w:jc w:val="left"/>
              <w:rPr>
                <w:lang w:val="ru-RU"/>
              </w:rPr>
            </w:pPr>
            <w:r w:rsidRPr="000D039F">
              <w:rPr>
                <w:lang w:val="ru-RU"/>
              </w:rPr>
              <w:t>Национальный центр космических исследований</w:t>
            </w:r>
          </w:p>
        </w:tc>
      </w:tr>
      <w:tr w:rsidR="00F96FBD" w:rsidRPr="000D039F" w14:paraId="528C2093" w14:textId="77777777" w:rsidTr="006A77B7">
        <w:trPr>
          <w:trHeight w:val="285"/>
        </w:trPr>
        <w:tc>
          <w:tcPr>
            <w:tcW w:w="809" w:type="pct"/>
          </w:tcPr>
          <w:p w14:paraId="162D2674" w14:textId="64CA9193" w:rsidR="00F96FBD" w:rsidRPr="000D039F" w:rsidRDefault="00F96FBD" w:rsidP="002B408A">
            <w:pPr>
              <w:tabs>
                <w:tab w:val="clear" w:pos="1134"/>
              </w:tabs>
              <w:spacing w:before="40"/>
              <w:ind w:left="1418" w:hanging="1418"/>
              <w:rPr>
                <w:lang w:val="ru-RU"/>
              </w:rPr>
            </w:pPr>
            <w:r w:rsidRPr="000D039F">
              <w:rPr>
                <w:lang w:val="ru-RU"/>
              </w:rPr>
              <w:t>CNIE</w:t>
            </w:r>
          </w:p>
        </w:tc>
        <w:tc>
          <w:tcPr>
            <w:tcW w:w="663" w:type="pct"/>
          </w:tcPr>
          <w:p w14:paraId="5D28F0E1" w14:textId="750B1917" w:rsidR="00F96FBD" w:rsidRPr="000D039F" w:rsidRDefault="00F96FBD" w:rsidP="002B408A">
            <w:pPr>
              <w:tabs>
                <w:tab w:val="clear" w:pos="1134"/>
                <w:tab w:val="clear" w:pos="1871"/>
                <w:tab w:val="clear" w:pos="2268"/>
              </w:tabs>
              <w:spacing w:before="40"/>
              <w:rPr>
                <w:lang w:val="ru-RU"/>
              </w:rPr>
            </w:pPr>
            <w:r w:rsidRPr="000D039F">
              <w:rPr>
                <w:lang w:val="ru-RU"/>
              </w:rPr>
              <w:t>НККИ</w:t>
            </w:r>
          </w:p>
        </w:tc>
        <w:tc>
          <w:tcPr>
            <w:tcW w:w="3528" w:type="pct"/>
          </w:tcPr>
          <w:p w14:paraId="06ADBF2F" w14:textId="428E641A" w:rsidR="00F96FBD" w:rsidRPr="000D039F" w:rsidRDefault="00F96FBD" w:rsidP="002B408A">
            <w:pPr>
              <w:tabs>
                <w:tab w:val="clear" w:pos="1134"/>
                <w:tab w:val="clear" w:pos="1871"/>
                <w:tab w:val="clear" w:pos="2268"/>
              </w:tabs>
              <w:spacing w:before="40"/>
              <w:jc w:val="left"/>
              <w:rPr>
                <w:lang w:val="ru-RU"/>
              </w:rPr>
            </w:pPr>
            <w:r w:rsidRPr="000D039F">
              <w:rPr>
                <w:lang w:val="ru-RU"/>
              </w:rPr>
              <w:t>Национальная комиссия по космическим исследованиям</w:t>
            </w:r>
          </w:p>
        </w:tc>
      </w:tr>
      <w:tr w:rsidR="00F96FBD" w:rsidRPr="000D039F" w14:paraId="14C82ABB" w14:textId="77777777" w:rsidTr="006A77B7">
        <w:trPr>
          <w:trHeight w:val="285"/>
        </w:trPr>
        <w:tc>
          <w:tcPr>
            <w:tcW w:w="809" w:type="pct"/>
          </w:tcPr>
          <w:p w14:paraId="1F5F2AC2" w14:textId="5E1C0C57" w:rsidR="00F96FBD" w:rsidRPr="000D039F" w:rsidRDefault="00F96FBD" w:rsidP="002B408A">
            <w:pPr>
              <w:tabs>
                <w:tab w:val="clear" w:pos="1134"/>
              </w:tabs>
              <w:spacing w:before="40"/>
              <w:ind w:left="1418" w:hanging="1418"/>
              <w:rPr>
                <w:lang w:val="ru-RU"/>
              </w:rPr>
            </w:pPr>
            <w:r w:rsidRPr="000D039F">
              <w:rPr>
                <w:lang w:val="ru-RU"/>
              </w:rPr>
              <w:t xml:space="preserve">COADS </w:t>
            </w:r>
          </w:p>
        </w:tc>
        <w:tc>
          <w:tcPr>
            <w:tcW w:w="663" w:type="pct"/>
          </w:tcPr>
          <w:p w14:paraId="20F81D02" w14:textId="45CE6E15" w:rsidR="00F96FBD" w:rsidRPr="000D039F" w:rsidRDefault="00F96FBD" w:rsidP="002B408A">
            <w:pPr>
              <w:tabs>
                <w:tab w:val="clear" w:pos="1134"/>
                <w:tab w:val="clear" w:pos="1871"/>
                <w:tab w:val="clear" w:pos="2268"/>
              </w:tabs>
              <w:spacing w:before="40"/>
              <w:rPr>
                <w:lang w:val="ru-RU"/>
              </w:rPr>
            </w:pPr>
            <w:r w:rsidRPr="000D039F">
              <w:rPr>
                <w:lang w:val="ru-RU"/>
              </w:rPr>
              <w:t xml:space="preserve">КОАДС </w:t>
            </w:r>
          </w:p>
        </w:tc>
        <w:tc>
          <w:tcPr>
            <w:tcW w:w="3528" w:type="pct"/>
          </w:tcPr>
          <w:p w14:paraId="697DA8F8" w14:textId="687E3C54" w:rsidR="00F96FBD" w:rsidRPr="000D039F" w:rsidRDefault="00F96FBD" w:rsidP="002B408A">
            <w:pPr>
              <w:tabs>
                <w:tab w:val="clear" w:pos="1134"/>
                <w:tab w:val="clear" w:pos="1871"/>
                <w:tab w:val="clear" w:pos="2268"/>
              </w:tabs>
              <w:spacing w:before="40"/>
              <w:jc w:val="left"/>
              <w:rPr>
                <w:lang w:val="ru-RU"/>
              </w:rPr>
            </w:pPr>
            <w:r w:rsidRPr="000D039F">
              <w:rPr>
                <w:lang w:val="ru-RU"/>
              </w:rPr>
              <w:t>Всеобъемлющий комплект данных по океану и атмосфере</w:t>
            </w:r>
          </w:p>
        </w:tc>
      </w:tr>
      <w:tr w:rsidR="00F96FBD" w:rsidRPr="000D039F" w14:paraId="04C8B403" w14:textId="77777777" w:rsidTr="006A77B7">
        <w:trPr>
          <w:trHeight w:val="285"/>
        </w:trPr>
        <w:tc>
          <w:tcPr>
            <w:tcW w:w="809" w:type="pct"/>
          </w:tcPr>
          <w:p w14:paraId="0AF4CFB0" w14:textId="22AE9AAD" w:rsidR="00F96FBD" w:rsidRPr="000D039F" w:rsidRDefault="00F96FBD" w:rsidP="002B408A">
            <w:pPr>
              <w:tabs>
                <w:tab w:val="clear" w:pos="1134"/>
              </w:tabs>
              <w:spacing w:before="40"/>
              <w:ind w:left="1418" w:hanging="1418"/>
              <w:rPr>
                <w:lang w:val="ru-RU"/>
              </w:rPr>
            </w:pPr>
            <w:r w:rsidRPr="000D039F">
              <w:rPr>
                <w:lang w:val="ru-RU"/>
              </w:rPr>
              <w:t>CONUS</w:t>
            </w:r>
          </w:p>
        </w:tc>
        <w:tc>
          <w:tcPr>
            <w:tcW w:w="663" w:type="pct"/>
          </w:tcPr>
          <w:p w14:paraId="6CD04BF5" w14:textId="1B61F6AB" w:rsidR="00F96FBD" w:rsidRPr="000D039F" w:rsidRDefault="00F96FBD" w:rsidP="002B408A">
            <w:pPr>
              <w:tabs>
                <w:tab w:val="clear" w:pos="1134"/>
                <w:tab w:val="clear" w:pos="1871"/>
                <w:tab w:val="clear" w:pos="2268"/>
              </w:tabs>
              <w:spacing w:before="40"/>
              <w:rPr>
                <w:lang w:val="ru-RU"/>
              </w:rPr>
            </w:pPr>
            <w:r w:rsidRPr="000D039F">
              <w:rPr>
                <w:lang w:val="ru-RU"/>
              </w:rPr>
              <w:t>CONUS</w:t>
            </w:r>
          </w:p>
        </w:tc>
        <w:tc>
          <w:tcPr>
            <w:tcW w:w="3528" w:type="pct"/>
          </w:tcPr>
          <w:p w14:paraId="0DFED89D" w14:textId="408005C2" w:rsidR="00F96FBD" w:rsidRPr="000D039F" w:rsidRDefault="00F96FBD" w:rsidP="002B408A">
            <w:pPr>
              <w:tabs>
                <w:tab w:val="clear" w:pos="1134"/>
                <w:tab w:val="clear" w:pos="1871"/>
                <w:tab w:val="clear" w:pos="2268"/>
              </w:tabs>
              <w:spacing w:before="40"/>
              <w:jc w:val="left"/>
              <w:rPr>
                <w:lang w:val="ru-RU"/>
              </w:rPr>
            </w:pPr>
            <w:r w:rsidRPr="000D039F">
              <w:rPr>
                <w:lang w:val="ru-RU"/>
              </w:rPr>
              <w:t>Континентальные Соединенные Штаты</w:t>
            </w:r>
          </w:p>
        </w:tc>
      </w:tr>
      <w:tr w:rsidR="00F96FBD" w:rsidRPr="000D039F" w14:paraId="1AB164B7" w14:textId="77777777" w:rsidTr="006A77B7">
        <w:trPr>
          <w:trHeight w:val="285"/>
        </w:trPr>
        <w:tc>
          <w:tcPr>
            <w:tcW w:w="809" w:type="pct"/>
          </w:tcPr>
          <w:p w14:paraId="6E48A669" w14:textId="227189EA" w:rsidR="00F96FBD" w:rsidRPr="000D039F" w:rsidRDefault="00F96FBD" w:rsidP="002B408A">
            <w:pPr>
              <w:tabs>
                <w:tab w:val="clear" w:pos="1134"/>
              </w:tabs>
              <w:spacing w:before="40"/>
              <w:ind w:left="1418" w:hanging="1418"/>
              <w:rPr>
                <w:lang w:val="ru-RU"/>
              </w:rPr>
            </w:pPr>
            <w:r w:rsidRPr="000D039F">
              <w:rPr>
                <w:lang w:val="ru-RU"/>
              </w:rPr>
              <w:t>COP</w:t>
            </w:r>
          </w:p>
        </w:tc>
        <w:tc>
          <w:tcPr>
            <w:tcW w:w="663" w:type="pct"/>
          </w:tcPr>
          <w:p w14:paraId="7424EA20" w14:textId="1840CC33" w:rsidR="00F96FBD" w:rsidRPr="000D039F" w:rsidRDefault="00F96FBD" w:rsidP="002B408A">
            <w:pPr>
              <w:tabs>
                <w:tab w:val="clear" w:pos="1134"/>
                <w:tab w:val="clear" w:pos="1871"/>
                <w:tab w:val="clear" w:pos="2268"/>
              </w:tabs>
              <w:spacing w:before="40"/>
              <w:rPr>
                <w:lang w:val="ru-RU"/>
              </w:rPr>
            </w:pPr>
            <w:r w:rsidRPr="000D039F">
              <w:rPr>
                <w:lang w:val="ru-RU"/>
              </w:rPr>
              <w:t>КС</w:t>
            </w:r>
          </w:p>
        </w:tc>
        <w:tc>
          <w:tcPr>
            <w:tcW w:w="3528" w:type="pct"/>
          </w:tcPr>
          <w:p w14:paraId="4736C1B0" w14:textId="15965DD8" w:rsidR="00F96FBD" w:rsidRPr="000D039F" w:rsidRDefault="00F96FBD" w:rsidP="002B408A">
            <w:pPr>
              <w:tabs>
                <w:tab w:val="clear" w:pos="1134"/>
                <w:tab w:val="clear" w:pos="1871"/>
                <w:tab w:val="clear" w:pos="2268"/>
              </w:tabs>
              <w:spacing w:before="40"/>
              <w:jc w:val="left"/>
              <w:rPr>
                <w:lang w:val="ru-RU"/>
              </w:rPr>
            </w:pPr>
            <w:r w:rsidRPr="000D039F">
              <w:rPr>
                <w:lang w:val="ru-RU"/>
              </w:rPr>
              <w:t>Конференция Сторон</w:t>
            </w:r>
          </w:p>
        </w:tc>
      </w:tr>
      <w:tr w:rsidR="00F96FBD" w:rsidRPr="000D039F" w14:paraId="3A49985D" w14:textId="77777777" w:rsidTr="006A77B7">
        <w:trPr>
          <w:trHeight w:val="285"/>
        </w:trPr>
        <w:tc>
          <w:tcPr>
            <w:tcW w:w="809" w:type="pct"/>
          </w:tcPr>
          <w:p w14:paraId="6BD7CB92" w14:textId="3466FC61" w:rsidR="00F96FBD" w:rsidRPr="000D039F" w:rsidRDefault="00F96FBD" w:rsidP="002B408A">
            <w:pPr>
              <w:tabs>
                <w:tab w:val="clear" w:pos="1134"/>
              </w:tabs>
              <w:spacing w:before="40"/>
              <w:ind w:left="1418" w:hanging="1418"/>
              <w:rPr>
                <w:lang w:val="ru-RU"/>
              </w:rPr>
            </w:pPr>
            <w:r w:rsidRPr="000D039F">
              <w:rPr>
                <w:lang w:val="ru-RU"/>
              </w:rPr>
              <w:t>COPUOS</w:t>
            </w:r>
          </w:p>
        </w:tc>
        <w:tc>
          <w:tcPr>
            <w:tcW w:w="663" w:type="pct"/>
          </w:tcPr>
          <w:p w14:paraId="50A9A257" w14:textId="08E67E59" w:rsidR="00F96FBD" w:rsidRPr="000D039F" w:rsidRDefault="00F96FBD" w:rsidP="002B408A">
            <w:pPr>
              <w:tabs>
                <w:tab w:val="clear" w:pos="1134"/>
                <w:tab w:val="clear" w:pos="1871"/>
                <w:tab w:val="clear" w:pos="2268"/>
              </w:tabs>
              <w:spacing w:before="40"/>
              <w:rPr>
                <w:lang w:val="ru-RU"/>
              </w:rPr>
            </w:pPr>
            <w:r w:rsidRPr="000D039F">
              <w:rPr>
                <w:lang w:val="ru-RU"/>
              </w:rPr>
              <w:t>КИКПМЦ</w:t>
            </w:r>
          </w:p>
        </w:tc>
        <w:tc>
          <w:tcPr>
            <w:tcW w:w="3528" w:type="pct"/>
          </w:tcPr>
          <w:p w14:paraId="16C5B8A7" w14:textId="0280D697" w:rsidR="00F96FBD" w:rsidRPr="000D039F" w:rsidRDefault="00F96FBD" w:rsidP="002B408A">
            <w:pPr>
              <w:tabs>
                <w:tab w:val="clear" w:pos="1134"/>
                <w:tab w:val="clear" w:pos="1871"/>
                <w:tab w:val="clear" w:pos="2268"/>
              </w:tabs>
              <w:spacing w:before="40"/>
              <w:jc w:val="left"/>
              <w:rPr>
                <w:lang w:val="ru-RU"/>
              </w:rPr>
            </w:pPr>
            <w:r w:rsidRPr="000D039F">
              <w:rPr>
                <w:lang w:val="ru-RU"/>
              </w:rPr>
              <w:t xml:space="preserve">Комитет по использованию космического пространства в мирных целях </w:t>
            </w:r>
          </w:p>
        </w:tc>
      </w:tr>
      <w:tr w:rsidR="00F96FBD" w:rsidRPr="000D039F" w14:paraId="603B3E48" w14:textId="77777777" w:rsidTr="006A77B7">
        <w:trPr>
          <w:trHeight w:val="285"/>
        </w:trPr>
        <w:tc>
          <w:tcPr>
            <w:tcW w:w="809" w:type="pct"/>
          </w:tcPr>
          <w:p w14:paraId="0E1BFE5E" w14:textId="5BD1371B" w:rsidR="00F96FBD" w:rsidRPr="000D039F" w:rsidRDefault="00F96FBD" w:rsidP="002B408A">
            <w:pPr>
              <w:tabs>
                <w:tab w:val="clear" w:pos="1134"/>
              </w:tabs>
              <w:spacing w:before="40"/>
              <w:ind w:left="1418" w:hanging="1418"/>
              <w:rPr>
                <w:lang w:val="ru-RU"/>
              </w:rPr>
            </w:pPr>
            <w:r w:rsidRPr="000D039F">
              <w:rPr>
                <w:lang w:val="ru-RU"/>
              </w:rPr>
              <w:t>CORSSAC</w:t>
            </w:r>
          </w:p>
        </w:tc>
        <w:tc>
          <w:tcPr>
            <w:tcW w:w="663" w:type="pct"/>
          </w:tcPr>
          <w:p w14:paraId="62FA1491" w14:textId="0D89CA31" w:rsidR="00F96FBD" w:rsidRPr="000D039F" w:rsidRDefault="00F96FBD" w:rsidP="002B408A">
            <w:pPr>
              <w:tabs>
                <w:tab w:val="clear" w:pos="1134"/>
                <w:tab w:val="clear" w:pos="1871"/>
                <w:tab w:val="clear" w:pos="2268"/>
              </w:tabs>
              <w:spacing w:before="40"/>
              <w:rPr>
                <w:lang w:val="ru-RU"/>
              </w:rPr>
            </w:pPr>
            <w:r w:rsidRPr="000D039F">
              <w:rPr>
                <w:lang w:val="ru-RU"/>
              </w:rPr>
              <w:t>CORSSAC</w:t>
            </w:r>
          </w:p>
        </w:tc>
        <w:tc>
          <w:tcPr>
            <w:tcW w:w="3528" w:type="pct"/>
          </w:tcPr>
          <w:p w14:paraId="2EF3F643" w14:textId="77223ACE" w:rsidR="00F96FBD" w:rsidRPr="000D039F" w:rsidRDefault="00F96FBD" w:rsidP="002B408A">
            <w:pPr>
              <w:tabs>
                <w:tab w:val="clear" w:pos="1134"/>
                <w:tab w:val="clear" w:pos="1871"/>
                <w:tab w:val="clear" w:pos="2268"/>
              </w:tabs>
              <w:spacing w:before="40"/>
              <w:jc w:val="left"/>
              <w:rPr>
                <w:lang w:val="ru-RU"/>
              </w:rPr>
            </w:pPr>
            <w:r w:rsidRPr="000D039F">
              <w:rPr>
                <w:lang w:val="ru-RU"/>
              </w:rPr>
              <w:t>Консультативный комитет по гражданским спутникам оперативного дистанционного зондирования</w:t>
            </w:r>
          </w:p>
        </w:tc>
      </w:tr>
      <w:tr w:rsidR="00F96FBD" w:rsidRPr="000D039F" w14:paraId="144865BE" w14:textId="77777777" w:rsidTr="006A77B7">
        <w:trPr>
          <w:trHeight w:val="285"/>
        </w:trPr>
        <w:tc>
          <w:tcPr>
            <w:tcW w:w="809" w:type="pct"/>
          </w:tcPr>
          <w:p w14:paraId="6D506A74" w14:textId="3873D64F" w:rsidR="00F96FBD" w:rsidRPr="000D039F" w:rsidRDefault="00F96FBD" w:rsidP="002B408A">
            <w:pPr>
              <w:tabs>
                <w:tab w:val="clear" w:pos="1134"/>
              </w:tabs>
              <w:spacing w:before="40"/>
              <w:ind w:left="1418" w:hanging="1418"/>
              <w:rPr>
                <w:lang w:val="ru-RU"/>
              </w:rPr>
            </w:pPr>
            <w:r w:rsidRPr="000D039F">
              <w:rPr>
                <w:lang w:val="ru-RU"/>
              </w:rPr>
              <w:t>COSPAS</w:t>
            </w:r>
          </w:p>
        </w:tc>
        <w:tc>
          <w:tcPr>
            <w:tcW w:w="663" w:type="pct"/>
          </w:tcPr>
          <w:p w14:paraId="4110D6B5" w14:textId="7A1E7391" w:rsidR="00F96FBD" w:rsidRPr="000D039F" w:rsidRDefault="00F96FBD" w:rsidP="002B408A">
            <w:pPr>
              <w:tabs>
                <w:tab w:val="clear" w:pos="1134"/>
                <w:tab w:val="clear" w:pos="1871"/>
                <w:tab w:val="clear" w:pos="2268"/>
              </w:tabs>
              <w:spacing w:before="40"/>
              <w:rPr>
                <w:lang w:val="ru-RU"/>
              </w:rPr>
            </w:pPr>
            <w:r w:rsidRPr="000D039F">
              <w:rPr>
                <w:lang w:val="ru-RU"/>
              </w:rPr>
              <w:t>КОСПАС</w:t>
            </w:r>
          </w:p>
        </w:tc>
        <w:tc>
          <w:tcPr>
            <w:tcW w:w="3528" w:type="pct"/>
          </w:tcPr>
          <w:p w14:paraId="3E09AD41" w14:textId="7736EC77" w:rsidR="00F96FBD" w:rsidRPr="000D039F" w:rsidRDefault="00F96FBD" w:rsidP="002B408A">
            <w:pPr>
              <w:tabs>
                <w:tab w:val="clear" w:pos="1134"/>
                <w:tab w:val="clear" w:pos="1871"/>
                <w:tab w:val="clear" w:pos="2268"/>
              </w:tabs>
              <w:spacing w:before="40"/>
              <w:jc w:val="left"/>
              <w:rPr>
                <w:lang w:val="ru-RU"/>
              </w:rPr>
            </w:pPr>
            <w:r w:rsidRPr="000D039F">
              <w:rPr>
                <w:lang w:val="ru-RU"/>
              </w:rPr>
              <w:t>Российская спутниковая система поиска и спасания. См. SARSAT</w:t>
            </w:r>
          </w:p>
        </w:tc>
      </w:tr>
      <w:tr w:rsidR="00F96FBD" w:rsidRPr="000D039F" w14:paraId="56EB0049" w14:textId="77777777" w:rsidTr="006A77B7">
        <w:trPr>
          <w:trHeight w:val="285"/>
        </w:trPr>
        <w:tc>
          <w:tcPr>
            <w:tcW w:w="809" w:type="pct"/>
          </w:tcPr>
          <w:p w14:paraId="48B9E0C6" w14:textId="1076E556" w:rsidR="00F96FBD" w:rsidRPr="000D039F" w:rsidRDefault="00F96FBD" w:rsidP="002B408A">
            <w:pPr>
              <w:tabs>
                <w:tab w:val="clear" w:pos="1134"/>
              </w:tabs>
              <w:spacing w:before="40"/>
              <w:ind w:left="1418" w:hanging="1418"/>
              <w:rPr>
                <w:lang w:val="ru-RU"/>
              </w:rPr>
            </w:pPr>
            <w:r w:rsidRPr="000D039F">
              <w:rPr>
                <w:lang w:val="ru-RU"/>
              </w:rPr>
              <w:t>CPCSA</w:t>
            </w:r>
          </w:p>
        </w:tc>
        <w:tc>
          <w:tcPr>
            <w:tcW w:w="663" w:type="pct"/>
          </w:tcPr>
          <w:p w14:paraId="1DF0ED7D" w14:textId="0F6FD287" w:rsidR="00F96FBD" w:rsidRPr="000D039F" w:rsidRDefault="00F96FBD" w:rsidP="002B408A">
            <w:pPr>
              <w:tabs>
                <w:tab w:val="clear" w:pos="1134"/>
                <w:tab w:val="clear" w:pos="1871"/>
                <w:tab w:val="clear" w:pos="2268"/>
              </w:tabs>
              <w:spacing w:before="40"/>
              <w:rPr>
                <w:lang w:val="ru-RU"/>
              </w:rPr>
            </w:pPr>
            <w:r w:rsidRPr="000D039F">
              <w:rPr>
                <w:lang w:val="ru-RU"/>
              </w:rPr>
              <w:t>ДКПКП</w:t>
            </w:r>
          </w:p>
        </w:tc>
        <w:tc>
          <w:tcPr>
            <w:tcW w:w="3528" w:type="pct"/>
          </w:tcPr>
          <w:p w14:paraId="3ED39AEB" w14:textId="5602565E" w:rsidR="00F96FBD" w:rsidRPr="000D039F" w:rsidRDefault="00F96FBD" w:rsidP="002B408A">
            <w:pPr>
              <w:tabs>
                <w:tab w:val="clear" w:pos="1134"/>
                <w:tab w:val="clear" w:pos="1871"/>
                <w:tab w:val="clear" w:pos="2268"/>
              </w:tabs>
              <w:spacing w:before="40"/>
              <w:jc w:val="left"/>
              <w:rPr>
                <w:lang w:val="ru-RU"/>
              </w:rPr>
            </w:pPr>
            <w:r w:rsidRPr="000D039F">
              <w:rPr>
                <w:lang w:val="ru-RU"/>
              </w:rPr>
              <w:t>Деятельность по координации и поддержке климатической программы</w:t>
            </w:r>
          </w:p>
        </w:tc>
      </w:tr>
      <w:tr w:rsidR="00F96FBD" w:rsidRPr="000D039F" w14:paraId="542C5745" w14:textId="77777777" w:rsidTr="006A77B7">
        <w:trPr>
          <w:trHeight w:val="285"/>
        </w:trPr>
        <w:tc>
          <w:tcPr>
            <w:tcW w:w="809" w:type="pct"/>
          </w:tcPr>
          <w:p w14:paraId="486964A5" w14:textId="441CCF81" w:rsidR="00F96FBD" w:rsidRPr="000D039F" w:rsidRDefault="00F96FBD" w:rsidP="002B408A">
            <w:pPr>
              <w:tabs>
                <w:tab w:val="clear" w:pos="1134"/>
              </w:tabs>
              <w:spacing w:before="40"/>
              <w:ind w:left="1418" w:hanging="1418"/>
              <w:rPr>
                <w:lang w:val="ru-RU"/>
              </w:rPr>
            </w:pPr>
            <w:r w:rsidRPr="000D039F">
              <w:rPr>
                <w:lang w:val="ru-RU"/>
              </w:rPr>
              <w:t>CPR</w:t>
            </w:r>
          </w:p>
        </w:tc>
        <w:tc>
          <w:tcPr>
            <w:tcW w:w="663" w:type="pct"/>
          </w:tcPr>
          <w:p w14:paraId="0E46F280" w14:textId="4FEC3D8A" w:rsidR="00F96FBD" w:rsidRPr="000D039F" w:rsidRDefault="00F96FBD" w:rsidP="002B408A">
            <w:pPr>
              <w:tabs>
                <w:tab w:val="clear" w:pos="1134"/>
                <w:tab w:val="clear" w:pos="1871"/>
                <w:tab w:val="clear" w:pos="2268"/>
              </w:tabs>
              <w:spacing w:before="40"/>
              <w:rPr>
                <w:lang w:val="ru-RU"/>
              </w:rPr>
            </w:pPr>
            <w:r w:rsidRPr="000D039F">
              <w:rPr>
                <w:lang w:val="ru-RU"/>
              </w:rPr>
              <w:t>CPR</w:t>
            </w:r>
          </w:p>
        </w:tc>
        <w:tc>
          <w:tcPr>
            <w:tcW w:w="3528" w:type="pct"/>
          </w:tcPr>
          <w:p w14:paraId="52D1C2D5" w14:textId="6722D935" w:rsidR="00F96FBD" w:rsidRPr="000D039F" w:rsidRDefault="00F96FBD" w:rsidP="002B408A">
            <w:pPr>
              <w:tabs>
                <w:tab w:val="clear" w:pos="1134"/>
                <w:tab w:val="clear" w:pos="1871"/>
                <w:tab w:val="clear" w:pos="2268"/>
              </w:tabs>
              <w:spacing w:before="40"/>
              <w:jc w:val="left"/>
              <w:rPr>
                <w:lang w:val="ru-RU"/>
              </w:rPr>
            </w:pPr>
            <w:r w:rsidRPr="000D039F">
              <w:rPr>
                <w:lang w:val="ru-RU"/>
              </w:rPr>
              <w:t xml:space="preserve">Радиометр, применяемый в физике облаков </w:t>
            </w:r>
          </w:p>
        </w:tc>
      </w:tr>
      <w:tr w:rsidR="00F96FBD" w:rsidRPr="000D039F" w14:paraId="2FDBB972" w14:textId="77777777" w:rsidTr="006A77B7">
        <w:trPr>
          <w:trHeight w:val="285"/>
        </w:trPr>
        <w:tc>
          <w:tcPr>
            <w:tcW w:w="809" w:type="pct"/>
          </w:tcPr>
          <w:p w14:paraId="3E12460F" w14:textId="77777777" w:rsidR="00F96FBD" w:rsidRPr="000D039F" w:rsidRDefault="00F96FBD" w:rsidP="002B408A">
            <w:pPr>
              <w:tabs>
                <w:tab w:val="clear" w:pos="1134"/>
              </w:tabs>
              <w:spacing w:before="40"/>
              <w:ind w:left="1418" w:hanging="1418"/>
              <w:rPr>
                <w:lang w:val="ru-RU"/>
              </w:rPr>
            </w:pPr>
          </w:p>
        </w:tc>
        <w:tc>
          <w:tcPr>
            <w:tcW w:w="663" w:type="pct"/>
          </w:tcPr>
          <w:p w14:paraId="5E16838A" w14:textId="47AC4149" w:rsidR="00F96FBD" w:rsidRPr="000D039F" w:rsidRDefault="00F96FBD" w:rsidP="002B408A">
            <w:pPr>
              <w:tabs>
                <w:tab w:val="clear" w:pos="1134"/>
                <w:tab w:val="clear" w:pos="1871"/>
                <w:tab w:val="clear" w:pos="2268"/>
              </w:tabs>
              <w:spacing w:before="40"/>
              <w:rPr>
                <w:lang w:val="ru-RU"/>
              </w:rPr>
            </w:pPr>
            <w:r w:rsidRPr="000D039F">
              <w:rPr>
                <w:lang w:val="ru-RU"/>
              </w:rPr>
              <w:t>СЛР</w:t>
            </w:r>
          </w:p>
        </w:tc>
        <w:tc>
          <w:tcPr>
            <w:tcW w:w="3528" w:type="pct"/>
          </w:tcPr>
          <w:p w14:paraId="20C13A06" w14:textId="3EF3BEAA" w:rsidR="00F96FBD" w:rsidRPr="000D039F" w:rsidRDefault="00F96FBD" w:rsidP="002B408A">
            <w:pPr>
              <w:tabs>
                <w:tab w:val="clear" w:pos="1134"/>
                <w:tab w:val="clear" w:pos="1871"/>
                <w:tab w:val="clear" w:pos="2268"/>
              </w:tabs>
              <w:spacing w:before="40"/>
              <w:jc w:val="left"/>
              <w:rPr>
                <w:lang w:val="ru-RU"/>
              </w:rPr>
            </w:pPr>
            <w:r w:rsidRPr="000D039F">
              <w:rPr>
                <w:lang w:val="ru-RU"/>
              </w:rPr>
              <w:t>Сердечно-легочная реанимация</w:t>
            </w:r>
          </w:p>
        </w:tc>
      </w:tr>
      <w:tr w:rsidR="00F96FBD" w:rsidRPr="000D039F" w14:paraId="0229EBC0" w14:textId="77777777" w:rsidTr="006A77B7">
        <w:trPr>
          <w:trHeight w:val="285"/>
        </w:trPr>
        <w:tc>
          <w:tcPr>
            <w:tcW w:w="809" w:type="pct"/>
          </w:tcPr>
          <w:p w14:paraId="410980D1" w14:textId="1D45D7A1" w:rsidR="00F96FBD" w:rsidRPr="000D039F" w:rsidRDefault="00F96FBD" w:rsidP="002B408A">
            <w:pPr>
              <w:tabs>
                <w:tab w:val="clear" w:pos="1134"/>
              </w:tabs>
              <w:spacing w:before="40"/>
              <w:ind w:left="1418" w:hanging="1418"/>
              <w:rPr>
                <w:lang w:val="ru-RU"/>
              </w:rPr>
            </w:pPr>
            <w:r w:rsidRPr="000D039F">
              <w:rPr>
                <w:lang w:val="ru-RU"/>
              </w:rPr>
              <w:t>CPU</w:t>
            </w:r>
          </w:p>
        </w:tc>
        <w:tc>
          <w:tcPr>
            <w:tcW w:w="663" w:type="pct"/>
          </w:tcPr>
          <w:p w14:paraId="249FA64C" w14:textId="2FD8CFC6" w:rsidR="00F96FBD" w:rsidRPr="000D039F" w:rsidRDefault="00F96FBD" w:rsidP="002B408A">
            <w:pPr>
              <w:tabs>
                <w:tab w:val="clear" w:pos="1134"/>
                <w:tab w:val="clear" w:pos="1871"/>
                <w:tab w:val="clear" w:pos="2268"/>
              </w:tabs>
              <w:spacing w:before="40"/>
              <w:rPr>
                <w:lang w:val="ru-RU"/>
              </w:rPr>
            </w:pPr>
            <w:r w:rsidRPr="000D039F">
              <w:rPr>
                <w:lang w:val="ru-RU"/>
              </w:rPr>
              <w:t>ЦП</w:t>
            </w:r>
          </w:p>
        </w:tc>
        <w:tc>
          <w:tcPr>
            <w:tcW w:w="3528" w:type="pct"/>
          </w:tcPr>
          <w:p w14:paraId="1BBB7951" w14:textId="4678D484" w:rsidR="00F96FBD" w:rsidRPr="000D039F" w:rsidRDefault="00F96FBD" w:rsidP="002B408A">
            <w:pPr>
              <w:tabs>
                <w:tab w:val="clear" w:pos="1134"/>
                <w:tab w:val="clear" w:pos="1871"/>
                <w:tab w:val="clear" w:pos="2268"/>
              </w:tabs>
              <w:spacing w:before="40"/>
              <w:jc w:val="left"/>
              <w:rPr>
                <w:lang w:val="ru-RU"/>
              </w:rPr>
            </w:pPr>
            <w:r w:rsidRPr="000D039F">
              <w:rPr>
                <w:lang w:val="ru-RU"/>
              </w:rPr>
              <w:t>Центральный процессор</w:t>
            </w:r>
          </w:p>
        </w:tc>
      </w:tr>
      <w:tr w:rsidR="00F96FBD" w:rsidRPr="000D039F" w14:paraId="2F89A50F" w14:textId="77777777" w:rsidTr="006A77B7">
        <w:trPr>
          <w:trHeight w:val="285"/>
        </w:trPr>
        <w:tc>
          <w:tcPr>
            <w:tcW w:w="809" w:type="pct"/>
          </w:tcPr>
          <w:p w14:paraId="3E036D88" w14:textId="4E8DF203" w:rsidR="00F96FBD" w:rsidRPr="000D039F" w:rsidRDefault="00F96FBD" w:rsidP="002B408A">
            <w:pPr>
              <w:tabs>
                <w:tab w:val="clear" w:pos="1134"/>
              </w:tabs>
              <w:spacing w:before="40"/>
              <w:ind w:left="1418" w:hanging="1418"/>
              <w:rPr>
                <w:lang w:val="ru-RU"/>
              </w:rPr>
            </w:pPr>
            <w:r w:rsidRPr="000D039F">
              <w:rPr>
                <w:lang w:val="ru-RU"/>
              </w:rPr>
              <w:t>CRC</w:t>
            </w:r>
          </w:p>
        </w:tc>
        <w:tc>
          <w:tcPr>
            <w:tcW w:w="663" w:type="pct"/>
          </w:tcPr>
          <w:p w14:paraId="248DD1B3" w14:textId="6A850F20" w:rsidR="00F96FBD" w:rsidRPr="000D039F" w:rsidRDefault="00F96FBD" w:rsidP="002B408A">
            <w:pPr>
              <w:tabs>
                <w:tab w:val="clear" w:pos="1134"/>
                <w:tab w:val="clear" w:pos="1871"/>
                <w:tab w:val="clear" w:pos="2268"/>
              </w:tabs>
              <w:spacing w:before="40"/>
              <w:rPr>
                <w:lang w:val="ru-RU"/>
              </w:rPr>
            </w:pPr>
            <w:r w:rsidRPr="000D039F">
              <w:rPr>
                <w:lang w:val="ru-RU"/>
              </w:rPr>
              <w:t>СРС</w:t>
            </w:r>
          </w:p>
        </w:tc>
        <w:tc>
          <w:tcPr>
            <w:tcW w:w="3528" w:type="pct"/>
          </w:tcPr>
          <w:p w14:paraId="6FB28AF4" w14:textId="0944F0E2" w:rsidR="00F96FBD" w:rsidRPr="000D039F" w:rsidRDefault="00F96FBD" w:rsidP="002B408A">
            <w:pPr>
              <w:tabs>
                <w:tab w:val="clear" w:pos="1134"/>
                <w:tab w:val="clear" w:pos="1871"/>
                <w:tab w:val="clear" w:pos="2268"/>
              </w:tabs>
              <w:spacing w:before="40"/>
              <w:jc w:val="left"/>
              <w:rPr>
                <w:lang w:val="ru-RU"/>
              </w:rPr>
            </w:pPr>
            <w:r w:rsidRPr="000D039F">
              <w:rPr>
                <w:lang w:val="ru-RU"/>
              </w:rPr>
              <w:t>Контроль при помощи циклического избыточного кода/циклический избыточный код</w:t>
            </w:r>
          </w:p>
        </w:tc>
      </w:tr>
      <w:tr w:rsidR="00F96FBD" w:rsidRPr="000D039F" w14:paraId="1FED0065" w14:textId="77777777" w:rsidTr="006A77B7">
        <w:trPr>
          <w:trHeight w:val="285"/>
        </w:trPr>
        <w:tc>
          <w:tcPr>
            <w:tcW w:w="809" w:type="pct"/>
          </w:tcPr>
          <w:p w14:paraId="631DE78E" w14:textId="6234D677" w:rsidR="00F96FBD" w:rsidRPr="000D039F" w:rsidRDefault="00F96FBD" w:rsidP="002B408A">
            <w:pPr>
              <w:tabs>
                <w:tab w:val="clear" w:pos="1134"/>
              </w:tabs>
              <w:spacing w:before="40"/>
              <w:ind w:left="1418" w:hanging="1418"/>
              <w:rPr>
                <w:lang w:val="ru-RU"/>
              </w:rPr>
            </w:pPr>
            <w:r w:rsidRPr="000D039F">
              <w:rPr>
                <w:lang w:val="ru-RU"/>
              </w:rPr>
              <w:t>CrIS</w:t>
            </w:r>
          </w:p>
        </w:tc>
        <w:tc>
          <w:tcPr>
            <w:tcW w:w="663" w:type="pct"/>
          </w:tcPr>
          <w:p w14:paraId="0D4925D4" w14:textId="6FF37965" w:rsidR="00F96FBD" w:rsidRPr="000D039F" w:rsidRDefault="00F96FBD" w:rsidP="002B408A">
            <w:pPr>
              <w:tabs>
                <w:tab w:val="clear" w:pos="1134"/>
                <w:tab w:val="clear" w:pos="1871"/>
                <w:tab w:val="clear" w:pos="2268"/>
              </w:tabs>
              <w:spacing w:before="40"/>
              <w:rPr>
                <w:lang w:val="ru-RU"/>
              </w:rPr>
            </w:pPr>
          </w:p>
        </w:tc>
        <w:tc>
          <w:tcPr>
            <w:tcW w:w="3528" w:type="pct"/>
          </w:tcPr>
          <w:p w14:paraId="4A3CF76D" w14:textId="4452FFB3" w:rsidR="00F96FBD" w:rsidRPr="000D039F" w:rsidRDefault="00F96FBD" w:rsidP="002B408A">
            <w:pPr>
              <w:tabs>
                <w:tab w:val="clear" w:pos="1134"/>
                <w:tab w:val="clear" w:pos="1871"/>
                <w:tab w:val="clear" w:pos="2268"/>
              </w:tabs>
              <w:spacing w:before="40"/>
              <w:jc w:val="left"/>
              <w:rPr>
                <w:lang w:val="ru-RU"/>
              </w:rPr>
            </w:pPr>
            <w:r w:rsidRPr="000D039F">
              <w:rPr>
                <w:lang w:val="ru-RU"/>
              </w:rPr>
              <w:t>Прибор для поперечного зондирования в ИК-диапазоне (прибор НПОЕСС)</w:t>
            </w:r>
          </w:p>
        </w:tc>
      </w:tr>
      <w:tr w:rsidR="00F96FBD" w:rsidRPr="000D039F" w14:paraId="5B1BB7A0" w14:textId="77777777" w:rsidTr="006A77B7">
        <w:trPr>
          <w:trHeight w:val="285"/>
        </w:trPr>
        <w:tc>
          <w:tcPr>
            <w:tcW w:w="809" w:type="pct"/>
          </w:tcPr>
          <w:p w14:paraId="0D05D248" w14:textId="516054A8" w:rsidR="00F96FBD" w:rsidRPr="000D039F" w:rsidRDefault="00F96FBD" w:rsidP="002B408A">
            <w:pPr>
              <w:tabs>
                <w:tab w:val="clear" w:pos="1134"/>
              </w:tabs>
              <w:spacing w:before="40"/>
              <w:ind w:left="1418" w:hanging="1418"/>
              <w:rPr>
                <w:lang w:val="ru-RU"/>
              </w:rPr>
            </w:pPr>
            <w:r w:rsidRPr="000D039F">
              <w:rPr>
                <w:lang w:val="ru-RU"/>
              </w:rPr>
              <w:t>CrMIS</w:t>
            </w:r>
          </w:p>
        </w:tc>
        <w:tc>
          <w:tcPr>
            <w:tcW w:w="663" w:type="pct"/>
          </w:tcPr>
          <w:p w14:paraId="3360DA71" w14:textId="6AAFE7AB" w:rsidR="00F96FBD" w:rsidRPr="000D039F" w:rsidRDefault="00F96FBD" w:rsidP="002B408A">
            <w:pPr>
              <w:tabs>
                <w:tab w:val="clear" w:pos="1134"/>
                <w:tab w:val="clear" w:pos="1871"/>
                <w:tab w:val="clear" w:pos="2268"/>
              </w:tabs>
              <w:spacing w:before="40"/>
              <w:rPr>
                <w:lang w:val="ru-RU"/>
              </w:rPr>
            </w:pPr>
          </w:p>
        </w:tc>
        <w:tc>
          <w:tcPr>
            <w:tcW w:w="3528" w:type="pct"/>
          </w:tcPr>
          <w:p w14:paraId="25A8E311" w14:textId="3F28412E" w:rsidR="00F96FBD" w:rsidRPr="000D039F" w:rsidRDefault="00F96FBD" w:rsidP="002B408A">
            <w:pPr>
              <w:tabs>
                <w:tab w:val="clear" w:pos="1134"/>
                <w:tab w:val="clear" w:pos="1871"/>
                <w:tab w:val="clear" w:pos="2268"/>
              </w:tabs>
              <w:spacing w:before="40"/>
              <w:jc w:val="left"/>
              <w:rPr>
                <w:lang w:val="ru-RU"/>
              </w:rPr>
            </w:pPr>
            <w:r w:rsidRPr="000D039F">
              <w:rPr>
                <w:lang w:val="ru-RU"/>
              </w:rPr>
              <w:t>Микроволновый датчик изображений/прибор для поперечного зондирования (прибор НПОЕСС)</w:t>
            </w:r>
          </w:p>
        </w:tc>
      </w:tr>
      <w:tr w:rsidR="00F96FBD" w:rsidRPr="000D039F" w14:paraId="18FD0E32" w14:textId="77777777" w:rsidTr="006A77B7">
        <w:trPr>
          <w:trHeight w:val="285"/>
        </w:trPr>
        <w:tc>
          <w:tcPr>
            <w:tcW w:w="809" w:type="pct"/>
          </w:tcPr>
          <w:p w14:paraId="49DCF744" w14:textId="3F16514E" w:rsidR="00F96FBD" w:rsidRPr="000D039F" w:rsidRDefault="00F96FBD" w:rsidP="002B408A">
            <w:pPr>
              <w:tabs>
                <w:tab w:val="clear" w:pos="1134"/>
              </w:tabs>
              <w:spacing w:before="40"/>
              <w:ind w:left="1418" w:hanging="1418"/>
              <w:rPr>
                <w:lang w:val="ru-RU"/>
              </w:rPr>
            </w:pPr>
            <w:r w:rsidRPr="000D039F">
              <w:rPr>
                <w:lang w:val="ru-RU"/>
              </w:rPr>
              <w:t>CRT</w:t>
            </w:r>
          </w:p>
        </w:tc>
        <w:tc>
          <w:tcPr>
            <w:tcW w:w="663" w:type="pct"/>
          </w:tcPr>
          <w:p w14:paraId="3D06BA74" w14:textId="54F196D8" w:rsidR="00F96FBD" w:rsidRPr="000D039F" w:rsidRDefault="00F96FBD" w:rsidP="002B408A">
            <w:pPr>
              <w:tabs>
                <w:tab w:val="clear" w:pos="1134"/>
                <w:tab w:val="clear" w:pos="1871"/>
                <w:tab w:val="clear" w:pos="2268"/>
              </w:tabs>
              <w:spacing w:before="40"/>
              <w:rPr>
                <w:lang w:val="ru-RU"/>
              </w:rPr>
            </w:pPr>
            <w:r w:rsidRPr="000D039F">
              <w:rPr>
                <w:lang w:val="ru-RU"/>
              </w:rPr>
              <w:t xml:space="preserve">ЭЛТ </w:t>
            </w:r>
          </w:p>
        </w:tc>
        <w:tc>
          <w:tcPr>
            <w:tcW w:w="3528" w:type="pct"/>
          </w:tcPr>
          <w:p w14:paraId="462BCA4F" w14:textId="5334B1BC" w:rsidR="00F96FBD" w:rsidRPr="000D039F" w:rsidRDefault="00F96FBD" w:rsidP="002B408A">
            <w:pPr>
              <w:tabs>
                <w:tab w:val="clear" w:pos="1134"/>
                <w:tab w:val="clear" w:pos="1871"/>
                <w:tab w:val="clear" w:pos="2268"/>
              </w:tabs>
              <w:spacing w:before="40"/>
              <w:jc w:val="left"/>
              <w:rPr>
                <w:lang w:val="ru-RU"/>
              </w:rPr>
            </w:pPr>
            <w:r w:rsidRPr="000D039F">
              <w:rPr>
                <w:lang w:val="ru-RU"/>
              </w:rPr>
              <w:t>Электронно-лучевая трубка</w:t>
            </w:r>
          </w:p>
        </w:tc>
      </w:tr>
      <w:tr w:rsidR="00F96FBD" w:rsidRPr="000D039F" w14:paraId="4FC5CD17" w14:textId="77777777" w:rsidTr="006A77B7">
        <w:trPr>
          <w:trHeight w:val="285"/>
        </w:trPr>
        <w:tc>
          <w:tcPr>
            <w:tcW w:w="809" w:type="pct"/>
          </w:tcPr>
          <w:p w14:paraId="15E44E31" w14:textId="7259BE39" w:rsidR="00F96FBD" w:rsidRPr="000D039F" w:rsidRDefault="00F96FBD" w:rsidP="002B408A">
            <w:pPr>
              <w:tabs>
                <w:tab w:val="clear" w:pos="1134"/>
              </w:tabs>
              <w:spacing w:before="40"/>
              <w:ind w:left="1418" w:hanging="1418"/>
              <w:rPr>
                <w:lang w:val="ru-RU"/>
              </w:rPr>
            </w:pPr>
            <w:r w:rsidRPr="000D039F">
              <w:rPr>
                <w:lang w:val="ru-RU"/>
              </w:rPr>
              <w:t>CSA</w:t>
            </w:r>
          </w:p>
        </w:tc>
        <w:tc>
          <w:tcPr>
            <w:tcW w:w="663" w:type="pct"/>
          </w:tcPr>
          <w:p w14:paraId="72986EC3" w14:textId="27936E43" w:rsidR="00F96FBD" w:rsidRPr="000D039F" w:rsidRDefault="00F96FBD" w:rsidP="002B408A">
            <w:pPr>
              <w:tabs>
                <w:tab w:val="clear" w:pos="1134"/>
                <w:tab w:val="clear" w:pos="1871"/>
                <w:tab w:val="clear" w:pos="2268"/>
              </w:tabs>
              <w:spacing w:before="40"/>
              <w:rPr>
                <w:lang w:val="ru-RU"/>
              </w:rPr>
            </w:pPr>
            <w:r w:rsidRPr="000D039F">
              <w:rPr>
                <w:lang w:val="ru-RU"/>
              </w:rPr>
              <w:t>ККА</w:t>
            </w:r>
          </w:p>
        </w:tc>
        <w:tc>
          <w:tcPr>
            <w:tcW w:w="3528" w:type="pct"/>
          </w:tcPr>
          <w:p w14:paraId="5CDE1B2F" w14:textId="5DF9C892" w:rsidR="00F96FBD" w:rsidRPr="000D039F" w:rsidRDefault="00F96FBD" w:rsidP="002B408A">
            <w:pPr>
              <w:tabs>
                <w:tab w:val="clear" w:pos="1134"/>
                <w:tab w:val="clear" w:pos="1871"/>
                <w:tab w:val="clear" w:pos="2268"/>
              </w:tabs>
              <w:spacing w:before="40"/>
              <w:jc w:val="left"/>
              <w:rPr>
                <w:lang w:val="ru-RU"/>
              </w:rPr>
            </w:pPr>
            <w:r w:rsidRPr="000D039F">
              <w:rPr>
                <w:lang w:val="ru-RU"/>
              </w:rPr>
              <w:t>Канадское космическое агентство</w:t>
            </w:r>
          </w:p>
        </w:tc>
      </w:tr>
      <w:tr w:rsidR="00FF50AA" w:rsidRPr="000D039F" w14:paraId="17C96124" w14:textId="77777777" w:rsidTr="006A77B7">
        <w:trPr>
          <w:trHeight w:val="285"/>
        </w:trPr>
        <w:tc>
          <w:tcPr>
            <w:tcW w:w="809" w:type="pct"/>
          </w:tcPr>
          <w:p w14:paraId="0F10770B" w14:textId="23A0581A" w:rsidR="00FF50AA" w:rsidRPr="000D039F" w:rsidRDefault="00FF50AA" w:rsidP="002B408A">
            <w:pPr>
              <w:tabs>
                <w:tab w:val="clear" w:pos="1134"/>
              </w:tabs>
              <w:spacing w:before="40"/>
              <w:ind w:left="1418" w:hanging="1418"/>
              <w:rPr>
                <w:lang w:val="ru-RU"/>
              </w:rPr>
            </w:pPr>
            <w:r w:rsidRPr="000D039F">
              <w:rPr>
                <w:lang w:val="ru-RU"/>
              </w:rPr>
              <w:lastRenderedPageBreak/>
              <w:t>CS&amp;C</w:t>
            </w:r>
          </w:p>
        </w:tc>
        <w:tc>
          <w:tcPr>
            <w:tcW w:w="663" w:type="pct"/>
          </w:tcPr>
          <w:p w14:paraId="05B387F6" w14:textId="77777777" w:rsidR="00FF50AA" w:rsidRPr="000D039F" w:rsidRDefault="00FF50AA" w:rsidP="002B408A">
            <w:pPr>
              <w:tabs>
                <w:tab w:val="clear" w:pos="1134"/>
                <w:tab w:val="clear" w:pos="1871"/>
                <w:tab w:val="clear" w:pos="2268"/>
              </w:tabs>
              <w:spacing w:before="40"/>
              <w:rPr>
                <w:lang w:val="ru-RU"/>
              </w:rPr>
            </w:pPr>
          </w:p>
        </w:tc>
        <w:tc>
          <w:tcPr>
            <w:tcW w:w="3528" w:type="pct"/>
          </w:tcPr>
          <w:p w14:paraId="5373AD3A" w14:textId="64198769" w:rsidR="00FF50AA" w:rsidRPr="000D039F" w:rsidRDefault="00F96FBD" w:rsidP="002B408A">
            <w:pPr>
              <w:tabs>
                <w:tab w:val="clear" w:pos="1134"/>
                <w:tab w:val="clear" w:pos="1871"/>
                <w:tab w:val="clear" w:pos="2268"/>
              </w:tabs>
              <w:spacing w:before="40"/>
              <w:jc w:val="left"/>
              <w:rPr>
                <w:lang w:val="ru-RU"/>
              </w:rPr>
            </w:pPr>
            <w:r w:rsidRPr="000D039F">
              <w:rPr>
                <w:lang w:val="ru-RU"/>
              </w:rPr>
              <w:t>Коммутация и управление связи (часть УСД системы GMACS)</w:t>
            </w:r>
          </w:p>
        </w:tc>
      </w:tr>
      <w:tr w:rsidR="00FF50AA" w:rsidRPr="000D039F" w14:paraId="442B9BD8" w14:textId="77777777" w:rsidTr="006A77B7">
        <w:trPr>
          <w:trHeight w:val="285"/>
        </w:trPr>
        <w:tc>
          <w:tcPr>
            <w:tcW w:w="809" w:type="pct"/>
          </w:tcPr>
          <w:p w14:paraId="62C2E452" w14:textId="58069698" w:rsidR="00FF50AA" w:rsidRPr="000D039F" w:rsidRDefault="00FF50AA" w:rsidP="002B408A">
            <w:pPr>
              <w:tabs>
                <w:tab w:val="clear" w:pos="1134"/>
              </w:tabs>
              <w:spacing w:before="40"/>
              <w:ind w:left="1418" w:hanging="1418"/>
              <w:rPr>
                <w:lang w:val="ru-RU"/>
              </w:rPr>
            </w:pPr>
            <w:r w:rsidRPr="000D039F">
              <w:rPr>
                <w:lang w:val="ru-RU"/>
              </w:rPr>
              <w:t>CSIRO</w:t>
            </w:r>
          </w:p>
        </w:tc>
        <w:tc>
          <w:tcPr>
            <w:tcW w:w="663" w:type="pct"/>
          </w:tcPr>
          <w:p w14:paraId="69BE1406" w14:textId="42CB17A4" w:rsidR="00FF50AA" w:rsidRPr="000D039F" w:rsidRDefault="00F96FBD" w:rsidP="002B408A">
            <w:pPr>
              <w:tabs>
                <w:tab w:val="clear" w:pos="1134"/>
                <w:tab w:val="clear" w:pos="1871"/>
                <w:tab w:val="clear" w:pos="2268"/>
              </w:tabs>
              <w:spacing w:before="40"/>
              <w:rPr>
                <w:lang w:val="ru-RU"/>
              </w:rPr>
            </w:pPr>
            <w:r w:rsidRPr="000D039F">
              <w:rPr>
                <w:lang w:val="ru-RU"/>
              </w:rPr>
              <w:t>КСИРО</w:t>
            </w:r>
          </w:p>
        </w:tc>
        <w:tc>
          <w:tcPr>
            <w:tcW w:w="3528" w:type="pct"/>
          </w:tcPr>
          <w:p w14:paraId="3C131C25" w14:textId="5F2E33B4" w:rsidR="00FF50AA" w:rsidRPr="000D039F" w:rsidRDefault="00F96FBD" w:rsidP="002B408A">
            <w:pPr>
              <w:tabs>
                <w:tab w:val="clear" w:pos="1134"/>
                <w:tab w:val="clear" w:pos="1871"/>
                <w:tab w:val="clear" w:pos="2268"/>
              </w:tabs>
              <w:spacing w:before="40"/>
              <w:jc w:val="left"/>
              <w:rPr>
                <w:lang w:val="ru-RU"/>
              </w:rPr>
            </w:pPr>
            <w:r w:rsidRPr="000D039F">
              <w:rPr>
                <w:lang w:val="ru-RU"/>
              </w:rPr>
              <w:t>Организация по научным и промышленным исследованиям для стран Содружества Наций</w:t>
            </w:r>
          </w:p>
        </w:tc>
      </w:tr>
      <w:tr w:rsidR="00FF50AA" w:rsidRPr="000D039F" w14:paraId="38AAEC7F" w14:textId="77777777" w:rsidTr="006A77B7">
        <w:trPr>
          <w:trHeight w:val="285"/>
        </w:trPr>
        <w:tc>
          <w:tcPr>
            <w:tcW w:w="809" w:type="pct"/>
          </w:tcPr>
          <w:p w14:paraId="5FA52E78" w14:textId="103FA04D" w:rsidR="00FF50AA" w:rsidRPr="000D039F" w:rsidRDefault="00FF50AA" w:rsidP="002B408A">
            <w:pPr>
              <w:tabs>
                <w:tab w:val="clear" w:pos="1134"/>
              </w:tabs>
              <w:spacing w:before="40"/>
              <w:ind w:left="1418" w:hanging="1418"/>
              <w:rPr>
                <w:lang w:val="ru-RU"/>
              </w:rPr>
            </w:pPr>
            <w:r w:rsidRPr="000D039F">
              <w:rPr>
                <w:lang w:val="ru-RU"/>
              </w:rPr>
              <w:t>CSIS</w:t>
            </w:r>
          </w:p>
        </w:tc>
        <w:tc>
          <w:tcPr>
            <w:tcW w:w="663" w:type="pct"/>
          </w:tcPr>
          <w:p w14:paraId="5EF48E0E" w14:textId="77777777" w:rsidR="00FF50AA" w:rsidRPr="000D039F" w:rsidRDefault="00FF50AA" w:rsidP="002B408A">
            <w:pPr>
              <w:tabs>
                <w:tab w:val="clear" w:pos="1134"/>
                <w:tab w:val="clear" w:pos="1871"/>
                <w:tab w:val="clear" w:pos="2268"/>
              </w:tabs>
              <w:spacing w:before="40"/>
              <w:rPr>
                <w:lang w:val="ru-RU"/>
              </w:rPr>
            </w:pPr>
          </w:p>
        </w:tc>
        <w:tc>
          <w:tcPr>
            <w:tcW w:w="3528" w:type="pct"/>
          </w:tcPr>
          <w:p w14:paraId="66FAA578" w14:textId="04C0D70F" w:rsidR="00FF50AA" w:rsidRPr="000D039F" w:rsidRDefault="00F96FBD" w:rsidP="002B408A">
            <w:pPr>
              <w:tabs>
                <w:tab w:val="clear" w:pos="1134"/>
                <w:tab w:val="clear" w:pos="1871"/>
                <w:tab w:val="clear" w:pos="2268"/>
              </w:tabs>
              <w:spacing w:before="40"/>
              <w:jc w:val="left"/>
              <w:rPr>
                <w:lang w:val="ru-RU"/>
              </w:rPr>
            </w:pPr>
            <w:r w:rsidRPr="000D039F">
              <w:rPr>
                <w:lang w:val="ru-RU"/>
              </w:rPr>
              <w:t>Централизованная система оповещения о штормах</w:t>
            </w:r>
          </w:p>
        </w:tc>
      </w:tr>
      <w:tr w:rsidR="00FF50AA" w:rsidRPr="000D039F" w14:paraId="6ED11966" w14:textId="77777777" w:rsidTr="006A77B7">
        <w:trPr>
          <w:trHeight w:val="285"/>
        </w:trPr>
        <w:tc>
          <w:tcPr>
            <w:tcW w:w="809" w:type="pct"/>
          </w:tcPr>
          <w:p w14:paraId="768DF23C" w14:textId="66C84C46" w:rsidR="00FF50AA" w:rsidRPr="000D039F" w:rsidRDefault="00FF50AA" w:rsidP="002B408A">
            <w:pPr>
              <w:tabs>
                <w:tab w:val="clear" w:pos="1134"/>
              </w:tabs>
              <w:spacing w:before="40"/>
              <w:ind w:left="1418" w:hanging="1418"/>
              <w:rPr>
                <w:lang w:val="ru-RU"/>
              </w:rPr>
            </w:pPr>
            <w:r w:rsidRPr="000D039F">
              <w:rPr>
                <w:lang w:val="ru-RU"/>
              </w:rPr>
              <w:t>CSM</w:t>
            </w:r>
          </w:p>
        </w:tc>
        <w:tc>
          <w:tcPr>
            <w:tcW w:w="663" w:type="pct"/>
          </w:tcPr>
          <w:p w14:paraId="3E92E78D" w14:textId="10E59561" w:rsidR="00FF50AA" w:rsidRPr="000D039F" w:rsidRDefault="00F96FBD" w:rsidP="002B408A">
            <w:pPr>
              <w:tabs>
                <w:tab w:val="clear" w:pos="1134"/>
                <w:tab w:val="clear" w:pos="1871"/>
                <w:tab w:val="clear" w:pos="2268"/>
              </w:tabs>
              <w:spacing w:before="40"/>
              <w:rPr>
                <w:lang w:val="ru-RU"/>
              </w:rPr>
            </w:pPr>
            <w:r w:rsidRPr="000D039F">
              <w:rPr>
                <w:lang w:val="ru-RU"/>
              </w:rPr>
              <w:t>МКС</w:t>
            </w:r>
          </w:p>
        </w:tc>
        <w:tc>
          <w:tcPr>
            <w:tcW w:w="3528" w:type="pct"/>
          </w:tcPr>
          <w:p w14:paraId="24C9DA86" w14:textId="7C68A529" w:rsidR="00FF50AA" w:rsidRPr="000D039F" w:rsidRDefault="00F96FBD" w:rsidP="002B408A">
            <w:pPr>
              <w:tabs>
                <w:tab w:val="clear" w:pos="1134"/>
                <w:tab w:val="clear" w:pos="1871"/>
                <w:tab w:val="clear" w:pos="2268"/>
              </w:tabs>
              <w:spacing w:before="40"/>
              <w:jc w:val="left"/>
              <w:rPr>
                <w:lang w:val="ru-RU"/>
              </w:rPr>
            </w:pPr>
            <w:r w:rsidRPr="000D039F">
              <w:rPr>
                <w:lang w:val="ru-RU"/>
              </w:rPr>
              <w:t>Мониторинг климатической системы</w:t>
            </w:r>
          </w:p>
        </w:tc>
      </w:tr>
      <w:tr w:rsidR="00FF50AA" w:rsidRPr="000D039F" w14:paraId="6E922593" w14:textId="77777777" w:rsidTr="006A77B7">
        <w:trPr>
          <w:trHeight w:val="285"/>
        </w:trPr>
        <w:tc>
          <w:tcPr>
            <w:tcW w:w="809" w:type="pct"/>
          </w:tcPr>
          <w:p w14:paraId="0D98383A" w14:textId="77B877B4" w:rsidR="00FF50AA" w:rsidRPr="000D039F" w:rsidRDefault="00FF50AA" w:rsidP="002B408A">
            <w:pPr>
              <w:tabs>
                <w:tab w:val="clear" w:pos="1134"/>
              </w:tabs>
              <w:spacing w:before="40"/>
              <w:ind w:left="1418" w:hanging="1418"/>
              <w:rPr>
                <w:lang w:val="ru-RU"/>
              </w:rPr>
            </w:pPr>
            <w:r w:rsidRPr="000D039F">
              <w:rPr>
                <w:lang w:val="ru-RU"/>
              </w:rPr>
              <w:t>CSMA/CD</w:t>
            </w:r>
          </w:p>
        </w:tc>
        <w:tc>
          <w:tcPr>
            <w:tcW w:w="663" w:type="pct"/>
          </w:tcPr>
          <w:p w14:paraId="23B1CDEF" w14:textId="77777777" w:rsidR="00FF50AA" w:rsidRPr="000D039F" w:rsidRDefault="00FF50AA" w:rsidP="002B408A">
            <w:pPr>
              <w:tabs>
                <w:tab w:val="clear" w:pos="1134"/>
                <w:tab w:val="clear" w:pos="1871"/>
                <w:tab w:val="clear" w:pos="2268"/>
              </w:tabs>
              <w:spacing w:before="40"/>
              <w:rPr>
                <w:lang w:val="ru-RU"/>
              </w:rPr>
            </w:pPr>
          </w:p>
        </w:tc>
        <w:tc>
          <w:tcPr>
            <w:tcW w:w="3528" w:type="pct"/>
          </w:tcPr>
          <w:p w14:paraId="77360607" w14:textId="611F8FCD" w:rsidR="00FF50AA" w:rsidRPr="000D039F" w:rsidRDefault="00F96FBD" w:rsidP="002B408A">
            <w:pPr>
              <w:tabs>
                <w:tab w:val="clear" w:pos="1134"/>
                <w:tab w:val="clear" w:pos="1871"/>
                <w:tab w:val="clear" w:pos="2268"/>
              </w:tabs>
              <w:spacing w:before="40"/>
              <w:jc w:val="left"/>
              <w:rPr>
                <w:lang w:val="ru-RU"/>
              </w:rPr>
            </w:pPr>
            <w:r w:rsidRPr="000D039F">
              <w:rPr>
                <w:lang w:val="ru-RU"/>
              </w:rPr>
              <w:t>Многостанционный доступ с контролем несущей и обнаружением столкновений</w:t>
            </w:r>
          </w:p>
        </w:tc>
      </w:tr>
      <w:tr w:rsidR="00FF50AA" w:rsidRPr="000D039F" w14:paraId="7F29A678" w14:textId="77777777" w:rsidTr="006A77B7">
        <w:trPr>
          <w:trHeight w:val="285"/>
        </w:trPr>
        <w:tc>
          <w:tcPr>
            <w:tcW w:w="809" w:type="pct"/>
          </w:tcPr>
          <w:p w14:paraId="2160A3C7" w14:textId="7BE45063" w:rsidR="00FF50AA" w:rsidRPr="000D039F" w:rsidRDefault="00FF50AA" w:rsidP="002B408A">
            <w:pPr>
              <w:tabs>
                <w:tab w:val="clear" w:pos="1134"/>
              </w:tabs>
              <w:spacing w:before="40"/>
              <w:ind w:left="1418" w:hanging="1418"/>
              <w:rPr>
                <w:lang w:val="ru-RU"/>
              </w:rPr>
            </w:pPr>
            <w:r w:rsidRPr="000D039F">
              <w:rPr>
                <w:lang w:val="ru-RU"/>
              </w:rPr>
              <w:t>CSTR</w:t>
            </w:r>
          </w:p>
        </w:tc>
        <w:tc>
          <w:tcPr>
            <w:tcW w:w="663" w:type="pct"/>
          </w:tcPr>
          <w:p w14:paraId="1377DF17" w14:textId="77777777" w:rsidR="00FF50AA" w:rsidRPr="000D039F" w:rsidRDefault="00FF50AA" w:rsidP="002B408A">
            <w:pPr>
              <w:tabs>
                <w:tab w:val="clear" w:pos="1134"/>
                <w:tab w:val="clear" w:pos="1871"/>
                <w:tab w:val="clear" w:pos="2268"/>
              </w:tabs>
              <w:spacing w:before="40"/>
              <w:rPr>
                <w:lang w:val="ru-RU"/>
              </w:rPr>
            </w:pPr>
          </w:p>
        </w:tc>
        <w:tc>
          <w:tcPr>
            <w:tcW w:w="3528" w:type="pct"/>
          </w:tcPr>
          <w:p w14:paraId="78B62801" w14:textId="23F0CDD0" w:rsidR="00FF50AA" w:rsidRPr="000D039F" w:rsidRDefault="00F96FBD" w:rsidP="002B408A">
            <w:pPr>
              <w:tabs>
                <w:tab w:val="clear" w:pos="1134"/>
                <w:tab w:val="clear" w:pos="1871"/>
                <w:tab w:val="clear" w:pos="2268"/>
              </w:tabs>
              <w:spacing w:before="40"/>
              <w:jc w:val="left"/>
              <w:rPr>
                <w:lang w:val="ru-RU"/>
              </w:rPr>
            </w:pPr>
            <w:r w:rsidRPr="000D039F">
              <w:rPr>
                <w:lang w:val="ru-RU"/>
              </w:rPr>
              <w:t>Совет по научно-техническим исследованиям</w:t>
            </w:r>
          </w:p>
        </w:tc>
      </w:tr>
      <w:tr w:rsidR="00FF50AA" w:rsidRPr="000D039F" w14:paraId="5390BA8F" w14:textId="77777777" w:rsidTr="006A77B7">
        <w:trPr>
          <w:trHeight w:val="285"/>
        </w:trPr>
        <w:tc>
          <w:tcPr>
            <w:tcW w:w="809" w:type="pct"/>
          </w:tcPr>
          <w:p w14:paraId="17C27050" w14:textId="7251DC1C" w:rsidR="00FF50AA" w:rsidRPr="000D039F" w:rsidRDefault="00FF50AA" w:rsidP="002B408A">
            <w:pPr>
              <w:tabs>
                <w:tab w:val="clear" w:pos="1134"/>
              </w:tabs>
              <w:spacing w:before="40"/>
              <w:ind w:left="1418" w:hanging="1418"/>
              <w:rPr>
                <w:lang w:val="ru-RU"/>
              </w:rPr>
            </w:pPr>
            <w:r w:rsidRPr="000D039F">
              <w:rPr>
                <w:lang w:val="ru-RU"/>
              </w:rPr>
              <w:t>CTCS</w:t>
            </w:r>
          </w:p>
        </w:tc>
        <w:tc>
          <w:tcPr>
            <w:tcW w:w="663" w:type="pct"/>
          </w:tcPr>
          <w:p w14:paraId="195B7A5B" w14:textId="77777777" w:rsidR="00FF50AA" w:rsidRPr="000D039F" w:rsidRDefault="00FF50AA" w:rsidP="002B408A">
            <w:pPr>
              <w:tabs>
                <w:tab w:val="clear" w:pos="1134"/>
                <w:tab w:val="clear" w:pos="1871"/>
                <w:tab w:val="clear" w:pos="2268"/>
              </w:tabs>
              <w:spacing w:before="40"/>
              <w:rPr>
                <w:lang w:val="ru-RU"/>
              </w:rPr>
            </w:pPr>
          </w:p>
        </w:tc>
        <w:tc>
          <w:tcPr>
            <w:tcW w:w="3528" w:type="pct"/>
          </w:tcPr>
          <w:p w14:paraId="6571A340" w14:textId="3322CFDF" w:rsidR="00FF50AA" w:rsidRPr="000D039F" w:rsidRDefault="00F96FBD" w:rsidP="002B408A">
            <w:pPr>
              <w:tabs>
                <w:tab w:val="clear" w:pos="1134"/>
                <w:tab w:val="clear" w:pos="1871"/>
                <w:tab w:val="clear" w:pos="2268"/>
              </w:tabs>
              <w:spacing w:before="40"/>
              <w:jc w:val="left"/>
              <w:rPr>
                <w:lang w:val="ru-RU"/>
              </w:rPr>
            </w:pPr>
            <w:r w:rsidRPr="000D039F">
              <w:rPr>
                <w:lang w:val="ru-RU"/>
              </w:rPr>
              <w:t>Система телеметрии и управления УСД (часть УСД системы GIMTACS)</w:t>
            </w:r>
          </w:p>
        </w:tc>
      </w:tr>
      <w:tr w:rsidR="00FF50AA" w:rsidRPr="000D039F" w14:paraId="1B289480" w14:textId="77777777" w:rsidTr="006A77B7">
        <w:trPr>
          <w:trHeight w:val="285"/>
        </w:trPr>
        <w:tc>
          <w:tcPr>
            <w:tcW w:w="809" w:type="pct"/>
          </w:tcPr>
          <w:p w14:paraId="2DC7E0F1" w14:textId="7ED5C059" w:rsidR="00FF50AA" w:rsidRPr="000D039F" w:rsidRDefault="00FF50AA" w:rsidP="002B408A">
            <w:pPr>
              <w:tabs>
                <w:tab w:val="clear" w:pos="1134"/>
              </w:tabs>
              <w:spacing w:before="40"/>
              <w:ind w:left="1418" w:hanging="1418"/>
              <w:rPr>
                <w:lang w:val="ru-RU"/>
              </w:rPr>
            </w:pPr>
            <w:r w:rsidRPr="000D039F">
              <w:rPr>
                <w:lang w:val="ru-RU"/>
              </w:rPr>
              <w:t>CW</w:t>
            </w:r>
          </w:p>
        </w:tc>
        <w:tc>
          <w:tcPr>
            <w:tcW w:w="663" w:type="pct"/>
          </w:tcPr>
          <w:p w14:paraId="680D5750" w14:textId="77777777" w:rsidR="00FF50AA" w:rsidRPr="000D039F" w:rsidRDefault="00FF50AA" w:rsidP="002B408A">
            <w:pPr>
              <w:tabs>
                <w:tab w:val="clear" w:pos="1134"/>
                <w:tab w:val="clear" w:pos="1871"/>
                <w:tab w:val="clear" w:pos="2268"/>
              </w:tabs>
              <w:spacing w:before="40"/>
              <w:rPr>
                <w:lang w:val="ru-RU"/>
              </w:rPr>
            </w:pPr>
          </w:p>
        </w:tc>
        <w:tc>
          <w:tcPr>
            <w:tcW w:w="3528" w:type="pct"/>
          </w:tcPr>
          <w:p w14:paraId="62DB8921" w14:textId="230B0EE6" w:rsidR="00FF50AA" w:rsidRPr="000D039F" w:rsidRDefault="00F96FBD" w:rsidP="002B408A">
            <w:pPr>
              <w:tabs>
                <w:tab w:val="clear" w:pos="1134"/>
                <w:tab w:val="clear" w:pos="1871"/>
                <w:tab w:val="clear" w:pos="2268"/>
              </w:tabs>
              <w:spacing w:before="40"/>
              <w:jc w:val="left"/>
              <w:rPr>
                <w:lang w:val="ru-RU"/>
              </w:rPr>
            </w:pPr>
            <w:r w:rsidRPr="000D039F">
              <w:rPr>
                <w:lang w:val="ru-RU"/>
              </w:rPr>
              <w:t>Незатухающая волна</w:t>
            </w:r>
          </w:p>
        </w:tc>
      </w:tr>
      <w:tr w:rsidR="00FF50AA" w:rsidRPr="000D039F" w14:paraId="03A1DC12" w14:textId="77777777" w:rsidTr="006A77B7">
        <w:trPr>
          <w:trHeight w:val="285"/>
        </w:trPr>
        <w:tc>
          <w:tcPr>
            <w:tcW w:w="809" w:type="pct"/>
          </w:tcPr>
          <w:p w14:paraId="487D5B9E" w14:textId="73843E88" w:rsidR="00FF50AA" w:rsidRPr="000D039F" w:rsidRDefault="00FF50AA" w:rsidP="002B408A">
            <w:pPr>
              <w:tabs>
                <w:tab w:val="clear" w:pos="1134"/>
              </w:tabs>
              <w:spacing w:before="40"/>
              <w:ind w:left="1418" w:hanging="1418"/>
              <w:rPr>
                <w:lang w:val="ru-RU"/>
              </w:rPr>
            </w:pPr>
            <w:r w:rsidRPr="000D039F">
              <w:rPr>
                <w:lang w:val="ru-RU"/>
              </w:rPr>
              <w:t>CZCS</w:t>
            </w:r>
          </w:p>
        </w:tc>
        <w:tc>
          <w:tcPr>
            <w:tcW w:w="663" w:type="pct"/>
          </w:tcPr>
          <w:p w14:paraId="0C3094AB" w14:textId="77777777" w:rsidR="00FF50AA" w:rsidRPr="000D039F" w:rsidRDefault="00FF50AA" w:rsidP="002B408A">
            <w:pPr>
              <w:tabs>
                <w:tab w:val="clear" w:pos="1134"/>
                <w:tab w:val="clear" w:pos="1871"/>
                <w:tab w:val="clear" w:pos="2268"/>
              </w:tabs>
              <w:spacing w:before="40"/>
              <w:rPr>
                <w:lang w:val="ru-RU"/>
              </w:rPr>
            </w:pPr>
          </w:p>
        </w:tc>
        <w:tc>
          <w:tcPr>
            <w:tcW w:w="3528" w:type="pct"/>
          </w:tcPr>
          <w:p w14:paraId="3EC4168C" w14:textId="251F67AA" w:rsidR="00FF50AA" w:rsidRPr="000D039F" w:rsidRDefault="00F96FBD" w:rsidP="002B408A">
            <w:pPr>
              <w:tabs>
                <w:tab w:val="clear" w:pos="1134"/>
                <w:tab w:val="clear" w:pos="1871"/>
                <w:tab w:val="clear" w:pos="2268"/>
              </w:tabs>
              <w:spacing w:before="40"/>
              <w:jc w:val="left"/>
              <w:rPr>
                <w:lang w:val="ru-RU"/>
              </w:rPr>
            </w:pPr>
            <w:r w:rsidRPr="000D039F">
              <w:rPr>
                <w:lang w:val="ru-RU"/>
              </w:rPr>
              <w:t>Сканирующий радиометр для получения цветовых изображений прибрежных зон</w:t>
            </w:r>
          </w:p>
        </w:tc>
      </w:tr>
      <w:tr w:rsidR="0068090C" w:rsidRPr="000D039F" w14:paraId="2492E9E6" w14:textId="77777777" w:rsidTr="006A77B7">
        <w:trPr>
          <w:trHeight w:val="285"/>
        </w:trPr>
        <w:tc>
          <w:tcPr>
            <w:tcW w:w="809" w:type="pct"/>
          </w:tcPr>
          <w:p w14:paraId="592A48E3" w14:textId="77777777" w:rsidR="0068090C" w:rsidRPr="000D039F" w:rsidRDefault="0068090C" w:rsidP="002B408A">
            <w:pPr>
              <w:tabs>
                <w:tab w:val="clear" w:pos="1134"/>
              </w:tabs>
              <w:spacing w:before="40"/>
              <w:ind w:left="1418" w:hanging="1418"/>
              <w:rPr>
                <w:lang w:val="ru-RU"/>
              </w:rPr>
            </w:pPr>
          </w:p>
        </w:tc>
        <w:tc>
          <w:tcPr>
            <w:tcW w:w="663" w:type="pct"/>
          </w:tcPr>
          <w:p w14:paraId="463B0674" w14:textId="77777777" w:rsidR="0068090C" w:rsidRPr="000D039F" w:rsidRDefault="0068090C" w:rsidP="002B408A">
            <w:pPr>
              <w:tabs>
                <w:tab w:val="clear" w:pos="1134"/>
                <w:tab w:val="clear" w:pos="1871"/>
                <w:tab w:val="clear" w:pos="2268"/>
              </w:tabs>
              <w:spacing w:before="40"/>
              <w:rPr>
                <w:lang w:val="ru-RU"/>
              </w:rPr>
            </w:pPr>
          </w:p>
        </w:tc>
        <w:tc>
          <w:tcPr>
            <w:tcW w:w="3528" w:type="pct"/>
          </w:tcPr>
          <w:p w14:paraId="61736FBF" w14:textId="77777777" w:rsidR="0068090C" w:rsidRPr="000D039F" w:rsidRDefault="0068090C" w:rsidP="002B408A">
            <w:pPr>
              <w:tabs>
                <w:tab w:val="clear" w:pos="1134"/>
                <w:tab w:val="clear" w:pos="1871"/>
                <w:tab w:val="clear" w:pos="2268"/>
              </w:tabs>
              <w:spacing w:before="40"/>
              <w:jc w:val="left"/>
              <w:rPr>
                <w:lang w:val="ru-RU"/>
              </w:rPr>
            </w:pPr>
          </w:p>
        </w:tc>
      </w:tr>
      <w:tr w:rsidR="0068090C" w:rsidRPr="000D039F" w14:paraId="2A4051B7" w14:textId="77777777" w:rsidTr="006A77B7">
        <w:trPr>
          <w:trHeight w:val="285"/>
        </w:trPr>
        <w:tc>
          <w:tcPr>
            <w:tcW w:w="809" w:type="pct"/>
          </w:tcPr>
          <w:p w14:paraId="6165862C" w14:textId="1D03BB90" w:rsidR="0068090C" w:rsidRPr="000D039F" w:rsidRDefault="0068090C" w:rsidP="002B408A">
            <w:pPr>
              <w:tabs>
                <w:tab w:val="clear" w:pos="1134"/>
              </w:tabs>
              <w:spacing w:before="40"/>
              <w:ind w:left="1418" w:hanging="1418"/>
              <w:rPr>
                <w:lang w:val="ru-RU"/>
              </w:rPr>
            </w:pPr>
            <w:r w:rsidRPr="000D039F">
              <w:rPr>
                <w:b/>
                <w:bCs/>
                <w:lang w:val="ru-RU"/>
              </w:rPr>
              <w:t>D</w:t>
            </w:r>
          </w:p>
        </w:tc>
        <w:tc>
          <w:tcPr>
            <w:tcW w:w="663" w:type="pct"/>
          </w:tcPr>
          <w:p w14:paraId="0ED91DA7" w14:textId="77777777" w:rsidR="0068090C" w:rsidRPr="000D039F" w:rsidRDefault="0068090C" w:rsidP="002B408A">
            <w:pPr>
              <w:tabs>
                <w:tab w:val="clear" w:pos="1134"/>
                <w:tab w:val="clear" w:pos="1871"/>
                <w:tab w:val="clear" w:pos="2268"/>
              </w:tabs>
              <w:spacing w:before="40"/>
              <w:rPr>
                <w:lang w:val="ru-RU"/>
              </w:rPr>
            </w:pPr>
          </w:p>
        </w:tc>
        <w:tc>
          <w:tcPr>
            <w:tcW w:w="3528" w:type="pct"/>
          </w:tcPr>
          <w:p w14:paraId="3A535713" w14:textId="77777777" w:rsidR="0068090C" w:rsidRPr="000D039F" w:rsidRDefault="0068090C" w:rsidP="002B408A">
            <w:pPr>
              <w:tabs>
                <w:tab w:val="clear" w:pos="1134"/>
                <w:tab w:val="clear" w:pos="1871"/>
                <w:tab w:val="clear" w:pos="2268"/>
              </w:tabs>
              <w:spacing w:before="40"/>
              <w:jc w:val="left"/>
              <w:rPr>
                <w:lang w:val="ru-RU"/>
              </w:rPr>
            </w:pPr>
          </w:p>
        </w:tc>
      </w:tr>
      <w:tr w:rsidR="0068090C" w:rsidRPr="000D039F" w14:paraId="7E419BBA" w14:textId="77777777" w:rsidTr="006A77B7">
        <w:trPr>
          <w:trHeight w:val="285"/>
        </w:trPr>
        <w:tc>
          <w:tcPr>
            <w:tcW w:w="809" w:type="pct"/>
          </w:tcPr>
          <w:p w14:paraId="4176B0ED" w14:textId="2BBB77DF" w:rsidR="0068090C" w:rsidRPr="000D039F" w:rsidRDefault="0068090C" w:rsidP="002B408A">
            <w:pPr>
              <w:tabs>
                <w:tab w:val="clear" w:pos="1134"/>
              </w:tabs>
              <w:spacing w:before="40"/>
              <w:ind w:left="1418" w:hanging="1418"/>
              <w:rPr>
                <w:b/>
                <w:bCs/>
                <w:lang w:val="ru-RU"/>
              </w:rPr>
            </w:pPr>
            <w:r w:rsidRPr="000D039F">
              <w:rPr>
                <w:lang w:val="ru-RU"/>
              </w:rPr>
              <w:t>D/A</w:t>
            </w:r>
          </w:p>
        </w:tc>
        <w:tc>
          <w:tcPr>
            <w:tcW w:w="663" w:type="pct"/>
          </w:tcPr>
          <w:p w14:paraId="016E4360" w14:textId="12E46153" w:rsidR="0068090C" w:rsidRPr="000D039F" w:rsidRDefault="0068090C" w:rsidP="002B408A">
            <w:pPr>
              <w:tabs>
                <w:tab w:val="clear" w:pos="1134"/>
                <w:tab w:val="clear" w:pos="1871"/>
                <w:tab w:val="clear" w:pos="2268"/>
              </w:tabs>
              <w:spacing w:before="40"/>
              <w:rPr>
                <w:lang w:val="ru-RU"/>
              </w:rPr>
            </w:pPr>
            <w:r w:rsidRPr="000D039F">
              <w:rPr>
                <w:lang w:val="ru-RU"/>
              </w:rPr>
              <w:t>Ц/А</w:t>
            </w:r>
          </w:p>
        </w:tc>
        <w:tc>
          <w:tcPr>
            <w:tcW w:w="3528" w:type="pct"/>
          </w:tcPr>
          <w:p w14:paraId="7E1B7417" w14:textId="317BDC6E" w:rsidR="0068090C" w:rsidRPr="000D039F" w:rsidRDefault="0068090C" w:rsidP="002B408A">
            <w:pPr>
              <w:tabs>
                <w:tab w:val="clear" w:pos="1134"/>
                <w:tab w:val="clear" w:pos="1871"/>
                <w:tab w:val="clear" w:pos="2268"/>
              </w:tabs>
              <w:spacing w:before="40"/>
              <w:jc w:val="left"/>
              <w:rPr>
                <w:lang w:val="ru-RU"/>
              </w:rPr>
            </w:pPr>
            <w:r w:rsidRPr="000D039F">
              <w:rPr>
                <w:lang w:val="ru-RU"/>
              </w:rPr>
              <w:t>Цифро-аналоговый</w:t>
            </w:r>
          </w:p>
        </w:tc>
      </w:tr>
      <w:tr w:rsidR="0068090C" w:rsidRPr="000D039F" w14:paraId="0F84C5B1" w14:textId="77777777" w:rsidTr="006A77B7">
        <w:trPr>
          <w:trHeight w:val="285"/>
        </w:trPr>
        <w:tc>
          <w:tcPr>
            <w:tcW w:w="809" w:type="pct"/>
          </w:tcPr>
          <w:p w14:paraId="3183432C" w14:textId="51F2750F" w:rsidR="0068090C" w:rsidRPr="000D039F" w:rsidRDefault="0068090C" w:rsidP="002B408A">
            <w:pPr>
              <w:tabs>
                <w:tab w:val="clear" w:pos="1134"/>
              </w:tabs>
              <w:spacing w:before="40"/>
              <w:ind w:left="1418" w:hanging="1418"/>
              <w:rPr>
                <w:b/>
                <w:bCs/>
                <w:lang w:val="ru-RU"/>
              </w:rPr>
            </w:pPr>
            <w:r w:rsidRPr="000D039F">
              <w:rPr>
                <w:lang w:val="ru-RU"/>
              </w:rPr>
              <w:t>DAAC</w:t>
            </w:r>
          </w:p>
        </w:tc>
        <w:tc>
          <w:tcPr>
            <w:tcW w:w="663" w:type="pct"/>
          </w:tcPr>
          <w:p w14:paraId="13B4C41A" w14:textId="73A0CBDC" w:rsidR="0068090C" w:rsidRPr="000D039F" w:rsidRDefault="0068090C" w:rsidP="002B408A">
            <w:pPr>
              <w:tabs>
                <w:tab w:val="clear" w:pos="1134"/>
                <w:tab w:val="clear" w:pos="1871"/>
                <w:tab w:val="clear" w:pos="2268"/>
              </w:tabs>
              <w:spacing w:before="40"/>
              <w:rPr>
                <w:lang w:val="ru-RU"/>
              </w:rPr>
            </w:pPr>
            <w:r w:rsidRPr="000D039F">
              <w:rPr>
                <w:lang w:val="ru-RU"/>
              </w:rPr>
              <w:t>РААЦ</w:t>
            </w:r>
          </w:p>
        </w:tc>
        <w:tc>
          <w:tcPr>
            <w:tcW w:w="3528" w:type="pct"/>
          </w:tcPr>
          <w:p w14:paraId="18D3C6F8" w14:textId="77C427A6" w:rsidR="0068090C" w:rsidRPr="000D039F" w:rsidRDefault="0068090C" w:rsidP="002B408A">
            <w:pPr>
              <w:tabs>
                <w:tab w:val="clear" w:pos="1134"/>
                <w:tab w:val="clear" w:pos="1871"/>
                <w:tab w:val="clear" w:pos="2268"/>
              </w:tabs>
              <w:spacing w:before="40"/>
              <w:jc w:val="left"/>
              <w:rPr>
                <w:lang w:val="ru-RU"/>
              </w:rPr>
            </w:pPr>
            <w:r w:rsidRPr="000D039F">
              <w:rPr>
                <w:lang w:val="ru-RU"/>
              </w:rPr>
              <w:t>Распределенный активный архивный центр</w:t>
            </w:r>
          </w:p>
        </w:tc>
      </w:tr>
      <w:tr w:rsidR="0068090C" w:rsidRPr="000D039F" w14:paraId="2AD1BFD8" w14:textId="77777777" w:rsidTr="006A77B7">
        <w:trPr>
          <w:trHeight w:val="285"/>
        </w:trPr>
        <w:tc>
          <w:tcPr>
            <w:tcW w:w="809" w:type="pct"/>
          </w:tcPr>
          <w:p w14:paraId="22189DB9" w14:textId="5D81B27D" w:rsidR="0068090C" w:rsidRPr="000D039F" w:rsidRDefault="0068090C" w:rsidP="002B408A">
            <w:pPr>
              <w:tabs>
                <w:tab w:val="clear" w:pos="1134"/>
              </w:tabs>
              <w:spacing w:before="40"/>
              <w:ind w:left="1418" w:hanging="1418"/>
              <w:rPr>
                <w:b/>
                <w:bCs/>
                <w:lang w:val="ru-RU"/>
              </w:rPr>
            </w:pPr>
            <w:r w:rsidRPr="000D039F">
              <w:rPr>
                <w:lang w:val="ru-RU"/>
              </w:rPr>
              <w:t>DADS</w:t>
            </w:r>
          </w:p>
        </w:tc>
        <w:tc>
          <w:tcPr>
            <w:tcW w:w="663" w:type="pct"/>
          </w:tcPr>
          <w:p w14:paraId="25677F93" w14:textId="4BB99AC8" w:rsidR="0068090C" w:rsidRPr="000D039F" w:rsidRDefault="0068090C" w:rsidP="002B408A">
            <w:pPr>
              <w:tabs>
                <w:tab w:val="clear" w:pos="1134"/>
                <w:tab w:val="clear" w:pos="1871"/>
                <w:tab w:val="clear" w:pos="2268"/>
              </w:tabs>
              <w:spacing w:before="40"/>
              <w:rPr>
                <w:lang w:val="ru-RU"/>
              </w:rPr>
            </w:pPr>
            <w:r w:rsidRPr="000D039F">
              <w:rPr>
                <w:lang w:val="ru-RU"/>
              </w:rPr>
              <w:t>DADS</w:t>
            </w:r>
          </w:p>
        </w:tc>
        <w:tc>
          <w:tcPr>
            <w:tcW w:w="3528" w:type="pct"/>
          </w:tcPr>
          <w:p w14:paraId="0E95FB2E" w14:textId="3B31F448" w:rsidR="0068090C" w:rsidRPr="000D039F" w:rsidRDefault="0068090C" w:rsidP="002B408A">
            <w:pPr>
              <w:tabs>
                <w:tab w:val="clear" w:pos="1134"/>
                <w:tab w:val="clear" w:pos="1871"/>
                <w:tab w:val="clear" w:pos="2268"/>
              </w:tabs>
              <w:spacing w:before="40"/>
              <w:jc w:val="left"/>
              <w:rPr>
                <w:lang w:val="ru-RU"/>
              </w:rPr>
            </w:pPr>
            <w:r w:rsidRPr="000D039F">
              <w:rPr>
                <w:lang w:val="ru-RU"/>
              </w:rPr>
              <w:t>Система распределения и архивирования данных</w:t>
            </w:r>
          </w:p>
        </w:tc>
      </w:tr>
      <w:tr w:rsidR="0068090C" w:rsidRPr="000D039F" w14:paraId="182C714C" w14:textId="77777777" w:rsidTr="006A77B7">
        <w:trPr>
          <w:trHeight w:val="285"/>
        </w:trPr>
        <w:tc>
          <w:tcPr>
            <w:tcW w:w="809" w:type="pct"/>
          </w:tcPr>
          <w:p w14:paraId="6B52FF9C" w14:textId="53A950C8" w:rsidR="0068090C" w:rsidRPr="000D039F" w:rsidRDefault="0068090C" w:rsidP="002B408A">
            <w:pPr>
              <w:tabs>
                <w:tab w:val="clear" w:pos="1134"/>
              </w:tabs>
              <w:spacing w:before="40"/>
              <w:ind w:left="1418" w:hanging="1418"/>
              <w:rPr>
                <w:b/>
                <w:bCs/>
                <w:lang w:val="ru-RU"/>
              </w:rPr>
            </w:pPr>
            <w:r w:rsidRPr="000D039F">
              <w:rPr>
                <w:lang w:val="ru-RU"/>
              </w:rPr>
              <w:t>DAPS</w:t>
            </w:r>
          </w:p>
        </w:tc>
        <w:tc>
          <w:tcPr>
            <w:tcW w:w="663" w:type="pct"/>
          </w:tcPr>
          <w:p w14:paraId="6A24ECCB" w14:textId="7C033A69" w:rsidR="0068090C" w:rsidRPr="000D039F" w:rsidRDefault="0068090C" w:rsidP="002B408A">
            <w:pPr>
              <w:tabs>
                <w:tab w:val="clear" w:pos="1134"/>
                <w:tab w:val="clear" w:pos="1871"/>
                <w:tab w:val="clear" w:pos="2268"/>
              </w:tabs>
              <w:spacing w:before="40"/>
              <w:rPr>
                <w:lang w:val="ru-RU"/>
              </w:rPr>
            </w:pPr>
            <w:r w:rsidRPr="000D039F">
              <w:rPr>
                <w:lang w:val="ru-RU"/>
              </w:rPr>
              <w:t>ССОД</w:t>
            </w:r>
          </w:p>
        </w:tc>
        <w:tc>
          <w:tcPr>
            <w:tcW w:w="3528" w:type="pct"/>
          </w:tcPr>
          <w:p w14:paraId="259D21F5" w14:textId="06753411" w:rsidR="0068090C" w:rsidRPr="000D039F" w:rsidRDefault="0068090C" w:rsidP="002B408A">
            <w:pPr>
              <w:tabs>
                <w:tab w:val="clear" w:pos="1134"/>
                <w:tab w:val="clear" w:pos="1871"/>
                <w:tab w:val="clear" w:pos="2268"/>
              </w:tabs>
              <w:spacing w:before="40"/>
              <w:jc w:val="left"/>
              <w:rPr>
                <w:lang w:val="ru-RU"/>
              </w:rPr>
            </w:pPr>
            <w:r w:rsidRPr="000D039F">
              <w:rPr>
                <w:lang w:val="ru-RU"/>
              </w:rPr>
              <w:t>Система автоматической обработки системы сбора данных</w:t>
            </w:r>
          </w:p>
        </w:tc>
      </w:tr>
      <w:tr w:rsidR="0068090C" w:rsidRPr="000D039F" w14:paraId="6F94384B" w14:textId="77777777" w:rsidTr="006A77B7">
        <w:trPr>
          <w:trHeight w:val="285"/>
        </w:trPr>
        <w:tc>
          <w:tcPr>
            <w:tcW w:w="809" w:type="pct"/>
          </w:tcPr>
          <w:p w14:paraId="7764529E" w14:textId="218CEDA9" w:rsidR="0068090C" w:rsidRPr="000D039F" w:rsidRDefault="0068090C" w:rsidP="002B408A">
            <w:pPr>
              <w:tabs>
                <w:tab w:val="clear" w:pos="1134"/>
              </w:tabs>
              <w:spacing w:before="40"/>
              <w:ind w:left="1418" w:hanging="1418"/>
              <w:rPr>
                <w:b/>
                <w:bCs/>
                <w:lang w:val="ru-RU"/>
              </w:rPr>
            </w:pPr>
            <w:r w:rsidRPr="000D039F">
              <w:rPr>
                <w:lang w:val="ru-RU"/>
              </w:rPr>
              <w:t>DAS</w:t>
            </w:r>
          </w:p>
        </w:tc>
        <w:tc>
          <w:tcPr>
            <w:tcW w:w="663" w:type="pct"/>
          </w:tcPr>
          <w:p w14:paraId="5EC2677D" w14:textId="24408604" w:rsidR="0068090C" w:rsidRPr="000D039F" w:rsidRDefault="0068090C" w:rsidP="002B408A">
            <w:pPr>
              <w:tabs>
                <w:tab w:val="clear" w:pos="1134"/>
                <w:tab w:val="clear" w:pos="1871"/>
                <w:tab w:val="clear" w:pos="2268"/>
              </w:tabs>
              <w:spacing w:before="40"/>
              <w:rPr>
                <w:lang w:val="ru-RU"/>
              </w:rPr>
            </w:pPr>
            <w:r w:rsidRPr="000D039F">
              <w:rPr>
                <w:lang w:val="ru-RU"/>
              </w:rPr>
              <w:t>ССД</w:t>
            </w:r>
          </w:p>
        </w:tc>
        <w:tc>
          <w:tcPr>
            <w:tcW w:w="3528" w:type="pct"/>
          </w:tcPr>
          <w:p w14:paraId="63091C6C" w14:textId="595B35B5" w:rsidR="0068090C" w:rsidRPr="000D039F" w:rsidRDefault="0068090C" w:rsidP="002B408A">
            <w:pPr>
              <w:tabs>
                <w:tab w:val="clear" w:pos="1134"/>
                <w:tab w:val="clear" w:pos="1871"/>
                <w:tab w:val="clear" w:pos="2268"/>
              </w:tabs>
              <w:spacing w:before="40"/>
              <w:jc w:val="left"/>
              <w:rPr>
                <w:lang w:val="ru-RU"/>
              </w:rPr>
            </w:pPr>
            <w:r w:rsidRPr="000D039F">
              <w:rPr>
                <w:lang w:val="ru-RU"/>
              </w:rPr>
              <w:t>Система сбора данных</w:t>
            </w:r>
          </w:p>
        </w:tc>
      </w:tr>
      <w:tr w:rsidR="0068090C" w:rsidRPr="000D039F" w14:paraId="7D9ED709" w14:textId="77777777" w:rsidTr="006A77B7">
        <w:trPr>
          <w:trHeight w:val="285"/>
        </w:trPr>
        <w:tc>
          <w:tcPr>
            <w:tcW w:w="809" w:type="pct"/>
          </w:tcPr>
          <w:p w14:paraId="12EE98DA" w14:textId="3686408A" w:rsidR="0068090C" w:rsidRPr="000D039F" w:rsidRDefault="0068090C" w:rsidP="002B408A">
            <w:pPr>
              <w:tabs>
                <w:tab w:val="clear" w:pos="1134"/>
              </w:tabs>
              <w:spacing w:before="40"/>
              <w:ind w:left="1418" w:hanging="1418"/>
              <w:rPr>
                <w:b/>
                <w:bCs/>
                <w:lang w:val="ru-RU"/>
              </w:rPr>
            </w:pPr>
            <w:r w:rsidRPr="000D039F">
              <w:rPr>
                <w:lang w:val="ru-RU"/>
              </w:rPr>
              <w:t>DAS</w:t>
            </w:r>
          </w:p>
        </w:tc>
        <w:tc>
          <w:tcPr>
            <w:tcW w:w="663" w:type="pct"/>
          </w:tcPr>
          <w:p w14:paraId="666AA4FB" w14:textId="321FC8C5" w:rsidR="0068090C" w:rsidRPr="000D039F" w:rsidRDefault="0068090C" w:rsidP="002B408A">
            <w:pPr>
              <w:tabs>
                <w:tab w:val="clear" w:pos="1134"/>
                <w:tab w:val="clear" w:pos="1871"/>
                <w:tab w:val="clear" w:pos="2268"/>
              </w:tabs>
              <w:spacing w:before="40"/>
              <w:rPr>
                <w:lang w:val="ru-RU"/>
              </w:rPr>
            </w:pPr>
          </w:p>
        </w:tc>
        <w:tc>
          <w:tcPr>
            <w:tcW w:w="3528" w:type="pct"/>
          </w:tcPr>
          <w:p w14:paraId="24481D75" w14:textId="1B28502D" w:rsidR="0068090C" w:rsidRPr="000D039F" w:rsidRDefault="0068090C" w:rsidP="002B408A">
            <w:pPr>
              <w:tabs>
                <w:tab w:val="clear" w:pos="1134"/>
                <w:tab w:val="clear" w:pos="1871"/>
                <w:tab w:val="clear" w:pos="2268"/>
              </w:tabs>
              <w:spacing w:before="40"/>
              <w:jc w:val="left"/>
              <w:rPr>
                <w:lang w:val="ru-RU"/>
              </w:rPr>
            </w:pPr>
            <w:r w:rsidRPr="000D039F">
              <w:rPr>
                <w:lang w:val="ru-RU"/>
              </w:rPr>
              <w:t>Система административного управления базой данных</w:t>
            </w:r>
          </w:p>
        </w:tc>
      </w:tr>
      <w:tr w:rsidR="0068090C" w:rsidRPr="000D039F" w14:paraId="2FE483B6" w14:textId="77777777" w:rsidTr="006A77B7">
        <w:trPr>
          <w:trHeight w:val="285"/>
        </w:trPr>
        <w:tc>
          <w:tcPr>
            <w:tcW w:w="809" w:type="pct"/>
          </w:tcPr>
          <w:p w14:paraId="0B2BF209" w14:textId="5766C74C" w:rsidR="0068090C" w:rsidRPr="000D039F" w:rsidRDefault="0068090C" w:rsidP="002B408A">
            <w:pPr>
              <w:tabs>
                <w:tab w:val="clear" w:pos="1134"/>
              </w:tabs>
              <w:spacing w:before="40"/>
              <w:ind w:left="1418" w:hanging="1418"/>
              <w:rPr>
                <w:b/>
                <w:bCs/>
                <w:lang w:val="ru-RU"/>
              </w:rPr>
            </w:pPr>
            <w:r w:rsidRPr="000D039F">
              <w:rPr>
                <w:lang w:val="ru-RU"/>
              </w:rPr>
              <w:t>DAS</w:t>
            </w:r>
          </w:p>
        </w:tc>
        <w:tc>
          <w:tcPr>
            <w:tcW w:w="663" w:type="pct"/>
          </w:tcPr>
          <w:p w14:paraId="2FF0F15A" w14:textId="0865EB76" w:rsidR="0068090C" w:rsidRPr="000D039F" w:rsidRDefault="0068090C" w:rsidP="002B408A">
            <w:pPr>
              <w:tabs>
                <w:tab w:val="clear" w:pos="1134"/>
                <w:tab w:val="clear" w:pos="1871"/>
                <w:tab w:val="clear" w:pos="2268"/>
              </w:tabs>
              <w:spacing w:before="40"/>
              <w:rPr>
                <w:lang w:val="ru-RU"/>
              </w:rPr>
            </w:pPr>
          </w:p>
        </w:tc>
        <w:tc>
          <w:tcPr>
            <w:tcW w:w="3528" w:type="pct"/>
          </w:tcPr>
          <w:p w14:paraId="4967D85F" w14:textId="749885A4" w:rsidR="0068090C" w:rsidRPr="000D039F" w:rsidRDefault="0068090C" w:rsidP="002B408A">
            <w:pPr>
              <w:tabs>
                <w:tab w:val="clear" w:pos="1134"/>
                <w:tab w:val="clear" w:pos="1871"/>
                <w:tab w:val="clear" w:pos="2268"/>
              </w:tabs>
              <w:spacing w:before="40"/>
              <w:jc w:val="left"/>
              <w:rPr>
                <w:lang w:val="ru-RU"/>
              </w:rPr>
            </w:pPr>
            <w:r w:rsidRPr="000D039F">
              <w:rPr>
                <w:lang w:val="ru-RU"/>
              </w:rPr>
              <w:t>Система прямого доступа</w:t>
            </w:r>
          </w:p>
        </w:tc>
      </w:tr>
      <w:tr w:rsidR="0068090C" w:rsidRPr="000D039F" w14:paraId="13B0BDE2" w14:textId="77777777" w:rsidTr="006A77B7">
        <w:trPr>
          <w:trHeight w:val="285"/>
        </w:trPr>
        <w:tc>
          <w:tcPr>
            <w:tcW w:w="809" w:type="pct"/>
          </w:tcPr>
          <w:p w14:paraId="6D3A035F" w14:textId="1CF88E4C" w:rsidR="0068090C" w:rsidRPr="000D039F" w:rsidRDefault="0068090C" w:rsidP="002B408A">
            <w:pPr>
              <w:tabs>
                <w:tab w:val="clear" w:pos="1134"/>
              </w:tabs>
              <w:spacing w:before="40"/>
              <w:ind w:left="1418" w:hanging="1418"/>
              <w:rPr>
                <w:b/>
                <w:bCs/>
                <w:lang w:val="ru-RU"/>
              </w:rPr>
            </w:pPr>
            <w:r w:rsidRPr="000D039F">
              <w:rPr>
                <w:lang w:val="ru-RU"/>
              </w:rPr>
              <w:t>dB</w:t>
            </w:r>
          </w:p>
        </w:tc>
        <w:tc>
          <w:tcPr>
            <w:tcW w:w="663" w:type="pct"/>
          </w:tcPr>
          <w:p w14:paraId="65A03331" w14:textId="7E714810" w:rsidR="0068090C" w:rsidRPr="000D039F" w:rsidRDefault="0068090C" w:rsidP="002B408A">
            <w:pPr>
              <w:tabs>
                <w:tab w:val="clear" w:pos="1134"/>
                <w:tab w:val="clear" w:pos="1871"/>
                <w:tab w:val="clear" w:pos="2268"/>
              </w:tabs>
              <w:spacing w:before="40"/>
              <w:rPr>
                <w:lang w:val="ru-RU"/>
              </w:rPr>
            </w:pPr>
            <w:r w:rsidRPr="000D039F">
              <w:rPr>
                <w:lang w:val="ru-RU"/>
              </w:rPr>
              <w:t>дБ</w:t>
            </w:r>
          </w:p>
        </w:tc>
        <w:tc>
          <w:tcPr>
            <w:tcW w:w="3528" w:type="pct"/>
          </w:tcPr>
          <w:p w14:paraId="4DD8DD5B" w14:textId="1A4BE6BB" w:rsidR="0068090C" w:rsidRPr="000D039F" w:rsidRDefault="0068090C" w:rsidP="002B408A">
            <w:pPr>
              <w:tabs>
                <w:tab w:val="clear" w:pos="1134"/>
                <w:tab w:val="clear" w:pos="1871"/>
                <w:tab w:val="clear" w:pos="2268"/>
              </w:tabs>
              <w:spacing w:before="40"/>
              <w:jc w:val="left"/>
              <w:rPr>
                <w:lang w:val="ru-RU"/>
              </w:rPr>
            </w:pPr>
            <w:r w:rsidRPr="000D039F">
              <w:rPr>
                <w:lang w:val="ru-RU"/>
              </w:rPr>
              <w:t>Децибел</w:t>
            </w:r>
          </w:p>
        </w:tc>
      </w:tr>
      <w:tr w:rsidR="0068090C" w:rsidRPr="000D039F" w14:paraId="001FC386" w14:textId="77777777" w:rsidTr="006A77B7">
        <w:trPr>
          <w:trHeight w:val="285"/>
        </w:trPr>
        <w:tc>
          <w:tcPr>
            <w:tcW w:w="809" w:type="pct"/>
          </w:tcPr>
          <w:p w14:paraId="6B7AEFB9" w14:textId="0677AB5E" w:rsidR="0068090C" w:rsidRPr="000D039F" w:rsidRDefault="0068090C" w:rsidP="002B408A">
            <w:pPr>
              <w:tabs>
                <w:tab w:val="clear" w:pos="1134"/>
              </w:tabs>
              <w:spacing w:before="40"/>
              <w:ind w:left="1418" w:hanging="1418"/>
              <w:rPr>
                <w:b/>
                <w:bCs/>
                <w:lang w:val="ru-RU"/>
              </w:rPr>
            </w:pPr>
            <w:r w:rsidRPr="000D039F">
              <w:rPr>
                <w:lang w:val="ru-RU"/>
              </w:rPr>
              <w:t>DB</w:t>
            </w:r>
          </w:p>
        </w:tc>
        <w:tc>
          <w:tcPr>
            <w:tcW w:w="663" w:type="pct"/>
          </w:tcPr>
          <w:p w14:paraId="664B8B95" w14:textId="5D9C8F92" w:rsidR="0068090C" w:rsidRPr="000D039F" w:rsidRDefault="0068090C" w:rsidP="002B408A">
            <w:pPr>
              <w:tabs>
                <w:tab w:val="clear" w:pos="1134"/>
                <w:tab w:val="clear" w:pos="1871"/>
                <w:tab w:val="clear" w:pos="2268"/>
              </w:tabs>
              <w:spacing w:before="40"/>
              <w:rPr>
                <w:lang w:val="ru-RU"/>
              </w:rPr>
            </w:pPr>
            <w:r w:rsidRPr="000D039F">
              <w:rPr>
                <w:lang w:val="ru-RU"/>
              </w:rPr>
              <w:t>ПШП</w:t>
            </w:r>
          </w:p>
        </w:tc>
        <w:tc>
          <w:tcPr>
            <w:tcW w:w="3528" w:type="pct"/>
          </w:tcPr>
          <w:p w14:paraId="7B36CB3C" w14:textId="6CDF5B0A" w:rsidR="0068090C" w:rsidRPr="000D039F" w:rsidRDefault="0068090C" w:rsidP="002B408A">
            <w:pPr>
              <w:tabs>
                <w:tab w:val="clear" w:pos="1134"/>
                <w:tab w:val="clear" w:pos="1871"/>
                <w:tab w:val="clear" w:pos="2268"/>
              </w:tabs>
              <w:spacing w:before="40"/>
              <w:jc w:val="left"/>
              <w:rPr>
                <w:lang w:val="ru-RU"/>
              </w:rPr>
            </w:pPr>
            <w:r w:rsidRPr="000D039F">
              <w:rPr>
                <w:lang w:val="ru-RU"/>
              </w:rPr>
              <w:t>Прямая широковещательная передача</w:t>
            </w:r>
          </w:p>
        </w:tc>
      </w:tr>
      <w:tr w:rsidR="0068090C" w:rsidRPr="000D039F" w14:paraId="28DC41B8" w14:textId="77777777" w:rsidTr="006A77B7">
        <w:trPr>
          <w:trHeight w:val="285"/>
        </w:trPr>
        <w:tc>
          <w:tcPr>
            <w:tcW w:w="809" w:type="pct"/>
          </w:tcPr>
          <w:p w14:paraId="1C5BC49D" w14:textId="37F5D9A4" w:rsidR="0068090C" w:rsidRPr="000D039F" w:rsidRDefault="0068090C" w:rsidP="002B408A">
            <w:pPr>
              <w:tabs>
                <w:tab w:val="clear" w:pos="1134"/>
              </w:tabs>
              <w:spacing w:before="40"/>
              <w:ind w:left="1418" w:hanging="1418"/>
              <w:rPr>
                <w:b/>
                <w:bCs/>
                <w:lang w:val="ru-RU"/>
              </w:rPr>
            </w:pPr>
            <w:r w:rsidRPr="000D039F">
              <w:rPr>
                <w:lang w:val="ru-RU"/>
              </w:rPr>
              <w:t>DBMS</w:t>
            </w:r>
          </w:p>
        </w:tc>
        <w:tc>
          <w:tcPr>
            <w:tcW w:w="663" w:type="pct"/>
          </w:tcPr>
          <w:p w14:paraId="0792776E" w14:textId="24D2044A" w:rsidR="0068090C" w:rsidRPr="000D039F" w:rsidRDefault="0068090C" w:rsidP="002B408A">
            <w:pPr>
              <w:tabs>
                <w:tab w:val="clear" w:pos="1134"/>
                <w:tab w:val="clear" w:pos="1871"/>
                <w:tab w:val="clear" w:pos="2268"/>
              </w:tabs>
              <w:spacing w:before="40"/>
              <w:rPr>
                <w:lang w:val="ru-RU"/>
              </w:rPr>
            </w:pPr>
            <w:r w:rsidRPr="000D039F">
              <w:rPr>
                <w:lang w:val="ru-RU"/>
              </w:rPr>
              <w:t>СУБД</w:t>
            </w:r>
          </w:p>
        </w:tc>
        <w:tc>
          <w:tcPr>
            <w:tcW w:w="3528" w:type="pct"/>
          </w:tcPr>
          <w:p w14:paraId="18FC79E0" w14:textId="4FB476EF" w:rsidR="0068090C" w:rsidRPr="000D039F" w:rsidRDefault="0068090C" w:rsidP="002B408A">
            <w:pPr>
              <w:tabs>
                <w:tab w:val="clear" w:pos="1134"/>
                <w:tab w:val="clear" w:pos="1871"/>
                <w:tab w:val="clear" w:pos="2268"/>
              </w:tabs>
              <w:spacing w:before="40"/>
              <w:jc w:val="left"/>
              <w:rPr>
                <w:lang w:val="ru-RU"/>
              </w:rPr>
            </w:pPr>
            <w:r w:rsidRPr="000D039F">
              <w:rPr>
                <w:lang w:val="ru-RU"/>
              </w:rPr>
              <w:t>Система управления базой данных</w:t>
            </w:r>
          </w:p>
        </w:tc>
      </w:tr>
      <w:tr w:rsidR="0068090C" w:rsidRPr="000D039F" w14:paraId="723F574C" w14:textId="77777777" w:rsidTr="006A77B7">
        <w:trPr>
          <w:trHeight w:val="285"/>
        </w:trPr>
        <w:tc>
          <w:tcPr>
            <w:tcW w:w="809" w:type="pct"/>
          </w:tcPr>
          <w:p w14:paraId="49D70D00" w14:textId="6DAB2DA9" w:rsidR="0068090C" w:rsidRPr="000D039F" w:rsidRDefault="0068090C" w:rsidP="002B408A">
            <w:pPr>
              <w:tabs>
                <w:tab w:val="clear" w:pos="1134"/>
              </w:tabs>
              <w:spacing w:before="40"/>
              <w:ind w:left="1418" w:hanging="1418"/>
              <w:rPr>
                <w:b/>
                <w:bCs/>
                <w:lang w:val="ru-RU"/>
              </w:rPr>
            </w:pPr>
            <w:r w:rsidRPr="000D039F">
              <w:rPr>
                <w:lang w:val="ru-RU"/>
              </w:rPr>
              <w:t>DCPLS</w:t>
            </w:r>
          </w:p>
        </w:tc>
        <w:tc>
          <w:tcPr>
            <w:tcW w:w="663" w:type="pct"/>
          </w:tcPr>
          <w:p w14:paraId="5A1A9EC0" w14:textId="0304E20B" w:rsidR="0068090C" w:rsidRPr="000D039F" w:rsidRDefault="0068090C" w:rsidP="002B408A">
            <w:pPr>
              <w:tabs>
                <w:tab w:val="clear" w:pos="1134"/>
                <w:tab w:val="clear" w:pos="1871"/>
                <w:tab w:val="clear" w:pos="2268"/>
              </w:tabs>
              <w:spacing w:before="40"/>
              <w:rPr>
                <w:lang w:val="ru-RU"/>
              </w:rPr>
            </w:pPr>
            <w:r w:rsidRPr="000D039F">
              <w:rPr>
                <w:lang w:val="ru-RU"/>
              </w:rPr>
              <w:t>ССДМП</w:t>
            </w:r>
          </w:p>
        </w:tc>
        <w:tc>
          <w:tcPr>
            <w:tcW w:w="3528" w:type="pct"/>
          </w:tcPr>
          <w:p w14:paraId="4A491F37" w14:textId="594382AB" w:rsidR="0068090C" w:rsidRPr="000D039F" w:rsidRDefault="0068090C" w:rsidP="002B408A">
            <w:pPr>
              <w:tabs>
                <w:tab w:val="clear" w:pos="1134"/>
                <w:tab w:val="clear" w:pos="1871"/>
                <w:tab w:val="clear" w:pos="2268"/>
              </w:tabs>
              <w:spacing w:before="40"/>
              <w:jc w:val="left"/>
              <w:rPr>
                <w:lang w:val="ru-RU"/>
              </w:rPr>
            </w:pPr>
            <w:r w:rsidRPr="000D039F">
              <w:rPr>
                <w:lang w:val="ru-RU"/>
              </w:rPr>
              <w:t>Система сбора данных и определения местоположения платформ</w:t>
            </w:r>
          </w:p>
        </w:tc>
      </w:tr>
      <w:tr w:rsidR="0068090C" w:rsidRPr="000D039F" w14:paraId="39129FC0" w14:textId="77777777" w:rsidTr="006A77B7">
        <w:trPr>
          <w:trHeight w:val="285"/>
        </w:trPr>
        <w:tc>
          <w:tcPr>
            <w:tcW w:w="809" w:type="pct"/>
          </w:tcPr>
          <w:p w14:paraId="716CA12F" w14:textId="5B03985D" w:rsidR="0068090C" w:rsidRPr="000D039F" w:rsidRDefault="0068090C" w:rsidP="002B408A">
            <w:pPr>
              <w:tabs>
                <w:tab w:val="clear" w:pos="1134"/>
              </w:tabs>
              <w:spacing w:before="40"/>
              <w:ind w:left="1418" w:hanging="1418"/>
              <w:rPr>
                <w:b/>
                <w:bCs/>
                <w:lang w:val="ru-RU"/>
              </w:rPr>
            </w:pPr>
            <w:r w:rsidRPr="000D039F">
              <w:rPr>
                <w:lang w:val="ru-RU"/>
              </w:rPr>
              <w:t>DCP</w:t>
            </w:r>
          </w:p>
        </w:tc>
        <w:tc>
          <w:tcPr>
            <w:tcW w:w="663" w:type="pct"/>
          </w:tcPr>
          <w:p w14:paraId="6F707D2F" w14:textId="1A8748BE" w:rsidR="0068090C" w:rsidRPr="000D039F" w:rsidRDefault="0068090C" w:rsidP="002B408A">
            <w:pPr>
              <w:tabs>
                <w:tab w:val="clear" w:pos="1134"/>
                <w:tab w:val="clear" w:pos="1871"/>
                <w:tab w:val="clear" w:pos="2268"/>
              </w:tabs>
              <w:spacing w:before="40"/>
              <w:rPr>
                <w:lang w:val="ru-RU"/>
              </w:rPr>
            </w:pPr>
            <w:r w:rsidRPr="000D039F">
              <w:rPr>
                <w:lang w:val="ru-RU"/>
              </w:rPr>
              <w:t>ПСД</w:t>
            </w:r>
          </w:p>
        </w:tc>
        <w:tc>
          <w:tcPr>
            <w:tcW w:w="3528" w:type="pct"/>
          </w:tcPr>
          <w:p w14:paraId="497F70AE" w14:textId="0DF8BDC7" w:rsidR="0068090C" w:rsidRPr="000D039F" w:rsidRDefault="0068090C" w:rsidP="002B408A">
            <w:pPr>
              <w:tabs>
                <w:tab w:val="clear" w:pos="1134"/>
                <w:tab w:val="clear" w:pos="1871"/>
                <w:tab w:val="clear" w:pos="2268"/>
              </w:tabs>
              <w:spacing w:before="40"/>
              <w:jc w:val="left"/>
              <w:rPr>
                <w:lang w:val="ru-RU"/>
              </w:rPr>
            </w:pPr>
            <w:r w:rsidRPr="000D039F">
              <w:rPr>
                <w:lang w:val="ru-RU"/>
              </w:rPr>
              <w:t>Платформа сбора данных</w:t>
            </w:r>
          </w:p>
        </w:tc>
      </w:tr>
      <w:tr w:rsidR="0068090C" w:rsidRPr="000D039F" w14:paraId="51805D81" w14:textId="77777777" w:rsidTr="006A77B7">
        <w:trPr>
          <w:trHeight w:val="285"/>
        </w:trPr>
        <w:tc>
          <w:tcPr>
            <w:tcW w:w="809" w:type="pct"/>
          </w:tcPr>
          <w:p w14:paraId="19244EAD" w14:textId="33F91E3F" w:rsidR="0068090C" w:rsidRPr="000D039F" w:rsidRDefault="0068090C" w:rsidP="002B408A">
            <w:pPr>
              <w:tabs>
                <w:tab w:val="clear" w:pos="1134"/>
              </w:tabs>
              <w:spacing w:before="40"/>
              <w:ind w:left="1418" w:hanging="1418"/>
              <w:rPr>
                <w:b/>
                <w:bCs/>
                <w:lang w:val="ru-RU"/>
              </w:rPr>
            </w:pPr>
            <w:r w:rsidRPr="000D039F">
              <w:rPr>
                <w:lang w:val="ru-RU"/>
              </w:rPr>
              <w:t>DCPI</w:t>
            </w:r>
          </w:p>
        </w:tc>
        <w:tc>
          <w:tcPr>
            <w:tcW w:w="663" w:type="pct"/>
          </w:tcPr>
          <w:p w14:paraId="20EB0B12" w14:textId="448FEEB6" w:rsidR="0068090C" w:rsidRPr="000D039F" w:rsidRDefault="0068090C" w:rsidP="002B408A">
            <w:pPr>
              <w:tabs>
                <w:tab w:val="clear" w:pos="1134"/>
                <w:tab w:val="clear" w:pos="1871"/>
                <w:tab w:val="clear" w:pos="2268"/>
              </w:tabs>
              <w:spacing w:before="40"/>
              <w:rPr>
                <w:lang w:val="ru-RU"/>
              </w:rPr>
            </w:pPr>
            <w:r w:rsidRPr="000D039F">
              <w:rPr>
                <w:lang w:val="ru-RU"/>
              </w:rPr>
              <w:t>ЗПСД</w:t>
            </w:r>
          </w:p>
        </w:tc>
        <w:tc>
          <w:tcPr>
            <w:tcW w:w="3528" w:type="pct"/>
          </w:tcPr>
          <w:p w14:paraId="74148006" w14:textId="1A95451A" w:rsidR="0068090C" w:rsidRPr="000D039F" w:rsidRDefault="0068090C" w:rsidP="002B408A">
            <w:pPr>
              <w:tabs>
                <w:tab w:val="clear" w:pos="1134"/>
                <w:tab w:val="clear" w:pos="1871"/>
                <w:tab w:val="clear" w:pos="2268"/>
              </w:tabs>
              <w:spacing w:before="40"/>
              <w:jc w:val="left"/>
              <w:rPr>
                <w:lang w:val="ru-RU"/>
              </w:rPr>
            </w:pPr>
            <w:r w:rsidRPr="000D039F">
              <w:rPr>
                <w:lang w:val="ru-RU"/>
              </w:rPr>
              <w:t>Запрос платформы сбора данных</w:t>
            </w:r>
          </w:p>
        </w:tc>
      </w:tr>
      <w:tr w:rsidR="0068090C" w:rsidRPr="000D039F" w14:paraId="65D6FC66" w14:textId="77777777" w:rsidTr="006A77B7">
        <w:trPr>
          <w:trHeight w:val="285"/>
        </w:trPr>
        <w:tc>
          <w:tcPr>
            <w:tcW w:w="809" w:type="pct"/>
          </w:tcPr>
          <w:p w14:paraId="1BA20060" w14:textId="770A3764" w:rsidR="0068090C" w:rsidRPr="000D039F" w:rsidRDefault="0068090C" w:rsidP="002B408A">
            <w:pPr>
              <w:tabs>
                <w:tab w:val="clear" w:pos="1134"/>
              </w:tabs>
              <w:spacing w:before="40"/>
              <w:ind w:left="1418" w:hanging="1418"/>
              <w:rPr>
                <w:b/>
                <w:bCs/>
                <w:lang w:val="ru-RU"/>
              </w:rPr>
            </w:pPr>
            <w:r w:rsidRPr="000D039F">
              <w:rPr>
                <w:lang w:val="ru-RU"/>
              </w:rPr>
              <w:t>DCPR</w:t>
            </w:r>
          </w:p>
        </w:tc>
        <w:tc>
          <w:tcPr>
            <w:tcW w:w="663" w:type="pct"/>
          </w:tcPr>
          <w:p w14:paraId="30F519E0" w14:textId="039DB4E4" w:rsidR="0068090C" w:rsidRPr="000D039F" w:rsidRDefault="0068090C" w:rsidP="002B408A">
            <w:pPr>
              <w:tabs>
                <w:tab w:val="clear" w:pos="1134"/>
                <w:tab w:val="clear" w:pos="1871"/>
                <w:tab w:val="clear" w:pos="2268"/>
              </w:tabs>
              <w:spacing w:before="40"/>
              <w:rPr>
                <w:lang w:val="ru-RU"/>
              </w:rPr>
            </w:pPr>
            <w:r w:rsidRPr="000D039F">
              <w:rPr>
                <w:lang w:val="ru-RU"/>
              </w:rPr>
              <w:t>ППСД</w:t>
            </w:r>
          </w:p>
        </w:tc>
        <w:tc>
          <w:tcPr>
            <w:tcW w:w="3528" w:type="pct"/>
          </w:tcPr>
          <w:p w14:paraId="45EE664A" w14:textId="6B88A6B2" w:rsidR="0068090C" w:rsidRPr="000D039F" w:rsidRDefault="0068090C" w:rsidP="002B408A">
            <w:pPr>
              <w:tabs>
                <w:tab w:val="clear" w:pos="1134"/>
                <w:tab w:val="clear" w:pos="1871"/>
                <w:tab w:val="clear" w:pos="2268"/>
              </w:tabs>
              <w:spacing w:before="40"/>
              <w:jc w:val="left"/>
              <w:rPr>
                <w:lang w:val="ru-RU"/>
              </w:rPr>
            </w:pPr>
            <w:r w:rsidRPr="000D039F">
              <w:rPr>
                <w:lang w:val="ru-RU"/>
              </w:rPr>
              <w:t>Прием от платформы сбора данных</w:t>
            </w:r>
          </w:p>
        </w:tc>
      </w:tr>
      <w:tr w:rsidR="0068090C" w:rsidRPr="000D039F" w14:paraId="13E5564A" w14:textId="77777777" w:rsidTr="006A77B7">
        <w:trPr>
          <w:trHeight w:val="285"/>
        </w:trPr>
        <w:tc>
          <w:tcPr>
            <w:tcW w:w="809" w:type="pct"/>
          </w:tcPr>
          <w:p w14:paraId="5ED1882D" w14:textId="5DFBF5BB" w:rsidR="0068090C" w:rsidRPr="000D039F" w:rsidRDefault="0068090C" w:rsidP="002B408A">
            <w:pPr>
              <w:tabs>
                <w:tab w:val="clear" w:pos="1134"/>
              </w:tabs>
              <w:spacing w:before="40"/>
              <w:ind w:left="1418" w:hanging="1418"/>
              <w:rPr>
                <w:b/>
                <w:bCs/>
                <w:lang w:val="ru-RU"/>
              </w:rPr>
            </w:pPr>
            <w:r w:rsidRPr="000D039F">
              <w:rPr>
                <w:lang w:val="ru-RU"/>
              </w:rPr>
              <w:t>DCR</w:t>
            </w:r>
          </w:p>
        </w:tc>
        <w:tc>
          <w:tcPr>
            <w:tcW w:w="663" w:type="pct"/>
          </w:tcPr>
          <w:p w14:paraId="27620A85" w14:textId="602C06DC" w:rsidR="0068090C" w:rsidRPr="000D039F" w:rsidRDefault="0068090C" w:rsidP="002B408A">
            <w:pPr>
              <w:tabs>
                <w:tab w:val="clear" w:pos="1134"/>
                <w:tab w:val="clear" w:pos="1871"/>
                <w:tab w:val="clear" w:pos="2268"/>
              </w:tabs>
              <w:spacing w:before="40"/>
              <w:rPr>
                <w:lang w:val="ru-RU"/>
              </w:rPr>
            </w:pPr>
            <w:r w:rsidRPr="000D039F">
              <w:rPr>
                <w:lang w:val="ru-RU"/>
              </w:rPr>
              <w:t>ДКР</w:t>
            </w:r>
          </w:p>
        </w:tc>
        <w:tc>
          <w:tcPr>
            <w:tcW w:w="3528" w:type="pct"/>
          </w:tcPr>
          <w:p w14:paraId="773A553F" w14:textId="746FF9F7" w:rsidR="0068090C" w:rsidRPr="000D039F" w:rsidRDefault="0068090C" w:rsidP="002B408A">
            <w:pPr>
              <w:tabs>
                <w:tab w:val="clear" w:pos="1134"/>
                <w:tab w:val="clear" w:pos="1871"/>
                <w:tab w:val="clear" w:pos="2268"/>
              </w:tabs>
              <w:spacing w:before="40"/>
              <w:jc w:val="left"/>
              <w:rPr>
                <w:lang w:val="ru-RU"/>
              </w:rPr>
            </w:pPr>
            <w:r w:rsidRPr="000D039F">
              <w:rPr>
                <w:lang w:val="ru-RU"/>
              </w:rPr>
              <w:t>Дифференциальный корреляционный радиометр</w:t>
            </w:r>
          </w:p>
        </w:tc>
      </w:tr>
      <w:tr w:rsidR="0068090C" w:rsidRPr="000D039F" w14:paraId="60E7BE7D" w14:textId="77777777" w:rsidTr="006A77B7">
        <w:trPr>
          <w:trHeight w:val="285"/>
        </w:trPr>
        <w:tc>
          <w:tcPr>
            <w:tcW w:w="809" w:type="pct"/>
          </w:tcPr>
          <w:p w14:paraId="3093526E" w14:textId="260EF142" w:rsidR="0068090C" w:rsidRPr="000D039F" w:rsidRDefault="0068090C" w:rsidP="002B408A">
            <w:pPr>
              <w:tabs>
                <w:tab w:val="clear" w:pos="1134"/>
              </w:tabs>
              <w:spacing w:before="40"/>
              <w:ind w:left="1418" w:hanging="1418"/>
              <w:rPr>
                <w:b/>
                <w:bCs/>
                <w:lang w:val="ru-RU"/>
              </w:rPr>
            </w:pPr>
            <w:r w:rsidRPr="000D039F">
              <w:rPr>
                <w:lang w:val="ru-RU"/>
              </w:rPr>
              <w:t>DCS</w:t>
            </w:r>
          </w:p>
        </w:tc>
        <w:tc>
          <w:tcPr>
            <w:tcW w:w="663" w:type="pct"/>
          </w:tcPr>
          <w:p w14:paraId="1ECE080D" w14:textId="3583B254" w:rsidR="0068090C" w:rsidRPr="000D039F" w:rsidRDefault="0068090C" w:rsidP="002B408A">
            <w:pPr>
              <w:tabs>
                <w:tab w:val="clear" w:pos="1134"/>
                <w:tab w:val="clear" w:pos="1871"/>
                <w:tab w:val="clear" w:pos="2268"/>
              </w:tabs>
              <w:spacing w:before="40"/>
              <w:rPr>
                <w:lang w:val="ru-RU"/>
              </w:rPr>
            </w:pPr>
            <w:r w:rsidRPr="000D039F">
              <w:rPr>
                <w:lang w:val="ru-RU"/>
              </w:rPr>
              <w:t>ССД</w:t>
            </w:r>
          </w:p>
        </w:tc>
        <w:tc>
          <w:tcPr>
            <w:tcW w:w="3528" w:type="pct"/>
          </w:tcPr>
          <w:p w14:paraId="61179624" w14:textId="06D569F3" w:rsidR="0068090C" w:rsidRPr="000D039F" w:rsidRDefault="0068090C" w:rsidP="002B408A">
            <w:pPr>
              <w:tabs>
                <w:tab w:val="clear" w:pos="1134"/>
                <w:tab w:val="clear" w:pos="1871"/>
                <w:tab w:val="clear" w:pos="2268"/>
              </w:tabs>
              <w:spacing w:before="40"/>
              <w:jc w:val="left"/>
              <w:rPr>
                <w:lang w:val="ru-RU"/>
              </w:rPr>
            </w:pPr>
            <w:r w:rsidRPr="000D039F">
              <w:rPr>
                <w:lang w:val="ru-RU"/>
              </w:rPr>
              <w:t>Система сбора данных</w:t>
            </w:r>
          </w:p>
        </w:tc>
      </w:tr>
      <w:tr w:rsidR="0068090C" w:rsidRPr="000D039F" w14:paraId="0980B60D" w14:textId="77777777" w:rsidTr="006A77B7">
        <w:trPr>
          <w:trHeight w:val="285"/>
        </w:trPr>
        <w:tc>
          <w:tcPr>
            <w:tcW w:w="809" w:type="pct"/>
          </w:tcPr>
          <w:p w14:paraId="45BFEB99" w14:textId="264A4127" w:rsidR="0068090C" w:rsidRPr="000D039F" w:rsidRDefault="0068090C" w:rsidP="002B408A">
            <w:pPr>
              <w:tabs>
                <w:tab w:val="clear" w:pos="1134"/>
              </w:tabs>
              <w:spacing w:before="40"/>
              <w:ind w:left="1418" w:hanging="1418"/>
              <w:rPr>
                <w:b/>
                <w:bCs/>
                <w:lang w:val="ru-RU"/>
              </w:rPr>
            </w:pPr>
            <w:r w:rsidRPr="000D039F">
              <w:rPr>
                <w:lang w:val="ru-RU"/>
              </w:rPr>
              <w:t>DEMUX</w:t>
            </w:r>
          </w:p>
        </w:tc>
        <w:tc>
          <w:tcPr>
            <w:tcW w:w="663" w:type="pct"/>
          </w:tcPr>
          <w:p w14:paraId="6EBE2E70" w14:textId="328345D0" w:rsidR="0068090C" w:rsidRPr="000D039F" w:rsidRDefault="0068090C" w:rsidP="002B408A">
            <w:pPr>
              <w:tabs>
                <w:tab w:val="clear" w:pos="1134"/>
                <w:tab w:val="clear" w:pos="1871"/>
                <w:tab w:val="clear" w:pos="2268"/>
              </w:tabs>
              <w:spacing w:before="40"/>
              <w:rPr>
                <w:lang w:val="ru-RU"/>
              </w:rPr>
            </w:pPr>
          </w:p>
        </w:tc>
        <w:tc>
          <w:tcPr>
            <w:tcW w:w="3528" w:type="pct"/>
          </w:tcPr>
          <w:p w14:paraId="11086112" w14:textId="444E5470" w:rsidR="0068090C" w:rsidRPr="000D039F" w:rsidRDefault="0068090C" w:rsidP="002B408A">
            <w:pPr>
              <w:tabs>
                <w:tab w:val="clear" w:pos="1134"/>
                <w:tab w:val="clear" w:pos="1871"/>
                <w:tab w:val="clear" w:pos="2268"/>
              </w:tabs>
              <w:spacing w:before="40"/>
              <w:jc w:val="left"/>
              <w:rPr>
                <w:lang w:val="ru-RU"/>
              </w:rPr>
            </w:pPr>
            <w:r w:rsidRPr="000D039F">
              <w:rPr>
                <w:lang w:val="ru-RU"/>
              </w:rPr>
              <w:t>Демультиплексер</w:t>
            </w:r>
          </w:p>
        </w:tc>
      </w:tr>
      <w:tr w:rsidR="0068090C" w:rsidRPr="000D039F" w14:paraId="460CAA97" w14:textId="77777777" w:rsidTr="006A77B7">
        <w:trPr>
          <w:trHeight w:val="285"/>
        </w:trPr>
        <w:tc>
          <w:tcPr>
            <w:tcW w:w="809" w:type="pct"/>
          </w:tcPr>
          <w:p w14:paraId="475831F2" w14:textId="09B23649" w:rsidR="0068090C" w:rsidRPr="000D039F" w:rsidRDefault="0068090C" w:rsidP="002B408A">
            <w:pPr>
              <w:tabs>
                <w:tab w:val="clear" w:pos="1134"/>
              </w:tabs>
              <w:spacing w:before="40"/>
              <w:ind w:left="1418" w:hanging="1418"/>
              <w:rPr>
                <w:b/>
                <w:bCs/>
                <w:lang w:val="ru-RU"/>
              </w:rPr>
            </w:pPr>
            <w:r w:rsidRPr="000D039F">
              <w:rPr>
                <w:lang w:val="ru-RU"/>
              </w:rPr>
              <w:t>DIFAX</w:t>
            </w:r>
          </w:p>
        </w:tc>
        <w:tc>
          <w:tcPr>
            <w:tcW w:w="663" w:type="pct"/>
          </w:tcPr>
          <w:p w14:paraId="1D80DADF" w14:textId="711A0EC2" w:rsidR="0068090C" w:rsidRPr="000D039F" w:rsidRDefault="0068090C" w:rsidP="002B408A">
            <w:pPr>
              <w:tabs>
                <w:tab w:val="clear" w:pos="1134"/>
                <w:tab w:val="clear" w:pos="1871"/>
                <w:tab w:val="clear" w:pos="2268"/>
              </w:tabs>
              <w:spacing w:before="40"/>
              <w:rPr>
                <w:lang w:val="ru-RU"/>
              </w:rPr>
            </w:pPr>
          </w:p>
        </w:tc>
        <w:tc>
          <w:tcPr>
            <w:tcW w:w="3528" w:type="pct"/>
          </w:tcPr>
          <w:p w14:paraId="73595B33" w14:textId="0C0A1945" w:rsidR="0068090C" w:rsidRPr="000D039F" w:rsidRDefault="0068090C" w:rsidP="002B408A">
            <w:pPr>
              <w:tabs>
                <w:tab w:val="clear" w:pos="1134"/>
                <w:tab w:val="clear" w:pos="1871"/>
                <w:tab w:val="clear" w:pos="2268"/>
              </w:tabs>
              <w:spacing w:before="40"/>
              <w:jc w:val="left"/>
              <w:rPr>
                <w:lang w:val="ru-RU"/>
              </w:rPr>
            </w:pPr>
            <w:r w:rsidRPr="000D039F">
              <w:rPr>
                <w:lang w:val="ru-RU"/>
              </w:rPr>
              <w:t>Цифровая система факсимильной связи</w:t>
            </w:r>
          </w:p>
        </w:tc>
      </w:tr>
      <w:tr w:rsidR="0068090C" w:rsidRPr="000D039F" w14:paraId="037ABE9F" w14:textId="77777777" w:rsidTr="006A77B7">
        <w:trPr>
          <w:trHeight w:val="285"/>
        </w:trPr>
        <w:tc>
          <w:tcPr>
            <w:tcW w:w="809" w:type="pct"/>
          </w:tcPr>
          <w:p w14:paraId="351AA1E9" w14:textId="14D93C14" w:rsidR="0068090C" w:rsidRPr="000D039F" w:rsidRDefault="0068090C" w:rsidP="002B408A">
            <w:pPr>
              <w:tabs>
                <w:tab w:val="clear" w:pos="1134"/>
              </w:tabs>
              <w:spacing w:before="40"/>
              <w:ind w:left="1418" w:hanging="1418"/>
              <w:rPr>
                <w:b/>
                <w:bCs/>
                <w:lang w:val="ru-RU"/>
              </w:rPr>
            </w:pPr>
            <w:r w:rsidRPr="000D039F">
              <w:rPr>
                <w:lang w:val="ru-RU"/>
              </w:rPr>
              <w:t>DIR</w:t>
            </w:r>
          </w:p>
        </w:tc>
        <w:tc>
          <w:tcPr>
            <w:tcW w:w="663" w:type="pct"/>
          </w:tcPr>
          <w:p w14:paraId="59C23592" w14:textId="072E8337" w:rsidR="0068090C" w:rsidRPr="000D039F" w:rsidRDefault="0068090C" w:rsidP="002B408A">
            <w:pPr>
              <w:tabs>
                <w:tab w:val="clear" w:pos="1134"/>
                <w:tab w:val="clear" w:pos="1871"/>
                <w:tab w:val="clear" w:pos="2268"/>
              </w:tabs>
              <w:spacing w:before="40"/>
              <w:rPr>
                <w:lang w:val="ru-RU"/>
              </w:rPr>
            </w:pPr>
          </w:p>
        </w:tc>
        <w:tc>
          <w:tcPr>
            <w:tcW w:w="3528" w:type="pct"/>
          </w:tcPr>
          <w:p w14:paraId="0A8DF849" w14:textId="7A78119A" w:rsidR="0068090C" w:rsidRPr="000D039F" w:rsidRDefault="0068090C" w:rsidP="002B408A">
            <w:pPr>
              <w:tabs>
                <w:tab w:val="clear" w:pos="1134"/>
                <w:tab w:val="clear" w:pos="1871"/>
                <w:tab w:val="clear" w:pos="2268"/>
              </w:tabs>
              <w:spacing w:before="40"/>
              <w:jc w:val="left"/>
              <w:rPr>
                <w:lang w:val="ru-RU"/>
              </w:rPr>
            </w:pPr>
            <w:r w:rsidRPr="000D039F">
              <w:rPr>
                <w:lang w:val="ru-RU"/>
              </w:rPr>
              <w:t>Дневной инфракрасный</w:t>
            </w:r>
          </w:p>
        </w:tc>
      </w:tr>
      <w:tr w:rsidR="0068090C" w:rsidRPr="000D039F" w14:paraId="44D56A17" w14:textId="77777777" w:rsidTr="006A77B7">
        <w:trPr>
          <w:trHeight w:val="285"/>
        </w:trPr>
        <w:tc>
          <w:tcPr>
            <w:tcW w:w="809" w:type="pct"/>
          </w:tcPr>
          <w:p w14:paraId="245B49AD" w14:textId="6CE28F86" w:rsidR="0068090C" w:rsidRPr="000D039F" w:rsidRDefault="0068090C" w:rsidP="002B408A">
            <w:pPr>
              <w:tabs>
                <w:tab w:val="clear" w:pos="1134"/>
              </w:tabs>
              <w:spacing w:before="40"/>
              <w:ind w:left="1418" w:hanging="1418"/>
              <w:rPr>
                <w:b/>
                <w:bCs/>
                <w:lang w:val="ru-RU"/>
              </w:rPr>
            </w:pPr>
            <w:r w:rsidRPr="000D039F">
              <w:rPr>
                <w:lang w:val="ru-RU"/>
              </w:rPr>
              <w:t>DLI</w:t>
            </w:r>
          </w:p>
        </w:tc>
        <w:tc>
          <w:tcPr>
            <w:tcW w:w="663" w:type="pct"/>
          </w:tcPr>
          <w:p w14:paraId="5D264371" w14:textId="1E6C914D" w:rsidR="0068090C" w:rsidRPr="000D039F" w:rsidRDefault="0068090C" w:rsidP="002B408A">
            <w:pPr>
              <w:tabs>
                <w:tab w:val="clear" w:pos="1134"/>
                <w:tab w:val="clear" w:pos="1871"/>
                <w:tab w:val="clear" w:pos="2268"/>
              </w:tabs>
              <w:spacing w:before="40"/>
              <w:rPr>
                <w:lang w:val="ru-RU"/>
              </w:rPr>
            </w:pPr>
          </w:p>
        </w:tc>
        <w:tc>
          <w:tcPr>
            <w:tcW w:w="3528" w:type="pct"/>
          </w:tcPr>
          <w:p w14:paraId="1FF63ED6" w14:textId="6B484138" w:rsidR="0068090C" w:rsidRPr="000D039F" w:rsidRDefault="0068090C" w:rsidP="002B408A">
            <w:pPr>
              <w:tabs>
                <w:tab w:val="clear" w:pos="1134"/>
                <w:tab w:val="clear" w:pos="1871"/>
                <w:tab w:val="clear" w:pos="2268"/>
              </w:tabs>
              <w:spacing w:before="40"/>
              <w:jc w:val="left"/>
              <w:rPr>
                <w:lang w:val="ru-RU"/>
              </w:rPr>
            </w:pPr>
            <w:r w:rsidRPr="000D039F">
              <w:rPr>
                <w:lang w:val="ru-RU"/>
              </w:rPr>
              <w:t>Интерфейс линии вниз (монитор устройства отображения/монитор продукта)</w:t>
            </w:r>
          </w:p>
        </w:tc>
      </w:tr>
      <w:tr w:rsidR="0068090C" w:rsidRPr="000D039F" w14:paraId="53A02759" w14:textId="77777777" w:rsidTr="006A77B7">
        <w:trPr>
          <w:trHeight w:val="285"/>
        </w:trPr>
        <w:tc>
          <w:tcPr>
            <w:tcW w:w="809" w:type="pct"/>
          </w:tcPr>
          <w:p w14:paraId="16B3654E" w14:textId="4AA8F3BA" w:rsidR="0068090C" w:rsidRPr="000D039F" w:rsidRDefault="0068090C" w:rsidP="002B408A">
            <w:pPr>
              <w:tabs>
                <w:tab w:val="clear" w:pos="1134"/>
              </w:tabs>
              <w:spacing w:before="40"/>
              <w:ind w:left="1418" w:hanging="1418"/>
              <w:rPr>
                <w:b/>
                <w:bCs/>
                <w:lang w:val="ru-RU"/>
              </w:rPr>
            </w:pPr>
            <w:r w:rsidRPr="000D039F">
              <w:rPr>
                <w:lang w:val="ru-RU"/>
              </w:rPr>
              <w:t>DLM</w:t>
            </w:r>
          </w:p>
        </w:tc>
        <w:tc>
          <w:tcPr>
            <w:tcW w:w="663" w:type="pct"/>
          </w:tcPr>
          <w:p w14:paraId="7B422059" w14:textId="460EF2EA" w:rsidR="0068090C" w:rsidRPr="000D039F" w:rsidRDefault="0068090C" w:rsidP="002B408A">
            <w:pPr>
              <w:tabs>
                <w:tab w:val="clear" w:pos="1134"/>
                <w:tab w:val="clear" w:pos="1871"/>
                <w:tab w:val="clear" w:pos="2268"/>
              </w:tabs>
              <w:spacing w:before="40"/>
              <w:rPr>
                <w:lang w:val="ru-RU"/>
              </w:rPr>
            </w:pPr>
          </w:p>
        </w:tc>
        <w:tc>
          <w:tcPr>
            <w:tcW w:w="3528" w:type="pct"/>
          </w:tcPr>
          <w:p w14:paraId="32DFED52" w14:textId="4DFB0059" w:rsidR="0068090C" w:rsidRPr="000D039F" w:rsidRDefault="0068090C" w:rsidP="002B408A">
            <w:pPr>
              <w:tabs>
                <w:tab w:val="clear" w:pos="1134"/>
                <w:tab w:val="clear" w:pos="1871"/>
                <w:tab w:val="clear" w:pos="2268"/>
              </w:tabs>
              <w:spacing w:before="40"/>
              <w:jc w:val="left"/>
              <w:rPr>
                <w:lang w:val="ru-RU"/>
              </w:rPr>
            </w:pPr>
            <w:r w:rsidRPr="000D039F">
              <w:rPr>
                <w:lang w:val="ru-RU"/>
              </w:rPr>
              <w:t>Монитор линии вниз</w:t>
            </w:r>
          </w:p>
        </w:tc>
      </w:tr>
      <w:tr w:rsidR="0068090C" w:rsidRPr="000D039F" w14:paraId="469A9B4F" w14:textId="77777777" w:rsidTr="006A77B7">
        <w:trPr>
          <w:trHeight w:val="285"/>
        </w:trPr>
        <w:tc>
          <w:tcPr>
            <w:tcW w:w="809" w:type="pct"/>
          </w:tcPr>
          <w:p w14:paraId="3A3618A0" w14:textId="4E9AFDB6" w:rsidR="0068090C" w:rsidRPr="000D039F" w:rsidRDefault="0068090C" w:rsidP="002B408A">
            <w:pPr>
              <w:tabs>
                <w:tab w:val="clear" w:pos="1134"/>
              </w:tabs>
              <w:spacing w:before="40"/>
              <w:ind w:left="1418" w:hanging="1418"/>
              <w:rPr>
                <w:b/>
                <w:bCs/>
                <w:lang w:val="ru-RU"/>
              </w:rPr>
            </w:pPr>
            <w:r w:rsidRPr="000D039F">
              <w:rPr>
                <w:lang w:val="ru-RU"/>
              </w:rPr>
              <w:t>DLR</w:t>
            </w:r>
          </w:p>
        </w:tc>
        <w:tc>
          <w:tcPr>
            <w:tcW w:w="663" w:type="pct"/>
          </w:tcPr>
          <w:p w14:paraId="485B981A" w14:textId="4689E0D6" w:rsidR="0068090C" w:rsidRPr="000D039F" w:rsidRDefault="0068090C" w:rsidP="002B408A">
            <w:pPr>
              <w:tabs>
                <w:tab w:val="clear" w:pos="1134"/>
                <w:tab w:val="clear" w:pos="1871"/>
                <w:tab w:val="clear" w:pos="2268"/>
              </w:tabs>
              <w:spacing w:before="40"/>
              <w:rPr>
                <w:lang w:val="ru-RU"/>
              </w:rPr>
            </w:pPr>
          </w:p>
        </w:tc>
        <w:tc>
          <w:tcPr>
            <w:tcW w:w="3528" w:type="pct"/>
          </w:tcPr>
          <w:p w14:paraId="7CE70AEA" w14:textId="31492BAD" w:rsidR="0068090C" w:rsidRPr="000D039F" w:rsidRDefault="0068090C" w:rsidP="002B408A">
            <w:pPr>
              <w:tabs>
                <w:tab w:val="clear" w:pos="1134"/>
                <w:tab w:val="clear" w:pos="1871"/>
                <w:tab w:val="clear" w:pos="2268"/>
              </w:tabs>
              <w:spacing w:before="40"/>
              <w:jc w:val="left"/>
              <w:rPr>
                <w:lang w:val="ru-RU"/>
              </w:rPr>
            </w:pPr>
            <w:r w:rsidRPr="000D039F">
              <w:rPr>
                <w:lang w:val="ru-RU"/>
              </w:rPr>
              <w:t>Германское космическое агентство (Deutsche Zentrum fur Lüft- und Raumfahrt)</w:t>
            </w:r>
          </w:p>
        </w:tc>
      </w:tr>
      <w:tr w:rsidR="0068090C" w:rsidRPr="000D039F" w14:paraId="588EAFE0" w14:textId="77777777" w:rsidTr="006A77B7">
        <w:trPr>
          <w:trHeight w:val="285"/>
        </w:trPr>
        <w:tc>
          <w:tcPr>
            <w:tcW w:w="809" w:type="pct"/>
          </w:tcPr>
          <w:p w14:paraId="237626D8" w14:textId="2B041279" w:rsidR="0068090C" w:rsidRPr="000D039F" w:rsidRDefault="0068090C" w:rsidP="002B408A">
            <w:pPr>
              <w:tabs>
                <w:tab w:val="clear" w:pos="1134"/>
              </w:tabs>
              <w:spacing w:before="40"/>
              <w:ind w:left="1418" w:hanging="1418"/>
              <w:rPr>
                <w:b/>
                <w:bCs/>
                <w:lang w:val="ru-RU"/>
              </w:rPr>
            </w:pPr>
            <w:r w:rsidRPr="000D039F">
              <w:rPr>
                <w:lang w:val="ru-RU"/>
              </w:rPr>
              <w:t>DMSP</w:t>
            </w:r>
          </w:p>
        </w:tc>
        <w:tc>
          <w:tcPr>
            <w:tcW w:w="663" w:type="pct"/>
          </w:tcPr>
          <w:p w14:paraId="06BCF740" w14:textId="74FE1A62" w:rsidR="0068090C" w:rsidRPr="000D039F" w:rsidRDefault="0068090C" w:rsidP="002B408A">
            <w:pPr>
              <w:tabs>
                <w:tab w:val="clear" w:pos="1134"/>
                <w:tab w:val="clear" w:pos="1871"/>
                <w:tab w:val="clear" w:pos="2268"/>
              </w:tabs>
              <w:spacing w:before="40"/>
              <w:rPr>
                <w:lang w:val="ru-RU"/>
              </w:rPr>
            </w:pPr>
            <w:r w:rsidRPr="000D039F">
              <w:rPr>
                <w:lang w:val="ru-RU"/>
              </w:rPr>
              <w:t>ПМСМО</w:t>
            </w:r>
          </w:p>
        </w:tc>
        <w:tc>
          <w:tcPr>
            <w:tcW w:w="3528" w:type="pct"/>
          </w:tcPr>
          <w:p w14:paraId="1A66105E" w14:textId="5F1D616A" w:rsidR="0068090C" w:rsidRPr="000D039F" w:rsidRDefault="0068090C" w:rsidP="002B408A">
            <w:pPr>
              <w:tabs>
                <w:tab w:val="clear" w:pos="1134"/>
                <w:tab w:val="clear" w:pos="1871"/>
                <w:tab w:val="clear" w:pos="2268"/>
              </w:tabs>
              <w:spacing w:before="40"/>
              <w:jc w:val="left"/>
              <w:rPr>
                <w:lang w:val="ru-RU"/>
              </w:rPr>
            </w:pPr>
            <w:r w:rsidRPr="000D039F">
              <w:rPr>
                <w:lang w:val="ru-RU"/>
              </w:rPr>
              <w:t>Программа метеорологических спутников Министерства обороны США</w:t>
            </w:r>
          </w:p>
        </w:tc>
      </w:tr>
      <w:tr w:rsidR="0068090C" w:rsidRPr="000D039F" w14:paraId="16DECE4F" w14:textId="77777777" w:rsidTr="006A77B7">
        <w:trPr>
          <w:trHeight w:val="285"/>
        </w:trPr>
        <w:tc>
          <w:tcPr>
            <w:tcW w:w="809" w:type="pct"/>
          </w:tcPr>
          <w:p w14:paraId="78222145" w14:textId="56458040" w:rsidR="0068090C" w:rsidRPr="000D039F" w:rsidRDefault="0068090C" w:rsidP="002B408A">
            <w:pPr>
              <w:tabs>
                <w:tab w:val="clear" w:pos="1134"/>
              </w:tabs>
              <w:spacing w:before="40"/>
              <w:ind w:left="1418" w:hanging="1418"/>
              <w:rPr>
                <w:b/>
                <w:bCs/>
                <w:lang w:val="ru-RU"/>
              </w:rPr>
            </w:pPr>
            <w:r w:rsidRPr="000D039F">
              <w:rPr>
                <w:lang w:val="ru-RU"/>
              </w:rPr>
              <w:t>DN</w:t>
            </w:r>
          </w:p>
        </w:tc>
        <w:tc>
          <w:tcPr>
            <w:tcW w:w="663" w:type="pct"/>
          </w:tcPr>
          <w:p w14:paraId="506356E4" w14:textId="631DBED3" w:rsidR="0068090C" w:rsidRPr="000D039F" w:rsidRDefault="0068090C" w:rsidP="002B408A">
            <w:pPr>
              <w:tabs>
                <w:tab w:val="clear" w:pos="1134"/>
                <w:tab w:val="clear" w:pos="1871"/>
                <w:tab w:val="clear" w:pos="2268"/>
              </w:tabs>
              <w:spacing w:before="40"/>
              <w:rPr>
                <w:lang w:val="ru-RU"/>
              </w:rPr>
            </w:pPr>
          </w:p>
        </w:tc>
        <w:tc>
          <w:tcPr>
            <w:tcW w:w="3528" w:type="pct"/>
          </w:tcPr>
          <w:p w14:paraId="0E0953C1" w14:textId="052F09FC" w:rsidR="0068090C" w:rsidRPr="000D039F" w:rsidRDefault="0068090C" w:rsidP="002B408A">
            <w:pPr>
              <w:tabs>
                <w:tab w:val="clear" w:pos="1134"/>
                <w:tab w:val="clear" w:pos="1871"/>
                <w:tab w:val="clear" w:pos="2268"/>
              </w:tabs>
              <w:spacing w:before="40"/>
              <w:jc w:val="left"/>
              <w:rPr>
                <w:lang w:val="ru-RU"/>
              </w:rPr>
            </w:pPr>
            <w:r w:rsidRPr="000D039F">
              <w:rPr>
                <w:lang w:val="ru-RU"/>
              </w:rPr>
              <w:t>Понижающаяся точка пересечения</w:t>
            </w:r>
          </w:p>
        </w:tc>
      </w:tr>
      <w:tr w:rsidR="0068090C" w:rsidRPr="000D039F" w14:paraId="689486A3" w14:textId="77777777" w:rsidTr="006A77B7">
        <w:trPr>
          <w:trHeight w:val="285"/>
        </w:trPr>
        <w:tc>
          <w:tcPr>
            <w:tcW w:w="809" w:type="pct"/>
          </w:tcPr>
          <w:p w14:paraId="16379E2A" w14:textId="4355FE5A" w:rsidR="0068090C" w:rsidRPr="000D039F" w:rsidRDefault="0068090C" w:rsidP="002B408A">
            <w:pPr>
              <w:tabs>
                <w:tab w:val="clear" w:pos="1134"/>
              </w:tabs>
              <w:spacing w:before="40"/>
              <w:ind w:left="1418" w:hanging="1418"/>
              <w:rPr>
                <w:b/>
                <w:bCs/>
                <w:lang w:val="ru-RU"/>
              </w:rPr>
            </w:pPr>
            <w:r w:rsidRPr="000D039F">
              <w:rPr>
                <w:lang w:val="ru-RU"/>
              </w:rPr>
              <w:t>DOMSAT</w:t>
            </w:r>
          </w:p>
        </w:tc>
        <w:tc>
          <w:tcPr>
            <w:tcW w:w="663" w:type="pct"/>
          </w:tcPr>
          <w:p w14:paraId="6EBB6CE6" w14:textId="7E191689" w:rsidR="0068090C" w:rsidRPr="000D039F" w:rsidRDefault="0068090C" w:rsidP="002B408A">
            <w:pPr>
              <w:tabs>
                <w:tab w:val="clear" w:pos="1134"/>
                <w:tab w:val="clear" w:pos="1871"/>
                <w:tab w:val="clear" w:pos="2268"/>
              </w:tabs>
              <w:spacing w:before="40"/>
              <w:rPr>
                <w:lang w:val="ru-RU"/>
              </w:rPr>
            </w:pPr>
          </w:p>
        </w:tc>
        <w:tc>
          <w:tcPr>
            <w:tcW w:w="3528" w:type="pct"/>
          </w:tcPr>
          <w:p w14:paraId="274DA3E0" w14:textId="789EC04A" w:rsidR="0068090C" w:rsidRPr="000D039F" w:rsidRDefault="0068090C" w:rsidP="002B408A">
            <w:pPr>
              <w:tabs>
                <w:tab w:val="clear" w:pos="1134"/>
                <w:tab w:val="clear" w:pos="1871"/>
                <w:tab w:val="clear" w:pos="2268"/>
              </w:tabs>
              <w:spacing w:before="40"/>
              <w:jc w:val="left"/>
              <w:rPr>
                <w:lang w:val="ru-RU"/>
              </w:rPr>
            </w:pPr>
            <w:r w:rsidRPr="000D039F">
              <w:rPr>
                <w:lang w:val="ru-RU"/>
              </w:rPr>
              <w:t>Спутник внутренней связи</w:t>
            </w:r>
          </w:p>
        </w:tc>
      </w:tr>
      <w:tr w:rsidR="0068090C" w:rsidRPr="000D039F" w14:paraId="24FABB49" w14:textId="77777777" w:rsidTr="006A77B7">
        <w:trPr>
          <w:trHeight w:val="285"/>
        </w:trPr>
        <w:tc>
          <w:tcPr>
            <w:tcW w:w="809" w:type="pct"/>
          </w:tcPr>
          <w:p w14:paraId="7B785859" w14:textId="550B9A23" w:rsidR="0068090C" w:rsidRPr="000D039F" w:rsidRDefault="0068090C" w:rsidP="002B408A">
            <w:pPr>
              <w:tabs>
                <w:tab w:val="clear" w:pos="1134"/>
              </w:tabs>
              <w:spacing w:before="40"/>
              <w:ind w:left="1418" w:hanging="1418"/>
              <w:rPr>
                <w:b/>
                <w:bCs/>
                <w:lang w:val="ru-RU"/>
              </w:rPr>
            </w:pPr>
            <w:r w:rsidRPr="000D039F">
              <w:rPr>
                <w:lang w:val="ru-RU"/>
              </w:rPr>
              <w:t>DPT</w:t>
            </w:r>
          </w:p>
        </w:tc>
        <w:tc>
          <w:tcPr>
            <w:tcW w:w="663" w:type="pct"/>
          </w:tcPr>
          <w:p w14:paraId="52E256C7" w14:textId="238291BD" w:rsidR="0068090C" w:rsidRPr="000D039F" w:rsidRDefault="0068090C" w:rsidP="002B408A">
            <w:pPr>
              <w:tabs>
                <w:tab w:val="clear" w:pos="1134"/>
                <w:tab w:val="clear" w:pos="1871"/>
                <w:tab w:val="clear" w:pos="2268"/>
              </w:tabs>
              <w:spacing w:before="40"/>
              <w:rPr>
                <w:lang w:val="ru-RU"/>
              </w:rPr>
            </w:pPr>
          </w:p>
        </w:tc>
        <w:tc>
          <w:tcPr>
            <w:tcW w:w="3528" w:type="pct"/>
          </w:tcPr>
          <w:p w14:paraId="5027E14A" w14:textId="7D43DC7A" w:rsidR="0068090C" w:rsidRPr="000D039F" w:rsidRDefault="0068090C" w:rsidP="002B408A">
            <w:pPr>
              <w:tabs>
                <w:tab w:val="clear" w:pos="1134"/>
                <w:tab w:val="clear" w:pos="1871"/>
                <w:tab w:val="clear" w:pos="2268"/>
              </w:tabs>
              <w:spacing w:before="40"/>
              <w:jc w:val="left"/>
              <w:rPr>
                <w:lang w:val="ru-RU"/>
              </w:rPr>
            </w:pPr>
            <w:r w:rsidRPr="000D039F">
              <w:rPr>
                <w:lang w:val="ru-RU"/>
              </w:rPr>
              <w:t>Терминал цифровых изображений</w:t>
            </w:r>
          </w:p>
        </w:tc>
      </w:tr>
      <w:tr w:rsidR="0068090C" w:rsidRPr="000D039F" w14:paraId="384B56EC" w14:textId="77777777" w:rsidTr="006A77B7">
        <w:trPr>
          <w:trHeight w:val="285"/>
        </w:trPr>
        <w:tc>
          <w:tcPr>
            <w:tcW w:w="809" w:type="pct"/>
          </w:tcPr>
          <w:p w14:paraId="6E0DF356" w14:textId="39250995" w:rsidR="0068090C" w:rsidRPr="000D039F" w:rsidRDefault="0068090C" w:rsidP="002B408A">
            <w:pPr>
              <w:tabs>
                <w:tab w:val="clear" w:pos="1134"/>
              </w:tabs>
              <w:spacing w:before="40"/>
              <w:ind w:left="1418" w:hanging="1418"/>
              <w:rPr>
                <w:b/>
                <w:bCs/>
                <w:lang w:val="ru-RU"/>
              </w:rPr>
            </w:pPr>
            <w:r w:rsidRPr="000D039F">
              <w:rPr>
                <w:lang w:val="ru-RU"/>
              </w:rPr>
              <w:t>DR</w:t>
            </w:r>
          </w:p>
        </w:tc>
        <w:tc>
          <w:tcPr>
            <w:tcW w:w="663" w:type="pct"/>
          </w:tcPr>
          <w:p w14:paraId="283D2B45" w14:textId="3D5265D7" w:rsidR="0068090C" w:rsidRPr="000D039F" w:rsidRDefault="0068090C" w:rsidP="002B408A">
            <w:pPr>
              <w:tabs>
                <w:tab w:val="clear" w:pos="1134"/>
                <w:tab w:val="clear" w:pos="1871"/>
                <w:tab w:val="clear" w:pos="2268"/>
              </w:tabs>
              <w:spacing w:before="40"/>
              <w:rPr>
                <w:lang w:val="ru-RU"/>
              </w:rPr>
            </w:pPr>
            <w:r w:rsidRPr="000D039F">
              <w:rPr>
                <w:lang w:val="ru-RU"/>
              </w:rPr>
              <w:t>ПС</w:t>
            </w:r>
          </w:p>
        </w:tc>
        <w:tc>
          <w:tcPr>
            <w:tcW w:w="3528" w:type="pct"/>
          </w:tcPr>
          <w:p w14:paraId="4DB1C7D0" w14:textId="2F6E2F6E" w:rsidR="0068090C" w:rsidRPr="000D039F" w:rsidRDefault="0068090C" w:rsidP="002B408A">
            <w:pPr>
              <w:tabs>
                <w:tab w:val="clear" w:pos="1134"/>
                <w:tab w:val="clear" w:pos="1871"/>
                <w:tab w:val="clear" w:pos="2268"/>
              </w:tabs>
              <w:spacing w:before="40"/>
              <w:jc w:val="left"/>
              <w:rPr>
                <w:lang w:val="ru-RU"/>
              </w:rPr>
            </w:pPr>
            <w:r w:rsidRPr="000D039F">
              <w:rPr>
                <w:lang w:val="ru-RU"/>
              </w:rPr>
              <w:t>Прямое считывание</w:t>
            </w:r>
          </w:p>
        </w:tc>
      </w:tr>
      <w:tr w:rsidR="0068090C" w:rsidRPr="000D039F" w14:paraId="1C38F605" w14:textId="77777777" w:rsidTr="006A77B7">
        <w:trPr>
          <w:trHeight w:val="285"/>
        </w:trPr>
        <w:tc>
          <w:tcPr>
            <w:tcW w:w="809" w:type="pct"/>
          </w:tcPr>
          <w:p w14:paraId="31E3C55F" w14:textId="5CED5CF0" w:rsidR="0068090C" w:rsidRPr="000D039F" w:rsidRDefault="0068090C" w:rsidP="002B408A">
            <w:pPr>
              <w:tabs>
                <w:tab w:val="clear" w:pos="1134"/>
              </w:tabs>
              <w:spacing w:before="40"/>
              <w:ind w:left="1418" w:hanging="1418"/>
              <w:rPr>
                <w:b/>
                <w:bCs/>
                <w:lang w:val="ru-RU"/>
              </w:rPr>
            </w:pPr>
            <w:r w:rsidRPr="000D039F">
              <w:rPr>
                <w:lang w:val="ru-RU"/>
              </w:rPr>
              <w:t>DRGS</w:t>
            </w:r>
          </w:p>
        </w:tc>
        <w:tc>
          <w:tcPr>
            <w:tcW w:w="663" w:type="pct"/>
          </w:tcPr>
          <w:p w14:paraId="0A179F7D" w14:textId="5042EB11" w:rsidR="0068090C" w:rsidRPr="000D039F" w:rsidRDefault="0068090C" w:rsidP="002B408A">
            <w:pPr>
              <w:tabs>
                <w:tab w:val="clear" w:pos="1134"/>
                <w:tab w:val="clear" w:pos="1871"/>
                <w:tab w:val="clear" w:pos="2268"/>
              </w:tabs>
              <w:spacing w:before="40"/>
              <w:rPr>
                <w:lang w:val="ru-RU"/>
              </w:rPr>
            </w:pPr>
            <w:r w:rsidRPr="000D039F">
              <w:rPr>
                <w:lang w:val="ru-RU"/>
              </w:rPr>
              <w:t>НСПС</w:t>
            </w:r>
          </w:p>
        </w:tc>
        <w:tc>
          <w:tcPr>
            <w:tcW w:w="3528" w:type="pct"/>
          </w:tcPr>
          <w:p w14:paraId="474E26F2" w14:textId="311E5339" w:rsidR="0068090C" w:rsidRPr="000D039F" w:rsidRDefault="0068090C" w:rsidP="002B408A">
            <w:pPr>
              <w:tabs>
                <w:tab w:val="clear" w:pos="1134"/>
                <w:tab w:val="clear" w:pos="1871"/>
                <w:tab w:val="clear" w:pos="2268"/>
              </w:tabs>
              <w:spacing w:before="40"/>
              <w:jc w:val="left"/>
              <w:rPr>
                <w:lang w:val="ru-RU"/>
              </w:rPr>
            </w:pPr>
            <w:r w:rsidRPr="000D039F">
              <w:rPr>
                <w:lang w:val="ru-RU"/>
              </w:rPr>
              <w:t>Наземные станции прямого считывания</w:t>
            </w:r>
          </w:p>
        </w:tc>
      </w:tr>
      <w:tr w:rsidR="0068090C" w:rsidRPr="000D039F" w14:paraId="1391DB1C" w14:textId="77777777" w:rsidTr="006A77B7">
        <w:trPr>
          <w:trHeight w:val="285"/>
        </w:trPr>
        <w:tc>
          <w:tcPr>
            <w:tcW w:w="809" w:type="pct"/>
          </w:tcPr>
          <w:p w14:paraId="4817C0DD" w14:textId="19134BCA" w:rsidR="0068090C" w:rsidRPr="000D039F" w:rsidRDefault="0068090C" w:rsidP="002B408A">
            <w:pPr>
              <w:tabs>
                <w:tab w:val="clear" w:pos="1134"/>
              </w:tabs>
              <w:spacing w:before="40"/>
              <w:ind w:left="1418" w:hanging="1418"/>
              <w:rPr>
                <w:b/>
                <w:bCs/>
                <w:lang w:val="ru-RU"/>
              </w:rPr>
            </w:pPr>
            <w:r w:rsidRPr="000D039F">
              <w:rPr>
                <w:lang w:val="ru-RU"/>
              </w:rPr>
              <w:t>DS</w:t>
            </w:r>
          </w:p>
        </w:tc>
        <w:tc>
          <w:tcPr>
            <w:tcW w:w="663" w:type="pct"/>
          </w:tcPr>
          <w:p w14:paraId="524EB341" w14:textId="11E63174" w:rsidR="0068090C" w:rsidRPr="000D039F" w:rsidRDefault="0068090C" w:rsidP="002B408A">
            <w:pPr>
              <w:tabs>
                <w:tab w:val="clear" w:pos="1134"/>
                <w:tab w:val="clear" w:pos="1871"/>
                <w:tab w:val="clear" w:pos="2268"/>
              </w:tabs>
              <w:spacing w:before="40"/>
              <w:rPr>
                <w:lang w:val="ru-RU"/>
              </w:rPr>
            </w:pPr>
          </w:p>
        </w:tc>
        <w:tc>
          <w:tcPr>
            <w:tcW w:w="3528" w:type="pct"/>
          </w:tcPr>
          <w:p w14:paraId="303F9DB4" w14:textId="736B7763" w:rsidR="0068090C" w:rsidRPr="000D039F" w:rsidRDefault="0068090C" w:rsidP="002B408A">
            <w:pPr>
              <w:tabs>
                <w:tab w:val="clear" w:pos="1134"/>
                <w:tab w:val="clear" w:pos="1871"/>
                <w:tab w:val="clear" w:pos="2268"/>
              </w:tabs>
              <w:spacing w:before="40"/>
              <w:jc w:val="left"/>
              <w:rPr>
                <w:lang w:val="ru-RU"/>
              </w:rPr>
            </w:pPr>
            <w:r w:rsidRPr="000D039F">
              <w:rPr>
                <w:lang w:val="ru-RU"/>
              </w:rPr>
              <w:t>Продолжительное зондирование или зондирование (рабочий узел прибора VAS GOES-4/7)</w:t>
            </w:r>
          </w:p>
        </w:tc>
      </w:tr>
      <w:tr w:rsidR="0068090C" w:rsidRPr="000D039F" w14:paraId="16A99691" w14:textId="77777777" w:rsidTr="006A77B7">
        <w:trPr>
          <w:trHeight w:val="285"/>
        </w:trPr>
        <w:tc>
          <w:tcPr>
            <w:tcW w:w="809" w:type="pct"/>
          </w:tcPr>
          <w:p w14:paraId="063C4008" w14:textId="144F4DBE" w:rsidR="0068090C" w:rsidRPr="000D039F" w:rsidRDefault="0068090C" w:rsidP="002B408A">
            <w:pPr>
              <w:tabs>
                <w:tab w:val="clear" w:pos="1134"/>
              </w:tabs>
              <w:spacing w:before="40"/>
              <w:ind w:left="1418" w:hanging="1418"/>
              <w:rPr>
                <w:b/>
                <w:bCs/>
                <w:lang w:val="ru-RU"/>
              </w:rPr>
            </w:pPr>
            <w:r w:rsidRPr="000D039F">
              <w:rPr>
                <w:lang w:val="ru-RU"/>
              </w:rPr>
              <w:t>DSARS</w:t>
            </w:r>
          </w:p>
        </w:tc>
        <w:tc>
          <w:tcPr>
            <w:tcW w:w="663" w:type="pct"/>
          </w:tcPr>
          <w:p w14:paraId="507137B1" w14:textId="4703F69F" w:rsidR="0068090C" w:rsidRPr="000D039F" w:rsidRDefault="0068090C" w:rsidP="002B408A">
            <w:pPr>
              <w:tabs>
                <w:tab w:val="clear" w:pos="1134"/>
                <w:tab w:val="clear" w:pos="1871"/>
                <w:tab w:val="clear" w:pos="2268"/>
              </w:tabs>
              <w:spacing w:before="40"/>
              <w:rPr>
                <w:lang w:val="ru-RU"/>
              </w:rPr>
            </w:pPr>
          </w:p>
        </w:tc>
        <w:tc>
          <w:tcPr>
            <w:tcW w:w="3528" w:type="pct"/>
          </w:tcPr>
          <w:p w14:paraId="22725167" w14:textId="7CD00E51" w:rsidR="0068090C" w:rsidRPr="000D039F" w:rsidRDefault="0068090C" w:rsidP="002B408A">
            <w:pPr>
              <w:tabs>
                <w:tab w:val="clear" w:pos="1134"/>
                <w:tab w:val="clear" w:pos="1871"/>
                <w:tab w:val="clear" w:pos="2268"/>
              </w:tabs>
              <w:spacing w:before="40"/>
              <w:jc w:val="left"/>
              <w:rPr>
                <w:lang w:val="ru-RU"/>
              </w:rPr>
            </w:pPr>
            <w:r w:rsidRPr="000D039F">
              <w:rPr>
                <w:lang w:val="ru-RU"/>
              </w:rPr>
              <w:t>Спутниковая система поиска и архивирования данных DAMUS</w:t>
            </w:r>
          </w:p>
        </w:tc>
      </w:tr>
      <w:tr w:rsidR="0068090C" w:rsidRPr="000D039F" w14:paraId="6CE585AD" w14:textId="77777777" w:rsidTr="006A77B7">
        <w:trPr>
          <w:trHeight w:val="285"/>
        </w:trPr>
        <w:tc>
          <w:tcPr>
            <w:tcW w:w="809" w:type="pct"/>
          </w:tcPr>
          <w:p w14:paraId="7FA812FA" w14:textId="41661ED5" w:rsidR="0068090C" w:rsidRPr="000D039F" w:rsidRDefault="0068090C" w:rsidP="002B408A">
            <w:pPr>
              <w:tabs>
                <w:tab w:val="clear" w:pos="1134"/>
              </w:tabs>
              <w:spacing w:before="40"/>
              <w:ind w:left="1418" w:hanging="1418"/>
              <w:rPr>
                <w:b/>
                <w:bCs/>
                <w:lang w:val="ru-RU"/>
              </w:rPr>
            </w:pPr>
            <w:r w:rsidRPr="000D039F">
              <w:rPr>
                <w:lang w:val="ru-RU"/>
              </w:rPr>
              <w:t>DSB</w:t>
            </w:r>
          </w:p>
        </w:tc>
        <w:tc>
          <w:tcPr>
            <w:tcW w:w="663" w:type="pct"/>
          </w:tcPr>
          <w:p w14:paraId="6DECEFC9" w14:textId="3C462BD8" w:rsidR="0068090C" w:rsidRPr="000D039F" w:rsidRDefault="0068090C" w:rsidP="002B408A">
            <w:pPr>
              <w:tabs>
                <w:tab w:val="clear" w:pos="1134"/>
                <w:tab w:val="clear" w:pos="1871"/>
                <w:tab w:val="clear" w:pos="2268"/>
              </w:tabs>
              <w:spacing w:before="40"/>
              <w:rPr>
                <w:lang w:val="ru-RU"/>
              </w:rPr>
            </w:pPr>
            <w:r w:rsidRPr="000D039F">
              <w:rPr>
                <w:lang w:val="ru-RU"/>
              </w:rPr>
              <w:t>РПЗ</w:t>
            </w:r>
          </w:p>
        </w:tc>
        <w:tc>
          <w:tcPr>
            <w:tcW w:w="3528" w:type="pct"/>
          </w:tcPr>
          <w:p w14:paraId="35B7F2AC" w14:textId="54C23548" w:rsidR="0068090C" w:rsidRPr="000D039F" w:rsidRDefault="0068090C" w:rsidP="002B408A">
            <w:pPr>
              <w:tabs>
                <w:tab w:val="clear" w:pos="1134"/>
                <w:tab w:val="clear" w:pos="1871"/>
                <w:tab w:val="clear" w:pos="2268"/>
              </w:tabs>
              <w:spacing w:before="40"/>
              <w:jc w:val="left"/>
              <w:rPr>
                <w:lang w:val="ru-RU"/>
              </w:rPr>
            </w:pPr>
            <w:r w:rsidRPr="000D039F">
              <w:rPr>
                <w:lang w:val="ru-RU"/>
              </w:rPr>
              <w:t>Радиомаяк прямого зонда</w:t>
            </w:r>
          </w:p>
        </w:tc>
      </w:tr>
      <w:tr w:rsidR="0068090C" w:rsidRPr="000D039F" w14:paraId="652C4A31" w14:textId="77777777" w:rsidTr="006A77B7">
        <w:trPr>
          <w:trHeight w:val="285"/>
        </w:trPr>
        <w:tc>
          <w:tcPr>
            <w:tcW w:w="809" w:type="pct"/>
          </w:tcPr>
          <w:p w14:paraId="4E1D8363" w14:textId="05B99CB0" w:rsidR="0068090C" w:rsidRPr="000D039F" w:rsidRDefault="0068090C" w:rsidP="002B408A">
            <w:pPr>
              <w:tabs>
                <w:tab w:val="clear" w:pos="1134"/>
              </w:tabs>
              <w:spacing w:before="40"/>
              <w:ind w:left="1418" w:hanging="1418"/>
              <w:rPr>
                <w:b/>
                <w:bCs/>
                <w:lang w:val="ru-RU"/>
              </w:rPr>
            </w:pPr>
            <w:r w:rsidRPr="000D039F">
              <w:rPr>
                <w:lang w:val="ru-RU"/>
              </w:rPr>
              <w:t>DSB</w:t>
            </w:r>
          </w:p>
        </w:tc>
        <w:tc>
          <w:tcPr>
            <w:tcW w:w="663" w:type="pct"/>
          </w:tcPr>
          <w:p w14:paraId="5D46448F" w14:textId="6F27241F" w:rsidR="0068090C" w:rsidRPr="000D039F" w:rsidRDefault="0068090C" w:rsidP="002B408A">
            <w:pPr>
              <w:tabs>
                <w:tab w:val="clear" w:pos="1134"/>
                <w:tab w:val="clear" w:pos="1871"/>
                <w:tab w:val="clear" w:pos="2268"/>
              </w:tabs>
              <w:spacing w:before="40"/>
              <w:rPr>
                <w:lang w:val="ru-RU"/>
              </w:rPr>
            </w:pPr>
            <w:r w:rsidRPr="000D039F">
              <w:rPr>
                <w:lang w:val="ru-RU"/>
              </w:rPr>
              <w:t>ШППЗ</w:t>
            </w:r>
          </w:p>
        </w:tc>
        <w:tc>
          <w:tcPr>
            <w:tcW w:w="3528" w:type="pct"/>
          </w:tcPr>
          <w:p w14:paraId="6BC0F963" w14:textId="3982EEBD" w:rsidR="0068090C" w:rsidRPr="000D039F" w:rsidRDefault="0068090C" w:rsidP="002B408A">
            <w:pPr>
              <w:tabs>
                <w:tab w:val="clear" w:pos="1134"/>
                <w:tab w:val="clear" w:pos="1871"/>
                <w:tab w:val="clear" w:pos="2268"/>
              </w:tabs>
              <w:spacing w:before="40"/>
              <w:jc w:val="left"/>
              <w:rPr>
                <w:lang w:val="ru-RU"/>
              </w:rPr>
            </w:pPr>
            <w:r w:rsidRPr="000D039F">
              <w:rPr>
                <w:lang w:val="ru-RU"/>
              </w:rPr>
              <w:t>Широковещательные передачи прямого зонда</w:t>
            </w:r>
          </w:p>
        </w:tc>
      </w:tr>
      <w:tr w:rsidR="0068090C" w:rsidRPr="000D039F" w14:paraId="2F7986C2" w14:textId="77777777" w:rsidTr="006A77B7">
        <w:trPr>
          <w:trHeight w:val="285"/>
        </w:trPr>
        <w:tc>
          <w:tcPr>
            <w:tcW w:w="809" w:type="pct"/>
          </w:tcPr>
          <w:p w14:paraId="4D683C8C" w14:textId="3CBCAE1B" w:rsidR="0068090C" w:rsidRPr="000D039F" w:rsidRDefault="0068090C" w:rsidP="002B408A">
            <w:pPr>
              <w:tabs>
                <w:tab w:val="clear" w:pos="1134"/>
              </w:tabs>
              <w:spacing w:before="40"/>
              <w:ind w:left="1418" w:hanging="1418"/>
              <w:rPr>
                <w:b/>
                <w:bCs/>
                <w:lang w:val="ru-RU"/>
              </w:rPr>
            </w:pPr>
            <w:r w:rsidRPr="000D039F">
              <w:rPr>
                <w:lang w:val="ru-RU"/>
              </w:rPr>
              <w:t>DSN</w:t>
            </w:r>
          </w:p>
        </w:tc>
        <w:tc>
          <w:tcPr>
            <w:tcW w:w="663" w:type="pct"/>
          </w:tcPr>
          <w:p w14:paraId="32E7B3A8" w14:textId="58177E62" w:rsidR="0068090C" w:rsidRPr="000D039F" w:rsidRDefault="0068090C" w:rsidP="002B408A">
            <w:pPr>
              <w:tabs>
                <w:tab w:val="clear" w:pos="1134"/>
                <w:tab w:val="clear" w:pos="1871"/>
                <w:tab w:val="clear" w:pos="2268"/>
              </w:tabs>
              <w:spacing w:before="40"/>
              <w:rPr>
                <w:lang w:val="ru-RU"/>
              </w:rPr>
            </w:pPr>
          </w:p>
        </w:tc>
        <w:tc>
          <w:tcPr>
            <w:tcW w:w="3528" w:type="pct"/>
          </w:tcPr>
          <w:p w14:paraId="7DE403FA" w14:textId="6F0D8B7E" w:rsidR="0068090C" w:rsidRPr="000D039F" w:rsidRDefault="0068090C" w:rsidP="002B408A">
            <w:pPr>
              <w:tabs>
                <w:tab w:val="clear" w:pos="1134"/>
                <w:tab w:val="clear" w:pos="1871"/>
                <w:tab w:val="clear" w:pos="2268"/>
              </w:tabs>
              <w:spacing w:before="40"/>
              <w:jc w:val="left"/>
              <w:rPr>
                <w:lang w:val="ru-RU"/>
              </w:rPr>
            </w:pPr>
            <w:r w:rsidRPr="000D039F">
              <w:rPr>
                <w:lang w:val="ru-RU"/>
              </w:rPr>
              <w:t>Эшелонированная космическая связь</w:t>
            </w:r>
          </w:p>
        </w:tc>
      </w:tr>
      <w:tr w:rsidR="0068090C" w:rsidRPr="000D039F" w14:paraId="4E546DA7" w14:textId="77777777" w:rsidTr="006A77B7">
        <w:trPr>
          <w:trHeight w:val="285"/>
        </w:trPr>
        <w:tc>
          <w:tcPr>
            <w:tcW w:w="809" w:type="pct"/>
          </w:tcPr>
          <w:p w14:paraId="41C72D5F" w14:textId="2D70150E" w:rsidR="0068090C" w:rsidRPr="000D039F" w:rsidRDefault="0068090C" w:rsidP="002B408A">
            <w:pPr>
              <w:tabs>
                <w:tab w:val="clear" w:pos="1134"/>
              </w:tabs>
              <w:spacing w:before="40"/>
              <w:ind w:left="1418" w:hanging="1418"/>
              <w:rPr>
                <w:b/>
                <w:bCs/>
                <w:lang w:val="ru-RU"/>
              </w:rPr>
            </w:pPr>
            <w:r w:rsidRPr="000D039F">
              <w:rPr>
                <w:lang w:val="ru-RU"/>
              </w:rPr>
              <w:t>DUS</w:t>
            </w:r>
          </w:p>
        </w:tc>
        <w:tc>
          <w:tcPr>
            <w:tcW w:w="663" w:type="pct"/>
          </w:tcPr>
          <w:p w14:paraId="11247DAA" w14:textId="1858634D" w:rsidR="0068090C" w:rsidRPr="000D039F" w:rsidRDefault="0068090C" w:rsidP="002B408A">
            <w:pPr>
              <w:tabs>
                <w:tab w:val="clear" w:pos="1134"/>
                <w:tab w:val="clear" w:pos="1871"/>
                <w:tab w:val="clear" w:pos="2268"/>
              </w:tabs>
              <w:spacing w:before="40"/>
              <w:rPr>
                <w:lang w:val="ru-RU"/>
              </w:rPr>
            </w:pPr>
          </w:p>
        </w:tc>
        <w:tc>
          <w:tcPr>
            <w:tcW w:w="3528" w:type="pct"/>
          </w:tcPr>
          <w:p w14:paraId="3FF5A8AB" w14:textId="75AD61DF" w:rsidR="0068090C" w:rsidRPr="000D039F" w:rsidRDefault="0068090C" w:rsidP="002B408A">
            <w:pPr>
              <w:tabs>
                <w:tab w:val="clear" w:pos="1134"/>
                <w:tab w:val="clear" w:pos="1871"/>
                <w:tab w:val="clear" w:pos="2268"/>
              </w:tabs>
              <w:spacing w:before="40"/>
              <w:jc w:val="left"/>
              <w:rPr>
                <w:lang w:val="ru-RU"/>
              </w:rPr>
            </w:pPr>
            <w:r w:rsidRPr="000D039F">
              <w:rPr>
                <w:lang w:val="ru-RU"/>
              </w:rPr>
              <w:t>Система использования данных</w:t>
            </w:r>
          </w:p>
        </w:tc>
      </w:tr>
      <w:tr w:rsidR="0068090C" w:rsidRPr="000D039F" w14:paraId="473C04C7" w14:textId="77777777" w:rsidTr="006A77B7">
        <w:trPr>
          <w:trHeight w:val="285"/>
        </w:trPr>
        <w:tc>
          <w:tcPr>
            <w:tcW w:w="809" w:type="pct"/>
          </w:tcPr>
          <w:p w14:paraId="0CE71B55" w14:textId="77777777" w:rsidR="0068090C" w:rsidRPr="000D039F" w:rsidRDefault="0068090C" w:rsidP="002B408A">
            <w:pPr>
              <w:tabs>
                <w:tab w:val="clear" w:pos="1134"/>
              </w:tabs>
              <w:spacing w:before="40"/>
              <w:ind w:left="1418" w:hanging="1418"/>
              <w:rPr>
                <w:lang w:val="ru-RU"/>
              </w:rPr>
            </w:pPr>
          </w:p>
        </w:tc>
        <w:tc>
          <w:tcPr>
            <w:tcW w:w="663" w:type="pct"/>
          </w:tcPr>
          <w:p w14:paraId="19104487" w14:textId="77777777" w:rsidR="0068090C" w:rsidRPr="000D039F" w:rsidRDefault="0068090C" w:rsidP="002B408A">
            <w:pPr>
              <w:tabs>
                <w:tab w:val="clear" w:pos="1134"/>
                <w:tab w:val="clear" w:pos="1871"/>
                <w:tab w:val="clear" w:pos="2268"/>
              </w:tabs>
              <w:spacing w:before="40"/>
              <w:rPr>
                <w:lang w:val="ru-RU"/>
              </w:rPr>
            </w:pPr>
          </w:p>
        </w:tc>
        <w:tc>
          <w:tcPr>
            <w:tcW w:w="3528" w:type="pct"/>
          </w:tcPr>
          <w:p w14:paraId="2021AECF" w14:textId="77777777" w:rsidR="0068090C" w:rsidRPr="000D039F" w:rsidRDefault="0068090C" w:rsidP="002B408A">
            <w:pPr>
              <w:tabs>
                <w:tab w:val="clear" w:pos="1134"/>
                <w:tab w:val="clear" w:pos="1871"/>
                <w:tab w:val="clear" w:pos="2268"/>
              </w:tabs>
              <w:spacing w:before="40"/>
              <w:jc w:val="left"/>
              <w:rPr>
                <w:lang w:val="ru-RU"/>
              </w:rPr>
            </w:pPr>
          </w:p>
        </w:tc>
      </w:tr>
      <w:tr w:rsidR="0068090C" w:rsidRPr="000D039F" w14:paraId="3B1548C9" w14:textId="77777777" w:rsidTr="006A77B7">
        <w:trPr>
          <w:trHeight w:val="285"/>
        </w:trPr>
        <w:tc>
          <w:tcPr>
            <w:tcW w:w="809" w:type="pct"/>
          </w:tcPr>
          <w:p w14:paraId="6CC1F2CA" w14:textId="144DEED2" w:rsidR="0068090C" w:rsidRPr="000D039F" w:rsidRDefault="0068090C" w:rsidP="002B408A">
            <w:pPr>
              <w:tabs>
                <w:tab w:val="clear" w:pos="1134"/>
              </w:tabs>
              <w:spacing w:before="40"/>
              <w:ind w:left="1418" w:hanging="1418"/>
              <w:rPr>
                <w:lang w:val="ru-RU"/>
              </w:rPr>
            </w:pPr>
            <w:r w:rsidRPr="000D039F">
              <w:rPr>
                <w:b/>
                <w:bCs/>
                <w:lang w:val="ru-RU"/>
              </w:rPr>
              <w:t>E</w:t>
            </w:r>
          </w:p>
        </w:tc>
        <w:tc>
          <w:tcPr>
            <w:tcW w:w="663" w:type="pct"/>
          </w:tcPr>
          <w:p w14:paraId="678C1090" w14:textId="77777777" w:rsidR="0068090C" w:rsidRPr="000D039F" w:rsidRDefault="0068090C" w:rsidP="002B408A">
            <w:pPr>
              <w:tabs>
                <w:tab w:val="clear" w:pos="1134"/>
                <w:tab w:val="clear" w:pos="1871"/>
                <w:tab w:val="clear" w:pos="2268"/>
              </w:tabs>
              <w:spacing w:before="40"/>
              <w:rPr>
                <w:lang w:val="ru-RU"/>
              </w:rPr>
            </w:pPr>
          </w:p>
        </w:tc>
        <w:tc>
          <w:tcPr>
            <w:tcW w:w="3528" w:type="pct"/>
          </w:tcPr>
          <w:p w14:paraId="036454C9" w14:textId="77777777" w:rsidR="0068090C" w:rsidRPr="000D039F" w:rsidRDefault="0068090C" w:rsidP="002B408A">
            <w:pPr>
              <w:tabs>
                <w:tab w:val="clear" w:pos="1134"/>
                <w:tab w:val="clear" w:pos="1871"/>
                <w:tab w:val="clear" w:pos="2268"/>
              </w:tabs>
              <w:spacing w:before="40"/>
              <w:jc w:val="left"/>
              <w:rPr>
                <w:lang w:val="ru-RU"/>
              </w:rPr>
            </w:pPr>
          </w:p>
        </w:tc>
      </w:tr>
      <w:tr w:rsidR="00902A15" w:rsidRPr="000D039F" w14:paraId="64D8AC2C" w14:textId="77777777" w:rsidTr="006A77B7">
        <w:trPr>
          <w:trHeight w:val="285"/>
        </w:trPr>
        <w:tc>
          <w:tcPr>
            <w:tcW w:w="809" w:type="pct"/>
          </w:tcPr>
          <w:p w14:paraId="4D10C3A7" w14:textId="05D87F23" w:rsidR="00902A15" w:rsidRPr="000D039F" w:rsidRDefault="00902A15" w:rsidP="002B408A">
            <w:pPr>
              <w:tabs>
                <w:tab w:val="clear" w:pos="1134"/>
              </w:tabs>
              <w:spacing w:before="40"/>
              <w:ind w:left="1418" w:hanging="1418"/>
              <w:rPr>
                <w:b/>
                <w:bCs/>
                <w:lang w:val="ru-RU"/>
              </w:rPr>
            </w:pPr>
            <w:r w:rsidRPr="000D039F">
              <w:rPr>
                <w:lang w:val="ru-RU"/>
              </w:rPr>
              <w:t>EBR</w:t>
            </w:r>
          </w:p>
        </w:tc>
        <w:tc>
          <w:tcPr>
            <w:tcW w:w="663" w:type="pct"/>
          </w:tcPr>
          <w:p w14:paraId="172ECA8B" w14:textId="35BB9277" w:rsidR="00902A15" w:rsidRPr="000D039F" w:rsidRDefault="00902A15" w:rsidP="002B408A">
            <w:pPr>
              <w:tabs>
                <w:tab w:val="clear" w:pos="1134"/>
                <w:tab w:val="clear" w:pos="1871"/>
                <w:tab w:val="clear" w:pos="2268"/>
              </w:tabs>
              <w:spacing w:before="40"/>
              <w:rPr>
                <w:lang w:val="ru-RU"/>
              </w:rPr>
            </w:pPr>
          </w:p>
        </w:tc>
        <w:tc>
          <w:tcPr>
            <w:tcW w:w="3528" w:type="pct"/>
          </w:tcPr>
          <w:p w14:paraId="791CE70C" w14:textId="3D630873" w:rsidR="00902A15" w:rsidRPr="000D039F" w:rsidRDefault="00902A15" w:rsidP="002B408A">
            <w:pPr>
              <w:tabs>
                <w:tab w:val="clear" w:pos="1134"/>
                <w:tab w:val="clear" w:pos="1871"/>
                <w:tab w:val="clear" w:pos="2268"/>
              </w:tabs>
              <w:spacing w:before="40"/>
              <w:jc w:val="left"/>
              <w:rPr>
                <w:lang w:val="ru-RU"/>
              </w:rPr>
            </w:pPr>
            <w:r w:rsidRPr="000D039F">
              <w:rPr>
                <w:lang w:val="ru-RU"/>
              </w:rPr>
              <w:t>Электронно-лучевое регистрирующее устройство</w:t>
            </w:r>
          </w:p>
        </w:tc>
      </w:tr>
      <w:tr w:rsidR="00902A15" w:rsidRPr="000D039F" w14:paraId="0FA00A29" w14:textId="77777777" w:rsidTr="006A77B7">
        <w:trPr>
          <w:trHeight w:val="285"/>
        </w:trPr>
        <w:tc>
          <w:tcPr>
            <w:tcW w:w="809" w:type="pct"/>
          </w:tcPr>
          <w:p w14:paraId="3BFA17BC" w14:textId="09B28982" w:rsidR="00902A15" w:rsidRPr="000D039F" w:rsidRDefault="00902A15" w:rsidP="002B408A">
            <w:pPr>
              <w:tabs>
                <w:tab w:val="clear" w:pos="1134"/>
              </w:tabs>
              <w:spacing w:before="40"/>
              <w:ind w:left="1418" w:hanging="1418"/>
              <w:rPr>
                <w:lang w:val="ru-RU"/>
              </w:rPr>
            </w:pPr>
            <w:r w:rsidRPr="000D039F">
              <w:rPr>
                <w:lang w:val="ru-RU"/>
              </w:rPr>
              <w:t>EC/AGE</w:t>
            </w:r>
          </w:p>
        </w:tc>
        <w:tc>
          <w:tcPr>
            <w:tcW w:w="663" w:type="pct"/>
          </w:tcPr>
          <w:p w14:paraId="046D4F75" w14:textId="77EEB253" w:rsidR="00902A15" w:rsidRPr="000D039F" w:rsidRDefault="00902A15" w:rsidP="002B408A">
            <w:pPr>
              <w:tabs>
                <w:tab w:val="clear" w:pos="1134"/>
                <w:tab w:val="clear" w:pos="1871"/>
                <w:tab w:val="clear" w:pos="2268"/>
              </w:tabs>
              <w:spacing w:before="40"/>
              <w:rPr>
                <w:lang w:val="ru-RU"/>
              </w:rPr>
            </w:pPr>
          </w:p>
        </w:tc>
        <w:tc>
          <w:tcPr>
            <w:tcW w:w="3528" w:type="pct"/>
          </w:tcPr>
          <w:p w14:paraId="708DEBE8" w14:textId="1B47E81D" w:rsidR="00902A15" w:rsidRPr="000D039F" w:rsidRDefault="00902A15" w:rsidP="002B408A">
            <w:pPr>
              <w:tabs>
                <w:tab w:val="clear" w:pos="1134"/>
                <w:tab w:val="clear" w:pos="1871"/>
                <w:tab w:val="clear" w:pos="2268"/>
              </w:tabs>
              <w:spacing w:before="40"/>
              <w:jc w:val="left"/>
              <w:rPr>
                <w:lang w:val="ru-RU"/>
              </w:rPr>
            </w:pPr>
            <w:r w:rsidRPr="000D039F">
              <w:rPr>
                <w:lang w:val="ru-RU"/>
              </w:rPr>
              <w:t>Консультативная группа ИС по обмену метеорологическими данными и данными калибровки электронного оборудования</w:t>
            </w:r>
          </w:p>
        </w:tc>
      </w:tr>
      <w:tr w:rsidR="00902A15" w:rsidRPr="000D039F" w14:paraId="5A35FAAA" w14:textId="77777777" w:rsidTr="006A77B7">
        <w:trPr>
          <w:trHeight w:val="285"/>
        </w:trPr>
        <w:tc>
          <w:tcPr>
            <w:tcW w:w="809" w:type="pct"/>
          </w:tcPr>
          <w:p w14:paraId="78905FCA" w14:textId="63DE3554" w:rsidR="00902A15" w:rsidRPr="000D039F" w:rsidRDefault="00902A15" w:rsidP="002B408A">
            <w:pPr>
              <w:tabs>
                <w:tab w:val="clear" w:pos="1134"/>
              </w:tabs>
              <w:spacing w:before="40"/>
              <w:ind w:left="1418" w:hanging="1418"/>
              <w:rPr>
                <w:lang w:val="ru-RU"/>
              </w:rPr>
            </w:pPr>
            <w:r w:rsidRPr="000D039F">
              <w:rPr>
                <w:lang w:val="ru-RU"/>
              </w:rPr>
              <w:t>ECMWF</w:t>
            </w:r>
          </w:p>
        </w:tc>
        <w:tc>
          <w:tcPr>
            <w:tcW w:w="663" w:type="pct"/>
          </w:tcPr>
          <w:p w14:paraId="55B7CE0E" w14:textId="478B8562" w:rsidR="00902A15" w:rsidRPr="000D039F" w:rsidRDefault="00902A15" w:rsidP="002B408A">
            <w:pPr>
              <w:tabs>
                <w:tab w:val="clear" w:pos="1134"/>
                <w:tab w:val="clear" w:pos="1871"/>
                <w:tab w:val="clear" w:pos="2268"/>
              </w:tabs>
              <w:spacing w:before="40"/>
              <w:rPr>
                <w:lang w:val="ru-RU"/>
              </w:rPr>
            </w:pPr>
            <w:r w:rsidRPr="000D039F">
              <w:rPr>
                <w:lang w:val="ru-RU"/>
              </w:rPr>
              <w:t>ЕЦСПП</w:t>
            </w:r>
          </w:p>
        </w:tc>
        <w:tc>
          <w:tcPr>
            <w:tcW w:w="3528" w:type="pct"/>
          </w:tcPr>
          <w:p w14:paraId="0768CABA" w14:textId="30A06D30" w:rsidR="00902A15" w:rsidRPr="000D039F" w:rsidRDefault="00902A15" w:rsidP="002B408A">
            <w:pPr>
              <w:tabs>
                <w:tab w:val="clear" w:pos="1134"/>
                <w:tab w:val="clear" w:pos="1871"/>
                <w:tab w:val="clear" w:pos="2268"/>
              </w:tabs>
              <w:spacing w:before="40"/>
              <w:jc w:val="left"/>
              <w:rPr>
                <w:lang w:val="ru-RU"/>
              </w:rPr>
            </w:pPr>
            <w:r w:rsidRPr="000D039F">
              <w:rPr>
                <w:lang w:val="ru-RU"/>
              </w:rPr>
              <w:t>Европейский центр среднесрочных прогнозов погоды</w:t>
            </w:r>
          </w:p>
        </w:tc>
      </w:tr>
      <w:tr w:rsidR="00902A15" w:rsidRPr="000D039F" w14:paraId="791F53CE" w14:textId="77777777" w:rsidTr="006A77B7">
        <w:trPr>
          <w:trHeight w:val="285"/>
        </w:trPr>
        <w:tc>
          <w:tcPr>
            <w:tcW w:w="809" w:type="pct"/>
          </w:tcPr>
          <w:p w14:paraId="51623B19" w14:textId="41DF0331" w:rsidR="00902A15" w:rsidRPr="000D039F" w:rsidRDefault="00902A15" w:rsidP="002B408A">
            <w:pPr>
              <w:tabs>
                <w:tab w:val="clear" w:pos="1134"/>
              </w:tabs>
              <w:spacing w:before="40"/>
              <w:ind w:left="1418" w:hanging="1418"/>
              <w:rPr>
                <w:lang w:val="ru-RU"/>
              </w:rPr>
            </w:pPr>
            <w:r w:rsidRPr="000D039F">
              <w:rPr>
                <w:lang w:val="ru-RU"/>
              </w:rPr>
              <w:t>EDC</w:t>
            </w:r>
          </w:p>
        </w:tc>
        <w:tc>
          <w:tcPr>
            <w:tcW w:w="663" w:type="pct"/>
          </w:tcPr>
          <w:p w14:paraId="40820201" w14:textId="589235EE" w:rsidR="00902A15" w:rsidRPr="000D039F" w:rsidRDefault="00902A15" w:rsidP="002B408A">
            <w:pPr>
              <w:tabs>
                <w:tab w:val="clear" w:pos="1134"/>
                <w:tab w:val="clear" w:pos="1871"/>
                <w:tab w:val="clear" w:pos="2268"/>
              </w:tabs>
              <w:spacing w:before="40"/>
              <w:rPr>
                <w:lang w:val="ru-RU"/>
              </w:rPr>
            </w:pPr>
          </w:p>
        </w:tc>
        <w:tc>
          <w:tcPr>
            <w:tcW w:w="3528" w:type="pct"/>
          </w:tcPr>
          <w:p w14:paraId="5693A49F" w14:textId="15899D50" w:rsidR="00902A15" w:rsidRPr="000D039F" w:rsidRDefault="00902A15" w:rsidP="002B408A">
            <w:pPr>
              <w:tabs>
                <w:tab w:val="clear" w:pos="1134"/>
                <w:tab w:val="clear" w:pos="1871"/>
                <w:tab w:val="clear" w:pos="2268"/>
              </w:tabs>
              <w:spacing w:before="40"/>
              <w:jc w:val="left"/>
              <w:rPr>
                <w:lang w:val="ru-RU"/>
              </w:rPr>
            </w:pPr>
            <w:r w:rsidRPr="000D039F">
              <w:rPr>
                <w:lang w:val="ru-RU"/>
              </w:rPr>
              <w:t>Центр данных спутника ЭРОС</w:t>
            </w:r>
          </w:p>
        </w:tc>
      </w:tr>
      <w:tr w:rsidR="00902A15" w:rsidRPr="000D039F" w14:paraId="09D9D74E" w14:textId="77777777" w:rsidTr="006A77B7">
        <w:trPr>
          <w:trHeight w:val="285"/>
        </w:trPr>
        <w:tc>
          <w:tcPr>
            <w:tcW w:w="809" w:type="pct"/>
          </w:tcPr>
          <w:p w14:paraId="60829B0B" w14:textId="05259166" w:rsidR="00902A15" w:rsidRPr="000D039F" w:rsidRDefault="00902A15" w:rsidP="002B408A">
            <w:pPr>
              <w:tabs>
                <w:tab w:val="clear" w:pos="1134"/>
              </w:tabs>
              <w:spacing w:before="40"/>
              <w:ind w:left="1418" w:hanging="1418"/>
              <w:rPr>
                <w:lang w:val="ru-RU"/>
              </w:rPr>
            </w:pPr>
            <w:r w:rsidRPr="000D039F">
              <w:rPr>
                <w:lang w:val="ru-RU"/>
              </w:rPr>
              <w:t>EDIMS</w:t>
            </w:r>
          </w:p>
        </w:tc>
        <w:tc>
          <w:tcPr>
            <w:tcW w:w="663" w:type="pct"/>
          </w:tcPr>
          <w:p w14:paraId="0D82CD31" w14:textId="7C2BC1ED" w:rsidR="00902A15" w:rsidRPr="000D039F" w:rsidRDefault="00902A15" w:rsidP="002B408A">
            <w:pPr>
              <w:tabs>
                <w:tab w:val="clear" w:pos="1134"/>
                <w:tab w:val="clear" w:pos="1871"/>
                <w:tab w:val="clear" w:pos="2268"/>
              </w:tabs>
              <w:spacing w:before="40"/>
              <w:rPr>
                <w:lang w:val="ru-RU"/>
              </w:rPr>
            </w:pPr>
          </w:p>
        </w:tc>
        <w:tc>
          <w:tcPr>
            <w:tcW w:w="3528" w:type="pct"/>
          </w:tcPr>
          <w:p w14:paraId="6E067C42" w14:textId="5B64B57E" w:rsidR="00902A15" w:rsidRPr="000D039F" w:rsidRDefault="00902A15" w:rsidP="002B408A">
            <w:pPr>
              <w:tabs>
                <w:tab w:val="clear" w:pos="1134"/>
                <w:tab w:val="clear" w:pos="1871"/>
                <w:tab w:val="clear" w:pos="2268"/>
              </w:tabs>
              <w:spacing w:before="40"/>
              <w:jc w:val="left"/>
              <w:rPr>
                <w:lang w:val="ru-RU"/>
              </w:rPr>
            </w:pPr>
            <w:r w:rsidRPr="000D039F">
              <w:rPr>
                <w:lang w:val="ru-RU"/>
              </w:rPr>
              <w:t>Системы управления информации и данными об окружающей среде</w:t>
            </w:r>
          </w:p>
        </w:tc>
      </w:tr>
      <w:tr w:rsidR="00902A15" w:rsidRPr="000D039F" w14:paraId="47554966" w14:textId="77777777" w:rsidTr="006A77B7">
        <w:trPr>
          <w:trHeight w:val="285"/>
        </w:trPr>
        <w:tc>
          <w:tcPr>
            <w:tcW w:w="809" w:type="pct"/>
          </w:tcPr>
          <w:p w14:paraId="17C72A06" w14:textId="2DEDA31A" w:rsidR="00902A15" w:rsidRPr="000D039F" w:rsidRDefault="00902A15" w:rsidP="002B408A">
            <w:pPr>
              <w:tabs>
                <w:tab w:val="clear" w:pos="1134"/>
              </w:tabs>
              <w:spacing w:before="40"/>
              <w:ind w:left="1418" w:hanging="1418"/>
              <w:rPr>
                <w:lang w:val="ru-RU"/>
              </w:rPr>
            </w:pPr>
            <w:r w:rsidRPr="000D039F">
              <w:rPr>
                <w:lang w:val="ru-RU"/>
              </w:rPr>
              <w:t>EES</w:t>
            </w:r>
          </w:p>
        </w:tc>
        <w:tc>
          <w:tcPr>
            <w:tcW w:w="663" w:type="pct"/>
          </w:tcPr>
          <w:p w14:paraId="4EA3EC5D" w14:textId="2C732437" w:rsidR="00902A15" w:rsidRPr="000D039F" w:rsidRDefault="00902A15" w:rsidP="002B408A">
            <w:pPr>
              <w:tabs>
                <w:tab w:val="clear" w:pos="1134"/>
                <w:tab w:val="clear" w:pos="1871"/>
                <w:tab w:val="clear" w:pos="2268"/>
              </w:tabs>
              <w:spacing w:before="40"/>
              <w:rPr>
                <w:lang w:val="ru-RU"/>
              </w:rPr>
            </w:pPr>
            <w:r w:rsidRPr="000D039F">
              <w:rPr>
                <w:lang w:val="ru-RU"/>
              </w:rPr>
              <w:t>СИЗ</w:t>
            </w:r>
          </w:p>
        </w:tc>
        <w:tc>
          <w:tcPr>
            <w:tcW w:w="3528" w:type="pct"/>
          </w:tcPr>
          <w:p w14:paraId="01AF90DE" w14:textId="41937BCA" w:rsidR="00902A15" w:rsidRPr="000D039F" w:rsidRDefault="00902A15" w:rsidP="002B408A">
            <w:pPr>
              <w:tabs>
                <w:tab w:val="clear" w:pos="1134"/>
                <w:tab w:val="clear" w:pos="1871"/>
                <w:tab w:val="clear" w:pos="2268"/>
              </w:tabs>
              <w:spacing w:before="40"/>
              <w:jc w:val="left"/>
              <w:rPr>
                <w:lang w:val="ru-RU"/>
              </w:rPr>
            </w:pPr>
            <w:r w:rsidRPr="000D039F">
              <w:rPr>
                <w:lang w:val="ru-RU"/>
              </w:rPr>
              <w:t>Спутник исследования Земли</w:t>
            </w:r>
          </w:p>
        </w:tc>
      </w:tr>
      <w:tr w:rsidR="00902A15" w:rsidRPr="000D039F" w14:paraId="4745862F" w14:textId="77777777" w:rsidTr="006A77B7">
        <w:trPr>
          <w:trHeight w:val="285"/>
        </w:trPr>
        <w:tc>
          <w:tcPr>
            <w:tcW w:w="809" w:type="pct"/>
          </w:tcPr>
          <w:p w14:paraId="7155DA49" w14:textId="51398A12" w:rsidR="00902A15" w:rsidRPr="000D039F" w:rsidRDefault="00902A15" w:rsidP="002B408A">
            <w:pPr>
              <w:tabs>
                <w:tab w:val="clear" w:pos="1134"/>
              </w:tabs>
              <w:spacing w:before="40"/>
              <w:ind w:left="1418" w:hanging="1418"/>
              <w:rPr>
                <w:lang w:val="ru-RU"/>
              </w:rPr>
            </w:pPr>
            <w:r w:rsidRPr="000D039F">
              <w:rPr>
                <w:lang w:val="ru-RU"/>
              </w:rPr>
              <w:t>EESS</w:t>
            </w:r>
          </w:p>
        </w:tc>
        <w:tc>
          <w:tcPr>
            <w:tcW w:w="663" w:type="pct"/>
          </w:tcPr>
          <w:p w14:paraId="05A41C6F" w14:textId="58411C15" w:rsidR="00902A15" w:rsidRPr="000D039F" w:rsidRDefault="00902A15" w:rsidP="002B408A">
            <w:pPr>
              <w:tabs>
                <w:tab w:val="clear" w:pos="1134"/>
                <w:tab w:val="clear" w:pos="1871"/>
                <w:tab w:val="clear" w:pos="2268"/>
              </w:tabs>
              <w:spacing w:before="40"/>
              <w:rPr>
                <w:lang w:val="ru-RU"/>
              </w:rPr>
            </w:pPr>
            <w:r w:rsidRPr="000D039F">
              <w:rPr>
                <w:lang w:val="ru-RU"/>
              </w:rPr>
              <w:t>ССИЗ</w:t>
            </w:r>
          </w:p>
        </w:tc>
        <w:tc>
          <w:tcPr>
            <w:tcW w:w="3528" w:type="pct"/>
          </w:tcPr>
          <w:p w14:paraId="03E36FD2" w14:textId="5200C621" w:rsidR="00902A15" w:rsidRPr="000D039F" w:rsidRDefault="00902A15" w:rsidP="002B408A">
            <w:pPr>
              <w:tabs>
                <w:tab w:val="clear" w:pos="1134"/>
                <w:tab w:val="clear" w:pos="1871"/>
                <w:tab w:val="clear" w:pos="2268"/>
              </w:tabs>
              <w:spacing w:before="40"/>
              <w:jc w:val="left"/>
              <w:rPr>
                <w:lang w:val="ru-RU"/>
              </w:rPr>
            </w:pPr>
            <w:r w:rsidRPr="000D039F">
              <w:rPr>
                <w:lang w:val="ru-RU"/>
              </w:rPr>
              <w:t xml:space="preserve">Спутниковая служба исследования Земли </w:t>
            </w:r>
          </w:p>
        </w:tc>
      </w:tr>
      <w:tr w:rsidR="00902A15" w:rsidRPr="000D039F" w14:paraId="12A4C5F9" w14:textId="77777777" w:rsidTr="006A77B7">
        <w:trPr>
          <w:trHeight w:val="285"/>
        </w:trPr>
        <w:tc>
          <w:tcPr>
            <w:tcW w:w="809" w:type="pct"/>
          </w:tcPr>
          <w:p w14:paraId="4E8E2058" w14:textId="564BAC62" w:rsidR="00902A15" w:rsidRPr="000D039F" w:rsidRDefault="00902A15" w:rsidP="002B408A">
            <w:pPr>
              <w:tabs>
                <w:tab w:val="clear" w:pos="1134"/>
              </w:tabs>
              <w:spacing w:before="40"/>
              <w:ind w:left="1418" w:hanging="1418"/>
              <w:rPr>
                <w:lang w:val="ru-RU"/>
              </w:rPr>
            </w:pPr>
            <w:r w:rsidRPr="000D039F">
              <w:rPr>
                <w:lang w:val="ru-RU"/>
              </w:rPr>
              <w:t>EIRP</w:t>
            </w:r>
          </w:p>
        </w:tc>
        <w:tc>
          <w:tcPr>
            <w:tcW w:w="663" w:type="pct"/>
          </w:tcPr>
          <w:p w14:paraId="3D7BB87F" w14:textId="54DF441E" w:rsidR="00902A15" w:rsidRPr="000D039F" w:rsidRDefault="00902A15" w:rsidP="002B408A">
            <w:pPr>
              <w:tabs>
                <w:tab w:val="clear" w:pos="1134"/>
                <w:tab w:val="clear" w:pos="1871"/>
                <w:tab w:val="clear" w:pos="2268"/>
              </w:tabs>
              <w:spacing w:before="40"/>
              <w:rPr>
                <w:lang w:val="ru-RU"/>
              </w:rPr>
            </w:pPr>
            <w:r w:rsidRPr="000D039F">
              <w:rPr>
                <w:lang w:val="ru-RU"/>
              </w:rPr>
              <w:t>э.и.и.м.</w:t>
            </w:r>
          </w:p>
        </w:tc>
        <w:tc>
          <w:tcPr>
            <w:tcW w:w="3528" w:type="pct"/>
          </w:tcPr>
          <w:p w14:paraId="4E61A286" w14:textId="02BDC05A" w:rsidR="00902A15" w:rsidRPr="000D039F" w:rsidRDefault="00902A15" w:rsidP="002B408A">
            <w:pPr>
              <w:tabs>
                <w:tab w:val="clear" w:pos="1134"/>
                <w:tab w:val="clear" w:pos="1871"/>
                <w:tab w:val="clear" w:pos="2268"/>
              </w:tabs>
              <w:spacing w:before="40"/>
              <w:jc w:val="left"/>
              <w:rPr>
                <w:lang w:val="ru-RU"/>
              </w:rPr>
            </w:pPr>
            <w:r w:rsidRPr="000D039F">
              <w:rPr>
                <w:lang w:val="ru-RU"/>
              </w:rPr>
              <w:t>Эквивалентная изотропно-излучаемая мощность</w:t>
            </w:r>
          </w:p>
        </w:tc>
      </w:tr>
      <w:tr w:rsidR="00902A15" w:rsidRPr="000D039F" w14:paraId="64FC1128" w14:textId="77777777" w:rsidTr="006A77B7">
        <w:trPr>
          <w:trHeight w:val="285"/>
        </w:trPr>
        <w:tc>
          <w:tcPr>
            <w:tcW w:w="809" w:type="pct"/>
          </w:tcPr>
          <w:p w14:paraId="14FC6152" w14:textId="352B249E" w:rsidR="00902A15" w:rsidRPr="000D039F" w:rsidRDefault="00902A15" w:rsidP="002B408A">
            <w:pPr>
              <w:tabs>
                <w:tab w:val="clear" w:pos="1134"/>
              </w:tabs>
              <w:spacing w:before="40"/>
              <w:ind w:left="1418" w:hanging="1418"/>
              <w:rPr>
                <w:lang w:val="ru-RU"/>
              </w:rPr>
            </w:pPr>
            <w:r w:rsidRPr="000D039F">
              <w:rPr>
                <w:lang w:val="ru-RU"/>
              </w:rPr>
              <w:t>EIRPSD</w:t>
            </w:r>
          </w:p>
        </w:tc>
        <w:tc>
          <w:tcPr>
            <w:tcW w:w="663" w:type="pct"/>
          </w:tcPr>
          <w:p w14:paraId="312E337C" w14:textId="30D438C2" w:rsidR="00902A15" w:rsidRPr="000D039F" w:rsidRDefault="00902A15" w:rsidP="002B408A">
            <w:pPr>
              <w:tabs>
                <w:tab w:val="clear" w:pos="1134"/>
                <w:tab w:val="clear" w:pos="1871"/>
                <w:tab w:val="clear" w:pos="2268"/>
              </w:tabs>
              <w:spacing w:before="40"/>
              <w:rPr>
                <w:lang w:val="ru-RU"/>
              </w:rPr>
            </w:pPr>
          </w:p>
        </w:tc>
        <w:tc>
          <w:tcPr>
            <w:tcW w:w="3528" w:type="pct"/>
          </w:tcPr>
          <w:p w14:paraId="5479F014" w14:textId="4488E070" w:rsidR="00902A15" w:rsidRPr="000D039F" w:rsidRDefault="00902A15" w:rsidP="002B408A">
            <w:pPr>
              <w:tabs>
                <w:tab w:val="clear" w:pos="1134"/>
                <w:tab w:val="clear" w:pos="1871"/>
                <w:tab w:val="clear" w:pos="2268"/>
              </w:tabs>
              <w:spacing w:before="40"/>
              <w:jc w:val="left"/>
              <w:rPr>
                <w:lang w:val="ru-RU"/>
              </w:rPr>
            </w:pPr>
            <w:r w:rsidRPr="000D039F">
              <w:rPr>
                <w:lang w:val="ru-RU"/>
              </w:rPr>
              <w:t>Спектральная плотность эквивалентной изотропно-излучаемой мощности</w:t>
            </w:r>
          </w:p>
        </w:tc>
      </w:tr>
      <w:tr w:rsidR="00902A15" w:rsidRPr="000D039F" w14:paraId="28289C22" w14:textId="77777777" w:rsidTr="006A77B7">
        <w:trPr>
          <w:trHeight w:val="285"/>
        </w:trPr>
        <w:tc>
          <w:tcPr>
            <w:tcW w:w="809" w:type="pct"/>
          </w:tcPr>
          <w:p w14:paraId="66FBBB20" w14:textId="38FA9EDE" w:rsidR="00902A15" w:rsidRPr="000D039F" w:rsidRDefault="00902A15" w:rsidP="002B408A">
            <w:pPr>
              <w:tabs>
                <w:tab w:val="clear" w:pos="1134"/>
              </w:tabs>
              <w:spacing w:before="40"/>
              <w:ind w:left="1418" w:hanging="1418"/>
              <w:rPr>
                <w:lang w:val="ru-RU"/>
              </w:rPr>
            </w:pPr>
            <w:r w:rsidRPr="000D039F">
              <w:rPr>
                <w:lang w:val="ru-RU"/>
              </w:rPr>
              <w:t>ELT</w:t>
            </w:r>
          </w:p>
        </w:tc>
        <w:tc>
          <w:tcPr>
            <w:tcW w:w="663" w:type="pct"/>
          </w:tcPr>
          <w:p w14:paraId="6246ADF0" w14:textId="3B2B5C1F" w:rsidR="00902A15" w:rsidRPr="000D039F" w:rsidRDefault="00902A15" w:rsidP="002B408A">
            <w:pPr>
              <w:tabs>
                <w:tab w:val="clear" w:pos="1134"/>
                <w:tab w:val="clear" w:pos="1871"/>
                <w:tab w:val="clear" w:pos="2268"/>
              </w:tabs>
              <w:spacing w:before="40"/>
              <w:rPr>
                <w:lang w:val="ru-RU"/>
              </w:rPr>
            </w:pPr>
            <w:r w:rsidRPr="000D039F">
              <w:rPr>
                <w:lang w:val="ru-RU"/>
              </w:rPr>
              <w:t>АПП</w:t>
            </w:r>
          </w:p>
        </w:tc>
        <w:tc>
          <w:tcPr>
            <w:tcW w:w="3528" w:type="pct"/>
          </w:tcPr>
          <w:p w14:paraId="4C8BBEEE" w14:textId="5216F4D1" w:rsidR="00902A15" w:rsidRPr="000D039F" w:rsidRDefault="00902A15" w:rsidP="002B408A">
            <w:pPr>
              <w:tabs>
                <w:tab w:val="clear" w:pos="1134"/>
                <w:tab w:val="clear" w:pos="1871"/>
                <w:tab w:val="clear" w:pos="2268"/>
              </w:tabs>
              <w:spacing w:before="40"/>
              <w:jc w:val="left"/>
              <w:rPr>
                <w:lang w:val="ru-RU"/>
              </w:rPr>
            </w:pPr>
            <w:r w:rsidRPr="000D039F">
              <w:rPr>
                <w:lang w:val="ru-RU"/>
              </w:rPr>
              <w:t>Аварийный приводной передатчик</w:t>
            </w:r>
          </w:p>
        </w:tc>
      </w:tr>
      <w:tr w:rsidR="00902A15" w:rsidRPr="000D039F" w14:paraId="66E188FB" w14:textId="77777777" w:rsidTr="006A77B7">
        <w:trPr>
          <w:trHeight w:val="285"/>
        </w:trPr>
        <w:tc>
          <w:tcPr>
            <w:tcW w:w="809" w:type="pct"/>
          </w:tcPr>
          <w:p w14:paraId="2CDCD507" w14:textId="7550F3B3" w:rsidR="00902A15" w:rsidRPr="000D039F" w:rsidRDefault="00902A15" w:rsidP="002B408A">
            <w:pPr>
              <w:tabs>
                <w:tab w:val="clear" w:pos="1134"/>
              </w:tabs>
              <w:spacing w:before="40"/>
              <w:ind w:left="1418" w:hanging="1418"/>
              <w:rPr>
                <w:lang w:val="ru-RU"/>
              </w:rPr>
            </w:pPr>
            <w:r w:rsidRPr="000D039F">
              <w:rPr>
                <w:lang w:val="ru-RU"/>
              </w:rPr>
              <w:t>ELV</w:t>
            </w:r>
          </w:p>
        </w:tc>
        <w:tc>
          <w:tcPr>
            <w:tcW w:w="663" w:type="pct"/>
          </w:tcPr>
          <w:p w14:paraId="2EE536D3" w14:textId="0979E7A8" w:rsidR="00902A15" w:rsidRPr="000D039F" w:rsidRDefault="00902A15" w:rsidP="002B408A">
            <w:pPr>
              <w:tabs>
                <w:tab w:val="clear" w:pos="1134"/>
                <w:tab w:val="clear" w:pos="1871"/>
                <w:tab w:val="clear" w:pos="2268"/>
              </w:tabs>
              <w:spacing w:before="40"/>
              <w:rPr>
                <w:lang w:val="ru-RU"/>
              </w:rPr>
            </w:pPr>
            <w:r w:rsidRPr="000D039F">
              <w:rPr>
                <w:lang w:val="ru-RU"/>
              </w:rPr>
              <w:t>НРН</w:t>
            </w:r>
          </w:p>
        </w:tc>
        <w:tc>
          <w:tcPr>
            <w:tcW w:w="3528" w:type="pct"/>
          </w:tcPr>
          <w:p w14:paraId="2A7508DB" w14:textId="55BAD562" w:rsidR="00902A15" w:rsidRPr="000D039F" w:rsidRDefault="00902A15" w:rsidP="002B408A">
            <w:pPr>
              <w:tabs>
                <w:tab w:val="clear" w:pos="1134"/>
                <w:tab w:val="clear" w:pos="1871"/>
                <w:tab w:val="clear" w:pos="2268"/>
              </w:tabs>
              <w:spacing w:before="40"/>
              <w:jc w:val="left"/>
              <w:rPr>
                <w:lang w:val="ru-RU"/>
              </w:rPr>
            </w:pPr>
            <w:r w:rsidRPr="000D039F">
              <w:rPr>
                <w:lang w:val="ru-RU"/>
              </w:rPr>
              <w:t>Ракета-носитель одноразового использования</w:t>
            </w:r>
          </w:p>
        </w:tc>
      </w:tr>
      <w:tr w:rsidR="00902A15" w:rsidRPr="000D039F" w14:paraId="535EB161" w14:textId="77777777" w:rsidTr="006A77B7">
        <w:trPr>
          <w:trHeight w:val="285"/>
        </w:trPr>
        <w:tc>
          <w:tcPr>
            <w:tcW w:w="809" w:type="pct"/>
          </w:tcPr>
          <w:p w14:paraId="66CAD238" w14:textId="72C7A7E8" w:rsidR="00902A15" w:rsidRPr="000D039F" w:rsidRDefault="00902A15" w:rsidP="002B408A">
            <w:pPr>
              <w:tabs>
                <w:tab w:val="clear" w:pos="1134"/>
              </w:tabs>
              <w:spacing w:before="40"/>
              <w:ind w:left="1418" w:hanging="1418"/>
              <w:rPr>
                <w:lang w:val="ru-RU"/>
              </w:rPr>
            </w:pPr>
            <w:r w:rsidRPr="000D039F">
              <w:rPr>
                <w:lang w:val="ru-RU"/>
              </w:rPr>
              <w:t>EMC</w:t>
            </w:r>
          </w:p>
        </w:tc>
        <w:tc>
          <w:tcPr>
            <w:tcW w:w="663" w:type="pct"/>
          </w:tcPr>
          <w:p w14:paraId="0DEF9839" w14:textId="24B8DC11" w:rsidR="00902A15" w:rsidRPr="000D039F" w:rsidRDefault="00902A15" w:rsidP="002B408A">
            <w:pPr>
              <w:tabs>
                <w:tab w:val="clear" w:pos="1134"/>
                <w:tab w:val="clear" w:pos="1871"/>
                <w:tab w:val="clear" w:pos="2268"/>
              </w:tabs>
              <w:spacing w:before="40"/>
              <w:rPr>
                <w:lang w:val="ru-RU"/>
              </w:rPr>
            </w:pPr>
            <w:r w:rsidRPr="000D039F">
              <w:rPr>
                <w:lang w:val="ru-RU"/>
              </w:rPr>
              <w:t>ЭMC</w:t>
            </w:r>
          </w:p>
        </w:tc>
        <w:tc>
          <w:tcPr>
            <w:tcW w:w="3528" w:type="pct"/>
          </w:tcPr>
          <w:p w14:paraId="3BAF6912" w14:textId="7B98FA2C" w:rsidR="00902A15" w:rsidRPr="000D039F" w:rsidRDefault="00902A15" w:rsidP="002B408A">
            <w:pPr>
              <w:tabs>
                <w:tab w:val="clear" w:pos="1134"/>
                <w:tab w:val="clear" w:pos="1871"/>
                <w:tab w:val="clear" w:pos="2268"/>
              </w:tabs>
              <w:spacing w:before="40"/>
              <w:jc w:val="left"/>
              <w:rPr>
                <w:lang w:val="ru-RU"/>
              </w:rPr>
            </w:pPr>
            <w:r w:rsidRPr="000D039F">
              <w:rPr>
                <w:lang w:val="ru-RU"/>
              </w:rPr>
              <w:t>Электромагнитная совместимость</w:t>
            </w:r>
          </w:p>
        </w:tc>
      </w:tr>
      <w:tr w:rsidR="00902A15" w:rsidRPr="000D039F" w14:paraId="7B0244B3" w14:textId="77777777" w:rsidTr="006A77B7">
        <w:trPr>
          <w:trHeight w:val="285"/>
        </w:trPr>
        <w:tc>
          <w:tcPr>
            <w:tcW w:w="809" w:type="pct"/>
          </w:tcPr>
          <w:p w14:paraId="3580B191" w14:textId="21128C1A" w:rsidR="00902A15" w:rsidRPr="000D039F" w:rsidRDefault="00902A15" w:rsidP="002B408A">
            <w:pPr>
              <w:tabs>
                <w:tab w:val="clear" w:pos="1134"/>
              </w:tabs>
              <w:spacing w:before="40"/>
              <w:ind w:left="1418" w:hanging="1418"/>
              <w:rPr>
                <w:lang w:val="ru-RU"/>
              </w:rPr>
            </w:pPr>
            <w:r w:rsidRPr="000D039F">
              <w:rPr>
                <w:lang w:val="ru-RU"/>
              </w:rPr>
              <w:t>EMI</w:t>
            </w:r>
          </w:p>
        </w:tc>
        <w:tc>
          <w:tcPr>
            <w:tcW w:w="663" w:type="pct"/>
          </w:tcPr>
          <w:p w14:paraId="2528E4D0" w14:textId="62DF4F51" w:rsidR="00902A15" w:rsidRPr="000D039F" w:rsidRDefault="00902A15" w:rsidP="002B408A">
            <w:pPr>
              <w:tabs>
                <w:tab w:val="clear" w:pos="1134"/>
                <w:tab w:val="clear" w:pos="1871"/>
                <w:tab w:val="clear" w:pos="2268"/>
              </w:tabs>
              <w:spacing w:before="40"/>
              <w:rPr>
                <w:lang w:val="ru-RU"/>
              </w:rPr>
            </w:pPr>
            <w:r w:rsidRPr="000D039F">
              <w:rPr>
                <w:lang w:val="ru-RU"/>
              </w:rPr>
              <w:t>ЭМП</w:t>
            </w:r>
          </w:p>
        </w:tc>
        <w:tc>
          <w:tcPr>
            <w:tcW w:w="3528" w:type="pct"/>
          </w:tcPr>
          <w:p w14:paraId="2CDED0F0" w14:textId="36C26791" w:rsidR="00902A15" w:rsidRPr="000D039F" w:rsidRDefault="00902A15" w:rsidP="002B408A">
            <w:pPr>
              <w:tabs>
                <w:tab w:val="clear" w:pos="1134"/>
                <w:tab w:val="clear" w:pos="1871"/>
                <w:tab w:val="clear" w:pos="2268"/>
              </w:tabs>
              <w:spacing w:before="40"/>
              <w:jc w:val="left"/>
              <w:rPr>
                <w:lang w:val="ru-RU"/>
              </w:rPr>
            </w:pPr>
            <w:r w:rsidRPr="000D039F">
              <w:rPr>
                <w:lang w:val="ru-RU"/>
              </w:rPr>
              <w:t>Электромагнитные помехи</w:t>
            </w:r>
          </w:p>
        </w:tc>
      </w:tr>
      <w:tr w:rsidR="00902A15" w:rsidRPr="000D039F" w14:paraId="67AB623F" w14:textId="77777777" w:rsidTr="006A77B7">
        <w:trPr>
          <w:trHeight w:val="285"/>
        </w:trPr>
        <w:tc>
          <w:tcPr>
            <w:tcW w:w="809" w:type="pct"/>
          </w:tcPr>
          <w:p w14:paraId="509421DA" w14:textId="34E4F177" w:rsidR="00902A15" w:rsidRPr="000D039F" w:rsidRDefault="00902A15" w:rsidP="002B408A">
            <w:pPr>
              <w:tabs>
                <w:tab w:val="clear" w:pos="1134"/>
              </w:tabs>
              <w:spacing w:before="40"/>
              <w:ind w:left="1418" w:hanging="1418"/>
              <w:rPr>
                <w:lang w:val="ru-RU"/>
              </w:rPr>
            </w:pPr>
            <w:r w:rsidRPr="000D039F">
              <w:rPr>
                <w:lang w:val="ru-RU"/>
              </w:rPr>
              <w:t>ENSO</w:t>
            </w:r>
          </w:p>
        </w:tc>
        <w:tc>
          <w:tcPr>
            <w:tcW w:w="663" w:type="pct"/>
          </w:tcPr>
          <w:p w14:paraId="5DE3778B" w14:textId="2BF2B9C8" w:rsidR="00902A15" w:rsidRPr="000D039F" w:rsidRDefault="00902A15" w:rsidP="002B408A">
            <w:pPr>
              <w:tabs>
                <w:tab w:val="clear" w:pos="1134"/>
                <w:tab w:val="clear" w:pos="1871"/>
                <w:tab w:val="clear" w:pos="2268"/>
              </w:tabs>
              <w:spacing w:before="40"/>
              <w:rPr>
                <w:lang w:val="ru-RU"/>
              </w:rPr>
            </w:pPr>
            <w:r w:rsidRPr="000D039F">
              <w:rPr>
                <w:lang w:val="ru-RU"/>
              </w:rPr>
              <w:t>ЭНЮК</w:t>
            </w:r>
          </w:p>
        </w:tc>
        <w:tc>
          <w:tcPr>
            <w:tcW w:w="3528" w:type="pct"/>
          </w:tcPr>
          <w:p w14:paraId="7A6DF70B" w14:textId="5B0BE9A2" w:rsidR="00902A15" w:rsidRPr="000D039F" w:rsidRDefault="00902A15" w:rsidP="002B408A">
            <w:pPr>
              <w:tabs>
                <w:tab w:val="clear" w:pos="1134"/>
                <w:tab w:val="clear" w:pos="1871"/>
                <w:tab w:val="clear" w:pos="2268"/>
              </w:tabs>
              <w:spacing w:before="40"/>
              <w:jc w:val="left"/>
              <w:rPr>
                <w:lang w:val="ru-RU"/>
              </w:rPr>
            </w:pPr>
            <w:r w:rsidRPr="000D039F">
              <w:rPr>
                <w:lang w:val="ru-RU"/>
              </w:rPr>
              <w:t>Эль-Ниньо – Южное колебание</w:t>
            </w:r>
          </w:p>
        </w:tc>
      </w:tr>
      <w:tr w:rsidR="00902A15" w:rsidRPr="000D039F" w14:paraId="52B52B97" w14:textId="77777777" w:rsidTr="006A77B7">
        <w:trPr>
          <w:trHeight w:val="285"/>
        </w:trPr>
        <w:tc>
          <w:tcPr>
            <w:tcW w:w="809" w:type="pct"/>
          </w:tcPr>
          <w:p w14:paraId="3248E548" w14:textId="0B562709" w:rsidR="00902A15" w:rsidRPr="000D039F" w:rsidRDefault="00902A15" w:rsidP="002B408A">
            <w:pPr>
              <w:tabs>
                <w:tab w:val="clear" w:pos="1134"/>
              </w:tabs>
              <w:spacing w:before="40"/>
              <w:ind w:left="1418" w:hanging="1418"/>
              <w:rPr>
                <w:lang w:val="ru-RU"/>
              </w:rPr>
            </w:pPr>
            <w:r w:rsidRPr="000D039F">
              <w:rPr>
                <w:lang w:val="ru-RU"/>
              </w:rPr>
              <w:t>ENVISAT</w:t>
            </w:r>
          </w:p>
        </w:tc>
        <w:tc>
          <w:tcPr>
            <w:tcW w:w="663" w:type="pct"/>
          </w:tcPr>
          <w:p w14:paraId="3190BB4C" w14:textId="19CE01F4" w:rsidR="00902A15" w:rsidRPr="000D039F" w:rsidRDefault="00902A15" w:rsidP="002B408A">
            <w:pPr>
              <w:tabs>
                <w:tab w:val="clear" w:pos="1134"/>
                <w:tab w:val="clear" w:pos="1871"/>
                <w:tab w:val="clear" w:pos="2268"/>
              </w:tabs>
              <w:spacing w:before="40"/>
              <w:rPr>
                <w:lang w:val="ru-RU"/>
              </w:rPr>
            </w:pPr>
            <w:r w:rsidRPr="000D039F">
              <w:rPr>
                <w:lang w:val="ru-RU"/>
              </w:rPr>
              <w:t>ЭНВИСАТ</w:t>
            </w:r>
          </w:p>
        </w:tc>
        <w:tc>
          <w:tcPr>
            <w:tcW w:w="3528" w:type="pct"/>
          </w:tcPr>
          <w:p w14:paraId="186E18AC" w14:textId="730EE263" w:rsidR="00902A15" w:rsidRPr="000D039F" w:rsidRDefault="00902A15" w:rsidP="002B408A">
            <w:pPr>
              <w:tabs>
                <w:tab w:val="clear" w:pos="1134"/>
                <w:tab w:val="clear" w:pos="1871"/>
                <w:tab w:val="clear" w:pos="2268"/>
              </w:tabs>
              <w:spacing w:before="40"/>
              <w:jc w:val="left"/>
              <w:rPr>
                <w:lang w:val="ru-RU"/>
              </w:rPr>
            </w:pPr>
            <w:r w:rsidRPr="000D039F">
              <w:rPr>
                <w:lang w:val="ru-RU"/>
              </w:rPr>
              <w:t>Спутник для изучения окружающей среды</w:t>
            </w:r>
          </w:p>
        </w:tc>
      </w:tr>
      <w:tr w:rsidR="00902A15" w:rsidRPr="000D039F" w14:paraId="5A58A191" w14:textId="77777777" w:rsidTr="006A77B7">
        <w:trPr>
          <w:trHeight w:val="285"/>
        </w:trPr>
        <w:tc>
          <w:tcPr>
            <w:tcW w:w="809" w:type="pct"/>
          </w:tcPr>
          <w:p w14:paraId="610BBDB3" w14:textId="153B2BAB" w:rsidR="00902A15" w:rsidRPr="000D039F" w:rsidRDefault="00902A15" w:rsidP="002B408A">
            <w:pPr>
              <w:tabs>
                <w:tab w:val="clear" w:pos="1134"/>
              </w:tabs>
              <w:spacing w:before="40"/>
              <w:ind w:left="1418" w:hanging="1418"/>
              <w:rPr>
                <w:lang w:val="ru-RU"/>
              </w:rPr>
            </w:pPr>
            <w:r w:rsidRPr="000D039F">
              <w:rPr>
                <w:lang w:val="ru-RU"/>
              </w:rPr>
              <w:t>EOS</w:t>
            </w:r>
          </w:p>
        </w:tc>
        <w:tc>
          <w:tcPr>
            <w:tcW w:w="663" w:type="pct"/>
          </w:tcPr>
          <w:p w14:paraId="1A797471" w14:textId="0F2DAE62" w:rsidR="00902A15" w:rsidRPr="000D039F" w:rsidRDefault="00902A15" w:rsidP="002B408A">
            <w:pPr>
              <w:tabs>
                <w:tab w:val="clear" w:pos="1134"/>
                <w:tab w:val="clear" w:pos="1871"/>
                <w:tab w:val="clear" w:pos="2268"/>
              </w:tabs>
              <w:spacing w:before="40"/>
              <w:rPr>
                <w:lang w:val="ru-RU"/>
              </w:rPr>
            </w:pPr>
            <w:r w:rsidRPr="000D039F">
              <w:rPr>
                <w:lang w:val="ru-RU"/>
              </w:rPr>
              <w:t>ЭОС</w:t>
            </w:r>
          </w:p>
        </w:tc>
        <w:tc>
          <w:tcPr>
            <w:tcW w:w="3528" w:type="pct"/>
          </w:tcPr>
          <w:p w14:paraId="4074C28E" w14:textId="1D0FD771" w:rsidR="00902A15" w:rsidRPr="000D039F" w:rsidRDefault="00902A15" w:rsidP="002B408A">
            <w:pPr>
              <w:tabs>
                <w:tab w:val="clear" w:pos="1134"/>
                <w:tab w:val="clear" w:pos="1871"/>
                <w:tab w:val="clear" w:pos="2268"/>
              </w:tabs>
              <w:spacing w:before="40"/>
              <w:jc w:val="left"/>
              <w:rPr>
                <w:lang w:val="ru-RU"/>
              </w:rPr>
            </w:pPr>
            <w:r w:rsidRPr="000D039F">
              <w:rPr>
                <w:lang w:val="ru-RU"/>
              </w:rPr>
              <w:t>Спутники наблюдения Земли</w:t>
            </w:r>
          </w:p>
        </w:tc>
      </w:tr>
      <w:tr w:rsidR="00902A15" w:rsidRPr="000D039F" w14:paraId="0C8F1767" w14:textId="77777777" w:rsidTr="006A77B7">
        <w:trPr>
          <w:trHeight w:val="285"/>
        </w:trPr>
        <w:tc>
          <w:tcPr>
            <w:tcW w:w="809" w:type="pct"/>
          </w:tcPr>
          <w:p w14:paraId="155F533F" w14:textId="68816FE1" w:rsidR="00902A15" w:rsidRPr="000D039F" w:rsidRDefault="00902A15" w:rsidP="002B408A">
            <w:pPr>
              <w:tabs>
                <w:tab w:val="clear" w:pos="1134"/>
              </w:tabs>
              <w:spacing w:before="40"/>
              <w:ind w:left="1418" w:hanging="1418"/>
              <w:rPr>
                <w:lang w:val="ru-RU"/>
              </w:rPr>
            </w:pPr>
            <w:r w:rsidRPr="000D039F">
              <w:rPr>
                <w:lang w:val="ru-RU"/>
              </w:rPr>
              <w:t>EPIRB</w:t>
            </w:r>
          </w:p>
        </w:tc>
        <w:tc>
          <w:tcPr>
            <w:tcW w:w="663" w:type="pct"/>
          </w:tcPr>
          <w:p w14:paraId="0509528F" w14:textId="668796AD" w:rsidR="00902A15" w:rsidRPr="000D039F" w:rsidRDefault="00902A15" w:rsidP="002B408A">
            <w:pPr>
              <w:tabs>
                <w:tab w:val="clear" w:pos="1134"/>
                <w:tab w:val="clear" w:pos="1871"/>
                <w:tab w:val="clear" w:pos="2268"/>
              </w:tabs>
              <w:spacing w:before="40"/>
              <w:rPr>
                <w:lang w:val="ru-RU"/>
              </w:rPr>
            </w:pPr>
            <w:r w:rsidRPr="000D039F">
              <w:rPr>
                <w:lang w:val="ru-RU"/>
              </w:rPr>
              <w:t>ЕПИРБ</w:t>
            </w:r>
          </w:p>
        </w:tc>
        <w:tc>
          <w:tcPr>
            <w:tcW w:w="3528" w:type="pct"/>
          </w:tcPr>
          <w:p w14:paraId="51B0F40A" w14:textId="03C8DE0D" w:rsidR="00902A15" w:rsidRPr="000D039F" w:rsidRDefault="00902A15" w:rsidP="002B408A">
            <w:pPr>
              <w:tabs>
                <w:tab w:val="clear" w:pos="1134"/>
                <w:tab w:val="clear" w:pos="1871"/>
                <w:tab w:val="clear" w:pos="2268"/>
              </w:tabs>
              <w:spacing w:before="40"/>
              <w:jc w:val="left"/>
              <w:rPr>
                <w:lang w:val="ru-RU"/>
              </w:rPr>
            </w:pPr>
            <w:r w:rsidRPr="000D039F">
              <w:rPr>
                <w:lang w:val="ru-RU"/>
              </w:rPr>
              <w:t>Радиомаяк для обнаружения места аварии</w:t>
            </w:r>
          </w:p>
        </w:tc>
      </w:tr>
      <w:tr w:rsidR="00902A15" w:rsidRPr="000D039F" w14:paraId="420A290C" w14:textId="77777777" w:rsidTr="006A77B7">
        <w:trPr>
          <w:trHeight w:val="285"/>
        </w:trPr>
        <w:tc>
          <w:tcPr>
            <w:tcW w:w="809" w:type="pct"/>
          </w:tcPr>
          <w:p w14:paraId="07295E8A" w14:textId="7E5C583B" w:rsidR="00902A15" w:rsidRPr="000D039F" w:rsidRDefault="00902A15" w:rsidP="002B408A">
            <w:pPr>
              <w:tabs>
                <w:tab w:val="clear" w:pos="1134"/>
              </w:tabs>
              <w:spacing w:before="40"/>
              <w:ind w:left="1418" w:hanging="1418"/>
              <w:rPr>
                <w:lang w:val="ru-RU"/>
              </w:rPr>
            </w:pPr>
            <w:r w:rsidRPr="000D039F">
              <w:rPr>
                <w:lang w:val="ru-RU"/>
              </w:rPr>
              <w:t>EPOCS</w:t>
            </w:r>
          </w:p>
        </w:tc>
        <w:tc>
          <w:tcPr>
            <w:tcW w:w="663" w:type="pct"/>
          </w:tcPr>
          <w:p w14:paraId="591C8882" w14:textId="2BB0986C" w:rsidR="00902A15" w:rsidRPr="000D039F" w:rsidRDefault="00902A15" w:rsidP="002B408A">
            <w:pPr>
              <w:tabs>
                <w:tab w:val="clear" w:pos="1134"/>
                <w:tab w:val="clear" w:pos="1871"/>
                <w:tab w:val="clear" w:pos="2268"/>
              </w:tabs>
              <w:spacing w:before="40"/>
              <w:rPr>
                <w:lang w:val="ru-RU"/>
              </w:rPr>
            </w:pPr>
          </w:p>
        </w:tc>
        <w:tc>
          <w:tcPr>
            <w:tcW w:w="3528" w:type="pct"/>
          </w:tcPr>
          <w:p w14:paraId="36ADBBCB" w14:textId="4BFB3D96" w:rsidR="00902A15" w:rsidRPr="000D039F" w:rsidRDefault="00902A15" w:rsidP="002B408A">
            <w:pPr>
              <w:tabs>
                <w:tab w:val="clear" w:pos="1134"/>
                <w:tab w:val="clear" w:pos="1871"/>
                <w:tab w:val="clear" w:pos="2268"/>
              </w:tabs>
              <w:spacing w:before="40"/>
              <w:jc w:val="left"/>
              <w:rPr>
                <w:lang w:val="ru-RU"/>
              </w:rPr>
            </w:pPr>
            <w:r w:rsidRPr="000D039F">
              <w:rPr>
                <w:lang w:val="ru-RU"/>
              </w:rPr>
              <w:t>Исследования климата в экваториальных районах Тихого океана</w:t>
            </w:r>
          </w:p>
        </w:tc>
      </w:tr>
      <w:tr w:rsidR="00902A15" w:rsidRPr="000D039F" w14:paraId="479364B9" w14:textId="77777777" w:rsidTr="006A77B7">
        <w:trPr>
          <w:trHeight w:val="285"/>
        </w:trPr>
        <w:tc>
          <w:tcPr>
            <w:tcW w:w="809" w:type="pct"/>
          </w:tcPr>
          <w:p w14:paraId="19D98527" w14:textId="7C8BEB8A" w:rsidR="00902A15" w:rsidRPr="000D039F" w:rsidRDefault="00902A15" w:rsidP="002B408A">
            <w:pPr>
              <w:tabs>
                <w:tab w:val="clear" w:pos="1134"/>
              </w:tabs>
              <w:spacing w:before="40"/>
              <w:ind w:left="1418" w:hanging="1418"/>
              <w:rPr>
                <w:lang w:val="ru-RU"/>
              </w:rPr>
            </w:pPr>
            <w:r w:rsidRPr="000D039F">
              <w:rPr>
                <w:lang w:val="ru-RU"/>
              </w:rPr>
              <w:t>EPS</w:t>
            </w:r>
          </w:p>
        </w:tc>
        <w:tc>
          <w:tcPr>
            <w:tcW w:w="663" w:type="pct"/>
          </w:tcPr>
          <w:p w14:paraId="48D5DFDE" w14:textId="51DD23BB" w:rsidR="00902A15" w:rsidRPr="000D039F" w:rsidRDefault="00902A15" w:rsidP="002B408A">
            <w:pPr>
              <w:tabs>
                <w:tab w:val="clear" w:pos="1134"/>
                <w:tab w:val="clear" w:pos="1871"/>
                <w:tab w:val="clear" w:pos="2268"/>
              </w:tabs>
              <w:spacing w:before="40"/>
              <w:rPr>
                <w:lang w:val="ru-RU"/>
              </w:rPr>
            </w:pPr>
          </w:p>
        </w:tc>
        <w:tc>
          <w:tcPr>
            <w:tcW w:w="3528" w:type="pct"/>
          </w:tcPr>
          <w:p w14:paraId="4FFA120D" w14:textId="00768B6C" w:rsidR="00902A15" w:rsidRPr="000D039F" w:rsidRDefault="00902A15" w:rsidP="002B408A">
            <w:pPr>
              <w:tabs>
                <w:tab w:val="clear" w:pos="1134"/>
                <w:tab w:val="clear" w:pos="1871"/>
                <w:tab w:val="clear" w:pos="2268"/>
              </w:tabs>
              <w:spacing w:before="40"/>
              <w:jc w:val="left"/>
              <w:rPr>
                <w:lang w:val="ru-RU"/>
              </w:rPr>
            </w:pPr>
            <w:r w:rsidRPr="000D039F">
              <w:rPr>
                <w:lang w:val="ru-RU"/>
              </w:rPr>
              <w:t>Датчик энергетических частиц</w:t>
            </w:r>
          </w:p>
        </w:tc>
      </w:tr>
      <w:tr w:rsidR="00902A15" w:rsidRPr="000D039F" w14:paraId="582FE2AA" w14:textId="77777777" w:rsidTr="006A77B7">
        <w:trPr>
          <w:trHeight w:val="285"/>
        </w:trPr>
        <w:tc>
          <w:tcPr>
            <w:tcW w:w="809" w:type="pct"/>
          </w:tcPr>
          <w:p w14:paraId="0A41116B" w14:textId="40176F06" w:rsidR="00902A15" w:rsidRPr="000D039F" w:rsidRDefault="00902A15" w:rsidP="002B408A">
            <w:pPr>
              <w:tabs>
                <w:tab w:val="clear" w:pos="1134"/>
              </w:tabs>
              <w:spacing w:before="40"/>
              <w:ind w:left="1418" w:hanging="1418"/>
              <w:rPr>
                <w:lang w:val="ru-RU"/>
              </w:rPr>
            </w:pPr>
            <w:r w:rsidRPr="000D039F">
              <w:rPr>
                <w:lang w:val="ru-RU"/>
              </w:rPr>
              <w:t>ERB</w:t>
            </w:r>
          </w:p>
        </w:tc>
        <w:tc>
          <w:tcPr>
            <w:tcW w:w="663" w:type="pct"/>
          </w:tcPr>
          <w:p w14:paraId="7D45F9E7" w14:textId="785CD293" w:rsidR="00902A15" w:rsidRPr="000D039F" w:rsidRDefault="00902A15" w:rsidP="002B408A">
            <w:pPr>
              <w:tabs>
                <w:tab w:val="clear" w:pos="1134"/>
                <w:tab w:val="clear" w:pos="1871"/>
                <w:tab w:val="clear" w:pos="2268"/>
              </w:tabs>
              <w:spacing w:before="40"/>
              <w:rPr>
                <w:lang w:val="ru-RU"/>
              </w:rPr>
            </w:pPr>
            <w:r w:rsidRPr="000D039F">
              <w:rPr>
                <w:lang w:val="ru-RU"/>
              </w:rPr>
              <w:t>РБЗ</w:t>
            </w:r>
          </w:p>
        </w:tc>
        <w:tc>
          <w:tcPr>
            <w:tcW w:w="3528" w:type="pct"/>
          </w:tcPr>
          <w:p w14:paraId="0091106D" w14:textId="5ECF5F3C" w:rsidR="00902A15" w:rsidRPr="000D039F" w:rsidRDefault="00902A15" w:rsidP="002B408A">
            <w:pPr>
              <w:tabs>
                <w:tab w:val="clear" w:pos="1134"/>
                <w:tab w:val="clear" w:pos="1871"/>
                <w:tab w:val="clear" w:pos="2268"/>
              </w:tabs>
              <w:spacing w:before="40"/>
              <w:jc w:val="left"/>
              <w:rPr>
                <w:lang w:val="ru-RU"/>
              </w:rPr>
            </w:pPr>
            <w:r w:rsidRPr="000D039F">
              <w:rPr>
                <w:lang w:val="ru-RU"/>
              </w:rPr>
              <w:t>Радиационный баланс Земли</w:t>
            </w:r>
          </w:p>
        </w:tc>
      </w:tr>
      <w:tr w:rsidR="00902A15" w:rsidRPr="000D039F" w14:paraId="45BF0F21" w14:textId="77777777" w:rsidTr="006A77B7">
        <w:trPr>
          <w:trHeight w:val="285"/>
        </w:trPr>
        <w:tc>
          <w:tcPr>
            <w:tcW w:w="809" w:type="pct"/>
          </w:tcPr>
          <w:p w14:paraId="2EB942A5" w14:textId="4DB4310A" w:rsidR="00902A15" w:rsidRPr="000D039F" w:rsidRDefault="00902A15" w:rsidP="002B408A">
            <w:pPr>
              <w:tabs>
                <w:tab w:val="clear" w:pos="1134"/>
              </w:tabs>
              <w:spacing w:before="40"/>
              <w:ind w:left="1418" w:hanging="1418"/>
              <w:rPr>
                <w:lang w:val="ru-RU"/>
              </w:rPr>
            </w:pPr>
            <w:r w:rsidRPr="000D039F">
              <w:rPr>
                <w:lang w:val="ru-RU"/>
              </w:rPr>
              <w:t>ERBE</w:t>
            </w:r>
          </w:p>
        </w:tc>
        <w:tc>
          <w:tcPr>
            <w:tcW w:w="663" w:type="pct"/>
          </w:tcPr>
          <w:p w14:paraId="143E7655" w14:textId="7DD0E48E" w:rsidR="00902A15" w:rsidRPr="000D039F" w:rsidRDefault="00902A15" w:rsidP="002B408A">
            <w:pPr>
              <w:tabs>
                <w:tab w:val="clear" w:pos="1134"/>
                <w:tab w:val="clear" w:pos="1871"/>
                <w:tab w:val="clear" w:pos="2268"/>
              </w:tabs>
              <w:spacing w:before="40"/>
              <w:rPr>
                <w:lang w:val="ru-RU"/>
              </w:rPr>
            </w:pPr>
          </w:p>
        </w:tc>
        <w:tc>
          <w:tcPr>
            <w:tcW w:w="3528" w:type="pct"/>
          </w:tcPr>
          <w:p w14:paraId="3B4E4BCF" w14:textId="5485790F" w:rsidR="00902A15" w:rsidRPr="000D039F" w:rsidRDefault="00902A15" w:rsidP="002B408A">
            <w:pPr>
              <w:tabs>
                <w:tab w:val="clear" w:pos="1134"/>
                <w:tab w:val="clear" w:pos="1871"/>
                <w:tab w:val="clear" w:pos="2268"/>
              </w:tabs>
              <w:spacing w:before="40"/>
              <w:jc w:val="left"/>
              <w:rPr>
                <w:lang w:val="ru-RU"/>
              </w:rPr>
            </w:pPr>
            <w:r w:rsidRPr="000D039F">
              <w:rPr>
                <w:lang w:val="ru-RU"/>
              </w:rPr>
              <w:t xml:space="preserve">Эксперимент по изучению радиационного баланса Земли </w:t>
            </w:r>
          </w:p>
        </w:tc>
      </w:tr>
      <w:tr w:rsidR="00902A15" w:rsidRPr="000D039F" w14:paraId="43DE36B0" w14:textId="77777777" w:rsidTr="006A77B7">
        <w:trPr>
          <w:trHeight w:val="285"/>
        </w:trPr>
        <w:tc>
          <w:tcPr>
            <w:tcW w:w="809" w:type="pct"/>
          </w:tcPr>
          <w:p w14:paraId="76A819E1" w14:textId="3EE4D0BC" w:rsidR="00902A15" w:rsidRPr="000D039F" w:rsidRDefault="00902A15" w:rsidP="002B408A">
            <w:pPr>
              <w:tabs>
                <w:tab w:val="clear" w:pos="1134"/>
              </w:tabs>
              <w:spacing w:before="40"/>
              <w:ind w:left="1418" w:hanging="1418"/>
              <w:rPr>
                <w:lang w:val="ru-RU"/>
              </w:rPr>
            </w:pPr>
            <w:r w:rsidRPr="000D039F">
              <w:rPr>
                <w:lang w:val="ru-RU"/>
              </w:rPr>
              <w:t>ERL</w:t>
            </w:r>
          </w:p>
        </w:tc>
        <w:tc>
          <w:tcPr>
            <w:tcW w:w="663" w:type="pct"/>
          </w:tcPr>
          <w:p w14:paraId="29F5B87D" w14:textId="5ED072CC" w:rsidR="00902A15" w:rsidRPr="000D039F" w:rsidRDefault="00902A15" w:rsidP="002B408A">
            <w:pPr>
              <w:tabs>
                <w:tab w:val="clear" w:pos="1134"/>
                <w:tab w:val="clear" w:pos="1871"/>
                <w:tab w:val="clear" w:pos="2268"/>
              </w:tabs>
              <w:spacing w:before="40"/>
              <w:rPr>
                <w:lang w:val="ru-RU"/>
              </w:rPr>
            </w:pPr>
          </w:p>
        </w:tc>
        <w:tc>
          <w:tcPr>
            <w:tcW w:w="3528" w:type="pct"/>
          </w:tcPr>
          <w:p w14:paraId="52B34EAD" w14:textId="1F8207D9" w:rsidR="00902A15" w:rsidRPr="000D039F" w:rsidRDefault="00902A15" w:rsidP="002B408A">
            <w:pPr>
              <w:tabs>
                <w:tab w:val="clear" w:pos="1134"/>
                <w:tab w:val="clear" w:pos="1871"/>
                <w:tab w:val="clear" w:pos="2268"/>
              </w:tabs>
              <w:spacing w:before="40"/>
              <w:jc w:val="left"/>
              <w:rPr>
                <w:lang w:val="ru-RU"/>
              </w:rPr>
            </w:pPr>
            <w:r w:rsidRPr="000D039F">
              <w:rPr>
                <w:lang w:val="ru-RU"/>
              </w:rPr>
              <w:t>Научно-исследовательская лаборатория по окружающей среды</w:t>
            </w:r>
          </w:p>
        </w:tc>
      </w:tr>
      <w:tr w:rsidR="00902A15" w:rsidRPr="000D039F" w14:paraId="5AABA253" w14:textId="77777777" w:rsidTr="006A77B7">
        <w:trPr>
          <w:trHeight w:val="285"/>
        </w:trPr>
        <w:tc>
          <w:tcPr>
            <w:tcW w:w="809" w:type="pct"/>
          </w:tcPr>
          <w:p w14:paraId="214D545A" w14:textId="057F427E" w:rsidR="00902A15" w:rsidRPr="000D039F" w:rsidRDefault="00902A15" w:rsidP="002B408A">
            <w:pPr>
              <w:tabs>
                <w:tab w:val="clear" w:pos="1134"/>
              </w:tabs>
              <w:spacing w:before="40"/>
              <w:ind w:left="1418" w:hanging="1418"/>
              <w:rPr>
                <w:lang w:val="ru-RU"/>
              </w:rPr>
            </w:pPr>
            <w:r w:rsidRPr="000D039F">
              <w:rPr>
                <w:lang w:val="ru-RU"/>
              </w:rPr>
              <w:t>EROS</w:t>
            </w:r>
          </w:p>
        </w:tc>
        <w:tc>
          <w:tcPr>
            <w:tcW w:w="663" w:type="pct"/>
          </w:tcPr>
          <w:p w14:paraId="2EA9B4EC" w14:textId="73898675" w:rsidR="00902A15" w:rsidRPr="000D039F" w:rsidRDefault="00902A15" w:rsidP="002B408A">
            <w:pPr>
              <w:tabs>
                <w:tab w:val="clear" w:pos="1134"/>
                <w:tab w:val="clear" w:pos="1871"/>
                <w:tab w:val="clear" w:pos="2268"/>
              </w:tabs>
              <w:spacing w:before="40"/>
              <w:rPr>
                <w:lang w:val="ru-RU"/>
              </w:rPr>
            </w:pPr>
            <w:r w:rsidRPr="000D039F">
              <w:rPr>
                <w:lang w:val="ru-RU"/>
              </w:rPr>
              <w:t>ЭРОС</w:t>
            </w:r>
          </w:p>
        </w:tc>
        <w:tc>
          <w:tcPr>
            <w:tcW w:w="3528" w:type="pct"/>
          </w:tcPr>
          <w:p w14:paraId="3F8E8C5D" w14:textId="5A73C9AD" w:rsidR="00902A15" w:rsidRPr="000D039F" w:rsidRDefault="00902A15" w:rsidP="002B408A">
            <w:pPr>
              <w:tabs>
                <w:tab w:val="clear" w:pos="1134"/>
                <w:tab w:val="clear" w:pos="1871"/>
                <w:tab w:val="clear" w:pos="2268"/>
              </w:tabs>
              <w:spacing w:before="40"/>
              <w:jc w:val="left"/>
              <w:rPr>
                <w:lang w:val="ru-RU"/>
              </w:rPr>
            </w:pPr>
            <w:r w:rsidRPr="000D039F">
              <w:rPr>
                <w:lang w:val="ru-RU"/>
              </w:rPr>
              <w:t>Спутник наблюдения за ресурсами Земли</w:t>
            </w:r>
          </w:p>
        </w:tc>
      </w:tr>
      <w:tr w:rsidR="00902A15" w:rsidRPr="000D039F" w14:paraId="0C656EF3" w14:textId="77777777" w:rsidTr="006A77B7">
        <w:trPr>
          <w:trHeight w:val="285"/>
        </w:trPr>
        <w:tc>
          <w:tcPr>
            <w:tcW w:w="809" w:type="pct"/>
          </w:tcPr>
          <w:p w14:paraId="1D124A40" w14:textId="2A5E0EE2" w:rsidR="00902A15" w:rsidRPr="000D039F" w:rsidRDefault="00902A15" w:rsidP="002B408A">
            <w:pPr>
              <w:tabs>
                <w:tab w:val="clear" w:pos="1134"/>
              </w:tabs>
              <w:spacing w:before="40"/>
              <w:ind w:left="1418" w:hanging="1418"/>
              <w:rPr>
                <w:lang w:val="ru-RU"/>
              </w:rPr>
            </w:pPr>
            <w:r w:rsidRPr="000D039F">
              <w:rPr>
                <w:lang w:val="ru-RU"/>
              </w:rPr>
              <w:t>ERS</w:t>
            </w:r>
          </w:p>
        </w:tc>
        <w:tc>
          <w:tcPr>
            <w:tcW w:w="663" w:type="pct"/>
          </w:tcPr>
          <w:p w14:paraId="61B72E13" w14:textId="7DF821DF" w:rsidR="00902A15" w:rsidRPr="000D039F" w:rsidRDefault="00902A15" w:rsidP="002B408A">
            <w:pPr>
              <w:tabs>
                <w:tab w:val="clear" w:pos="1134"/>
                <w:tab w:val="clear" w:pos="1871"/>
                <w:tab w:val="clear" w:pos="2268"/>
              </w:tabs>
              <w:spacing w:before="40"/>
              <w:rPr>
                <w:lang w:val="ru-RU"/>
              </w:rPr>
            </w:pPr>
            <w:r w:rsidRPr="000D039F">
              <w:rPr>
                <w:lang w:val="ru-RU"/>
              </w:rPr>
              <w:t>СДЗЕ</w:t>
            </w:r>
          </w:p>
        </w:tc>
        <w:tc>
          <w:tcPr>
            <w:tcW w:w="3528" w:type="pct"/>
          </w:tcPr>
          <w:p w14:paraId="4B6F6AEA" w14:textId="270CD461" w:rsidR="00902A15" w:rsidRPr="000D039F" w:rsidRDefault="00902A15" w:rsidP="002B408A">
            <w:pPr>
              <w:tabs>
                <w:tab w:val="clear" w:pos="1134"/>
                <w:tab w:val="clear" w:pos="1871"/>
                <w:tab w:val="clear" w:pos="2268"/>
              </w:tabs>
              <w:spacing w:before="40"/>
              <w:jc w:val="left"/>
              <w:rPr>
                <w:lang w:val="ru-RU"/>
              </w:rPr>
            </w:pPr>
            <w:r w:rsidRPr="000D039F">
              <w:rPr>
                <w:lang w:val="ru-RU"/>
              </w:rPr>
              <w:t>Спутник дистанционного зондирования Европейского космического агентства</w:t>
            </w:r>
          </w:p>
        </w:tc>
      </w:tr>
      <w:tr w:rsidR="00902A15" w:rsidRPr="000D039F" w14:paraId="1645733D" w14:textId="77777777" w:rsidTr="006A77B7">
        <w:trPr>
          <w:trHeight w:val="285"/>
        </w:trPr>
        <w:tc>
          <w:tcPr>
            <w:tcW w:w="809" w:type="pct"/>
          </w:tcPr>
          <w:p w14:paraId="52DE6747" w14:textId="0162AFF3" w:rsidR="00902A15" w:rsidRPr="000D039F" w:rsidRDefault="00902A15" w:rsidP="002B408A">
            <w:pPr>
              <w:tabs>
                <w:tab w:val="clear" w:pos="1134"/>
              </w:tabs>
              <w:spacing w:before="40"/>
              <w:ind w:left="1418" w:hanging="1418"/>
              <w:rPr>
                <w:lang w:val="ru-RU"/>
              </w:rPr>
            </w:pPr>
            <w:r w:rsidRPr="000D039F">
              <w:rPr>
                <w:lang w:val="ru-RU"/>
              </w:rPr>
              <w:t>ESA</w:t>
            </w:r>
          </w:p>
        </w:tc>
        <w:tc>
          <w:tcPr>
            <w:tcW w:w="663" w:type="pct"/>
          </w:tcPr>
          <w:p w14:paraId="392CFDC3" w14:textId="33387374" w:rsidR="00902A15" w:rsidRPr="000D039F" w:rsidRDefault="00902A15" w:rsidP="002B408A">
            <w:pPr>
              <w:tabs>
                <w:tab w:val="clear" w:pos="1134"/>
                <w:tab w:val="clear" w:pos="1871"/>
                <w:tab w:val="clear" w:pos="2268"/>
              </w:tabs>
              <w:spacing w:before="40"/>
              <w:rPr>
                <w:lang w:val="ru-RU"/>
              </w:rPr>
            </w:pPr>
            <w:r w:rsidRPr="000D039F">
              <w:rPr>
                <w:lang w:val="ru-RU"/>
              </w:rPr>
              <w:t>ЕКА</w:t>
            </w:r>
          </w:p>
        </w:tc>
        <w:tc>
          <w:tcPr>
            <w:tcW w:w="3528" w:type="pct"/>
          </w:tcPr>
          <w:p w14:paraId="0E0FFC0F" w14:textId="323C619C" w:rsidR="00902A15" w:rsidRPr="000D039F" w:rsidRDefault="00902A15" w:rsidP="002B408A">
            <w:pPr>
              <w:tabs>
                <w:tab w:val="clear" w:pos="1134"/>
                <w:tab w:val="clear" w:pos="1871"/>
                <w:tab w:val="clear" w:pos="2268"/>
              </w:tabs>
              <w:spacing w:before="40"/>
              <w:jc w:val="left"/>
              <w:rPr>
                <w:lang w:val="ru-RU"/>
              </w:rPr>
            </w:pPr>
            <w:r w:rsidRPr="000D039F">
              <w:rPr>
                <w:lang w:val="ru-RU"/>
              </w:rPr>
              <w:t>Европейское космическое агентство</w:t>
            </w:r>
          </w:p>
        </w:tc>
      </w:tr>
      <w:tr w:rsidR="00902A15" w:rsidRPr="000D039F" w14:paraId="03C13E79" w14:textId="77777777" w:rsidTr="006A77B7">
        <w:trPr>
          <w:trHeight w:val="285"/>
        </w:trPr>
        <w:tc>
          <w:tcPr>
            <w:tcW w:w="809" w:type="pct"/>
          </w:tcPr>
          <w:p w14:paraId="5A658939" w14:textId="278668EC" w:rsidR="00902A15" w:rsidRPr="000D039F" w:rsidRDefault="00902A15" w:rsidP="002B408A">
            <w:pPr>
              <w:tabs>
                <w:tab w:val="clear" w:pos="1134"/>
              </w:tabs>
              <w:spacing w:before="40"/>
              <w:ind w:left="1418" w:hanging="1418"/>
              <w:rPr>
                <w:lang w:val="ru-RU"/>
              </w:rPr>
            </w:pPr>
            <w:r w:rsidRPr="000D039F">
              <w:rPr>
                <w:lang w:val="ru-RU"/>
              </w:rPr>
              <w:t>ESD</w:t>
            </w:r>
          </w:p>
        </w:tc>
        <w:tc>
          <w:tcPr>
            <w:tcW w:w="663" w:type="pct"/>
          </w:tcPr>
          <w:p w14:paraId="044E2E92" w14:textId="555FFF42" w:rsidR="00902A15" w:rsidRPr="000D039F" w:rsidRDefault="00902A15" w:rsidP="002B408A">
            <w:pPr>
              <w:tabs>
                <w:tab w:val="clear" w:pos="1134"/>
                <w:tab w:val="clear" w:pos="1871"/>
                <w:tab w:val="clear" w:pos="2268"/>
              </w:tabs>
              <w:spacing w:before="40"/>
              <w:rPr>
                <w:lang w:val="ru-RU"/>
              </w:rPr>
            </w:pPr>
          </w:p>
        </w:tc>
        <w:tc>
          <w:tcPr>
            <w:tcW w:w="3528" w:type="pct"/>
          </w:tcPr>
          <w:p w14:paraId="465D48DE" w14:textId="51796561" w:rsidR="00902A15" w:rsidRPr="000D039F" w:rsidRDefault="00902A15" w:rsidP="002B408A">
            <w:pPr>
              <w:tabs>
                <w:tab w:val="clear" w:pos="1134"/>
                <w:tab w:val="clear" w:pos="1871"/>
                <w:tab w:val="clear" w:pos="2268"/>
              </w:tabs>
              <w:spacing w:before="40"/>
              <w:jc w:val="left"/>
              <w:rPr>
                <w:lang w:val="ru-RU"/>
              </w:rPr>
            </w:pPr>
            <w:r w:rsidRPr="000D039F">
              <w:rPr>
                <w:lang w:val="ru-RU"/>
              </w:rPr>
              <w:t>Электростатический разряд</w:t>
            </w:r>
          </w:p>
        </w:tc>
      </w:tr>
      <w:tr w:rsidR="00902A15" w:rsidRPr="000D039F" w14:paraId="41F8EE90" w14:textId="77777777" w:rsidTr="006A77B7">
        <w:trPr>
          <w:trHeight w:val="285"/>
        </w:trPr>
        <w:tc>
          <w:tcPr>
            <w:tcW w:w="809" w:type="pct"/>
          </w:tcPr>
          <w:p w14:paraId="2A460BBD" w14:textId="05E4D10C" w:rsidR="00902A15" w:rsidRPr="000D039F" w:rsidRDefault="00902A15" w:rsidP="002B408A">
            <w:pPr>
              <w:tabs>
                <w:tab w:val="clear" w:pos="1134"/>
              </w:tabs>
              <w:spacing w:before="40"/>
              <w:ind w:left="1418" w:hanging="1418"/>
              <w:rPr>
                <w:lang w:val="ru-RU"/>
              </w:rPr>
            </w:pPr>
            <w:r w:rsidRPr="000D039F">
              <w:rPr>
                <w:lang w:val="ru-RU"/>
              </w:rPr>
              <w:t>ESMR</w:t>
            </w:r>
          </w:p>
        </w:tc>
        <w:tc>
          <w:tcPr>
            <w:tcW w:w="663" w:type="pct"/>
          </w:tcPr>
          <w:p w14:paraId="5C3D2A00" w14:textId="235CE688" w:rsidR="00902A15" w:rsidRPr="000D039F" w:rsidRDefault="00902A15" w:rsidP="002B408A">
            <w:pPr>
              <w:tabs>
                <w:tab w:val="clear" w:pos="1134"/>
                <w:tab w:val="clear" w:pos="1871"/>
                <w:tab w:val="clear" w:pos="2268"/>
              </w:tabs>
              <w:spacing w:before="40"/>
              <w:rPr>
                <w:lang w:val="ru-RU"/>
              </w:rPr>
            </w:pPr>
            <w:r w:rsidRPr="000D039F">
              <w:rPr>
                <w:lang w:val="ru-RU"/>
              </w:rPr>
              <w:t>ЕСМР</w:t>
            </w:r>
          </w:p>
        </w:tc>
        <w:tc>
          <w:tcPr>
            <w:tcW w:w="3528" w:type="pct"/>
          </w:tcPr>
          <w:p w14:paraId="318121C2" w14:textId="39330D8F" w:rsidR="00902A15" w:rsidRPr="000D039F" w:rsidRDefault="00902A15" w:rsidP="002B408A">
            <w:pPr>
              <w:tabs>
                <w:tab w:val="clear" w:pos="1134"/>
                <w:tab w:val="clear" w:pos="1871"/>
                <w:tab w:val="clear" w:pos="2268"/>
              </w:tabs>
              <w:spacing w:before="40"/>
              <w:jc w:val="left"/>
              <w:rPr>
                <w:lang w:val="ru-RU"/>
              </w:rPr>
            </w:pPr>
            <w:r w:rsidRPr="000D039F">
              <w:rPr>
                <w:lang w:val="ru-RU"/>
              </w:rPr>
              <w:t>Микроволновый радиометр с электронным сканированием</w:t>
            </w:r>
          </w:p>
        </w:tc>
      </w:tr>
      <w:tr w:rsidR="00902A15" w:rsidRPr="000D039F" w14:paraId="0601AE38" w14:textId="77777777" w:rsidTr="006A77B7">
        <w:trPr>
          <w:trHeight w:val="285"/>
        </w:trPr>
        <w:tc>
          <w:tcPr>
            <w:tcW w:w="809" w:type="pct"/>
          </w:tcPr>
          <w:p w14:paraId="2E27BC72" w14:textId="09854282" w:rsidR="00902A15" w:rsidRPr="000D039F" w:rsidRDefault="00902A15" w:rsidP="002B408A">
            <w:pPr>
              <w:tabs>
                <w:tab w:val="clear" w:pos="1134"/>
              </w:tabs>
              <w:spacing w:before="40"/>
              <w:ind w:left="1418" w:hanging="1418"/>
              <w:rPr>
                <w:lang w:val="ru-RU"/>
              </w:rPr>
            </w:pPr>
            <w:r w:rsidRPr="000D039F">
              <w:rPr>
                <w:lang w:val="ru-RU"/>
              </w:rPr>
              <w:t>ETA</w:t>
            </w:r>
          </w:p>
        </w:tc>
        <w:tc>
          <w:tcPr>
            <w:tcW w:w="663" w:type="pct"/>
          </w:tcPr>
          <w:p w14:paraId="45752BF8" w14:textId="3E04A4FB" w:rsidR="00902A15" w:rsidRPr="000D039F" w:rsidRDefault="00902A15" w:rsidP="002B408A">
            <w:pPr>
              <w:tabs>
                <w:tab w:val="clear" w:pos="1134"/>
                <w:tab w:val="clear" w:pos="1871"/>
                <w:tab w:val="clear" w:pos="2268"/>
              </w:tabs>
              <w:spacing w:before="40"/>
              <w:rPr>
                <w:lang w:val="ru-RU"/>
              </w:rPr>
            </w:pPr>
            <w:r w:rsidRPr="000D039F">
              <w:rPr>
                <w:lang w:val="ru-RU"/>
              </w:rPr>
              <w:t>ЭТА</w:t>
            </w:r>
          </w:p>
        </w:tc>
        <w:tc>
          <w:tcPr>
            <w:tcW w:w="3528" w:type="pct"/>
          </w:tcPr>
          <w:p w14:paraId="3B2498AB" w14:textId="769C0030" w:rsidR="00902A15" w:rsidRPr="000D039F" w:rsidRDefault="00902A15" w:rsidP="002B408A">
            <w:pPr>
              <w:tabs>
                <w:tab w:val="clear" w:pos="1134"/>
                <w:tab w:val="clear" w:pos="1871"/>
                <w:tab w:val="clear" w:pos="2268"/>
              </w:tabs>
              <w:spacing w:before="40"/>
              <w:jc w:val="left"/>
              <w:rPr>
                <w:lang w:val="ru-RU"/>
              </w:rPr>
            </w:pPr>
            <w:r w:rsidRPr="000D039F">
              <w:rPr>
                <w:lang w:val="ru-RU"/>
              </w:rPr>
              <w:t>Расчетное время прибытия</w:t>
            </w:r>
          </w:p>
        </w:tc>
      </w:tr>
      <w:tr w:rsidR="00902A15" w:rsidRPr="000D039F" w14:paraId="09A73E1E" w14:textId="77777777" w:rsidTr="006A77B7">
        <w:trPr>
          <w:trHeight w:val="285"/>
        </w:trPr>
        <w:tc>
          <w:tcPr>
            <w:tcW w:w="809" w:type="pct"/>
          </w:tcPr>
          <w:p w14:paraId="72D94C6C" w14:textId="7006C3E9" w:rsidR="00902A15" w:rsidRPr="000D039F" w:rsidRDefault="00902A15" w:rsidP="002B408A">
            <w:pPr>
              <w:tabs>
                <w:tab w:val="clear" w:pos="1134"/>
              </w:tabs>
              <w:spacing w:before="40"/>
              <w:ind w:left="1418" w:hanging="1418"/>
              <w:rPr>
                <w:lang w:val="ru-RU"/>
              </w:rPr>
            </w:pPr>
            <w:r w:rsidRPr="000D039F">
              <w:rPr>
                <w:lang w:val="ru-RU"/>
              </w:rPr>
              <w:t>ETM</w:t>
            </w:r>
          </w:p>
        </w:tc>
        <w:tc>
          <w:tcPr>
            <w:tcW w:w="663" w:type="pct"/>
          </w:tcPr>
          <w:p w14:paraId="1555C18D" w14:textId="2B87204B" w:rsidR="00902A15" w:rsidRPr="000D039F" w:rsidRDefault="00902A15" w:rsidP="002B408A">
            <w:pPr>
              <w:tabs>
                <w:tab w:val="clear" w:pos="1134"/>
                <w:tab w:val="clear" w:pos="1871"/>
                <w:tab w:val="clear" w:pos="2268"/>
              </w:tabs>
              <w:spacing w:before="40"/>
              <w:rPr>
                <w:lang w:val="ru-RU"/>
              </w:rPr>
            </w:pPr>
          </w:p>
        </w:tc>
        <w:tc>
          <w:tcPr>
            <w:tcW w:w="3528" w:type="pct"/>
          </w:tcPr>
          <w:p w14:paraId="15EEEA82" w14:textId="59C01817" w:rsidR="00902A15" w:rsidRPr="000D039F" w:rsidRDefault="00902A15" w:rsidP="002B408A">
            <w:pPr>
              <w:tabs>
                <w:tab w:val="clear" w:pos="1134"/>
                <w:tab w:val="clear" w:pos="1871"/>
                <w:tab w:val="clear" w:pos="2268"/>
              </w:tabs>
              <w:spacing w:before="40"/>
              <w:jc w:val="left"/>
              <w:rPr>
                <w:lang w:val="ru-RU"/>
              </w:rPr>
            </w:pPr>
            <w:r w:rsidRPr="000D039F">
              <w:rPr>
                <w:lang w:val="ru-RU"/>
              </w:rPr>
              <w:t>Модель для технических испытаний</w:t>
            </w:r>
          </w:p>
        </w:tc>
      </w:tr>
      <w:tr w:rsidR="00902A15" w:rsidRPr="000D039F" w14:paraId="54D10A71" w14:textId="77777777" w:rsidTr="006A77B7">
        <w:trPr>
          <w:trHeight w:val="285"/>
        </w:trPr>
        <w:tc>
          <w:tcPr>
            <w:tcW w:w="809" w:type="pct"/>
          </w:tcPr>
          <w:p w14:paraId="02C103E7" w14:textId="728A6DF6" w:rsidR="00902A15" w:rsidRPr="000D039F" w:rsidRDefault="00902A15" w:rsidP="002B408A">
            <w:pPr>
              <w:tabs>
                <w:tab w:val="clear" w:pos="1134"/>
              </w:tabs>
              <w:spacing w:before="40"/>
              <w:ind w:left="1418" w:hanging="1418"/>
              <w:rPr>
                <w:lang w:val="ru-RU"/>
              </w:rPr>
            </w:pPr>
            <w:r w:rsidRPr="000D039F">
              <w:rPr>
                <w:lang w:val="ru-RU"/>
              </w:rPr>
              <w:t>ETM</w:t>
            </w:r>
          </w:p>
        </w:tc>
        <w:tc>
          <w:tcPr>
            <w:tcW w:w="663" w:type="pct"/>
          </w:tcPr>
          <w:p w14:paraId="41BF6579" w14:textId="79EEB343" w:rsidR="00902A15" w:rsidRPr="000D039F" w:rsidRDefault="00902A15" w:rsidP="002B408A">
            <w:pPr>
              <w:tabs>
                <w:tab w:val="clear" w:pos="1134"/>
                <w:tab w:val="clear" w:pos="1871"/>
                <w:tab w:val="clear" w:pos="2268"/>
              </w:tabs>
              <w:spacing w:before="40"/>
              <w:rPr>
                <w:lang w:val="ru-RU"/>
              </w:rPr>
            </w:pPr>
          </w:p>
        </w:tc>
        <w:tc>
          <w:tcPr>
            <w:tcW w:w="3528" w:type="pct"/>
          </w:tcPr>
          <w:p w14:paraId="66A4A168" w14:textId="3968FE80" w:rsidR="00902A15" w:rsidRPr="000D039F" w:rsidRDefault="00902A15" w:rsidP="002B408A">
            <w:pPr>
              <w:tabs>
                <w:tab w:val="clear" w:pos="1134"/>
                <w:tab w:val="clear" w:pos="1871"/>
                <w:tab w:val="clear" w:pos="2268"/>
              </w:tabs>
              <w:spacing w:before="40"/>
              <w:jc w:val="left"/>
              <w:rPr>
                <w:lang w:val="ru-RU"/>
              </w:rPr>
            </w:pPr>
            <w:r w:rsidRPr="000D039F">
              <w:rPr>
                <w:lang w:val="ru-RU"/>
              </w:rPr>
              <w:t>Усовершенствованный тематический картограф</w:t>
            </w:r>
          </w:p>
        </w:tc>
      </w:tr>
      <w:tr w:rsidR="00902A15" w:rsidRPr="000D039F" w14:paraId="3A304E5D" w14:textId="77777777" w:rsidTr="006A77B7">
        <w:trPr>
          <w:trHeight w:val="285"/>
        </w:trPr>
        <w:tc>
          <w:tcPr>
            <w:tcW w:w="809" w:type="pct"/>
          </w:tcPr>
          <w:p w14:paraId="00E036DD" w14:textId="6A3B27CA" w:rsidR="00902A15" w:rsidRPr="000D039F" w:rsidRDefault="00902A15" w:rsidP="002B408A">
            <w:pPr>
              <w:tabs>
                <w:tab w:val="clear" w:pos="1134"/>
              </w:tabs>
              <w:spacing w:before="40"/>
              <w:ind w:left="1418" w:hanging="1418"/>
              <w:rPr>
                <w:lang w:val="ru-RU"/>
              </w:rPr>
            </w:pPr>
            <w:r w:rsidRPr="000D039F">
              <w:rPr>
                <w:lang w:val="ru-RU"/>
              </w:rPr>
              <w:t>ETS</w:t>
            </w:r>
          </w:p>
        </w:tc>
        <w:tc>
          <w:tcPr>
            <w:tcW w:w="663" w:type="pct"/>
          </w:tcPr>
          <w:p w14:paraId="34A56173" w14:textId="6023BFB1" w:rsidR="00902A15" w:rsidRPr="000D039F" w:rsidRDefault="00902A15" w:rsidP="002B408A">
            <w:pPr>
              <w:tabs>
                <w:tab w:val="clear" w:pos="1134"/>
                <w:tab w:val="clear" w:pos="1871"/>
                <w:tab w:val="clear" w:pos="2268"/>
              </w:tabs>
              <w:spacing w:before="40"/>
              <w:rPr>
                <w:lang w:val="ru-RU"/>
              </w:rPr>
            </w:pPr>
            <w:r w:rsidRPr="000D039F">
              <w:rPr>
                <w:lang w:val="ru-RU"/>
              </w:rPr>
              <w:t>ЭТС</w:t>
            </w:r>
          </w:p>
        </w:tc>
        <w:tc>
          <w:tcPr>
            <w:tcW w:w="3528" w:type="pct"/>
          </w:tcPr>
          <w:p w14:paraId="47985637" w14:textId="0BF84DAB" w:rsidR="00902A15" w:rsidRPr="000D039F" w:rsidRDefault="00902A15" w:rsidP="002B408A">
            <w:pPr>
              <w:tabs>
                <w:tab w:val="clear" w:pos="1134"/>
                <w:tab w:val="clear" w:pos="1871"/>
                <w:tab w:val="clear" w:pos="2268"/>
              </w:tabs>
              <w:spacing w:before="40"/>
              <w:jc w:val="left"/>
              <w:rPr>
                <w:lang w:val="ru-RU"/>
              </w:rPr>
            </w:pPr>
            <w:r w:rsidRPr="000D039F">
              <w:rPr>
                <w:lang w:val="ru-RU"/>
              </w:rPr>
              <w:t>Экспериментально-технологический спутник</w:t>
            </w:r>
          </w:p>
        </w:tc>
      </w:tr>
      <w:tr w:rsidR="00902A15" w:rsidRPr="000D039F" w14:paraId="427A74E3" w14:textId="77777777" w:rsidTr="006A77B7">
        <w:trPr>
          <w:trHeight w:val="285"/>
        </w:trPr>
        <w:tc>
          <w:tcPr>
            <w:tcW w:w="809" w:type="pct"/>
          </w:tcPr>
          <w:p w14:paraId="3AD3F349" w14:textId="6EE305E6" w:rsidR="00902A15" w:rsidRPr="000D039F" w:rsidRDefault="00902A15" w:rsidP="002B408A">
            <w:pPr>
              <w:tabs>
                <w:tab w:val="clear" w:pos="1134"/>
              </w:tabs>
              <w:spacing w:before="40"/>
              <w:ind w:left="1418" w:hanging="1418"/>
              <w:rPr>
                <w:lang w:val="ru-RU"/>
              </w:rPr>
            </w:pPr>
            <w:r w:rsidRPr="000D039F">
              <w:rPr>
                <w:lang w:val="ru-RU"/>
              </w:rPr>
              <w:t>EUMETSAT</w:t>
            </w:r>
          </w:p>
        </w:tc>
        <w:tc>
          <w:tcPr>
            <w:tcW w:w="663" w:type="pct"/>
          </w:tcPr>
          <w:p w14:paraId="70290CB6" w14:textId="567DC589" w:rsidR="00902A15" w:rsidRPr="000D039F" w:rsidRDefault="00902A15" w:rsidP="002B408A">
            <w:pPr>
              <w:tabs>
                <w:tab w:val="clear" w:pos="1134"/>
                <w:tab w:val="clear" w:pos="1871"/>
                <w:tab w:val="clear" w:pos="2268"/>
              </w:tabs>
              <w:spacing w:before="40"/>
              <w:rPr>
                <w:lang w:val="ru-RU"/>
              </w:rPr>
            </w:pPr>
            <w:r w:rsidRPr="000D039F">
              <w:rPr>
                <w:lang w:val="ru-RU"/>
              </w:rPr>
              <w:t>ЕВМЕТСАТ</w:t>
            </w:r>
          </w:p>
        </w:tc>
        <w:tc>
          <w:tcPr>
            <w:tcW w:w="3528" w:type="pct"/>
          </w:tcPr>
          <w:p w14:paraId="71D9901C" w14:textId="4FC85271" w:rsidR="00902A15" w:rsidRPr="000D039F" w:rsidRDefault="00902A15" w:rsidP="002B408A">
            <w:pPr>
              <w:tabs>
                <w:tab w:val="clear" w:pos="1134"/>
                <w:tab w:val="clear" w:pos="1871"/>
                <w:tab w:val="clear" w:pos="2268"/>
              </w:tabs>
              <w:spacing w:before="40"/>
              <w:jc w:val="left"/>
              <w:rPr>
                <w:lang w:val="ru-RU"/>
              </w:rPr>
            </w:pPr>
            <w:r w:rsidRPr="000D039F">
              <w:rPr>
                <w:lang w:val="ru-RU"/>
              </w:rPr>
              <w:t>Европейская организация по эксплуатации метеорологических спутников</w:t>
            </w:r>
          </w:p>
        </w:tc>
      </w:tr>
      <w:tr w:rsidR="00902A15" w:rsidRPr="000D039F" w14:paraId="490261ED" w14:textId="77777777" w:rsidTr="006A77B7">
        <w:trPr>
          <w:trHeight w:val="285"/>
        </w:trPr>
        <w:tc>
          <w:tcPr>
            <w:tcW w:w="809" w:type="pct"/>
          </w:tcPr>
          <w:p w14:paraId="590BC7DF" w14:textId="7B739E3B" w:rsidR="00902A15" w:rsidRPr="000D039F" w:rsidRDefault="00902A15" w:rsidP="002B408A">
            <w:pPr>
              <w:tabs>
                <w:tab w:val="clear" w:pos="1134"/>
              </w:tabs>
              <w:spacing w:before="40"/>
              <w:ind w:left="1418" w:hanging="1418"/>
              <w:rPr>
                <w:lang w:val="ru-RU"/>
              </w:rPr>
            </w:pPr>
            <w:r w:rsidRPr="000D039F">
              <w:rPr>
                <w:lang w:val="ru-RU"/>
              </w:rPr>
              <w:t>EUV</w:t>
            </w:r>
          </w:p>
        </w:tc>
        <w:tc>
          <w:tcPr>
            <w:tcW w:w="663" w:type="pct"/>
          </w:tcPr>
          <w:p w14:paraId="33FF8B22" w14:textId="3210099D" w:rsidR="00902A15" w:rsidRPr="000D039F" w:rsidRDefault="00902A15" w:rsidP="002B408A">
            <w:pPr>
              <w:tabs>
                <w:tab w:val="clear" w:pos="1134"/>
                <w:tab w:val="clear" w:pos="1871"/>
                <w:tab w:val="clear" w:pos="2268"/>
              </w:tabs>
              <w:spacing w:before="40"/>
              <w:rPr>
                <w:lang w:val="ru-RU"/>
              </w:rPr>
            </w:pPr>
            <w:r w:rsidRPr="000D039F">
              <w:rPr>
                <w:lang w:val="ru-RU"/>
              </w:rPr>
              <w:t>ЭУФ</w:t>
            </w:r>
          </w:p>
        </w:tc>
        <w:tc>
          <w:tcPr>
            <w:tcW w:w="3528" w:type="pct"/>
          </w:tcPr>
          <w:p w14:paraId="6D895803" w14:textId="530F912A" w:rsidR="00902A15" w:rsidRPr="000D039F" w:rsidRDefault="00902A15" w:rsidP="002B408A">
            <w:pPr>
              <w:tabs>
                <w:tab w:val="clear" w:pos="1134"/>
                <w:tab w:val="clear" w:pos="1871"/>
                <w:tab w:val="clear" w:pos="2268"/>
              </w:tabs>
              <w:spacing w:before="40"/>
              <w:jc w:val="left"/>
              <w:rPr>
                <w:lang w:val="ru-RU"/>
              </w:rPr>
            </w:pPr>
            <w:r w:rsidRPr="000D039F">
              <w:rPr>
                <w:lang w:val="ru-RU"/>
              </w:rPr>
              <w:t>Экстремальная ультрафиолетовая область (спектра)</w:t>
            </w:r>
          </w:p>
        </w:tc>
      </w:tr>
      <w:tr w:rsidR="00902A15" w:rsidRPr="000D039F" w14:paraId="1AE4D24E" w14:textId="77777777" w:rsidTr="006A77B7">
        <w:trPr>
          <w:trHeight w:val="285"/>
        </w:trPr>
        <w:tc>
          <w:tcPr>
            <w:tcW w:w="809" w:type="pct"/>
          </w:tcPr>
          <w:p w14:paraId="2767BAEE" w14:textId="77777777" w:rsidR="00902A15" w:rsidRPr="000D039F" w:rsidRDefault="00902A15" w:rsidP="002B408A">
            <w:pPr>
              <w:tabs>
                <w:tab w:val="clear" w:pos="1134"/>
              </w:tabs>
              <w:spacing w:before="40"/>
              <w:ind w:left="1418" w:hanging="1418"/>
              <w:rPr>
                <w:lang w:val="ru-RU"/>
              </w:rPr>
            </w:pPr>
          </w:p>
        </w:tc>
        <w:tc>
          <w:tcPr>
            <w:tcW w:w="663" w:type="pct"/>
          </w:tcPr>
          <w:p w14:paraId="517AFDA6" w14:textId="77777777" w:rsidR="00902A15" w:rsidRPr="000D039F" w:rsidRDefault="00902A15" w:rsidP="002B408A">
            <w:pPr>
              <w:tabs>
                <w:tab w:val="clear" w:pos="1134"/>
                <w:tab w:val="clear" w:pos="1871"/>
                <w:tab w:val="clear" w:pos="2268"/>
              </w:tabs>
              <w:spacing w:before="40"/>
              <w:rPr>
                <w:lang w:val="ru-RU"/>
              </w:rPr>
            </w:pPr>
          </w:p>
        </w:tc>
        <w:tc>
          <w:tcPr>
            <w:tcW w:w="3528" w:type="pct"/>
          </w:tcPr>
          <w:p w14:paraId="7661A431" w14:textId="77777777" w:rsidR="00902A15" w:rsidRPr="000D039F" w:rsidRDefault="00902A15" w:rsidP="002B408A">
            <w:pPr>
              <w:tabs>
                <w:tab w:val="clear" w:pos="1134"/>
                <w:tab w:val="clear" w:pos="1871"/>
                <w:tab w:val="clear" w:pos="2268"/>
              </w:tabs>
              <w:spacing w:before="40"/>
              <w:jc w:val="left"/>
              <w:rPr>
                <w:lang w:val="ru-RU"/>
              </w:rPr>
            </w:pPr>
          </w:p>
        </w:tc>
      </w:tr>
      <w:tr w:rsidR="00902A15" w:rsidRPr="000D039F" w14:paraId="4B0B27DD" w14:textId="77777777" w:rsidTr="006A77B7">
        <w:trPr>
          <w:trHeight w:val="285"/>
        </w:trPr>
        <w:tc>
          <w:tcPr>
            <w:tcW w:w="809" w:type="pct"/>
          </w:tcPr>
          <w:p w14:paraId="674CD2F2" w14:textId="7817946E" w:rsidR="00902A15" w:rsidRPr="000D039F" w:rsidRDefault="00902A15" w:rsidP="002B408A">
            <w:pPr>
              <w:tabs>
                <w:tab w:val="clear" w:pos="1134"/>
              </w:tabs>
              <w:spacing w:before="40"/>
              <w:ind w:left="1418" w:hanging="1418"/>
              <w:rPr>
                <w:lang w:val="ru-RU"/>
              </w:rPr>
            </w:pPr>
            <w:r w:rsidRPr="000D039F">
              <w:rPr>
                <w:b/>
                <w:bCs/>
                <w:lang w:val="ru-RU"/>
              </w:rPr>
              <w:t>F</w:t>
            </w:r>
          </w:p>
        </w:tc>
        <w:tc>
          <w:tcPr>
            <w:tcW w:w="663" w:type="pct"/>
          </w:tcPr>
          <w:p w14:paraId="09458906" w14:textId="77777777" w:rsidR="00902A15" w:rsidRPr="000D039F" w:rsidRDefault="00902A15" w:rsidP="002B408A">
            <w:pPr>
              <w:tabs>
                <w:tab w:val="clear" w:pos="1134"/>
                <w:tab w:val="clear" w:pos="1871"/>
                <w:tab w:val="clear" w:pos="2268"/>
              </w:tabs>
              <w:spacing w:before="40"/>
              <w:rPr>
                <w:lang w:val="ru-RU"/>
              </w:rPr>
            </w:pPr>
          </w:p>
        </w:tc>
        <w:tc>
          <w:tcPr>
            <w:tcW w:w="3528" w:type="pct"/>
          </w:tcPr>
          <w:p w14:paraId="4BA66F5D" w14:textId="77777777" w:rsidR="00902A15" w:rsidRPr="000D039F" w:rsidRDefault="00902A15" w:rsidP="002B408A">
            <w:pPr>
              <w:tabs>
                <w:tab w:val="clear" w:pos="1134"/>
                <w:tab w:val="clear" w:pos="1871"/>
                <w:tab w:val="clear" w:pos="2268"/>
              </w:tabs>
              <w:spacing w:before="40"/>
              <w:jc w:val="left"/>
              <w:rPr>
                <w:lang w:val="ru-RU"/>
              </w:rPr>
            </w:pPr>
          </w:p>
        </w:tc>
      </w:tr>
      <w:tr w:rsidR="00902A15" w:rsidRPr="000D039F" w14:paraId="5E50B14B" w14:textId="77777777" w:rsidTr="006A77B7">
        <w:trPr>
          <w:trHeight w:val="285"/>
        </w:trPr>
        <w:tc>
          <w:tcPr>
            <w:tcW w:w="809" w:type="pct"/>
          </w:tcPr>
          <w:p w14:paraId="23293EAD" w14:textId="2D71EAB9" w:rsidR="00902A15" w:rsidRPr="000D039F" w:rsidRDefault="00902A15" w:rsidP="002B408A">
            <w:pPr>
              <w:tabs>
                <w:tab w:val="clear" w:pos="1134"/>
              </w:tabs>
              <w:spacing w:before="40"/>
              <w:ind w:left="1418" w:hanging="1418"/>
              <w:rPr>
                <w:lang w:val="ru-RU"/>
              </w:rPr>
            </w:pPr>
            <w:r w:rsidRPr="000D039F">
              <w:rPr>
                <w:lang w:val="ru-RU"/>
              </w:rPr>
              <w:t>FAX</w:t>
            </w:r>
          </w:p>
        </w:tc>
        <w:tc>
          <w:tcPr>
            <w:tcW w:w="663" w:type="pct"/>
          </w:tcPr>
          <w:p w14:paraId="0056291A" w14:textId="77777777" w:rsidR="00902A15" w:rsidRPr="000D039F" w:rsidRDefault="00902A15" w:rsidP="002B408A">
            <w:pPr>
              <w:tabs>
                <w:tab w:val="clear" w:pos="1134"/>
                <w:tab w:val="clear" w:pos="1871"/>
                <w:tab w:val="clear" w:pos="2268"/>
              </w:tabs>
              <w:spacing w:before="40"/>
              <w:rPr>
                <w:lang w:val="ru-RU"/>
              </w:rPr>
            </w:pPr>
          </w:p>
        </w:tc>
        <w:tc>
          <w:tcPr>
            <w:tcW w:w="3528" w:type="pct"/>
          </w:tcPr>
          <w:p w14:paraId="0473820C" w14:textId="00661A54" w:rsidR="00902A15" w:rsidRPr="000D039F" w:rsidRDefault="00902A15" w:rsidP="002B408A">
            <w:pPr>
              <w:tabs>
                <w:tab w:val="clear" w:pos="1134"/>
                <w:tab w:val="clear" w:pos="1871"/>
                <w:tab w:val="clear" w:pos="2268"/>
              </w:tabs>
              <w:spacing w:before="40"/>
              <w:jc w:val="left"/>
              <w:rPr>
                <w:lang w:val="ru-RU"/>
              </w:rPr>
            </w:pPr>
            <w:r w:rsidRPr="000D039F">
              <w:rPr>
                <w:lang w:val="ru-RU"/>
              </w:rPr>
              <w:t>Факсимильный аппарат</w:t>
            </w:r>
          </w:p>
        </w:tc>
      </w:tr>
      <w:tr w:rsidR="00902A15" w:rsidRPr="000D039F" w14:paraId="558C587B" w14:textId="77777777" w:rsidTr="006A77B7">
        <w:trPr>
          <w:trHeight w:val="285"/>
        </w:trPr>
        <w:tc>
          <w:tcPr>
            <w:tcW w:w="809" w:type="pct"/>
          </w:tcPr>
          <w:p w14:paraId="5859E386" w14:textId="042B3D3B" w:rsidR="00902A15" w:rsidRPr="000D039F" w:rsidRDefault="00902A15" w:rsidP="002B408A">
            <w:pPr>
              <w:tabs>
                <w:tab w:val="clear" w:pos="1134"/>
              </w:tabs>
              <w:spacing w:before="40"/>
              <w:ind w:left="1418" w:hanging="1418"/>
              <w:rPr>
                <w:lang w:val="ru-RU"/>
              </w:rPr>
            </w:pPr>
            <w:r w:rsidRPr="000D039F">
              <w:rPr>
                <w:lang w:val="ru-RU"/>
              </w:rPr>
              <w:t>FC</w:t>
            </w:r>
          </w:p>
        </w:tc>
        <w:tc>
          <w:tcPr>
            <w:tcW w:w="663" w:type="pct"/>
          </w:tcPr>
          <w:p w14:paraId="0B7A7688" w14:textId="5AE4FEF2" w:rsidR="00902A15" w:rsidRPr="000D039F" w:rsidRDefault="00902A15" w:rsidP="002B408A">
            <w:pPr>
              <w:tabs>
                <w:tab w:val="clear" w:pos="1134"/>
                <w:tab w:val="clear" w:pos="1871"/>
                <w:tab w:val="clear" w:pos="2268"/>
              </w:tabs>
              <w:spacing w:before="40"/>
              <w:rPr>
                <w:lang w:val="ru-RU"/>
              </w:rPr>
            </w:pPr>
          </w:p>
        </w:tc>
        <w:tc>
          <w:tcPr>
            <w:tcW w:w="3528" w:type="pct"/>
          </w:tcPr>
          <w:p w14:paraId="7421F3A1" w14:textId="35521025" w:rsidR="00902A15" w:rsidRPr="000D039F" w:rsidRDefault="00902A15" w:rsidP="002B408A">
            <w:pPr>
              <w:tabs>
                <w:tab w:val="clear" w:pos="1134"/>
                <w:tab w:val="clear" w:pos="1871"/>
                <w:tab w:val="clear" w:pos="2268"/>
              </w:tabs>
              <w:spacing w:before="40"/>
              <w:jc w:val="left"/>
              <w:rPr>
                <w:lang w:val="ru-RU"/>
              </w:rPr>
            </w:pPr>
            <w:r w:rsidRPr="000D039F">
              <w:rPr>
                <w:lang w:val="ru-RU"/>
              </w:rPr>
              <w:t>Псевдоцветной</w:t>
            </w:r>
          </w:p>
        </w:tc>
      </w:tr>
      <w:tr w:rsidR="00902A15" w:rsidRPr="000D039F" w14:paraId="5CB419DB" w14:textId="77777777" w:rsidTr="006A77B7">
        <w:trPr>
          <w:trHeight w:val="285"/>
        </w:trPr>
        <w:tc>
          <w:tcPr>
            <w:tcW w:w="809" w:type="pct"/>
          </w:tcPr>
          <w:p w14:paraId="2EB4E1DD" w14:textId="0450C978" w:rsidR="00902A15" w:rsidRPr="000D039F" w:rsidRDefault="00902A15" w:rsidP="002B408A">
            <w:pPr>
              <w:tabs>
                <w:tab w:val="clear" w:pos="1134"/>
              </w:tabs>
              <w:spacing w:before="40"/>
              <w:ind w:left="1418" w:hanging="1418"/>
              <w:rPr>
                <w:lang w:val="ru-RU"/>
              </w:rPr>
            </w:pPr>
            <w:r w:rsidRPr="000D039F">
              <w:rPr>
                <w:lang w:val="ru-RU"/>
              </w:rPr>
              <w:t>FCC</w:t>
            </w:r>
          </w:p>
        </w:tc>
        <w:tc>
          <w:tcPr>
            <w:tcW w:w="663" w:type="pct"/>
          </w:tcPr>
          <w:p w14:paraId="6C49992C" w14:textId="1E156973" w:rsidR="00902A15" w:rsidRPr="000D039F" w:rsidRDefault="00902A15" w:rsidP="002B408A">
            <w:pPr>
              <w:tabs>
                <w:tab w:val="clear" w:pos="1134"/>
                <w:tab w:val="clear" w:pos="1871"/>
                <w:tab w:val="clear" w:pos="2268"/>
              </w:tabs>
              <w:spacing w:before="40"/>
              <w:rPr>
                <w:lang w:val="ru-RU"/>
              </w:rPr>
            </w:pPr>
          </w:p>
        </w:tc>
        <w:tc>
          <w:tcPr>
            <w:tcW w:w="3528" w:type="pct"/>
          </w:tcPr>
          <w:p w14:paraId="5E862E89" w14:textId="28423116" w:rsidR="00902A15" w:rsidRPr="000D039F" w:rsidRDefault="00902A15" w:rsidP="002B408A">
            <w:pPr>
              <w:tabs>
                <w:tab w:val="clear" w:pos="1134"/>
                <w:tab w:val="clear" w:pos="1871"/>
                <w:tab w:val="clear" w:pos="2268"/>
              </w:tabs>
              <w:spacing w:before="40"/>
              <w:jc w:val="left"/>
              <w:rPr>
                <w:lang w:val="ru-RU"/>
              </w:rPr>
            </w:pPr>
            <w:r w:rsidRPr="000D039F">
              <w:rPr>
                <w:lang w:val="ru-RU"/>
              </w:rPr>
              <w:t>Композитные изображения в условных цветах</w:t>
            </w:r>
          </w:p>
        </w:tc>
      </w:tr>
      <w:tr w:rsidR="00902A15" w:rsidRPr="000D039F" w14:paraId="79B3DEA1" w14:textId="77777777" w:rsidTr="006A77B7">
        <w:trPr>
          <w:trHeight w:val="285"/>
        </w:trPr>
        <w:tc>
          <w:tcPr>
            <w:tcW w:w="809" w:type="pct"/>
          </w:tcPr>
          <w:p w14:paraId="157037A0" w14:textId="0470B157" w:rsidR="00902A15" w:rsidRPr="000D039F" w:rsidRDefault="00902A15" w:rsidP="002B408A">
            <w:pPr>
              <w:tabs>
                <w:tab w:val="clear" w:pos="1134"/>
              </w:tabs>
              <w:spacing w:before="40"/>
              <w:ind w:left="1418" w:hanging="1418"/>
              <w:rPr>
                <w:lang w:val="ru-RU"/>
              </w:rPr>
            </w:pPr>
            <w:r w:rsidRPr="000D039F">
              <w:rPr>
                <w:lang w:val="ru-RU"/>
              </w:rPr>
              <w:t>FCC</w:t>
            </w:r>
          </w:p>
        </w:tc>
        <w:tc>
          <w:tcPr>
            <w:tcW w:w="663" w:type="pct"/>
          </w:tcPr>
          <w:p w14:paraId="0D12A6A8" w14:textId="0CAF0FEA" w:rsidR="00902A15" w:rsidRPr="000D039F" w:rsidRDefault="00902A15" w:rsidP="002B408A">
            <w:pPr>
              <w:tabs>
                <w:tab w:val="clear" w:pos="1134"/>
                <w:tab w:val="clear" w:pos="1871"/>
                <w:tab w:val="clear" w:pos="2268"/>
              </w:tabs>
              <w:spacing w:before="40"/>
              <w:rPr>
                <w:lang w:val="ru-RU"/>
              </w:rPr>
            </w:pPr>
            <w:r w:rsidRPr="000D039F">
              <w:rPr>
                <w:lang w:val="ru-RU"/>
              </w:rPr>
              <w:t>ФКС</w:t>
            </w:r>
          </w:p>
        </w:tc>
        <w:tc>
          <w:tcPr>
            <w:tcW w:w="3528" w:type="pct"/>
          </w:tcPr>
          <w:p w14:paraId="1F9030FB" w14:textId="0E61E413" w:rsidR="00902A15" w:rsidRPr="000D039F" w:rsidRDefault="00902A15" w:rsidP="002B408A">
            <w:pPr>
              <w:tabs>
                <w:tab w:val="clear" w:pos="1134"/>
                <w:tab w:val="clear" w:pos="1871"/>
                <w:tab w:val="clear" w:pos="2268"/>
              </w:tabs>
              <w:spacing w:before="40"/>
              <w:jc w:val="left"/>
              <w:rPr>
                <w:lang w:val="ru-RU"/>
              </w:rPr>
            </w:pPr>
            <w:r w:rsidRPr="000D039F">
              <w:rPr>
                <w:lang w:val="ru-RU"/>
              </w:rPr>
              <w:t xml:space="preserve">Федеральная комиссия связи </w:t>
            </w:r>
          </w:p>
        </w:tc>
      </w:tr>
      <w:tr w:rsidR="00902A15" w:rsidRPr="000D039F" w14:paraId="28F8C4E4" w14:textId="77777777" w:rsidTr="006A77B7">
        <w:trPr>
          <w:trHeight w:val="285"/>
        </w:trPr>
        <w:tc>
          <w:tcPr>
            <w:tcW w:w="809" w:type="pct"/>
          </w:tcPr>
          <w:p w14:paraId="0C865830" w14:textId="6AA61D04" w:rsidR="00902A15" w:rsidRPr="000D039F" w:rsidRDefault="00902A15" w:rsidP="002B408A">
            <w:pPr>
              <w:tabs>
                <w:tab w:val="clear" w:pos="1134"/>
              </w:tabs>
              <w:spacing w:before="40"/>
              <w:ind w:left="1418" w:hanging="1418"/>
              <w:rPr>
                <w:lang w:val="ru-RU"/>
              </w:rPr>
            </w:pPr>
            <w:r w:rsidRPr="000D039F">
              <w:rPr>
                <w:lang w:val="ru-RU"/>
              </w:rPr>
              <w:t>FDM</w:t>
            </w:r>
          </w:p>
        </w:tc>
        <w:tc>
          <w:tcPr>
            <w:tcW w:w="663" w:type="pct"/>
          </w:tcPr>
          <w:p w14:paraId="18F1E90E" w14:textId="78EDEE89" w:rsidR="00902A15" w:rsidRPr="000D039F" w:rsidRDefault="00902A15" w:rsidP="002B408A">
            <w:pPr>
              <w:tabs>
                <w:tab w:val="clear" w:pos="1134"/>
                <w:tab w:val="clear" w:pos="1871"/>
                <w:tab w:val="clear" w:pos="2268"/>
              </w:tabs>
              <w:spacing w:before="40"/>
              <w:rPr>
                <w:lang w:val="ru-RU"/>
              </w:rPr>
            </w:pPr>
          </w:p>
        </w:tc>
        <w:tc>
          <w:tcPr>
            <w:tcW w:w="3528" w:type="pct"/>
          </w:tcPr>
          <w:p w14:paraId="138679BB" w14:textId="5C776087" w:rsidR="00902A15" w:rsidRPr="000D039F" w:rsidRDefault="00902A15" w:rsidP="002B408A">
            <w:pPr>
              <w:tabs>
                <w:tab w:val="clear" w:pos="1134"/>
                <w:tab w:val="clear" w:pos="1871"/>
                <w:tab w:val="clear" w:pos="2268"/>
              </w:tabs>
              <w:spacing w:before="40"/>
              <w:jc w:val="left"/>
              <w:rPr>
                <w:lang w:val="ru-RU"/>
              </w:rPr>
            </w:pPr>
            <w:r w:rsidRPr="000D039F">
              <w:rPr>
                <w:lang w:val="ru-RU"/>
              </w:rPr>
              <w:t>Мультиплексирование с частотным разделением</w:t>
            </w:r>
          </w:p>
        </w:tc>
      </w:tr>
      <w:tr w:rsidR="00902A15" w:rsidRPr="000D039F" w14:paraId="607B860E" w14:textId="77777777" w:rsidTr="006A77B7">
        <w:trPr>
          <w:trHeight w:val="285"/>
        </w:trPr>
        <w:tc>
          <w:tcPr>
            <w:tcW w:w="809" w:type="pct"/>
          </w:tcPr>
          <w:p w14:paraId="77DF0725" w14:textId="7DD2BAD9" w:rsidR="00902A15" w:rsidRPr="000D039F" w:rsidRDefault="00902A15" w:rsidP="002B408A">
            <w:pPr>
              <w:tabs>
                <w:tab w:val="clear" w:pos="1134"/>
              </w:tabs>
              <w:spacing w:before="40"/>
              <w:ind w:left="1418" w:hanging="1418"/>
              <w:rPr>
                <w:lang w:val="ru-RU"/>
              </w:rPr>
            </w:pPr>
            <w:r w:rsidRPr="000D039F">
              <w:rPr>
                <w:lang w:val="ru-RU"/>
              </w:rPr>
              <w:t>FFT</w:t>
            </w:r>
          </w:p>
        </w:tc>
        <w:tc>
          <w:tcPr>
            <w:tcW w:w="663" w:type="pct"/>
          </w:tcPr>
          <w:p w14:paraId="42220722" w14:textId="76A746C2" w:rsidR="00902A15" w:rsidRPr="000D039F" w:rsidRDefault="00902A15" w:rsidP="002B408A">
            <w:pPr>
              <w:tabs>
                <w:tab w:val="clear" w:pos="1134"/>
                <w:tab w:val="clear" w:pos="1871"/>
                <w:tab w:val="clear" w:pos="2268"/>
              </w:tabs>
              <w:spacing w:before="40"/>
              <w:rPr>
                <w:lang w:val="ru-RU"/>
              </w:rPr>
            </w:pPr>
            <w:r w:rsidRPr="000D039F">
              <w:rPr>
                <w:lang w:val="ru-RU"/>
              </w:rPr>
              <w:t>БПФ</w:t>
            </w:r>
          </w:p>
        </w:tc>
        <w:tc>
          <w:tcPr>
            <w:tcW w:w="3528" w:type="pct"/>
          </w:tcPr>
          <w:p w14:paraId="2E788463" w14:textId="6ABEFAA6" w:rsidR="00902A15" w:rsidRPr="000D039F" w:rsidRDefault="00902A15" w:rsidP="002B408A">
            <w:pPr>
              <w:tabs>
                <w:tab w:val="clear" w:pos="1134"/>
                <w:tab w:val="clear" w:pos="1871"/>
                <w:tab w:val="clear" w:pos="2268"/>
              </w:tabs>
              <w:spacing w:before="40"/>
              <w:jc w:val="left"/>
              <w:rPr>
                <w:lang w:val="ru-RU"/>
              </w:rPr>
            </w:pPr>
            <w:r w:rsidRPr="000D039F">
              <w:rPr>
                <w:lang w:val="ru-RU"/>
              </w:rPr>
              <w:t>Быстрое преобразование Фурье</w:t>
            </w:r>
          </w:p>
        </w:tc>
      </w:tr>
      <w:tr w:rsidR="00902A15" w:rsidRPr="000D039F" w14:paraId="0A903B52" w14:textId="77777777" w:rsidTr="006A77B7">
        <w:trPr>
          <w:trHeight w:val="285"/>
        </w:trPr>
        <w:tc>
          <w:tcPr>
            <w:tcW w:w="809" w:type="pct"/>
          </w:tcPr>
          <w:p w14:paraId="598C20DB" w14:textId="5A406765" w:rsidR="00902A15" w:rsidRPr="000D039F" w:rsidRDefault="00902A15" w:rsidP="002B408A">
            <w:pPr>
              <w:tabs>
                <w:tab w:val="clear" w:pos="1134"/>
              </w:tabs>
              <w:spacing w:before="40"/>
              <w:ind w:left="1418" w:hanging="1418"/>
              <w:rPr>
                <w:lang w:val="ru-RU"/>
              </w:rPr>
            </w:pPr>
            <w:r w:rsidRPr="000D039F">
              <w:rPr>
                <w:lang w:val="ru-RU"/>
              </w:rPr>
              <w:t>FIFO</w:t>
            </w:r>
          </w:p>
        </w:tc>
        <w:tc>
          <w:tcPr>
            <w:tcW w:w="663" w:type="pct"/>
          </w:tcPr>
          <w:p w14:paraId="6FD56A0A" w14:textId="0A528780" w:rsidR="00902A15" w:rsidRPr="000D039F" w:rsidRDefault="00902A15" w:rsidP="002B408A">
            <w:pPr>
              <w:tabs>
                <w:tab w:val="clear" w:pos="1134"/>
                <w:tab w:val="clear" w:pos="1871"/>
                <w:tab w:val="clear" w:pos="2268"/>
              </w:tabs>
              <w:spacing w:before="40"/>
              <w:rPr>
                <w:lang w:val="ru-RU"/>
              </w:rPr>
            </w:pPr>
            <w:r w:rsidRPr="000D039F">
              <w:rPr>
                <w:lang w:val="ru-RU"/>
              </w:rPr>
              <w:t>ФИФО</w:t>
            </w:r>
          </w:p>
        </w:tc>
        <w:tc>
          <w:tcPr>
            <w:tcW w:w="3528" w:type="pct"/>
          </w:tcPr>
          <w:p w14:paraId="695204D4" w14:textId="3BA2A9D1" w:rsidR="00902A15" w:rsidRPr="000D039F" w:rsidRDefault="00902A15" w:rsidP="002B408A">
            <w:pPr>
              <w:tabs>
                <w:tab w:val="clear" w:pos="1134"/>
                <w:tab w:val="clear" w:pos="1871"/>
                <w:tab w:val="clear" w:pos="2268"/>
              </w:tabs>
              <w:spacing w:before="40"/>
              <w:jc w:val="left"/>
              <w:rPr>
                <w:lang w:val="ru-RU"/>
              </w:rPr>
            </w:pPr>
            <w:r w:rsidRPr="000D039F">
              <w:rPr>
                <w:lang w:val="ru-RU"/>
              </w:rPr>
              <w:t>Обслуживание в порядке поступления</w:t>
            </w:r>
          </w:p>
        </w:tc>
      </w:tr>
      <w:tr w:rsidR="00902A15" w:rsidRPr="000D039F" w14:paraId="19A722FC" w14:textId="77777777" w:rsidTr="006A77B7">
        <w:trPr>
          <w:trHeight w:val="285"/>
        </w:trPr>
        <w:tc>
          <w:tcPr>
            <w:tcW w:w="809" w:type="pct"/>
          </w:tcPr>
          <w:p w14:paraId="16255F3B" w14:textId="3BF5E255" w:rsidR="00902A15" w:rsidRPr="000D039F" w:rsidRDefault="00902A15" w:rsidP="002B408A">
            <w:pPr>
              <w:tabs>
                <w:tab w:val="clear" w:pos="1134"/>
              </w:tabs>
              <w:spacing w:before="40"/>
              <w:ind w:left="1418" w:hanging="1418"/>
              <w:rPr>
                <w:lang w:val="ru-RU"/>
              </w:rPr>
            </w:pPr>
            <w:r w:rsidRPr="000D039F">
              <w:rPr>
                <w:lang w:val="ru-RU"/>
              </w:rPr>
              <w:t>FM</w:t>
            </w:r>
          </w:p>
        </w:tc>
        <w:tc>
          <w:tcPr>
            <w:tcW w:w="663" w:type="pct"/>
          </w:tcPr>
          <w:p w14:paraId="32C3230A" w14:textId="1B24F944" w:rsidR="00902A15" w:rsidRPr="000D039F" w:rsidRDefault="00902A15" w:rsidP="002B408A">
            <w:pPr>
              <w:tabs>
                <w:tab w:val="clear" w:pos="1134"/>
                <w:tab w:val="clear" w:pos="1871"/>
                <w:tab w:val="clear" w:pos="2268"/>
              </w:tabs>
              <w:spacing w:before="40"/>
              <w:rPr>
                <w:lang w:val="ru-RU"/>
              </w:rPr>
            </w:pPr>
            <w:r w:rsidRPr="000D039F">
              <w:rPr>
                <w:lang w:val="ru-RU"/>
              </w:rPr>
              <w:t>ЧМ</w:t>
            </w:r>
          </w:p>
        </w:tc>
        <w:tc>
          <w:tcPr>
            <w:tcW w:w="3528" w:type="pct"/>
          </w:tcPr>
          <w:p w14:paraId="032410DA" w14:textId="6A5985E6" w:rsidR="00902A15" w:rsidRPr="000D039F" w:rsidRDefault="00902A15" w:rsidP="002B408A">
            <w:pPr>
              <w:tabs>
                <w:tab w:val="clear" w:pos="1134"/>
                <w:tab w:val="clear" w:pos="1871"/>
                <w:tab w:val="clear" w:pos="2268"/>
              </w:tabs>
              <w:spacing w:before="40"/>
              <w:jc w:val="left"/>
              <w:rPr>
                <w:lang w:val="ru-RU"/>
              </w:rPr>
            </w:pPr>
            <w:r w:rsidRPr="000D039F">
              <w:rPr>
                <w:lang w:val="ru-RU"/>
              </w:rPr>
              <w:t>Частотная модуляция</w:t>
            </w:r>
          </w:p>
        </w:tc>
      </w:tr>
      <w:tr w:rsidR="00902A15" w:rsidRPr="000D039F" w14:paraId="753B45F5" w14:textId="77777777" w:rsidTr="006A77B7">
        <w:trPr>
          <w:trHeight w:val="285"/>
        </w:trPr>
        <w:tc>
          <w:tcPr>
            <w:tcW w:w="809" w:type="pct"/>
          </w:tcPr>
          <w:p w14:paraId="1E83E33C" w14:textId="7DF7B2A0" w:rsidR="00902A15" w:rsidRPr="000D039F" w:rsidRDefault="00902A15" w:rsidP="002B408A">
            <w:pPr>
              <w:tabs>
                <w:tab w:val="clear" w:pos="1134"/>
              </w:tabs>
              <w:spacing w:before="40"/>
              <w:ind w:left="1418" w:hanging="1418"/>
              <w:rPr>
                <w:lang w:val="ru-RU"/>
              </w:rPr>
            </w:pPr>
            <w:r w:rsidRPr="000D039F">
              <w:rPr>
                <w:lang w:val="ru-RU"/>
              </w:rPr>
              <w:t>FOV</w:t>
            </w:r>
          </w:p>
        </w:tc>
        <w:tc>
          <w:tcPr>
            <w:tcW w:w="663" w:type="pct"/>
          </w:tcPr>
          <w:p w14:paraId="44B144F8" w14:textId="23972833" w:rsidR="00902A15" w:rsidRPr="000D039F" w:rsidRDefault="00902A15" w:rsidP="002B408A">
            <w:pPr>
              <w:tabs>
                <w:tab w:val="clear" w:pos="1134"/>
                <w:tab w:val="clear" w:pos="1871"/>
                <w:tab w:val="clear" w:pos="2268"/>
              </w:tabs>
              <w:spacing w:before="40"/>
              <w:rPr>
                <w:lang w:val="ru-RU"/>
              </w:rPr>
            </w:pPr>
          </w:p>
        </w:tc>
        <w:tc>
          <w:tcPr>
            <w:tcW w:w="3528" w:type="pct"/>
          </w:tcPr>
          <w:p w14:paraId="5FAFC591" w14:textId="0772B3A2" w:rsidR="00902A15" w:rsidRPr="000D039F" w:rsidRDefault="00902A15" w:rsidP="002B408A">
            <w:pPr>
              <w:tabs>
                <w:tab w:val="clear" w:pos="1134"/>
                <w:tab w:val="clear" w:pos="1871"/>
                <w:tab w:val="clear" w:pos="2268"/>
              </w:tabs>
              <w:spacing w:before="40"/>
              <w:jc w:val="left"/>
              <w:rPr>
                <w:lang w:val="ru-RU"/>
              </w:rPr>
            </w:pPr>
            <w:r w:rsidRPr="000D039F">
              <w:rPr>
                <w:lang w:val="ru-RU"/>
              </w:rPr>
              <w:t>Поле обзора или зона обслуживания</w:t>
            </w:r>
          </w:p>
        </w:tc>
      </w:tr>
      <w:tr w:rsidR="00902A15" w:rsidRPr="000D039F" w14:paraId="0F646DF7" w14:textId="77777777" w:rsidTr="006A77B7">
        <w:trPr>
          <w:trHeight w:val="285"/>
        </w:trPr>
        <w:tc>
          <w:tcPr>
            <w:tcW w:w="809" w:type="pct"/>
          </w:tcPr>
          <w:p w14:paraId="3EEC84CA" w14:textId="1ADB4D10" w:rsidR="00902A15" w:rsidRPr="000D039F" w:rsidRDefault="00902A15" w:rsidP="002B408A">
            <w:pPr>
              <w:tabs>
                <w:tab w:val="clear" w:pos="1134"/>
              </w:tabs>
              <w:spacing w:before="40"/>
              <w:ind w:left="1418" w:hanging="1418"/>
              <w:rPr>
                <w:lang w:val="ru-RU"/>
              </w:rPr>
            </w:pPr>
            <w:r w:rsidRPr="000D039F">
              <w:rPr>
                <w:lang w:val="ru-RU"/>
              </w:rPr>
              <w:t>fps</w:t>
            </w:r>
          </w:p>
        </w:tc>
        <w:tc>
          <w:tcPr>
            <w:tcW w:w="663" w:type="pct"/>
          </w:tcPr>
          <w:p w14:paraId="12AF1C97" w14:textId="3E69053B" w:rsidR="00902A15" w:rsidRPr="000D039F" w:rsidRDefault="00902A15" w:rsidP="002B408A">
            <w:pPr>
              <w:tabs>
                <w:tab w:val="clear" w:pos="1134"/>
                <w:tab w:val="clear" w:pos="1871"/>
                <w:tab w:val="clear" w:pos="2268"/>
              </w:tabs>
              <w:spacing w:before="40"/>
              <w:rPr>
                <w:lang w:val="ru-RU"/>
              </w:rPr>
            </w:pPr>
            <w:r w:rsidRPr="000D039F">
              <w:rPr>
                <w:lang w:val="ru-RU"/>
              </w:rPr>
              <w:t>к/с</w:t>
            </w:r>
          </w:p>
        </w:tc>
        <w:tc>
          <w:tcPr>
            <w:tcW w:w="3528" w:type="pct"/>
          </w:tcPr>
          <w:p w14:paraId="62E89336" w14:textId="5661F09E" w:rsidR="00902A15" w:rsidRPr="000D039F" w:rsidRDefault="00902A15" w:rsidP="002B408A">
            <w:pPr>
              <w:tabs>
                <w:tab w:val="clear" w:pos="1134"/>
                <w:tab w:val="clear" w:pos="1871"/>
                <w:tab w:val="clear" w:pos="2268"/>
              </w:tabs>
              <w:spacing w:before="40"/>
              <w:jc w:val="left"/>
              <w:rPr>
                <w:lang w:val="ru-RU"/>
              </w:rPr>
            </w:pPr>
            <w:r w:rsidRPr="000D039F">
              <w:rPr>
                <w:lang w:val="ru-RU"/>
              </w:rPr>
              <w:t>Кадров в секунду</w:t>
            </w:r>
          </w:p>
        </w:tc>
      </w:tr>
      <w:tr w:rsidR="00902A15" w:rsidRPr="000D039F" w14:paraId="029BBDFD" w14:textId="77777777" w:rsidTr="006A77B7">
        <w:trPr>
          <w:trHeight w:val="285"/>
        </w:trPr>
        <w:tc>
          <w:tcPr>
            <w:tcW w:w="809" w:type="pct"/>
          </w:tcPr>
          <w:p w14:paraId="4D62C778" w14:textId="2BD43A40" w:rsidR="00902A15" w:rsidRPr="000D039F" w:rsidRDefault="00902A15" w:rsidP="002B408A">
            <w:pPr>
              <w:tabs>
                <w:tab w:val="clear" w:pos="1134"/>
              </w:tabs>
              <w:spacing w:before="40"/>
              <w:ind w:left="1418" w:hanging="1418"/>
              <w:rPr>
                <w:lang w:val="ru-RU"/>
              </w:rPr>
            </w:pPr>
            <w:r w:rsidRPr="000D039F">
              <w:rPr>
                <w:lang w:val="ru-RU"/>
              </w:rPr>
              <w:lastRenderedPageBreak/>
              <w:t>FSK</w:t>
            </w:r>
          </w:p>
        </w:tc>
        <w:tc>
          <w:tcPr>
            <w:tcW w:w="663" w:type="pct"/>
          </w:tcPr>
          <w:p w14:paraId="618B2800" w14:textId="5DFA8DCF" w:rsidR="00902A15" w:rsidRPr="000D039F" w:rsidRDefault="00902A15" w:rsidP="002B408A">
            <w:pPr>
              <w:tabs>
                <w:tab w:val="clear" w:pos="1134"/>
                <w:tab w:val="clear" w:pos="1871"/>
                <w:tab w:val="clear" w:pos="2268"/>
              </w:tabs>
              <w:spacing w:before="40"/>
              <w:rPr>
                <w:lang w:val="ru-RU"/>
              </w:rPr>
            </w:pPr>
            <w:r w:rsidRPr="000D039F">
              <w:rPr>
                <w:lang w:val="ru-RU"/>
              </w:rPr>
              <w:t>ЧМН</w:t>
            </w:r>
          </w:p>
        </w:tc>
        <w:tc>
          <w:tcPr>
            <w:tcW w:w="3528" w:type="pct"/>
          </w:tcPr>
          <w:p w14:paraId="328A66EF" w14:textId="0658C208" w:rsidR="00902A15" w:rsidRPr="000D039F" w:rsidRDefault="00902A15" w:rsidP="002B408A">
            <w:pPr>
              <w:tabs>
                <w:tab w:val="clear" w:pos="1134"/>
                <w:tab w:val="clear" w:pos="1871"/>
                <w:tab w:val="clear" w:pos="2268"/>
              </w:tabs>
              <w:spacing w:before="40"/>
              <w:jc w:val="left"/>
              <w:rPr>
                <w:lang w:val="ru-RU"/>
              </w:rPr>
            </w:pPr>
            <w:r w:rsidRPr="000D039F">
              <w:rPr>
                <w:lang w:val="ru-RU"/>
              </w:rPr>
              <w:t>Частотная манипуляция</w:t>
            </w:r>
          </w:p>
        </w:tc>
      </w:tr>
      <w:tr w:rsidR="00902A15" w:rsidRPr="000D039F" w14:paraId="53494F69" w14:textId="77777777" w:rsidTr="006A77B7">
        <w:trPr>
          <w:trHeight w:val="285"/>
        </w:trPr>
        <w:tc>
          <w:tcPr>
            <w:tcW w:w="809" w:type="pct"/>
          </w:tcPr>
          <w:p w14:paraId="237C4D2E" w14:textId="3E7854AC" w:rsidR="00902A15" w:rsidRPr="000D039F" w:rsidRDefault="00902A15" w:rsidP="002B408A">
            <w:pPr>
              <w:tabs>
                <w:tab w:val="clear" w:pos="1134"/>
              </w:tabs>
              <w:spacing w:before="40"/>
              <w:ind w:left="1418" w:hanging="1418"/>
              <w:rPr>
                <w:lang w:val="ru-RU"/>
              </w:rPr>
            </w:pPr>
            <w:r w:rsidRPr="000D039F">
              <w:rPr>
                <w:lang w:val="ru-RU"/>
              </w:rPr>
              <w:t>FSS</w:t>
            </w:r>
          </w:p>
        </w:tc>
        <w:tc>
          <w:tcPr>
            <w:tcW w:w="663" w:type="pct"/>
          </w:tcPr>
          <w:p w14:paraId="72A9AA0F" w14:textId="701F352F" w:rsidR="00902A15" w:rsidRPr="000D039F" w:rsidRDefault="00902A15" w:rsidP="002B408A">
            <w:pPr>
              <w:tabs>
                <w:tab w:val="clear" w:pos="1134"/>
                <w:tab w:val="clear" w:pos="1871"/>
                <w:tab w:val="clear" w:pos="2268"/>
              </w:tabs>
              <w:spacing w:before="40"/>
              <w:rPr>
                <w:lang w:val="ru-RU"/>
              </w:rPr>
            </w:pPr>
            <w:r w:rsidRPr="000D039F">
              <w:rPr>
                <w:lang w:val="ru-RU"/>
              </w:rPr>
              <w:t>ФСС</w:t>
            </w:r>
          </w:p>
        </w:tc>
        <w:tc>
          <w:tcPr>
            <w:tcW w:w="3528" w:type="pct"/>
          </w:tcPr>
          <w:p w14:paraId="71EE052C" w14:textId="16185E36" w:rsidR="00902A15" w:rsidRPr="000D039F" w:rsidRDefault="00902A15" w:rsidP="002B408A">
            <w:pPr>
              <w:tabs>
                <w:tab w:val="clear" w:pos="1134"/>
                <w:tab w:val="clear" w:pos="1871"/>
                <w:tab w:val="clear" w:pos="2268"/>
              </w:tabs>
              <w:spacing w:before="40"/>
              <w:jc w:val="left"/>
              <w:rPr>
                <w:lang w:val="ru-RU"/>
              </w:rPr>
            </w:pPr>
            <w:r w:rsidRPr="000D039F">
              <w:rPr>
                <w:lang w:val="ru-RU"/>
              </w:rPr>
              <w:t>Фиксированная спутниковая служба</w:t>
            </w:r>
          </w:p>
        </w:tc>
      </w:tr>
      <w:tr w:rsidR="00902A15" w:rsidRPr="000D039F" w14:paraId="3353C661" w14:textId="77777777" w:rsidTr="006A77B7">
        <w:trPr>
          <w:trHeight w:val="285"/>
        </w:trPr>
        <w:tc>
          <w:tcPr>
            <w:tcW w:w="809" w:type="pct"/>
          </w:tcPr>
          <w:p w14:paraId="4D6885FF" w14:textId="2FEE4FCE" w:rsidR="00902A15" w:rsidRPr="000D039F" w:rsidRDefault="00902A15" w:rsidP="002B408A">
            <w:pPr>
              <w:tabs>
                <w:tab w:val="clear" w:pos="1134"/>
              </w:tabs>
              <w:spacing w:before="40"/>
              <w:ind w:left="1418" w:hanging="1418"/>
              <w:rPr>
                <w:lang w:val="ru-RU"/>
              </w:rPr>
            </w:pPr>
            <w:r w:rsidRPr="000D039F">
              <w:rPr>
                <w:lang w:val="ru-RU"/>
              </w:rPr>
              <w:t>FSS</w:t>
            </w:r>
          </w:p>
        </w:tc>
        <w:tc>
          <w:tcPr>
            <w:tcW w:w="663" w:type="pct"/>
          </w:tcPr>
          <w:p w14:paraId="3DE95BB6" w14:textId="6C76C602" w:rsidR="00902A15" w:rsidRPr="000D039F" w:rsidRDefault="00902A15" w:rsidP="002B408A">
            <w:pPr>
              <w:tabs>
                <w:tab w:val="clear" w:pos="1134"/>
                <w:tab w:val="clear" w:pos="1871"/>
                <w:tab w:val="clear" w:pos="2268"/>
              </w:tabs>
              <w:spacing w:before="40"/>
              <w:rPr>
                <w:lang w:val="ru-RU"/>
              </w:rPr>
            </w:pPr>
          </w:p>
        </w:tc>
        <w:tc>
          <w:tcPr>
            <w:tcW w:w="3528" w:type="pct"/>
          </w:tcPr>
          <w:p w14:paraId="3C7017F4" w14:textId="7E2B513F" w:rsidR="00902A15" w:rsidRPr="000D039F" w:rsidRDefault="00902A15" w:rsidP="002B408A">
            <w:pPr>
              <w:tabs>
                <w:tab w:val="clear" w:pos="1134"/>
                <w:tab w:val="clear" w:pos="1871"/>
                <w:tab w:val="clear" w:pos="2268"/>
              </w:tabs>
              <w:spacing w:before="40"/>
              <w:jc w:val="left"/>
              <w:rPr>
                <w:lang w:val="ru-RU"/>
              </w:rPr>
            </w:pPr>
            <w:r w:rsidRPr="000D039F">
              <w:rPr>
                <w:lang w:val="ru-RU"/>
              </w:rPr>
              <w:t>Система программного обеспечения для составления графика движения самолетов</w:t>
            </w:r>
          </w:p>
        </w:tc>
      </w:tr>
      <w:tr w:rsidR="00DC30E1" w:rsidRPr="000D039F" w14:paraId="7176763E" w14:textId="77777777" w:rsidTr="006A77B7">
        <w:trPr>
          <w:trHeight w:val="285"/>
        </w:trPr>
        <w:tc>
          <w:tcPr>
            <w:tcW w:w="809" w:type="pct"/>
          </w:tcPr>
          <w:p w14:paraId="61CB0790" w14:textId="77777777" w:rsidR="00DC30E1" w:rsidRPr="000D039F" w:rsidRDefault="00DC30E1" w:rsidP="002B408A">
            <w:pPr>
              <w:tabs>
                <w:tab w:val="clear" w:pos="1134"/>
              </w:tabs>
              <w:spacing w:before="40"/>
              <w:ind w:left="1418" w:hanging="1418"/>
              <w:rPr>
                <w:lang w:val="ru-RU"/>
              </w:rPr>
            </w:pPr>
          </w:p>
        </w:tc>
        <w:tc>
          <w:tcPr>
            <w:tcW w:w="663" w:type="pct"/>
          </w:tcPr>
          <w:p w14:paraId="44EE140D" w14:textId="77777777" w:rsidR="00DC30E1" w:rsidRPr="000D039F" w:rsidRDefault="00DC30E1" w:rsidP="002B408A">
            <w:pPr>
              <w:tabs>
                <w:tab w:val="clear" w:pos="1134"/>
                <w:tab w:val="clear" w:pos="1871"/>
                <w:tab w:val="clear" w:pos="2268"/>
              </w:tabs>
              <w:spacing w:before="40"/>
              <w:rPr>
                <w:lang w:val="ru-RU"/>
              </w:rPr>
            </w:pPr>
          </w:p>
        </w:tc>
        <w:tc>
          <w:tcPr>
            <w:tcW w:w="3528" w:type="pct"/>
          </w:tcPr>
          <w:p w14:paraId="7C841069" w14:textId="77777777" w:rsidR="00DC30E1" w:rsidRPr="000D039F" w:rsidRDefault="00DC30E1" w:rsidP="002B408A">
            <w:pPr>
              <w:tabs>
                <w:tab w:val="clear" w:pos="1134"/>
                <w:tab w:val="clear" w:pos="1871"/>
                <w:tab w:val="clear" w:pos="2268"/>
              </w:tabs>
              <w:spacing w:before="40"/>
              <w:jc w:val="left"/>
              <w:rPr>
                <w:lang w:val="ru-RU"/>
              </w:rPr>
            </w:pPr>
          </w:p>
        </w:tc>
      </w:tr>
      <w:tr w:rsidR="00DC30E1" w:rsidRPr="000D039F" w14:paraId="74CF264B" w14:textId="77777777" w:rsidTr="006A77B7">
        <w:trPr>
          <w:trHeight w:val="285"/>
        </w:trPr>
        <w:tc>
          <w:tcPr>
            <w:tcW w:w="809" w:type="pct"/>
          </w:tcPr>
          <w:p w14:paraId="4F22EE65" w14:textId="2CB68308" w:rsidR="00DC30E1" w:rsidRPr="000D039F" w:rsidRDefault="00DC30E1" w:rsidP="002B408A">
            <w:pPr>
              <w:tabs>
                <w:tab w:val="clear" w:pos="1134"/>
              </w:tabs>
              <w:spacing w:before="40"/>
              <w:ind w:left="1418" w:hanging="1418"/>
              <w:rPr>
                <w:lang w:val="ru-RU"/>
              </w:rPr>
            </w:pPr>
            <w:r w:rsidRPr="000D039F">
              <w:rPr>
                <w:b/>
                <w:bCs/>
                <w:lang w:val="ru-RU"/>
              </w:rPr>
              <w:t>G</w:t>
            </w:r>
          </w:p>
        </w:tc>
        <w:tc>
          <w:tcPr>
            <w:tcW w:w="663" w:type="pct"/>
          </w:tcPr>
          <w:p w14:paraId="0A207635" w14:textId="77777777" w:rsidR="00DC30E1" w:rsidRPr="000D039F" w:rsidRDefault="00DC30E1" w:rsidP="002B408A">
            <w:pPr>
              <w:tabs>
                <w:tab w:val="clear" w:pos="1134"/>
                <w:tab w:val="clear" w:pos="1871"/>
                <w:tab w:val="clear" w:pos="2268"/>
              </w:tabs>
              <w:spacing w:before="40"/>
              <w:rPr>
                <w:lang w:val="ru-RU"/>
              </w:rPr>
            </w:pPr>
          </w:p>
        </w:tc>
        <w:tc>
          <w:tcPr>
            <w:tcW w:w="3528" w:type="pct"/>
          </w:tcPr>
          <w:p w14:paraId="1A6376BE" w14:textId="77777777" w:rsidR="00DC30E1" w:rsidRPr="000D039F" w:rsidRDefault="00DC30E1" w:rsidP="002B408A">
            <w:pPr>
              <w:tabs>
                <w:tab w:val="clear" w:pos="1134"/>
                <w:tab w:val="clear" w:pos="1871"/>
                <w:tab w:val="clear" w:pos="2268"/>
              </w:tabs>
              <w:spacing w:before="40"/>
              <w:jc w:val="left"/>
              <w:rPr>
                <w:lang w:val="ru-RU"/>
              </w:rPr>
            </w:pPr>
          </w:p>
        </w:tc>
      </w:tr>
      <w:tr w:rsidR="00DC30E1" w:rsidRPr="000D039F" w14:paraId="23476749" w14:textId="77777777" w:rsidTr="006A77B7">
        <w:trPr>
          <w:trHeight w:val="285"/>
        </w:trPr>
        <w:tc>
          <w:tcPr>
            <w:tcW w:w="809" w:type="pct"/>
          </w:tcPr>
          <w:p w14:paraId="63F3E8FC" w14:textId="6D9F66AC" w:rsidR="00DC30E1" w:rsidRPr="000D039F" w:rsidRDefault="00DC30E1" w:rsidP="002B408A">
            <w:pPr>
              <w:tabs>
                <w:tab w:val="clear" w:pos="1134"/>
              </w:tabs>
              <w:spacing w:before="40"/>
              <w:ind w:left="1418" w:hanging="1418"/>
              <w:rPr>
                <w:lang w:val="ru-RU"/>
              </w:rPr>
            </w:pPr>
            <w:r w:rsidRPr="000D039F">
              <w:rPr>
                <w:lang w:val="ru-RU"/>
              </w:rPr>
              <w:t>GAC</w:t>
            </w:r>
          </w:p>
        </w:tc>
        <w:tc>
          <w:tcPr>
            <w:tcW w:w="663" w:type="pct"/>
          </w:tcPr>
          <w:p w14:paraId="1F3DF400" w14:textId="3A32C60B" w:rsidR="00DC30E1" w:rsidRPr="000D039F" w:rsidRDefault="00DC30E1" w:rsidP="002B408A">
            <w:pPr>
              <w:tabs>
                <w:tab w:val="clear" w:pos="1134"/>
                <w:tab w:val="clear" w:pos="1871"/>
                <w:tab w:val="clear" w:pos="2268"/>
              </w:tabs>
              <w:spacing w:before="40"/>
              <w:rPr>
                <w:lang w:val="ru-RU"/>
              </w:rPr>
            </w:pPr>
            <w:r w:rsidRPr="000D039F">
              <w:rPr>
                <w:lang w:val="ru-RU"/>
              </w:rPr>
              <w:t>ОГЗ</w:t>
            </w:r>
          </w:p>
        </w:tc>
        <w:tc>
          <w:tcPr>
            <w:tcW w:w="3528" w:type="pct"/>
          </w:tcPr>
          <w:p w14:paraId="26C65F6C" w14:textId="4D217D5C" w:rsidR="00DC30E1" w:rsidRPr="000D039F" w:rsidRDefault="00DC30E1" w:rsidP="002B408A">
            <w:pPr>
              <w:tabs>
                <w:tab w:val="clear" w:pos="1134"/>
                <w:tab w:val="clear" w:pos="1871"/>
                <w:tab w:val="clear" w:pos="2268"/>
              </w:tabs>
              <w:spacing w:before="40"/>
              <w:jc w:val="left"/>
              <w:rPr>
                <w:lang w:val="ru-RU"/>
              </w:rPr>
            </w:pPr>
            <w:r w:rsidRPr="000D039F">
              <w:rPr>
                <w:lang w:val="ru-RU"/>
              </w:rPr>
              <w:t>Охват глобальной зоны</w:t>
            </w:r>
          </w:p>
        </w:tc>
      </w:tr>
      <w:tr w:rsidR="00DC30E1" w:rsidRPr="000D039F" w14:paraId="76AF7D85" w14:textId="77777777" w:rsidTr="006A77B7">
        <w:trPr>
          <w:trHeight w:val="285"/>
        </w:trPr>
        <w:tc>
          <w:tcPr>
            <w:tcW w:w="809" w:type="pct"/>
          </w:tcPr>
          <w:p w14:paraId="39B09E27" w14:textId="456F5CC4" w:rsidR="00DC30E1" w:rsidRPr="000D039F" w:rsidRDefault="00DC30E1" w:rsidP="002B408A">
            <w:pPr>
              <w:tabs>
                <w:tab w:val="clear" w:pos="1134"/>
              </w:tabs>
              <w:spacing w:before="40"/>
              <w:ind w:left="1418" w:hanging="1418"/>
              <w:rPr>
                <w:lang w:val="ru-RU"/>
              </w:rPr>
            </w:pPr>
            <w:r w:rsidRPr="000D039F">
              <w:rPr>
                <w:lang w:val="ru-RU"/>
              </w:rPr>
              <w:t>GAME</w:t>
            </w:r>
          </w:p>
        </w:tc>
        <w:tc>
          <w:tcPr>
            <w:tcW w:w="663" w:type="pct"/>
          </w:tcPr>
          <w:p w14:paraId="47B01B61" w14:textId="48E46C1D" w:rsidR="00DC30E1" w:rsidRPr="000D039F" w:rsidRDefault="00DC30E1" w:rsidP="002B408A">
            <w:pPr>
              <w:tabs>
                <w:tab w:val="clear" w:pos="1134"/>
                <w:tab w:val="clear" w:pos="1871"/>
                <w:tab w:val="clear" w:pos="2268"/>
              </w:tabs>
              <w:spacing w:before="40"/>
              <w:rPr>
                <w:lang w:val="ru-RU"/>
              </w:rPr>
            </w:pPr>
            <w:r w:rsidRPr="000D039F">
              <w:rPr>
                <w:lang w:val="ru-RU"/>
              </w:rPr>
              <w:t>АМЭКС</w:t>
            </w:r>
          </w:p>
        </w:tc>
        <w:tc>
          <w:tcPr>
            <w:tcW w:w="3528" w:type="pct"/>
          </w:tcPr>
          <w:p w14:paraId="4A173094" w14:textId="18D31601" w:rsidR="00DC30E1" w:rsidRPr="000D039F" w:rsidRDefault="00DC30E1" w:rsidP="002B408A">
            <w:pPr>
              <w:tabs>
                <w:tab w:val="clear" w:pos="1134"/>
                <w:tab w:val="clear" w:pos="1871"/>
                <w:tab w:val="clear" w:pos="2268"/>
              </w:tabs>
              <w:spacing w:before="40"/>
              <w:jc w:val="left"/>
              <w:rPr>
                <w:lang w:val="ru-RU"/>
              </w:rPr>
            </w:pPr>
            <w:r w:rsidRPr="000D039F">
              <w:rPr>
                <w:lang w:val="ru-RU"/>
              </w:rPr>
              <w:t>Азиатский муссонный эксперимент ГЭКЭВ</w:t>
            </w:r>
          </w:p>
        </w:tc>
      </w:tr>
      <w:tr w:rsidR="00DC30E1" w:rsidRPr="000D039F" w14:paraId="78F26F16" w14:textId="77777777" w:rsidTr="006A77B7">
        <w:trPr>
          <w:trHeight w:val="285"/>
        </w:trPr>
        <w:tc>
          <w:tcPr>
            <w:tcW w:w="809" w:type="pct"/>
          </w:tcPr>
          <w:p w14:paraId="1AD87951" w14:textId="079C89D8" w:rsidR="00DC30E1" w:rsidRPr="000D039F" w:rsidRDefault="00DC30E1" w:rsidP="002B408A">
            <w:pPr>
              <w:tabs>
                <w:tab w:val="clear" w:pos="1134"/>
              </w:tabs>
              <w:spacing w:before="40"/>
              <w:ind w:left="1418" w:hanging="1418"/>
              <w:rPr>
                <w:lang w:val="ru-RU"/>
              </w:rPr>
            </w:pPr>
            <w:r w:rsidRPr="000D039F">
              <w:rPr>
                <w:lang w:val="ru-RU"/>
              </w:rPr>
              <w:t>GARP</w:t>
            </w:r>
          </w:p>
        </w:tc>
        <w:tc>
          <w:tcPr>
            <w:tcW w:w="663" w:type="pct"/>
          </w:tcPr>
          <w:p w14:paraId="7DB2C9F3" w14:textId="7E145F63" w:rsidR="00DC30E1" w:rsidRPr="000D039F" w:rsidRDefault="00DC30E1" w:rsidP="002B408A">
            <w:pPr>
              <w:tabs>
                <w:tab w:val="clear" w:pos="1134"/>
                <w:tab w:val="clear" w:pos="1871"/>
                <w:tab w:val="clear" w:pos="2268"/>
              </w:tabs>
              <w:spacing w:before="40"/>
              <w:rPr>
                <w:lang w:val="ru-RU"/>
              </w:rPr>
            </w:pPr>
            <w:r w:rsidRPr="000D039F">
              <w:rPr>
                <w:lang w:val="ru-RU"/>
              </w:rPr>
              <w:t>ПИГАП</w:t>
            </w:r>
          </w:p>
        </w:tc>
        <w:tc>
          <w:tcPr>
            <w:tcW w:w="3528" w:type="pct"/>
          </w:tcPr>
          <w:p w14:paraId="4EFA71F4" w14:textId="74FFE732" w:rsidR="00DC30E1" w:rsidRPr="000D039F" w:rsidRDefault="00DC30E1" w:rsidP="002B408A">
            <w:pPr>
              <w:tabs>
                <w:tab w:val="clear" w:pos="1134"/>
                <w:tab w:val="clear" w:pos="1871"/>
                <w:tab w:val="clear" w:pos="2268"/>
              </w:tabs>
              <w:spacing w:before="40"/>
              <w:jc w:val="left"/>
              <w:rPr>
                <w:lang w:val="ru-RU"/>
              </w:rPr>
            </w:pPr>
            <w:r w:rsidRPr="000D039F">
              <w:rPr>
                <w:lang w:val="ru-RU"/>
              </w:rPr>
              <w:t>Программа исследований глобальных атмосферных процессов</w:t>
            </w:r>
          </w:p>
        </w:tc>
      </w:tr>
      <w:tr w:rsidR="00DC30E1" w:rsidRPr="000D039F" w14:paraId="52EBF7EF" w14:textId="77777777" w:rsidTr="006A77B7">
        <w:trPr>
          <w:trHeight w:val="285"/>
        </w:trPr>
        <w:tc>
          <w:tcPr>
            <w:tcW w:w="809" w:type="pct"/>
          </w:tcPr>
          <w:p w14:paraId="300840D6" w14:textId="41936FB4" w:rsidR="00DC30E1" w:rsidRPr="000D039F" w:rsidRDefault="00DC30E1" w:rsidP="002B408A">
            <w:pPr>
              <w:tabs>
                <w:tab w:val="clear" w:pos="1134"/>
              </w:tabs>
              <w:spacing w:before="40"/>
              <w:ind w:left="1418" w:hanging="1418"/>
              <w:rPr>
                <w:lang w:val="ru-RU"/>
              </w:rPr>
            </w:pPr>
            <w:r w:rsidRPr="000D039F">
              <w:rPr>
                <w:lang w:val="ru-RU"/>
              </w:rPr>
              <w:t>GARS</w:t>
            </w:r>
          </w:p>
        </w:tc>
        <w:tc>
          <w:tcPr>
            <w:tcW w:w="663" w:type="pct"/>
          </w:tcPr>
          <w:p w14:paraId="47AC2091" w14:textId="6E9C4469" w:rsidR="00DC30E1" w:rsidRPr="000D039F" w:rsidRDefault="00DC30E1" w:rsidP="002B408A">
            <w:pPr>
              <w:tabs>
                <w:tab w:val="clear" w:pos="1134"/>
                <w:tab w:val="clear" w:pos="1871"/>
                <w:tab w:val="clear" w:pos="2268"/>
              </w:tabs>
              <w:spacing w:before="40"/>
              <w:rPr>
                <w:lang w:val="ru-RU"/>
              </w:rPr>
            </w:pPr>
            <w:r w:rsidRPr="000D039F">
              <w:rPr>
                <w:lang w:val="ru-RU"/>
              </w:rPr>
              <w:t>ГАРС</w:t>
            </w:r>
          </w:p>
        </w:tc>
        <w:tc>
          <w:tcPr>
            <w:tcW w:w="3528" w:type="pct"/>
          </w:tcPr>
          <w:p w14:paraId="316A37D0" w14:textId="18556A45" w:rsidR="00DC30E1" w:rsidRPr="000D039F" w:rsidRDefault="00DC30E1" w:rsidP="002B408A">
            <w:pPr>
              <w:tabs>
                <w:tab w:val="clear" w:pos="1134"/>
                <w:tab w:val="clear" w:pos="1871"/>
                <w:tab w:val="clear" w:pos="2268"/>
              </w:tabs>
              <w:spacing w:before="40"/>
              <w:jc w:val="left"/>
              <w:rPr>
                <w:lang w:val="ru-RU"/>
              </w:rPr>
            </w:pPr>
            <w:r w:rsidRPr="000D039F">
              <w:rPr>
                <w:lang w:val="ru-RU"/>
              </w:rPr>
              <w:t>Система архивации и выборки данных со спутников ГОЕС</w:t>
            </w:r>
          </w:p>
        </w:tc>
      </w:tr>
      <w:tr w:rsidR="00DC30E1" w:rsidRPr="000D039F" w14:paraId="109B7E20" w14:textId="77777777" w:rsidTr="006A77B7">
        <w:trPr>
          <w:trHeight w:val="285"/>
        </w:trPr>
        <w:tc>
          <w:tcPr>
            <w:tcW w:w="809" w:type="pct"/>
          </w:tcPr>
          <w:p w14:paraId="6A026FEE" w14:textId="38424D1E" w:rsidR="00DC30E1" w:rsidRPr="000D039F" w:rsidRDefault="00DC30E1" w:rsidP="002B408A">
            <w:pPr>
              <w:tabs>
                <w:tab w:val="clear" w:pos="1134"/>
              </w:tabs>
              <w:spacing w:before="40"/>
              <w:ind w:left="1418" w:hanging="1418"/>
              <w:rPr>
                <w:lang w:val="ru-RU"/>
              </w:rPr>
            </w:pPr>
            <w:r w:rsidRPr="000D039F">
              <w:rPr>
                <w:lang w:val="ru-RU"/>
              </w:rPr>
              <w:t>GAW</w:t>
            </w:r>
          </w:p>
        </w:tc>
        <w:tc>
          <w:tcPr>
            <w:tcW w:w="663" w:type="pct"/>
          </w:tcPr>
          <w:p w14:paraId="7A8CF0D9" w14:textId="7BF95C43" w:rsidR="00DC30E1" w:rsidRPr="000D039F" w:rsidRDefault="00DC30E1" w:rsidP="002B408A">
            <w:pPr>
              <w:tabs>
                <w:tab w:val="clear" w:pos="1134"/>
                <w:tab w:val="clear" w:pos="1871"/>
                <w:tab w:val="clear" w:pos="2268"/>
              </w:tabs>
              <w:spacing w:before="40"/>
              <w:rPr>
                <w:lang w:val="ru-RU"/>
              </w:rPr>
            </w:pPr>
            <w:r w:rsidRPr="000D039F">
              <w:rPr>
                <w:lang w:val="ru-RU"/>
              </w:rPr>
              <w:t>ГСА</w:t>
            </w:r>
          </w:p>
        </w:tc>
        <w:tc>
          <w:tcPr>
            <w:tcW w:w="3528" w:type="pct"/>
          </w:tcPr>
          <w:p w14:paraId="0C00AA8C" w14:textId="1FDA8B58" w:rsidR="00DC30E1" w:rsidRPr="000D039F" w:rsidRDefault="00DC30E1" w:rsidP="002B408A">
            <w:pPr>
              <w:tabs>
                <w:tab w:val="clear" w:pos="1134"/>
                <w:tab w:val="clear" w:pos="1871"/>
                <w:tab w:val="clear" w:pos="2268"/>
              </w:tabs>
              <w:spacing w:before="40"/>
              <w:jc w:val="left"/>
              <w:rPr>
                <w:lang w:val="ru-RU"/>
              </w:rPr>
            </w:pPr>
            <w:r w:rsidRPr="000D039F">
              <w:rPr>
                <w:lang w:val="ru-RU"/>
              </w:rPr>
              <w:t>Глобальная служба атмосферы</w:t>
            </w:r>
          </w:p>
        </w:tc>
      </w:tr>
      <w:tr w:rsidR="00DC30E1" w:rsidRPr="000D039F" w14:paraId="01402551" w14:textId="77777777" w:rsidTr="006A77B7">
        <w:trPr>
          <w:trHeight w:val="285"/>
        </w:trPr>
        <w:tc>
          <w:tcPr>
            <w:tcW w:w="809" w:type="pct"/>
          </w:tcPr>
          <w:p w14:paraId="1DB63369" w14:textId="14E43625" w:rsidR="00DC30E1" w:rsidRPr="000D039F" w:rsidRDefault="00DC30E1" w:rsidP="002B408A">
            <w:pPr>
              <w:tabs>
                <w:tab w:val="clear" w:pos="1134"/>
              </w:tabs>
              <w:spacing w:before="40"/>
              <w:ind w:left="1418" w:hanging="1418"/>
              <w:rPr>
                <w:lang w:val="ru-RU"/>
              </w:rPr>
            </w:pPr>
            <w:r w:rsidRPr="000D039F">
              <w:rPr>
                <w:lang w:val="ru-RU"/>
              </w:rPr>
              <w:t>GCIP</w:t>
            </w:r>
          </w:p>
        </w:tc>
        <w:tc>
          <w:tcPr>
            <w:tcW w:w="663" w:type="pct"/>
          </w:tcPr>
          <w:p w14:paraId="71DEFD10" w14:textId="28557ABD" w:rsidR="00DC30E1" w:rsidRPr="000D039F" w:rsidRDefault="00DC30E1" w:rsidP="002B408A">
            <w:pPr>
              <w:tabs>
                <w:tab w:val="clear" w:pos="1134"/>
                <w:tab w:val="clear" w:pos="1871"/>
                <w:tab w:val="clear" w:pos="2268"/>
              </w:tabs>
              <w:spacing w:before="40"/>
              <w:rPr>
                <w:lang w:val="ru-RU"/>
              </w:rPr>
            </w:pPr>
            <w:r w:rsidRPr="000D039F">
              <w:rPr>
                <w:lang w:val="ru-RU"/>
              </w:rPr>
              <w:t>МПГК</w:t>
            </w:r>
          </w:p>
        </w:tc>
        <w:tc>
          <w:tcPr>
            <w:tcW w:w="3528" w:type="pct"/>
          </w:tcPr>
          <w:p w14:paraId="129F3851" w14:textId="1E20843D" w:rsidR="00DC30E1" w:rsidRPr="000D039F" w:rsidRDefault="00DC30E1" w:rsidP="002B408A">
            <w:pPr>
              <w:tabs>
                <w:tab w:val="clear" w:pos="1134"/>
                <w:tab w:val="clear" w:pos="1871"/>
                <w:tab w:val="clear" w:pos="2268"/>
              </w:tabs>
              <w:spacing w:before="40"/>
              <w:jc w:val="left"/>
              <w:rPr>
                <w:lang w:val="ru-RU"/>
              </w:rPr>
            </w:pPr>
            <w:r w:rsidRPr="000D039F">
              <w:rPr>
                <w:lang w:val="ru-RU"/>
              </w:rPr>
              <w:t>Международный проект ГЭКЭВ континентального масштаба</w:t>
            </w:r>
          </w:p>
        </w:tc>
      </w:tr>
      <w:tr w:rsidR="00DC30E1" w:rsidRPr="000D039F" w14:paraId="22CE8BD2" w14:textId="77777777" w:rsidTr="006A77B7">
        <w:trPr>
          <w:trHeight w:val="285"/>
        </w:trPr>
        <w:tc>
          <w:tcPr>
            <w:tcW w:w="809" w:type="pct"/>
          </w:tcPr>
          <w:p w14:paraId="1C520F18" w14:textId="68D6CA02" w:rsidR="00DC30E1" w:rsidRPr="000D039F" w:rsidRDefault="00DC30E1" w:rsidP="002B408A">
            <w:pPr>
              <w:tabs>
                <w:tab w:val="clear" w:pos="1134"/>
              </w:tabs>
              <w:spacing w:before="40"/>
              <w:ind w:left="1418" w:hanging="1418"/>
              <w:rPr>
                <w:lang w:val="ru-RU"/>
              </w:rPr>
            </w:pPr>
            <w:r w:rsidRPr="000D039F">
              <w:rPr>
                <w:lang w:val="ru-RU"/>
              </w:rPr>
              <w:t>GCM</w:t>
            </w:r>
          </w:p>
        </w:tc>
        <w:tc>
          <w:tcPr>
            <w:tcW w:w="663" w:type="pct"/>
          </w:tcPr>
          <w:p w14:paraId="1319C019" w14:textId="72527CFF" w:rsidR="00DC30E1" w:rsidRPr="000D039F" w:rsidRDefault="00DC30E1" w:rsidP="002B408A">
            <w:pPr>
              <w:tabs>
                <w:tab w:val="clear" w:pos="1134"/>
                <w:tab w:val="clear" w:pos="1871"/>
                <w:tab w:val="clear" w:pos="2268"/>
              </w:tabs>
              <w:spacing w:before="40"/>
              <w:rPr>
                <w:lang w:val="ru-RU"/>
              </w:rPr>
            </w:pPr>
            <w:r w:rsidRPr="000D039F">
              <w:rPr>
                <w:lang w:val="ru-RU"/>
              </w:rPr>
              <w:t>МОЦ</w:t>
            </w:r>
          </w:p>
        </w:tc>
        <w:tc>
          <w:tcPr>
            <w:tcW w:w="3528" w:type="pct"/>
          </w:tcPr>
          <w:p w14:paraId="5DEB3148" w14:textId="607DE6C2" w:rsidR="00DC30E1" w:rsidRPr="000D039F" w:rsidRDefault="00DC30E1" w:rsidP="002B408A">
            <w:pPr>
              <w:tabs>
                <w:tab w:val="clear" w:pos="1134"/>
                <w:tab w:val="clear" w:pos="1871"/>
                <w:tab w:val="clear" w:pos="2268"/>
              </w:tabs>
              <w:spacing w:before="40"/>
              <w:jc w:val="left"/>
              <w:rPr>
                <w:lang w:val="ru-RU"/>
              </w:rPr>
            </w:pPr>
            <w:r w:rsidRPr="000D039F">
              <w:rPr>
                <w:lang w:val="ru-RU"/>
              </w:rPr>
              <w:t>Модель общей циркуляции</w:t>
            </w:r>
          </w:p>
        </w:tc>
      </w:tr>
      <w:tr w:rsidR="00DC30E1" w:rsidRPr="000D039F" w14:paraId="4013A89F" w14:textId="77777777" w:rsidTr="006A77B7">
        <w:trPr>
          <w:trHeight w:val="285"/>
        </w:trPr>
        <w:tc>
          <w:tcPr>
            <w:tcW w:w="809" w:type="pct"/>
          </w:tcPr>
          <w:p w14:paraId="7CC965A8" w14:textId="4D38B2C1" w:rsidR="00DC30E1" w:rsidRPr="000D039F" w:rsidRDefault="00DC30E1" w:rsidP="002B408A">
            <w:pPr>
              <w:tabs>
                <w:tab w:val="clear" w:pos="1134"/>
              </w:tabs>
              <w:spacing w:before="40"/>
              <w:ind w:left="1418" w:hanging="1418"/>
              <w:rPr>
                <w:lang w:val="ru-RU"/>
              </w:rPr>
            </w:pPr>
            <w:r w:rsidRPr="000D039F">
              <w:rPr>
                <w:lang w:val="ru-RU"/>
              </w:rPr>
              <w:t>GCOS</w:t>
            </w:r>
          </w:p>
        </w:tc>
        <w:tc>
          <w:tcPr>
            <w:tcW w:w="663" w:type="pct"/>
          </w:tcPr>
          <w:p w14:paraId="554DD850" w14:textId="619248C2" w:rsidR="00DC30E1" w:rsidRPr="000D039F" w:rsidRDefault="00DC30E1" w:rsidP="002B408A">
            <w:pPr>
              <w:tabs>
                <w:tab w:val="clear" w:pos="1134"/>
                <w:tab w:val="clear" w:pos="1871"/>
                <w:tab w:val="clear" w:pos="2268"/>
              </w:tabs>
              <w:spacing w:before="40"/>
              <w:rPr>
                <w:lang w:val="ru-RU"/>
              </w:rPr>
            </w:pPr>
            <w:r w:rsidRPr="000D039F">
              <w:rPr>
                <w:lang w:val="ru-RU"/>
              </w:rPr>
              <w:t>ГСНК</w:t>
            </w:r>
          </w:p>
        </w:tc>
        <w:tc>
          <w:tcPr>
            <w:tcW w:w="3528" w:type="pct"/>
          </w:tcPr>
          <w:p w14:paraId="26705FB0" w14:textId="590A8F12" w:rsidR="00DC30E1" w:rsidRPr="000D039F" w:rsidRDefault="00DC30E1" w:rsidP="002B408A">
            <w:pPr>
              <w:tabs>
                <w:tab w:val="clear" w:pos="1134"/>
                <w:tab w:val="clear" w:pos="1871"/>
                <w:tab w:val="clear" w:pos="2268"/>
              </w:tabs>
              <w:spacing w:before="40"/>
              <w:jc w:val="left"/>
              <w:rPr>
                <w:lang w:val="ru-RU"/>
              </w:rPr>
            </w:pPr>
            <w:r w:rsidRPr="000D039F">
              <w:rPr>
                <w:lang w:val="ru-RU"/>
              </w:rPr>
              <w:t>Глобальная система наблюдений за климатом</w:t>
            </w:r>
          </w:p>
        </w:tc>
      </w:tr>
      <w:tr w:rsidR="00DC30E1" w:rsidRPr="000D039F" w14:paraId="08EC4E1C" w14:textId="77777777" w:rsidTr="006A77B7">
        <w:trPr>
          <w:trHeight w:val="285"/>
        </w:trPr>
        <w:tc>
          <w:tcPr>
            <w:tcW w:w="809" w:type="pct"/>
          </w:tcPr>
          <w:p w14:paraId="71118F8D" w14:textId="6C7D50A0" w:rsidR="00DC30E1" w:rsidRPr="000D039F" w:rsidRDefault="00DC30E1" w:rsidP="002B408A">
            <w:pPr>
              <w:tabs>
                <w:tab w:val="clear" w:pos="1134"/>
              </w:tabs>
              <w:spacing w:before="40"/>
              <w:ind w:left="1418" w:hanging="1418"/>
              <w:rPr>
                <w:lang w:val="ru-RU"/>
              </w:rPr>
            </w:pPr>
            <w:r w:rsidRPr="000D039F">
              <w:rPr>
                <w:lang w:val="ru-RU"/>
              </w:rPr>
              <w:t>GDTA</w:t>
            </w:r>
          </w:p>
        </w:tc>
        <w:tc>
          <w:tcPr>
            <w:tcW w:w="663" w:type="pct"/>
          </w:tcPr>
          <w:p w14:paraId="49BCFDDF" w14:textId="43FE19B6" w:rsidR="00DC30E1" w:rsidRPr="000D039F" w:rsidRDefault="00DC30E1" w:rsidP="002B408A">
            <w:pPr>
              <w:tabs>
                <w:tab w:val="clear" w:pos="1134"/>
                <w:tab w:val="clear" w:pos="1871"/>
                <w:tab w:val="clear" w:pos="2268"/>
              </w:tabs>
              <w:spacing w:before="40"/>
              <w:rPr>
                <w:lang w:val="ru-RU"/>
              </w:rPr>
            </w:pPr>
            <w:r w:rsidRPr="000D039F">
              <w:rPr>
                <w:lang w:val="ru-RU"/>
              </w:rPr>
              <w:t>ГРАДЗ</w:t>
            </w:r>
          </w:p>
        </w:tc>
        <w:tc>
          <w:tcPr>
            <w:tcW w:w="3528" w:type="pct"/>
          </w:tcPr>
          <w:p w14:paraId="72643258" w14:textId="051F8347" w:rsidR="00DC30E1" w:rsidRPr="000D039F" w:rsidRDefault="00DC30E1" w:rsidP="002B408A">
            <w:pPr>
              <w:tabs>
                <w:tab w:val="clear" w:pos="1134"/>
                <w:tab w:val="clear" w:pos="1871"/>
                <w:tab w:val="clear" w:pos="2268"/>
              </w:tabs>
              <w:spacing w:before="40"/>
              <w:jc w:val="left"/>
              <w:rPr>
                <w:lang w:val="ru-RU"/>
              </w:rPr>
            </w:pPr>
            <w:r w:rsidRPr="000D039F">
              <w:rPr>
                <w:lang w:val="ru-RU"/>
              </w:rPr>
              <w:t>Группа по разработке аэрокосмического дистанционного зондирования</w:t>
            </w:r>
          </w:p>
        </w:tc>
      </w:tr>
      <w:tr w:rsidR="00DC30E1" w:rsidRPr="000D039F" w14:paraId="788FF44D" w14:textId="77777777" w:rsidTr="006A77B7">
        <w:trPr>
          <w:trHeight w:val="285"/>
        </w:trPr>
        <w:tc>
          <w:tcPr>
            <w:tcW w:w="809" w:type="pct"/>
          </w:tcPr>
          <w:p w14:paraId="09CA2E53" w14:textId="459C2FAC" w:rsidR="00DC30E1" w:rsidRPr="000D039F" w:rsidRDefault="00DC30E1" w:rsidP="002B408A">
            <w:pPr>
              <w:tabs>
                <w:tab w:val="clear" w:pos="1134"/>
              </w:tabs>
              <w:spacing w:before="40"/>
              <w:ind w:left="1418" w:hanging="1418"/>
              <w:rPr>
                <w:lang w:val="ru-RU"/>
              </w:rPr>
            </w:pPr>
            <w:r w:rsidRPr="000D039F">
              <w:rPr>
                <w:lang w:val="ru-RU"/>
              </w:rPr>
              <w:t>GEO</w:t>
            </w:r>
          </w:p>
        </w:tc>
        <w:tc>
          <w:tcPr>
            <w:tcW w:w="663" w:type="pct"/>
          </w:tcPr>
          <w:p w14:paraId="2C5FE3E5" w14:textId="062D2FCA" w:rsidR="00DC30E1" w:rsidRPr="000D039F" w:rsidRDefault="00DC30E1" w:rsidP="002B408A">
            <w:pPr>
              <w:tabs>
                <w:tab w:val="clear" w:pos="1134"/>
                <w:tab w:val="clear" w:pos="1871"/>
                <w:tab w:val="clear" w:pos="2268"/>
              </w:tabs>
              <w:spacing w:before="40"/>
              <w:rPr>
                <w:lang w:val="ru-RU"/>
              </w:rPr>
            </w:pPr>
            <w:r w:rsidRPr="000D039F">
              <w:rPr>
                <w:lang w:val="ru-RU"/>
              </w:rPr>
              <w:t>ГСО</w:t>
            </w:r>
          </w:p>
        </w:tc>
        <w:tc>
          <w:tcPr>
            <w:tcW w:w="3528" w:type="pct"/>
          </w:tcPr>
          <w:p w14:paraId="75B69571" w14:textId="24FBF730" w:rsidR="00DC30E1" w:rsidRPr="000D039F" w:rsidRDefault="00DC30E1" w:rsidP="002B408A">
            <w:pPr>
              <w:tabs>
                <w:tab w:val="clear" w:pos="1134"/>
                <w:tab w:val="clear" w:pos="1871"/>
                <w:tab w:val="clear" w:pos="2268"/>
              </w:tabs>
              <w:spacing w:before="40"/>
              <w:jc w:val="left"/>
              <w:rPr>
                <w:lang w:val="ru-RU"/>
              </w:rPr>
            </w:pPr>
            <w:r w:rsidRPr="000D039F">
              <w:rPr>
                <w:lang w:val="ru-RU"/>
              </w:rPr>
              <w:t>Геостационарная орбита</w:t>
            </w:r>
          </w:p>
        </w:tc>
      </w:tr>
      <w:tr w:rsidR="00DC30E1" w:rsidRPr="000D039F" w14:paraId="65CE1CDD" w14:textId="77777777" w:rsidTr="006A77B7">
        <w:trPr>
          <w:trHeight w:val="285"/>
        </w:trPr>
        <w:tc>
          <w:tcPr>
            <w:tcW w:w="809" w:type="pct"/>
          </w:tcPr>
          <w:p w14:paraId="67674004" w14:textId="2F362759" w:rsidR="00DC30E1" w:rsidRPr="000D039F" w:rsidRDefault="00DC30E1" w:rsidP="002B408A">
            <w:pPr>
              <w:tabs>
                <w:tab w:val="clear" w:pos="1134"/>
              </w:tabs>
              <w:spacing w:before="40"/>
              <w:ind w:left="1418" w:hanging="1418"/>
              <w:rPr>
                <w:lang w:val="ru-RU"/>
              </w:rPr>
            </w:pPr>
            <w:r w:rsidRPr="000D039F">
              <w:rPr>
                <w:lang w:val="ru-RU"/>
              </w:rPr>
              <w:t>GEWEX</w:t>
            </w:r>
          </w:p>
        </w:tc>
        <w:tc>
          <w:tcPr>
            <w:tcW w:w="663" w:type="pct"/>
          </w:tcPr>
          <w:p w14:paraId="7F0FD229" w14:textId="0E8F159A" w:rsidR="00DC30E1" w:rsidRPr="000D039F" w:rsidRDefault="00DC30E1" w:rsidP="002B408A">
            <w:pPr>
              <w:tabs>
                <w:tab w:val="clear" w:pos="1134"/>
                <w:tab w:val="clear" w:pos="1871"/>
                <w:tab w:val="clear" w:pos="2268"/>
              </w:tabs>
              <w:spacing w:before="40"/>
              <w:rPr>
                <w:lang w:val="ru-RU"/>
              </w:rPr>
            </w:pPr>
            <w:r w:rsidRPr="000D039F">
              <w:rPr>
                <w:lang w:val="ru-RU"/>
              </w:rPr>
              <w:t>ГЭВЭКС</w:t>
            </w:r>
          </w:p>
        </w:tc>
        <w:tc>
          <w:tcPr>
            <w:tcW w:w="3528" w:type="pct"/>
          </w:tcPr>
          <w:p w14:paraId="1CFE60A3" w14:textId="7146AF59" w:rsidR="00DC30E1" w:rsidRPr="000D039F" w:rsidRDefault="00DC30E1" w:rsidP="002B408A">
            <w:pPr>
              <w:tabs>
                <w:tab w:val="clear" w:pos="1134"/>
                <w:tab w:val="clear" w:pos="1871"/>
                <w:tab w:val="clear" w:pos="2268"/>
              </w:tabs>
              <w:spacing w:before="40"/>
              <w:jc w:val="left"/>
              <w:rPr>
                <w:lang w:val="ru-RU"/>
              </w:rPr>
            </w:pPr>
            <w:r w:rsidRPr="000D039F">
              <w:rPr>
                <w:lang w:val="ru-RU"/>
              </w:rPr>
              <w:t>Глобальный эксперимент по изучению энергетического и водного цикла</w:t>
            </w:r>
          </w:p>
        </w:tc>
      </w:tr>
      <w:tr w:rsidR="00DC30E1" w:rsidRPr="000D039F" w14:paraId="3D755FED" w14:textId="77777777" w:rsidTr="006A77B7">
        <w:trPr>
          <w:trHeight w:val="285"/>
        </w:trPr>
        <w:tc>
          <w:tcPr>
            <w:tcW w:w="809" w:type="pct"/>
          </w:tcPr>
          <w:p w14:paraId="2514D9C4" w14:textId="5AEDED39" w:rsidR="00DC30E1" w:rsidRPr="000D039F" w:rsidRDefault="00DC30E1" w:rsidP="002B408A">
            <w:pPr>
              <w:tabs>
                <w:tab w:val="clear" w:pos="1134"/>
              </w:tabs>
              <w:spacing w:before="40"/>
              <w:ind w:left="1418" w:hanging="1418"/>
              <w:rPr>
                <w:lang w:val="ru-RU"/>
              </w:rPr>
            </w:pPr>
            <w:r w:rsidRPr="000D039F">
              <w:rPr>
                <w:lang w:val="ru-RU"/>
              </w:rPr>
              <w:t>GHz</w:t>
            </w:r>
          </w:p>
        </w:tc>
        <w:tc>
          <w:tcPr>
            <w:tcW w:w="663" w:type="pct"/>
          </w:tcPr>
          <w:p w14:paraId="2BF3037B" w14:textId="223C77C9" w:rsidR="00DC30E1" w:rsidRPr="000D039F" w:rsidRDefault="00DC30E1" w:rsidP="002B408A">
            <w:pPr>
              <w:tabs>
                <w:tab w:val="clear" w:pos="1134"/>
                <w:tab w:val="clear" w:pos="1871"/>
                <w:tab w:val="clear" w:pos="2268"/>
              </w:tabs>
              <w:spacing w:before="40"/>
              <w:rPr>
                <w:lang w:val="ru-RU"/>
              </w:rPr>
            </w:pPr>
            <w:r w:rsidRPr="000D039F">
              <w:rPr>
                <w:lang w:val="ru-RU"/>
              </w:rPr>
              <w:t>ГГц</w:t>
            </w:r>
          </w:p>
        </w:tc>
        <w:tc>
          <w:tcPr>
            <w:tcW w:w="3528" w:type="pct"/>
          </w:tcPr>
          <w:p w14:paraId="24D93FE8" w14:textId="3FC1CB0A" w:rsidR="00DC30E1" w:rsidRPr="000D039F" w:rsidRDefault="00DC30E1" w:rsidP="002B408A">
            <w:pPr>
              <w:tabs>
                <w:tab w:val="clear" w:pos="1134"/>
                <w:tab w:val="clear" w:pos="1871"/>
                <w:tab w:val="clear" w:pos="2268"/>
              </w:tabs>
              <w:spacing w:before="40"/>
              <w:jc w:val="left"/>
              <w:rPr>
                <w:lang w:val="ru-RU"/>
              </w:rPr>
            </w:pPr>
            <w:r w:rsidRPr="000D039F">
              <w:rPr>
                <w:lang w:val="ru-RU"/>
              </w:rPr>
              <w:t>Гигагерц</w:t>
            </w:r>
          </w:p>
        </w:tc>
      </w:tr>
      <w:tr w:rsidR="00BD565E" w:rsidRPr="000D039F" w14:paraId="7AFA4C48" w14:textId="77777777" w:rsidTr="006A77B7">
        <w:trPr>
          <w:trHeight w:val="285"/>
        </w:trPr>
        <w:tc>
          <w:tcPr>
            <w:tcW w:w="809" w:type="pct"/>
          </w:tcPr>
          <w:p w14:paraId="67165B06" w14:textId="6F4D635C" w:rsidR="00BD565E" w:rsidRPr="000D039F" w:rsidRDefault="00BD565E" w:rsidP="002B408A">
            <w:pPr>
              <w:tabs>
                <w:tab w:val="clear" w:pos="1134"/>
              </w:tabs>
              <w:spacing w:before="40"/>
              <w:ind w:left="1418" w:hanging="1418"/>
              <w:rPr>
                <w:lang w:val="ru-RU"/>
              </w:rPr>
            </w:pPr>
            <w:r w:rsidRPr="000D039F">
              <w:rPr>
                <w:lang w:val="ru-RU"/>
              </w:rPr>
              <w:t>GIMGSP</w:t>
            </w:r>
          </w:p>
        </w:tc>
        <w:tc>
          <w:tcPr>
            <w:tcW w:w="663" w:type="pct"/>
          </w:tcPr>
          <w:p w14:paraId="5FAED0BE" w14:textId="71CE9DE7" w:rsidR="00BD565E" w:rsidRPr="000D039F" w:rsidRDefault="00BD565E" w:rsidP="002B408A">
            <w:pPr>
              <w:tabs>
                <w:tab w:val="clear" w:pos="1134"/>
                <w:tab w:val="clear" w:pos="1871"/>
                <w:tab w:val="clear" w:pos="2268"/>
              </w:tabs>
              <w:spacing w:before="40"/>
              <w:rPr>
                <w:lang w:val="ru-RU"/>
              </w:rPr>
            </w:pPr>
          </w:p>
        </w:tc>
        <w:tc>
          <w:tcPr>
            <w:tcW w:w="3528" w:type="pct"/>
          </w:tcPr>
          <w:p w14:paraId="508AE183" w14:textId="5726C446" w:rsidR="00BD565E" w:rsidRPr="000D039F" w:rsidRDefault="00BD565E" w:rsidP="002B408A">
            <w:pPr>
              <w:tabs>
                <w:tab w:val="clear" w:pos="1134"/>
                <w:tab w:val="clear" w:pos="1871"/>
                <w:tab w:val="clear" w:pos="2268"/>
              </w:tabs>
              <w:spacing w:before="40"/>
              <w:jc w:val="left"/>
              <w:rPr>
                <w:lang w:val="ru-RU"/>
              </w:rPr>
            </w:pPr>
            <w:r w:rsidRPr="000D039F">
              <w:rPr>
                <w:lang w:val="ru-RU"/>
              </w:rPr>
              <w:t>Проект наземной системы ГОЕС I-M</w:t>
            </w:r>
          </w:p>
        </w:tc>
      </w:tr>
      <w:tr w:rsidR="00BD565E" w:rsidRPr="000D039F" w14:paraId="50E7F517" w14:textId="77777777" w:rsidTr="006A77B7">
        <w:trPr>
          <w:trHeight w:val="285"/>
        </w:trPr>
        <w:tc>
          <w:tcPr>
            <w:tcW w:w="809" w:type="pct"/>
          </w:tcPr>
          <w:p w14:paraId="24A4F725" w14:textId="6DB24998" w:rsidR="00BD565E" w:rsidRPr="000D039F" w:rsidRDefault="00BD565E" w:rsidP="002B408A">
            <w:pPr>
              <w:tabs>
                <w:tab w:val="clear" w:pos="1134"/>
              </w:tabs>
              <w:spacing w:before="40"/>
              <w:ind w:left="1418" w:hanging="1418"/>
              <w:rPr>
                <w:lang w:val="ru-RU"/>
              </w:rPr>
            </w:pPr>
            <w:r w:rsidRPr="000D039F">
              <w:rPr>
                <w:lang w:val="ru-RU"/>
              </w:rPr>
              <w:t>GIMTACS</w:t>
            </w:r>
          </w:p>
        </w:tc>
        <w:tc>
          <w:tcPr>
            <w:tcW w:w="663" w:type="pct"/>
          </w:tcPr>
          <w:p w14:paraId="67A9FB7D" w14:textId="1E8C9C09" w:rsidR="00BD565E" w:rsidRPr="000D039F" w:rsidRDefault="00BD565E" w:rsidP="002B408A">
            <w:pPr>
              <w:tabs>
                <w:tab w:val="clear" w:pos="1134"/>
              </w:tabs>
              <w:spacing w:before="40"/>
              <w:ind w:left="1418" w:hanging="1418"/>
              <w:rPr>
                <w:lang w:val="ru-RU"/>
              </w:rPr>
            </w:pPr>
          </w:p>
        </w:tc>
        <w:tc>
          <w:tcPr>
            <w:tcW w:w="3528" w:type="pct"/>
          </w:tcPr>
          <w:p w14:paraId="7F21DB53" w14:textId="3268F5B1" w:rsidR="00BD565E" w:rsidRPr="000D039F" w:rsidRDefault="00BD565E" w:rsidP="002B408A">
            <w:pPr>
              <w:tabs>
                <w:tab w:val="clear" w:pos="1134"/>
              </w:tabs>
              <w:spacing w:before="40"/>
              <w:ind w:left="1418" w:hanging="1418"/>
              <w:jc w:val="left"/>
              <w:rPr>
                <w:lang w:val="ru-RU"/>
              </w:rPr>
            </w:pPr>
            <w:r w:rsidRPr="000D039F">
              <w:rPr>
                <w:lang w:val="ru-RU"/>
              </w:rPr>
              <w:t>Система телеметрии и управления GOES I/M</w:t>
            </w:r>
          </w:p>
        </w:tc>
      </w:tr>
      <w:tr w:rsidR="00BD565E" w:rsidRPr="000D039F" w14:paraId="0231F154" w14:textId="77777777" w:rsidTr="006A77B7">
        <w:trPr>
          <w:trHeight w:val="285"/>
        </w:trPr>
        <w:tc>
          <w:tcPr>
            <w:tcW w:w="809" w:type="pct"/>
          </w:tcPr>
          <w:p w14:paraId="799BC488" w14:textId="5103D8F0" w:rsidR="00BD565E" w:rsidRPr="000D039F" w:rsidRDefault="00BD565E" w:rsidP="002B408A">
            <w:pPr>
              <w:tabs>
                <w:tab w:val="clear" w:pos="1134"/>
              </w:tabs>
              <w:spacing w:before="40"/>
              <w:ind w:left="1418" w:hanging="1418"/>
              <w:rPr>
                <w:lang w:val="ru-RU"/>
              </w:rPr>
            </w:pPr>
            <w:r w:rsidRPr="000D039F">
              <w:rPr>
                <w:lang w:val="ru-RU"/>
              </w:rPr>
              <w:t>GIS</w:t>
            </w:r>
          </w:p>
        </w:tc>
        <w:tc>
          <w:tcPr>
            <w:tcW w:w="663" w:type="pct"/>
          </w:tcPr>
          <w:p w14:paraId="67CF82F3" w14:textId="7FA643B0" w:rsidR="00BD565E" w:rsidRPr="000D039F" w:rsidRDefault="00BD565E" w:rsidP="002B408A">
            <w:pPr>
              <w:tabs>
                <w:tab w:val="clear" w:pos="1134"/>
              </w:tabs>
              <w:spacing w:before="40"/>
              <w:ind w:left="1418" w:hanging="1418"/>
              <w:rPr>
                <w:lang w:val="ru-RU"/>
              </w:rPr>
            </w:pPr>
            <w:r w:rsidRPr="000D039F">
              <w:rPr>
                <w:lang w:val="ru-RU"/>
              </w:rPr>
              <w:t>ГИС</w:t>
            </w:r>
          </w:p>
        </w:tc>
        <w:tc>
          <w:tcPr>
            <w:tcW w:w="3528" w:type="pct"/>
          </w:tcPr>
          <w:p w14:paraId="1EDF93B3" w14:textId="287FC694" w:rsidR="00BD565E" w:rsidRPr="000D039F" w:rsidRDefault="00BD565E" w:rsidP="002B408A">
            <w:pPr>
              <w:tabs>
                <w:tab w:val="clear" w:pos="1134"/>
              </w:tabs>
              <w:spacing w:before="40"/>
              <w:ind w:left="1418" w:hanging="1418"/>
              <w:jc w:val="left"/>
              <w:rPr>
                <w:lang w:val="ru-RU"/>
              </w:rPr>
            </w:pPr>
            <w:r w:rsidRPr="000D039F">
              <w:rPr>
                <w:lang w:val="ru-RU"/>
              </w:rPr>
              <w:t>Географические информационные системы</w:t>
            </w:r>
          </w:p>
        </w:tc>
      </w:tr>
      <w:tr w:rsidR="00BD565E" w:rsidRPr="000D039F" w14:paraId="4DD2FE85" w14:textId="77777777" w:rsidTr="006A77B7">
        <w:trPr>
          <w:trHeight w:val="285"/>
        </w:trPr>
        <w:tc>
          <w:tcPr>
            <w:tcW w:w="809" w:type="pct"/>
          </w:tcPr>
          <w:p w14:paraId="697DE217" w14:textId="327B1054" w:rsidR="00BD565E" w:rsidRPr="000D039F" w:rsidRDefault="00BD565E" w:rsidP="002B408A">
            <w:pPr>
              <w:tabs>
                <w:tab w:val="clear" w:pos="1134"/>
              </w:tabs>
              <w:spacing w:before="40"/>
              <w:ind w:left="1418" w:hanging="1418"/>
              <w:rPr>
                <w:lang w:val="ru-RU"/>
              </w:rPr>
            </w:pPr>
            <w:r w:rsidRPr="000D039F">
              <w:rPr>
                <w:lang w:val="ru-RU"/>
              </w:rPr>
              <w:t>GMACS</w:t>
            </w:r>
          </w:p>
        </w:tc>
        <w:tc>
          <w:tcPr>
            <w:tcW w:w="663" w:type="pct"/>
          </w:tcPr>
          <w:p w14:paraId="1D577FF9" w14:textId="48F1D72F" w:rsidR="00BD565E" w:rsidRPr="000D039F" w:rsidRDefault="00BD565E" w:rsidP="002B408A">
            <w:pPr>
              <w:tabs>
                <w:tab w:val="clear" w:pos="1134"/>
              </w:tabs>
              <w:spacing w:before="40"/>
              <w:ind w:left="1418" w:hanging="1418"/>
              <w:rPr>
                <w:lang w:val="ru-RU"/>
              </w:rPr>
            </w:pPr>
            <w:r w:rsidRPr="000D039F">
              <w:rPr>
                <w:lang w:val="ru-RU"/>
              </w:rPr>
              <w:t>GMACS</w:t>
            </w:r>
          </w:p>
        </w:tc>
        <w:tc>
          <w:tcPr>
            <w:tcW w:w="3528" w:type="pct"/>
          </w:tcPr>
          <w:p w14:paraId="40D53159" w14:textId="00D9017E" w:rsidR="00BD565E" w:rsidRPr="000D039F" w:rsidRDefault="00BD565E" w:rsidP="002B408A">
            <w:pPr>
              <w:tabs>
                <w:tab w:val="clear" w:pos="1134"/>
                <w:tab w:val="clear" w:pos="1588"/>
              </w:tabs>
              <w:spacing w:before="40"/>
              <w:jc w:val="left"/>
              <w:rPr>
                <w:lang w:val="ru-RU"/>
              </w:rPr>
            </w:pPr>
            <w:r w:rsidRPr="000D039F">
              <w:rPr>
                <w:lang w:val="ru-RU"/>
              </w:rPr>
              <w:t>Система мониторинга и контроля ГОЕС (нынешняя GIMTACS)</w:t>
            </w:r>
          </w:p>
        </w:tc>
      </w:tr>
      <w:tr w:rsidR="00BD565E" w:rsidRPr="000D039F" w14:paraId="742D459B" w14:textId="77777777" w:rsidTr="006A77B7">
        <w:trPr>
          <w:trHeight w:val="285"/>
        </w:trPr>
        <w:tc>
          <w:tcPr>
            <w:tcW w:w="809" w:type="pct"/>
          </w:tcPr>
          <w:p w14:paraId="32B55B0E" w14:textId="07D43376" w:rsidR="00BD565E" w:rsidRPr="000D039F" w:rsidRDefault="00BD565E" w:rsidP="002B408A">
            <w:pPr>
              <w:tabs>
                <w:tab w:val="clear" w:pos="1134"/>
              </w:tabs>
              <w:spacing w:before="40"/>
              <w:ind w:left="1418" w:hanging="1418"/>
              <w:rPr>
                <w:lang w:val="ru-RU"/>
              </w:rPr>
            </w:pPr>
            <w:r w:rsidRPr="000D039F">
              <w:rPr>
                <w:lang w:val="ru-RU"/>
              </w:rPr>
              <w:t>GMDSS</w:t>
            </w:r>
          </w:p>
        </w:tc>
        <w:tc>
          <w:tcPr>
            <w:tcW w:w="663" w:type="pct"/>
          </w:tcPr>
          <w:p w14:paraId="72730452" w14:textId="201AE2F7" w:rsidR="00BD565E" w:rsidRPr="000D039F" w:rsidRDefault="00BD565E" w:rsidP="002B408A">
            <w:pPr>
              <w:tabs>
                <w:tab w:val="clear" w:pos="1134"/>
              </w:tabs>
              <w:spacing w:before="40"/>
              <w:ind w:left="1418" w:hanging="1418"/>
              <w:rPr>
                <w:lang w:val="ru-RU"/>
              </w:rPr>
            </w:pPr>
            <w:r w:rsidRPr="000D039F">
              <w:rPr>
                <w:lang w:val="ru-RU"/>
              </w:rPr>
              <w:t>ГМДСС</w:t>
            </w:r>
          </w:p>
        </w:tc>
        <w:tc>
          <w:tcPr>
            <w:tcW w:w="3528" w:type="pct"/>
          </w:tcPr>
          <w:p w14:paraId="4179AEA2" w14:textId="4281ED4E" w:rsidR="00BD565E" w:rsidRPr="000D039F" w:rsidRDefault="00BD565E" w:rsidP="002B408A">
            <w:pPr>
              <w:tabs>
                <w:tab w:val="clear" w:pos="1134"/>
              </w:tabs>
              <w:spacing w:before="40"/>
              <w:jc w:val="left"/>
              <w:rPr>
                <w:lang w:val="ru-RU"/>
              </w:rPr>
            </w:pPr>
            <w:r w:rsidRPr="000D039F">
              <w:rPr>
                <w:lang w:val="ru-RU"/>
              </w:rPr>
              <w:t>Глобальная морская система при бедствии и для обеспечения безопасности</w:t>
            </w:r>
          </w:p>
        </w:tc>
      </w:tr>
      <w:tr w:rsidR="00BD565E" w:rsidRPr="000D039F" w14:paraId="7F77FAA9" w14:textId="77777777" w:rsidTr="006A77B7">
        <w:trPr>
          <w:trHeight w:val="285"/>
        </w:trPr>
        <w:tc>
          <w:tcPr>
            <w:tcW w:w="809" w:type="pct"/>
          </w:tcPr>
          <w:p w14:paraId="1FD7FC59" w14:textId="38D824C6" w:rsidR="00BD565E" w:rsidRPr="000D039F" w:rsidRDefault="00BD565E" w:rsidP="002B408A">
            <w:pPr>
              <w:tabs>
                <w:tab w:val="clear" w:pos="1134"/>
              </w:tabs>
              <w:spacing w:before="40"/>
              <w:ind w:left="1418" w:hanging="1418"/>
              <w:rPr>
                <w:lang w:val="ru-RU"/>
              </w:rPr>
            </w:pPr>
            <w:r w:rsidRPr="000D039F">
              <w:rPr>
                <w:lang w:val="ru-RU"/>
              </w:rPr>
              <w:t>GMS</w:t>
            </w:r>
          </w:p>
        </w:tc>
        <w:tc>
          <w:tcPr>
            <w:tcW w:w="663" w:type="pct"/>
          </w:tcPr>
          <w:p w14:paraId="3BF8AEFC" w14:textId="0D79AAEF" w:rsidR="00BD565E" w:rsidRPr="000D039F" w:rsidRDefault="00BD565E" w:rsidP="002B408A">
            <w:pPr>
              <w:tabs>
                <w:tab w:val="clear" w:pos="1134"/>
              </w:tabs>
              <w:spacing w:before="40"/>
              <w:ind w:left="1418" w:hanging="1418"/>
              <w:rPr>
                <w:lang w:val="ru-RU"/>
              </w:rPr>
            </w:pPr>
            <w:r w:rsidRPr="000D039F">
              <w:rPr>
                <w:lang w:val="ru-RU"/>
              </w:rPr>
              <w:t>ГМС</w:t>
            </w:r>
          </w:p>
        </w:tc>
        <w:tc>
          <w:tcPr>
            <w:tcW w:w="3528" w:type="pct"/>
          </w:tcPr>
          <w:p w14:paraId="4E5DCC6B" w14:textId="0F9F49AD" w:rsidR="00BD565E" w:rsidRPr="000D039F" w:rsidRDefault="00BD565E" w:rsidP="002B408A">
            <w:pPr>
              <w:tabs>
                <w:tab w:val="clear" w:pos="1134"/>
              </w:tabs>
              <w:spacing w:before="40"/>
              <w:ind w:left="1418" w:hanging="1418"/>
              <w:jc w:val="left"/>
              <w:rPr>
                <w:lang w:val="ru-RU"/>
              </w:rPr>
            </w:pPr>
            <w:r w:rsidRPr="000D039F">
              <w:rPr>
                <w:lang w:val="ru-RU"/>
              </w:rPr>
              <w:t xml:space="preserve">Геостационарный метеорологический спутник </w:t>
            </w:r>
          </w:p>
        </w:tc>
      </w:tr>
      <w:tr w:rsidR="00BD565E" w:rsidRPr="000D039F" w14:paraId="4B190BCD" w14:textId="77777777" w:rsidTr="006A77B7">
        <w:trPr>
          <w:trHeight w:val="285"/>
        </w:trPr>
        <w:tc>
          <w:tcPr>
            <w:tcW w:w="809" w:type="pct"/>
          </w:tcPr>
          <w:p w14:paraId="0EA24E8D" w14:textId="1EDE9B6D" w:rsidR="00BD565E" w:rsidRPr="000D039F" w:rsidRDefault="00BD565E" w:rsidP="002B408A">
            <w:pPr>
              <w:tabs>
                <w:tab w:val="clear" w:pos="1134"/>
              </w:tabs>
              <w:spacing w:before="40"/>
              <w:ind w:left="1418" w:hanging="1418"/>
              <w:rPr>
                <w:lang w:val="ru-RU"/>
              </w:rPr>
            </w:pPr>
            <w:r w:rsidRPr="000D039F">
              <w:rPr>
                <w:lang w:val="ru-RU"/>
              </w:rPr>
              <w:t>GMT</w:t>
            </w:r>
          </w:p>
        </w:tc>
        <w:tc>
          <w:tcPr>
            <w:tcW w:w="663" w:type="pct"/>
          </w:tcPr>
          <w:p w14:paraId="03AC3FAF" w14:textId="6CDA23D3" w:rsidR="00BD565E" w:rsidRPr="000D039F" w:rsidRDefault="00BD565E" w:rsidP="002B408A">
            <w:pPr>
              <w:tabs>
                <w:tab w:val="clear" w:pos="1134"/>
              </w:tabs>
              <w:spacing w:before="40"/>
              <w:ind w:left="1418" w:hanging="1418"/>
              <w:rPr>
                <w:lang w:val="ru-RU"/>
              </w:rPr>
            </w:pPr>
            <w:r w:rsidRPr="000D039F">
              <w:rPr>
                <w:lang w:val="ru-RU"/>
              </w:rPr>
              <w:t xml:space="preserve">СГВ </w:t>
            </w:r>
          </w:p>
        </w:tc>
        <w:tc>
          <w:tcPr>
            <w:tcW w:w="3528" w:type="pct"/>
          </w:tcPr>
          <w:p w14:paraId="0213C27E" w14:textId="079D356A" w:rsidR="00BD565E" w:rsidRPr="000D039F" w:rsidRDefault="00BD565E" w:rsidP="002B408A">
            <w:pPr>
              <w:tabs>
                <w:tab w:val="clear" w:pos="1134"/>
              </w:tabs>
              <w:spacing w:before="40"/>
              <w:ind w:left="1418" w:hanging="1418"/>
              <w:jc w:val="left"/>
              <w:rPr>
                <w:lang w:val="ru-RU"/>
              </w:rPr>
            </w:pPr>
            <w:r w:rsidRPr="000D039F">
              <w:rPr>
                <w:lang w:val="ru-RU"/>
              </w:rPr>
              <w:t>Среднее гринвичское время</w:t>
            </w:r>
          </w:p>
        </w:tc>
      </w:tr>
      <w:tr w:rsidR="00BD565E" w:rsidRPr="000D039F" w14:paraId="07680054" w14:textId="77777777" w:rsidTr="006A77B7">
        <w:trPr>
          <w:trHeight w:val="285"/>
        </w:trPr>
        <w:tc>
          <w:tcPr>
            <w:tcW w:w="809" w:type="pct"/>
          </w:tcPr>
          <w:p w14:paraId="75503B16" w14:textId="4696B65B" w:rsidR="00BD565E" w:rsidRPr="000D039F" w:rsidRDefault="00BD565E" w:rsidP="002B408A">
            <w:pPr>
              <w:tabs>
                <w:tab w:val="clear" w:pos="1134"/>
              </w:tabs>
              <w:spacing w:before="40"/>
              <w:ind w:left="1418" w:hanging="1418"/>
              <w:rPr>
                <w:lang w:val="ru-RU"/>
              </w:rPr>
            </w:pPr>
            <w:r w:rsidRPr="000D039F">
              <w:rPr>
                <w:lang w:val="ru-RU"/>
              </w:rPr>
              <w:t>GNSS</w:t>
            </w:r>
          </w:p>
        </w:tc>
        <w:tc>
          <w:tcPr>
            <w:tcW w:w="663" w:type="pct"/>
          </w:tcPr>
          <w:p w14:paraId="21F7A731" w14:textId="3516DC61" w:rsidR="00BD565E" w:rsidRPr="000D039F" w:rsidRDefault="00BD565E" w:rsidP="002B408A">
            <w:pPr>
              <w:tabs>
                <w:tab w:val="clear" w:pos="1134"/>
              </w:tabs>
              <w:spacing w:before="40"/>
              <w:ind w:left="1418" w:hanging="1418"/>
              <w:rPr>
                <w:lang w:val="ru-RU"/>
              </w:rPr>
            </w:pPr>
            <w:r w:rsidRPr="000D039F">
              <w:rPr>
                <w:lang w:val="ru-RU"/>
              </w:rPr>
              <w:t>ГНСС</w:t>
            </w:r>
          </w:p>
        </w:tc>
        <w:tc>
          <w:tcPr>
            <w:tcW w:w="3528" w:type="pct"/>
          </w:tcPr>
          <w:p w14:paraId="34D5C15E" w14:textId="491149E8" w:rsidR="00BD565E" w:rsidRPr="000D039F" w:rsidRDefault="00BD565E" w:rsidP="002B408A">
            <w:pPr>
              <w:tabs>
                <w:tab w:val="clear" w:pos="1134"/>
              </w:tabs>
              <w:spacing w:before="40"/>
              <w:ind w:left="1418" w:hanging="1418"/>
              <w:jc w:val="left"/>
              <w:rPr>
                <w:lang w:val="ru-RU"/>
              </w:rPr>
            </w:pPr>
            <w:r w:rsidRPr="000D039F">
              <w:rPr>
                <w:lang w:val="ru-RU"/>
              </w:rPr>
              <w:t>Глобальные навигационные спутниковые системы</w:t>
            </w:r>
          </w:p>
        </w:tc>
      </w:tr>
      <w:tr w:rsidR="00BD565E" w:rsidRPr="000D039F" w14:paraId="6D58B3F7" w14:textId="77777777" w:rsidTr="006A77B7">
        <w:trPr>
          <w:trHeight w:val="285"/>
        </w:trPr>
        <w:tc>
          <w:tcPr>
            <w:tcW w:w="809" w:type="pct"/>
          </w:tcPr>
          <w:p w14:paraId="25E1E7FB" w14:textId="395BB6FC" w:rsidR="00BD565E" w:rsidRPr="000D039F" w:rsidRDefault="00BD565E" w:rsidP="002B408A">
            <w:pPr>
              <w:tabs>
                <w:tab w:val="clear" w:pos="1134"/>
              </w:tabs>
              <w:spacing w:before="40"/>
              <w:ind w:left="1418" w:hanging="1418"/>
              <w:rPr>
                <w:lang w:val="ru-RU"/>
              </w:rPr>
            </w:pPr>
            <w:r w:rsidRPr="000D039F">
              <w:rPr>
                <w:lang w:val="ru-RU"/>
              </w:rPr>
              <w:t>GOES</w:t>
            </w:r>
          </w:p>
        </w:tc>
        <w:tc>
          <w:tcPr>
            <w:tcW w:w="663" w:type="pct"/>
          </w:tcPr>
          <w:p w14:paraId="668D5150" w14:textId="374D2CDD" w:rsidR="00BD565E" w:rsidRPr="000D039F" w:rsidRDefault="00BD565E" w:rsidP="002B408A">
            <w:pPr>
              <w:tabs>
                <w:tab w:val="clear" w:pos="1134"/>
              </w:tabs>
              <w:spacing w:before="40"/>
              <w:ind w:left="1418" w:hanging="1418"/>
              <w:rPr>
                <w:lang w:val="ru-RU"/>
              </w:rPr>
            </w:pPr>
            <w:r w:rsidRPr="000D039F">
              <w:rPr>
                <w:lang w:val="ru-RU"/>
              </w:rPr>
              <w:t>ГОЕС</w:t>
            </w:r>
          </w:p>
        </w:tc>
        <w:tc>
          <w:tcPr>
            <w:tcW w:w="3528" w:type="pct"/>
          </w:tcPr>
          <w:p w14:paraId="56754EB1" w14:textId="26BEDD20" w:rsidR="00BD565E" w:rsidRPr="000D039F" w:rsidRDefault="00BD565E" w:rsidP="002B408A">
            <w:pPr>
              <w:tabs>
                <w:tab w:val="clear" w:pos="1134"/>
              </w:tabs>
              <w:spacing w:before="40"/>
              <w:jc w:val="left"/>
              <w:rPr>
                <w:lang w:val="ru-RU"/>
              </w:rPr>
            </w:pPr>
            <w:r w:rsidRPr="000D039F">
              <w:rPr>
                <w:lang w:val="ru-RU"/>
              </w:rPr>
              <w:t>Геостационарный оперативный спутник по исследованиям окружающей среды</w:t>
            </w:r>
          </w:p>
        </w:tc>
      </w:tr>
      <w:tr w:rsidR="00BD565E" w:rsidRPr="000D039F" w14:paraId="601546C9" w14:textId="77777777" w:rsidTr="006A77B7">
        <w:trPr>
          <w:trHeight w:val="285"/>
        </w:trPr>
        <w:tc>
          <w:tcPr>
            <w:tcW w:w="809" w:type="pct"/>
          </w:tcPr>
          <w:p w14:paraId="72297DDF" w14:textId="2B49679C" w:rsidR="00BD565E" w:rsidRPr="000D039F" w:rsidRDefault="00BD565E" w:rsidP="002B408A">
            <w:pPr>
              <w:tabs>
                <w:tab w:val="clear" w:pos="1134"/>
              </w:tabs>
              <w:spacing w:before="40"/>
              <w:ind w:left="1418" w:hanging="1418"/>
              <w:rPr>
                <w:lang w:val="ru-RU"/>
              </w:rPr>
            </w:pPr>
            <w:r w:rsidRPr="000D039F">
              <w:rPr>
                <w:lang w:val="ru-RU"/>
              </w:rPr>
              <w:t>GOMS</w:t>
            </w:r>
          </w:p>
        </w:tc>
        <w:tc>
          <w:tcPr>
            <w:tcW w:w="663" w:type="pct"/>
          </w:tcPr>
          <w:p w14:paraId="3CCED856" w14:textId="0335C901" w:rsidR="00BD565E" w:rsidRPr="000D039F" w:rsidRDefault="00BD565E" w:rsidP="002B408A">
            <w:pPr>
              <w:tabs>
                <w:tab w:val="clear" w:pos="1134"/>
              </w:tabs>
              <w:spacing w:before="40"/>
              <w:ind w:left="1418" w:hanging="1418"/>
              <w:rPr>
                <w:lang w:val="ru-RU"/>
              </w:rPr>
            </w:pPr>
            <w:r w:rsidRPr="000D039F">
              <w:rPr>
                <w:lang w:val="ru-RU"/>
              </w:rPr>
              <w:t>ГОМС</w:t>
            </w:r>
          </w:p>
        </w:tc>
        <w:tc>
          <w:tcPr>
            <w:tcW w:w="3528" w:type="pct"/>
          </w:tcPr>
          <w:p w14:paraId="664E2CB0" w14:textId="416CDD91" w:rsidR="00BD565E" w:rsidRPr="000D039F" w:rsidRDefault="00BD565E" w:rsidP="002B408A">
            <w:pPr>
              <w:tabs>
                <w:tab w:val="clear" w:pos="1134"/>
              </w:tabs>
              <w:spacing w:before="40"/>
              <w:jc w:val="left"/>
              <w:rPr>
                <w:lang w:val="ru-RU"/>
              </w:rPr>
            </w:pPr>
            <w:r w:rsidRPr="000D039F">
              <w:rPr>
                <w:lang w:val="ru-RU"/>
              </w:rPr>
              <w:t>Геостационарный оперативный метеорологический спутник</w:t>
            </w:r>
          </w:p>
        </w:tc>
      </w:tr>
      <w:tr w:rsidR="00BD565E" w:rsidRPr="000D039F" w14:paraId="265042C3" w14:textId="77777777" w:rsidTr="006A77B7">
        <w:trPr>
          <w:trHeight w:val="285"/>
        </w:trPr>
        <w:tc>
          <w:tcPr>
            <w:tcW w:w="809" w:type="pct"/>
          </w:tcPr>
          <w:p w14:paraId="2B6C3600" w14:textId="701DEEA1" w:rsidR="00BD565E" w:rsidRPr="000D039F" w:rsidRDefault="00BD565E" w:rsidP="002B408A">
            <w:pPr>
              <w:tabs>
                <w:tab w:val="clear" w:pos="1134"/>
              </w:tabs>
              <w:spacing w:before="40"/>
              <w:ind w:left="1418" w:hanging="1418"/>
              <w:rPr>
                <w:lang w:val="ru-RU"/>
              </w:rPr>
            </w:pPr>
            <w:r w:rsidRPr="000D039F">
              <w:rPr>
                <w:lang w:val="ru-RU"/>
              </w:rPr>
              <w:t>GOOS</w:t>
            </w:r>
          </w:p>
        </w:tc>
        <w:tc>
          <w:tcPr>
            <w:tcW w:w="663" w:type="pct"/>
          </w:tcPr>
          <w:p w14:paraId="71605BBD" w14:textId="087CD1FB" w:rsidR="00BD565E" w:rsidRPr="000D039F" w:rsidRDefault="00BD565E" w:rsidP="002B408A">
            <w:pPr>
              <w:tabs>
                <w:tab w:val="clear" w:pos="1134"/>
              </w:tabs>
              <w:spacing w:before="40"/>
              <w:ind w:left="1418" w:hanging="1418"/>
              <w:rPr>
                <w:lang w:val="ru-RU"/>
              </w:rPr>
            </w:pPr>
            <w:r w:rsidRPr="000D039F">
              <w:rPr>
                <w:lang w:val="ru-RU"/>
              </w:rPr>
              <w:t>ГСНО</w:t>
            </w:r>
          </w:p>
        </w:tc>
        <w:tc>
          <w:tcPr>
            <w:tcW w:w="3528" w:type="pct"/>
          </w:tcPr>
          <w:p w14:paraId="18AC5547" w14:textId="37904D8C" w:rsidR="00BD565E" w:rsidRPr="000D039F" w:rsidRDefault="00BD565E" w:rsidP="002B408A">
            <w:pPr>
              <w:tabs>
                <w:tab w:val="clear" w:pos="1134"/>
              </w:tabs>
              <w:spacing w:before="40"/>
              <w:ind w:left="1418" w:hanging="1418"/>
              <w:jc w:val="left"/>
              <w:rPr>
                <w:lang w:val="ru-RU"/>
              </w:rPr>
            </w:pPr>
            <w:r w:rsidRPr="000D039F">
              <w:rPr>
                <w:lang w:val="ru-RU"/>
              </w:rPr>
              <w:t>Глобальная система наблюдений за океаном</w:t>
            </w:r>
          </w:p>
        </w:tc>
      </w:tr>
      <w:tr w:rsidR="00BD565E" w:rsidRPr="000D039F" w14:paraId="2A6FB850" w14:textId="77777777" w:rsidTr="006A77B7">
        <w:trPr>
          <w:trHeight w:val="285"/>
        </w:trPr>
        <w:tc>
          <w:tcPr>
            <w:tcW w:w="809" w:type="pct"/>
          </w:tcPr>
          <w:p w14:paraId="090BB9AE" w14:textId="1AFEA949" w:rsidR="00BD565E" w:rsidRPr="000D039F" w:rsidRDefault="00BD565E" w:rsidP="002B408A">
            <w:pPr>
              <w:tabs>
                <w:tab w:val="clear" w:pos="1134"/>
              </w:tabs>
              <w:spacing w:before="40"/>
              <w:ind w:left="1418" w:hanging="1418"/>
              <w:rPr>
                <w:lang w:val="ru-RU"/>
              </w:rPr>
            </w:pPr>
            <w:r w:rsidRPr="000D039F">
              <w:rPr>
                <w:lang w:val="ru-RU"/>
              </w:rPr>
              <w:t>GOS</w:t>
            </w:r>
          </w:p>
        </w:tc>
        <w:tc>
          <w:tcPr>
            <w:tcW w:w="663" w:type="pct"/>
          </w:tcPr>
          <w:p w14:paraId="21DEFCE3" w14:textId="35FBB2A6" w:rsidR="00BD565E" w:rsidRPr="000D039F" w:rsidRDefault="00BD565E" w:rsidP="002B408A">
            <w:pPr>
              <w:tabs>
                <w:tab w:val="clear" w:pos="1134"/>
              </w:tabs>
              <w:spacing w:before="40"/>
              <w:ind w:left="1418" w:hanging="1418"/>
              <w:rPr>
                <w:lang w:val="ru-RU"/>
              </w:rPr>
            </w:pPr>
            <w:r w:rsidRPr="000D039F">
              <w:rPr>
                <w:lang w:val="ru-RU"/>
              </w:rPr>
              <w:t>ГСН</w:t>
            </w:r>
          </w:p>
        </w:tc>
        <w:tc>
          <w:tcPr>
            <w:tcW w:w="3528" w:type="pct"/>
          </w:tcPr>
          <w:p w14:paraId="02985E8B" w14:textId="14016C64" w:rsidR="00BD565E" w:rsidRPr="000D039F" w:rsidRDefault="00BD565E" w:rsidP="002B408A">
            <w:pPr>
              <w:tabs>
                <w:tab w:val="clear" w:pos="1134"/>
              </w:tabs>
              <w:spacing w:before="40"/>
              <w:ind w:left="1418" w:hanging="1418"/>
              <w:jc w:val="left"/>
              <w:rPr>
                <w:lang w:val="ru-RU"/>
              </w:rPr>
            </w:pPr>
            <w:r w:rsidRPr="000D039F">
              <w:rPr>
                <w:lang w:val="ru-RU"/>
              </w:rPr>
              <w:t>Глобальная система наблюдений</w:t>
            </w:r>
          </w:p>
        </w:tc>
      </w:tr>
      <w:tr w:rsidR="00BD565E" w:rsidRPr="000D039F" w14:paraId="3798958B" w14:textId="77777777" w:rsidTr="006A77B7">
        <w:trPr>
          <w:trHeight w:val="285"/>
        </w:trPr>
        <w:tc>
          <w:tcPr>
            <w:tcW w:w="809" w:type="pct"/>
          </w:tcPr>
          <w:p w14:paraId="1E651FDD" w14:textId="73ADB841" w:rsidR="00BD565E" w:rsidRPr="000D039F" w:rsidRDefault="00BD565E" w:rsidP="002B408A">
            <w:pPr>
              <w:tabs>
                <w:tab w:val="clear" w:pos="1134"/>
              </w:tabs>
              <w:spacing w:before="40"/>
              <w:ind w:left="1418" w:hanging="1418"/>
              <w:rPr>
                <w:lang w:val="ru-RU"/>
              </w:rPr>
            </w:pPr>
            <w:r w:rsidRPr="000D039F">
              <w:rPr>
                <w:lang w:val="ru-RU"/>
              </w:rPr>
              <w:t>GOSSP</w:t>
            </w:r>
          </w:p>
        </w:tc>
        <w:tc>
          <w:tcPr>
            <w:tcW w:w="663" w:type="pct"/>
          </w:tcPr>
          <w:p w14:paraId="28843129" w14:textId="15A7E2E4" w:rsidR="00BD565E" w:rsidRPr="000D039F" w:rsidRDefault="00BD565E" w:rsidP="002B408A">
            <w:pPr>
              <w:tabs>
                <w:tab w:val="clear" w:pos="1134"/>
              </w:tabs>
              <w:spacing w:before="40"/>
              <w:ind w:left="1418" w:hanging="1418"/>
              <w:rPr>
                <w:lang w:val="ru-RU"/>
              </w:rPr>
            </w:pPr>
            <w:r w:rsidRPr="000D039F">
              <w:rPr>
                <w:lang w:val="ru-RU"/>
              </w:rPr>
              <w:t>ГЭНСНК</w:t>
            </w:r>
          </w:p>
        </w:tc>
        <w:tc>
          <w:tcPr>
            <w:tcW w:w="3528" w:type="pct"/>
          </w:tcPr>
          <w:p w14:paraId="725EBD7F" w14:textId="64B7FEE5" w:rsidR="00BD565E" w:rsidRPr="000D039F" w:rsidRDefault="00BD565E" w:rsidP="002B408A">
            <w:pPr>
              <w:tabs>
                <w:tab w:val="clear" w:pos="1134"/>
              </w:tabs>
              <w:spacing w:before="40"/>
              <w:jc w:val="left"/>
              <w:rPr>
                <w:lang w:val="ru-RU"/>
              </w:rPr>
            </w:pPr>
            <w:r w:rsidRPr="000D039F">
              <w:rPr>
                <w:lang w:val="ru-RU"/>
              </w:rPr>
              <w:t>Группа экспертов по глобальным системам наблюдения из космоса</w:t>
            </w:r>
          </w:p>
        </w:tc>
      </w:tr>
      <w:tr w:rsidR="00BD565E" w:rsidRPr="000D039F" w14:paraId="2D1E32F6" w14:textId="77777777" w:rsidTr="006A77B7">
        <w:trPr>
          <w:trHeight w:val="285"/>
        </w:trPr>
        <w:tc>
          <w:tcPr>
            <w:tcW w:w="809" w:type="pct"/>
          </w:tcPr>
          <w:p w14:paraId="086FE40B" w14:textId="7A95C016" w:rsidR="00BD565E" w:rsidRPr="000D039F" w:rsidRDefault="00BD565E" w:rsidP="002B408A">
            <w:pPr>
              <w:tabs>
                <w:tab w:val="clear" w:pos="1134"/>
              </w:tabs>
              <w:spacing w:before="40"/>
              <w:ind w:left="1418" w:hanging="1418"/>
              <w:rPr>
                <w:lang w:val="ru-RU"/>
              </w:rPr>
            </w:pPr>
            <w:r w:rsidRPr="000D039F">
              <w:rPr>
                <w:lang w:val="ru-RU"/>
              </w:rPr>
              <w:t>GPCP</w:t>
            </w:r>
          </w:p>
        </w:tc>
        <w:tc>
          <w:tcPr>
            <w:tcW w:w="663" w:type="pct"/>
          </w:tcPr>
          <w:p w14:paraId="478C30D8" w14:textId="01BA8EA2" w:rsidR="00BD565E" w:rsidRPr="000D039F" w:rsidRDefault="00BD565E" w:rsidP="002B408A">
            <w:pPr>
              <w:tabs>
                <w:tab w:val="clear" w:pos="1134"/>
              </w:tabs>
              <w:spacing w:before="40"/>
              <w:ind w:left="1418" w:hanging="1418"/>
              <w:rPr>
                <w:lang w:val="ru-RU"/>
              </w:rPr>
            </w:pPr>
            <w:r w:rsidRPr="000D039F">
              <w:rPr>
                <w:lang w:val="ru-RU"/>
              </w:rPr>
              <w:t>ГПКО</w:t>
            </w:r>
          </w:p>
        </w:tc>
        <w:tc>
          <w:tcPr>
            <w:tcW w:w="3528" w:type="pct"/>
          </w:tcPr>
          <w:p w14:paraId="683AA6CF" w14:textId="6CFE7E7E" w:rsidR="00BD565E" w:rsidRPr="000D039F" w:rsidRDefault="00BD565E" w:rsidP="002B408A">
            <w:pPr>
              <w:tabs>
                <w:tab w:val="clear" w:pos="1134"/>
              </w:tabs>
              <w:spacing w:before="40"/>
              <w:ind w:left="1418" w:hanging="1418"/>
              <w:jc w:val="left"/>
              <w:rPr>
                <w:lang w:val="ru-RU"/>
              </w:rPr>
            </w:pPr>
            <w:r w:rsidRPr="000D039F">
              <w:rPr>
                <w:lang w:val="ru-RU"/>
              </w:rPr>
              <w:t>Глобальный проект по климатологии осадков</w:t>
            </w:r>
          </w:p>
        </w:tc>
      </w:tr>
      <w:tr w:rsidR="00BD565E" w:rsidRPr="000D039F" w14:paraId="272A71D2" w14:textId="77777777" w:rsidTr="006A77B7">
        <w:trPr>
          <w:trHeight w:val="285"/>
        </w:trPr>
        <w:tc>
          <w:tcPr>
            <w:tcW w:w="809" w:type="pct"/>
          </w:tcPr>
          <w:p w14:paraId="49B9A4DF" w14:textId="225D3BFD" w:rsidR="00BD565E" w:rsidRPr="000D039F" w:rsidRDefault="00BD565E" w:rsidP="002B408A">
            <w:pPr>
              <w:tabs>
                <w:tab w:val="clear" w:pos="1134"/>
              </w:tabs>
              <w:spacing w:before="40"/>
              <w:ind w:left="1418" w:hanging="1418"/>
              <w:rPr>
                <w:lang w:val="ru-RU"/>
              </w:rPr>
            </w:pPr>
            <w:r w:rsidRPr="000D039F">
              <w:rPr>
                <w:lang w:val="ru-RU"/>
              </w:rPr>
              <w:t>GPS</w:t>
            </w:r>
          </w:p>
        </w:tc>
        <w:tc>
          <w:tcPr>
            <w:tcW w:w="663" w:type="pct"/>
          </w:tcPr>
          <w:p w14:paraId="71F6DA6C" w14:textId="7A4796F7" w:rsidR="00BD565E" w:rsidRPr="000D039F" w:rsidRDefault="00BD565E" w:rsidP="002B408A">
            <w:pPr>
              <w:tabs>
                <w:tab w:val="clear" w:pos="1134"/>
              </w:tabs>
              <w:spacing w:before="40"/>
              <w:ind w:left="1418" w:hanging="1418"/>
              <w:rPr>
                <w:lang w:val="ru-RU"/>
              </w:rPr>
            </w:pPr>
            <w:r w:rsidRPr="000D039F">
              <w:rPr>
                <w:lang w:val="ru-RU"/>
              </w:rPr>
              <w:t>ГСОМ</w:t>
            </w:r>
          </w:p>
        </w:tc>
        <w:tc>
          <w:tcPr>
            <w:tcW w:w="3528" w:type="pct"/>
          </w:tcPr>
          <w:p w14:paraId="26265227" w14:textId="277787EE" w:rsidR="00BD565E" w:rsidRPr="000D039F" w:rsidRDefault="00BD565E" w:rsidP="002B408A">
            <w:pPr>
              <w:tabs>
                <w:tab w:val="clear" w:pos="1134"/>
              </w:tabs>
              <w:spacing w:before="40"/>
              <w:ind w:left="1418" w:hanging="1418"/>
              <w:jc w:val="left"/>
              <w:rPr>
                <w:lang w:val="ru-RU"/>
              </w:rPr>
            </w:pPr>
            <w:r w:rsidRPr="000D039F">
              <w:rPr>
                <w:lang w:val="ru-RU"/>
              </w:rPr>
              <w:t>Глобальная система определения местоположения</w:t>
            </w:r>
          </w:p>
        </w:tc>
      </w:tr>
      <w:tr w:rsidR="00BD565E" w:rsidRPr="000D039F" w14:paraId="51BC5D2D" w14:textId="77777777" w:rsidTr="006A77B7">
        <w:trPr>
          <w:trHeight w:val="285"/>
        </w:trPr>
        <w:tc>
          <w:tcPr>
            <w:tcW w:w="809" w:type="pct"/>
          </w:tcPr>
          <w:p w14:paraId="27CAAF95" w14:textId="424F70FF" w:rsidR="00BD565E" w:rsidRPr="000D039F" w:rsidRDefault="00BD565E" w:rsidP="002B408A">
            <w:pPr>
              <w:tabs>
                <w:tab w:val="clear" w:pos="1134"/>
              </w:tabs>
              <w:spacing w:before="40"/>
              <w:ind w:left="1418" w:hanging="1418"/>
              <w:rPr>
                <w:lang w:val="ru-RU"/>
              </w:rPr>
            </w:pPr>
            <w:r w:rsidRPr="000D039F">
              <w:rPr>
                <w:lang w:val="ru-RU"/>
              </w:rPr>
              <w:t>GPSOS</w:t>
            </w:r>
          </w:p>
        </w:tc>
        <w:tc>
          <w:tcPr>
            <w:tcW w:w="663" w:type="pct"/>
          </w:tcPr>
          <w:p w14:paraId="25BEAF70" w14:textId="5E6E4B03" w:rsidR="00BD565E" w:rsidRPr="000D039F" w:rsidRDefault="00BD565E" w:rsidP="002B408A">
            <w:pPr>
              <w:tabs>
                <w:tab w:val="clear" w:pos="1134"/>
              </w:tabs>
              <w:spacing w:before="40"/>
              <w:ind w:left="1418" w:hanging="1418"/>
              <w:rPr>
                <w:lang w:val="ru-RU"/>
              </w:rPr>
            </w:pPr>
          </w:p>
        </w:tc>
        <w:tc>
          <w:tcPr>
            <w:tcW w:w="3528" w:type="pct"/>
          </w:tcPr>
          <w:p w14:paraId="1F5D1A08" w14:textId="1FEBFBA7" w:rsidR="00BD565E" w:rsidRPr="000D039F" w:rsidRDefault="00BD565E" w:rsidP="002B408A">
            <w:pPr>
              <w:tabs>
                <w:tab w:val="clear" w:pos="1134"/>
              </w:tabs>
              <w:spacing w:before="40"/>
              <w:jc w:val="left"/>
              <w:rPr>
                <w:lang w:val="ru-RU"/>
              </w:rPr>
            </w:pPr>
            <w:r w:rsidRPr="000D039F">
              <w:rPr>
                <w:lang w:val="ru-RU"/>
              </w:rPr>
              <w:t>Датчик радиозатмений глобальной системы определения местоположения</w:t>
            </w:r>
          </w:p>
        </w:tc>
      </w:tr>
      <w:tr w:rsidR="007F6098" w:rsidRPr="000D039F" w14:paraId="6F8D99A3" w14:textId="77777777" w:rsidTr="006A77B7">
        <w:trPr>
          <w:trHeight w:val="285"/>
        </w:trPr>
        <w:tc>
          <w:tcPr>
            <w:tcW w:w="809" w:type="pct"/>
          </w:tcPr>
          <w:p w14:paraId="337EDEB0" w14:textId="65561C79" w:rsidR="007F6098" w:rsidRPr="000D039F" w:rsidRDefault="007F6098" w:rsidP="002B408A">
            <w:pPr>
              <w:tabs>
                <w:tab w:val="clear" w:pos="1134"/>
              </w:tabs>
              <w:spacing w:before="40"/>
              <w:ind w:left="1418" w:hanging="1418"/>
              <w:rPr>
                <w:lang w:val="ru-RU"/>
              </w:rPr>
            </w:pPr>
            <w:r w:rsidRPr="000D039F">
              <w:rPr>
                <w:lang w:val="ru-RU"/>
              </w:rPr>
              <w:t>GRC</w:t>
            </w:r>
          </w:p>
        </w:tc>
        <w:tc>
          <w:tcPr>
            <w:tcW w:w="663" w:type="pct"/>
          </w:tcPr>
          <w:p w14:paraId="2531E7A5" w14:textId="77777777" w:rsidR="007F6098" w:rsidRPr="000D039F" w:rsidRDefault="007F6098" w:rsidP="002B408A">
            <w:pPr>
              <w:tabs>
                <w:tab w:val="clear" w:pos="1134"/>
              </w:tabs>
              <w:spacing w:before="40"/>
              <w:ind w:left="1418" w:hanging="1418"/>
              <w:rPr>
                <w:lang w:val="ru-RU"/>
              </w:rPr>
            </w:pPr>
          </w:p>
        </w:tc>
        <w:tc>
          <w:tcPr>
            <w:tcW w:w="3528" w:type="pct"/>
          </w:tcPr>
          <w:p w14:paraId="06907964" w14:textId="26DCB736" w:rsidR="007F6098" w:rsidRPr="000D039F" w:rsidRDefault="007F6098" w:rsidP="002B408A">
            <w:pPr>
              <w:tabs>
                <w:tab w:val="clear" w:pos="1134"/>
              </w:tabs>
              <w:spacing w:before="40"/>
              <w:jc w:val="left"/>
              <w:rPr>
                <w:lang w:val="ru-RU"/>
              </w:rPr>
            </w:pPr>
            <w:r w:rsidRPr="000D039F">
              <w:rPr>
                <w:lang w:val="ru-RU"/>
              </w:rPr>
              <w:t>Исследовательский центр имени Гленна, бывший Исследовательский центр имени Льюиса (LeRC)</w:t>
            </w:r>
          </w:p>
        </w:tc>
      </w:tr>
      <w:tr w:rsidR="00BD565E" w:rsidRPr="000D039F" w14:paraId="2BD4A980" w14:textId="77777777" w:rsidTr="006A77B7">
        <w:trPr>
          <w:trHeight w:val="285"/>
        </w:trPr>
        <w:tc>
          <w:tcPr>
            <w:tcW w:w="809" w:type="pct"/>
          </w:tcPr>
          <w:p w14:paraId="12A35F89" w14:textId="18775D15" w:rsidR="00BD565E" w:rsidRPr="000D039F" w:rsidRDefault="00BD565E" w:rsidP="002B408A">
            <w:pPr>
              <w:tabs>
                <w:tab w:val="clear" w:pos="1134"/>
              </w:tabs>
              <w:spacing w:before="40"/>
              <w:ind w:left="1418" w:hanging="1418"/>
              <w:rPr>
                <w:lang w:val="ru-RU"/>
              </w:rPr>
            </w:pPr>
            <w:r w:rsidRPr="000D039F">
              <w:rPr>
                <w:lang w:val="ru-RU"/>
              </w:rPr>
              <w:t>GRS</w:t>
            </w:r>
          </w:p>
        </w:tc>
        <w:tc>
          <w:tcPr>
            <w:tcW w:w="663" w:type="pct"/>
          </w:tcPr>
          <w:p w14:paraId="2094C4FE" w14:textId="534EDA05" w:rsidR="00BD565E" w:rsidRPr="000D039F" w:rsidRDefault="00BD565E" w:rsidP="002B408A">
            <w:pPr>
              <w:tabs>
                <w:tab w:val="clear" w:pos="1134"/>
              </w:tabs>
              <w:spacing w:before="40"/>
              <w:ind w:left="1418" w:hanging="1418"/>
              <w:rPr>
                <w:lang w:val="ru-RU"/>
              </w:rPr>
            </w:pPr>
          </w:p>
        </w:tc>
        <w:tc>
          <w:tcPr>
            <w:tcW w:w="3528" w:type="pct"/>
          </w:tcPr>
          <w:p w14:paraId="0655FCEC" w14:textId="541E37D9" w:rsidR="00BD565E" w:rsidRPr="000D039F" w:rsidRDefault="00BD565E" w:rsidP="002B408A">
            <w:pPr>
              <w:tabs>
                <w:tab w:val="clear" w:pos="1134"/>
              </w:tabs>
              <w:spacing w:before="40"/>
              <w:ind w:left="1418" w:hanging="1418"/>
              <w:jc w:val="left"/>
              <w:rPr>
                <w:lang w:val="ru-RU"/>
              </w:rPr>
            </w:pPr>
            <w:r w:rsidRPr="000D039F">
              <w:rPr>
                <w:lang w:val="ru-RU"/>
              </w:rPr>
              <w:t xml:space="preserve">Наземная приемная станция </w:t>
            </w:r>
          </w:p>
        </w:tc>
      </w:tr>
      <w:tr w:rsidR="00BD565E" w:rsidRPr="000D039F" w14:paraId="30B06A3B" w14:textId="77777777" w:rsidTr="006A77B7">
        <w:trPr>
          <w:trHeight w:val="285"/>
        </w:trPr>
        <w:tc>
          <w:tcPr>
            <w:tcW w:w="809" w:type="pct"/>
          </w:tcPr>
          <w:p w14:paraId="06DC04A8" w14:textId="7AE82602" w:rsidR="00BD565E" w:rsidRPr="000D039F" w:rsidRDefault="00BD565E" w:rsidP="002B408A">
            <w:pPr>
              <w:tabs>
                <w:tab w:val="clear" w:pos="1134"/>
              </w:tabs>
              <w:spacing w:before="40"/>
              <w:ind w:left="1418" w:hanging="1418"/>
              <w:rPr>
                <w:lang w:val="ru-RU"/>
              </w:rPr>
            </w:pPr>
            <w:r w:rsidRPr="000D039F">
              <w:rPr>
                <w:lang w:val="ru-RU"/>
              </w:rPr>
              <w:t>GRT</w:t>
            </w:r>
          </w:p>
        </w:tc>
        <w:tc>
          <w:tcPr>
            <w:tcW w:w="663" w:type="pct"/>
          </w:tcPr>
          <w:p w14:paraId="41AB5BDA" w14:textId="130EC4FD" w:rsidR="00BD565E" w:rsidRPr="000D039F" w:rsidRDefault="00BD565E" w:rsidP="002B408A">
            <w:pPr>
              <w:tabs>
                <w:tab w:val="clear" w:pos="1134"/>
              </w:tabs>
              <w:spacing w:before="40"/>
              <w:ind w:left="1418" w:hanging="1418"/>
              <w:rPr>
                <w:lang w:val="ru-RU"/>
              </w:rPr>
            </w:pPr>
          </w:p>
        </w:tc>
        <w:tc>
          <w:tcPr>
            <w:tcW w:w="3528" w:type="pct"/>
          </w:tcPr>
          <w:p w14:paraId="65EF8439" w14:textId="1B03A07C" w:rsidR="00BD565E" w:rsidRPr="000D039F" w:rsidRDefault="00BD565E" w:rsidP="002B408A">
            <w:pPr>
              <w:tabs>
                <w:tab w:val="clear" w:pos="1134"/>
              </w:tabs>
              <w:spacing w:before="40"/>
              <w:ind w:left="1418" w:hanging="1418"/>
              <w:jc w:val="left"/>
              <w:rPr>
                <w:lang w:val="ru-RU"/>
              </w:rPr>
            </w:pPr>
            <w:r w:rsidRPr="000D039F">
              <w:rPr>
                <w:lang w:val="ru-RU"/>
              </w:rPr>
              <w:t>Реальновременная база данных ГОЕС</w:t>
            </w:r>
          </w:p>
        </w:tc>
      </w:tr>
      <w:tr w:rsidR="00BD565E" w:rsidRPr="000D039F" w14:paraId="525EAFAA" w14:textId="77777777" w:rsidTr="006A77B7">
        <w:trPr>
          <w:trHeight w:val="285"/>
        </w:trPr>
        <w:tc>
          <w:tcPr>
            <w:tcW w:w="809" w:type="pct"/>
          </w:tcPr>
          <w:p w14:paraId="5958D66C" w14:textId="1585F164" w:rsidR="00BD565E" w:rsidRPr="000D039F" w:rsidRDefault="00BD565E" w:rsidP="002B408A">
            <w:pPr>
              <w:tabs>
                <w:tab w:val="clear" w:pos="1134"/>
              </w:tabs>
              <w:spacing w:before="40"/>
              <w:ind w:left="1418" w:hanging="1418"/>
              <w:rPr>
                <w:lang w:val="ru-RU"/>
              </w:rPr>
            </w:pPr>
            <w:r w:rsidRPr="000D039F">
              <w:rPr>
                <w:lang w:val="ru-RU"/>
              </w:rPr>
              <w:t>GSFC</w:t>
            </w:r>
          </w:p>
        </w:tc>
        <w:tc>
          <w:tcPr>
            <w:tcW w:w="663" w:type="pct"/>
          </w:tcPr>
          <w:p w14:paraId="4026E293" w14:textId="38A7E937" w:rsidR="00BD565E" w:rsidRPr="000D039F" w:rsidRDefault="00BD565E" w:rsidP="002B408A">
            <w:pPr>
              <w:tabs>
                <w:tab w:val="clear" w:pos="1134"/>
              </w:tabs>
              <w:spacing w:before="40"/>
              <w:ind w:left="1418" w:hanging="1418"/>
              <w:rPr>
                <w:lang w:val="ru-RU"/>
              </w:rPr>
            </w:pPr>
          </w:p>
        </w:tc>
        <w:tc>
          <w:tcPr>
            <w:tcW w:w="3528" w:type="pct"/>
          </w:tcPr>
          <w:p w14:paraId="2ECEE61D" w14:textId="5FCD0FD4" w:rsidR="00BD565E" w:rsidRPr="000D039F" w:rsidRDefault="00BD565E" w:rsidP="002B408A">
            <w:pPr>
              <w:tabs>
                <w:tab w:val="clear" w:pos="1134"/>
              </w:tabs>
              <w:spacing w:before="40"/>
              <w:ind w:left="1418" w:hanging="1418"/>
              <w:jc w:val="left"/>
              <w:rPr>
                <w:lang w:val="ru-RU"/>
              </w:rPr>
            </w:pPr>
            <w:r w:rsidRPr="000D039F">
              <w:rPr>
                <w:lang w:val="ru-RU"/>
              </w:rPr>
              <w:t>Центр космических полетов имени Годдара</w:t>
            </w:r>
          </w:p>
        </w:tc>
      </w:tr>
      <w:tr w:rsidR="00BD565E" w:rsidRPr="000D039F" w14:paraId="64ACFDEC" w14:textId="77777777" w:rsidTr="006A77B7">
        <w:trPr>
          <w:trHeight w:val="285"/>
        </w:trPr>
        <w:tc>
          <w:tcPr>
            <w:tcW w:w="809" w:type="pct"/>
          </w:tcPr>
          <w:p w14:paraId="448645BE" w14:textId="5B96357A" w:rsidR="00BD565E" w:rsidRPr="000D039F" w:rsidRDefault="00BD565E" w:rsidP="002B408A">
            <w:pPr>
              <w:tabs>
                <w:tab w:val="clear" w:pos="1134"/>
              </w:tabs>
              <w:spacing w:before="40"/>
              <w:ind w:left="1418" w:hanging="1418"/>
              <w:rPr>
                <w:lang w:val="ru-RU"/>
              </w:rPr>
            </w:pPr>
            <w:r w:rsidRPr="000D039F">
              <w:rPr>
                <w:lang w:val="ru-RU"/>
              </w:rPr>
              <w:t>GSN</w:t>
            </w:r>
          </w:p>
        </w:tc>
        <w:tc>
          <w:tcPr>
            <w:tcW w:w="663" w:type="pct"/>
          </w:tcPr>
          <w:p w14:paraId="6E2E6F40" w14:textId="1CAAAB83" w:rsidR="00BD565E" w:rsidRPr="000D039F" w:rsidRDefault="00BD565E" w:rsidP="002B408A">
            <w:pPr>
              <w:tabs>
                <w:tab w:val="clear" w:pos="1134"/>
              </w:tabs>
              <w:spacing w:before="40"/>
              <w:ind w:left="1418" w:hanging="1418"/>
              <w:rPr>
                <w:lang w:val="ru-RU"/>
              </w:rPr>
            </w:pPr>
          </w:p>
        </w:tc>
        <w:tc>
          <w:tcPr>
            <w:tcW w:w="3528" w:type="pct"/>
          </w:tcPr>
          <w:p w14:paraId="066ED34E" w14:textId="6A99A5CF" w:rsidR="00BD565E" w:rsidRPr="000D039F" w:rsidRDefault="00BD565E" w:rsidP="002B408A">
            <w:pPr>
              <w:tabs>
                <w:tab w:val="clear" w:pos="1134"/>
              </w:tabs>
              <w:spacing w:before="40"/>
              <w:ind w:left="1418" w:hanging="1418"/>
              <w:jc w:val="left"/>
              <w:rPr>
                <w:lang w:val="ru-RU"/>
              </w:rPr>
            </w:pPr>
            <w:r w:rsidRPr="000D039F">
              <w:rPr>
                <w:lang w:val="ru-RU"/>
              </w:rPr>
              <w:t>Сеть приземных наблюдений ГСНК</w:t>
            </w:r>
          </w:p>
        </w:tc>
      </w:tr>
      <w:tr w:rsidR="00BD565E" w:rsidRPr="000D039F" w14:paraId="572FFC36" w14:textId="77777777" w:rsidTr="006A77B7">
        <w:trPr>
          <w:trHeight w:val="285"/>
        </w:trPr>
        <w:tc>
          <w:tcPr>
            <w:tcW w:w="809" w:type="pct"/>
          </w:tcPr>
          <w:p w14:paraId="2A2AC3BC" w14:textId="66EB91D6" w:rsidR="00BD565E" w:rsidRPr="000D039F" w:rsidRDefault="00BD565E" w:rsidP="002B408A">
            <w:pPr>
              <w:tabs>
                <w:tab w:val="clear" w:pos="1134"/>
              </w:tabs>
              <w:spacing w:before="40"/>
              <w:ind w:left="1418" w:hanging="1418"/>
              <w:rPr>
                <w:lang w:val="ru-RU"/>
              </w:rPr>
            </w:pPr>
            <w:r w:rsidRPr="000D039F">
              <w:rPr>
                <w:lang w:val="ru-RU"/>
              </w:rPr>
              <w:t>GSTDN</w:t>
            </w:r>
          </w:p>
        </w:tc>
        <w:tc>
          <w:tcPr>
            <w:tcW w:w="663" w:type="pct"/>
          </w:tcPr>
          <w:p w14:paraId="45A3DBDD" w14:textId="5A8293D5" w:rsidR="00BD565E" w:rsidRPr="000D039F" w:rsidRDefault="00BD565E" w:rsidP="002B408A">
            <w:pPr>
              <w:tabs>
                <w:tab w:val="clear" w:pos="1134"/>
              </w:tabs>
              <w:spacing w:before="40"/>
              <w:ind w:left="1418" w:hanging="1418"/>
              <w:rPr>
                <w:lang w:val="ru-RU"/>
              </w:rPr>
            </w:pPr>
          </w:p>
        </w:tc>
        <w:tc>
          <w:tcPr>
            <w:tcW w:w="3528" w:type="pct"/>
          </w:tcPr>
          <w:p w14:paraId="3A367B96" w14:textId="3DE16F63" w:rsidR="00BD565E" w:rsidRPr="000D039F" w:rsidRDefault="00BD565E" w:rsidP="002B408A">
            <w:pPr>
              <w:tabs>
                <w:tab w:val="clear" w:pos="1134"/>
              </w:tabs>
              <w:spacing w:before="40"/>
              <w:jc w:val="left"/>
              <w:rPr>
                <w:lang w:val="ru-RU"/>
              </w:rPr>
            </w:pPr>
            <w:r w:rsidRPr="000D039F">
              <w:rPr>
                <w:lang w:val="ru-RU"/>
              </w:rPr>
              <w:t>Наземная сеть слежения за космическим полетом и передачи данных</w:t>
            </w:r>
          </w:p>
        </w:tc>
      </w:tr>
      <w:tr w:rsidR="00BD565E" w:rsidRPr="000D039F" w14:paraId="35C1259B" w14:textId="77777777" w:rsidTr="006A77B7">
        <w:trPr>
          <w:trHeight w:val="285"/>
        </w:trPr>
        <w:tc>
          <w:tcPr>
            <w:tcW w:w="809" w:type="pct"/>
          </w:tcPr>
          <w:p w14:paraId="52178274" w14:textId="4DCC8EAA" w:rsidR="00BD565E" w:rsidRPr="000D039F" w:rsidRDefault="00BD565E" w:rsidP="002B408A">
            <w:pPr>
              <w:tabs>
                <w:tab w:val="clear" w:pos="1134"/>
              </w:tabs>
              <w:spacing w:before="40"/>
              <w:ind w:left="1418" w:hanging="1418"/>
              <w:rPr>
                <w:i/>
                <w:iCs/>
                <w:lang w:val="ru-RU"/>
              </w:rPr>
            </w:pPr>
            <w:r w:rsidRPr="000D039F">
              <w:rPr>
                <w:i/>
                <w:iCs/>
                <w:lang w:val="ru-RU"/>
              </w:rPr>
              <w:t>G/T</w:t>
            </w:r>
          </w:p>
        </w:tc>
        <w:tc>
          <w:tcPr>
            <w:tcW w:w="663" w:type="pct"/>
          </w:tcPr>
          <w:p w14:paraId="6AF486C3" w14:textId="2306B4B2" w:rsidR="00BD565E" w:rsidRPr="000D039F" w:rsidRDefault="00BD565E" w:rsidP="002B408A">
            <w:pPr>
              <w:tabs>
                <w:tab w:val="clear" w:pos="1134"/>
              </w:tabs>
              <w:spacing w:before="40"/>
              <w:ind w:left="1418" w:hanging="1418"/>
              <w:rPr>
                <w:lang w:val="ru-RU"/>
              </w:rPr>
            </w:pPr>
          </w:p>
        </w:tc>
        <w:tc>
          <w:tcPr>
            <w:tcW w:w="3528" w:type="pct"/>
          </w:tcPr>
          <w:p w14:paraId="41E2D2E3" w14:textId="636A0A10" w:rsidR="00BD565E" w:rsidRPr="000D039F" w:rsidRDefault="00BD565E" w:rsidP="002B408A">
            <w:pPr>
              <w:tabs>
                <w:tab w:val="clear" w:pos="1134"/>
              </w:tabs>
              <w:spacing w:before="40"/>
              <w:jc w:val="left"/>
              <w:rPr>
                <w:lang w:val="ru-RU"/>
              </w:rPr>
            </w:pPr>
            <w:r w:rsidRPr="000D039F">
              <w:rPr>
                <w:lang w:val="ru-RU"/>
              </w:rPr>
              <w:t>Отношение усиления антенны к шумовой температуре системы (дБ/К)</w:t>
            </w:r>
          </w:p>
        </w:tc>
      </w:tr>
      <w:tr w:rsidR="00BD565E" w:rsidRPr="000D039F" w14:paraId="3E977CA1" w14:textId="77777777" w:rsidTr="006A77B7">
        <w:trPr>
          <w:trHeight w:val="285"/>
        </w:trPr>
        <w:tc>
          <w:tcPr>
            <w:tcW w:w="809" w:type="pct"/>
          </w:tcPr>
          <w:p w14:paraId="7F6A2495" w14:textId="5494FB89" w:rsidR="00BD565E" w:rsidRPr="000D039F" w:rsidRDefault="00BD565E" w:rsidP="002B408A">
            <w:pPr>
              <w:tabs>
                <w:tab w:val="clear" w:pos="1134"/>
              </w:tabs>
              <w:spacing w:before="40"/>
              <w:ind w:left="1418" w:hanging="1418"/>
              <w:rPr>
                <w:lang w:val="ru-RU"/>
              </w:rPr>
            </w:pPr>
            <w:r w:rsidRPr="000D039F">
              <w:rPr>
                <w:lang w:val="ru-RU"/>
              </w:rPr>
              <w:t>GTOS</w:t>
            </w:r>
          </w:p>
        </w:tc>
        <w:tc>
          <w:tcPr>
            <w:tcW w:w="663" w:type="pct"/>
          </w:tcPr>
          <w:p w14:paraId="260A524E" w14:textId="7610E94B" w:rsidR="00BD565E" w:rsidRPr="000D039F" w:rsidRDefault="00BD565E" w:rsidP="002B408A">
            <w:pPr>
              <w:tabs>
                <w:tab w:val="clear" w:pos="1134"/>
              </w:tabs>
              <w:spacing w:before="40"/>
              <w:ind w:left="1418" w:hanging="1418"/>
              <w:rPr>
                <w:lang w:val="ru-RU"/>
              </w:rPr>
            </w:pPr>
            <w:r w:rsidRPr="000D039F">
              <w:rPr>
                <w:lang w:val="ru-RU"/>
              </w:rPr>
              <w:t>ГСНПС</w:t>
            </w:r>
          </w:p>
        </w:tc>
        <w:tc>
          <w:tcPr>
            <w:tcW w:w="3528" w:type="pct"/>
          </w:tcPr>
          <w:p w14:paraId="75043CA5" w14:textId="01D2C827" w:rsidR="00BD565E" w:rsidRPr="000D039F" w:rsidRDefault="00BD565E" w:rsidP="002B408A">
            <w:pPr>
              <w:tabs>
                <w:tab w:val="clear" w:pos="1134"/>
              </w:tabs>
              <w:spacing w:before="40"/>
              <w:ind w:left="1418" w:hanging="1418"/>
              <w:jc w:val="left"/>
              <w:rPr>
                <w:lang w:val="ru-RU"/>
              </w:rPr>
            </w:pPr>
            <w:r w:rsidRPr="000D039F">
              <w:rPr>
                <w:lang w:val="ru-RU"/>
              </w:rPr>
              <w:t>Глобальная система наблюдений за поверхностью суши</w:t>
            </w:r>
          </w:p>
        </w:tc>
      </w:tr>
      <w:tr w:rsidR="00BD565E" w:rsidRPr="000D039F" w14:paraId="32ED30E4" w14:textId="77777777" w:rsidTr="006A77B7">
        <w:trPr>
          <w:trHeight w:val="285"/>
        </w:trPr>
        <w:tc>
          <w:tcPr>
            <w:tcW w:w="809" w:type="pct"/>
          </w:tcPr>
          <w:p w14:paraId="3D940003" w14:textId="50795F03" w:rsidR="00BD565E" w:rsidRPr="000D039F" w:rsidRDefault="00BD565E" w:rsidP="002B408A">
            <w:pPr>
              <w:tabs>
                <w:tab w:val="clear" w:pos="1134"/>
              </w:tabs>
              <w:spacing w:before="40"/>
              <w:ind w:left="1418" w:hanging="1418"/>
              <w:rPr>
                <w:lang w:val="ru-RU"/>
              </w:rPr>
            </w:pPr>
            <w:r w:rsidRPr="000D039F">
              <w:rPr>
                <w:lang w:val="ru-RU"/>
              </w:rPr>
              <w:t>GTS</w:t>
            </w:r>
          </w:p>
        </w:tc>
        <w:tc>
          <w:tcPr>
            <w:tcW w:w="663" w:type="pct"/>
          </w:tcPr>
          <w:p w14:paraId="71D14821" w14:textId="0E5534D9" w:rsidR="00BD565E" w:rsidRPr="000D039F" w:rsidRDefault="00BD565E" w:rsidP="002B408A">
            <w:pPr>
              <w:tabs>
                <w:tab w:val="clear" w:pos="1134"/>
              </w:tabs>
              <w:spacing w:before="40"/>
              <w:ind w:left="1418" w:hanging="1418"/>
              <w:rPr>
                <w:lang w:val="ru-RU"/>
              </w:rPr>
            </w:pPr>
            <w:r w:rsidRPr="000D039F">
              <w:rPr>
                <w:lang w:val="ru-RU"/>
              </w:rPr>
              <w:t>ГСТ</w:t>
            </w:r>
          </w:p>
        </w:tc>
        <w:tc>
          <w:tcPr>
            <w:tcW w:w="3528" w:type="pct"/>
          </w:tcPr>
          <w:p w14:paraId="04C9206A" w14:textId="75D9108B" w:rsidR="00BD565E" w:rsidRPr="000D039F" w:rsidRDefault="00BD565E" w:rsidP="002B408A">
            <w:pPr>
              <w:tabs>
                <w:tab w:val="clear" w:pos="1134"/>
              </w:tabs>
              <w:spacing w:before="40"/>
              <w:ind w:left="1418" w:hanging="1418"/>
              <w:jc w:val="left"/>
              <w:rPr>
                <w:lang w:val="ru-RU"/>
              </w:rPr>
            </w:pPr>
            <w:r w:rsidRPr="000D039F">
              <w:rPr>
                <w:lang w:val="ru-RU"/>
              </w:rPr>
              <w:t>Глобальная система электросвязи</w:t>
            </w:r>
          </w:p>
        </w:tc>
      </w:tr>
      <w:tr w:rsidR="00BD565E" w:rsidRPr="000D039F" w14:paraId="6AB54DA7" w14:textId="77777777" w:rsidTr="006A77B7">
        <w:trPr>
          <w:trHeight w:val="285"/>
        </w:trPr>
        <w:tc>
          <w:tcPr>
            <w:tcW w:w="809" w:type="pct"/>
          </w:tcPr>
          <w:p w14:paraId="28BA39AA" w14:textId="48710065" w:rsidR="00BD565E" w:rsidRPr="000D039F" w:rsidRDefault="00BD565E" w:rsidP="002B408A">
            <w:pPr>
              <w:tabs>
                <w:tab w:val="clear" w:pos="1134"/>
              </w:tabs>
              <w:spacing w:before="40"/>
              <w:ind w:left="1418" w:hanging="1418"/>
              <w:rPr>
                <w:lang w:val="ru-RU"/>
              </w:rPr>
            </w:pPr>
            <w:r w:rsidRPr="000D039F">
              <w:rPr>
                <w:lang w:val="ru-RU"/>
              </w:rPr>
              <w:t>GUAN</w:t>
            </w:r>
          </w:p>
        </w:tc>
        <w:tc>
          <w:tcPr>
            <w:tcW w:w="663" w:type="pct"/>
          </w:tcPr>
          <w:p w14:paraId="0B43035B" w14:textId="235C9FAE" w:rsidR="00BD565E" w:rsidRPr="000D039F" w:rsidRDefault="00BD565E" w:rsidP="002B408A">
            <w:pPr>
              <w:tabs>
                <w:tab w:val="clear" w:pos="1134"/>
              </w:tabs>
              <w:spacing w:before="40"/>
              <w:ind w:left="1418" w:hanging="1418"/>
              <w:rPr>
                <w:lang w:val="ru-RU"/>
              </w:rPr>
            </w:pPr>
            <w:r w:rsidRPr="000D039F">
              <w:rPr>
                <w:lang w:val="ru-RU"/>
              </w:rPr>
              <w:t>ГУАН</w:t>
            </w:r>
          </w:p>
        </w:tc>
        <w:tc>
          <w:tcPr>
            <w:tcW w:w="3528" w:type="pct"/>
          </w:tcPr>
          <w:p w14:paraId="24E4704F" w14:textId="3366A15D" w:rsidR="00BD565E" w:rsidRPr="000D039F" w:rsidRDefault="00BD565E" w:rsidP="002B408A">
            <w:pPr>
              <w:tabs>
                <w:tab w:val="clear" w:pos="1134"/>
              </w:tabs>
              <w:spacing w:before="40"/>
              <w:ind w:left="1418" w:hanging="1418"/>
              <w:jc w:val="left"/>
              <w:rPr>
                <w:lang w:val="ru-RU"/>
              </w:rPr>
            </w:pPr>
            <w:r w:rsidRPr="000D039F">
              <w:rPr>
                <w:lang w:val="ru-RU"/>
              </w:rPr>
              <w:t>Аэрологическая сеть ГСНК</w:t>
            </w:r>
          </w:p>
        </w:tc>
      </w:tr>
      <w:tr w:rsidR="00BD565E" w:rsidRPr="000D039F" w14:paraId="3AA58A18" w14:textId="77777777" w:rsidTr="006A77B7">
        <w:trPr>
          <w:trHeight w:val="285"/>
        </w:trPr>
        <w:tc>
          <w:tcPr>
            <w:tcW w:w="809" w:type="pct"/>
          </w:tcPr>
          <w:p w14:paraId="3D4DD057" w14:textId="7BAF8066" w:rsidR="00BD565E" w:rsidRPr="000D039F" w:rsidRDefault="00BD565E" w:rsidP="002B408A">
            <w:pPr>
              <w:tabs>
                <w:tab w:val="clear" w:pos="1134"/>
              </w:tabs>
              <w:spacing w:before="40"/>
              <w:ind w:left="1418" w:hanging="1418"/>
              <w:rPr>
                <w:lang w:val="ru-RU"/>
              </w:rPr>
            </w:pPr>
            <w:r w:rsidRPr="000D039F">
              <w:rPr>
                <w:lang w:val="ru-RU"/>
              </w:rPr>
              <w:t>GVAR</w:t>
            </w:r>
          </w:p>
        </w:tc>
        <w:tc>
          <w:tcPr>
            <w:tcW w:w="663" w:type="pct"/>
          </w:tcPr>
          <w:p w14:paraId="6D3E6EF2" w14:textId="03494DBF" w:rsidR="00BD565E" w:rsidRPr="000D039F" w:rsidRDefault="00BD565E" w:rsidP="002B408A">
            <w:pPr>
              <w:tabs>
                <w:tab w:val="clear" w:pos="1134"/>
              </w:tabs>
              <w:spacing w:before="40"/>
              <w:ind w:left="1418" w:hanging="1418"/>
              <w:rPr>
                <w:lang w:val="ru-RU"/>
              </w:rPr>
            </w:pPr>
            <w:r w:rsidRPr="000D039F">
              <w:rPr>
                <w:lang w:val="ru-RU"/>
              </w:rPr>
              <w:t>ГВАР</w:t>
            </w:r>
          </w:p>
        </w:tc>
        <w:tc>
          <w:tcPr>
            <w:tcW w:w="3528" w:type="pct"/>
          </w:tcPr>
          <w:p w14:paraId="0F3335D9" w14:textId="2E384D83" w:rsidR="00BD565E" w:rsidRPr="000D039F" w:rsidRDefault="00BD565E" w:rsidP="002B408A">
            <w:pPr>
              <w:tabs>
                <w:tab w:val="clear" w:pos="1134"/>
              </w:tabs>
              <w:spacing w:before="40"/>
              <w:ind w:left="1418" w:hanging="1418"/>
              <w:jc w:val="left"/>
              <w:rPr>
                <w:lang w:val="ru-RU"/>
              </w:rPr>
            </w:pPr>
            <w:r w:rsidRPr="000D039F">
              <w:rPr>
                <w:lang w:val="ru-RU"/>
              </w:rPr>
              <w:t xml:space="preserve">Система с изменяемым форматом спутника ГОЕС </w:t>
            </w:r>
          </w:p>
        </w:tc>
      </w:tr>
      <w:tr w:rsidR="00BD565E" w:rsidRPr="000D039F" w14:paraId="45A2CC78" w14:textId="77777777" w:rsidTr="006A77B7">
        <w:trPr>
          <w:trHeight w:val="285"/>
        </w:trPr>
        <w:tc>
          <w:tcPr>
            <w:tcW w:w="809" w:type="pct"/>
          </w:tcPr>
          <w:p w14:paraId="78163C12" w14:textId="118AF6AE" w:rsidR="00BD565E" w:rsidRPr="000D039F" w:rsidRDefault="00BD565E" w:rsidP="002B408A">
            <w:pPr>
              <w:tabs>
                <w:tab w:val="clear" w:pos="1134"/>
              </w:tabs>
              <w:spacing w:before="40"/>
              <w:ind w:left="1418" w:hanging="1418"/>
              <w:rPr>
                <w:lang w:val="ru-RU"/>
              </w:rPr>
            </w:pPr>
            <w:r w:rsidRPr="000D039F">
              <w:rPr>
                <w:lang w:val="ru-RU"/>
              </w:rPr>
              <w:t>GWC</w:t>
            </w:r>
          </w:p>
        </w:tc>
        <w:tc>
          <w:tcPr>
            <w:tcW w:w="663" w:type="pct"/>
          </w:tcPr>
          <w:p w14:paraId="080B83C4" w14:textId="70590AF8" w:rsidR="00BD565E" w:rsidRPr="000D039F" w:rsidRDefault="00BD565E" w:rsidP="002B408A">
            <w:pPr>
              <w:tabs>
                <w:tab w:val="clear" w:pos="1134"/>
              </w:tabs>
              <w:spacing w:before="40"/>
              <w:ind w:left="1418" w:hanging="1418"/>
              <w:rPr>
                <w:lang w:val="ru-RU"/>
              </w:rPr>
            </w:pPr>
          </w:p>
        </w:tc>
        <w:tc>
          <w:tcPr>
            <w:tcW w:w="3528" w:type="pct"/>
          </w:tcPr>
          <w:p w14:paraId="3CCAA82E" w14:textId="14FA76FE" w:rsidR="00BD565E" w:rsidRPr="000D039F" w:rsidRDefault="00BD565E" w:rsidP="002B408A">
            <w:pPr>
              <w:tabs>
                <w:tab w:val="clear" w:pos="1134"/>
              </w:tabs>
              <w:spacing w:before="40"/>
              <w:ind w:left="1418" w:hanging="1418"/>
              <w:jc w:val="left"/>
              <w:rPr>
                <w:lang w:val="ru-RU"/>
              </w:rPr>
            </w:pPr>
            <w:r w:rsidRPr="000D039F">
              <w:rPr>
                <w:lang w:val="ru-RU"/>
              </w:rPr>
              <w:t>Глобальный центр прогнозов погоды</w:t>
            </w:r>
          </w:p>
        </w:tc>
      </w:tr>
      <w:tr w:rsidR="008809D4" w:rsidRPr="000D039F" w14:paraId="09946B94" w14:textId="77777777" w:rsidTr="006A77B7">
        <w:trPr>
          <w:trHeight w:val="285"/>
        </w:trPr>
        <w:tc>
          <w:tcPr>
            <w:tcW w:w="809" w:type="pct"/>
          </w:tcPr>
          <w:p w14:paraId="2CED7608" w14:textId="77777777" w:rsidR="008809D4" w:rsidRPr="000D039F" w:rsidRDefault="008809D4" w:rsidP="002B408A">
            <w:pPr>
              <w:tabs>
                <w:tab w:val="clear" w:pos="1134"/>
              </w:tabs>
              <w:spacing w:before="40"/>
              <w:ind w:left="1418" w:hanging="1418"/>
              <w:rPr>
                <w:lang w:val="ru-RU"/>
              </w:rPr>
            </w:pPr>
          </w:p>
        </w:tc>
        <w:tc>
          <w:tcPr>
            <w:tcW w:w="663" w:type="pct"/>
          </w:tcPr>
          <w:p w14:paraId="2CD5CCC7" w14:textId="77777777" w:rsidR="008809D4" w:rsidRPr="000D039F" w:rsidRDefault="008809D4" w:rsidP="002B408A">
            <w:pPr>
              <w:tabs>
                <w:tab w:val="clear" w:pos="1134"/>
              </w:tabs>
              <w:spacing w:before="40"/>
              <w:ind w:left="1418" w:hanging="1418"/>
              <w:rPr>
                <w:lang w:val="ru-RU"/>
              </w:rPr>
            </w:pPr>
          </w:p>
        </w:tc>
        <w:tc>
          <w:tcPr>
            <w:tcW w:w="3528" w:type="pct"/>
          </w:tcPr>
          <w:p w14:paraId="211DA6CB" w14:textId="77777777" w:rsidR="008809D4" w:rsidRPr="000D039F" w:rsidRDefault="008809D4" w:rsidP="002B408A">
            <w:pPr>
              <w:tabs>
                <w:tab w:val="clear" w:pos="1134"/>
              </w:tabs>
              <w:spacing w:before="40"/>
              <w:ind w:left="1418" w:hanging="1418"/>
              <w:jc w:val="left"/>
              <w:rPr>
                <w:lang w:val="ru-RU"/>
              </w:rPr>
            </w:pPr>
          </w:p>
        </w:tc>
      </w:tr>
      <w:tr w:rsidR="002B408A" w:rsidRPr="000D039F" w14:paraId="456E8E2C" w14:textId="77777777" w:rsidTr="006A77B7">
        <w:trPr>
          <w:trHeight w:val="285"/>
        </w:trPr>
        <w:tc>
          <w:tcPr>
            <w:tcW w:w="809" w:type="pct"/>
          </w:tcPr>
          <w:p w14:paraId="09ECF016" w14:textId="77777777" w:rsidR="002B408A" w:rsidRPr="000D039F" w:rsidRDefault="002B408A" w:rsidP="002B408A">
            <w:pPr>
              <w:tabs>
                <w:tab w:val="clear" w:pos="1134"/>
              </w:tabs>
              <w:spacing w:before="40"/>
              <w:ind w:left="1418" w:hanging="1418"/>
              <w:rPr>
                <w:b/>
                <w:bCs/>
                <w:lang w:val="ru-RU"/>
              </w:rPr>
            </w:pPr>
          </w:p>
        </w:tc>
        <w:tc>
          <w:tcPr>
            <w:tcW w:w="663" w:type="pct"/>
          </w:tcPr>
          <w:p w14:paraId="61C32E0B" w14:textId="77777777" w:rsidR="002B408A" w:rsidRPr="000D039F" w:rsidRDefault="002B408A" w:rsidP="002B408A">
            <w:pPr>
              <w:tabs>
                <w:tab w:val="clear" w:pos="1134"/>
              </w:tabs>
              <w:spacing w:before="40"/>
              <w:ind w:left="1418" w:hanging="1418"/>
              <w:rPr>
                <w:lang w:val="ru-RU"/>
              </w:rPr>
            </w:pPr>
          </w:p>
        </w:tc>
        <w:tc>
          <w:tcPr>
            <w:tcW w:w="3528" w:type="pct"/>
          </w:tcPr>
          <w:p w14:paraId="17CA42BA" w14:textId="77777777" w:rsidR="002B408A" w:rsidRPr="000D039F" w:rsidRDefault="002B408A" w:rsidP="002B408A">
            <w:pPr>
              <w:tabs>
                <w:tab w:val="clear" w:pos="1134"/>
              </w:tabs>
              <w:spacing w:before="40"/>
              <w:ind w:left="1418" w:hanging="1418"/>
              <w:jc w:val="left"/>
              <w:rPr>
                <w:lang w:val="ru-RU"/>
              </w:rPr>
            </w:pPr>
          </w:p>
        </w:tc>
      </w:tr>
      <w:tr w:rsidR="008809D4" w:rsidRPr="000D039F" w14:paraId="3AF8DDC6" w14:textId="77777777" w:rsidTr="006A77B7">
        <w:trPr>
          <w:trHeight w:val="285"/>
        </w:trPr>
        <w:tc>
          <w:tcPr>
            <w:tcW w:w="809" w:type="pct"/>
          </w:tcPr>
          <w:p w14:paraId="3440E71E" w14:textId="7BAED8B7" w:rsidR="008809D4" w:rsidRPr="000D039F" w:rsidRDefault="008809D4" w:rsidP="002B408A">
            <w:pPr>
              <w:tabs>
                <w:tab w:val="clear" w:pos="1134"/>
              </w:tabs>
              <w:spacing w:before="40"/>
              <w:ind w:left="1418" w:hanging="1418"/>
              <w:rPr>
                <w:lang w:val="ru-RU"/>
              </w:rPr>
            </w:pPr>
            <w:r w:rsidRPr="000D039F">
              <w:rPr>
                <w:b/>
                <w:bCs/>
                <w:lang w:val="ru-RU"/>
              </w:rPr>
              <w:lastRenderedPageBreak/>
              <w:t>H</w:t>
            </w:r>
          </w:p>
        </w:tc>
        <w:tc>
          <w:tcPr>
            <w:tcW w:w="663" w:type="pct"/>
          </w:tcPr>
          <w:p w14:paraId="38EF2ED5" w14:textId="77777777" w:rsidR="008809D4" w:rsidRPr="000D039F" w:rsidRDefault="008809D4" w:rsidP="002B408A">
            <w:pPr>
              <w:tabs>
                <w:tab w:val="clear" w:pos="1134"/>
              </w:tabs>
              <w:spacing w:before="40"/>
              <w:ind w:left="1418" w:hanging="1418"/>
              <w:rPr>
                <w:lang w:val="ru-RU"/>
              </w:rPr>
            </w:pPr>
          </w:p>
        </w:tc>
        <w:tc>
          <w:tcPr>
            <w:tcW w:w="3528" w:type="pct"/>
          </w:tcPr>
          <w:p w14:paraId="4AE47F6A" w14:textId="77777777" w:rsidR="008809D4" w:rsidRPr="000D039F" w:rsidRDefault="008809D4" w:rsidP="002B408A">
            <w:pPr>
              <w:tabs>
                <w:tab w:val="clear" w:pos="1134"/>
              </w:tabs>
              <w:spacing w:before="40"/>
              <w:ind w:left="1418" w:hanging="1418"/>
              <w:jc w:val="left"/>
              <w:rPr>
                <w:lang w:val="ru-RU"/>
              </w:rPr>
            </w:pPr>
          </w:p>
        </w:tc>
      </w:tr>
      <w:tr w:rsidR="00AE575E" w:rsidRPr="000D039F" w14:paraId="427DC752" w14:textId="77777777" w:rsidTr="006A77B7">
        <w:trPr>
          <w:trHeight w:val="285"/>
        </w:trPr>
        <w:tc>
          <w:tcPr>
            <w:tcW w:w="809" w:type="pct"/>
          </w:tcPr>
          <w:p w14:paraId="4BCDCA9C" w14:textId="1373349A" w:rsidR="00AE575E" w:rsidRPr="000D039F" w:rsidRDefault="00AE575E" w:rsidP="002B408A">
            <w:pPr>
              <w:tabs>
                <w:tab w:val="clear" w:pos="1134"/>
              </w:tabs>
              <w:spacing w:before="40"/>
              <w:ind w:left="1418" w:hanging="1418"/>
              <w:rPr>
                <w:lang w:val="ru-RU"/>
              </w:rPr>
            </w:pPr>
            <w:r w:rsidRPr="000D039F">
              <w:rPr>
                <w:lang w:val="ru-RU"/>
              </w:rPr>
              <w:t>H1/3</w:t>
            </w:r>
          </w:p>
        </w:tc>
        <w:tc>
          <w:tcPr>
            <w:tcW w:w="663" w:type="pct"/>
          </w:tcPr>
          <w:p w14:paraId="30E2995D" w14:textId="23B29D6D" w:rsidR="00AE575E" w:rsidRPr="000D039F" w:rsidRDefault="00AE575E" w:rsidP="002B408A">
            <w:pPr>
              <w:tabs>
                <w:tab w:val="clear" w:pos="1134"/>
              </w:tabs>
              <w:spacing w:before="40"/>
              <w:ind w:left="1418" w:hanging="1418"/>
              <w:rPr>
                <w:lang w:val="ru-RU"/>
              </w:rPr>
            </w:pPr>
          </w:p>
        </w:tc>
        <w:tc>
          <w:tcPr>
            <w:tcW w:w="3528" w:type="pct"/>
          </w:tcPr>
          <w:p w14:paraId="002264B3" w14:textId="6C77024A" w:rsidR="00AE575E" w:rsidRPr="000D039F" w:rsidRDefault="00AE575E" w:rsidP="002B408A">
            <w:pPr>
              <w:tabs>
                <w:tab w:val="clear" w:pos="1134"/>
              </w:tabs>
              <w:spacing w:before="40"/>
              <w:ind w:left="1418" w:hanging="1418"/>
              <w:jc w:val="left"/>
              <w:rPr>
                <w:lang w:val="ru-RU"/>
              </w:rPr>
            </w:pPr>
            <w:r w:rsidRPr="000D039F">
              <w:rPr>
                <w:lang w:val="ru-RU"/>
              </w:rPr>
              <w:t>Значительная высота волн</w:t>
            </w:r>
          </w:p>
        </w:tc>
      </w:tr>
      <w:tr w:rsidR="00AE575E" w:rsidRPr="000D039F" w14:paraId="17A8C80E" w14:textId="77777777" w:rsidTr="006A77B7">
        <w:trPr>
          <w:trHeight w:val="285"/>
        </w:trPr>
        <w:tc>
          <w:tcPr>
            <w:tcW w:w="809" w:type="pct"/>
          </w:tcPr>
          <w:p w14:paraId="3349743E" w14:textId="45B5A9B3" w:rsidR="00AE575E" w:rsidRPr="000D039F" w:rsidRDefault="00AE575E" w:rsidP="002B408A">
            <w:pPr>
              <w:tabs>
                <w:tab w:val="clear" w:pos="1134"/>
              </w:tabs>
              <w:spacing w:before="40"/>
              <w:ind w:left="1418" w:hanging="1418"/>
              <w:rPr>
                <w:lang w:val="ru-RU"/>
              </w:rPr>
            </w:pPr>
            <w:r w:rsidRPr="000D039F">
              <w:rPr>
                <w:lang w:val="ru-RU"/>
              </w:rPr>
              <w:t>HEPAD</w:t>
            </w:r>
          </w:p>
        </w:tc>
        <w:tc>
          <w:tcPr>
            <w:tcW w:w="663" w:type="pct"/>
          </w:tcPr>
          <w:p w14:paraId="23FD4A50" w14:textId="164E185F" w:rsidR="00AE575E" w:rsidRPr="000D039F" w:rsidRDefault="00AE575E" w:rsidP="002B408A">
            <w:pPr>
              <w:tabs>
                <w:tab w:val="clear" w:pos="1134"/>
              </w:tabs>
              <w:spacing w:before="40"/>
              <w:ind w:left="1418" w:hanging="1418"/>
              <w:rPr>
                <w:lang w:val="ru-RU"/>
              </w:rPr>
            </w:pPr>
          </w:p>
        </w:tc>
        <w:tc>
          <w:tcPr>
            <w:tcW w:w="3528" w:type="pct"/>
          </w:tcPr>
          <w:p w14:paraId="4718A618" w14:textId="2C9FB31E" w:rsidR="00AE575E" w:rsidRPr="000D039F" w:rsidRDefault="00AE575E" w:rsidP="002B408A">
            <w:pPr>
              <w:tabs>
                <w:tab w:val="clear" w:pos="1134"/>
              </w:tabs>
              <w:spacing w:before="40"/>
              <w:jc w:val="left"/>
              <w:rPr>
                <w:lang w:val="ru-RU"/>
              </w:rPr>
            </w:pPr>
            <w:r w:rsidRPr="000D039F">
              <w:rPr>
                <w:lang w:val="ru-RU"/>
              </w:rPr>
              <w:t>Детектор высокоэнергетических протонов и альфа-частиц</w:t>
            </w:r>
          </w:p>
        </w:tc>
      </w:tr>
      <w:tr w:rsidR="00AE575E" w:rsidRPr="000D039F" w14:paraId="78A54A23" w14:textId="77777777" w:rsidTr="006A77B7">
        <w:trPr>
          <w:trHeight w:val="285"/>
        </w:trPr>
        <w:tc>
          <w:tcPr>
            <w:tcW w:w="809" w:type="pct"/>
          </w:tcPr>
          <w:p w14:paraId="2A236009" w14:textId="653C02E1" w:rsidR="00AE575E" w:rsidRPr="000D039F" w:rsidRDefault="00AE575E" w:rsidP="002B408A">
            <w:pPr>
              <w:tabs>
                <w:tab w:val="clear" w:pos="1134"/>
              </w:tabs>
              <w:spacing w:before="40"/>
              <w:ind w:left="1418" w:hanging="1418"/>
              <w:rPr>
                <w:lang w:val="ru-RU"/>
              </w:rPr>
            </w:pPr>
            <w:r w:rsidRPr="000D039F">
              <w:rPr>
                <w:lang w:val="ru-RU"/>
              </w:rPr>
              <w:t>HiRID</w:t>
            </w:r>
          </w:p>
        </w:tc>
        <w:tc>
          <w:tcPr>
            <w:tcW w:w="663" w:type="pct"/>
          </w:tcPr>
          <w:p w14:paraId="2A2815A8" w14:textId="4D09A9B6" w:rsidR="00AE575E" w:rsidRPr="000D039F" w:rsidRDefault="00AE575E" w:rsidP="002B408A">
            <w:pPr>
              <w:tabs>
                <w:tab w:val="clear" w:pos="1134"/>
              </w:tabs>
              <w:spacing w:before="40"/>
              <w:ind w:left="1418" w:hanging="1418"/>
              <w:rPr>
                <w:lang w:val="ru-RU"/>
              </w:rPr>
            </w:pPr>
          </w:p>
        </w:tc>
        <w:tc>
          <w:tcPr>
            <w:tcW w:w="3528" w:type="pct"/>
          </w:tcPr>
          <w:p w14:paraId="5ED3A672" w14:textId="05A73E79" w:rsidR="00AE575E" w:rsidRPr="000D039F" w:rsidRDefault="00AE575E" w:rsidP="002B408A">
            <w:pPr>
              <w:tabs>
                <w:tab w:val="clear" w:pos="1134"/>
              </w:tabs>
              <w:spacing w:before="40"/>
              <w:jc w:val="left"/>
              <w:rPr>
                <w:lang w:val="ru-RU"/>
              </w:rPr>
            </w:pPr>
            <w:r w:rsidRPr="000D039F">
              <w:rPr>
                <w:lang w:val="ru-RU"/>
              </w:rPr>
              <w:t>Данные формирователя изображения с высоким разрешением</w:t>
            </w:r>
          </w:p>
        </w:tc>
      </w:tr>
      <w:tr w:rsidR="00AE575E" w:rsidRPr="000D039F" w14:paraId="01384AC0" w14:textId="77777777" w:rsidTr="006A77B7">
        <w:trPr>
          <w:trHeight w:val="285"/>
        </w:trPr>
        <w:tc>
          <w:tcPr>
            <w:tcW w:w="809" w:type="pct"/>
          </w:tcPr>
          <w:p w14:paraId="24136463" w14:textId="4A475D2F" w:rsidR="00AE575E" w:rsidRPr="000D039F" w:rsidRDefault="00AE575E" w:rsidP="002B408A">
            <w:pPr>
              <w:tabs>
                <w:tab w:val="clear" w:pos="1134"/>
              </w:tabs>
              <w:spacing w:before="40"/>
              <w:ind w:left="1418" w:hanging="1418"/>
              <w:rPr>
                <w:lang w:val="ru-RU"/>
              </w:rPr>
            </w:pPr>
            <w:r w:rsidRPr="000D039F">
              <w:rPr>
                <w:lang w:val="ru-RU"/>
              </w:rPr>
              <w:t>HIRS</w:t>
            </w:r>
          </w:p>
        </w:tc>
        <w:tc>
          <w:tcPr>
            <w:tcW w:w="663" w:type="pct"/>
          </w:tcPr>
          <w:p w14:paraId="16FEED1A" w14:textId="6798512F" w:rsidR="00AE575E" w:rsidRPr="000D039F" w:rsidRDefault="00AE575E" w:rsidP="002B408A">
            <w:pPr>
              <w:tabs>
                <w:tab w:val="clear" w:pos="1134"/>
              </w:tabs>
              <w:spacing w:before="40"/>
              <w:ind w:left="1418" w:hanging="1418"/>
              <w:rPr>
                <w:lang w:val="ru-RU"/>
              </w:rPr>
            </w:pPr>
            <w:r w:rsidRPr="000D039F">
              <w:rPr>
                <w:lang w:val="ru-RU"/>
              </w:rPr>
              <w:t>ХИРС</w:t>
            </w:r>
          </w:p>
        </w:tc>
        <w:tc>
          <w:tcPr>
            <w:tcW w:w="3528" w:type="pct"/>
          </w:tcPr>
          <w:p w14:paraId="4CDACEB1" w14:textId="7C1460C0" w:rsidR="00AE575E" w:rsidRPr="000D039F" w:rsidRDefault="00AE575E" w:rsidP="002B408A">
            <w:pPr>
              <w:tabs>
                <w:tab w:val="clear" w:pos="1134"/>
              </w:tabs>
              <w:spacing w:before="40"/>
              <w:jc w:val="left"/>
              <w:rPr>
                <w:lang w:val="ru-RU"/>
              </w:rPr>
            </w:pPr>
            <w:r w:rsidRPr="000D039F">
              <w:rPr>
                <w:lang w:val="ru-RU"/>
              </w:rPr>
              <w:t>Инфракрасный датчик с высокой разрешающей способностью) (прибор ТАЙРОС)</w:t>
            </w:r>
          </w:p>
        </w:tc>
      </w:tr>
      <w:tr w:rsidR="00AE575E" w:rsidRPr="000D039F" w14:paraId="3F800827" w14:textId="77777777" w:rsidTr="006A77B7">
        <w:trPr>
          <w:trHeight w:val="285"/>
        </w:trPr>
        <w:tc>
          <w:tcPr>
            <w:tcW w:w="809" w:type="pct"/>
          </w:tcPr>
          <w:p w14:paraId="648FACE0" w14:textId="2ECEC00C" w:rsidR="00AE575E" w:rsidRPr="000D039F" w:rsidRDefault="00AE575E" w:rsidP="002B408A">
            <w:pPr>
              <w:tabs>
                <w:tab w:val="clear" w:pos="1134"/>
              </w:tabs>
              <w:spacing w:before="40"/>
              <w:ind w:left="1418" w:hanging="1418"/>
              <w:rPr>
                <w:lang w:val="ru-RU"/>
              </w:rPr>
            </w:pPr>
            <w:r w:rsidRPr="000D039F">
              <w:rPr>
                <w:lang w:val="ru-RU"/>
              </w:rPr>
              <w:t>HOMS</w:t>
            </w:r>
          </w:p>
        </w:tc>
        <w:tc>
          <w:tcPr>
            <w:tcW w:w="663" w:type="pct"/>
          </w:tcPr>
          <w:p w14:paraId="76E7EB42" w14:textId="2DC5A2A0" w:rsidR="00AE575E" w:rsidRPr="000D039F" w:rsidRDefault="00AE575E" w:rsidP="002B408A">
            <w:pPr>
              <w:tabs>
                <w:tab w:val="clear" w:pos="1134"/>
              </w:tabs>
              <w:spacing w:before="40"/>
              <w:ind w:left="1418" w:hanging="1418"/>
              <w:rPr>
                <w:lang w:val="ru-RU"/>
              </w:rPr>
            </w:pPr>
            <w:r w:rsidRPr="000D039F">
              <w:rPr>
                <w:lang w:val="ru-RU"/>
              </w:rPr>
              <w:t>ГОМС</w:t>
            </w:r>
          </w:p>
        </w:tc>
        <w:tc>
          <w:tcPr>
            <w:tcW w:w="3528" w:type="pct"/>
          </w:tcPr>
          <w:p w14:paraId="3A3933AB" w14:textId="34D099D1" w:rsidR="00AE575E" w:rsidRPr="000D039F" w:rsidRDefault="00AE575E" w:rsidP="002B408A">
            <w:pPr>
              <w:tabs>
                <w:tab w:val="clear" w:pos="1134"/>
              </w:tabs>
              <w:spacing w:before="40"/>
              <w:jc w:val="left"/>
              <w:rPr>
                <w:lang w:val="ru-RU"/>
              </w:rPr>
            </w:pPr>
            <w:r w:rsidRPr="000D039F">
              <w:rPr>
                <w:lang w:val="ru-RU"/>
              </w:rPr>
              <w:t>Гидрологическая оперативная многоцелевая система</w:t>
            </w:r>
          </w:p>
        </w:tc>
      </w:tr>
      <w:tr w:rsidR="00AE575E" w:rsidRPr="000D039F" w14:paraId="20B9FB9A" w14:textId="77777777" w:rsidTr="006A77B7">
        <w:trPr>
          <w:trHeight w:val="285"/>
        </w:trPr>
        <w:tc>
          <w:tcPr>
            <w:tcW w:w="809" w:type="pct"/>
          </w:tcPr>
          <w:p w14:paraId="6B1E97C3" w14:textId="4CAA5C62" w:rsidR="00AE575E" w:rsidRPr="000D039F" w:rsidRDefault="00AE575E" w:rsidP="002B408A">
            <w:pPr>
              <w:tabs>
                <w:tab w:val="clear" w:pos="1134"/>
              </w:tabs>
              <w:spacing w:before="40"/>
              <w:ind w:left="1418" w:hanging="1418"/>
              <w:rPr>
                <w:lang w:val="ru-RU"/>
              </w:rPr>
            </w:pPr>
            <w:r w:rsidRPr="000D039F">
              <w:rPr>
                <w:lang w:val="ru-RU"/>
              </w:rPr>
              <w:t>HRD</w:t>
            </w:r>
          </w:p>
        </w:tc>
        <w:tc>
          <w:tcPr>
            <w:tcW w:w="663" w:type="pct"/>
          </w:tcPr>
          <w:p w14:paraId="0FB10F1A" w14:textId="4E090DB7" w:rsidR="00AE575E" w:rsidRPr="000D039F" w:rsidRDefault="00AE575E" w:rsidP="002B408A">
            <w:pPr>
              <w:tabs>
                <w:tab w:val="clear" w:pos="1134"/>
              </w:tabs>
              <w:spacing w:before="40"/>
              <w:ind w:left="1418" w:hanging="1418"/>
              <w:rPr>
                <w:lang w:val="ru-RU"/>
              </w:rPr>
            </w:pPr>
          </w:p>
        </w:tc>
        <w:tc>
          <w:tcPr>
            <w:tcW w:w="3528" w:type="pct"/>
          </w:tcPr>
          <w:p w14:paraId="169D0448" w14:textId="41A9A857" w:rsidR="00AE575E" w:rsidRPr="000D039F" w:rsidRDefault="00AE575E" w:rsidP="002B408A">
            <w:pPr>
              <w:tabs>
                <w:tab w:val="clear" w:pos="1134"/>
              </w:tabs>
              <w:spacing w:before="40"/>
              <w:jc w:val="left"/>
              <w:rPr>
                <w:lang w:val="ru-RU"/>
              </w:rPr>
            </w:pPr>
            <w:r w:rsidRPr="000D039F">
              <w:rPr>
                <w:lang w:val="ru-RU"/>
              </w:rPr>
              <w:t>День исследований ураганов</w:t>
            </w:r>
          </w:p>
        </w:tc>
      </w:tr>
      <w:tr w:rsidR="00AE575E" w:rsidRPr="000D039F" w14:paraId="2E71CE6B" w14:textId="77777777" w:rsidTr="006A77B7">
        <w:trPr>
          <w:trHeight w:val="285"/>
        </w:trPr>
        <w:tc>
          <w:tcPr>
            <w:tcW w:w="809" w:type="pct"/>
          </w:tcPr>
          <w:p w14:paraId="3230628A" w14:textId="3EA6F524" w:rsidR="00AE575E" w:rsidRPr="000D039F" w:rsidRDefault="00AE575E" w:rsidP="002B408A">
            <w:pPr>
              <w:tabs>
                <w:tab w:val="clear" w:pos="1134"/>
              </w:tabs>
              <w:spacing w:before="40"/>
              <w:ind w:left="1418" w:hanging="1418"/>
              <w:rPr>
                <w:lang w:val="ru-RU"/>
              </w:rPr>
            </w:pPr>
            <w:r w:rsidRPr="000D039F">
              <w:rPr>
                <w:lang w:val="ru-RU"/>
              </w:rPr>
              <w:t>HRD (10)</w:t>
            </w:r>
          </w:p>
        </w:tc>
        <w:tc>
          <w:tcPr>
            <w:tcW w:w="663" w:type="pct"/>
          </w:tcPr>
          <w:p w14:paraId="0541159D" w14:textId="4C5FF38E" w:rsidR="00AE575E" w:rsidRPr="000D039F" w:rsidRDefault="00AE575E" w:rsidP="002B408A">
            <w:pPr>
              <w:tabs>
                <w:tab w:val="clear" w:pos="1134"/>
              </w:tabs>
              <w:spacing w:before="40"/>
              <w:ind w:left="1418" w:hanging="1418"/>
              <w:rPr>
                <w:lang w:val="ru-RU"/>
              </w:rPr>
            </w:pPr>
          </w:p>
        </w:tc>
        <w:tc>
          <w:tcPr>
            <w:tcW w:w="3528" w:type="pct"/>
          </w:tcPr>
          <w:p w14:paraId="2CE6D478" w14:textId="587C0603" w:rsidR="00AE575E" w:rsidRPr="000D039F" w:rsidRDefault="00AE575E" w:rsidP="002B408A">
            <w:pPr>
              <w:tabs>
                <w:tab w:val="clear" w:pos="1134"/>
              </w:tabs>
              <w:spacing w:before="40"/>
              <w:jc w:val="left"/>
              <w:rPr>
                <w:lang w:val="ru-RU"/>
              </w:rPr>
            </w:pPr>
            <w:r w:rsidRPr="000D039F">
              <w:rPr>
                <w:lang w:val="ru-RU"/>
              </w:rPr>
              <w:t>День исследований ураганов – спутник GOES-East сканирует каждые 10 минут в определенные моменты времени</w:t>
            </w:r>
          </w:p>
        </w:tc>
      </w:tr>
      <w:tr w:rsidR="00AE575E" w:rsidRPr="000D039F" w14:paraId="44FA0E52" w14:textId="77777777" w:rsidTr="006A77B7">
        <w:trPr>
          <w:trHeight w:val="285"/>
        </w:trPr>
        <w:tc>
          <w:tcPr>
            <w:tcW w:w="809" w:type="pct"/>
          </w:tcPr>
          <w:p w14:paraId="5E2C3964" w14:textId="2617423E" w:rsidR="00AE575E" w:rsidRPr="000D039F" w:rsidRDefault="00AE575E" w:rsidP="002B408A">
            <w:pPr>
              <w:tabs>
                <w:tab w:val="clear" w:pos="1134"/>
              </w:tabs>
              <w:spacing w:before="40"/>
              <w:ind w:left="1418" w:hanging="1418"/>
              <w:rPr>
                <w:lang w:val="ru-RU"/>
              </w:rPr>
            </w:pPr>
            <w:r w:rsidRPr="000D039F">
              <w:rPr>
                <w:lang w:val="ru-RU"/>
              </w:rPr>
              <w:t>HRIS</w:t>
            </w:r>
          </w:p>
        </w:tc>
        <w:tc>
          <w:tcPr>
            <w:tcW w:w="663" w:type="pct"/>
          </w:tcPr>
          <w:p w14:paraId="61A28745" w14:textId="180F72C5" w:rsidR="00AE575E" w:rsidRPr="000D039F" w:rsidRDefault="00AE575E" w:rsidP="002B408A">
            <w:pPr>
              <w:tabs>
                <w:tab w:val="clear" w:pos="1134"/>
              </w:tabs>
              <w:spacing w:before="40"/>
              <w:ind w:left="1418" w:hanging="1418"/>
              <w:rPr>
                <w:lang w:val="ru-RU"/>
              </w:rPr>
            </w:pPr>
          </w:p>
        </w:tc>
        <w:tc>
          <w:tcPr>
            <w:tcW w:w="3528" w:type="pct"/>
          </w:tcPr>
          <w:p w14:paraId="332C4905" w14:textId="6FFEC268" w:rsidR="00AE575E" w:rsidRPr="000D039F" w:rsidRDefault="00AE575E" w:rsidP="002B408A">
            <w:pPr>
              <w:tabs>
                <w:tab w:val="clear" w:pos="1134"/>
              </w:tabs>
              <w:spacing w:before="40"/>
              <w:jc w:val="left"/>
              <w:rPr>
                <w:lang w:val="ru-RU"/>
              </w:rPr>
            </w:pPr>
            <w:r w:rsidRPr="000D039F">
              <w:rPr>
                <w:lang w:val="ru-RU"/>
              </w:rPr>
              <w:t>Инфракрасный датчик с высоким разрешением или интерферометрический датчик с высоким разрешением</w:t>
            </w:r>
          </w:p>
        </w:tc>
      </w:tr>
      <w:tr w:rsidR="00AE575E" w:rsidRPr="000D039F" w14:paraId="1DCE6C5C" w14:textId="77777777" w:rsidTr="006A77B7">
        <w:trPr>
          <w:trHeight w:val="285"/>
        </w:trPr>
        <w:tc>
          <w:tcPr>
            <w:tcW w:w="809" w:type="pct"/>
          </w:tcPr>
          <w:p w14:paraId="3E88BD02" w14:textId="65550808" w:rsidR="00AE575E" w:rsidRPr="000D039F" w:rsidRDefault="00AE575E" w:rsidP="002B408A">
            <w:pPr>
              <w:tabs>
                <w:tab w:val="clear" w:pos="1134"/>
              </w:tabs>
              <w:spacing w:before="40"/>
              <w:ind w:left="1418" w:hanging="1418"/>
              <w:rPr>
                <w:lang w:val="ru-RU"/>
              </w:rPr>
            </w:pPr>
            <w:r w:rsidRPr="000D039F">
              <w:rPr>
                <w:lang w:val="ru-RU"/>
              </w:rPr>
              <w:t>HRPT</w:t>
            </w:r>
          </w:p>
        </w:tc>
        <w:tc>
          <w:tcPr>
            <w:tcW w:w="663" w:type="pct"/>
          </w:tcPr>
          <w:p w14:paraId="1EC7C4DA" w14:textId="131FC497" w:rsidR="00AE575E" w:rsidRPr="000D039F" w:rsidRDefault="00AE575E" w:rsidP="002B408A">
            <w:pPr>
              <w:tabs>
                <w:tab w:val="clear" w:pos="1134"/>
              </w:tabs>
              <w:spacing w:before="40"/>
              <w:ind w:left="1418" w:hanging="1418"/>
              <w:rPr>
                <w:lang w:val="ru-RU"/>
              </w:rPr>
            </w:pPr>
            <w:r w:rsidRPr="000D039F">
              <w:rPr>
                <w:lang w:val="ru-RU"/>
              </w:rPr>
              <w:t>ХРПТ</w:t>
            </w:r>
          </w:p>
        </w:tc>
        <w:tc>
          <w:tcPr>
            <w:tcW w:w="3528" w:type="pct"/>
          </w:tcPr>
          <w:p w14:paraId="70D7B1D7" w14:textId="1B74FD54" w:rsidR="00AE575E" w:rsidRPr="000D039F" w:rsidRDefault="00AE575E" w:rsidP="002B408A">
            <w:pPr>
              <w:tabs>
                <w:tab w:val="clear" w:pos="1134"/>
              </w:tabs>
              <w:spacing w:before="40"/>
              <w:jc w:val="left"/>
              <w:rPr>
                <w:lang w:val="ru-RU"/>
              </w:rPr>
            </w:pPr>
            <w:r w:rsidRPr="000D039F">
              <w:rPr>
                <w:lang w:val="ru-RU"/>
              </w:rPr>
              <w:t>Передача графической информации высокого разрешения</w:t>
            </w:r>
          </w:p>
        </w:tc>
      </w:tr>
      <w:tr w:rsidR="00AE575E" w:rsidRPr="000D039F" w14:paraId="3C26B247" w14:textId="77777777" w:rsidTr="006A77B7">
        <w:trPr>
          <w:trHeight w:val="285"/>
        </w:trPr>
        <w:tc>
          <w:tcPr>
            <w:tcW w:w="809" w:type="pct"/>
          </w:tcPr>
          <w:p w14:paraId="2A620A09" w14:textId="0A220E00" w:rsidR="00AE575E" w:rsidRPr="000D039F" w:rsidRDefault="00AE575E" w:rsidP="002B408A">
            <w:pPr>
              <w:tabs>
                <w:tab w:val="clear" w:pos="1134"/>
              </w:tabs>
              <w:spacing w:before="40"/>
              <w:ind w:left="1418" w:hanging="1418"/>
              <w:rPr>
                <w:lang w:val="ru-RU"/>
              </w:rPr>
            </w:pPr>
            <w:r w:rsidRPr="000D039F">
              <w:rPr>
                <w:lang w:val="ru-RU"/>
              </w:rPr>
              <w:t>HRSD (S)</w:t>
            </w:r>
          </w:p>
        </w:tc>
        <w:tc>
          <w:tcPr>
            <w:tcW w:w="663" w:type="pct"/>
          </w:tcPr>
          <w:p w14:paraId="0E27CF58" w14:textId="273521C1" w:rsidR="00AE575E" w:rsidRPr="000D039F" w:rsidRDefault="00AE575E" w:rsidP="002B408A">
            <w:pPr>
              <w:tabs>
                <w:tab w:val="clear" w:pos="1134"/>
              </w:tabs>
              <w:spacing w:before="40"/>
              <w:ind w:left="1418" w:hanging="1418"/>
              <w:rPr>
                <w:lang w:val="ru-RU"/>
              </w:rPr>
            </w:pPr>
          </w:p>
        </w:tc>
        <w:tc>
          <w:tcPr>
            <w:tcW w:w="3528" w:type="pct"/>
          </w:tcPr>
          <w:p w14:paraId="284A0ECE" w14:textId="72274891" w:rsidR="00AE575E" w:rsidRPr="000D039F" w:rsidRDefault="00AE575E" w:rsidP="002B408A">
            <w:pPr>
              <w:tabs>
                <w:tab w:val="clear" w:pos="1134"/>
              </w:tabs>
              <w:spacing w:before="40"/>
              <w:jc w:val="left"/>
              <w:rPr>
                <w:lang w:val="ru-RU"/>
              </w:rPr>
            </w:pPr>
            <w:r w:rsidRPr="000D039F">
              <w:rPr>
                <w:lang w:val="ru-RU"/>
              </w:rPr>
              <w:t xml:space="preserve">День быстрого сканирования ураганов (стерео), спутники GOES-East и West сканируют каждые 7 1/2 </w:t>
            </w:r>
          </w:p>
        </w:tc>
      </w:tr>
      <w:tr w:rsidR="00AE575E" w:rsidRPr="000D039F" w14:paraId="2AB7EBBE" w14:textId="77777777" w:rsidTr="006A77B7">
        <w:trPr>
          <w:trHeight w:val="285"/>
        </w:trPr>
        <w:tc>
          <w:tcPr>
            <w:tcW w:w="809" w:type="pct"/>
          </w:tcPr>
          <w:p w14:paraId="444149A0" w14:textId="577FC97A" w:rsidR="00AE575E" w:rsidRPr="000D039F" w:rsidRDefault="00AE575E" w:rsidP="002B408A">
            <w:pPr>
              <w:tabs>
                <w:tab w:val="clear" w:pos="1134"/>
              </w:tabs>
              <w:spacing w:before="40"/>
              <w:ind w:left="1418" w:hanging="1418"/>
              <w:rPr>
                <w:lang w:val="ru-RU"/>
              </w:rPr>
            </w:pPr>
            <w:r w:rsidRPr="000D039F">
              <w:rPr>
                <w:lang w:val="ru-RU"/>
              </w:rPr>
              <w:t>Hz</w:t>
            </w:r>
          </w:p>
        </w:tc>
        <w:tc>
          <w:tcPr>
            <w:tcW w:w="663" w:type="pct"/>
          </w:tcPr>
          <w:p w14:paraId="17B24CAE" w14:textId="6CDB8F2B" w:rsidR="00AE575E" w:rsidRPr="000D039F" w:rsidRDefault="00AE575E" w:rsidP="002B408A">
            <w:pPr>
              <w:tabs>
                <w:tab w:val="clear" w:pos="1134"/>
              </w:tabs>
              <w:spacing w:before="40"/>
              <w:ind w:left="1418" w:hanging="1418"/>
              <w:rPr>
                <w:lang w:val="ru-RU"/>
              </w:rPr>
            </w:pPr>
            <w:r w:rsidRPr="000D039F">
              <w:rPr>
                <w:lang w:val="ru-RU"/>
              </w:rPr>
              <w:t>Гц</w:t>
            </w:r>
          </w:p>
        </w:tc>
        <w:tc>
          <w:tcPr>
            <w:tcW w:w="3528" w:type="pct"/>
          </w:tcPr>
          <w:p w14:paraId="2E34629D" w14:textId="6817E6B3" w:rsidR="00AE575E" w:rsidRPr="000D039F" w:rsidRDefault="00AE575E" w:rsidP="002B408A">
            <w:pPr>
              <w:tabs>
                <w:tab w:val="clear" w:pos="1134"/>
              </w:tabs>
              <w:spacing w:before="40"/>
              <w:jc w:val="left"/>
              <w:rPr>
                <w:lang w:val="ru-RU"/>
              </w:rPr>
            </w:pPr>
            <w:r w:rsidRPr="000D039F">
              <w:rPr>
                <w:lang w:val="ru-RU"/>
              </w:rPr>
              <w:t>Герц, ранее циклов в секунду</w:t>
            </w:r>
          </w:p>
        </w:tc>
      </w:tr>
      <w:tr w:rsidR="00AE575E" w:rsidRPr="000D039F" w14:paraId="5006BA67" w14:textId="77777777" w:rsidTr="006A77B7">
        <w:trPr>
          <w:trHeight w:val="285"/>
        </w:trPr>
        <w:tc>
          <w:tcPr>
            <w:tcW w:w="809" w:type="pct"/>
          </w:tcPr>
          <w:p w14:paraId="024DD2BC" w14:textId="77777777" w:rsidR="00AE575E" w:rsidRPr="000D039F" w:rsidRDefault="00AE575E" w:rsidP="002B408A">
            <w:pPr>
              <w:tabs>
                <w:tab w:val="clear" w:pos="1134"/>
              </w:tabs>
              <w:spacing w:before="40"/>
              <w:ind w:left="1418" w:hanging="1418"/>
              <w:rPr>
                <w:lang w:val="ru-RU"/>
              </w:rPr>
            </w:pPr>
          </w:p>
        </w:tc>
        <w:tc>
          <w:tcPr>
            <w:tcW w:w="663" w:type="pct"/>
          </w:tcPr>
          <w:p w14:paraId="7E9A1696" w14:textId="77777777" w:rsidR="00AE575E" w:rsidRPr="000D039F" w:rsidRDefault="00AE575E" w:rsidP="002B408A">
            <w:pPr>
              <w:tabs>
                <w:tab w:val="clear" w:pos="1134"/>
              </w:tabs>
              <w:spacing w:before="40"/>
              <w:ind w:left="1418" w:hanging="1418"/>
              <w:rPr>
                <w:lang w:val="ru-RU"/>
              </w:rPr>
            </w:pPr>
          </w:p>
        </w:tc>
        <w:tc>
          <w:tcPr>
            <w:tcW w:w="3528" w:type="pct"/>
          </w:tcPr>
          <w:p w14:paraId="786183B5" w14:textId="77777777" w:rsidR="00AE575E" w:rsidRPr="000D039F" w:rsidRDefault="00AE575E" w:rsidP="002B408A">
            <w:pPr>
              <w:tabs>
                <w:tab w:val="clear" w:pos="1134"/>
              </w:tabs>
              <w:spacing w:before="40"/>
              <w:jc w:val="left"/>
              <w:rPr>
                <w:lang w:val="ru-RU"/>
              </w:rPr>
            </w:pPr>
          </w:p>
        </w:tc>
      </w:tr>
      <w:tr w:rsidR="00AE575E" w:rsidRPr="000D039F" w14:paraId="08E5710E" w14:textId="77777777" w:rsidTr="006A77B7">
        <w:trPr>
          <w:trHeight w:val="285"/>
        </w:trPr>
        <w:tc>
          <w:tcPr>
            <w:tcW w:w="809" w:type="pct"/>
          </w:tcPr>
          <w:p w14:paraId="2EBF42E5" w14:textId="2618CD34" w:rsidR="00AE575E" w:rsidRPr="000D039F" w:rsidRDefault="005E290C" w:rsidP="002B408A">
            <w:pPr>
              <w:tabs>
                <w:tab w:val="clear" w:pos="1134"/>
              </w:tabs>
              <w:spacing w:before="40"/>
              <w:ind w:left="1418" w:hanging="1418"/>
              <w:rPr>
                <w:lang w:val="ru-RU"/>
              </w:rPr>
            </w:pPr>
            <w:r w:rsidRPr="000D039F">
              <w:rPr>
                <w:b/>
                <w:bCs/>
                <w:lang w:val="ru-RU"/>
              </w:rPr>
              <w:t>I</w:t>
            </w:r>
          </w:p>
        </w:tc>
        <w:tc>
          <w:tcPr>
            <w:tcW w:w="663" w:type="pct"/>
          </w:tcPr>
          <w:p w14:paraId="7A761F08" w14:textId="77777777" w:rsidR="00AE575E" w:rsidRPr="000D039F" w:rsidRDefault="00AE575E" w:rsidP="002B408A">
            <w:pPr>
              <w:tabs>
                <w:tab w:val="clear" w:pos="1134"/>
              </w:tabs>
              <w:spacing w:before="40"/>
              <w:ind w:left="1418" w:hanging="1418"/>
              <w:rPr>
                <w:lang w:val="ru-RU"/>
              </w:rPr>
            </w:pPr>
          </w:p>
        </w:tc>
        <w:tc>
          <w:tcPr>
            <w:tcW w:w="3528" w:type="pct"/>
          </w:tcPr>
          <w:p w14:paraId="20917FED" w14:textId="77777777" w:rsidR="00AE575E" w:rsidRPr="000D039F" w:rsidRDefault="00AE575E" w:rsidP="002B408A">
            <w:pPr>
              <w:tabs>
                <w:tab w:val="clear" w:pos="1134"/>
              </w:tabs>
              <w:spacing w:before="40"/>
              <w:jc w:val="left"/>
              <w:rPr>
                <w:lang w:val="ru-RU"/>
              </w:rPr>
            </w:pPr>
          </w:p>
        </w:tc>
      </w:tr>
      <w:tr w:rsidR="005E290C" w:rsidRPr="000D039F" w14:paraId="26929D66" w14:textId="77777777" w:rsidTr="006A77B7">
        <w:trPr>
          <w:trHeight w:val="285"/>
        </w:trPr>
        <w:tc>
          <w:tcPr>
            <w:tcW w:w="809" w:type="pct"/>
          </w:tcPr>
          <w:p w14:paraId="5360C868" w14:textId="1C90FC2C" w:rsidR="005E290C" w:rsidRPr="000D039F" w:rsidRDefault="005E290C" w:rsidP="002B408A">
            <w:pPr>
              <w:tabs>
                <w:tab w:val="clear" w:pos="1134"/>
              </w:tabs>
              <w:spacing w:before="40"/>
              <w:ind w:left="1418" w:hanging="1418"/>
              <w:rPr>
                <w:lang w:val="ru-RU"/>
              </w:rPr>
            </w:pPr>
            <w:r w:rsidRPr="000D039F">
              <w:rPr>
                <w:lang w:val="ru-RU"/>
              </w:rPr>
              <w:t>I/O</w:t>
            </w:r>
          </w:p>
        </w:tc>
        <w:tc>
          <w:tcPr>
            <w:tcW w:w="663" w:type="pct"/>
          </w:tcPr>
          <w:p w14:paraId="42F52B07" w14:textId="291B3C8C" w:rsidR="005E290C" w:rsidRPr="000D039F" w:rsidRDefault="005E290C" w:rsidP="002B408A">
            <w:pPr>
              <w:tabs>
                <w:tab w:val="clear" w:pos="1134"/>
              </w:tabs>
              <w:spacing w:before="40"/>
              <w:ind w:left="1418" w:hanging="1418"/>
              <w:rPr>
                <w:lang w:val="ru-RU"/>
              </w:rPr>
            </w:pPr>
          </w:p>
        </w:tc>
        <w:tc>
          <w:tcPr>
            <w:tcW w:w="3528" w:type="pct"/>
          </w:tcPr>
          <w:p w14:paraId="52807EF0" w14:textId="105E996B" w:rsidR="005E290C" w:rsidRPr="000D039F" w:rsidRDefault="005E290C" w:rsidP="002B408A">
            <w:pPr>
              <w:tabs>
                <w:tab w:val="clear" w:pos="1134"/>
              </w:tabs>
              <w:spacing w:before="40"/>
              <w:jc w:val="left"/>
              <w:rPr>
                <w:lang w:val="ru-RU"/>
              </w:rPr>
            </w:pPr>
            <w:r w:rsidRPr="000D039F">
              <w:rPr>
                <w:lang w:val="ru-RU"/>
              </w:rPr>
              <w:t>Вход/Выход</w:t>
            </w:r>
          </w:p>
        </w:tc>
      </w:tr>
      <w:tr w:rsidR="005E290C" w:rsidRPr="000D039F" w14:paraId="18B75346" w14:textId="77777777" w:rsidTr="006A77B7">
        <w:trPr>
          <w:trHeight w:val="285"/>
        </w:trPr>
        <w:tc>
          <w:tcPr>
            <w:tcW w:w="809" w:type="pct"/>
          </w:tcPr>
          <w:p w14:paraId="78828DA8" w14:textId="4C025090" w:rsidR="005E290C" w:rsidRPr="000D039F" w:rsidRDefault="005E290C" w:rsidP="002B408A">
            <w:pPr>
              <w:tabs>
                <w:tab w:val="clear" w:pos="1134"/>
              </w:tabs>
              <w:spacing w:before="40"/>
              <w:ind w:left="1418" w:hanging="1418"/>
              <w:rPr>
                <w:lang w:val="ru-RU"/>
              </w:rPr>
            </w:pPr>
            <w:r w:rsidRPr="000D039F">
              <w:rPr>
                <w:lang w:val="ru-RU"/>
              </w:rPr>
              <w:t>I/S</w:t>
            </w:r>
          </w:p>
        </w:tc>
        <w:tc>
          <w:tcPr>
            <w:tcW w:w="663" w:type="pct"/>
          </w:tcPr>
          <w:p w14:paraId="43816110" w14:textId="14EE85E1" w:rsidR="005E290C" w:rsidRPr="000D039F" w:rsidRDefault="005E290C" w:rsidP="002B408A">
            <w:pPr>
              <w:tabs>
                <w:tab w:val="clear" w:pos="1134"/>
              </w:tabs>
              <w:spacing w:before="40"/>
              <w:ind w:left="1418" w:hanging="1418"/>
              <w:rPr>
                <w:lang w:val="ru-RU"/>
              </w:rPr>
            </w:pPr>
          </w:p>
        </w:tc>
        <w:tc>
          <w:tcPr>
            <w:tcW w:w="3528" w:type="pct"/>
          </w:tcPr>
          <w:p w14:paraId="5575868B" w14:textId="13179934" w:rsidR="005E290C" w:rsidRPr="000D039F" w:rsidRDefault="005E290C" w:rsidP="002B408A">
            <w:pPr>
              <w:tabs>
                <w:tab w:val="clear" w:pos="1134"/>
              </w:tabs>
              <w:spacing w:before="40"/>
              <w:jc w:val="left"/>
              <w:rPr>
                <w:lang w:val="ru-RU"/>
              </w:rPr>
            </w:pPr>
            <w:r w:rsidRPr="000D039F">
              <w:rPr>
                <w:lang w:val="ru-RU"/>
              </w:rPr>
              <w:t>Датчик изображений/прибор для зондирования</w:t>
            </w:r>
          </w:p>
        </w:tc>
      </w:tr>
      <w:tr w:rsidR="005E290C" w:rsidRPr="000D039F" w14:paraId="2F41C8F9" w14:textId="77777777" w:rsidTr="006A77B7">
        <w:trPr>
          <w:trHeight w:val="285"/>
        </w:trPr>
        <w:tc>
          <w:tcPr>
            <w:tcW w:w="809" w:type="pct"/>
          </w:tcPr>
          <w:p w14:paraId="4709F8F1" w14:textId="09C7D54C" w:rsidR="005E290C" w:rsidRPr="000D039F" w:rsidRDefault="005E290C" w:rsidP="002B408A">
            <w:pPr>
              <w:tabs>
                <w:tab w:val="clear" w:pos="1134"/>
              </w:tabs>
              <w:spacing w:before="40"/>
              <w:ind w:left="1418" w:hanging="1418"/>
              <w:rPr>
                <w:lang w:val="ru-RU"/>
              </w:rPr>
            </w:pPr>
            <w:r w:rsidRPr="000D039F">
              <w:rPr>
                <w:lang w:val="ru-RU"/>
              </w:rPr>
              <w:t>IAHS</w:t>
            </w:r>
          </w:p>
        </w:tc>
        <w:tc>
          <w:tcPr>
            <w:tcW w:w="663" w:type="pct"/>
          </w:tcPr>
          <w:p w14:paraId="64A019F4" w14:textId="0B5D0F40" w:rsidR="005E290C" w:rsidRPr="000D039F" w:rsidRDefault="005E290C" w:rsidP="002B408A">
            <w:pPr>
              <w:tabs>
                <w:tab w:val="clear" w:pos="1134"/>
              </w:tabs>
              <w:spacing w:before="40"/>
              <w:ind w:left="1418" w:hanging="1418"/>
              <w:rPr>
                <w:lang w:val="ru-RU"/>
              </w:rPr>
            </w:pPr>
            <w:r w:rsidRPr="000D039F">
              <w:rPr>
                <w:lang w:val="ru-RU"/>
              </w:rPr>
              <w:t>МАГН</w:t>
            </w:r>
          </w:p>
        </w:tc>
        <w:tc>
          <w:tcPr>
            <w:tcW w:w="3528" w:type="pct"/>
          </w:tcPr>
          <w:p w14:paraId="6D108EC3" w14:textId="0C1EB5F0" w:rsidR="005E290C" w:rsidRPr="000D039F" w:rsidRDefault="005E290C" w:rsidP="002B408A">
            <w:pPr>
              <w:tabs>
                <w:tab w:val="clear" w:pos="1134"/>
              </w:tabs>
              <w:spacing w:before="40"/>
              <w:jc w:val="left"/>
              <w:rPr>
                <w:lang w:val="ru-RU"/>
              </w:rPr>
            </w:pPr>
            <w:r w:rsidRPr="000D039F">
              <w:rPr>
                <w:lang w:val="ru-RU"/>
              </w:rPr>
              <w:t>Международная ассоциация гидрологических наук</w:t>
            </w:r>
          </w:p>
        </w:tc>
      </w:tr>
      <w:tr w:rsidR="005E290C" w:rsidRPr="000D039F" w14:paraId="5DACE690" w14:textId="77777777" w:rsidTr="006A77B7">
        <w:trPr>
          <w:trHeight w:val="285"/>
        </w:trPr>
        <w:tc>
          <w:tcPr>
            <w:tcW w:w="809" w:type="pct"/>
          </w:tcPr>
          <w:p w14:paraId="1AB53982" w14:textId="4D160E22" w:rsidR="005E290C" w:rsidRPr="000D039F" w:rsidRDefault="005E290C" w:rsidP="002B408A">
            <w:pPr>
              <w:tabs>
                <w:tab w:val="clear" w:pos="1134"/>
              </w:tabs>
              <w:spacing w:before="40"/>
              <w:ind w:left="1418" w:hanging="1418"/>
              <w:rPr>
                <w:lang w:val="ru-RU"/>
              </w:rPr>
            </w:pPr>
            <w:r w:rsidRPr="000D039F">
              <w:rPr>
                <w:lang w:val="ru-RU"/>
              </w:rPr>
              <w:t>IAMAS</w:t>
            </w:r>
          </w:p>
        </w:tc>
        <w:tc>
          <w:tcPr>
            <w:tcW w:w="663" w:type="pct"/>
          </w:tcPr>
          <w:p w14:paraId="356BE99F" w14:textId="113667B2" w:rsidR="005E290C" w:rsidRPr="000D039F" w:rsidRDefault="005E290C" w:rsidP="002B408A">
            <w:pPr>
              <w:tabs>
                <w:tab w:val="clear" w:pos="1134"/>
              </w:tabs>
              <w:spacing w:before="40"/>
              <w:ind w:left="1418" w:hanging="1418"/>
              <w:rPr>
                <w:lang w:val="ru-RU"/>
              </w:rPr>
            </w:pPr>
            <w:r w:rsidRPr="000D039F">
              <w:rPr>
                <w:lang w:val="ru-RU"/>
              </w:rPr>
              <w:t>МАМАН</w:t>
            </w:r>
          </w:p>
        </w:tc>
        <w:tc>
          <w:tcPr>
            <w:tcW w:w="3528" w:type="pct"/>
          </w:tcPr>
          <w:p w14:paraId="07EE57D9" w14:textId="6F34D148" w:rsidR="005E290C" w:rsidRPr="000D039F" w:rsidRDefault="005E290C" w:rsidP="002B408A">
            <w:pPr>
              <w:tabs>
                <w:tab w:val="clear" w:pos="1134"/>
              </w:tabs>
              <w:spacing w:before="40"/>
              <w:jc w:val="left"/>
              <w:rPr>
                <w:lang w:val="ru-RU"/>
              </w:rPr>
            </w:pPr>
            <w:r w:rsidRPr="000D039F">
              <w:rPr>
                <w:lang w:val="ru-RU"/>
              </w:rPr>
              <w:t>Международная ассоциация метеорологии и атмосферных наук</w:t>
            </w:r>
          </w:p>
        </w:tc>
      </w:tr>
      <w:tr w:rsidR="005E290C" w:rsidRPr="000D039F" w14:paraId="26C00327" w14:textId="77777777" w:rsidTr="006A77B7">
        <w:trPr>
          <w:trHeight w:val="285"/>
        </w:trPr>
        <w:tc>
          <w:tcPr>
            <w:tcW w:w="809" w:type="pct"/>
          </w:tcPr>
          <w:p w14:paraId="5EE4C418" w14:textId="2F45B06F" w:rsidR="005E290C" w:rsidRPr="000D039F" w:rsidRDefault="005E290C" w:rsidP="002B408A">
            <w:pPr>
              <w:tabs>
                <w:tab w:val="clear" w:pos="1134"/>
              </w:tabs>
              <w:spacing w:before="40"/>
              <w:ind w:left="1418" w:hanging="1418"/>
              <w:rPr>
                <w:lang w:val="ru-RU"/>
              </w:rPr>
            </w:pPr>
            <w:r w:rsidRPr="000D039F">
              <w:rPr>
                <w:lang w:val="ru-RU"/>
              </w:rPr>
              <w:t>IASI</w:t>
            </w:r>
          </w:p>
        </w:tc>
        <w:tc>
          <w:tcPr>
            <w:tcW w:w="663" w:type="pct"/>
          </w:tcPr>
          <w:p w14:paraId="0943C2A9" w14:textId="584DAB25" w:rsidR="005E290C" w:rsidRPr="000D039F" w:rsidRDefault="005E290C" w:rsidP="002B408A">
            <w:pPr>
              <w:tabs>
                <w:tab w:val="clear" w:pos="1134"/>
              </w:tabs>
              <w:spacing w:before="40"/>
              <w:ind w:left="1418" w:hanging="1418"/>
              <w:rPr>
                <w:lang w:val="ru-RU"/>
              </w:rPr>
            </w:pPr>
            <w:r w:rsidRPr="000D039F">
              <w:rPr>
                <w:lang w:val="ru-RU"/>
              </w:rPr>
              <w:t>ИАСИ</w:t>
            </w:r>
          </w:p>
        </w:tc>
        <w:tc>
          <w:tcPr>
            <w:tcW w:w="3528" w:type="pct"/>
          </w:tcPr>
          <w:p w14:paraId="078F7D21" w14:textId="36AB8B2D" w:rsidR="005E290C" w:rsidRPr="000D039F" w:rsidRDefault="005E290C" w:rsidP="002B408A">
            <w:pPr>
              <w:tabs>
                <w:tab w:val="clear" w:pos="1134"/>
              </w:tabs>
              <w:spacing w:before="40"/>
              <w:jc w:val="left"/>
              <w:rPr>
                <w:lang w:val="ru-RU"/>
              </w:rPr>
            </w:pPr>
            <w:r w:rsidRPr="000D039F">
              <w:rPr>
                <w:lang w:val="ru-RU"/>
              </w:rPr>
              <w:t>Интерферометр зондирования атмосферы в инфракрасном диапазоне</w:t>
            </w:r>
          </w:p>
        </w:tc>
      </w:tr>
      <w:tr w:rsidR="005E290C" w:rsidRPr="000D039F" w14:paraId="6A9BB9CA" w14:textId="77777777" w:rsidTr="006A77B7">
        <w:trPr>
          <w:trHeight w:val="285"/>
        </w:trPr>
        <w:tc>
          <w:tcPr>
            <w:tcW w:w="809" w:type="pct"/>
          </w:tcPr>
          <w:p w14:paraId="1F59464D" w14:textId="733370FE" w:rsidR="005E290C" w:rsidRPr="000D039F" w:rsidRDefault="005E290C" w:rsidP="002B408A">
            <w:pPr>
              <w:tabs>
                <w:tab w:val="clear" w:pos="1134"/>
              </w:tabs>
              <w:spacing w:before="40"/>
              <w:ind w:left="1418" w:hanging="1418"/>
              <w:rPr>
                <w:lang w:val="ru-RU"/>
              </w:rPr>
            </w:pPr>
            <w:r w:rsidRPr="000D039F">
              <w:rPr>
                <w:lang w:val="ru-RU"/>
              </w:rPr>
              <w:t>ICES</w:t>
            </w:r>
          </w:p>
        </w:tc>
        <w:tc>
          <w:tcPr>
            <w:tcW w:w="663" w:type="pct"/>
          </w:tcPr>
          <w:p w14:paraId="3EEACA8B" w14:textId="6E0703ED" w:rsidR="005E290C" w:rsidRPr="000D039F" w:rsidRDefault="005E290C" w:rsidP="002B408A">
            <w:pPr>
              <w:tabs>
                <w:tab w:val="clear" w:pos="1134"/>
              </w:tabs>
              <w:spacing w:before="40"/>
              <w:ind w:left="1418" w:hanging="1418"/>
              <w:rPr>
                <w:lang w:val="ru-RU"/>
              </w:rPr>
            </w:pPr>
            <w:r w:rsidRPr="000D039F">
              <w:rPr>
                <w:lang w:val="ru-RU"/>
              </w:rPr>
              <w:t>МСИМ</w:t>
            </w:r>
          </w:p>
        </w:tc>
        <w:tc>
          <w:tcPr>
            <w:tcW w:w="3528" w:type="pct"/>
          </w:tcPr>
          <w:p w14:paraId="506916C7" w14:textId="1E2E9F59" w:rsidR="005E290C" w:rsidRPr="000D039F" w:rsidRDefault="005E290C" w:rsidP="002B408A">
            <w:pPr>
              <w:tabs>
                <w:tab w:val="clear" w:pos="1134"/>
              </w:tabs>
              <w:spacing w:before="40"/>
              <w:jc w:val="left"/>
              <w:rPr>
                <w:lang w:val="ru-RU"/>
              </w:rPr>
            </w:pPr>
            <w:r w:rsidRPr="000D039F">
              <w:rPr>
                <w:lang w:val="ru-RU"/>
              </w:rPr>
              <w:t>Международный совет по исследованию моря</w:t>
            </w:r>
          </w:p>
        </w:tc>
      </w:tr>
      <w:tr w:rsidR="005E290C" w:rsidRPr="000D039F" w14:paraId="09F3955F" w14:textId="77777777" w:rsidTr="006A77B7">
        <w:trPr>
          <w:trHeight w:val="285"/>
        </w:trPr>
        <w:tc>
          <w:tcPr>
            <w:tcW w:w="809" w:type="pct"/>
          </w:tcPr>
          <w:p w14:paraId="1D8EE1B6" w14:textId="60B60718" w:rsidR="005E290C" w:rsidRPr="000D039F" w:rsidRDefault="005E290C" w:rsidP="002B408A">
            <w:pPr>
              <w:tabs>
                <w:tab w:val="clear" w:pos="1134"/>
              </w:tabs>
              <w:spacing w:before="40"/>
              <w:ind w:left="1418" w:hanging="1418"/>
              <w:rPr>
                <w:lang w:val="ru-RU"/>
              </w:rPr>
            </w:pPr>
            <w:r w:rsidRPr="000D039F">
              <w:rPr>
                <w:lang w:val="ru-RU"/>
              </w:rPr>
              <w:t>ICSAR</w:t>
            </w:r>
          </w:p>
        </w:tc>
        <w:tc>
          <w:tcPr>
            <w:tcW w:w="663" w:type="pct"/>
          </w:tcPr>
          <w:p w14:paraId="0D75C642" w14:textId="781A6ED8" w:rsidR="005E290C" w:rsidRPr="000D039F" w:rsidRDefault="005E290C" w:rsidP="002B408A">
            <w:pPr>
              <w:tabs>
                <w:tab w:val="clear" w:pos="1134"/>
              </w:tabs>
              <w:spacing w:before="40"/>
              <w:ind w:left="1418" w:hanging="1418"/>
              <w:rPr>
                <w:lang w:val="ru-RU"/>
              </w:rPr>
            </w:pPr>
          </w:p>
        </w:tc>
        <w:tc>
          <w:tcPr>
            <w:tcW w:w="3528" w:type="pct"/>
          </w:tcPr>
          <w:p w14:paraId="7A437BDC" w14:textId="13648B4D" w:rsidR="005E290C" w:rsidRPr="000D039F" w:rsidRDefault="005E290C" w:rsidP="002B408A">
            <w:pPr>
              <w:tabs>
                <w:tab w:val="clear" w:pos="1134"/>
              </w:tabs>
              <w:spacing w:before="40"/>
              <w:jc w:val="left"/>
              <w:rPr>
                <w:lang w:val="ru-RU"/>
              </w:rPr>
            </w:pPr>
            <w:r w:rsidRPr="000D039F">
              <w:rPr>
                <w:lang w:val="ru-RU"/>
              </w:rPr>
              <w:t>Международный комитет по поиску и спасанию</w:t>
            </w:r>
          </w:p>
        </w:tc>
      </w:tr>
      <w:tr w:rsidR="005E290C" w:rsidRPr="000D039F" w14:paraId="47887B4F" w14:textId="77777777" w:rsidTr="006A77B7">
        <w:trPr>
          <w:trHeight w:val="285"/>
        </w:trPr>
        <w:tc>
          <w:tcPr>
            <w:tcW w:w="809" w:type="pct"/>
          </w:tcPr>
          <w:p w14:paraId="40FEEB8B" w14:textId="59EF6E39" w:rsidR="005E290C" w:rsidRPr="000D039F" w:rsidRDefault="005E290C" w:rsidP="002B408A">
            <w:pPr>
              <w:tabs>
                <w:tab w:val="clear" w:pos="1134"/>
              </w:tabs>
              <w:spacing w:before="40"/>
              <w:ind w:left="1418" w:hanging="1418"/>
              <w:rPr>
                <w:lang w:val="ru-RU"/>
              </w:rPr>
            </w:pPr>
            <w:r w:rsidRPr="000D039F">
              <w:rPr>
                <w:lang w:val="ru-RU"/>
              </w:rPr>
              <w:t>ICSU</w:t>
            </w:r>
          </w:p>
        </w:tc>
        <w:tc>
          <w:tcPr>
            <w:tcW w:w="663" w:type="pct"/>
          </w:tcPr>
          <w:p w14:paraId="0E9EFB95" w14:textId="1340C0F2" w:rsidR="005E290C" w:rsidRPr="000D039F" w:rsidRDefault="005E290C" w:rsidP="002B408A">
            <w:pPr>
              <w:tabs>
                <w:tab w:val="clear" w:pos="1134"/>
              </w:tabs>
              <w:spacing w:before="40"/>
              <w:ind w:left="1418" w:hanging="1418"/>
              <w:rPr>
                <w:lang w:val="ru-RU"/>
              </w:rPr>
            </w:pPr>
            <w:r w:rsidRPr="000D039F">
              <w:rPr>
                <w:lang w:val="ru-RU"/>
              </w:rPr>
              <w:t>МСНС</w:t>
            </w:r>
          </w:p>
        </w:tc>
        <w:tc>
          <w:tcPr>
            <w:tcW w:w="3528" w:type="pct"/>
          </w:tcPr>
          <w:p w14:paraId="04262C91" w14:textId="3636D1B1" w:rsidR="005E290C" w:rsidRPr="000D039F" w:rsidRDefault="005E290C" w:rsidP="002B408A">
            <w:pPr>
              <w:tabs>
                <w:tab w:val="clear" w:pos="1134"/>
              </w:tabs>
              <w:spacing w:before="40"/>
              <w:jc w:val="left"/>
              <w:rPr>
                <w:lang w:val="ru-RU"/>
              </w:rPr>
            </w:pPr>
            <w:r w:rsidRPr="000D039F">
              <w:rPr>
                <w:lang w:val="ru-RU"/>
              </w:rPr>
              <w:t>Международный совет научных союзов</w:t>
            </w:r>
          </w:p>
        </w:tc>
      </w:tr>
      <w:tr w:rsidR="005E290C" w:rsidRPr="000D039F" w14:paraId="700EFEA7" w14:textId="77777777" w:rsidTr="006A77B7">
        <w:trPr>
          <w:trHeight w:val="285"/>
        </w:trPr>
        <w:tc>
          <w:tcPr>
            <w:tcW w:w="809" w:type="pct"/>
          </w:tcPr>
          <w:p w14:paraId="1596B8B0" w14:textId="0A4C3A97" w:rsidR="005E290C" w:rsidRPr="000D039F" w:rsidRDefault="005E290C" w:rsidP="002B408A">
            <w:pPr>
              <w:tabs>
                <w:tab w:val="clear" w:pos="1134"/>
              </w:tabs>
              <w:spacing w:before="40"/>
              <w:ind w:left="1418" w:hanging="1418"/>
              <w:rPr>
                <w:lang w:val="ru-RU"/>
              </w:rPr>
            </w:pPr>
            <w:r w:rsidRPr="000D039F">
              <w:rPr>
                <w:lang w:val="ru-RU"/>
              </w:rPr>
              <w:t>IEEE</w:t>
            </w:r>
          </w:p>
        </w:tc>
        <w:tc>
          <w:tcPr>
            <w:tcW w:w="663" w:type="pct"/>
          </w:tcPr>
          <w:p w14:paraId="5237F96D" w14:textId="70173B9B" w:rsidR="005E290C" w:rsidRPr="000D039F" w:rsidRDefault="005E290C" w:rsidP="002B408A">
            <w:pPr>
              <w:tabs>
                <w:tab w:val="clear" w:pos="1134"/>
              </w:tabs>
              <w:spacing w:before="40"/>
              <w:ind w:left="1418" w:hanging="1418"/>
              <w:rPr>
                <w:lang w:val="ru-RU"/>
              </w:rPr>
            </w:pPr>
            <w:r w:rsidRPr="000D039F">
              <w:rPr>
                <w:lang w:val="ru-RU"/>
              </w:rPr>
              <w:t>ИИЭЭ</w:t>
            </w:r>
          </w:p>
        </w:tc>
        <w:tc>
          <w:tcPr>
            <w:tcW w:w="3528" w:type="pct"/>
          </w:tcPr>
          <w:p w14:paraId="48689AFF" w14:textId="46568E03" w:rsidR="005E290C" w:rsidRPr="000D039F" w:rsidRDefault="005E290C" w:rsidP="002B408A">
            <w:pPr>
              <w:tabs>
                <w:tab w:val="clear" w:pos="1134"/>
              </w:tabs>
              <w:spacing w:before="40"/>
              <w:jc w:val="left"/>
              <w:rPr>
                <w:lang w:val="ru-RU"/>
              </w:rPr>
            </w:pPr>
            <w:r w:rsidRPr="000D039F">
              <w:rPr>
                <w:lang w:val="ru-RU"/>
              </w:rPr>
              <w:t>Институт инженеров по электротехнике и электронике</w:t>
            </w:r>
          </w:p>
        </w:tc>
      </w:tr>
      <w:tr w:rsidR="005E290C" w:rsidRPr="000D039F" w14:paraId="548F3B9D" w14:textId="77777777" w:rsidTr="006A77B7">
        <w:trPr>
          <w:trHeight w:val="285"/>
        </w:trPr>
        <w:tc>
          <w:tcPr>
            <w:tcW w:w="809" w:type="pct"/>
          </w:tcPr>
          <w:p w14:paraId="60EBD3EC" w14:textId="15EEEAED" w:rsidR="005E290C" w:rsidRPr="000D039F" w:rsidRDefault="005E290C" w:rsidP="002B408A">
            <w:pPr>
              <w:tabs>
                <w:tab w:val="clear" w:pos="1134"/>
              </w:tabs>
              <w:spacing w:before="40"/>
              <w:ind w:left="1418" w:hanging="1418"/>
              <w:rPr>
                <w:lang w:val="ru-RU"/>
              </w:rPr>
            </w:pPr>
            <w:r w:rsidRPr="000D039F">
              <w:rPr>
                <w:lang w:val="ru-RU"/>
              </w:rPr>
              <w:t>IF</w:t>
            </w:r>
          </w:p>
        </w:tc>
        <w:tc>
          <w:tcPr>
            <w:tcW w:w="663" w:type="pct"/>
          </w:tcPr>
          <w:p w14:paraId="522DF5A7" w14:textId="0192E7BA" w:rsidR="005E290C" w:rsidRPr="000D039F" w:rsidRDefault="005E290C" w:rsidP="002B408A">
            <w:pPr>
              <w:tabs>
                <w:tab w:val="clear" w:pos="1134"/>
              </w:tabs>
              <w:spacing w:before="40"/>
              <w:ind w:left="1418" w:hanging="1418"/>
              <w:rPr>
                <w:lang w:val="ru-RU"/>
              </w:rPr>
            </w:pPr>
            <w:r w:rsidRPr="000D039F">
              <w:rPr>
                <w:lang w:val="ru-RU"/>
              </w:rPr>
              <w:t>ПЧ</w:t>
            </w:r>
          </w:p>
        </w:tc>
        <w:tc>
          <w:tcPr>
            <w:tcW w:w="3528" w:type="pct"/>
          </w:tcPr>
          <w:p w14:paraId="4835D73E" w14:textId="7BD08DDA" w:rsidR="005E290C" w:rsidRPr="000D039F" w:rsidRDefault="005E290C" w:rsidP="002B408A">
            <w:pPr>
              <w:tabs>
                <w:tab w:val="clear" w:pos="1134"/>
              </w:tabs>
              <w:spacing w:before="40"/>
              <w:jc w:val="left"/>
              <w:rPr>
                <w:lang w:val="ru-RU"/>
              </w:rPr>
            </w:pPr>
            <w:r w:rsidRPr="000D039F">
              <w:rPr>
                <w:lang w:val="ru-RU"/>
              </w:rPr>
              <w:t>Промежуточная частота</w:t>
            </w:r>
          </w:p>
        </w:tc>
      </w:tr>
      <w:tr w:rsidR="005E290C" w:rsidRPr="000D039F" w14:paraId="01C83406" w14:textId="77777777" w:rsidTr="006A77B7">
        <w:trPr>
          <w:trHeight w:val="285"/>
        </w:trPr>
        <w:tc>
          <w:tcPr>
            <w:tcW w:w="809" w:type="pct"/>
          </w:tcPr>
          <w:p w14:paraId="62BED8C7" w14:textId="78808D50" w:rsidR="005E290C" w:rsidRPr="000D039F" w:rsidRDefault="005E290C" w:rsidP="002B408A">
            <w:pPr>
              <w:tabs>
                <w:tab w:val="clear" w:pos="1134"/>
              </w:tabs>
              <w:spacing w:before="40"/>
              <w:ind w:left="1418" w:hanging="1418"/>
              <w:rPr>
                <w:lang w:val="ru-RU"/>
              </w:rPr>
            </w:pPr>
            <w:r w:rsidRPr="000D039F">
              <w:rPr>
                <w:lang w:val="ru-RU"/>
              </w:rPr>
              <w:t>IFOV</w:t>
            </w:r>
          </w:p>
        </w:tc>
        <w:tc>
          <w:tcPr>
            <w:tcW w:w="663" w:type="pct"/>
          </w:tcPr>
          <w:p w14:paraId="4E8F409B" w14:textId="0ADEE8C0" w:rsidR="005E290C" w:rsidRPr="000D039F" w:rsidRDefault="005E290C" w:rsidP="002B408A">
            <w:pPr>
              <w:tabs>
                <w:tab w:val="clear" w:pos="1134"/>
              </w:tabs>
              <w:spacing w:before="40"/>
              <w:ind w:left="1418" w:hanging="1418"/>
              <w:rPr>
                <w:lang w:val="ru-RU"/>
              </w:rPr>
            </w:pPr>
            <w:r w:rsidRPr="000D039F">
              <w:rPr>
                <w:lang w:val="ru-RU"/>
              </w:rPr>
              <w:t>МПО</w:t>
            </w:r>
          </w:p>
        </w:tc>
        <w:tc>
          <w:tcPr>
            <w:tcW w:w="3528" w:type="pct"/>
          </w:tcPr>
          <w:p w14:paraId="68AE4CE1" w14:textId="2493B2D7" w:rsidR="005E290C" w:rsidRPr="000D039F" w:rsidRDefault="005E290C" w:rsidP="002B408A">
            <w:pPr>
              <w:tabs>
                <w:tab w:val="clear" w:pos="1134"/>
              </w:tabs>
              <w:spacing w:before="40"/>
              <w:jc w:val="left"/>
              <w:rPr>
                <w:lang w:val="ru-RU"/>
              </w:rPr>
            </w:pPr>
            <w:r w:rsidRPr="000D039F">
              <w:rPr>
                <w:lang w:val="ru-RU"/>
              </w:rPr>
              <w:t xml:space="preserve">Мгновенное поле обзора </w:t>
            </w:r>
          </w:p>
        </w:tc>
      </w:tr>
      <w:tr w:rsidR="005E290C" w:rsidRPr="000D039F" w14:paraId="405094C3" w14:textId="77777777" w:rsidTr="006A77B7">
        <w:trPr>
          <w:trHeight w:val="285"/>
        </w:trPr>
        <w:tc>
          <w:tcPr>
            <w:tcW w:w="809" w:type="pct"/>
          </w:tcPr>
          <w:p w14:paraId="248D2D48" w14:textId="6E67D939" w:rsidR="005E290C" w:rsidRPr="000D039F" w:rsidRDefault="005E290C" w:rsidP="002B408A">
            <w:pPr>
              <w:tabs>
                <w:tab w:val="clear" w:pos="1134"/>
              </w:tabs>
              <w:spacing w:before="40"/>
              <w:ind w:left="1418" w:hanging="1418"/>
              <w:rPr>
                <w:lang w:val="ru-RU"/>
              </w:rPr>
            </w:pPr>
            <w:r w:rsidRPr="000D039F">
              <w:rPr>
                <w:lang w:val="ru-RU"/>
              </w:rPr>
              <w:t>IFRB</w:t>
            </w:r>
          </w:p>
        </w:tc>
        <w:tc>
          <w:tcPr>
            <w:tcW w:w="663" w:type="pct"/>
          </w:tcPr>
          <w:p w14:paraId="570EE11F" w14:textId="5140B892" w:rsidR="005E290C" w:rsidRPr="000D039F" w:rsidRDefault="005E290C" w:rsidP="002B408A">
            <w:pPr>
              <w:tabs>
                <w:tab w:val="clear" w:pos="1134"/>
              </w:tabs>
              <w:spacing w:before="40"/>
              <w:ind w:left="1418" w:hanging="1418"/>
              <w:rPr>
                <w:lang w:val="ru-RU"/>
              </w:rPr>
            </w:pPr>
            <w:r w:rsidRPr="000D039F">
              <w:rPr>
                <w:lang w:val="ru-RU"/>
              </w:rPr>
              <w:t>МКРЧ</w:t>
            </w:r>
          </w:p>
        </w:tc>
        <w:tc>
          <w:tcPr>
            <w:tcW w:w="3528" w:type="pct"/>
          </w:tcPr>
          <w:p w14:paraId="70DF446A" w14:textId="3AF5AA68" w:rsidR="005E290C" w:rsidRPr="000D039F" w:rsidRDefault="005E290C" w:rsidP="002B408A">
            <w:pPr>
              <w:tabs>
                <w:tab w:val="clear" w:pos="1134"/>
              </w:tabs>
              <w:spacing w:before="40"/>
              <w:jc w:val="left"/>
              <w:rPr>
                <w:lang w:val="ru-RU"/>
              </w:rPr>
            </w:pPr>
            <w:r w:rsidRPr="000D039F">
              <w:rPr>
                <w:lang w:val="ru-RU"/>
              </w:rPr>
              <w:t>Международный комитет по регистрации частот (см. БР)</w:t>
            </w:r>
          </w:p>
        </w:tc>
      </w:tr>
      <w:tr w:rsidR="005E290C" w:rsidRPr="000D039F" w14:paraId="20C97311" w14:textId="77777777" w:rsidTr="006A77B7">
        <w:trPr>
          <w:trHeight w:val="285"/>
        </w:trPr>
        <w:tc>
          <w:tcPr>
            <w:tcW w:w="809" w:type="pct"/>
          </w:tcPr>
          <w:p w14:paraId="68972F4C" w14:textId="6B501CFA" w:rsidR="005E290C" w:rsidRPr="000D039F" w:rsidRDefault="005E290C" w:rsidP="002B408A">
            <w:pPr>
              <w:tabs>
                <w:tab w:val="clear" w:pos="1134"/>
              </w:tabs>
              <w:spacing w:before="40"/>
              <w:ind w:left="1418" w:hanging="1418"/>
              <w:rPr>
                <w:lang w:val="ru-RU"/>
              </w:rPr>
            </w:pPr>
            <w:r w:rsidRPr="000D039F">
              <w:rPr>
                <w:lang w:val="ru-RU"/>
              </w:rPr>
              <w:t>IGBP</w:t>
            </w:r>
          </w:p>
        </w:tc>
        <w:tc>
          <w:tcPr>
            <w:tcW w:w="663" w:type="pct"/>
          </w:tcPr>
          <w:p w14:paraId="0AFE5EEA" w14:textId="7D972ACC" w:rsidR="005E290C" w:rsidRPr="000D039F" w:rsidRDefault="005E290C" w:rsidP="002B408A">
            <w:pPr>
              <w:tabs>
                <w:tab w:val="clear" w:pos="1134"/>
              </w:tabs>
              <w:spacing w:before="40"/>
              <w:ind w:left="1418" w:hanging="1418"/>
              <w:rPr>
                <w:lang w:val="ru-RU"/>
              </w:rPr>
            </w:pPr>
            <w:r w:rsidRPr="000D039F">
              <w:rPr>
                <w:lang w:val="ru-RU"/>
              </w:rPr>
              <w:t>МПГБ</w:t>
            </w:r>
          </w:p>
        </w:tc>
        <w:tc>
          <w:tcPr>
            <w:tcW w:w="3528" w:type="pct"/>
          </w:tcPr>
          <w:p w14:paraId="5B8BE47D" w14:textId="2B51DE34" w:rsidR="005E290C" w:rsidRPr="000D039F" w:rsidRDefault="005E290C" w:rsidP="002B408A">
            <w:pPr>
              <w:tabs>
                <w:tab w:val="clear" w:pos="1134"/>
              </w:tabs>
              <w:spacing w:before="40"/>
              <w:jc w:val="left"/>
              <w:rPr>
                <w:lang w:val="ru-RU"/>
              </w:rPr>
            </w:pPr>
            <w:r w:rsidRPr="000D039F">
              <w:rPr>
                <w:lang w:val="ru-RU"/>
              </w:rPr>
              <w:t>Международная программа геосфера-биосфера</w:t>
            </w:r>
          </w:p>
        </w:tc>
      </w:tr>
      <w:tr w:rsidR="005E290C" w:rsidRPr="000D039F" w14:paraId="52F1446E" w14:textId="77777777" w:rsidTr="006A77B7">
        <w:trPr>
          <w:trHeight w:val="285"/>
        </w:trPr>
        <w:tc>
          <w:tcPr>
            <w:tcW w:w="809" w:type="pct"/>
          </w:tcPr>
          <w:p w14:paraId="76F481DE" w14:textId="0CDB0801" w:rsidR="005E290C" w:rsidRPr="000D039F" w:rsidRDefault="005E290C" w:rsidP="002B408A">
            <w:pPr>
              <w:tabs>
                <w:tab w:val="clear" w:pos="1134"/>
              </w:tabs>
              <w:spacing w:before="40"/>
              <w:ind w:left="1418" w:hanging="1418"/>
              <w:rPr>
                <w:lang w:val="ru-RU"/>
              </w:rPr>
            </w:pPr>
            <w:r w:rsidRPr="000D039F">
              <w:rPr>
                <w:lang w:val="ru-RU"/>
              </w:rPr>
              <w:t>IGF</w:t>
            </w:r>
          </w:p>
        </w:tc>
        <w:tc>
          <w:tcPr>
            <w:tcW w:w="663" w:type="pct"/>
          </w:tcPr>
          <w:p w14:paraId="1D270D9F" w14:textId="7F54ED24" w:rsidR="005E290C" w:rsidRPr="000D039F" w:rsidRDefault="005E290C" w:rsidP="002B408A">
            <w:pPr>
              <w:tabs>
                <w:tab w:val="clear" w:pos="1134"/>
              </w:tabs>
              <w:spacing w:before="40"/>
              <w:ind w:left="1418" w:hanging="1418"/>
              <w:rPr>
                <w:lang w:val="ru-RU"/>
              </w:rPr>
            </w:pPr>
          </w:p>
        </w:tc>
        <w:tc>
          <w:tcPr>
            <w:tcW w:w="3528" w:type="pct"/>
          </w:tcPr>
          <w:p w14:paraId="7E425CDB" w14:textId="16D4C921" w:rsidR="005E290C" w:rsidRPr="000D039F" w:rsidRDefault="005E290C" w:rsidP="002B408A">
            <w:pPr>
              <w:tabs>
                <w:tab w:val="clear" w:pos="1134"/>
              </w:tabs>
              <w:spacing w:before="40"/>
              <w:jc w:val="left"/>
              <w:rPr>
                <w:lang w:val="ru-RU"/>
              </w:rPr>
            </w:pPr>
            <w:r w:rsidRPr="000D039F">
              <w:rPr>
                <w:lang w:val="ru-RU"/>
              </w:rPr>
              <w:t>Средство формирования изображений</w:t>
            </w:r>
          </w:p>
        </w:tc>
      </w:tr>
      <w:tr w:rsidR="005E290C" w:rsidRPr="000D039F" w14:paraId="31FBC7CF" w14:textId="77777777" w:rsidTr="006A77B7">
        <w:trPr>
          <w:trHeight w:val="285"/>
        </w:trPr>
        <w:tc>
          <w:tcPr>
            <w:tcW w:w="809" w:type="pct"/>
          </w:tcPr>
          <w:p w14:paraId="79249934" w14:textId="232D2EFC" w:rsidR="005E290C" w:rsidRPr="000D039F" w:rsidRDefault="005E290C" w:rsidP="002B408A">
            <w:pPr>
              <w:tabs>
                <w:tab w:val="clear" w:pos="1134"/>
              </w:tabs>
              <w:spacing w:before="40"/>
              <w:ind w:left="1418" w:hanging="1418"/>
              <w:rPr>
                <w:lang w:val="ru-RU"/>
              </w:rPr>
            </w:pPr>
            <w:r w:rsidRPr="000D039F">
              <w:rPr>
                <w:lang w:val="ru-RU"/>
              </w:rPr>
              <w:t>IGFOV</w:t>
            </w:r>
          </w:p>
        </w:tc>
        <w:tc>
          <w:tcPr>
            <w:tcW w:w="663" w:type="pct"/>
          </w:tcPr>
          <w:p w14:paraId="0C164E0A" w14:textId="7C34A5F7" w:rsidR="005E290C" w:rsidRPr="000D039F" w:rsidRDefault="005E290C" w:rsidP="002B408A">
            <w:pPr>
              <w:tabs>
                <w:tab w:val="clear" w:pos="1134"/>
              </w:tabs>
              <w:spacing w:before="40"/>
              <w:ind w:left="1418" w:hanging="1418"/>
              <w:rPr>
                <w:lang w:val="ru-RU"/>
              </w:rPr>
            </w:pPr>
            <w:r w:rsidRPr="000D039F">
              <w:rPr>
                <w:lang w:val="ru-RU"/>
              </w:rPr>
              <w:t>МГПО</w:t>
            </w:r>
          </w:p>
        </w:tc>
        <w:tc>
          <w:tcPr>
            <w:tcW w:w="3528" w:type="pct"/>
          </w:tcPr>
          <w:p w14:paraId="4EBC89B5" w14:textId="0ACFF0AA" w:rsidR="005E290C" w:rsidRPr="000D039F" w:rsidRDefault="005E290C" w:rsidP="002B408A">
            <w:pPr>
              <w:tabs>
                <w:tab w:val="clear" w:pos="1134"/>
              </w:tabs>
              <w:spacing w:before="40"/>
              <w:jc w:val="left"/>
              <w:rPr>
                <w:lang w:val="ru-RU"/>
              </w:rPr>
            </w:pPr>
            <w:r w:rsidRPr="000D039F">
              <w:rPr>
                <w:lang w:val="ru-RU"/>
              </w:rPr>
              <w:t>Мгновенное геометрическое поле обзора</w:t>
            </w:r>
          </w:p>
        </w:tc>
      </w:tr>
      <w:tr w:rsidR="005E290C" w:rsidRPr="000D039F" w14:paraId="25A84B27" w14:textId="77777777" w:rsidTr="006A77B7">
        <w:trPr>
          <w:trHeight w:val="285"/>
        </w:trPr>
        <w:tc>
          <w:tcPr>
            <w:tcW w:w="809" w:type="pct"/>
          </w:tcPr>
          <w:p w14:paraId="6FD52D37" w14:textId="4457E35F" w:rsidR="005E290C" w:rsidRPr="000D039F" w:rsidRDefault="005E290C" w:rsidP="002B408A">
            <w:pPr>
              <w:tabs>
                <w:tab w:val="clear" w:pos="1134"/>
              </w:tabs>
              <w:spacing w:before="40"/>
              <w:ind w:left="1418" w:hanging="1418"/>
              <w:rPr>
                <w:lang w:val="ru-RU"/>
              </w:rPr>
            </w:pPr>
            <w:r w:rsidRPr="000D039F">
              <w:rPr>
                <w:lang w:val="ru-RU"/>
              </w:rPr>
              <w:t>IGOSS</w:t>
            </w:r>
          </w:p>
        </w:tc>
        <w:tc>
          <w:tcPr>
            <w:tcW w:w="663" w:type="pct"/>
          </w:tcPr>
          <w:p w14:paraId="60347816" w14:textId="66506E04" w:rsidR="005E290C" w:rsidRPr="000D039F" w:rsidRDefault="005E290C" w:rsidP="002B408A">
            <w:pPr>
              <w:tabs>
                <w:tab w:val="clear" w:pos="1134"/>
              </w:tabs>
              <w:spacing w:before="40"/>
              <w:ind w:left="1418" w:hanging="1418"/>
              <w:rPr>
                <w:lang w:val="ru-RU"/>
              </w:rPr>
            </w:pPr>
            <w:r w:rsidRPr="000D039F">
              <w:rPr>
                <w:lang w:val="ru-RU"/>
              </w:rPr>
              <w:t>ОГСОС</w:t>
            </w:r>
          </w:p>
        </w:tc>
        <w:tc>
          <w:tcPr>
            <w:tcW w:w="3528" w:type="pct"/>
          </w:tcPr>
          <w:p w14:paraId="57EFCD6A" w14:textId="36997B80" w:rsidR="005E290C" w:rsidRPr="000D039F" w:rsidRDefault="005E290C" w:rsidP="002B408A">
            <w:pPr>
              <w:tabs>
                <w:tab w:val="clear" w:pos="1134"/>
              </w:tabs>
              <w:spacing w:before="40"/>
              <w:jc w:val="left"/>
              <w:rPr>
                <w:lang w:val="ru-RU"/>
              </w:rPr>
            </w:pPr>
            <w:r w:rsidRPr="000D039F">
              <w:rPr>
                <w:lang w:val="ru-RU"/>
              </w:rPr>
              <w:t>Объединенная глобальная система океанических служб</w:t>
            </w:r>
          </w:p>
        </w:tc>
      </w:tr>
      <w:tr w:rsidR="005E290C" w:rsidRPr="000D039F" w14:paraId="150277F0" w14:textId="77777777" w:rsidTr="006A77B7">
        <w:trPr>
          <w:trHeight w:val="285"/>
        </w:trPr>
        <w:tc>
          <w:tcPr>
            <w:tcW w:w="809" w:type="pct"/>
          </w:tcPr>
          <w:p w14:paraId="6901A20B" w14:textId="1ABFEA63" w:rsidR="005E290C" w:rsidRPr="000D039F" w:rsidRDefault="005E290C" w:rsidP="002B408A">
            <w:pPr>
              <w:tabs>
                <w:tab w:val="clear" w:pos="1134"/>
              </w:tabs>
              <w:spacing w:before="40"/>
              <w:ind w:left="1418" w:hanging="1418"/>
              <w:rPr>
                <w:lang w:val="ru-RU"/>
              </w:rPr>
            </w:pPr>
            <w:r w:rsidRPr="000D039F">
              <w:rPr>
                <w:lang w:val="ru-RU"/>
              </w:rPr>
              <w:t>IHP</w:t>
            </w:r>
          </w:p>
        </w:tc>
        <w:tc>
          <w:tcPr>
            <w:tcW w:w="663" w:type="pct"/>
          </w:tcPr>
          <w:p w14:paraId="7EB264C5" w14:textId="3923B47E" w:rsidR="005E290C" w:rsidRPr="000D039F" w:rsidRDefault="005E290C" w:rsidP="002B408A">
            <w:pPr>
              <w:tabs>
                <w:tab w:val="clear" w:pos="1134"/>
              </w:tabs>
              <w:spacing w:before="40"/>
              <w:ind w:left="1418" w:hanging="1418"/>
              <w:rPr>
                <w:lang w:val="ru-RU"/>
              </w:rPr>
            </w:pPr>
            <w:r w:rsidRPr="000D039F">
              <w:rPr>
                <w:lang w:val="ru-RU"/>
              </w:rPr>
              <w:t>МГП</w:t>
            </w:r>
          </w:p>
        </w:tc>
        <w:tc>
          <w:tcPr>
            <w:tcW w:w="3528" w:type="pct"/>
          </w:tcPr>
          <w:p w14:paraId="1CD0E589" w14:textId="29D01B32" w:rsidR="005E290C" w:rsidRPr="000D039F" w:rsidRDefault="005E290C" w:rsidP="002B408A">
            <w:pPr>
              <w:tabs>
                <w:tab w:val="clear" w:pos="1134"/>
              </w:tabs>
              <w:spacing w:before="40"/>
              <w:jc w:val="left"/>
              <w:rPr>
                <w:lang w:val="ru-RU"/>
              </w:rPr>
            </w:pPr>
            <w:r w:rsidRPr="000D039F">
              <w:rPr>
                <w:lang w:val="ru-RU"/>
              </w:rPr>
              <w:t>Межправительственная гидрологическая программа</w:t>
            </w:r>
          </w:p>
        </w:tc>
      </w:tr>
      <w:tr w:rsidR="005E290C" w:rsidRPr="000D039F" w14:paraId="4B690882" w14:textId="77777777" w:rsidTr="006A77B7">
        <w:trPr>
          <w:trHeight w:val="285"/>
        </w:trPr>
        <w:tc>
          <w:tcPr>
            <w:tcW w:w="809" w:type="pct"/>
          </w:tcPr>
          <w:p w14:paraId="483B34BC" w14:textId="1778319B" w:rsidR="005E290C" w:rsidRPr="000D039F" w:rsidRDefault="005E290C" w:rsidP="002B408A">
            <w:pPr>
              <w:tabs>
                <w:tab w:val="clear" w:pos="1134"/>
              </w:tabs>
              <w:spacing w:before="40"/>
              <w:ind w:left="1418" w:hanging="1418"/>
              <w:rPr>
                <w:lang w:val="ru-RU"/>
              </w:rPr>
            </w:pPr>
            <w:r w:rsidRPr="000D039F">
              <w:rPr>
                <w:lang w:val="ru-RU"/>
              </w:rPr>
              <w:t>INDOEX</w:t>
            </w:r>
          </w:p>
        </w:tc>
        <w:tc>
          <w:tcPr>
            <w:tcW w:w="663" w:type="pct"/>
          </w:tcPr>
          <w:p w14:paraId="2262E27F" w14:textId="2FB00357" w:rsidR="005E290C" w:rsidRPr="000D039F" w:rsidRDefault="005E290C" w:rsidP="002B408A">
            <w:pPr>
              <w:tabs>
                <w:tab w:val="clear" w:pos="1134"/>
              </w:tabs>
              <w:spacing w:before="40"/>
              <w:ind w:left="1418" w:hanging="1418"/>
              <w:rPr>
                <w:lang w:val="ru-RU"/>
              </w:rPr>
            </w:pPr>
            <w:r w:rsidRPr="000D039F">
              <w:rPr>
                <w:lang w:val="ru-RU"/>
              </w:rPr>
              <w:t>ИНДОЭКС</w:t>
            </w:r>
          </w:p>
        </w:tc>
        <w:tc>
          <w:tcPr>
            <w:tcW w:w="3528" w:type="pct"/>
          </w:tcPr>
          <w:p w14:paraId="4697DF94" w14:textId="0E7CE099" w:rsidR="005E290C" w:rsidRPr="000D039F" w:rsidRDefault="005E290C" w:rsidP="002B408A">
            <w:pPr>
              <w:tabs>
                <w:tab w:val="clear" w:pos="1134"/>
              </w:tabs>
              <w:spacing w:before="40"/>
              <w:jc w:val="left"/>
              <w:rPr>
                <w:lang w:val="ru-RU"/>
              </w:rPr>
            </w:pPr>
            <w:r w:rsidRPr="000D039F">
              <w:rPr>
                <w:lang w:val="ru-RU"/>
              </w:rPr>
              <w:t>Эксперимент по изучению Индийского океана</w:t>
            </w:r>
          </w:p>
        </w:tc>
      </w:tr>
      <w:tr w:rsidR="005E290C" w:rsidRPr="000D039F" w14:paraId="46C9F583" w14:textId="77777777" w:rsidTr="006A77B7">
        <w:trPr>
          <w:trHeight w:val="285"/>
        </w:trPr>
        <w:tc>
          <w:tcPr>
            <w:tcW w:w="809" w:type="pct"/>
          </w:tcPr>
          <w:p w14:paraId="768F491E" w14:textId="4CDC76CF" w:rsidR="005E290C" w:rsidRPr="000D039F" w:rsidRDefault="005E290C" w:rsidP="002B408A">
            <w:pPr>
              <w:tabs>
                <w:tab w:val="clear" w:pos="1134"/>
              </w:tabs>
              <w:spacing w:before="40"/>
              <w:ind w:left="1418" w:hanging="1418"/>
              <w:rPr>
                <w:lang w:val="ru-RU"/>
              </w:rPr>
            </w:pPr>
            <w:r w:rsidRPr="000D039F">
              <w:rPr>
                <w:lang w:val="ru-RU"/>
              </w:rPr>
              <w:t>INPE</w:t>
            </w:r>
          </w:p>
        </w:tc>
        <w:tc>
          <w:tcPr>
            <w:tcW w:w="663" w:type="pct"/>
          </w:tcPr>
          <w:p w14:paraId="71F4FD0E" w14:textId="67C105B4" w:rsidR="005E290C" w:rsidRPr="000D039F" w:rsidRDefault="005E290C" w:rsidP="002B408A">
            <w:pPr>
              <w:tabs>
                <w:tab w:val="clear" w:pos="1134"/>
              </w:tabs>
              <w:spacing w:before="40"/>
              <w:ind w:left="1418" w:hanging="1418"/>
              <w:rPr>
                <w:lang w:val="ru-RU"/>
              </w:rPr>
            </w:pPr>
            <w:r w:rsidRPr="000D039F">
              <w:rPr>
                <w:lang w:val="ru-RU"/>
              </w:rPr>
              <w:t>ИНПЕ</w:t>
            </w:r>
          </w:p>
        </w:tc>
        <w:tc>
          <w:tcPr>
            <w:tcW w:w="3528" w:type="pct"/>
          </w:tcPr>
          <w:p w14:paraId="5E9CF759" w14:textId="7304A61A" w:rsidR="005E290C" w:rsidRPr="000D039F" w:rsidRDefault="005E290C" w:rsidP="002B408A">
            <w:pPr>
              <w:tabs>
                <w:tab w:val="clear" w:pos="1134"/>
              </w:tabs>
              <w:spacing w:before="40"/>
              <w:jc w:val="left"/>
              <w:rPr>
                <w:lang w:val="ru-RU"/>
              </w:rPr>
            </w:pPr>
            <w:r w:rsidRPr="000D039F">
              <w:rPr>
                <w:lang w:val="ru-RU"/>
              </w:rPr>
              <w:t>Институт космических исследований</w:t>
            </w:r>
          </w:p>
        </w:tc>
      </w:tr>
      <w:tr w:rsidR="005E290C" w:rsidRPr="000D039F" w14:paraId="09D4AB33" w14:textId="77777777" w:rsidTr="006A77B7">
        <w:trPr>
          <w:trHeight w:val="285"/>
        </w:trPr>
        <w:tc>
          <w:tcPr>
            <w:tcW w:w="809" w:type="pct"/>
          </w:tcPr>
          <w:p w14:paraId="3A070DD4" w14:textId="3EB882C4" w:rsidR="005E290C" w:rsidRPr="000D039F" w:rsidRDefault="005E290C" w:rsidP="002B408A">
            <w:pPr>
              <w:tabs>
                <w:tab w:val="clear" w:pos="1134"/>
              </w:tabs>
              <w:spacing w:before="40"/>
              <w:ind w:left="1418" w:hanging="1418"/>
              <w:rPr>
                <w:lang w:val="ru-RU"/>
              </w:rPr>
            </w:pPr>
            <w:r w:rsidRPr="000D039F">
              <w:rPr>
                <w:lang w:val="ru-RU"/>
              </w:rPr>
              <w:t>INR</w:t>
            </w:r>
          </w:p>
        </w:tc>
        <w:tc>
          <w:tcPr>
            <w:tcW w:w="663" w:type="pct"/>
          </w:tcPr>
          <w:p w14:paraId="3BAA54DC" w14:textId="0499EE10" w:rsidR="005E290C" w:rsidRPr="000D039F" w:rsidRDefault="005E290C" w:rsidP="002B408A">
            <w:pPr>
              <w:tabs>
                <w:tab w:val="clear" w:pos="1134"/>
              </w:tabs>
              <w:spacing w:before="40"/>
              <w:ind w:left="1418" w:hanging="1418"/>
              <w:rPr>
                <w:lang w:val="ru-RU"/>
              </w:rPr>
            </w:pPr>
          </w:p>
        </w:tc>
        <w:tc>
          <w:tcPr>
            <w:tcW w:w="3528" w:type="pct"/>
          </w:tcPr>
          <w:p w14:paraId="10864368" w14:textId="059E658B" w:rsidR="005E290C" w:rsidRPr="000D039F" w:rsidRDefault="005E290C" w:rsidP="002B408A">
            <w:pPr>
              <w:tabs>
                <w:tab w:val="clear" w:pos="1134"/>
              </w:tabs>
              <w:spacing w:before="40"/>
              <w:jc w:val="left"/>
              <w:rPr>
                <w:lang w:val="ru-RU"/>
              </w:rPr>
            </w:pPr>
            <w:r w:rsidRPr="000D039F">
              <w:rPr>
                <w:lang w:val="ru-RU"/>
              </w:rPr>
              <w:t>Регистрация изображений и перемещение по ним</w:t>
            </w:r>
          </w:p>
        </w:tc>
      </w:tr>
      <w:tr w:rsidR="005E290C" w:rsidRPr="000D039F" w14:paraId="1DE84C91" w14:textId="77777777" w:rsidTr="006A77B7">
        <w:trPr>
          <w:trHeight w:val="285"/>
        </w:trPr>
        <w:tc>
          <w:tcPr>
            <w:tcW w:w="809" w:type="pct"/>
          </w:tcPr>
          <w:p w14:paraId="1612F273" w14:textId="73CE220D" w:rsidR="005E290C" w:rsidRPr="000D039F" w:rsidRDefault="005E290C" w:rsidP="002B408A">
            <w:pPr>
              <w:tabs>
                <w:tab w:val="clear" w:pos="1134"/>
              </w:tabs>
              <w:spacing w:before="40"/>
              <w:ind w:left="1418" w:hanging="1418"/>
              <w:rPr>
                <w:lang w:val="ru-RU"/>
              </w:rPr>
            </w:pPr>
            <w:r w:rsidRPr="000D039F">
              <w:rPr>
                <w:lang w:val="ru-RU"/>
              </w:rPr>
              <w:t>INR</w:t>
            </w:r>
          </w:p>
        </w:tc>
        <w:tc>
          <w:tcPr>
            <w:tcW w:w="663" w:type="pct"/>
          </w:tcPr>
          <w:p w14:paraId="6FEBE53D" w14:textId="204E851A" w:rsidR="005E290C" w:rsidRPr="000D039F" w:rsidRDefault="005E290C" w:rsidP="002B408A">
            <w:pPr>
              <w:tabs>
                <w:tab w:val="clear" w:pos="1134"/>
              </w:tabs>
              <w:spacing w:before="40"/>
              <w:ind w:left="1418" w:hanging="1418"/>
              <w:rPr>
                <w:lang w:val="ru-RU"/>
              </w:rPr>
            </w:pPr>
          </w:p>
        </w:tc>
        <w:tc>
          <w:tcPr>
            <w:tcW w:w="3528" w:type="pct"/>
          </w:tcPr>
          <w:p w14:paraId="47C64F98" w14:textId="260D91FC" w:rsidR="005E290C" w:rsidRPr="000D039F" w:rsidRDefault="005E290C" w:rsidP="002B408A">
            <w:pPr>
              <w:tabs>
                <w:tab w:val="clear" w:pos="1134"/>
              </w:tabs>
              <w:spacing w:before="40"/>
              <w:jc w:val="left"/>
              <w:rPr>
                <w:lang w:val="ru-RU"/>
              </w:rPr>
            </w:pPr>
            <w:r w:rsidRPr="000D039F">
              <w:rPr>
                <w:lang w:val="ru-RU"/>
              </w:rPr>
              <w:t>Отношение помеха/шум</w:t>
            </w:r>
          </w:p>
        </w:tc>
      </w:tr>
      <w:tr w:rsidR="005E290C" w:rsidRPr="000D039F" w14:paraId="1267C90F" w14:textId="77777777" w:rsidTr="006A77B7">
        <w:trPr>
          <w:trHeight w:val="285"/>
        </w:trPr>
        <w:tc>
          <w:tcPr>
            <w:tcW w:w="809" w:type="pct"/>
          </w:tcPr>
          <w:p w14:paraId="42B31223" w14:textId="3299087C" w:rsidR="005E290C" w:rsidRPr="000D039F" w:rsidRDefault="005E290C" w:rsidP="002B408A">
            <w:pPr>
              <w:tabs>
                <w:tab w:val="clear" w:pos="1134"/>
              </w:tabs>
              <w:spacing w:before="40"/>
              <w:ind w:left="1418" w:hanging="1418"/>
              <w:rPr>
                <w:lang w:val="ru-RU"/>
              </w:rPr>
            </w:pPr>
            <w:r w:rsidRPr="000D039F">
              <w:rPr>
                <w:lang w:val="ru-RU"/>
              </w:rPr>
              <w:t xml:space="preserve">INSAT </w:t>
            </w:r>
          </w:p>
        </w:tc>
        <w:tc>
          <w:tcPr>
            <w:tcW w:w="663" w:type="pct"/>
          </w:tcPr>
          <w:p w14:paraId="6ACBAE77" w14:textId="71A62C7D" w:rsidR="005E290C" w:rsidRPr="000D039F" w:rsidRDefault="005E290C" w:rsidP="002B408A">
            <w:pPr>
              <w:tabs>
                <w:tab w:val="clear" w:pos="1134"/>
              </w:tabs>
              <w:spacing w:before="40"/>
              <w:ind w:left="1418" w:hanging="1418"/>
              <w:rPr>
                <w:lang w:val="ru-RU"/>
              </w:rPr>
            </w:pPr>
            <w:r w:rsidRPr="000D039F">
              <w:rPr>
                <w:lang w:val="ru-RU"/>
              </w:rPr>
              <w:t xml:space="preserve">ИНСАТ </w:t>
            </w:r>
          </w:p>
        </w:tc>
        <w:tc>
          <w:tcPr>
            <w:tcW w:w="3528" w:type="pct"/>
          </w:tcPr>
          <w:p w14:paraId="22F0FEB2" w14:textId="0F059D3E" w:rsidR="005E290C" w:rsidRPr="000D039F" w:rsidRDefault="005E290C" w:rsidP="002B408A">
            <w:pPr>
              <w:tabs>
                <w:tab w:val="clear" w:pos="1134"/>
              </w:tabs>
              <w:spacing w:before="40"/>
              <w:jc w:val="left"/>
              <w:rPr>
                <w:lang w:val="ru-RU"/>
              </w:rPr>
            </w:pPr>
            <w:r w:rsidRPr="000D039F">
              <w:rPr>
                <w:lang w:val="ru-RU"/>
              </w:rPr>
              <w:t>Индийский национальный спутник</w:t>
            </w:r>
          </w:p>
        </w:tc>
      </w:tr>
      <w:tr w:rsidR="005E290C" w:rsidRPr="000D039F" w14:paraId="6D06EEDA" w14:textId="77777777" w:rsidTr="006A77B7">
        <w:trPr>
          <w:trHeight w:val="285"/>
        </w:trPr>
        <w:tc>
          <w:tcPr>
            <w:tcW w:w="809" w:type="pct"/>
          </w:tcPr>
          <w:p w14:paraId="5FF0FEBC" w14:textId="3E0609CC" w:rsidR="005E290C" w:rsidRPr="000D039F" w:rsidRDefault="005E290C" w:rsidP="002B408A">
            <w:pPr>
              <w:tabs>
                <w:tab w:val="clear" w:pos="1134"/>
              </w:tabs>
              <w:spacing w:before="40"/>
              <w:ind w:left="1418" w:hanging="1418"/>
              <w:rPr>
                <w:lang w:val="ru-RU"/>
              </w:rPr>
            </w:pPr>
            <w:r w:rsidRPr="000D039F">
              <w:rPr>
                <w:lang w:val="ru-RU"/>
              </w:rPr>
              <w:t>IOC</w:t>
            </w:r>
          </w:p>
        </w:tc>
        <w:tc>
          <w:tcPr>
            <w:tcW w:w="663" w:type="pct"/>
          </w:tcPr>
          <w:p w14:paraId="3B6949BD" w14:textId="656E014D" w:rsidR="005E290C" w:rsidRPr="000D039F" w:rsidRDefault="005E290C" w:rsidP="002B408A">
            <w:pPr>
              <w:tabs>
                <w:tab w:val="clear" w:pos="1134"/>
              </w:tabs>
              <w:spacing w:before="40"/>
              <w:ind w:left="1418" w:hanging="1418"/>
              <w:rPr>
                <w:lang w:val="ru-RU"/>
              </w:rPr>
            </w:pPr>
            <w:r w:rsidRPr="000D039F">
              <w:rPr>
                <w:lang w:val="ru-RU"/>
              </w:rPr>
              <w:t>МОК</w:t>
            </w:r>
          </w:p>
        </w:tc>
        <w:tc>
          <w:tcPr>
            <w:tcW w:w="3528" w:type="pct"/>
          </w:tcPr>
          <w:p w14:paraId="513EB086" w14:textId="4834E680" w:rsidR="005E290C" w:rsidRPr="000D039F" w:rsidRDefault="005E290C" w:rsidP="002B408A">
            <w:pPr>
              <w:tabs>
                <w:tab w:val="clear" w:pos="1134"/>
              </w:tabs>
              <w:spacing w:before="40"/>
              <w:jc w:val="left"/>
              <w:rPr>
                <w:lang w:val="ru-RU"/>
              </w:rPr>
            </w:pPr>
            <w:r w:rsidRPr="000D039F">
              <w:rPr>
                <w:lang w:val="ru-RU"/>
              </w:rPr>
              <w:t>Межправительственная океанографическая комиссия</w:t>
            </w:r>
          </w:p>
        </w:tc>
      </w:tr>
      <w:tr w:rsidR="005E290C" w:rsidRPr="000D039F" w14:paraId="0175B501" w14:textId="77777777" w:rsidTr="006A77B7">
        <w:trPr>
          <w:trHeight w:val="285"/>
        </w:trPr>
        <w:tc>
          <w:tcPr>
            <w:tcW w:w="809" w:type="pct"/>
          </w:tcPr>
          <w:p w14:paraId="029C9BBE" w14:textId="1BAD8B8E" w:rsidR="005E290C" w:rsidRPr="000D039F" w:rsidRDefault="005E290C" w:rsidP="002B408A">
            <w:pPr>
              <w:tabs>
                <w:tab w:val="clear" w:pos="1134"/>
              </w:tabs>
              <w:spacing w:before="40"/>
              <w:ind w:left="1418" w:hanging="1418"/>
              <w:rPr>
                <w:lang w:val="ru-RU"/>
              </w:rPr>
            </w:pPr>
            <w:r w:rsidRPr="000D039F">
              <w:rPr>
                <w:lang w:val="ru-RU"/>
              </w:rPr>
              <w:t>IODE</w:t>
            </w:r>
          </w:p>
        </w:tc>
        <w:tc>
          <w:tcPr>
            <w:tcW w:w="663" w:type="pct"/>
          </w:tcPr>
          <w:p w14:paraId="4D0F74E8" w14:textId="307B9C2F" w:rsidR="005E290C" w:rsidRPr="000D039F" w:rsidRDefault="005E290C" w:rsidP="002B408A">
            <w:pPr>
              <w:tabs>
                <w:tab w:val="clear" w:pos="1134"/>
              </w:tabs>
              <w:spacing w:before="40"/>
              <w:ind w:left="1418" w:hanging="1418"/>
              <w:rPr>
                <w:lang w:val="ru-RU"/>
              </w:rPr>
            </w:pPr>
            <w:r w:rsidRPr="000D039F">
              <w:rPr>
                <w:lang w:val="ru-RU"/>
              </w:rPr>
              <w:t>МООД</w:t>
            </w:r>
          </w:p>
        </w:tc>
        <w:tc>
          <w:tcPr>
            <w:tcW w:w="3528" w:type="pct"/>
          </w:tcPr>
          <w:p w14:paraId="6504BA8E" w14:textId="11238F31" w:rsidR="005E290C" w:rsidRPr="000D039F" w:rsidRDefault="005E290C" w:rsidP="002B408A">
            <w:pPr>
              <w:tabs>
                <w:tab w:val="clear" w:pos="1134"/>
              </w:tabs>
              <w:spacing w:before="40"/>
              <w:jc w:val="left"/>
              <w:rPr>
                <w:lang w:val="ru-RU"/>
              </w:rPr>
            </w:pPr>
            <w:r w:rsidRPr="000D039F">
              <w:rPr>
                <w:lang w:val="ru-RU"/>
              </w:rPr>
              <w:t>Международный обмен океанографическими данными и информацией</w:t>
            </w:r>
          </w:p>
        </w:tc>
      </w:tr>
      <w:tr w:rsidR="005E290C" w:rsidRPr="000D039F" w14:paraId="2F3ACF13" w14:textId="77777777" w:rsidTr="006A77B7">
        <w:trPr>
          <w:trHeight w:val="285"/>
        </w:trPr>
        <w:tc>
          <w:tcPr>
            <w:tcW w:w="809" w:type="pct"/>
          </w:tcPr>
          <w:p w14:paraId="57CD67F9" w14:textId="7E26CAB0" w:rsidR="005E290C" w:rsidRPr="000D039F" w:rsidRDefault="005E290C" w:rsidP="002B408A">
            <w:pPr>
              <w:tabs>
                <w:tab w:val="clear" w:pos="1134"/>
              </w:tabs>
              <w:spacing w:before="40"/>
              <w:ind w:left="1418" w:hanging="1418"/>
              <w:rPr>
                <w:lang w:val="ru-RU"/>
              </w:rPr>
            </w:pPr>
            <w:r w:rsidRPr="000D039F">
              <w:rPr>
                <w:lang w:val="ru-RU"/>
              </w:rPr>
              <w:t>IPCC</w:t>
            </w:r>
          </w:p>
        </w:tc>
        <w:tc>
          <w:tcPr>
            <w:tcW w:w="663" w:type="pct"/>
          </w:tcPr>
          <w:p w14:paraId="7E1A9717" w14:textId="1C3915A8" w:rsidR="005E290C" w:rsidRPr="000D039F" w:rsidRDefault="005E290C" w:rsidP="002B408A">
            <w:pPr>
              <w:tabs>
                <w:tab w:val="clear" w:pos="1134"/>
              </w:tabs>
              <w:spacing w:before="40"/>
              <w:ind w:left="1418" w:hanging="1418"/>
              <w:rPr>
                <w:lang w:val="ru-RU"/>
              </w:rPr>
            </w:pPr>
            <w:r w:rsidRPr="000D039F">
              <w:rPr>
                <w:lang w:val="ru-RU"/>
              </w:rPr>
              <w:t>МГЭИК</w:t>
            </w:r>
          </w:p>
        </w:tc>
        <w:tc>
          <w:tcPr>
            <w:tcW w:w="3528" w:type="pct"/>
          </w:tcPr>
          <w:p w14:paraId="5D23532D" w14:textId="5500931D" w:rsidR="005E290C" w:rsidRPr="000D039F" w:rsidRDefault="005E290C" w:rsidP="002B408A">
            <w:pPr>
              <w:tabs>
                <w:tab w:val="clear" w:pos="1134"/>
              </w:tabs>
              <w:spacing w:before="40"/>
              <w:jc w:val="left"/>
              <w:rPr>
                <w:lang w:val="ru-RU"/>
              </w:rPr>
            </w:pPr>
            <w:r w:rsidRPr="000D039F">
              <w:rPr>
                <w:lang w:val="ru-RU"/>
              </w:rPr>
              <w:t>Межправительственная группа экспертов по изменению климата</w:t>
            </w:r>
          </w:p>
        </w:tc>
      </w:tr>
      <w:tr w:rsidR="005E290C" w:rsidRPr="000D039F" w14:paraId="705211A8" w14:textId="77777777" w:rsidTr="006A77B7">
        <w:trPr>
          <w:trHeight w:val="285"/>
        </w:trPr>
        <w:tc>
          <w:tcPr>
            <w:tcW w:w="809" w:type="pct"/>
          </w:tcPr>
          <w:p w14:paraId="40BC0680" w14:textId="177C440F" w:rsidR="005E290C" w:rsidRPr="000D039F" w:rsidRDefault="005E290C" w:rsidP="002B408A">
            <w:pPr>
              <w:tabs>
                <w:tab w:val="clear" w:pos="1134"/>
              </w:tabs>
              <w:spacing w:before="40"/>
              <w:ind w:left="1418" w:hanging="1418"/>
              <w:rPr>
                <w:lang w:val="ru-RU"/>
              </w:rPr>
            </w:pPr>
            <w:r w:rsidRPr="000D039F">
              <w:rPr>
                <w:lang w:val="ru-RU"/>
              </w:rPr>
              <w:t>lPD</w:t>
            </w:r>
          </w:p>
        </w:tc>
        <w:tc>
          <w:tcPr>
            <w:tcW w:w="663" w:type="pct"/>
          </w:tcPr>
          <w:p w14:paraId="085224E2" w14:textId="06444865" w:rsidR="005E290C" w:rsidRPr="000D039F" w:rsidRDefault="005E290C" w:rsidP="002B408A">
            <w:pPr>
              <w:tabs>
                <w:tab w:val="clear" w:pos="1134"/>
              </w:tabs>
              <w:spacing w:before="40"/>
              <w:ind w:left="1418" w:hanging="1418"/>
              <w:rPr>
                <w:lang w:val="ru-RU"/>
              </w:rPr>
            </w:pPr>
          </w:p>
        </w:tc>
        <w:tc>
          <w:tcPr>
            <w:tcW w:w="3528" w:type="pct"/>
          </w:tcPr>
          <w:p w14:paraId="525DB769" w14:textId="57786A40" w:rsidR="005E290C" w:rsidRPr="000D039F" w:rsidRDefault="005E290C" w:rsidP="002B408A">
            <w:pPr>
              <w:tabs>
                <w:tab w:val="clear" w:pos="1134"/>
              </w:tabs>
              <w:spacing w:before="40"/>
              <w:jc w:val="left"/>
              <w:rPr>
                <w:lang w:val="ru-RU"/>
              </w:rPr>
            </w:pPr>
            <w:r w:rsidRPr="000D039F">
              <w:rPr>
                <w:lang w:val="ru-RU"/>
              </w:rPr>
              <w:t>Детектор наличия ПЧ (УСД)</w:t>
            </w:r>
          </w:p>
        </w:tc>
      </w:tr>
      <w:tr w:rsidR="005E290C" w:rsidRPr="000D039F" w14:paraId="11F0E73F" w14:textId="77777777" w:rsidTr="006A77B7">
        <w:trPr>
          <w:trHeight w:val="285"/>
        </w:trPr>
        <w:tc>
          <w:tcPr>
            <w:tcW w:w="809" w:type="pct"/>
          </w:tcPr>
          <w:p w14:paraId="33FB68AA" w14:textId="61E41CEC" w:rsidR="005E290C" w:rsidRPr="000D039F" w:rsidRDefault="005E290C" w:rsidP="002B408A">
            <w:pPr>
              <w:tabs>
                <w:tab w:val="clear" w:pos="1134"/>
              </w:tabs>
              <w:spacing w:before="40"/>
              <w:ind w:left="1418" w:hanging="1418"/>
              <w:rPr>
                <w:lang w:val="ru-RU"/>
              </w:rPr>
            </w:pPr>
            <w:r w:rsidRPr="000D039F">
              <w:rPr>
                <w:lang w:val="ru-RU"/>
              </w:rPr>
              <w:t>IR</w:t>
            </w:r>
          </w:p>
        </w:tc>
        <w:tc>
          <w:tcPr>
            <w:tcW w:w="663" w:type="pct"/>
          </w:tcPr>
          <w:p w14:paraId="4EEB099D" w14:textId="4190F2CA" w:rsidR="005E290C" w:rsidRPr="000D039F" w:rsidRDefault="005E290C" w:rsidP="002B408A">
            <w:pPr>
              <w:tabs>
                <w:tab w:val="clear" w:pos="1134"/>
              </w:tabs>
              <w:spacing w:before="40"/>
              <w:ind w:left="1418" w:hanging="1418"/>
              <w:rPr>
                <w:lang w:val="ru-RU"/>
              </w:rPr>
            </w:pPr>
            <w:r w:rsidRPr="000D039F">
              <w:rPr>
                <w:lang w:val="ru-RU"/>
              </w:rPr>
              <w:t>ИК</w:t>
            </w:r>
          </w:p>
        </w:tc>
        <w:tc>
          <w:tcPr>
            <w:tcW w:w="3528" w:type="pct"/>
          </w:tcPr>
          <w:p w14:paraId="29DCAD4B" w14:textId="70BF0B8B" w:rsidR="005E290C" w:rsidRPr="000D039F" w:rsidRDefault="005E290C" w:rsidP="002B408A">
            <w:pPr>
              <w:tabs>
                <w:tab w:val="clear" w:pos="1134"/>
              </w:tabs>
              <w:spacing w:before="40"/>
              <w:jc w:val="left"/>
              <w:rPr>
                <w:lang w:val="ru-RU"/>
              </w:rPr>
            </w:pPr>
            <w:r w:rsidRPr="000D039F">
              <w:rPr>
                <w:lang w:val="ru-RU"/>
              </w:rPr>
              <w:t>Инфракрасный</w:t>
            </w:r>
          </w:p>
        </w:tc>
      </w:tr>
      <w:tr w:rsidR="005E290C" w:rsidRPr="000D039F" w14:paraId="67F8661D" w14:textId="77777777" w:rsidTr="006A77B7">
        <w:trPr>
          <w:trHeight w:val="285"/>
        </w:trPr>
        <w:tc>
          <w:tcPr>
            <w:tcW w:w="809" w:type="pct"/>
          </w:tcPr>
          <w:p w14:paraId="4F8B8A69" w14:textId="3F725F52" w:rsidR="005E290C" w:rsidRPr="000D039F" w:rsidRDefault="005E290C" w:rsidP="002B408A">
            <w:pPr>
              <w:tabs>
                <w:tab w:val="clear" w:pos="1134"/>
              </w:tabs>
              <w:spacing w:before="40"/>
              <w:ind w:left="1418" w:hanging="1418"/>
              <w:rPr>
                <w:lang w:val="ru-RU"/>
              </w:rPr>
            </w:pPr>
            <w:r w:rsidRPr="000D039F">
              <w:rPr>
                <w:lang w:val="ru-RU"/>
              </w:rPr>
              <w:t>IRIG</w:t>
            </w:r>
          </w:p>
        </w:tc>
        <w:tc>
          <w:tcPr>
            <w:tcW w:w="663" w:type="pct"/>
          </w:tcPr>
          <w:p w14:paraId="3749C82B" w14:textId="480BC2FD" w:rsidR="005E290C" w:rsidRPr="000D039F" w:rsidRDefault="005E290C" w:rsidP="002B408A">
            <w:pPr>
              <w:tabs>
                <w:tab w:val="clear" w:pos="1134"/>
              </w:tabs>
              <w:spacing w:before="40"/>
              <w:ind w:left="1418" w:hanging="1418"/>
              <w:rPr>
                <w:lang w:val="ru-RU"/>
              </w:rPr>
            </w:pPr>
          </w:p>
        </w:tc>
        <w:tc>
          <w:tcPr>
            <w:tcW w:w="3528" w:type="pct"/>
          </w:tcPr>
          <w:p w14:paraId="2490F449" w14:textId="3EAFB250" w:rsidR="005E290C" w:rsidRPr="000D039F" w:rsidRDefault="005E290C" w:rsidP="002B408A">
            <w:pPr>
              <w:tabs>
                <w:tab w:val="clear" w:pos="1134"/>
              </w:tabs>
              <w:spacing w:before="40"/>
              <w:jc w:val="left"/>
              <w:rPr>
                <w:lang w:val="ru-RU"/>
              </w:rPr>
            </w:pPr>
            <w:r w:rsidRPr="000D039F">
              <w:rPr>
                <w:lang w:val="ru-RU"/>
              </w:rPr>
              <w:t>Межполигонная группа по измерительным средствам</w:t>
            </w:r>
          </w:p>
        </w:tc>
      </w:tr>
      <w:tr w:rsidR="005E290C" w:rsidRPr="000D039F" w14:paraId="78770EAB" w14:textId="77777777" w:rsidTr="006A77B7">
        <w:trPr>
          <w:trHeight w:val="285"/>
        </w:trPr>
        <w:tc>
          <w:tcPr>
            <w:tcW w:w="809" w:type="pct"/>
          </w:tcPr>
          <w:p w14:paraId="51FCF078" w14:textId="0A7ABB0C" w:rsidR="005E290C" w:rsidRPr="000D039F" w:rsidRDefault="005E290C" w:rsidP="002B408A">
            <w:pPr>
              <w:tabs>
                <w:tab w:val="clear" w:pos="1134"/>
              </w:tabs>
              <w:spacing w:before="40"/>
              <w:ind w:left="1418" w:hanging="1418"/>
              <w:rPr>
                <w:lang w:val="ru-RU"/>
              </w:rPr>
            </w:pPr>
            <w:r w:rsidRPr="000D039F">
              <w:rPr>
                <w:lang w:val="ru-RU"/>
              </w:rPr>
              <w:t>IRIS</w:t>
            </w:r>
          </w:p>
        </w:tc>
        <w:tc>
          <w:tcPr>
            <w:tcW w:w="663" w:type="pct"/>
          </w:tcPr>
          <w:p w14:paraId="6FA1FE3D" w14:textId="755887F1" w:rsidR="005E290C" w:rsidRPr="000D039F" w:rsidRDefault="005E290C" w:rsidP="002B408A">
            <w:pPr>
              <w:tabs>
                <w:tab w:val="clear" w:pos="1134"/>
              </w:tabs>
              <w:spacing w:before="40"/>
              <w:ind w:left="1418" w:hanging="1418"/>
              <w:rPr>
                <w:lang w:val="ru-RU"/>
              </w:rPr>
            </w:pPr>
            <w:r w:rsidRPr="000D039F">
              <w:rPr>
                <w:lang w:val="ru-RU"/>
              </w:rPr>
              <w:t>ИКИС</w:t>
            </w:r>
          </w:p>
        </w:tc>
        <w:tc>
          <w:tcPr>
            <w:tcW w:w="3528" w:type="pct"/>
          </w:tcPr>
          <w:p w14:paraId="34A3516A" w14:textId="6064236E" w:rsidR="005E290C" w:rsidRPr="000D039F" w:rsidRDefault="005E290C" w:rsidP="002B408A">
            <w:pPr>
              <w:tabs>
                <w:tab w:val="clear" w:pos="1134"/>
              </w:tabs>
              <w:spacing w:before="40"/>
              <w:jc w:val="left"/>
              <w:rPr>
                <w:lang w:val="ru-RU"/>
              </w:rPr>
            </w:pPr>
            <w:r w:rsidRPr="000D039F">
              <w:rPr>
                <w:lang w:val="ru-RU"/>
              </w:rPr>
              <w:t>Инфракрасный интерферометр-спектрометр</w:t>
            </w:r>
          </w:p>
        </w:tc>
      </w:tr>
      <w:tr w:rsidR="005E290C" w:rsidRPr="000D039F" w14:paraId="7B161DE1" w14:textId="77777777" w:rsidTr="006A77B7">
        <w:trPr>
          <w:trHeight w:val="285"/>
        </w:trPr>
        <w:tc>
          <w:tcPr>
            <w:tcW w:w="809" w:type="pct"/>
          </w:tcPr>
          <w:p w14:paraId="71EC2E2F" w14:textId="1A85351B" w:rsidR="005E290C" w:rsidRPr="000D039F" w:rsidRDefault="005E290C" w:rsidP="002B408A">
            <w:pPr>
              <w:tabs>
                <w:tab w:val="clear" w:pos="1134"/>
              </w:tabs>
              <w:spacing w:before="40"/>
              <w:ind w:left="1418" w:hanging="1418"/>
              <w:rPr>
                <w:lang w:val="ru-RU"/>
              </w:rPr>
            </w:pPr>
            <w:r w:rsidRPr="000D039F">
              <w:rPr>
                <w:lang w:val="ru-RU"/>
              </w:rPr>
              <w:t>IRS</w:t>
            </w:r>
          </w:p>
        </w:tc>
        <w:tc>
          <w:tcPr>
            <w:tcW w:w="663" w:type="pct"/>
          </w:tcPr>
          <w:p w14:paraId="0CB4B990" w14:textId="7CB02EF7" w:rsidR="005E290C" w:rsidRPr="000D039F" w:rsidRDefault="005E290C" w:rsidP="002B408A">
            <w:pPr>
              <w:tabs>
                <w:tab w:val="clear" w:pos="1134"/>
              </w:tabs>
              <w:spacing w:before="40"/>
              <w:ind w:left="1418" w:hanging="1418"/>
              <w:rPr>
                <w:lang w:val="ru-RU"/>
              </w:rPr>
            </w:pPr>
            <w:r w:rsidRPr="000D039F">
              <w:rPr>
                <w:lang w:val="ru-RU"/>
              </w:rPr>
              <w:t>ИРС</w:t>
            </w:r>
          </w:p>
        </w:tc>
        <w:tc>
          <w:tcPr>
            <w:tcW w:w="3528" w:type="pct"/>
          </w:tcPr>
          <w:p w14:paraId="0C3F7FCA" w14:textId="0E06AB2D" w:rsidR="005E290C" w:rsidRPr="000D039F" w:rsidRDefault="005E290C" w:rsidP="002B408A">
            <w:pPr>
              <w:tabs>
                <w:tab w:val="clear" w:pos="1134"/>
              </w:tabs>
              <w:spacing w:before="40"/>
              <w:jc w:val="left"/>
              <w:rPr>
                <w:lang w:val="ru-RU"/>
              </w:rPr>
            </w:pPr>
            <w:r w:rsidRPr="000D039F">
              <w:rPr>
                <w:lang w:val="ru-RU"/>
              </w:rPr>
              <w:t>Индийский спутник ждя дистанционного зондирования</w:t>
            </w:r>
          </w:p>
        </w:tc>
      </w:tr>
      <w:tr w:rsidR="005E290C" w:rsidRPr="000D039F" w14:paraId="535514CE" w14:textId="77777777" w:rsidTr="006A77B7">
        <w:trPr>
          <w:trHeight w:val="285"/>
        </w:trPr>
        <w:tc>
          <w:tcPr>
            <w:tcW w:w="809" w:type="pct"/>
          </w:tcPr>
          <w:p w14:paraId="7EE6C55A" w14:textId="020BF303" w:rsidR="005E290C" w:rsidRPr="000D039F" w:rsidRDefault="005E290C" w:rsidP="002B408A">
            <w:pPr>
              <w:tabs>
                <w:tab w:val="clear" w:pos="1134"/>
              </w:tabs>
              <w:spacing w:before="40"/>
              <w:ind w:left="1418" w:hanging="1418"/>
              <w:rPr>
                <w:lang w:val="ru-RU"/>
              </w:rPr>
            </w:pPr>
            <w:r w:rsidRPr="000D039F">
              <w:rPr>
                <w:lang w:val="ru-RU"/>
              </w:rPr>
              <w:t>IRU</w:t>
            </w:r>
          </w:p>
        </w:tc>
        <w:tc>
          <w:tcPr>
            <w:tcW w:w="663" w:type="pct"/>
          </w:tcPr>
          <w:p w14:paraId="762E1490" w14:textId="376C6DE1" w:rsidR="005E290C" w:rsidRPr="000D039F" w:rsidRDefault="005E290C" w:rsidP="002B408A">
            <w:pPr>
              <w:tabs>
                <w:tab w:val="clear" w:pos="1134"/>
              </w:tabs>
              <w:spacing w:before="40"/>
              <w:ind w:left="1418" w:hanging="1418"/>
              <w:rPr>
                <w:lang w:val="ru-RU"/>
              </w:rPr>
            </w:pPr>
          </w:p>
        </w:tc>
        <w:tc>
          <w:tcPr>
            <w:tcW w:w="3528" w:type="pct"/>
          </w:tcPr>
          <w:p w14:paraId="60D7D6B7" w14:textId="58893FCE" w:rsidR="005E290C" w:rsidRPr="000D039F" w:rsidRDefault="005E290C" w:rsidP="002B408A">
            <w:pPr>
              <w:tabs>
                <w:tab w:val="clear" w:pos="1134"/>
              </w:tabs>
              <w:spacing w:before="40"/>
              <w:jc w:val="left"/>
              <w:rPr>
                <w:lang w:val="ru-RU"/>
              </w:rPr>
            </w:pPr>
            <w:r w:rsidRPr="000D039F">
              <w:rPr>
                <w:lang w:val="ru-RU"/>
              </w:rPr>
              <w:t>Опорный инерциальный блок</w:t>
            </w:r>
          </w:p>
        </w:tc>
      </w:tr>
      <w:tr w:rsidR="005E290C" w:rsidRPr="000D039F" w14:paraId="51AAB7A2" w14:textId="77777777" w:rsidTr="006A77B7">
        <w:trPr>
          <w:trHeight w:val="285"/>
        </w:trPr>
        <w:tc>
          <w:tcPr>
            <w:tcW w:w="809" w:type="pct"/>
          </w:tcPr>
          <w:p w14:paraId="6F4D24A1" w14:textId="1D53AF8D" w:rsidR="005E290C" w:rsidRPr="000D039F" w:rsidRDefault="005E290C" w:rsidP="002B408A">
            <w:pPr>
              <w:tabs>
                <w:tab w:val="clear" w:pos="1134"/>
              </w:tabs>
              <w:spacing w:before="40"/>
              <w:ind w:left="1418" w:hanging="1418"/>
              <w:rPr>
                <w:lang w:val="ru-RU"/>
              </w:rPr>
            </w:pPr>
            <w:r w:rsidRPr="000D039F">
              <w:rPr>
                <w:lang w:val="ru-RU"/>
              </w:rPr>
              <w:t>ISETAP</w:t>
            </w:r>
          </w:p>
        </w:tc>
        <w:tc>
          <w:tcPr>
            <w:tcW w:w="663" w:type="pct"/>
          </w:tcPr>
          <w:p w14:paraId="7D8332BD" w14:textId="55C029AD" w:rsidR="005E290C" w:rsidRPr="000D039F" w:rsidRDefault="005E290C" w:rsidP="002B408A">
            <w:pPr>
              <w:tabs>
                <w:tab w:val="clear" w:pos="1134"/>
              </w:tabs>
              <w:spacing w:before="40"/>
              <w:ind w:left="1418" w:hanging="1418"/>
              <w:rPr>
                <w:lang w:val="ru-RU"/>
              </w:rPr>
            </w:pPr>
          </w:p>
        </w:tc>
        <w:tc>
          <w:tcPr>
            <w:tcW w:w="3528" w:type="pct"/>
          </w:tcPr>
          <w:p w14:paraId="2D3E7F69" w14:textId="52D42888" w:rsidR="005E290C" w:rsidRPr="000D039F" w:rsidRDefault="005E290C" w:rsidP="002B408A">
            <w:pPr>
              <w:tabs>
                <w:tab w:val="clear" w:pos="1134"/>
              </w:tabs>
              <w:spacing w:before="40"/>
              <w:jc w:val="left"/>
              <w:rPr>
                <w:lang w:val="ru-RU"/>
              </w:rPr>
            </w:pPr>
            <w:r w:rsidRPr="000D039F">
              <w:rPr>
                <w:lang w:val="ru-RU"/>
              </w:rPr>
              <w:t>Межправительственная консультативная группа экспертов по вопросам науки, проектирования и технологии</w:t>
            </w:r>
          </w:p>
        </w:tc>
      </w:tr>
      <w:tr w:rsidR="005E290C" w:rsidRPr="000D039F" w14:paraId="7394726A" w14:textId="77777777" w:rsidTr="006A77B7">
        <w:trPr>
          <w:trHeight w:val="285"/>
        </w:trPr>
        <w:tc>
          <w:tcPr>
            <w:tcW w:w="809" w:type="pct"/>
          </w:tcPr>
          <w:p w14:paraId="785991FC" w14:textId="20F6510F" w:rsidR="005E290C" w:rsidRPr="000D039F" w:rsidRDefault="005E290C" w:rsidP="002B408A">
            <w:pPr>
              <w:tabs>
                <w:tab w:val="clear" w:pos="1134"/>
              </w:tabs>
              <w:spacing w:before="40"/>
              <w:ind w:left="1418" w:hanging="1418"/>
              <w:rPr>
                <w:lang w:val="ru-RU"/>
              </w:rPr>
            </w:pPr>
            <w:r w:rsidRPr="000D039F">
              <w:rPr>
                <w:lang w:val="ru-RU"/>
              </w:rPr>
              <w:lastRenderedPageBreak/>
              <w:t>ISO</w:t>
            </w:r>
          </w:p>
        </w:tc>
        <w:tc>
          <w:tcPr>
            <w:tcW w:w="663" w:type="pct"/>
          </w:tcPr>
          <w:p w14:paraId="1F425614" w14:textId="3023CD70" w:rsidR="005E290C" w:rsidRPr="000D039F" w:rsidRDefault="005E290C" w:rsidP="002B408A">
            <w:pPr>
              <w:tabs>
                <w:tab w:val="clear" w:pos="1134"/>
              </w:tabs>
              <w:spacing w:before="40"/>
              <w:ind w:left="1418" w:hanging="1418"/>
              <w:rPr>
                <w:lang w:val="ru-RU"/>
              </w:rPr>
            </w:pPr>
            <w:r w:rsidRPr="000D039F">
              <w:rPr>
                <w:lang w:val="ru-RU"/>
              </w:rPr>
              <w:t>ИСО</w:t>
            </w:r>
          </w:p>
        </w:tc>
        <w:tc>
          <w:tcPr>
            <w:tcW w:w="3528" w:type="pct"/>
          </w:tcPr>
          <w:p w14:paraId="4EECF589" w14:textId="688D07F8" w:rsidR="005E290C" w:rsidRPr="000D039F" w:rsidRDefault="005E290C" w:rsidP="002B408A">
            <w:pPr>
              <w:tabs>
                <w:tab w:val="clear" w:pos="1134"/>
              </w:tabs>
              <w:spacing w:before="40"/>
              <w:jc w:val="left"/>
              <w:rPr>
                <w:lang w:val="ru-RU"/>
              </w:rPr>
            </w:pPr>
            <w:r w:rsidRPr="000D039F">
              <w:rPr>
                <w:lang w:val="ru-RU"/>
              </w:rPr>
              <w:t>Международная организация по стандартизации</w:t>
            </w:r>
          </w:p>
        </w:tc>
      </w:tr>
      <w:tr w:rsidR="005E290C" w:rsidRPr="000D039F" w14:paraId="0D729009" w14:textId="77777777" w:rsidTr="006A77B7">
        <w:trPr>
          <w:trHeight w:val="285"/>
        </w:trPr>
        <w:tc>
          <w:tcPr>
            <w:tcW w:w="809" w:type="pct"/>
          </w:tcPr>
          <w:p w14:paraId="27C344E4" w14:textId="7F0C5014" w:rsidR="005E290C" w:rsidRPr="000D039F" w:rsidRDefault="005E290C" w:rsidP="002B408A">
            <w:pPr>
              <w:tabs>
                <w:tab w:val="clear" w:pos="1134"/>
              </w:tabs>
              <w:spacing w:before="40"/>
              <w:ind w:left="1418" w:hanging="1418"/>
              <w:rPr>
                <w:lang w:val="ru-RU"/>
              </w:rPr>
            </w:pPr>
            <w:r w:rsidRPr="000D039F">
              <w:rPr>
                <w:lang w:val="ru-RU"/>
              </w:rPr>
              <w:t>ITOS</w:t>
            </w:r>
          </w:p>
        </w:tc>
        <w:tc>
          <w:tcPr>
            <w:tcW w:w="663" w:type="pct"/>
          </w:tcPr>
          <w:p w14:paraId="0936A171" w14:textId="05779D79" w:rsidR="005E290C" w:rsidRPr="000D039F" w:rsidRDefault="005E290C" w:rsidP="002B408A">
            <w:pPr>
              <w:tabs>
                <w:tab w:val="clear" w:pos="1134"/>
              </w:tabs>
              <w:spacing w:before="40"/>
              <w:ind w:left="1418" w:hanging="1418"/>
              <w:rPr>
                <w:lang w:val="ru-RU"/>
              </w:rPr>
            </w:pPr>
            <w:r w:rsidRPr="000D039F">
              <w:rPr>
                <w:lang w:val="ru-RU"/>
              </w:rPr>
              <w:t>ИТОС</w:t>
            </w:r>
          </w:p>
        </w:tc>
        <w:tc>
          <w:tcPr>
            <w:tcW w:w="3528" w:type="pct"/>
          </w:tcPr>
          <w:p w14:paraId="0FDC31E3" w14:textId="58E0DF68" w:rsidR="005E290C" w:rsidRPr="000D039F" w:rsidRDefault="005E290C" w:rsidP="002B408A">
            <w:pPr>
              <w:tabs>
                <w:tab w:val="clear" w:pos="1134"/>
              </w:tabs>
              <w:spacing w:before="40"/>
              <w:jc w:val="left"/>
              <w:rPr>
                <w:lang w:val="ru-RU"/>
              </w:rPr>
            </w:pPr>
            <w:r w:rsidRPr="000D039F">
              <w:rPr>
                <w:lang w:val="ru-RU"/>
              </w:rPr>
              <w:t>Усовершенствованная операционная система ТАЙРОС</w:t>
            </w:r>
          </w:p>
        </w:tc>
      </w:tr>
      <w:tr w:rsidR="005E290C" w:rsidRPr="000D039F" w14:paraId="481FD4FA" w14:textId="77777777" w:rsidTr="006A77B7">
        <w:trPr>
          <w:trHeight w:val="285"/>
        </w:trPr>
        <w:tc>
          <w:tcPr>
            <w:tcW w:w="809" w:type="pct"/>
          </w:tcPr>
          <w:p w14:paraId="40351C2A" w14:textId="083A4CDF" w:rsidR="005E290C" w:rsidRPr="000D039F" w:rsidRDefault="005E290C" w:rsidP="002B408A">
            <w:pPr>
              <w:tabs>
                <w:tab w:val="clear" w:pos="1134"/>
              </w:tabs>
              <w:spacing w:before="40"/>
              <w:ind w:left="1418" w:hanging="1418"/>
              <w:rPr>
                <w:lang w:val="ru-RU"/>
              </w:rPr>
            </w:pPr>
            <w:r w:rsidRPr="000D039F">
              <w:rPr>
                <w:lang w:val="ru-RU"/>
              </w:rPr>
              <w:t>ITPR</w:t>
            </w:r>
          </w:p>
        </w:tc>
        <w:tc>
          <w:tcPr>
            <w:tcW w:w="663" w:type="pct"/>
          </w:tcPr>
          <w:p w14:paraId="50863AD8" w14:textId="57F39A1F" w:rsidR="005E290C" w:rsidRPr="000D039F" w:rsidRDefault="005E290C" w:rsidP="002B408A">
            <w:pPr>
              <w:tabs>
                <w:tab w:val="clear" w:pos="1134"/>
              </w:tabs>
              <w:spacing w:before="40"/>
              <w:ind w:left="1418" w:hanging="1418"/>
              <w:rPr>
                <w:lang w:val="ru-RU"/>
              </w:rPr>
            </w:pPr>
          </w:p>
        </w:tc>
        <w:tc>
          <w:tcPr>
            <w:tcW w:w="3528" w:type="pct"/>
          </w:tcPr>
          <w:p w14:paraId="488C442A" w14:textId="5BFF859A" w:rsidR="005E290C" w:rsidRPr="000D039F" w:rsidRDefault="005E290C" w:rsidP="002B408A">
            <w:pPr>
              <w:tabs>
                <w:tab w:val="clear" w:pos="1134"/>
              </w:tabs>
              <w:spacing w:before="40"/>
              <w:jc w:val="left"/>
              <w:rPr>
                <w:lang w:val="ru-RU"/>
              </w:rPr>
            </w:pPr>
            <w:r w:rsidRPr="000D039F">
              <w:rPr>
                <w:lang w:val="ru-RU"/>
              </w:rPr>
              <w:t>ИК-радиометр для измерения профиля температуры</w:t>
            </w:r>
          </w:p>
        </w:tc>
      </w:tr>
      <w:tr w:rsidR="005E290C" w:rsidRPr="000D039F" w14:paraId="5C417028" w14:textId="77777777" w:rsidTr="006A77B7">
        <w:trPr>
          <w:trHeight w:val="285"/>
        </w:trPr>
        <w:tc>
          <w:tcPr>
            <w:tcW w:w="809" w:type="pct"/>
          </w:tcPr>
          <w:p w14:paraId="604BED4B" w14:textId="55788FF0" w:rsidR="005E290C" w:rsidRPr="000D039F" w:rsidRDefault="005E290C" w:rsidP="002B408A">
            <w:pPr>
              <w:tabs>
                <w:tab w:val="clear" w:pos="1134"/>
              </w:tabs>
              <w:spacing w:before="40"/>
              <w:ind w:left="1418" w:hanging="1418"/>
              <w:rPr>
                <w:lang w:val="ru-RU"/>
              </w:rPr>
            </w:pPr>
            <w:r w:rsidRPr="000D039F">
              <w:rPr>
                <w:lang w:val="ru-RU"/>
              </w:rPr>
              <w:t>ITU</w:t>
            </w:r>
          </w:p>
        </w:tc>
        <w:tc>
          <w:tcPr>
            <w:tcW w:w="663" w:type="pct"/>
          </w:tcPr>
          <w:p w14:paraId="5BDB4344" w14:textId="74B55E67" w:rsidR="005E290C" w:rsidRPr="000D039F" w:rsidRDefault="005E290C" w:rsidP="002B408A">
            <w:pPr>
              <w:tabs>
                <w:tab w:val="clear" w:pos="1134"/>
              </w:tabs>
              <w:spacing w:before="40"/>
              <w:ind w:left="1418" w:hanging="1418"/>
              <w:rPr>
                <w:lang w:val="ru-RU"/>
              </w:rPr>
            </w:pPr>
            <w:r w:rsidRPr="000D039F">
              <w:rPr>
                <w:lang w:val="ru-RU"/>
              </w:rPr>
              <w:t>МСЭ</w:t>
            </w:r>
          </w:p>
        </w:tc>
        <w:tc>
          <w:tcPr>
            <w:tcW w:w="3528" w:type="pct"/>
          </w:tcPr>
          <w:p w14:paraId="05B06C8F" w14:textId="6CF3801D" w:rsidR="005E290C" w:rsidRPr="000D039F" w:rsidRDefault="005E290C" w:rsidP="002B408A">
            <w:pPr>
              <w:tabs>
                <w:tab w:val="clear" w:pos="1134"/>
              </w:tabs>
              <w:spacing w:before="40"/>
              <w:jc w:val="left"/>
              <w:rPr>
                <w:lang w:val="ru-RU"/>
              </w:rPr>
            </w:pPr>
            <w:r w:rsidRPr="000D039F">
              <w:rPr>
                <w:lang w:val="ru-RU"/>
              </w:rPr>
              <w:t>Международный союз электросвязи</w:t>
            </w:r>
          </w:p>
        </w:tc>
      </w:tr>
      <w:tr w:rsidR="005E290C" w:rsidRPr="000D039F" w14:paraId="1297E76F" w14:textId="77777777" w:rsidTr="006A77B7">
        <w:trPr>
          <w:trHeight w:val="285"/>
        </w:trPr>
        <w:tc>
          <w:tcPr>
            <w:tcW w:w="809" w:type="pct"/>
          </w:tcPr>
          <w:p w14:paraId="276ED587" w14:textId="689659C0" w:rsidR="005E290C" w:rsidRPr="000D039F" w:rsidRDefault="005E290C" w:rsidP="002B408A">
            <w:pPr>
              <w:tabs>
                <w:tab w:val="clear" w:pos="1134"/>
              </w:tabs>
              <w:spacing w:before="40"/>
              <w:ind w:left="1418" w:hanging="1418"/>
              <w:rPr>
                <w:lang w:val="ru-RU"/>
              </w:rPr>
            </w:pPr>
            <w:r w:rsidRPr="000D039F">
              <w:rPr>
                <w:lang w:val="ru-RU"/>
              </w:rPr>
              <w:t>ITU-R</w:t>
            </w:r>
          </w:p>
        </w:tc>
        <w:tc>
          <w:tcPr>
            <w:tcW w:w="663" w:type="pct"/>
          </w:tcPr>
          <w:p w14:paraId="62025E81" w14:textId="5486CB8D" w:rsidR="005E290C" w:rsidRPr="000D039F" w:rsidRDefault="005E290C" w:rsidP="002B408A">
            <w:pPr>
              <w:tabs>
                <w:tab w:val="clear" w:pos="1134"/>
              </w:tabs>
              <w:spacing w:before="40"/>
              <w:ind w:left="1418" w:hanging="1418"/>
              <w:rPr>
                <w:lang w:val="ru-RU"/>
              </w:rPr>
            </w:pPr>
            <w:r w:rsidRPr="000D039F">
              <w:rPr>
                <w:lang w:val="ru-RU"/>
              </w:rPr>
              <w:t>МСЭ</w:t>
            </w:r>
            <w:r w:rsidRPr="000D039F">
              <w:rPr>
                <w:lang w:val="ru-RU"/>
              </w:rPr>
              <w:noBreakHyphen/>
              <w:t>R</w:t>
            </w:r>
          </w:p>
        </w:tc>
        <w:tc>
          <w:tcPr>
            <w:tcW w:w="3528" w:type="pct"/>
          </w:tcPr>
          <w:p w14:paraId="0FF05920" w14:textId="523BB32B" w:rsidR="005E290C" w:rsidRPr="000D039F" w:rsidRDefault="005E290C" w:rsidP="002B408A">
            <w:pPr>
              <w:tabs>
                <w:tab w:val="clear" w:pos="1134"/>
              </w:tabs>
              <w:spacing w:before="40"/>
              <w:jc w:val="left"/>
              <w:rPr>
                <w:lang w:val="ru-RU"/>
              </w:rPr>
            </w:pPr>
            <w:r w:rsidRPr="000D039F">
              <w:rPr>
                <w:lang w:val="ru-RU"/>
              </w:rPr>
              <w:t>Сектор радиосвязи МСЭ (бывший МККР и МКЧР)</w:t>
            </w:r>
          </w:p>
        </w:tc>
      </w:tr>
      <w:tr w:rsidR="00100307" w:rsidRPr="000D039F" w14:paraId="6ECDF25B" w14:textId="77777777" w:rsidTr="006A77B7">
        <w:trPr>
          <w:trHeight w:val="285"/>
        </w:trPr>
        <w:tc>
          <w:tcPr>
            <w:tcW w:w="809" w:type="pct"/>
          </w:tcPr>
          <w:p w14:paraId="4D3B29D6" w14:textId="77777777" w:rsidR="00100307" w:rsidRPr="000D039F" w:rsidRDefault="00100307" w:rsidP="002B408A">
            <w:pPr>
              <w:tabs>
                <w:tab w:val="clear" w:pos="1134"/>
              </w:tabs>
              <w:spacing w:before="40"/>
              <w:ind w:left="1418" w:hanging="1418"/>
              <w:rPr>
                <w:lang w:val="ru-RU"/>
              </w:rPr>
            </w:pPr>
          </w:p>
        </w:tc>
        <w:tc>
          <w:tcPr>
            <w:tcW w:w="663" w:type="pct"/>
          </w:tcPr>
          <w:p w14:paraId="71C0CF9B" w14:textId="77777777" w:rsidR="00100307" w:rsidRPr="000D039F" w:rsidRDefault="00100307" w:rsidP="002B408A">
            <w:pPr>
              <w:tabs>
                <w:tab w:val="clear" w:pos="1134"/>
              </w:tabs>
              <w:spacing w:before="40"/>
              <w:ind w:left="1418" w:hanging="1418"/>
              <w:rPr>
                <w:lang w:val="ru-RU"/>
              </w:rPr>
            </w:pPr>
          </w:p>
        </w:tc>
        <w:tc>
          <w:tcPr>
            <w:tcW w:w="3528" w:type="pct"/>
          </w:tcPr>
          <w:p w14:paraId="0CE9577C" w14:textId="77777777" w:rsidR="00100307" w:rsidRPr="000D039F" w:rsidRDefault="00100307" w:rsidP="002B408A">
            <w:pPr>
              <w:tabs>
                <w:tab w:val="clear" w:pos="1134"/>
              </w:tabs>
              <w:spacing w:before="40"/>
              <w:jc w:val="left"/>
              <w:rPr>
                <w:lang w:val="ru-RU"/>
              </w:rPr>
            </w:pPr>
          </w:p>
        </w:tc>
      </w:tr>
      <w:tr w:rsidR="00100307" w:rsidRPr="000D039F" w14:paraId="4B1717BE" w14:textId="77777777" w:rsidTr="006A77B7">
        <w:trPr>
          <w:trHeight w:val="285"/>
        </w:trPr>
        <w:tc>
          <w:tcPr>
            <w:tcW w:w="809" w:type="pct"/>
          </w:tcPr>
          <w:p w14:paraId="511F6C1A" w14:textId="179550C3" w:rsidR="00100307" w:rsidRPr="000D039F" w:rsidRDefault="00100307" w:rsidP="002B408A">
            <w:pPr>
              <w:tabs>
                <w:tab w:val="clear" w:pos="1134"/>
              </w:tabs>
              <w:spacing w:before="40"/>
              <w:ind w:left="1418" w:hanging="1418"/>
              <w:rPr>
                <w:lang w:val="ru-RU"/>
              </w:rPr>
            </w:pPr>
            <w:r w:rsidRPr="000D039F">
              <w:rPr>
                <w:b/>
                <w:bCs/>
                <w:lang w:val="ru-RU"/>
              </w:rPr>
              <w:t>J</w:t>
            </w:r>
          </w:p>
        </w:tc>
        <w:tc>
          <w:tcPr>
            <w:tcW w:w="663" w:type="pct"/>
          </w:tcPr>
          <w:p w14:paraId="3D83094C" w14:textId="77777777" w:rsidR="00100307" w:rsidRPr="000D039F" w:rsidRDefault="00100307" w:rsidP="002B408A">
            <w:pPr>
              <w:tabs>
                <w:tab w:val="clear" w:pos="1134"/>
              </w:tabs>
              <w:spacing w:before="40"/>
              <w:ind w:left="1418" w:hanging="1418"/>
              <w:rPr>
                <w:lang w:val="ru-RU"/>
              </w:rPr>
            </w:pPr>
          </w:p>
        </w:tc>
        <w:tc>
          <w:tcPr>
            <w:tcW w:w="3528" w:type="pct"/>
          </w:tcPr>
          <w:p w14:paraId="67087901" w14:textId="77777777" w:rsidR="00100307" w:rsidRPr="000D039F" w:rsidRDefault="00100307" w:rsidP="002B408A">
            <w:pPr>
              <w:tabs>
                <w:tab w:val="clear" w:pos="1134"/>
              </w:tabs>
              <w:spacing w:before="40"/>
              <w:jc w:val="left"/>
              <w:rPr>
                <w:lang w:val="ru-RU"/>
              </w:rPr>
            </w:pPr>
          </w:p>
        </w:tc>
      </w:tr>
      <w:tr w:rsidR="00100307" w:rsidRPr="000D039F" w14:paraId="31B7BC60" w14:textId="77777777" w:rsidTr="006A77B7">
        <w:trPr>
          <w:trHeight w:val="285"/>
        </w:trPr>
        <w:tc>
          <w:tcPr>
            <w:tcW w:w="809" w:type="pct"/>
          </w:tcPr>
          <w:p w14:paraId="3ADE3F42" w14:textId="7ECA9A74" w:rsidR="00100307" w:rsidRPr="000D039F" w:rsidRDefault="00100307" w:rsidP="002B408A">
            <w:pPr>
              <w:tabs>
                <w:tab w:val="clear" w:pos="1134"/>
              </w:tabs>
              <w:spacing w:before="40"/>
              <w:ind w:left="1418" w:hanging="1418"/>
              <w:rPr>
                <w:lang w:val="ru-RU"/>
              </w:rPr>
            </w:pPr>
            <w:r w:rsidRPr="000D039F">
              <w:rPr>
                <w:lang w:val="ru-RU"/>
              </w:rPr>
              <w:t>JDIMP</w:t>
            </w:r>
          </w:p>
        </w:tc>
        <w:tc>
          <w:tcPr>
            <w:tcW w:w="663" w:type="pct"/>
          </w:tcPr>
          <w:p w14:paraId="7B2DA203" w14:textId="1CF9A352" w:rsidR="00100307" w:rsidRPr="000D039F" w:rsidRDefault="00100307" w:rsidP="002B408A">
            <w:pPr>
              <w:tabs>
                <w:tab w:val="clear" w:pos="1134"/>
              </w:tabs>
              <w:spacing w:before="40"/>
              <w:ind w:left="1418" w:hanging="1418"/>
              <w:rPr>
                <w:lang w:val="ru-RU"/>
              </w:rPr>
            </w:pPr>
            <w:r w:rsidRPr="000D039F">
              <w:rPr>
                <w:lang w:val="ru-RU"/>
              </w:rPr>
              <w:t>ОГЭУДИ</w:t>
            </w:r>
          </w:p>
        </w:tc>
        <w:tc>
          <w:tcPr>
            <w:tcW w:w="3528" w:type="pct"/>
          </w:tcPr>
          <w:p w14:paraId="20AD4188" w14:textId="2FFB44C0" w:rsidR="00100307" w:rsidRPr="000D039F" w:rsidRDefault="00100307" w:rsidP="002B408A">
            <w:pPr>
              <w:tabs>
                <w:tab w:val="clear" w:pos="1134"/>
              </w:tabs>
              <w:spacing w:before="40"/>
              <w:jc w:val="left"/>
              <w:rPr>
                <w:lang w:val="ru-RU"/>
              </w:rPr>
            </w:pPr>
            <w:r w:rsidRPr="000D039F">
              <w:rPr>
                <w:lang w:val="ru-RU"/>
              </w:rPr>
              <w:t xml:space="preserve">Объединенная группа экспертов ГСНК/ГСНО/ГСНПС по управлению данными и информацией </w:t>
            </w:r>
          </w:p>
        </w:tc>
      </w:tr>
      <w:tr w:rsidR="00100307" w:rsidRPr="000D039F" w14:paraId="4C20813A" w14:textId="77777777" w:rsidTr="006A77B7">
        <w:trPr>
          <w:trHeight w:val="285"/>
        </w:trPr>
        <w:tc>
          <w:tcPr>
            <w:tcW w:w="809" w:type="pct"/>
          </w:tcPr>
          <w:p w14:paraId="3FA71843" w14:textId="160A76E6" w:rsidR="00100307" w:rsidRPr="000D039F" w:rsidRDefault="00100307" w:rsidP="002B408A">
            <w:pPr>
              <w:tabs>
                <w:tab w:val="clear" w:pos="1134"/>
              </w:tabs>
              <w:spacing w:before="40"/>
              <w:ind w:left="1418" w:hanging="1418"/>
              <w:rPr>
                <w:lang w:val="ru-RU"/>
              </w:rPr>
            </w:pPr>
            <w:r w:rsidRPr="000D039F">
              <w:rPr>
                <w:lang w:val="ru-RU"/>
              </w:rPr>
              <w:t>JERS</w:t>
            </w:r>
          </w:p>
        </w:tc>
        <w:tc>
          <w:tcPr>
            <w:tcW w:w="663" w:type="pct"/>
          </w:tcPr>
          <w:p w14:paraId="085AA181" w14:textId="558949EC" w:rsidR="00100307" w:rsidRPr="000D039F" w:rsidRDefault="00100307" w:rsidP="002B408A">
            <w:pPr>
              <w:tabs>
                <w:tab w:val="clear" w:pos="1134"/>
              </w:tabs>
              <w:spacing w:before="40"/>
              <w:ind w:left="1418" w:hanging="1418"/>
              <w:rPr>
                <w:lang w:val="ru-RU"/>
              </w:rPr>
            </w:pPr>
            <w:r w:rsidRPr="000D039F">
              <w:rPr>
                <w:lang w:val="ru-RU"/>
              </w:rPr>
              <w:t>JERS</w:t>
            </w:r>
          </w:p>
        </w:tc>
        <w:tc>
          <w:tcPr>
            <w:tcW w:w="3528" w:type="pct"/>
          </w:tcPr>
          <w:p w14:paraId="17F27934" w14:textId="0EE5CA37" w:rsidR="00100307" w:rsidRPr="000D039F" w:rsidRDefault="00100307" w:rsidP="002B408A">
            <w:pPr>
              <w:tabs>
                <w:tab w:val="clear" w:pos="1134"/>
              </w:tabs>
              <w:spacing w:before="40"/>
              <w:jc w:val="left"/>
              <w:rPr>
                <w:lang w:val="ru-RU"/>
              </w:rPr>
            </w:pPr>
            <w:r w:rsidRPr="000D039F">
              <w:rPr>
                <w:lang w:val="ru-RU"/>
              </w:rPr>
              <w:t>Японский спутник для исследования ресурсов Земли</w:t>
            </w:r>
          </w:p>
        </w:tc>
      </w:tr>
      <w:tr w:rsidR="00100307" w:rsidRPr="000D039F" w14:paraId="489AB324" w14:textId="77777777" w:rsidTr="006A77B7">
        <w:trPr>
          <w:trHeight w:val="285"/>
        </w:trPr>
        <w:tc>
          <w:tcPr>
            <w:tcW w:w="809" w:type="pct"/>
          </w:tcPr>
          <w:p w14:paraId="45EA24B8" w14:textId="71D73D86" w:rsidR="00100307" w:rsidRPr="000D039F" w:rsidRDefault="00100307" w:rsidP="002B408A">
            <w:pPr>
              <w:tabs>
                <w:tab w:val="clear" w:pos="1134"/>
              </w:tabs>
              <w:spacing w:before="40"/>
              <w:ind w:left="1418" w:hanging="1418"/>
              <w:rPr>
                <w:lang w:val="ru-RU"/>
              </w:rPr>
            </w:pPr>
            <w:r w:rsidRPr="000D039F">
              <w:rPr>
                <w:lang w:val="ru-RU"/>
              </w:rPr>
              <w:t>JIC</w:t>
            </w:r>
          </w:p>
        </w:tc>
        <w:tc>
          <w:tcPr>
            <w:tcW w:w="663" w:type="pct"/>
          </w:tcPr>
          <w:p w14:paraId="428F8900" w14:textId="208B4D8A" w:rsidR="00100307" w:rsidRPr="000D039F" w:rsidRDefault="00100307" w:rsidP="002B408A">
            <w:pPr>
              <w:tabs>
                <w:tab w:val="clear" w:pos="1134"/>
              </w:tabs>
              <w:spacing w:before="40"/>
              <w:ind w:left="1418" w:hanging="1418"/>
              <w:rPr>
                <w:lang w:val="ru-RU"/>
              </w:rPr>
            </w:pPr>
            <w:r w:rsidRPr="000D039F">
              <w:rPr>
                <w:lang w:val="ru-RU"/>
              </w:rPr>
              <w:t>JIC</w:t>
            </w:r>
          </w:p>
        </w:tc>
        <w:tc>
          <w:tcPr>
            <w:tcW w:w="3528" w:type="pct"/>
          </w:tcPr>
          <w:p w14:paraId="17879CE5" w14:textId="1B2A6B65" w:rsidR="00100307" w:rsidRPr="000D039F" w:rsidRDefault="00100307" w:rsidP="002B408A">
            <w:pPr>
              <w:tabs>
                <w:tab w:val="clear" w:pos="1134"/>
              </w:tabs>
              <w:spacing w:before="40"/>
              <w:jc w:val="left"/>
              <w:rPr>
                <w:lang w:val="ru-RU"/>
              </w:rPr>
            </w:pPr>
            <w:r w:rsidRPr="000D039F">
              <w:rPr>
                <w:lang w:val="ru-RU"/>
              </w:rPr>
              <w:t>Объединенный центр по изучению льда</w:t>
            </w:r>
          </w:p>
        </w:tc>
      </w:tr>
      <w:tr w:rsidR="00100307" w:rsidRPr="000D039F" w14:paraId="5FE3B6FF" w14:textId="77777777" w:rsidTr="006A77B7">
        <w:trPr>
          <w:trHeight w:val="285"/>
        </w:trPr>
        <w:tc>
          <w:tcPr>
            <w:tcW w:w="809" w:type="pct"/>
          </w:tcPr>
          <w:p w14:paraId="5F448B01" w14:textId="3DF04C73" w:rsidR="00100307" w:rsidRPr="000D039F" w:rsidRDefault="00100307" w:rsidP="002B408A">
            <w:pPr>
              <w:tabs>
                <w:tab w:val="clear" w:pos="1134"/>
              </w:tabs>
              <w:spacing w:before="40"/>
              <w:ind w:left="1418" w:hanging="1418"/>
              <w:rPr>
                <w:lang w:val="ru-RU"/>
              </w:rPr>
            </w:pPr>
            <w:r w:rsidRPr="000D039F">
              <w:rPr>
                <w:lang w:val="ru-RU"/>
              </w:rPr>
              <w:t>JMA</w:t>
            </w:r>
          </w:p>
        </w:tc>
        <w:tc>
          <w:tcPr>
            <w:tcW w:w="663" w:type="pct"/>
          </w:tcPr>
          <w:p w14:paraId="63959E85" w14:textId="4566C760" w:rsidR="00100307" w:rsidRPr="000D039F" w:rsidRDefault="00100307" w:rsidP="002B408A">
            <w:pPr>
              <w:tabs>
                <w:tab w:val="clear" w:pos="1134"/>
              </w:tabs>
              <w:spacing w:before="40"/>
              <w:ind w:left="1418" w:hanging="1418"/>
              <w:rPr>
                <w:lang w:val="ru-RU"/>
              </w:rPr>
            </w:pPr>
            <w:r w:rsidRPr="000D039F">
              <w:rPr>
                <w:lang w:val="ru-RU"/>
              </w:rPr>
              <w:t>ЯМА</w:t>
            </w:r>
          </w:p>
        </w:tc>
        <w:tc>
          <w:tcPr>
            <w:tcW w:w="3528" w:type="pct"/>
          </w:tcPr>
          <w:p w14:paraId="7DEF4980" w14:textId="12FB84DF" w:rsidR="00100307" w:rsidRPr="000D039F" w:rsidRDefault="00100307" w:rsidP="002B408A">
            <w:pPr>
              <w:tabs>
                <w:tab w:val="clear" w:pos="1134"/>
              </w:tabs>
              <w:spacing w:before="40"/>
              <w:jc w:val="left"/>
              <w:rPr>
                <w:lang w:val="ru-RU"/>
              </w:rPr>
            </w:pPr>
            <w:r w:rsidRPr="000D039F">
              <w:rPr>
                <w:lang w:val="ru-RU"/>
              </w:rPr>
              <w:t>Японское метеорологическое агентство</w:t>
            </w:r>
          </w:p>
        </w:tc>
      </w:tr>
      <w:tr w:rsidR="00100307" w:rsidRPr="000D039F" w14:paraId="1C79D4A8" w14:textId="77777777" w:rsidTr="006A77B7">
        <w:trPr>
          <w:trHeight w:val="285"/>
        </w:trPr>
        <w:tc>
          <w:tcPr>
            <w:tcW w:w="809" w:type="pct"/>
          </w:tcPr>
          <w:p w14:paraId="2BADD9E6" w14:textId="08DFFE49" w:rsidR="00100307" w:rsidRPr="000D039F" w:rsidRDefault="00100307" w:rsidP="002B408A">
            <w:pPr>
              <w:tabs>
                <w:tab w:val="clear" w:pos="1134"/>
              </w:tabs>
              <w:spacing w:before="40"/>
              <w:ind w:left="1418" w:hanging="1418"/>
              <w:rPr>
                <w:lang w:val="ru-RU"/>
              </w:rPr>
            </w:pPr>
            <w:r w:rsidRPr="000D039F">
              <w:rPr>
                <w:lang w:val="ru-RU"/>
              </w:rPr>
              <w:t>JPL</w:t>
            </w:r>
          </w:p>
        </w:tc>
        <w:tc>
          <w:tcPr>
            <w:tcW w:w="663" w:type="pct"/>
          </w:tcPr>
          <w:p w14:paraId="478D1E87" w14:textId="56250E11" w:rsidR="00100307" w:rsidRPr="000D039F" w:rsidRDefault="00100307" w:rsidP="002B408A">
            <w:pPr>
              <w:tabs>
                <w:tab w:val="clear" w:pos="1134"/>
              </w:tabs>
              <w:spacing w:before="40"/>
              <w:ind w:left="1418" w:hanging="1418"/>
              <w:rPr>
                <w:lang w:val="ru-RU"/>
              </w:rPr>
            </w:pPr>
            <w:r w:rsidRPr="000D039F">
              <w:rPr>
                <w:lang w:val="ru-RU"/>
              </w:rPr>
              <w:t>ЛСТ</w:t>
            </w:r>
          </w:p>
        </w:tc>
        <w:tc>
          <w:tcPr>
            <w:tcW w:w="3528" w:type="pct"/>
          </w:tcPr>
          <w:p w14:paraId="0BD8EFF2" w14:textId="66997EB6" w:rsidR="00100307" w:rsidRPr="000D039F" w:rsidRDefault="00100307" w:rsidP="002B408A">
            <w:pPr>
              <w:tabs>
                <w:tab w:val="clear" w:pos="1134"/>
              </w:tabs>
              <w:spacing w:before="40"/>
              <w:jc w:val="left"/>
              <w:rPr>
                <w:lang w:val="ru-RU"/>
              </w:rPr>
            </w:pPr>
            <w:r w:rsidRPr="000D039F">
              <w:rPr>
                <w:lang w:val="ru-RU"/>
              </w:rPr>
              <w:t>Лаборатория по изучению струйных течений</w:t>
            </w:r>
          </w:p>
        </w:tc>
      </w:tr>
      <w:tr w:rsidR="00100307" w:rsidRPr="000D039F" w14:paraId="1BE2679F" w14:textId="77777777" w:rsidTr="006A77B7">
        <w:trPr>
          <w:trHeight w:val="285"/>
        </w:trPr>
        <w:tc>
          <w:tcPr>
            <w:tcW w:w="809" w:type="pct"/>
          </w:tcPr>
          <w:p w14:paraId="5D6F91C3" w14:textId="57ADF4A2" w:rsidR="00100307" w:rsidRPr="000D039F" w:rsidRDefault="00100307" w:rsidP="002B408A">
            <w:pPr>
              <w:tabs>
                <w:tab w:val="clear" w:pos="1134"/>
              </w:tabs>
              <w:spacing w:before="40"/>
              <w:ind w:left="1418" w:hanging="1418"/>
              <w:rPr>
                <w:lang w:val="ru-RU"/>
              </w:rPr>
            </w:pPr>
            <w:r w:rsidRPr="000D039F">
              <w:rPr>
                <w:lang w:val="ru-RU"/>
              </w:rPr>
              <w:t>JSC</w:t>
            </w:r>
          </w:p>
        </w:tc>
        <w:tc>
          <w:tcPr>
            <w:tcW w:w="663" w:type="pct"/>
          </w:tcPr>
          <w:p w14:paraId="1C37E12D" w14:textId="299EF279" w:rsidR="00100307" w:rsidRPr="000D039F" w:rsidRDefault="00100307" w:rsidP="002B408A">
            <w:pPr>
              <w:tabs>
                <w:tab w:val="clear" w:pos="1134"/>
              </w:tabs>
              <w:spacing w:before="40"/>
              <w:ind w:left="1418" w:hanging="1418"/>
              <w:rPr>
                <w:lang w:val="ru-RU"/>
              </w:rPr>
            </w:pPr>
            <w:r w:rsidRPr="000D039F">
              <w:rPr>
                <w:lang w:val="ru-RU"/>
              </w:rPr>
              <w:t>ОНК</w:t>
            </w:r>
          </w:p>
        </w:tc>
        <w:tc>
          <w:tcPr>
            <w:tcW w:w="3528" w:type="pct"/>
          </w:tcPr>
          <w:p w14:paraId="26C62E13" w14:textId="51C8C414" w:rsidR="00100307" w:rsidRPr="000D039F" w:rsidRDefault="00100307" w:rsidP="002B408A">
            <w:pPr>
              <w:tabs>
                <w:tab w:val="clear" w:pos="1134"/>
              </w:tabs>
              <w:spacing w:before="40"/>
              <w:jc w:val="left"/>
              <w:rPr>
                <w:lang w:val="ru-RU"/>
              </w:rPr>
            </w:pPr>
            <w:r w:rsidRPr="000D039F">
              <w:rPr>
                <w:lang w:val="ru-RU"/>
              </w:rPr>
              <w:t>Объединённый научный комитет Космического центра имени Джонсона</w:t>
            </w:r>
          </w:p>
        </w:tc>
      </w:tr>
      <w:tr w:rsidR="00100307" w:rsidRPr="000D039F" w14:paraId="7E6B7D05" w14:textId="77777777" w:rsidTr="006A77B7">
        <w:trPr>
          <w:trHeight w:val="285"/>
        </w:trPr>
        <w:tc>
          <w:tcPr>
            <w:tcW w:w="809" w:type="pct"/>
          </w:tcPr>
          <w:p w14:paraId="2408894F" w14:textId="7CA82E2F" w:rsidR="00100307" w:rsidRPr="000D039F" w:rsidRDefault="00100307" w:rsidP="002B408A">
            <w:pPr>
              <w:tabs>
                <w:tab w:val="clear" w:pos="1134"/>
              </w:tabs>
              <w:spacing w:before="40"/>
              <w:ind w:left="1418" w:hanging="1418"/>
              <w:rPr>
                <w:lang w:val="ru-RU"/>
              </w:rPr>
            </w:pPr>
            <w:r w:rsidRPr="000D039F">
              <w:rPr>
                <w:lang w:val="ru-RU"/>
              </w:rPr>
              <w:t>JSTC</w:t>
            </w:r>
          </w:p>
        </w:tc>
        <w:tc>
          <w:tcPr>
            <w:tcW w:w="663" w:type="pct"/>
          </w:tcPr>
          <w:p w14:paraId="7688607B" w14:textId="1E170EFB" w:rsidR="00100307" w:rsidRPr="000D039F" w:rsidRDefault="00100307" w:rsidP="002B408A">
            <w:pPr>
              <w:tabs>
                <w:tab w:val="clear" w:pos="1134"/>
              </w:tabs>
              <w:spacing w:before="40"/>
              <w:ind w:left="1418" w:hanging="1418"/>
              <w:rPr>
                <w:lang w:val="ru-RU"/>
              </w:rPr>
            </w:pPr>
            <w:r w:rsidRPr="000D039F">
              <w:rPr>
                <w:lang w:val="ru-RU"/>
              </w:rPr>
              <w:t>ОНТК</w:t>
            </w:r>
          </w:p>
        </w:tc>
        <w:tc>
          <w:tcPr>
            <w:tcW w:w="3528" w:type="pct"/>
          </w:tcPr>
          <w:p w14:paraId="68EA4525" w14:textId="75A6733F" w:rsidR="00100307" w:rsidRPr="000D039F" w:rsidRDefault="00100307" w:rsidP="002B408A">
            <w:pPr>
              <w:tabs>
                <w:tab w:val="clear" w:pos="1134"/>
              </w:tabs>
              <w:spacing w:before="40"/>
              <w:jc w:val="left"/>
              <w:rPr>
                <w:lang w:val="ru-RU"/>
              </w:rPr>
            </w:pPr>
            <w:r w:rsidRPr="000D039F">
              <w:rPr>
                <w:lang w:val="ru-RU"/>
              </w:rPr>
              <w:t>Объединенный научно-технический комитет</w:t>
            </w:r>
          </w:p>
        </w:tc>
      </w:tr>
      <w:tr w:rsidR="00100307" w:rsidRPr="000D039F" w14:paraId="758C3397" w14:textId="77777777" w:rsidTr="006A77B7">
        <w:trPr>
          <w:trHeight w:val="285"/>
        </w:trPr>
        <w:tc>
          <w:tcPr>
            <w:tcW w:w="809" w:type="pct"/>
          </w:tcPr>
          <w:p w14:paraId="3E3C2DFC" w14:textId="77777777" w:rsidR="00100307" w:rsidRPr="000D039F" w:rsidRDefault="00100307" w:rsidP="002B408A">
            <w:pPr>
              <w:tabs>
                <w:tab w:val="clear" w:pos="1134"/>
              </w:tabs>
              <w:spacing w:before="40"/>
              <w:ind w:left="1418" w:hanging="1418"/>
              <w:rPr>
                <w:lang w:val="ru-RU"/>
              </w:rPr>
            </w:pPr>
          </w:p>
        </w:tc>
        <w:tc>
          <w:tcPr>
            <w:tcW w:w="663" w:type="pct"/>
          </w:tcPr>
          <w:p w14:paraId="25BCE335" w14:textId="77777777" w:rsidR="00100307" w:rsidRPr="000D039F" w:rsidRDefault="00100307" w:rsidP="002B408A">
            <w:pPr>
              <w:tabs>
                <w:tab w:val="clear" w:pos="1134"/>
              </w:tabs>
              <w:spacing w:before="40"/>
              <w:ind w:left="1418" w:hanging="1418"/>
              <w:rPr>
                <w:lang w:val="ru-RU"/>
              </w:rPr>
            </w:pPr>
          </w:p>
        </w:tc>
        <w:tc>
          <w:tcPr>
            <w:tcW w:w="3528" w:type="pct"/>
          </w:tcPr>
          <w:p w14:paraId="5A6526BE" w14:textId="77777777" w:rsidR="00100307" w:rsidRPr="000D039F" w:rsidRDefault="00100307" w:rsidP="002B408A">
            <w:pPr>
              <w:tabs>
                <w:tab w:val="clear" w:pos="1134"/>
              </w:tabs>
              <w:spacing w:before="40"/>
              <w:jc w:val="left"/>
              <w:rPr>
                <w:lang w:val="ru-RU"/>
              </w:rPr>
            </w:pPr>
          </w:p>
        </w:tc>
      </w:tr>
      <w:tr w:rsidR="00100307" w:rsidRPr="000D039F" w14:paraId="5D61F14F" w14:textId="77777777" w:rsidTr="006A77B7">
        <w:trPr>
          <w:trHeight w:val="285"/>
        </w:trPr>
        <w:tc>
          <w:tcPr>
            <w:tcW w:w="809" w:type="pct"/>
          </w:tcPr>
          <w:p w14:paraId="34266060" w14:textId="4F41B3AB" w:rsidR="00100307" w:rsidRPr="000D039F" w:rsidRDefault="00100307" w:rsidP="002B408A">
            <w:pPr>
              <w:tabs>
                <w:tab w:val="clear" w:pos="1134"/>
              </w:tabs>
              <w:spacing w:before="40"/>
              <w:ind w:left="1418" w:hanging="1418"/>
              <w:rPr>
                <w:lang w:val="ru-RU"/>
              </w:rPr>
            </w:pPr>
            <w:r w:rsidRPr="000D039F">
              <w:rPr>
                <w:b/>
                <w:bCs/>
                <w:lang w:val="ru-RU"/>
              </w:rPr>
              <w:t>K</w:t>
            </w:r>
          </w:p>
        </w:tc>
        <w:tc>
          <w:tcPr>
            <w:tcW w:w="663" w:type="pct"/>
          </w:tcPr>
          <w:p w14:paraId="3F4C0436" w14:textId="77777777" w:rsidR="00100307" w:rsidRPr="000D039F" w:rsidRDefault="00100307" w:rsidP="002B408A">
            <w:pPr>
              <w:tabs>
                <w:tab w:val="clear" w:pos="1134"/>
              </w:tabs>
              <w:spacing w:before="40"/>
              <w:ind w:left="1418" w:hanging="1418"/>
              <w:rPr>
                <w:lang w:val="ru-RU"/>
              </w:rPr>
            </w:pPr>
          </w:p>
        </w:tc>
        <w:tc>
          <w:tcPr>
            <w:tcW w:w="3528" w:type="pct"/>
          </w:tcPr>
          <w:p w14:paraId="624A7471" w14:textId="77777777" w:rsidR="00100307" w:rsidRPr="000D039F" w:rsidRDefault="00100307" w:rsidP="002B408A">
            <w:pPr>
              <w:tabs>
                <w:tab w:val="clear" w:pos="1134"/>
              </w:tabs>
              <w:spacing w:before="40"/>
              <w:jc w:val="left"/>
              <w:rPr>
                <w:lang w:val="ru-RU"/>
              </w:rPr>
            </w:pPr>
          </w:p>
        </w:tc>
      </w:tr>
      <w:tr w:rsidR="00100307" w:rsidRPr="000D039F" w14:paraId="7DAFD292" w14:textId="77777777" w:rsidTr="006A77B7">
        <w:trPr>
          <w:trHeight w:val="285"/>
        </w:trPr>
        <w:tc>
          <w:tcPr>
            <w:tcW w:w="809" w:type="pct"/>
          </w:tcPr>
          <w:p w14:paraId="3928139C" w14:textId="67805F8D" w:rsidR="00100307" w:rsidRPr="000D039F" w:rsidRDefault="00100307" w:rsidP="002B408A">
            <w:pPr>
              <w:tabs>
                <w:tab w:val="clear" w:pos="1134"/>
              </w:tabs>
              <w:spacing w:before="40"/>
              <w:ind w:left="1418" w:hanging="1418"/>
              <w:rPr>
                <w:lang w:val="ru-RU"/>
              </w:rPr>
            </w:pPr>
            <w:r w:rsidRPr="000D039F">
              <w:rPr>
                <w:lang w:val="ru-RU"/>
              </w:rPr>
              <w:t>K</w:t>
            </w:r>
          </w:p>
        </w:tc>
        <w:tc>
          <w:tcPr>
            <w:tcW w:w="663" w:type="pct"/>
          </w:tcPr>
          <w:p w14:paraId="51851F90" w14:textId="4D82B91A" w:rsidR="00100307" w:rsidRPr="000D039F" w:rsidRDefault="00100307" w:rsidP="002B408A">
            <w:pPr>
              <w:tabs>
                <w:tab w:val="clear" w:pos="1134"/>
              </w:tabs>
              <w:spacing w:before="40"/>
              <w:ind w:left="1418" w:hanging="1418"/>
              <w:rPr>
                <w:lang w:val="ru-RU"/>
              </w:rPr>
            </w:pPr>
            <w:r w:rsidRPr="000D039F">
              <w:rPr>
                <w:lang w:val="ru-RU"/>
              </w:rPr>
              <w:t>K</w:t>
            </w:r>
          </w:p>
        </w:tc>
        <w:tc>
          <w:tcPr>
            <w:tcW w:w="3528" w:type="pct"/>
          </w:tcPr>
          <w:p w14:paraId="7B18B39F" w14:textId="2B04031F" w:rsidR="00100307" w:rsidRPr="000D039F" w:rsidRDefault="00100307" w:rsidP="002B408A">
            <w:pPr>
              <w:tabs>
                <w:tab w:val="clear" w:pos="1134"/>
              </w:tabs>
              <w:spacing w:before="40"/>
              <w:jc w:val="left"/>
              <w:rPr>
                <w:lang w:val="ru-RU"/>
              </w:rPr>
            </w:pPr>
            <w:r w:rsidRPr="000D039F">
              <w:rPr>
                <w:lang w:val="ru-RU"/>
              </w:rPr>
              <w:t>Кельвин</w:t>
            </w:r>
          </w:p>
        </w:tc>
      </w:tr>
      <w:tr w:rsidR="00100307" w:rsidRPr="000D039F" w14:paraId="77065944" w14:textId="77777777" w:rsidTr="006A77B7">
        <w:trPr>
          <w:trHeight w:val="285"/>
        </w:trPr>
        <w:tc>
          <w:tcPr>
            <w:tcW w:w="809" w:type="pct"/>
          </w:tcPr>
          <w:p w14:paraId="47E2A3F8" w14:textId="499B6C21" w:rsidR="00100307" w:rsidRPr="000D039F" w:rsidRDefault="00100307" w:rsidP="002B408A">
            <w:pPr>
              <w:tabs>
                <w:tab w:val="clear" w:pos="1134"/>
              </w:tabs>
              <w:spacing w:before="40"/>
              <w:ind w:left="1418" w:hanging="1418"/>
              <w:rPr>
                <w:lang w:val="ru-RU"/>
              </w:rPr>
            </w:pPr>
            <w:r w:rsidRPr="000D039F">
              <w:rPr>
                <w:lang w:val="ru-RU"/>
              </w:rPr>
              <w:t>kbit</w:t>
            </w:r>
          </w:p>
        </w:tc>
        <w:tc>
          <w:tcPr>
            <w:tcW w:w="663" w:type="pct"/>
          </w:tcPr>
          <w:p w14:paraId="5CB94772" w14:textId="53F88C95" w:rsidR="00100307" w:rsidRPr="000D039F" w:rsidRDefault="00100307" w:rsidP="002B408A">
            <w:pPr>
              <w:tabs>
                <w:tab w:val="clear" w:pos="1134"/>
              </w:tabs>
              <w:spacing w:before="40"/>
              <w:ind w:left="1418" w:hanging="1418"/>
              <w:rPr>
                <w:lang w:val="ru-RU"/>
              </w:rPr>
            </w:pPr>
            <w:r w:rsidRPr="000D039F">
              <w:rPr>
                <w:lang w:val="ru-RU"/>
              </w:rPr>
              <w:t>кбит</w:t>
            </w:r>
          </w:p>
        </w:tc>
        <w:tc>
          <w:tcPr>
            <w:tcW w:w="3528" w:type="pct"/>
          </w:tcPr>
          <w:p w14:paraId="4AF6BEE6" w14:textId="0136258C" w:rsidR="00100307" w:rsidRPr="000D039F" w:rsidRDefault="00100307" w:rsidP="002B408A">
            <w:pPr>
              <w:tabs>
                <w:tab w:val="clear" w:pos="1134"/>
              </w:tabs>
              <w:spacing w:before="40"/>
              <w:jc w:val="left"/>
              <w:rPr>
                <w:lang w:val="ru-RU"/>
              </w:rPr>
            </w:pPr>
            <w:r w:rsidRPr="000D039F">
              <w:rPr>
                <w:lang w:val="ru-RU"/>
              </w:rPr>
              <w:t>Килобит(ы)</w:t>
            </w:r>
          </w:p>
        </w:tc>
      </w:tr>
      <w:tr w:rsidR="00100307" w:rsidRPr="000D039F" w14:paraId="1C09240C" w14:textId="77777777" w:rsidTr="006A77B7">
        <w:trPr>
          <w:trHeight w:val="285"/>
        </w:trPr>
        <w:tc>
          <w:tcPr>
            <w:tcW w:w="809" w:type="pct"/>
          </w:tcPr>
          <w:p w14:paraId="5757E25F" w14:textId="25B89DCD" w:rsidR="00100307" w:rsidRPr="000D039F" w:rsidRDefault="00100307" w:rsidP="002B408A">
            <w:pPr>
              <w:tabs>
                <w:tab w:val="clear" w:pos="1134"/>
              </w:tabs>
              <w:spacing w:before="40"/>
              <w:ind w:left="1418" w:hanging="1418"/>
              <w:rPr>
                <w:lang w:val="ru-RU"/>
              </w:rPr>
            </w:pPr>
            <w:r w:rsidRPr="000D039F">
              <w:rPr>
                <w:lang w:val="ru-RU"/>
              </w:rPr>
              <w:t>kB</w:t>
            </w:r>
          </w:p>
        </w:tc>
        <w:tc>
          <w:tcPr>
            <w:tcW w:w="663" w:type="pct"/>
          </w:tcPr>
          <w:p w14:paraId="61943C56" w14:textId="154B112D" w:rsidR="00100307" w:rsidRPr="000D039F" w:rsidRDefault="00100307" w:rsidP="002B408A">
            <w:pPr>
              <w:tabs>
                <w:tab w:val="clear" w:pos="1134"/>
              </w:tabs>
              <w:spacing w:before="40"/>
              <w:ind w:left="1418" w:hanging="1418"/>
              <w:rPr>
                <w:lang w:val="ru-RU"/>
              </w:rPr>
            </w:pPr>
            <w:r w:rsidRPr="000D039F">
              <w:rPr>
                <w:lang w:val="ru-RU"/>
              </w:rPr>
              <w:t>кБ</w:t>
            </w:r>
          </w:p>
        </w:tc>
        <w:tc>
          <w:tcPr>
            <w:tcW w:w="3528" w:type="pct"/>
          </w:tcPr>
          <w:p w14:paraId="0EDBA9AE" w14:textId="7BDEB05B" w:rsidR="00100307" w:rsidRPr="000D039F" w:rsidRDefault="00100307" w:rsidP="002B408A">
            <w:pPr>
              <w:tabs>
                <w:tab w:val="clear" w:pos="1134"/>
              </w:tabs>
              <w:spacing w:before="40"/>
              <w:jc w:val="left"/>
              <w:rPr>
                <w:lang w:val="ru-RU"/>
              </w:rPr>
            </w:pPr>
            <w:r w:rsidRPr="000D039F">
              <w:rPr>
                <w:lang w:val="ru-RU"/>
              </w:rPr>
              <w:t>Килобайт(ы)</w:t>
            </w:r>
          </w:p>
        </w:tc>
      </w:tr>
      <w:tr w:rsidR="00100307" w:rsidRPr="000D039F" w14:paraId="1B247EF0" w14:textId="77777777" w:rsidTr="006A77B7">
        <w:trPr>
          <w:trHeight w:val="285"/>
        </w:trPr>
        <w:tc>
          <w:tcPr>
            <w:tcW w:w="809" w:type="pct"/>
          </w:tcPr>
          <w:p w14:paraId="16CFFE90" w14:textId="6226887D" w:rsidR="00100307" w:rsidRPr="000D039F" w:rsidRDefault="00100307" w:rsidP="002B408A">
            <w:pPr>
              <w:tabs>
                <w:tab w:val="clear" w:pos="1134"/>
              </w:tabs>
              <w:spacing w:before="40"/>
              <w:ind w:left="1418" w:hanging="1418"/>
              <w:rPr>
                <w:lang w:val="ru-RU"/>
              </w:rPr>
            </w:pPr>
            <w:r w:rsidRPr="000D039F">
              <w:rPr>
                <w:lang w:val="ru-RU"/>
              </w:rPr>
              <w:t>kbit/s</w:t>
            </w:r>
          </w:p>
        </w:tc>
        <w:tc>
          <w:tcPr>
            <w:tcW w:w="663" w:type="pct"/>
          </w:tcPr>
          <w:p w14:paraId="44659C8D" w14:textId="29208391" w:rsidR="00100307" w:rsidRPr="000D039F" w:rsidRDefault="00100307" w:rsidP="002B408A">
            <w:pPr>
              <w:tabs>
                <w:tab w:val="clear" w:pos="1134"/>
              </w:tabs>
              <w:spacing w:before="40"/>
              <w:ind w:left="1418" w:hanging="1418"/>
              <w:rPr>
                <w:lang w:val="ru-RU"/>
              </w:rPr>
            </w:pPr>
            <w:r w:rsidRPr="000D039F">
              <w:rPr>
                <w:lang w:val="ru-RU"/>
              </w:rPr>
              <w:t>кбит/с</w:t>
            </w:r>
          </w:p>
        </w:tc>
        <w:tc>
          <w:tcPr>
            <w:tcW w:w="3528" w:type="pct"/>
          </w:tcPr>
          <w:p w14:paraId="09339695" w14:textId="5F640E24" w:rsidR="00100307" w:rsidRPr="000D039F" w:rsidRDefault="00100307" w:rsidP="002B408A">
            <w:pPr>
              <w:tabs>
                <w:tab w:val="clear" w:pos="1134"/>
              </w:tabs>
              <w:spacing w:before="40"/>
              <w:jc w:val="left"/>
              <w:rPr>
                <w:lang w:val="ru-RU"/>
              </w:rPr>
            </w:pPr>
            <w:r w:rsidRPr="000D039F">
              <w:rPr>
                <w:lang w:val="ru-RU"/>
              </w:rPr>
              <w:t xml:space="preserve">Килобит в секунду </w:t>
            </w:r>
          </w:p>
        </w:tc>
      </w:tr>
      <w:tr w:rsidR="00100307" w:rsidRPr="000D039F" w14:paraId="16F58645" w14:textId="77777777" w:rsidTr="006A77B7">
        <w:trPr>
          <w:trHeight w:val="285"/>
        </w:trPr>
        <w:tc>
          <w:tcPr>
            <w:tcW w:w="809" w:type="pct"/>
          </w:tcPr>
          <w:p w14:paraId="4F1916B3" w14:textId="642CC5F4" w:rsidR="00100307" w:rsidRPr="000D039F" w:rsidRDefault="00100307" w:rsidP="002B408A">
            <w:pPr>
              <w:tabs>
                <w:tab w:val="clear" w:pos="1134"/>
              </w:tabs>
              <w:spacing w:before="40"/>
              <w:ind w:left="1418" w:hanging="1418"/>
              <w:rPr>
                <w:lang w:val="ru-RU"/>
              </w:rPr>
            </w:pPr>
            <w:r w:rsidRPr="000D039F">
              <w:rPr>
                <w:lang w:val="ru-RU"/>
              </w:rPr>
              <w:t>keV</w:t>
            </w:r>
          </w:p>
        </w:tc>
        <w:tc>
          <w:tcPr>
            <w:tcW w:w="663" w:type="pct"/>
          </w:tcPr>
          <w:p w14:paraId="1088A088" w14:textId="1C7F6B53" w:rsidR="00100307" w:rsidRPr="000D039F" w:rsidRDefault="00100307" w:rsidP="002B408A">
            <w:pPr>
              <w:tabs>
                <w:tab w:val="clear" w:pos="1134"/>
              </w:tabs>
              <w:spacing w:before="40"/>
              <w:ind w:left="1418" w:hanging="1418"/>
              <w:rPr>
                <w:lang w:val="ru-RU"/>
              </w:rPr>
            </w:pPr>
            <w:r w:rsidRPr="000D039F">
              <w:rPr>
                <w:lang w:val="ru-RU"/>
              </w:rPr>
              <w:t>кэВ</w:t>
            </w:r>
          </w:p>
        </w:tc>
        <w:tc>
          <w:tcPr>
            <w:tcW w:w="3528" w:type="pct"/>
          </w:tcPr>
          <w:p w14:paraId="64832A2A" w14:textId="5F45065F" w:rsidR="00100307" w:rsidRPr="000D039F" w:rsidRDefault="00100307" w:rsidP="002B408A">
            <w:pPr>
              <w:tabs>
                <w:tab w:val="clear" w:pos="1134"/>
              </w:tabs>
              <w:spacing w:before="40"/>
              <w:jc w:val="left"/>
              <w:rPr>
                <w:lang w:val="ru-RU"/>
              </w:rPr>
            </w:pPr>
            <w:r w:rsidRPr="000D039F">
              <w:rPr>
                <w:lang w:val="ru-RU"/>
              </w:rPr>
              <w:t>Тысяча электронвольт</w:t>
            </w:r>
          </w:p>
        </w:tc>
      </w:tr>
      <w:tr w:rsidR="00100307" w:rsidRPr="000D039F" w14:paraId="21751B7B" w14:textId="77777777" w:rsidTr="006A77B7">
        <w:trPr>
          <w:trHeight w:val="285"/>
        </w:trPr>
        <w:tc>
          <w:tcPr>
            <w:tcW w:w="809" w:type="pct"/>
          </w:tcPr>
          <w:p w14:paraId="686D7C3B" w14:textId="24ABF7E8" w:rsidR="00100307" w:rsidRPr="000D039F" w:rsidRDefault="00100307" w:rsidP="002B408A">
            <w:pPr>
              <w:tabs>
                <w:tab w:val="clear" w:pos="1134"/>
              </w:tabs>
              <w:spacing w:before="40"/>
              <w:ind w:left="1418" w:hanging="1418"/>
              <w:rPr>
                <w:lang w:val="ru-RU"/>
              </w:rPr>
            </w:pPr>
            <w:r w:rsidRPr="000D039F">
              <w:rPr>
                <w:lang w:val="ru-RU"/>
              </w:rPr>
              <w:t>kHz</w:t>
            </w:r>
          </w:p>
        </w:tc>
        <w:tc>
          <w:tcPr>
            <w:tcW w:w="663" w:type="pct"/>
          </w:tcPr>
          <w:p w14:paraId="4B43C0F2" w14:textId="761265B1" w:rsidR="00100307" w:rsidRPr="000D039F" w:rsidRDefault="00100307" w:rsidP="002B408A">
            <w:pPr>
              <w:tabs>
                <w:tab w:val="clear" w:pos="1134"/>
              </w:tabs>
              <w:spacing w:before="40"/>
              <w:ind w:left="1418" w:hanging="1418"/>
              <w:rPr>
                <w:lang w:val="ru-RU"/>
              </w:rPr>
            </w:pPr>
            <w:r w:rsidRPr="000D039F">
              <w:rPr>
                <w:lang w:val="ru-RU"/>
              </w:rPr>
              <w:t>кГц</w:t>
            </w:r>
          </w:p>
        </w:tc>
        <w:tc>
          <w:tcPr>
            <w:tcW w:w="3528" w:type="pct"/>
          </w:tcPr>
          <w:p w14:paraId="014DD1C5" w14:textId="3AD428D1" w:rsidR="00100307" w:rsidRPr="000D039F" w:rsidRDefault="00100307" w:rsidP="002B408A">
            <w:pPr>
              <w:tabs>
                <w:tab w:val="clear" w:pos="1134"/>
              </w:tabs>
              <w:spacing w:before="40"/>
              <w:jc w:val="left"/>
              <w:rPr>
                <w:lang w:val="ru-RU"/>
              </w:rPr>
            </w:pPr>
            <w:r w:rsidRPr="000D039F">
              <w:rPr>
                <w:lang w:val="ru-RU"/>
              </w:rPr>
              <w:t>Килогерц</w:t>
            </w:r>
          </w:p>
        </w:tc>
      </w:tr>
      <w:tr w:rsidR="00100307" w:rsidRPr="000D039F" w14:paraId="4B5BE2C3" w14:textId="77777777" w:rsidTr="006A77B7">
        <w:trPr>
          <w:trHeight w:val="285"/>
        </w:trPr>
        <w:tc>
          <w:tcPr>
            <w:tcW w:w="809" w:type="pct"/>
          </w:tcPr>
          <w:p w14:paraId="5F2DCE4F" w14:textId="1F1724D0" w:rsidR="00100307" w:rsidRPr="000D039F" w:rsidRDefault="00100307" w:rsidP="002B408A">
            <w:pPr>
              <w:tabs>
                <w:tab w:val="clear" w:pos="1134"/>
              </w:tabs>
              <w:spacing w:before="40"/>
              <w:ind w:left="1418" w:hanging="1418"/>
              <w:rPr>
                <w:lang w:val="ru-RU"/>
              </w:rPr>
            </w:pPr>
            <w:r w:rsidRPr="000D039F">
              <w:rPr>
                <w:lang w:val="ru-RU"/>
              </w:rPr>
              <w:t>KSC</w:t>
            </w:r>
          </w:p>
        </w:tc>
        <w:tc>
          <w:tcPr>
            <w:tcW w:w="663" w:type="pct"/>
          </w:tcPr>
          <w:p w14:paraId="7B509B84" w14:textId="782EBAF4" w:rsidR="00100307" w:rsidRPr="000D039F" w:rsidRDefault="00100307" w:rsidP="002B408A">
            <w:pPr>
              <w:tabs>
                <w:tab w:val="clear" w:pos="1134"/>
              </w:tabs>
              <w:spacing w:before="40"/>
              <w:ind w:left="1418" w:hanging="1418"/>
              <w:rPr>
                <w:lang w:val="ru-RU"/>
              </w:rPr>
            </w:pPr>
            <w:r w:rsidRPr="000D039F">
              <w:rPr>
                <w:lang w:val="ru-RU"/>
              </w:rPr>
              <w:t>КЦК</w:t>
            </w:r>
          </w:p>
        </w:tc>
        <w:tc>
          <w:tcPr>
            <w:tcW w:w="3528" w:type="pct"/>
          </w:tcPr>
          <w:p w14:paraId="5E6B0998" w14:textId="33C72B76" w:rsidR="00100307" w:rsidRPr="000D039F" w:rsidRDefault="00100307" w:rsidP="002B408A">
            <w:pPr>
              <w:tabs>
                <w:tab w:val="clear" w:pos="1134"/>
              </w:tabs>
              <w:spacing w:before="40"/>
              <w:jc w:val="left"/>
              <w:rPr>
                <w:lang w:val="ru-RU"/>
              </w:rPr>
            </w:pPr>
            <w:r w:rsidRPr="000D039F">
              <w:rPr>
                <w:lang w:val="ru-RU"/>
              </w:rPr>
              <w:t>Центр космических исследований им. Кеннеди</w:t>
            </w:r>
          </w:p>
        </w:tc>
      </w:tr>
      <w:tr w:rsidR="00100307" w:rsidRPr="000D039F" w14:paraId="79329CC0" w14:textId="77777777" w:rsidTr="006A77B7">
        <w:trPr>
          <w:trHeight w:val="285"/>
        </w:trPr>
        <w:tc>
          <w:tcPr>
            <w:tcW w:w="809" w:type="pct"/>
          </w:tcPr>
          <w:p w14:paraId="5A017502" w14:textId="25B46D29" w:rsidR="00100307" w:rsidRPr="000D039F" w:rsidRDefault="00100307" w:rsidP="002B408A">
            <w:pPr>
              <w:tabs>
                <w:tab w:val="clear" w:pos="1134"/>
              </w:tabs>
              <w:spacing w:before="40"/>
              <w:ind w:left="1418" w:hanging="1418"/>
              <w:rPr>
                <w:lang w:val="ru-RU"/>
              </w:rPr>
            </w:pPr>
            <w:r w:rsidRPr="000D039F">
              <w:rPr>
                <w:lang w:val="ru-RU"/>
              </w:rPr>
              <w:t>KSPS</w:t>
            </w:r>
          </w:p>
        </w:tc>
        <w:tc>
          <w:tcPr>
            <w:tcW w:w="663" w:type="pct"/>
          </w:tcPr>
          <w:p w14:paraId="04F2A8EB" w14:textId="7ADB1B6A" w:rsidR="00100307" w:rsidRPr="000D039F" w:rsidRDefault="00100307" w:rsidP="002B408A">
            <w:pPr>
              <w:tabs>
                <w:tab w:val="clear" w:pos="1134"/>
              </w:tabs>
              <w:spacing w:before="40"/>
              <w:ind w:left="1418" w:hanging="1418"/>
              <w:rPr>
                <w:lang w:val="ru-RU"/>
              </w:rPr>
            </w:pPr>
            <w:r w:rsidRPr="000D039F">
              <w:rPr>
                <w:lang w:val="ru-RU"/>
              </w:rPr>
              <w:t>ксимв/с</w:t>
            </w:r>
          </w:p>
        </w:tc>
        <w:tc>
          <w:tcPr>
            <w:tcW w:w="3528" w:type="pct"/>
          </w:tcPr>
          <w:p w14:paraId="6C46F504" w14:textId="42B7B1A3" w:rsidR="00100307" w:rsidRPr="000D039F" w:rsidRDefault="00100307" w:rsidP="002B408A">
            <w:pPr>
              <w:tabs>
                <w:tab w:val="clear" w:pos="1134"/>
              </w:tabs>
              <w:spacing w:before="40"/>
              <w:jc w:val="left"/>
              <w:rPr>
                <w:lang w:val="ru-RU"/>
              </w:rPr>
            </w:pPr>
            <w:r w:rsidRPr="000D039F">
              <w:rPr>
                <w:lang w:val="ru-RU"/>
              </w:rPr>
              <w:t>Килосимволы в секунду</w:t>
            </w:r>
          </w:p>
        </w:tc>
      </w:tr>
      <w:tr w:rsidR="00100307" w:rsidRPr="000D039F" w14:paraId="30ABFAD5" w14:textId="77777777" w:rsidTr="006A77B7">
        <w:trPr>
          <w:trHeight w:val="285"/>
        </w:trPr>
        <w:tc>
          <w:tcPr>
            <w:tcW w:w="809" w:type="pct"/>
          </w:tcPr>
          <w:p w14:paraId="22846753" w14:textId="77777777" w:rsidR="00100307" w:rsidRPr="000D039F" w:rsidRDefault="00100307" w:rsidP="002B408A">
            <w:pPr>
              <w:tabs>
                <w:tab w:val="clear" w:pos="1134"/>
              </w:tabs>
              <w:spacing w:before="40"/>
              <w:ind w:left="1418" w:hanging="1418"/>
              <w:rPr>
                <w:lang w:val="ru-RU"/>
              </w:rPr>
            </w:pPr>
          </w:p>
        </w:tc>
        <w:tc>
          <w:tcPr>
            <w:tcW w:w="663" w:type="pct"/>
          </w:tcPr>
          <w:p w14:paraId="4C7C8E54" w14:textId="77777777" w:rsidR="00100307" w:rsidRPr="000D039F" w:rsidRDefault="00100307" w:rsidP="002B408A">
            <w:pPr>
              <w:tabs>
                <w:tab w:val="clear" w:pos="1134"/>
              </w:tabs>
              <w:spacing w:before="40"/>
              <w:ind w:left="1418" w:hanging="1418"/>
              <w:rPr>
                <w:lang w:val="ru-RU"/>
              </w:rPr>
            </w:pPr>
          </w:p>
        </w:tc>
        <w:tc>
          <w:tcPr>
            <w:tcW w:w="3528" w:type="pct"/>
          </w:tcPr>
          <w:p w14:paraId="616D142D" w14:textId="77777777" w:rsidR="00100307" w:rsidRPr="000D039F" w:rsidRDefault="00100307" w:rsidP="002B408A">
            <w:pPr>
              <w:tabs>
                <w:tab w:val="clear" w:pos="1134"/>
              </w:tabs>
              <w:spacing w:before="40"/>
              <w:jc w:val="left"/>
              <w:rPr>
                <w:lang w:val="ru-RU"/>
              </w:rPr>
            </w:pPr>
          </w:p>
        </w:tc>
      </w:tr>
      <w:tr w:rsidR="00100307" w:rsidRPr="000D039F" w14:paraId="150752E5" w14:textId="77777777" w:rsidTr="006A77B7">
        <w:trPr>
          <w:trHeight w:val="285"/>
        </w:trPr>
        <w:tc>
          <w:tcPr>
            <w:tcW w:w="809" w:type="pct"/>
          </w:tcPr>
          <w:p w14:paraId="373277CE" w14:textId="70FD8196" w:rsidR="00100307" w:rsidRPr="000D039F" w:rsidRDefault="00100307" w:rsidP="002B408A">
            <w:pPr>
              <w:tabs>
                <w:tab w:val="clear" w:pos="1134"/>
              </w:tabs>
              <w:spacing w:before="40"/>
              <w:ind w:left="1418" w:hanging="1418"/>
              <w:rPr>
                <w:lang w:val="ru-RU"/>
              </w:rPr>
            </w:pPr>
            <w:r w:rsidRPr="000D039F">
              <w:rPr>
                <w:b/>
                <w:bCs/>
                <w:lang w:val="ru-RU"/>
              </w:rPr>
              <w:t>L</w:t>
            </w:r>
          </w:p>
        </w:tc>
        <w:tc>
          <w:tcPr>
            <w:tcW w:w="663" w:type="pct"/>
          </w:tcPr>
          <w:p w14:paraId="262AF22E" w14:textId="77777777" w:rsidR="00100307" w:rsidRPr="000D039F" w:rsidRDefault="00100307" w:rsidP="002B408A">
            <w:pPr>
              <w:tabs>
                <w:tab w:val="clear" w:pos="1134"/>
              </w:tabs>
              <w:spacing w:before="40"/>
              <w:ind w:left="1418" w:hanging="1418"/>
              <w:rPr>
                <w:lang w:val="ru-RU"/>
              </w:rPr>
            </w:pPr>
          </w:p>
        </w:tc>
        <w:tc>
          <w:tcPr>
            <w:tcW w:w="3528" w:type="pct"/>
          </w:tcPr>
          <w:p w14:paraId="5899881B" w14:textId="77777777" w:rsidR="00100307" w:rsidRPr="000D039F" w:rsidRDefault="00100307" w:rsidP="002B408A">
            <w:pPr>
              <w:tabs>
                <w:tab w:val="clear" w:pos="1134"/>
              </w:tabs>
              <w:spacing w:before="40"/>
              <w:jc w:val="left"/>
              <w:rPr>
                <w:lang w:val="ru-RU"/>
              </w:rPr>
            </w:pPr>
          </w:p>
        </w:tc>
      </w:tr>
      <w:tr w:rsidR="00100307" w:rsidRPr="000D039F" w14:paraId="43C90EB7" w14:textId="77777777" w:rsidTr="006A77B7">
        <w:trPr>
          <w:trHeight w:val="285"/>
        </w:trPr>
        <w:tc>
          <w:tcPr>
            <w:tcW w:w="809" w:type="pct"/>
          </w:tcPr>
          <w:p w14:paraId="2343610E" w14:textId="04C1F6D5" w:rsidR="00100307" w:rsidRPr="000D039F" w:rsidRDefault="00100307" w:rsidP="002B408A">
            <w:pPr>
              <w:tabs>
                <w:tab w:val="clear" w:pos="1134"/>
              </w:tabs>
              <w:spacing w:before="40"/>
              <w:ind w:left="1418" w:hanging="1418"/>
              <w:rPr>
                <w:lang w:val="ru-RU"/>
              </w:rPr>
            </w:pPr>
            <w:r w:rsidRPr="000D039F">
              <w:rPr>
                <w:lang w:val="ru-RU"/>
              </w:rPr>
              <w:t>LANDSAT</w:t>
            </w:r>
          </w:p>
        </w:tc>
        <w:tc>
          <w:tcPr>
            <w:tcW w:w="663" w:type="pct"/>
          </w:tcPr>
          <w:p w14:paraId="6AEF0B22" w14:textId="6AE83EB7" w:rsidR="00100307" w:rsidRPr="000D039F" w:rsidRDefault="00100307" w:rsidP="002B408A">
            <w:pPr>
              <w:tabs>
                <w:tab w:val="clear" w:pos="1134"/>
              </w:tabs>
              <w:spacing w:before="40"/>
              <w:ind w:left="1418" w:hanging="1418"/>
              <w:rPr>
                <w:lang w:val="ru-RU"/>
              </w:rPr>
            </w:pPr>
            <w:r w:rsidRPr="000D039F">
              <w:rPr>
                <w:lang w:val="ru-RU"/>
              </w:rPr>
              <w:t>ЛАНДСАТ</w:t>
            </w:r>
          </w:p>
        </w:tc>
        <w:tc>
          <w:tcPr>
            <w:tcW w:w="3528" w:type="pct"/>
          </w:tcPr>
          <w:p w14:paraId="6F8B0844" w14:textId="6ABACFD7" w:rsidR="00100307" w:rsidRPr="000D039F" w:rsidRDefault="00100307" w:rsidP="002B408A">
            <w:pPr>
              <w:tabs>
                <w:tab w:val="clear" w:pos="1134"/>
              </w:tabs>
              <w:spacing w:before="40"/>
              <w:jc w:val="left"/>
              <w:rPr>
                <w:lang w:val="ru-RU"/>
              </w:rPr>
            </w:pPr>
            <w:r w:rsidRPr="000D039F">
              <w:rPr>
                <w:lang w:val="ru-RU"/>
              </w:rPr>
              <w:t>Американский спутник дистанционного зондирования Земли</w:t>
            </w:r>
          </w:p>
        </w:tc>
      </w:tr>
      <w:tr w:rsidR="00100307" w:rsidRPr="000D039F" w14:paraId="05E4FC39" w14:textId="77777777" w:rsidTr="006A77B7">
        <w:trPr>
          <w:trHeight w:val="285"/>
        </w:trPr>
        <w:tc>
          <w:tcPr>
            <w:tcW w:w="809" w:type="pct"/>
          </w:tcPr>
          <w:p w14:paraId="7D595270" w14:textId="3CACD2E0" w:rsidR="00100307" w:rsidRPr="000D039F" w:rsidRDefault="00100307" w:rsidP="002B408A">
            <w:pPr>
              <w:tabs>
                <w:tab w:val="clear" w:pos="1134"/>
              </w:tabs>
              <w:spacing w:before="40"/>
              <w:ind w:left="1418" w:hanging="1418"/>
              <w:rPr>
                <w:lang w:val="ru-RU"/>
              </w:rPr>
            </w:pPr>
            <w:r w:rsidRPr="000D039F">
              <w:rPr>
                <w:lang w:val="ru-RU"/>
              </w:rPr>
              <w:t>LANDSAT-TM</w:t>
            </w:r>
          </w:p>
        </w:tc>
        <w:tc>
          <w:tcPr>
            <w:tcW w:w="663" w:type="pct"/>
          </w:tcPr>
          <w:p w14:paraId="66BC80C1" w14:textId="2320EC46" w:rsidR="00100307" w:rsidRPr="000D039F" w:rsidRDefault="00100307" w:rsidP="002B408A">
            <w:pPr>
              <w:tabs>
                <w:tab w:val="clear" w:pos="1134"/>
              </w:tabs>
              <w:spacing w:before="40"/>
              <w:ind w:left="1418" w:hanging="1418"/>
              <w:rPr>
                <w:lang w:val="ru-RU"/>
              </w:rPr>
            </w:pPr>
          </w:p>
        </w:tc>
        <w:tc>
          <w:tcPr>
            <w:tcW w:w="3528" w:type="pct"/>
          </w:tcPr>
          <w:p w14:paraId="68A465DF" w14:textId="5578B3DC" w:rsidR="00100307" w:rsidRPr="000D039F" w:rsidRDefault="00100307" w:rsidP="002B408A">
            <w:pPr>
              <w:tabs>
                <w:tab w:val="clear" w:pos="1134"/>
              </w:tabs>
              <w:spacing w:before="40"/>
              <w:jc w:val="left"/>
              <w:rPr>
                <w:lang w:val="ru-RU"/>
              </w:rPr>
            </w:pPr>
            <w:r w:rsidRPr="000D039F">
              <w:rPr>
                <w:lang w:val="ru-RU"/>
              </w:rPr>
              <w:t>Прибор целенаправленного картирования спутника ЛАНДСАТ</w:t>
            </w:r>
          </w:p>
        </w:tc>
      </w:tr>
      <w:tr w:rsidR="00100307" w:rsidRPr="000D039F" w14:paraId="48215F15" w14:textId="77777777" w:rsidTr="006A77B7">
        <w:trPr>
          <w:trHeight w:val="285"/>
        </w:trPr>
        <w:tc>
          <w:tcPr>
            <w:tcW w:w="809" w:type="pct"/>
          </w:tcPr>
          <w:p w14:paraId="74FFDEDF" w14:textId="43498850" w:rsidR="00100307" w:rsidRPr="000D039F" w:rsidRDefault="00100307" w:rsidP="002B408A">
            <w:pPr>
              <w:tabs>
                <w:tab w:val="clear" w:pos="1134"/>
              </w:tabs>
              <w:spacing w:before="40"/>
              <w:ind w:left="1418" w:hanging="1418"/>
              <w:rPr>
                <w:lang w:val="ru-RU"/>
              </w:rPr>
            </w:pPr>
            <w:r w:rsidRPr="000D039F">
              <w:rPr>
                <w:lang w:val="ru-RU"/>
              </w:rPr>
              <w:t>LaRC</w:t>
            </w:r>
          </w:p>
        </w:tc>
        <w:tc>
          <w:tcPr>
            <w:tcW w:w="663" w:type="pct"/>
          </w:tcPr>
          <w:p w14:paraId="1715F7AB" w14:textId="4114F11A" w:rsidR="00100307" w:rsidRPr="000D039F" w:rsidRDefault="00100307" w:rsidP="002B408A">
            <w:pPr>
              <w:tabs>
                <w:tab w:val="clear" w:pos="1134"/>
              </w:tabs>
              <w:spacing w:before="40"/>
              <w:ind w:left="1418" w:hanging="1418"/>
              <w:rPr>
                <w:lang w:val="ru-RU"/>
              </w:rPr>
            </w:pPr>
          </w:p>
        </w:tc>
        <w:tc>
          <w:tcPr>
            <w:tcW w:w="3528" w:type="pct"/>
          </w:tcPr>
          <w:p w14:paraId="40CB08E7" w14:textId="0C6A4665" w:rsidR="00100307" w:rsidRPr="000D039F" w:rsidRDefault="00100307" w:rsidP="002B408A">
            <w:pPr>
              <w:tabs>
                <w:tab w:val="clear" w:pos="1134"/>
              </w:tabs>
              <w:spacing w:before="40"/>
              <w:jc w:val="left"/>
              <w:rPr>
                <w:lang w:val="ru-RU"/>
              </w:rPr>
            </w:pPr>
            <w:r w:rsidRPr="000D039F">
              <w:rPr>
                <w:lang w:val="ru-RU"/>
              </w:rPr>
              <w:t>Научно-исследовательский центр в Лэнглии</w:t>
            </w:r>
          </w:p>
        </w:tc>
      </w:tr>
      <w:tr w:rsidR="00100307" w:rsidRPr="000D039F" w14:paraId="67A5507D" w14:textId="77777777" w:rsidTr="006A77B7">
        <w:trPr>
          <w:trHeight w:val="285"/>
        </w:trPr>
        <w:tc>
          <w:tcPr>
            <w:tcW w:w="809" w:type="pct"/>
          </w:tcPr>
          <w:p w14:paraId="72DA9951" w14:textId="4C0DC2EC" w:rsidR="00100307" w:rsidRPr="000D039F" w:rsidRDefault="00100307" w:rsidP="002B408A">
            <w:pPr>
              <w:tabs>
                <w:tab w:val="clear" w:pos="1134"/>
              </w:tabs>
              <w:spacing w:before="40"/>
              <w:ind w:left="1418" w:hanging="1418"/>
              <w:rPr>
                <w:lang w:val="ru-RU"/>
              </w:rPr>
            </w:pPr>
            <w:r w:rsidRPr="000D039F">
              <w:rPr>
                <w:lang w:val="ru-RU"/>
              </w:rPr>
              <w:t>LAT/LON</w:t>
            </w:r>
          </w:p>
        </w:tc>
        <w:tc>
          <w:tcPr>
            <w:tcW w:w="663" w:type="pct"/>
          </w:tcPr>
          <w:p w14:paraId="4738AAB1" w14:textId="5B724AB6" w:rsidR="00100307" w:rsidRPr="000D039F" w:rsidRDefault="00100307" w:rsidP="002B408A">
            <w:pPr>
              <w:tabs>
                <w:tab w:val="clear" w:pos="1134"/>
              </w:tabs>
              <w:spacing w:before="40"/>
              <w:ind w:left="1418" w:hanging="1418"/>
              <w:rPr>
                <w:lang w:val="ru-RU"/>
              </w:rPr>
            </w:pPr>
          </w:p>
        </w:tc>
        <w:tc>
          <w:tcPr>
            <w:tcW w:w="3528" w:type="pct"/>
          </w:tcPr>
          <w:p w14:paraId="63F9224A" w14:textId="06496954" w:rsidR="00100307" w:rsidRPr="000D039F" w:rsidRDefault="00100307" w:rsidP="002B408A">
            <w:pPr>
              <w:tabs>
                <w:tab w:val="clear" w:pos="1134"/>
              </w:tabs>
              <w:spacing w:before="40"/>
              <w:jc w:val="left"/>
              <w:rPr>
                <w:lang w:val="ru-RU"/>
              </w:rPr>
            </w:pPr>
            <w:r w:rsidRPr="000D039F">
              <w:rPr>
                <w:lang w:val="ru-RU"/>
              </w:rPr>
              <w:t>Широта/долгота</w:t>
            </w:r>
          </w:p>
        </w:tc>
      </w:tr>
      <w:tr w:rsidR="00100307" w:rsidRPr="000D039F" w14:paraId="494CF934" w14:textId="77777777" w:rsidTr="006A77B7">
        <w:trPr>
          <w:trHeight w:val="285"/>
        </w:trPr>
        <w:tc>
          <w:tcPr>
            <w:tcW w:w="809" w:type="pct"/>
          </w:tcPr>
          <w:p w14:paraId="3DC21E12" w14:textId="2901299E" w:rsidR="00100307" w:rsidRPr="000D039F" w:rsidRDefault="00100307" w:rsidP="002B408A">
            <w:pPr>
              <w:tabs>
                <w:tab w:val="clear" w:pos="1134"/>
              </w:tabs>
              <w:spacing w:before="40"/>
              <w:ind w:left="1418" w:hanging="1418"/>
              <w:rPr>
                <w:lang w:val="ru-RU"/>
              </w:rPr>
            </w:pPr>
            <w:r w:rsidRPr="000D039F">
              <w:rPr>
                <w:lang w:val="ru-RU"/>
              </w:rPr>
              <w:t>LE</w:t>
            </w:r>
          </w:p>
        </w:tc>
        <w:tc>
          <w:tcPr>
            <w:tcW w:w="663" w:type="pct"/>
          </w:tcPr>
          <w:p w14:paraId="5B087034" w14:textId="4AA900E8" w:rsidR="00100307" w:rsidRPr="000D039F" w:rsidRDefault="00100307" w:rsidP="002B408A">
            <w:pPr>
              <w:tabs>
                <w:tab w:val="clear" w:pos="1134"/>
              </w:tabs>
              <w:spacing w:before="40"/>
              <w:ind w:left="1418" w:hanging="1418"/>
              <w:rPr>
                <w:lang w:val="ru-RU"/>
              </w:rPr>
            </w:pPr>
          </w:p>
        </w:tc>
        <w:tc>
          <w:tcPr>
            <w:tcW w:w="3528" w:type="pct"/>
          </w:tcPr>
          <w:p w14:paraId="6DC568A8" w14:textId="2F99FE57" w:rsidR="00100307" w:rsidRPr="000D039F" w:rsidRDefault="00100307" w:rsidP="002B408A">
            <w:pPr>
              <w:tabs>
                <w:tab w:val="clear" w:pos="1134"/>
              </w:tabs>
              <w:spacing w:before="40"/>
              <w:jc w:val="left"/>
              <w:rPr>
                <w:lang w:val="ru-RU"/>
              </w:rPr>
            </w:pPr>
            <w:r w:rsidRPr="000D039F">
              <w:rPr>
                <w:lang w:val="ru-RU"/>
              </w:rPr>
              <w:t>Выбор ориентиров на местности</w:t>
            </w:r>
          </w:p>
        </w:tc>
      </w:tr>
      <w:tr w:rsidR="00100307" w:rsidRPr="000D039F" w14:paraId="07733273" w14:textId="77777777" w:rsidTr="006A77B7">
        <w:trPr>
          <w:trHeight w:val="285"/>
        </w:trPr>
        <w:tc>
          <w:tcPr>
            <w:tcW w:w="809" w:type="pct"/>
          </w:tcPr>
          <w:p w14:paraId="25A6E798" w14:textId="6963082B" w:rsidR="00100307" w:rsidRPr="000D039F" w:rsidRDefault="00100307" w:rsidP="002B408A">
            <w:pPr>
              <w:tabs>
                <w:tab w:val="clear" w:pos="1134"/>
              </w:tabs>
              <w:spacing w:before="40"/>
              <w:ind w:left="1418" w:hanging="1418"/>
              <w:rPr>
                <w:lang w:val="ru-RU"/>
              </w:rPr>
            </w:pPr>
            <w:r w:rsidRPr="000D039F">
              <w:rPr>
                <w:lang w:val="ru-RU"/>
              </w:rPr>
              <w:t>LEO</w:t>
            </w:r>
          </w:p>
        </w:tc>
        <w:tc>
          <w:tcPr>
            <w:tcW w:w="663" w:type="pct"/>
          </w:tcPr>
          <w:p w14:paraId="0F0F834B" w14:textId="41BF1EA8" w:rsidR="00100307" w:rsidRPr="000D039F" w:rsidRDefault="00100307" w:rsidP="002B408A">
            <w:pPr>
              <w:tabs>
                <w:tab w:val="clear" w:pos="1134"/>
              </w:tabs>
              <w:spacing w:before="40"/>
              <w:ind w:left="1418" w:hanging="1418"/>
              <w:rPr>
                <w:lang w:val="ru-RU"/>
              </w:rPr>
            </w:pPr>
            <w:r w:rsidRPr="000D039F">
              <w:rPr>
                <w:lang w:val="ru-RU"/>
              </w:rPr>
              <w:t>НОО</w:t>
            </w:r>
          </w:p>
        </w:tc>
        <w:tc>
          <w:tcPr>
            <w:tcW w:w="3528" w:type="pct"/>
          </w:tcPr>
          <w:p w14:paraId="612C9C40" w14:textId="5C07DEB5" w:rsidR="00100307" w:rsidRPr="000D039F" w:rsidRDefault="00100307" w:rsidP="002B408A">
            <w:pPr>
              <w:tabs>
                <w:tab w:val="clear" w:pos="1134"/>
              </w:tabs>
              <w:spacing w:before="40"/>
              <w:jc w:val="left"/>
              <w:rPr>
                <w:lang w:val="ru-RU"/>
              </w:rPr>
            </w:pPr>
            <w:r w:rsidRPr="000D039F">
              <w:rPr>
                <w:lang w:val="ru-RU"/>
              </w:rPr>
              <w:t>Низкая околоземная орбита</w:t>
            </w:r>
          </w:p>
        </w:tc>
      </w:tr>
      <w:tr w:rsidR="00100307" w:rsidRPr="000D039F" w14:paraId="43666346" w14:textId="77777777" w:rsidTr="006A77B7">
        <w:trPr>
          <w:trHeight w:val="285"/>
        </w:trPr>
        <w:tc>
          <w:tcPr>
            <w:tcW w:w="809" w:type="pct"/>
          </w:tcPr>
          <w:p w14:paraId="02C543A3" w14:textId="49FB4CB2" w:rsidR="00100307" w:rsidRPr="000D039F" w:rsidRDefault="00100307" w:rsidP="002B408A">
            <w:pPr>
              <w:tabs>
                <w:tab w:val="clear" w:pos="1134"/>
              </w:tabs>
              <w:spacing w:before="40"/>
              <w:ind w:left="1418" w:hanging="1418"/>
              <w:rPr>
                <w:lang w:val="ru-RU"/>
              </w:rPr>
            </w:pPr>
            <w:r w:rsidRPr="000D039F">
              <w:rPr>
                <w:lang w:val="ru-RU"/>
              </w:rPr>
              <w:t>LEOP</w:t>
            </w:r>
          </w:p>
        </w:tc>
        <w:tc>
          <w:tcPr>
            <w:tcW w:w="663" w:type="pct"/>
          </w:tcPr>
          <w:p w14:paraId="64C07B83" w14:textId="34F7B121" w:rsidR="00100307" w:rsidRPr="000D039F" w:rsidRDefault="00100307" w:rsidP="002B408A">
            <w:pPr>
              <w:tabs>
                <w:tab w:val="clear" w:pos="1134"/>
              </w:tabs>
              <w:spacing w:before="40"/>
              <w:ind w:left="1418" w:hanging="1418"/>
              <w:rPr>
                <w:lang w:val="ru-RU"/>
              </w:rPr>
            </w:pPr>
            <w:r w:rsidRPr="000D039F">
              <w:rPr>
                <w:lang w:val="ru-RU"/>
              </w:rPr>
              <w:t>ЛЕОП</w:t>
            </w:r>
          </w:p>
        </w:tc>
        <w:tc>
          <w:tcPr>
            <w:tcW w:w="3528" w:type="pct"/>
          </w:tcPr>
          <w:p w14:paraId="474F2C61" w14:textId="1D52FDA1" w:rsidR="00100307" w:rsidRPr="000D039F" w:rsidRDefault="00100307" w:rsidP="002B408A">
            <w:pPr>
              <w:tabs>
                <w:tab w:val="clear" w:pos="1134"/>
              </w:tabs>
              <w:spacing w:before="40"/>
              <w:jc w:val="left"/>
              <w:rPr>
                <w:lang w:val="ru-RU"/>
              </w:rPr>
            </w:pPr>
            <w:r w:rsidRPr="000D039F">
              <w:rPr>
                <w:lang w:val="ru-RU"/>
              </w:rPr>
              <w:t>Фаза запуска и начала функционирования на орбите</w:t>
            </w:r>
          </w:p>
        </w:tc>
      </w:tr>
      <w:tr w:rsidR="00100307" w:rsidRPr="000D039F" w14:paraId="7FEE948C" w14:textId="77777777" w:rsidTr="006A77B7">
        <w:trPr>
          <w:trHeight w:val="285"/>
        </w:trPr>
        <w:tc>
          <w:tcPr>
            <w:tcW w:w="809" w:type="pct"/>
          </w:tcPr>
          <w:p w14:paraId="7AEB4D47" w14:textId="7EC5C5F4" w:rsidR="00100307" w:rsidRPr="000D039F" w:rsidRDefault="00100307" w:rsidP="002B408A">
            <w:pPr>
              <w:tabs>
                <w:tab w:val="clear" w:pos="1134"/>
              </w:tabs>
              <w:spacing w:before="40"/>
              <w:ind w:left="1418" w:hanging="1418"/>
              <w:rPr>
                <w:lang w:val="ru-RU"/>
              </w:rPr>
            </w:pPr>
            <w:r w:rsidRPr="000D039F">
              <w:rPr>
                <w:lang w:val="ru-RU"/>
              </w:rPr>
              <w:t>LeRC</w:t>
            </w:r>
          </w:p>
        </w:tc>
        <w:tc>
          <w:tcPr>
            <w:tcW w:w="663" w:type="pct"/>
          </w:tcPr>
          <w:p w14:paraId="300099D9" w14:textId="5094A77C" w:rsidR="00100307" w:rsidRPr="000D039F" w:rsidRDefault="00100307" w:rsidP="002B408A">
            <w:pPr>
              <w:tabs>
                <w:tab w:val="clear" w:pos="1134"/>
              </w:tabs>
              <w:spacing w:before="40"/>
              <w:ind w:left="1418" w:hanging="1418"/>
              <w:rPr>
                <w:lang w:val="ru-RU"/>
              </w:rPr>
            </w:pPr>
          </w:p>
        </w:tc>
        <w:tc>
          <w:tcPr>
            <w:tcW w:w="3528" w:type="pct"/>
          </w:tcPr>
          <w:p w14:paraId="221AF9D1" w14:textId="01BB6905" w:rsidR="00100307" w:rsidRPr="000D039F" w:rsidRDefault="00100307" w:rsidP="002B408A">
            <w:pPr>
              <w:tabs>
                <w:tab w:val="clear" w:pos="1134"/>
              </w:tabs>
              <w:spacing w:before="40"/>
              <w:jc w:val="left"/>
              <w:rPr>
                <w:lang w:val="ru-RU"/>
              </w:rPr>
            </w:pPr>
            <w:r w:rsidRPr="000D039F">
              <w:rPr>
                <w:lang w:val="ru-RU"/>
              </w:rPr>
              <w:t>См. GRC</w:t>
            </w:r>
          </w:p>
        </w:tc>
      </w:tr>
      <w:tr w:rsidR="00100307" w:rsidRPr="000D039F" w14:paraId="1B3BF1C8" w14:textId="77777777" w:rsidTr="006A77B7">
        <w:trPr>
          <w:trHeight w:val="285"/>
        </w:trPr>
        <w:tc>
          <w:tcPr>
            <w:tcW w:w="809" w:type="pct"/>
          </w:tcPr>
          <w:p w14:paraId="6D04DACD" w14:textId="65B74FD5" w:rsidR="00100307" w:rsidRPr="000D039F" w:rsidRDefault="00100307" w:rsidP="002B408A">
            <w:pPr>
              <w:tabs>
                <w:tab w:val="clear" w:pos="1134"/>
              </w:tabs>
              <w:spacing w:before="40"/>
              <w:ind w:left="1418" w:hanging="1418"/>
              <w:rPr>
                <w:lang w:val="ru-RU"/>
              </w:rPr>
            </w:pPr>
            <w:r w:rsidRPr="000D039F">
              <w:rPr>
                <w:lang w:val="ru-RU"/>
              </w:rPr>
              <w:t>LGSOWG</w:t>
            </w:r>
          </w:p>
        </w:tc>
        <w:tc>
          <w:tcPr>
            <w:tcW w:w="663" w:type="pct"/>
          </w:tcPr>
          <w:p w14:paraId="6E4AC9C7" w14:textId="71EA2CC4" w:rsidR="00100307" w:rsidRPr="000D039F" w:rsidRDefault="00100307" w:rsidP="002B408A">
            <w:pPr>
              <w:tabs>
                <w:tab w:val="clear" w:pos="1134"/>
              </w:tabs>
              <w:spacing w:before="40"/>
              <w:ind w:left="1418" w:hanging="1418"/>
              <w:rPr>
                <w:lang w:val="ru-RU"/>
              </w:rPr>
            </w:pPr>
          </w:p>
        </w:tc>
        <w:tc>
          <w:tcPr>
            <w:tcW w:w="3528" w:type="pct"/>
          </w:tcPr>
          <w:p w14:paraId="462BD94B" w14:textId="299E9ACB" w:rsidR="00100307" w:rsidRPr="000D039F" w:rsidRDefault="00100307" w:rsidP="002B408A">
            <w:pPr>
              <w:tabs>
                <w:tab w:val="clear" w:pos="1134"/>
              </w:tabs>
              <w:spacing w:before="40"/>
              <w:jc w:val="left"/>
              <w:rPr>
                <w:lang w:val="ru-RU"/>
              </w:rPr>
            </w:pPr>
            <w:r w:rsidRPr="000D039F">
              <w:rPr>
                <w:lang w:val="ru-RU"/>
              </w:rPr>
              <w:t xml:space="preserve">Рабочая группа по вопросам эксплуатации наземных станций </w:t>
            </w:r>
            <w:r w:rsidRPr="000D039F">
              <w:rPr>
                <w:color w:val="333333"/>
                <w:shd w:val="clear" w:color="auto" w:fill="F5F5F5"/>
                <w:lang w:val="ru-RU"/>
              </w:rPr>
              <w:t>"Лэндсат"</w:t>
            </w:r>
          </w:p>
        </w:tc>
      </w:tr>
      <w:tr w:rsidR="00100307" w:rsidRPr="000D039F" w14:paraId="172706E6" w14:textId="77777777" w:rsidTr="006A77B7">
        <w:trPr>
          <w:trHeight w:val="285"/>
        </w:trPr>
        <w:tc>
          <w:tcPr>
            <w:tcW w:w="809" w:type="pct"/>
          </w:tcPr>
          <w:p w14:paraId="20858A43" w14:textId="4F405FA0" w:rsidR="00100307" w:rsidRPr="000D039F" w:rsidRDefault="00100307" w:rsidP="002B408A">
            <w:pPr>
              <w:tabs>
                <w:tab w:val="clear" w:pos="1134"/>
              </w:tabs>
              <w:spacing w:before="40"/>
              <w:ind w:left="1418" w:hanging="1418"/>
              <w:rPr>
                <w:lang w:val="ru-RU"/>
              </w:rPr>
            </w:pPr>
            <w:r w:rsidRPr="000D039F">
              <w:rPr>
                <w:lang w:val="ru-RU"/>
              </w:rPr>
              <w:t>LHCP</w:t>
            </w:r>
          </w:p>
        </w:tc>
        <w:tc>
          <w:tcPr>
            <w:tcW w:w="663" w:type="pct"/>
          </w:tcPr>
          <w:p w14:paraId="3E160222" w14:textId="149CD93D" w:rsidR="00100307" w:rsidRPr="000D039F" w:rsidRDefault="00100307" w:rsidP="002B408A">
            <w:pPr>
              <w:tabs>
                <w:tab w:val="clear" w:pos="1134"/>
              </w:tabs>
              <w:spacing w:before="40"/>
              <w:ind w:left="1418" w:hanging="1418"/>
              <w:rPr>
                <w:lang w:val="ru-RU"/>
              </w:rPr>
            </w:pPr>
            <w:r w:rsidRPr="000D039F">
              <w:rPr>
                <w:lang w:val="ru-RU"/>
              </w:rPr>
              <w:t>LHCP</w:t>
            </w:r>
          </w:p>
        </w:tc>
        <w:tc>
          <w:tcPr>
            <w:tcW w:w="3528" w:type="pct"/>
          </w:tcPr>
          <w:p w14:paraId="6D5CAB5D" w14:textId="6046B553" w:rsidR="00100307" w:rsidRPr="000D039F" w:rsidRDefault="00100307" w:rsidP="002B408A">
            <w:pPr>
              <w:tabs>
                <w:tab w:val="clear" w:pos="1134"/>
              </w:tabs>
              <w:spacing w:before="40"/>
              <w:jc w:val="left"/>
              <w:rPr>
                <w:lang w:val="ru-RU"/>
              </w:rPr>
            </w:pPr>
            <w:r w:rsidRPr="000D039F">
              <w:rPr>
                <w:lang w:val="ru-RU"/>
              </w:rPr>
              <w:t>Левосторонняя круговая поляризация</w:t>
            </w:r>
          </w:p>
        </w:tc>
      </w:tr>
      <w:tr w:rsidR="00100307" w:rsidRPr="000D039F" w14:paraId="55B53BAA" w14:textId="77777777" w:rsidTr="006A77B7">
        <w:trPr>
          <w:trHeight w:val="285"/>
        </w:trPr>
        <w:tc>
          <w:tcPr>
            <w:tcW w:w="809" w:type="pct"/>
          </w:tcPr>
          <w:p w14:paraId="63FC1E92" w14:textId="24BEC393" w:rsidR="00100307" w:rsidRPr="000D039F" w:rsidRDefault="00100307" w:rsidP="002B408A">
            <w:pPr>
              <w:tabs>
                <w:tab w:val="clear" w:pos="1134"/>
              </w:tabs>
              <w:spacing w:before="40"/>
              <w:ind w:left="1418" w:hanging="1418"/>
              <w:rPr>
                <w:lang w:val="ru-RU"/>
              </w:rPr>
            </w:pPr>
            <w:r w:rsidRPr="000D039F">
              <w:rPr>
                <w:lang w:val="ru-RU"/>
              </w:rPr>
              <w:t>LIDAR</w:t>
            </w:r>
          </w:p>
        </w:tc>
        <w:tc>
          <w:tcPr>
            <w:tcW w:w="663" w:type="pct"/>
          </w:tcPr>
          <w:p w14:paraId="5A2DAB11" w14:textId="13A72BE3" w:rsidR="00100307" w:rsidRPr="000D039F" w:rsidRDefault="00100307" w:rsidP="002B408A">
            <w:pPr>
              <w:tabs>
                <w:tab w:val="clear" w:pos="1134"/>
              </w:tabs>
              <w:spacing w:before="40"/>
              <w:ind w:left="1418" w:hanging="1418"/>
              <w:rPr>
                <w:lang w:val="ru-RU"/>
              </w:rPr>
            </w:pPr>
            <w:r w:rsidRPr="000D039F">
              <w:rPr>
                <w:lang w:val="ru-RU"/>
              </w:rPr>
              <w:t>ЛИДАР</w:t>
            </w:r>
          </w:p>
        </w:tc>
        <w:tc>
          <w:tcPr>
            <w:tcW w:w="3528" w:type="pct"/>
          </w:tcPr>
          <w:p w14:paraId="250897D3" w14:textId="0F4B6B2D" w:rsidR="00100307" w:rsidRPr="000D039F" w:rsidRDefault="00100307" w:rsidP="002B408A">
            <w:pPr>
              <w:tabs>
                <w:tab w:val="clear" w:pos="1134"/>
              </w:tabs>
              <w:spacing w:before="40"/>
              <w:jc w:val="left"/>
              <w:rPr>
                <w:lang w:val="ru-RU"/>
              </w:rPr>
            </w:pPr>
            <w:r w:rsidRPr="000D039F">
              <w:rPr>
                <w:lang w:val="ru-RU"/>
              </w:rPr>
              <w:t>Лазерный дальномер</w:t>
            </w:r>
          </w:p>
        </w:tc>
      </w:tr>
      <w:tr w:rsidR="00100307" w:rsidRPr="000D039F" w14:paraId="58EF22F5" w14:textId="77777777" w:rsidTr="006A77B7">
        <w:trPr>
          <w:trHeight w:val="285"/>
        </w:trPr>
        <w:tc>
          <w:tcPr>
            <w:tcW w:w="809" w:type="pct"/>
          </w:tcPr>
          <w:p w14:paraId="2E27AC68" w14:textId="691CEA04" w:rsidR="00100307" w:rsidRPr="000D039F" w:rsidRDefault="00100307" w:rsidP="002B408A">
            <w:pPr>
              <w:tabs>
                <w:tab w:val="clear" w:pos="1134"/>
              </w:tabs>
              <w:spacing w:before="40"/>
              <w:ind w:left="1418" w:hanging="1418"/>
              <w:rPr>
                <w:lang w:val="ru-RU"/>
              </w:rPr>
            </w:pPr>
            <w:r w:rsidRPr="000D039F">
              <w:rPr>
                <w:lang w:val="ru-RU"/>
              </w:rPr>
              <w:t>LMT</w:t>
            </w:r>
          </w:p>
        </w:tc>
        <w:tc>
          <w:tcPr>
            <w:tcW w:w="663" w:type="pct"/>
          </w:tcPr>
          <w:p w14:paraId="430DDE6F" w14:textId="44A51CFC" w:rsidR="00100307" w:rsidRPr="000D039F" w:rsidRDefault="00100307" w:rsidP="002B408A">
            <w:pPr>
              <w:tabs>
                <w:tab w:val="clear" w:pos="1134"/>
              </w:tabs>
              <w:spacing w:before="40"/>
              <w:ind w:left="1418" w:hanging="1418"/>
              <w:rPr>
                <w:lang w:val="ru-RU"/>
              </w:rPr>
            </w:pPr>
          </w:p>
        </w:tc>
        <w:tc>
          <w:tcPr>
            <w:tcW w:w="3528" w:type="pct"/>
          </w:tcPr>
          <w:p w14:paraId="061B1B33" w14:textId="583E6B93" w:rsidR="00100307" w:rsidRPr="000D039F" w:rsidRDefault="00100307" w:rsidP="002B408A">
            <w:pPr>
              <w:tabs>
                <w:tab w:val="clear" w:pos="1134"/>
              </w:tabs>
              <w:spacing w:before="40"/>
              <w:jc w:val="left"/>
              <w:rPr>
                <w:lang w:val="ru-RU"/>
              </w:rPr>
            </w:pPr>
            <w:r w:rsidRPr="000D039F">
              <w:rPr>
                <w:lang w:val="ru-RU"/>
              </w:rPr>
              <w:t>Среднее местное время</w:t>
            </w:r>
          </w:p>
        </w:tc>
      </w:tr>
      <w:tr w:rsidR="00100307" w:rsidRPr="000D039F" w14:paraId="301BAAF9" w14:textId="77777777" w:rsidTr="006A77B7">
        <w:trPr>
          <w:trHeight w:val="285"/>
        </w:trPr>
        <w:tc>
          <w:tcPr>
            <w:tcW w:w="809" w:type="pct"/>
          </w:tcPr>
          <w:p w14:paraId="5183AFFB" w14:textId="307AD67E" w:rsidR="00100307" w:rsidRPr="000D039F" w:rsidRDefault="00100307" w:rsidP="002B408A">
            <w:pPr>
              <w:tabs>
                <w:tab w:val="clear" w:pos="1134"/>
              </w:tabs>
              <w:spacing w:before="40"/>
              <w:ind w:left="1418" w:hanging="1418"/>
              <w:rPr>
                <w:lang w:val="ru-RU"/>
              </w:rPr>
            </w:pPr>
            <w:r w:rsidRPr="000D039F">
              <w:rPr>
                <w:lang w:val="ru-RU"/>
              </w:rPr>
              <w:t>LOS</w:t>
            </w:r>
          </w:p>
        </w:tc>
        <w:tc>
          <w:tcPr>
            <w:tcW w:w="663" w:type="pct"/>
          </w:tcPr>
          <w:p w14:paraId="44031F01" w14:textId="0D55D514" w:rsidR="00100307" w:rsidRPr="000D039F" w:rsidRDefault="00100307" w:rsidP="002B408A">
            <w:pPr>
              <w:tabs>
                <w:tab w:val="clear" w:pos="1134"/>
              </w:tabs>
              <w:spacing w:before="40"/>
              <w:ind w:left="1418" w:hanging="1418"/>
              <w:rPr>
                <w:lang w:val="ru-RU"/>
              </w:rPr>
            </w:pPr>
          </w:p>
        </w:tc>
        <w:tc>
          <w:tcPr>
            <w:tcW w:w="3528" w:type="pct"/>
          </w:tcPr>
          <w:p w14:paraId="46C935A4" w14:textId="59146614" w:rsidR="00100307" w:rsidRPr="000D039F" w:rsidRDefault="00100307" w:rsidP="002B408A">
            <w:pPr>
              <w:tabs>
                <w:tab w:val="clear" w:pos="1134"/>
              </w:tabs>
              <w:spacing w:before="40"/>
              <w:jc w:val="left"/>
              <w:rPr>
                <w:lang w:val="ru-RU"/>
              </w:rPr>
            </w:pPr>
            <w:r w:rsidRPr="000D039F">
              <w:rPr>
                <w:lang w:val="ru-RU"/>
              </w:rPr>
              <w:t>Потеря сигнала</w:t>
            </w:r>
          </w:p>
        </w:tc>
      </w:tr>
      <w:tr w:rsidR="00100307" w:rsidRPr="000D039F" w14:paraId="4F6401B3" w14:textId="77777777" w:rsidTr="006A77B7">
        <w:trPr>
          <w:trHeight w:val="285"/>
        </w:trPr>
        <w:tc>
          <w:tcPr>
            <w:tcW w:w="809" w:type="pct"/>
          </w:tcPr>
          <w:p w14:paraId="7072BC1B" w14:textId="4AA218A0" w:rsidR="00100307" w:rsidRPr="000D039F" w:rsidRDefault="00100307" w:rsidP="002B408A">
            <w:pPr>
              <w:tabs>
                <w:tab w:val="clear" w:pos="1134"/>
              </w:tabs>
              <w:spacing w:before="40"/>
              <w:ind w:left="1418" w:hanging="1418"/>
              <w:rPr>
                <w:lang w:val="ru-RU"/>
              </w:rPr>
            </w:pPr>
            <w:r w:rsidRPr="000D039F">
              <w:rPr>
                <w:lang w:val="ru-RU"/>
              </w:rPr>
              <w:t>LPA</w:t>
            </w:r>
          </w:p>
        </w:tc>
        <w:tc>
          <w:tcPr>
            <w:tcW w:w="663" w:type="pct"/>
          </w:tcPr>
          <w:p w14:paraId="7CA74D5E" w14:textId="30DC1877" w:rsidR="00100307" w:rsidRPr="000D039F" w:rsidRDefault="00100307" w:rsidP="002B408A">
            <w:pPr>
              <w:tabs>
                <w:tab w:val="clear" w:pos="1134"/>
              </w:tabs>
              <w:spacing w:before="40"/>
              <w:ind w:left="1418" w:hanging="1418"/>
              <w:rPr>
                <w:lang w:val="ru-RU"/>
              </w:rPr>
            </w:pPr>
          </w:p>
        </w:tc>
        <w:tc>
          <w:tcPr>
            <w:tcW w:w="3528" w:type="pct"/>
          </w:tcPr>
          <w:p w14:paraId="39500F34" w14:textId="67ECDF5A" w:rsidR="00100307" w:rsidRPr="000D039F" w:rsidRDefault="00100307" w:rsidP="002B408A">
            <w:pPr>
              <w:tabs>
                <w:tab w:val="clear" w:pos="1134"/>
              </w:tabs>
              <w:spacing w:before="40"/>
              <w:jc w:val="left"/>
              <w:rPr>
                <w:lang w:val="ru-RU"/>
              </w:rPr>
            </w:pPr>
            <w:r w:rsidRPr="000D039F">
              <w:rPr>
                <w:lang w:val="ru-RU"/>
              </w:rPr>
              <w:t>Маломощный усилитель</w:t>
            </w:r>
          </w:p>
        </w:tc>
      </w:tr>
      <w:tr w:rsidR="00100307" w:rsidRPr="000D039F" w14:paraId="3A569078" w14:textId="77777777" w:rsidTr="006A77B7">
        <w:trPr>
          <w:trHeight w:val="285"/>
        </w:trPr>
        <w:tc>
          <w:tcPr>
            <w:tcW w:w="809" w:type="pct"/>
          </w:tcPr>
          <w:p w14:paraId="551C6AA2" w14:textId="25F11F37" w:rsidR="00100307" w:rsidRPr="000D039F" w:rsidRDefault="00100307" w:rsidP="002B408A">
            <w:pPr>
              <w:tabs>
                <w:tab w:val="clear" w:pos="1134"/>
              </w:tabs>
              <w:spacing w:before="40"/>
              <w:ind w:left="1418" w:hanging="1418"/>
              <w:rPr>
                <w:lang w:val="ru-RU"/>
              </w:rPr>
            </w:pPr>
            <w:r w:rsidRPr="000D039F">
              <w:rPr>
                <w:lang w:val="ru-RU"/>
              </w:rPr>
              <w:t>lpi</w:t>
            </w:r>
          </w:p>
        </w:tc>
        <w:tc>
          <w:tcPr>
            <w:tcW w:w="663" w:type="pct"/>
          </w:tcPr>
          <w:p w14:paraId="3E339C19" w14:textId="06A3498D" w:rsidR="00100307" w:rsidRPr="000D039F" w:rsidRDefault="00100307" w:rsidP="002B408A">
            <w:pPr>
              <w:tabs>
                <w:tab w:val="clear" w:pos="1134"/>
              </w:tabs>
              <w:spacing w:before="40"/>
              <w:ind w:left="1418" w:hanging="1418"/>
              <w:rPr>
                <w:lang w:val="ru-RU"/>
              </w:rPr>
            </w:pPr>
          </w:p>
        </w:tc>
        <w:tc>
          <w:tcPr>
            <w:tcW w:w="3528" w:type="pct"/>
          </w:tcPr>
          <w:p w14:paraId="5CF83D5A" w14:textId="3BD7779C" w:rsidR="00100307" w:rsidRPr="000D039F" w:rsidRDefault="00100307" w:rsidP="002B408A">
            <w:pPr>
              <w:tabs>
                <w:tab w:val="clear" w:pos="1134"/>
              </w:tabs>
              <w:spacing w:before="40"/>
              <w:jc w:val="left"/>
              <w:rPr>
                <w:lang w:val="ru-RU"/>
              </w:rPr>
            </w:pPr>
            <w:r w:rsidRPr="000D039F">
              <w:rPr>
                <w:lang w:val="ru-RU"/>
              </w:rPr>
              <w:t>Линии на дюйм</w:t>
            </w:r>
          </w:p>
        </w:tc>
      </w:tr>
      <w:tr w:rsidR="00100307" w:rsidRPr="000D039F" w14:paraId="600C230E" w14:textId="77777777" w:rsidTr="006A77B7">
        <w:trPr>
          <w:trHeight w:val="285"/>
        </w:trPr>
        <w:tc>
          <w:tcPr>
            <w:tcW w:w="809" w:type="pct"/>
          </w:tcPr>
          <w:p w14:paraId="477DB3B1" w14:textId="4CA9B53D" w:rsidR="00100307" w:rsidRPr="000D039F" w:rsidRDefault="00100307" w:rsidP="002B408A">
            <w:pPr>
              <w:tabs>
                <w:tab w:val="clear" w:pos="1134"/>
              </w:tabs>
              <w:spacing w:before="40"/>
              <w:ind w:left="1418" w:hanging="1418"/>
              <w:rPr>
                <w:lang w:val="ru-RU"/>
              </w:rPr>
            </w:pPr>
            <w:r w:rsidRPr="000D039F">
              <w:rPr>
                <w:lang w:val="ru-RU"/>
              </w:rPr>
              <w:t>lpm</w:t>
            </w:r>
          </w:p>
        </w:tc>
        <w:tc>
          <w:tcPr>
            <w:tcW w:w="663" w:type="pct"/>
          </w:tcPr>
          <w:p w14:paraId="3C637B12" w14:textId="4149622A" w:rsidR="00100307" w:rsidRPr="000D039F" w:rsidRDefault="00100307" w:rsidP="002B408A">
            <w:pPr>
              <w:tabs>
                <w:tab w:val="clear" w:pos="1134"/>
              </w:tabs>
              <w:spacing w:before="40"/>
              <w:ind w:left="1418" w:hanging="1418"/>
              <w:rPr>
                <w:lang w:val="ru-RU"/>
              </w:rPr>
            </w:pPr>
          </w:p>
        </w:tc>
        <w:tc>
          <w:tcPr>
            <w:tcW w:w="3528" w:type="pct"/>
          </w:tcPr>
          <w:p w14:paraId="4F753F59" w14:textId="2CB6D940" w:rsidR="00100307" w:rsidRPr="000D039F" w:rsidRDefault="00100307" w:rsidP="002B408A">
            <w:pPr>
              <w:tabs>
                <w:tab w:val="clear" w:pos="1134"/>
              </w:tabs>
              <w:spacing w:before="40"/>
              <w:jc w:val="left"/>
              <w:rPr>
                <w:lang w:val="ru-RU"/>
              </w:rPr>
            </w:pPr>
            <w:r w:rsidRPr="000D039F">
              <w:rPr>
                <w:lang w:val="ru-RU"/>
              </w:rPr>
              <w:t>Линии в минуту</w:t>
            </w:r>
          </w:p>
        </w:tc>
      </w:tr>
      <w:tr w:rsidR="00100307" w:rsidRPr="000D039F" w14:paraId="0D971405" w14:textId="77777777" w:rsidTr="006A77B7">
        <w:trPr>
          <w:trHeight w:val="285"/>
        </w:trPr>
        <w:tc>
          <w:tcPr>
            <w:tcW w:w="809" w:type="pct"/>
          </w:tcPr>
          <w:p w14:paraId="4F356CE7" w14:textId="77E7C65A" w:rsidR="00100307" w:rsidRPr="000D039F" w:rsidRDefault="00100307" w:rsidP="002B408A">
            <w:pPr>
              <w:tabs>
                <w:tab w:val="clear" w:pos="1134"/>
              </w:tabs>
              <w:spacing w:before="40"/>
              <w:ind w:left="1418" w:hanging="1418"/>
              <w:rPr>
                <w:lang w:val="ru-RU"/>
              </w:rPr>
            </w:pPr>
            <w:r w:rsidRPr="000D039F">
              <w:rPr>
                <w:lang w:val="ru-RU"/>
              </w:rPr>
              <w:t>LRIT</w:t>
            </w:r>
          </w:p>
        </w:tc>
        <w:tc>
          <w:tcPr>
            <w:tcW w:w="663" w:type="pct"/>
          </w:tcPr>
          <w:p w14:paraId="4F9FC870" w14:textId="7DB93AFF" w:rsidR="00100307" w:rsidRPr="000D039F" w:rsidRDefault="00100307" w:rsidP="002B408A">
            <w:pPr>
              <w:tabs>
                <w:tab w:val="clear" w:pos="1134"/>
              </w:tabs>
              <w:spacing w:before="40"/>
              <w:ind w:left="1418" w:hanging="1418"/>
              <w:rPr>
                <w:lang w:val="ru-RU"/>
              </w:rPr>
            </w:pPr>
            <w:r w:rsidRPr="000D039F">
              <w:rPr>
                <w:lang w:val="ru-RU"/>
              </w:rPr>
              <w:t>ЛРИТ</w:t>
            </w:r>
          </w:p>
        </w:tc>
        <w:tc>
          <w:tcPr>
            <w:tcW w:w="3528" w:type="pct"/>
          </w:tcPr>
          <w:p w14:paraId="3FD94774" w14:textId="4619452B" w:rsidR="00100307" w:rsidRPr="000D039F" w:rsidRDefault="00100307" w:rsidP="002B408A">
            <w:pPr>
              <w:tabs>
                <w:tab w:val="clear" w:pos="1134"/>
              </w:tabs>
              <w:spacing w:before="40"/>
              <w:jc w:val="left"/>
              <w:rPr>
                <w:lang w:val="ru-RU"/>
              </w:rPr>
            </w:pPr>
            <w:r w:rsidRPr="000D039F">
              <w:rPr>
                <w:lang w:val="ru-RU"/>
              </w:rPr>
              <w:t>Низкоскоростная передачи информации</w:t>
            </w:r>
          </w:p>
        </w:tc>
      </w:tr>
      <w:tr w:rsidR="00100307" w:rsidRPr="000D039F" w14:paraId="11B76403" w14:textId="77777777" w:rsidTr="006A77B7">
        <w:trPr>
          <w:trHeight w:val="285"/>
        </w:trPr>
        <w:tc>
          <w:tcPr>
            <w:tcW w:w="809" w:type="pct"/>
          </w:tcPr>
          <w:p w14:paraId="78AFA2FC" w14:textId="4384801C" w:rsidR="00100307" w:rsidRPr="000D039F" w:rsidRDefault="00100307" w:rsidP="002B408A">
            <w:pPr>
              <w:tabs>
                <w:tab w:val="clear" w:pos="1134"/>
              </w:tabs>
              <w:spacing w:before="40"/>
              <w:ind w:left="1418" w:hanging="1418"/>
              <w:rPr>
                <w:lang w:val="ru-RU"/>
              </w:rPr>
            </w:pPr>
            <w:r w:rsidRPr="000D039F">
              <w:rPr>
                <w:lang w:val="ru-RU"/>
              </w:rPr>
              <w:t>LRPT</w:t>
            </w:r>
          </w:p>
        </w:tc>
        <w:tc>
          <w:tcPr>
            <w:tcW w:w="663" w:type="pct"/>
          </w:tcPr>
          <w:p w14:paraId="050C91D7" w14:textId="527F5843" w:rsidR="00100307" w:rsidRPr="000D039F" w:rsidRDefault="00100307" w:rsidP="002B408A">
            <w:pPr>
              <w:tabs>
                <w:tab w:val="clear" w:pos="1134"/>
              </w:tabs>
              <w:spacing w:before="40"/>
              <w:ind w:left="1418" w:hanging="1418"/>
              <w:rPr>
                <w:lang w:val="ru-RU"/>
              </w:rPr>
            </w:pPr>
            <w:r w:rsidRPr="000D039F">
              <w:rPr>
                <w:lang w:val="ru-RU"/>
              </w:rPr>
              <w:t>ЛРПТ</w:t>
            </w:r>
          </w:p>
        </w:tc>
        <w:tc>
          <w:tcPr>
            <w:tcW w:w="3528" w:type="pct"/>
          </w:tcPr>
          <w:p w14:paraId="4E4394FC" w14:textId="7A69F3C7" w:rsidR="00100307" w:rsidRPr="000D039F" w:rsidRDefault="00100307" w:rsidP="002B408A">
            <w:pPr>
              <w:tabs>
                <w:tab w:val="clear" w:pos="1134"/>
              </w:tabs>
              <w:spacing w:before="40"/>
              <w:jc w:val="left"/>
              <w:rPr>
                <w:lang w:val="ru-RU"/>
              </w:rPr>
            </w:pPr>
            <w:r w:rsidRPr="000D039F">
              <w:rPr>
                <w:lang w:val="ru-RU"/>
              </w:rPr>
              <w:t>Передача изображений с низким разрешением</w:t>
            </w:r>
          </w:p>
        </w:tc>
      </w:tr>
      <w:tr w:rsidR="00100307" w:rsidRPr="000D039F" w14:paraId="67EF6080" w14:textId="77777777" w:rsidTr="006A77B7">
        <w:trPr>
          <w:trHeight w:val="285"/>
        </w:trPr>
        <w:tc>
          <w:tcPr>
            <w:tcW w:w="809" w:type="pct"/>
          </w:tcPr>
          <w:p w14:paraId="29EAF762" w14:textId="6555EEDB" w:rsidR="00100307" w:rsidRPr="000D039F" w:rsidRDefault="00100307" w:rsidP="002B408A">
            <w:pPr>
              <w:tabs>
                <w:tab w:val="clear" w:pos="1134"/>
              </w:tabs>
              <w:spacing w:before="40"/>
              <w:ind w:left="1418" w:hanging="1418"/>
              <w:rPr>
                <w:lang w:val="ru-RU"/>
              </w:rPr>
            </w:pPr>
            <w:r w:rsidRPr="000D039F">
              <w:rPr>
                <w:lang w:val="ru-RU"/>
              </w:rPr>
              <w:t>LUT</w:t>
            </w:r>
          </w:p>
        </w:tc>
        <w:tc>
          <w:tcPr>
            <w:tcW w:w="663" w:type="pct"/>
          </w:tcPr>
          <w:p w14:paraId="36214065" w14:textId="3747CB16" w:rsidR="00100307" w:rsidRPr="000D039F" w:rsidRDefault="00100307" w:rsidP="002B408A">
            <w:pPr>
              <w:tabs>
                <w:tab w:val="clear" w:pos="1134"/>
              </w:tabs>
              <w:spacing w:before="40"/>
              <w:ind w:left="1418" w:hanging="1418"/>
              <w:rPr>
                <w:lang w:val="ru-RU"/>
              </w:rPr>
            </w:pPr>
          </w:p>
        </w:tc>
        <w:tc>
          <w:tcPr>
            <w:tcW w:w="3528" w:type="pct"/>
          </w:tcPr>
          <w:p w14:paraId="34B03BB5" w14:textId="7776AE9F" w:rsidR="00100307" w:rsidRPr="000D039F" w:rsidRDefault="00100307" w:rsidP="002B408A">
            <w:pPr>
              <w:tabs>
                <w:tab w:val="clear" w:pos="1134"/>
              </w:tabs>
              <w:spacing w:before="40"/>
              <w:jc w:val="left"/>
              <w:rPr>
                <w:lang w:val="ru-RU"/>
              </w:rPr>
            </w:pPr>
            <w:r w:rsidRPr="000D039F">
              <w:rPr>
                <w:lang w:val="ru-RU"/>
              </w:rPr>
              <w:t>Справочная таблица или терминал местного пользователя</w:t>
            </w:r>
          </w:p>
        </w:tc>
      </w:tr>
      <w:tr w:rsidR="00100307" w:rsidRPr="000D039F" w14:paraId="4982D9DA" w14:textId="77777777" w:rsidTr="006A77B7">
        <w:trPr>
          <w:trHeight w:val="285"/>
        </w:trPr>
        <w:tc>
          <w:tcPr>
            <w:tcW w:w="809" w:type="pct"/>
          </w:tcPr>
          <w:p w14:paraId="0AFB2FD5" w14:textId="3BEC638D" w:rsidR="00100307" w:rsidRPr="000D039F" w:rsidRDefault="00100307" w:rsidP="002B408A">
            <w:pPr>
              <w:tabs>
                <w:tab w:val="clear" w:pos="1134"/>
              </w:tabs>
              <w:spacing w:before="40"/>
              <w:ind w:left="1418" w:hanging="1418"/>
              <w:rPr>
                <w:lang w:val="ru-RU"/>
              </w:rPr>
            </w:pPr>
            <w:r w:rsidRPr="000D039F">
              <w:rPr>
                <w:lang w:val="ru-RU"/>
              </w:rPr>
              <w:t>LW</w:t>
            </w:r>
          </w:p>
        </w:tc>
        <w:tc>
          <w:tcPr>
            <w:tcW w:w="663" w:type="pct"/>
          </w:tcPr>
          <w:p w14:paraId="6166AE68" w14:textId="1F16083E" w:rsidR="00100307" w:rsidRPr="000D039F" w:rsidRDefault="00100307" w:rsidP="002B408A">
            <w:pPr>
              <w:tabs>
                <w:tab w:val="clear" w:pos="1134"/>
              </w:tabs>
              <w:spacing w:before="40"/>
              <w:ind w:left="1418" w:hanging="1418"/>
              <w:rPr>
                <w:lang w:val="ru-RU"/>
              </w:rPr>
            </w:pPr>
            <w:r w:rsidRPr="000D039F">
              <w:rPr>
                <w:lang w:val="ru-RU"/>
              </w:rPr>
              <w:t>ДВ</w:t>
            </w:r>
          </w:p>
        </w:tc>
        <w:tc>
          <w:tcPr>
            <w:tcW w:w="3528" w:type="pct"/>
          </w:tcPr>
          <w:p w14:paraId="3B3DB62E" w14:textId="2B46FD61" w:rsidR="00100307" w:rsidRPr="000D039F" w:rsidRDefault="00100307" w:rsidP="002B408A">
            <w:pPr>
              <w:tabs>
                <w:tab w:val="clear" w:pos="1134"/>
              </w:tabs>
              <w:spacing w:before="40"/>
              <w:jc w:val="left"/>
              <w:rPr>
                <w:lang w:val="ru-RU"/>
              </w:rPr>
            </w:pPr>
            <w:r w:rsidRPr="000D039F">
              <w:rPr>
                <w:lang w:val="ru-RU"/>
              </w:rPr>
              <w:t>Длинноволновый</w:t>
            </w:r>
          </w:p>
        </w:tc>
      </w:tr>
      <w:tr w:rsidR="00100307" w:rsidRPr="000D039F" w14:paraId="57F5DA78" w14:textId="77777777" w:rsidTr="006A77B7">
        <w:trPr>
          <w:trHeight w:val="285"/>
        </w:trPr>
        <w:tc>
          <w:tcPr>
            <w:tcW w:w="809" w:type="pct"/>
          </w:tcPr>
          <w:p w14:paraId="0BEE46FD" w14:textId="0DCB240F" w:rsidR="00100307" w:rsidRPr="000D039F" w:rsidRDefault="00100307" w:rsidP="002B408A">
            <w:pPr>
              <w:tabs>
                <w:tab w:val="clear" w:pos="1134"/>
              </w:tabs>
              <w:spacing w:before="40"/>
              <w:ind w:left="1418" w:hanging="1418"/>
              <w:rPr>
                <w:lang w:val="ru-RU"/>
              </w:rPr>
            </w:pPr>
            <w:r w:rsidRPr="000D039F">
              <w:rPr>
                <w:lang w:val="ru-RU"/>
              </w:rPr>
              <w:t>LWIR</w:t>
            </w:r>
          </w:p>
        </w:tc>
        <w:tc>
          <w:tcPr>
            <w:tcW w:w="663" w:type="pct"/>
          </w:tcPr>
          <w:p w14:paraId="4F25FC66" w14:textId="5846DF10" w:rsidR="00100307" w:rsidRPr="000D039F" w:rsidRDefault="00100307" w:rsidP="002B408A">
            <w:pPr>
              <w:tabs>
                <w:tab w:val="clear" w:pos="1134"/>
              </w:tabs>
              <w:spacing w:before="40"/>
              <w:ind w:left="1418" w:hanging="1418"/>
              <w:rPr>
                <w:lang w:val="ru-RU"/>
              </w:rPr>
            </w:pPr>
          </w:p>
        </w:tc>
        <w:tc>
          <w:tcPr>
            <w:tcW w:w="3528" w:type="pct"/>
          </w:tcPr>
          <w:p w14:paraId="7F50C080" w14:textId="281E30C3" w:rsidR="00100307" w:rsidRPr="000D039F" w:rsidRDefault="00100307" w:rsidP="002B408A">
            <w:pPr>
              <w:tabs>
                <w:tab w:val="clear" w:pos="1134"/>
              </w:tabs>
              <w:spacing w:before="40"/>
              <w:jc w:val="left"/>
              <w:rPr>
                <w:lang w:val="ru-RU"/>
              </w:rPr>
            </w:pPr>
            <w:r w:rsidRPr="000D039F">
              <w:rPr>
                <w:lang w:val="ru-RU"/>
              </w:rPr>
              <w:t>Длинные волны инфракрасной области спектра</w:t>
            </w:r>
          </w:p>
        </w:tc>
      </w:tr>
      <w:tr w:rsidR="00100307" w:rsidRPr="000D039F" w14:paraId="6C27AACC" w14:textId="77777777" w:rsidTr="006A77B7">
        <w:trPr>
          <w:trHeight w:val="285"/>
        </w:trPr>
        <w:tc>
          <w:tcPr>
            <w:tcW w:w="809" w:type="pct"/>
          </w:tcPr>
          <w:p w14:paraId="37060C2E" w14:textId="77777777" w:rsidR="00100307" w:rsidRPr="000D039F" w:rsidRDefault="00100307" w:rsidP="002B408A">
            <w:pPr>
              <w:tabs>
                <w:tab w:val="clear" w:pos="1134"/>
              </w:tabs>
              <w:spacing w:before="40"/>
              <w:ind w:left="1418" w:hanging="1418"/>
              <w:rPr>
                <w:lang w:val="ru-RU"/>
              </w:rPr>
            </w:pPr>
          </w:p>
        </w:tc>
        <w:tc>
          <w:tcPr>
            <w:tcW w:w="663" w:type="pct"/>
          </w:tcPr>
          <w:p w14:paraId="7E0E1A66" w14:textId="77777777" w:rsidR="00100307" w:rsidRPr="000D039F" w:rsidRDefault="00100307" w:rsidP="002B408A">
            <w:pPr>
              <w:tabs>
                <w:tab w:val="clear" w:pos="1134"/>
              </w:tabs>
              <w:spacing w:before="40"/>
              <w:ind w:left="1418" w:hanging="1418"/>
              <w:rPr>
                <w:lang w:val="ru-RU"/>
              </w:rPr>
            </w:pPr>
          </w:p>
        </w:tc>
        <w:tc>
          <w:tcPr>
            <w:tcW w:w="3528" w:type="pct"/>
          </w:tcPr>
          <w:p w14:paraId="7E17A526" w14:textId="77777777" w:rsidR="00100307" w:rsidRPr="000D039F" w:rsidRDefault="00100307" w:rsidP="002B408A">
            <w:pPr>
              <w:tabs>
                <w:tab w:val="clear" w:pos="1134"/>
              </w:tabs>
              <w:spacing w:before="40"/>
              <w:jc w:val="left"/>
              <w:rPr>
                <w:lang w:val="ru-RU"/>
              </w:rPr>
            </w:pPr>
          </w:p>
        </w:tc>
      </w:tr>
      <w:tr w:rsidR="002B408A" w:rsidRPr="000D039F" w14:paraId="01767530" w14:textId="77777777" w:rsidTr="006A77B7">
        <w:trPr>
          <w:trHeight w:val="285"/>
        </w:trPr>
        <w:tc>
          <w:tcPr>
            <w:tcW w:w="809" w:type="pct"/>
          </w:tcPr>
          <w:p w14:paraId="7541E807" w14:textId="77777777" w:rsidR="002B408A" w:rsidRPr="000D039F" w:rsidRDefault="002B408A" w:rsidP="002B408A">
            <w:pPr>
              <w:tabs>
                <w:tab w:val="clear" w:pos="1134"/>
              </w:tabs>
              <w:spacing w:before="40"/>
              <w:ind w:left="1418" w:hanging="1418"/>
              <w:rPr>
                <w:b/>
                <w:bCs/>
                <w:lang w:val="ru-RU"/>
              </w:rPr>
            </w:pPr>
          </w:p>
        </w:tc>
        <w:tc>
          <w:tcPr>
            <w:tcW w:w="663" w:type="pct"/>
          </w:tcPr>
          <w:p w14:paraId="7C6F44B5" w14:textId="77777777" w:rsidR="002B408A" w:rsidRPr="000D039F" w:rsidRDefault="002B408A" w:rsidP="002B408A">
            <w:pPr>
              <w:tabs>
                <w:tab w:val="clear" w:pos="1134"/>
              </w:tabs>
              <w:spacing w:before="40"/>
              <w:ind w:left="1418" w:hanging="1418"/>
              <w:rPr>
                <w:lang w:val="ru-RU"/>
              </w:rPr>
            </w:pPr>
          </w:p>
        </w:tc>
        <w:tc>
          <w:tcPr>
            <w:tcW w:w="3528" w:type="pct"/>
          </w:tcPr>
          <w:p w14:paraId="53ABD0CF" w14:textId="77777777" w:rsidR="002B408A" w:rsidRPr="000D039F" w:rsidRDefault="002B408A" w:rsidP="002B408A">
            <w:pPr>
              <w:tabs>
                <w:tab w:val="clear" w:pos="1134"/>
              </w:tabs>
              <w:spacing w:before="40"/>
              <w:jc w:val="left"/>
              <w:rPr>
                <w:lang w:val="ru-RU"/>
              </w:rPr>
            </w:pPr>
          </w:p>
        </w:tc>
      </w:tr>
      <w:tr w:rsidR="00100307" w:rsidRPr="000D039F" w14:paraId="0FF00E0B" w14:textId="77777777" w:rsidTr="006A77B7">
        <w:trPr>
          <w:trHeight w:val="285"/>
        </w:trPr>
        <w:tc>
          <w:tcPr>
            <w:tcW w:w="809" w:type="pct"/>
          </w:tcPr>
          <w:p w14:paraId="137069F4" w14:textId="121607E9" w:rsidR="00100307" w:rsidRPr="000D039F" w:rsidRDefault="00100307" w:rsidP="002B408A">
            <w:pPr>
              <w:tabs>
                <w:tab w:val="clear" w:pos="1134"/>
              </w:tabs>
              <w:spacing w:before="40"/>
              <w:ind w:left="1418" w:hanging="1418"/>
              <w:rPr>
                <w:lang w:val="ru-RU"/>
              </w:rPr>
            </w:pPr>
            <w:r w:rsidRPr="000D039F">
              <w:rPr>
                <w:b/>
                <w:bCs/>
                <w:lang w:val="ru-RU"/>
              </w:rPr>
              <w:lastRenderedPageBreak/>
              <w:t>M</w:t>
            </w:r>
          </w:p>
        </w:tc>
        <w:tc>
          <w:tcPr>
            <w:tcW w:w="663" w:type="pct"/>
          </w:tcPr>
          <w:p w14:paraId="5A9D6B70" w14:textId="77777777" w:rsidR="00100307" w:rsidRPr="000D039F" w:rsidRDefault="00100307" w:rsidP="002B408A">
            <w:pPr>
              <w:tabs>
                <w:tab w:val="clear" w:pos="1134"/>
              </w:tabs>
              <w:spacing w:before="40"/>
              <w:ind w:left="1418" w:hanging="1418"/>
              <w:rPr>
                <w:lang w:val="ru-RU"/>
              </w:rPr>
            </w:pPr>
          </w:p>
        </w:tc>
        <w:tc>
          <w:tcPr>
            <w:tcW w:w="3528" w:type="pct"/>
          </w:tcPr>
          <w:p w14:paraId="642F918F" w14:textId="77777777" w:rsidR="00100307" w:rsidRPr="000D039F" w:rsidRDefault="00100307" w:rsidP="002B408A">
            <w:pPr>
              <w:tabs>
                <w:tab w:val="clear" w:pos="1134"/>
              </w:tabs>
              <w:spacing w:before="40"/>
              <w:jc w:val="left"/>
              <w:rPr>
                <w:lang w:val="ru-RU"/>
              </w:rPr>
            </w:pPr>
          </w:p>
        </w:tc>
      </w:tr>
      <w:tr w:rsidR="00100307" w:rsidRPr="000D039F" w14:paraId="43CC3B10" w14:textId="77777777" w:rsidTr="006A77B7">
        <w:trPr>
          <w:trHeight w:val="285"/>
        </w:trPr>
        <w:tc>
          <w:tcPr>
            <w:tcW w:w="809" w:type="pct"/>
          </w:tcPr>
          <w:p w14:paraId="56B3F0F6" w14:textId="09D7ADF7" w:rsidR="00100307" w:rsidRPr="000D039F" w:rsidRDefault="00100307" w:rsidP="002B408A">
            <w:pPr>
              <w:tabs>
                <w:tab w:val="clear" w:pos="1134"/>
              </w:tabs>
              <w:spacing w:before="40"/>
              <w:ind w:left="1418" w:hanging="1418"/>
              <w:rPr>
                <w:lang w:val="ru-RU"/>
              </w:rPr>
            </w:pPr>
            <w:r w:rsidRPr="000D039F">
              <w:rPr>
                <w:lang w:val="ru-RU"/>
              </w:rPr>
              <w:t>mb</w:t>
            </w:r>
          </w:p>
        </w:tc>
        <w:tc>
          <w:tcPr>
            <w:tcW w:w="663" w:type="pct"/>
          </w:tcPr>
          <w:p w14:paraId="502FFF7B" w14:textId="33BFA73C" w:rsidR="00100307" w:rsidRPr="000D039F" w:rsidRDefault="00100307" w:rsidP="002B408A">
            <w:pPr>
              <w:tabs>
                <w:tab w:val="clear" w:pos="1134"/>
              </w:tabs>
              <w:spacing w:before="40"/>
              <w:ind w:left="1418" w:hanging="1418"/>
              <w:rPr>
                <w:lang w:val="ru-RU"/>
              </w:rPr>
            </w:pPr>
            <w:r w:rsidRPr="000D039F">
              <w:rPr>
                <w:lang w:val="ru-RU"/>
              </w:rPr>
              <w:t>мбар</w:t>
            </w:r>
          </w:p>
        </w:tc>
        <w:tc>
          <w:tcPr>
            <w:tcW w:w="3528" w:type="pct"/>
          </w:tcPr>
          <w:p w14:paraId="5C690406" w14:textId="5A7F74EC" w:rsidR="00100307" w:rsidRPr="000D039F" w:rsidRDefault="00100307" w:rsidP="002B408A">
            <w:pPr>
              <w:tabs>
                <w:tab w:val="clear" w:pos="1134"/>
              </w:tabs>
              <w:spacing w:before="40"/>
              <w:jc w:val="left"/>
              <w:rPr>
                <w:lang w:val="ru-RU"/>
              </w:rPr>
            </w:pPr>
            <w:r w:rsidRPr="000D039F">
              <w:rPr>
                <w:lang w:val="ru-RU"/>
              </w:rPr>
              <w:t>Миллибары</w:t>
            </w:r>
          </w:p>
        </w:tc>
      </w:tr>
      <w:tr w:rsidR="00100307" w:rsidRPr="000D039F" w14:paraId="4AEC4EFD" w14:textId="77777777" w:rsidTr="006A77B7">
        <w:trPr>
          <w:trHeight w:val="285"/>
        </w:trPr>
        <w:tc>
          <w:tcPr>
            <w:tcW w:w="809" w:type="pct"/>
          </w:tcPr>
          <w:p w14:paraId="73EE110A" w14:textId="669F1EB1" w:rsidR="00100307" w:rsidRPr="000D039F" w:rsidRDefault="00100307" w:rsidP="002B408A">
            <w:pPr>
              <w:tabs>
                <w:tab w:val="clear" w:pos="1134"/>
              </w:tabs>
              <w:spacing w:before="40"/>
              <w:ind w:left="1418" w:hanging="1418"/>
              <w:rPr>
                <w:lang w:val="ru-RU"/>
              </w:rPr>
            </w:pPr>
            <w:r w:rsidRPr="000D039F">
              <w:rPr>
                <w:lang w:val="ru-RU"/>
              </w:rPr>
              <w:t>Mbit/s</w:t>
            </w:r>
          </w:p>
        </w:tc>
        <w:tc>
          <w:tcPr>
            <w:tcW w:w="663" w:type="pct"/>
          </w:tcPr>
          <w:p w14:paraId="0F109AC8" w14:textId="66B5708D" w:rsidR="00100307" w:rsidRPr="000D039F" w:rsidRDefault="00100307" w:rsidP="002B408A">
            <w:pPr>
              <w:tabs>
                <w:tab w:val="clear" w:pos="1134"/>
              </w:tabs>
              <w:spacing w:before="40"/>
              <w:ind w:left="1418" w:hanging="1418"/>
              <w:rPr>
                <w:lang w:val="ru-RU"/>
              </w:rPr>
            </w:pPr>
            <w:r w:rsidRPr="000D039F">
              <w:rPr>
                <w:lang w:val="ru-RU"/>
              </w:rPr>
              <w:t>Мбит/с</w:t>
            </w:r>
          </w:p>
        </w:tc>
        <w:tc>
          <w:tcPr>
            <w:tcW w:w="3528" w:type="pct"/>
          </w:tcPr>
          <w:p w14:paraId="0B0E9EBC" w14:textId="59ABC3DD" w:rsidR="00100307" w:rsidRPr="000D039F" w:rsidRDefault="00100307" w:rsidP="002B408A">
            <w:pPr>
              <w:tabs>
                <w:tab w:val="clear" w:pos="1134"/>
              </w:tabs>
              <w:spacing w:before="40"/>
              <w:jc w:val="left"/>
              <w:rPr>
                <w:lang w:val="ru-RU"/>
              </w:rPr>
            </w:pPr>
            <w:r w:rsidRPr="000D039F">
              <w:rPr>
                <w:lang w:val="ru-RU"/>
              </w:rPr>
              <w:t>Мегабит в секунду</w:t>
            </w:r>
          </w:p>
        </w:tc>
      </w:tr>
      <w:tr w:rsidR="00100307" w:rsidRPr="000D039F" w14:paraId="50960E1A" w14:textId="77777777" w:rsidTr="006A77B7">
        <w:trPr>
          <w:trHeight w:val="285"/>
        </w:trPr>
        <w:tc>
          <w:tcPr>
            <w:tcW w:w="809" w:type="pct"/>
          </w:tcPr>
          <w:p w14:paraId="390C2644" w14:textId="27A7EC5D" w:rsidR="00100307" w:rsidRPr="000D039F" w:rsidRDefault="00100307" w:rsidP="002B408A">
            <w:pPr>
              <w:tabs>
                <w:tab w:val="clear" w:pos="1134"/>
              </w:tabs>
              <w:spacing w:before="40"/>
              <w:ind w:left="1418" w:hanging="1418"/>
              <w:rPr>
                <w:lang w:val="ru-RU"/>
              </w:rPr>
            </w:pPr>
            <w:r w:rsidRPr="000D039F">
              <w:rPr>
                <w:lang w:val="ru-RU"/>
              </w:rPr>
              <w:t>MB/s</w:t>
            </w:r>
          </w:p>
        </w:tc>
        <w:tc>
          <w:tcPr>
            <w:tcW w:w="663" w:type="pct"/>
          </w:tcPr>
          <w:p w14:paraId="2224D7CC" w14:textId="2D85CBAE" w:rsidR="00100307" w:rsidRPr="000D039F" w:rsidRDefault="00100307" w:rsidP="002B408A">
            <w:pPr>
              <w:tabs>
                <w:tab w:val="clear" w:pos="1134"/>
              </w:tabs>
              <w:spacing w:before="40"/>
              <w:ind w:left="1418" w:hanging="1418"/>
              <w:rPr>
                <w:lang w:val="ru-RU"/>
              </w:rPr>
            </w:pPr>
            <w:r w:rsidRPr="000D039F">
              <w:rPr>
                <w:lang w:val="ru-RU"/>
              </w:rPr>
              <w:t>МБ/с</w:t>
            </w:r>
          </w:p>
        </w:tc>
        <w:tc>
          <w:tcPr>
            <w:tcW w:w="3528" w:type="pct"/>
          </w:tcPr>
          <w:p w14:paraId="7A775F75" w14:textId="00E39640" w:rsidR="00100307" w:rsidRPr="000D039F" w:rsidRDefault="00100307" w:rsidP="002B408A">
            <w:pPr>
              <w:tabs>
                <w:tab w:val="clear" w:pos="1134"/>
              </w:tabs>
              <w:spacing w:before="40"/>
              <w:jc w:val="left"/>
              <w:rPr>
                <w:lang w:val="ru-RU"/>
              </w:rPr>
            </w:pPr>
            <w:r w:rsidRPr="000D039F">
              <w:rPr>
                <w:lang w:val="ru-RU"/>
              </w:rPr>
              <w:t>Мегабайт в секунду</w:t>
            </w:r>
          </w:p>
        </w:tc>
      </w:tr>
      <w:tr w:rsidR="00100307" w:rsidRPr="000D039F" w14:paraId="10831715" w14:textId="77777777" w:rsidTr="006A77B7">
        <w:trPr>
          <w:trHeight w:val="285"/>
        </w:trPr>
        <w:tc>
          <w:tcPr>
            <w:tcW w:w="809" w:type="pct"/>
          </w:tcPr>
          <w:p w14:paraId="264FCBD2" w14:textId="10193C0D" w:rsidR="00100307" w:rsidRPr="000D039F" w:rsidRDefault="00100307" w:rsidP="002B408A">
            <w:pPr>
              <w:tabs>
                <w:tab w:val="clear" w:pos="1134"/>
              </w:tabs>
              <w:spacing w:before="40"/>
              <w:ind w:left="1418" w:hanging="1418"/>
              <w:rPr>
                <w:lang w:val="ru-RU"/>
              </w:rPr>
            </w:pPr>
            <w:r w:rsidRPr="000D039F">
              <w:rPr>
                <w:lang w:val="ru-RU"/>
              </w:rPr>
              <w:t>MCC</w:t>
            </w:r>
          </w:p>
        </w:tc>
        <w:tc>
          <w:tcPr>
            <w:tcW w:w="663" w:type="pct"/>
          </w:tcPr>
          <w:p w14:paraId="5E4AEEA9" w14:textId="3607C607" w:rsidR="00100307" w:rsidRPr="000D039F" w:rsidRDefault="00100307" w:rsidP="002B408A">
            <w:pPr>
              <w:tabs>
                <w:tab w:val="clear" w:pos="1134"/>
              </w:tabs>
              <w:spacing w:before="40"/>
              <w:ind w:left="1418" w:hanging="1418"/>
              <w:rPr>
                <w:lang w:val="ru-RU"/>
              </w:rPr>
            </w:pPr>
            <w:r w:rsidRPr="000D039F">
              <w:rPr>
                <w:lang w:val="ru-RU"/>
              </w:rPr>
              <w:t>ЦУП</w:t>
            </w:r>
          </w:p>
        </w:tc>
        <w:tc>
          <w:tcPr>
            <w:tcW w:w="3528" w:type="pct"/>
          </w:tcPr>
          <w:p w14:paraId="7BB2AC26" w14:textId="6344DDE6" w:rsidR="00100307" w:rsidRPr="000D039F" w:rsidRDefault="00100307" w:rsidP="002B408A">
            <w:pPr>
              <w:tabs>
                <w:tab w:val="clear" w:pos="1134"/>
              </w:tabs>
              <w:spacing w:before="40"/>
              <w:jc w:val="left"/>
              <w:rPr>
                <w:lang w:val="ru-RU"/>
              </w:rPr>
            </w:pPr>
            <w:r w:rsidRPr="000D039F">
              <w:rPr>
                <w:lang w:val="ru-RU"/>
              </w:rPr>
              <w:t>Центр управления полетами</w:t>
            </w:r>
          </w:p>
        </w:tc>
      </w:tr>
      <w:tr w:rsidR="00100307" w:rsidRPr="000D039F" w14:paraId="5659CC5C" w14:textId="77777777" w:rsidTr="006A77B7">
        <w:trPr>
          <w:trHeight w:val="285"/>
        </w:trPr>
        <w:tc>
          <w:tcPr>
            <w:tcW w:w="809" w:type="pct"/>
          </w:tcPr>
          <w:p w14:paraId="4057E2DB" w14:textId="4E01C82D" w:rsidR="00100307" w:rsidRPr="000D039F" w:rsidRDefault="00100307" w:rsidP="002B408A">
            <w:pPr>
              <w:tabs>
                <w:tab w:val="clear" w:pos="1134"/>
              </w:tabs>
              <w:spacing w:before="40"/>
              <w:ind w:left="1418" w:hanging="1418"/>
              <w:rPr>
                <w:lang w:val="ru-RU"/>
              </w:rPr>
            </w:pPr>
            <w:r w:rsidRPr="000D039F">
              <w:rPr>
                <w:lang w:val="ru-RU"/>
              </w:rPr>
              <w:t>MCDW</w:t>
            </w:r>
          </w:p>
        </w:tc>
        <w:tc>
          <w:tcPr>
            <w:tcW w:w="663" w:type="pct"/>
          </w:tcPr>
          <w:p w14:paraId="06A6BA2A" w14:textId="780BA405" w:rsidR="00100307" w:rsidRPr="000D039F" w:rsidRDefault="00100307" w:rsidP="002B408A">
            <w:pPr>
              <w:tabs>
                <w:tab w:val="clear" w:pos="1134"/>
              </w:tabs>
              <w:spacing w:before="40"/>
              <w:ind w:left="1418" w:hanging="1418"/>
              <w:rPr>
                <w:lang w:val="ru-RU"/>
              </w:rPr>
            </w:pPr>
          </w:p>
        </w:tc>
        <w:tc>
          <w:tcPr>
            <w:tcW w:w="3528" w:type="pct"/>
          </w:tcPr>
          <w:p w14:paraId="45407F20" w14:textId="2D6FFC26" w:rsidR="00100307" w:rsidRPr="000D039F" w:rsidRDefault="00100307" w:rsidP="002B408A">
            <w:pPr>
              <w:tabs>
                <w:tab w:val="clear" w:pos="1134"/>
              </w:tabs>
              <w:spacing w:before="40"/>
              <w:jc w:val="left"/>
              <w:rPr>
                <w:lang w:val="ru-RU"/>
              </w:rPr>
            </w:pPr>
            <w:r w:rsidRPr="000D039F">
              <w:rPr>
                <w:lang w:val="ru-RU"/>
              </w:rPr>
              <w:t>Ежемесячные климатические данные для мира</w:t>
            </w:r>
          </w:p>
        </w:tc>
      </w:tr>
      <w:tr w:rsidR="00100307" w:rsidRPr="000D039F" w14:paraId="0AE3ECC1" w14:textId="77777777" w:rsidTr="006A77B7">
        <w:trPr>
          <w:trHeight w:val="285"/>
        </w:trPr>
        <w:tc>
          <w:tcPr>
            <w:tcW w:w="809" w:type="pct"/>
          </w:tcPr>
          <w:p w14:paraId="6A59864E" w14:textId="64FE6780" w:rsidR="00100307" w:rsidRPr="000D039F" w:rsidRDefault="00100307" w:rsidP="002B408A">
            <w:pPr>
              <w:tabs>
                <w:tab w:val="clear" w:pos="1134"/>
              </w:tabs>
              <w:spacing w:before="40"/>
              <w:ind w:left="1418" w:hanging="1418"/>
              <w:rPr>
                <w:lang w:val="ru-RU"/>
              </w:rPr>
            </w:pPr>
            <w:r w:rsidRPr="000D039F">
              <w:rPr>
                <w:lang w:val="ru-RU"/>
              </w:rPr>
              <w:t>MCS</w:t>
            </w:r>
          </w:p>
        </w:tc>
        <w:tc>
          <w:tcPr>
            <w:tcW w:w="663" w:type="pct"/>
          </w:tcPr>
          <w:p w14:paraId="078253E7" w14:textId="3C29048A" w:rsidR="00100307" w:rsidRPr="000D039F" w:rsidRDefault="00100307" w:rsidP="002B408A">
            <w:pPr>
              <w:tabs>
                <w:tab w:val="clear" w:pos="1134"/>
              </w:tabs>
              <w:spacing w:before="40"/>
              <w:ind w:left="1418" w:hanging="1418"/>
              <w:rPr>
                <w:lang w:val="ru-RU"/>
              </w:rPr>
            </w:pPr>
            <w:r w:rsidRPr="000D039F">
              <w:rPr>
                <w:lang w:val="ru-RU"/>
              </w:rPr>
              <w:t>МКН</w:t>
            </w:r>
          </w:p>
        </w:tc>
        <w:tc>
          <w:tcPr>
            <w:tcW w:w="3528" w:type="pct"/>
          </w:tcPr>
          <w:p w14:paraId="2DD9782C" w14:textId="0C9FE798" w:rsidR="00100307" w:rsidRPr="000D039F" w:rsidRDefault="00100307" w:rsidP="002B408A">
            <w:pPr>
              <w:tabs>
                <w:tab w:val="clear" w:pos="1134"/>
              </w:tabs>
              <w:spacing w:before="40"/>
              <w:jc w:val="left"/>
              <w:rPr>
                <w:lang w:val="ru-RU"/>
              </w:rPr>
            </w:pPr>
            <w:r w:rsidRPr="000D039F">
              <w:rPr>
                <w:lang w:val="ru-RU"/>
              </w:rPr>
              <w:t>Поддержка в отношении направлений влагопереноса</w:t>
            </w:r>
          </w:p>
        </w:tc>
      </w:tr>
      <w:tr w:rsidR="00100307" w:rsidRPr="000D039F" w14:paraId="3A509070" w14:textId="77777777" w:rsidTr="006A77B7">
        <w:trPr>
          <w:trHeight w:val="285"/>
        </w:trPr>
        <w:tc>
          <w:tcPr>
            <w:tcW w:w="809" w:type="pct"/>
          </w:tcPr>
          <w:p w14:paraId="6F1C99A5" w14:textId="3FC1EA23" w:rsidR="00100307" w:rsidRPr="000D039F" w:rsidRDefault="00100307" w:rsidP="002B408A">
            <w:pPr>
              <w:tabs>
                <w:tab w:val="clear" w:pos="1134"/>
              </w:tabs>
              <w:spacing w:before="40"/>
              <w:ind w:left="1418" w:hanging="1418"/>
              <w:rPr>
                <w:lang w:val="ru-RU"/>
              </w:rPr>
            </w:pPr>
            <w:r w:rsidRPr="000D039F">
              <w:rPr>
                <w:lang w:val="ru-RU"/>
              </w:rPr>
              <w:t>MDHS</w:t>
            </w:r>
          </w:p>
        </w:tc>
        <w:tc>
          <w:tcPr>
            <w:tcW w:w="663" w:type="pct"/>
          </w:tcPr>
          <w:p w14:paraId="373F31EC" w14:textId="71A054C4" w:rsidR="00100307" w:rsidRPr="000D039F" w:rsidRDefault="00100307" w:rsidP="002B408A">
            <w:pPr>
              <w:tabs>
                <w:tab w:val="clear" w:pos="1134"/>
              </w:tabs>
              <w:spacing w:before="40"/>
              <w:ind w:left="1418" w:hanging="1418"/>
              <w:rPr>
                <w:lang w:val="ru-RU"/>
              </w:rPr>
            </w:pPr>
          </w:p>
        </w:tc>
        <w:tc>
          <w:tcPr>
            <w:tcW w:w="3528" w:type="pct"/>
          </w:tcPr>
          <w:p w14:paraId="0E6B02A1" w14:textId="0D6EB61F" w:rsidR="00100307" w:rsidRPr="000D039F" w:rsidRDefault="00100307" w:rsidP="002B408A">
            <w:pPr>
              <w:tabs>
                <w:tab w:val="clear" w:pos="1134"/>
              </w:tabs>
              <w:spacing w:before="40"/>
              <w:jc w:val="left"/>
              <w:rPr>
                <w:lang w:val="ru-RU"/>
              </w:rPr>
            </w:pPr>
            <w:r w:rsidRPr="000D039F">
              <w:rPr>
                <w:lang w:val="ru-RU"/>
              </w:rPr>
              <w:t>Система обработки метеорологических данных</w:t>
            </w:r>
          </w:p>
        </w:tc>
      </w:tr>
      <w:tr w:rsidR="00100307" w:rsidRPr="000D039F" w14:paraId="7A551417" w14:textId="77777777" w:rsidTr="006A77B7">
        <w:trPr>
          <w:trHeight w:val="285"/>
        </w:trPr>
        <w:tc>
          <w:tcPr>
            <w:tcW w:w="809" w:type="pct"/>
          </w:tcPr>
          <w:p w14:paraId="0C416697" w14:textId="2CF0A9F9" w:rsidR="00100307" w:rsidRPr="000D039F" w:rsidRDefault="00100307" w:rsidP="002B408A">
            <w:pPr>
              <w:tabs>
                <w:tab w:val="clear" w:pos="1134"/>
              </w:tabs>
              <w:spacing w:before="40"/>
              <w:ind w:left="1418" w:hanging="1418"/>
              <w:rPr>
                <w:lang w:val="ru-RU"/>
              </w:rPr>
            </w:pPr>
            <w:r w:rsidRPr="000D039F">
              <w:rPr>
                <w:lang w:val="ru-RU"/>
              </w:rPr>
              <w:t>MDUS</w:t>
            </w:r>
          </w:p>
        </w:tc>
        <w:tc>
          <w:tcPr>
            <w:tcW w:w="663" w:type="pct"/>
          </w:tcPr>
          <w:p w14:paraId="44095A77" w14:textId="6B4D7862" w:rsidR="00100307" w:rsidRPr="000D039F" w:rsidRDefault="00100307" w:rsidP="002B408A">
            <w:pPr>
              <w:tabs>
                <w:tab w:val="clear" w:pos="1134"/>
              </w:tabs>
              <w:spacing w:before="40"/>
              <w:ind w:left="1418" w:hanging="1418"/>
              <w:rPr>
                <w:lang w:val="ru-RU"/>
              </w:rPr>
            </w:pPr>
            <w:r w:rsidRPr="000D039F">
              <w:rPr>
                <w:lang w:val="ru-RU"/>
              </w:rPr>
              <w:t>МДУС</w:t>
            </w:r>
          </w:p>
        </w:tc>
        <w:tc>
          <w:tcPr>
            <w:tcW w:w="3528" w:type="pct"/>
          </w:tcPr>
          <w:p w14:paraId="35E05622" w14:textId="16103F7D" w:rsidR="00100307" w:rsidRPr="000D039F" w:rsidRDefault="00100307" w:rsidP="002B408A">
            <w:pPr>
              <w:tabs>
                <w:tab w:val="clear" w:pos="1134"/>
              </w:tabs>
              <w:spacing w:before="40"/>
              <w:jc w:val="left"/>
              <w:rPr>
                <w:lang w:val="ru-RU"/>
              </w:rPr>
            </w:pPr>
            <w:r w:rsidRPr="000D039F">
              <w:rPr>
                <w:lang w:val="ru-RU"/>
              </w:rPr>
              <w:t>Станции среднемасштабного использования данных</w:t>
            </w:r>
          </w:p>
        </w:tc>
      </w:tr>
      <w:tr w:rsidR="00100307" w:rsidRPr="000D039F" w14:paraId="3C9CDD6A" w14:textId="77777777" w:rsidTr="006A77B7">
        <w:trPr>
          <w:trHeight w:val="285"/>
        </w:trPr>
        <w:tc>
          <w:tcPr>
            <w:tcW w:w="809" w:type="pct"/>
          </w:tcPr>
          <w:p w14:paraId="556BDCBB" w14:textId="68E6F29D" w:rsidR="00100307" w:rsidRPr="000D039F" w:rsidRDefault="00100307" w:rsidP="002B408A">
            <w:pPr>
              <w:tabs>
                <w:tab w:val="clear" w:pos="1134"/>
              </w:tabs>
              <w:spacing w:before="40"/>
              <w:ind w:left="1418" w:hanging="1418"/>
              <w:rPr>
                <w:lang w:val="ru-RU"/>
              </w:rPr>
            </w:pPr>
            <w:r w:rsidRPr="000D039F">
              <w:rPr>
                <w:lang w:val="ru-RU"/>
              </w:rPr>
              <w:t>MEO</w:t>
            </w:r>
          </w:p>
        </w:tc>
        <w:tc>
          <w:tcPr>
            <w:tcW w:w="663" w:type="pct"/>
          </w:tcPr>
          <w:p w14:paraId="25FFCA5A" w14:textId="086069DE" w:rsidR="00100307" w:rsidRPr="000D039F" w:rsidRDefault="00100307" w:rsidP="002B408A">
            <w:pPr>
              <w:tabs>
                <w:tab w:val="clear" w:pos="1134"/>
              </w:tabs>
              <w:spacing w:before="40"/>
              <w:ind w:left="1418" w:hanging="1418"/>
              <w:rPr>
                <w:lang w:val="ru-RU"/>
              </w:rPr>
            </w:pPr>
            <w:r w:rsidRPr="000D039F">
              <w:rPr>
                <w:lang w:val="ru-RU"/>
              </w:rPr>
              <w:t>СОО</w:t>
            </w:r>
          </w:p>
        </w:tc>
        <w:tc>
          <w:tcPr>
            <w:tcW w:w="3528" w:type="pct"/>
          </w:tcPr>
          <w:p w14:paraId="61029F0F" w14:textId="75CA19C0" w:rsidR="00100307" w:rsidRPr="000D039F" w:rsidRDefault="00100307" w:rsidP="002B408A">
            <w:pPr>
              <w:tabs>
                <w:tab w:val="clear" w:pos="1134"/>
              </w:tabs>
              <w:spacing w:before="40"/>
              <w:jc w:val="left"/>
              <w:rPr>
                <w:lang w:val="ru-RU"/>
              </w:rPr>
            </w:pPr>
            <w:r w:rsidRPr="000D039F">
              <w:rPr>
                <w:lang w:val="ru-RU"/>
              </w:rPr>
              <w:t>Средневысотная околоземная орбита</w:t>
            </w:r>
          </w:p>
        </w:tc>
      </w:tr>
      <w:tr w:rsidR="00100307" w:rsidRPr="000D039F" w14:paraId="44C1AC9B" w14:textId="77777777" w:rsidTr="006A77B7">
        <w:trPr>
          <w:trHeight w:val="285"/>
        </w:trPr>
        <w:tc>
          <w:tcPr>
            <w:tcW w:w="809" w:type="pct"/>
          </w:tcPr>
          <w:p w14:paraId="2DAF6098" w14:textId="55078761" w:rsidR="00100307" w:rsidRPr="000D039F" w:rsidRDefault="00100307" w:rsidP="002B408A">
            <w:pPr>
              <w:tabs>
                <w:tab w:val="clear" w:pos="1134"/>
              </w:tabs>
              <w:spacing w:before="40"/>
              <w:ind w:left="1418" w:hanging="1418"/>
              <w:rPr>
                <w:b/>
                <w:lang w:val="ru-RU"/>
              </w:rPr>
            </w:pPr>
            <w:r w:rsidRPr="000D039F">
              <w:rPr>
                <w:lang w:val="ru-RU"/>
              </w:rPr>
              <w:t>MEPED</w:t>
            </w:r>
          </w:p>
        </w:tc>
        <w:tc>
          <w:tcPr>
            <w:tcW w:w="663" w:type="pct"/>
          </w:tcPr>
          <w:p w14:paraId="3C1962F0" w14:textId="654ACC1D" w:rsidR="00100307" w:rsidRPr="000D039F" w:rsidRDefault="00100307" w:rsidP="002B408A">
            <w:pPr>
              <w:tabs>
                <w:tab w:val="clear" w:pos="1134"/>
              </w:tabs>
              <w:spacing w:before="40"/>
              <w:ind w:left="1418" w:hanging="1418"/>
              <w:rPr>
                <w:lang w:val="ru-RU"/>
              </w:rPr>
            </w:pPr>
            <w:r w:rsidRPr="000D039F">
              <w:rPr>
                <w:lang w:val="ru-RU"/>
              </w:rPr>
              <w:t>MEPED</w:t>
            </w:r>
          </w:p>
        </w:tc>
        <w:tc>
          <w:tcPr>
            <w:tcW w:w="3528" w:type="pct"/>
          </w:tcPr>
          <w:p w14:paraId="34F5621C" w14:textId="01856E00" w:rsidR="00100307" w:rsidRPr="000D039F" w:rsidRDefault="00100307" w:rsidP="002B408A">
            <w:pPr>
              <w:tabs>
                <w:tab w:val="clear" w:pos="1134"/>
              </w:tabs>
              <w:spacing w:before="40"/>
              <w:jc w:val="left"/>
              <w:rPr>
                <w:lang w:val="ru-RU"/>
              </w:rPr>
            </w:pPr>
            <w:r w:rsidRPr="000D039F">
              <w:rPr>
                <w:lang w:val="ru-RU"/>
              </w:rPr>
              <w:t>Детектор электронов и протонов средней энергии</w:t>
            </w:r>
          </w:p>
        </w:tc>
      </w:tr>
      <w:tr w:rsidR="00100307" w:rsidRPr="000D039F" w14:paraId="606D864D" w14:textId="77777777" w:rsidTr="006A77B7">
        <w:trPr>
          <w:trHeight w:val="285"/>
        </w:trPr>
        <w:tc>
          <w:tcPr>
            <w:tcW w:w="809" w:type="pct"/>
          </w:tcPr>
          <w:p w14:paraId="36BDD98D" w14:textId="64C61661" w:rsidR="00100307" w:rsidRPr="000D039F" w:rsidRDefault="00100307" w:rsidP="002B408A">
            <w:pPr>
              <w:tabs>
                <w:tab w:val="clear" w:pos="1134"/>
              </w:tabs>
              <w:spacing w:before="40"/>
              <w:ind w:left="1418" w:hanging="1418"/>
              <w:rPr>
                <w:lang w:val="ru-RU"/>
              </w:rPr>
            </w:pPr>
            <w:r w:rsidRPr="000D039F">
              <w:rPr>
                <w:lang w:val="ru-RU"/>
              </w:rPr>
              <w:t>MetAids</w:t>
            </w:r>
          </w:p>
        </w:tc>
        <w:tc>
          <w:tcPr>
            <w:tcW w:w="663" w:type="pct"/>
          </w:tcPr>
          <w:p w14:paraId="2C4FBC48" w14:textId="76D993F8" w:rsidR="00100307" w:rsidRPr="000D039F" w:rsidRDefault="00100307" w:rsidP="002B408A">
            <w:pPr>
              <w:tabs>
                <w:tab w:val="clear" w:pos="1134"/>
              </w:tabs>
              <w:spacing w:before="40"/>
              <w:ind w:left="1418" w:hanging="1418"/>
              <w:rPr>
                <w:lang w:val="ru-RU"/>
              </w:rPr>
            </w:pPr>
            <w:r w:rsidRPr="000D039F">
              <w:rPr>
                <w:lang w:val="ru-RU"/>
              </w:rPr>
              <w:t>ВСМ</w:t>
            </w:r>
          </w:p>
        </w:tc>
        <w:tc>
          <w:tcPr>
            <w:tcW w:w="3528" w:type="pct"/>
          </w:tcPr>
          <w:p w14:paraId="09F6E9A1" w14:textId="140E841D" w:rsidR="00100307" w:rsidRPr="000D039F" w:rsidRDefault="00100307" w:rsidP="002B408A">
            <w:pPr>
              <w:tabs>
                <w:tab w:val="clear" w:pos="1134"/>
              </w:tabs>
              <w:spacing w:before="40"/>
              <w:jc w:val="left"/>
              <w:rPr>
                <w:lang w:val="ru-RU"/>
              </w:rPr>
            </w:pPr>
            <w:r w:rsidRPr="000D039F">
              <w:rPr>
                <w:lang w:val="ru-RU"/>
              </w:rPr>
              <w:t>Вспомогательная служба метеорологии</w:t>
            </w:r>
          </w:p>
        </w:tc>
      </w:tr>
      <w:tr w:rsidR="00100307" w:rsidRPr="000D039F" w14:paraId="586B07C7" w14:textId="77777777" w:rsidTr="006A77B7">
        <w:trPr>
          <w:trHeight w:val="285"/>
        </w:trPr>
        <w:tc>
          <w:tcPr>
            <w:tcW w:w="809" w:type="pct"/>
          </w:tcPr>
          <w:p w14:paraId="4D86DB05" w14:textId="1D1639E8" w:rsidR="00100307" w:rsidRPr="000D039F" w:rsidRDefault="00100307" w:rsidP="002B408A">
            <w:pPr>
              <w:tabs>
                <w:tab w:val="clear" w:pos="1134"/>
              </w:tabs>
              <w:spacing w:before="40"/>
              <w:ind w:left="1418" w:hanging="1418"/>
              <w:rPr>
                <w:lang w:val="ru-RU"/>
              </w:rPr>
            </w:pPr>
            <w:r w:rsidRPr="000D039F">
              <w:rPr>
                <w:lang w:val="ru-RU"/>
              </w:rPr>
              <w:t>METEOSAT</w:t>
            </w:r>
          </w:p>
        </w:tc>
        <w:tc>
          <w:tcPr>
            <w:tcW w:w="663" w:type="pct"/>
          </w:tcPr>
          <w:p w14:paraId="498D23DC" w14:textId="0BEF04A9" w:rsidR="00100307" w:rsidRPr="000D039F" w:rsidRDefault="00100307" w:rsidP="002B408A">
            <w:pPr>
              <w:tabs>
                <w:tab w:val="clear" w:pos="1134"/>
              </w:tabs>
              <w:spacing w:before="40"/>
              <w:ind w:left="1418" w:hanging="1418"/>
              <w:rPr>
                <w:lang w:val="ru-RU"/>
              </w:rPr>
            </w:pPr>
            <w:r w:rsidRPr="000D039F">
              <w:rPr>
                <w:lang w:val="ru-RU"/>
              </w:rPr>
              <w:t>МЕТЕОСАТ</w:t>
            </w:r>
          </w:p>
        </w:tc>
        <w:tc>
          <w:tcPr>
            <w:tcW w:w="3528" w:type="pct"/>
          </w:tcPr>
          <w:p w14:paraId="46A58EFB" w14:textId="6B927CBE" w:rsidR="00100307" w:rsidRPr="000D039F" w:rsidRDefault="00100307" w:rsidP="002B408A">
            <w:pPr>
              <w:tabs>
                <w:tab w:val="clear" w:pos="1134"/>
              </w:tabs>
              <w:spacing w:before="40"/>
              <w:jc w:val="left"/>
              <w:rPr>
                <w:lang w:val="ru-RU"/>
              </w:rPr>
            </w:pPr>
            <w:r w:rsidRPr="000D039F">
              <w:rPr>
                <w:lang w:val="ru-RU"/>
              </w:rPr>
              <w:t>Европейский геостационарный метеорологический спутник</w:t>
            </w:r>
          </w:p>
        </w:tc>
      </w:tr>
      <w:tr w:rsidR="00100307" w:rsidRPr="000D039F" w14:paraId="014BDE18" w14:textId="77777777" w:rsidTr="006A77B7">
        <w:trPr>
          <w:trHeight w:val="285"/>
        </w:trPr>
        <w:tc>
          <w:tcPr>
            <w:tcW w:w="809" w:type="pct"/>
          </w:tcPr>
          <w:p w14:paraId="6A2ADFD9" w14:textId="5693DD23" w:rsidR="00100307" w:rsidRPr="000D039F" w:rsidRDefault="00100307" w:rsidP="002B408A">
            <w:pPr>
              <w:tabs>
                <w:tab w:val="clear" w:pos="1134"/>
              </w:tabs>
              <w:spacing w:before="40"/>
              <w:ind w:left="1418" w:hanging="1418"/>
              <w:rPr>
                <w:lang w:val="ru-RU"/>
              </w:rPr>
            </w:pPr>
            <w:r w:rsidRPr="000D039F">
              <w:rPr>
                <w:lang w:val="ru-RU"/>
              </w:rPr>
              <w:t>METOP</w:t>
            </w:r>
          </w:p>
        </w:tc>
        <w:tc>
          <w:tcPr>
            <w:tcW w:w="663" w:type="pct"/>
          </w:tcPr>
          <w:p w14:paraId="09DA76CE" w14:textId="6DC86B73" w:rsidR="00100307" w:rsidRPr="000D039F" w:rsidRDefault="00100307" w:rsidP="002B408A">
            <w:pPr>
              <w:tabs>
                <w:tab w:val="clear" w:pos="1134"/>
              </w:tabs>
              <w:spacing w:before="40"/>
              <w:ind w:left="1418" w:hanging="1418"/>
              <w:rPr>
                <w:lang w:val="ru-RU"/>
              </w:rPr>
            </w:pPr>
            <w:r w:rsidRPr="000D039F">
              <w:rPr>
                <w:lang w:val="ru-RU"/>
              </w:rPr>
              <w:t>МЕТОП</w:t>
            </w:r>
          </w:p>
        </w:tc>
        <w:tc>
          <w:tcPr>
            <w:tcW w:w="3528" w:type="pct"/>
          </w:tcPr>
          <w:p w14:paraId="1D0C70B0" w14:textId="3CCF004E" w:rsidR="00100307" w:rsidRPr="000D039F" w:rsidRDefault="00100307" w:rsidP="002B408A">
            <w:pPr>
              <w:tabs>
                <w:tab w:val="clear" w:pos="1134"/>
              </w:tabs>
              <w:spacing w:before="40"/>
              <w:jc w:val="left"/>
              <w:rPr>
                <w:lang w:val="ru-RU"/>
              </w:rPr>
            </w:pPr>
            <w:r w:rsidRPr="000D039F">
              <w:rPr>
                <w:lang w:val="ru-RU"/>
              </w:rPr>
              <w:t>Европейский метеорологический спутник на полярной орбите</w:t>
            </w:r>
          </w:p>
        </w:tc>
      </w:tr>
      <w:tr w:rsidR="00100307" w:rsidRPr="000D039F" w14:paraId="77655CE9" w14:textId="77777777" w:rsidTr="006A77B7">
        <w:trPr>
          <w:trHeight w:val="285"/>
        </w:trPr>
        <w:tc>
          <w:tcPr>
            <w:tcW w:w="809" w:type="pct"/>
          </w:tcPr>
          <w:p w14:paraId="0658159B" w14:textId="06AA3B94" w:rsidR="00100307" w:rsidRPr="000D039F" w:rsidRDefault="00100307" w:rsidP="002B408A">
            <w:pPr>
              <w:tabs>
                <w:tab w:val="clear" w:pos="1134"/>
              </w:tabs>
              <w:spacing w:before="40"/>
              <w:ind w:left="1418" w:hanging="1418"/>
              <w:rPr>
                <w:lang w:val="ru-RU"/>
              </w:rPr>
            </w:pPr>
            <w:r w:rsidRPr="000D039F">
              <w:rPr>
                <w:lang w:val="ru-RU"/>
              </w:rPr>
              <w:t>MetSat</w:t>
            </w:r>
          </w:p>
        </w:tc>
        <w:tc>
          <w:tcPr>
            <w:tcW w:w="663" w:type="pct"/>
          </w:tcPr>
          <w:p w14:paraId="7C419FDD" w14:textId="6C4B8EF8" w:rsidR="00100307" w:rsidRPr="000D039F" w:rsidRDefault="00100307" w:rsidP="002B408A">
            <w:pPr>
              <w:tabs>
                <w:tab w:val="clear" w:pos="1134"/>
              </w:tabs>
              <w:spacing w:before="40"/>
              <w:ind w:left="1418" w:hanging="1418"/>
              <w:rPr>
                <w:lang w:val="ru-RU"/>
              </w:rPr>
            </w:pPr>
            <w:r w:rsidRPr="000D039F">
              <w:rPr>
                <w:lang w:val="ru-RU"/>
              </w:rPr>
              <w:t>МЕТСАТ</w:t>
            </w:r>
          </w:p>
        </w:tc>
        <w:tc>
          <w:tcPr>
            <w:tcW w:w="3528" w:type="pct"/>
          </w:tcPr>
          <w:p w14:paraId="7C9EE934" w14:textId="29B8A9BF" w:rsidR="00100307" w:rsidRPr="000D039F" w:rsidRDefault="00100307" w:rsidP="002B408A">
            <w:pPr>
              <w:tabs>
                <w:tab w:val="clear" w:pos="1134"/>
              </w:tabs>
              <w:spacing w:before="40"/>
              <w:jc w:val="left"/>
              <w:rPr>
                <w:lang w:val="ru-RU"/>
              </w:rPr>
            </w:pPr>
            <w:r w:rsidRPr="000D039F">
              <w:rPr>
                <w:lang w:val="ru-RU"/>
              </w:rPr>
              <w:t>Метеорологический спутник</w:t>
            </w:r>
          </w:p>
        </w:tc>
      </w:tr>
      <w:tr w:rsidR="00100307" w:rsidRPr="000D039F" w14:paraId="65012459" w14:textId="77777777" w:rsidTr="006A77B7">
        <w:trPr>
          <w:trHeight w:val="285"/>
        </w:trPr>
        <w:tc>
          <w:tcPr>
            <w:tcW w:w="809" w:type="pct"/>
          </w:tcPr>
          <w:p w14:paraId="50909ABF" w14:textId="77DC6968" w:rsidR="00100307" w:rsidRPr="000D039F" w:rsidRDefault="00100307" w:rsidP="002B408A">
            <w:pPr>
              <w:tabs>
                <w:tab w:val="clear" w:pos="1134"/>
              </w:tabs>
              <w:spacing w:before="40"/>
              <w:ind w:left="1418" w:hanging="1418"/>
              <w:rPr>
                <w:lang w:val="ru-RU"/>
              </w:rPr>
            </w:pPr>
            <w:r w:rsidRPr="000D039F">
              <w:rPr>
                <w:lang w:val="ru-RU"/>
              </w:rPr>
              <w:t>MeV</w:t>
            </w:r>
          </w:p>
        </w:tc>
        <w:tc>
          <w:tcPr>
            <w:tcW w:w="663" w:type="pct"/>
          </w:tcPr>
          <w:p w14:paraId="568D6D53" w14:textId="2C54BC5C" w:rsidR="00100307" w:rsidRPr="000D039F" w:rsidRDefault="00100307" w:rsidP="002B408A">
            <w:pPr>
              <w:tabs>
                <w:tab w:val="clear" w:pos="1134"/>
              </w:tabs>
              <w:spacing w:before="40"/>
              <w:ind w:left="1418" w:hanging="1418"/>
              <w:rPr>
                <w:lang w:val="ru-RU"/>
              </w:rPr>
            </w:pPr>
            <w:r w:rsidRPr="000D039F">
              <w:rPr>
                <w:lang w:val="ru-RU"/>
              </w:rPr>
              <w:t>МэВ</w:t>
            </w:r>
          </w:p>
        </w:tc>
        <w:tc>
          <w:tcPr>
            <w:tcW w:w="3528" w:type="pct"/>
          </w:tcPr>
          <w:p w14:paraId="0AA7DE20" w14:textId="49CAE332" w:rsidR="00100307" w:rsidRPr="000D039F" w:rsidRDefault="00100307" w:rsidP="002B408A">
            <w:pPr>
              <w:tabs>
                <w:tab w:val="clear" w:pos="1134"/>
              </w:tabs>
              <w:spacing w:before="40"/>
              <w:jc w:val="left"/>
              <w:rPr>
                <w:lang w:val="ru-RU"/>
              </w:rPr>
            </w:pPr>
            <w:r w:rsidRPr="000D039F">
              <w:rPr>
                <w:lang w:val="ru-RU"/>
              </w:rPr>
              <w:t>Мегаэлектронвольты</w:t>
            </w:r>
          </w:p>
        </w:tc>
      </w:tr>
      <w:tr w:rsidR="00100307" w:rsidRPr="000D039F" w14:paraId="4BE052B4" w14:textId="77777777" w:rsidTr="006A77B7">
        <w:trPr>
          <w:trHeight w:val="285"/>
        </w:trPr>
        <w:tc>
          <w:tcPr>
            <w:tcW w:w="809" w:type="pct"/>
          </w:tcPr>
          <w:p w14:paraId="229E32E7" w14:textId="77D1A5C5" w:rsidR="00100307" w:rsidRPr="000D039F" w:rsidRDefault="00100307" w:rsidP="002B408A">
            <w:pPr>
              <w:tabs>
                <w:tab w:val="clear" w:pos="1134"/>
              </w:tabs>
              <w:spacing w:before="40"/>
              <w:ind w:left="1418" w:hanging="1418"/>
              <w:rPr>
                <w:lang w:val="ru-RU"/>
              </w:rPr>
            </w:pPr>
            <w:r w:rsidRPr="000D039F">
              <w:rPr>
                <w:lang w:val="ru-RU"/>
              </w:rPr>
              <w:t>MeV/n</w:t>
            </w:r>
          </w:p>
        </w:tc>
        <w:tc>
          <w:tcPr>
            <w:tcW w:w="663" w:type="pct"/>
          </w:tcPr>
          <w:p w14:paraId="2A139672" w14:textId="077AE3D6" w:rsidR="00100307" w:rsidRPr="000D039F" w:rsidRDefault="00100307" w:rsidP="002B408A">
            <w:pPr>
              <w:tabs>
                <w:tab w:val="clear" w:pos="1134"/>
              </w:tabs>
              <w:spacing w:before="40"/>
              <w:ind w:left="1418" w:hanging="1418"/>
              <w:rPr>
                <w:lang w:val="ru-RU"/>
              </w:rPr>
            </w:pPr>
            <w:r w:rsidRPr="000D039F">
              <w:rPr>
                <w:lang w:val="ru-RU"/>
              </w:rPr>
              <w:t>МэВ/н</w:t>
            </w:r>
          </w:p>
        </w:tc>
        <w:tc>
          <w:tcPr>
            <w:tcW w:w="3528" w:type="pct"/>
          </w:tcPr>
          <w:p w14:paraId="4C7F54AD" w14:textId="10834716" w:rsidR="00100307" w:rsidRPr="000D039F" w:rsidRDefault="00100307" w:rsidP="002B408A">
            <w:pPr>
              <w:tabs>
                <w:tab w:val="clear" w:pos="1134"/>
              </w:tabs>
              <w:spacing w:before="40"/>
              <w:jc w:val="left"/>
              <w:rPr>
                <w:lang w:val="ru-RU"/>
              </w:rPr>
            </w:pPr>
            <w:r w:rsidRPr="000D039F">
              <w:rPr>
                <w:lang w:val="ru-RU"/>
              </w:rPr>
              <w:t>Мегаэлектронвольты на нуклеон</w:t>
            </w:r>
          </w:p>
        </w:tc>
      </w:tr>
      <w:tr w:rsidR="00100307" w:rsidRPr="000D039F" w14:paraId="5B22497A" w14:textId="77777777" w:rsidTr="006A77B7">
        <w:trPr>
          <w:trHeight w:val="285"/>
        </w:trPr>
        <w:tc>
          <w:tcPr>
            <w:tcW w:w="809" w:type="pct"/>
          </w:tcPr>
          <w:p w14:paraId="093850EF" w14:textId="4D69C37B" w:rsidR="00100307" w:rsidRPr="000D039F" w:rsidRDefault="00100307" w:rsidP="002B408A">
            <w:pPr>
              <w:tabs>
                <w:tab w:val="clear" w:pos="1134"/>
              </w:tabs>
              <w:spacing w:before="40"/>
              <w:ind w:left="1418" w:hanging="1418"/>
              <w:rPr>
                <w:lang w:val="ru-RU"/>
              </w:rPr>
            </w:pPr>
            <w:r w:rsidRPr="000D039F">
              <w:rPr>
                <w:lang w:val="ru-RU"/>
              </w:rPr>
              <w:t>MHS</w:t>
            </w:r>
          </w:p>
        </w:tc>
        <w:tc>
          <w:tcPr>
            <w:tcW w:w="663" w:type="pct"/>
          </w:tcPr>
          <w:p w14:paraId="5085A3F6" w14:textId="2EE0D445" w:rsidR="00100307" w:rsidRPr="000D039F" w:rsidRDefault="00100307" w:rsidP="002B408A">
            <w:pPr>
              <w:tabs>
                <w:tab w:val="clear" w:pos="1134"/>
              </w:tabs>
              <w:spacing w:before="40"/>
              <w:ind w:left="1418" w:hanging="1418"/>
              <w:rPr>
                <w:lang w:val="ru-RU"/>
              </w:rPr>
            </w:pPr>
          </w:p>
        </w:tc>
        <w:tc>
          <w:tcPr>
            <w:tcW w:w="3528" w:type="pct"/>
          </w:tcPr>
          <w:p w14:paraId="31EFE49E" w14:textId="2BFE26FE" w:rsidR="00100307" w:rsidRPr="000D039F" w:rsidRDefault="00100307" w:rsidP="002B408A">
            <w:pPr>
              <w:tabs>
                <w:tab w:val="clear" w:pos="1134"/>
              </w:tabs>
              <w:spacing w:before="40"/>
              <w:jc w:val="left"/>
              <w:rPr>
                <w:lang w:val="ru-RU"/>
              </w:rPr>
            </w:pPr>
            <w:r w:rsidRPr="000D039F">
              <w:rPr>
                <w:lang w:val="ru-RU"/>
              </w:rPr>
              <w:t>СВЧ-зонд влажности</w:t>
            </w:r>
          </w:p>
        </w:tc>
      </w:tr>
      <w:tr w:rsidR="00100307" w:rsidRPr="000D039F" w14:paraId="410C511C" w14:textId="77777777" w:rsidTr="006A77B7">
        <w:trPr>
          <w:trHeight w:val="285"/>
        </w:trPr>
        <w:tc>
          <w:tcPr>
            <w:tcW w:w="809" w:type="pct"/>
          </w:tcPr>
          <w:p w14:paraId="70F82798" w14:textId="10908108" w:rsidR="00100307" w:rsidRPr="000D039F" w:rsidRDefault="00100307" w:rsidP="002B408A">
            <w:pPr>
              <w:tabs>
                <w:tab w:val="clear" w:pos="1134"/>
              </w:tabs>
              <w:spacing w:before="40"/>
              <w:ind w:left="1418" w:hanging="1418"/>
              <w:rPr>
                <w:lang w:val="ru-RU"/>
              </w:rPr>
            </w:pPr>
            <w:r w:rsidRPr="000D039F">
              <w:rPr>
                <w:lang w:val="ru-RU"/>
              </w:rPr>
              <w:t>MHz</w:t>
            </w:r>
          </w:p>
        </w:tc>
        <w:tc>
          <w:tcPr>
            <w:tcW w:w="663" w:type="pct"/>
          </w:tcPr>
          <w:p w14:paraId="7B13E66E" w14:textId="502A9618" w:rsidR="00100307" w:rsidRPr="000D039F" w:rsidRDefault="00100307" w:rsidP="002B408A">
            <w:pPr>
              <w:tabs>
                <w:tab w:val="clear" w:pos="1134"/>
              </w:tabs>
              <w:spacing w:before="40"/>
              <w:ind w:left="1418" w:hanging="1418"/>
              <w:rPr>
                <w:lang w:val="ru-RU"/>
              </w:rPr>
            </w:pPr>
            <w:r w:rsidRPr="000D039F">
              <w:rPr>
                <w:lang w:val="ru-RU"/>
              </w:rPr>
              <w:t>МГц</w:t>
            </w:r>
          </w:p>
        </w:tc>
        <w:tc>
          <w:tcPr>
            <w:tcW w:w="3528" w:type="pct"/>
          </w:tcPr>
          <w:p w14:paraId="457BFFAC" w14:textId="0CCCFCED" w:rsidR="00100307" w:rsidRPr="000D039F" w:rsidRDefault="00100307" w:rsidP="002B408A">
            <w:pPr>
              <w:tabs>
                <w:tab w:val="clear" w:pos="1134"/>
              </w:tabs>
              <w:spacing w:before="40"/>
              <w:jc w:val="left"/>
              <w:rPr>
                <w:lang w:val="ru-RU"/>
              </w:rPr>
            </w:pPr>
            <w:r w:rsidRPr="000D039F">
              <w:rPr>
                <w:lang w:val="ru-RU"/>
              </w:rPr>
              <w:t>Мегагерц</w:t>
            </w:r>
          </w:p>
        </w:tc>
      </w:tr>
      <w:tr w:rsidR="00100307" w:rsidRPr="000D039F" w14:paraId="2A815E5F" w14:textId="77777777" w:rsidTr="006A77B7">
        <w:trPr>
          <w:trHeight w:val="285"/>
        </w:trPr>
        <w:tc>
          <w:tcPr>
            <w:tcW w:w="809" w:type="pct"/>
          </w:tcPr>
          <w:p w14:paraId="761153B4" w14:textId="400E1ED4" w:rsidR="00100307" w:rsidRPr="000D039F" w:rsidRDefault="00100307" w:rsidP="002B408A">
            <w:pPr>
              <w:tabs>
                <w:tab w:val="clear" w:pos="1134"/>
              </w:tabs>
              <w:spacing w:before="40"/>
              <w:ind w:left="1418" w:hanging="1418"/>
              <w:rPr>
                <w:lang w:val="ru-RU"/>
              </w:rPr>
            </w:pPr>
            <w:r w:rsidRPr="000D039F">
              <w:rPr>
                <w:lang w:val="ru-RU"/>
              </w:rPr>
              <w:t>MLS</w:t>
            </w:r>
          </w:p>
        </w:tc>
        <w:tc>
          <w:tcPr>
            <w:tcW w:w="663" w:type="pct"/>
          </w:tcPr>
          <w:p w14:paraId="11C507A5" w14:textId="3D301112" w:rsidR="00100307" w:rsidRPr="000D039F" w:rsidRDefault="00100307" w:rsidP="002B408A">
            <w:pPr>
              <w:tabs>
                <w:tab w:val="clear" w:pos="1134"/>
              </w:tabs>
              <w:spacing w:before="40"/>
              <w:ind w:left="1418" w:hanging="1418"/>
              <w:rPr>
                <w:lang w:val="ru-RU"/>
              </w:rPr>
            </w:pPr>
          </w:p>
        </w:tc>
        <w:tc>
          <w:tcPr>
            <w:tcW w:w="3528" w:type="pct"/>
          </w:tcPr>
          <w:p w14:paraId="4EC3041B" w14:textId="096A401D" w:rsidR="00100307" w:rsidRPr="000D039F" w:rsidRDefault="00100307" w:rsidP="002B408A">
            <w:pPr>
              <w:tabs>
                <w:tab w:val="clear" w:pos="1134"/>
              </w:tabs>
              <w:spacing w:before="40"/>
              <w:jc w:val="left"/>
              <w:rPr>
                <w:lang w:val="ru-RU"/>
              </w:rPr>
            </w:pPr>
            <w:r w:rsidRPr="000D039F">
              <w:rPr>
                <w:lang w:val="ru-RU"/>
              </w:rPr>
              <w:t>Микроволновый краевой зонд</w:t>
            </w:r>
          </w:p>
        </w:tc>
      </w:tr>
      <w:tr w:rsidR="00100307" w:rsidRPr="000D039F" w14:paraId="173B9A75" w14:textId="77777777" w:rsidTr="006A77B7">
        <w:trPr>
          <w:trHeight w:val="285"/>
        </w:trPr>
        <w:tc>
          <w:tcPr>
            <w:tcW w:w="809" w:type="pct"/>
          </w:tcPr>
          <w:p w14:paraId="1AF332AA" w14:textId="64A13F96" w:rsidR="00100307" w:rsidRPr="000D039F" w:rsidRDefault="00100307" w:rsidP="002B408A">
            <w:pPr>
              <w:tabs>
                <w:tab w:val="clear" w:pos="1134"/>
              </w:tabs>
              <w:spacing w:before="40"/>
              <w:ind w:left="1418" w:hanging="1418"/>
              <w:rPr>
                <w:lang w:val="ru-RU"/>
              </w:rPr>
            </w:pPr>
            <w:r w:rsidRPr="000D039F">
              <w:rPr>
                <w:lang w:val="ru-RU"/>
              </w:rPr>
              <w:t>MODEM</w:t>
            </w:r>
          </w:p>
        </w:tc>
        <w:tc>
          <w:tcPr>
            <w:tcW w:w="663" w:type="pct"/>
          </w:tcPr>
          <w:p w14:paraId="7EEB5D13" w14:textId="4C2A57D9" w:rsidR="00100307" w:rsidRPr="000D039F" w:rsidRDefault="00100307" w:rsidP="002B408A">
            <w:pPr>
              <w:tabs>
                <w:tab w:val="clear" w:pos="1134"/>
              </w:tabs>
              <w:spacing w:before="40"/>
              <w:ind w:left="1418" w:hanging="1418"/>
              <w:rPr>
                <w:lang w:val="ru-RU"/>
              </w:rPr>
            </w:pPr>
            <w:r w:rsidRPr="000D039F">
              <w:rPr>
                <w:lang w:val="ru-RU"/>
              </w:rPr>
              <w:t>Модем</w:t>
            </w:r>
          </w:p>
        </w:tc>
        <w:tc>
          <w:tcPr>
            <w:tcW w:w="3528" w:type="pct"/>
          </w:tcPr>
          <w:p w14:paraId="265EA062" w14:textId="0F790C55" w:rsidR="00100307" w:rsidRPr="000D039F" w:rsidRDefault="00100307" w:rsidP="002B408A">
            <w:pPr>
              <w:tabs>
                <w:tab w:val="clear" w:pos="1134"/>
              </w:tabs>
              <w:spacing w:before="40"/>
              <w:jc w:val="left"/>
              <w:rPr>
                <w:lang w:val="ru-RU"/>
              </w:rPr>
            </w:pPr>
            <w:r w:rsidRPr="000D039F">
              <w:rPr>
                <w:lang w:val="ru-RU"/>
              </w:rPr>
              <w:t>Модулятор/Демодулятор</w:t>
            </w:r>
          </w:p>
        </w:tc>
      </w:tr>
      <w:tr w:rsidR="00100307" w:rsidRPr="000D039F" w14:paraId="704004CB" w14:textId="77777777" w:rsidTr="006A77B7">
        <w:trPr>
          <w:trHeight w:val="285"/>
        </w:trPr>
        <w:tc>
          <w:tcPr>
            <w:tcW w:w="809" w:type="pct"/>
          </w:tcPr>
          <w:p w14:paraId="7BF08954" w14:textId="6304D3A9" w:rsidR="00100307" w:rsidRPr="000D039F" w:rsidRDefault="00100307" w:rsidP="002B408A">
            <w:pPr>
              <w:tabs>
                <w:tab w:val="clear" w:pos="1134"/>
              </w:tabs>
              <w:spacing w:before="40"/>
              <w:ind w:left="1418" w:hanging="1418"/>
              <w:rPr>
                <w:lang w:val="ru-RU"/>
              </w:rPr>
            </w:pPr>
            <w:r w:rsidRPr="000D039F">
              <w:rPr>
                <w:lang w:val="ru-RU"/>
              </w:rPr>
              <w:t>MODIS</w:t>
            </w:r>
          </w:p>
        </w:tc>
        <w:tc>
          <w:tcPr>
            <w:tcW w:w="663" w:type="pct"/>
          </w:tcPr>
          <w:p w14:paraId="55D14563" w14:textId="023C38A8" w:rsidR="00100307" w:rsidRPr="000D039F" w:rsidRDefault="00100307" w:rsidP="002B408A">
            <w:pPr>
              <w:tabs>
                <w:tab w:val="clear" w:pos="1134"/>
              </w:tabs>
              <w:spacing w:before="40"/>
              <w:ind w:left="1418" w:hanging="1418"/>
              <w:rPr>
                <w:lang w:val="ru-RU"/>
              </w:rPr>
            </w:pPr>
          </w:p>
        </w:tc>
        <w:tc>
          <w:tcPr>
            <w:tcW w:w="3528" w:type="pct"/>
          </w:tcPr>
          <w:p w14:paraId="585FDA21" w14:textId="31F58FB2" w:rsidR="00100307" w:rsidRPr="000D039F" w:rsidRDefault="00100307" w:rsidP="002B408A">
            <w:pPr>
              <w:tabs>
                <w:tab w:val="clear" w:pos="1134"/>
              </w:tabs>
              <w:spacing w:before="40"/>
              <w:jc w:val="left"/>
              <w:rPr>
                <w:lang w:val="ru-RU"/>
              </w:rPr>
            </w:pPr>
            <w:r w:rsidRPr="000D039F">
              <w:rPr>
                <w:lang w:val="ru-RU"/>
              </w:rPr>
              <w:t>Спектрорадиометр для получения изображений среднего разрешения (прибор НАСА)</w:t>
            </w:r>
          </w:p>
        </w:tc>
      </w:tr>
      <w:tr w:rsidR="00100307" w:rsidRPr="000D039F" w14:paraId="43FF61FA" w14:textId="77777777" w:rsidTr="006A77B7">
        <w:trPr>
          <w:trHeight w:val="285"/>
        </w:trPr>
        <w:tc>
          <w:tcPr>
            <w:tcW w:w="809" w:type="pct"/>
          </w:tcPr>
          <w:p w14:paraId="718C40C5" w14:textId="375E8438" w:rsidR="00100307" w:rsidRPr="000D039F" w:rsidRDefault="00100307" w:rsidP="002B408A">
            <w:pPr>
              <w:tabs>
                <w:tab w:val="clear" w:pos="1134"/>
              </w:tabs>
              <w:spacing w:before="40"/>
              <w:ind w:left="1418" w:hanging="1418"/>
              <w:rPr>
                <w:lang w:val="ru-RU"/>
              </w:rPr>
            </w:pPr>
            <w:r w:rsidRPr="000D039F">
              <w:rPr>
                <w:lang w:val="ru-RU"/>
              </w:rPr>
              <w:t>MOPITT</w:t>
            </w:r>
          </w:p>
        </w:tc>
        <w:tc>
          <w:tcPr>
            <w:tcW w:w="663" w:type="pct"/>
          </w:tcPr>
          <w:p w14:paraId="2C9DB7AF" w14:textId="34967E73" w:rsidR="00100307" w:rsidRPr="000D039F" w:rsidRDefault="00100307" w:rsidP="002B408A">
            <w:pPr>
              <w:tabs>
                <w:tab w:val="clear" w:pos="1134"/>
              </w:tabs>
              <w:spacing w:before="40"/>
              <w:ind w:left="1418" w:hanging="1418"/>
              <w:rPr>
                <w:lang w:val="ru-RU"/>
              </w:rPr>
            </w:pPr>
            <w:r w:rsidRPr="000D039F">
              <w:rPr>
                <w:lang w:val="ru-RU"/>
              </w:rPr>
              <w:t>MOPITT</w:t>
            </w:r>
          </w:p>
        </w:tc>
        <w:tc>
          <w:tcPr>
            <w:tcW w:w="3528" w:type="pct"/>
          </w:tcPr>
          <w:p w14:paraId="399C80A1" w14:textId="0C7DD301" w:rsidR="00100307" w:rsidRPr="000D039F" w:rsidRDefault="00100307" w:rsidP="002B408A">
            <w:pPr>
              <w:tabs>
                <w:tab w:val="clear" w:pos="1134"/>
              </w:tabs>
              <w:spacing w:before="40"/>
              <w:jc w:val="left"/>
              <w:rPr>
                <w:lang w:val="ru-RU"/>
              </w:rPr>
            </w:pPr>
            <w:r w:rsidRPr="000D039F">
              <w:rPr>
                <w:lang w:val="ru-RU"/>
              </w:rPr>
              <w:t>Измерение загрязнения в тропосфере (НАСА)</w:t>
            </w:r>
          </w:p>
        </w:tc>
      </w:tr>
      <w:tr w:rsidR="00100307" w:rsidRPr="000D039F" w14:paraId="0631D6F6" w14:textId="77777777" w:rsidTr="006A77B7">
        <w:trPr>
          <w:trHeight w:val="285"/>
        </w:trPr>
        <w:tc>
          <w:tcPr>
            <w:tcW w:w="809" w:type="pct"/>
          </w:tcPr>
          <w:p w14:paraId="7DFAF42C" w14:textId="4110592F" w:rsidR="00100307" w:rsidRPr="000D039F" w:rsidRDefault="00100307" w:rsidP="002B408A">
            <w:pPr>
              <w:tabs>
                <w:tab w:val="clear" w:pos="1134"/>
              </w:tabs>
              <w:spacing w:before="40"/>
              <w:ind w:left="1418" w:hanging="1418"/>
              <w:rPr>
                <w:lang w:val="ru-RU"/>
              </w:rPr>
            </w:pPr>
            <w:r w:rsidRPr="000D039F">
              <w:rPr>
                <w:lang w:val="ru-RU"/>
              </w:rPr>
              <w:t>MOS</w:t>
            </w:r>
          </w:p>
        </w:tc>
        <w:tc>
          <w:tcPr>
            <w:tcW w:w="663" w:type="pct"/>
          </w:tcPr>
          <w:p w14:paraId="1F764841" w14:textId="52147CF1" w:rsidR="00100307" w:rsidRPr="000D039F" w:rsidRDefault="00100307" w:rsidP="002B408A">
            <w:pPr>
              <w:tabs>
                <w:tab w:val="clear" w:pos="1134"/>
              </w:tabs>
              <w:spacing w:before="40"/>
              <w:ind w:left="1418" w:hanging="1418"/>
              <w:rPr>
                <w:lang w:val="ru-RU"/>
              </w:rPr>
            </w:pPr>
            <w:r w:rsidRPr="000D039F">
              <w:rPr>
                <w:lang w:val="ru-RU"/>
              </w:rPr>
              <w:t>МОС</w:t>
            </w:r>
          </w:p>
        </w:tc>
        <w:tc>
          <w:tcPr>
            <w:tcW w:w="3528" w:type="pct"/>
          </w:tcPr>
          <w:p w14:paraId="17BE9A4A" w14:textId="770A1080" w:rsidR="00100307" w:rsidRPr="000D039F" w:rsidRDefault="00100307" w:rsidP="002B408A">
            <w:pPr>
              <w:tabs>
                <w:tab w:val="clear" w:pos="1134"/>
              </w:tabs>
              <w:spacing w:before="40"/>
              <w:jc w:val="left"/>
              <w:rPr>
                <w:lang w:val="ru-RU"/>
              </w:rPr>
            </w:pPr>
            <w:r w:rsidRPr="000D039F">
              <w:rPr>
                <w:lang w:val="ru-RU"/>
              </w:rPr>
              <w:t>Спутник морских наблюдений (Япония)</w:t>
            </w:r>
          </w:p>
        </w:tc>
      </w:tr>
      <w:tr w:rsidR="00100307" w:rsidRPr="000D039F" w14:paraId="39A724EB" w14:textId="77777777" w:rsidTr="006A77B7">
        <w:trPr>
          <w:trHeight w:val="285"/>
        </w:trPr>
        <w:tc>
          <w:tcPr>
            <w:tcW w:w="809" w:type="pct"/>
          </w:tcPr>
          <w:p w14:paraId="6811AE1C" w14:textId="5C40291B" w:rsidR="00100307" w:rsidRPr="000D039F" w:rsidRDefault="00100307" w:rsidP="002B408A">
            <w:pPr>
              <w:tabs>
                <w:tab w:val="clear" w:pos="1134"/>
              </w:tabs>
              <w:spacing w:before="40"/>
              <w:ind w:left="1418" w:hanging="1418"/>
              <w:rPr>
                <w:lang w:val="ru-RU"/>
              </w:rPr>
            </w:pPr>
            <w:r w:rsidRPr="000D039F">
              <w:rPr>
                <w:lang w:val="ru-RU"/>
              </w:rPr>
              <w:t>MPERSS</w:t>
            </w:r>
          </w:p>
        </w:tc>
        <w:tc>
          <w:tcPr>
            <w:tcW w:w="663" w:type="pct"/>
          </w:tcPr>
          <w:p w14:paraId="095163CF" w14:textId="5827EE5E" w:rsidR="00100307" w:rsidRPr="000D039F" w:rsidRDefault="00100307" w:rsidP="002B408A">
            <w:pPr>
              <w:tabs>
                <w:tab w:val="clear" w:pos="1134"/>
              </w:tabs>
              <w:spacing w:before="40"/>
              <w:ind w:left="1418" w:hanging="1418"/>
              <w:rPr>
                <w:lang w:val="ru-RU"/>
              </w:rPr>
            </w:pPr>
            <w:r w:rsidRPr="000D039F">
              <w:rPr>
                <w:lang w:val="ru-RU"/>
              </w:rPr>
              <w:t>МПЕРСС</w:t>
            </w:r>
          </w:p>
        </w:tc>
        <w:tc>
          <w:tcPr>
            <w:tcW w:w="3528" w:type="pct"/>
          </w:tcPr>
          <w:p w14:paraId="126EA470" w14:textId="0EF06D55" w:rsidR="00100307" w:rsidRPr="000D039F" w:rsidRDefault="00100307" w:rsidP="002B408A">
            <w:pPr>
              <w:tabs>
                <w:tab w:val="clear" w:pos="1134"/>
              </w:tabs>
              <w:spacing w:before="40"/>
              <w:jc w:val="left"/>
              <w:rPr>
                <w:lang w:val="ru-RU"/>
              </w:rPr>
            </w:pPr>
            <w:r w:rsidRPr="000D039F">
              <w:rPr>
                <w:lang w:val="ru-RU"/>
              </w:rPr>
              <w:t>Система поддержки операций по реагированию на аварийное загрязнение морской среды</w:t>
            </w:r>
          </w:p>
        </w:tc>
      </w:tr>
      <w:tr w:rsidR="00100307" w:rsidRPr="000D039F" w14:paraId="36DE04D6" w14:textId="77777777" w:rsidTr="006A77B7">
        <w:trPr>
          <w:trHeight w:val="285"/>
        </w:trPr>
        <w:tc>
          <w:tcPr>
            <w:tcW w:w="809" w:type="pct"/>
          </w:tcPr>
          <w:p w14:paraId="6A1728F8" w14:textId="7E6C68DE" w:rsidR="00100307" w:rsidRPr="000D039F" w:rsidRDefault="00100307" w:rsidP="002B408A">
            <w:pPr>
              <w:tabs>
                <w:tab w:val="clear" w:pos="1134"/>
              </w:tabs>
              <w:spacing w:before="40"/>
              <w:ind w:left="1418" w:hanging="1418"/>
              <w:rPr>
                <w:lang w:val="ru-RU"/>
              </w:rPr>
            </w:pPr>
            <w:r w:rsidRPr="000D039F">
              <w:rPr>
                <w:lang w:val="ru-RU"/>
              </w:rPr>
              <w:t>mr</w:t>
            </w:r>
          </w:p>
        </w:tc>
        <w:tc>
          <w:tcPr>
            <w:tcW w:w="663" w:type="pct"/>
          </w:tcPr>
          <w:p w14:paraId="158BA722" w14:textId="389F1FE9" w:rsidR="00100307" w:rsidRPr="000D039F" w:rsidRDefault="00100307" w:rsidP="002B408A">
            <w:pPr>
              <w:tabs>
                <w:tab w:val="clear" w:pos="1134"/>
              </w:tabs>
              <w:spacing w:before="40"/>
              <w:ind w:left="1418" w:hanging="1418"/>
              <w:rPr>
                <w:lang w:val="ru-RU"/>
              </w:rPr>
            </w:pPr>
            <w:r w:rsidRPr="000D039F">
              <w:rPr>
                <w:lang w:val="ru-RU"/>
              </w:rPr>
              <w:t>мрад</w:t>
            </w:r>
          </w:p>
        </w:tc>
        <w:tc>
          <w:tcPr>
            <w:tcW w:w="3528" w:type="pct"/>
          </w:tcPr>
          <w:p w14:paraId="2997928D" w14:textId="4B97F2CE" w:rsidR="00100307" w:rsidRPr="000D039F" w:rsidRDefault="00100307" w:rsidP="002B408A">
            <w:pPr>
              <w:tabs>
                <w:tab w:val="clear" w:pos="1134"/>
              </w:tabs>
              <w:spacing w:before="40"/>
              <w:jc w:val="left"/>
              <w:rPr>
                <w:lang w:val="ru-RU"/>
              </w:rPr>
            </w:pPr>
            <w:r w:rsidRPr="000D039F">
              <w:rPr>
                <w:lang w:val="ru-RU"/>
              </w:rPr>
              <w:t>Миллирадианы</w:t>
            </w:r>
          </w:p>
        </w:tc>
      </w:tr>
      <w:tr w:rsidR="00100307" w:rsidRPr="000D039F" w14:paraId="3E3747E8" w14:textId="77777777" w:rsidTr="006A77B7">
        <w:trPr>
          <w:trHeight w:val="285"/>
        </w:trPr>
        <w:tc>
          <w:tcPr>
            <w:tcW w:w="809" w:type="pct"/>
          </w:tcPr>
          <w:p w14:paraId="38D86FE1" w14:textId="69CE685E" w:rsidR="00100307" w:rsidRPr="000D039F" w:rsidRDefault="00100307" w:rsidP="002B408A">
            <w:pPr>
              <w:tabs>
                <w:tab w:val="clear" w:pos="1134"/>
              </w:tabs>
              <w:spacing w:before="40"/>
              <w:ind w:left="1418" w:hanging="1418"/>
              <w:rPr>
                <w:lang w:val="ru-RU"/>
              </w:rPr>
            </w:pPr>
            <w:r w:rsidRPr="000D039F">
              <w:rPr>
                <w:lang w:val="ru-RU"/>
              </w:rPr>
              <w:t>MSFC</w:t>
            </w:r>
          </w:p>
        </w:tc>
        <w:tc>
          <w:tcPr>
            <w:tcW w:w="663" w:type="pct"/>
          </w:tcPr>
          <w:p w14:paraId="6248E6C0" w14:textId="5B56337C" w:rsidR="00100307" w:rsidRPr="000D039F" w:rsidRDefault="00100307" w:rsidP="002B408A">
            <w:pPr>
              <w:tabs>
                <w:tab w:val="clear" w:pos="1134"/>
              </w:tabs>
              <w:spacing w:before="40"/>
              <w:ind w:left="1418" w:hanging="1418"/>
              <w:rPr>
                <w:lang w:val="ru-RU"/>
              </w:rPr>
            </w:pPr>
          </w:p>
        </w:tc>
        <w:tc>
          <w:tcPr>
            <w:tcW w:w="3528" w:type="pct"/>
          </w:tcPr>
          <w:p w14:paraId="21C92FB0" w14:textId="0B52CF6A" w:rsidR="00100307" w:rsidRPr="000D039F" w:rsidRDefault="00100307" w:rsidP="002B408A">
            <w:pPr>
              <w:tabs>
                <w:tab w:val="clear" w:pos="1134"/>
              </w:tabs>
              <w:spacing w:before="40"/>
              <w:jc w:val="left"/>
              <w:rPr>
                <w:lang w:val="ru-RU"/>
              </w:rPr>
            </w:pPr>
            <w:r w:rsidRPr="000D039F">
              <w:rPr>
                <w:lang w:val="ru-RU"/>
              </w:rPr>
              <w:t>Центр космических полетов им. Маршалла</w:t>
            </w:r>
          </w:p>
        </w:tc>
      </w:tr>
      <w:tr w:rsidR="00100307" w:rsidRPr="000D039F" w14:paraId="52329CB8" w14:textId="77777777" w:rsidTr="006A77B7">
        <w:trPr>
          <w:trHeight w:val="285"/>
        </w:trPr>
        <w:tc>
          <w:tcPr>
            <w:tcW w:w="809" w:type="pct"/>
          </w:tcPr>
          <w:p w14:paraId="673B3050" w14:textId="7AB30EF0" w:rsidR="00100307" w:rsidRPr="000D039F" w:rsidRDefault="00100307" w:rsidP="002B408A">
            <w:pPr>
              <w:tabs>
                <w:tab w:val="clear" w:pos="1134"/>
              </w:tabs>
              <w:spacing w:before="40"/>
              <w:ind w:left="1418" w:hanging="1418"/>
              <w:rPr>
                <w:lang w:val="ru-RU"/>
              </w:rPr>
            </w:pPr>
            <w:r w:rsidRPr="000D039F">
              <w:rPr>
                <w:lang w:val="ru-RU"/>
              </w:rPr>
              <w:t>MSI</w:t>
            </w:r>
          </w:p>
        </w:tc>
        <w:tc>
          <w:tcPr>
            <w:tcW w:w="663" w:type="pct"/>
          </w:tcPr>
          <w:p w14:paraId="64B96DA3" w14:textId="02EBC910" w:rsidR="00100307" w:rsidRPr="000D039F" w:rsidRDefault="00100307" w:rsidP="002B408A">
            <w:pPr>
              <w:tabs>
                <w:tab w:val="clear" w:pos="1134"/>
              </w:tabs>
              <w:spacing w:before="40"/>
              <w:ind w:left="1418" w:hanging="1418"/>
              <w:rPr>
                <w:lang w:val="ru-RU"/>
              </w:rPr>
            </w:pPr>
            <w:r w:rsidRPr="000D039F">
              <w:rPr>
                <w:lang w:val="ru-RU"/>
              </w:rPr>
              <w:t>ИОБМ</w:t>
            </w:r>
          </w:p>
        </w:tc>
        <w:tc>
          <w:tcPr>
            <w:tcW w:w="3528" w:type="pct"/>
          </w:tcPr>
          <w:p w14:paraId="38AFFABB" w14:textId="2A8D1D17" w:rsidR="00100307" w:rsidRPr="000D039F" w:rsidRDefault="00100307" w:rsidP="002B408A">
            <w:pPr>
              <w:tabs>
                <w:tab w:val="clear" w:pos="1134"/>
              </w:tabs>
              <w:spacing w:before="40"/>
              <w:jc w:val="left"/>
              <w:rPr>
                <w:lang w:val="ru-RU"/>
              </w:rPr>
            </w:pPr>
            <w:r w:rsidRPr="000D039F">
              <w:rPr>
                <w:lang w:val="ru-RU"/>
              </w:rPr>
              <w:t>Многоспектральное формирование изображений</w:t>
            </w:r>
          </w:p>
        </w:tc>
      </w:tr>
      <w:tr w:rsidR="00100307" w:rsidRPr="000D039F" w14:paraId="6FC964D5" w14:textId="77777777" w:rsidTr="006A77B7">
        <w:trPr>
          <w:trHeight w:val="285"/>
        </w:trPr>
        <w:tc>
          <w:tcPr>
            <w:tcW w:w="809" w:type="pct"/>
          </w:tcPr>
          <w:p w14:paraId="532C8099" w14:textId="1C2E20B7" w:rsidR="00100307" w:rsidRPr="000D039F" w:rsidRDefault="00100307" w:rsidP="002B408A">
            <w:pPr>
              <w:tabs>
                <w:tab w:val="clear" w:pos="1134"/>
              </w:tabs>
              <w:spacing w:before="40"/>
              <w:ind w:left="1418" w:hanging="1418"/>
              <w:rPr>
                <w:lang w:val="ru-RU"/>
              </w:rPr>
            </w:pPr>
            <w:r w:rsidRPr="000D039F">
              <w:rPr>
                <w:lang w:val="ru-RU"/>
              </w:rPr>
              <w:t>MSS</w:t>
            </w:r>
          </w:p>
        </w:tc>
        <w:tc>
          <w:tcPr>
            <w:tcW w:w="663" w:type="pct"/>
          </w:tcPr>
          <w:p w14:paraId="6D4E592D" w14:textId="02A1D0A1" w:rsidR="00100307" w:rsidRPr="000D039F" w:rsidRDefault="00100307" w:rsidP="002B408A">
            <w:pPr>
              <w:tabs>
                <w:tab w:val="clear" w:pos="1134"/>
              </w:tabs>
              <w:spacing w:before="40"/>
              <w:ind w:left="1418" w:hanging="1418"/>
              <w:rPr>
                <w:lang w:val="ru-RU"/>
              </w:rPr>
            </w:pPr>
            <w:r w:rsidRPr="000D039F">
              <w:rPr>
                <w:lang w:val="ru-RU"/>
              </w:rPr>
              <w:t>ПСС</w:t>
            </w:r>
          </w:p>
        </w:tc>
        <w:tc>
          <w:tcPr>
            <w:tcW w:w="3528" w:type="pct"/>
          </w:tcPr>
          <w:p w14:paraId="71C00D41" w14:textId="14CD6FBB" w:rsidR="00100307" w:rsidRPr="000D039F" w:rsidRDefault="00100307" w:rsidP="002B408A">
            <w:pPr>
              <w:tabs>
                <w:tab w:val="clear" w:pos="1134"/>
              </w:tabs>
              <w:spacing w:before="40"/>
              <w:jc w:val="left"/>
              <w:rPr>
                <w:lang w:val="ru-RU"/>
              </w:rPr>
            </w:pPr>
            <w:r w:rsidRPr="000D039F">
              <w:rPr>
                <w:lang w:val="ru-RU"/>
              </w:rPr>
              <w:t>Подвижная спутниковая служба</w:t>
            </w:r>
          </w:p>
        </w:tc>
      </w:tr>
      <w:tr w:rsidR="00100307" w:rsidRPr="000D039F" w14:paraId="480123BE" w14:textId="77777777" w:rsidTr="006A77B7">
        <w:trPr>
          <w:trHeight w:val="285"/>
        </w:trPr>
        <w:tc>
          <w:tcPr>
            <w:tcW w:w="809" w:type="pct"/>
          </w:tcPr>
          <w:p w14:paraId="4B3CDE98" w14:textId="6EC50896" w:rsidR="00100307" w:rsidRPr="000D039F" w:rsidRDefault="00100307" w:rsidP="002B408A">
            <w:pPr>
              <w:tabs>
                <w:tab w:val="clear" w:pos="1134"/>
              </w:tabs>
              <w:spacing w:before="40"/>
              <w:ind w:left="1418" w:hanging="1418"/>
              <w:rPr>
                <w:lang w:val="ru-RU"/>
              </w:rPr>
            </w:pPr>
            <w:r w:rsidRPr="000D039F">
              <w:rPr>
                <w:lang w:val="ru-RU"/>
              </w:rPr>
              <w:t>MSS</w:t>
            </w:r>
          </w:p>
        </w:tc>
        <w:tc>
          <w:tcPr>
            <w:tcW w:w="663" w:type="pct"/>
          </w:tcPr>
          <w:p w14:paraId="793447BB" w14:textId="15020D92" w:rsidR="00100307" w:rsidRPr="000D039F" w:rsidRDefault="00100307" w:rsidP="002B408A">
            <w:pPr>
              <w:tabs>
                <w:tab w:val="clear" w:pos="1134"/>
              </w:tabs>
              <w:spacing w:before="40"/>
              <w:ind w:left="1418" w:hanging="1418"/>
              <w:rPr>
                <w:lang w:val="ru-RU"/>
              </w:rPr>
            </w:pPr>
          </w:p>
        </w:tc>
        <w:tc>
          <w:tcPr>
            <w:tcW w:w="3528" w:type="pct"/>
          </w:tcPr>
          <w:p w14:paraId="65B0BAF5" w14:textId="575D6CA5" w:rsidR="00100307" w:rsidRPr="000D039F" w:rsidRDefault="00100307" w:rsidP="002B408A">
            <w:pPr>
              <w:tabs>
                <w:tab w:val="clear" w:pos="1134"/>
              </w:tabs>
              <w:spacing w:before="40"/>
              <w:jc w:val="left"/>
              <w:rPr>
                <w:lang w:val="ru-RU"/>
              </w:rPr>
            </w:pPr>
            <w:r w:rsidRPr="000D039F">
              <w:rPr>
                <w:lang w:val="ru-RU"/>
              </w:rPr>
              <w:t>Многоспектральный сканер</w:t>
            </w:r>
          </w:p>
        </w:tc>
      </w:tr>
      <w:tr w:rsidR="00100307" w:rsidRPr="000D039F" w14:paraId="5E00F6BF" w14:textId="77777777" w:rsidTr="006A77B7">
        <w:trPr>
          <w:trHeight w:val="285"/>
        </w:trPr>
        <w:tc>
          <w:tcPr>
            <w:tcW w:w="809" w:type="pct"/>
          </w:tcPr>
          <w:p w14:paraId="35E163BE" w14:textId="6606EE00" w:rsidR="00100307" w:rsidRPr="000D039F" w:rsidRDefault="00100307" w:rsidP="002B408A">
            <w:pPr>
              <w:tabs>
                <w:tab w:val="clear" w:pos="1134"/>
              </w:tabs>
              <w:spacing w:before="40"/>
              <w:ind w:left="1418" w:hanging="1418"/>
              <w:rPr>
                <w:lang w:val="ru-RU"/>
              </w:rPr>
            </w:pPr>
            <w:r w:rsidRPr="000D039F">
              <w:rPr>
                <w:lang w:val="ru-RU"/>
              </w:rPr>
              <w:t>MSU</w:t>
            </w:r>
          </w:p>
        </w:tc>
        <w:tc>
          <w:tcPr>
            <w:tcW w:w="663" w:type="pct"/>
          </w:tcPr>
          <w:p w14:paraId="22BC4166" w14:textId="0ACF4547" w:rsidR="00100307" w:rsidRPr="000D039F" w:rsidRDefault="00100307" w:rsidP="002B408A">
            <w:pPr>
              <w:tabs>
                <w:tab w:val="clear" w:pos="1134"/>
              </w:tabs>
              <w:spacing w:before="40"/>
              <w:ind w:left="1418" w:hanging="1418"/>
              <w:rPr>
                <w:lang w:val="ru-RU"/>
              </w:rPr>
            </w:pPr>
          </w:p>
        </w:tc>
        <w:tc>
          <w:tcPr>
            <w:tcW w:w="3528" w:type="pct"/>
          </w:tcPr>
          <w:p w14:paraId="2B25A393" w14:textId="30B05DB8" w:rsidR="00100307" w:rsidRPr="000D039F" w:rsidRDefault="00100307" w:rsidP="002B408A">
            <w:pPr>
              <w:tabs>
                <w:tab w:val="clear" w:pos="1134"/>
              </w:tabs>
              <w:spacing w:before="40"/>
              <w:jc w:val="left"/>
              <w:rPr>
                <w:lang w:val="ru-RU"/>
              </w:rPr>
            </w:pPr>
            <w:r w:rsidRPr="000D039F">
              <w:rPr>
                <w:lang w:val="ru-RU"/>
              </w:rPr>
              <w:t xml:space="preserve">Оборудование микроволнового зондирования </w:t>
            </w:r>
          </w:p>
        </w:tc>
      </w:tr>
      <w:tr w:rsidR="00100307" w:rsidRPr="000D039F" w14:paraId="5E8DD387" w14:textId="77777777" w:rsidTr="006A77B7">
        <w:trPr>
          <w:trHeight w:val="285"/>
        </w:trPr>
        <w:tc>
          <w:tcPr>
            <w:tcW w:w="809" w:type="pct"/>
          </w:tcPr>
          <w:p w14:paraId="7FC21B38" w14:textId="01F8C63A" w:rsidR="00100307" w:rsidRPr="000D039F" w:rsidRDefault="00100307" w:rsidP="002B408A">
            <w:pPr>
              <w:tabs>
                <w:tab w:val="clear" w:pos="1134"/>
              </w:tabs>
              <w:spacing w:before="40"/>
              <w:ind w:left="1418" w:hanging="1418"/>
              <w:rPr>
                <w:lang w:val="ru-RU"/>
              </w:rPr>
            </w:pPr>
            <w:r w:rsidRPr="000D039F">
              <w:rPr>
                <w:lang w:val="ru-RU"/>
              </w:rPr>
              <w:t>MTBF</w:t>
            </w:r>
          </w:p>
        </w:tc>
        <w:tc>
          <w:tcPr>
            <w:tcW w:w="663" w:type="pct"/>
          </w:tcPr>
          <w:p w14:paraId="549B4142" w14:textId="79081B3B" w:rsidR="00100307" w:rsidRPr="000D039F" w:rsidRDefault="00100307" w:rsidP="002B408A">
            <w:pPr>
              <w:tabs>
                <w:tab w:val="clear" w:pos="1134"/>
              </w:tabs>
              <w:spacing w:before="40"/>
              <w:ind w:left="1418" w:hanging="1418"/>
              <w:rPr>
                <w:lang w:val="ru-RU"/>
              </w:rPr>
            </w:pPr>
            <w:r w:rsidRPr="000D039F">
              <w:rPr>
                <w:lang w:val="ru-RU"/>
              </w:rPr>
              <w:t>СВМС</w:t>
            </w:r>
          </w:p>
        </w:tc>
        <w:tc>
          <w:tcPr>
            <w:tcW w:w="3528" w:type="pct"/>
          </w:tcPr>
          <w:p w14:paraId="63235C03" w14:textId="470999E6" w:rsidR="00100307" w:rsidRPr="000D039F" w:rsidRDefault="00100307" w:rsidP="002B408A">
            <w:pPr>
              <w:tabs>
                <w:tab w:val="clear" w:pos="1134"/>
              </w:tabs>
              <w:spacing w:before="40"/>
              <w:jc w:val="left"/>
              <w:rPr>
                <w:lang w:val="ru-RU"/>
              </w:rPr>
            </w:pPr>
            <w:r w:rsidRPr="000D039F">
              <w:rPr>
                <w:lang w:val="ru-RU"/>
              </w:rPr>
              <w:t>Среднее время между сбоями</w:t>
            </w:r>
          </w:p>
        </w:tc>
      </w:tr>
      <w:tr w:rsidR="00100307" w:rsidRPr="000D039F" w14:paraId="51A7D29D" w14:textId="77777777" w:rsidTr="006A77B7">
        <w:trPr>
          <w:trHeight w:val="285"/>
        </w:trPr>
        <w:tc>
          <w:tcPr>
            <w:tcW w:w="809" w:type="pct"/>
          </w:tcPr>
          <w:p w14:paraId="0364316E" w14:textId="2E47BA03" w:rsidR="00100307" w:rsidRPr="000D039F" w:rsidRDefault="00100307" w:rsidP="002B408A">
            <w:pPr>
              <w:tabs>
                <w:tab w:val="clear" w:pos="1134"/>
              </w:tabs>
              <w:spacing w:before="40"/>
              <w:ind w:left="1418" w:hanging="1418"/>
              <w:rPr>
                <w:lang w:val="ru-RU"/>
              </w:rPr>
            </w:pPr>
            <w:r w:rsidRPr="000D039F">
              <w:rPr>
                <w:lang w:val="ru-RU"/>
              </w:rPr>
              <w:t>MTF</w:t>
            </w:r>
          </w:p>
        </w:tc>
        <w:tc>
          <w:tcPr>
            <w:tcW w:w="663" w:type="pct"/>
          </w:tcPr>
          <w:p w14:paraId="35C8EAC1" w14:textId="4CA160DA" w:rsidR="00100307" w:rsidRPr="000D039F" w:rsidRDefault="00100307" w:rsidP="002B408A">
            <w:pPr>
              <w:tabs>
                <w:tab w:val="clear" w:pos="1134"/>
              </w:tabs>
              <w:spacing w:before="40"/>
              <w:ind w:left="1418" w:hanging="1418"/>
              <w:rPr>
                <w:lang w:val="ru-RU"/>
              </w:rPr>
            </w:pPr>
          </w:p>
        </w:tc>
        <w:tc>
          <w:tcPr>
            <w:tcW w:w="3528" w:type="pct"/>
          </w:tcPr>
          <w:p w14:paraId="77E2C4E1" w14:textId="044C4851" w:rsidR="00100307" w:rsidRPr="000D039F" w:rsidRDefault="00100307" w:rsidP="002B408A">
            <w:pPr>
              <w:tabs>
                <w:tab w:val="clear" w:pos="1134"/>
              </w:tabs>
              <w:spacing w:before="40"/>
              <w:jc w:val="left"/>
              <w:rPr>
                <w:lang w:val="ru-RU"/>
              </w:rPr>
            </w:pPr>
            <w:r w:rsidRPr="000D039F">
              <w:rPr>
                <w:lang w:val="ru-RU"/>
              </w:rPr>
              <w:t>Функция передачи модуляции</w:t>
            </w:r>
          </w:p>
        </w:tc>
      </w:tr>
      <w:tr w:rsidR="00100307" w:rsidRPr="000D039F" w14:paraId="548364BA" w14:textId="77777777" w:rsidTr="006A77B7">
        <w:trPr>
          <w:trHeight w:val="285"/>
        </w:trPr>
        <w:tc>
          <w:tcPr>
            <w:tcW w:w="809" w:type="pct"/>
          </w:tcPr>
          <w:p w14:paraId="4580E043" w14:textId="4FBC1D12" w:rsidR="00100307" w:rsidRPr="000D039F" w:rsidRDefault="00100307" w:rsidP="002B408A">
            <w:pPr>
              <w:tabs>
                <w:tab w:val="clear" w:pos="1134"/>
              </w:tabs>
              <w:spacing w:before="40"/>
              <w:ind w:left="1418" w:hanging="1418"/>
              <w:rPr>
                <w:lang w:val="ru-RU"/>
              </w:rPr>
            </w:pPr>
            <w:r w:rsidRPr="000D039F">
              <w:rPr>
                <w:lang w:val="ru-RU"/>
              </w:rPr>
              <w:t>MUX</w:t>
            </w:r>
          </w:p>
        </w:tc>
        <w:tc>
          <w:tcPr>
            <w:tcW w:w="663" w:type="pct"/>
          </w:tcPr>
          <w:p w14:paraId="7C283138" w14:textId="660D5D8A" w:rsidR="00100307" w:rsidRPr="000D039F" w:rsidRDefault="00100307" w:rsidP="002B408A">
            <w:pPr>
              <w:tabs>
                <w:tab w:val="clear" w:pos="1134"/>
              </w:tabs>
              <w:spacing w:before="40"/>
              <w:ind w:left="1418" w:hanging="1418"/>
              <w:rPr>
                <w:lang w:val="ru-RU"/>
              </w:rPr>
            </w:pPr>
          </w:p>
        </w:tc>
        <w:tc>
          <w:tcPr>
            <w:tcW w:w="3528" w:type="pct"/>
          </w:tcPr>
          <w:p w14:paraId="2CF52B1B" w14:textId="0B9E3A40" w:rsidR="00100307" w:rsidRPr="000D039F" w:rsidRDefault="00100307" w:rsidP="002B408A">
            <w:pPr>
              <w:tabs>
                <w:tab w:val="clear" w:pos="1134"/>
              </w:tabs>
              <w:spacing w:before="40"/>
              <w:jc w:val="left"/>
              <w:rPr>
                <w:lang w:val="ru-RU"/>
              </w:rPr>
            </w:pPr>
            <w:r w:rsidRPr="000D039F">
              <w:rPr>
                <w:lang w:val="ru-RU"/>
              </w:rPr>
              <w:t>Мультиплексер</w:t>
            </w:r>
          </w:p>
        </w:tc>
      </w:tr>
      <w:tr w:rsidR="00100307" w:rsidRPr="000D039F" w14:paraId="239B5D78" w14:textId="77777777" w:rsidTr="006A77B7">
        <w:trPr>
          <w:trHeight w:val="285"/>
        </w:trPr>
        <w:tc>
          <w:tcPr>
            <w:tcW w:w="809" w:type="pct"/>
          </w:tcPr>
          <w:p w14:paraId="05361449" w14:textId="1A5D8D6D" w:rsidR="00100307" w:rsidRPr="000D039F" w:rsidRDefault="00100307" w:rsidP="002B408A">
            <w:pPr>
              <w:tabs>
                <w:tab w:val="clear" w:pos="1134"/>
              </w:tabs>
              <w:spacing w:before="40"/>
              <w:ind w:left="1418" w:hanging="1418"/>
              <w:rPr>
                <w:lang w:val="ru-RU"/>
              </w:rPr>
            </w:pPr>
            <w:r w:rsidRPr="000D039F">
              <w:rPr>
                <w:lang w:val="ru-RU"/>
              </w:rPr>
              <w:t>MW</w:t>
            </w:r>
          </w:p>
        </w:tc>
        <w:tc>
          <w:tcPr>
            <w:tcW w:w="663" w:type="pct"/>
          </w:tcPr>
          <w:p w14:paraId="06B4EE98" w14:textId="29CA68E0" w:rsidR="00100307" w:rsidRPr="000D039F" w:rsidRDefault="00100307" w:rsidP="002B408A">
            <w:pPr>
              <w:tabs>
                <w:tab w:val="clear" w:pos="1134"/>
              </w:tabs>
              <w:spacing w:before="40"/>
              <w:ind w:left="1418" w:hanging="1418"/>
              <w:rPr>
                <w:lang w:val="ru-RU"/>
              </w:rPr>
            </w:pPr>
          </w:p>
        </w:tc>
        <w:tc>
          <w:tcPr>
            <w:tcW w:w="3528" w:type="pct"/>
          </w:tcPr>
          <w:p w14:paraId="6631E7ED" w14:textId="767C268D" w:rsidR="00100307" w:rsidRPr="000D039F" w:rsidRDefault="00100307" w:rsidP="002B408A">
            <w:pPr>
              <w:tabs>
                <w:tab w:val="clear" w:pos="1134"/>
              </w:tabs>
              <w:spacing w:before="40"/>
              <w:jc w:val="left"/>
              <w:rPr>
                <w:lang w:val="ru-RU"/>
              </w:rPr>
            </w:pPr>
            <w:r w:rsidRPr="000D039F">
              <w:rPr>
                <w:lang w:val="ru-RU"/>
              </w:rPr>
              <w:t>Маховик, СВ (средневолновый), МВт (мегаватт) в диапазоне СВЧ</w:t>
            </w:r>
          </w:p>
        </w:tc>
      </w:tr>
      <w:tr w:rsidR="00200BE1" w:rsidRPr="000D039F" w14:paraId="70D3BF2B" w14:textId="77777777" w:rsidTr="006A77B7">
        <w:trPr>
          <w:trHeight w:val="285"/>
        </w:trPr>
        <w:tc>
          <w:tcPr>
            <w:tcW w:w="809" w:type="pct"/>
          </w:tcPr>
          <w:p w14:paraId="2C85B9CA" w14:textId="77777777" w:rsidR="00200BE1" w:rsidRPr="000D039F" w:rsidRDefault="00200BE1" w:rsidP="002B408A">
            <w:pPr>
              <w:tabs>
                <w:tab w:val="clear" w:pos="1134"/>
              </w:tabs>
              <w:spacing w:before="40"/>
              <w:ind w:left="1418" w:hanging="1418"/>
              <w:rPr>
                <w:lang w:val="ru-RU"/>
              </w:rPr>
            </w:pPr>
          </w:p>
        </w:tc>
        <w:tc>
          <w:tcPr>
            <w:tcW w:w="663" w:type="pct"/>
          </w:tcPr>
          <w:p w14:paraId="21354A42" w14:textId="77777777" w:rsidR="00200BE1" w:rsidRPr="000D039F" w:rsidRDefault="00200BE1" w:rsidP="002B408A">
            <w:pPr>
              <w:tabs>
                <w:tab w:val="clear" w:pos="1134"/>
              </w:tabs>
              <w:spacing w:before="40"/>
              <w:ind w:left="1418" w:hanging="1418"/>
              <w:rPr>
                <w:lang w:val="ru-RU"/>
              </w:rPr>
            </w:pPr>
          </w:p>
        </w:tc>
        <w:tc>
          <w:tcPr>
            <w:tcW w:w="3528" w:type="pct"/>
          </w:tcPr>
          <w:p w14:paraId="146E9195" w14:textId="77777777" w:rsidR="00200BE1" w:rsidRPr="000D039F" w:rsidRDefault="00200BE1" w:rsidP="002B408A">
            <w:pPr>
              <w:tabs>
                <w:tab w:val="clear" w:pos="1134"/>
              </w:tabs>
              <w:spacing w:before="40"/>
              <w:jc w:val="left"/>
              <w:rPr>
                <w:lang w:val="ru-RU"/>
              </w:rPr>
            </w:pPr>
          </w:p>
        </w:tc>
      </w:tr>
      <w:tr w:rsidR="00200BE1" w:rsidRPr="000D039F" w14:paraId="30925430" w14:textId="77777777" w:rsidTr="006A77B7">
        <w:trPr>
          <w:trHeight w:val="285"/>
        </w:trPr>
        <w:tc>
          <w:tcPr>
            <w:tcW w:w="809" w:type="pct"/>
          </w:tcPr>
          <w:p w14:paraId="68922728" w14:textId="01761DDB" w:rsidR="00200BE1" w:rsidRPr="000D039F" w:rsidRDefault="00200BE1" w:rsidP="002B408A">
            <w:pPr>
              <w:tabs>
                <w:tab w:val="clear" w:pos="1134"/>
              </w:tabs>
              <w:spacing w:before="40"/>
              <w:ind w:left="1418" w:hanging="1418"/>
              <w:rPr>
                <w:lang w:val="ru-RU"/>
              </w:rPr>
            </w:pPr>
            <w:r w:rsidRPr="000D039F">
              <w:rPr>
                <w:b/>
                <w:bCs/>
                <w:lang w:val="ru-RU"/>
              </w:rPr>
              <w:t>N</w:t>
            </w:r>
          </w:p>
        </w:tc>
        <w:tc>
          <w:tcPr>
            <w:tcW w:w="663" w:type="pct"/>
          </w:tcPr>
          <w:p w14:paraId="49F52683" w14:textId="77777777" w:rsidR="00200BE1" w:rsidRPr="000D039F" w:rsidRDefault="00200BE1" w:rsidP="002B408A">
            <w:pPr>
              <w:tabs>
                <w:tab w:val="clear" w:pos="1134"/>
              </w:tabs>
              <w:spacing w:before="40"/>
              <w:ind w:left="1418" w:hanging="1418"/>
              <w:rPr>
                <w:lang w:val="ru-RU"/>
              </w:rPr>
            </w:pPr>
          </w:p>
        </w:tc>
        <w:tc>
          <w:tcPr>
            <w:tcW w:w="3528" w:type="pct"/>
          </w:tcPr>
          <w:p w14:paraId="5CD34887" w14:textId="77777777" w:rsidR="00200BE1" w:rsidRPr="000D039F" w:rsidRDefault="00200BE1" w:rsidP="002B408A">
            <w:pPr>
              <w:tabs>
                <w:tab w:val="clear" w:pos="1134"/>
              </w:tabs>
              <w:spacing w:before="40"/>
              <w:jc w:val="left"/>
              <w:rPr>
                <w:lang w:val="ru-RU"/>
              </w:rPr>
            </w:pPr>
          </w:p>
        </w:tc>
      </w:tr>
      <w:tr w:rsidR="00A5391F" w:rsidRPr="000D039F" w14:paraId="49C3FD08" w14:textId="77777777" w:rsidTr="006A77B7">
        <w:trPr>
          <w:trHeight w:val="285"/>
        </w:trPr>
        <w:tc>
          <w:tcPr>
            <w:tcW w:w="809" w:type="pct"/>
          </w:tcPr>
          <w:p w14:paraId="68DC94F6" w14:textId="5D4709A4" w:rsidR="00A5391F" w:rsidRPr="000D039F" w:rsidRDefault="00A5391F" w:rsidP="002B408A">
            <w:pPr>
              <w:tabs>
                <w:tab w:val="clear" w:pos="1134"/>
              </w:tabs>
              <w:spacing w:before="40"/>
              <w:ind w:left="1418" w:hanging="1418"/>
              <w:rPr>
                <w:lang w:val="ru-RU"/>
              </w:rPr>
            </w:pPr>
            <w:r w:rsidRPr="000D039F">
              <w:rPr>
                <w:lang w:val="ru-RU"/>
              </w:rPr>
              <w:t>N/S</w:t>
            </w:r>
          </w:p>
        </w:tc>
        <w:tc>
          <w:tcPr>
            <w:tcW w:w="663" w:type="pct"/>
          </w:tcPr>
          <w:p w14:paraId="714B9222" w14:textId="77BAADFC" w:rsidR="00A5391F" w:rsidRPr="000D039F" w:rsidRDefault="00A5391F" w:rsidP="002B408A">
            <w:pPr>
              <w:tabs>
                <w:tab w:val="clear" w:pos="1134"/>
              </w:tabs>
              <w:spacing w:before="40"/>
              <w:ind w:left="1418" w:hanging="1418"/>
              <w:rPr>
                <w:lang w:val="ru-RU"/>
              </w:rPr>
            </w:pPr>
            <w:r w:rsidRPr="000D039F">
              <w:rPr>
                <w:lang w:val="ru-RU"/>
              </w:rPr>
              <w:t>С/Ю</w:t>
            </w:r>
          </w:p>
        </w:tc>
        <w:tc>
          <w:tcPr>
            <w:tcW w:w="3528" w:type="pct"/>
          </w:tcPr>
          <w:p w14:paraId="7B320A59" w14:textId="4FB18166" w:rsidR="00A5391F" w:rsidRPr="000D039F" w:rsidRDefault="00A5391F" w:rsidP="002B408A">
            <w:pPr>
              <w:tabs>
                <w:tab w:val="clear" w:pos="1134"/>
              </w:tabs>
              <w:spacing w:before="40"/>
              <w:jc w:val="left"/>
              <w:rPr>
                <w:lang w:val="ru-RU"/>
              </w:rPr>
            </w:pPr>
            <w:r w:rsidRPr="000D039F">
              <w:rPr>
                <w:lang w:val="ru-RU"/>
              </w:rPr>
              <w:t>Север/Юг</w:t>
            </w:r>
          </w:p>
        </w:tc>
      </w:tr>
      <w:tr w:rsidR="00A5391F" w:rsidRPr="000D039F" w14:paraId="38234FEC" w14:textId="77777777" w:rsidTr="006A77B7">
        <w:trPr>
          <w:trHeight w:val="285"/>
        </w:trPr>
        <w:tc>
          <w:tcPr>
            <w:tcW w:w="809" w:type="pct"/>
          </w:tcPr>
          <w:p w14:paraId="1D4AD576" w14:textId="3DBDDFDC" w:rsidR="00A5391F" w:rsidRPr="000D039F" w:rsidRDefault="00A5391F" w:rsidP="002B408A">
            <w:pPr>
              <w:tabs>
                <w:tab w:val="clear" w:pos="1134"/>
              </w:tabs>
              <w:spacing w:before="40"/>
              <w:ind w:left="1418" w:hanging="1418"/>
              <w:rPr>
                <w:lang w:val="ru-RU"/>
              </w:rPr>
            </w:pPr>
            <w:r w:rsidRPr="000D039F">
              <w:rPr>
                <w:lang w:val="ru-RU"/>
              </w:rPr>
              <w:t>NASA</w:t>
            </w:r>
          </w:p>
        </w:tc>
        <w:tc>
          <w:tcPr>
            <w:tcW w:w="663" w:type="pct"/>
          </w:tcPr>
          <w:p w14:paraId="5AEBE236" w14:textId="67BE12C6" w:rsidR="00A5391F" w:rsidRPr="000D039F" w:rsidRDefault="00A5391F" w:rsidP="002B408A">
            <w:pPr>
              <w:tabs>
                <w:tab w:val="clear" w:pos="1134"/>
              </w:tabs>
              <w:spacing w:before="40"/>
              <w:ind w:left="1418" w:hanging="1418"/>
              <w:rPr>
                <w:lang w:val="ru-RU"/>
              </w:rPr>
            </w:pPr>
            <w:r w:rsidRPr="000D039F">
              <w:rPr>
                <w:lang w:val="ru-RU"/>
              </w:rPr>
              <w:t>НАСА</w:t>
            </w:r>
          </w:p>
        </w:tc>
        <w:tc>
          <w:tcPr>
            <w:tcW w:w="3528" w:type="pct"/>
          </w:tcPr>
          <w:p w14:paraId="2652235C" w14:textId="01E32547" w:rsidR="00A5391F" w:rsidRPr="000D039F" w:rsidRDefault="00A5391F" w:rsidP="002B408A">
            <w:pPr>
              <w:tabs>
                <w:tab w:val="clear" w:pos="1134"/>
              </w:tabs>
              <w:spacing w:before="40"/>
              <w:jc w:val="left"/>
              <w:rPr>
                <w:lang w:val="ru-RU"/>
              </w:rPr>
            </w:pPr>
            <w:r w:rsidRPr="000D039F">
              <w:rPr>
                <w:lang w:val="ru-RU"/>
              </w:rPr>
              <w:t>Национальное управление по аэронавтике и исследованию космического пространства</w:t>
            </w:r>
          </w:p>
        </w:tc>
      </w:tr>
      <w:tr w:rsidR="00A5391F" w:rsidRPr="000D039F" w14:paraId="6CA63075" w14:textId="77777777" w:rsidTr="006A77B7">
        <w:trPr>
          <w:trHeight w:val="285"/>
        </w:trPr>
        <w:tc>
          <w:tcPr>
            <w:tcW w:w="809" w:type="pct"/>
          </w:tcPr>
          <w:p w14:paraId="21C9A7F2" w14:textId="3E9DF5C9" w:rsidR="00A5391F" w:rsidRPr="000D039F" w:rsidRDefault="00A5391F" w:rsidP="002B408A">
            <w:pPr>
              <w:tabs>
                <w:tab w:val="clear" w:pos="1134"/>
              </w:tabs>
              <w:spacing w:before="40"/>
              <w:ind w:left="1418" w:hanging="1418"/>
              <w:rPr>
                <w:lang w:val="ru-RU"/>
              </w:rPr>
            </w:pPr>
            <w:r w:rsidRPr="000D039F">
              <w:rPr>
                <w:lang w:val="ru-RU"/>
              </w:rPr>
              <w:t>NASCOM</w:t>
            </w:r>
          </w:p>
        </w:tc>
        <w:tc>
          <w:tcPr>
            <w:tcW w:w="663" w:type="pct"/>
          </w:tcPr>
          <w:p w14:paraId="503CB379" w14:textId="0219C520" w:rsidR="00A5391F" w:rsidRPr="000D039F" w:rsidRDefault="00A5391F" w:rsidP="002B408A">
            <w:pPr>
              <w:tabs>
                <w:tab w:val="clear" w:pos="1134"/>
              </w:tabs>
              <w:spacing w:before="40"/>
              <w:ind w:left="1418" w:hanging="1418"/>
              <w:rPr>
                <w:lang w:val="ru-RU"/>
              </w:rPr>
            </w:pPr>
            <w:r w:rsidRPr="000D039F">
              <w:rPr>
                <w:lang w:val="ru-RU"/>
              </w:rPr>
              <w:t>НАСКОМ</w:t>
            </w:r>
          </w:p>
        </w:tc>
        <w:tc>
          <w:tcPr>
            <w:tcW w:w="3528" w:type="pct"/>
          </w:tcPr>
          <w:p w14:paraId="43BE0A84" w14:textId="31AC162C" w:rsidR="00A5391F" w:rsidRPr="000D039F" w:rsidRDefault="00A5391F" w:rsidP="002B408A">
            <w:pPr>
              <w:tabs>
                <w:tab w:val="clear" w:pos="1134"/>
              </w:tabs>
              <w:spacing w:before="40"/>
              <w:jc w:val="left"/>
              <w:rPr>
                <w:lang w:val="ru-RU"/>
              </w:rPr>
            </w:pPr>
            <w:r w:rsidRPr="000D039F">
              <w:rPr>
                <w:lang w:val="ru-RU"/>
              </w:rPr>
              <w:t>Сеть связи НАСА</w:t>
            </w:r>
          </w:p>
        </w:tc>
      </w:tr>
      <w:tr w:rsidR="00A5391F" w:rsidRPr="000D039F" w14:paraId="1654D159" w14:textId="77777777" w:rsidTr="006A77B7">
        <w:trPr>
          <w:trHeight w:val="285"/>
        </w:trPr>
        <w:tc>
          <w:tcPr>
            <w:tcW w:w="809" w:type="pct"/>
          </w:tcPr>
          <w:p w14:paraId="34FC5E27" w14:textId="4EF00BB6" w:rsidR="00A5391F" w:rsidRPr="000D039F" w:rsidRDefault="00A5391F" w:rsidP="002B408A">
            <w:pPr>
              <w:tabs>
                <w:tab w:val="clear" w:pos="1134"/>
              </w:tabs>
              <w:spacing w:before="40"/>
              <w:ind w:left="1418" w:hanging="1418"/>
              <w:rPr>
                <w:lang w:val="ru-RU"/>
              </w:rPr>
            </w:pPr>
            <w:r w:rsidRPr="000D039F">
              <w:rPr>
                <w:lang w:val="ru-RU"/>
              </w:rPr>
              <w:t>NASDA</w:t>
            </w:r>
          </w:p>
        </w:tc>
        <w:tc>
          <w:tcPr>
            <w:tcW w:w="663" w:type="pct"/>
          </w:tcPr>
          <w:p w14:paraId="50B4CF2A" w14:textId="31DB73A4" w:rsidR="00A5391F" w:rsidRPr="000D039F" w:rsidRDefault="00A5391F" w:rsidP="002B408A">
            <w:pPr>
              <w:tabs>
                <w:tab w:val="clear" w:pos="1134"/>
              </w:tabs>
              <w:spacing w:before="40"/>
              <w:ind w:left="1418" w:hanging="1418"/>
              <w:rPr>
                <w:lang w:val="ru-RU"/>
              </w:rPr>
            </w:pPr>
            <w:r w:rsidRPr="000D039F">
              <w:rPr>
                <w:lang w:val="ru-RU"/>
              </w:rPr>
              <w:t>НАСДА</w:t>
            </w:r>
          </w:p>
        </w:tc>
        <w:tc>
          <w:tcPr>
            <w:tcW w:w="3528" w:type="pct"/>
          </w:tcPr>
          <w:p w14:paraId="437C65A9" w14:textId="4AF02EB9" w:rsidR="00A5391F" w:rsidRPr="000D039F" w:rsidRDefault="00A5391F" w:rsidP="002B408A">
            <w:pPr>
              <w:tabs>
                <w:tab w:val="clear" w:pos="1134"/>
              </w:tabs>
              <w:spacing w:before="40"/>
              <w:jc w:val="left"/>
              <w:rPr>
                <w:lang w:val="ru-RU"/>
              </w:rPr>
            </w:pPr>
            <w:r w:rsidRPr="000D039F">
              <w:rPr>
                <w:lang w:val="ru-RU"/>
              </w:rPr>
              <w:t>Национальное агентство по освоению космического пространства</w:t>
            </w:r>
          </w:p>
        </w:tc>
      </w:tr>
      <w:tr w:rsidR="00A5391F" w:rsidRPr="000D039F" w14:paraId="3D5ECE66" w14:textId="77777777" w:rsidTr="006A77B7">
        <w:trPr>
          <w:trHeight w:val="285"/>
        </w:trPr>
        <w:tc>
          <w:tcPr>
            <w:tcW w:w="809" w:type="pct"/>
          </w:tcPr>
          <w:p w14:paraId="0134CEA6" w14:textId="7920E269" w:rsidR="00A5391F" w:rsidRPr="000D039F" w:rsidRDefault="00A5391F" w:rsidP="002B408A">
            <w:pPr>
              <w:tabs>
                <w:tab w:val="clear" w:pos="1134"/>
              </w:tabs>
              <w:spacing w:before="40"/>
              <w:ind w:left="1418" w:hanging="1418"/>
              <w:rPr>
                <w:lang w:val="ru-RU"/>
              </w:rPr>
            </w:pPr>
            <w:r w:rsidRPr="000D039F">
              <w:rPr>
                <w:lang w:val="ru-RU"/>
              </w:rPr>
              <w:t>NCDC</w:t>
            </w:r>
          </w:p>
        </w:tc>
        <w:tc>
          <w:tcPr>
            <w:tcW w:w="663" w:type="pct"/>
          </w:tcPr>
          <w:p w14:paraId="61E86189" w14:textId="7B3D485E" w:rsidR="00A5391F" w:rsidRPr="000D039F" w:rsidRDefault="00A5391F" w:rsidP="002B408A">
            <w:pPr>
              <w:tabs>
                <w:tab w:val="clear" w:pos="1134"/>
              </w:tabs>
              <w:spacing w:before="40"/>
              <w:ind w:left="1418" w:hanging="1418"/>
              <w:rPr>
                <w:lang w:val="ru-RU"/>
              </w:rPr>
            </w:pPr>
            <w:r w:rsidRPr="000D039F">
              <w:rPr>
                <w:lang w:val="ru-RU"/>
              </w:rPr>
              <w:t>НЦКД</w:t>
            </w:r>
          </w:p>
        </w:tc>
        <w:tc>
          <w:tcPr>
            <w:tcW w:w="3528" w:type="pct"/>
          </w:tcPr>
          <w:p w14:paraId="2AF2BD8F" w14:textId="790E4431" w:rsidR="00A5391F" w:rsidRPr="000D039F" w:rsidRDefault="00A5391F" w:rsidP="002B408A">
            <w:pPr>
              <w:tabs>
                <w:tab w:val="clear" w:pos="1134"/>
              </w:tabs>
              <w:spacing w:before="40"/>
              <w:jc w:val="left"/>
              <w:rPr>
                <w:lang w:val="ru-RU"/>
              </w:rPr>
            </w:pPr>
            <w:r w:rsidRPr="000D039F">
              <w:rPr>
                <w:lang w:val="ru-RU"/>
              </w:rPr>
              <w:t>Национальный центр климатических данных</w:t>
            </w:r>
          </w:p>
        </w:tc>
      </w:tr>
      <w:tr w:rsidR="00A5391F" w:rsidRPr="000D039F" w14:paraId="138ECF3A" w14:textId="77777777" w:rsidTr="006A77B7">
        <w:trPr>
          <w:trHeight w:val="285"/>
        </w:trPr>
        <w:tc>
          <w:tcPr>
            <w:tcW w:w="809" w:type="pct"/>
          </w:tcPr>
          <w:p w14:paraId="6796F59B" w14:textId="68B09CB7" w:rsidR="00A5391F" w:rsidRPr="000D039F" w:rsidRDefault="00A5391F" w:rsidP="002B408A">
            <w:pPr>
              <w:tabs>
                <w:tab w:val="clear" w:pos="1134"/>
              </w:tabs>
              <w:spacing w:before="40"/>
              <w:ind w:left="1418" w:hanging="1418"/>
              <w:rPr>
                <w:lang w:val="ru-RU"/>
              </w:rPr>
            </w:pPr>
            <w:r w:rsidRPr="000D039F">
              <w:rPr>
                <w:lang w:val="ru-RU"/>
              </w:rPr>
              <w:t>NE-delta-N</w:t>
            </w:r>
          </w:p>
        </w:tc>
        <w:tc>
          <w:tcPr>
            <w:tcW w:w="663" w:type="pct"/>
          </w:tcPr>
          <w:p w14:paraId="25592F86" w14:textId="22DD51E4" w:rsidR="00A5391F" w:rsidRPr="000D039F" w:rsidRDefault="00A5391F" w:rsidP="002B408A">
            <w:pPr>
              <w:tabs>
                <w:tab w:val="clear" w:pos="1134"/>
              </w:tabs>
              <w:spacing w:before="40"/>
              <w:ind w:left="1418" w:hanging="1418"/>
              <w:rPr>
                <w:lang w:val="ru-RU"/>
              </w:rPr>
            </w:pPr>
          </w:p>
        </w:tc>
        <w:tc>
          <w:tcPr>
            <w:tcW w:w="3528" w:type="pct"/>
          </w:tcPr>
          <w:p w14:paraId="6980F6F4" w14:textId="46A916F5" w:rsidR="00A5391F" w:rsidRPr="000D039F" w:rsidRDefault="00A5391F" w:rsidP="002B408A">
            <w:pPr>
              <w:tabs>
                <w:tab w:val="clear" w:pos="1134"/>
              </w:tabs>
              <w:spacing w:before="40"/>
              <w:jc w:val="left"/>
              <w:rPr>
                <w:lang w:val="ru-RU"/>
              </w:rPr>
            </w:pPr>
            <w:r w:rsidRPr="000D039F">
              <w:rPr>
                <w:lang w:val="ru-RU"/>
              </w:rPr>
              <w:t>Изменение шумовой эквивалентной схемы при излучении</w:t>
            </w:r>
          </w:p>
        </w:tc>
      </w:tr>
      <w:tr w:rsidR="00A5391F" w:rsidRPr="000D039F" w14:paraId="5FB6BBC9" w14:textId="77777777" w:rsidTr="006A77B7">
        <w:trPr>
          <w:trHeight w:val="285"/>
        </w:trPr>
        <w:tc>
          <w:tcPr>
            <w:tcW w:w="809" w:type="pct"/>
          </w:tcPr>
          <w:p w14:paraId="46536888" w14:textId="004EFAE5" w:rsidR="00A5391F" w:rsidRPr="000D039F" w:rsidRDefault="00A5391F" w:rsidP="002B408A">
            <w:pPr>
              <w:tabs>
                <w:tab w:val="clear" w:pos="1134"/>
              </w:tabs>
              <w:spacing w:before="40"/>
              <w:ind w:left="1418" w:hanging="1418"/>
              <w:rPr>
                <w:lang w:val="ru-RU"/>
              </w:rPr>
            </w:pPr>
            <w:r w:rsidRPr="000D039F">
              <w:rPr>
                <w:lang w:val="ru-RU"/>
              </w:rPr>
              <w:t xml:space="preserve">NE-delta-T </w:t>
            </w:r>
          </w:p>
        </w:tc>
        <w:tc>
          <w:tcPr>
            <w:tcW w:w="663" w:type="pct"/>
          </w:tcPr>
          <w:p w14:paraId="08DDFA08" w14:textId="1F9B5952" w:rsidR="00A5391F" w:rsidRPr="000D039F" w:rsidRDefault="00A5391F" w:rsidP="002B408A">
            <w:pPr>
              <w:tabs>
                <w:tab w:val="clear" w:pos="1134"/>
              </w:tabs>
              <w:spacing w:before="40"/>
              <w:ind w:left="1418" w:hanging="1418"/>
              <w:rPr>
                <w:lang w:val="ru-RU"/>
              </w:rPr>
            </w:pPr>
          </w:p>
        </w:tc>
        <w:tc>
          <w:tcPr>
            <w:tcW w:w="3528" w:type="pct"/>
          </w:tcPr>
          <w:p w14:paraId="46CDC977" w14:textId="0EDFC50E" w:rsidR="00A5391F" w:rsidRPr="000D039F" w:rsidRDefault="00A5391F" w:rsidP="002B408A">
            <w:pPr>
              <w:tabs>
                <w:tab w:val="clear" w:pos="1134"/>
              </w:tabs>
              <w:spacing w:before="40"/>
              <w:jc w:val="left"/>
              <w:rPr>
                <w:lang w:val="ru-RU"/>
              </w:rPr>
            </w:pPr>
            <w:r w:rsidRPr="000D039F">
              <w:rPr>
                <w:lang w:val="ru-RU"/>
              </w:rPr>
              <w:t>Изменение шумовой эквивалентной схемы при изменении температуры</w:t>
            </w:r>
          </w:p>
        </w:tc>
      </w:tr>
      <w:tr w:rsidR="00A5391F" w:rsidRPr="000D039F" w14:paraId="5CC60723" w14:textId="77777777" w:rsidTr="006A77B7">
        <w:trPr>
          <w:trHeight w:val="285"/>
        </w:trPr>
        <w:tc>
          <w:tcPr>
            <w:tcW w:w="809" w:type="pct"/>
          </w:tcPr>
          <w:p w14:paraId="3F499413" w14:textId="340CA760" w:rsidR="00A5391F" w:rsidRPr="000D039F" w:rsidRDefault="00A5391F" w:rsidP="002B408A">
            <w:pPr>
              <w:tabs>
                <w:tab w:val="clear" w:pos="1134"/>
              </w:tabs>
              <w:spacing w:before="40"/>
              <w:ind w:left="1418" w:hanging="1418"/>
              <w:rPr>
                <w:lang w:val="ru-RU"/>
              </w:rPr>
            </w:pPr>
            <w:r w:rsidRPr="000D039F">
              <w:rPr>
                <w:lang w:val="ru-RU"/>
              </w:rPr>
              <w:t>NERC</w:t>
            </w:r>
          </w:p>
        </w:tc>
        <w:tc>
          <w:tcPr>
            <w:tcW w:w="663" w:type="pct"/>
          </w:tcPr>
          <w:p w14:paraId="04C262D0" w14:textId="3997509A" w:rsidR="00A5391F" w:rsidRPr="000D039F" w:rsidRDefault="00A5391F" w:rsidP="002B408A">
            <w:pPr>
              <w:tabs>
                <w:tab w:val="clear" w:pos="1134"/>
              </w:tabs>
              <w:spacing w:before="40"/>
              <w:ind w:left="1418" w:hanging="1418"/>
              <w:rPr>
                <w:lang w:val="ru-RU"/>
              </w:rPr>
            </w:pPr>
            <w:r w:rsidRPr="000D039F">
              <w:rPr>
                <w:lang w:val="ru-RU"/>
              </w:rPr>
              <w:t>НЕРК</w:t>
            </w:r>
          </w:p>
        </w:tc>
        <w:tc>
          <w:tcPr>
            <w:tcW w:w="3528" w:type="pct"/>
          </w:tcPr>
          <w:p w14:paraId="30558B19" w14:textId="7CFBE55B" w:rsidR="00A5391F" w:rsidRPr="000D039F" w:rsidRDefault="00A5391F" w:rsidP="002B408A">
            <w:pPr>
              <w:tabs>
                <w:tab w:val="clear" w:pos="1134"/>
              </w:tabs>
              <w:spacing w:before="40"/>
              <w:jc w:val="left"/>
              <w:rPr>
                <w:lang w:val="ru-RU"/>
              </w:rPr>
            </w:pPr>
            <w:r w:rsidRPr="000D039F">
              <w:rPr>
                <w:lang w:val="ru-RU"/>
              </w:rPr>
              <w:t>Национальный совет по изучению природной окружающей среды</w:t>
            </w:r>
          </w:p>
        </w:tc>
      </w:tr>
      <w:tr w:rsidR="00A5391F" w:rsidRPr="000D039F" w14:paraId="7E91DD21" w14:textId="77777777" w:rsidTr="006A77B7">
        <w:trPr>
          <w:trHeight w:val="285"/>
        </w:trPr>
        <w:tc>
          <w:tcPr>
            <w:tcW w:w="809" w:type="pct"/>
          </w:tcPr>
          <w:p w14:paraId="0F3EDF73" w14:textId="3CDD386B" w:rsidR="00A5391F" w:rsidRPr="000D039F" w:rsidRDefault="00A5391F" w:rsidP="002B408A">
            <w:pPr>
              <w:tabs>
                <w:tab w:val="clear" w:pos="1134"/>
              </w:tabs>
              <w:spacing w:before="40"/>
              <w:ind w:left="1418" w:hanging="1418"/>
              <w:rPr>
                <w:lang w:val="ru-RU"/>
              </w:rPr>
            </w:pPr>
            <w:r w:rsidRPr="000D039F">
              <w:rPr>
                <w:lang w:val="ru-RU"/>
              </w:rPr>
              <w:t>NESDIS</w:t>
            </w:r>
          </w:p>
        </w:tc>
        <w:tc>
          <w:tcPr>
            <w:tcW w:w="663" w:type="pct"/>
          </w:tcPr>
          <w:p w14:paraId="7A0EFBB1" w14:textId="669AC3D9" w:rsidR="00A5391F" w:rsidRPr="000D039F" w:rsidRDefault="00A5391F" w:rsidP="002B408A">
            <w:pPr>
              <w:tabs>
                <w:tab w:val="clear" w:pos="1134"/>
              </w:tabs>
              <w:spacing w:before="40"/>
              <w:ind w:left="1418" w:hanging="1418"/>
              <w:rPr>
                <w:lang w:val="ru-RU"/>
              </w:rPr>
            </w:pPr>
            <w:r w:rsidRPr="000D039F">
              <w:rPr>
                <w:lang w:val="ru-RU"/>
              </w:rPr>
              <w:t>НЕСДИС</w:t>
            </w:r>
          </w:p>
        </w:tc>
        <w:tc>
          <w:tcPr>
            <w:tcW w:w="3528" w:type="pct"/>
          </w:tcPr>
          <w:p w14:paraId="2BDAA8FE" w14:textId="5A585C55" w:rsidR="00A5391F" w:rsidRPr="000D039F" w:rsidRDefault="00A5391F" w:rsidP="002B408A">
            <w:pPr>
              <w:tabs>
                <w:tab w:val="clear" w:pos="1134"/>
              </w:tabs>
              <w:spacing w:before="40"/>
              <w:jc w:val="left"/>
              <w:rPr>
                <w:lang w:val="ru-RU"/>
              </w:rPr>
            </w:pPr>
            <w:r w:rsidRPr="000D039F">
              <w:rPr>
                <w:lang w:val="ru-RU"/>
              </w:rPr>
              <w:t>Национальная служба по информации, данным и спутникам для исследования окружающей среды</w:t>
            </w:r>
          </w:p>
        </w:tc>
      </w:tr>
      <w:tr w:rsidR="00A5391F" w:rsidRPr="000D039F" w14:paraId="2BC28987" w14:textId="77777777" w:rsidTr="006A77B7">
        <w:trPr>
          <w:trHeight w:val="285"/>
        </w:trPr>
        <w:tc>
          <w:tcPr>
            <w:tcW w:w="809" w:type="pct"/>
          </w:tcPr>
          <w:p w14:paraId="7BBBD873" w14:textId="6122C367" w:rsidR="00A5391F" w:rsidRPr="000D039F" w:rsidRDefault="00A5391F" w:rsidP="002B408A">
            <w:pPr>
              <w:tabs>
                <w:tab w:val="clear" w:pos="1134"/>
              </w:tabs>
              <w:spacing w:before="40"/>
              <w:ind w:left="1418" w:hanging="1418"/>
              <w:rPr>
                <w:lang w:val="ru-RU"/>
              </w:rPr>
            </w:pPr>
            <w:r w:rsidRPr="000D039F">
              <w:rPr>
                <w:lang w:val="ru-RU"/>
              </w:rPr>
              <w:lastRenderedPageBreak/>
              <w:t>NF</w:t>
            </w:r>
          </w:p>
        </w:tc>
        <w:tc>
          <w:tcPr>
            <w:tcW w:w="663" w:type="pct"/>
          </w:tcPr>
          <w:p w14:paraId="706BC091" w14:textId="6B10DE5F" w:rsidR="00A5391F" w:rsidRPr="000D039F" w:rsidRDefault="00A5391F" w:rsidP="002B408A">
            <w:pPr>
              <w:tabs>
                <w:tab w:val="clear" w:pos="1134"/>
              </w:tabs>
              <w:spacing w:before="40"/>
              <w:ind w:left="1418" w:hanging="1418"/>
              <w:rPr>
                <w:lang w:val="ru-RU"/>
              </w:rPr>
            </w:pPr>
          </w:p>
        </w:tc>
        <w:tc>
          <w:tcPr>
            <w:tcW w:w="3528" w:type="pct"/>
          </w:tcPr>
          <w:p w14:paraId="70C76033" w14:textId="11F81C82" w:rsidR="00A5391F" w:rsidRPr="000D039F" w:rsidRDefault="00A5391F" w:rsidP="002B408A">
            <w:pPr>
              <w:tabs>
                <w:tab w:val="clear" w:pos="1134"/>
              </w:tabs>
              <w:spacing w:before="40"/>
              <w:jc w:val="left"/>
              <w:rPr>
                <w:lang w:val="ru-RU"/>
              </w:rPr>
            </w:pPr>
            <w:r w:rsidRPr="000D039F">
              <w:rPr>
                <w:lang w:val="ru-RU"/>
              </w:rPr>
              <w:t>Коэффициент шума</w:t>
            </w:r>
          </w:p>
        </w:tc>
      </w:tr>
      <w:tr w:rsidR="00A5391F" w:rsidRPr="000D039F" w14:paraId="3FAA2604" w14:textId="77777777" w:rsidTr="006A77B7">
        <w:trPr>
          <w:trHeight w:val="285"/>
        </w:trPr>
        <w:tc>
          <w:tcPr>
            <w:tcW w:w="809" w:type="pct"/>
          </w:tcPr>
          <w:p w14:paraId="0C35BB83" w14:textId="7D813034" w:rsidR="00A5391F" w:rsidRPr="000D039F" w:rsidRDefault="00A5391F" w:rsidP="002B408A">
            <w:pPr>
              <w:tabs>
                <w:tab w:val="clear" w:pos="1134"/>
              </w:tabs>
              <w:spacing w:before="40"/>
              <w:ind w:left="1418" w:hanging="1418"/>
              <w:rPr>
                <w:lang w:val="ru-RU"/>
              </w:rPr>
            </w:pPr>
            <w:r w:rsidRPr="000D039F">
              <w:rPr>
                <w:lang w:val="ru-RU"/>
              </w:rPr>
              <w:t>NHC</w:t>
            </w:r>
          </w:p>
        </w:tc>
        <w:tc>
          <w:tcPr>
            <w:tcW w:w="663" w:type="pct"/>
          </w:tcPr>
          <w:p w14:paraId="04673B4E" w14:textId="012FD3CF" w:rsidR="00A5391F" w:rsidRPr="000D039F" w:rsidRDefault="00A5391F" w:rsidP="002B408A">
            <w:pPr>
              <w:tabs>
                <w:tab w:val="clear" w:pos="1134"/>
              </w:tabs>
              <w:spacing w:before="40"/>
              <w:ind w:left="1418" w:hanging="1418"/>
              <w:rPr>
                <w:lang w:val="ru-RU"/>
              </w:rPr>
            </w:pPr>
          </w:p>
        </w:tc>
        <w:tc>
          <w:tcPr>
            <w:tcW w:w="3528" w:type="pct"/>
          </w:tcPr>
          <w:p w14:paraId="075AC0FC" w14:textId="67A26E85" w:rsidR="00A5391F" w:rsidRPr="000D039F" w:rsidRDefault="00A5391F" w:rsidP="002B408A">
            <w:pPr>
              <w:tabs>
                <w:tab w:val="clear" w:pos="1134"/>
              </w:tabs>
              <w:spacing w:before="40"/>
              <w:jc w:val="left"/>
              <w:rPr>
                <w:lang w:val="ru-RU"/>
              </w:rPr>
            </w:pPr>
            <w:r w:rsidRPr="000D039F">
              <w:rPr>
                <w:lang w:val="ru-RU"/>
              </w:rPr>
              <w:t>Национальный центр ураганов</w:t>
            </w:r>
          </w:p>
        </w:tc>
      </w:tr>
      <w:tr w:rsidR="00A5391F" w:rsidRPr="000D039F" w14:paraId="64CD65A6" w14:textId="77777777" w:rsidTr="006A77B7">
        <w:trPr>
          <w:trHeight w:val="285"/>
        </w:trPr>
        <w:tc>
          <w:tcPr>
            <w:tcW w:w="809" w:type="pct"/>
          </w:tcPr>
          <w:p w14:paraId="0819080C" w14:textId="36C1897E" w:rsidR="00A5391F" w:rsidRPr="000D039F" w:rsidRDefault="00A5391F" w:rsidP="002B408A">
            <w:pPr>
              <w:tabs>
                <w:tab w:val="clear" w:pos="1134"/>
              </w:tabs>
              <w:spacing w:before="40"/>
              <w:ind w:left="1418" w:hanging="1418"/>
              <w:rPr>
                <w:lang w:val="ru-RU"/>
              </w:rPr>
            </w:pPr>
            <w:r w:rsidRPr="000D039F">
              <w:rPr>
                <w:lang w:val="ru-RU"/>
              </w:rPr>
              <w:t>NHS</w:t>
            </w:r>
          </w:p>
        </w:tc>
        <w:tc>
          <w:tcPr>
            <w:tcW w:w="663" w:type="pct"/>
          </w:tcPr>
          <w:p w14:paraId="4356703A" w14:textId="5D76D109" w:rsidR="00A5391F" w:rsidRPr="000D039F" w:rsidRDefault="00A5391F" w:rsidP="002B408A">
            <w:pPr>
              <w:tabs>
                <w:tab w:val="clear" w:pos="1134"/>
              </w:tabs>
              <w:spacing w:before="40"/>
              <w:ind w:left="1418" w:hanging="1418"/>
              <w:rPr>
                <w:lang w:val="ru-RU"/>
              </w:rPr>
            </w:pPr>
            <w:r w:rsidRPr="000D039F">
              <w:rPr>
                <w:lang w:val="ru-RU"/>
              </w:rPr>
              <w:t>НГС</w:t>
            </w:r>
          </w:p>
        </w:tc>
        <w:tc>
          <w:tcPr>
            <w:tcW w:w="3528" w:type="pct"/>
          </w:tcPr>
          <w:p w14:paraId="661C3FED" w14:textId="323E359D" w:rsidR="00A5391F" w:rsidRPr="000D039F" w:rsidRDefault="00A5391F" w:rsidP="002B408A">
            <w:pPr>
              <w:tabs>
                <w:tab w:val="clear" w:pos="1134"/>
              </w:tabs>
              <w:spacing w:before="40"/>
              <w:jc w:val="left"/>
              <w:rPr>
                <w:lang w:val="ru-RU"/>
              </w:rPr>
            </w:pPr>
            <w:r w:rsidRPr="000D039F">
              <w:rPr>
                <w:lang w:val="ru-RU"/>
              </w:rPr>
              <w:t>Национальная гидрологическая служба</w:t>
            </w:r>
          </w:p>
        </w:tc>
      </w:tr>
      <w:tr w:rsidR="00A5391F" w:rsidRPr="000D039F" w14:paraId="472AF44C" w14:textId="77777777" w:rsidTr="006A77B7">
        <w:trPr>
          <w:trHeight w:val="285"/>
        </w:trPr>
        <w:tc>
          <w:tcPr>
            <w:tcW w:w="809" w:type="pct"/>
          </w:tcPr>
          <w:p w14:paraId="11ED635A" w14:textId="55EAEAD0" w:rsidR="00A5391F" w:rsidRPr="000D039F" w:rsidRDefault="00A5391F" w:rsidP="002B408A">
            <w:pPr>
              <w:tabs>
                <w:tab w:val="clear" w:pos="1134"/>
              </w:tabs>
              <w:spacing w:before="40"/>
              <w:ind w:left="1418" w:hanging="1418"/>
              <w:rPr>
                <w:lang w:val="ru-RU"/>
              </w:rPr>
            </w:pPr>
            <w:r w:rsidRPr="000D039F">
              <w:rPr>
                <w:lang w:val="ru-RU"/>
              </w:rPr>
              <w:t>NIR</w:t>
            </w:r>
          </w:p>
        </w:tc>
        <w:tc>
          <w:tcPr>
            <w:tcW w:w="663" w:type="pct"/>
          </w:tcPr>
          <w:p w14:paraId="5B092B5E" w14:textId="166CE81A" w:rsidR="00A5391F" w:rsidRPr="000D039F" w:rsidRDefault="00A5391F" w:rsidP="002B408A">
            <w:pPr>
              <w:tabs>
                <w:tab w:val="clear" w:pos="1134"/>
              </w:tabs>
              <w:spacing w:before="40"/>
              <w:ind w:left="1418" w:hanging="1418"/>
              <w:rPr>
                <w:lang w:val="ru-RU"/>
              </w:rPr>
            </w:pPr>
          </w:p>
        </w:tc>
        <w:tc>
          <w:tcPr>
            <w:tcW w:w="3528" w:type="pct"/>
          </w:tcPr>
          <w:p w14:paraId="09D18D6B" w14:textId="4825257A" w:rsidR="00A5391F" w:rsidRPr="000D039F" w:rsidRDefault="00A5391F" w:rsidP="002B408A">
            <w:pPr>
              <w:tabs>
                <w:tab w:val="clear" w:pos="1134"/>
              </w:tabs>
              <w:spacing w:before="40"/>
              <w:jc w:val="left"/>
              <w:rPr>
                <w:lang w:val="ru-RU"/>
              </w:rPr>
            </w:pPr>
            <w:r w:rsidRPr="000D039F">
              <w:rPr>
                <w:lang w:val="ru-RU"/>
              </w:rPr>
              <w:t>Ночной инфракрасный или ближняя инфракрасная область</w:t>
            </w:r>
          </w:p>
        </w:tc>
      </w:tr>
      <w:tr w:rsidR="00A5391F" w:rsidRPr="000D039F" w14:paraId="303AE86E" w14:textId="77777777" w:rsidTr="006A77B7">
        <w:trPr>
          <w:trHeight w:val="285"/>
        </w:trPr>
        <w:tc>
          <w:tcPr>
            <w:tcW w:w="809" w:type="pct"/>
          </w:tcPr>
          <w:p w14:paraId="3234CBC9" w14:textId="5EF3A1D8" w:rsidR="00A5391F" w:rsidRPr="000D039F" w:rsidRDefault="00A5391F" w:rsidP="002B408A">
            <w:pPr>
              <w:tabs>
                <w:tab w:val="clear" w:pos="1134"/>
              </w:tabs>
              <w:spacing w:before="40"/>
              <w:ind w:left="1418" w:hanging="1418"/>
              <w:rPr>
                <w:lang w:val="ru-RU"/>
              </w:rPr>
            </w:pPr>
            <w:r w:rsidRPr="000D039F">
              <w:rPr>
                <w:lang w:val="ru-RU"/>
              </w:rPr>
              <w:t>NMC</w:t>
            </w:r>
          </w:p>
        </w:tc>
        <w:tc>
          <w:tcPr>
            <w:tcW w:w="663" w:type="pct"/>
          </w:tcPr>
          <w:p w14:paraId="2E7AABA6" w14:textId="541BA657" w:rsidR="00A5391F" w:rsidRPr="000D039F" w:rsidRDefault="00A5391F" w:rsidP="002B408A">
            <w:pPr>
              <w:tabs>
                <w:tab w:val="clear" w:pos="1134"/>
              </w:tabs>
              <w:spacing w:before="40"/>
              <w:ind w:left="1418" w:hanging="1418"/>
              <w:rPr>
                <w:lang w:val="ru-RU"/>
              </w:rPr>
            </w:pPr>
            <w:r w:rsidRPr="000D039F">
              <w:rPr>
                <w:lang w:val="ru-RU"/>
              </w:rPr>
              <w:t>НМЦ</w:t>
            </w:r>
          </w:p>
        </w:tc>
        <w:tc>
          <w:tcPr>
            <w:tcW w:w="3528" w:type="pct"/>
          </w:tcPr>
          <w:p w14:paraId="3317B9AD" w14:textId="43C93C76" w:rsidR="00A5391F" w:rsidRPr="000D039F" w:rsidRDefault="00A5391F" w:rsidP="002B408A">
            <w:pPr>
              <w:tabs>
                <w:tab w:val="clear" w:pos="1134"/>
              </w:tabs>
              <w:spacing w:before="40"/>
              <w:jc w:val="left"/>
              <w:rPr>
                <w:lang w:val="ru-RU"/>
              </w:rPr>
            </w:pPr>
            <w:r w:rsidRPr="000D039F">
              <w:rPr>
                <w:lang w:val="ru-RU"/>
              </w:rPr>
              <w:t>Национальный метеорологический центр</w:t>
            </w:r>
          </w:p>
        </w:tc>
      </w:tr>
      <w:tr w:rsidR="00A5391F" w:rsidRPr="000D039F" w14:paraId="626CDC11" w14:textId="77777777" w:rsidTr="006A77B7">
        <w:trPr>
          <w:trHeight w:val="285"/>
        </w:trPr>
        <w:tc>
          <w:tcPr>
            <w:tcW w:w="809" w:type="pct"/>
          </w:tcPr>
          <w:p w14:paraId="67C30BFC" w14:textId="05437370" w:rsidR="00A5391F" w:rsidRPr="000D039F" w:rsidRDefault="00A5391F" w:rsidP="002B408A">
            <w:pPr>
              <w:tabs>
                <w:tab w:val="clear" w:pos="1134"/>
              </w:tabs>
              <w:spacing w:before="40"/>
              <w:ind w:left="1418" w:hanging="1418"/>
              <w:rPr>
                <w:lang w:val="ru-RU"/>
              </w:rPr>
            </w:pPr>
            <w:r w:rsidRPr="000D039F">
              <w:rPr>
                <w:lang w:val="ru-RU"/>
              </w:rPr>
              <w:t>NMS</w:t>
            </w:r>
          </w:p>
        </w:tc>
        <w:tc>
          <w:tcPr>
            <w:tcW w:w="663" w:type="pct"/>
          </w:tcPr>
          <w:p w14:paraId="40AFB4BD" w14:textId="1A214114" w:rsidR="00A5391F" w:rsidRPr="000D039F" w:rsidRDefault="00A5391F" w:rsidP="002B408A">
            <w:pPr>
              <w:tabs>
                <w:tab w:val="clear" w:pos="1134"/>
              </w:tabs>
              <w:spacing w:before="40"/>
              <w:ind w:left="1418" w:hanging="1418"/>
              <w:rPr>
                <w:lang w:val="ru-RU"/>
              </w:rPr>
            </w:pPr>
            <w:r w:rsidRPr="000D039F">
              <w:rPr>
                <w:lang w:val="ru-RU"/>
              </w:rPr>
              <w:t>НМС</w:t>
            </w:r>
          </w:p>
        </w:tc>
        <w:tc>
          <w:tcPr>
            <w:tcW w:w="3528" w:type="pct"/>
          </w:tcPr>
          <w:p w14:paraId="2FB5899B" w14:textId="08CA5750" w:rsidR="00A5391F" w:rsidRPr="000D039F" w:rsidRDefault="00A5391F" w:rsidP="002B408A">
            <w:pPr>
              <w:tabs>
                <w:tab w:val="clear" w:pos="1134"/>
              </w:tabs>
              <w:spacing w:before="40"/>
              <w:jc w:val="left"/>
              <w:rPr>
                <w:lang w:val="ru-RU"/>
              </w:rPr>
            </w:pPr>
            <w:r w:rsidRPr="000D039F">
              <w:rPr>
                <w:lang w:val="ru-RU"/>
              </w:rPr>
              <w:t>Национальная метеорологическая или гидрометеорологическая служба</w:t>
            </w:r>
          </w:p>
        </w:tc>
      </w:tr>
      <w:tr w:rsidR="00A5391F" w:rsidRPr="000D039F" w14:paraId="7A14676F" w14:textId="77777777" w:rsidTr="006A77B7">
        <w:trPr>
          <w:trHeight w:val="285"/>
        </w:trPr>
        <w:tc>
          <w:tcPr>
            <w:tcW w:w="809" w:type="pct"/>
          </w:tcPr>
          <w:p w14:paraId="31011689" w14:textId="7BD112C5" w:rsidR="00A5391F" w:rsidRPr="000D039F" w:rsidRDefault="00A5391F" w:rsidP="002B408A">
            <w:pPr>
              <w:tabs>
                <w:tab w:val="clear" w:pos="1134"/>
              </w:tabs>
              <w:spacing w:before="40"/>
              <w:ind w:left="1418" w:hanging="1418"/>
              <w:rPr>
                <w:lang w:val="ru-RU"/>
              </w:rPr>
            </w:pPr>
            <w:r w:rsidRPr="000D039F">
              <w:rPr>
                <w:lang w:val="ru-RU"/>
              </w:rPr>
              <w:t>NNODS</w:t>
            </w:r>
          </w:p>
        </w:tc>
        <w:tc>
          <w:tcPr>
            <w:tcW w:w="663" w:type="pct"/>
          </w:tcPr>
          <w:p w14:paraId="11CA62FC" w14:textId="3A88352E" w:rsidR="00A5391F" w:rsidRPr="000D039F" w:rsidRDefault="00A5391F" w:rsidP="002B408A">
            <w:pPr>
              <w:tabs>
                <w:tab w:val="clear" w:pos="1134"/>
              </w:tabs>
              <w:spacing w:before="40"/>
              <w:ind w:left="1418" w:hanging="1418"/>
              <w:rPr>
                <w:lang w:val="ru-RU"/>
              </w:rPr>
            </w:pPr>
          </w:p>
        </w:tc>
        <w:tc>
          <w:tcPr>
            <w:tcW w:w="3528" w:type="pct"/>
          </w:tcPr>
          <w:p w14:paraId="1C440F87" w14:textId="50163603" w:rsidR="00A5391F" w:rsidRPr="000D039F" w:rsidRDefault="00A5391F" w:rsidP="002B408A">
            <w:pPr>
              <w:tabs>
                <w:tab w:val="clear" w:pos="1134"/>
              </w:tabs>
              <w:spacing w:before="40"/>
              <w:jc w:val="left"/>
              <w:rPr>
                <w:lang w:val="ru-RU"/>
              </w:rPr>
            </w:pPr>
            <w:r w:rsidRPr="000D039F">
              <w:rPr>
                <w:lang w:val="ru-RU"/>
              </w:rPr>
              <w:t>Система океанографических данных Национального управления по исследованию океанов и атмосферы (НУОА)/Военно-морской системы наблюдения за Мировым океаном</w:t>
            </w:r>
          </w:p>
        </w:tc>
      </w:tr>
      <w:tr w:rsidR="00A5391F" w:rsidRPr="000D039F" w14:paraId="31873E29" w14:textId="77777777" w:rsidTr="006A77B7">
        <w:trPr>
          <w:trHeight w:val="285"/>
        </w:trPr>
        <w:tc>
          <w:tcPr>
            <w:tcW w:w="809" w:type="pct"/>
          </w:tcPr>
          <w:p w14:paraId="305F48D6" w14:textId="2C687141" w:rsidR="00A5391F" w:rsidRPr="000D039F" w:rsidRDefault="00A5391F" w:rsidP="002B408A">
            <w:pPr>
              <w:tabs>
                <w:tab w:val="clear" w:pos="1134"/>
              </w:tabs>
              <w:spacing w:before="40"/>
              <w:ind w:left="1418" w:hanging="1418"/>
              <w:rPr>
                <w:lang w:val="ru-RU"/>
              </w:rPr>
            </w:pPr>
            <w:r w:rsidRPr="000D039F">
              <w:rPr>
                <w:lang w:val="ru-RU"/>
              </w:rPr>
              <w:t>NOAA</w:t>
            </w:r>
          </w:p>
        </w:tc>
        <w:tc>
          <w:tcPr>
            <w:tcW w:w="663" w:type="pct"/>
          </w:tcPr>
          <w:p w14:paraId="527A1202" w14:textId="7F22DEC9" w:rsidR="00A5391F" w:rsidRPr="000D039F" w:rsidRDefault="00A5391F" w:rsidP="002B408A">
            <w:pPr>
              <w:tabs>
                <w:tab w:val="clear" w:pos="1134"/>
              </w:tabs>
              <w:spacing w:before="40"/>
              <w:ind w:left="1418" w:hanging="1418"/>
              <w:rPr>
                <w:lang w:val="ru-RU"/>
              </w:rPr>
            </w:pPr>
            <w:r w:rsidRPr="000D039F">
              <w:rPr>
                <w:lang w:val="ru-RU"/>
              </w:rPr>
              <w:t>НУОА</w:t>
            </w:r>
          </w:p>
        </w:tc>
        <w:tc>
          <w:tcPr>
            <w:tcW w:w="3528" w:type="pct"/>
          </w:tcPr>
          <w:p w14:paraId="3011AF85" w14:textId="77C9D315" w:rsidR="00A5391F" w:rsidRPr="000D039F" w:rsidRDefault="00A5391F" w:rsidP="002B408A">
            <w:pPr>
              <w:tabs>
                <w:tab w:val="clear" w:pos="1134"/>
              </w:tabs>
              <w:spacing w:before="40"/>
              <w:jc w:val="left"/>
              <w:rPr>
                <w:lang w:val="ru-RU"/>
              </w:rPr>
            </w:pPr>
            <w:r w:rsidRPr="000D039F">
              <w:rPr>
                <w:lang w:val="ru-RU"/>
              </w:rPr>
              <w:t>Национальное управление по исследованию океанов и атмосферы</w:t>
            </w:r>
          </w:p>
        </w:tc>
      </w:tr>
      <w:tr w:rsidR="00A5391F" w:rsidRPr="000D039F" w14:paraId="7D8D74D1" w14:textId="77777777" w:rsidTr="006A77B7">
        <w:trPr>
          <w:trHeight w:val="285"/>
        </w:trPr>
        <w:tc>
          <w:tcPr>
            <w:tcW w:w="809" w:type="pct"/>
          </w:tcPr>
          <w:p w14:paraId="4935943E" w14:textId="36C77B39" w:rsidR="00A5391F" w:rsidRPr="000D039F" w:rsidRDefault="00A5391F" w:rsidP="002B408A">
            <w:pPr>
              <w:tabs>
                <w:tab w:val="clear" w:pos="1134"/>
              </w:tabs>
              <w:spacing w:before="40"/>
              <w:ind w:left="1418" w:hanging="1418"/>
              <w:rPr>
                <w:lang w:val="ru-RU"/>
              </w:rPr>
            </w:pPr>
            <w:r w:rsidRPr="000D039F">
              <w:rPr>
                <w:lang w:val="ru-RU"/>
              </w:rPr>
              <w:t>NOAA</w:t>
            </w:r>
          </w:p>
        </w:tc>
        <w:tc>
          <w:tcPr>
            <w:tcW w:w="663" w:type="pct"/>
          </w:tcPr>
          <w:p w14:paraId="2784F361" w14:textId="14B3B575" w:rsidR="00A5391F" w:rsidRPr="000D039F" w:rsidRDefault="00A5391F" w:rsidP="002B408A">
            <w:pPr>
              <w:tabs>
                <w:tab w:val="clear" w:pos="1134"/>
              </w:tabs>
              <w:spacing w:before="40"/>
              <w:ind w:left="1418" w:hanging="1418"/>
              <w:rPr>
                <w:lang w:val="ru-RU"/>
              </w:rPr>
            </w:pPr>
            <w:r w:rsidRPr="000D039F">
              <w:rPr>
                <w:lang w:val="ru-RU"/>
              </w:rPr>
              <w:t>НУОА</w:t>
            </w:r>
          </w:p>
        </w:tc>
        <w:tc>
          <w:tcPr>
            <w:tcW w:w="3528" w:type="pct"/>
          </w:tcPr>
          <w:p w14:paraId="32799672" w14:textId="4D45017A" w:rsidR="00A5391F" w:rsidRPr="000D039F" w:rsidRDefault="00A5391F" w:rsidP="002B408A">
            <w:pPr>
              <w:tabs>
                <w:tab w:val="clear" w:pos="1134"/>
              </w:tabs>
              <w:spacing w:before="40"/>
              <w:jc w:val="left"/>
              <w:rPr>
                <w:lang w:val="ru-RU"/>
              </w:rPr>
            </w:pPr>
            <w:r w:rsidRPr="000D039F">
              <w:rPr>
                <w:lang w:val="ru-RU"/>
              </w:rPr>
              <w:t>Полярная метеорологическая спутниковая служба</w:t>
            </w:r>
          </w:p>
        </w:tc>
      </w:tr>
      <w:tr w:rsidR="00A5391F" w:rsidRPr="000D039F" w14:paraId="2A7FBC31" w14:textId="77777777" w:rsidTr="006A77B7">
        <w:trPr>
          <w:trHeight w:val="285"/>
        </w:trPr>
        <w:tc>
          <w:tcPr>
            <w:tcW w:w="809" w:type="pct"/>
          </w:tcPr>
          <w:p w14:paraId="4C588BEF" w14:textId="01635E19" w:rsidR="00A5391F" w:rsidRPr="000D039F" w:rsidRDefault="00A5391F" w:rsidP="002B408A">
            <w:pPr>
              <w:tabs>
                <w:tab w:val="clear" w:pos="1134"/>
              </w:tabs>
              <w:spacing w:before="40"/>
              <w:ind w:left="1418" w:hanging="1418"/>
              <w:rPr>
                <w:lang w:val="ru-RU"/>
              </w:rPr>
            </w:pPr>
            <w:r w:rsidRPr="000D039F">
              <w:rPr>
                <w:lang w:val="ru-RU"/>
              </w:rPr>
              <w:t>NOS</w:t>
            </w:r>
          </w:p>
        </w:tc>
        <w:tc>
          <w:tcPr>
            <w:tcW w:w="663" w:type="pct"/>
          </w:tcPr>
          <w:p w14:paraId="7BFD2A8F" w14:textId="6B567318" w:rsidR="00A5391F" w:rsidRPr="000D039F" w:rsidRDefault="00A5391F" w:rsidP="002B408A">
            <w:pPr>
              <w:tabs>
                <w:tab w:val="clear" w:pos="1134"/>
              </w:tabs>
              <w:spacing w:before="40"/>
              <w:ind w:left="1418" w:hanging="1418"/>
              <w:rPr>
                <w:lang w:val="ru-RU"/>
              </w:rPr>
            </w:pPr>
            <w:r w:rsidRPr="000D039F">
              <w:rPr>
                <w:lang w:val="ru-RU"/>
              </w:rPr>
              <w:t>НОС</w:t>
            </w:r>
          </w:p>
        </w:tc>
        <w:tc>
          <w:tcPr>
            <w:tcW w:w="3528" w:type="pct"/>
          </w:tcPr>
          <w:p w14:paraId="3A56AEE1" w14:textId="6E8A4E63" w:rsidR="00A5391F" w:rsidRPr="000D039F" w:rsidRDefault="00A5391F" w:rsidP="002B408A">
            <w:pPr>
              <w:tabs>
                <w:tab w:val="clear" w:pos="1134"/>
              </w:tabs>
              <w:spacing w:before="40"/>
              <w:jc w:val="left"/>
              <w:rPr>
                <w:lang w:val="ru-RU"/>
              </w:rPr>
            </w:pPr>
            <w:r w:rsidRPr="000D039F">
              <w:rPr>
                <w:lang w:val="ru-RU"/>
              </w:rPr>
              <w:t>Национальная океанографическая служба</w:t>
            </w:r>
          </w:p>
        </w:tc>
      </w:tr>
      <w:tr w:rsidR="00A5391F" w:rsidRPr="000D039F" w14:paraId="46386EB0" w14:textId="77777777" w:rsidTr="006A77B7">
        <w:trPr>
          <w:trHeight w:val="285"/>
        </w:trPr>
        <w:tc>
          <w:tcPr>
            <w:tcW w:w="809" w:type="pct"/>
          </w:tcPr>
          <w:p w14:paraId="4BD07B74" w14:textId="7DFB3C5C" w:rsidR="00A5391F" w:rsidRPr="000D039F" w:rsidRDefault="00A5391F" w:rsidP="002B408A">
            <w:pPr>
              <w:tabs>
                <w:tab w:val="clear" w:pos="1134"/>
              </w:tabs>
              <w:spacing w:before="40"/>
              <w:ind w:left="1418" w:hanging="1418"/>
              <w:rPr>
                <w:lang w:val="ru-RU"/>
              </w:rPr>
            </w:pPr>
            <w:r w:rsidRPr="000D039F">
              <w:rPr>
                <w:lang w:val="ru-RU"/>
              </w:rPr>
              <w:t>NPOESS</w:t>
            </w:r>
          </w:p>
        </w:tc>
        <w:tc>
          <w:tcPr>
            <w:tcW w:w="663" w:type="pct"/>
          </w:tcPr>
          <w:p w14:paraId="181CF77F" w14:textId="4AEE10BE" w:rsidR="00A5391F" w:rsidRPr="000D039F" w:rsidRDefault="00A5391F" w:rsidP="002B408A">
            <w:pPr>
              <w:tabs>
                <w:tab w:val="clear" w:pos="1134"/>
              </w:tabs>
              <w:spacing w:before="40"/>
              <w:ind w:left="1418" w:hanging="1418"/>
              <w:rPr>
                <w:lang w:val="ru-RU"/>
              </w:rPr>
            </w:pPr>
            <w:r w:rsidRPr="000D039F">
              <w:rPr>
                <w:lang w:val="ru-RU"/>
              </w:rPr>
              <w:t>НПОЕСС</w:t>
            </w:r>
          </w:p>
        </w:tc>
        <w:tc>
          <w:tcPr>
            <w:tcW w:w="3528" w:type="pct"/>
          </w:tcPr>
          <w:p w14:paraId="2A4F7B42" w14:textId="2A052EB4" w:rsidR="00A5391F" w:rsidRPr="000D039F" w:rsidRDefault="00A5391F" w:rsidP="002B408A">
            <w:pPr>
              <w:tabs>
                <w:tab w:val="clear" w:pos="1134"/>
              </w:tabs>
              <w:spacing w:before="40"/>
              <w:jc w:val="left"/>
              <w:rPr>
                <w:lang w:val="ru-RU"/>
              </w:rPr>
            </w:pPr>
            <w:r w:rsidRPr="000D039F">
              <w:rPr>
                <w:lang w:val="ru-RU"/>
              </w:rPr>
              <w:t>Национальная система оперативных полярно-орбитальных спутников для наблюдения за окружающей средой</w:t>
            </w:r>
          </w:p>
        </w:tc>
      </w:tr>
      <w:tr w:rsidR="00A5391F" w:rsidRPr="000D039F" w14:paraId="48DF82B3" w14:textId="77777777" w:rsidTr="006A77B7">
        <w:trPr>
          <w:trHeight w:val="285"/>
        </w:trPr>
        <w:tc>
          <w:tcPr>
            <w:tcW w:w="809" w:type="pct"/>
          </w:tcPr>
          <w:p w14:paraId="45198AEF" w14:textId="41A5E6CB" w:rsidR="00A5391F" w:rsidRPr="000D039F" w:rsidRDefault="00A5391F" w:rsidP="002B408A">
            <w:pPr>
              <w:tabs>
                <w:tab w:val="clear" w:pos="1134"/>
              </w:tabs>
              <w:spacing w:before="40"/>
              <w:ind w:left="1418" w:hanging="1418"/>
              <w:rPr>
                <w:lang w:val="ru-RU"/>
              </w:rPr>
            </w:pPr>
            <w:r w:rsidRPr="000D039F">
              <w:rPr>
                <w:lang w:val="ru-RU"/>
              </w:rPr>
              <w:t>NRCT</w:t>
            </w:r>
          </w:p>
        </w:tc>
        <w:tc>
          <w:tcPr>
            <w:tcW w:w="663" w:type="pct"/>
          </w:tcPr>
          <w:p w14:paraId="7FF3DCEB" w14:textId="15F386D4" w:rsidR="00A5391F" w:rsidRPr="000D039F" w:rsidRDefault="00A5391F" w:rsidP="002B408A">
            <w:pPr>
              <w:tabs>
                <w:tab w:val="clear" w:pos="1134"/>
              </w:tabs>
              <w:spacing w:before="40"/>
              <w:ind w:left="1418" w:hanging="1418"/>
              <w:rPr>
                <w:lang w:val="ru-RU"/>
              </w:rPr>
            </w:pPr>
          </w:p>
        </w:tc>
        <w:tc>
          <w:tcPr>
            <w:tcW w:w="3528" w:type="pct"/>
          </w:tcPr>
          <w:p w14:paraId="496F2B5E" w14:textId="01F2701F" w:rsidR="00A5391F" w:rsidRPr="000D039F" w:rsidRDefault="00A5391F" w:rsidP="002B408A">
            <w:pPr>
              <w:tabs>
                <w:tab w:val="clear" w:pos="1134"/>
              </w:tabs>
              <w:spacing w:before="40"/>
              <w:jc w:val="left"/>
              <w:rPr>
                <w:lang w:val="ru-RU"/>
              </w:rPr>
            </w:pPr>
            <w:r w:rsidRPr="000D039F">
              <w:rPr>
                <w:lang w:val="ru-RU"/>
              </w:rPr>
              <w:t>Национальный совет по научным исследованиям Таиланда</w:t>
            </w:r>
          </w:p>
        </w:tc>
      </w:tr>
      <w:tr w:rsidR="00A5391F" w:rsidRPr="000D039F" w14:paraId="20BAF2B2" w14:textId="77777777" w:rsidTr="006A77B7">
        <w:trPr>
          <w:trHeight w:val="285"/>
        </w:trPr>
        <w:tc>
          <w:tcPr>
            <w:tcW w:w="809" w:type="pct"/>
          </w:tcPr>
          <w:p w14:paraId="0CC84493" w14:textId="3EFD603E" w:rsidR="00A5391F" w:rsidRPr="000D039F" w:rsidRDefault="00A5391F" w:rsidP="002B408A">
            <w:pPr>
              <w:tabs>
                <w:tab w:val="clear" w:pos="1134"/>
              </w:tabs>
              <w:spacing w:before="40"/>
              <w:ind w:left="1418" w:hanging="1418"/>
              <w:rPr>
                <w:lang w:val="ru-RU"/>
              </w:rPr>
            </w:pPr>
            <w:r w:rsidRPr="000D039F">
              <w:rPr>
                <w:lang w:val="ru-RU"/>
              </w:rPr>
              <w:t>NROSS</w:t>
            </w:r>
          </w:p>
        </w:tc>
        <w:tc>
          <w:tcPr>
            <w:tcW w:w="663" w:type="pct"/>
          </w:tcPr>
          <w:p w14:paraId="79FB759E" w14:textId="4CC411F4" w:rsidR="00A5391F" w:rsidRPr="000D039F" w:rsidRDefault="00A5391F" w:rsidP="002B408A">
            <w:pPr>
              <w:tabs>
                <w:tab w:val="clear" w:pos="1134"/>
              </w:tabs>
              <w:spacing w:before="40"/>
              <w:ind w:left="1418" w:hanging="1418"/>
              <w:rPr>
                <w:lang w:val="ru-RU"/>
              </w:rPr>
            </w:pPr>
            <w:r w:rsidRPr="000D039F">
              <w:rPr>
                <w:lang w:val="ru-RU"/>
              </w:rPr>
              <w:t>НРОСС</w:t>
            </w:r>
          </w:p>
        </w:tc>
        <w:tc>
          <w:tcPr>
            <w:tcW w:w="3528" w:type="pct"/>
          </w:tcPr>
          <w:p w14:paraId="3EDC33C5" w14:textId="18F19C6E" w:rsidR="00A5391F" w:rsidRPr="000D039F" w:rsidRDefault="00A5391F" w:rsidP="002B408A">
            <w:pPr>
              <w:tabs>
                <w:tab w:val="clear" w:pos="1134"/>
              </w:tabs>
              <w:spacing w:before="40"/>
              <w:jc w:val="left"/>
              <w:rPr>
                <w:lang w:val="ru-RU"/>
              </w:rPr>
            </w:pPr>
            <w:r w:rsidRPr="000D039F">
              <w:rPr>
                <w:lang w:val="ru-RU"/>
              </w:rPr>
              <w:t>Система для дистанционного зондирования океана ВМФ</w:t>
            </w:r>
          </w:p>
        </w:tc>
      </w:tr>
      <w:tr w:rsidR="00A5391F" w:rsidRPr="000D039F" w14:paraId="03A8A2AE" w14:textId="77777777" w:rsidTr="006A77B7">
        <w:trPr>
          <w:trHeight w:val="285"/>
        </w:trPr>
        <w:tc>
          <w:tcPr>
            <w:tcW w:w="809" w:type="pct"/>
          </w:tcPr>
          <w:p w14:paraId="4FCA7FF1" w14:textId="7775936C" w:rsidR="00A5391F" w:rsidRPr="000D039F" w:rsidRDefault="00A5391F" w:rsidP="002B408A">
            <w:pPr>
              <w:tabs>
                <w:tab w:val="clear" w:pos="1134"/>
              </w:tabs>
              <w:spacing w:before="40"/>
              <w:ind w:left="1418" w:hanging="1418"/>
              <w:rPr>
                <w:lang w:val="ru-RU"/>
              </w:rPr>
            </w:pPr>
            <w:r w:rsidRPr="000D039F">
              <w:rPr>
                <w:lang w:val="ru-RU"/>
              </w:rPr>
              <w:t>NRSA</w:t>
            </w:r>
          </w:p>
        </w:tc>
        <w:tc>
          <w:tcPr>
            <w:tcW w:w="663" w:type="pct"/>
          </w:tcPr>
          <w:p w14:paraId="269B21BC" w14:textId="5E0C343E" w:rsidR="00A5391F" w:rsidRPr="000D039F" w:rsidRDefault="00A5391F" w:rsidP="002B408A">
            <w:pPr>
              <w:tabs>
                <w:tab w:val="clear" w:pos="1134"/>
              </w:tabs>
              <w:spacing w:before="40"/>
              <w:ind w:left="1418" w:hanging="1418"/>
              <w:rPr>
                <w:lang w:val="ru-RU"/>
              </w:rPr>
            </w:pPr>
          </w:p>
        </w:tc>
        <w:tc>
          <w:tcPr>
            <w:tcW w:w="3528" w:type="pct"/>
          </w:tcPr>
          <w:p w14:paraId="2869F354" w14:textId="25B91088" w:rsidR="00A5391F" w:rsidRPr="000D039F" w:rsidRDefault="00A5391F" w:rsidP="002B408A">
            <w:pPr>
              <w:tabs>
                <w:tab w:val="clear" w:pos="1134"/>
              </w:tabs>
              <w:spacing w:before="40"/>
              <w:jc w:val="left"/>
              <w:rPr>
                <w:lang w:val="ru-RU"/>
              </w:rPr>
            </w:pPr>
            <w:r w:rsidRPr="000D039F">
              <w:rPr>
                <w:lang w:val="ru-RU"/>
              </w:rPr>
              <w:t xml:space="preserve">Национальное агентство по дистанционному зондированию </w:t>
            </w:r>
          </w:p>
        </w:tc>
      </w:tr>
      <w:tr w:rsidR="00A5391F" w:rsidRPr="000D039F" w14:paraId="645D36BA" w14:textId="77777777" w:rsidTr="006A77B7">
        <w:trPr>
          <w:trHeight w:val="285"/>
        </w:trPr>
        <w:tc>
          <w:tcPr>
            <w:tcW w:w="809" w:type="pct"/>
          </w:tcPr>
          <w:p w14:paraId="4217AFD6" w14:textId="670973F4" w:rsidR="00A5391F" w:rsidRPr="000D039F" w:rsidRDefault="00A5391F" w:rsidP="002B408A">
            <w:pPr>
              <w:tabs>
                <w:tab w:val="clear" w:pos="1134"/>
              </w:tabs>
              <w:spacing w:before="40"/>
              <w:ind w:left="1418" w:hanging="1418"/>
              <w:rPr>
                <w:lang w:val="ru-RU"/>
              </w:rPr>
            </w:pPr>
            <w:r w:rsidRPr="000D039F">
              <w:rPr>
                <w:lang w:val="ru-RU"/>
              </w:rPr>
              <w:t>NRZ</w:t>
            </w:r>
          </w:p>
        </w:tc>
        <w:tc>
          <w:tcPr>
            <w:tcW w:w="663" w:type="pct"/>
          </w:tcPr>
          <w:p w14:paraId="21C16F99" w14:textId="153D1CF8" w:rsidR="00A5391F" w:rsidRPr="000D039F" w:rsidRDefault="00A5391F" w:rsidP="002B408A">
            <w:pPr>
              <w:tabs>
                <w:tab w:val="clear" w:pos="1134"/>
              </w:tabs>
              <w:spacing w:before="40"/>
              <w:ind w:left="1418" w:hanging="1418"/>
              <w:rPr>
                <w:lang w:val="ru-RU"/>
              </w:rPr>
            </w:pPr>
          </w:p>
        </w:tc>
        <w:tc>
          <w:tcPr>
            <w:tcW w:w="3528" w:type="pct"/>
          </w:tcPr>
          <w:p w14:paraId="14E305AB" w14:textId="105F2BB9" w:rsidR="00A5391F" w:rsidRPr="000D039F" w:rsidRDefault="00A5391F" w:rsidP="002B408A">
            <w:pPr>
              <w:tabs>
                <w:tab w:val="clear" w:pos="1134"/>
              </w:tabs>
              <w:spacing w:before="40"/>
              <w:jc w:val="left"/>
              <w:rPr>
                <w:lang w:val="ru-RU"/>
              </w:rPr>
            </w:pPr>
            <w:r w:rsidRPr="000D039F">
              <w:rPr>
                <w:lang w:val="ru-RU"/>
              </w:rPr>
              <w:t>Без возврата к нулю</w:t>
            </w:r>
          </w:p>
        </w:tc>
      </w:tr>
      <w:tr w:rsidR="00A5391F" w:rsidRPr="000D039F" w14:paraId="78C3CA75" w14:textId="77777777" w:rsidTr="006A77B7">
        <w:trPr>
          <w:trHeight w:val="285"/>
        </w:trPr>
        <w:tc>
          <w:tcPr>
            <w:tcW w:w="809" w:type="pct"/>
          </w:tcPr>
          <w:p w14:paraId="582631BF" w14:textId="0A3ADC40" w:rsidR="00A5391F" w:rsidRPr="000D039F" w:rsidRDefault="00A5391F" w:rsidP="002B408A">
            <w:pPr>
              <w:tabs>
                <w:tab w:val="clear" w:pos="1134"/>
              </w:tabs>
              <w:spacing w:before="40"/>
              <w:ind w:left="1418" w:hanging="1418"/>
              <w:rPr>
                <w:lang w:val="ru-RU"/>
              </w:rPr>
            </w:pPr>
            <w:r w:rsidRPr="000D039F">
              <w:rPr>
                <w:lang w:val="ru-RU"/>
              </w:rPr>
              <w:t>NRZ-L</w:t>
            </w:r>
          </w:p>
        </w:tc>
        <w:tc>
          <w:tcPr>
            <w:tcW w:w="663" w:type="pct"/>
          </w:tcPr>
          <w:p w14:paraId="4C4F6459" w14:textId="648D25E4" w:rsidR="00A5391F" w:rsidRPr="000D039F" w:rsidRDefault="00A5391F" w:rsidP="002B408A">
            <w:pPr>
              <w:tabs>
                <w:tab w:val="clear" w:pos="1134"/>
              </w:tabs>
              <w:spacing w:before="40"/>
              <w:ind w:left="1418" w:hanging="1418"/>
              <w:rPr>
                <w:lang w:val="ru-RU"/>
              </w:rPr>
            </w:pPr>
          </w:p>
        </w:tc>
        <w:tc>
          <w:tcPr>
            <w:tcW w:w="3528" w:type="pct"/>
          </w:tcPr>
          <w:p w14:paraId="1CC97CC1" w14:textId="2B6189BB" w:rsidR="00A5391F" w:rsidRPr="000D039F" w:rsidRDefault="00A5391F" w:rsidP="002B408A">
            <w:pPr>
              <w:tabs>
                <w:tab w:val="clear" w:pos="1134"/>
              </w:tabs>
              <w:spacing w:before="40"/>
              <w:jc w:val="left"/>
              <w:rPr>
                <w:lang w:val="ru-RU"/>
              </w:rPr>
            </w:pPr>
            <w:r w:rsidRPr="000D039F">
              <w:rPr>
                <w:lang w:val="ru-RU"/>
              </w:rPr>
              <w:t>Без возврата к нулевому уровню</w:t>
            </w:r>
          </w:p>
        </w:tc>
      </w:tr>
      <w:tr w:rsidR="00A5391F" w:rsidRPr="000D039F" w14:paraId="160B6B68" w14:textId="77777777" w:rsidTr="006A77B7">
        <w:trPr>
          <w:trHeight w:val="285"/>
        </w:trPr>
        <w:tc>
          <w:tcPr>
            <w:tcW w:w="809" w:type="pct"/>
          </w:tcPr>
          <w:p w14:paraId="5F5301A8" w14:textId="4F243332" w:rsidR="00A5391F" w:rsidRPr="000D039F" w:rsidRDefault="00A5391F" w:rsidP="002B408A">
            <w:pPr>
              <w:tabs>
                <w:tab w:val="clear" w:pos="1134"/>
              </w:tabs>
              <w:spacing w:before="40"/>
              <w:ind w:left="1418" w:hanging="1418"/>
              <w:rPr>
                <w:lang w:val="ru-RU"/>
              </w:rPr>
            </w:pPr>
            <w:r w:rsidRPr="000D039F">
              <w:rPr>
                <w:lang w:val="ru-RU"/>
              </w:rPr>
              <w:t>NSSFC</w:t>
            </w:r>
          </w:p>
        </w:tc>
        <w:tc>
          <w:tcPr>
            <w:tcW w:w="663" w:type="pct"/>
          </w:tcPr>
          <w:p w14:paraId="0E73685F" w14:textId="73087E29" w:rsidR="00A5391F" w:rsidRPr="000D039F" w:rsidRDefault="00A5391F" w:rsidP="002B408A">
            <w:pPr>
              <w:tabs>
                <w:tab w:val="clear" w:pos="1134"/>
              </w:tabs>
              <w:spacing w:before="40"/>
              <w:ind w:left="1418" w:hanging="1418"/>
              <w:rPr>
                <w:lang w:val="ru-RU"/>
              </w:rPr>
            </w:pPr>
          </w:p>
        </w:tc>
        <w:tc>
          <w:tcPr>
            <w:tcW w:w="3528" w:type="pct"/>
          </w:tcPr>
          <w:p w14:paraId="7C77ABEC" w14:textId="504D6ED4" w:rsidR="00A5391F" w:rsidRPr="000D039F" w:rsidRDefault="00A5391F" w:rsidP="002B408A">
            <w:pPr>
              <w:tabs>
                <w:tab w:val="clear" w:pos="1134"/>
              </w:tabs>
              <w:spacing w:before="40"/>
              <w:jc w:val="left"/>
              <w:rPr>
                <w:lang w:val="ru-RU"/>
              </w:rPr>
            </w:pPr>
            <w:r w:rsidRPr="000D039F">
              <w:rPr>
                <w:lang w:val="ru-RU"/>
              </w:rPr>
              <w:t>Национальный центр прогнозирования интенсивных штормов</w:t>
            </w:r>
          </w:p>
        </w:tc>
      </w:tr>
      <w:tr w:rsidR="00A5391F" w:rsidRPr="000D039F" w14:paraId="02447799" w14:textId="77777777" w:rsidTr="006A77B7">
        <w:trPr>
          <w:trHeight w:val="285"/>
        </w:trPr>
        <w:tc>
          <w:tcPr>
            <w:tcW w:w="809" w:type="pct"/>
          </w:tcPr>
          <w:p w14:paraId="6A068E74" w14:textId="17ACD491" w:rsidR="00A5391F" w:rsidRPr="000D039F" w:rsidRDefault="00A5391F" w:rsidP="002B408A">
            <w:pPr>
              <w:tabs>
                <w:tab w:val="clear" w:pos="1134"/>
              </w:tabs>
              <w:spacing w:before="40"/>
              <w:ind w:left="1418" w:hanging="1418"/>
              <w:rPr>
                <w:lang w:val="ru-RU"/>
              </w:rPr>
            </w:pPr>
            <w:r w:rsidRPr="000D039F">
              <w:rPr>
                <w:lang w:val="ru-RU"/>
              </w:rPr>
              <w:t>NSSL</w:t>
            </w:r>
          </w:p>
        </w:tc>
        <w:tc>
          <w:tcPr>
            <w:tcW w:w="663" w:type="pct"/>
          </w:tcPr>
          <w:p w14:paraId="1893DA73" w14:textId="27DCD60B" w:rsidR="00A5391F" w:rsidRPr="000D039F" w:rsidRDefault="00A5391F" w:rsidP="002B408A">
            <w:pPr>
              <w:tabs>
                <w:tab w:val="clear" w:pos="1134"/>
              </w:tabs>
              <w:spacing w:before="40"/>
              <w:ind w:left="1418" w:hanging="1418"/>
              <w:rPr>
                <w:lang w:val="ru-RU"/>
              </w:rPr>
            </w:pPr>
          </w:p>
        </w:tc>
        <w:tc>
          <w:tcPr>
            <w:tcW w:w="3528" w:type="pct"/>
          </w:tcPr>
          <w:p w14:paraId="7B302D3D" w14:textId="645F55A4" w:rsidR="00A5391F" w:rsidRPr="000D039F" w:rsidRDefault="00A5391F" w:rsidP="002B408A">
            <w:pPr>
              <w:tabs>
                <w:tab w:val="clear" w:pos="1134"/>
              </w:tabs>
              <w:spacing w:before="40"/>
              <w:jc w:val="left"/>
              <w:rPr>
                <w:lang w:val="ru-RU"/>
              </w:rPr>
            </w:pPr>
            <w:r w:rsidRPr="000D039F">
              <w:rPr>
                <w:lang w:val="ru-RU"/>
              </w:rPr>
              <w:t>Национальная лаборатория исследования сильных штормов</w:t>
            </w:r>
          </w:p>
        </w:tc>
      </w:tr>
      <w:tr w:rsidR="00A5391F" w:rsidRPr="000D039F" w14:paraId="1555DBCF" w14:textId="77777777" w:rsidTr="006A77B7">
        <w:trPr>
          <w:trHeight w:val="285"/>
        </w:trPr>
        <w:tc>
          <w:tcPr>
            <w:tcW w:w="809" w:type="pct"/>
          </w:tcPr>
          <w:p w14:paraId="19FADB8E" w14:textId="19DE54DD" w:rsidR="00A5391F" w:rsidRPr="000D039F" w:rsidRDefault="00A5391F" w:rsidP="002B408A">
            <w:pPr>
              <w:tabs>
                <w:tab w:val="clear" w:pos="1134"/>
              </w:tabs>
              <w:spacing w:before="40"/>
              <w:ind w:left="1418" w:hanging="1418"/>
              <w:rPr>
                <w:lang w:val="ru-RU"/>
              </w:rPr>
            </w:pPr>
            <w:r w:rsidRPr="000D039F">
              <w:rPr>
                <w:lang w:val="ru-RU"/>
              </w:rPr>
              <w:t>nT</w:t>
            </w:r>
          </w:p>
        </w:tc>
        <w:tc>
          <w:tcPr>
            <w:tcW w:w="663" w:type="pct"/>
          </w:tcPr>
          <w:p w14:paraId="47C59E5E" w14:textId="38655CF4" w:rsidR="00A5391F" w:rsidRPr="000D039F" w:rsidRDefault="00A5391F" w:rsidP="002B408A">
            <w:pPr>
              <w:tabs>
                <w:tab w:val="clear" w:pos="1134"/>
              </w:tabs>
              <w:spacing w:before="40"/>
              <w:ind w:left="1418" w:hanging="1418"/>
              <w:rPr>
                <w:lang w:val="ru-RU"/>
              </w:rPr>
            </w:pPr>
            <w:r w:rsidRPr="000D039F">
              <w:rPr>
                <w:lang w:val="ru-RU"/>
              </w:rPr>
              <w:t>нТл</w:t>
            </w:r>
          </w:p>
        </w:tc>
        <w:tc>
          <w:tcPr>
            <w:tcW w:w="3528" w:type="pct"/>
          </w:tcPr>
          <w:p w14:paraId="03595671" w14:textId="23ABD775" w:rsidR="00A5391F" w:rsidRPr="000D039F" w:rsidRDefault="00A5391F" w:rsidP="002B408A">
            <w:pPr>
              <w:tabs>
                <w:tab w:val="clear" w:pos="1134"/>
              </w:tabs>
              <w:spacing w:before="40"/>
              <w:jc w:val="left"/>
              <w:rPr>
                <w:lang w:val="ru-RU"/>
              </w:rPr>
            </w:pPr>
            <w:r w:rsidRPr="000D039F">
              <w:rPr>
                <w:lang w:val="ru-RU"/>
              </w:rPr>
              <w:t>Нанотесла</w:t>
            </w:r>
          </w:p>
        </w:tc>
      </w:tr>
      <w:tr w:rsidR="00A5391F" w:rsidRPr="000D039F" w14:paraId="21BFFD2F" w14:textId="77777777" w:rsidTr="006A77B7">
        <w:trPr>
          <w:trHeight w:val="285"/>
        </w:trPr>
        <w:tc>
          <w:tcPr>
            <w:tcW w:w="809" w:type="pct"/>
          </w:tcPr>
          <w:p w14:paraId="40578A6B" w14:textId="5D60ABAB" w:rsidR="00A5391F" w:rsidRPr="000D039F" w:rsidRDefault="00A5391F" w:rsidP="002B408A">
            <w:pPr>
              <w:tabs>
                <w:tab w:val="clear" w:pos="1134"/>
              </w:tabs>
              <w:spacing w:before="40"/>
              <w:ind w:left="1418" w:hanging="1418"/>
              <w:rPr>
                <w:lang w:val="ru-RU"/>
              </w:rPr>
            </w:pPr>
            <w:r w:rsidRPr="000D039F">
              <w:rPr>
                <w:lang w:val="ru-RU"/>
              </w:rPr>
              <w:t>NWP</w:t>
            </w:r>
          </w:p>
        </w:tc>
        <w:tc>
          <w:tcPr>
            <w:tcW w:w="663" w:type="pct"/>
          </w:tcPr>
          <w:p w14:paraId="796607DB" w14:textId="12755CAD" w:rsidR="00A5391F" w:rsidRPr="000D039F" w:rsidRDefault="00A5391F" w:rsidP="002B408A">
            <w:pPr>
              <w:tabs>
                <w:tab w:val="clear" w:pos="1134"/>
              </w:tabs>
              <w:spacing w:before="40"/>
              <w:ind w:left="1418" w:hanging="1418"/>
              <w:rPr>
                <w:lang w:val="ru-RU"/>
              </w:rPr>
            </w:pPr>
            <w:r w:rsidRPr="000D039F">
              <w:rPr>
                <w:lang w:val="ru-RU"/>
              </w:rPr>
              <w:t>ЧПП</w:t>
            </w:r>
          </w:p>
        </w:tc>
        <w:tc>
          <w:tcPr>
            <w:tcW w:w="3528" w:type="pct"/>
          </w:tcPr>
          <w:p w14:paraId="5A48465B" w14:textId="3B712307" w:rsidR="00A5391F" w:rsidRPr="000D039F" w:rsidRDefault="00A5391F" w:rsidP="002B408A">
            <w:pPr>
              <w:tabs>
                <w:tab w:val="clear" w:pos="1134"/>
              </w:tabs>
              <w:spacing w:before="40"/>
              <w:jc w:val="left"/>
              <w:rPr>
                <w:lang w:val="ru-RU"/>
              </w:rPr>
            </w:pPr>
            <w:r w:rsidRPr="000D039F">
              <w:rPr>
                <w:lang w:val="ru-RU"/>
              </w:rPr>
              <w:t>Численное прогнозирование погоды</w:t>
            </w:r>
          </w:p>
        </w:tc>
      </w:tr>
      <w:tr w:rsidR="00A5391F" w:rsidRPr="000D039F" w14:paraId="55BCE5F2" w14:textId="77777777" w:rsidTr="006A77B7">
        <w:trPr>
          <w:trHeight w:val="285"/>
        </w:trPr>
        <w:tc>
          <w:tcPr>
            <w:tcW w:w="809" w:type="pct"/>
          </w:tcPr>
          <w:p w14:paraId="1C55192F" w14:textId="4ACE5259" w:rsidR="00A5391F" w:rsidRPr="000D039F" w:rsidRDefault="00A5391F" w:rsidP="002B408A">
            <w:pPr>
              <w:tabs>
                <w:tab w:val="clear" w:pos="1134"/>
              </w:tabs>
              <w:spacing w:before="40"/>
              <w:ind w:left="1418" w:hanging="1418"/>
              <w:rPr>
                <w:lang w:val="ru-RU"/>
              </w:rPr>
            </w:pPr>
            <w:r w:rsidRPr="000D039F">
              <w:rPr>
                <w:lang w:val="ru-RU"/>
              </w:rPr>
              <w:t>NWS</w:t>
            </w:r>
          </w:p>
        </w:tc>
        <w:tc>
          <w:tcPr>
            <w:tcW w:w="663" w:type="pct"/>
          </w:tcPr>
          <w:p w14:paraId="07B3DE45" w14:textId="7E5996A3" w:rsidR="00A5391F" w:rsidRPr="000D039F" w:rsidRDefault="00A5391F" w:rsidP="002B408A">
            <w:pPr>
              <w:tabs>
                <w:tab w:val="clear" w:pos="1134"/>
              </w:tabs>
              <w:spacing w:before="40"/>
              <w:ind w:left="1418" w:hanging="1418"/>
              <w:rPr>
                <w:lang w:val="ru-RU"/>
              </w:rPr>
            </w:pPr>
            <w:r w:rsidRPr="000D039F">
              <w:rPr>
                <w:lang w:val="ru-RU"/>
              </w:rPr>
              <w:t>НМС</w:t>
            </w:r>
          </w:p>
        </w:tc>
        <w:tc>
          <w:tcPr>
            <w:tcW w:w="3528" w:type="pct"/>
          </w:tcPr>
          <w:p w14:paraId="1A62A767" w14:textId="4DF4D5EA" w:rsidR="00A5391F" w:rsidRPr="000D039F" w:rsidRDefault="00A5391F" w:rsidP="002B408A">
            <w:pPr>
              <w:tabs>
                <w:tab w:val="clear" w:pos="1134"/>
              </w:tabs>
              <w:spacing w:before="40"/>
              <w:jc w:val="left"/>
              <w:rPr>
                <w:lang w:val="ru-RU"/>
              </w:rPr>
            </w:pPr>
            <w:r w:rsidRPr="000D039F">
              <w:rPr>
                <w:lang w:val="ru-RU"/>
              </w:rPr>
              <w:t>Национальная метеорологическая служба</w:t>
            </w:r>
          </w:p>
        </w:tc>
      </w:tr>
      <w:tr w:rsidR="008F005D" w:rsidRPr="000D039F" w14:paraId="6B11AAF6" w14:textId="77777777" w:rsidTr="006A77B7">
        <w:trPr>
          <w:trHeight w:val="285"/>
        </w:trPr>
        <w:tc>
          <w:tcPr>
            <w:tcW w:w="809" w:type="pct"/>
          </w:tcPr>
          <w:p w14:paraId="24F5626A" w14:textId="77777777" w:rsidR="008F005D" w:rsidRPr="000D039F" w:rsidRDefault="008F005D" w:rsidP="002B408A">
            <w:pPr>
              <w:tabs>
                <w:tab w:val="clear" w:pos="1134"/>
              </w:tabs>
              <w:spacing w:before="40"/>
              <w:ind w:left="1418" w:hanging="1418"/>
              <w:rPr>
                <w:lang w:val="ru-RU"/>
              </w:rPr>
            </w:pPr>
          </w:p>
        </w:tc>
        <w:tc>
          <w:tcPr>
            <w:tcW w:w="663" w:type="pct"/>
          </w:tcPr>
          <w:p w14:paraId="74CD493B" w14:textId="77777777" w:rsidR="008F005D" w:rsidRPr="000D039F" w:rsidRDefault="008F005D" w:rsidP="002B408A">
            <w:pPr>
              <w:tabs>
                <w:tab w:val="clear" w:pos="1134"/>
              </w:tabs>
              <w:spacing w:before="40"/>
              <w:ind w:left="1418" w:hanging="1418"/>
              <w:rPr>
                <w:lang w:val="ru-RU"/>
              </w:rPr>
            </w:pPr>
          </w:p>
        </w:tc>
        <w:tc>
          <w:tcPr>
            <w:tcW w:w="3528" w:type="pct"/>
          </w:tcPr>
          <w:p w14:paraId="027F5CA4" w14:textId="77777777" w:rsidR="008F005D" w:rsidRPr="000D039F" w:rsidRDefault="008F005D" w:rsidP="002B408A">
            <w:pPr>
              <w:tabs>
                <w:tab w:val="clear" w:pos="1134"/>
              </w:tabs>
              <w:spacing w:before="40"/>
              <w:jc w:val="left"/>
              <w:rPr>
                <w:lang w:val="ru-RU"/>
              </w:rPr>
            </w:pPr>
          </w:p>
        </w:tc>
      </w:tr>
      <w:tr w:rsidR="008F005D" w:rsidRPr="000D039F" w14:paraId="4E10BB0B" w14:textId="77777777" w:rsidTr="006A77B7">
        <w:trPr>
          <w:trHeight w:val="285"/>
        </w:trPr>
        <w:tc>
          <w:tcPr>
            <w:tcW w:w="809" w:type="pct"/>
          </w:tcPr>
          <w:p w14:paraId="426EA99A" w14:textId="25AF8569" w:rsidR="008F005D" w:rsidRPr="000D039F" w:rsidRDefault="008F005D" w:rsidP="002B408A">
            <w:pPr>
              <w:tabs>
                <w:tab w:val="clear" w:pos="1134"/>
              </w:tabs>
              <w:spacing w:before="40"/>
              <w:ind w:left="1418" w:hanging="1418"/>
              <w:rPr>
                <w:lang w:val="ru-RU"/>
              </w:rPr>
            </w:pPr>
            <w:r w:rsidRPr="000D039F">
              <w:rPr>
                <w:b/>
                <w:bCs/>
                <w:lang w:val="ru-RU"/>
              </w:rPr>
              <w:t>O</w:t>
            </w:r>
          </w:p>
        </w:tc>
        <w:tc>
          <w:tcPr>
            <w:tcW w:w="663" w:type="pct"/>
          </w:tcPr>
          <w:p w14:paraId="2A6D4586" w14:textId="77777777" w:rsidR="008F005D" w:rsidRPr="000D039F" w:rsidRDefault="008F005D" w:rsidP="002B408A">
            <w:pPr>
              <w:tabs>
                <w:tab w:val="clear" w:pos="1134"/>
              </w:tabs>
              <w:spacing w:before="40"/>
              <w:ind w:left="1418" w:hanging="1418"/>
              <w:rPr>
                <w:lang w:val="ru-RU"/>
              </w:rPr>
            </w:pPr>
          </w:p>
        </w:tc>
        <w:tc>
          <w:tcPr>
            <w:tcW w:w="3528" w:type="pct"/>
          </w:tcPr>
          <w:p w14:paraId="3D10F195" w14:textId="77777777" w:rsidR="008F005D" w:rsidRPr="000D039F" w:rsidRDefault="008F005D" w:rsidP="002B408A">
            <w:pPr>
              <w:tabs>
                <w:tab w:val="clear" w:pos="1134"/>
              </w:tabs>
              <w:spacing w:before="40"/>
              <w:jc w:val="left"/>
              <w:rPr>
                <w:lang w:val="ru-RU"/>
              </w:rPr>
            </w:pPr>
          </w:p>
        </w:tc>
      </w:tr>
      <w:tr w:rsidR="008F005D" w:rsidRPr="000D039F" w14:paraId="77536768" w14:textId="77777777" w:rsidTr="006A77B7">
        <w:trPr>
          <w:trHeight w:val="285"/>
        </w:trPr>
        <w:tc>
          <w:tcPr>
            <w:tcW w:w="809" w:type="pct"/>
          </w:tcPr>
          <w:p w14:paraId="38DD5247" w14:textId="16826F90" w:rsidR="008F005D" w:rsidRPr="000D039F" w:rsidRDefault="008F005D" w:rsidP="002B408A">
            <w:pPr>
              <w:tabs>
                <w:tab w:val="clear" w:pos="1134"/>
              </w:tabs>
              <w:spacing w:before="40"/>
              <w:ind w:left="1418" w:hanging="1418"/>
              <w:rPr>
                <w:lang w:val="ru-RU"/>
              </w:rPr>
            </w:pPr>
            <w:r w:rsidRPr="000D039F">
              <w:rPr>
                <w:lang w:val="ru-RU"/>
              </w:rPr>
              <w:t>O&amp;M</w:t>
            </w:r>
          </w:p>
        </w:tc>
        <w:tc>
          <w:tcPr>
            <w:tcW w:w="663" w:type="pct"/>
          </w:tcPr>
          <w:p w14:paraId="1DAA434A" w14:textId="552628DF" w:rsidR="008F005D" w:rsidRPr="000D039F" w:rsidRDefault="008F005D" w:rsidP="002B408A">
            <w:pPr>
              <w:tabs>
                <w:tab w:val="clear" w:pos="1134"/>
              </w:tabs>
              <w:spacing w:before="40"/>
              <w:ind w:left="1418" w:hanging="1418"/>
              <w:rPr>
                <w:lang w:val="ru-RU"/>
              </w:rPr>
            </w:pPr>
          </w:p>
        </w:tc>
        <w:tc>
          <w:tcPr>
            <w:tcW w:w="3528" w:type="pct"/>
          </w:tcPr>
          <w:p w14:paraId="27E42B07" w14:textId="7F88020A" w:rsidR="008F005D" w:rsidRPr="000D039F" w:rsidRDefault="008F005D" w:rsidP="002B408A">
            <w:pPr>
              <w:tabs>
                <w:tab w:val="clear" w:pos="1134"/>
              </w:tabs>
              <w:spacing w:before="40"/>
              <w:jc w:val="left"/>
              <w:rPr>
                <w:lang w:val="ru-RU"/>
              </w:rPr>
            </w:pPr>
            <w:r w:rsidRPr="000D039F">
              <w:rPr>
                <w:lang w:val="ru-RU"/>
              </w:rPr>
              <w:t>Эксплуатация и техническое обслуживание</w:t>
            </w:r>
          </w:p>
        </w:tc>
      </w:tr>
      <w:tr w:rsidR="008F005D" w:rsidRPr="000D039F" w14:paraId="325FE0D9" w14:textId="77777777" w:rsidTr="006A77B7">
        <w:trPr>
          <w:trHeight w:val="285"/>
        </w:trPr>
        <w:tc>
          <w:tcPr>
            <w:tcW w:w="809" w:type="pct"/>
          </w:tcPr>
          <w:p w14:paraId="7071BF00" w14:textId="2341A87F" w:rsidR="008F005D" w:rsidRPr="000D039F" w:rsidRDefault="008F005D" w:rsidP="002B408A">
            <w:pPr>
              <w:tabs>
                <w:tab w:val="clear" w:pos="1134"/>
              </w:tabs>
              <w:spacing w:before="40"/>
              <w:ind w:left="1418" w:hanging="1418"/>
              <w:rPr>
                <w:lang w:val="ru-RU"/>
              </w:rPr>
            </w:pPr>
            <w:r w:rsidRPr="000D039F">
              <w:rPr>
                <w:lang w:val="ru-RU"/>
              </w:rPr>
              <w:t>OAD</w:t>
            </w:r>
          </w:p>
        </w:tc>
        <w:tc>
          <w:tcPr>
            <w:tcW w:w="663" w:type="pct"/>
          </w:tcPr>
          <w:p w14:paraId="56B95291" w14:textId="33FAE880" w:rsidR="008F005D" w:rsidRPr="000D039F" w:rsidRDefault="008F005D" w:rsidP="002B408A">
            <w:pPr>
              <w:tabs>
                <w:tab w:val="clear" w:pos="1134"/>
              </w:tabs>
              <w:spacing w:before="40"/>
              <w:ind w:left="1418" w:hanging="1418"/>
              <w:rPr>
                <w:lang w:val="ru-RU"/>
              </w:rPr>
            </w:pPr>
          </w:p>
        </w:tc>
        <w:tc>
          <w:tcPr>
            <w:tcW w:w="3528" w:type="pct"/>
          </w:tcPr>
          <w:p w14:paraId="1EA1705A" w14:textId="1ED6A0C5" w:rsidR="008F005D" w:rsidRPr="000D039F" w:rsidRDefault="008F005D" w:rsidP="002B408A">
            <w:pPr>
              <w:tabs>
                <w:tab w:val="clear" w:pos="1134"/>
              </w:tabs>
              <w:spacing w:before="40"/>
              <w:jc w:val="left"/>
              <w:rPr>
                <w:lang w:val="ru-RU"/>
              </w:rPr>
            </w:pPr>
            <w:r w:rsidRPr="000D039F">
              <w:rPr>
                <w:lang w:val="ru-RU"/>
              </w:rPr>
              <w:t>Определение пространственного положения и орбиты</w:t>
            </w:r>
          </w:p>
        </w:tc>
      </w:tr>
      <w:tr w:rsidR="008F005D" w:rsidRPr="000D039F" w14:paraId="2011B405" w14:textId="77777777" w:rsidTr="006A77B7">
        <w:trPr>
          <w:trHeight w:val="285"/>
        </w:trPr>
        <w:tc>
          <w:tcPr>
            <w:tcW w:w="809" w:type="pct"/>
          </w:tcPr>
          <w:p w14:paraId="7E3F27E5" w14:textId="6233EE38" w:rsidR="008F005D" w:rsidRPr="000D039F" w:rsidRDefault="008F005D" w:rsidP="002B408A">
            <w:pPr>
              <w:tabs>
                <w:tab w:val="clear" w:pos="1134"/>
              </w:tabs>
              <w:spacing w:before="40"/>
              <w:ind w:left="1418" w:hanging="1418"/>
              <w:rPr>
                <w:lang w:val="ru-RU"/>
              </w:rPr>
            </w:pPr>
            <w:r w:rsidRPr="000D039F">
              <w:rPr>
                <w:lang w:val="ru-RU"/>
              </w:rPr>
              <w:t>OAR</w:t>
            </w:r>
          </w:p>
        </w:tc>
        <w:tc>
          <w:tcPr>
            <w:tcW w:w="663" w:type="pct"/>
          </w:tcPr>
          <w:p w14:paraId="57EA6DEE" w14:textId="3BB64926" w:rsidR="008F005D" w:rsidRPr="000D039F" w:rsidRDefault="008F005D" w:rsidP="002B408A">
            <w:pPr>
              <w:tabs>
                <w:tab w:val="clear" w:pos="1134"/>
              </w:tabs>
              <w:spacing w:before="40"/>
              <w:ind w:left="1418" w:hanging="1418"/>
              <w:rPr>
                <w:lang w:val="ru-RU"/>
              </w:rPr>
            </w:pPr>
          </w:p>
        </w:tc>
        <w:tc>
          <w:tcPr>
            <w:tcW w:w="3528" w:type="pct"/>
          </w:tcPr>
          <w:p w14:paraId="57883979" w14:textId="48C0E9B1" w:rsidR="008F005D" w:rsidRPr="000D039F" w:rsidRDefault="008F005D" w:rsidP="002B408A">
            <w:pPr>
              <w:tabs>
                <w:tab w:val="clear" w:pos="1134"/>
              </w:tabs>
              <w:spacing w:before="40"/>
              <w:jc w:val="left"/>
              <w:rPr>
                <w:lang w:val="ru-RU"/>
              </w:rPr>
            </w:pPr>
            <w:r w:rsidRPr="000D039F">
              <w:rPr>
                <w:lang w:val="ru-RU"/>
              </w:rPr>
              <w:t>Бюро по исследованиям океана и атмосферы</w:t>
            </w:r>
          </w:p>
        </w:tc>
      </w:tr>
      <w:tr w:rsidR="008F005D" w:rsidRPr="000D039F" w14:paraId="4F7E8565" w14:textId="77777777" w:rsidTr="006A77B7">
        <w:trPr>
          <w:trHeight w:val="285"/>
        </w:trPr>
        <w:tc>
          <w:tcPr>
            <w:tcW w:w="809" w:type="pct"/>
          </w:tcPr>
          <w:p w14:paraId="2B6A8EB7" w14:textId="43D063A2" w:rsidR="008F005D" w:rsidRPr="000D039F" w:rsidRDefault="008F005D" w:rsidP="002B408A">
            <w:pPr>
              <w:tabs>
                <w:tab w:val="clear" w:pos="1134"/>
              </w:tabs>
              <w:spacing w:before="40"/>
              <w:ind w:left="1418" w:hanging="1418"/>
              <w:rPr>
                <w:lang w:val="ru-RU"/>
              </w:rPr>
            </w:pPr>
            <w:r w:rsidRPr="000D039F">
              <w:rPr>
                <w:lang w:val="ru-RU"/>
              </w:rPr>
              <w:t>OCTS</w:t>
            </w:r>
          </w:p>
        </w:tc>
        <w:tc>
          <w:tcPr>
            <w:tcW w:w="663" w:type="pct"/>
          </w:tcPr>
          <w:p w14:paraId="31F1BCB3" w14:textId="5B20F7B1" w:rsidR="008F005D" w:rsidRPr="000D039F" w:rsidRDefault="008F005D" w:rsidP="002B408A">
            <w:pPr>
              <w:tabs>
                <w:tab w:val="clear" w:pos="1134"/>
              </w:tabs>
              <w:spacing w:before="40"/>
              <w:ind w:left="1418" w:hanging="1418"/>
              <w:rPr>
                <w:lang w:val="ru-RU"/>
              </w:rPr>
            </w:pPr>
          </w:p>
        </w:tc>
        <w:tc>
          <w:tcPr>
            <w:tcW w:w="3528" w:type="pct"/>
          </w:tcPr>
          <w:p w14:paraId="21E0FE0A" w14:textId="3615C57B" w:rsidR="008F005D" w:rsidRPr="000D039F" w:rsidRDefault="008F005D" w:rsidP="002B408A">
            <w:pPr>
              <w:tabs>
                <w:tab w:val="clear" w:pos="1134"/>
              </w:tabs>
              <w:spacing w:before="40"/>
              <w:jc w:val="left"/>
              <w:rPr>
                <w:lang w:val="ru-RU"/>
              </w:rPr>
            </w:pPr>
            <w:r w:rsidRPr="000D039F">
              <w:rPr>
                <w:lang w:val="ru-RU"/>
              </w:rPr>
              <w:t>Датчик цветовой температуры океана</w:t>
            </w:r>
          </w:p>
        </w:tc>
      </w:tr>
      <w:tr w:rsidR="008F005D" w:rsidRPr="000D039F" w14:paraId="2E967FF9" w14:textId="77777777" w:rsidTr="006A77B7">
        <w:trPr>
          <w:trHeight w:val="285"/>
        </w:trPr>
        <w:tc>
          <w:tcPr>
            <w:tcW w:w="809" w:type="pct"/>
          </w:tcPr>
          <w:p w14:paraId="24ED80A9" w14:textId="5EB83CF6" w:rsidR="008F005D" w:rsidRPr="000D039F" w:rsidRDefault="008F005D" w:rsidP="002B408A">
            <w:pPr>
              <w:tabs>
                <w:tab w:val="clear" w:pos="1134"/>
              </w:tabs>
              <w:spacing w:before="40"/>
              <w:ind w:left="1418" w:hanging="1418"/>
              <w:rPr>
                <w:lang w:val="ru-RU"/>
              </w:rPr>
            </w:pPr>
            <w:r w:rsidRPr="000D039F">
              <w:rPr>
                <w:lang w:val="ru-RU"/>
              </w:rPr>
              <w:t>OHP</w:t>
            </w:r>
          </w:p>
        </w:tc>
        <w:tc>
          <w:tcPr>
            <w:tcW w:w="663" w:type="pct"/>
          </w:tcPr>
          <w:p w14:paraId="466D9542" w14:textId="7C45C729" w:rsidR="008F005D" w:rsidRPr="000D039F" w:rsidRDefault="008F005D" w:rsidP="002B408A">
            <w:pPr>
              <w:tabs>
                <w:tab w:val="clear" w:pos="1134"/>
              </w:tabs>
              <w:spacing w:before="40"/>
              <w:ind w:left="1418" w:hanging="1418"/>
              <w:rPr>
                <w:lang w:val="ru-RU"/>
              </w:rPr>
            </w:pPr>
            <w:r w:rsidRPr="000D039F">
              <w:rPr>
                <w:lang w:val="ru-RU"/>
              </w:rPr>
              <w:t>ПОГ</w:t>
            </w:r>
          </w:p>
        </w:tc>
        <w:tc>
          <w:tcPr>
            <w:tcW w:w="3528" w:type="pct"/>
          </w:tcPr>
          <w:p w14:paraId="7503D1DA" w14:textId="1BF67B0A" w:rsidR="008F005D" w:rsidRPr="000D039F" w:rsidRDefault="008F005D" w:rsidP="002B408A">
            <w:pPr>
              <w:tabs>
                <w:tab w:val="clear" w:pos="1134"/>
              </w:tabs>
              <w:spacing w:before="40"/>
              <w:jc w:val="left"/>
              <w:rPr>
                <w:lang w:val="ru-RU"/>
              </w:rPr>
            </w:pPr>
            <w:r w:rsidRPr="000D039F">
              <w:rPr>
                <w:lang w:val="ru-RU"/>
              </w:rPr>
              <w:t>Программа по оперативной гидрологии</w:t>
            </w:r>
          </w:p>
        </w:tc>
      </w:tr>
      <w:tr w:rsidR="008F005D" w:rsidRPr="000D039F" w14:paraId="658FB767" w14:textId="77777777" w:rsidTr="006A77B7">
        <w:trPr>
          <w:trHeight w:val="285"/>
        </w:trPr>
        <w:tc>
          <w:tcPr>
            <w:tcW w:w="809" w:type="pct"/>
          </w:tcPr>
          <w:p w14:paraId="666D974D" w14:textId="557BD14B" w:rsidR="008F005D" w:rsidRPr="000D039F" w:rsidRDefault="008F005D" w:rsidP="002B408A">
            <w:pPr>
              <w:tabs>
                <w:tab w:val="clear" w:pos="1134"/>
              </w:tabs>
              <w:spacing w:before="40"/>
              <w:ind w:left="1418" w:hanging="1418"/>
              <w:rPr>
                <w:lang w:val="ru-RU"/>
              </w:rPr>
            </w:pPr>
            <w:r w:rsidRPr="000D039F">
              <w:rPr>
                <w:lang w:val="ru-RU"/>
              </w:rPr>
              <w:t>OMI</w:t>
            </w:r>
          </w:p>
        </w:tc>
        <w:tc>
          <w:tcPr>
            <w:tcW w:w="663" w:type="pct"/>
          </w:tcPr>
          <w:p w14:paraId="15525AC3" w14:textId="59DAEDF2" w:rsidR="008F005D" w:rsidRPr="000D039F" w:rsidRDefault="008F005D" w:rsidP="002B408A">
            <w:pPr>
              <w:tabs>
                <w:tab w:val="clear" w:pos="1134"/>
              </w:tabs>
              <w:spacing w:before="40"/>
              <w:ind w:left="1418" w:hanging="1418"/>
              <w:rPr>
                <w:lang w:val="ru-RU"/>
              </w:rPr>
            </w:pPr>
            <w:r w:rsidRPr="000D039F">
              <w:rPr>
                <w:lang w:val="ru-RU"/>
              </w:rPr>
              <w:t>ПМО</w:t>
            </w:r>
          </w:p>
        </w:tc>
        <w:tc>
          <w:tcPr>
            <w:tcW w:w="3528" w:type="pct"/>
          </w:tcPr>
          <w:p w14:paraId="1370B300" w14:textId="3EE74969" w:rsidR="008F005D" w:rsidRPr="000D039F" w:rsidRDefault="008F005D" w:rsidP="002B408A">
            <w:pPr>
              <w:tabs>
                <w:tab w:val="clear" w:pos="1134"/>
              </w:tabs>
              <w:spacing w:before="40"/>
              <w:jc w:val="left"/>
              <w:rPr>
                <w:lang w:val="ru-RU"/>
              </w:rPr>
            </w:pPr>
            <w:r w:rsidRPr="000D039F">
              <w:rPr>
                <w:lang w:val="ru-RU"/>
              </w:rPr>
              <w:t>Прибор для мониторинга озона</w:t>
            </w:r>
          </w:p>
        </w:tc>
      </w:tr>
      <w:tr w:rsidR="008F005D" w:rsidRPr="000D039F" w14:paraId="4CE7CDD8" w14:textId="77777777" w:rsidTr="006A77B7">
        <w:trPr>
          <w:trHeight w:val="285"/>
        </w:trPr>
        <w:tc>
          <w:tcPr>
            <w:tcW w:w="809" w:type="pct"/>
          </w:tcPr>
          <w:p w14:paraId="10E878F0" w14:textId="73D0C17D" w:rsidR="008F005D" w:rsidRPr="000D039F" w:rsidRDefault="008F005D" w:rsidP="002B408A">
            <w:pPr>
              <w:tabs>
                <w:tab w:val="clear" w:pos="1134"/>
              </w:tabs>
              <w:spacing w:before="40"/>
              <w:ind w:left="1418" w:hanging="1418"/>
              <w:rPr>
                <w:lang w:val="ru-RU"/>
              </w:rPr>
            </w:pPr>
            <w:r w:rsidRPr="000D039F">
              <w:rPr>
                <w:lang w:val="ru-RU"/>
              </w:rPr>
              <w:t>OMPS</w:t>
            </w:r>
          </w:p>
        </w:tc>
        <w:tc>
          <w:tcPr>
            <w:tcW w:w="663" w:type="pct"/>
          </w:tcPr>
          <w:p w14:paraId="41745792" w14:textId="1ACB26AE" w:rsidR="008F005D" w:rsidRPr="000D039F" w:rsidRDefault="008F005D" w:rsidP="002B408A">
            <w:pPr>
              <w:tabs>
                <w:tab w:val="clear" w:pos="1134"/>
              </w:tabs>
              <w:spacing w:before="40"/>
              <w:ind w:left="1418" w:hanging="1418"/>
              <w:rPr>
                <w:lang w:val="ru-RU"/>
              </w:rPr>
            </w:pPr>
          </w:p>
        </w:tc>
        <w:tc>
          <w:tcPr>
            <w:tcW w:w="3528" w:type="pct"/>
          </w:tcPr>
          <w:p w14:paraId="27504159" w14:textId="4E47062F" w:rsidR="008F005D" w:rsidRPr="000D039F" w:rsidRDefault="008F005D" w:rsidP="002B408A">
            <w:pPr>
              <w:tabs>
                <w:tab w:val="clear" w:pos="1134"/>
              </w:tabs>
              <w:spacing w:before="40"/>
              <w:jc w:val="left"/>
              <w:rPr>
                <w:lang w:val="ru-RU"/>
              </w:rPr>
            </w:pPr>
            <w:r w:rsidRPr="000D039F">
              <w:rPr>
                <w:lang w:val="ru-RU"/>
              </w:rPr>
              <w:t>Комплект приборов для картирования и определения профиля озона (НПОЕСС)</w:t>
            </w:r>
          </w:p>
        </w:tc>
      </w:tr>
      <w:tr w:rsidR="008F005D" w:rsidRPr="000D039F" w14:paraId="754C8716" w14:textId="77777777" w:rsidTr="006A77B7">
        <w:trPr>
          <w:trHeight w:val="285"/>
        </w:trPr>
        <w:tc>
          <w:tcPr>
            <w:tcW w:w="809" w:type="pct"/>
          </w:tcPr>
          <w:p w14:paraId="52AE64AD" w14:textId="13E753C0" w:rsidR="008F005D" w:rsidRPr="000D039F" w:rsidRDefault="008F005D" w:rsidP="002B408A">
            <w:pPr>
              <w:tabs>
                <w:tab w:val="clear" w:pos="1134"/>
              </w:tabs>
              <w:spacing w:before="40"/>
              <w:ind w:left="1418" w:hanging="1418"/>
              <w:rPr>
                <w:lang w:val="ru-RU"/>
              </w:rPr>
            </w:pPr>
            <w:r w:rsidRPr="000D039F">
              <w:rPr>
                <w:lang w:val="ru-RU"/>
              </w:rPr>
              <w:t>OOPC</w:t>
            </w:r>
          </w:p>
        </w:tc>
        <w:tc>
          <w:tcPr>
            <w:tcW w:w="663" w:type="pct"/>
          </w:tcPr>
          <w:p w14:paraId="07593358" w14:textId="15C517DD" w:rsidR="008F005D" w:rsidRPr="000D039F" w:rsidRDefault="008F005D" w:rsidP="002B408A">
            <w:pPr>
              <w:tabs>
                <w:tab w:val="clear" w:pos="1134"/>
              </w:tabs>
              <w:spacing w:before="40"/>
              <w:ind w:left="1418" w:hanging="1418"/>
              <w:rPr>
                <w:lang w:val="ru-RU"/>
              </w:rPr>
            </w:pPr>
            <w:r w:rsidRPr="000D039F">
              <w:rPr>
                <w:lang w:val="ru-RU"/>
              </w:rPr>
              <w:t>ГЭНОК</w:t>
            </w:r>
          </w:p>
        </w:tc>
        <w:tc>
          <w:tcPr>
            <w:tcW w:w="3528" w:type="pct"/>
          </w:tcPr>
          <w:p w14:paraId="04135911" w14:textId="45312425" w:rsidR="008F005D" w:rsidRPr="000D039F" w:rsidRDefault="008F005D" w:rsidP="002B408A">
            <w:pPr>
              <w:tabs>
                <w:tab w:val="clear" w:pos="1134"/>
              </w:tabs>
              <w:spacing w:before="40"/>
              <w:jc w:val="left"/>
              <w:rPr>
                <w:lang w:val="ru-RU"/>
              </w:rPr>
            </w:pPr>
            <w:r w:rsidRPr="000D039F">
              <w:rPr>
                <w:lang w:val="ru-RU"/>
              </w:rPr>
              <w:t>Группа экспертов по наблюдениям за океаном в интересах изучения климата</w:t>
            </w:r>
          </w:p>
        </w:tc>
      </w:tr>
      <w:tr w:rsidR="008F005D" w:rsidRPr="000D039F" w14:paraId="7FD81891" w14:textId="77777777" w:rsidTr="006A77B7">
        <w:trPr>
          <w:trHeight w:val="285"/>
        </w:trPr>
        <w:tc>
          <w:tcPr>
            <w:tcW w:w="809" w:type="pct"/>
          </w:tcPr>
          <w:p w14:paraId="75ED39D2" w14:textId="20336ACA" w:rsidR="008F005D" w:rsidRPr="000D039F" w:rsidRDefault="008F005D" w:rsidP="002B408A">
            <w:pPr>
              <w:tabs>
                <w:tab w:val="clear" w:pos="1134"/>
              </w:tabs>
              <w:spacing w:before="40"/>
              <w:ind w:left="1418" w:hanging="1418"/>
              <w:rPr>
                <w:lang w:val="ru-RU"/>
              </w:rPr>
            </w:pPr>
            <w:r w:rsidRPr="000D039F">
              <w:rPr>
                <w:lang w:val="ru-RU"/>
              </w:rPr>
              <w:t>OQPSK</w:t>
            </w:r>
          </w:p>
        </w:tc>
        <w:tc>
          <w:tcPr>
            <w:tcW w:w="663" w:type="pct"/>
          </w:tcPr>
          <w:p w14:paraId="28D017D7" w14:textId="09447563" w:rsidR="008F005D" w:rsidRPr="000D039F" w:rsidRDefault="008F005D" w:rsidP="002B408A">
            <w:pPr>
              <w:tabs>
                <w:tab w:val="clear" w:pos="1134"/>
              </w:tabs>
              <w:spacing w:before="40"/>
              <w:ind w:left="1418" w:hanging="1418"/>
              <w:rPr>
                <w:lang w:val="ru-RU"/>
              </w:rPr>
            </w:pPr>
            <w:r w:rsidRPr="000D039F">
              <w:rPr>
                <w:lang w:val="ru-RU"/>
              </w:rPr>
              <w:t>КФМН</w:t>
            </w:r>
          </w:p>
        </w:tc>
        <w:tc>
          <w:tcPr>
            <w:tcW w:w="3528" w:type="pct"/>
          </w:tcPr>
          <w:p w14:paraId="522F68E6" w14:textId="2258178E" w:rsidR="008F005D" w:rsidRPr="000D039F" w:rsidRDefault="008F005D" w:rsidP="002B408A">
            <w:pPr>
              <w:tabs>
                <w:tab w:val="clear" w:pos="1134"/>
              </w:tabs>
              <w:spacing w:before="40"/>
              <w:jc w:val="left"/>
              <w:rPr>
                <w:lang w:val="ru-RU"/>
              </w:rPr>
            </w:pPr>
            <w:r w:rsidRPr="000D039F">
              <w:rPr>
                <w:lang w:val="ru-RU"/>
              </w:rPr>
              <w:t>Квадратурная фазовая манипуляция со сдвигом</w:t>
            </w:r>
          </w:p>
        </w:tc>
      </w:tr>
      <w:tr w:rsidR="008F005D" w:rsidRPr="000D039F" w14:paraId="78D2AB8A" w14:textId="77777777" w:rsidTr="006A77B7">
        <w:trPr>
          <w:trHeight w:val="285"/>
        </w:trPr>
        <w:tc>
          <w:tcPr>
            <w:tcW w:w="809" w:type="pct"/>
          </w:tcPr>
          <w:p w14:paraId="759F89DC" w14:textId="77777777" w:rsidR="008F005D" w:rsidRPr="000D039F" w:rsidRDefault="008F005D" w:rsidP="002B408A">
            <w:pPr>
              <w:tabs>
                <w:tab w:val="clear" w:pos="1134"/>
              </w:tabs>
              <w:spacing w:before="40"/>
              <w:ind w:left="1418" w:hanging="1418"/>
              <w:rPr>
                <w:lang w:val="ru-RU"/>
              </w:rPr>
            </w:pPr>
          </w:p>
        </w:tc>
        <w:tc>
          <w:tcPr>
            <w:tcW w:w="663" w:type="pct"/>
          </w:tcPr>
          <w:p w14:paraId="0478A141" w14:textId="77777777" w:rsidR="008F005D" w:rsidRPr="000D039F" w:rsidRDefault="008F005D" w:rsidP="002B408A">
            <w:pPr>
              <w:tabs>
                <w:tab w:val="clear" w:pos="1134"/>
              </w:tabs>
              <w:spacing w:before="40"/>
              <w:ind w:left="1418" w:hanging="1418"/>
              <w:rPr>
                <w:lang w:val="ru-RU"/>
              </w:rPr>
            </w:pPr>
          </w:p>
        </w:tc>
        <w:tc>
          <w:tcPr>
            <w:tcW w:w="3528" w:type="pct"/>
          </w:tcPr>
          <w:p w14:paraId="22CEF67C" w14:textId="77777777" w:rsidR="008F005D" w:rsidRPr="000D039F" w:rsidRDefault="008F005D" w:rsidP="002B408A">
            <w:pPr>
              <w:tabs>
                <w:tab w:val="clear" w:pos="1134"/>
              </w:tabs>
              <w:spacing w:before="40"/>
              <w:jc w:val="left"/>
              <w:rPr>
                <w:lang w:val="ru-RU"/>
              </w:rPr>
            </w:pPr>
          </w:p>
        </w:tc>
      </w:tr>
      <w:tr w:rsidR="008F005D" w:rsidRPr="000D039F" w14:paraId="6B1BB526" w14:textId="77777777" w:rsidTr="006A77B7">
        <w:trPr>
          <w:trHeight w:val="285"/>
        </w:trPr>
        <w:tc>
          <w:tcPr>
            <w:tcW w:w="809" w:type="pct"/>
          </w:tcPr>
          <w:p w14:paraId="536CF3B5" w14:textId="4163B57C" w:rsidR="008F005D" w:rsidRPr="000D039F" w:rsidRDefault="008F005D" w:rsidP="002B408A">
            <w:pPr>
              <w:tabs>
                <w:tab w:val="clear" w:pos="1134"/>
              </w:tabs>
              <w:spacing w:before="40"/>
              <w:ind w:left="1418" w:hanging="1418"/>
              <w:rPr>
                <w:lang w:val="ru-RU"/>
              </w:rPr>
            </w:pPr>
            <w:r w:rsidRPr="000D039F">
              <w:rPr>
                <w:b/>
                <w:bCs/>
                <w:lang w:val="ru-RU"/>
              </w:rPr>
              <w:t>P</w:t>
            </w:r>
          </w:p>
        </w:tc>
        <w:tc>
          <w:tcPr>
            <w:tcW w:w="663" w:type="pct"/>
          </w:tcPr>
          <w:p w14:paraId="15CE59FF" w14:textId="77777777" w:rsidR="008F005D" w:rsidRPr="000D039F" w:rsidRDefault="008F005D" w:rsidP="002B408A">
            <w:pPr>
              <w:tabs>
                <w:tab w:val="clear" w:pos="1134"/>
              </w:tabs>
              <w:spacing w:before="40"/>
              <w:ind w:left="1418" w:hanging="1418"/>
              <w:rPr>
                <w:lang w:val="ru-RU"/>
              </w:rPr>
            </w:pPr>
          </w:p>
        </w:tc>
        <w:tc>
          <w:tcPr>
            <w:tcW w:w="3528" w:type="pct"/>
          </w:tcPr>
          <w:p w14:paraId="285F4D0D" w14:textId="77777777" w:rsidR="008F005D" w:rsidRPr="000D039F" w:rsidRDefault="008F005D" w:rsidP="002B408A">
            <w:pPr>
              <w:tabs>
                <w:tab w:val="clear" w:pos="1134"/>
              </w:tabs>
              <w:spacing w:before="40"/>
              <w:jc w:val="left"/>
              <w:rPr>
                <w:lang w:val="ru-RU"/>
              </w:rPr>
            </w:pPr>
          </w:p>
        </w:tc>
      </w:tr>
      <w:tr w:rsidR="008F005D" w:rsidRPr="000D039F" w14:paraId="1F2C26F8" w14:textId="77777777" w:rsidTr="006A77B7">
        <w:trPr>
          <w:trHeight w:val="285"/>
        </w:trPr>
        <w:tc>
          <w:tcPr>
            <w:tcW w:w="809" w:type="pct"/>
          </w:tcPr>
          <w:p w14:paraId="7B2BB556" w14:textId="0B6C3394" w:rsidR="008F005D" w:rsidRPr="000D039F" w:rsidRDefault="008F005D" w:rsidP="002B408A">
            <w:pPr>
              <w:tabs>
                <w:tab w:val="clear" w:pos="1134"/>
              </w:tabs>
              <w:spacing w:before="40"/>
              <w:ind w:left="1418" w:hanging="1418"/>
              <w:rPr>
                <w:lang w:val="ru-RU"/>
              </w:rPr>
            </w:pPr>
            <w:r w:rsidRPr="000D039F">
              <w:rPr>
                <w:lang w:val="ru-RU"/>
              </w:rPr>
              <w:t>P/SEC</w:t>
            </w:r>
          </w:p>
        </w:tc>
        <w:tc>
          <w:tcPr>
            <w:tcW w:w="663" w:type="pct"/>
          </w:tcPr>
          <w:p w14:paraId="56D8AF02" w14:textId="7E97B1D5" w:rsidR="008F005D" w:rsidRPr="000D039F" w:rsidRDefault="008F005D" w:rsidP="002B408A">
            <w:pPr>
              <w:tabs>
                <w:tab w:val="clear" w:pos="1134"/>
              </w:tabs>
              <w:spacing w:before="40"/>
              <w:ind w:left="1418" w:hanging="1418"/>
              <w:rPr>
                <w:lang w:val="ru-RU"/>
              </w:rPr>
            </w:pPr>
          </w:p>
        </w:tc>
        <w:tc>
          <w:tcPr>
            <w:tcW w:w="3528" w:type="pct"/>
          </w:tcPr>
          <w:p w14:paraId="51BEC8DA" w14:textId="6D110C09" w:rsidR="008F005D" w:rsidRPr="000D039F" w:rsidRDefault="008F005D" w:rsidP="002B408A">
            <w:pPr>
              <w:tabs>
                <w:tab w:val="clear" w:pos="1134"/>
              </w:tabs>
              <w:spacing w:before="40"/>
              <w:jc w:val="left"/>
              <w:rPr>
                <w:lang w:val="ru-RU"/>
              </w:rPr>
            </w:pPr>
            <w:r w:rsidRPr="000D039F">
              <w:rPr>
                <w:lang w:val="ru-RU"/>
              </w:rPr>
              <w:t>Импульсы в секунду</w:t>
            </w:r>
          </w:p>
        </w:tc>
      </w:tr>
      <w:tr w:rsidR="008F005D" w:rsidRPr="000D039F" w14:paraId="43AE3BAE" w14:textId="77777777" w:rsidTr="006A77B7">
        <w:trPr>
          <w:trHeight w:val="285"/>
        </w:trPr>
        <w:tc>
          <w:tcPr>
            <w:tcW w:w="809" w:type="pct"/>
          </w:tcPr>
          <w:p w14:paraId="05EC85E2" w14:textId="0E3453E3" w:rsidR="008F005D" w:rsidRPr="000D039F" w:rsidRDefault="008F005D" w:rsidP="002B408A">
            <w:pPr>
              <w:tabs>
                <w:tab w:val="clear" w:pos="1134"/>
              </w:tabs>
              <w:spacing w:before="40"/>
              <w:ind w:left="1418" w:hanging="1418"/>
              <w:rPr>
                <w:lang w:val="ru-RU"/>
              </w:rPr>
            </w:pPr>
            <w:r w:rsidRPr="000D039F">
              <w:rPr>
                <w:lang w:val="ru-RU"/>
              </w:rPr>
              <w:t>P-P</w:t>
            </w:r>
          </w:p>
        </w:tc>
        <w:tc>
          <w:tcPr>
            <w:tcW w:w="663" w:type="pct"/>
          </w:tcPr>
          <w:p w14:paraId="5DD8F29C" w14:textId="1C8E234E" w:rsidR="008F005D" w:rsidRPr="000D039F" w:rsidRDefault="008F005D" w:rsidP="002B408A">
            <w:pPr>
              <w:tabs>
                <w:tab w:val="clear" w:pos="1134"/>
              </w:tabs>
              <w:spacing w:before="40"/>
              <w:ind w:left="1418" w:hanging="1418"/>
              <w:rPr>
                <w:lang w:val="ru-RU"/>
              </w:rPr>
            </w:pPr>
          </w:p>
        </w:tc>
        <w:tc>
          <w:tcPr>
            <w:tcW w:w="3528" w:type="pct"/>
          </w:tcPr>
          <w:p w14:paraId="66E03DC2" w14:textId="3A73CF9B" w:rsidR="008F005D" w:rsidRPr="000D039F" w:rsidRDefault="008F005D" w:rsidP="002B408A">
            <w:pPr>
              <w:tabs>
                <w:tab w:val="clear" w:pos="1134"/>
              </w:tabs>
              <w:spacing w:before="40"/>
              <w:jc w:val="left"/>
              <w:rPr>
                <w:lang w:val="ru-RU"/>
              </w:rPr>
            </w:pPr>
            <w:r w:rsidRPr="000D039F">
              <w:rPr>
                <w:lang w:val="ru-RU"/>
              </w:rPr>
              <w:t>Размах</w:t>
            </w:r>
          </w:p>
        </w:tc>
      </w:tr>
      <w:tr w:rsidR="008F005D" w:rsidRPr="000D039F" w14:paraId="52771CDB" w14:textId="77777777" w:rsidTr="006A77B7">
        <w:trPr>
          <w:trHeight w:val="285"/>
        </w:trPr>
        <w:tc>
          <w:tcPr>
            <w:tcW w:w="809" w:type="pct"/>
          </w:tcPr>
          <w:p w14:paraId="37C0FD17" w14:textId="3E9ADFA4" w:rsidR="008F005D" w:rsidRPr="000D039F" w:rsidRDefault="008F005D" w:rsidP="002B408A">
            <w:pPr>
              <w:tabs>
                <w:tab w:val="clear" w:pos="1134"/>
              </w:tabs>
              <w:spacing w:before="40"/>
              <w:ind w:left="1418" w:hanging="1418"/>
              <w:rPr>
                <w:lang w:val="ru-RU"/>
              </w:rPr>
            </w:pPr>
            <w:r w:rsidRPr="000D039F">
              <w:rPr>
                <w:lang w:val="ru-RU"/>
              </w:rPr>
              <w:t>PA</w:t>
            </w:r>
          </w:p>
        </w:tc>
        <w:tc>
          <w:tcPr>
            <w:tcW w:w="663" w:type="pct"/>
          </w:tcPr>
          <w:p w14:paraId="01BA3C3E" w14:textId="13ED229B" w:rsidR="008F005D" w:rsidRPr="000D039F" w:rsidRDefault="008F005D" w:rsidP="002B408A">
            <w:pPr>
              <w:tabs>
                <w:tab w:val="clear" w:pos="1134"/>
              </w:tabs>
              <w:spacing w:before="40"/>
              <w:ind w:left="1418" w:hanging="1418"/>
              <w:rPr>
                <w:lang w:val="ru-RU"/>
              </w:rPr>
            </w:pPr>
          </w:p>
        </w:tc>
        <w:tc>
          <w:tcPr>
            <w:tcW w:w="3528" w:type="pct"/>
          </w:tcPr>
          <w:p w14:paraId="60A5C4AD" w14:textId="251A8EAE" w:rsidR="008F005D" w:rsidRPr="000D039F" w:rsidRDefault="008F005D" w:rsidP="002B408A">
            <w:pPr>
              <w:tabs>
                <w:tab w:val="clear" w:pos="1134"/>
              </w:tabs>
              <w:spacing w:before="40"/>
              <w:jc w:val="left"/>
              <w:rPr>
                <w:lang w:val="ru-RU"/>
              </w:rPr>
            </w:pPr>
            <w:r w:rsidRPr="000D039F">
              <w:rPr>
                <w:lang w:val="ru-RU"/>
              </w:rPr>
              <w:t>Усилитель мощности</w:t>
            </w:r>
          </w:p>
        </w:tc>
      </w:tr>
      <w:tr w:rsidR="008F005D" w:rsidRPr="000D039F" w14:paraId="0ED8A065" w14:textId="77777777" w:rsidTr="006A77B7">
        <w:trPr>
          <w:trHeight w:val="285"/>
        </w:trPr>
        <w:tc>
          <w:tcPr>
            <w:tcW w:w="809" w:type="pct"/>
          </w:tcPr>
          <w:p w14:paraId="1244BD90" w14:textId="278DE935" w:rsidR="008F005D" w:rsidRPr="000D039F" w:rsidRDefault="008F005D" w:rsidP="002B408A">
            <w:pPr>
              <w:tabs>
                <w:tab w:val="clear" w:pos="1134"/>
              </w:tabs>
              <w:spacing w:before="40"/>
              <w:ind w:left="1418" w:hanging="1418"/>
              <w:rPr>
                <w:lang w:val="ru-RU"/>
              </w:rPr>
            </w:pPr>
            <w:r w:rsidRPr="000D039F">
              <w:rPr>
                <w:lang w:val="ru-RU"/>
              </w:rPr>
              <w:t>PAM</w:t>
            </w:r>
          </w:p>
        </w:tc>
        <w:tc>
          <w:tcPr>
            <w:tcW w:w="663" w:type="pct"/>
          </w:tcPr>
          <w:p w14:paraId="72290624" w14:textId="06E078F0" w:rsidR="008F005D" w:rsidRPr="000D039F" w:rsidRDefault="008F005D" w:rsidP="002B408A">
            <w:pPr>
              <w:tabs>
                <w:tab w:val="clear" w:pos="1134"/>
              </w:tabs>
              <w:spacing w:before="40"/>
              <w:ind w:left="1418" w:hanging="1418"/>
              <w:rPr>
                <w:lang w:val="ru-RU"/>
              </w:rPr>
            </w:pPr>
            <w:r w:rsidRPr="000D039F">
              <w:rPr>
                <w:lang w:val="ru-RU"/>
              </w:rPr>
              <w:t>АИМ</w:t>
            </w:r>
          </w:p>
        </w:tc>
        <w:tc>
          <w:tcPr>
            <w:tcW w:w="3528" w:type="pct"/>
          </w:tcPr>
          <w:p w14:paraId="2ADD8233" w14:textId="6C8C4CDA" w:rsidR="008F005D" w:rsidRPr="000D039F" w:rsidRDefault="008F005D" w:rsidP="002B408A">
            <w:pPr>
              <w:tabs>
                <w:tab w:val="clear" w:pos="1134"/>
              </w:tabs>
              <w:spacing w:before="40"/>
              <w:jc w:val="left"/>
              <w:rPr>
                <w:lang w:val="ru-RU"/>
              </w:rPr>
            </w:pPr>
            <w:r w:rsidRPr="000D039F">
              <w:rPr>
                <w:lang w:val="ru-RU"/>
              </w:rPr>
              <w:t>Амплитудно-импульсная модуляция</w:t>
            </w:r>
          </w:p>
        </w:tc>
      </w:tr>
      <w:tr w:rsidR="008F005D" w:rsidRPr="000D039F" w14:paraId="2677A81C" w14:textId="77777777" w:rsidTr="006A77B7">
        <w:trPr>
          <w:trHeight w:val="285"/>
        </w:trPr>
        <w:tc>
          <w:tcPr>
            <w:tcW w:w="809" w:type="pct"/>
          </w:tcPr>
          <w:p w14:paraId="717409F7" w14:textId="5778FC55" w:rsidR="008F005D" w:rsidRPr="000D039F" w:rsidRDefault="008F005D" w:rsidP="002B408A">
            <w:pPr>
              <w:tabs>
                <w:tab w:val="clear" w:pos="1134"/>
              </w:tabs>
              <w:spacing w:before="40"/>
              <w:ind w:left="1418" w:hanging="1418"/>
              <w:rPr>
                <w:lang w:val="ru-RU"/>
              </w:rPr>
            </w:pPr>
            <w:r w:rsidRPr="000D039F">
              <w:rPr>
                <w:lang w:val="ru-RU"/>
              </w:rPr>
              <w:t>PCM</w:t>
            </w:r>
          </w:p>
        </w:tc>
        <w:tc>
          <w:tcPr>
            <w:tcW w:w="663" w:type="pct"/>
          </w:tcPr>
          <w:p w14:paraId="0BAF3801" w14:textId="5D6D33D7" w:rsidR="008F005D" w:rsidRPr="000D039F" w:rsidRDefault="008F005D" w:rsidP="002B408A">
            <w:pPr>
              <w:tabs>
                <w:tab w:val="clear" w:pos="1134"/>
              </w:tabs>
              <w:spacing w:before="40"/>
              <w:ind w:left="1418" w:hanging="1418"/>
              <w:rPr>
                <w:lang w:val="ru-RU"/>
              </w:rPr>
            </w:pPr>
            <w:r w:rsidRPr="000D039F">
              <w:rPr>
                <w:lang w:val="ru-RU"/>
              </w:rPr>
              <w:t>ИКМ</w:t>
            </w:r>
          </w:p>
        </w:tc>
        <w:tc>
          <w:tcPr>
            <w:tcW w:w="3528" w:type="pct"/>
          </w:tcPr>
          <w:p w14:paraId="5C0427CC" w14:textId="416AA7A1" w:rsidR="008F005D" w:rsidRPr="000D039F" w:rsidRDefault="008F005D" w:rsidP="002B408A">
            <w:pPr>
              <w:tabs>
                <w:tab w:val="clear" w:pos="1134"/>
              </w:tabs>
              <w:spacing w:before="40"/>
              <w:jc w:val="left"/>
              <w:rPr>
                <w:lang w:val="ru-RU"/>
              </w:rPr>
            </w:pPr>
            <w:r w:rsidRPr="000D039F">
              <w:rPr>
                <w:lang w:val="ru-RU"/>
              </w:rPr>
              <w:t xml:space="preserve">Импульсно-кодовая модуляция </w:t>
            </w:r>
          </w:p>
        </w:tc>
      </w:tr>
      <w:tr w:rsidR="008F005D" w:rsidRPr="000D039F" w14:paraId="39324AF4" w14:textId="77777777" w:rsidTr="006A77B7">
        <w:trPr>
          <w:trHeight w:val="285"/>
        </w:trPr>
        <w:tc>
          <w:tcPr>
            <w:tcW w:w="809" w:type="pct"/>
          </w:tcPr>
          <w:p w14:paraId="5C91018B" w14:textId="59723A32" w:rsidR="008F005D" w:rsidRPr="000D039F" w:rsidRDefault="008F005D" w:rsidP="002B408A">
            <w:pPr>
              <w:tabs>
                <w:tab w:val="clear" w:pos="1134"/>
              </w:tabs>
              <w:spacing w:before="40"/>
              <w:ind w:left="1418" w:hanging="1418"/>
              <w:rPr>
                <w:lang w:val="ru-RU"/>
              </w:rPr>
            </w:pPr>
            <w:r w:rsidRPr="000D039F">
              <w:rPr>
                <w:lang w:val="ru-RU"/>
              </w:rPr>
              <w:t>PDL</w:t>
            </w:r>
          </w:p>
        </w:tc>
        <w:tc>
          <w:tcPr>
            <w:tcW w:w="663" w:type="pct"/>
          </w:tcPr>
          <w:p w14:paraId="41F51959" w14:textId="0B5561CA" w:rsidR="008F005D" w:rsidRPr="000D039F" w:rsidRDefault="008F005D" w:rsidP="002B408A">
            <w:pPr>
              <w:tabs>
                <w:tab w:val="clear" w:pos="1134"/>
              </w:tabs>
              <w:spacing w:before="40"/>
              <w:ind w:left="1418" w:hanging="1418"/>
              <w:rPr>
                <w:lang w:val="ru-RU"/>
              </w:rPr>
            </w:pPr>
          </w:p>
        </w:tc>
        <w:tc>
          <w:tcPr>
            <w:tcW w:w="3528" w:type="pct"/>
          </w:tcPr>
          <w:p w14:paraId="72DA3BBA" w14:textId="29E85F74" w:rsidR="008F005D" w:rsidRPr="000D039F" w:rsidRDefault="008F005D" w:rsidP="002B408A">
            <w:pPr>
              <w:tabs>
                <w:tab w:val="clear" w:pos="1134"/>
              </w:tabs>
              <w:spacing w:before="40"/>
              <w:jc w:val="left"/>
              <w:rPr>
                <w:lang w:val="ru-RU"/>
              </w:rPr>
            </w:pPr>
            <w:r w:rsidRPr="000D039F">
              <w:rPr>
                <w:lang w:val="ru-RU"/>
              </w:rPr>
              <w:t>Загрузка данных в процессор</w:t>
            </w:r>
          </w:p>
        </w:tc>
      </w:tr>
      <w:tr w:rsidR="008F005D" w:rsidRPr="000D039F" w14:paraId="5B799742" w14:textId="77777777" w:rsidTr="006A77B7">
        <w:trPr>
          <w:trHeight w:val="285"/>
        </w:trPr>
        <w:tc>
          <w:tcPr>
            <w:tcW w:w="809" w:type="pct"/>
          </w:tcPr>
          <w:p w14:paraId="26FCF615" w14:textId="62AC9F1C" w:rsidR="008F005D" w:rsidRPr="000D039F" w:rsidRDefault="008F005D" w:rsidP="002B408A">
            <w:pPr>
              <w:tabs>
                <w:tab w:val="clear" w:pos="1134"/>
              </w:tabs>
              <w:spacing w:before="40"/>
              <w:ind w:left="1418" w:hanging="1418"/>
              <w:rPr>
                <w:lang w:val="ru-RU"/>
              </w:rPr>
            </w:pPr>
            <w:r w:rsidRPr="000D039F">
              <w:rPr>
                <w:lang w:val="ru-RU"/>
              </w:rPr>
              <w:t>PDR</w:t>
            </w:r>
          </w:p>
        </w:tc>
        <w:tc>
          <w:tcPr>
            <w:tcW w:w="663" w:type="pct"/>
          </w:tcPr>
          <w:p w14:paraId="517951B4" w14:textId="65952ED0" w:rsidR="008F005D" w:rsidRPr="000D039F" w:rsidRDefault="008F005D" w:rsidP="002B408A">
            <w:pPr>
              <w:tabs>
                <w:tab w:val="clear" w:pos="1134"/>
              </w:tabs>
              <w:spacing w:before="40"/>
              <w:ind w:left="1418" w:hanging="1418"/>
              <w:rPr>
                <w:lang w:val="ru-RU"/>
              </w:rPr>
            </w:pPr>
          </w:p>
        </w:tc>
        <w:tc>
          <w:tcPr>
            <w:tcW w:w="3528" w:type="pct"/>
          </w:tcPr>
          <w:p w14:paraId="36404A92" w14:textId="46496E97" w:rsidR="008F005D" w:rsidRPr="000D039F" w:rsidRDefault="008F005D" w:rsidP="002B408A">
            <w:pPr>
              <w:tabs>
                <w:tab w:val="clear" w:pos="1134"/>
              </w:tabs>
              <w:spacing w:before="40"/>
              <w:jc w:val="left"/>
              <w:rPr>
                <w:lang w:val="ru-RU"/>
              </w:rPr>
            </w:pPr>
            <w:r w:rsidRPr="000D039F">
              <w:rPr>
                <w:lang w:val="ru-RU"/>
              </w:rPr>
              <w:t xml:space="preserve">Ретрансляция обработанных данных (РЧ линия GVAR) </w:t>
            </w:r>
          </w:p>
        </w:tc>
      </w:tr>
      <w:tr w:rsidR="008F005D" w:rsidRPr="000D039F" w14:paraId="262C5CFC" w14:textId="77777777" w:rsidTr="006A77B7">
        <w:trPr>
          <w:trHeight w:val="285"/>
        </w:trPr>
        <w:tc>
          <w:tcPr>
            <w:tcW w:w="809" w:type="pct"/>
          </w:tcPr>
          <w:p w14:paraId="681FD352" w14:textId="0EF7EF17" w:rsidR="008F005D" w:rsidRPr="000D039F" w:rsidRDefault="008F005D" w:rsidP="002B408A">
            <w:pPr>
              <w:tabs>
                <w:tab w:val="clear" w:pos="1134"/>
              </w:tabs>
              <w:spacing w:before="40"/>
              <w:ind w:left="1418" w:hanging="1418"/>
              <w:rPr>
                <w:lang w:val="ru-RU"/>
              </w:rPr>
            </w:pPr>
            <w:r w:rsidRPr="000D039F">
              <w:rPr>
                <w:lang w:val="ru-RU"/>
              </w:rPr>
              <w:t>PE</w:t>
            </w:r>
          </w:p>
        </w:tc>
        <w:tc>
          <w:tcPr>
            <w:tcW w:w="663" w:type="pct"/>
          </w:tcPr>
          <w:p w14:paraId="27FADEB6" w14:textId="0A247EB6" w:rsidR="008F005D" w:rsidRPr="000D039F" w:rsidRDefault="008F005D" w:rsidP="002B408A">
            <w:pPr>
              <w:tabs>
                <w:tab w:val="clear" w:pos="1134"/>
              </w:tabs>
              <w:spacing w:before="40"/>
              <w:ind w:left="1418" w:hanging="1418"/>
              <w:rPr>
                <w:lang w:val="ru-RU"/>
              </w:rPr>
            </w:pPr>
            <w:r w:rsidRPr="000D039F">
              <w:rPr>
                <w:lang w:val="ru-RU"/>
              </w:rPr>
              <w:t>ПУ</w:t>
            </w:r>
          </w:p>
        </w:tc>
        <w:tc>
          <w:tcPr>
            <w:tcW w:w="3528" w:type="pct"/>
          </w:tcPr>
          <w:p w14:paraId="5E3EB180" w14:textId="351DB627" w:rsidR="008F005D" w:rsidRPr="000D039F" w:rsidRDefault="008F005D" w:rsidP="002B408A">
            <w:pPr>
              <w:tabs>
                <w:tab w:val="clear" w:pos="1134"/>
              </w:tabs>
              <w:spacing w:before="40"/>
              <w:jc w:val="left"/>
              <w:rPr>
                <w:lang w:val="ru-RU"/>
              </w:rPr>
            </w:pPr>
            <w:r w:rsidRPr="000D039F">
              <w:rPr>
                <w:lang w:val="ru-RU"/>
              </w:rPr>
              <w:t>Примитивное уравнение</w:t>
            </w:r>
          </w:p>
        </w:tc>
      </w:tr>
      <w:tr w:rsidR="008F005D" w:rsidRPr="000D039F" w14:paraId="447CB7B8" w14:textId="77777777" w:rsidTr="006A77B7">
        <w:trPr>
          <w:trHeight w:val="285"/>
        </w:trPr>
        <w:tc>
          <w:tcPr>
            <w:tcW w:w="809" w:type="pct"/>
          </w:tcPr>
          <w:p w14:paraId="33F38315" w14:textId="7FA0F803" w:rsidR="008F005D" w:rsidRPr="000D039F" w:rsidRDefault="008F005D" w:rsidP="002B408A">
            <w:pPr>
              <w:tabs>
                <w:tab w:val="clear" w:pos="1134"/>
              </w:tabs>
              <w:spacing w:before="40"/>
              <w:ind w:left="1418" w:hanging="1418"/>
              <w:rPr>
                <w:lang w:val="ru-RU"/>
              </w:rPr>
            </w:pPr>
            <w:r w:rsidRPr="000D039F">
              <w:rPr>
                <w:lang w:val="ru-RU"/>
              </w:rPr>
              <w:t>PEP</w:t>
            </w:r>
          </w:p>
        </w:tc>
        <w:tc>
          <w:tcPr>
            <w:tcW w:w="663" w:type="pct"/>
          </w:tcPr>
          <w:p w14:paraId="1FF87D5F" w14:textId="4FE1CC2F" w:rsidR="008F005D" w:rsidRPr="000D039F" w:rsidRDefault="008F005D" w:rsidP="002B408A">
            <w:pPr>
              <w:tabs>
                <w:tab w:val="clear" w:pos="1134"/>
              </w:tabs>
              <w:spacing w:before="40"/>
              <w:ind w:left="1418" w:hanging="1418"/>
              <w:rPr>
                <w:lang w:val="ru-RU"/>
              </w:rPr>
            </w:pPr>
            <w:r w:rsidRPr="000D039F">
              <w:rPr>
                <w:lang w:val="ru-RU"/>
              </w:rPr>
              <w:t>ПМО</w:t>
            </w:r>
          </w:p>
        </w:tc>
        <w:tc>
          <w:tcPr>
            <w:tcW w:w="3528" w:type="pct"/>
          </w:tcPr>
          <w:p w14:paraId="1AEE5698" w14:textId="246314FF" w:rsidR="008F005D" w:rsidRPr="000D039F" w:rsidRDefault="008F005D" w:rsidP="002B408A">
            <w:pPr>
              <w:tabs>
                <w:tab w:val="clear" w:pos="1134"/>
              </w:tabs>
              <w:spacing w:before="40"/>
              <w:jc w:val="left"/>
              <w:rPr>
                <w:lang w:val="ru-RU"/>
              </w:rPr>
            </w:pPr>
            <w:r w:rsidRPr="000D039F">
              <w:rPr>
                <w:lang w:val="ru-RU"/>
              </w:rPr>
              <w:t>Пиковая мощность огибающей</w:t>
            </w:r>
          </w:p>
        </w:tc>
      </w:tr>
      <w:tr w:rsidR="008F005D" w:rsidRPr="000D039F" w14:paraId="45333D36" w14:textId="77777777" w:rsidTr="006A77B7">
        <w:trPr>
          <w:trHeight w:val="285"/>
        </w:trPr>
        <w:tc>
          <w:tcPr>
            <w:tcW w:w="809" w:type="pct"/>
          </w:tcPr>
          <w:p w14:paraId="6A404402" w14:textId="59C01AAE" w:rsidR="008F005D" w:rsidRPr="000D039F" w:rsidRDefault="008F005D" w:rsidP="002B408A">
            <w:pPr>
              <w:tabs>
                <w:tab w:val="clear" w:pos="1134"/>
              </w:tabs>
              <w:spacing w:before="40"/>
              <w:ind w:left="1418" w:hanging="1418"/>
              <w:rPr>
                <w:lang w:val="ru-RU"/>
              </w:rPr>
            </w:pPr>
            <w:r w:rsidRPr="000D039F">
              <w:rPr>
                <w:lang w:val="ru-RU"/>
              </w:rPr>
              <w:t>PEP</w:t>
            </w:r>
          </w:p>
        </w:tc>
        <w:tc>
          <w:tcPr>
            <w:tcW w:w="663" w:type="pct"/>
          </w:tcPr>
          <w:p w14:paraId="3E7DEF9F" w14:textId="08294006" w:rsidR="008F005D" w:rsidRPr="000D039F" w:rsidRDefault="008F005D" w:rsidP="002B408A">
            <w:pPr>
              <w:tabs>
                <w:tab w:val="clear" w:pos="1134"/>
              </w:tabs>
              <w:spacing w:before="40"/>
              <w:ind w:left="1418" w:hanging="1418"/>
              <w:rPr>
                <w:lang w:val="ru-RU"/>
              </w:rPr>
            </w:pPr>
            <w:r w:rsidRPr="000D039F">
              <w:rPr>
                <w:lang w:val="ru-RU"/>
              </w:rPr>
              <w:t>PEP</w:t>
            </w:r>
          </w:p>
        </w:tc>
        <w:tc>
          <w:tcPr>
            <w:tcW w:w="3528" w:type="pct"/>
          </w:tcPr>
          <w:p w14:paraId="005E857A" w14:textId="3189E14D" w:rsidR="008F005D" w:rsidRPr="000D039F" w:rsidRDefault="008F005D" w:rsidP="002B408A">
            <w:pPr>
              <w:tabs>
                <w:tab w:val="clear" w:pos="1134"/>
              </w:tabs>
              <w:spacing w:before="40"/>
              <w:jc w:val="left"/>
              <w:rPr>
                <w:lang w:val="ru-RU"/>
              </w:rPr>
            </w:pPr>
            <w:r w:rsidRPr="000D039F">
              <w:rPr>
                <w:lang w:val="ru-RU"/>
              </w:rPr>
              <w:t>Полиномиальная защита от ошибок (НАСА)</w:t>
            </w:r>
          </w:p>
        </w:tc>
      </w:tr>
      <w:tr w:rsidR="008F005D" w:rsidRPr="000D039F" w14:paraId="2A67E8A2" w14:textId="77777777" w:rsidTr="006A77B7">
        <w:trPr>
          <w:trHeight w:val="285"/>
        </w:trPr>
        <w:tc>
          <w:tcPr>
            <w:tcW w:w="809" w:type="pct"/>
          </w:tcPr>
          <w:p w14:paraId="3F0DA855" w14:textId="6F545A01" w:rsidR="008F005D" w:rsidRPr="000D039F" w:rsidRDefault="008F005D" w:rsidP="002B408A">
            <w:pPr>
              <w:tabs>
                <w:tab w:val="clear" w:pos="1134"/>
              </w:tabs>
              <w:spacing w:before="40"/>
              <w:ind w:left="1418" w:hanging="1418"/>
              <w:rPr>
                <w:lang w:val="ru-RU"/>
              </w:rPr>
            </w:pPr>
            <w:r w:rsidRPr="000D039F">
              <w:rPr>
                <w:lang w:val="ru-RU"/>
              </w:rPr>
              <w:t>PFD</w:t>
            </w:r>
          </w:p>
        </w:tc>
        <w:tc>
          <w:tcPr>
            <w:tcW w:w="663" w:type="pct"/>
          </w:tcPr>
          <w:p w14:paraId="09FF8EC3" w14:textId="11950684" w:rsidR="008F005D" w:rsidRPr="000D039F" w:rsidRDefault="008F005D" w:rsidP="002B408A">
            <w:pPr>
              <w:tabs>
                <w:tab w:val="clear" w:pos="1134"/>
              </w:tabs>
              <w:spacing w:before="40"/>
              <w:ind w:left="1418" w:hanging="1418"/>
              <w:rPr>
                <w:lang w:val="ru-RU"/>
              </w:rPr>
            </w:pPr>
            <w:r w:rsidRPr="000D039F">
              <w:rPr>
                <w:lang w:val="ru-RU"/>
              </w:rPr>
              <w:t>ППЭ</w:t>
            </w:r>
          </w:p>
        </w:tc>
        <w:tc>
          <w:tcPr>
            <w:tcW w:w="3528" w:type="pct"/>
          </w:tcPr>
          <w:p w14:paraId="2C148610" w14:textId="1D27AAA1" w:rsidR="008F005D" w:rsidRPr="000D039F" w:rsidRDefault="008F005D" w:rsidP="002B408A">
            <w:pPr>
              <w:tabs>
                <w:tab w:val="clear" w:pos="1134"/>
              </w:tabs>
              <w:spacing w:before="40"/>
              <w:jc w:val="left"/>
              <w:rPr>
                <w:lang w:val="ru-RU"/>
              </w:rPr>
            </w:pPr>
            <w:r w:rsidRPr="000D039F">
              <w:rPr>
                <w:lang w:val="ru-RU"/>
              </w:rPr>
              <w:t xml:space="preserve">Плотность потока энергии </w:t>
            </w:r>
          </w:p>
        </w:tc>
      </w:tr>
      <w:tr w:rsidR="008F005D" w:rsidRPr="000D039F" w14:paraId="527783CF" w14:textId="77777777" w:rsidTr="006A77B7">
        <w:trPr>
          <w:trHeight w:val="285"/>
        </w:trPr>
        <w:tc>
          <w:tcPr>
            <w:tcW w:w="809" w:type="pct"/>
          </w:tcPr>
          <w:p w14:paraId="4A64EDA9" w14:textId="4E0883AD" w:rsidR="008F005D" w:rsidRPr="000D039F" w:rsidRDefault="008F005D" w:rsidP="002B408A">
            <w:pPr>
              <w:tabs>
                <w:tab w:val="clear" w:pos="1134"/>
              </w:tabs>
              <w:spacing w:before="40"/>
              <w:ind w:left="1418" w:hanging="1418"/>
              <w:rPr>
                <w:lang w:val="ru-RU"/>
              </w:rPr>
            </w:pPr>
            <w:r w:rsidRPr="000D039F">
              <w:rPr>
                <w:lang w:val="ru-RU"/>
              </w:rPr>
              <w:t>Pixels</w:t>
            </w:r>
          </w:p>
        </w:tc>
        <w:tc>
          <w:tcPr>
            <w:tcW w:w="663" w:type="pct"/>
          </w:tcPr>
          <w:p w14:paraId="1CFE439D" w14:textId="15C9B091" w:rsidR="008F005D" w:rsidRPr="000D039F" w:rsidRDefault="008F005D" w:rsidP="002B408A">
            <w:pPr>
              <w:tabs>
                <w:tab w:val="clear" w:pos="1134"/>
              </w:tabs>
              <w:spacing w:before="40"/>
              <w:ind w:left="1418" w:hanging="1418"/>
              <w:rPr>
                <w:lang w:val="ru-RU"/>
              </w:rPr>
            </w:pPr>
            <w:r w:rsidRPr="000D039F">
              <w:rPr>
                <w:lang w:val="ru-RU"/>
              </w:rPr>
              <w:t>Пикселы</w:t>
            </w:r>
          </w:p>
        </w:tc>
        <w:tc>
          <w:tcPr>
            <w:tcW w:w="3528" w:type="pct"/>
          </w:tcPr>
          <w:p w14:paraId="6174A1FE" w14:textId="7587687D" w:rsidR="008F005D" w:rsidRPr="000D039F" w:rsidRDefault="008F005D" w:rsidP="002B408A">
            <w:pPr>
              <w:tabs>
                <w:tab w:val="clear" w:pos="1134"/>
              </w:tabs>
              <w:spacing w:before="40"/>
              <w:jc w:val="left"/>
              <w:rPr>
                <w:lang w:val="ru-RU"/>
              </w:rPr>
            </w:pPr>
            <w:r w:rsidRPr="000D039F">
              <w:rPr>
                <w:lang w:val="ru-RU"/>
              </w:rPr>
              <w:t xml:space="preserve">Элементы изображения </w:t>
            </w:r>
          </w:p>
        </w:tc>
      </w:tr>
      <w:tr w:rsidR="008F005D" w:rsidRPr="000D039F" w14:paraId="17A4DEAB" w14:textId="77777777" w:rsidTr="006A77B7">
        <w:trPr>
          <w:trHeight w:val="285"/>
        </w:trPr>
        <w:tc>
          <w:tcPr>
            <w:tcW w:w="809" w:type="pct"/>
          </w:tcPr>
          <w:p w14:paraId="2953D006" w14:textId="2AFEFE3E" w:rsidR="008F005D" w:rsidRPr="000D039F" w:rsidRDefault="008F005D" w:rsidP="002B408A">
            <w:pPr>
              <w:tabs>
                <w:tab w:val="clear" w:pos="1134"/>
              </w:tabs>
              <w:spacing w:before="40"/>
              <w:ind w:left="1418" w:hanging="1418"/>
              <w:rPr>
                <w:lang w:val="ru-RU"/>
              </w:rPr>
            </w:pPr>
            <w:r w:rsidRPr="000D039F">
              <w:rPr>
                <w:lang w:val="ru-RU"/>
              </w:rPr>
              <w:lastRenderedPageBreak/>
              <w:t>PKM</w:t>
            </w:r>
          </w:p>
        </w:tc>
        <w:tc>
          <w:tcPr>
            <w:tcW w:w="663" w:type="pct"/>
          </w:tcPr>
          <w:p w14:paraId="0F603C3E" w14:textId="2731D6C1" w:rsidR="008F005D" w:rsidRPr="000D039F" w:rsidRDefault="008F005D" w:rsidP="002B408A">
            <w:pPr>
              <w:tabs>
                <w:tab w:val="clear" w:pos="1134"/>
              </w:tabs>
              <w:spacing w:before="40"/>
              <w:ind w:left="1418" w:hanging="1418"/>
              <w:rPr>
                <w:lang w:val="ru-RU"/>
              </w:rPr>
            </w:pPr>
          </w:p>
        </w:tc>
        <w:tc>
          <w:tcPr>
            <w:tcW w:w="3528" w:type="pct"/>
          </w:tcPr>
          <w:p w14:paraId="79F3C3A1" w14:textId="01AE5969" w:rsidR="008F005D" w:rsidRPr="000D039F" w:rsidRDefault="008F005D" w:rsidP="002B408A">
            <w:pPr>
              <w:tabs>
                <w:tab w:val="clear" w:pos="1134"/>
              </w:tabs>
              <w:spacing w:before="40"/>
              <w:jc w:val="left"/>
              <w:rPr>
                <w:lang w:val="ru-RU"/>
              </w:rPr>
            </w:pPr>
            <w:r w:rsidRPr="000D039F">
              <w:rPr>
                <w:lang w:val="ru-RU"/>
              </w:rPr>
              <w:t>Двигатель повышения перигея</w:t>
            </w:r>
          </w:p>
        </w:tc>
      </w:tr>
      <w:tr w:rsidR="008F005D" w:rsidRPr="000D039F" w14:paraId="0B2CBF44" w14:textId="77777777" w:rsidTr="006A77B7">
        <w:trPr>
          <w:trHeight w:val="285"/>
        </w:trPr>
        <w:tc>
          <w:tcPr>
            <w:tcW w:w="809" w:type="pct"/>
          </w:tcPr>
          <w:p w14:paraId="437ECC7C" w14:textId="4EB25D0F" w:rsidR="008F005D" w:rsidRPr="000D039F" w:rsidRDefault="008F005D" w:rsidP="002B408A">
            <w:pPr>
              <w:tabs>
                <w:tab w:val="clear" w:pos="1134"/>
              </w:tabs>
              <w:spacing w:before="40"/>
              <w:ind w:left="1418" w:hanging="1418"/>
              <w:rPr>
                <w:lang w:val="ru-RU"/>
              </w:rPr>
            </w:pPr>
            <w:r w:rsidRPr="000D039F">
              <w:rPr>
                <w:lang w:val="ru-RU"/>
              </w:rPr>
              <w:t>PLL</w:t>
            </w:r>
          </w:p>
        </w:tc>
        <w:tc>
          <w:tcPr>
            <w:tcW w:w="663" w:type="pct"/>
          </w:tcPr>
          <w:p w14:paraId="727797D9" w14:textId="18A8C659" w:rsidR="008F005D" w:rsidRPr="000D039F" w:rsidRDefault="008F005D" w:rsidP="002B408A">
            <w:pPr>
              <w:tabs>
                <w:tab w:val="clear" w:pos="1134"/>
              </w:tabs>
              <w:spacing w:before="40"/>
              <w:ind w:left="1418" w:hanging="1418"/>
              <w:rPr>
                <w:lang w:val="ru-RU"/>
              </w:rPr>
            </w:pPr>
            <w:r w:rsidRPr="000D039F">
              <w:rPr>
                <w:lang w:val="ru-RU"/>
              </w:rPr>
              <w:t>ФАПЧ</w:t>
            </w:r>
          </w:p>
        </w:tc>
        <w:tc>
          <w:tcPr>
            <w:tcW w:w="3528" w:type="pct"/>
          </w:tcPr>
          <w:p w14:paraId="710941C3" w14:textId="1DCDF677" w:rsidR="008F005D" w:rsidRPr="000D039F" w:rsidRDefault="008F005D" w:rsidP="002B408A">
            <w:pPr>
              <w:tabs>
                <w:tab w:val="clear" w:pos="1134"/>
              </w:tabs>
              <w:spacing w:before="40"/>
              <w:jc w:val="left"/>
              <w:rPr>
                <w:lang w:val="ru-RU"/>
              </w:rPr>
            </w:pPr>
            <w:r w:rsidRPr="000D039F">
              <w:rPr>
                <w:lang w:val="ru-RU"/>
              </w:rPr>
              <w:t xml:space="preserve">Фазовая автоподстройка частоты </w:t>
            </w:r>
          </w:p>
        </w:tc>
      </w:tr>
      <w:tr w:rsidR="008F005D" w:rsidRPr="000D039F" w14:paraId="656E3377" w14:textId="77777777" w:rsidTr="006A77B7">
        <w:trPr>
          <w:trHeight w:val="285"/>
        </w:trPr>
        <w:tc>
          <w:tcPr>
            <w:tcW w:w="809" w:type="pct"/>
          </w:tcPr>
          <w:p w14:paraId="76B994FF" w14:textId="4FB9491A" w:rsidR="008F005D" w:rsidRPr="000D039F" w:rsidRDefault="008F005D" w:rsidP="002B408A">
            <w:pPr>
              <w:tabs>
                <w:tab w:val="clear" w:pos="1134"/>
              </w:tabs>
              <w:spacing w:before="40"/>
              <w:ind w:left="1418" w:hanging="1418"/>
              <w:rPr>
                <w:lang w:val="ru-RU"/>
              </w:rPr>
            </w:pPr>
            <w:r w:rsidRPr="000D039F">
              <w:rPr>
                <w:lang w:val="ru-RU"/>
              </w:rPr>
              <w:t>PM</w:t>
            </w:r>
          </w:p>
        </w:tc>
        <w:tc>
          <w:tcPr>
            <w:tcW w:w="663" w:type="pct"/>
          </w:tcPr>
          <w:p w14:paraId="4895F345" w14:textId="0174EB35" w:rsidR="008F005D" w:rsidRPr="000D039F" w:rsidRDefault="008F005D" w:rsidP="002B408A">
            <w:pPr>
              <w:tabs>
                <w:tab w:val="clear" w:pos="1134"/>
              </w:tabs>
              <w:spacing w:before="40"/>
              <w:ind w:left="1418" w:hanging="1418"/>
              <w:rPr>
                <w:lang w:val="ru-RU"/>
              </w:rPr>
            </w:pPr>
            <w:r w:rsidRPr="000D039F">
              <w:rPr>
                <w:lang w:val="ru-RU"/>
              </w:rPr>
              <w:t>ФМ</w:t>
            </w:r>
          </w:p>
        </w:tc>
        <w:tc>
          <w:tcPr>
            <w:tcW w:w="3528" w:type="pct"/>
          </w:tcPr>
          <w:p w14:paraId="3BA288FD" w14:textId="7D6FF7AA" w:rsidR="008F005D" w:rsidRPr="000D039F" w:rsidRDefault="008F005D" w:rsidP="002B408A">
            <w:pPr>
              <w:tabs>
                <w:tab w:val="clear" w:pos="1134"/>
              </w:tabs>
              <w:spacing w:before="40"/>
              <w:jc w:val="left"/>
              <w:rPr>
                <w:lang w:val="ru-RU"/>
              </w:rPr>
            </w:pPr>
            <w:r w:rsidRPr="000D039F">
              <w:rPr>
                <w:lang w:val="ru-RU"/>
              </w:rPr>
              <w:t>Фазовая модуляция</w:t>
            </w:r>
          </w:p>
        </w:tc>
      </w:tr>
      <w:tr w:rsidR="008F005D" w:rsidRPr="000D039F" w14:paraId="705EBD59" w14:textId="77777777" w:rsidTr="006A77B7">
        <w:trPr>
          <w:trHeight w:val="285"/>
        </w:trPr>
        <w:tc>
          <w:tcPr>
            <w:tcW w:w="809" w:type="pct"/>
          </w:tcPr>
          <w:p w14:paraId="4A20611E" w14:textId="7D92F68A" w:rsidR="008F005D" w:rsidRPr="000D039F" w:rsidRDefault="008F005D" w:rsidP="002B408A">
            <w:pPr>
              <w:tabs>
                <w:tab w:val="clear" w:pos="1134"/>
              </w:tabs>
              <w:spacing w:before="40"/>
              <w:ind w:left="1418" w:hanging="1418"/>
              <w:rPr>
                <w:lang w:val="ru-RU"/>
              </w:rPr>
            </w:pPr>
            <w:r w:rsidRPr="000D039F">
              <w:rPr>
                <w:lang w:val="ru-RU"/>
              </w:rPr>
              <w:t>PN</w:t>
            </w:r>
          </w:p>
        </w:tc>
        <w:tc>
          <w:tcPr>
            <w:tcW w:w="663" w:type="pct"/>
          </w:tcPr>
          <w:p w14:paraId="573A9DE7" w14:textId="3E0860E3" w:rsidR="008F005D" w:rsidRPr="000D039F" w:rsidRDefault="008F005D" w:rsidP="002B408A">
            <w:pPr>
              <w:tabs>
                <w:tab w:val="clear" w:pos="1134"/>
              </w:tabs>
              <w:spacing w:before="40"/>
              <w:ind w:left="1418" w:hanging="1418"/>
              <w:rPr>
                <w:lang w:val="ru-RU"/>
              </w:rPr>
            </w:pPr>
          </w:p>
        </w:tc>
        <w:tc>
          <w:tcPr>
            <w:tcW w:w="3528" w:type="pct"/>
          </w:tcPr>
          <w:p w14:paraId="7EC8973B" w14:textId="1AC4FCEB" w:rsidR="008F005D" w:rsidRPr="000D039F" w:rsidRDefault="008F005D" w:rsidP="002B408A">
            <w:pPr>
              <w:tabs>
                <w:tab w:val="clear" w:pos="1134"/>
              </w:tabs>
              <w:spacing w:before="40"/>
              <w:jc w:val="left"/>
              <w:rPr>
                <w:lang w:val="ru-RU"/>
              </w:rPr>
            </w:pPr>
            <w:r w:rsidRPr="000D039F">
              <w:rPr>
                <w:lang w:val="ru-RU"/>
              </w:rPr>
              <w:t>Псевдошум</w:t>
            </w:r>
          </w:p>
        </w:tc>
      </w:tr>
      <w:tr w:rsidR="008F005D" w:rsidRPr="000D039F" w14:paraId="4D7C5EEF" w14:textId="77777777" w:rsidTr="006A77B7">
        <w:trPr>
          <w:trHeight w:val="285"/>
        </w:trPr>
        <w:tc>
          <w:tcPr>
            <w:tcW w:w="809" w:type="pct"/>
          </w:tcPr>
          <w:p w14:paraId="2DF4D25C" w14:textId="3752C6EC" w:rsidR="008F005D" w:rsidRPr="000D039F" w:rsidRDefault="008F005D" w:rsidP="002B408A">
            <w:pPr>
              <w:tabs>
                <w:tab w:val="clear" w:pos="1134"/>
              </w:tabs>
              <w:spacing w:before="40"/>
              <w:ind w:left="1418" w:hanging="1418"/>
              <w:rPr>
                <w:lang w:val="ru-RU"/>
              </w:rPr>
            </w:pPr>
            <w:r w:rsidRPr="000D039F">
              <w:rPr>
                <w:lang w:val="ru-RU"/>
              </w:rPr>
              <w:t>POES</w:t>
            </w:r>
          </w:p>
        </w:tc>
        <w:tc>
          <w:tcPr>
            <w:tcW w:w="663" w:type="pct"/>
          </w:tcPr>
          <w:p w14:paraId="2436EDA3" w14:textId="12278191" w:rsidR="008F005D" w:rsidRPr="000D039F" w:rsidRDefault="008F005D" w:rsidP="002B408A">
            <w:pPr>
              <w:tabs>
                <w:tab w:val="clear" w:pos="1134"/>
              </w:tabs>
              <w:spacing w:before="40"/>
              <w:ind w:left="1418" w:hanging="1418"/>
              <w:rPr>
                <w:lang w:val="ru-RU"/>
              </w:rPr>
            </w:pPr>
            <w:r w:rsidRPr="000D039F">
              <w:rPr>
                <w:lang w:val="ru-RU"/>
              </w:rPr>
              <w:t>ПОЕС</w:t>
            </w:r>
          </w:p>
        </w:tc>
        <w:tc>
          <w:tcPr>
            <w:tcW w:w="3528" w:type="pct"/>
          </w:tcPr>
          <w:p w14:paraId="6A47545D" w14:textId="10A24203" w:rsidR="008F005D" w:rsidRPr="000D039F" w:rsidRDefault="008F005D" w:rsidP="002B408A">
            <w:pPr>
              <w:tabs>
                <w:tab w:val="clear" w:pos="1134"/>
              </w:tabs>
              <w:spacing w:before="40"/>
              <w:jc w:val="left"/>
              <w:rPr>
                <w:lang w:val="ru-RU"/>
              </w:rPr>
            </w:pPr>
            <w:r w:rsidRPr="000D039F">
              <w:rPr>
                <w:lang w:val="ru-RU"/>
              </w:rPr>
              <w:t>Полярно-орбитальный спутник для исследования окружающей среды</w:t>
            </w:r>
          </w:p>
        </w:tc>
      </w:tr>
      <w:tr w:rsidR="008F005D" w:rsidRPr="000D039F" w14:paraId="6D1718EB" w14:textId="77777777" w:rsidTr="006A77B7">
        <w:trPr>
          <w:trHeight w:val="285"/>
        </w:trPr>
        <w:tc>
          <w:tcPr>
            <w:tcW w:w="809" w:type="pct"/>
          </w:tcPr>
          <w:p w14:paraId="197A9177" w14:textId="2A23D7E6" w:rsidR="008F005D" w:rsidRPr="000D039F" w:rsidRDefault="008F005D" w:rsidP="002B408A">
            <w:pPr>
              <w:tabs>
                <w:tab w:val="clear" w:pos="1134"/>
              </w:tabs>
              <w:spacing w:before="40"/>
              <w:ind w:left="1418" w:hanging="1418"/>
              <w:rPr>
                <w:lang w:val="ru-RU"/>
              </w:rPr>
            </w:pPr>
            <w:r w:rsidRPr="000D039F">
              <w:rPr>
                <w:lang w:val="ru-RU"/>
              </w:rPr>
              <w:t>PPM</w:t>
            </w:r>
          </w:p>
        </w:tc>
        <w:tc>
          <w:tcPr>
            <w:tcW w:w="663" w:type="pct"/>
          </w:tcPr>
          <w:p w14:paraId="0E2B4A51" w14:textId="3BCB389E" w:rsidR="008F005D" w:rsidRPr="000D039F" w:rsidRDefault="008F005D" w:rsidP="002B408A">
            <w:pPr>
              <w:tabs>
                <w:tab w:val="clear" w:pos="1134"/>
              </w:tabs>
              <w:spacing w:before="40"/>
              <w:ind w:left="1418" w:hanging="1418"/>
              <w:rPr>
                <w:lang w:val="ru-RU"/>
              </w:rPr>
            </w:pPr>
            <w:r w:rsidRPr="000D039F">
              <w:rPr>
                <w:lang w:val="ru-RU"/>
              </w:rPr>
              <w:t>ч.н.м.</w:t>
            </w:r>
          </w:p>
        </w:tc>
        <w:tc>
          <w:tcPr>
            <w:tcW w:w="3528" w:type="pct"/>
          </w:tcPr>
          <w:p w14:paraId="2DCEAEDD" w14:textId="7E47E2D5" w:rsidR="008F005D" w:rsidRPr="000D039F" w:rsidRDefault="008F005D" w:rsidP="002B408A">
            <w:pPr>
              <w:tabs>
                <w:tab w:val="clear" w:pos="1134"/>
              </w:tabs>
              <w:spacing w:before="40"/>
              <w:jc w:val="left"/>
              <w:rPr>
                <w:lang w:val="ru-RU"/>
              </w:rPr>
            </w:pPr>
            <w:r w:rsidRPr="000D039F">
              <w:rPr>
                <w:lang w:val="ru-RU"/>
              </w:rPr>
              <w:t>Количество частей на миллион</w:t>
            </w:r>
          </w:p>
        </w:tc>
      </w:tr>
      <w:tr w:rsidR="008F005D" w:rsidRPr="000D039F" w14:paraId="7F9F3802" w14:textId="77777777" w:rsidTr="006A77B7">
        <w:trPr>
          <w:trHeight w:val="285"/>
        </w:trPr>
        <w:tc>
          <w:tcPr>
            <w:tcW w:w="809" w:type="pct"/>
          </w:tcPr>
          <w:p w14:paraId="55B18262" w14:textId="1A34A442" w:rsidR="008F005D" w:rsidRPr="000D039F" w:rsidRDefault="008F005D" w:rsidP="002B408A">
            <w:pPr>
              <w:tabs>
                <w:tab w:val="clear" w:pos="1134"/>
              </w:tabs>
              <w:spacing w:before="40"/>
              <w:ind w:left="1418" w:hanging="1418"/>
              <w:rPr>
                <w:lang w:val="ru-RU"/>
              </w:rPr>
            </w:pPr>
            <w:r w:rsidRPr="000D039F">
              <w:rPr>
                <w:lang w:val="ru-RU"/>
              </w:rPr>
              <w:t>PPS</w:t>
            </w:r>
          </w:p>
        </w:tc>
        <w:tc>
          <w:tcPr>
            <w:tcW w:w="663" w:type="pct"/>
          </w:tcPr>
          <w:p w14:paraId="15E3D4FA" w14:textId="6279B5D6" w:rsidR="008F005D" w:rsidRPr="000D039F" w:rsidRDefault="008F005D" w:rsidP="002B408A">
            <w:pPr>
              <w:tabs>
                <w:tab w:val="clear" w:pos="1134"/>
              </w:tabs>
              <w:spacing w:before="40"/>
              <w:ind w:left="1418" w:hanging="1418"/>
              <w:rPr>
                <w:lang w:val="ru-RU"/>
              </w:rPr>
            </w:pPr>
          </w:p>
        </w:tc>
        <w:tc>
          <w:tcPr>
            <w:tcW w:w="3528" w:type="pct"/>
          </w:tcPr>
          <w:p w14:paraId="606E3975" w14:textId="78C9B7AB" w:rsidR="008F005D" w:rsidRPr="000D039F" w:rsidRDefault="008F005D" w:rsidP="002B408A">
            <w:pPr>
              <w:tabs>
                <w:tab w:val="clear" w:pos="1134"/>
              </w:tabs>
              <w:spacing w:before="40"/>
              <w:jc w:val="left"/>
              <w:rPr>
                <w:lang w:val="ru-RU"/>
              </w:rPr>
            </w:pPr>
            <w:r w:rsidRPr="000D039F">
              <w:rPr>
                <w:lang w:val="ru-RU"/>
              </w:rPr>
              <w:t>Импульсы в секунду</w:t>
            </w:r>
          </w:p>
        </w:tc>
      </w:tr>
      <w:tr w:rsidR="008F005D" w:rsidRPr="000D039F" w14:paraId="340541AB" w14:textId="77777777" w:rsidTr="006A77B7">
        <w:trPr>
          <w:trHeight w:val="285"/>
        </w:trPr>
        <w:tc>
          <w:tcPr>
            <w:tcW w:w="809" w:type="pct"/>
          </w:tcPr>
          <w:p w14:paraId="636184D4" w14:textId="48B51995" w:rsidR="008F005D" w:rsidRPr="000D039F" w:rsidRDefault="008F005D" w:rsidP="002B408A">
            <w:pPr>
              <w:tabs>
                <w:tab w:val="clear" w:pos="1134"/>
              </w:tabs>
              <w:spacing w:before="40"/>
              <w:ind w:left="1418" w:hanging="1418"/>
              <w:rPr>
                <w:lang w:val="ru-RU"/>
              </w:rPr>
            </w:pPr>
            <w:r w:rsidRPr="000D039F">
              <w:rPr>
                <w:lang w:val="ru-RU"/>
              </w:rPr>
              <w:t>PR</w:t>
            </w:r>
          </w:p>
        </w:tc>
        <w:tc>
          <w:tcPr>
            <w:tcW w:w="663" w:type="pct"/>
          </w:tcPr>
          <w:p w14:paraId="2F3195B4" w14:textId="7241B69E" w:rsidR="008F005D" w:rsidRPr="000D039F" w:rsidRDefault="008F005D" w:rsidP="002B408A">
            <w:pPr>
              <w:tabs>
                <w:tab w:val="clear" w:pos="1134"/>
              </w:tabs>
              <w:spacing w:before="40"/>
              <w:ind w:left="1418" w:hanging="1418"/>
              <w:rPr>
                <w:lang w:val="ru-RU"/>
              </w:rPr>
            </w:pPr>
          </w:p>
        </w:tc>
        <w:tc>
          <w:tcPr>
            <w:tcW w:w="3528" w:type="pct"/>
          </w:tcPr>
          <w:p w14:paraId="1C48E852" w14:textId="7CA85023" w:rsidR="008F005D" w:rsidRPr="000D039F" w:rsidRDefault="008F005D" w:rsidP="002B408A">
            <w:pPr>
              <w:tabs>
                <w:tab w:val="clear" w:pos="1134"/>
              </w:tabs>
              <w:spacing w:before="40"/>
              <w:jc w:val="left"/>
              <w:rPr>
                <w:lang w:val="ru-RU"/>
              </w:rPr>
            </w:pPr>
            <w:r w:rsidRPr="000D039F">
              <w:rPr>
                <w:lang w:val="ru-RU"/>
              </w:rPr>
              <w:t>Радар контроля осадков</w:t>
            </w:r>
          </w:p>
        </w:tc>
      </w:tr>
      <w:tr w:rsidR="008F005D" w:rsidRPr="000D039F" w14:paraId="57059DE5" w14:textId="77777777" w:rsidTr="006A77B7">
        <w:trPr>
          <w:trHeight w:val="285"/>
        </w:trPr>
        <w:tc>
          <w:tcPr>
            <w:tcW w:w="809" w:type="pct"/>
          </w:tcPr>
          <w:p w14:paraId="2A267973" w14:textId="0D873010" w:rsidR="008F005D" w:rsidRPr="000D039F" w:rsidRDefault="008F005D" w:rsidP="002B408A">
            <w:pPr>
              <w:tabs>
                <w:tab w:val="clear" w:pos="1134"/>
              </w:tabs>
              <w:spacing w:before="40"/>
              <w:ind w:left="1418" w:hanging="1418"/>
              <w:rPr>
                <w:lang w:val="ru-RU"/>
              </w:rPr>
            </w:pPr>
            <w:r w:rsidRPr="000D039F">
              <w:rPr>
                <w:lang w:val="ru-RU"/>
              </w:rPr>
              <w:t>PRF</w:t>
            </w:r>
          </w:p>
        </w:tc>
        <w:tc>
          <w:tcPr>
            <w:tcW w:w="663" w:type="pct"/>
          </w:tcPr>
          <w:p w14:paraId="210E0479" w14:textId="60175835" w:rsidR="008F005D" w:rsidRPr="000D039F" w:rsidRDefault="008F005D" w:rsidP="002B408A">
            <w:pPr>
              <w:tabs>
                <w:tab w:val="clear" w:pos="1134"/>
              </w:tabs>
              <w:spacing w:before="40"/>
              <w:ind w:left="1418" w:hanging="1418"/>
              <w:rPr>
                <w:lang w:val="ru-RU"/>
              </w:rPr>
            </w:pPr>
            <w:r w:rsidRPr="000D039F">
              <w:rPr>
                <w:lang w:val="ru-RU"/>
              </w:rPr>
              <w:t>ЧПИ</w:t>
            </w:r>
          </w:p>
        </w:tc>
        <w:tc>
          <w:tcPr>
            <w:tcW w:w="3528" w:type="pct"/>
          </w:tcPr>
          <w:p w14:paraId="31CE6BAD" w14:textId="7A9FCF14" w:rsidR="008F005D" w:rsidRPr="000D039F" w:rsidRDefault="008F005D" w:rsidP="002B408A">
            <w:pPr>
              <w:tabs>
                <w:tab w:val="clear" w:pos="1134"/>
              </w:tabs>
              <w:spacing w:before="40"/>
              <w:jc w:val="left"/>
              <w:rPr>
                <w:lang w:val="ru-RU"/>
              </w:rPr>
            </w:pPr>
            <w:r w:rsidRPr="000D039F">
              <w:rPr>
                <w:lang w:val="ru-RU"/>
              </w:rPr>
              <w:t>Частота повторения импульсов</w:t>
            </w:r>
          </w:p>
        </w:tc>
      </w:tr>
      <w:tr w:rsidR="008F005D" w:rsidRPr="000D039F" w14:paraId="74292D14" w14:textId="77777777" w:rsidTr="006A77B7">
        <w:trPr>
          <w:trHeight w:val="285"/>
        </w:trPr>
        <w:tc>
          <w:tcPr>
            <w:tcW w:w="809" w:type="pct"/>
          </w:tcPr>
          <w:p w14:paraId="77586ABF" w14:textId="6AB35552" w:rsidR="008F005D" w:rsidRPr="000D039F" w:rsidRDefault="008F005D" w:rsidP="002B408A">
            <w:pPr>
              <w:tabs>
                <w:tab w:val="clear" w:pos="1134"/>
              </w:tabs>
              <w:spacing w:before="40"/>
              <w:ind w:left="1418" w:hanging="1418"/>
              <w:rPr>
                <w:lang w:val="ru-RU"/>
              </w:rPr>
            </w:pPr>
            <w:r w:rsidRPr="000D039F">
              <w:rPr>
                <w:lang w:val="ru-RU"/>
              </w:rPr>
              <w:t>PROFS</w:t>
            </w:r>
          </w:p>
        </w:tc>
        <w:tc>
          <w:tcPr>
            <w:tcW w:w="663" w:type="pct"/>
          </w:tcPr>
          <w:p w14:paraId="1604063E" w14:textId="5E07D078" w:rsidR="008F005D" w:rsidRPr="000D039F" w:rsidRDefault="008F005D" w:rsidP="002B408A">
            <w:pPr>
              <w:tabs>
                <w:tab w:val="clear" w:pos="1134"/>
              </w:tabs>
              <w:spacing w:before="40"/>
              <w:ind w:left="1418" w:hanging="1418"/>
              <w:rPr>
                <w:lang w:val="ru-RU"/>
              </w:rPr>
            </w:pPr>
          </w:p>
        </w:tc>
        <w:tc>
          <w:tcPr>
            <w:tcW w:w="3528" w:type="pct"/>
          </w:tcPr>
          <w:p w14:paraId="33703EE2" w14:textId="0337A161" w:rsidR="008F005D" w:rsidRPr="000D039F" w:rsidRDefault="008F005D" w:rsidP="002B408A">
            <w:pPr>
              <w:tabs>
                <w:tab w:val="clear" w:pos="1134"/>
              </w:tabs>
              <w:spacing w:before="40"/>
              <w:jc w:val="left"/>
              <w:rPr>
                <w:lang w:val="ru-RU"/>
              </w:rPr>
            </w:pPr>
            <w:r w:rsidRPr="000D039F">
              <w:rPr>
                <w:lang w:val="ru-RU"/>
              </w:rPr>
              <w:t>Программа регионального наблюдения и службы прогнозов</w:t>
            </w:r>
          </w:p>
        </w:tc>
      </w:tr>
      <w:tr w:rsidR="008F005D" w:rsidRPr="000D039F" w14:paraId="6E02AC6A" w14:textId="77777777" w:rsidTr="006A77B7">
        <w:trPr>
          <w:trHeight w:val="285"/>
        </w:trPr>
        <w:tc>
          <w:tcPr>
            <w:tcW w:w="809" w:type="pct"/>
          </w:tcPr>
          <w:p w14:paraId="5D40CB5F" w14:textId="779D41C9" w:rsidR="008F005D" w:rsidRPr="000D039F" w:rsidRDefault="008F005D" w:rsidP="002B408A">
            <w:pPr>
              <w:tabs>
                <w:tab w:val="clear" w:pos="1134"/>
              </w:tabs>
              <w:spacing w:before="40"/>
              <w:ind w:left="1418" w:hanging="1418"/>
              <w:rPr>
                <w:lang w:val="ru-RU"/>
              </w:rPr>
            </w:pPr>
            <w:r w:rsidRPr="000D039F">
              <w:rPr>
                <w:lang w:val="ru-RU"/>
              </w:rPr>
              <w:t>PROMET</w:t>
            </w:r>
          </w:p>
        </w:tc>
        <w:tc>
          <w:tcPr>
            <w:tcW w:w="663" w:type="pct"/>
          </w:tcPr>
          <w:p w14:paraId="19C6D98D" w14:textId="0836AB42" w:rsidR="008F005D" w:rsidRPr="000D039F" w:rsidRDefault="008F005D" w:rsidP="002B408A">
            <w:pPr>
              <w:tabs>
                <w:tab w:val="clear" w:pos="1134"/>
              </w:tabs>
              <w:spacing w:before="40"/>
              <w:ind w:left="1418" w:hanging="1418"/>
              <w:rPr>
                <w:lang w:val="ru-RU"/>
              </w:rPr>
            </w:pPr>
            <w:r w:rsidRPr="000D039F">
              <w:rPr>
                <w:lang w:val="ru-RU"/>
              </w:rPr>
              <w:t>ПРОМЕТ</w:t>
            </w:r>
          </w:p>
        </w:tc>
        <w:tc>
          <w:tcPr>
            <w:tcW w:w="3528" w:type="pct"/>
          </w:tcPr>
          <w:p w14:paraId="7C94A81F" w14:textId="3454AC1E" w:rsidR="008F005D" w:rsidRPr="000D039F" w:rsidRDefault="008F005D" w:rsidP="002B408A">
            <w:pPr>
              <w:tabs>
                <w:tab w:val="clear" w:pos="1134"/>
              </w:tabs>
              <w:spacing w:before="40"/>
              <w:jc w:val="left"/>
              <w:rPr>
                <w:lang w:val="ru-RU"/>
              </w:rPr>
            </w:pPr>
            <w:r w:rsidRPr="000D039F">
              <w:rPr>
                <w:lang w:val="ru-RU"/>
              </w:rPr>
              <w:t>Рабочая группа по предоставлению метеорологической информации</w:t>
            </w:r>
          </w:p>
        </w:tc>
      </w:tr>
      <w:tr w:rsidR="008F005D" w:rsidRPr="000D039F" w14:paraId="17EA11CF" w14:textId="77777777" w:rsidTr="006A77B7">
        <w:trPr>
          <w:trHeight w:val="285"/>
        </w:trPr>
        <w:tc>
          <w:tcPr>
            <w:tcW w:w="809" w:type="pct"/>
          </w:tcPr>
          <w:p w14:paraId="17588495" w14:textId="09B9DE1C" w:rsidR="008F005D" w:rsidRPr="000D039F" w:rsidRDefault="008F005D" w:rsidP="002B408A">
            <w:pPr>
              <w:tabs>
                <w:tab w:val="clear" w:pos="1134"/>
              </w:tabs>
              <w:spacing w:before="40"/>
              <w:ind w:left="1418" w:hanging="1418"/>
              <w:rPr>
                <w:b/>
                <w:lang w:val="ru-RU"/>
              </w:rPr>
            </w:pPr>
            <w:r w:rsidRPr="000D039F">
              <w:rPr>
                <w:lang w:val="ru-RU"/>
              </w:rPr>
              <w:t>PSK</w:t>
            </w:r>
          </w:p>
        </w:tc>
        <w:tc>
          <w:tcPr>
            <w:tcW w:w="663" w:type="pct"/>
          </w:tcPr>
          <w:p w14:paraId="39E3136F" w14:textId="2F5BBAA8" w:rsidR="008F005D" w:rsidRPr="000D039F" w:rsidRDefault="008F005D" w:rsidP="002B408A">
            <w:pPr>
              <w:tabs>
                <w:tab w:val="clear" w:pos="1134"/>
              </w:tabs>
              <w:spacing w:before="40"/>
              <w:ind w:left="1418" w:hanging="1418"/>
              <w:rPr>
                <w:lang w:val="ru-RU"/>
              </w:rPr>
            </w:pPr>
            <w:r w:rsidRPr="000D039F">
              <w:rPr>
                <w:lang w:val="ru-RU"/>
              </w:rPr>
              <w:t>ФМн</w:t>
            </w:r>
          </w:p>
        </w:tc>
        <w:tc>
          <w:tcPr>
            <w:tcW w:w="3528" w:type="pct"/>
          </w:tcPr>
          <w:p w14:paraId="576D51DB" w14:textId="6D14795C" w:rsidR="008F005D" w:rsidRPr="000D039F" w:rsidRDefault="008F005D" w:rsidP="002B408A">
            <w:pPr>
              <w:tabs>
                <w:tab w:val="clear" w:pos="1134"/>
              </w:tabs>
              <w:spacing w:before="40"/>
              <w:jc w:val="left"/>
              <w:rPr>
                <w:lang w:val="ru-RU"/>
              </w:rPr>
            </w:pPr>
            <w:r w:rsidRPr="000D039F">
              <w:rPr>
                <w:lang w:val="ru-RU"/>
              </w:rPr>
              <w:t>Фазовая манипуляция</w:t>
            </w:r>
          </w:p>
        </w:tc>
      </w:tr>
      <w:tr w:rsidR="008F005D" w:rsidRPr="000D039F" w14:paraId="75AD9591" w14:textId="77777777" w:rsidTr="006A77B7">
        <w:trPr>
          <w:trHeight w:val="285"/>
        </w:trPr>
        <w:tc>
          <w:tcPr>
            <w:tcW w:w="809" w:type="pct"/>
          </w:tcPr>
          <w:p w14:paraId="032C73BF" w14:textId="1F4FD450" w:rsidR="008F005D" w:rsidRPr="000D039F" w:rsidRDefault="008F005D" w:rsidP="002B408A">
            <w:pPr>
              <w:tabs>
                <w:tab w:val="clear" w:pos="1134"/>
              </w:tabs>
              <w:spacing w:before="40"/>
              <w:ind w:left="1418" w:hanging="1418"/>
              <w:rPr>
                <w:lang w:val="ru-RU"/>
              </w:rPr>
            </w:pPr>
            <w:r w:rsidRPr="000D039F">
              <w:rPr>
                <w:lang w:val="ru-RU"/>
              </w:rPr>
              <w:t>PWM</w:t>
            </w:r>
          </w:p>
        </w:tc>
        <w:tc>
          <w:tcPr>
            <w:tcW w:w="663" w:type="pct"/>
          </w:tcPr>
          <w:p w14:paraId="5B611C7C" w14:textId="4580BB11" w:rsidR="008F005D" w:rsidRPr="000D039F" w:rsidRDefault="008F005D" w:rsidP="002B408A">
            <w:pPr>
              <w:tabs>
                <w:tab w:val="clear" w:pos="1134"/>
              </w:tabs>
              <w:spacing w:before="40"/>
              <w:ind w:left="1418" w:hanging="1418"/>
              <w:rPr>
                <w:lang w:val="ru-RU"/>
              </w:rPr>
            </w:pPr>
            <w:r w:rsidRPr="000D039F">
              <w:rPr>
                <w:lang w:val="ru-RU"/>
              </w:rPr>
              <w:t>ШИМ</w:t>
            </w:r>
          </w:p>
        </w:tc>
        <w:tc>
          <w:tcPr>
            <w:tcW w:w="3528" w:type="pct"/>
          </w:tcPr>
          <w:p w14:paraId="378EA06F" w14:textId="769547F9" w:rsidR="008F005D" w:rsidRPr="000D039F" w:rsidRDefault="008F005D" w:rsidP="002B408A">
            <w:pPr>
              <w:tabs>
                <w:tab w:val="clear" w:pos="1134"/>
              </w:tabs>
              <w:spacing w:before="40"/>
              <w:jc w:val="left"/>
              <w:rPr>
                <w:lang w:val="ru-RU"/>
              </w:rPr>
            </w:pPr>
            <w:r w:rsidRPr="000D039F">
              <w:rPr>
                <w:lang w:val="ru-RU"/>
              </w:rPr>
              <w:t xml:space="preserve">Широтно-импульсная модуляция </w:t>
            </w:r>
          </w:p>
        </w:tc>
      </w:tr>
      <w:tr w:rsidR="008F005D" w:rsidRPr="000D039F" w14:paraId="09B5D2A9" w14:textId="77777777" w:rsidTr="006A77B7">
        <w:trPr>
          <w:trHeight w:val="285"/>
        </w:trPr>
        <w:tc>
          <w:tcPr>
            <w:tcW w:w="809" w:type="pct"/>
          </w:tcPr>
          <w:p w14:paraId="5F5BB376" w14:textId="77777777" w:rsidR="008F005D" w:rsidRPr="000D039F" w:rsidRDefault="008F005D" w:rsidP="002B408A">
            <w:pPr>
              <w:tabs>
                <w:tab w:val="clear" w:pos="1134"/>
              </w:tabs>
              <w:spacing w:before="40"/>
              <w:ind w:left="1418" w:hanging="1418"/>
              <w:rPr>
                <w:lang w:val="ru-RU"/>
              </w:rPr>
            </w:pPr>
          </w:p>
        </w:tc>
        <w:tc>
          <w:tcPr>
            <w:tcW w:w="663" w:type="pct"/>
          </w:tcPr>
          <w:p w14:paraId="5C0099AC" w14:textId="77777777" w:rsidR="008F005D" w:rsidRPr="000D039F" w:rsidRDefault="008F005D" w:rsidP="002B408A">
            <w:pPr>
              <w:tabs>
                <w:tab w:val="clear" w:pos="1134"/>
              </w:tabs>
              <w:spacing w:before="40"/>
              <w:ind w:left="1418" w:hanging="1418"/>
              <w:rPr>
                <w:lang w:val="ru-RU"/>
              </w:rPr>
            </w:pPr>
          </w:p>
        </w:tc>
        <w:tc>
          <w:tcPr>
            <w:tcW w:w="3528" w:type="pct"/>
          </w:tcPr>
          <w:p w14:paraId="1E143EB1" w14:textId="77777777" w:rsidR="008F005D" w:rsidRPr="000D039F" w:rsidRDefault="008F005D" w:rsidP="002B408A">
            <w:pPr>
              <w:tabs>
                <w:tab w:val="clear" w:pos="1134"/>
              </w:tabs>
              <w:spacing w:before="40"/>
              <w:jc w:val="left"/>
              <w:rPr>
                <w:lang w:val="ru-RU"/>
              </w:rPr>
            </w:pPr>
          </w:p>
        </w:tc>
      </w:tr>
      <w:tr w:rsidR="008F005D" w:rsidRPr="000D039F" w14:paraId="61F58A6D" w14:textId="77777777" w:rsidTr="006A77B7">
        <w:trPr>
          <w:trHeight w:val="285"/>
        </w:trPr>
        <w:tc>
          <w:tcPr>
            <w:tcW w:w="809" w:type="pct"/>
          </w:tcPr>
          <w:p w14:paraId="3892F226" w14:textId="78ECFFF6" w:rsidR="008F005D" w:rsidRPr="000D039F" w:rsidRDefault="008F005D" w:rsidP="002B408A">
            <w:pPr>
              <w:tabs>
                <w:tab w:val="clear" w:pos="1134"/>
              </w:tabs>
              <w:spacing w:before="40"/>
              <w:ind w:left="1418" w:hanging="1418"/>
              <w:rPr>
                <w:lang w:val="ru-RU"/>
              </w:rPr>
            </w:pPr>
            <w:r w:rsidRPr="000D039F">
              <w:rPr>
                <w:b/>
                <w:bCs/>
                <w:lang w:val="ru-RU"/>
              </w:rPr>
              <w:t>Q</w:t>
            </w:r>
          </w:p>
        </w:tc>
        <w:tc>
          <w:tcPr>
            <w:tcW w:w="663" w:type="pct"/>
          </w:tcPr>
          <w:p w14:paraId="786080A8" w14:textId="77777777" w:rsidR="008F005D" w:rsidRPr="000D039F" w:rsidRDefault="008F005D" w:rsidP="002B408A">
            <w:pPr>
              <w:tabs>
                <w:tab w:val="clear" w:pos="1134"/>
              </w:tabs>
              <w:spacing w:before="40"/>
              <w:ind w:left="1418" w:hanging="1418"/>
              <w:rPr>
                <w:lang w:val="ru-RU"/>
              </w:rPr>
            </w:pPr>
          </w:p>
        </w:tc>
        <w:tc>
          <w:tcPr>
            <w:tcW w:w="3528" w:type="pct"/>
          </w:tcPr>
          <w:p w14:paraId="2934999B" w14:textId="77777777" w:rsidR="008F005D" w:rsidRPr="000D039F" w:rsidRDefault="008F005D" w:rsidP="002B408A">
            <w:pPr>
              <w:tabs>
                <w:tab w:val="clear" w:pos="1134"/>
              </w:tabs>
              <w:spacing w:before="40"/>
              <w:jc w:val="left"/>
              <w:rPr>
                <w:lang w:val="ru-RU"/>
              </w:rPr>
            </w:pPr>
          </w:p>
        </w:tc>
      </w:tr>
      <w:tr w:rsidR="008F005D" w:rsidRPr="000D039F" w14:paraId="2AC77575" w14:textId="77777777" w:rsidTr="006A77B7">
        <w:trPr>
          <w:trHeight w:val="285"/>
        </w:trPr>
        <w:tc>
          <w:tcPr>
            <w:tcW w:w="809" w:type="pct"/>
          </w:tcPr>
          <w:p w14:paraId="1B18C396" w14:textId="4DE10B77" w:rsidR="008F005D" w:rsidRPr="000D039F" w:rsidRDefault="008F005D" w:rsidP="002B408A">
            <w:pPr>
              <w:tabs>
                <w:tab w:val="clear" w:pos="1134"/>
              </w:tabs>
              <w:spacing w:before="40"/>
              <w:ind w:left="1418" w:hanging="1418"/>
              <w:rPr>
                <w:lang w:val="ru-RU"/>
              </w:rPr>
            </w:pPr>
            <w:r w:rsidRPr="000D039F">
              <w:rPr>
                <w:lang w:val="ru-RU"/>
              </w:rPr>
              <w:t>QC</w:t>
            </w:r>
          </w:p>
        </w:tc>
        <w:tc>
          <w:tcPr>
            <w:tcW w:w="663" w:type="pct"/>
          </w:tcPr>
          <w:p w14:paraId="20140D4A" w14:textId="4DB62B2A" w:rsidR="008F005D" w:rsidRPr="000D039F" w:rsidRDefault="008F005D" w:rsidP="002B408A">
            <w:pPr>
              <w:tabs>
                <w:tab w:val="clear" w:pos="1134"/>
              </w:tabs>
              <w:spacing w:before="40"/>
              <w:ind w:left="1418" w:hanging="1418"/>
              <w:rPr>
                <w:lang w:val="ru-RU"/>
              </w:rPr>
            </w:pPr>
            <w:r w:rsidRPr="000D039F">
              <w:rPr>
                <w:lang w:val="ru-RU"/>
              </w:rPr>
              <w:t>КК</w:t>
            </w:r>
          </w:p>
        </w:tc>
        <w:tc>
          <w:tcPr>
            <w:tcW w:w="3528" w:type="pct"/>
          </w:tcPr>
          <w:p w14:paraId="3C4E8169" w14:textId="1F0D4C68" w:rsidR="008F005D" w:rsidRPr="000D039F" w:rsidRDefault="008F005D" w:rsidP="002B408A">
            <w:pPr>
              <w:tabs>
                <w:tab w:val="clear" w:pos="1134"/>
              </w:tabs>
              <w:spacing w:before="40"/>
              <w:jc w:val="left"/>
              <w:rPr>
                <w:lang w:val="ru-RU"/>
              </w:rPr>
            </w:pPr>
            <w:r w:rsidRPr="000D039F">
              <w:rPr>
                <w:lang w:val="ru-RU"/>
              </w:rPr>
              <w:t>Контроль качества</w:t>
            </w:r>
          </w:p>
        </w:tc>
      </w:tr>
      <w:tr w:rsidR="008F005D" w:rsidRPr="000D039F" w14:paraId="7B14EF42" w14:textId="77777777" w:rsidTr="006A77B7">
        <w:trPr>
          <w:trHeight w:val="285"/>
        </w:trPr>
        <w:tc>
          <w:tcPr>
            <w:tcW w:w="809" w:type="pct"/>
          </w:tcPr>
          <w:p w14:paraId="158C6B7C" w14:textId="6D2BC244" w:rsidR="008F005D" w:rsidRPr="000D039F" w:rsidRDefault="008F005D" w:rsidP="002B408A">
            <w:pPr>
              <w:tabs>
                <w:tab w:val="clear" w:pos="1134"/>
              </w:tabs>
              <w:spacing w:before="40"/>
              <w:ind w:left="1418" w:hanging="1418"/>
              <w:rPr>
                <w:lang w:val="ru-RU"/>
              </w:rPr>
            </w:pPr>
            <w:r w:rsidRPr="000D039F">
              <w:rPr>
                <w:lang w:val="ru-RU"/>
              </w:rPr>
              <w:t>QPSK</w:t>
            </w:r>
          </w:p>
        </w:tc>
        <w:tc>
          <w:tcPr>
            <w:tcW w:w="663" w:type="pct"/>
          </w:tcPr>
          <w:p w14:paraId="470433BC" w14:textId="60A2C286" w:rsidR="008F005D" w:rsidRPr="000D039F" w:rsidRDefault="008F005D" w:rsidP="002B408A">
            <w:pPr>
              <w:tabs>
                <w:tab w:val="clear" w:pos="1134"/>
              </w:tabs>
              <w:spacing w:before="40"/>
              <w:ind w:left="1418" w:hanging="1418"/>
              <w:rPr>
                <w:lang w:val="ru-RU"/>
              </w:rPr>
            </w:pPr>
            <w:r w:rsidRPr="000D039F">
              <w:rPr>
                <w:lang w:val="ru-RU"/>
              </w:rPr>
              <w:t>КФМН</w:t>
            </w:r>
          </w:p>
        </w:tc>
        <w:tc>
          <w:tcPr>
            <w:tcW w:w="3528" w:type="pct"/>
          </w:tcPr>
          <w:p w14:paraId="07419C46" w14:textId="5C38E16F" w:rsidR="008F005D" w:rsidRPr="000D039F" w:rsidRDefault="008F005D" w:rsidP="002B408A">
            <w:pPr>
              <w:tabs>
                <w:tab w:val="clear" w:pos="1134"/>
              </w:tabs>
              <w:spacing w:before="40"/>
              <w:jc w:val="left"/>
              <w:rPr>
                <w:lang w:val="ru-RU"/>
              </w:rPr>
            </w:pPr>
            <w:r w:rsidRPr="000D039F">
              <w:rPr>
                <w:lang w:val="ru-RU"/>
              </w:rPr>
              <w:t xml:space="preserve">Квадратурная фазовая манипуляция </w:t>
            </w:r>
          </w:p>
        </w:tc>
      </w:tr>
      <w:tr w:rsidR="008F005D" w:rsidRPr="000D039F" w14:paraId="383DC69D" w14:textId="77777777" w:rsidTr="006A77B7">
        <w:trPr>
          <w:trHeight w:val="285"/>
        </w:trPr>
        <w:tc>
          <w:tcPr>
            <w:tcW w:w="809" w:type="pct"/>
          </w:tcPr>
          <w:p w14:paraId="763A1FC2" w14:textId="77777777" w:rsidR="008F005D" w:rsidRPr="000D039F" w:rsidRDefault="008F005D" w:rsidP="002B408A">
            <w:pPr>
              <w:tabs>
                <w:tab w:val="clear" w:pos="1134"/>
              </w:tabs>
              <w:spacing w:before="40"/>
              <w:ind w:left="1418" w:hanging="1418"/>
              <w:rPr>
                <w:lang w:val="ru-RU"/>
              </w:rPr>
            </w:pPr>
          </w:p>
        </w:tc>
        <w:tc>
          <w:tcPr>
            <w:tcW w:w="663" w:type="pct"/>
          </w:tcPr>
          <w:p w14:paraId="2EE156E1" w14:textId="77777777" w:rsidR="008F005D" w:rsidRPr="000D039F" w:rsidRDefault="008F005D" w:rsidP="002B408A">
            <w:pPr>
              <w:tabs>
                <w:tab w:val="clear" w:pos="1134"/>
              </w:tabs>
              <w:spacing w:before="40"/>
              <w:ind w:left="1418" w:hanging="1418"/>
              <w:rPr>
                <w:lang w:val="ru-RU"/>
              </w:rPr>
            </w:pPr>
          </w:p>
        </w:tc>
        <w:tc>
          <w:tcPr>
            <w:tcW w:w="3528" w:type="pct"/>
          </w:tcPr>
          <w:p w14:paraId="15CEC3E4" w14:textId="77777777" w:rsidR="008F005D" w:rsidRPr="000D039F" w:rsidRDefault="008F005D" w:rsidP="002B408A">
            <w:pPr>
              <w:tabs>
                <w:tab w:val="clear" w:pos="1134"/>
              </w:tabs>
              <w:spacing w:before="40"/>
              <w:jc w:val="left"/>
              <w:rPr>
                <w:lang w:val="ru-RU"/>
              </w:rPr>
            </w:pPr>
          </w:p>
        </w:tc>
      </w:tr>
      <w:tr w:rsidR="008F005D" w:rsidRPr="000D039F" w14:paraId="621B07E9" w14:textId="77777777" w:rsidTr="006A77B7">
        <w:trPr>
          <w:trHeight w:val="285"/>
        </w:trPr>
        <w:tc>
          <w:tcPr>
            <w:tcW w:w="809" w:type="pct"/>
          </w:tcPr>
          <w:p w14:paraId="7A8A0B9D" w14:textId="186641CC" w:rsidR="008F005D" w:rsidRPr="000D039F" w:rsidRDefault="008F005D" w:rsidP="002B408A">
            <w:pPr>
              <w:tabs>
                <w:tab w:val="clear" w:pos="1134"/>
              </w:tabs>
              <w:spacing w:before="40"/>
              <w:ind w:left="1418" w:hanging="1418"/>
              <w:rPr>
                <w:lang w:val="ru-RU"/>
              </w:rPr>
            </w:pPr>
            <w:r w:rsidRPr="000D039F">
              <w:rPr>
                <w:b/>
                <w:bCs/>
                <w:lang w:val="ru-RU"/>
              </w:rPr>
              <w:t>R</w:t>
            </w:r>
          </w:p>
        </w:tc>
        <w:tc>
          <w:tcPr>
            <w:tcW w:w="663" w:type="pct"/>
          </w:tcPr>
          <w:p w14:paraId="1CEC759B" w14:textId="77777777" w:rsidR="008F005D" w:rsidRPr="000D039F" w:rsidRDefault="008F005D" w:rsidP="002B408A">
            <w:pPr>
              <w:tabs>
                <w:tab w:val="clear" w:pos="1134"/>
              </w:tabs>
              <w:spacing w:before="40"/>
              <w:ind w:left="1418" w:hanging="1418"/>
              <w:rPr>
                <w:lang w:val="ru-RU"/>
              </w:rPr>
            </w:pPr>
          </w:p>
        </w:tc>
        <w:tc>
          <w:tcPr>
            <w:tcW w:w="3528" w:type="pct"/>
          </w:tcPr>
          <w:p w14:paraId="3668809E" w14:textId="77777777" w:rsidR="008F005D" w:rsidRPr="000D039F" w:rsidRDefault="008F005D" w:rsidP="002B408A">
            <w:pPr>
              <w:tabs>
                <w:tab w:val="clear" w:pos="1134"/>
              </w:tabs>
              <w:spacing w:before="40"/>
              <w:jc w:val="left"/>
              <w:rPr>
                <w:lang w:val="ru-RU"/>
              </w:rPr>
            </w:pPr>
          </w:p>
        </w:tc>
      </w:tr>
      <w:tr w:rsidR="008F005D" w:rsidRPr="000D039F" w14:paraId="4470ACDE" w14:textId="77777777" w:rsidTr="006A77B7">
        <w:trPr>
          <w:trHeight w:val="285"/>
        </w:trPr>
        <w:tc>
          <w:tcPr>
            <w:tcW w:w="809" w:type="pct"/>
          </w:tcPr>
          <w:p w14:paraId="121654D3" w14:textId="05C3F612" w:rsidR="008F005D" w:rsidRPr="000D039F" w:rsidRDefault="008F005D" w:rsidP="002B408A">
            <w:pPr>
              <w:tabs>
                <w:tab w:val="clear" w:pos="1134"/>
              </w:tabs>
              <w:spacing w:before="40"/>
              <w:ind w:left="1418" w:hanging="1418"/>
              <w:rPr>
                <w:lang w:val="ru-RU"/>
              </w:rPr>
            </w:pPr>
            <w:r w:rsidRPr="000D039F">
              <w:rPr>
                <w:lang w:val="ru-RU"/>
              </w:rPr>
              <w:t>R</w:t>
            </w:r>
          </w:p>
        </w:tc>
        <w:tc>
          <w:tcPr>
            <w:tcW w:w="663" w:type="pct"/>
          </w:tcPr>
          <w:p w14:paraId="7DC0CEA2" w14:textId="6CD57C35" w:rsidR="008F005D" w:rsidRPr="000D039F" w:rsidRDefault="008F005D" w:rsidP="002B408A">
            <w:pPr>
              <w:tabs>
                <w:tab w:val="clear" w:pos="1134"/>
              </w:tabs>
              <w:spacing w:before="40"/>
              <w:ind w:left="1418" w:hanging="1418"/>
              <w:rPr>
                <w:lang w:val="ru-RU"/>
              </w:rPr>
            </w:pPr>
          </w:p>
        </w:tc>
        <w:tc>
          <w:tcPr>
            <w:tcW w:w="3528" w:type="pct"/>
          </w:tcPr>
          <w:p w14:paraId="68C40E97" w14:textId="0A267FCD" w:rsidR="008F005D" w:rsidRPr="000D039F" w:rsidRDefault="008F005D" w:rsidP="002B408A">
            <w:pPr>
              <w:tabs>
                <w:tab w:val="clear" w:pos="1134"/>
              </w:tabs>
              <w:spacing w:before="40"/>
              <w:jc w:val="left"/>
              <w:rPr>
                <w:lang w:val="ru-RU"/>
              </w:rPr>
            </w:pPr>
            <w:r w:rsidRPr="000D039F">
              <w:rPr>
                <w:lang w:val="ru-RU"/>
              </w:rPr>
              <w:t>Релей</w:t>
            </w:r>
          </w:p>
        </w:tc>
      </w:tr>
      <w:tr w:rsidR="008F005D" w:rsidRPr="000D039F" w14:paraId="27C1F433" w14:textId="77777777" w:rsidTr="006A77B7">
        <w:trPr>
          <w:trHeight w:val="285"/>
        </w:trPr>
        <w:tc>
          <w:tcPr>
            <w:tcW w:w="809" w:type="pct"/>
          </w:tcPr>
          <w:p w14:paraId="4F979DD4" w14:textId="49C3C3CA" w:rsidR="008F005D" w:rsidRPr="000D039F" w:rsidRDefault="008F005D" w:rsidP="002B408A">
            <w:pPr>
              <w:tabs>
                <w:tab w:val="clear" w:pos="1134"/>
              </w:tabs>
              <w:spacing w:before="40"/>
              <w:ind w:left="1418" w:hanging="1418"/>
              <w:rPr>
                <w:lang w:val="ru-RU"/>
              </w:rPr>
            </w:pPr>
            <w:r w:rsidRPr="000D039F">
              <w:rPr>
                <w:lang w:val="ru-RU"/>
              </w:rPr>
              <w:t>RA</w:t>
            </w:r>
          </w:p>
        </w:tc>
        <w:tc>
          <w:tcPr>
            <w:tcW w:w="663" w:type="pct"/>
          </w:tcPr>
          <w:p w14:paraId="068EA9A8" w14:textId="550AFDAE" w:rsidR="008F005D" w:rsidRPr="000D039F" w:rsidRDefault="008F005D" w:rsidP="002B408A">
            <w:pPr>
              <w:tabs>
                <w:tab w:val="clear" w:pos="1134"/>
              </w:tabs>
              <w:spacing w:before="40"/>
              <w:ind w:left="1418" w:hanging="1418"/>
              <w:rPr>
                <w:lang w:val="ru-RU"/>
              </w:rPr>
            </w:pPr>
          </w:p>
        </w:tc>
        <w:tc>
          <w:tcPr>
            <w:tcW w:w="3528" w:type="pct"/>
          </w:tcPr>
          <w:p w14:paraId="2A0F4B21" w14:textId="7048A658" w:rsidR="008F005D" w:rsidRPr="000D039F" w:rsidRDefault="008F005D" w:rsidP="002B408A">
            <w:pPr>
              <w:tabs>
                <w:tab w:val="clear" w:pos="1134"/>
              </w:tabs>
              <w:spacing w:before="40"/>
              <w:jc w:val="left"/>
              <w:rPr>
                <w:lang w:val="ru-RU"/>
              </w:rPr>
            </w:pPr>
            <w:r w:rsidRPr="000D039F">
              <w:rPr>
                <w:lang w:val="ru-RU"/>
              </w:rPr>
              <w:t>Радиолокационный высотомер</w:t>
            </w:r>
          </w:p>
        </w:tc>
      </w:tr>
      <w:tr w:rsidR="008F005D" w:rsidRPr="000D039F" w14:paraId="50CAB699" w14:textId="77777777" w:rsidTr="006A77B7">
        <w:trPr>
          <w:trHeight w:val="285"/>
        </w:trPr>
        <w:tc>
          <w:tcPr>
            <w:tcW w:w="809" w:type="pct"/>
          </w:tcPr>
          <w:p w14:paraId="70C87C3B" w14:textId="763AFF83" w:rsidR="008F005D" w:rsidRPr="000D039F" w:rsidRDefault="008F005D" w:rsidP="002B408A">
            <w:pPr>
              <w:tabs>
                <w:tab w:val="clear" w:pos="1134"/>
              </w:tabs>
              <w:spacing w:before="40"/>
              <w:ind w:left="1418" w:hanging="1418"/>
              <w:rPr>
                <w:lang w:val="ru-RU"/>
              </w:rPr>
            </w:pPr>
            <w:r w:rsidRPr="000D039F">
              <w:rPr>
                <w:lang w:val="ru-RU"/>
              </w:rPr>
              <w:t>R/Y</w:t>
            </w:r>
          </w:p>
        </w:tc>
        <w:tc>
          <w:tcPr>
            <w:tcW w:w="663" w:type="pct"/>
          </w:tcPr>
          <w:p w14:paraId="5652DE3D" w14:textId="21B2E2F1" w:rsidR="008F005D" w:rsidRPr="000D039F" w:rsidRDefault="008F005D" w:rsidP="002B408A">
            <w:pPr>
              <w:tabs>
                <w:tab w:val="clear" w:pos="1134"/>
              </w:tabs>
              <w:spacing w:before="40"/>
              <w:ind w:left="1418" w:hanging="1418"/>
              <w:rPr>
                <w:lang w:val="ru-RU"/>
              </w:rPr>
            </w:pPr>
          </w:p>
        </w:tc>
        <w:tc>
          <w:tcPr>
            <w:tcW w:w="3528" w:type="pct"/>
          </w:tcPr>
          <w:p w14:paraId="4424BF46" w14:textId="27867969" w:rsidR="008F005D" w:rsidRPr="000D039F" w:rsidRDefault="008F005D" w:rsidP="002B408A">
            <w:pPr>
              <w:tabs>
                <w:tab w:val="clear" w:pos="1134"/>
              </w:tabs>
              <w:spacing w:before="40"/>
              <w:jc w:val="left"/>
              <w:rPr>
                <w:lang w:val="ru-RU"/>
              </w:rPr>
            </w:pPr>
            <w:r w:rsidRPr="000D039F">
              <w:rPr>
                <w:lang w:val="ru-RU"/>
              </w:rPr>
              <w:t>Совершать движение тонгажа/поворачиваться</w:t>
            </w:r>
          </w:p>
        </w:tc>
      </w:tr>
      <w:tr w:rsidR="008F005D" w:rsidRPr="000D039F" w14:paraId="419DABAE" w14:textId="77777777" w:rsidTr="006A77B7">
        <w:trPr>
          <w:trHeight w:val="285"/>
        </w:trPr>
        <w:tc>
          <w:tcPr>
            <w:tcW w:w="809" w:type="pct"/>
          </w:tcPr>
          <w:p w14:paraId="79DD4127" w14:textId="50692A58" w:rsidR="008F005D" w:rsidRPr="000D039F" w:rsidRDefault="008F005D" w:rsidP="002B408A">
            <w:pPr>
              <w:tabs>
                <w:tab w:val="clear" w:pos="1134"/>
              </w:tabs>
              <w:spacing w:before="40"/>
              <w:ind w:left="1418" w:hanging="1418"/>
              <w:rPr>
                <w:lang w:val="ru-RU"/>
              </w:rPr>
            </w:pPr>
            <w:r w:rsidRPr="000D039F">
              <w:rPr>
                <w:lang w:val="ru-RU"/>
              </w:rPr>
              <w:t>R&amp;D</w:t>
            </w:r>
          </w:p>
        </w:tc>
        <w:tc>
          <w:tcPr>
            <w:tcW w:w="663" w:type="pct"/>
          </w:tcPr>
          <w:p w14:paraId="38197A9E" w14:textId="58D0168A" w:rsidR="008F005D" w:rsidRPr="000D039F" w:rsidRDefault="008F005D" w:rsidP="002B408A">
            <w:pPr>
              <w:tabs>
                <w:tab w:val="clear" w:pos="1134"/>
              </w:tabs>
              <w:spacing w:before="40"/>
              <w:ind w:left="1418" w:hanging="1418"/>
              <w:rPr>
                <w:lang w:val="ru-RU"/>
              </w:rPr>
            </w:pPr>
            <w:r w:rsidRPr="000D039F">
              <w:rPr>
                <w:lang w:val="ru-RU"/>
              </w:rPr>
              <w:t>НИОКР</w:t>
            </w:r>
          </w:p>
        </w:tc>
        <w:tc>
          <w:tcPr>
            <w:tcW w:w="3528" w:type="pct"/>
          </w:tcPr>
          <w:p w14:paraId="4481C635" w14:textId="41FD8E4A" w:rsidR="008F005D" w:rsidRPr="000D039F" w:rsidRDefault="008F005D" w:rsidP="002B408A">
            <w:pPr>
              <w:tabs>
                <w:tab w:val="clear" w:pos="1134"/>
              </w:tabs>
              <w:spacing w:before="40"/>
              <w:jc w:val="left"/>
              <w:rPr>
                <w:lang w:val="ru-RU"/>
              </w:rPr>
            </w:pPr>
            <w:r w:rsidRPr="000D039F">
              <w:rPr>
                <w:lang w:val="ru-RU"/>
              </w:rPr>
              <w:t>Научно-исследовательские и опытно-конструкторские работы</w:t>
            </w:r>
          </w:p>
        </w:tc>
      </w:tr>
      <w:tr w:rsidR="008F005D" w:rsidRPr="000D039F" w14:paraId="6CB20C3D" w14:textId="77777777" w:rsidTr="006A77B7">
        <w:trPr>
          <w:trHeight w:val="285"/>
        </w:trPr>
        <w:tc>
          <w:tcPr>
            <w:tcW w:w="809" w:type="pct"/>
          </w:tcPr>
          <w:p w14:paraId="74934003" w14:textId="6D8A3F38" w:rsidR="008F005D" w:rsidRPr="000D039F" w:rsidRDefault="008F005D" w:rsidP="002B408A">
            <w:pPr>
              <w:tabs>
                <w:tab w:val="clear" w:pos="1134"/>
              </w:tabs>
              <w:spacing w:before="40"/>
              <w:ind w:left="1418" w:hanging="1418"/>
              <w:rPr>
                <w:lang w:val="ru-RU"/>
              </w:rPr>
            </w:pPr>
            <w:r w:rsidRPr="000D039F">
              <w:rPr>
                <w:lang w:val="ru-RU"/>
              </w:rPr>
              <w:t>RBSN</w:t>
            </w:r>
          </w:p>
        </w:tc>
        <w:tc>
          <w:tcPr>
            <w:tcW w:w="663" w:type="pct"/>
          </w:tcPr>
          <w:p w14:paraId="500BBB02" w14:textId="058C6CE3" w:rsidR="008F005D" w:rsidRPr="000D039F" w:rsidRDefault="008F005D" w:rsidP="002B408A">
            <w:pPr>
              <w:tabs>
                <w:tab w:val="clear" w:pos="1134"/>
              </w:tabs>
              <w:spacing w:before="40"/>
              <w:ind w:left="1418" w:hanging="1418"/>
              <w:rPr>
                <w:lang w:val="ru-RU"/>
              </w:rPr>
            </w:pPr>
            <w:r w:rsidRPr="000D039F">
              <w:rPr>
                <w:lang w:val="ru-RU"/>
              </w:rPr>
              <w:t>РОСС</w:t>
            </w:r>
          </w:p>
        </w:tc>
        <w:tc>
          <w:tcPr>
            <w:tcW w:w="3528" w:type="pct"/>
          </w:tcPr>
          <w:p w14:paraId="6D1228BF" w14:textId="7739E327" w:rsidR="008F005D" w:rsidRPr="000D039F" w:rsidRDefault="008F005D" w:rsidP="002B408A">
            <w:pPr>
              <w:tabs>
                <w:tab w:val="clear" w:pos="1134"/>
              </w:tabs>
              <w:spacing w:before="40"/>
              <w:jc w:val="left"/>
              <w:rPr>
                <w:lang w:val="ru-RU"/>
              </w:rPr>
            </w:pPr>
            <w:r w:rsidRPr="000D039F">
              <w:rPr>
                <w:lang w:val="ru-RU"/>
              </w:rPr>
              <w:t>Региональная опорная синоптическая сеть</w:t>
            </w:r>
          </w:p>
        </w:tc>
      </w:tr>
      <w:tr w:rsidR="008F005D" w:rsidRPr="000D039F" w14:paraId="705E44BD" w14:textId="77777777" w:rsidTr="006A77B7">
        <w:trPr>
          <w:trHeight w:val="285"/>
        </w:trPr>
        <w:tc>
          <w:tcPr>
            <w:tcW w:w="809" w:type="pct"/>
          </w:tcPr>
          <w:p w14:paraId="663AE5A7" w14:textId="6BA82B98" w:rsidR="008F005D" w:rsidRPr="000D039F" w:rsidRDefault="008F005D" w:rsidP="002B408A">
            <w:pPr>
              <w:tabs>
                <w:tab w:val="clear" w:pos="1134"/>
              </w:tabs>
              <w:spacing w:before="40"/>
              <w:ind w:left="1418" w:hanging="1418"/>
              <w:rPr>
                <w:lang w:val="ru-RU"/>
              </w:rPr>
            </w:pPr>
            <w:r w:rsidRPr="000D039F">
              <w:rPr>
                <w:lang w:val="ru-RU"/>
              </w:rPr>
              <w:t>RCS</w:t>
            </w:r>
          </w:p>
        </w:tc>
        <w:tc>
          <w:tcPr>
            <w:tcW w:w="663" w:type="pct"/>
          </w:tcPr>
          <w:p w14:paraId="7C8934A5" w14:textId="6B7FF21B" w:rsidR="008F005D" w:rsidRPr="000D039F" w:rsidRDefault="008F005D" w:rsidP="002B408A">
            <w:pPr>
              <w:tabs>
                <w:tab w:val="clear" w:pos="1134"/>
              </w:tabs>
              <w:spacing w:before="40"/>
              <w:ind w:left="1418" w:hanging="1418"/>
              <w:rPr>
                <w:lang w:val="ru-RU"/>
              </w:rPr>
            </w:pPr>
            <w:r w:rsidRPr="000D039F">
              <w:rPr>
                <w:lang w:val="ru-RU"/>
              </w:rPr>
              <w:t>РСУ</w:t>
            </w:r>
          </w:p>
        </w:tc>
        <w:tc>
          <w:tcPr>
            <w:tcW w:w="3528" w:type="pct"/>
          </w:tcPr>
          <w:p w14:paraId="36B59D3F" w14:textId="2677E1EF" w:rsidR="008F005D" w:rsidRPr="000D039F" w:rsidRDefault="008F005D" w:rsidP="002B408A">
            <w:pPr>
              <w:tabs>
                <w:tab w:val="clear" w:pos="1134"/>
              </w:tabs>
              <w:spacing w:before="40"/>
              <w:jc w:val="left"/>
              <w:rPr>
                <w:lang w:val="ru-RU"/>
              </w:rPr>
            </w:pPr>
            <w:r w:rsidRPr="000D039F">
              <w:rPr>
                <w:lang w:val="ru-RU"/>
              </w:rPr>
              <w:t xml:space="preserve">Реактивная система управления </w:t>
            </w:r>
          </w:p>
        </w:tc>
      </w:tr>
      <w:tr w:rsidR="008F005D" w:rsidRPr="000D039F" w14:paraId="69DE016A" w14:textId="77777777" w:rsidTr="006A77B7">
        <w:trPr>
          <w:trHeight w:val="285"/>
        </w:trPr>
        <w:tc>
          <w:tcPr>
            <w:tcW w:w="809" w:type="pct"/>
          </w:tcPr>
          <w:p w14:paraId="690A3575" w14:textId="2D9D67EC" w:rsidR="008F005D" w:rsidRPr="000D039F" w:rsidRDefault="008F005D" w:rsidP="002B408A">
            <w:pPr>
              <w:tabs>
                <w:tab w:val="clear" w:pos="1134"/>
              </w:tabs>
              <w:spacing w:before="40"/>
              <w:ind w:left="1418" w:hanging="1418"/>
              <w:rPr>
                <w:lang w:val="ru-RU"/>
              </w:rPr>
            </w:pPr>
            <w:r w:rsidRPr="000D039F">
              <w:rPr>
                <w:lang w:val="ru-RU"/>
              </w:rPr>
              <w:t>RF</w:t>
            </w:r>
          </w:p>
        </w:tc>
        <w:tc>
          <w:tcPr>
            <w:tcW w:w="663" w:type="pct"/>
          </w:tcPr>
          <w:p w14:paraId="47B1B63A" w14:textId="04E91F6C" w:rsidR="008F005D" w:rsidRPr="000D039F" w:rsidRDefault="008F005D" w:rsidP="002B408A">
            <w:pPr>
              <w:tabs>
                <w:tab w:val="clear" w:pos="1134"/>
              </w:tabs>
              <w:spacing w:before="40"/>
              <w:ind w:left="1418" w:hanging="1418"/>
              <w:rPr>
                <w:lang w:val="ru-RU"/>
              </w:rPr>
            </w:pPr>
            <w:r w:rsidRPr="000D039F">
              <w:rPr>
                <w:lang w:val="ru-RU"/>
              </w:rPr>
              <w:t>РЧ</w:t>
            </w:r>
          </w:p>
        </w:tc>
        <w:tc>
          <w:tcPr>
            <w:tcW w:w="3528" w:type="pct"/>
          </w:tcPr>
          <w:p w14:paraId="07A8980E" w14:textId="7E671286" w:rsidR="008F005D" w:rsidRPr="000D039F" w:rsidRDefault="008F005D" w:rsidP="002B408A">
            <w:pPr>
              <w:tabs>
                <w:tab w:val="clear" w:pos="1134"/>
              </w:tabs>
              <w:spacing w:before="40"/>
              <w:jc w:val="left"/>
              <w:rPr>
                <w:lang w:val="ru-RU"/>
              </w:rPr>
            </w:pPr>
            <w:r w:rsidRPr="000D039F">
              <w:rPr>
                <w:lang w:val="ru-RU"/>
              </w:rPr>
              <w:t>Радиочастота</w:t>
            </w:r>
          </w:p>
        </w:tc>
      </w:tr>
      <w:tr w:rsidR="008F005D" w:rsidRPr="000D039F" w14:paraId="0F2908D6" w14:textId="77777777" w:rsidTr="006A77B7">
        <w:trPr>
          <w:trHeight w:val="285"/>
        </w:trPr>
        <w:tc>
          <w:tcPr>
            <w:tcW w:w="809" w:type="pct"/>
          </w:tcPr>
          <w:p w14:paraId="302BC79A" w14:textId="0AA88C66" w:rsidR="008F005D" w:rsidRPr="000D039F" w:rsidRDefault="008F005D" w:rsidP="002B408A">
            <w:pPr>
              <w:tabs>
                <w:tab w:val="clear" w:pos="1134"/>
              </w:tabs>
              <w:spacing w:before="40"/>
              <w:ind w:left="1418" w:hanging="1418"/>
              <w:rPr>
                <w:lang w:val="ru-RU"/>
              </w:rPr>
            </w:pPr>
            <w:r w:rsidRPr="000D039F">
              <w:rPr>
                <w:lang w:val="ru-RU"/>
              </w:rPr>
              <w:t>RFI</w:t>
            </w:r>
          </w:p>
        </w:tc>
        <w:tc>
          <w:tcPr>
            <w:tcW w:w="663" w:type="pct"/>
          </w:tcPr>
          <w:p w14:paraId="1A953EDB" w14:textId="3444BFF3" w:rsidR="008F005D" w:rsidRPr="000D039F" w:rsidRDefault="008F005D" w:rsidP="002B408A">
            <w:pPr>
              <w:tabs>
                <w:tab w:val="clear" w:pos="1134"/>
              </w:tabs>
              <w:spacing w:before="40"/>
              <w:ind w:left="1418" w:hanging="1418"/>
              <w:rPr>
                <w:lang w:val="ru-RU"/>
              </w:rPr>
            </w:pPr>
            <w:r w:rsidRPr="000D039F">
              <w:rPr>
                <w:lang w:val="ru-RU"/>
              </w:rPr>
              <w:t>РЧП</w:t>
            </w:r>
          </w:p>
        </w:tc>
        <w:tc>
          <w:tcPr>
            <w:tcW w:w="3528" w:type="pct"/>
          </w:tcPr>
          <w:p w14:paraId="6A991E37" w14:textId="4C84AEAF" w:rsidR="008F005D" w:rsidRPr="000D039F" w:rsidRDefault="008F005D" w:rsidP="002B408A">
            <w:pPr>
              <w:tabs>
                <w:tab w:val="clear" w:pos="1134"/>
              </w:tabs>
              <w:spacing w:before="40"/>
              <w:jc w:val="left"/>
              <w:rPr>
                <w:lang w:val="ru-RU"/>
              </w:rPr>
            </w:pPr>
            <w:r w:rsidRPr="000D039F">
              <w:rPr>
                <w:lang w:val="ru-RU"/>
              </w:rPr>
              <w:t>Радиочастотные помехи</w:t>
            </w:r>
          </w:p>
        </w:tc>
      </w:tr>
      <w:tr w:rsidR="008F005D" w:rsidRPr="000D039F" w14:paraId="0A935E1B" w14:textId="77777777" w:rsidTr="006A77B7">
        <w:trPr>
          <w:trHeight w:val="285"/>
        </w:trPr>
        <w:tc>
          <w:tcPr>
            <w:tcW w:w="809" w:type="pct"/>
          </w:tcPr>
          <w:p w14:paraId="5812C875" w14:textId="7F1ED95A" w:rsidR="008F005D" w:rsidRPr="000D039F" w:rsidRDefault="008F005D" w:rsidP="002B408A">
            <w:pPr>
              <w:tabs>
                <w:tab w:val="clear" w:pos="1134"/>
              </w:tabs>
              <w:spacing w:before="40"/>
              <w:ind w:left="1418" w:hanging="1418"/>
              <w:rPr>
                <w:lang w:val="ru-RU"/>
              </w:rPr>
            </w:pPr>
            <w:r w:rsidRPr="000D039F">
              <w:rPr>
                <w:lang w:val="ru-RU"/>
              </w:rPr>
              <w:t>RGB</w:t>
            </w:r>
          </w:p>
        </w:tc>
        <w:tc>
          <w:tcPr>
            <w:tcW w:w="663" w:type="pct"/>
          </w:tcPr>
          <w:p w14:paraId="63A11954" w14:textId="66B8EC26" w:rsidR="008F005D" w:rsidRPr="000D039F" w:rsidRDefault="008F005D" w:rsidP="002B408A">
            <w:pPr>
              <w:tabs>
                <w:tab w:val="clear" w:pos="1134"/>
              </w:tabs>
              <w:spacing w:before="40"/>
              <w:ind w:left="1418" w:hanging="1418"/>
              <w:rPr>
                <w:lang w:val="ru-RU"/>
              </w:rPr>
            </w:pPr>
          </w:p>
        </w:tc>
        <w:tc>
          <w:tcPr>
            <w:tcW w:w="3528" w:type="pct"/>
          </w:tcPr>
          <w:p w14:paraId="365589C7" w14:textId="269F6A58" w:rsidR="008F005D" w:rsidRPr="000D039F" w:rsidRDefault="008F005D" w:rsidP="002B408A">
            <w:pPr>
              <w:tabs>
                <w:tab w:val="clear" w:pos="1134"/>
              </w:tabs>
              <w:spacing w:before="40"/>
              <w:jc w:val="left"/>
              <w:rPr>
                <w:lang w:val="ru-RU"/>
              </w:rPr>
            </w:pPr>
            <w:r w:rsidRPr="000D039F">
              <w:rPr>
                <w:lang w:val="ru-RU"/>
              </w:rPr>
              <w:t>Красный/зеленый/синий</w:t>
            </w:r>
          </w:p>
        </w:tc>
      </w:tr>
      <w:tr w:rsidR="008F005D" w:rsidRPr="000D039F" w14:paraId="1729E187" w14:textId="77777777" w:rsidTr="006A77B7">
        <w:trPr>
          <w:trHeight w:val="285"/>
        </w:trPr>
        <w:tc>
          <w:tcPr>
            <w:tcW w:w="809" w:type="pct"/>
          </w:tcPr>
          <w:p w14:paraId="40380D56" w14:textId="5D8549A7" w:rsidR="008F005D" w:rsidRPr="000D039F" w:rsidRDefault="008F005D" w:rsidP="002B408A">
            <w:pPr>
              <w:tabs>
                <w:tab w:val="clear" w:pos="1134"/>
              </w:tabs>
              <w:spacing w:before="40"/>
              <w:ind w:left="1418" w:hanging="1418"/>
              <w:rPr>
                <w:lang w:val="ru-RU"/>
              </w:rPr>
            </w:pPr>
            <w:r w:rsidRPr="000D039F">
              <w:rPr>
                <w:lang w:val="ru-RU"/>
              </w:rPr>
              <w:t>RH</w:t>
            </w:r>
          </w:p>
        </w:tc>
        <w:tc>
          <w:tcPr>
            <w:tcW w:w="663" w:type="pct"/>
          </w:tcPr>
          <w:p w14:paraId="416460BA" w14:textId="3CBDA839" w:rsidR="008F005D" w:rsidRPr="000D039F" w:rsidRDefault="008F005D" w:rsidP="002B408A">
            <w:pPr>
              <w:tabs>
                <w:tab w:val="clear" w:pos="1134"/>
              </w:tabs>
              <w:spacing w:before="40"/>
              <w:ind w:left="1418" w:hanging="1418"/>
              <w:rPr>
                <w:lang w:val="ru-RU"/>
              </w:rPr>
            </w:pPr>
            <w:r w:rsidRPr="000D039F">
              <w:rPr>
                <w:lang w:val="ru-RU"/>
              </w:rPr>
              <w:t>ОВ</w:t>
            </w:r>
          </w:p>
        </w:tc>
        <w:tc>
          <w:tcPr>
            <w:tcW w:w="3528" w:type="pct"/>
          </w:tcPr>
          <w:p w14:paraId="42DF9A29" w14:textId="52EB64AE" w:rsidR="008F005D" w:rsidRPr="000D039F" w:rsidRDefault="008F005D" w:rsidP="002B408A">
            <w:pPr>
              <w:tabs>
                <w:tab w:val="clear" w:pos="1134"/>
              </w:tabs>
              <w:spacing w:before="40"/>
              <w:jc w:val="left"/>
              <w:rPr>
                <w:lang w:val="ru-RU"/>
              </w:rPr>
            </w:pPr>
            <w:r w:rsidRPr="000D039F">
              <w:rPr>
                <w:lang w:val="ru-RU"/>
              </w:rPr>
              <w:t>Относительная влажность</w:t>
            </w:r>
          </w:p>
        </w:tc>
      </w:tr>
      <w:tr w:rsidR="008F005D" w:rsidRPr="000D039F" w14:paraId="36515BF7" w14:textId="77777777" w:rsidTr="006A77B7">
        <w:trPr>
          <w:trHeight w:val="285"/>
        </w:trPr>
        <w:tc>
          <w:tcPr>
            <w:tcW w:w="809" w:type="pct"/>
          </w:tcPr>
          <w:p w14:paraId="4ABBEB40" w14:textId="5D678487" w:rsidR="008F005D" w:rsidRPr="000D039F" w:rsidRDefault="008F005D" w:rsidP="002B408A">
            <w:pPr>
              <w:tabs>
                <w:tab w:val="clear" w:pos="1134"/>
              </w:tabs>
              <w:spacing w:before="40"/>
              <w:ind w:left="1418" w:hanging="1418"/>
              <w:rPr>
                <w:lang w:val="ru-RU"/>
              </w:rPr>
            </w:pPr>
            <w:r w:rsidRPr="000D039F">
              <w:rPr>
                <w:lang w:val="ru-RU"/>
              </w:rPr>
              <w:t>RHCP</w:t>
            </w:r>
          </w:p>
        </w:tc>
        <w:tc>
          <w:tcPr>
            <w:tcW w:w="663" w:type="pct"/>
          </w:tcPr>
          <w:p w14:paraId="263CD171" w14:textId="5F485B46" w:rsidR="008F005D" w:rsidRPr="000D039F" w:rsidRDefault="008F005D" w:rsidP="002B408A">
            <w:pPr>
              <w:tabs>
                <w:tab w:val="clear" w:pos="1134"/>
              </w:tabs>
              <w:spacing w:before="40"/>
              <w:ind w:left="1418" w:hanging="1418"/>
              <w:rPr>
                <w:lang w:val="ru-RU"/>
              </w:rPr>
            </w:pPr>
          </w:p>
        </w:tc>
        <w:tc>
          <w:tcPr>
            <w:tcW w:w="3528" w:type="pct"/>
          </w:tcPr>
          <w:p w14:paraId="063B91B4" w14:textId="7D62971D" w:rsidR="008F005D" w:rsidRPr="000D039F" w:rsidRDefault="008F005D" w:rsidP="002B408A">
            <w:pPr>
              <w:tabs>
                <w:tab w:val="clear" w:pos="1134"/>
              </w:tabs>
              <w:spacing w:before="40"/>
              <w:jc w:val="left"/>
              <w:rPr>
                <w:lang w:val="ru-RU"/>
              </w:rPr>
            </w:pPr>
            <w:r w:rsidRPr="000D039F">
              <w:rPr>
                <w:lang w:val="ru-RU"/>
              </w:rPr>
              <w:t>Правосторонняя круговая поляризация</w:t>
            </w:r>
          </w:p>
        </w:tc>
      </w:tr>
      <w:tr w:rsidR="008F005D" w:rsidRPr="000D039F" w14:paraId="1E476363" w14:textId="77777777" w:rsidTr="006A77B7">
        <w:trPr>
          <w:trHeight w:val="285"/>
        </w:trPr>
        <w:tc>
          <w:tcPr>
            <w:tcW w:w="809" w:type="pct"/>
          </w:tcPr>
          <w:p w14:paraId="21643341" w14:textId="6754085B" w:rsidR="008F005D" w:rsidRPr="000D039F" w:rsidRDefault="008F005D" w:rsidP="002B408A">
            <w:pPr>
              <w:tabs>
                <w:tab w:val="clear" w:pos="1134"/>
              </w:tabs>
              <w:spacing w:before="40"/>
              <w:ind w:left="1418" w:hanging="1418"/>
              <w:rPr>
                <w:lang w:val="ru-RU"/>
              </w:rPr>
            </w:pPr>
            <w:r w:rsidRPr="000D039F">
              <w:rPr>
                <w:lang w:val="ru-RU"/>
              </w:rPr>
              <w:t>RMDCN</w:t>
            </w:r>
          </w:p>
        </w:tc>
        <w:tc>
          <w:tcPr>
            <w:tcW w:w="663" w:type="pct"/>
          </w:tcPr>
          <w:p w14:paraId="1C0EF877" w14:textId="33BC9D10" w:rsidR="008F005D" w:rsidRPr="000D039F" w:rsidRDefault="008F005D" w:rsidP="002B408A">
            <w:pPr>
              <w:tabs>
                <w:tab w:val="clear" w:pos="1134"/>
              </w:tabs>
              <w:spacing w:before="40"/>
              <w:ind w:left="1418" w:hanging="1418"/>
              <w:rPr>
                <w:lang w:val="ru-RU"/>
              </w:rPr>
            </w:pPr>
            <w:r w:rsidRPr="000D039F">
              <w:rPr>
                <w:lang w:val="ru-RU"/>
              </w:rPr>
              <w:t>РСПМД</w:t>
            </w:r>
          </w:p>
        </w:tc>
        <w:tc>
          <w:tcPr>
            <w:tcW w:w="3528" w:type="pct"/>
          </w:tcPr>
          <w:p w14:paraId="055EBB62" w14:textId="65E24F51" w:rsidR="008F005D" w:rsidRPr="000D039F" w:rsidRDefault="008F005D" w:rsidP="002B408A">
            <w:pPr>
              <w:tabs>
                <w:tab w:val="clear" w:pos="1134"/>
              </w:tabs>
              <w:spacing w:before="40"/>
              <w:jc w:val="left"/>
              <w:rPr>
                <w:lang w:val="ru-RU"/>
              </w:rPr>
            </w:pPr>
            <w:r w:rsidRPr="000D039F">
              <w:rPr>
                <w:lang w:val="ru-RU"/>
              </w:rPr>
              <w:t>Региональная сеть передачи метеорологических данных</w:t>
            </w:r>
          </w:p>
        </w:tc>
      </w:tr>
      <w:tr w:rsidR="008F005D" w:rsidRPr="000D039F" w14:paraId="34DECA43" w14:textId="77777777" w:rsidTr="006A77B7">
        <w:trPr>
          <w:trHeight w:val="285"/>
        </w:trPr>
        <w:tc>
          <w:tcPr>
            <w:tcW w:w="809" w:type="pct"/>
          </w:tcPr>
          <w:p w14:paraId="3797AFE1" w14:textId="1DD178AE" w:rsidR="008F005D" w:rsidRPr="000D039F" w:rsidRDefault="008F005D" w:rsidP="002B408A">
            <w:pPr>
              <w:tabs>
                <w:tab w:val="clear" w:pos="1134"/>
              </w:tabs>
              <w:spacing w:before="40"/>
              <w:ind w:left="1418" w:hanging="1418"/>
              <w:rPr>
                <w:lang w:val="ru-RU"/>
              </w:rPr>
            </w:pPr>
            <w:r w:rsidRPr="000D039F">
              <w:rPr>
                <w:lang w:val="ru-RU"/>
              </w:rPr>
              <w:t>RMS</w:t>
            </w:r>
          </w:p>
        </w:tc>
        <w:tc>
          <w:tcPr>
            <w:tcW w:w="663" w:type="pct"/>
          </w:tcPr>
          <w:p w14:paraId="51431E48" w14:textId="75E274BA" w:rsidR="008F005D" w:rsidRPr="000D039F" w:rsidRDefault="008F005D" w:rsidP="002B408A">
            <w:pPr>
              <w:tabs>
                <w:tab w:val="clear" w:pos="1134"/>
              </w:tabs>
              <w:spacing w:before="40"/>
              <w:ind w:left="1418" w:hanging="1418"/>
              <w:rPr>
                <w:lang w:val="ru-RU"/>
              </w:rPr>
            </w:pPr>
          </w:p>
        </w:tc>
        <w:tc>
          <w:tcPr>
            <w:tcW w:w="3528" w:type="pct"/>
          </w:tcPr>
          <w:p w14:paraId="16ED9E4E" w14:textId="0B960C89" w:rsidR="008F005D" w:rsidRPr="000D039F" w:rsidRDefault="008F005D" w:rsidP="002B408A">
            <w:pPr>
              <w:tabs>
                <w:tab w:val="clear" w:pos="1134"/>
              </w:tabs>
              <w:spacing w:before="40"/>
              <w:jc w:val="left"/>
              <w:rPr>
                <w:lang w:val="ru-RU"/>
              </w:rPr>
            </w:pPr>
            <w:r w:rsidRPr="000D039F">
              <w:rPr>
                <w:lang w:val="ru-RU"/>
              </w:rPr>
              <w:t>Среднеквадратическая величина</w:t>
            </w:r>
          </w:p>
        </w:tc>
      </w:tr>
      <w:tr w:rsidR="008F005D" w:rsidRPr="000D039F" w14:paraId="75D12A2A" w14:textId="77777777" w:rsidTr="006A77B7">
        <w:trPr>
          <w:trHeight w:val="285"/>
        </w:trPr>
        <w:tc>
          <w:tcPr>
            <w:tcW w:w="809" w:type="pct"/>
          </w:tcPr>
          <w:p w14:paraId="551A3E7C" w14:textId="080F7B17" w:rsidR="008F005D" w:rsidRPr="000D039F" w:rsidRDefault="008F005D" w:rsidP="002B408A">
            <w:pPr>
              <w:tabs>
                <w:tab w:val="clear" w:pos="1134"/>
              </w:tabs>
              <w:spacing w:before="40"/>
              <w:ind w:left="1418" w:hanging="1418"/>
              <w:rPr>
                <w:lang w:val="ru-RU"/>
              </w:rPr>
            </w:pPr>
            <w:r w:rsidRPr="000D039F">
              <w:rPr>
                <w:lang w:val="ru-RU"/>
              </w:rPr>
              <w:t xml:space="preserve">RPM </w:t>
            </w:r>
          </w:p>
        </w:tc>
        <w:tc>
          <w:tcPr>
            <w:tcW w:w="663" w:type="pct"/>
          </w:tcPr>
          <w:p w14:paraId="6ADBF901" w14:textId="744B770E" w:rsidR="008F005D" w:rsidRPr="000D039F" w:rsidRDefault="008F005D" w:rsidP="002B408A">
            <w:pPr>
              <w:tabs>
                <w:tab w:val="clear" w:pos="1134"/>
              </w:tabs>
              <w:spacing w:before="40"/>
              <w:ind w:left="1418" w:hanging="1418"/>
              <w:rPr>
                <w:lang w:val="ru-RU"/>
              </w:rPr>
            </w:pPr>
            <w:proofErr w:type="gramStart"/>
            <w:r w:rsidRPr="000D039F">
              <w:rPr>
                <w:lang w:val="ru-RU"/>
              </w:rPr>
              <w:t>Об./</w:t>
            </w:r>
            <w:proofErr w:type="gramEnd"/>
            <w:r w:rsidRPr="000D039F">
              <w:rPr>
                <w:lang w:val="ru-RU"/>
              </w:rPr>
              <w:t>мин</w:t>
            </w:r>
          </w:p>
        </w:tc>
        <w:tc>
          <w:tcPr>
            <w:tcW w:w="3528" w:type="pct"/>
          </w:tcPr>
          <w:p w14:paraId="13EC9307" w14:textId="0E234036" w:rsidR="008F005D" w:rsidRPr="000D039F" w:rsidRDefault="008F005D" w:rsidP="002B408A">
            <w:pPr>
              <w:tabs>
                <w:tab w:val="clear" w:pos="1134"/>
              </w:tabs>
              <w:spacing w:before="40"/>
              <w:jc w:val="left"/>
              <w:rPr>
                <w:lang w:val="ru-RU"/>
              </w:rPr>
            </w:pPr>
            <w:r w:rsidRPr="000D039F">
              <w:rPr>
                <w:lang w:val="ru-RU"/>
              </w:rPr>
              <w:t>Оборотов в минуту</w:t>
            </w:r>
          </w:p>
        </w:tc>
      </w:tr>
      <w:tr w:rsidR="008F005D" w:rsidRPr="000D039F" w14:paraId="5CC654FA" w14:textId="77777777" w:rsidTr="006A77B7">
        <w:trPr>
          <w:trHeight w:val="285"/>
        </w:trPr>
        <w:tc>
          <w:tcPr>
            <w:tcW w:w="809" w:type="pct"/>
          </w:tcPr>
          <w:p w14:paraId="13467E2B" w14:textId="54F1C698" w:rsidR="008F005D" w:rsidRPr="000D039F" w:rsidRDefault="008F005D" w:rsidP="002B408A">
            <w:pPr>
              <w:tabs>
                <w:tab w:val="clear" w:pos="1134"/>
              </w:tabs>
              <w:spacing w:before="40"/>
              <w:ind w:left="1418" w:hanging="1418"/>
              <w:rPr>
                <w:lang w:val="ru-RU"/>
              </w:rPr>
            </w:pPr>
            <w:r w:rsidRPr="000D039F">
              <w:rPr>
                <w:lang w:val="ru-RU"/>
              </w:rPr>
              <w:t>RSS</w:t>
            </w:r>
          </w:p>
        </w:tc>
        <w:tc>
          <w:tcPr>
            <w:tcW w:w="663" w:type="pct"/>
          </w:tcPr>
          <w:p w14:paraId="1262F5BD" w14:textId="0BA4FDC8" w:rsidR="008F005D" w:rsidRPr="000D039F" w:rsidRDefault="008F005D" w:rsidP="002B408A">
            <w:pPr>
              <w:tabs>
                <w:tab w:val="clear" w:pos="1134"/>
              </w:tabs>
              <w:spacing w:before="40"/>
              <w:ind w:left="1418" w:hanging="1418"/>
              <w:rPr>
                <w:lang w:val="ru-RU"/>
              </w:rPr>
            </w:pPr>
          </w:p>
        </w:tc>
        <w:tc>
          <w:tcPr>
            <w:tcW w:w="3528" w:type="pct"/>
          </w:tcPr>
          <w:p w14:paraId="797A1D63" w14:textId="6487A360" w:rsidR="008F005D" w:rsidRPr="000D039F" w:rsidRDefault="008F005D" w:rsidP="002B408A">
            <w:pPr>
              <w:tabs>
                <w:tab w:val="clear" w:pos="1134"/>
              </w:tabs>
              <w:spacing w:before="40"/>
              <w:jc w:val="left"/>
              <w:rPr>
                <w:lang w:val="ru-RU"/>
              </w:rPr>
            </w:pPr>
            <w:r w:rsidRPr="000D039F">
              <w:rPr>
                <w:lang w:val="ru-RU"/>
              </w:rPr>
              <w:t>Корень квадратный из суммы квадратов</w:t>
            </w:r>
          </w:p>
        </w:tc>
      </w:tr>
      <w:tr w:rsidR="008F005D" w:rsidRPr="000D039F" w14:paraId="592DB0D1" w14:textId="77777777" w:rsidTr="006A77B7">
        <w:trPr>
          <w:trHeight w:val="285"/>
        </w:trPr>
        <w:tc>
          <w:tcPr>
            <w:tcW w:w="809" w:type="pct"/>
          </w:tcPr>
          <w:p w14:paraId="033C7159" w14:textId="5A5C999F" w:rsidR="008F005D" w:rsidRPr="000D039F" w:rsidRDefault="008F005D" w:rsidP="002B408A">
            <w:pPr>
              <w:tabs>
                <w:tab w:val="clear" w:pos="1134"/>
              </w:tabs>
              <w:spacing w:before="40"/>
              <w:ind w:left="1418" w:hanging="1418"/>
              <w:rPr>
                <w:lang w:val="ru-RU"/>
              </w:rPr>
            </w:pPr>
            <w:r w:rsidRPr="000D039F">
              <w:rPr>
                <w:lang w:val="ru-RU"/>
              </w:rPr>
              <w:t>RSU</w:t>
            </w:r>
          </w:p>
        </w:tc>
        <w:tc>
          <w:tcPr>
            <w:tcW w:w="663" w:type="pct"/>
          </w:tcPr>
          <w:p w14:paraId="40D5238C" w14:textId="48E52069" w:rsidR="008F005D" w:rsidRPr="000D039F" w:rsidRDefault="008F005D" w:rsidP="002B408A">
            <w:pPr>
              <w:tabs>
                <w:tab w:val="clear" w:pos="1134"/>
              </w:tabs>
              <w:spacing w:before="40"/>
              <w:ind w:left="1418" w:hanging="1418"/>
              <w:rPr>
                <w:lang w:val="ru-RU"/>
              </w:rPr>
            </w:pPr>
            <w:r w:rsidRPr="000D039F">
              <w:rPr>
                <w:lang w:val="ru-RU"/>
              </w:rPr>
              <w:t>ГДЗ</w:t>
            </w:r>
          </w:p>
        </w:tc>
        <w:tc>
          <w:tcPr>
            <w:tcW w:w="3528" w:type="pct"/>
          </w:tcPr>
          <w:p w14:paraId="4BC17EE3" w14:textId="191937DC" w:rsidR="008F005D" w:rsidRPr="000D039F" w:rsidRDefault="008F005D" w:rsidP="002B408A">
            <w:pPr>
              <w:tabs>
                <w:tab w:val="clear" w:pos="1134"/>
              </w:tabs>
              <w:spacing w:before="40"/>
              <w:jc w:val="left"/>
              <w:rPr>
                <w:lang w:val="ru-RU"/>
              </w:rPr>
            </w:pPr>
            <w:r w:rsidRPr="000D039F">
              <w:rPr>
                <w:lang w:val="ru-RU"/>
              </w:rPr>
              <w:t>Группа по дистанционному зондированию</w:t>
            </w:r>
          </w:p>
        </w:tc>
      </w:tr>
      <w:tr w:rsidR="008F005D" w:rsidRPr="000D039F" w14:paraId="6C73F0E4" w14:textId="77777777" w:rsidTr="006A77B7">
        <w:trPr>
          <w:trHeight w:val="285"/>
        </w:trPr>
        <w:tc>
          <w:tcPr>
            <w:tcW w:w="809" w:type="pct"/>
          </w:tcPr>
          <w:p w14:paraId="45DC8D66" w14:textId="2D7E51E3" w:rsidR="008F005D" w:rsidRPr="000D039F" w:rsidRDefault="008F005D" w:rsidP="002B408A">
            <w:pPr>
              <w:tabs>
                <w:tab w:val="clear" w:pos="1134"/>
              </w:tabs>
              <w:spacing w:before="40"/>
              <w:ind w:left="1418" w:hanging="1418"/>
              <w:rPr>
                <w:lang w:val="ru-RU"/>
              </w:rPr>
            </w:pPr>
            <w:r w:rsidRPr="000D039F">
              <w:rPr>
                <w:lang w:val="ru-RU"/>
              </w:rPr>
              <w:t>RT</w:t>
            </w:r>
          </w:p>
        </w:tc>
        <w:tc>
          <w:tcPr>
            <w:tcW w:w="663" w:type="pct"/>
          </w:tcPr>
          <w:p w14:paraId="39295BBF" w14:textId="36ED4EAC" w:rsidR="008F005D" w:rsidRPr="000D039F" w:rsidRDefault="008F005D" w:rsidP="002B408A">
            <w:pPr>
              <w:tabs>
                <w:tab w:val="clear" w:pos="1134"/>
              </w:tabs>
              <w:spacing w:before="40"/>
              <w:ind w:left="1418" w:hanging="1418"/>
              <w:rPr>
                <w:lang w:val="ru-RU"/>
              </w:rPr>
            </w:pPr>
            <w:r w:rsidRPr="000D039F">
              <w:rPr>
                <w:lang w:val="ru-RU"/>
              </w:rPr>
              <w:t>РВ</w:t>
            </w:r>
          </w:p>
        </w:tc>
        <w:tc>
          <w:tcPr>
            <w:tcW w:w="3528" w:type="pct"/>
          </w:tcPr>
          <w:p w14:paraId="02B17220" w14:textId="48EFDFFF" w:rsidR="008F005D" w:rsidRPr="000D039F" w:rsidRDefault="008F005D" w:rsidP="002B408A">
            <w:pPr>
              <w:tabs>
                <w:tab w:val="clear" w:pos="1134"/>
              </w:tabs>
              <w:spacing w:before="40"/>
              <w:jc w:val="left"/>
              <w:rPr>
                <w:lang w:val="ru-RU"/>
              </w:rPr>
            </w:pPr>
            <w:r w:rsidRPr="000D039F">
              <w:rPr>
                <w:lang w:val="ru-RU"/>
              </w:rPr>
              <w:t>Real Time</w:t>
            </w:r>
          </w:p>
        </w:tc>
      </w:tr>
      <w:tr w:rsidR="008F005D" w:rsidRPr="000D039F" w14:paraId="76E3B420" w14:textId="77777777" w:rsidTr="006A77B7">
        <w:trPr>
          <w:trHeight w:val="285"/>
        </w:trPr>
        <w:tc>
          <w:tcPr>
            <w:tcW w:w="809" w:type="pct"/>
          </w:tcPr>
          <w:p w14:paraId="3CFD1980" w14:textId="6218453C" w:rsidR="008F005D" w:rsidRPr="000D039F" w:rsidRDefault="008F005D" w:rsidP="002B408A">
            <w:pPr>
              <w:tabs>
                <w:tab w:val="clear" w:pos="1134"/>
              </w:tabs>
              <w:spacing w:before="40"/>
              <w:ind w:left="1418" w:hanging="1418"/>
              <w:rPr>
                <w:lang w:val="ru-RU"/>
              </w:rPr>
            </w:pPr>
            <w:r w:rsidRPr="000D039F">
              <w:rPr>
                <w:lang w:val="ru-RU"/>
              </w:rPr>
              <w:t>RW</w:t>
            </w:r>
          </w:p>
        </w:tc>
        <w:tc>
          <w:tcPr>
            <w:tcW w:w="663" w:type="pct"/>
          </w:tcPr>
          <w:p w14:paraId="54C811B9" w14:textId="53A89F06" w:rsidR="008F005D" w:rsidRPr="000D039F" w:rsidRDefault="008F005D" w:rsidP="002B408A">
            <w:pPr>
              <w:tabs>
                <w:tab w:val="clear" w:pos="1134"/>
              </w:tabs>
              <w:spacing w:before="40"/>
              <w:ind w:left="1418" w:hanging="1418"/>
              <w:rPr>
                <w:lang w:val="ru-RU"/>
              </w:rPr>
            </w:pPr>
          </w:p>
        </w:tc>
        <w:tc>
          <w:tcPr>
            <w:tcW w:w="3528" w:type="pct"/>
          </w:tcPr>
          <w:p w14:paraId="1A5CD853" w14:textId="567FDD9B" w:rsidR="008F005D" w:rsidRPr="000D039F" w:rsidRDefault="008F005D" w:rsidP="002B408A">
            <w:pPr>
              <w:tabs>
                <w:tab w:val="clear" w:pos="1134"/>
              </w:tabs>
              <w:spacing w:before="40"/>
              <w:jc w:val="left"/>
              <w:rPr>
                <w:lang w:val="ru-RU"/>
              </w:rPr>
            </w:pPr>
            <w:r w:rsidRPr="000D039F">
              <w:rPr>
                <w:lang w:val="ru-RU"/>
              </w:rPr>
              <w:t>Маховик</w:t>
            </w:r>
          </w:p>
        </w:tc>
      </w:tr>
      <w:tr w:rsidR="008F005D" w:rsidRPr="000D039F" w14:paraId="34E60330" w14:textId="77777777" w:rsidTr="006A77B7">
        <w:trPr>
          <w:trHeight w:val="285"/>
        </w:trPr>
        <w:tc>
          <w:tcPr>
            <w:tcW w:w="809" w:type="pct"/>
          </w:tcPr>
          <w:p w14:paraId="1B476BD7" w14:textId="5824EB7B" w:rsidR="008F005D" w:rsidRPr="000D039F" w:rsidRDefault="008F005D" w:rsidP="002B408A">
            <w:pPr>
              <w:tabs>
                <w:tab w:val="clear" w:pos="1134"/>
              </w:tabs>
              <w:spacing w:before="40"/>
              <w:ind w:left="1418" w:hanging="1418"/>
              <w:rPr>
                <w:lang w:val="ru-RU"/>
              </w:rPr>
            </w:pPr>
            <w:r w:rsidRPr="000D039F">
              <w:rPr>
                <w:lang w:val="ru-RU"/>
              </w:rPr>
              <w:t>RWA</w:t>
            </w:r>
          </w:p>
        </w:tc>
        <w:tc>
          <w:tcPr>
            <w:tcW w:w="663" w:type="pct"/>
          </w:tcPr>
          <w:p w14:paraId="1E00E1A9" w14:textId="06E979F5" w:rsidR="008F005D" w:rsidRPr="000D039F" w:rsidRDefault="008F005D" w:rsidP="002B408A">
            <w:pPr>
              <w:tabs>
                <w:tab w:val="clear" w:pos="1134"/>
              </w:tabs>
              <w:spacing w:before="40"/>
              <w:ind w:left="1418" w:hanging="1418"/>
              <w:rPr>
                <w:lang w:val="ru-RU"/>
              </w:rPr>
            </w:pPr>
          </w:p>
        </w:tc>
        <w:tc>
          <w:tcPr>
            <w:tcW w:w="3528" w:type="pct"/>
          </w:tcPr>
          <w:p w14:paraId="22DDDFF8" w14:textId="7F1EC2FD" w:rsidR="008F005D" w:rsidRPr="000D039F" w:rsidRDefault="008F005D" w:rsidP="002B408A">
            <w:pPr>
              <w:tabs>
                <w:tab w:val="clear" w:pos="1134"/>
              </w:tabs>
              <w:spacing w:before="40"/>
              <w:jc w:val="left"/>
              <w:rPr>
                <w:lang w:val="ru-RU"/>
              </w:rPr>
            </w:pPr>
            <w:r w:rsidRPr="000D039F">
              <w:rPr>
                <w:lang w:val="ru-RU"/>
              </w:rPr>
              <w:t>Сборка маховиков</w:t>
            </w:r>
          </w:p>
        </w:tc>
      </w:tr>
      <w:tr w:rsidR="008F005D" w:rsidRPr="000D039F" w14:paraId="271F9152" w14:textId="77777777" w:rsidTr="006A77B7">
        <w:trPr>
          <w:trHeight w:val="285"/>
        </w:trPr>
        <w:tc>
          <w:tcPr>
            <w:tcW w:w="809" w:type="pct"/>
          </w:tcPr>
          <w:p w14:paraId="78A0112B" w14:textId="77777777" w:rsidR="008F005D" w:rsidRPr="000D039F" w:rsidRDefault="008F005D" w:rsidP="002B408A">
            <w:pPr>
              <w:tabs>
                <w:tab w:val="clear" w:pos="1134"/>
              </w:tabs>
              <w:spacing w:before="40"/>
              <w:ind w:left="1418" w:hanging="1418"/>
              <w:rPr>
                <w:lang w:val="ru-RU"/>
              </w:rPr>
            </w:pPr>
          </w:p>
        </w:tc>
        <w:tc>
          <w:tcPr>
            <w:tcW w:w="663" w:type="pct"/>
          </w:tcPr>
          <w:p w14:paraId="2FBF9AC7" w14:textId="77777777" w:rsidR="008F005D" w:rsidRPr="000D039F" w:rsidRDefault="008F005D" w:rsidP="002B408A">
            <w:pPr>
              <w:tabs>
                <w:tab w:val="clear" w:pos="1134"/>
              </w:tabs>
              <w:spacing w:before="40"/>
              <w:ind w:left="1418" w:hanging="1418"/>
              <w:rPr>
                <w:lang w:val="ru-RU"/>
              </w:rPr>
            </w:pPr>
          </w:p>
        </w:tc>
        <w:tc>
          <w:tcPr>
            <w:tcW w:w="3528" w:type="pct"/>
          </w:tcPr>
          <w:p w14:paraId="64A19D61" w14:textId="77777777" w:rsidR="008F005D" w:rsidRPr="000D039F" w:rsidRDefault="008F005D" w:rsidP="002B408A">
            <w:pPr>
              <w:tabs>
                <w:tab w:val="clear" w:pos="1134"/>
              </w:tabs>
              <w:spacing w:before="40"/>
              <w:jc w:val="left"/>
              <w:rPr>
                <w:lang w:val="ru-RU"/>
              </w:rPr>
            </w:pPr>
          </w:p>
        </w:tc>
      </w:tr>
      <w:tr w:rsidR="008F005D" w:rsidRPr="000D039F" w14:paraId="31E8EB3D" w14:textId="77777777" w:rsidTr="006A77B7">
        <w:trPr>
          <w:trHeight w:val="285"/>
        </w:trPr>
        <w:tc>
          <w:tcPr>
            <w:tcW w:w="809" w:type="pct"/>
          </w:tcPr>
          <w:p w14:paraId="0039C0E3" w14:textId="47218444" w:rsidR="008F005D" w:rsidRPr="000D039F" w:rsidRDefault="008F005D" w:rsidP="002B408A">
            <w:pPr>
              <w:tabs>
                <w:tab w:val="clear" w:pos="1134"/>
              </w:tabs>
              <w:spacing w:before="40"/>
              <w:ind w:left="1418" w:hanging="1418"/>
              <w:rPr>
                <w:lang w:val="ru-RU"/>
              </w:rPr>
            </w:pPr>
            <w:r w:rsidRPr="000D039F">
              <w:rPr>
                <w:b/>
                <w:bCs/>
                <w:lang w:val="ru-RU"/>
              </w:rPr>
              <w:t>S</w:t>
            </w:r>
          </w:p>
        </w:tc>
        <w:tc>
          <w:tcPr>
            <w:tcW w:w="663" w:type="pct"/>
          </w:tcPr>
          <w:p w14:paraId="42A9643C" w14:textId="77777777" w:rsidR="008F005D" w:rsidRPr="000D039F" w:rsidRDefault="008F005D" w:rsidP="002B408A">
            <w:pPr>
              <w:tabs>
                <w:tab w:val="clear" w:pos="1134"/>
              </w:tabs>
              <w:spacing w:before="40"/>
              <w:ind w:left="1418" w:hanging="1418"/>
              <w:rPr>
                <w:lang w:val="ru-RU"/>
              </w:rPr>
            </w:pPr>
          </w:p>
        </w:tc>
        <w:tc>
          <w:tcPr>
            <w:tcW w:w="3528" w:type="pct"/>
          </w:tcPr>
          <w:p w14:paraId="77772C3C" w14:textId="77777777" w:rsidR="008F005D" w:rsidRPr="000D039F" w:rsidRDefault="008F005D" w:rsidP="002B408A">
            <w:pPr>
              <w:tabs>
                <w:tab w:val="clear" w:pos="1134"/>
              </w:tabs>
              <w:spacing w:before="40"/>
              <w:jc w:val="left"/>
              <w:rPr>
                <w:lang w:val="ru-RU"/>
              </w:rPr>
            </w:pPr>
          </w:p>
        </w:tc>
      </w:tr>
      <w:tr w:rsidR="008F005D" w:rsidRPr="000D039F" w14:paraId="0A4C1E04" w14:textId="77777777" w:rsidTr="006A77B7">
        <w:trPr>
          <w:trHeight w:val="285"/>
        </w:trPr>
        <w:tc>
          <w:tcPr>
            <w:tcW w:w="809" w:type="pct"/>
          </w:tcPr>
          <w:p w14:paraId="48F14D69" w14:textId="51A8CCB1" w:rsidR="008F005D" w:rsidRPr="000D039F" w:rsidRDefault="008F005D" w:rsidP="002B408A">
            <w:pPr>
              <w:tabs>
                <w:tab w:val="clear" w:pos="1134"/>
              </w:tabs>
              <w:spacing w:before="40"/>
              <w:ind w:left="1418" w:hanging="1418"/>
              <w:rPr>
                <w:lang w:val="ru-RU"/>
              </w:rPr>
            </w:pPr>
            <w:r w:rsidRPr="000D039F">
              <w:rPr>
                <w:lang w:val="ru-RU"/>
              </w:rPr>
              <w:t>S/C</w:t>
            </w:r>
          </w:p>
        </w:tc>
        <w:tc>
          <w:tcPr>
            <w:tcW w:w="663" w:type="pct"/>
          </w:tcPr>
          <w:p w14:paraId="6C33992C" w14:textId="62C6401D" w:rsidR="008F005D" w:rsidRPr="000D039F" w:rsidRDefault="008F005D" w:rsidP="002B408A">
            <w:pPr>
              <w:tabs>
                <w:tab w:val="clear" w:pos="1134"/>
              </w:tabs>
              <w:spacing w:before="40"/>
              <w:ind w:left="1418" w:hanging="1418"/>
              <w:rPr>
                <w:i/>
                <w:iCs/>
                <w:lang w:val="ru-RU"/>
              </w:rPr>
            </w:pPr>
            <w:r w:rsidRPr="000D039F">
              <w:rPr>
                <w:i/>
                <w:iCs/>
                <w:lang w:val="ru-RU"/>
              </w:rPr>
              <w:t>К/А</w:t>
            </w:r>
          </w:p>
        </w:tc>
        <w:tc>
          <w:tcPr>
            <w:tcW w:w="3528" w:type="pct"/>
          </w:tcPr>
          <w:p w14:paraId="128819A2" w14:textId="6A9691C4" w:rsidR="008F005D" w:rsidRPr="000D039F" w:rsidRDefault="008F005D" w:rsidP="002B408A">
            <w:pPr>
              <w:tabs>
                <w:tab w:val="clear" w:pos="1134"/>
              </w:tabs>
              <w:spacing w:before="40"/>
              <w:jc w:val="left"/>
              <w:rPr>
                <w:lang w:val="ru-RU"/>
              </w:rPr>
            </w:pPr>
            <w:r w:rsidRPr="000D039F">
              <w:rPr>
                <w:lang w:val="ru-RU"/>
              </w:rPr>
              <w:t>Космический аппарат</w:t>
            </w:r>
          </w:p>
        </w:tc>
      </w:tr>
      <w:tr w:rsidR="008F005D" w:rsidRPr="000D039F" w14:paraId="37F017DA" w14:textId="77777777" w:rsidTr="006A77B7">
        <w:trPr>
          <w:trHeight w:val="285"/>
        </w:trPr>
        <w:tc>
          <w:tcPr>
            <w:tcW w:w="809" w:type="pct"/>
          </w:tcPr>
          <w:p w14:paraId="4FE8836B" w14:textId="10CFE548" w:rsidR="008F005D" w:rsidRPr="000D039F" w:rsidRDefault="008F005D" w:rsidP="002B408A">
            <w:pPr>
              <w:tabs>
                <w:tab w:val="clear" w:pos="1134"/>
              </w:tabs>
              <w:spacing w:before="40"/>
              <w:ind w:left="1418" w:hanging="1418"/>
              <w:rPr>
                <w:lang w:val="ru-RU"/>
              </w:rPr>
            </w:pPr>
            <w:r w:rsidRPr="000D039F">
              <w:rPr>
                <w:i/>
                <w:iCs/>
                <w:lang w:val="ru-RU"/>
              </w:rPr>
              <w:t>S</w:t>
            </w:r>
            <w:r w:rsidRPr="000D039F">
              <w:rPr>
                <w:lang w:val="ru-RU"/>
              </w:rPr>
              <w:t>/</w:t>
            </w:r>
            <w:r w:rsidRPr="000D039F">
              <w:rPr>
                <w:i/>
                <w:iCs/>
                <w:lang w:val="ru-RU"/>
              </w:rPr>
              <w:t>N</w:t>
            </w:r>
          </w:p>
        </w:tc>
        <w:tc>
          <w:tcPr>
            <w:tcW w:w="663" w:type="pct"/>
          </w:tcPr>
          <w:p w14:paraId="26067D15" w14:textId="2D63085C" w:rsidR="008F005D" w:rsidRPr="000D039F" w:rsidRDefault="008F005D" w:rsidP="002B408A">
            <w:pPr>
              <w:tabs>
                <w:tab w:val="clear" w:pos="1134"/>
              </w:tabs>
              <w:spacing w:before="40"/>
              <w:ind w:left="1418" w:hanging="1418"/>
              <w:rPr>
                <w:i/>
                <w:iCs/>
                <w:lang w:val="ru-RU"/>
              </w:rPr>
            </w:pPr>
            <w:r w:rsidRPr="000D039F">
              <w:rPr>
                <w:i/>
                <w:iCs/>
                <w:lang w:val="ru-RU"/>
              </w:rPr>
              <w:t>С/Ш</w:t>
            </w:r>
          </w:p>
        </w:tc>
        <w:tc>
          <w:tcPr>
            <w:tcW w:w="3528" w:type="pct"/>
          </w:tcPr>
          <w:p w14:paraId="61F966F8" w14:textId="4B448A70" w:rsidR="008F005D" w:rsidRPr="000D039F" w:rsidRDefault="008F005D" w:rsidP="002B408A">
            <w:pPr>
              <w:tabs>
                <w:tab w:val="clear" w:pos="1134"/>
              </w:tabs>
              <w:spacing w:before="40"/>
              <w:jc w:val="left"/>
              <w:rPr>
                <w:lang w:val="ru-RU"/>
              </w:rPr>
            </w:pPr>
            <w:r w:rsidRPr="000D039F">
              <w:rPr>
                <w:lang w:val="ru-RU"/>
              </w:rPr>
              <w:t>Отношение сигнал-шум</w:t>
            </w:r>
          </w:p>
        </w:tc>
      </w:tr>
      <w:tr w:rsidR="008F005D" w:rsidRPr="000D039F" w14:paraId="63823E3D" w14:textId="77777777" w:rsidTr="006A77B7">
        <w:trPr>
          <w:trHeight w:val="285"/>
        </w:trPr>
        <w:tc>
          <w:tcPr>
            <w:tcW w:w="809" w:type="pct"/>
          </w:tcPr>
          <w:p w14:paraId="2AC8B907" w14:textId="169AA68B" w:rsidR="008F005D" w:rsidRPr="000D039F" w:rsidRDefault="008F005D" w:rsidP="002B408A">
            <w:pPr>
              <w:tabs>
                <w:tab w:val="clear" w:pos="1134"/>
              </w:tabs>
              <w:spacing w:before="40"/>
              <w:ind w:left="1418" w:hanging="1418"/>
              <w:rPr>
                <w:i/>
                <w:iCs/>
                <w:lang w:val="ru-RU"/>
              </w:rPr>
            </w:pPr>
            <w:r w:rsidRPr="000D039F">
              <w:rPr>
                <w:i/>
                <w:iCs/>
                <w:lang w:val="ru-RU"/>
              </w:rPr>
              <w:t>S</w:t>
            </w:r>
            <w:r w:rsidRPr="000D039F">
              <w:rPr>
                <w:lang w:val="ru-RU"/>
              </w:rPr>
              <w:t>/</w:t>
            </w:r>
            <w:r w:rsidRPr="000D039F">
              <w:rPr>
                <w:i/>
                <w:iCs/>
                <w:lang w:val="ru-RU"/>
              </w:rPr>
              <w:t>N</w:t>
            </w:r>
            <w:r w:rsidRPr="000D039F">
              <w:rPr>
                <w:vertAlign w:val="subscript"/>
                <w:lang w:val="ru-RU"/>
              </w:rPr>
              <w:t>0</w:t>
            </w:r>
          </w:p>
        </w:tc>
        <w:tc>
          <w:tcPr>
            <w:tcW w:w="663" w:type="pct"/>
          </w:tcPr>
          <w:p w14:paraId="716F0487" w14:textId="1F7FBC70" w:rsidR="008F005D" w:rsidRPr="000D039F" w:rsidRDefault="008F005D" w:rsidP="002B408A">
            <w:pPr>
              <w:tabs>
                <w:tab w:val="clear" w:pos="1134"/>
              </w:tabs>
              <w:spacing w:before="40"/>
              <w:ind w:left="1418" w:hanging="1418"/>
              <w:rPr>
                <w:i/>
                <w:iCs/>
                <w:lang w:val="ru-RU"/>
              </w:rPr>
            </w:pPr>
            <w:r w:rsidRPr="000D039F">
              <w:rPr>
                <w:i/>
                <w:iCs/>
                <w:lang w:val="ru-RU"/>
              </w:rPr>
              <w:t>С/Ш</w:t>
            </w:r>
            <w:r w:rsidRPr="000D039F">
              <w:rPr>
                <w:vertAlign w:val="subscript"/>
                <w:lang w:val="ru-RU"/>
              </w:rPr>
              <w:t>0</w:t>
            </w:r>
          </w:p>
        </w:tc>
        <w:tc>
          <w:tcPr>
            <w:tcW w:w="3528" w:type="pct"/>
          </w:tcPr>
          <w:p w14:paraId="4B0D97B8" w14:textId="026CCEB0" w:rsidR="008F005D" w:rsidRPr="000D039F" w:rsidRDefault="008F005D" w:rsidP="002B408A">
            <w:pPr>
              <w:tabs>
                <w:tab w:val="clear" w:pos="1134"/>
              </w:tabs>
              <w:spacing w:before="40"/>
              <w:jc w:val="left"/>
              <w:rPr>
                <w:lang w:val="ru-RU"/>
              </w:rPr>
            </w:pPr>
            <w:r w:rsidRPr="000D039F">
              <w:rPr>
                <w:lang w:val="ru-RU"/>
              </w:rPr>
              <w:t>Отношение сигнала к плотности шума</w:t>
            </w:r>
          </w:p>
        </w:tc>
      </w:tr>
      <w:tr w:rsidR="008F005D" w:rsidRPr="000D039F" w14:paraId="0E9366F6" w14:textId="77777777" w:rsidTr="006A77B7">
        <w:trPr>
          <w:trHeight w:val="285"/>
        </w:trPr>
        <w:tc>
          <w:tcPr>
            <w:tcW w:w="809" w:type="pct"/>
          </w:tcPr>
          <w:p w14:paraId="2F39E7CE" w14:textId="47E19939" w:rsidR="008F005D" w:rsidRPr="000D039F" w:rsidRDefault="008F005D" w:rsidP="002B408A">
            <w:pPr>
              <w:tabs>
                <w:tab w:val="clear" w:pos="1134"/>
              </w:tabs>
              <w:spacing w:before="40"/>
              <w:ind w:left="1418" w:hanging="1418"/>
              <w:rPr>
                <w:i/>
                <w:iCs/>
                <w:lang w:val="ru-RU"/>
              </w:rPr>
            </w:pPr>
            <w:r w:rsidRPr="000D039F">
              <w:rPr>
                <w:lang w:val="ru-RU"/>
              </w:rPr>
              <w:t>S-VAS</w:t>
            </w:r>
          </w:p>
        </w:tc>
        <w:tc>
          <w:tcPr>
            <w:tcW w:w="663" w:type="pct"/>
          </w:tcPr>
          <w:p w14:paraId="5B7EA4DF" w14:textId="45F85823" w:rsidR="008F005D" w:rsidRPr="000D039F" w:rsidRDefault="008F005D" w:rsidP="002B408A">
            <w:pPr>
              <w:tabs>
                <w:tab w:val="clear" w:pos="1134"/>
              </w:tabs>
              <w:spacing w:before="40"/>
              <w:ind w:left="1418" w:hanging="1418"/>
              <w:rPr>
                <w:lang w:val="ru-RU"/>
              </w:rPr>
            </w:pPr>
          </w:p>
        </w:tc>
        <w:tc>
          <w:tcPr>
            <w:tcW w:w="3528" w:type="pct"/>
          </w:tcPr>
          <w:p w14:paraId="2487F374" w14:textId="3048B457" w:rsidR="008F005D" w:rsidRPr="000D039F" w:rsidRDefault="008F005D" w:rsidP="002B408A">
            <w:pPr>
              <w:tabs>
                <w:tab w:val="clear" w:pos="1134"/>
              </w:tabs>
              <w:spacing w:before="40"/>
              <w:jc w:val="left"/>
              <w:rPr>
                <w:lang w:val="ru-RU"/>
              </w:rPr>
            </w:pPr>
            <w:r w:rsidRPr="000D039F">
              <w:rPr>
                <w:lang w:val="ru-RU"/>
              </w:rPr>
              <w:t>Атмосферный зонд с радиометром вращательного сканирования в расширенных видимом и инфракрасном диапазонах</w:t>
            </w:r>
          </w:p>
        </w:tc>
      </w:tr>
      <w:tr w:rsidR="008F005D" w:rsidRPr="000D039F" w14:paraId="65DF33E4" w14:textId="77777777" w:rsidTr="006A77B7">
        <w:trPr>
          <w:trHeight w:val="285"/>
        </w:trPr>
        <w:tc>
          <w:tcPr>
            <w:tcW w:w="809" w:type="pct"/>
          </w:tcPr>
          <w:p w14:paraId="2C50CC5E" w14:textId="3ED6976E" w:rsidR="008F005D" w:rsidRPr="000D039F" w:rsidRDefault="008F005D" w:rsidP="002B408A">
            <w:pPr>
              <w:tabs>
                <w:tab w:val="clear" w:pos="1134"/>
              </w:tabs>
              <w:spacing w:before="40"/>
              <w:ind w:left="1418" w:hanging="1418"/>
              <w:rPr>
                <w:lang w:val="ru-RU"/>
              </w:rPr>
            </w:pPr>
            <w:r w:rsidRPr="000D039F">
              <w:rPr>
                <w:lang w:val="ru-RU"/>
              </w:rPr>
              <w:t>S-VISSR</w:t>
            </w:r>
          </w:p>
        </w:tc>
        <w:tc>
          <w:tcPr>
            <w:tcW w:w="663" w:type="pct"/>
          </w:tcPr>
          <w:p w14:paraId="32BD08FE" w14:textId="703B4D10" w:rsidR="008F005D" w:rsidRPr="000D039F" w:rsidRDefault="008F005D" w:rsidP="002B408A">
            <w:pPr>
              <w:tabs>
                <w:tab w:val="clear" w:pos="1134"/>
              </w:tabs>
              <w:spacing w:before="40"/>
              <w:ind w:left="1418" w:hanging="1418"/>
              <w:rPr>
                <w:lang w:val="ru-RU"/>
              </w:rPr>
            </w:pPr>
            <w:r w:rsidRPr="000D039F">
              <w:rPr>
                <w:lang w:val="ru-RU"/>
              </w:rPr>
              <w:t>С-ВИССР</w:t>
            </w:r>
          </w:p>
        </w:tc>
        <w:tc>
          <w:tcPr>
            <w:tcW w:w="3528" w:type="pct"/>
          </w:tcPr>
          <w:p w14:paraId="190EBFC2" w14:textId="2E084863" w:rsidR="008F005D" w:rsidRPr="000D039F" w:rsidRDefault="008F005D" w:rsidP="002B408A">
            <w:pPr>
              <w:tabs>
                <w:tab w:val="clear" w:pos="1134"/>
              </w:tabs>
              <w:spacing w:before="40"/>
              <w:jc w:val="left"/>
              <w:rPr>
                <w:lang w:val="ru-RU"/>
              </w:rPr>
            </w:pPr>
            <w:r w:rsidRPr="000D039F">
              <w:rPr>
                <w:lang w:val="ru-RU"/>
              </w:rPr>
              <w:t>Радиометр вращательного сканирования в видимом и инфракрасном диапазонах с растянутым диапазоном</w:t>
            </w:r>
          </w:p>
        </w:tc>
      </w:tr>
      <w:tr w:rsidR="008F005D" w:rsidRPr="000D039F" w14:paraId="77C0745B" w14:textId="77777777" w:rsidTr="006A77B7">
        <w:trPr>
          <w:trHeight w:val="285"/>
        </w:trPr>
        <w:tc>
          <w:tcPr>
            <w:tcW w:w="809" w:type="pct"/>
          </w:tcPr>
          <w:p w14:paraId="2332373D" w14:textId="2D3CD14E" w:rsidR="008F005D" w:rsidRPr="000D039F" w:rsidRDefault="008F005D" w:rsidP="002B408A">
            <w:pPr>
              <w:tabs>
                <w:tab w:val="clear" w:pos="1134"/>
              </w:tabs>
              <w:spacing w:before="40"/>
              <w:ind w:left="1418" w:hanging="1418"/>
              <w:rPr>
                <w:lang w:val="ru-RU"/>
              </w:rPr>
            </w:pPr>
            <w:r w:rsidRPr="000D039F">
              <w:rPr>
                <w:lang w:val="ru-RU"/>
              </w:rPr>
              <w:t>SAD</w:t>
            </w:r>
          </w:p>
        </w:tc>
        <w:tc>
          <w:tcPr>
            <w:tcW w:w="663" w:type="pct"/>
          </w:tcPr>
          <w:p w14:paraId="587DDEA0" w14:textId="0112BCC0" w:rsidR="008F005D" w:rsidRPr="000D039F" w:rsidRDefault="008F005D" w:rsidP="002B408A">
            <w:pPr>
              <w:tabs>
                <w:tab w:val="clear" w:pos="1134"/>
              </w:tabs>
              <w:spacing w:before="40"/>
              <w:ind w:left="1418" w:hanging="1418"/>
              <w:rPr>
                <w:lang w:val="ru-RU"/>
              </w:rPr>
            </w:pPr>
          </w:p>
        </w:tc>
        <w:tc>
          <w:tcPr>
            <w:tcW w:w="3528" w:type="pct"/>
          </w:tcPr>
          <w:p w14:paraId="6FD27431" w14:textId="097B0FE9" w:rsidR="008F005D" w:rsidRPr="000D039F" w:rsidRDefault="008F005D" w:rsidP="002B408A">
            <w:pPr>
              <w:tabs>
                <w:tab w:val="clear" w:pos="1134"/>
              </w:tabs>
              <w:spacing w:before="40"/>
              <w:jc w:val="left"/>
              <w:rPr>
                <w:lang w:val="ru-RU"/>
              </w:rPr>
            </w:pPr>
            <w:r w:rsidRPr="000D039F">
              <w:rPr>
                <w:lang w:val="ru-RU"/>
              </w:rPr>
              <w:t>Данные зонда/вспомогательные данные</w:t>
            </w:r>
          </w:p>
        </w:tc>
      </w:tr>
      <w:tr w:rsidR="008F005D" w:rsidRPr="000D039F" w14:paraId="767FC6F4" w14:textId="77777777" w:rsidTr="006A77B7">
        <w:trPr>
          <w:trHeight w:val="285"/>
        </w:trPr>
        <w:tc>
          <w:tcPr>
            <w:tcW w:w="809" w:type="pct"/>
          </w:tcPr>
          <w:p w14:paraId="507BFD1F" w14:textId="1F006AC4" w:rsidR="008F005D" w:rsidRPr="000D039F" w:rsidRDefault="008F005D" w:rsidP="002B408A">
            <w:pPr>
              <w:tabs>
                <w:tab w:val="clear" w:pos="1134"/>
              </w:tabs>
              <w:spacing w:before="40"/>
              <w:ind w:left="1418" w:hanging="1418"/>
              <w:rPr>
                <w:lang w:val="ru-RU"/>
              </w:rPr>
            </w:pPr>
            <w:r w:rsidRPr="000D039F">
              <w:rPr>
                <w:lang w:val="ru-RU"/>
              </w:rPr>
              <w:t>SAGE</w:t>
            </w:r>
          </w:p>
        </w:tc>
        <w:tc>
          <w:tcPr>
            <w:tcW w:w="663" w:type="pct"/>
          </w:tcPr>
          <w:p w14:paraId="3FAA5EBC" w14:textId="511E0355" w:rsidR="008F005D" w:rsidRPr="000D039F" w:rsidRDefault="008F005D" w:rsidP="002B408A">
            <w:pPr>
              <w:tabs>
                <w:tab w:val="clear" w:pos="1134"/>
              </w:tabs>
              <w:spacing w:before="40"/>
              <w:ind w:left="1418" w:hanging="1418"/>
              <w:rPr>
                <w:lang w:val="ru-RU"/>
              </w:rPr>
            </w:pPr>
            <w:r w:rsidRPr="000D039F">
              <w:rPr>
                <w:lang w:val="ru-RU"/>
              </w:rPr>
              <w:t>СЕЙДЖ</w:t>
            </w:r>
          </w:p>
        </w:tc>
        <w:tc>
          <w:tcPr>
            <w:tcW w:w="3528" w:type="pct"/>
          </w:tcPr>
          <w:p w14:paraId="06012F49" w14:textId="0772BBBC" w:rsidR="008F005D" w:rsidRPr="000D039F" w:rsidRDefault="008F005D" w:rsidP="002B408A">
            <w:pPr>
              <w:tabs>
                <w:tab w:val="clear" w:pos="1134"/>
              </w:tabs>
              <w:spacing w:before="40"/>
              <w:jc w:val="left"/>
              <w:rPr>
                <w:lang w:val="ru-RU"/>
              </w:rPr>
            </w:pPr>
            <w:r w:rsidRPr="000D039F">
              <w:rPr>
                <w:lang w:val="ru-RU"/>
              </w:rPr>
              <w:t>Эксперимент по стратосферному аэрозолю и газам</w:t>
            </w:r>
          </w:p>
        </w:tc>
      </w:tr>
      <w:tr w:rsidR="00A11A04" w:rsidRPr="000D039F" w14:paraId="1126AEC1" w14:textId="77777777" w:rsidTr="00730822">
        <w:trPr>
          <w:trHeight w:val="285"/>
        </w:trPr>
        <w:tc>
          <w:tcPr>
            <w:tcW w:w="809" w:type="pct"/>
          </w:tcPr>
          <w:p w14:paraId="7EB1BD73" w14:textId="17C67E77" w:rsidR="00A11A04" w:rsidRPr="000D039F" w:rsidRDefault="00A11A04" w:rsidP="00A11A04">
            <w:pPr>
              <w:keepNext/>
              <w:keepLines/>
              <w:tabs>
                <w:tab w:val="clear" w:pos="1134"/>
              </w:tabs>
              <w:spacing w:before="40"/>
              <w:ind w:left="1418" w:hanging="1418"/>
              <w:rPr>
                <w:lang w:val="ru-RU"/>
              </w:rPr>
            </w:pPr>
            <w:r w:rsidRPr="000D039F">
              <w:rPr>
                <w:lang w:val="ru-RU"/>
              </w:rPr>
              <w:lastRenderedPageBreak/>
              <w:t>SAR</w:t>
            </w:r>
          </w:p>
        </w:tc>
        <w:tc>
          <w:tcPr>
            <w:tcW w:w="663" w:type="pct"/>
          </w:tcPr>
          <w:p w14:paraId="03BDD8B2" w14:textId="34EE676F" w:rsidR="00A11A04" w:rsidRPr="000D039F" w:rsidRDefault="00A11A04" w:rsidP="00A11A04">
            <w:pPr>
              <w:keepNext/>
              <w:keepLines/>
              <w:tabs>
                <w:tab w:val="clear" w:pos="1134"/>
              </w:tabs>
              <w:spacing w:before="40"/>
              <w:ind w:left="1418" w:hanging="1418"/>
              <w:rPr>
                <w:lang w:val="ru-RU"/>
              </w:rPr>
            </w:pPr>
          </w:p>
        </w:tc>
        <w:tc>
          <w:tcPr>
            <w:tcW w:w="3528" w:type="pct"/>
          </w:tcPr>
          <w:p w14:paraId="252ED824" w14:textId="77777777" w:rsidR="00A11A04" w:rsidRPr="000D039F" w:rsidRDefault="00A11A04" w:rsidP="00A11A04">
            <w:pPr>
              <w:keepNext/>
              <w:keepLines/>
              <w:tabs>
                <w:tab w:val="clear" w:pos="1134"/>
              </w:tabs>
              <w:spacing w:before="40"/>
              <w:jc w:val="left"/>
              <w:rPr>
                <w:lang w:val="ru-RU"/>
              </w:rPr>
            </w:pPr>
            <w:r w:rsidRPr="000D039F">
              <w:rPr>
                <w:lang w:val="ru-RU"/>
              </w:rPr>
              <w:t>Поиск и спасание</w:t>
            </w:r>
          </w:p>
        </w:tc>
      </w:tr>
      <w:tr w:rsidR="008F005D" w:rsidRPr="000D039F" w14:paraId="759F5EB7" w14:textId="77777777" w:rsidTr="006A77B7">
        <w:trPr>
          <w:trHeight w:val="285"/>
        </w:trPr>
        <w:tc>
          <w:tcPr>
            <w:tcW w:w="809" w:type="pct"/>
          </w:tcPr>
          <w:p w14:paraId="3CB55E2C" w14:textId="2A72F8FB" w:rsidR="008F005D" w:rsidRPr="000D039F" w:rsidRDefault="008F005D" w:rsidP="002B408A">
            <w:pPr>
              <w:tabs>
                <w:tab w:val="clear" w:pos="1134"/>
              </w:tabs>
              <w:spacing w:before="40"/>
              <w:ind w:left="1418" w:hanging="1418"/>
              <w:rPr>
                <w:lang w:val="ru-RU"/>
              </w:rPr>
            </w:pPr>
          </w:p>
        </w:tc>
        <w:tc>
          <w:tcPr>
            <w:tcW w:w="663" w:type="pct"/>
          </w:tcPr>
          <w:p w14:paraId="14EA8325" w14:textId="5798C555" w:rsidR="008F005D" w:rsidRPr="000D039F" w:rsidRDefault="008F005D" w:rsidP="002B408A">
            <w:pPr>
              <w:tabs>
                <w:tab w:val="clear" w:pos="1134"/>
              </w:tabs>
              <w:spacing w:before="40"/>
              <w:ind w:left="1418" w:hanging="1418"/>
              <w:rPr>
                <w:lang w:val="ru-RU"/>
              </w:rPr>
            </w:pPr>
            <w:r w:rsidRPr="000D039F">
              <w:rPr>
                <w:lang w:val="ru-RU"/>
              </w:rPr>
              <w:t>РСА</w:t>
            </w:r>
          </w:p>
        </w:tc>
        <w:tc>
          <w:tcPr>
            <w:tcW w:w="3528" w:type="pct"/>
          </w:tcPr>
          <w:p w14:paraId="03B5EF06" w14:textId="1AD723E6" w:rsidR="008F005D" w:rsidRPr="000D039F" w:rsidRDefault="008F005D" w:rsidP="002B408A">
            <w:pPr>
              <w:tabs>
                <w:tab w:val="clear" w:pos="1134"/>
              </w:tabs>
              <w:spacing w:before="40"/>
              <w:jc w:val="left"/>
              <w:rPr>
                <w:lang w:val="ru-RU"/>
              </w:rPr>
            </w:pPr>
            <w:r w:rsidRPr="000D039F">
              <w:rPr>
                <w:lang w:val="ru-RU"/>
              </w:rPr>
              <w:t>Радиолокатор с синтезированной апертурой</w:t>
            </w:r>
          </w:p>
        </w:tc>
      </w:tr>
      <w:tr w:rsidR="002F5B15" w:rsidRPr="000D039F" w14:paraId="1E4B2698" w14:textId="77777777" w:rsidTr="006A77B7">
        <w:trPr>
          <w:trHeight w:val="285"/>
        </w:trPr>
        <w:tc>
          <w:tcPr>
            <w:tcW w:w="809" w:type="pct"/>
          </w:tcPr>
          <w:p w14:paraId="2BE8B9D5" w14:textId="44145296" w:rsidR="002F5B15" w:rsidRPr="000D039F" w:rsidRDefault="002F5B15" w:rsidP="002B408A">
            <w:pPr>
              <w:tabs>
                <w:tab w:val="clear" w:pos="1134"/>
              </w:tabs>
              <w:spacing w:before="40"/>
              <w:ind w:left="1418" w:hanging="1418"/>
              <w:rPr>
                <w:lang w:val="ru-RU"/>
              </w:rPr>
            </w:pPr>
            <w:r w:rsidRPr="000D039F">
              <w:rPr>
                <w:lang w:val="ru-RU"/>
              </w:rPr>
              <w:t>SARSAT</w:t>
            </w:r>
          </w:p>
        </w:tc>
        <w:tc>
          <w:tcPr>
            <w:tcW w:w="663" w:type="pct"/>
          </w:tcPr>
          <w:p w14:paraId="1A2DD821" w14:textId="6E3C9A48" w:rsidR="002F5B15" w:rsidRPr="000D039F" w:rsidRDefault="002F5B15" w:rsidP="002B408A">
            <w:pPr>
              <w:tabs>
                <w:tab w:val="clear" w:pos="1134"/>
              </w:tabs>
              <w:spacing w:before="40"/>
              <w:ind w:left="1418" w:hanging="1418"/>
              <w:rPr>
                <w:lang w:val="ru-RU"/>
              </w:rPr>
            </w:pPr>
            <w:r w:rsidRPr="000D039F">
              <w:rPr>
                <w:lang w:val="ru-RU"/>
              </w:rPr>
              <w:t>САРСАТ</w:t>
            </w:r>
          </w:p>
        </w:tc>
        <w:tc>
          <w:tcPr>
            <w:tcW w:w="3528" w:type="pct"/>
          </w:tcPr>
          <w:p w14:paraId="6BC922DB" w14:textId="2E73ED1D" w:rsidR="002F5B15" w:rsidRPr="000D039F" w:rsidRDefault="002F5B15" w:rsidP="002B408A">
            <w:pPr>
              <w:tabs>
                <w:tab w:val="clear" w:pos="1134"/>
              </w:tabs>
              <w:spacing w:before="40"/>
              <w:jc w:val="left"/>
              <w:rPr>
                <w:lang w:val="ru-RU"/>
              </w:rPr>
            </w:pPr>
            <w:r w:rsidRPr="000D039F">
              <w:rPr>
                <w:lang w:val="ru-RU"/>
              </w:rPr>
              <w:t>Космическая система поиска терпящих бедствие судов и самол</w:t>
            </w:r>
            <w:r w:rsidR="00A11A04" w:rsidRPr="000D039F">
              <w:rPr>
                <w:lang w:val="ru-RU"/>
              </w:rPr>
              <w:t>е</w:t>
            </w:r>
            <w:r w:rsidRPr="000D039F">
              <w:rPr>
                <w:lang w:val="ru-RU"/>
              </w:rPr>
              <w:t>тов; см.</w:t>
            </w:r>
            <w:r w:rsidR="00A11A04" w:rsidRPr="000D039F">
              <w:rPr>
                <w:lang w:val="ru-RU"/>
              </w:rPr>
              <w:t> </w:t>
            </w:r>
            <w:r w:rsidRPr="000D039F">
              <w:rPr>
                <w:lang w:val="ru-RU"/>
              </w:rPr>
              <w:t>КОСПАС</w:t>
            </w:r>
          </w:p>
        </w:tc>
      </w:tr>
      <w:tr w:rsidR="002F5B15" w:rsidRPr="000D039F" w14:paraId="2F64A5C0" w14:textId="77777777" w:rsidTr="006A77B7">
        <w:trPr>
          <w:trHeight w:val="285"/>
        </w:trPr>
        <w:tc>
          <w:tcPr>
            <w:tcW w:w="809" w:type="pct"/>
          </w:tcPr>
          <w:p w14:paraId="685252B9" w14:textId="433779E3" w:rsidR="002F5B15" w:rsidRPr="000D039F" w:rsidRDefault="002F5B15" w:rsidP="002B408A">
            <w:pPr>
              <w:tabs>
                <w:tab w:val="clear" w:pos="1134"/>
              </w:tabs>
              <w:spacing w:before="40"/>
              <w:ind w:left="1418" w:hanging="1418"/>
              <w:rPr>
                <w:lang w:val="ru-RU"/>
              </w:rPr>
            </w:pPr>
            <w:r w:rsidRPr="000D039F">
              <w:rPr>
                <w:lang w:val="ru-RU"/>
              </w:rPr>
              <w:t>SATCOM</w:t>
            </w:r>
          </w:p>
        </w:tc>
        <w:tc>
          <w:tcPr>
            <w:tcW w:w="663" w:type="pct"/>
          </w:tcPr>
          <w:p w14:paraId="393C7985" w14:textId="25F7A1E9" w:rsidR="002F5B15" w:rsidRPr="000D039F" w:rsidRDefault="002F5B15" w:rsidP="002B408A">
            <w:pPr>
              <w:tabs>
                <w:tab w:val="clear" w:pos="1134"/>
              </w:tabs>
              <w:spacing w:before="40"/>
              <w:ind w:left="1418" w:hanging="1418"/>
              <w:rPr>
                <w:lang w:val="ru-RU"/>
              </w:rPr>
            </w:pPr>
            <w:r w:rsidRPr="000D039F">
              <w:rPr>
                <w:lang w:val="ru-RU"/>
              </w:rPr>
              <w:t>САТКОМ</w:t>
            </w:r>
          </w:p>
        </w:tc>
        <w:tc>
          <w:tcPr>
            <w:tcW w:w="3528" w:type="pct"/>
          </w:tcPr>
          <w:p w14:paraId="600EB5E3" w14:textId="7827035D" w:rsidR="002F5B15" w:rsidRPr="000D039F" w:rsidRDefault="002F5B15" w:rsidP="002B408A">
            <w:pPr>
              <w:tabs>
                <w:tab w:val="clear" w:pos="1134"/>
              </w:tabs>
              <w:spacing w:before="40"/>
              <w:jc w:val="left"/>
              <w:rPr>
                <w:lang w:val="ru-RU"/>
              </w:rPr>
            </w:pPr>
            <w:r w:rsidRPr="000D039F">
              <w:rPr>
                <w:lang w:val="ru-RU"/>
              </w:rPr>
              <w:t>Спутниковая связь</w:t>
            </w:r>
          </w:p>
        </w:tc>
      </w:tr>
      <w:tr w:rsidR="002F5B15" w:rsidRPr="000D039F" w14:paraId="295C474C" w14:textId="77777777" w:rsidTr="006A77B7">
        <w:trPr>
          <w:trHeight w:val="285"/>
        </w:trPr>
        <w:tc>
          <w:tcPr>
            <w:tcW w:w="809" w:type="pct"/>
          </w:tcPr>
          <w:p w14:paraId="09DF323F" w14:textId="5427F604" w:rsidR="002F5B15" w:rsidRPr="000D039F" w:rsidRDefault="002F5B15" w:rsidP="002B408A">
            <w:pPr>
              <w:tabs>
                <w:tab w:val="clear" w:pos="1134"/>
              </w:tabs>
              <w:spacing w:before="40"/>
              <w:ind w:left="1418" w:hanging="1418"/>
              <w:rPr>
                <w:lang w:val="ru-RU"/>
              </w:rPr>
            </w:pPr>
            <w:r w:rsidRPr="000D039F">
              <w:rPr>
                <w:lang w:val="ru-RU"/>
              </w:rPr>
              <w:t>SBUV</w:t>
            </w:r>
          </w:p>
        </w:tc>
        <w:tc>
          <w:tcPr>
            <w:tcW w:w="663" w:type="pct"/>
          </w:tcPr>
          <w:p w14:paraId="52976404" w14:textId="280B34E6" w:rsidR="002F5B15" w:rsidRPr="000D039F" w:rsidRDefault="002F5B15" w:rsidP="002B408A">
            <w:pPr>
              <w:tabs>
                <w:tab w:val="clear" w:pos="1134"/>
              </w:tabs>
              <w:spacing w:before="40"/>
              <w:ind w:left="1418" w:hanging="1418"/>
              <w:rPr>
                <w:lang w:val="ru-RU"/>
              </w:rPr>
            </w:pPr>
            <w:r w:rsidRPr="000D039F">
              <w:rPr>
                <w:lang w:val="ru-RU"/>
              </w:rPr>
              <w:t>СУФОР</w:t>
            </w:r>
          </w:p>
        </w:tc>
        <w:tc>
          <w:tcPr>
            <w:tcW w:w="3528" w:type="pct"/>
          </w:tcPr>
          <w:p w14:paraId="14E4D216" w14:textId="0BB8F8F1" w:rsidR="002F5B15" w:rsidRPr="000D039F" w:rsidRDefault="002F5B15" w:rsidP="002B408A">
            <w:pPr>
              <w:tabs>
                <w:tab w:val="clear" w:pos="1134"/>
              </w:tabs>
              <w:spacing w:before="40"/>
              <w:jc w:val="left"/>
              <w:rPr>
                <w:lang w:val="ru-RU"/>
              </w:rPr>
            </w:pPr>
            <w:r w:rsidRPr="000D039F">
              <w:rPr>
                <w:lang w:val="ru-RU"/>
              </w:rPr>
              <w:t>Солнечное ультрафиолетовое излучение обратного рассеяния</w:t>
            </w:r>
          </w:p>
        </w:tc>
      </w:tr>
      <w:tr w:rsidR="002F5B15" w:rsidRPr="000D039F" w14:paraId="0D8A9AA6" w14:textId="77777777" w:rsidTr="006A77B7">
        <w:trPr>
          <w:trHeight w:val="285"/>
        </w:trPr>
        <w:tc>
          <w:tcPr>
            <w:tcW w:w="809" w:type="pct"/>
          </w:tcPr>
          <w:p w14:paraId="21BA84D0" w14:textId="195B9AB0" w:rsidR="002F5B15" w:rsidRPr="000D039F" w:rsidRDefault="002F5B15" w:rsidP="002B408A">
            <w:pPr>
              <w:tabs>
                <w:tab w:val="clear" w:pos="1134"/>
              </w:tabs>
              <w:spacing w:before="40"/>
              <w:ind w:left="1418" w:hanging="1418"/>
              <w:rPr>
                <w:lang w:val="ru-RU"/>
              </w:rPr>
            </w:pPr>
            <w:r w:rsidRPr="000D039F">
              <w:rPr>
                <w:i/>
                <w:iCs/>
                <w:lang w:val="ru-RU"/>
              </w:rPr>
              <w:t>SC</w:t>
            </w:r>
            <w:r w:rsidRPr="000D039F">
              <w:rPr>
                <w:lang w:val="ru-RU"/>
              </w:rPr>
              <w:t>/</w:t>
            </w:r>
            <w:r w:rsidRPr="000D039F">
              <w:rPr>
                <w:i/>
                <w:iCs/>
                <w:lang w:val="ru-RU"/>
              </w:rPr>
              <w:t>N</w:t>
            </w:r>
            <w:r w:rsidRPr="000D039F">
              <w:rPr>
                <w:position w:val="-4"/>
                <w:sz w:val="16"/>
                <w:lang w:val="ru-RU"/>
              </w:rPr>
              <w:t>0</w:t>
            </w:r>
          </w:p>
        </w:tc>
        <w:tc>
          <w:tcPr>
            <w:tcW w:w="663" w:type="pct"/>
          </w:tcPr>
          <w:p w14:paraId="0B85F090" w14:textId="5BE9F345" w:rsidR="002F5B15" w:rsidRPr="000D039F" w:rsidRDefault="002F5B15" w:rsidP="002B408A">
            <w:pPr>
              <w:tabs>
                <w:tab w:val="clear" w:pos="1134"/>
              </w:tabs>
              <w:spacing w:before="40"/>
              <w:ind w:left="1418" w:hanging="1418"/>
              <w:rPr>
                <w:lang w:val="ru-RU"/>
              </w:rPr>
            </w:pPr>
          </w:p>
        </w:tc>
        <w:tc>
          <w:tcPr>
            <w:tcW w:w="3528" w:type="pct"/>
          </w:tcPr>
          <w:p w14:paraId="2C6A855A" w14:textId="29B0F407" w:rsidR="002F5B15" w:rsidRPr="000D039F" w:rsidRDefault="002F5B15" w:rsidP="002B408A">
            <w:pPr>
              <w:tabs>
                <w:tab w:val="clear" w:pos="1134"/>
              </w:tabs>
              <w:spacing w:before="40"/>
              <w:jc w:val="left"/>
              <w:rPr>
                <w:lang w:val="ru-RU"/>
              </w:rPr>
            </w:pPr>
            <w:r w:rsidRPr="000D039F">
              <w:rPr>
                <w:lang w:val="ru-RU"/>
              </w:rPr>
              <w:t>Отношение поднесущей к плотности шума</w:t>
            </w:r>
          </w:p>
        </w:tc>
      </w:tr>
      <w:tr w:rsidR="002F5B15" w:rsidRPr="000D039F" w14:paraId="66D0545B" w14:textId="77777777" w:rsidTr="006A77B7">
        <w:trPr>
          <w:trHeight w:val="285"/>
        </w:trPr>
        <w:tc>
          <w:tcPr>
            <w:tcW w:w="809" w:type="pct"/>
          </w:tcPr>
          <w:p w14:paraId="3D2AB6EE" w14:textId="614118CC" w:rsidR="002F5B15" w:rsidRPr="000D039F" w:rsidRDefault="002F5B15" w:rsidP="002B408A">
            <w:pPr>
              <w:tabs>
                <w:tab w:val="clear" w:pos="1134"/>
              </w:tabs>
              <w:spacing w:before="40"/>
              <w:ind w:left="1418" w:hanging="1418"/>
              <w:rPr>
                <w:i/>
                <w:iCs/>
                <w:lang w:val="ru-RU"/>
              </w:rPr>
            </w:pPr>
            <w:r w:rsidRPr="000D039F">
              <w:rPr>
                <w:lang w:val="ru-RU"/>
              </w:rPr>
              <w:t>SC/OMS</w:t>
            </w:r>
          </w:p>
        </w:tc>
        <w:tc>
          <w:tcPr>
            <w:tcW w:w="663" w:type="pct"/>
          </w:tcPr>
          <w:p w14:paraId="2AB89A0F" w14:textId="048E88F6" w:rsidR="002F5B15" w:rsidRPr="000D039F" w:rsidRDefault="002F5B15" w:rsidP="002B408A">
            <w:pPr>
              <w:tabs>
                <w:tab w:val="clear" w:pos="1134"/>
              </w:tabs>
              <w:spacing w:before="40"/>
              <w:ind w:left="1418" w:hanging="1418"/>
              <w:rPr>
                <w:lang w:val="ru-RU"/>
              </w:rPr>
            </w:pPr>
            <w:r w:rsidRPr="000D039F">
              <w:rPr>
                <w:lang w:val="ru-RU"/>
              </w:rPr>
              <w:t>ПК/ОМС</w:t>
            </w:r>
          </w:p>
        </w:tc>
        <w:tc>
          <w:tcPr>
            <w:tcW w:w="3528" w:type="pct"/>
          </w:tcPr>
          <w:p w14:paraId="06FB03E0" w14:textId="6B2905BA" w:rsidR="002F5B15" w:rsidRPr="000D039F" w:rsidRDefault="002F5B15" w:rsidP="002B408A">
            <w:pPr>
              <w:tabs>
                <w:tab w:val="clear" w:pos="1134"/>
              </w:tabs>
              <w:spacing w:before="40"/>
              <w:jc w:val="left"/>
              <w:rPr>
                <w:lang w:val="ru-RU"/>
              </w:rPr>
            </w:pPr>
            <w:r w:rsidRPr="000D039F">
              <w:rPr>
                <w:lang w:val="ru-RU"/>
              </w:rPr>
              <w:t>Подкомитет по оперативным метеорологическим спутникам</w:t>
            </w:r>
          </w:p>
        </w:tc>
      </w:tr>
      <w:tr w:rsidR="002F5B15" w:rsidRPr="000D039F" w14:paraId="3514B4BE" w14:textId="77777777" w:rsidTr="006A77B7">
        <w:trPr>
          <w:trHeight w:val="285"/>
        </w:trPr>
        <w:tc>
          <w:tcPr>
            <w:tcW w:w="809" w:type="pct"/>
          </w:tcPr>
          <w:p w14:paraId="0FEEF32F" w14:textId="7666BE94" w:rsidR="002F5B15" w:rsidRPr="000D039F" w:rsidRDefault="002F5B15" w:rsidP="002B408A">
            <w:pPr>
              <w:tabs>
                <w:tab w:val="clear" w:pos="1134"/>
              </w:tabs>
              <w:spacing w:before="40"/>
              <w:ind w:left="1418" w:hanging="1418"/>
              <w:rPr>
                <w:lang w:val="ru-RU"/>
              </w:rPr>
            </w:pPr>
            <w:r w:rsidRPr="000D039F">
              <w:rPr>
                <w:lang w:val="ru-RU"/>
              </w:rPr>
              <w:t>SC/OES</w:t>
            </w:r>
          </w:p>
        </w:tc>
        <w:tc>
          <w:tcPr>
            <w:tcW w:w="663" w:type="pct"/>
          </w:tcPr>
          <w:p w14:paraId="5CF41116" w14:textId="1FCDB1E6" w:rsidR="002F5B15" w:rsidRPr="000D039F" w:rsidRDefault="002F5B15" w:rsidP="002B408A">
            <w:pPr>
              <w:tabs>
                <w:tab w:val="clear" w:pos="1134"/>
              </w:tabs>
              <w:spacing w:before="40"/>
              <w:ind w:left="1418" w:hanging="1418"/>
              <w:rPr>
                <w:lang w:val="ru-RU"/>
              </w:rPr>
            </w:pPr>
            <w:r w:rsidRPr="000D039F">
              <w:rPr>
                <w:lang w:val="ru-RU"/>
              </w:rPr>
              <w:t>ПК/ОСЭК</w:t>
            </w:r>
          </w:p>
        </w:tc>
        <w:tc>
          <w:tcPr>
            <w:tcW w:w="3528" w:type="pct"/>
          </w:tcPr>
          <w:p w14:paraId="1A406FFB" w14:textId="312E8BD0" w:rsidR="002F5B15" w:rsidRPr="000D039F" w:rsidRDefault="002F5B15" w:rsidP="002B408A">
            <w:pPr>
              <w:tabs>
                <w:tab w:val="clear" w:pos="1134"/>
              </w:tabs>
              <w:spacing w:before="40"/>
              <w:jc w:val="left"/>
              <w:rPr>
                <w:lang w:val="ru-RU"/>
              </w:rPr>
            </w:pPr>
            <w:r w:rsidRPr="000D039F">
              <w:rPr>
                <w:lang w:val="ru-RU"/>
              </w:rPr>
              <w:t>Подкомитет по оперативным спутникам для экологического мониторинга</w:t>
            </w:r>
          </w:p>
        </w:tc>
      </w:tr>
      <w:tr w:rsidR="002F5B15" w:rsidRPr="000D039F" w14:paraId="12003699" w14:textId="77777777" w:rsidTr="006A77B7">
        <w:trPr>
          <w:trHeight w:val="285"/>
        </w:trPr>
        <w:tc>
          <w:tcPr>
            <w:tcW w:w="809" w:type="pct"/>
          </w:tcPr>
          <w:p w14:paraId="38DF9506" w14:textId="2D3B529E" w:rsidR="002F5B15" w:rsidRPr="000D039F" w:rsidRDefault="002F5B15" w:rsidP="002B408A">
            <w:pPr>
              <w:tabs>
                <w:tab w:val="clear" w:pos="1134"/>
              </w:tabs>
              <w:spacing w:before="40"/>
              <w:ind w:left="1418" w:hanging="1418"/>
              <w:rPr>
                <w:lang w:val="ru-RU"/>
              </w:rPr>
            </w:pPr>
            <w:r w:rsidRPr="000D039F">
              <w:rPr>
                <w:lang w:val="ru-RU"/>
              </w:rPr>
              <w:t>SCHOTI</w:t>
            </w:r>
          </w:p>
        </w:tc>
        <w:tc>
          <w:tcPr>
            <w:tcW w:w="663" w:type="pct"/>
          </w:tcPr>
          <w:p w14:paraId="7464C72A" w14:textId="61B67A6F" w:rsidR="002F5B15" w:rsidRPr="000D039F" w:rsidRDefault="002F5B15" w:rsidP="002B408A">
            <w:pPr>
              <w:tabs>
                <w:tab w:val="clear" w:pos="1134"/>
              </w:tabs>
              <w:spacing w:before="40"/>
              <w:ind w:left="1418" w:hanging="1418"/>
              <w:rPr>
                <w:lang w:val="ru-RU"/>
              </w:rPr>
            </w:pPr>
            <w:r w:rsidRPr="000D039F">
              <w:rPr>
                <w:lang w:val="ru-RU"/>
              </w:rPr>
              <w:t>ПДКРУЗ</w:t>
            </w:r>
          </w:p>
        </w:tc>
        <w:tc>
          <w:tcPr>
            <w:tcW w:w="3528" w:type="pct"/>
          </w:tcPr>
          <w:p w14:paraId="59399B1B" w14:textId="3083E64B" w:rsidR="002F5B15" w:rsidRPr="000D039F" w:rsidRDefault="002F5B15" w:rsidP="002B408A">
            <w:pPr>
              <w:tabs>
                <w:tab w:val="clear" w:pos="1134"/>
              </w:tabs>
              <w:spacing w:before="40"/>
              <w:jc w:val="left"/>
              <w:rPr>
                <w:lang w:val="ru-RU"/>
              </w:rPr>
            </w:pPr>
            <w:r w:rsidRPr="000D039F">
              <w:rPr>
                <w:lang w:val="ru-RU"/>
              </w:rPr>
              <w:t>Постоянно действующая конференция руководителей учебных заведений национальных метеорологических служб</w:t>
            </w:r>
          </w:p>
        </w:tc>
      </w:tr>
      <w:tr w:rsidR="002F5B15" w:rsidRPr="000D039F" w14:paraId="4DC02770" w14:textId="77777777" w:rsidTr="006A77B7">
        <w:trPr>
          <w:trHeight w:val="285"/>
        </w:trPr>
        <w:tc>
          <w:tcPr>
            <w:tcW w:w="809" w:type="pct"/>
          </w:tcPr>
          <w:p w14:paraId="776D6640" w14:textId="5FB5C821" w:rsidR="002F5B15" w:rsidRPr="000D039F" w:rsidRDefault="002F5B15" w:rsidP="002B408A">
            <w:pPr>
              <w:tabs>
                <w:tab w:val="clear" w:pos="1134"/>
              </w:tabs>
              <w:spacing w:before="40"/>
              <w:ind w:left="1418" w:hanging="1418"/>
              <w:rPr>
                <w:lang w:val="ru-RU"/>
              </w:rPr>
            </w:pPr>
            <w:r w:rsidRPr="000D039F">
              <w:rPr>
                <w:lang w:val="ru-RU"/>
              </w:rPr>
              <w:t>SCIAMACHY</w:t>
            </w:r>
          </w:p>
        </w:tc>
        <w:tc>
          <w:tcPr>
            <w:tcW w:w="663" w:type="pct"/>
          </w:tcPr>
          <w:p w14:paraId="3AF89079" w14:textId="39267D3A" w:rsidR="002F5B15" w:rsidRPr="000D039F" w:rsidRDefault="002F5B15" w:rsidP="002B408A">
            <w:pPr>
              <w:tabs>
                <w:tab w:val="clear" w:pos="1134"/>
              </w:tabs>
              <w:spacing w:before="40"/>
              <w:ind w:left="1418" w:hanging="1418"/>
              <w:rPr>
                <w:lang w:val="ru-RU"/>
              </w:rPr>
            </w:pPr>
          </w:p>
        </w:tc>
        <w:tc>
          <w:tcPr>
            <w:tcW w:w="3528" w:type="pct"/>
          </w:tcPr>
          <w:p w14:paraId="6CCB4919" w14:textId="146D9EA6" w:rsidR="002F5B15" w:rsidRPr="000D039F" w:rsidRDefault="002F5B15" w:rsidP="002B408A">
            <w:pPr>
              <w:tabs>
                <w:tab w:val="clear" w:pos="1134"/>
              </w:tabs>
              <w:spacing w:before="40"/>
              <w:jc w:val="left"/>
              <w:rPr>
                <w:lang w:val="ru-RU"/>
              </w:rPr>
            </w:pPr>
            <w:r w:rsidRPr="000D039F">
              <w:rPr>
                <w:lang w:val="ru-RU"/>
              </w:rPr>
              <w:t>Cканирующий абсорбционный спектрометр с формированием изображения для составления атмосферных карт</w:t>
            </w:r>
          </w:p>
        </w:tc>
      </w:tr>
      <w:tr w:rsidR="002F5B15" w:rsidRPr="000D039F" w14:paraId="145E1005" w14:textId="77777777" w:rsidTr="006A77B7">
        <w:trPr>
          <w:trHeight w:val="285"/>
        </w:trPr>
        <w:tc>
          <w:tcPr>
            <w:tcW w:w="809" w:type="pct"/>
          </w:tcPr>
          <w:p w14:paraId="2895D859" w14:textId="77994CE1" w:rsidR="002F5B15" w:rsidRPr="000D039F" w:rsidRDefault="002F5B15" w:rsidP="002B408A">
            <w:pPr>
              <w:tabs>
                <w:tab w:val="clear" w:pos="1134"/>
              </w:tabs>
              <w:spacing w:before="40"/>
              <w:ind w:left="1418" w:hanging="1418"/>
              <w:rPr>
                <w:lang w:val="ru-RU"/>
              </w:rPr>
            </w:pPr>
            <w:r w:rsidRPr="000D039F">
              <w:rPr>
                <w:lang w:val="ru-RU"/>
              </w:rPr>
              <w:t>SCO</w:t>
            </w:r>
          </w:p>
        </w:tc>
        <w:tc>
          <w:tcPr>
            <w:tcW w:w="663" w:type="pct"/>
          </w:tcPr>
          <w:p w14:paraId="17998DB9" w14:textId="4C6BF3B6" w:rsidR="002F5B15" w:rsidRPr="000D039F" w:rsidRDefault="002F5B15" w:rsidP="002B408A">
            <w:pPr>
              <w:tabs>
                <w:tab w:val="clear" w:pos="1134"/>
              </w:tabs>
              <w:spacing w:before="40"/>
              <w:ind w:left="1418" w:hanging="1418"/>
              <w:rPr>
                <w:lang w:val="ru-RU"/>
              </w:rPr>
            </w:pPr>
            <w:r w:rsidRPr="000D039F">
              <w:rPr>
                <w:lang w:val="ru-RU"/>
              </w:rPr>
              <w:t>ГПН</w:t>
            </w:r>
          </w:p>
        </w:tc>
        <w:tc>
          <w:tcPr>
            <w:tcW w:w="3528" w:type="pct"/>
          </w:tcPr>
          <w:p w14:paraId="78DEBF4E" w14:textId="647169CD" w:rsidR="002F5B15" w:rsidRPr="000D039F" w:rsidRDefault="002F5B15" w:rsidP="002B408A">
            <w:pPr>
              <w:tabs>
                <w:tab w:val="clear" w:pos="1134"/>
              </w:tabs>
              <w:spacing w:before="40"/>
              <w:jc w:val="left"/>
              <w:rPr>
                <w:lang w:val="ru-RU"/>
              </w:rPr>
            </w:pPr>
            <w:r w:rsidRPr="000D039F">
              <w:rPr>
                <w:lang w:val="ru-RU"/>
              </w:rPr>
              <w:t>Генератор поднесущей</w:t>
            </w:r>
          </w:p>
        </w:tc>
      </w:tr>
      <w:tr w:rsidR="002F5B15" w:rsidRPr="000D039F" w14:paraId="3669D387" w14:textId="77777777" w:rsidTr="006A77B7">
        <w:trPr>
          <w:trHeight w:val="285"/>
        </w:trPr>
        <w:tc>
          <w:tcPr>
            <w:tcW w:w="809" w:type="pct"/>
          </w:tcPr>
          <w:p w14:paraId="325FEEF1" w14:textId="14E4C507" w:rsidR="002F5B15" w:rsidRPr="000D039F" w:rsidRDefault="002F5B15" w:rsidP="002B408A">
            <w:pPr>
              <w:tabs>
                <w:tab w:val="clear" w:pos="1134"/>
              </w:tabs>
              <w:spacing w:before="40"/>
              <w:ind w:left="1418" w:hanging="1418"/>
              <w:rPr>
                <w:lang w:val="ru-RU"/>
              </w:rPr>
            </w:pPr>
            <w:r w:rsidRPr="000D039F">
              <w:rPr>
                <w:lang w:val="ru-RU"/>
              </w:rPr>
              <w:t>SCSMEX</w:t>
            </w:r>
          </w:p>
        </w:tc>
        <w:tc>
          <w:tcPr>
            <w:tcW w:w="663" w:type="pct"/>
          </w:tcPr>
          <w:p w14:paraId="255E69DF" w14:textId="6DF4D1C2" w:rsidR="002F5B15" w:rsidRPr="000D039F" w:rsidRDefault="002F5B15" w:rsidP="002B408A">
            <w:pPr>
              <w:tabs>
                <w:tab w:val="clear" w:pos="1134"/>
              </w:tabs>
              <w:spacing w:before="40"/>
              <w:ind w:left="1418" w:hanging="1418"/>
              <w:rPr>
                <w:lang w:val="ru-RU"/>
              </w:rPr>
            </w:pPr>
            <w:r w:rsidRPr="000D039F">
              <w:rPr>
                <w:lang w:val="ru-RU"/>
              </w:rPr>
              <w:t>СКСМЕКС</w:t>
            </w:r>
          </w:p>
        </w:tc>
        <w:tc>
          <w:tcPr>
            <w:tcW w:w="3528" w:type="pct"/>
          </w:tcPr>
          <w:p w14:paraId="32104D14" w14:textId="641FFC15" w:rsidR="002F5B15" w:rsidRPr="000D039F" w:rsidRDefault="002F5B15" w:rsidP="002B408A">
            <w:pPr>
              <w:tabs>
                <w:tab w:val="clear" w:pos="1134"/>
              </w:tabs>
              <w:spacing w:before="40"/>
              <w:jc w:val="left"/>
              <w:rPr>
                <w:lang w:val="ru-RU"/>
              </w:rPr>
            </w:pPr>
            <w:r w:rsidRPr="000D039F">
              <w:rPr>
                <w:lang w:val="ru-RU"/>
              </w:rPr>
              <w:t>Муссонный эксперимент в Южно-Китайском море</w:t>
            </w:r>
          </w:p>
        </w:tc>
      </w:tr>
      <w:tr w:rsidR="002F5B15" w:rsidRPr="000D039F" w14:paraId="7D700752" w14:textId="77777777" w:rsidTr="006A77B7">
        <w:trPr>
          <w:trHeight w:val="285"/>
        </w:trPr>
        <w:tc>
          <w:tcPr>
            <w:tcW w:w="809" w:type="pct"/>
          </w:tcPr>
          <w:p w14:paraId="7C904338" w14:textId="4DD5DAFC" w:rsidR="002F5B15" w:rsidRPr="000D039F" w:rsidRDefault="002F5B15" w:rsidP="002B408A">
            <w:pPr>
              <w:tabs>
                <w:tab w:val="clear" w:pos="1134"/>
              </w:tabs>
              <w:spacing w:before="40"/>
              <w:ind w:left="1418" w:hanging="1418"/>
              <w:rPr>
                <w:lang w:val="ru-RU"/>
              </w:rPr>
            </w:pPr>
            <w:r w:rsidRPr="000D039F">
              <w:rPr>
                <w:lang w:val="ru-RU"/>
              </w:rPr>
              <w:t>SDUS</w:t>
            </w:r>
          </w:p>
        </w:tc>
        <w:tc>
          <w:tcPr>
            <w:tcW w:w="663" w:type="pct"/>
          </w:tcPr>
          <w:p w14:paraId="456FBFE4" w14:textId="3A168E2B" w:rsidR="002F5B15" w:rsidRPr="000D039F" w:rsidRDefault="002F5B15" w:rsidP="002B408A">
            <w:pPr>
              <w:tabs>
                <w:tab w:val="clear" w:pos="1134"/>
              </w:tabs>
              <w:spacing w:before="40"/>
              <w:ind w:left="1418" w:hanging="1418"/>
              <w:rPr>
                <w:lang w:val="ru-RU"/>
              </w:rPr>
            </w:pPr>
            <w:r w:rsidRPr="000D039F">
              <w:rPr>
                <w:lang w:val="ru-RU"/>
              </w:rPr>
              <w:t>СДУС</w:t>
            </w:r>
          </w:p>
        </w:tc>
        <w:tc>
          <w:tcPr>
            <w:tcW w:w="3528" w:type="pct"/>
          </w:tcPr>
          <w:p w14:paraId="6B21741A" w14:textId="0E58C79D" w:rsidR="002F5B15" w:rsidRPr="000D039F" w:rsidRDefault="002F5B15" w:rsidP="002B408A">
            <w:pPr>
              <w:tabs>
                <w:tab w:val="clear" w:pos="1134"/>
              </w:tabs>
              <w:spacing w:before="40"/>
              <w:jc w:val="left"/>
              <w:rPr>
                <w:lang w:val="ru-RU"/>
              </w:rPr>
            </w:pPr>
            <w:r w:rsidRPr="000D039F">
              <w:rPr>
                <w:lang w:val="ru-RU"/>
              </w:rPr>
              <w:t>Станции ограниченного использования данных</w:t>
            </w:r>
          </w:p>
        </w:tc>
      </w:tr>
      <w:tr w:rsidR="002F5B15" w:rsidRPr="000D039F" w14:paraId="562FD23E" w14:textId="77777777" w:rsidTr="006A77B7">
        <w:trPr>
          <w:trHeight w:val="285"/>
        </w:trPr>
        <w:tc>
          <w:tcPr>
            <w:tcW w:w="809" w:type="pct"/>
          </w:tcPr>
          <w:p w14:paraId="38E901CA" w14:textId="03A184EB" w:rsidR="002F5B15" w:rsidRPr="000D039F" w:rsidRDefault="002F5B15" w:rsidP="002B408A">
            <w:pPr>
              <w:tabs>
                <w:tab w:val="clear" w:pos="1134"/>
              </w:tabs>
              <w:spacing w:before="40"/>
              <w:ind w:left="1418" w:hanging="1418"/>
              <w:rPr>
                <w:lang w:val="ru-RU"/>
              </w:rPr>
            </w:pPr>
            <w:r w:rsidRPr="000D039F">
              <w:rPr>
                <w:lang w:val="ru-RU"/>
              </w:rPr>
              <w:t>SeaWiFS</w:t>
            </w:r>
          </w:p>
        </w:tc>
        <w:tc>
          <w:tcPr>
            <w:tcW w:w="663" w:type="pct"/>
          </w:tcPr>
          <w:p w14:paraId="5DF66C09" w14:textId="149EE7C6" w:rsidR="002F5B15" w:rsidRPr="000D039F" w:rsidRDefault="002F5B15" w:rsidP="002B408A">
            <w:pPr>
              <w:tabs>
                <w:tab w:val="clear" w:pos="1134"/>
              </w:tabs>
              <w:spacing w:before="40"/>
              <w:ind w:left="1418" w:hanging="1418"/>
              <w:rPr>
                <w:lang w:val="ru-RU"/>
              </w:rPr>
            </w:pPr>
          </w:p>
        </w:tc>
        <w:tc>
          <w:tcPr>
            <w:tcW w:w="3528" w:type="pct"/>
          </w:tcPr>
          <w:p w14:paraId="519B8450" w14:textId="2036FC3F" w:rsidR="002F5B15" w:rsidRPr="000D039F" w:rsidRDefault="002F5B15" w:rsidP="002B408A">
            <w:pPr>
              <w:tabs>
                <w:tab w:val="clear" w:pos="1134"/>
              </w:tabs>
              <w:spacing w:before="40"/>
              <w:jc w:val="left"/>
              <w:rPr>
                <w:lang w:val="ru-RU"/>
              </w:rPr>
            </w:pPr>
            <w:r w:rsidRPr="000D039F">
              <w:rPr>
                <w:lang w:val="ru-RU"/>
              </w:rPr>
              <w:t xml:space="preserve">Датчик наблюдения за поверхностью моря с широким углом охвата </w:t>
            </w:r>
          </w:p>
        </w:tc>
      </w:tr>
      <w:tr w:rsidR="002F5B15" w:rsidRPr="000D039F" w14:paraId="4C2B3FE3" w14:textId="77777777" w:rsidTr="006A77B7">
        <w:trPr>
          <w:trHeight w:val="285"/>
        </w:trPr>
        <w:tc>
          <w:tcPr>
            <w:tcW w:w="809" w:type="pct"/>
          </w:tcPr>
          <w:p w14:paraId="07C40DB2" w14:textId="323ED60F" w:rsidR="002F5B15" w:rsidRPr="000D039F" w:rsidRDefault="002F5B15" w:rsidP="002B408A">
            <w:pPr>
              <w:tabs>
                <w:tab w:val="clear" w:pos="1134"/>
              </w:tabs>
              <w:spacing w:before="40"/>
              <w:ind w:left="1418" w:hanging="1418"/>
              <w:rPr>
                <w:lang w:val="ru-RU"/>
              </w:rPr>
            </w:pPr>
            <w:r w:rsidRPr="000D039F">
              <w:rPr>
                <w:lang w:val="ru-RU"/>
              </w:rPr>
              <w:t>SEC</w:t>
            </w:r>
          </w:p>
        </w:tc>
        <w:tc>
          <w:tcPr>
            <w:tcW w:w="663" w:type="pct"/>
          </w:tcPr>
          <w:p w14:paraId="074E17F2" w14:textId="7877BCF3" w:rsidR="002F5B15" w:rsidRPr="000D039F" w:rsidRDefault="002F5B15" w:rsidP="002B408A">
            <w:pPr>
              <w:tabs>
                <w:tab w:val="clear" w:pos="1134"/>
              </w:tabs>
              <w:spacing w:before="40"/>
              <w:ind w:left="1418" w:hanging="1418"/>
              <w:rPr>
                <w:lang w:val="ru-RU"/>
              </w:rPr>
            </w:pPr>
            <w:r w:rsidRPr="000D039F">
              <w:rPr>
                <w:lang w:val="ru-RU"/>
              </w:rPr>
              <w:t>с</w:t>
            </w:r>
          </w:p>
        </w:tc>
        <w:tc>
          <w:tcPr>
            <w:tcW w:w="3528" w:type="pct"/>
          </w:tcPr>
          <w:p w14:paraId="59F94DD1" w14:textId="24989BBB" w:rsidR="002F5B15" w:rsidRPr="000D039F" w:rsidRDefault="002F5B15" w:rsidP="002B408A">
            <w:pPr>
              <w:tabs>
                <w:tab w:val="clear" w:pos="1134"/>
              </w:tabs>
              <w:spacing w:before="40"/>
              <w:jc w:val="left"/>
              <w:rPr>
                <w:lang w:val="ru-RU"/>
              </w:rPr>
            </w:pPr>
            <w:r w:rsidRPr="000D039F">
              <w:rPr>
                <w:lang w:val="ru-RU"/>
              </w:rPr>
              <w:t>Секунда</w:t>
            </w:r>
          </w:p>
        </w:tc>
      </w:tr>
      <w:tr w:rsidR="002F5B15" w:rsidRPr="000D039F" w14:paraId="33B336A8" w14:textId="77777777" w:rsidTr="006A77B7">
        <w:trPr>
          <w:trHeight w:val="285"/>
        </w:trPr>
        <w:tc>
          <w:tcPr>
            <w:tcW w:w="809" w:type="pct"/>
          </w:tcPr>
          <w:p w14:paraId="321F8A97" w14:textId="7D448C37" w:rsidR="002F5B15" w:rsidRPr="000D039F" w:rsidRDefault="002F5B15" w:rsidP="002B408A">
            <w:pPr>
              <w:tabs>
                <w:tab w:val="clear" w:pos="1134"/>
              </w:tabs>
              <w:spacing w:before="40"/>
              <w:ind w:left="1418" w:hanging="1418"/>
              <w:rPr>
                <w:lang w:val="ru-RU"/>
              </w:rPr>
            </w:pPr>
            <w:r w:rsidRPr="000D039F">
              <w:rPr>
                <w:lang w:val="ru-RU"/>
              </w:rPr>
              <w:t>SEM</w:t>
            </w:r>
          </w:p>
        </w:tc>
        <w:tc>
          <w:tcPr>
            <w:tcW w:w="663" w:type="pct"/>
          </w:tcPr>
          <w:p w14:paraId="7F14974C" w14:textId="0D9B2CAE" w:rsidR="002F5B15" w:rsidRPr="000D039F" w:rsidRDefault="002F5B15" w:rsidP="002B408A">
            <w:pPr>
              <w:tabs>
                <w:tab w:val="clear" w:pos="1134"/>
              </w:tabs>
              <w:spacing w:before="40"/>
              <w:ind w:left="1418" w:hanging="1418"/>
              <w:rPr>
                <w:lang w:val="ru-RU"/>
              </w:rPr>
            </w:pPr>
            <w:r w:rsidRPr="000D039F">
              <w:rPr>
                <w:lang w:val="ru-RU"/>
              </w:rPr>
              <w:t>СЕМ</w:t>
            </w:r>
          </w:p>
        </w:tc>
        <w:tc>
          <w:tcPr>
            <w:tcW w:w="3528" w:type="pct"/>
          </w:tcPr>
          <w:p w14:paraId="53FD33A6" w14:textId="150DB73A" w:rsidR="002F5B15" w:rsidRPr="000D039F" w:rsidRDefault="002F5B15" w:rsidP="002B408A">
            <w:pPr>
              <w:tabs>
                <w:tab w:val="clear" w:pos="1134"/>
              </w:tabs>
              <w:spacing w:before="40"/>
              <w:jc w:val="left"/>
              <w:rPr>
                <w:lang w:val="ru-RU"/>
              </w:rPr>
            </w:pPr>
            <w:r w:rsidRPr="000D039F">
              <w:rPr>
                <w:lang w:val="ru-RU"/>
              </w:rPr>
              <w:t>Прибор для наблюдения за космическим пространством</w:t>
            </w:r>
          </w:p>
        </w:tc>
      </w:tr>
      <w:tr w:rsidR="002F5B15" w:rsidRPr="000D039F" w14:paraId="47338BE7" w14:textId="77777777" w:rsidTr="006A77B7">
        <w:trPr>
          <w:trHeight w:val="285"/>
        </w:trPr>
        <w:tc>
          <w:tcPr>
            <w:tcW w:w="809" w:type="pct"/>
          </w:tcPr>
          <w:p w14:paraId="60A6433F" w14:textId="1F8B0957" w:rsidR="002F5B15" w:rsidRPr="000D039F" w:rsidRDefault="002F5B15" w:rsidP="002B408A">
            <w:pPr>
              <w:tabs>
                <w:tab w:val="clear" w:pos="1134"/>
              </w:tabs>
              <w:spacing w:before="40"/>
              <w:ind w:left="1418" w:hanging="1418"/>
              <w:rPr>
                <w:lang w:val="ru-RU"/>
              </w:rPr>
            </w:pPr>
            <w:r w:rsidRPr="000D039F">
              <w:rPr>
                <w:lang w:val="ru-RU"/>
              </w:rPr>
              <w:t>SEU</w:t>
            </w:r>
          </w:p>
        </w:tc>
        <w:tc>
          <w:tcPr>
            <w:tcW w:w="663" w:type="pct"/>
          </w:tcPr>
          <w:p w14:paraId="656EAF70" w14:textId="2F2E5845" w:rsidR="002F5B15" w:rsidRPr="000D039F" w:rsidRDefault="002F5B15" w:rsidP="002B408A">
            <w:pPr>
              <w:tabs>
                <w:tab w:val="clear" w:pos="1134"/>
              </w:tabs>
              <w:spacing w:before="40"/>
              <w:ind w:left="1418" w:hanging="1418"/>
              <w:rPr>
                <w:lang w:val="ru-RU"/>
              </w:rPr>
            </w:pPr>
          </w:p>
        </w:tc>
        <w:tc>
          <w:tcPr>
            <w:tcW w:w="3528" w:type="pct"/>
          </w:tcPr>
          <w:p w14:paraId="624D3693" w14:textId="4F990FCA" w:rsidR="002F5B15" w:rsidRPr="000D039F" w:rsidRDefault="002F5B15" w:rsidP="002B408A">
            <w:pPr>
              <w:tabs>
                <w:tab w:val="clear" w:pos="1134"/>
              </w:tabs>
              <w:spacing w:before="40"/>
              <w:jc w:val="left"/>
              <w:rPr>
                <w:lang w:val="ru-RU"/>
              </w:rPr>
            </w:pPr>
            <w:r w:rsidRPr="000D039F">
              <w:rPr>
                <w:lang w:val="ru-RU"/>
              </w:rPr>
              <w:t xml:space="preserve">Одиночный сбой </w:t>
            </w:r>
          </w:p>
        </w:tc>
      </w:tr>
      <w:tr w:rsidR="002F5B15" w:rsidRPr="000D039F" w14:paraId="7CABCE3F" w14:textId="77777777" w:rsidTr="006A77B7">
        <w:trPr>
          <w:trHeight w:val="285"/>
        </w:trPr>
        <w:tc>
          <w:tcPr>
            <w:tcW w:w="809" w:type="pct"/>
          </w:tcPr>
          <w:p w14:paraId="1F207498" w14:textId="6614424B" w:rsidR="002F5B15" w:rsidRPr="000D039F" w:rsidRDefault="002F5B15" w:rsidP="002B408A">
            <w:pPr>
              <w:tabs>
                <w:tab w:val="clear" w:pos="1134"/>
              </w:tabs>
              <w:spacing w:before="40"/>
              <w:ind w:left="1418" w:hanging="1418"/>
              <w:rPr>
                <w:lang w:val="ru-RU"/>
              </w:rPr>
            </w:pPr>
            <w:r w:rsidRPr="000D039F">
              <w:rPr>
                <w:lang w:val="ru-RU"/>
              </w:rPr>
              <w:t>SGLS</w:t>
            </w:r>
          </w:p>
        </w:tc>
        <w:tc>
          <w:tcPr>
            <w:tcW w:w="663" w:type="pct"/>
          </w:tcPr>
          <w:p w14:paraId="3B25AF67" w14:textId="3DFF9A04" w:rsidR="002F5B15" w:rsidRPr="000D039F" w:rsidRDefault="002F5B15" w:rsidP="002B408A">
            <w:pPr>
              <w:tabs>
                <w:tab w:val="clear" w:pos="1134"/>
              </w:tabs>
              <w:spacing w:before="40"/>
              <w:ind w:left="1418" w:hanging="1418"/>
              <w:rPr>
                <w:lang w:val="ru-RU"/>
              </w:rPr>
            </w:pPr>
            <w:r w:rsidRPr="000D039F">
              <w:rPr>
                <w:lang w:val="ru-RU"/>
              </w:rPr>
              <w:t>ССКЗ</w:t>
            </w:r>
          </w:p>
        </w:tc>
        <w:tc>
          <w:tcPr>
            <w:tcW w:w="3528" w:type="pct"/>
          </w:tcPr>
          <w:p w14:paraId="2FC6E77F" w14:textId="11C458EF" w:rsidR="002F5B15" w:rsidRPr="000D039F" w:rsidRDefault="002F5B15" w:rsidP="002B408A">
            <w:pPr>
              <w:tabs>
                <w:tab w:val="clear" w:pos="1134"/>
              </w:tabs>
              <w:spacing w:before="40"/>
              <w:jc w:val="left"/>
              <w:rPr>
                <w:lang w:val="ru-RU"/>
              </w:rPr>
            </w:pPr>
            <w:r w:rsidRPr="000D039F">
              <w:rPr>
                <w:lang w:val="ru-RU"/>
              </w:rPr>
              <w:t>Система связи космос-земля</w:t>
            </w:r>
          </w:p>
        </w:tc>
      </w:tr>
      <w:tr w:rsidR="002F5B15" w:rsidRPr="000D039F" w14:paraId="6D33A05E" w14:textId="77777777" w:rsidTr="006A77B7">
        <w:trPr>
          <w:trHeight w:val="285"/>
        </w:trPr>
        <w:tc>
          <w:tcPr>
            <w:tcW w:w="809" w:type="pct"/>
          </w:tcPr>
          <w:p w14:paraId="10F31211" w14:textId="709C1BC0" w:rsidR="002F5B15" w:rsidRPr="000D039F" w:rsidRDefault="002F5B15" w:rsidP="002B408A">
            <w:pPr>
              <w:tabs>
                <w:tab w:val="clear" w:pos="1134"/>
              </w:tabs>
              <w:spacing w:before="40"/>
              <w:ind w:left="1418" w:hanging="1418"/>
              <w:rPr>
                <w:lang w:val="ru-RU"/>
              </w:rPr>
            </w:pPr>
            <w:r w:rsidRPr="000D039F">
              <w:rPr>
                <w:lang w:val="ru-RU"/>
              </w:rPr>
              <w:t>SIGWX</w:t>
            </w:r>
          </w:p>
        </w:tc>
        <w:tc>
          <w:tcPr>
            <w:tcW w:w="663" w:type="pct"/>
          </w:tcPr>
          <w:p w14:paraId="5808C6A7" w14:textId="1FFD1188" w:rsidR="002F5B15" w:rsidRPr="000D039F" w:rsidRDefault="002F5B15" w:rsidP="002B408A">
            <w:pPr>
              <w:tabs>
                <w:tab w:val="clear" w:pos="1134"/>
              </w:tabs>
              <w:spacing w:before="40"/>
              <w:ind w:left="1418" w:hanging="1418"/>
              <w:rPr>
                <w:lang w:val="ru-RU"/>
              </w:rPr>
            </w:pPr>
          </w:p>
        </w:tc>
        <w:tc>
          <w:tcPr>
            <w:tcW w:w="3528" w:type="pct"/>
          </w:tcPr>
          <w:p w14:paraId="63B9E283" w14:textId="3E6333CD" w:rsidR="002F5B15" w:rsidRPr="000D039F" w:rsidRDefault="002F5B15" w:rsidP="002B408A">
            <w:pPr>
              <w:tabs>
                <w:tab w:val="clear" w:pos="1134"/>
              </w:tabs>
              <w:spacing w:before="40"/>
              <w:jc w:val="left"/>
              <w:rPr>
                <w:lang w:val="ru-RU"/>
              </w:rPr>
            </w:pPr>
            <w:r w:rsidRPr="000D039F">
              <w:rPr>
                <w:lang w:val="ru-RU"/>
              </w:rPr>
              <w:t>Особые явления погоды</w:t>
            </w:r>
          </w:p>
        </w:tc>
      </w:tr>
      <w:tr w:rsidR="002F5B15" w:rsidRPr="000D039F" w14:paraId="1AC88067" w14:textId="77777777" w:rsidTr="006A77B7">
        <w:trPr>
          <w:trHeight w:val="285"/>
        </w:trPr>
        <w:tc>
          <w:tcPr>
            <w:tcW w:w="809" w:type="pct"/>
          </w:tcPr>
          <w:p w14:paraId="0F36A63A" w14:textId="18F2A7B1" w:rsidR="002F5B15" w:rsidRPr="000D039F" w:rsidRDefault="002F5B15" w:rsidP="002B408A">
            <w:pPr>
              <w:tabs>
                <w:tab w:val="clear" w:pos="1134"/>
              </w:tabs>
              <w:spacing w:before="40"/>
              <w:ind w:left="1418" w:hanging="1418"/>
              <w:rPr>
                <w:lang w:val="ru-RU"/>
              </w:rPr>
            </w:pPr>
            <w:r w:rsidRPr="000D039F">
              <w:rPr>
                <w:lang w:val="ru-RU"/>
              </w:rPr>
              <w:t>SIR</w:t>
            </w:r>
          </w:p>
        </w:tc>
        <w:tc>
          <w:tcPr>
            <w:tcW w:w="663" w:type="pct"/>
          </w:tcPr>
          <w:p w14:paraId="3E93A67C" w14:textId="7EC71C9B" w:rsidR="002F5B15" w:rsidRPr="000D039F" w:rsidRDefault="002F5B15" w:rsidP="002B408A">
            <w:pPr>
              <w:tabs>
                <w:tab w:val="clear" w:pos="1134"/>
              </w:tabs>
              <w:spacing w:before="40"/>
              <w:ind w:left="1418" w:hanging="1418"/>
              <w:rPr>
                <w:lang w:val="ru-RU"/>
              </w:rPr>
            </w:pPr>
            <w:r w:rsidRPr="000D039F">
              <w:rPr>
                <w:lang w:val="ru-RU"/>
              </w:rPr>
              <w:t>СИР</w:t>
            </w:r>
          </w:p>
        </w:tc>
        <w:tc>
          <w:tcPr>
            <w:tcW w:w="3528" w:type="pct"/>
          </w:tcPr>
          <w:p w14:paraId="4166AB5A" w14:textId="37A15E0B" w:rsidR="002F5B15" w:rsidRPr="000D039F" w:rsidRDefault="002F5B15" w:rsidP="002B408A">
            <w:pPr>
              <w:tabs>
                <w:tab w:val="clear" w:pos="1134"/>
              </w:tabs>
              <w:spacing w:before="40"/>
              <w:jc w:val="left"/>
              <w:rPr>
                <w:lang w:val="ru-RU"/>
              </w:rPr>
            </w:pPr>
            <w:r w:rsidRPr="000D039F">
              <w:rPr>
                <w:lang w:val="ru-RU"/>
              </w:rPr>
              <w:t>Радиолокатор с формированием изображения, установленный на МТКК типа "Шаттл"</w:t>
            </w:r>
          </w:p>
        </w:tc>
      </w:tr>
      <w:tr w:rsidR="002F5B15" w:rsidRPr="000D039F" w14:paraId="29877045" w14:textId="77777777" w:rsidTr="006A77B7">
        <w:trPr>
          <w:trHeight w:val="285"/>
        </w:trPr>
        <w:tc>
          <w:tcPr>
            <w:tcW w:w="809" w:type="pct"/>
          </w:tcPr>
          <w:p w14:paraId="0D4B4646" w14:textId="4BEAE181" w:rsidR="002F5B15" w:rsidRPr="000D039F" w:rsidRDefault="002F5B15" w:rsidP="002B408A">
            <w:pPr>
              <w:tabs>
                <w:tab w:val="clear" w:pos="1134"/>
              </w:tabs>
              <w:spacing w:before="40"/>
              <w:ind w:left="1418" w:hanging="1418"/>
              <w:rPr>
                <w:lang w:val="ru-RU"/>
              </w:rPr>
            </w:pPr>
            <w:r w:rsidRPr="000D039F">
              <w:rPr>
                <w:lang w:val="ru-RU"/>
              </w:rPr>
              <w:t>SIRS</w:t>
            </w:r>
          </w:p>
        </w:tc>
        <w:tc>
          <w:tcPr>
            <w:tcW w:w="663" w:type="pct"/>
          </w:tcPr>
          <w:p w14:paraId="1BD3A906" w14:textId="44A1B007" w:rsidR="002F5B15" w:rsidRPr="000D039F" w:rsidRDefault="002F5B15" w:rsidP="002B408A">
            <w:pPr>
              <w:tabs>
                <w:tab w:val="clear" w:pos="1134"/>
              </w:tabs>
              <w:spacing w:before="40"/>
              <w:ind w:left="1418" w:hanging="1418"/>
              <w:rPr>
                <w:lang w:val="ru-RU"/>
              </w:rPr>
            </w:pPr>
            <w:r w:rsidRPr="000D039F">
              <w:rPr>
                <w:lang w:val="ru-RU"/>
              </w:rPr>
              <w:t>СИРС</w:t>
            </w:r>
          </w:p>
        </w:tc>
        <w:tc>
          <w:tcPr>
            <w:tcW w:w="3528" w:type="pct"/>
          </w:tcPr>
          <w:p w14:paraId="22080A7F" w14:textId="09EAC2D4" w:rsidR="002F5B15" w:rsidRPr="000D039F" w:rsidRDefault="002F5B15" w:rsidP="002B408A">
            <w:pPr>
              <w:tabs>
                <w:tab w:val="clear" w:pos="1134"/>
              </w:tabs>
              <w:spacing w:before="40"/>
              <w:jc w:val="left"/>
              <w:rPr>
                <w:lang w:val="ru-RU"/>
              </w:rPr>
            </w:pPr>
            <w:r w:rsidRPr="000D039F">
              <w:rPr>
                <w:lang w:val="ru-RU"/>
              </w:rPr>
              <w:t>Спутниковый инфракрасный спектрометр</w:t>
            </w:r>
          </w:p>
        </w:tc>
      </w:tr>
      <w:tr w:rsidR="002F5B15" w:rsidRPr="000D039F" w14:paraId="04199FD3" w14:textId="77777777" w:rsidTr="006A77B7">
        <w:trPr>
          <w:trHeight w:val="285"/>
        </w:trPr>
        <w:tc>
          <w:tcPr>
            <w:tcW w:w="809" w:type="pct"/>
          </w:tcPr>
          <w:p w14:paraId="2199FF0F" w14:textId="661524B6" w:rsidR="002F5B15" w:rsidRPr="000D039F" w:rsidRDefault="002F5B15" w:rsidP="002B408A">
            <w:pPr>
              <w:tabs>
                <w:tab w:val="clear" w:pos="1134"/>
              </w:tabs>
              <w:spacing w:before="40"/>
              <w:ind w:left="1418" w:hanging="1418"/>
              <w:rPr>
                <w:lang w:val="ru-RU"/>
              </w:rPr>
            </w:pPr>
            <w:r w:rsidRPr="000D039F">
              <w:rPr>
                <w:lang w:val="ru-RU"/>
              </w:rPr>
              <w:t>SIT</w:t>
            </w:r>
          </w:p>
        </w:tc>
        <w:tc>
          <w:tcPr>
            <w:tcW w:w="663" w:type="pct"/>
          </w:tcPr>
          <w:p w14:paraId="2BDAA30A" w14:textId="4A96464D" w:rsidR="002F5B15" w:rsidRPr="000D039F" w:rsidRDefault="002F5B15" w:rsidP="002B408A">
            <w:pPr>
              <w:tabs>
                <w:tab w:val="clear" w:pos="1134"/>
              </w:tabs>
              <w:spacing w:before="40"/>
              <w:ind w:left="1418" w:hanging="1418"/>
              <w:rPr>
                <w:lang w:val="ru-RU"/>
              </w:rPr>
            </w:pPr>
          </w:p>
        </w:tc>
        <w:tc>
          <w:tcPr>
            <w:tcW w:w="3528" w:type="pct"/>
          </w:tcPr>
          <w:p w14:paraId="7DAD8022" w14:textId="6ED1445B" w:rsidR="002F5B15" w:rsidRPr="000D039F" w:rsidRDefault="002F5B15" w:rsidP="002B408A">
            <w:pPr>
              <w:tabs>
                <w:tab w:val="clear" w:pos="1134"/>
              </w:tabs>
              <w:spacing w:before="40"/>
              <w:jc w:val="left"/>
              <w:rPr>
                <w:lang w:val="ru-RU"/>
              </w:rPr>
            </w:pPr>
            <w:r w:rsidRPr="000D039F">
              <w:rPr>
                <w:lang w:val="ru-RU"/>
              </w:rPr>
              <w:t>Группа стратегического осуществления КЕОС</w:t>
            </w:r>
          </w:p>
        </w:tc>
      </w:tr>
      <w:tr w:rsidR="002F5B15" w:rsidRPr="000D039F" w14:paraId="7FB30228" w14:textId="77777777" w:rsidTr="006A77B7">
        <w:trPr>
          <w:trHeight w:val="285"/>
        </w:trPr>
        <w:tc>
          <w:tcPr>
            <w:tcW w:w="809" w:type="pct"/>
          </w:tcPr>
          <w:p w14:paraId="2259D264" w14:textId="1166AC13" w:rsidR="002F5B15" w:rsidRPr="000D039F" w:rsidRDefault="002F5B15" w:rsidP="002B408A">
            <w:pPr>
              <w:tabs>
                <w:tab w:val="clear" w:pos="1134"/>
              </w:tabs>
              <w:spacing w:before="40"/>
              <w:ind w:left="1418" w:hanging="1418"/>
              <w:rPr>
                <w:lang w:val="ru-RU"/>
              </w:rPr>
            </w:pPr>
            <w:r w:rsidRPr="000D039F">
              <w:rPr>
                <w:lang w:val="ru-RU"/>
              </w:rPr>
              <w:t>SLAR</w:t>
            </w:r>
          </w:p>
        </w:tc>
        <w:tc>
          <w:tcPr>
            <w:tcW w:w="663" w:type="pct"/>
          </w:tcPr>
          <w:p w14:paraId="6AE91D2B" w14:textId="6D383697" w:rsidR="002F5B15" w:rsidRPr="000D039F" w:rsidRDefault="002F5B15" w:rsidP="002B408A">
            <w:pPr>
              <w:tabs>
                <w:tab w:val="clear" w:pos="1134"/>
              </w:tabs>
              <w:spacing w:before="40"/>
              <w:ind w:left="1418" w:hanging="1418"/>
              <w:rPr>
                <w:lang w:val="ru-RU"/>
              </w:rPr>
            </w:pPr>
            <w:r w:rsidRPr="000D039F">
              <w:rPr>
                <w:lang w:val="ru-RU"/>
              </w:rPr>
              <w:t>РЛБО</w:t>
            </w:r>
          </w:p>
        </w:tc>
        <w:tc>
          <w:tcPr>
            <w:tcW w:w="3528" w:type="pct"/>
          </w:tcPr>
          <w:p w14:paraId="0C10E878" w14:textId="20932F7A" w:rsidR="002F5B15" w:rsidRPr="000D039F" w:rsidRDefault="002F5B15" w:rsidP="002B408A">
            <w:pPr>
              <w:tabs>
                <w:tab w:val="clear" w:pos="1134"/>
              </w:tabs>
              <w:spacing w:before="40"/>
              <w:jc w:val="left"/>
              <w:rPr>
                <w:lang w:val="ru-RU"/>
              </w:rPr>
            </w:pPr>
            <w:r w:rsidRPr="000D039F">
              <w:rPr>
                <w:lang w:val="ru-RU"/>
              </w:rPr>
              <w:t>Бортовой радиолокатор бокового обзора</w:t>
            </w:r>
          </w:p>
        </w:tc>
      </w:tr>
      <w:tr w:rsidR="002F5B15" w:rsidRPr="000D039F" w14:paraId="5D2FB148" w14:textId="77777777" w:rsidTr="006A77B7">
        <w:trPr>
          <w:trHeight w:val="285"/>
        </w:trPr>
        <w:tc>
          <w:tcPr>
            <w:tcW w:w="809" w:type="pct"/>
          </w:tcPr>
          <w:p w14:paraId="656F373A" w14:textId="09B0F87E" w:rsidR="002F5B15" w:rsidRPr="000D039F" w:rsidRDefault="002F5B15" w:rsidP="002B408A">
            <w:pPr>
              <w:tabs>
                <w:tab w:val="clear" w:pos="1134"/>
              </w:tabs>
              <w:spacing w:before="40"/>
              <w:ind w:left="1418" w:hanging="1418"/>
              <w:rPr>
                <w:lang w:val="ru-RU"/>
              </w:rPr>
            </w:pPr>
            <w:r w:rsidRPr="000D039F">
              <w:rPr>
                <w:lang w:val="ru-RU"/>
              </w:rPr>
              <w:t>SN</w:t>
            </w:r>
          </w:p>
        </w:tc>
        <w:tc>
          <w:tcPr>
            <w:tcW w:w="663" w:type="pct"/>
          </w:tcPr>
          <w:p w14:paraId="76A68E99" w14:textId="0213E526" w:rsidR="002F5B15" w:rsidRPr="000D039F" w:rsidRDefault="002F5B15" w:rsidP="002B408A">
            <w:pPr>
              <w:tabs>
                <w:tab w:val="clear" w:pos="1134"/>
              </w:tabs>
              <w:spacing w:before="40"/>
              <w:ind w:left="1418" w:hanging="1418"/>
              <w:rPr>
                <w:lang w:val="ru-RU"/>
              </w:rPr>
            </w:pPr>
          </w:p>
        </w:tc>
        <w:tc>
          <w:tcPr>
            <w:tcW w:w="3528" w:type="pct"/>
          </w:tcPr>
          <w:p w14:paraId="6EB97E50" w14:textId="5CFCF943" w:rsidR="002F5B15" w:rsidRPr="000D039F" w:rsidRDefault="002F5B15" w:rsidP="002B408A">
            <w:pPr>
              <w:tabs>
                <w:tab w:val="clear" w:pos="1134"/>
              </w:tabs>
              <w:spacing w:before="40"/>
              <w:jc w:val="left"/>
              <w:rPr>
                <w:lang w:val="ru-RU"/>
              </w:rPr>
            </w:pPr>
            <w:r w:rsidRPr="000D039F">
              <w:rPr>
                <w:lang w:val="ru-RU"/>
              </w:rPr>
              <w:t>Космическая сеть</w:t>
            </w:r>
          </w:p>
        </w:tc>
      </w:tr>
      <w:tr w:rsidR="002F5B15" w:rsidRPr="000D039F" w14:paraId="68722FA2" w14:textId="77777777" w:rsidTr="006A77B7">
        <w:trPr>
          <w:trHeight w:val="285"/>
        </w:trPr>
        <w:tc>
          <w:tcPr>
            <w:tcW w:w="809" w:type="pct"/>
          </w:tcPr>
          <w:p w14:paraId="58F3C8C8" w14:textId="7F9A4093" w:rsidR="002F5B15" w:rsidRPr="000D039F" w:rsidRDefault="002F5B15" w:rsidP="002B408A">
            <w:pPr>
              <w:tabs>
                <w:tab w:val="clear" w:pos="1134"/>
              </w:tabs>
              <w:spacing w:before="40"/>
              <w:ind w:left="1418" w:hanging="1418"/>
              <w:rPr>
                <w:lang w:val="ru-RU"/>
              </w:rPr>
            </w:pPr>
            <w:r w:rsidRPr="000D039F">
              <w:rPr>
                <w:lang w:val="ru-RU"/>
              </w:rPr>
              <w:t>SNR</w:t>
            </w:r>
          </w:p>
        </w:tc>
        <w:tc>
          <w:tcPr>
            <w:tcW w:w="663" w:type="pct"/>
          </w:tcPr>
          <w:p w14:paraId="1B6A77BA" w14:textId="6FF36E9B" w:rsidR="002F5B15" w:rsidRPr="00125698" w:rsidRDefault="002F5B15" w:rsidP="002B408A">
            <w:pPr>
              <w:tabs>
                <w:tab w:val="clear" w:pos="1134"/>
              </w:tabs>
              <w:spacing w:before="40"/>
              <w:ind w:left="1418" w:hanging="1418"/>
              <w:rPr>
                <w:lang w:val="ru-RU"/>
              </w:rPr>
            </w:pPr>
            <w:r w:rsidRPr="00125698">
              <w:rPr>
                <w:lang w:val="ru-RU"/>
              </w:rPr>
              <w:t>С/Ш</w:t>
            </w:r>
          </w:p>
        </w:tc>
        <w:tc>
          <w:tcPr>
            <w:tcW w:w="3528" w:type="pct"/>
          </w:tcPr>
          <w:p w14:paraId="5E7FD098" w14:textId="68E72665" w:rsidR="002F5B15" w:rsidRPr="000D039F" w:rsidRDefault="002F5B15" w:rsidP="002B408A">
            <w:pPr>
              <w:tabs>
                <w:tab w:val="clear" w:pos="1134"/>
              </w:tabs>
              <w:spacing w:before="40"/>
              <w:jc w:val="left"/>
              <w:rPr>
                <w:lang w:val="ru-RU"/>
              </w:rPr>
            </w:pPr>
            <w:r w:rsidRPr="000D039F">
              <w:rPr>
                <w:lang w:val="ru-RU"/>
              </w:rPr>
              <w:t>Отношение сигнал-шум</w:t>
            </w:r>
          </w:p>
        </w:tc>
      </w:tr>
      <w:tr w:rsidR="002F5B15" w:rsidRPr="000D039F" w14:paraId="1EF75EFF" w14:textId="77777777" w:rsidTr="006A77B7">
        <w:trPr>
          <w:trHeight w:val="285"/>
        </w:trPr>
        <w:tc>
          <w:tcPr>
            <w:tcW w:w="809" w:type="pct"/>
          </w:tcPr>
          <w:p w14:paraId="0F42409A" w14:textId="130412F6" w:rsidR="002F5B15" w:rsidRPr="000D039F" w:rsidRDefault="002F5B15" w:rsidP="002B408A">
            <w:pPr>
              <w:tabs>
                <w:tab w:val="clear" w:pos="1134"/>
              </w:tabs>
              <w:spacing w:before="40"/>
              <w:ind w:left="1418" w:hanging="1418"/>
              <w:rPr>
                <w:lang w:val="ru-RU"/>
              </w:rPr>
            </w:pPr>
            <w:r w:rsidRPr="000D039F">
              <w:rPr>
                <w:lang w:val="ru-RU"/>
              </w:rPr>
              <w:t>SOCC</w:t>
            </w:r>
          </w:p>
        </w:tc>
        <w:tc>
          <w:tcPr>
            <w:tcW w:w="663" w:type="pct"/>
          </w:tcPr>
          <w:p w14:paraId="7BB51FEB" w14:textId="06B8D4B9" w:rsidR="002F5B15" w:rsidRPr="000D039F" w:rsidRDefault="002F5B15" w:rsidP="002B408A">
            <w:pPr>
              <w:tabs>
                <w:tab w:val="clear" w:pos="1134"/>
              </w:tabs>
              <w:spacing w:before="40"/>
              <w:ind w:left="1418" w:hanging="1418"/>
              <w:rPr>
                <w:lang w:val="ru-RU"/>
              </w:rPr>
            </w:pPr>
            <w:r w:rsidRPr="000D039F">
              <w:rPr>
                <w:lang w:val="ru-RU"/>
              </w:rPr>
              <w:t>ЦУПС</w:t>
            </w:r>
          </w:p>
        </w:tc>
        <w:tc>
          <w:tcPr>
            <w:tcW w:w="3528" w:type="pct"/>
          </w:tcPr>
          <w:p w14:paraId="6E96819D" w14:textId="7BC5837D" w:rsidR="002F5B15" w:rsidRPr="000D039F" w:rsidRDefault="002F5B15" w:rsidP="002B408A">
            <w:pPr>
              <w:tabs>
                <w:tab w:val="clear" w:pos="1134"/>
              </w:tabs>
              <w:spacing w:before="40"/>
              <w:jc w:val="left"/>
              <w:rPr>
                <w:lang w:val="ru-RU"/>
              </w:rPr>
            </w:pPr>
            <w:r w:rsidRPr="000D039F">
              <w:rPr>
                <w:lang w:val="ru-RU"/>
              </w:rPr>
              <w:t>Центр управления полетами спутников</w:t>
            </w:r>
          </w:p>
        </w:tc>
      </w:tr>
      <w:tr w:rsidR="002F5B15" w:rsidRPr="000D039F" w14:paraId="0584962A" w14:textId="77777777" w:rsidTr="006A77B7">
        <w:trPr>
          <w:trHeight w:val="285"/>
        </w:trPr>
        <w:tc>
          <w:tcPr>
            <w:tcW w:w="809" w:type="pct"/>
          </w:tcPr>
          <w:p w14:paraId="0F211966" w14:textId="4A81776A" w:rsidR="002F5B15" w:rsidRPr="000D039F" w:rsidRDefault="002F5B15" w:rsidP="002B408A">
            <w:pPr>
              <w:tabs>
                <w:tab w:val="clear" w:pos="1134"/>
              </w:tabs>
              <w:spacing w:before="40"/>
              <w:ind w:left="1418" w:hanging="1418"/>
              <w:rPr>
                <w:lang w:val="ru-RU"/>
              </w:rPr>
            </w:pPr>
            <w:r w:rsidRPr="000D039F">
              <w:rPr>
                <w:lang w:val="ru-RU"/>
              </w:rPr>
              <w:t>SOES</w:t>
            </w:r>
          </w:p>
        </w:tc>
        <w:tc>
          <w:tcPr>
            <w:tcW w:w="663" w:type="pct"/>
          </w:tcPr>
          <w:p w14:paraId="03D81A4E" w14:textId="504A88DE" w:rsidR="002F5B15" w:rsidRPr="000D039F" w:rsidRDefault="002F5B15" w:rsidP="002B408A">
            <w:pPr>
              <w:tabs>
                <w:tab w:val="clear" w:pos="1134"/>
              </w:tabs>
              <w:spacing w:before="40"/>
              <w:ind w:left="1418" w:hanging="1418"/>
              <w:rPr>
                <w:lang w:val="ru-RU"/>
              </w:rPr>
            </w:pPr>
          </w:p>
        </w:tc>
        <w:tc>
          <w:tcPr>
            <w:tcW w:w="3528" w:type="pct"/>
          </w:tcPr>
          <w:p w14:paraId="1475C7F4" w14:textId="64A60BE8" w:rsidR="002F5B15" w:rsidRPr="000D039F" w:rsidRDefault="002F5B15" w:rsidP="002B408A">
            <w:pPr>
              <w:tabs>
                <w:tab w:val="clear" w:pos="1134"/>
              </w:tabs>
              <w:spacing w:before="40"/>
              <w:jc w:val="left"/>
              <w:rPr>
                <w:lang w:val="ru-RU"/>
              </w:rPr>
            </w:pPr>
            <w:r w:rsidRPr="000D039F">
              <w:rPr>
                <w:lang w:val="ru-RU"/>
              </w:rPr>
              <w:t>Подкомитет по оперативным спутникам для экологического мониторинга</w:t>
            </w:r>
          </w:p>
        </w:tc>
      </w:tr>
      <w:tr w:rsidR="002F5B15" w:rsidRPr="000D039F" w14:paraId="14B4774A" w14:textId="77777777" w:rsidTr="006A77B7">
        <w:trPr>
          <w:trHeight w:val="285"/>
        </w:trPr>
        <w:tc>
          <w:tcPr>
            <w:tcW w:w="809" w:type="pct"/>
          </w:tcPr>
          <w:p w14:paraId="4C1F0CFC" w14:textId="6A511B03" w:rsidR="002F5B15" w:rsidRPr="000D039F" w:rsidRDefault="002F5B15" w:rsidP="002B408A">
            <w:pPr>
              <w:tabs>
                <w:tab w:val="clear" w:pos="1134"/>
              </w:tabs>
              <w:spacing w:before="40"/>
              <w:ind w:left="1418" w:hanging="1418"/>
              <w:rPr>
                <w:lang w:val="ru-RU"/>
              </w:rPr>
            </w:pPr>
            <w:r w:rsidRPr="000D039F">
              <w:rPr>
                <w:lang w:val="ru-RU"/>
              </w:rPr>
              <w:t>SOLAS</w:t>
            </w:r>
          </w:p>
        </w:tc>
        <w:tc>
          <w:tcPr>
            <w:tcW w:w="663" w:type="pct"/>
          </w:tcPr>
          <w:p w14:paraId="5E41F0B1" w14:textId="5123A9C8" w:rsidR="002F5B15" w:rsidRPr="000D039F" w:rsidRDefault="002F5B15" w:rsidP="002B408A">
            <w:pPr>
              <w:tabs>
                <w:tab w:val="clear" w:pos="1134"/>
              </w:tabs>
              <w:spacing w:before="40"/>
              <w:ind w:left="1418" w:hanging="1418"/>
              <w:rPr>
                <w:lang w:val="ru-RU"/>
              </w:rPr>
            </w:pPr>
            <w:r w:rsidRPr="000D039F">
              <w:rPr>
                <w:lang w:val="ru-RU"/>
              </w:rPr>
              <w:t>СОЛАС</w:t>
            </w:r>
          </w:p>
        </w:tc>
        <w:tc>
          <w:tcPr>
            <w:tcW w:w="3528" w:type="pct"/>
          </w:tcPr>
          <w:p w14:paraId="22BBABA4" w14:textId="60354A13" w:rsidR="002F5B15" w:rsidRPr="000D039F" w:rsidRDefault="002F5B15" w:rsidP="002B408A">
            <w:pPr>
              <w:tabs>
                <w:tab w:val="clear" w:pos="1134"/>
              </w:tabs>
              <w:spacing w:before="40"/>
              <w:jc w:val="left"/>
              <w:rPr>
                <w:lang w:val="ru-RU"/>
              </w:rPr>
            </w:pPr>
            <w:r w:rsidRPr="000D039F">
              <w:rPr>
                <w:lang w:val="ru-RU"/>
              </w:rPr>
              <w:t>Международная конвенция по охране человеческой жизни на море</w:t>
            </w:r>
          </w:p>
        </w:tc>
      </w:tr>
      <w:tr w:rsidR="002F5B15" w:rsidRPr="000D039F" w14:paraId="39F2189A" w14:textId="77777777" w:rsidTr="006A77B7">
        <w:trPr>
          <w:trHeight w:val="285"/>
        </w:trPr>
        <w:tc>
          <w:tcPr>
            <w:tcW w:w="809" w:type="pct"/>
          </w:tcPr>
          <w:p w14:paraId="7AB4D472" w14:textId="17A698E6" w:rsidR="002F5B15" w:rsidRPr="000D039F" w:rsidRDefault="002F5B15" w:rsidP="002B408A">
            <w:pPr>
              <w:tabs>
                <w:tab w:val="clear" w:pos="1134"/>
              </w:tabs>
              <w:spacing w:before="40"/>
              <w:ind w:left="1418" w:hanging="1418"/>
              <w:rPr>
                <w:lang w:val="ru-RU"/>
              </w:rPr>
            </w:pPr>
            <w:r w:rsidRPr="000D039F">
              <w:rPr>
                <w:lang w:val="ru-RU"/>
              </w:rPr>
              <w:t>SPM</w:t>
            </w:r>
          </w:p>
        </w:tc>
        <w:tc>
          <w:tcPr>
            <w:tcW w:w="663" w:type="pct"/>
          </w:tcPr>
          <w:p w14:paraId="06470324" w14:textId="7767B4BC" w:rsidR="002F5B15" w:rsidRPr="000D039F" w:rsidRDefault="002F5B15" w:rsidP="002B408A">
            <w:pPr>
              <w:tabs>
                <w:tab w:val="clear" w:pos="1134"/>
              </w:tabs>
              <w:spacing w:before="40"/>
              <w:ind w:left="1418" w:hanging="1418"/>
              <w:rPr>
                <w:lang w:val="ru-RU"/>
              </w:rPr>
            </w:pPr>
            <w:r w:rsidRPr="000D039F">
              <w:rPr>
                <w:lang w:val="ru-RU"/>
              </w:rPr>
              <w:t>МСП</w:t>
            </w:r>
          </w:p>
        </w:tc>
        <w:tc>
          <w:tcPr>
            <w:tcW w:w="3528" w:type="pct"/>
          </w:tcPr>
          <w:p w14:paraId="6D503AF1" w14:textId="608D7779" w:rsidR="002F5B15" w:rsidRPr="000D039F" w:rsidRDefault="002F5B15" w:rsidP="002B408A">
            <w:pPr>
              <w:tabs>
                <w:tab w:val="clear" w:pos="1134"/>
              </w:tabs>
              <w:spacing w:before="40"/>
              <w:jc w:val="left"/>
              <w:rPr>
                <w:lang w:val="ru-RU"/>
              </w:rPr>
            </w:pPr>
            <w:r w:rsidRPr="000D039F">
              <w:rPr>
                <w:lang w:val="ru-RU"/>
              </w:rPr>
              <w:t>Монитор солнечных протонов</w:t>
            </w:r>
          </w:p>
        </w:tc>
      </w:tr>
      <w:tr w:rsidR="002F5B15" w:rsidRPr="000D039F" w14:paraId="68A9C6B1" w14:textId="77777777" w:rsidTr="006A77B7">
        <w:trPr>
          <w:trHeight w:val="285"/>
        </w:trPr>
        <w:tc>
          <w:tcPr>
            <w:tcW w:w="809" w:type="pct"/>
          </w:tcPr>
          <w:p w14:paraId="7DA7B345" w14:textId="54385508" w:rsidR="002F5B15" w:rsidRPr="000D039F" w:rsidRDefault="002F5B15" w:rsidP="002B408A">
            <w:pPr>
              <w:tabs>
                <w:tab w:val="clear" w:pos="1134"/>
              </w:tabs>
              <w:spacing w:before="40"/>
              <w:ind w:left="1418" w:hanging="1418"/>
              <w:rPr>
                <w:lang w:val="ru-RU"/>
              </w:rPr>
            </w:pPr>
            <w:r w:rsidRPr="000D039F">
              <w:rPr>
                <w:lang w:val="ru-RU"/>
              </w:rPr>
              <w:t>SPOT</w:t>
            </w:r>
          </w:p>
        </w:tc>
        <w:tc>
          <w:tcPr>
            <w:tcW w:w="663" w:type="pct"/>
          </w:tcPr>
          <w:p w14:paraId="259561F1" w14:textId="2E2D3B71" w:rsidR="002F5B15" w:rsidRPr="000D039F" w:rsidRDefault="002F5B15" w:rsidP="002B408A">
            <w:pPr>
              <w:tabs>
                <w:tab w:val="clear" w:pos="1134"/>
              </w:tabs>
              <w:spacing w:before="40"/>
              <w:ind w:left="1418" w:hanging="1418"/>
              <w:rPr>
                <w:lang w:val="ru-RU"/>
              </w:rPr>
            </w:pPr>
            <w:r w:rsidRPr="000D039F">
              <w:rPr>
                <w:lang w:val="ru-RU"/>
              </w:rPr>
              <w:t>СПОТ</w:t>
            </w:r>
          </w:p>
        </w:tc>
        <w:tc>
          <w:tcPr>
            <w:tcW w:w="3528" w:type="pct"/>
          </w:tcPr>
          <w:p w14:paraId="6EDB2866" w14:textId="184E39C4" w:rsidR="002F5B15" w:rsidRPr="000D039F" w:rsidRDefault="002F5B15" w:rsidP="002B408A">
            <w:pPr>
              <w:tabs>
                <w:tab w:val="clear" w:pos="1134"/>
              </w:tabs>
              <w:spacing w:before="40"/>
              <w:jc w:val="left"/>
              <w:rPr>
                <w:lang w:val="ru-RU"/>
              </w:rPr>
            </w:pPr>
            <w:r w:rsidRPr="000D039F">
              <w:rPr>
                <w:lang w:val="ru-RU"/>
              </w:rPr>
              <w:t>Испытательный спутник наблюдения за Землей</w:t>
            </w:r>
          </w:p>
        </w:tc>
      </w:tr>
      <w:tr w:rsidR="002F5B15" w:rsidRPr="000D039F" w14:paraId="724DD75B" w14:textId="77777777" w:rsidTr="006A77B7">
        <w:trPr>
          <w:trHeight w:val="285"/>
        </w:trPr>
        <w:tc>
          <w:tcPr>
            <w:tcW w:w="809" w:type="pct"/>
          </w:tcPr>
          <w:p w14:paraId="2209FC0A" w14:textId="2F4BBE56" w:rsidR="002F5B15" w:rsidRPr="000D039F" w:rsidRDefault="002F5B15" w:rsidP="002B408A">
            <w:pPr>
              <w:tabs>
                <w:tab w:val="clear" w:pos="1134"/>
              </w:tabs>
              <w:spacing w:before="40"/>
              <w:ind w:left="1418" w:hanging="1418"/>
              <w:rPr>
                <w:lang w:val="ru-RU"/>
              </w:rPr>
            </w:pPr>
            <w:r w:rsidRPr="000D039F">
              <w:rPr>
                <w:lang w:val="ru-RU"/>
              </w:rPr>
              <w:t>SQPSK</w:t>
            </w:r>
          </w:p>
        </w:tc>
        <w:tc>
          <w:tcPr>
            <w:tcW w:w="663" w:type="pct"/>
          </w:tcPr>
          <w:p w14:paraId="7416C7B9" w14:textId="0C0AD445" w:rsidR="002F5B15" w:rsidRPr="000D039F" w:rsidRDefault="002F5B15" w:rsidP="002B408A">
            <w:pPr>
              <w:tabs>
                <w:tab w:val="clear" w:pos="1134"/>
              </w:tabs>
              <w:spacing w:before="40"/>
              <w:ind w:left="1418" w:hanging="1418"/>
              <w:rPr>
                <w:lang w:val="ru-RU"/>
              </w:rPr>
            </w:pPr>
            <w:r w:rsidRPr="000D039F">
              <w:rPr>
                <w:lang w:val="ru-RU"/>
              </w:rPr>
              <w:t>СКФМН</w:t>
            </w:r>
          </w:p>
        </w:tc>
        <w:tc>
          <w:tcPr>
            <w:tcW w:w="3528" w:type="pct"/>
          </w:tcPr>
          <w:p w14:paraId="28F8F7F9" w14:textId="167E1A29" w:rsidR="002F5B15" w:rsidRPr="000D039F" w:rsidRDefault="002F5B15" w:rsidP="002B408A">
            <w:pPr>
              <w:tabs>
                <w:tab w:val="clear" w:pos="1134"/>
              </w:tabs>
              <w:spacing w:before="40"/>
              <w:jc w:val="left"/>
              <w:rPr>
                <w:lang w:val="ru-RU"/>
              </w:rPr>
            </w:pPr>
            <w:r w:rsidRPr="000D039F">
              <w:rPr>
                <w:lang w:val="ru-RU"/>
              </w:rPr>
              <w:t>Ступенчатая квадратурная фазовая манипуляция</w:t>
            </w:r>
          </w:p>
        </w:tc>
      </w:tr>
      <w:tr w:rsidR="002F5B15" w:rsidRPr="000D039F" w14:paraId="427002B2" w14:textId="77777777" w:rsidTr="006A77B7">
        <w:trPr>
          <w:trHeight w:val="285"/>
        </w:trPr>
        <w:tc>
          <w:tcPr>
            <w:tcW w:w="809" w:type="pct"/>
          </w:tcPr>
          <w:p w14:paraId="6F386FC3" w14:textId="5E24443F" w:rsidR="002F5B15" w:rsidRPr="000D039F" w:rsidRDefault="002F5B15" w:rsidP="002B408A">
            <w:pPr>
              <w:tabs>
                <w:tab w:val="clear" w:pos="1134"/>
              </w:tabs>
              <w:spacing w:before="40"/>
              <w:ind w:left="1418" w:hanging="1418"/>
              <w:rPr>
                <w:lang w:val="ru-RU"/>
              </w:rPr>
            </w:pPr>
            <w:r w:rsidRPr="000D039F">
              <w:rPr>
                <w:lang w:val="ru-RU"/>
              </w:rPr>
              <w:t>SPREP</w:t>
            </w:r>
          </w:p>
        </w:tc>
        <w:tc>
          <w:tcPr>
            <w:tcW w:w="663" w:type="pct"/>
          </w:tcPr>
          <w:p w14:paraId="63248FF0" w14:textId="7EBE481E" w:rsidR="002F5B15" w:rsidRPr="000D039F" w:rsidRDefault="002F5B15" w:rsidP="002B408A">
            <w:pPr>
              <w:tabs>
                <w:tab w:val="clear" w:pos="1134"/>
              </w:tabs>
              <w:spacing w:before="40"/>
              <w:ind w:left="1418" w:hanging="1418"/>
              <w:rPr>
                <w:lang w:val="ru-RU"/>
              </w:rPr>
            </w:pPr>
            <w:r w:rsidRPr="000D039F">
              <w:rPr>
                <w:lang w:val="ru-RU"/>
              </w:rPr>
              <w:t>СПРЕП</w:t>
            </w:r>
          </w:p>
        </w:tc>
        <w:tc>
          <w:tcPr>
            <w:tcW w:w="3528" w:type="pct"/>
          </w:tcPr>
          <w:p w14:paraId="0CB2CD05" w14:textId="64E1B410" w:rsidR="002F5B15" w:rsidRPr="000D039F" w:rsidRDefault="002F5B15" w:rsidP="002B408A">
            <w:pPr>
              <w:tabs>
                <w:tab w:val="clear" w:pos="1134"/>
              </w:tabs>
              <w:spacing w:before="40"/>
              <w:jc w:val="left"/>
              <w:rPr>
                <w:lang w:val="ru-RU"/>
              </w:rPr>
            </w:pPr>
            <w:r w:rsidRPr="000D039F">
              <w:rPr>
                <w:lang w:val="ru-RU"/>
              </w:rPr>
              <w:t>Южнотихоокеанская региональная программа в области окружающей среды</w:t>
            </w:r>
          </w:p>
        </w:tc>
      </w:tr>
      <w:tr w:rsidR="002F5B15" w:rsidRPr="000D039F" w14:paraId="55610D24" w14:textId="77777777" w:rsidTr="006A77B7">
        <w:trPr>
          <w:trHeight w:val="285"/>
        </w:trPr>
        <w:tc>
          <w:tcPr>
            <w:tcW w:w="809" w:type="pct"/>
          </w:tcPr>
          <w:p w14:paraId="45EAEF77" w14:textId="07420F73" w:rsidR="002F5B15" w:rsidRPr="000D039F" w:rsidRDefault="002F5B15" w:rsidP="002B408A">
            <w:pPr>
              <w:tabs>
                <w:tab w:val="clear" w:pos="1134"/>
              </w:tabs>
              <w:spacing w:before="40"/>
              <w:ind w:left="1418" w:hanging="1418"/>
              <w:rPr>
                <w:lang w:val="ru-RU"/>
              </w:rPr>
            </w:pPr>
            <w:r w:rsidRPr="000D039F">
              <w:rPr>
                <w:lang w:val="ru-RU"/>
              </w:rPr>
              <w:t>SR</w:t>
            </w:r>
          </w:p>
        </w:tc>
        <w:tc>
          <w:tcPr>
            <w:tcW w:w="663" w:type="pct"/>
          </w:tcPr>
          <w:p w14:paraId="60F179C0" w14:textId="41C5ABBE" w:rsidR="002F5B15" w:rsidRPr="000D039F" w:rsidRDefault="002F5B15" w:rsidP="002B408A">
            <w:pPr>
              <w:tabs>
                <w:tab w:val="clear" w:pos="1134"/>
              </w:tabs>
              <w:spacing w:before="40"/>
              <w:ind w:left="1418" w:hanging="1418"/>
              <w:rPr>
                <w:lang w:val="ru-RU"/>
              </w:rPr>
            </w:pPr>
            <w:r w:rsidRPr="000D039F">
              <w:rPr>
                <w:lang w:val="ru-RU"/>
              </w:rPr>
              <w:t>СР</w:t>
            </w:r>
          </w:p>
        </w:tc>
        <w:tc>
          <w:tcPr>
            <w:tcW w:w="3528" w:type="pct"/>
          </w:tcPr>
          <w:p w14:paraId="2AD8AC91" w14:textId="575A815F" w:rsidR="002F5B15" w:rsidRPr="000D039F" w:rsidRDefault="002F5B15" w:rsidP="002B408A">
            <w:pPr>
              <w:tabs>
                <w:tab w:val="clear" w:pos="1134"/>
              </w:tabs>
              <w:spacing w:before="40"/>
              <w:jc w:val="left"/>
              <w:rPr>
                <w:lang w:val="ru-RU"/>
              </w:rPr>
            </w:pPr>
            <w:r w:rsidRPr="000D039F">
              <w:rPr>
                <w:lang w:val="ru-RU"/>
              </w:rPr>
              <w:t xml:space="preserve">Сканирующий радиометр </w:t>
            </w:r>
          </w:p>
        </w:tc>
      </w:tr>
      <w:tr w:rsidR="002F5B15" w:rsidRPr="000D039F" w14:paraId="77952289" w14:textId="77777777" w:rsidTr="006A77B7">
        <w:trPr>
          <w:trHeight w:val="285"/>
        </w:trPr>
        <w:tc>
          <w:tcPr>
            <w:tcW w:w="809" w:type="pct"/>
          </w:tcPr>
          <w:p w14:paraId="34176C6B" w14:textId="2F5ADF3C" w:rsidR="002F5B15" w:rsidRPr="000D039F" w:rsidRDefault="002F5B15" w:rsidP="002B408A">
            <w:pPr>
              <w:tabs>
                <w:tab w:val="clear" w:pos="1134"/>
              </w:tabs>
              <w:spacing w:before="40"/>
              <w:ind w:left="1418" w:hanging="1418"/>
              <w:rPr>
                <w:lang w:val="ru-RU"/>
              </w:rPr>
            </w:pPr>
            <w:r w:rsidRPr="000D039F">
              <w:rPr>
                <w:lang w:val="ru-RU"/>
              </w:rPr>
              <w:t>sr</w:t>
            </w:r>
          </w:p>
        </w:tc>
        <w:tc>
          <w:tcPr>
            <w:tcW w:w="663" w:type="pct"/>
          </w:tcPr>
          <w:p w14:paraId="01A71E31" w14:textId="46220230" w:rsidR="002F5B15" w:rsidRPr="000D039F" w:rsidRDefault="002F5B15" w:rsidP="002B408A">
            <w:pPr>
              <w:tabs>
                <w:tab w:val="clear" w:pos="1134"/>
              </w:tabs>
              <w:spacing w:before="40"/>
              <w:ind w:left="1418" w:hanging="1418"/>
              <w:rPr>
                <w:lang w:val="ru-RU"/>
              </w:rPr>
            </w:pPr>
            <w:r w:rsidRPr="000D039F">
              <w:rPr>
                <w:lang w:val="ru-RU"/>
              </w:rPr>
              <w:t>срад</w:t>
            </w:r>
          </w:p>
        </w:tc>
        <w:tc>
          <w:tcPr>
            <w:tcW w:w="3528" w:type="pct"/>
          </w:tcPr>
          <w:p w14:paraId="033DDEB3" w14:textId="21BABBC3" w:rsidR="002F5B15" w:rsidRPr="000D039F" w:rsidRDefault="002F5B15" w:rsidP="002B408A">
            <w:pPr>
              <w:tabs>
                <w:tab w:val="clear" w:pos="1134"/>
              </w:tabs>
              <w:spacing w:before="40"/>
              <w:jc w:val="left"/>
              <w:rPr>
                <w:lang w:val="ru-RU"/>
              </w:rPr>
            </w:pPr>
            <w:r w:rsidRPr="000D039F">
              <w:rPr>
                <w:lang w:val="ru-RU"/>
              </w:rPr>
              <w:t>Стерадиан</w:t>
            </w:r>
          </w:p>
        </w:tc>
      </w:tr>
      <w:tr w:rsidR="002F5B15" w:rsidRPr="000D039F" w14:paraId="32192A95" w14:textId="77777777" w:rsidTr="006A77B7">
        <w:trPr>
          <w:trHeight w:val="285"/>
        </w:trPr>
        <w:tc>
          <w:tcPr>
            <w:tcW w:w="809" w:type="pct"/>
          </w:tcPr>
          <w:p w14:paraId="49453EDE" w14:textId="0A835958" w:rsidR="002F5B15" w:rsidRPr="000D039F" w:rsidRDefault="002F5B15" w:rsidP="002B408A">
            <w:pPr>
              <w:tabs>
                <w:tab w:val="clear" w:pos="1134"/>
              </w:tabs>
              <w:spacing w:before="40"/>
              <w:ind w:left="1418" w:hanging="1418"/>
              <w:rPr>
                <w:lang w:val="ru-RU"/>
              </w:rPr>
            </w:pPr>
            <w:r w:rsidRPr="000D039F">
              <w:rPr>
                <w:lang w:val="ru-RU"/>
              </w:rPr>
              <w:t>SR-IR</w:t>
            </w:r>
          </w:p>
        </w:tc>
        <w:tc>
          <w:tcPr>
            <w:tcW w:w="663" w:type="pct"/>
          </w:tcPr>
          <w:p w14:paraId="00899FFF" w14:textId="13C1F6E4" w:rsidR="002F5B15" w:rsidRPr="000D039F" w:rsidRDefault="002F5B15" w:rsidP="002B408A">
            <w:pPr>
              <w:tabs>
                <w:tab w:val="clear" w:pos="1134"/>
              </w:tabs>
              <w:spacing w:before="40"/>
              <w:ind w:left="1418" w:hanging="1418"/>
              <w:rPr>
                <w:lang w:val="ru-RU"/>
              </w:rPr>
            </w:pPr>
            <w:r w:rsidRPr="000D039F">
              <w:rPr>
                <w:lang w:val="ru-RU"/>
              </w:rPr>
              <w:t>СР-ИК</w:t>
            </w:r>
          </w:p>
        </w:tc>
        <w:tc>
          <w:tcPr>
            <w:tcW w:w="3528" w:type="pct"/>
          </w:tcPr>
          <w:p w14:paraId="3ACBA8D8" w14:textId="13295482" w:rsidR="002F5B15" w:rsidRPr="000D039F" w:rsidRDefault="002F5B15" w:rsidP="002B408A">
            <w:pPr>
              <w:tabs>
                <w:tab w:val="clear" w:pos="1134"/>
              </w:tabs>
              <w:spacing w:before="40"/>
              <w:jc w:val="left"/>
              <w:rPr>
                <w:lang w:val="ru-RU"/>
              </w:rPr>
            </w:pPr>
            <w:r w:rsidRPr="000D039F">
              <w:rPr>
                <w:lang w:val="ru-RU"/>
              </w:rPr>
              <w:t>Сканирующий радиометр – канал инфракрасного диапазона</w:t>
            </w:r>
          </w:p>
        </w:tc>
      </w:tr>
      <w:tr w:rsidR="002F5B15" w:rsidRPr="000D039F" w14:paraId="77B51901" w14:textId="77777777" w:rsidTr="006A77B7">
        <w:trPr>
          <w:trHeight w:val="285"/>
        </w:trPr>
        <w:tc>
          <w:tcPr>
            <w:tcW w:w="809" w:type="pct"/>
          </w:tcPr>
          <w:p w14:paraId="00F44EAE" w14:textId="798D3EEF" w:rsidR="002F5B15" w:rsidRPr="000D039F" w:rsidRDefault="002F5B15" w:rsidP="002B408A">
            <w:pPr>
              <w:tabs>
                <w:tab w:val="clear" w:pos="1134"/>
              </w:tabs>
              <w:spacing w:before="40"/>
              <w:ind w:left="1418" w:hanging="1418"/>
              <w:rPr>
                <w:lang w:val="ru-RU"/>
              </w:rPr>
            </w:pPr>
            <w:r w:rsidRPr="000D039F">
              <w:rPr>
                <w:lang w:val="ru-RU"/>
              </w:rPr>
              <w:t>SR-VIS</w:t>
            </w:r>
          </w:p>
        </w:tc>
        <w:tc>
          <w:tcPr>
            <w:tcW w:w="663" w:type="pct"/>
          </w:tcPr>
          <w:p w14:paraId="377B199E" w14:textId="339BC43D" w:rsidR="002F5B15" w:rsidRPr="000D039F" w:rsidRDefault="002F5B15" w:rsidP="002B408A">
            <w:pPr>
              <w:tabs>
                <w:tab w:val="clear" w:pos="1134"/>
              </w:tabs>
              <w:spacing w:before="40"/>
              <w:ind w:left="1418" w:hanging="1418"/>
              <w:rPr>
                <w:lang w:val="ru-RU"/>
              </w:rPr>
            </w:pPr>
            <w:r w:rsidRPr="000D039F">
              <w:rPr>
                <w:lang w:val="ru-RU"/>
              </w:rPr>
              <w:t>СР-ВД</w:t>
            </w:r>
          </w:p>
        </w:tc>
        <w:tc>
          <w:tcPr>
            <w:tcW w:w="3528" w:type="pct"/>
          </w:tcPr>
          <w:p w14:paraId="089282EB" w14:textId="79C416CC" w:rsidR="002F5B15" w:rsidRPr="000D039F" w:rsidRDefault="002F5B15" w:rsidP="002B408A">
            <w:pPr>
              <w:tabs>
                <w:tab w:val="clear" w:pos="1134"/>
              </w:tabs>
              <w:spacing w:before="40"/>
              <w:jc w:val="left"/>
              <w:rPr>
                <w:lang w:val="ru-RU"/>
              </w:rPr>
            </w:pPr>
            <w:r w:rsidRPr="000D039F">
              <w:rPr>
                <w:lang w:val="ru-RU"/>
              </w:rPr>
              <w:t>Сканирующий радиометр – канал видимого диапазона</w:t>
            </w:r>
          </w:p>
        </w:tc>
      </w:tr>
      <w:tr w:rsidR="002F5B15" w:rsidRPr="000D039F" w14:paraId="638F77BF" w14:textId="77777777" w:rsidTr="006A77B7">
        <w:trPr>
          <w:trHeight w:val="285"/>
        </w:trPr>
        <w:tc>
          <w:tcPr>
            <w:tcW w:w="809" w:type="pct"/>
          </w:tcPr>
          <w:p w14:paraId="1AC58C93" w14:textId="11F1B7D3" w:rsidR="002F5B15" w:rsidRPr="000D039F" w:rsidRDefault="002F5B15" w:rsidP="002B408A">
            <w:pPr>
              <w:tabs>
                <w:tab w:val="clear" w:pos="1134"/>
              </w:tabs>
              <w:spacing w:before="40"/>
              <w:ind w:left="1418" w:hanging="1418"/>
              <w:rPr>
                <w:lang w:val="ru-RU"/>
              </w:rPr>
            </w:pPr>
            <w:r w:rsidRPr="000D039F">
              <w:rPr>
                <w:lang w:val="ru-RU"/>
              </w:rPr>
              <w:t>SSA</w:t>
            </w:r>
          </w:p>
        </w:tc>
        <w:tc>
          <w:tcPr>
            <w:tcW w:w="663" w:type="pct"/>
          </w:tcPr>
          <w:p w14:paraId="27AEA93D" w14:textId="72AB8A9D" w:rsidR="002F5B15" w:rsidRPr="000D039F" w:rsidRDefault="002F5B15" w:rsidP="002B408A">
            <w:pPr>
              <w:tabs>
                <w:tab w:val="clear" w:pos="1134"/>
              </w:tabs>
              <w:spacing w:before="40"/>
              <w:ind w:left="1418" w:hanging="1418"/>
              <w:rPr>
                <w:lang w:val="ru-RU"/>
              </w:rPr>
            </w:pPr>
            <w:r w:rsidRPr="000D039F">
              <w:rPr>
                <w:lang w:val="ru-RU"/>
              </w:rPr>
              <w:t>ДПС</w:t>
            </w:r>
          </w:p>
        </w:tc>
        <w:tc>
          <w:tcPr>
            <w:tcW w:w="3528" w:type="pct"/>
          </w:tcPr>
          <w:p w14:paraId="729F47B9" w14:textId="39F1A8A4" w:rsidR="002F5B15" w:rsidRPr="000D039F" w:rsidRDefault="002F5B15" w:rsidP="002B408A">
            <w:pPr>
              <w:tabs>
                <w:tab w:val="clear" w:pos="1134"/>
              </w:tabs>
              <w:spacing w:before="40"/>
              <w:jc w:val="left"/>
              <w:rPr>
                <w:lang w:val="ru-RU"/>
              </w:rPr>
            </w:pPr>
            <w:r w:rsidRPr="000D039F">
              <w:rPr>
                <w:lang w:val="ru-RU"/>
              </w:rPr>
              <w:t>Деятельность в поддержку систем Всемирной службы погоды (ВСП)</w:t>
            </w:r>
          </w:p>
        </w:tc>
      </w:tr>
      <w:tr w:rsidR="002F5B15" w:rsidRPr="000D039F" w14:paraId="54B7948B" w14:textId="77777777" w:rsidTr="006A77B7">
        <w:trPr>
          <w:trHeight w:val="285"/>
        </w:trPr>
        <w:tc>
          <w:tcPr>
            <w:tcW w:w="809" w:type="pct"/>
          </w:tcPr>
          <w:p w14:paraId="58943543" w14:textId="21CA6E71" w:rsidR="002F5B15" w:rsidRPr="000D039F" w:rsidRDefault="002F5B15" w:rsidP="002B408A">
            <w:pPr>
              <w:tabs>
                <w:tab w:val="clear" w:pos="1134"/>
              </w:tabs>
              <w:spacing w:before="40"/>
              <w:ind w:left="1418" w:hanging="1418"/>
              <w:rPr>
                <w:lang w:val="ru-RU"/>
              </w:rPr>
            </w:pPr>
            <w:r w:rsidRPr="000D039F">
              <w:rPr>
                <w:lang w:val="ru-RU"/>
              </w:rPr>
              <w:t>SSM/I</w:t>
            </w:r>
          </w:p>
        </w:tc>
        <w:tc>
          <w:tcPr>
            <w:tcW w:w="663" w:type="pct"/>
          </w:tcPr>
          <w:p w14:paraId="48CC2E65" w14:textId="7A91E6AE" w:rsidR="002F5B15" w:rsidRPr="000D039F" w:rsidRDefault="002F5B15" w:rsidP="002B408A">
            <w:pPr>
              <w:tabs>
                <w:tab w:val="clear" w:pos="1134"/>
              </w:tabs>
              <w:spacing w:before="40"/>
              <w:ind w:left="1418" w:hanging="1418"/>
              <w:rPr>
                <w:lang w:val="ru-RU"/>
              </w:rPr>
            </w:pPr>
          </w:p>
        </w:tc>
        <w:tc>
          <w:tcPr>
            <w:tcW w:w="3528" w:type="pct"/>
          </w:tcPr>
          <w:p w14:paraId="5C1CB779" w14:textId="6D7E1872" w:rsidR="002F5B15" w:rsidRPr="000D039F" w:rsidRDefault="002F5B15" w:rsidP="002B408A">
            <w:pPr>
              <w:tabs>
                <w:tab w:val="clear" w:pos="1134"/>
              </w:tabs>
              <w:spacing w:before="40"/>
              <w:jc w:val="left"/>
              <w:rPr>
                <w:lang w:val="ru-RU"/>
              </w:rPr>
            </w:pPr>
            <w:r w:rsidRPr="000D039F">
              <w:rPr>
                <w:lang w:val="ru-RU"/>
              </w:rPr>
              <w:t xml:space="preserve">Специальный датчик для получения изображений в микроволновом диапазоне </w:t>
            </w:r>
          </w:p>
        </w:tc>
      </w:tr>
      <w:tr w:rsidR="002F5B15" w:rsidRPr="000D039F" w14:paraId="2426B3B0" w14:textId="77777777" w:rsidTr="006A77B7">
        <w:trPr>
          <w:trHeight w:val="285"/>
        </w:trPr>
        <w:tc>
          <w:tcPr>
            <w:tcW w:w="809" w:type="pct"/>
          </w:tcPr>
          <w:p w14:paraId="64C91B6C" w14:textId="4FC11073" w:rsidR="002F5B15" w:rsidRPr="000D039F" w:rsidRDefault="002F5B15" w:rsidP="002B408A">
            <w:pPr>
              <w:tabs>
                <w:tab w:val="clear" w:pos="1134"/>
              </w:tabs>
              <w:spacing w:before="40"/>
              <w:ind w:left="1418" w:hanging="1418"/>
              <w:rPr>
                <w:lang w:val="ru-RU"/>
              </w:rPr>
            </w:pPr>
            <w:r w:rsidRPr="000D039F">
              <w:rPr>
                <w:lang w:val="ru-RU"/>
              </w:rPr>
              <w:t>SST</w:t>
            </w:r>
          </w:p>
        </w:tc>
        <w:tc>
          <w:tcPr>
            <w:tcW w:w="663" w:type="pct"/>
          </w:tcPr>
          <w:p w14:paraId="122DFDD7" w14:textId="4CEA976A" w:rsidR="002F5B15" w:rsidRPr="000D039F" w:rsidRDefault="002F5B15" w:rsidP="002B408A">
            <w:pPr>
              <w:tabs>
                <w:tab w:val="clear" w:pos="1134"/>
              </w:tabs>
              <w:spacing w:before="40"/>
              <w:ind w:left="1418" w:hanging="1418"/>
              <w:rPr>
                <w:lang w:val="ru-RU"/>
              </w:rPr>
            </w:pPr>
            <w:r w:rsidRPr="000D039F">
              <w:rPr>
                <w:lang w:val="ru-RU"/>
              </w:rPr>
              <w:t>ТПМ</w:t>
            </w:r>
          </w:p>
        </w:tc>
        <w:tc>
          <w:tcPr>
            <w:tcW w:w="3528" w:type="pct"/>
          </w:tcPr>
          <w:p w14:paraId="096FE166" w14:textId="197CAE13" w:rsidR="002F5B15" w:rsidRPr="000D039F" w:rsidRDefault="002F5B15" w:rsidP="002B408A">
            <w:pPr>
              <w:tabs>
                <w:tab w:val="clear" w:pos="1134"/>
              </w:tabs>
              <w:spacing w:before="40"/>
              <w:jc w:val="left"/>
              <w:rPr>
                <w:lang w:val="ru-RU"/>
              </w:rPr>
            </w:pPr>
            <w:r w:rsidRPr="000D039F">
              <w:rPr>
                <w:lang w:val="ru-RU"/>
              </w:rPr>
              <w:t>Температура поверхности моря</w:t>
            </w:r>
          </w:p>
        </w:tc>
      </w:tr>
      <w:tr w:rsidR="002F5B15" w:rsidRPr="000D039F" w14:paraId="5145CFD4" w14:textId="77777777" w:rsidTr="006A77B7">
        <w:trPr>
          <w:trHeight w:val="285"/>
        </w:trPr>
        <w:tc>
          <w:tcPr>
            <w:tcW w:w="809" w:type="pct"/>
          </w:tcPr>
          <w:p w14:paraId="57B36197" w14:textId="3C9A06AA" w:rsidR="002F5B15" w:rsidRPr="000D039F" w:rsidRDefault="002F5B15" w:rsidP="002B408A">
            <w:pPr>
              <w:tabs>
                <w:tab w:val="clear" w:pos="1134"/>
              </w:tabs>
              <w:spacing w:before="40"/>
              <w:ind w:left="1418" w:hanging="1418"/>
              <w:rPr>
                <w:lang w:val="ru-RU"/>
              </w:rPr>
            </w:pPr>
            <w:r w:rsidRPr="000D039F">
              <w:rPr>
                <w:lang w:val="ru-RU"/>
              </w:rPr>
              <w:t>SSU</w:t>
            </w:r>
          </w:p>
        </w:tc>
        <w:tc>
          <w:tcPr>
            <w:tcW w:w="663" w:type="pct"/>
          </w:tcPr>
          <w:p w14:paraId="17B3C961" w14:textId="7EEA3BEF" w:rsidR="002F5B15" w:rsidRPr="000D039F" w:rsidRDefault="002F5B15" w:rsidP="002B408A">
            <w:pPr>
              <w:tabs>
                <w:tab w:val="clear" w:pos="1134"/>
              </w:tabs>
              <w:spacing w:before="40"/>
              <w:ind w:left="1418" w:hanging="1418"/>
              <w:rPr>
                <w:lang w:val="ru-RU"/>
              </w:rPr>
            </w:pPr>
          </w:p>
        </w:tc>
        <w:tc>
          <w:tcPr>
            <w:tcW w:w="3528" w:type="pct"/>
          </w:tcPr>
          <w:p w14:paraId="67415AD0" w14:textId="761C99BF" w:rsidR="002F5B15" w:rsidRPr="000D039F" w:rsidRDefault="002F5B15" w:rsidP="002B408A">
            <w:pPr>
              <w:tabs>
                <w:tab w:val="clear" w:pos="1134"/>
              </w:tabs>
              <w:spacing w:before="40"/>
              <w:jc w:val="left"/>
              <w:rPr>
                <w:lang w:val="ru-RU"/>
              </w:rPr>
            </w:pPr>
            <w:r w:rsidRPr="000D039F">
              <w:rPr>
                <w:lang w:val="ru-RU"/>
              </w:rPr>
              <w:t>Блок датчиков для стратосферного зондирования</w:t>
            </w:r>
          </w:p>
        </w:tc>
      </w:tr>
      <w:tr w:rsidR="002F5B15" w:rsidRPr="000D039F" w14:paraId="6823E933" w14:textId="77777777" w:rsidTr="006A77B7">
        <w:trPr>
          <w:trHeight w:val="285"/>
        </w:trPr>
        <w:tc>
          <w:tcPr>
            <w:tcW w:w="809" w:type="pct"/>
          </w:tcPr>
          <w:p w14:paraId="3D1800C0" w14:textId="7BFE7887" w:rsidR="002F5B15" w:rsidRPr="000D039F" w:rsidRDefault="002F5B15" w:rsidP="002B408A">
            <w:pPr>
              <w:tabs>
                <w:tab w:val="clear" w:pos="1134"/>
              </w:tabs>
              <w:spacing w:before="40"/>
              <w:ind w:left="1418" w:hanging="1418"/>
              <w:rPr>
                <w:lang w:val="ru-RU"/>
              </w:rPr>
            </w:pPr>
            <w:r w:rsidRPr="000D039F">
              <w:rPr>
                <w:lang w:val="ru-RU"/>
              </w:rPr>
              <w:t>STA</w:t>
            </w:r>
          </w:p>
        </w:tc>
        <w:tc>
          <w:tcPr>
            <w:tcW w:w="663" w:type="pct"/>
          </w:tcPr>
          <w:p w14:paraId="5CE1A3DC" w14:textId="7B0A2EA4" w:rsidR="002F5B15" w:rsidRPr="000D039F" w:rsidRDefault="002F5B15" w:rsidP="002B408A">
            <w:pPr>
              <w:tabs>
                <w:tab w:val="clear" w:pos="1134"/>
              </w:tabs>
              <w:spacing w:before="40"/>
              <w:ind w:left="1418" w:hanging="1418"/>
              <w:rPr>
                <w:lang w:val="ru-RU"/>
              </w:rPr>
            </w:pPr>
          </w:p>
        </w:tc>
        <w:tc>
          <w:tcPr>
            <w:tcW w:w="3528" w:type="pct"/>
          </w:tcPr>
          <w:p w14:paraId="57580E28" w14:textId="265F60F3" w:rsidR="002F5B15" w:rsidRPr="000D039F" w:rsidRDefault="002F5B15" w:rsidP="002B408A">
            <w:pPr>
              <w:tabs>
                <w:tab w:val="clear" w:pos="1134"/>
              </w:tabs>
              <w:spacing w:before="40"/>
              <w:jc w:val="left"/>
              <w:rPr>
                <w:lang w:val="ru-RU"/>
              </w:rPr>
            </w:pPr>
            <w:r w:rsidRPr="000D039F">
              <w:rPr>
                <w:lang w:val="ru-RU"/>
              </w:rPr>
              <w:t xml:space="preserve">Агентство по науке и технике </w:t>
            </w:r>
          </w:p>
        </w:tc>
      </w:tr>
      <w:tr w:rsidR="002F5B15" w:rsidRPr="000D039F" w14:paraId="13598687" w14:textId="77777777" w:rsidTr="006A77B7">
        <w:trPr>
          <w:trHeight w:val="285"/>
        </w:trPr>
        <w:tc>
          <w:tcPr>
            <w:tcW w:w="809" w:type="pct"/>
          </w:tcPr>
          <w:p w14:paraId="49AF5E8F" w14:textId="6C62CBE6" w:rsidR="002F5B15" w:rsidRPr="000D039F" w:rsidRDefault="002F5B15" w:rsidP="002B408A">
            <w:pPr>
              <w:tabs>
                <w:tab w:val="clear" w:pos="1134"/>
              </w:tabs>
              <w:spacing w:before="40"/>
              <w:ind w:left="1418" w:hanging="1418"/>
              <w:rPr>
                <w:lang w:val="ru-RU"/>
              </w:rPr>
            </w:pPr>
            <w:r w:rsidRPr="000D039F">
              <w:rPr>
                <w:lang w:val="ru-RU"/>
              </w:rPr>
              <w:t>STC</w:t>
            </w:r>
          </w:p>
        </w:tc>
        <w:tc>
          <w:tcPr>
            <w:tcW w:w="663" w:type="pct"/>
          </w:tcPr>
          <w:p w14:paraId="67CB749B" w14:textId="50AC3C4B" w:rsidR="002F5B15" w:rsidRPr="000D039F" w:rsidRDefault="002F5B15" w:rsidP="002B408A">
            <w:pPr>
              <w:tabs>
                <w:tab w:val="clear" w:pos="1134"/>
              </w:tabs>
              <w:spacing w:before="40"/>
              <w:ind w:left="1418" w:hanging="1418"/>
              <w:rPr>
                <w:lang w:val="ru-RU"/>
              </w:rPr>
            </w:pPr>
          </w:p>
        </w:tc>
        <w:tc>
          <w:tcPr>
            <w:tcW w:w="3528" w:type="pct"/>
          </w:tcPr>
          <w:p w14:paraId="0345444A" w14:textId="75759437" w:rsidR="002F5B15" w:rsidRPr="000D039F" w:rsidRDefault="002F5B15" w:rsidP="002B408A">
            <w:pPr>
              <w:tabs>
                <w:tab w:val="clear" w:pos="1134"/>
              </w:tabs>
              <w:spacing w:before="40"/>
              <w:jc w:val="left"/>
              <w:rPr>
                <w:lang w:val="ru-RU"/>
              </w:rPr>
            </w:pPr>
            <w:r w:rsidRPr="000D039F">
              <w:rPr>
                <w:lang w:val="ru-RU"/>
              </w:rPr>
              <w:t>Научно-технический комитет</w:t>
            </w:r>
          </w:p>
        </w:tc>
      </w:tr>
      <w:tr w:rsidR="002F5B15" w:rsidRPr="000D039F" w14:paraId="2E3742E1" w14:textId="77777777" w:rsidTr="006A77B7">
        <w:trPr>
          <w:trHeight w:val="285"/>
        </w:trPr>
        <w:tc>
          <w:tcPr>
            <w:tcW w:w="809" w:type="pct"/>
          </w:tcPr>
          <w:p w14:paraId="74DE951E" w14:textId="2535364F" w:rsidR="002F5B15" w:rsidRPr="000D039F" w:rsidRDefault="002F5B15" w:rsidP="002B408A">
            <w:pPr>
              <w:tabs>
                <w:tab w:val="clear" w:pos="1134"/>
              </w:tabs>
              <w:spacing w:before="40"/>
              <w:ind w:left="1418" w:hanging="1418"/>
              <w:rPr>
                <w:lang w:val="ru-RU"/>
              </w:rPr>
            </w:pPr>
            <w:r w:rsidRPr="000D039F">
              <w:rPr>
                <w:lang w:val="ru-RU"/>
              </w:rPr>
              <w:t>Ster</w:t>
            </w:r>
          </w:p>
        </w:tc>
        <w:tc>
          <w:tcPr>
            <w:tcW w:w="663" w:type="pct"/>
          </w:tcPr>
          <w:p w14:paraId="1A0B9D8E" w14:textId="3AC401A9" w:rsidR="002F5B15" w:rsidRPr="000D039F" w:rsidRDefault="002F5B15" w:rsidP="002B408A">
            <w:pPr>
              <w:tabs>
                <w:tab w:val="clear" w:pos="1134"/>
              </w:tabs>
              <w:spacing w:before="40"/>
              <w:ind w:left="1418" w:hanging="1418"/>
              <w:rPr>
                <w:lang w:val="ru-RU"/>
              </w:rPr>
            </w:pPr>
            <w:r w:rsidRPr="000D039F">
              <w:rPr>
                <w:lang w:val="ru-RU"/>
              </w:rPr>
              <w:t>срад</w:t>
            </w:r>
          </w:p>
        </w:tc>
        <w:tc>
          <w:tcPr>
            <w:tcW w:w="3528" w:type="pct"/>
          </w:tcPr>
          <w:p w14:paraId="4AA81B97" w14:textId="0C8077A8" w:rsidR="002F5B15" w:rsidRPr="000D039F" w:rsidRDefault="002F5B15" w:rsidP="002B408A">
            <w:pPr>
              <w:tabs>
                <w:tab w:val="clear" w:pos="1134"/>
              </w:tabs>
              <w:spacing w:before="40"/>
              <w:jc w:val="left"/>
              <w:rPr>
                <w:lang w:val="ru-RU"/>
              </w:rPr>
            </w:pPr>
            <w:r w:rsidRPr="000D039F">
              <w:rPr>
                <w:lang w:val="ru-RU"/>
              </w:rPr>
              <w:t>Стерадиан</w:t>
            </w:r>
          </w:p>
        </w:tc>
      </w:tr>
      <w:tr w:rsidR="002F5B15" w:rsidRPr="000D039F" w14:paraId="172107CF" w14:textId="77777777" w:rsidTr="006A77B7">
        <w:trPr>
          <w:trHeight w:val="285"/>
        </w:trPr>
        <w:tc>
          <w:tcPr>
            <w:tcW w:w="809" w:type="pct"/>
          </w:tcPr>
          <w:p w14:paraId="4D4C1E4F" w14:textId="05714301" w:rsidR="002F5B15" w:rsidRPr="000D039F" w:rsidRDefault="002F5B15" w:rsidP="002B408A">
            <w:pPr>
              <w:tabs>
                <w:tab w:val="clear" w:pos="1134"/>
              </w:tabs>
              <w:spacing w:before="40"/>
              <w:ind w:left="1418" w:hanging="1418"/>
              <w:rPr>
                <w:lang w:val="ru-RU"/>
              </w:rPr>
            </w:pPr>
            <w:r w:rsidRPr="000D039F">
              <w:rPr>
                <w:lang w:val="ru-RU"/>
              </w:rPr>
              <w:t>STS</w:t>
            </w:r>
          </w:p>
        </w:tc>
        <w:tc>
          <w:tcPr>
            <w:tcW w:w="663" w:type="pct"/>
          </w:tcPr>
          <w:p w14:paraId="7C338CA5" w14:textId="4A4B8E75" w:rsidR="002F5B15" w:rsidRPr="000D039F" w:rsidRDefault="002F5B15" w:rsidP="002B408A">
            <w:pPr>
              <w:tabs>
                <w:tab w:val="clear" w:pos="1134"/>
              </w:tabs>
              <w:spacing w:before="40"/>
              <w:ind w:left="1418" w:hanging="1418"/>
              <w:rPr>
                <w:lang w:val="ru-RU"/>
              </w:rPr>
            </w:pPr>
          </w:p>
        </w:tc>
        <w:tc>
          <w:tcPr>
            <w:tcW w:w="3528" w:type="pct"/>
          </w:tcPr>
          <w:p w14:paraId="60A78EE0" w14:textId="075CCD1A" w:rsidR="002F5B15" w:rsidRPr="000D039F" w:rsidRDefault="002F5B15" w:rsidP="002B408A">
            <w:pPr>
              <w:tabs>
                <w:tab w:val="clear" w:pos="1134"/>
              </w:tabs>
              <w:spacing w:before="40"/>
              <w:jc w:val="left"/>
              <w:rPr>
                <w:lang w:val="ru-RU"/>
              </w:rPr>
            </w:pPr>
            <w:r w:rsidRPr="000D039F">
              <w:rPr>
                <w:lang w:val="ru-RU"/>
              </w:rPr>
              <w:t>Транспортная космическая система</w:t>
            </w:r>
          </w:p>
        </w:tc>
      </w:tr>
      <w:tr w:rsidR="002F5B15" w:rsidRPr="000D039F" w14:paraId="246DC202" w14:textId="77777777" w:rsidTr="006A77B7">
        <w:trPr>
          <w:trHeight w:val="285"/>
        </w:trPr>
        <w:tc>
          <w:tcPr>
            <w:tcW w:w="809" w:type="pct"/>
          </w:tcPr>
          <w:p w14:paraId="315778B1" w14:textId="652429B8" w:rsidR="002F5B15" w:rsidRPr="000D039F" w:rsidRDefault="002F5B15" w:rsidP="002B408A">
            <w:pPr>
              <w:tabs>
                <w:tab w:val="clear" w:pos="1134"/>
              </w:tabs>
              <w:spacing w:before="40"/>
              <w:ind w:left="1418" w:hanging="1418"/>
              <w:rPr>
                <w:lang w:val="ru-RU"/>
              </w:rPr>
            </w:pPr>
            <w:r w:rsidRPr="000D039F">
              <w:rPr>
                <w:lang w:val="ru-RU"/>
              </w:rPr>
              <w:t>SW</w:t>
            </w:r>
          </w:p>
        </w:tc>
        <w:tc>
          <w:tcPr>
            <w:tcW w:w="663" w:type="pct"/>
          </w:tcPr>
          <w:p w14:paraId="03BDE45D" w14:textId="0E351C7D" w:rsidR="002F5B15" w:rsidRPr="000D039F" w:rsidRDefault="002F5B15" w:rsidP="002B408A">
            <w:pPr>
              <w:tabs>
                <w:tab w:val="clear" w:pos="1134"/>
              </w:tabs>
              <w:spacing w:before="40"/>
              <w:ind w:left="1418" w:hanging="1418"/>
              <w:rPr>
                <w:lang w:val="ru-RU"/>
              </w:rPr>
            </w:pPr>
            <w:r w:rsidRPr="000D039F">
              <w:rPr>
                <w:lang w:val="ru-RU"/>
              </w:rPr>
              <w:t>КВ</w:t>
            </w:r>
          </w:p>
        </w:tc>
        <w:tc>
          <w:tcPr>
            <w:tcW w:w="3528" w:type="pct"/>
          </w:tcPr>
          <w:p w14:paraId="26EE70E5" w14:textId="2692AA2C" w:rsidR="002F5B15" w:rsidRPr="000D039F" w:rsidRDefault="002F5B15" w:rsidP="002B408A">
            <w:pPr>
              <w:tabs>
                <w:tab w:val="clear" w:pos="1134"/>
              </w:tabs>
              <w:spacing w:before="40"/>
              <w:jc w:val="left"/>
              <w:rPr>
                <w:lang w:val="ru-RU"/>
              </w:rPr>
            </w:pPr>
            <w:r w:rsidRPr="000D039F">
              <w:rPr>
                <w:lang w:val="ru-RU"/>
              </w:rPr>
              <w:t>Коротковолновый</w:t>
            </w:r>
          </w:p>
        </w:tc>
      </w:tr>
      <w:tr w:rsidR="002F5B15" w:rsidRPr="000D039F" w14:paraId="5FD0C42F" w14:textId="77777777" w:rsidTr="006A77B7">
        <w:trPr>
          <w:trHeight w:val="285"/>
        </w:trPr>
        <w:tc>
          <w:tcPr>
            <w:tcW w:w="809" w:type="pct"/>
          </w:tcPr>
          <w:p w14:paraId="35EE50BC" w14:textId="37616610" w:rsidR="002F5B15" w:rsidRPr="000D039F" w:rsidRDefault="002F5B15" w:rsidP="002B408A">
            <w:pPr>
              <w:tabs>
                <w:tab w:val="clear" w:pos="1134"/>
              </w:tabs>
              <w:spacing w:before="40"/>
              <w:ind w:left="1418" w:hanging="1418"/>
              <w:rPr>
                <w:lang w:val="ru-RU"/>
              </w:rPr>
            </w:pPr>
            <w:r w:rsidRPr="000D039F">
              <w:rPr>
                <w:lang w:val="ru-RU"/>
              </w:rPr>
              <w:t>SW</w:t>
            </w:r>
          </w:p>
        </w:tc>
        <w:tc>
          <w:tcPr>
            <w:tcW w:w="663" w:type="pct"/>
          </w:tcPr>
          <w:p w14:paraId="129C1850" w14:textId="4FA4F20C" w:rsidR="002F5B15" w:rsidRPr="000D039F" w:rsidRDefault="002F5B15" w:rsidP="002B408A">
            <w:pPr>
              <w:tabs>
                <w:tab w:val="clear" w:pos="1134"/>
              </w:tabs>
              <w:spacing w:before="40"/>
              <w:ind w:left="1418" w:hanging="1418"/>
              <w:rPr>
                <w:lang w:val="ru-RU"/>
              </w:rPr>
            </w:pPr>
          </w:p>
        </w:tc>
        <w:tc>
          <w:tcPr>
            <w:tcW w:w="3528" w:type="pct"/>
          </w:tcPr>
          <w:p w14:paraId="095D6AA4" w14:textId="39C321CD" w:rsidR="002F5B15" w:rsidRPr="000D039F" w:rsidRDefault="002F5B15" w:rsidP="002B408A">
            <w:pPr>
              <w:tabs>
                <w:tab w:val="clear" w:pos="1134"/>
              </w:tabs>
              <w:spacing w:before="40"/>
              <w:jc w:val="left"/>
              <w:rPr>
                <w:lang w:val="ru-RU"/>
              </w:rPr>
            </w:pPr>
            <w:r w:rsidRPr="000D039F">
              <w:rPr>
                <w:lang w:val="ru-RU"/>
              </w:rPr>
              <w:t>Переключатель</w:t>
            </w:r>
          </w:p>
        </w:tc>
      </w:tr>
      <w:tr w:rsidR="002F5B15" w:rsidRPr="000D039F" w14:paraId="48E584BD" w14:textId="77777777" w:rsidTr="006A77B7">
        <w:trPr>
          <w:trHeight w:val="285"/>
        </w:trPr>
        <w:tc>
          <w:tcPr>
            <w:tcW w:w="809" w:type="pct"/>
          </w:tcPr>
          <w:p w14:paraId="38DC41EB" w14:textId="2E955512" w:rsidR="002F5B15" w:rsidRPr="000D039F" w:rsidRDefault="002F5B15" w:rsidP="002B408A">
            <w:pPr>
              <w:tabs>
                <w:tab w:val="clear" w:pos="1134"/>
              </w:tabs>
              <w:spacing w:before="40"/>
              <w:ind w:left="1418" w:hanging="1418"/>
              <w:rPr>
                <w:lang w:val="ru-RU"/>
              </w:rPr>
            </w:pPr>
            <w:r w:rsidRPr="000D039F">
              <w:rPr>
                <w:lang w:val="ru-RU"/>
              </w:rPr>
              <w:lastRenderedPageBreak/>
              <w:t>SWIR</w:t>
            </w:r>
          </w:p>
        </w:tc>
        <w:tc>
          <w:tcPr>
            <w:tcW w:w="663" w:type="pct"/>
          </w:tcPr>
          <w:p w14:paraId="74D9AA76" w14:textId="0DF48367" w:rsidR="002F5B15" w:rsidRPr="000D039F" w:rsidRDefault="002F5B15" w:rsidP="002B408A">
            <w:pPr>
              <w:tabs>
                <w:tab w:val="clear" w:pos="1134"/>
              </w:tabs>
              <w:spacing w:before="40"/>
              <w:ind w:left="1418" w:hanging="1418"/>
              <w:rPr>
                <w:lang w:val="ru-RU"/>
              </w:rPr>
            </w:pPr>
            <w:r w:rsidRPr="000D039F">
              <w:rPr>
                <w:lang w:val="ru-RU"/>
              </w:rPr>
              <w:t>КВИК</w:t>
            </w:r>
          </w:p>
        </w:tc>
        <w:tc>
          <w:tcPr>
            <w:tcW w:w="3528" w:type="pct"/>
          </w:tcPr>
          <w:p w14:paraId="5D6D65C1" w14:textId="7861B64B" w:rsidR="002F5B15" w:rsidRPr="000D039F" w:rsidRDefault="002F5B15" w:rsidP="002B408A">
            <w:pPr>
              <w:tabs>
                <w:tab w:val="clear" w:pos="1134"/>
              </w:tabs>
              <w:spacing w:before="40"/>
              <w:jc w:val="left"/>
              <w:rPr>
                <w:lang w:val="ru-RU"/>
              </w:rPr>
            </w:pPr>
            <w:r w:rsidRPr="000D039F">
              <w:rPr>
                <w:lang w:val="ru-RU"/>
              </w:rPr>
              <w:t>Короткие волны инфракрасного диапазона</w:t>
            </w:r>
          </w:p>
        </w:tc>
      </w:tr>
      <w:tr w:rsidR="002F5B15" w:rsidRPr="000D039F" w14:paraId="28DE729C" w14:textId="77777777" w:rsidTr="006A77B7">
        <w:trPr>
          <w:trHeight w:val="285"/>
        </w:trPr>
        <w:tc>
          <w:tcPr>
            <w:tcW w:w="809" w:type="pct"/>
          </w:tcPr>
          <w:p w14:paraId="347E5BAE" w14:textId="31ED648A" w:rsidR="002F5B15" w:rsidRPr="000D039F" w:rsidRDefault="002F5B15" w:rsidP="002B408A">
            <w:pPr>
              <w:tabs>
                <w:tab w:val="clear" w:pos="1134"/>
              </w:tabs>
              <w:spacing w:before="40"/>
              <w:ind w:left="1418" w:hanging="1418"/>
              <w:rPr>
                <w:lang w:val="ru-RU"/>
              </w:rPr>
            </w:pPr>
            <w:r w:rsidRPr="000D039F">
              <w:rPr>
                <w:lang w:val="ru-RU"/>
              </w:rPr>
              <w:t>SXI</w:t>
            </w:r>
          </w:p>
        </w:tc>
        <w:tc>
          <w:tcPr>
            <w:tcW w:w="663" w:type="pct"/>
          </w:tcPr>
          <w:p w14:paraId="6E9002A4" w14:textId="05E6A482" w:rsidR="002F5B15" w:rsidRPr="000D039F" w:rsidRDefault="002F5B15" w:rsidP="002B408A">
            <w:pPr>
              <w:tabs>
                <w:tab w:val="clear" w:pos="1134"/>
              </w:tabs>
              <w:spacing w:before="40"/>
              <w:ind w:left="1418" w:hanging="1418"/>
              <w:rPr>
                <w:lang w:val="ru-RU"/>
              </w:rPr>
            </w:pPr>
          </w:p>
        </w:tc>
        <w:tc>
          <w:tcPr>
            <w:tcW w:w="3528" w:type="pct"/>
          </w:tcPr>
          <w:p w14:paraId="25C24504" w14:textId="7E74B812" w:rsidR="002F5B15" w:rsidRPr="000D039F" w:rsidRDefault="002F5B15" w:rsidP="002B408A">
            <w:pPr>
              <w:tabs>
                <w:tab w:val="clear" w:pos="1134"/>
              </w:tabs>
              <w:spacing w:before="40"/>
              <w:jc w:val="left"/>
              <w:rPr>
                <w:lang w:val="ru-RU"/>
              </w:rPr>
            </w:pPr>
            <w:r w:rsidRPr="000D039F">
              <w:rPr>
                <w:lang w:val="ru-RU"/>
              </w:rPr>
              <w:t>Датчик изображения в солнечном рентгеновском спектре</w:t>
            </w:r>
          </w:p>
        </w:tc>
      </w:tr>
      <w:tr w:rsidR="002F5B15" w:rsidRPr="000D039F" w14:paraId="4770AA36" w14:textId="77777777" w:rsidTr="006A77B7">
        <w:trPr>
          <w:trHeight w:val="285"/>
        </w:trPr>
        <w:tc>
          <w:tcPr>
            <w:tcW w:w="809" w:type="pct"/>
          </w:tcPr>
          <w:p w14:paraId="427E3E69" w14:textId="7B36C32B" w:rsidR="002F5B15" w:rsidRPr="000D039F" w:rsidRDefault="002F5B15" w:rsidP="002B408A">
            <w:pPr>
              <w:tabs>
                <w:tab w:val="clear" w:pos="1134"/>
              </w:tabs>
              <w:spacing w:before="40"/>
              <w:ind w:left="1418" w:hanging="1418"/>
              <w:rPr>
                <w:lang w:val="ru-RU"/>
              </w:rPr>
            </w:pPr>
            <w:r w:rsidRPr="000D039F">
              <w:rPr>
                <w:lang w:val="ru-RU"/>
              </w:rPr>
              <w:t>SXT</w:t>
            </w:r>
          </w:p>
        </w:tc>
        <w:tc>
          <w:tcPr>
            <w:tcW w:w="663" w:type="pct"/>
          </w:tcPr>
          <w:p w14:paraId="002D0F53" w14:textId="7C41C326" w:rsidR="002F5B15" w:rsidRPr="000D039F" w:rsidRDefault="002F5B15" w:rsidP="002B408A">
            <w:pPr>
              <w:tabs>
                <w:tab w:val="clear" w:pos="1134"/>
              </w:tabs>
              <w:spacing w:before="40"/>
              <w:ind w:left="1418" w:hanging="1418"/>
              <w:rPr>
                <w:lang w:val="ru-RU"/>
              </w:rPr>
            </w:pPr>
          </w:p>
        </w:tc>
        <w:tc>
          <w:tcPr>
            <w:tcW w:w="3528" w:type="pct"/>
          </w:tcPr>
          <w:p w14:paraId="5BB19A13" w14:textId="7F6CA7DF" w:rsidR="002F5B15" w:rsidRPr="000D039F" w:rsidRDefault="002F5B15" w:rsidP="002B408A">
            <w:pPr>
              <w:tabs>
                <w:tab w:val="clear" w:pos="1134"/>
              </w:tabs>
              <w:spacing w:before="40"/>
              <w:jc w:val="left"/>
              <w:rPr>
                <w:lang w:val="ru-RU"/>
              </w:rPr>
            </w:pPr>
            <w:r w:rsidRPr="000D039F">
              <w:rPr>
                <w:lang w:val="ru-RU"/>
              </w:rPr>
              <w:t>Солнечный рентгеновский телескоп (космический полет Solar-A)</w:t>
            </w:r>
          </w:p>
        </w:tc>
      </w:tr>
      <w:tr w:rsidR="002F5B15" w:rsidRPr="000D039F" w14:paraId="6D2FE864" w14:textId="77777777" w:rsidTr="006A77B7">
        <w:trPr>
          <w:trHeight w:val="285"/>
        </w:trPr>
        <w:tc>
          <w:tcPr>
            <w:tcW w:w="809" w:type="pct"/>
          </w:tcPr>
          <w:p w14:paraId="0E8E9BEC" w14:textId="29DC3DBD" w:rsidR="002F5B15" w:rsidRPr="000D039F" w:rsidRDefault="002F5B15" w:rsidP="002B408A">
            <w:pPr>
              <w:tabs>
                <w:tab w:val="clear" w:pos="1134"/>
              </w:tabs>
              <w:spacing w:before="40"/>
              <w:ind w:left="1418" w:hanging="1418"/>
              <w:rPr>
                <w:lang w:val="ru-RU"/>
              </w:rPr>
            </w:pPr>
          </w:p>
        </w:tc>
        <w:tc>
          <w:tcPr>
            <w:tcW w:w="663" w:type="pct"/>
          </w:tcPr>
          <w:p w14:paraId="1000781E" w14:textId="77777777" w:rsidR="002F5B15" w:rsidRPr="000D039F" w:rsidRDefault="002F5B15" w:rsidP="002B408A">
            <w:pPr>
              <w:tabs>
                <w:tab w:val="clear" w:pos="1134"/>
              </w:tabs>
              <w:spacing w:before="40"/>
              <w:ind w:left="1418" w:hanging="1418"/>
              <w:rPr>
                <w:lang w:val="ru-RU"/>
              </w:rPr>
            </w:pPr>
          </w:p>
        </w:tc>
        <w:tc>
          <w:tcPr>
            <w:tcW w:w="3528" w:type="pct"/>
          </w:tcPr>
          <w:p w14:paraId="7D0CC008" w14:textId="77777777" w:rsidR="002F5B15" w:rsidRPr="000D039F" w:rsidRDefault="002F5B15" w:rsidP="002B408A">
            <w:pPr>
              <w:tabs>
                <w:tab w:val="clear" w:pos="1134"/>
              </w:tabs>
              <w:spacing w:before="40"/>
              <w:jc w:val="left"/>
              <w:rPr>
                <w:lang w:val="ru-RU"/>
              </w:rPr>
            </w:pPr>
          </w:p>
        </w:tc>
      </w:tr>
      <w:tr w:rsidR="002F5B15" w:rsidRPr="000D039F" w14:paraId="3B4CEE1C" w14:textId="77777777" w:rsidTr="006A77B7">
        <w:trPr>
          <w:trHeight w:val="285"/>
        </w:trPr>
        <w:tc>
          <w:tcPr>
            <w:tcW w:w="809" w:type="pct"/>
          </w:tcPr>
          <w:p w14:paraId="3F9FD2DE" w14:textId="1BC706F6" w:rsidR="002F5B15" w:rsidRPr="000D039F" w:rsidRDefault="002F5B15" w:rsidP="002B408A">
            <w:pPr>
              <w:tabs>
                <w:tab w:val="clear" w:pos="1134"/>
              </w:tabs>
              <w:spacing w:before="40"/>
              <w:ind w:left="1418" w:hanging="1418"/>
              <w:rPr>
                <w:lang w:val="ru-RU"/>
              </w:rPr>
            </w:pPr>
            <w:r w:rsidRPr="000D039F">
              <w:rPr>
                <w:b/>
                <w:bCs/>
                <w:lang w:val="ru-RU"/>
              </w:rPr>
              <w:t>T</w:t>
            </w:r>
          </w:p>
        </w:tc>
        <w:tc>
          <w:tcPr>
            <w:tcW w:w="663" w:type="pct"/>
          </w:tcPr>
          <w:p w14:paraId="71696F61" w14:textId="77777777" w:rsidR="002F5B15" w:rsidRPr="000D039F" w:rsidRDefault="002F5B15" w:rsidP="002B408A">
            <w:pPr>
              <w:tabs>
                <w:tab w:val="clear" w:pos="1134"/>
              </w:tabs>
              <w:spacing w:before="40"/>
              <w:ind w:left="1418" w:hanging="1418"/>
              <w:rPr>
                <w:lang w:val="ru-RU"/>
              </w:rPr>
            </w:pPr>
          </w:p>
        </w:tc>
        <w:tc>
          <w:tcPr>
            <w:tcW w:w="3528" w:type="pct"/>
          </w:tcPr>
          <w:p w14:paraId="74E2C92E" w14:textId="77777777" w:rsidR="002F5B15" w:rsidRPr="000D039F" w:rsidRDefault="002F5B15" w:rsidP="002B408A">
            <w:pPr>
              <w:tabs>
                <w:tab w:val="clear" w:pos="1134"/>
              </w:tabs>
              <w:spacing w:before="40"/>
              <w:jc w:val="left"/>
              <w:rPr>
                <w:lang w:val="ru-RU"/>
              </w:rPr>
            </w:pPr>
          </w:p>
        </w:tc>
      </w:tr>
      <w:tr w:rsidR="002F5B15" w:rsidRPr="000D039F" w14:paraId="4B1856A7" w14:textId="77777777" w:rsidTr="006A77B7">
        <w:trPr>
          <w:trHeight w:val="285"/>
        </w:trPr>
        <w:tc>
          <w:tcPr>
            <w:tcW w:w="809" w:type="pct"/>
          </w:tcPr>
          <w:p w14:paraId="14F7D99B" w14:textId="6A43889C" w:rsidR="002F5B15" w:rsidRPr="000D039F" w:rsidRDefault="002F5B15" w:rsidP="002B408A">
            <w:pPr>
              <w:tabs>
                <w:tab w:val="clear" w:pos="1134"/>
              </w:tabs>
              <w:spacing w:before="40"/>
              <w:ind w:left="1418" w:hanging="1418"/>
              <w:rPr>
                <w:lang w:val="ru-RU"/>
              </w:rPr>
            </w:pPr>
            <w:r w:rsidRPr="000D039F">
              <w:rPr>
                <w:lang w:val="ru-RU"/>
              </w:rPr>
              <w:t>T/P</w:t>
            </w:r>
          </w:p>
        </w:tc>
        <w:tc>
          <w:tcPr>
            <w:tcW w:w="663" w:type="pct"/>
          </w:tcPr>
          <w:p w14:paraId="0363D4C6" w14:textId="298D13C0" w:rsidR="002F5B15" w:rsidRPr="000D039F" w:rsidRDefault="002F5B15" w:rsidP="002B408A">
            <w:pPr>
              <w:tabs>
                <w:tab w:val="clear" w:pos="1134"/>
              </w:tabs>
              <w:spacing w:before="40"/>
              <w:ind w:left="1418" w:hanging="1418"/>
              <w:rPr>
                <w:lang w:val="ru-RU"/>
              </w:rPr>
            </w:pPr>
          </w:p>
        </w:tc>
        <w:tc>
          <w:tcPr>
            <w:tcW w:w="3528" w:type="pct"/>
          </w:tcPr>
          <w:p w14:paraId="27E65A06" w14:textId="1E49803E" w:rsidR="002F5B15" w:rsidRPr="000D039F" w:rsidRDefault="002F5B15" w:rsidP="002B408A">
            <w:pPr>
              <w:tabs>
                <w:tab w:val="clear" w:pos="1134"/>
              </w:tabs>
              <w:spacing w:before="40"/>
              <w:jc w:val="left"/>
              <w:rPr>
                <w:lang w:val="ru-RU"/>
              </w:rPr>
            </w:pPr>
            <w:r w:rsidRPr="000D039F">
              <w:rPr>
                <w:lang w:val="ru-RU"/>
              </w:rPr>
              <w:t>Спутник Topex/Poseidon</w:t>
            </w:r>
          </w:p>
        </w:tc>
      </w:tr>
      <w:tr w:rsidR="002F5B15" w:rsidRPr="000D039F" w14:paraId="6F2ABC92" w14:textId="77777777" w:rsidTr="006A77B7">
        <w:trPr>
          <w:trHeight w:val="285"/>
        </w:trPr>
        <w:tc>
          <w:tcPr>
            <w:tcW w:w="809" w:type="pct"/>
          </w:tcPr>
          <w:p w14:paraId="17DBE16F" w14:textId="55911377" w:rsidR="002F5B15" w:rsidRPr="000D039F" w:rsidRDefault="002F5B15" w:rsidP="002B408A">
            <w:pPr>
              <w:tabs>
                <w:tab w:val="clear" w:pos="1134"/>
              </w:tabs>
              <w:spacing w:before="40"/>
              <w:ind w:left="1418" w:hanging="1418"/>
              <w:rPr>
                <w:lang w:val="ru-RU"/>
              </w:rPr>
            </w:pPr>
            <w:r w:rsidRPr="000D039F">
              <w:rPr>
                <w:lang w:val="ru-RU"/>
              </w:rPr>
              <w:t>T/V</w:t>
            </w:r>
          </w:p>
        </w:tc>
        <w:tc>
          <w:tcPr>
            <w:tcW w:w="663" w:type="pct"/>
          </w:tcPr>
          <w:p w14:paraId="69641F50" w14:textId="243B79B4" w:rsidR="002F5B15" w:rsidRPr="000D039F" w:rsidRDefault="002F5B15" w:rsidP="002B408A">
            <w:pPr>
              <w:tabs>
                <w:tab w:val="clear" w:pos="1134"/>
              </w:tabs>
              <w:spacing w:before="40"/>
              <w:ind w:left="1418" w:hanging="1418"/>
              <w:rPr>
                <w:lang w:val="ru-RU"/>
              </w:rPr>
            </w:pPr>
          </w:p>
        </w:tc>
        <w:tc>
          <w:tcPr>
            <w:tcW w:w="3528" w:type="pct"/>
          </w:tcPr>
          <w:p w14:paraId="41121E8C" w14:textId="44211313" w:rsidR="002F5B15" w:rsidRPr="000D039F" w:rsidRDefault="002F5B15" w:rsidP="002B408A">
            <w:pPr>
              <w:tabs>
                <w:tab w:val="clear" w:pos="1134"/>
              </w:tabs>
              <w:spacing w:before="40"/>
              <w:jc w:val="left"/>
              <w:rPr>
                <w:lang w:val="ru-RU"/>
              </w:rPr>
            </w:pPr>
            <w:r w:rsidRPr="000D039F">
              <w:rPr>
                <w:lang w:val="ru-RU"/>
              </w:rPr>
              <w:t>Термовакуумный</w:t>
            </w:r>
          </w:p>
        </w:tc>
      </w:tr>
      <w:tr w:rsidR="002F5B15" w:rsidRPr="000D039F" w14:paraId="44998F18" w14:textId="77777777" w:rsidTr="006A77B7">
        <w:trPr>
          <w:trHeight w:val="285"/>
        </w:trPr>
        <w:tc>
          <w:tcPr>
            <w:tcW w:w="809" w:type="pct"/>
          </w:tcPr>
          <w:p w14:paraId="1AA6F20B" w14:textId="7102A9A5" w:rsidR="002F5B15" w:rsidRPr="000D039F" w:rsidRDefault="002F5B15" w:rsidP="002B408A">
            <w:pPr>
              <w:tabs>
                <w:tab w:val="clear" w:pos="1134"/>
              </w:tabs>
              <w:spacing w:before="40"/>
              <w:ind w:left="1418" w:hanging="1418"/>
              <w:rPr>
                <w:lang w:val="ru-RU"/>
              </w:rPr>
            </w:pPr>
            <w:r w:rsidRPr="000D039F">
              <w:rPr>
                <w:lang w:val="ru-RU"/>
              </w:rPr>
              <w:t>T&amp;C</w:t>
            </w:r>
          </w:p>
        </w:tc>
        <w:tc>
          <w:tcPr>
            <w:tcW w:w="663" w:type="pct"/>
          </w:tcPr>
          <w:p w14:paraId="11A03E88" w14:textId="43E589EE" w:rsidR="002F5B15" w:rsidRPr="000D039F" w:rsidRDefault="002F5B15" w:rsidP="002B408A">
            <w:pPr>
              <w:tabs>
                <w:tab w:val="clear" w:pos="1134"/>
              </w:tabs>
              <w:spacing w:before="40"/>
              <w:ind w:left="1418" w:hanging="1418"/>
              <w:rPr>
                <w:lang w:val="ru-RU"/>
              </w:rPr>
            </w:pPr>
            <w:r w:rsidRPr="000D039F">
              <w:rPr>
                <w:lang w:val="ru-RU"/>
              </w:rPr>
              <w:t>ТУ</w:t>
            </w:r>
          </w:p>
        </w:tc>
        <w:tc>
          <w:tcPr>
            <w:tcW w:w="3528" w:type="pct"/>
          </w:tcPr>
          <w:p w14:paraId="4B8B932A" w14:textId="57E95AFB" w:rsidR="002F5B15" w:rsidRPr="000D039F" w:rsidRDefault="002F5B15" w:rsidP="002B408A">
            <w:pPr>
              <w:tabs>
                <w:tab w:val="clear" w:pos="1134"/>
              </w:tabs>
              <w:spacing w:before="40"/>
              <w:jc w:val="left"/>
              <w:rPr>
                <w:lang w:val="ru-RU"/>
              </w:rPr>
            </w:pPr>
            <w:r w:rsidRPr="000D039F">
              <w:rPr>
                <w:lang w:val="ru-RU"/>
              </w:rPr>
              <w:t>Телеметрия и управление</w:t>
            </w:r>
          </w:p>
        </w:tc>
      </w:tr>
      <w:tr w:rsidR="002F5B15" w:rsidRPr="000D039F" w14:paraId="2F34B188" w14:textId="77777777" w:rsidTr="006A77B7">
        <w:trPr>
          <w:trHeight w:val="285"/>
        </w:trPr>
        <w:tc>
          <w:tcPr>
            <w:tcW w:w="809" w:type="pct"/>
          </w:tcPr>
          <w:p w14:paraId="3821BAB8" w14:textId="138B8CB5" w:rsidR="002F5B15" w:rsidRPr="000D039F" w:rsidRDefault="002F5B15" w:rsidP="002B408A">
            <w:pPr>
              <w:tabs>
                <w:tab w:val="clear" w:pos="1134"/>
              </w:tabs>
              <w:spacing w:before="40"/>
              <w:ind w:left="1418" w:hanging="1418"/>
              <w:rPr>
                <w:lang w:val="ru-RU"/>
              </w:rPr>
            </w:pPr>
            <w:r w:rsidRPr="000D039F">
              <w:rPr>
                <w:lang w:val="ru-RU"/>
              </w:rPr>
              <w:t>TBUS</w:t>
            </w:r>
          </w:p>
        </w:tc>
        <w:tc>
          <w:tcPr>
            <w:tcW w:w="663" w:type="pct"/>
          </w:tcPr>
          <w:p w14:paraId="0104E895" w14:textId="60DD7569" w:rsidR="002F5B15" w:rsidRPr="000D039F" w:rsidRDefault="002F5B15" w:rsidP="002B408A">
            <w:pPr>
              <w:tabs>
                <w:tab w:val="clear" w:pos="1134"/>
              </w:tabs>
              <w:spacing w:before="40"/>
              <w:ind w:left="1418" w:hanging="1418"/>
              <w:rPr>
                <w:lang w:val="ru-RU"/>
              </w:rPr>
            </w:pPr>
          </w:p>
        </w:tc>
        <w:tc>
          <w:tcPr>
            <w:tcW w:w="3528" w:type="pct"/>
          </w:tcPr>
          <w:p w14:paraId="345B5766" w14:textId="71799186" w:rsidR="002F5B15" w:rsidRPr="000D039F" w:rsidRDefault="002F5B15" w:rsidP="002B408A">
            <w:pPr>
              <w:tabs>
                <w:tab w:val="clear" w:pos="1134"/>
              </w:tabs>
              <w:spacing w:before="40"/>
              <w:jc w:val="left"/>
              <w:rPr>
                <w:lang w:val="ru-RU"/>
              </w:rPr>
            </w:pPr>
            <w:r w:rsidRPr="000D039F">
              <w:rPr>
                <w:lang w:val="ru-RU"/>
              </w:rPr>
              <w:t>Четырехбуквенное обозначение для сообщения эфемеридных данных</w:t>
            </w:r>
          </w:p>
        </w:tc>
      </w:tr>
      <w:tr w:rsidR="002F5B15" w:rsidRPr="000D039F" w14:paraId="52909355" w14:textId="77777777" w:rsidTr="006A77B7">
        <w:trPr>
          <w:trHeight w:val="285"/>
        </w:trPr>
        <w:tc>
          <w:tcPr>
            <w:tcW w:w="809" w:type="pct"/>
          </w:tcPr>
          <w:p w14:paraId="52D64164" w14:textId="0F711540" w:rsidR="002F5B15" w:rsidRPr="000D039F" w:rsidRDefault="002F5B15" w:rsidP="002B408A">
            <w:pPr>
              <w:tabs>
                <w:tab w:val="clear" w:pos="1134"/>
              </w:tabs>
              <w:spacing w:before="40"/>
              <w:ind w:left="1418" w:hanging="1418"/>
              <w:rPr>
                <w:lang w:val="ru-RU"/>
              </w:rPr>
            </w:pPr>
            <w:r w:rsidRPr="000D039F">
              <w:rPr>
                <w:lang w:val="ru-RU"/>
              </w:rPr>
              <w:t>TDM</w:t>
            </w:r>
          </w:p>
        </w:tc>
        <w:tc>
          <w:tcPr>
            <w:tcW w:w="663" w:type="pct"/>
          </w:tcPr>
          <w:p w14:paraId="00978741" w14:textId="495DCB55" w:rsidR="002F5B15" w:rsidRPr="000D039F" w:rsidRDefault="002F5B15" w:rsidP="002B408A">
            <w:pPr>
              <w:tabs>
                <w:tab w:val="clear" w:pos="1134"/>
              </w:tabs>
              <w:spacing w:before="40"/>
              <w:ind w:left="1418" w:hanging="1418"/>
              <w:rPr>
                <w:lang w:val="ru-RU"/>
              </w:rPr>
            </w:pPr>
          </w:p>
        </w:tc>
        <w:tc>
          <w:tcPr>
            <w:tcW w:w="3528" w:type="pct"/>
          </w:tcPr>
          <w:p w14:paraId="502C67A2" w14:textId="66ADACA4" w:rsidR="002F5B15" w:rsidRPr="000D039F" w:rsidRDefault="002F5B15" w:rsidP="002B408A">
            <w:pPr>
              <w:tabs>
                <w:tab w:val="clear" w:pos="1134"/>
              </w:tabs>
              <w:spacing w:before="40"/>
              <w:jc w:val="left"/>
              <w:rPr>
                <w:lang w:val="ru-RU"/>
              </w:rPr>
            </w:pPr>
            <w:r w:rsidRPr="000D039F">
              <w:rPr>
                <w:lang w:val="ru-RU"/>
              </w:rPr>
              <w:t>Мультиплексирование с временным разделением</w:t>
            </w:r>
          </w:p>
        </w:tc>
      </w:tr>
      <w:tr w:rsidR="002F5B15" w:rsidRPr="000D039F" w14:paraId="18564980" w14:textId="77777777" w:rsidTr="006A77B7">
        <w:trPr>
          <w:trHeight w:val="285"/>
        </w:trPr>
        <w:tc>
          <w:tcPr>
            <w:tcW w:w="809" w:type="pct"/>
          </w:tcPr>
          <w:p w14:paraId="25F0B229" w14:textId="414E679D" w:rsidR="002F5B15" w:rsidRPr="000D039F" w:rsidRDefault="002F5B15" w:rsidP="002B408A">
            <w:pPr>
              <w:tabs>
                <w:tab w:val="clear" w:pos="1134"/>
              </w:tabs>
              <w:spacing w:before="40"/>
              <w:ind w:left="1418" w:hanging="1418"/>
              <w:rPr>
                <w:lang w:val="ru-RU"/>
              </w:rPr>
            </w:pPr>
            <w:r w:rsidRPr="000D039F">
              <w:rPr>
                <w:lang w:val="ru-RU"/>
              </w:rPr>
              <w:t>TDRS</w:t>
            </w:r>
          </w:p>
        </w:tc>
        <w:tc>
          <w:tcPr>
            <w:tcW w:w="663" w:type="pct"/>
          </w:tcPr>
          <w:p w14:paraId="1DEF942B" w14:textId="2AEE278B" w:rsidR="002F5B15" w:rsidRPr="000D039F" w:rsidRDefault="002F5B15" w:rsidP="002B408A">
            <w:pPr>
              <w:tabs>
                <w:tab w:val="clear" w:pos="1134"/>
              </w:tabs>
              <w:spacing w:before="40"/>
              <w:ind w:left="1418" w:hanging="1418"/>
              <w:rPr>
                <w:lang w:val="ru-RU"/>
              </w:rPr>
            </w:pPr>
          </w:p>
        </w:tc>
        <w:tc>
          <w:tcPr>
            <w:tcW w:w="3528" w:type="pct"/>
          </w:tcPr>
          <w:p w14:paraId="0B13F979" w14:textId="354BE538" w:rsidR="002F5B15" w:rsidRPr="000D039F" w:rsidRDefault="002F5B15" w:rsidP="002B408A">
            <w:pPr>
              <w:tabs>
                <w:tab w:val="clear" w:pos="1134"/>
              </w:tabs>
              <w:spacing w:before="40"/>
              <w:jc w:val="left"/>
              <w:rPr>
                <w:lang w:val="ru-RU"/>
              </w:rPr>
            </w:pPr>
            <w:r w:rsidRPr="000D039F">
              <w:rPr>
                <w:lang w:val="ru-RU"/>
              </w:rPr>
              <w:t>Спутник для отслеживания и ретрансляции данных</w:t>
            </w:r>
          </w:p>
        </w:tc>
      </w:tr>
      <w:tr w:rsidR="002F5B15" w:rsidRPr="000D039F" w14:paraId="5D9FD3F3" w14:textId="77777777" w:rsidTr="006A77B7">
        <w:trPr>
          <w:trHeight w:val="285"/>
        </w:trPr>
        <w:tc>
          <w:tcPr>
            <w:tcW w:w="809" w:type="pct"/>
          </w:tcPr>
          <w:p w14:paraId="38851220" w14:textId="5792FED2" w:rsidR="002F5B15" w:rsidRPr="000D039F" w:rsidRDefault="002F5B15" w:rsidP="002B408A">
            <w:pPr>
              <w:tabs>
                <w:tab w:val="clear" w:pos="1134"/>
              </w:tabs>
              <w:spacing w:before="40"/>
              <w:ind w:left="1418" w:hanging="1418"/>
              <w:rPr>
                <w:lang w:val="ru-RU"/>
              </w:rPr>
            </w:pPr>
            <w:r w:rsidRPr="000D039F">
              <w:rPr>
                <w:lang w:val="ru-RU"/>
              </w:rPr>
              <w:t>TDRSS</w:t>
            </w:r>
          </w:p>
        </w:tc>
        <w:tc>
          <w:tcPr>
            <w:tcW w:w="663" w:type="pct"/>
          </w:tcPr>
          <w:p w14:paraId="64151709" w14:textId="0D6FD6A4" w:rsidR="002F5B15" w:rsidRPr="000D039F" w:rsidRDefault="002F5B15" w:rsidP="002B408A">
            <w:pPr>
              <w:tabs>
                <w:tab w:val="clear" w:pos="1134"/>
              </w:tabs>
              <w:spacing w:before="40"/>
              <w:ind w:left="1418" w:hanging="1418"/>
              <w:rPr>
                <w:lang w:val="ru-RU"/>
              </w:rPr>
            </w:pPr>
          </w:p>
        </w:tc>
        <w:tc>
          <w:tcPr>
            <w:tcW w:w="3528" w:type="pct"/>
          </w:tcPr>
          <w:p w14:paraId="1821A411" w14:textId="5203AE23" w:rsidR="002F5B15" w:rsidRPr="000D039F" w:rsidRDefault="002F5B15" w:rsidP="002B408A">
            <w:pPr>
              <w:tabs>
                <w:tab w:val="clear" w:pos="1134"/>
              </w:tabs>
              <w:spacing w:before="40"/>
              <w:jc w:val="left"/>
              <w:rPr>
                <w:lang w:val="ru-RU"/>
              </w:rPr>
            </w:pPr>
            <w:r w:rsidRPr="000D039F">
              <w:rPr>
                <w:lang w:val="ru-RU"/>
              </w:rPr>
              <w:t>Спутниковая система слежения и ретрансляции данных</w:t>
            </w:r>
          </w:p>
        </w:tc>
      </w:tr>
      <w:tr w:rsidR="002F5B15" w:rsidRPr="000D039F" w14:paraId="190FC28E" w14:textId="77777777" w:rsidTr="006A77B7">
        <w:trPr>
          <w:trHeight w:val="285"/>
        </w:trPr>
        <w:tc>
          <w:tcPr>
            <w:tcW w:w="809" w:type="pct"/>
          </w:tcPr>
          <w:p w14:paraId="7F181C14" w14:textId="7B957928" w:rsidR="002F5B15" w:rsidRPr="000D039F" w:rsidRDefault="002F5B15" w:rsidP="002B408A">
            <w:pPr>
              <w:tabs>
                <w:tab w:val="clear" w:pos="1134"/>
              </w:tabs>
              <w:spacing w:before="40"/>
              <w:ind w:left="1418" w:hanging="1418"/>
              <w:rPr>
                <w:lang w:val="ru-RU"/>
              </w:rPr>
            </w:pPr>
            <w:r w:rsidRPr="000D039F">
              <w:rPr>
                <w:lang w:val="ru-RU"/>
              </w:rPr>
              <w:t>TED</w:t>
            </w:r>
          </w:p>
        </w:tc>
        <w:tc>
          <w:tcPr>
            <w:tcW w:w="663" w:type="pct"/>
          </w:tcPr>
          <w:p w14:paraId="5AFA3A3A" w14:textId="77777777" w:rsidR="002F5B15" w:rsidRPr="000D039F" w:rsidRDefault="002F5B15" w:rsidP="002B408A">
            <w:pPr>
              <w:tabs>
                <w:tab w:val="clear" w:pos="1134"/>
              </w:tabs>
              <w:spacing w:before="40"/>
              <w:ind w:left="1418" w:hanging="1418"/>
              <w:rPr>
                <w:lang w:val="ru-RU"/>
              </w:rPr>
            </w:pPr>
          </w:p>
        </w:tc>
        <w:tc>
          <w:tcPr>
            <w:tcW w:w="3528" w:type="pct"/>
          </w:tcPr>
          <w:p w14:paraId="4C98B2CA" w14:textId="59F3C3CF" w:rsidR="002F5B15" w:rsidRPr="000D039F" w:rsidRDefault="002F5B15" w:rsidP="002B408A">
            <w:pPr>
              <w:tabs>
                <w:tab w:val="clear" w:pos="1134"/>
              </w:tabs>
              <w:spacing w:before="40"/>
              <w:jc w:val="left"/>
              <w:rPr>
                <w:lang w:val="ru-RU"/>
              </w:rPr>
            </w:pPr>
            <w:r w:rsidRPr="000D039F">
              <w:rPr>
                <w:lang w:val="ru-RU"/>
              </w:rPr>
              <w:t>Приспособление по извлечению черепах</w:t>
            </w:r>
          </w:p>
        </w:tc>
      </w:tr>
      <w:tr w:rsidR="002F5B15" w:rsidRPr="000D039F" w14:paraId="59A65FA4" w14:textId="77777777" w:rsidTr="006A77B7">
        <w:trPr>
          <w:trHeight w:val="285"/>
        </w:trPr>
        <w:tc>
          <w:tcPr>
            <w:tcW w:w="809" w:type="pct"/>
          </w:tcPr>
          <w:p w14:paraId="4DDC963C" w14:textId="7C91AC8C" w:rsidR="002F5B15" w:rsidRPr="000D039F" w:rsidRDefault="002F5B15" w:rsidP="002B408A">
            <w:pPr>
              <w:tabs>
                <w:tab w:val="clear" w:pos="1134"/>
              </w:tabs>
              <w:spacing w:before="40"/>
              <w:ind w:left="1418" w:hanging="1418"/>
              <w:rPr>
                <w:lang w:val="ru-RU"/>
              </w:rPr>
            </w:pPr>
          </w:p>
        </w:tc>
        <w:tc>
          <w:tcPr>
            <w:tcW w:w="663" w:type="pct"/>
          </w:tcPr>
          <w:p w14:paraId="227C642D" w14:textId="723C5778" w:rsidR="002F5B15" w:rsidRPr="000D039F" w:rsidRDefault="002F5B15" w:rsidP="002B408A">
            <w:pPr>
              <w:tabs>
                <w:tab w:val="clear" w:pos="1134"/>
              </w:tabs>
              <w:spacing w:before="40"/>
              <w:ind w:left="1418" w:hanging="1418"/>
              <w:rPr>
                <w:lang w:val="ru-RU"/>
              </w:rPr>
            </w:pPr>
            <w:r w:rsidRPr="000D039F">
              <w:rPr>
                <w:lang w:val="ru-RU"/>
              </w:rPr>
              <w:t>ДСЭ</w:t>
            </w:r>
          </w:p>
        </w:tc>
        <w:tc>
          <w:tcPr>
            <w:tcW w:w="3528" w:type="pct"/>
          </w:tcPr>
          <w:p w14:paraId="191BC6CD" w14:textId="0FF47FDF" w:rsidR="002F5B15" w:rsidRPr="000D039F" w:rsidRDefault="002F5B15" w:rsidP="002B408A">
            <w:pPr>
              <w:tabs>
                <w:tab w:val="clear" w:pos="1134"/>
              </w:tabs>
              <w:spacing w:before="40"/>
              <w:jc w:val="left"/>
              <w:rPr>
                <w:lang w:val="ru-RU"/>
              </w:rPr>
            </w:pPr>
            <w:r w:rsidRPr="000D039F">
              <w:rPr>
                <w:lang w:val="ru-RU"/>
              </w:rPr>
              <w:t>Детектор суммарной энергии</w:t>
            </w:r>
          </w:p>
        </w:tc>
      </w:tr>
      <w:tr w:rsidR="002F5B15" w:rsidRPr="000D039F" w14:paraId="199D96E3" w14:textId="77777777" w:rsidTr="006A77B7">
        <w:trPr>
          <w:trHeight w:val="285"/>
        </w:trPr>
        <w:tc>
          <w:tcPr>
            <w:tcW w:w="809" w:type="pct"/>
          </w:tcPr>
          <w:p w14:paraId="5AF18BDC" w14:textId="4DB23C75" w:rsidR="002F5B15" w:rsidRPr="000D039F" w:rsidRDefault="002F5B15" w:rsidP="002B408A">
            <w:pPr>
              <w:tabs>
                <w:tab w:val="clear" w:pos="1134"/>
              </w:tabs>
              <w:spacing w:before="40"/>
              <w:ind w:left="1418" w:hanging="1418"/>
              <w:rPr>
                <w:lang w:val="ru-RU"/>
              </w:rPr>
            </w:pPr>
            <w:r w:rsidRPr="000D039F">
              <w:rPr>
                <w:lang w:val="ru-RU"/>
              </w:rPr>
              <w:t>TEMS</w:t>
            </w:r>
          </w:p>
        </w:tc>
        <w:tc>
          <w:tcPr>
            <w:tcW w:w="663" w:type="pct"/>
          </w:tcPr>
          <w:p w14:paraId="7F8F4CB6" w14:textId="59683C8A" w:rsidR="002F5B15" w:rsidRPr="000D039F" w:rsidRDefault="002F5B15" w:rsidP="002B408A">
            <w:pPr>
              <w:tabs>
                <w:tab w:val="clear" w:pos="1134"/>
              </w:tabs>
              <w:spacing w:before="40"/>
              <w:ind w:left="1418" w:hanging="1418"/>
              <w:rPr>
                <w:lang w:val="ru-RU"/>
              </w:rPr>
            </w:pPr>
            <w:r w:rsidRPr="000D039F">
              <w:rPr>
                <w:lang w:val="ru-RU"/>
              </w:rPr>
              <w:t>СМЭПС</w:t>
            </w:r>
          </w:p>
        </w:tc>
        <w:tc>
          <w:tcPr>
            <w:tcW w:w="3528" w:type="pct"/>
          </w:tcPr>
          <w:p w14:paraId="377EE17F" w14:textId="0EE75FD0" w:rsidR="002F5B15" w:rsidRPr="000D039F" w:rsidRDefault="002F5B15" w:rsidP="002B408A">
            <w:pPr>
              <w:tabs>
                <w:tab w:val="clear" w:pos="1134"/>
              </w:tabs>
              <w:spacing w:before="40"/>
              <w:jc w:val="left"/>
              <w:rPr>
                <w:lang w:val="ru-RU"/>
              </w:rPr>
            </w:pPr>
            <w:r w:rsidRPr="000D039F">
              <w:rPr>
                <w:lang w:val="ru-RU"/>
              </w:rPr>
              <w:t>Система мониторинга экосистем суши</w:t>
            </w:r>
          </w:p>
        </w:tc>
      </w:tr>
      <w:tr w:rsidR="002F5B15" w:rsidRPr="000D039F" w14:paraId="28949145" w14:textId="77777777" w:rsidTr="006A77B7">
        <w:trPr>
          <w:trHeight w:val="285"/>
        </w:trPr>
        <w:tc>
          <w:tcPr>
            <w:tcW w:w="809" w:type="pct"/>
          </w:tcPr>
          <w:p w14:paraId="51CF808E" w14:textId="6695C1E1" w:rsidR="002F5B15" w:rsidRPr="000D039F" w:rsidRDefault="002F5B15" w:rsidP="002B408A">
            <w:pPr>
              <w:tabs>
                <w:tab w:val="clear" w:pos="1134"/>
              </w:tabs>
              <w:spacing w:before="40"/>
              <w:ind w:left="1418" w:hanging="1418"/>
              <w:rPr>
                <w:lang w:val="ru-RU"/>
              </w:rPr>
            </w:pPr>
            <w:r w:rsidRPr="000D039F">
              <w:rPr>
                <w:lang w:val="ru-RU"/>
              </w:rPr>
              <w:t>TES</w:t>
            </w:r>
          </w:p>
        </w:tc>
        <w:tc>
          <w:tcPr>
            <w:tcW w:w="663" w:type="pct"/>
          </w:tcPr>
          <w:p w14:paraId="20839E21" w14:textId="5D5374B2" w:rsidR="002F5B15" w:rsidRPr="000D039F" w:rsidRDefault="002F5B15" w:rsidP="002B408A">
            <w:pPr>
              <w:tabs>
                <w:tab w:val="clear" w:pos="1134"/>
              </w:tabs>
              <w:spacing w:before="40"/>
              <w:ind w:left="1418" w:hanging="1418"/>
              <w:rPr>
                <w:lang w:val="ru-RU"/>
              </w:rPr>
            </w:pPr>
            <w:r w:rsidRPr="000D039F">
              <w:rPr>
                <w:lang w:val="ru-RU"/>
              </w:rPr>
              <w:t>ТЭС</w:t>
            </w:r>
          </w:p>
        </w:tc>
        <w:tc>
          <w:tcPr>
            <w:tcW w:w="3528" w:type="pct"/>
          </w:tcPr>
          <w:p w14:paraId="745629F5" w14:textId="65B0AB1A" w:rsidR="002F5B15" w:rsidRPr="000D039F" w:rsidRDefault="002F5B15" w:rsidP="002B408A">
            <w:pPr>
              <w:tabs>
                <w:tab w:val="clear" w:pos="1134"/>
              </w:tabs>
              <w:spacing w:before="40"/>
              <w:jc w:val="left"/>
              <w:rPr>
                <w:lang w:val="ru-RU"/>
              </w:rPr>
            </w:pPr>
            <w:r w:rsidRPr="000D039F">
              <w:rPr>
                <w:lang w:val="ru-RU"/>
              </w:rPr>
              <w:t>Тропосферный эмиссионный спектрометр</w:t>
            </w:r>
          </w:p>
        </w:tc>
      </w:tr>
      <w:tr w:rsidR="002F5B15" w:rsidRPr="000D039F" w14:paraId="76CF5832" w14:textId="77777777" w:rsidTr="006A77B7">
        <w:trPr>
          <w:trHeight w:val="285"/>
        </w:trPr>
        <w:tc>
          <w:tcPr>
            <w:tcW w:w="809" w:type="pct"/>
          </w:tcPr>
          <w:p w14:paraId="6EFC2D19" w14:textId="0B775AF2" w:rsidR="002F5B15" w:rsidRPr="000D039F" w:rsidRDefault="002F5B15" w:rsidP="002B408A">
            <w:pPr>
              <w:tabs>
                <w:tab w:val="clear" w:pos="1134"/>
              </w:tabs>
              <w:spacing w:before="40"/>
              <w:ind w:left="1418" w:hanging="1418"/>
              <w:rPr>
                <w:lang w:val="ru-RU"/>
              </w:rPr>
            </w:pPr>
            <w:r w:rsidRPr="000D039F">
              <w:rPr>
                <w:lang w:val="ru-RU"/>
              </w:rPr>
              <w:t>TIP</w:t>
            </w:r>
          </w:p>
        </w:tc>
        <w:tc>
          <w:tcPr>
            <w:tcW w:w="663" w:type="pct"/>
          </w:tcPr>
          <w:p w14:paraId="5B5B05C7" w14:textId="42BC3272" w:rsidR="002F5B15" w:rsidRPr="000D039F" w:rsidRDefault="002F5B15" w:rsidP="002B408A">
            <w:pPr>
              <w:tabs>
                <w:tab w:val="clear" w:pos="1134"/>
              </w:tabs>
              <w:spacing w:before="40"/>
              <w:ind w:left="1418" w:hanging="1418"/>
              <w:rPr>
                <w:lang w:val="ru-RU"/>
              </w:rPr>
            </w:pPr>
          </w:p>
        </w:tc>
        <w:tc>
          <w:tcPr>
            <w:tcW w:w="3528" w:type="pct"/>
          </w:tcPr>
          <w:p w14:paraId="4DF97A22" w14:textId="48DDF849" w:rsidR="002F5B15" w:rsidRPr="000D039F" w:rsidRDefault="002F5B15" w:rsidP="002B408A">
            <w:pPr>
              <w:tabs>
                <w:tab w:val="clear" w:pos="1134"/>
              </w:tabs>
              <w:spacing w:before="40"/>
              <w:jc w:val="left"/>
              <w:rPr>
                <w:lang w:val="ru-RU"/>
              </w:rPr>
            </w:pPr>
            <w:r w:rsidRPr="000D039F">
              <w:rPr>
                <w:lang w:val="ru-RU"/>
              </w:rPr>
              <w:t>Информационный процессор спутника ТАЙРОС</w:t>
            </w:r>
          </w:p>
        </w:tc>
      </w:tr>
      <w:tr w:rsidR="002F5B15" w:rsidRPr="000D039F" w14:paraId="0FEF6B6B" w14:textId="77777777" w:rsidTr="006A77B7">
        <w:trPr>
          <w:trHeight w:val="285"/>
        </w:trPr>
        <w:tc>
          <w:tcPr>
            <w:tcW w:w="809" w:type="pct"/>
          </w:tcPr>
          <w:p w14:paraId="61942A97" w14:textId="6EF8A875" w:rsidR="002F5B15" w:rsidRPr="000D039F" w:rsidRDefault="002F5B15" w:rsidP="002B408A">
            <w:pPr>
              <w:tabs>
                <w:tab w:val="clear" w:pos="1134"/>
              </w:tabs>
              <w:spacing w:before="40"/>
              <w:ind w:left="1418" w:hanging="1418"/>
              <w:rPr>
                <w:lang w:val="ru-RU"/>
              </w:rPr>
            </w:pPr>
            <w:r w:rsidRPr="000D039F">
              <w:rPr>
                <w:lang w:val="ru-RU"/>
              </w:rPr>
              <w:t>TIR</w:t>
            </w:r>
          </w:p>
        </w:tc>
        <w:tc>
          <w:tcPr>
            <w:tcW w:w="663" w:type="pct"/>
          </w:tcPr>
          <w:p w14:paraId="0C32C1A5" w14:textId="068AD9BF" w:rsidR="002F5B15" w:rsidRPr="000D039F" w:rsidRDefault="002F5B15" w:rsidP="002B408A">
            <w:pPr>
              <w:tabs>
                <w:tab w:val="clear" w:pos="1134"/>
              </w:tabs>
              <w:spacing w:before="40"/>
              <w:ind w:left="1418" w:hanging="1418"/>
              <w:rPr>
                <w:lang w:val="ru-RU"/>
              </w:rPr>
            </w:pPr>
            <w:r w:rsidRPr="000D039F">
              <w:rPr>
                <w:lang w:val="ru-RU"/>
              </w:rPr>
              <w:t>ТИК</w:t>
            </w:r>
          </w:p>
        </w:tc>
        <w:tc>
          <w:tcPr>
            <w:tcW w:w="3528" w:type="pct"/>
          </w:tcPr>
          <w:p w14:paraId="123B81CE" w14:textId="17D023F8" w:rsidR="002F5B15" w:rsidRPr="000D039F" w:rsidRDefault="002F5B15" w:rsidP="002B408A">
            <w:pPr>
              <w:tabs>
                <w:tab w:val="clear" w:pos="1134"/>
              </w:tabs>
              <w:spacing w:before="40"/>
              <w:jc w:val="left"/>
              <w:rPr>
                <w:lang w:val="ru-RU"/>
              </w:rPr>
            </w:pPr>
            <w:r w:rsidRPr="000D039F">
              <w:rPr>
                <w:lang w:val="ru-RU"/>
              </w:rPr>
              <w:t>Тепловой инфракрасный</w:t>
            </w:r>
          </w:p>
        </w:tc>
      </w:tr>
      <w:tr w:rsidR="002F5B15" w:rsidRPr="000D039F" w14:paraId="31E2DB28" w14:textId="77777777" w:rsidTr="006A77B7">
        <w:trPr>
          <w:trHeight w:val="285"/>
        </w:trPr>
        <w:tc>
          <w:tcPr>
            <w:tcW w:w="809" w:type="pct"/>
          </w:tcPr>
          <w:p w14:paraId="25A594D3" w14:textId="66FE662B" w:rsidR="002F5B15" w:rsidRPr="000D039F" w:rsidRDefault="002F5B15" w:rsidP="002B408A">
            <w:pPr>
              <w:tabs>
                <w:tab w:val="clear" w:pos="1134"/>
              </w:tabs>
              <w:spacing w:before="40"/>
              <w:ind w:left="1418" w:hanging="1418"/>
              <w:rPr>
                <w:lang w:val="ru-RU"/>
              </w:rPr>
            </w:pPr>
            <w:r w:rsidRPr="000D039F">
              <w:rPr>
                <w:lang w:val="ru-RU"/>
              </w:rPr>
              <w:t>TIROS</w:t>
            </w:r>
          </w:p>
        </w:tc>
        <w:tc>
          <w:tcPr>
            <w:tcW w:w="663" w:type="pct"/>
          </w:tcPr>
          <w:p w14:paraId="5C4B2F3A" w14:textId="2700A1AF" w:rsidR="002F5B15" w:rsidRPr="000D039F" w:rsidRDefault="002F5B15" w:rsidP="002B408A">
            <w:pPr>
              <w:tabs>
                <w:tab w:val="clear" w:pos="1134"/>
              </w:tabs>
              <w:spacing w:before="40"/>
              <w:ind w:left="1418" w:hanging="1418"/>
              <w:rPr>
                <w:lang w:val="ru-RU"/>
              </w:rPr>
            </w:pPr>
            <w:r w:rsidRPr="000D039F">
              <w:rPr>
                <w:lang w:val="ru-RU"/>
              </w:rPr>
              <w:t>ТАЙРОС</w:t>
            </w:r>
          </w:p>
        </w:tc>
        <w:tc>
          <w:tcPr>
            <w:tcW w:w="3528" w:type="pct"/>
          </w:tcPr>
          <w:p w14:paraId="4B5FB656" w14:textId="5E478014" w:rsidR="002F5B15" w:rsidRPr="000D039F" w:rsidRDefault="002F5B15" w:rsidP="002B408A">
            <w:pPr>
              <w:tabs>
                <w:tab w:val="clear" w:pos="1134"/>
              </w:tabs>
              <w:spacing w:before="40"/>
              <w:jc w:val="left"/>
              <w:rPr>
                <w:lang w:val="ru-RU"/>
              </w:rPr>
            </w:pPr>
            <w:r w:rsidRPr="000D039F">
              <w:rPr>
                <w:lang w:val="ru-RU"/>
              </w:rPr>
              <w:t>Спутник для наблюдений в видимом и ИК-диапазонах спектра</w:t>
            </w:r>
          </w:p>
        </w:tc>
      </w:tr>
      <w:tr w:rsidR="002F5B15" w:rsidRPr="000D039F" w14:paraId="043A2A6F" w14:textId="77777777" w:rsidTr="006A77B7">
        <w:trPr>
          <w:trHeight w:val="285"/>
        </w:trPr>
        <w:tc>
          <w:tcPr>
            <w:tcW w:w="809" w:type="pct"/>
          </w:tcPr>
          <w:p w14:paraId="2AF0765B" w14:textId="467A9268" w:rsidR="002F5B15" w:rsidRPr="000D039F" w:rsidRDefault="002F5B15" w:rsidP="002B408A">
            <w:pPr>
              <w:tabs>
                <w:tab w:val="clear" w:pos="1134"/>
              </w:tabs>
              <w:spacing w:before="40"/>
              <w:ind w:left="1418" w:hanging="1418"/>
              <w:rPr>
                <w:lang w:val="ru-RU"/>
              </w:rPr>
            </w:pPr>
            <w:r w:rsidRPr="000D039F">
              <w:rPr>
                <w:lang w:val="ru-RU"/>
              </w:rPr>
              <w:t>TLM</w:t>
            </w:r>
          </w:p>
        </w:tc>
        <w:tc>
          <w:tcPr>
            <w:tcW w:w="663" w:type="pct"/>
          </w:tcPr>
          <w:p w14:paraId="65F93D73" w14:textId="7809605F" w:rsidR="002F5B15" w:rsidRPr="000D039F" w:rsidRDefault="002F5B15" w:rsidP="002B408A">
            <w:pPr>
              <w:tabs>
                <w:tab w:val="clear" w:pos="1134"/>
              </w:tabs>
              <w:spacing w:before="40"/>
              <w:ind w:left="1418" w:hanging="1418"/>
              <w:rPr>
                <w:lang w:val="ru-RU"/>
              </w:rPr>
            </w:pPr>
            <w:r w:rsidRPr="000D039F">
              <w:rPr>
                <w:lang w:val="ru-RU"/>
              </w:rPr>
              <w:t>ТЛМ</w:t>
            </w:r>
          </w:p>
        </w:tc>
        <w:tc>
          <w:tcPr>
            <w:tcW w:w="3528" w:type="pct"/>
          </w:tcPr>
          <w:p w14:paraId="25B74E0E" w14:textId="1AC305F0" w:rsidR="002F5B15" w:rsidRPr="000D039F" w:rsidRDefault="002F5B15" w:rsidP="002B408A">
            <w:pPr>
              <w:tabs>
                <w:tab w:val="clear" w:pos="1134"/>
              </w:tabs>
              <w:spacing w:before="40"/>
              <w:jc w:val="left"/>
              <w:rPr>
                <w:lang w:val="ru-RU"/>
              </w:rPr>
            </w:pPr>
            <w:r w:rsidRPr="000D039F">
              <w:rPr>
                <w:lang w:val="ru-RU"/>
              </w:rPr>
              <w:t>Телеметрия</w:t>
            </w:r>
          </w:p>
        </w:tc>
      </w:tr>
      <w:tr w:rsidR="002F5B15" w:rsidRPr="000D039F" w14:paraId="15EE41C4" w14:textId="77777777" w:rsidTr="006A77B7">
        <w:trPr>
          <w:trHeight w:val="285"/>
        </w:trPr>
        <w:tc>
          <w:tcPr>
            <w:tcW w:w="809" w:type="pct"/>
          </w:tcPr>
          <w:p w14:paraId="3861257F" w14:textId="705DA9E8" w:rsidR="002F5B15" w:rsidRPr="000D039F" w:rsidRDefault="002F5B15" w:rsidP="002B408A">
            <w:pPr>
              <w:tabs>
                <w:tab w:val="clear" w:pos="1134"/>
              </w:tabs>
              <w:spacing w:before="40"/>
              <w:ind w:left="1418" w:hanging="1418"/>
              <w:rPr>
                <w:lang w:val="ru-RU"/>
              </w:rPr>
            </w:pPr>
            <w:r w:rsidRPr="000D039F">
              <w:rPr>
                <w:lang w:val="ru-RU"/>
              </w:rPr>
              <w:t>TM</w:t>
            </w:r>
          </w:p>
        </w:tc>
        <w:tc>
          <w:tcPr>
            <w:tcW w:w="663" w:type="pct"/>
          </w:tcPr>
          <w:p w14:paraId="01E83888" w14:textId="46C7918B" w:rsidR="002F5B15" w:rsidRPr="000D039F" w:rsidRDefault="002F5B15" w:rsidP="002B408A">
            <w:pPr>
              <w:tabs>
                <w:tab w:val="clear" w:pos="1134"/>
              </w:tabs>
              <w:spacing w:before="40"/>
              <w:ind w:left="1418" w:hanging="1418"/>
              <w:rPr>
                <w:lang w:val="ru-RU"/>
              </w:rPr>
            </w:pPr>
            <w:r w:rsidRPr="000D039F">
              <w:rPr>
                <w:lang w:val="ru-RU"/>
              </w:rPr>
              <w:t>ЦК</w:t>
            </w:r>
          </w:p>
        </w:tc>
        <w:tc>
          <w:tcPr>
            <w:tcW w:w="3528" w:type="pct"/>
          </w:tcPr>
          <w:p w14:paraId="44CD6025" w14:textId="712754AA" w:rsidR="002F5B15" w:rsidRPr="000D039F" w:rsidRDefault="002F5B15" w:rsidP="002B408A">
            <w:pPr>
              <w:tabs>
                <w:tab w:val="clear" w:pos="1134"/>
              </w:tabs>
              <w:spacing w:before="40"/>
              <w:jc w:val="left"/>
              <w:rPr>
                <w:lang w:val="ru-RU"/>
              </w:rPr>
            </w:pPr>
            <w:r w:rsidRPr="000D039F">
              <w:rPr>
                <w:lang w:val="ru-RU"/>
              </w:rPr>
              <w:t>Целенаправленное картирование</w:t>
            </w:r>
          </w:p>
        </w:tc>
      </w:tr>
      <w:tr w:rsidR="002F5B15" w:rsidRPr="000D039F" w14:paraId="64858881" w14:textId="77777777" w:rsidTr="006A77B7">
        <w:trPr>
          <w:trHeight w:val="285"/>
        </w:trPr>
        <w:tc>
          <w:tcPr>
            <w:tcW w:w="809" w:type="pct"/>
          </w:tcPr>
          <w:p w14:paraId="1B25603C" w14:textId="71D2B293" w:rsidR="002F5B15" w:rsidRPr="000D039F" w:rsidRDefault="002F5B15" w:rsidP="002B408A">
            <w:pPr>
              <w:tabs>
                <w:tab w:val="clear" w:pos="1134"/>
              </w:tabs>
              <w:spacing w:before="40"/>
              <w:ind w:left="1418" w:hanging="1418"/>
              <w:rPr>
                <w:lang w:val="ru-RU"/>
              </w:rPr>
            </w:pPr>
            <w:r w:rsidRPr="000D039F">
              <w:rPr>
                <w:lang w:val="ru-RU"/>
              </w:rPr>
              <w:t>TMI</w:t>
            </w:r>
          </w:p>
        </w:tc>
        <w:tc>
          <w:tcPr>
            <w:tcW w:w="663" w:type="pct"/>
          </w:tcPr>
          <w:p w14:paraId="03E99180" w14:textId="48E809F8" w:rsidR="002F5B15" w:rsidRPr="000D039F" w:rsidRDefault="002F5B15" w:rsidP="002B408A">
            <w:pPr>
              <w:tabs>
                <w:tab w:val="clear" w:pos="1134"/>
              </w:tabs>
              <w:spacing w:before="40"/>
              <w:ind w:left="1418" w:hanging="1418"/>
              <w:rPr>
                <w:lang w:val="ru-RU"/>
              </w:rPr>
            </w:pPr>
          </w:p>
        </w:tc>
        <w:tc>
          <w:tcPr>
            <w:tcW w:w="3528" w:type="pct"/>
          </w:tcPr>
          <w:p w14:paraId="327F9BB7" w14:textId="38D8F134" w:rsidR="002F5B15" w:rsidRPr="000D039F" w:rsidRDefault="002F5B15" w:rsidP="002B408A">
            <w:pPr>
              <w:tabs>
                <w:tab w:val="clear" w:pos="1134"/>
              </w:tabs>
              <w:spacing w:before="40"/>
              <w:jc w:val="left"/>
              <w:rPr>
                <w:lang w:val="ru-RU"/>
              </w:rPr>
            </w:pPr>
            <w:r w:rsidRPr="000D039F">
              <w:rPr>
                <w:lang w:val="ru-RU"/>
              </w:rPr>
              <w:t>Микроволновый датчик изображений для проекта TRMM</w:t>
            </w:r>
          </w:p>
        </w:tc>
      </w:tr>
      <w:tr w:rsidR="002F5B15" w:rsidRPr="000D039F" w14:paraId="7E4BE360" w14:textId="77777777" w:rsidTr="006A77B7">
        <w:trPr>
          <w:trHeight w:val="285"/>
        </w:trPr>
        <w:tc>
          <w:tcPr>
            <w:tcW w:w="809" w:type="pct"/>
          </w:tcPr>
          <w:p w14:paraId="56A98CB3" w14:textId="405ED8BB" w:rsidR="002F5B15" w:rsidRPr="000D039F" w:rsidRDefault="002F5B15" w:rsidP="002B408A">
            <w:pPr>
              <w:tabs>
                <w:tab w:val="clear" w:pos="1134"/>
              </w:tabs>
              <w:spacing w:before="40"/>
              <w:ind w:left="1418" w:hanging="1418"/>
              <w:rPr>
                <w:lang w:val="ru-RU"/>
              </w:rPr>
            </w:pPr>
            <w:r w:rsidRPr="000D039F">
              <w:rPr>
                <w:lang w:val="ru-RU"/>
              </w:rPr>
              <w:t>TMR</w:t>
            </w:r>
          </w:p>
        </w:tc>
        <w:tc>
          <w:tcPr>
            <w:tcW w:w="663" w:type="pct"/>
          </w:tcPr>
          <w:p w14:paraId="4187833F" w14:textId="08D33EAC" w:rsidR="002F5B15" w:rsidRPr="000D039F" w:rsidRDefault="002F5B15" w:rsidP="002B408A">
            <w:pPr>
              <w:tabs>
                <w:tab w:val="clear" w:pos="1134"/>
              </w:tabs>
              <w:spacing w:before="40"/>
              <w:ind w:left="1418" w:hanging="1418"/>
              <w:rPr>
                <w:lang w:val="ru-RU"/>
              </w:rPr>
            </w:pPr>
          </w:p>
        </w:tc>
        <w:tc>
          <w:tcPr>
            <w:tcW w:w="3528" w:type="pct"/>
          </w:tcPr>
          <w:p w14:paraId="06C2E806" w14:textId="1D5103F6" w:rsidR="002F5B15" w:rsidRPr="000D039F" w:rsidRDefault="002F5B15" w:rsidP="002B408A">
            <w:pPr>
              <w:tabs>
                <w:tab w:val="clear" w:pos="1134"/>
              </w:tabs>
              <w:spacing w:before="40"/>
              <w:jc w:val="left"/>
              <w:rPr>
                <w:lang w:val="ru-RU"/>
              </w:rPr>
            </w:pPr>
            <w:r w:rsidRPr="000D039F">
              <w:rPr>
                <w:lang w:val="ru-RU"/>
              </w:rPr>
              <w:t xml:space="preserve">Микроволновый радиометр спутника Topex </w:t>
            </w:r>
          </w:p>
        </w:tc>
      </w:tr>
      <w:tr w:rsidR="002F5B15" w:rsidRPr="000D039F" w14:paraId="58FED495" w14:textId="77777777" w:rsidTr="006A77B7">
        <w:trPr>
          <w:trHeight w:val="285"/>
        </w:trPr>
        <w:tc>
          <w:tcPr>
            <w:tcW w:w="809" w:type="pct"/>
          </w:tcPr>
          <w:p w14:paraId="0FFF9097" w14:textId="432E4F91" w:rsidR="002F5B15" w:rsidRPr="000D039F" w:rsidRDefault="002F5B15" w:rsidP="002B408A">
            <w:pPr>
              <w:tabs>
                <w:tab w:val="clear" w:pos="1134"/>
              </w:tabs>
              <w:spacing w:before="40"/>
              <w:ind w:left="1418" w:hanging="1418"/>
              <w:rPr>
                <w:lang w:val="ru-RU"/>
              </w:rPr>
            </w:pPr>
            <w:r w:rsidRPr="000D039F">
              <w:rPr>
                <w:lang w:val="ru-RU"/>
              </w:rPr>
              <w:t>TO</w:t>
            </w:r>
          </w:p>
        </w:tc>
        <w:tc>
          <w:tcPr>
            <w:tcW w:w="663" w:type="pct"/>
          </w:tcPr>
          <w:p w14:paraId="5A5AAC92" w14:textId="4811B93A" w:rsidR="002F5B15" w:rsidRPr="000D039F" w:rsidRDefault="002F5B15" w:rsidP="002B408A">
            <w:pPr>
              <w:tabs>
                <w:tab w:val="clear" w:pos="1134"/>
              </w:tabs>
              <w:spacing w:before="40"/>
              <w:ind w:left="1418" w:hanging="1418"/>
              <w:rPr>
                <w:lang w:val="ru-RU"/>
              </w:rPr>
            </w:pPr>
            <w:r w:rsidRPr="000D039F">
              <w:rPr>
                <w:lang w:val="ru-RU"/>
              </w:rPr>
              <w:t>ПO</w:t>
            </w:r>
          </w:p>
        </w:tc>
        <w:tc>
          <w:tcPr>
            <w:tcW w:w="3528" w:type="pct"/>
          </w:tcPr>
          <w:p w14:paraId="639B5453" w14:textId="6AFBBD22" w:rsidR="002F5B15" w:rsidRPr="000D039F" w:rsidRDefault="002F5B15" w:rsidP="002B408A">
            <w:pPr>
              <w:tabs>
                <w:tab w:val="clear" w:pos="1134"/>
              </w:tabs>
              <w:spacing w:before="40"/>
              <w:jc w:val="left"/>
              <w:rPr>
                <w:lang w:val="ru-RU"/>
              </w:rPr>
            </w:pPr>
            <w:r w:rsidRPr="000D039F">
              <w:rPr>
                <w:lang w:val="ru-RU"/>
              </w:rPr>
              <w:t>Промежуточная орбита</w:t>
            </w:r>
          </w:p>
        </w:tc>
      </w:tr>
      <w:tr w:rsidR="002F5B15" w:rsidRPr="000D039F" w14:paraId="26A1EF94" w14:textId="77777777" w:rsidTr="006A77B7">
        <w:trPr>
          <w:trHeight w:val="285"/>
        </w:trPr>
        <w:tc>
          <w:tcPr>
            <w:tcW w:w="809" w:type="pct"/>
          </w:tcPr>
          <w:p w14:paraId="445230FF" w14:textId="2D70DAE8" w:rsidR="002F5B15" w:rsidRPr="000D039F" w:rsidRDefault="002F5B15" w:rsidP="002B408A">
            <w:pPr>
              <w:tabs>
                <w:tab w:val="clear" w:pos="1134"/>
              </w:tabs>
              <w:spacing w:before="40"/>
              <w:ind w:left="1418" w:hanging="1418"/>
              <w:rPr>
                <w:lang w:val="ru-RU"/>
              </w:rPr>
            </w:pPr>
            <w:r w:rsidRPr="000D039F">
              <w:rPr>
                <w:lang w:val="ru-RU"/>
              </w:rPr>
              <w:t>TOGA</w:t>
            </w:r>
          </w:p>
        </w:tc>
        <w:tc>
          <w:tcPr>
            <w:tcW w:w="663" w:type="pct"/>
          </w:tcPr>
          <w:p w14:paraId="202E7384" w14:textId="5693C41A" w:rsidR="002F5B15" w:rsidRPr="000D039F" w:rsidRDefault="002F5B15" w:rsidP="002B408A">
            <w:pPr>
              <w:tabs>
                <w:tab w:val="clear" w:pos="1134"/>
              </w:tabs>
              <w:spacing w:before="40"/>
              <w:ind w:left="1418" w:hanging="1418"/>
              <w:rPr>
                <w:lang w:val="ru-RU"/>
              </w:rPr>
            </w:pPr>
            <w:r w:rsidRPr="000D039F">
              <w:rPr>
                <w:lang w:val="ru-RU"/>
              </w:rPr>
              <w:t>ТОГА</w:t>
            </w:r>
          </w:p>
        </w:tc>
        <w:tc>
          <w:tcPr>
            <w:tcW w:w="3528" w:type="pct"/>
          </w:tcPr>
          <w:p w14:paraId="3112505E" w14:textId="7DD6F1EF" w:rsidR="002F5B15" w:rsidRPr="000D039F" w:rsidRDefault="002F5B15" w:rsidP="002B408A">
            <w:pPr>
              <w:tabs>
                <w:tab w:val="clear" w:pos="1134"/>
              </w:tabs>
              <w:spacing w:before="40"/>
              <w:jc w:val="left"/>
              <w:rPr>
                <w:lang w:val="ru-RU"/>
              </w:rPr>
            </w:pPr>
            <w:r w:rsidRPr="000D039F">
              <w:rPr>
                <w:lang w:val="ru-RU"/>
              </w:rPr>
              <w:t>Программа исследований глобальной атмосферы и тропической зоны океанов</w:t>
            </w:r>
          </w:p>
        </w:tc>
      </w:tr>
      <w:tr w:rsidR="002F5B15" w:rsidRPr="000D039F" w14:paraId="3466A4D0" w14:textId="77777777" w:rsidTr="006A77B7">
        <w:trPr>
          <w:trHeight w:val="285"/>
        </w:trPr>
        <w:tc>
          <w:tcPr>
            <w:tcW w:w="809" w:type="pct"/>
          </w:tcPr>
          <w:p w14:paraId="64CE81B7" w14:textId="60CD9F18" w:rsidR="002F5B15" w:rsidRPr="000D039F" w:rsidRDefault="002F5B15" w:rsidP="002B408A">
            <w:pPr>
              <w:tabs>
                <w:tab w:val="clear" w:pos="1134"/>
              </w:tabs>
              <w:spacing w:before="40"/>
              <w:ind w:left="1418" w:hanging="1418"/>
              <w:rPr>
                <w:lang w:val="ru-RU"/>
              </w:rPr>
            </w:pPr>
            <w:r w:rsidRPr="000D039F">
              <w:rPr>
                <w:lang w:val="ru-RU"/>
              </w:rPr>
              <w:t>TOPC</w:t>
            </w:r>
          </w:p>
        </w:tc>
        <w:tc>
          <w:tcPr>
            <w:tcW w:w="663" w:type="pct"/>
          </w:tcPr>
          <w:p w14:paraId="61533620" w14:textId="3A0C4B85" w:rsidR="002F5B15" w:rsidRPr="000D039F" w:rsidRDefault="002F5B15" w:rsidP="002B408A">
            <w:pPr>
              <w:tabs>
                <w:tab w:val="clear" w:pos="1134"/>
              </w:tabs>
              <w:spacing w:before="40"/>
              <w:ind w:left="1418" w:hanging="1418"/>
              <w:rPr>
                <w:lang w:val="ru-RU"/>
              </w:rPr>
            </w:pPr>
            <w:r w:rsidRPr="000D039F">
              <w:rPr>
                <w:lang w:val="ru-RU"/>
              </w:rPr>
              <w:t>ГЭНПСК</w:t>
            </w:r>
          </w:p>
        </w:tc>
        <w:tc>
          <w:tcPr>
            <w:tcW w:w="3528" w:type="pct"/>
          </w:tcPr>
          <w:p w14:paraId="50505200" w14:textId="04BA042A" w:rsidR="002F5B15" w:rsidRPr="000D039F" w:rsidRDefault="002F5B15" w:rsidP="002B408A">
            <w:pPr>
              <w:tabs>
                <w:tab w:val="clear" w:pos="1134"/>
              </w:tabs>
              <w:spacing w:before="40"/>
              <w:jc w:val="left"/>
              <w:rPr>
                <w:lang w:val="ru-RU"/>
              </w:rPr>
            </w:pPr>
            <w:r w:rsidRPr="000D039F">
              <w:rPr>
                <w:lang w:val="ru-RU"/>
              </w:rPr>
              <w:t>Группа экспертов по наблюдениям за поверхностью суши в интересах изучения климата</w:t>
            </w:r>
          </w:p>
        </w:tc>
      </w:tr>
      <w:tr w:rsidR="002F5B15" w:rsidRPr="000D039F" w14:paraId="384BE203" w14:textId="77777777" w:rsidTr="006A77B7">
        <w:trPr>
          <w:trHeight w:val="285"/>
        </w:trPr>
        <w:tc>
          <w:tcPr>
            <w:tcW w:w="809" w:type="pct"/>
          </w:tcPr>
          <w:p w14:paraId="6106ECD4" w14:textId="522A5ED6" w:rsidR="002F5B15" w:rsidRPr="000D039F" w:rsidRDefault="002F5B15" w:rsidP="002B408A">
            <w:pPr>
              <w:tabs>
                <w:tab w:val="clear" w:pos="1134"/>
              </w:tabs>
              <w:spacing w:before="40"/>
              <w:ind w:left="1418" w:hanging="1418"/>
              <w:rPr>
                <w:lang w:val="ru-RU"/>
              </w:rPr>
            </w:pPr>
            <w:r w:rsidRPr="000D039F">
              <w:rPr>
                <w:lang w:val="ru-RU"/>
              </w:rPr>
              <w:t>TOMS</w:t>
            </w:r>
          </w:p>
        </w:tc>
        <w:tc>
          <w:tcPr>
            <w:tcW w:w="663" w:type="pct"/>
          </w:tcPr>
          <w:p w14:paraId="61B87A3F" w14:textId="6F3E6060" w:rsidR="002F5B15" w:rsidRPr="000D039F" w:rsidRDefault="002F5B15" w:rsidP="002B408A">
            <w:pPr>
              <w:tabs>
                <w:tab w:val="clear" w:pos="1134"/>
              </w:tabs>
              <w:spacing w:before="40"/>
              <w:ind w:left="1418" w:hanging="1418"/>
              <w:rPr>
                <w:lang w:val="ru-RU"/>
              </w:rPr>
            </w:pPr>
            <w:r w:rsidRPr="000D039F">
              <w:rPr>
                <w:lang w:val="ru-RU"/>
              </w:rPr>
              <w:t>ТОМС</w:t>
            </w:r>
          </w:p>
        </w:tc>
        <w:tc>
          <w:tcPr>
            <w:tcW w:w="3528" w:type="pct"/>
          </w:tcPr>
          <w:p w14:paraId="7D36BF0A" w14:textId="470427A7" w:rsidR="002F5B15" w:rsidRPr="000D039F" w:rsidRDefault="002F5B15" w:rsidP="002B408A">
            <w:pPr>
              <w:tabs>
                <w:tab w:val="clear" w:pos="1134"/>
              </w:tabs>
              <w:spacing w:before="40"/>
              <w:jc w:val="left"/>
              <w:rPr>
                <w:lang w:val="ru-RU"/>
              </w:rPr>
            </w:pPr>
            <w:r w:rsidRPr="000D039F">
              <w:rPr>
                <w:lang w:val="ru-RU"/>
              </w:rPr>
              <w:t>Спектрометр для картирования общего количества озона</w:t>
            </w:r>
          </w:p>
        </w:tc>
      </w:tr>
      <w:tr w:rsidR="002F5B15" w:rsidRPr="000D039F" w14:paraId="17911D50" w14:textId="77777777" w:rsidTr="006A77B7">
        <w:trPr>
          <w:trHeight w:val="285"/>
        </w:trPr>
        <w:tc>
          <w:tcPr>
            <w:tcW w:w="809" w:type="pct"/>
          </w:tcPr>
          <w:p w14:paraId="1D413D27" w14:textId="351E3DCF" w:rsidR="002F5B15" w:rsidRPr="000D039F" w:rsidRDefault="002F5B15" w:rsidP="002B408A">
            <w:pPr>
              <w:tabs>
                <w:tab w:val="clear" w:pos="1134"/>
              </w:tabs>
              <w:spacing w:before="40"/>
              <w:ind w:left="1418" w:hanging="1418"/>
              <w:rPr>
                <w:lang w:val="ru-RU"/>
              </w:rPr>
            </w:pPr>
            <w:r w:rsidRPr="000D039F">
              <w:rPr>
                <w:lang w:val="ru-RU"/>
              </w:rPr>
              <w:t>TOS</w:t>
            </w:r>
          </w:p>
        </w:tc>
        <w:tc>
          <w:tcPr>
            <w:tcW w:w="663" w:type="pct"/>
          </w:tcPr>
          <w:p w14:paraId="6AD3CD71" w14:textId="05721759" w:rsidR="002F5B15" w:rsidRPr="000D039F" w:rsidRDefault="002F5B15" w:rsidP="002B408A">
            <w:pPr>
              <w:tabs>
                <w:tab w:val="clear" w:pos="1134"/>
              </w:tabs>
              <w:spacing w:before="40"/>
              <w:ind w:left="1418" w:hanging="1418"/>
              <w:rPr>
                <w:lang w:val="ru-RU"/>
              </w:rPr>
            </w:pPr>
            <w:r w:rsidRPr="000D039F">
              <w:rPr>
                <w:lang w:val="ru-RU"/>
              </w:rPr>
              <w:t>ТОС</w:t>
            </w:r>
          </w:p>
        </w:tc>
        <w:tc>
          <w:tcPr>
            <w:tcW w:w="3528" w:type="pct"/>
          </w:tcPr>
          <w:p w14:paraId="5A7D64CE" w14:textId="04F67778" w:rsidR="002F5B15" w:rsidRPr="000D039F" w:rsidRDefault="002F5B15" w:rsidP="002B408A">
            <w:pPr>
              <w:tabs>
                <w:tab w:val="clear" w:pos="1134"/>
              </w:tabs>
              <w:spacing w:before="40"/>
              <w:jc w:val="left"/>
              <w:rPr>
                <w:lang w:val="ru-RU"/>
              </w:rPr>
            </w:pPr>
            <w:r w:rsidRPr="000D039F">
              <w:rPr>
                <w:lang w:val="ru-RU"/>
              </w:rPr>
              <w:t>Операционная система спутника ТАЙРОС</w:t>
            </w:r>
          </w:p>
        </w:tc>
      </w:tr>
      <w:tr w:rsidR="002F5B15" w:rsidRPr="000D039F" w14:paraId="1EA9FC59" w14:textId="77777777" w:rsidTr="006A77B7">
        <w:trPr>
          <w:trHeight w:val="285"/>
        </w:trPr>
        <w:tc>
          <w:tcPr>
            <w:tcW w:w="809" w:type="pct"/>
          </w:tcPr>
          <w:p w14:paraId="0737C266" w14:textId="7A429A30" w:rsidR="002F5B15" w:rsidRPr="000D039F" w:rsidRDefault="002F5B15" w:rsidP="002B408A">
            <w:pPr>
              <w:tabs>
                <w:tab w:val="clear" w:pos="1134"/>
              </w:tabs>
              <w:spacing w:before="40"/>
              <w:ind w:left="1418" w:hanging="1418"/>
              <w:rPr>
                <w:lang w:val="ru-RU"/>
              </w:rPr>
            </w:pPr>
            <w:r w:rsidRPr="000D039F">
              <w:rPr>
                <w:lang w:val="ru-RU"/>
              </w:rPr>
              <w:t>TOVS</w:t>
            </w:r>
          </w:p>
        </w:tc>
        <w:tc>
          <w:tcPr>
            <w:tcW w:w="663" w:type="pct"/>
          </w:tcPr>
          <w:p w14:paraId="0129776F" w14:textId="7E51EAAA" w:rsidR="002F5B15" w:rsidRPr="000D039F" w:rsidRDefault="002F5B15" w:rsidP="002B408A">
            <w:pPr>
              <w:tabs>
                <w:tab w:val="clear" w:pos="1134"/>
              </w:tabs>
              <w:spacing w:before="40"/>
              <w:ind w:left="1418" w:hanging="1418"/>
              <w:rPr>
                <w:lang w:val="ru-RU"/>
              </w:rPr>
            </w:pPr>
            <w:r w:rsidRPr="000D039F">
              <w:rPr>
                <w:lang w:val="ru-RU"/>
              </w:rPr>
              <w:t>ТОВС</w:t>
            </w:r>
          </w:p>
        </w:tc>
        <w:tc>
          <w:tcPr>
            <w:tcW w:w="3528" w:type="pct"/>
          </w:tcPr>
          <w:p w14:paraId="2ED78F87" w14:textId="27A4852E" w:rsidR="002F5B15" w:rsidRPr="000D039F" w:rsidRDefault="002F5B15" w:rsidP="002B408A">
            <w:pPr>
              <w:tabs>
                <w:tab w:val="clear" w:pos="1134"/>
              </w:tabs>
              <w:spacing w:before="40"/>
              <w:jc w:val="left"/>
              <w:rPr>
                <w:lang w:val="ru-RU"/>
              </w:rPr>
            </w:pPr>
            <w:r w:rsidRPr="000D039F">
              <w:rPr>
                <w:lang w:val="ru-RU"/>
              </w:rPr>
              <w:t>Прибор спутника ТАЙРОС для оперативного вертикального зондирования</w:t>
            </w:r>
          </w:p>
        </w:tc>
      </w:tr>
      <w:tr w:rsidR="002F5B15" w:rsidRPr="000D039F" w14:paraId="72E87583" w14:textId="77777777" w:rsidTr="006A77B7">
        <w:trPr>
          <w:trHeight w:val="285"/>
        </w:trPr>
        <w:tc>
          <w:tcPr>
            <w:tcW w:w="809" w:type="pct"/>
          </w:tcPr>
          <w:p w14:paraId="6D81BB9D" w14:textId="5AF12809" w:rsidR="002F5B15" w:rsidRPr="000D039F" w:rsidRDefault="002F5B15" w:rsidP="002B408A">
            <w:pPr>
              <w:tabs>
                <w:tab w:val="clear" w:pos="1134"/>
              </w:tabs>
              <w:spacing w:before="40"/>
              <w:ind w:left="1418" w:hanging="1418"/>
              <w:rPr>
                <w:lang w:val="ru-RU"/>
              </w:rPr>
            </w:pPr>
            <w:r w:rsidRPr="000D039F">
              <w:rPr>
                <w:lang w:val="ru-RU"/>
              </w:rPr>
              <w:t>TRMM</w:t>
            </w:r>
          </w:p>
        </w:tc>
        <w:tc>
          <w:tcPr>
            <w:tcW w:w="663" w:type="pct"/>
          </w:tcPr>
          <w:p w14:paraId="25077A6F" w14:textId="2B17FC37" w:rsidR="002F5B15" w:rsidRPr="000D039F" w:rsidRDefault="002F5B15" w:rsidP="002B408A">
            <w:pPr>
              <w:tabs>
                <w:tab w:val="clear" w:pos="1134"/>
              </w:tabs>
              <w:spacing w:before="40"/>
              <w:ind w:left="1418" w:hanging="1418"/>
              <w:rPr>
                <w:lang w:val="ru-RU"/>
              </w:rPr>
            </w:pPr>
          </w:p>
        </w:tc>
        <w:tc>
          <w:tcPr>
            <w:tcW w:w="3528" w:type="pct"/>
          </w:tcPr>
          <w:p w14:paraId="2AF0CCAB" w14:textId="2BE31F51" w:rsidR="002F5B15" w:rsidRPr="000D039F" w:rsidRDefault="002F5B15" w:rsidP="002B408A">
            <w:pPr>
              <w:tabs>
                <w:tab w:val="clear" w:pos="1134"/>
              </w:tabs>
              <w:spacing w:before="40"/>
              <w:jc w:val="left"/>
              <w:rPr>
                <w:lang w:val="ru-RU"/>
              </w:rPr>
            </w:pPr>
            <w:r w:rsidRPr="000D039F">
              <w:rPr>
                <w:lang w:val="ru-RU"/>
              </w:rPr>
              <w:t>Проект по измерению осадков в тропиках</w:t>
            </w:r>
          </w:p>
        </w:tc>
      </w:tr>
      <w:tr w:rsidR="002F5B15" w:rsidRPr="000D039F" w14:paraId="235595B4" w14:textId="77777777" w:rsidTr="006A77B7">
        <w:trPr>
          <w:trHeight w:val="285"/>
        </w:trPr>
        <w:tc>
          <w:tcPr>
            <w:tcW w:w="809" w:type="pct"/>
          </w:tcPr>
          <w:p w14:paraId="7E589775" w14:textId="255CDAC2" w:rsidR="002F5B15" w:rsidRPr="000D039F" w:rsidRDefault="002F5B15" w:rsidP="002B408A">
            <w:pPr>
              <w:tabs>
                <w:tab w:val="clear" w:pos="1134"/>
              </w:tabs>
              <w:spacing w:before="40"/>
              <w:ind w:left="1418" w:hanging="1418"/>
              <w:rPr>
                <w:lang w:val="ru-RU"/>
              </w:rPr>
            </w:pPr>
            <w:r w:rsidRPr="000D039F">
              <w:rPr>
                <w:lang w:val="ru-RU"/>
              </w:rPr>
              <w:t>TRUCE</w:t>
            </w:r>
          </w:p>
        </w:tc>
        <w:tc>
          <w:tcPr>
            <w:tcW w:w="663" w:type="pct"/>
          </w:tcPr>
          <w:p w14:paraId="27B761C3" w14:textId="43353447" w:rsidR="002F5B15" w:rsidRPr="000D039F" w:rsidRDefault="002F5B15" w:rsidP="002B408A">
            <w:pPr>
              <w:tabs>
                <w:tab w:val="clear" w:pos="1134"/>
              </w:tabs>
              <w:spacing w:before="40"/>
              <w:ind w:left="1418" w:hanging="1418"/>
              <w:rPr>
                <w:lang w:val="ru-RU"/>
              </w:rPr>
            </w:pPr>
            <w:r w:rsidRPr="000D039F">
              <w:rPr>
                <w:lang w:val="ru-RU"/>
              </w:rPr>
              <w:t>ТРЮС</w:t>
            </w:r>
          </w:p>
        </w:tc>
        <w:tc>
          <w:tcPr>
            <w:tcW w:w="3528" w:type="pct"/>
          </w:tcPr>
          <w:p w14:paraId="412E2BDD" w14:textId="6B235711" w:rsidR="002F5B15" w:rsidRPr="000D039F" w:rsidRDefault="002F5B15" w:rsidP="002B408A">
            <w:pPr>
              <w:tabs>
                <w:tab w:val="clear" w:pos="1134"/>
              </w:tabs>
              <w:spacing w:before="40"/>
              <w:jc w:val="left"/>
              <w:rPr>
                <w:lang w:val="ru-RU"/>
              </w:rPr>
            </w:pPr>
            <w:r w:rsidRPr="000D039F">
              <w:rPr>
                <w:lang w:val="ru-RU"/>
              </w:rPr>
              <w:t>Эксперимент по тропическому городскому климату</w:t>
            </w:r>
          </w:p>
        </w:tc>
      </w:tr>
      <w:tr w:rsidR="002F5B15" w:rsidRPr="000D039F" w14:paraId="003D98EA" w14:textId="77777777" w:rsidTr="006A77B7">
        <w:trPr>
          <w:trHeight w:val="285"/>
        </w:trPr>
        <w:tc>
          <w:tcPr>
            <w:tcW w:w="809" w:type="pct"/>
          </w:tcPr>
          <w:p w14:paraId="66C04647" w14:textId="561FF4EA" w:rsidR="002F5B15" w:rsidRPr="000D039F" w:rsidRDefault="002F5B15" w:rsidP="002B408A">
            <w:pPr>
              <w:tabs>
                <w:tab w:val="clear" w:pos="1134"/>
              </w:tabs>
              <w:spacing w:before="40"/>
              <w:ind w:left="1418" w:hanging="1418"/>
              <w:rPr>
                <w:lang w:val="ru-RU"/>
              </w:rPr>
            </w:pPr>
            <w:r w:rsidRPr="000D039F">
              <w:rPr>
                <w:lang w:val="ru-RU"/>
              </w:rPr>
              <w:t>TT&amp;C</w:t>
            </w:r>
          </w:p>
        </w:tc>
        <w:tc>
          <w:tcPr>
            <w:tcW w:w="663" w:type="pct"/>
          </w:tcPr>
          <w:p w14:paraId="7954F153" w14:textId="52339881" w:rsidR="002F5B15" w:rsidRPr="000D039F" w:rsidRDefault="002F5B15" w:rsidP="002B408A">
            <w:pPr>
              <w:tabs>
                <w:tab w:val="clear" w:pos="1134"/>
              </w:tabs>
              <w:spacing w:before="40"/>
              <w:ind w:left="1418" w:hanging="1418"/>
              <w:rPr>
                <w:lang w:val="ru-RU"/>
              </w:rPr>
            </w:pPr>
          </w:p>
        </w:tc>
        <w:tc>
          <w:tcPr>
            <w:tcW w:w="3528" w:type="pct"/>
          </w:tcPr>
          <w:p w14:paraId="4ABAEDB2" w14:textId="58C67C8F" w:rsidR="002F5B15" w:rsidRPr="000D039F" w:rsidRDefault="002F5B15" w:rsidP="002B408A">
            <w:pPr>
              <w:tabs>
                <w:tab w:val="clear" w:pos="1134"/>
              </w:tabs>
              <w:spacing w:before="40"/>
              <w:jc w:val="left"/>
              <w:rPr>
                <w:lang w:val="ru-RU"/>
              </w:rPr>
            </w:pPr>
            <w:r w:rsidRPr="000D039F">
              <w:rPr>
                <w:lang w:val="ru-RU"/>
              </w:rPr>
              <w:t>Отслеживание телеметрических данных</w:t>
            </w:r>
          </w:p>
        </w:tc>
      </w:tr>
      <w:tr w:rsidR="002F5B15" w:rsidRPr="000D039F" w14:paraId="12FD1C62" w14:textId="77777777" w:rsidTr="006A77B7">
        <w:trPr>
          <w:trHeight w:val="285"/>
        </w:trPr>
        <w:tc>
          <w:tcPr>
            <w:tcW w:w="809" w:type="pct"/>
          </w:tcPr>
          <w:p w14:paraId="53E1C6AC" w14:textId="1336A290" w:rsidR="002F5B15" w:rsidRPr="000D039F" w:rsidRDefault="002F5B15" w:rsidP="002B408A">
            <w:pPr>
              <w:tabs>
                <w:tab w:val="clear" w:pos="1134"/>
              </w:tabs>
              <w:spacing w:before="40"/>
              <w:ind w:left="1418" w:hanging="1418"/>
              <w:rPr>
                <w:lang w:val="ru-RU"/>
              </w:rPr>
            </w:pPr>
            <w:r w:rsidRPr="000D039F">
              <w:rPr>
                <w:lang w:val="ru-RU"/>
              </w:rPr>
              <w:t>TV</w:t>
            </w:r>
          </w:p>
        </w:tc>
        <w:tc>
          <w:tcPr>
            <w:tcW w:w="663" w:type="pct"/>
          </w:tcPr>
          <w:p w14:paraId="178F852F" w14:textId="51A5670B" w:rsidR="002F5B15" w:rsidRPr="000D039F" w:rsidRDefault="002F5B15" w:rsidP="002B408A">
            <w:pPr>
              <w:tabs>
                <w:tab w:val="clear" w:pos="1134"/>
              </w:tabs>
              <w:spacing w:before="40"/>
              <w:ind w:left="1418" w:hanging="1418"/>
              <w:rPr>
                <w:lang w:val="ru-RU"/>
              </w:rPr>
            </w:pPr>
            <w:r w:rsidRPr="000D039F">
              <w:rPr>
                <w:lang w:val="ru-RU"/>
              </w:rPr>
              <w:t>ТВ</w:t>
            </w:r>
          </w:p>
        </w:tc>
        <w:tc>
          <w:tcPr>
            <w:tcW w:w="3528" w:type="pct"/>
          </w:tcPr>
          <w:p w14:paraId="77F52799" w14:textId="516EFCD1" w:rsidR="002F5B15" w:rsidRPr="000D039F" w:rsidRDefault="002F5B15" w:rsidP="002B408A">
            <w:pPr>
              <w:tabs>
                <w:tab w:val="clear" w:pos="1134"/>
              </w:tabs>
              <w:spacing w:before="40"/>
              <w:jc w:val="left"/>
              <w:rPr>
                <w:lang w:val="ru-RU"/>
              </w:rPr>
            </w:pPr>
            <w:r w:rsidRPr="000D039F">
              <w:rPr>
                <w:lang w:val="ru-RU"/>
              </w:rPr>
              <w:t>Термовакуумный или телевидение</w:t>
            </w:r>
          </w:p>
        </w:tc>
      </w:tr>
      <w:tr w:rsidR="002F5B15" w:rsidRPr="000D039F" w14:paraId="3D7CB60E" w14:textId="77777777" w:rsidTr="006A77B7">
        <w:trPr>
          <w:trHeight w:val="285"/>
        </w:trPr>
        <w:tc>
          <w:tcPr>
            <w:tcW w:w="809" w:type="pct"/>
          </w:tcPr>
          <w:p w14:paraId="4B4AE5F7" w14:textId="7461036F" w:rsidR="002F5B15" w:rsidRPr="000D039F" w:rsidRDefault="002F5B15" w:rsidP="002B408A">
            <w:pPr>
              <w:tabs>
                <w:tab w:val="clear" w:pos="1134"/>
              </w:tabs>
              <w:spacing w:before="40"/>
              <w:ind w:left="1418" w:hanging="1418"/>
              <w:rPr>
                <w:lang w:val="ru-RU"/>
              </w:rPr>
            </w:pPr>
            <w:r w:rsidRPr="000D039F">
              <w:rPr>
                <w:lang w:val="ru-RU"/>
              </w:rPr>
              <w:t>TVM</w:t>
            </w:r>
          </w:p>
        </w:tc>
        <w:tc>
          <w:tcPr>
            <w:tcW w:w="663" w:type="pct"/>
          </w:tcPr>
          <w:p w14:paraId="13650E33" w14:textId="206E747E" w:rsidR="002F5B15" w:rsidRPr="000D039F" w:rsidRDefault="002F5B15" w:rsidP="002B408A">
            <w:pPr>
              <w:tabs>
                <w:tab w:val="clear" w:pos="1134"/>
              </w:tabs>
              <w:spacing w:before="40"/>
              <w:ind w:left="1418" w:hanging="1418"/>
              <w:rPr>
                <w:lang w:val="ru-RU"/>
              </w:rPr>
            </w:pPr>
          </w:p>
        </w:tc>
        <w:tc>
          <w:tcPr>
            <w:tcW w:w="3528" w:type="pct"/>
          </w:tcPr>
          <w:p w14:paraId="26DE695C" w14:textId="6EF832A7" w:rsidR="002F5B15" w:rsidRPr="000D039F" w:rsidRDefault="002F5B15" w:rsidP="002B408A">
            <w:pPr>
              <w:tabs>
                <w:tab w:val="clear" w:pos="1134"/>
              </w:tabs>
              <w:spacing w:before="40"/>
              <w:jc w:val="left"/>
              <w:rPr>
                <w:lang w:val="ru-RU"/>
              </w:rPr>
            </w:pPr>
            <w:r w:rsidRPr="000D039F">
              <w:rPr>
                <w:lang w:val="ru-RU"/>
              </w:rPr>
              <w:t>Прозрачный режим VAS</w:t>
            </w:r>
          </w:p>
        </w:tc>
      </w:tr>
      <w:tr w:rsidR="002F5B15" w:rsidRPr="000D039F" w14:paraId="1772943B" w14:textId="77777777" w:rsidTr="006A77B7">
        <w:trPr>
          <w:trHeight w:val="285"/>
        </w:trPr>
        <w:tc>
          <w:tcPr>
            <w:tcW w:w="809" w:type="pct"/>
          </w:tcPr>
          <w:p w14:paraId="70D89BE8" w14:textId="77777777" w:rsidR="002F5B15" w:rsidRPr="000D039F" w:rsidRDefault="002F5B15" w:rsidP="002B408A">
            <w:pPr>
              <w:tabs>
                <w:tab w:val="clear" w:pos="1134"/>
              </w:tabs>
              <w:spacing w:before="40"/>
              <w:ind w:left="1418" w:hanging="1418"/>
              <w:rPr>
                <w:lang w:val="ru-RU"/>
              </w:rPr>
            </w:pPr>
          </w:p>
        </w:tc>
        <w:tc>
          <w:tcPr>
            <w:tcW w:w="663" w:type="pct"/>
          </w:tcPr>
          <w:p w14:paraId="40E21415" w14:textId="008024BE" w:rsidR="002F5B15" w:rsidRPr="000D039F" w:rsidRDefault="002F5B15" w:rsidP="002B408A">
            <w:pPr>
              <w:tabs>
                <w:tab w:val="clear" w:pos="1134"/>
              </w:tabs>
              <w:spacing w:before="40"/>
              <w:ind w:left="1418" w:hanging="1418"/>
              <w:rPr>
                <w:lang w:val="ru-RU"/>
              </w:rPr>
            </w:pPr>
          </w:p>
        </w:tc>
        <w:tc>
          <w:tcPr>
            <w:tcW w:w="3528" w:type="pct"/>
          </w:tcPr>
          <w:p w14:paraId="3C294CC2" w14:textId="6D5F6A5B" w:rsidR="002F5B15" w:rsidRPr="000D039F" w:rsidRDefault="002F5B15" w:rsidP="002B408A">
            <w:pPr>
              <w:tabs>
                <w:tab w:val="clear" w:pos="1134"/>
              </w:tabs>
              <w:spacing w:before="40"/>
              <w:jc w:val="left"/>
              <w:rPr>
                <w:lang w:val="ru-RU"/>
              </w:rPr>
            </w:pPr>
          </w:p>
        </w:tc>
      </w:tr>
      <w:tr w:rsidR="002F5B15" w:rsidRPr="000D039F" w14:paraId="3B2F959B" w14:textId="77777777" w:rsidTr="006A77B7">
        <w:trPr>
          <w:trHeight w:val="285"/>
        </w:trPr>
        <w:tc>
          <w:tcPr>
            <w:tcW w:w="809" w:type="pct"/>
          </w:tcPr>
          <w:p w14:paraId="4233F37F" w14:textId="0B0EA4ED" w:rsidR="002F5B15" w:rsidRPr="000D039F" w:rsidRDefault="002F5B15" w:rsidP="002B408A">
            <w:pPr>
              <w:tabs>
                <w:tab w:val="clear" w:pos="1134"/>
              </w:tabs>
              <w:spacing w:before="40"/>
              <w:ind w:left="1418" w:hanging="1418"/>
              <w:rPr>
                <w:lang w:val="ru-RU"/>
              </w:rPr>
            </w:pPr>
            <w:r w:rsidRPr="000D039F">
              <w:rPr>
                <w:b/>
                <w:bCs/>
                <w:lang w:val="ru-RU"/>
              </w:rPr>
              <w:t>U</w:t>
            </w:r>
          </w:p>
        </w:tc>
        <w:tc>
          <w:tcPr>
            <w:tcW w:w="663" w:type="pct"/>
          </w:tcPr>
          <w:p w14:paraId="5E113244" w14:textId="77777777" w:rsidR="002F5B15" w:rsidRPr="000D039F" w:rsidRDefault="002F5B15" w:rsidP="002B408A">
            <w:pPr>
              <w:tabs>
                <w:tab w:val="clear" w:pos="1134"/>
              </w:tabs>
              <w:spacing w:before="40"/>
              <w:ind w:left="1418" w:hanging="1418"/>
              <w:rPr>
                <w:lang w:val="ru-RU"/>
              </w:rPr>
            </w:pPr>
          </w:p>
        </w:tc>
        <w:tc>
          <w:tcPr>
            <w:tcW w:w="3528" w:type="pct"/>
          </w:tcPr>
          <w:p w14:paraId="54C24074" w14:textId="77777777" w:rsidR="002F5B15" w:rsidRPr="000D039F" w:rsidRDefault="002F5B15" w:rsidP="002B408A">
            <w:pPr>
              <w:tabs>
                <w:tab w:val="clear" w:pos="1134"/>
              </w:tabs>
              <w:spacing w:before="40"/>
              <w:jc w:val="left"/>
              <w:rPr>
                <w:lang w:val="ru-RU"/>
              </w:rPr>
            </w:pPr>
          </w:p>
        </w:tc>
      </w:tr>
      <w:tr w:rsidR="006A77B7" w:rsidRPr="000D039F" w14:paraId="41D21B75" w14:textId="77777777" w:rsidTr="006A77B7">
        <w:trPr>
          <w:trHeight w:val="285"/>
        </w:trPr>
        <w:tc>
          <w:tcPr>
            <w:tcW w:w="809" w:type="pct"/>
          </w:tcPr>
          <w:p w14:paraId="6CBA3BCF" w14:textId="180BC4A2" w:rsidR="006A77B7" w:rsidRPr="000D039F" w:rsidRDefault="006A77B7" w:rsidP="002B408A">
            <w:pPr>
              <w:tabs>
                <w:tab w:val="clear" w:pos="1134"/>
              </w:tabs>
              <w:spacing w:before="40"/>
              <w:ind w:left="1418" w:hanging="1418"/>
              <w:rPr>
                <w:lang w:val="ru-RU"/>
              </w:rPr>
            </w:pPr>
            <w:r w:rsidRPr="000D039F">
              <w:rPr>
                <w:lang w:val="ru-RU"/>
              </w:rPr>
              <w:t>UHF</w:t>
            </w:r>
          </w:p>
        </w:tc>
        <w:tc>
          <w:tcPr>
            <w:tcW w:w="663" w:type="pct"/>
          </w:tcPr>
          <w:p w14:paraId="3F957274" w14:textId="78FEDDEF" w:rsidR="006A77B7" w:rsidRPr="000D039F" w:rsidRDefault="006A77B7" w:rsidP="002B408A">
            <w:pPr>
              <w:tabs>
                <w:tab w:val="clear" w:pos="1134"/>
              </w:tabs>
              <w:spacing w:before="40"/>
              <w:ind w:left="1418" w:hanging="1418"/>
              <w:rPr>
                <w:lang w:val="ru-RU"/>
              </w:rPr>
            </w:pPr>
            <w:r w:rsidRPr="000D039F">
              <w:rPr>
                <w:lang w:val="ru-RU"/>
              </w:rPr>
              <w:t>УВЧ</w:t>
            </w:r>
          </w:p>
        </w:tc>
        <w:tc>
          <w:tcPr>
            <w:tcW w:w="3528" w:type="pct"/>
          </w:tcPr>
          <w:p w14:paraId="6354A886" w14:textId="64950558" w:rsidR="006A77B7" w:rsidRPr="000D039F" w:rsidRDefault="006A77B7" w:rsidP="002B408A">
            <w:pPr>
              <w:tabs>
                <w:tab w:val="clear" w:pos="1134"/>
              </w:tabs>
              <w:spacing w:before="40"/>
              <w:jc w:val="left"/>
              <w:rPr>
                <w:lang w:val="ru-RU"/>
              </w:rPr>
            </w:pPr>
            <w:r w:rsidRPr="000D039F">
              <w:rPr>
                <w:lang w:val="ru-RU"/>
              </w:rPr>
              <w:t xml:space="preserve">Ультравысокая частота </w:t>
            </w:r>
          </w:p>
        </w:tc>
      </w:tr>
      <w:tr w:rsidR="006A77B7" w:rsidRPr="000D039F" w14:paraId="2D50BCF1" w14:textId="77777777" w:rsidTr="006A77B7">
        <w:trPr>
          <w:trHeight w:val="285"/>
        </w:trPr>
        <w:tc>
          <w:tcPr>
            <w:tcW w:w="809" w:type="pct"/>
          </w:tcPr>
          <w:p w14:paraId="42E51046" w14:textId="0D6D384E" w:rsidR="006A77B7" w:rsidRPr="000D039F" w:rsidRDefault="006A77B7" w:rsidP="002B408A">
            <w:pPr>
              <w:tabs>
                <w:tab w:val="clear" w:pos="1134"/>
              </w:tabs>
              <w:spacing w:before="40"/>
              <w:ind w:left="1418" w:hanging="1418"/>
              <w:rPr>
                <w:lang w:val="ru-RU"/>
              </w:rPr>
            </w:pPr>
            <w:r w:rsidRPr="000D039F">
              <w:rPr>
                <w:lang w:val="ru-RU"/>
              </w:rPr>
              <w:t>UNEP</w:t>
            </w:r>
          </w:p>
        </w:tc>
        <w:tc>
          <w:tcPr>
            <w:tcW w:w="663" w:type="pct"/>
          </w:tcPr>
          <w:p w14:paraId="68AE2757" w14:textId="43FAF3FC" w:rsidR="006A77B7" w:rsidRPr="000D039F" w:rsidRDefault="006A77B7" w:rsidP="002B408A">
            <w:pPr>
              <w:tabs>
                <w:tab w:val="clear" w:pos="1134"/>
              </w:tabs>
              <w:spacing w:before="40"/>
              <w:ind w:left="1418" w:hanging="1418"/>
              <w:rPr>
                <w:lang w:val="ru-RU"/>
              </w:rPr>
            </w:pPr>
            <w:r w:rsidRPr="000D039F">
              <w:rPr>
                <w:lang w:val="ru-RU"/>
              </w:rPr>
              <w:t>ЮНЕП</w:t>
            </w:r>
          </w:p>
        </w:tc>
        <w:tc>
          <w:tcPr>
            <w:tcW w:w="3528" w:type="pct"/>
          </w:tcPr>
          <w:p w14:paraId="7C28339B" w14:textId="0D6EDD6C" w:rsidR="006A77B7" w:rsidRPr="000D039F" w:rsidRDefault="006A77B7" w:rsidP="002B408A">
            <w:pPr>
              <w:tabs>
                <w:tab w:val="clear" w:pos="1134"/>
              </w:tabs>
              <w:spacing w:before="40"/>
              <w:jc w:val="left"/>
              <w:rPr>
                <w:lang w:val="ru-RU"/>
              </w:rPr>
            </w:pPr>
            <w:r w:rsidRPr="000D039F">
              <w:rPr>
                <w:lang w:val="ru-RU"/>
              </w:rPr>
              <w:t>Программа Организации Объединенных Наций по окружающей среде</w:t>
            </w:r>
          </w:p>
        </w:tc>
      </w:tr>
      <w:tr w:rsidR="006A77B7" w:rsidRPr="000D039F" w14:paraId="7CA297FC" w14:textId="77777777" w:rsidTr="006A77B7">
        <w:trPr>
          <w:trHeight w:val="285"/>
        </w:trPr>
        <w:tc>
          <w:tcPr>
            <w:tcW w:w="809" w:type="pct"/>
          </w:tcPr>
          <w:p w14:paraId="36290CBA" w14:textId="04ADAC3D" w:rsidR="006A77B7" w:rsidRPr="000D039F" w:rsidRDefault="006A77B7" w:rsidP="002B408A">
            <w:pPr>
              <w:tabs>
                <w:tab w:val="clear" w:pos="1134"/>
              </w:tabs>
              <w:spacing w:before="40"/>
              <w:ind w:left="1418" w:hanging="1418"/>
              <w:rPr>
                <w:lang w:val="ru-RU"/>
              </w:rPr>
            </w:pPr>
            <w:r w:rsidRPr="000D039F">
              <w:rPr>
                <w:lang w:val="ru-RU"/>
              </w:rPr>
              <w:t>μrad</w:t>
            </w:r>
          </w:p>
        </w:tc>
        <w:tc>
          <w:tcPr>
            <w:tcW w:w="663" w:type="pct"/>
          </w:tcPr>
          <w:p w14:paraId="5FDA1A6E" w14:textId="713127A9" w:rsidR="006A77B7" w:rsidRPr="000D039F" w:rsidRDefault="006A77B7" w:rsidP="002B408A">
            <w:pPr>
              <w:tabs>
                <w:tab w:val="clear" w:pos="1134"/>
              </w:tabs>
              <w:spacing w:before="40"/>
              <w:ind w:left="1418" w:hanging="1418"/>
              <w:rPr>
                <w:lang w:val="ru-RU"/>
              </w:rPr>
            </w:pPr>
            <w:r w:rsidRPr="000D039F">
              <w:rPr>
                <w:lang w:val="ru-RU"/>
              </w:rPr>
              <w:t>Мкрад</w:t>
            </w:r>
          </w:p>
        </w:tc>
        <w:tc>
          <w:tcPr>
            <w:tcW w:w="3528" w:type="pct"/>
          </w:tcPr>
          <w:p w14:paraId="4D34C627" w14:textId="05CB7DC7" w:rsidR="006A77B7" w:rsidRPr="000D039F" w:rsidRDefault="006A77B7" w:rsidP="002B408A">
            <w:pPr>
              <w:tabs>
                <w:tab w:val="clear" w:pos="1134"/>
              </w:tabs>
              <w:spacing w:before="40"/>
              <w:jc w:val="left"/>
              <w:rPr>
                <w:lang w:val="ru-RU"/>
              </w:rPr>
            </w:pPr>
            <w:r w:rsidRPr="000D039F">
              <w:rPr>
                <w:lang w:val="ru-RU"/>
              </w:rPr>
              <w:t xml:space="preserve">Микрорадиан </w:t>
            </w:r>
          </w:p>
        </w:tc>
      </w:tr>
      <w:tr w:rsidR="006A77B7" w:rsidRPr="000D039F" w14:paraId="359219AC" w14:textId="77777777" w:rsidTr="006A77B7">
        <w:trPr>
          <w:trHeight w:val="285"/>
        </w:trPr>
        <w:tc>
          <w:tcPr>
            <w:tcW w:w="809" w:type="pct"/>
          </w:tcPr>
          <w:p w14:paraId="3155E825" w14:textId="40EFB33A" w:rsidR="006A77B7" w:rsidRPr="000D039F" w:rsidRDefault="006A77B7" w:rsidP="002B408A">
            <w:pPr>
              <w:tabs>
                <w:tab w:val="clear" w:pos="1134"/>
              </w:tabs>
              <w:spacing w:before="40"/>
              <w:ind w:left="1418" w:hanging="1418"/>
              <w:rPr>
                <w:lang w:val="ru-RU"/>
              </w:rPr>
            </w:pPr>
            <w:r w:rsidRPr="000D039F">
              <w:rPr>
                <w:lang w:val="ru-RU"/>
              </w:rPr>
              <w:t>μs</w:t>
            </w:r>
          </w:p>
        </w:tc>
        <w:tc>
          <w:tcPr>
            <w:tcW w:w="663" w:type="pct"/>
          </w:tcPr>
          <w:p w14:paraId="47B7AF27" w14:textId="6AA4E6AD" w:rsidR="006A77B7" w:rsidRPr="000D039F" w:rsidRDefault="006A77B7" w:rsidP="002B408A">
            <w:pPr>
              <w:tabs>
                <w:tab w:val="clear" w:pos="1134"/>
              </w:tabs>
              <w:spacing w:before="40"/>
              <w:ind w:left="1418" w:hanging="1418"/>
              <w:rPr>
                <w:lang w:val="ru-RU"/>
              </w:rPr>
            </w:pPr>
            <w:r w:rsidRPr="000D039F">
              <w:rPr>
                <w:lang w:val="ru-RU"/>
              </w:rPr>
              <w:t>мкс</w:t>
            </w:r>
          </w:p>
        </w:tc>
        <w:tc>
          <w:tcPr>
            <w:tcW w:w="3528" w:type="pct"/>
          </w:tcPr>
          <w:p w14:paraId="6CC75198" w14:textId="53325B34" w:rsidR="006A77B7" w:rsidRPr="000D039F" w:rsidRDefault="006A77B7" w:rsidP="002B408A">
            <w:pPr>
              <w:tabs>
                <w:tab w:val="clear" w:pos="1134"/>
              </w:tabs>
              <w:spacing w:before="40"/>
              <w:jc w:val="left"/>
              <w:rPr>
                <w:lang w:val="ru-RU"/>
              </w:rPr>
            </w:pPr>
            <w:r w:rsidRPr="000D039F">
              <w:rPr>
                <w:lang w:val="ru-RU"/>
              </w:rPr>
              <w:t>Микросекунда</w:t>
            </w:r>
          </w:p>
        </w:tc>
      </w:tr>
      <w:tr w:rsidR="006A77B7" w:rsidRPr="000D039F" w14:paraId="655D801B" w14:textId="77777777" w:rsidTr="006A77B7">
        <w:trPr>
          <w:trHeight w:val="285"/>
        </w:trPr>
        <w:tc>
          <w:tcPr>
            <w:tcW w:w="809" w:type="pct"/>
          </w:tcPr>
          <w:p w14:paraId="78442E20" w14:textId="4F088711" w:rsidR="006A77B7" w:rsidRPr="000D039F" w:rsidRDefault="006A77B7" w:rsidP="002B408A">
            <w:pPr>
              <w:tabs>
                <w:tab w:val="clear" w:pos="1134"/>
              </w:tabs>
              <w:spacing w:before="40"/>
              <w:ind w:left="1418" w:hanging="1418"/>
              <w:rPr>
                <w:lang w:val="ru-RU"/>
              </w:rPr>
            </w:pPr>
            <w:r w:rsidRPr="000D039F">
              <w:rPr>
                <w:lang w:val="ru-RU"/>
              </w:rPr>
              <w:t>UTC</w:t>
            </w:r>
          </w:p>
        </w:tc>
        <w:tc>
          <w:tcPr>
            <w:tcW w:w="663" w:type="pct"/>
          </w:tcPr>
          <w:p w14:paraId="6AAA7576" w14:textId="4DE1CA5C" w:rsidR="006A77B7" w:rsidRPr="000D039F" w:rsidRDefault="006A77B7" w:rsidP="002B408A">
            <w:pPr>
              <w:tabs>
                <w:tab w:val="clear" w:pos="1134"/>
              </w:tabs>
              <w:spacing w:before="40"/>
              <w:ind w:left="1418" w:hanging="1418"/>
              <w:rPr>
                <w:lang w:val="ru-RU"/>
              </w:rPr>
            </w:pPr>
            <w:r w:rsidRPr="000D039F">
              <w:rPr>
                <w:lang w:val="ru-RU"/>
              </w:rPr>
              <w:t>ВСВ</w:t>
            </w:r>
          </w:p>
        </w:tc>
        <w:tc>
          <w:tcPr>
            <w:tcW w:w="3528" w:type="pct"/>
          </w:tcPr>
          <w:p w14:paraId="2869292E" w14:textId="6A1CF78C" w:rsidR="006A77B7" w:rsidRPr="000D039F" w:rsidRDefault="006A77B7" w:rsidP="002B408A">
            <w:pPr>
              <w:tabs>
                <w:tab w:val="clear" w:pos="1134"/>
              </w:tabs>
              <w:spacing w:before="40"/>
              <w:jc w:val="left"/>
              <w:rPr>
                <w:lang w:val="ru-RU"/>
              </w:rPr>
            </w:pPr>
            <w:r w:rsidRPr="000D039F">
              <w:rPr>
                <w:lang w:val="ru-RU"/>
              </w:rPr>
              <w:t>Всемирное скоординированное время</w:t>
            </w:r>
          </w:p>
        </w:tc>
      </w:tr>
      <w:tr w:rsidR="006A77B7" w:rsidRPr="000D039F" w14:paraId="1B4E01BB" w14:textId="77777777" w:rsidTr="006A77B7">
        <w:trPr>
          <w:trHeight w:val="285"/>
        </w:trPr>
        <w:tc>
          <w:tcPr>
            <w:tcW w:w="809" w:type="pct"/>
          </w:tcPr>
          <w:p w14:paraId="2B0C4BCC" w14:textId="1AA51BA8" w:rsidR="006A77B7" w:rsidRPr="000D039F" w:rsidRDefault="006A77B7" w:rsidP="002B408A">
            <w:pPr>
              <w:tabs>
                <w:tab w:val="clear" w:pos="1134"/>
              </w:tabs>
              <w:spacing w:before="40"/>
              <w:ind w:left="1418" w:hanging="1418"/>
              <w:rPr>
                <w:lang w:val="ru-RU"/>
              </w:rPr>
            </w:pPr>
            <w:r w:rsidRPr="000D039F">
              <w:rPr>
                <w:lang w:val="ru-RU"/>
              </w:rPr>
              <w:t>UV</w:t>
            </w:r>
          </w:p>
        </w:tc>
        <w:tc>
          <w:tcPr>
            <w:tcW w:w="663" w:type="pct"/>
          </w:tcPr>
          <w:p w14:paraId="11C487F6" w14:textId="7451A4AD" w:rsidR="006A77B7" w:rsidRPr="000D039F" w:rsidRDefault="006A77B7" w:rsidP="002B408A">
            <w:pPr>
              <w:tabs>
                <w:tab w:val="clear" w:pos="1134"/>
              </w:tabs>
              <w:spacing w:before="40"/>
              <w:ind w:left="1418" w:hanging="1418"/>
              <w:rPr>
                <w:lang w:val="ru-RU"/>
              </w:rPr>
            </w:pPr>
            <w:r w:rsidRPr="000D039F">
              <w:rPr>
                <w:lang w:val="ru-RU"/>
              </w:rPr>
              <w:t>УФ</w:t>
            </w:r>
          </w:p>
        </w:tc>
        <w:tc>
          <w:tcPr>
            <w:tcW w:w="3528" w:type="pct"/>
          </w:tcPr>
          <w:p w14:paraId="3BA09A58" w14:textId="7B27737C" w:rsidR="006A77B7" w:rsidRPr="000D039F" w:rsidRDefault="006A77B7" w:rsidP="002B408A">
            <w:pPr>
              <w:tabs>
                <w:tab w:val="clear" w:pos="1134"/>
              </w:tabs>
              <w:spacing w:before="40"/>
              <w:jc w:val="left"/>
              <w:rPr>
                <w:lang w:val="ru-RU"/>
              </w:rPr>
            </w:pPr>
            <w:r w:rsidRPr="000D039F">
              <w:rPr>
                <w:lang w:val="ru-RU"/>
              </w:rPr>
              <w:t>Ультрафиолетовый</w:t>
            </w:r>
          </w:p>
        </w:tc>
      </w:tr>
      <w:tr w:rsidR="006A77B7" w:rsidRPr="000D039F" w14:paraId="10175619" w14:textId="77777777" w:rsidTr="006A77B7">
        <w:trPr>
          <w:trHeight w:val="285"/>
        </w:trPr>
        <w:tc>
          <w:tcPr>
            <w:tcW w:w="809" w:type="pct"/>
          </w:tcPr>
          <w:p w14:paraId="5BF360F6" w14:textId="77777777" w:rsidR="006A77B7" w:rsidRPr="000D039F" w:rsidRDefault="006A77B7" w:rsidP="002B408A">
            <w:pPr>
              <w:tabs>
                <w:tab w:val="clear" w:pos="1134"/>
              </w:tabs>
              <w:spacing w:before="40"/>
              <w:ind w:left="1418" w:hanging="1418"/>
              <w:rPr>
                <w:lang w:val="ru-RU"/>
              </w:rPr>
            </w:pPr>
          </w:p>
        </w:tc>
        <w:tc>
          <w:tcPr>
            <w:tcW w:w="663" w:type="pct"/>
          </w:tcPr>
          <w:p w14:paraId="22DBB5A1" w14:textId="77777777" w:rsidR="006A77B7" w:rsidRPr="000D039F" w:rsidRDefault="006A77B7" w:rsidP="002B408A">
            <w:pPr>
              <w:tabs>
                <w:tab w:val="clear" w:pos="1134"/>
              </w:tabs>
              <w:spacing w:before="40"/>
              <w:ind w:left="1418" w:hanging="1418"/>
              <w:rPr>
                <w:lang w:val="ru-RU"/>
              </w:rPr>
            </w:pPr>
          </w:p>
        </w:tc>
        <w:tc>
          <w:tcPr>
            <w:tcW w:w="3528" w:type="pct"/>
          </w:tcPr>
          <w:p w14:paraId="61D3A96B" w14:textId="77777777" w:rsidR="006A77B7" w:rsidRPr="000D039F" w:rsidRDefault="006A77B7" w:rsidP="002B408A">
            <w:pPr>
              <w:tabs>
                <w:tab w:val="clear" w:pos="1134"/>
              </w:tabs>
              <w:spacing w:before="40"/>
              <w:jc w:val="left"/>
              <w:rPr>
                <w:lang w:val="ru-RU"/>
              </w:rPr>
            </w:pPr>
          </w:p>
        </w:tc>
      </w:tr>
      <w:tr w:rsidR="006A77B7" w:rsidRPr="000D039F" w14:paraId="16053456" w14:textId="77777777" w:rsidTr="006A77B7">
        <w:trPr>
          <w:trHeight w:val="285"/>
        </w:trPr>
        <w:tc>
          <w:tcPr>
            <w:tcW w:w="809" w:type="pct"/>
          </w:tcPr>
          <w:p w14:paraId="7B919B21" w14:textId="0E27137F" w:rsidR="006A77B7" w:rsidRPr="000D039F" w:rsidRDefault="006A77B7" w:rsidP="002B408A">
            <w:pPr>
              <w:tabs>
                <w:tab w:val="clear" w:pos="1134"/>
              </w:tabs>
              <w:spacing w:before="40"/>
              <w:ind w:left="1418" w:hanging="1418"/>
              <w:rPr>
                <w:lang w:val="ru-RU"/>
              </w:rPr>
            </w:pPr>
            <w:r w:rsidRPr="000D039F">
              <w:rPr>
                <w:b/>
                <w:bCs/>
                <w:lang w:val="ru-RU"/>
              </w:rPr>
              <w:t>V</w:t>
            </w:r>
          </w:p>
        </w:tc>
        <w:tc>
          <w:tcPr>
            <w:tcW w:w="663" w:type="pct"/>
          </w:tcPr>
          <w:p w14:paraId="1BF92E9C" w14:textId="77777777" w:rsidR="006A77B7" w:rsidRPr="000D039F" w:rsidRDefault="006A77B7" w:rsidP="002B408A">
            <w:pPr>
              <w:tabs>
                <w:tab w:val="clear" w:pos="1134"/>
              </w:tabs>
              <w:spacing w:before="40"/>
              <w:ind w:left="1418" w:hanging="1418"/>
              <w:rPr>
                <w:lang w:val="ru-RU"/>
              </w:rPr>
            </w:pPr>
          </w:p>
        </w:tc>
        <w:tc>
          <w:tcPr>
            <w:tcW w:w="3528" w:type="pct"/>
          </w:tcPr>
          <w:p w14:paraId="417DE69F" w14:textId="77777777" w:rsidR="006A77B7" w:rsidRPr="000D039F" w:rsidRDefault="006A77B7" w:rsidP="002B408A">
            <w:pPr>
              <w:tabs>
                <w:tab w:val="clear" w:pos="1134"/>
              </w:tabs>
              <w:spacing w:before="40"/>
              <w:jc w:val="left"/>
              <w:rPr>
                <w:lang w:val="ru-RU"/>
              </w:rPr>
            </w:pPr>
          </w:p>
        </w:tc>
      </w:tr>
      <w:tr w:rsidR="006A77B7" w:rsidRPr="000D039F" w14:paraId="285EE548" w14:textId="77777777" w:rsidTr="006A77B7">
        <w:trPr>
          <w:trHeight w:val="285"/>
        </w:trPr>
        <w:tc>
          <w:tcPr>
            <w:tcW w:w="809" w:type="pct"/>
          </w:tcPr>
          <w:p w14:paraId="62E352A1" w14:textId="3BF5F584" w:rsidR="006A77B7" w:rsidRPr="000D039F" w:rsidRDefault="006A77B7" w:rsidP="002B408A">
            <w:pPr>
              <w:tabs>
                <w:tab w:val="clear" w:pos="1134"/>
              </w:tabs>
              <w:spacing w:before="40"/>
              <w:ind w:left="1418" w:hanging="1418"/>
              <w:rPr>
                <w:lang w:val="ru-RU"/>
              </w:rPr>
            </w:pPr>
            <w:r w:rsidRPr="000D039F">
              <w:rPr>
                <w:lang w:val="ru-RU"/>
              </w:rPr>
              <w:t>VAS</w:t>
            </w:r>
          </w:p>
        </w:tc>
        <w:tc>
          <w:tcPr>
            <w:tcW w:w="663" w:type="pct"/>
          </w:tcPr>
          <w:p w14:paraId="45E5E0CD" w14:textId="305C43CF" w:rsidR="006A77B7" w:rsidRPr="000D039F" w:rsidRDefault="006A77B7" w:rsidP="002B408A">
            <w:pPr>
              <w:tabs>
                <w:tab w:val="clear" w:pos="1134"/>
              </w:tabs>
              <w:spacing w:before="40"/>
              <w:ind w:left="1418" w:hanging="1418"/>
              <w:rPr>
                <w:lang w:val="ru-RU"/>
              </w:rPr>
            </w:pPr>
          </w:p>
        </w:tc>
        <w:tc>
          <w:tcPr>
            <w:tcW w:w="3528" w:type="pct"/>
          </w:tcPr>
          <w:p w14:paraId="1EEDEB0C" w14:textId="6F3E44E1" w:rsidR="006A77B7" w:rsidRPr="000D039F" w:rsidRDefault="006A77B7" w:rsidP="002B408A">
            <w:pPr>
              <w:tabs>
                <w:tab w:val="clear" w:pos="1134"/>
              </w:tabs>
              <w:spacing w:before="40"/>
              <w:jc w:val="left"/>
              <w:rPr>
                <w:lang w:val="ru-RU"/>
              </w:rPr>
            </w:pPr>
            <w:r w:rsidRPr="000D039F">
              <w:rPr>
                <w:lang w:val="ru-RU"/>
              </w:rPr>
              <w:t>Атмосферный зонд с радиометром ВИССР</w:t>
            </w:r>
          </w:p>
        </w:tc>
      </w:tr>
      <w:tr w:rsidR="006A77B7" w:rsidRPr="000D039F" w14:paraId="4D561B72" w14:textId="77777777" w:rsidTr="006A77B7">
        <w:trPr>
          <w:trHeight w:val="285"/>
        </w:trPr>
        <w:tc>
          <w:tcPr>
            <w:tcW w:w="809" w:type="pct"/>
          </w:tcPr>
          <w:p w14:paraId="0BD6AE1F" w14:textId="7B67B15D" w:rsidR="006A77B7" w:rsidRPr="000D039F" w:rsidRDefault="006A77B7" w:rsidP="002B408A">
            <w:pPr>
              <w:tabs>
                <w:tab w:val="clear" w:pos="1134"/>
              </w:tabs>
              <w:spacing w:before="40"/>
              <w:ind w:left="1418" w:hanging="1418"/>
              <w:rPr>
                <w:lang w:val="ru-RU"/>
              </w:rPr>
            </w:pPr>
            <w:r w:rsidRPr="000D039F">
              <w:rPr>
                <w:lang w:val="ru-RU"/>
              </w:rPr>
              <w:t>VCP</w:t>
            </w:r>
          </w:p>
        </w:tc>
        <w:tc>
          <w:tcPr>
            <w:tcW w:w="663" w:type="pct"/>
          </w:tcPr>
          <w:p w14:paraId="45E29628" w14:textId="42E555C3" w:rsidR="006A77B7" w:rsidRPr="000D039F" w:rsidRDefault="006A77B7" w:rsidP="002B408A">
            <w:pPr>
              <w:tabs>
                <w:tab w:val="clear" w:pos="1134"/>
              </w:tabs>
              <w:spacing w:before="40"/>
              <w:ind w:left="1418" w:hanging="1418"/>
              <w:rPr>
                <w:lang w:val="ru-RU"/>
              </w:rPr>
            </w:pPr>
            <w:r w:rsidRPr="000D039F">
              <w:rPr>
                <w:lang w:val="ru-RU"/>
              </w:rPr>
              <w:t>ПДС</w:t>
            </w:r>
          </w:p>
        </w:tc>
        <w:tc>
          <w:tcPr>
            <w:tcW w:w="3528" w:type="pct"/>
          </w:tcPr>
          <w:p w14:paraId="20A74D88" w14:textId="7317F493" w:rsidR="006A77B7" w:rsidRPr="000D039F" w:rsidRDefault="006A77B7" w:rsidP="002B408A">
            <w:pPr>
              <w:tabs>
                <w:tab w:val="clear" w:pos="1134"/>
              </w:tabs>
              <w:spacing w:before="40"/>
              <w:jc w:val="left"/>
              <w:rPr>
                <w:lang w:val="ru-RU"/>
              </w:rPr>
            </w:pPr>
            <w:r w:rsidRPr="000D039F">
              <w:rPr>
                <w:lang w:val="ru-RU"/>
              </w:rPr>
              <w:t>Программа добровольного сотрудничества</w:t>
            </w:r>
          </w:p>
        </w:tc>
      </w:tr>
      <w:tr w:rsidR="006A77B7" w:rsidRPr="000D039F" w14:paraId="1DCC393A" w14:textId="77777777" w:rsidTr="006A77B7">
        <w:trPr>
          <w:trHeight w:val="285"/>
        </w:trPr>
        <w:tc>
          <w:tcPr>
            <w:tcW w:w="809" w:type="pct"/>
          </w:tcPr>
          <w:p w14:paraId="06AEE93B" w14:textId="3EBC1D11" w:rsidR="006A77B7" w:rsidRPr="000D039F" w:rsidRDefault="006A77B7" w:rsidP="002B408A">
            <w:pPr>
              <w:tabs>
                <w:tab w:val="clear" w:pos="1134"/>
              </w:tabs>
              <w:spacing w:before="40"/>
              <w:ind w:left="1418" w:hanging="1418"/>
              <w:rPr>
                <w:lang w:val="ru-RU"/>
              </w:rPr>
            </w:pPr>
            <w:r w:rsidRPr="000D039F">
              <w:rPr>
                <w:lang w:val="ru-RU"/>
              </w:rPr>
              <w:t>VDB</w:t>
            </w:r>
          </w:p>
        </w:tc>
        <w:tc>
          <w:tcPr>
            <w:tcW w:w="663" w:type="pct"/>
          </w:tcPr>
          <w:p w14:paraId="7F363F7E" w14:textId="5EA2209B" w:rsidR="006A77B7" w:rsidRPr="000D039F" w:rsidRDefault="006A77B7" w:rsidP="002B408A">
            <w:pPr>
              <w:tabs>
                <w:tab w:val="clear" w:pos="1134"/>
              </w:tabs>
              <w:spacing w:before="40"/>
              <w:ind w:left="1418" w:hanging="1418"/>
              <w:rPr>
                <w:lang w:val="ru-RU"/>
              </w:rPr>
            </w:pPr>
          </w:p>
        </w:tc>
        <w:tc>
          <w:tcPr>
            <w:tcW w:w="3528" w:type="pct"/>
          </w:tcPr>
          <w:p w14:paraId="5F2EB46A" w14:textId="42A94D54" w:rsidR="006A77B7" w:rsidRPr="000D039F" w:rsidRDefault="006A77B7" w:rsidP="002B408A">
            <w:pPr>
              <w:tabs>
                <w:tab w:val="clear" w:pos="1134"/>
              </w:tabs>
              <w:spacing w:before="40"/>
              <w:jc w:val="left"/>
              <w:rPr>
                <w:lang w:val="ru-RU"/>
              </w:rPr>
            </w:pPr>
            <w:r w:rsidRPr="000D039F">
              <w:rPr>
                <w:lang w:val="ru-RU"/>
              </w:rPr>
              <w:t>База данных радиометра ВИССР</w:t>
            </w:r>
          </w:p>
        </w:tc>
      </w:tr>
      <w:tr w:rsidR="006A77B7" w:rsidRPr="000D039F" w14:paraId="6D36828C" w14:textId="77777777" w:rsidTr="006A77B7">
        <w:trPr>
          <w:trHeight w:val="285"/>
        </w:trPr>
        <w:tc>
          <w:tcPr>
            <w:tcW w:w="809" w:type="pct"/>
          </w:tcPr>
          <w:p w14:paraId="55340856" w14:textId="5F3B14FE" w:rsidR="006A77B7" w:rsidRPr="000D039F" w:rsidRDefault="006A77B7" w:rsidP="002B408A">
            <w:pPr>
              <w:tabs>
                <w:tab w:val="clear" w:pos="1134"/>
              </w:tabs>
              <w:spacing w:before="40"/>
              <w:ind w:left="1418" w:hanging="1418"/>
              <w:rPr>
                <w:lang w:val="ru-RU"/>
              </w:rPr>
            </w:pPr>
            <w:r w:rsidRPr="000D039F">
              <w:rPr>
                <w:lang w:val="ru-RU"/>
              </w:rPr>
              <w:t>VDUC</w:t>
            </w:r>
          </w:p>
        </w:tc>
        <w:tc>
          <w:tcPr>
            <w:tcW w:w="663" w:type="pct"/>
          </w:tcPr>
          <w:p w14:paraId="4830BFAE" w14:textId="0CC9D44C" w:rsidR="006A77B7" w:rsidRPr="000D039F" w:rsidRDefault="006A77B7" w:rsidP="002B408A">
            <w:pPr>
              <w:tabs>
                <w:tab w:val="clear" w:pos="1134"/>
              </w:tabs>
              <w:spacing w:before="40"/>
              <w:ind w:left="1418" w:hanging="1418"/>
              <w:rPr>
                <w:lang w:val="ru-RU"/>
              </w:rPr>
            </w:pPr>
          </w:p>
        </w:tc>
        <w:tc>
          <w:tcPr>
            <w:tcW w:w="3528" w:type="pct"/>
          </w:tcPr>
          <w:p w14:paraId="11365A65" w14:textId="02C70DD6" w:rsidR="006A77B7" w:rsidRPr="000D039F" w:rsidRDefault="006A77B7" w:rsidP="002B408A">
            <w:pPr>
              <w:tabs>
                <w:tab w:val="clear" w:pos="1134"/>
              </w:tabs>
              <w:spacing w:before="40"/>
              <w:jc w:val="left"/>
              <w:rPr>
                <w:lang w:val="ru-RU"/>
              </w:rPr>
            </w:pPr>
            <w:r w:rsidRPr="000D039F">
              <w:rPr>
                <w:lang w:val="ru-RU"/>
              </w:rPr>
              <w:t>Центр использования данных зонда АЗВ</w:t>
            </w:r>
          </w:p>
        </w:tc>
      </w:tr>
      <w:tr w:rsidR="006A77B7" w:rsidRPr="000D039F" w14:paraId="114CCB87" w14:textId="77777777" w:rsidTr="006A77B7">
        <w:trPr>
          <w:trHeight w:val="285"/>
        </w:trPr>
        <w:tc>
          <w:tcPr>
            <w:tcW w:w="809" w:type="pct"/>
          </w:tcPr>
          <w:p w14:paraId="4A6E0EC6" w14:textId="4A28A4D4" w:rsidR="006A77B7" w:rsidRPr="000D039F" w:rsidRDefault="006A77B7" w:rsidP="002B408A">
            <w:pPr>
              <w:tabs>
                <w:tab w:val="clear" w:pos="1134"/>
              </w:tabs>
              <w:spacing w:before="40"/>
              <w:ind w:left="1418" w:hanging="1418"/>
              <w:rPr>
                <w:lang w:val="ru-RU"/>
              </w:rPr>
            </w:pPr>
            <w:r w:rsidRPr="000D039F">
              <w:rPr>
                <w:lang w:val="ru-RU"/>
              </w:rPr>
              <w:lastRenderedPageBreak/>
              <w:t>VHF</w:t>
            </w:r>
          </w:p>
        </w:tc>
        <w:tc>
          <w:tcPr>
            <w:tcW w:w="663" w:type="pct"/>
          </w:tcPr>
          <w:p w14:paraId="7B39A402" w14:textId="296A826A" w:rsidR="006A77B7" w:rsidRPr="000D039F" w:rsidRDefault="006A77B7" w:rsidP="002B408A">
            <w:pPr>
              <w:tabs>
                <w:tab w:val="clear" w:pos="1134"/>
              </w:tabs>
              <w:spacing w:before="40"/>
              <w:ind w:left="1418" w:hanging="1418"/>
              <w:rPr>
                <w:lang w:val="ru-RU"/>
              </w:rPr>
            </w:pPr>
            <w:r w:rsidRPr="000D039F">
              <w:rPr>
                <w:lang w:val="ru-RU"/>
              </w:rPr>
              <w:t>ОВЧ</w:t>
            </w:r>
          </w:p>
        </w:tc>
        <w:tc>
          <w:tcPr>
            <w:tcW w:w="3528" w:type="pct"/>
          </w:tcPr>
          <w:p w14:paraId="6D55D803" w14:textId="7619F4C6" w:rsidR="006A77B7" w:rsidRPr="000D039F" w:rsidRDefault="006A77B7" w:rsidP="002B408A">
            <w:pPr>
              <w:tabs>
                <w:tab w:val="clear" w:pos="1134"/>
              </w:tabs>
              <w:spacing w:before="40"/>
              <w:jc w:val="left"/>
              <w:rPr>
                <w:lang w:val="ru-RU"/>
              </w:rPr>
            </w:pPr>
            <w:r w:rsidRPr="000D039F">
              <w:rPr>
                <w:lang w:val="ru-RU"/>
              </w:rPr>
              <w:t>Очень высокая частота</w:t>
            </w:r>
          </w:p>
        </w:tc>
      </w:tr>
      <w:tr w:rsidR="006A77B7" w:rsidRPr="000D039F" w14:paraId="093DD8FB" w14:textId="77777777" w:rsidTr="006A77B7">
        <w:trPr>
          <w:trHeight w:val="285"/>
        </w:trPr>
        <w:tc>
          <w:tcPr>
            <w:tcW w:w="809" w:type="pct"/>
          </w:tcPr>
          <w:p w14:paraId="7398E479" w14:textId="24B9D04E" w:rsidR="006A77B7" w:rsidRPr="000D039F" w:rsidRDefault="006A77B7" w:rsidP="002B408A">
            <w:pPr>
              <w:tabs>
                <w:tab w:val="clear" w:pos="1134"/>
              </w:tabs>
              <w:spacing w:before="40"/>
              <w:ind w:left="1418" w:hanging="1418"/>
              <w:rPr>
                <w:lang w:val="ru-RU"/>
              </w:rPr>
            </w:pPr>
            <w:r w:rsidRPr="000D039F">
              <w:rPr>
                <w:lang w:val="ru-RU"/>
              </w:rPr>
              <w:t>VIIRS</w:t>
            </w:r>
          </w:p>
        </w:tc>
        <w:tc>
          <w:tcPr>
            <w:tcW w:w="663" w:type="pct"/>
          </w:tcPr>
          <w:p w14:paraId="4B81F3FC" w14:textId="35E20FFF" w:rsidR="006A77B7" w:rsidRPr="000D039F" w:rsidRDefault="006A77B7" w:rsidP="002B408A">
            <w:pPr>
              <w:tabs>
                <w:tab w:val="clear" w:pos="1134"/>
              </w:tabs>
              <w:spacing w:before="40"/>
              <w:ind w:left="1418" w:hanging="1418"/>
              <w:rPr>
                <w:lang w:val="ru-RU"/>
              </w:rPr>
            </w:pPr>
          </w:p>
        </w:tc>
        <w:tc>
          <w:tcPr>
            <w:tcW w:w="3528" w:type="pct"/>
          </w:tcPr>
          <w:p w14:paraId="5379F877" w14:textId="3C297659" w:rsidR="006A77B7" w:rsidRPr="000D039F" w:rsidRDefault="006A77B7" w:rsidP="002B408A">
            <w:pPr>
              <w:tabs>
                <w:tab w:val="clear" w:pos="1134"/>
              </w:tabs>
              <w:spacing w:before="40"/>
              <w:jc w:val="left"/>
              <w:rPr>
                <w:lang w:val="ru-RU"/>
              </w:rPr>
            </w:pPr>
            <w:r w:rsidRPr="000D039F">
              <w:rPr>
                <w:lang w:val="ru-RU"/>
              </w:rPr>
              <w:t>Комплект приборов датчика изображений/радиометра видимого и инфракрасного диапазонов (прибор НПОЕСС)</w:t>
            </w:r>
          </w:p>
        </w:tc>
      </w:tr>
      <w:tr w:rsidR="006A77B7" w:rsidRPr="000D039F" w14:paraId="7FD8B07F" w14:textId="77777777" w:rsidTr="006A77B7">
        <w:trPr>
          <w:trHeight w:val="285"/>
        </w:trPr>
        <w:tc>
          <w:tcPr>
            <w:tcW w:w="809" w:type="pct"/>
          </w:tcPr>
          <w:p w14:paraId="4172EF4F" w14:textId="36F7FDF6" w:rsidR="006A77B7" w:rsidRPr="000D039F" w:rsidRDefault="006A77B7" w:rsidP="002B408A">
            <w:pPr>
              <w:tabs>
                <w:tab w:val="clear" w:pos="1134"/>
              </w:tabs>
              <w:spacing w:before="40"/>
              <w:ind w:left="1418" w:hanging="1418"/>
              <w:rPr>
                <w:lang w:val="ru-RU"/>
              </w:rPr>
            </w:pPr>
            <w:r w:rsidRPr="000D039F">
              <w:rPr>
                <w:lang w:val="ru-RU"/>
              </w:rPr>
              <w:t>VIP</w:t>
            </w:r>
          </w:p>
        </w:tc>
        <w:tc>
          <w:tcPr>
            <w:tcW w:w="663" w:type="pct"/>
          </w:tcPr>
          <w:p w14:paraId="71537DEA" w14:textId="3C8C7FCE" w:rsidR="006A77B7" w:rsidRPr="000D039F" w:rsidRDefault="006A77B7" w:rsidP="002B408A">
            <w:pPr>
              <w:tabs>
                <w:tab w:val="clear" w:pos="1134"/>
              </w:tabs>
              <w:spacing w:before="40"/>
              <w:ind w:left="1418" w:hanging="1418"/>
              <w:rPr>
                <w:lang w:val="ru-RU"/>
              </w:rPr>
            </w:pPr>
          </w:p>
        </w:tc>
        <w:tc>
          <w:tcPr>
            <w:tcW w:w="3528" w:type="pct"/>
          </w:tcPr>
          <w:p w14:paraId="2B128081" w14:textId="3696BFDC" w:rsidR="006A77B7" w:rsidRPr="000D039F" w:rsidRDefault="006A77B7" w:rsidP="002B408A">
            <w:pPr>
              <w:tabs>
                <w:tab w:val="clear" w:pos="1134"/>
              </w:tabs>
              <w:spacing w:before="40"/>
              <w:jc w:val="left"/>
              <w:rPr>
                <w:lang w:val="ru-RU"/>
              </w:rPr>
            </w:pPr>
            <w:r w:rsidRPr="000D039F">
              <w:rPr>
                <w:lang w:val="ru-RU"/>
              </w:rPr>
              <w:t>Процессор изображения зонда АЗВ (действующая система обработки датчика с блоком процессора и распределения)</w:t>
            </w:r>
          </w:p>
        </w:tc>
      </w:tr>
      <w:tr w:rsidR="006A77B7" w:rsidRPr="000D039F" w14:paraId="702B8F15" w14:textId="77777777" w:rsidTr="006A77B7">
        <w:trPr>
          <w:trHeight w:val="285"/>
        </w:trPr>
        <w:tc>
          <w:tcPr>
            <w:tcW w:w="809" w:type="pct"/>
          </w:tcPr>
          <w:p w14:paraId="1BC8C7CF" w14:textId="521D1370" w:rsidR="006A77B7" w:rsidRPr="000D039F" w:rsidRDefault="006A77B7" w:rsidP="002B408A">
            <w:pPr>
              <w:tabs>
                <w:tab w:val="clear" w:pos="1134"/>
              </w:tabs>
              <w:spacing w:before="40"/>
              <w:ind w:left="1418" w:hanging="1418"/>
              <w:rPr>
                <w:lang w:val="ru-RU"/>
              </w:rPr>
            </w:pPr>
            <w:r w:rsidRPr="000D039F">
              <w:rPr>
                <w:lang w:val="ru-RU"/>
              </w:rPr>
              <w:t>VIRGS</w:t>
            </w:r>
          </w:p>
        </w:tc>
        <w:tc>
          <w:tcPr>
            <w:tcW w:w="663" w:type="pct"/>
          </w:tcPr>
          <w:p w14:paraId="00A60A46" w14:textId="750FD754" w:rsidR="006A77B7" w:rsidRPr="000D039F" w:rsidRDefault="006A77B7" w:rsidP="002B408A">
            <w:pPr>
              <w:tabs>
                <w:tab w:val="clear" w:pos="1134"/>
              </w:tabs>
              <w:spacing w:before="40"/>
              <w:ind w:left="1418" w:hanging="1418"/>
              <w:rPr>
                <w:lang w:val="ru-RU"/>
              </w:rPr>
            </w:pPr>
          </w:p>
        </w:tc>
        <w:tc>
          <w:tcPr>
            <w:tcW w:w="3528" w:type="pct"/>
          </w:tcPr>
          <w:p w14:paraId="7CE4CA23" w14:textId="6EAFDFF8" w:rsidR="006A77B7" w:rsidRPr="000D039F" w:rsidRDefault="006A77B7" w:rsidP="002B408A">
            <w:pPr>
              <w:tabs>
                <w:tab w:val="clear" w:pos="1134"/>
              </w:tabs>
              <w:spacing w:before="40"/>
              <w:jc w:val="left"/>
              <w:rPr>
                <w:lang w:val="ru-RU"/>
              </w:rPr>
            </w:pPr>
            <w:r w:rsidRPr="000D039F">
              <w:rPr>
                <w:lang w:val="ru-RU"/>
              </w:rPr>
              <w:t>Система пересчета и регистрации изображения радиометра ВИССР</w:t>
            </w:r>
          </w:p>
        </w:tc>
      </w:tr>
      <w:tr w:rsidR="006A77B7" w:rsidRPr="000D039F" w14:paraId="7A7576C6" w14:textId="77777777" w:rsidTr="006A77B7">
        <w:trPr>
          <w:trHeight w:val="285"/>
        </w:trPr>
        <w:tc>
          <w:tcPr>
            <w:tcW w:w="809" w:type="pct"/>
          </w:tcPr>
          <w:p w14:paraId="0243054E" w14:textId="075A7588" w:rsidR="006A77B7" w:rsidRPr="000D039F" w:rsidRDefault="006A77B7" w:rsidP="002B408A">
            <w:pPr>
              <w:tabs>
                <w:tab w:val="clear" w:pos="1134"/>
              </w:tabs>
              <w:spacing w:before="40"/>
              <w:ind w:left="1418" w:hanging="1418"/>
              <w:rPr>
                <w:lang w:val="ru-RU"/>
              </w:rPr>
            </w:pPr>
            <w:r w:rsidRPr="000D039F">
              <w:rPr>
                <w:lang w:val="ru-RU"/>
              </w:rPr>
              <w:t>VISSR</w:t>
            </w:r>
          </w:p>
        </w:tc>
        <w:tc>
          <w:tcPr>
            <w:tcW w:w="663" w:type="pct"/>
          </w:tcPr>
          <w:p w14:paraId="602F442C" w14:textId="6C3019BD" w:rsidR="006A77B7" w:rsidRPr="000D039F" w:rsidRDefault="006A77B7" w:rsidP="002B408A">
            <w:pPr>
              <w:tabs>
                <w:tab w:val="clear" w:pos="1134"/>
              </w:tabs>
              <w:spacing w:before="40"/>
              <w:ind w:left="1418" w:hanging="1418"/>
              <w:rPr>
                <w:lang w:val="ru-RU"/>
              </w:rPr>
            </w:pPr>
            <w:r w:rsidRPr="000D039F">
              <w:rPr>
                <w:lang w:val="ru-RU"/>
              </w:rPr>
              <w:t>ВИССР</w:t>
            </w:r>
          </w:p>
        </w:tc>
        <w:tc>
          <w:tcPr>
            <w:tcW w:w="3528" w:type="pct"/>
          </w:tcPr>
          <w:p w14:paraId="105726BA" w14:textId="0C585030" w:rsidR="006A77B7" w:rsidRPr="000D039F" w:rsidRDefault="006A77B7" w:rsidP="002B408A">
            <w:pPr>
              <w:tabs>
                <w:tab w:val="clear" w:pos="1134"/>
              </w:tabs>
              <w:spacing w:before="40"/>
              <w:jc w:val="left"/>
              <w:rPr>
                <w:lang w:val="ru-RU"/>
              </w:rPr>
            </w:pPr>
            <w:r w:rsidRPr="000D039F">
              <w:rPr>
                <w:lang w:val="ru-RU"/>
              </w:rPr>
              <w:t>Радиометр вращательного сканирования в видимом и инфракрасном диапазонах</w:t>
            </w:r>
          </w:p>
        </w:tc>
      </w:tr>
      <w:tr w:rsidR="006A77B7" w:rsidRPr="000D039F" w14:paraId="462A1E36" w14:textId="77777777" w:rsidTr="006A77B7">
        <w:trPr>
          <w:trHeight w:val="285"/>
        </w:trPr>
        <w:tc>
          <w:tcPr>
            <w:tcW w:w="809" w:type="pct"/>
          </w:tcPr>
          <w:p w14:paraId="754B67FB" w14:textId="58D5E34B" w:rsidR="006A77B7" w:rsidRPr="000D039F" w:rsidRDefault="006A77B7" w:rsidP="002B408A">
            <w:pPr>
              <w:tabs>
                <w:tab w:val="clear" w:pos="1134"/>
              </w:tabs>
              <w:spacing w:before="40"/>
              <w:ind w:left="1418" w:hanging="1418"/>
              <w:rPr>
                <w:lang w:val="ru-RU"/>
              </w:rPr>
            </w:pPr>
            <w:r w:rsidRPr="000D039F">
              <w:rPr>
                <w:lang w:val="ru-RU"/>
              </w:rPr>
              <w:t>VOS</w:t>
            </w:r>
          </w:p>
        </w:tc>
        <w:tc>
          <w:tcPr>
            <w:tcW w:w="663" w:type="pct"/>
          </w:tcPr>
          <w:p w14:paraId="68E0EF35" w14:textId="330903E6" w:rsidR="006A77B7" w:rsidRPr="000D039F" w:rsidRDefault="006A77B7" w:rsidP="002B408A">
            <w:pPr>
              <w:tabs>
                <w:tab w:val="clear" w:pos="1134"/>
              </w:tabs>
              <w:spacing w:before="40"/>
              <w:ind w:left="1418" w:hanging="1418"/>
              <w:rPr>
                <w:lang w:val="ru-RU"/>
              </w:rPr>
            </w:pPr>
            <w:r w:rsidRPr="000D039F">
              <w:rPr>
                <w:lang w:val="ru-RU"/>
              </w:rPr>
              <w:t>СДН</w:t>
            </w:r>
          </w:p>
        </w:tc>
        <w:tc>
          <w:tcPr>
            <w:tcW w:w="3528" w:type="pct"/>
          </w:tcPr>
          <w:p w14:paraId="1845BB2B" w14:textId="7BE76CD0" w:rsidR="006A77B7" w:rsidRPr="000D039F" w:rsidRDefault="006A77B7" w:rsidP="002B408A">
            <w:pPr>
              <w:tabs>
                <w:tab w:val="clear" w:pos="1134"/>
              </w:tabs>
              <w:spacing w:before="40"/>
              <w:jc w:val="left"/>
              <w:rPr>
                <w:lang w:val="ru-RU"/>
              </w:rPr>
            </w:pPr>
            <w:r w:rsidRPr="000D039F">
              <w:rPr>
                <w:lang w:val="ru-RU"/>
              </w:rPr>
              <w:t>Судно, добровольно проводящее наблюдения</w:t>
            </w:r>
          </w:p>
        </w:tc>
      </w:tr>
      <w:tr w:rsidR="006A77B7" w:rsidRPr="000D039F" w14:paraId="6C24AEED" w14:textId="77777777" w:rsidTr="006A77B7">
        <w:trPr>
          <w:trHeight w:val="285"/>
        </w:trPr>
        <w:tc>
          <w:tcPr>
            <w:tcW w:w="809" w:type="pct"/>
          </w:tcPr>
          <w:p w14:paraId="68FE3484" w14:textId="5657B0EF" w:rsidR="006A77B7" w:rsidRPr="000D039F" w:rsidRDefault="006A77B7" w:rsidP="002B408A">
            <w:pPr>
              <w:tabs>
                <w:tab w:val="clear" w:pos="1134"/>
              </w:tabs>
              <w:spacing w:before="40"/>
              <w:ind w:left="1418" w:hanging="1418"/>
              <w:rPr>
                <w:lang w:val="ru-RU"/>
              </w:rPr>
            </w:pPr>
            <w:r w:rsidRPr="000D039F">
              <w:rPr>
                <w:lang w:val="ru-RU"/>
              </w:rPr>
              <w:t>VREC</w:t>
            </w:r>
          </w:p>
        </w:tc>
        <w:tc>
          <w:tcPr>
            <w:tcW w:w="663" w:type="pct"/>
          </w:tcPr>
          <w:p w14:paraId="7B31A389" w14:textId="7BC49504" w:rsidR="006A77B7" w:rsidRPr="000D039F" w:rsidRDefault="006A77B7" w:rsidP="002B408A">
            <w:pPr>
              <w:tabs>
                <w:tab w:val="clear" w:pos="1134"/>
              </w:tabs>
              <w:spacing w:before="40"/>
              <w:ind w:left="1418" w:hanging="1418"/>
              <w:rPr>
                <w:lang w:val="ru-RU"/>
              </w:rPr>
            </w:pPr>
          </w:p>
        </w:tc>
        <w:tc>
          <w:tcPr>
            <w:tcW w:w="3528" w:type="pct"/>
          </w:tcPr>
          <w:p w14:paraId="3A5BBB14" w14:textId="3D2D7CCD" w:rsidR="006A77B7" w:rsidRPr="000D039F" w:rsidRDefault="006A77B7" w:rsidP="002B408A">
            <w:pPr>
              <w:tabs>
                <w:tab w:val="clear" w:pos="1134"/>
              </w:tabs>
              <w:spacing w:before="40"/>
              <w:jc w:val="left"/>
              <w:rPr>
                <w:lang w:val="ru-RU"/>
              </w:rPr>
            </w:pPr>
            <w:r w:rsidRPr="000D039F">
              <w:rPr>
                <w:lang w:val="ru-RU"/>
              </w:rPr>
              <w:t>Регистратор данных радиометра с очень большим разрешением</w:t>
            </w:r>
          </w:p>
        </w:tc>
      </w:tr>
      <w:tr w:rsidR="006A77B7" w:rsidRPr="000D039F" w14:paraId="3670CC50" w14:textId="77777777" w:rsidTr="006A77B7">
        <w:trPr>
          <w:trHeight w:val="285"/>
        </w:trPr>
        <w:tc>
          <w:tcPr>
            <w:tcW w:w="809" w:type="pct"/>
          </w:tcPr>
          <w:p w14:paraId="5C1D9995" w14:textId="205AF1EE" w:rsidR="006A77B7" w:rsidRPr="000D039F" w:rsidRDefault="006A77B7" w:rsidP="002B408A">
            <w:pPr>
              <w:tabs>
                <w:tab w:val="clear" w:pos="1134"/>
              </w:tabs>
              <w:spacing w:before="40"/>
              <w:ind w:left="1418" w:hanging="1418"/>
              <w:rPr>
                <w:lang w:val="ru-RU"/>
              </w:rPr>
            </w:pPr>
            <w:r w:rsidRPr="000D039F">
              <w:rPr>
                <w:lang w:val="ru-RU"/>
              </w:rPr>
              <w:t>VSWR</w:t>
            </w:r>
          </w:p>
        </w:tc>
        <w:tc>
          <w:tcPr>
            <w:tcW w:w="663" w:type="pct"/>
          </w:tcPr>
          <w:p w14:paraId="7699D1A7" w14:textId="1519897C" w:rsidR="006A77B7" w:rsidRPr="000D039F" w:rsidRDefault="006A77B7" w:rsidP="002B408A">
            <w:pPr>
              <w:tabs>
                <w:tab w:val="clear" w:pos="1134"/>
              </w:tabs>
              <w:spacing w:before="40"/>
              <w:ind w:left="1418" w:hanging="1418"/>
              <w:rPr>
                <w:lang w:val="ru-RU"/>
              </w:rPr>
            </w:pPr>
            <w:r w:rsidRPr="000D039F">
              <w:rPr>
                <w:lang w:val="ru-RU"/>
              </w:rPr>
              <w:t>КСВН</w:t>
            </w:r>
          </w:p>
        </w:tc>
        <w:tc>
          <w:tcPr>
            <w:tcW w:w="3528" w:type="pct"/>
          </w:tcPr>
          <w:p w14:paraId="060CDC6C" w14:textId="0FBC18B1" w:rsidR="006A77B7" w:rsidRPr="000D039F" w:rsidRDefault="006A77B7" w:rsidP="002B408A">
            <w:pPr>
              <w:tabs>
                <w:tab w:val="clear" w:pos="1134"/>
              </w:tabs>
              <w:spacing w:before="40"/>
              <w:jc w:val="left"/>
              <w:rPr>
                <w:lang w:val="ru-RU"/>
              </w:rPr>
            </w:pPr>
            <w:r w:rsidRPr="000D039F">
              <w:rPr>
                <w:lang w:val="ru-RU"/>
              </w:rPr>
              <w:t xml:space="preserve">Коэффициент стоячей волны по напряжению </w:t>
            </w:r>
          </w:p>
        </w:tc>
      </w:tr>
      <w:tr w:rsidR="006A77B7" w:rsidRPr="000D039F" w14:paraId="350F9B5B" w14:textId="77777777" w:rsidTr="006A77B7">
        <w:trPr>
          <w:trHeight w:val="285"/>
        </w:trPr>
        <w:tc>
          <w:tcPr>
            <w:tcW w:w="809" w:type="pct"/>
          </w:tcPr>
          <w:p w14:paraId="44849E7E" w14:textId="32C7C455" w:rsidR="006A77B7" w:rsidRPr="000D039F" w:rsidRDefault="006A77B7" w:rsidP="002B408A">
            <w:pPr>
              <w:tabs>
                <w:tab w:val="clear" w:pos="1134"/>
              </w:tabs>
              <w:spacing w:before="40"/>
              <w:ind w:left="1418" w:hanging="1418"/>
              <w:rPr>
                <w:lang w:val="ru-RU"/>
              </w:rPr>
            </w:pPr>
            <w:r w:rsidRPr="000D039F">
              <w:rPr>
                <w:lang w:val="ru-RU"/>
              </w:rPr>
              <w:t>VTPR</w:t>
            </w:r>
          </w:p>
        </w:tc>
        <w:tc>
          <w:tcPr>
            <w:tcW w:w="663" w:type="pct"/>
          </w:tcPr>
          <w:p w14:paraId="2EC11314" w14:textId="3E0BEC15" w:rsidR="006A77B7" w:rsidRPr="000D039F" w:rsidRDefault="006A77B7" w:rsidP="002B408A">
            <w:pPr>
              <w:tabs>
                <w:tab w:val="clear" w:pos="1134"/>
              </w:tabs>
              <w:spacing w:before="40"/>
              <w:ind w:left="1418" w:hanging="1418"/>
              <w:rPr>
                <w:lang w:val="ru-RU"/>
              </w:rPr>
            </w:pPr>
            <w:r w:rsidRPr="000D039F">
              <w:rPr>
                <w:lang w:val="ru-RU"/>
              </w:rPr>
              <w:t>РВПТ</w:t>
            </w:r>
          </w:p>
        </w:tc>
        <w:tc>
          <w:tcPr>
            <w:tcW w:w="3528" w:type="pct"/>
          </w:tcPr>
          <w:p w14:paraId="4005AECC" w14:textId="6A6CBACB" w:rsidR="006A77B7" w:rsidRPr="000D039F" w:rsidRDefault="006A77B7" w:rsidP="002B408A">
            <w:pPr>
              <w:tabs>
                <w:tab w:val="clear" w:pos="1134"/>
              </w:tabs>
              <w:spacing w:before="40"/>
              <w:jc w:val="left"/>
              <w:rPr>
                <w:lang w:val="ru-RU"/>
              </w:rPr>
            </w:pPr>
            <w:r w:rsidRPr="000D039F">
              <w:rPr>
                <w:lang w:val="ru-RU"/>
              </w:rPr>
              <w:t xml:space="preserve">Радиометр вертикального профиля температуры </w:t>
            </w:r>
          </w:p>
        </w:tc>
      </w:tr>
      <w:tr w:rsidR="006A77B7" w:rsidRPr="000D039F" w14:paraId="042FEA55" w14:textId="77777777" w:rsidTr="006A77B7">
        <w:trPr>
          <w:trHeight w:val="285"/>
        </w:trPr>
        <w:tc>
          <w:tcPr>
            <w:tcW w:w="809" w:type="pct"/>
          </w:tcPr>
          <w:p w14:paraId="27FF3EEA" w14:textId="77777777" w:rsidR="006A77B7" w:rsidRPr="000D039F" w:rsidRDefault="006A77B7" w:rsidP="002B408A">
            <w:pPr>
              <w:tabs>
                <w:tab w:val="clear" w:pos="1134"/>
              </w:tabs>
              <w:spacing w:before="40"/>
              <w:ind w:left="1418" w:hanging="1418"/>
              <w:rPr>
                <w:lang w:val="ru-RU"/>
              </w:rPr>
            </w:pPr>
          </w:p>
        </w:tc>
        <w:tc>
          <w:tcPr>
            <w:tcW w:w="663" w:type="pct"/>
          </w:tcPr>
          <w:p w14:paraId="061D4E89" w14:textId="77777777" w:rsidR="006A77B7" w:rsidRPr="000D039F" w:rsidRDefault="006A77B7" w:rsidP="002B408A">
            <w:pPr>
              <w:tabs>
                <w:tab w:val="clear" w:pos="1134"/>
              </w:tabs>
              <w:spacing w:before="40"/>
              <w:ind w:left="1418" w:hanging="1418"/>
              <w:rPr>
                <w:lang w:val="ru-RU"/>
              </w:rPr>
            </w:pPr>
          </w:p>
        </w:tc>
        <w:tc>
          <w:tcPr>
            <w:tcW w:w="3528" w:type="pct"/>
          </w:tcPr>
          <w:p w14:paraId="2D5A81BD" w14:textId="77777777" w:rsidR="006A77B7" w:rsidRPr="000D039F" w:rsidRDefault="006A77B7" w:rsidP="002B408A">
            <w:pPr>
              <w:tabs>
                <w:tab w:val="clear" w:pos="1134"/>
              </w:tabs>
              <w:spacing w:before="40"/>
              <w:jc w:val="left"/>
              <w:rPr>
                <w:lang w:val="ru-RU"/>
              </w:rPr>
            </w:pPr>
          </w:p>
        </w:tc>
      </w:tr>
      <w:tr w:rsidR="006A77B7" w:rsidRPr="000D039F" w14:paraId="399CDEC9" w14:textId="77777777" w:rsidTr="006A77B7">
        <w:trPr>
          <w:trHeight w:val="285"/>
        </w:trPr>
        <w:tc>
          <w:tcPr>
            <w:tcW w:w="809" w:type="pct"/>
          </w:tcPr>
          <w:p w14:paraId="0A0096B3" w14:textId="0643B1B1" w:rsidR="006A77B7" w:rsidRPr="000D039F" w:rsidRDefault="006A77B7" w:rsidP="002B408A">
            <w:pPr>
              <w:tabs>
                <w:tab w:val="clear" w:pos="1134"/>
              </w:tabs>
              <w:spacing w:before="40"/>
              <w:ind w:left="1418" w:hanging="1418"/>
              <w:rPr>
                <w:lang w:val="ru-RU"/>
              </w:rPr>
            </w:pPr>
            <w:r w:rsidRPr="000D039F">
              <w:rPr>
                <w:b/>
                <w:bCs/>
                <w:lang w:val="ru-RU"/>
              </w:rPr>
              <w:t>W</w:t>
            </w:r>
          </w:p>
        </w:tc>
        <w:tc>
          <w:tcPr>
            <w:tcW w:w="663" w:type="pct"/>
          </w:tcPr>
          <w:p w14:paraId="53A20780" w14:textId="77777777" w:rsidR="006A77B7" w:rsidRPr="000D039F" w:rsidRDefault="006A77B7" w:rsidP="002B408A">
            <w:pPr>
              <w:tabs>
                <w:tab w:val="clear" w:pos="1134"/>
              </w:tabs>
              <w:spacing w:before="40"/>
              <w:ind w:left="1418" w:hanging="1418"/>
              <w:rPr>
                <w:lang w:val="ru-RU"/>
              </w:rPr>
            </w:pPr>
          </w:p>
        </w:tc>
        <w:tc>
          <w:tcPr>
            <w:tcW w:w="3528" w:type="pct"/>
          </w:tcPr>
          <w:p w14:paraId="0A06955E" w14:textId="77777777" w:rsidR="006A77B7" w:rsidRPr="000D039F" w:rsidRDefault="006A77B7" w:rsidP="002B408A">
            <w:pPr>
              <w:tabs>
                <w:tab w:val="clear" w:pos="1134"/>
              </w:tabs>
              <w:spacing w:before="40"/>
              <w:jc w:val="left"/>
              <w:rPr>
                <w:lang w:val="ru-RU"/>
              </w:rPr>
            </w:pPr>
          </w:p>
        </w:tc>
      </w:tr>
      <w:tr w:rsidR="006A77B7" w:rsidRPr="000D039F" w14:paraId="1C8A12AF" w14:textId="77777777" w:rsidTr="006A77B7">
        <w:trPr>
          <w:trHeight w:val="285"/>
        </w:trPr>
        <w:tc>
          <w:tcPr>
            <w:tcW w:w="809" w:type="pct"/>
          </w:tcPr>
          <w:p w14:paraId="58914F05" w14:textId="6CA48E7B" w:rsidR="006A77B7" w:rsidRPr="000D039F" w:rsidRDefault="006A77B7" w:rsidP="002B408A">
            <w:pPr>
              <w:tabs>
                <w:tab w:val="clear" w:pos="1134"/>
              </w:tabs>
              <w:spacing w:before="40"/>
              <w:ind w:left="1418" w:hanging="1418"/>
              <w:rPr>
                <w:lang w:val="ru-RU"/>
              </w:rPr>
            </w:pPr>
            <w:r w:rsidRPr="000D039F">
              <w:rPr>
                <w:lang w:val="ru-RU"/>
              </w:rPr>
              <w:t>WAFC</w:t>
            </w:r>
          </w:p>
        </w:tc>
        <w:tc>
          <w:tcPr>
            <w:tcW w:w="663" w:type="pct"/>
          </w:tcPr>
          <w:p w14:paraId="59915FE9" w14:textId="09D2AFFC" w:rsidR="006A77B7" w:rsidRPr="000D039F" w:rsidRDefault="006A77B7" w:rsidP="002B408A">
            <w:pPr>
              <w:tabs>
                <w:tab w:val="clear" w:pos="1134"/>
              </w:tabs>
              <w:spacing w:before="40"/>
              <w:ind w:left="1418" w:hanging="1418"/>
              <w:rPr>
                <w:lang w:val="ru-RU"/>
              </w:rPr>
            </w:pPr>
            <w:r w:rsidRPr="000D039F">
              <w:rPr>
                <w:lang w:val="ru-RU"/>
              </w:rPr>
              <w:t>ВЦЗП</w:t>
            </w:r>
          </w:p>
        </w:tc>
        <w:tc>
          <w:tcPr>
            <w:tcW w:w="3528" w:type="pct"/>
          </w:tcPr>
          <w:p w14:paraId="39195978" w14:textId="72B60CB8" w:rsidR="006A77B7" w:rsidRPr="000D039F" w:rsidRDefault="006A77B7" w:rsidP="002B408A">
            <w:pPr>
              <w:tabs>
                <w:tab w:val="clear" w:pos="1134"/>
              </w:tabs>
              <w:spacing w:before="40"/>
              <w:jc w:val="left"/>
              <w:rPr>
                <w:lang w:val="ru-RU"/>
              </w:rPr>
            </w:pPr>
            <w:r w:rsidRPr="000D039F">
              <w:rPr>
                <w:lang w:val="ru-RU"/>
              </w:rPr>
              <w:t>Всемирный центр зональных прогнозов</w:t>
            </w:r>
          </w:p>
        </w:tc>
      </w:tr>
      <w:tr w:rsidR="006A77B7" w:rsidRPr="000D039F" w14:paraId="50F08E34" w14:textId="77777777" w:rsidTr="006A77B7">
        <w:trPr>
          <w:trHeight w:val="285"/>
        </w:trPr>
        <w:tc>
          <w:tcPr>
            <w:tcW w:w="809" w:type="pct"/>
          </w:tcPr>
          <w:p w14:paraId="5BDF8DDC" w14:textId="378C4FEF" w:rsidR="006A77B7" w:rsidRPr="000D039F" w:rsidRDefault="006A77B7" w:rsidP="002B408A">
            <w:pPr>
              <w:tabs>
                <w:tab w:val="clear" w:pos="1134"/>
              </w:tabs>
              <w:spacing w:before="40"/>
              <w:ind w:left="1418" w:hanging="1418"/>
              <w:rPr>
                <w:lang w:val="ru-RU"/>
              </w:rPr>
            </w:pPr>
            <w:r w:rsidRPr="000D039F">
              <w:rPr>
                <w:lang w:val="ru-RU"/>
              </w:rPr>
              <w:t>WCASP</w:t>
            </w:r>
          </w:p>
        </w:tc>
        <w:tc>
          <w:tcPr>
            <w:tcW w:w="663" w:type="pct"/>
          </w:tcPr>
          <w:p w14:paraId="2A521900" w14:textId="4D12D532" w:rsidR="006A77B7" w:rsidRPr="000D039F" w:rsidRDefault="006A77B7" w:rsidP="002B408A">
            <w:pPr>
              <w:tabs>
                <w:tab w:val="clear" w:pos="1134"/>
              </w:tabs>
              <w:spacing w:before="40"/>
              <w:ind w:left="1418" w:hanging="1418"/>
              <w:rPr>
                <w:lang w:val="ru-RU"/>
              </w:rPr>
            </w:pPr>
            <w:r w:rsidRPr="000D039F">
              <w:rPr>
                <w:lang w:val="ru-RU"/>
              </w:rPr>
              <w:t>ВПКПО</w:t>
            </w:r>
          </w:p>
        </w:tc>
        <w:tc>
          <w:tcPr>
            <w:tcW w:w="3528" w:type="pct"/>
          </w:tcPr>
          <w:p w14:paraId="2A95D3F1" w14:textId="6689BDCC" w:rsidR="006A77B7" w:rsidRPr="000D039F" w:rsidRDefault="006A77B7" w:rsidP="002B408A">
            <w:pPr>
              <w:tabs>
                <w:tab w:val="clear" w:pos="1134"/>
              </w:tabs>
              <w:spacing w:before="40"/>
              <w:jc w:val="left"/>
              <w:rPr>
                <w:lang w:val="ru-RU"/>
              </w:rPr>
            </w:pPr>
            <w:r w:rsidRPr="000D039F">
              <w:rPr>
                <w:lang w:val="ru-RU"/>
              </w:rPr>
              <w:t>Всемирная программа климатических применений и обслуживания</w:t>
            </w:r>
          </w:p>
        </w:tc>
      </w:tr>
      <w:tr w:rsidR="006A77B7" w:rsidRPr="000D039F" w14:paraId="7967BCDA" w14:textId="77777777" w:rsidTr="006A77B7">
        <w:trPr>
          <w:trHeight w:val="285"/>
        </w:trPr>
        <w:tc>
          <w:tcPr>
            <w:tcW w:w="809" w:type="pct"/>
          </w:tcPr>
          <w:p w14:paraId="761F93CA" w14:textId="1BC4EEB5" w:rsidR="006A77B7" w:rsidRPr="000D039F" w:rsidRDefault="006A77B7" w:rsidP="002B408A">
            <w:pPr>
              <w:tabs>
                <w:tab w:val="clear" w:pos="1134"/>
              </w:tabs>
              <w:spacing w:before="40"/>
              <w:ind w:left="1418" w:hanging="1418"/>
              <w:rPr>
                <w:lang w:val="ru-RU"/>
              </w:rPr>
            </w:pPr>
            <w:r w:rsidRPr="000D039F">
              <w:rPr>
                <w:lang w:val="ru-RU"/>
              </w:rPr>
              <w:t>WCDA</w:t>
            </w:r>
          </w:p>
        </w:tc>
        <w:tc>
          <w:tcPr>
            <w:tcW w:w="663" w:type="pct"/>
          </w:tcPr>
          <w:p w14:paraId="34759EA6" w14:textId="4D4324C2" w:rsidR="006A77B7" w:rsidRPr="000D039F" w:rsidRDefault="006A77B7" w:rsidP="002B408A">
            <w:pPr>
              <w:tabs>
                <w:tab w:val="clear" w:pos="1134"/>
              </w:tabs>
              <w:spacing w:before="40"/>
              <w:ind w:left="1418" w:hanging="1418"/>
              <w:rPr>
                <w:lang w:val="ru-RU"/>
              </w:rPr>
            </w:pPr>
            <w:r w:rsidRPr="000D039F">
              <w:rPr>
                <w:lang w:val="ru-RU"/>
              </w:rPr>
              <w:t>УСДУ</w:t>
            </w:r>
          </w:p>
        </w:tc>
        <w:tc>
          <w:tcPr>
            <w:tcW w:w="3528" w:type="pct"/>
          </w:tcPr>
          <w:p w14:paraId="1F54204C" w14:textId="23E604AA" w:rsidR="006A77B7" w:rsidRPr="000D039F" w:rsidRDefault="006A77B7" w:rsidP="002B408A">
            <w:pPr>
              <w:tabs>
                <w:tab w:val="clear" w:pos="1134"/>
              </w:tabs>
              <w:spacing w:before="40"/>
              <w:jc w:val="left"/>
              <w:rPr>
                <w:lang w:val="ru-RU"/>
              </w:rPr>
            </w:pPr>
            <w:r w:rsidRPr="000D039F">
              <w:rPr>
                <w:lang w:val="ru-RU"/>
              </w:rPr>
              <w:t>Станция сбора данных и управления Уоллопс</w:t>
            </w:r>
          </w:p>
        </w:tc>
      </w:tr>
      <w:tr w:rsidR="006A77B7" w:rsidRPr="000D039F" w14:paraId="77AD0695" w14:textId="77777777" w:rsidTr="006A77B7">
        <w:trPr>
          <w:trHeight w:val="285"/>
        </w:trPr>
        <w:tc>
          <w:tcPr>
            <w:tcW w:w="809" w:type="pct"/>
          </w:tcPr>
          <w:p w14:paraId="3DDCCC1D" w14:textId="43E27DC3" w:rsidR="006A77B7" w:rsidRPr="000D039F" w:rsidRDefault="006A77B7" w:rsidP="002B408A">
            <w:pPr>
              <w:tabs>
                <w:tab w:val="clear" w:pos="1134"/>
              </w:tabs>
              <w:spacing w:before="40"/>
              <w:ind w:left="1418" w:hanging="1418"/>
              <w:rPr>
                <w:lang w:val="ru-RU"/>
              </w:rPr>
            </w:pPr>
            <w:r w:rsidRPr="000D039F">
              <w:rPr>
                <w:lang w:val="ru-RU"/>
              </w:rPr>
              <w:t>WCDMP</w:t>
            </w:r>
          </w:p>
        </w:tc>
        <w:tc>
          <w:tcPr>
            <w:tcW w:w="663" w:type="pct"/>
          </w:tcPr>
          <w:p w14:paraId="5A8F4070" w14:textId="4A4DAD99" w:rsidR="006A77B7" w:rsidRPr="000D039F" w:rsidRDefault="006A77B7" w:rsidP="002B408A">
            <w:pPr>
              <w:tabs>
                <w:tab w:val="clear" w:pos="1134"/>
              </w:tabs>
              <w:spacing w:before="40"/>
              <w:ind w:left="1418" w:hanging="1418"/>
              <w:rPr>
                <w:lang w:val="ru-RU"/>
              </w:rPr>
            </w:pPr>
            <w:r w:rsidRPr="000D039F">
              <w:rPr>
                <w:lang w:val="ru-RU"/>
              </w:rPr>
              <w:t>ВПКДМ</w:t>
            </w:r>
          </w:p>
        </w:tc>
        <w:tc>
          <w:tcPr>
            <w:tcW w:w="3528" w:type="pct"/>
          </w:tcPr>
          <w:p w14:paraId="44A7E29A" w14:textId="21099722" w:rsidR="006A77B7" w:rsidRPr="000D039F" w:rsidRDefault="006A77B7" w:rsidP="002B408A">
            <w:pPr>
              <w:tabs>
                <w:tab w:val="clear" w:pos="1134"/>
              </w:tabs>
              <w:spacing w:before="40"/>
              <w:jc w:val="left"/>
              <w:rPr>
                <w:lang w:val="ru-RU"/>
              </w:rPr>
            </w:pPr>
            <w:r w:rsidRPr="000D039F">
              <w:rPr>
                <w:lang w:val="ru-RU"/>
              </w:rPr>
              <w:t xml:space="preserve">Всемирная программа климатических данных и мониторинга </w:t>
            </w:r>
          </w:p>
        </w:tc>
      </w:tr>
      <w:tr w:rsidR="006A77B7" w:rsidRPr="000D039F" w14:paraId="2FF6B595" w14:textId="77777777" w:rsidTr="006A77B7">
        <w:trPr>
          <w:trHeight w:val="285"/>
        </w:trPr>
        <w:tc>
          <w:tcPr>
            <w:tcW w:w="809" w:type="pct"/>
          </w:tcPr>
          <w:p w14:paraId="0E163811" w14:textId="26A0E395" w:rsidR="006A77B7" w:rsidRPr="000D039F" w:rsidRDefault="006A77B7" w:rsidP="002B408A">
            <w:pPr>
              <w:tabs>
                <w:tab w:val="clear" w:pos="1134"/>
              </w:tabs>
              <w:spacing w:before="40"/>
              <w:ind w:left="1418" w:hanging="1418"/>
              <w:rPr>
                <w:lang w:val="ru-RU"/>
              </w:rPr>
            </w:pPr>
            <w:r w:rsidRPr="000D039F">
              <w:rPr>
                <w:lang w:val="ru-RU"/>
              </w:rPr>
              <w:t>WCFP</w:t>
            </w:r>
          </w:p>
        </w:tc>
        <w:tc>
          <w:tcPr>
            <w:tcW w:w="663" w:type="pct"/>
          </w:tcPr>
          <w:p w14:paraId="0571A704" w14:textId="07F7B0F2" w:rsidR="006A77B7" w:rsidRPr="000D039F" w:rsidRDefault="006A77B7" w:rsidP="002B408A">
            <w:pPr>
              <w:tabs>
                <w:tab w:val="clear" w:pos="1134"/>
              </w:tabs>
              <w:spacing w:before="40"/>
              <w:ind w:left="1418" w:hanging="1418"/>
              <w:rPr>
                <w:lang w:val="ru-RU"/>
              </w:rPr>
            </w:pPr>
            <w:r w:rsidRPr="000D039F">
              <w:rPr>
                <w:lang w:val="ru-RU"/>
              </w:rPr>
              <w:t>ВПКД</w:t>
            </w:r>
          </w:p>
        </w:tc>
        <w:tc>
          <w:tcPr>
            <w:tcW w:w="3528" w:type="pct"/>
          </w:tcPr>
          <w:p w14:paraId="7420F8D3" w14:textId="444BF33B" w:rsidR="006A77B7" w:rsidRPr="000D039F" w:rsidRDefault="006A77B7" w:rsidP="002B408A">
            <w:pPr>
              <w:tabs>
                <w:tab w:val="clear" w:pos="1134"/>
              </w:tabs>
              <w:spacing w:before="40"/>
              <w:jc w:val="left"/>
              <w:rPr>
                <w:lang w:val="ru-RU"/>
              </w:rPr>
            </w:pPr>
            <w:r w:rsidRPr="000D039F">
              <w:rPr>
                <w:lang w:val="ru-RU"/>
              </w:rPr>
              <w:t>Всемирная программа климатических данных</w:t>
            </w:r>
          </w:p>
        </w:tc>
      </w:tr>
      <w:tr w:rsidR="006A77B7" w:rsidRPr="000D039F" w14:paraId="3FDA0D54" w14:textId="77777777" w:rsidTr="006A77B7">
        <w:trPr>
          <w:trHeight w:val="285"/>
        </w:trPr>
        <w:tc>
          <w:tcPr>
            <w:tcW w:w="809" w:type="pct"/>
          </w:tcPr>
          <w:p w14:paraId="155D4F15" w14:textId="2B3E2D54" w:rsidR="006A77B7" w:rsidRPr="000D039F" w:rsidRDefault="006A77B7" w:rsidP="002B408A">
            <w:pPr>
              <w:tabs>
                <w:tab w:val="clear" w:pos="1134"/>
              </w:tabs>
              <w:spacing w:before="40"/>
              <w:ind w:left="1418" w:hanging="1418"/>
              <w:rPr>
                <w:lang w:val="ru-RU"/>
              </w:rPr>
            </w:pPr>
            <w:r w:rsidRPr="000D039F">
              <w:rPr>
                <w:lang w:val="ru-RU"/>
              </w:rPr>
              <w:t>WCP</w:t>
            </w:r>
          </w:p>
        </w:tc>
        <w:tc>
          <w:tcPr>
            <w:tcW w:w="663" w:type="pct"/>
          </w:tcPr>
          <w:p w14:paraId="37AF96E5" w14:textId="30BEE491" w:rsidR="006A77B7" w:rsidRPr="000D039F" w:rsidRDefault="006A77B7" w:rsidP="002B408A">
            <w:pPr>
              <w:tabs>
                <w:tab w:val="clear" w:pos="1134"/>
              </w:tabs>
              <w:spacing w:before="40"/>
              <w:ind w:left="1418" w:hanging="1418"/>
              <w:rPr>
                <w:lang w:val="ru-RU"/>
              </w:rPr>
            </w:pPr>
            <w:r w:rsidRPr="000D039F">
              <w:rPr>
                <w:lang w:val="ru-RU"/>
              </w:rPr>
              <w:t>ВКП</w:t>
            </w:r>
          </w:p>
        </w:tc>
        <w:tc>
          <w:tcPr>
            <w:tcW w:w="3528" w:type="pct"/>
          </w:tcPr>
          <w:p w14:paraId="663CA6DB" w14:textId="2653691E" w:rsidR="006A77B7" w:rsidRPr="000D039F" w:rsidRDefault="006A77B7" w:rsidP="002B408A">
            <w:pPr>
              <w:tabs>
                <w:tab w:val="clear" w:pos="1134"/>
              </w:tabs>
              <w:spacing w:before="40"/>
              <w:jc w:val="left"/>
              <w:rPr>
                <w:lang w:val="ru-RU"/>
              </w:rPr>
            </w:pPr>
            <w:r w:rsidRPr="000D039F">
              <w:rPr>
                <w:lang w:val="ru-RU"/>
              </w:rPr>
              <w:t>Всемирная климатическая программа</w:t>
            </w:r>
          </w:p>
        </w:tc>
      </w:tr>
      <w:tr w:rsidR="006A77B7" w:rsidRPr="000D039F" w14:paraId="5F8B73CB" w14:textId="77777777" w:rsidTr="006A77B7">
        <w:trPr>
          <w:trHeight w:val="285"/>
        </w:trPr>
        <w:tc>
          <w:tcPr>
            <w:tcW w:w="809" w:type="pct"/>
          </w:tcPr>
          <w:p w14:paraId="30E4458C" w14:textId="03E621F2" w:rsidR="006A77B7" w:rsidRPr="000D039F" w:rsidRDefault="006A77B7" w:rsidP="002B408A">
            <w:pPr>
              <w:tabs>
                <w:tab w:val="clear" w:pos="1134"/>
              </w:tabs>
              <w:spacing w:before="40"/>
              <w:ind w:left="1418" w:hanging="1418"/>
              <w:rPr>
                <w:lang w:val="ru-RU"/>
              </w:rPr>
            </w:pPr>
            <w:r w:rsidRPr="000D039F">
              <w:rPr>
                <w:lang w:val="ru-RU"/>
              </w:rPr>
              <w:t>WCRP</w:t>
            </w:r>
          </w:p>
        </w:tc>
        <w:tc>
          <w:tcPr>
            <w:tcW w:w="663" w:type="pct"/>
          </w:tcPr>
          <w:p w14:paraId="404CEC4B" w14:textId="68F46097" w:rsidR="006A77B7" w:rsidRPr="000D039F" w:rsidRDefault="006A77B7" w:rsidP="002B408A">
            <w:pPr>
              <w:tabs>
                <w:tab w:val="clear" w:pos="1134"/>
              </w:tabs>
              <w:spacing w:before="40"/>
              <w:ind w:left="1418" w:hanging="1418"/>
              <w:rPr>
                <w:lang w:val="ru-RU"/>
              </w:rPr>
            </w:pPr>
            <w:r w:rsidRPr="000D039F">
              <w:rPr>
                <w:lang w:val="ru-RU"/>
              </w:rPr>
              <w:t>ВПИК</w:t>
            </w:r>
          </w:p>
        </w:tc>
        <w:tc>
          <w:tcPr>
            <w:tcW w:w="3528" w:type="pct"/>
          </w:tcPr>
          <w:p w14:paraId="6211CA51" w14:textId="022A5FA5" w:rsidR="006A77B7" w:rsidRPr="000D039F" w:rsidRDefault="006A77B7" w:rsidP="002B408A">
            <w:pPr>
              <w:tabs>
                <w:tab w:val="clear" w:pos="1134"/>
              </w:tabs>
              <w:spacing w:before="40"/>
              <w:jc w:val="left"/>
              <w:rPr>
                <w:lang w:val="ru-RU"/>
              </w:rPr>
            </w:pPr>
            <w:r w:rsidRPr="000D039F">
              <w:rPr>
                <w:lang w:val="ru-RU"/>
              </w:rPr>
              <w:t>Всемирная программа исследований климата</w:t>
            </w:r>
          </w:p>
        </w:tc>
      </w:tr>
      <w:tr w:rsidR="006A77B7" w:rsidRPr="000D039F" w14:paraId="0B2502CC" w14:textId="77777777" w:rsidTr="006A77B7">
        <w:trPr>
          <w:trHeight w:val="285"/>
        </w:trPr>
        <w:tc>
          <w:tcPr>
            <w:tcW w:w="809" w:type="pct"/>
          </w:tcPr>
          <w:p w14:paraId="2D04B353" w14:textId="25E91325" w:rsidR="006A77B7" w:rsidRPr="000D039F" w:rsidRDefault="006A77B7" w:rsidP="002B408A">
            <w:pPr>
              <w:tabs>
                <w:tab w:val="clear" w:pos="1134"/>
              </w:tabs>
              <w:spacing w:before="40"/>
              <w:ind w:left="1418" w:hanging="1418"/>
              <w:rPr>
                <w:lang w:val="ru-RU"/>
              </w:rPr>
            </w:pPr>
            <w:r w:rsidRPr="000D039F">
              <w:rPr>
                <w:lang w:val="ru-RU"/>
              </w:rPr>
              <w:t>WDC</w:t>
            </w:r>
          </w:p>
        </w:tc>
        <w:tc>
          <w:tcPr>
            <w:tcW w:w="663" w:type="pct"/>
          </w:tcPr>
          <w:p w14:paraId="28604036" w14:textId="2EA3E7CD" w:rsidR="006A77B7" w:rsidRPr="000D039F" w:rsidRDefault="006A77B7" w:rsidP="002B408A">
            <w:pPr>
              <w:tabs>
                <w:tab w:val="clear" w:pos="1134"/>
              </w:tabs>
              <w:spacing w:before="40"/>
              <w:ind w:left="1418" w:hanging="1418"/>
              <w:rPr>
                <w:lang w:val="ru-RU"/>
              </w:rPr>
            </w:pPr>
            <w:r w:rsidRPr="000D039F">
              <w:rPr>
                <w:lang w:val="ru-RU"/>
              </w:rPr>
              <w:t>МЦД</w:t>
            </w:r>
          </w:p>
        </w:tc>
        <w:tc>
          <w:tcPr>
            <w:tcW w:w="3528" w:type="pct"/>
          </w:tcPr>
          <w:p w14:paraId="0F8C0EEB" w14:textId="6100796B" w:rsidR="006A77B7" w:rsidRPr="000D039F" w:rsidRDefault="006A77B7" w:rsidP="002B408A">
            <w:pPr>
              <w:tabs>
                <w:tab w:val="clear" w:pos="1134"/>
              </w:tabs>
              <w:spacing w:before="40"/>
              <w:jc w:val="left"/>
              <w:rPr>
                <w:lang w:val="ru-RU"/>
              </w:rPr>
            </w:pPr>
            <w:r w:rsidRPr="000D039F">
              <w:rPr>
                <w:lang w:val="ru-RU"/>
              </w:rPr>
              <w:t>Мировой центр данных</w:t>
            </w:r>
          </w:p>
        </w:tc>
      </w:tr>
      <w:tr w:rsidR="006A77B7" w:rsidRPr="000D039F" w14:paraId="42296A61" w14:textId="77777777" w:rsidTr="006A77B7">
        <w:trPr>
          <w:trHeight w:val="285"/>
        </w:trPr>
        <w:tc>
          <w:tcPr>
            <w:tcW w:w="809" w:type="pct"/>
          </w:tcPr>
          <w:p w14:paraId="6223A535" w14:textId="49E2E0CF" w:rsidR="006A77B7" w:rsidRPr="000D039F" w:rsidRDefault="006A77B7" w:rsidP="002B408A">
            <w:pPr>
              <w:tabs>
                <w:tab w:val="clear" w:pos="1134"/>
              </w:tabs>
              <w:spacing w:before="40"/>
              <w:ind w:left="1418" w:hanging="1418"/>
              <w:rPr>
                <w:lang w:val="ru-RU"/>
              </w:rPr>
            </w:pPr>
            <w:r w:rsidRPr="000D039F">
              <w:rPr>
                <w:lang w:val="ru-RU"/>
              </w:rPr>
              <w:t>WEFAX</w:t>
            </w:r>
          </w:p>
        </w:tc>
        <w:tc>
          <w:tcPr>
            <w:tcW w:w="663" w:type="pct"/>
          </w:tcPr>
          <w:p w14:paraId="0C85C53D" w14:textId="6A3ED576" w:rsidR="006A77B7" w:rsidRPr="000D039F" w:rsidRDefault="006A77B7" w:rsidP="002B408A">
            <w:pPr>
              <w:tabs>
                <w:tab w:val="clear" w:pos="1134"/>
              </w:tabs>
              <w:spacing w:before="40"/>
              <w:ind w:left="1418" w:hanging="1418"/>
              <w:rPr>
                <w:lang w:val="ru-RU"/>
              </w:rPr>
            </w:pPr>
            <w:r w:rsidRPr="000D039F">
              <w:rPr>
                <w:lang w:val="ru-RU"/>
              </w:rPr>
              <w:t>ВЕФАКС</w:t>
            </w:r>
          </w:p>
        </w:tc>
        <w:tc>
          <w:tcPr>
            <w:tcW w:w="3528" w:type="pct"/>
          </w:tcPr>
          <w:p w14:paraId="02EC669E" w14:textId="078FF6AC" w:rsidR="006A77B7" w:rsidRPr="000D039F" w:rsidRDefault="006A77B7" w:rsidP="002B408A">
            <w:pPr>
              <w:tabs>
                <w:tab w:val="clear" w:pos="1134"/>
              </w:tabs>
              <w:spacing w:before="40"/>
              <w:jc w:val="left"/>
              <w:rPr>
                <w:lang w:val="ru-RU"/>
              </w:rPr>
            </w:pPr>
            <w:r w:rsidRPr="000D039F">
              <w:rPr>
                <w:lang w:val="ru-RU"/>
              </w:rPr>
              <w:t>Факсимильная передача метеоданных</w:t>
            </w:r>
          </w:p>
        </w:tc>
      </w:tr>
      <w:tr w:rsidR="006A77B7" w:rsidRPr="000D039F" w14:paraId="0FA312DA" w14:textId="77777777" w:rsidTr="006A77B7">
        <w:trPr>
          <w:trHeight w:val="285"/>
        </w:trPr>
        <w:tc>
          <w:tcPr>
            <w:tcW w:w="809" w:type="pct"/>
          </w:tcPr>
          <w:p w14:paraId="43F09A3E" w14:textId="7E16F94D" w:rsidR="006A77B7" w:rsidRPr="000D039F" w:rsidRDefault="006A77B7" w:rsidP="002B408A">
            <w:pPr>
              <w:tabs>
                <w:tab w:val="clear" w:pos="1134"/>
              </w:tabs>
              <w:spacing w:before="40"/>
              <w:ind w:left="1418" w:hanging="1418"/>
              <w:rPr>
                <w:lang w:val="ru-RU"/>
              </w:rPr>
            </w:pPr>
            <w:r w:rsidRPr="000D039F">
              <w:rPr>
                <w:lang w:val="ru-RU"/>
              </w:rPr>
              <w:t>WHYCOS</w:t>
            </w:r>
          </w:p>
        </w:tc>
        <w:tc>
          <w:tcPr>
            <w:tcW w:w="663" w:type="pct"/>
          </w:tcPr>
          <w:p w14:paraId="005A1924" w14:textId="38F6E00E" w:rsidR="006A77B7" w:rsidRPr="000D039F" w:rsidRDefault="006A77B7" w:rsidP="002B408A">
            <w:pPr>
              <w:tabs>
                <w:tab w:val="clear" w:pos="1134"/>
              </w:tabs>
              <w:spacing w:before="40"/>
              <w:ind w:left="1418" w:hanging="1418"/>
              <w:rPr>
                <w:lang w:val="ru-RU"/>
              </w:rPr>
            </w:pPr>
            <w:r w:rsidRPr="000D039F">
              <w:rPr>
                <w:lang w:val="ru-RU"/>
              </w:rPr>
              <w:t>ВСНГЦ</w:t>
            </w:r>
          </w:p>
        </w:tc>
        <w:tc>
          <w:tcPr>
            <w:tcW w:w="3528" w:type="pct"/>
          </w:tcPr>
          <w:p w14:paraId="1B831AAD" w14:textId="71FE3C12" w:rsidR="006A77B7" w:rsidRPr="000D039F" w:rsidRDefault="006A77B7" w:rsidP="002B408A">
            <w:pPr>
              <w:tabs>
                <w:tab w:val="clear" w:pos="1134"/>
              </w:tabs>
              <w:spacing w:before="40"/>
              <w:jc w:val="left"/>
              <w:rPr>
                <w:lang w:val="ru-RU"/>
              </w:rPr>
            </w:pPr>
            <w:r w:rsidRPr="000D039F">
              <w:rPr>
                <w:lang w:val="ru-RU"/>
              </w:rPr>
              <w:t>Всемирная система наблюдений за гидрологическим циклом</w:t>
            </w:r>
          </w:p>
        </w:tc>
      </w:tr>
      <w:tr w:rsidR="006A77B7" w:rsidRPr="000D039F" w14:paraId="3D364C72" w14:textId="77777777" w:rsidTr="006A77B7">
        <w:trPr>
          <w:trHeight w:val="285"/>
        </w:trPr>
        <w:tc>
          <w:tcPr>
            <w:tcW w:w="809" w:type="pct"/>
          </w:tcPr>
          <w:p w14:paraId="13A03B0A" w14:textId="671F7FB6" w:rsidR="006A77B7" w:rsidRPr="000D039F" w:rsidRDefault="006A77B7" w:rsidP="002B408A">
            <w:pPr>
              <w:tabs>
                <w:tab w:val="clear" w:pos="1134"/>
              </w:tabs>
              <w:spacing w:before="40"/>
              <w:ind w:left="1418" w:hanging="1418"/>
              <w:rPr>
                <w:lang w:val="ru-RU"/>
              </w:rPr>
            </w:pPr>
            <w:r w:rsidRPr="000D039F">
              <w:rPr>
                <w:lang w:val="ru-RU"/>
              </w:rPr>
              <w:t>WMO</w:t>
            </w:r>
          </w:p>
        </w:tc>
        <w:tc>
          <w:tcPr>
            <w:tcW w:w="663" w:type="pct"/>
          </w:tcPr>
          <w:p w14:paraId="0505B179" w14:textId="41536737" w:rsidR="006A77B7" w:rsidRPr="000D039F" w:rsidRDefault="006A77B7" w:rsidP="002B408A">
            <w:pPr>
              <w:tabs>
                <w:tab w:val="clear" w:pos="1134"/>
              </w:tabs>
              <w:spacing w:before="40"/>
              <w:ind w:left="1418" w:hanging="1418"/>
              <w:rPr>
                <w:lang w:val="ru-RU"/>
              </w:rPr>
            </w:pPr>
            <w:r w:rsidRPr="000D039F">
              <w:rPr>
                <w:lang w:val="ru-RU"/>
              </w:rPr>
              <w:t>ВМО</w:t>
            </w:r>
          </w:p>
        </w:tc>
        <w:tc>
          <w:tcPr>
            <w:tcW w:w="3528" w:type="pct"/>
          </w:tcPr>
          <w:p w14:paraId="46762355" w14:textId="37AB7961" w:rsidR="006A77B7" w:rsidRPr="000D039F" w:rsidRDefault="006A77B7" w:rsidP="002B408A">
            <w:pPr>
              <w:tabs>
                <w:tab w:val="clear" w:pos="1134"/>
              </w:tabs>
              <w:spacing w:before="40"/>
              <w:jc w:val="left"/>
              <w:rPr>
                <w:lang w:val="ru-RU"/>
              </w:rPr>
            </w:pPr>
            <w:r w:rsidRPr="000D039F">
              <w:rPr>
                <w:lang w:val="ru-RU"/>
              </w:rPr>
              <w:t>Всемирная метеорологическая организация</w:t>
            </w:r>
          </w:p>
        </w:tc>
      </w:tr>
      <w:tr w:rsidR="006A77B7" w:rsidRPr="000D039F" w14:paraId="742A42FC" w14:textId="77777777" w:rsidTr="006A77B7">
        <w:trPr>
          <w:trHeight w:val="285"/>
        </w:trPr>
        <w:tc>
          <w:tcPr>
            <w:tcW w:w="809" w:type="pct"/>
          </w:tcPr>
          <w:p w14:paraId="25FA9717" w14:textId="1458A22E" w:rsidR="006A77B7" w:rsidRPr="000D039F" w:rsidRDefault="006A77B7" w:rsidP="002B408A">
            <w:pPr>
              <w:tabs>
                <w:tab w:val="clear" w:pos="1134"/>
              </w:tabs>
              <w:spacing w:before="40"/>
              <w:ind w:left="1418" w:hanging="1418"/>
              <w:rPr>
                <w:lang w:val="ru-RU"/>
              </w:rPr>
            </w:pPr>
            <w:r w:rsidRPr="000D039F">
              <w:rPr>
                <w:lang w:val="ru-RU"/>
              </w:rPr>
              <w:t>WRC</w:t>
            </w:r>
          </w:p>
        </w:tc>
        <w:tc>
          <w:tcPr>
            <w:tcW w:w="663" w:type="pct"/>
          </w:tcPr>
          <w:p w14:paraId="19831C55" w14:textId="485C5441" w:rsidR="006A77B7" w:rsidRPr="000D039F" w:rsidRDefault="006A77B7" w:rsidP="002B408A">
            <w:pPr>
              <w:tabs>
                <w:tab w:val="clear" w:pos="1134"/>
              </w:tabs>
              <w:spacing w:before="40"/>
              <w:ind w:left="1418" w:hanging="1418"/>
              <w:rPr>
                <w:lang w:val="ru-RU"/>
              </w:rPr>
            </w:pPr>
            <w:r w:rsidRPr="000D039F">
              <w:rPr>
                <w:lang w:val="ru-RU"/>
              </w:rPr>
              <w:t>ВКР</w:t>
            </w:r>
          </w:p>
        </w:tc>
        <w:tc>
          <w:tcPr>
            <w:tcW w:w="3528" w:type="pct"/>
          </w:tcPr>
          <w:p w14:paraId="55E2AD96" w14:textId="19192F89" w:rsidR="006A77B7" w:rsidRPr="000D039F" w:rsidRDefault="006A77B7" w:rsidP="002B408A">
            <w:pPr>
              <w:tabs>
                <w:tab w:val="clear" w:pos="1134"/>
              </w:tabs>
              <w:spacing w:before="40"/>
              <w:jc w:val="left"/>
              <w:rPr>
                <w:lang w:val="ru-RU"/>
              </w:rPr>
            </w:pPr>
            <w:r w:rsidRPr="000D039F">
              <w:rPr>
                <w:lang w:val="ru-RU"/>
              </w:rPr>
              <w:t>Всемирная конференция радиосвязи</w:t>
            </w:r>
          </w:p>
        </w:tc>
      </w:tr>
      <w:tr w:rsidR="006A77B7" w:rsidRPr="000D039F" w14:paraId="1C522A9C" w14:textId="77777777" w:rsidTr="006A77B7">
        <w:trPr>
          <w:trHeight w:val="285"/>
        </w:trPr>
        <w:tc>
          <w:tcPr>
            <w:tcW w:w="809" w:type="pct"/>
          </w:tcPr>
          <w:p w14:paraId="053630DD" w14:textId="17397180" w:rsidR="006A77B7" w:rsidRPr="000D039F" w:rsidRDefault="006A77B7" w:rsidP="002B408A">
            <w:pPr>
              <w:tabs>
                <w:tab w:val="clear" w:pos="1134"/>
              </w:tabs>
              <w:spacing w:before="40"/>
              <w:ind w:left="1418" w:hanging="1418"/>
              <w:rPr>
                <w:lang w:val="ru-RU"/>
              </w:rPr>
            </w:pPr>
            <w:r w:rsidRPr="000D039F">
              <w:rPr>
                <w:lang w:val="ru-RU"/>
              </w:rPr>
              <w:t>WSFO</w:t>
            </w:r>
          </w:p>
        </w:tc>
        <w:tc>
          <w:tcPr>
            <w:tcW w:w="663" w:type="pct"/>
          </w:tcPr>
          <w:p w14:paraId="0AFD498F" w14:textId="3F95C30C" w:rsidR="006A77B7" w:rsidRPr="000D039F" w:rsidRDefault="006A77B7" w:rsidP="002B408A">
            <w:pPr>
              <w:tabs>
                <w:tab w:val="clear" w:pos="1134"/>
              </w:tabs>
              <w:spacing w:before="40"/>
              <w:ind w:left="1418" w:hanging="1418"/>
              <w:rPr>
                <w:lang w:val="ru-RU"/>
              </w:rPr>
            </w:pPr>
          </w:p>
        </w:tc>
        <w:tc>
          <w:tcPr>
            <w:tcW w:w="3528" w:type="pct"/>
          </w:tcPr>
          <w:p w14:paraId="31FB9A10" w14:textId="451299A6" w:rsidR="006A77B7" w:rsidRPr="000D039F" w:rsidRDefault="006A77B7" w:rsidP="002B408A">
            <w:pPr>
              <w:tabs>
                <w:tab w:val="clear" w:pos="1134"/>
              </w:tabs>
              <w:spacing w:before="40"/>
              <w:jc w:val="left"/>
              <w:rPr>
                <w:lang w:val="ru-RU"/>
              </w:rPr>
            </w:pPr>
            <w:r w:rsidRPr="000D039F">
              <w:rPr>
                <w:lang w:val="ru-RU"/>
              </w:rPr>
              <w:t>Бюро предсказания службы погоды</w:t>
            </w:r>
          </w:p>
        </w:tc>
      </w:tr>
      <w:tr w:rsidR="006A77B7" w:rsidRPr="000D039F" w14:paraId="21939C76" w14:textId="77777777" w:rsidTr="006A77B7">
        <w:trPr>
          <w:trHeight w:val="285"/>
        </w:trPr>
        <w:tc>
          <w:tcPr>
            <w:tcW w:w="809" w:type="pct"/>
          </w:tcPr>
          <w:p w14:paraId="02DFFF69" w14:textId="36E61ED4" w:rsidR="006A77B7" w:rsidRPr="000D039F" w:rsidRDefault="006A77B7" w:rsidP="002B408A">
            <w:pPr>
              <w:tabs>
                <w:tab w:val="clear" w:pos="1134"/>
              </w:tabs>
              <w:spacing w:before="40"/>
              <w:ind w:left="1418" w:hanging="1418"/>
              <w:rPr>
                <w:lang w:val="ru-RU"/>
              </w:rPr>
            </w:pPr>
            <w:r w:rsidRPr="000D039F">
              <w:rPr>
                <w:lang w:val="ru-RU"/>
              </w:rPr>
              <w:t>WSFO-Tap</w:t>
            </w:r>
          </w:p>
        </w:tc>
        <w:tc>
          <w:tcPr>
            <w:tcW w:w="663" w:type="pct"/>
          </w:tcPr>
          <w:p w14:paraId="66560308" w14:textId="6F68824A" w:rsidR="006A77B7" w:rsidRPr="000D039F" w:rsidRDefault="006A77B7" w:rsidP="002B408A">
            <w:pPr>
              <w:tabs>
                <w:tab w:val="clear" w:pos="1134"/>
              </w:tabs>
              <w:spacing w:before="40"/>
              <w:ind w:left="1418" w:hanging="1418"/>
              <w:rPr>
                <w:lang w:val="ru-RU"/>
              </w:rPr>
            </w:pPr>
          </w:p>
        </w:tc>
        <w:tc>
          <w:tcPr>
            <w:tcW w:w="3528" w:type="pct"/>
          </w:tcPr>
          <w:p w14:paraId="0CBF4A57" w14:textId="30C3BB2A" w:rsidR="006A77B7" w:rsidRPr="000D039F" w:rsidRDefault="006A77B7" w:rsidP="002B408A">
            <w:pPr>
              <w:tabs>
                <w:tab w:val="clear" w:pos="1134"/>
              </w:tabs>
              <w:spacing w:before="40"/>
              <w:jc w:val="left"/>
              <w:rPr>
                <w:lang w:val="ru-RU"/>
              </w:rPr>
            </w:pPr>
            <w:r w:rsidRPr="000D039F">
              <w:rPr>
                <w:lang w:val="ru-RU"/>
              </w:rPr>
              <w:t>Наземная линия связи WSFO, ретранслирующая данные спутника ГОЕС</w:t>
            </w:r>
          </w:p>
        </w:tc>
      </w:tr>
      <w:tr w:rsidR="006A77B7" w:rsidRPr="000D039F" w14:paraId="0CFE678C" w14:textId="77777777" w:rsidTr="006A77B7">
        <w:trPr>
          <w:trHeight w:val="285"/>
        </w:trPr>
        <w:tc>
          <w:tcPr>
            <w:tcW w:w="809" w:type="pct"/>
          </w:tcPr>
          <w:p w14:paraId="6B2481B8" w14:textId="16D71F42" w:rsidR="006A77B7" w:rsidRPr="000D039F" w:rsidRDefault="006A77B7" w:rsidP="002B408A">
            <w:pPr>
              <w:tabs>
                <w:tab w:val="clear" w:pos="1134"/>
              </w:tabs>
              <w:spacing w:before="40"/>
              <w:ind w:left="1418" w:hanging="1418"/>
              <w:rPr>
                <w:lang w:val="ru-RU"/>
              </w:rPr>
            </w:pPr>
            <w:r w:rsidRPr="000D039F">
              <w:rPr>
                <w:lang w:val="ru-RU"/>
              </w:rPr>
              <w:t>WWRP</w:t>
            </w:r>
          </w:p>
        </w:tc>
        <w:tc>
          <w:tcPr>
            <w:tcW w:w="663" w:type="pct"/>
          </w:tcPr>
          <w:p w14:paraId="72915BF6" w14:textId="5FF00436" w:rsidR="006A77B7" w:rsidRPr="000D039F" w:rsidRDefault="006A77B7" w:rsidP="002B408A">
            <w:pPr>
              <w:tabs>
                <w:tab w:val="clear" w:pos="1134"/>
              </w:tabs>
              <w:spacing w:before="40"/>
              <w:ind w:left="1418" w:hanging="1418"/>
              <w:rPr>
                <w:lang w:val="ru-RU"/>
              </w:rPr>
            </w:pPr>
            <w:r w:rsidRPr="000D039F">
              <w:rPr>
                <w:lang w:val="ru-RU"/>
              </w:rPr>
              <w:t>ВПМИ</w:t>
            </w:r>
          </w:p>
        </w:tc>
        <w:tc>
          <w:tcPr>
            <w:tcW w:w="3528" w:type="pct"/>
          </w:tcPr>
          <w:p w14:paraId="4D81F0C4" w14:textId="15DE702D" w:rsidR="006A77B7" w:rsidRPr="000D039F" w:rsidRDefault="006A77B7" w:rsidP="002B408A">
            <w:pPr>
              <w:tabs>
                <w:tab w:val="clear" w:pos="1134"/>
              </w:tabs>
              <w:spacing w:before="40"/>
              <w:jc w:val="left"/>
              <w:rPr>
                <w:lang w:val="ru-RU"/>
              </w:rPr>
            </w:pPr>
            <w:r w:rsidRPr="000D039F">
              <w:rPr>
                <w:lang w:val="ru-RU"/>
              </w:rPr>
              <w:t>Всемирная программа метеорологических исследований</w:t>
            </w:r>
          </w:p>
        </w:tc>
      </w:tr>
      <w:tr w:rsidR="006A77B7" w:rsidRPr="000D039F" w14:paraId="353D2863" w14:textId="77777777" w:rsidTr="006A77B7">
        <w:trPr>
          <w:trHeight w:val="285"/>
        </w:trPr>
        <w:tc>
          <w:tcPr>
            <w:tcW w:w="809" w:type="pct"/>
          </w:tcPr>
          <w:p w14:paraId="42840E0F" w14:textId="06432D8B" w:rsidR="006A77B7" w:rsidRPr="000D039F" w:rsidRDefault="006A77B7" w:rsidP="002B408A">
            <w:pPr>
              <w:tabs>
                <w:tab w:val="clear" w:pos="1134"/>
              </w:tabs>
              <w:spacing w:before="40"/>
              <w:ind w:left="1418" w:hanging="1418"/>
              <w:rPr>
                <w:lang w:val="ru-RU"/>
              </w:rPr>
            </w:pPr>
            <w:r w:rsidRPr="000D039F">
              <w:rPr>
                <w:lang w:val="ru-RU"/>
              </w:rPr>
              <w:t>WWW</w:t>
            </w:r>
          </w:p>
        </w:tc>
        <w:tc>
          <w:tcPr>
            <w:tcW w:w="663" w:type="pct"/>
          </w:tcPr>
          <w:p w14:paraId="5F1C373B" w14:textId="118218AF" w:rsidR="006A77B7" w:rsidRPr="000D039F" w:rsidRDefault="006A77B7" w:rsidP="002B408A">
            <w:pPr>
              <w:tabs>
                <w:tab w:val="clear" w:pos="1134"/>
              </w:tabs>
              <w:spacing w:before="40"/>
              <w:ind w:left="1418" w:hanging="1418"/>
              <w:rPr>
                <w:lang w:val="ru-RU"/>
              </w:rPr>
            </w:pPr>
            <w:r w:rsidRPr="000D039F">
              <w:rPr>
                <w:lang w:val="ru-RU"/>
              </w:rPr>
              <w:t>ВСП</w:t>
            </w:r>
          </w:p>
        </w:tc>
        <w:tc>
          <w:tcPr>
            <w:tcW w:w="3528" w:type="pct"/>
          </w:tcPr>
          <w:p w14:paraId="587FADD8" w14:textId="46F9BD1A" w:rsidR="006A77B7" w:rsidRPr="000D039F" w:rsidRDefault="006A77B7" w:rsidP="002B408A">
            <w:pPr>
              <w:tabs>
                <w:tab w:val="clear" w:pos="1134"/>
              </w:tabs>
              <w:spacing w:before="40"/>
              <w:jc w:val="left"/>
              <w:rPr>
                <w:lang w:val="ru-RU"/>
              </w:rPr>
            </w:pPr>
            <w:r w:rsidRPr="000D039F">
              <w:rPr>
                <w:lang w:val="ru-RU"/>
              </w:rPr>
              <w:t>Всемирная служба погоды</w:t>
            </w:r>
          </w:p>
        </w:tc>
      </w:tr>
      <w:tr w:rsidR="006A77B7" w:rsidRPr="000D039F" w14:paraId="554BA8B5" w14:textId="77777777" w:rsidTr="006A77B7">
        <w:trPr>
          <w:trHeight w:val="285"/>
        </w:trPr>
        <w:tc>
          <w:tcPr>
            <w:tcW w:w="809" w:type="pct"/>
          </w:tcPr>
          <w:p w14:paraId="6D557E53" w14:textId="52941C91" w:rsidR="006A77B7" w:rsidRPr="000D039F" w:rsidRDefault="006A77B7" w:rsidP="002B408A">
            <w:pPr>
              <w:tabs>
                <w:tab w:val="clear" w:pos="1134"/>
              </w:tabs>
              <w:spacing w:before="40"/>
              <w:ind w:left="1418" w:hanging="1418"/>
              <w:rPr>
                <w:lang w:val="ru-RU"/>
              </w:rPr>
            </w:pPr>
            <w:r w:rsidRPr="000D039F">
              <w:rPr>
                <w:lang w:val="ru-RU"/>
              </w:rPr>
              <w:t>WX</w:t>
            </w:r>
          </w:p>
        </w:tc>
        <w:tc>
          <w:tcPr>
            <w:tcW w:w="663" w:type="pct"/>
          </w:tcPr>
          <w:p w14:paraId="03DC188A" w14:textId="175B5668" w:rsidR="006A77B7" w:rsidRPr="000D039F" w:rsidRDefault="006A77B7" w:rsidP="002B408A">
            <w:pPr>
              <w:tabs>
                <w:tab w:val="clear" w:pos="1134"/>
              </w:tabs>
              <w:spacing w:before="40"/>
              <w:ind w:left="1418" w:hanging="1418"/>
              <w:rPr>
                <w:lang w:val="ru-RU"/>
              </w:rPr>
            </w:pPr>
          </w:p>
        </w:tc>
        <w:tc>
          <w:tcPr>
            <w:tcW w:w="3528" w:type="pct"/>
          </w:tcPr>
          <w:p w14:paraId="2DA60647" w14:textId="0AAF83FD" w:rsidR="006A77B7" w:rsidRPr="000D039F" w:rsidRDefault="006A77B7" w:rsidP="002B408A">
            <w:pPr>
              <w:tabs>
                <w:tab w:val="clear" w:pos="1134"/>
              </w:tabs>
              <w:spacing w:before="40"/>
              <w:jc w:val="left"/>
              <w:rPr>
                <w:lang w:val="ru-RU"/>
              </w:rPr>
            </w:pPr>
            <w:r w:rsidRPr="000D039F">
              <w:rPr>
                <w:lang w:val="ru-RU"/>
              </w:rPr>
              <w:t>Погода</w:t>
            </w:r>
          </w:p>
        </w:tc>
      </w:tr>
      <w:tr w:rsidR="006A77B7" w:rsidRPr="000D039F" w14:paraId="5EF8AE97" w14:textId="77777777" w:rsidTr="006A77B7">
        <w:trPr>
          <w:trHeight w:val="285"/>
        </w:trPr>
        <w:tc>
          <w:tcPr>
            <w:tcW w:w="809" w:type="pct"/>
          </w:tcPr>
          <w:p w14:paraId="31452A59" w14:textId="77777777" w:rsidR="006A77B7" w:rsidRPr="000D039F" w:rsidRDefault="006A77B7" w:rsidP="002B408A">
            <w:pPr>
              <w:tabs>
                <w:tab w:val="clear" w:pos="1134"/>
              </w:tabs>
              <w:spacing w:before="40"/>
              <w:ind w:left="1418" w:hanging="1418"/>
              <w:rPr>
                <w:lang w:val="ru-RU"/>
              </w:rPr>
            </w:pPr>
          </w:p>
        </w:tc>
        <w:tc>
          <w:tcPr>
            <w:tcW w:w="663" w:type="pct"/>
          </w:tcPr>
          <w:p w14:paraId="45767000" w14:textId="77777777" w:rsidR="006A77B7" w:rsidRPr="000D039F" w:rsidRDefault="006A77B7" w:rsidP="002B408A">
            <w:pPr>
              <w:tabs>
                <w:tab w:val="clear" w:pos="1134"/>
              </w:tabs>
              <w:spacing w:before="40"/>
              <w:ind w:left="1418" w:hanging="1418"/>
              <w:rPr>
                <w:lang w:val="ru-RU"/>
              </w:rPr>
            </w:pPr>
          </w:p>
        </w:tc>
        <w:tc>
          <w:tcPr>
            <w:tcW w:w="3528" w:type="pct"/>
          </w:tcPr>
          <w:p w14:paraId="6BB37768" w14:textId="77777777" w:rsidR="006A77B7" w:rsidRPr="000D039F" w:rsidRDefault="006A77B7" w:rsidP="002B408A">
            <w:pPr>
              <w:tabs>
                <w:tab w:val="clear" w:pos="1134"/>
              </w:tabs>
              <w:spacing w:before="40"/>
              <w:jc w:val="left"/>
              <w:rPr>
                <w:lang w:val="ru-RU"/>
              </w:rPr>
            </w:pPr>
          </w:p>
        </w:tc>
      </w:tr>
      <w:tr w:rsidR="006A77B7" w:rsidRPr="000D039F" w14:paraId="31BC0A60" w14:textId="77777777" w:rsidTr="006A77B7">
        <w:trPr>
          <w:trHeight w:val="285"/>
        </w:trPr>
        <w:tc>
          <w:tcPr>
            <w:tcW w:w="809" w:type="pct"/>
          </w:tcPr>
          <w:p w14:paraId="20AA2A11" w14:textId="3BA003BC" w:rsidR="006A77B7" w:rsidRPr="000D039F" w:rsidRDefault="006A77B7" w:rsidP="002B408A">
            <w:pPr>
              <w:tabs>
                <w:tab w:val="clear" w:pos="1134"/>
              </w:tabs>
              <w:spacing w:before="40"/>
              <w:ind w:left="1418" w:hanging="1418"/>
              <w:rPr>
                <w:lang w:val="ru-RU"/>
              </w:rPr>
            </w:pPr>
            <w:r w:rsidRPr="000D039F">
              <w:rPr>
                <w:b/>
                <w:bCs/>
                <w:lang w:val="ru-RU"/>
              </w:rPr>
              <w:t>X</w:t>
            </w:r>
          </w:p>
        </w:tc>
        <w:tc>
          <w:tcPr>
            <w:tcW w:w="663" w:type="pct"/>
          </w:tcPr>
          <w:p w14:paraId="3B1C883F" w14:textId="77777777" w:rsidR="006A77B7" w:rsidRPr="000D039F" w:rsidRDefault="006A77B7" w:rsidP="002B408A">
            <w:pPr>
              <w:tabs>
                <w:tab w:val="clear" w:pos="1134"/>
              </w:tabs>
              <w:spacing w:before="40"/>
              <w:ind w:left="1418" w:hanging="1418"/>
              <w:rPr>
                <w:lang w:val="ru-RU"/>
              </w:rPr>
            </w:pPr>
          </w:p>
        </w:tc>
        <w:tc>
          <w:tcPr>
            <w:tcW w:w="3528" w:type="pct"/>
          </w:tcPr>
          <w:p w14:paraId="50A3A9F5" w14:textId="77777777" w:rsidR="006A77B7" w:rsidRPr="000D039F" w:rsidRDefault="006A77B7" w:rsidP="002B408A">
            <w:pPr>
              <w:tabs>
                <w:tab w:val="clear" w:pos="1134"/>
              </w:tabs>
              <w:spacing w:before="40"/>
              <w:jc w:val="left"/>
              <w:rPr>
                <w:lang w:val="ru-RU"/>
              </w:rPr>
            </w:pPr>
          </w:p>
        </w:tc>
      </w:tr>
      <w:tr w:rsidR="006A77B7" w:rsidRPr="000D039F" w14:paraId="38467EF2" w14:textId="77777777" w:rsidTr="006A77B7">
        <w:trPr>
          <w:trHeight w:val="285"/>
        </w:trPr>
        <w:tc>
          <w:tcPr>
            <w:tcW w:w="809" w:type="pct"/>
          </w:tcPr>
          <w:p w14:paraId="59D86F25" w14:textId="7DC31F3A" w:rsidR="006A77B7" w:rsidRPr="000D039F" w:rsidRDefault="006A77B7" w:rsidP="002B408A">
            <w:pPr>
              <w:tabs>
                <w:tab w:val="clear" w:pos="1134"/>
              </w:tabs>
              <w:spacing w:before="40"/>
              <w:ind w:left="1418" w:hanging="1418"/>
              <w:rPr>
                <w:lang w:val="ru-RU"/>
              </w:rPr>
            </w:pPr>
            <w:r w:rsidRPr="000D039F">
              <w:rPr>
                <w:lang w:val="ru-RU"/>
              </w:rPr>
              <w:t>XBT</w:t>
            </w:r>
          </w:p>
        </w:tc>
        <w:tc>
          <w:tcPr>
            <w:tcW w:w="663" w:type="pct"/>
          </w:tcPr>
          <w:p w14:paraId="5F2CCA69" w14:textId="77777777" w:rsidR="006A77B7" w:rsidRPr="000D039F" w:rsidRDefault="006A77B7" w:rsidP="002B408A">
            <w:pPr>
              <w:tabs>
                <w:tab w:val="clear" w:pos="1134"/>
              </w:tabs>
              <w:spacing w:before="40"/>
              <w:ind w:left="1418" w:hanging="1418"/>
              <w:rPr>
                <w:lang w:val="ru-RU"/>
              </w:rPr>
            </w:pPr>
          </w:p>
        </w:tc>
        <w:tc>
          <w:tcPr>
            <w:tcW w:w="3528" w:type="pct"/>
          </w:tcPr>
          <w:p w14:paraId="545E1488" w14:textId="3EB6C4E6" w:rsidR="006A77B7" w:rsidRPr="000D039F" w:rsidRDefault="006A77B7" w:rsidP="002B408A">
            <w:pPr>
              <w:tabs>
                <w:tab w:val="clear" w:pos="1134"/>
              </w:tabs>
              <w:spacing w:before="40"/>
              <w:jc w:val="left"/>
              <w:rPr>
                <w:lang w:val="ru-RU"/>
              </w:rPr>
            </w:pPr>
            <w:r w:rsidRPr="000D039F">
              <w:rPr>
                <w:lang w:val="ru-RU"/>
              </w:rPr>
              <w:t>Невозвращаемый батитермограф</w:t>
            </w:r>
          </w:p>
        </w:tc>
      </w:tr>
      <w:tr w:rsidR="006A77B7" w:rsidRPr="000D039F" w14:paraId="04CD86EB" w14:textId="77777777" w:rsidTr="006A77B7">
        <w:trPr>
          <w:trHeight w:val="285"/>
        </w:trPr>
        <w:tc>
          <w:tcPr>
            <w:tcW w:w="809" w:type="pct"/>
          </w:tcPr>
          <w:p w14:paraId="449FFC13" w14:textId="5BBD9ED7" w:rsidR="006A77B7" w:rsidRPr="000D039F" w:rsidRDefault="006A77B7" w:rsidP="002B408A">
            <w:pPr>
              <w:tabs>
                <w:tab w:val="clear" w:pos="1134"/>
              </w:tabs>
              <w:spacing w:before="40"/>
              <w:ind w:left="1418" w:hanging="1418"/>
              <w:rPr>
                <w:lang w:val="ru-RU"/>
              </w:rPr>
            </w:pPr>
            <w:r w:rsidRPr="000D039F">
              <w:rPr>
                <w:lang w:val="ru-RU"/>
              </w:rPr>
              <w:t>XRI</w:t>
            </w:r>
          </w:p>
        </w:tc>
        <w:tc>
          <w:tcPr>
            <w:tcW w:w="663" w:type="pct"/>
          </w:tcPr>
          <w:p w14:paraId="48964243" w14:textId="77777777" w:rsidR="006A77B7" w:rsidRPr="000D039F" w:rsidRDefault="006A77B7" w:rsidP="002B408A">
            <w:pPr>
              <w:tabs>
                <w:tab w:val="clear" w:pos="1134"/>
              </w:tabs>
              <w:spacing w:before="40"/>
              <w:ind w:left="1418" w:hanging="1418"/>
              <w:rPr>
                <w:lang w:val="ru-RU"/>
              </w:rPr>
            </w:pPr>
          </w:p>
        </w:tc>
        <w:tc>
          <w:tcPr>
            <w:tcW w:w="3528" w:type="pct"/>
          </w:tcPr>
          <w:p w14:paraId="4778EA9E" w14:textId="08778A6C" w:rsidR="006A77B7" w:rsidRPr="000D039F" w:rsidRDefault="006A77B7" w:rsidP="002B408A">
            <w:pPr>
              <w:tabs>
                <w:tab w:val="clear" w:pos="1134"/>
              </w:tabs>
              <w:spacing w:before="40"/>
              <w:jc w:val="left"/>
              <w:rPr>
                <w:lang w:val="ru-RU"/>
              </w:rPr>
            </w:pPr>
            <w:r w:rsidRPr="000D039F">
              <w:rPr>
                <w:lang w:val="ru-RU"/>
              </w:rPr>
              <w:t>X-Ray Imager</w:t>
            </w:r>
          </w:p>
        </w:tc>
      </w:tr>
      <w:tr w:rsidR="006A77B7" w:rsidRPr="000D039F" w14:paraId="735521F1" w14:textId="77777777" w:rsidTr="006A77B7">
        <w:trPr>
          <w:trHeight w:val="285"/>
        </w:trPr>
        <w:tc>
          <w:tcPr>
            <w:tcW w:w="809" w:type="pct"/>
          </w:tcPr>
          <w:p w14:paraId="4080B461" w14:textId="24041D01" w:rsidR="006A77B7" w:rsidRPr="000D039F" w:rsidRDefault="006A77B7" w:rsidP="002B408A">
            <w:pPr>
              <w:tabs>
                <w:tab w:val="clear" w:pos="1134"/>
              </w:tabs>
              <w:spacing w:before="40"/>
              <w:ind w:left="1418" w:hanging="1418"/>
              <w:rPr>
                <w:lang w:val="ru-RU"/>
              </w:rPr>
            </w:pPr>
            <w:r w:rsidRPr="000D039F">
              <w:rPr>
                <w:lang w:val="ru-RU"/>
              </w:rPr>
              <w:t>XRS</w:t>
            </w:r>
          </w:p>
        </w:tc>
        <w:tc>
          <w:tcPr>
            <w:tcW w:w="663" w:type="pct"/>
          </w:tcPr>
          <w:p w14:paraId="2494BA7E" w14:textId="77777777" w:rsidR="006A77B7" w:rsidRPr="000D039F" w:rsidRDefault="006A77B7" w:rsidP="002B408A">
            <w:pPr>
              <w:tabs>
                <w:tab w:val="clear" w:pos="1134"/>
              </w:tabs>
              <w:spacing w:before="40"/>
              <w:ind w:left="1418" w:hanging="1418"/>
              <w:rPr>
                <w:lang w:val="ru-RU"/>
              </w:rPr>
            </w:pPr>
          </w:p>
        </w:tc>
        <w:tc>
          <w:tcPr>
            <w:tcW w:w="3528" w:type="pct"/>
          </w:tcPr>
          <w:p w14:paraId="78C331A9" w14:textId="63802651" w:rsidR="006A77B7" w:rsidRPr="000D039F" w:rsidRDefault="006A77B7" w:rsidP="002B408A">
            <w:pPr>
              <w:tabs>
                <w:tab w:val="clear" w:pos="1134"/>
              </w:tabs>
              <w:spacing w:before="40"/>
              <w:jc w:val="left"/>
              <w:rPr>
                <w:lang w:val="ru-RU"/>
              </w:rPr>
            </w:pPr>
            <w:r w:rsidRPr="000D039F">
              <w:rPr>
                <w:lang w:val="ru-RU"/>
              </w:rPr>
              <w:t>Датчик солнечного (рентгеновского) излучения</w:t>
            </w:r>
          </w:p>
        </w:tc>
      </w:tr>
      <w:tr w:rsidR="006A77B7" w:rsidRPr="000D039F" w14:paraId="3C9A8968" w14:textId="77777777" w:rsidTr="006A77B7">
        <w:trPr>
          <w:trHeight w:val="285"/>
        </w:trPr>
        <w:tc>
          <w:tcPr>
            <w:tcW w:w="809" w:type="pct"/>
          </w:tcPr>
          <w:p w14:paraId="7F82A999" w14:textId="77777777" w:rsidR="006A77B7" w:rsidRPr="000D039F" w:rsidRDefault="006A77B7" w:rsidP="002B408A">
            <w:pPr>
              <w:tabs>
                <w:tab w:val="clear" w:pos="1134"/>
              </w:tabs>
              <w:spacing w:before="40"/>
              <w:ind w:left="1418" w:hanging="1418"/>
              <w:rPr>
                <w:lang w:val="ru-RU"/>
              </w:rPr>
            </w:pPr>
          </w:p>
        </w:tc>
        <w:tc>
          <w:tcPr>
            <w:tcW w:w="663" w:type="pct"/>
          </w:tcPr>
          <w:p w14:paraId="52B155A1" w14:textId="77777777" w:rsidR="006A77B7" w:rsidRPr="000D039F" w:rsidRDefault="006A77B7" w:rsidP="002B408A">
            <w:pPr>
              <w:tabs>
                <w:tab w:val="clear" w:pos="1134"/>
              </w:tabs>
              <w:spacing w:before="40"/>
              <w:ind w:left="1418" w:hanging="1418"/>
              <w:rPr>
                <w:lang w:val="ru-RU"/>
              </w:rPr>
            </w:pPr>
          </w:p>
        </w:tc>
        <w:tc>
          <w:tcPr>
            <w:tcW w:w="3528" w:type="pct"/>
          </w:tcPr>
          <w:p w14:paraId="782EF5D9" w14:textId="77777777" w:rsidR="006A77B7" w:rsidRPr="000D039F" w:rsidRDefault="006A77B7" w:rsidP="002B408A">
            <w:pPr>
              <w:tabs>
                <w:tab w:val="clear" w:pos="1134"/>
              </w:tabs>
              <w:spacing w:before="40"/>
              <w:jc w:val="left"/>
              <w:rPr>
                <w:lang w:val="ru-RU"/>
              </w:rPr>
            </w:pPr>
          </w:p>
        </w:tc>
      </w:tr>
      <w:tr w:rsidR="006A77B7" w:rsidRPr="000D039F" w14:paraId="293B58AF" w14:textId="77777777" w:rsidTr="006A77B7">
        <w:trPr>
          <w:trHeight w:val="285"/>
        </w:trPr>
        <w:tc>
          <w:tcPr>
            <w:tcW w:w="809" w:type="pct"/>
          </w:tcPr>
          <w:p w14:paraId="0E4F36A7" w14:textId="357F2267" w:rsidR="006A77B7" w:rsidRPr="000D039F" w:rsidRDefault="006A77B7" w:rsidP="002B408A">
            <w:pPr>
              <w:tabs>
                <w:tab w:val="clear" w:pos="1134"/>
              </w:tabs>
              <w:spacing w:before="40"/>
              <w:ind w:left="1418" w:hanging="1418"/>
              <w:rPr>
                <w:lang w:val="ru-RU"/>
              </w:rPr>
            </w:pPr>
            <w:r w:rsidRPr="000D039F">
              <w:rPr>
                <w:b/>
                <w:bCs/>
                <w:lang w:val="ru-RU"/>
              </w:rPr>
              <w:t>Y</w:t>
            </w:r>
          </w:p>
        </w:tc>
        <w:tc>
          <w:tcPr>
            <w:tcW w:w="663" w:type="pct"/>
          </w:tcPr>
          <w:p w14:paraId="0FF06A21" w14:textId="77777777" w:rsidR="006A77B7" w:rsidRPr="000D039F" w:rsidRDefault="006A77B7" w:rsidP="002B408A">
            <w:pPr>
              <w:tabs>
                <w:tab w:val="clear" w:pos="1134"/>
              </w:tabs>
              <w:spacing w:before="40"/>
              <w:ind w:left="1418" w:hanging="1418"/>
              <w:rPr>
                <w:lang w:val="ru-RU"/>
              </w:rPr>
            </w:pPr>
          </w:p>
        </w:tc>
        <w:tc>
          <w:tcPr>
            <w:tcW w:w="3528" w:type="pct"/>
          </w:tcPr>
          <w:p w14:paraId="15243614" w14:textId="77777777" w:rsidR="006A77B7" w:rsidRPr="000D039F" w:rsidRDefault="006A77B7" w:rsidP="002B408A">
            <w:pPr>
              <w:tabs>
                <w:tab w:val="clear" w:pos="1134"/>
              </w:tabs>
              <w:spacing w:before="40"/>
              <w:jc w:val="left"/>
              <w:rPr>
                <w:lang w:val="ru-RU"/>
              </w:rPr>
            </w:pPr>
          </w:p>
        </w:tc>
      </w:tr>
      <w:tr w:rsidR="006A77B7" w:rsidRPr="000D039F" w14:paraId="6B3608D7" w14:textId="77777777" w:rsidTr="006A77B7">
        <w:trPr>
          <w:trHeight w:val="285"/>
        </w:trPr>
        <w:tc>
          <w:tcPr>
            <w:tcW w:w="809" w:type="pct"/>
          </w:tcPr>
          <w:p w14:paraId="2C96D8EE" w14:textId="31A5F7A5" w:rsidR="006A77B7" w:rsidRPr="000D039F" w:rsidRDefault="006A77B7" w:rsidP="002B408A">
            <w:pPr>
              <w:tabs>
                <w:tab w:val="clear" w:pos="1134"/>
              </w:tabs>
              <w:spacing w:before="40"/>
              <w:ind w:left="1418" w:hanging="1418"/>
              <w:rPr>
                <w:lang w:val="ru-RU"/>
              </w:rPr>
            </w:pPr>
            <w:r w:rsidRPr="000D039F">
              <w:rPr>
                <w:lang w:val="ru-RU"/>
              </w:rPr>
              <w:t>yr</w:t>
            </w:r>
          </w:p>
        </w:tc>
        <w:tc>
          <w:tcPr>
            <w:tcW w:w="663" w:type="pct"/>
          </w:tcPr>
          <w:p w14:paraId="320CF0FD" w14:textId="28839501" w:rsidR="006A77B7" w:rsidRPr="000D039F" w:rsidRDefault="006A77B7" w:rsidP="002B408A">
            <w:pPr>
              <w:tabs>
                <w:tab w:val="clear" w:pos="1134"/>
              </w:tabs>
              <w:spacing w:before="40"/>
              <w:ind w:left="1418" w:hanging="1418"/>
              <w:rPr>
                <w:lang w:val="ru-RU"/>
              </w:rPr>
            </w:pPr>
            <w:r w:rsidRPr="000D039F">
              <w:rPr>
                <w:lang w:val="ru-RU"/>
              </w:rPr>
              <w:t>г.</w:t>
            </w:r>
          </w:p>
        </w:tc>
        <w:tc>
          <w:tcPr>
            <w:tcW w:w="3528" w:type="pct"/>
          </w:tcPr>
          <w:p w14:paraId="3585DB2C" w14:textId="0B349371" w:rsidR="006A77B7" w:rsidRPr="000D039F" w:rsidRDefault="006A77B7" w:rsidP="002B408A">
            <w:pPr>
              <w:tabs>
                <w:tab w:val="clear" w:pos="1134"/>
              </w:tabs>
              <w:spacing w:before="40"/>
              <w:jc w:val="left"/>
              <w:rPr>
                <w:lang w:val="ru-RU"/>
              </w:rPr>
            </w:pPr>
            <w:r w:rsidRPr="000D039F">
              <w:rPr>
                <w:lang w:val="ru-RU"/>
              </w:rPr>
              <w:t>Год</w:t>
            </w:r>
          </w:p>
        </w:tc>
      </w:tr>
      <w:tr w:rsidR="006A77B7" w:rsidRPr="000D039F" w14:paraId="5752F5E5" w14:textId="77777777" w:rsidTr="006A77B7">
        <w:trPr>
          <w:trHeight w:val="285"/>
        </w:trPr>
        <w:tc>
          <w:tcPr>
            <w:tcW w:w="809" w:type="pct"/>
          </w:tcPr>
          <w:p w14:paraId="78DFBE39" w14:textId="77777777" w:rsidR="006A77B7" w:rsidRPr="000D039F" w:rsidRDefault="006A77B7" w:rsidP="002B408A">
            <w:pPr>
              <w:tabs>
                <w:tab w:val="clear" w:pos="1134"/>
              </w:tabs>
              <w:spacing w:before="40"/>
              <w:ind w:left="1418" w:hanging="1418"/>
              <w:rPr>
                <w:lang w:val="ru-RU"/>
              </w:rPr>
            </w:pPr>
          </w:p>
        </w:tc>
        <w:tc>
          <w:tcPr>
            <w:tcW w:w="663" w:type="pct"/>
          </w:tcPr>
          <w:p w14:paraId="3A919448" w14:textId="77777777" w:rsidR="006A77B7" w:rsidRPr="000D039F" w:rsidRDefault="006A77B7" w:rsidP="002B408A">
            <w:pPr>
              <w:tabs>
                <w:tab w:val="clear" w:pos="1134"/>
              </w:tabs>
              <w:spacing w:before="40"/>
              <w:ind w:left="1418" w:hanging="1418"/>
              <w:rPr>
                <w:lang w:val="ru-RU"/>
              </w:rPr>
            </w:pPr>
          </w:p>
        </w:tc>
        <w:tc>
          <w:tcPr>
            <w:tcW w:w="3528" w:type="pct"/>
          </w:tcPr>
          <w:p w14:paraId="7DF2667E" w14:textId="77777777" w:rsidR="006A77B7" w:rsidRPr="000D039F" w:rsidRDefault="006A77B7" w:rsidP="002B408A">
            <w:pPr>
              <w:tabs>
                <w:tab w:val="clear" w:pos="1134"/>
              </w:tabs>
              <w:spacing w:before="40"/>
              <w:jc w:val="left"/>
              <w:rPr>
                <w:lang w:val="ru-RU"/>
              </w:rPr>
            </w:pPr>
          </w:p>
        </w:tc>
      </w:tr>
      <w:tr w:rsidR="006A77B7" w:rsidRPr="000D039F" w14:paraId="42CBE026" w14:textId="77777777" w:rsidTr="006A77B7">
        <w:trPr>
          <w:trHeight w:val="285"/>
        </w:trPr>
        <w:tc>
          <w:tcPr>
            <w:tcW w:w="809" w:type="pct"/>
          </w:tcPr>
          <w:p w14:paraId="4812E65B" w14:textId="4F4BD3AD" w:rsidR="006A77B7" w:rsidRPr="000D039F" w:rsidRDefault="006A77B7" w:rsidP="002B408A">
            <w:pPr>
              <w:tabs>
                <w:tab w:val="clear" w:pos="1134"/>
              </w:tabs>
              <w:spacing w:before="40"/>
              <w:ind w:left="1418" w:hanging="1418"/>
              <w:rPr>
                <w:lang w:val="ru-RU"/>
              </w:rPr>
            </w:pPr>
            <w:r w:rsidRPr="000D039F">
              <w:rPr>
                <w:b/>
                <w:bCs/>
                <w:lang w:val="ru-RU"/>
              </w:rPr>
              <w:t>Z</w:t>
            </w:r>
          </w:p>
        </w:tc>
        <w:tc>
          <w:tcPr>
            <w:tcW w:w="663" w:type="pct"/>
          </w:tcPr>
          <w:p w14:paraId="181C0BCD" w14:textId="77777777" w:rsidR="006A77B7" w:rsidRPr="000D039F" w:rsidRDefault="006A77B7" w:rsidP="002B408A">
            <w:pPr>
              <w:tabs>
                <w:tab w:val="clear" w:pos="1134"/>
              </w:tabs>
              <w:spacing w:before="40"/>
              <w:ind w:left="1418" w:hanging="1418"/>
              <w:rPr>
                <w:lang w:val="ru-RU"/>
              </w:rPr>
            </w:pPr>
          </w:p>
        </w:tc>
        <w:tc>
          <w:tcPr>
            <w:tcW w:w="3528" w:type="pct"/>
          </w:tcPr>
          <w:p w14:paraId="06FD69AE" w14:textId="77777777" w:rsidR="006A77B7" w:rsidRPr="000D039F" w:rsidRDefault="006A77B7" w:rsidP="002B408A">
            <w:pPr>
              <w:tabs>
                <w:tab w:val="clear" w:pos="1134"/>
              </w:tabs>
              <w:spacing w:before="40"/>
              <w:jc w:val="left"/>
              <w:rPr>
                <w:lang w:val="ru-RU"/>
              </w:rPr>
            </w:pPr>
          </w:p>
        </w:tc>
      </w:tr>
      <w:tr w:rsidR="006A77B7" w:rsidRPr="000D039F" w14:paraId="113E3694" w14:textId="77777777" w:rsidTr="006A77B7">
        <w:trPr>
          <w:trHeight w:val="285"/>
        </w:trPr>
        <w:tc>
          <w:tcPr>
            <w:tcW w:w="809" w:type="pct"/>
          </w:tcPr>
          <w:p w14:paraId="05E1FA90" w14:textId="7E52A68A" w:rsidR="006A77B7" w:rsidRPr="000D039F" w:rsidRDefault="006A77B7" w:rsidP="002B408A">
            <w:pPr>
              <w:tabs>
                <w:tab w:val="clear" w:pos="1134"/>
              </w:tabs>
              <w:spacing w:before="40"/>
              <w:ind w:left="1418" w:hanging="1418"/>
              <w:rPr>
                <w:lang w:val="ru-RU"/>
              </w:rPr>
            </w:pPr>
            <w:r w:rsidRPr="000D039F">
              <w:rPr>
                <w:lang w:val="ru-RU"/>
              </w:rPr>
              <w:t>Z</w:t>
            </w:r>
          </w:p>
        </w:tc>
        <w:tc>
          <w:tcPr>
            <w:tcW w:w="663" w:type="pct"/>
          </w:tcPr>
          <w:p w14:paraId="4956276D" w14:textId="77777777" w:rsidR="006A77B7" w:rsidRPr="000D039F" w:rsidRDefault="006A77B7" w:rsidP="002B408A">
            <w:pPr>
              <w:tabs>
                <w:tab w:val="clear" w:pos="1134"/>
              </w:tabs>
              <w:spacing w:before="40"/>
              <w:ind w:left="1418" w:hanging="1418"/>
              <w:rPr>
                <w:lang w:val="ru-RU"/>
              </w:rPr>
            </w:pPr>
          </w:p>
        </w:tc>
        <w:tc>
          <w:tcPr>
            <w:tcW w:w="3528" w:type="pct"/>
          </w:tcPr>
          <w:p w14:paraId="09335485" w14:textId="6A6EED3D" w:rsidR="006A77B7" w:rsidRPr="000D039F" w:rsidRDefault="006A77B7" w:rsidP="002B408A">
            <w:pPr>
              <w:tabs>
                <w:tab w:val="clear" w:pos="1134"/>
              </w:tabs>
              <w:spacing w:before="40"/>
              <w:jc w:val="left"/>
              <w:rPr>
                <w:lang w:val="ru-RU"/>
              </w:rPr>
            </w:pPr>
            <w:r w:rsidRPr="000D039F">
              <w:rPr>
                <w:lang w:val="ru-RU"/>
              </w:rPr>
              <w:t>Общепринятая аббревиатура в отношении времени по гринвичскому меридиану или всемирного времени</w:t>
            </w:r>
          </w:p>
        </w:tc>
      </w:tr>
    </w:tbl>
    <w:p w14:paraId="48D008C3" w14:textId="77777777" w:rsidR="002B408A" w:rsidRPr="000D039F" w:rsidRDefault="002B408A" w:rsidP="009F74D2">
      <w:pPr>
        <w:tabs>
          <w:tab w:val="clear" w:pos="1134"/>
        </w:tabs>
        <w:spacing w:before="240"/>
        <w:ind w:left="1418" w:hanging="1418"/>
        <w:rPr>
          <w:b/>
          <w:bCs/>
          <w:lang w:val="ru-RU"/>
        </w:rPr>
      </w:pPr>
    </w:p>
    <w:p w14:paraId="1F6FAC1F" w14:textId="77777777" w:rsidR="002B408A" w:rsidRPr="000D039F" w:rsidRDefault="002B408A" w:rsidP="009F74D2">
      <w:pPr>
        <w:tabs>
          <w:tab w:val="clear" w:pos="1134"/>
        </w:tabs>
        <w:spacing w:before="240"/>
        <w:ind w:left="1418" w:hanging="1418"/>
        <w:rPr>
          <w:b/>
          <w:bCs/>
          <w:lang w:val="ru-RU"/>
        </w:rPr>
      </w:pPr>
    </w:p>
    <w:p w14:paraId="702EC454" w14:textId="77777777" w:rsidR="002B408A" w:rsidRPr="000D039F" w:rsidRDefault="002B408A" w:rsidP="009F74D2">
      <w:pPr>
        <w:tabs>
          <w:tab w:val="clear" w:pos="1134"/>
        </w:tabs>
        <w:spacing w:before="240"/>
        <w:ind w:left="1418" w:hanging="1418"/>
        <w:rPr>
          <w:b/>
          <w:bCs/>
          <w:lang w:val="ru-RU"/>
        </w:rPr>
      </w:pPr>
    </w:p>
    <w:p w14:paraId="18153BBB" w14:textId="77777777" w:rsidR="002B408A" w:rsidRPr="000D039F" w:rsidRDefault="002B408A" w:rsidP="009F74D2">
      <w:pPr>
        <w:tabs>
          <w:tab w:val="clear" w:pos="1134"/>
        </w:tabs>
        <w:spacing w:before="240"/>
        <w:ind w:left="1418" w:hanging="1418"/>
        <w:rPr>
          <w:b/>
          <w:bCs/>
          <w:lang w:val="ru-RU"/>
        </w:rPr>
      </w:pPr>
    </w:p>
    <w:p w14:paraId="64B93878" w14:textId="77777777" w:rsidR="00D447B8" w:rsidRPr="000D039F" w:rsidRDefault="00D447B8" w:rsidP="00D447B8">
      <w:pPr>
        <w:spacing w:before="0"/>
        <w:rPr>
          <w:sz w:val="16"/>
          <w:szCs w:val="16"/>
          <w:lang w:val="ru-RU"/>
        </w:rPr>
      </w:pPr>
      <w:r w:rsidRPr="000D039F">
        <w:rPr>
          <w:lang w:val="ru-RU"/>
        </w:rPr>
        <w:br w:type="page"/>
      </w:r>
    </w:p>
    <w:p w14:paraId="2240E408" w14:textId="57A113F0" w:rsidR="00E33FD8" w:rsidRPr="000D039F" w:rsidRDefault="00B055F1" w:rsidP="00B055F1">
      <w:pPr>
        <w:pStyle w:val="Heading2"/>
        <w:rPr>
          <w:lang w:val="ru-RU"/>
        </w:rPr>
      </w:pPr>
      <w:bookmarkStart w:id="418" w:name="_Toc236238871"/>
      <w:bookmarkStart w:id="419" w:name="_Toc236299133"/>
      <w:r w:rsidRPr="000D039F">
        <w:rPr>
          <w:lang w:val="ru-RU"/>
        </w:rPr>
        <w:lastRenderedPageBreak/>
        <w:t>A.2</w:t>
      </w:r>
      <w:r w:rsidRPr="000D039F">
        <w:rPr>
          <w:lang w:val="ru-RU"/>
        </w:rPr>
        <w:tab/>
      </w:r>
      <w:r w:rsidR="006F4F7A" w:rsidRPr="000D039F">
        <w:rPr>
          <w:lang w:val="ru-RU"/>
        </w:rPr>
        <w:t>Другие сокращения и аббревиатуры, используемые в данном Справочнике</w:t>
      </w:r>
      <w:bookmarkEnd w:id="418"/>
      <w:bookmarkEnd w:id="419"/>
    </w:p>
    <w:p w14:paraId="0DCB3222" w14:textId="77777777" w:rsidR="00EE250C" w:rsidRPr="000D039F" w:rsidRDefault="00EE250C" w:rsidP="00EE250C">
      <w:pPr>
        <w:rPr>
          <w:lang w:val="ru-RU"/>
        </w:rPr>
      </w:pPr>
      <w:r w:rsidRPr="000D039F">
        <w:rPr>
          <w:lang w:val="ru-RU"/>
        </w:rPr>
        <w:t>КМЛ</w:t>
      </w:r>
      <w:r w:rsidRPr="000D039F">
        <w:rPr>
          <w:lang w:val="ru-RU"/>
        </w:rPr>
        <w:tab/>
        <w:t>Коммерческие микроволновые линии</w:t>
      </w:r>
    </w:p>
    <w:p w14:paraId="474F002B" w14:textId="77777777" w:rsidR="00EE250C" w:rsidRPr="000D039F" w:rsidRDefault="00EE250C" w:rsidP="00EE250C">
      <w:pPr>
        <w:rPr>
          <w:lang w:val="ru-RU"/>
        </w:rPr>
      </w:pPr>
      <w:r w:rsidRPr="000D039F">
        <w:rPr>
          <w:lang w:val="ru-RU"/>
        </w:rPr>
        <w:t>ДВЧ</w:t>
      </w:r>
      <w:r w:rsidRPr="000D039F">
        <w:rPr>
          <w:lang w:val="ru-RU"/>
        </w:rPr>
        <w:tab/>
        <w:t xml:space="preserve">Динамический выбор частоты </w:t>
      </w:r>
    </w:p>
    <w:p w14:paraId="3CC645D7" w14:textId="77777777" w:rsidR="00EE250C" w:rsidRPr="000D039F" w:rsidRDefault="00EE250C" w:rsidP="00EE250C">
      <w:pPr>
        <w:rPr>
          <w:lang w:val="ru-RU"/>
        </w:rPr>
      </w:pPr>
      <w:r w:rsidRPr="000D039F">
        <w:rPr>
          <w:lang w:val="ru-RU"/>
        </w:rPr>
        <w:t>ТЭС</w:t>
      </w:r>
      <w:r w:rsidRPr="000D039F">
        <w:rPr>
          <w:lang w:val="ru-RU"/>
        </w:rPr>
        <w:tab/>
        <w:t>Томография по электрическому сопротивлению</w:t>
      </w:r>
    </w:p>
    <w:p w14:paraId="1D72293E" w14:textId="77777777" w:rsidR="00EE250C" w:rsidRPr="000D039F" w:rsidRDefault="00EE250C" w:rsidP="00EE250C">
      <w:pPr>
        <w:rPr>
          <w:lang w:val="ru-RU"/>
        </w:rPr>
      </w:pPr>
      <w:r w:rsidRPr="000D039F">
        <w:rPr>
          <w:lang w:val="ru-RU"/>
        </w:rPr>
        <w:t>ЭГ-КРЧ</w:t>
      </w:r>
      <w:r w:rsidRPr="000D039F">
        <w:rPr>
          <w:lang w:val="ru-RU"/>
        </w:rPr>
        <w:tab/>
        <w:t xml:space="preserve">Экспертная группа по координации радиочастот </w:t>
      </w:r>
    </w:p>
    <w:p w14:paraId="3FA4E4B9" w14:textId="77777777" w:rsidR="00EE250C" w:rsidRPr="000D039F" w:rsidRDefault="00EE250C" w:rsidP="00EE250C">
      <w:pPr>
        <w:rPr>
          <w:lang w:val="ru-RU"/>
        </w:rPr>
      </w:pPr>
      <w:r w:rsidRPr="000D039F">
        <w:rPr>
          <w:lang w:val="ru-RU"/>
        </w:rPr>
        <w:t>ГСНК</w:t>
      </w:r>
      <w:r w:rsidRPr="000D039F">
        <w:rPr>
          <w:lang w:val="ru-RU"/>
        </w:rPr>
        <w:tab/>
        <w:t xml:space="preserve">Глобальная система наблюдений за климатом </w:t>
      </w:r>
    </w:p>
    <w:p w14:paraId="33E765B3" w14:textId="77777777" w:rsidR="00EE250C" w:rsidRPr="000D039F" w:rsidRDefault="00EE250C" w:rsidP="00EE250C">
      <w:pPr>
        <w:rPr>
          <w:lang w:val="ru-RU"/>
        </w:rPr>
      </w:pPr>
      <w:r w:rsidRPr="000D039F">
        <w:rPr>
          <w:lang w:val="ru-RU"/>
        </w:rPr>
        <w:t>GRB</w:t>
      </w:r>
      <w:r w:rsidRPr="000D039F">
        <w:rPr>
          <w:lang w:val="ru-RU"/>
        </w:rPr>
        <w:tab/>
        <w:t xml:space="preserve">Служба ГОЕС ReBroadcast </w:t>
      </w:r>
    </w:p>
    <w:p w14:paraId="4F354B5C" w14:textId="77777777" w:rsidR="00EE250C" w:rsidRPr="000D039F" w:rsidRDefault="00EE250C" w:rsidP="00EE250C">
      <w:pPr>
        <w:rPr>
          <w:lang w:val="ru-RU"/>
        </w:rPr>
      </w:pPr>
      <w:r w:rsidRPr="000D039F">
        <w:rPr>
          <w:lang w:val="ru-RU"/>
        </w:rPr>
        <w:t>ГСО</w:t>
      </w:r>
      <w:r w:rsidRPr="000D039F">
        <w:rPr>
          <w:lang w:val="ru-RU"/>
        </w:rPr>
        <w:tab/>
        <w:t xml:space="preserve">Геостационарная орбита </w:t>
      </w:r>
    </w:p>
    <w:p w14:paraId="4A98DF43" w14:textId="77777777" w:rsidR="00EE250C" w:rsidRPr="000D039F" w:rsidRDefault="00EE250C" w:rsidP="00EE250C">
      <w:pPr>
        <w:rPr>
          <w:lang w:val="ru-RU"/>
        </w:rPr>
      </w:pPr>
      <w:r w:rsidRPr="000D039F">
        <w:rPr>
          <w:lang w:val="ru-RU"/>
        </w:rPr>
        <w:t>ХРИТ</w:t>
      </w:r>
      <w:r w:rsidRPr="000D039F">
        <w:rPr>
          <w:lang w:val="ru-RU"/>
        </w:rPr>
        <w:tab/>
        <w:t xml:space="preserve">Высокоскоростная/низкоскоростная передача информация </w:t>
      </w:r>
    </w:p>
    <w:p w14:paraId="65B9FB2F" w14:textId="77777777" w:rsidR="00EE250C" w:rsidRPr="000D039F" w:rsidRDefault="00EE250C" w:rsidP="00EE250C">
      <w:pPr>
        <w:rPr>
          <w:lang w:val="ru-RU"/>
        </w:rPr>
      </w:pPr>
      <w:r w:rsidRPr="000D039F">
        <w:rPr>
          <w:lang w:val="ru-RU"/>
        </w:rPr>
        <w:t>МПС</w:t>
      </w:r>
      <w:r w:rsidRPr="000D039F">
        <w:rPr>
          <w:lang w:val="ru-RU"/>
        </w:rPr>
        <w:tab/>
        <w:t>Межпланетные сцинтилляции</w:t>
      </w:r>
    </w:p>
    <w:p w14:paraId="2AE61EDB" w14:textId="77777777" w:rsidR="00EE250C" w:rsidRPr="000D039F" w:rsidRDefault="00EE250C" w:rsidP="00EE250C">
      <w:pPr>
        <w:rPr>
          <w:lang w:val="ru-RU"/>
        </w:rPr>
      </w:pPr>
      <w:r w:rsidRPr="000D039F">
        <w:rPr>
          <w:lang w:val="ru-RU"/>
        </w:rPr>
        <w:t>ОПСС</w:t>
      </w:r>
      <w:r w:rsidRPr="000D039F">
        <w:rPr>
          <w:lang w:val="ru-RU"/>
        </w:rPr>
        <w:tab/>
        <w:t xml:space="preserve">Объединенная полярная спутниковая система </w:t>
      </w:r>
    </w:p>
    <w:p w14:paraId="593A76CC" w14:textId="77777777" w:rsidR="00EE250C" w:rsidRPr="000D039F" w:rsidRDefault="00EE250C" w:rsidP="00EE250C">
      <w:pPr>
        <w:rPr>
          <w:lang w:val="ru-RU"/>
        </w:rPr>
      </w:pPr>
      <w:r w:rsidRPr="000D039F">
        <w:rPr>
          <w:lang w:val="ru-RU"/>
        </w:rPr>
        <w:t>СОМ</w:t>
      </w:r>
      <w:r w:rsidRPr="000D039F">
        <w:rPr>
          <w:lang w:val="ru-RU"/>
        </w:rPr>
        <w:tab/>
        <w:t xml:space="preserve">Системы обнаружения молний </w:t>
      </w:r>
    </w:p>
    <w:p w14:paraId="32EC55A3" w14:textId="77777777" w:rsidR="00EE250C" w:rsidRPr="000D039F" w:rsidRDefault="00EE250C" w:rsidP="00EE250C">
      <w:pPr>
        <w:rPr>
          <w:lang w:val="ru-RU"/>
        </w:rPr>
      </w:pPr>
      <w:r w:rsidRPr="000D039F">
        <w:rPr>
          <w:lang w:val="ru-RU"/>
        </w:rPr>
        <w:t>СКГ</w:t>
      </w:r>
      <w:r w:rsidRPr="000D039F">
        <w:rPr>
          <w:lang w:val="ru-RU"/>
        </w:rPr>
        <w:tab/>
        <w:t xml:space="preserve">Система картирования грозопоражаемости </w:t>
      </w:r>
    </w:p>
    <w:p w14:paraId="2F9E2CC7" w14:textId="77777777" w:rsidR="00EE250C" w:rsidRPr="000D039F" w:rsidRDefault="00EE250C" w:rsidP="00EE250C">
      <w:pPr>
        <w:rPr>
          <w:lang w:val="ru-RU"/>
        </w:rPr>
      </w:pPr>
      <w:r w:rsidRPr="000D039F">
        <w:rPr>
          <w:lang w:val="ru-RU"/>
        </w:rPr>
        <w:t>НГСО</w:t>
      </w:r>
      <w:r w:rsidRPr="000D039F">
        <w:rPr>
          <w:lang w:val="ru-RU"/>
        </w:rPr>
        <w:tab/>
        <w:t xml:space="preserve">Негеостационарная орбита </w:t>
      </w:r>
    </w:p>
    <w:p w14:paraId="62288A9C" w14:textId="77777777" w:rsidR="00EE250C" w:rsidRPr="000D039F" w:rsidRDefault="00EE250C" w:rsidP="00EE250C">
      <w:pPr>
        <w:rPr>
          <w:lang w:val="ru-RU"/>
        </w:rPr>
      </w:pPr>
      <w:r w:rsidRPr="000D039F">
        <w:rPr>
          <w:lang w:val="ru-RU"/>
        </w:rPr>
        <w:t>РАСС</w:t>
      </w:r>
      <w:r w:rsidRPr="000D039F">
        <w:rPr>
          <w:lang w:val="ru-RU"/>
        </w:rPr>
        <w:tab/>
        <w:t>Система радиоакустического зондирования</w:t>
      </w:r>
    </w:p>
    <w:p w14:paraId="485A64FA" w14:textId="14B74059" w:rsidR="00EE250C" w:rsidRPr="000D039F" w:rsidRDefault="00EE250C" w:rsidP="00EE250C">
      <w:pPr>
        <w:rPr>
          <w:lang w:val="ru-RU"/>
        </w:rPr>
      </w:pPr>
      <w:r w:rsidRPr="000D039F">
        <w:rPr>
          <w:lang w:val="ru-RU"/>
        </w:rPr>
        <w:t>RLAN</w:t>
      </w:r>
      <w:r w:rsidRPr="000D039F">
        <w:rPr>
          <w:lang w:val="ru-RU"/>
        </w:rPr>
        <w:tab/>
      </w:r>
      <w:r w:rsidR="00125698" w:rsidRPr="00125698">
        <w:rPr>
          <w:lang w:val="ru-RU"/>
        </w:rPr>
        <w:t>Локальные радиосети</w:t>
      </w:r>
    </w:p>
    <w:p w14:paraId="4EE0B0A6" w14:textId="77777777" w:rsidR="00EE250C" w:rsidRPr="000D039F" w:rsidRDefault="00EE250C" w:rsidP="00EE250C">
      <w:pPr>
        <w:rPr>
          <w:lang w:val="ru-RU"/>
        </w:rPr>
      </w:pPr>
      <w:r w:rsidRPr="000D039F">
        <w:rPr>
          <w:lang w:val="ru-RU"/>
        </w:rPr>
        <w:t>СММР</w:t>
      </w:r>
      <w:r w:rsidRPr="000D039F">
        <w:rPr>
          <w:lang w:val="ru-RU"/>
        </w:rPr>
        <w:tab/>
        <w:t>Сканирующий многоканальный микроволновый радиометр</w:t>
      </w:r>
    </w:p>
    <w:p w14:paraId="1CE5A460" w14:textId="77777777" w:rsidR="00EE250C" w:rsidRPr="000D039F" w:rsidRDefault="00EE250C" w:rsidP="00EE250C">
      <w:pPr>
        <w:rPr>
          <w:lang w:val="ru-RU"/>
        </w:rPr>
      </w:pPr>
      <w:r w:rsidRPr="000D039F">
        <w:rPr>
          <w:lang w:val="ru-RU"/>
        </w:rPr>
        <w:t>ЛБВ</w:t>
      </w:r>
      <w:r w:rsidRPr="000D039F">
        <w:rPr>
          <w:lang w:val="ru-RU"/>
        </w:rPr>
        <w:tab/>
        <w:t>Лампы бегущей волны</w:t>
      </w:r>
    </w:p>
    <w:p w14:paraId="30DFC913" w14:textId="77777777" w:rsidR="00EE250C" w:rsidRPr="000D039F" w:rsidRDefault="00EE250C" w:rsidP="00EE250C">
      <w:pPr>
        <w:rPr>
          <w:lang w:val="ru-RU"/>
        </w:rPr>
      </w:pPr>
      <w:r w:rsidRPr="000D039F">
        <w:rPr>
          <w:lang w:val="ru-RU"/>
        </w:rPr>
        <w:t>БАС</w:t>
      </w:r>
      <w:r w:rsidRPr="000D039F">
        <w:rPr>
          <w:lang w:val="ru-RU"/>
        </w:rPr>
        <w:tab/>
        <w:t>Беспилотные авиационные системы</w:t>
      </w:r>
    </w:p>
    <w:p w14:paraId="14319B59" w14:textId="77777777" w:rsidR="00EE250C" w:rsidRPr="000D039F" w:rsidRDefault="00EE250C" w:rsidP="00EE250C">
      <w:pPr>
        <w:rPr>
          <w:lang w:val="ru-RU"/>
        </w:rPr>
      </w:pPr>
      <w:r w:rsidRPr="000D039F">
        <w:rPr>
          <w:lang w:val="ru-RU"/>
        </w:rPr>
        <w:t>СШП</w:t>
      </w:r>
      <w:r w:rsidRPr="000D039F">
        <w:rPr>
          <w:lang w:val="ru-RU"/>
        </w:rPr>
        <w:tab/>
        <w:t>Сверхширокополосная связь</w:t>
      </w:r>
    </w:p>
    <w:p w14:paraId="4E2156B6" w14:textId="77777777" w:rsidR="00EE250C" w:rsidRPr="000D039F" w:rsidRDefault="00EE250C" w:rsidP="00EE250C">
      <w:pPr>
        <w:rPr>
          <w:lang w:val="ru-RU"/>
        </w:rPr>
      </w:pPr>
      <w:proofErr w:type="gramStart"/>
      <w:r w:rsidRPr="000D039F">
        <w:rPr>
          <w:lang w:val="ru-RU"/>
        </w:rPr>
        <w:t>ОНЧ</w:t>
      </w:r>
      <w:r w:rsidRPr="000D039F">
        <w:rPr>
          <w:lang w:val="ru-RU"/>
        </w:rPr>
        <w:tab/>
        <w:t>Очень</w:t>
      </w:r>
      <w:proofErr w:type="gramEnd"/>
      <w:r w:rsidRPr="000D039F">
        <w:rPr>
          <w:lang w:val="ru-RU"/>
        </w:rPr>
        <w:t xml:space="preserve"> низкая частота </w:t>
      </w:r>
    </w:p>
    <w:p w14:paraId="7008527D" w14:textId="45B47417" w:rsidR="00EE250C" w:rsidRPr="000D039F" w:rsidRDefault="00EE250C" w:rsidP="00EE250C">
      <w:pPr>
        <w:rPr>
          <w:lang w:val="ru-RU"/>
        </w:rPr>
      </w:pPr>
      <w:r w:rsidRPr="000D039F">
        <w:rPr>
          <w:lang w:val="ru-RU"/>
        </w:rPr>
        <w:t>СГНВ</w:t>
      </w:r>
      <w:r w:rsidRPr="000D039F">
        <w:rPr>
          <w:lang w:val="ru-RU"/>
        </w:rPr>
        <w:tab/>
        <w:t>Система гидрологических наблюдений ВМО</w:t>
      </w:r>
    </w:p>
    <w:p w14:paraId="0A518577" w14:textId="77777777" w:rsidR="00EE250C" w:rsidRPr="000D039F" w:rsidRDefault="00EE250C" w:rsidP="00EE250C">
      <w:pPr>
        <w:rPr>
          <w:lang w:val="ru-RU"/>
        </w:rPr>
      </w:pPr>
      <w:r w:rsidRPr="000D039F">
        <w:rPr>
          <w:lang w:val="ru-RU"/>
        </w:rPr>
        <w:t>ИГСНВ</w:t>
      </w:r>
      <w:r w:rsidRPr="000D039F">
        <w:rPr>
          <w:lang w:val="ru-RU"/>
        </w:rPr>
        <w:tab/>
        <w:t xml:space="preserve">Интегрированная глобальная система наблюдений ВМО </w:t>
      </w:r>
    </w:p>
    <w:p w14:paraId="7479EA0A" w14:textId="77777777" w:rsidR="00EE250C" w:rsidRPr="000D039F" w:rsidRDefault="00EE250C" w:rsidP="00EE250C">
      <w:pPr>
        <w:rPr>
          <w:lang w:val="ru-RU"/>
        </w:rPr>
      </w:pPr>
      <w:r w:rsidRPr="000D039F">
        <w:rPr>
          <w:lang w:val="ru-RU"/>
        </w:rPr>
        <w:t>КСОПВ</w:t>
      </w:r>
      <w:r w:rsidRPr="000D039F">
        <w:rPr>
          <w:lang w:val="ru-RU"/>
        </w:rPr>
        <w:tab/>
        <w:t xml:space="preserve">Комплексная система обработки и прогнозирования ВМО </w:t>
      </w:r>
    </w:p>
    <w:p w14:paraId="04146A3D" w14:textId="77777777" w:rsidR="00EE250C" w:rsidRPr="000D039F" w:rsidRDefault="00EE250C" w:rsidP="00EE250C">
      <w:pPr>
        <w:rPr>
          <w:lang w:val="ru-RU"/>
        </w:rPr>
      </w:pPr>
      <w:r w:rsidRPr="000D039F">
        <w:rPr>
          <w:lang w:val="ru-RU"/>
        </w:rPr>
        <w:t>ИСВ</w:t>
      </w:r>
      <w:r w:rsidRPr="000D039F">
        <w:rPr>
          <w:lang w:val="ru-RU"/>
        </w:rPr>
        <w:tab/>
        <w:t xml:space="preserve">Информационная система ВМО </w:t>
      </w:r>
    </w:p>
    <w:p w14:paraId="1E3C4927" w14:textId="77777777" w:rsidR="00EE250C" w:rsidRPr="000D039F" w:rsidRDefault="00EE250C" w:rsidP="00EE250C">
      <w:pPr>
        <w:rPr>
          <w:lang w:val="ru-RU"/>
        </w:rPr>
      </w:pPr>
      <w:r w:rsidRPr="000D039F">
        <w:rPr>
          <w:lang w:val="ru-RU"/>
        </w:rPr>
        <w:t>РПВ</w:t>
      </w:r>
      <w:r w:rsidRPr="000D039F">
        <w:rPr>
          <w:lang w:val="ru-RU"/>
        </w:rPr>
        <w:tab/>
        <w:t>Радар профиля ветра</w:t>
      </w:r>
    </w:p>
    <w:p w14:paraId="09CF3058" w14:textId="77777777" w:rsidR="00EE250C" w:rsidRPr="000D039F" w:rsidRDefault="00EE250C" w:rsidP="00EE250C">
      <w:pPr>
        <w:rPr>
          <w:lang w:val="ru-RU"/>
        </w:rPr>
      </w:pPr>
      <w:r w:rsidRPr="000D039F">
        <w:rPr>
          <w:lang w:val="ru-RU"/>
        </w:rPr>
        <w:t>БАС-МЗ</w:t>
      </w:r>
      <w:r w:rsidRPr="000D039F">
        <w:rPr>
          <w:lang w:val="ru-RU"/>
        </w:rPr>
        <w:tab/>
        <w:t>Беспилотные авиационные системы для метеорологического зондирования</w:t>
      </w:r>
    </w:p>
    <w:p w14:paraId="4EAD5E77" w14:textId="77777777" w:rsidR="00152FE9" w:rsidRPr="000D039F" w:rsidRDefault="00152FE9" w:rsidP="009F17BB">
      <w:pPr>
        <w:pStyle w:val="Line"/>
        <w:spacing w:before="720"/>
        <w:rPr>
          <w:lang w:val="ru-RU"/>
        </w:rPr>
      </w:pPr>
    </w:p>
    <w:p w14:paraId="5A56180E" w14:textId="77777777" w:rsidR="00545917" w:rsidRPr="000D039F" w:rsidRDefault="00545917" w:rsidP="00545917">
      <w:pPr>
        <w:rPr>
          <w:lang w:val="ru-RU"/>
        </w:rPr>
      </w:pPr>
    </w:p>
    <w:p w14:paraId="187A6928" w14:textId="77777777" w:rsidR="0061380F" w:rsidRPr="000D039F" w:rsidRDefault="0061380F" w:rsidP="00545917">
      <w:pPr>
        <w:rPr>
          <w:lang w:val="ru-RU"/>
        </w:rPr>
      </w:pPr>
    </w:p>
    <w:p w14:paraId="26D98E68" w14:textId="77777777" w:rsidR="0061380F" w:rsidRPr="000D039F" w:rsidRDefault="0061380F" w:rsidP="00545917">
      <w:pPr>
        <w:rPr>
          <w:lang w:val="ru-RU"/>
        </w:rPr>
      </w:pPr>
    </w:p>
    <w:p w14:paraId="3CC79FE0" w14:textId="77777777" w:rsidR="0061380F" w:rsidRPr="000D039F" w:rsidRDefault="0061380F" w:rsidP="00545917">
      <w:pPr>
        <w:rPr>
          <w:lang w:val="ru-RU"/>
        </w:rPr>
      </w:pPr>
    </w:p>
    <w:p w14:paraId="17F8C7E9" w14:textId="77777777" w:rsidR="0061380F" w:rsidRPr="000D039F" w:rsidRDefault="0061380F" w:rsidP="00545917">
      <w:pPr>
        <w:rPr>
          <w:lang w:val="ru-RU"/>
        </w:rPr>
      </w:pPr>
    </w:p>
    <w:p w14:paraId="03A0D579" w14:textId="77777777" w:rsidR="0061380F" w:rsidRPr="000D039F" w:rsidRDefault="0061380F" w:rsidP="00545917">
      <w:pPr>
        <w:rPr>
          <w:lang w:val="ru-RU"/>
        </w:rPr>
      </w:pPr>
    </w:p>
    <w:p w14:paraId="0843AB59" w14:textId="77777777" w:rsidR="0061380F" w:rsidRPr="000D039F" w:rsidRDefault="0061380F" w:rsidP="00545917">
      <w:pPr>
        <w:rPr>
          <w:lang w:val="ru-RU"/>
        </w:rPr>
      </w:pPr>
    </w:p>
    <w:p w14:paraId="58969C06" w14:textId="77777777" w:rsidR="0061380F" w:rsidRPr="000D039F" w:rsidRDefault="0061380F" w:rsidP="00545917">
      <w:pPr>
        <w:rPr>
          <w:lang w:val="ru-RU"/>
        </w:rPr>
      </w:pPr>
    </w:p>
    <w:p w14:paraId="0CC6F8AE" w14:textId="77777777" w:rsidR="00545917" w:rsidRPr="000D039F" w:rsidRDefault="00545917" w:rsidP="00545917">
      <w:pPr>
        <w:rPr>
          <w:lang w:val="ru-RU"/>
        </w:rPr>
      </w:pPr>
    </w:p>
    <w:sectPr w:rsidR="00545917" w:rsidRPr="000D039F" w:rsidSect="00125698">
      <w:headerReference w:type="even" r:id="rId167"/>
      <w:headerReference w:type="default" r:id="rId168"/>
      <w:type w:val="oddPage"/>
      <w:pgSz w:w="11907" w:h="16834" w:code="9"/>
      <w:pgMar w:top="1418" w:right="1134" w:bottom="1134" w:left="1134" w:header="720" w:footer="482" w:gutter="0"/>
      <w:cols w:space="720"/>
      <w:vAlign w:val="both"/>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A9C34A3" w14:textId="77777777" w:rsidR="004B6DEA" w:rsidRDefault="004B6DEA">
      <w:r>
        <w:separator/>
      </w:r>
    </w:p>
  </w:endnote>
  <w:endnote w:type="continuationSeparator" w:id="0">
    <w:p w14:paraId="579636EE" w14:textId="77777777" w:rsidR="004B6DEA" w:rsidRDefault="004B6DEA">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Times New Roman Bold">
    <w:altName w:val="Times New Roman"/>
    <w:panose1 w:val="02020803070505020304"/>
    <w:charset w:val="00"/>
    <w:family w:val="auto"/>
    <w:pitch w:val="variable"/>
    <w:sig w:usb0="00000003" w:usb1="00000000" w:usb2="00000000" w:usb3="00000000" w:csb0="00000001" w:csb1="00000000"/>
  </w:font>
  <w:font w:name="Arial">
    <w:panose1 w:val="020B0604020202020204"/>
    <w:charset w:val="00"/>
    <w:family w:val="swiss"/>
    <w:pitch w:val="variable"/>
    <w:sig w:usb0="E0002EFF" w:usb1="C000785B" w:usb2="00000009" w:usb3="00000000" w:csb0="000001FF" w:csb1="00000000"/>
  </w:font>
  <w:font w:name="CG Times">
    <w:altName w:val="Times New Roman"/>
    <w:charset w:val="00"/>
    <w:family w:val="roman"/>
    <w:pitch w:val="variable"/>
    <w:sig w:usb0="00000007" w:usb1="00000000" w:usb2="00000000" w:usb3="00000000" w:csb0="00000093" w:csb1="00000000"/>
  </w:font>
  <w:font w:name="Calibri">
    <w:panose1 w:val="020F0502020204030204"/>
    <w:charset w:val="00"/>
    <w:family w:val="swiss"/>
    <w:pitch w:val="variable"/>
    <w:sig w:usb0="E4002EFF" w:usb1="C2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Palatino">
    <w:altName w:val="Book Antiqua"/>
    <w:panose1 w:val="00000000000000000000"/>
    <w:charset w:val="00"/>
    <w:family w:val="roman"/>
    <w:notTrueType/>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FuturaA Bk BT">
    <w:altName w:val="Century Gothic"/>
    <w:panose1 w:val="00000000000000000000"/>
    <w:charset w:val="00"/>
    <w:family w:val="swiss"/>
    <w:notTrueType/>
    <w:pitch w:val="variable"/>
    <w:sig w:usb0="00000003" w:usb1="00000000" w:usb2="00000000" w:usb3="00000000" w:csb0="00000001" w:csb1="00000000"/>
  </w:font>
  <w:font w:name="Times">
    <w:panose1 w:val="02020603050405020304"/>
    <w:charset w:val="00"/>
    <w:family w:val="roman"/>
    <w:pitch w:val="variable"/>
    <w:sig w:usb0="00000003" w:usb1="00000000" w:usb2="00000000" w:usb3="00000000" w:csb0="00000001" w:csb1="00000000"/>
  </w:font>
  <w:font w:name="Gill Sans Std">
    <w:altName w:val="Calibri"/>
    <w:panose1 w:val="00000000000000000000"/>
    <w:charset w:val="00"/>
    <w:family w:val="swiss"/>
    <w:notTrueType/>
    <w:pitch w:val="default"/>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StoneSansITC-Medium">
    <w:charset w:val="00"/>
    <w:family w:val="auto"/>
    <w:pitch w:val="default"/>
  </w:font>
  <w:font w:name="Georgia">
    <w:panose1 w:val="02040502050405020303"/>
    <w:charset w:val="00"/>
    <w:family w:val="roman"/>
    <w:pitch w:val="variable"/>
    <w:sig w:usb0="00000287" w:usb1="00000000" w:usb2="00000000" w:usb3="00000000" w:csb0="0000009F" w:csb1="00000000"/>
  </w:font>
  <w:font w:name="MS Mincho">
    <w:panose1 w:val="02020609040205080304"/>
    <w:charset w:val="80"/>
    <w:family w:val="modern"/>
    <w:pitch w:val="fixed"/>
    <w:sig w:usb0="E00002FF" w:usb1="6AC7FDFB" w:usb2="08000012" w:usb3="00000000" w:csb0="0002009F" w:csb1="00000000"/>
  </w:font>
  <w:font w:name="Zurich BdEx BT">
    <w:altName w:val="Calibri"/>
    <w:charset w:val="00"/>
    <w:family w:val="swiss"/>
    <w:pitch w:val="variable"/>
    <w:sig w:usb0="00000087" w:usb1="00000000" w:usb2="00000000" w:usb3="00000000" w:csb0="0000001B" w:csb1="00000000"/>
  </w:font>
  <w:font w:name="Cambria Math">
    <w:panose1 w:val="02040503050406030204"/>
    <w:charset w:val="00"/>
    <w:family w:val="roman"/>
    <w:pitch w:val="variable"/>
    <w:sig w:usb0="E00006FF" w:usb1="420024FF" w:usb2="02000000" w:usb3="00000000" w:csb0="0000019F" w:csb1="00000000"/>
  </w:font>
  <w:font w:name="Noto Sans Symbols">
    <w:altName w:val="Calibri"/>
    <w:charset w:val="00"/>
    <w:family w:val="auto"/>
    <w:pitch w:val="default"/>
  </w:font>
  <w:font w:name="Tms Rmn">
    <w:altName w:val="Times New Roman"/>
    <w:panose1 w:val="02020603040505020304"/>
    <w:charset w:val="00"/>
    <w:family w:val="roman"/>
    <w:notTrueType/>
    <w:pitch w:val="variable"/>
    <w:sig w:usb0="00000003" w:usb1="00000000" w:usb2="00000000" w:usb3="00000000" w:csb0="00000001" w:csb1="00000000"/>
  </w:font>
  <w:font w:name="Malgun Gothic">
    <w:panose1 w:val="020B0503020000020004"/>
    <w:charset w:val="81"/>
    <w:family w:val="swiss"/>
    <w:pitch w:val="variable"/>
    <w:sig w:usb0="9000002F" w:usb1="29D77CFB" w:usb2="00000012" w:usb3="00000000" w:csb0="0008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8D1B2D" w14:textId="77777777" w:rsidR="007F750C" w:rsidRDefault="007F750C">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113E68" w14:textId="77777777" w:rsidR="007F750C" w:rsidRDefault="007F750C">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8545FD" w14:textId="77777777" w:rsidR="007F750C" w:rsidRDefault="007F750C">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30AB52" w14:textId="77777777" w:rsidR="00AA232B" w:rsidRPr="000A0520" w:rsidRDefault="00AA232B" w:rsidP="000A0520">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4401B8" w14:textId="77777777" w:rsidR="00AA232B" w:rsidRPr="000A0520" w:rsidRDefault="00AA232B" w:rsidP="000A0520">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94B756" w14:textId="44810C8A" w:rsidR="00FA124A" w:rsidRPr="00D447B8" w:rsidRDefault="00FA124A" w:rsidP="00D447B8">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04EC0A8" w14:textId="77777777" w:rsidR="004B6DEA" w:rsidRDefault="004B6DEA">
      <w:r>
        <w:t>____________________</w:t>
      </w:r>
    </w:p>
  </w:footnote>
  <w:footnote w:type="continuationSeparator" w:id="0">
    <w:p w14:paraId="34EEE045" w14:textId="77777777" w:rsidR="004B6DEA" w:rsidRDefault="004B6DEA">
      <w:r>
        <w:continuationSeparator/>
      </w:r>
    </w:p>
  </w:footnote>
  <w:footnote w:id="1">
    <w:p w14:paraId="42F4E31E" w14:textId="47F70D38" w:rsidR="00A64627" w:rsidRPr="00B86685" w:rsidRDefault="00A64627" w:rsidP="00A64627">
      <w:pPr>
        <w:pStyle w:val="FootnoteText"/>
        <w:rPr>
          <w:sz w:val="18"/>
          <w:szCs w:val="18"/>
          <w:lang w:val="ru-RU"/>
        </w:rPr>
      </w:pPr>
      <w:r>
        <w:rPr>
          <w:rStyle w:val="FootnoteReference"/>
          <w:lang w:val="ru-RU"/>
        </w:rPr>
        <w:footnoteRef/>
      </w:r>
      <w:r w:rsidR="00577B45">
        <w:rPr>
          <w:lang w:val="ru-RU"/>
        </w:rPr>
        <w:tab/>
      </w:r>
      <w:r>
        <w:rPr>
          <w:lang w:val="ru-RU"/>
        </w:rPr>
        <w:t xml:space="preserve">Согласно сноске </w:t>
      </w:r>
      <w:r w:rsidR="00E409D6" w:rsidRPr="00100839">
        <w:rPr>
          <w:b/>
          <w:bCs/>
          <w:lang w:val="ru-RU"/>
        </w:rPr>
        <w:t>5.290</w:t>
      </w:r>
      <w:r w:rsidR="00E409D6">
        <w:rPr>
          <w:b/>
          <w:bCs/>
          <w:lang w:val="ru-RU"/>
        </w:rPr>
        <w:t xml:space="preserve"> </w:t>
      </w:r>
      <w:r>
        <w:rPr>
          <w:lang w:val="ru-RU"/>
        </w:rPr>
        <w:t>РР, в некоторых странах данный диапазон выделяется службе МетСат на первичной основе.</w:t>
      </w:r>
    </w:p>
  </w:footnote>
  <w:footnote w:id="2">
    <w:p w14:paraId="5CF2846D" w14:textId="6C2C5111" w:rsidR="00A64627" w:rsidRPr="00B86685" w:rsidRDefault="00A64627" w:rsidP="00A64627">
      <w:pPr>
        <w:pStyle w:val="FootnoteText"/>
        <w:rPr>
          <w:lang w:val="ru-RU"/>
        </w:rPr>
      </w:pPr>
      <w:r>
        <w:rPr>
          <w:rStyle w:val="FootnoteReference"/>
          <w:lang w:val="ru-RU"/>
        </w:rPr>
        <w:footnoteRef/>
      </w:r>
      <w:r w:rsidR="00577B45">
        <w:rPr>
          <w:szCs w:val="24"/>
          <w:lang w:val="ru-RU"/>
        </w:rPr>
        <w:tab/>
      </w:r>
      <w:r>
        <w:rPr>
          <w:szCs w:val="24"/>
          <w:lang w:val="ru-RU"/>
        </w:rPr>
        <w:t xml:space="preserve">Согласно сноске </w:t>
      </w:r>
      <w:r w:rsidR="00E409D6">
        <w:rPr>
          <w:b/>
          <w:bCs/>
          <w:szCs w:val="24"/>
          <w:lang w:val="ru-RU"/>
        </w:rPr>
        <w:t>5.460A</w:t>
      </w:r>
      <w:r w:rsidR="00E409D6">
        <w:rPr>
          <w:szCs w:val="24"/>
          <w:lang w:val="ru-RU"/>
        </w:rPr>
        <w:t xml:space="preserve"> </w:t>
      </w:r>
      <w:r>
        <w:rPr>
          <w:szCs w:val="24"/>
          <w:lang w:val="ru-RU"/>
        </w:rPr>
        <w:t>РР, служба ССИЗ ограничивается функциями слежения, телеметрии и управления и не должна требовать защиты от фиксированной и подвижной служб.</w:t>
      </w:r>
    </w:p>
  </w:footnote>
  <w:footnote w:id="3">
    <w:p w14:paraId="5ECF3F3C" w14:textId="03BC9B13" w:rsidR="00A64627" w:rsidRPr="00B86685" w:rsidRDefault="00A64627" w:rsidP="00A64627">
      <w:pPr>
        <w:pStyle w:val="FootnoteText"/>
        <w:rPr>
          <w:lang w:val="ru-RU"/>
        </w:rPr>
      </w:pPr>
      <w:r>
        <w:rPr>
          <w:rStyle w:val="FootnoteReference"/>
          <w:lang w:val="ru-RU"/>
        </w:rPr>
        <w:footnoteRef/>
      </w:r>
      <w:r w:rsidR="00577B45">
        <w:rPr>
          <w:szCs w:val="24"/>
          <w:lang w:val="ru-RU"/>
        </w:rPr>
        <w:tab/>
      </w:r>
      <w:r>
        <w:rPr>
          <w:szCs w:val="24"/>
          <w:lang w:val="ru-RU"/>
        </w:rPr>
        <w:t xml:space="preserve">Согласно сноске </w:t>
      </w:r>
      <w:r w:rsidR="00E409D6" w:rsidRPr="00100839">
        <w:rPr>
          <w:b/>
          <w:bCs/>
          <w:szCs w:val="24"/>
          <w:lang w:val="ru-RU"/>
        </w:rPr>
        <w:t>5.460B</w:t>
      </w:r>
      <w:r w:rsidR="00E409D6">
        <w:rPr>
          <w:szCs w:val="24"/>
          <w:lang w:val="ru-RU"/>
        </w:rPr>
        <w:t xml:space="preserve"> </w:t>
      </w:r>
      <w:r>
        <w:rPr>
          <w:szCs w:val="24"/>
          <w:lang w:val="ru-RU"/>
        </w:rPr>
        <w:t>РР, служба ССИЗ в полосе частот 7190</w:t>
      </w:r>
      <w:r w:rsidR="00692E55" w:rsidRPr="00692E55">
        <w:rPr>
          <w:szCs w:val="24"/>
          <w:lang w:val="ru-RU"/>
        </w:rPr>
        <w:t>–</w:t>
      </w:r>
      <w:r>
        <w:rPr>
          <w:szCs w:val="24"/>
          <w:lang w:val="ru-RU"/>
        </w:rPr>
        <w:t>7235 МГц не должна требовать защиты от существующих и будущих станций службы космических исследований.</w:t>
      </w:r>
    </w:p>
  </w:footnote>
  <w:footnote w:id="4">
    <w:p w14:paraId="73C8C6D9" w14:textId="317E439D" w:rsidR="002D7B0C" w:rsidRPr="00B86685" w:rsidRDefault="002D7B0C" w:rsidP="002D7B0C">
      <w:pPr>
        <w:pStyle w:val="FootnoteText"/>
        <w:rPr>
          <w:lang w:val="ru-RU"/>
        </w:rPr>
      </w:pPr>
      <w:r>
        <w:rPr>
          <w:rStyle w:val="FootnoteReference"/>
          <w:lang w:val="ru-RU"/>
        </w:rPr>
        <w:footnoteRef/>
      </w:r>
      <w:r w:rsidR="00BD0BB8">
        <w:rPr>
          <w:sz w:val="18"/>
          <w:szCs w:val="18"/>
          <w:lang w:val="ru-RU"/>
        </w:rPr>
        <w:tab/>
      </w:r>
      <w:r>
        <w:rPr>
          <w:sz w:val="18"/>
          <w:szCs w:val="18"/>
          <w:lang w:val="ru-RU"/>
        </w:rPr>
        <w:t xml:space="preserve">С существующим распределением частот в этих полосах читатель может ознакомиться в Статье </w:t>
      </w:r>
      <w:r w:rsidRPr="00EA134D">
        <w:rPr>
          <w:b/>
          <w:bCs/>
          <w:sz w:val="18"/>
          <w:szCs w:val="18"/>
          <w:lang w:val="ru-RU"/>
        </w:rPr>
        <w:t>5</w:t>
      </w:r>
      <w:r>
        <w:rPr>
          <w:sz w:val="18"/>
          <w:szCs w:val="18"/>
          <w:lang w:val="ru-RU"/>
        </w:rPr>
        <w:t xml:space="preserve"> РР.</w:t>
      </w:r>
    </w:p>
  </w:footnote>
  <w:footnote w:id="5">
    <w:p w14:paraId="7E563522" w14:textId="5B6A7FAC" w:rsidR="00F5664D" w:rsidRPr="007155F9" w:rsidRDefault="00F5664D" w:rsidP="00F5664D">
      <w:pPr>
        <w:pStyle w:val="FootnoteText"/>
        <w:rPr>
          <w:lang w:val="ru-RU"/>
        </w:rPr>
      </w:pPr>
      <w:r>
        <w:rPr>
          <w:rStyle w:val="FootnoteReference"/>
        </w:rPr>
        <w:footnoteRef/>
      </w:r>
      <w:r w:rsidR="000C62EB">
        <w:rPr>
          <w:lang w:val="ru-RU"/>
        </w:rPr>
        <w:tab/>
      </w:r>
      <w:r w:rsidRPr="007155F9">
        <w:rPr>
          <w:lang w:val="ru-RU"/>
        </w:rPr>
        <w:t>Это скорость перемещения осадков в направлении радара или от него (в радиальном направлении).</w:t>
      </w:r>
      <w:r>
        <w:rPr>
          <w:lang w:val="ru-RU"/>
        </w:rPr>
        <w:t xml:space="preserve"> </w:t>
      </w:r>
      <w:r w:rsidRPr="007155F9">
        <w:rPr>
          <w:lang w:val="ru-RU"/>
        </w:rPr>
        <w:t>Информаци</w:t>
      </w:r>
      <w:r>
        <w:rPr>
          <w:lang w:val="ru-RU"/>
        </w:rPr>
        <w:t xml:space="preserve">я </w:t>
      </w:r>
      <w:r w:rsidRPr="007155F9">
        <w:rPr>
          <w:lang w:val="ru-RU"/>
        </w:rPr>
        <w:t xml:space="preserve">о силе осадков </w:t>
      </w:r>
      <w:r>
        <w:rPr>
          <w:lang w:val="ru-RU"/>
        </w:rPr>
        <w:t>н</w:t>
      </w:r>
      <w:r w:rsidRPr="007155F9">
        <w:rPr>
          <w:lang w:val="ru-RU"/>
        </w:rPr>
        <w:t>е приводится. Осадки, перемещающиеся в направлении радара, имеют</w:t>
      </w:r>
      <w:r>
        <w:rPr>
          <w:lang w:val="ru-RU"/>
        </w:rPr>
        <w:t xml:space="preserve"> </w:t>
      </w:r>
      <w:r w:rsidRPr="007155F9">
        <w:rPr>
          <w:lang w:val="ru-RU"/>
        </w:rPr>
        <w:t>отрицательную скорость. Осадки, перемещающиеся от радара, имеют положительную скорость. Скорость</w:t>
      </w:r>
      <w:r>
        <w:rPr>
          <w:lang w:val="ru-RU"/>
        </w:rPr>
        <w:t xml:space="preserve"> </w:t>
      </w:r>
      <w:r w:rsidRPr="007155F9">
        <w:rPr>
          <w:lang w:val="ru-RU"/>
        </w:rPr>
        <w:t>осадков, перемещающихся перпендикулярно лучу радара (в области вокруг радара), будет равна нулю.</w:t>
      </w:r>
    </w:p>
  </w:footnote>
  <w:footnote w:id="6">
    <w:p w14:paraId="020B7114" w14:textId="099F7581" w:rsidR="00285CA3" w:rsidRPr="00F9794D" w:rsidRDefault="00285CA3" w:rsidP="00D11F14">
      <w:pPr>
        <w:tabs>
          <w:tab w:val="clear" w:pos="1134"/>
          <w:tab w:val="clear" w:pos="1871"/>
          <w:tab w:val="clear" w:pos="2268"/>
        </w:tabs>
        <w:overflowPunct/>
        <w:autoSpaceDE/>
        <w:autoSpaceDN/>
        <w:adjustRightInd/>
        <w:spacing w:before="0"/>
        <w:ind w:left="284" w:hanging="284"/>
        <w:jc w:val="left"/>
        <w:textAlignment w:val="auto"/>
      </w:pPr>
      <w:r>
        <w:rPr>
          <w:rStyle w:val="FootnoteReference"/>
        </w:rPr>
        <w:footnoteRef/>
      </w:r>
      <w:r w:rsidRPr="00D11F14">
        <w:rPr>
          <w:rStyle w:val="FootnoteTextChar"/>
        </w:rPr>
        <w:tab/>
      </w:r>
      <w:r w:rsidR="00D11F14" w:rsidRPr="00D11F14">
        <w:rPr>
          <w:rStyle w:val="FootnoteTextChar"/>
        </w:rPr>
        <w:t>Максимальная однозначно определяемая дальность − это наибольшая дальность, на которую может распространиться переданный импульс и откуда он может вернуться к радару до момента передачи следующего импульса. Иными словами, максимальная однозначно определяемая дальность − это максимальное расстояние, которое энергия радара может пройти в прямом и обратном направлениях между двумя импульсами, чтобы при этом обеспечивалось получение надежной информации.</w:t>
      </w:r>
    </w:p>
  </w:footnote>
  <w:footnote w:id="7">
    <w:p w14:paraId="2C2817AB" w14:textId="7E927295" w:rsidR="00836928" w:rsidRPr="00A4036B" w:rsidRDefault="00836928" w:rsidP="00A4036B">
      <w:pPr>
        <w:tabs>
          <w:tab w:val="clear" w:pos="1134"/>
          <w:tab w:val="clear" w:pos="1871"/>
          <w:tab w:val="clear" w:pos="2268"/>
        </w:tabs>
        <w:overflowPunct/>
        <w:autoSpaceDE/>
        <w:autoSpaceDN/>
        <w:adjustRightInd/>
        <w:spacing w:before="0"/>
        <w:ind w:left="284" w:hanging="284"/>
        <w:jc w:val="left"/>
        <w:textAlignment w:val="auto"/>
        <w:rPr>
          <w:rStyle w:val="FootnoteTextChar"/>
          <w:lang w:val="en-US"/>
        </w:rPr>
      </w:pPr>
      <w:r>
        <w:rPr>
          <w:rStyle w:val="FootnoteReference"/>
        </w:rPr>
        <w:footnoteRef/>
      </w:r>
      <w:r>
        <w:t xml:space="preserve"> </w:t>
      </w:r>
      <w:r>
        <w:tab/>
      </w:r>
      <w:r w:rsidR="00A4036B" w:rsidRPr="00A4036B">
        <w:rPr>
          <w:rStyle w:val="FootnoteTextChar"/>
        </w:rPr>
        <w:t>Постоянные значения рассеяния и множители частоты для дождевых осадков из слоистообразных облаков, конвективных дождевых осадков, снега и града получены на основе результатов измерений.</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99DC93" w14:textId="53557411" w:rsidR="00AA232B" w:rsidRPr="001F1B57" w:rsidRDefault="00AA232B" w:rsidP="007F750C">
    <w:pPr>
      <w:pStyle w:val="Header"/>
      <w:tabs>
        <w:tab w:val="right" w:pos="9639"/>
      </w:tabs>
      <w:ind w:left="-238"/>
      <w:jc w:val="right"/>
      <w:rPr>
        <w:b/>
        <w:lang w:val="en-US"/>
      </w:rPr>
    </w:pPr>
    <w:r w:rsidRPr="00561422">
      <w:rPr>
        <w:b/>
        <w:iCs/>
        <w:lang w:val="en-US"/>
      </w:rPr>
      <w:fldChar w:fldCharType="begin"/>
    </w:r>
    <w:r w:rsidRPr="00561422">
      <w:rPr>
        <w:b/>
        <w:iCs/>
        <w:lang w:val="en-US"/>
      </w:rPr>
      <w:instrText xml:space="preserve"> PAGE </w:instrText>
    </w:r>
    <w:r w:rsidRPr="00561422">
      <w:rPr>
        <w:b/>
        <w:iCs/>
        <w:lang w:val="en-US"/>
      </w:rPr>
      <w:fldChar w:fldCharType="separate"/>
    </w:r>
    <w:r>
      <w:rPr>
        <w:b/>
        <w:iCs/>
        <w:noProof/>
        <w:lang w:val="en-US"/>
      </w:rPr>
      <w:t>2</w:t>
    </w:r>
    <w:r w:rsidRPr="00561422">
      <w:rPr>
        <w:b/>
        <w:iCs/>
        <w:lang w:val="en-US"/>
      </w:rPr>
      <w:fldChar w:fldCharType="end"/>
    </w:r>
    <w:r>
      <w:rPr>
        <w:rFonts w:asciiTheme="majorBidi" w:hAnsiTheme="majorBidi" w:cstheme="majorBidi"/>
        <w:i/>
        <w:iCs/>
        <w:szCs w:val="22"/>
        <w:lang w:val="en-US"/>
      </w:rPr>
      <w:tab/>
    </w:r>
    <w:r w:rsidR="008A1EF7" w:rsidRPr="0045742D">
      <w:rPr>
        <w:rFonts w:asciiTheme="majorBidi" w:hAnsiTheme="majorBidi" w:cstheme="majorBidi"/>
        <w:i/>
        <w:iCs/>
        <w:szCs w:val="22"/>
        <w:lang w:val="ru-RU"/>
      </w:rPr>
      <w:t>Использование радиочастотного спектра в метеорологии: применения в областях погоды, климата, воды и соответствующих областях окружающей среды</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8344CA" w14:textId="77777777" w:rsidR="007F750C" w:rsidRDefault="007F750C">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261176" w14:textId="77777777" w:rsidR="00AA232B" w:rsidRDefault="00AA232B" w:rsidP="006A52A2">
    <w:pPr>
      <w:pStyle w:val="Header"/>
      <w:rPr>
        <w:rStyle w:val="PageNumber"/>
      </w:rPr>
    </w:pPr>
    <w:r>
      <w:rPr>
        <w:lang w:val="en-US"/>
      </w:rPr>
      <w:t xml:space="preserve">- </w:t>
    </w:r>
    <w:r>
      <w:rPr>
        <w:rStyle w:val="PageNumber"/>
      </w:rPr>
      <w:fldChar w:fldCharType="begin"/>
    </w:r>
    <w:r>
      <w:rPr>
        <w:rStyle w:val="PageNumber"/>
      </w:rPr>
      <w:instrText xml:space="preserve"> PAGE </w:instrText>
    </w:r>
    <w:r>
      <w:rPr>
        <w:rStyle w:val="PageNumber"/>
      </w:rPr>
      <w:fldChar w:fldCharType="separate"/>
    </w:r>
    <w:r>
      <w:rPr>
        <w:rStyle w:val="PageNumber"/>
        <w:noProof/>
      </w:rPr>
      <w:t>iv</w:t>
    </w:r>
    <w:r>
      <w:rPr>
        <w:rStyle w:val="PageNumber"/>
      </w:rPr>
      <w:fldChar w:fldCharType="end"/>
    </w:r>
    <w:r>
      <w:rPr>
        <w:rStyle w:val="PageNumber"/>
      </w:rPr>
      <w:t xml:space="preserve"> -</w:t>
    </w:r>
  </w:p>
  <w:p w14:paraId="0F78B782" w14:textId="77777777" w:rsidR="00AA232B" w:rsidRDefault="00AA232B" w:rsidP="006A52A2">
    <w:pPr>
      <w:pStyle w:val="Header"/>
    </w:pPr>
    <w:r>
      <w:rPr>
        <w:lang w:val="en-US"/>
      </w:rPr>
      <w:t>7C/TEMP/61-E</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66C65E" w14:textId="620AB764" w:rsidR="00AA232B" w:rsidRPr="00E073A9" w:rsidRDefault="0045742D" w:rsidP="00BE2635">
    <w:pPr>
      <w:pStyle w:val="Header"/>
      <w:tabs>
        <w:tab w:val="right" w:pos="9639"/>
      </w:tabs>
      <w:jc w:val="left"/>
      <w:rPr>
        <w:b/>
        <w:lang w:val="en-US"/>
      </w:rPr>
    </w:pPr>
    <w:r w:rsidRPr="0045742D">
      <w:rPr>
        <w:rFonts w:asciiTheme="majorBidi" w:hAnsiTheme="majorBidi" w:cstheme="majorBidi"/>
        <w:i/>
        <w:iCs/>
        <w:szCs w:val="22"/>
        <w:lang w:val="ru-RU"/>
      </w:rPr>
      <w:t xml:space="preserve">Использование радиочастотного спектра в метеорологии: применения в областях погоды, климата, воды и </w:t>
    </w:r>
    <w:r w:rsidR="007F750C">
      <w:rPr>
        <w:rFonts w:asciiTheme="majorBidi" w:hAnsiTheme="majorBidi" w:cstheme="majorBidi"/>
        <w:i/>
        <w:iCs/>
        <w:szCs w:val="22"/>
        <w:lang w:val="en-US"/>
      </w:rPr>
      <w:tab/>
    </w:r>
    <w:r w:rsidR="007F750C" w:rsidRPr="00561422">
      <w:rPr>
        <w:b/>
        <w:iCs/>
        <w:lang w:val="en-US"/>
      </w:rPr>
      <w:fldChar w:fldCharType="begin"/>
    </w:r>
    <w:r w:rsidR="007F750C" w:rsidRPr="00561422">
      <w:rPr>
        <w:b/>
        <w:iCs/>
        <w:lang w:val="en-US"/>
      </w:rPr>
      <w:instrText xml:space="preserve"> PAGE </w:instrText>
    </w:r>
    <w:r w:rsidR="007F750C" w:rsidRPr="00561422">
      <w:rPr>
        <w:b/>
        <w:iCs/>
        <w:lang w:val="en-US"/>
      </w:rPr>
      <w:fldChar w:fldCharType="separate"/>
    </w:r>
    <w:r w:rsidR="007F750C">
      <w:rPr>
        <w:b/>
        <w:iCs/>
        <w:lang w:val="en-US"/>
      </w:rPr>
      <w:t>v</w:t>
    </w:r>
    <w:r w:rsidR="007F750C" w:rsidRPr="00561422">
      <w:rPr>
        <w:b/>
        <w:iCs/>
        <w:lang w:val="en-US"/>
      </w:rPr>
      <w:fldChar w:fldCharType="end"/>
    </w:r>
    <w:r w:rsidRPr="0045742D">
      <w:rPr>
        <w:rFonts w:asciiTheme="majorBidi" w:hAnsiTheme="majorBidi" w:cstheme="majorBidi"/>
        <w:i/>
        <w:iCs/>
        <w:szCs w:val="22"/>
        <w:lang w:val="ru-RU"/>
      </w:rPr>
      <w:t>соответствующих областях окружающей среды</w:t>
    </w:r>
    <w:r w:rsidR="007F750C" w:rsidRPr="00E073A9">
      <w:rPr>
        <w:b/>
        <w:lang w:val="en-US"/>
      </w:rP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3AE62A" w14:textId="77777777" w:rsidR="00AA232B" w:rsidRPr="00E81864" w:rsidRDefault="00AA232B" w:rsidP="00E81864">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5E3BD5" w14:textId="77777777" w:rsidR="00856F24" w:rsidRPr="001F1B57" w:rsidRDefault="00856F24" w:rsidP="00856F24">
    <w:pPr>
      <w:pStyle w:val="Header"/>
      <w:tabs>
        <w:tab w:val="right" w:pos="9639"/>
      </w:tabs>
      <w:ind w:left="1134" w:hanging="1134"/>
      <w:jc w:val="left"/>
      <w:rPr>
        <w:b/>
        <w:lang w:val="en-US"/>
      </w:rPr>
    </w:pPr>
    <w:r w:rsidRPr="00561422">
      <w:rPr>
        <w:b/>
        <w:iCs/>
        <w:lang w:val="en-US"/>
      </w:rPr>
      <w:fldChar w:fldCharType="begin"/>
    </w:r>
    <w:r w:rsidRPr="00561422">
      <w:rPr>
        <w:b/>
        <w:iCs/>
        <w:lang w:val="en-US"/>
      </w:rPr>
      <w:instrText xml:space="preserve"> PAGE </w:instrText>
    </w:r>
    <w:r w:rsidRPr="00561422">
      <w:rPr>
        <w:b/>
        <w:iCs/>
        <w:lang w:val="en-US"/>
      </w:rPr>
      <w:fldChar w:fldCharType="separate"/>
    </w:r>
    <w:r>
      <w:rPr>
        <w:b/>
        <w:iCs/>
        <w:noProof/>
        <w:lang w:val="en-US"/>
      </w:rPr>
      <w:t>2</w:t>
    </w:r>
    <w:r w:rsidRPr="00561422">
      <w:rPr>
        <w:b/>
        <w:iCs/>
        <w:lang w:val="en-US"/>
      </w:rPr>
      <w:fldChar w:fldCharType="end"/>
    </w:r>
    <w:r>
      <w:rPr>
        <w:rFonts w:asciiTheme="majorBidi" w:hAnsiTheme="majorBidi" w:cstheme="majorBidi"/>
        <w:i/>
        <w:iCs/>
        <w:szCs w:val="22"/>
        <w:lang w:val="en-US"/>
      </w:rPr>
      <w:tab/>
    </w:r>
    <w:r w:rsidRPr="0045742D">
      <w:rPr>
        <w:rFonts w:asciiTheme="majorBidi" w:hAnsiTheme="majorBidi" w:cstheme="majorBidi"/>
        <w:i/>
        <w:iCs/>
        <w:szCs w:val="22"/>
        <w:lang w:val="ru-RU"/>
      </w:rPr>
      <w:t>Использование радиочастотного спектра в метеорологии: применения в областях погоды, климата, воды и соответствующих областях окружающей среды</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9E0458" w14:textId="77777777" w:rsidR="007F750C" w:rsidRPr="001F1B57" w:rsidRDefault="007F750C" w:rsidP="007F750C">
    <w:pPr>
      <w:pStyle w:val="Header"/>
      <w:tabs>
        <w:tab w:val="right" w:pos="9639"/>
      </w:tabs>
      <w:ind w:left="1134" w:hanging="1134"/>
      <w:jc w:val="left"/>
      <w:rPr>
        <w:b/>
        <w:lang w:val="en-US"/>
      </w:rPr>
    </w:pPr>
    <w:r w:rsidRPr="00561422">
      <w:rPr>
        <w:b/>
        <w:iCs/>
        <w:lang w:val="en-US"/>
      </w:rPr>
      <w:fldChar w:fldCharType="begin"/>
    </w:r>
    <w:r w:rsidRPr="00561422">
      <w:rPr>
        <w:b/>
        <w:iCs/>
        <w:lang w:val="en-US"/>
      </w:rPr>
      <w:instrText xml:space="preserve"> PAGE </w:instrText>
    </w:r>
    <w:r w:rsidRPr="00561422">
      <w:rPr>
        <w:b/>
        <w:iCs/>
        <w:lang w:val="en-US"/>
      </w:rPr>
      <w:fldChar w:fldCharType="separate"/>
    </w:r>
    <w:r>
      <w:rPr>
        <w:b/>
        <w:iCs/>
        <w:noProof/>
        <w:lang w:val="en-US"/>
      </w:rPr>
      <w:t>2</w:t>
    </w:r>
    <w:r w:rsidRPr="00561422">
      <w:rPr>
        <w:b/>
        <w:iCs/>
        <w:lang w:val="en-US"/>
      </w:rPr>
      <w:fldChar w:fldCharType="end"/>
    </w:r>
    <w:r>
      <w:rPr>
        <w:rFonts w:asciiTheme="majorBidi" w:hAnsiTheme="majorBidi" w:cstheme="majorBidi"/>
        <w:i/>
        <w:iCs/>
        <w:szCs w:val="22"/>
        <w:lang w:val="en-US"/>
      </w:rPr>
      <w:tab/>
    </w:r>
    <w:r w:rsidRPr="0045742D">
      <w:rPr>
        <w:rFonts w:asciiTheme="majorBidi" w:hAnsiTheme="majorBidi" w:cstheme="majorBidi"/>
        <w:i/>
        <w:iCs/>
        <w:szCs w:val="22"/>
        <w:lang w:val="ru-RU"/>
      </w:rPr>
      <w:t>Использование радиочастотного спектра в метеорологии: применения в областях погоды, климата, воды и соответствующих областях окружающей среды</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1A9F10" w14:textId="77777777" w:rsidR="008A1EF7" w:rsidRPr="001F1B57" w:rsidRDefault="008A1EF7" w:rsidP="007F750C">
    <w:pPr>
      <w:pStyle w:val="Header"/>
      <w:tabs>
        <w:tab w:val="right" w:pos="9639"/>
      </w:tabs>
      <w:ind w:left="1134" w:hanging="1134"/>
      <w:jc w:val="left"/>
      <w:rPr>
        <w:b/>
        <w:lang w:val="en-US"/>
      </w:rPr>
    </w:pPr>
    <w:r w:rsidRPr="00561422">
      <w:rPr>
        <w:b/>
        <w:iCs/>
        <w:lang w:val="en-US"/>
      </w:rPr>
      <w:fldChar w:fldCharType="begin"/>
    </w:r>
    <w:r w:rsidRPr="00561422">
      <w:rPr>
        <w:b/>
        <w:iCs/>
        <w:lang w:val="en-US"/>
      </w:rPr>
      <w:instrText xml:space="preserve"> PAGE </w:instrText>
    </w:r>
    <w:r w:rsidRPr="00561422">
      <w:rPr>
        <w:b/>
        <w:iCs/>
        <w:lang w:val="en-US"/>
      </w:rPr>
      <w:fldChar w:fldCharType="separate"/>
    </w:r>
    <w:r>
      <w:rPr>
        <w:b/>
        <w:iCs/>
        <w:noProof/>
        <w:lang w:val="en-US"/>
      </w:rPr>
      <w:t>2</w:t>
    </w:r>
    <w:r w:rsidRPr="00561422">
      <w:rPr>
        <w:b/>
        <w:iCs/>
        <w:lang w:val="en-US"/>
      </w:rPr>
      <w:fldChar w:fldCharType="end"/>
    </w:r>
    <w:r>
      <w:rPr>
        <w:rFonts w:asciiTheme="majorBidi" w:hAnsiTheme="majorBidi" w:cstheme="majorBidi"/>
        <w:i/>
        <w:iCs/>
        <w:szCs w:val="22"/>
        <w:lang w:val="en-US"/>
      </w:rPr>
      <w:tab/>
    </w:r>
    <w:r w:rsidRPr="0045742D">
      <w:rPr>
        <w:rFonts w:asciiTheme="majorBidi" w:hAnsiTheme="majorBidi" w:cstheme="majorBidi"/>
        <w:i/>
        <w:iCs/>
        <w:szCs w:val="22"/>
        <w:lang w:val="ru-RU"/>
      </w:rPr>
      <w:t>Использование радиочастотного спектра в метеорологии: применения в областях погоды, климата, воды и соответствующих областях окружающей среды</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503DB1" w14:textId="3E45748D" w:rsidR="008A1EF7" w:rsidRPr="00E073A9" w:rsidRDefault="008A1EF7" w:rsidP="00BE2635">
    <w:pPr>
      <w:pStyle w:val="Header"/>
      <w:tabs>
        <w:tab w:val="right" w:pos="9639"/>
      </w:tabs>
      <w:jc w:val="left"/>
      <w:rPr>
        <w:b/>
        <w:lang w:val="en-US"/>
      </w:rPr>
    </w:pPr>
    <w:r w:rsidRPr="0045742D">
      <w:rPr>
        <w:rFonts w:asciiTheme="majorBidi" w:hAnsiTheme="majorBidi" w:cstheme="majorBidi"/>
        <w:i/>
        <w:iCs/>
        <w:szCs w:val="22"/>
        <w:lang w:val="ru-RU"/>
      </w:rPr>
      <w:t xml:space="preserve">Использование радиочастотного спектра в метеорологии: применения в областях погоды, климата, воды и </w:t>
    </w:r>
    <w:r w:rsidR="007F750C">
      <w:rPr>
        <w:rFonts w:asciiTheme="majorBidi" w:hAnsiTheme="majorBidi" w:cstheme="majorBidi"/>
        <w:i/>
        <w:iCs/>
        <w:szCs w:val="22"/>
        <w:lang w:val="en-US"/>
      </w:rPr>
      <w:tab/>
    </w:r>
    <w:r w:rsidR="007F750C" w:rsidRPr="00561422">
      <w:rPr>
        <w:b/>
        <w:iCs/>
        <w:lang w:val="en-US"/>
      </w:rPr>
      <w:fldChar w:fldCharType="begin"/>
    </w:r>
    <w:r w:rsidR="007F750C" w:rsidRPr="00561422">
      <w:rPr>
        <w:b/>
        <w:iCs/>
        <w:lang w:val="en-US"/>
      </w:rPr>
      <w:instrText xml:space="preserve"> PAGE </w:instrText>
    </w:r>
    <w:r w:rsidR="007F750C" w:rsidRPr="00561422">
      <w:rPr>
        <w:b/>
        <w:iCs/>
        <w:lang w:val="en-US"/>
      </w:rPr>
      <w:fldChar w:fldCharType="separate"/>
    </w:r>
    <w:r w:rsidR="007F750C">
      <w:rPr>
        <w:b/>
        <w:iCs/>
        <w:lang w:val="en-US"/>
      </w:rPr>
      <w:t>vii</w:t>
    </w:r>
    <w:r w:rsidR="007F750C" w:rsidRPr="00561422">
      <w:rPr>
        <w:b/>
        <w:iCs/>
        <w:lang w:val="en-US"/>
      </w:rPr>
      <w:fldChar w:fldCharType="end"/>
    </w:r>
    <w:r w:rsidRPr="0045742D">
      <w:rPr>
        <w:rFonts w:asciiTheme="majorBidi" w:hAnsiTheme="majorBidi" w:cstheme="majorBidi"/>
        <w:i/>
        <w:iCs/>
        <w:szCs w:val="22"/>
        <w:lang w:val="ru-RU"/>
      </w:rPr>
      <w:t>соответствующих областях окружающей среды</w:t>
    </w:r>
    <w:r w:rsidR="007F750C" w:rsidRPr="00E073A9">
      <w:rPr>
        <w:b/>
        <w:lang w:val="en-US"/>
      </w:rP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CBB0A7" w14:textId="77777777" w:rsidR="008A1EF7" w:rsidRPr="001F1B57" w:rsidRDefault="008A1EF7" w:rsidP="007F750C">
    <w:pPr>
      <w:pStyle w:val="Header"/>
      <w:tabs>
        <w:tab w:val="right" w:pos="9639"/>
      </w:tabs>
      <w:ind w:left="1134" w:hanging="1134"/>
      <w:jc w:val="left"/>
      <w:rPr>
        <w:b/>
        <w:lang w:val="en-US"/>
      </w:rPr>
    </w:pPr>
    <w:r w:rsidRPr="00561422">
      <w:rPr>
        <w:b/>
        <w:iCs/>
        <w:lang w:val="en-US"/>
      </w:rPr>
      <w:fldChar w:fldCharType="begin"/>
    </w:r>
    <w:r w:rsidRPr="00561422">
      <w:rPr>
        <w:b/>
        <w:iCs/>
        <w:lang w:val="en-US"/>
      </w:rPr>
      <w:instrText xml:space="preserve"> PAGE </w:instrText>
    </w:r>
    <w:r w:rsidRPr="00561422">
      <w:rPr>
        <w:b/>
        <w:iCs/>
        <w:lang w:val="en-US"/>
      </w:rPr>
      <w:fldChar w:fldCharType="separate"/>
    </w:r>
    <w:r>
      <w:rPr>
        <w:b/>
        <w:iCs/>
        <w:noProof/>
        <w:lang w:val="en-US"/>
      </w:rPr>
      <w:t>2</w:t>
    </w:r>
    <w:r w:rsidRPr="00561422">
      <w:rPr>
        <w:b/>
        <w:iCs/>
        <w:lang w:val="en-US"/>
      </w:rPr>
      <w:fldChar w:fldCharType="end"/>
    </w:r>
    <w:r>
      <w:rPr>
        <w:rFonts w:asciiTheme="majorBidi" w:hAnsiTheme="majorBidi" w:cstheme="majorBidi"/>
        <w:i/>
        <w:iCs/>
        <w:szCs w:val="22"/>
        <w:lang w:val="en-US"/>
      </w:rPr>
      <w:tab/>
    </w:r>
    <w:r w:rsidRPr="0045742D">
      <w:rPr>
        <w:rFonts w:asciiTheme="majorBidi" w:hAnsiTheme="majorBidi" w:cstheme="majorBidi"/>
        <w:i/>
        <w:iCs/>
        <w:szCs w:val="22"/>
        <w:lang w:val="ru-RU"/>
      </w:rPr>
      <w:t>Использование радиочастотного спектра в метеорологии: применения в областях погоды, климата, воды и соответствующих областях окружающей среды</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4CA5A1" w14:textId="6CBB30D3" w:rsidR="004323F3" w:rsidRPr="001F1B57" w:rsidRDefault="00E37142" w:rsidP="004323F3">
    <w:pPr>
      <w:pStyle w:val="Header"/>
      <w:tabs>
        <w:tab w:val="right" w:pos="9639"/>
      </w:tabs>
      <w:jc w:val="left"/>
      <w:rPr>
        <w:b/>
        <w:lang w:val="en-US"/>
      </w:rPr>
    </w:pPr>
    <w:r>
      <w:rPr>
        <w:rFonts w:asciiTheme="majorBidi" w:hAnsiTheme="majorBidi" w:cstheme="majorBidi"/>
        <w:i/>
        <w:iCs/>
        <w:szCs w:val="22"/>
        <w:lang w:val="ru-RU"/>
      </w:rPr>
      <w:t>Глава</w:t>
    </w:r>
    <w:r w:rsidR="004323F3">
      <w:rPr>
        <w:rFonts w:asciiTheme="majorBidi" w:hAnsiTheme="majorBidi" w:cstheme="majorBidi"/>
        <w:i/>
        <w:iCs/>
        <w:szCs w:val="22"/>
        <w:lang w:val="en-US"/>
      </w:rPr>
      <w:t xml:space="preserve"> 1</w:t>
    </w:r>
    <w:r w:rsidR="004323F3">
      <w:rPr>
        <w:rFonts w:asciiTheme="majorBidi" w:hAnsiTheme="majorBidi" w:cstheme="majorBidi"/>
        <w:i/>
        <w:iCs/>
        <w:szCs w:val="22"/>
        <w:lang w:val="en-US"/>
      </w:rPr>
      <w:tab/>
    </w:r>
    <w:r w:rsidR="004323F3">
      <w:rPr>
        <w:rFonts w:asciiTheme="majorBidi" w:hAnsiTheme="majorBidi" w:cstheme="majorBidi"/>
        <w:i/>
        <w:iCs/>
        <w:szCs w:val="22"/>
        <w:lang w:val="en-US"/>
      </w:rPr>
      <w:tab/>
    </w:r>
    <w:r w:rsidR="004323F3">
      <w:rPr>
        <w:rFonts w:asciiTheme="majorBidi" w:hAnsiTheme="majorBidi" w:cstheme="majorBidi"/>
        <w:i/>
        <w:iCs/>
        <w:szCs w:val="22"/>
        <w:lang w:val="en-US"/>
      </w:rPr>
      <w:tab/>
    </w:r>
    <w:r w:rsidR="004323F3">
      <w:rPr>
        <w:rFonts w:asciiTheme="majorBidi" w:hAnsiTheme="majorBidi" w:cstheme="majorBidi"/>
        <w:i/>
        <w:iCs/>
        <w:szCs w:val="22"/>
        <w:lang w:val="en-US"/>
      </w:rPr>
      <w:tab/>
    </w:r>
    <w:r w:rsidR="004323F3" w:rsidRPr="00561422">
      <w:rPr>
        <w:b/>
        <w:iCs/>
        <w:lang w:val="en-US"/>
      </w:rPr>
      <w:fldChar w:fldCharType="begin"/>
    </w:r>
    <w:r w:rsidR="004323F3" w:rsidRPr="00561422">
      <w:rPr>
        <w:b/>
        <w:iCs/>
        <w:lang w:val="en-US"/>
      </w:rPr>
      <w:instrText xml:space="preserve"> PAGE </w:instrText>
    </w:r>
    <w:r w:rsidR="004323F3" w:rsidRPr="00561422">
      <w:rPr>
        <w:b/>
        <w:iCs/>
        <w:lang w:val="en-US"/>
      </w:rPr>
      <w:fldChar w:fldCharType="separate"/>
    </w:r>
    <w:r w:rsidR="004323F3">
      <w:rPr>
        <w:b/>
        <w:iCs/>
        <w:lang w:val="en-US"/>
      </w:rPr>
      <w:t>1</w:t>
    </w:r>
    <w:r w:rsidR="004323F3" w:rsidRPr="00561422">
      <w:rPr>
        <w:b/>
        <w:iCs/>
        <w:lang w:val="en-US"/>
      </w:rPr>
      <w:fldChar w:fldCharType="end"/>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533D70D" w14:textId="2DC6BEA7" w:rsidR="004323F3" w:rsidRPr="001F1B57" w:rsidRDefault="00F17FCB" w:rsidP="004323F3">
    <w:pPr>
      <w:pStyle w:val="Header"/>
      <w:tabs>
        <w:tab w:val="right" w:pos="9639"/>
      </w:tabs>
      <w:jc w:val="left"/>
      <w:rPr>
        <w:b/>
        <w:lang w:val="en-US"/>
      </w:rPr>
    </w:pPr>
    <w:r>
      <w:rPr>
        <w:rFonts w:asciiTheme="majorBidi" w:hAnsiTheme="majorBidi" w:cstheme="majorBidi"/>
        <w:i/>
        <w:iCs/>
        <w:szCs w:val="22"/>
        <w:lang w:val="ru-RU"/>
      </w:rPr>
      <w:t>Глава</w:t>
    </w:r>
    <w:r w:rsidR="004323F3">
      <w:rPr>
        <w:rFonts w:asciiTheme="majorBidi" w:hAnsiTheme="majorBidi" w:cstheme="majorBidi"/>
        <w:i/>
        <w:iCs/>
        <w:szCs w:val="22"/>
        <w:lang w:val="en-US"/>
      </w:rPr>
      <w:t xml:space="preserve"> 2</w:t>
    </w:r>
    <w:r w:rsidR="004323F3">
      <w:rPr>
        <w:rFonts w:asciiTheme="majorBidi" w:hAnsiTheme="majorBidi" w:cstheme="majorBidi"/>
        <w:i/>
        <w:iCs/>
        <w:szCs w:val="22"/>
        <w:lang w:val="en-US"/>
      </w:rPr>
      <w:tab/>
    </w:r>
    <w:r w:rsidR="004323F3">
      <w:rPr>
        <w:rFonts w:asciiTheme="majorBidi" w:hAnsiTheme="majorBidi" w:cstheme="majorBidi"/>
        <w:i/>
        <w:iCs/>
        <w:szCs w:val="22"/>
        <w:lang w:val="en-US"/>
      </w:rPr>
      <w:tab/>
    </w:r>
    <w:r w:rsidR="004323F3">
      <w:rPr>
        <w:rFonts w:asciiTheme="majorBidi" w:hAnsiTheme="majorBidi" w:cstheme="majorBidi"/>
        <w:i/>
        <w:iCs/>
        <w:szCs w:val="22"/>
        <w:lang w:val="en-US"/>
      </w:rPr>
      <w:tab/>
    </w:r>
    <w:r w:rsidR="004323F3">
      <w:rPr>
        <w:rFonts w:asciiTheme="majorBidi" w:hAnsiTheme="majorBidi" w:cstheme="majorBidi"/>
        <w:i/>
        <w:iCs/>
        <w:szCs w:val="22"/>
        <w:lang w:val="en-US"/>
      </w:rPr>
      <w:tab/>
    </w:r>
    <w:r w:rsidR="004323F3" w:rsidRPr="00561422">
      <w:rPr>
        <w:b/>
        <w:iCs/>
        <w:lang w:val="en-US"/>
      </w:rPr>
      <w:fldChar w:fldCharType="begin"/>
    </w:r>
    <w:r w:rsidR="004323F3" w:rsidRPr="00561422">
      <w:rPr>
        <w:b/>
        <w:iCs/>
        <w:lang w:val="en-US"/>
      </w:rPr>
      <w:instrText xml:space="preserve"> PAGE </w:instrText>
    </w:r>
    <w:r w:rsidR="004323F3" w:rsidRPr="00561422">
      <w:rPr>
        <w:b/>
        <w:iCs/>
        <w:lang w:val="en-US"/>
      </w:rPr>
      <w:fldChar w:fldCharType="separate"/>
    </w:r>
    <w:r w:rsidR="004323F3">
      <w:rPr>
        <w:b/>
        <w:iCs/>
        <w:lang w:val="en-US"/>
      </w:rPr>
      <w:t>1</w:t>
    </w:r>
    <w:r w:rsidR="004323F3" w:rsidRPr="00561422">
      <w:rPr>
        <w:b/>
        <w:iCs/>
        <w:lang w:val="en-US"/>
      </w:rPr>
      <w:fldChar w:fldCharType="end"/>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B000F1" w14:textId="78716F71" w:rsidR="007E3956" w:rsidRPr="001F1B57" w:rsidRDefault="008A1EF7" w:rsidP="004323F3">
    <w:pPr>
      <w:pStyle w:val="Header"/>
      <w:tabs>
        <w:tab w:val="right" w:pos="9639"/>
      </w:tabs>
      <w:jc w:val="left"/>
      <w:rPr>
        <w:b/>
        <w:lang w:val="en-US"/>
      </w:rPr>
    </w:pPr>
    <w:r>
      <w:rPr>
        <w:rFonts w:asciiTheme="majorBidi" w:hAnsiTheme="majorBidi" w:cstheme="majorBidi"/>
        <w:i/>
        <w:iCs/>
        <w:szCs w:val="22"/>
        <w:lang w:val="ru-RU"/>
      </w:rPr>
      <w:t>Глава</w:t>
    </w:r>
    <w:r w:rsidR="007E3956">
      <w:rPr>
        <w:rFonts w:asciiTheme="majorBidi" w:hAnsiTheme="majorBidi" w:cstheme="majorBidi"/>
        <w:i/>
        <w:iCs/>
        <w:szCs w:val="22"/>
        <w:lang w:val="en-US"/>
      </w:rPr>
      <w:t xml:space="preserve"> 3</w:t>
    </w:r>
    <w:r w:rsidR="007E3956">
      <w:rPr>
        <w:rFonts w:asciiTheme="majorBidi" w:hAnsiTheme="majorBidi" w:cstheme="majorBidi"/>
        <w:i/>
        <w:iCs/>
        <w:szCs w:val="22"/>
        <w:lang w:val="en-US"/>
      </w:rPr>
      <w:tab/>
    </w:r>
    <w:r w:rsidR="007E3956">
      <w:rPr>
        <w:rFonts w:asciiTheme="majorBidi" w:hAnsiTheme="majorBidi" w:cstheme="majorBidi"/>
        <w:i/>
        <w:iCs/>
        <w:szCs w:val="22"/>
        <w:lang w:val="en-US"/>
      </w:rPr>
      <w:tab/>
    </w:r>
    <w:r w:rsidR="007E3956">
      <w:rPr>
        <w:rFonts w:asciiTheme="majorBidi" w:hAnsiTheme="majorBidi" w:cstheme="majorBidi"/>
        <w:i/>
        <w:iCs/>
        <w:szCs w:val="22"/>
        <w:lang w:val="en-US"/>
      </w:rPr>
      <w:tab/>
    </w:r>
    <w:r w:rsidR="007E3956">
      <w:rPr>
        <w:rFonts w:asciiTheme="majorBidi" w:hAnsiTheme="majorBidi" w:cstheme="majorBidi"/>
        <w:i/>
        <w:iCs/>
        <w:szCs w:val="22"/>
        <w:lang w:val="en-US"/>
      </w:rPr>
      <w:tab/>
    </w:r>
    <w:r w:rsidR="007E3956" w:rsidRPr="00561422">
      <w:rPr>
        <w:b/>
        <w:iCs/>
        <w:lang w:val="en-US"/>
      </w:rPr>
      <w:fldChar w:fldCharType="begin"/>
    </w:r>
    <w:r w:rsidR="007E3956" w:rsidRPr="00561422">
      <w:rPr>
        <w:b/>
        <w:iCs/>
        <w:lang w:val="en-US"/>
      </w:rPr>
      <w:instrText xml:space="preserve"> PAGE </w:instrText>
    </w:r>
    <w:r w:rsidR="007E3956" w:rsidRPr="00561422">
      <w:rPr>
        <w:b/>
        <w:iCs/>
        <w:lang w:val="en-US"/>
      </w:rPr>
      <w:fldChar w:fldCharType="separate"/>
    </w:r>
    <w:r w:rsidR="007E3956">
      <w:rPr>
        <w:b/>
        <w:iCs/>
        <w:lang w:val="en-US"/>
      </w:rPr>
      <w:t>1</w:t>
    </w:r>
    <w:r w:rsidR="007E3956" w:rsidRPr="00561422">
      <w:rPr>
        <w:b/>
        <w:iCs/>
        <w:lang w:val="en-US"/>
      </w:rPr>
      <w:fldChar w:fldCharType="end"/>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BA0F75" w14:textId="77777777" w:rsidR="008A1EF7" w:rsidRPr="001F1B57" w:rsidRDefault="008A1EF7" w:rsidP="007F750C">
    <w:pPr>
      <w:pStyle w:val="Header"/>
      <w:tabs>
        <w:tab w:val="right" w:pos="9639"/>
      </w:tabs>
      <w:ind w:left="1134" w:hanging="1134"/>
      <w:jc w:val="left"/>
      <w:rPr>
        <w:b/>
        <w:lang w:val="en-US"/>
      </w:rPr>
    </w:pPr>
    <w:r w:rsidRPr="00561422">
      <w:rPr>
        <w:b/>
        <w:iCs/>
        <w:lang w:val="en-US"/>
      </w:rPr>
      <w:fldChar w:fldCharType="begin"/>
    </w:r>
    <w:r w:rsidRPr="00561422">
      <w:rPr>
        <w:b/>
        <w:iCs/>
        <w:lang w:val="en-US"/>
      </w:rPr>
      <w:instrText xml:space="preserve"> PAGE </w:instrText>
    </w:r>
    <w:r w:rsidRPr="00561422">
      <w:rPr>
        <w:b/>
        <w:iCs/>
        <w:lang w:val="en-US"/>
      </w:rPr>
      <w:fldChar w:fldCharType="separate"/>
    </w:r>
    <w:r>
      <w:rPr>
        <w:b/>
        <w:iCs/>
        <w:noProof/>
        <w:lang w:val="en-US"/>
      </w:rPr>
      <w:t>2</w:t>
    </w:r>
    <w:r w:rsidRPr="00561422">
      <w:rPr>
        <w:b/>
        <w:iCs/>
        <w:lang w:val="en-US"/>
      </w:rPr>
      <w:fldChar w:fldCharType="end"/>
    </w:r>
    <w:r>
      <w:rPr>
        <w:rFonts w:asciiTheme="majorBidi" w:hAnsiTheme="majorBidi" w:cstheme="majorBidi"/>
        <w:i/>
        <w:iCs/>
        <w:szCs w:val="22"/>
        <w:lang w:val="en-US"/>
      </w:rPr>
      <w:tab/>
    </w:r>
    <w:r w:rsidRPr="0045742D">
      <w:rPr>
        <w:rFonts w:asciiTheme="majorBidi" w:hAnsiTheme="majorBidi" w:cstheme="majorBidi"/>
        <w:i/>
        <w:iCs/>
        <w:szCs w:val="22"/>
        <w:lang w:val="ru-RU"/>
      </w:rPr>
      <w:t>Использование радиочастотного спектра в метеорологии: применения в областях погоды, климата, воды и соответствующих областях окружающей среды</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CE0A85" w14:textId="6F64FB60" w:rsidR="007E3956" w:rsidRPr="001F1B57" w:rsidRDefault="008A1EF7" w:rsidP="004323F3">
    <w:pPr>
      <w:pStyle w:val="Header"/>
      <w:tabs>
        <w:tab w:val="right" w:pos="9639"/>
      </w:tabs>
      <w:jc w:val="left"/>
      <w:rPr>
        <w:b/>
        <w:lang w:val="en-US"/>
      </w:rPr>
    </w:pPr>
    <w:r>
      <w:rPr>
        <w:rFonts w:asciiTheme="majorBidi" w:hAnsiTheme="majorBidi" w:cstheme="majorBidi"/>
        <w:i/>
        <w:iCs/>
        <w:szCs w:val="22"/>
        <w:lang w:val="ru-RU"/>
      </w:rPr>
      <w:t>Глава</w:t>
    </w:r>
    <w:r w:rsidR="007E3956">
      <w:rPr>
        <w:rFonts w:asciiTheme="majorBidi" w:hAnsiTheme="majorBidi" w:cstheme="majorBidi"/>
        <w:i/>
        <w:iCs/>
        <w:szCs w:val="22"/>
        <w:lang w:val="en-US"/>
      </w:rPr>
      <w:t xml:space="preserve"> 4</w:t>
    </w:r>
    <w:r w:rsidR="007E3956">
      <w:rPr>
        <w:rFonts w:asciiTheme="majorBidi" w:hAnsiTheme="majorBidi" w:cstheme="majorBidi"/>
        <w:i/>
        <w:iCs/>
        <w:szCs w:val="22"/>
        <w:lang w:val="en-US"/>
      </w:rPr>
      <w:tab/>
    </w:r>
    <w:r w:rsidR="007E3956">
      <w:rPr>
        <w:rFonts w:asciiTheme="majorBidi" w:hAnsiTheme="majorBidi" w:cstheme="majorBidi"/>
        <w:i/>
        <w:iCs/>
        <w:szCs w:val="22"/>
        <w:lang w:val="en-US"/>
      </w:rPr>
      <w:tab/>
    </w:r>
    <w:r w:rsidR="007E3956">
      <w:rPr>
        <w:rFonts w:asciiTheme="majorBidi" w:hAnsiTheme="majorBidi" w:cstheme="majorBidi"/>
        <w:i/>
        <w:iCs/>
        <w:szCs w:val="22"/>
        <w:lang w:val="en-US"/>
      </w:rPr>
      <w:tab/>
    </w:r>
    <w:r w:rsidR="007E3956">
      <w:rPr>
        <w:rFonts w:asciiTheme="majorBidi" w:hAnsiTheme="majorBidi" w:cstheme="majorBidi"/>
        <w:i/>
        <w:iCs/>
        <w:szCs w:val="22"/>
        <w:lang w:val="en-US"/>
      </w:rPr>
      <w:tab/>
    </w:r>
    <w:r w:rsidR="007E3956" w:rsidRPr="00561422">
      <w:rPr>
        <w:b/>
        <w:iCs/>
        <w:lang w:val="en-US"/>
      </w:rPr>
      <w:fldChar w:fldCharType="begin"/>
    </w:r>
    <w:r w:rsidR="007E3956" w:rsidRPr="00561422">
      <w:rPr>
        <w:b/>
        <w:iCs/>
        <w:lang w:val="en-US"/>
      </w:rPr>
      <w:instrText xml:space="preserve"> PAGE </w:instrText>
    </w:r>
    <w:r w:rsidR="007E3956" w:rsidRPr="00561422">
      <w:rPr>
        <w:b/>
        <w:iCs/>
        <w:lang w:val="en-US"/>
      </w:rPr>
      <w:fldChar w:fldCharType="separate"/>
    </w:r>
    <w:r w:rsidR="007E3956">
      <w:rPr>
        <w:b/>
        <w:iCs/>
        <w:lang w:val="en-US"/>
      </w:rPr>
      <w:t>1</w:t>
    </w:r>
    <w:r w:rsidR="007E3956" w:rsidRPr="00561422">
      <w:rPr>
        <w:b/>
        <w:iCs/>
        <w:lang w:val="en-US"/>
      </w:rPr>
      <w:fldChar w:fldCharType="end"/>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D4F7E7" w14:textId="77777777" w:rsidR="008A1EF7" w:rsidRPr="001F1B57" w:rsidRDefault="008A1EF7" w:rsidP="007F750C">
    <w:pPr>
      <w:pStyle w:val="Header"/>
      <w:tabs>
        <w:tab w:val="right" w:pos="9639"/>
      </w:tabs>
      <w:ind w:left="1134" w:hanging="1134"/>
      <w:jc w:val="left"/>
      <w:rPr>
        <w:b/>
        <w:lang w:val="en-US"/>
      </w:rPr>
    </w:pPr>
    <w:r w:rsidRPr="00561422">
      <w:rPr>
        <w:b/>
        <w:iCs/>
        <w:lang w:val="en-US"/>
      </w:rPr>
      <w:fldChar w:fldCharType="begin"/>
    </w:r>
    <w:r w:rsidRPr="00561422">
      <w:rPr>
        <w:b/>
        <w:iCs/>
        <w:lang w:val="en-US"/>
      </w:rPr>
      <w:instrText xml:space="preserve"> PAGE </w:instrText>
    </w:r>
    <w:r w:rsidRPr="00561422">
      <w:rPr>
        <w:b/>
        <w:iCs/>
        <w:lang w:val="en-US"/>
      </w:rPr>
      <w:fldChar w:fldCharType="separate"/>
    </w:r>
    <w:r>
      <w:rPr>
        <w:b/>
        <w:iCs/>
        <w:noProof/>
        <w:lang w:val="en-US"/>
      </w:rPr>
      <w:t>2</w:t>
    </w:r>
    <w:r w:rsidRPr="00561422">
      <w:rPr>
        <w:b/>
        <w:iCs/>
        <w:lang w:val="en-US"/>
      </w:rPr>
      <w:fldChar w:fldCharType="end"/>
    </w:r>
    <w:r>
      <w:rPr>
        <w:rFonts w:asciiTheme="majorBidi" w:hAnsiTheme="majorBidi" w:cstheme="majorBidi"/>
        <w:i/>
        <w:iCs/>
        <w:szCs w:val="22"/>
        <w:lang w:val="en-US"/>
      </w:rPr>
      <w:tab/>
    </w:r>
    <w:r w:rsidRPr="0045742D">
      <w:rPr>
        <w:rFonts w:asciiTheme="majorBidi" w:hAnsiTheme="majorBidi" w:cstheme="majorBidi"/>
        <w:i/>
        <w:iCs/>
        <w:szCs w:val="22"/>
        <w:lang w:val="ru-RU"/>
      </w:rPr>
      <w:t>Использование радиочастотного спектра в метеорологии: применения в областях погоды, климата, воды и соответствующих областях окружающей среды</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288D05" w14:textId="7A65297E" w:rsidR="00CA5DF1" w:rsidRPr="001F1B57" w:rsidRDefault="008A1EF7" w:rsidP="004323F3">
    <w:pPr>
      <w:pStyle w:val="Header"/>
      <w:tabs>
        <w:tab w:val="right" w:pos="9639"/>
      </w:tabs>
      <w:jc w:val="left"/>
      <w:rPr>
        <w:b/>
        <w:lang w:val="en-US"/>
      </w:rPr>
    </w:pPr>
    <w:r>
      <w:rPr>
        <w:rFonts w:asciiTheme="majorBidi" w:hAnsiTheme="majorBidi" w:cstheme="majorBidi"/>
        <w:i/>
        <w:iCs/>
        <w:szCs w:val="22"/>
        <w:lang w:val="ru-RU"/>
      </w:rPr>
      <w:t>Глава</w:t>
    </w:r>
    <w:r w:rsidR="00CA5DF1">
      <w:rPr>
        <w:rFonts w:asciiTheme="majorBidi" w:hAnsiTheme="majorBidi" w:cstheme="majorBidi"/>
        <w:i/>
        <w:iCs/>
        <w:szCs w:val="22"/>
        <w:lang w:val="en-US"/>
      </w:rPr>
      <w:t xml:space="preserve"> 5</w:t>
    </w:r>
    <w:r w:rsidR="00CA5DF1">
      <w:rPr>
        <w:rFonts w:asciiTheme="majorBidi" w:hAnsiTheme="majorBidi" w:cstheme="majorBidi"/>
        <w:i/>
        <w:iCs/>
        <w:szCs w:val="22"/>
        <w:lang w:val="en-US"/>
      </w:rPr>
      <w:tab/>
    </w:r>
    <w:r w:rsidR="00CA5DF1">
      <w:rPr>
        <w:rFonts w:asciiTheme="majorBidi" w:hAnsiTheme="majorBidi" w:cstheme="majorBidi"/>
        <w:i/>
        <w:iCs/>
        <w:szCs w:val="22"/>
        <w:lang w:val="en-US"/>
      </w:rPr>
      <w:tab/>
    </w:r>
    <w:r w:rsidR="00CA5DF1">
      <w:rPr>
        <w:rFonts w:asciiTheme="majorBidi" w:hAnsiTheme="majorBidi" w:cstheme="majorBidi"/>
        <w:i/>
        <w:iCs/>
        <w:szCs w:val="22"/>
        <w:lang w:val="en-US"/>
      </w:rPr>
      <w:tab/>
    </w:r>
    <w:r w:rsidR="00CA5DF1">
      <w:rPr>
        <w:rFonts w:asciiTheme="majorBidi" w:hAnsiTheme="majorBidi" w:cstheme="majorBidi"/>
        <w:i/>
        <w:iCs/>
        <w:szCs w:val="22"/>
        <w:lang w:val="en-US"/>
      </w:rPr>
      <w:tab/>
    </w:r>
    <w:r w:rsidR="00CA5DF1" w:rsidRPr="00561422">
      <w:rPr>
        <w:b/>
        <w:iCs/>
        <w:lang w:val="en-US"/>
      </w:rPr>
      <w:fldChar w:fldCharType="begin"/>
    </w:r>
    <w:r w:rsidR="00CA5DF1" w:rsidRPr="00561422">
      <w:rPr>
        <w:b/>
        <w:iCs/>
        <w:lang w:val="en-US"/>
      </w:rPr>
      <w:instrText xml:space="preserve"> PAGE </w:instrText>
    </w:r>
    <w:r w:rsidR="00CA5DF1" w:rsidRPr="00561422">
      <w:rPr>
        <w:b/>
        <w:iCs/>
        <w:lang w:val="en-US"/>
      </w:rPr>
      <w:fldChar w:fldCharType="separate"/>
    </w:r>
    <w:r w:rsidR="00CA5DF1">
      <w:rPr>
        <w:b/>
        <w:iCs/>
        <w:lang w:val="en-US"/>
      </w:rPr>
      <w:t>1</w:t>
    </w:r>
    <w:r w:rsidR="00CA5DF1" w:rsidRPr="00561422">
      <w:rPr>
        <w:b/>
        <w:iCs/>
        <w:lang w:val="en-US"/>
      </w:rPr>
      <w:fldChar w:fldCharType="end"/>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AA914D" w14:textId="6A252FE2" w:rsidR="00CE71C1" w:rsidRPr="001F1B57" w:rsidRDefault="008A1EF7" w:rsidP="004323F3">
    <w:pPr>
      <w:pStyle w:val="Header"/>
      <w:tabs>
        <w:tab w:val="right" w:pos="9639"/>
      </w:tabs>
      <w:jc w:val="left"/>
      <w:rPr>
        <w:b/>
        <w:lang w:val="en-US"/>
      </w:rPr>
    </w:pPr>
    <w:r>
      <w:rPr>
        <w:rFonts w:asciiTheme="majorBidi" w:hAnsiTheme="majorBidi" w:cstheme="majorBidi"/>
        <w:i/>
        <w:iCs/>
        <w:szCs w:val="22"/>
        <w:lang w:val="ru-RU"/>
      </w:rPr>
      <w:t>Глава</w:t>
    </w:r>
    <w:r w:rsidR="00CE71C1">
      <w:rPr>
        <w:rFonts w:asciiTheme="majorBidi" w:hAnsiTheme="majorBidi" w:cstheme="majorBidi"/>
        <w:i/>
        <w:iCs/>
        <w:szCs w:val="22"/>
        <w:lang w:val="en-US"/>
      </w:rPr>
      <w:t xml:space="preserve"> 6</w:t>
    </w:r>
    <w:r w:rsidR="00CE71C1">
      <w:rPr>
        <w:rFonts w:asciiTheme="majorBidi" w:hAnsiTheme="majorBidi" w:cstheme="majorBidi"/>
        <w:i/>
        <w:iCs/>
        <w:szCs w:val="22"/>
        <w:lang w:val="en-US"/>
      </w:rPr>
      <w:tab/>
    </w:r>
    <w:r w:rsidR="00CE71C1">
      <w:rPr>
        <w:rFonts w:asciiTheme="majorBidi" w:hAnsiTheme="majorBidi" w:cstheme="majorBidi"/>
        <w:i/>
        <w:iCs/>
        <w:szCs w:val="22"/>
        <w:lang w:val="en-US"/>
      </w:rPr>
      <w:tab/>
    </w:r>
    <w:r w:rsidR="00CE71C1">
      <w:rPr>
        <w:rFonts w:asciiTheme="majorBidi" w:hAnsiTheme="majorBidi" w:cstheme="majorBidi"/>
        <w:i/>
        <w:iCs/>
        <w:szCs w:val="22"/>
        <w:lang w:val="en-US"/>
      </w:rPr>
      <w:tab/>
    </w:r>
    <w:r w:rsidR="00CE71C1">
      <w:rPr>
        <w:rFonts w:asciiTheme="majorBidi" w:hAnsiTheme="majorBidi" w:cstheme="majorBidi"/>
        <w:i/>
        <w:iCs/>
        <w:szCs w:val="22"/>
        <w:lang w:val="en-US"/>
      </w:rPr>
      <w:tab/>
    </w:r>
    <w:r w:rsidR="00CE71C1" w:rsidRPr="00561422">
      <w:rPr>
        <w:b/>
        <w:iCs/>
        <w:lang w:val="en-US"/>
      </w:rPr>
      <w:fldChar w:fldCharType="begin"/>
    </w:r>
    <w:r w:rsidR="00CE71C1" w:rsidRPr="00561422">
      <w:rPr>
        <w:b/>
        <w:iCs/>
        <w:lang w:val="en-US"/>
      </w:rPr>
      <w:instrText xml:space="preserve"> PAGE </w:instrText>
    </w:r>
    <w:r w:rsidR="00CE71C1" w:rsidRPr="00561422">
      <w:rPr>
        <w:b/>
        <w:iCs/>
        <w:lang w:val="en-US"/>
      </w:rPr>
      <w:fldChar w:fldCharType="separate"/>
    </w:r>
    <w:r w:rsidR="00CE71C1">
      <w:rPr>
        <w:b/>
        <w:iCs/>
        <w:lang w:val="en-US"/>
      </w:rPr>
      <w:t>1</w:t>
    </w:r>
    <w:r w:rsidR="00CE71C1" w:rsidRPr="00561422">
      <w:rPr>
        <w:b/>
        <w:iCs/>
        <w:lang w:val="en-US"/>
      </w:rPr>
      <w:fldChar w:fldCharType="end"/>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4B6839" w14:textId="77777777" w:rsidR="008A1EF7" w:rsidRPr="001F1B57" w:rsidRDefault="008A1EF7" w:rsidP="008A1EF7">
    <w:pPr>
      <w:pStyle w:val="Header"/>
      <w:tabs>
        <w:tab w:val="right" w:pos="9639"/>
      </w:tabs>
      <w:jc w:val="right"/>
      <w:rPr>
        <w:b/>
        <w:lang w:val="en-US"/>
      </w:rPr>
    </w:pPr>
    <w:r w:rsidRPr="00561422">
      <w:rPr>
        <w:b/>
        <w:iCs/>
        <w:lang w:val="en-US"/>
      </w:rPr>
      <w:fldChar w:fldCharType="begin"/>
    </w:r>
    <w:r w:rsidRPr="00561422">
      <w:rPr>
        <w:b/>
        <w:iCs/>
        <w:lang w:val="en-US"/>
      </w:rPr>
      <w:instrText xml:space="preserve"> PAGE </w:instrText>
    </w:r>
    <w:r w:rsidRPr="00561422">
      <w:rPr>
        <w:b/>
        <w:iCs/>
        <w:lang w:val="en-US"/>
      </w:rPr>
      <w:fldChar w:fldCharType="separate"/>
    </w:r>
    <w:r>
      <w:rPr>
        <w:b/>
        <w:iCs/>
        <w:noProof/>
        <w:lang w:val="en-US"/>
      </w:rPr>
      <w:t>2</w:t>
    </w:r>
    <w:r w:rsidRPr="00561422">
      <w:rPr>
        <w:b/>
        <w:iCs/>
        <w:lang w:val="en-US"/>
      </w:rPr>
      <w:fldChar w:fldCharType="end"/>
    </w:r>
    <w:r>
      <w:rPr>
        <w:rFonts w:asciiTheme="majorBidi" w:hAnsiTheme="majorBidi" w:cstheme="majorBidi"/>
        <w:i/>
        <w:iCs/>
        <w:szCs w:val="22"/>
        <w:lang w:val="en-US"/>
      </w:rPr>
      <w:tab/>
    </w:r>
    <w:r w:rsidRPr="0045742D">
      <w:rPr>
        <w:rFonts w:asciiTheme="majorBidi" w:hAnsiTheme="majorBidi" w:cstheme="majorBidi"/>
        <w:i/>
        <w:iCs/>
        <w:szCs w:val="22"/>
        <w:lang w:val="ru-RU"/>
      </w:rPr>
      <w:t>Использование радиочастотного спектра в метеорологии: применения в областях погоды, климата, воды и соответствующих областях окружающей среды</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30DF5C" w14:textId="721F99E7" w:rsidR="00E05153" w:rsidRPr="001F1B57" w:rsidRDefault="008A1EF7" w:rsidP="004323F3">
    <w:pPr>
      <w:pStyle w:val="Header"/>
      <w:tabs>
        <w:tab w:val="right" w:pos="9639"/>
      </w:tabs>
      <w:jc w:val="left"/>
      <w:rPr>
        <w:b/>
        <w:lang w:val="en-US"/>
      </w:rPr>
    </w:pPr>
    <w:r>
      <w:rPr>
        <w:rFonts w:asciiTheme="majorBidi" w:hAnsiTheme="majorBidi" w:cstheme="majorBidi"/>
        <w:i/>
        <w:iCs/>
        <w:szCs w:val="22"/>
        <w:lang w:val="ru-RU"/>
      </w:rPr>
      <w:t>Глава</w:t>
    </w:r>
    <w:r w:rsidR="00E05153">
      <w:rPr>
        <w:rFonts w:asciiTheme="majorBidi" w:hAnsiTheme="majorBidi" w:cstheme="majorBidi"/>
        <w:i/>
        <w:iCs/>
        <w:szCs w:val="22"/>
        <w:lang w:val="en-US"/>
      </w:rPr>
      <w:t xml:space="preserve"> 7</w:t>
    </w:r>
    <w:r w:rsidR="00E05153">
      <w:rPr>
        <w:rFonts w:asciiTheme="majorBidi" w:hAnsiTheme="majorBidi" w:cstheme="majorBidi"/>
        <w:i/>
        <w:iCs/>
        <w:szCs w:val="22"/>
        <w:lang w:val="en-US"/>
      </w:rPr>
      <w:tab/>
    </w:r>
    <w:r w:rsidR="00E05153">
      <w:rPr>
        <w:rFonts w:asciiTheme="majorBidi" w:hAnsiTheme="majorBidi" w:cstheme="majorBidi"/>
        <w:i/>
        <w:iCs/>
        <w:szCs w:val="22"/>
        <w:lang w:val="en-US"/>
      </w:rPr>
      <w:tab/>
    </w:r>
    <w:r w:rsidR="00E05153">
      <w:rPr>
        <w:rFonts w:asciiTheme="majorBidi" w:hAnsiTheme="majorBidi" w:cstheme="majorBidi"/>
        <w:i/>
        <w:iCs/>
        <w:szCs w:val="22"/>
        <w:lang w:val="en-US"/>
      </w:rPr>
      <w:tab/>
    </w:r>
    <w:r w:rsidR="00E05153">
      <w:rPr>
        <w:rFonts w:asciiTheme="majorBidi" w:hAnsiTheme="majorBidi" w:cstheme="majorBidi"/>
        <w:i/>
        <w:iCs/>
        <w:szCs w:val="22"/>
        <w:lang w:val="en-US"/>
      </w:rPr>
      <w:tab/>
    </w:r>
    <w:r w:rsidR="00E05153" w:rsidRPr="00561422">
      <w:rPr>
        <w:b/>
        <w:iCs/>
        <w:lang w:val="en-US"/>
      </w:rPr>
      <w:fldChar w:fldCharType="begin"/>
    </w:r>
    <w:r w:rsidR="00E05153" w:rsidRPr="00561422">
      <w:rPr>
        <w:b/>
        <w:iCs/>
        <w:lang w:val="en-US"/>
      </w:rPr>
      <w:instrText xml:space="preserve"> PAGE </w:instrText>
    </w:r>
    <w:r w:rsidR="00E05153" w:rsidRPr="00561422">
      <w:rPr>
        <w:b/>
        <w:iCs/>
        <w:lang w:val="en-US"/>
      </w:rPr>
      <w:fldChar w:fldCharType="separate"/>
    </w:r>
    <w:r w:rsidR="00E05153">
      <w:rPr>
        <w:b/>
        <w:iCs/>
        <w:lang w:val="en-US"/>
      </w:rPr>
      <w:t>1</w:t>
    </w:r>
    <w:r w:rsidR="00E05153" w:rsidRPr="00561422">
      <w:rPr>
        <w:b/>
        <w:iCs/>
        <w:lang w:val="en-US"/>
      </w:rPr>
      <w:fldChar w:fldCharType="end"/>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2C834F" w14:textId="48E77148" w:rsidR="00A84BE7" w:rsidRPr="00A51D11" w:rsidRDefault="00A84BE7" w:rsidP="007F750C">
    <w:pPr>
      <w:pStyle w:val="Header"/>
      <w:tabs>
        <w:tab w:val="right" w:pos="9639"/>
      </w:tabs>
      <w:ind w:left="1134" w:hanging="1134"/>
      <w:jc w:val="left"/>
      <w:rPr>
        <w:b/>
        <w:lang w:val="en-US"/>
      </w:rPr>
    </w:pPr>
    <w:r w:rsidRPr="00561422">
      <w:rPr>
        <w:b/>
        <w:iCs/>
        <w:lang w:val="en-US"/>
      </w:rPr>
      <w:fldChar w:fldCharType="begin"/>
    </w:r>
    <w:r w:rsidRPr="00561422">
      <w:rPr>
        <w:b/>
        <w:iCs/>
        <w:lang w:val="en-US"/>
      </w:rPr>
      <w:instrText xml:space="preserve"> PAGE </w:instrText>
    </w:r>
    <w:r w:rsidRPr="00561422">
      <w:rPr>
        <w:b/>
        <w:iCs/>
        <w:lang w:val="en-US"/>
      </w:rPr>
      <w:fldChar w:fldCharType="separate"/>
    </w:r>
    <w:r>
      <w:rPr>
        <w:b/>
        <w:iCs/>
        <w:noProof/>
        <w:lang w:val="en-US"/>
      </w:rPr>
      <w:t>114</w:t>
    </w:r>
    <w:r w:rsidRPr="00561422">
      <w:rPr>
        <w:b/>
        <w:iCs/>
        <w:lang w:val="en-US"/>
      </w:rPr>
      <w:fldChar w:fldCharType="end"/>
    </w:r>
    <w:r>
      <w:rPr>
        <w:rFonts w:asciiTheme="majorBidi" w:hAnsiTheme="majorBidi" w:cstheme="majorBidi"/>
        <w:i/>
        <w:iCs/>
        <w:szCs w:val="22"/>
        <w:lang w:val="en-US"/>
      </w:rPr>
      <w:tab/>
    </w:r>
    <w:r w:rsidR="008A1EF7" w:rsidRPr="0045742D">
      <w:rPr>
        <w:rFonts w:asciiTheme="majorBidi" w:hAnsiTheme="majorBidi" w:cstheme="majorBidi"/>
        <w:i/>
        <w:iCs/>
        <w:szCs w:val="22"/>
        <w:lang w:val="ru-RU"/>
      </w:rPr>
      <w:t>Использование радиочастотного спектра в метеорологии: применения в областях погоды, климата, воды и соответствующих областях окружающей среды</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2BB003" w14:textId="13102F52" w:rsidR="00D447B8" w:rsidRPr="007F750C" w:rsidRDefault="007F750C" w:rsidP="007F750C">
    <w:pPr>
      <w:pStyle w:val="Header"/>
      <w:tabs>
        <w:tab w:val="right" w:pos="9639"/>
      </w:tabs>
      <w:jc w:val="left"/>
      <w:rPr>
        <w:b/>
        <w:lang w:val="ru-RU"/>
      </w:rPr>
    </w:pPr>
    <w:r>
      <w:rPr>
        <w:rFonts w:asciiTheme="majorBidi" w:hAnsiTheme="majorBidi" w:cstheme="majorBidi"/>
        <w:i/>
        <w:iCs/>
        <w:szCs w:val="22"/>
        <w:lang w:val="ru-RU"/>
      </w:rPr>
      <w:t>Приложение</w:t>
    </w:r>
    <w:r>
      <w:rPr>
        <w:rFonts w:asciiTheme="majorBidi" w:hAnsiTheme="majorBidi" w:cstheme="majorBidi"/>
        <w:i/>
        <w:iCs/>
        <w:szCs w:val="22"/>
        <w:lang w:val="en-US"/>
      </w:rPr>
      <w:tab/>
    </w:r>
    <w:r>
      <w:rPr>
        <w:rFonts w:asciiTheme="majorBidi" w:hAnsiTheme="majorBidi" w:cstheme="majorBidi"/>
        <w:i/>
        <w:iCs/>
        <w:szCs w:val="22"/>
        <w:lang w:val="en-US"/>
      </w:rPr>
      <w:tab/>
    </w:r>
    <w:r>
      <w:rPr>
        <w:rFonts w:asciiTheme="majorBidi" w:hAnsiTheme="majorBidi" w:cstheme="majorBidi"/>
        <w:i/>
        <w:iCs/>
        <w:szCs w:val="22"/>
        <w:lang w:val="en-US"/>
      </w:rPr>
      <w:tab/>
    </w:r>
    <w:r>
      <w:rPr>
        <w:rFonts w:asciiTheme="majorBidi" w:hAnsiTheme="majorBidi" w:cstheme="majorBidi"/>
        <w:i/>
        <w:iCs/>
        <w:szCs w:val="22"/>
        <w:lang w:val="en-US"/>
      </w:rPr>
      <w:tab/>
    </w:r>
    <w:r w:rsidRPr="00561422">
      <w:rPr>
        <w:b/>
        <w:iCs/>
        <w:lang w:val="en-US"/>
      </w:rPr>
      <w:fldChar w:fldCharType="begin"/>
    </w:r>
    <w:r w:rsidRPr="00561422">
      <w:rPr>
        <w:b/>
        <w:iCs/>
        <w:lang w:val="en-US"/>
      </w:rPr>
      <w:instrText xml:space="preserve"> PAGE </w:instrText>
    </w:r>
    <w:r w:rsidRPr="00561422">
      <w:rPr>
        <w:b/>
        <w:iCs/>
        <w:lang w:val="en-US"/>
      </w:rPr>
      <w:fldChar w:fldCharType="separate"/>
    </w:r>
    <w:r>
      <w:rPr>
        <w:b/>
        <w:iCs/>
        <w:lang w:val="en-US"/>
      </w:rPr>
      <w:t>141</w:t>
    </w:r>
    <w:r w:rsidRPr="00561422">
      <w:rPr>
        <w:b/>
        <w:iCs/>
        <w:lang w:val="en-US"/>
      </w:rP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76AAE6E0"/>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46E2A774"/>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652013BA"/>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3086D39A"/>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DEBEDF70"/>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C9B26C2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EB8267D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3AAAF40A"/>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3EE12E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3C6AFF0C"/>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0000003"/>
    <w:multiLevelType w:val="singleLevel"/>
    <w:tmpl w:val="00000003"/>
    <w:name w:val="WW8Num3"/>
    <w:lvl w:ilvl="0">
      <w:numFmt w:val="bullet"/>
      <w:lvlText w:val="—"/>
      <w:lvlJc w:val="left"/>
      <w:pPr>
        <w:tabs>
          <w:tab w:val="num" w:pos="644"/>
        </w:tabs>
        <w:ind w:left="644" w:hanging="360"/>
      </w:pPr>
      <w:rPr>
        <w:rFonts w:ascii="SimSun" w:hAnsi="SimSun" w:cs="Times New Roman"/>
      </w:rPr>
    </w:lvl>
  </w:abstractNum>
  <w:abstractNum w:abstractNumId="11" w15:restartNumberingAfterBreak="0">
    <w:nsid w:val="05F41EAD"/>
    <w:multiLevelType w:val="hybridMultilevel"/>
    <w:tmpl w:val="24D6906E"/>
    <w:lvl w:ilvl="0" w:tplc="0809000B">
      <w:start w:val="1"/>
      <w:numFmt w:val="bullet"/>
      <w:lvlText w:val=""/>
      <w:lvlJc w:val="left"/>
      <w:pPr>
        <w:tabs>
          <w:tab w:val="num" w:pos="780"/>
        </w:tabs>
        <w:ind w:left="780" w:hanging="360"/>
      </w:pPr>
      <w:rPr>
        <w:rFonts w:ascii="Wingdings" w:hAnsi="Wingdings" w:hint="default"/>
      </w:rPr>
    </w:lvl>
    <w:lvl w:ilvl="1" w:tplc="04090003" w:tentative="1">
      <w:start w:val="1"/>
      <w:numFmt w:val="bullet"/>
      <w:lvlText w:val="o"/>
      <w:lvlJc w:val="left"/>
      <w:pPr>
        <w:tabs>
          <w:tab w:val="num" w:pos="1500"/>
        </w:tabs>
        <w:ind w:left="1500" w:hanging="360"/>
      </w:pPr>
      <w:rPr>
        <w:rFonts w:ascii="Courier New" w:hAnsi="Courier New" w:hint="default"/>
      </w:rPr>
    </w:lvl>
    <w:lvl w:ilvl="2" w:tplc="04090005" w:tentative="1">
      <w:start w:val="1"/>
      <w:numFmt w:val="bullet"/>
      <w:lvlText w:val=""/>
      <w:lvlJc w:val="left"/>
      <w:pPr>
        <w:tabs>
          <w:tab w:val="num" w:pos="2220"/>
        </w:tabs>
        <w:ind w:left="2220" w:hanging="360"/>
      </w:pPr>
      <w:rPr>
        <w:rFonts w:ascii="Wingdings" w:hAnsi="Wingdings" w:hint="default"/>
      </w:rPr>
    </w:lvl>
    <w:lvl w:ilvl="3" w:tplc="04090001" w:tentative="1">
      <w:start w:val="1"/>
      <w:numFmt w:val="bullet"/>
      <w:lvlText w:val=""/>
      <w:lvlJc w:val="left"/>
      <w:pPr>
        <w:tabs>
          <w:tab w:val="num" w:pos="2940"/>
        </w:tabs>
        <w:ind w:left="2940" w:hanging="360"/>
      </w:pPr>
      <w:rPr>
        <w:rFonts w:ascii="Symbol" w:hAnsi="Symbol" w:hint="default"/>
      </w:rPr>
    </w:lvl>
    <w:lvl w:ilvl="4" w:tplc="04090003" w:tentative="1">
      <w:start w:val="1"/>
      <w:numFmt w:val="bullet"/>
      <w:lvlText w:val="o"/>
      <w:lvlJc w:val="left"/>
      <w:pPr>
        <w:tabs>
          <w:tab w:val="num" w:pos="3660"/>
        </w:tabs>
        <w:ind w:left="3660" w:hanging="360"/>
      </w:pPr>
      <w:rPr>
        <w:rFonts w:ascii="Courier New" w:hAnsi="Courier New" w:hint="default"/>
      </w:rPr>
    </w:lvl>
    <w:lvl w:ilvl="5" w:tplc="04090005" w:tentative="1">
      <w:start w:val="1"/>
      <w:numFmt w:val="bullet"/>
      <w:lvlText w:val=""/>
      <w:lvlJc w:val="left"/>
      <w:pPr>
        <w:tabs>
          <w:tab w:val="num" w:pos="4380"/>
        </w:tabs>
        <w:ind w:left="4380" w:hanging="360"/>
      </w:pPr>
      <w:rPr>
        <w:rFonts w:ascii="Wingdings" w:hAnsi="Wingdings" w:hint="default"/>
      </w:rPr>
    </w:lvl>
    <w:lvl w:ilvl="6" w:tplc="04090001" w:tentative="1">
      <w:start w:val="1"/>
      <w:numFmt w:val="bullet"/>
      <w:lvlText w:val=""/>
      <w:lvlJc w:val="left"/>
      <w:pPr>
        <w:tabs>
          <w:tab w:val="num" w:pos="5100"/>
        </w:tabs>
        <w:ind w:left="5100" w:hanging="360"/>
      </w:pPr>
      <w:rPr>
        <w:rFonts w:ascii="Symbol" w:hAnsi="Symbol" w:hint="default"/>
      </w:rPr>
    </w:lvl>
    <w:lvl w:ilvl="7" w:tplc="04090003" w:tentative="1">
      <w:start w:val="1"/>
      <w:numFmt w:val="bullet"/>
      <w:lvlText w:val="o"/>
      <w:lvlJc w:val="left"/>
      <w:pPr>
        <w:tabs>
          <w:tab w:val="num" w:pos="5820"/>
        </w:tabs>
        <w:ind w:left="5820" w:hanging="360"/>
      </w:pPr>
      <w:rPr>
        <w:rFonts w:ascii="Courier New" w:hAnsi="Courier New" w:hint="default"/>
      </w:rPr>
    </w:lvl>
    <w:lvl w:ilvl="8" w:tplc="04090005" w:tentative="1">
      <w:start w:val="1"/>
      <w:numFmt w:val="bullet"/>
      <w:lvlText w:val=""/>
      <w:lvlJc w:val="left"/>
      <w:pPr>
        <w:tabs>
          <w:tab w:val="num" w:pos="6540"/>
        </w:tabs>
        <w:ind w:left="6540" w:hanging="360"/>
      </w:pPr>
      <w:rPr>
        <w:rFonts w:ascii="Wingdings" w:hAnsi="Wingdings" w:hint="default"/>
      </w:rPr>
    </w:lvl>
  </w:abstractNum>
  <w:abstractNum w:abstractNumId="12" w15:restartNumberingAfterBreak="0">
    <w:nsid w:val="060E63F7"/>
    <w:multiLevelType w:val="multilevel"/>
    <w:tmpl w:val="C17C2C62"/>
    <w:lvl w:ilvl="0">
      <w:start w:val="1"/>
      <w:numFmt w:val="none"/>
      <w:pStyle w:val="heading0"/>
      <w:suff w:val="space"/>
      <w:lvlText w:val=""/>
      <w:lvlJc w:val="left"/>
      <w:pPr>
        <w:ind w:left="0" w:firstLine="0"/>
      </w:pPr>
      <w:rPr>
        <w:rFonts w:ascii="Times New Roman Bold" w:hAnsi="Times New Roman Bold" w:hint="default"/>
        <w:b/>
        <w:i w:val="0"/>
        <w:caps/>
        <w:sz w:val="28"/>
      </w:rPr>
    </w:lvl>
    <w:lvl w:ilvl="1">
      <w:start w:val="1"/>
      <w:numFmt w:val="none"/>
      <w:suff w:val="nothing"/>
      <w:lvlText w:val=""/>
      <w:lvlJc w:val="left"/>
      <w:pPr>
        <w:ind w:left="0" w:firstLine="0"/>
      </w:pPr>
      <w:rPr>
        <w:rFonts w:hint="default"/>
      </w:rPr>
    </w:lvl>
    <w:lvl w:ilvl="2">
      <w:start w:val="1"/>
      <w:numFmt w:val="none"/>
      <w:suff w:val="nothing"/>
      <w:lvlText w:val=""/>
      <w:lvlJc w:val="left"/>
      <w:pPr>
        <w:ind w:left="0" w:firstLine="0"/>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13" w15:restartNumberingAfterBreak="0">
    <w:nsid w:val="08363861"/>
    <w:multiLevelType w:val="hybridMultilevel"/>
    <w:tmpl w:val="04F0D5AE"/>
    <w:lvl w:ilvl="0" w:tplc="C5EC98CA">
      <w:start w:val="3"/>
      <w:numFmt w:val="bullet"/>
      <w:lvlText w:val=""/>
      <w:lvlJc w:val="left"/>
      <w:pPr>
        <w:ind w:left="360" w:hanging="360"/>
      </w:pPr>
      <w:rPr>
        <w:rFonts w:ascii="Symbol" w:eastAsia="Times New Roman" w:hAnsi="Symbol" w:cs="Times New Roman"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4" w15:restartNumberingAfterBreak="0">
    <w:nsid w:val="0B125771"/>
    <w:multiLevelType w:val="hybridMultilevel"/>
    <w:tmpl w:val="F284670E"/>
    <w:lvl w:ilvl="0" w:tplc="29724EBC">
      <w:start w:val="5"/>
      <w:numFmt w:val="bullet"/>
      <w:lvlText w:val="-"/>
      <w:lvlJc w:val="left"/>
      <w:pPr>
        <w:ind w:left="720" w:hanging="360"/>
      </w:pPr>
      <w:rPr>
        <w:rFonts w:ascii="Arial" w:eastAsia="Times New Roman" w:hAnsi="Arial" w:cs="Arial"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15" w15:restartNumberingAfterBreak="0">
    <w:nsid w:val="0F933705"/>
    <w:multiLevelType w:val="multilevel"/>
    <w:tmpl w:val="FF2CD19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6" w15:restartNumberingAfterBreak="0">
    <w:nsid w:val="12410A46"/>
    <w:multiLevelType w:val="multilevel"/>
    <w:tmpl w:val="C2B65C8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7" w15:restartNumberingAfterBreak="0">
    <w:nsid w:val="136D78B0"/>
    <w:multiLevelType w:val="multilevel"/>
    <w:tmpl w:val="AE487F62"/>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cs="Times New Roman" w:hint="default"/>
        <w:sz w:val="20"/>
      </w:rPr>
    </w:lvl>
    <w:lvl w:ilvl="2">
      <w:start w:val="1"/>
      <w:numFmt w:val="bullet"/>
      <w:lvlText w:val=""/>
      <w:lvlJc w:val="left"/>
      <w:pPr>
        <w:tabs>
          <w:tab w:val="num" w:pos="2160"/>
        </w:tabs>
        <w:ind w:left="2160" w:hanging="360"/>
      </w:pPr>
      <w:rPr>
        <w:rFonts w:ascii="Wingdings" w:hAnsi="Wingdings" w:hint="default"/>
        <w:sz w:val="20"/>
      </w:rPr>
    </w:lvl>
    <w:lvl w:ilvl="3">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start w:val="1"/>
      <w:numFmt w:val="bullet"/>
      <w:lvlText w:val=""/>
      <w:lvlJc w:val="left"/>
      <w:pPr>
        <w:tabs>
          <w:tab w:val="num" w:pos="4320"/>
        </w:tabs>
        <w:ind w:left="4320" w:hanging="360"/>
      </w:pPr>
      <w:rPr>
        <w:rFonts w:ascii="Wingdings" w:hAnsi="Wingdings" w:hint="default"/>
        <w:sz w:val="20"/>
      </w:rPr>
    </w:lvl>
    <w:lvl w:ilvl="6">
      <w:start w:val="1"/>
      <w:numFmt w:val="bullet"/>
      <w:lvlText w:val=""/>
      <w:lvlJc w:val="left"/>
      <w:pPr>
        <w:tabs>
          <w:tab w:val="num" w:pos="5040"/>
        </w:tabs>
        <w:ind w:left="5040" w:hanging="360"/>
      </w:pPr>
      <w:rPr>
        <w:rFonts w:ascii="Wingdings" w:hAnsi="Wingdings" w:hint="default"/>
        <w:sz w:val="20"/>
      </w:rPr>
    </w:lvl>
    <w:lvl w:ilvl="7">
      <w:start w:val="1"/>
      <w:numFmt w:val="bullet"/>
      <w:lvlText w:val=""/>
      <w:lvlJc w:val="left"/>
      <w:pPr>
        <w:tabs>
          <w:tab w:val="num" w:pos="5760"/>
        </w:tabs>
        <w:ind w:left="5760" w:hanging="360"/>
      </w:pPr>
      <w:rPr>
        <w:rFonts w:ascii="Wingdings" w:hAnsi="Wingdings" w:hint="default"/>
        <w:sz w:val="20"/>
      </w:rPr>
    </w:lvl>
    <w:lvl w:ilvl="8">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21061F19"/>
    <w:multiLevelType w:val="hybridMultilevel"/>
    <w:tmpl w:val="5CB05C22"/>
    <w:lvl w:ilvl="0" w:tplc="100C000F">
      <w:start w:val="1"/>
      <w:numFmt w:val="decimal"/>
      <w:lvlText w:val="%1."/>
      <w:lvlJc w:val="left"/>
      <w:pPr>
        <w:ind w:left="720" w:hanging="360"/>
      </w:pPr>
      <w:rPr>
        <w:rFonts w:hint="default"/>
      </w:rPr>
    </w:lvl>
    <w:lvl w:ilvl="1" w:tplc="100C0019" w:tentative="1">
      <w:start w:val="1"/>
      <w:numFmt w:val="lowerLetter"/>
      <w:lvlText w:val="%2."/>
      <w:lvlJc w:val="left"/>
      <w:pPr>
        <w:ind w:left="1440" w:hanging="360"/>
      </w:pPr>
    </w:lvl>
    <w:lvl w:ilvl="2" w:tplc="100C001B" w:tentative="1">
      <w:start w:val="1"/>
      <w:numFmt w:val="lowerRoman"/>
      <w:lvlText w:val="%3."/>
      <w:lvlJc w:val="right"/>
      <w:pPr>
        <w:ind w:left="2160" w:hanging="180"/>
      </w:pPr>
    </w:lvl>
    <w:lvl w:ilvl="3" w:tplc="100C000F" w:tentative="1">
      <w:start w:val="1"/>
      <w:numFmt w:val="decimal"/>
      <w:lvlText w:val="%4."/>
      <w:lvlJc w:val="left"/>
      <w:pPr>
        <w:ind w:left="2880" w:hanging="360"/>
      </w:pPr>
    </w:lvl>
    <w:lvl w:ilvl="4" w:tplc="100C0019" w:tentative="1">
      <w:start w:val="1"/>
      <w:numFmt w:val="lowerLetter"/>
      <w:lvlText w:val="%5."/>
      <w:lvlJc w:val="left"/>
      <w:pPr>
        <w:ind w:left="3600" w:hanging="360"/>
      </w:pPr>
    </w:lvl>
    <w:lvl w:ilvl="5" w:tplc="100C001B" w:tentative="1">
      <w:start w:val="1"/>
      <w:numFmt w:val="lowerRoman"/>
      <w:lvlText w:val="%6."/>
      <w:lvlJc w:val="right"/>
      <w:pPr>
        <w:ind w:left="4320" w:hanging="180"/>
      </w:pPr>
    </w:lvl>
    <w:lvl w:ilvl="6" w:tplc="100C000F" w:tentative="1">
      <w:start w:val="1"/>
      <w:numFmt w:val="decimal"/>
      <w:lvlText w:val="%7."/>
      <w:lvlJc w:val="left"/>
      <w:pPr>
        <w:ind w:left="5040" w:hanging="360"/>
      </w:pPr>
    </w:lvl>
    <w:lvl w:ilvl="7" w:tplc="100C0019" w:tentative="1">
      <w:start w:val="1"/>
      <w:numFmt w:val="lowerLetter"/>
      <w:lvlText w:val="%8."/>
      <w:lvlJc w:val="left"/>
      <w:pPr>
        <w:ind w:left="5760" w:hanging="360"/>
      </w:pPr>
    </w:lvl>
    <w:lvl w:ilvl="8" w:tplc="100C001B" w:tentative="1">
      <w:start w:val="1"/>
      <w:numFmt w:val="lowerRoman"/>
      <w:lvlText w:val="%9."/>
      <w:lvlJc w:val="right"/>
      <w:pPr>
        <w:ind w:left="6480" w:hanging="180"/>
      </w:pPr>
    </w:lvl>
  </w:abstractNum>
  <w:abstractNum w:abstractNumId="19" w15:restartNumberingAfterBreak="0">
    <w:nsid w:val="21142B49"/>
    <w:multiLevelType w:val="hybridMultilevel"/>
    <w:tmpl w:val="525631F2"/>
    <w:lvl w:ilvl="0" w:tplc="F1AE2494">
      <w:start w:val="1"/>
      <w:numFmt w:val="lowerLetter"/>
      <w:pStyle w:val="FigureNoBR"/>
      <w:lvlText w:val="%1."/>
      <w:lvlJc w:val="left"/>
      <w:pPr>
        <w:tabs>
          <w:tab w:val="num" w:pos="360"/>
        </w:tabs>
        <w:ind w:left="360" w:hanging="360"/>
      </w:pPr>
    </w:lvl>
    <w:lvl w:ilvl="1" w:tplc="04090019" w:tentative="1">
      <w:start w:val="1"/>
      <w:numFmt w:val="lowerLetter"/>
      <w:lvlText w:val="%2."/>
      <w:lvlJc w:val="left"/>
      <w:pPr>
        <w:tabs>
          <w:tab w:val="num" w:pos="1080"/>
        </w:tabs>
        <w:ind w:left="1080" w:hanging="360"/>
      </w:p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20" w15:restartNumberingAfterBreak="0">
    <w:nsid w:val="28DF2138"/>
    <w:multiLevelType w:val="multilevel"/>
    <w:tmpl w:val="0F4292EE"/>
    <w:lvl w:ilvl="0">
      <w:start w:val="2"/>
      <w:numFmt w:val="decimal"/>
      <w:lvlText w:val="%1"/>
      <w:lvlJc w:val="left"/>
      <w:pPr>
        <w:tabs>
          <w:tab w:val="num" w:pos="480"/>
        </w:tabs>
        <w:ind w:left="480" w:hanging="480"/>
      </w:pPr>
      <w:rPr>
        <w:rFonts w:hint="default"/>
      </w:rPr>
    </w:lvl>
    <w:lvl w:ilvl="1">
      <w:start w:val="1"/>
      <w:numFmt w:val="decimal"/>
      <w:lvlText w:val="%1.%2"/>
      <w:lvlJc w:val="left"/>
      <w:pPr>
        <w:tabs>
          <w:tab w:val="num" w:pos="480"/>
        </w:tabs>
        <w:ind w:left="480" w:hanging="48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21" w15:restartNumberingAfterBreak="0">
    <w:nsid w:val="2978291C"/>
    <w:multiLevelType w:val="multilevel"/>
    <w:tmpl w:val="B890146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2" w15:restartNumberingAfterBreak="0">
    <w:nsid w:val="2F980B07"/>
    <w:multiLevelType w:val="hybridMultilevel"/>
    <w:tmpl w:val="5884348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3B9B6B01"/>
    <w:multiLevelType w:val="multilevel"/>
    <w:tmpl w:val="B994025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4" w15:restartNumberingAfterBreak="0">
    <w:nsid w:val="3E7D079E"/>
    <w:multiLevelType w:val="hybridMultilevel"/>
    <w:tmpl w:val="44F61A2A"/>
    <w:lvl w:ilvl="0" w:tplc="FFFFFFFF">
      <w:numFmt w:val="bullet"/>
      <w:lvlText w:val="-"/>
      <w:lvlJc w:val="left"/>
      <w:pPr>
        <w:tabs>
          <w:tab w:val="num" w:pos="1125"/>
        </w:tabs>
        <w:ind w:left="1125" w:hanging="765"/>
      </w:pPr>
      <w:rPr>
        <w:rFonts w:ascii="Times New Roman" w:eastAsia="Times New Roman" w:hAnsi="Times New Roman" w:cs="Times New Roman" w:hint="default"/>
      </w:rPr>
    </w:lvl>
    <w:lvl w:ilvl="1" w:tplc="FFFFFFFF" w:tentative="1">
      <w:start w:val="1"/>
      <w:numFmt w:val="bullet"/>
      <w:lvlText w:val="o"/>
      <w:lvlJc w:val="left"/>
      <w:pPr>
        <w:tabs>
          <w:tab w:val="num" w:pos="1440"/>
        </w:tabs>
        <w:ind w:left="1440" w:hanging="360"/>
      </w:pPr>
      <w:rPr>
        <w:rFonts w:ascii="Courier New" w:hAnsi="Courier New" w:hint="default"/>
      </w:rPr>
    </w:lvl>
    <w:lvl w:ilvl="2" w:tplc="FFFFFFFF" w:tentative="1">
      <w:start w:val="1"/>
      <w:numFmt w:val="bullet"/>
      <w:lvlText w:val=""/>
      <w:lvlJc w:val="left"/>
      <w:pPr>
        <w:tabs>
          <w:tab w:val="num" w:pos="2160"/>
        </w:tabs>
        <w:ind w:left="2160" w:hanging="360"/>
      </w:pPr>
      <w:rPr>
        <w:rFonts w:ascii="Wingdings" w:hAnsi="Wingdings" w:hint="default"/>
      </w:rPr>
    </w:lvl>
    <w:lvl w:ilvl="3" w:tplc="FFFFFFFF" w:tentative="1">
      <w:start w:val="1"/>
      <w:numFmt w:val="bullet"/>
      <w:lvlText w:val=""/>
      <w:lvlJc w:val="left"/>
      <w:pPr>
        <w:tabs>
          <w:tab w:val="num" w:pos="2880"/>
        </w:tabs>
        <w:ind w:left="2880" w:hanging="360"/>
      </w:pPr>
      <w:rPr>
        <w:rFonts w:ascii="Symbol" w:hAnsi="Symbol" w:hint="default"/>
      </w:rPr>
    </w:lvl>
    <w:lvl w:ilvl="4" w:tplc="FFFFFFFF" w:tentative="1">
      <w:start w:val="1"/>
      <w:numFmt w:val="bullet"/>
      <w:lvlText w:val="o"/>
      <w:lvlJc w:val="left"/>
      <w:pPr>
        <w:tabs>
          <w:tab w:val="num" w:pos="3600"/>
        </w:tabs>
        <w:ind w:left="3600" w:hanging="360"/>
      </w:pPr>
      <w:rPr>
        <w:rFonts w:ascii="Courier New" w:hAnsi="Courier New" w:hint="default"/>
      </w:rPr>
    </w:lvl>
    <w:lvl w:ilvl="5" w:tplc="FFFFFFFF" w:tentative="1">
      <w:start w:val="1"/>
      <w:numFmt w:val="bullet"/>
      <w:lvlText w:val=""/>
      <w:lvlJc w:val="left"/>
      <w:pPr>
        <w:tabs>
          <w:tab w:val="num" w:pos="4320"/>
        </w:tabs>
        <w:ind w:left="4320" w:hanging="360"/>
      </w:pPr>
      <w:rPr>
        <w:rFonts w:ascii="Wingdings" w:hAnsi="Wingdings" w:hint="default"/>
      </w:rPr>
    </w:lvl>
    <w:lvl w:ilvl="6" w:tplc="FFFFFFFF" w:tentative="1">
      <w:start w:val="1"/>
      <w:numFmt w:val="bullet"/>
      <w:lvlText w:val=""/>
      <w:lvlJc w:val="left"/>
      <w:pPr>
        <w:tabs>
          <w:tab w:val="num" w:pos="5040"/>
        </w:tabs>
        <w:ind w:left="5040" w:hanging="360"/>
      </w:pPr>
      <w:rPr>
        <w:rFonts w:ascii="Symbol" w:hAnsi="Symbol" w:hint="default"/>
      </w:rPr>
    </w:lvl>
    <w:lvl w:ilvl="7" w:tplc="FFFFFFFF" w:tentative="1">
      <w:start w:val="1"/>
      <w:numFmt w:val="bullet"/>
      <w:lvlText w:val="o"/>
      <w:lvlJc w:val="left"/>
      <w:pPr>
        <w:tabs>
          <w:tab w:val="num" w:pos="5760"/>
        </w:tabs>
        <w:ind w:left="5760" w:hanging="360"/>
      </w:pPr>
      <w:rPr>
        <w:rFonts w:ascii="Courier New" w:hAnsi="Courier New" w:hint="default"/>
      </w:rPr>
    </w:lvl>
    <w:lvl w:ilvl="8" w:tplc="FFFFFFFF" w:tentative="1">
      <w:start w:val="1"/>
      <w:numFmt w:val="bullet"/>
      <w:lvlText w:val=""/>
      <w:lvlJc w:val="left"/>
      <w:pPr>
        <w:tabs>
          <w:tab w:val="num" w:pos="6480"/>
        </w:tabs>
        <w:ind w:left="6480" w:hanging="360"/>
      </w:pPr>
      <w:rPr>
        <w:rFonts w:ascii="Wingdings" w:hAnsi="Wingdings" w:hint="default"/>
      </w:rPr>
    </w:lvl>
  </w:abstractNum>
  <w:abstractNum w:abstractNumId="25" w15:restartNumberingAfterBreak="0">
    <w:nsid w:val="49EA5CC1"/>
    <w:multiLevelType w:val="hybridMultilevel"/>
    <w:tmpl w:val="5C628394"/>
    <w:lvl w:ilvl="0" w:tplc="33049540">
      <w:start w:val="5"/>
      <w:numFmt w:val="bullet"/>
      <w:lvlText w:val="–"/>
      <w:lvlJc w:val="left"/>
      <w:pPr>
        <w:tabs>
          <w:tab w:val="num" w:pos="720"/>
        </w:tabs>
        <w:ind w:left="720" w:hanging="360"/>
      </w:pPr>
      <w:rPr>
        <w:rFonts w:ascii="Times New Roman" w:eastAsia="Times New Roman" w:hAnsi="Times New Roman" w:cs="Times New Roman"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6" w15:restartNumberingAfterBreak="0">
    <w:nsid w:val="5B9A598F"/>
    <w:multiLevelType w:val="hybridMultilevel"/>
    <w:tmpl w:val="EFE25986"/>
    <w:lvl w:ilvl="0" w:tplc="EE8E4EBC">
      <w:start w:val="4"/>
      <w:numFmt w:val="bullet"/>
      <w:lvlText w:val="-"/>
      <w:lvlJc w:val="left"/>
      <w:pPr>
        <w:ind w:left="720" w:hanging="360"/>
      </w:pPr>
      <w:rPr>
        <w:rFonts w:ascii="Times New Roman" w:eastAsia="Times New Roman" w:hAnsi="Times New Roman" w:cs="Times New Roman"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7" w15:restartNumberingAfterBreak="0">
    <w:nsid w:val="6680064D"/>
    <w:multiLevelType w:val="hybridMultilevel"/>
    <w:tmpl w:val="F72C1048"/>
    <w:lvl w:ilvl="0" w:tplc="04660BBE">
      <w:start w:val="4"/>
      <w:numFmt w:val="bullet"/>
      <w:lvlText w:val="-"/>
      <w:lvlJc w:val="left"/>
      <w:pPr>
        <w:ind w:left="720" w:hanging="360"/>
      </w:pPr>
      <w:rPr>
        <w:rFonts w:ascii="Times New Roman" w:eastAsia="Times New Roman" w:hAnsi="Times New Roman" w:cs="Times New Roman"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8" w15:restartNumberingAfterBreak="0">
    <w:nsid w:val="7BDC6DB2"/>
    <w:multiLevelType w:val="multilevel"/>
    <w:tmpl w:val="2F76409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16cid:durableId="2073262996">
    <w:abstractNumId w:val="14"/>
  </w:num>
  <w:num w:numId="2" w16cid:durableId="351032653">
    <w:abstractNumId w:val="9"/>
  </w:num>
  <w:num w:numId="3" w16cid:durableId="850989105">
    <w:abstractNumId w:val="19"/>
  </w:num>
  <w:num w:numId="4" w16cid:durableId="1518929959">
    <w:abstractNumId w:val="10"/>
  </w:num>
  <w:num w:numId="5" w16cid:durableId="84108400">
    <w:abstractNumId w:val="20"/>
  </w:num>
  <w:num w:numId="6" w16cid:durableId="1335381405">
    <w:abstractNumId w:val="25"/>
  </w:num>
  <w:num w:numId="7" w16cid:durableId="1802650943">
    <w:abstractNumId w:val="11"/>
  </w:num>
  <w:num w:numId="8" w16cid:durableId="1872183272">
    <w:abstractNumId w:val="24"/>
  </w:num>
  <w:num w:numId="9" w16cid:durableId="1282153396">
    <w:abstractNumId w:val="12"/>
  </w:num>
  <w:num w:numId="10" w16cid:durableId="145053462">
    <w:abstractNumId w:val="17"/>
  </w:num>
  <w:num w:numId="11" w16cid:durableId="1471053629">
    <w:abstractNumId w:val="13"/>
  </w:num>
  <w:num w:numId="12" w16cid:durableId="640616402">
    <w:abstractNumId w:val="18"/>
  </w:num>
  <w:num w:numId="13" w16cid:durableId="369652469">
    <w:abstractNumId w:val="7"/>
  </w:num>
  <w:num w:numId="14" w16cid:durableId="1014649214">
    <w:abstractNumId w:val="6"/>
  </w:num>
  <w:num w:numId="15" w16cid:durableId="2123644997">
    <w:abstractNumId w:val="5"/>
  </w:num>
  <w:num w:numId="16" w16cid:durableId="1319841178">
    <w:abstractNumId w:val="4"/>
  </w:num>
  <w:num w:numId="17" w16cid:durableId="1241796998">
    <w:abstractNumId w:val="8"/>
  </w:num>
  <w:num w:numId="18" w16cid:durableId="1021198626">
    <w:abstractNumId w:val="3"/>
  </w:num>
  <w:num w:numId="19" w16cid:durableId="1968779189">
    <w:abstractNumId w:val="2"/>
  </w:num>
  <w:num w:numId="20" w16cid:durableId="1740979613">
    <w:abstractNumId w:val="1"/>
  </w:num>
  <w:num w:numId="21" w16cid:durableId="1721245750">
    <w:abstractNumId w:val="0"/>
  </w:num>
  <w:num w:numId="22" w16cid:durableId="1424691453">
    <w:abstractNumId w:val="21"/>
  </w:num>
  <w:num w:numId="23" w16cid:durableId="980428225">
    <w:abstractNumId w:val="28"/>
  </w:num>
  <w:num w:numId="24" w16cid:durableId="742796781">
    <w:abstractNumId w:val="15"/>
  </w:num>
  <w:num w:numId="25" w16cid:durableId="1086927329">
    <w:abstractNumId w:val="16"/>
  </w:num>
  <w:num w:numId="26" w16cid:durableId="539783095">
    <w:abstractNumId w:val="27"/>
  </w:num>
  <w:num w:numId="27" w16cid:durableId="876620922">
    <w:abstractNumId w:val="26"/>
  </w:num>
  <w:num w:numId="28" w16cid:durableId="31922500">
    <w:abstractNumId w:val="23"/>
  </w:num>
  <w:num w:numId="29" w16cid:durableId="1317999000">
    <w:abstractNumId w:val="22"/>
  </w:num>
  <w:num w:numId="30" w16cid:durableId="1063718284">
    <w:abstractNumId w:val="19"/>
  </w:num>
  <w:num w:numId="31" w16cid:durableId="1981381207">
    <w:abstractNumId w:val="1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embedSystemFonts/>
  <w:activeWritingStyle w:appName="MSWord" w:lang="en-GB" w:vendorID="64" w:dllVersion="5" w:nlCheck="1" w:checkStyle="1"/>
  <w:activeWritingStyle w:appName="MSWord" w:lang="en-GB" w:vendorID="64" w:dllVersion="6" w:nlCheck="1" w:checkStyle="1"/>
  <w:activeWritingStyle w:appName="MSWord" w:lang="en-US" w:vendorID="64" w:dllVersion="6" w:nlCheck="1" w:checkStyle="1"/>
  <w:activeWritingStyle w:appName="MSWord" w:lang="fr-FR" w:vendorID="64" w:dllVersion="0" w:nlCheck="1" w:checkStyle="0"/>
  <w:activeWritingStyle w:appName="MSWord" w:lang="en-GB" w:vendorID="64" w:dllVersion="0" w:nlCheck="1" w:checkStyle="0"/>
  <w:activeWritingStyle w:appName="MSWord" w:lang="en-US" w:vendorID="64" w:dllVersion="0" w:nlCheck="1" w:checkStyle="0"/>
  <w:activeWritingStyle w:appName="MSWord" w:lang="en-IE" w:vendorID="64" w:dllVersion="0" w:nlCheck="1" w:checkStyle="0"/>
  <w:activeWritingStyle w:appName="MSWord" w:lang="es-ES" w:vendorID="64" w:dllVersion="0" w:nlCheck="1" w:checkStyle="0"/>
  <w:activeWritingStyle w:appName="MSWord" w:lang="fr-CH" w:vendorID="64" w:dllVersion="0" w:nlCheck="1" w:checkStyle="0"/>
  <w:activeWritingStyle w:appName="MSWord" w:lang="es-ES_tradnl" w:vendorID="64" w:dllVersion="0" w:nlCheck="1" w:checkStyle="0"/>
  <w:activeWritingStyle w:appName="MSWord" w:lang="ru-RU" w:vendorID="64" w:dllVersion="0" w:nlCheck="1" w:checkStyle="0"/>
  <w:proofState w:spelling="clean" w:grammar="clean"/>
  <w:attachedTemplate r:id="rId1"/>
  <w:stylePaneFormatFilter w:val="3004" w:allStyles="0" w:customStyles="0" w:latentStyles="1" w:stylesInUse="0" w:headingStyles="0" w:numberingStyles="0" w:tableStyles="0" w:directFormattingOnRuns="0" w:directFormattingOnParagraphs="0" w:directFormattingOnNumbering="0" w:directFormattingOnTables="0" w:clearFormatting="1" w:top3HeadingStyles="1" w:visibleStyles="0" w:alternateStyleNames="0"/>
  <w:stylePaneSortMethod w:val="0000"/>
  <w:defaultTabStop w:val="720"/>
  <w:hyphenationZone w:val="425"/>
  <w:doNotHyphenateCaps/>
  <w:evenAndOddHeaders/>
  <w:displayHorizontalDrawingGridEvery w:val="0"/>
  <w:displayVerticalDrawingGridEvery w:val="0"/>
  <w:doNotUseMarginsForDrawingGridOrigin/>
  <w:doNotShadeFormData/>
  <w:noPunctuationKerning/>
  <w:characterSpacingControl w:val="doNotCompress"/>
  <w:hdrShapeDefaults>
    <o:shapedefaults v:ext="edit" spidmax="2050"/>
  </w:hdrShapeDefaults>
  <w:footnotePr>
    <w:footnote w:id="-1"/>
    <w:footnote w:id="0"/>
  </w:footnotePr>
  <w:endnotePr>
    <w:numFmt w:val="decimal"/>
    <w:numRestart w:val="eachSect"/>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F04F3"/>
    <w:rsid w:val="0000052E"/>
    <w:rsid w:val="00000C62"/>
    <w:rsid w:val="000016E6"/>
    <w:rsid w:val="00001FCC"/>
    <w:rsid w:val="00002109"/>
    <w:rsid w:val="000038C6"/>
    <w:rsid w:val="00004ED5"/>
    <w:rsid w:val="00006755"/>
    <w:rsid w:val="000069D4"/>
    <w:rsid w:val="00007241"/>
    <w:rsid w:val="00011046"/>
    <w:rsid w:val="0001328A"/>
    <w:rsid w:val="0001446D"/>
    <w:rsid w:val="00016820"/>
    <w:rsid w:val="000174AD"/>
    <w:rsid w:val="000200A3"/>
    <w:rsid w:val="00020ABE"/>
    <w:rsid w:val="0002752D"/>
    <w:rsid w:val="00031139"/>
    <w:rsid w:val="0003125F"/>
    <w:rsid w:val="00031D10"/>
    <w:rsid w:val="00032D09"/>
    <w:rsid w:val="00037684"/>
    <w:rsid w:val="000376A7"/>
    <w:rsid w:val="0004022C"/>
    <w:rsid w:val="00041896"/>
    <w:rsid w:val="00041F09"/>
    <w:rsid w:val="00044E68"/>
    <w:rsid w:val="00044F5A"/>
    <w:rsid w:val="00045CDF"/>
    <w:rsid w:val="0004788A"/>
    <w:rsid w:val="00047A1D"/>
    <w:rsid w:val="000508E2"/>
    <w:rsid w:val="00051EDC"/>
    <w:rsid w:val="00053FCE"/>
    <w:rsid w:val="00055EA7"/>
    <w:rsid w:val="00056A23"/>
    <w:rsid w:val="00057690"/>
    <w:rsid w:val="000604B9"/>
    <w:rsid w:val="000606FB"/>
    <w:rsid w:val="00062A5A"/>
    <w:rsid w:val="00062BA1"/>
    <w:rsid w:val="00063FA9"/>
    <w:rsid w:val="000653DB"/>
    <w:rsid w:val="00067CA5"/>
    <w:rsid w:val="00071E2D"/>
    <w:rsid w:val="00073F64"/>
    <w:rsid w:val="00073F86"/>
    <w:rsid w:val="00074706"/>
    <w:rsid w:val="00074A25"/>
    <w:rsid w:val="00075D5E"/>
    <w:rsid w:val="00076DC5"/>
    <w:rsid w:val="00077CB9"/>
    <w:rsid w:val="00077F0D"/>
    <w:rsid w:val="00080B7E"/>
    <w:rsid w:val="00080EAC"/>
    <w:rsid w:val="00080EEB"/>
    <w:rsid w:val="00080FD5"/>
    <w:rsid w:val="00093101"/>
    <w:rsid w:val="00095274"/>
    <w:rsid w:val="0009528E"/>
    <w:rsid w:val="0009762D"/>
    <w:rsid w:val="000A14EA"/>
    <w:rsid w:val="000A1CBD"/>
    <w:rsid w:val="000A2763"/>
    <w:rsid w:val="000A2823"/>
    <w:rsid w:val="000A5E1D"/>
    <w:rsid w:val="000A7571"/>
    <w:rsid w:val="000A76D8"/>
    <w:rsid w:val="000A7D55"/>
    <w:rsid w:val="000B0208"/>
    <w:rsid w:val="000B0B64"/>
    <w:rsid w:val="000B1F5E"/>
    <w:rsid w:val="000B5366"/>
    <w:rsid w:val="000B5F4A"/>
    <w:rsid w:val="000B6541"/>
    <w:rsid w:val="000B70FE"/>
    <w:rsid w:val="000C0179"/>
    <w:rsid w:val="000C12C8"/>
    <w:rsid w:val="000C1F5E"/>
    <w:rsid w:val="000C294F"/>
    <w:rsid w:val="000C2BB6"/>
    <w:rsid w:val="000C2E8E"/>
    <w:rsid w:val="000C588F"/>
    <w:rsid w:val="000C62EB"/>
    <w:rsid w:val="000C7180"/>
    <w:rsid w:val="000C7A7C"/>
    <w:rsid w:val="000C7EDE"/>
    <w:rsid w:val="000D0147"/>
    <w:rsid w:val="000D039F"/>
    <w:rsid w:val="000D22AF"/>
    <w:rsid w:val="000D2E66"/>
    <w:rsid w:val="000D2FBB"/>
    <w:rsid w:val="000D3753"/>
    <w:rsid w:val="000D67F9"/>
    <w:rsid w:val="000E066D"/>
    <w:rsid w:val="000E0E7C"/>
    <w:rsid w:val="000E338C"/>
    <w:rsid w:val="000E5783"/>
    <w:rsid w:val="000E6018"/>
    <w:rsid w:val="000F001B"/>
    <w:rsid w:val="000F1B4B"/>
    <w:rsid w:val="000F29A7"/>
    <w:rsid w:val="000F369A"/>
    <w:rsid w:val="000F473F"/>
    <w:rsid w:val="000F5FF6"/>
    <w:rsid w:val="000F6387"/>
    <w:rsid w:val="00100307"/>
    <w:rsid w:val="001011D7"/>
    <w:rsid w:val="0010584E"/>
    <w:rsid w:val="00107DB5"/>
    <w:rsid w:val="0011025C"/>
    <w:rsid w:val="0011160A"/>
    <w:rsid w:val="00112116"/>
    <w:rsid w:val="00113650"/>
    <w:rsid w:val="00114805"/>
    <w:rsid w:val="0011529C"/>
    <w:rsid w:val="00116D5E"/>
    <w:rsid w:val="001172BC"/>
    <w:rsid w:val="001172BD"/>
    <w:rsid w:val="00117343"/>
    <w:rsid w:val="00125698"/>
    <w:rsid w:val="0012744F"/>
    <w:rsid w:val="00127482"/>
    <w:rsid w:val="001279AC"/>
    <w:rsid w:val="00127C09"/>
    <w:rsid w:val="001305E4"/>
    <w:rsid w:val="00131178"/>
    <w:rsid w:val="001317E0"/>
    <w:rsid w:val="0013271D"/>
    <w:rsid w:val="00135480"/>
    <w:rsid w:val="00135AD0"/>
    <w:rsid w:val="001362C2"/>
    <w:rsid w:val="00136BDD"/>
    <w:rsid w:val="001378AF"/>
    <w:rsid w:val="00142500"/>
    <w:rsid w:val="00142BAF"/>
    <w:rsid w:val="0014333F"/>
    <w:rsid w:val="001444B4"/>
    <w:rsid w:val="00144ACD"/>
    <w:rsid w:val="001450E1"/>
    <w:rsid w:val="00147539"/>
    <w:rsid w:val="0015034F"/>
    <w:rsid w:val="00152FE9"/>
    <w:rsid w:val="00154D27"/>
    <w:rsid w:val="001560CF"/>
    <w:rsid w:val="00156C35"/>
    <w:rsid w:val="00156F66"/>
    <w:rsid w:val="00157E36"/>
    <w:rsid w:val="00161FFF"/>
    <w:rsid w:val="0016235B"/>
    <w:rsid w:val="00162628"/>
    <w:rsid w:val="00163271"/>
    <w:rsid w:val="00163563"/>
    <w:rsid w:val="0016388A"/>
    <w:rsid w:val="00164959"/>
    <w:rsid w:val="001658B2"/>
    <w:rsid w:val="0016648F"/>
    <w:rsid w:val="0016666F"/>
    <w:rsid w:val="00172122"/>
    <w:rsid w:val="00177E18"/>
    <w:rsid w:val="00180823"/>
    <w:rsid w:val="00180CE5"/>
    <w:rsid w:val="00182528"/>
    <w:rsid w:val="00182FDE"/>
    <w:rsid w:val="00183B81"/>
    <w:rsid w:val="0018500B"/>
    <w:rsid w:val="00186171"/>
    <w:rsid w:val="0019098A"/>
    <w:rsid w:val="00190D02"/>
    <w:rsid w:val="00191402"/>
    <w:rsid w:val="00191F33"/>
    <w:rsid w:val="00192ABF"/>
    <w:rsid w:val="00192AC4"/>
    <w:rsid w:val="00196A19"/>
    <w:rsid w:val="001A01BC"/>
    <w:rsid w:val="001A0760"/>
    <w:rsid w:val="001A4EC1"/>
    <w:rsid w:val="001A5F79"/>
    <w:rsid w:val="001A72C2"/>
    <w:rsid w:val="001A73A9"/>
    <w:rsid w:val="001B06C8"/>
    <w:rsid w:val="001B1344"/>
    <w:rsid w:val="001B1380"/>
    <w:rsid w:val="001B1BD5"/>
    <w:rsid w:val="001B1E92"/>
    <w:rsid w:val="001B32BA"/>
    <w:rsid w:val="001B4024"/>
    <w:rsid w:val="001B4CF8"/>
    <w:rsid w:val="001B5232"/>
    <w:rsid w:val="001B5F1B"/>
    <w:rsid w:val="001B7450"/>
    <w:rsid w:val="001B7F4E"/>
    <w:rsid w:val="001C064E"/>
    <w:rsid w:val="001C0F13"/>
    <w:rsid w:val="001C2799"/>
    <w:rsid w:val="001C356A"/>
    <w:rsid w:val="001C5BA5"/>
    <w:rsid w:val="001C7ACE"/>
    <w:rsid w:val="001C7B20"/>
    <w:rsid w:val="001C7F31"/>
    <w:rsid w:val="001D02DE"/>
    <w:rsid w:val="001D1A9B"/>
    <w:rsid w:val="001D3DF6"/>
    <w:rsid w:val="001D5885"/>
    <w:rsid w:val="001D7562"/>
    <w:rsid w:val="001D77BE"/>
    <w:rsid w:val="001E1EA4"/>
    <w:rsid w:val="001E281C"/>
    <w:rsid w:val="001E2C40"/>
    <w:rsid w:val="001E3384"/>
    <w:rsid w:val="001E67CE"/>
    <w:rsid w:val="001E74D8"/>
    <w:rsid w:val="001F2B03"/>
    <w:rsid w:val="001F4743"/>
    <w:rsid w:val="001F4B9A"/>
    <w:rsid w:val="001F50A4"/>
    <w:rsid w:val="001F67FC"/>
    <w:rsid w:val="001F7E65"/>
    <w:rsid w:val="0020023D"/>
    <w:rsid w:val="00200BE1"/>
    <w:rsid w:val="00201D7D"/>
    <w:rsid w:val="00202DC1"/>
    <w:rsid w:val="002033E0"/>
    <w:rsid w:val="00203C17"/>
    <w:rsid w:val="00204486"/>
    <w:rsid w:val="00205BDC"/>
    <w:rsid w:val="00206EC7"/>
    <w:rsid w:val="00207BC0"/>
    <w:rsid w:val="002104A9"/>
    <w:rsid w:val="0021087D"/>
    <w:rsid w:val="002116EE"/>
    <w:rsid w:val="00211933"/>
    <w:rsid w:val="00214D83"/>
    <w:rsid w:val="00216ADF"/>
    <w:rsid w:val="002172A0"/>
    <w:rsid w:val="002209F9"/>
    <w:rsid w:val="00221591"/>
    <w:rsid w:val="00221D3C"/>
    <w:rsid w:val="00225211"/>
    <w:rsid w:val="00225B29"/>
    <w:rsid w:val="0022610C"/>
    <w:rsid w:val="002309D8"/>
    <w:rsid w:val="00234D0F"/>
    <w:rsid w:val="002359B9"/>
    <w:rsid w:val="002377FA"/>
    <w:rsid w:val="002401ED"/>
    <w:rsid w:val="00240609"/>
    <w:rsid w:val="00241409"/>
    <w:rsid w:val="002417BC"/>
    <w:rsid w:val="00241C74"/>
    <w:rsid w:val="00242E28"/>
    <w:rsid w:val="00243A7A"/>
    <w:rsid w:val="00243AB0"/>
    <w:rsid w:val="00243E5B"/>
    <w:rsid w:val="002445B3"/>
    <w:rsid w:val="00246BD6"/>
    <w:rsid w:val="00247834"/>
    <w:rsid w:val="00247EBC"/>
    <w:rsid w:val="002504A8"/>
    <w:rsid w:val="002509C8"/>
    <w:rsid w:val="002529F6"/>
    <w:rsid w:val="0025312C"/>
    <w:rsid w:val="00253C2E"/>
    <w:rsid w:val="0025656F"/>
    <w:rsid w:val="0026041D"/>
    <w:rsid w:val="00261907"/>
    <w:rsid w:val="00264B44"/>
    <w:rsid w:val="00265E6F"/>
    <w:rsid w:val="00267CB7"/>
    <w:rsid w:val="00267E9E"/>
    <w:rsid w:val="00270E43"/>
    <w:rsid w:val="00271F3F"/>
    <w:rsid w:val="00273372"/>
    <w:rsid w:val="0027360B"/>
    <w:rsid w:val="0027476E"/>
    <w:rsid w:val="00275A12"/>
    <w:rsid w:val="00275BF9"/>
    <w:rsid w:val="00277B76"/>
    <w:rsid w:val="00281140"/>
    <w:rsid w:val="0028219A"/>
    <w:rsid w:val="00282ABC"/>
    <w:rsid w:val="00283F75"/>
    <w:rsid w:val="00283FC0"/>
    <w:rsid w:val="0028416C"/>
    <w:rsid w:val="00284732"/>
    <w:rsid w:val="00285CA3"/>
    <w:rsid w:val="00290A35"/>
    <w:rsid w:val="0029116B"/>
    <w:rsid w:val="00291997"/>
    <w:rsid w:val="002930BC"/>
    <w:rsid w:val="00295D49"/>
    <w:rsid w:val="00296882"/>
    <w:rsid w:val="00296E70"/>
    <w:rsid w:val="00296F20"/>
    <w:rsid w:val="002A020E"/>
    <w:rsid w:val="002A04D5"/>
    <w:rsid w:val="002A10F6"/>
    <w:rsid w:val="002A2E0D"/>
    <w:rsid w:val="002A40F6"/>
    <w:rsid w:val="002A4150"/>
    <w:rsid w:val="002A4479"/>
    <w:rsid w:val="002A5DEF"/>
    <w:rsid w:val="002A61C5"/>
    <w:rsid w:val="002A64FF"/>
    <w:rsid w:val="002A65AA"/>
    <w:rsid w:val="002A7FE2"/>
    <w:rsid w:val="002B08D8"/>
    <w:rsid w:val="002B1147"/>
    <w:rsid w:val="002B1233"/>
    <w:rsid w:val="002B401A"/>
    <w:rsid w:val="002B408A"/>
    <w:rsid w:val="002B412F"/>
    <w:rsid w:val="002B580A"/>
    <w:rsid w:val="002B64D5"/>
    <w:rsid w:val="002B6757"/>
    <w:rsid w:val="002C0162"/>
    <w:rsid w:val="002C0406"/>
    <w:rsid w:val="002C0A02"/>
    <w:rsid w:val="002C14C9"/>
    <w:rsid w:val="002C1CC5"/>
    <w:rsid w:val="002C25DE"/>
    <w:rsid w:val="002C2839"/>
    <w:rsid w:val="002C378F"/>
    <w:rsid w:val="002C388E"/>
    <w:rsid w:val="002C4160"/>
    <w:rsid w:val="002C541B"/>
    <w:rsid w:val="002C628C"/>
    <w:rsid w:val="002C694D"/>
    <w:rsid w:val="002C7D41"/>
    <w:rsid w:val="002D1F4C"/>
    <w:rsid w:val="002D28E8"/>
    <w:rsid w:val="002D4D1F"/>
    <w:rsid w:val="002D56A4"/>
    <w:rsid w:val="002D634E"/>
    <w:rsid w:val="002D6B4C"/>
    <w:rsid w:val="002D788A"/>
    <w:rsid w:val="002D7B0C"/>
    <w:rsid w:val="002E0A02"/>
    <w:rsid w:val="002E1B4F"/>
    <w:rsid w:val="002E2451"/>
    <w:rsid w:val="002E252C"/>
    <w:rsid w:val="002E395F"/>
    <w:rsid w:val="002E3A33"/>
    <w:rsid w:val="002E5AAD"/>
    <w:rsid w:val="002E5E94"/>
    <w:rsid w:val="002E6650"/>
    <w:rsid w:val="002E7EE5"/>
    <w:rsid w:val="002F0E26"/>
    <w:rsid w:val="002F214D"/>
    <w:rsid w:val="002F2E67"/>
    <w:rsid w:val="002F2E9B"/>
    <w:rsid w:val="002F32C2"/>
    <w:rsid w:val="002F32F1"/>
    <w:rsid w:val="002F5B15"/>
    <w:rsid w:val="002F713D"/>
    <w:rsid w:val="002F79AA"/>
    <w:rsid w:val="002F7CB3"/>
    <w:rsid w:val="003014D4"/>
    <w:rsid w:val="0030230E"/>
    <w:rsid w:val="0030299E"/>
    <w:rsid w:val="00303942"/>
    <w:rsid w:val="00305002"/>
    <w:rsid w:val="00305E79"/>
    <w:rsid w:val="00306183"/>
    <w:rsid w:val="00310221"/>
    <w:rsid w:val="003102C7"/>
    <w:rsid w:val="00310E66"/>
    <w:rsid w:val="0031195C"/>
    <w:rsid w:val="00311D54"/>
    <w:rsid w:val="00313C8C"/>
    <w:rsid w:val="00315546"/>
    <w:rsid w:val="00317DE2"/>
    <w:rsid w:val="003263B3"/>
    <w:rsid w:val="00327B9E"/>
    <w:rsid w:val="00330567"/>
    <w:rsid w:val="00330A77"/>
    <w:rsid w:val="0033141B"/>
    <w:rsid w:val="00332630"/>
    <w:rsid w:val="003337ED"/>
    <w:rsid w:val="00334291"/>
    <w:rsid w:val="003362F7"/>
    <w:rsid w:val="003401C8"/>
    <w:rsid w:val="003414DC"/>
    <w:rsid w:val="00341DAF"/>
    <w:rsid w:val="0034318F"/>
    <w:rsid w:val="0034376F"/>
    <w:rsid w:val="00344E71"/>
    <w:rsid w:val="00345885"/>
    <w:rsid w:val="003469B6"/>
    <w:rsid w:val="00347F87"/>
    <w:rsid w:val="00351DCF"/>
    <w:rsid w:val="00352AD6"/>
    <w:rsid w:val="003531E9"/>
    <w:rsid w:val="00354651"/>
    <w:rsid w:val="003547CD"/>
    <w:rsid w:val="00354950"/>
    <w:rsid w:val="00354D0E"/>
    <w:rsid w:val="003551E4"/>
    <w:rsid w:val="00357164"/>
    <w:rsid w:val="00357CFB"/>
    <w:rsid w:val="00357E0A"/>
    <w:rsid w:val="003617A3"/>
    <w:rsid w:val="00363290"/>
    <w:rsid w:val="003637B8"/>
    <w:rsid w:val="0036483F"/>
    <w:rsid w:val="00372EB2"/>
    <w:rsid w:val="00374F17"/>
    <w:rsid w:val="00376690"/>
    <w:rsid w:val="00377808"/>
    <w:rsid w:val="00377F7E"/>
    <w:rsid w:val="00382DE1"/>
    <w:rsid w:val="0038406D"/>
    <w:rsid w:val="003842AF"/>
    <w:rsid w:val="00386A9D"/>
    <w:rsid w:val="00390923"/>
    <w:rsid w:val="00391081"/>
    <w:rsid w:val="0039272E"/>
    <w:rsid w:val="00395F58"/>
    <w:rsid w:val="003977B7"/>
    <w:rsid w:val="00397F59"/>
    <w:rsid w:val="003A2FFB"/>
    <w:rsid w:val="003A5B6E"/>
    <w:rsid w:val="003A5FA8"/>
    <w:rsid w:val="003A5FC7"/>
    <w:rsid w:val="003A746C"/>
    <w:rsid w:val="003B1F79"/>
    <w:rsid w:val="003B22CD"/>
    <w:rsid w:val="003B2789"/>
    <w:rsid w:val="003B4D94"/>
    <w:rsid w:val="003B53C1"/>
    <w:rsid w:val="003B6248"/>
    <w:rsid w:val="003C0A3A"/>
    <w:rsid w:val="003C13CE"/>
    <w:rsid w:val="003C21BF"/>
    <w:rsid w:val="003C21E0"/>
    <w:rsid w:val="003C23FB"/>
    <w:rsid w:val="003C542F"/>
    <w:rsid w:val="003C6658"/>
    <w:rsid w:val="003C697E"/>
    <w:rsid w:val="003C714D"/>
    <w:rsid w:val="003D0377"/>
    <w:rsid w:val="003D14BC"/>
    <w:rsid w:val="003D18F9"/>
    <w:rsid w:val="003D376B"/>
    <w:rsid w:val="003D4004"/>
    <w:rsid w:val="003D49E7"/>
    <w:rsid w:val="003D57D2"/>
    <w:rsid w:val="003D7840"/>
    <w:rsid w:val="003D7C44"/>
    <w:rsid w:val="003E2518"/>
    <w:rsid w:val="003E2B51"/>
    <w:rsid w:val="003E79E6"/>
    <w:rsid w:val="003E7CEF"/>
    <w:rsid w:val="003F0B93"/>
    <w:rsid w:val="003F0D1B"/>
    <w:rsid w:val="003F1C3C"/>
    <w:rsid w:val="003F29F5"/>
    <w:rsid w:val="003F4064"/>
    <w:rsid w:val="003F5482"/>
    <w:rsid w:val="003F776F"/>
    <w:rsid w:val="004013D6"/>
    <w:rsid w:val="0040144E"/>
    <w:rsid w:val="00401A0D"/>
    <w:rsid w:val="00403179"/>
    <w:rsid w:val="004055CA"/>
    <w:rsid w:val="00405C53"/>
    <w:rsid w:val="004063B5"/>
    <w:rsid w:val="004073A0"/>
    <w:rsid w:val="00410F8D"/>
    <w:rsid w:val="004171D0"/>
    <w:rsid w:val="00417FBF"/>
    <w:rsid w:val="00417FC3"/>
    <w:rsid w:val="00420214"/>
    <w:rsid w:val="0042147A"/>
    <w:rsid w:val="0042205E"/>
    <w:rsid w:val="00423D3A"/>
    <w:rsid w:val="0042488F"/>
    <w:rsid w:val="004261B8"/>
    <w:rsid w:val="0042642F"/>
    <w:rsid w:val="00426CA1"/>
    <w:rsid w:val="00427055"/>
    <w:rsid w:val="00427EE6"/>
    <w:rsid w:val="00431CD1"/>
    <w:rsid w:val="004323F3"/>
    <w:rsid w:val="004348A4"/>
    <w:rsid w:val="00434E03"/>
    <w:rsid w:val="00435000"/>
    <w:rsid w:val="0043772D"/>
    <w:rsid w:val="00440152"/>
    <w:rsid w:val="00440EFD"/>
    <w:rsid w:val="00444A3B"/>
    <w:rsid w:val="0044686B"/>
    <w:rsid w:val="004477EF"/>
    <w:rsid w:val="00452048"/>
    <w:rsid w:val="00454B95"/>
    <w:rsid w:val="00455F54"/>
    <w:rsid w:val="004566B0"/>
    <w:rsid w:val="00456C9F"/>
    <w:rsid w:val="00456F3E"/>
    <w:rsid w:val="0045742D"/>
    <w:rsid w:val="00457B1E"/>
    <w:rsid w:val="00461D86"/>
    <w:rsid w:val="00462465"/>
    <w:rsid w:val="00462587"/>
    <w:rsid w:val="004704FD"/>
    <w:rsid w:val="00471189"/>
    <w:rsid w:val="00473EBD"/>
    <w:rsid w:val="0047423B"/>
    <w:rsid w:val="0047524D"/>
    <w:rsid w:val="00476721"/>
    <w:rsid w:val="00477D88"/>
    <w:rsid w:val="00480C01"/>
    <w:rsid w:val="00482DE4"/>
    <w:rsid w:val="00483605"/>
    <w:rsid w:val="00483C51"/>
    <w:rsid w:val="0048671B"/>
    <w:rsid w:val="00490745"/>
    <w:rsid w:val="00490822"/>
    <w:rsid w:val="00491218"/>
    <w:rsid w:val="00491985"/>
    <w:rsid w:val="00492854"/>
    <w:rsid w:val="00494401"/>
    <w:rsid w:val="00495A94"/>
    <w:rsid w:val="00495E6C"/>
    <w:rsid w:val="0049601E"/>
    <w:rsid w:val="00496B92"/>
    <w:rsid w:val="004A1FB8"/>
    <w:rsid w:val="004A2823"/>
    <w:rsid w:val="004A3995"/>
    <w:rsid w:val="004A3D55"/>
    <w:rsid w:val="004A5D9A"/>
    <w:rsid w:val="004A6057"/>
    <w:rsid w:val="004A664D"/>
    <w:rsid w:val="004A7188"/>
    <w:rsid w:val="004A7360"/>
    <w:rsid w:val="004B15B2"/>
    <w:rsid w:val="004B1EF7"/>
    <w:rsid w:val="004B2A75"/>
    <w:rsid w:val="004B2B5E"/>
    <w:rsid w:val="004B3E2D"/>
    <w:rsid w:val="004B3FAD"/>
    <w:rsid w:val="004B60DA"/>
    <w:rsid w:val="004B6DEA"/>
    <w:rsid w:val="004B7A3F"/>
    <w:rsid w:val="004C0AD5"/>
    <w:rsid w:val="004C2105"/>
    <w:rsid w:val="004C214D"/>
    <w:rsid w:val="004C35ED"/>
    <w:rsid w:val="004C5749"/>
    <w:rsid w:val="004D1048"/>
    <w:rsid w:val="004D1717"/>
    <w:rsid w:val="004D2CCD"/>
    <w:rsid w:val="004D5063"/>
    <w:rsid w:val="004D5397"/>
    <w:rsid w:val="004D5E23"/>
    <w:rsid w:val="004D6785"/>
    <w:rsid w:val="004D70FD"/>
    <w:rsid w:val="004D77F2"/>
    <w:rsid w:val="004D7943"/>
    <w:rsid w:val="004E0552"/>
    <w:rsid w:val="004E19B6"/>
    <w:rsid w:val="004E4C1F"/>
    <w:rsid w:val="004E4C2F"/>
    <w:rsid w:val="004E50DF"/>
    <w:rsid w:val="004E7272"/>
    <w:rsid w:val="004F0526"/>
    <w:rsid w:val="004F1C4E"/>
    <w:rsid w:val="004F254E"/>
    <w:rsid w:val="004F2B2C"/>
    <w:rsid w:val="004F5907"/>
    <w:rsid w:val="004F6C06"/>
    <w:rsid w:val="004F75DC"/>
    <w:rsid w:val="00500891"/>
    <w:rsid w:val="00501DCA"/>
    <w:rsid w:val="005065C1"/>
    <w:rsid w:val="005123E6"/>
    <w:rsid w:val="00512656"/>
    <w:rsid w:val="00512DBC"/>
    <w:rsid w:val="00513A47"/>
    <w:rsid w:val="00514704"/>
    <w:rsid w:val="0051564A"/>
    <w:rsid w:val="00517384"/>
    <w:rsid w:val="00517D2E"/>
    <w:rsid w:val="00520EEE"/>
    <w:rsid w:val="00520F75"/>
    <w:rsid w:val="005215B0"/>
    <w:rsid w:val="005240F2"/>
    <w:rsid w:val="0052445E"/>
    <w:rsid w:val="0052522D"/>
    <w:rsid w:val="00526105"/>
    <w:rsid w:val="00530F1B"/>
    <w:rsid w:val="00532574"/>
    <w:rsid w:val="005329EB"/>
    <w:rsid w:val="00534444"/>
    <w:rsid w:val="0053452E"/>
    <w:rsid w:val="00534C14"/>
    <w:rsid w:val="00536543"/>
    <w:rsid w:val="00536A21"/>
    <w:rsid w:val="0053797A"/>
    <w:rsid w:val="00537EF7"/>
    <w:rsid w:val="005408DF"/>
    <w:rsid w:val="00541220"/>
    <w:rsid w:val="00541A25"/>
    <w:rsid w:val="00541C90"/>
    <w:rsid w:val="00542498"/>
    <w:rsid w:val="005436A1"/>
    <w:rsid w:val="00543FCF"/>
    <w:rsid w:val="00545917"/>
    <w:rsid w:val="005522A1"/>
    <w:rsid w:val="005536EF"/>
    <w:rsid w:val="00553836"/>
    <w:rsid w:val="00554971"/>
    <w:rsid w:val="00556258"/>
    <w:rsid w:val="00556551"/>
    <w:rsid w:val="00556D28"/>
    <w:rsid w:val="00561B33"/>
    <w:rsid w:val="00563F89"/>
    <w:rsid w:val="00567DB3"/>
    <w:rsid w:val="0057242B"/>
    <w:rsid w:val="00573087"/>
    <w:rsid w:val="005731D5"/>
    <w:rsid w:val="00573344"/>
    <w:rsid w:val="00573E39"/>
    <w:rsid w:val="00574293"/>
    <w:rsid w:val="0057560C"/>
    <w:rsid w:val="00575EF2"/>
    <w:rsid w:val="00576065"/>
    <w:rsid w:val="00577775"/>
    <w:rsid w:val="00577B45"/>
    <w:rsid w:val="0058116C"/>
    <w:rsid w:val="005816EF"/>
    <w:rsid w:val="00582A35"/>
    <w:rsid w:val="00582D80"/>
    <w:rsid w:val="00582E5E"/>
    <w:rsid w:val="00583F9B"/>
    <w:rsid w:val="00585202"/>
    <w:rsid w:val="00585A3C"/>
    <w:rsid w:val="0058743E"/>
    <w:rsid w:val="005916CE"/>
    <w:rsid w:val="005929CC"/>
    <w:rsid w:val="005957F4"/>
    <w:rsid w:val="00595AEE"/>
    <w:rsid w:val="005965DE"/>
    <w:rsid w:val="00596D72"/>
    <w:rsid w:val="00596F46"/>
    <w:rsid w:val="005A2534"/>
    <w:rsid w:val="005A5076"/>
    <w:rsid w:val="005A5E81"/>
    <w:rsid w:val="005A65EE"/>
    <w:rsid w:val="005B0D29"/>
    <w:rsid w:val="005B149B"/>
    <w:rsid w:val="005B5FE4"/>
    <w:rsid w:val="005B7584"/>
    <w:rsid w:val="005C0E18"/>
    <w:rsid w:val="005C0E76"/>
    <w:rsid w:val="005C2370"/>
    <w:rsid w:val="005C2395"/>
    <w:rsid w:val="005C47D3"/>
    <w:rsid w:val="005C73CE"/>
    <w:rsid w:val="005C73E5"/>
    <w:rsid w:val="005C77B3"/>
    <w:rsid w:val="005D16CD"/>
    <w:rsid w:val="005D1AC8"/>
    <w:rsid w:val="005D1B79"/>
    <w:rsid w:val="005D2AC4"/>
    <w:rsid w:val="005D2E41"/>
    <w:rsid w:val="005D3951"/>
    <w:rsid w:val="005D4F64"/>
    <w:rsid w:val="005D72CD"/>
    <w:rsid w:val="005D7AC9"/>
    <w:rsid w:val="005D7B29"/>
    <w:rsid w:val="005E03B8"/>
    <w:rsid w:val="005E07B3"/>
    <w:rsid w:val="005E0E5E"/>
    <w:rsid w:val="005E1D8D"/>
    <w:rsid w:val="005E290C"/>
    <w:rsid w:val="005E304B"/>
    <w:rsid w:val="005E3624"/>
    <w:rsid w:val="005E51BA"/>
    <w:rsid w:val="005E5522"/>
    <w:rsid w:val="005E5C10"/>
    <w:rsid w:val="005E6412"/>
    <w:rsid w:val="005E7FC7"/>
    <w:rsid w:val="005F0AAD"/>
    <w:rsid w:val="005F1567"/>
    <w:rsid w:val="005F2C78"/>
    <w:rsid w:val="005F3145"/>
    <w:rsid w:val="005F3744"/>
    <w:rsid w:val="005F3BB1"/>
    <w:rsid w:val="005F4093"/>
    <w:rsid w:val="005F4CAB"/>
    <w:rsid w:val="006013DD"/>
    <w:rsid w:val="006021DB"/>
    <w:rsid w:val="00603A19"/>
    <w:rsid w:val="00605796"/>
    <w:rsid w:val="0060654F"/>
    <w:rsid w:val="00606EFF"/>
    <w:rsid w:val="006070D0"/>
    <w:rsid w:val="00611750"/>
    <w:rsid w:val="0061268B"/>
    <w:rsid w:val="0061380F"/>
    <w:rsid w:val="006144E4"/>
    <w:rsid w:val="00615BB5"/>
    <w:rsid w:val="0061690D"/>
    <w:rsid w:val="006169C7"/>
    <w:rsid w:val="00617925"/>
    <w:rsid w:val="00617DC3"/>
    <w:rsid w:val="00617FC7"/>
    <w:rsid w:val="006219A4"/>
    <w:rsid w:val="00621A60"/>
    <w:rsid w:val="00622921"/>
    <w:rsid w:val="00622A67"/>
    <w:rsid w:val="0062501B"/>
    <w:rsid w:val="00627285"/>
    <w:rsid w:val="00627AD0"/>
    <w:rsid w:val="00630BE3"/>
    <w:rsid w:val="00630D35"/>
    <w:rsid w:val="006312EC"/>
    <w:rsid w:val="0063266A"/>
    <w:rsid w:val="00632BD2"/>
    <w:rsid w:val="00633DF7"/>
    <w:rsid w:val="00634B37"/>
    <w:rsid w:val="00636A4C"/>
    <w:rsid w:val="00636C9C"/>
    <w:rsid w:val="006376D2"/>
    <w:rsid w:val="00637D3D"/>
    <w:rsid w:val="00640318"/>
    <w:rsid w:val="00641355"/>
    <w:rsid w:val="006419CB"/>
    <w:rsid w:val="00645CC9"/>
    <w:rsid w:val="0064653B"/>
    <w:rsid w:val="00646F84"/>
    <w:rsid w:val="00647B1E"/>
    <w:rsid w:val="00647C00"/>
    <w:rsid w:val="00650299"/>
    <w:rsid w:val="00651C97"/>
    <w:rsid w:val="00654278"/>
    <w:rsid w:val="00654417"/>
    <w:rsid w:val="006552E8"/>
    <w:rsid w:val="00655E24"/>
    <w:rsid w:val="00655FC5"/>
    <w:rsid w:val="00656C0D"/>
    <w:rsid w:val="006601F4"/>
    <w:rsid w:val="0066304D"/>
    <w:rsid w:val="00664A86"/>
    <w:rsid w:val="0066511E"/>
    <w:rsid w:val="00671F86"/>
    <w:rsid w:val="00672056"/>
    <w:rsid w:val="0067494E"/>
    <w:rsid w:val="006759E9"/>
    <w:rsid w:val="006771BD"/>
    <w:rsid w:val="0068090C"/>
    <w:rsid w:val="0068369F"/>
    <w:rsid w:val="00683CB5"/>
    <w:rsid w:val="00686539"/>
    <w:rsid w:val="00687581"/>
    <w:rsid w:val="00691BE1"/>
    <w:rsid w:val="006924C7"/>
    <w:rsid w:val="00692E55"/>
    <w:rsid w:val="0069509C"/>
    <w:rsid w:val="00697142"/>
    <w:rsid w:val="006973D1"/>
    <w:rsid w:val="006A19BC"/>
    <w:rsid w:val="006A1BF4"/>
    <w:rsid w:val="006A1D8E"/>
    <w:rsid w:val="006A3055"/>
    <w:rsid w:val="006A3BC9"/>
    <w:rsid w:val="006A3D06"/>
    <w:rsid w:val="006A540E"/>
    <w:rsid w:val="006A77B7"/>
    <w:rsid w:val="006B2C30"/>
    <w:rsid w:val="006B3155"/>
    <w:rsid w:val="006B39C2"/>
    <w:rsid w:val="006B3B7C"/>
    <w:rsid w:val="006B79BA"/>
    <w:rsid w:val="006C3933"/>
    <w:rsid w:val="006C3F75"/>
    <w:rsid w:val="006C551A"/>
    <w:rsid w:val="006C61CC"/>
    <w:rsid w:val="006C64DC"/>
    <w:rsid w:val="006C6718"/>
    <w:rsid w:val="006C6D18"/>
    <w:rsid w:val="006C780C"/>
    <w:rsid w:val="006D03C3"/>
    <w:rsid w:val="006D0EB3"/>
    <w:rsid w:val="006D144A"/>
    <w:rsid w:val="006D1F8D"/>
    <w:rsid w:val="006D530B"/>
    <w:rsid w:val="006D6374"/>
    <w:rsid w:val="006E13BC"/>
    <w:rsid w:val="006E23B0"/>
    <w:rsid w:val="006E3FF8"/>
    <w:rsid w:val="006E421F"/>
    <w:rsid w:val="006E778D"/>
    <w:rsid w:val="006E7813"/>
    <w:rsid w:val="006F4F7A"/>
    <w:rsid w:val="006F6941"/>
    <w:rsid w:val="006F7E7C"/>
    <w:rsid w:val="007013EE"/>
    <w:rsid w:val="00703C00"/>
    <w:rsid w:val="00704D5D"/>
    <w:rsid w:val="00705310"/>
    <w:rsid w:val="00706516"/>
    <w:rsid w:val="00710EFC"/>
    <w:rsid w:val="007138C5"/>
    <w:rsid w:val="0071404B"/>
    <w:rsid w:val="00714395"/>
    <w:rsid w:val="0071657E"/>
    <w:rsid w:val="0071661E"/>
    <w:rsid w:val="00716D87"/>
    <w:rsid w:val="007170F3"/>
    <w:rsid w:val="00725043"/>
    <w:rsid w:val="007274E3"/>
    <w:rsid w:val="00727C21"/>
    <w:rsid w:val="00730C54"/>
    <w:rsid w:val="007310C4"/>
    <w:rsid w:val="00731E65"/>
    <w:rsid w:val="00732A29"/>
    <w:rsid w:val="00734094"/>
    <w:rsid w:val="0073420F"/>
    <w:rsid w:val="007376E5"/>
    <w:rsid w:val="00737F7E"/>
    <w:rsid w:val="0074004A"/>
    <w:rsid w:val="00742B6F"/>
    <w:rsid w:val="00743EEA"/>
    <w:rsid w:val="00747AF8"/>
    <w:rsid w:val="00747C04"/>
    <w:rsid w:val="00750FFA"/>
    <w:rsid w:val="00754CC6"/>
    <w:rsid w:val="0075566C"/>
    <w:rsid w:val="0076048A"/>
    <w:rsid w:val="00761D11"/>
    <w:rsid w:val="0076245B"/>
    <w:rsid w:val="00770D51"/>
    <w:rsid w:val="00771088"/>
    <w:rsid w:val="007712C6"/>
    <w:rsid w:val="00771D5B"/>
    <w:rsid w:val="0077254F"/>
    <w:rsid w:val="00773079"/>
    <w:rsid w:val="00774D72"/>
    <w:rsid w:val="00775685"/>
    <w:rsid w:val="00780846"/>
    <w:rsid w:val="00780F2A"/>
    <w:rsid w:val="00781777"/>
    <w:rsid w:val="00783041"/>
    <w:rsid w:val="0078454D"/>
    <w:rsid w:val="00786BF0"/>
    <w:rsid w:val="00792A92"/>
    <w:rsid w:val="007940A4"/>
    <w:rsid w:val="007940AA"/>
    <w:rsid w:val="00795E18"/>
    <w:rsid w:val="00796BF3"/>
    <w:rsid w:val="00797E7F"/>
    <w:rsid w:val="007A12ED"/>
    <w:rsid w:val="007A1327"/>
    <w:rsid w:val="007A49A4"/>
    <w:rsid w:val="007A51BE"/>
    <w:rsid w:val="007A55D1"/>
    <w:rsid w:val="007A5DAD"/>
    <w:rsid w:val="007A667F"/>
    <w:rsid w:val="007B0796"/>
    <w:rsid w:val="007B1F6A"/>
    <w:rsid w:val="007B5155"/>
    <w:rsid w:val="007B6E9C"/>
    <w:rsid w:val="007C1385"/>
    <w:rsid w:val="007C3D86"/>
    <w:rsid w:val="007C597B"/>
    <w:rsid w:val="007C5E5A"/>
    <w:rsid w:val="007C67BA"/>
    <w:rsid w:val="007C7B5A"/>
    <w:rsid w:val="007D108D"/>
    <w:rsid w:val="007D1A26"/>
    <w:rsid w:val="007D205E"/>
    <w:rsid w:val="007D288C"/>
    <w:rsid w:val="007D46E4"/>
    <w:rsid w:val="007D4D18"/>
    <w:rsid w:val="007D66F3"/>
    <w:rsid w:val="007D7C1E"/>
    <w:rsid w:val="007E0319"/>
    <w:rsid w:val="007E0677"/>
    <w:rsid w:val="007E0FB8"/>
    <w:rsid w:val="007E17DE"/>
    <w:rsid w:val="007E2046"/>
    <w:rsid w:val="007E3956"/>
    <w:rsid w:val="007E3F75"/>
    <w:rsid w:val="007E4594"/>
    <w:rsid w:val="007E48F6"/>
    <w:rsid w:val="007F488F"/>
    <w:rsid w:val="007F55FB"/>
    <w:rsid w:val="007F6098"/>
    <w:rsid w:val="007F65FD"/>
    <w:rsid w:val="007F6D43"/>
    <w:rsid w:val="007F750C"/>
    <w:rsid w:val="008001AA"/>
    <w:rsid w:val="00801A82"/>
    <w:rsid w:val="00802388"/>
    <w:rsid w:val="008026AC"/>
    <w:rsid w:val="008028D5"/>
    <w:rsid w:val="00803223"/>
    <w:rsid w:val="00803BC9"/>
    <w:rsid w:val="00803BD9"/>
    <w:rsid w:val="0080538C"/>
    <w:rsid w:val="00806D59"/>
    <w:rsid w:val="00807FE1"/>
    <w:rsid w:val="00812888"/>
    <w:rsid w:val="00812A58"/>
    <w:rsid w:val="00813CF0"/>
    <w:rsid w:val="00814E0A"/>
    <w:rsid w:val="008164CB"/>
    <w:rsid w:val="00821E89"/>
    <w:rsid w:val="00822581"/>
    <w:rsid w:val="00826DE2"/>
    <w:rsid w:val="00827C1E"/>
    <w:rsid w:val="008302C4"/>
    <w:rsid w:val="008309DD"/>
    <w:rsid w:val="00831D78"/>
    <w:rsid w:val="00832263"/>
    <w:rsid w:val="0083227A"/>
    <w:rsid w:val="00832E30"/>
    <w:rsid w:val="00833CA6"/>
    <w:rsid w:val="0083557C"/>
    <w:rsid w:val="0083612E"/>
    <w:rsid w:val="00836683"/>
    <w:rsid w:val="00836928"/>
    <w:rsid w:val="00844A70"/>
    <w:rsid w:val="00844D80"/>
    <w:rsid w:val="00847EAB"/>
    <w:rsid w:val="008523B6"/>
    <w:rsid w:val="00853E19"/>
    <w:rsid w:val="008542F9"/>
    <w:rsid w:val="008567F9"/>
    <w:rsid w:val="00856F24"/>
    <w:rsid w:val="0085754F"/>
    <w:rsid w:val="008576A0"/>
    <w:rsid w:val="00861AEB"/>
    <w:rsid w:val="008622FD"/>
    <w:rsid w:val="0086272A"/>
    <w:rsid w:val="0086669D"/>
    <w:rsid w:val="0086689A"/>
    <w:rsid w:val="00866900"/>
    <w:rsid w:val="00866DA8"/>
    <w:rsid w:val="00866E49"/>
    <w:rsid w:val="0086789D"/>
    <w:rsid w:val="00870109"/>
    <w:rsid w:val="00872121"/>
    <w:rsid w:val="008723D8"/>
    <w:rsid w:val="008738D4"/>
    <w:rsid w:val="008752CE"/>
    <w:rsid w:val="00876A8A"/>
    <w:rsid w:val="00876F1B"/>
    <w:rsid w:val="00877526"/>
    <w:rsid w:val="008777EE"/>
    <w:rsid w:val="008803E0"/>
    <w:rsid w:val="008809D4"/>
    <w:rsid w:val="00881BA1"/>
    <w:rsid w:val="00881C47"/>
    <w:rsid w:val="0088267B"/>
    <w:rsid w:val="00883BCE"/>
    <w:rsid w:val="00885258"/>
    <w:rsid w:val="00885376"/>
    <w:rsid w:val="00891B2F"/>
    <w:rsid w:val="00893568"/>
    <w:rsid w:val="0089491C"/>
    <w:rsid w:val="008955AC"/>
    <w:rsid w:val="00895FC5"/>
    <w:rsid w:val="00896EF6"/>
    <w:rsid w:val="00896F35"/>
    <w:rsid w:val="008A051E"/>
    <w:rsid w:val="008A1601"/>
    <w:rsid w:val="008A1EF7"/>
    <w:rsid w:val="008A6DB8"/>
    <w:rsid w:val="008A7DBB"/>
    <w:rsid w:val="008B1A44"/>
    <w:rsid w:val="008B5209"/>
    <w:rsid w:val="008B574C"/>
    <w:rsid w:val="008C07A9"/>
    <w:rsid w:val="008C17BD"/>
    <w:rsid w:val="008C1B59"/>
    <w:rsid w:val="008C2302"/>
    <w:rsid w:val="008C26B8"/>
    <w:rsid w:val="008C3847"/>
    <w:rsid w:val="008D4570"/>
    <w:rsid w:val="008D4A64"/>
    <w:rsid w:val="008D56B3"/>
    <w:rsid w:val="008D7B3D"/>
    <w:rsid w:val="008E07CC"/>
    <w:rsid w:val="008E2705"/>
    <w:rsid w:val="008E31CE"/>
    <w:rsid w:val="008E3ABC"/>
    <w:rsid w:val="008E4515"/>
    <w:rsid w:val="008E541F"/>
    <w:rsid w:val="008E5567"/>
    <w:rsid w:val="008E605B"/>
    <w:rsid w:val="008E6CE2"/>
    <w:rsid w:val="008F005D"/>
    <w:rsid w:val="008F208F"/>
    <w:rsid w:val="008F22A4"/>
    <w:rsid w:val="008F271F"/>
    <w:rsid w:val="008F28DF"/>
    <w:rsid w:val="008F2A2C"/>
    <w:rsid w:val="008F4F4D"/>
    <w:rsid w:val="008F6677"/>
    <w:rsid w:val="008F6C07"/>
    <w:rsid w:val="0090057B"/>
    <w:rsid w:val="00902A15"/>
    <w:rsid w:val="00905203"/>
    <w:rsid w:val="00905CEA"/>
    <w:rsid w:val="00906659"/>
    <w:rsid w:val="009077CF"/>
    <w:rsid w:val="0091194F"/>
    <w:rsid w:val="00912BA8"/>
    <w:rsid w:val="009154F7"/>
    <w:rsid w:val="00915A66"/>
    <w:rsid w:val="00916C19"/>
    <w:rsid w:val="00917443"/>
    <w:rsid w:val="00917EEF"/>
    <w:rsid w:val="0092048A"/>
    <w:rsid w:val="009238EA"/>
    <w:rsid w:val="009253A0"/>
    <w:rsid w:val="00927045"/>
    <w:rsid w:val="00927D71"/>
    <w:rsid w:val="0093062E"/>
    <w:rsid w:val="00931092"/>
    <w:rsid w:val="00932086"/>
    <w:rsid w:val="0093209E"/>
    <w:rsid w:val="009326D8"/>
    <w:rsid w:val="00933136"/>
    <w:rsid w:val="00933F4E"/>
    <w:rsid w:val="00936BF3"/>
    <w:rsid w:val="009407DD"/>
    <w:rsid w:val="00941413"/>
    <w:rsid w:val="00945C66"/>
    <w:rsid w:val="00945E41"/>
    <w:rsid w:val="009468C9"/>
    <w:rsid w:val="00946F01"/>
    <w:rsid w:val="009470E0"/>
    <w:rsid w:val="00950C0C"/>
    <w:rsid w:val="00951615"/>
    <w:rsid w:val="00951DBD"/>
    <w:rsid w:val="00953122"/>
    <w:rsid w:val="00954A1A"/>
    <w:rsid w:val="00955F65"/>
    <w:rsid w:val="00956A7E"/>
    <w:rsid w:val="00956FD0"/>
    <w:rsid w:val="00957BEE"/>
    <w:rsid w:val="00960201"/>
    <w:rsid w:val="009602F9"/>
    <w:rsid w:val="009604BB"/>
    <w:rsid w:val="00961A0F"/>
    <w:rsid w:val="00962F14"/>
    <w:rsid w:val="00962F18"/>
    <w:rsid w:val="0096397E"/>
    <w:rsid w:val="00963A05"/>
    <w:rsid w:val="00963D9C"/>
    <w:rsid w:val="00964FB7"/>
    <w:rsid w:val="009651A1"/>
    <w:rsid w:val="0096778F"/>
    <w:rsid w:val="00967A01"/>
    <w:rsid w:val="00973C77"/>
    <w:rsid w:val="00974981"/>
    <w:rsid w:val="00976962"/>
    <w:rsid w:val="00980965"/>
    <w:rsid w:val="00981536"/>
    <w:rsid w:val="0098167B"/>
    <w:rsid w:val="00981FFC"/>
    <w:rsid w:val="00982084"/>
    <w:rsid w:val="009842BF"/>
    <w:rsid w:val="00985461"/>
    <w:rsid w:val="00985FF9"/>
    <w:rsid w:val="009864C4"/>
    <w:rsid w:val="00986865"/>
    <w:rsid w:val="009871B4"/>
    <w:rsid w:val="00987D9C"/>
    <w:rsid w:val="00990939"/>
    <w:rsid w:val="00992A33"/>
    <w:rsid w:val="009933E6"/>
    <w:rsid w:val="00995963"/>
    <w:rsid w:val="00995AC9"/>
    <w:rsid w:val="00995DEF"/>
    <w:rsid w:val="009976BC"/>
    <w:rsid w:val="009976C0"/>
    <w:rsid w:val="009A061A"/>
    <w:rsid w:val="009A0DBF"/>
    <w:rsid w:val="009A332B"/>
    <w:rsid w:val="009A39F3"/>
    <w:rsid w:val="009A3F01"/>
    <w:rsid w:val="009A4C21"/>
    <w:rsid w:val="009A5AC3"/>
    <w:rsid w:val="009A6269"/>
    <w:rsid w:val="009A66F3"/>
    <w:rsid w:val="009A7FB2"/>
    <w:rsid w:val="009B0C4A"/>
    <w:rsid w:val="009B1DDD"/>
    <w:rsid w:val="009B314E"/>
    <w:rsid w:val="009B61EB"/>
    <w:rsid w:val="009C185B"/>
    <w:rsid w:val="009C2064"/>
    <w:rsid w:val="009C485F"/>
    <w:rsid w:val="009C5686"/>
    <w:rsid w:val="009C6A86"/>
    <w:rsid w:val="009C7F90"/>
    <w:rsid w:val="009D00B0"/>
    <w:rsid w:val="009D0A78"/>
    <w:rsid w:val="009D0B7F"/>
    <w:rsid w:val="009D0E7D"/>
    <w:rsid w:val="009D1541"/>
    <w:rsid w:val="009D1697"/>
    <w:rsid w:val="009D170E"/>
    <w:rsid w:val="009D369E"/>
    <w:rsid w:val="009D4E9F"/>
    <w:rsid w:val="009D5CE1"/>
    <w:rsid w:val="009E4761"/>
    <w:rsid w:val="009E7B26"/>
    <w:rsid w:val="009F0223"/>
    <w:rsid w:val="009F04F3"/>
    <w:rsid w:val="009F17BB"/>
    <w:rsid w:val="009F1D8C"/>
    <w:rsid w:val="009F24B9"/>
    <w:rsid w:val="009F3A46"/>
    <w:rsid w:val="009F6520"/>
    <w:rsid w:val="009F74D2"/>
    <w:rsid w:val="009F7985"/>
    <w:rsid w:val="009F7DAC"/>
    <w:rsid w:val="00A014F8"/>
    <w:rsid w:val="00A019C9"/>
    <w:rsid w:val="00A046AB"/>
    <w:rsid w:val="00A04D6A"/>
    <w:rsid w:val="00A07500"/>
    <w:rsid w:val="00A07F0C"/>
    <w:rsid w:val="00A1040A"/>
    <w:rsid w:val="00A11543"/>
    <w:rsid w:val="00A11A04"/>
    <w:rsid w:val="00A12023"/>
    <w:rsid w:val="00A13191"/>
    <w:rsid w:val="00A164ED"/>
    <w:rsid w:val="00A16EDF"/>
    <w:rsid w:val="00A20162"/>
    <w:rsid w:val="00A20A6B"/>
    <w:rsid w:val="00A20B50"/>
    <w:rsid w:val="00A22760"/>
    <w:rsid w:val="00A256A7"/>
    <w:rsid w:val="00A26F9F"/>
    <w:rsid w:val="00A27718"/>
    <w:rsid w:val="00A31EC9"/>
    <w:rsid w:val="00A32393"/>
    <w:rsid w:val="00A342DE"/>
    <w:rsid w:val="00A34F86"/>
    <w:rsid w:val="00A378D8"/>
    <w:rsid w:val="00A37E45"/>
    <w:rsid w:val="00A4036B"/>
    <w:rsid w:val="00A40E05"/>
    <w:rsid w:val="00A41AE7"/>
    <w:rsid w:val="00A42CCE"/>
    <w:rsid w:val="00A45EE7"/>
    <w:rsid w:val="00A50FD3"/>
    <w:rsid w:val="00A510BE"/>
    <w:rsid w:val="00A51636"/>
    <w:rsid w:val="00A5173C"/>
    <w:rsid w:val="00A51C0B"/>
    <w:rsid w:val="00A5391F"/>
    <w:rsid w:val="00A61AEF"/>
    <w:rsid w:val="00A61E24"/>
    <w:rsid w:val="00A64627"/>
    <w:rsid w:val="00A650BD"/>
    <w:rsid w:val="00A6534C"/>
    <w:rsid w:val="00A65D99"/>
    <w:rsid w:val="00A67914"/>
    <w:rsid w:val="00A72F23"/>
    <w:rsid w:val="00A739E8"/>
    <w:rsid w:val="00A749A1"/>
    <w:rsid w:val="00A74E3B"/>
    <w:rsid w:val="00A76D3D"/>
    <w:rsid w:val="00A772BB"/>
    <w:rsid w:val="00A775DC"/>
    <w:rsid w:val="00A80BFC"/>
    <w:rsid w:val="00A82CCA"/>
    <w:rsid w:val="00A8429C"/>
    <w:rsid w:val="00A84BE7"/>
    <w:rsid w:val="00A85CFE"/>
    <w:rsid w:val="00A85F1F"/>
    <w:rsid w:val="00A87396"/>
    <w:rsid w:val="00A87B3D"/>
    <w:rsid w:val="00A87FF9"/>
    <w:rsid w:val="00A903BC"/>
    <w:rsid w:val="00A9044D"/>
    <w:rsid w:val="00A90626"/>
    <w:rsid w:val="00A95338"/>
    <w:rsid w:val="00A96140"/>
    <w:rsid w:val="00A9776E"/>
    <w:rsid w:val="00A97E31"/>
    <w:rsid w:val="00A97E39"/>
    <w:rsid w:val="00AA0BA4"/>
    <w:rsid w:val="00AA144F"/>
    <w:rsid w:val="00AA180E"/>
    <w:rsid w:val="00AA232B"/>
    <w:rsid w:val="00AA305F"/>
    <w:rsid w:val="00AA7170"/>
    <w:rsid w:val="00AA7EE9"/>
    <w:rsid w:val="00AB0212"/>
    <w:rsid w:val="00AB15F2"/>
    <w:rsid w:val="00AB2B34"/>
    <w:rsid w:val="00AB30FA"/>
    <w:rsid w:val="00AB368D"/>
    <w:rsid w:val="00AB3CB2"/>
    <w:rsid w:val="00AC1E37"/>
    <w:rsid w:val="00AC2BB6"/>
    <w:rsid w:val="00AC3791"/>
    <w:rsid w:val="00AC5BA5"/>
    <w:rsid w:val="00AD0F99"/>
    <w:rsid w:val="00AD2345"/>
    <w:rsid w:val="00AD4497"/>
    <w:rsid w:val="00AD4550"/>
    <w:rsid w:val="00AD4C71"/>
    <w:rsid w:val="00AD5B6F"/>
    <w:rsid w:val="00AD6379"/>
    <w:rsid w:val="00AD7DBD"/>
    <w:rsid w:val="00AE0E29"/>
    <w:rsid w:val="00AE15E8"/>
    <w:rsid w:val="00AE2178"/>
    <w:rsid w:val="00AE2527"/>
    <w:rsid w:val="00AE4BD6"/>
    <w:rsid w:val="00AE50CF"/>
    <w:rsid w:val="00AE575E"/>
    <w:rsid w:val="00AE5943"/>
    <w:rsid w:val="00AE72A5"/>
    <w:rsid w:val="00AF013D"/>
    <w:rsid w:val="00AF173A"/>
    <w:rsid w:val="00AF2EB4"/>
    <w:rsid w:val="00AF325C"/>
    <w:rsid w:val="00AF4ECA"/>
    <w:rsid w:val="00AF5671"/>
    <w:rsid w:val="00B028E4"/>
    <w:rsid w:val="00B02C74"/>
    <w:rsid w:val="00B0412C"/>
    <w:rsid w:val="00B04251"/>
    <w:rsid w:val="00B04CA8"/>
    <w:rsid w:val="00B055F1"/>
    <w:rsid w:val="00B066A4"/>
    <w:rsid w:val="00B07A13"/>
    <w:rsid w:val="00B103B2"/>
    <w:rsid w:val="00B123A7"/>
    <w:rsid w:val="00B15E6E"/>
    <w:rsid w:val="00B1775A"/>
    <w:rsid w:val="00B26889"/>
    <w:rsid w:val="00B27D99"/>
    <w:rsid w:val="00B30F7D"/>
    <w:rsid w:val="00B31B3A"/>
    <w:rsid w:val="00B33AC5"/>
    <w:rsid w:val="00B341A7"/>
    <w:rsid w:val="00B35382"/>
    <w:rsid w:val="00B3590A"/>
    <w:rsid w:val="00B401D6"/>
    <w:rsid w:val="00B4261F"/>
    <w:rsid w:val="00B4279B"/>
    <w:rsid w:val="00B45EBC"/>
    <w:rsid w:val="00B45F0B"/>
    <w:rsid w:val="00B45FC9"/>
    <w:rsid w:val="00B53A87"/>
    <w:rsid w:val="00B5432C"/>
    <w:rsid w:val="00B54616"/>
    <w:rsid w:val="00B61008"/>
    <w:rsid w:val="00B628B6"/>
    <w:rsid w:val="00B65ECB"/>
    <w:rsid w:val="00B661D9"/>
    <w:rsid w:val="00B66BB1"/>
    <w:rsid w:val="00B66F6A"/>
    <w:rsid w:val="00B7145F"/>
    <w:rsid w:val="00B719CA"/>
    <w:rsid w:val="00B71CC2"/>
    <w:rsid w:val="00B76F35"/>
    <w:rsid w:val="00B77F3E"/>
    <w:rsid w:val="00B80875"/>
    <w:rsid w:val="00B80D0E"/>
    <w:rsid w:val="00B81138"/>
    <w:rsid w:val="00B83380"/>
    <w:rsid w:val="00B86ACC"/>
    <w:rsid w:val="00B87BAC"/>
    <w:rsid w:val="00B87D2E"/>
    <w:rsid w:val="00B910DB"/>
    <w:rsid w:val="00B91B7A"/>
    <w:rsid w:val="00B92964"/>
    <w:rsid w:val="00B92D36"/>
    <w:rsid w:val="00B97595"/>
    <w:rsid w:val="00B97ECF"/>
    <w:rsid w:val="00BA04B7"/>
    <w:rsid w:val="00BA0EE4"/>
    <w:rsid w:val="00BA1701"/>
    <w:rsid w:val="00BA54A3"/>
    <w:rsid w:val="00BA7346"/>
    <w:rsid w:val="00BB0C22"/>
    <w:rsid w:val="00BB25B9"/>
    <w:rsid w:val="00BB3A58"/>
    <w:rsid w:val="00BB3C61"/>
    <w:rsid w:val="00BB6C60"/>
    <w:rsid w:val="00BC1362"/>
    <w:rsid w:val="00BC32C6"/>
    <w:rsid w:val="00BC3D52"/>
    <w:rsid w:val="00BC47EB"/>
    <w:rsid w:val="00BC64AE"/>
    <w:rsid w:val="00BC6AD4"/>
    <w:rsid w:val="00BC6E4F"/>
    <w:rsid w:val="00BC7021"/>
    <w:rsid w:val="00BC7506"/>
    <w:rsid w:val="00BC79B4"/>
    <w:rsid w:val="00BC7CCF"/>
    <w:rsid w:val="00BD0BB8"/>
    <w:rsid w:val="00BD0F14"/>
    <w:rsid w:val="00BD2311"/>
    <w:rsid w:val="00BD5070"/>
    <w:rsid w:val="00BD565E"/>
    <w:rsid w:val="00BD6261"/>
    <w:rsid w:val="00BD6A3C"/>
    <w:rsid w:val="00BD73D1"/>
    <w:rsid w:val="00BD7606"/>
    <w:rsid w:val="00BD7F56"/>
    <w:rsid w:val="00BE0379"/>
    <w:rsid w:val="00BE2635"/>
    <w:rsid w:val="00BE2E34"/>
    <w:rsid w:val="00BE31E3"/>
    <w:rsid w:val="00BE3A20"/>
    <w:rsid w:val="00BE470B"/>
    <w:rsid w:val="00BE483E"/>
    <w:rsid w:val="00BE4BE0"/>
    <w:rsid w:val="00BE4C22"/>
    <w:rsid w:val="00BE4D49"/>
    <w:rsid w:val="00BF47A1"/>
    <w:rsid w:val="00BF4EB8"/>
    <w:rsid w:val="00C00CB8"/>
    <w:rsid w:val="00C01B91"/>
    <w:rsid w:val="00C02398"/>
    <w:rsid w:val="00C02B93"/>
    <w:rsid w:val="00C03175"/>
    <w:rsid w:val="00C04DFE"/>
    <w:rsid w:val="00C1020C"/>
    <w:rsid w:val="00C11466"/>
    <w:rsid w:val="00C13650"/>
    <w:rsid w:val="00C1376F"/>
    <w:rsid w:val="00C13E90"/>
    <w:rsid w:val="00C159D3"/>
    <w:rsid w:val="00C15FC1"/>
    <w:rsid w:val="00C167BB"/>
    <w:rsid w:val="00C20444"/>
    <w:rsid w:val="00C226B8"/>
    <w:rsid w:val="00C23D75"/>
    <w:rsid w:val="00C23DEF"/>
    <w:rsid w:val="00C26E1A"/>
    <w:rsid w:val="00C3031E"/>
    <w:rsid w:val="00C30686"/>
    <w:rsid w:val="00C31DC6"/>
    <w:rsid w:val="00C32E1B"/>
    <w:rsid w:val="00C33178"/>
    <w:rsid w:val="00C33554"/>
    <w:rsid w:val="00C33BFF"/>
    <w:rsid w:val="00C4445C"/>
    <w:rsid w:val="00C45154"/>
    <w:rsid w:val="00C46DEA"/>
    <w:rsid w:val="00C501B0"/>
    <w:rsid w:val="00C5504F"/>
    <w:rsid w:val="00C5586C"/>
    <w:rsid w:val="00C55D12"/>
    <w:rsid w:val="00C57A91"/>
    <w:rsid w:val="00C6034C"/>
    <w:rsid w:val="00C64EB3"/>
    <w:rsid w:val="00C65656"/>
    <w:rsid w:val="00C65D7F"/>
    <w:rsid w:val="00C673E6"/>
    <w:rsid w:val="00C6795D"/>
    <w:rsid w:val="00C7038E"/>
    <w:rsid w:val="00C72EA5"/>
    <w:rsid w:val="00C755D7"/>
    <w:rsid w:val="00C75B44"/>
    <w:rsid w:val="00C76E3C"/>
    <w:rsid w:val="00C824A5"/>
    <w:rsid w:val="00C84FBC"/>
    <w:rsid w:val="00C85906"/>
    <w:rsid w:val="00C8762F"/>
    <w:rsid w:val="00C91442"/>
    <w:rsid w:val="00C92211"/>
    <w:rsid w:val="00C95BCE"/>
    <w:rsid w:val="00C9644E"/>
    <w:rsid w:val="00CA1716"/>
    <w:rsid w:val="00CA468F"/>
    <w:rsid w:val="00CA558B"/>
    <w:rsid w:val="00CA5DF1"/>
    <w:rsid w:val="00CA6886"/>
    <w:rsid w:val="00CA6ABF"/>
    <w:rsid w:val="00CA759E"/>
    <w:rsid w:val="00CB047E"/>
    <w:rsid w:val="00CB0BCD"/>
    <w:rsid w:val="00CB481E"/>
    <w:rsid w:val="00CB520F"/>
    <w:rsid w:val="00CB5C88"/>
    <w:rsid w:val="00CB5D5A"/>
    <w:rsid w:val="00CC01C2"/>
    <w:rsid w:val="00CC0F9A"/>
    <w:rsid w:val="00CC3EE6"/>
    <w:rsid w:val="00CC3EEC"/>
    <w:rsid w:val="00CC4356"/>
    <w:rsid w:val="00CC5A8A"/>
    <w:rsid w:val="00CC67B2"/>
    <w:rsid w:val="00CC79D5"/>
    <w:rsid w:val="00CD067F"/>
    <w:rsid w:val="00CD2758"/>
    <w:rsid w:val="00CD3580"/>
    <w:rsid w:val="00CE05AB"/>
    <w:rsid w:val="00CE23F9"/>
    <w:rsid w:val="00CE41C6"/>
    <w:rsid w:val="00CE5741"/>
    <w:rsid w:val="00CE6373"/>
    <w:rsid w:val="00CE6686"/>
    <w:rsid w:val="00CE7019"/>
    <w:rsid w:val="00CE71C1"/>
    <w:rsid w:val="00CF0821"/>
    <w:rsid w:val="00CF21F2"/>
    <w:rsid w:val="00CF4C3A"/>
    <w:rsid w:val="00CF59A7"/>
    <w:rsid w:val="00CF699C"/>
    <w:rsid w:val="00CF6FF4"/>
    <w:rsid w:val="00D006AF"/>
    <w:rsid w:val="00D00A73"/>
    <w:rsid w:val="00D02712"/>
    <w:rsid w:val="00D03DF0"/>
    <w:rsid w:val="00D046A7"/>
    <w:rsid w:val="00D06F7A"/>
    <w:rsid w:val="00D10464"/>
    <w:rsid w:val="00D10F10"/>
    <w:rsid w:val="00D11F14"/>
    <w:rsid w:val="00D1209E"/>
    <w:rsid w:val="00D120D9"/>
    <w:rsid w:val="00D1342D"/>
    <w:rsid w:val="00D14D8C"/>
    <w:rsid w:val="00D15C76"/>
    <w:rsid w:val="00D21389"/>
    <w:rsid w:val="00D214D0"/>
    <w:rsid w:val="00D22F06"/>
    <w:rsid w:val="00D22F82"/>
    <w:rsid w:val="00D24115"/>
    <w:rsid w:val="00D24442"/>
    <w:rsid w:val="00D26AA9"/>
    <w:rsid w:val="00D26C17"/>
    <w:rsid w:val="00D2711A"/>
    <w:rsid w:val="00D30EC2"/>
    <w:rsid w:val="00D324D1"/>
    <w:rsid w:val="00D3462D"/>
    <w:rsid w:val="00D37858"/>
    <w:rsid w:val="00D37E9B"/>
    <w:rsid w:val="00D405AA"/>
    <w:rsid w:val="00D413F2"/>
    <w:rsid w:val="00D4232E"/>
    <w:rsid w:val="00D447B8"/>
    <w:rsid w:val="00D44AFC"/>
    <w:rsid w:val="00D45595"/>
    <w:rsid w:val="00D47948"/>
    <w:rsid w:val="00D50D9F"/>
    <w:rsid w:val="00D51813"/>
    <w:rsid w:val="00D5562A"/>
    <w:rsid w:val="00D573F3"/>
    <w:rsid w:val="00D6000C"/>
    <w:rsid w:val="00D60CCD"/>
    <w:rsid w:val="00D61F9A"/>
    <w:rsid w:val="00D62CDC"/>
    <w:rsid w:val="00D6546B"/>
    <w:rsid w:val="00D66F02"/>
    <w:rsid w:val="00D7085D"/>
    <w:rsid w:val="00D7280C"/>
    <w:rsid w:val="00D72BA5"/>
    <w:rsid w:val="00D750FA"/>
    <w:rsid w:val="00D7736B"/>
    <w:rsid w:val="00D815C4"/>
    <w:rsid w:val="00D82931"/>
    <w:rsid w:val="00D83F7E"/>
    <w:rsid w:val="00D84AC5"/>
    <w:rsid w:val="00D853B7"/>
    <w:rsid w:val="00D86EEB"/>
    <w:rsid w:val="00D876DA"/>
    <w:rsid w:val="00D9046D"/>
    <w:rsid w:val="00D909A7"/>
    <w:rsid w:val="00D9283F"/>
    <w:rsid w:val="00D9305D"/>
    <w:rsid w:val="00D93F6E"/>
    <w:rsid w:val="00D95718"/>
    <w:rsid w:val="00D9669D"/>
    <w:rsid w:val="00D9673D"/>
    <w:rsid w:val="00DA19BC"/>
    <w:rsid w:val="00DA27FC"/>
    <w:rsid w:val="00DA5392"/>
    <w:rsid w:val="00DA5B49"/>
    <w:rsid w:val="00DA60FD"/>
    <w:rsid w:val="00DB178B"/>
    <w:rsid w:val="00DB3096"/>
    <w:rsid w:val="00DB5BF5"/>
    <w:rsid w:val="00DB6168"/>
    <w:rsid w:val="00DB633B"/>
    <w:rsid w:val="00DC0013"/>
    <w:rsid w:val="00DC00AD"/>
    <w:rsid w:val="00DC0EA6"/>
    <w:rsid w:val="00DC10B1"/>
    <w:rsid w:val="00DC17D3"/>
    <w:rsid w:val="00DC1E0B"/>
    <w:rsid w:val="00DC2E96"/>
    <w:rsid w:val="00DC30E1"/>
    <w:rsid w:val="00DC4946"/>
    <w:rsid w:val="00DC4BC2"/>
    <w:rsid w:val="00DC4FE4"/>
    <w:rsid w:val="00DC55C9"/>
    <w:rsid w:val="00DC6D6E"/>
    <w:rsid w:val="00DC71A2"/>
    <w:rsid w:val="00DD0B03"/>
    <w:rsid w:val="00DD11BD"/>
    <w:rsid w:val="00DD32FE"/>
    <w:rsid w:val="00DD4BED"/>
    <w:rsid w:val="00DD51F1"/>
    <w:rsid w:val="00DD53C5"/>
    <w:rsid w:val="00DD57B2"/>
    <w:rsid w:val="00DE1916"/>
    <w:rsid w:val="00DE3802"/>
    <w:rsid w:val="00DE39F0"/>
    <w:rsid w:val="00DF0AF3"/>
    <w:rsid w:val="00DF0C9E"/>
    <w:rsid w:val="00DF156D"/>
    <w:rsid w:val="00DF1AE2"/>
    <w:rsid w:val="00DF34A6"/>
    <w:rsid w:val="00DF3A2A"/>
    <w:rsid w:val="00DF55E4"/>
    <w:rsid w:val="00DF6C5D"/>
    <w:rsid w:val="00DF7E9F"/>
    <w:rsid w:val="00E003CE"/>
    <w:rsid w:val="00E0097C"/>
    <w:rsid w:val="00E014C6"/>
    <w:rsid w:val="00E01640"/>
    <w:rsid w:val="00E01830"/>
    <w:rsid w:val="00E01AE3"/>
    <w:rsid w:val="00E0289D"/>
    <w:rsid w:val="00E033F6"/>
    <w:rsid w:val="00E03AE6"/>
    <w:rsid w:val="00E05153"/>
    <w:rsid w:val="00E06AD7"/>
    <w:rsid w:val="00E079A1"/>
    <w:rsid w:val="00E10E4F"/>
    <w:rsid w:val="00E10F09"/>
    <w:rsid w:val="00E13389"/>
    <w:rsid w:val="00E13F44"/>
    <w:rsid w:val="00E14993"/>
    <w:rsid w:val="00E15E06"/>
    <w:rsid w:val="00E16C17"/>
    <w:rsid w:val="00E16D7F"/>
    <w:rsid w:val="00E209ED"/>
    <w:rsid w:val="00E22C96"/>
    <w:rsid w:val="00E2595F"/>
    <w:rsid w:val="00E25E33"/>
    <w:rsid w:val="00E25FD7"/>
    <w:rsid w:val="00E261B6"/>
    <w:rsid w:val="00E2637D"/>
    <w:rsid w:val="00E27D7E"/>
    <w:rsid w:val="00E303CA"/>
    <w:rsid w:val="00E32D14"/>
    <w:rsid w:val="00E33BBA"/>
    <w:rsid w:val="00E33FD8"/>
    <w:rsid w:val="00E350EC"/>
    <w:rsid w:val="00E3628E"/>
    <w:rsid w:val="00E36707"/>
    <w:rsid w:val="00E37142"/>
    <w:rsid w:val="00E37185"/>
    <w:rsid w:val="00E37EFF"/>
    <w:rsid w:val="00E40527"/>
    <w:rsid w:val="00E409D6"/>
    <w:rsid w:val="00E40E7B"/>
    <w:rsid w:val="00E42E13"/>
    <w:rsid w:val="00E434BE"/>
    <w:rsid w:val="00E45188"/>
    <w:rsid w:val="00E46AB0"/>
    <w:rsid w:val="00E471D8"/>
    <w:rsid w:val="00E47AB6"/>
    <w:rsid w:val="00E47D8B"/>
    <w:rsid w:val="00E55393"/>
    <w:rsid w:val="00E56551"/>
    <w:rsid w:val="00E565FF"/>
    <w:rsid w:val="00E56D5C"/>
    <w:rsid w:val="00E6257C"/>
    <w:rsid w:val="00E63C59"/>
    <w:rsid w:val="00E63F6F"/>
    <w:rsid w:val="00E65C02"/>
    <w:rsid w:val="00E71846"/>
    <w:rsid w:val="00E71914"/>
    <w:rsid w:val="00E741DC"/>
    <w:rsid w:val="00E74AB9"/>
    <w:rsid w:val="00E817F3"/>
    <w:rsid w:val="00E8270C"/>
    <w:rsid w:val="00E83DED"/>
    <w:rsid w:val="00E845EC"/>
    <w:rsid w:val="00E86DB7"/>
    <w:rsid w:val="00E87712"/>
    <w:rsid w:val="00E910B9"/>
    <w:rsid w:val="00E9124C"/>
    <w:rsid w:val="00E916D4"/>
    <w:rsid w:val="00E960BF"/>
    <w:rsid w:val="00EA0EBB"/>
    <w:rsid w:val="00EA0FB1"/>
    <w:rsid w:val="00EA0FBE"/>
    <w:rsid w:val="00EA134D"/>
    <w:rsid w:val="00EA2F7E"/>
    <w:rsid w:val="00EA50A0"/>
    <w:rsid w:val="00EA69FB"/>
    <w:rsid w:val="00EA76B8"/>
    <w:rsid w:val="00EB5770"/>
    <w:rsid w:val="00EB5F3E"/>
    <w:rsid w:val="00EB665D"/>
    <w:rsid w:val="00EB707C"/>
    <w:rsid w:val="00EC13D4"/>
    <w:rsid w:val="00EC3A30"/>
    <w:rsid w:val="00EC5487"/>
    <w:rsid w:val="00EC56EB"/>
    <w:rsid w:val="00EC5F7C"/>
    <w:rsid w:val="00EC6B52"/>
    <w:rsid w:val="00EC6BFB"/>
    <w:rsid w:val="00EC6C42"/>
    <w:rsid w:val="00EC7355"/>
    <w:rsid w:val="00ED0FC3"/>
    <w:rsid w:val="00ED2F3A"/>
    <w:rsid w:val="00ED527E"/>
    <w:rsid w:val="00ED5A7E"/>
    <w:rsid w:val="00ED641A"/>
    <w:rsid w:val="00ED6A52"/>
    <w:rsid w:val="00ED7CF3"/>
    <w:rsid w:val="00EE017B"/>
    <w:rsid w:val="00EE0959"/>
    <w:rsid w:val="00EE0CEE"/>
    <w:rsid w:val="00EE0D09"/>
    <w:rsid w:val="00EE0DAC"/>
    <w:rsid w:val="00EE2394"/>
    <w:rsid w:val="00EE250C"/>
    <w:rsid w:val="00EE57E9"/>
    <w:rsid w:val="00EE5A61"/>
    <w:rsid w:val="00EE5EF5"/>
    <w:rsid w:val="00EE7FD4"/>
    <w:rsid w:val="00EF0A8E"/>
    <w:rsid w:val="00EF11FA"/>
    <w:rsid w:val="00EF1F04"/>
    <w:rsid w:val="00EF6195"/>
    <w:rsid w:val="00EF6794"/>
    <w:rsid w:val="00F00701"/>
    <w:rsid w:val="00F04140"/>
    <w:rsid w:val="00F04C4C"/>
    <w:rsid w:val="00F058B3"/>
    <w:rsid w:val="00F1214E"/>
    <w:rsid w:val="00F16364"/>
    <w:rsid w:val="00F17216"/>
    <w:rsid w:val="00F17FCB"/>
    <w:rsid w:val="00F21882"/>
    <w:rsid w:val="00F22E97"/>
    <w:rsid w:val="00F23259"/>
    <w:rsid w:val="00F250DF"/>
    <w:rsid w:val="00F25662"/>
    <w:rsid w:val="00F25C10"/>
    <w:rsid w:val="00F266E9"/>
    <w:rsid w:val="00F269E4"/>
    <w:rsid w:val="00F26E94"/>
    <w:rsid w:val="00F27352"/>
    <w:rsid w:val="00F30477"/>
    <w:rsid w:val="00F31561"/>
    <w:rsid w:val="00F33ADD"/>
    <w:rsid w:val="00F343DD"/>
    <w:rsid w:val="00F36DFB"/>
    <w:rsid w:val="00F37450"/>
    <w:rsid w:val="00F402A6"/>
    <w:rsid w:val="00F40C28"/>
    <w:rsid w:val="00F41B8D"/>
    <w:rsid w:val="00F44E6C"/>
    <w:rsid w:val="00F46270"/>
    <w:rsid w:val="00F50133"/>
    <w:rsid w:val="00F50294"/>
    <w:rsid w:val="00F508EE"/>
    <w:rsid w:val="00F509B3"/>
    <w:rsid w:val="00F512C2"/>
    <w:rsid w:val="00F518FC"/>
    <w:rsid w:val="00F53EFE"/>
    <w:rsid w:val="00F53FBC"/>
    <w:rsid w:val="00F5664D"/>
    <w:rsid w:val="00F56A7B"/>
    <w:rsid w:val="00F56A91"/>
    <w:rsid w:val="00F62923"/>
    <w:rsid w:val="00F62AAB"/>
    <w:rsid w:val="00F63856"/>
    <w:rsid w:val="00F6388D"/>
    <w:rsid w:val="00F66339"/>
    <w:rsid w:val="00F66D55"/>
    <w:rsid w:val="00F708DC"/>
    <w:rsid w:val="00F70AD9"/>
    <w:rsid w:val="00F77D07"/>
    <w:rsid w:val="00F801F2"/>
    <w:rsid w:val="00F80D21"/>
    <w:rsid w:val="00F826E9"/>
    <w:rsid w:val="00F83BC7"/>
    <w:rsid w:val="00F84307"/>
    <w:rsid w:val="00F844E2"/>
    <w:rsid w:val="00F84FE2"/>
    <w:rsid w:val="00F90944"/>
    <w:rsid w:val="00F9145A"/>
    <w:rsid w:val="00F9275E"/>
    <w:rsid w:val="00F93677"/>
    <w:rsid w:val="00F9478A"/>
    <w:rsid w:val="00F94A0B"/>
    <w:rsid w:val="00F96229"/>
    <w:rsid w:val="00F96479"/>
    <w:rsid w:val="00F96FBD"/>
    <w:rsid w:val="00FA0493"/>
    <w:rsid w:val="00FA124A"/>
    <w:rsid w:val="00FA4888"/>
    <w:rsid w:val="00FA5217"/>
    <w:rsid w:val="00FA7F70"/>
    <w:rsid w:val="00FB52F7"/>
    <w:rsid w:val="00FB56A7"/>
    <w:rsid w:val="00FB6273"/>
    <w:rsid w:val="00FB6761"/>
    <w:rsid w:val="00FC08DD"/>
    <w:rsid w:val="00FC15AF"/>
    <w:rsid w:val="00FC1F17"/>
    <w:rsid w:val="00FC2316"/>
    <w:rsid w:val="00FC2CFD"/>
    <w:rsid w:val="00FC367A"/>
    <w:rsid w:val="00FC5079"/>
    <w:rsid w:val="00FC5B79"/>
    <w:rsid w:val="00FC6353"/>
    <w:rsid w:val="00FC67A8"/>
    <w:rsid w:val="00FD15FF"/>
    <w:rsid w:val="00FD24A0"/>
    <w:rsid w:val="00FD3C5C"/>
    <w:rsid w:val="00FD4F1D"/>
    <w:rsid w:val="00FD7BD1"/>
    <w:rsid w:val="00FE03D8"/>
    <w:rsid w:val="00FE159A"/>
    <w:rsid w:val="00FE1894"/>
    <w:rsid w:val="00FE18B6"/>
    <w:rsid w:val="00FE2322"/>
    <w:rsid w:val="00FE389E"/>
    <w:rsid w:val="00FE3ABE"/>
    <w:rsid w:val="00FE3DB8"/>
    <w:rsid w:val="00FE47ED"/>
    <w:rsid w:val="00FE533D"/>
    <w:rsid w:val="00FE7115"/>
    <w:rsid w:val="00FE7120"/>
    <w:rsid w:val="00FF152B"/>
    <w:rsid w:val="00FF1C59"/>
    <w:rsid w:val="00FF2111"/>
    <w:rsid w:val="00FF3D6B"/>
    <w:rsid w:val="00FF4A36"/>
    <w:rsid w:val="00FF50AA"/>
    <w:rsid w:val="00FF5C57"/>
    <w:rsid w:val="4E6E4089"/>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304FC83"/>
  <w15:docId w15:val="{2055D27F-D634-493B-A53E-FF23213ED4E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G Times" w:eastAsia="Times New Roman" w:hAnsi="CG Times" w:cs="Times New Roman"/>
        <w:lang w:val="en-US" w:eastAsia="zh-CN" w:bidi="ar-SA"/>
      </w:rPr>
    </w:rPrDefault>
    <w:pPrDefault/>
  </w:docDefaults>
  <w:latentStyles w:defLockedState="0" w:defUIPriority="0" w:defSemiHidden="0" w:defUnhideWhenUsed="0" w:defQFormat="0" w:count="376">
    <w:lsdException w:name="Normal" w:qFormat="1"/>
    <w:lsdException w:name="heading 1" w:uiPriority="9"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99" w:unhideWhenUsed="1" w:qFormat="1"/>
    <w:lsdException w:name="annotation reference" w:semiHidden="1" w:unhideWhenUsed="1"/>
    <w:lsdException w:name="line number" w:semiHidden="1" w:unhideWhenUsed="1"/>
    <w:lsdException w:name="page number" w:semiHidden="1" w:unhideWhenUsed="1" w:qFormat="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qFormat="1"/>
    <w:lsdException w:name="FollowedHyperlink" w:semiHidden="1" w:unhideWhenUsed="1"/>
    <w:lsdException w:name="Strong"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2377FA"/>
    <w:pPr>
      <w:tabs>
        <w:tab w:val="left" w:pos="1134"/>
        <w:tab w:val="left" w:pos="1871"/>
        <w:tab w:val="left" w:pos="2268"/>
      </w:tabs>
      <w:overflowPunct w:val="0"/>
      <w:autoSpaceDE w:val="0"/>
      <w:autoSpaceDN w:val="0"/>
      <w:adjustRightInd w:val="0"/>
      <w:spacing w:before="120"/>
      <w:jc w:val="both"/>
      <w:textAlignment w:val="baseline"/>
    </w:pPr>
    <w:rPr>
      <w:rFonts w:ascii="Times New Roman" w:hAnsi="Times New Roman"/>
      <w:lang w:val="en-GB" w:eastAsia="en-US"/>
    </w:rPr>
  </w:style>
  <w:style w:type="paragraph" w:styleId="Heading1">
    <w:name w:val="heading 1"/>
    <w:basedOn w:val="Normal"/>
    <w:next w:val="Normal"/>
    <w:link w:val="Heading1Char"/>
    <w:uiPriority w:val="9"/>
    <w:qFormat/>
    <w:rsid w:val="00E079A1"/>
    <w:pPr>
      <w:keepNext/>
      <w:keepLines/>
      <w:tabs>
        <w:tab w:val="clear" w:pos="1134"/>
        <w:tab w:val="left" w:pos="0"/>
      </w:tabs>
      <w:spacing w:before="280"/>
      <w:jc w:val="center"/>
      <w:outlineLvl w:val="0"/>
    </w:pPr>
    <w:rPr>
      <w:b/>
      <w:sz w:val="26"/>
    </w:rPr>
  </w:style>
  <w:style w:type="paragraph" w:styleId="Heading2">
    <w:name w:val="heading 2"/>
    <w:basedOn w:val="Heading1"/>
    <w:next w:val="Normal"/>
    <w:link w:val="Heading2Char"/>
    <w:uiPriority w:val="9"/>
    <w:qFormat/>
    <w:rsid w:val="0067494E"/>
    <w:pPr>
      <w:tabs>
        <w:tab w:val="clear" w:pos="0"/>
        <w:tab w:val="clear" w:pos="1871"/>
        <w:tab w:val="left" w:pos="794"/>
      </w:tabs>
      <w:spacing w:before="200"/>
      <w:ind w:left="794" w:hanging="794"/>
      <w:jc w:val="left"/>
      <w:outlineLvl w:val="1"/>
    </w:pPr>
    <w:rPr>
      <w:sz w:val="22"/>
      <w:lang w:val="en-US"/>
    </w:rPr>
  </w:style>
  <w:style w:type="paragraph" w:styleId="Heading3">
    <w:name w:val="heading 3"/>
    <w:basedOn w:val="Heading1"/>
    <w:next w:val="Normal"/>
    <w:link w:val="Heading3Char"/>
    <w:uiPriority w:val="9"/>
    <w:qFormat/>
    <w:rsid w:val="00A6534C"/>
    <w:pPr>
      <w:tabs>
        <w:tab w:val="clear" w:pos="0"/>
        <w:tab w:val="clear" w:pos="1871"/>
        <w:tab w:val="left" w:pos="794"/>
      </w:tabs>
      <w:spacing w:before="200"/>
      <w:ind w:left="794" w:hanging="794"/>
      <w:jc w:val="left"/>
      <w:outlineLvl w:val="2"/>
    </w:pPr>
    <w:rPr>
      <w:sz w:val="22"/>
      <w:lang w:val="en-US"/>
    </w:rPr>
  </w:style>
  <w:style w:type="paragraph" w:styleId="Heading4">
    <w:name w:val="heading 4"/>
    <w:basedOn w:val="Heading3"/>
    <w:next w:val="Normal"/>
    <w:link w:val="Heading4Char"/>
    <w:uiPriority w:val="9"/>
    <w:qFormat/>
    <w:rsid w:val="00EA69FB"/>
    <w:pPr>
      <w:tabs>
        <w:tab w:val="left" w:pos="993"/>
      </w:tabs>
      <w:outlineLvl w:val="3"/>
    </w:pPr>
  </w:style>
  <w:style w:type="paragraph" w:styleId="Heading5">
    <w:name w:val="heading 5"/>
    <w:basedOn w:val="Heading4"/>
    <w:next w:val="Normal"/>
    <w:link w:val="Heading5Char"/>
    <w:uiPriority w:val="9"/>
    <w:qFormat/>
    <w:rsid w:val="00DF156D"/>
    <w:pPr>
      <w:outlineLvl w:val="4"/>
    </w:pPr>
  </w:style>
  <w:style w:type="paragraph" w:styleId="Heading6">
    <w:name w:val="heading 6"/>
    <w:basedOn w:val="Heading4"/>
    <w:next w:val="Normal"/>
    <w:link w:val="Heading6Char"/>
    <w:uiPriority w:val="9"/>
    <w:qFormat/>
    <w:rsid w:val="00DF156D"/>
    <w:pPr>
      <w:outlineLvl w:val="5"/>
    </w:pPr>
  </w:style>
  <w:style w:type="paragraph" w:styleId="Heading7">
    <w:name w:val="heading 7"/>
    <w:basedOn w:val="Heading6"/>
    <w:next w:val="Normal"/>
    <w:link w:val="Heading7Char"/>
    <w:uiPriority w:val="9"/>
    <w:qFormat/>
    <w:rsid w:val="00DF156D"/>
    <w:pPr>
      <w:outlineLvl w:val="6"/>
    </w:pPr>
  </w:style>
  <w:style w:type="paragraph" w:styleId="Heading8">
    <w:name w:val="heading 8"/>
    <w:basedOn w:val="Heading6"/>
    <w:next w:val="Normal"/>
    <w:link w:val="Heading8Char"/>
    <w:uiPriority w:val="9"/>
    <w:qFormat/>
    <w:rsid w:val="00DF156D"/>
    <w:pPr>
      <w:outlineLvl w:val="7"/>
    </w:pPr>
  </w:style>
  <w:style w:type="paragraph" w:styleId="Heading9">
    <w:name w:val="heading 9"/>
    <w:basedOn w:val="Heading6"/>
    <w:next w:val="Normal"/>
    <w:link w:val="Heading9Char"/>
    <w:uiPriority w:val="9"/>
    <w:qFormat/>
    <w:rsid w:val="00DF156D"/>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Normalaftertitle">
    <w:name w:val="Normal_after_title"/>
    <w:basedOn w:val="Normal"/>
    <w:next w:val="Normal"/>
    <w:link w:val="NormalaftertitleChar"/>
    <w:rsid w:val="00DF156D"/>
    <w:pPr>
      <w:spacing w:before="360"/>
    </w:pPr>
  </w:style>
  <w:style w:type="paragraph" w:customStyle="1" w:styleId="Artheading">
    <w:name w:val="Art_heading"/>
    <w:basedOn w:val="Normal"/>
    <w:next w:val="Normal"/>
    <w:rsid w:val="00DF156D"/>
    <w:pPr>
      <w:spacing w:before="480"/>
      <w:jc w:val="center"/>
    </w:pPr>
    <w:rPr>
      <w:rFonts w:ascii="Times New Roman Bold" w:hAnsi="Times New Roman Bold"/>
      <w:b/>
      <w:sz w:val="28"/>
    </w:rPr>
  </w:style>
  <w:style w:type="paragraph" w:customStyle="1" w:styleId="ArtNo">
    <w:name w:val="Art_No"/>
    <w:basedOn w:val="Normal"/>
    <w:next w:val="Normal"/>
    <w:rsid w:val="00DF156D"/>
    <w:pPr>
      <w:keepNext/>
      <w:keepLines/>
      <w:spacing w:before="480"/>
      <w:jc w:val="center"/>
    </w:pPr>
    <w:rPr>
      <w:caps/>
      <w:sz w:val="28"/>
    </w:rPr>
  </w:style>
  <w:style w:type="paragraph" w:customStyle="1" w:styleId="Arttitle">
    <w:name w:val="Art_title"/>
    <w:basedOn w:val="Normal"/>
    <w:next w:val="Normal"/>
    <w:rsid w:val="00DF156D"/>
    <w:pPr>
      <w:keepNext/>
      <w:keepLines/>
      <w:spacing w:before="240"/>
      <w:jc w:val="center"/>
    </w:pPr>
    <w:rPr>
      <w:b/>
      <w:sz w:val="28"/>
    </w:rPr>
  </w:style>
  <w:style w:type="paragraph" w:customStyle="1" w:styleId="ASN1">
    <w:name w:val="ASN.1"/>
    <w:basedOn w:val="Normal"/>
    <w:rsid w:val="00DF156D"/>
    <w:pPr>
      <w:tabs>
        <w:tab w:val="left" w:pos="567"/>
        <w:tab w:val="left" w:pos="1701"/>
        <w:tab w:val="left" w:pos="2835"/>
        <w:tab w:val="left" w:pos="3402"/>
        <w:tab w:val="left" w:pos="3969"/>
        <w:tab w:val="left" w:pos="4536"/>
        <w:tab w:val="left" w:pos="5103"/>
        <w:tab w:val="left" w:pos="5670"/>
      </w:tabs>
      <w:spacing w:before="0"/>
    </w:pPr>
    <w:rPr>
      <w:rFonts w:ascii="Times New Roman Bold" w:hAnsi="Times New Roman Bold"/>
      <w:b/>
      <w:noProof/>
    </w:rPr>
  </w:style>
  <w:style w:type="paragraph" w:customStyle="1" w:styleId="Call">
    <w:name w:val="Call"/>
    <w:basedOn w:val="Normal"/>
    <w:next w:val="Normal"/>
    <w:link w:val="CallChar"/>
    <w:rsid w:val="00DF156D"/>
    <w:pPr>
      <w:keepNext/>
      <w:keepLines/>
      <w:spacing w:before="160"/>
      <w:ind w:left="1134"/>
    </w:pPr>
    <w:rPr>
      <w:i/>
    </w:rPr>
  </w:style>
  <w:style w:type="paragraph" w:customStyle="1" w:styleId="ChapNo">
    <w:name w:val="Chap_No"/>
    <w:basedOn w:val="ArtNo"/>
    <w:next w:val="Normal"/>
    <w:rsid w:val="003617A3"/>
    <w:pPr>
      <w:outlineLvl w:val="0"/>
    </w:pPr>
    <w:rPr>
      <w:sz w:val="26"/>
    </w:rPr>
  </w:style>
  <w:style w:type="paragraph" w:customStyle="1" w:styleId="Chaptitle">
    <w:name w:val="Chap_title"/>
    <w:basedOn w:val="Arttitle"/>
    <w:next w:val="Normal"/>
    <w:rsid w:val="003617A3"/>
    <w:rPr>
      <w:sz w:val="26"/>
    </w:rPr>
  </w:style>
  <w:style w:type="character" w:styleId="EndnoteReference">
    <w:name w:val="endnote reference"/>
    <w:rsid w:val="00DF156D"/>
    <w:rPr>
      <w:vertAlign w:val="superscript"/>
    </w:rPr>
  </w:style>
  <w:style w:type="paragraph" w:customStyle="1" w:styleId="enumlev1">
    <w:name w:val="enumlev1"/>
    <w:basedOn w:val="Normal"/>
    <w:link w:val="enumlev1Char"/>
    <w:rsid w:val="00DF156D"/>
    <w:pPr>
      <w:tabs>
        <w:tab w:val="clear" w:pos="1134"/>
        <w:tab w:val="clear" w:pos="2268"/>
        <w:tab w:val="left" w:pos="794"/>
        <w:tab w:val="left" w:pos="2608"/>
        <w:tab w:val="left" w:pos="3345"/>
      </w:tabs>
      <w:spacing w:before="80"/>
      <w:ind w:left="794" w:hanging="794"/>
    </w:pPr>
  </w:style>
  <w:style w:type="paragraph" w:customStyle="1" w:styleId="enumlev2">
    <w:name w:val="enumlev2"/>
    <w:basedOn w:val="enumlev1"/>
    <w:rsid w:val="00DF156D"/>
    <w:pPr>
      <w:ind w:left="1588"/>
    </w:pPr>
  </w:style>
  <w:style w:type="paragraph" w:customStyle="1" w:styleId="enumlev3">
    <w:name w:val="enumlev3"/>
    <w:basedOn w:val="enumlev2"/>
    <w:rsid w:val="00DF156D"/>
    <w:pPr>
      <w:ind w:left="2268" w:hanging="397"/>
    </w:pPr>
  </w:style>
  <w:style w:type="paragraph" w:customStyle="1" w:styleId="Equation">
    <w:name w:val="Equation"/>
    <w:basedOn w:val="Normal"/>
    <w:link w:val="EquationChar"/>
    <w:rsid w:val="00DF156D"/>
    <w:pPr>
      <w:tabs>
        <w:tab w:val="clear" w:pos="1871"/>
        <w:tab w:val="clear" w:pos="2268"/>
        <w:tab w:val="center" w:pos="4820"/>
        <w:tab w:val="right" w:pos="9639"/>
      </w:tabs>
    </w:pPr>
  </w:style>
  <w:style w:type="paragraph" w:customStyle="1" w:styleId="Equationlegend">
    <w:name w:val="Equation_legend"/>
    <w:basedOn w:val="NormalIndent"/>
    <w:link w:val="EquationlegendChar"/>
    <w:rsid w:val="00DF156D"/>
    <w:pPr>
      <w:tabs>
        <w:tab w:val="clear" w:pos="1134"/>
        <w:tab w:val="clear" w:pos="2268"/>
        <w:tab w:val="right" w:pos="1871"/>
        <w:tab w:val="left" w:pos="2041"/>
      </w:tabs>
      <w:spacing w:before="80"/>
      <w:ind w:left="2041" w:hanging="2041"/>
    </w:pPr>
  </w:style>
  <w:style w:type="paragraph" w:customStyle="1" w:styleId="Figurelegend">
    <w:name w:val="Figure_legend"/>
    <w:basedOn w:val="Normal"/>
    <w:rsid w:val="00DF156D"/>
    <w:pPr>
      <w:keepNext/>
      <w:keepLines/>
      <w:spacing w:before="20" w:after="20"/>
    </w:pPr>
    <w:rPr>
      <w:sz w:val="18"/>
    </w:rPr>
  </w:style>
  <w:style w:type="paragraph" w:customStyle="1" w:styleId="Tabletext">
    <w:name w:val="Table_text"/>
    <w:basedOn w:val="Normal"/>
    <w:link w:val="TabletextChar"/>
    <w:rsid w:val="000C0179"/>
    <w:pPr>
      <w:tabs>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40" w:after="40"/>
    </w:pPr>
    <w:rPr>
      <w:sz w:val="18"/>
    </w:rPr>
  </w:style>
  <w:style w:type="paragraph" w:customStyle="1" w:styleId="Figurewithouttitle">
    <w:name w:val="Figure_without_title"/>
    <w:basedOn w:val="FigureNo"/>
    <w:next w:val="Normal"/>
    <w:rsid w:val="00DF156D"/>
    <w:pPr>
      <w:keepNext w:val="0"/>
    </w:pPr>
  </w:style>
  <w:style w:type="paragraph" w:styleId="Footer">
    <w:name w:val="footer"/>
    <w:basedOn w:val="Normal"/>
    <w:link w:val="FooterChar"/>
    <w:rsid w:val="00DF156D"/>
    <w:pPr>
      <w:tabs>
        <w:tab w:val="clear" w:pos="1134"/>
        <w:tab w:val="clear" w:pos="1871"/>
        <w:tab w:val="clear" w:pos="2268"/>
        <w:tab w:val="left" w:pos="5954"/>
        <w:tab w:val="right" w:pos="9639"/>
      </w:tabs>
      <w:spacing w:before="0"/>
    </w:pPr>
    <w:rPr>
      <w:caps/>
      <w:noProof/>
      <w:sz w:val="16"/>
    </w:rPr>
  </w:style>
  <w:style w:type="paragraph" w:customStyle="1" w:styleId="FirstFooter">
    <w:name w:val="FirstFooter"/>
    <w:basedOn w:val="Footer"/>
    <w:rsid w:val="00DF156D"/>
    <w:pPr>
      <w:tabs>
        <w:tab w:val="clear" w:pos="5954"/>
        <w:tab w:val="clear" w:pos="9639"/>
      </w:tabs>
      <w:overflowPunct/>
      <w:autoSpaceDE/>
      <w:autoSpaceDN/>
      <w:adjustRightInd/>
      <w:spacing w:before="40"/>
      <w:textAlignment w:val="auto"/>
    </w:pPr>
    <w:rPr>
      <w:caps w:val="0"/>
      <w:noProof w:val="0"/>
    </w:rPr>
  </w:style>
  <w:style w:type="character" w:styleId="FootnoteReference">
    <w:name w:val="footnote reference"/>
    <w:uiPriority w:val="99"/>
    <w:rsid w:val="003617A3"/>
    <w:rPr>
      <w:position w:val="6"/>
      <w:sz w:val="16"/>
    </w:rPr>
  </w:style>
  <w:style w:type="paragraph" w:styleId="FootnoteText">
    <w:name w:val="footnote text"/>
    <w:basedOn w:val="Normal"/>
    <w:link w:val="FootnoteTextChar"/>
    <w:rsid w:val="00905CEA"/>
    <w:pPr>
      <w:keepLines/>
      <w:tabs>
        <w:tab w:val="left" w:pos="255"/>
      </w:tabs>
      <w:ind w:left="255" w:hanging="255"/>
    </w:pPr>
  </w:style>
  <w:style w:type="paragraph" w:customStyle="1" w:styleId="Note">
    <w:name w:val="Note"/>
    <w:basedOn w:val="Normal"/>
    <w:next w:val="Normal"/>
    <w:rsid w:val="00DF156D"/>
    <w:pPr>
      <w:tabs>
        <w:tab w:val="left" w:pos="284"/>
      </w:tabs>
      <w:spacing w:before="80"/>
    </w:pPr>
  </w:style>
  <w:style w:type="paragraph" w:styleId="Header">
    <w:name w:val="header"/>
    <w:basedOn w:val="Normal"/>
    <w:link w:val="HeaderChar"/>
    <w:rsid w:val="00DF156D"/>
    <w:pPr>
      <w:spacing w:before="0"/>
      <w:jc w:val="center"/>
    </w:pPr>
    <w:rPr>
      <w:sz w:val="18"/>
    </w:rPr>
  </w:style>
  <w:style w:type="paragraph" w:styleId="Index1">
    <w:name w:val="index 1"/>
    <w:basedOn w:val="Normal"/>
    <w:next w:val="Normal"/>
    <w:semiHidden/>
    <w:rsid w:val="00DF156D"/>
  </w:style>
  <w:style w:type="paragraph" w:styleId="Index2">
    <w:name w:val="index 2"/>
    <w:basedOn w:val="Normal"/>
    <w:next w:val="Normal"/>
    <w:semiHidden/>
    <w:rsid w:val="00DF156D"/>
    <w:pPr>
      <w:ind w:left="283"/>
    </w:pPr>
  </w:style>
  <w:style w:type="paragraph" w:styleId="Index3">
    <w:name w:val="index 3"/>
    <w:basedOn w:val="Normal"/>
    <w:next w:val="Normal"/>
    <w:semiHidden/>
    <w:rsid w:val="00DF156D"/>
    <w:pPr>
      <w:ind w:left="566"/>
    </w:pPr>
  </w:style>
  <w:style w:type="paragraph" w:customStyle="1" w:styleId="PartNo">
    <w:name w:val="Part_No"/>
    <w:basedOn w:val="AnnexNo"/>
    <w:next w:val="Normal"/>
    <w:rsid w:val="00DF156D"/>
  </w:style>
  <w:style w:type="paragraph" w:customStyle="1" w:styleId="Partref">
    <w:name w:val="Part_ref"/>
    <w:basedOn w:val="Annexref"/>
    <w:next w:val="Normal"/>
    <w:rsid w:val="00DF156D"/>
  </w:style>
  <w:style w:type="paragraph" w:customStyle="1" w:styleId="Parttitle">
    <w:name w:val="Part_title"/>
    <w:basedOn w:val="Annextitle"/>
    <w:next w:val="Normalaftertitle0"/>
    <w:rsid w:val="00DF156D"/>
  </w:style>
  <w:style w:type="paragraph" w:customStyle="1" w:styleId="RecNo">
    <w:name w:val="Rec_No"/>
    <w:basedOn w:val="Normal"/>
    <w:next w:val="Normal"/>
    <w:rsid w:val="00DF156D"/>
    <w:pPr>
      <w:keepNext/>
      <w:keepLines/>
      <w:spacing w:before="480"/>
      <w:jc w:val="center"/>
    </w:pPr>
    <w:rPr>
      <w:caps/>
      <w:sz w:val="28"/>
    </w:rPr>
  </w:style>
  <w:style w:type="paragraph" w:customStyle="1" w:styleId="Rectitle">
    <w:name w:val="Rec_title"/>
    <w:basedOn w:val="RecNo"/>
    <w:next w:val="Normal"/>
    <w:rsid w:val="00DF156D"/>
    <w:pPr>
      <w:spacing w:before="240"/>
    </w:pPr>
    <w:rPr>
      <w:rFonts w:ascii="Times New Roman Bold" w:hAnsi="Times New Roman Bold"/>
      <w:b/>
      <w:caps w:val="0"/>
    </w:rPr>
  </w:style>
  <w:style w:type="paragraph" w:customStyle="1" w:styleId="Recref">
    <w:name w:val="Rec_ref"/>
    <w:basedOn w:val="Rectitle"/>
    <w:next w:val="Recdate"/>
    <w:rsid w:val="00DF156D"/>
    <w:pPr>
      <w:spacing w:before="120"/>
    </w:pPr>
    <w:rPr>
      <w:rFonts w:ascii="Times New Roman" w:hAnsi="Times New Roman"/>
      <w:b w:val="0"/>
      <w:sz w:val="24"/>
    </w:rPr>
  </w:style>
  <w:style w:type="paragraph" w:customStyle="1" w:styleId="Recdate">
    <w:name w:val="Rec_date"/>
    <w:basedOn w:val="Normal"/>
    <w:next w:val="Normalaftertitle0"/>
    <w:rsid w:val="00DF156D"/>
    <w:pPr>
      <w:keepNext/>
      <w:keepLines/>
      <w:jc w:val="right"/>
    </w:pPr>
  </w:style>
  <w:style w:type="paragraph" w:customStyle="1" w:styleId="Questiondate">
    <w:name w:val="Question_date"/>
    <w:basedOn w:val="Normal"/>
    <w:next w:val="Normalaftertitle0"/>
    <w:rsid w:val="00DF156D"/>
    <w:pPr>
      <w:keepNext/>
      <w:keepLines/>
      <w:jc w:val="right"/>
    </w:pPr>
  </w:style>
  <w:style w:type="paragraph" w:customStyle="1" w:styleId="QuestionNo">
    <w:name w:val="Question_No"/>
    <w:basedOn w:val="Normal"/>
    <w:next w:val="Normal"/>
    <w:rsid w:val="00DF156D"/>
    <w:pPr>
      <w:keepNext/>
      <w:keepLines/>
      <w:spacing w:before="480"/>
      <w:jc w:val="center"/>
    </w:pPr>
    <w:rPr>
      <w:caps/>
      <w:sz w:val="28"/>
    </w:rPr>
  </w:style>
  <w:style w:type="paragraph" w:customStyle="1" w:styleId="Questiontitle">
    <w:name w:val="Question_title"/>
    <w:basedOn w:val="Normal"/>
    <w:next w:val="Normal"/>
    <w:rsid w:val="00DF156D"/>
    <w:pPr>
      <w:keepNext/>
      <w:keepLines/>
      <w:spacing w:before="240"/>
      <w:jc w:val="center"/>
    </w:pPr>
    <w:rPr>
      <w:rFonts w:ascii="Times New Roman Bold" w:hAnsi="Times New Roman Bold"/>
      <w:b/>
      <w:sz w:val="28"/>
    </w:rPr>
  </w:style>
  <w:style w:type="paragraph" w:customStyle="1" w:styleId="Questionref">
    <w:name w:val="Question_ref"/>
    <w:basedOn w:val="Recref"/>
    <w:next w:val="Questiondate"/>
    <w:rsid w:val="00DF156D"/>
  </w:style>
  <w:style w:type="paragraph" w:customStyle="1" w:styleId="Reftext">
    <w:name w:val="Ref_text"/>
    <w:basedOn w:val="Normal"/>
    <w:rsid w:val="00DF156D"/>
    <w:pPr>
      <w:ind w:left="1134" w:hanging="1134"/>
    </w:pPr>
  </w:style>
  <w:style w:type="paragraph" w:customStyle="1" w:styleId="Reftitle">
    <w:name w:val="Ref_title"/>
    <w:basedOn w:val="Normal"/>
    <w:next w:val="Reftext"/>
    <w:rsid w:val="00DF156D"/>
    <w:pPr>
      <w:spacing w:before="480"/>
      <w:jc w:val="center"/>
    </w:pPr>
    <w:rPr>
      <w:caps/>
    </w:rPr>
  </w:style>
  <w:style w:type="paragraph" w:customStyle="1" w:styleId="Repdate">
    <w:name w:val="Rep_date"/>
    <w:basedOn w:val="Recdate"/>
    <w:next w:val="Normalaftertitle0"/>
    <w:rsid w:val="00DF156D"/>
  </w:style>
  <w:style w:type="paragraph" w:customStyle="1" w:styleId="RepNo">
    <w:name w:val="Rep_No"/>
    <w:basedOn w:val="RecNo"/>
    <w:next w:val="Reptitle"/>
    <w:rsid w:val="00DF156D"/>
  </w:style>
  <w:style w:type="paragraph" w:customStyle="1" w:styleId="Reptitle">
    <w:name w:val="Rep_title"/>
    <w:basedOn w:val="Rectitle"/>
    <w:next w:val="Repref"/>
    <w:rsid w:val="00DF156D"/>
  </w:style>
  <w:style w:type="paragraph" w:customStyle="1" w:styleId="Repref">
    <w:name w:val="Rep_ref"/>
    <w:basedOn w:val="Recref"/>
    <w:next w:val="Repdate"/>
    <w:rsid w:val="00DF156D"/>
  </w:style>
  <w:style w:type="paragraph" w:customStyle="1" w:styleId="Resdate">
    <w:name w:val="Res_date"/>
    <w:basedOn w:val="Recdate"/>
    <w:next w:val="Normalaftertitle0"/>
    <w:rsid w:val="00DF156D"/>
  </w:style>
  <w:style w:type="paragraph" w:customStyle="1" w:styleId="ResNo">
    <w:name w:val="Res_No"/>
    <w:basedOn w:val="RecNo"/>
    <w:next w:val="Normal"/>
    <w:rsid w:val="00DF156D"/>
  </w:style>
  <w:style w:type="paragraph" w:customStyle="1" w:styleId="Restitle">
    <w:name w:val="Res_title"/>
    <w:basedOn w:val="Rectitle"/>
    <w:next w:val="Normal"/>
    <w:rsid w:val="00DF156D"/>
  </w:style>
  <w:style w:type="paragraph" w:customStyle="1" w:styleId="Resref">
    <w:name w:val="Res_ref"/>
    <w:basedOn w:val="Recref"/>
    <w:next w:val="Resdate"/>
    <w:rsid w:val="00DF156D"/>
  </w:style>
  <w:style w:type="paragraph" w:customStyle="1" w:styleId="SectionNo">
    <w:name w:val="Section_No"/>
    <w:basedOn w:val="AnnexNo"/>
    <w:next w:val="Normal"/>
    <w:rsid w:val="00DF156D"/>
  </w:style>
  <w:style w:type="paragraph" w:customStyle="1" w:styleId="Sectiontitle">
    <w:name w:val="Section_title"/>
    <w:basedOn w:val="Annextitle"/>
    <w:next w:val="Normalaftertitle0"/>
    <w:rsid w:val="00DF156D"/>
  </w:style>
  <w:style w:type="paragraph" w:customStyle="1" w:styleId="Source">
    <w:name w:val="Source"/>
    <w:basedOn w:val="Normal"/>
    <w:next w:val="Normal"/>
    <w:link w:val="SourceChar"/>
    <w:rsid w:val="00DF156D"/>
    <w:pPr>
      <w:spacing w:before="840"/>
      <w:jc w:val="center"/>
    </w:pPr>
    <w:rPr>
      <w:b/>
      <w:sz w:val="28"/>
    </w:rPr>
  </w:style>
  <w:style w:type="paragraph" w:customStyle="1" w:styleId="SpecialFooter">
    <w:name w:val="Special Footer"/>
    <w:basedOn w:val="Footer"/>
    <w:rsid w:val="00DF156D"/>
    <w:pPr>
      <w:tabs>
        <w:tab w:val="left" w:pos="567"/>
        <w:tab w:val="left" w:pos="1134"/>
        <w:tab w:val="left" w:pos="1701"/>
        <w:tab w:val="left" w:pos="2268"/>
        <w:tab w:val="left" w:pos="2835"/>
      </w:tabs>
    </w:pPr>
    <w:rPr>
      <w:caps w:val="0"/>
      <w:noProof w:val="0"/>
    </w:rPr>
  </w:style>
  <w:style w:type="paragraph" w:customStyle="1" w:styleId="Tablehead">
    <w:name w:val="Table_head"/>
    <w:basedOn w:val="Normal"/>
    <w:link w:val="TableheadChar"/>
    <w:rsid w:val="00AF4ECA"/>
    <w:pPr>
      <w:keepNext/>
      <w:spacing w:before="80" w:after="80"/>
      <w:jc w:val="center"/>
    </w:pPr>
    <w:rPr>
      <w:rFonts w:ascii="Times New Roman Bold" w:hAnsi="Times New Roman Bold" w:cs="Times New Roman Bold"/>
      <w:b/>
      <w:sz w:val="18"/>
    </w:rPr>
  </w:style>
  <w:style w:type="paragraph" w:customStyle="1" w:styleId="Tablelegend">
    <w:name w:val="Table_legend"/>
    <w:basedOn w:val="Normal"/>
    <w:link w:val="TablelegendChar"/>
    <w:rsid w:val="00DF156D"/>
  </w:style>
  <w:style w:type="paragraph" w:customStyle="1" w:styleId="TableNo">
    <w:name w:val="Table_No"/>
    <w:basedOn w:val="Normal"/>
    <w:next w:val="Normal"/>
    <w:link w:val="TableNo0"/>
    <w:rsid w:val="00DF156D"/>
    <w:pPr>
      <w:keepNext/>
      <w:spacing w:before="560" w:after="120"/>
      <w:jc w:val="center"/>
    </w:pPr>
    <w:rPr>
      <w:caps/>
    </w:rPr>
  </w:style>
  <w:style w:type="paragraph" w:customStyle="1" w:styleId="Tabletitle">
    <w:name w:val="Table_title"/>
    <w:basedOn w:val="Normal"/>
    <w:next w:val="Tabletext"/>
    <w:link w:val="Tabletitle0"/>
    <w:rsid w:val="00DF156D"/>
    <w:pPr>
      <w:keepNext/>
      <w:keepLines/>
      <w:spacing w:before="0" w:after="120"/>
      <w:jc w:val="center"/>
    </w:pPr>
    <w:rPr>
      <w:rFonts w:ascii="Times New Roman Bold" w:hAnsi="Times New Roman Bold"/>
      <w:b/>
    </w:rPr>
  </w:style>
  <w:style w:type="paragraph" w:customStyle="1" w:styleId="Tableref">
    <w:name w:val="Table_ref"/>
    <w:basedOn w:val="Normal"/>
    <w:next w:val="Normal"/>
    <w:rsid w:val="00DF156D"/>
    <w:pPr>
      <w:keepNext/>
      <w:spacing w:before="560"/>
      <w:jc w:val="center"/>
    </w:pPr>
  </w:style>
  <w:style w:type="paragraph" w:customStyle="1" w:styleId="Title1">
    <w:name w:val="Title 1"/>
    <w:basedOn w:val="Source"/>
    <w:next w:val="Normal"/>
    <w:link w:val="Title1Char"/>
    <w:rsid w:val="00DF156D"/>
    <w:pPr>
      <w:tabs>
        <w:tab w:val="left" w:pos="567"/>
        <w:tab w:val="left" w:pos="1701"/>
        <w:tab w:val="left" w:pos="2835"/>
      </w:tabs>
      <w:spacing w:before="240"/>
    </w:pPr>
    <w:rPr>
      <w:b w:val="0"/>
      <w:caps/>
    </w:rPr>
  </w:style>
  <w:style w:type="paragraph" w:customStyle="1" w:styleId="Title2">
    <w:name w:val="Title 2"/>
    <w:basedOn w:val="Source"/>
    <w:next w:val="Normal"/>
    <w:rsid w:val="00DF156D"/>
    <w:pPr>
      <w:overflowPunct/>
      <w:autoSpaceDE/>
      <w:autoSpaceDN/>
      <w:adjustRightInd/>
      <w:spacing w:before="480"/>
      <w:textAlignment w:val="auto"/>
    </w:pPr>
    <w:rPr>
      <w:b w:val="0"/>
      <w:caps/>
    </w:rPr>
  </w:style>
  <w:style w:type="paragraph" w:customStyle="1" w:styleId="Title3">
    <w:name w:val="Title 3"/>
    <w:basedOn w:val="Title2"/>
    <w:next w:val="Normal"/>
    <w:rsid w:val="00DF156D"/>
    <w:pPr>
      <w:spacing w:before="240"/>
    </w:pPr>
    <w:rPr>
      <w:caps w:val="0"/>
    </w:rPr>
  </w:style>
  <w:style w:type="paragraph" w:customStyle="1" w:styleId="Title4">
    <w:name w:val="Title 4"/>
    <w:basedOn w:val="Title3"/>
    <w:next w:val="Heading1"/>
    <w:rsid w:val="00DF156D"/>
    <w:rPr>
      <w:b/>
    </w:rPr>
  </w:style>
  <w:style w:type="paragraph" w:customStyle="1" w:styleId="toc0">
    <w:name w:val="toc 0"/>
    <w:basedOn w:val="Normal"/>
    <w:next w:val="TOC1"/>
    <w:rsid w:val="00DF156D"/>
    <w:pPr>
      <w:tabs>
        <w:tab w:val="clear" w:pos="1134"/>
        <w:tab w:val="clear" w:pos="1871"/>
        <w:tab w:val="clear" w:pos="2268"/>
        <w:tab w:val="right" w:pos="9781"/>
      </w:tabs>
    </w:pPr>
    <w:rPr>
      <w:b/>
    </w:rPr>
  </w:style>
  <w:style w:type="paragraph" w:styleId="TOC1">
    <w:name w:val="toc 1"/>
    <w:basedOn w:val="Normal"/>
    <w:uiPriority w:val="39"/>
    <w:qFormat/>
    <w:rsid w:val="00954A1A"/>
    <w:pPr>
      <w:keepLines/>
      <w:tabs>
        <w:tab w:val="clear" w:pos="1134"/>
        <w:tab w:val="clear" w:pos="1871"/>
        <w:tab w:val="clear" w:pos="2268"/>
        <w:tab w:val="left" w:pos="567"/>
        <w:tab w:val="left" w:leader="dot" w:pos="7938"/>
        <w:tab w:val="center" w:pos="9526"/>
      </w:tabs>
      <w:spacing w:before="240"/>
      <w:ind w:left="567" w:hanging="567"/>
    </w:pPr>
  </w:style>
  <w:style w:type="paragraph" w:styleId="TOC2">
    <w:name w:val="toc 2"/>
    <w:basedOn w:val="TOC1"/>
    <w:uiPriority w:val="39"/>
    <w:qFormat/>
    <w:rsid w:val="00DF156D"/>
    <w:pPr>
      <w:spacing w:before="120"/>
    </w:pPr>
  </w:style>
  <w:style w:type="paragraph" w:styleId="TOC3">
    <w:name w:val="toc 3"/>
    <w:basedOn w:val="TOC2"/>
    <w:uiPriority w:val="39"/>
    <w:qFormat/>
    <w:rsid w:val="00DF156D"/>
  </w:style>
  <w:style w:type="paragraph" w:styleId="TOC4">
    <w:name w:val="toc 4"/>
    <w:basedOn w:val="TOC3"/>
    <w:uiPriority w:val="39"/>
    <w:rsid w:val="00DF156D"/>
  </w:style>
  <w:style w:type="paragraph" w:styleId="TOC5">
    <w:name w:val="toc 5"/>
    <w:basedOn w:val="TOC4"/>
    <w:uiPriority w:val="39"/>
    <w:rsid w:val="00DF156D"/>
  </w:style>
  <w:style w:type="paragraph" w:styleId="TOC6">
    <w:name w:val="toc 6"/>
    <w:basedOn w:val="TOC4"/>
    <w:uiPriority w:val="39"/>
    <w:rsid w:val="00DF156D"/>
  </w:style>
  <w:style w:type="paragraph" w:styleId="TOC7">
    <w:name w:val="toc 7"/>
    <w:basedOn w:val="TOC4"/>
    <w:uiPriority w:val="39"/>
    <w:rsid w:val="00DF156D"/>
  </w:style>
  <w:style w:type="paragraph" w:styleId="TOC8">
    <w:name w:val="toc 8"/>
    <w:basedOn w:val="TOC4"/>
    <w:uiPriority w:val="39"/>
    <w:rsid w:val="00DF156D"/>
  </w:style>
  <w:style w:type="character" w:customStyle="1" w:styleId="Appdef">
    <w:name w:val="App_def"/>
    <w:rsid w:val="00DF156D"/>
    <w:rPr>
      <w:rFonts w:ascii="Times New Roman" w:hAnsi="Times New Roman"/>
      <w:b/>
    </w:rPr>
  </w:style>
  <w:style w:type="character" w:customStyle="1" w:styleId="Appref">
    <w:name w:val="App_ref"/>
    <w:basedOn w:val="DefaultParagraphFont"/>
    <w:rsid w:val="00DF156D"/>
  </w:style>
  <w:style w:type="character" w:customStyle="1" w:styleId="Artdef">
    <w:name w:val="Art_def"/>
    <w:rsid w:val="00DF156D"/>
    <w:rPr>
      <w:rFonts w:ascii="Times New Roman" w:hAnsi="Times New Roman"/>
      <w:b/>
    </w:rPr>
  </w:style>
  <w:style w:type="character" w:customStyle="1" w:styleId="Artref">
    <w:name w:val="Art_ref"/>
    <w:basedOn w:val="DefaultParagraphFont"/>
    <w:rsid w:val="00DF156D"/>
  </w:style>
  <w:style w:type="character" w:customStyle="1" w:styleId="Tablefreq">
    <w:name w:val="Table_freq"/>
    <w:rsid w:val="00DF156D"/>
    <w:rPr>
      <w:b/>
      <w:color w:val="auto"/>
      <w:sz w:val="20"/>
    </w:rPr>
  </w:style>
  <w:style w:type="paragraph" w:customStyle="1" w:styleId="Formal">
    <w:name w:val="Formal"/>
    <w:basedOn w:val="ASN1"/>
    <w:rsid w:val="00DF156D"/>
    <w:rPr>
      <w:b w:val="0"/>
    </w:rPr>
  </w:style>
  <w:style w:type="paragraph" w:customStyle="1" w:styleId="Section1">
    <w:name w:val="Section_1"/>
    <w:basedOn w:val="Normal"/>
    <w:rsid w:val="00DF156D"/>
    <w:pPr>
      <w:tabs>
        <w:tab w:val="clear" w:pos="1134"/>
        <w:tab w:val="clear" w:pos="1871"/>
        <w:tab w:val="clear" w:pos="2268"/>
        <w:tab w:val="center" w:pos="4820"/>
      </w:tabs>
      <w:spacing w:before="360"/>
      <w:jc w:val="center"/>
    </w:pPr>
    <w:rPr>
      <w:b/>
    </w:rPr>
  </w:style>
  <w:style w:type="paragraph" w:customStyle="1" w:styleId="Section2">
    <w:name w:val="Section_2"/>
    <w:basedOn w:val="Section1"/>
    <w:rsid w:val="00DF156D"/>
    <w:rPr>
      <w:b w:val="0"/>
      <w:i/>
    </w:rPr>
  </w:style>
  <w:style w:type="paragraph" w:customStyle="1" w:styleId="Headingi">
    <w:name w:val="Heading_i"/>
    <w:basedOn w:val="Normal"/>
    <w:next w:val="Normal"/>
    <w:qFormat/>
    <w:rsid w:val="00DF156D"/>
    <w:pPr>
      <w:spacing w:before="160"/>
    </w:pPr>
    <w:rPr>
      <w:i/>
    </w:rPr>
  </w:style>
  <w:style w:type="paragraph" w:customStyle="1" w:styleId="Headingb">
    <w:name w:val="Heading_b"/>
    <w:basedOn w:val="Normal"/>
    <w:next w:val="Normal"/>
    <w:link w:val="HeadingbChar"/>
    <w:qFormat/>
    <w:rsid w:val="00DF156D"/>
    <w:pPr>
      <w:spacing w:before="160"/>
    </w:pPr>
    <w:rPr>
      <w:rFonts w:ascii="Times New Roman Bold" w:hAnsi="Times New Roman Bold" w:cs="Times New Roman Bold"/>
      <w:b/>
      <w:lang w:val="fr-CH"/>
    </w:rPr>
  </w:style>
  <w:style w:type="paragraph" w:customStyle="1" w:styleId="Figure">
    <w:name w:val="Figure"/>
    <w:basedOn w:val="Normal"/>
    <w:next w:val="Normal"/>
    <w:link w:val="FigureChar"/>
    <w:rsid w:val="00DF156D"/>
    <w:pPr>
      <w:keepNext/>
      <w:keepLines/>
      <w:jc w:val="center"/>
    </w:pPr>
  </w:style>
  <w:style w:type="character" w:styleId="PageNumber">
    <w:name w:val="page number"/>
    <w:basedOn w:val="DefaultParagraphFont"/>
    <w:rsid w:val="00DF156D"/>
  </w:style>
  <w:style w:type="paragraph" w:customStyle="1" w:styleId="Figuretitle">
    <w:name w:val="Figure_title"/>
    <w:basedOn w:val="Normal"/>
    <w:next w:val="Normal"/>
    <w:link w:val="FiguretitleChar"/>
    <w:rsid w:val="00DF156D"/>
    <w:pPr>
      <w:keepNext/>
      <w:keepLines/>
      <w:spacing w:before="0" w:after="480"/>
      <w:jc w:val="center"/>
    </w:pPr>
    <w:rPr>
      <w:rFonts w:ascii="Times New Roman Bold" w:hAnsi="Times New Roman Bold"/>
      <w:b/>
    </w:rPr>
  </w:style>
  <w:style w:type="paragraph" w:customStyle="1" w:styleId="FigureNo">
    <w:name w:val="Figure_No"/>
    <w:basedOn w:val="Normal"/>
    <w:next w:val="Normal"/>
    <w:link w:val="FigureNoChar"/>
    <w:rsid w:val="00DF156D"/>
    <w:pPr>
      <w:keepNext/>
      <w:keepLines/>
      <w:spacing w:before="480" w:after="120"/>
      <w:jc w:val="center"/>
    </w:pPr>
    <w:rPr>
      <w:caps/>
    </w:rPr>
  </w:style>
  <w:style w:type="paragraph" w:customStyle="1" w:styleId="AnnexNo">
    <w:name w:val="Annex_No"/>
    <w:basedOn w:val="Normal"/>
    <w:next w:val="Normal"/>
    <w:link w:val="AnnexNoCar"/>
    <w:rsid w:val="00DF156D"/>
    <w:pPr>
      <w:keepNext/>
      <w:keepLines/>
      <w:spacing w:before="480" w:after="80"/>
      <w:jc w:val="center"/>
    </w:pPr>
    <w:rPr>
      <w:caps/>
      <w:sz w:val="28"/>
    </w:rPr>
  </w:style>
  <w:style w:type="paragraph" w:customStyle="1" w:styleId="Annexref">
    <w:name w:val="Annex_ref"/>
    <w:basedOn w:val="Normal"/>
    <w:next w:val="Normal"/>
    <w:rsid w:val="00DF156D"/>
    <w:pPr>
      <w:keepNext/>
      <w:keepLines/>
      <w:spacing w:after="280"/>
      <w:jc w:val="center"/>
    </w:pPr>
  </w:style>
  <w:style w:type="paragraph" w:customStyle="1" w:styleId="Annextitle">
    <w:name w:val="Annex_title"/>
    <w:basedOn w:val="Normal"/>
    <w:next w:val="Normal"/>
    <w:link w:val="AnnextitleChar"/>
    <w:rsid w:val="00DF156D"/>
    <w:pPr>
      <w:keepNext/>
      <w:keepLines/>
      <w:spacing w:before="240" w:after="280"/>
      <w:jc w:val="center"/>
    </w:pPr>
    <w:rPr>
      <w:rFonts w:ascii="Times New Roman Bold" w:hAnsi="Times New Roman Bold"/>
      <w:b/>
      <w:sz w:val="28"/>
    </w:rPr>
  </w:style>
  <w:style w:type="paragraph" w:customStyle="1" w:styleId="AppendixNo">
    <w:name w:val="Appendix_No"/>
    <w:basedOn w:val="AnnexNo"/>
    <w:next w:val="Annexref"/>
    <w:rsid w:val="00DF156D"/>
  </w:style>
  <w:style w:type="paragraph" w:customStyle="1" w:styleId="Appendixref">
    <w:name w:val="Appendix_ref"/>
    <w:basedOn w:val="Annexref"/>
    <w:next w:val="Annextitle"/>
    <w:rsid w:val="00DF156D"/>
  </w:style>
  <w:style w:type="paragraph" w:customStyle="1" w:styleId="Appendixtitle">
    <w:name w:val="Appendix_title"/>
    <w:basedOn w:val="Annextitle"/>
    <w:next w:val="Normal"/>
    <w:rsid w:val="00DF156D"/>
  </w:style>
  <w:style w:type="paragraph" w:customStyle="1" w:styleId="Border">
    <w:name w:val="Border"/>
    <w:basedOn w:val="Normal"/>
    <w:rsid w:val="00DF156D"/>
    <w:pPr>
      <w:pBdr>
        <w:bottom w:val="single" w:sz="6" w:space="0" w:color="auto"/>
      </w:pBdr>
      <w:tabs>
        <w:tab w:val="clear" w:pos="1134"/>
        <w:tab w:val="clear" w:pos="2268"/>
        <w:tab w:val="left" w:pos="170"/>
        <w:tab w:val="left" w:pos="567"/>
        <w:tab w:val="left" w:pos="737"/>
        <w:tab w:val="left" w:pos="2977"/>
        <w:tab w:val="left" w:pos="3266"/>
      </w:tabs>
      <w:spacing w:before="0" w:line="10" w:lineRule="exact"/>
      <w:ind w:left="28" w:right="28"/>
      <w:jc w:val="center"/>
    </w:pPr>
    <w:rPr>
      <w:b/>
      <w:noProof/>
    </w:rPr>
  </w:style>
  <w:style w:type="paragraph" w:styleId="NormalIndent">
    <w:name w:val="Normal Indent"/>
    <w:basedOn w:val="Normal"/>
    <w:rsid w:val="00DF156D"/>
    <w:pPr>
      <w:ind w:left="1134"/>
    </w:pPr>
  </w:style>
  <w:style w:type="paragraph" w:styleId="Index4">
    <w:name w:val="index 4"/>
    <w:basedOn w:val="Normal"/>
    <w:next w:val="Normal"/>
    <w:rsid w:val="00DF156D"/>
    <w:pPr>
      <w:ind w:left="849"/>
    </w:pPr>
  </w:style>
  <w:style w:type="paragraph" w:styleId="Index5">
    <w:name w:val="index 5"/>
    <w:basedOn w:val="Normal"/>
    <w:next w:val="Normal"/>
    <w:rsid w:val="00DF156D"/>
    <w:pPr>
      <w:ind w:left="1132"/>
    </w:pPr>
  </w:style>
  <w:style w:type="paragraph" w:styleId="Index6">
    <w:name w:val="index 6"/>
    <w:basedOn w:val="Normal"/>
    <w:next w:val="Normal"/>
    <w:rsid w:val="00DF156D"/>
    <w:pPr>
      <w:ind w:left="1415"/>
    </w:pPr>
  </w:style>
  <w:style w:type="paragraph" w:styleId="Index7">
    <w:name w:val="index 7"/>
    <w:basedOn w:val="Normal"/>
    <w:next w:val="Normal"/>
    <w:rsid w:val="00DF156D"/>
    <w:pPr>
      <w:ind w:left="1698"/>
    </w:pPr>
  </w:style>
  <w:style w:type="paragraph" w:styleId="IndexHeading">
    <w:name w:val="index heading"/>
    <w:basedOn w:val="Normal"/>
    <w:next w:val="Index1"/>
    <w:rsid w:val="00DF156D"/>
  </w:style>
  <w:style w:type="character" w:styleId="LineNumber">
    <w:name w:val="line number"/>
    <w:basedOn w:val="DefaultParagraphFont"/>
    <w:rsid w:val="00DF156D"/>
  </w:style>
  <w:style w:type="paragraph" w:customStyle="1" w:styleId="Normalaftertitle0">
    <w:name w:val="Normal after title"/>
    <w:basedOn w:val="Normal"/>
    <w:next w:val="Normal"/>
    <w:rsid w:val="00DF156D"/>
    <w:pPr>
      <w:spacing w:before="280"/>
    </w:pPr>
  </w:style>
  <w:style w:type="paragraph" w:customStyle="1" w:styleId="Proposal">
    <w:name w:val="Proposal"/>
    <w:basedOn w:val="Normal"/>
    <w:next w:val="Normal"/>
    <w:rsid w:val="00DF156D"/>
    <w:pPr>
      <w:keepNext/>
      <w:spacing w:before="240"/>
    </w:pPr>
    <w:rPr>
      <w:rFonts w:hAnsi="Times New Roman Bold"/>
      <w:b/>
    </w:rPr>
  </w:style>
  <w:style w:type="paragraph" w:customStyle="1" w:styleId="Reasons">
    <w:name w:val="Reasons"/>
    <w:basedOn w:val="Normal"/>
    <w:qFormat/>
    <w:rsid w:val="00DF156D"/>
    <w:pPr>
      <w:tabs>
        <w:tab w:val="clear" w:pos="1871"/>
        <w:tab w:val="clear" w:pos="2268"/>
        <w:tab w:val="left" w:pos="1588"/>
        <w:tab w:val="left" w:pos="1985"/>
      </w:tabs>
    </w:pPr>
  </w:style>
  <w:style w:type="paragraph" w:customStyle="1" w:styleId="Section3">
    <w:name w:val="Section_3"/>
    <w:basedOn w:val="Section1"/>
    <w:rsid w:val="00DF156D"/>
    <w:rPr>
      <w:b w:val="0"/>
    </w:rPr>
  </w:style>
  <w:style w:type="paragraph" w:customStyle="1" w:styleId="TableTextS5">
    <w:name w:val="Table_TextS5"/>
    <w:basedOn w:val="Normal"/>
    <w:rsid w:val="00DF156D"/>
    <w:pPr>
      <w:tabs>
        <w:tab w:val="clear" w:pos="1134"/>
        <w:tab w:val="clear" w:pos="1871"/>
        <w:tab w:val="clear" w:pos="2268"/>
        <w:tab w:val="left" w:pos="170"/>
        <w:tab w:val="left" w:pos="567"/>
        <w:tab w:val="left" w:pos="737"/>
        <w:tab w:val="left" w:pos="2977"/>
        <w:tab w:val="left" w:pos="3266"/>
      </w:tabs>
      <w:spacing w:before="40" w:after="40"/>
    </w:pPr>
  </w:style>
  <w:style w:type="paragraph" w:customStyle="1" w:styleId="Agendaitem">
    <w:name w:val="Agenda_item"/>
    <w:basedOn w:val="Normal"/>
    <w:next w:val="Normal"/>
    <w:qFormat/>
    <w:rsid w:val="00DF156D"/>
    <w:pPr>
      <w:overflowPunct/>
      <w:autoSpaceDE/>
      <w:autoSpaceDN/>
      <w:adjustRightInd/>
      <w:spacing w:before="240"/>
      <w:jc w:val="center"/>
      <w:textAlignment w:val="auto"/>
    </w:pPr>
    <w:rPr>
      <w:sz w:val="28"/>
      <w:lang w:val="es-ES_tradnl"/>
    </w:rPr>
  </w:style>
  <w:style w:type="paragraph" w:customStyle="1" w:styleId="AppArtNo">
    <w:name w:val="App_Art_No"/>
    <w:basedOn w:val="ArtNo"/>
    <w:qFormat/>
    <w:rsid w:val="00DF156D"/>
  </w:style>
  <w:style w:type="paragraph" w:customStyle="1" w:styleId="AppArttitle">
    <w:name w:val="App_Art_title"/>
    <w:basedOn w:val="Arttitle"/>
    <w:qFormat/>
    <w:rsid w:val="00DF156D"/>
  </w:style>
  <w:style w:type="paragraph" w:customStyle="1" w:styleId="ApptoAnnex">
    <w:name w:val="App_to_Annex"/>
    <w:basedOn w:val="AppendixNo"/>
    <w:next w:val="Normal"/>
    <w:qFormat/>
    <w:rsid w:val="00DF156D"/>
  </w:style>
  <w:style w:type="paragraph" w:customStyle="1" w:styleId="Committee">
    <w:name w:val="Committee"/>
    <w:basedOn w:val="Normal"/>
    <w:qFormat/>
    <w:rsid w:val="00DF156D"/>
    <w:pPr>
      <w:framePr w:hSpace="180" w:wrap="around" w:hAnchor="margin" w:y="-675"/>
      <w:tabs>
        <w:tab w:val="left" w:pos="851"/>
      </w:tabs>
      <w:spacing w:before="0" w:line="240" w:lineRule="atLeast"/>
    </w:pPr>
    <w:rPr>
      <w:rFonts w:ascii="Calibri" w:hAnsi="Calibri" w:cs="Calibri"/>
      <w:b/>
      <w:szCs w:val="24"/>
    </w:rPr>
  </w:style>
  <w:style w:type="character" w:customStyle="1" w:styleId="FooterChar">
    <w:name w:val="Footer Char"/>
    <w:link w:val="Footer"/>
    <w:rsid w:val="00DF156D"/>
    <w:rPr>
      <w:rFonts w:ascii="Times New Roman" w:hAnsi="Times New Roman"/>
      <w:caps/>
      <w:noProof/>
      <w:sz w:val="16"/>
      <w:lang w:val="en-GB" w:eastAsia="en-US"/>
    </w:rPr>
  </w:style>
  <w:style w:type="character" w:customStyle="1" w:styleId="FootnoteTextChar">
    <w:name w:val="Footnote Text Char"/>
    <w:link w:val="FootnoteText"/>
    <w:rsid w:val="00905CEA"/>
    <w:rPr>
      <w:rFonts w:ascii="Times New Roman" w:hAnsi="Times New Roman"/>
      <w:lang w:val="en-GB" w:eastAsia="en-US"/>
    </w:rPr>
  </w:style>
  <w:style w:type="character" w:customStyle="1" w:styleId="HeaderChar">
    <w:name w:val="Header Char"/>
    <w:link w:val="Header"/>
    <w:rsid w:val="00DF156D"/>
    <w:rPr>
      <w:rFonts w:ascii="Times New Roman" w:hAnsi="Times New Roman"/>
      <w:sz w:val="18"/>
      <w:lang w:val="en-GB" w:eastAsia="en-US"/>
    </w:rPr>
  </w:style>
  <w:style w:type="paragraph" w:customStyle="1" w:styleId="Normalend">
    <w:name w:val="Normal_end"/>
    <w:basedOn w:val="Normal"/>
    <w:next w:val="Normal"/>
    <w:qFormat/>
    <w:rsid w:val="00DF156D"/>
    <w:rPr>
      <w:lang w:val="en-US"/>
    </w:rPr>
  </w:style>
  <w:style w:type="paragraph" w:customStyle="1" w:styleId="Part1">
    <w:name w:val="Part_1"/>
    <w:basedOn w:val="Section1"/>
    <w:next w:val="Section1"/>
    <w:qFormat/>
    <w:rsid w:val="00DF156D"/>
  </w:style>
  <w:style w:type="paragraph" w:customStyle="1" w:styleId="Subsection1">
    <w:name w:val="Subsection_1"/>
    <w:basedOn w:val="Section1"/>
    <w:next w:val="Normalaftertitle0"/>
    <w:qFormat/>
    <w:rsid w:val="00DF156D"/>
  </w:style>
  <w:style w:type="paragraph" w:customStyle="1" w:styleId="Volumetitle">
    <w:name w:val="Volume_title"/>
    <w:basedOn w:val="Normal"/>
    <w:qFormat/>
    <w:rsid w:val="00DF156D"/>
    <w:pPr>
      <w:jc w:val="center"/>
    </w:pPr>
    <w:rPr>
      <w:b/>
      <w:bCs/>
      <w:sz w:val="28"/>
      <w:szCs w:val="28"/>
    </w:rPr>
  </w:style>
  <w:style w:type="paragraph" w:customStyle="1" w:styleId="Headingsplit">
    <w:name w:val="Heading_split"/>
    <w:basedOn w:val="Headingi"/>
    <w:qFormat/>
    <w:rsid w:val="009C185B"/>
    <w:rPr>
      <w:lang w:val="en-US"/>
    </w:rPr>
  </w:style>
  <w:style w:type="paragraph" w:customStyle="1" w:styleId="Normalsplit">
    <w:name w:val="Normal_split"/>
    <w:basedOn w:val="Normal"/>
    <w:qFormat/>
    <w:rsid w:val="009C185B"/>
  </w:style>
  <w:style w:type="character" w:customStyle="1" w:styleId="Provsplit">
    <w:name w:val="Prov_split"/>
    <w:basedOn w:val="DefaultParagraphFont"/>
    <w:qFormat/>
    <w:rsid w:val="009C185B"/>
    <w:rPr>
      <w:rFonts w:ascii="Times New Roman" w:hAnsi="Times New Roman"/>
      <w:b w:val="0"/>
    </w:rPr>
  </w:style>
  <w:style w:type="paragraph" w:customStyle="1" w:styleId="Tablesplit">
    <w:name w:val="Table_split"/>
    <w:basedOn w:val="Tabletext"/>
    <w:qFormat/>
    <w:rsid w:val="009C185B"/>
    <w:pPr>
      <w:keepNext/>
      <w:tabs>
        <w:tab w:val="clear" w:pos="284"/>
        <w:tab w:val="clear" w:pos="567"/>
        <w:tab w:val="clear" w:pos="851"/>
        <w:tab w:val="clear" w:pos="1134"/>
        <w:tab w:val="clear" w:pos="1418"/>
        <w:tab w:val="clear" w:pos="1701"/>
        <w:tab w:val="clear" w:pos="1871"/>
        <w:tab w:val="clear" w:pos="1985"/>
        <w:tab w:val="clear" w:pos="2268"/>
        <w:tab w:val="clear" w:pos="2552"/>
        <w:tab w:val="clear" w:pos="2835"/>
        <w:tab w:val="clear" w:pos="3119"/>
        <w:tab w:val="clear" w:pos="3402"/>
        <w:tab w:val="clear" w:pos="3686"/>
        <w:tab w:val="clear" w:pos="3969"/>
        <w:tab w:val="left" w:pos="1409"/>
        <w:tab w:val="left" w:pos="2237"/>
        <w:tab w:val="left" w:pos="2828"/>
        <w:tab w:val="left" w:pos="4604"/>
        <w:tab w:val="left" w:pos="6023"/>
        <w:tab w:val="left" w:pos="6732"/>
        <w:tab w:val="left" w:pos="7323"/>
        <w:tab w:val="left" w:pos="7914"/>
      </w:tabs>
      <w:ind w:left="108" w:right="-113"/>
    </w:pPr>
    <w:rPr>
      <w:b/>
    </w:rPr>
  </w:style>
  <w:style w:type="paragraph" w:customStyle="1" w:styleId="Methodheading1">
    <w:name w:val="Method_heading1"/>
    <w:basedOn w:val="Heading1"/>
    <w:next w:val="Normal"/>
    <w:qFormat/>
    <w:rsid w:val="009C185B"/>
  </w:style>
  <w:style w:type="paragraph" w:customStyle="1" w:styleId="Methodheading2">
    <w:name w:val="Method_heading2"/>
    <w:basedOn w:val="Heading2"/>
    <w:next w:val="Normal"/>
    <w:qFormat/>
    <w:rsid w:val="009C185B"/>
  </w:style>
  <w:style w:type="paragraph" w:customStyle="1" w:styleId="Methodheading3">
    <w:name w:val="Method_heading3"/>
    <w:basedOn w:val="Heading3"/>
    <w:next w:val="Normal"/>
    <w:qFormat/>
    <w:rsid w:val="009C185B"/>
  </w:style>
  <w:style w:type="paragraph" w:customStyle="1" w:styleId="Methodheading4">
    <w:name w:val="Method_heading4"/>
    <w:basedOn w:val="Heading4"/>
    <w:next w:val="Normal"/>
    <w:qFormat/>
    <w:rsid w:val="009C185B"/>
  </w:style>
  <w:style w:type="paragraph" w:customStyle="1" w:styleId="MethodHeadingb">
    <w:name w:val="Method_Headingb"/>
    <w:basedOn w:val="Headingb"/>
    <w:next w:val="Normal"/>
    <w:qFormat/>
    <w:rsid w:val="009C185B"/>
    <w:pPr>
      <w:tabs>
        <w:tab w:val="clear" w:pos="1134"/>
        <w:tab w:val="clear" w:pos="1871"/>
        <w:tab w:val="clear" w:pos="2268"/>
      </w:tabs>
      <w:overflowPunct/>
      <w:autoSpaceDE/>
      <w:autoSpaceDN/>
      <w:adjustRightInd/>
      <w:textAlignment w:val="auto"/>
    </w:pPr>
  </w:style>
  <w:style w:type="paragraph" w:customStyle="1" w:styleId="EditorsNote">
    <w:name w:val="EditorsNote"/>
    <w:basedOn w:val="Normal"/>
    <w:rsid w:val="009C185B"/>
    <w:pPr>
      <w:spacing w:before="240" w:after="240"/>
    </w:pPr>
    <w:rPr>
      <w:i/>
      <w:iCs/>
    </w:rPr>
  </w:style>
  <w:style w:type="character" w:customStyle="1" w:styleId="FiguretitleChar">
    <w:name w:val="Figure_title Char"/>
    <w:link w:val="Figuretitle"/>
    <w:rsid w:val="00DF156D"/>
    <w:rPr>
      <w:rFonts w:ascii="Times New Roman Bold" w:hAnsi="Times New Roman Bold"/>
      <w:b/>
      <w:lang w:val="en-GB" w:eastAsia="en-US"/>
    </w:rPr>
  </w:style>
  <w:style w:type="paragraph" w:customStyle="1" w:styleId="Figurewithlegend">
    <w:name w:val="Figure_with_legend"/>
    <w:basedOn w:val="Figure"/>
    <w:rsid w:val="009C185B"/>
  </w:style>
  <w:style w:type="paragraph" w:styleId="Signature">
    <w:name w:val="Signature"/>
    <w:basedOn w:val="Normal"/>
    <w:link w:val="SignatureChar"/>
    <w:unhideWhenUsed/>
    <w:rsid w:val="009C185B"/>
    <w:pPr>
      <w:tabs>
        <w:tab w:val="clear" w:pos="1134"/>
        <w:tab w:val="clear" w:pos="1871"/>
        <w:tab w:val="clear" w:pos="2268"/>
        <w:tab w:val="center" w:pos="7371"/>
      </w:tabs>
      <w:spacing w:before="600"/>
    </w:pPr>
  </w:style>
  <w:style w:type="character" w:customStyle="1" w:styleId="SignatureChar">
    <w:name w:val="Signature Char"/>
    <w:basedOn w:val="DefaultParagraphFont"/>
    <w:link w:val="Signature"/>
    <w:rsid w:val="009C185B"/>
    <w:rPr>
      <w:rFonts w:ascii="Times New Roman" w:hAnsi="Times New Roman"/>
      <w:sz w:val="24"/>
      <w:lang w:val="en-GB" w:eastAsia="en-US"/>
    </w:rPr>
  </w:style>
  <w:style w:type="paragraph" w:customStyle="1" w:styleId="Tablefin">
    <w:name w:val="Table_fin"/>
    <w:basedOn w:val="Normal"/>
    <w:next w:val="Normal"/>
    <w:rsid w:val="00DF156D"/>
    <w:pPr>
      <w:tabs>
        <w:tab w:val="clear" w:pos="1134"/>
        <w:tab w:val="clear" w:pos="1871"/>
        <w:tab w:val="clear" w:pos="2268"/>
        <w:tab w:val="left" w:pos="794"/>
        <w:tab w:val="left" w:pos="1191"/>
        <w:tab w:val="left" w:pos="1588"/>
        <w:tab w:val="left" w:pos="1985"/>
      </w:tabs>
      <w:spacing w:before="0"/>
    </w:pPr>
  </w:style>
  <w:style w:type="paragraph" w:styleId="Revision">
    <w:name w:val="Revision"/>
    <w:hidden/>
    <w:uiPriority w:val="99"/>
    <w:semiHidden/>
    <w:rsid w:val="002B1147"/>
    <w:rPr>
      <w:rFonts w:ascii="Times New Roman" w:hAnsi="Times New Roman"/>
      <w:sz w:val="24"/>
      <w:lang w:val="en-GB" w:eastAsia="en-US"/>
    </w:rPr>
  </w:style>
  <w:style w:type="character" w:styleId="Hyperlink">
    <w:name w:val="Hyperlink"/>
    <w:uiPriority w:val="99"/>
    <w:unhideWhenUsed/>
    <w:rsid w:val="00DF156D"/>
    <w:rPr>
      <w:color w:val="0000FF"/>
      <w:u w:val="single"/>
    </w:rPr>
  </w:style>
  <w:style w:type="character" w:styleId="UnresolvedMention">
    <w:name w:val="Unresolved Mention"/>
    <w:basedOn w:val="DefaultParagraphFont"/>
    <w:uiPriority w:val="99"/>
    <w:semiHidden/>
    <w:unhideWhenUsed/>
    <w:rsid w:val="00434E03"/>
    <w:rPr>
      <w:color w:val="605E5C"/>
      <w:shd w:val="clear" w:color="auto" w:fill="E1DFDD"/>
    </w:rPr>
  </w:style>
  <w:style w:type="table" w:styleId="TableGrid">
    <w:name w:val="Table Grid"/>
    <w:basedOn w:val="TableNormal"/>
    <w:uiPriority w:val="39"/>
    <w:rsid w:val="00DF156D"/>
    <w:pPr>
      <w:tabs>
        <w:tab w:val="left" w:pos="794"/>
        <w:tab w:val="left" w:pos="1191"/>
        <w:tab w:val="left" w:pos="1588"/>
        <w:tab w:val="left" w:pos="1985"/>
      </w:tabs>
      <w:overflowPunct w:val="0"/>
      <w:autoSpaceDE w:val="0"/>
      <w:autoSpaceDN w:val="0"/>
      <w:adjustRightInd w:val="0"/>
      <w:spacing w:before="120"/>
      <w:jc w:val="both"/>
      <w:textAlignment w:val="baseline"/>
    </w:pPr>
    <w:rPr>
      <w:lang w:val="fr-FR" w:eastAsia="fr-FR"/>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DocData">
    <w:name w:val="DocData"/>
    <w:basedOn w:val="Normal"/>
    <w:rsid w:val="006E13BC"/>
    <w:pPr>
      <w:framePr w:hSpace="180" w:wrap="around" w:hAnchor="margin" w:y="-687"/>
      <w:shd w:val="solid" w:color="FFFFFF" w:fill="FFFFFF"/>
      <w:spacing w:before="0" w:line="240" w:lineRule="atLeast"/>
    </w:pPr>
    <w:rPr>
      <w:rFonts w:ascii="Verdana" w:hAnsi="Verdana"/>
      <w:b/>
      <w:lang w:eastAsia="zh-CN"/>
    </w:rPr>
  </w:style>
  <w:style w:type="character" w:customStyle="1" w:styleId="Heading2Char">
    <w:name w:val="Heading 2 Char"/>
    <w:basedOn w:val="DefaultParagraphFont"/>
    <w:link w:val="Heading2"/>
    <w:uiPriority w:val="9"/>
    <w:rsid w:val="0067494E"/>
    <w:rPr>
      <w:rFonts w:ascii="Times New Roman" w:hAnsi="Times New Roman"/>
      <w:b/>
      <w:sz w:val="22"/>
      <w:lang w:eastAsia="en-US"/>
    </w:rPr>
  </w:style>
  <w:style w:type="character" w:customStyle="1" w:styleId="Heading3Char">
    <w:name w:val="Heading 3 Char"/>
    <w:basedOn w:val="DefaultParagraphFont"/>
    <w:link w:val="Heading3"/>
    <w:uiPriority w:val="9"/>
    <w:rsid w:val="00A6534C"/>
    <w:rPr>
      <w:rFonts w:ascii="Times New Roman" w:hAnsi="Times New Roman"/>
      <w:b/>
      <w:sz w:val="22"/>
      <w:lang w:eastAsia="en-US"/>
    </w:rPr>
  </w:style>
  <w:style w:type="character" w:customStyle="1" w:styleId="Heading4Char">
    <w:name w:val="Heading 4 Char"/>
    <w:link w:val="Heading4"/>
    <w:uiPriority w:val="9"/>
    <w:rsid w:val="00EA69FB"/>
    <w:rPr>
      <w:rFonts w:ascii="Times New Roman" w:hAnsi="Times New Roman"/>
      <w:b/>
      <w:sz w:val="22"/>
      <w:lang w:eastAsia="en-US"/>
    </w:rPr>
  </w:style>
  <w:style w:type="character" w:customStyle="1" w:styleId="enumlev1Char">
    <w:name w:val="enumlev1 Char"/>
    <w:link w:val="enumlev1"/>
    <w:locked/>
    <w:rsid w:val="00DF156D"/>
    <w:rPr>
      <w:rFonts w:ascii="Times New Roman" w:hAnsi="Times New Roman"/>
      <w:sz w:val="22"/>
      <w:lang w:val="en-GB" w:eastAsia="en-US"/>
    </w:rPr>
  </w:style>
  <w:style w:type="character" w:customStyle="1" w:styleId="SourceChar">
    <w:name w:val="Source Char"/>
    <w:link w:val="Source"/>
    <w:rsid w:val="00DF156D"/>
    <w:rPr>
      <w:rFonts w:ascii="Times New Roman" w:hAnsi="Times New Roman"/>
      <w:b/>
      <w:sz w:val="28"/>
      <w:lang w:val="en-GB" w:eastAsia="en-US"/>
    </w:rPr>
  </w:style>
  <w:style w:type="character" w:customStyle="1" w:styleId="Title1Char">
    <w:name w:val="Title 1 Char"/>
    <w:link w:val="Title1"/>
    <w:rsid w:val="00DF156D"/>
    <w:rPr>
      <w:rFonts w:ascii="Times New Roman" w:hAnsi="Times New Roman"/>
      <w:caps/>
      <w:sz w:val="28"/>
      <w:lang w:val="en-GB" w:eastAsia="en-US"/>
    </w:rPr>
  </w:style>
  <w:style w:type="character" w:customStyle="1" w:styleId="FigureChar">
    <w:name w:val="Figure Char"/>
    <w:link w:val="Figure"/>
    <w:locked/>
    <w:rsid w:val="00DF156D"/>
    <w:rPr>
      <w:rFonts w:ascii="Times New Roman" w:hAnsi="Times New Roman"/>
      <w:sz w:val="22"/>
      <w:lang w:val="en-GB" w:eastAsia="en-US"/>
    </w:rPr>
  </w:style>
  <w:style w:type="character" w:customStyle="1" w:styleId="FigureNoChar">
    <w:name w:val="Figure_No Char"/>
    <w:link w:val="FigureNo"/>
    <w:locked/>
    <w:rsid w:val="00DF156D"/>
    <w:rPr>
      <w:rFonts w:ascii="Times New Roman" w:hAnsi="Times New Roman"/>
      <w:caps/>
      <w:lang w:val="en-GB" w:eastAsia="en-US"/>
    </w:rPr>
  </w:style>
  <w:style w:type="character" w:customStyle="1" w:styleId="TabletextChar">
    <w:name w:val="Table_text Char"/>
    <w:link w:val="Tabletext"/>
    <w:locked/>
    <w:rsid w:val="000C0179"/>
    <w:rPr>
      <w:rFonts w:ascii="Times New Roman" w:hAnsi="Times New Roman"/>
      <w:sz w:val="18"/>
      <w:lang w:val="en-GB" w:eastAsia="en-US"/>
    </w:rPr>
  </w:style>
  <w:style w:type="character" w:customStyle="1" w:styleId="TableheadChar">
    <w:name w:val="Table_head Char"/>
    <w:link w:val="Tablehead"/>
    <w:locked/>
    <w:rsid w:val="00AF4ECA"/>
    <w:rPr>
      <w:rFonts w:ascii="Times New Roman Bold" w:hAnsi="Times New Roman Bold" w:cs="Times New Roman Bold"/>
      <w:b/>
      <w:sz w:val="18"/>
      <w:lang w:val="en-GB" w:eastAsia="en-US"/>
    </w:rPr>
  </w:style>
  <w:style w:type="character" w:customStyle="1" w:styleId="TablelegendChar">
    <w:name w:val="Table_legend Char"/>
    <w:link w:val="Tablelegend"/>
    <w:locked/>
    <w:rsid w:val="00EB665D"/>
    <w:rPr>
      <w:rFonts w:ascii="Times New Roman" w:hAnsi="Times New Roman"/>
      <w:lang w:val="en-GB" w:eastAsia="en-US"/>
    </w:rPr>
  </w:style>
  <w:style w:type="character" w:customStyle="1" w:styleId="TableNo0">
    <w:name w:val="Table_No Знак"/>
    <w:link w:val="TableNo"/>
    <w:locked/>
    <w:rsid w:val="00DF156D"/>
    <w:rPr>
      <w:rFonts w:ascii="Times New Roman" w:hAnsi="Times New Roman"/>
      <w:caps/>
      <w:lang w:val="en-GB" w:eastAsia="en-US"/>
    </w:rPr>
  </w:style>
  <w:style w:type="character" w:customStyle="1" w:styleId="Tabletitle0">
    <w:name w:val="Table_title Знак"/>
    <w:link w:val="Tabletitle"/>
    <w:locked/>
    <w:rsid w:val="00DF156D"/>
    <w:rPr>
      <w:rFonts w:ascii="Times New Roman Bold" w:hAnsi="Times New Roman Bold"/>
      <w:b/>
      <w:lang w:val="en-GB" w:eastAsia="en-US"/>
    </w:rPr>
  </w:style>
  <w:style w:type="numbering" w:customStyle="1" w:styleId="NoList1">
    <w:name w:val="No List1"/>
    <w:next w:val="NoList"/>
    <w:uiPriority w:val="99"/>
    <w:semiHidden/>
    <w:unhideWhenUsed/>
    <w:rsid w:val="00D51813"/>
  </w:style>
  <w:style w:type="character" w:customStyle="1" w:styleId="Recdef">
    <w:name w:val="Rec_def"/>
    <w:rsid w:val="00DF156D"/>
    <w:rPr>
      <w:b/>
    </w:rPr>
  </w:style>
  <w:style w:type="character" w:customStyle="1" w:styleId="Resdef">
    <w:name w:val="Res_def"/>
    <w:rsid w:val="00DF156D"/>
    <w:rPr>
      <w:rFonts w:ascii="Times New Roman" w:hAnsi="Times New Roman"/>
      <w:b/>
    </w:rPr>
  </w:style>
  <w:style w:type="character" w:customStyle="1" w:styleId="Heading1Char">
    <w:name w:val="Heading 1 Char"/>
    <w:link w:val="Heading1"/>
    <w:uiPriority w:val="9"/>
    <w:rsid w:val="00E079A1"/>
    <w:rPr>
      <w:rFonts w:ascii="Times New Roman" w:hAnsi="Times New Roman"/>
      <w:b/>
      <w:sz w:val="26"/>
      <w:lang w:val="en-GB" w:eastAsia="en-US"/>
    </w:rPr>
  </w:style>
  <w:style w:type="character" w:customStyle="1" w:styleId="NormalaftertitleChar">
    <w:name w:val="Normal_after_title Char"/>
    <w:link w:val="Normalaftertitle"/>
    <w:locked/>
    <w:rsid w:val="00DF156D"/>
    <w:rPr>
      <w:rFonts w:ascii="Times New Roman" w:hAnsi="Times New Roman"/>
      <w:sz w:val="22"/>
      <w:lang w:val="en-GB" w:eastAsia="en-US"/>
    </w:rPr>
  </w:style>
  <w:style w:type="character" w:customStyle="1" w:styleId="CallChar">
    <w:name w:val="Call Char"/>
    <w:link w:val="Call"/>
    <w:locked/>
    <w:rsid w:val="00DF156D"/>
    <w:rPr>
      <w:rFonts w:ascii="Times New Roman" w:hAnsi="Times New Roman"/>
      <w:i/>
      <w:sz w:val="22"/>
      <w:lang w:val="en-GB" w:eastAsia="en-US"/>
    </w:rPr>
  </w:style>
  <w:style w:type="paragraph" w:customStyle="1" w:styleId="HeadingSum">
    <w:name w:val="Heading_Sum"/>
    <w:basedOn w:val="Headingb"/>
    <w:next w:val="Normal"/>
    <w:rsid w:val="00DF156D"/>
    <w:pPr>
      <w:keepNext/>
      <w:keepLines/>
      <w:tabs>
        <w:tab w:val="clear" w:pos="1134"/>
        <w:tab w:val="clear" w:pos="1871"/>
        <w:tab w:val="clear" w:pos="2268"/>
        <w:tab w:val="left" w:pos="794"/>
        <w:tab w:val="left" w:pos="1191"/>
        <w:tab w:val="left" w:pos="1588"/>
        <w:tab w:val="left" w:pos="1985"/>
      </w:tabs>
      <w:spacing w:before="240"/>
    </w:pPr>
    <w:rPr>
      <w:rFonts w:ascii="Times New Roman" w:hAnsi="Times New Roman" w:cs="Times New Roman"/>
      <w:lang w:val="es-ES_tradnl"/>
    </w:rPr>
  </w:style>
  <w:style w:type="paragraph" w:customStyle="1" w:styleId="Summary">
    <w:name w:val="Summary"/>
    <w:basedOn w:val="Normal"/>
    <w:next w:val="Normalaftertitle"/>
    <w:rsid w:val="00DF156D"/>
    <w:pPr>
      <w:tabs>
        <w:tab w:val="clear" w:pos="1134"/>
        <w:tab w:val="clear" w:pos="1871"/>
        <w:tab w:val="clear" w:pos="2268"/>
        <w:tab w:val="left" w:pos="794"/>
        <w:tab w:val="left" w:pos="1191"/>
        <w:tab w:val="left" w:pos="1588"/>
        <w:tab w:val="left" w:pos="1985"/>
      </w:tabs>
      <w:spacing w:after="480"/>
    </w:pPr>
    <w:rPr>
      <w:lang w:val="es-ES_tradnl"/>
    </w:rPr>
  </w:style>
  <w:style w:type="paragraph" w:styleId="ListParagraph">
    <w:name w:val="List Paragraph"/>
    <w:basedOn w:val="Normal"/>
    <w:uiPriority w:val="34"/>
    <w:qFormat/>
    <w:rsid w:val="00DF156D"/>
    <w:pPr>
      <w:tabs>
        <w:tab w:val="clear" w:pos="1134"/>
        <w:tab w:val="clear" w:pos="1871"/>
        <w:tab w:val="clear" w:pos="2268"/>
        <w:tab w:val="left" w:pos="794"/>
        <w:tab w:val="left" w:pos="1191"/>
        <w:tab w:val="left" w:pos="1588"/>
        <w:tab w:val="left" w:pos="1985"/>
      </w:tabs>
      <w:ind w:left="720"/>
      <w:contextualSpacing/>
    </w:pPr>
    <w:rPr>
      <w:lang w:val="fr-FR"/>
    </w:rPr>
  </w:style>
  <w:style w:type="paragraph" w:styleId="BalloonText">
    <w:name w:val="Balloon Text"/>
    <w:basedOn w:val="Normal"/>
    <w:link w:val="BalloonTextChar"/>
    <w:semiHidden/>
    <w:unhideWhenUsed/>
    <w:rsid w:val="00DF156D"/>
    <w:pPr>
      <w:spacing w:before="0"/>
    </w:pPr>
    <w:rPr>
      <w:rFonts w:ascii="Tahoma" w:hAnsi="Tahoma" w:cs="Tahoma"/>
      <w:sz w:val="16"/>
      <w:szCs w:val="16"/>
    </w:rPr>
  </w:style>
  <w:style w:type="character" w:customStyle="1" w:styleId="BalloonTextChar">
    <w:name w:val="Balloon Text Char"/>
    <w:link w:val="BalloonText"/>
    <w:semiHidden/>
    <w:rsid w:val="00DF156D"/>
    <w:rPr>
      <w:rFonts w:ascii="Tahoma" w:hAnsi="Tahoma" w:cs="Tahoma"/>
      <w:sz w:val="16"/>
      <w:szCs w:val="16"/>
      <w:lang w:val="en-GB" w:eastAsia="en-US"/>
    </w:rPr>
  </w:style>
  <w:style w:type="character" w:styleId="CommentReference">
    <w:name w:val="annotation reference"/>
    <w:rsid w:val="00DF156D"/>
    <w:rPr>
      <w:sz w:val="16"/>
      <w:szCs w:val="16"/>
    </w:rPr>
  </w:style>
  <w:style w:type="paragraph" w:styleId="CommentText">
    <w:name w:val="annotation text"/>
    <w:basedOn w:val="Normal"/>
    <w:link w:val="CommentTextChar"/>
    <w:rsid w:val="00DF156D"/>
    <w:pPr>
      <w:tabs>
        <w:tab w:val="clear" w:pos="1134"/>
        <w:tab w:val="clear" w:pos="1871"/>
        <w:tab w:val="clear" w:pos="2268"/>
        <w:tab w:val="left" w:pos="794"/>
        <w:tab w:val="left" w:pos="1191"/>
        <w:tab w:val="left" w:pos="1588"/>
        <w:tab w:val="left" w:pos="1985"/>
      </w:tabs>
    </w:pPr>
    <w:rPr>
      <w:lang w:val="fr-FR"/>
    </w:rPr>
  </w:style>
  <w:style w:type="character" w:customStyle="1" w:styleId="CommentTextChar">
    <w:name w:val="Comment Text Char"/>
    <w:link w:val="CommentText"/>
    <w:rsid w:val="00DF156D"/>
    <w:rPr>
      <w:rFonts w:ascii="Times New Roman" w:hAnsi="Times New Roman"/>
      <w:lang w:val="fr-FR" w:eastAsia="en-US"/>
    </w:rPr>
  </w:style>
  <w:style w:type="paragraph" w:customStyle="1" w:styleId="Texte">
    <w:name w:val="Texte"/>
    <w:basedOn w:val="Normal"/>
    <w:rsid w:val="00DF156D"/>
    <w:pPr>
      <w:tabs>
        <w:tab w:val="clear" w:pos="1134"/>
        <w:tab w:val="clear" w:pos="1871"/>
        <w:tab w:val="clear" w:pos="2268"/>
      </w:tabs>
      <w:overflowPunct/>
      <w:autoSpaceDE/>
      <w:autoSpaceDN/>
      <w:adjustRightInd/>
      <w:textAlignment w:val="auto"/>
    </w:pPr>
    <w:rPr>
      <w:szCs w:val="24"/>
      <w:lang w:eastAsia="fr-FR"/>
    </w:rPr>
  </w:style>
  <w:style w:type="numbering" w:customStyle="1" w:styleId="Aucuneliste1">
    <w:name w:val="Aucune liste1"/>
    <w:next w:val="NoList"/>
    <w:semiHidden/>
    <w:rsid w:val="00DF156D"/>
  </w:style>
  <w:style w:type="paragraph" w:customStyle="1" w:styleId="AnnexNoTitle">
    <w:name w:val="Annex_NoTitle"/>
    <w:basedOn w:val="Normal"/>
    <w:next w:val="Normalaftertitle"/>
    <w:link w:val="AnnexNoTitleChar"/>
    <w:rsid w:val="00B341A7"/>
    <w:pPr>
      <w:keepNext/>
      <w:keepLines/>
      <w:tabs>
        <w:tab w:val="clear" w:pos="1134"/>
        <w:tab w:val="clear" w:pos="1871"/>
        <w:tab w:val="clear" w:pos="2268"/>
        <w:tab w:val="left" w:pos="794"/>
        <w:tab w:val="left" w:pos="1191"/>
        <w:tab w:val="left" w:pos="1588"/>
        <w:tab w:val="left" w:pos="1985"/>
      </w:tabs>
      <w:spacing w:before="720" w:after="120"/>
      <w:jc w:val="center"/>
      <w:outlineLvl w:val="0"/>
    </w:pPr>
    <w:rPr>
      <w:b/>
      <w:sz w:val="26"/>
      <w:lang w:val="fr-FR"/>
    </w:rPr>
  </w:style>
  <w:style w:type="character" w:customStyle="1" w:styleId="EquationChar">
    <w:name w:val="Equation Char"/>
    <w:link w:val="Equation"/>
    <w:rsid w:val="00DF156D"/>
    <w:rPr>
      <w:rFonts w:ascii="Times New Roman" w:hAnsi="Times New Roman"/>
      <w:sz w:val="22"/>
      <w:lang w:val="en-GB" w:eastAsia="en-US"/>
    </w:rPr>
  </w:style>
  <w:style w:type="paragraph" w:customStyle="1" w:styleId="Line">
    <w:name w:val="Line"/>
    <w:basedOn w:val="Normal"/>
    <w:next w:val="Normal"/>
    <w:rsid w:val="00DF156D"/>
    <w:pPr>
      <w:pBdr>
        <w:top w:val="single" w:sz="6" w:space="1" w:color="auto"/>
      </w:pBdr>
      <w:tabs>
        <w:tab w:val="clear" w:pos="1134"/>
        <w:tab w:val="clear" w:pos="1871"/>
        <w:tab w:val="clear" w:pos="2268"/>
      </w:tabs>
      <w:spacing w:before="240"/>
      <w:ind w:left="3997" w:right="3997"/>
      <w:jc w:val="center"/>
    </w:pPr>
  </w:style>
  <w:style w:type="paragraph" w:customStyle="1" w:styleId="AppendixNoTitle">
    <w:name w:val="Appendix_NoTitle"/>
    <w:basedOn w:val="AnnexNoTitle"/>
    <w:next w:val="Normalaftertitle"/>
    <w:rsid w:val="00DF156D"/>
  </w:style>
  <w:style w:type="paragraph" w:customStyle="1" w:styleId="Blanc">
    <w:name w:val="Blanc"/>
    <w:basedOn w:val="Normal"/>
    <w:next w:val="Tabletext"/>
    <w:rsid w:val="00DF156D"/>
    <w:pPr>
      <w:keepNext/>
      <w:keepLines/>
      <w:tabs>
        <w:tab w:val="clear" w:pos="1134"/>
        <w:tab w:val="clear" w:pos="1871"/>
        <w:tab w:val="clear" w:pos="2268"/>
      </w:tabs>
      <w:spacing w:before="0"/>
    </w:pPr>
    <w:rPr>
      <w:sz w:val="16"/>
    </w:rPr>
  </w:style>
  <w:style w:type="paragraph" w:customStyle="1" w:styleId="FigureNoTitle">
    <w:name w:val="Figure_NoTitle"/>
    <w:basedOn w:val="Normal"/>
    <w:next w:val="Normalaftertitle"/>
    <w:rsid w:val="00DF156D"/>
    <w:pPr>
      <w:keepLines/>
      <w:tabs>
        <w:tab w:val="clear" w:pos="1134"/>
        <w:tab w:val="clear" w:pos="1871"/>
        <w:tab w:val="clear" w:pos="2268"/>
        <w:tab w:val="left" w:pos="794"/>
        <w:tab w:val="left" w:pos="1191"/>
        <w:tab w:val="left" w:pos="1588"/>
        <w:tab w:val="left" w:pos="1985"/>
      </w:tabs>
      <w:spacing w:before="240" w:after="120"/>
      <w:jc w:val="center"/>
    </w:pPr>
    <w:rPr>
      <w:b/>
      <w:lang w:val="fr-FR"/>
    </w:rPr>
  </w:style>
  <w:style w:type="character" w:customStyle="1" w:styleId="href">
    <w:name w:val="href"/>
    <w:basedOn w:val="DefaultParagraphFont"/>
    <w:rsid w:val="00DF156D"/>
  </w:style>
  <w:style w:type="paragraph" w:customStyle="1" w:styleId="NormalIndent0">
    <w:name w:val="Normal_Indent"/>
    <w:basedOn w:val="Normal"/>
    <w:rsid w:val="00DF156D"/>
    <w:pPr>
      <w:tabs>
        <w:tab w:val="clear" w:pos="1134"/>
        <w:tab w:val="clear" w:pos="1871"/>
        <w:tab w:val="clear" w:pos="2268"/>
        <w:tab w:val="left" w:pos="794"/>
        <w:tab w:val="left" w:pos="1191"/>
        <w:tab w:val="left" w:pos="1588"/>
        <w:tab w:val="left" w:pos="1985"/>
      </w:tabs>
      <w:ind w:left="794"/>
    </w:pPr>
    <w:rPr>
      <w:lang w:val="fr-FR"/>
    </w:rPr>
  </w:style>
  <w:style w:type="paragraph" w:customStyle="1" w:styleId="Participants">
    <w:name w:val="Participants"/>
    <w:basedOn w:val="Normal"/>
    <w:rsid w:val="00DF156D"/>
    <w:pPr>
      <w:tabs>
        <w:tab w:val="clear" w:pos="1134"/>
        <w:tab w:val="clear" w:pos="1871"/>
        <w:tab w:val="clear" w:pos="2268"/>
        <w:tab w:val="left" w:pos="1191"/>
        <w:tab w:val="left" w:pos="1985"/>
      </w:tabs>
      <w:spacing w:before="0"/>
      <w:ind w:left="1191"/>
    </w:pPr>
    <w:rPr>
      <w:lang w:val="fr-FR"/>
    </w:rPr>
  </w:style>
  <w:style w:type="paragraph" w:customStyle="1" w:styleId="RecNoBR">
    <w:name w:val="Rec_No_BR"/>
    <w:basedOn w:val="Normal"/>
    <w:next w:val="Rectitle"/>
    <w:rsid w:val="00DF156D"/>
    <w:pPr>
      <w:keepNext/>
      <w:keepLines/>
      <w:tabs>
        <w:tab w:val="clear" w:pos="1134"/>
        <w:tab w:val="clear" w:pos="1871"/>
        <w:tab w:val="clear" w:pos="2268"/>
        <w:tab w:val="left" w:pos="794"/>
        <w:tab w:val="left" w:pos="1191"/>
        <w:tab w:val="left" w:pos="1588"/>
        <w:tab w:val="left" w:pos="1985"/>
      </w:tabs>
      <w:spacing w:before="480"/>
      <w:jc w:val="center"/>
    </w:pPr>
    <w:rPr>
      <w:caps/>
      <w:sz w:val="28"/>
    </w:rPr>
  </w:style>
  <w:style w:type="paragraph" w:customStyle="1" w:styleId="QuestionNoBR">
    <w:name w:val="Question_No_BR"/>
    <w:basedOn w:val="RecNoBR"/>
    <w:next w:val="Questiontitle"/>
    <w:rsid w:val="00DF156D"/>
  </w:style>
  <w:style w:type="paragraph" w:customStyle="1" w:styleId="RepNoBR">
    <w:name w:val="Rep_No_BR"/>
    <w:basedOn w:val="RecNoBR"/>
    <w:next w:val="Reptitle"/>
    <w:rsid w:val="00DF156D"/>
  </w:style>
  <w:style w:type="paragraph" w:customStyle="1" w:styleId="ResNoBR">
    <w:name w:val="Res_No_BR"/>
    <w:basedOn w:val="RecNoBR"/>
    <w:next w:val="Restitle"/>
    <w:rsid w:val="00DF156D"/>
  </w:style>
  <w:style w:type="paragraph" w:customStyle="1" w:styleId="TableNoBR">
    <w:name w:val="Table_No_BR"/>
    <w:basedOn w:val="Normal"/>
    <w:next w:val="TabletitleBR"/>
    <w:rsid w:val="00DF156D"/>
    <w:pPr>
      <w:keepNext/>
      <w:tabs>
        <w:tab w:val="clear" w:pos="1134"/>
        <w:tab w:val="clear" w:pos="1871"/>
        <w:tab w:val="clear" w:pos="2268"/>
        <w:tab w:val="left" w:pos="794"/>
        <w:tab w:val="left" w:pos="1191"/>
        <w:tab w:val="left" w:pos="1588"/>
        <w:tab w:val="left" w:pos="1985"/>
      </w:tabs>
      <w:spacing w:before="560" w:after="120"/>
      <w:jc w:val="center"/>
    </w:pPr>
    <w:rPr>
      <w:caps/>
    </w:rPr>
  </w:style>
  <w:style w:type="paragraph" w:customStyle="1" w:styleId="TabletitleBR">
    <w:name w:val="Table_title_BR"/>
    <w:basedOn w:val="Normal"/>
    <w:next w:val="Tablehead"/>
    <w:rsid w:val="00DF156D"/>
    <w:pPr>
      <w:keepNext/>
      <w:keepLines/>
      <w:tabs>
        <w:tab w:val="clear" w:pos="1134"/>
        <w:tab w:val="clear" w:pos="1871"/>
        <w:tab w:val="clear" w:pos="2268"/>
        <w:tab w:val="left" w:pos="794"/>
        <w:tab w:val="left" w:pos="1191"/>
        <w:tab w:val="left" w:pos="1588"/>
        <w:tab w:val="left" w:pos="1985"/>
      </w:tabs>
      <w:spacing w:before="0" w:after="120"/>
      <w:jc w:val="center"/>
    </w:pPr>
    <w:rPr>
      <w:b/>
    </w:rPr>
  </w:style>
  <w:style w:type="paragraph" w:customStyle="1" w:styleId="FooterQP">
    <w:name w:val="Footer_QP"/>
    <w:basedOn w:val="Normal"/>
    <w:rsid w:val="00DF156D"/>
    <w:pPr>
      <w:tabs>
        <w:tab w:val="clear" w:pos="1134"/>
        <w:tab w:val="clear" w:pos="1871"/>
        <w:tab w:val="clear" w:pos="2268"/>
        <w:tab w:val="left" w:pos="907"/>
        <w:tab w:val="right" w:pos="8789"/>
        <w:tab w:val="right" w:pos="9639"/>
      </w:tabs>
      <w:spacing w:before="0"/>
    </w:pPr>
    <w:rPr>
      <w:b/>
      <w:lang w:val="fr-FR"/>
    </w:rPr>
  </w:style>
  <w:style w:type="paragraph" w:customStyle="1" w:styleId="TableNotitle">
    <w:name w:val="Table_No &amp; title"/>
    <w:basedOn w:val="Normal"/>
    <w:next w:val="Tablehead"/>
    <w:rsid w:val="00DF156D"/>
    <w:pPr>
      <w:keepNext/>
      <w:keepLines/>
      <w:tabs>
        <w:tab w:val="clear" w:pos="1134"/>
        <w:tab w:val="clear" w:pos="1871"/>
        <w:tab w:val="clear" w:pos="2268"/>
        <w:tab w:val="left" w:pos="794"/>
        <w:tab w:val="left" w:pos="1191"/>
        <w:tab w:val="left" w:pos="1588"/>
        <w:tab w:val="left" w:pos="1985"/>
      </w:tabs>
      <w:spacing w:before="360" w:after="120"/>
      <w:jc w:val="center"/>
    </w:pPr>
    <w:rPr>
      <w:b/>
    </w:rPr>
  </w:style>
  <w:style w:type="paragraph" w:styleId="BodyText">
    <w:name w:val="Body Text"/>
    <w:basedOn w:val="Normal"/>
    <w:link w:val="BodyTextChar"/>
    <w:rsid w:val="00DF156D"/>
    <w:pPr>
      <w:tabs>
        <w:tab w:val="clear" w:pos="1134"/>
        <w:tab w:val="clear" w:pos="1871"/>
        <w:tab w:val="clear" w:pos="2268"/>
      </w:tabs>
      <w:overflowPunct/>
      <w:autoSpaceDE/>
      <w:autoSpaceDN/>
      <w:adjustRightInd/>
      <w:spacing w:before="0" w:after="240"/>
      <w:textAlignment w:val="auto"/>
    </w:pPr>
    <w:rPr>
      <w:rFonts w:ascii="Palatino" w:hAnsi="Palatino"/>
    </w:rPr>
  </w:style>
  <w:style w:type="character" w:customStyle="1" w:styleId="BodyTextChar">
    <w:name w:val="Body Text Char"/>
    <w:link w:val="BodyText"/>
    <w:rsid w:val="00DF156D"/>
    <w:rPr>
      <w:rFonts w:ascii="Palatino" w:hAnsi="Palatino"/>
      <w:sz w:val="22"/>
      <w:lang w:val="en-GB" w:eastAsia="en-US"/>
    </w:rPr>
  </w:style>
  <w:style w:type="paragraph" w:customStyle="1" w:styleId="FiguretitleBR">
    <w:name w:val="Figure_title_BR"/>
    <w:basedOn w:val="TabletitleBR"/>
    <w:next w:val="Figurewithouttitle"/>
    <w:rsid w:val="00DF156D"/>
    <w:pPr>
      <w:keepNext w:val="0"/>
      <w:spacing w:after="480"/>
    </w:pPr>
  </w:style>
  <w:style w:type="paragraph" w:customStyle="1" w:styleId="FigureNoBR">
    <w:name w:val="Figure_No_BR"/>
    <w:basedOn w:val="Normal"/>
    <w:next w:val="FiguretitleBR"/>
    <w:rsid w:val="00DF156D"/>
    <w:pPr>
      <w:keepNext/>
      <w:keepLines/>
      <w:numPr>
        <w:numId w:val="30"/>
      </w:numPr>
      <w:tabs>
        <w:tab w:val="clear" w:pos="360"/>
        <w:tab w:val="clear" w:pos="1134"/>
        <w:tab w:val="clear" w:pos="1871"/>
        <w:tab w:val="clear" w:pos="2268"/>
        <w:tab w:val="left" w:pos="794"/>
        <w:tab w:val="left" w:pos="1191"/>
        <w:tab w:val="left" w:pos="1588"/>
        <w:tab w:val="left" w:pos="1985"/>
      </w:tabs>
      <w:spacing w:before="480" w:after="120"/>
      <w:jc w:val="center"/>
    </w:pPr>
    <w:rPr>
      <w:caps/>
    </w:rPr>
  </w:style>
  <w:style w:type="paragraph" w:customStyle="1" w:styleId="Subject">
    <w:name w:val="Subject"/>
    <w:basedOn w:val="Heading1"/>
    <w:next w:val="Normal"/>
    <w:rsid w:val="00DF156D"/>
    <w:pPr>
      <w:keepLines w:val="0"/>
      <w:tabs>
        <w:tab w:val="clear" w:pos="1871"/>
        <w:tab w:val="clear" w:pos="2268"/>
        <w:tab w:val="num" w:pos="432"/>
      </w:tabs>
      <w:overflowPunct/>
      <w:autoSpaceDE/>
      <w:autoSpaceDN/>
      <w:adjustRightInd/>
      <w:spacing w:before="240" w:after="120"/>
      <w:textAlignment w:val="auto"/>
    </w:pPr>
    <w:rPr>
      <w:rFonts w:ascii="Palatino" w:hAnsi="Palatino"/>
      <w:caps/>
      <w:sz w:val="22"/>
    </w:rPr>
  </w:style>
  <w:style w:type="paragraph" w:styleId="ListBullet">
    <w:name w:val="List Bullet"/>
    <w:basedOn w:val="Normal"/>
    <w:rsid w:val="00DF156D"/>
    <w:pPr>
      <w:tabs>
        <w:tab w:val="clear" w:pos="1134"/>
        <w:tab w:val="clear" w:pos="1871"/>
        <w:tab w:val="clear" w:pos="2268"/>
      </w:tabs>
      <w:overflowPunct/>
      <w:autoSpaceDE/>
      <w:autoSpaceDN/>
      <w:adjustRightInd/>
      <w:spacing w:before="0" w:after="120"/>
      <w:ind w:left="357" w:hanging="357"/>
      <w:textAlignment w:val="auto"/>
    </w:pPr>
    <w:rPr>
      <w:rFonts w:ascii="Palatino" w:hAnsi="Palatino"/>
    </w:rPr>
  </w:style>
  <w:style w:type="paragraph" w:styleId="ListNumber">
    <w:name w:val="List Number"/>
    <w:basedOn w:val="Normal"/>
    <w:rsid w:val="00DF156D"/>
    <w:pPr>
      <w:tabs>
        <w:tab w:val="clear" w:pos="1134"/>
        <w:tab w:val="clear" w:pos="1871"/>
        <w:tab w:val="clear" w:pos="2268"/>
        <w:tab w:val="num" w:pos="360"/>
      </w:tabs>
      <w:overflowPunct/>
      <w:autoSpaceDE/>
      <w:autoSpaceDN/>
      <w:adjustRightInd/>
      <w:spacing w:before="0" w:after="120"/>
      <w:ind w:left="357" w:hanging="357"/>
      <w:textAlignment w:val="auto"/>
    </w:pPr>
    <w:rPr>
      <w:rFonts w:ascii="Palatino" w:hAnsi="Palatino"/>
    </w:rPr>
  </w:style>
  <w:style w:type="paragraph" w:customStyle="1" w:styleId="TableHead0">
    <w:name w:val="Table_Head"/>
    <w:basedOn w:val="TableText0"/>
    <w:rsid w:val="00DF156D"/>
    <w:pPr>
      <w:keepNext/>
      <w:spacing w:before="80" w:after="80"/>
      <w:jc w:val="center"/>
    </w:pPr>
    <w:rPr>
      <w:b/>
    </w:rPr>
  </w:style>
  <w:style w:type="paragraph" w:customStyle="1" w:styleId="TableText0">
    <w:name w:val="Table_Text"/>
    <w:basedOn w:val="Normal"/>
    <w:rsid w:val="00DF156D"/>
    <w:pPr>
      <w:tabs>
        <w:tab w:val="clear" w:pos="1871"/>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overflowPunct/>
      <w:autoSpaceDE/>
      <w:autoSpaceDN/>
      <w:adjustRightInd/>
      <w:spacing w:before="40" w:after="40"/>
      <w:jc w:val="left"/>
      <w:textAlignment w:val="auto"/>
    </w:pPr>
  </w:style>
  <w:style w:type="paragraph" w:customStyle="1" w:styleId="headingb0">
    <w:name w:val="heading_b"/>
    <w:basedOn w:val="Heading3"/>
    <w:next w:val="Normal"/>
    <w:rsid w:val="00DF156D"/>
    <w:pPr>
      <w:numPr>
        <w:ilvl w:val="2"/>
      </w:numPr>
      <w:tabs>
        <w:tab w:val="clear" w:pos="2268"/>
        <w:tab w:val="num" w:pos="1287"/>
        <w:tab w:val="left" w:pos="2127"/>
        <w:tab w:val="left" w:pos="2410"/>
        <w:tab w:val="left" w:pos="2921"/>
        <w:tab w:val="left" w:pos="3261"/>
      </w:tabs>
      <w:overflowPunct/>
      <w:autoSpaceDE/>
      <w:autoSpaceDN/>
      <w:adjustRightInd/>
      <w:spacing w:before="160"/>
      <w:ind w:left="1134" w:hanging="1134"/>
      <w:textAlignment w:val="auto"/>
      <w:outlineLvl w:val="9"/>
    </w:pPr>
    <w:rPr>
      <w:b w:val="0"/>
    </w:rPr>
  </w:style>
  <w:style w:type="paragraph" w:styleId="Title">
    <w:name w:val="Title"/>
    <w:basedOn w:val="Normal"/>
    <w:link w:val="TitleChar"/>
    <w:uiPriority w:val="10"/>
    <w:qFormat/>
    <w:rsid w:val="00DF156D"/>
    <w:pPr>
      <w:tabs>
        <w:tab w:val="clear" w:pos="1134"/>
        <w:tab w:val="clear" w:pos="1871"/>
        <w:tab w:val="clear" w:pos="2268"/>
      </w:tabs>
      <w:overflowPunct/>
      <w:autoSpaceDE/>
      <w:autoSpaceDN/>
      <w:adjustRightInd/>
      <w:spacing w:before="0"/>
      <w:jc w:val="center"/>
      <w:textAlignment w:val="auto"/>
    </w:pPr>
    <w:rPr>
      <w:b/>
      <w:bCs/>
      <w:szCs w:val="24"/>
      <w:u w:val="single"/>
      <w:lang w:val="en-US"/>
    </w:rPr>
  </w:style>
  <w:style w:type="character" w:customStyle="1" w:styleId="TitleChar">
    <w:name w:val="Title Char"/>
    <w:link w:val="Title"/>
    <w:uiPriority w:val="10"/>
    <w:rsid w:val="00DF156D"/>
    <w:rPr>
      <w:rFonts w:ascii="Times New Roman" w:hAnsi="Times New Roman"/>
      <w:b/>
      <w:bCs/>
      <w:sz w:val="22"/>
      <w:szCs w:val="24"/>
      <w:u w:val="single"/>
      <w:lang w:eastAsia="en-US"/>
    </w:rPr>
  </w:style>
  <w:style w:type="character" w:styleId="FollowedHyperlink">
    <w:name w:val="FollowedHyperlink"/>
    <w:rsid w:val="00DF156D"/>
    <w:rPr>
      <w:color w:val="800080"/>
      <w:u w:val="single"/>
    </w:rPr>
  </w:style>
  <w:style w:type="paragraph" w:customStyle="1" w:styleId="Head">
    <w:name w:val="Head"/>
    <w:basedOn w:val="Normal"/>
    <w:rsid w:val="00DF156D"/>
    <w:pPr>
      <w:tabs>
        <w:tab w:val="clear" w:pos="1134"/>
        <w:tab w:val="clear" w:pos="1871"/>
        <w:tab w:val="clear" w:pos="2268"/>
        <w:tab w:val="left" w:pos="6663"/>
      </w:tabs>
      <w:spacing w:before="0"/>
    </w:pPr>
    <w:rPr>
      <w:lang w:val="en-US"/>
    </w:rPr>
  </w:style>
  <w:style w:type="paragraph" w:styleId="HTMLPreformatted">
    <w:name w:val="HTML Preformatted"/>
    <w:basedOn w:val="Normal"/>
    <w:link w:val="HTMLPreformattedChar"/>
    <w:rsid w:val="00DF156D"/>
    <w:pPr>
      <w:tabs>
        <w:tab w:val="clear" w:pos="1134"/>
        <w:tab w:val="clear" w:pos="1871"/>
        <w:tab w:val="clear" w:pos="2268"/>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spacing w:before="0"/>
      <w:textAlignment w:val="auto"/>
    </w:pPr>
    <w:rPr>
      <w:rFonts w:ascii="Arial Unicode MS" w:eastAsia="Arial Unicode MS" w:hAnsi="Arial Unicode MS" w:cs="Arial Unicode MS"/>
      <w:lang w:val="en-US"/>
    </w:rPr>
  </w:style>
  <w:style w:type="character" w:customStyle="1" w:styleId="HTMLPreformattedChar">
    <w:name w:val="HTML Preformatted Char"/>
    <w:link w:val="HTMLPreformatted"/>
    <w:rsid w:val="00DF156D"/>
    <w:rPr>
      <w:rFonts w:ascii="Arial Unicode MS" w:eastAsia="Arial Unicode MS" w:hAnsi="Arial Unicode MS" w:cs="Arial Unicode MS"/>
      <w:lang w:eastAsia="en-US"/>
    </w:rPr>
  </w:style>
  <w:style w:type="paragraph" w:styleId="BodyTextIndent">
    <w:name w:val="Body Text Indent"/>
    <w:basedOn w:val="Normal"/>
    <w:link w:val="BodyTextIndentChar"/>
    <w:rsid w:val="00DF156D"/>
    <w:pPr>
      <w:tabs>
        <w:tab w:val="clear" w:pos="1134"/>
        <w:tab w:val="clear" w:pos="1871"/>
        <w:tab w:val="clear" w:pos="2268"/>
        <w:tab w:val="left" w:pos="794"/>
        <w:tab w:val="left" w:pos="1191"/>
        <w:tab w:val="left" w:pos="1588"/>
        <w:tab w:val="left" w:pos="1985"/>
      </w:tabs>
      <w:spacing w:before="60" w:line="360" w:lineRule="auto"/>
      <w:ind w:left="27" w:hanging="9"/>
    </w:pPr>
  </w:style>
  <w:style w:type="character" w:customStyle="1" w:styleId="BodyTextIndentChar">
    <w:name w:val="Body Text Indent Char"/>
    <w:link w:val="BodyTextIndent"/>
    <w:rsid w:val="00DF156D"/>
    <w:rPr>
      <w:rFonts w:ascii="Times New Roman" w:hAnsi="Times New Roman"/>
      <w:sz w:val="22"/>
      <w:lang w:val="en-GB" w:eastAsia="en-US"/>
    </w:rPr>
  </w:style>
  <w:style w:type="character" w:customStyle="1" w:styleId="Input">
    <w:name w:val="Input"/>
    <w:rsid w:val="00DF156D"/>
    <w:rPr>
      <w:rFonts w:ascii="Courier New" w:hAnsi="Courier New"/>
      <w:b/>
      <w:color w:val="008000"/>
      <w:sz w:val="20"/>
    </w:rPr>
  </w:style>
  <w:style w:type="character" w:customStyle="1" w:styleId="Error">
    <w:name w:val="Error"/>
    <w:rsid w:val="00DF156D"/>
    <w:rPr>
      <w:rFonts w:ascii="Courier New" w:hAnsi="Courier New"/>
      <w:b/>
      <w:color w:val="FF0000"/>
      <w:sz w:val="20"/>
    </w:rPr>
  </w:style>
  <w:style w:type="character" w:customStyle="1" w:styleId="Appref0">
    <w:name w:val="App#_ref"/>
    <w:basedOn w:val="DefaultParagraphFont"/>
    <w:rsid w:val="00DF156D"/>
  </w:style>
  <w:style w:type="paragraph" w:customStyle="1" w:styleId="EstiloJustificado">
    <w:name w:val="Estilo Justificado"/>
    <w:basedOn w:val="Normal"/>
    <w:rsid w:val="00DF156D"/>
    <w:pPr>
      <w:tabs>
        <w:tab w:val="clear" w:pos="1134"/>
        <w:tab w:val="clear" w:pos="1871"/>
        <w:tab w:val="clear" w:pos="2268"/>
      </w:tabs>
      <w:overflowPunct/>
      <w:autoSpaceDE/>
      <w:autoSpaceDN/>
      <w:adjustRightInd/>
      <w:spacing w:before="0" w:after="120"/>
      <w:textAlignment w:val="auto"/>
    </w:pPr>
    <w:rPr>
      <w:szCs w:val="24"/>
    </w:rPr>
  </w:style>
  <w:style w:type="paragraph" w:styleId="Caption">
    <w:name w:val="caption"/>
    <w:basedOn w:val="Normal"/>
    <w:next w:val="Normal"/>
    <w:qFormat/>
    <w:rsid w:val="00DF156D"/>
    <w:pPr>
      <w:tabs>
        <w:tab w:val="clear" w:pos="1134"/>
        <w:tab w:val="clear" w:pos="1871"/>
        <w:tab w:val="clear" w:pos="2268"/>
        <w:tab w:val="left" w:pos="794"/>
        <w:tab w:val="left" w:pos="1191"/>
        <w:tab w:val="left" w:pos="1588"/>
        <w:tab w:val="left" w:pos="1985"/>
      </w:tabs>
      <w:spacing w:after="120"/>
      <w:jc w:val="center"/>
    </w:pPr>
    <w:rPr>
      <w:bCs/>
    </w:rPr>
  </w:style>
  <w:style w:type="paragraph" w:customStyle="1" w:styleId="EquationLegend0">
    <w:name w:val="Equation_Legend"/>
    <w:basedOn w:val="Normal"/>
    <w:rsid w:val="00DF156D"/>
    <w:pPr>
      <w:tabs>
        <w:tab w:val="clear" w:pos="1134"/>
        <w:tab w:val="clear" w:pos="1871"/>
        <w:tab w:val="clear" w:pos="2268"/>
        <w:tab w:val="right" w:pos="1531"/>
        <w:tab w:val="left" w:pos="1701"/>
      </w:tabs>
      <w:overflowPunct/>
      <w:autoSpaceDE/>
      <w:autoSpaceDN/>
      <w:adjustRightInd/>
      <w:spacing w:before="80"/>
      <w:ind w:left="1701" w:hanging="1701"/>
      <w:textAlignment w:val="auto"/>
    </w:pPr>
  </w:style>
  <w:style w:type="character" w:customStyle="1" w:styleId="Ttulo1Char">
    <w:name w:val="Título 1 Char"/>
    <w:rsid w:val="00DF156D"/>
    <w:rPr>
      <w:b/>
      <w:sz w:val="24"/>
      <w:lang w:val="en-GB" w:eastAsia="en-US" w:bidi="ar-SA"/>
    </w:rPr>
  </w:style>
  <w:style w:type="paragraph" w:styleId="TOC9">
    <w:name w:val="toc 9"/>
    <w:basedOn w:val="TOC3"/>
    <w:uiPriority w:val="39"/>
    <w:rsid w:val="00DF156D"/>
    <w:pPr>
      <w:keepLines w:val="0"/>
      <w:tabs>
        <w:tab w:val="clear" w:pos="567"/>
        <w:tab w:val="clear" w:pos="7938"/>
        <w:tab w:val="clear" w:pos="9526"/>
        <w:tab w:val="left" w:pos="964"/>
        <w:tab w:val="left" w:leader="dot" w:pos="8789"/>
        <w:tab w:val="right" w:pos="9639"/>
      </w:tabs>
      <w:spacing w:before="80"/>
      <w:ind w:left="851" w:right="851" w:hanging="851"/>
    </w:pPr>
    <w:rPr>
      <w:szCs w:val="22"/>
      <w:lang w:val="fr-FR"/>
    </w:rPr>
  </w:style>
  <w:style w:type="paragraph" w:styleId="CommentSubject">
    <w:name w:val="annotation subject"/>
    <w:basedOn w:val="CommentText"/>
    <w:next w:val="CommentText"/>
    <w:link w:val="CommentSubjectChar"/>
    <w:semiHidden/>
    <w:rsid w:val="00DF156D"/>
    <w:rPr>
      <w:b/>
      <w:bCs/>
    </w:rPr>
  </w:style>
  <w:style w:type="character" w:customStyle="1" w:styleId="CommentSubjectChar">
    <w:name w:val="Comment Subject Char"/>
    <w:link w:val="CommentSubject"/>
    <w:semiHidden/>
    <w:rsid w:val="00DF156D"/>
    <w:rPr>
      <w:rFonts w:ascii="Times New Roman" w:hAnsi="Times New Roman"/>
      <w:b/>
      <w:bCs/>
      <w:lang w:val="fr-FR" w:eastAsia="en-US"/>
    </w:rPr>
  </w:style>
  <w:style w:type="paragraph" w:customStyle="1" w:styleId="StyleCaptionCentered">
    <w:name w:val="Style Caption + Centered"/>
    <w:basedOn w:val="Caption"/>
    <w:rsid w:val="00DF156D"/>
    <w:pPr>
      <w:tabs>
        <w:tab w:val="clear" w:pos="794"/>
        <w:tab w:val="clear" w:pos="1191"/>
        <w:tab w:val="clear" w:pos="1588"/>
        <w:tab w:val="clear" w:pos="1985"/>
      </w:tabs>
      <w:overflowPunct/>
      <w:autoSpaceDE/>
      <w:autoSpaceDN/>
      <w:adjustRightInd/>
      <w:textAlignment w:val="auto"/>
    </w:pPr>
    <w:rPr>
      <w:lang w:eastAsia="nb-NO"/>
    </w:rPr>
  </w:style>
  <w:style w:type="paragraph" w:customStyle="1" w:styleId="StyleCaptionCentered1">
    <w:name w:val="Style Caption + Centered1"/>
    <w:basedOn w:val="Caption"/>
    <w:rsid w:val="00DF156D"/>
    <w:pPr>
      <w:tabs>
        <w:tab w:val="clear" w:pos="794"/>
        <w:tab w:val="clear" w:pos="1191"/>
        <w:tab w:val="clear" w:pos="1588"/>
        <w:tab w:val="clear" w:pos="1985"/>
      </w:tabs>
      <w:overflowPunct/>
      <w:autoSpaceDE/>
      <w:autoSpaceDN/>
      <w:adjustRightInd/>
      <w:textAlignment w:val="auto"/>
    </w:pPr>
    <w:rPr>
      <w:lang w:eastAsia="nb-NO"/>
    </w:rPr>
  </w:style>
  <w:style w:type="paragraph" w:customStyle="1" w:styleId="StyleCentered">
    <w:name w:val="Style Centered"/>
    <w:basedOn w:val="Normal"/>
    <w:rsid w:val="00DF156D"/>
    <w:pPr>
      <w:tabs>
        <w:tab w:val="clear" w:pos="1134"/>
        <w:tab w:val="clear" w:pos="1871"/>
        <w:tab w:val="clear" w:pos="2268"/>
      </w:tabs>
      <w:overflowPunct/>
      <w:autoSpaceDE/>
      <w:autoSpaceDN/>
      <w:adjustRightInd/>
      <w:spacing w:after="120"/>
      <w:jc w:val="center"/>
      <w:textAlignment w:val="auto"/>
    </w:pPr>
    <w:rPr>
      <w:lang w:val="en-US"/>
    </w:rPr>
  </w:style>
  <w:style w:type="paragraph" w:styleId="PlainText">
    <w:name w:val="Plain Text"/>
    <w:basedOn w:val="Normal"/>
    <w:link w:val="PlainTextChar"/>
    <w:rsid w:val="00DF156D"/>
    <w:pPr>
      <w:tabs>
        <w:tab w:val="clear" w:pos="1134"/>
        <w:tab w:val="clear" w:pos="1871"/>
        <w:tab w:val="clear" w:pos="2268"/>
      </w:tabs>
      <w:overflowPunct/>
      <w:autoSpaceDE/>
      <w:autoSpaceDN/>
      <w:adjustRightInd/>
      <w:spacing w:before="0"/>
      <w:textAlignment w:val="auto"/>
    </w:pPr>
    <w:rPr>
      <w:rFonts w:ascii="Courier New" w:hAnsi="Courier New" w:cs="Courier New"/>
      <w:lang w:val="en-US"/>
    </w:rPr>
  </w:style>
  <w:style w:type="character" w:customStyle="1" w:styleId="PlainTextChar">
    <w:name w:val="Plain Text Char"/>
    <w:link w:val="PlainText"/>
    <w:rsid w:val="00DF156D"/>
    <w:rPr>
      <w:rFonts w:ascii="Courier New" w:hAnsi="Courier New" w:cs="Courier New"/>
      <w:lang w:eastAsia="en-US"/>
    </w:rPr>
  </w:style>
  <w:style w:type="paragraph" w:customStyle="1" w:styleId="Headingpart">
    <w:name w:val="Heading_part"/>
    <w:basedOn w:val="Heading1"/>
    <w:next w:val="Participants"/>
    <w:rsid w:val="00DF156D"/>
    <w:pPr>
      <w:tabs>
        <w:tab w:val="clear" w:pos="1871"/>
        <w:tab w:val="clear" w:pos="2268"/>
        <w:tab w:val="left" w:pos="794"/>
        <w:tab w:val="left" w:pos="1191"/>
        <w:tab w:val="left" w:pos="1588"/>
        <w:tab w:val="left" w:pos="1985"/>
      </w:tabs>
      <w:spacing w:before="480" w:after="120"/>
      <w:ind w:left="794" w:hanging="794"/>
      <w:jc w:val="both"/>
    </w:pPr>
    <w:rPr>
      <w:sz w:val="22"/>
      <w:lang w:val="fr-FR"/>
    </w:rPr>
  </w:style>
  <w:style w:type="paragraph" w:customStyle="1" w:styleId="TableNoTitle0">
    <w:name w:val="Table_NoTitle"/>
    <w:basedOn w:val="Normal"/>
    <w:next w:val="Tablehead"/>
    <w:rsid w:val="00DF156D"/>
    <w:pPr>
      <w:keepNext/>
      <w:keepLines/>
      <w:tabs>
        <w:tab w:val="clear" w:pos="1134"/>
        <w:tab w:val="clear" w:pos="1871"/>
        <w:tab w:val="clear" w:pos="2268"/>
        <w:tab w:val="left" w:pos="794"/>
        <w:tab w:val="left" w:pos="1191"/>
        <w:tab w:val="left" w:pos="1588"/>
        <w:tab w:val="left" w:pos="1985"/>
      </w:tabs>
      <w:spacing w:before="360" w:after="120" w:line="240" w:lineRule="exact"/>
      <w:jc w:val="center"/>
    </w:pPr>
    <w:rPr>
      <w:b/>
      <w:lang w:val="fr-FR"/>
    </w:rPr>
  </w:style>
  <w:style w:type="paragraph" w:customStyle="1" w:styleId="Headingparti">
    <w:name w:val="Heading_part_i"/>
    <w:basedOn w:val="Headingpart"/>
    <w:next w:val="Normal"/>
    <w:rsid w:val="00DF156D"/>
    <w:pPr>
      <w:spacing w:before="120" w:after="60" w:line="280" w:lineRule="exact"/>
    </w:pPr>
    <w:rPr>
      <w:b w:val="0"/>
      <w:i/>
    </w:rPr>
  </w:style>
  <w:style w:type="paragraph" w:customStyle="1" w:styleId="blanc0">
    <w:name w:val="blanc"/>
    <w:basedOn w:val="Normal"/>
    <w:rsid w:val="00DF156D"/>
    <w:pPr>
      <w:tabs>
        <w:tab w:val="clear" w:pos="1134"/>
        <w:tab w:val="clear" w:pos="1871"/>
        <w:tab w:val="clear" w:pos="2268"/>
      </w:tabs>
      <w:spacing w:before="0"/>
    </w:pPr>
    <w:rPr>
      <w:sz w:val="2"/>
      <w:lang w:val="en-US"/>
    </w:rPr>
  </w:style>
  <w:style w:type="paragraph" w:customStyle="1" w:styleId="ddate">
    <w:name w:val="ddate"/>
    <w:basedOn w:val="Normal"/>
    <w:rsid w:val="00DF156D"/>
    <w:pPr>
      <w:framePr w:hSpace="181" w:wrap="around" w:vAnchor="page" w:hAnchor="margin" w:y="852"/>
      <w:shd w:val="solid" w:color="FFFFFF" w:fill="FFFFFF"/>
      <w:spacing w:before="0"/>
    </w:pPr>
    <w:rPr>
      <w:b/>
      <w:bCs/>
      <w:lang w:val="fr-FR"/>
    </w:rPr>
  </w:style>
  <w:style w:type="paragraph" w:customStyle="1" w:styleId="dnum">
    <w:name w:val="dnum"/>
    <w:basedOn w:val="Normal"/>
    <w:rsid w:val="00DF156D"/>
    <w:pPr>
      <w:framePr w:hSpace="181" w:wrap="around" w:vAnchor="page" w:hAnchor="margin" w:y="852"/>
      <w:shd w:val="solid" w:color="FFFFFF" w:fill="FFFFFF"/>
    </w:pPr>
    <w:rPr>
      <w:b/>
      <w:bCs/>
      <w:lang w:val="fr-FR"/>
    </w:rPr>
  </w:style>
  <w:style w:type="paragraph" w:customStyle="1" w:styleId="dorlang">
    <w:name w:val="dorlang"/>
    <w:basedOn w:val="Normal"/>
    <w:rsid w:val="00DF156D"/>
    <w:pPr>
      <w:framePr w:hSpace="181" w:wrap="around" w:vAnchor="page" w:hAnchor="margin" w:y="852"/>
      <w:shd w:val="solid" w:color="FFFFFF" w:fill="FFFFFF"/>
      <w:spacing w:before="0"/>
    </w:pPr>
    <w:rPr>
      <w:b/>
      <w:bCs/>
      <w:lang w:val="fr-FR"/>
    </w:rPr>
  </w:style>
  <w:style w:type="paragraph" w:customStyle="1" w:styleId="AnnexTitle0">
    <w:name w:val="Annex_Title"/>
    <w:basedOn w:val="Normal"/>
    <w:next w:val="Normal"/>
    <w:link w:val="AnnexTitleChar0"/>
    <w:rsid w:val="00DF156D"/>
    <w:pPr>
      <w:keepNext/>
      <w:keepLines/>
      <w:tabs>
        <w:tab w:val="clear" w:pos="1134"/>
        <w:tab w:val="clear" w:pos="1871"/>
        <w:tab w:val="clear" w:pos="2268"/>
        <w:tab w:val="left" w:pos="794"/>
        <w:tab w:val="left" w:pos="1191"/>
        <w:tab w:val="left" w:pos="1588"/>
        <w:tab w:val="left" w:pos="1985"/>
      </w:tabs>
      <w:overflowPunct/>
      <w:autoSpaceDE/>
      <w:autoSpaceDN/>
      <w:adjustRightInd/>
      <w:spacing w:before="240" w:after="280"/>
      <w:jc w:val="center"/>
      <w:textAlignment w:val="auto"/>
    </w:pPr>
    <w:rPr>
      <w:b/>
      <w:lang w:val="fr-FR"/>
    </w:rPr>
  </w:style>
  <w:style w:type="paragraph" w:customStyle="1" w:styleId="Figure0">
    <w:name w:val="Figure_#"/>
    <w:basedOn w:val="Table"/>
    <w:next w:val="Normal"/>
    <w:rsid w:val="00DF156D"/>
  </w:style>
  <w:style w:type="paragraph" w:customStyle="1" w:styleId="Table">
    <w:name w:val="Table_#"/>
    <w:basedOn w:val="Normal"/>
    <w:next w:val="TableTitle1"/>
    <w:rsid w:val="00DF156D"/>
    <w:pPr>
      <w:keepNext/>
      <w:tabs>
        <w:tab w:val="clear" w:pos="1134"/>
        <w:tab w:val="clear" w:pos="1871"/>
        <w:tab w:val="clear" w:pos="2268"/>
        <w:tab w:val="left" w:pos="794"/>
        <w:tab w:val="left" w:pos="1191"/>
        <w:tab w:val="left" w:pos="1588"/>
        <w:tab w:val="left" w:pos="1985"/>
      </w:tabs>
      <w:spacing w:before="567" w:after="113"/>
      <w:jc w:val="center"/>
    </w:pPr>
    <w:rPr>
      <w:caps/>
      <w:lang w:val="fr-CA"/>
    </w:rPr>
  </w:style>
  <w:style w:type="paragraph" w:customStyle="1" w:styleId="TableTitle1">
    <w:name w:val="Table_Title"/>
    <w:basedOn w:val="Table"/>
    <w:next w:val="TableText0"/>
    <w:rsid w:val="00DF156D"/>
    <w:pPr>
      <w:spacing w:before="0"/>
    </w:pPr>
    <w:rPr>
      <w:b/>
      <w:caps w:val="0"/>
    </w:rPr>
  </w:style>
  <w:style w:type="paragraph" w:customStyle="1" w:styleId="Annex">
    <w:name w:val="Annex_#"/>
    <w:basedOn w:val="Normal"/>
    <w:next w:val="AnnexRef0"/>
    <w:rsid w:val="00DF156D"/>
    <w:pPr>
      <w:tabs>
        <w:tab w:val="clear" w:pos="1134"/>
        <w:tab w:val="clear" w:pos="1871"/>
        <w:tab w:val="clear" w:pos="2268"/>
        <w:tab w:val="left" w:pos="794"/>
        <w:tab w:val="left" w:pos="1191"/>
        <w:tab w:val="left" w:pos="1588"/>
        <w:tab w:val="left" w:pos="1985"/>
      </w:tabs>
      <w:spacing w:before="720"/>
      <w:jc w:val="center"/>
    </w:pPr>
    <w:rPr>
      <w:caps/>
      <w:lang w:val="fr-CA"/>
    </w:rPr>
  </w:style>
  <w:style w:type="paragraph" w:customStyle="1" w:styleId="AnnexRef0">
    <w:name w:val="Annex_Ref"/>
    <w:basedOn w:val="Normal"/>
    <w:next w:val="AnnexTitle0"/>
    <w:rsid w:val="00DF156D"/>
    <w:pPr>
      <w:tabs>
        <w:tab w:val="clear" w:pos="1134"/>
        <w:tab w:val="clear" w:pos="1871"/>
        <w:tab w:val="clear" w:pos="2268"/>
        <w:tab w:val="left" w:pos="794"/>
        <w:tab w:val="left" w:pos="1191"/>
        <w:tab w:val="left" w:pos="1588"/>
        <w:tab w:val="left" w:pos="1985"/>
      </w:tabs>
      <w:spacing w:before="136"/>
      <w:jc w:val="center"/>
    </w:pPr>
    <w:rPr>
      <w:lang w:val="fr-CA"/>
    </w:rPr>
  </w:style>
  <w:style w:type="paragraph" w:customStyle="1" w:styleId="RecTitle0">
    <w:name w:val="Rec_Title"/>
    <w:basedOn w:val="Normal"/>
    <w:next w:val="Heading1"/>
    <w:rsid w:val="00DF156D"/>
    <w:pPr>
      <w:tabs>
        <w:tab w:val="clear" w:pos="1134"/>
        <w:tab w:val="clear" w:pos="1871"/>
        <w:tab w:val="clear" w:pos="2268"/>
        <w:tab w:val="left" w:pos="794"/>
        <w:tab w:val="left" w:pos="1191"/>
        <w:tab w:val="left" w:pos="1588"/>
        <w:tab w:val="left" w:pos="1985"/>
      </w:tabs>
      <w:spacing w:before="240"/>
      <w:jc w:val="center"/>
    </w:pPr>
    <w:rPr>
      <w:b/>
      <w:caps/>
      <w:lang w:val="fr-CA"/>
    </w:rPr>
  </w:style>
  <w:style w:type="paragraph" w:customStyle="1" w:styleId="Rec">
    <w:name w:val="Rec_#"/>
    <w:basedOn w:val="Normal"/>
    <w:next w:val="RecTitle0"/>
    <w:rsid w:val="00DF156D"/>
    <w:pPr>
      <w:tabs>
        <w:tab w:val="clear" w:pos="1134"/>
        <w:tab w:val="clear" w:pos="1871"/>
        <w:tab w:val="clear" w:pos="2268"/>
        <w:tab w:val="left" w:pos="794"/>
        <w:tab w:val="left" w:pos="1191"/>
        <w:tab w:val="left" w:pos="1588"/>
        <w:tab w:val="left" w:pos="1985"/>
      </w:tabs>
      <w:spacing w:before="720"/>
      <w:jc w:val="center"/>
    </w:pPr>
    <w:rPr>
      <w:caps/>
      <w:lang w:val="fr-CA"/>
    </w:rPr>
  </w:style>
  <w:style w:type="paragraph" w:styleId="BodyText2">
    <w:name w:val="Body Text 2"/>
    <w:basedOn w:val="Normal"/>
    <w:link w:val="BodyText2Char"/>
    <w:rsid w:val="00DF156D"/>
    <w:pPr>
      <w:tabs>
        <w:tab w:val="clear" w:pos="1134"/>
        <w:tab w:val="clear" w:pos="1871"/>
        <w:tab w:val="clear" w:pos="2268"/>
        <w:tab w:val="left" w:pos="794"/>
        <w:tab w:val="left" w:pos="1191"/>
        <w:tab w:val="left" w:pos="1588"/>
        <w:tab w:val="left" w:pos="1985"/>
      </w:tabs>
      <w:spacing w:before="136"/>
    </w:pPr>
    <w:rPr>
      <w:lang w:val="fr-CA"/>
    </w:rPr>
  </w:style>
  <w:style w:type="character" w:customStyle="1" w:styleId="BodyText2Char">
    <w:name w:val="Body Text 2 Char"/>
    <w:link w:val="BodyText2"/>
    <w:rsid w:val="00DF156D"/>
    <w:rPr>
      <w:rFonts w:ascii="Times New Roman" w:hAnsi="Times New Roman"/>
      <w:sz w:val="22"/>
      <w:lang w:val="fr-CA" w:eastAsia="en-US"/>
    </w:rPr>
  </w:style>
  <w:style w:type="paragraph" w:styleId="ListBullet2">
    <w:name w:val="List Bullet 2"/>
    <w:basedOn w:val="Normal"/>
    <w:rsid w:val="00DF156D"/>
    <w:pPr>
      <w:tabs>
        <w:tab w:val="clear" w:pos="1134"/>
        <w:tab w:val="clear" w:pos="1871"/>
        <w:tab w:val="clear" w:pos="2268"/>
      </w:tabs>
      <w:spacing w:before="0"/>
      <w:ind w:left="566" w:hanging="283"/>
    </w:pPr>
    <w:rPr>
      <w:lang w:val="es-ES_tradnl"/>
    </w:rPr>
  </w:style>
  <w:style w:type="paragraph" w:styleId="ListBullet3">
    <w:name w:val="List Bullet 3"/>
    <w:basedOn w:val="Normal"/>
    <w:rsid w:val="00DF156D"/>
    <w:pPr>
      <w:tabs>
        <w:tab w:val="clear" w:pos="1134"/>
        <w:tab w:val="clear" w:pos="1871"/>
        <w:tab w:val="clear" w:pos="2268"/>
      </w:tabs>
      <w:spacing w:before="0"/>
      <w:ind w:left="849" w:hanging="283"/>
    </w:pPr>
    <w:rPr>
      <w:lang w:val="es-ES_tradnl"/>
    </w:rPr>
  </w:style>
  <w:style w:type="paragraph" w:styleId="ListBullet4">
    <w:name w:val="List Bullet 4"/>
    <w:basedOn w:val="Normal"/>
    <w:rsid w:val="00DF156D"/>
    <w:pPr>
      <w:tabs>
        <w:tab w:val="clear" w:pos="1134"/>
        <w:tab w:val="clear" w:pos="1871"/>
        <w:tab w:val="clear" w:pos="2268"/>
      </w:tabs>
      <w:spacing w:before="0"/>
      <w:ind w:left="1132" w:hanging="283"/>
    </w:pPr>
    <w:rPr>
      <w:lang w:val="es-ES_tradnl"/>
    </w:rPr>
  </w:style>
  <w:style w:type="paragraph" w:styleId="ListBullet5">
    <w:name w:val="List Bullet 5"/>
    <w:basedOn w:val="Normal"/>
    <w:rsid w:val="00DF156D"/>
    <w:pPr>
      <w:tabs>
        <w:tab w:val="clear" w:pos="1134"/>
        <w:tab w:val="clear" w:pos="1871"/>
        <w:tab w:val="clear" w:pos="2268"/>
      </w:tabs>
      <w:spacing w:before="0"/>
      <w:ind w:left="1415" w:hanging="283"/>
    </w:pPr>
    <w:rPr>
      <w:lang w:val="es-ES_tradnl"/>
    </w:rPr>
  </w:style>
  <w:style w:type="paragraph" w:customStyle="1" w:styleId="TableLegend0">
    <w:name w:val="Table_Legend"/>
    <w:basedOn w:val="TableText0"/>
    <w:rsid w:val="00DF156D"/>
    <w:pPr>
      <w:spacing w:before="120"/>
    </w:pPr>
  </w:style>
  <w:style w:type="paragraph" w:customStyle="1" w:styleId="FP">
    <w:name w:val="FP"/>
    <w:basedOn w:val="Normal"/>
    <w:rsid w:val="00DF156D"/>
    <w:pPr>
      <w:tabs>
        <w:tab w:val="clear" w:pos="1134"/>
        <w:tab w:val="clear" w:pos="1871"/>
        <w:tab w:val="clear" w:pos="2268"/>
      </w:tabs>
      <w:spacing w:before="0"/>
    </w:pPr>
    <w:rPr>
      <w:lang w:val="fr-FR"/>
    </w:rPr>
  </w:style>
  <w:style w:type="paragraph" w:customStyle="1" w:styleId="headingi0">
    <w:name w:val="heading i"/>
    <w:basedOn w:val="Normal"/>
    <w:rsid w:val="00DF156D"/>
    <w:pPr>
      <w:tabs>
        <w:tab w:val="clear" w:pos="1134"/>
        <w:tab w:val="clear" w:pos="1871"/>
        <w:tab w:val="clear" w:pos="2268"/>
        <w:tab w:val="left" w:pos="794"/>
        <w:tab w:val="left" w:pos="1191"/>
        <w:tab w:val="left" w:pos="1588"/>
        <w:tab w:val="left" w:pos="1985"/>
      </w:tabs>
    </w:pPr>
    <w:rPr>
      <w:i/>
      <w:lang w:val="fr-FR"/>
    </w:rPr>
  </w:style>
  <w:style w:type="paragraph" w:styleId="BodyText3">
    <w:name w:val="Body Text 3"/>
    <w:basedOn w:val="Normal"/>
    <w:link w:val="BodyText3Char"/>
    <w:rsid w:val="00DF156D"/>
    <w:pPr>
      <w:tabs>
        <w:tab w:val="clear" w:pos="1134"/>
        <w:tab w:val="clear" w:pos="1871"/>
        <w:tab w:val="clear" w:pos="2268"/>
        <w:tab w:val="left" w:pos="794"/>
        <w:tab w:val="left" w:pos="1191"/>
        <w:tab w:val="left" w:pos="1588"/>
        <w:tab w:val="left" w:pos="1985"/>
      </w:tabs>
      <w:spacing w:line="0" w:lineRule="atLeast"/>
    </w:pPr>
    <w:rPr>
      <w:lang w:val="fr-FR"/>
    </w:rPr>
  </w:style>
  <w:style w:type="character" w:customStyle="1" w:styleId="BodyText3Char">
    <w:name w:val="Body Text 3 Char"/>
    <w:link w:val="BodyText3"/>
    <w:rsid w:val="00DF156D"/>
    <w:rPr>
      <w:rFonts w:ascii="Times New Roman" w:hAnsi="Times New Roman"/>
      <w:sz w:val="22"/>
      <w:lang w:val="fr-FR" w:eastAsia="en-US"/>
    </w:rPr>
  </w:style>
  <w:style w:type="paragraph" w:customStyle="1" w:styleId="headingi1">
    <w:name w:val="heading_i"/>
    <w:basedOn w:val="Heading3"/>
    <w:next w:val="Normal"/>
    <w:rsid w:val="00DF156D"/>
    <w:pPr>
      <w:tabs>
        <w:tab w:val="clear" w:pos="2268"/>
        <w:tab w:val="left" w:pos="2127"/>
        <w:tab w:val="left" w:pos="2410"/>
        <w:tab w:val="left" w:pos="2921"/>
        <w:tab w:val="left" w:pos="3261"/>
      </w:tabs>
      <w:overflowPunct/>
      <w:autoSpaceDE/>
      <w:autoSpaceDN/>
      <w:adjustRightInd/>
      <w:spacing w:before="160"/>
      <w:textAlignment w:val="auto"/>
      <w:outlineLvl w:val="9"/>
    </w:pPr>
    <w:rPr>
      <w:b w:val="0"/>
      <w:bCs/>
      <w:i/>
    </w:rPr>
  </w:style>
  <w:style w:type="paragraph" w:customStyle="1" w:styleId="texte0">
    <w:name w:val="texte"/>
    <w:rsid w:val="00DF156D"/>
    <w:pPr>
      <w:widowControl w:val="0"/>
      <w:tabs>
        <w:tab w:val="left" w:pos="284"/>
        <w:tab w:val="left" w:pos="567"/>
        <w:tab w:val="left" w:pos="851"/>
        <w:tab w:val="left" w:pos="1134"/>
      </w:tabs>
      <w:jc w:val="both"/>
    </w:pPr>
    <w:rPr>
      <w:rFonts w:ascii="FuturaA Bk BT" w:hAnsi="FuturaA Bk BT"/>
      <w:lang w:eastAsia="fr-FR"/>
    </w:rPr>
  </w:style>
  <w:style w:type="paragraph" w:customStyle="1" w:styleId="FigureLegend0">
    <w:name w:val="Figure_Legend"/>
    <w:basedOn w:val="Normal"/>
    <w:rsid w:val="00DF156D"/>
    <w:pPr>
      <w:keepNext/>
      <w:keepLines/>
      <w:tabs>
        <w:tab w:val="clear" w:pos="1134"/>
        <w:tab w:val="clear" w:pos="1871"/>
        <w:tab w:val="clear" w:pos="2268"/>
      </w:tabs>
      <w:overflowPunct/>
      <w:autoSpaceDE/>
      <w:autoSpaceDN/>
      <w:adjustRightInd/>
      <w:spacing w:before="20" w:after="20"/>
      <w:textAlignment w:val="auto"/>
    </w:pPr>
    <w:rPr>
      <w:sz w:val="18"/>
    </w:rPr>
  </w:style>
  <w:style w:type="paragraph" w:customStyle="1" w:styleId="headingb1">
    <w:name w:val="heading b"/>
    <w:basedOn w:val="Normal"/>
    <w:rsid w:val="00DF156D"/>
    <w:pPr>
      <w:tabs>
        <w:tab w:val="clear" w:pos="1134"/>
        <w:tab w:val="clear" w:pos="1871"/>
        <w:tab w:val="clear" w:pos="2268"/>
        <w:tab w:val="left" w:pos="794"/>
        <w:tab w:val="left" w:pos="1191"/>
        <w:tab w:val="left" w:pos="1588"/>
        <w:tab w:val="left" w:pos="1985"/>
      </w:tabs>
    </w:pPr>
    <w:rPr>
      <w:b/>
      <w:bCs/>
      <w:u w:val="single"/>
      <w:lang w:val="fr-CH"/>
    </w:rPr>
  </w:style>
  <w:style w:type="paragraph" w:customStyle="1" w:styleId="RefText0">
    <w:name w:val="Ref_Text"/>
    <w:basedOn w:val="Normal"/>
    <w:rsid w:val="00DF156D"/>
    <w:pPr>
      <w:tabs>
        <w:tab w:val="clear" w:pos="1134"/>
        <w:tab w:val="clear" w:pos="1871"/>
        <w:tab w:val="clear" w:pos="2268"/>
        <w:tab w:val="left" w:pos="794"/>
        <w:tab w:val="left" w:pos="1191"/>
        <w:tab w:val="left" w:pos="1588"/>
        <w:tab w:val="left" w:pos="1985"/>
      </w:tabs>
      <w:overflowPunct/>
      <w:autoSpaceDE/>
      <w:autoSpaceDN/>
      <w:adjustRightInd/>
      <w:ind w:left="794" w:hanging="794"/>
      <w:textAlignment w:val="auto"/>
    </w:pPr>
  </w:style>
  <w:style w:type="paragraph" w:styleId="BlockText">
    <w:name w:val="Block Text"/>
    <w:basedOn w:val="Normal"/>
    <w:rsid w:val="00DF156D"/>
    <w:pPr>
      <w:tabs>
        <w:tab w:val="clear" w:pos="1134"/>
        <w:tab w:val="clear" w:pos="1871"/>
        <w:tab w:val="clear" w:pos="2268"/>
        <w:tab w:val="left" w:pos="794"/>
        <w:tab w:val="left" w:pos="1191"/>
        <w:tab w:val="left" w:pos="1588"/>
        <w:tab w:val="left" w:pos="1985"/>
      </w:tabs>
      <w:spacing w:before="0" w:after="60"/>
      <w:ind w:left="567" w:right="567"/>
    </w:pPr>
    <w:rPr>
      <w:bCs/>
      <w:i/>
      <w:iCs/>
    </w:rPr>
  </w:style>
  <w:style w:type="paragraph" w:customStyle="1" w:styleId="Body">
    <w:name w:val="Body"/>
    <w:basedOn w:val="Normal"/>
    <w:rsid w:val="00DF156D"/>
    <w:pPr>
      <w:widowControl w:val="0"/>
      <w:tabs>
        <w:tab w:val="clear" w:pos="1134"/>
        <w:tab w:val="clear" w:pos="1871"/>
        <w:tab w:val="clear" w:pos="2268"/>
      </w:tabs>
      <w:spacing w:before="0" w:after="120"/>
    </w:pPr>
    <w:rPr>
      <w:rFonts w:ascii="Times" w:hAnsi="Times"/>
      <w:kern w:val="28"/>
      <w:lang w:val="en-US"/>
    </w:rPr>
  </w:style>
  <w:style w:type="paragraph" w:customStyle="1" w:styleId="listitem">
    <w:name w:val="listitem"/>
    <w:basedOn w:val="Normal"/>
    <w:rsid w:val="00DF156D"/>
    <w:pPr>
      <w:tabs>
        <w:tab w:val="clear" w:pos="1134"/>
        <w:tab w:val="clear" w:pos="1871"/>
        <w:tab w:val="clear" w:pos="2268"/>
        <w:tab w:val="left" w:pos="794"/>
        <w:tab w:val="left" w:pos="1191"/>
        <w:tab w:val="left" w:pos="1588"/>
        <w:tab w:val="left" w:pos="1985"/>
      </w:tabs>
      <w:overflowPunct/>
      <w:autoSpaceDE/>
      <w:autoSpaceDN/>
      <w:adjustRightInd/>
      <w:spacing w:before="0"/>
      <w:textAlignment w:val="auto"/>
    </w:pPr>
  </w:style>
  <w:style w:type="character" w:customStyle="1" w:styleId="Recref0">
    <w:name w:val="Recref"/>
    <w:basedOn w:val="DefaultParagraphFont"/>
    <w:rsid w:val="00DF156D"/>
  </w:style>
  <w:style w:type="character" w:customStyle="1" w:styleId="Resref0">
    <w:name w:val="Resref"/>
    <w:basedOn w:val="DefaultParagraphFont"/>
    <w:rsid w:val="00DF156D"/>
  </w:style>
  <w:style w:type="paragraph" w:styleId="BodyTextIndent2">
    <w:name w:val="Body Text Indent 2"/>
    <w:basedOn w:val="Normal"/>
    <w:link w:val="BodyTextIndent2Char"/>
    <w:rsid w:val="00DF156D"/>
    <w:pPr>
      <w:tabs>
        <w:tab w:val="clear" w:pos="1134"/>
        <w:tab w:val="clear" w:pos="1871"/>
        <w:tab w:val="clear" w:pos="2268"/>
        <w:tab w:val="left" w:pos="1588"/>
      </w:tabs>
      <w:spacing w:before="0" w:line="0" w:lineRule="atLeast"/>
      <w:ind w:left="1588" w:hanging="1588"/>
    </w:pPr>
    <w:rPr>
      <w:lang w:val="fr-FR"/>
    </w:rPr>
  </w:style>
  <w:style w:type="character" w:customStyle="1" w:styleId="BodyTextIndent2Char">
    <w:name w:val="Body Text Indent 2 Char"/>
    <w:link w:val="BodyTextIndent2"/>
    <w:rsid w:val="00DF156D"/>
    <w:rPr>
      <w:rFonts w:ascii="Times New Roman" w:hAnsi="Times New Roman"/>
      <w:sz w:val="22"/>
      <w:lang w:val="fr-FR" w:eastAsia="en-US"/>
    </w:rPr>
  </w:style>
  <w:style w:type="paragraph" w:styleId="BodyTextIndent3">
    <w:name w:val="Body Text Indent 3"/>
    <w:basedOn w:val="Normal"/>
    <w:link w:val="BodyTextIndent3Char"/>
    <w:rsid w:val="00DF156D"/>
    <w:pPr>
      <w:tabs>
        <w:tab w:val="clear" w:pos="1134"/>
        <w:tab w:val="clear" w:pos="1871"/>
        <w:tab w:val="clear" w:pos="2268"/>
        <w:tab w:val="left" w:pos="794"/>
        <w:tab w:val="left" w:pos="1191"/>
        <w:tab w:val="left" w:pos="1588"/>
        <w:tab w:val="left" w:pos="4820"/>
      </w:tabs>
      <w:ind w:left="4820" w:hanging="4820"/>
    </w:pPr>
    <w:rPr>
      <w:lang w:val="fr-FR"/>
    </w:rPr>
  </w:style>
  <w:style w:type="character" w:customStyle="1" w:styleId="BodyTextIndent3Char">
    <w:name w:val="Body Text Indent 3 Char"/>
    <w:link w:val="BodyTextIndent3"/>
    <w:rsid w:val="00DF156D"/>
    <w:rPr>
      <w:rFonts w:ascii="Times New Roman" w:hAnsi="Times New Roman"/>
      <w:sz w:val="22"/>
      <w:lang w:val="fr-FR" w:eastAsia="en-US"/>
    </w:rPr>
  </w:style>
  <w:style w:type="paragraph" w:customStyle="1" w:styleId="Appendix">
    <w:name w:val="Appendix_#"/>
    <w:basedOn w:val="Annex"/>
    <w:next w:val="AppendixRef0"/>
    <w:rsid w:val="00DF156D"/>
    <w:pPr>
      <w:keepNext/>
      <w:keepLines/>
      <w:overflowPunct/>
      <w:autoSpaceDE/>
      <w:autoSpaceDN/>
      <w:adjustRightInd/>
      <w:spacing w:before="480" w:after="80"/>
      <w:textAlignment w:val="auto"/>
    </w:pPr>
    <w:rPr>
      <w:lang w:val="en-GB"/>
    </w:rPr>
  </w:style>
  <w:style w:type="paragraph" w:customStyle="1" w:styleId="AppendixRef0">
    <w:name w:val="Appendix_Ref"/>
    <w:basedOn w:val="AnnexRef0"/>
    <w:next w:val="AppendixTitle0"/>
    <w:rsid w:val="00DF156D"/>
    <w:pPr>
      <w:keepNext/>
      <w:keepLines/>
      <w:overflowPunct/>
      <w:autoSpaceDE/>
      <w:autoSpaceDN/>
      <w:adjustRightInd/>
      <w:spacing w:before="120"/>
      <w:textAlignment w:val="auto"/>
    </w:pPr>
    <w:rPr>
      <w:lang w:val="en-GB"/>
    </w:rPr>
  </w:style>
  <w:style w:type="paragraph" w:customStyle="1" w:styleId="AppendixTitle0">
    <w:name w:val="Appendix_Title"/>
    <w:basedOn w:val="AnnexTitle0"/>
    <w:next w:val="Normal"/>
    <w:rsid w:val="00DF156D"/>
    <w:rPr>
      <w:lang w:val="en-GB"/>
    </w:rPr>
  </w:style>
  <w:style w:type="paragraph" w:customStyle="1" w:styleId="RefTitle0">
    <w:name w:val="Ref_Title"/>
    <w:basedOn w:val="Normal"/>
    <w:next w:val="RefText0"/>
    <w:rsid w:val="00DF156D"/>
    <w:pPr>
      <w:tabs>
        <w:tab w:val="clear" w:pos="1134"/>
        <w:tab w:val="clear" w:pos="1871"/>
        <w:tab w:val="clear" w:pos="2268"/>
        <w:tab w:val="left" w:pos="794"/>
        <w:tab w:val="left" w:pos="1191"/>
        <w:tab w:val="left" w:pos="1588"/>
        <w:tab w:val="left" w:pos="1985"/>
      </w:tabs>
      <w:overflowPunct/>
      <w:autoSpaceDE/>
      <w:autoSpaceDN/>
      <w:adjustRightInd/>
      <w:spacing w:before="480"/>
      <w:jc w:val="center"/>
      <w:textAlignment w:val="auto"/>
    </w:pPr>
    <w:rPr>
      <w:caps/>
    </w:rPr>
  </w:style>
  <w:style w:type="paragraph" w:customStyle="1" w:styleId="call0">
    <w:name w:val="call"/>
    <w:basedOn w:val="Normal"/>
    <w:next w:val="Normal"/>
    <w:rsid w:val="00DF156D"/>
    <w:pPr>
      <w:keepNext/>
      <w:keepLines/>
      <w:tabs>
        <w:tab w:val="clear" w:pos="1134"/>
        <w:tab w:val="clear" w:pos="1871"/>
        <w:tab w:val="clear" w:pos="2268"/>
        <w:tab w:val="left" w:pos="794"/>
        <w:tab w:val="left" w:pos="1191"/>
        <w:tab w:val="left" w:pos="1588"/>
        <w:tab w:val="left" w:pos="1985"/>
      </w:tabs>
      <w:overflowPunct/>
      <w:autoSpaceDE/>
      <w:autoSpaceDN/>
      <w:adjustRightInd/>
      <w:spacing w:before="160"/>
      <w:ind w:left="794"/>
      <w:textAlignment w:val="auto"/>
    </w:pPr>
    <w:rPr>
      <w:i/>
    </w:rPr>
  </w:style>
  <w:style w:type="paragraph" w:customStyle="1" w:styleId="Infodoc">
    <w:name w:val="Infodoc"/>
    <w:basedOn w:val="Normal"/>
    <w:rsid w:val="00DF156D"/>
    <w:pPr>
      <w:tabs>
        <w:tab w:val="clear" w:pos="1134"/>
        <w:tab w:val="clear" w:pos="1871"/>
        <w:tab w:val="clear" w:pos="2268"/>
        <w:tab w:val="left" w:pos="1418"/>
      </w:tabs>
      <w:overflowPunct/>
      <w:autoSpaceDE/>
      <w:autoSpaceDN/>
      <w:adjustRightInd/>
      <w:spacing w:before="0"/>
      <w:ind w:left="1418" w:hanging="1418"/>
      <w:textAlignment w:val="auto"/>
    </w:pPr>
  </w:style>
  <w:style w:type="paragraph" w:customStyle="1" w:styleId="Part">
    <w:name w:val="Part"/>
    <w:basedOn w:val="Normal"/>
    <w:rsid w:val="00DF156D"/>
    <w:pPr>
      <w:tabs>
        <w:tab w:val="clear" w:pos="1134"/>
        <w:tab w:val="clear" w:pos="1871"/>
        <w:tab w:val="clear" w:pos="2268"/>
        <w:tab w:val="left" w:pos="1276"/>
        <w:tab w:val="left" w:pos="1701"/>
      </w:tabs>
      <w:overflowPunct/>
      <w:autoSpaceDE/>
      <w:autoSpaceDN/>
      <w:adjustRightInd/>
      <w:spacing w:before="200"/>
      <w:ind w:left="1701" w:hanging="1701"/>
      <w:textAlignment w:val="auto"/>
    </w:pPr>
    <w:rPr>
      <w:caps/>
    </w:rPr>
  </w:style>
  <w:style w:type="paragraph" w:customStyle="1" w:styleId="Address">
    <w:name w:val="Address"/>
    <w:basedOn w:val="Normal"/>
    <w:rsid w:val="00DF156D"/>
    <w:pPr>
      <w:tabs>
        <w:tab w:val="clear" w:pos="1134"/>
        <w:tab w:val="clear" w:pos="1871"/>
        <w:tab w:val="clear" w:pos="2268"/>
        <w:tab w:val="left" w:pos="4820"/>
        <w:tab w:val="left" w:pos="5529"/>
      </w:tabs>
      <w:overflowPunct/>
      <w:autoSpaceDE/>
      <w:autoSpaceDN/>
      <w:adjustRightInd/>
      <w:ind w:left="794"/>
      <w:textAlignment w:val="auto"/>
    </w:pPr>
  </w:style>
  <w:style w:type="paragraph" w:customStyle="1" w:styleId="Keywords">
    <w:name w:val="Keywords"/>
    <w:basedOn w:val="Normal"/>
    <w:rsid w:val="00DF156D"/>
    <w:pPr>
      <w:tabs>
        <w:tab w:val="clear" w:pos="1134"/>
        <w:tab w:val="clear" w:pos="1871"/>
        <w:tab w:val="clear" w:pos="2268"/>
        <w:tab w:val="left" w:pos="794"/>
        <w:tab w:val="left" w:pos="1985"/>
      </w:tabs>
      <w:overflowPunct/>
      <w:autoSpaceDE/>
      <w:autoSpaceDN/>
      <w:adjustRightInd/>
      <w:ind w:left="794" w:hanging="794"/>
      <w:textAlignment w:val="auto"/>
    </w:pPr>
  </w:style>
  <w:style w:type="paragraph" w:customStyle="1" w:styleId="meeting">
    <w:name w:val="meeting"/>
    <w:basedOn w:val="Head"/>
    <w:next w:val="Head"/>
    <w:rsid w:val="00DF156D"/>
    <w:pPr>
      <w:tabs>
        <w:tab w:val="left" w:pos="7371"/>
      </w:tabs>
      <w:overflowPunct/>
      <w:autoSpaceDE/>
      <w:autoSpaceDN/>
      <w:adjustRightInd/>
      <w:spacing w:after="560"/>
      <w:textAlignment w:val="auto"/>
    </w:pPr>
    <w:rPr>
      <w:lang w:val="en-GB"/>
    </w:rPr>
  </w:style>
  <w:style w:type="paragraph" w:customStyle="1" w:styleId="Qlist">
    <w:name w:val="Qlist"/>
    <w:basedOn w:val="Normal"/>
    <w:rsid w:val="00DF156D"/>
    <w:pPr>
      <w:tabs>
        <w:tab w:val="clear" w:pos="1134"/>
        <w:tab w:val="clear" w:pos="1871"/>
        <w:tab w:val="left" w:pos="1843"/>
      </w:tabs>
      <w:overflowPunct/>
      <w:autoSpaceDE/>
      <w:autoSpaceDN/>
      <w:adjustRightInd/>
      <w:ind w:left="2268" w:hanging="2268"/>
      <w:textAlignment w:val="auto"/>
    </w:pPr>
    <w:rPr>
      <w:b/>
    </w:rPr>
  </w:style>
  <w:style w:type="paragraph" w:customStyle="1" w:styleId="Data">
    <w:name w:val="Data"/>
    <w:basedOn w:val="Subject"/>
    <w:next w:val="Subject"/>
    <w:rsid w:val="00DF156D"/>
    <w:pPr>
      <w:keepNext w:val="0"/>
      <w:tabs>
        <w:tab w:val="clear" w:pos="432"/>
        <w:tab w:val="left" w:pos="1134"/>
      </w:tabs>
      <w:spacing w:before="0" w:after="0"/>
      <w:ind w:left="1134" w:hanging="1134"/>
      <w:outlineLvl w:val="9"/>
    </w:pPr>
    <w:rPr>
      <w:rFonts w:ascii="Times New Roman" w:hAnsi="Times New Roman"/>
      <w:b w:val="0"/>
      <w:caps w:val="0"/>
      <w:sz w:val="24"/>
    </w:rPr>
  </w:style>
  <w:style w:type="paragraph" w:customStyle="1" w:styleId="Statement">
    <w:name w:val="Statement"/>
    <w:basedOn w:val="SpecialFooter"/>
    <w:rsid w:val="00DF156D"/>
    <w:pPr>
      <w:tabs>
        <w:tab w:val="clear" w:pos="567"/>
        <w:tab w:val="clear" w:pos="1134"/>
        <w:tab w:val="clear" w:pos="1701"/>
        <w:tab w:val="clear" w:pos="2268"/>
        <w:tab w:val="clear" w:pos="2835"/>
      </w:tabs>
      <w:overflowPunct/>
      <w:autoSpaceDE/>
      <w:autoSpaceDN/>
      <w:adjustRightInd/>
      <w:textAlignment w:val="auto"/>
    </w:pPr>
    <w:rPr>
      <w:b/>
      <w:sz w:val="22"/>
      <w:u w:val="single"/>
    </w:rPr>
  </w:style>
  <w:style w:type="paragraph" w:customStyle="1" w:styleId="RecTitle1">
    <w:name w:val="Rec Title"/>
    <w:basedOn w:val="Normal"/>
    <w:next w:val="Heading1"/>
    <w:rsid w:val="00DF156D"/>
    <w:pPr>
      <w:tabs>
        <w:tab w:val="clear" w:pos="1134"/>
        <w:tab w:val="clear" w:pos="1871"/>
        <w:tab w:val="clear" w:pos="2268"/>
        <w:tab w:val="left" w:pos="794"/>
        <w:tab w:val="left" w:pos="1191"/>
        <w:tab w:val="left" w:pos="1588"/>
        <w:tab w:val="left" w:pos="1985"/>
      </w:tabs>
      <w:overflowPunct/>
      <w:autoSpaceDE/>
      <w:autoSpaceDN/>
      <w:adjustRightInd/>
      <w:spacing w:before="240"/>
      <w:jc w:val="center"/>
      <w:textAlignment w:val="auto"/>
    </w:pPr>
    <w:rPr>
      <w:rFonts w:ascii="Arial" w:hAnsi="Arial"/>
      <w:b/>
      <w:bCs/>
      <w:szCs w:val="22"/>
      <w:lang w:eastAsia="he-IL" w:bidi="he-IL"/>
    </w:rPr>
  </w:style>
  <w:style w:type="paragraph" w:customStyle="1" w:styleId="Title0">
    <w:name w:val="Title 0"/>
    <w:basedOn w:val="Normal"/>
    <w:next w:val="Normal"/>
    <w:rsid w:val="00DF156D"/>
    <w:pPr>
      <w:tabs>
        <w:tab w:val="clear" w:pos="1134"/>
        <w:tab w:val="clear" w:pos="1871"/>
        <w:tab w:val="clear" w:pos="2268"/>
      </w:tabs>
      <w:overflowPunct/>
      <w:autoSpaceDE/>
      <w:autoSpaceDN/>
      <w:adjustRightInd/>
      <w:spacing w:before="720" w:after="240"/>
      <w:jc w:val="center"/>
      <w:textAlignment w:val="auto"/>
    </w:pPr>
    <w:rPr>
      <w:rFonts w:ascii="Arial" w:hAnsi="Arial"/>
      <w:szCs w:val="22"/>
      <w:u w:val="single"/>
      <w:lang w:eastAsia="he-IL" w:bidi="he-IL"/>
    </w:rPr>
  </w:style>
  <w:style w:type="paragraph" w:customStyle="1" w:styleId="tabletitle2">
    <w:name w:val="table title"/>
    <w:basedOn w:val="Normal"/>
    <w:rsid w:val="000C0179"/>
    <w:pPr>
      <w:tabs>
        <w:tab w:val="clear" w:pos="1134"/>
        <w:tab w:val="clear" w:pos="1871"/>
        <w:tab w:val="clear" w:pos="2268"/>
        <w:tab w:val="left" w:pos="794"/>
        <w:tab w:val="left" w:pos="1191"/>
        <w:tab w:val="left" w:pos="1588"/>
        <w:tab w:val="left" w:pos="1985"/>
        <w:tab w:val="center" w:pos="6480"/>
      </w:tabs>
      <w:overflowPunct/>
      <w:autoSpaceDE/>
      <w:autoSpaceDN/>
      <w:adjustRightInd/>
      <w:spacing w:before="136"/>
      <w:textAlignment w:val="auto"/>
    </w:pPr>
    <w:rPr>
      <w:sz w:val="18"/>
      <w:szCs w:val="22"/>
      <w:lang w:eastAsia="he-IL" w:bidi="he-IL"/>
    </w:rPr>
  </w:style>
  <w:style w:type="character" w:customStyle="1" w:styleId="Appelnotedebasdep1">
    <w:name w:val="Appel note de bas de p.1"/>
    <w:rsid w:val="00DF156D"/>
    <w:rPr>
      <w:sz w:val="20"/>
      <w:vertAlign w:val="superscript"/>
    </w:rPr>
  </w:style>
  <w:style w:type="character" w:customStyle="1" w:styleId="Policepardfaut1">
    <w:name w:val="Police par défaut1"/>
    <w:rsid w:val="00DF156D"/>
    <w:rPr>
      <w:sz w:val="20"/>
    </w:rPr>
  </w:style>
  <w:style w:type="paragraph" w:customStyle="1" w:styleId="Notedebasdepage1">
    <w:name w:val="Note de bas de page1"/>
    <w:basedOn w:val="Normal"/>
    <w:rsid w:val="00DF156D"/>
    <w:pPr>
      <w:widowControl w:val="0"/>
      <w:tabs>
        <w:tab w:val="clear" w:pos="1134"/>
        <w:tab w:val="clear" w:pos="1871"/>
        <w:tab w:val="clear" w:pos="2268"/>
      </w:tabs>
      <w:spacing w:before="0"/>
    </w:pPr>
    <w:rPr>
      <w:lang w:val="es-ES"/>
    </w:rPr>
  </w:style>
  <w:style w:type="character" w:customStyle="1" w:styleId="Artref0">
    <w:name w:val="Art#_ref"/>
    <w:basedOn w:val="DefaultParagraphFont"/>
    <w:rsid w:val="00DF156D"/>
  </w:style>
  <w:style w:type="character" w:customStyle="1" w:styleId="Artdef0">
    <w:name w:val="Art#_def"/>
    <w:rsid w:val="00DF156D"/>
    <w:rPr>
      <w:rFonts w:ascii="Times New Roman" w:hAnsi="Times New Roman"/>
      <w:b/>
      <w:bCs/>
      <w:color w:val="auto"/>
    </w:rPr>
  </w:style>
  <w:style w:type="paragraph" w:customStyle="1" w:styleId="Gras">
    <w:name w:val="Gras"/>
    <w:basedOn w:val="Normal"/>
    <w:rsid w:val="00DF156D"/>
    <w:pPr>
      <w:tabs>
        <w:tab w:val="clear" w:pos="1134"/>
        <w:tab w:val="clear" w:pos="1871"/>
        <w:tab w:val="clear" w:pos="2268"/>
      </w:tabs>
      <w:overflowPunct/>
      <w:autoSpaceDE/>
      <w:autoSpaceDN/>
      <w:adjustRightInd/>
      <w:spacing w:before="0"/>
      <w:textAlignment w:val="auto"/>
    </w:pPr>
    <w:rPr>
      <w:rFonts w:ascii="Arial" w:cs="Arial"/>
      <w:b/>
      <w:bCs/>
      <w:szCs w:val="24"/>
      <w:lang w:bidi="he-IL"/>
    </w:rPr>
  </w:style>
  <w:style w:type="paragraph" w:customStyle="1" w:styleId="Italique">
    <w:name w:val="Italique"/>
    <w:basedOn w:val="Normal"/>
    <w:rsid w:val="00DF156D"/>
    <w:pPr>
      <w:tabs>
        <w:tab w:val="clear" w:pos="1134"/>
        <w:tab w:val="clear" w:pos="1871"/>
        <w:tab w:val="clear" w:pos="2268"/>
      </w:tabs>
      <w:overflowPunct/>
      <w:autoSpaceDE/>
      <w:autoSpaceDN/>
      <w:adjustRightInd/>
      <w:spacing w:before="0"/>
      <w:textAlignment w:val="auto"/>
    </w:pPr>
    <w:rPr>
      <w:rFonts w:ascii="Arial" w:cs="Arial"/>
      <w:i/>
      <w:iCs/>
      <w:szCs w:val="24"/>
      <w:lang w:bidi="he-IL"/>
    </w:rPr>
  </w:style>
  <w:style w:type="paragraph" w:customStyle="1" w:styleId="BA">
    <w:name w:val="BA"/>
    <w:basedOn w:val="Normal"/>
    <w:rsid w:val="00DF156D"/>
    <w:pPr>
      <w:tabs>
        <w:tab w:val="clear" w:pos="1134"/>
        <w:tab w:val="clear" w:pos="1871"/>
      </w:tabs>
      <w:overflowPunct/>
      <w:autoSpaceDE/>
      <w:autoSpaceDN/>
      <w:adjustRightInd/>
      <w:spacing w:before="0"/>
      <w:ind w:left="2268" w:hanging="851"/>
      <w:textAlignment w:val="auto"/>
    </w:pPr>
    <w:rPr>
      <w:rFonts w:ascii="Arial" w:cs="Arial"/>
      <w:szCs w:val="24"/>
      <w:lang w:bidi="he-IL"/>
    </w:rPr>
  </w:style>
  <w:style w:type="paragraph" w:customStyle="1" w:styleId="BB">
    <w:name w:val="BB"/>
    <w:basedOn w:val="Normal"/>
    <w:rsid w:val="00DF156D"/>
    <w:pPr>
      <w:tabs>
        <w:tab w:val="clear" w:pos="1134"/>
        <w:tab w:val="clear" w:pos="1871"/>
        <w:tab w:val="clear" w:pos="2268"/>
        <w:tab w:val="left" w:pos="4536"/>
      </w:tabs>
      <w:overflowPunct/>
      <w:autoSpaceDE/>
      <w:autoSpaceDN/>
      <w:adjustRightInd/>
      <w:spacing w:before="0"/>
      <w:ind w:left="4536" w:hanging="3119"/>
      <w:textAlignment w:val="auto"/>
    </w:pPr>
    <w:rPr>
      <w:rFonts w:ascii="Arial" w:cs="Arial"/>
      <w:szCs w:val="24"/>
      <w:lang w:bidi="he-IL"/>
    </w:rPr>
  </w:style>
  <w:style w:type="paragraph" w:customStyle="1" w:styleId="DOC">
    <w:name w:val="DOC"/>
    <w:basedOn w:val="BA"/>
    <w:rsid w:val="00DF156D"/>
    <w:pPr>
      <w:tabs>
        <w:tab w:val="left" w:pos="4820"/>
      </w:tabs>
      <w:ind w:left="4820" w:hanging="3402"/>
    </w:pPr>
  </w:style>
  <w:style w:type="paragraph" w:customStyle="1" w:styleId="Auteurs">
    <w:name w:val="Auteurs"/>
    <w:basedOn w:val="Normal"/>
    <w:rsid w:val="00DF156D"/>
    <w:pPr>
      <w:tabs>
        <w:tab w:val="clear" w:pos="1134"/>
        <w:tab w:val="clear" w:pos="1871"/>
        <w:tab w:val="clear" w:pos="2268"/>
      </w:tabs>
      <w:overflowPunct/>
      <w:autoSpaceDE/>
      <w:autoSpaceDN/>
      <w:adjustRightInd/>
      <w:spacing w:after="120"/>
      <w:jc w:val="center"/>
      <w:textAlignment w:val="auto"/>
    </w:pPr>
    <w:rPr>
      <w:rFonts w:ascii="Arial" w:cs="Arial"/>
      <w:b/>
      <w:bCs/>
      <w:sz w:val="16"/>
      <w:szCs w:val="16"/>
      <w:lang w:bidi="he-IL"/>
    </w:rPr>
  </w:style>
  <w:style w:type="character" w:customStyle="1" w:styleId="champ">
    <w:name w:val="champ"/>
    <w:rsid w:val="00DF156D"/>
    <w:rPr>
      <w:sz w:val="20"/>
      <w:szCs w:val="20"/>
    </w:rPr>
  </w:style>
  <w:style w:type="paragraph" w:customStyle="1" w:styleId="txttab">
    <w:name w:val="txttab"/>
    <w:basedOn w:val="Normal"/>
    <w:rsid w:val="00DF156D"/>
    <w:pPr>
      <w:tabs>
        <w:tab w:val="clear" w:pos="1134"/>
        <w:tab w:val="clear" w:pos="1871"/>
        <w:tab w:val="clear" w:pos="2268"/>
      </w:tabs>
      <w:overflowPunct/>
      <w:autoSpaceDE/>
      <w:autoSpaceDN/>
      <w:adjustRightInd/>
      <w:spacing w:before="160"/>
      <w:textAlignment w:val="auto"/>
    </w:pPr>
    <w:rPr>
      <w:rFonts w:ascii="Arial" w:cs="Arial"/>
      <w:b/>
      <w:bCs/>
      <w:lang w:bidi="he-IL"/>
    </w:rPr>
  </w:style>
  <w:style w:type="paragraph" w:customStyle="1" w:styleId="WMOHEADERS">
    <w:name w:val="WMO HEADERS"/>
    <w:basedOn w:val="Header"/>
    <w:rsid w:val="00DF156D"/>
    <w:pPr>
      <w:framePr w:wrap="around" w:vAnchor="text" w:hAnchor="text" w:y="1"/>
      <w:tabs>
        <w:tab w:val="clear" w:pos="1134"/>
        <w:tab w:val="clear" w:pos="1871"/>
        <w:tab w:val="clear" w:pos="2268"/>
      </w:tabs>
      <w:overflowPunct/>
      <w:autoSpaceDE/>
      <w:autoSpaceDN/>
      <w:adjustRightInd/>
      <w:jc w:val="left"/>
      <w:textAlignment w:val="auto"/>
    </w:pPr>
    <w:rPr>
      <w:rFonts w:ascii="CG Times" w:hAnsi="CG Times"/>
      <w:b/>
      <w:bCs/>
      <w:snapToGrid w:val="0"/>
      <w:kern w:val="28"/>
      <w:sz w:val="20"/>
    </w:rPr>
  </w:style>
  <w:style w:type="paragraph" w:customStyle="1" w:styleId="WMOHeadings">
    <w:name w:val="WMO Headings"/>
    <w:basedOn w:val="Heading1"/>
    <w:rsid w:val="00DF156D"/>
    <w:pPr>
      <w:keepNext w:val="0"/>
      <w:keepLines w:val="0"/>
      <w:widowControl w:val="0"/>
      <w:tabs>
        <w:tab w:val="clear" w:pos="1871"/>
        <w:tab w:val="clear" w:pos="2268"/>
      </w:tabs>
      <w:spacing w:before="0"/>
    </w:pPr>
    <w:rPr>
      <w:rFonts w:ascii="CG Times" w:hAnsi="CG Times" w:cs="Arial"/>
      <w:bCs/>
      <w:snapToGrid w:val="0"/>
      <w:kern w:val="20"/>
      <w:sz w:val="20"/>
      <w:szCs w:val="32"/>
    </w:rPr>
  </w:style>
  <w:style w:type="paragraph" w:customStyle="1" w:styleId="WMOTABLES">
    <w:name w:val="WMO TABLES"/>
    <w:basedOn w:val="TableofFigures"/>
    <w:autoRedefine/>
    <w:rsid w:val="00DF156D"/>
    <w:pPr>
      <w:overflowPunct w:val="0"/>
      <w:autoSpaceDE w:val="0"/>
      <w:autoSpaceDN w:val="0"/>
      <w:adjustRightInd w:val="0"/>
      <w:ind w:left="0" w:firstLine="0"/>
      <w:jc w:val="center"/>
      <w:textAlignment w:val="baseline"/>
    </w:pPr>
    <w:rPr>
      <w:rFonts w:ascii="CG Times" w:hAnsi="CG Times"/>
      <w:b/>
      <w:smallCaps w:val="0"/>
      <w:snapToGrid w:val="0"/>
      <w:lang w:eastAsia="en-US" w:bidi="ar-SA"/>
    </w:rPr>
  </w:style>
  <w:style w:type="paragraph" w:styleId="TableofFigures">
    <w:name w:val="table of figures"/>
    <w:basedOn w:val="Normal"/>
    <w:next w:val="Normal"/>
    <w:semiHidden/>
    <w:rsid w:val="00DF156D"/>
    <w:pPr>
      <w:tabs>
        <w:tab w:val="clear" w:pos="1134"/>
        <w:tab w:val="clear" w:pos="1871"/>
        <w:tab w:val="clear" w:pos="2268"/>
      </w:tabs>
      <w:overflowPunct/>
      <w:autoSpaceDE/>
      <w:autoSpaceDN/>
      <w:adjustRightInd/>
      <w:spacing w:before="0"/>
      <w:ind w:left="440" w:hanging="440"/>
      <w:textAlignment w:val="auto"/>
    </w:pPr>
    <w:rPr>
      <w:smallCaps/>
      <w:lang w:eastAsia="he-IL" w:bidi="he-IL"/>
    </w:rPr>
  </w:style>
  <w:style w:type="paragraph" w:customStyle="1" w:styleId="Forward">
    <w:name w:val="Forward"/>
    <w:basedOn w:val="Normal"/>
    <w:autoRedefine/>
    <w:rsid w:val="00DF156D"/>
    <w:pPr>
      <w:widowControl w:val="0"/>
      <w:tabs>
        <w:tab w:val="clear" w:pos="1134"/>
        <w:tab w:val="clear" w:pos="1871"/>
        <w:tab w:val="clear" w:pos="2268"/>
      </w:tabs>
      <w:overflowPunct/>
      <w:autoSpaceDE/>
      <w:autoSpaceDN/>
      <w:adjustRightInd/>
      <w:spacing w:before="0"/>
      <w:textAlignment w:val="auto"/>
    </w:pPr>
    <w:rPr>
      <w:rFonts w:ascii="CG Times" w:hAnsi="CG Times"/>
      <w:bCs/>
      <w:snapToGrid w:val="0"/>
    </w:rPr>
  </w:style>
  <w:style w:type="paragraph" w:styleId="NormalWeb">
    <w:name w:val="Normal (Web)"/>
    <w:basedOn w:val="Normal"/>
    <w:uiPriority w:val="99"/>
    <w:rsid w:val="00DF156D"/>
    <w:pPr>
      <w:tabs>
        <w:tab w:val="clear" w:pos="1134"/>
        <w:tab w:val="clear" w:pos="1871"/>
        <w:tab w:val="clear" w:pos="2268"/>
      </w:tabs>
      <w:overflowPunct/>
      <w:autoSpaceDE/>
      <w:autoSpaceDN/>
      <w:adjustRightInd/>
      <w:spacing w:before="100" w:beforeAutospacing="1" w:after="100" w:afterAutospacing="1"/>
      <w:textAlignment w:val="auto"/>
    </w:pPr>
    <w:rPr>
      <w:color w:val="000000"/>
      <w:szCs w:val="24"/>
      <w:lang w:val="en-US"/>
    </w:rPr>
  </w:style>
  <w:style w:type="paragraph" w:customStyle="1" w:styleId="WMOFIGURES">
    <w:name w:val="WMO FIGURES"/>
    <w:basedOn w:val="TableofFigures"/>
    <w:rsid w:val="00DF156D"/>
    <w:pPr>
      <w:overflowPunct w:val="0"/>
      <w:autoSpaceDE w:val="0"/>
      <w:autoSpaceDN w:val="0"/>
      <w:adjustRightInd w:val="0"/>
      <w:ind w:left="0" w:firstLine="0"/>
      <w:jc w:val="center"/>
      <w:textAlignment w:val="baseline"/>
    </w:pPr>
    <w:rPr>
      <w:rFonts w:ascii="CG Times" w:hAnsi="CG Times"/>
      <w:bCs/>
      <w:smallCaps w:val="0"/>
      <w:snapToGrid w:val="0"/>
      <w:lang w:eastAsia="en-US" w:bidi="ar-SA"/>
    </w:rPr>
  </w:style>
  <w:style w:type="character" w:customStyle="1" w:styleId="href2">
    <w:name w:val="href2"/>
    <w:rsid w:val="00DF156D"/>
    <w:rPr>
      <w:lang w:val="en-GB"/>
    </w:rPr>
  </w:style>
  <w:style w:type="paragraph" w:customStyle="1" w:styleId="Text">
    <w:name w:val="Text"/>
    <w:basedOn w:val="Normal"/>
    <w:link w:val="TextCar"/>
    <w:rsid w:val="00DF156D"/>
    <w:pPr>
      <w:tabs>
        <w:tab w:val="clear" w:pos="1134"/>
        <w:tab w:val="clear" w:pos="1871"/>
        <w:tab w:val="clear" w:pos="2268"/>
        <w:tab w:val="left" w:pos="794"/>
        <w:tab w:val="left" w:pos="1191"/>
        <w:tab w:val="left" w:pos="1588"/>
        <w:tab w:val="left" w:pos="1985"/>
      </w:tabs>
    </w:pPr>
  </w:style>
  <w:style w:type="character" w:customStyle="1" w:styleId="TextCar">
    <w:name w:val="Text Car"/>
    <w:link w:val="Text"/>
    <w:rsid w:val="00DF156D"/>
    <w:rPr>
      <w:rFonts w:ascii="Times New Roman" w:hAnsi="Times New Roman"/>
      <w:sz w:val="22"/>
      <w:lang w:val="en-GB" w:eastAsia="en-US"/>
    </w:rPr>
  </w:style>
  <w:style w:type="character" w:customStyle="1" w:styleId="bd">
    <w:name w:val="bd"/>
    <w:basedOn w:val="DefaultParagraphFont"/>
    <w:rsid w:val="00DF156D"/>
  </w:style>
  <w:style w:type="paragraph" w:customStyle="1" w:styleId="Alinea">
    <w:name w:val="Alinea"/>
    <w:basedOn w:val="Texte"/>
    <w:rsid w:val="00DF156D"/>
    <w:pPr>
      <w:widowControl w:val="0"/>
      <w:tabs>
        <w:tab w:val="num" w:pos="780"/>
      </w:tabs>
      <w:suppressAutoHyphens/>
      <w:ind w:left="2700" w:hanging="2340"/>
    </w:pPr>
  </w:style>
  <w:style w:type="character" w:customStyle="1" w:styleId="AnnextitleChar">
    <w:name w:val="Annex_title Char"/>
    <w:link w:val="Annextitle"/>
    <w:rsid w:val="00DF156D"/>
    <w:rPr>
      <w:rFonts w:ascii="Times New Roman Bold" w:hAnsi="Times New Roman Bold"/>
      <w:b/>
      <w:sz w:val="28"/>
      <w:lang w:val="en-GB" w:eastAsia="en-US"/>
    </w:rPr>
  </w:style>
  <w:style w:type="character" w:customStyle="1" w:styleId="AnnexTitleChar0">
    <w:name w:val="Annex_Title Char"/>
    <w:link w:val="AnnexTitle0"/>
    <w:rsid w:val="00DF156D"/>
    <w:rPr>
      <w:rFonts w:ascii="Times New Roman" w:hAnsi="Times New Roman"/>
      <w:b/>
      <w:sz w:val="22"/>
      <w:lang w:val="fr-FR" w:eastAsia="en-US"/>
    </w:rPr>
  </w:style>
  <w:style w:type="character" w:customStyle="1" w:styleId="AnnexNoTitleChar">
    <w:name w:val="Annex_NoTitle Char"/>
    <w:link w:val="AnnexNoTitle"/>
    <w:rsid w:val="00B341A7"/>
    <w:rPr>
      <w:rFonts w:ascii="Times New Roman" w:hAnsi="Times New Roman"/>
      <w:b/>
      <w:sz w:val="26"/>
      <w:lang w:val="fr-FR" w:eastAsia="en-US"/>
    </w:rPr>
  </w:style>
  <w:style w:type="paragraph" w:customStyle="1" w:styleId="heading0">
    <w:name w:val="heading 0"/>
    <w:basedOn w:val="Heading1"/>
    <w:next w:val="Normal"/>
    <w:rsid w:val="00DF156D"/>
    <w:pPr>
      <w:keepNext w:val="0"/>
      <w:numPr>
        <w:numId w:val="31"/>
      </w:numPr>
      <w:tabs>
        <w:tab w:val="clear" w:pos="1871"/>
        <w:tab w:val="clear" w:pos="2268"/>
        <w:tab w:val="left" w:pos="794"/>
        <w:tab w:val="left" w:pos="2127"/>
        <w:tab w:val="left" w:pos="2410"/>
        <w:tab w:val="left" w:pos="2921"/>
        <w:tab w:val="left" w:pos="3261"/>
      </w:tabs>
      <w:spacing w:before="1080" w:after="480" w:line="288" w:lineRule="auto"/>
      <w:outlineLvl w:val="9"/>
    </w:pPr>
    <w:rPr>
      <w:rFonts w:ascii="Times" w:hAnsi="Times"/>
      <w:caps/>
    </w:rPr>
  </w:style>
  <w:style w:type="character" w:customStyle="1" w:styleId="StyleTextCarLatinItalic">
    <w:name w:val="Style Text Car + (Latin) Italic"/>
    <w:rsid w:val="00DF156D"/>
    <w:rPr>
      <w:i/>
      <w:iCs w:val="0"/>
      <w:sz w:val="24"/>
      <w:lang w:val="en-GB"/>
    </w:rPr>
  </w:style>
  <w:style w:type="character" w:customStyle="1" w:styleId="EquationlegendChar">
    <w:name w:val="Equation_legend Char"/>
    <w:link w:val="Equationlegend"/>
    <w:locked/>
    <w:rsid w:val="00DF156D"/>
    <w:rPr>
      <w:rFonts w:ascii="Times New Roman" w:hAnsi="Times New Roman"/>
      <w:sz w:val="22"/>
      <w:lang w:val="en-GB" w:eastAsia="en-US"/>
    </w:rPr>
  </w:style>
  <w:style w:type="paragraph" w:customStyle="1" w:styleId="WMOBodyText">
    <w:name w:val="WMO_BodyText"/>
    <w:link w:val="WMOBodyTextChar"/>
    <w:qFormat/>
    <w:rsid w:val="00DF156D"/>
    <w:pPr>
      <w:tabs>
        <w:tab w:val="left" w:pos="1134"/>
      </w:tabs>
      <w:spacing w:before="240"/>
    </w:pPr>
    <w:rPr>
      <w:rFonts w:ascii="Arial" w:eastAsia="Arial" w:hAnsi="Arial" w:cs="Arial"/>
      <w:color w:val="000000"/>
      <w:sz w:val="22"/>
      <w:szCs w:val="22"/>
      <w:lang w:val="en-GB" w:eastAsia="en-US"/>
    </w:rPr>
  </w:style>
  <w:style w:type="character" w:customStyle="1" w:styleId="WMOBodyTextChar">
    <w:name w:val="WMO_BodyText Char"/>
    <w:link w:val="WMOBodyText"/>
    <w:rsid w:val="00DF156D"/>
    <w:rPr>
      <w:rFonts w:ascii="Arial" w:eastAsia="Arial" w:hAnsi="Arial" w:cs="Arial"/>
      <w:color w:val="000000"/>
      <w:sz w:val="22"/>
      <w:szCs w:val="22"/>
      <w:lang w:val="en-GB" w:eastAsia="en-US"/>
    </w:rPr>
  </w:style>
  <w:style w:type="character" w:customStyle="1" w:styleId="object">
    <w:name w:val="object"/>
    <w:basedOn w:val="DefaultParagraphFont"/>
    <w:rsid w:val="00DF156D"/>
  </w:style>
  <w:style w:type="numbering" w:customStyle="1" w:styleId="Aucuneliste2">
    <w:name w:val="Aucune liste2"/>
    <w:next w:val="NoList"/>
    <w:semiHidden/>
    <w:rsid w:val="00DF156D"/>
  </w:style>
  <w:style w:type="table" w:customStyle="1" w:styleId="Grilledutableau1">
    <w:name w:val="Grille du tableau1"/>
    <w:basedOn w:val="TableNormal"/>
    <w:next w:val="TableGrid"/>
    <w:rsid w:val="00DF156D"/>
    <w:pPr>
      <w:tabs>
        <w:tab w:val="left" w:pos="794"/>
        <w:tab w:val="left" w:pos="1191"/>
        <w:tab w:val="left" w:pos="1588"/>
        <w:tab w:val="left" w:pos="1985"/>
      </w:tabs>
      <w:overflowPunct w:val="0"/>
      <w:autoSpaceDE w:val="0"/>
      <w:autoSpaceDN w:val="0"/>
      <w:adjustRightInd w:val="0"/>
      <w:spacing w:before="120"/>
      <w:jc w:val="both"/>
      <w:textAlignment w:val="baseline"/>
    </w:pPr>
    <w:rPr>
      <w:lang w:val="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Default">
    <w:name w:val="Default"/>
    <w:rsid w:val="00DF156D"/>
    <w:pPr>
      <w:autoSpaceDE w:val="0"/>
      <w:autoSpaceDN w:val="0"/>
      <w:adjustRightInd w:val="0"/>
    </w:pPr>
    <w:rPr>
      <w:rFonts w:ascii="Gill Sans Std" w:hAnsi="Gill Sans Std" w:cs="Gill Sans Std"/>
      <w:color w:val="000000"/>
      <w:sz w:val="24"/>
      <w:szCs w:val="24"/>
      <w:lang w:val="fr-FR"/>
    </w:rPr>
  </w:style>
  <w:style w:type="character" w:customStyle="1" w:styleId="A4">
    <w:name w:val="A4"/>
    <w:uiPriority w:val="99"/>
    <w:rsid w:val="00DF156D"/>
    <w:rPr>
      <w:rFonts w:cs="Gill Sans Std"/>
      <w:color w:val="000000"/>
    </w:rPr>
  </w:style>
  <w:style w:type="numbering" w:customStyle="1" w:styleId="Aucuneliste3">
    <w:name w:val="Aucune liste3"/>
    <w:next w:val="NoList"/>
    <w:semiHidden/>
    <w:rsid w:val="00DF156D"/>
  </w:style>
  <w:style w:type="table" w:customStyle="1" w:styleId="Grilledutableau2">
    <w:name w:val="Grille du tableau2"/>
    <w:basedOn w:val="TableNormal"/>
    <w:next w:val="TableGrid"/>
    <w:rsid w:val="00DF156D"/>
    <w:pPr>
      <w:tabs>
        <w:tab w:val="left" w:pos="794"/>
        <w:tab w:val="left" w:pos="1191"/>
        <w:tab w:val="left" w:pos="1588"/>
        <w:tab w:val="left" w:pos="1985"/>
      </w:tabs>
      <w:overflowPunct w:val="0"/>
      <w:autoSpaceDE w:val="0"/>
      <w:autoSpaceDN w:val="0"/>
      <w:adjustRightInd w:val="0"/>
      <w:spacing w:before="120"/>
      <w:jc w:val="both"/>
      <w:textAlignment w:val="baseline"/>
    </w:pPr>
    <w:rPr>
      <w:lang w:val="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Heading">
    <w:name w:val="TOC Heading"/>
    <w:basedOn w:val="Heading1"/>
    <w:next w:val="Normal"/>
    <w:uiPriority w:val="39"/>
    <w:semiHidden/>
    <w:unhideWhenUsed/>
    <w:qFormat/>
    <w:rsid w:val="00DF156D"/>
    <w:pPr>
      <w:tabs>
        <w:tab w:val="clear" w:pos="1871"/>
        <w:tab w:val="clear" w:pos="2268"/>
      </w:tabs>
      <w:overflowPunct/>
      <w:autoSpaceDE/>
      <w:autoSpaceDN/>
      <w:adjustRightInd/>
      <w:spacing w:before="480" w:line="276" w:lineRule="auto"/>
      <w:textAlignment w:val="auto"/>
      <w:outlineLvl w:val="9"/>
    </w:pPr>
    <w:rPr>
      <w:rFonts w:ascii="Cambria" w:hAnsi="Cambria"/>
      <w:bCs/>
      <w:color w:val="365F91"/>
      <w:szCs w:val="28"/>
      <w:lang w:val="fr-FR" w:eastAsia="fr-FR"/>
    </w:rPr>
  </w:style>
  <w:style w:type="paragraph" w:customStyle="1" w:styleId="Copyright">
    <w:name w:val="Copyright"/>
    <w:basedOn w:val="Normal"/>
    <w:uiPriority w:val="99"/>
    <w:semiHidden/>
    <w:rsid w:val="00DF156D"/>
    <w:pPr>
      <w:tabs>
        <w:tab w:val="clear" w:pos="1134"/>
        <w:tab w:val="clear" w:pos="1871"/>
        <w:tab w:val="clear" w:pos="2268"/>
      </w:tabs>
      <w:overflowPunct/>
      <w:adjustRightInd/>
      <w:spacing w:before="0" w:line="240" w:lineRule="atLeast"/>
      <w:textAlignment w:val="auto"/>
    </w:pPr>
    <w:rPr>
      <w:rFonts w:ascii="StoneSansITC-Medium" w:eastAsiaTheme="minorEastAsia" w:hAnsi="StoneSansITC-Medium"/>
      <w:color w:val="000000"/>
      <w:lang w:val="en-US"/>
    </w:rPr>
  </w:style>
  <w:style w:type="character" w:customStyle="1" w:styleId="UnresolvedMention1">
    <w:name w:val="Unresolved Mention1"/>
    <w:basedOn w:val="DefaultParagraphFont"/>
    <w:uiPriority w:val="99"/>
    <w:semiHidden/>
    <w:unhideWhenUsed/>
    <w:rsid w:val="00D51813"/>
    <w:rPr>
      <w:color w:val="605E5C"/>
      <w:shd w:val="clear" w:color="auto" w:fill="E1DFDD"/>
    </w:rPr>
  </w:style>
  <w:style w:type="character" w:customStyle="1" w:styleId="Policepardfaut2">
    <w:name w:val="Police par défaut2"/>
    <w:rsid w:val="00D51813"/>
  </w:style>
  <w:style w:type="character" w:styleId="Emphasis">
    <w:name w:val="Emphasis"/>
    <w:basedOn w:val="DefaultParagraphFont"/>
    <w:uiPriority w:val="20"/>
    <w:qFormat/>
    <w:rsid w:val="00D51813"/>
    <w:rPr>
      <w:i/>
      <w:iCs/>
    </w:rPr>
  </w:style>
  <w:style w:type="character" w:styleId="PlaceholderText">
    <w:name w:val="Placeholder Text"/>
    <w:basedOn w:val="DefaultParagraphFont"/>
    <w:uiPriority w:val="99"/>
    <w:semiHidden/>
    <w:rsid w:val="00D51813"/>
    <w:rPr>
      <w:color w:val="808080"/>
    </w:rPr>
  </w:style>
  <w:style w:type="character" w:customStyle="1" w:styleId="HeadingbChar">
    <w:name w:val="Heading_b Char"/>
    <w:link w:val="Headingb"/>
    <w:locked/>
    <w:rsid w:val="00D51813"/>
    <w:rPr>
      <w:rFonts w:ascii="Times New Roman Bold" w:hAnsi="Times New Roman Bold" w:cs="Times New Roman Bold"/>
      <w:b/>
      <w:sz w:val="22"/>
      <w:lang w:val="fr-CH" w:eastAsia="en-US"/>
    </w:rPr>
  </w:style>
  <w:style w:type="character" w:customStyle="1" w:styleId="AnnexNoCar">
    <w:name w:val="Annex_No Car"/>
    <w:link w:val="AnnexNo"/>
    <w:locked/>
    <w:rsid w:val="00D51813"/>
    <w:rPr>
      <w:rFonts w:ascii="Times New Roman" w:hAnsi="Times New Roman"/>
      <w:caps/>
      <w:sz w:val="28"/>
      <w:lang w:val="en-GB" w:eastAsia="en-US"/>
    </w:rPr>
  </w:style>
  <w:style w:type="numbering" w:customStyle="1" w:styleId="NoList2">
    <w:name w:val="No List2"/>
    <w:next w:val="NoList"/>
    <w:uiPriority w:val="99"/>
    <w:semiHidden/>
    <w:unhideWhenUsed/>
    <w:rsid w:val="00D51813"/>
  </w:style>
  <w:style w:type="paragraph" w:styleId="Subtitle">
    <w:name w:val="Subtitle"/>
    <w:basedOn w:val="Normal"/>
    <w:next w:val="Normal"/>
    <w:link w:val="SubtitleChar"/>
    <w:uiPriority w:val="11"/>
    <w:qFormat/>
    <w:rsid w:val="00D51813"/>
    <w:pPr>
      <w:keepNext/>
      <w:keepLines/>
      <w:tabs>
        <w:tab w:val="clear" w:pos="1134"/>
        <w:tab w:val="clear" w:pos="1871"/>
        <w:tab w:val="clear" w:pos="2268"/>
      </w:tabs>
      <w:overflowPunct/>
      <w:autoSpaceDE/>
      <w:autoSpaceDN/>
      <w:adjustRightInd/>
      <w:spacing w:before="360" w:after="80" w:line="259" w:lineRule="auto"/>
      <w:textAlignment w:val="auto"/>
    </w:pPr>
    <w:rPr>
      <w:rFonts w:ascii="Georgia" w:eastAsia="Georgia" w:hAnsi="Georgia" w:cs="Georgia"/>
      <w:i/>
      <w:color w:val="666666"/>
      <w:sz w:val="48"/>
      <w:szCs w:val="48"/>
    </w:rPr>
  </w:style>
  <w:style w:type="character" w:customStyle="1" w:styleId="SubtitleChar">
    <w:name w:val="Subtitle Char"/>
    <w:basedOn w:val="DefaultParagraphFont"/>
    <w:link w:val="Subtitle"/>
    <w:uiPriority w:val="11"/>
    <w:rsid w:val="00D51813"/>
    <w:rPr>
      <w:rFonts w:ascii="Georgia" w:eastAsia="Georgia" w:hAnsi="Georgia" w:cs="Georgia"/>
      <w:i/>
      <w:color w:val="666666"/>
      <w:sz w:val="48"/>
      <w:szCs w:val="48"/>
      <w:lang w:val="en-GB" w:eastAsia="en-US"/>
    </w:rPr>
  </w:style>
  <w:style w:type="character" w:customStyle="1" w:styleId="Title1Carattere">
    <w:name w:val="Title 1 Carattere"/>
    <w:basedOn w:val="DefaultParagraphFont"/>
    <w:locked/>
    <w:rsid w:val="00D51813"/>
    <w:rPr>
      <w:rFonts w:ascii="Times New Roman" w:eastAsia="MS Mincho" w:hAnsi="Times New Roman" w:cs="Times New Roman"/>
      <w:caps/>
      <w:sz w:val="28"/>
      <w:szCs w:val="20"/>
    </w:rPr>
  </w:style>
  <w:style w:type="character" w:customStyle="1" w:styleId="SourceCarattere">
    <w:name w:val="Source Carattere"/>
    <w:basedOn w:val="DefaultParagraphFont"/>
    <w:locked/>
    <w:rsid w:val="00D51813"/>
    <w:rPr>
      <w:rFonts w:ascii="Times New Roman" w:eastAsia="MS Mincho" w:hAnsi="Times New Roman" w:cs="Times New Roman"/>
      <w:b/>
      <w:sz w:val="28"/>
      <w:szCs w:val="20"/>
    </w:rPr>
  </w:style>
  <w:style w:type="table" w:customStyle="1" w:styleId="TableGrid1">
    <w:name w:val="Table Grid1"/>
    <w:basedOn w:val="TableNormal"/>
    <w:next w:val="TableGrid"/>
    <w:rsid w:val="00D51813"/>
    <w:rPr>
      <w:rFonts w:ascii="Calibri" w:eastAsia="Calibri" w:hAnsi="Calibri" w:cs="Calibri"/>
      <w:sz w:val="22"/>
      <w:szCs w:val="22"/>
      <w:lang w:val="en-GB"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eading7Char">
    <w:name w:val="Heading 7 Char"/>
    <w:basedOn w:val="DefaultParagraphFont"/>
    <w:link w:val="Heading7"/>
    <w:uiPriority w:val="9"/>
    <w:rsid w:val="00D51813"/>
    <w:rPr>
      <w:rFonts w:ascii="Times New Roman" w:hAnsi="Times New Roman"/>
      <w:b/>
      <w:sz w:val="24"/>
      <w:lang w:eastAsia="en-US"/>
    </w:rPr>
  </w:style>
  <w:style w:type="character" w:customStyle="1" w:styleId="Heading8Char">
    <w:name w:val="Heading 8 Char"/>
    <w:basedOn w:val="DefaultParagraphFont"/>
    <w:link w:val="Heading8"/>
    <w:uiPriority w:val="9"/>
    <w:rsid w:val="00D51813"/>
    <w:rPr>
      <w:rFonts w:ascii="Times New Roman" w:hAnsi="Times New Roman"/>
      <w:b/>
      <w:sz w:val="24"/>
      <w:lang w:eastAsia="en-US"/>
    </w:rPr>
  </w:style>
  <w:style w:type="character" w:customStyle="1" w:styleId="Heading9Char">
    <w:name w:val="Heading 9 Char"/>
    <w:basedOn w:val="DefaultParagraphFont"/>
    <w:link w:val="Heading9"/>
    <w:uiPriority w:val="9"/>
    <w:rsid w:val="00D51813"/>
    <w:rPr>
      <w:rFonts w:ascii="Times New Roman" w:hAnsi="Times New Roman"/>
      <w:b/>
      <w:sz w:val="24"/>
      <w:lang w:eastAsia="en-US"/>
    </w:rPr>
  </w:style>
  <w:style w:type="numbering" w:customStyle="1" w:styleId="Aucuneliste11">
    <w:name w:val="Aucune liste11"/>
    <w:next w:val="NoList"/>
    <w:semiHidden/>
    <w:rsid w:val="00D51813"/>
  </w:style>
  <w:style w:type="numbering" w:customStyle="1" w:styleId="Aucuneliste21">
    <w:name w:val="Aucune liste21"/>
    <w:next w:val="NoList"/>
    <w:semiHidden/>
    <w:rsid w:val="00D51813"/>
  </w:style>
  <w:style w:type="numbering" w:customStyle="1" w:styleId="Aucuneliste31">
    <w:name w:val="Aucune liste31"/>
    <w:next w:val="NoList"/>
    <w:semiHidden/>
    <w:rsid w:val="00D51813"/>
  </w:style>
  <w:style w:type="table" w:customStyle="1" w:styleId="TableGrid2">
    <w:name w:val="Table Grid2"/>
    <w:basedOn w:val="TableNormal"/>
    <w:next w:val="TableGrid"/>
    <w:rsid w:val="00345885"/>
    <w:pPr>
      <w:tabs>
        <w:tab w:val="left" w:pos="794"/>
        <w:tab w:val="left" w:pos="1191"/>
        <w:tab w:val="left" w:pos="1588"/>
        <w:tab w:val="left" w:pos="1985"/>
      </w:tabs>
      <w:overflowPunct w:val="0"/>
      <w:autoSpaceDE w:val="0"/>
      <w:autoSpaceDN w:val="0"/>
      <w:adjustRightInd w:val="0"/>
      <w:spacing w:before="120"/>
      <w:jc w:val="both"/>
      <w:textAlignment w:val="baseline"/>
    </w:pPr>
    <w:rPr>
      <w:lang w:val="fr-FR" w:eastAsia="fr-FR"/>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Policepardfaut">
    <w:name w:val="Police par défaut"/>
    <w:rsid w:val="00345885"/>
  </w:style>
  <w:style w:type="character" w:styleId="Mention">
    <w:name w:val="Mention"/>
    <w:basedOn w:val="DefaultParagraphFont"/>
    <w:uiPriority w:val="99"/>
    <w:unhideWhenUsed/>
    <w:rsid w:val="00345885"/>
    <w:rPr>
      <w:color w:val="2B579A"/>
      <w:shd w:val="clear" w:color="auto" w:fill="E6E6E6"/>
    </w:rPr>
  </w:style>
  <w:style w:type="paragraph" w:customStyle="1" w:styleId="1">
    <w:name w:val="修订1"/>
    <w:hidden/>
    <w:uiPriority w:val="99"/>
    <w:semiHidden/>
    <w:rsid w:val="00345885"/>
    <w:pPr>
      <w:tabs>
        <w:tab w:val="left" w:pos="1134"/>
        <w:tab w:val="left" w:pos="1871"/>
        <w:tab w:val="left" w:pos="2268"/>
      </w:tabs>
      <w:spacing w:before="120"/>
      <w:jc w:val="both"/>
    </w:pPr>
    <w:rPr>
      <w:rFonts w:ascii="Times New Roman" w:hAnsi="Times New Roman"/>
      <w:sz w:val="24"/>
      <w:szCs w:val="22"/>
      <w:lang w:val="en-GB" w:eastAsia="en-US"/>
    </w:rPr>
  </w:style>
  <w:style w:type="table" w:customStyle="1" w:styleId="41">
    <w:name w:val="无格式表格 41"/>
    <w:basedOn w:val="TableNormal"/>
    <w:uiPriority w:val="44"/>
    <w:rsid w:val="00345885"/>
    <w:pPr>
      <w:tabs>
        <w:tab w:val="left" w:pos="1134"/>
        <w:tab w:val="left" w:pos="1871"/>
        <w:tab w:val="left" w:pos="2268"/>
      </w:tabs>
      <w:spacing w:before="120"/>
      <w:jc w:val="both"/>
    </w:pPr>
    <w:rPr>
      <w:rFonts w:ascii="Calibri" w:eastAsia="Calibri" w:hAnsi="Calibri" w:cs="Arial"/>
      <w:sz w:val="24"/>
      <w:szCs w:val="24"/>
      <w:lang w:val="en-GB" w:eastAsia="en-US"/>
    </w:rPr>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cPr>
    </w:tblStylePr>
    <w:tblStylePr w:type="band1Horz">
      <w:tblPr/>
      <w:tcPr>
        <w:shd w:val="clear" w:color="auto" w:fill="F2F2F2"/>
      </w:tcPr>
    </w:tblStylePr>
  </w:style>
  <w:style w:type="character" w:customStyle="1" w:styleId="ui-provider">
    <w:name w:val="ui-provider"/>
    <w:basedOn w:val="DefaultParagraphFont"/>
    <w:rsid w:val="00F23259"/>
  </w:style>
  <w:style w:type="character" w:customStyle="1" w:styleId="Heading5Char">
    <w:name w:val="Heading 5 Char"/>
    <w:basedOn w:val="DefaultParagraphFont"/>
    <w:link w:val="Heading5"/>
    <w:uiPriority w:val="9"/>
    <w:rsid w:val="00D447B8"/>
    <w:rPr>
      <w:rFonts w:ascii="Times New Roman" w:hAnsi="Times New Roman"/>
      <w:b/>
      <w:sz w:val="24"/>
      <w:lang w:eastAsia="en-US"/>
    </w:rPr>
  </w:style>
  <w:style w:type="character" w:customStyle="1" w:styleId="Heading6Char">
    <w:name w:val="Heading 6 Char"/>
    <w:basedOn w:val="DefaultParagraphFont"/>
    <w:link w:val="Heading6"/>
    <w:uiPriority w:val="9"/>
    <w:rsid w:val="00D447B8"/>
    <w:rPr>
      <w:rFonts w:ascii="Times New Roman" w:hAnsi="Times New Roman"/>
      <w:b/>
      <w:sz w:val="24"/>
      <w:lang w:eastAsia="en-US"/>
    </w:rPr>
  </w:style>
  <w:style w:type="paragraph" w:styleId="Quote">
    <w:name w:val="Quote"/>
    <w:basedOn w:val="Normal"/>
    <w:next w:val="Normal"/>
    <w:link w:val="QuoteChar"/>
    <w:uiPriority w:val="29"/>
    <w:qFormat/>
    <w:rsid w:val="000376A7"/>
    <w:pPr>
      <w:tabs>
        <w:tab w:val="clear" w:pos="1134"/>
        <w:tab w:val="clear" w:pos="1871"/>
        <w:tab w:val="clear" w:pos="2268"/>
      </w:tabs>
      <w:overflowPunct/>
      <w:autoSpaceDE/>
      <w:autoSpaceDN/>
      <w:adjustRightInd/>
      <w:spacing w:before="160" w:after="160" w:line="278" w:lineRule="auto"/>
      <w:jc w:val="center"/>
      <w:textAlignment w:val="auto"/>
    </w:pPr>
    <w:rPr>
      <w:rFonts w:asciiTheme="minorHAnsi" w:eastAsiaTheme="minorHAnsi" w:hAnsiTheme="minorHAnsi" w:cstheme="minorBidi"/>
      <w:i/>
      <w:iCs/>
      <w:color w:val="404040" w:themeColor="text1" w:themeTint="BF"/>
      <w:kern w:val="2"/>
      <w:sz w:val="24"/>
      <w:szCs w:val="24"/>
      <w14:ligatures w14:val="standardContextual"/>
    </w:rPr>
  </w:style>
  <w:style w:type="character" w:customStyle="1" w:styleId="QuoteChar">
    <w:name w:val="Quote Char"/>
    <w:basedOn w:val="DefaultParagraphFont"/>
    <w:link w:val="Quote"/>
    <w:uiPriority w:val="29"/>
    <w:rsid w:val="000376A7"/>
    <w:rPr>
      <w:rFonts w:asciiTheme="minorHAnsi" w:eastAsiaTheme="minorHAnsi" w:hAnsiTheme="minorHAnsi" w:cstheme="minorBidi"/>
      <w:i/>
      <w:iCs/>
      <w:color w:val="404040" w:themeColor="text1" w:themeTint="BF"/>
      <w:kern w:val="2"/>
      <w:sz w:val="24"/>
      <w:szCs w:val="24"/>
      <w:lang w:val="en-GB" w:eastAsia="en-US"/>
      <w14:ligatures w14:val="standardContextual"/>
    </w:rPr>
  </w:style>
  <w:style w:type="character" w:styleId="IntenseEmphasis">
    <w:name w:val="Intense Emphasis"/>
    <w:basedOn w:val="DefaultParagraphFont"/>
    <w:uiPriority w:val="21"/>
    <w:qFormat/>
    <w:rsid w:val="000376A7"/>
    <w:rPr>
      <w:i/>
      <w:iCs/>
      <w:color w:val="365F91" w:themeColor="accent1" w:themeShade="BF"/>
    </w:rPr>
  </w:style>
  <w:style w:type="paragraph" w:styleId="IntenseQuote">
    <w:name w:val="Intense Quote"/>
    <w:basedOn w:val="Normal"/>
    <w:next w:val="Normal"/>
    <w:link w:val="IntenseQuoteChar"/>
    <w:uiPriority w:val="30"/>
    <w:qFormat/>
    <w:rsid w:val="000376A7"/>
    <w:pPr>
      <w:pBdr>
        <w:top w:val="single" w:sz="4" w:space="10" w:color="365F91" w:themeColor="accent1" w:themeShade="BF"/>
        <w:bottom w:val="single" w:sz="4" w:space="10" w:color="365F91" w:themeColor="accent1" w:themeShade="BF"/>
      </w:pBdr>
      <w:tabs>
        <w:tab w:val="clear" w:pos="1134"/>
        <w:tab w:val="clear" w:pos="1871"/>
        <w:tab w:val="clear" w:pos="2268"/>
      </w:tabs>
      <w:overflowPunct/>
      <w:autoSpaceDE/>
      <w:autoSpaceDN/>
      <w:adjustRightInd/>
      <w:spacing w:before="360" w:after="360" w:line="278" w:lineRule="auto"/>
      <w:ind w:left="864" w:right="864"/>
      <w:jc w:val="center"/>
      <w:textAlignment w:val="auto"/>
    </w:pPr>
    <w:rPr>
      <w:rFonts w:asciiTheme="minorHAnsi" w:eastAsiaTheme="minorHAnsi" w:hAnsiTheme="minorHAnsi" w:cstheme="minorBidi"/>
      <w:i/>
      <w:iCs/>
      <w:color w:val="365F91" w:themeColor="accent1" w:themeShade="BF"/>
      <w:kern w:val="2"/>
      <w:sz w:val="24"/>
      <w:szCs w:val="24"/>
      <w14:ligatures w14:val="standardContextual"/>
    </w:rPr>
  </w:style>
  <w:style w:type="character" w:customStyle="1" w:styleId="IntenseQuoteChar">
    <w:name w:val="Intense Quote Char"/>
    <w:basedOn w:val="DefaultParagraphFont"/>
    <w:link w:val="IntenseQuote"/>
    <w:uiPriority w:val="30"/>
    <w:rsid w:val="000376A7"/>
    <w:rPr>
      <w:rFonts w:asciiTheme="minorHAnsi" w:eastAsiaTheme="minorHAnsi" w:hAnsiTheme="minorHAnsi" w:cstheme="minorBidi"/>
      <w:i/>
      <w:iCs/>
      <w:color w:val="365F91" w:themeColor="accent1" w:themeShade="BF"/>
      <w:kern w:val="2"/>
      <w:sz w:val="24"/>
      <w:szCs w:val="24"/>
      <w:lang w:val="en-GB" w:eastAsia="en-US"/>
      <w14:ligatures w14:val="standardContextual"/>
    </w:rPr>
  </w:style>
  <w:style w:type="character" w:styleId="IntenseReference">
    <w:name w:val="Intense Reference"/>
    <w:basedOn w:val="DefaultParagraphFont"/>
    <w:uiPriority w:val="32"/>
    <w:qFormat/>
    <w:rsid w:val="000376A7"/>
    <w:rPr>
      <w:b/>
      <w:bCs/>
      <w:smallCaps/>
      <w:color w:val="365F91" w:themeColor="accent1" w:themeShade="BF"/>
      <w:spacing w:val="5"/>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webSettings>
</file>

<file path=word/_rels/document.xml.rels><?xml version="1.0" encoding="UTF-8" standalone="yes"?>
<Relationships xmlns="http://schemas.openxmlformats.org/package/2006/relationships"><Relationship Id="rId117" Type="http://schemas.openxmlformats.org/officeDocument/2006/relationships/image" Target="media/image52.png"/><Relationship Id="rId21" Type="http://schemas.openxmlformats.org/officeDocument/2006/relationships/header" Target="header4.xml"/><Relationship Id="rId42" Type="http://schemas.openxmlformats.org/officeDocument/2006/relationships/hyperlink" Target="https://goosocean.org/" TargetMode="External"/><Relationship Id="rId63" Type="http://schemas.openxmlformats.org/officeDocument/2006/relationships/hyperlink" Target="https://oscar.wmo.int/surface/" TargetMode="External"/><Relationship Id="rId84" Type="http://schemas.openxmlformats.org/officeDocument/2006/relationships/image" Target="media/image25.png"/><Relationship Id="rId138" Type="http://schemas.openxmlformats.org/officeDocument/2006/relationships/oleObject" Target="embeddings/oleObject2.bin"/><Relationship Id="rId159" Type="http://schemas.openxmlformats.org/officeDocument/2006/relationships/hyperlink" Target="https://doi.org/10.1029/2018SW002119" TargetMode="External"/><Relationship Id="rId170" Type="http://schemas.openxmlformats.org/officeDocument/2006/relationships/theme" Target="theme/theme1.xml"/><Relationship Id="rId107" Type="http://schemas.openxmlformats.org/officeDocument/2006/relationships/hyperlink" Target="https://link.springer.com/book/10.1007/978-3-030-52171-4" TargetMode="External"/><Relationship Id="rId11" Type="http://schemas.openxmlformats.org/officeDocument/2006/relationships/image" Target="media/image1.jpeg"/><Relationship Id="rId32" Type="http://schemas.openxmlformats.org/officeDocument/2006/relationships/hyperlink" Target="https://cgms-info.org/" TargetMode="External"/><Relationship Id="rId53" Type="http://schemas.openxmlformats.org/officeDocument/2006/relationships/hyperlink" Target="https://gcos.wmo.int/" TargetMode="External"/><Relationship Id="rId74" Type="http://schemas.openxmlformats.org/officeDocument/2006/relationships/hyperlink" Target="https://oscar.wmo.int/surface/" TargetMode="External"/><Relationship Id="rId128" Type="http://schemas.openxmlformats.org/officeDocument/2006/relationships/image" Target="media/image62.png"/><Relationship Id="rId149" Type="http://schemas.openxmlformats.org/officeDocument/2006/relationships/image" Target="media/image78.jpeg"/><Relationship Id="rId5" Type="http://schemas.openxmlformats.org/officeDocument/2006/relationships/numbering" Target="numbering.xml"/><Relationship Id="rId95" Type="http://schemas.openxmlformats.org/officeDocument/2006/relationships/image" Target="media/image36.png"/><Relationship Id="rId160" Type="http://schemas.openxmlformats.org/officeDocument/2006/relationships/hyperlink" Target="https://doi.org/10.3390/rs15082157" TargetMode="External"/><Relationship Id="rId22" Type="http://schemas.openxmlformats.org/officeDocument/2006/relationships/footer" Target="footer4.xml"/><Relationship Id="rId43" Type="http://schemas.openxmlformats.org/officeDocument/2006/relationships/hyperlink" Target="https://library.wmo.int/records/item/55063-manual-on-the-wmo-integrated-global-observing-system-wmo-no-1160?offset=42" TargetMode="External"/><Relationship Id="rId64" Type="http://schemas.openxmlformats.org/officeDocument/2006/relationships/image" Target="media/image12.png"/><Relationship Id="rId118" Type="http://schemas.openxmlformats.org/officeDocument/2006/relationships/image" Target="media/image53.wmf"/><Relationship Id="rId139" Type="http://schemas.openxmlformats.org/officeDocument/2006/relationships/image" Target="media/image72.png"/><Relationship Id="rId85" Type="http://schemas.openxmlformats.org/officeDocument/2006/relationships/image" Target="media/image26.png"/><Relationship Id="rId150" Type="http://schemas.openxmlformats.org/officeDocument/2006/relationships/image" Target="media/image79.png"/><Relationship Id="rId12" Type="http://schemas.openxmlformats.org/officeDocument/2006/relationships/image" Target="media/image2.png"/><Relationship Id="rId33" Type="http://schemas.openxmlformats.org/officeDocument/2006/relationships/image" Target="media/image6.jpeg"/><Relationship Id="rId108" Type="http://schemas.openxmlformats.org/officeDocument/2006/relationships/hyperlink" Target="https://www.cambridge.org/core/books/atmospheric-radar/49A1C21C0631CDE6AA5CA95AA91C39E5" TargetMode="External"/><Relationship Id="rId129" Type="http://schemas.openxmlformats.org/officeDocument/2006/relationships/image" Target="media/image63.jpeg"/><Relationship Id="rId54" Type="http://schemas.openxmlformats.org/officeDocument/2006/relationships/hyperlink" Target="https://goosocean.org/" TargetMode="External"/><Relationship Id="rId70" Type="http://schemas.openxmlformats.org/officeDocument/2006/relationships/image" Target="media/image18.png"/><Relationship Id="rId75" Type="http://schemas.openxmlformats.org/officeDocument/2006/relationships/hyperlink" Target="https://library.wmo.int/records/item/55696-guide-to-the-wmo-integrated-global-observing-system?offset=4" TargetMode="External"/><Relationship Id="rId91" Type="http://schemas.openxmlformats.org/officeDocument/2006/relationships/image" Target="media/image32.png"/><Relationship Id="rId96" Type="http://schemas.openxmlformats.org/officeDocument/2006/relationships/image" Target="media/image37.jpeg"/><Relationship Id="rId140" Type="http://schemas.openxmlformats.org/officeDocument/2006/relationships/image" Target="media/image73.png"/><Relationship Id="rId145" Type="http://schemas.openxmlformats.org/officeDocument/2006/relationships/header" Target="header18.xml"/><Relationship Id="rId161" Type="http://schemas.openxmlformats.org/officeDocument/2006/relationships/hyperlink" Target="https://doi.org/10.1029/2004JD004549" TargetMode="External"/><Relationship Id="rId166" Type="http://schemas.openxmlformats.org/officeDocument/2006/relationships/header" Target="header20.xml"/><Relationship Id="rId1" Type="http://schemas.openxmlformats.org/officeDocument/2006/relationships/customXml" Target="../customXml/item1.xml"/><Relationship Id="rId6" Type="http://schemas.openxmlformats.org/officeDocument/2006/relationships/styles" Target="styles.xml"/><Relationship Id="rId23" Type="http://schemas.openxmlformats.org/officeDocument/2006/relationships/header" Target="header5.xml"/><Relationship Id="rId28" Type="http://schemas.openxmlformats.org/officeDocument/2006/relationships/header" Target="header8.xml"/><Relationship Id="rId49" Type="http://schemas.openxmlformats.org/officeDocument/2006/relationships/hyperlink" Target="https://community.wmo.int/en/activity-areas/wmo-hydrological-observing-system-whos" TargetMode="External"/><Relationship Id="rId114" Type="http://schemas.openxmlformats.org/officeDocument/2006/relationships/image" Target="media/image49.png"/><Relationship Id="rId119" Type="http://schemas.openxmlformats.org/officeDocument/2006/relationships/oleObject" Target="embeddings/oleObject1.bin"/><Relationship Id="rId44" Type="http://schemas.openxmlformats.org/officeDocument/2006/relationships/hyperlink" Target="https://community.wmo.int/en/activity-areas/WIGOS" TargetMode="External"/><Relationship Id="rId60" Type="http://schemas.openxmlformats.org/officeDocument/2006/relationships/image" Target="media/image10.jpeg"/><Relationship Id="rId65" Type="http://schemas.openxmlformats.org/officeDocument/2006/relationships/image" Target="media/image13.png"/><Relationship Id="rId81" Type="http://schemas.openxmlformats.org/officeDocument/2006/relationships/image" Target="media/image22.png"/><Relationship Id="rId86" Type="http://schemas.openxmlformats.org/officeDocument/2006/relationships/image" Target="media/image27.png"/><Relationship Id="rId130" Type="http://schemas.openxmlformats.org/officeDocument/2006/relationships/image" Target="media/image64.png"/><Relationship Id="rId135" Type="http://schemas.openxmlformats.org/officeDocument/2006/relationships/image" Target="media/image69.png"/><Relationship Id="rId151" Type="http://schemas.openxmlformats.org/officeDocument/2006/relationships/hyperlink" Target="https://library.wmo.int/records/item/68661-guide-to-instruments-and-methods-of-observation?offset=3" TargetMode="External"/><Relationship Id="rId156" Type="http://schemas.openxmlformats.org/officeDocument/2006/relationships/hyperlink" Target="https://doi.org/10.1016/j.atmosres.2019.104624" TargetMode="External"/><Relationship Id="rId13" Type="http://schemas.openxmlformats.org/officeDocument/2006/relationships/image" Target="media/image3.png"/><Relationship Id="rId18" Type="http://schemas.openxmlformats.org/officeDocument/2006/relationships/header" Target="header3.xml"/><Relationship Id="rId39" Type="http://schemas.openxmlformats.org/officeDocument/2006/relationships/hyperlink" Target="https://community.wmo.int/en/activity-areas/wmo-hydrological-observing-system-whos" TargetMode="External"/><Relationship Id="rId109" Type="http://schemas.openxmlformats.org/officeDocument/2006/relationships/hyperlink" Target="https://link.springer.com/book/10.1007/978-4-431-54334-3" TargetMode="External"/><Relationship Id="rId34" Type="http://schemas.openxmlformats.org/officeDocument/2006/relationships/hyperlink" Target="https://space.oscar.wmo.int/spacecapabilities" TargetMode="External"/><Relationship Id="rId50" Type="http://schemas.openxmlformats.org/officeDocument/2006/relationships/hyperlink" Target="https://ceos.org/" TargetMode="External"/><Relationship Id="rId55" Type="http://schemas.openxmlformats.org/officeDocument/2006/relationships/header" Target="header10.xml"/><Relationship Id="rId76" Type="http://schemas.openxmlformats.org/officeDocument/2006/relationships/hyperlink" Target="https://library.wmo.int/records/item/68808-report-of-wmo-s-2022-upper-air-instrument-intercomparison-campaign?offset=1" TargetMode="External"/><Relationship Id="rId97" Type="http://schemas.openxmlformats.org/officeDocument/2006/relationships/image" Target="media/image38.png"/><Relationship Id="rId104" Type="http://schemas.openxmlformats.org/officeDocument/2006/relationships/image" Target="media/image45.png"/><Relationship Id="rId120" Type="http://schemas.openxmlformats.org/officeDocument/2006/relationships/image" Target="media/image54.png"/><Relationship Id="rId125" Type="http://schemas.openxmlformats.org/officeDocument/2006/relationships/image" Target="media/image59.png"/><Relationship Id="rId141" Type="http://schemas.openxmlformats.org/officeDocument/2006/relationships/image" Target="media/image74.png"/><Relationship Id="rId146" Type="http://schemas.openxmlformats.org/officeDocument/2006/relationships/hyperlink" Target="https://eur01.safelinks.protection.outlook.com/?url=https%3A%2F%2Fwww.itu.int%2Fen%2FITU-D%2FEmergency-Telecommunications%2FPages%2FEarly-Warnings-for-All-Initiative.aspx%23gsc.tab%3D0&amp;data=05%7C02%7Ckirsty.mcbeath%40metoffice.gov.uk%7C276d765220c74097d02f08dc8704a7bc%7C17f1816120d7474687fd50fe3e3b6619%7C0%7C0%7C638533701552446104%7CUnknown%7CTWFpbGZsb3d8eyJWIjoiMC4wLjAwMDAiLCJQIjoiV2luMzIiLCJBTiI6Ik1haWwiLCJXVCI6Mn0%3D%7C0%7C%7C%7C&amp;sdata=Qw%2BXZdu0dfU4GVtMiiEkrN3TQHvIrL0Vw22l9ShFrXA%3D&amp;reserved=0" TargetMode="External"/><Relationship Id="rId167" Type="http://schemas.openxmlformats.org/officeDocument/2006/relationships/header" Target="header21.xml"/><Relationship Id="rId7" Type="http://schemas.openxmlformats.org/officeDocument/2006/relationships/settings" Target="settings.xml"/><Relationship Id="rId71" Type="http://schemas.openxmlformats.org/officeDocument/2006/relationships/image" Target="media/image19.png"/><Relationship Id="rId92" Type="http://schemas.openxmlformats.org/officeDocument/2006/relationships/image" Target="media/image33.png"/><Relationship Id="rId162" Type="http://schemas.openxmlformats.org/officeDocument/2006/relationships/hyperlink" Target="https://doi.org/10.1175/BAMS-D-24-0050.1" TargetMode="External"/><Relationship Id="rId2" Type="http://schemas.openxmlformats.org/officeDocument/2006/relationships/customXml" Target="../customXml/item2.xml"/><Relationship Id="rId29" Type="http://schemas.openxmlformats.org/officeDocument/2006/relationships/header" Target="header9.xml"/><Relationship Id="rId24" Type="http://schemas.openxmlformats.org/officeDocument/2006/relationships/footer" Target="footer5.xml"/><Relationship Id="rId40" Type="http://schemas.openxmlformats.org/officeDocument/2006/relationships/hyperlink" Target="https://community.wmo.int/en/activity-areas/global-cryosphere-watch-gcw" TargetMode="External"/><Relationship Id="rId45" Type="http://schemas.openxmlformats.org/officeDocument/2006/relationships/hyperlink" Target="https://cgms-info.org/" TargetMode="External"/><Relationship Id="rId66" Type="http://schemas.openxmlformats.org/officeDocument/2006/relationships/image" Target="media/image14.jpeg"/><Relationship Id="rId87" Type="http://schemas.openxmlformats.org/officeDocument/2006/relationships/image" Target="media/image28.png"/><Relationship Id="rId110" Type="http://schemas.openxmlformats.org/officeDocument/2006/relationships/header" Target="header14.xml"/><Relationship Id="rId115" Type="http://schemas.openxmlformats.org/officeDocument/2006/relationships/image" Target="media/image50.png"/><Relationship Id="rId131" Type="http://schemas.openxmlformats.org/officeDocument/2006/relationships/image" Target="media/image65.png"/><Relationship Id="rId136" Type="http://schemas.openxmlformats.org/officeDocument/2006/relationships/image" Target="media/image70.png"/><Relationship Id="rId157" Type="http://schemas.openxmlformats.org/officeDocument/2006/relationships/hyperlink" Target="https://doi.org/10.1002/wat2.1337" TargetMode="External"/><Relationship Id="rId61" Type="http://schemas.openxmlformats.org/officeDocument/2006/relationships/image" Target="media/image11.png"/><Relationship Id="rId82" Type="http://schemas.openxmlformats.org/officeDocument/2006/relationships/image" Target="media/image23.png"/><Relationship Id="rId152" Type="http://schemas.openxmlformats.org/officeDocument/2006/relationships/hyperlink" Target="https://library.wmo.int/records/item/66308-global-demonstration-campaign-for-evaluating-the-use-of-uncrewed-aircraft-systems-in-operational-meteorology-white-paper" TargetMode="External"/><Relationship Id="rId19" Type="http://schemas.openxmlformats.org/officeDocument/2006/relationships/footer" Target="footer3.xml"/><Relationship Id="rId14" Type="http://schemas.openxmlformats.org/officeDocument/2006/relationships/header" Target="header1.xml"/><Relationship Id="rId30" Type="http://schemas.openxmlformats.org/officeDocument/2006/relationships/image" Target="media/image4.png"/><Relationship Id="rId35" Type="http://schemas.openxmlformats.org/officeDocument/2006/relationships/hyperlink" Target="https://www.itu.int/pub/R-HDB-65" TargetMode="External"/><Relationship Id="rId56" Type="http://schemas.openxmlformats.org/officeDocument/2006/relationships/header" Target="header11.xml"/><Relationship Id="rId77" Type="http://schemas.openxmlformats.org/officeDocument/2006/relationships/hyperlink" Target="https://www.itu.int/rec/R-REC-RS.1165/en" TargetMode="External"/><Relationship Id="rId100" Type="http://schemas.openxmlformats.org/officeDocument/2006/relationships/image" Target="media/image41.png"/><Relationship Id="rId105" Type="http://schemas.openxmlformats.org/officeDocument/2006/relationships/image" Target="media/image46.png"/><Relationship Id="rId126" Type="http://schemas.openxmlformats.org/officeDocument/2006/relationships/image" Target="media/image60.png"/><Relationship Id="rId147" Type="http://schemas.openxmlformats.org/officeDocument/2006/relationships/image" Target="media/image76.png"/><Relationship Id="rId168" Type="http://schemas.openxmlformats.org/officeDocument/2006/relationships/header" Target="header22.xml"/><Relationship Id="rId8" Type="http://schemas.openxmlformats.org/officeDocument/2006/relationships/webSettings" Target="webSettings.xml"/><Relationship Id="rId51" Type="http://schemas.openxmlformats.org/officeDocument/2006/relationships/hyperlink" Target="https://ceos.org/ourwork/virtual-constellations/acc/" TargetMode="External"/><Relationship Id="rId72" Type="http://schemas.openxmlformats.org/officeDocument/2006/relationships/hyperlink" Target="https://library.wmo.int/records/item/68695-guide-to-instruments-and-methods-of-observation?language_id=13&amp;back=&amp;offset=" TargetMode="External"/><Relationship Id="rId93" Type="http://schemas.openxmlformats.org/officeDocument/2006/relationships/image" Target="media/image34.png"/><Relationship Id="rId98" Type="http://schemas.openxmlformats.org/officeDocument/2006/relationships/image" Target="media/image39.png"/><Relationship Id="rId121" Type="http://schemas.openxmlformats.org/officeDocument/2006/relationships/image" Target="media/image55.png"/><Relationship Id="rId142" Type="http://schemas.openxmlformats.org/officeDocument/2006/relationships/header" Target="header16.xml"/><Relationship Id="rId163" Type="http://schemas.openxmlformats.org/officeDocument/2006/relationships/hyperlink" Target="https://doi.org/10.1016/j.rinp.2014.12.006" TargetMode="External"/><Relationship Id="rId3" Type="http://schemas.openxmlformats.org/officeDocument/2006/relationships/customXml" Target="../customXml/item3.xml"/><Relationship Id="rId25" Type="http://schemas.openxmlformats.org/officeDocument/2006/relationships/header" Target="header6.xml"/><Relationship Id="rId46" Type="http://schemas.openxmlformats.org/officeDocument/2006/relationships/hyperlink" Target="https://space.oscar.wmo.int/spacecapabilities" TargetMode="External"/><Relationship Id="rId67" Type="http://schemas.openxmlformats.org/officeDocument/2006/relationships/image" Target="media/image15.jpeg"/><Relationship Id="rId116" Type="http://schemas.openxmlformats.org/officeDocument/2006/relationships/image" Target="media/image51.png"/><Relationship Id="rId137" Type="http://schemas.openxmlformats.org/officeDocument/2006/relationships/image" Target="media/image71.wmf"/><Relationship Id="rId158" Type="http://schemas.openxmlformats.org/officeDocument/2006/relationships/hyperlink" Target="https://doi.org/10.3390/s21175872" TargetMode="External"/><Relationship Id="rId20" Type="http://schemas.openxmlformats.org/officeDocument/2006/relationships/hyperlink" Target="mailto:publications@wmo.int" TargetMode="External"/><Relationship Id="rId41" Type="http://schemas.openxmlformats.org/officeDocument/2006/relationships/hyperlink" Target="https://goosocean.org/" TargetMode="External"/><Relationship Id="rId62" Type="http://schemas.openxmlformats.org/officeDocument/2006/relationships/header" Target="header12.xml"/><Relationship Id="rId83" Type="http://schemas.openxmlformats.org/officeDocument/2006/relationships/image" Target="media/image24.png"/><Relationship Id="rId88" Type="http://schemas.openxmlformats.org/officeDocument/2006/relationships/image" Target="media/image29.png"/><Relationship Id="rId111" Type="http://schemas.openxmlformats.org/officeDocument/2006/relationships/header" Target="header15.xml"/><Relationship Id="rId132" Type="http://schemas.openxmlformats.org/officeDocument/2006/relationships/image" Target="media/image66.png"/><Relationship Id="rId153" Type="http://schemas.openxmlformats.org/officeDocument/2006/relationships/hyperlink" Target="https://doi.org/10.5194/amt-4-1077-2011" TargetMode="External"/><Relationship Id="rId15" Type="http://schemas.openxmlformats.org/officeDocument/2006/relationships/header" Target="header2.xml"/><Relationship Id="rId36" Type="http://schemas.openxmlformats.org/officeDocument/2006/relationships/hyperlink" Target="https://community.wmo.int/en/activity-areas/gaw" TargetMode="External"/><Relationship Id="rId57" Type="http://schemas.openxmlformats.org/officeDocument/2006/relationships/image" Target="media/image7.png"/><Relationship Id="rId106" Type="http://schemas.openxmlformats.org/officeDocument/2006/relationships/hyperlink" Target="http://www.jma.go.jp/jma/indexe.html" TargetMode="External"/><Relationship Id="rId127" Type="http://schemas.openxmlformats.org/officeDocument/2006/relationships/image" Target="media/image61.png"/><Relationship Id="rId10" Type="http://schemas.openxmlformats.org/officeDocument/2006/relationships/endnotes" Target="endnotes.xml"/><Relationship Id="rId31" Type="http://schemas.openxmlformats.org/officeDocument/2006/relationships/image" Target="media/image5.jpeg"/><Relationship Id="rId52" Type="http://schemas.openxmlformats.org/officeDocument/2006/relationships/hyperlink" Target="https://community.wmo.int/en/activity-areas/global-cryosphere-watch-gcw" TargetMode="External"/><Relationship Id="rId73" Type="http://schemas.openxmlformats.org/officeDocument/2006/relationships/hyperlink" Target="https://library.wmo.int/records/item/55063-manual-on-the-wmo-integrated-global-observing-system-wmo-no-1160?offset=42" TargetMode="External"/><Relationship Id="rId78" Type="http://schemas.openxmlformats.org/officeDocument/2006/relationships/header" Target="header13.xml"/><Relationship Id="rId94" Type="http://schemas.openxmlformats.org/officeDocument/2006/relationships/image" Target="media/image35.png"/><Relationship Id="rId99" Type="http://schemas.openxmlformats.org/officeDocument/2006/relationships/image" Target="media/image40.png"/><Relationship Id="rId101" Type="http://schemas.openxmlformats.org/officeDocument/2006/relationships/image" Target="media/image42.png"/><Relationship Id="rId122" Type="http://schemas.openxmlformats.org/officeDocument/2006/relationships/image" Target="media/image56.png"/><Relationship Id="rId143" Type="http://schemas.openxmlformats.org/officeDocument/2006/relationships/header" Target="header17.xml"/><Relationship Id="rId148" Type="http://schemas.openxmlformats.org/officeDocument/2006/relationships/image" Target="media/image77.jpeg"/><Relationship Id="rId164" Type="http://schemas.openxmlformats.org/officeDocument/2006/relationships/hyperlink" Target="https://doi.org/10.1002/2014SW001133" TargetMode="External"/><Relationship Id="rId16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footnotes" Target="footnotes.xml"/><Relationship Id="rId26" Type="http://schemas.openxmlformats.org/officeDocument/2006/relationships/footer" Target="footer6.xml"/><Relationship Id="rId47" Type="http://schemas.openxmlformats.org/officeDocument/2006/relationships/hyperlink" Target="https://www.itu.int/pub/R-HDB-65-2023" TargetMode="External"/><Relationship Id="rId68" Type="http://schemas.openxmlformats.org/officeDocument/2006/relationships/image" Target="media/image16.jpeg"/><Relationship Id="rId89" Type="http://schemas.openxmlformats.org/officeDocument/2006/relationships/image" Target="media/image30.png"/><Relationship Id="rId112" Type="http://schemas.openxmlformats.org/officeDocument/2006/relationships/image" Target="media/image47.png"/><Relationship Id="rId133" Type="http://schemas.openxmlformats.org/officeDocument/2006/relationships/image" Target="media/image67.png"/><Relationship Id="rId154" Type="http://schemas.openxmlformats.org/officeDocument/2006/relationships/hyperlink" Target="https://doi.org/10.5194/amt-16-3739-2023" TargetMode="External"/><Relationship Id="rId16" Type="http://schemas.openxmlformats.org/officeDocument/2006/relationships/footer" Target="footer1.xml"/><Relationship Id="rId37" Type="http://schemas.openxmlformats.org/officeDocument/2006/relationships/hyperlink" Target="https://ceos.org/ourwork/virtual-constellations/acc/" TargetMode="External"/><Relationship Id="rId58" Type="http://schemas.openxmlformats.org/officeDocument/2006/relationships/image" Target="media/image8.png"/><Relationship Id="rId79" Type="http://schemas.openxmlformats.org/officeDocument/2006/relationships/image" Target="media/image20.png"/><Relationship Id="rId102" Type="http://schemas.openxmlformats.org/officeDocument/2006/relationships/image" Target="media/image43.jpeg"/><Relationship Id="rId123" Type="http://schemas.openxmlformats.org/officeDocument/2006/relationships/image" Target="media/image57.png"/><Relationship Id="rId144" Type="http://schemas.openxmlformats.org/officeDocument/2006/relationships/image" Target="media/image75.jpeg"/><Relationship Id="rId90" Type="http://schemas.openxmlformats.org/officeDocument/2006/relationships/image" Target="media/image31.png"/><Relationship Id="rId165" Type="http://schemas.openxmlformats.org/officeDocument/2006/relationships/header" Target="header19.xml"/><Relationship Id="rId27" Type="http://schemas.openxmlformats.org/officeDocument/2006/relationships/header" Target="header7.xml"/><Relationship Id="rId48" Type="http://schemas.openxmlformats.org/officeDocument/2006/relationships/hyperlink" Target="https://community.wmo.int/en/activity-areas/gaw" TargetMode="External"/><Relationship Id="rId69" Type="http://schemas.openxmlformats.org/officeDocument/2006/relationships/image" Target="media/image17.jpeg"/><Relationship Id="rId113" Type="http://schemas.openxmlformats.org/officeDocument/2006/relationships/image" Target="media/image48.png"/><Relationship Id="rId134" Type="http://schemas.openxmlformats.org/officeDocument/2006/relationships/image" Target="media/image68.png"/><Relationship Id="rId80" Type="http://schemas.openxmlformats.org/officeDocument/2006/relationships/image" Target="media/image21.png"/><Relationship Id="rId155" Type="http://schemas.openxmlformats.org/officeDocument/2006/relationships/hyperlink" Target="https://doi.org/10.1029/92JD01517" TargetMode="External"/><Relationship Id="rId17" Type="http://schemas.openxmlformats.org/officeDocument/2006/relationships/footer" Target="footer2.xml"/><Relationship Id="rId38" Type="http://schemas.openxmlformats.org/officeDocument/2006/relationships/hyperlink" Target="https://ceos.org/ourwork/virtual-constellations/acc/" TargetMode="External"/><Relationship Id="rId59" Type="http://schemas.openxmlformats.org/officeDocument/2006/relationships/image" Target="media/image9.png"/><Relationship Id="rId103" Type="http://schemas.openxmlformats.org/officeDocument/2006/relationships/image" Target="media/image44.png"/><Relationship Id="rId124" Type="http://schemas.openxmlformats.org/officeDocument/2006/relationships/image" Target="media/image58.jpe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chamovaa\AppData\Roaming\Microsoft\Templates\PE_BR.dotm"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6A21633CE4D0042A29F9F350940EDD1" ma:contentTypeVersion="2" ma:contentTypeDescription="Create a new document." ma:contentTypeScope="" ma:versionID="6c81693660d9078e6b5df8c3ad9ab059">
  <xsd:schema xmlns:xsd="http://www.w3.org/2001/XMLSchema" xmlns:xs="http://www.w3.org/2001/XMLSchema" xmlns:p="http://schemas.microsoft.com/office/2006/metadata/properties" xmlns:ns2="4c6a61cb-1973-4fc6-92ae-f4d7a4471404" xmlns:ns3="1302922a-1e41-4c82-8201-8b0eeb549b51" targetNamespace="http://schemas.microsoft.com/office/2006/metadata/properties" ma:root="true" ma:fieldsID="49e34e532a6cae690fd20b416d0e6a5b" ns2:_="" ns3:_="">
    <xsd:import namespace="4c6a61cb-1973-4fc6-92ae-f4d7a4471404"/>
    <xsd:import namespace="1302922a-1e41-4c82-8201-8b0eeb549b51"/>
    <xsd:element name="properties">
      <xsd:complexType>
        <xsd:sequence>
          <xsd:element name="documentManagement">
            <xsd:complexType>
              <xsd:all>
                <xsd:element ref="ns2:Comments" minOccurs="0"/>
                <xsd:element ref="ns3: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c6a61cb-1973-4fc6-92ae-f4d7a4471404" elementFormDefault="qualified">
    <xsd:import namespace="http://schemas.microsoft.com/office/2006/documentManagement/types"/>
    <xsd:import namespace="http://schemas.microsoft.com/office/infopath/2007/PartnerControls"/>
    <xsd:element name="Comments" ma:index="8" nillable="true" ma:displayName="Comments" ma:internalName="Comments">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302922a-1e41-4c82-8201-8b0eeb549b51" elementFormDefault="qualified">
    <xsd:import namespace="http://schemas.microsoft.com/office/2006/documentManagement/types"/>
    <xsd:import namespace="http://schemas.microsoft.com/office/infopath/2007/PartnerControls"/>
    <xsd:element name="SharedWithUsers" ma:index="9"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Comments xmlns="4c6a61cb-1973-4fc6-92ae-f4d7a4471404" xsi:nil="true"/>
  </documentManagement>
</p:properti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7DC05A63-BA4F-48C4-809C-5C44CD97405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c6a61cb-1973-4fc6-92ae-f4d7a4471404"/>
    <ds:schemaRef ds:uri="1302922a-1e41-4c82-8201-8b0eeb549b5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0DC9155-52AC-4730-BD46-BFE4C82544A6}">
  <ds:schemaRefs>
    <ds:schemaRef ds:uri="http://schemas.microsoft.com/sharepoint/v3/contenttype/forms"/>
  </ds:schemaRefs>
</ds:datastoreItem>
</file>

<file path=customXml/itemProps3.xml><?xml version="1.0" encoding="utf-8"?>
<ds:datastoreItem xmlns:ds="http://schemas.openxmlformats.org/officeDocument/2006/customXml" ds:itemID="{D54D6D09-8858-407E-B4F9-29B35E901DA0}">
  <ds:schemaRefs>
    <ds:schemaRef ds:uri="http://schemas.microsoft.com/office/2006/metadata/properties"/>
    <ds:schemaRef ds:uri="http://schemas.microsoft.com/office/infopath/2007/PartnerControls"/>
    <ds:schemaRef ds:uri="4c6a61cb-1973-4fc6-92ae-f4d7a4471404"/>
  </ds:schemaRefs>
</ds:datastoreItem>
</file>

<file path=customXml/itemProps4.xml><?xml version="1.0" encoding="utf-8"?>
<ds:datastoreItem xmlns:ds="http://schemas.openxmlformats.org/officeDocument/2006/customXml" ds:itemID="{687AFE0E-1938-49A2-A7F9-517B674A24D8}">
  <ds:schemaRefs>
    <ds:schemaRef ds:uri="http://schemas.openxmlformats.org/officeDocument/2006/bibliography"/>
  </ds:schemaRefs>
</ds:datastoreItem>
</file>

<file path=docMetadata/LabelInfo.xml><?xml version="1.0" encoding="utf-8"?>
<clbl:labelList xmlns:clbl="http://schemas.microsoft.com/office/2020/mipLabelMetadata">
  <clbl:label id="{3976fa30-1907-4356-8241-62ea5e1c0256}" enabled="1" method="Standard" siteId="{9a5cacd0-2bef-4dd7-ac5c-7ebe1f54f495}" removed="0"/>
</clbl:labelList>
</file>

<file path=docProps/app.xml><?xml version="1.0" encoding="utf-8"?>
<Properties xmlns="http://schemas.openxmlformats.org/officeDocument/2006/extended-properties" xmlns:vt="http://schemas.openxmlformats.org/officeDocument/2006/docPropsVTypes">
  <Template>PE_BR.dotm</Template>
  <TotalTime>2918</TotalTime>
  <Pages>164</Pages>
  <Words>52766</Words>
  <Characters>366724</Characters>
  <Application>Microsoft Office Word</Application>
  <DocSecurity>0</DocSecurity>
  <Lines>8149</Lines>
  <Paragraphs>4369</Paragraphs>
  <ScaleCrop>false</ScaleCrop>
  <HeadingPairs>
    <vt:vector size="2" baseType="variant">
      <vt:variant>
        <vt:lpstr>Title</vt:lpstr>
      </vt:variant>
      <vt:variant>
        <vt:i4>1</vt:i4>
      </vt:variant>
    </vt:vector>
  </HeadingPairs>
  <TitlesOfParts>
    <vt:vector size="1" baseType="lpstr">
      <vt:lpstr>Использование радиочастотного спектра в метеорологии: применения в областях погоды, климата, воды и соответствующих областях окружающей среды</vt:lpstr>
    </vt:vector>
  </TitlesOfParts>
  <Company>ITU</Company>
  <LinksUpToDate>false</LinksUpToDate>
  <CharactersWithSpaces>415121</CharactersWithSpaces>
  <SharedDoc>false</SharedDoc>
  <HLinks>
    <vt:vector size="564" baseType="variant">
      <vt:variant>
        <vt:i4>5373978</vt:i4>
      </vt:variant>
      <vt:variant>
        <vt:i4>426</vt:i4>
      </vt:variant>
      <vt:variant>
        <vt:i4>0</vt:i4>
      </vt:variant>
      <vt:variant>
        <vt:i4>5</vt:i4>
      </vt:variant>
      <vt:variant>
        <vt:lpwstr>https://doi.org/10.1002/2014SW001133</vt:lpwstr>
      </vt:variant>
      <vt:variant>
        <vt:lpwstr/>
      </vt:variant>
      <vt:variant>
        <vt:i4>3932207</vt:i4>
      </vt:variant>
      <vt:variant>
        <vt:i4>423</vt:i4>
      </vt:variant>
      <vt:variant>
        <vt:i4>0</vt:i4>
      </vt:variant>
      <vt:variant>
        <vt:i4>5</vt:i4>
      </vt:variant>
      <vt:variant>
        <vt:lpwstr>https://doi.org/10.1016/j.rinp.2014.12.006</vt:lpwstr>
      </vt:variant>
      <vt:variant>
        <vt:lpwstr/>
      </vt:variant>
      <vt:variant>
        <vt:i4>4980814</vt:i4>
      </vt:variant>
      <vt:variant>
        <vt:i4>420</vt:i4>
      </vt:variant>
      <vt:variant>
        <vt:i4>0</vt:i4>
      </vt:variant>
      <vt:variant>
        <vt:i4>5</vt:i4>
      </vt:variant>
      <vt:variant>
        <vt:lpwstr>https://doi.org/10.1175/BAMS-D-24-0050.1</vt:lpwstr>
      </vt:variant>
      <vt:variant>
        <vt:lpwstr/>
      </vt:variant>
      <vt:variant>
        <vt:i4>5046283</vt:i4>
      </vt:variant>
      <vt:variant>
        <vt:i4>417</vt:i4>
      </vt:variant>
      <vt:variant>
        <vt:i4>0</vt:i4>
      </vt:variant>
      <vt:variant>
        <vt:i4>5</vt:i4>
      </vt:variant>
      <vt:variant>
        <vt:lpwstr>https://doi.org/10.1029/2004JD004549</vt:lpwstr>
      </vt:variant>
      <vt:variant>
        <vt:lpwstr/>
      </vt:variant>
      <vt:variant>
        <vt:i4>6291501</vt:i4>
      </vt:variant>
      <vt:variant>
        <vt:i4>414</vt:i4>
      </vt:variant>
      <vt:variant>
        <vt:i4>0</vt:i4>
      </vt:variant>
      <vt:variant>
        <vt:i4>5</vt:i4>
      </vt:variant>
      <vt:variant>
        <vt:lpwstr>https://doi.org/10.3390/rs15082157</vt:lpwstr>
      </vt:variant>
      <vt:variant>
        <vt:lpwstr/>
      </vt:variant>
      <vt:variant>
        <vt:i4>5636112</vt:i4>
      </vt:variant>
      <vt:variant>
        <vt:i4>411</vt:i4>
      </vt:variant>
      <vt:variant>
        <vt:i4>0</vt:i4>
      </vt:variant>
      <vt:variant>
        <vt:i4>5</vt:i4>
      </vt:variant>
      <vt:variant>
        <vt:lpwstr>https://doi.org/10.1029/2018SW002119</vt:lpwstr>
      </vt:variant>
      <vt:variant>
        <vt:lpwstr/>
      </vt:variant>
      <vt:variant>
        <vt:i4>1638420</vt:i4>
      </vt:variant>
      <vt:variant>
        <vt:i4>408</vt:i4>
      </vt:variant>
      <vt:variant>
        <vt:i4>0</vt:i4>
      </vt:variant>
      <vt:variant>
        <vt:i4>5</vt:i4>
      </vt:variant>
      <vt:variant>
        <vt:lpwstr>https://doi.org/10.3390/s21175872</vt:lpwstr>
      </vt:variant>
      <vt:variant>
        <vt:lpwstr/>
      </vt:variant>
      <vt:variant>
        <vt:i4>4325446</vt:i4>
      </vt:variant>
      <vt:variant>
        <vt:i4>405</vt:i4>
      </vt:variant>
      <vt:variant>
        <vt:i4>0</vt:i4>
      </vt:variant>
      <vt:variant>
        <vt:i4>5</vt:i4>
      </vt:variant>
      <vt:variant>
        <vt:lpwstr>https://doi.org/10.1002/wat2.1337</vt:lpwstr>
      </vt:variant>
      <vt:variant>
        <vt:lpwstr/>
      </vt:variant>
      <vt:variant>
        <vt:i4>3735612</vt:i4>
      </vt:variant>
      <vt:variant>
        <vt:i4>402</vt:i4>
      </vt:variant>
      <vt:variant>
        <vt:i4>0</vt:i4>
      </vt:variant>
      <vt:variant>
        <vt:i4>5</vt:i4>
      </vt:variant>
      <vt:variant>
        <vt:lpwstr>https://doi.org/10.1016/j.atmosres.2019.104624</vt:lpwstr>
      </vt:variant>
      <vt:variant>
        <vt:lpwstr/>
      </vt:variant>
      <vt:variant>
        <vt:i4>4653061</vt:i4>
      </vt:variant>
      <vt:variant>
        <vt:i4>399</vt:i4>
      </vt:variant>
      <vt:variant>
        <vt:i4>0</vt:i4>
      </vt:variant>
      <vt:variant>
        <vt:i4>5</vt:i4>
      </vt:variant>
      <vt:variant>
        <vt:lpwstr>https://doi.org/10.1029/92JD01517</vt:lpwstr>
      </vt:variant>
      <vt:variant>
        <vt:lpwstr/>
      </vt:variant>
      <vt:variant>
        <vt:i4>4587608</vt:i4>
      </vt:variant>
      <vt:variant>
        <vt:i4>396</vt:i4>
      </vt:variant>
      <vt:variant>
        <vt:i4>0</vt:i4>
      </vt:variant>
      <vt:variant>
        <vt:i4>5</vt:i4>
      </vt:variant>
      <vt:variant>
        <vt:lpwstr>https://doi.org/10.5194/amt-16-3739-2023</vt:lpwstr>
      </vt:variant>
      <vt:variant>
        <vt:lpwstr/>
      </vt:variant>
      <vt:variant>
        <vt:i4>7798885</vt:i4>
      </vt:variant>
      <vt:variant>
        <vt:i4>393</vt:i4>
      </vt:variant>
      <vt:variant>
        <vt:i4>0</vt:i4>
      </vt:variant>
      <vt:variant>
        <vt:i4>5</vt:i4>
      </vt:variant>
      <vt:variant>
        <vt:lpwstr>https://doi.org/10.5194/amt-4-1077-2011</vt:lpwstr>
      </vt:variant>
      <vt:variant>
        <vt:lpwstr/>
      </vt:variant>
      <vt:variant>
        <vt:i4>3342463</vt:i4>
      </vt:variant>
      <vt:variant>
        <vt:i4>390</vt:i4>
      </vt:variant>
      <vt:variant>
        <vt:i4>0</vt:i4>
      </vt:variant>
      <vt:variant>
        <vt:i4>5</vt:i4>
      </vt:variant>
      <vt:variant>
        <vt:lpwstr>https://library.wmo.int/records/item/66308-global-demonstration-campaign-for-evaluating-the-use-of-uncrewed-aircraft-systems-in-operational-meteorology-white-paper</vt:lpwstr>
      </vt:variant>
      <vt:variant>
        <vt:lpwstr/>
      </vt:variant>
      <vt:variant>
        <vt:i4>6553726</vt:i4>
      </vt:variant>
      <vt:variant>
        <vt:i4>387</vt:i4>
      </vt:variant>
      <vt:variant>
        <vt:i4>0</vt:i4>
      </vt:variant>
      <vt:variant>
        <vt:i4>5</vt:i4>
      </vt:variant>
      <vt:variant>
        <vt:lpwstr>https://library.wmo.int/records/item/68661-guide-to-instruments-and-methods-of-observation?offset=3</vt:lpwstr>
      </vt:variant>
      <vt:variant>
        <vt:lpwstr/>
      </vt:variant>
      <vt:variant>
        <vt:i4>3670124</vt:i4>
      </vt:variant>
      <vt:variant>
        <vt:i4>384</vt:i4>
      </vt:variant>
      <vt:variant>
        <vt:i4>0</vt:i4>
      </vt:variant>
      <vt:variant>
        <vt:i4>5</vt:i4>
      </vt:variant>
      <vt:variant>
        <vt:lpwstr>https://eur01.safelinks.protection.outlook.com/?url=https%3A%2F%2Fwww.itu.int%2Fen%2FITU-D%2FEmergency-Telecommunications%2FPages%2FEarly-Warnings-for-All-Initiative.aspx%23gsc.tab%3D0&amp;data=05%7C02%7Ckirsty.mcbeath%40metoffice.gov.uk%7C276d765220c74097d02f08dc8704a7bc%7C17f1816120d7474687fd50fe3e3b6619%7C0%7C0%7C638533701552446104%7CUnknown%7CTWFpbGZsb3d8eyJWIjoiMC4wLjAwMDAiLCJQIjoiV2luMzIiLCJBTiI6Ik1haWwiLCJXVCI6Mn0%3D%7C0%7C%7C%7C&amp;sdata=Qw%2BXZdu0dfU4GVtMiiEkrN3TQHvIrL0Vw22l9ShFrXA%3D&amp;reserved=0</vt:lpwstr>
      </vt:variant>
      <vt:variant>
        <vt:lpwstr/>
      </vt:variant>
      <vt:variant>
        <vt:i4>5898321</vt:i4>
      </vt:variant>
      <vt:variant>
        <vt:i4>372</vt:i4>
      </vt:variant>
      <vt:variant>
        <vt:i4>0</vt:i4>
      </vt:variant>
      <vt:variant>
        <vt:i4>5</vt:i4>
      </vt:variant>
      <vt:variant>
        <vt:lpwstr>https://link.springer.com/book/10.1007/978-4-431-54334-3</vt:lpwstr>
      </vt:variant>
      <vt:variant>
        <vt:lpwstr/>
      </vt:variant>
      <vt:variant>
        <vt:i4>2359408</vt:i4>
      </vt:variant>
      <vt:variant>
        <vt:i4>369</vt:i4>
      </vt:variant>
      <vt:variant>
        <vt:i4>0</vt:i4>
      </vt:variant>
      <vt:variant>
        <vt:i4>5</vt:i4>
      </vt:variant>
      <vt:variant>
        <vt:lpwstr>https://www.cambridge.org/core/books/atmospheric-radar/49A1C21C0631CDE6AA5CA95AA91C39E5</vt:lpwstr>
      </vt:variant>
      <vt:variant>
        <vt:lpwstr/>
      </vt:variant>
      <vt:variant>
        <vt:i4>5767251</vt:i4>
      </vt:variant>
      <vt:variant>
        <vt:i4>366</vt:i4>
      </vt:variant>
      <vt:variant>
        <vt:i4>0</vt:i4>
      </vt:variant>
      <vt:variant>
        <vt:i4>5</vt:i4>
      </vt:variant>
      <vt:variant>
        <vt:lpwstr>https://link.springer.com/book/10.1007/978-3-030-52171-4</vt:lpwstr>
      </vt:variant>
      <vt:variant>
        <vt:lpwstr/>
      </vt:variant>
      <vt:variant>
        <vt:i4>5308432</vt:i4>
      </vt:variant>
      <vt:variant>
        <vt:i4>363</vt:i4>
      </vt:variant>
      <vt:variant>
        <vt:i4>0</vt:i4>
      </vt:variant>
      <vt:variant>
        <vt:i4>5</vt:i4>
      </vt:variant>
      <vt:variant>
        <vt:lpwstr>http://www.jma.go.jp/jma/indexe.html</vt:lpwstr>
      </vt:variant>
      <vt:variant>
        <vt:lpwstr/>
      </vt:variant>
      <vt:variant>
        <vt:i4>4784142</vt:i4>
      </vt:variant>
      <vt:variant>
        <vt:i4>360</vt:i4>
      </vt:variant>
      <vt:variant>
        <vt:i4>0</vt:i4>
      </vt:variant>
      <vt:variant>
        <vt:i4>5</vt:i4>
      </vt:variant>
      <vt:variant>
        <vt:lpwstr>https://www.itu.int/rec/R-REC-RS.1165/en</vt:lpwstr>
      </vt:variant>
      <vt:variant>
        <vt:lpwstr/>
      </vt:variant>
      <vt:variant>
        <vt:i4>3997756</vt:i4>
      </vt:variant>
      <vt:variant>
        <vt:i4>357</vt:i4>
      </vt:variant>
      <vt:variant>
        <vt:i4>0</vt:i4>
      </vt:variant>
      <vt:variant>
        <vt:i4>5</vt:i4>
      </vt:variant>
      <vt:variant>
        <vt:lpwstr>https://library.wmo.int/records/item/68808-report-of-wmo-s-2022-upper-air-instrument-intercomparison-campaign?offset=1</vt:lpwstr>
      </vt:variant>
      <vt:variant>
        <vt:lpwstr/>
      </vt:variant>
      <vt:variant>
        <vt:i4>2097265</vt:i4>
      </vt:variant>
      <vt:variant>
        <vt:i4>354</vt:i4>
      </vt:variant>
      <vt:variant>
        <vt:i4>0</vt:i4>
      </vt:variant>
      <vt:variant>
        <vt:i4>5</vt:i4>
      </vt:variant>
      <vt:variant>
        <vt:lpwstr>https://library.wmo.int/records/item/55696-guide-to-the-wmo-integrated-global-observing-system?offset=4</vt:lpwstr>
      </vt:variant>
      <vt:variant>
        <vt:lpwstr/>
      </vt:variant>
      <vt:variant>
        <vt:i4>7340094</vt:i4>
      </vt:variant>
      <vt:variant>
        <vt:i4>351</vt:i4>
      </vt:variant>
      <vt:variant>
        <vt:i4>0</vt:i4>
      </vt:variant>
      <vt:variant>
        <vt:i4>5</vt:i4>
      </vt:variant>
      <vt:variant>
        <vt:lpwstr>https://oscar.wmo.int/surface/</vt:lpwstr>
      </vt:variant>
      <vt:variant>
        <vt:lpwstr/>
      </vt:variant>
      <vt:variant>
        <vt:i4>4784133</vt:i4>
      </vt:variant>
      <vt:variant>
        <vt:i4>348</vt:i4>
      </vt:variant>
      <vt:variant>
        <vt:i4>0</vt:i4>
      </vt:variant>
      <vt:variant>
        <vt:i4>5</vt:i4>
      </vt:variant>
      <vt:variant>
        <vt:lpwstr>https://library.wmo.int/records/item/55063-manual-on-the-wmo-integrated-global-observing-system-wmo-no-1160?offset=42</vt:lpwstr>
      </vt:variant>
      <vt:variant>
        <vt:lpwstr/>
      </vt:variant>
      <vt:variant>
        <vt:i4>4194341</vt:i4>
      </vt:variant>
      <vt:variant>
        <vt:i4>345</vt:i4>
      </vt:variant>
      <vt:variant>
        <vt:i4>0</vt:i4>
      </vt:variant>
      <vt:variant>
        <vt:i4>5</vt:i4>
      </vt:variant>
      <vt:variant>
        <vt:lpwstr>https://library.wmo.int/records/item/68695-guide-to-instruments-and-methods-of-observation?language_id=13&amp;back=&amp;offset=</vt:lpwstr>
      </vt:variant>
      <vt:variant>
        <vt:lpwstr/>
      </vt:variant>
      <vt:variant>
        <vt:i4>7340094</vt:i4>
      </vt:variant>
      <vt:variant>
        <vt:i4>342</vt:i4>
      </vt:variant>
      <vt:variant>
        <vt:i4>0</vt:i4>
      </vt:variant>
      <vt:variant>
        <vt:i4>5</vt:i4>
      </vt:variant>
      <vt:variant>
        <vt:lpwstr>https://oscar.wmo.int/surface/</vt:lpwstr>
      </vt:variant>
      <vt:variant>
        <vt:lpwstr/>
      </vt:variant>
      <vt:variant>
        <vt:i4>8126500</vt:i4>
      </vt:variant>
      <vt:variant>
        <vt:i4>339</vt:i4>
      </vt:variant>
      <vt:variant>
        <vt:i4>0</vt:i4>
      </vt:variant>
      <vt:variant>
        <vt:i4>5</vt:i4>
      </vt:variant>
      <vt:variant>
        <vt:lpwstr>https://goosocean.org/</vt:lpwstr>
      </vt:variant>
      <vt:variant>
        <vt:lpwstr/>
      </vt:variant>
      <vt:variant>
        <vt:i4>262219</vt:i4>
      </vt:variant>
      <vt:variant>
        <vt:i4>336</vt:i4>
      </vt:variant>
      <vt:variant>
        <vt:i4>0</vt:i4>
      </vt:variant>
      <vt:variant>
        <vt:i4>5</vt:i4>
      </vt:variant>
      <vt:variant>
        <vt:lpwstr>https://gcos.wmo.int/</vt:lpwstr>
      </vt:variant>
      <vt:variant>
        <vt:lpwstr/>
      </vt:variant>
      <vt:variant>
        <vt:i4>3997740</vt:i4>
      </vt:variant>
      <vt:variant>
        <vt:i4>333</vt:i4>
      </vt:variant>
      <vt:variant>
        <vt:i4>0</vt:i4>
      </vt:variant>
      <vt:variant>
        <vt:i4>5</vt:i4>
      </vt:variant>
      <vt:variant>
        <vt:lpwstr>https://community.wmo.int/en/activity-areas/global-cryosphere-watch-gcw</vt:lpwstr>
      </vt:variant>
      <vt:variant>
        <vt:lpwstr/>
      </vt:variant>
      <vt:variant>
        <vt:i4>1769550</vt:i4>
      </vt:variant>
      <vt:variant>
        <vt:i4>330</vt:i4>
      </vt:variant>
      <vt:variant>
        <vt:i4>0</vt:i4>
      </vt:variant>
      <vt:variant>
        <vt:i4>5</vt:i4>
      </vt:variant>
      <vt:variant>
        <vt:lpwstr>https://ceos.org/ourwork/virtual-constellations/acc/</vt:lpwstr>
      </vt:variant>
      <vt:variant>
        <vt:lpwstr/>
      </vt:variant>
      <vt:variant>
        <vt:i4>983056</vt:i4>
      </vt:variant>
      <vt:variant>
        <vt:i4>327</vt:i4>
      </vt:variant>
      <vt:variant>
        <vt:i4>0</vt:i4>
      </vt:variant>
      <vt:variant>
        <vt:i4>5</vt:i4>
      </vt:variant>
      <vt:variant>
        <vt:lpwstr>https://ceos.org/</vt:lpwstr>
      </vt:variant>
      <vt:variant>
        <vt:lpwstr/>
      </vt:variant>
      <vt:variant>
        <vt:i4>3211378</vt:i4>
      </vt:variant>
      <vt:variant>
        <vt:i4>324</vt:i4>
      </vt:variant>
      <vt:variant>
        <vt:i4>0</vt:i4>
      </vt:variant>
      <vt:variant>
        <vt:i4>5</vt:i4>
      </vt:variant>
      <vt:variant>
        <vt:lpwstr>https://community.wmo.int/en/activity-areas/wmo-hydrological-observing-system-whos</vt:lpwstr>
      </vt:variant>
      <vt:variant>
        <vt:lpwstr/>
      </vt:variant>
      <vt:variant>
        <vt:i4>2883694</vt:i4>
      </vt:variant>
      <vt:variant>
        <vt:i4>321</vt:i4>
      </vt:variant>
      <vt:variant>
        <vt:i4>0</vt:i4>
      </vt:variant>
      <vt:variant>
        <vt:i4>5</vt:i4>
      </vt:variant>
      <vt:variant>
        <vt:lpwstr>https://community.wmo.int/en/activity-areas/gaw</vt:lpwstr>
      </vt:variant>
      <vt:variant>
        <vt:lpwstr/>
      </vt:variant>
      <vt:variant>
        <vt:i4>5767168</vt:i4>
      </vt:variant>
      <vt:variant>
        <vt:i4>318</vt:i4>
      </vt:variant>
      <vt:variant>
        <vt:i4>0</vt:i4>
      </vt:variant>
      <vt:variant>
        <vt:i4>5</vt:i4>
      </vt:variant>
      <vt:variant>
        <vt:lpwstr>https://www.itu.int/pub/R-HDB-65-2023</vt:lpwstr>
      </vt:variant>
      <vt:variant>
        <vt:lpwstr/>
      </vt:variant>
      <vt:variant>
        <vt:i4>852050</vt:i4>
      </vt:variant>
      <vt:variant>
        <vt:i4>315</vt:i4>
      </vt:variant>
      <vt:variant>
        <vt:i4>0</vt:i4>
      </vt:variant>
      <vt:variant>
        <vt:i4>5</vt:i4>
      </vt:variant>
      <vt:variant>
        <vt:lpwstr>https://space.oscar.wmo.int/spacecapabilities</vt:lpwstr>
      </vt:variant>
      <vt:variant>
        <vt:lpwstr/>
      </vt:variant>
      <vt:variant>
        <vt:i4>7929962</vt:i4>
      </vt:variant>
      <vt:variant>
        <vt:i4>312</vt:i4>
      </vt:variant>
      <vt:variant>
        <vt:i4>0</vt:i4>
      </vt:variant>
      <vt:variant>
        <vt:i4>5</vt:i4>
      </vt:variant>
      <vt:variant>
        <vt:lpwstr>https://cgms-info.org/</vt:lpwstr>
      </vt:variant>
      <vt:variant>
        <vt:lpwstr/>
      </vt:variant>
      <vt:variant>
        <vt:i4>4915225</vt:i4>
      </vt:variant>
      <vt:variant>
        <vt:i4>309</vt:i4>
      </vt:variant>
      <vt:variant>
        <vt:i4>0</vt:i4>
      </vt:variant>
      <vt:variant>
        <vt:i4>5</vt:i4>
      </vt:variant>
      <vt:variant>
        <vt:lpwstr>https://community.wmo.int/en/activity-areas/WIGOS</vt:lpwstr>
      </vt:variant>
      <vt:variant>
        <vt:lpwstr/>
      </vt:variant>
      <vt:variant>
        <vt:i4>4784133</vt:i4>
      </vt:variant>
      <vt:variant>
        <vt:i4>306</vt:i4>
      </vt:variant>
      <vt:variant>
        <vt:i4>0</vt:i4>
      </vt:variant>
      <vt:variant>
        <vt:i4>5</vt:i4>
      </vt:variant>
      <vt:variant>
        <vt:lpwstr>https://library.wmo.int/records/item/55063-manual-on-the-wmo-integrated-global-observing-system-wmo-no-1160?offset=42</vt:lpwstr>
      </vt:variant>
      <vt:variant>
        <vt:lpwstr/>
      </vt:variant>
      <vt:variant>
        <vt:i4>8126500</vt:i4>
      </vt:variant>
      <vt:variant>
        <vt:i4>303</vt:i4>
      </vt:variant>
      <vt:variant>
        <vt:i4>0</vt:i4>
      </vt:variant>
      <vt:variant>
        <vt:i4>5</vt:i4>
      </vt:variant>
      <vt:variant>
        <vt:lpwstr>https://goosocean.org/</vt:lpwstr>
      </vt:variant>
      <vt:variant>
        <vt:lpwstr/>
      </vt:variant>
      <vt:variant>
        <vt:i4>8126500</vt:i4>
      </vt:variant>
      <vt:variant>
        <vt:i4>300</vt:i4>
      </vt:variant>
      <vt:variant>
        <vt:i4>0</vt:i4>
      </vt:variant>
      <vt:variant>
        <vt:i4>5</vt:i4>
      </vt:variant>
      <vt:variant>
        <vt:lpwstr>https://goosocean.org/</vt:lpwstr>
      </vt:variant>
      <vt:variant>
        <vt:lpwstr/>
      </vt:variant>
      <vt:variant>
        <vt:i4>3997740</vt:i4>
      </vt:variant>
      <vt:variant>
        <vt:i4>297</vt:i4>
      </vt:variant>
      <vt:variant>
        <vt:i4>0</vt:i4>
      </vt:variant>
      <vt:variant>
        <vt:i4>5</vt:i4>
      </vt:variant>
      <vt:variant>
        <vt:lpwstr>https://community.wmo.int/en/activity-areas/global-cryosphere-watch-gcw</vt:lpwstr>
      </vt:variant>
      <vt:variant>
        <vt:lpwstr/>
      </vt:variant>
      <vt:variant>
        <vt:i4>3211378</vt:i4>
      </vt:variant>
      <vt:variant>
        <vt:i4>294</vt:i4>
      </vt:variant>
      <vt:variant>
        <vt:i4>0</vt:i4>
      </vt:variant>
      <vt:variant>
        <vt:i4>5</vt:i4>
      </vt:variant>
      <vt:variant>
        <vt:lpwstr>https://community.wmo.int/en/activity-areas/wmo-hydrological-observing-system-whos</vt:lpwstr>
      </vt:variant>
      <vt:variant>
        <vt:lpwstr/>
      </vt:variant>
      <vt:variant>
        <vt:i4>1769550</vt:i4>
      </vt:variant>
      <vt:variant>
        <vt:i4>291</vt:i4>
      </vt:variant>
      <vt:variant>
        <vt:i4>0</vt:i4>
      </vt:variant>
      <vt:variant>
        <vt:i4>5</vt:i4>
      </vt:variant>
      <vt:variant>
        <vt:lpwstr>https://ceos.org/ourwork/virtual-constellations/acc/</vt:lpwstr>
      </vt:variant>
      <vt:variant>
        <vt:lpwstr/>
      </vt:variant>
      <vt:variant>
        <vt:i4>1769550</vt:i4>
      </vt:variant>
      <vt:variant>
        <vt:i4>288</vt:i4>
      </vt:variant>
      <vt:variant>
        <vt:i4>0</vt:i4>
      </vt:variant>
      <vt:variant>
        <vt:i4>5</vt:i4>
      </vt:variant>
      <vt:variant>
        <vt:lpwstr>https://ceos.org/ourwork/virtual-constellations/acc/</vt:lpwstr>
      </vt:variant>
      <vt:variant>
        <vt:lpwstr/>
      </vt:variant>
      <vt:variant>
        <vt:i4>2883694</vt:i4>
      </vt:variant>
      <vt:variant>
        <vt:i4>285</vt:i4>
      </vt:variant>
      <vt:variant>
        <vt:i4>0</vt:i4>
      </vt:variant>
      <vt:variant>
        <vt:i4>5</vt:i4>
      </vt:variant>
      <vt:variant>
        <vt:lpwstr>https://community.wmo.int/en/activity-areas/gaw</vt:lpwstr>
      </vt:variant>
      <vt:variant>
        <vt:lpwstr/>
      </vt:variant>
      <vt:variant>
        <vt:i4>5767197</vt:i4>
      </vt:variant>
      <vt:variant>
        <vt:i4>282</vt:i4>
      </vt:variant>
      <vt:variant>
        <vt:i4>0</vt:i4>
      </vt:variant>
      <vt:variant>
        <vt:i4>5</vt:i4>
      </vt:variant>
      <vt:variant>
        <vt:lpwstr>https://www.itu.int/pub/R-HDB-65</vt:lpwstr>
      </vt:variant>
      <vt:variant>
        <vt:lpwstr/>
      </vt:variant>
      <vt:variant>
        <vt:i4>852050</vt:i4>
      </vt:variant>
      <vt:variant>
        <vt:i4>279</vt:i4>
      </vt:variant>
      <vt:variant>
        <vt:i4>0</vt:i4>
      </vt:variant>
      <vt:variant>
        <vt:i4>5</vt:i4>
      </vt:variant>
      <vt:variant>
        <vt:lpwstr>https://space.oscar.wmo.int/spacecapabilities</vt:lpwstr>
      </vt:variant>
      <vt:variant>
        <vt:lpwstr/>
      </vt:variant>
      <vt:variant>
        <vt:i4>7929962</vt:i4>
      </vt:variant>
      <vt:variant>
        <vt:i4>276</vt:i4>
      </vt:variant>
      <vt:variant>
        <vt:i4>0</vt:i4>
      </vt:variant>
      <vt:variant>
        <vt:i4>5</vt:i4>
      </vt:variant>
      <vt:variant>
        <vt:lpwstr>https://cgms-info.org/</vt:lpwstr>
      </vt:variant>
      <vt:variant>
        <vt:lpwstr/>
      </vt:variant>
      <vt:variant>
        <vt:i4>1835068</vt:i4>
      </vt:variant>
      <vt:variant>
        <vt:i4>269</vt:i4>
      </vt:variant>
      <vt:variant>
        <vt:i4>0</vt:i4>
      </vt:variant>
      <vt:variant>
        <vt:i4>5</vt:i4>
      </vt:variant>
      <vt:variant>
        <vt:lpwstr/>
      </vt:variant>
      <vt:variant>
        <vt:lpwstr>_Toc236299133</vt:lpwstr>
      </vt:variant>
      <vt:variant>
        <vt:i4>1835068</vt:i4>
      </vt:variant>
      <vt:variant>
        <vt:i4>263</vt:i4>
      </vt:variant>
      <vt:variant>
        <vt:i4>0</vt:i4>
      </vt:variant>
      <vt:variant>
        <vt:i4>5</vt:i4>
      </vt:variant>
      <vt:variant>
        <vt:lpwstr/>
      </vt:variant>
      <vt:variant>
        <vt:lpwstr>_Toc236299132</vt:lpwstr>
      </vt:variant>
      <vt:variant>
        <vt:i4>1835068</vt:i4>
      </vt:variant>
      <vt:variant>
        <vt:i4>257</vt:i4>
      </vt:variant>
      <vt:variant>
        <vt:i4>0</vt:i4>
      </vt:variant>
      <vt:variant>
        <vt:i4>5</vt:i4>
      </vt:variant>
      <vt:variant>
        <vt:lpwstr/>
      </vt:variant>
      <vt:variant>
        <vt:lpwstr>_Toc236299131</vt:lpwstr>
      </vt:variant>
      <vt:variant>
        <vt:i4>1835068</vt:i4>
      </vt:variant>
      <vt:variant>
        <vt:i4>251</vt:i4>
      </vt:variant>
      <vt:variant>
        <vt:i4>0</vt:i4>
      </vt:variant>
      <vt:variant>
        <vt:i4>5</vt:i4>
      </vt:variant>
      <vt:variant>
        <vt:lpwstr/>
      </vt:variant>
      <vt:variant>
        <vt:lpwstr>_Toc236299130</vt:lpwstr>
      </vt:variant>
      <vt:variant>
        <vt:i4>1900604</vt:i4>
      </vt:variant>
      <vt:variant>
        <vt:i4>245</vt:i4>
      </vt:variant>
      <vt:variant>
        <vt:i4>0</vt:i4>
      </vt:variant>
      <vt:variant>
        <vt:i4>5</vt:i4>
      </vt:variant>
      <vt:variant>
        <vt:lpwstr/>
      </vt:variant>
      <vt:variant>
        <vt:lpwstr>_Toc236299129</vt:lpwstr>
      </vt:variant>
      <vt:variant>
        <vt:i4>1900604</vt:i4>
      </vt:variant>
      <vt:variant>
        <vt:i4>239</vt:i4>
      </vt:variant>
      <vt:variant>
        <vt:i4>0</vt:i4>
      </vt:variant>
      <vt:variant>
        <vt:i4>5</vt:i4>
      </vt:variant>
      <vt:variant>
        <vt:lpwstr/>
      </vt:variant>
      <vt:variant>
        <vt:lpwstr>_Toc236299128</vt:lpwstr>
      </vt:variant>
      <vt:variant>
        <vt:i4>1900604</vt:i4>
      </vt:variant>
      <vt:variant>
        <vt:i4>233</vt:i4>
      </vt:variant>
      <vt:variant>
        <vt:i4>0</vt:i4>
      </vt:variant>
      <vt:variant>
        <vt:i4>5</vt:i4>
      </vt:variant>
      <vt:variant>
        <vt:lpwstr/>
      </vt:variant>
      <vt:variant>
        <vt:lpwstr>_Toc236299127</vt:lpwstr>
      </vt:variant>
      <vt:variant>
        <vt:i4>1900604</vt:i4>
      </vt:variant>
      <vt:variant>
        <vt:i4>227</vt:i4>
      </vt:variant>
      <vt:variant>
        <vt:i4>0</vt:i4>
      </vt:variant>
      <vt:variant>
        <vt:i4>5</vt:i4>
      </vt:variant>
      <vt:variant>
        <vt:lpwstr/>
      </vt:variant>
      <vt:variant>
        <vt:lpwstr>_Toc236299124</vt:lpwstr>
      </vt:variant>
      <vt:variant>
        <vt:i4>1900604</vt:i4>
      </vt:variant>
      <vt:variant>
        <vt:i4>221</vt:i4>
      </vt:variant>
      <vt:variant>
        <vt:i4>0</vt:i4>
      </vt:variant>
      <vt:variant>
        <vt:i4>5</vt:i4>
      </vt:variant>
      <vt:variant>
        <vt:lpwstr/>
      </vt:variant>
      <vt:variant>
        <vt:lpwstr>_Toc236299123</vt:lpwstr>
      </vt:variant>
      <vt:variant>
        <vt:i4>1900604</vt:i4>
      </vt:variant>
      <vt:variant>
        <vt:i4>215</vt:i4>
      </vt:variant>
      <vt:variant>
        <vt:i4>0</vt:i4>
      </vt:variant>
      <vt:variant>
        <vt:i4>5</vt:i4>
      </vt:variant>
      <vt:variant>
        <vt:lpwstr/>
      </vt:variant>
      <vt:variant>
        <vt:lpwstr>_Toc236299122</vt:lpwstr>
      </vt:variant>
      <vt:variant>
        <vt:i4>1900604</vt:i4>
      </vt:variant>
      <vt:variant>
        <vt:i4>209</vt:i4>
      </vt:variant>
      <vt:variant>
        <vt:i4>0</vt:i4>
      </vt:variant>
      <vt:variant>
        <vt:i4>5</vt:i4>
      </vt:variant>
      <vt:variant>
        <vt:lpwstr/>
      </vt:variant>
      <vt:variant>
        <vt:lpwstr>_Toc236299121</vt:lpwstr>
      </vt:variant>
      <vt:variant>
        <vt:i4>1900604</vt:i4>
      </vt:variant>
      <vt:variant>
        <vt:i4>203</vt:i4>
      </vt:variant>
      <vt:variant>
        <vt:i4>0</vt:i4>
      </vt:variant>
      <vt:variant>
        <vt:i4>5</vt:i4>
      </vt:variant>
      <vt:variant>
        <vt:lpwstr/>
      </vt:variant>
      <vt:variant>
        <vt:lpwstr>_Toc236299120</vt:lpwstr>
      </vt:variant>
      <vt:variant>
        <vt:i4>1966140</vt:i4>
      </vt:variant>
      <vt:variant>
        <vt:i4>197</vt:i4>
      </vt:variant>
      <vt:variant>
        <vt:i4>0</vt:i4>
      </vt:variant>
      <vt:variant>
        <vt:i4>5</vt:i4>
      </vt:variant>
      <vt:variant>
        <vt:lpwstr/>
      </vt:variant>
      <vt:variant>
        <vt:lpwstr>_Toc236299119</vt:lpwstr>
      </vt:variant>
      <vt:variant>
        <vt:i4>1966140</vt:i4>
      </vt:variant>
      <vt:variant>
        <vt:i4>191</vt:i4>
      </vt:variant>
      <vt:variant>
        <vt:i4>0</vt:i4>
      </vt:variant>
      <vt:variant>
        <vt:i4>5</vt:i4>
      </vt:variant>
      <vt:variant>
        <vt:lpwstr/>
      </vt:variant>
      <vt:variant>
        <vt:lpwstr>_Toc236299114</vt:lpwstr>
      </vt:variant>
      <vt:variant>
        <vt:i4>1966140</vt:i4>
      </vt:variant>
      <vt:variant>
        <vt:i4>185</vt:i4>
      </vt:variant>
      <vt:variant>
        <vt:i4>0</vt:i4>
      </vt:variant>
      <vt:variant>
        <vt:i4>5</vt:i4>
      </vt:variant>
      <vt:variant>
        <vt:lpwstr/>
      </vt:variant>
      <vt:variant>
        <vt:lpwstr>_Toc236299113</vt:lpwstr>
      </vt:variant>
      <vt:variant>
        <vt:i4>1966140</vt:i4>
      </vt:variant>
      <vt:variant>
        <vt:i4>179</vt:i4>
      </vt:variant>
      <vt:variant>
        <vt:i4>0</vt:i4>
      </vt:variant>
      <vt:variant>
        <vt:i4>5</vt:i4>
      </vt:variant>
      <vt:variant>
        <vt:lpwstr/>
      </vt:variant>
      <vt:variant>
        <vt:lpwstr>_Toc236299112</vt:lpwstr>
      </vt:variant>
      <vt:variant>
        <vt:i4>2031676</vt:i4>
      </vt:variant>
      <vt:variant>
        <vt:i4>173</vt:i4>
      </vt:variant>
      <vt:variant>
        <vt:i4>0</vt:i4>
      </vt:variant>
      <vt:variant>
        <vt:i4>5</vt:i4>
      </vt:variant>
      <vt:variant>
        <vt:lpwstr/>
      </vt:variant>
      <vt:variant>
        <vt:lpwstr>_Toc236299102</vt:lpwstr>
      </vt:variant>
      <vt:variant>
        <vt:i4>1441853</vt:i4>
      </vt:variant>
      <vt:variant>
        <vt:i4>167</vt:i4>
      </vt:variant>
      <vt:variant>
        <vt:i4>0</vt:i4>
      </vt:variant>
      <vt:variant>
        <vt:i4>5</vt:i4>
      </vt:variant>
      <vt:variant>
        <vt:lpwstr/>
      </vt:variant>
      <vt:variant>
        <vt:lpwstr>_Toc236299094</vt:lpwstr>
      </vt:variant>
      <vt:variant>
        <vt:i4>1441853</vt:i4>
      </vt:variant>
      <vt:variant>
        <vt:i4>161</vt:i4>
      </vt:variant>
      <vt:variant>
        <vt:i4>0</vt:i4>
      </vt:variant>
      <vt:variant>
        <vt:i4>5</vt:i4>
      </vt:variant>
      <vt:variant>
        <vt:lpwstr/>
      </vt:variant>
      <vt:variant>
        <vt:lpwstr>_Toc236299093</vt:lpwstr>
      </vt:variant>
      <vt:variant>
        <vt:i4>1441853</vt:i4>
      </vt:variant>
      <vt:variant>
        <vt:i4>155</vt:i4>
      </vt:variant>
      <vt:variant>
        <vt:i4>0</vt:i4>
      </vt:variant>
      <vt:variant>
        <vt:i4>5</vt:i4>
      </vt:variant>
      <vt:variant>
        <vt:lpwstr/>
      </vt:variant>
      <vt:variant>
        <vt:lpwstr>_Toc236299092</vt:lpwstr>
      </vt:variant>
      <vt:variant>
        <vt:i4>1441853</vt:i4>
      </vt:variant>
      <vt:variant>
        <vt:i4>149</vt:i4>
      </vt:variant>
      <vt:variant>
        <vt:i4>0</vt:i4>
      </vt:variant>
      <vt:variant>
        <vt:i4>5</vt:i4>
      </vt:variant>
      <vt:variant>
        <vt:lpwstr/>
      </vt:variant>
      <vt:variant>
        <vt:lpwstr>_Toc236299091</vt:lpwstr>
      </vt:variant>
      <vt:variant>
        <vt:i4>1441853</vt:i4>
      </vt:variant>
      <vt:variant>
        <vt:i4>143</vt:i4>
      </vt:variant>
      <vt:variant>
        <vt:i4>0</vt:i4>
      </vt:variant>
      <vt:variant>
        <vt:i4>5</vt:i4>
      </vt:variant>
      <vt:variant>
        <vt:lpwstr/>
      </vt:variant>
      <vt:variant>
        <vt:lpwstr>_Toc236299090</vt:lpwstr>
      </vt:variant>
      <vt:variant>
        <vt:i4>1507389</vt:i4>
      </vt:variant>
      <vt:variant>
        <vt:i4>137</vt:i4>
      </vt:variant>
      <vt:variant>
        <vt:i4>0</vt:i4>
      </vt:variant>
      <vt:variant>
        <vt:i4>5</vt:i4>
      </vt:variant>
      <vt:variant>
        <vt:lpwstr/>
      </vt:variant>
      <vt:variant>
        <vt:lpwstr>_Toc236299087</vt:lpwstr>
      </vt:variant>
      <vt:variant>
        <vt:i4>1572925</vt:i4>
      </vt:variant>
      <vt:variant>
        <vt:i4>131</vt:i4>
      </vt:variant>
      <vt:variant>
        <vt:i4>0</vt:i4>
      </vt:variant>
      <vt:variant>
        <vt:i4>5</vt:i4>
      </vt:variant>
      <vt:variant>
        <vt:lpwstr/>
      </vt:variant>
      <vt:variant>
        <vt:lpwstr>_Toc236299074</vt:lpwstr>
      </vt:variant>
      <vt:variant>
        <vt:i4>1572925</vt:i4>
      </vt:variant>
      <vt:variant>
        <vt:i4>125</vt:i4>
      </vt:variant>
      <vt:variant>
        <vt:i4>0</vt:i4>
      </vt:variant>
      <vt:variant>
        <vt:i4>5</vt:i4>
      </vt:variant>
      <vt:variant>
        <vt:lpwstr/>
      </vt:variant>
      <vt:variant>
        <vt:lpwstr>_Toc236299072</vt:lpwstr>
      </vt:variant>
      <vt:variant>
        <vt:i4>1572925</vt:i4>
      </vt:variant>
      <vt:variant>
        <vt:i4>119</vt:i4>
      </vt:variant>
      <vt:variant>
        <vt:i4>0</vt:i4>
      </vt:variant>
      <vt:variant>
        <vt:i4>5</vt:i4>
      </vt:variant>
      <vt:variant>
        <vt:lpwstr/>
      </vt:variant>
      <vt:variant>
        <vt:lpwstr>_Toc236299071</vt:lpwstr>
      </vt:variant>
      <vt:variant>
        <vt:i4>1572925</vt:i4>
      </vt:variant>
      <vt:variant>
        <vt:i4>113</vt:i4>
      </vt:variant>
      <vt:variant>
        <vt:i4>0</vt:i4>
      </vt:variant>
      <vt:variant>
        <vt:i4>5</vt:i4>
      </vt:variant>
      <vt:variant>
        <vt:lpwstr/>
      </vt:variant>
      <vt:variant>
        <vt:lpwstr>_Toc236299070</vt:lpwstr>
      </vt:variant>
      <vt:variant>
        <vt:i4>1638461</vt:i4>
      </vt:variant>
      <vt:variant>
        <vt:i4>107</vt:i4>
      </vt:variant>
      <vt:variant>
        <vt:i4>0</vt:i4>
      </vt:variant>
      <vt:variant>
        <vt:i4>5</vt:i4>
      </vt:variant>
      <vt:variant>
        <vt:lpwstr/>
      </vt:variant>
      <vt:variant>
        <vt:lpwstr>_Toc236299069</vt:lpwstr>
      </vt:variant>
      <vt:variant>
        <vt:i4>1638461</vt:i4>
      </vt:variant>
      <vt:variant>
        <vt:i4>101</vt:i4>
      </vt:variant>
      <vt:variant>
        <vt:i4>0</vt:i4>
      </vt:variant>
      <vt:variant>
        <vt:i4>5</vt:i4>
      </vt:variant>
      <vt:variant>
        <vt:lpwstr/>
      </vt:variant>
      <vt:variant>
        <vt:lpwstr>_Toc236299063</vt:lpwstr>
      </vt:variant>
      <vt:variant>
        <vt:i4>1638461</vt:i4>
      </vt:variant>
      <vt:variant>
        <vt:i4>95</vt:i4>
      </vt:variant>
      <vt:variant>
        <vt:i4>0</vt:i4>
      </vt:variant>
      <vt:variant>
        <vt:i4>5</vt:i4>
      </vt:variant>
      <vt:variant>
        <vt:lpwstr/>
      </vt:variant>
      <vt:variant>
        <vt:lpwstr>_Toc236299060</vt:lpwstr>
      </vt:variant>
      <vt:variant>
        <vt:i4>1703997</vt:i4>
      </vt:variant>
      <vt:variant>
        <vt:i4>89</vt:i4>
      </vt:variant>
      <vt:variant>
        <vt:i4>0</vt:i4>
      </vt:variant>
      <vt:variant>
        <vt:i4>5</vt:i4>
      </vt:variant>
      <vt:variant>
        <vt:lpwstr/>
      </vt:variant>
      <vt:variant>
        <vt:lpwstr>_Toc236299056</vt:lpwstr>
      </vt:variant>
      <vt:variant>
        <vt:i4>1703997</vt:i4>
      </vt:variant>
      <vt:variant>
        <vt:i4>83</vt:i4>
      </vt:variant>
      <vt:variant>
        <vt:i4>0</vt:i4>
      </vt:variant>
      <vt:variant>
        <vt:i4>5</vt:i4>
      </vt:variant>
      <vt:variant>
        <vt:lpwstr/>
      </vt:variant>
      <vt:variant>
        <vt:lpwstr>_Toc236299053</vt:lpwstr>
      </vt:variant>
      <vt:variant>
        <vt:i4>1703997</vt:i4>
      </vt:variant>
      <vt:variant>
        <vt:i4>77</vt:i4>
      </vt:variant>
      <vt:variant>
        <vt:i4>0</vt:i4>
      </vt:variant>
      <vt:variant>
        <vt:i4>5</vt:i4>
      </vt:variant>
      <vt:variant>
        <vt:lpwstr/>
      </vt:variant>
      <vt:variant>
        <vt:lpwstr>_Toc236299050</vt:lpwstr>
      </vt:variant>
      <vt:variant>
        <vt:i4>1769533</vt:i4>
      </vt:variant>
      <vt:variant>
        <vt:i4>71</vt:i4>
      </vt:variant>
      <vt:variant>
        <vt:i4>0</vt:i4>
      </vt:variant>
      <vt:variant>
        <vt:i4>5</vt:i4>
      </vt:variant>
      <vt:variant>
        <vt:lpwstr/>
      </vt:variant>
      <vt:variant>
        <vt:lpwstr>_Toc236299049</vt:lpwstr>
      </vt:variant>
      <vt:variant>
        <vt:i4>1769533</vt:i4>
      </vt:variant>
      <vt:variant>
        <vt:i4>65</vt:i4>
      </vt:variant>
      <vt:variant>
        <vt:i4>0</vt:i4>
      </vt:variant>
      <vt:variant>
        <vt:i4>5</vt:i4>
      </vt:variant>
      <vt:variant>
        <vt:lpwstr/>
      </vt:variant>
      <vt:variant>
        <vt:lpwstr>_Toc236299048</vt:lpwstr>
      </vt:variant>
      <vt:variant>
        <vt:i4>1769533</vt:i4>
      </vt:variant>
      <vt:variant>
        <vt:i4>59</vt:i4>
      </vt:variant>
      <vt:variant>
        <vt:i4>0</vt:i4>
      </vt:variant>
      <vt:variant>
        <vt:i4>5</vt:i4>
      </vt:variant>
      <vt:variant>
        <vt:lpwstr/>
      </vt:variant>
      <vt:variant>
        <vt:lpwstr>_Toc236299044</vt:lpwstr>
      </vt:variant>
      <vt:variant>
        <vt:i4>1769533</vt:i4>
      </vt:variant>
      <vt:variant>
        <vt:i4>53</vt:i4>
      </vt:variant>
      <vt:variant>
        <vt:i4>0</vt:i4>
      </vt:variant>
      <vt:variant>
        <vt:i4>5</vt:i4>
      </vt:variant>
      <vt:variant>
        <vt:lpwstr/>
      </vt:variant>
      <vt:variant>
        <vt:lpwstr>_Toc236299040</vt:lpwstr>
      </vt:variant>
      <vt:variant>
        <vt:i4>1835069</vt:i4>
      </vt:variant>
      <vt:variant>
        <vt:i4>47</vt:i4>
      </vt:variant>
      <vt:variant>
        <vt:i4>0</vt:i4>
      </vt:variant>
      <vt:variant>
        <vt:i4>5</vt:i4>
      </vt:variant>
      <vt:variant>
        <vt:lpwstr/>
      </vt:variant>
      <vt:variant>
        <vt:lpwstr>_Toc236299038</vt:lpwstr>
      </vt:variant>
      <vt:variant>
        <vt:i4>1835069</vt:i4>
      </vt:variant>
      <vt:variant>
        <vt:i4>41</vt:i4>
      </vt:variant>
      <vt:variant>
        <vt:i4>0</vt:i4>
      </vt:variant>
      <vt:variant>
        <vt:i4>5</vt:i4>
      </vt:variant>
      <vt:variant>
        <vt:lpwstr/>
      </vt:variant>
      <vt:variant>
        <vt:lpwstr>_Toc236299037</vt:lpwstr>
      </vt:variant>
      <vt:variant>
        <vt:i4>1835069</vt:i4>
      </vt:variant>
      <vt:variant>
        <vt:i4>35</vt:i4>
      </vt:variant>
      <vt:variant>
        <vt:i4>0</vt:i4>
      </vt:variant>
      <vt:variant>
        <vt:i4>5</vt:i4>
      </vt:variant>
      <vt:variant>
        <vt:lpwstr/>
      </vt:variant>
      <vt:variant>
        <vt:lpwstr>_Toc236299036</vt:lpwstr>
      </vt:variant>
      <vt:variant>
        <vt:i4>1900605</vt:i4>
      </vt:variant>
      <vt:variant>
        <vt:i4>29</vt:i4>
      </vt:variant>
      <vt:variant>
        <vt:i4>0</vt:i4>
      </vt:variant>
      <vt:variant>
        <vt:i4>5</vt:i4>
      </vt:variant>
      <vt:variant>
        <vt:lpwstr/>
      </vt:variant>
      <vt:variant>
        <vt:lpwstr>_Toc236299028</vt:lpwstr>
      </vt:variant>
      <vt:variant>
        <vt:i4>1900605</vt:i4>
      </vt:variant>
      <vt:variant>
        <vt:i4>23</vt:i4>
      </vt:variant>
      <vt:variant>
        <vt:i4>0</vt:i4>
      </vt:variant>
      <vt:variant>
        <vt:i4>5</vt:i4>
      </vt:variant>
      <vt:variant>
        <vt:lpwstr/>
      </vt:variant>
      <vt:variant>
        <vt:lpwstr>_Toc236299027</vt:lpwstr>
      </vt:variant>
      <vt:variant>
        <vt:i4>1900605</vt:i4>
      </vt:variant>
      <vt:variant>
        <vt:i4>17</vt:i4>
      </vt:variant>
      <vt:variant>
        <vt:i4>0</vt:i4>
      </vt:variant>
      <vt:variant>
        <vt:i4>5</vt:i4>
      </vt:variant>
      <vt:variant>
        <vt:lpwstr/>
      </vt:variant>
      <vt:variant>
        <vt:lpwstr>_Toc236299026</vt:lpwstr>
      </vt:variant>
      <vt:variant>
        <vt:i4>1900605</vt:i4>
      </vt:variant>
      <vt:variant>
        <vt:i4>11</vt:i4>
      </vt:variant>
      <vt:variant>
        <vt:i4>0</vt:i4>
      </vt:variant>
      <vt:variant>
        <vt:i4>5</vt:i4>
      </vt:variant>
      <vt:variant>
        <vt:lpwstr/>
      </vt:variant>
      <vt:variant>
        <vt:lpwstr>_Toc236299025</vt:lpwstr>
      </vt:variant>
      <vt:variant>
        <vt:i4>1900605</vt:i4>
      </vt:variant>
      <vt:variant>
        <vt:i4>5</vt:i4>
      </vt:variant>
      <vt:variant>
        <vt:i4>0</vt:i4>
      </vt:variant>
      <vt:variant>
        <vt:i4>5</vt:i4>
      </vt:variant>
      <vt:variant>
        <vt:lpwstr/>
      </vt:variant>
      <vt:variant>
        <vt:lpwstr>_Toc236299024</vt:lpwstr>
      </vt:variant>
      <vt:variant>
        <vt:i4>1179689</vt:i4>
      </vt:variant>
      <vt:variant>
        <vt:i4>0</vt:i4>
      </vt:variant>
      <vt:variant>
        <vt:i4>0</vt:i4>
      </vt:variant>
      <vt:variant>
        <vt:i4>5</vt:i4>
      </vt:variant>
      <vt:variant>
        <vt:lpwstr>mailto:publications@wmo.int</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СПРАВОЧНИК "Использование радиочастотного спектра в метеорологии: применения в областях погоды, климата, воды и соответствующих областях окружающей среды"</dc:title>
  <dc:creator/>
  <cp:lastModifiedBy>Berdyeva, Elena</cp:lastModifiedBy>
  <cp:revision>602</cp:revision>
  <cp:lastPrinted>2026-05-08T11:24:00Z</cp:lastPrinted>
  <dcterms:created xsi:type="dcterms:W3CDTF">2026-04-07T08:21:00Z</dcterms:created>
  <dcterms:modified xsi:type="dcterms:W3CDTF">2026-08-10T13:26:00Z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num">
    <vt:lpwstr>PE_BR.DOT</vt:lpwstr>
  </property>
  <property fmtid="{D5CDD505-2E9C-101B-9397-08002B2CF9AE}" pid="3" name="Docdate">
    <vt:lpwstr/>
  </property>
  <property fmtid="{D5CDD505-2E9C-101B-9397-08002B2CF9AE}" pid="4" name="Docorlang">
    <vt:lpwstr/>
  </property>
  <property fmtid="{D5CDD505-2E9C-101B-9397-08002B2CF9AE}" pid="5" name="ContentTypeId">
    <vt:lpwstr>0x010100F6A21633CE4D0042A29F9F350940EDD1</vt:lpwstr>
  </property>
</Properties>
</file>