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503" r:id="rId5"/>
    <p:sldId id="260" r:id="rId6"/>
    <p:sldId id="511" r:id="rId7"/>
    <p:sldId id="261" r:id="rId8"/>
    <p:sldId id="512" r:id="rId9"/>
    <p:sldId id="505" r:id="rId10"/>
    <p:sldId id="508" r:id="rId11"/>
    <p:sldId id="507" r:id="rId12"/>
    <p:sldId id="509" r:id="rId13"/>
    <p:sldId id="262" r:id="rId14"/>
    <p:sldId id="257" r:id="rId15"/>
    <p:sldId id="263" r:id="rId16"/>
    <p:sldId id="264" r:id="rId17"/>
    <p:sldId id="265" r:id="rId18"/>
    <p:sldId id="510" r:id="rId19"/>
    <p:sldId id="5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E9FF"/>
    <a:srgbClr val="F9F9F9"/>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1" autoAdjust="0"/>
    <p:restoredTop sz="94660"/>
  </p:normalViewPr>
  <p:slideViewPr>
    <p:cSldViewPr snapToGrid="0">
      <p:cViewPr varScale="1">
        <p:scale>
          <a:sx n="123" d="100"/>
          <a:sy n="123" d="100"/>
        </p:scale>
        <p:origin x="108" y="4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34" Type="http://schemas.openxmlformats.org/officeDocument/2006/relationships/image" Target="../media/image33.jpe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 Id="rId8"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99DF-3257-4F7B-B8EA-C3A23BFC4A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9AC6F4-820C-400C-8B1E-EB74E1E3D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3A8553-658E-493F-987C-0557107FA5B5}"/>
              </a:ext>
            </a:extLst>
          </p:cNvPr>
          <p:cNvSpPr>
            <a:spLocks noGrp="1"/>
          </p:cNvSpPr>
          <p:nvPr>
            <p:ph type="dt" sz="half" idx="10"/>
          </p:nvPr>
        </p:nvSpPr>
        <p:spPr/>
        <p:txBody>
          <a:bodyPr/>
          <a:lstStyle/>
          <a:p>
            <a:fld id="{A20DB11F-8B26-47AB-A0F4-723DE49F147C}" type="datetimeFigureOut">
              <a:rPr lang="en-GB" smtClean="0"/>
              <a:t>25/11/2025</a:t>
            </a:fld>
            <a:endParaRPr lang="en-GB"/>
          </a:p>
        </p:txBody>
      </p:sp>
      <p:sp>
        <p:nvSpPr>
          <p:cNvPr id="5" name="Footer Placeholder 4">
            <a:extLst>
              <a:ext uri="{FF2B5EF4-FFF2-40B4-BE49-F238E27FC236}">
                <a16:creationId xmlns:a16="http://schemas.microsoft.com/office/drawing/2014/main" id="{E5A319C3-6753-4306-B290-298E980F42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04F98F-C58B-45E5-A374-87604C992056}"/>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648937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1570-BECE-431F-B693-0E78FB2EF8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0692F2-EF8C-41A6-877D-E6D3A386D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35D035-06B6-40E4-81E5-DAB75E72E20D}"/>
              </a:ext>
            </a:extLst>
          </p:cNvPr>
          <p:cNvSpPr>
            <a:spLocks noGrp="1"/>
          </p:cNvSpPr>
          <p:nvPr>
            <p:ph type="dt" sz="half" idx="10"/>
          </p:nvPr>
        </p:nvSpPr>
        <p:spPr/>
        <p:txBody>
          <a:bodyPr/>
          <a:lstStyle/>
          <a:p>
            <a:fld id="{A20DB11F-8B26-47AB-A0F4-723DE49F147C}" type="datetimeFigureOut">
              <a:rPr lang="en-GB" smtClean="0"/>
              <a:t>25/11/2025</a:t>
            </a:fld>
            <a:endParaRPr lang="en-GB"/>
          </a:p>
        </p:txBody>
      </p:sp>
      <p:sp>
        <p:nvSpPr>
          <p:cNvPr id="5" name="Footer Placeholder 4">
            <a:extLst>
              <a:ext uri="{FF2B5EF4-FFF2-40B4-BE49-F238E27FC236}">
                <a16:creationId xmlns:a16="http://schemas.microsoft.com/office/drawing/2014/main" id="{FC1F4E93-3DF7-42BF-B83F-1ABA6B71C8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7D12A4-E4D4-40FD-8ECD-081B58ABCA6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73746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B9120-FFB2-4E8C-95FE-E759DB05A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57E546-B0FE-43BA-82AD-176D069D96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EA5FDF-5EA1-43A5-B9C7-78F4231D39D8}"/>
              </a:ext>
            </a:extLst>
          </p:cNvPr>
          <p:cNvSpPr>
            <a:spLocks noGrp="1"/>
          </p:cNvSpPr>
          <p:nvPr>
            <p:ph type="dt" sz="half" idx="10"/>
          </p:nvPr>
        </p:nvSpPr>
        <p:spPr/>
        <p:txBody>
          <a:bodyPr/>
          <a:lstStyle/>
          <a:p>
            <a:fld id="{A20DB11F-8B26-47AB-A0F4-723DE49F147C}" type="datetimeFigureOut">
              <a:rPr lang="en-GB" smtClean="0"/>
              <a:t>25/11/2025</a:t>
            </a:fld>
            <a:endParaRPr lang="en-GB"/>
          </a:p>
        </p:txBody>
      </p:sp>
      <p:sp>
        <p:nvSpPr>
          <p:cNvPr id="5" name="Footer Placeholder 4">
            <a:extLst>
              <a:ext uri="{FF2B5EF4-FFF2-40B4-BE49-F238E27FC236}">
                <a16:creationId xmlns:a16="http://schemas.microsoft.com/office/drawing/2014/main" id="{83344337-81CA-462B-88BB-22C912DAA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15DF8E-70C5-4A51-9810-FDE279663EB8}"/>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108182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4691-948C-4646-9813-DA6C257D1B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8FC6E9-D1CF-4B9F-8EAC-F8A421A9BD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58812-340A-4E80-A42C-843BD69D263E}"/>
              </a:ext>
            </a:extLst>
          </p:cNvPr>
          <p:cNvSpPr>
            <a:spLocks noGrp="1"/>
          </p:cNvSpPr>
          <p:nvPr>
            <p:ph type="dt" sz="half" idx="10"/>
          </p:nvPr>
        </p:nvSpPr>
        <p:spPr/>
        <p:txBody>
          <a:bodyPr/>
          <a:lstStyle/>
          <a:p>
            <a:fld id="{A20DB11F-8B26-47AB-A0F4-723DE49F147C}" type="datetimeFigureOut">
              <a:rPr lang="en-GB" smtClean="0"/>
              <a:t>25/11/2025</a:t>
            </a:fld>
            <a:endParaRPr lang="en-GB"/>
          </a:p>
        </p:txBody>
      </p:sp>
      <p:sp>
        <p:nvSpPr>
          <p:cNvPr id="5" name="Footer Placeholder 4">
            <a:extLst>
              <a:ext uri="{FF2B5EF4-FFF2-40B4-BE49-F238E27FC236}">
                <a16:creationId xmlns:a16="http://schemas.microsoft.com/office/drawing/2014/main" id="{FAF51027-6973-4FD3-A0F7-1BDE88773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27A830-5374-4FE2-9300-FB8DAF2D7EC3}"/>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73771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576E-2DB5-44FA-89A2-20C47BF2A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F86D01-7F68-466D-A87E-291F3C9B2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A9C41E-E33C-4C9B-A7E9-EBB2D5E41CC3}"/>
              </a:ext>
            </a:extLst>
          </p:cNvPr>
          <p:cNvSpPr>
            <a:spLocks noGrp="1"/>
          </p:cNvSpPr>
          <p:nvPr>
            <p:ph type="dt" sz="half" idx="10"/>
          </p:nvPr>
        </p:nvSpPr>
        <p:spPr/>
        <p:txBody>
          <a:bodyPr/>
          <a:lstStyle/>
          <a:p>
            <a:fld id="{A20DB11F-8B26-47AB-A0F4-723DE49F147C}" type="datetimeFigureOut">
              <a:rPr lang="en-GB" smtClean="0"/>
              <a:t>25/11/2025</a:t>
            </a:fld>
            <a:endParaRPr lang="en-GB"/>
          </a:p>
        </p:txBody>
      </p:sp>
      <p:sp>
        <p:nvSpPr>
          <p:cNvPr id="5" name="Footer Placeholder 4">
            <a:extLst>
              <a:ext uri="{FF2B5EF4-FFF2-40B4-BE49-F238E27FC236}">
                <a16:creationId xmlns:a16="http://schemas.microsoft.com/office/drawing/2014/main" id="{ADD5F802-9A09-4570-B9ED-C94106C864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81DCDB-5499-4314-A031-909C027CF35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90450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949E-E08F-4698-95C5-0C91FD279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A0FC22-52C6-449A-8773-81AE2456E6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4EB7C3-7E29-474C-ACE2-09FC7B0EFB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56BDD3-20D4-473E-BCE0-4F1295B396FA}"/>
              </a:ext>
            </a:extLst>
          </p:cNvPr>
          <p:cNvSpPr>
            <a:spLocks noGrp="1"/>
          </p:cNvSpPr>
          <p:nvPr>
            <p:ph type="dt" sz="half" idx="10"/>
          </p:nvPr>
        </p:nvSpPr>
        <p:spPr/>
        <p:txBody>
          <a:bodyPr/>
          <a:lstStyle/>
          <a:p>
            <a:fld id="{A20DB11F-8B26-47AB-A0F4-723DE49F147C}" type="datetimeFigureOut">
              <a:rPr lang="en-GB" smtClean="0"/>
              <a:t>25/11/2025</a:t>
            </a:fld>
            <a:endParaRPr lang="en-GB"/>
          </a:p>
        </p:txBody>
      </p:sp>
      <p:sp>
        <p:nvSpPr>
          <p:cNvPr id="6" name="Footer Placeholder 5">
            <a:extLst>
              <a:ext uri="{FF2B5EF4-FFF2-40B4-BE49-F238E27FC236}">
                <a16:creationId xmlns:a16="http://schemas.microsoft.com/office/drawing/2014/main" id="{BF49019B-316C-49E3-B5AB-13004585C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877D9-5337-4E3F-A814-58D8A87330B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11653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D98A-EC08-45B8-82A5-E3971B9B5D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00A5AA-CECC-4D83-B7F4-C5BEC05B9B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94474-6DD5-46CB-B1F0-2AF4E16D42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26F4D9-F948-4247-91B1-E4CF57986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12E282-9E34-4B2F-AA33-FA7991AEEF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2A4DE3-1AA1-409B-A67C-48ABE82FF3A2}"/>
              </a:ext>
            </a:extLst>
          </p:cNvPr>
          <p:cNvSpPr>
            <a:spLocks noGrp="1"/>
          </p:cNvSpPr>
          <p:nvPr>
            <p:ph type="dt" sz="half" idx="10"/>
          </p:nvPr>
        </p:nvSpPr>
        <p:spPr/>
        <p:txBody>
          <a:bodyPr/>
          <a:lstStyle/>
          <a:p>
            <a:fld id="{A20DB11F-8B26-47AB-A0F4-723DE49F147C}" type="datetimeFigureOut">
              <a:rPr lang="en-GB" smtClean="0"/>
              <a:t>25/11/2025</a:t>
            </a:fld>
            <a:endParaRPr lang="en-GB"/>
          </a:p>
        </p:txBody>
      </p:sp>
      <p:sp>
        <p:nvSpPr>
          <p:cNvPr id="8" name="Footer Placeholder 7">
            <a:extLst>
              <a:ext uri="{FF2B5EF4-FFF2-40B4-BE49-F238E27FC236}">
                <a16:creationId xmlns:a16="http://schemas.microsoft.com/office/drawing/2014/main" id="{AD423B68-EA68-49F4-92C0-5B87C17048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AEE882-0D53-4726-AD28-13BA82CE249C}"/>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407314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3164-5713-4CE6-9419-4D24AD5DE5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F5F41F-877C-4DBF-AF0A-08DDA0CFACD4}"/>
              </a:ext>
            </a:extLst>
          </p:cNvPr>
          <p:cNvSpPr>
            <a:spLocks noGrp="1"/>
          </p:cNvSpPr>
          <p:nvPr>
            <p:ph type="dt" sz="half" idx="10"/>
          </p:nvPr>
        </p:nvSpPr>
        <p:spPr/>
        <p:txBody>
          <a:bodyPr/>
          <a:lstStyle/>
          <a:p>
            <a:fld id="{A20DB11F-8B26-47AB-A0F4-723DE49F147C}" type="datetimeFigureOut">
              <a:rPr lang="en-GB" smtClean="0"/>
              <a:t>25/11/2025</a:t>
            </a:fld>
            <a:endParaRPr lang="en-GB"/>
          </a:p>
        </p:txBody>
      </p:sp>
      <p:sp>
        <p:nvSpPr>
          <p:cNvPr id="4" name="Footer Placeholder 3">
            <a:extLst>
              <a:ext uri="{FF2B5EF4-FFF2-40B4-BE49-F238E27FC236}">
                <a16:creationId xmlns:a16="http://schemas.microsoft.com/office/drawing/2014/main" id="{B9E1CA15-99B7-49BF-BFDC-7943F25B80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ACDD93-BF4F-4F96-86B6-DFFB2DA908E6}"/>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81113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E1647-E394-4844-AF33-4F0E47F160CB}"/>
              </a:ext>
            </a:extLst>
          </p:cNvPr>
          <p:cNvSpPr>
            <a:spLocks noGrp="1"/>
          </p:cNvSpPr>
          <p:nvPr>
            <p:ph type="dt" sz="half" idx="10"/>
          </p:nvPr>
        </p:nvSpPr>
        <p:spPr/>
        <p:txBody>
          <a:bodyPr/>
          <a:lstStyle/>
          <a:p>
            <a:fld id="{A20DB11F-8B26-47AB-A0F4-723DE49F147C}" type="datetimeFigureOut">
              <a:rPr lang="en-GB" smtClean="0"/>
              <a:t>25/11/2025</a:t>
            </a:fld>
            <a:endParaRPr lang="en-GB"/>
          </a:p>
        </p:txBody>
      </p:sp>
      <p:sp>
        <p:nvSpPr>
          <p:cNvPr id="3" name="Footer Placeholder 2">
            <a:extLst>
              <a:ext uri="{FF2B5EF4-FFF2-40B4-BE49-F238E27FC236}">
                <a16:creationId xmlns:a16="http://schemas.microsoft.com/office/drawing/2014/main" id="{9A7BD0CC-175A-4340-BCF4-C279068B67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948542-CDCD-447C-899D-404566E075DE}"/>
              </a:ext>
            </a:extLst>
          </p:cNvPr>
          <p:cNvSpPr>
            <a:spLocks noGrp="1"/>
          </p:cNvSpPr>
          <p:nvPr>
            <p:ph type="sldNum" sz="quarter" idx="12"/>
          </p:nvPr>
        </p:nvSpPr>
        <p:spPr/>
        <p:txBody>
          <a:bodyPr/>
          <a:lstStyle/>
          <a:p>
            <a:fld id="{986595A0-3CFD-4102-B393-D18A341C3091}" type="slidenum">
              <a:rPr lang="en-GB" smtClean="0"/>
              <a:t>‹#›</a:t>
            </a:fld>
            <a:endParaRPr lang="en-GB"/>
          </a:p>
        </p:txBody>
      </p:sp>
      <p:grpSp>
        <p:nvGrpSpPr>
          <p:cNvPr id="5" name="Group 4">
            <a:extLst>
              <a:ext uri="{FF2B5EF4-FFF2-40B4-BE49-F238E27FC236}">
                <a16:creationId xmlns:a16="http://schemas.microsoft.com/office/drawing/2014/main" id="{B047AB89-6AC4-4E0F-8257-0A11CD9EDD16}"/>
              </a:ext>
            </a:extLst>
          </p:cNvPr>
          <p:cNvGrpSpPr/>
          <p:nvPr userDrawn="1"/>
        </p:nvGrpSpPr>
        <p:grpSpPr>
          <a:xfrm>
            <a:off x="10057335" y="4761187"/>
            <a:ext cx="2001276" cy="2016370"/>
            <a:chOff x="9449611" y="4087322"/>
            <a:chExt cx="2817330" cy="2838581"/>
          </a:xfrm>
        </p:grpSpPr>
        <p:sp>
          <p:nvSpPr>
            <p:cNvPr id="6" name="Graphic 2" descr="Single gear with solid fill">
              <a:extLst>
                <a:ext uri="{FF2B5EF4-FFF2-40B4-BE49-F238E27FC236}">
                  <a16:creationId xmlns:a16="http://schemas.microsoft.com/office/drawing/2014/main" id="{6DC68F94-8C82-4118-B70C-7D7F457B0EA5}"/>
                </a:ext>
              </a:extLst>
            </p:cNvPr>
            <p:cNvSpPr/>
            <p:nvPr/>
          </p:nvSpPr>
          <p:spPr>
            <a:xfrm>
              <a:off x="10138201" y="4787858"/>
              <a:ext cx="1506424" cy="1504210"/>
            </a:xfrm>
            <a:custGeom>
              <a:avLst/>
              <a:gdLst>
                <a:gd name="connsiteX0" fmla="*/ 562796 w 1127246"/>
                <a:gd name="connsiteY0" fmla="*/ 761429 h 1125591"/>
                <a:gd name="connsiteX1" fmla="*/ 364162 w 1127246"/>
                <a:gd name="connsiteY1" fmla="*/ 562796 h 1125591"/>
                <a:gd name="connsiteX2" fmla="*/ 562796 w 1127246"/>
                <a:gd name="connsiteY2" fmla="*/ 364162 h 1125591"/>
                <a:gd name="connsiteX3" fmla="*/ 761429 w 1127246"/>
                <a:gd name="connsiteY3" fmla="*/ 562796 h 1125591"/>
                <a:gd name="connsiteX4" fmla="*/ 562796 w 1127246"/>
                <a:gd name="connsiteY4" fmla="*/ 761429 h 1125591"/>
                <a:gd name="connsiteX5" fmla="*/ 1009722 w 1127246"/>
                <a:gd name="connsiteY5" fmla="*/ 438650 h 1125591"/>
                <a:gd name="connsiteX6" fmla="*/ 966684 w 1127246"/>
                <a:gd name="connsiteY6" fmla="*/ 336022 h 1125591"/>
                <a:gd name="connsiteX7" fmla="*/ 1008066 w 1127246"/>
                <a:gd name="connsiteY7" fmla="*/ 211876 h 1125591"/>
                <a:gd name="connsiteX8" fmla="*/ 913715 w 1127246"/>
                <a:gd name="connsiteY8" fmla="*/ 117525 h 1125591"/>
                <a:gd name="connsiteX9" fmla="*/ 789569 w 1127246"/>
                <a:gd name="connsiteY9" fmla="*/ 158907 h 1125591"/>
                <a:gd name="connsiteX10" fmla="*/ 685286 w 1127246"/>
                <a:gd name="connsiteY10" fmla="*/ 115870 h 1125591"/>
                <a:gd name="connsiteX11" fmla="*/ 629007 w 1127246"/>
                <a:gd name="connsiteY11" fmla="*/ 0 h 1125591"/>
                <a:gd name="connsiteX12" fmla="*/ 496584 w 1127246"/>
                <a:gd name="connsiteY12" fmla="*/ 0 h 1125591"/>
                <a:gd name="connsiteX13" fmla="*/ 438650 w 1127246"/>
                <a:gd name="connsiteY13" fmla="*/ 115870 h 1125591"/>
                <a:gd name="connsiteX14" fmla="*/ 336022 w 1127246"/>
                <a:gd name="connsiteY14" fmla="*/ 158907 h 1125591"/>
                <a:gd name="connsiteX15" fmla="*/ 211876 w 1127246"/>
                <a:gd name="connsiteY15" fmla="*/ 117525 h 1125591"/>
                <a:gd name="connsiteX16" fmla="*/ 117525 w 1127246"/>
                <a:gd name="connsiteY16" fmla="*/ 211876 h 1125591"/>
                <a:gd name="connsiteX17" fmla="*/ 158907 w 1127246"/>
                <a:gd name="connsiteY17" fmla="*/ 336022 h 1125591"/>
                <a:gd name="connsiteX18" fmla="*/ 115870 w 1127246"/>
                <a:gd name="connsiteY18" fmla="*/ 440305 h 1125591"/>
                <a:gd name="connsiteX19" fmla="*/ 0 w 1127246"/>
                <a:gd name="connsiteY19" fmla="*/ 496584 h 1125591"/>
                <a:gd name="connsiteX20" fmla="*/ 0 w 1127246"/>
                <a:gd name="connsiteY20" fmla="*/ 629007 h 1125591"/>
                <a:gd name="connsiteX21" fmla="*/ 115870 w 1127246"/>
                <a:gd name="connsiteY21" fmla="*/ 686942 h 1125591"/>
                <a:gd name="connsiteX22" fmla="*/ 158907 w 1127246"/>
                <a:gd name="connsiteY22" fmla="*/ 789569 h 1125591"/>
                <a:gd name="connsiteX23" fmla="*/ 117525 w 1127246"/>
                <a:gd name="connsiteY23" fmla="*/ 913715 h 1125591"/>
                <a:gd name="connsiteX24" fmla="*/ 211876 w 1127246"/>
                <a:gd name="connsiteY24" fmla="*/ 1008066 h 1125591"/>
                <a:gd name="connsiteX25" fmla="*/ 336022 w 1127246"/>
                <a:gd name="connsiteY25" fmla="*/ 966684 h 1125591"/>
                <a:gd name="connsiteX26" fmla="*/ 440305 w 1127246"/>
                <a:gd name="connsiteY26" fmla="*/ 1009722 h 1125591"/>
                <a:gd name="connsiteX27" fmla="*/ 498240 w 1127246"/>
                <a:gd name="connsiteY27" fmla="*/ 1125591 h 1125591"/>
                <a:gd name="connsiteX28" fmla="*/ 630662 w 1127246"/>
                <a:gd name="connsiteY28" fmla="*/ 1125591 h 1125591"/>
                <a:gd name="connsiteX29" fmla="*/ 688597 w 1127246"/>
                <a:gd name="connsiteY29" fmla="*/ 1009722 h 1125591"/>
                <a:gd name="connsiteX30" fmla="*/ 791224 w 1127246"/>
                <a:gd name="connsiteY30" fmla="*/ 966684 h 1125591"/>
                <a:gd name="connsiteX31" fmla="*/ 915371 w 1127246"/>
                <a:gd name="connsiteY31" fmla="*/ 1008066 h 1125591"/>
                <a:gd name="connsiteX32" fmla="*/ 1009722 w 1127246"/>
                <a:gd name="connsiteY32" fmla="*/ 913715 h 1125591"/>
                <a:gd name="connsiteX33" fmla="*/ 968340 w 1127246"/>
                <a:gd name="connsiteY33" fmla="*/ 789569 h 1125591"/>
                <a:gd name="connsiteX34" fmla="*/ 1011377 w 1127246"/>
                <a:gd name="connsiteY34" fmla="*/ 685286 h 1125591"/>
                <a:gd name="connsiteX35" fmla="*/ 1127247 w 1127246"/>
                <a:gd name="connsiteY35" fmla="*/ 627352 h 1125591"/>
                <a:gd name="connsiteX36" fmla="*/ 1127247 w 1127246"/>
                <a:gd name="connsiteY36" fmla="*/ 494929 h 1125591"/>
                <a:gd name="connsiteX37" fmla="*/ 1009722 w 1127246"/>
                <a:gd name="connsiteY37" fmla="*/ 438650 h 112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27246" h="1125591">
                  <a:moveTo>
                    <a:pt x="562796" y="761429"/>
                  </a:moveTo>
                  <a:cubicBezTo>
                    <a:pt x="453547" y="761429"/>
                    <a:pt x="364162" y="672044"/>
                    <a:pt x="364162" y="562796"/>
                  </a:cubicBezTo>
                  <a:cubicBezTo>
                    <a:pt x="364162" y="453547"/>
                    <a:pt x="453547" y="364162"/>
                    <a:pt x="562796" y="364162"/>
                  </a:cubicBezTo>
                  <a:cubicBezTo>
                    <a:pt x="672044" y="364162"/>
                    <a:pt x="761429" y="453547"/>
                    <a:pt x="761429" y="562796"/>
                  </a:cubicBezTo>
                  <a:cubicBezTo>
                    <a:pt x="761429" y="672044"/>
                    <a:pt x="672044" y="761429"/>
                    <a:pt x="562796" y="761429"/>
                  </a:cubicBezTo>
                  <a:close/>
                  <a:moveTo>
                    <a:pt x="1009722" y="438650"/>
                  </a:moveTo>
                  <a:cubicBezTo>
                    <a:pt x="999790" y="402233"/>
                    <a:pt x="984892" y="367472"/>
                    <a:pt x="966684" y="336022"/>
                  </a:cubicBezTo>
                  <a:lnTo>
                    <a:pt x="1008066" y="211876"/>
                  </a:lnTo>
                  <a:lnTo>
                    <a:pt x="913715" y="117525"/>
                  </a:lnTo>
                  <a:lnTo>
                    <a:pt x="789569" y="158907"/>
                  </a:lnTo>
                  <a:cubicBezTo>
                    <a:pt x="756464" y="140699"/>
                    <a:pt x="721703" y="125801"/>
                    <a:pt x="685286" y="115870"/>
                  </a:cubicBezTo>
                  <a:lnTo>
                    <a:pt x="629007" y="0"/>
                  </a:lnTo>
                  <a:lnTo>
                    <a:pt x="496584" y="0"/>
                  </a:lnTo>
                  <a:lnTo>
                    <a:pt x="438650" y="115870"/>
                  </a:lnTo>
                  <a:cubicBezTo>
                    <a:pt x="402233" y="125801"/>
                    <a:pt x="367472" y="140699"/>
                    <a:pt x="336022" y="158907"/>
                  </a:cubicBezTo>
                  <a:lnTo>
                    <a:pt x="211876" y="117525"/>
                  </a:lnTo>
                  <a:lnTo>
                    <a:pt x="117525" y="211876"/>
                  </a:lnTo>
                  <a:lnTo>
                    <a:pt x="158907" y="336022"/>
                  </a:lnTo>
                  <a:cubicBezTo>
                    <a:pt x="140699" y="369128"/>
                    <a:pt x="125801" y="403889"/>
                    <a:pt x="115870" y="440305"/>
                  </a:cubicBezTo>
                  <a:lnTo>
                    <a:pt x="0" y="496584"/>
                  </a:lnTo>
                  <a:lnTo>
                    <a:pt x="0" y="629007"/>
                  </a:lnTo>
                  <a:lnTo>
                    <a:pt x="115870" y="686942"/>
                  </a:lnTo>
                  <a:cubicBezTo>
                    <a:pt x="125801" y="723358"/>
                    <a:pt x="140699" y="758119"/>
                    <a:pt x="158907" y="789569"/>
                  </a:cubicBezTo>
                  <a:lnTo>
                    <a:pt x="117525" y="913715"/>
                  </a:lnTo>
                  <a:lnTo>
                    <a:pt x="211876" y="1008066"/>
                  </a:lnTo>
                  <a:lnTo>
                    <a:pt x="336022" y="966684"/>
                  </a:lnTo>
                  <a:cubicBezTo>
                    <a:pt x="369128" y="984892"/>
                    <a:pt x="403889" y="999790"/>
                    <a:pt x="440305" y="1009722"/>
                  </a:cubicBezTo>
                  <a:lnTo>
                    <a:pt x="498240" y="1125591"/>
                  </a:lnTo>
                  <a:lnTo>
                    <a:pt x="630662" y="1125591"/>
                  </a:lnTo>
                  <a:lnTo>
                    <a:pt x="688597" y="1009722"/>
                  </a:lnTo>
                  <a:cubicBezTo>
                    <a:pt x="725013" y="999790"/>
                    <a:pt x="759774" y="984892"/>
                    <a:pt x="791224" y="966684"/>
                  </a:cubicBezTo>
                  <a:lnTo>
                    <a:pt x="915371" y="1008066"/>
                  </a:lnTo>
                  <a:lnTo>
                    <a:pt x="1009722" y="913715"/>
                  </a:lnTo>
                  <a:lnTo>
                    <a:pt x="968340" y="789569"/>
                  </a:lnTo>
                  <a:cubicBezTo>
                    <a:pt x="986548" y="756464"/>
                    <a:pt x="1001445" y="721703"/>
                    <a:pt x="1011377" y="685286"/>
                  </a:cubicBezTo>
                  <a:lnTo>
                    <a:pt x="1127247" y="627352"/>
                  </a:lnTo>
                  <a:lnTo>
                    <a:pt x="1127247" y="494929"/>
                  </a:lnTo>
                  <a:lnTo>
                    <a:pt x="1009722" y="438650"/>
                  </a:lnTo>
                  <a:close/>
                </a:path>
              </a:pathLst>
            </a:custGeom>
            <a:solidFill>
              <a:srgbClr val="ABE9FF"/>
            </a:solidFill>
            <a:ln w="16470" cap="flat">
              <a:noFill/>
              <a:prstDash val="solid"/>
              <a:miter/>
            </a:ln>
          </p:spPr>
          <p:txBody>
            <a:bodyPr rtlCol="0" anchor="ctr"/>
            <a:lstStyle/>
            <a:p>
              <a:endParaRPr lang="en-GB"/>
            </a:p>
          </p:txBody>
        </p:sp>
        <p:pic>
          <p:nvPicPr>
            <p:cNvPr id="7" name="Graphic 6" descr="Check In with solid fill">
              <a:extLst>
                <a:ext uri="{FF2B5EF4-FFF2-40B4-BE49-F238E27FC236}">
                  <a16:creationId xmlns:a16="http://schemas.microsoft.com/office/drawing/2014/main" id="{447DD3F3-CE7B-4FB0-AA39-6EDDD368AF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973" y="4091056"/>
              <a:ext cx="457200" cy="457200"/>
            </a:xfrm>
            <a:prstGeom prst="rect">
              <a:avLst/>
            </a:prstGeom>
          </p:spPr>
        </p:pic>
        <p:pic>
          <p:nvPicPr>
            <p:cNvPr id="8" name="Graphic 7" descr="Cheers with solid fill">
              <a:extLst>
                <a:ext uri="{FF2B5EF4-FFF2-40B4-BE49-F238E27FC236}">
                  <a16:creationId xmlns:a16="http://schemas.microsoft.com/office/drawing/2014/main" id="{D2810BFE-95C6-4078-9CE1-36961887A5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8131" y="5095925"/>
              <a:ext cx="457200" cy="457200"/>
            </a:xfrm>
            <a:prstGeom prst="rect">
              <a:avLst/>
            </a:prstGeom>
          </p:spPr>
        </p:pic>
        <p:pic>
          <p:nvPicPr>
            <p:cNvPr id="9" name="Graphic 8" descr="Cruise ship with solid fill">
              <a:extLst>
                <a:ext uri="{FF2B5EF4-FFF2-40B4-BE49-F238E27FC236}">
                  <a16:creationId xmlns:a16="http://schemas.microsoft.com/office/drawing/2014/main" id="{B51EC5E5-73E5-4A27-8050-416D209545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3842" y="4220198"/>
              <a:ext cx="457200" cy="457200"/>
            </a:xfrm>
            <a:prstGeom prst="rect">
              <a:avLst/>
            </a:prstGeom>
          </p:spPr>
        </p:pic>
        <p:pic>
          <p:nvPicPr>
            <p:cNvPr id="10" name="Graphic 9" descr="Customer review with solid fill">
              <a:extLst>
                <a:ext uri="{FF2B5EF4-FFF2-40B4-BE49-F238E27FC236}">
                  <a16:creationId xmlns:a16="http://schemas.microsoft.com/office/drawing/2014/main" id="{2F2D31A7-282A-47FC-AB12-3E272A55A1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49611" y="5567493"/>
              <a:ext cx="457200" cy="457200"/>
            </a:xfrm>
            <a:prstGeom prst="rect">
              <a:avLst/>
            </a:prstGeom>
          </p:spPr>
        </p:pic>
        <p:pic>
          <p:nvPicPr>
            <p:cNvPr id="11" name="Graphic 10" descr="Email with solid fill">
              <a:extLst>
                <a:ext uri="{FF2B5EF4-FFF2-40B4-BE49-F238E27FC236}">
                  <a16:creationId xmlns:a16="http://schemas.microsoft.com/office/drawing/2014/main" id="{8A78B3C6-9C25-44A2-B30F-92C9232101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36330" y="4779176"/>
              <a:ext cx="457200" cy="457200"/>
            </a:xfrm>
            <a:prstGeom prst="rect">
              <a:avLst/>
            </a:prstGeom>
          </p:spPr>
        </p:pic>
        <p:pic>
          <p:nvPicPr>
            <p:cNvPr id="12" name="Graphic 11" descr="Online meeting with solid fill">
              <a:extLst>
                <a:ext uri="{FF2B5EF4-FFF2-40B4-BE49-F238E27FC236}">
                  <a16:creationId xmlns:a16="http://schemas.microsoft.com/office/drawing/2014/main" id="{6B69190D-B6D4-4E2C-BC41-D530DE5154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18854" y="6062592"/>
              <a:ext cx="457200" cy="457200"/>
            </a:xfrm>
            <a:prstGeom prst="rect">
              <a:avLst/>
            </a:prstGeom>
          </p:spPr>
        </p:pic>
        <p:pic>
          <p:nvPicPr>
            <p:cNvPr id="13" name="Graphic 12" descr="Programmer female with solid fill">
              <a:extLst>
                <a:ext uri="{FF2B5EF4-FFF2-40B4-BE49-F238E27FC236}">
                  <a16:creationId xmlns:a16="http://schemas.microsoft.com/office/drawing/2014/main" id="{DB2A00B3-4CB5-479C-9DBB-CA265DBB9B4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809741" y="5428060"/>
              <a:ext cx="457200" cy="457200"/>
            </a:xfrm>
            <a:prstGeom prst="rect">
              <a:avLst/>
            </a:prstGeom>
          </p:spPr>
        </p:pic>
        <p:pic>
          <p:nvPicPr>
            <p:cNvPr id="14" name="Graphic 13" descr="Questions with solid fill">
              <a:extLst>
                <a:ext uri="{FF2B5EF4-FFF2-40B4-BE49-F238E27FC236}">
                  <a16:creationId xmlns:a16="http://schemas.microsoft.com/office/drawing/2014/main" id="{41C8D92D-E34C-4667-84FF-54DDA18FC5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66001" y="6400800"/>
              <a:ext cx="457200" cy="457200"/>
            </a:xfrm>
            <a:prstGeom prst="rect">
              <a:avLst/>
            </a:prstGeom>
          </p:spPr>
        </p:pic>
        <p:pic>
          <p:nvPicPr>
            <p:cNvPr id="15" name="Graphic 14" descr="Remote learning science with solid fill">
              <a:extLst>
                <a:ext uri="{FF2B5EF4-FFF2-40B4-BE49-F238E27FC236}">
                  <a16:creationId xmlns:a16="http://schemas.microsoft.com/office/drawing/2014/main" id="{5E44CC14-455C-498D-A856-C87EA8BC811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554067" y="6468703"/>
              <a:ext cx="457200" cy="457200"/>
            </a:xfrm>
            <a:prstGeom prst="rect">
              <a:avLst/>
            </a:prstGeom>
          </p:spPr>
        </p:pic>
        <p:pic>
          <p:nvPicPr>
            <p:cNvPr id="16" name="Graphic 15" descr="Remote work with solid fill">
              <a:extLst>
                <a:ext uri="{FF2B5EF4-FFF2-40B4-BE49-F238E27FC236}">
                  <a16:creationId xmlns:a16="http://schemas.microsoft.com/office/drawing/2014/main" id="{390BFDD1-7DF1-4F93-A137-3B195090445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482753" y="4319656"/>
              <a:ext cx="457200" cy="457200"/>
            </a:xfrm>
            <a:prstGeom prst="rect">
              <a:avLst/>
            </a:prstGeom>
          </p:spPr>
        </p:pic>
        <p:pic>
          <p:nvPicPr>
            <p:cNvPr id="17" name="Graphic 16" descr="Satellite with solid fill">
              <a:extLst>
                <a:ext uri="{FF2B5EF4-FFF2-40B4-BE49-F238E27FC236}">
                  <a16:creationId xmlns:a16="http://schemas.microsoft.com/office/drawing/2014/main" id="{67C7E80B-5E8F-4B7E-BFCE-9DD50B955B3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928458" y="4087322"/>
              <a:ext cx="457200" cy="457200"/>
            </a:xfrm>
            <a:prstGeom prst="rect">
              <a:avLst/>
            </a:prstGeom>
          </p:spPr>
        </p:pic>
        <p:pic>
          <p:nvPicPr>
            <p:cNvPr id="18" name="Graphic 17" descr="Vlog with solid fill">
              <a:extLst>
                <a:ext uri="{FF2B5EF4-FFF2-40B4-BE49-F238E27FC236}">
                  <a16:creationId xmlns:a16="http://schemas.microsoft.com/office/drawing/2014/main" id="{91FA11F2-4C6F-4E8D-A083-1209A8DDB43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649218" y="4615695"/>
              <a:ext cx="457200" cy="457200"/>
            </a:xfrm>
            <a:prstGeom prst="rect">
              <a:avLst/>
            </a:prstGeom>
          </p:spPr>
        </p:pic>
        <p:pic>
          <p:nvPicPr>
            <p:cNvPr id="19" name="Graphic 18" descr="Wi-Fi with solid fill">
              <a:extLst>
                <a:ext uri="{FF2B5EF4-FFF2-40B4-BE49-F238E27FC236}">
                  <a16:creationId xmlns:a16="http://schemas.microsoft.com/office/drawing/2014/main" id="{23F068F9-32B1-4B74-813D-1129362B0D3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664064" y="6024906"/>
              <a:ext cx="457200" cy="457200"/>
            </a:xfrm>
            <a:prstGeom prst="rect">
              <a:avLst/>
            </a:prstGeom>
          </p:spPr>
        </p:pic>
        <p:pic>
          <p:nvPicPr>
            <p:cNvPr id="20" name="Graphic 19" descr="Work from home house with solid fill">
              <a:extLst>
                <a:ext uri="{FF2B5EF4-FFF2-40B4-BE49-F238E27FC236}">
                  <a16:creationId xmlns:a16="http://schemas.microsoft.com/office/drawing/2014/main" id="{78CACC96-0A8A-41E0-9222-2A8F6AE15ED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940516" y="6299566"/>
              <a:ext cx="457200" cy="457200"/>
            </a:xfrm>
            <a:prstGeom prst="rect">
              <a:avLst/>
            </a:prstGeom>
          </p:spPr>
        </p:pic>
        <p:pic>
          <p:nvPicPr>
            <p:cNvPr id="21" name="Graphic 20" descr="Lecturer with solid fill">
              <a:extLst>
                <a:ext uri="{FF2B5EF4-FFF2-40B4-BE49-F238E27FC236}">
                  <a16:creationId xmlns:a16="http://schemas.microsoft.com/office/drawing/2014/main" id="{5E681169-0CC4-4E91-9AA3-DD3D273CA1D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585597" y="5189775"/>
              <a:ext cx="616828" cy="616828"/>
            </a:xfrm>
            <a:prstGeom prst="rect">
              <a:avLst/>
            </a:prstGeom>
          </p:spPr>
        </p:pic>
        <p:pic>
          <p:nvPicPr>
            <p:cNvPr id="22" name="Graphic 21" descr="Users with solid fill">
              <a:extLst>
                <a:ext uri="{FF2B5EF4-FFF2-40B4-BE49-F238E27FC236}">
                  <a16:creationId xmlns:a16="http://schemas.microsoft.com/office/drawing/2014/main" id="{43F8DFCA-B3F6-4B22-A0FD-72C3FF33149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503229" y="5719310"/>
              <a:ext cx="400428" cy="400428"/>
            </a:xfrm>
            <a:prstGeom prst="rect">
              <a:avLst/>
            </a:prstGeom>
          </p:spPr>
        </p:pic>
        <p:pic>
          <p:nvPicPr>
            <p:cNvPr id="23" name="Graphic 22" descr="Users with solid fill">
              <a:extLst>
                <a:ext uri="{FF2B5EF4-FFF2-40B4-BE49-F238E27FC236}">
                  <a16:creationId xmlns:a16="http://schemas.microsoft.com/office/drawing/2014/main" id="{3431B9D6-7C1A-4B71-A057-F0F9E4FD7176}"/>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892173" y="5719310"/>
              <a:ext cx="400428" cy="400428"/>
            </a:xfrm>
            <a:prstGeom prst="rect">
              <a:avLst/>
            </a:prstGeom>
          </p:spPr>
        </p:pic>
        <p:grpSp>
          <p:nvGrpSpPr>
            <p:cNvPr id="24" name="Group 23">
              <a:extLst>
                <a:ext uri="{FF2B5EF4-FFF2-40B4-BE49-F238E27FC236}">
                  <a16:creationId xmlns:a16="http://schemas.microsoft.com/office/drawing/2014/main" id="{21204632-3440-4C3B-866C-CD046508115B}"/>
                </a:ext>
              </a:extLst>
            </p:cNvPr>
            <p:cNvGrpSpPr/>
            <p:nvPr/>
          </p:nvGrpSpPr>
          <p:grpSpPr>
            <a:xfrm>
              <a:off x="9892664" y="4520490"/>
              <a:ext cx="1974091" cy="1947441"/>
              <a:chOff x="5475944" y="2705971"/>
              <a:chExt cx="1974091" cy="1947441"/>
            </a:xfrm>
          </p:grpSpPr>
          <p:sp>
            <p:nvSpPr>
              <p:cNvPr id="25" name="Flowchart: Connector 24">
                <a:extLst>
                  <a:ext uri="{FF2B5EF4-FFF2-40B4-BE49-F238E27FC236}">
                    <a16:creationId xmlns:a16="http://schemas.microsoft.com/office/drawing/2014/main" id="{24686479-8E44-46C9-AA28-4F3E3FFCEE1C}"/>
                  </a:ext>
                </a:extLst>
              </p:cNvPr>
              <p:cNvSpPr/>
              <p:nvPr/>
            </p:nvSpPr>
            <p:spPr>
              <a:xfrm>
                <a:off x="5566676" y="2815953"/>
                <a:ext cx="1799742" cy="1799742"/>
              </a:xfrm>
              <a:prstGeom prst="flowChartConnector">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BB9D2F0-C7CE-4E25-B5DF-89EEEDA2AC82}"/>
                  </a:ext>
                </a:extLst>
              </p:cNvPr>
              <p:cNvSpPr/>
              <p:nvPr/>
            </p:nvSpPr>
            <p:spPr>
              <a:xfrm rot="3668616">
                <a:off x="5963404" y="2899085"/>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6A4ED31-C14C-4526-9012-5C7BA1DF4E12}"/>
                  </a:ext>
                </a:extLst>
              </p:cNvPr>
              <p:cNvSpPr/>
              <p:nvPr/>
            </p:nvSpPr>
            <p:spPr>
              <a:xfrm rot="5400000">
                <a:off x="6374621" y="2741438"/>
                <a:ext cx="181463"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7C9FD45-9FB7-4B4C-83C6-F1F03B23836F}"/>
                  </a:ext>
                </a:extLst>
              </p:cNvPr>
              <p:cNvSpPr/>
              <p:nvPr/>
            </p:nvSpPr>
            <p:spPr>
              <a:xfrm rot="1917055">
                <a:off x="5610113" y="3153927"/>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5E6C34D-29BF-4A03-AF7E-E4BC21E42BC5}"/>
                  </a:ext>
                </a:extLst>
              </p:cNvPr>
              <p:cNvSpPr/>
              <p:nvPr/>
            </p:nvSpPr>
            <p:spPr>
              <a:xfrm rot="6030709">
                <a:off x="6596679" y="2769076"/>
                <a:ext cx="194866" cy="113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A81BCED-1965-48F1-9836-E8B85D3F97CD}"/>
                  </a:ext>
                </a:extLst>
              </p:cNvPr>
              <p:cNvSpPr/>
              <p:nvPr/>
            </p:nvSpPr>
            <p:spPr>
              <a:xfrm rot="7173592">
                <a:off x="6855552" y="2873117"/>
                <a:ext cx="184378" cy="9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CB0FD89-5F76-49D4-BF22-49CA31409299}"/>
                  </a:ext>
                </a:extLst>
              </p:cNvPr>
              <p:cNvSpPr/>
              <p:nvPr/>
            </p:nvSpPr>
            <p:spPr>
              <a:xfrm rot="6291175" flipV="1">
                <a:off x="5906227" y="4446100"/>
                <a:ext cx="111437" cy="52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47855328-10B3-41E5-A147-B69BB0828523}"/>
                  </a:ext>
                </a:extLst>
              </p:cNvPr>
              <p:cNvSpPr/>
              <p:nvPr/>
            </p:nvSpPr>
            <p:spPr>
              <a:xfrm rot="6030709">
                <a:off x="6181794" y="4510064"/>
                <a:ext cx="126462" cy="134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4174184-267E-4BB5-BBCD-23D5EEBC17A2}"/>
                  </a:ext>
                </a:extLst>
              </p:cNvPr>
              <p:cNvSpPr/>
              <p:nvPr/>
            </p:nvSpPr>
            <p:spPr>
              <a:xfrm rot="5866802">
                <a:off x="6454520" y="4539672"/>
                <a:ext cx="138016" cy="89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C7B0546-2BC1-4AE6-9E40-7444FBC961E7}"/>
                  </a:ext>
                </a:extLst>
              </p:cNvPr>
              <p:cNvSpPr/>
              <p:nvPr/>
            </p:nvSpPr>
            <p:spPr>
              <a:xfrm rot="172084">
                <a:off x="7251317" y="3467322"/>
                <a:ext cx="198718" cy="71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8B01BF0-E102-4483-B36B-4FA9BCA161BE}"/>
                  </a:ext>
                </a:extLst>
              </p:cNvPr>
              <p:cNvSpPr/>
              <p:nvPr/>
            </p:nvSpPr>
            <p:spPr>
              <a:xfrm rot="1956314">
                <a:off x="7126848" y="4032058"/>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74000318-9531-4D93-91ED-CDAC6EF925DD}"/>
                  </a:ext>
                </a:extLst>
              </p:cNvPr>
              <p:cNvSpPr/>
              <p:nvPr/>
            </p:nvSpPr>
            <p:spPr>
              <a:xfrm rot="3143343">
                <a:off x="6925617" y="4341954"/>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E6D377DE-0D24-4AC5-AE60-1FCE42DBACA7}"/>
                  </a:ext>
                </a:extLst>
              </p:cNvPr>
              <p:cNvSpPr/>
              <p:nvPr/>
            </p:nvSpPr>
            <p:spPr>
              <a:xfrm rot="1175664">
                <a:off x="5475944" y="3464673"/>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92B7926-D362-4A26-B6C6-F3C76FAD7E77}"/>
                  </a:ext>
                </a:extLst>
              </p:cNvPr>
              <p:cNvSpPr/>
              <p:nvPr/>
            </p:nvSpPr>
            <p:spPr>
              <a:xfrm rot="21085690">
                <a:off x="5556687" y="4017819"/>
                <a:ext cx="201700" cy="5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39" name="Picture 38" descr="Logo, company name&#10;&#10;Description automatically generated">
            <a:extLst>
              <a:ext uri="{FF2B5EF4-FFF2-40B4-BE49-F238E27FC236}">
                <a16:creationId xmlns:a16="http://schemas.microsoft.com/office/drawing/2014/main" id="{F908BA8E-4950-4179-95D6-C50EAE4EC093}"/>
              </a:ext>
            </a:extLst>
          </p:cNvPr>
          <p:cNvPicPr>
            <a:picLocks noChangeAspect="1"/>
          </p:cNvPicPr>
          <p:nvPr userDrawn="1"/>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91" y="11967"/>
            <a:ext cx="1117992" cy="1118442"/>
          </a:xfrm>
          <a:prstGeom prst="rect">
            <a:avLst/>
          </a:prstGeom>
        </p:spPr>
      </p:pic>
      <p:sp>
        <p:nvSpPr>
          <p:cNvPr id="41" name="Rectangle 40">
            <a:extLst>
              <a:ext uri="{FF2B5EF4-FFF2-40B4-BE49-F238E27FC236}">
                <a16:creationId xmlns:a16="http://schemas.microsoft.com/office/drawing/2014/main" id="{148599D7-A0A8-45B9-950D-25A9E8F15B1B}"/>
              </a:ext>
            </a:extLst>
          </p:cNvPr>
          <p:cNvSpPr/>
          <p:nvPr userDrawn="1"/>
        </p:nvSpPr>
        <p:spPr>
          <a:xfrm>
            <a:off x="0" y="1055589"/>
            <a:ext cx="12192000" cy="82636"/>
          </a:xfrm>
          <a:prstGeom prst="rect">
            <a:avLst/>
          </a:prstGeom>
          <a:gradFill flip="none" rotWithShape="1">
            <a:gsLst>
              <a:gs pos="100000">
                <a:schemeClr val="accent5">
                  <a:lumMod val="40000"/>
                  <a:lumOff val="60000"/>
                </a:schemeClr>
              </a:gs>
              <a:gs pos="86000">
                <a:schemeClr val="accent5">
                  <a:lumMod val="60000"/>
                  <a:lumOff val="40000"/>
                </a:schemeClr>
              </a:gs>
              <a:gs pos="37000">
                <a:schemeClr val="accent5">
                  <a:lumMod val="75000"/>
                </a:schemeClr>
              </a:gs>
              <a:gs pos="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E32CCB5B-9F86-4BA4-91F5-F1BA04F8D8EA}"/>
              </a:ext>
            </a:extLst>
          </p:cNvPr>
          <p:cNvSpPr/>
          <p:nvPr userDrawn="1"/>
        </p:nvSpPr>
        <p:spPr>
          <a:xfrm flipV="1">
            <a:off x="423511" y="1138256"/>
            <a:ext cx="446752" cy="38513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46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BD54-B9AE-4D11-9FAA-7D3D0C643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B7442D-FCEF-4F8E-A5BF-E09E44A53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4FB18B-2E29-4693-9012-E14117654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8A741-4230-4D9E-9BBE-ABECB40A9E96}"/>
              </a:ext>
            </a:extLst>
          </p:cNvPr>
          <p:cNvSpPr>
            <a:spLocks noGrp="1"/>
          </p:cNvSpPr>
          <p:nvPr>
            <p:ph type="dt" sz="half" idx="10"/>
          </p:nvPr>
        </p:nvSpPr>
        <p:spPr/>
        <p:txBody>
          <a:bodyPr/>
          <a:lstStyle/>
          <a:p>
            <a:fld id="{A20DB11F-8B26-47AB-A0F4-723DE49F147C}" type="datetimeFigureOut">
              <a:rPr lang="en-GB" smtClean="0"/>
              <a:t>25/11/2025</a:t>
            </a:fld>
            <a:endParaRPr lang="en-GB"/>
          </a:p>
        </p:txBody>
      </p:sp>
      <p:sp>
        <p:nvSpPr>
          <p:cNvPr id="6" name="Footer Placeholder 5">
            <a:extLst>
              <a:ext uri="{FF2B5EF4-FFF2-40B4-BE49-F238E27FC236}">
                <a16:creationId xmlns:a16="http://schemas.microsoft.com/office/drawing/2014/main" id="{FD446C95-397F-4C1E-A151-6ABD08022A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6639EE-7275-4E5C-92A3-5A4EB507C9EF}"/>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2486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C20B-1449-41E9-ADB1-C7D56C3FF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06A1CA-6D8C-4DAD-80BF-43A927BA3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33B54C-4AF2-42C9-AC84-45D2CC9C5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4A514-BF10-4446-A188-B0BBC37B358B}"/>
              </a:ext>
            </a:extLst>
          </p:cNvPr>
          <p:cNvSpPr>
            <a:spLocks noGrp="1"/>
          </p:cNvSpPr>
          <p:nvPr>
            <p:ph type="dt" sz="half" idx="10"/>
          </p:nvPr>
        </p:nvSpPr>
        <p:spPr/>
        <p:txBody>
          <a:bodyPr/>
          <a:lstStyle/>
          <a:p>
            <a:fld id="{A20DB11F-8B26-47AB-A0F4-723DE49F147C}" type="datetimeFigureOut">
              <a:rPr lang="en-GB" smtClean="0"/>
              <a:t>25/11/2025</a:t>
            </a:fld>
            <a:endParaRPr lang="en-GB"/>
          </a:p>
        </p:txBody>
      </p:sp>
      <p:sp>
        <p:nvSpPr>
          <p:cNvPr id="6" name="Footer Placeholder 5">
            <a:extLst>
              <a:ext uri="{FF2B5EF4-FFF2-40B4-BE49-F238E27FC236}">
                <a16:creationId xmlns:a16="http://schemas.microsoft.com/office/drawing/2014/main" id="{7E17DE33-8FE5-4DB8-91E1-AE95080791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268BC0-4D48-416D-8C4F-2B5B9A814E4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10116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F8DAFC-3761-48BC-B70D-5A503A90A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FD67CF-CEA3-4361-9AB2-B4D35DCB6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40975-CAD2-4186-9445-5DFC5F5A6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DB11F-8B26-47AB-A0F4-723DE49F147C}" type="datetimeFigureOut">
              <a:rPr lang="en-GB" smtClean="0"/>
              <a:t>25/11/2025</a:t>
            </a:fld>
            <a:endParaRPr lang="en-GB"/>
          </a:p>
        </p:txBody>
      </p:sp>
      <p:sp>
        <p:nvSpPr>
          <p:cNvPr id="5" name="Footer Placeholder 4">
            <a:extLst>
              <a:ext uri="{FF2B5EF4-FFF2-40B4-BE49-F238E27FC236}">
                <a16:creationId xmlns:a16="http://schemas.microsoft.com/office/drawing/2014/main" id="{736EA00E-3E42-4827-8092-21C54B70B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02814A-0289-4311-8D7A-8B2C100B7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595A0-3CFD-4102-B393-D18A341C3091}" type="slidenum">
              <a:rPr lang="en-GB" smtClean="0"/>
              <a:t>‹#›</a:t>
            </a:fld>
            <a:endParaRPr lang="en-GB"/>
          </a:p>
        </p:txBody>
      </p:sp>
    </p:spTree>
    <p:extLst>
      <p:ext uri="{BB962C8B-B14F-4D97-AF65-F5344CB8AC3E}">
        <p14:creationId xmlns:p14="http://schemas.microsoft.com/office/powerpoint/2010/main" val="3396118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s://www.itu.int/en/general-secretariat/ICT-Services/remoteparticipation/Pages/Virtual-Sessions.aspx" TargetMode="External"/><Relationship Id="rId7" Type="http://schemas.openxmlformats.org/officeDocument/2006/relationships/image" Target="../media/image71.svg"/><Relationship Id="rId2" Type="http://schemas.openxmlformats.org/officeDocument/2006/relationships/hyperlink" Target="https://www.itu.int/en/events/Pages/Geneva-schedule.aspx?sector=ITU-R" TargetMode="Externa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73.svg"/></Relationships>
</file>

<file path=ppt/slides/_rels/slide11.xml.rels><?xml version="1.0" encoding="UTF-8" standalone="yes"?>
<Relationships xmlns="http://schemas.openxmlformats.org/package/2006/relationships"><Relationship Id="rId2" Type="http://schemas.openxmlformats.org/officeDocument/2006/relationships/hyperlink" Target="mailto:room.management@itu.in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itu.int/en/events/Pages/Virtual-Sessions.aspx" TargetMode="External"/><Relationship Id="rId2" Type="http://schemas.openxmlformats.org/officeDocument/2006/relationships/hyperlink" Target="https://www.itu.int/en/general-secretariat/ICT-Services/remoteparticipation/Pages/onlinemeetingroom.aspx" TargetMode="External"/><Relationship Id="rId1" Type="http://schemas.openxmlformats.org/officeDocument/2006/relationships/slideLayout" Target="../slideLayouts/slideLayout7.xml"/><Relationship Id="rId5" Type="http://schemas.openxmlformats.org/officeDocument/2006/relationships/hyperlink" Target="https://www.itu.int/en/ITU-R/information/events/Documents/Troubleshooting%20-%20Restricted%20Virtual%20session%20portal%20WEB.pdf" TargetMode="External"/><Relationship Id="rId4" Type="http://schemas.openxmlformats.org/officeDocument/2006/relationships/hyperlink" Target="https://www.itu.int/en/ties-services/Pages/default.aspx"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38.svg"/><Relationship Id="rId7" Type="http://schemas.openxmlformats.org/officeDocument/2006/relationships/image" Target="../media/image74.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7.svg"/><Relationship Id="rId10" Type="http://schemas.openxmlformats.org/officeDocument/2006/relationships/image" Target="../media/image77.svg"/><Relationship Id="rId4" Type="http://schemas.openxmlformats.org/officeDocument/2006/relationships/image" Target="../media/image56.png"/><Relationship Id="rId9"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42.svg"/><Relationship Id="rId5" Type="http://schemas.openxmlformats.org/officeDocument/2006/relationships/image" Target="../media/image81.svg"/><Relationship Id="rId10" Type="http://schemas.openxmlformats.org/officeDocument/2006/relationships/image" Target="../media/image41.png"/><Relationship Id="rId4" Type="http://schemas.openxmlformats.org/officeDocument/2006/relationships/image" Target="../media/image80.png"/><Relationship Id="rId9" Type="http://schemas.openxmlformats.org/officeDocument/2006/relationships/image" Target="../media/image85.svg"/></Relationships>
</file>

<file path=ppt/slides/_rels/slide16.xml.rels><?xml version="1.0" encoding="UTF-8" standalone="yes"?>
<Relationships xmlns="http://schemas.openxmlformats.org/package/2006/relationships"><Relationship Id="rId3" Type="http://schemas.openxmlformats.org/officeDocument/2006/relationships/image" Target="../media/image87.svg"/><Relationship Id="rId7" Type="http://schemas.openxmlformats.org/officeDocument/2006/relationships/hyperlink" Target="https://www.itu.int/en/ITU-R/Pages/default.aspx" TargetMode="External"/><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hyperlink" Target="mailto:brsgd@itu.int" TargetMode="External"/><Relationship Id="rId5" Type="http://schemas.openxmlformats.org/officeDocument/2006/relationships/image" Target="../media/image75.sv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2.svg"/><Relationship Id="rId5" Type="http://schemas.openxmlformats.org/officeDocument/2006/relationships/image" Target="../media/image44.svg"/><Relationship Id="rId10" Type="http://schemas.openxmlformats.org/officeDocument/2006/relationships/image" Target="../media/image51.png"/><Relationship Id="rId4" Type="http://schemas.openxmlformats.org/officeDocument/2006/relationships/image" Target="../media/image43.png"/><Relationship Id="rId9" Type="http://schemas.openxmlformats.org/officeDocument/2006/relationships/image" Target="../media/image48.sv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s>
</file>

<file path=ppt/slides/_rels/slide9.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resort&#10;&#10;Description automatically generated">
            <a:extLst>
              <a:ext uri="{FF2B5EF4-FFF2-40B4-BE49-F238E27FC236}">
                <a16:creationId xmlns:a16="http://schemas.microsoft.com/office/drawing/2014/main" id="{D26DECF9-5989-47AC-A6BC-B3F87BCF4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246"/>
            <a:ext cx="12194705" cy="6487022"/>
          </a:xfrm>
          <a:prstGeom prst="rect">
            <a:avLst/>
          </a:prstGeom>
          <a:scene3d>
            <a:camera prst="orthographicFront"/>
            <a:lightRig rig="threePt" dir="t"/>
          </a:scene3d>
          <a:sp3d>
            <a:bevelT/>
          </a:sp3d>
        </p:spPr>
      </p:pic>
      <p:sp>
        <p:nvSpPr>
          <p:cNvPr id="50" name="Rectangle 49">
            <a:extLst>
              <a:ext uri="{FF2B5EF4-FFF2-40B4-BE49-F238E27FC236}">
                <a16:creationId xmlns:a16="http://schemas.microsoft.com/office/drawing/2014/main" id="{09AE430D-F12E-4447-A3F3-F87AAE1815F9}"/>
              </a:ext>
            </a:extLst>
          </p:cNvPr>
          <p:cNvSpPr/>
          <p:nvPr/>
        </p:nvSpPr>
        <p:spPr>
          <a:xfrm>
            <a:off x="0" y="16834"/>
            <a:ext cx="6891185" cy="6858000"/>
          </a:xfrm>
          <a:prstGeom prst="rect">
            <a:avLst/>
          </a:prstGeom>
          <a:gradFill flip="none" rotWithShape="1">
            <a:gsLst>
              <a:gs pos="0">
                <a:srgbClr val="EBFFFF">
                  <a:alpha val="70000"/>
                </a:srgbClr>
              </a:gs>
              <a:gs pos="28000">
                <a:srgbClr val="F4F5F6">
                  <a:alpha val="63000"/>
                </a:srgbClr>
              </a:gs>
              <a:gs pos="87000">
                <a:srgbClr val="EBFFFF">
                  <a:alpha val="63000"/>
                </a:srgbClr>
              </a:gs>
              <a:gs pos="100000">
                <a:srgbClr val="DDFFFF">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ACD4CC7-653E-4711-B6C9-816E4E3A4496}"/>
              </a:ext>
            </a:extLst>
          </p:cNvPr>
          <p:cNvSpPr txBox="1"/>
          <p:nvPr/>
        </p:nvSpPr>
        <p:spPr>
          <a:xfrm>
            <a:off x="37901" y="2232245"/>
            <a:ext cx="6463799" cy="2123658"/>
          </a:xfrm>
          <a:prstGeom prst="rect">
            <a:avLst/>
          </a:prstGeom>
          <a:noFill/>
        </p:spPr>
        <p:txBody>
          <a:bodyPr wrap="square" rtlCol="0">
            <a:spAutoFit/>
          </a:bodyPr>
          <a:lstStyle/>
          <a:p>
            <a:r>
              <a:rPr lang="en-GB" sz="4400" b="1" dirty="0">
                <a:solidFill>
                  <a:srgbClr val="002060"/>
                </a:solidFill>
              </a:rPr>
              <a:t>Practical information for ITU-R physical meetings with remote participation</a:t>
            </a:r>
          </a:p>
        </p:txBody>
      </p:sp>
      <p:pic>
        <p:nvPicPr>
          <p:cNvPr id="9" name="Picture 8" descr="Logo, company name&#10;&#10;Description automatically generated">
            <a:extLst>
              <a:ext uri="{FF2B5EF4-FFF2-40B4-BE49-F238E27FC236}">
                <a16:creationId xmlns:a16="http://schemas.microsoft.com/office/drawing/2014/main" id="{D40D3508-653A-4E60-A637-2F214AF558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83514"/>
            <a:ext cx="1151758" cy="1090232"/>
          </a:xfrm>
          <a:prstGeom prst="rect">
            <a:avLst/>
          </a:prstGeom>
        </p:spPr>
      </p:pic>
      <p:sp>
        <p:nvSpPr>
          <p:cNvPr id="88" name="Rectangle 87">
            <a:extLst>
              <a:ext uri="{FF2B5EF4-FFF2-40B4-BE49-F238E27FC236}">
                <a16:creationId xmlns:a16="http://schemas.microsoft.com/office/drawing/2014/main" id="{C4D614AD-1C43-471A-A3F5-16ED49CE76BD}"/>
              </a:ext>
            </a:extLst>
          </p:cNvPr>
          <p:cNvSpPr/>
          <p:nvPr/>
        </p:nvSpPr>
        <p:spPr>
          <a:xfrm>
            <a:off x="6891185" y="0"/>
            <a:ext cx="45719"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A5340EC6-C482-4BEF-B38F-3876B8A4B1AA}"/>
              </a:ext>
            </a:extLst>
          </p:cNvPr>
          <p:cNvSpPr/>
          <p:nvPr/>
        </p:nvSpPr>
        <p:spPr>
          <a:xfrm>
            <a:off x="6845430" y="0"/>
            <a:ext cx="45719" cy="6858000"/>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725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CA8113-D557-4560-9116-B20A8B815B76}"/>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Room reservation</a:t>
            </a:r>
            <a:endParaRPr lang="en-GB" b="1">
              <a:solidFill>
                <a:schemeClr val="accent5">
                  <a:lumMod val="75000"/>
                </a:schemeClr>
              </a:solidFill>
            </a:endParaRPr>
          </a:p>
        </p:txBody>
      </p:sp>
      <p:sp>
        <p:nvSpPr>
          <p:cNvPr id="8" name="TextBox 7">
            <a:extLst>
              <a:ext uri="{FF2B5EF4-FFF2-40B4-BE49-F238E27FC236}">
                <a16:creationId xmlns:a16="http://schemas.microsoft.com/office/drawing/2014/main" id="{3A80B0E0-F990-416C-973A-4734471C3DE1}"/>
              </a:ext>
            </a:extLst>
          </p:cNvPr>
          <p:cNvSpPr txBox="1"/>
          <p:nvPr/>
        </p:nvSpPr>
        <p:spPr>
          <a:xfrm>
            <a:off x="909144" y="1363884"/>
            <a:ext cx="10938610" cy="2246769"/>
          </a:xfrm>
          <a:prstGeom prst="rect">
            <a:avLst/>
          </a:prstGeom>
          <a:noFill/>
        </p:spPr>
        <p:txBody>
          <a:bodyPr wrap="square">
            <a:spAutoFit/>
          </a:bodyPr>
          <a:lstStyle/>
          <a:p>
            <a:pPr>
              <a:spcBef>
                <a:spcPts val="600"/>
              </a:spcBef>
            </a:pPr>
            <a:r>
              <a:rPr lang="en-GB" sz="2000" dirty="0"/>
              <a:t>Regarding the room reservation, some special arrangements need to be considered.</a:t>
            </a:r>
          </a:p>
          <a:p>
            <a:pPr>
              <a:spcBef>
                <a:spcPts val="1200"/>
              </a:spcBef>
            </a:pPr>
            <a:r>
              <a:rPr lang="en-GB" sz="2000" b="1" dirty="0">
                <a:solidFill>
                  <a:schemeClr val="accent5">
                    <a:lumMod val="75000"/>
                  </a:schemeClr>
                </a:solidFill>
              </a:rPr>
              <a:t>Before the meeting:</a:t>
            </a:r>
          </a:p>
          <a:p>
            <a:pPr marL="342900" indent="-342900">
              <a:spcBef>
                <a:spcPts val="600"/>
              </a:spcBef>
              <a:buClr>
                <a:schemeClr val="accent5">
                  <a:lumMod val="75000"/>
                </a:schemeClr>
              </a:buClr>
              <a:buFont typeface="Wingdings" panose="05000000000000000000" pitchFamily="2" charset="2"/>
              <a:buChar char="q"/>
            </a:pPr>
            <a:r>
              <a:rPr lang="en-GB" sz="2000" dirty="0"/>
              <a:t>In preparation for each of the meetings, the Counsellor requests the reservation / allocation of sufficient rooms. These rooms will be prepared by the IT.</a:t>
            </a:r>
          </a:p>
          <a:p>
            <a:pPr marL="342900" indent="-342900">
              <a:spcBef>
                <a:spcPts val="600"/>
              </a:spcBef>
              <a:buClr>
                <a:schemeClr val="accent5">
                  <a:lumMod val="75000"/>
                </a:schemeClr>
              </a:buClr>
              <a:buFont typeface="Wingdings" panose="05000000000000000000" pitchFamily="2" charset="2"/>
              <a:buChar char="q"/>
            </a:pPr>
            <a:r>
              <a:rPr lang="en-GB" sz="2000" dirty="0"/>
              <a:t>All sessions will be displayed on the ITU screens, on the </a:t>
            </a:r>
            <a:r>
              <a:rPr lang="en-GB" sz="2000" dirty="0">
                <a:hlinkClick r:id="rId2"/>
              </a:rPr>
              <a:t>ITU website</a:t>
            </a:r>
            <a:r>
              <a:rPr lang="en-GB" sz="2000" dirty="0"/>
              <a:t> and in the </a:t>
            </a:r>
            <a:r>
              <a:rPr lang="en-GB" sz="2000" dirty="0">
                <a:hlinkClick r:id="rId3"/>
              </a:rPr>
              <a:t>Restricted Virtual Events</a:t>
            </a:r>
            <a:r>
              <a:rPr lang="en-GB" sz="2000" dirty="0"/>
              <a:t> portal. </a:t>
            </a:r>
          </a:p>
        </p:txBody>
      </p:sp>
      <p:sp>
        <p:nvSpPr>
          <p:cNvPr id="10" name="TextBox 9">
            <a:extLst>
              <a:ext uri="{FF2B5EF4-FFF2-40B4-BE49-F238E27FC236}">
                <a16:creationId xmlns:a16="http://schemas.microsoft.com/office/drawing/2014/main" id="{013FBE0B-7AEF-4BD5-B207-7CF0EDCA2776}"/>
              </a:ext>
            </a:extLst>
          </p:cNvPr>
          <p:cNvSpPr txBox="1"/>
          <p:nvPr/>
        </p:nvSpPr>
        <p:spPr>
          <a:xfrm>
            <a:off x="909145" y="3659833"/>
            <a:ext cx="8565932" cy="3093154"/>
          </a:xfrm>
          <a:prstGeom prst="rect">
            <a:avLst/>
          </a:prstGeom>
          <a:noFill/>
        </p:spPr>
        <p:txBody>
          <a:bodyPr wrap="square">
            <a:spAutoFit/>
          </a:bodyPr>
          <a:lstStyle/>
          <a:p>
            <a:pPr>
              <a:spcBef>
                <a:spcPts val="600"/>
              </a:spcBef>
            </a:pPr>
            <a:r>
              <a:rPr lang="en-GB" sz="2000" b="1" dirty="0">
                <a:solidFill>
                  <a:schemeClr val="accent5">
                    <a:lumMod val="75000"/>
                  </a:schemeClr>
                </a:solidFill>
              </a:rPr>
              <a:t>During the meeting – new sessions requested:</a:t>
            </a:r>
          </a:p>
          <a:p>
            <a:pPr marL="342900" indent="-342900">
              <a:spcBef>
                <a:spcPts val="600"/>
              </a:spcBef>
              <a:buClr>
                <a:schemeClr val="accent5">
                  <a:lumMod val="75000"/>
                </a:schemeClr>
              </a:buClr>
              <a:buFont typeface="Wingdings" panose="05000000000000000000" pitchFamily="2" charset="2"/>
              <a:buChar char="q"/>
            </a:pPr>
            <a:r>
              <a:rPr lang="en-GB" sz="2000" dirty="0"/>
              <a:t>Please request such slots at least 1 period in advance so that </a:t>
            </a:r>
            <a:r>
              <a:rPr lang="en-GB" sz="2000" dirty="0" err="1"/>
              <a:t>ISD</a:t>
            </a:r>
            <a:r>
              <a:rPr lang="en-GB" sz="2000" dirty="0"/>
              <a:t> can prepare the Zoom link and send a moderator to start the session (ex.: for a slot at 1300 hours CET, request to be submitted by 1030 hours CET).</a:t>
            </a:r>
          </a:p>
          <a:p>
            <a:pPr marL="342900" indent="-342900">
              <a:spcBef>
                <a:spcPts val="600"/>
              </a:spcBef>
              <a:buClr>
                <a:schemeClr val="accent5">
                  <a:lumMod val="75000"/>
                </a:schemeClr>
              </a:buClr>
              <a:buFont typeface="Wingdings" panose="05000000000000000000" pitchFamily="2" charset="2"/>
              <a:buChar char="q"/>
            </a:pPr>
            <a:r>
              <a:rPr lang="en-GB" sz="2000" dirty="0"/>
              <a:t>If requested for the next day, please do so immediately after the closure of the meeting day (e.g., 1700 hours CET), in any case before 1730 hours CET.</a:t>
            </a:r>
          </a:p>
          <a:p>
            <a:pPr marL="342900" indent="-342900">
              <a:spcBef>
                <a:spcPts val="600"/>
              </a:spcBef>
              <a:buClr>
                <a:schemeClr val="accent5">
                  <a:lumMod val="75000"/>
                </a:schemeClr>
              </a:buClr>
              <a:buFont typeface="Wingdings" panose="05000000000000000000" pitchFamily="2" charset="2"/>
              <a:buChar char="q"/>
            </a:pPr>
            <a:r>
              <a:rPr lang="en-GB" sz="2000" dirty="0"/>
              <a:t>Please advise if you think you will exceptionally have requests outside of the working hours indicated above, e.g., in case the sessions cannot be programmed / updated the following morning at 0830 hours CET.</a:t>
            </a:r>
          </a:p>
        </p:txBody>
      </p:sp>
      <p:grpSp>
        <p:nvGrpSpPr>
          <p:cNvPr id="29" name="Group 28">
            <a:extLst>
              <a:ext uri="{FF2B5EF4-FFF2-40B4-BE49-F238E27FC236}">
                <a16:creationId xmlns:a16="http://schemas.microsoft.com/office/drawing/2014/main" id="{B347288C-C840-4F34-A7E4-26F9F63764F9}"/>
              </a:ext>
            </a:extLst>
          </p:cNvPr>
          <p:cNvGrpSpPr/>
          <p:nvPr/>
        </p:nvGrpSpPr>
        <p:grpSpPr>
          <a:xfrm>
            <a:off x="211565" y="3659833"/>
            <a:ext cx="637958" cy="637958"/>
            <a:chOff x="310738" y="3622313"/>
            <a:chExt cx="637958" cy="637958"/>
          </a:xfrm>
        </p:grpSpPr>
        <p:pic>
          <p:nvPicPr>
            <p:cNvPr id="18" name="Graphic 17" descr="Future with solid fill">
              <a:extLst>
                <a:ext uri="{FF2B5EF4-FFF2-40B4-BE49-F238E27FC236}">
                  <a16:creationId xmlns:a16="http://schemas.microsoft.com/office/drawing/2014/main" id="{499AC182-D148-4158-A260-7271F18CD8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693" y="3667866"/>
              <a:ext cx="551094" cy="551094"/>
            </a:xfrm>
            <a:prstGeom prst="rect">
              <a:avLst/>
            </a:prstGeom>
          </p:spPr>
        </p:pic>
        <p:sp>
          <p:nvSpPr>
            <p:cNvPr id="23" name="Flowchart: Connector 22">
              <a:extLst>
                <a:ext uri="{FF2B5EF4-FFF2-40B4-BE49-F238E27FC236}">
                  <a16:creationId xmlns:a16="http://schemas.microsoft.com/office/drawing/2014/main" id="{3FDEA68A-5378-42A8-8E90-08335875A87E}"/>
                </a:ext>
              </a:extLst>
            </p:cNvPr>
            <p:cNvSpPr/>
            <p:nvPr/>
          </p:nvSpPr>
          <p:spPr>
            <a:xfrm>
              <a:off x="310738" y="3622313"/>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219EE473-71AC-4E7A-B26F-F8ADCC8327C8}"/>
              </a:ext>
            </a:extLst>
          </p:cNvPr>
          <p:cNvGrpSpPr/>
          <p:nvPr/>
        </p:nvGrpSpPr>
        <p:grpSpPr>
          <a:xfrm>
            <a:off x="211565" y="1849310"/>
            <a:ext cx="637958" cy="637958"/>
            <a:chOff x="271186" y="1845817"/>
            <a:chExt cx="637958" cy="637958"/>
          </a:xfrm>
        </p:grpSpPr>
        <p:pic>
          <p:nvPicPr>
            <p:cNvPr id="26" name="Graphic 25" descr="Online meeting with solid fill">
              <a:extLst>
                <a:ext uri="{FF2B5EF4-FFF2-40B4-BE49-F238E27FC236}">
                  <a16:creationId xmlns:a16="http://schemas.microsoft.com/office/drawing/2014/main" id="{D6348222-121E-414A-A515-23FE156226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0452" y="1885704"/>
              <a:ext cx="236895" cy="236895"/>
            </a:xfrm>
            <a:prstGeom prst="rect">
              <a:avLst/>
            </a:prstGeom>
          </p:spPr>
        </p:pic>
        <p:pic>
          <p:nvPicPr>
            <p:cNvPr id="27" name="Graphic 26" descr="Board Of Directors with solid fill">
              <a:extLst>
                <a:ext uri="{FF2B5EF4-FFF2-40B4-BE49-F238E27FC236}">
                  <a16:creationId xmlns:a16="http://schemas.microsoft.com/office/drawing/2014/main" id="{58604D08-9F90-43B8-883D-757093B8EA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5346" y="2096559"/>
              <a:ext cx="378574" cy="378574"/>
            </a:xfrm>
            <a:prstGeom prst="rect">
              <a:avLst/>
            </a:prstGeom>
          </p:spPr>
        </p:pic>
        <p:sp>
          <p:nvSpPr>
            <p:cNvPr id="28" name="Flowchart: Connector 27">
              <a:extLst>
                <a:ext uri="{FF2B5EF4-FFF2-40B4-BE49-F238E27FC236}">
                  <a16:creationId xmlns:a16="http://schemas.microsoft.com/office/drawing/2014/main" id="{52DBBCAA-C47B-4515-A38A-F3A7F564B2E1}"/>
                </a:ext>
              </a:extLst>
            </p:cNvPr>
            <p:cNvSpPr/>
            <p:nvPr/>
          </p:nvSpPr>
          <p:spPr>
            <a:xfrm>
              <a:off x="271186" y="1845817"/>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4956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F43E9CB-7289-41D0-8599-3B7C2B230508}"/>
              </a:ext>
            </a:extLst>
          </p:cNvPr>
          <p:cNvGraphicFramePr>
            <a:graphicFrameLocks noGrp="1"/>
          </p:cNvGraphicFramePr>
          <p:nvPr>
            <p:extLst>
              <p:ext uri="{D42A27DB-BD31-4B8C-83A1-F6EECF244321}">
                <p14:modId xmlns:p14="http://schemas.microsoft.com/office/powerpoint/2010/main" val="125756497"/>
              </p:ext>
            </p:extLst>
          </p:nvPr>
        </p:nvGraphicFramePr>
        <p:xfrm>
          <a:off x="203200" y="2113805"/>
          <a:ext cx="11862714" cy="2392519"/>
        </p:xfrm>
        <a:graphic>
          <a:graphicData uri="http://schemas.openxmlformats.org/drawingml/2006/table">
            <a:tbl>
              <a:tblPr firstRow="1" firstCol="1" bandRow="1">
                <a:tableStyleId>{2D5ABB26-0587-4C30-8999-92F81FD0307C}</a:tableStyleId>
              </a:tblPr>
              <a:tblGrid>
                <a:gridCol w="4036291">
                  <a:extLst>
                    <a:ext uri="{9D8B030D-6E8A-4147-A177-3AD203B41FA5}">
                      <a16:colId xmlns:a16="http://schemas.microsoft.com/office/drawing/2014/main" val="4169296109"/>
                    </a:ext>
                  </a:extLst>
                </a:gridCol>
                <a:gridCol w="3782291">
                  <a:extLst>
                    <a:ext uri="{9D8B030D-6E8A-4147-A177-3AD203B41FA5}">
                      <a16:colId xmlns:a16="http://schemas.microsoft.com/office/drawing/2014/main" val="2080267974"/>
                    </a:ext>
                  </a:extLst>
                </a:gridCol>
                <a:gridCol w="4044132">
                  <a:extLst>
                    <a:ext uri="{9D8B030D-6E8A-4147-A177-3AD203B41FA5}">
                      <a16:colId xmlns:a16="http://schemas.microsoft.com/office/drawing/2014/main" val="3833149532"/>
                    </a:ext>
                  </a:extLst>
                </a:gridCol>
              </a:tblGrid>
              <a:tr h="232976">
                <a:tc>
                  <a:txBody>
                    <a:bodyPr/>
                    <a:lstStyle/>
                    <a:p>
                      <a:pPr algn="ctr" hangingPunct="0">
                        <a:spcBef>
                          <a:spcPts val="400"/>
                        </a:spcBef>
                        <a:spcAft>
                          <a:spcPts val="400"/>
                        </a:spcAft>
                        <a:tabLst>
                          <a:tab pos="1188085" algn="l"/>
                        </a:tabLst>
                      </a:pPr>
                      <a:r>
                        <a:rPr lang="en-GB" sz="1600" b="1" dirty="0">
                          <a:solidFill>
                            <a:schemeClr val="accent5">
                              <a:lumMod val="75000"/>
                            </a:schemeClr>
                          </a:solidFill>
                          <a:effectLst/>
                        </a:rPr>
                        <a:t>REQUESTS FROM </a:t>
                      </a:r>
                      <a:r>
                        <a:rPr lang="en-GB" sz="1600" b="1" cap="all" baseline="0" dirty="0">
                          <a:solidFill>
                            <a:schemeClr val="accent5">
                              <a:lumMod val="75000"/>
                            </a:schemeClr>
                          </a:solidFill>
                          <a:effectLst/>
                        </a:rPr>
                        <a:t>Participants</a:t>
                      </a:r>
                      <a:endParaRPr lang="en-GB" sz="1600" b="1" cap="all" baseline="0" dirty="0">
                        <a:solidFill>
                          <a:schemeClr val="accent5">
                            <a:lumMod val="75000"/>
                          </a:schemeClr>
                        </a:solidFill>
                        <a:effectLst/>
                        <a:latin typeface="Times New Roman Bold" panose="020208030705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ABE9FF"/>
                    </a:solidFill>
                  </a:tcPr>
                </a:tc>
                <a:tc>
                  <a:txBody>
                    <a:bodyPr/>
                    <a:lstStyle/>
                    <a:p>
                      <a:pPr algn="ctr" hangingPunct="0">
                        <a:spcBef>
                          <a:spcPts val="400"/>
                        </a:spcBef>
                        <a:spcAft>
                          <a:spcPts val="400"/>
                        </a:spcAft>
                        <a:tabLst>
                          <a:tab pos="1188085" algn="l"/>
                        </a:tabLst>
                      </a:pPr>
                      <a:r>
                        <a:rPr lang="en-GB" sz="1600" b="1">
                          <a:solidFill>
                            <a:schemeClr val="accent5">
                              <a:lumMod val="75000"/>
                            </a:schemeClr>
                          </a:solidFill>
                          <a:effectLst/>
                        </a:rPr>
                        <a:t>Who to send requests to</a:t>
                      </a:r>
                      <a:endParaRPr lang="en-GB" sz="1600" b="1">
                        <a:solidFill>
                          <a:schemeClr val="accent5">
                            <a:lumMod val="75000"/>
                          </a:schemeClr>
                        </a:solidFill>
                        <a:effectLst/>
                        <a:latin typeface="Times New Roman Bold" panose="020208030705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ABE9FF"/>
                    </a:solidFill>
                  </a:tcPr>
                </a:tc>
                <a:tc>
                  <a:txBody>
                    <a:bodyPr/>
                    <a:lstStyle/>
                    <a:p>
                      <a:pPr algn="ctr" hangingPunct="0">
                        <a:spcBef>
                          <a:spcPts val="400"/>
                        </a:spcBef>
                        <a:spcAft>
                          <a:spcPts val="400"/>
                        </a:spcAft>
                        <a:tabLst>
                          <a:tab pos="1188085" algn="l"/>
                        </a:tabLst>
                      </a:pPr>
                      <a:r>
                        <a:rPr lang="en-GB" sz="1600" b="1" dirty="0">
                          <a:solidFill>
                            <a:schemeClr val="accent5">
                              <a:lumMod val="75000"/>
                            </a:schemeClr>
                          </a:solidFill>
                          <a:effectLst/>
                        </a:rPr>
                        <a:t>Working hours for processing of such requests</a:t>
                      </a:r>
                      <a:endParaRPr lang="en-GB" sz="1600" b="1" dirty="0">
                        <a:solidFill>
                          <a:schemeClr val="accent5">
                            <a:lumMod val="75000"/>
                          </a:schemeClr>
                        </a:solidFill>
                        <a:effectLst/>
                        <a:latin typeface="Times New Roman Bold" panose="020208030705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ABE9FF"/>
                    </a:solidFill>
                  </a:tcPr>
                </a:tc>
                <a:extLst>
                  <a:ext uri="{0D108BD9-81ED-4DB2-BD59-A6C34878D82A}">
                    <a16:rowId xmlns:a16="http://schemas.microsoft.com/office/drawing/2014/main" val="1876689088"/>
                  </a:ext>
                </a:extLst>
              </a:tr>
              <a:tr h="2148679">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dirty="0">
                          <a:effectLst/>
                        </a:rPr>
                        <a:t>Participants may request new slots / rooms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u="sng">
                          <a:effectLst/>
                          <a:hlinkClick r:id="rId2"/>
                        </a:rPr>
                        <a:t>room.management@itu.int</a:t>
                      </a:r>
                      <a:r>
                        <a:rPr lang="en-GB" sz="1600">
                          <a:effectLst/>
                        </a:rPr>
                        <a:t> and office </a:t>
                      </a:r>
                      <a:r>
                        <a:rPr lang="en-GB" sz="1600" err="1">
                          <a:effectLst/>
                        </a:rPr>
                        <a:t>V.247</a:t>
                      </a:r>
                      <a:endParaRPr lang="en-GB" sz="1600">
                        <a:effectLst/>
                      </a:endParaRPr>
                    </a:p>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effectLst/>
                        </a:rPr>
                        <a:t>(like before)</a:t>
                      </a:r>
                    </a:p>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effectLst/>
                        </a:rPr>
                        <a:t> Please </a:t>
                      </a:r>
                      <a:r>
                        <a:rPr lang="en-GB" sz="1600" strike="noStrike">
                          <a:effectLst/>
                        </a:rPr>
                        <a:t>s</a:t>
                      </a:r>
                      <a:r>
                        <a:rPr lang="en-GB" sz="1600">
                          <a:effectLst/>
                        </a:rPr>
                        <a:t>pecify:</a:t>
                      </a:r>
                    </a:p>
                    <a:p>
                      <a:pPr marL="342900" lvl="0" indent="-342900" hangingPunct="0">
                        <a:spcBef>
                          <a:spcPts val="200"/>
                        </a:spcBef>
                        <a:spcAft>
                          <a:spcPts val="200"/>
                        </a:spcAft>
                        <a:buFont typeface="Symbol" panose="05050102010706020507" pitchFamily="18" charset="2"/>
                        <a:buChar char=""/>
                        <a:tabLst>
                          <a:tab pos="180340" algn="l"/>
                          <a:tab pos="540385" algn="l"/>
                          <a:tab pos="900430" algn="l"/>
                          <a:tab pos="1188085" algn="l"/>
                          <a:tab pos="1260475" algn="l"/>
                          <a:tab pos="1620520" algn="l"/>
                          <a:tab pos="1980565" algn="l"/>
                          <a:tab pos="2340610" algn="l"/>
                        </a:tabLst>
                      </a:pPr>
                      <a:r>
                        <a:rPr lang="en-GB" sz="1600">
                          <a:effectLst/>
                        </a:rPr>
                        <a:t>Session title</a:t>
                      </a:r>
                    </a:p>
                    <a:p>
                      <a:pPr marL="342900" lvl="0" indent="-342900" hangingPunct="0">
                        <a:spcBef>
                          <a:spcPts val="200"/>
                        </a:spcBef>
                        <a:spcAft>
                          <a:spcPts val="200"/>
                        </a:spcAft>
                        <a:buFont typeface="Symbol" panose="05050102010706020507" pitchFamily="18" charset="2"/>
                        <a:buChar char=""/>
                        <a:tabLst>
                          <a:tab pos="180340" algn="l"/>
                          <a:tab pos="540385" algn="l"/>
                          <a:tab pos="900430" algn="l"/>
                          <a:tab pos="1188085" algn="l"/>
                          <a:tab pos="1260475" algn="l"/>
                          <a:tab pos="1620520" algn="l"/>
                          <a:tab pos="1980565" algn="l"/>
                          <a:tab pos="2340610" algn="l"/>
                        </a:tabLst>
                      </a:pPr>
                      <a:r>
                        <a:rPr lang="en-GB" sz="1600">
                          <a:effectLst/>
                        </a:rPr>
                        <a:t>Display (Y/N)</a:t>
                      </a:r>
                    </a:p>
                    <a:p>
                      <a:pPr marL="342900" lvl="0" indent="-342900" hangingPunct="0">
                        <a:spcBef>
                          <a:spcPts val="200"/>
                        </a:spcBef>
                        <a:spcAft>
                          <a:spcPts val="200"/>
                        </a:spcAft>
                        <a:buFont typeface="Symbol" panose="05050102010706020507" pitchFamily="18" charset="2"/>
                        <a:buChar char=""/>
                        <a:tabLst>
                          <a:tab pos="180340" algn="l"/>
                          <a:tab pos="540385" algn="l"/>
                          <a:tab pos="900430" algn="l"/>
                          <a:tab pos="1188085" algn="l"/>
                          <a:tab pos="1260475" algn="l"/>
                          <a:tab pos="1620520" algn="l"/>
                          <a:tab pos="1980565" algn="l"/>
                          <a:tab pos="2340610" algn="l"/>
                        </a:tabLst>
                      </a:pPr>
                      <a:r>
                        <a:rPr lang="en-GB" sz="1600">
                          <a:effectLst/>
                        </a:rPr>
                        <a:t>Date, Start-End times</a:t>
                      </a:r>
                    </a:p>
                    <a:p>
                      <a:pPr marL="342900" lvl="0" indent="-342900" hangingPunct="0">
                        <a:spcBef>
                          <a:spcPts val="200"/>
                        </a:spcBef>
                        <a:spcAft>
                          <a:spcPts val="200"/>
                        </a:spcAft>
                        <a:buFont typeface="Symbol" panose="05050102010706020507" pitchFamily="18" charset="2"/>
                        <a:buChar char=""/>
                        <a:tabLst>
                          <a:tab pos="180340" algn="l"/>
                          <a:tab pos="540385" algn="l"/>
                          <a:tab pos="900430" algn="l"/>
                          <a:tab pos="1188085" algn="l"/>
                          <a:tab pos="1260475" algn="l"/>
                          <a:tab pos="1620520" algn="l"/>
                          <a:tab pos="1980565" algn="l"/>
                          <a:tab pos="2340610" algn="l"/>
                        </a:tabLst>
                      </a:pPr>
                      <a:r>
                        <a:rPr lang="en-GB" sz="1600">
                          <a:effectLst/>
                        </a:rPr>
                        <a:t>Number of physical participants</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dirty="0">
                          <a:effectLst/>
                        </a:rPr>
                        <a:t>Weekdays</a:t>
                      </a:r>
                      <a:br>
                        <a:rPr lang="en-GB" sz="1600" dirty="0">
                          <a:effectLst/>
                        </a:rPr>
                      </a:br>
                      <a:r>
                        <a:rPr lang="en-GB" sz="1600" dirty="0">
                          <a:effectLst/>
                        </a:rPr>
                        <a:t>0830-1230 - 1330-1730</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12016027"/>
                  </a:ext>
                </a:extLst>
              </a:tr>
            </a:tbl>
          </a:graphicData>
        </a:graphic>
      </p:graphicFrame>
      <p:sp>
        <p:nvSpPr>
          <p:cNvPr id="4" name="TextBox 3">
            <a:extLst>
              <a:ext uri="{FF2B5EF4-FFF2-40B4-BE49-F238E27FC236}">
                <a16:creationId xmlns:a16="http://schemas.microsoft.com/office/drawing/2014/main" id="{134259C3-2C33-4C99-9E72-AD2EF7E75CB9}"/>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Room reservation</a:t>
            </a:r>
            <a:endParaRPr lang="en-GB" b="1">
              <a:solidFill>
                <a:schemeClr val="accent5">
                  <a:lumMod val="75000"/>
                </a:schemeClr>
              </a:solidFill>
            </a:endParaRPr>
          </a:p>
        </p:txBody>
      </p:sp>
    </p:spTree>
    <p:extLst>
      <p:ext uri="{BB962C8B-B14F-4D97-AF65-F5344CB8AC3E}">
        <p14:creationId xmlns:p14="http://schemas.microsoft.com/office/powerpoint/2010/main" val="240044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4259C3-2C33-4C99-9E72-AD2EF7E75CB9}"/>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Email to registered participants</a:t>
            </a:r>
            <a:endParaRPr lang="en-GB" b="1">
              <a:solidFill>
                <a:schemeClr val="accent5">
                  <a:lumMod val="75000"/>
                </a:schemeClr>
              </a:solidFill>
            </a:endParaRPr>
          </a:p>
        </p:txBody>
      </p:sp>
      <p:grpSp>
        <p:nvGrpSpPr>
          <p:cNvPr id="15" name="Group 14">
            <a:extLst>
              <a:ext uri="{FF2B5EF4-FFF2-40B4-BE49-F238E27FC236}">
                <a16:creationId xmlns:a16="http://schemas.microsoft.com/office/drawing/2014/main" id="{BCF7FB21-5889-405D-9496-22D762E819FB}"/>
              </a:ext>
            </a:extLst>
          </p:cNvPr>
          <p:cNvGrpSpPr/>
          <p:nvPr/>
        </p:nvGrpSpPr>
        <p:grpSpPr>
          <a:xfrm>
            <a:off x="741680" y="1986594"/>
            <a:ext cx="9276080" cy="4658046"/>
            <a:chOff x="751840" y="1945954"/>
            <a:chExt cx="9276080" cy="4658046"/>
          </a:xfrm>
        </p:grpSpPr>
        <p:sp>
          <p:nvSpPr>
            <p:cNvPr id="14" name="Rectangle: Rounded Corners 13">
              <a:extLst>
                <a:ext uri="{FF2B5EF4-FFF2-40B4-BE49-F238E27FC236}">
                  <a16:creationId xmlns:a16="http://schemas.microsoft.com/office/drawing/2014/main" id="{F670AB8F-C3E2-4A0E-ADE7-5F4A75615B09}"/>
                </a:ext>
              </a:extLst>
            </p:cNvPr>
            <p:cNvSpPr/>
            <p:nvPr/>
          </p:nvSpPr>
          <p:spPr>
            <a:xfrm>
              <a:off x="751840" y="1945954"/>
              <a:ext cx="9276080" cy="4658046"/>
            </a:xfrm>
            <a:prstGeom prst="roundRect">
              <a:avLst>
                <a:gd name="adj" fmla="val 4235"/>
              </a:avLst>
            </a:prstGeom>
            <a:solidFill>
              <a:srgbClr val="F9F9F9"/>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9DAD169-E5EF-4A51-8C62-D1CCF6245B69}"/>
                </a:ext>
              </a:extLst>
            </p:cNvPr>
            <p:cNvSpPr txBox="1"/>
            <p:nvPr/>
          </p:nvSpPr>
          <p:spPr>
            <a:xfrm>
              <a:off x="863600" y="3045381"/>
              <a:ext cx="9133840" cy="2512996"/>
            </a:xfrm>
            <a:prstGeom prst="rect">
              <a:avLst/>
            </a:prstGeom>
            <a:noFill/>
          </p:spPr>
          <p:txBody>
            <a:bodyPr wrap="square">
              <a:spAutoFit/>
            </a:bodyPr>
            <a:lstStyle/>
            <a:p>
              <a:endParaRPr lang="en-GB"/>
            </a:p>
            <a:p>
              <a:pPr>
                <a:lnSpc>
                  <a:spcPct val="105000"/>
                </a:lnSpc>
                <a:spcAft>
                  <a:spcPts val="800"/>
                </a:spcAft>
              </a:pPr>
              <a:r>
                <a:rPr lang="en-GB" sz="1800">
                  <a:solidFill>
                    <a:srgbClr val="000000"/>
                  </a:solidFill>
                  <a:effectLst/>
                  <a:ea typeface="Calibri" panose="020F0502020204030204" pitchFamily="34" charset="0"/>
                </a:rPr>
                <a:t>Dear </a:t>
              </a:r>
              <a:r>
                <a:rPr lang="en-GB" sz="1800" u="sng">
                  <a:solidFill>
                    <a:srgbClr val="000000"/>
                  </a:solidFill>
                  <a:effectLst/>
                  <a:ea typeface="Calibri" panose="020F0502020204030204" pitchFamily="34" charset="0"/>
                </a:rPr>
                <a:t>Registered Participants,</a:t>
              </a:r>
              <a:endParaRPr lang="en-GB" sz="1800">
                <a:effectLst/>
                <a:ea typeface="Calibri" panose="020F0502020204030204" pitchFamily="34" charset="0"/>
              </a:endParaRPr>
            </a:p>
            <a:p>
              <a:pPr>
                <a:lnSpc>
                  <a:spcPct val="105000"/>
                </a:lnSpc>
                <a:spcAft>
                  <a:spcPts val="800"/>
                </a:spcAft>
              </a:pPr>
              <a:r>
                <a:rPr lang="en-GB" sz="1800">
                  <a:solidFill>
                    <a:srgbClr val="000000"/>
                  </a:solidFill>
                  <a:effectLst/>
                  <a:ea typeface="Calibri" panose="020F0502020204030204" pitchFamily="34" charset="0"/>
                </a:rPr>
                <a:t>This message is intended to provide you with advance information on how to participate in the following ITU-R event:</a:t>
              </a:r>
              <a:endParaRPr lang="en-GB" sz="1800">
                <a:effectLst/>
                <a:ea typeface="Calibri" panose="020F0502020204030204" pitchFamily="34" charset="0"/>
              </a:endParaRPr>
            </a:p>
            <a:p>
              <a:pPr marL="285750">
                <a:lnSpc>
                  <a:spcPct val="105000"/>
                </a:lnSpc>
                <a:spcAft>
                  <a:spcPts val="800"/>
                </a:spcAft>
              </a:pPr>
              <a:r>
                <a:rPr lang="en-GB" sz="1800" b="1">
                  <a:effectLst/>
                  <a:ea typeface="Calibri" panose="020F0502020204030204" pitchFamily="34" charset="0"/>
                </a:rPr>
                <a:t>Title of the ITU-R Event </a:t>
              </a:r>
            </a:p>
            <a:p>
              <a:pPr marL="285750">
                <a:lnSpc>
                  <a:spcPct val="105000"/>
                </a:lnSpc>
                <a:spcAft>
                  <a:spcPts val="800"/>
                </a:spcAft>
              </a:pPr>
              <a:r>
                <a:rPr lang="en-GB" sz="1800" b="1">
                  <a:solidFill>
                    <a:srgbClr val="000000"/>
                  </a:solidFill>
                  <a:effectLst/>
                  <a:ea typeface="Calibri" panose="020F0502020204030204" pitchFamily="34" charset="0"/>
                  <a:cs typeface="Calibri" panose="020F0502020204030204" pitchFamily="34" charset="0"/>
                </a:rPr>
                <a:t>Date</a:t>
              </a:r>
              <a:endParaRPr lang="en-GB" sz="1800">
                <a:effectLst/>
                <a:ea typeface="Calibri" panose="020F0502020204030204" pitchFamily="34" charset="0"/>
              </a:endParaRPr>
            </a:p>
            <a:p>
              <a:pPr marL="285750">
                <a:lnSpc>
                  <a:spcPct val="105000"/>
                </a:lnSpc>
                <a:spcAft>
                  <a:spcPts val="800"/>
                </a:spcAft>
              </a:pPr>
              <a:r>
                <a:rPr lang="en-GB" sz="1800" b="1">
                  <a:solidFill>
                    <a:srgbClr val="000000"/>
                  </a:solidFill>
                  <a:effectLst/>
                  <a:ea typeface="Calibri" panose="020F0502020204030204" pitchFamily="34" charset="0"/>
                </a:rPr>
                <a:t>Working hours</a:t>
              </a:r>
              <a:r>
                <a:rPr lang="en-GB" sz="1800">
                  <a:solidFill>
                    <a:srgbClr val="000000"/>
                  </a:solidFill>
                  <a:effectLst/>
                  <a:ea typeface="Calibri" panose="020F0502020204030204" pitchFamily="34" charset="0"/>
                </a:rPr>
                <a:t> </a:t>
              </a:r>
              <a:endParaRPr lang="en-GB"/>
            </a:p>
          </p:txBody>
        </p:sp>
        <p:sp>
          <p:nvSpPr>
            <p:cNvPr id="8" name="TextBox 7">
              <a:extLst>
                <a:ext uri="{FF2B5EF4-FFF2-40B4-BE49-F238E27FC236}">
                  <a16:creationId xmlns:a16="http://schemas.microsoft.com/office/drawing/2014/main" id="{4519FC58-0D2C-49EB-B4D5-9A55B13C2183}"/>
                </a:ext>
              </a:extLst>
            </p:cNvPr>
            <p:cNvSpPr txBox="1"/>
            <p:nvPr/>
          </p:nvSpPr>
          <p:spPr>
            <a:xfrm>
              <a:off x="863600" y="5717569"/>
              <a:ext cx="9052560" cy="662233"/>
            </a:xfrm>
            <a:prstGeom prst="rect">
              <a:avLst/>
            </a:prstGeom>
            <a:noFill/>
          </p:spPr>
          <p:txBody>
            <a:bodyPr wrap="square">
              <a:spAutoFit/>
            </a:bodyPr>
            <a:lstStyle/>
            <a:p>
              <a:pPr>
                <a:lnSpc>
                  <a:spcPct val="105000"/>
                </a:lnSpc>
                <a:spcAft>
                  <a:spcPts val="800"/>
                </a:spcAft>
              </a:pPr>
              <a:r>
                <a:rPr lang="en-GB" sz="1800">
                  <a:solidFill>
                    <a:srgbClr val="000000"/>
                  </a:solidFill>
                  <a:effectLst/>
                  <a:ea typeface="Calibri" panose="020F0502020204030204" pitchFamily="34" charset="0"/>
                </a:rPr>
                <a:t>Registered participants may join the sessions of this event in person and/or connect remotely, regardless of the option they selected during the on-line registration process. </a:t>
              </a:r>
              <a:endParaRPr lang="en-GB" sz="1800">
                <a:effectLst/>
                <a:ea typeface="Calibri" panose="020F0502020204030204" pitchFamily="34" charset="0"/>
              </a:endParaRPr>
            </a:p>
          </p:txBody>
        </p:sp>
        <p:sp>
          <p:nvSpPr>
            <p:cNvPr id="11" name="TextBox 10">
              <a:extLst>
                <a:ext uri="{FF2B5EF4-FFF2-40B4-BE49-F238E27FC236}">
                  <a16:creationId xmlns:a16="http://schemas.microsoft.com/office/drawing/2014/main" id="{77D8D183-6667-4053-99C0-63FDB276EB58}"/>
                </a:ext>
              </a:extLst>
            </p:cNvPr>
            <p:cNvSpPr txBox="1"/>
            <p:nvPr/>
          </p:nvSpPr>
          <p:spPr>
            <a:xfrm>
              <a:off x="2479040" y="2042455"/>
              <a:ext cx="6096000" cy="923330"/>
            </a:xfrm>
            <a:prstGeom prst="rect">
              <a:avLst/>
            </a:prstGeom>
            <a:noFill/>
          </p:spPr>
          <p:txBody>
            <a:bodyPr wrap="square">
              <a:spAutoFit/>
            </a:bodyPr>
            <a:lstStyle/>
            <a:p>
              <a:pPr algn="ctr"/>
              <a:r>
                <a:rPr lang="en-GB" sz="1800" b="1">
                  <a:solidFill>
                    <a:schemeClr val="accent5">
                      <a:lumMod val="75000"/>
                    </a:schemeClr>
                  </a:solidFill>
                  <a:effectLst/>
                  <a:latin typeface="Verdana" panose="020B0604030504040204" pitchFamily="34" charset="0"/>
                  <a:ea typeface="Calibri" panose="020F0502020204030204" pitchFamily="34" charset="0"/>
                </a:rPr>
                <a:t>Upcoming ITU-R event</a:t>
              </a:r>
              <a:endParaRPr lang="en-GB" sz="1400">
                <a:solidFill>
                  <a:schemeClr val="accent5">
                    <a:lumMod val="75000"/>
                  </a:schemeClr>
                </a:solidFill>
                <a:effectLst/>
                <a:latin typeface="Calibri" panose="020F0502020204030204" pitchFamily="34" charset="0"/>
                <a:ea typeface="Calibri" panose="020F0502020204030204" pitchFamily="34" charset="0"/>
              </a:endParaRPr>
            </a:p>
            <a:p>
              <a:pPr algn="ctr"/>
              <a:r>
                <a:rPr lang="en-GB" sz="1800" b="1">
                  <a:solidFill>
                    <a:schemeClr val="accent5">
                      <a:lumMod val="75000"/>
                    </a:schemeClr>
                  </a:solidFill>
                  <a:effectLst/>
                  <a:latin typeface="Verdana" panose="020B0604030504040204" pitchFamily="34" charset="0"/>
                  <a:ea typeface="Calibri" panose="020F0502020204030204" pitchFamily="34" charset="0"/>
                </a:rPr>
                <a:t>Remote and Physical Participation Information</a:t>
              </a:r>
              <a:endParaRPr lang="en-GB" sz="1400">
                <a:solidFill>
                  <a:schemeClr val="accent5">
                    <a:lumMod val="75000"/>
                  </a:schemeClr>
                </a:solidFill>
                <a:effectLst/>
                <a:latin typeface="Calibri" panose="020F0502020204030204" pitchFamily="34" charset="0"/>
                <a:ea typeface="Calibri" panose="020F0502020204030204" pitchFamily="34" charset="0"/>
              </a:endParaRPr>
            </a:p>
          </p:txBody>
        </p:sp>
      </p:grpSp>
      <p:sp>
        <p:nvSpPr>
          <p:cNvPr id="13" name="TextBox 12">
            <a:extLst>
              <a:ext uri="{FF2B5EF4-FFF2-40B4-BE49-F238E27FC236}">
                <a16:creationId xmlns:a16="http://schemas.microsoft.com/office/drawing/2014/main" id="{7430EE94-1A6B-455D-B933-EB618A243FBC}"/>
              </a:ext>
            </a:extLst>
          </p:cNvPr>
          <p:cNvSpPr txBox="1"/>
          <p:nvPr/>
        </p:nvSpPr>
        <p:spPr>
          <a:xfrm>
            <a:off x="894080" y="1299623"/>
            <a:ext cx="10850880" cy="646331"/>
          </a:xfrm>
          <a:prstGeom prst="rect">
            <a:avLst/>
          </a:prstGeom>
          <a:noFill/>
        </p:spPr>
        <p:txBody>
          <a:bodyPr wrap="square">
            <a:spAutoFit/>
          </a:bodyPr>
          <a:lstStyle/>
          <a:p>
            <a:r>
              <a:rPr lang="en-GB"/>
              <a:t>There will be a common text in the email-message to all registered participants (to be sent by ITU-Registrations some days prior to the meeting).</a:t>
            </a:r>
          </a:p>
        </p:txBody>
      </p:sp>
    </p:spTree>
    <p:extLst>
      <p:ext uri="{BB962C8B-B14F-4D97-AF65-F5344CB8AC3E}">
        <p14:creationId xmlns:p14="http://schemas.microsoft.com/office/powerpoint/2010/main" val="236593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4259C3-2C33-4C99-9E72-AD2EF7E75CB9}"/>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Email to registered participants (cont’d)</a:t>
            </a:r>
            <a:endParaRPr lang="en-GB" b="1">
              <a:solidFill>
                <a:schemeClr val="accent5">
                  <a:lumMod val="75000"/>
                </a:schemeClr>
              </a:solidFill>
            </a:endParaRPr>
          </a:p>
        </p:txBody>
      </p:sp>
      <p:grpSp>
        <p:nvGrpSpPr>
          <p:cNvPr id="11" name="Group 10">
            <a:extLst>
              <a:ext uri="{FF2B5EF4-FFF2-40B4-BE49-F238E27FC236}">
                <a16:creationId xmlns:a16="http://schemas.microsoft.com/office/drawing/2014/main" id="{CAEE8B02-7F99-4E1C-B00A-913CAFA4583D}"/>
              </a:ext>
            </a:extLst>
          </p:cNvPr>
          <p:cNvGrpSpPr/>
          <p:nvPr/>
        </p:nvGrpSpPr>
        <p:grpSpPr>
          <a:xfrm>
            <a:off x="678125" y="1307565"/>
            <a:ext cx="9370115" cy="5551141"/>
            <a:chOff x="678125" y="1307565"/>
            <a:chExt cx="9370115" cy="5551141"/>
          </a:xfrm>
        </p:grpSpPr>
        <p:sp>
          <p:nvSpPr>
            <p:cNvPr id="10" name="Rectangle: Rounded Corners 9">
              <a:extLst>
                <a:ext uri="{FF2B5EF4-FFF2-40B4-BE49-F238E27FC236}">
                  <a16:creationId xmlns:a16="http://schemas.microsoft.com/office/drawing/2014/main" id="{2A4E1211-2232-4A03-A97B-EBE64C5AF3FF}"/>
                </a:ext>
              </a:extLst>
            </p:cNvPr>
            <p:cNvSpPr/>
            <p:nvPr/>
          </p:nvSpPr>
          <p:spPr>
            <a:xfrm>
              <a:off x="678125" y="1307565"/>
              <a:ext cx="9309155" cy="5479449"/>
            </a:xfrm>
            <a:prstGeom prst="roundRect">
              <a:avLst>
                <a:gd name="adj" fmla="val 4235"/>
              </a:avLst>
            </a:prstGeom>
            <a:solidFill>
              <a:srgbClr val="F9F9F9"/>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102E80A-DAE2-4EB8-B778-C70A699A0D2A}"/>
                </a:ext>
              </a:extLst>
            </p:cNvPr>
            <p:cNvSpPr txBox="1"/>
            <p:nvPr/>
          </p:nvSpPr>
          <p:spPr>
            <a:xfrm>
              <a:off x="718765" y="4978255"/>
              <a:ext cx="9288835" cy="1880451"/>
            </a:xfrm>
            <a:prstGeom prst="rect">
              <a:avLst/>
            </a:prstGeom>
            <a:noFill/>
          </p:spPr>
          <p:txBody>
            <a:bodyPr wrap="square">
              <a:spAutoFit/>
            </a:bodyPr>
            <a:lstStyle/>
            <a:p>
              <a:pPr>
                <a:lnSpc>
                  <a:spcPct val="105000"/>
                </a:lnSpc>
                <a:spcBef>
                  <a:spcPts val="600"/>
                </a:spcBef>
                <a:spcAft>
                  <a:spcPts val="600"/>
                </a:spcAft>
              </a:pPr>
              <a:r>
                <a:rPr lang="en-GB" sz="1800" dirty="0">
                  <a:solidFill>
                    <a:srgbClr val="000000"/>
                  </a:solidFill>
                  <a:effectLst/>
                  <a:ea typeface="Calibri" panose="020F0502020204030204" pitchFamily="34" charset="0"/>
                </a:rPr>
                <a:t> </a:t>
              </a:r>
              <a:r>
                <a:rPr lang="en-GB" sz="2000" b="1" dirty="0">
                  <a:solidFill>
                    <a:schemeClr val="accent5">
                      <a:lumMod val="75000"/>
                    </a:schemeClr>
                  </a:solidFill>
                  <a:effectLst/>
                  <a:ea typeface="Calibri" panose="020F0502020204030204" pitchFamily="34" charset="0"/>
                  <a:cs typeface="Calibri" panose="020F0502020204030204" pitchFamily="34" charset="0"/>
                </a:rPr>
                <a:t>Physical Participation</a:t>
              </a:r>
            </a:p>
            <a:p>
              <a:pPr>
                <a:lnSpc>
                  <a:spcPct val="105000"/>
                </a:lnSpc>
                <a:spcAft>
                  <a:spcPts val="800"/>
                </a:spcAft>
              </a:pPr>
              <a:r>
                <a:rPr lang="en-GB" sz="1700" dirty="0"/>
                <a:t>Participants must bring</a:t>
              </a:r>
              <a:r>
                <a:rPr lang="en-GB" sz="1700" b="1" dirty="0">
                  <a:solidFill>
                    <a:schemeClr val="accent5">
                      <a:lumMod val="75000"/>
                    </a:schemeClr>
                  </a:solidFill>
                </a:rPr>
                <a:t> their own laptop </a:t>
              </a:r>
              <a:r>
                <a:rPr lang="en-GB" sz="1700" dirty="0"/>
                <a:t>and</a:t>
              </a:r>
              <a:r>
                <a:rPr lang="en-GB" sz="1700" b="1" dirty="0">
                  <a:solidFill>
                    <a:schemeClr val="accent5">
                      <a:lumMod val="75000"/>
                    </a:schemeClr>
                  </a:solidFill>
                </a:rPr>
                <a:t> ensure that Zoom is installed and functional</a:t>
              </a:r>
              <a:r>
                <a:rPr lang="en-GB" sz="1700" dirty="0"/>
                <a:t>. </a:t>
              </a:r>
              <a:r>
                <a:rPr lang="en-GB" sz="1700" b="1" dirty="0">
                  <a:solidFill>
                    <a:schemeClr val="accent5">
                      <a:lumMod val="75000"/>
                    </a:schemeClr>
                  </a:solidFill>
                </a:rPr>
                <a:t>You may connect to the Zoom platform from within the conference room</a:t>
              </a:r>
              <a:r>
                <a:rPr lang="en-GB" sz="1700" dirty="0"/>
                <a:t>. For anyone choosing to connect to the platform from within the conference room, </a:t>
              </a:r>
              <a:r>
                <a:rPr lang="en-GB" sz="1700" b="1" dirty="0">
                  <a:solidFill>
                    <a:schemeClr val="accent5">
                      <a:lumMod val="75000"/>
                    </a:schemeClr>
                  </a:solidFill>
                </a:rPr>
                <a:t>the use of a wired high-quality headset with an integrated microphone and external noise suppression is highly recommended</a:t>
              </a:r>
              <a:r>
                <a:rPr lang="en-GB" sz="1700" dirty="0"/>
                <a:t>. The use of wireless headsets is strongly discouraged.</a:t>
              </a:r>
            </a:p>
          </p:txBody>
        </p:sp>
        <p:sp>
          <p:nvSpPr>
            <p:cNvPr id="7" name="TextBox 6">
              <a:extLst>
                <a:ext uri="{FF2B5EF4-FFF2-40B4-BE49-F238E27FC236}">
                  <a16:creationId xmlns:a16="http://schemas.microsoft.com/office/drawing/2014/main" id="{A036EA67-2361-4B1A-9A7C-948623B1CD72}"/>
                </a:ext>
              </a:extLst>
            </p:cNvPr>
            <p:cNvSpPr txBox="1"/>
            <p:nvPr/>
          </p:nvSpPr>
          <p:spPr>
            <a:xfrm>
              <a:off x="759405" y="1348204"/>
              <a:ext cx="9288835" cy="3657411"/>
            </a:xfrm>
            <a:prstGeom prst="rect">
              <a:avLst/>
            </a:prstGeom>
            <a:noFill/>
          </p:spPr>
          <p:txBody>
            <a:bodyPr wrap="square">
              <a:spAutoFit/>
            </a:bodyPr>
            <a:lstStyle/>
            <a:p>
              <a:pPr>
                <a:lnSpc>
                  <a:spcPct val="105000"/>
                </a:lnSpc>
                <a:spcAft>
                  <a:spcPts val="800"/>
                </a:spcAft>
              </a:pPr>
              <a:r>
                <a:rPr lang="en-GB" sz="2000" b="1" dirty="0">
                  <a:solidFill>
                    <a:schemeClr val="accent5">
                      <a:lumMod val="75000"/>
                    </a:schemeClr>
                  </a:solidFill>
                  <a:effectLst/>
                  <a:ea typeface="Calibri" panose="020F0502020204030204" pitchFamily="34" charset="0"/>
                  <a:cs typeface="Calibri" panose="020F0502020204030204" pitchFamily="34" charset="0"/>
                </a:rPr>
                <a:t>Remote Participation</a:t>
              </a:r>
              <a:endParaRPr lang="en-GB" sz="2000" b="1" dirty="0">
                <a:solidFill>
                  <a:schemeClr val="accent5">
                    <a:lumMod val="75000"/>
                  </a:schemeClr>
                </a:solidFill>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Download/update the remote participation platform to be used for the event:  </a:t>
              </a:r>
              <a:r>
                <a:rPr lang="en-GB" sz="1700" u="sng" dirty="0">
                  <a:solidFill>
                    <a:srgbClr val="0563C1"/>
                  </a:solidFill>
                  <a:effectLst/>
                  <a:ea typeface="Times New Roman" panose="02020603050405020304" pitchFamily="18" charset="0"/>
                  <a:hlinkClick r:id="rId2"/>
                </a:rPr>
                <a:t>Zoom</a:t>
              </a:r>
              <a:r>
                <a:rPr lang="en-GB" sz="1700" dirty="0">
                  <a:effectLst/>
                  <a:ea typeface="Times New Roman" panose="02020603050405020304" pitchFamily="18" charset="0"/>
                </a:rPr>
                <a:t>.</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Go to the </a:t>
              </a:r>
              <a:r>
                <a:rPr lang="en-GB" sz="1700" u="sng" dirty="0">
                  <a:solidFill>
                    <a:srgbClr val="0563C1"/>
                  </a:solidFill>
                  <a:effectLst/>
                  <a:ea typeface="Calibri" panose="020F0502020204030204" pitchFamily="34" charset="0"/>
                  <a:cs typeface="Times New Roman" panose="02020603050405020304" pitchFamily="18" charset="0"/>
                  <a:hlinkClick r:id="rId3"/>
                </a:rPr>
                <a:t>ITU Restricted Virtual Events Portal</a:t>
              </a:r>
              <a:r>
                <a:rPr lang="en-GB" sz="1700" dirty="0">
                  <a:solidFill>
                    <a:srgbClr val="000000"/>
                  </a:solidFill>
                  <a:effectLst/>
                  <a:ea typeface="Calibri" panose="020F0502020204030204" pitchFamily="34" charset="0"/>
                </a:rPr>
                <a:t>. </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Log in with your </a:t>
              </a:r>
              <a:r>
                <a:rPr lang="en-GB" sz="1700" u="sng" dirty="0">
                  <a:solidFill>
                    <a:srgbClr val="0563C1"/>
                  </a:solidFill>
                  <a:effectLst/>
                  <a:ea typeface="Calibri" panose="020F0502020204030204" pitchFamily="34" charset="0"/>
                  <a:cs typeface="Times New Roman" panose="02020603050405020304" pitchFamily="18" charset="0"/>
                  <a:hlinkClick r:id="rId4"/>
                </a:rPr>
                <a:t>ITU user account</a:t>
              </a:r>
              <a:r>
                <a:rPr lang="en-GB" sz="1700" dirty="0">
                  <a:solidFill>
                    <a:srgbClr val="000000"/>
                  </a:solidFill>
                  <a:effectLst/>
                  <a:ea typeface="Calibri" panose="020F0502020204030204" pitchFamily="34" charset="0"/>
                </a:rPr>
                <a:t> credentials. </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cs typeface="Calibri" panose="020F0502020204030204" pitchFamily="34" charset="0"/>
                </a:rPr>
                <a:t>Remote participation is granted to registered participants only</a:t>
              </a:r>
              <a:r>
                <a:rPr lang="en-GB" sz="1700" dirty="0">
                  <a:solidFill>
                    <a:srgbClr val="000000"/>
                  </a:solidFill>
                  <a:effectLst/>
                  <a:ea typeface="Calibri" panose="020F0502020204030204" pitchFamily="34" charset="0"/>
                </a:rPr>
                <a:t> (when required, registration requests must also be approved by the corresponding focal point). </a:t>
              </a:r>
              <a:r>
                <a:rPr lang="en-GB" sz="1700" dirty="0">
                  <a:solidFill>
                    <a:srgbClr val="000000"/>
                  </a:solidFill>
                  <a:effectLst/>
                  <a:ea typeface="Calibri" panose="020F0502020204030204" pitchFamily="34" charset="0"/>
                  <a:cs typeface="Calibri" panose="020F0502020204030204" pitchFamily="34" charset="0"/>
                </a:rPr>
                <a:t>Make sure to use the same ITU user account credentials to register and to connect remotely</a:t>
              </a:r>
              <a:r>
                <a:rPr lang="en-GB" sz="1700" dirty="0">
                  <a:solidFill>
                    <a:srgbClr val="000000"/>
                  </a:solidFill>
                  <a:effectLst/>
                  <a:ea typeface="Calibri" panose="020F0502020204030204" pitchFamily="34" charset="0"/>
                </a:rPr>
                <a:t>.</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If you plan on requesting the floor or to present a document, </a:t>
              </a:r>
              <a:r>
                <a:rPr lang="en-GB" sz="1700" dirty="0">
                  <a:solidFill>
                    <a:srgbClr val="000000"/>
                  </a:solidFill>
                  <a:effectLst/>
                  <a:ea typeface="Calibri" panose="020F0502020204030204" pitchFamily="34" charset="0"/>
                  <a:cs typeface="Calibri" panose="020F0502020204030204" pitchFamily="34" charset="0"/>
                </a:rPr>
                <a:t>connect early to your session to test your audio and microphone configuration</a:t>
              </a:r>
              <a:r>
                <a:rPr lang="en-GB" sz="1700" dirty="0">
                  <a:solidFill>
                    <a:srgbClr val="000000"/>
                  </a:solidFill>
                  <a:effectLst/>
                  <a:ea typeface="Calibri" panose="020F0502020204030204" pitchFamily="34" charset="0"/>
                </a:rPr>
                <a:t>. Access to the remote connections are available 30 minutes prior to the start of the session. The use of a wired high-quality headset with an integrated microphone is highly recommended. The use of wireless headsets is discouraged.</a:t>
              </a:r>
            </a:p>
            <a:p>
              <a:pPr marL="342900" indent="-342900">
                <a:buClr>
                  <a:schemeClr val="accent5">
                    <a:lumMod val="75000"/>
                  </a:schemeClr>
                </a:buClr>
                <a:buFont typeface="+mj-lt"/>
                <a:buAutoNum type="arabicPeriod"/>
              </a:pPr>
              <a:r>
                <a:rPr lang="en-GB" sz="1700" dirty="0">
                  <a:solidFill>
                    <a:srgbClr val="000000"/>
                  </a:solidFill>
                  <a:ea typeface="Calibri" panose="020F0502020204030204" pitchFamily="34" charset="0"/>
                </a:rPr>
                <a:t>Should </a:t>
              </a:r>
              <a:r>
                <a:rPr lang="en-GB" sz="1700" dirty="0">
                  <a:solidFill>
                    <a:srgbClr val="000000"/>
                  </a:solidFill>
                  <a:effectLst/>
                  <a:ea typeface="Calibri" panose="020F0502020204030204" pitchFamily="34" charset="0"/>
                </a:rPr>
                <a:t>you experience any difficulties to join the session remotely</a:t>
              </a:r>
              <a:r>
                <a:rPr lang="en-GB" sz="1700" dirty="0">
                  <a:solidFill>
                    <a:srgbClr val="000000"/>
                  </a:solidFill>
                  <a:effectLst/>
                  <a:ea typeface="Calibri" panose="020F0502020204030204" pitchFamily="34" charset="0"/>
                  <a:cs typeface="Calibri" panose="020F0502020204030204" pitchFamily="34" charset="0"/>
                </a:rPr>
                <a:t>, </a:t>
              </a:r>
              <a:r>
                <a:rPr lang="en-GB" sz="1700" u="sng" dirty="0">
                  <a:solidFill>
                    <a:srgbClr val="954F72"/>
                  </a:solidFill>
                  <a:effectLst/>
                  <a:ea typeface="Calibri" panose="020F0502020204030204" pitchFamily="34" charset="0"/>
                  <a:cs typeface="Times New Roman" panose="02020603050405020304" pitchFamily="18" charset="0"/>
                  <a:hlinkClick r:id="rId5"/>
                </a:rPr>
                <a:t>click here for troubleshooting and further assistance</a:t>
              </a:r>
              <a:r>
                <a:rPr lang="en-GB" sz="1700" dirty="0">
                  <a:solidFill>
                    <a:srgbClr val="000000"/>
                  </a:solidFill>
                  <a:effectLst/>
                  <a:ea typeface="Calibri" panose="020F0502020204030204" pitchFamily="34" charset="0"/>
                </a:rPr>
                <a:t>.</a:t>
              </a:r>
              <a:endParaRPr lang="en-GB" sz="1700" dirty="0">
                <a:effectLst/>
                <a:ea typeface="Calibri" panose="020F0502020204030204" pitchFamily="34" charset="0"/>
              </a:endParaRPr>
            </a:p>
          </p:txBody>
        </p:sp>
      </p:grpSp>
    </p:spTree>
    <p:extLst>
      <p:ext uri="{BB962C8B-B14F-4D97-AF65-F5344CB8AC3E}">
        <p14:creationId xmlns:p14="http://schemas.microsoft.com/office/powerpoint/2010/main" val="246699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9B9F8-4B47-4F35-A83D-5047E1FCE0E4}"/>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Good practices during the meeting</a:t>
            </a:r>
            <a:endParaRPr lang="en-GB" b="1">
              <a:solidFill>
                <a:schemeClr val="accent5">
                  <a:lumMod val="75000"/>
                </a:schemeClr>
              </a:solidFill>
            </a:endParaRPr>
          </a:p>
        </p:txBody>
      </p:sp>
      <p:grpSp>
        <p:nvGrpSpPr>
          <p:cNvPr id="12" name="Group 11">
            <a:extLst>
              <a:ext uri="{FF2B5EF4-FFF2-40B4-BE49-F238E27FC236}">
                <a16:creationId xmlns:a16="http://schemas.microsoft.com/office/drawing/2014/main" id="{7C429E81-D00A-4129-BFC8-7E5B1DC4423B}"/>
              </a:ext>
            </a:extLst>
          </p:cNvPr>
          <p:cNvGrpSpPr/>
          <p:nvPr/>
        </p:nvGrpSpPr>
        <p:grpSpPr>
          <a:xfrm>
            <a:off x="517486" y="1791147"/>
            <a:ext cx="9985530" cy="4585871"/>
            <a:chOff x="517486" y="1791147"/>
            <a:chExt cx="9985530" cy="4585871"/>
          </a:xfrm>
        </p:grpSpPr>
        <p:grpSp>
          <p:nvGrpSpPr>
            <p:cNvPr id="35" name="Group 34">
              <a:extLst>
                <a:ext uri="{FF2B5EF4-FFF2-40B4-BE49-F238E27FC236}">
                  <a16:creationId xmlns:a16="http://schemas.microsoft.com/office/drawing/2014/main" id="{BFCCA465-E8DA-41C8-BCBF-F1AE6ABC2AF6}"/>
                </a:ext>
              </a:extLst>
            </p:cNvPr>
            <p:cNvGrpSpPr/>
            <p:nvPr/>
          </p:nvGrpSpPr>
          <p:grpSpPr>
            <a:xfrm>
              <a:off x="945346" y="1791147"/>
              <a:ext cx="9557670" cy="4585871"/>
              <a:chOff x="995680" y="1732424"/>
              <a:chExt cx="9557670" cy="4585871"/>
            </a:xfrm>
          </p:grpSpPr>
          <p:sp>
            <p:nvSpPr>
              <p:cNvPr id="6" name="TextBox 5">
                <a:extLst>
                  <a:ext uri="{FF2B5EF4-FFF2-40B4-BE49-F238E27FC236}">
                    <a16:creationId xmlns:a16="http://schemas.microsoft.com/office/drawing/2014/main" id="{A76502B3-B282-4FB3-8595-73E17D43BC47}"/>
                  </a:ext>
                </a:extLst>
              </p:cNvPr>
              <p:cNvSpPr txBox="1"/>
              <p:nvPr/>
            </p:nvSpPr>
            <p:spPr>
              <a:xfrm>
                <a:off x="995680" y="5473552"/>
                <a:ext cx="9138221" cy="369332"/>
              </a:xfrm>
              <a:prstGeom prst="rect">
                <a:avLst/>
              </a:prstGeom>
              <a:noFill/>
            </p:spPr>
            <p:txBody>
              <a:bodyPr wrap="square">
                <a:spAutoFit/>
              </a:bodyPr>
              <a:lstStyle/>
              <a:p>
                <a:pPr marL="342900" indent="-342900">
                  <a:buClr>
                    <a:schemeClr val="accent5">
                      <a:lumMod val="75000"/>
                    </a:schemeClr>
                  </a:buClr>
                  <a:buFont typeface="+mj-lt"/>
                  <a:buAutoNum type="arabicPeriod" startAt="6"/>
                </a:pPr>
                <a:endParaRPr lang="en-GB"/>
              </a:p>
            </p:txBody>
          </p:sp>
          <p:sp>
            <p:nvSpPr>
              <p:cNvPr id="8" name="TextBox 7">
                <a:extLst>
                  <a:ext uri="{FF2B5EF4-FFF2-40B4-BE49-F238E27FC236}">
                    <a16:creationId xmlns:a16="http://schemas.microsoft.com/office/drawing/2014/main" id="{7E773951-4037-41A6-A9D8-65848D7A29FE}"/>
                  </a:ext>
                </a:extLst>
              </p:cNvPr>
              <p:cNvSpPr txBox="1"/>
              <p:nvPr/>
            </p:nvSpPr>
            <p:spPr>
              <a:xfrm>
                <a:off x="995680" y="1732424"/>
                <a:ext cx="9557670" cy="4585871"/>
              </a:xfrm>
              <a:prstGeom prst="rect">
                <a:avLst/>
              </a:prstGeom>
              <a:noFill/>
            </p:spPr>
            <p:txBody>
              <a:bodyPr wrap="square">
                <a:spAutoFit/>
              </a:bodyPr>
              <a:lstStyle/>
              <a:p>
                <a:pPr marL="342900" indent="-342900">
                  <a:spcBef>
                    <a:spcPts val="1200"/>
                  </a:spcBef>
                  <a:buClr>
                    <a:schemeClr val="accent5">
                      <a:lumMod val="75000"/>
                    </a:schemeClr>
                  </a:buClr>
                  <a:buFont typeface="+mj-lt"/>
                  <a:buAutoNum type="arabicPeriod"/>
                </a:pPr>
                <a:r>
                  <a:rPr lang="en-GB" dirty="0"/>
                  <a:t>The access to each meeting is via the “Restricted Virtual Event” ITU website (same procedure as for the e-meetings).</a:t>
                </a:r>
              </a:p>
              <a:p>
                <a:pPr marL="342900" indent="-342900">
                  <a:spcBef>
                    <a:spcPts val="1200"/>
                  </a:spcBef>
                  <a:buClr>
                    <a:schemeClr val="accent5">
                      <a:lumMod val="75000"/>
                    </a:schemeClr>
                  </a:buClr>
                  <a:buFont typeface="+mj-lt"/>
                  <a:buAutoNum type="arabicPeriod"/>
                </a:pPr>
                <a:r>
                  <a:rPr lang="en-GB" dirty="0"/>
                  <a:t>The platform to be used is “Zoom”. Participants present in Geneva are strongly encouraged to also connect to the Zoom platform (using a wired headset with an integrated microphone).</a:t>
                </a:r>
              </a:p>
              <a:p>
                <a:pPr marL="342900" indent="-342900">
                  <a:spcBef>
                    <a:spcPts val="1200"/>
                  </a:spcBef>
                  <a:buClr>
                    <a:schemeClr val="accent5">
                      <a:lumMod val="75000"/>
                    </a:schemeClr>
                  </a:buClr>
                  <a:buFont typeface="+mj-lt"/>
                  <a:buAutoNum type="arabicPeriod"/>
                </a:pPr>
                <a:r>
                  <a:rPr lang="en-GB" dirty="0"/>
                  <a:t>The commonly use of the Zoom platform would also allow any participant to share the screen. If there is such intention, please inform the Counsellor or the in-room present IT support in advance.</a:t>
                </a:r>
              </a:p>
              <a:p>
                <a:pPr marL="342900" indent="-342900">
                  <a:spcBef>
                    <a:spcPts val="1200"/>
                  </a:spcBef>
                  <a:buClr>
                    <a:schemeClr val="accent5">
                      <a:lumMod val="75000"/>
                    </a:schemeClr>
                  </a:buClr>
                  <a:buFont typeface="+mj-lt"/>
                  <a:buAutoNum type="arabicPeriod"/>
                </a:pPr>
                <a:r>
                  <a:rPr lang="en-GB" dirty="0"/>
                  <a:t>For “raising hands” of participants present in Geneva, it is strongly recommended to use the feature in Zoom. Only this ensures a proper consideration in the “order of the raised hands”. Nevertheless, if a hand is raised manually, we will try to ensure proper consideration and that participant could be reminded to use the hand-raise option in Zoom.</a:t>
                </a:r>
              </a:p>
              <a:p>
                <a:pPr marL="342900" indent="-342900">
                  <a:spcBef>
                    <a:spcPts val="1200"/>
                  </a:spcBef>
                  <a:buClr>
                    <a:schemeClr val="accent5">
                      <a:lumMod val="75000"/>
                    </a:schemeClr>
                  </a:buClr>
                  <a:buFont typeface="+mj-lt"/>
                  <a:buAutoNum type="arabicPeriod"/>
                </a:pPr>
                <a:r>
                  <a:rPr lang="en-GB" dirty="0"/>
                  <a:t>All users in the room need to turn down the volume of their PC speakers completely and only increase their headset volumes to the minimum level. This will avoid echoes (audio feedback) that may result in delays and interruptions during the meeting.</a:t>
                </a:r>
              </a:p>
            </p:txBody>
          </p:sp>
        </p:grpSp>
        <p:grpSp>
          <p:nvGrpSpPr>
            <p:cNvPr id="7" name="Group 6">
              <a:extLst>
                <a:ext uri="{FF2B5EF4-FFF2-40B4-BE49-F238E27FC236}">
                  <a16:creationId xmlns:a16="http://schemas.microsoft.com/office/drawing/2014/main" id="{67BA8168-6374-43E9-8C04-5BAB7E5BE161}"/>
                </a:ext>
              </a:extLst>
            </p:cNvPr>
            <p:cNvGrpSpPr/>
            <p:nvPr/>
          </p:nvGrpSpPr>
          <p:grpSpPr>
            <a:xfrm>
              <a:off x="517486" y="1814195"/>
              <a:ext cx="394491" cy="3966438"/>
              <a:chOff x="517486" y="1814195"/>
              <a:chExt cx="394491" cy="3966438"/>
            </a:xfrm>
          </p:grpSpPr>
          <p:grpSp>
            <p:nvGrpSpPr>
              <p:cNvPr id="9" name="Group 8">
                <a:extLst>
                  <a:ext uri="{FF2B5EF4-FFF2-40B4-BE49-F238E27FC236}">
                    <a16:creationId xmlns:a16="http://schemas.microsoft.com/office/drawing/2014/main" id="{6C3ECA81-3C42-4073-8F3D-31E4CE2AE00B}"/>
                  </a:ext>
                </a:extLst>
              </p:cNvPr>
              <p:cNvGrpSpPr/>
              <p:nvPr/>
            </p:nvGrpSpPr>
            <p:grpSpPr>
              <a:xfrm>
                <a:off x="517486" y="4171071"/>
                <a:ext cx="386080" cy="386080"/>
                <a:chOff x="270301" y="2414061"/>
                <a:chExt cx="637958" cy="637958"/>
              </a:xfrm>
            </p:grpSpPr>
            <p:pic>
              <p:nvPicPr>
                <p:cNvPr id="10" name="Graphic 9" descr="Raised hand with solid fill">
                  <a:extLst>
                    <a:ext uri="{FF2B5EF4-FFF2-40B4-BE49-F238E27FC236}">
                      <a16:creationId xmlns:a16="http://schemas.microsoft.com/office/drawing/2014/main" id="{E0A0AB03-D73D-4964-8E28-4FC5520023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893" y="2501329"/>
                  <a:ext cx="463422" cy="463422"/>
                </a:xfrm>
                <a:prstGeom prst="rect">
                  <a:avLst/>
                </a:prstGeom>
              </p:spPr>
            </p:pic>
            <p:sp>
              <p:nvSpPr>
                <p:cNvPr id="11" name="Flowchart: Connector 10">
                  <a:extLst>
                    <a:ext uri="{FF2B5EF4-FFF2-40B4-BE49-F238E27FC236}">
                      <a16:creationId xmlns:a16="http://schemas.microsoft.com/office/drawing/2014/main" id="{552E741F-632A-40A7-82DC-0960325187D8}"/>
                    </a:ext>
                  </a:extLst>
                </p:cNvPr>
                <p:cNvSpPr/>
                <p:nvPr/>
              </p:nvSpPr>
              <p:spPr>
                <a:xfrm>
                  <a:off x="270301" y="2414061"/>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FE3AEA65-3D35-403C-A24F-DE8B1A3811B4}"/>
                  </a:ext>
                </a:extLst>
              </p:cNvPr>
              <p:cNvGrpSpPr/>
              <p:nvPr/>
            </p:nvGrpSpPr>
            <p:grpSpPr>
              <a:xfrm>
                <a:off x="522029" y="3173999"/>
                <a:ext cx="386080" cy="386080"/>
                <a:chOff x="-6244" y="5548984"/>
                <a:chExt cx="637958" cy="637958"/>
              </a:xfrm>
            </p:grpSpPr>
            <p:pic>
              <p:nvPicPr>
                <p:cNvPr id="16" name="Graphic 15" descr="Projector screen with solid fill">
                  <a:extLst>
                    <a:ext uri="{FF2B5EF4-FFF2-40B4-BE49-F238E27FC236}">
                      <a16:creationId xmlns:a16="http://schemas.microsoft.com/office/drawing/2014/main" id="{2067C9DC-AB04-4237-8039-F8EE961A98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741" y="5620969"/>
                  <a:ext cx="493988" cy="493988"/>
                </a:xfrm>
                <a:prstGeom prst="rect">
                  <a:avLst/>
                </a:prstGeom>
              </p:spPr>
            </p:pic>
            <p:sp>
              <p:nvSpPr>
                <p:cNvPr id="17" name="Flowchart: Connector 16">
                  <a:extLst>
                    <a:ext uri="{FF2B5EF4-FFF2-40B4-BE49-F238E27FC236}">
                      <a16:creationId xmlns:a16="http://schemas.microsoft.com/office/drawing/2014/main" id="{4AE8C5CB-2DB1-4A08-8B39-4A1994591015}"/>
                    </a:ext>
                  </a:extLst>
                </p:cNvPr>
                <p:cNvSpPr/>
                <p:nvPr/>
              </p:nvSpPr>
              <p:spPr>
                <a:xfrm>
                  <a:off x="-6244" y="5548984"/>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C2CEA632-49B1-4013-B65F-261C69A6536D}"/>
                  </a:ext>
                </a:extLst>
              </p:cNvPr>
              <p:cNvGrpSpPr/>
              <p:nvPr/>
            </p:nvGrpSpPr>
            <p:grpSpPr>
              <a:xfrm>
                <a:off x="522029" y="2532213"/>
                <a:ext cx="386080" cy="386080"/>
                <a:chOff x="572363" y="2834217"/>
                <a:chExt cx="386080" cy="386080"/>
              </a:xfrm>
            </p:grpSpPr>
            <p:pic>
              <p:nvPicPr>
                <p:cNvPr id="2051" name="Picture 3" descr="Bildergebnis für zoom logo">
                  <a:extLst>
                    <a:ext uri="{FF2B5EF4-FFF2-40B4-BE49-F238E27FC236}">
                      <a16:creationId xmlns:a16="http://schemas.microsoft.com/office/drawing/2014/main" id="{3422BCF8-DA12-40CD-BBCC-4FEB8396B5D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119" y="2845617"/>
                  <a:ext cx="360568" cy="360568"/>
                </a:xfrm>
                <a:prstGeom prst="rect">
                  <a:avLst/>
                </a:prstGeom>
                <a:noFill/>
                <a:extLst>
                  <a:ext uri="{909E8E84-426E-40DD-AFC4-6F175D3DCCD1}">
                    <a14:hiddenFill xmlns:a14="http://schemas.microsoft.com/office/drawing/2010/main">
                      <a:solidFill>
                        <a:srgbClr val="FFFFFF"/>
                      </a:solidFill>
                    </a14:hiddenFill>
                  </a:ext>
                </a:extLst>
              </p:spPr>
            </p:pic>
            <p:sp>
              <p:nvSpPr>
                <p:cNvPr id="21" name="Flowchart: Connector 20">
                  <a:extLst>
                    <a:ext uri="{FF2B5EF4-FFF2-40B4-BE49-F238E27FC236}">
                      <a16:creationId xmlns:a16="http://schemas.microsoft.com/office/drawing/2014/main" id="{0CE85AD2-E4D8-4907-9E5D-04791EA6654E}"/>
                    </a:ext>
                  </a:extLst>
                </p:cNvPr>
                <p:cNvSpPr/>
                <p:nvPr/>
              </p:nvSpPr>
              <p:spPr>
                <a:xfrm>
                  <a:off x="572363" y="2834217"/>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F05AC240-81EE-424E-845F-82D21F25C53C}"/>
                  </a:ext>
                </a:extLst>
              </p:cNvPr>
              <p:cNvGrpSpPr/>
              <p:nvPr/>
            </p:nvGrpSpPr>
            <p:grpSpPr>
              <a:xfrm>
                <a:off x="522029" y="1814195"/>
                <a:ext cx="386080" cy="386080"/>
                <a:chOff x="572363" y="1755472"/>
                <a:chExt cx="386080" cy="386080"/>
              </a:xfrm>
            </p:grpSpPr>
            <p:sp>
              <p:nvSpPr>
                <p:cNvPr id="28" name="Flowchart: Connector 27">
                  <a:extLst>
                    <a:ext uri="{FF2B5EF4-FFF2-40B4-BE49-F238E27FC236}">
                      <a16:creationId xmlns:a16="http://schemas.microsoft.com/office/drawing/2014/main" id="{49E821C1-C565-4728-9846-14372FF4A185}"/>
                    </a:ext>
                  </a:extLst>
                </p:cNvPr>
                <p:cNvSpPr/>
                <p:nvPr/>
              </p:nvSpPr>
              <p:spPr>
                <a:xfrm>
                  <a:off x="572363" y="1755472"/>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pic>
              <p:nvPicPr>
                <p:cNvPr id="29" name="Graphic 28" descr="Internet with solid fill">
                  <a:extLst>
                    <a:ext uri="{FF2B5EF4-FFF2-40B4-BE49-F238E27FC236}">
                      <a16:creationId xmlns:a16="http://schemas.microsoft.com/office/drawing/2014/main" id="{B6976CE1-69F8-4A54-9D1E-11F92558C2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0331" y="1815416"/>
                  <a:ext cx="284096" cy="284096"/>
                </a:xfrm>
                <a:prstGeom prst="rect">
                  <a:avLst/>
                </a:prstGeom>
              </p:spPr>
            </p:pic>
          </p:grpSp>
          <p:grpSp>
            <p:nvGrpSpPr>
              <p:cNvPr id="3" name="Group 2">
                <a:extLst>
                  <a:ext uri="{FF2B5EF4-FFF2-40B4-BE49-F238E27FC236}">
                    <a16:creationId xmlns:a16="http://schemas.microsoft.com/office/drawing/2014/main" id="{4BFF8844-C1A8-45D3-B926-C91355408514}"/>
                  </a:ext>
                </a:extLst>
              </p:cNvPr>
              <p:cNvGrpSpPr/>
              <p:nvPr/>
            </p:nvGrpSpPr>
            <p:grpSpPr>
              <a:xfrm>
                <a:off x="525897" y="5394553"/>
                <a:ext cx="386080" cy="386080"/>
                <a:chOff x="525897" y="5394553"/>
                <a:chExt cx="386080" cy="386080"/>
              </a:xfrm>
            </p:grpSpPr>
            <p:sp>
              <p:nvSpPr>
                <p:cNvPr id="25" name="Flowchart: Connector 24">
                  <a:extLst>
                    <a:ext uri="{FF2B5EF4-FFF2-40B4-BE49-F238E27FC236}">
                      <a16:creationId xmlns:a16="http://schemas.microsoft.com/office/drawing/2014/main" id="{5B44344F-13E3-4FB0-BC52-4B0B0AC6FFE0}"/>
                    </a:ext>
                  </a:extLst>
                </p:cNvPr>
                <p:cNvSpPr/>
                <p:nvPr/>
              </p:nvSpPr>
              <p:spPr>
                <a:xfrm>
                  <a:off x="525897" y="5394553"/>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Mute speaker with solid fill">
                  <a:extLst>
                    <a:ext uri="{FF2B5EF4-FFF2-40B4-BE49-F238E27FC236}">
                      <a16:creationId xmlns:a16="http://schemas.microsoft.com/office/drawing/2014/main" id="{9D1F2F3D-2CDA-4986-9FBD-BE679A2263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930" y="5449454"/>
                  <a:ext cx="280098" cy="280098"/>
                </a:xfrm>
                <a:prstGeom prst="rect">
                  <a:avLst/>
                </a:prstGeom>
              </p:spPr>
            </p:pic>
          </p:grpSp>
        </p:grpSp>
      </p:grpSp>
    </p:spTree>
    <p:extLst>
      <p:ext uri="{BB962C8B-B14F-4D97-AF65-F5344CB8AC3E}">
        <p14:creationId xmlns:p14="http://schemas.microsoft.com/office/powerpoint/2010/main" val="128459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9B9F8-4B47-4F35-A83D-5047E1FCE0E4}"/>
              </a:ext>
            </a:extLst>
          </p:cNvPr>
          <p:cNvSpPr txBox="1"/>
          <p:nvPr/>
        </p:nvSpPr>
        <p:spPr>
          <a:xfrm>
            <a:off x="1324303" y="386914"/>
            <a:ext cx="10867697" cy="646331"/>
          </a:xfrm>
          <a:prstGeom prst="rect">
            <a:avLst/>
          </a:prstGeom>
          <a:noFill/>
        </p:spPr>
        <p:txBody>
          <a:bodyPr wrap="square" rtlCol="0">
            <a:spAutoFit/>
          </a:bodyPr>
          <a:lstStyle/>
          <a:p>
            <a:r>
              <a:rPr lang="en-US" sz="3600" b="1">
                <a:solidFill>
                  <a:schemeClr val="accent5">
                    <a:lumMod val="75000"/>
                  </a:schemeClr>
                </a:solidFill>
              </a:rPr>
              <a:t>Good practices during the meeting</a:t>
            </a:r>
            <a:r>
              <a:rPr lang="en-GB" sz="3600" b="1">
                <a:solidFill>
                  <a:schemeClr val="accent5">
                    <a:lumMod val="75000"/>
                  </a:schemeClr>
                </a:solidFill>
              </a:rPr>
              <a:t> </a:t>
            </a:r>
            <a:r>
              <a:rPr lang="en-US" sz="3600" b="1">
                <a:solidFill>
                  <a:schemeClr val="accent5">
                    <a:lumMod val="75000"/>
                  </a:schemeClr>
                </a:solidFill>
              </a:rPr>
              <a:t>(cont’d)</a:t>
            </a:r>
            <a:endParaRPr lang="en-GB" b="1">
              <a:solidFill>
                <a:schemeClr val="accent5">
                  <a:lumMod val="75000"/>
                </a:schemeClr>
              </a:solidFill>
            </a:endParaRPr>
          </a:p>
        </p:txBody>
      </p:sp>
      <p:grpSp>
        <p:nvGrpSpPr>
          <p:cNvPr id="45" name="Group 44">
            <a:extLst>
              <a:ext uri="{FF2B5EF4-FFF2-40B4-BE49-F238E27FC236}">
                <a16:creationId xmlns:a16="http://schemas.microsoft.com/office/drawing/2014/main" id="{E28E1678-B525-49D3-A534-2E7A0F2A9100}"/>
              </a:ext>
            </a:extLst>
          </p:cNvPr>
          <p:cNvGrpSpPr/>
          <p:nvPr/>
        </p:nvGrpSpPr>
        <p:grpSpPr>
          <a:xfrm>
            <a:off x="518707" y="1539477"/>
            <a:ext cx="9751948" cy="5016758"/>
            <a:chOff x="518707" y="1732424"/>
            <a:chExt cx="9751948" cy="5016758"/>
          </a:xfrm>
        </p:grpSpPr>
        <p:sp>
          <p:nvSpPr>
            <p:cNvPr id="8" name="TextBox 7">
              <a:extLst>
                <a:ext uri="{FF2B5EF4-FFF2-40B4-BE49-F238E27FC236}">
                  <a16:creationId xmlns:a16="http://schemas.microsoft.com/office/drawing/2014/main" id="{7E773951-4037-41A6-A9D8-65848D7A29FE}"/>
                </a:ext>
              </a:extLst>
            </p:cNvPr>
            <p:cNvSpPr txBox="1"/>
            <p:nvPr/>
          </p:nvSpPr>
          <p:spPr>
            <a:xfrm>
              <a:off x="956265" y="1732424"/>
              <a:ext cx="9314390" cy="5016758"/>
            </a:xfrm>
            <a:prstGeom prst="rect">
              <a:avLst/>
            </a:prstGeom>
            <a:noFill/>
          </p:spPr>
          <p:txBody>
            <a:bodyPr wrap="square">
              <a:spAutoFit/>
            </a:bodyPr>
            <a:lstStyle/>
            <a:p>
              <a:pPr marL="342900" indent="-342900">
                <a:spcBef>
                  <a:spcPts val="1200"/>
                </a:spcBef>
                <a:buClr>
                  <a:schemeClr val="accent5">
                    <a:lumMod val="75000"/>
                  </a:schemeClr>
                </a:buClr>
                <a:buFont typeface="+mj-lt"/>
                <a:buAutoNum type="arabicPeriod" startAt="6"/>
              </a:pPr>
              <a:r>
                <a:rPr lang="en-GB" dirty="0"/>
                <a:t>For speaking, participants can choose Zoom or the integrated room microphones. When using the integrated room microphones, the laptop shall be muted.</a:t>
              </a:r>
              <a:endParaRPr lang="en-GB" sz="1800" dirty="0">
                <a:effectLst/>
                <a:latin typeface="Calibri" panose="020F0502020204030204" pitchFamily="34" charset="0"/>
                <a:ea typeface="Calibri" panose="020F0502020204030204" pitchFamily="34" charset="0"/>
              </a:endParaRPr>
            </a:p>
            <a:p>
              <a:pPr marL="342900" indent="-342900">
                <a:spcBef>
                  <a:spcPts val="1200"/>
                </a:spcBef>
                <a:buClr>
                  <a:schemeClr val="accent5">
                    <a:lumMod val="75000"/>
                  </a:schemeClr>
                </a:buClr>
                <a:buFont typeface="+mj-lt"/>
                <a:buAutoNum type="arabicPeriod" startAt="6"/>
              </a:pPr>
              <a:r>
                <a:rPr lang="en-GB" sz="1800" dirty="0">
                  <a:effectLst/>
                  <a:latin typeface="Calibri" panose="020F0502020204030204" pitchFamily="34" charset="0"/>
                  <a:ea typeface="Calibri" panose="020F0502020204030204" pitchFamily="34" charset="0"/>
                </a:rPr>
                <a:t>When making an intervention, </a:t>
              </a:r>
              <a:r>
                <a:rPr lang="en-GB" sz="1800" dirty="0">
                  <a:effectLst/>
                  <a:latin typeface="Calibri" panose="020F0502020204030204" pitchFamily="34" charset="0"/>
                  <a:ea typeface="Times New Roman" panose="02020603050405020304" pitchFamily="18" charset="0"/>
                </a:rPr>
                <a:t>please speak slowly and clearly. It would be appreciated if </a:t>
              </a:r>
              <a:r>
                <a:rPr lang="en-GB" dirty="0"/>
                <a:t>participants </a:t>
              </a:r>
              <a:r>
                <a:rPr lang="en-GB" sz="1800" dirty="0">
                  <a:effectLst/>
                  <a:latin typeface="Calibri" panose="020F0502020204030204" pitchFamily="34" charset="0"/>
                  <a:ea typeface="Times New Roman" panose="02020603050405020304" pitchFamily="18" charset="0"/>
                </a:rPr>
                <a:t>would adhere to making shorter interventions and clearly indicating that they have concluded their remarks. </a:t>
              </a:r>
            </a:p>
            <a:p>
              <a:pPr marL="342900" indent="-342900">
                <a:spcBef>
                  <a:spcPts val="1200"/>
                </a:spcBef>
                <a:buClr>
                  <a:schemeClr val="accent5">
                    <a:lumMod val="75000"/>
                  </a:schemeClr>
                </a:buClr>
                <a:buFont typeface="+mj-lt"/>
                <a:buAutoNum type="arabicPeriod" startAt="6"/>
              </a:pPr>
              <a:r>
                <a:rPr lang="en-GB" dirty="0">
                  <a:latin typeface="Calibri" panose="020F0502020204030204" pitchFamily="34" charset="0"/>
                  <a:ea typeface="Times New Roman" panose="02020603050405020304" pitchFamily="18" charset="0"/>
                </a:rPr>
                <a:t>To</a:t>
              </a:r>
              <a:r>
                <a:rPr lang="en-GB" sz="1800" dirty="0">
                  <a:effectLst/>
                  <a:latin typeface="Calibri" panose="020F0502020204030204" pitchFamily="34" charset="0"/>
                  <a:ea typeface="Times New Roman" panose="02020603050405020304" pitchFamily="18" charset="0"/>
                </a:rPr>
                <a:t> ensure fair and equitable participation in the meeting, the Chair / Moderator may choose to recognize a </a:t>
              </a:r>
              <a:r>
                <a:rPr lang="en-GB" dirty="0"/>
                <a:t>participant </a:t>
              </a:r>
              <a:r>
                <a:rPr lang="en-GB" sz="1800" dirty="0">
                  <a:effectLst/>
                  <a:latin typeface="Calibri" panose="020F0502020204030204" pitchFamily="34" charset="0"/>
                  <a:ea typeface="Times New Roman" panose="02020603050405020304" pitchFamily="18" charset="0"/>
                </a:rPr>
                <a:t>who is making their first intervention on a subject prior to one who has spoken before, even if they appear later in the queue.</a:t>
              </a:r>
            </a:p>
            <a:p>
              <a:pPr marL="342900" indent="-342900">
                <a:spcBef>
                  <a:spcPts val="1200"/>
                </a:spcBef>
                <a:buClr>
                  <a:schemeClr val="accent5">
                    <a:lumMod val="75000"/>
                  </a:schemeClr>
                </a:buClr>
                <a:buFont typeface="+mj-lt"/>
                <a:buAutoNum type="arabicPeriod" startAt="6"/>
              </a:pPr>
              <a:r>
                <a:rPr lang="en-GB" dirty="0">
                  <a:latin typeface="Calibri" panose="020F0502020204030204" pitchFamily="34" charset="0"/>
                  <a:ea typeface="Times New Roman" panose="02020603050405020304" pitchFamily="18" charset="0"/>
                </a:rPr>
                <a:t>If</a:t>
              </a:r>
              <a:r>
                <a:rPr lang="en-GB" sz="1800" dirty="0">
                  <a:effectLst/>
                  <a:latin typeface="Calibri" panose="020F0502020204030204" pitchFamily="34" charset="0"/>
                  <a:ea typeface="Times New Roman" panose="02020603050405020304" pitchFamily="18" charset="0"/>
                </a:rPr>
                <a:t> the meeting is behind schedule, the Chair </a:t>
              </a:r>
              <a:r>
                <a:rPr lang="en-GB" dirty="0">
                  <a:latin typeface="Calibri" panose="020F0502020204030204" pitchFamily="34" charset="0"/>
                  <a:ea typeface="Times New Roman" panose="02020603050405020304" pitchFamily="18" charset="0"/>
                </a:rPr>
                <a:t>/ Moderator </a:t>
              </a:r>
              <a:r>
                <a:rPr lang="en-GB" sz="1800" dirty="0">
                  <a:effectLst/>
                  <a:latin typeface="Calibri" panose="020F0502020204030204" pitchFamily="34" charset="0"/>
                  <a:ea typeface="Times New Roman" panose="02020603050405020304" pitchFamily="18" charset="0"/>
                </a:rPr>
                <a:t>may establish a limit on the time and number of interventions made by each </a:t>
              </a:r>
              <a:r>
                <a:rPr lang="en-GB" dirty="0"/>
                <a:t>participant</a:t>
              </a:r>
              <a:r>
                <a:rPr lang="en-GB" sz="1800" dirty="0">
                  <a:effectLst/>
                  <a:latin typeface="Calibri" panose="020F0502020204030204" pitchFamily="34" charset="0"/>
                  <a:ea typeface="Times New Roman" panose="02020603050405020304" pitchFamily="18" charset="0"/>
                </a:rPr>
                <a:t>. The meeting would appreciate all </a:t>
              </a:r>
              <a:r>
                <a:rPr lang="en-GB" dirty="0"/>
                <a:t>participants </a:t>
              </a:r>
              <a:r>
                <a:rPr lang="en-GB" sz="1800" dirty="0">
                  <a:effectLst/>
                  <a:latin typeface="Calibri" panose="020F0502020204030204" pitchFamily="34" charset="0"/>
                  <a:ea typeface="Times New Roman" panose="02020603050405020304" pitchFamily="18" charset="0"/>
                </a:rPr>
                <a:t>making as short and as few interventions as possible in order to allow full participation of </a:t>
              </a:r>
              <a:r>
                <a:rPr lang="en-GB" dirty="0"/>
                <a:t>participants </a:t>
              </a:r>
              <a:r>
                <a:rPr lang="en-GB" sz="1800" dirty="0">
                  <a:effectLst/>
                  <a:latin typeface="Calibri" panose="020F0502020204030204" pitchFamily="34" charset="0"/>
                  <a:ea typeface="Times New Roman" panose="02020603050405020304" pitchFamily="18" charset="0"/>
                </a:rPr>
                <a:t>within the time established for the meeting.*</a:t>
              </a:r>
            </a:p>
            <a:p>
              <a:pPr marL="342900" indent="-342900">
                <a:spcBef>
                  <a:spcPts val="1200"/>
                </a:spcBef>
                <a:buClr>
                  <a:schemeClr val="accent5">
                    <a:lumMod val="75000"/>
                  </a:schemeClr>
                </a:buClr>
                <a:buFont typeface="+mj-lt"/>
                <a:buAutoNum type="arabicPeriod" startAt="6"/>
              </a:pPr>
              <a:r>
                <a:rPr lang="en-GB" dirty="0">
                  <a:latin typeface="Calibri" panose="020F0502020204030204" pitchFamily="34" charset="0"/>
                  <a:ea typeface="Times New Roman" panose="02020603050405020304" pitchFamily="18" charset="0"/>
                </a:rPr>
                <a:t>Every </a:t>
              </a:r>
              <a:r>
                <a:rPr lang="en-GB" sz="1800" dirty="0">
                  <a:effectLst/>
                  <a:latin typeface="Calibri" panose="020F0502020204030204" pitchFamily="34" charset="0"/>
                  <a:ea typeface="Times New Roman" panose="02020603050405020304" pitchFamily="18" charset="0"/>
                </a:rPr>
                <a:t>effort is being made to facilitate the smooth flow of the meeting. Thank you in advance for your assistance and consideration in this regard. </a:t>
              </a:r>
              <a:endParaRPr lang="en-GB" sz="1800" dirty="0">
                <a:effectLst/>
                <a:latin typeface="Times New Roman" panose="02020603050405020304" pitchFamily="18" charset="0"/>
                <a:ea typeface="Times New Roman" panose="02020603050405020304" pitchFamily="18" charset="0"/>
              </a:endParaRPr>
            </a:p>
            <a:p>
              <a:pPr marL="342900" indent="-342900">
                <a:spcBef>
                  <a:spcPts val="1200"/>
                </a:spcBef>
                <a:buClr>
                  <a:schemeClr val="accent5">
                    <a:lumMod val="75000"/>
                  </a:schemeClr>
                </a:buClr>
                <a:buFont typeface="+mj-lt"/>
                <a:buAutoNum type="arabicPeriod" startAt="6"/>
              </a:pPr>
              <a:endParaRPr lang="en-GB" dirty="0"/>
            </a:p>
          </p:txBody>
        </p:sp>
        <p:sp>
          <p:nvSpPr>
            <p:cNvPr id="30" name="TextBox 29">
              <a:extLst>
                <a:ext uri="{FF2B5EF4-FFF2-40B4-BE49-F238E27FC236}">
                  <a16:creationId xmlns:a16="http://schemas.microsoft.com/office/drawing/2014/main" id="{AA46E780-0F4E-4B0D-B2C1-7499750907C5}"/>
                </a:ext>
              </a:extLst>
            </p:cNvPr>
            <p:cNvSpPr txBox="1"/>
            <p:nvPr/>
          </p:nvSpPr>
          <p:spPr>
            <a:xfrm>
              <a:off x="956265" y="6356256"/>
              <a:ext cx="8071367" cy="307777"/>
            </a:xfrm>
            <a:prstGeom prst="rect">
              <a:avLst/>
            </a:prstGeom>
            <a:noFill/>
          </p:spPr>
          <p:txBody>
            <a:bodyPr wrap="square">
              <a:spAutoFit/>
            </a:bodyPr>
            <a:lstStyle/>
            <a:p>
              <a:r>
                <a:rPr lang="en-GB" sz="1400" i="1" dirty="0">
                  <a:effectLst/>
                  <a:latin typeface="Calibri" panose="020F0502020204030204" pitchFamily="34" charset="0"/>
                  <a:ea typeface="Calibri" panose="020F0502020204030204" pitchFamily="34" charset="0"/>
                </a:rPr>
                <a:t>* According to provision GR 108 of the General Rules for Conferences, Assemblies and Meetings of the Union.</a:t>
              </a:r>
              <a:endParaRPr lang="en-GB" sz="1400" i="1" dirty="0"/>
            </a:p>
          </p:txBody>
        </p:sp>
        <p:grpSp>
          <p:nvGrpSpPr>
            <p:cNvPr id="41" name="Group 40">
              <a:extLst>
                <a:ext uri="{FF2B5EF4-FFF2-40B4-BE49-F238E27FC236}">
                  <a16:creationId xmlns:a16="http://schemas.microsoft.com/office/drawing/2014/main" id="{66C6CE7B-329D-48AC-A02E-1164AFB4EEDC}"/>
                </a:ext>
              </a:extLst>
            </p:cNvPr>
            <p:cNvGrpSpPr/>
            <p:nvPr/>
          </p:nvGrpSpPr>
          <p:grpSpPr>
            <a:xfrm>
              <a:off x="518707" y="1732424"/>
              <a:ext cx="389402" cy="4270557"/>
              <a:chOff x="518707" y="1732424"/>
              <a:chExt cx="389402" cy="4270557"/>
            </a:xfrm>
          </p:grpSpPr>
          <p:grpSp>
            <p:nvGrpSpPr>
              <p:cNvPr id="23" name="Group 22">
                <a:extLst>
                  <a:ext uri="{FF2B5EF4-FFF2-40B4-BE49-F238E27FC236}">
                    <a16:creationId xmlns:a16="http://schemas.microsoft.com/office/drawing/2014/main" id="{39ED2C61-D2EC-40D3-A43A-EA078C109135}"/>
                  </a:ext>
                </a:extLst>
              </p:cNvPr>
              <p:cNvGrpSpPr/>
              <p:nvPr/>
            </p:nvGrpSpPr>
            <p:grpSpPr>
              <a:xfrm>
                <a:off x="522029" y="3424054"/>
                <a:ext cx="386080" cy="386080"/>
                <a:chOff x="572363" y="2375428"/>
                <a:chExt cx="386080" cy="386080"/>
              </a:xfrm>
            </p:grpSpPr>
            <p:sp>
              <p:nvSpPr>
                <p:cNvPr id="25" name="Flowchart: Connector 24">
                  <a:extLst>
                    <a:ext uri="{FF2B5EF4-FFF2-40B4-BE49-F238E27FC236}">
                      <a16:creationId xmlns:a16="http://schemas.microsoft.com/office/drawing/2014/main" id="{5B44344F-13E3-4FB0-BC52-4B0B0AC6FFE0}"/>
                    </a:ext>
                  </a:extLst>
                </p:cNvPr>
                <p:cNvSpPr/>
                <p:nvPr/>
              </p:nvSpPr>
              <p:spPr>
                <a:xfrm>
                  <a:off x="572363" y="2375428"/>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Scales of justice with solid fill">
                  <a:extLst>
                    <a:ext uri="{FF2B5EF4-FFF2-40B4-BE49-F238E27FC236}">
                      <a16:creationId xmlns:a16="http://schemas.microsoft.com/office/drawing/2014/main" id="{FD4431E3-069E-49D0-8E05-ED1DF20FEA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765" y="2395277"/>
                  <a:ext cx="324286" cy="324286"/>
                </a:xfrm>
                <a:prstGeom prst="rect">
                  <a:avLst/>
                </a:prstGeom>
              </p:spPr>
            </p:pic>
          </p:grpSp>
          <p:grpSp>
            <p:nvGrpSpPr>
              <p:cNvPr id="40" name="Group 39">
                <a:extLst>
                  <a:ext uri="{FF2B5EF4-FFF2-40B4-BE49-F238E27FC236}">
                    <a16:creationId xmlns:a16="http://schemas.microsoft.com/office/drawing/2014/main" id="{3653FEDD-BA7F-4EC9-B06D-B3C53202C165}"/>
                  </a:ext>
                </a:extLst>
              </p:cNvPr>
              <p:cNvGrpSpPr/>
              <p:nvPr/>
            </p:nvGrpSpPr>
            <p:grpSpPr>
              <a:xfrm>
                <a:off x="522029" y="5616901"/>
                <a:ext cx="386080" cy="386080"/>
                <a:chOff x="572363" y="4786389"/>
                <a:chExt cx="386080" cy="386080"/>
              </a:xfrm>
            </p:grpSpPr>
            <p:sp>
              <p:nvSpPr>
                <p:cNvPr id="14" name="Flowchart: Connector 13">
                  <a:extLst>
                    <a:ext uri="{FF2B5EF4-FFF2-40B4-BE49-F238E27FC236}">
                      <a16:creationId xmlns:a16="http://schemas.microsoft.com/office/drawing/2014/main" id="{E5FD35EF-B2F6-4991-84BF-E257B9AA3264}"/>
                    </a:ext>
                  </a:extLst>
                </p:cNvPr>
                <p:cNvSpPr/>
                <p:nvPr/>
              </p:nvSpPr>
              <p:spPr>
                <a:xfrm>
                  <a:off x="572363" y="4786389"/>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eers with solid fill">
                  <a:extLst>
                    <a:ext uri="{FF2B5EF4-FFF2-40B4-BE49-F238E27FC236}">
                      <a16:creationId xmlns:a16="http://schemas.microsoft.com/office/drawing/2014/main" id="{51F5AB48-CB9C-43F0-9280-49B8A42ED5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180" y="4852054"/>
                  <a:ext cx="285802" cy="285802"/>
                </a:xfrm>
                <a:prstGeom prst="rect">
                  <a:avLst/>
                </a:prstGeom>
              </p:spPr>
            </p:pic>
          </p:grpSp>
          <p:grpSp>
            <p:nvGrpSpPr>
              <p:cNvPr id="39" name="Group 38">
                <a:extLst>
                  <a:ext uri="{FF2B5EF4-FFF2-40B4-BE49-F238E27FC236}">
                    <a16:creationId xmlns:a16="http://schemas.microsoft.com/office/drawing/2014/main" id="{560D504C-C450-413A-8CD7-A8B2216C2094}"/>
                  </a:ext>
                </a:extLst>
              </p:cNvPr>
              <p:cNvGrpSpPr/>
              <p:nvPr/>
            </p:nvGrpSpPr>
            <p:grpSpPr>
              <a:xfrm>
                <a:off x="522029" y="4403473"/>
                <a:ext cx="386080" cy="386080"/>
                <a:chOff x="572363" y="3531016"/>
                <a:chExt cx="386080" cy="386080"/>
              </a:xfrm>
            </p:grpSpPr>
            <p:sp>
              <p:nvSpPr>
                <p:cNvPr id="11" name="Flowchart: Connector 10">
                  <a:extLst>
                    <a:ext uri="{FF2B5EF4-FFF2-40B4-BE49-F238E27FC236}">
                      <a16:creationId xmlns:a16="http://schemas.microsoft.com/office/drawing/2014/main" id="{552E741F-632A-40A7-82DC-0960325187D8}"/>
                    </a:ext>
                  </a:extLst>
                </p:cNvPr>
                <p:cNvSpPr/>
                <p:nvPr/>
              </p:nvSpPr>
              <p:spPr>
                <a:xfrm>
                  <a:off x="572363" y="3531016"/>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Stopwatch with solid fill">
                  <a:extLst>
                    <a:ext uri="{FF2B5EF4-FFF2-40B4-BE49-F238E27FC236}">
                      <a16:creationId xmlns:a16="http://schemas.microsoft.com/office/drawing/2014/main" id="{4638660C-EA5F-49E5-A1C4-0836BAD82D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0859" y="3562236"/>
                  <a:ext cx="323640" cy="323640"/>
                </a:xfrm>
                <a:prstGeom prst="rect">
                  <a:avLst/>
                </a:prstGeom>
              </p:spPr>
            </p:pic>
          </p:grpSp>
          <p:grpSp>
            <p:nvGrpSpPr>
              <p:cNvPr id="38" name="Group 37">
                <a:extLst>
                  <a:ext uri="{FF2B5EF4-FFF2-40B4-BE49-F238E27FC236}">
                    <a16:creationId xmlns:a16="http://schemas.microsoft.com/office/drawing/2014/main" id="{90450F31-C113-46E6-BC8E-AA62B62995F7}"/>
                  </a:ext>
                </a:extLst>
              </p:cNvPr>
              <p:cNvGrpSpPr/>
              <p:nvPr/>
            </p:nvGrpSpPr>
            <p:grpSpPr>
              <a:xfrm>
                <a:off x="522029" y="2435618"/>
                <a:ext cx="386080" cy="393833"/>
                <a:chOff x="572363" y="1747719"/>
                <a:chExt cx="386080" cy="393833"/>
              </a:xfrm>
            </p:grpSpPr>
            <p:sp>
              <p:nvSpPr>
                <p:cNvPr id="28" name="Flowchart: Connector 27">
                  <a:extLst>
                    <a:ext uri="{FF2B5EF4-FFF2-40B4-BE49-F238E27FC236}">
                      <a16:creationId xmlns:a16="http://schemas.microsoft.com/office/drawing/2014/main" id="{49E821C1-C565-4728-9846-14372FF4A185}"/>
                    </a:ext>
                  </a:extLst>
                </p:cNvPr>
                <p:cNvSpPr/>
                <p:nvPr/>
              </p:nvSpPr>
              <p:spPr>
                <a:xfrm>
                  <a:off x="572363" y="1755472"/>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pic>
              <p:nvPicPr>
                <p:cNvPr id="37" name="Graphic 36" descr="Speedometer Low with solid fill">
                  <a:extLst>
                    <a:ext uri="{FF2B5EF4-FFF2-40B4-BE49-F238E27FC236}">
                      <a16:creationId xmlns:a16="http://schemas.microsoft.com/office/drawing/2014/main" id="{42F8CD62-6884-4676-ACC5-8A99606EB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082" y="1747719"/>
                  <a:ext cx="321194" cy="321194"/>
                </a:xfrm>
                <a:prstGeom prst="rect">
                  <a:avLst/>
                </a:prstGeom>
              </p:spPr>
            </p:pic>
          </p:grpSp>
          <p:grpSp>
            <p:nvGrpSpPr>
              <p:cNvPr id="42" name="Group 41">
                <a:extLst>
                  <a:ext uri="{FF2B5EF4-FFF2-40B4-BE49-F238E27FC236}">
                    <a16:creationId xmlns:a16="http://schemas.microsoft.com/office/drawing/2014/main" id="{4309F491-83B2-4BF1-9A82-E9D325F1D083}"/>
                  </a:ext>
                </a:extLst>
              </p:cNvPr>
              <p:cNvGrpSpPr/>
              <p:nvPr/>
            </p:nvGrpSpPr>
            <p:grpSpPr>
              <a:xfrm>
                <a:off x="518707" y="1732424"/>
                <a:ext cx="386080" cy="386080"/>
                <a:chOff x="201027" y="3711663"/>
                <a:chExt cx="637958" cy="637958"/>
              </a:xfrm>
            </p:grpSpPr>
            <p:pic>
              <p:nvPicPr>
                <p:cNvPr id="43" name="Graphic 42" descr="Voice with solid fill">
                  <a:extLst>
                    <a:ext uri="{FF2B5EF4-FFF2-40B4-BE49-F238E27FC236}">
                      <a16:creationId xmlns:a16="http://schemas.microsoft.com/office/drawing/2014/main" id="{B769E558-1B36-44AB-96AB-08ACF954AE7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5083" y="3815719"/>
                  <a:ext cx="463422" cy="463422"/>
                </a:xfrm>
                <a:prstGeom prst="rect">
                  <a:avLst/>
                </a:prstGeom>
              </p:spPr>
            </p:pic>
            <p:sp>
              <p:nvSpPr>
                <p:cNvPr id="44" name="Flowchart: Connector 43">
                  <a:extLst>
                    <a:ext uri="{FF2B5EF4-FFF2-40B4-BE49-F238E27FC236}">
                      <a16:creationId xmlns:a16="http://schemas.microsoft.com/office/drawing/2014/main" id="{E53C1128-326E-46F8-9430-EEACA55B149F}"/>
                    </a:ext>
                  </a:extLst>
                </p:cNvPr>
                <p:cNvSpPr/>
                <p:nvPr/>
              </p:nvSpPr>
              <p:spPr>
                <a:xfrm>
                  <a:off x="201027" y="3711663"/>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357975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52C5A-DB16-45F1-A2AB-6FBB20F0AB36}"/>
              </a:ext>
            </a:extLst>
          </p:cNvPr>
          <p:cNvSpPr txBox="1"/>
          <p:nvPr/>
        </p:nvSpPr>
        <p:spPr>
          <a:xfrm>
            <a:off x="0" y="3105834"/>
            <a:ext cx="12192000" cy="923330"/>
          </a:xfrm>
          <a:prstGeom prst="rect">
            <a:avLst/>
          </a:prstGeom>
          <a:noFill/>
        </p:spPr>
        <p:txBody>
          <a:bodyPr wrap="square" rtlCol="0">
            <a:spAutoFit/>
          </a:bodyPr>
          <a:lstStyle/>
          <a:p>
            <a:pPr algn="ctr">
              <a:tabLst>
                <a:tab pos="8785225" algn="l"/>
              </a:tabLst>
            </a:pPr>
            <a:r>
              <a:rPr lang="es-ES" sz="5400" b="1" err="1">
                <a:solidFill>
                  <a:schemeClr val="accent5">
                    <a:lumMod val="75000"/>
                  </a:schemeClr>
                </a:solidFill>
                <a:cs typeface="Arial" panose="020B0604020202020204" pitchFamily="34" charset="0"/>
              </a:rPr>
              <a:t>Thank</a:t>
            </a:r>
            <a:r>
              <a:rPr lang="es-ES" sz="5400" b="1">
                <a:solidFill>
                  <a:schemeClr val="accent5">
                    <a:lumMod val="75000"/>
                  </a:schemeClr>
                </a:solidFill>
                <a:cs typeface="Arial" panose="020B0604020202020204" pitchFamily="34" charset="0"/>
              </a:rPr>
              <a:t> </a:t>
            </a:r>
            <a:r>
              <a:rPr lang="es-ES" sz="5400" b="1" err="1">
                <a:solidFill>
                  <a:schemeClr val="accent5">
                    <a:lumMod val="75000"/>
                  </a:schemeClr>
                </a:solidFill>
                <a:cs typeface="Arial" panose="020B0604020202020204" pitchFamily="34" charset="0"/>
              </a:rPr>
              <a:t>you</a:t>
            </a:r>
            <a:r>
              <a:rPr lang="es-ES" sz="5400" b="1">
                <a:solidFill>
                  <a:schemeClr val="accent5">
                    <a:lumMod val="75000"/>
                  </a:schemeClr>
                </a:solidFill>
                <a:cs typeface="Arial" panose="020B0604020202020204" pitchFamily="34" charset="0"/>
              </a:rPr>
              <a:t>!</a:t>
            </a:r>
            <a:endParaRPr lang="en-GB" sz="5400" b="1">
              <a:solidFill>
                <a:schemeClr val="accent5">
                  <a:lumMod val="75000"/>
                </a:schemeClr>
              </a:solidFill>
              <a:cs typeface="Arial" panose="020B0604020202020204" pitchFamily="34" charset="0"/>
            </a:endParaRPr>
          </a:p>
        </p:txBody>
      </p:sp>
      <p:grpSp>
        <p:nvGrpSpPr>
          <p:cNvPr id="3" name="Group 2">
            <a:extLst>
              <a:ext uri="{FF2B5EF4-FFF2-40B4-BE49-F238E27FC236}">
                <a16:creationId xmlns:a16="http://schemas.microsoft.com/office/drawing/2014/main" id="{B782D7D0-47E2-4C1F-9BDF-97EE3B201644}"/>
              </a:ext>
            </a:extLst>
          </p:cNvPr>
          <p:cNvGrpSpPr/>
          <p:nvPr/>
        </p:nvGrpSpPr>
        <p:grpSpPr>
          <a:xfrm>
            <a:off x="4219404" y="4029164"/>
            <a:ext cx="4201679" cy="584158"/>
            <a:chOff x="4168604" y="4065318"/>
            <a:chExt cx="4201679" cy="584158"/>
          </a:xfrm>
        </p:grpSpPr>
        <p:pic>
          <p:nvPicPr>
            <p:cNvPr id="4" name="Graphic 3" descr="Email with solid fill">
              <a:extLst>
                <a:ext uri="{FF2B5EF4-FFF2-40B4-BE49-F238E27FC236}">
                  <a16:creationId xmlns:a16="http://schemas.microsoft.com/office/drawing/2014/main" id="{9E13863F-99CA-4096-937B-8A034BD8A0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7018" y="4324277"/>
              <a:ext cx="258959" cy="258959"/>
            </a:xfrm>
            <a:prstGeom prst="rect">
              <a:avLst/>
            </a:prstGeom>
          </p:spPr>
        </p:pic>
        <p:pic>
          <p:nvPicPr>
            <p:cNvPr id="5" name="Graphic 4" descr="Internet with solid fill">
              <a:extLst>
                <a:ext uri="{FF2B5EF4-FFF2-40B4-BE49-F238E27FC236}">
                  <a16:creationId xmlns:a16="http://schemas.microsoft.com/office/drawing/2014/main" id="{850C93AA-D1FF-43C3-9A4E-5417855F91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8604" y="4065318"/>
              <a:ext cx="258959" cy="258959"/>
            </a:xfrm>
            <a:prstGeom prst="rect">
              <a:avLst/>
            </a:prstGeom>
          </p:spPr>
        </p:pic>
        <p:sp>
          <p:nvSpPr>
            <p:cNvPr id="6" name="TextBox 5">
              <a:extLst>
                <a:ext uri="{FF2B5EF4-FFF2-40B4-BE49-F238E27FC236}">
                  <a16:creationId xmlns:a16="http://schemas.microsoft.com/office/drawing/2014/main" id="{B523A1F4-E08B-41D8-9DF4-1832F5E25E00}"/>
                </a:ext>
              </a:extLst>
            </p:cNvPr>
            <p:cNvSpPr txBox="1"/>
            <p:nvPr/>
          </p:nvSpPr>
          <p:spPr>
            <a:xfrm>
              <a:off x="4427563" y="4341699"/>
              <a:ext cx="2278113" cy="307777"/>
            </a:xfrm>
            <a:prstGeom prst="rect">
              <a:avLst/>
            </a:prstGeom>
            <a:noFill/>
          </p:spPr>
          <p:txBody>
            <a:bodyPr wrap="square" rtlCol="0">
              <a:spAutoFit/>
            </a:bodyPr>
            <a:lstStyle/>
            <a:p>
              <a:r>
                <a:rPr lang="en-US" sz="1400">
                  <a:hlinkClick r:id="rId6"/>
                </a:rPr>
                <a:t>brsgd@itu.int</a:t>
              </a:r>
              <a:endParaRPr lang="en-GB" sz="1400"/>
            </a:p>
          </p:txBody>
        </p:sp>
        <p:sp>
          <p:nvSpPr>
            <p:cNvPr id="7" name="TextBox 6">
              <a:extLst>
                <a:ext uri="{FF2B5EF4-FFF2-40B4-BE49-F238E27FC236}">
                  <a16:creationId xmlns:a16="http://schemas.microsoft.com/office/drawing/2014/main" id="{4277D42B-92E1-4973-92C6-ECBA82852408}"/>
                </a:ext>
              </a:extLst>
            </p:cNvPr>
            <p:cNvSpPr txBox="1"/>
            <p:nvPr/>
          </p:nvSpPr>
          <p:spPr>
            <a:xfrm>
              <a:off x="4427562" y="4073081"/>
              <a:ext cx="3942721" cy="307777"/>
            </a:xfrm>
            <a:prstGeom prst="rect">
              <a:avLst/>
            </a:prstGeom>
            <a:noFill/>
          </p:spPr>
          <p:txBody>
            <a:bodyPr wrap="square">
              <a:spAutoFit/>
            </a:bodyPr>
            <a:lstStyle/>
            <a:p>
              <a:r>
                <a:rPr lang="en-GB" sz="1400">
                  <a:hlinkClick r:id="rId7"/>
                </a:rPr>
                <a:t>https://www.itu.int/en/ITU-R/Pages/default.aspx</a:t>
              </a:r>
              <a:r>
                <a:rPr lang="en-GB" sz="1400"/>
                <a:t> </a:t>
              </a:r>
            </a:p>
          </p:txBody>
        </p:sp>
      </p:grpSp>
    </p:spTree>
    <p:extLst>
      <p:ext uri="{BB962C8B-B14F-4D97-AF65-F5344CB8AC3E}">
        <p14:creationId xmlns:p14="http://schemas.microsoft.com/office/powerpoint/2010/main" val="297052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852AFE-6F77-4C87-8AFE-68B306D2C5B2}"/>
              </a:ext>
            </a:extLst>
          </p:cNvPr>
          <p:cNvSpPr txBox="1"/>
          <p:nvPr/>
        </p:nvSpPr>
        <p:spPr>
          <a:xfrm>
            <a:off x="651641" y="1748634"/>
            <a:ext cx="10882128" cy="3108543"/>
          </a:xfrm>
          <a:prstGeom prst="rect">
            <a:avLst/>
          </a:prstGeom>
          <a:noFill/>
          <a:ln>
            <a:noFill/>
          </a:ln>
        </p:spPr>
        <p:txBody>
          <a:bodyPr wrap="square">
            <a:spAutoFit/>
          </a:bodyPr>
          <a:lstStyle/>
          <a:p>
            <a:r>
              <a:rPr lang="en-GB" sz="2400" b="1" dirty="0">
                <a:solidFill>
                  <a:schemeClr val="accent5">
                    <a:lumMod val="75000"/>
                  </a:schemeClr>
                </a:solidFill>
              </a:rPr>
              <a:t>Rationale</a:t>
            </a:r>
            <a:endParaRPr lang="en-GB" b="1" dirty="0">
              <a:solidFill>
                <a:schemeClr val="accent5">
                  <a:lumMod val="75000"/>
                </a:schemeClr>
              </a:solidFill>
            </a:endParaRPr>
          </a:p>
          <a:p>
            <a:pPr>
              <a:spcBef>
                <a:spcPts val="600"/>
              </a:spcBef>
            </a:pPr>
            <a:r>
              <a:rPr lang="en-GB" sz="2000" dirty="0"/>
              <a:t>For physical meetings with remote participation, the meeting room set-up, in particular the integration of the microphone systems of the room with Zoom platform, and their usage, needs to be clarified to the participants.</a:t>
            </a:r>
          </a:p>
          <a:p>
            <a:endParaRPr lang="en-GB" dirty="0"/>
          </a:p>
          <a:p>
            <a:r>
              <a:rPr lang="en-GB" sz="2400" b="1" dirty="0">
                <a:solidFill>
                  <a:schemeClr val="accent5">
                    <a:lumMod val="75000"/>
                  </a:schemeClr>
                </a:solidFill>
              </a:rPr>
              <a:t>Background information</a:t>
            </a:r>
          </a:p>
          <a:p>
            <a:pPr>
              <a:spcBef>
                <a:spcPts val="600"/>
              </a:spcBef>
            </a:pPr>
            <a:r>
              <a:rPr lang="en-GB" sz="2000" dirty="0"/>
              <a:t>Each room in ITU and </a:t>
            </a:r>
            <a:r>
              <a:rPr lang="en-GB" sz="2000" dirty="0" err="1"/>
              <a:t>CICG</a:t>
            </a:r>
            <a:r>
              <a:rPr lang="en-GB" sz="2000" dirty="0"/>
              <a:t> has been assigned with a dedicated Zoom license. For a particular meeting, the Chair / Moderator, the participants (being in Geneva or remote) and the meeting room use the same Zoom link (assignment done by IT) to connect to a session.</a:t>
            </a:r>
          </a:p>
        </p:txBody>
      </p:sp>
      <p:sp>
        <p:nvSpPr>
          <p:cNvPr id="3" name="TextBox 2">
            <a:extLst>
              <a:ext uri="{FF2B5EF4-FFF2-40B4-BE49-F238E27FC236}">
                <a16:creationId xmlns:a16="http://schemas.microsoft.com/office/drawing/2014/main" id="{9AFC2E3F-6FD5-4EA2-8781-E918C40402E5}"/>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Introduction</a:t>
            </a:r>
            <a:endParaRPr lang="en-GB" b="1">
              <a:solidFill>
                <a:schemeClr val="accent5">
                  <a:lumMod val="75000"/>
                </a:schemeClr>
              </a:solidFill>
            </a:endParaRPr>
          </a:p>
        </p:txBody>
      </p:sp>
    </p:spTree>
    <p:extLst>
      <p:ext uri="{BB962C8B-B14F-4D97-AF65-F5344CB8AC3E}">
        <p14:creationId xmlns:p14="http://schemas.microsoft.com/office/powerpoint/2010/main" val="156604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FC2E3F-6FD5-4EA2-8781-E918C40402E5}"/>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Before travelling</a:t>
            </a:r>
            <a:endParaRPr lang="en-GB" b="1">
              <a:solidFill>
                <a:schemeClr val="accent5">
                  <a:lumMod val="75000"/>
                </a:schemeClr>
              </a:solidFill>
            </a:endParaRPr>
          </a:p>
        </p:txBody>
      </p:sp>
      <p:grpSp>
        <p:nvGrpSpPr>
          <p:cNvPr id="10" name="Group 9">
            <a:extLst>
              <a:ext uri="{FF2B5EF4-FFF2-40B4-BE49-F238E27FC236}">
                <a16:creationId xmlns:a16="http://schemas.microsoft.com/office/drawing/2014/main" id="{98C13B83-3EB9-48E8-92FE-A88F2551E542}"/>
              </a:ext>
            </a:extLst>
          </p:cNvPr>
          <p:cNvGrpSpPr/>
          <p:nvPr/>
        </p:nvGrpSpPr>
        <p:grpSpPr>
          <a:xfrm>
            <a:off x="860971" y="2925324"/>
            <a:ext cx="9088372" cy="1621930"/>
            <a:chOff x="609301" y="2195482"/>
            <a:chExt cx="9088372" cy="1621930"/>
          </a:xfrm>
        </p:grpSpPr>
        <p:sp>
          <p:nvSpPr>
            <p:cNvPr id="2" name="TextBox 1">
              <a:extLst>
                <a:ext uri="{FF2B5EF4-FFF2-40B4-BE49-F238E27FC236}">
                  <a16:creationId xmlns:a16="http://schemas.microsoft.com/office/drawing/2014/main" id="{48852AFE-6F77-4C87-8AFE-68B306D2C5B2}"/>
                </a:ext>
              </a:extLst>
            </p:cNvPr>
            <p:cNvSpPr txBox="1"/>
            <p:nvPr/>
          </p:nvSpPr>
          <p:spPr>
            <a:xfrm>
              <a:off x="1247259" y="2293918"/>
              <a:ext cx="8450414" cy="1523494"/>
            </a:xfrm>
            <a:prstGeom prst="rect">
              <a:avLst/>
            </a:prstGeom>
            <a:noFill/>
            <a:ln>
              <a:noFill/>
            </a:ln>
          </p:spPr>
          <p:txBody>
            <a:bodyPr wrap="square">
              <a:spAutoFit/>
            </a:bodyPr>
            <a:lstStyle/>
            <a:p>
              <a:r>
                <a:rPr lang="en-GB" sz="2400" b="1" dirty="0">
                  <a:solidFill>
                    <a:schemeClr val="accent5">
                      <a:lumMod val="75000"/>
                    </a:schemeClr>
                  </a:solidFill>
                </a:rPr>
                <a:t>Information for in-person participants</a:t>
              </a:r>
            </a:p>
            <a:p>
              <a:pPr marL="285750" indent="-285750">
                <a:spcBef>
                  <a:spcPts val="600"/>
                </a:spcBef>
                <a:spcAft>
                  <a:spcPts val="600"/>
                </a:spcAft>
                <a:buClr>
                  <a:schemeClr val="accent5">
                    <a:lumMod val="75000"/>
                  </a:schemeClr>
                </a:buClr>
                <a:buFont typeface="Wingdings" panose="05000000000000000000" pitchFamily="2" charset="2"/>
                <a:buChar char="q"/>
              </a:pPr>
              <a:r>
                <a:rPr lang="en-GB" dirty="0"/>
                <a:t>They must bring </a:t>
              </a:r>
              <a:r>
                <a:rPr lang="en-GB" b="1" dirty="0">
                  <a:solidFill>
                    <a:schemeClr val="accent5">
                      <a:lumMod val="75000"/>
                    </a:schemeClr>
                  </a:solidFill>
                </a:rPr>
                <a:t>their own PC </a:t>
              </a:r>
              <a:r>
                <a:rPr lang="en-GB" dirty="0"/>
                <a:t>and </a:t>
              </a:r>
              <a:r>
                <a:rPr lang="en-GB" b="1" dirty="0">
                  <a:solidFill>
                    <a:schemeClr val="accent5">
                      <a:lumMod val="75000"/>
                    </a:schemeClr>
                  </a:solidFill>
                </a:rPr>
                <a:t>ensure that Zoom is installed and functional</a:t>
              </a:r>
              <a:r>
                <a:rPr lang="en-GB" dirty="0"/>
                <a:t>.</a:t>
              </a:r>
            </a:p>
            <a:p>
              <a:pPr marL="285750" indent="-285750">
                <a:spcBef>
                  <a:spcPts val="600"/>
                </a:spcBef>
                <a:spcAft>
                  <a:spcPts val="600"/>
                </a:spcAft>
                <a:buClr>
                  <a:schemeClr val="accent5">
                    <a:lumMod val="75000"/>
                  </a:schemeClr>
                </a:buClr>
                <a:buFont typeface="Wingdings" panose="05000000000000000000" pitchFamily="2" charset="2"/>
                <a:buChar char="q"/>
              </a:pPr>
              <a:r>
                <a:rPr lang="en-GB" dirty="0"/>
                <a:t>They must bring </a:t>
              </a:r>
              <a:r>
                <a:rPr lang="en-GB" b="1" dirty="0">
                  <a:solidFill>
                    <a:schemeClr val="accent5">
                      <a:lumMod val="75000"/>
                    </a:schemeClr>
                  </a:solidFill>
                </a:rPr>
                <a:t>their own wired headsets </a:t>
              </a:r>
              <a:r>
                <a:rPr lang="en-GB" sz="1800" dirty="0"/>
                <a:t>with an integrated microphone and external noise suppression</a:t>
              </a:r>
              <a:r>
                <a:rPr lang="en-GB" dirty="0"/>
                <a:t>. The use of wireless headsets is strongly discouraged.</a:t>
              </a:r>
            </a:p>
          </p:txBody>
        </p:sp>
        <p:grpSp>
          <p:nvGrpSpPr>
            <p:cNvPr id="9" name="Group 8">
              <a:extLst>
                <a:ext uri="{FF2B5EF4-FFF2-40B4-BE49-F238E27FC236}">
                  <a16:creationId xmlns:a16="http://schemas.microsoft.com/office/drawing/2014/main" id="{A8408471-E7E1-4705-82B5-95AB6F1F43A2}"/>
                </a:ext>
              </a:extLst>
            </p:cNvPr>
            <p:cNvGrpSpPr/>
            <p:nvPr/>
          </p:nvGrpSpPr>
          <p:grpSpPr>
            <a:xfrm>
              <a:off x="609301" y="2195482"/>
              <a:ext cx="637958" cy="637958"/>
              <a:chOff x="609301" y="2178704"/>
              <a:chExt cx="637958" cy="637958"/>
            </a:xfrm>
          </p:grpSpPr>
          <p:sp>
            <p:nvSpPr>
              <p:cNvPr id="6" name="Flowchart: Connector 5">
                <a:extLst>
                  <a:ext uri="{FF2B5EF4-FFF2-40B4-BE49-F238E27FC236}">
                    <a16:creationId xmlns:a16="http://schemas.microsoft.com/office/drawing/2014/main" id="{B60F3BCF-BF22-41BC-85F9-930A160695FA}"/>
                  </a:ext>
                </a:extLst>
              </p:cNvPr>
              <p:cNvSpPr/>
              <p:nvPr/>
            </p:nvSpPr>
            <p:spPr>
              <a:xfrm>
                <a:off x="609301" y="2178704"/>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lipboard Checked with solid fill">
                <a:extLst>
                  <a:ext uri="{FF2B5EF4-FFF2-40B4-BE49-F238E27FC236}">
                    <a16:creationId xmlns:a16="http://schemas.microsoft.com/office/drawing/2014/main" id="{6EF4B39E-D0BA-44B7-BE8F-1101007447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515" y="2293918"/>
                <a:ext cx="407530" cy="407530"/>
              </a:xfrm>
              <a:prstGeom prst="rect">
                <a:avLst/>
              </a:prstGeom>
            </p:spPr>
          </p:pic>
        </p:grpSp>
      </p:grpSp>
    </p:spTree>
    <p:extLst>
      <p:ext uri="{BB962C8B-B14F-4D97-AF65-F5344CB8AC3E}">
        <p14:creationId xmlns:p14="http://schemas.microsoft.com/office/powerpoint/2010/main" val="318893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6A52C-1B68-41F7-8F1E-FDE7D394ADEA}"/>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Requests for the floor</a:t>
            </a:r>
            <a:endParaRPr lang="en-GB" b="1">
              <a:solidFill>
                <a:schemeClr val="accent5">
                  <a:lumMod val="75000"/>
                </a:schemeClr>
              </a:solidFill>
            </a:endParaRPr>
          </a:p>
        </p:txBody>
      </p:sp>
      <p:sp>
        <p:nvSpPr>
          <p:cNvPr id="6" name="TextBox 5">
            <a:extLst>
              <a:ext uri="{FF2B5EF4-FFF2-40B4-BE49-F238E27FC236}">
                <a16:creationId xmlns:a16="http://schemas.microsoft.com/office/drawing/2014/main" id="{287B26B3-21EB-41D3-8A88-CDA77BB8C2F3}"/>
              </a:ext>
            </a:extLst>
          </p:cNvPr>
          <p:cNvSpPr txBox="1"/>
          <p:nvPr/>
        </p:nvSpPr>
        <p:spPr>
          <a:xfrm>
            <a:off x="1015908" y="1985596"/>
            <a:ext cx="9227050" cy="3247043"/>
          </a:xfrm>
          <a:prstGeom prst="rect">
            <a:avLst/>
          </a:prstGeom>
          <a:noFill/>
        </p:spPr>
        <p:txBody>
          <a:bodyPr wrap="square">
            <a:spAutoFit/>
          </a:bodyPr>
          <a:lstStyle/>
          <a:p>
            <a:r>
              <a:rPr lang="en-GB" sz="2000" b="1" dirty="0">
                <a:solidFill>
                  <a:schemeClr val="accent5">
                    <a:lumMod val="75000"/>
                  </a:schemeClr>
                </a:solidFill>
              </a:rPr>
              <a:t>Raising hands:</a:t>
            </a:r>
          </a:p>
          <a:p>
            <a:pPr marL="342900" indent="-342900">
              <a:spcBef>
                <a:spcPts val="600"/>
              </a:spcBef>
              <a:buClr>
                <a:schemeClr val="accent5">
                  <a:lumMod val="75000"/>
                </a:schemeClr>
              </a:buClr>
              <a:buFont typeface="Wingdings" panose="05000000000000000000" pitchFamily="2" charset="2"/>
              <a:buChar char="q"/>
            </a:pPr>
            <a:r>
              <a:rPr lang="en-GB" sz="2000" dirty="0"/>
              <a:t>Despite the fact that participants present in the room may raise their hand physically, it is important to align the order of the requests for the floor for both, participants physically present and those participating remotely.</a:t>
            </a:r>
          </a:p>
          <a:p>
            <a:pPr marL="342900" indent="-342900">
              <a:spcBef>
                <a:spcPts val="1200"/>
              </a:spcBef>
              <a:buClr>
                <a:schemeClr val="accent5">
                  <a:lumMod val="75000"/>
                </a:schemeClr>
              </a:buClr>
              <a:buFont typeface="Wingdings" panose="05000000000000000000" pitchFamily="2" charset="2"/>
              <a:buChar char="q"/>
            </a:pPr>
            <a:r>
              <a:rPr lang="en-GB" sz="2000" dirty="0"/>
              <a:t>To simplify, everyone has to be connected to Zoom and raises the hand </a:t>
            </a:r>
            <a:r>
              <a:rPr lang="en-GB" sz="2000" b="1" dirty="0">
                <a:solidFill>
                  <a:schemeClr val="accent5">
                    <a:lumMod val="75000"/>
                  </a:schemeClr>
                </a:solidFill>
              </a:rPr>
              <a:t>only via the platform </a:t>
            </a:r>
            <a:r>
              <a:rPr lang="en-GB" sz="2000" dirty="0"/>
              <a:t>(in order to be visible to all participants). In addition, this approach would allow the use of rooms not equipped with integrated audio system.</a:t>
            </a:r>
          </a:p>
          <a:p>
            <a:pPr marL="342900" indent="-342900">
              <a:spcBef>
                <a:spcPts val="1200"/>
              </a:spcBef>
              <a:buClr>
                <a:schemeClr val="accent5">
                  <a:lumMod val="75000"/>
                </a:schemeClr>
              </a:buClr>
              <a:buFont typeface="Wingdings" panose="05000000000000000000" pitchFamily="2" charset="2"/>
              <a:buChar char="q"/>
            </a:pPr>
            <a:r>
              <a:rPr lang="en-GB" sz="2000" dirty="0"/>
              <a:t>If a hand is raised by a physically present participant, the participant could be invited to use the Zoom hand-raise option to request the floor.</a:t>
            </a:r>
          </a:p>
        </p:txBody>
      </p:sp>
      <p:grpSp>
        <p:nvGrpSpPr>
          <p:cNvPr id="4" name="Group 3">
            <a:extLst>
              <a:ext uri="{FF2B5EF4-FFF2-40B4-BE49-F238E27FC236}">
                <a16:creationId xmlns:a16="http://schemas.microsoft.com/office/drawing/2014/main" id="{AC79C1D5-C5C1-4CDB-A941-A4015EE2399B}"/>
              </a:ext>
            </a:extLst>
          </p:cNvPr>
          <p:cNvGrpSpPr/>
          <p:nvPr/>
        </p:nvGrpSpPr>
        <p:grpSpPr>
          <a:xfrm>
            <a:off x="377950" y="1985596"/>
            <a:ext cx="637958" cy="637958"/>
            <a:chOff x="270301" y="2414061"/>
            <a:chExt cx="637958" cy="637958"/>
          </a:xfrm>
        </p:grpSpPr>
        <p:pic>
          <p:nvPicPr>
            <p:cNvPr id="14" name="Graphic 13" descr="Raised hand with solid fill">
              <a:extLst>
                <a:ext uri="{FF2B5EF4-FFF2-40B4-BE49-F238E27FC236}">
                  <a16:creationId xmlns:a16="http://schemas.microsoft.com/office/drawing/2014/main" id="{716B63EB-1F0C-490A-A1B6-2EB06419E0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893" y="2501329"/>
              <a:ext cx="463422" cy="463422"/>
            </a:xfrm>
            <a:prstGeom prst="rect">
              <a:avLst/>
            </a:prstGeom>
          </p:spPr>
        </p:pic>
        <p:sp>
          <p:nvSpPr>
            <p:cNvPr id="3" name="Flowchart: Connector 2">
              <a:extLst>
                <a:ext uri="{FF2B5EF4-FFF2-40B4-BE49-F238E27FC236}">
                  <a16:creationId xmlns:a16="http://schemas.microsoft.com/office/drawing/2014/main" id="{AF28C306-9132-4ACA-A346-B2193C693CF2}"/>
                </a:ext>
              </a:extLst>
            </p:cNvPr>
            <p:cNvSpPr/>
            <p:nvPr/>
          </p:nvSpPr>
          <p:spPr>
            <a:xfrm>
              <a:off x="270301" y="2414061"/>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8585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6A52C-1B68-41F7-8F1E-FDE7D394ADEA}"/>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ITU rooms with integrated audio system</a:t>
            </a:r>
            <a:endParaRPr lang="en-GB" b="1">
              <a:solidFill>
                <a:schemeClr val="accent5">
                  <a:lumMod val="75000"/>
                </a:schemeClr>
              </a:solidFill>
            </a:endParaRPr>
          </a:p>
        </p:txBody>
      </p:sp>
      <p:grpSp>
        <p:nvGrpSpPr>
          <p:cNvPr id="11" name="Group 10">
            <a:extLst>
              <a:ext uri="{FF2B5EF4-FFF2-40B4-BE49-F238E27FC236}">
                <a16:creationId xmlns:a16="http://schemas.microsoft.com/office/drawing/2014/main" id="{5DA04A99-33E4-4DAD-B166-BC8C919AB8CC}"/>
              </a:ext>
            </a:extLst>
          </p:cNvPr>
          <p:cNvGrpSpPr/>
          <p:nvPr/>
        </p:nvGrpSpPr>
        <p:grpSpPr>
          <a:xfrm>
            <a:off x="879291" y="1776032"/>
            <a:ext cx="8261453" cy="3812549"/>
            <a:chOff x="686345" y="1784421"/>
            <a:chExt cx="8261453" cy="3812549"/>
          </a:xfrm>
        </p:grpSpPr>
        <p:sp>
          <p:nvSpPr>
            <p:cNvPr id="9" name="TextBox 8">
              <a:extLst>
                <a:ext uri="{FF2B5EF4-FFF2-40B4-BE49-F238E27FC236}">
                  <a16:creationId xmlns:a16="http://schemas.microsoft.com/office/drawing/2014/main" id="{D81EC6A9-4B0B-42F5-98B1-E02A2B5C09C8}"/>
                </a:ext>
              </a:extLst>
            </p:cNvPr>
            <p:cNvSpPr txBox="1"/>
            <p:nvPr/>
          </p:nvSpPr>
          <p:spPr>
            <a:xfrm>
              <a:off x="1408193" y="1857485"/>
              <a:ext cx="7539605" cy="3739485"/>
            </a:xfrm>
            <a:prstGeom prst="rect">
              <a:avLst/>
            </a:prstGeom>
            <a:noFill/>
          </p:spPr>
          <p:txBody>
            <a:bodyPr wrap="square">
              <a:spAutoFit/>
            </a:bodyPr>
            <a:lstStyle/>
            <a:p>
              <a:pPr lvl="0">
                <a:buClr>
                  <a:schemeClr val="accent5">
                    <a:lumMod val="75000"/>
                  </a:schemeClr>
                </a:buClr>
              </a:pPr>
              <a:r>
                <a:rPr lang="en-US" sz="1800" dirty="0">
                  <a:effectLst/>
                  <a:latin typeface="Calibri" panose="020F0502020204030204" pitchFamily="34" charset="0"/>
                  <a:ea typeface="Times New Roman" panose="02020603050405020304" pitchFamily="18" charset="0"/>
                </a:rPr>
                <a:t>The following ITU rooms have integrated audio system with Zoom: </a:t>
              </a: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 Popov</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C, </a:t>
              </a:r>
              <a:r>
                <a:rPr lang="en-US" sz="1800" dirty="0" err="1">
                  <a:effectLst/>
                  <a:latin typeface="Calibri" panose="020F0502020204030204" pitchFamily="34" charset="0"/>
                  <a:ea typeface="Times New Roman" panose="02020603050405020304" pitchFamily="18" charset="0"/>
                </a:rPr>
                <a:t>C1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C2</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 A</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 </a:t>
              </a:r>
              <a:r>
                <a:rPr lang="en-US" sz="1800" dirty="0" err="1">
                  <a:effectLst/>
                  <a:latin typeface="Calibri" panose="020F0502020204030204" pitchFamily="34" charset="0"/>
                  <a:ea typeface="Times New Roman" panose="02020603050405020304" pitchFamily="18" charset="0"/>
                </a:rPr>
                <a:t>T103</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E, </a:t>
              </a:r>
              <a:r>
                <a:rPr lang="en-US" sz="1800" dirty="0" err="1">
                  <a:effectLst/>
                  <a:latin typeface="Calibri" panose="020F0502020204030204" pitchFamily="34" charset="0"/>
                  <a:ea typeface="Times New Roman" panose="02020603050405020304" pitchFamily="18" charset="0"/>
                </a:rPr>
                <a:t>G1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G2</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G3</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H, </a:t>
              </a:r>
              <a:r>
                <a:rPr lang="en-US" sz="1800" dirty="0" err="1">
                  <a:effectLst/>
                  <a:latin typeface="Calibri" panose="020F0502020204030204" pitchFamily="34" charset="0"/>
                  <a:ea typeface="Times New Roman" panose="02020603050405020304" pitchFamily="18" charset="0"/>
                </a:rPr>
                <a:t>H1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H2</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K, </a:t>
              </a:r>
              <a:r>
                <a:rPr lang="en-US" sz="1800" dirty="0" err="1">
                  <a:effectLst/>
                  <a:latin typeface="Calibri" panose="020F0502020204030204" pitchFamily="34" charset="0"/>
                  <a:ea typeface="Times New Roman" panose="02020603050405020304" pitchFamily="18" charset="0"/>
                </a:rPr>
                <a:t>K1</a:t>
              </a:r>
              <a:r>
                <a:rPr lang="en-US" sz="1800" dirty="0">
                  <a:effectLst/>
                  <a:latin typeface="Calibri" panose="020F0502020204030204" pitchFamily="34" charset="0"/>
                  <a:ea typeface="Times New Roman" panose="02020603050405020304" pitchFamily="18" charset="0"/>
                </a:rPr>
                <a:t>, K2</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L, </a:t>
              </a:r>
              <a:r>
                <a:rPr lang="en-US" sz="1800" dirty="0" err="1">
                  <a:effectLst/>
                  <a:latin typeface="Calibri" panose="020F0502020204030204" pitchFamily="34" charset="0"/>
                  <a:ea typeface="Times New Roman" panose="02020603050405020304" pitchFamily="18" charset="0"/>
                </a:rPr>
                <a:t>L1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L2</a:t>
              </a:r>
              <a:endParaRPr lang="en-GB" sz="1800" dirty="0">
                <a:effectLst/>
                <a:latin typeface="Calibri" panose="020F0502020204030204" pitchFamily="34" charset="0"/>
                <a:ea typeface="Calibri" panose="020F0502020204030204" pitchFamily="34" charset="0"/>
              </a:endParaRPr>
            </a:p>
          </p:txBody>
        </p:sp>
        <p:grpSp>
          <p:nvGrpSpPr>
            <p:cNvPr id="8" name="Group 7">
              <a:extLst>
                <a:ext uri="{FF2B5EF4-FFF2-40B4-BE49-F238E27FC236}">
                  <a16:creationId xmlns:a16="http://schemas.microsoft.com/office/drawing/2014/main" id="{0D223935-ACDD-4517-B664-84A413E0C9EE}"/>
                </a:ext>
              </a:extLst>
            </p:cNvPr>
            <p:cNvGrpSpPr/>
            <p:nvPr/>
          </p:nvGrpSpPr>
          <p:grpSpPr>
            <a:xfrm>
              <a:off x="686345" y="1784421"/>
              <a:ext cx="637958" cy="637958"/>
              <a:chOff x="686345" y="1784421"/>
              <a:chExt cx="637958" cy="637958"/>
            </a:xfrm>
          </p:grpSpPr>
          <p:sp>
            <p:nvSpPr>
              <p:cNvPr id="3" name="Flowchart: Connector 2">
                <a:extLst>
                  <a:ext uri="{FF2B5EF4-FFF2-40B4-BE49-F238E27FC236}">
                    <a16:creationId xmlns:a16="http://schemas.microsoft.com/office/drawing/2014/main" id="{AF28C306-9132-4ACA-A346-B2193C693CF2}"/>
                  </a:ext>
                </a:extLst>
              </p:cNvPr>
              <p:cNvSpPr/>
              <p:nvPr/>
            </p:nvSpPr>
            <p:spPr>
              <a:xfrm>
                <a:off x="686345" y="1784421"/>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Board Of Directors with solid fill">
                <a:extLst>
                  <a:ext uri="{FF2B5EF4-FFF2-40B4-BE49-F238E27FC236}">
                    <a16:creationId xmlns:a16="http://schemas.microsoft.com/office/drawing/2014/main" id="{A6237966-0808-4944-AF66-5C7BA43CF7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196" y="1866272"/>
                <a:ext cx="474256" cy="474256"/>
              </a:xfrm>
              <a:prstGeom prst="rect">
                <a:avLst/>
              </a:prstGeom>
            </p:spPr>
          </p:pic>
        </p:grpSp>
      </p:grpSp>
    </p:spTree>
    <p:extLst>
      <p:ext uri="{BB962C8B-B14F-4D97-AF65-F5344CB8AC3E}">
        <p14:creationId xmlns:p14="http://schemas.microsoft.com/office/powerpoint/2010/main" val="260752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6A8063-AEC3-4359-824B-872E79BA34F4}"/>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Rooms with an integrated audio system</a:t>
            </a:r>
            <a:endParaRPr lang="en-GB" sz="3600" b="1">
              <a:solidFill>
                <a:schemeClr val="accent5">
                  <a:lumMod val="75000"/>
                </a:schemeClr>
              </a:solidFill>
            </a:endParaRPr>
          </a:p>
        </p:txBody>
      </p:sp>
      <p:grpSp>
        <p:nvGrpSpPr>
          <p:cNvPr id="23" name="Group 22">
            <a:extLst>
              <a:ext uri="{FF2B5EF4-FFF2-40B4-BE49-F238E27FC236}">
                <a16:creationId xmlns:a16="http://schemas.microsoft.com/office/drawing/2014/main" id="{9A07B7ED-7E72-425D-84E1-E08A010FAB22}"/>
              </a:ext>
            </a:extLst>
          </p:cNvPr>
          <p:cNvGrpSpPr/>
          <p:nvPr/>
        </p:nvGrpSpPr>
        <p:grpSpPr>
          <a:xfrm>
            <a:off x="791231" y="1301379"/>
            <a:ext cx="9451727" cy="5401479"/>
            <a:chOff x="791231" y="1301379"/>
            <a:chExt cx="9451727" cy="5401479"/>
          </a:xfrm>
        </p:grpSpPr>
        <p:sp>
          <p:nvSpPr>
            <p:cNvPr id="2" name="TextBox 1">
              <a:extLst>
                <a:ext uri="{FF2B5EF4-FFF2-40B4-BE49-F238E27FC236}">
                  <a16:creationId xmlns:a16="http://schemas.microsoft.com/office/drawing/2014/main" id="{0C1071CA-B24B-4A8B-BD5A-6CCD3A88ACF4}"/>
                </a:ext>
              </a:extLst>
            </p:cNvPr>
            <p:cNvSpPr txBox="1"/>
            <p:nvPr/>
          </p:nvSpPr>
          <p:spPr>
            <a:xfrm>
              <a:off x="1455514" y="1301379"/>
              <a:ext cx="8787444" cy="5401479"/>
            </a:xfrm>
            <a:prstGeom prst="rect">
              <a:avLst/>
            </a:prstGeom>
            <a:noFill/>
          </p:spPr>
          <p:txBody>
            <a:bodyPr wrap="square">
              <a:spAutoFit/>
            </a:bodyPr>
            <a:lstStyle/>
            <a:p>
              <a:pPr>
                <a:spcBef>
                  <a:spcPts val="1200"/>
                </a:spcBef>
              </a:pPr>
              <a:r>
                <a:rPr lang="en-GB" sz="1900" b="1" dirty="0">
                  <a:solidFill>
                    <a:schemeClr val="accent5">
                      <a:lumMod val="75000"/>
                    </a:schemeClr>
                  </a:solidFill>
                </a:rPr>
                <a:t>Listening and speaking:</a:t>
              </a:r>
            </a:p>
            <a:p>
              <a:pPr marL="342900" indent="-342900">
                <a:spcBef>
                  <a:spcPts val="600"/>
                </a:spcBef>
                <a:buClr>
                  <a:schemeClr val="accent5">
                    <a:lumMod val="75000"/>
                  </a:schemeClr>
                </a:buClr>
                <a:buFont typeface="Wingdings" panose="05000000000000000000" pitchFamily="2" charset="2"/>
                <a:buChar char="q"/>
              </a:pPr>
              <a:r>
                <a:rPr lang="en-GB" sz="1900" dirty="0"/>
                <a:t>All </a:t>
              </a:r>
              <a:r>
                <a:rPr lang="en-GB" sz="1900" b="1" dirty="0">
                  <a:solidFill>
                    <a:schemeClr val="accent5">
                      <a:lumMod val="75000"/>
                    </a:schemeClr>
                  </a:solidFill>
                </a:rPr>
                <a:t>large rooms </a:t>
              </a:r>
              <a:r>
                <a:rPr lang="en-GB" sz="1900" dirty="0"/>
                <a:t>have microphones and integrated audio system.</a:t>
              </a:r>
            </a:p>
            <a:p>
              <a:pPr marL="342900" indent="-342900">
                <a:spcBef>
                  <a:spcPts val="600"/>
                </a:spcBef>
                <a:buClr>
                  <a:schemeClr val="accent5">
                    <a:lumMod val="75000"/>
                  </a:schemeClr>
                </a:buClr>
                <a:buFont typeface="Wingdings" panose="05000000000000000000" pitchFamily="2" charset="2"/>
                <a:buChar char="q"/>
              </a:pPr>
              <a:r>
                <a:rPr lang="en-GB" sz="1900" dirty="0"/>
                <a:t>The Chair / Moderator / Counsellor needs to test the audio system at the beginning of the meeting.</a:t>
              </a:r>
            </a:p>
            <a:p>
              <a:pPr marL="342900" indent="-342900">
                <a:spcBef>
                  <a:spcPts val="1200"/>
                </a:spcBef>
                <a:buClr>
                  <a:schemeClr val="accent5">
                    <a:lumMod val="75000"/>
                  </a:schemeClr>
                </a:buClr>
                <a:buFont typeface="Wingdings" panose="05000000000000000000" pitchFamily="2" charset="2"/>
                <a:buChar char="q"/>
              </a:pPr>
              <a:r>
                <a:rPr lang="en-GB" sz="1900" dirty="0"/>
                <a:t>Participants can choose to </a:t>
              </a:r>
              <a:r>
                <a:rPr lang="en-GB" sz="1900" b="1" dirty="0">
                  <a:solidFill>
                    <a:schemeClr val="accent5">
                      <a:lumMod val="75000"/>
                    </a:schemeClr>
                  </a:solidFill>
                </a:rPr>
                <a:t>listen</a:t>
              </a:r>
              <a:r>
                <a:rPr lang="en-GB" sz="1900" dirty="0"/>
                <a:t> via:</a:t>
              </a:r>
            </a:p>
            <a:p>
              <a:pPr defTabSz="536575">
                <a:spcBef>
                  <a:spcPts val="600"/>
                </a:spcBef>
                <a:buClr>
                  <a:schemeClr val="accent5">
                    <a:lumMod val="75000"/>
                  </a:schemeClr>
                </a:buClr>
              </a:pPr>
              <a:r>
                <a:rPr lang="en-GB" sz="1900" b="1" dirty="0">
                  <a:solidFill>
                    <a:schemeClr val="accent5">
                      <a:lumMod val="75000"/>
                    </a:schemeClr>
                  </a:solidFill>
                </a:rPr>
                <a:t>	(1) </a:t>
              </a:r>
              <a:r>
                <a:rPr lang="en-GB" sz="1900" dirty="0"/>
                <a:t>their laptop connected to the Zoom platform, using their own headsets; or</a:t>
              </a:r>
            </a:p>
            <a:p>
              <a:pPr>
                <a:spcBef>
                  <a:spcPts val="600"/>
                </a:spcBef>
                <a:buClr>
                  <a:schemeClr val="accent5">
                    <a:lumMod val="75000"/>
                  </a:schemeClr>
                </a:buClr>
                <a:tabLst>
                  <a:tab pos="536575" algn="l"/>
                </a:tabLst>
              </a:pPr>
              <a:r>
                <a:rPr lang="en-GB" sz="1900" b="1" dirty="0">
                  <a:solidFill>
                    <a:schemeClr val="accent5">
                      <a:lumMod val="75000"/>
                    </a:schemeClr>
                  </a:solidFill>
                </a:rPr>
                <a:t>	(2) </a:t>
              </a:r>
              <a:r>
                <a:rPr lang="en-GB" sz="1900" dirty="0"/>
                <a:t>using the room audio.</a:t>
              </a:r>
            </a:p>
            <a:p>
              <a:pPr marL="342900" indent="-342900">
                <a:spcBef>
                  <a:spcPts val="1200"/>
                </a:spcBef>
                <a:buClr>
                  <a:schemeClr val="accent5">
                    <a:lumMod val="75000"/>
                  </a:schemeClr>
                </a:buClr>
                <a:buFont typeface="Wingdings" panose="05000000000000000000" pitchFamily="2" charset="2"/>
                <a:buChar char="q"/>
              </a:pPr>
              <a:r>
                <a:rPr lang="en-GB" sz="1900" dirty="0"/>
                <a:t>Participants can choose to </a:t>
              </a:r>
              <a:r>
                <a:rPr lang="en-GB" sz="1900" b="1" dirty="0">
                  <a:solidFill>
                    <a:schemeClr val="accent5">
                      <a:lumMod val="75000"/>
                    </a:schemeClr>
                  </a:solidFill>
                </a:rPr>
                <a:t>speak</a:t>
              </a:r>
              <a:r>
                <a:rPr lang="en-GB" sz="1900" dirty="0"/>
                <a:t> via:</a:t>
              </a:r>
            </a:p>
            <a:p>
              <a:pPr defTabSz="536575">
                <a:spcBef>
                  <a:spcPts val="600"/>
                </a:spcBef>
                <a:buClr>
                  <a:schemeClr val="accent5">
                    <a:lumMod val="75000"/>
                  </a:schemeClr>
                </a:buClr>
              </a:pPr>
              <a:r>
                <a:rPr lang="en-GB" sz="1900" b="1" dirty="0">
                  <a:solidFill>
                    <a:schemeClr val="accent5">
                      <a:lumMod val="75000"/>
                    </a:schemeClr>
                  </a:solidFill>
                </a:rPr>
                <a:t>	(1) </a:t>
              </a:r>
              <a:r>
                <a:rPr lang="en-GB" sz="1900" dirty="0"/>
                <a:t>their laptop microphone via the Zoom platform; or</a:t>
              </a:r>
            </a:p>
            <a:p>
              <a:pPr defTabSz="536575">
                <a:spcBef>
                  <a:spcPts val="600"/>
                </a:spcBef>
                <a:buClr>
                  <a:schemeClr val="accent5">
                    <a:lumMod val="75000"/>
                  </a:schemeClr>
                </a:buClr>
              </a:pPr>
              <a:r>
                <a:rPr lang="en-GB" sz="1900" b="1" dirty="0">
                  <a:solidFill>
                    <a:schemeClr val="accent5">
                      <a:lumMod val="75000"/>
                    </a:schemeClr>
                  </a:solidFill>
                </a:rPr>
                <a:t>	(2) </a:t>
              </a:r>
              <a:r>
                <a:rPr lang="en-GB" sz="1900" dirty="0"/>
                <a:t>use</a:t>
              </a:r>
              <a:r>
                <a:rPr lang="en-GB" sz="1900" b="1" dirty="0">
                  <a:solidFill>
                    <a:schemeClr val="accent5">
                      <a:lumMod val="75000"/>
                    </a:schemeClr>
                  </a:solidFill>
                </a:rPr>
                <a:t> </a:t>
              </a:r>
              <a:r>
                <a:rPr lang="en-GB" sz="1900" dirty="0"/>
                <a:t>the room microphones. </a:t>
              </a:r>
              <a:r>
                <a:rPr lang="en-GB" sz="1900" b="1" dirty="0">
                  <a:solidFill>
                    <a:schemeClr val="accent5">
                      <a:lumMod val="75000"/>
                    </a:schemeClr>
                  </a:solidFill>
                </a:rPr>
                <a:t>In this case, their laptop shall be muted</a:t>
              </a:r>
              <a:r>
                <a:rPr lang="en-GB" sz="1900" dirty="0"/>
                <a:t>.</a:t>
              </a:r>
            </a:p>
            <a:p>
              <a:pPr marL="342900" indent="-342900">
                <a:spcBef>
                  <a:spcPts val="600"/>
                </a:spcBef>
                <a:buClr>
                  <a:schemeClr val="accent5">
                    <a:lumMod val="75000"/>
                  </a:schemeClr>
                </a:buClr>
                <a:buFont typeface="Wingdings" panose="05000000000000000000" pitchFamily="2" charset="2"/>
                <a:buChar char="q"/>
              </a:pPr>
              <a:r>
                <a:rPr lang="en-GB" sz="1900" dirty="0"/>
                <a:t>However, the meeting may decide not to use the room microphones and use only the audio connection via the laptop (Zoom). In this case, everybody is only connected via Zoom like in a fully virtual meeting.</a:t>
              </a:r>
            </a:p>
            <a:p>
              <a:pPr marL="342900" indent="-342900">
                <a:spcBef>
                  <a:spcPts val="600"/>
                </a:spcBef>
                <a:buClr>
                  <a:schemeClr val="accent5">
                    <a:lumMod val="75000"/>
                  </a:schemeClr>
                </a:buClr>
                <a:buFont typeface="Wingdings" panose="05000000000000000000" pitchFamily="2" charset="2"/>
                <a:buChar char="q"/>
              </a:pPr>
              <a:r>
                <a:rPr lang="en-GB" sz="1900" dirty="0"/>
                <a:t>Participants must wait to be recognized to unmute themselves and speak. At the conclusion of their intervention, participants are invited to mute their microphone.</a:t>
              </a:r>
            </a:p>
          </p:txBody>
        </p:sp>
        <p:grpSp>
          <p:nvGrpSpPr>
            <p:cNvPr id="14" name="Group 13">
              <a:extLst>
                <a:ext uri="{FF2B5EF4-FFF2-40B4-BE49-F238E27FC236}">
                  <a16:creationId xmlns:a16="http://schemas.microsoft.com/office/drawing/2014/main" id="{282BB24E-570F-4BD0-A7D9-75A13011E514}"/>
                </a:ext>
              </a:extLst>
            </p:cNvPr>
            <p:cNvGrpSpPr/>
            <p:nvPr/>
          </p:nvGrpSpPr>
          <p:grpSpPr>
            <a:xfrm>
              <a:off x="791231" y="1301379"/>
              <a:ext cx="637958" cy="637958"/>
              <a:chOff x="791231" y="1301379"/>
              <a:chExt cx="637958" cy="637958"/>
            </a:xfrm>
          </p:grpSpPr>
          <p:grpSp>
            <p:nvGrpSpPr>
              <p:cNvPr id="3" name="Group 2">
                <a:extLst>
                  <a:ext uri="{FF2B5EF4-FFF2-40B4-BE49-F238E27FC236}">
                    <a16:creationId xmlns:a16="http://schemas.microsoft.com/office/drawing/2014/main" id="{73431CB7-496E-471B-B997-1EF075EB2353}"/>
                  </a:ext>
                </a:extLst>
              </p:cNvPr>
              <p:cNvGrpSpPr/>
              <p:nvPr/>
            </p:nvGrpSpPr>
            <p:grpSpPr>
              <a:xfrm>
                <a:off x="791231" y="1301379"/>
                <a:ext cx="637958" cy="637958"/>
                <a:chOff x="201027" y="3711663"/>
                <a:chExt cx="637958" cy="637958"/>
              </a:xfrm>
            </p:grpSpPr>
            <p:pic>
              <p:nvPicPr>
                <p:cNvPr id="4" name="Graphic 3" descr="Voice with solid fill">
                  <a:extLst>
                    <a:ext uri="{FF2B5EF4-FFF2-40B4-BE49-F238E27FC236}">
                      <a16:creationId xmlns:a16="http://schemas.microsoft.com/office/drawing/2014/main" id="{7BEEFB97-0ED5-48AF-8F6D-177C2D736D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906" y="3715041"/>
                  <a:ext cx="463422" cy="463422"/>
                </a:xfrm>
                <a:prstGeom prst="rect">
                  <a:avLst/>
                </a:prstGeom>
              </p:spPr>
            </p:pic>
            <p:sp>
              <p:nvSpPr>
                <p:cNvPr id="5" name="Flowchart: Connector 4">
                  <a:extLst>
                    <a:ext uri="{FF2B5EF4-FFF2-40B4-BE49-F238E27FC236}">
                      <a16:creationId xmlns:a16="http://schemas.microsoft.com/office/drawing/2014/main" id="{E1D42416-0ECD-4CF8-940B-ACC41E04B51A}"/>
                    </a:ext>
                  </a:extLst>
                </p:cNvPr>
                <p:cNvSpPr/>
                <p:nvPr/>
              </p:nvSpPr>
              <p:spPr>
                <a:xfrm>
                  <a:off x="201027" y="3711663"/>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Graphic 10" descr="Ear with solid fill">
                <a:extLst>
                  <a:ext uri="{FF2B5EF4-FFF2-40B4-BE49-F238E27FC236}">
                    <a16:creationId xmlns:a16="http://schemas.microsoft.com/office/drawing/2014/main" id="{5BFDBAE7-2349-4EBF-B0A0-248EF01A16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7449" y="1580451"/>
                <a:ext cx="333912" cy="325122"/>
              </a:xfrm>
              <a:prstGeom prst="rect">
                <a:avLst/>
              </a:prstGeom>
            </p:spPr>
          </p:pic>
        </p:grpSp>
        <p:pic>
          <p:nvPicPr>
            <p:cNvPr id="15" name="Graphic 14" descr="Headphones with solid fill">
              <a:extLst>
                <a:ext uri="{FF2B5EF4-FFF2-40B4-BE49-F238E27FC236}">
                  <a16:creationId xmlns:a16="http://schemas.microsoft.com/office/drawing/2014/main" id="{32099B27-3A20-47C5-BD0E-B88D05E894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9768" y="3174067"/>
              <a:ext cx="299640" cy="291752"/>
            </a:xfrm>
            <a:prstGeom prst="rect">
              <a:avLst/>
            </a:prstGeom>
          </p:spPr>
        </p:pic>
        <p:pic>
          <p:nvPicPr>
            <p:cNvPr id="16" name="Graphic 15" descr="Call center with solid fill">
              <a:extLst>
                <a:ext uri="{FF2B5EF4-FFF2-40B4-BE49-F238E27FC236}">
                  <a16:creationId xmlns:a16="http://schemas.microsoft.com/office/drawing/2014/main" id="{E0AE267B-B566-4C24-A3B4-34B92E9950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5368" y="4330881"/>
              <a:ext cx="274040" cy="274040"/>
            </a:xfrm>
            <a:prstGeom prst="rect">
              <a:avLst/>
            </a:prstGeom>
          </p:spPr>
        </p:pic>
        <p:pic>
          <p:nvPicPr>
            <p:cNvPr id="18" name="Graphic 17" descr="Radio microphone with solid fill">
              <a:extLst>
                <a:ext uri="{FF2B5EF4-FFF2-40B4-BE49-F238E27FC236}">
                  <a16:creationId xmlns:a16="http://schemas.microsoft.com/office/drawing/2014/main" id="{6C76DC0B-4F7C-487C-8A0E-011A4BA9A9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39310" y="4691672"/>
              <a:ext cx="280098" cy="280098"/>
            </a:xfrm>
            <a:prstGeom prst="rect">
              <a:avLst/>
            </a:prstGeom>
          </p:spPr>
        </p:pic>
        <p:pic>
          <p:nvPicPr>
            <p:cNvPr id="20" name="Graphic 19" descr="Mute speaker with solid fill">
              <a:extLst>
                <a:ext uri="{FF2B5EF4-FFF2-40B4-BE49-F238E27FC236}">
                  <a16:creationId xmlns:a16="http://schemas.microsoft.com/office/drawing/2014/main" id="{D82725C2-4071-4B42-894C-269BE18E5C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22211" y="4725228"/>
              <a:ext cx="280098" cy="280098"/>
            </a:xfrm>
            <a:prstGeom prst="rect">
              <a:avLst/>
            </a:prstGeom>
          </p:spPr>
        </p:pic>
        <p:pic>
          <p:nvPicPr>
            <p:cNvPr id="22" name="Graphic 21" descr="Speakers with solid fill">
              <a:extLst>
                <a:ext uri="{FF2B5EF4-FFF2-40B4-BE49-F238E27FC236}">
                  <a16:creationId xmlns:a16="http://schemas.microsoft.com/office/drawing/2014/main" id="{D0F18057-BDBD-4F38-9107-6C13DCAC0E2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39310" y="3597120"/>
              <a:ext cx="280098" cy="280098"/>
            </a:xfrm>
            <a:prstGeom prst="rect">
              <a:avLst/>
            </a:prstGeom>
          </p:spPr>
        </p:pic>
      </p:grpSp>
    </p:spTree>
    <p:extLst>
      <p:ext uri="{BB962C8B-B14F-4D97-AF65-F5344CB8AC3E}">
        <p14:creationId xmlns:p14="http://schemas.microsoft.com/office/powerpoint/2010/main" val="68300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6A8063-AEC3-4359-824B-872E79BA34F4}"/>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Rooms without integrated audio system</a:t>
            </a:r>
            <a:endParaRPr lang="en-GB" b="1">
              <a:solidFill>
                <a:schemeClr val="accent5">
                  <a:lumMod val="75000"/>
                </a:schemeClr>
              </a:solidFill>
            </a:endParaRPr>
          </a:p>
        </p:txBody>
      </p:sp>
      <p:grpSp>
        <p:nvGrpSpPr>
          <p:cNvPr id="4" name="Group 3">
            <a:extLst>
              <a:ext uri="{FF2B5EF4-FFF2-40B4-BE49-F238E27FC236}">
                <a16:creationId xmlns:a16="http://schemas.microsoft.com/office/drawing/2014/main" id="{6C324588-E67F-442F-950D-E9DE6D3C56DB}"/>
              </a:ext>
            </a:extLst>
          </p:cNvPr>
          <p:cNvGrpSpPr/>
          <p:nvPr/>
        </p:nvGrpSpPr>
        <p:grpSpPr>
          <a:xfrm>
            <a:off x="718743" y="1368490"/>
            <a:ext cx="9428826" cy="5150804"/>
            <a:chOff x="718743" y="1368490"/>
            <a:chExt cx="9428826" cy="5150804"/>
          </a:xfrm>
        </p:grpSpPr>
        <p:sp>
          <p:nvSpPr>
            <p:cNvPr id="2" name="TextBox 1">
              <a:extLst>
                <a:ext uri="{FF2B5EF4-FFF2-40B4-BE49-F238E27FC236}">
                  <a16:creationId xmlns:a16="http://schemas.microsoft.com/office/drawing/2014/main" id="{0C1071CA-B24B-4A8B-BD5A-6CCD3A88ACF4}"/>
                </a:ext>
              </a:extLst>
            </p:cNvPr>
            <p:cNvSpPr txBox="1"/>
            <p:nvPr/>
          </p:nvSpPr>
          <p:spPr>
            <a:xfrm>
              <a:off x="1455514" y="1425592"/>
              <a:ext cx="8692055" cy="5093702"/>
            </a:xfrm>
            <a:prstGeom prst="rect">
              <a:avLst/>
            </a:prstGeom>
            <a:noFill/>
          </p:spPr>
          <p:txBody>
            <a:bodyPr wrap="square">
              <a:spAutoFit/>
            </a:bodyPr>
            <a:lstStyle/>
            <a:p>
              <a:pPr>
                <a:spcBef>
                  <a:spcPts val="1200"/>
                </a:spcBef>
              </a:pPr>
              <a:r>
                <a:rPr lang="en-GB" sz="2000" b="1" dirty="0">
                  <a:solidFill>
                    <a:schemeClr val="accent5">
                      <a:lumMod val="75000"/>
                    </a:schemeClr>
                  </a:solidFill>
                </a:rPr>
                <a:t>Listening and speaking:</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Not all </a:t>
              </a:r>
              <a:r>
                <a:rPr lang="en-GB" sz="2000" b="1" dirty="0">
                  <a:solidFill>
                    <a:schemeClr val="accent5">
                      <a:lumMod val="75000"/>
                    </a:schemeClr>
                  </a:solidFill>
                </a:rPr>
                <a:t>small rooms </a:t>
              </a:r>
              <a:r>
                <a:rPr lang="en-GB" sz="2000" dirty="0"/>
                <a:t>have microphones and integrated audio system.</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Participants can only </a:t>
              </a:r>
              <a:r>
                <a:rPr lang="en-GB" sz="2000" b="1" dirty="0">
                  <a:solidFill>
                    <a:schemeClr val="accent5">
                      <a:lumMod val="75000"/>
                    </a:schemeClr>
                  </a:solidFill>
                </a:rPr>
                <a:t>listen</a:t>
              </a:r>
              <a:r>
                <a:rPr lang="en-GB" sz="2000" dirty="0"/>
                <a:t> via their laptop connected to the Zoom platform, using their own headsets.</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Participants can only </a:t>
              </a:r>
              <a:r>
                <a:rPr lang="en-GB" sz="2000" b="1" dirty="0">
                  <a:solidFill>
                    <a:schemeClr val="accent5">
                      <a:lumMod val="75000"/>
                    </a:schemeClr>
                  </a:solidFill>
                </a:rPr>
                <a:t>speak</a:t>
              </a:r>
              <a:r>
                <a:rPr lang="en-GB" sz="2000" dirty="0"/>
                <a:t> via their laptop microphones via the Zoom platform, using their own headsets with an integrated microphone and external noise suppression.</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Participants must wait to be recognized to unmute themselves and speak. At the conclusion of their intervention, participants are invited to mute their microphone to avoid any echoes and delays. </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If no one is connected remotely to the session, the meeting may decide not to connect via Zoom. If at some point during the session a participant connects remotely, the moderator will immediately inform participants present in the room and everyone should connect via Zoom to continue the meeting.</a:t>
              </a:r>
            </a:p>
          </p:txBody>
        </p:sp>
        <p:grpSp>
          <p:nvGrpSpPr>
            <p:cNvPr id="7" name="Group 6">
              <a:extLst>
                <a:ext uri="{FF2B5EF4-FFF2-40B4-BE49-F238E27FC236}">
                  <a16:creationId xmlns:a16="http://schemas.microsoft.com/office/drawing/2014/main" id="{89188FB8-C6D4-416B-B98F-FCD957249D8A}"/>
                </a:ext>
              </a:extLst>
            </p:cNvPr>
            <p:cNvGrpSpPr/>
            <p:nvPr/>
          </p:nvGrpSpPr>
          <p:grpSpPr>
            <a:xfrm>
              <a:off x="718743" y="1368490"/>
              <a:ext cx="637958" cy="637958"/>
              <a:chOff x="791231" y="1301379"/>
              <a:chExt cx="637958" cy="637958"/>
            </a:xfrm>
          </p:grpSpPr>
          <p:grpSp>
            <p:nvGrpSpPr>
              <p:cNvPr id="8" name="Group 7">
                <a:extLst>
                  <a:ext uri="{FF2B5EF4-FFF2-40B4-BE49-F238E27FC236}">
                    <a16:creationId xmlns:a16="http://schemas.microsoft.com/office/drawing/2014/main" id="{9ACAF330-91AA-46E3-B806-75841C08A6A8}"/>
                  </a:ext>
                </a:extLst>
              </p:cNvPr>
              <p:cNvGrpSpPr/>
              <p:nvPr/>
            </p:nvGrpSpPr>
            <p:grpSpPr>
              <a:xfrm>
                <a:off x="791231" y="1301379"/>
                <a:ext cx="637958" cy="637958"/>
                <a:chOff x="201027" y="3711663"/>
                <a:chExt cx="637958" cy="637958"/>
              </a:xfrm>
            </p:grpSpPr>
            <p:pic>
              <p:nvPicPr>
                <p:cNvPr id="11" name="Graphic 10" descr="Voice with solid fill">
                  <a:extLst>
                    <a:ext uri="{FF2B5EF4-FFF2-40B4-BE49-F238E27FC236}">
                      <a16:creationId xmlns:a16="http://schemas.microsoft.com/office/drawing/2014/main" id="{1A5282C0-5330-4D7A-A0ED-75265E1672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906" y="3715041"/>
                  <a:ext cx="463422" cy="463422"/>
                </a:xfrm>
                <a:prstGeom prst="rect">
                  <a:avLst/>
                </a:prstGeom>
              </p:spPr>
            </p:pic>
            <p:sp>
              <p:nvSpPr>
                <p:cNvPr id="12" name="Flowchart: Connector 11">
                  <a:extLst>
                    <a:ext uri="{FF2B5EF4-FFF2-40B4-BE49-F238E27FC236}">
                      <a16:creationId xmlns:a16="http://schemas.microsoft.com/office/drawing/2014/main" id="{B15CE28B-7267-45DB-9084-0B26E304C3C6}"/>
                    </a:ext>
                  </a:extLst>
                </p:cNvPr>
                <p:cNvSpPr/>
                <p:nvPr/>
              </p:nvSpPr>
              <p:spPr>
                <a:xfrm>
                  <a:off x="201027" y="3711663"/>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Graphic 9" descr="Ear with solid fill">
                <a:extLst>
                  <a:ext uri="{FF2B5EF4-FFF2-40B4-BE49-F238E27FC236}">
                    <a16:creationId xmlns:a16="http://schemas.microsoft.com/office/drawing/2014/main" id="{92AC879C-0379-4D8D-B906-51E3525C45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7449" y="1580451"/>
                <a:ext cx="333912" cy="325122"/>
              </a:xfrm>
              <a:prstGeom prst="rect">
                <a:avLst/>
              </a:prstGeom>
            </p:spPr>
          </p:pic>
        </p:grpSp>
        <p:grpSp>
          <p:nvGrpSpPr>
            <p:cNvPr id="3" name="Group 2">
              <a:extLst>
                <a:ext uri="{FF2B5EF4-FFF2-40B4-BE49-F238E27FC236}">
                  <a16:creationId xmlns:a16="http://schemas.microsoft.com/office/drawing/2014/main" id="{8ABE3E75-B047-46B2-85DF-C50791EB568A}"/>
                </a:ext>
              </a:extLst>
            </p:cNvPr>
            <p:cNvGrpSpPr/>
            <p:nvPr/>
          </p:nvGrpSpPr>
          <p:grpSpPr>
            <a:xfrm>
              <a:off x="1206881" y="2287857"/>
              <a:ext cx="299640" cy="3169976"/>
              <a:chOff x="1206881" y="2287857"/>
              <a:chExt cx="299640" cy="3169976"/>
            </a:xfrm>
          </p:grpSpPr>
          <p:pic>
            <p:nvPicPr>
              <p:cNvPr id="13" name="Graphic 12" descr="Headphones with solid fill">
                <a:extLst>
                  <a:ext uri="{FF2B5EF4-FFF2-40B4-BE49-F238E27FC236}">
                    <a16:creationId xmlns:a16="http://schemas.microsoft.com/office/drawing/2014/main" id="{B295A869-8BA9-4F86-8474-F946FC34CE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6881" y="2287857"/>
                <a:ext cx="299640" cy="291752"/>
              </a:xfrm>
              <a:prstGeom prst="rect">
                <a:avLst/>
              </a:prstGeom>
            </p:spPr>
          </p:pic>
          <p:pic>
            <p:nvPicPr>
              <p:cNvPr id="14" name="Graphic 13" descr="Call center with solid fill">
                <a:extLst>
                  <a:ext uri="{FF2B5EF4-FFF2-40B4-BE49-F238E27FC236}">
                    <a16:creationId xmlns:a16="http://schemas.microsoft.com/office/drawing/2014/main" id="{5F1458CA-D71D-4411-A9F6-101DEF36F5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9681" y="3043880"/>
                <a:ext cx="274040" cy="274040"/>
              </a:xfrm>
              <a:prstGeom prst="rect">
                <a:avLst/>
              </a:prstGeom>
            </p:spPr>
          </p:pic>
          <p:pic>
            <p:nvPicPr>
              <p:cNvPr id="16" name="Graphic 15" descr="Mute speaker with solid fill">
                <a:extLst>
                  <a:ext uri="{FF2B5EF4-FFF2-40B4-BE49-F238E27FC236}">
                    <a16:creationId xmlns:a16="http://schemas.microsoft.com/office/drawing/2014/main" id="{BE04EF84-1124-456C-BD4C-4CC38624F1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9681" y="4132666"/>
                <a:ext cx="280098" cy="280098"/>
              </a:xfrm>
              <a:prstGeom prst="rect">
                <a:avLst/>
              </a:prstGeom>
            </p:spPr>
          </p:pic>
          <p:pic>
            <p:nvPicPr>
              <p:cNvPr id="15" name="Picture 3" descr="Bildergebnis für zoom logo">
                <a:extLst>
                  <a:ext uri="{FF2B5EF4-FFF2-40B4-BE49-F238E27FC236}">
                    <a16:creationId xmlns:a16="http://schemas.microsoft.com/office/drawing/2014/main" id="{E24004B1-7459-4453-B1EB-360FB4FB1495}"/>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5009" y="5219121"/>
                <a:ext cx="238712" cy="23871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7829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C8B70-153C-4F83-B6D4-BF60540E8F27}"/>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Presenting and displaying documents</a:t>
            </a:r>
            <a:endParaRPr lang="en-GB" b="1">
              <a:solidFill>
                <a:schemeClr val="accent5">
                  <a:lumMod val="75000"/>
                </a:schemeClr>
              </a:solidFill>
            </a:endParaRPr>
          </a:p>
        </p:txBody>
      </p:sp>
      <p:grpSp>
        <p:nvGrpSpPr>
          <p:cNvPr id="6" name="Group 5">
            <a:extLst>
              <a:ext uri="{FF2B5EF4-FFF2-40B4-BE49-F238E27FC236}">
                <a16:creationId xmlns:a16="http://schemas.microsoft.com/office/drawing/2014/main" id="{BEA3F06C-62E4-47D3-ACF0-6FC84B6F8BDE}"/>
              </a:ext>
            </a:extLst>
          </p:cNvPr>
          <p:cNvGrpSpPr/>
          <p:nvPr/>
        </p:nvGrpSpPr>
        <p:grpSpPr>
          <a:xfrm>
            <a:off x="686345" y="2068285"/>
            <a:ext cx="9904390" cy="3363685"/>
            <a:chOff x="686345" y="2068285"/>
            <a:chExt cx="9904390" cy="3363685"/>
          </a:xfrm>
        </p:grpSpPr>
        <p:sp>
          <p:nvSpPr>
            <p:cNvPr id="7" name="TextBox 6">
              <a:extLst>
                <a:ext uri="{FF2B5EF4-FFF2-40B4-BE49-F238E27FC236}">
                  <a16:creationId xmlns:a16="http://schemas.microsoft.com/office/drawing/2014/main" id="{6A6CA70B-2008-4B11-81F9-6A5D2236E901}"/>
                </a:ext>
              </a:extLst>
            </p:cNvPr>
            <p:cNvSpPr txBox="1"/>
            <p:nvPr/>
          </p:nvSpPr>
          <p:spPr>
            <a:xfrm>
              <a:off x="1331387" y="2152372"/>
              <a:ext cx="9259348" cy="3231654"/>
            </a:xfrm>
            <a:prstGeom prst="rect">
              <a:avLst/>
            </a:prstGeom>
            <a:noFill/>
          </p:spPr>
          <p:txBody>
            <a:bodyPr wrap="square">
              <a:spAutoFit/>
            </a:bodyPr>
            <a:lstStyle/>
            <a:p>
              <a:pPr>
                <a:spcBef>
                  <a:spcPts val="1200"/>
                </a:spcBef>
              </a:pPr>
              <a:r>
                <a:rPr lang="en-GB" sz="1800" b="1" dirty="0">
                  <a:solidFill>
                    <a:schemeClr val="accent5">
                      <a:lumMod val="75000"/>
                    </a:schemeClr>
                  </a:solidFill>
                </a:rPr>
                <a:t>Presenting:</a:t>
              </a:r>
            </a:p>
            <a:p>
              <a:pPr marL="342900" indent="-342900">
                <a:spcBef>
                  <a:spcPts val="1200"/>
                </a:spcBef>
                <a:buClr>
                  <a:schemeClr val="accent5">
                    <a:lumMod val="75000"/>
                  </a:schemeClr>
                </a:buClr>
                <a:buFont typeface="Wingdings" panose="05000000000000000000" pitchFamily="2" charset="2"/>
                <a:buChar char="q"/>
              </a:pPr>
              <a:r>
                <a:rPr lang="en-GB" sz="1800" dirty="0"/>
                <a:t>The </a:t>
              </a:r>
              <a:r>
                <a:rPr lang="en-GB" dirty="0"/>
                <a:t>Chair / Moderator </a:t>
              </a:r>
              <a:r>
                <a:rPr lang="en-GB" sz="1800" dirty="0"/>
                <a:t>/ Counsellor should use Zoom to display the documents (same procedure as in fully virtual meetings).</a:t>
              </a:r>
            </a:p>
            <a:p>
              <a:pPr marL="342900" indent="-342900">
                <a:spcBef>
                  <a:spcPts val="1200"/>
                </a:spcBef>
                <a:buClr>
                  <a:schemeClr val="accent5">
                    <a:lumMod val="75000"/>
                  </a:schemeClr>
                </a:buClr>
                <a:buFont typeface="Wingdings" panose="05000000000000000000" pitchFamily="2" charset="2"/>
                <a:buChar char="q"/>
              </a:pPr>
              <a:r>
                <a:rPr lang="en-GB" sz="1800" dirty="0"/>
                <a:t>In a room, the main screen will be independently connected to Zoom to display the session.</a:t>
              </a:r>
            </a:p>
            <a:p>
              <a:pPr>
                <a:spcBef>
                  <a:spcPts val="1200"/>
                </a:spcBef>
                <a:buClr>
                  <a:schemeClr val="accent5">
                    <a:lumMod val="75000"/>
                  </a:schemeClr>
                </a:buClr>
              </a:pPr>
              <a:endParaRPr lang="en-GB" sz="1800" dirty="0"/>
            </a:p>
            <a:p>
              <a:pPr marL="342900" indent="-342900">
                <a:spcBef>
                  <a:spcPts val="1200"/>
                </a:spcBef>
                <a:buClr>
                  <a:schemeClr val="accent5">
                    <a:lumMod val="75000"/>
                  </a:schemeClr>
                </a:buClr>
                <a:buFont typeface="Wingdings" panose="05000000000000000000" pitchFamily="2" charset="2"/>
                <a:buChar char="q"/>
              </a:pPr>
              <a:r>
                <a:rPr lang="en-GB" dirty="0"/>
                <a:t>In large rooms, participants can see the content of the document displayed either:</a:t>
              </a:r>
            </a:p>
            <a:p>
              <a:pPr>
                <a:spcBef>
                  <a:spcPts val="1200"/>
                </a:spcBef>
                <a:buClr>
                  <a:schemeClr val="accent5">
                    <a:lumMod val="75000"/>
                  </a:schemeClr>
                </a:buClr>
                <a:tabLst>
                  <a:tab pos="536575" algn="l"/>
                </a:tabLst>
              </a:pPr>
              <a:r>
                <a:rPr lang="en-GB" dirty="0"/>
                <a:t>	</a:t>
              </a:r>
              <a:r>
                <a:rPr lang="en-GB" sz="1800" b="1" dirty="0">
                  <a:solidFill>
                    <a:schemeClr val="accent5">
                      <a:lumMod val="75000"/>
                    </a:schemeClr>
                  </a:solidFill>
                </a:rPr>
                <a:t> (1) </a:t>
              </a:r>
              <a:r>
                <a:rPr lang="en-GB" dirty="0"/>
                <a:t>on the room screens; or</a:t>
              </a:r>
            </a:p>
            <a:p>
              <a:pPr>
                <a:spcBef>
                  <a:spcPts val="1200"/>
                </a:spcBef>
                <a:buClr>
                  <a:schemeClr val="accent5">
                    <a:lumMod val="75000"/>
                  </a:schemeClr>
                </a:buClr>
                <a:tabLst>
                  <a:tab pos="536575" algn="l"/>
                </a:tabLst>
              </a:pPr>
              <a:r>
                <a:rPr lang="en-GB" dirty="0"/>
                <a:t>	</a:t>
              </a:r>
              <a:r>
                <a:rPr lang="en-GB" sz="1800" b="1" dirty="0">
                  <a:solidFill>
                    <a:schemeClr val="accent5">
                      <a:lumMod val="75000"/>
                    </a:schemeClr>
                  </a:solidFill>
                </a:rPr>
                <a:t> (2) </a:t>
              </a:r>
              <a:r>
                <a:rPr lang="en-GB" dirty="0"/>
                <a:t>on their own laptop using Zoom.</a:t>
              </a:r>
              <a:endParaRPr lang="en-GB" sz="1800" dirty="0"/>
            </a:p>
          </p:txBody>
        </p:sp>
        <p:grpSp>
          <p:nvGrpSpPr>
            <p:cNvPr id="3" name="Group 2">
              <a:extLst>
                <a:ext uri="{FF2B5EF4-FFF2-40B4-BE49-F238E27FC236}">
                  <a16:creationId xmlns:a16="http://schemas.microsoft.com/office/drawing/2014/main" id="{220BA6A9-A30A-40CD-9BDA-4542027824D7}"/>
                </a:ext>
              </a:extLst>
            </p:cNvPr>
            <p:cNvGrpSpPr/>
            <p:nvPr/>
          </p:nvGrpSpPr>
          <p:grpSpPr>
            <a:xfrm>
              <a:off x="686345" y="2068285"/>
              <a:ext cx="637958" cy="637958"/>
              <a:chOff x="-6244" y="5548984"/>
              <a:chExt cx="637958" cy="637958"/>
            </a:xfrm>
          </p:grpSpPr>
          <p:pic>
            <p:nvPicPr>
              <p:cNvPr id="4" name="Graphic 3" descr="Projector screen with solid fill">
                <a:extLst>
                  <a:ext uri="{FF2B5EF4-FFF2-40B4-BE49-F238E27FC236}">
                    <a16:creationId xmlns:a16="http://schemas.microsoft.com/office/drawing/2014/main" id="{C04BC352-A9F6-47D7-9E39-B7ACC29F8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83" y="5629358"/>
                <a:ext cx="493988" cy="493988"/>
              </a:xfrm>
              <a:prstGeom prst="rect">
                <a:avLst/>
              </a:prstGeom>
            </p:spPr>
          </p:pic>
          <p:sp>
            <p:nvSpPr>
              <p:cNvPr id="5" name="Flowchart: Connector 4">
                <a:extLst>
                  <a:ext uri="{FF2B5EF4-FFF2-40B4-BE49-F238E27FC236}">
                    <a16:creationId xmlns:a16="http://schemas.microsoft.com/office/drawing/2014/main" id="{B492753A-9F11-40B7-8F8E-A021F30C4A98}"/>
                  </a:ext>
                </a:extLst>
              </p:cNvPr>
              <p:cNvSpPr/>
              <p:nvPr/>
            </p:nvSpPr>
            <p:spPr>
              <a:xfrm>
                <a:off x="-6244" y="5548984"/>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7D2E6E3D-BDF9-4259-B6E6-163225E47624}"/>
                </a:ext>
              </a:extLst>
            </p:cNvPr>
            <p:cNvGrpSpPr/>
            <p:nvPr/>
          </p:nvGrpSpPr>
          <p:grpSpPr>
            <a:xfrm>
              <a:off x="1453238" y="4456308"/>
              <a:ext cx="538867" cy="497070"/>
              <a:chOff x="1453238" y="4456308"/>
              <a:chExt cx="538867" cy="497070"/>
            </a:xfrm>
          </p:grpSpPr>
          <p:pic>
            <p:nvPicPr>
              <p:cNvPr id="8" name="Graphic 7" descr="Board Of Directors with solid fill">
                <a:extLst>
                  <a:ext uri="{FF2B5EF4-FFF2-40B4-BE49-F238E27FC236}">
                    <a16:creationId xmlns:a16="http://schemas.microsoft.com/office/drawing/2014/main" id="{7BAD286E-DF98-43DE-8B10-24FF99D936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0184" y="4574804"/>
                <a:ext cx="378574" cy="378574"/>
              </a:xfrm>
              <a:prstGeom prst="rect">
                <a:avLst/>
              </a:prstGeom>
            </p:spPr>
          </p:pic>
          <p:pic>
            <p:nvPicPr>
              <p:cNvPr id="9" name="Graphic 8" descr="Projector screen with solid fill">
                <a:extLst>
                  <a:ext uri="{FF2B5EF4-FFF2-40B4-BE49-F238E27FC236}">
                    <a16:creationId xmlns:a16="http://schemas.microsoft.com/office/drawing/2014/main" id="{35160934-7785-44CB-94AF-C93833DFFC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3238" y="4456308"/>
                <a:ext cx="220214" cy="220214"/>
              </a:xfrm>
              <a:prstGeom prst="rect">
                <a:avLst/>
              </a:prstGeom>
            </p:spPr>
          </p:pic>
          <p:pic>
            <p:nvPicPr>
              <p:cNvPr id="10" name="Graphic 9" descr="Projector screen with solid fill">
                <a:extLst>
                  <a:ext uri="{FF2B5EF4-FFF2-40B4-BE49-F238E27FC236}">
                    <a16:creationId xmlns:a16="http://schemas.microsoft.com/office/drawing/2014/main" id="{2701C8C4-8F22-4C04-A76A-4DF0E90AF5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1891" y="4456308"/>
                <a:ext cx="220214" cy="220214"/>
              </a:xfrm>
              <a:prstGeom prst="rect">
                <a:avLst/>
              </a:prstGeom>
            </p:spPr>
          </p:pic>
        </p:grpSp>
        <p:grpSp>
          <p:nvGrpSpPr>
            <p:cNvPr id="16" name="Group 15">
              <a:extLst>
                <a:ext uri="{FF2B5EF4-FFF2-40B4-BE49-F238E27FC236}">
                  <a16:creationId xmlns:a16="http://schemas.microsoft.com/office/drawing/2014/main" id="{1164172A-2722-4CC0-A302-7CD6AC7E5342}"/>
                </a:ext>
              </a:extLst>
            </p:cNvPr>
            <p:cNvGrpSpPr/>
            <p:nvPr/>
          </p:nvGrpSpPr>
          <p:grpSpPr>
            <a:xfrm>
              <a:off x="1453238" y="4953378"/>
              <a:ext cx="478592" cy="478592"/>
              <a:chOff x="1453238" y="4953378"/>
              <a:chExt cx="478592" cy="478592"/>
            </a:xfrm>
          </p:grpSpPr>
          <p:pic>
            <p:nvPicPr>
              <p:cNvPr id="14" name="Graphic 13" descr="Laptop with solid fill">
                <a:extLst>
                  <a:ext uri="{FF2B5EF4-FFF2-40B4-BE49-F238E27FC236}">
                    <a16:creationId xmlns:a16="http://schemas.microsoft.com/office/drawing/2014/main" id="{67A45274-9245-423B-8AA6-89B64A6488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53238" y="4953378"/>
                <a:ext cx="478592" cy="478592"/>
              </a:xfrm>
              <a:prstGeom prst="rect">
                <a:avLst/>
              </a:prstGeom>
            </p:spPr>
          </p:pic>
          <p:pic>
            <p:nvPicPr>
              <p:cNvPr id="12" name="Graphic 11" descr="Document with solid fill">
                <a:extLst>
                  <a:ext uri="{FF2B5EF4-FFF2-40B4-BE49-F238E27FC236}">
                    <a16:creationId xmlns:a16="http://schemas.microsoft.com/office/drawing/2014/main" id="{67336AF1-E6B8-454B-BCB9-5431AFCA10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93772" y="5063485"/>
                <a:ext cx="205898" cy="205898"/>
              </a:xfrm>
              <a:prstGeom prst="rect">
                <a:avLst/>
              </a:prstGeom>
            </p:spPr>
          </p:pic>
        </p:grpSp>
      </p:grpSp>
    </p:spTree>
    <p:extLst>
      <p:ext uri="{BB962C8B-B14F-4D97-AF65-F5344CB8AC3E}">
        <p14:creationId xmlns:p14="http://schemas.microsoft.com/office/powerpoint/2010/main" val="17324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C8B70-153C-4F83-B6D4-BF60540E8F27}"/>
              </a:ext>
            </a:extLst>
          </p:cNvPr>
          <p:cNvSpPr txBox="1"/>
          <p:nvPr/>
        </p:nvSpPr>
        <p:spPr>
          <a:xfrm>
            <a:off x="1324303" y="386914"/>
            <a:ext cx="10108293" cy="646331"/>
          </a:xfrm>
          <a:prstGeom prst="rect">
            <a:avLst/>
          </a:prstGeom>
          <a:noFill/>
        </p:spPr>
        <p:txBody>
          <a:bodyPr wrap="square" rtlCol="0">
            <a:spAutoFit/>
          </a:bodyPr>
          <a:lstStyle/>
          <a:p>
            <a:r>
              <a:rPr lang="en-US" sz="3600" b="1">
                <a:solidFill>
                  <a:schemeClr val="accent5">
                    <a:lumMod val="75000"/>
                  </a:schemeClr>
                </a:solidFill>
              </a:rPr>
              <a:t>Use of Zoom chat function</a:t>
            </a:r>
            <a:endParaRPr lang="en-GB" b="1">
              <a:solidFill>
                <a:schemeClr val="accent5">
                  <a:lumMod val="75000"/>
                </a:schemeClr>
              </a:solidFill>
            </a:endParaRPr>
          </a:p>
        </p:txBody>
      </p:sp>
      <p:grpSp>
        <p:nvGrpSpPr>
          <p:cNvPr id="23" name="Group 22">
            <a:extLst>
              <a:ext uri="{FF2B5EF4-FFF2-40B4-BE49-F238E27FC236}">
                <a16:creationId xmlns:a16="http://schemas.microsoft.com/office/drawing/2014/main" id="{E0DA0BD4-5871-4685-909B-ADF6368717A2}"/>
              </a:ext>
            </a:extLst>
          </p:cNvPr>
          <p:cNvGrpSpPr/>
          <p:nvPr/>
        </p:nvGrpSpPr>
        <p:grpSpPr>
          <a:xfrm>
            <a:off x="728290" y="1892116"/>
            <a:ext cx="9464334" cy="4065626"/>
            <a:chOff x="686345" y="2118619"/>
            <a:chExt cx="9464334" cy="4065626"/>
          </a:xfrm>
        </p:grpSpPr>
        <p:sp>
          <p:nvSpPr>
            <p:cNvPr id="7" name="TextBox 6">
              <a:extLst>
                <a:ext uri="{FF2B5EF4-FFF2-40B4-BE49-F238E27FC236}">
                  <a16:creationId xmlns:a16="http://schemas.microsoft.com/office/drawing/2014/main" id="{6A6CA70B-2008-4B11-81F9-6A5D2236E901}"/>
                </a:ext>
              </a:extLst>
            </p:cNvPr>
            <p:cNvSpPr txBox="1"/>
            <p:nvPr/>
          </p:nvSpPr>
          <p:spPr>
            <a:xfrm>
              <a:off x="1331387" y="2152372"/>
              <a:ext cx="8819292" cy="4031873"/>
            </a:xfrm>
            <a:prstGeom prst="rect">
              <a:avLst/>
            </a:prstGeom>
            <a:noFill/>
          </p:spPr>
          <p:txBody>
            <a:bodyPr wrap="square">
              <a:spAutoFit/>
            </a:bodyPr>
            <a:lstStyle/>
            <a:p>
              <a:pPr>
                <a:spcBef>
                  <a:spcPts val="1200"/>
                </a:spcBef>
              </a:pPr>
              <a:r>
                <a:rPr lang="en-GB" sz="1800" b="1" dirty="0">
                  <a:solidFill>
                    <a:schemeClr val="accent5">
                      <a:lumMod val="75000"/>
                    </a:schemeClr>
                  </a:solidFill>
                </a:rPr>
                <a:t>Zoom chat function:</a:t>
              </a:r>
            </a:p>
            <a:p>
              <a:pPr marL="342900" indent="-342900">
                <a:spcBef>
                  <a:spcPts val="1200"/>
                </a:spcBef>
                <a:buClr>
                  <a:schemeClr val="accent5">
                    <a:lumMod val="75000"/>
                  </a:schemeClr>
                </a:buClr>
                <a:buFont typeface="Wingdings" panose="05000000000000000000" pitchFamily="2" charset="2"/>
                <a:buChar char="q"/>
              </a:pPr>
              <a:r>
                <a:rPr lang="en-GB" sz="1800" dirty="0"/>
                <a:t>If a participant experiences any difficulties, he/she is encouraged to send a private message to either the technical moderator or, if that fails, then to the public chat.</a:t>
              </a:r>
            </a:p>
            <a:p>
              <a:pPr marL="342900" indent="-342900">
                <a:spcBef>
                  <a:spcPts val="1200"/>
                </a:spcBef>
                <a:buClr>
                  <a:schemeClr val="accent5">
                    <a:lumMod val="75000"/>
                  </a:schemeClr>
                </a:buClr>
                <a:buFont typeface="Wingdings" panose="05000000000000000000" pitchFamily="2" charset="2"/>
                <a:buChar char="q"/>
              </a:pPr>
              <a:r>
                <a:rPr lang="en-GB" sz="1800" dirty="0">
                  <a:effectLst/>
                  <a:latin typeface="Calibri" panose="020F0502020204030204" pitchFamily="34" charset="0"/>
                  <a:ea typeface="Times New Roman" panose="02020603050405020304" pitchFamily="18" charset="0"/>
                </a:rPr>
                <a:t>The moderator’s role is to facilitate the technical aspects of the meeting. They may respond to questions about whether the audio is being heard, whether access has been granted, or other technical aspects of the meeting.  </a:t>
              </a:r>
              <a:endParaRPr lang="en-GB" sz="1800" dirty="0">
                <a:highlight>
                  <a:srgbClr val="FFFF00"/>
                </a:highlight>
              </a:endParaRPr>
            </a:p>
            <a:p>
              <a:pPr marL="342900" indent="-342900">
                <a:spcBef>
                  <a:spcPts val="1200"/>
                </a:spcBef>
                <a:buClr>
                  <a:schemeClr val="accent5">
                    <a:lumMod val="75000"/>
                  </a:schemeClr>
                </a:buClr>
                <a:buFont typeface="Wingdings" panose="05000000000000000000" pitchFamily="2" charset="2"/>
                <a:buChar char="q"/>
              </a:pPr>
              <a:r>
                <a:rPr lang="en-GB" sz="1800" dirty="0">
                  <a:effectLst/>
                  <a:latin typeface="Calibri" panose="020F0502020204030204" pitchFamily="34" charset="0"/>
                  <a:ea typeface="Times New Roman" panose="02020603050405020304" pitchFamily="18" charset="0"/>
                </a:rPr>
                <a:t>Generally, messages sent to the public chat are not considered to be official input to the meeting. </a:t>
              </a:r>
            </a:p>
            <a:p>
              <a:pPr marL="342900" indent="-342900">
                <a:spcBef>
                  <a:spcPts val="1200"/>
                </a:spcBef>
                <a:buClr>
                  <a:schemeClr val="accent5">
                    <a:lumMod val="75000"/>
                  </a:schemeClr>
                </a:buClr>
                <a:buFont typeface="Wingdings" panose="05000000000000000000" pitchFamily="2" charset="2"/>
                <a:buChar char="q"/>
              </a:pPr>
              <a:r>
                <a:rPr lang="en-GB" sz="1800" dirty="0">
                  <a:effectLst/>
                  <a:latin typeface="Calibri" panose="020F0502020204030204" pitchFamily="34" charset="0"/>
                  <a:ea typeface="Times New Roman" panose="02020603050405020304" pitchFamily="18" charset="0"/>
                </a:rPr>
                <a:t>Even if </a:t>
              </a:r>
              <a:r>
                <a:rPr lang="en-GB" dirty="0"/>
                <a:t>participants </a:t>
              </a:r>
              <a:r>
                <a:rPr lang="en-GB" sz="1800" dirty="0">
                  <a:effectLst/>
                  <a:latin typeface="Calibri" panose="020F0502020204030204" pitchFamily="34" charset="0"/>
                  <a:ea typeface="Times New Roman" panose="02020603050405020304" pitchFamily="18" charset="0"/>
                </a:rPr>
                <a:t>might use the public chat function as a means of indicating their support for a point under discussion without taking the floor to do so, it is strongly recommended that they </a:t>
              </a:r>
              <a:r>
                <a:rPr lang="en-GB" sz="1800" b="1" dirty="0">
                  <a:solidFill>
                    <a:schemeClr val="accent5">
                      <a:lumMod val="75000"/>
                    </a:schemeClr>
                  </a:solidFill>
                  <a:effectLst/>
                  <a:latin typeface="Calibri" panose="020F0502020204030204" pitchFamily="34" charset="0"/>
                  <a:ea typeface="Times New Roman" panose="02020603050405020304" pitchFamily="18" charset="0"/>
                </a:rPr>
                <a:t>do take the floor </a:t>
              </a:r>
              <a:r>
                <a:rPr lang="en-GB" sz="1800" dirty="0">
                  <a:effectLst/>
                  <a:latin typeface="Calibri" panose="020F0502020204030204" pitchFamily="34" charset="0"/>
                  <a:ea typeface="Times New Roman" panose="02020603050405020304" pitchFamily="18" charset="0"/>
                </a:rPr>
                <a:t>and </a:t>
              </a:r>
              <a:r>
                <a:rPr lang="en-GB" sz="1800" b="1" dirty="0">
                  <a:solidFill>
                    <a:schemeClr val="accent5">
                      <a:lumMod val="75000"/>
                    </a:schemeClr>
                  </a:solidFill>
                  <a:effectLst/>
                  <a:latin typeface="Calibri" panose="020F0502020204030204" pitchFamily="34" charset="0"/>
                  <a:ea typeface="Times New Roman" panose="02020603050405020304" pitchFamily="18" charset="0"/>
                </a:rPr>
                <a:t>make their intervention verbally</a:t>
              </a:r>
              <a:r>
                <a:rPr lang="en-GB" sz="1800" dirty="0">
                  <a:effectLst/>
                  <a:latin typeface="Calibri" panose="020F0502020204030204" pitchFamily="34" charset="0"/>
                  <a:ea typeface="Times New Roman" panose="02020603050405020304" pitchFamily="18" charset="0"/>
                </a:rPr>
                <a:t>. In this way, it will be clear for all the attendees and simplify the task of </a:t>
              </a:r>
              <a:r>
                <a:rPr lang="en-GB" dirty="0">
                  <a:latin typeface="Calibri" panose="020F0502020204030204" pitchFamily="34" charset="0"/>
                  <a:ea typeface="Times New Roman" panose="02020603050405020304" pitchFamily="18" charset="0"/>
                </a:rPr>
                <a:t>the Chair / Moderator</a:t>
              </a:r>
              <a:r>
                <a:rPr lang="en-GB" sz="1800" dirty="0">
                  <a:effectLst/>
                  <a:latin typeface="Calibri" panose="020F0502020204030204" pitchFamily="34" charset="0"/>
                  <a:ea typeface="Times New Roman" panose="02020603050405020304" pitchFamily="18" charset="0"/>
                </a:rPr>
                <a:t>.</a:t>
              </a:r>
            </a:p>
          </p:txBody>
        </p:sp>
        <p:grpSp>
          <p:nvGrpSpPr>
            <p:cNvPr id="18" name="Group 17">
              <a:extLst>
                <a:ext uri="{FF2B5EF4-FFF2-40B4-BE49-F238E27FC236}">
                  <a16:creationId xmlns:a16="http://schemas.microsoft.com/office/drawing/2014/main" id="{EDF06CCA-4C70-4239-A60D-993A71EFDCF8}"/>
                </a:ext>
              </a:extLst>
            </p:cNvPr>
            <p:cNvGrpSpPr/>
            <p:nvPr/>
          </p:nvGrpSpPr>
          <p:grpSpPr>
            <a:xfrm>
              <a:off x="686345" y="2118619"/>
              <a:ext cx="637958" cy="637958"/>
              <a:chOff x="686345" y="2068285"/>
              <a:chExt cx="637958" cy="637958"/>
            </a:xfrm>
          </p:grpSpPr>
          <p:sp>
            <p:nvSpPr>
              <p:cNvPr id="5" name="Flowchart: Connector 4">
                <a:extLst>
                  <a:ext uri="{FF2B5EF4-FFF2-40B4-BE49-F238E27FC236}">
                    <a16:creationId xmlns:a16="http://schemas.microsoft.com/office/drawing/2014/main" id="{B492753A-9F11-40B7-8F8E-A021F30C4A98}"/>
                  </a:ext>
                </a:extLst>
              </p:cNvPr>
              <p:cNvSpPr/>
              <p:nvPr/>
            </p:nvSpPr>
            <p:spPr>
              <a:xfrm>
                <a:off x="686345" y="2068285"/>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hat with solid fill">
                <a:extLst>
                  <a:ext uri="{FF2B5EF4-FFF2-40B4-BE49-F238E27FC236}">
                    <a16:creationId xmlns:a16="http://schemas.microsoft.com/office/drawing/2014/main" id="{6509DB73-453A-47AE-969F-0445B79C1C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37" y="2152372"/>
                <a:ext cx="506752" cy="506752"/>
              </a:xfrm>
              <a:prstGeom prst="rect">
                <a:avLst/>
              </a:prstGeom>
            </p:spPr>
          </p:pic>
        </p:grpSp>
      </p:grpSp>
    </p:spTree>
    <p:extLst>
      <p:ext uri="{BB962C8B-B14F-4D97-AF65-F5344CB8AC3E}">
        <p14:creationId xmlns:p14="http://schemas.microsoft.com/office/powerpoint/2010/main" val="3672193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DD6FBF62D47449A87079D57247FEE6" ma:contentTypeVersion="2" ma:contentTypeDescription="Create a new document." ma:contentTypeScope="" ma:versionID="c3031b1d7894b047c388e9ee9fb1be60">
  <xsd:schema xmlns:xsd="http://www.w3.org/2001/XMLSchema" xmlns:xs="http://www.w3.org/2001/XMLSchema" xmlns:p="http://schemas.microsoft.com/office/2006/metadata/properties" xmlns:ns2="5fa07043-a212-465f-8de0-727ba69eb25e" xmlns:ns3="3aa8ecf3-79eb-471e-913d-95e5a814c87d" targetNamespace="http://schemas.microsoft.com/office/2006/metadata/properties" ma:root="true" ma:fieldsID="12c2c55f3c988d4fa062e56a88f1550a" ns2:_="" ns3:_="">
    <xsd:import namespace="5fa07043-a212-465f-8de0-727ba69eb25e"/>
    <xsd:import namespace="3aa8ecf3-79eb-471e-913d-95e5a814c87d"/>
    <xsd:element name="properties">
      <xsd:complexType>
        <xsd:sequence>
          <xsd:element name="documentManagement">
            <xsd:complexType>
              <xsd:all>
                <xsd:element ref="ns2:SharedWithUsers" minOccurs="0"/>
                <xsd:element ref="ns3:Sourc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07043-a212-465f-8de0-727ba69eb2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aa8ecf3-79eb-471e-913d-95e5a814c87d" elementFormDefault="qualified">
    <xsd:import namespace="http://schemas.microsoft.com/office/2006/documentManagement/types"/>
    <xsd:import namespace="http://schemas.microsoft.com/office/infopath/2007/PartnerControls"/>
    <xsd:element name="Source" ma:index="9" ma:displayName="Source" ma:description="Source of the document" ma:internalName="Sour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ource xmlns="3aa8ecf3-79eb-471e-913d-95e5a814c87d">BR SGD</Sour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7D65E6-FD46-49C0-9E51-3BB2BA3490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a07043-a212-465f-8de0-727ba69eb25e"/>
    <ds:schemaRef ds:uri="3aa8ecf3-79eb-471e-913d-95e5a814c8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CC0EAB-A9AE-430D-A3C9-4952E82E19AC}">
  <ds:schemaRefs>
    <ds:schemaRef ds:uri="http://schemas.microsoft.com/office/2006/metadata/properties"/>
    <ds:schemaRef ds:uri="http://schemas.microsoft.com/office/infopath/2007/PartnerControls"/>
    <ds:schemaRef ds:uri="3aa8ecf3-79eb-471e-913d-95e5a814c87d"/>
  </ds:schemaRefs>
</ds:datastoreItem>
</file>

<file path=customXml/itemProps3.xml><?xml version="1.0" encoding="utf-8"?>
<ds:datastoreItem xmlns:ds="http://schemas.openxmlformats.org/officeDocument/2006/customXml" ds:itemID="{B47D3ACE-C0ED-45AB-BABA-375264A3D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1583</TotalTime>
  <Words>1966</Words>
  <Application>Microsoft Office PowerPoint</Application>
  <PresentationFormat>Widescreen</PresentationFormat>
  <Paragraphs>118</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Symbol</vt:lpstr>
      <vt:lpstr>Times New Roman</vt:lpstr>
      <vt:lpstr>Times New Roman Bold</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participants - PowerPoint Presentation</dc:title>
  <dc:creator>ITU</dc:creator>
  <cp:lastModifiedBy>Huguet, Fabienne</cp:lastModifiedBy>
  <cp:revision>50</cp:revision>
  <dcterms:created xsi:type="dcterms:W3CDTF">2022-04-07T12:13:11Z</dcterms:created>
  <dcterms:modified xsi:type="dcterms:W3CDTF">2025-11-25T09:11:51Z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0x010100DFDD6FBF62D47449A87079D57247FEE6</vt:lpwstr>
  </property>
</Properties>
</file>