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617" r:id="rId2"/>
    <p:sldId id="703" r:id="rId3"/>
    <p:sldId id="713" r:id="rId4"/>
    <p:sldId id="707" r:id="rId5"/>
    <p:sldId id="708" r:id="rId6"/>
    <p:sldId id="709" r:id="rId7"/>
    <p:sldId id="710" r:id="rId8"/>
    <p:sldId id="711" r:id="rId9"/>
    <p:sldId id="712" r:id="rId10"/>
    <p:sldId id="705" r:id="rId11"/>
    <p:sldId id="719" r:id="rId12"/>
    <p:sldId id="716" r:id="rId13"/>
    <p:sldId id="720" r:id="rId14"/>
    <p:sldId id="721" r:id="rId15"/>
    <p:sldId id="723" r:id="rId16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pitchFamily="34" charset="0"/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b="1" kern="1200">
        <a:solidFill>
          <a:srgbClr val="000066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CCFF"/>
    <a:srgbClr val="009900"/>
    <a:srgbClr val="FF3300"/>
    <a:srgbClr val="FFFFFF"/>
    <a:srgbClr val="DDDDDD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7" autoAdjust="0"/>
    <p:restoredTop sz="94385" autoAdjust="0"/>
  </p:normalViewPr>
  <p:slideViewPr>
    <p:cSldViewPr>
      <p:cViewPr varScale="1">
        <p:scale>
          <a:sx n="70" d="100"/>
          <a:sy n="70" d="100"/>
        </p:scale>
        <p:origin x="1262" y="62"/>
      </p:cViewPr>
      <p:guideLst>
        <p:guide orient="horz" pos="2160"/>
        <p:guide pos="10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62" y="1080"/>
      </p:cViewPr>
      <p:guideLst>
        <p:guide orient="horz" pos="3128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F604DA00-571D-4D78-A13A-E4FF228DF6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154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1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4"/>
            <a:ext cx="4891088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9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b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29F3556D-1ABB-4E41-9246-D9CB2AB8E6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669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EF6BA7-C4B8-4F0E-9C70-534654021A0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5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81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87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  <a:t>International</a:t>
            </a:r>
            <a:b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  <a:t>Telecommunication</a:t>
            </a:r>
            <a:b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</a:br>
            <a:r>
              <a:rPr lang="en-US" altLang="en-US" sz="1000" b="0">
                <a:solidFill>
                  <a:schemeClr val="bg1"/>
                </a:solidFill>
                <a:latin typeface="Univers" pitchFamily="34" charset="0"/>
              </a:rPr>
              <a:t>Union</a:t>
            </a:r>
          </a:p>
        </p:txBody>
      </p:sp>
      <p:sp>
        <p:nvSpPr>
          <p:cNvPr id="179208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1200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altLang="en-US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9209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1200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altLang="en-US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9210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en-US" altLang="en-US" sz="1000" b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altLang="en-US" b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79225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57" name="Text Box 57"/>
          <p:cNvSpPr txBox="1">
            <a:spLocks noChangeArrowheads="1"/>
          </p:cNvSpPr>
          <p:nvPr userDrawn="1"/>
        </p:nvSpPr>
        <p:spPr bwMode="auto">
          <a:xfrm>
            <a:off x="4932363" y="0"/>
            <a:ext cx="4176712" cy="836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Document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 WRC-15-IRWSP-15/17-E</a:t>
            </a:r>
            <a:endParaRPr lang="en-US" alt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2 September 2015</a:t>
            </a:r>
            <a:endParaRPr lang="en-US" alt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English only</a:t>
            </a:r>
          </a:p>
        </p:txBody>
      </p:sp>
      <p:sp>
        <p:nvSpPr>
          <p:cNvPr id="179258" name="Rectangle 58"/>
          <p:cNvSpPr>
            <a:spLocks noChangeArrowheads="1"/>
          </p:cNvSpPr>
          <p:nvPr userDrawn="1"/>
        </p:nvSpPr>
        <p:spPr bwMode="auto">
          <a:xfrm>
            <a:off x="4859338" y="873551"/>
            <a:ext cx="4284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ITU INTER-REGIONAL WORKSHOP</a:t>
            </a:r>
            <a:br>
              <a:rPr lang="en-US" altLang="en-US" dirty="0" smtClean="0"/>
            </a:br>
            <a:r>
              <a:rPr lang="en-US" altLang="en-US" dirty="0" smtClean="0"/>
              <a:t>ON WRC-15 </a:t>
            </a:r>
            <a:r>
              <a:rPr lang="en-US" altLang="en-US" dirty="0"/>
              <a:t>PREPARATION</a:t>
            </a:r>
            <a:br>
              <a:rPr lang="en-US" altLang="en-US" dirty="0"/>
            </a:br>
            <a:r>
              <a:rPr lang="en-US" altLang="en-US" dirty="0"/>
              <a:t>(Geneva, </a:t>
            </a:r>
            <a:r>
              <a:rPr lang="en-US" altLang="en-US" dirty="0" smtClean="0"/>
              <a:t>1 </a:t>
            </a:r>
            <a:r>
              <a:rPr lang="en-US" altLang="en-US" dirty="0"/>
              <a:t>– </a:t>
            </a:r>
            <a:r>
              <a:rPr lang="en-US" altLang="en-US" dirty="0" smtClean="0"/>
              <a:t>3 September 2015)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28739" t="10550" r="26375" b="1082"/>
          <a:stretch/>
        </p:blipFill>
        <p:spPr>
          <a:xfrm>
            <a:off x="-20438" y="-13712"/>
            <a:ext cx="4879775" cy="687171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4213" y="1052513"/>
            <a:ext cx="7773987" cy="5192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88350" y="6548438"/>
            <a:ext cx="339725" cy="244475"/>
          </a:xfrm>
        </p:spPr>
        <p:txBody>
          <a:bodyPr/>
          <a:lstStyle>
            <a:lvl1pPr>
              <a:defRPr/>
            </a:lvl1pPr>
          </a:lstStyle>
          <a:p>
            <a:fld id="{D8D5435F-C085-428B-9700-F74151DB0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0443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5" t="15028" r="27295" b="2913"/>
          <a:stretch/>
        </p:blipFill>
        <p:spPr bwMode="auto">
          <a:xfrm>
            <a:off x="0" y="0"/>
            <a:ext cx="790222" cy="78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 descr="Watermar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2" name="Line 68"/>
          <p:cNvSpPr>
            <a:spLocks noChangeShapeType="1"/>
          </p:cNvSpPr>
          <p:nvPr userDrawn="1"/>
        </p:nvSpPr>
        <p:spPr bwMode="auto">
          <a:xfrm flipH="1">
            <a:off x="395288" y="6691313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548438"/>
            <a:ext cx="3397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buClrTx/>
              <a:buFontTx/>
              <a:buNone/>
              <a:defRPr sz="1000" b="0">
                <a:solidFill>
                  <a:srgbClr val="0E438A"/>
                </a:solidFill>
                <a:latin typeface="Zurich BT" charset="0"/>
                <a:cs typeface="Times New Roman" pitchFamily="18" charset="0"/>
              </a:defRPr>
            </a:lvl1pPr>
          </a:lstStyle>
          <a:p>
            <a:fld id="{F63A8546-82D9-4529-96F8-9769307B426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106" name="Line 82"/>
          <p:cNvSpPr>
            <a:spLocks noChangeShapeType="1"/>
          </p:cNvSpPr>
          <p:nvPr userDrawn="1"/>
        </p:nvSpPr>
        <p:spPr bwMode="white">
          <a:xfrm>
            <a:off x="900113" y="404813"/>
            <a:ext cx="746125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pic>
        <p:nvPicPr>
          <p:cNvPr id="1107" name="Picture 83" descr="sigleITU_large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550" y="0"/>
            <a:ext cx="679450" cy="76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9" name="Rectangle 85"/>
          <p:cNvSpPr>
            <a:spLocks noChangeArrowheads="1"/>
          </p:cNvSpPr>
          <p:nvPr userDrawn="1"/>
        </p:nvSpPr>
        <p:spPr bwMode="auto">
          <a:xfrm>
            <a:off x="542925" y="6569075"/>
            <a:ext cx="5362365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Tx/>
              <a:buFontTx/>
              <a:buNone/>
            </a:pP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</a:rPr>
              <a:t>3</a:t>
            </a:r>
            <a:r>
              <a:rPr lang="en-US" altLang="en-US" sz="1000" baseline="30000" dirty="0" smtClean="0">
                <a:solidFill>
                  <a:srgbClr val="0E438A"/>
                </a:solidFill>
                <a:latin typeface="Zurich BT" charset="0"/>
              </a:rPr>
              <a:t>rd</a:t>
            </a: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</a:rPr>
              <a:t> ITU Inter-regional Workshop on WRC-15 </a:t>
            </a:r>
            <a:r>
              <a:rPr lang="en-US" altLang="en-US" sz="1000" dirty="0">
                <a:solidFill>
                  <a:srgbClr val="0E438A"/>
                </a:solidFill>
                <a:latin typeface="Zurich BT" charset="0"/>
              </a:rPr>
              <a:t>Preparation, </a:t>
            </a:r>
            <a:r>
              <a:rPr lang="en-US" altLang="en-US" sz="1000" dirty="0" smtClean="0">
                <a:solidFill>
                  <a:srgbClr val="0E438A"/>
                </a:solidFill>
                <a:latin typeface="Zurich BT" charset="0"/>
              </a:rPr>
              <a:t>1-3 September 2015, </a:t>
            </a:r>
            <a:r>
              <a:rPr lang="en-US" altLang="en-US" sz="1000" dirty="0">
                <a:solidFill>
                  <a:srgbClr val="0E438A"/>
                </a:solidFill>
                <a:latin typeface="Zurich BT" charset="0"/>
              </a:rPr>
              <a:t>Geneva</a:t>
            </a:r>
          </a:p>
        </p:txBody>
      </p:sp>
      <p:sp>
        <p:nvSpPr>
          <p:cNvPr id="1110" name="Line 86"/>
          <p:cNvSpPr>
            <a:spLocks noChangeShapeType="1"/>
          </p:cNvSpPr>
          <p:nvPr userDrawn="1"/>
        </p:nvSpPr>
        <p:spPr bwMode="auto">
          <a:xfrm>
            <a:off x="0" y="836712"/>
            <a:ext cx="9144000" cy="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ITU-R/go/wrc-12-atu/en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10.jpeg"/><Relationship Id="rId7" Type="http://schemas.openxmlformats.org/officeDocument/2006/relationships/image" Target="../media/image6.jpeg"/><Relationship Id="rId12" Type="http://schemas.openxmlformats.org/officeDocument/2006/relationships/hyperlink" Target="http://www.itu.int/ITU-R/go/wrc-12-citel/en" TargetMode="External"/><Relationship Id="rId2" Type="http://schemas.openxmlformats.org/officeDocument/2006/relationships/hyperlink" Target="http://www.itu.int/ITU-R/go/wrc-12-rcc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ITU-R/go/wrc-12-asmg/en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://www.itu.int/ITU-R/go/wrc-12-cept/en" TargetMode="External"/><Relationship Id="rId4" Type="http://schemas.openxmlformats.org/officeDocument/2006/relationships/hyperlink" Target="http://www.itu.int/ITU-R/go/wrc-12-apt/en" TargetMode="External"/><Relationship Id="rId9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ITU-R/go/wrc-12-atu/en" TargetMode="External"/><Relationship Id="rId13" Type="http://schemas.openxmlformats.org/officeDocument/2006/relationships/image" Target="../media/image9.jpeg"/><Relationship Id="rId3" Type="http://schemas.openxmlformats.org/officeDocument/2006/relationships/image" Target="../media/image10.jpeg"/><Relationship Id="rId7" Type="http://schemas.openxmlformats.org/officeDocument/2006/relationships/image" Target="../media/image6.jpeg"/><Relationship Id="rId12" Type="http://schemas.openxmlformats.org/officeDocument/2006/relationships/hyperlink" Target="http://www.itu.int/ITU-R/go/wrc-12-citel/en" TargetMode="External"/><Relationship Id="rId2" Type="http://schemas.openxmlformats.org/officeDocument/2006/relationships/hyperlink" Target="http://www.itu.int/ITU-R/go/wrc-12-rcc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ITU-R/go/wrc-12-asmg/en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://www.itu.int/ITU-R/go/wrc-12-cept/en" TargetMode="External"/><Relationship Id="rId4" Type="http://schemas.openxmlformats.org/officeDocument/2006/relationships/hyperlink" Target="http://www.itu.int/ITU-R/go/wrc-12-apt/en" TargetMode="External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ITU-R/go/wrc-12-cept/en" TargetMode="External"/><Relationship Id="rId13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12" Type="http://schemas.openxmlformats.org/officeDocument/2006/relationships/hyperlink" Target="http://www.itu.int/ITU-R/go/wrc-12-rcc/en" TargetMode="External"/><Relationship Id="rId2" Type="http://schemas.openxmlformats.org/officeDocument/2006/relationships/hyperlink" Target="http://www.itu.int/ITU-R/go/wrc-12-apt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ITU-R/go/wrc-12-atu/en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6.jpeg"/><Relationship Id="rId10" Type="http://schemas.openxmlformats.org/officeDocument/2006/relationships/hyperlink" Target="http://www.itu.int/ITU-R/go/wrc-12-citel/en" TargetMode="External"/><Relationship Id="rId4" Type="http://schemas.openxmlformats.org/officeDocument/2006/relationships/hyperlink" Target="http://www.itu.int/ITU-R/go/wrc-12-asmg/en" TargetMode="Externa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itu.int/ITU-R/go/wrc-12-cept/e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www.itu.int/ITU-R/go/wrc-12-rcc/en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ITU-R/go/wrc-12-cept/en" TargetMode="External"/><Relationship Id="rId13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12" Type="http://schemas.openxmlformats.org/officeDocument/2006/relationships/hyperlink" Target="http://www.itu.int/ITU-R/go/wrc-12-rcc/en" TargetMode="External"/><Relationship Id="rId2" Type="http://schemas.openxmlformats.org/officeDocument/2006/relationships/hyperlink" Target="http://www.itu.int/ITU-R/go/wrc-12-apt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ITU-R/go/wrc-12-atu/en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6.jpeg"/><Relationship Id="rId10" Type="http://schemas.openxmlformats.org/officeDocument/2006/relationships/hyperlink" Target="http://www.itu.int/ITU-R/go/wrc-12-citel/en" TargetMode="External"/><Relationship Id="rId4" Type="http://schemas.openxmlformats.org/officeDocument/2006/relationships/hyperlink" Target="http://www.itu.int/ITU-R/go/wrc-12-asmg/en" TargetMode="External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132" name="Text Box 44"/>
          <p:cNvSpPr txBox="1">
            <a:spLocks noChangeArrowheads="1"/>
          </p:cNvSpPr>
          <p:nvPr/>
        </p:nvSpPr>
        <p:spPr bwMode="auto">
          <a:xfrm>
            <a:off x="5718146" y="4911725"/>
            <a:ext cx="26003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buClrTx/>
              <a:buFontTx/>
              <a:buNone/>
            </a:pPr>
            <a:r>
              <a:rPr lang="en-US" altLang="en-US" i="1" dirty="0" smtClean="0">
                <a:solidFill>
                  <a:srgbClr val="072897"/>
                </a:solidFill>
                <a:latin typeface="Verdana" pitchFamily="34" charset="0"/>
                <a:cs typeface="Tahoma" pitchFamily="34" charset="0"/>
              </a:rPr>
              <a:t>Martin Fenton</a:t>
            </a:r>
            <a:endParaRPr lang="en-US" altLang="en-US" sz="2000" b="0" dirty="0">
              <a:solidFill>
                <a:srgbClr val="072897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857134" name="Rectangle 4"/>
          <p:cNvSpPr>
            <a:spLocks noChangeArrowheads="1"/>
          </p:cNvSpPr>
          <p:nvPr/>
        </p:nvSpPr>
        <p:spPr bwMode="auto">
          <a:xfrm>
            <a:off x="4854575" y="2692400"/>
            <a:ext cx="42894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20000"/>
              </a:spcBef>
              <a:buSzPct val="110000"/>
            </a:pPr>
            <a: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  <a:t>Panel </a:t>
            </a:r>
            <a:r>
              <a:rPr lang="en-US" altLang="en-US" sz="2800" smtClean="0">
                <a:solidFill>
                  <a:srgbClr val="000000"/>
                </a:solidFill>
                <a:latin typeface="Arial" pitchFamily="34" charset="0"/>
              </a:rPr>
              <a:t>Session 4</a:t>
            </a:r>
            <a: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  <a:t>WRC-15 </a:t>
            </a:r>
            <a:r>
              <a:rPr lang="en-US" altLang="en-US" sz="2800" dirty="0">
                <a:solidFill>
                  <a:srgbClr val="000000"/>
                </a:solidFill>
                <a:latin typeface="Arial" pitchFamily="34" charset="0"/>
              </a:rPr>
              <a:t>Agenda items</a:t>
            </a:r>
            <a:br>
              <a:rPr lang="en-US" altLang="en-US" sz="28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latin typeface="Arial" pitchFamily="34" charset="0"/>
              </a:rPr>
              <a:t>1.2 and 1.3 (incl. information on AI 9.1 - Issue 9.1.7)</a:t>
            </a:r>
            <a:endParaRPr lang="en-US" altLang="en-US" sz="18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23528" y="1052513"/>
            <a:ext cx="8496944" cy="5192712"/>
          </a:xfrm>
        </p:spPr>
        <p:txBody>
          <a:bodyPr/>
          <a:lstStyle/>
          <a:p>
            <a:r>
              <a:rPr lang="en-GB" altLang="en-US" sz="1800" b="1" dirty="0" smtClean="0">
                <a:solidFill>
                  <a:srgbClr val="0070C0"/>
                </a:solidFill>
              </a:rPr>
              <a:t>Method </a:t>
            </a:r>
            <a:r>
              <a:rPr lang="en-GB" altLang="en-US" sz="1800" b="1" dirty="0">
                <a:solidFill>
                  <a:srgbClr val="0070C0"/>
                </a:solidFill>
              </a:rPr>
              <a:t>A: </a:t>
            </a:r>
            <a:r>
              <a:rPr lang="en-GB" altLang="en-US" sz="1800" dirty="0">
                <a:solidFill>
                  <a:srgbClr val="0070C0"/>
                </a:solidFill>
              </a:rPr>
              <a:t>Editorial updating to Resolution </a:t>
            </a:r>
            <a:r>
              <a:rPr lang="en-GB" altLang="en-US" sz="1800" b="1" dirty="0">
                <a:solidFill>
                  <a:srgbClr val="0070C0"/>
                </a:solidFill>
              </a:rPr>
              <a:t>646 (Rev.WRC-12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GB" altLang="en-US" sz="1800" dirty="0">
                <a:solidFill>
                  <a:srgbClr val="0070C0"/>
                </a:solidFill>
              </a:rPr>
              <a:t>Under this method, no change will be made to Resolution </a:t>
            </a:r>
            <a:r>
              <a:rPr lang="en-GB" altLang="en-US" sz="1800" b="1" dirty="0">
                <a:solidFill>
                  <a:srgbClr val="0070C0"/>
                </a:solidFill>
              </a:rPr>
              <a:t>646 (Rev.WRC-12)</a:t>
            </a:r>
            <a:r>
              <a:rPr lang="en-GB" altLang="en-US" sz="1800" dirty="0">
                <a:solidFill>
                  <a:srgbClr val="0070C0"/>
                </a:solidFill>
              </a:rPr>
              <a:t>, other than </a:t>
            </a:r>
            <a:r>
              <a:rPr lang="en-GB" altLang="en-US" sz="1800" dirty="0" smtClean="0">
                <a:solidFill>
                  <a:srgbClr val="0070C0"/>
                </a:solidFill>
              </a:rPr>
              <a:t>editorial amendments </a:t>
            </a:r>
            <a:r>
              <a:rPr lang="en-GB" altLang="en-US" sz="1800" dirty="0">
                <a:solidFill>
                  <a:srgbClr val="0070C0"/>
                </a:solidFill>
              </a:rPr>
              <a:t>to Footnote 1 of Resolution </a:t>
            </a:r>
            <a:r>
              <a:rPr lang="en-GB" altLang="en-US" sz="1800" b="1" dirty="0">
                <a:solidFill>
                  <a:srgbClr val="0070C0"/>
                </a:solidFill>
              </a:rPr>
              <a:t>646 (Rev.WRC-12)</a:t>
            </a:r>
            <a:r>
              <a:rPr lang="en-GB" altLang="en-US" sz="1800" dirty="0">
                <a:solidFill>
                  <a:srgbClr val="0070C0"/>
                </a:solidFill>
              </a:rPr>
              <a:t> and the text surrounding it, </a:t>
            </a:r>
            <a:r>
              <a:rPr lang="en-GB" altLang="en-US" sz="1800" dirty="0" smtClean="0">
                <a:solidFill>
                  <a:srgbClr val="0070C0"/>
                </a:solidFill>
              </a:rPr>
              <a:t>and updated </a:t>
            </a:r>
            <a:r>
              <a:rPr lang="en-GB" altLang="en-US" sz="1800" dirty="0">
                <a:solidFill>
                  <a:srgbClr val="0070C0"/>
                </a:solidFill>
              </a:rPr>
              <a:t>references to ITU-R Reports. The broadband PPDR requirements will be addressed </a:t>
            </a:r>
            <a:r>
              <a:rPr lang="en-GB" altLang="en-US" sz="1800" dirty="0" smtClean="0">
                <a:solidFill>
                  <a:srgbClr val="0070C0"/>
                </a:solidFill>
              </a:rPr>
              <a:t>through ITU-R </a:t>
            </a:r>
            <a:r>
              <a:rPr lang="en-GB" altLang="en-US" sz="1800" dirty="0">
                <a:solidFill>
                  <a:srgbClr val="0070C0"/>
                </a:solidFill>
              </a:rPr>
              <a:t>studies </a:t>
            </a:r>
            <a:r>
              <a:rPr lang="en-GB" altLang="en-US" sz="1800" dirty="0" smtClean="0">
                <a:solidFill>
                  <a:srgbClr val="0070C0"/>
                </a:solidFill>
              </a:rPr>
              <a:t>appropriately</a:t>
            </a:r>
          </a:p>
          <a:p>
            <a:pPr lvl="1"/>
            <a:endParaRPr lang="en-GB" altLang="en-US" sz="1800" dirty="0" smtClean="0">
              <a:solidFill>
                <a:srgbClr val="0070C0"/>
              </a:solidFill>
            </a:endParaRPr>
          </a:p>
          <a:p>
            <a:r>
              <a:rPr lang="en-US" altLang="en-US" sz="1800" b="1" dirty="0" smtClean="0">
                <a:solidFill>
                  <a:srgbClr val="0070C0"/>
                </a:solidFill>
              </a:rPr>
              <a:t>Method B:</a:t>
            </a:r>
            <a:r>
              <a:rPr lang="en-US" altLang="en-US" sz="1800" dirty="0" smtClean="0">
                <a:solidFill>
                  <a:srgbClr val="0070C0"/>
                </a:solidFill>
              </a:rPr>
              <a:t> </a:t>
            </a:r>
            <a:r>
              <a:rPr lang="en-GB" altLang="en-US" sz="1800" dirty="0">
                <a:solidFill>
                  <a:srgbClr val="0070C0"/>
                </a:solidFill>
              </a:rPr>
              <a:t>Modify Resolution </a:t>
            </a:r>
            <a:r>
              <a:rPr lang="en-GB" altLang="en-US" sz="1800" b="1" dirty="0">
                <a:solidFill>
                  <a:srgbClr val="0070C0"/>
                </a:solidFill>
              </a:rPr>
              <a:t>646 (Rev.WRC-12) </a:t>
            </a:r>
            <a:r>
              <a:rPr lang="en-GB" altLang="en-US" sz="1800" dirty="0">
                <a:solidFill>
                  <a:srgbClr val="0070C0"/>
                </a:solidFill>
              </a:rPr>
              <a:t>to include spectrum </a:t>
            </a:r>
            <a:r>
              <a:rPr lang="en-GB" altLang="en-US" sz="1800" dirty="0" smtClean="0">
                <a:solidFill>
                  <a:srgbClr val="0070C0"/>
                </a:solidFill>
              </a:rPr>
              <a:t>for broadband </a:t>
            </a:r>
            <a:r>
              <a:rPr lang="en-GB" altLang="en-US" sz="1800" dirty="0">
                <a:solidFill>
                  <a:srgbClr val="0070C0"/>
                </a:solidFill>
              </a:rPr>
              <a:t>PPDR and frequency bands/ranges to facilitate </a:t>
            </a:r>
            <a:r>
              <a:rPr lang="en-GB" altLang="en-US" sz="1800" dirty="0" smtClean="0">
                <a:solidFill>
                  <a:srgbClr val="0070C0"/>
                </a:solidFill>
              </a:rPr>
              <a:t>harmonization</a:t>
            </a:r>
          </a:p>
          <a:p>
            <a:pPr lvl="1"/>
            <a:r>
              <a:rPr lang="en-GB" altLang="en-US" sz="1800" dirty="0">
                <a:solidFill>
                  <a:srgbClr val="0070C0"/>
                </a:solidFill>
              </a:rPr>
              <a:t>Under this method, requirements of broadband PPDR would be addressed in the revision </a:t>
            </a:r>
            <a:r>
              <a:rPr lang="en-GB" altLang="en-US" sz="1800" dirty="0" smtClean="0">
                <a:solidFill>
                  <a:srgbClr val="0070C0"/>
                </a:solidFill>
              </a:rPr>
              <a:t>of Resolution </a:t>
            </a:r>
            <a:r>
              <a:rPr lang="en-GB" altLang="en-US" sz="1800" b="1" dirty="0">
                <a:solidFill>
                  <a:srgbClr val="0070C0"/>
                </a:solidFill>
              </a:rPr>
              <a:t>646 (Rev.WRC-12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)</a:t>
            </a:r>
            <a:endParaRPr lang="en-US" altLang="en-US" sz="18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1485450" y="-2490"/>
            <a:ext cx="6135013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Agenda Item 1.3 – Methods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63208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23528" y="1052513"/>
            <a:ext cx="8496944" cy="5192712"/>
          </a:xfrm>
        </p:spPr>
        <p:txBody>
          <a:bodyPr/>
          <a:lstStyle/>
          <a:p>
            <a:r>
              <a:rPr lang="en-US" altLang="en-US" sz="1800" b="1" dirty="0" smtClean="0">
                <a:solidFill>
                  <a:srgbClr val="0070C0"/>
                </a:solidFill>
              </a:rPr>
              <a:t>Method C: </a:t>
            </a:r>
            <a:r>
              <a:rPr lang="en-GB" altLang="en-US" sz="1800" dirty="0">
                <a:solidFill>
                  <a:srgbClr val="0070C0"/>
                </a:solidFill>
              </a:rPr>
              <a:t>Modify Resolution </a:t>
            </a:r>
            <a:r>
              <a:rPr lang="en-GB" altLang="en-US" sz="1800" b="1" dirty="0">
                <a:solidFill>
                  <a:srgbClr val="0070C0"/>
                </a:solidFill>
              </a:rPr>
              <a:t>646 (Rev.WRC-12)</a:t>
            </a:r>
            <a:r>
              <a:rPr lang="en-GB" altLang="en-US" sz="1800" dirty="0">
                <a:solidFill>
                  <a:srgbClr val="0070C0"/>
                </a:solidFill>
              </a:rPr>
              <a:t>, excluding PPDR </a:t>
            </a:r>
            <a:r>
              <a:rPr lang="en-GB" altLang="en-US" sz="1800" dirty="0" smtClean="0">
                <a:solidFill>
                  <a:srgbClr val="0070C0"/>
                </a:solidFill>
              </a:rPr>
              <a:t>frequencies through </a:t>
            </a:r>
            <a:r>
              <a:rPr lang="en-GB" altLang="en-US" sz="1800" dirty="0">
                <a:solidFill>
                  <a:srgbClr val="0070C0"/>
                </a:solidFill>
              </a:rPr>
              <a:t>non-mandatory reference to Recommendation ITU-R </a:t>
            </a:r>
            <a:r>
              <a:rPr lang="en-GB" altLang="en-US" sz="1800" dirty="0" smtClean="0">
                <a:solidFill>
                  <a:srgbClr val="0070C0"/>
                </a:solidFill>
              </a:rPr>
              <a:t>M.2015</a:t>
            </a:r>
          </a:p>
          <a:p>
            <a:pPr lvl="1"/>
            <a:r>
              <a:rPr lang="en-GB" altLang="en-US" sz="1800" dirty="0">
                <a:solidFill>
                  <a:srgbClr val="0070C0"/>
                </a:solidFill>
              </a:rPr>
              <a:t>Under this method, requirements of broadband PPDR would be addressed in the revision </a:t>
            </a:r>
            <a:r>
              <a:rPr lang="en-GB" altLang="en-US" sz="1800" dirty="0" smtClean="0">
                <a:solidFill>
                  <a:srgbClr val="0070C0"/>
                </a:solidFill>
              </a:rPr>
              <a:t>of Resolution </a:t>
            </a:r>
            <a:r>
              <a:rPr lang="en-GB" altLang="en-US" sz="1800" b="1" dirty="0">
                <a:solidFill>
                  <a:srgbClr val="0070C0"/>
                </a:solidFill>
              </a:rPr>
              <a:t>646 (Rev.WRC-12) </a:t>
            </a:r>
            <a:endParaRPr lang="en-GB" altLang="en-US" sz="1800" b="1" dirty="0" smtClean="0">
              <a:solidFill>
                <a:srgbClr val="0070C0"/>
              </a:solidFill>
            </a:endParaRPr>
          </a:p>
          <a:p>
            <a:pPr lvl="1"/>
            <a:endParaRPr lang="en-GB" altLang="en-US" sz="1800" b="1" dirty="0" smtClean="0">
              <a:solidFill>
                <a:srgbClr val="0070C0"/>
              </a:solidFill>
            </a:endParaRPr>
          </a:p>
          <a:p>
            <a:r>
              <a:rPr lang="en-GB" altLang="en-US" sz="1800" b="1" dirty="0" smtClean="0">
                <a:solidFill>
                  <a:srgbClr val="0070C0"/>
                </a:solidFill>
              </a:rPr>
              <a:t>Method </a:t>
            </a:r>
            <a:r>
              <a:rPr lang="en-GB" altLang="en-US" sz="1800" b="1" dirty="0">
                <a:solidFill>
                  <a:srgbClr val="0070C0"/>
                </a:solidFill>
              </a:rPr>
              <a:t>D: </a:t>
            </a:r>
            <a:r>
              <a:rPr lang="en-GB" altLang="en-US" sz="1800" dirty="0">
                <a:solidFill>
                  <a:srgbClr val="0070C0"/>
                </a:solidFill>
              </a:rPr>
              <a:t>Modify Resolution </a:t>
            </a:r>
            <a:r>
              <a:rPr lang="en-GB" altLang="en-US" sz="1800" b="1" dirty="0">
                <a:solidFill>
                  <a:srgbClr val="0070C0"/>
                </a:solidFill>
              </a:rPr>
              <a:t>646 (Rev.WRC-12)</a:t>
            </a:r>
            <a:r>
              <a:rPr lang="en-GB" altLang="en-US" sz="1800" dirty="0">
                <a:solidFill>
                  <a:srgbClr val="0070C0"/>
                </a:solidFill>
              </a:rPr>
              <a:t>, to include suitable global </a:t>
            </a:r>
            <a:r>
              <a:rPr lang="en-GB" altLang="en-US" sz="1800" dirty="0" smtClean="0">
                <a:solidFill>
                  <a:srgbClr val="0070C0"/>
                </a:solidFill>
              </a:rPr>
              <a:t>and regional </a:t>
            </a:r>
            <a:r>
              <a:rPr lang="en-GB" altLang="en-US" sz="1800" dirty="0">
                <a:solidFill>
                  <a:srgbClr val="0070C0"/>
                </a:solidFill>
              </a:rPr>
              <a:t>tuning ranges for PPDR operations with their specific </a:t>
            </a:r>
            <a:r>
              <a:rPr lang="en-GB" altLang="en-US" sz="1800" dirty="0" smtClean="0">
                <a:solidFill>
                  <a:srgbClr val="0070C0"/>
                </a:solidFill>
              </a:rPr>
              <a:t>frequency arrangements </a:t>
            </a:r>
            <a:r>
              <a:rPr lang="en-GB" altLang="en-US" sz="1800" dirty="0">
                <a:solidFill>
                  <a:srgbClr val="0070C0"/>
                </a:solidFill>
              </a:rPr>
              <a:t>and any national use covered through non-mandatory reference </a:t>
            </a:r>
            <a:r>
              <a:rPr lang="en-GB" altLang="en-US" sz="1800" dirty="0" smtClean="0">
                <a:solidFill>
                  <a:srgbClr val="0070C0"/>
                </a:solidFill>
              </a:rPr>
              <a:t>to Recommendation </a:t>
            </a:r>
            <a:r>
              <a:rPr lang="en-GB" altLang="en-US" sz="1800" dirty="0">
                <a:solidFill>
                  <a:srgbClr val="0070C0"/>
                </a:solidFill>
              </a:rPr>
              <a:t>ITU-R </a:t>
            </a:r>
            <a:r>
              <a:rPr lang="en-GB" altLang="en-US" sz="1800" dirty="0" smtClean="0">
                <a:solidFill>
                  <a:srgbClr val="0070C0"/>
                </a:solidFill>
              </a:rPr>
              <a:t>M.2015</a:t>
            </a:r>
          </a:p>
          <a:p>
            <a:pPr lvl="1"/>
            <a:r>
              <a:rPr lang="en-GB" altLang="en-US" sz="1800" dirty="0">
                <a:solidFill>
                  <a:srgbClr val="0070C0"/>
                </a:solidFill>
              </a:rPr>
              <a:t>Under this method the proposed revision of Resolution 646 </a:t>
            </a:r>
            <a:r>
              <a:rPr lang="en-GB" altLang="en-US" sz="1800" b="1" dirty="0">
                <a:solidFill>
                  <a:srgbClr val="0070C0"/>
                </a:solidFill>
              </a:rPr>
              <a:t>(Rev.WRC-12) </a:t>
            </a:r>
            <a:r>
              <a:rPr lang="en-GB" altLang="en-US" sz="1800" dirty="0">
                <a:solidFill>
                  <a:srgbClr val="0070C0"/>
                </a:solidFill>
              </a:rPr>
              <a:t>would </a:t>
            </a:r>
            <a:r>
              <a:rPr lang="en-GB" altLang="en-US" sz="1800" dirty="0" smtClean="0">
                <a:solidFill>
                  <a:srgbClr val="0070C0"/>
                </a:solidFill>
              </a:rPr>
              <a:t>address requirements </a:t>
            </a:r>
            <a:r>
              <a:rPr lang="en-GB" altLang="en-US" sz="1800" dirty="0">
                <a:solidFill>
                  <a:srgbClr val="0070C0"/>
                </a:solidFill>
              </a:rPr>
              <a:t>of PPDR operations, as invited by Resolution </a:t>
            </a:r>
            <a:r>
              <a:rPr lang="en-GB" altLang="en-US" sz="1800" b="1" dirty="0">
                <a:solidFill>
                  <a:srgbClr val="0070C0"/>
                </a:solidFill>
              </a:rPr>
              <a:t>648 (WRC-12</a:t>
            </a:r>
            <a:r>
              <a:rPr lang="en-GB" altLang="en-US" sz="1800" b="1" dirty="0" smtClean="0">
                <a:solidFill>
                  <a:srgbClr val="0070C0"/>
                </a:solidFill>
              </a:rPr>
              <a:t>)</a:t>
            </a:r>
            <a:endParaRPr lang="en-US" alt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1485450" y="-2490"/>
            <a:ext cx="6135013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Agenda Item 1.3 – Methods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02840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818604" y="0"/>
            <a:ext cx="7468711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sz="3200" dirty="0" smtClean="0">
                <a:solidFill>
                  <a:schemeClr val="bg1"/>
                </a:solidFill>
                <a:latin typeface="Arial" pitchFamily="34" charset="0"/>
              </a:rPr>
              <a:t>Agenda Item 1.3 – Regional Positions</a:t>
            </a:r>
            <a:endParaRPr lang="en-US" altLang="en-US" sz="3200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6" name="Picture 4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32763" y="1511842"/>
            <a:ext cx="542925" cy="719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3" descr="ap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66888"/>
            <a:ext cx="8636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8" descr="asm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844675"/>
            <a:ext cx="863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2" descr="atu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66850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6" descr="cept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538288"/>
            <a:ext cx="7381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5" descr="citel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412875"/>
            <a:ext cx="876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Group 8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03363521"/>
              </p:ext>
            </p:extLst>
          </p:nvPr>
        </p:nvGraphicFramePr>
        <p:xfrm>
          <a:off x="250825" y="2276475"/>
          <a:ext cx="8642350" cy="2164960"/>
        </p:xfrm>
        <a:graphic>
          <a:graphicData uri="http://schemas.openxmlformats.org/drawingml/2006/table">
            <a:tbl>
              <a:tblPr/>
              <a:tblGrid>
                <a:gridCol w="3025775"/>
                <a:gridCol w="935038"/>
                <a:gridCol w="936625"/>
                <a:gridCol w="936625"/>
                <a:gridCol w="935037"/>
                <a:gridCol w="936625"/>
                <a:gridCol w="936625"/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APT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ASMG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ATU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CEPT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CITEL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RCC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Method 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Method 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Method C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Primary solution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Method D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Alternative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92D05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Content Placeholder 1"/>
          <p:cNvSpPr>
            <a:spLocks noGrp="1"/>
          </p:cNvSpPr>
          <p:nvPr>
            <p:ph/>
          </p:nvPr>
        </p:nvSpPr>
        <p:spPr>
          <a:xfrm>
            <a:off x="323528" y="4653136"/>
            <a:ext cx="8496944" cy="144038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1200" b="1" dirty="0" smtClean="0">
                <a:solidFill>
                  <a:srgbClr val="0070C0"/>
                </a:solidFill>
              </a:rPr>
              <a:t>* ASMG - Res 646 – Option B to recognizing g) and Option 1 to resolves 2</a:t>
            </a:r>
          </a:p>
        </p:txBody>
      </p:sp>
    </p:spTree>
    <p:extLst>
      <p:ext uri="{BB962C8B-B14F-4D97-AF65-F5344CB8AC3E}">
        <p14:creationId xmlns:p14="http://schemas.microsoft.com/office/powerpoint/2010/main" val="55325728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65960" y="1628800"/>
            <a:ext cx="7773987" cy="4104679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Resolution </a:t>
            </a:r>
            <a:r>
              <a:rPr lang="en-GB" b="1" dirty="0">
                <a:solidFill>
                  <a:srgbClr val="0070C0"/>
                </a:solidFill>
              </a:rPr>
              <a:t>647 (Rev. WRC-12) </a:t>
            </a:r>
            <a:r>
              <a:rPr lang="en-GB" dirty="0">
                <a:solidFill>
                  <a:srgbClr val="0070C0"/>
                </a:solidFill>
              </a:rPr>
              <a:t>Spectrum management guidelines for emergency and disaster relief </a:t>
            </a:r>
            <a:r>
              <a:rPr lang="en-GB" dirty="0" smtClean="0">
                <a:solidFill>
                  <a:srgbClr val="0070C0"/>
                </a:solidFill>
              </a:rPr>
              <a:t>radiocommunication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1267443" y="-2490"/>
            <a:ext cx="6571030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Agenda Item </a:t>
            </a: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9.1 – Issue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9.1.7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56835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23528" y="1052513"/>
            <a:ext cx="8496944" cy="5192712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>
                <a:solidFill>
                  <a:srgbClr val="0070C0"/>
                </a:solidFill>
              </a:rPr>
              <a:t>R</a:t>
            </a:r>
            <a:r>
              <a:rPr lang="en-GB" sz="1800" b="1" dirty="0" smtClean="0">
                <a:solidFill>
                  <a:srgbClr val="0070C0"/>
                </a:solidFill>
              </a:rPr>
              <a:t>egulatory </a:t>
            </a:r>
            <a:r>
              <a:rPr lang="en-GB" sz="1800" b="1" dirty="0">
                <a:solidFill>
                  <a:srgbClr val="0070C0"/>
                </a:solidFill>
              </a:rPr>
              <a:t>and procedural considerations to satisfy this </a:t>
            </a:r>
            <a:r>
              <a:rPr lang="en-GB" sz="1800" b="1" dirty="0" smtClean="0">
                <a:solidFill>
                  <a:srgbClr val="0070C0"/>
                </a:solidFill>
              </a:rPr>
              <a:t>issue:</a:t>
            </a:r>
            <a:endParaRPr lang="en-GB" altLang="en-US" sz="1800" b="1" dirty="0">
              <a:solidFill>
                <a:srgbClr val="0070C0"/>
              </a:solidFill>
            </a:endParaRPr>
          </a:p>
          <a:p>
            <a:endParaRPr lang="en-GB" altLang="en-US" sz="1800" b="1" dirty="0">
              <a:solidFill>
                <a:srgbClr val="0070C0"/>
              </a:solidFill>
            </a:endParaRPr>
          </a:p>
          <a:p>
            <a:r>
              <a:rPr lang="en-GB" altLang="en-US" sz="1800" b="1" dirty="0" smtClean="0">
                <a:solidFill>
                  <a:srgbClr val="0070C0"/>
                </a:solidFill>
              </a:rPr>
              <a:t>Option </a:t>
            </a:r>
            <a:r>
              <a:rPr lang="en-GB" altLang="en-US" sz="1800" b="1" dirty="0">
                <a:solidFill>
                  <a:srgbClr val="0070C0"/>
                </a:solidFill>
              </a:rPr>
              <a:t>A: </a:t>
            </a:r>
            <a:r>
              <a:rPr lang="en-GB" sz="1800" dirty="0">
                <a:solidFill>
                  <a:srgbClr val="0070C0"/>
                </a:solidFill>
              </a:rPr>
              <a:t>modification to Resolution </a:t>
            </a:r>
            <a:r>
              <a:rPr lang="en-GB" sz="1800" b="1" dirty="0">
                <a:solidFill>
                  <a:srgbClr val="0070C0"/>
                </a:solidFill>
              </a:rPr>
              <a:t>647 (Rev.WRC-12) </a:t>
            </a:r>
            <a:r>
              <a:rPr lang="en-GB" sz="1800" dirty="0">
                <a:solidFill>
                  <a:srgbClr val="0070C0"/>
                </a:solidFill>
              </a:rPr>
              <a:t>and consequential suppression of Resolution </a:t>
            </a:r>
            <a:r>
              <a:rPr lang="en-GB" sz="1800" b="1" dirty="0">
                <a:solidFill>
                  <a:srgbClr val="0070C0"/>
                </a:solidFill>
              </a:rPr>
              <a:t>644 (Rev.WRC-12</a:t>
            </a:r>
            <a:r>
              <a:rPr lang="en-GB" sz="1800" b="1" dirty="0" smtClean="0">
                <a:solidFill>
                  <a:srgbClr val="0070C0"/>
                </a:solidFill>
              </a:rPr>
              <a:t>)</a:t>
            </a:r>
            <a:r>
              <a:rPr lang="en-GB" sz="1800" dirty="0" smtClean="0">
                <a:solidFill>
                  <a:srgbClr val="0070C0"/>
                </a:solidFill>
              </a:rPr>
              <a:t>;</a:t>
            </a:r>
          </a:p>
          <a:p>
            <a:endParaRPr lang="en-GB" altLang="en-US" sz="1800" dirty="0">
              <a:solidFill>
                <a:srgbClr val="0070C0"/>
              </a:solidFill>
            </a:endParaRPr>
          </a:p>
          <a:p>
            <a:r>
              <a:rPr lang="en-US" altLang="en-US" sz="1800" b="1" dirty="0" smtClean="0">
                <a:solidFill>
                  <a:srgbClr val="0070C0"/>
                </a:solidFill>
              </a:rPr>
              <a:t>Option B:</a:t>
            </a:r>
            <a:r>
              <a:rPr lang="en-US" altLang="en-US" sz="1800" dirty="0" smtClean="0">
                <a:solidFill>
                  <a:srgbClr val="0070C0"/>
                </a:solidFill>
              </a:rPr>
              <a:t> </a:t>
            </a:r>
            <a:r>
              <a:rPr lang="en-GB" sz="1800" dirty="0">
                <a:solidFill>
                  <a:srgbClr val="0070C0"/>
                </a:solidFill>
              </a:rPr>
              <a:t>modification of Resolution </a:t>
            </a:r>
            <a:r>
              <a:rPr lang="en-GB" sz="1800" b="1" dirty="0">
                <a:solidFill>
                  <a:srgbClr val="0070C0"/>
                </a:solidFill>
              </a:rPr>
              <a:t>647 (Rev.WRC-12) </a:t>
            </a:r>
            <a:r>
              <a:rPr lang="en-GB" sz="1800" dirty="0">
                <a:solidFill>
                  <a:srgbClr val="0070C0"/>
                </a:solidFill>
              </a:rPr>
              <a:t>only;</a:t>
            </a:r>
          </a:p>
          <a:p>
            <a:endParaRPr lang="en-GB" altLang="en-US" sz="1800" dirty="0" smtClean="0">
              <a:solidFill>
                <a:srgbClr val="0070C0"/>
              </a:solidFill>
            </a:endParaRPr>
          </a:p>
          <a:p>
            <a:r>
              <a:rPr lang="en-GB" altLang="en-US" sz="1800" b="1" dirty="0" smtClean="0">
                <a:solidFill>
                  <a:srgbClr val="0070C0"/>
                </a:solidFill>
              </a:rPr>
              <a:t>Option C</a:t>
            </a:r>
            <a:r>
              <a:rPr lang="en-GB" altLang="en-US" sz="1800" dirty="0">
                <a:solidFill>
                  <a:srgbClr val="0070C0"/>
                </a:solidFill>
              </a:rPr>
              <a:t>: </a:t>
            </a:r>
            <a:r>
              <a:rPr lang="en-GB" sz="1800" dirty="0">
                <a:solidFill>
                  <a:srgbClr val="0070C0"/>
                </a:solidFill>
              </a:rPr>
              <a:t>suppression of Resolution </a:t>
            </a:r>
            <a:r>
              <a:rPr lang="en-GB" sz="1800" b="1" dirty="0">
                <a:solidFill>
                  <a:srgbClr val="0070C0"/>
                </a:solidFill>
              </a:rPr>
              <a:t>647 (Rev.WRC-12) </a:t>
            </a:r>
            <a:r>
              <a:rPr lang="en-GB" sz="1800" dirty="0">
                <a:solidFill>
                  <a:srgbClr val="0070C0"/>
                </a:solidFill>
              </a:rPr>
              <a:t>and the consequential modification of Resolution </a:t>
            </a:r>
            <a:r>
              <a:rPr lang="en-GB" sz="1800" b="1" dirty="0">
                <a:solidFill>
                  <a:srgbClr val="0070C0"/>
                </a:solidFill>
              </a:rPr>
              <a:t>644 (Rev.WRC-12</a:t>
            </a:r>
            <a:r>
              <a:rPr lang="en-GB" sz="1800" b="1" dirty="0" smtClean="0">
                <a:solidFill>
                  <a:srgbClr val="0070C0"/>
                </a:solidFill>
              </a:rPr>
              <a:t>)</a:t>
            </a:r>
            <a:r>
              <a:rPr lang="en-GB" sz="1800" dirty="0" smtClean="0">
                <a:solidFill>
                  <a:srgbClr val="0070C0"/>
                </a:solidFill>
              </a:rPr>
              <a:t>.</a:t>
            </a:r>
            <a:endParaRPr lang="en-GB" sz="1800" dirty="0">
              <a:solidFill>
                <a:srgbClr val="0070C0"/>
              </a:solidFill>
            </a:endParaRPr>
          </a:p>
          <a:p>
            <a:endParaRPr lang="en-GB" altLang="en-US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0070C0"/>
                </a:solidFill>
              </a:rPr>
              <a:t>Work on this issue of WRC-15 agenda item 9.1 concluded that a new ITU-R deliverable was </a:t>
            </a:r>
            <a:r>
              <a:rPr lang="en-GB" sz="1800" dirty="0" smtClean="0">
                <a:solidFill>
                  <a:srgbClr val="0070C0"/>
                </a:solidFill>
              </a:rPr>
              <a:t>unnecessary.</a:t>
            </a:r>
            <a:endParaRPr lang="en-US" altLang="en-US" sz="18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2165131" y="-2490"/>
            <a:ext cx="4775666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Issue </a:t>
            </a:r>
            <a:r>
              <a:rPr lang="en-GB" altLang="en-US" dirty="0">
                <a:solidFill>
                  <a:schemeClr val="bg1"/>
                </a:solidFill>
                <a:latin typeface="Arial" pitchFamily="34" charset="0"/>
              </a:rPr>
              <a:t>9.1.7 – </a:t>
            </a: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Options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27009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1354006" y="-1"/>
            <a:ext cx="6397906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</a:pPr>
            <a:r>
              <a:rPr lang="en-GB" altLang="en-US" sz="3200" dirty="0" smtClean="0">
                <a:solidFill>
                  <a:schemeClr val="bg1"/>
                </a:solidFill>
                <a:latin typeface="Arial" pitchFamily="34" charset="0"/>
              </a:rPr>
              <a:t>Issue </a:t>
            </a:r>
            <a:r>
              <a:rPr lang="en-GB" altLang="en-US" sz="3200" dirty="0">
                <a:solidFill>
                  <a:schemeClr val="bg1"/>
                </a:solidFill>
                <a:latin typeface="Arial" pitchFamily="34" charset="0"/>
              </a:rPr>
              <a:t>9.1.7 – Regional </a:t>
            </a:r>
            <a:r>
              <a:rPr lang="en-GB" altLang="en-US" sz="3200" dirty="0" smtClean="0">
                <a:solidFill>
                  <a:schemeClr val="bg1"/>
                </a:solidFill>
                <a:latin typeface="Arial" pitchFamily="34" charset="0"/>
              </a:rPr>
              <a:t>Positions</a:t>
            </a:r>
            <a:endParaRPr lang="en-US" altLang="en-US" sz="3200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6" name="Picture 4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32763" y="1511842"/>
            <a:ext cx="542925" cy="719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3" descr="ap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66888"/>
            <a:ext cx="8636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8" descr="asm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844675"/>
            <a:ext cx="863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2" descr="atu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66850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6" descr="cept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538288"/>
            <a:ext cx="7381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5" descr="citel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412875"/>
            <a:ext cx="876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Group 8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32032503"/>
              </p:ext>
            </p:extLst>
          </p:nvPr>
        </p:nvGraphicFramePr>
        <p:xfrm>
          <a:off x="250825" y="2276475"/>
          <a:ext cx="8642350" cy="1727200"/>
        </p:xfrm>
        <a:graphic>
          <a:graphicData uri="http://schemas.openxmlformats.org/drawingml/2006/table">
            <a:tbl>
              <a:tblPr/>
              <a:tblGrid>
                <a:gridCol w="3025775"/>
                <a:gridCol w="935038"/>
                <a:gridCol w="936625"/>
                <a:gridCol w="936625"/>
                <a:gridCol w="935037"/>
                <a:gridCol w="936625"/>
                <a:gridCol w="936625"/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APT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ASMG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ATU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CEPT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CITEL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RCC</a:t>
                      </a:r>
                      <a:r>
                        <a:rPr kumimoji="0" lang="en-GB" alt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Option A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Option B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Option C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Content Placeholder 1"/>
          <p:cNvSpPr>
            <a:spLocks noGrp="1"/>
          </p:cNvSpPr>
          <p:nvPr>
            <p:ph/>
          </p:nvPr>
        </p:nvSpPr>
        <p:spPr>
          <a:xfrm>
            <a:off x="323528" y="4149080"/>
            <a:ext cx="8496944" cy="144038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1200" b="1" baseline="30000" dirty="0" smtClean="0">
                <a:solidFill>
                  <a:srgbClr val="0070C0"/>
                </a:solidFill>
              </a:rPr>
              <a:t>1</a:t>
            </a:r>
            <a:r>
              <a:rPr lang="en-GB" altLang="en-US" sz="1200" b="1" dirty="0" smtClean="0">
                <a:solidFill>
                  <a:srgbClr val="0070C0"/>
                </a:solidFill>
              </a:rPr>
              <a:t> </a:t>
            </a:r>
            <a:r>
              <a:rPr lang="en-US" altLang="ru-RU" sz="1200" b="1" dirty="0" smtClean="0">
                <a:solidFill>
                  <a:srgbClr val="0070C0"/>
                </a:solidFill>
              </a:rPr>
              <a:t>The </a:t>
            </a:r>
            <a:r>
              <a:rPr lang="en-US" altLang="ru-RU" sz="1200" b="1" dirty="0">
                <a:solidFill>
                  <a:srgbClr val="0070C0"/>
                </a:solidFill>
              </a:rPr>
              <a:t>RCC Administrations have no objections to the inclusion of contact data in the ITU database of persons responsible for spectrum use and </a:t>
            </a:r>
            <a:r>
              <a:rPr lang="en-GB" altLang="ru-RU" sz="1200" b="1" dirty="0">
                <a:solidFill>
                  <a:srgbClr val="0070C0"/>
                </a:solidFill>
              </a:rPr>
              <a:t>interworking in emergency </a:t>
            </a:r>
            <a:r>
              <a:rPr lang="en-US" altLang="ru-RU" sz="1200" b="1" dirty="0">
                <a:solidFill>
                  <a:srgbClr val="0070C0"/>
                </a:solidFill>
              </a:rPr>
              <a:t>situations and </a:t>
            </a:r>
            <a:r>
              <a:rPr lang="en-GB" altLang="ru-RU" sz="1200" b="1" dirty="0">
                <a:solidFill>
                  <a:srgbClr val="0070C0"/>
                </a:solidFill>
              </a:rPr>
              <a:t>disaster relief operations, as well as support optional (at the discretion of administrations) providing information on available radio frequencies for use in emergency and disaster relief.</a:t>
            </a:r>
            <a:endParaRPr lang="ru-RU" altLang="ru-RU" sz="12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altLang="en-US" sz="12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57739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65960" y="1628800"/>
            <a:ext cx="7773987" cy="4104679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to </a:t>
            </a:r>
            <a:r>
              <a:rPr lang="en-US" altLang="en-US" dirty="0">
                <a:solidFill>
                  <a:srgbClr val="0070C0"/>
                </a:solidFill>
              </a:rPr>
              <a:t>examine the results of ITU-R studies, in accordance with Resolution </a:t>
            </a:r>
            <a:r>
              <a:rPr lang="en-US" altLang="en-US" b="1" dirty="0">
                <a:solidFill>
                  <a:srgbClr val="0070C0"/>
                </a:solidFill>
              </a:rPr>
              <a:t>232 (WRC-12)</a:t>
            </a:r>
            <a:r>
              <a:rPr lang="en-US" altLang="en-US" dirty="0">
                <a:solidFill>
                  <a:srgbClr val="0070C0"/>
                </a:solidFill>
              </a:rPr>
              <a:t>, on the use of the frequency band 694-790 MHz by the mobile, except aeronautical mobile, service in Region 1 and take appropriate </a:t>
            </a:r>
            <a:r>
              <a:rPr lang="en-US" altLang="en-US" dirty="0" smtClean="0">
                <a:solidFill>
                  <a:srgbClr val="0070C0"/>
                </a:solidFill>
              </a:rPr>
              <a:t>measures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2690906" y="-2490"/>
            <a:ext cx="3724096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Agenda Item 1.2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75733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23528" y="1052513"/>
            <a:ext cx="8496944" cy="5192712"/>
          </a:xfrm>
        </p:spPr>
        <p:txBody>
          <a:bodyPr/>
          <a:lstStyle/>
          <a:p>
            <a:r>
              <a:rPr lang="en-US" altLang="en-US" sz="1800" b="1" dirty="0" smtClean="0">
                <a:solidFill>
                  <a:srgbClr val="0070C0"/>
                </a:solidFill>
              </a:rPr>
              <a:t>Issue A:</a:t>
            </a:r>
            <a:r>
              <a:rPr lang="en-US" altLang="en-US" sz="1800" dirty="0" smtClean="0">
                <a:solidFill>
                  <a:srgbClr val="0070C0"/>
                </a:solidFill>
              </a:rPr>
              <a:t> Refinement of the lower band edge</a:t>
            </a:r>
          </a:p>
          <a:p>
            <a:pPr lvl="1"/>
            <a:r>
              <a:rPr lang="en-US" altLang="en-US" sz="1800" b="1" dirty="0" smtClean="0">
                <a:solidFill>
                  <a:srgbClr val="0070C0"/>
                </a:solidFill>
              </a:rPr>
              <a:t>Method A: </a:t>
            </a:r>
            <a:r>
              <a:rPr lang="en-US" altLang="en-US" sz="1800" dirty="0" smtClean="0">
                <a:solidFill>
                  <a:srgbClr val="0070C0"/>
                </a:solidFill>
              </a:rPr>
              <a:t>Set lower band edge at 694 MHz – modify RR Article 5 to add primary mobile allocation and identification to IMT for the band </a:t>
            </a:r>
            <a:r>
              <a:rPr lang="en-US" altLang="en-US" sz="1800" dirty="0">
                <a:solidFill>
                  <a:srgbClr val="0070C0"/>
                </a:solidFill>
              </a:rPr>
              <a:t>694-790 </a:t>
            </a:r>
            <a:r>
              <a:rPr lang="en-US" altLang="en-US" sz="1800" dirty="0" smtClean="0">
                <a:solidFill>
                  <a:srgbClr val="0070C0"/>
                </a:solidFill>
              </a:rPr>
              <a:t>MHz – for modification of </a:t>
            </a:r>
            <a:r>
              <a:rPr lang="en-US" altLang="en-US" sz="1800" dirty="0">
                <a:solidFill>
                  <a:srgbClr val="0070C0"/>
                </a:solidFill>
              </a:rPr>
              <a:t>RR </a:t>
            </a:r>
            <a:r>
              <a:rPr lang="en-US" altLang="en-US" sz="1800" dirty="0" smtClean="0">
                <a:solidFill>
                  <a:srgbClr val="0070C0"/>
                </a:solidFill>
              </a:rPr>
              <a:t>Nos. </a:t>
            </a:r>
            <a:r>
              <a:rPr lang="en-US" altLang="en-US" sz="1800" b="1" dirty="0" smtClean="0">
                <a:solidFill>
                  <a:srgbClr val="0070C0"/>
                </a:solidFill>
              </a:rPr>
              <a:t>5.317A</a:t>
            </a:r>
            <a:r>
              <a:rPr lang="en-US" altLang="en-US" sz="1800" dirty="0" smtClean="0">
                <a:solidFill>
                  <a:srgbClr val="0070C0"/>
                </a:solidFill>
              </a:rPr>
              <a:t> </a:t>
            </a:r>
            <a:r>
              <a:rPr lang="en-US" altLang="en-US" sz="1800" dirty="0">
                <a:solidFill>
                  <a:srgbClr val="0070C0"/>
                </a:solidFill>
              </a:rPr>
              <a:t>and </a:t>
            </a:r>
            <a:r>
              <a:rPr lang="en-US" altLang="en-US" sz="1800" b="1" dirty="0" smtClean="0">
                <a:solidFill>
                  <a:srgbClr val="0070C0"/>
                </a:solidFill>
              </a:rPr>
              <a:t>5.312A, </a:t>
            </a:r>
            <a:r>
              <a:rPr lang="en-US" altLang="en-US" sz="1800" dirty="0" smtClean="0">
                <a:solidFill>
                  <a:srgbClr val="0070C0"/>
                </a:solidFill>
              </a:rPr>
              <a:t>two options are available:</a:t>
            </a:r>
          </a:p>
          <a:p>
            <a:pPr lvl="2"/>
            <a:r>
              <a:rPr lang="en-US" altLang="en-US" sz="1600" dirty="0" smtClean="0">
                <a:solidFill>
                  <a:srgbClr val="0070C0"/>
                </a:solidFill>
              </a:rPr>
              <a:t>Option 1: Modification of Resolution </a:t>
            </a:r>
            <a:r>
              <a:rPr lang="en-US" altLang="en-US" sz="1600" b="1" dirty="0" smtClean="0">
                <a:solidFill>
                  <a:srgbClr val="0070C0"/>
                </a:solidFill>
              </a:rPr>
              <a:t>232 (WRC-12) </a:t>
            </a:r>
            <a:r>
              <a:rPr lang="en-US" altLang="en-US" sz="1600" dirty="0" smtClean="0">
                <a:solidFill>
                  <a:srgbClr val="0070C0"/>
                </a:solidFill>
              </a:rPr>
              <a:t>by WRC-15</a:t>
            </a:r>
          </a:p>
          <a:p>
            <a:pPr lvl="2"/>
            <a:r>
              <a:rPr lang="en-US" altLang="en-US" sz="1600" dirty="0" smtClean="0">
                <a:solidFill>
                  <a:srgbClr val="0070C0"/>
                </a:solidFill>
              </a:rPr>
              <a:t>Option 2: </a:t>
            </a:r>
            <a:r>
              <a:rPr lang="en-GB" altLang="en-US" sz="1600" dirty="0">
                <a:solidFill>
                  <a:srgbClr val="0070C0"/>
                </a:solidFill>
              </a:rPr>
              <a:t>Addition of a new Resolution </a:t>
            </a:r>
            <a:r>
              <a:rPr lang="en-GB" altLang="en-US" sz="1600" b="1" dirty="0">
                <a:solidFill>
                  <a:srgbClr val="0070C0"/>
                </a:solidFill>
              </a:rPr>
              <a:t>XXX (WRC-15</a:t>
            </a:r>
            <a:r>
              <a:rPr lang="en-GB" altLang="en-US" sz="1600" b="1" dirty="0" smtClean="0">
                <a:solidFill>
                  <a:srgbClr val="0070C0"/>
                </a:solidFill>
              </a:rPr>
              <a:t>)</a:t>
            </a:r>
          </a:p>
          <a:p>
            <a:pPr lvl="2"/>
            <a:endParaRPr lang="en-US" altLang="en-US" sz="800" dirty="0" smtClean="0">
              <a:solidFill>
                <a:srgbClr val="0070C0"/>
              </a:solidFill>
            </a:endParaRPr>
          </a:p>
          <a:p>
            <a:r>
              <a:rPr lang="en-US" altLang="en-US" sz="1800" b="1" dirty="0" smtClean="0">
                <a:solidFill>
                  <a:srgbClr val="0070C0"/>
                </a:solidFill>
              </a:rPr>
              <a:t>Issue </a:t>
            </a:r>
            <a:r>
              <a:rPr lang="en-US" altLang="en-US" sz="1800" b="1" dirty="0">
                <a:solidFill>
                  <a:srgbClr val="0070C0"/>
                </a:solidFill>
              </a:rPr>
              <a:t>B:</a:t>
            </a:r>
            <a:r>
              <a:rPr lang="en-US" altLang="en-US" sz="1800" dirty="0">
                <a:solidFill>
                  <a:srgbClr val="0070C0"/>
                </a:solidFill>
              </a:rPr>
              <a:t> Technical and regulatory conditions applicable to MS concerning the compatibility between the MS and the BS.</a:t>
            </a:r>
          </a:p>
          <a:p>
            <a:pPr lvl="1"/>
            <a:r>
              <a:rPr lang="en-US" altLang="en-US" sz="1800" b="1" dirty="0">
                <a:solidFill>
                  <a:srgbClr val="0070C0"/>
                </a:solidFill>
              </a:rPr>
              <a:t>Method B1: </a:t>
            </a:r>
            <a:r>
              <a:rPr lang="en-US" altLang="en-US" sz="1800" dirty="0">
                <a:solidFill>
                  <a:srgbClr val="0070C0"/>
                </a:solidFill>
              </a:rPr>
              <a:t>No change</a:t>
            </a:r>
          </a:p>
          <a:p>
            <a:pPr lvl="1"/>
            <a:r>
              <a:rPr lang="en-US" altLang="en-US" sz="1800" b="1" dirty="0">
                <a:solidFill>
                  <a:srgbClr val="0070C0"/>
                </a:solidFill>
              </a:rPr>
              <a:t>Method B2: </a:t>
            </a:r>
            <a:r>
              <a:rPr lang="en-US" altLang="en-US" sz="1800" dirty="0">
                <a:solidFill>
                  <a:srgbClr val="0070C0"/>
                </a:solidFill>
              </a:rPr>
              <a:t>GE06 applies. Reference in RR footnote to </a:t>
            </a:r>
            <a:r>
              <a:rPr lang="en-GB" altLang="en-US" sz="1800" dirty="0">
                <a:solidFill>
                  <a:srgbClr val="0070C0"/>
                </a:solidFill>
              </a:rPr>
              <a:t>Recommendations ITU-R M.1036[-5] and ITU-R M.[BSMS700] for technical conditions</a:t>
            </a:r>
          </a:p>
          <a:p>
            <a:pPr lvl="1"/>
            <a:r>
              <a:rPr lang="en-GB" altLang="en-US" sz="1800" b="1" dirty="0">
                <a:solidFill>
                  <a:srgbClr val="0070C0"/>
                </a:solidFill>
              </a:rPr>
              <a:t>Method B3: </a:t>
            </a:r>
            <a:r>
              <a:rPr lang="en-GB" altLang="en-US" sz="1800" dirty="0">
                <a:solidFill>
                  <a:srgbClr val="0070C0"/>
                </a:solidFill>
              </a:rPr>
              <a:t>GE06 applies together with additional technical conditions and regulatory mechanisms in a new or revised WRC-15 Resolution</a:t>
            </a:r>
          </a:p>
          <a:p>
            <a:pPr lvl="1"/>
            <a:r>
              <a:rPr lang="en-GB" altLang="en-US" sz="1800" b="1" dirty="0">
                <a:solidFill>
                  <a:srgbClr val="0070C0"/>
                </a:solidFill>
              </a:rPr>
              <a:t>Method B4: </a:t>
            </a:r>
            <a:r>
              <a:rPr lang="en-GB" altLang="en-US" sz="1800" dirty="0">
                <a:solidFill>
                  <a:srgbClr val="0070C0"/>
                </a:solidFill>
              </a:rPr>
              <a:t>GE06 applies and RR No. </a:t>
            </a:r>
            <a:r>
              <a:rPr lang="en-GB" altLang="en-US" sz="1800" b="1" dirty="0">
                <a:solidFill>
                  <a:srgbClr val="0070C0"/>
                </a:solidFill>
              </a:rPr>
              <a:t>9.21</a:t>
            </a:r>
            <a:r>
              <a:rPr lang="en-GB" altLang="en-US" sz="1800" dirty="0">
                <a:solidFill>
                  <a:srgbClr val="0070C0"/>
                </a:solidFill>
              </a:rPr>
              <a:t> applies for the operation of MS in relation to the protection of the </a:t>
            </a:r>
            <a:r>
              <a:rPr lang="en-GB" altLang="en-US" sz="1800" dirty="0" smtClean="0">
                <a:solidFill>
                  <a:srgbClr val="0070C0"/>
                </a:solidFill>
              </a:rPr>
              <a:t>BS</a:t>
            </a:r>
            <a:endParaRPr lang="en-US" altLang="en-US" sz="18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1485450" y="-2490"/>
            <a:ext cx="6135013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Agenda Item 1.2 – Methods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66828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536" y="1052513"/>
            <a:ext cx="8424935" cy="5192712"/>
          </a:xfrm>
        </p:spPr>
        <p:txBody>
          <a:bodyPr/>
          <a:lstStyle/>
          <a:p>
            <a:r>
              <a:rPr lang="en-US" altLang="en-US" sz="1800" b="1" dirty="0" smtClean="0">
                <a:solidFill>
                  <a:srgbClr val="0070C0"/>
                </a:solidFill>
              </a:rPr>
              <a:t>Issue C:</a:t>
            </a:r>
            <a:r>
              <a:rPr lang="en-US" altLang="en-US" sz="1800" dirty="0" smtClean="0">
                <a:solidFill>
                  <a:srgbClr val="0070C0"/>
                </a:solidFill>
              </a:rPr>
              <a:t> Technical and regulatory conditions applicable to MS concerning the compatibility between the MS and the ARNS for the countries listed in RR No. </a:t>
            </a:r>
            <a:r>
              <a:rPr lang="en-US" altLang="en-US" sz="1800" b="1" dirty="0" smtClean="0">
                <a:solidFill>
                  <a:srgbClr val="0070C0"/>
                </a:solidFill>
              </a:rPr>
              <a:t>5.312</a:t>
            </a:r>
            <a:r>
              <a:rPr lang="en-US" altLang="en-US" sz="1800" dirty="0" smtClean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US" altLang="en-US" sz="1800" dirty="0" smtClean="0">
                <a:solidFill>
                  <a:srgbClr val="0070C0"/>
                </a:solidFill>
              </a:rPr>
              <a:t>Six methods are given – all specify that RR No. </a:t>
            </a:r>
            <a:r>
              <a:rPr lang="en-US" altLang="en-US" sz="1800" b="1" dirty="0" smtClean="0">
                <a:solidFill>
                  <a:srgbClr val="0070C0"/>
                </a:solidFill>
              </a:rPr>
              <a:t>9.21</a:t>
            </a:r>
            <a:r>
              <a:rPr lang="en-US" altLang="en-US" sz="1800" dirty="0" smtClean="0">
                <a:solidFill>
                  <a:srgbClr val="0070C0"/>
                </a:solidFill>
              </a:rPr>
              <a:t> still applies in to the MS in relation to the ARNS. With he determination of affected administrations based on:</a:t>
            </a:r>
          </a:p>
          <a:p>
            <a:pPr lvl="1"/>
            <a:r>
              <a:rPr lang="en-US" altLang="en-US" sz="1800" b="1" dirty="0" smtClean="0">
                <a:solidFill>
                  <a:srgbClr val="0070C0"/>
                </a:solidFill>
              </a:rPr>
              <a:t>Method C1: </a:t>
            </a:r>
            <a:r>
              <a:rPr lang="en-US" altLang="en-US" sz="1800" dirty="0" smtClean="0">
                <a:solidFill>
                  <a:srgbClr val="0070C0"/>
                </a:solidFill>
              </a:rPr>
              <a:t>predetermined coordination distances (from CPM Report – Section 1/1.2/4.2.1 Study A.1)</a:t>
            </a:r>
          </a:p>
          <a:p>
            <a:pPr lvl="1"/>
            <a:r>
              <a:rPr lang="en-US" altLang="en-US" sz="1800" b="1" dirty="0" smtClean="0">
                <a:solidFill>
                  <a:srgbClr val="0070C0"/>
                </a:solidFill>
              </a:rPr>
              <a:t>Method C2: </a:t>
            </a:r>
            <a:r>
              <a:rPr lang="en-GB" altLang="en-US" sz="1800" dirty="0" smtClean="0">
                <a:solidFill>
                  <a:srgbClr val="0070C0"/>
                </a:solidFill>
              </a:rPr>
              <a:t>ARNS coordination trigger </a:t>
            </a:r>
            <a:r>
              <a:rPr lang="en-US" altLang="en-US" sz="1800" dirty="0">
                <a:solidFill>
                  <a:srgbClr val="0070C0"/>
                </a:solidFill>
              </a:rPr>
              <a:t>(from CPM Report – Section </a:t>
            </a:r>
            <a:r>
              <a:rPr lang="en-US" altLang="en-US" sz="1800" dirty="0" smtClean="0">
                <a:solidFill>
                  <a:srgbClr val="0070C0"/>
                </a:solidFill>
              </a:rPr>
              <a:t>1/1.2/4.2.1 Study B.2)</a:t>
            </a:r>
            <a:endParaRPr lang="en-GB" altLang="en-US" sz="1800" dirty="0" smtClean="0">
              <a:solidFill>
                <a:srgbClr val="0070C0"/>
              </a:solidFill>
            </a:endParaRPr>
          </a:p>
          <a:p>
            <a:pPr lvl="1"/>
            <a:r>
              <a:rPr lang="en-GB" altLang="en-US" sz="1800" b="1" dirty="0" smtClean="0">
                <a:solidFill>
                  <a:srgbClr val="0070C0"/>
                </a:solidFill>
              </a:rPr>
              <a:t>Method C3: </a:t>
            </a:r>
            <a:r>
              <a:rPr lang="en-US" altLang="en-US" sz="1800" dirty="0" smtClean="0">
                <a:solidFill>
                  <a:srgbClr val="0070C0"/>
                </a:solidFill>
              </a:rPr>
              <a:t>predetermined coordination distances </a:t>
            </a:r>
            <a:r>
              <a:rPr lang="en-US" altLang="en-US" sz="1800" dirty="0">
                <a:solidFill>
                  <a:srgbClr val="0070C0"/>
                </a:solidFill>
              </a:rPr>
              <a:t>(from CPM Report – Section </a:t>
            </a:r>
            <a:r>
              <a:rPr lang="en-US" altLang="en-US" sz="1800" dirty="0" smtClean="0">
                <a:solidFill>
                  <a:srgbClr val="0070C0"/>
                </a:solidFill>
              </a:rPr>
              <a:t>1/1.2/4.2.1 Study A.2)</a:t>
            </a:r>
          </a:p>
          <a:p>
            <a:pPr lvl="1"/>
            <a:r>
              <a:rPr lang="en-GB" altLang="en-US" sz="1800" b="1" dirty="0" smtClean="0">
                <a:solidFill>
                  <a:srgbClr val="0070C0"/>
                </a:solidFill>
              </a:rPr>
              <a:t>Method C4: </a:t>
            </a:r>
            <a:r>
              <a:rPr lang="en-US" altLang="en-US" sz="1800" dirty="0">
                <a:solidFill>
                  <a:srgbClr val="0070C0"/>
                </a:solidFill>
              </a:rPr>
              <a:t>predetermined coordination </a:t>
            </a:r>
            <a:r>
              <a:rPr lang="en-US" altLang="en-US" sz="1800" dirty="0" smtClean="0">
                <a:solidFill>
                  <a:srgbClr val="0070C0"/>
                </a:solidFill>
              </a:rPr>
              <a:t>distances </a:t>
            </a:r>
            <a:r>
              <a:rPr lang="en-US" altLang="en-US" sz="1800" dirty="0">
                <a:solidFill>
                  <a:srgbClr val="0070C0"/>
                </a:solidFill>
              </a:rPr>
              <a:t>(from CPM Report – Section </a:t>
            </a:r>
            <a:r>
              <a:rPr lang="en-US" altLang="en-US" sz="1800" dirty="0" smtClean="0">
                <a:solidFill>
                  <a:srgbClr val="0070C0"/>
                </a:solidFill>
              </a:rPr>
              <a:t>1/1.2/4.2.1 Study A.3)</a:t>
            </a:r>
            <a:endParaRPr lang="en-GB" altLang="en-US" sz="1800" dirty="0" smtClean="0"/>
          </a:p>
          <a:p>
            <a:pPr lvl="1"/>
            <a:r>
              <a:rPr lang="en-GB" altLang="en-US" sz="1800" b="1" dirty="0" smtClean="0">
                <a:solidFill>
                  <a:srgbClr val="0070C0"/>
                </a:solidFill>
              </a:rPr>
              <a:t>Method C5: </a:t>
            </a:r>
            <a:r>
              <a:rPr lang="en-GB" altLang="en-US" sz="1800" dirty="0">
                <a:solidFill>
                  <a:srgbClr val="0070C0"/>
                </a:solidFill>
              </a:rPr>
              <a:t>ARNS coordination </a:t>
            </a:r>
            <a:r>
              <a:rPr lang="en-GB" altLang="en-US" sz="1800" dirty="0" smtClean="0">
                <a:solidFill>
                  <a:srgbClr val="0070C0"/>
                </a:solidFill>
              </a:rPr>
              <a:t>trigger </a:t>
            </a:r>
            <a:r>
              <a:rPr lang="en-US" altLang="en-US" sz="1800" dirty="0">
                <a:solidFill>
                  <a:srgbClr val="0070C0"/>
                </a:solidFill>
              </a:rPr>
              <a:t>(from CPM Report – Section </a:t>
            </a:r>
            <a:r>
              <a:rPr lang="en-US" altLang="en-US" sz="1800" dirty="0" smtClean="0">
                <a:solidFill>
                  <a:srgbClr val="0070C0"/>
                </a:solidFill>
              </a:rPr>
              <a:t>1/1.2/4.2.1 Study B.3)</a:t>
            </a:r>
          </a:p>
          <a:p>
            <a:pPr lvl="1"/>
            <a:r>
              <a:rPr lang="en-GB" altLang="en-US" sz="1800" b="1" dirty="0" smtClean="0">
                <a:solidFill>
                  <a:srgbClr val="0070C0"/>
                </a:solidFill>
              </a:rPr>
              <a:t>Method C6: </a:t>
            </a:r>
            <a:r>
              <a:rPr lang="en-US" altLang="en-US" sz="1800" dirty="0">
                <a:solidFill>
                  <a:srgbClr val="0070C0"/>
                </a:solidFill>
              </a:rPr>
              <a:t>predetermined coordination </a:t>
            </a:r>
            <a:r>
              <a:rPr lang="en-US" altLang="en-US" sz="1800" dirty="0" smtClean="0">
                <a:solidFill>
                  <a:srgbClr val="0070C0"/>
                </a:solidFill>
              </a:rPr>
              <a:t>distances </a:t>
            </a:r>
            <a:r>
              <a:rPr lang="en-US" altLang="en-US" sz="1800" dirty="0">
                <a:solidFill>
                  <a:srgbClr val="0070C0"/>
                </a:solidFill>
              </a:rPr>
              <a:t>(from CPM Report – Section </a:t>
            </a:r>
            <a:r>
              <a:rPr lang="en-US" altLang="en-US" sz="1800" dirty="0" smtClean="0">
                <a:solidFill>
                  <a:srgbClr val="0070C0"/>
                </a:solidFill>
              </a:rPr>
              <a:t>1/1.2/4.2.1 Study B.1)</a:t>
            </a:r>
            <a:endParaRPr lang="en-US" altLang="en-US" sz="18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1485450" y="-2490"/>
            <a:ext cx="6135013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Agenda Item 1.2 – Methods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41710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536" y="1052513"/>
            <a:ext cx="8424935" cy="5192712"/>
          </a:xfrm>
        </p:spPr>
        <p:txBody>
          <a:bodyPr/>
          <a:lstStyle/>
          <a:p>
            <a:r>
              <a:rPr lang="en-US" altLang="en-US" sz="1800" b="1" dirty="0" smtClean="0">
                <a:solidFill>
                  <a:srgbClr val="0070C0"/>
                </a:solidFill>
              </a:rPr>
              <a:t>Issue D:</a:t>
            </a:r>
            <a:r>
              <a:rPr lang="en-US" altLang="en-US" sz="1800" dirty="0" smtClean="0">
                <a:solidFill>
                  <a:srgbClr val="0070C0"/>
                </a:solidFill>
              </a:rPr>
              <a:t> Solutions for accommodating the requirements for applications ancillary to broadcasting.</a:t>
            </a:r>
          </a:p>
          <a:p>
            <a:pPr lvl="1"/>
            <a:r>
              <a:rPr lang="en-US" altLang="en-US" sz="1800" dirty="0" smtClean="0">
                <a:solidFill>
                  <a:srgbClr val="0070C0"/>
                </a:solidFill>
              </a:rPr>
              <a:t>Three methods are given – all include, “modification of the existing upper limits of frequency bands mentioned in RR No. </a:t>
            </a:r>
            <a:r>
              <a:rPr lang="en-US" altLang="en-US" sz="1800" b="1" dirty="0" smtClean="0">
                <a:solidFill>
                  <a:srgbClr val="0070C0"/>
                </a:solidFill>
              </a:rPr>
              <a:t>5.296</a:t>
            </a:r>
            <a:r>
              <a:rPr lang="en-US" altLang="en-US" sz="1800" dirty="0" smtClean="0">
                <a:solidFill>
                  <a:srgbClr val="0070C0"/>
                </a:solidFill>
              </a:rPr>
              <a:t> for the secondary allocation to 694 MHz and extension of that use to applications ancillary to </a:t>
            </a:r>
            <a:r>
              <a:rPr lang="en-US" altLang="en-US" sz="1800" dirty="0" err="1" smtClean="0">
                <a:solidFill>
                  <a:srgbClr val="0070C0"/>
                </a:solidFill>
              </a:rPr>
              <a:t>programme</a:t>
            </a:r>
            <a:r>
              <a:rPr lang="en-US" altLang="en-US" sz="1800" dirty="0" smtClean="0">
                <a:solidFill>
                  <a:srgbClr val="0070C0"/>
                </a:solidFill>
              </a:rPr>
              <a:t>-making”.</a:t>
            </a:r>
          </a:p>
          <a:p>
            <a:pPr lvl="1"/>
            <a:r>
              <a:rPr lang="en-US" altLang="en-US" sz="1800" b="1" dirty="0" smtClean="0">
                <a:solidFill>
                  <a:srgbClr val="0070C0"/>
                </a:solidFill>
              </a:rPr>
              <a:t>Method D1: </a:t>
            </a:r>
            <a:r>
              <a:rPr lang="en-US" altLang="en-US" sz="1800" dirty="0" smtClean="0">
                <a:solidFill>
                  <a:srgbClr val="0070C0"/>
                </a:solidFill>
              </a:rPr>
              <a:t>also includes identification of 694-790 MHz via a new footnote for applications ancillary to broadcasting and </a:t>
            </a:r>
            <a:r>
              <a:rPr lang="en-US" altLang="en-US" sz="1800" dirty="0" err="1" smtClean="0">
                <a:solidFill>
                  <a:srgbClr val="0070C0"/>
                </a:solidFill>
              </a:rPr>
              <a:t>programme</a:t>
            </a:r>
            <a:r>
              <a:rPr lang="en-US" altLang="en-US" sz="1800" dirty="0" smtClean="0">
                <a:solidFill>
                  <a:srgbClr val="0070C0"/>
                </a:solidFill>
              </a:rPr>
              <a:t>-making</a:t>
            </a:r>
          </a:p>
          <a:p>
            <a:pPr lvl="1"/>
            <a:r>
              <a:rPr lang="en-US" altLang="en-US" sz="1800" b="1" dirty="0" smtClean="0">
                <a:solidFill>
                  <a:srgbClr val="0070C0"/>
                </a:solidFill>
              </a:rPr>
              <a:t>Method D2: </a:t>
            </a:r>
            <a:r>
              <a:rPr lang="en-GB" altLang="en-US" sz="1800" dirty="0" smtClean="0">
                <a:solidFill>
                  <a:srgbClr val="0070C0"/>
                </a:solidFill>
              </a:rPr>
              <a:t>also includes a new </a:t>
            </a:r>
            <a:r>
              <a:rPr lang="en-GB" altLang="en-US" sz="1800" dirty="0">
                <a:solidFill>
                  <a:srgbClr val="0070C0"/>
                </a:solidFill>
              </a:rPr>
              <a:t>WRC Resolution to accommodate the operability of the frequency band 694-790 MHz for </a:t>
            </a:r>
            <a:r>
              <a:rPr lang="en-GB" altLang="en-US" sz="1800" dirty="0" smtClean="0">
                <a:solidFill>
                  <a:srgbClr val="0070C0"/>
                </a:solidFill>
              </a:rPr>
              <a:t>applications </a:t>
            </a:r>
            <a:r>
              <a:rPr lang="en-US" altLang="en-US" sz="1800" dirty="0" smtClean="0">
                <a:solidFill>
                  <a:srgbClr val="0070C0"/>
                </a:solidFill>
              </a:rPr>
              <a:t>ancillary </a:t>
            </a:r>
            <a:r>
              <a:rPr lang="en-US" altLang="en-US" sz="1800" dirty="0">
                <a:solidFill>
                  <a:srgbClr val="0070C0"/>
                </a:solidFill>
              </a:rPr>
              <a:t>to broadcasting and </a:t>
            </a:r>
            <a:r>
              <a:rPr lang="en-US" altLang="en-US" sz="1800" dirty="0" err="1" smtClean="0">
                <a:solidFill>
                  <a:srgbClr val="0070C0"/>
                </a:solidFill>
              </a:rPr>
              <a:t>programme</a:t>
            </a:r>
            <a:r>
              <a:rPr lang="en-US" altLang="en-US" sz="1800" dirty="0" smtClean="0">
                <a:solidFill>
                  <a:srgbClr val="0070C0"/>
                </a:solidFill>
              </a:rPr>
              <a:t>-making, </a:t>
            </a:r>
            <a:r>
              <a:rPr lang="en-GB" altLang="en-US" sz="1800" dirty="0">
                <a:solidFill>
                  <a:srgbClr val="0070C0"/>
                </a:solidFill>
              </a:rPr>
              <a:t>taking into account the process described in Resolution ITU-R 59</a:t>
            </a:r>
            <a:endParaRPr lang="en-GB" altLang="en-US" sz="1800" dirty="0" smtClean="0">
              <a:solidFill>
                <a:srgbClr val="0070C0"/>
              </a:solidFill>
            </a:endParaRPr>
          </a:p>
          <a:p>
            <a:pPr lvl="1"/>
            <a:r>
              <a:rPr lang="en-GB" altLang="en-US" sz="1800" b="1" dirty="0" smtClean="0">
                <a:solidFill>
                  <a:srgbClr val="0070C0"/>
                </a:solidFill>
              </a:rPr>
              <a:t>Method D3: </a:t>
            </a:r>
            <a:r>
              <a:rPr lang="en-US" altLang="en-US" sz="1800" dirty="0" smtClean="0">
                <a:solidFill>
                  <a:srgbClr val="0070C0"/>
                </a:solidFill>
              </a:rPr>
              <a:t>no additional provisions</a:t>
            </a:r>
            <a:endParaRPr lang="en-US" altLang="en-US" sz="1800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1485450" y="-2490"/>
            <a:ext cx="6135013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Agenda Item 1.2 – Methods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7102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818604" y="0"/>
            <a:ext cx="7468711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sz="3200" dirty="0" smtClean="0">
                <a:solidFill>
                  <a:schemeClr val="bg1"/>
                </a:solidFill>
                <a:latin typeface="Arial" pitchFamily="34" charset="0"/>
              </a:rPr>
              <a:t>Agenda Item 1.2 – Regional Positions</a:t>
            </a:r>
            <a:endParaRPr lang="en-US" altLang="en-US" sz="3200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7" name="Picture 43" descr="ap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66888"/>
            <a:ext cx="8636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8" descr="asm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844675"/>
            <a:ext cx="863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2" descr="atu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66850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6" descr="cept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538288"/>
            <a:ext cx="7381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5" descr="citel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412875"/>
            <a:ext cx="876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Group 8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36232112"/>
              </p:ext>
            </p:extLst>
          </p:nvPr>
        </p:nvGraphicFramePr>
        <p:xfrm>
          <a:off x="250825" y="2276475"/>
          <a:ext cx="8642350" cy="3022600"/>
        </p:xfrm>
        <a:graphic>
          <a:graphicData uri="http://schemas.openxmlformats.org/drawingml/2006/table">
            <a:tbl>
              <a:tblPr/>
              <a:tblGrid>
                <a:gridCol w="3025775"/>
                <a:gridCol w="935038"/>
                <a:gridCol w="936625"/>
                <a:gridCol w="936625"/>
                <a:gridCol w="935037"/>
                <a:gridCol w="936625"/>
                <a:gridCol w="936625"/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Issue A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APT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ASMG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ATU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CEPT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CITEL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RCC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Option 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Option 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Option 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Option 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Issue B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APT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ASMG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ATU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CEPT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CITEL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RCC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715963" marR="0" lvl="0" indent="-715963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49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32763" y="1511842"/>
            <a:ext cx="542925" cy="719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73821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437293" y="3092277"/>
            <a:ext cx="290782" cy="488881"/>
          </a:xfrm>
        </p:spPr>
        <p:txBody>
          <a:bodyPr/>
          <a:lstStyle/>
          <a:p>
            <a:fld id="{D8D5435F-C085-428B-9700-F74151DB030F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818604" y="0"/>
            <a:ext cx="7468711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sz="3200" dirty="0" smtClean="0">
                <a:solidFill>
                  <a:schemeClr val="bg1"/>
                </a:solidFill>
                <a:latin typeface="Arial" pitchFamily="34" charset="0"/>
              </a:rPr>
              <a:t>Agenda Item 1.2 – Regional Positions</a:t>
            </a:r>
            <a:endParaRPr lang="en-US" altLang="en-US" sz="3200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10" name="Picture 46" descr="cep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33056"/>
            <a:ext cx="7381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183" y="2132856"/>
            <a:ext cx="542925" cy="719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1"/>
          <p:cNvSpPr>
            <a:spLocks noGrp="1"/>
          </p:cNvSpPr>
          <p:nvPr>
            <p:ph/>
          </p:nvPr>
        </p:nvSpPr>
        <p:spPr>
          <a:xfrm>
            <a:off x="1547664" y="2060848"/>
            <a:ext cx="7272808" cy="3168352"/>
          </a:xfrm>
        </p:spPr>
        <p:txBody>
          <a:bodyPr/>
          <a:lstStyle/>
          <a:p>
            <a:pPr marL="0" indent="0">
              <a:buClrTx/>
              <a:buFontTx/>
              <a:buNone/>
            </a:pPr>
            <a:r>
              <a:rPr lang="en-GB" altLang="en-US" sz="1600" b="1" dirty="0" smtClean="0">
                <a:solidFill>
                  <a:srgbClr val="0070C0"/>
                </a:solidFill>
              </a:rPr>
              <a:t>RCC </a:t>
            </a:r>
            <a:r>
              <a:rPr lang="en-GB" altLang="en-US" sz="1600" b="1" dirty="0">
                <a:solidFill>
                  <a:srgbClr val="0070C0"/>
                </a:solidFill>
              </a:rPr>
              <a:t>- </a:t>
            </a:r>
            <a:r>
              <a:rPr lang="en-US" altLang="ru-RU" sz="1600" dirty="0">
                <a:solidFill>
                  <a:srgbClr val="0070C0"/>
                </a:solidFill>
              </a:rPr>
              <a:t>The protection of the ARNS applied in RCC countries under RR </a:t>
            </a:r>
            <a:r>
              <a:rPr lang="en-US" altLang="ru-RU" sz="1600" dirty="0" smtClean="0">
                <a:solidFill>
                  <a:srgbClr val="0070C0"/>
                </a:solidFill>
              </a:rPr>
              <a:t>No 5.312 </a:t>
            </a:r>
            <a:r>
              <a:rPr lang="en-US" altLang="ru-RU" sz="1600" dirty="0">
                <a:solidFill>
                  <a:srgbClr val="0070C0"/>
                </a:solidFill>
              </a:rPr>
              <a:t>shall be ensured by application of coordination procedures under RR No 9.21 for the MS in relation to the ARNS using the coordination thresholds based on the ITU-R study results taking into account the aggregate interference and based on technically reasonable methods for evaluation of compatibility</a:t>
            </a:r>
            <a:r>
              <a:rPr lang="en-US" altLang="ru-RU" sz="16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ClrTx/>
              <a:buFontTx/>
              <a:buNone/>
            </a:pPr>
            <a:endParaRPr lang="en-US" altLang="ru-RU" sz="1600" dirty="0" smtClean="0">
              <a:solidFill>
                <a:srgbClr val="0070C0"/>
              </a:solidFill>
            </a:endParaRPr>
          </a:p>
          <a:p>
            <a:pPr marL="0" indent="0">
              <a:buClrTx/>
              <a:buFontTx/>
              <a:buNone/>
            </a:pPr>
            <a:r>
              <a:rPr lang="en-GB" altLang="ru-RU" sz="1600" b="1" dirty="0" smtClean="0">
                <a:solidFill>
                  <a:srgbClr val="0070C0"/>
                </a:solidFill>
              </a:rPr>
              <a:t>CEPT - </a:t>
            </a:r>
            <a:r>
              <a:rPr lang="en-GB" altLang="ru-RU" sz="1600" dirty="0" smtClean="0">
                <a:solidFill>
                  <a:srgbClr val="0070C0"/>
                </a:solidFill>
              </a:rPr>
              <a:t>To </a:t>
            </a:r>
            <a:r>
              <a:rPr lang="en-GB" altLang="ru-RU" sz="1600" dirty="0">
                <a:solidFill>
                  <a:srgbClr val="0070C0"/>
                </a:solidFill>
              </a:rPr>
              <a:t>ensure coexistence between ARNS and MS and to avoid undue separation distances and coordination burden, CEPT supports bi- or multilateral agreements before WRC-15 based on a common coordination </a:t>
            </a:r>
            <a:r>
              <a:rPr lang="en-GB" altLang="ru-RU" sz="1600" dirty="0" smtClean="0">
                <a:solidFill>
                  <a:srgbClr val="0070C0"/>
                </a:solidFill>
              </a:rPr>
              <a:t>framework.</a:t>
            </a:r>
            <a:endParaRPr lang="ru-RU" altLang="ru-RU" sz="16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9283" y="1196752"/>
            <a:ext cx="1226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fontAlgn="t" hangingPunct="1">
              <a:buClrTx/>
            </a:pPr>
            <a:r>
              <a:rPr lang="en-GB" altLang="en-US" sz="1800" dirty="0">
                <a:solidFill>
                  <a:srgbClr val="0070C0"/>
                </a:solidFill>
                <a:latin typeface="+mn-lt"/>
                <a:cs typeface="+mn-cs"/>
              </a:rPr>
              <a:t>Issue C </a:t>
            </a:r>
          </a:p>
        </p:txBody>
      </p:sp>
    </p:spTree>
    <p:extLst>
      <p:ext uri="{BB962C8B-B14F-4D97-AF65-F5344CB8AC3E}">
        <p14:creationId xmlns:p14="http://schemas.microsoft.com/office/powerpoint/2010/main" val="216582380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818604" y="0"/>
            <a:ext cx="7468711" cy="5847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sz="3200" dirty="0" smtClean="0">
                <a:solidFill>
                  <a:schemeClr val="bg1"/>
                </a:solidFill>
                <a:latin typeface="Arial" pitchFamily="34" charset="0"/>
              </a:rPr>
              <a:t>Agenda Item 1.2 – Regional Positions</a:t>
            </a:r>
            <a:endParaRPr lang="en-US" altLang="en-US" sz="3200" dirty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7" name="Picture 43" descr="ap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66888"/>
            <a:ext cx="8636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8" descr="asm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844675"/>
            <a:ext cx="863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2" descr="atu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466850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6" descr="cept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538288"/>
            <a:ext cx="7381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5" descr="citel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412875"/>
            <a:ext cx="8763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Group 8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87563293"/>
              </p:ext>
            </p:extLst>
          </p:nvPr>
        </p:nvGraphicFramePr>
        <p:xfrm>
          <a:off x="250825" y="2276475"/>
          <a:ext cx="8642350" cy="1727200"/>
        </p:xfrm>
        <a:graphic>
          <a:graphicData uri="http://schemas.openxmlformats.org/drawingml/2006/table">
            <a:tbl>
              <a:tblPr/>
              <a:tblGrid>
                <a:gridCol w="3025775"/>
                <a:gridCol w="935038"/>
                <a:gridCol w="936625"/>
                <a:gridCol w="936625"/>
                <a:gridCol w="935037"/>
                <a:gridCol w="936625"/>
                <a:gridCol w="936625"/>
              </a:tblGrid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Issue D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APT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ASMG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ATU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CEPT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CITEL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RCC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E438A"/>
                        </a:buClr>
                        <a:buSzPct val="110000"/>
                        <a:buFont typeface="Wingdings" pitchFamily="2" charset="2"/>
                        <a:defRPr sz="28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4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99CC"/>
                        </a:buClr>
                        <a:buFont typeface="Wingdings" pitchFamily="2" charset="2"/>
                        <a:defRPr sz="2000"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Verdana" pitchFamily="34" charset="0"/>
                        <a:defRPr>
                          <a:solidFill>
                            <a:srgbClr val="5C5C5C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C5C5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49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32763" y="1511842"/>
            <a:ext cx="542925" cy="719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75821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65960" y="1628800"/>
            <a:ext cx="7773987" cy="4104679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70C0"/>
                </a:solidFill>
              </a:rPr>
              <a:t>To review and revise Resolution </a:t>
            </a:r>
            <a:r>
              <a:rPr lang="en-US" altLang="en-US" b="1" dirty="0" smtClean="0">
                <a:solidFill>
                  <a:srgbClr val="0070C0"/>
                </a:solidFill>
              </a:rPr>
              <a:t>646 (WRC-12) </a:t>
            </a:r>
            <a:r>
              <a:rPr lang="en-US" altLang="en-US" dirty="0" smtClean="0">
                <a:solidFill>
                  <a:srgbClr val="0070C0"/>
                </a:solidFill>
              </a:rPr>
              <a:t>for broadband public protection and disaster relief (PPDR), in accordance with Resolution </a:t>
            </a:r>
            <a:r>
              <a:rPr lang="en-US" altLang="en-US" b="1" dirty="0" smtClean="0">
                <a:solidFill>
                  <a:srgbClr val="0070C0"/>
                </a:solidFill>
              </a:rPr>
              <a:t>648 (WRC-12)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435F-C085-428B-9700-F74151DB030F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2690906" y="-2490"/>
            <a:ext cx="3724096" cy="64633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1pPr>
            <a:lvl2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pitchFamily="34" charset="0"/>
              </a:rPr>
              <a:t>Agenda Item 1.3</a:t>
            </a:r>
            <a:endParaRPr lang="en-US" alt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62293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Tahoma" pitchFamily="34" charset="0"/>
            <a:cs typeface="Arial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36013</TotalTime>
  <Words>1153</Words>
  <Application>Microsoft Office PowerPoint</Application>
  <PresentationFormat>On-screen Show (4:3)</PresentationFormat>
  <Paragraphs>136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Univers</vt:lpstr>
      <vt:lpstr>Zurich BT</vt:lpstr>
      <vt:lpstr>Arial</vt:lpstr>
      <vt:lpstr>Tahoma</vt:lpstr>
      <vt:lpstr>Times New Roman</vt:lpstr>
      <vt:lpstr>Verdana</vt:lpstr>
      <vt:lpstr>Wingdings</vt:lpstr>
      <vt:lpstr>ITU-e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Development Forum</dc:title>
  <dc:creator>Fabio Leite</dc:creator>
  <cp:lastModifiedBy>Huguet, Fabienne</cp:lastModifiedBy>
  <cp:revision>2567</cp:revision>
  <cp:lastPrinted>2013-10-03T13:49:35Z</cp:lastPrinted>
  <dcterms:created xsi:type="dcterms:W3CDTF">2006-05-30T12:53:59Z</dcterms:created>
  <dcterms:modified xsi:type="dcterms:W3CDTF">2015-09-02T11:29:20Z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