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17" r:id="rId2"/>
    <p:sldId id="702" r:id="rId3"/>
    <p:sldId id="703" r:id="rId4"/>
    <p:sldId id="704" r:id="rId5"/>
    <p:sldId id="705" r:id="rId6"/>
    <p:sldId id="707" r:id="rId7"/>
    <p:sldId id="708" r:id="rId8"/>
    <p:sldId id="718" r:id="rId9"/>
    <p:sldId id="709" r:id="rId10"/>
    <p:sldId id="710" r:id="rId11"/>
    <p:sldId id="711" r:id="rId12"/>
    <p:sldId id="713" r:id="rId13"/>
    <p:sldId id="714" r:id="rId14"/>
    <p:sldId id="715" r:id="rId15"/>
    <p:sldId id="716" r:id="rId16"/>
    <p:sldId id="719" r:id="rId17"/>
    <p:sldId id="717" r:id="rId18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CBC"/>
    <a:srgbClr val="FADBB8"/>
    <a:srgbClr val="F9D7B1"/>
    <a:srgbClr val="F7CB9B"/>
    <a:srgbClr val="FAE1C6"/>
    <a:srgbClr val="C2E59B"/>
    <a:srgbClr val="DFEE82"/>
    <a:srgbClr val="C4D79B"/>
    <a:srgbClr val="BCE29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7" autoAdjust="0"/>
    <p:restoredTop sz="94385" autoAdjust="0"/>
  </p:normalViewPr>
  <p:slideViewPr>
    <p:cSldViewPr>
      <p:cViewPr varScale="1">
        <p:scale>
          <a:sx n="70" d="100"/>
          <a:sy n="70" d="100"/>
        </p:scale>
        <p:origin x="1262" y="62"/>
      </p:cViewPr>
      <p:guideLst>
        <p:guide orient="horz" pos="2160"/>
        <p:guide pos="10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62" y="1080"/>
      </p:cViewPr>
      <p:guideLst>
        <p:guide orient="horz" pos="3128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F604DA00-571D-4D78-A13A-E4FF228DF6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154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4"/>
            <a:ext cx="4891088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29F3556D-1ABB-4E41-9246-D9CB2AB8E6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669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EF6BA7-C4B8-4F0E-9C70-534654021A0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5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81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876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1200"/>
              </a:spcBef>
            </a:pP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  <a:t>International</a:t>
            </a:r>
            <a:b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  <a:t>Telecommunication</a:t>
            </a:r>
            <a:b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  <a:t>Union</a:t>
            </a:r>
          </a:p>
        </p:txBody>
      </p:sp>
      <p:sp>
        <p:nvSpPr>
          <p:cNvPr id="179208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1200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altLang="en-US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9209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1200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altLang="en-US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9210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1000" b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altLang="en-US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9225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7" name="Text Box 57"/>
          <p:cNvSpPr txBox="1">
            <a:spLocks noChangeArrowheads="1"/>
          </p:cNvSpPr>
          <p:nvPr userDrawn="1"/>
        </p:nvSpPr>
        <p:spPr bwMode="auto">
          <a:xfrm>
            <a:off x="4932363" y="0"/>
            <a:ext cx="4176712" cy="836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Document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 WRC-15-IRWSP-15/14-E</a:t>
            </a:r>
            <a:endParaRPr lang="en-US" alt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1 September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2015</a:t>
            </a:r>
            <a:endParaRPr lang="en-US" alt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English only</a:t>
            </a:r>
          </a:p>
        </p:txBody>
      </p:sp>
      <p:sp>
        <p:nvSpPr>
          <p:cNvPr id="179258" name="Rectangle 58"/>
          <p:cNvSpPr>
            <a:spLocks noChangeArrowheads="1"/>
          </p:cNvSpPr>
          <p:nvPr userDrawn="1"/>
        </p:nvSpPr>
        <p:spPr bwMode="auto">
          <a:xfrm>
            <a:off x="4859338" y="873551"/>
            <a:ext cx="4284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ITU INTER-REGIONAL WORKSHOP</a:t>
            </a:r>
            <a:br>
              <a:rPr lang="en-US" altLang="en-US" dirty="0" smtClean="0"/>
            </a:br>
            <a:r>
              <a:rPr lang="en-US" altLang="en-US" dirty="0" smtClean="0"/>
              <a:t>ON WRC-15 </a:t>
            </a:r>
            <a:r>
              <a:rPr lang="en-US" altLang="en-US" dirty="0"/>
              <a:t>PREPARATION</a:t>
            </a:r>
            <a:br>
              <a:rPr lang="en-US" altLang="en-US" dirty="0"/>
            </a:br>
            <a:r>
              <a:rPr lang="en-US" altLang="en-US" dirty="0"/>
              <a:t>(Geneva, </a:t>
            </a:r>
            <a:r>
              <a:rPr lang="en-US" altLang="en-US" dirty="0" smtClean="0"/>
              <a:t>1 </a:t>
            </a:r>
            <a:r>
              <a:rPr lang="en-US" altLang="en-US" dirty="0"/>
              <a:t>– </a:t>
            </a:r>
            <a:r>
              <a:rPr lang="en-US" altLang="en-US" dirty="0" smtClean="0"/>
              <a:t>3 September 2015)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28739" t="10550" r="26375" b="1082"/>
          <a:stretch/>
        </p:blipFill>
        <p:spPr>
          <a:xfrm>
            <a:off x="-20438" y="-13712"/>
            <a:ext cx="4879775" cy="687171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1052513"/>
            <a:ext cx="7773987" cy="5192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88350" y="6548438"/>
            <a:ext cx="339725" cy="244475"/>
          </a:xfrm>
        </p:spPr>
        <p:txBody>
          <a:bodyPr/>
          <a:lstStyle>
            <a:lvl1pPr>
              <a:defRPr/>
            </a:lvl1pPr>
          </a:lstStyle>
          <a:p>
            <a:fld id="{D8D5435F-C085-428B-9700-F74151DB0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0443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5" t="15028" r="27295" b="2913"/>
          <a:stretch/>
        </p:blipFill>
        <p:spPr bwMode="auto">
          <a:xfrm>
            <a:off x="0" y="0"/>
            <a:ext cx="790222" cy="78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 descr="Watermar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2" name="Line 68"/>
          <p:cNvSpPr>
            <a:spLocks noChangeShapeType="1"/>
          </p:cNvSpPr>
          <p:nvPr userDrawn="1"/>
        </p:nvSpPr>
        <p:spPr bwMode="auto">
          <a:xfrm flipH="1">
            <a:off x="395288" y="6691313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548438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buClrTx/>
              <a:buFontTx/>
              <a:buNone/>
              <a:defRPr sz="1000" b="0">
                <a:solidFill>
                  <a:srgbClr val="0E438A"/>
                </a:solidFill>
                <a:latin typeface="Zurich BT" charset="0"/>
                <a:cs typeface="Times New Roman" pitchFamily="18" charset="0"/>
              </a:defRPr>
            </a:lvl1pPr>
          </a:lstStyle>
          <a:p>
            <a:fld id="{F63A8546-82D9-4529-96F8-9769307B426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106" name="Line 82"/>
          <p:cNvSpPr>
            <a:spLocks noChangeShapeType="1"/>
          </p:cNvSpPr>
          <p:nvPr userDrawn="1"/>
        </p:nvSpPr>
        <p:spPr bwMode="white">
          <a:xfrm>
            <a:off x="900113" y="404813"/>
            <a:ext cx="746125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pic>
        <p:nvPicPr>
          <p:cNvPr id="1107" name="Picture 83" descr="sigleITU_large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550" y="0"/>
            <a:ext cx="679450" cy="76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9" name="Rectangle 85"/>
          <p:cNvSpPr>
            <a:spLocks noChangeArrowheads="1"/>
          </p:cNvSpPr>
          <p:nvPr userDrawn="1"/>
        </p:nvSpPr>
        <p:spPr bwMode="auto">
          <a:xfrm>
            <a:off x="542925" y="6569075"/>
            <a:ext cx="5362365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Tx/>
              <a:buFontTx/>
              <a:buNone/>
            </a:pP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</a:rPr>
              <a:t>3</a:t>
            </a:r>
            <a:r>
              <a:rPr lang="en-US" altLang="en-US" sz="1000" baseline="30000" dirty="0" smtClean="0">
                <a:solidFill>
                  <a:srgbClr val="0E438A"/>
                </a:solidFill>
                <a:latin typeface="Zurich BT" charset="0"/>
              </a:rPr>
              <a:t>rd</a:t>
            </a: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</a:rPr>
              <a:t> ITU Inter-regional Workshop on WRC-15 </a:t>
            </a:r>
            <a:r>
              <a:rPr lang="en-US" altLang="en-US" sz="1000" dirty="0">
                <a:solidFill>
                  <a:srgbClr val="0E438A"/>
                </a:solidFill>
                <a:latin typeface="Zurich BT" charset="0"/>
              </a:rPr>
              <a:t>Preparation, </a:t>
            </a: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</a:rPr>
              <a:t>1-3 September 2015, </a:t>
            </a:r>
            <a:r>
              <a:rPr lang="en-US" altLang="en-US" sz="1000" dirty="0">
                <a:solidFill>
                  <a:srgbClr val="0E438A"/>
                </a:solidFill>
                <a:latin typeface="Zurich BT" charset="0"/>
              </a:rPr>
              <a:t>Geneva</a:t>
            </a:r>
          </a:p>
        </p:txBody>
      </p:sp>
      <p:sp>
        <p:nvSpPr>
          <p:cNvPr id="1110" name="Line 86"/>
          <p:cNvSpPr>
            <a:spLocks noChangeShapeType="1"/>
          </p:cNvSpPr>
          <p:nvPr userDrawn="1"/>
        </p:nvSpPr>
        <p:spPr bwMode="auto">
          <a:xfrm>
            <a:off x="0" y="836712"/>
            <a:ext cx="9144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132" name="Text Box 44"/>
          <p:cNvSpPr txBox="1">
            <a:spLocks noChangeArrowheads="1"/>
          </p:cNvSpPr>
          <p:nvPr/>
        </p:nvSpPr>
        <p:spPr bwMode="auto">
          <a:xfrm>
            <a:off x="5698906" y="4911725"/>
            <a:ext cx="26388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en-US" altLang="en-US" i="1" dirty="0">
                <a:solidFill>
                  <a:srgbClr val="072897"/>
                </a:solidFill>
                <a:latin typeface="Verdana" pitchFamily="34" charset="0"/>
                <a:cs typeface="Tahoma" pitchFamily="34" charset="0"/>
              </a:rPr>
              <a:t>Xiaoyang </a:t>
            </a:r>
            <a:r>
              <a:rPr lang="en-US" altLang="en-US" i="1" dirty="0" smtClean="0">
                <a:solidFill>
                  <a:srgbClr val="072897"/>
                </a:solidFill>
                <a:latin typeface="Verdana" pitchFamily="34" charset="0"/>
                <a:cs typeface="Tahoma" pitchFamily="34" charset="0"/>
              </a:rPr>
              <a:t>GAO</a:t>
            </a:r>
            <a:endParaRPr lang="en-US" altLang="en-US" i="1" dirty="0">
              <a:solidFill>
                <a:srgbClr val="072897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857134" name="Rectangle 4"/>
          <p:cNvSpPr>
            <a:spLocks noChangeArrowheads="1"/>
          </p:cNvSpPr>
          <p:nvPr/>
        </p:nvSpPr>
        <p:spPr bwMode="auto">
          <a:xfrm>
            <a:off x="4854575" y="2692400"/>
            <a:ext cx="42894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SzPct val="110000"/>
            </a:pPr>
            <a: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  <a:t>Panel Session 6</a:t>
            </a:r>
            <a:b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  <a:t>WRC-15 </a:t>
            </a:r>
            <a:r>
              <a:rPr lang="en-US" altLang="en-US" sz="2800" dirty="0">
                <a:solidFill>
                  <a:srgbClr val="000000"/>
                </a:solidFill>
                <a:latin typeface="Arial" pitchFamily="34" charset="0"/>
              </a:rPr>
              <a:t>Agenda items</a:t>
            </a:r>
            <a:br>
              <a:rPr lang="en-US" altLang="en-US" sz="28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Arial" pitchFamily="34" charset="0"/>
              </a:rPr>
              <a:t>1.9.2, 1.10 and </a:t>
            </a:r>
            <a: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  <a:t>9.1(9.1.1)</a:t>
            </a:r>
            <a:endParaRPr lang="en-US" altLang="en-US" sz="18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562666" y="-2490"/>
            <a:ext cx="3980578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1.10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0489" y="1124744"/>
            <a:ext cx="813690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Method B2:</a:t>
            </a:r>
            <a:r>
              <a:rPr lang="en-US" altLang="zh-CN" dirty="0" smtClean="0"/>
              <a:t> </a:t>
            </a:r>
            <a:r>
              <a:rPr lang="en-US" altLang="zh-CN" sz="2300" b="0" dirty="0"/>
              <a:t>To </a:t>
            </a:r>
            <a:r>
              <a:rPr lang="en-US" altLang="zh-CN" sz="2300" dirty="0"/>
              <a:t>allocate</a:t>
            </a:r>
            <a:r>
              <a:rPr lang="en-US" altLang="zh-CN" sz="2300" b="0" dirty="0"/>
              <a:t> the frequency bands </a:t>
            </a:r>
            <a:r>
              <a:rPr lang="en-US" altLang="zh-CN" sz="2300" dirty="0"/>
              <a:t>23.15-23.4 </a:t>
            </a:r>
            <a:r>
              <a:rPr lang="en-US" altLang="zh-CN" sz="2300" b="0" dirty="0"/>
              <a:t>GHz (</a:t>
            </a:r>
            <a:r>
              <a:rPr lang="en-US" altLang="zh-CN" sz="2300" b="0" dirty="0" smtClean="0"/>
              <a:t>space-to-Earth) and </a:t>
            </a:r>
            <a:r>
              <a:rPr lang="en-US" altLang="zh-CN" sz="2300" dirty="0"/>
              <a:t>24.25-24.5 </a:t>
            </a:r>
            <a:r>
              <a:rPr lang="en-US" altLang="zh-CN" sz="2300" b="0" dirty="0"/>
              <a:t>GHz (Earth-to-space) to the </a:t>
            </a:r>
            <a:r>
              <a:rPr lang="en-US" altLang="zh-CN" sz="2300" b="0" dirty="0" smtClean="0"/>
              <a:t>GSO MSS </a:t>
            </a:r>
            <a:r>
              <a:rPr lang="en-US" altLang="zh-CN" sz="2300" b="0" dirty="0"/>
              <a:t>on the following </a:t>
            </a:r>
            <a:r>
              <a:rPr lang="en-US" altLang="zh-CN" sz="2300" b="0" dirty="0" smtClean="0"/>
              <a:t>conditions:</a:t>
            </a:r>
          </a:p>
          <a:p>
            <a:pPr marL="177800" indent="-177800">
              <a:spcBef>
                <a:spcPts val="600"/>
              </a:spcBef>
            </a:pPr>
            <a:r>
              <a:rPr lang="en-US" altLang="zh-CN" sz="2000" b="0" dirty="0" smtClean="0"/>
              <a:t>– </a:t>
            </a:r>
            <a:r>
              <a:rPr lang="en-US" altLang="zh-CN" sz="2000" b="0" dirty="0"/>
              <a:t>Application of </a:t>
            </a:r>
            <a:r>
              <a:rPr lang="en-US" altLang="zh-CN" sz="2000" dirty="0"/>
              <a:t>pfd limits </a:t>
            </a:r>
            <a:r>
              <a:rPr lang="en-US" altLang="zh-CN" sz="2000" b="0" dirty="0" smtClean="0"/>
              <a:t>for </a:t>
            </a:r>
            <a:r>
              <a:rPr lang="en-US" altLang="zh-CN" sz="2000" b="0" dirty="0"/>
              <a:t>MSS transmitting space </a:t>
            </a:r>
            <a:r>
              <a:rPr lang="en-US" altLang="zh-CN" sz="2000" b="0" dirty="0" smtClean="0"/>
              <a:t>stations in </a:t>
            </a:r>
            <a:r>
              <a:rPr lang="en-US" altLang="zh-CN" sz="2000" b="0" dirty="0"/>
              <a:t>the frequency band 23.15-23.4 </a:t>
            </a:r>
            <a:r>
              <a:rPr lang="en-US" altLang="zh-CN" sz="2000" b="0" dirty="0" smtClean="0"/>
              <a:t>GHz</a:t>
            </a:r>
            <a:endParaRPr lang="en-US" altLang="zh-CN" sz="2000" b="0" dirty="0"/>
          </a:p>
          <a:p>
            <a:pPr marL="177800" indent="-177800">
              <a:spcBef>
                <a:spcPts val="600"/>
              </a:spcBef>
            </a:pPr>
            <a:r>
              <a:rPr lang="en-US" altLang="zh-CN" sz="2000" b="0" dirty="0"/>
              <a:t>– Application of </a:t>
            </a:r>
            <a:r>
              <a:rPr lang="en-US" altLang="zh-CN" sz="2000" dirty="0" err="1"/>
              <a:t>e.i.r.p</a:t>
            </a:r>
            <a:r>
              <a:rPr lang="en-US" altLang="zh-CN" sz="2000" dirty="0"/>
              <a:t>. density limits </a:t>
            </a:r>
            <a:r>
              <a:rPr lang="en-US" altLang="zh-CN" sz="2000" b="0" dirty="0" smtClean="0"/>
              <a:t>for </a:t>
            </a:r>
            <a:r>
              <a:rPr lang="en-US" altLang="zh-CN" sz="2000" b="0" dirty="0"/>
              <a:t>MSS </a:t>
            </a:r>
            <a:r>
              <a:rPr lang="en-US" altLang="zh-CN" sz="2000" b="0" dirty="0" smtClean="0"/>
              <a:t>space </a:t>
            </a:r>
            <a:r>
              <a:rPr lang="en-US" altLang="zh-CN" sz="2000" b="0" dirty="0"/>
              <a:t>stations in the </a:t>
            </a:r>
            <a:r>
              <a:rPr lang="en-US" altLang="zh-CN" sz="2000" b="0" dirty="0" smtClean="0"/>
              <a:t>band </a:t>
            </a:r>
            <a:r>
              <a:rPr lang="en-US" altLang="zh-CN" sz="2000" b="0" dirty="0"/>
              <a:t>23.15-23.4 GHz to protect non-GSO space station links</a:t>
            </a:r>
          </a:p>
          <a:p>
            <a:pPr marL="177800" indent="-177800">
              <a:spcBef>
                <a:spcPts val="600"/>
              </a:spcBef>
            </a:pPr>
            <a:r>
              <a:rPr lang="en-US" altLang="zh-CN" sz="2000" b="0" dirty="0"/>
              <a:t>– Coordination of MSS with ISS (space station links between non-GSO and GSO</a:t>
            </a:r>
            <a:r>
              <a:rPr lang="en-US" altLang="zh-CN" sz="2000" b="0" dirty="0" smtClean="0"/>
              <a:t>) </a:t>
            </a:r>
            <a:r>
              <a:rPr lang="en-US" altLang="zh-CN" sz="2000" b="0" dirty="0"/>
              <a:t>in accordance with RR No. </a:t>
            </a:r>
            <a:r>
              <a:rPr lang="en-US" altLang="zh-CN" sz="2000" dirty="0"/>
              <a:t>9.7 </a:t>
            </a:r>
            <a:r>
              <a:rPr lang="en-US" altLang="zh-CN" sz="2000" b="0" dirty="0"/>
              <a:t>in the </a:t>
            </a:r>
            <a:r>
              <a:rPr lang="en-US" altLang="zh-CN" sz="2000" b="0" dirty="0" smtClean="0"/>
              <a:t>frequency band </a:t>
            </a:r>
            <a:r>
              <a:rPr lang="en-US" altLang="zh-CN" sz="2000" b="0" dirty="0"/>
              <a:t>23.15-23.4 GHz (space-to-Earth</a:t>
            </a:r>
            <a:r>
              <a:rPr lang="en-US" altLang="zh-CN" sz="2000" b="0" dirty="0" smtClean="0"/>
              <a:t>)</a:t>
            </a:r>
            <a:endParaRPr lang="en-US" altLang="zh-CN" sz="2000" b="0" dirty="0"/>
          </a:p>
          <a:p>
            <a:pPr marL="177800" indent="-177800">
              <a:spcBef>
                <a:spcPts val="600"/>
              </a:spcBef>
            </a:pPr>
            <a:r>
              <a:rPr lang="en-US" altLang="zh-CN" sz="2000" b="0" dirty="0"/>
              <a:t>– Coordination of MSS transmitting earth stations with FS and MS receiving </a:t>
            </a:r>
            <a:r>
              <a:rPr lang="en-US" altLang="zh-CN" sz="2000" b="0" dirty="0" smtClean="0"/>
              <a:t>stations under </a:t>
            </a:r>
            <a:r>
              <a:rPr lang="en-US" altLang="zh-CN" sz="2000" b="0" dirty="0"/>
              <a:t>RR No. </a:t>
            </a:r>
            <a:r>
              <a:rPr lang="en-US" altLang="zh-CN" sz="2000" dirty="0"/>
              <a:t>9.17 </a:t>
            </a:r>
            <a:r>
              <a:rPr lang="en-US" altLang="zh-CN" sz="2000" b="0" dirty="0"/>
              <a:t>in the frequency band 24.25-24.5 </a:t>
            </a:r>
            <a:r>
              <a:rPr lang="en-US" altLang="zh-CN" sz="2000" b="0" dirty="0" smtClean="0"/>
              <a:t>GHz</a:t>
            </a:r>
            <a:endParaRPr lang="en-US" altLang="zh-CN" sz="2000" b="0" dirty="0"/>
          </a:p>
        </p:txBody>
      </p:sp>
    </p:spTree>
    <p:extLst>
      <p:ext uri="{BB962C8B-B14F-4D97-AF65-F5344CB8AC3E}">
        <p14:creationId xmlns:p14="http://schemas.microsoft.com/office/powerpoint/2010/main" val="2104195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562666" y="-2490"/>
            <a:ext cx="3980578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1.10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84503" y="764704"/>
            <a:ext cx="8136904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Method C1</a:t>
            </a:r>
            <a:r>
              <a:rPr lang="en-US" altLang="zh-CN" sz="2800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↓</a:t>
            </a:r>
            <a:r>
              <a:rPr lang="en-US" altLang="zh-CN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zh-CN" dirty="0" smtClean="0">
                <a:solidFill>
                  <a:srgbClr val="C00000"/>
                </a:solidFill>
              </a:rPr>
              <a:t>Option C1a:</a:t>
            </a:r>
            <a:r>
              <a:rPr lang="en-US" altLang="zh-CN" dirty="0" smtClean="0"/>
              <a:t> </a:t>
            </a:r>
            <a:r>
              <a:rPr lang="en-US" altLang="zh-CN" sz="2000" b="0" dirty="0"/>
              <a:t>To </a:t>
            </a:r>
            <a:r>
              <a:rPr lang="en-US" altLang="zh-CN" sz="2000" dirty="0"/>
              <a:t>allocate </a:t>
            </a:r>
            <a:r>
              <a:rPr lang="en-US" altLang="zh-CN" sz="2000" b="0" dirty="0"/>
              <a:t>the frequency band </a:t>
            </a:r>
            <a:r>
              <a:rPr lang="en-US" altLang="zh-CN" sz="2000" dirty="0"/>
              <a:t>24.25-24.55 </a:t>
            </a:r>
            <a:r>
              <a:rPr lang="en-US" altLang="zh-CN" sz="2000" b="0" dirty="0"/>
              <a:t>GHz for the </a:t>
            </a:r>
            <a:r>
              <a:rPr lang="en-US" altLang="zh-CN" sz="2000" b="0" dirty="0" smtClean="0"/>
              <a:t>MSS (space-to-Earth</a:t>
            </a:r>
            <a:r>
              <a:rPr lang="en-US" altLang="zh-CN" sz="2000" b="0" dirty="0"/>
              <a:t>) with the following </a:t>
            </a:r>
            <a:r>
              <a:rPr lang="en-US" altLang="zh-CN" sz="2000" b="0" dirty="0" smtClean="0"/>
              <a:t>conditions:</a:t>
            </a:r>
          </a:p>
          <a:p>
            <a:pPr marL="273050" indent="-273050" algn="just">
              <a:spcBef>
                <a:spcPts val="600"/>
              </a:spcBef>
            </a:pPr>
            <a:r>
              <a:rPr lang="en-US" altLang="zh-CN" sz="2000" b="0" dirty="0"/>
              <a:t>– MSS allocation shall be limited only to </a:t>
            </a:r>
            <a:r>
              <a:rPr lang="en-US" altLang="zh-CN" sz="2000" dirty="0"/>
              <a:t>geostationary </a:t>
            </a:r>
            <a:r>
              <a:rPr lang="en-US" altLang="zh-CN" sz="2000" dirty="0" smtClean="0"/>
              <a:t>systems</a:t>
            </a:r>
            <a:endParaRPr lang="en-US" altLang="zh-CN" sz="2000" dirty="0"/>
          </a:p>
          <a:p>
            <a:pPr marL="273050" indent="-273050" algn="just">
              <a:spcBef>
                <a:spcPts val="600"/>
              </a:spcBef>
            </a:pPr>
            <a:r>
              <a:rPr lang="en-US" altLang="zh-CN" sz="2000" b="0" dirty="0"/>
              <a:t>– Application of </a:t>
            </a:r>
            <a:r>
              <a:rPr lang="en-US" altLang="zh-CN" sz="2000" dirty="0"/>
              <a:t>pfd </a:t>
            </a:r>
            <a:r>
              <a:rPr lang="en-US" altLang="zh-CN" sz="2000" dirty="0" smtClean="0"/>
              <a:t>limits</a:t>
            </a:r>
            <a:r>
              <a:rPr lang="en-US" altLang="zh-CN" sz="2000" b="0" dirty="0" smtClean="0"/>
              <a:t> </a:t>
            </a:r>
            <a:r>
              <a:rPr lang="en-US" altLang="zh-CN" sz="2000" b="0" dirty="0"/>
              <a:t>for MSS transmitting </a:t>
            </a:r>
            <a:r>
              <a:rPr lang="en-US" altLang="zh-CN" sz="2000" b="0" dirty="0" smtClean="0"/>
              <a:t>space stations </a:t>
            </a:r>
            <a:r>
              <a:rPr lang="en-US" altLang="zh-CN" sz="2000" b="0" dirty="0"/>
              <a:t>in the frequency band 24.25-24.55 </a:t>
            </a:r>
            <a:r>
              <a:rPr lang="en-US" altLang="zh-CN" sz="2000" b="0" dirty="0" smtClean="0"/>
              <a:t>GHz</a:t>
            </a:r>
            <a:endParaRPr lang="en-US" altLang="zh-CN" sz="2000" b="0" dirty="0"/>
          </a:p>
          <a:p>
            <a:pPr marL="273050" indent="-273050" algn="just">
              <a:spcBef>
                <a:spcPts val="600"/>
              </a:spcBef>
            </a:pPr>
            <a:r>
              <a:rPr lang="en-US" altLang="zh-CN" sz="2000" b="0" dirty="0"/>
              <a:t>– Coordination of </a:t>
            </a:r>
            <a:r>
              <a:rPr lang="en-US" altLang="zh-CN" sz="2000" dirty="0"/>
              <a:t>MSS space stations </a:t>
            </a:r>
            <a:r>
              <a:rPr lang="en-US" altLang="zh-CN" sz="2000" b="0" dirty="0"/>
              <a:t>under RR No. </a:t>
            </a:r>
            <a:r>
              <a:rPr lang="en-US" altLang="zh-CN" sz="2000" dirty="0" smtClean="0"/>
              <a:t>9.7</a:t>
            </a:r>
            <a:endParaRPr lang="en-US" altLang="zh-CN" sz="2000" b="0" dirty="0"/>
          </a:p>
        </p:txBody>
      </p:sp>
      <p:sp>
        <p:nvSpPr>
          <p:cNvPr id="7" name="矩形 6"/>
          <p:cNvSpPr/>
          <p:nvPr/>
        </p:nvSpPr>
        <p:spPr>
          <a:xfrm>
            <a:off x="527404" y="3356992"/>
            <a:ext cx="813690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Method C1</a:t>
            </a:r>
            <a:r>
              <a:rPr lang="en-US" altLang="zh-CN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↓</a:t>
            </a:r>
            <a:r>
              <a:rPr lang="en-US" altLang="zh-CN" dirty="0" smtClean="0">
                <a:solidFill>
                  <a:srgbClr val="C00000"/>
                </a:solidFill>
              </a:rPr>
              <a:t> Option C1b:</a:t>
            </a:r>
            <a:r>
              <a:rPr lang="en-US" altLang="zh-CN" dirty="0" smtClean="0"/>
              <a:t> </a:t>
            </a:r>
            <a:r>
              <a:rPr lang="en-US" altLang="zh-CN" sz="2000" b="0" dirty="0"/>
              <a:t>To </a:t>
            </a:r>
            <a:r>
              <a:rPr lang="en-US" altLang="zh-CN" sz="2000" dirty="0"/>
              <a:t>allocate </a:t>
            </a:r>
            <a:r>
              <a:rPr lang="en-US" altLang="zh-CN" sz="2000" b="0" dirty="0"/>
              <a:t>the frequency band </a:t>
            </a:r>
            <a:r>
              <a:rPr lang="en-US" altLang="zh-CN" sz="2000" dirty="0" smtClean="0"/>
              <a:t>22.65-22.95 </a:t>
            </a:r>
            <a:r>
              <a:rPr lang="en-US" altLang="zh-CN" sz="2000" b="0" dirty="0"/>
              <a:t>GHz for the </a:t>
            </a:r>
            <a:r>
              <a:rPr lang="en-US" altLang="zh-CN" sz="2000" b="0" dirty="0" smtClean="0"/>
              <a:t>MSS (space-to-Earth</a:t>
            </a:r>
            <a:r>
              <a:rPr lang="en-US" altLang="zh-CN" sz="2000" b="0" dirty="0"/>
              <a:t>) with the following </a:t>
            </a:r>
            <a:r>
              <a:rPr lang="en-US" altLang="zh-CN" sz="2000" b="0" dirty="0" smtClean="0"/>
              <a:t>conditions:</a:t>
            </a:r>
          </a:p>
          <a:p>
            <a:pPr marL="273050" indent="-273050" algn="just">
              <a:spcBef>
                <a:spcPts val="600"/>
              </a:spcBef>
            </a:pPr>
            <a:r>
              <a:rPr lang="en-US" altLang="zh-CN" sz="2000" b="0" dirty="0"/>
              <a:t>– MSS allocation shall be limited only to </a:t>
            </a:r>
            <a:r>
              <a:rPr lang="en-US" altLang="zh-CN" sz="2000" dirty="0"/>
              <a:t>geostationary </a:t>
            </a:r>
            <a:r>
              <a:rPr lang="en-US" altLang="zh-CN" sz="2000" dirty="0" smtClean="0"/>
              <a:t>systems</a:t>
            </a:r>
            <a:endParaRPr lang="en-US" altLang="zh-CN" sz="2000" dirty="0"/>
          </a:p>
          <a:p>
            <a:pPr marL="273050" indent="-273050" algn="just">
              <a:spcBef>
                <a:spcPts val="600"/>
              </a:spcBef>
            </a:pPr>
            <a:r>
              <a:rPr lang="en-US" altLang="zh-CN" sz="2000" b="0" dirty="0"/>
              <a:t>– Application of </a:t>
            </a:r>
            <a:r>
              <a:rPr lang="en-US" altLang="zh-CN" sz="2000" dirty="0"/>
              <a:t>pfd </a:t>
            </a:r>
            <a:r>
              <a:rPr lang="en-US" altLang="zh-CN" sz="2000" dirty="0" smtClean="0"/>
              <a:t>limits </a:t>
            </a:r>
            <a:r>
              <a:rPr lang="en-US" altLang="zh-CN" sz="2000" b="0" dirty="0"/>
              <a:t>for transmitting </a:t>
            </a:r>
            <a:r>
              <a:rPr lang="en-US" altLang="zh-CN" sz="2000" b="0" dirty="0" smtClean="0"/>
              <a:t>space stations </a:t>
            </a:r>
            <a:r>
              <a:rPr lang="en-US" altLang="zh-CN" sz="2000" b="0" dirty="0"/>
              <a:t>in the frequency band 22.65-22.95 </a:t>
            </a:r>
            <a:r>
              <a:rPr lang="en-US" altLang="zh-CN" sz="2000" b="0" dirty="0" smtClean="0"/>
              <a:t>GHz</a:t>
            </a:r>
            <a:endParaRPr lang="en-US" altLang="zh-CN" sz="2000" b="0" dirty="0"/>
          </a:p>
          <a:p>
            <a:pPr marL="273050" indent="-273050" algn="just">
              <a:spcBef>
                <a:spcPts val="600"/>
              </a:spcBef>
            </a:pPr>
            <a:r>
              <a:rPr lang="en-US" altLang="zh-CN" sz="2000" b="0" dirty="0"/>
              <a:t>– Coordination of MSS stations with the </a:t>
            </a:r>
            <a:r>
              <a:rPr lang="en-US" altLang="zh-CN" sz="2000" dirty="0"/>
              <a:t>ISS</a:t>
            </a:r>
            <a:r>
              <a:rPr lang="en-US" altLang="zh-CN" sz="2000" b="0" dirty="0"/>
              <a:t> in accordance with RR No. </a:t>
            </a:r>
            <a:r>
              <a:rPr lang="en-US" altLang="zh-CN" sz="2000" dirty="0"/>
              <a:t>9.7 </a:t>
            </a:r>
            <a:r>
              <a:rPr lang="en-US" altLang="zh-CN" sz="2000" b="0" dirty="0"/>
              <a:t>in </a:t>
            </a:r>
            <a:r>
              <a:rPr lang="en-US" altLang="zh-CN" sz="2000" b="0" dirty="0" smtClean="0"/>
              <a:t>the frequency </a:t>
            </a:r>
            <a:r>
              <a:rPr lang="en-US" altLang="zh-CN" sz="2000" b="0" dirty="0"/>
              <a:t>band 22.65-22.95 GHz (space-to-Earth</a:t>
            </a:r>
            <a:r>
              <a:rPr lang="en-US" altLang="zh-CN" sz="2000" b="0" dirty="0" smtClean="0"/>
              <a:t>)</a:t>
            </a:r>
            <a:endParaRPr lang="en-US" altLang="zh-CN" sz="2000" b="0" dirty="0"/>
          </a:p>
          <a:p>
            <a:pPr marL="273050" indent="-273050" algn="just">
              <a:spcBef>
                <a:spcPts val="600"/>
              </a:spcBef>
            </a:pPr>
            <a:r>
              <a:rPr lang="en-US" altLang="zh-CN" sz="2000" b="0" dirty="0"/>
              <a:t>– </a:t>
            </a:r>
            <a:r>
              <a:rPr lang="en-US" altLang="zh-CN" sz="2000" dirty="0"/>
              <a:t>Constraint</a:t>
            </a:r>
            <a:r>
              <a:rPr lang="en-US" altLang="zh-CN" sz="2000" b="0" dirty="0"/>
              <a:t> on MSS (s-E) </a:t>
            </a:r>
            <a:r>
              <a:rPr lang="en-US" altLang="zh-CN" sz="2000" b="0" dirty="0" err="1"/>
              <a:t>e.i.r.p</a:t>
            </a:r>
            <a:r>
              <a:rPr lang="en-US" altLang="zh-CN" sz="2000" b="0" dirty="0"/>
              <a:t>. density to protect </a:t>
            </a:r>
            <a:r>
              <a:rPr lang="en-US" altLang="zh-CN" sz="2000" b="0" dirty="0" smtClean="0"/>
              <a:t>ISS</a:t>
            </a:r>
            <a:endParaRPr lang="en-US" altLang="zh-CN" sz="2000" b="0" dirty="0"/>
          </a:p>
        </p:txBody>
      </p:sp>
    </p:spTree>
    <p:extLst>
      <p:ext uri="{BB962C8B-B14F-4D97-AF65-F5344CB8AC3E}">
        <p14:creationId xmlns:p14="http://schemas.microsoft.com/office/powerpoint/2010/main" val="42914742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562666" y="-2490"/>
            <a:ext cx="3980578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1.10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10489" y="836712"/>
            <a:ext cx="813690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Method C2</a:t>
            </a:r>
            <a:r>
              <a:rPr lang="en-US" altLang="zh-CN" sz="2800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↑</a:t>
            </a:r>
            <a:r>
              <a:rPr lang="en-US" altLang="zh-CN" dirty="0" smtClean="0">
                <a:solidFill>
                  <a:srgbClr val="C00000"/>
                </a:solidFill>
              </a:rPr>
              <a:t> Option C2a:</a:t>
            </a:r>
            <a:r>
              <a:rPr lang="en-US" altLang="zh-CN" dirty="0" smtClean="0"/>
              <a:t> </a:t>
            </a:r>
            <a:r>
              <a:rPr lang="en-US" altLang="zh-CN" sz="2100" b="0" dirty="0"/>
              <a:t>To </a:t>
            </a:r>
            <a:r>
              <a:rPr lang="en-US" altLang="zh-CN" sz="2100" dirty="0"/>
              <a:t>allocate </a:t>
            </a:r>
            <a:r>
              <a:rPr lang="en-US" altLang="zh-CN" sz="2100" b="0" dirty="0"/>
              <a:t>the frequency band </a:t>
            </a:r>
            <a:r>
              <a:rPr lang="en-US" altLang="zh-CN" sz="2100" dirty="0" smtClean="0"/>
              <a:t>24.25-24.55 </a:t>
            </a:r>
            <a:r>
              <a:rPr lang="en-US" altLang="zh-CN" sz="2100" b="0" dirty="0"/>
              <a:t>GHz for the </a:t>
            </a:r>
            <a:r>
              <a:rPr lang="en-US" altLang="zh-CN" sz="2100" b="0" dirty="0" smtClean="0"/>
              <a:t>MSS (Earth-to-space) </a:t>
            </a:r>
            <a:r>
              <a:rPr lang="en-US" altLang="zh-CN" sz="2100" b="0" dirty="0"/>
              <a:t>with the following </a:t>
            </a:r>
            <a:r>
              <a:rPr lang="en-US" altLang="zh-CN" sz="2100" b="0" dirty="0" smtClean="0"/>
              <a:t>conditions:</a:t>
            </a:r>
          </a:p>
          <a:p>
            <a:pPr marL="273050" indent="-273050">
              <a:spcBef>
                <a:spcPts val="600"/>
              </a:spcBef>
            </a:pPr>
            <a:r>
              <a:rPr lang="en-US" altLang="zh-CN" sz="2100" b="0" dirty="0"/>
              <a:t>– MSS allocation shall be limited only to </a:t>
            </a:r>
            <a:r>
              <a:rPr lang="en-US" altLang="zh-CN" sz="2100" dirty="0"/>
              <a:t>geostationary </a:t>
            </a:r>
            <a:r>
              <a:rPr lang="en-US" altLang="zh-CN" sz="2100" dirty="0" smtClean="0"/>
              <a:t>systems</a:t>
            </a:r>
            <a:endParaRPr lang="en-US" altLang="zh-CN" sz="2100" dirty="0"/>
          </a:p>
          <a:p>
            <a:pPr marL="273050" indent="-273050">
              <a:spcBef>
                <a:spcPts val="600"/>
              </a:spcBef>
            </a:pPr>
            <a:r>
              <a:rPr lang="en-US" altLang="zh-CN" sz="2100" b="0" dirty="0"/>
              <a:t>– Coordination of </a:t>
            </a:r>
            <a:r>
              <a:rPr lang="en-US" altLang="zh-CN" sz="2100" dirty="0"/>
              <a:t>MSS space stations </a:t>
            </a:r>
            <a:r>
              <a:rPr lang="en-US" altLang="zh-CN" sz="2100" b="0" dirty="0"/>
              <a:t>under RR No. </a:t>
            </a:r>
            <a:r>
              <a:rPr lang="en-US" altLang="zh-CN" sz="2100" dirty="0" smtClean="0"/>
              <a:t>9.7</a:t>
            </a:r>
            <a:endParaRPr lang="en-US" altLang="zh-CN" sz="2100" b="0" dirty="0"/>
          </a:p>
          <a:p>
            <a:pPr marL="273050" indent="-273050">
              <a:spcBef>
                <a:spcPts val="600"/>
              </a:spcBef>
            </a:pPr>
            <a:r>
              <a:rPr lang="en-US" altLang="zh-CN" sz="2100" b="0" dirty="0"/>
              <a:t>– Apply RR No. </a:t>
            </a:r>
            <a:r>
              <a:rPr lang="en-US" altLang="zh-CN" sz="2100" dirty="0"/>
              <a:t>9.17 </a:t>
            </a:r>
            <a:r>
              <a:rPr lang="en-US" altLang="zh-CN" sz="2100" b="0" dirty="0"/>
              <a:t>to ensure protection of the terrestrial </a:t>
            </a:r>
            <a:r>
              <a:rPr lang="en-US" altLang="zh-CN" sz="2100" b="0" dirty="0" smtClean="0"/>
              <a:t>services</a:t>
            </a:r>
            <a:endParaRPr lang="en-US" altLang="zh-CN" sz="2100" b="0" dirty="0"/>
          </a:p>
        </p:txBody>
      </p:sp>
      <p:sp>
        <p:nvSpPr>
          <p:cNvPr id="8" name="矩形 7"/>
          <p:cNvSpPr/>
          <p:nvPr/>
        </p:nvSpPr>
        <p:spPr>
          <a:xfrm>
            <a:off x="510489" y="3429000"/>
            <a:ext cx="813690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Method C2</a:t>
            </a:r>
            <a:r>
              <a:rPr lang="en-US" altLang="zh-CN" sz="2800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↑</a:t>
            </a:r>
            <a:r>
              <a:rPr lang="en-US" altLang="zh-CN" dirty="0" smtClean="0">
                <a:solidFill>
                  <a:srgbClr val="C00000"/>
                </a:solidFill>
              </a:rPr>
              <a:t> Option C2b:</a:t>
            </a:r>
            <a:r>
              <a:rPr lang="en-US" altLang="zh-CN" dirty="0" smtClean="0"/>
              <a:t> </a:t>
            </a:r>
            <a:r>
              <a:rPr lang="en-US" altLang="zh-CN" sz="2100" b="0" dirty="0"/>
              <a:t>To </a:t>
            </a:r>
            <a:r>
              <a:rPr lang="en-US" altLang="zh-CN" sz="2100" dirty="0"/>
              <a:t>allocate </a:t>
            </a:r>
            <a:r>
              <a:rPr lang="en-US" altLang="zh-CN" sz="2100" b="0" dirty="0"/>
              <a:t>the frequency band </a:t>
            </a:r>
            <a:r>
              <a:rPr lang="en-US" altLang="zh-CN" sz="2100" dirty="0" smtClean="0"/>
              <a:t>25.25-25.5 </a:t>
            </a:r>
            <a:r>
              <a:rPr lang="en-US" altLang="zh-CN" sz="2100" b="0" dirty="0"/>
              <a:t>GHz for the </a:t>
            </a:r>
            <a:r>
              <a:rPr lang="en-US" altLang="zh-CN" sz="2100" b="0" dirty="0" smtClean="0"/>
              <a:t>MSS (Earth-to-space) </a:t>
            </a:r>
            <a:r>
              <a:rPr lang="en-US" altLang="zh-CN" sz="2100" b="0" dirty="0"/>
              <a:t>with the following </a:t>
            </a:r>
            <a:r>
              <a:rPr lang="en-US" altLang="zh-CN" sz="2100" b="0" dirty="0" smtClean="0"/>
              <a:t>conditions:</a:t>
            </a:r>
          </a:p>
          <a:p>
            <a:pPr marL="273050" indent="-273050">
              <a:spcBef>
                <a:spcPts val="600"/>
              </a:spcBef>
            </a:pPr>
            <a:r>
              <a:rPr lang="en-US" altLang="zh-CN" sz="2100" b="0" dirty="0"/>
              <a:t>– MSS allocation shall be limited only to </a:t>
            </a:r>
            <a:r>
              <a:rPr lang="en-US" altLang="zh-CN" sz="2100" dirty="0"/>
              <a:t>geostationary </a:t>
            </a:r>
            <a:r>
              <a:rPr lang="en-US" altLang="zh-CN" sz="2100" dirty="0" smtClean="0"/>
              <a:t>systems</a:t>
            </a:r>
            <a:endParaRPr lang="en-US" altLang="zh-CN" sz="2100" dirty="0"/>
          </a:p>
          <a:p>
            <a:pPr marL="273050" indent="-273050">
              <a:spcBef>
                <a:spcPts val="600"/>
              </a:spcBef>
            </a:pPr>
            <a:r>
              <a:rPr lang="en-US" altLang="zh-CN" sz="2100" b="0" dirty="0"/>
              <a:t>– Coordination with the </a:t>
            </a:r>
            <a:r>
              <a:rPr lang="en-US" altLang="zh-CN" sz="2100" dirty="0"/>
              <a:t>ISS</a:t>
            </a:r>
            <a:r>
              <a:rPr lang="en-US" altLang="zh-CN" sz="2100" b="0" dirty="0"/>
              <a:t> under RR No. </a:t>
            </a:r>
            <a:r>
              <a:rPr lang="en-US" altLang="zh-CN" sz="2100" dirty="0" smtClean="0"/>
              <a:t>9.7</a:t>
            </a:r>
            <a:endParaRPr lang="en-US" altLang="zh-CN" sz="2100" b="0" dirty="0"/>
          </a:p>
          <a:p>
            <a:pPr marL="273050" indent="-273050">
              <a:spcBef>
                <a:spcPts val="600"/>
              </a:spcBef>
            </a:pPr>
            <a:r>
              <a:rPr lang="en-US" altLang="zh-CN" sz="2100" b="0" dirty="0"/>
              <a:t>– Apply RR No. </a:t>
            </a:r>
            <a:r>
              <a:rPr lang="en-US" altLang="zh-CN" sz="2100" dirty="0"/>
              <a:t>9.17 </a:t>
            </a:r>
            <a:r>
              <a:rPr lang="en-US" altLang="zh-CN" sz="2100" b="0" dirty="0"/>
              <a:t>to ensure protection of the terrestrial </a:t>
            </a:r>
            <a:r>
              <a:rPr lang="en-US" altLang="zh-CN" sz="2100" b="0" dirty="0" smtClean="0"/>
              <a:t>services</a:t>
            </a:r>
            <a:endParaRPr lang="en-US" altLang="zh-CN" sz="2100" b="0" dirty="0"/>
          </a:p>
        </p:txBody>
      </p:sp>
    </p:spTree>
    <p:extLst>
      <p:ext uri="{BB962C8B-B14F-4D97-AF65-F5344CB8AC3E}">
        <p14:creationId xmlns:p14="http://schemas.microsoft.com/office/powerpoint/2010/main" val="964084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562666" y="-2490"/>
            <a:ext cx="3980578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1.10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6201" y="1026489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en-US" altLang="zh-CN" dirty="0" smtClean="0">
                <a:solidFill>
                  <a:srgbClr val="C00000"/>
                </a:solidFill>
              </a:rPr>
              <a:t>.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  <a:p>
            <a:endParaRPr lang="en-US" altLang="zh-CN" b="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31" y="2034601"/>
            <a:ext cx="1520141" cy="129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/>
        </p:nvSpPr>
        <p:spPr>
          <a:xfrm rot="5400000">
            <a:off x="707086" y="895606"/>
            <a:ext cx="800219" cy="2070096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40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PACP</a:t>
            </a:r>
            <a:endParaRPr lang="zh-CN" altLang="en-US" sz="40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73423" y="1674561"/>
            <a:ext cx="6624736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1800" b="0" dirty="0" smtClean="0"/>
              <a:t>It </a:t>
            </a:r>
            <a:r>
              <a:rPr lang="en-US" altLang="zh-CN" sz="1800" b="0" dirty="0"/>
              <a:t>would be </a:t>
            </a:r>
            <a:r>
              <a:rPr lang="en-US" altLang="zh-CN" sz="1800" dirty="0"/>
              <a:t>very difficult, if not impossible, to ensure the protection of various incumbent services </a:t>
            </a:r>
            <a:r>
              <a:rPr lang="en-US" altLang="zh-CN" sz="1800" b="0" dirty="0"/>
              <a:t>in the frequency range 22 – 26 GHz from the impact of interference from new allocation to MSS due to the mobility of MSS e</a:t>
            </a:r>
            <a:r>
              <a:rPr lang="en-US" altLang="zh-CN" sz="1800" b="0" dirty="0" smtClean="0"/>
              <a:t>arth </a:t>
            </a:r>
            <a:r>
              <a:rPr lang="en-US" altLang="zh-CN" sz="1800" b="0" dirty="0"/>
              <a:t>stations. </a:t>
            </a:r>
            <a:endParaRPr lang="en-US" altLang="zh-CN" sz="1800" b="0" dirty="0" smtClean="0"/>
          </a:p>
          <a:p>
            <a:pPr>
              <a:spcBef>
                <a:spcPts val="600"/>
              </a:spcBef>
            </a:pPr>
            <a:r>
              <a:rPr lang="en-US" altLang="zh-CN" sz="1800" b="0" dirty="0" smtClean="0"/>
              <a:t>The </a:t>
            </a:r>
            <a:r>
              <a:rPr lang="en-US" altLang="zh-CN" sz="1800" dirty="0"/>
              <a:t>spectrum requirements </a:t>
            </a:r>
            <a:r>
              <a:rPr lang="en-US" altLang="zh-CN" sz="1800" b="0" dirty="0"/>
              <a:t>for MSS in the 22-26 GHz band </a:t>
            </a:r>
            <a:r>
              <a:rPr lang="en-US" altLang="zh-CN" sz="1800" b="0" dirty="0" smtClean="0"/>
              <a:t>also </a:t>
            </a:r>
            <a:r>
              <a:rPr lang="en-US" altLang="zh-CN" sz="1800" dirty="0" smtClean="0"/>
              <a:t>need </a:t>
            </a:r>
            <a:r>
              <a:rPr lang="en-US" altLang="zh-CN" sz="1800" dirty="0"/>
              <a:t>to be further studied</a:t>
            </a:r>
            <a:r>
              <a:rPr lang="en-US" altLang="zh-CN" sz="1800" b="0" dirty="0"/>
              <a:t>. </a:t>
            </a:r>
            <a:endParaRPr lang="zh-CN" altLang="zh-CN" sz="1800" b="0" dirty="0"/>
          </a:p>
          <a:p>
            <a:pPr>
              <a:spcBef>
                <a:spcPts val="600"/>
              </a:spcBef>
            </a:pPr>
            <a:r>
              <a:rPr lang="en-US" altLang="zh-CN" dirty="0" smtClean="0"/>
              <a:t>Method </a:t>
            </a:r>
            <a:r>
              <a:rPr lang="en-US" altLang="zh-CN" dirty="0"/>
              <a:t>A</a:t>
            </a:r>
            <a:r>
              <a:rPr lang="en-US" altLang="zh-CN" sz="1800" dirty="0"/>
              <a:t> </a:t>
            </a:r>
            <a:r>
              <a:rPr lang="en-US" altLang="zh-CN" sz="1800" b="0" dirty="0" smtClean="0"/>
              <a:t>is supported.</a:t>
            </a:r>
            <a:endParaRPr lang="zh-CN" altLang="zh-CN" sz="1800" b="0" dirty="0"/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70" y="4506743"/>
            <a:ext cx="1265885" cy="53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矩形 5"/>
          <p:cNvSpPr/>
          <p:nvPr/>
        </p:nvSpPr>
        <p:spPr>
          <a:xfrm>
            <a:off x="2051720" y="4293096"/>
            <a:ext cx="561662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altLang="zh-CN" sz="3200" dirty="0" smtClean="0">
                <a:solidFill>
                  <a:srgbClr val="C00000"/>
                </a:solidFill>
              </a:rPr>
              <a:t>Position: </a:t>
            </a:r>
          </a:p>
          <a:p>
            <a:pPr>
              <a:spcBef>
                <a:spcPts val="1200"/>
              </a:spcBef>
            </a:pPr>
            <a:r>
              <a:rPr lang="en-GB" altLang="zh-CN" sz="2700" u="sng" dirty="0" smtClean="0"/>
              <a:t>NOC</a:t>
            </a:r>
            <a:endParaRPr lang="zh-CN" altLang="zh-CN" sz="2700" dirty="0"/>
          </a:p>
        </p:txBody>
      </p:sp>
    </p:spTree>
    <p:extLst>
      <p:ext uri="{BB962C8B-B14F-4D97-AF65-F5344CB8AC3E}">
        <p14:creationId xmlns:p14="http://schemas.microsoft.com/office/powerpoint/2010/main" val="2071679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562666" y="-2490"/>
            <a:ext cx="3980578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1.10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8291"/>
            <a:ext cx="1418142" cy="1418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/>
        </p:nvSpPr>
        <p:spPr>
          <a:xfrm rot="5400000">
            <a:off x="2174053" y="412017"/>
            <a:ext cx="677108" cy="2102562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32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AFCP</a:t>
            </a:r>
            <a:endParaRPr lang="zh-CN" altLang="en-U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910507" y="1841068"/>
            <a:ext cx="2699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Method A (NOC)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 rot="5400000">
            <a:off x="2539276" y="1853181"/>
            <a:ext cx="738664" cy="2611338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36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r>
              <a:rPr lang="en-US" altLang="zh-CN" sz="36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osition</a:t>
            </a:r>
            <a:endParaRPr lang="zh-CN" altLang="en-US" sz="36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907704" y="3549670"/>
            <a:ext cx="67136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Support </a:t>
            </a:r>
            <a:r>
              <a:rPr lang="en-US" altLang="zh-CN" sz="2000" dirty="0"/>
              <a:t>additional allocation of 250 MHz </a:t>
            </a:r>
            <a:r>
              <a:rPr lang="en-US" altLang="zh-CN" sz="2000" dirty="0" smtClean="0"/>
              <a:t>for </a:t>
            </a:r>
            <a:r>
              <a:rPr lang="en-US" altLang="zh-CN" sz="2000" dirty="0"/>
              <a:t>MSS in </a:t>
            </a:r>
            <a:r>
              <a:rPr lang="en-US" altLang="zh-CN" sz="2000" dirty="0" smtClean="0"/>
              <a:t>each </a:t>
            </a:r>
            <a:r>
              <a:rPr lang="en-US" altLang="zh-CN" sz="2000" dirty="0"/>
              <a:t>direction:</a:t>
            </a:r>
            <a:endParaRPr lang="zh-CN" altLang="zh-CN" sz="2000" dirty="0"/>
          </a:p>
          <a:p>
            <a:pPr>
              <a:spcBef>
                <a:spcPts val="1200"/>
              </a:spcBef>
            </a:pPr>
            <a:r>
              <a:rPr lang="en-US" altLang="zh-CN" sz="2000" b="0" dirty="0" smtClean="0"/>
              <a:t>-   space-to-Earth: 23.15-23.55 </a:t>
            </a:r>
            <a:r>
              <a:rPr lang="en-US" altLang="zh-CN" sz="2000" b="0" dirty="0"/>
              <a:t>GHz or </a:t>
            </a:r>
            <a:r>
              <a:rPr lang="en-US" altLang="zh-CN" sz="2000" b="0" dirty="0" smtClean="0"/>
              <a:t>24.25-24.55 GHz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US" altLang="zh-CN" sz="2000" b="0" dirty="0" smtClean="0"/>
              <a:t>Earth-to-space: 25.25-25.5 </a:t>
            </a:r>
            <a:r>
              <a:rPr lang="en-US" altLang="zh-CN" sz="2000" b="0" dirty="0"/>
              <a:t>GHz or 24.25-24.55 </a:t>
            </a:r>
            <a:r>
              <a:rPr lang="en-US" altLang="zh-CN" sz="2000" b="0" dirty="0" smtClean="0"/>
              <a:t>GHz</a:t>
            </a:r>
            <a:endParaRPr lang="zh-CN" altLang="zh-CN" sz="2000" b="0" dirty="0"/>
          </a:p>
        </p:txBody>
      </p:sp>
      <p:pic>
        <p:nvPicPr>
          <p:cNvPr id="10" name="Picture 2" descr="C:\Users\Administrator\AppData\Roaming\Foxmail\FoxmailTemp(1022)\rcc new(08-28-13-02-1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71" y="3284984"/>
            <a:ext cx="108651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697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562666" y="-2490"/>
            <a:ext cx="3980578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1.10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90" y="1062810"/>
            <a:ext cx="1345691" cy="1182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1714982" y="1396798"/>
            <a:ext cx="68577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dirty="0"/>
              <a:t>Method A:</a:t>
            </a:r>
          </a:p>
          <a:p>
            <a:pPr algn="just"/>
            <a:r>
              <a:rPr lang="en-US" altLang="zh-CN" sz="1760" b="0" dirty="0"/>
              <a:t>D</a:t>
            </a:r>
            <a:r>
              <a:rPr lang="en-US" altLang="zh-CN" sz="1760" b="0" dirty="0" smtClean="0"/>
              <a:t>oes </a:t>
            </a:r>
            <a:r>
              <a:rPr lang="en-US" altLang="zh-CN" sz="1760" b="0" dirty="0"/>
              <a:t>not support MSS allocations under </a:t>
            </a:r>
            <a:r>
              <a:rPr lang="en-US" altLang="zh-CN" sz="1760" b="0" dirty="0" smtClean="0"/>
              <a:t>this Agenda </a:t>
            </a:r>
            <a:r>
              <a:rPr lang="en-US" altLang="zh-CN" sz="1760" b="0" dirty="0"/>
              <a:t>Item </a:t>
            </a:r>
            <a:r>
              <a:rPr lang="en-US" altLang="zh-CN" sz="1760" b="0" dirty="0" smtClean="0"/>
              <a:t>because studies </a:t>
            </a:r>
            <a:r>
              <a:rPr lang="en-US" altLang="zh-CN" sz="1760" b="0" dirty="0"/>
              <a:t>have shown incompatibly </a:t>
            </a:r>
            <a:r>
              <a:rPr lang="en-US" altLang="zh-CN" sz="1760" b="0" dirty="0" smtClean="0"/>
              <a:t>with some </a:t>
            </a:r>
            <a:r>
              <a:rPr lang="en-US" altLang="zh-CN" sz="1760" b="0" dirty="0"/>
              <a:t>existing services in certain cases (e.g. in the frequency bands </a:t>
            </a:r>
            <a:r>
              <a:rPr lang="en-US" altLang="zh-CN" sz="1760" b="0" dirty="0" smtClean="0"/>
              <a:t>22.65-22.95 </a:t>
            </a:r>
            <a:r>
              <a:rPr lang="en-US" altLang="zh-CN" sz="1760" b="0" dirty="0"/>
              <a:t>GHz, 23.15-23.4 GHz, 25.25-25.5 GHz) while they have not </a:t>
            </a:r>
            <a:r>
              <a:rPr lang="en-US" altLang="zh-CN" sz="1760" b="0" dirty="0" smtClean="0"/>
              <a:t>been completed </a:t>
            </a:r>
            <a:r>
              <a:rPr lang="en-US" altLang="zh-CN" sz="1760" b="0" dirty="0"/>
              <a:t>in other cases (e.g. in the frequency band 24.25-24.55 GHz).</a:t>
            </a:r>
            <a:endParaRPr lang="zh-CN" altLang="en-US" sz="176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43472" y="3706987"/>
            <a:ext cx="96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IAP:</a:t>
            </a:r>
            <a:endParaRPr lang="en-US" altLang="zh-CN" sz="2800" dirty="0">
              <a:solidFill>
                <a:srgbClr val="C00000"/>
              </a:solidFill>
            </a:endParaRPr>
          </a:p>
        </p:txBody>
      </p:sp>
      <p:pic>
        <p:nvPicPr>
          <p:cNvPr id="22" name="Picture 2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73" y="3284984"/>
            <a:ext cx="1224136" cy="1130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 rot="5400000">
            <a:off x="3353532" y="-884692"/>
            <a:ext cx="615553" cy="4227289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28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Preliminary Position:</a:t>
            </a:r>
            <a:endParaRPr lang="zh-CN" altLang="en-US" sz="2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43472" y="4274552"/>
            <a:ext cx="3308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Method A (NOC)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98717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562666" y="-2490"/>
            <a:ext cx="3980578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1.10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4504" y="836712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en-US" altLang="zh-CN" dirty="0" smtClean="0">
                <a:solidFill>
                  <a:srgbClr val="C00000"/>
                </a:solidFill>
              </a:rPr>
              <a:t>. Matrix of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</p:txBody>
      </p:sp>
      <p:pic>
        <p:nvPicPr>
          <p:cNvPr id="14" name="Picture 4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51019"/>
            <a:ext cx="732578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D:\01 CHINASATCOM\06_ITU\WRC\WRC-2015\Inter-Regional Workshop 3\BR Template\cep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464" y="1500997"/>
            <a:ext cx="665608" cy="66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D:\01 CHINASATCOM\06_ITU\WRC\WRC-2015\Inter-Regional Workshop 3\BR Template\asm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6" y="1581338"/>
            <a:ext cx="9525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" descr="D:\01 CHINASATCOM\06_ITU\WRC\WRC-2015\Inter-Regional Workshop 3\BR Template\at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66155"/>
            <a:ext cx="634890" cy="63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50" y="1477114"/>
            <a:ext cx="732284" cy="67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563270"/>
              </p:ext>
            </p:extLst>
          </p:nvPr>
        </p:nvGraphicFramePr>
        <p:xfrm>
          <a:off x="484507" y="2276873"/>
          <a:ext cx="8136899" cy="3144701"/>
        </p:xfrm>
        <a:graphic>
          <a:graphicData uri="http://schemas.openxmlformats.org/drawingml/2006/table">
            <a:tbl>
              <a:tblPr/>
              <a:tblGrid>
                <a:gridCol w="1082432"/>
                <a:gridCol w="1007781"/>
                <a:gridCol w="917160"/>
                <a:gridCol w="936104"/>
                <a:gridCol w="936104"/>
                <a:gridCol w="1080120"/>
                <a:gridCol w="864096"/>
                <a:gridCol w="1313102"/>
              </a:tblGrid>
              <a:tr h="54694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Method</a:t>
                      </a:r>
                    </a:p>
                  </a:txBody>
                  <a:tcPr marL="6685" marR="6685" marT="668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APT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(PACP) 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ASMG</a:t>
                      </a:r>
                    </a:p>
                    <a:p>
                      <a:pPr algn="ctr" rtl="0" fontAlgn="ctr"/>
                      <a:r>
                        <a:rPr lang="en-US" sz="105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(Position)</a:t>
                      </a:r>
                      <a:endParaRPr lang="en-US" sz="105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ATU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(AFCP)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CEPT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(Pre. Position)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CITEL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(IAP)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RCC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(Position)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2815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A</a:t>
                      </a:r>
                    </a:p>
                  </a:txBody>
                  <a:tcPr marL="6685" marR="6685" marT="668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NOC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1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NOC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NOC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1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NOC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1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NOC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1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2815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B1</a:t>
                      </a:r>
                    </a:p>
                  </a:txBody>
                  <a:tcPr marL="6685" marR="6685" marT="668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1928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B2</a:t>
                      </a:r>
                    </a:p>
                  </a:txBody>
                  <a:tcPr marL="6685" marR="6685" marT="668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3770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C1</a:t>
                      </a:r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↓</a:t>
                      </a:r>
                    </a:p>
                  </a:txBody>
                  <a:tcPr marL="6685" marR="6685" marT="668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Option C1a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24.25-24.55 </a:t>
                      </a:r>
                      <a:r>
                        <a:rPr lang="en-US" sz="11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or </a:t>
                      </a:r>
                      <a:r>
                        <a:rPr lang="en-US" sz="14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23.15-23.55 </a:t>
                      </a:r>
                      <a:r>
                        <a:rPr lang="en-US" sz="11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GHz</a:t>
                      </a:r>
                      <a:endParaRPr lang="en-US" sz="1100" b="1" i="0" u="none" strike="noStrike" dirty="0">
                        <a:solidFill>
                          <a:srgbClr val="0F243E"/>
                        </a:solidFill>
                        <a:effectLst/>
                        <a:latin typeface="Arial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59B"/>
                    </a:solidFill>
                  </a:tcPr>
                </a:tc>
              </a:tr>
              <a:tr h="328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Option C1b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2815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C2</a:t>
                      </a:r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↑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Arial Unicode MS"/>
                      </a:endParaRPr>
                    </a:p>
                  </a:txBody>
                  <a:tcPr marL="6685" marR="6685" marT="668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Option C2a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24.25-24.55</a:t>
                      </a:r>
                      <a:r>
                        <a:rPr lang="en-US" sz="1200" b="1" i="0" u="none" strike="noStrike" baseline="0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 or</a:t>
                      </a:r>
                      <a:endParaRPr lang="en-US" sz="1200" b="1" i="0" u="none" strike="noStrike" dirty="0" smtClean="0">
                        <a:solidFill>
                          <a:srgbClr val="0F243E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25.25-25.50 </a:t>
                      </a:r>
                      <a:r>
                        <a:rPr lang="en-US" sz="12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GHz</a:t>
                      </a:r>
                      <a:endParaRPr lang="en-US" sz="1200" b="1" i="0" u="none" strike="noStrike" dirty="0">
                        <a:solidFill>
                          <a:srgbClr val="0F243E"/>
                        </a:solidFill>
                        <a:effectLst/>
                        <a:latin typeface="Arial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59B"/>
                    </a:solidFill>
                  </a:tcPr>
                </a:tc>
              </a:tr>
              <a:tr h="328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Option C2b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12" name="矩形 11"/>
          <p:cNvSpPr/>
          <p:nvPr/>
        </p:nvSpPr>
        <p:spPr>
          <a:xfrm>
            <a:off x="484503" y="5661248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accent6">
                    <a:lumMod val="50000"/>
                  </a:schemeClr>
                </a:solidFill>
              </a:rPr>
              <a:t>It is assumed that </a:t>
            </a:r>
            <a:r>
              <a:rPr lang="en-US" altLang="zh-CN" sz="1600" dirty="0" smtClean="0">
                <a:solidFill>
                  <a:schemeClr val="accent6">
                    <a:lumMod val="50000"/>
                  </a:schemeClr>
                </a:solidFill>
              </a:rPr>
              <a:t>SUP </a:t>
            </a:r>
            <a:r>
              <a:rPr lang="en-US" altLang="zh-CN" sz="1600" dirty="0">
                <a:solidFill>
                  <a:schemeClr val="accent6">
                    <a:lumMod val="50000"/>
                  </a:schemeClr>
                </a:solidFill>
              </a:rPr>
              <a:t>of Res. </a:t>
            </a:r>
            <a:r>
              <a:rPr lang="en-US" altLang="zh-CN" sz="1600" dirty="0" smtClean="0">
                <a:solidFill>
                  <a:schemeClr val="accent6">
                    <a:lumMod val="50000"/>
                  </a:schemeClr>
                </a:solidFill>
              </a:rPr>
              <a:t>234 </a:t>
            </a:r>
            <a:r>
              <a:rPr lang="en-US" altLang="zh-CN" sz="1600" dirty="0">
                <a:solidFill>
                  <a:schemeClr val="accent6">
                    <a:lumMod val="50000"/>
                  </a:schemeClr>
                </a:solidFill>
              </a:rPr>
              <a:t>(WRC-12) is agreed by all Regional Groups </a:t>
            </a:r>
            <a:endParaRPr lang="zh-CN" alt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500997"/>
            <a:ext cx="549275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4105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88350" y="6525344"/>
            <a:ext cx="339725" cy="244475"/>
          </a:xfrm>
        </p:spPr>
        <p:txBody>
          <a:bodyPr/>
          <a:lstStyle/>
          <a:p>
            <a:fld id="{3CF3DC0B-3014-4BF8-A8BA-B509CDC742C5}" type="slidenum">
              <a:rPr lang="en-US" altLang="en-US"/>
              <a:pPr/>
              <a:t>17</a:t>
            </a:fld>
            <a:endParaRPr lang="en-US" altLang="en-US" dirty="0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1395681" y="-2490"/>
            <a:ext cx="6314549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9.1, issue 9.1.1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22894" y="907102"/>
            <a:ext cx="8035318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rgbClr val="C00000"/>
                </a:solidFill>
              </a:rPr>
              <a:t>All Regional </a:t>
            </a:r>
            <a:r>
              <a:rPr lang="en-US" altLang="zh-CN" sz="2800" dirty="0">
                <a:solidFill>
                  <a:srgbClr val="C00000"/>
                </a:solidFill>
              </a:rPr>
              <a:t>G</a:t>
            </a:r>
            <a:r>
              <a:rPr lang="en-US" altLang="zh-CN" sz="2800" dirty="0" smtClean="0">
                <a:solidFill>
                  <a:srgbClr val="C00000"/>
                </a:solidFill>
              </a:rPr>
              <a:t>roups support</a:t>
            </a:r>
            <a:r>
              <a:rPr lang="en-US" altLang="zh-CN" sz="2800" b="0" dirty="0" smtClean="0">
                <a:solidFill>
                  <a:srgbClr val="C00000"/>
                </a:solidFill>
              </a:rPr>
              <a:t>: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en-US" altLang="zh-CN" sz="2200" b="0" dirty="0" smtClean="0"/>
              <a:t>Regulatory and procedural considerations in the CPM Report to WRC-15 to </a:t>
            </a:r>
            <a:r>
              <a:rPr lang="en-US" altLang="zh-CN" sz="2200" b="0" dirty="0"/>
              <a:t>protect the MSS systems in the 406-406.1 </a:t>
            </a:r>
            <a:r>
              <a:rPr lang="en-US" altLang="zh-CN" sz="2200" b="0" dirty="0" smtClean="0"/>
              <a:t>MHz band;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en-US" altLang="zh-CN" sz="2200" b="0" dirty="0" smtClean="0"/>
              <a:t>Modification to Resolution </a:t>
            </a:r>
            <a:r>
              <a:rPr lang="en-US" altLang="zh-CN" sz="2200" dirty="0"/>
              <a:t>205 (Rev.WRC-12) </a:t>
            </a:r>
            <a:r>
              <a:rPr lang="en-US" altLang="zh-CN" sz="2200" b="0" dirty="0" smtClean="0"/>
              <a:t>with </a:t>
            </a:r>
            <a:r>
              <a:rPr lang="en-US" altLang="zh-CN" sz="2200" b="0" dirty="0"/>
              <a:t>a view of having an adequate protection of the MSS in the frequency band 406-406.1 MHz in order to detect and successfully process 406 MHz distress signals, taking into account the current and future deployment of services in</a:t>
            </a:r>
          </a:p>
          <a:p>
            <a:pPr marL="450850" algn="just"/>
            <a:r>
              <a:rPr lang="en-US" altLang="zh-CN" sz="2200" b="0" dirty="0"/>
              <a:t>adjacent frequency bands.</a:t>
            </a:r>
          </a:p>
          <a:p>
            <a:endParaRPr lang="en-US" altLang="zh-CN" b="0" dirty="0" smtClean="0"/>
          </a:p>
          <a:p>
            <a:pPr marL="457200" indent="-457200">
              <a:buAutoNum type="arabicPeriod"/>
            </a:pPr>
            <a:endParaRPr lang="en-US" altLang="zh-CN" b="0" dirty="0" smtClean="0"/>
          </a:p>
          <a:p>
            <a:pPr marL="457200" lvl="0" indent="-457200" algn="just">
              <a:spcBef>
                <a:spcPts val="600"/>
              </a:spcBef>
              <a:buAutoNum type="arabicPeriod"/>
            </a:pPr>
            <a:endParaRPr lang="en-US" altLang="zh-CN" b="0" dirty="0"/>
          </a:p>
        </p:txBody>
      </p:sp>
      <p:pic>
        <p:nvPicPr>
          <p:cNvPr id="15" name="Picture 4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5" y="5083692"/>
            <a:ext cx="980684" cy="8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D:\01 CHINASATCOM\06_ITU\WRC\WRC-2015\Inter-Regional Workshop 3\BR Template\cep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480" y="5072954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D:\01 CHINASATCOM\06_ITU\WRC\WRC-2015\Inter-Regional Workshop 3\BR Template\asm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168" y="5258253"/>
            <a:ext cx="1242596" cy="55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7" descr="D:\01 CHINASATCOM\06_ITU\WRC\WRC-2015\Inter-Regional Workshop 3\BR Template\at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051" y="5072954"/>
            <a:ext cx="848245" cy="84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624" y="5077516"/>
            <a:ext cx="961902" cy="888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230" y="5077516"/>
            <a:ext cx="663169" cy="87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725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1934292" y="-2490"/>
            <a:ext cx="5237331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Mobile-satellite service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4498" y="1052736"/>
            <a:ext cx="81369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altLang="zh-CN" sz="2300" dirty="0" smtClean="0"/>
              <a:t>A.I. 1.9.2:	 </a:t>
            </a:r>
            <a:r>
              <a:rPr lang="en-US" altLang="zh-CN" sz="2300" b="0" dirty="0" smtClean="0"/>
              <a:t>the </a:t>
            </a:r>
            <a:r>
              <a:rPr lang="en-US" altLang="zh-CN" sz="2300" b="0" dirty="0"/>
              <a:t>possibility of </a:t>
            </a:r>
            <a:r>
              <a:rPr lang="en-US" altLang="zh-CN" sz="2300" b="0" dirty="0" smtClean="0"/>
              <a:t>allocating</a:t>
            </a:r>
            <a:r>
              <a:rPr lang="en-US" altLang="zh-CN" sz="2300" b="0" dirty="0"/>
              <a:t> </a:t>
            </a:r>
            <a:r>
              <a:rPr lang="en-US" altLang="zh-CN" sz="2300" b="0" dirty="0" smtClean="0"/>
              <a:t>the bands</a:t>
            </a:r>
            <a:br>
              <a:rPr lang="en-US" altLang="zh-CN" sz="2300" b="0" dirty="0" smtClean="0"/>
            </a:br>
            <a:r>
              <a:rPr lang="en-US" altLang="zh-CN" sz="2300" b="0" dirty="0" smtClean="0"/>
              <a:t>7 </a:t>
            </a:r>
            <a:r>
              <a:rPr lang="en-US" altLang="zh-CN" sz="2300" b="0" dirty="0"/>
              <a:t>375-7 750 MHz and 8 025-8 400 MHz to the maritime-mobile satellite </a:t>
            </a:r>
            <a:r>
              <a:rPr lang="en-US" altLang="zh-CN" sz="2300" b="0" dirty="0" smtClean="0"/>
              <a:t>service, together with </a:t>
            </a:r>
            <a:r>
              <a:rPr lang="en-US" altLang="zh-CN" sz="2300" b="0" dirty="0"/>
              <a:t>additional regulatory </a:t>
            </a:r>
            <a:r>
              <a:rPr lang="en-US" altLang="zh-CN" sz="2300" b="0" dirty="0" smtClean="0"/>
              <a:t>measures</a:t>
            </a:r>
            <a:endParaRPr lang="zh-CN" altLang="zh-CN" sz="2300" dirty="0"/>
          </a:p>
          <a:p>
            <a:pPr marL="358775" indent="-358775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zh-CN" sz="2300" dirty="0"/>
              <a:t>A.I. 1.10: </a:t>
            </a:r>
            <a:r>
              <a:rPr lang="en-US" altLang="zh-CN" sz="2300" b="0" dirty="0" smtClean="0"/>
              <a:t>spectrum requirements and possible </a:t>
            </a:r>
            <a:r>
              <a:rPr lang="en-US" altLang="zh-CN" sz="2300" b="0" dirty="0"/>
              <a:t>additional spectrum allocations for the mobile-satellite service within the frequency range from 22 GHz to 26 </a:t>
            </a:r>
            <a:r>
              <a:rPr lang="en-US" altLang="zh-CN" sz="2300" b="0" dirty="0" smtClean="0"/>
              <a:t>GHz</a:t>
            </a:r>
            <a:endParaRPr lang="zh-CN" altLang="zh-CN" sz="2300" dirty="0"/>
          </a:p>
          <a:p>
            <a:pPr marL="358775" lvl="0" indent="-358775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zh-CN" sz="2300" dirty="0"/>
              <a:t>A.I.</a:t>
            </a:r>
            <a:r>
              <a:rPr lang="en-US" altLang="zh-CN" sz="2300" dirty="0" smtClean="0"/>
              <a:t> 9.1, issue 9.1.1</a:t>
            </a:r>
            <a:r>
              <a:rPr lang="en-US" altLang="zh-CN" sz="2000" dirty="0" smtClean="0"/>
              <a:t> – Res. 205 (Rev.WRC-12)</a:t>
            </a:r>
            <a:r>
              <a:rPr lang="en-US" altLang="zh-CN" sz="2300" dirty="0" smtClean="0"/>
              <a:t>: </a:t>
            </a:r>
            <a:r>
              <a:rPr lang="en-US" altLang="zh-CN" sz="2300" b="0" dirty="0" smtClean="0"/>
              <a:t>Protection </a:t>
            </a:r>
            <a:r>
              <a:rPr lang="en-US" altLang="zh-CN" sz="2300" b="0" dirty="0"/>
              <a:t>of the systems operating in the mobile-satellite service in the band </a:t>
            </a:r>
            <a:r>
              <a:rPr lang="en-US" altLang="zh-CN" sz="2300" b="0" dirty="0" smtClean="0"/>
              <a:t>406-406.1MHz</a:t>
            </a:r>
            <a:endParaRPr lang="zh-CN" altLang="zh-CN" sz="23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6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1.9.2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504" y="764704"/>
            <a:ext cx="8784976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lvl="0" indent="-450850">
              <a:spcBef>
                <a:spcPts val="1800"/>
              </a:spcBef>
              <a:spcAft>
                <a:spcPts val="600"/>
              </a:spcAft>
            </a:pPr>
            <a:r>
              <a:rPr lang="en-US" altLang="zh-CN" dirty="0" smtClean="0">
                <a:solidFill>
                  <a:srgbClr val="C00000"/>
                </a:solidFill>
              </a:rPr>
              <a:t>1.  CPM Methods and Regulatory &amp; Procedural  Considerations to </a:t>
            </a:r>
            <a:r>
              <a:rPr lang="en-US" altLang="zh-CN" dirty="0">
                <a:solidFill>
                  <a:srgbClr val="C00000"/>
                </a:solidFill>
              </a:rPr>
              <a:t>satisfy the agenda item:</a:t>
            </a:r>
            <a:endParaRPr lang="zh-CN" altLang="zh-CN" dirty="0">
              <a:solidFill>
                <a:srgbClr val="C00000"/>
              </a:solidFill>
            </a:endParaRPr>
          </a:p>
          <a:p>
            <a:pPr marL="457200" lvl="0" indent="-457200" algn="just">
              <a:spcBef>
                <a:spcPts val="0"/>
              </a:spcBef>
              <a:buAutoNum type="alphaLcParenR"/>
            </a:pPr>
            <a:r>
              <a:rPr lang="en-US" altLang="zh-CN" sz="2200" b="0" dirty="0" smtClean="0"/>
              <a:t>Only possibilities </a:t>
            </a:r>
            <a:r>
              <a:rPr lang="en-US" altLang="zh-CN" sz="2200" b="0" dirty="0"/>
              <a:t>for </a:t>
            </a:r>
            <a:r>
              <a:rPr lang="en-US" altLang="zh-CN" sz="2200" dirty="0"/>
              <a:t>GSO </a:t>
            </a:r>
            <a:r>
              <a:rPr lang="en-US" altLang="zh-CN" sz="2200" dirty="0" smtClean="0"/>
              <a:t>satellite </a:t>
            </a:r>
            <a:r>
              <a:rPr lang="en-US" altLang="zh-CN" sz="2200" dirty="0"/>
              <a:t>networks </a:t>
            </a:r>
            <a:r>
              <a:rPr lang="en-US" altLang="zh-CN" sz="2200" b="0" dirty="0"/>
              <a:t>for the primary </a:t>
            </a:r>
            <a:r>
              <a:rPr lang="en-US" altLang="zh-CN" sz="2200" b="0" dirty="0" smtClean="0"/>
              <a:t>MMSS </a:t>
            </a:r>
            <a:r>
              <a:rPr lang="en-US" altLang="zh-CN" sz="2200" b="0" dirty="0"/>
              <a:t>allocation </a:t>
            </a:r>
            <a:r>
              <a:rPr lang="en-US" altLang="zh-CN" sz="2200" b="0" dirty="0" smtClean="0"/>
              <a:t>are </a:t>
            </a:r>
            <a:r>
              <a:rPr lang="en-US" altLang="zh-CN" sz="2200" b="0" dirty="0"/>
              <a:t>analyzed</a:t>
            </a:r>
            <a:r>
              <a:rPr lang="en-US" altLang="zh-CN" sz="2200" b="0" dirty="0" smtClean="0"/>
              <a:t>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AutoNum type="alphaLcParenR"/>
            </a:pPr>
            <a:r>
              <a:rPr lang="en-US" altLang="zh-CN" sz="2200" dirty="0"/>
              <a:t>3</a:t>
            </a:r>
            <a:r>
              <a:rPr lang="en-US" altLang="zh-CN" sz="2200" b="0" dirty="0"/>
              <a:t> </a:t>
            </a:r>
            <a:r>
              <a:rPr lang="en-US" altLang="zh-CN" sz="2200" dirty="0"/>
              <a:t>Methods</a:t>
            </a:r>
            <a:r>
              <a:rPr lang="en-US" altLang="zh-CN" sz="2200" b="0" dirty="0"/>
              <a:t> are proposed:</a:t>
            </a:r>
          </a:p>
          <a:p>
            <a:pPr marL="1885950" indent="-1435100">
              <a:spcBef>
                <a:spcPts val="600"/>
              </a:spcBef>
            </a:pPr>
            <a:r>
              <a:rPr lang="en-US" altLang="zh-CN" sz="2000" dirty="0">
                <a:solidFill>
                  <a:srgbClr val="C00000"/>
                </a:solidFill>
              </a:rPr>
              <a:t>Method </a:t>
            </a:r>
            <a:r>
              <a:rPr lang="en-US" altLang="zh-CN" sz="2000" dirty="0" smtClean="0">
                <a:solidFill>
                  <a:srgbClr val="C00000"/>
                </a:solidFill>
              </a:rPr>
              <a:t>A:</a:t>
            </a:r>
            <a:r>
              <a:rPr lang="en-US" altLang="zh-CN" sz="2000" dirty="0">
                <a:solidFill>
                  <a:srgbClr val="C00000"/>
                </a:solidFill>
              </a:rPr>
              <a:t> </a:t>
            </a:r>
            <a:r>
              <a:rPr lang="en-US" altLang="zh-CN" sz="1900" dirty="0" smtClean="0"/>
              <a:t>No change: no allocation </a:t>
            </a:r>
            <a:r>
              <a:rPr lang="en-US" altLang="zh-CN" sz="1900" b="0" dirty="0"/>
              <a:t>to the MMSS in the </a:t>
            </a:r>
            <a:r>
              <a:rPr lang="en-US" altLang="zh-CN" sz="1900" b="0" dirty="0" smtClean="0"/>
              <a:t>7/8 GHz band</a:t>
            </a:r>
          </a:p>
          <a:p>
            <a:pPr marL="1793875" indent="-1343025">
              <a:spcBef>
                <a:spcPts val="600"/>
              </a:spcBef>
            </a:pPr>
            <a:r>
              <a:rPr lang="en-US" altLang="zh-CN" sz="2000" dirty="0">
                <a:solidFill>
                  <a:srgbClr val="C00000"/>
                </a:solidFill>
              </a:rPr>
              <a:t>Method </a:t>
            </a:r>
            <a:r>
              <a:rPr lang="en-US" altLang="zh-CN" sz="2000" dirty="0" smtClean="0">
                <a:solidFill>
                  <a:srgbClr val="C00000"/>
                </a:solidFill>
              </a:rPr>
              <a:t>B:</a:t>
            </a:r>
            <a:r>
              <a:rPr lang="en-US" altLang="zh-CN" sz="2000" dirty="0">
                <a:solidFill>
                  <a:srgbClr val="C00000"/>
                </a:solidFill>
              </a:rPr>
              <a:t> </a:t>
            </a:r>
            <a:r>
              <a:rPr lang="en-US" altLang="zh-CN" sz="1900" dirty="0"/>
              <a:t>Allocation of the bands 7 375-7 750 MHz (s-E) &amp;</a:t>
            </a:r>
            <a:br>
              <a:rPr lang="en-US" altLang="zh-CN" sz="1900" dirty="0"/>
            </a:br>
            <a:r>
              <a:rPr lang="en-US" altLang="zh-CN" sz="1900" dirty="0" smtClean="0"/>
              <a:t> 8 </a:t>
            </a:r>
            <a:r>
              <a:rPr lang="en-US" altLang="zh-CN" sz="1900" dirty="0"/>
              <a:t>025-8 400 MHz (</a:t>
            </a:r>
            <a:r>
              <a:rPr lang="en-US" altLang="zh-CN" sz="1900" dirty="0" smtClean="0"/>
              <a:t>E-s)</a:t>
            </a:r>
            <a:r>
              <a:rPr lang="en-US" altLang="zh-CN" sz="1900" b="0" dirty="0"/>
              <a:t> to </a:t>
            </a:r>
            <a:r>
              <a:rPr lang="en-US" altLang="zh-CN" sz="1900" b="0" dirty="0" smtClean="0"/>
              <a:t>GSO MMSS:</a:t>
            </a:r>
          </a:p>
          <a:p>
            <a:pPr marL="717550" lvl="0" indent="-266700">
              <a:spcBef>
                <a:spcPts val="1200"/>
              </a:spcBef>
            </a:pPr>
            <a:r>
              <a:rPr lang="en-US" altLang="zh-CN" sz="1900" b="0" dirty="0" smtClean="0"/>
              <a:t>-  Apply existing pfd limits in RR Art. </a:t>
            </a:r>
            <a:r>
              <a:rPr lang="en-US" altLang="zh-CN" sz="1900" dirty="0" smtClean="0"/>
              <a:t>21</a:t>
            </a:r>
            <a:r>
              <a:rPr lang="en-US" altLang="zh-CN" sz="1900" b="0" dirty="0" smtClean="0"/>
              <a:t> Table </a:t>
            </a:r>
            <a:r>
              <a:rPr lang="en-US" altLang="zh-CN" sz="1900" dirty="0" smtClean="0"/>
              <a:t>21-4</a:t>
            </a:r>
            <a:r>
              <a:rPr lang="en-US" altLang="zh-CN" sz="1900" b="0" dirty="0" smtClean="0"/>
              <a:t> for the 7 375-7 750 MHz band in MMSS downlink</a:t>
            </a:r>
            <a:endParaRPr lang="zh-CN" altLang="zh-CN" sz="1900" b="0" dirty="0" smtClean="0"/>
          </a:p>
          <a:p>
            <a:pPr marL="2066925" lvl="0" indent="-1616075">
              <a:spcBef>
                <a:spcPts val="0"/>
              </a:spcBef>
            </a:pPr>
            <a:r>
              <a:rPr lang="en-US" altLang="zh-CN" sz="1900" b="0" dirty="0" smtClean="0"/>
              <a:t>-  Coordination </a:t>
            </a:r>
            <a:r>
              <a:rPr lang="en-US" altLang="zh-CN" sz="1900" b="0" dirty="0"/>
              <a:t>under RR Nos. </a:t>
            </a:r>
            <a:r>
              <a:rPr lang="en-US" altLang="zh-CN" sz="1900" dirty="0" smtClean="0"/>
              <a:t>9.7</a:t>
            </a:r>
            <a:r>
              <a:rPr lang="en-US" altLang="zh-CN" sz="1900" b="0" dirty="0" smtClean="0"/>
              <a:t> and </a:t>
            </a:r>
            <a:r>
              <a:rPr lang="en-US" altLang="zh-CN" sz="1900" dirty="0" smtClean="0"/>
              <a:t>9.21</a:t>
            </a:r>
            <a:r>
              <a:rPr lang="en-US" altLang="zh-CN" sz="1900" b="0" dirty="0" smtClean="0"/>
              <a:t> for </a:t>
            </a:r>
            <a:r>
              <a:rPr lang="en-US" altLang="zh-CN" sz="1900" b="0" dirty="0"/>
              <a:t>MMSS satellite </a:t>
            </a:r>
            <a:r>
              <a:rPr lang="en-US" altLang="zh-CN" sz="1900" b="0" dirty="0" smtClean="0"/>
              <a:t>networks</a:t>
            </a:r>
            <a:endParaRPr lang="zh-CN" altLang="zh-CN" sz="1900" b="0" dirty="0" smtClean="0"/>
          </a:p>
          <a:p>
            <a:pPr marL="1793875" indent="-1343025">
              <a:spcBef>
                <a:spcPts val="1200"/>
              </a:spcBef>
            </a:pPr>
            <a:r>
              <a:rPr lang="en-US" altLang="zh-CN" sz="2000" dirty="0" smtClean="0">
                <a:solidFill>
                  <a:srgbClr val="C00000"/>
                </a:solidFill>
              </a:rPr>
              <a:t>Coordination of MMSS earth stations:</a:t>
            </a:r>
            <a:endParaRPr lang="zh-CN" altLang="zh-CN" sz="2000" dirty="0" smtClean="0">
              <a:solidFill>
                <a:srgbClr val="C00000"/>
              </a:solidFill>
            </a:endParaRPr>
          </a:p>
          <a:p>
            <a:pPr marL="450850"/>
            <a:r>
              <a:rPr lang="en-US" altLang="zh-CN" sz="1900" b="0" dirty="0" smtClean="0"/>
              <a:t>-  Option A</a:t>
            </a:r>
            <a:r>
              <a:rPr lang="en-US" altLang="zh-CN" sz="1900" b="0" dirty="0"/>
              <a:t>: </a:t>
            </a:r>
            <a:r>
              <a:rPr lang="en-US" altLang="zh-CN" sz="1900" b="0" dirty="0" smtClean="0"/>
              <a:t>RR </a:t>
            </a:r>
            <a:r>
              <a:rPr lang="en-US" altLang="zh-CN" sz="1900" b="0" dirty="0"/>
              <a:t>Nos. </a:t>
            </a:r>
            <a:r>
              <a:rPr lang="en-US" altLang="zh-CN" sz="1900" dirty="0"/>
              <a:t>9.21</a:t>
            </a:r>
            <a:r>
              <a:rPr lang="en-US" altLang="zh-CN" sz="1900" b="0" dirty="0"/>
              <a:t> &amp; </a:t>
            </a:r>
            <a:r>
              <a:rPr lang="en-US" altLang="zh-CN" sz="1900" dirty="0"/>
              <a:t>9.17</a:t>
            </a:r>
            <a:r>
              <a:rPr lang="en-US" altLang="zh-CN" sz="1900" b="0" dirty="0"/>
              <a:t>, </a:t>
            </a:r>
            <a:r>
              <a:rPr lang="en-US" altLang="zh-CN" sz="1900" dirty="0"/>
              <a:t>9.17A</a:t>
            </a:r>
            <a:r>
              <a:rPr lang="en-US" altLang="zh-CN" sz="1900" b="0" dirty="0"/>
              <a:t>, </a:t>
            </a:r>
            <a:r>
              <a:rPr lang="en-US" altLang="zh-CN" sz="1900" dirty="0" smtClean="0"/>
              <a:t>9.18</a:t>
            </a:r>
            <a:endParaRPr lang="en-US" altLang="zh-CN" sz="1900" dirty="0"/>
          </a:p>
          <a:p>
            <a:pPr marL="717550" indent="-266700">
              <a:spcBef>
                <a:spcPts val="0"/>
              </a:spcBef>
            </a:pPr>
            <a:r>
              <a:rPr lang="en-US" altLang="zh-CN" sz="1900" b="0" dirty="0" smtClean="0"/>
              <a:t>-  Option B</a:t>
            </a:r>
            <a:r>
              <a:rPr lang="en-US" altLang="zh-CN" sz="1900" b="0" dirty="0"/>
              <a:t>: </a:t>
            </a:r>
            <a:r>
              <a:rPr lang="en-US" altLang="zh-CN" sz="1900" dirty="0"/>
              <a:t>WRC Resolution</a:t>
            </a:r>
            <a:r>
              <a:rPr lang="en-US" altLang="zh-CN" sz="1900" b="0" dirty="0"/>
              <a:t> </a:t>
            </a:r>
            <a:r>
              <a:rPr lang="en-US" altLang="zh-CN" sz="1900" b="0" dirty="0" smtClean="0"/>
              <a:t>to </a:t>
            </a:r>
            <a:r>
              <a:rPr lang="en-US" altLang="zh-CN" sz="1900" b="0" dirty="0"/>
              <a:t>stipulate the </a:t>
            </a:r>
            <a:r>
              <a:rPr lang="en-US" altLang="zh-CN" sz="1900" b="0" dirty="0" smtClean="0"/>
              <a:t>implementation of </a:t>
            </a:r>
            <a:r>
              <a:rPr lang="en-US" altLang="zh-CN" sz="1900" b="0" dirty="0"/>
              <a:t>exclusion zones around FS, EESS and SRS (deep space) earth </a:t>
            </a:r>
            <a:r>
              <a:rPr lang="en-US" altLang="zh-CN" sz="1900" b="0" dirty="0" smtClean="0"/>
              <a:t>stations</a:t>
            </a:r>
            <a:endParaRPr lang="zh-CN" altLang="zh-CN" sz="1900" b="0" dirty="0"/>
          </a:p>
        </p:txBody>
      </p:sp>
    </p:spTree>
    <p:extLst>
      <p:ext uri="{BB962C8B-B14F-4D97-AF65-F5344CB8AC3E}">
        <p14:creationId xmlns:p14="http://schemas.microsoft.com/office/powerpoint/2010/main" val="1657688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6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1.9.2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7504" y="908719"/>
            <a:ext cx="8928992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buFont typeface="+mj-lt"/>
              <a:buAutoNum type="alphaLcParenR" startAt="2"/>
            </a:pPr>
            <a:endParaRPr lang="en-US" altLang="zh-CN" sz="2200" dirty="0" smtClean="0"/>
          </a:p>
          <a:p>
            <a:pPr marL="1793875" indent="-1343025">
              <a:spcBef>
                <a:spcPts val="1200"/>
              </a:spcBef>
            </a:pPr>
            <a:r>
              <a:rPr lang="en-US" altLang="zh-CN" sz="2000" dirty="0" smtClean="0">
                <a:solidFill>
                  <a:srgbClr val="C00000"/>
                </a:solidFill>
              </a:rPr>
              <a:t>Method </a:t>
            </a:r>
            <a:r>
              <a:rPr lang="en-US" altLang="zh-CN" sz="2000" dirty="0">
                <a:solidFill>
                  <a:srgbClr val="C00000"/>
                </a:solidFill>
              </a:rPr>
              <a:t>C</a:t>
            </a:r>
            <a:r>
              <a:rPr lang="en-US" altLang="zh-CN" sz="2000" dirty="0" smtClean="0">
                <a:solidFill>
                  <a:srgbClr val="C00000"/>
                </a:solidFill>
              </a:rPr>
              <a:t>: </a:t>
            </a:r>
            <a:r>
              <a:rPr lang="en-US" altLang="zh-CN" sz="2000" dirty="0"/>
              <a:t>Allocation of </a:t>
            </a:r>
            <a:r>
              <a:rPr lang="en-US" altLang="zh-CN" sz="2000" dirty="0" smtClean="0"/>
              <a:t>the band </a:t>
            </a:r>
            <a:r>
              <a:rPr lang="en-US" altLang="zh-CN" sz="2000" dirty="0"/>
              <a:t>7 375-7 750 MHz </a:t>
            </a:r>
            <a:r>
              <a:rPr lang="en-US" altLang="zh-CN" sz="2000" b="0" dirty="0" smtClean="0"/>
              <a:t>to GSO MMSS (space-to-Earth):</a:t>
            </a:r>
          </a:p>
          <a:p>
            <a:pPr marL="890588" lvl="0" indent="-439738">
              <a:spcBef>
                <a:spcPts val="600"/>
              </a:spcBef>
              <a:buFontTx/>
              <a:buChar char="-"/>
            </a:pPr>
            <a:r>
              <a:rPr lang="en-US" altLang="zh-CN" sz="2000" b="0" dirty="0" smtClean="0"/>
              <a:t>MMSS does not claim protection from, nor constrain the use or development of incumbent terrestrial services. RR No.</a:t>
            </a:r>
            <a:r>
              <a:rPr lang="en-US" altLang="zh-CN" sz="2000" b="0" u="sng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smtClean="0"/>
              <a:t>5.43A</a:t>
            </a:r>
            <a:r>
              <a:rPr lang="en-US" altLang="zh-CN" sz="2000" b="0" dirty="0" smtClean="0"/>
              <a:t> does not apply.</a:t>
            </a:r>
          </a:p>
          <a:p>
            <a:pPr marL="890588" lvl="0" indent="-439738">
              <a:spcBef>
                <a:spcPts val="600"/>
              </a:spcBef>
              <a:buFontTx/>
              <a:buChar char="-"/>
            </a:pPr>
            <a:r>
              <a:rPr lang="en-US" altLang="zh-CN" sz="2000" b="0" dirty="0"/>
              <a:t>Sharing with space services under RR Art.</a:t>
            </a:r>
            <a:r>
              <a:rPr lang="en-US" altLang="zh-CN" sz="2000" dirty="0"/>
              <a:t>9</a:t>
            </a:r>
          </a:p>
          <a:p>
            <a:pPr marL="890588" lvl="0" indent="-439738">
              <a:spcBef>
                <a:spcPts val="600"/>
              </a:spcBef>
              <a:buFontTx/>
              <a:buChar char="-"/>
            </a:pPr>
            <a:r>
              <a:rPr lang="en-US" altLang="zh-CN" sz="2000" dirty="0" smtClean="0"/>
              <a:t>No allocation to the MMSS in the 8 025-8 400 MHz </a:t>
            </a:r>
            <a:r>
              <a:rPr lang="en-US" altLang="zh-CN" sz="2000" b="0" dirty="0" smtClean="0"/>
              <a:t>(</a:t>
            </a:r>
            <a:r>
              <a:rPr lang="en-US" altLang="zh-CN" sz="2000" b="0" dirty="0"/>
              <a:t>Earth-to-space) band</a:t>
            </a:r>
            <a:endParaRPr lang="zh-CN" altLang="zh-CN" sz="2000" b="0" dirty="0"/>
          </a:p>
          <a:p>
            <a:pPr indent="450850"/>
            <a:r>
              <a:rPr lang="en-US" altLang="zh-CN" sz="2000" dirty="0" smtClean="0"/>
              <a:t> </a:t>
            </a:r>
            <a:endParaRPr lang="zh-CN" altLang="zh-CN" sz="2200" b="0" dirty="0"/>
          </a:p>
          <a:p>
            <a:pPr marL="457200" lvl="0" indent="-457200" algn="just">
              <a:spcBef>
                <a:spcPts val="600"/>
              </a:spcBef>
              <a:buAutoNum type="alphaLcParenR" startAt="2"/>
            </a:pPr>
            <a:endParaRPr lang="en-US" altLang="zh-CN" sz="2200" b="0" dirty="0" smtClean="0"/>
          </a:p>
          <a:p>
            <a:pPr lvl="0" algn="just">
              <a:spcBef>
                <a:spcPts val="600"/>
              </a:spcBef>
            </a:pPr>
            <a:endParaRPr lang="en-US" altLang="zh-CN" sz="2200" b="0" dirty="0"/>
          </a:p>
          <a:p>
            <a:pPr lvl="0" algn="just">
              <a:spcBef>
                <a:spcPts val="600"/>
              </a:spcBef>
            </a:pPr>
            <a:endParaRPr lang="en-US" altLang="zh-CN" sz="2200" b="0" dirty="0" smtClean="0"/>
          </a:p>
          <a:p>
            <a:pPr lvl="0" algn="just">
              <a:spcBef>
                <a:spcPts val="600"/>
              </a:spcBef>
            </a:pPr>
            <a:endParaRPr lang="en-US" altLang="zh-CN" sz="2200" b="0" dirty="0"/>
          </a:p>
          <a:p>
            <a:pPr lvl="0" algn="just">
              <a:spcBef>
                <a:spcPts val="600"/>
              </a:spcBef>
            </a:pPr>
            <a:endParaRPr lang="en-US" altLang="zh-CN" sz="2200" b="0" dirty="0" smtClean="0"/>
          </a:p>
          <a:p>
            <a:pPr lvl="0" algn="just">
              <a:spcBef>
                <a:spcPts val="600"/>
              </a:spcBef>
            </a:pPr>
            <a:endParaRPr lang="zh-CN" altLang="zh-CN" sz="2200" b="0" dirty="0"/>
          </a:p>
        </p:txBody>
      </p:sp>
    </p:spTree>
    <p:extLst>
      <p:ext uri="{BB962C8B-B14F-4D97-AF65-F5344CB8AC3E}">
        <p14:creationId xmlns:p14="http://schemas.microsoft.com/office/powerpoint/2010/main" val="12691074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6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1.9.2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84498" y="76470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en-US" altLang="zh-CN" dirty="0" smtClean="0">
                <a:solidFill>
                  <a:srgbClr val="C00000"/>
                </a:solidFill>
              </a:rPr>
              <a:t>.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  <a:p>
            <a:endParaRPr lang="en-US" altLang="zh-CN" b="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1520141" cy="129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 rot="5400000">
            <a:off x="685383" y="633821"/>
            <a:ext cx="800219" cy="2070096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40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PACP</a:t>
            </a:r>
            <a:endParaRPr lang="zh-CN" altLang="en-US" sz="40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51720" y="1412776"/>
            <a:ext cx="6318448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Oppose</a:t>
            </a:r>
            <a:r>
              <a:rPr lang="en-US" altLang="zh-CN" b="0" dirty="0"/>
              <a:t> the allocation of MMSS in the band </a:t>
            </a:r>
            <a:r>
              <a:rPr lang="en-US" altLang="zh-CN" dirty="0"/>
              <a:t>8 025-8 400 </a:t>
            </a:r>
            <a:r>
              <a:rPr lang="en-US" altLang="zh-CN" b="0" dirty="0" smtClean="0"/>
              <a:t>MHz</a:t>
            </a:r>
            <a:endParaRPr lang="en-US" altLang="zh-CN" b="0" dirty="0"/>
          </a:p>
          <a:p>
            <a:pPr>
              <a:spcBef>
                <a:spcPts val="600"/>
              </a:spcBef>
            </a:pPr>
            <a:r>
              <a:rPr lang="en-US" altLang="zh-CN" b="0" dirty="0"/>
              <a:t>No Change to the frequency allocations in this frequency </a:t>
            </a:r>
            <a:r>
              <a:rPr lang="en-US" altLang="zh-CN" b="0" dirty="0" smtClean="0"/>
              <a:t>range</a:t>
            </a:r>
            <a:endParaRPr lang="zh-CN" altLang="en-US" b="0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66" y="3717032"/>
            <a:ext cx="1593595" cy="66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5"/>
          <p:cNvSpPr/>
          <p:nvPr/>
        </p:nvSpPr>
        <p:spPr>
          <a:xfrm>
            <a:off x="2120541" y="3558382"/>
            <a:ext cx="677193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800" dirty="0" smtClean="0">
                <a:solidFill>
                  <a:srgbClr val="C00000"/>
                </a:solidFill>
              </a:rPr>
              <a:t>Position:</a:t>
            </a:r>
          </a:p>
          <a:p>
            <a:r>
              <a:rPr lang="en-US" altLang="zh-CN" b="0" dirty="0" smtClean="0"/>
              <a:t>Does </a:t>
            </a:r>
            <a:r>
              <a:rPr lang="en-US" altLang="zh-CN" b="0" dirty="0"/>
              <a:t>not support the allocation to the </a:t>
            </a:r>
            <a:r>
              <a:rPr lang="en-US" altLang="zh-CN" b="0" dirty="0" smtClean="0"/>
              <a:t>MMSS </a:t>
            </a:r>
            <a:r>
              <a:rPr lang="en-US" altLang="zh-CN" b="0" dirty="0"/>
              <a:t>in the frequency bands </a:t>
            </a:r>
            <a:r>
              <a:rPr lang="en-US" altLang="zh-CN" b="0" dirty="0" smtClean="0"/>
              <a:t>7 375-7 750 MHz </a:t>
            </a:r>
            <a:r>
              <a:rPr lang="en-US" altLang="zh-CN" b="0" dirty="0"/>
              <a:t>and </a:t>
            </a:r>
            <a:r>
              <a:rPr lang="en-US" altLang="zh-CN" b="0" dirty="0" smtClean="0"/>
              <a:t/>
            </a:r>
            <a:br>
              <a:rPr lang="en-US" altLang="zh-CN" b="0" dirty="0" smtClean="0"/>
            </a:br>
            <a:r>
              <a:rPr lang="en-US" altLang="zh-CN" b="0" dirty="0" smtClean="0"/>
              <a:t>8 025-8 400MHz</a:t>
            </a:r>
            <a:r>
              <a:rPr lang="en-US" altLang="zh-CN" b="0" dirty="0"/>
              <a:t>.</a:t>
            </a:r>
          </a:p>
          <a:p>
            <a:pPr>
              <a:spcBef>
                <a:spcPts val="1200"/>
              </a:spcBef>
            </a:pPr>
            <a:r>
              <a:rPr lang="en-US" altLang="zh-CN" b="0" dirty="0" smtClean="0"/>
              <a:t>Support </a:t>
            </a:r>
            <a:r>
              <a:rPr lang="en-US" altLang="zh-CN" u="sng" dirty="0" smtClean="0"/>
              <a:t>NOC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11779461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6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1.9.2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40256"/>
            <a:ext cx="1418142" cy="1418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 rot="5400000">
            <a:off x="2282065" y="415969"/>
            <a:ext cx="677108" cy="2318587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32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AFCP:</a:t>
            </a:r>
            <a:endParaRPr lang="zh-CN" altLang="en-U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10507" y="1953033"/>
            <a:ext cx="2699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Method A (NOC)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 rot="5400000">
            <a:off x="2539276" y="1849634"/>
            <a:ext cx="738664" cy="2611338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36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r>
              <a:rPr lang="en-US" altLang="zh-CN" sz="36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osition:</a:t>
            </a:r>
            <a:endParaRPr lang="zh-CN" altLang="en-US" sz="36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07704" y="3546123"/>
            <a:ext cx="65860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 smtClean="0"/>
              <a:t>Oppose </a:t>
            </a:r>
            <a:r>
              <a:rPr lang="en-US" altLang="zh-CN" sz="2000" dirty="0"/>
              <a:t>the allocation </a:t>
            </a:r>
            <a:r>
              <a:rPr lang="en-US" altLang="zh-CN" sz="2000" b="0" dirty="0"/>
              <a:t>of the frequency bands </a:t>
            </a:r>
            <a:r>
              <a:rPr lang="en-US" altLang="zh-CN" sz="2000" b="0" dirty="0" smtClean="0"/>
              <a:t>7</a:t>
            </a:r>
            <a:r>
              <a:rPr lang="en-US" altLang="zh-CN" sz="2000" dirty="0"/>
              <a:t> </a:t>
            </a:r>
            <a:r>
              <a:rPr lang="en-US" altLang="zh-CN" sz="2000" b="0" dirty="0" smtClean="0"/>
              <a:t>375-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7</a:t>
            </a:r>
            <a:r>
              <a:rPr lang="en-US" altLang="zh-CN" sz="2000" dirty="0"/>
              <a:t> </a:t>
            </a:r>
            <a:r>
              <a:rPr lang="en-US" altLang="zh-CN" sz="2000" b="0" dirty="0" smtClean="0"/>
              <a:t>750 </a:t>
            </a:r>
            <a:r>
              <a:rPr lang="en-US" altLang="zh-CN" sz="2000" b="0" dirty="0"/>
              <a:t>MHz and </a:t>
            </a:r>
            <a:r>
              <a:rPr lang="en-US" altLang="zh-CN" sz="2000" b="0" dirty="0" smtClean="0"/>
              <a:t>8</a:t>
            </a:r>
            <a:r>
              <a:rPr lang="en-US" altLang="zh-CN" sz="2000" dirty="0"/>
              <a:t> </a:t>
            </a:r>
            <a:r>
              <a:rPr lang="en-US" altLang="zh-CN" sz="2000" b="0" dirty="0" smtClean="0"/>
              <a:t>025-8</a:t>
            </a:r>
            <a:r>
              <a:rPr lang="en-US" altLang="zh-CN" sz="2000" dirty="0"/>
              <a:t> </a:t>
            </a:r>
            <a:r>
              <a:rPr lang="en-US" altLang="zh-CN" sz="2000" b="0" dirty="0" smtClean="0"/>
              <a:t>400 </a:t>
            </a:r>
            <a:r>
              <a:rPr lang="en-US" altLang="zh-CN" sz="2000" b="0" dirty="0"/>
              <a:t>MHz to the maritime mobile-satellite service since the ITU-R studies have shown that compatibility of the MMSS with other space services is not possible without imposing additional constraints on them.</a:t>
            </a:r>
            <a:endParaRPr lang="zh-CN" altLang="zh-CN" sz="2000" b="0" dirty="0"/>
          </a:p>
        </p:txBody>
      </p:sp>
      <p:pic>
        <p:nvPicPr>
          <p:cNvPr id="11" name="Picture 2" descr="C:\Users\Administrator\AppData\Roaming\Foxmail\FoxmailTemp(1022)\rcc new(08-28-13-02-1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46" y="3183410"/>
            <a:ext cx="1108817" cy="146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4870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6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1.9.2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90" y="908720"/>
            <a:ext cx="1392984" cy="122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矩形 12"/>
          <p:cNvSpPr/>
          <p:nvPr/>
        </p:nvSpPr>
        <p:spPr>
          <a:xfrm rot="5400000">
            <a:off x="3425540" y="-1019442"/>
            <a:ext cx="615553" cy="4227289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28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Preliminary Position:</a:t>
            </a:r>
            <a:endParaRPr lang="zh-CN" altLang="en-US" sz="2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63688" y="1332264"/>
            <a:ext cx="68577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Method </a:t>
            </a:r>
            <a:r>
              <a:rPr lang="en-US" altLang="zh-CN" dirty="0" smtClean="0">
                <a:solidFill>
                  <a:srgbClr val="C00000"/>
                </a:solidFill>
              </a:rPr>
              <a:t>C:</a:t>
            </a:r>
            <a:endParaRPr lang="zh-CN" altLang="en-US" dirty="0">
              <a:solidFill>
                <a:srgbClr val="C00000"/>
              </a:solidFill>
            </a:endParaRPr>
          </a:p>
          <a:p>
            <a:pPr marL="355600" indent="-355600">
              <a:buFontTx/>
              <a:buChar char="-"/>
            </a:pPr>
            <a:r>
              <a:rPr lang="en-US" altLang="zh-CN" sz="2200" dirty="0" smtClean="0"/>
              <a:t>Oppose</a:t>
            </a:r>
            <a:r>
              <a:rPr lang="en-US" altLang="zh-CN" sz="2200" b="0" dirty="0" smtClean="0"/>
              <a:t> </a:t>
            </a:r>
            <a:r>
              <a:rPr lang="en-US" altLang="zh-CN" sz="2200" b="0" dirty="0"/>
              <a:t>the allocation of MMSS in the band </a:t>
            </a:r>
            <a:endParaRPr lang="en-US" altLang="zh-CN" sz="2200" b="0" dirty="0" smtClean="0"/>
          </a:p>
          <a:p>
            <a:pPr indent="355600"/>
            <a:r>
              <a:rPr lang="en-US" altLang="zh-CN" sz="2200" dirty="0" smtClean="0"/>
              <a:t>8 </a:t>
            </a:r>
            <a:r>
              <a:rPr lang="en-US" altLang="zh-CN" sz="2200" dirty="0"/>
              <a:t>025-8 400 </a:t>
            </a:r>
            <a:r>
              <a:rPr lang="en-US" altLang="zh-CN" sz="2200" b="0" dirty="0" smtClean="0"/>
              <a:t>MHz</a:t>
            </a:r>
            <a:endParaRPr lang="en-US" altLang="zh-CN" sz="2200" b="0" dirty="0"/>
          </a:p>
          <a:p>
            <a:pPr marL="355600" indent="-355600">
              <a:buFontTx/>
              <a:buChar char="-"/>
            </a:pPr>
            <a:r>
              <a:rPr lang="en-US" altLang="zh-CN" sz="2200" dirty="0" smtClean="0"/>
              <a:t>Support</a:t>
            </a:r>
            <a:r>
              <a:rPr lang="en-US" altLang="zh-CN" sz="2200" b="0" dirty="0" smtClean="0"/>
              <a:t> </a:t>
            </a:r>
            <a:r>
              <a:rPr lang="en-US" altLang="zh-CN" sz="2200" b="0" dirty="0"/>
              <a:t>the allocation of MMSS in the band </a:t>
            </a:r>
            <a:endParaRPr lang="en-US" altLang="zh-CN" sz="2200" b="0" dirty="0" smtClean="0"/>
          </a:p>
          <a:p>
            <a:pPr indent="355600"/>
            <a:r>
              <a:rPr lang="en-US" altLang="zh-CN" sz="2200" dirty="0" smtClean="0"/>
              <a:t>7 </a:t>
            </a:r>
            <a:r>
              <a:rPr lang="en-US" altLang="zh-CN" sz="2200" dirty="0"/>
              <a:t>375-7 750 </a:t>
            </a:r>
            <a:r>
              <a:rPr lang="en-US" altLang="zh-CN" sz="2200" b="0" dirty="0" smtClean="0"/>
              <a:t>MHz </a:t>
            </a:r>
            <a:endParaRPr lang="en-US" altLang="zh-CN" sz="2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1799406" y="3686152"/>
            <a:ext cx="96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IAP:</a:t>
            </a:r>
            <a:endParaRPr lang="en-US" altLang="zh-CN" sz="28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6" y="3216104"/>
            <a:ext cx="1224136" cy="1130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1866306" y="4270279"/>
            <a:ext cx="2699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Method A (NOC)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79187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6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1.9.2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88350" y="6568901"/>
            <a:ext cx="339725" cy="244475"/>
          </a:xfrm>
        </p:spPr>
        <p:txBody>
          <a:bodyPr/>
          <a:lstStyle/>
          <a:p>
            <a:fld id="{3CF3DC0B-3014-4BF8-A8BA-B509CDC742C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3" name="矩形 22"/>
          <p:cNvSpPr/>
          <p:nvPr/>
        </p:nvSpPr>
        <p:spPr>
          <a:xfrm>
            <a:off x="484504" y="836712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en-US" altLang="zh-CN" dirty="0" smtClean="0">
                <a:solidFill>
                  <a:srgbClr val="C00000"/>
                </a:solidFill>
              </a:rPr>
              <a:t>. Matrix of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</p:txBody>
      </p:sp>
      <p:pic>
        <p:nvPicPr>
          <p:cNvPr id="25" name="Picture 4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19" y="1477114"/>
            <a:ext cx="732578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D:\01 CHINASATCOM\06_ITU\WRC\WRC-2015\Inter-Regional Workshop 3\BR Template\cep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806" y="1477114"/>
            <a:ext cx="665608" cy="66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D:\01 CHINASATCOM\06_ITU\WRC\WRC-2015\Inter-Regional Workshop 3\BR Template\asm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632223"/>
            <a:ext cx="9525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7" descr="D:\01 CHINASATCOM\06_ITU\WRC\WRC-2015\Inter-Regional Workshop 3\BR Template\at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511" y="1497952"/>
            <a:ext cx="634890" cy="63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8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477114"/>
            <a:ext cx="732284" cy="67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/>
          <p:cNvSpPr/>
          <p:nvPr/>
        </p:nvSpPr>
        <p:spPr>
          <a:xfrm>
            <a:off x="683568" y="438411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accent6">
                    <a:lumMod val="50000"/>
                  </a:schemeClr>
                </a:solidFill>
              </a:rPr>
              <a:t>It is assumed that </a:t>
            </a:r>
            <a:r>
              <a:rPr lang="en-US" altLang="zh-CN" sz="1800" dirty="0" smtClean="0">
                <a:solidFill>
                  <a:schemeClr val="accent6">
                    <a:lumMod val="50000"/>
                  </a:schemeClr>
                </a:solidFill>
              </a:rPr>
              <a:t>SUP </a:t>
            </a:r>
            <a:r>
              <a:rPr lang="en-US" altLang="zh-CN" sz="1800" dirty="0">
                <a:solidFill>
                  <a:schemeClr val="accent6">
                    <a:lumMod val="50000"/>
                  </a:schemeClr>
                </a:solidFill>
              </a:rPr>
              <a:t>of </a:t>
            </a:r>
            <a:r>
              <a:rPr lang="en-US" altLang="zh-CN" sz="1800" dirty="0" smtClean="0">
                <a:solidFill>
                  <a:schemeClr val="accent6">
                    <a:lumMod val="50000"/>
                  </a:schemeClr>
                </a:solidFill>
              </a:rPr>
              <a:t>Res</a:t>
            </a:r>
            <a:r>
              <a:rPr lang="en-US" altLang="zh-CN" sz="1800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n-US" altLang="zh-CN" sz="1800" dirty="0" smtClean="0">
                <a:solidFill>
                  <a:schemeClr val="accent6">
                    <a:lumMod val="50000"/>
                  </a:schemeClr>
                </a:solidFill>
              </a:rPr>
              <a:t>758 </a:t>
            </a:r>
            <a:r>
              <a:rPr lang="en-US" altLang="zh-CN" sz="1800" dirty="0">
                <a:solidFill>
                  <a:schemeClr val="accent6">
                    <a:lumMod val="50000"/>
                  </a:schemeClr>
                </a:solidFill>
              </a:rPr>
              <a:t>(WRC-12) </a:t>
            </a:r>
            <a:r>
              <a:rPr lang="en-US" altLang="zh-CN" sz="1800" dirty="0" smtClean="0">
                <a:solidFill>
                  <a:schemeClr val="accent6">
                    <a:lumMod val="50000"/>
                  </a:schemeClr>
                </a:solidFill>
              </a:rPr>
              <a:t>is </a:t>
            </a:r>
            <a:r>
              <a:rPr lang="en-US" altLang="zh-CN" sz="1800" dirty="0">
                <a:solidFill>
                  <a:schemeClr val="accent6">
                    <a:lumMod val="50000"/>
                  </a:schemeClr>
                </a:solidFill>
              </a:rPr>
              <a:t>agreed by all Regional Groups </a:t>
            </a:r>
            <a:endParaRPr lang="zh-CN" alt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3" name="Picture 2" descr="C:\Users\Administrator\AppData\Roaming\Foxmail\FoxmailTemp(1022)\rcc new(08-28-13-02-14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412776"/>
            <a:ext cx="547288" cy="72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956819"/>
              </p:ext>
            </p:extLst>
          </p:nvPr>
        </p:nvGraphicFramePr>
        <p:xfrm>
          <a:off x="611559" y="2228157"/>
          <a:ext cx="7920878" cy="1911726"/>
        </p:xfrm>
        <a:graphic>
          <a:graphicData uri="http://schemas.openxmlformats.org/drawingml/2006/table">
            <a:tbl>
              <a:tblPr/>
              <a:tblGrid>
                <a:gridCol w="1131554"/>
                <a:gridCol w="1131554"/>
                <a:gridCol w="1131554"/>
                <a:gridCol w="1131554"/>
                <a:gridCol w="1131554"/>
                <a:gridCol w="1131554"/>
                <a:gridCol w="1131554"/>
              </a:tblGrid>
              <a:tr h="33674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Method</a:t>
                      </a:r>
                    </a:p>
                  </a:txBody>
                  <a:tcPr marL="7711" marR="7711" marT="7711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APT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ASMG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ATU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CEPT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CITEL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RCC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2576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(PACP)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(Position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(AFCP)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(Pre. Position)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(IAP)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(Position)</a:t>
                      </a:r>
                    </a:p>
                  </a:txBody>
                  <a:tcPr marL="7711" marR="7711" marT="7711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439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A</a:t>
                      </a:r>
                    </a:p>
                  </a:txBody>
                  <a:tcPr marL="7711" marR="7711" marT="7711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Oppose uplink allocation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NOC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439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B</a:t>
                      </a:r>
                    </a:p>
                  </a:txBody>
                  <a:tcPr marL="7711" marR="7711" marT="7711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9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C</a:t>
                      </a:r>
                    </a:p>
                  </a:txBody>
                  <a:tcPr marL="7711" marR="7711" marT="7711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Support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711" marR="7711" marT="7711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194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562666" y="-2490"/>
            <a:ext cx="3980578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1.10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0489" y="764704"/>
            <a:ext cx="8136904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1813" indent="-531813" algn="just">
              <a:spcBef>
                <a:spcPts val="12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1. CPM Methods and Regulatory &amp; Procedural Considerations to </a:t>
            </a:r>
            <a:r>
              <a:rPr lang="en-US" altLang="zh-CN" dirty="0">
                <a:solidFill>
                  <a:srgbClr val="C00000"/>
                </a:solidFill>
              </a:rPr>
              <a:t>satisfy the agenda item</a:t>
            </a:r>
            <a:r>
              <a:rPr lang="en-US" altLang="zh-CN" dirty="0" smtClean="0">
                <a:solidFill>
                  <a:srgbClr val="C00000"/>
                </a:solidFill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Method A:</a:t>
            </a:r>
            <a:r>
              <a:rPr lang="en-US" altLang="zh-CN" dirty="0" smtClean="0"/>
              <a:t> </a:t>
            </a:r>
            <a:r>
              <a:rPr lang="en-US" altLang="zh-CN" sz="2200" dirty="0" smtClean="0"/>
              <a:t>No change: no allocation </a:t>
            </a:r>
            <a:r>
              <a:rPr lang="en-US" altLang="zh-CN" sz="2200" b="0" dirty="0"/>
              <a:t>to </a:t>
            </a:r>
            <a:r>
              <a:rPr lang="en-US" altLang="zh-CN" sz="2200" b="0" dirty="0" smtClean="0"/>
              <a:t>MSS within 22-26 GHz band</a:t>
            </a:r>
          </a:p>
          <a:p>
            <a:pPr algn="just">
              <a:spcBef>
                <a:spcPts val="6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Method B1:</a:t>
            </a:r>
            <a:r>
              <a:rPr lang="en-US" altLang="zh-CN" dirty="0" smtClean="0"/>
              <a:t> </a:t>
            </a:r>
            <a:r>
              <a:rPr lang="en-US" altLang="zh-CN" sz="2100" b="0" dirty="0"/>
              <a:t>To </a:t>
            </a:r>
            <a:r>
              <a:rPr lang="en-US" altLang="zh-CN" sz="2100" dirty="0"/>
              <a:t>allocate</a:t>
            </a:r>
            <a:r>
              <a:rPr lang="en-US" altLang="zh-CN" sz="2100" b="0" dirty="0"/>
              <a:t> the frequency bands </a:t>
            </a:r>
            <a:r>
              <a:rPr lang="en-US" altLang="zh-CN" sz="2100" dirty="0"/>
              <a:t>23.15-23.4 </a:t>
            </a:r>
            <a:r>
              <a:rPr lang="en-US" altLang="zh-CN" sz="2100" b="0" dirty="0"/>
              <a:t>GHz (</a:t>
            </a:r>
            <a:r>
              <a:rPr lang="en-US" altLang="zh-CN" sz="2100" b="0" dirty="0" smtClean="0"/>
              <a:t>space-to-Earth) and </a:t>
            </a:r>
            <a:r>
              <a:rPr lang="en-US" altLang="zh-CN" sz="2100" dirty="0"/>
              <a:t>25.25-25.5</a:t>
            </a:r>
            <a:r>
              <a:rPr lang="en-US" altLang="zh-CN" sz="2100" b="0" dirty="0"/>
              <a:t> GHz (Earth-to-space) to the </a:t>
            </a:r>
            <a:r>
              <a:rPr lang="en-US" altLang="zh-CN" sz="2100" b="0" dirty="0" smtClean="0"/>
              <a:t>GSO MSS under the following </a:t>
            </a:r>
            <a:r>
              <a:rPr lang="en-US" altLang="zh-CN" sz="2100" b="0" dirty="0"/>
              <a:t>conditions</a:t>
            </a:r>
            <a:r>
              <a:rPr lang="en-US" altLang="zh-CN" sz="2100" b="0" dirty="0" smtClean="0"/>
              <a:t>:</a:t>
            </a:r>
          </a:p>
          <a:p>
            <a:pPr marL="266700" indent="-266700" algn="just">
              <a:spcBef>
                <a:spcPts val="600"/>
              </a:spcBef>
            </a:pPr>
            <a:r>
              <a:rPr lang="en-US" altLang="zh-CN" sz="2000" b="0" dirty="0" smtClean="0"/>
              <a:t>– </a:t>
            </a:r>
            <a:r>
              <a:rPr lang="en-US" altLang="zh-CN" sz="1900" b="0" dirty="0"/>
              <a:t>Application of </a:t>
            </a:r>
            <a:r>
              <a:rPr lang="en-US" altLang="zh-CN" sz="1900" dirty="0"/>
              <a:t>pfd </a:t>
            </a:r>
            <a:r>
              <a:rPr lang="en-US" altLang="zh-CN" sz="1900" dirty="0" smtClean="0"/>
              <a:t>limits </a:t>
            </a:r>
            <a:r>
              <a:rPr lang="en-US" altLang="zh-CN" sz="1900" b="0" dirty="0"/>
              <a:t>for MSS transmitting space </a:t>
            </a:r>
            <a:r>
              <a:rPr lang="en-US" altLang="zh-CN" sz="1900" b="0" dirty="0" smtClean="0"/>
              <a:t>stations in </a:t>
            </a:r>
            <a:r>
              <a:rPr lang="en-US" altLang="zh-CN" sz="1900" b="0" dirty="0"/>
              <a:t>the frequency band 23.15-23.4 </a:t>
            </a:r>
            <a:r>
              <a:rPr lang="en-US" altLang="zh-CN" sz="1900" b="0" dirty="0" smtClean="0"/>
              <a:t>GHz</a:t>
            </a:r>
            <a:endParaRPr lang="en-US" altLang="zh-CN" sz="1900" b="0" dirty="0"/>
          </a:p>
          <a:p>
            <a:pPr marL="266700" indent="-266700" algn="just">
              <a:spcBef>
                <a:spcPts val="600"/>
              </a:spcBef>
            </a:pPr>
            <a:r>
              <a:rPr lang="en-US" altLang="zh-CN" sz="1900" b="0" dirty="0"/>
              <a:t>– Application of </a:t>
            </a:r>
            <a:r>
              <a:rPr lang="en-US" altLang="zh-CN" sz="1900" dirty="0" err="1"/>
              <a:t>e.i.r.p</a:t>
            </a:r>
            <a:r>
              <a:rPr lang="en-US" altLang="zh-CN" sz="1900" dirty="0"/>
              <a:t>. density limits </a:t>
            </a:r>
            <a:r>
              <a:rPr lang="en-US" altLang="zh-CN" sz="1900" b="0" dirty="0" smtClean="0"/>
              <a:t>for </a:t>
            </a:r>
            <a:r>
              <a:rPr lang="en-US" altLang="zh-CN" sz="1900" b="0" dirty="0"/>
              <a:t>MSS </a:t>
            </a:r>
            <a:r>
              <a:rPr lang="en-US" altLang="zh-CN" sz="1900" b="0" dirty="0" smtClean="0"/>
              <a:t>space stations </a:t>
            </a:r>
            <a:r>
              <a:rPr lang="en-US" altLang="zh-CN" sz="1900" b="0" dirty="0"/>
              <a:t>in the </a:t>
            </a:r>
            <a:r>
              <a:rPr lang="en-US" altLang="zh-CN" sz="1900" b="0" dirty="0" smtClean="0"/>
              <a:t>band </a:t>
            </a:r>
            <a:r>
              <a:rPr lang="en-US" altLang="zh-CN" sz="1900" b="0" dirty="0"/>
              <a:t>23.15-23.4 </a:t>
            </a:r>
            <a:r>
              <a:rPr lang="en-US" altLang="zh-CN" sz="1900" b="0" dirty="0" smtClean="0"/>
              <a:t>GHz to protect non-GSO space station links</a:t>
            </a:r>
            <a:endParaRPr lang="en-US" altLang="zh-CN" sz="1900" b="0" dirty="0"/>
          </a:p>
          <a:p>
            <a:pPr marL="266700" indent="-266700" algn="just">
              <a:spcBef>
                <a:spcPts val="600"/>
              </a:spcBef>
            </a:pPr>
            <a:r>
              <a:rPr lang="en-US" altLang="zh-CN" sz="1900" b="0" dirty="0"/>
              <a:t>– </a:t>
            </a:r>
            <a:r>
              <a:rPr lang="en-US" altLang="zh-CN" sz="1900" b="0" dirty="0" smtClean="0"/>
              <a:t> Coordination of </a:t>
            </a:r>
            <a:r>
              <a:rPr lang="en-US" altLang="zh-CN" sz="1900" b="0" dirty="0"/>
              <a:t>MSS </a:t>
            </a:r>
            <a:r>
              <a:rPr lang="en-US" altLang="zh-CN" sz="1900" b="0" dirty="0" smtClean="0"/>
              <a:t>with </a:t>
            </a:r>
            <a:r>
              <a:rPr lang="en-US" altLang="zh-CN" sz="1900" b="0" dirty="0"/>
              <a:t>ISS </a:t>
            </a:r>
            <a:r>
              <a:rPr lang="en-US" altLang="zh-CN" sz="1900" b="0" dirty="0" smtClean="0"/>
              <a:t>(space station links between non-GSO and GSO) in </a:t>
            </a:r>
            <a:r>
              <a:rPr lang="en-US" altLang="zh-CN" sz="1900" b="0" dirty="0"/>
              <a:t>accordance with RR No. </a:t>
            </a:r>
            <a:r>
              <a:rPr lang="en-US" altLang="zh-CN" sz="1900" dirty="0"/>
              <a:t>9.7 </a:t>
            </a:r>
            <a:r>
              <a:rPr lang="en-US" altLang="zh-CN" sz="1900" b="0" dirty="0"/>
              <a:t>in the </a:t>
            </a:r>
            <a:r>
              <a:rPr lang="en-US" altLang="zh-CN" sz="1900" b="0" dirty="0" smtClean="0"/>
              <a:t>frequency bands </a:t>
            </a:r>
            <a:r>
              <a:rPr lang="en-US" altLang="zh-CN" sz="1900" b="0" dirty="0"/>
              <a:t>23.15-23.4 GHz (space-to-Earth) and 25.25-25.5 GHz (Earth-to-space</a:t>
            </a:r>
            <a:r>
              <a:rPr lang="en-US" altLang="zh-CN" sz="1900" b="0" dirty="0" smtClean="0"/>
              <a:t>)</a:t>
            </a:r>
            <a:endParaRPr lang="en-US" altLang="zh-CN" sz="1900" b="0" dirty="0"/>
          </a:p>
          <a:p>
            <a:pPr marL="266700" indent="-266700" algn="just">
              <a:spcBef>
                <a:spcPts val="600"/>
              </a:spcBef>
            </a:pPr>
            <a:r>
              <a:rPr lang="en-US" altLang="zh-CN" sz="1900" b="0" dirty="0"/>
              <a:t>– Coordination of MSS transmitting earth stations with FS and MS receiving </a:t>
            </a:r>
            <a:r>
              <a:rPr lang="en-US" altLang="zh-CN" sz="1900" b="0" dirty="0" smtClean="0"/>
              <a:t>stations under </a:t>
            </a:r>
            <a:r>
              <a:rPr lang="en-US" altLang="zh-CN" sz="1900" b="0" dirty="0"/>
              <a:t>RR No. </a:t>
            </a:r>
            <a:r>
              <a:rPr lang="en-US" altLang="zh-CN" sz="1900" dirty="0"/>
              <a:t>9.17 </a:t>
            </a:r>
            <a:r>
              <a:rPr lang="en-US" altLang="zh-CN" sz="1900" b="0" dirty="0"/>
              <a:t>in the frequency band 25.25-25.5 </a:t>
            </a:r>
            <a:r>
              <a:rPr lang="en-US" altLang="zh-CN" sz="1900" b="0" dirty="0" smtClean="0"/>
              <a:t>GHz</a:t>
            </a:r>
            <a:endParaRPr lang="en-US" altLang="zh-CN" sz="1900" b="0" dirty="0"/>
          </a:p>
        </p:txBody>
      </p:sp>
    </p:spTree>
    <p:extLst>
      <p:ext uri="{BB962C8B-B14F-4D97-AF65-F5344CB8AC3E}">
        <p14:creationId xmlns:p14="http://schemas.microsoft.com/office/powerpoint/2010/main" val="7327241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ahoma" pitchFamily="34" charset="0"/>
            <a:cs typeface="Arial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36224</TotalTime>
  <Words>1275</Words>
  <Application>Microsoft Office PowerPoint</Application>
  <PresentationFormat>On-screen Show (4:3)</PresentationFormat>
  <Paragraphs>245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Univers</vt:lpstr>
      <vt:lpstr>Zurich BT</vt:lpstr>
      <vt:lpstr>Arial</vt:lpstr>
      <vt:lpstr>Calibri</vt:lpstr>
      <vt:lpstr>Tahoma</vt:lpstr>
      <vt:lpstr>Times New Roman</vt:lpstr>
      <vt:lpstr>Verdana</vt:lpstr>
      <vt:lpstr>Wingdings</vt:lpstr>
      <vt:lpstr>ITU-e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Development Forum</dc:title>
  <dc:creator>Fabio Leite</dc:creator>
  <cp:lastModifiedBy>Huguet, Fabienne</cp:lastModifiedBy>
  <cp:revision>2597</cp:revision>
  <cp:lastPrinted>2013-10-03T13:49:35Z</cp:lastPrinted>
  <dcterms:created xsi:type="dcterms:W3CDTF">2006-05-30T12:53:59Z</dcterms:created>
  <dcterms:modified xsi:type="dcterms:W3CDTF">2015-09-01T11:20:45Z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