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7" r:id="rId2"/>
    <p:sldId id="702" r:id="rId3"/>
    <p:sldId id="703" r:id="rId4"/>
    <p:sldId id="704" r:id="rId5"/>
    <p:sldId id="705" r:id="rId6"/>
    <p:sldId id="706" r:id="rId7"/>
    <p:sldId id="707" r:id="rId8"/>
    <p:sldId id="708" r:id="rId9"/>
    <p:sldId id="709" r:id="rId10"/>
    <p:sldId id="710" r:id="rId11"/>
    <p:sldId id="711" r:id="rId12"/>
    <p:sldId id="712" r:id="rId13"/>
    <p:sldId id="734" r:id="rId14"/>
    <p:sldId id="714" r:id="rId15"/>
    <p:sldId id="713" r:id="rId16"/>
    <p:sldId id="715" r:id="rId17"/>
    <p:sldId id="716" r:id="rId18"/>
    <p:sldId id="718" r:id="rId19"/>
    <p:sldId id="719" r:id="rId20"/>
    <p:sldId id="720" r:id="rId21"/>
    <p:sldId id="732" r:id="rId22"/>
    <p:sldId id="721" r:id="rId23"/>
    <p:sldId id="723" r:id="rId24"/>
    <p:sldId id="722" r:id="rId25"/>
    <p:sldId id="730" r:id="rId26"/>
    <p:sldId id="725" r:id="rId27"/>
    <p:sldId id="726" r:id="rId28"/>
    <p:sldId id="727" r:id="rId29"/>
    <p:sldId id="729" r:id="rId30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FF"/>
    <a:srgbClr val="ACEABB"/>
    <a:srgbClr val="FFFF00"/>
    <a:srgbClr val="FAC590"/>
    <a:srgbClr val="7DDF94"/>
    <a:srgbClr val="040404"/>
    <a:srgbClr val="FBBD8F"/>
    <a:srgbClr val="FBB68F"/>
    <a:srgbClr val="FBC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7" autoAdjust="0"/>
    <p:restoredTop sz="94385" autoAdjust="0"/>
  </p:normalViewPr>
  <p:slideViewPr>
    <p:cSldViewPr>
      <p:cViewPr varScale="1">
        <p:scale>
          <a:sx n="70" d="100"/>
          <a:sy n="70" d="100"/>
        </p:scale>
        <p:origin x="1262" y="62"/>
      </p:cViewPr>
      <p:guideLst>
        <p:guide orient="horz" pos="2160"/>
        <p:guide pos="1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2" y="1080"/>
      </p:cViewPr>
      <p:guideLst>
        <p:guide orient="horz" pos="3128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F604DA00-571D-4D78-A13A-E4FF228DF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5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4"/>
            <a:ext cx="4891088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29F3556D-1ABB-4E41-9246-D9CB2AB8E6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669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F6BA7-C4B8-4F0E-9C70-534654021A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876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F745-08A5-443C-8A4E-593E9F06A50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2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63588"/>
            <a:ext cx="4979987" cy="3735387"/>
          </a:xfrm>
          <a:ln/>
        </p:spPr>
      </p:sp>
      <p:sp>
        <p:nvSpPr>
          <p:cNvPr id="192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868488"/>
            <a:ext cx="4872038" cy="7283450"/>
          </a:xfrm>
          <a:solidFill>
            <a:schemeClr val="bg1"/>
          </a:solidFill>
        </p:spPr>
        <p:txBody>
          <a:bodyPr/>
          <a:lstStyle/>
          <a:p>
            <a:endParaRPr lang="en-US" altLang="en-US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000" b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25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7" name="Text Box 57"/>
          <p:cNvSpPr txBox="1">
            <a:spLocks noChangeArrowheads="1"/>
          </p:cNvSpPr>
          <p:nvPr userDrawn="1"/>
        </p:nvSpPr>
        <p:spPr bwMode="auto">
          <a:xfrm>
            <a:off x="4932363" y="0"/>
            <a:ext cx="4176712" cy="836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 WRC-15-IRWSP-15/13-E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3 September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2015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  <p:sp>
        <p:nvSpPr>
          <p:cNvPr id="179258" name="Rectangle 58"/>
          <p:cNvSpPr>
            <a:spLocks noChangeArrowheads="1"/>
          </p:cNvSpPr>
          <p:nvPr userDrawn="1"/>
        </p:nvSpPr>
        <p:spPr bwMode="auto">
          <a:xfrm>
            <a:off x="4859338" y="873551"/>
            <a:ext cx="4284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ITU INTER-REGIONAL WORKSHOP</a:t>
            </a:r>
            <a:br>
              <a:rPr lang="en-US" altLang="en-US" dirty="0" smtClean="0"/>
            </a:br>
            <a:r>
              <a:rPr lang="en-US" altLang="en-US" dirty="0" smtClean="0"/>
              <a:t>ON WRC-15 </a:t>
            </a:r>
            <a:r>
              <a:rPr lang="en-US" altLang="en-US" dirty="0"/>
              <a:t>PREPARATION</a:t>
            </a:r>
            <a:br>
              <a:rPr lang="en-US" altLang="en-US" dirty="0"/>
            </a:br>
            <a:r>
              <a:rPr lang="en-US" altLang="en-US" dirty="0"/>
              <a:t>(Geneva, </a:t>
            </a:r>
            <a:r>
              <a:rPr lang="en-US" altLang="en-US" dirty="0" smtClean="0"/>
              <a:t>1 </a:t>
            </a:r>
            <a:r>
              <a:rPr lang="en-US" altLang="en-US" dirty="0"/>
              <a:t>– </a:t>
            </a:r>
            <a:r>
              <a:rPr lang="en-US" altLang="en-US" dirty="0" smtClean="0"/>
              <a:t>3 September 2015)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8739" t="10550" r="26375" b="1082"/>
          <a:stretch/>
        </p:blipFill>
        <p:spPr>
          <a:xfrm>
            <a:off x="-20438" y="-13712"/>
            <a:ext cx="4879775" cy="687171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52513"/>
            <a:ext cx="7773987" cy="5192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548438"/>
            <a:ext cx="339725" cy="244475"/>
          </a:xfrm>
        </p:spPr>
        <p:txBody>
          <a:bodyPr/>
          <a:lstStyle>
            <a:lvl1pPr>
              <a:defRPr/>
            </a:lvl1pPr>
          </a:lstStyle>
          <a:p>
            <a:fld id="{D8D5435F-C085-428B-9700-F74151DB0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044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5" t="15028" r="27295" b="2913"/>
          <a:stretch/>
        </p:blipFill>
        <p:spPr bwMode="auto">
          <a:xfrm>
            <a:off x="0" y="0"/>
            <a:ext cx="790222" cy="78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 descr="Watermar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691313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 b="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fld id="{F63A8546-82D9-4529-96F8-9769307B42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106" name="Line 82"/>
          <p:cNvSpPr>
            <a:spLocks noChangeShapeType="1"/>
          </p:cNvSpPr>
          <p:nvPr userDrawn="1"/>
        </p:nvSpPr>
        <p:spPr bwMode="white">
          <a:xfrm>
            <a:off x="900113" y="404813"/>
            <a:ext cx="746125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pic>
        <p:nvPicPr>
          <p:cNvPr id="1107" name="Picture 83" descr="sigleITU_lar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0"/>
            <a:ext cx="679450" cy="76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9" name="Rectangle 85"/>
          <p:cNvSpPr>
            <a:spLocks noChangeArrowheads="1"/>
          </p:cNvSpPr>
          <p:nvPr userDrawn="1"/>
        </p:nvSpPr>
        <p:spPr bwMode="auto">
          <a:xfrm>
            <a:off x="542925" y="6569075"/>
            <a:ext cx="5362365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3</a:t>
            </a:r>
            <a:r>
              <a:rPr lang="en-US" altLang="en-US" sz="1000" baseline="30000" dirty="0" smtClean="0">
                <a:solidFill>
                  <a:srgbClr val="0E438A"/>
                </a:solidFill>
                <a:latin typeface="Zurich BT" charset="0"/>
              </a:rPr>
              <a:t>rd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 ITU Inter-regional Workshop on WRC-15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Preparation, 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1-3 September 2015,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Geneva</a:t>
            </a:r>
          </a:p>
        </p:txBody>
      </p:sp>
      <p:sp>
        <p:nvSpPr>
          <p:cNvPr id="1110" name="Line 86"/>
          <p:cNvSpPr>
            <a:spLocks noChangeShapeType="1"/>
          </p:cNvSpPr>
          <p:nvPr userDrawn="1"/>
        </p:nvSpPr>
        <p:spPr bwMode="auto">
          <a:xfrm>
            <a:off x="0" y="836712"/>
            <a:ext cx="9144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132" name="Text Box 44"/>
          <p:cNvSpPr txBox="1">
            <a:spLocks noChangeArrowheads="1"/>
          </p:cNvSpPr>
          <p:nvPr/>
        </p:nvSpPr>
        <p:spPr bwMode="auto">
          <a:xfrm>
            <a:off x="5698906" y="4911725"/>
            <a:ext cx="2638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i="1" dirty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Xiaoyang </a:t>
            </a:r>
            <a:r>
              <a:rPr lang="en-US" altLang="en-US" i="1" dirty="0" smtClean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GAO</a:t>
            </a:r>
            <a:endParaRPr lang="en-US" altLang="en-US" i="1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57134" name="Rectangle 4"/>
          <p:cNvSpPr>
            <a:spLocks noChangeArrowheads="1"/>
          </p:cNvSpPr>
          <p:nvPr/>
        </p:nvSpPr>
        <p:spPr bwMode="auto">
          <a:xfrm>
            <a:off x="4854575" y="2692400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SzPct val="110000"/>
            </a:pP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Panel Session 5</a:t>
            </a:r>
            <a:b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WRC-15 </a:t>
            </a:r>
            <a: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  <a:t>Agenda items</a:t>
            </a:r>
            <a:b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  <a:t>1.6, 1.8, 1.9.1 and 1.7</a:t>
            </a:r>
            <a:endParaRPr lang="en-US" altLang="en-US" sz="18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矩形 6"/>
          <p:cNvSpPr/>
          <p:nvPr/>
        </p:nvSpPr>
        <p:spPr>
          <a:xfrm>
            <a:off x="1686670" y="1052736"/>
            <a:ext cx="684076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>
                <a:solidFill>
                  <a:srgbClr val="C00000"/>
                </a:solidFill>
              </a:rPr>
              <a:t>The RCC </a:t>
            </a:r>
            <a:r>
              <a:rPr lang="en-US" altLang="zh-CN" sz="2000" dirty="0" smtClean="0">
                <a:solidFill>
                  <a:srgbClr val="C00000"/>
                </a:solidFill>
              </a:rPr>
              <a:t>Administrations:</a:t>
            </a:r>
            <a:r>
              <a:rPr lang="en-US" altLang="zh-CN" sz="1800" dirty="0"/>
              <a:t> 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in </a:t>
            </a:r>
            <a:r>
              <a:rPr lang="en-US" altLang="zh-CN" sz="1800" dirty="0" err="1"/>
              <a:t>favour</a:t>
            </a:r>
            <a:r>
              <a:rPr lang="en-US" altLang="zh-CN" sz="1800" dirty="0"/>
              <a:t> of the new primary allocation </a:t>
            </a:r>
            <a:r>
              <a:rPr lang="en-US" altLang="zh-CN" sz="1800" b="0" dirty="0"/>
              <a:t>of 250 MHz to GSO systems in </a:t>
            </a:r>
            <a:r>
              <a:rPr lang="en-US" altLang="zh-CN" sz="1800" b="0" dirty="0" smtClean="0"/>
              <a:t>the fixed </a:t>
            </a:r>
            <a:r>
              <a:rPr lang="en-US" altLang="zh-CN" sz="1800" b="0" dirty="0"/>
              <a:t>satellite service (GSO FSS) in both directions (Earth-to-space and space-to-Earth) in the bands 10-17 GHz in Region 1 subject to protection of incumbent services in the considered and adjacent frequency bands.</a:t>
            </a:r>
            <a:endParaRPr lang="zh-CN" altLang="zh-CN" sz="1800" b="0" dirty="0"/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support </a:t>
            </a:r>
            <a:r>
              <a:rPr lang="en-US" altLang="zh-CN" sz="1800" b="0" dirty="0"/>
              <a:t>the following frequency bands for the new allocation to GSO FSS in Region 1:</a:t>
            </a:r>
            <a:endParaRPr lang="zh-CN" altLang="zh-CN" sz="1800" b="0" dirty="0"/>
          </a:p>
          <a:p>
            <a:pPr marL="534988" indent="-534988" algn="just"/>
            <a:r>
              <a:rPr lang="en-US" altLang="zh-CN" sz="1800" dirty="0"/>
              <a:t> </a:t>
            </a:r>
            <a:r>
              <a:rPr lang="en-US" altLang="zh-CN" sz="1800" dirty="0" smtClean="0"/>
              <a:t>   - </a:t>
            </a:r>
            <a:r>
              <a:rPr lang="en-US" altLang="zh-CN" sz="1800" dirty="0"/>
              <a:t>13.4-13.65 GHz or </a:t>
            </a:r>
            <a:r>
              <a:rPr lang="en-US" altLang="zh-CN" sz="1800" dirty="0" smtClean="0"/>
              <a:t>14.85-15.1 </a:t>
            </a:r>
            <a:r>
              <a:rPr lang="en-US" altLang="zh-CN" sz="1800" dirty="0"/>
              <a:t>GHz (space-to-Earth), </a:t>
            </a:r>
            <a:r>
              <a:rPr lang="en-US" altLang="zh-CN" sz="1800" dirty="0" smtClean="0"/>
              <a:t>          Methods </a:t>
            </a:r>
            <a:r>
              <a:rPr lang="en-US" altLang="zh-CN" sz="1800" dirty="0"/>
              <a:t>EE2 or GG2 of  CPM </a:t>
            </a:r>
            <a:r>
              <a:rPr lang="en-US" altLang="zh-CN" sz="1800" dirty="0" smtClean="0"/>
              <a:t>Report</a:t>
            </a:r>
            <a:endParaRPr lang="zh-CN" altLang="zh-CN" sz="1800" dirty="0"/>
          </a:p>
          <a:p>
            <a:pPr marL="534988" indent="-534988" algn="just"/>
            <a:r>
              <a:rPr lang="en-US" altLang="zh-CN" sz="1800" dirty="0" smtClean="0"/>
              <a:t>    - </a:t>
            </a:r>
            <a:r>
              <a:rPr lang="en-US" altLang="zh-CN" sz="1800" dirty="0"/>
              <a:t>14.5-14.75 GHz (Earth-to-space), Method F2 of the  CPM </a:t>
            </a:r>
            <a:r>
              <a:rPr lang="en-US" altLang="zh-CN" sz="1800" dirty="0" smtClean="0"/>
              <a:t>Report</a:t>
            </a:r>
            <a:endParaRPr lang="zh-CN" altLang="zh-CN" sz="1800" dirty="0"/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new GSO FSS allocation </a:t>
            </a:r>
            <a:r>
              <a:rPr lang="en-US" altLang="zh-CN" sz="1800" dirty="0"/>
              <a:t>shall not impose </a:t>
            </a:r>
            <a:r>
              <a:rPr lang="en-US" altLang="zh-CN" sz="1800" dirty="0" smtClean="0"/>
              <a:t>substantial </a:t>
            </a:r>
            <a:r>
              <a:rPr lang="en-US" altLang="zh-CN" sz="1800" dirty="0"/>
              <a:t>additional constraints </a:t>
            </a:r>
            <a:r>
              <a:rPr lang="en-US" altLang="zh-CN" sz="1800" b="0" dirty="0"/>
              <a:t>to existing frequency assignments or prevent development of the FS.</a:t>
            </a:r>
            <a:endParaRPr lang="zh-CN" altLang="zh-CN" sz="1800" b="0" dirty="0"/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RCC Administrations </a:t>
            </a:r>
            <a:r>
              <a:rPr lang="en-US" altLang="zh-CN" sz="1800" dirty="0"/>
              <a:t>oppose</a:t>
            </a:r>
            <a:r>
              <a:rPr lang="en-US" altLang="zh-CN" sz="1800" b="0" dirty="0"/>
              <a:t> allocation of the frequency bands </a:t>
            </a:r>
            <a:r>
              <a:rPr lang="en-US" altLang="zh-CN" sz="1800" dirty="0"/>
              <a:t>13.4-13.75</a:t>
            </a:r>
            <a:r>
              <a:rPr lang="en-US" altLang="zh-CN" sz="1800" b="0" dirty="0"/>
              <a:t> GHz and </a:t>
            </a:r>
            <a:r>
              <a:rPr lang="en-US" altLang="zh-CN" sz="1800" dirty="0"/>
              <a:t>14.8-15.35</a:t>
            </a:r>
            <a:r>
              <a:rPr lang="en-US" altLang="zh-CN" sz="1800" b="0" dirty="0"/>
              <a:t> GHz to the GSO FSS (Earth-to-space) in Region 1.</a:t>
            </a:r>
            <a:endParaRPr lang="zh-CN" altLang="zh-CN" sz="1800" b="0" dirty="0"/>
          </a:p>
        </p:txBody>
      </p:sp>
      <p:sp>
        <p:nvSpPr>
          <p:cNvPr id="8" name="矩形 7"/>
          <p:cNvSpPr/>
          <p:nvPr/>
        </p:nvSpPr>
        <p:spPr>
          <a:xfrm rot="1344660">
            <a:off x="457408" y="3192067"/>
            <a:ext cx="861774" cy="2880320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en-US" altLang="zh-CN" sz="4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osition</a:t>
            </a:r>
            <a:endParaRPr lang="zh-CN" alt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Administrator\AppData\Roaming\Foxmail\FoxmailTemp(1022)\rcc new(08-28-13-02-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31" y="1196752"/>
            <a:ext cx="119516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103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98810" y="6568901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80" y="1221117"/>
            <a:ext cx="1392984" cy="12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654964" y="1007051"/>
            <a:ext cx="709813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rgbClr val="C00000"/>
                </a:solidFill>
              </a:rPr>
              <a:t>Option 1 (Up-link and down-link FSS allocation)</a:t>
            </a:r>
          </a:p>
          <a:p>
            <a:pPr marL="273050" algn="just">
              <a:spcBef>
                <a:spcPts val="600"/>
              </a:spcBef>
            </a:pPr>
            <a:r>
              <a:rPr lang="en-US" altLang="zh-CN" sz="1800" dirty="0" smtClean="0"/>
              <a:t>FSS </a:t>
            </a:r>
            <a:r>
              <a:rPr lang="en-US" altLang="zh-CN" sz="1800" dirty="0"/>
              <a:t>(space-to-Earth): 13.4-13.65 GHz</a:t>
            </a:r>
          </a:p>
          <a:p>
            <a:pPr marL="273050" algn="just"/>
            <a:r>
              <a:rPr lang="en-US" altLang="zh-CN" sz="1800" dirty="0"/>
              <a:t>FSS (Earth-to-space): 14.5-14.75 </a:t>
            </a:r>
            <a:r>
              <a:rPr lang="en-US" altLang="zh-CN" sz="1800" dirty="0" smtClean="0"/>
              <a:t>GHz</a:t>
            </a:r>
            <a:endParaRPr lang="en-US" altLang="zh-CN" sz="1800" b="0" dirty="0"/>
          </a:p>
          <a:p>
            <a:pPr marL="273050" algn="just"/>
            <a:r>
              <a:rPr lang="en-US" altLang="zh-CN" sz="1800" b="0" dirty="0"/>
              <a:t>with the constraint of a </a:t>
            </a:r>
            <a:r>
              <a:rPr lang="en-US" altLang="zh-CN" sz="1800" dirty="0"/>
              <a:t>minimum antenna diameter </a:t>
            </a:r>
            <a:r>
              <a:rPr lang="en-US" altLang="zh-CN" sz="1800" b="0" dirty="0"/>
              <a:t>of </a:t>
            </a:r>
            <a:r>
              <a:rPr lang="en-US" altLang="zh-CN" sz="1800" dirty="0"/>
              <a:t>6 m</a:t>
            </a:r>
            <a:r>
              <a:rPr lang="en-US" altLang="zh-CN" sz="1800" b="0" dirty="0"/>
              <a:t> for countries in Europe and </a:t>
            </a:r>
            <a:r>
              <a:rPr lang="en-US" altLang="zh-CN" sz="1800" dirty="0"/>
              <a:t>2.4 m</a:t>
            </a:r>
            <a:r>
              <a:rPr lang="en-US" altLang="zh-CN" sz="1800" b="0" dirty="0"/>
              <a:t> for </a:t>
            </a:r>
            <a:r>
              <a:rPr lang="en-US" altLang="zh-CN" sz="1800" b="0" dirty="0" smtClean="0"/>
              <a:t>countries outside </a:t>
            </a:r>
            <a:r>
              <a:rPr lang="en-US" altLang="zh-CN" sz="1800" b="0" dirty="0"/>
              <a:t>Europe. </a:t>
            </a:r>
            <a:endParaRPr lang="zh-CN" altLang="en-US" sz="1800" dirty="0"/>
          </a:p>
        </p:txBody>
      </p:sp>
      <p:sp>
        <p:nvSpPr>
          <p:cNvPr id="8" name="矩形 7"/>
          <p:cNvSpPr/>
          <p:nvPr/>
        </p:nvSpPr>
        <p:spPr>
          <a:xfrm>
            <a:off x="1654964" y="2577403"/>
            <a:ext cx="69768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rgbClr val="C00000"/>
                </a:solidFill>
              </a:rPr>
              <a:t>Option 2 (Down-link FSS allocation and no up-link FSS allocation )</a:t>
            </a:r>
          </a:p>
          <a:p>
            <a:pPr marL="273050" algn="just"/>
            <a:r>
              <a:rPr lang="en-US" altLang="zh-CN" sz="1800" b="0" dirty="0" smtClean="0"/>
              <a:t>The </a:t>
            </a:r>
            <a:r>
              <a:rPr lang="en-US" altLang="zh-CN" sz="1800" b="0" dirty="0"/>
              <a:t>frequency band </a:t>
            </a:r>
            <a:r>
              <a:rPr lang="en-US" altLang="zh-CN" sz="1800" dirty="0"/>
              <a:t>13.4-13.65 GHz </a:t>
            </a:r>
            <a:r>
              <a:rPr lang="en-US" altLang="zh-CN" sz="1800" b="0" dirty="0"/>
              <a:t>for a new primary</a:t>
            </a:r>
          </a:p>
          <a:p>
            <a:pPr marL="273050" algn="just"/>
            <a:r>
              <a:rPr lang="en-US" altLang="zh-CN" sz="1800" b="0" dirty="0"/>
              <a:t>allocation (</a:t>
            </a:r>
            <a:r>
              <a:rPr lang="en-US" altLang="zh-CN" sz="1800" dirty="0" smtClean="0"/>
              <a:t>space-to-Earth</a:t>
            </a:r>
            <a:r>
              <a:rPr lang="en-US" altLang="zh-CN" sz="1800" b="0" dirty="0" smtClean="0"/>
              <a:t>). </a:t>
            </a:r>
          </a:p>
          <a:p>
            <a:pPr marL="273050" algn="just"/>
            <a:r>
              <a:rPr lang="en-US" altLang="zh-CN" sz="1800" b="0" dirty="0" smtClean="0"/>
              <a:t>Difficulties </a:t>
            </a:r>
            <a:r>
              <a:rPr lang="en-US" altLang="zh-CN" sz="1800" b="0" dirty="0"/>
              <a:t>remain to identify a frequency band </a:t>
            </a:r>
            <a:r>
              <a:rPr lang="en-US" altLang="zh-CN" sz="1800" b="0" dirty="0" smtClean="0"/>
              <a:t>for FSS </a:t>
            </a:r>
            <a:r>
              <a:rPr lang="en-US" altLang="zh-CN" sz="1800" b="0" dirty="0"/>
              <a:t>(</a:t>
            </a:r>
            <a:r>
              <a:rPr lang="en-US" altLang="zh-CN" sz="1800" b="0" dirty="0" smtClean="0"/>
              <a:t>Earth-to-space), demonstrating </a:t>
            </a:r>
            <a:r>
              <a:rPr lang="en-US" altLang="zh-CN" sz="1800" b="0" dirty="0"/>
              <a:t>compatibility with </a:t>
            </a:r>
            <a:r>
              <a:rPr lang="en-US" altLang="zh-CN" sz="1800" b="0" dirty="0" smtClean="0"/>
              <a:t>existing </a:t>
            </a:r>
            <a:r>
              <a:rPr lang="en-US" altLang="zh-CN" sz="1800" b="0" dirty="0"/>
              <a:t>services.</a:t>
            </a:r>
          </a:p>
        </p:txBody>
      </p:sp>
      <p:sp>
        <p:nvSpPr>
          <p:cNvPr id="10" name="矩形 9"/>
          <p:cNvSpPr/>
          <p:nvPr/>
        </p:nvSpPr>
        <p:spPr>
          <a:xfrm>
            <a:off x="1637040" y="4352764"/>
            <a:ext cx="69768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rgbClr val="C00000"/>
                </a:solidFill>
              </a:rPr>
              <a:t>Option 3 (No ECP on up-link allocation)</a:t>
            </a:r>
          </a:p>
          <a:p>
            <a:pPr marL="273050" algn="just"/>
            <a:r>
              <a:rPr lang="en-US" altLang="zh-CN" sz="1800" b="0" dirty="0" smtClean="0"/>
              <a:t>The </a:t>
            </a:r>
            <a:r>
              <a:rPr lang="en-US" altLang="zh-CN" sz="1800" b="0" dirty="0"/>
              <a:t>frequency band </a:t>
            </a:r>
            <a:r>
              <a:rPr lang="en-US" altLang="zh-CN" sz="1800" dirty="0"/>
              <a:t>13.4-13.65</a:t>
            </a:r>
            <a:r>
              <a:rPr lang="en-US" altLang="zh-CN" sz="1800" b="0" dirty="0"/>
              <a:t> GHz for a new primary</a:t>
            </a:r>
          </a:p>
          <a:p>
            <a:pPr marL="273050" algn="just"/>
            <a:r>
              <a:rPr lang="en-US" altLang="zh-CN" sz="1800" b="0" dirty="0"/>
              <a:t>allocation (</a:t>
            </a:r>
            <a:r>
              <a:rPr lang="en-US" altLang="zh-CN" sz="1800" dirty="0" smtClean="0"/>
              <a:t>space-to-Earth</a:t>
            </a:r>
            <a:r>
              <a:rPr lang="en-US" altLang="zh-CN" sz="1800" b="0" dirty="0" smtClean="0"/>
              <a:t>).</a:t>
            </a:r>
            <a:endParaRPr lang="en-US" altLang="zh-CN" sz="1800" b="0" dirty="0"/>
          </a:p>
          <a:p>
            <a:pPr marL="273050" algn="just"/>
            <a:r>
              <a:rPr lang="en-US" altLang="zh-CN" sz="1800" b="0" dirty="0"/>
              <a:t>There is no European Common Proposal (ECP) for FSS (Earth-to-space) allocation.</a:t>
            </a:r>
            <a:endParaRPr lang="zh-CN" altLang="en-US" sz="1800" b="0" dirty="0"/>
          </a:p>
        </p:txBody>
      </p:sp>
      <p:sp>
        <p:nvSpPr>
          <p:cNvPr id="11" name="矩形 10"/>
          <p:cNvSpPr/>
          <p:nvPr/>
        </p:nvSpPr>
        <p:spPr>
          <a:xfrm>
            <a:off x="1637039" y="5757621"/>
            <a:ext cx="7116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/>
              <a:t>Does not support </a:t>
            </a:r>
            <a:r>
              <a:rPr lang="en-US" altLang="zh-CN" sz="1800" b="0" dirty="0"/>
              <a:t>additional allocation to FSS (</a:t>
            </a:r>
            <a:r>
              <a:rPr lang="en-US" altLang="zh-CN" sz="1800" dirty="0"/>
              <a:t>Earth-to-space</a:t>
            </a:r>
            <a:r>
              <a:rPr lang="en-US" altLang="zh-CN" sz="1800" b="0" dirty="0"/>
              <a:t>) in the frequency band </a:t>
            </a:r>
            <a:r>
              <a:rPr lang="en-US" altLang="zh-CN" sz="1800" dirty="0"/>
              <a:t>13.25-13.75</a:t>
            </a:r>
            <a:r>
              <a:rPr lang="en-US" altLang="zh-CN" sz="1800" b="0" dirty="0"/>
              <a:t> GHz</a:t>
            </a:r>
            <a:endParaRPr lang="zh-CN" altLang="en-US" sz="1800" b="0" dirty="0"/>
          </a:p>
        </p:txBody>
      </p:sp>
      <p:sp>
        <p:nvSpPr>
          <p:cNvPr id="13" name="矩形 12"/>
          <p:cNvSpPr/>
          <p:nvPr/>
        </p:nvSpPr>
        <p:spPr>
          <a:xfrm rot="1344660">
            <a:off x="558837" y="2642508"/>
            <a:ext cx="1046440" cy="3227258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28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Preliminary CEPT Position</a:t>
            </a:r>
            <a:endParaRPr lang="zh-CN" altLang="en-US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9662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7" name="矩形 6"/>
          <p:cNvSpPr/>
          <p:nvPr/>
        </p:nvSpPr>
        <p:spPr>
          <a:xfrm rot="1344660">
            <a:off x="477202" y="2142954"/>
            <a:ext cx="1015663" cy="353752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5400" dirty="0" smtClean="0">
                <a:solidFill>
                  <a:srgbClr val="C00000"/>
                </a:solidFill>
              </a:rPr>
              <a:t>I A P</a:t>
            </a:r>
            <a:endParaRPr lang="zh-CN" altLang="en-US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94" y="1052736"/>
            <a:ext cx="1269278" cy="117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1149"/>
              </p:ext>
            </p:extLst>
          </p:nvPr>
        </p:nvGraphicFramePr>
        <p:xfrm>
          <a:off x="1663336" y="1119820"/>
          <a:ext cx="6984776" cy="3971916"/>
        </p:xfrm>
        <a:graphic>
          <a:graphicData uri="http://schemas.openxmlformats.org/drawingml/2006/table">
            <a:tbl>
              <a:tblPr/>
              <a:tblGrid>
                <a:gridCol w="1584176"/>
                <a:gridCol w="1512168"/>
                <a:gridCol w="1512168"/>
                <a:gridCol w="2376264"/>
              </a:tblGrid>
              <a:tr h="4058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  <a:b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IAP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191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DL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13.25-13.40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E: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NOC / EE: no proposal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15.40-15.70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15.70-16.60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16.60-17.00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19672" y="5221069"/>
            <a:ext cx="68531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NOC is proposed for uplink and downlink except for EE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No position for EE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03264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436070"/>
            <a:ext cx="339725" cy="244475"/>
          </a:xfrm>
        </p:spPr>
        <p:txBody>
          <a:bodyPr/>
          <a:lstStyle/>
          <a:p>
            <a:fld id="{3CF3DC0B-3014-4BF8-A8BA-B509CDC742C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pic>
        <p:nvPicPr>
          <p:cNvPr id="10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85" y="1263961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05" y="1280733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281" y="1459065"/>
            <a:ext cx="865909" cy="38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575" y="1298377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760" y="1239664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484504" y="836712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5</a:t>
            </a:r>
            <a:r>
              <a:rPr lang="en-US" altLang="zh-CN" dirty="0" smtClean="0">
                <a:solidFill>
                  <a:srgbClr val="C00000"/>
                </a:solidFill>
              </a:rPr>
              <a:t>. Matrix of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268580"/>
              </p:ext>
            </p:extLst>
          </p:nvPr>
        </p:nvGraphicFramePr>
        <p:xfrm>
          <a:off x="313929" y="1985188"/>
          <a:ext cx="8496943" cy="3925575"/>
        </p:xfrm>
        <a:graphic>
          <a:graphicData uri="http://schemas.openxmlformats.org/drawingml/2006/table">
            <a:tbl>
              <a:tblPr/>
              <a:tblGrid>
                <a:gridCol w="1152128"/>
                <a:gridCol w="864096"/>
                <a:gridCol w="1152128"/>
                <a:gridCol w="864096"/>
                <a:gridCol w="927480"/>
                <a:gridCol w="1232760"/>
                <a:gridCol w="1064870"/>
                <a:gridCol w="1239385"/>
              </a:tblGrid>
              <a:tr h="21278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</a:t>
                      </a:r>
                      <a:b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  <a:b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 or DL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APT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ASMG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ATU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CEPT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CITEL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RCC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2127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(PACP)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(Position*)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　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(AFCP)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(Pre. Position)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(IAP*)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(Position)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149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7650" marR="7650" marT="765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Oppose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7711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↓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13.4-13.65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</a:p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(250 MHz)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DD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AFCP</a:t>
                      </a:r>
                    </a:p>
                  </a:txBody>
                  <a:tcPr marL="7650" marR="7650" marT="765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13.4-13.65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IAP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13.4-13.65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(or 14.85-15.1 GHz)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59150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7650" marR="7650" marT="765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7650" marR="7650" marT="765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NOC/14.5-14.75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↑</a:t>
                      </a:r>
                      <a:endParaRPr lang="en-US" sz="1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en-US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(options under considerations)</a:t>
                      </a:r>
                      <a:endParaRPr 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14.5-14.75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4149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↓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7650" marR="7650" marT="765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Oppose</a:t>
                      </a:r>
                    </a:p>
                  </a:txBody>
                  <a:tcPr marL="7650" marR="7650" marT="76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1009784"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↓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14.85-15.1 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or 13.4-13.65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GHz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)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Relevant to </a:t>
                      </a: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EE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50" marR="7650" marT="76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946" y="5949280"/>
            <a:ext cx="85331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It is assumed that SUP of Res. 151 (WRC-12) is agreed by all Regional Groups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NOC for all other sub-frequency band (* Need confirm further) </a:t>
            </a:r>
            <a:endParaRPr lang="zh-CN" alt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Administrator\AppData\Roaming\Foxmail\FoxmailTemp(1022)\rcc new(08-28-13-02-14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769" y="1220916"/>
            <a:ext cx="547288" cy="7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3482281" y="5905793"/>
            <a:ext cx="1021294" cy="0"/>
          </a:xfrm>
          <a:prstGeom prst="line">
            <a:avLst/>
          </a:prstGeom>
          <a:solidFill>
            <a:srgbClr val="000000"/>
          </a:solidFill>
          <a:ln w="349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28693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1.6.2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3528" y="836712"/>
            <a:ext cx="840454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 smtClean="0">
                <a:solidFill>
                  <a:srgbClr val="C00000"/>
                </a:solidFill>
              </a:rPr>
              <a:t>1. CPM Methods </a:t>
            </a:r>
            <a:r>
              <a:rPr lang="en-US" altLang="zh-CN" dirty="0">
                <a:solidFill>
                  <a:srgbClr val="C00000"/>
                </a:solidFill>
              </a:rPr>
              <a:t>to satisfy the agenda item:</a:t>
            </a:r>
            <a:endParaRPr lang="zh-CN" altLang="zh-CN" dirty="0">
              <a:solidFill>
                <a:srgbClr val="C00000"/>
              </a:solidFill>
            </a:endParaRPr>
          </a:p>
          <a:p>
            <a:pPr marL="457200" lvl="0" indent="-457200">
              <a:spcBef>
                <a:spcPts val="600"/>
              </a:spcBef>
              <a:buAutoNum type="alphaLcParenR"/>
            </a:pPr>
            <a:r>
              <a:rPr lang="en-US" altLang="zh-CN" b="0" dirty="0" smtClean="0"/>
              <a:t>In </a:t>
            </a:r>
            <a:r>
              <a:rPr lang="en-US" altLang="zh-CN" b="0" dirty="0"/>
              <a:t>all methods, only </a:t>
            </a:r>
            <a:r>
              <a:rPr lang="en-US" altLang="zh-CN" b="0" dirty="0" smtClean="0"/>
              <a:t>possibilities </a:t>
            </a:r>
            <a:r>
              <a:rPr lang="en-US" altLang="zh-CN" b="0" dirty="0"/>
              <a:t>for </a:t>
            </a:r>
            <a:r>
              <a:rPr lang="en-US" altLang="zh-CN" dirty="0"/>
              <a:t>GSO </a:t>
            </a:r>
            <a:r>
              <a:rPr lang="en-US" altLang="zh-CN" dirty="0" smtClean="0"/>
              <a:t>satellite </a:t>
            </a:r>
            <a:r>
              <a:rPr lang="en-US" altLang="zh-CN" dirty="0"/>
              <a:t>networks</a:t>
            </a:r>
            <a:r>
              <a:rPr lang="en-US" altLang="zh-CN" b="0" dirty="0"/>
              <a:t> for the primary FSS allocation are analyzed</a:t>
            </a:r>
            <a:r>
              <a:rPr lang="en-US" altLang="zh-CN" b="0" dirty="0" smtClean="0"/>
              <a:t>.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AutoNum type="alphaLcParenR"/>
            </a:pPr>
            <a:r>
              <a:rPr lang="en-US" altLang="zh-CN" b="0" dirty="0"/>
              <a:t>Focus on </a:t>
            </a:r>
            <a:r>
              <a:rPr lang="en-US" altLang="zh-CN" dirty="0"/>
              <a:t>3 contiguous/near contiguous </a:t>
            </a:r>
            <a:r>
              <a:rPr lang="en-US" altLang="zh-CN" b="0" dirty="0"/>
              <a:t>frequency </a:t>
            </a:r>
            <a:r>
              <a:rPr lang="en-US" altLang="zh-CN" b="0" dirty="0" smtClean="0"/>
              <a:t>ranges:</a:t>
            </a:r>
          </a:p>
        </p:txBody>
      </p:sp>
      <p:sp>
        <p:nvSpPr>
          <p:cNvPr id="7" name="矩形 6"/>
          <p:cNvSpPr/>
          <p:nvPr/>
        </p:nvSpPr>
        <p:spPr>
          <a:xfrm rot="16200000">
            <a:off x="-217592" y="4134298"/>
            <a:ext cx="29835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Method Table</a:t>
            </a:r>
            <a:endParaRPr lang="zh-CN" alt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74162" y="5589240"/>
            <a:ext cx="7186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358775" algn="just">
              <a:spcBef>
                <a:spcPts val="600"/>
              </a:spcBef>
              <a:buClr>
                <a:srgbClr val="5C5C5C"/>
              </a:buClr>
              <a:buFont typeface="Wingdings" panose="05000000000000000000" pitchFamily="2" charset="2"/>
              <a:buChar char="Ø"/>
            </a:pPr>
            <a:r>
              <a:rPr lang="en-US" altLang="zh-CN" sz="1600" dirty="0"/>
              <a:t>Only NOC is proposed for Earth-to-space sub-frequency bands: D (13.25-13.4 GHz), H (15.35-15.4 GHz), I (15.4-15.7 GHz), J (15.7-16.6 GHz) and K (16.6-17 GHz).</a:t>
            </a:r>
            <a:endParaRPr lang="en-US" altLang="zh-CN" sz="1600" b="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492553"/>
              </p:ext>
            </p:extLst>
          </p:nvPr>
        </p:nvGraphicFramePr>
        <p:xfrm>
          <a:off x="1763688" y="3068960"/>
          <a:ext cx="6804670" cy="2232248"/>
        </p:xfrm>
        <a:graphic>
          <a:graphicData uri="http://schemas.openxmlformats.org/drawingml/2006/table">
            <a:tbl>
              <a:tblPr/>
              <a:tblGrid>
                <a:gridCol w="2340174"/>
                <a:gridCol w="4464496"/>
              </a:tblGrid>
              <a:tr h="8555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Sub-frequency band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(GHz)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Band letter (methods: 1=NOC, 2=MOD)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E (E1, E2)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5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F (F1, F2)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5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G (G1, G2)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778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矩形 4"/>
          <p:cNvSpPr/>
          <p:nvPr/>
        </p:nvSpPr>
        <p:spPr>
          <a:xfrm>
            <a:off x="510489" y="7647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CPM Method </a:t>
            </a:r>
            <a:r>
              <a:rPr lang="en-US" altLang="zh-CN" dirty="0">
                <a:solidFill>
                  <a:srgbClr val="C00000"/>
                </a:solidFill>
              </a:rPr>
              <a:t>2 to satisfy the agenda item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graphicFrame>
        <p:nvGraphicFramePr>
          <p:cNvPr id="6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41904"/>
              </p:ext>
            </p:extLst>
          </p:nvPr>
        </p:nvGraphicFramePr>
        <p:xfrm>
          <a:off x="1547664" y="1268760"/>
          <a:ext cx="7488833" cy="5301848"/>
        </p:xfrm>
        <a:graphic>
          <a:graphicData uri="http://schemas.openxmlformats.org/drawingml/2006/table">
            <a:tbl>
              <a:tblPr/>
              <a:tblGrid>
                <a:gridCol w="1800200"/>
                <a:gridCol w="5688633"/>
              </a:tblGrid>
              <a:tr h="21491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band</a:t>
                      </a:r>
                    </a:p>
                  </a:txBody>
                  <a:tcPr marL="8999" marR="8999" marT="8999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Methods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Regulatory &amp; procedural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considerations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561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Bands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Method 2</a:t>
                      </a:r>
                    </a:p>
                  </a:txBody>
                  <a:tcPr marL="8999" marR="8999" marT="8999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 Modification of RR Art.5 to make a primary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GSO FSS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allocation</a:t>
                      </a:r>
                    </a:p>
                  </a:txBody>
                  <a:tcPr marL="8999" marR="8999" marT="8999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4442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13.5-13.75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GHz </a:t>
                      </a:r>
                      <a:endParaRPr lang="en-US" sz="1600" b="1" i="0" u="sng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Region 2</a:t>
                      </a:r>
                      <a:b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13.45-13.75 GHz </a:t>
                      </a:r>
                      <a:endParaRPr lang="en-US" sz="1600" b="1" i="0" u="sng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Setting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limitation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53.5 dB(W/Hz)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transmission of FSS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E/S.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to RR No. 5.502 to only extend minimum FSS E/S antenna limitation to the band it applies</a:t>
                      </a: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Adding footnote to protect EESS (active) system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applications and development</a:t>
                      </a:r>
                      <a:endParaRPr lang="en-US" altLang="zh-CN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99126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Protect SRS inter-orbit links by hard limits on FSS in the uplink. Modification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of RR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No.5.501A and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apply RR No.9.17A to protect existing SRS (DRS) systems (SRS feeder downlinks) with regard to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FSS</a:t>
                      </a:r>
                    </a:p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Modification of Table 7b of RR App.7 to extend coordination trigger of FSS E/S with respect to RLS and RNS</a:t>
                      </a: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59832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14.5-14.75 GHz</a:t>
                      </a:r>
                    </a:p>
                    <a:p>
                      <a:pPr algn="l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Regions 2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1</a:t>
                      </a:r>
                    </a:p>
                    <a:p>
                      <a:pPr algn="l" fontAlgn="t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14.5-14.8 GHz</a:t>
                      </a:r>
                    </a:p>
                    <a:p>
                      <a:pPr algn="l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Region 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Unplanned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FSS allocation is proposed on a global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basis with min. E/S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antenna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35382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just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nclude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coordination trigger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RR No.9.7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App.5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concerning GSO/GSO coordination the assignments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 which are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subject to RR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App.30A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530175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fontAlgn="ctr" latinLnBrk="0" hangingPunct="1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3)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Modification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Articles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 7 of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App.30A to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define the procedure for coordination of an unplanned FSS assignments vis-à-vis assignments in, or proposed modifications to, App.30A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Plan/List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890" marR="8890" marT="8890" marB="0" anchor="ctr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99126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Revisions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Annexes 1 and 4 for triggering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coordination as in 3)</a:t>
                      </a:r>
                    </a:p>
                    <a:p>
                      <a:pPr marL="177800" marR="0" indent="-1778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5)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egarding the coordination of unplanned FSS with respect to MS, using current coordination procedures OR developing a new Resolution describing the procedures</a:t>
                      </a:r>
                    </a:p>
                    <a:p>
                      <a:pPr marL="177800" marR="0" indent="-1778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6)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Regarding the coordination of unplanned FSS with respect to DRS in the SRS, upgrade existing SRS (Earth-to-space) allocation to primary under conditions and RR No.9.7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applies</a:t>
                      </a:r>
                      <a:endParaRPr lang="en-US" altLang="zh-CN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936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5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14.8-15.05GHz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Reg.2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  <a:p>
                      <a:pPr algn="l" fontAlgn="t"/>
                      <a:r>
                        <a:rPr lang="en-US" sz="15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14.8-15.1GHz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coordinate with and protect existing grandfathered SRS systems with regard to FSS through new and modified regulatory provisions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99126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99" marR="8999" marT="8999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7b of RR App.7 to extend coordination trigger of FSS E/S with respect to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905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圆角矩形 4"/>
          <p:cNvSpPr/>
          <p:nvPr/>
        </p:nvSpPr>
        <p:spPr bwMode="auto">
          <a:xfrm>
            <a:off x="0" y="2276872"/>
            <a:ext cx="1475656" cy="33843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76200" cap="flat" cmpd="sng" algn="ctr">
            <a:solidFill>
              <a:srgbClr val="B2B2B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sz="1500" dirty="0">
                <a:solidFill>
                  <a:srgbClr val="C00000"/>
                </a:solidFill>
              </a:rPr>
              <a:t>Same method applies to </a:t>
            </a:r>
            <a:r>
              <a:rPr lang="en-US" altLang="zh-CN" sz="1500" dirty="0" smtClean="0">
                <a:solidFill>
                  <a:srgbClr val="C00000"/>
                </a:solidFill>
              </a:rPr>
              <a:t>both regions</a:t>
            </a:r>
            <a:r>
              <a:rPr lang="en-US" altLang="zh-CN" sz="1500" dirty="0">
                <a:solidFill>
                  <a:srgbClr val="C00000"/>
                </a:solidFill>
              </a:rPr>
              <a:t>, but </a:t>
            </a:r>
            <a:r>
              <a:rPr lang="en-US" altLang="zh-CN" sz="1500" dirty="0" smtClean="0">
                <a:solidFill>
                  <a:srgbClr val="C00000"/>
                </a:solidFill>
              </a:rPr>
              <a:t>only</a:t>
            </a:r>
            <a:r>
              <a:rPr lang="zh-CN" altLang="en-US" sz="1500" dirty="0" smtClean="0">
                <a:solidFill>
                  <a:srgbClr val="C00000"/>
                </a:solidFill>
              </a:rPr>
              <a:t>：</a:t>
            </a:r>
            <a:r>
              <a:rPr lang="en-US" altLang="zh-CN" sz="1500" dirty="0" smtClean="0">
                <a:solidFill>
                  <a:srgbClr val="C00000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altLang="zh-CN" sz="1500" u="sng" dirty="0" smtClean="0">
                <a:solidFill>
                  <a:srgbClr val="C00000"/>
                </a:solidFill>
              </a:rPr>
              <a:t>250 </a:t>
            </a:r>
            <a:r>
              <a:rPr lang="en-US" altLang="zh-CN" sz="1500" u="sng" dirty="0">
                <a:solidFill>
                  <a:srgbClr val="C00000"/>
                </a:solidFill>
              </a:rPr>
              <a:t>MHz in Region 2 </a:t>
            </a:r>
            <a:r>
              <a:rPr lang="en-US" altLang="zh-CN" sz="1600" u="sng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↑</a:t>
            </a:r>
            <a:endParaRPr lang="en-US" altLang="zh-CN" sz="1500" u="sng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500" dirty="0" smtClean="0">
                <a:solidFill>
                  <a:srgbClr val="C00000"/>
                </a:solidFill>
              </a:rPr>
              <a:t>and </a:t>
            </a:r>
          </a:p>
          <a:p>
            <a:pPr>
              <a:spcBef>
                <a:spcPts val="600"/>
              </a:spcBef>
            </a:pPr>
            <a:r>
              <a:rPr lang="en-US" altLang="zh-CN" sz="1500" u="sng" dirty="0" smtClean="0">
                <a:solidFill>
                  <a:srgbClr val="C00000"/>
                </a:solidFill>
              </a:rPr>
              <a:t>300 </a:t>
            </a:r>
            <a:r>
              <a:rPr lang="en-US" altLang="zh-CN" sz="1500" u="sng" dirty="0">
                <a:solidFill>
                  <a:srgbClr val="C00000"/>
                </a:solidFill>
              </a:rPr>
              <a:t>MHz in Region </a:t>
            </a:r>
            <a:r>
              <a:rPr lang="en-US" altLang="zh-CN" sz="1500" u="sng" dirty="0" smtClean="0">
                <a:solidFill>
                  <a:srgbClr val="C00000"/>
                </a:solidFill>
              </a:rPr>
              <a:t>3 </a:t>
            </a:r>
            <a:r>
              <a:rPr lang="en-US" altLang="zh-CN" sz="1600" u="sng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↑</a:t>
            </a:r>
            <a:endParaRPr kumimoji="0" lang="zh-CN" altLang="en-US" sz="15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96536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sp>
        <p:nvSpPr>
          <p:cNvPr id="4" name="矩形 3"/>
          <p:cNvSpPr/>
          <p:nvPr/>
        </p:nvSpPr>
        <p:spPr>
          <a:xfrm>
            <a:off x="484498" y="880451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 smtClean="0">
                <a:solidFill>
                  <a:srgbClr val="C00000"/>
                </a:solidFill>
              </a:rPr>
              <a:t>3.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344660">
            <a:off x="541577" y="3183089"/>
            <a:ext cx="861774" cy="207009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PACP</a:t>
            </a:r>
            <a:endParaRPr lang="zh-CN" alt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6" name="Picture 2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60" y="1625749"/>
            <a:ext cx="1428704" cy="12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257993"/>
              </p:ext>
            </p:extLst>
          </p:nvPr>
        </p:nvGraphicFramePr>
        <p:xfrm>
          <a:off x="1979712" y="1556792"/>
          <a:ext cx="6768752" cy="4163880"/>
        </p:xfrm>
        <a:graphic>
          <a:graphicData uri="http://schemas.openxmlformats.org/drawingml/2006/table">
            <a:tbl>
              <a:tblPr/>
              <a:tblGrid>
                <a:gridCol w="2332225"/>
                <a:gridCol w="2019495"/>
                <a:gridCol w="2417032"/>
              </a:tblGrid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</a:p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(Letter for UL)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APT </a:t>
                      </a:r>
                      <a:r>
                        <a:rPr lang="en-US" sz="20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  <a:br>
                        <a:rPr lang="en-US" sz="20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(PACP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13.25-13.40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15.40-15.70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15.70-16.60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30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16.60-17.00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89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67" y="1196752"/>
            <a:ext cx="1593595" cy="66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2498542" y="1196752"/>
            <a:ext cx="62499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 smtClean="0"/>
              <a:t>Position:</a:t>
            </a:r>
          </a:p>
          <a:p>
            <a:pPr algn="just"/>
            <a:r>
              <a:rPr lang="en-US" altLang="zh-CN" b="0" dirty="0" smtClean="0"/>
              <a:t>Ensure </a:t>
            </a:r>
            <a:r>
              <a:rPr lang="en-US" altLang="zh-CN" b="0" dirty="0"/>
              <a:t>that the proposed allocations do not cause undue constrains to services allocated in these bands in Region 1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93" y="3367455"/>
            <a:ext cx="1418142" cy="1418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2555776" y="3573016"/>
            <a:ext cx="52950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/>
              <a:t>To be </a:t>
            </a:r>
            <a:r>
              <a:rPr lang="en-US" altLang="zh-CN" sz="2800" dirty="0" smtClean="0"/>
              <a:t>determined by ATU </a:t>
            </a:r>
            <a:r>
              <a:rPr lang="en-US" altLang="zh-CN" dirty="0" smtClean="0"/>
              <a:t>(No AFCP)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1624014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sp>
        <p:nvSpPr>
          <p:cNvPr id="6" name="矩形 5"/>
          <p:cNvSpPr/>
          <p:nvPr/>
        </p:nvSpPr>
        <p:spPr>
          <a:xfrm>
            <a:off x="1835697" y="1124744"/>
            <a:ext cx="6696744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>
                <a:solidFill>
                  <a:srgbClr val="C00000"/>
                </a:solidFill>
              </a:rPr>
              <a:t>The RCC Administrations: </a:t>
            </a:r>
            <a:endParaRPr lang="en-US" altLang="zh-CN" sz="2000" dirty="0" smtClean="0">
              <a:solidFill>
                <a:srgbClr val="C00000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/>
              <a:t>n</a:t>
            </a:r>
            <a:r>
              <a:rPr lang="en-US" altLang="zh-CN" sz="1800" dirty="0" smtClean="0"/>
              <a:t>o objection </a:t>
            </a:r>
            <a:r>
              <a:rPr lang="en-US" altLang="zh-CN" sz="1800" b="0" dirty="0"/>
              <a:t>to the new allocation of the frequency band </a:t>
            </a:r>
            <a:r>
              <a:rPr lang="en-US" altLang="zh-CN" sz="1800" dirty="0"/>
              <a:t>14.5-14.75</a:t>
            </a:r>
            <a:r>
              <a:rPr lang="en-US" altLang="zh-CN" sz="1800" b="0" dirty="0"/>
              <a:t> GHz for GSO FSS (</a:t>
            </a:r>
            <a:r>
              <a:rPr lang="en-US" altLang="zh-CN" sz="1800" dirty="0" smtClean="0"/>
              <a:t>Earth-to-space</a:t>
            </a:r>
            <a:r>
              <a:rPr lang="en-US" altLang="zh-CN" sz="1800" b="0" dirty="0"/>
              <a:t>) on a primary basis in Region 2 and </a:t>
            </a:r>
            <a:r>
              <a:rPr lang="en-US" altLang="zh-CN" sz="1800" dirty="0"/>
              <a:t>14.5-14.8 </a:t>
            </a:r>
            <a:r>
              <a:rPr lang="en-US" altLang="zh-CN" sz="1800" b="0" dirty="0"/>
              <a:t>GHz in Region 3, Method F2 of  CPM Report.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oppose</a:t>
            </a:r>
            <a:r>
              <a:rPr lang="en-US" altLang="zh-CN" sz="1800" b="0" dirty="0" smtClean="0"/>
              <a:t> </a:t>
            </a:r>
            <a:r>
              <a:rPr lang="en-US" altLang="zh-CN" sz="1800" b="0" dirty="0"/>
              <a:t>allocation of the frequency bands </a:t>
            </a:r>
            <a:r>
              <a:rPr lang="en-US" altLang="zh-CN" sz="1800" dirty="0"/>
              <a:t>13.4-13.75</a:t>
            </a:r>
            <a:r>
              <a:rPr lang="en-US" altLang="zh-CN" sz="1800" b="0" dirty="0"/>
              <a:t> GHz and </a:t>
            </a:r>
            <a:r>
              <a:rPr lang="en-US" altLang="zh-CN" sz="1800" dirty="0"/>
              <a:t>14.8-15.35</a:t>
            </a:r>
            <a:r>
              <a:rPr lang="en-US" altLang="zh-CN" sz="1800" b="0" dirty="0"/>
              <a:t> GHz for GSO FSS (</a:t>
            </a:r>
            <a:r>
              <a:rPr lang="en-US" altLang="zh-CN" sz="1800" dirty="0"/>
              <a:t>Earth-to-space</a:t>
            </a:r>
            <a:r>
              <a:rPr lang="en-US" altLang="zh-CN" sz="1800" b="0" dirty="0"/>
              <a:t>) in Regions 2 and 3</a:t>
            </a:r>
            <a:r>
              <a:rPr lang="en-US" altLang="zh-CN" sz="1800" b="0" dirty="0" smtClean="0"/>
              <a:t>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/>
              <a:t>n</a:t>
            </a:r>
            <a:r>
              <a:rPr lang="en-US" altLang="zh-CN" sz="1800" b="0" dirty="0" smtClean="0"/>
              <a:t>ecessary </a:t>
            </a:r>
            <a:r>
              <a:rPr lang="en-US" altLang="zh-CN" sz="1800" b="0" dirty="0"/>
              <a:t>regulatory provisions and restrictions of technical characteristics of </a:t>
            </a:r>
            <a:r>
              <a:rPr lang="en-US" altLang="zh-CN" sz="1800" b="0" dirty="0" smtClean="0"/>
              <a:t>newly filed GSO </a:t>
            </a:r>
            <a:r>
              <a:rPr lang="en-US" altLang="zh-CN" sz="1800" b="0" dirty="0"/>
              <a:t>FSS </a:t>
            </a:r>
            <a:r>
              <a:rPr lang="en-US" altLang="zh-CN" sz="1800" b="0" dirty="0" smtClean="0"/>
              <a:t>systems </a:t>
            </a:r>
            <a:r>
              <a:rPr lang="en-US" altLang="zh-CN" sz="1800" b="0" dirty="0"/>
              <a:t>should be included in the Radio </a:t>
            </a:r>
            <a:r>
              <a:rPr lang="en-US" altLang="zh-CN" sz="1800" b="0" dirty="0" smtClean="0"/>
              <a:t>Regulations, in order to </a:t>
            </a:r>
            <a:r>
              <a:rPr lang="en-US" altLang="zh-CN" sz="1800" dirty="0" smtClean="0"/>
              <a:t>protect incumbent services</a:t>
            </a:r>
            <a:r>
              <a:rPr lang="en-US" altLang="zh-CN" sz="1800" b="0" dirty="0" smtClean="0"/>
              <a:t>.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</a:t>
            </a:r>
            <a:r>
              <a:rPr lang="en-US" altLang="zh-CN" sz="1800" b="0" dirty="0" smtClean="0"/>
              <a:t>his additional allocation with a </a:t>
            </a:r>
            <a:r>
              <a:rPr lang="en-US" altLang="zh-CN" sz="1800" dirty="0"/>
              <a:t>worldwide basis </a:t>
            </a:r>
            <a:r>
              <a:rPr lang="en-US" altLang="zh-CN" sz="1800" b="0" dirty="0"/>
              <a:t>(in all three Regions) has advantage over regional allocation (in one Region) when planning satellite communication networks and providing efficient territory coverage.</a:t>
            </a:r>
          </a:p>
        </p:txBody>
      </p:sp>
      <p:sp>
        <p:nvSpPr>
          <p:cNvPr id="7" name="矩形 6"/>
          <p:cNvSpPr/>
          <p:nvPr/>
        </p:nvSpPr>
        <p:spPr>
          <a:xfrm rot="1344660">
            <a:off x="457408" y="3192067"/>
            <a:ext cx="861774" cy="2880320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en-US" altLang="zh-CN" sz="44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osition</a:t>
            </a:r>
            <a:endParaRPr lang="zh-CN" alt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16" y="1340768"/>
            <a:ext cx="1199399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780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1392984" cy="12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652691" y="1196752"/>
            <a:ext cx="696871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C00000"/>
                </a:solidFill>
              </a:rPr>
              <a:t>Option 1 </a:t>
            </a:r>
            <a:r>
              <a:rPr lang="en-US" altLang="zh-CN" sz="1600" b="0" dirty="0">
                <a:solidFill>
                  <a:srgbClr val="C00000"/>
                </a:solidFill>
              </a:rPr>
              <a:t>- </a:t>
            </a:r>
            <a:r>
              <a:rPr lang="en-US" altLang="zh-CN" sz="1600" dirty="0">
                <a:solidFill>
                  <a:srgbClr val="C00000"/>
                </a:solidFill>
              </a:rPr>
              <a:t>S</a:t>
            </a:r>
            <a:r>
              <a:rPr lang="en-US" altLang="zh-CN" sz="1600" dirty="0" smtClean="0">
                <a:solidFill>
                  <a:srgbClr val="C00000"/>
                </a:solidFill>
              </a:rPr>
              <a:t>upports </a:t>
            </a:r>
            <a:r>
              <a:rPr lang="en-US" altLang="zh-CN" sz="1600" dirty="0">
                <a:solidFill>
                  <a:srgbClr val="C00000"/>
                </a:solidFill>
              </a:rPr>
              <a:t>a worldwide </a:t>
            </a:r>
            <a:r>
              <a:rPr lang="en-US" altLang="zh-CN" sz="1600" dirty="0" smtClean="0">
                <a:solidFill>
                  <a:srgbClr val="C00000"/>
                </a:solidFill>
              </a:rPr>
              <a:t>additional allocation </a:t>
            </a:r>
            <a:r>
              <a:rPr lang="en-US" altLang="zh-CN" sz="1600" b="0" dirty="0" smtClean="0"/>
              <a:t>to the GSO-FSS </a:t>
            </a:r>
            <a:r>
              <a:rPr lang="en-US" altLang="zh-CN" sz="1600" b="0" dirty="0"/>
              <a:t>(Earth-to-space</a:t>
            </a:r>
            <a:r>
              <a:rPr lang="en-US" altLang="zh-CN" sz="1600" b="0" dirty="0" smtClean="0"/>
              <a:t>). </a:t>
            </a:r>
            <a:r>
              <a:rPr lang="en-US" altLang="zh-CN" sz="1600" b="0" dirty="0"/>
              <a:t>The band </a:t>
            </a:r>
            <a:r>
              <a:rPr lang="en-US" altLang="zh-CN" sz="1600" dirty="0"/>
              <a:t>14.5-14.8 GHz (</a:t>
            </a:r>
            <a:r>
              <a:rPr lang="en-US" altLang="zh-CN" sz="1600" dirty="0" smtClean="0"/>
              <a:t>Earth-to-space) </a:t>
            </a:r>
            <a:r>
              <a:rPr lang="en-US" altLang="zh-CN" sz="1600" b="0" dirty="0" smtClean="0"/>
              <a:t>is </a:t>
            </a:r>
            <a:r>
              <a:rPr lang="en-US" altLang="zh-CN" sz="1600" b="0" dirty="0"/>
              <a:t>being considered, noting that the band is already allocated for FSS </a:t>
            </a:r>
            <a:r>
              <a:rPr lang="en-US" altLang="zh-CN" sz="1600" b="0" dirty="0" smtClean="0"/>
              <a:t>(Earth-to-space) </a:t>
            </a:r>
            <a:r>
              <a:rPr lang="en-US" altLang="zh-CN" sz="1600" b="0" dirty="0"/>
              <a:t>limited to </a:t>
            </a:r>
            <a:r>
              <a:rPr lang="en-US" altLang="zh-CN" sz="1600" b="0" dirty="0" smtClean="0"/>
              <a:t>BSS feeder </a:t>
            </a:r>
            <a:r>
              <a:rPr lang="en-US" altLang="zh-CN" sz="1600" b="0" dirty="0"/>
              <a:t>link </a:t>
            </a:r>
            <a:r>
              <a:rPr lang="en-US" altLang="zh-CN" sz="1600" b="0" dirty="0" smtClean="0"/>
              <a:t>under RR No.</a:t>
            </a:r>
            <a:r>
              <a:rPr lang="en-US" altLang="zh-CN" sz="1600" dirty="0" smtClean="0"/>
              <a:t>5.510</a:t>
            </a:r>
            <a:r>
              <a:rPr lang="en-US" altLang="zh-CN" sz="1600" b="0" dirty="0" smtClean="0"/>
              <a:t>.</a:t>
            </a:r>
          </a:p>
          <a:p>
            <a:pPr marL="273050" indent="-273050" algn="just">
              <a:spcBef>
                <a:spcPts val="600"/>
              </a:spcBef>
            </a:pPr>
            <a:r>
              <a:rPr lang="en-US" altLang="zh-CN" sz="1400" b="0" i="1" dirty="0">
                <a:solidFill>
                  <a:srgbClr val="FF0000"/>
                </a:solidFill>
              </a:rPr>
              <a:t> </a:t>
            </a:r>
            <a:r>
              <a:rPr lang="en-US" altLang="zh-CN" sz="1400" b="0" i="1" dirty="0" smtClean="0">
                <a:solidFill>
                  <a:srgbClr val="FF0000"/>
                </a:solidFill>
              </a:rPr>
              <a:t>    </a:t>
            </a:r>
            <a:r>
              <a:rPr lang="en-US" altLang="zh-CN" sz="1600" dirty="0" smtClean="0">
                <a:solidFill>
                  <a:srgbClr val="C00000"/>
                </a:solidFill>
              </a:rPr>
              <a:t>Option </a:t>
            </a:r>
            <a:r>
              <a:rPr lang="en-US" altLang="zh-CN" sz="1600" dirty="0">
                <a:solidFill>
                  <a:srgbClr val="C00000"/>
                </a:solidFill>
              </a:rPr>
              <a:t>2 </a:t>
            </a:r>
            <a:r>
              <a:rPr lang="en-US" altLang="zh-CN" sz="1600" b="0" dirty="0">
                <a:solidFill>
                  <a:srgbClr val="C00000"/>
                </a:solidFill>
              </a:rPr>
              <a:t>- </a:t>
            </a:r>
            <a:r>
              <a:rPr lang="en-US" altLang="zh-CN" sz="1600" dirty="0">
                <a:solidFill>
                  <a:srgbClr val="C00000"/>
                </a:solidFill>
              </a:rPr>
              <a:t>D</a:t>
            </a:r>
            <a:r>
              <a:rPr lang="en-US" altLang="zh-CN" sz="1600" dirty="0" smtClean="0">
                <a:solidFill>
                  <a:srgbClr val="C00000"/>
                </a:solidFill>
              </a:rPr>
              <a:t>ifficulties </a:t>
            </a:r>
            <a:r>
              <a:rPr lang="en-US" altLang="zh-CN" sz="1600" dirty="0">
                <a:solidFill>
                  <a:srgbClr val="C00000"/>
                </a:solidFill>
              </a:rPr>
              <a:t>remain to identify </a:t>
            </a:r>
            <a:r>
              <a:rPr lang="en-US" altLang="zh-CN" sz="1600" b="0" dirty="0"/>
              <a:t>a frequency band to </a:t>
            </a:r>
            <a:r>
              <a:rPr lang="en-US" altLang="zh-CN" sz="1600" b="0" dirty="0" smtClean="0"/>
              <a:t>be allocated </a:t>
            </a:r>
            <a:r>
              <a:rPr lang="en-US" altLang="zh-CN" sz="1600" b="0" dirty="0"/>
              <a:t>worldwide to the FSS (Earth-to-space) while </a:t>
            </a:r>
            <a:r>
              <a:rPr lang="en-US" altLang="zh-CN" sz="1600" dirty="0"/>
              <a:t>demonstrating compatibility </a:t>
            </a:r>
            <a:r>
              <a:rPr lang="en-US" altLang="zh-CN" sz="1600" b="0" dirty="0"/>
              <a:t>with the existing services.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C00000"/>
                </a:solidFill>
              </a:rPr>
              <a:t>Option 3</a:t>
            </a:r>
            <a:r>
              <a:rPr lang="en-US" altLang="zh-CN" sz="1600" dirty="0"/>
              <a:t> </a:t>
            </a:r>
            <a:r>
              <a:rPr lang="en-US" altLang="zh-CN" sz="1600" b="0" dirty="0"/>
              <a:t>- If compatibility studies </a:t>
            </a:r>
            <a:r>
              <a:rPr lang="en-US" altLang="zh-CN" sz="1600" dirty="0"/>
              <a:t>show feasibility</a:t>
            </a:r>
            <a:r>
              <a:rPr lang="en-US" altLang="zh-CN" sz="1600" b="0" dirty="0"/>
              <a:t>, CEPT supports additional worldwide primary </a:t>
            </a:r>
            <a:r>
              <a:rPr lang="en-US" altLang="zh-CN" sz="1600" b="0" dirty="0" smtClean="0"/>
              <a:t>allocation (Earth-to-space</a:t>
            </a:r>
            <a:r>
              <a:rPr lang="en-US" altLang="zh-CN" sz="1600" b="0" dirty="0"/>
              <a:t>) to the GSO-FSS in frequency bands between 13 and 17 GHz in all Regions</a:t>
            </a:r>
            <a:r>
              <a:rPr lang="en-US" altLang="zh-CN" sz="1600" b="0" dirty="0" smtClean="0"/>
              <a:t>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CEPT </a:t>
            </a:r>
            <a:r>
              <a:rPr lang="en-US" altLang="zh-CN" sz="1600" b="0" dirty="0"/>
              <a:t>considers that the additional allocation of 250 MHz to FSS (Earth-to-space) in Region 2 and 300 MHz </a:t>
            </a:r>
            <a:r>
              <a:rPr lang="en-US" altLang="zh-CN" sz="1600" b="0" dirty="0" smtClean="0"/>
              <a:t>in Region </a:t>
            </a:r>
            <a:r>
              <a:rPr lang="en-US" altLang="zh-CN" sz="1600" b="0" dirty="0"/>
              <a:t>3 in frequency bands between 13 and 17 GHz could be made </a:t>
            </a:r>
            <a:r>
              <a:rPr lang="en-US" altLang="zh-CN" sz="1600" dirty="0"/>
              <a:t>only while ensuring compatibility </a:t>
            </a:r>
            <a:r>
              <a:rPr lang="en-US" altLang="zh-CN" sz="1600" dirty="0" smtClean="0"/>
              <a:t>with existing </a:t>
            </a:r>
            <a:r>
              <a:rPr lang="en-US" altLang="zh-CN" sz="1600" dirty="0"/>
              <a:t>services</a:t>
            </a:r>
            <a:r>
              <a:rPr lang="en-US" altLang="zh-CN" sz="1600" b="0" dirty="0"/>
              <a:t> in these frequency bands, in particular to radio services also allocated in Region 1.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b="0" dirty="0"/>
              <a:t>CEPT </a:t>
            </a:r>
            <a:r>
              <a:rPr lang="en-US" altLang="zh-CN" sz="1600" dirty="0" smtClean="0"/>
              <a:t>does not support </a:t>
            </a:r>
            <a:r>
              <a:rPr lang="en-US" altLang="zh-CN" sz="1600" b="0" dirty="0" smtClean="0"/>
              <a:t>additional </a:t>
            </a:r>
            <a:r>
              <a:rPr lang="en-US" altLang="zh-CN" sz="1600" b="0" dirty="0"/>
              <a:t>allocation to FSS (</a:t>
            </a:r>
            <a:r>
              <a:rPr lang="en-US" altLang="zh-CN" sz="1600" dirty="0"/>
              <a:t>Earth-to-space</a:t>
            </a:r>
            <a:r>
              <a:rPr lang="en-US" altLang="zh-CN" sz="1600" b="0" dirty="0"/>
              <a:t>) in the frequency bands </a:t>
            </a:r>
            <a:r>
              <a:rPr lang="en-US" altLang="zh-CN" sz="1600" dirty="0"/>
              <a:t>13.25-13.75 </a:t>
            </a:r>
            <a:r>
              <a:rPr lang="en-US" altLang="zh-CN" sz="1600" b="0" dirty="0" smtClean="0"/>
              <a:t>GHz and </a:t>
            </a:r>
            <a:r>
              <a:rPr lang="en-US" altLang="zh-CN" sz="1600" b="0" dirty="0"/>
              <a:t>15.35-15.4 GHz due to the difficulty of sharing with active and passive services operating in these bands.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 rot="1344660">
            <a:off x="558837" y="2704188"/>
            <a:ext cx="1046440" cy="3227258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28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Preliminary CEPT Position</a:t>
            </a:r>
            <a:endParaRPr lang="zh-CN" altLang="en-US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877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011233" y="-2490"/>
            <a:ext cx="5083444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Fixed-Satellite </a:t>
            </a: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Service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4498" y="908720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en-US" altLang="zh-CN" sz="2100" dirty="0" smtClean="0"/>
              <a:t>A.I. 1.6 </a:t>
            </a:r>
            <a:r>
              <a:rPr lang="en-US" altLang="zh-CN" sz="2100" b="0" dirty="0" smtClean="0"/>
              <a:t>– To consider possible additional primary allocations:</a:t>
            </a:r>
            <a:r>
              <a:rPr lang="en-US" altLang="zh-CN" sz="2100" dirty="0" smtClean="0"/>
              <a:t> </a:t>
            </a:r>
          </a:p>
          <a:p>
            <a:pPr marL="698500" indent="-342900" algn="just">
              <a:buFont typeface="Wingdings" panose="05000000000000000000" pitchFamily="2" charset="2"/>
              <a:buChar char="ü"/>
            </a:pPr>
            <a:r>
              <a:rPr lang="en-US" altLang="zh-CN" sz="2100" dirty="0" smtClean="0"/>
              <a:t>A.I. </a:t>
            </a:r>
            <a:r>
              <a:rPr lang="en-US" altLang="zh-CN" sz="2100" dirty="0"/>
              <a:t>1.6.1 </a:t>
            </a:r>
            <a:r>
              <a:rPr lang="en-US" altLang="zh-CN" sz="2100" b="0" dirty="0"/>
              <a:t>– P</a:t>
            </a:r>
            <a:r>
              <a:rPr lang="en-US" altLang="zh-CN" sz="2100" b="0" dirty="0" smtClean="0"/>
              <a:t>rimary </a:t>
            </a:r>
            <a:r>
              <a:rPr lang="en-US" altLang="zh-CN" sz="2100" b="0" dirty="0"/>
              <a:t>FSS allocation (Earth-to-space and space-to-Earth) of 250 MHz in the range between 10 GHz and 17 GHz in Region </a:t>
            </a:r>
            <a:r>
              <a:rPr lang="en-US" altLang="zh-CN" sz="2100" b="0" dirty="0" smtClean="0"/>
              <a:t>1</a:t>
            </a:r>
            <a:endParaRPr lang="en-US" altLang="zh-CN" sz="2100" b="0" dirty="0"/>
          </a:p>
          <a:p>
            <a:pPr marL="698500" indent="-342900" algn="just">
              <a:buFont typeface="Wingdings" panose="05000000000000000000" pitchFamily="2" charset="2"/>
              <a:buChar char="ü"/>
            </a:pPr>
            <a:r>
              <a:rPr lang="en-US" altLang="zh-CN" sz="2100" dirty="0" smtClean="0"/>
              <a:t>A.I. </a:t>
            </a:r>
            <a:r>
              <a:rPr lang="en-US" altLang="zh-CN" sz="2100" dirty="0"/>
              <a:t>1.6.2 </a:t>
            </a:r>
            <a:r>
              <a:rPr lang="en-US" altLang="zh-CN" sz="2100" b="0" dirty="0"/>
              <a:t>– P</a:t>
            </a:r>
            <a:r>
              <a:rPr lang="en-US" altLang="zh-CN" sz="2100" b="0" dirty="0" smtClean="0"/>
              <a:t>rimary FSS allocation (Earth-to-space) of 250 MHz in Region 2 and 300 MHz in Region 3 within the range 13-17 GHz</a:t>
            </a:r>
            <a:endParaRPr lang="en-US" altLang="zh-CN" sz="2100" b="0" dirty="0"/>
          </a:p>
          <a:p>
            <a:pPr marL="358775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100" dirty="0" smtClean="0"/>
              <a:t>A.I. </a:t>
            </a:r>
            <a:r>
              <a:rPr lang="en-US" altLang="zh-CN" sz="2100" dirty="0"/>
              <a:t>1.7 </a:t>
            </a:r>
            <a:r>
              <a:rPr lang="en-US" altLang="zh-CN" sz="2100" b="0" dirty="0"/>
              <a:t>–</a:t>
            </a:r>
            <a:r>
              <a:rPr lang="en-US" altLang="zh-CN" sz="2100" b="0" dirty="0" smtClean="0"/>
              <a:t> </a:t>
            </a:r>
            <a:r>
              <a:rPr lang="en-US" altLang="zh-CN" sz="2100" b="0" dirty="0"/>
              <a:t>Review the use of </a:t>
            </a:r>
            <a:r>
              <a:rPr lang="en-US" altLang="zh-CN" sz="2100" b="0" dirty="0" smtClean="0"/>
              <a:t>the band 5 </a:t>
            </a:r>
            <a:r>
              <a:rPr lang="en-US" altLang="zh-CN" sz="2100" b="0" dirty="0"/>
              <a:t>091-5 150 MHz by </a:t>
            </a:r>
            <a:r>
              <a:rPr lang="en-US" altLang="zh-CN" sz="2100" b="0" dirty="0" smtClean="0"/>
              <a:t>FSS (Earth-to-space</a:t>
            </a:r>
            <a:r>
              <a:rPr lang="en-US" altLang="zh-CN" sz="2100" b="0" dirty="0"/>
              <a:t>), limited to feeder links of the </a:t>
            </a:r>
            <a:r>
              <a:rPr lang="en-US" altLang="zh-CN" sz="2100" b="0" dirty="0" smtClean="0"/>
              <a:t>non-GSO MSS systems</a:t>
            </a:r>
            <a:endParaRPr lang="en-US" altLang="zh-CN" sz="21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100" dirty="0" smtClean="0"/>
              <a:t>A.I. </a:t>
            </a:r>
            <a:r>
              <a:rPr lang="en-US" altLang="zh-CN" sz="2100" dirty="0"/>
              <a:t>1.8 </a:t>
            </a:r>
            <a:r>
              <a:rPr lang="en-US" altLang="zh-CN" sz="2100" b="0" dirty="0"/>
              <a:t>–</a:t>
            </a:r>
            <a:r>
              <a:rPr lang="en-US" altLang="zh-CN" sz="2100" b="0" dirty="0" smtClean="0"/>
              <a:t> </a:t>
            </a:r>
            <a:r>
              <a:rPr lang="en-US" altLang="zh-CN" sz="2100" b="0" dirty="0"/>
              <a:t>Review the provisions relating to earth </a:t>
            </a:r>
            <a:r>
              <a:rPr lang="en-US" altLang="zh-CN" sz="2100" b="0" dirty="0" smtClean="0"/>
              <a:t>stations located </a:t>
            </a:r>
            <a:r>
              <a:rPr lang="en-US" altLang="zh-CN" sz="2100" b="0" dirty="0"/>
              <a:t>on board vessels (ESVs</a:t>
            </a:r>
            <a:r>
              <a:rPr lang="en-US" altLang="zh-CN" sz="2100" b="0" dirty="0" smtClean="0"/>
              <a:t>)</a:t>
            </a:r>
            <a:endParaRPr lang="en-US" altLang="zh-CN" sz="21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2100" dirty="0" smtClean="0"/>
              <a:t>A.I. </a:t>
            </a:r>
            <a:r>
              <a:rPr lang="en-US" altLang="zh-CN" sz="2100" dirty="0"/>
              <a:t>1.9.1 </a:t>
            </a:r>
            <a:r>
              <a:rPr lang="en-US" altLang="zh-CN" sz="2100" b="0" dirty="0"/>
              <a:t>– Consider </a:t>
            </a:r>
            <a:r>
              <a:rPr lang="en-US" altLang="zh-CN" sz="2100" b="0" dirty="0" smtClean="0"/>
              <a:t>possible new allocations </a:t>
            </a:r>
            <a:r>
              <a:rPr lang="en-US" altLang="zh-CN" sz="2100" b="0" dirty="0"/>
              <a:t>to FSS </a:t>
            </a:r>
            <a:r>
              <a:rPr lang="en-US" altLang="zh-CN" sz="2100" b="0" dirty="0" smtClean="0"/>
              <a:t>in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7 </a:t>
            </a:r>
            <a:r>
              <a:rPr lang="en-US" altLang="zh-CN" sz="2100" b="0" dirty="0"/>
              <a:t>150-7 250 MHz </a:t>
            </a:r>
            <a:r>
              <a:rPr lang="en-US" altLang="zh-CN" sz="2100" b="0" dirty="0" smtClean="0"/>
              <a:t>(space-to-Earth) and</a:t>
            </a:r>
            <a:r>
              <a:rPr lang="en-US" altLang="zh-CN" sz="2100" b="0" dirty="0"/>
              <a:t> </a:t>
            </a:r>
            <a:r>
              <a:rPr lang="en-US" altLang="zh-CN" sz="2100" b="0" dirty="0" smtClean="0"/>
              <a:t>8 400-8 500 MHz (Earth-to-space)</a:t>
            </a:r>
            <a:endParaRPr lang="en-US" altLang="zh-CN" sz="21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sp>
        <p:nvSpPr>
          <p:cNvPr id="6" name="矩形 5"/>
          <p:cNvSpPr/>
          <p:nvPr/>
        </p:nvSpPr>
        <p:spPr>
          <a:xfrm>
            <a:off x="1835696" y="1340768"/>
            <a:ext cx="6912768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defTabSz="457200">
              <a:buClrTx/>
              <a:buFont typeface="Arial" charset="0"/>
              <a:buNone/>
              <a:defRPr/>
            </a:pPr>
            <a:r>
              <a:rPr lang="en-CA" altLang="zh-CN" sz="2800" dirty="0">
                <a:solidFill>
                  <a:srgbClr val="C00000"/>
                </a:solidFill>
              </a:rPr>
              <a:t>Method D1, E1, I1, J1 and K1</a:t>
            </a:r>
          </a:p>
          <a:p>
            <a:pPr marL="0" indent="0" defTabSz="457200">
              <a:buClrTx/>
              <a:buFont typeface="Arial" charset="0"/>
              <a:buNone/>
              <a:defRPr/>
            </a:pPr>
            <a:endParaRPr lang="en-CA" altLang="zh-CN" sz="1200" dirty="0">
              <a:solidFill>
                <a:prstClr val="black"/>
              </a:solidFill>
            </a:endParaRPr>
          </a:p>
          <a:p>
            <a:pPr marL="342900" indent="-342900" defTabSz="457200">
              <a:buClrTx/>
              <a:defRPr/>
            </a:pPr>
            <a:r>
              <a:rPr lang="en-US" altLang="zh-CN" sz="2800" u="sng" dirty="0">
                <a:solidFill>
                  <a:prstClr val="black"/>
                </a:solidFill>
                <a:latin typeface="Calibri"/>
              </a:rPr>
              <a:t>NOC </a:t>
            </a:r>
            <a:r>
              <a:rPr lang="en-US" altLang="zh-CN" sz="2800" dirty="0">
                <a:solidFill>
                  <a:prstClr val="black"/>
                </a:solidFill>
                <a:latin typeface="Calibri"/>
              </a:rPr>
              <a:t>to Article 5 for the:</a:t>
            </a:r>
          </a:p>
          <a:p>
            <a:pPr marL="534988" lvl="1" indent="-357188" defTabSz="457200">
              <a:spcBef>
                <a:spcPts val="600"/>
              </a:spcBef>
              <a:buClrTx/>
              <a:buFont typeface="Wingdings" panose="05000000000000000000" pitchFamily="2" charset="2"/>
              <a:buChar char="ü"/>
              <a:defRPr/>
            </a:pPr>
            <a:r>
              <a:rPr lang="en-US" altLang="zh-CN" b="0" dirty="0">
                <a:solidFill>
                  <a:prstClr val="black"/>
                </a:solidFill>
                <a:latin typeface="Calibri"/>
              </a:rPr>
              <a:t>13.25-13.4 GHz band because of incompatibility with EESS and ARNS systems</a:t>
            </a:r>
          </a:p>
          <a:p>
            <a:pPr marL="534988" lvl="1" indent="-357188" defTabSz="457200">
              <a:buClrTx/>
              <a:buFont typeface="Wingdings" panose="05000000000000000000" pitchFamily="2" charset="2"/>
              <a:buChar char="ü"/>
              <a:defRPr/>
            </a:pPr>
            <a:r>
              <a:rPr lang="en-US" altLang="zh-CN" b="0" dirty="0">
                <a:solidFill>
                  <a:prstClr val="black"/>
                </a:solidFill>
                <a:latin typeface="Calibri"/>
              </a:rPr>
              <a:t>13.4-13.75 GHz band because of incompatibility with EESS</a:t>
            </a:r>
          </a:p>
          <a:p>
            <a:pPr marL="534988" lvl="1" indent="-357188" defTabSz="457200">
              <a:buClrTx/>
              <a:buFont typeface="Wingdings" panose="05000000000000000000" pitchFamily="2" charset="2"/>
              <a:buChar char="ü"/>
              <a:defRPr/>
            </a:pPr>
            <a:r>
              <a:rPr lang="en-US" altLang="zh-CN" b="0" dirty="0">
                <a:solidFill>
                  <a:prstClr val="black"/>
                </a:solidFill>
                <a:latin typeface="Calibri"/>
              </a:rPr>
              <a:t>15.4-17.1 GHz band because of incompatibility with RLS </a:t>
            </a:r>
            <a:r>
              <a:rPr lang="en-US" altLang="zh-CN" b="0" dirty="0" smtClean="0">
                <a:solidFill>
                  <a:prstClr val="black"/>
                </a:solidFill>
                <a:latin typeface="Calibri"/>
              </a:rPr>
              <a:t>systems</a:t>
            </a:r>
          </a:p>
          <a:p>
            <a:pPr marL="177800" lvl="1" indent="-177800" defTabSz="457200">
              <a:spcBef>
                <a:spcPts val="1200"/>
              </a:spcBef>
              <a:buClrTx/>
              <a:defRPr/>
            </a:pPr>
            <a:r>
              <a:rPr lang="en-US" altLang="zh-CN" sz="2800" u="sng" dirty="0" smtClean="0">
                <a:solidFill>
                  <a:prstClr val="black"/>
                </a:solidFill>
                <a:latin typeface="Calibri"/>
              </a:rPr>
              <a:t>NO IAP</a:t>
            </a:r>
            <a:r>
              <a:rPr lang="en-US" altLang="zh-CN" sz="2800" dirty="0" smtClean="0">
                <a:solidFill>
                  <a:prstClr val="black"/>
                </a:solidFill>
                <a:latin typeface="Calibri"/>
              </a:rPr>
              <a:t> for the band 14.5-15.4 GHz</a:t>
            </a:r>
            <a:endParaRPr lang="en-US" altLang="zh-CN" sz="2800" dirty="0">
              <a:solidFill>
                <a:prstClr val="black"/>
              </a:solidFill>
              <a:latin typeface="Calibri"/>
            </a:endParaRPr>
          </a:p>
          <a:p>
            <a:pPr marL="534988" lvl="1" indent="-357188" defTabSz="457200">
              <a:buClrTx/>
              <a:buFont typeface="Wingdings" panose="05000000000000000000" pitchFamily="2" charset="2"/>
              <a:buChar char="ü"/>
              <a:defRPr/>
            </a:pPr>
            <a:endParaRPr lang="en-US" altLang="zh-CN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矩形 6"/>
          <p:cNvSpPr/>
          <p:nvPr/>
        </p:nvSpPr>
        <p:spPr>
          <a:xfrm rot="1344660">
            <a:off x="603688" y="2006342"/>
            <a:ext cx="1015663" cy="353752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5400" dirty="0" smtClean="0">
                <a:solidFill>
                  <a:srgbClr val="C00000"/>
                </a:solidFill>
              </a:rPr>
              <a:t> I A P</a:t>
            </a:r>
          </a:p>
        </p:txBody>
      </p:sp>
      <p:pic>
        <p:nvPicPr>
          <p:cNvPr id="7170" name="Picture 2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6" y="1140657"/>
            <a:ext cx="1307725" cy="120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762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1.6.2</a:t>
            </a:r>
          </a:p>
        </p:txBody>
      </p:sp>
      <p:pic>
        <p:nvPicPr>
          <p:cNvPr id="10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17984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58111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44824"/>
            <a:ext cx="880492" cy="39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49970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980" y="1658111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/>
          <p:cNvSpPr/>
          <p:nvPr/>
        </p:nvSpPr>
        <p:spPr>
          <a:xfrm>
            <a:off x="484504" y="836712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4</a:t>
            </a:r>
            <a:r>
              <a:rPr lang="en-US" altLang="zh-CN" dirty="0" smtClean="0">
                <a:solidFill>
                  <a:srgbClr val="C00000"/>
                </a:solidFill>
              </a:rPr>
              <a:t>. Matrix of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504" y="4941168"/>
            <a:ext cx="876801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ASMG: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no </a:t>
            </a:r>
            <a:r>
              <a:rPr lang="en-US" altLang="zh-CN" sz="1800" b="0" dirty="0" smtClean="0"/>
              <a:t>undue </a:t>
            </a:r>
            <a:r>
              <a:rPr lang="en-US" altLang="zh-CN" sz="1800" b="0" dirty="0"/>
              <a:t>constrains to services allocated in </a:t>
            </a:r>
            <a:r>
              <a:rPr lang="en-US" altLang="zh-CN" sz="1800" b="0" dirty="0" smtClean="0"/>
              <a:t>all sub-bands </a:t>
            </a:r>
            <a:r>
              <a:rPr lang="en-US" altLang="zh-CN" sz="1800" b="0" dirty="0"/>
              <a:t>in Region </a:t>
            </a:r>
            <a:r>
              <a:rPr lang="en-US" altLang="zh-CN" sz="1800" b="0" dirty="0" smtClean="0"/>
              <a:t>1</a:t>
            </a:r>
            <a:endParaRPr lang="en-US" altLang="zh-CN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ATU: TBD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Other </a:t>
            </a:r>
            <a:r>
              <a:rPr lang="en-US" altLang="zh-CN" sz="1800" dirty="0">
                <a:solidFill>
                  <a:schemeClr val="accent6">
                    <a:lumMod val="50000"/>
                  </a:schemeClr>
                </a:solidFill>
              </a:rPr>
              <a:t>regional groups </a:t>
            </a:r>
            <a:r>
              <a:rPr lang="en-US" altLang="zh-CN" sz="1800" b="0" dirty="0">
                <a:solidFill>
                  <a:schemeClr val="accent6">
                    <a:lumMod val="50000"/>
                  </a:schemeClr>
                </a:solidFill>
              </a:rPr>
              <a:t>agreed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NOC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zh-CN" sz="1800" b="0" dirty="0">
                <a:solidFill>
                  <a:schemeClr val="accent6">
                    <a:lumMod val="50000"/>
                  </a:schemeClr>
                </a:solidFill>
              </a:rPr>
              <a:t>for all other Sub-frequency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bands?</a:t>
            </a:r>
            <a:endParaRPr lang="en-US" altLang="zh-CN" sz="1800" b="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It </a:t>
            </a:r>
            <a:r>
              <a:rPr lang="en-US" altLang="zh-CN" sz="1800" b="0" dirty="0">
                <a:solidFill>
                  <a:schemeClr val="accent6">
                    <a:lumMod val="50000"/>
                  </a:schemeClr>
                </a:solidFill>
              </a:rPr>
              <a:t>is assumed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that</a:t>
            </a:r>
            <a:r>
              <a:rPr lang="en-US" altLang="zh-CN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all </a:t>
            </a:r>
            <a:r>
              <a:rPr lang="en-US" altLang="zh-CN" sz="1800" b="0" dirty="0">
                <a:solidFill>
                  <a:schemeClr val="accent6">
                    <a:lumMod val="50000"/>
                  </a:schemeClr>
                </a:solidFill>
              </a:rPr>
              <a:t>Regional Groups </a:t>
            </a:r>
            <a:r>
              <a:rPr lang="en-US" altLang="zh-CN" sz="1800" b="0" dirty="0" smtClean="0">
                <a:solidFill>
                  <a:schemeClr val="accent6">
                    <a:lumMod val="50000"/>
                  </a:schemeClr>
                </a:solidFill>
              </a:rPr>
              <a:t>agree to 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SUP </a:t>
            </a:r>
            <a:r>
              <a:rPr lang="en-US" altLang="zh-CN" sz="1600" dirty="0">
                <a:solidFill>
                  <a:schemeClr val="accent6">
                    <a:lumMod val="50000"/>
                  </a:schemeClr>
                </a:solidFill>
              </a:rPr>
              <a:t>of </a:t>
            </a:r>
            <a:r>
              <a:rPr lang="en-US" altLang="zh-CN" sz="1600" dirty="0" smtClean="0">
                <a:solidFill>
                  <a:schemeClr val="accent6">
                    <a:lumMod val="50000"/>
                  </a:schemeClr>
                </a:solidFill>
              </a:rPr>
              <a:t>Res.152 </a:t>
            </a:r>
            <a:r>
              <a:rPr lang="en-US" altLang="zh-CN" sz="1600" dirty="0">
                <a:solidFill>
                  <a:schemeClr val="accent6">
                    <a:lumMod val="50000"/>
                  </a:schemeClr>
                </a:solidFill>
              </a:rPr>
              <a:t>(WRC-12) </a:t>
            </a:r>
            <a:endParaRPr lang="en-US" altLang="zh-CN" sz="1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58111"/>
            <a:ext cx="5492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56841"/>
              </p:ext>
            </p:extLst>
          </p:nvPr>
        </p:nvGraphicFramePr>
        <p:xfrm>
          <a:off x="484504" y="2407321"/>
          <a:ext cx="8136904" cy="2520278"/>
        </p:xfrm>
        <a:graphic>
          <a:graphicData uri="http://schemas.openxmlformats.org/drawingml/2006/table">
            <a:tbl>
              <a:tblPr/>
              <a:tblGrid>
                <a:gridCol w="1049180"/>
                <a:gridCol w="1026121"/>
                <a:gridCol w="945414"/>
                <a:gridCol w="841650"/>
                <a:gridCol w="683119"/>
                <a:gridCol w="1201944"/>
                <a:gridCol w="668707"/>
                <a:gridCol w="1720769"/>
              </a:tblGrid>
              <a:tr h="29720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APT</a:t>
                      </a:r>
                      <a:b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(PACP)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ASMG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ATU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CEPT</a:t>
                      </a:r>
                      <a:b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(Pre. Position)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CITEL</a:t>
                      </a:r>
                      <a:b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(IAP)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RCC</a:t>
                      </a:r>
                      <a:b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(Position)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972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UL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6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8269" marR="8269" marT="8269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constraint to Reg.1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TBD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Oppose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903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8269" marR="8269" marT="8269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 Options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(TBC)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IAP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14.5-14.75 GHz (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Reg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2)</a:t>
                      </a:r>
                      <a:b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14.5-14.8 GHz (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Reg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3)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368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</a:p>
                  </a:txBody>
                  <a:tcPr marL="8269" marR="8269" marT="8269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Oppose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2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8269" marR="8269" marT="8269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↑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69" marR="8269" marT="82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5" name="直接连接符 4"/>
          <p:cNvCxnSpPr/>
          <p:nvPr/>
        </p:nvCxnSpPr>
        <p:spPr bwMode="auto">
          <a:xfrm>
            <a:off x="8621408" y="4636886"/>
            <a:ext cx="0" cy="304282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3709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690907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1.8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0489" y="764704"/>
            <a:ext cx="81369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indent="-712788" algn="just">
              <a:spcBef>
                <a:spcPts val="12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1.  CPM Methods and Regulatory &amp; Procedural Considerations to </a:t>
            </a:r>
            <a:r>
              <a:rPr lang="en-US" altLang="zh-CN" dirty="0">
                <a:solidFill>
                  <a:srgbClr val="C00000"/>
                </a:solidFill>
              </a:rPr>
              <a:t>satisfy the agenda item</a:t>
            </a:r>
            <a:r>
              <a:rPr lang="en-US" altLang="zh-CN" dirty="0" smtClean="0">
                <a:solidFill>
                  <a:srgbClr val="C00000"/>
                </a:solidFill>
              </a:rPr>
              <a:t>:</a:t>
            </a:r>
          </a:p>
          <a:p>
            <a:pPr marL="1520825" indent="-1520825">
              <a:spcBef>
                <a:spcPts val="18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A:</a:t>
            </a:r>
            <a:r>
              <a:rPr lang="en-US" altLang="zh-CN" dirty="0" smtClean="0"/>
              <a:t> No </a:t>
            </a:r>
            <a:r>
              <a:rPr lang="en-US" altLang="zh-CN" dirty="0"/>
              <a:t>C</a:t>
            </a:r>
            <a:r>
              <a:rPr lang="en-US" altLang="zh-CN" dirty="0" smtClean="0"/>
              <a:t>hange </a:t>
            </a:r>
            <a:r>
              <a:rPr lang="en-US" altLang="zh-CN" b="0" dirty="0"/>
              <a:t>to the Radio </a:t>
            </a:r>
            <a:r>
              <a:rPr lang="en-US" altLang="zh-CN" b="0" dirty="0" smtClean="0"/>
              <a:t>Regulations</a:t>
            </a:r>
          </a:p>
          <a:p>
            <a:pPr>
              <a:spcBef>
                <a:spcPts val="600"/>
              </a:spcBef>
            </a:pPr>
            <a:r>
              <a:rPr lang="en-US" altLang="zh-CN" b="0" dirty="0"/>
              <a:t>Any reduction in antenna size and </a:t>
            </a:r>
            <a:r>
              <a:rPr lang="en-US" altLang="zh-CN" b="0" dirty="0" smtClean="0"/>
              <a:t>reduction </a:t>
            </a:r>
            <a:r>
              <a:rPr lang="en-US" altLang="zh-CN" b="0" dirty="0"/>
              <a:t>of </a:t>
            </a:r>
            <a:r>
              <a:rPr lang="en-US" altLang="zh-CN" b="0" dirty="0" smtClean="0"/>
              <a:t>protection distance would </a:t>
            </a:r>
            <a:r>
              <a:rPr lang="en-US" altLang="zh-CN" b="0" dirty="0"/>
              <a:t>adversely impact the deployment of backbone terrestrial services. </a:t>
            </a:r>
            <a:endParaRPr lang="zh-CN" altLang="zh-CN" b="0" dirty="0"/>
          </a:p>
          <a:p>
            <a:pPr marL="1614488" indent="-1614488">
              <a:spcBef>
                <a:spcPts val="120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Method B</a:t>
            </a:r>
            <a:r>
              <a:rPr lang="en-US" altLang="zh-CN" dirty="0">
                <a:solidFill>
                  <a:srgbClr val="C00000"/>
                </a:solidFill>
              </a:rPr>
              <a:t>:</a:t>
            </a:r>
            <a:r>
              <a:rPr lang="en-US" altLang="zh-CN" dirty="0" smtClean="0"/>
              <a:t> Increasing </a:t>
            </a:r>
            <a:r>
              <a:rPr lang="en-US" altLang="zh-CN" dirty="0"/>
              <a:t>off-shore protection distance </a:t>
            </a:r>
            <a:r>
              <a:rPr lang="en-US" altLang="zh-CN" dirty="0" smtClean="0"/>
              <a:t>in </a:t>
            </a:r>
            <a:r>
              <a:rPr lang="en-US" altLang="zh-CN" dirty="0"/>
              <a:t>the </a:t>
            </a:r>
            <a:r>
              <a:rPr lang="en-US" altLang="zh-CN" dirty="0" smtClean="0"/>
              <a:t>C band</a:t>
            </a:r>
          </a:p>
          <a:p>
            <a:pPr algn="just">
              <a:spcBef>
                <a:spcPts val="1200"/>
              </a:spcBef>
            </a:pPr>
            <a:r>
              <a:rPr lang="en-US" altLang="zh-CN" b="0" dirty="0" smtClean="0"/>
              <a:t>Based </a:t>
            </a:r>
            <a:r>
              <a:rPr lang="en-US" altLang="zh-CN" b="0" dirty="0"/>
              <a:t>on the increasing number of vessels and the current maximum ESV </a:t>
            </a:r>
            <a:r>
              <a:rPr lang="en-US" altLang="zh-CN" b="0" dirty="0" err="1"/>
              <a:t>e.i.r.p</a:t>
            </a:r>
            <a:r>
              <a:rPr lang="en-US" altLang="zh-CN" b="0" dirty="0"/>
              <a:t>. density levels, the protection distance is increased in the C band </a:t>
            </a:r>
            <a:r>
              <a:rPr lang="en-US" altLang="zh-CN" dirty="0"/>
              <a:t>from 300 km to 345 </a:t>
            </a:r>
            <a:r>
              <a:rPr lang="en-US" altLang="zh-CN" dirty="0" smtClean="0"/>
              <a:t>km </a:t>
            </a:r>
            <a:r>
              <a:rPr lang="en-US" altLang="zh-CN" b="0" dirty="0" smtClean="0"/>
              <a:t>and no change for the Ku band.</a:t>
            </a:r>
            <a:endParaRPr lang="zh-CN" altLang="zh-CN" b="0" dirty="0"/>
          </a:p>
          <a:p>
            <a:pPr marL="1520825" indent="-1520825">
              <a:spcBef>
                <a:spcPts val="1200"/>
              </a:spcBef>
            </a:pPr>
            <a:r>
              <a:rPr lang="en-US" altLang="zh-CN" sz="2000" b="0" dirty="0" smtClean="0"/>
              <a:t> </a:t>
            </a:r>
            <a:endParaRPr lang="en-US" altLang="zh-CN" sz="2200" b="0" dirty="0" smtClean="0"/>
          </a:p>
          <a:p>
            <a:pPr>
              <a:spcBef>
                <a:spcPts val="1200"/>
              </a:spcBef>
            </a:pPr>
            <a:endParaRPr lang="zh-CN" altLang="zh-CN" dirty="0"/>
          </a:p>
          <a:p>
            <a:pPr lvl="0"/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294451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2690907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1.8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0489" y="908720"/>
            <a:ext cx="813690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14488" indent="-1614488" algn="just">
              <a:spcBef>
                <a:spcPts val="600"/>
              </a:spcBef>
            </a:pPr>
            <a:r>
              <a:rPr lang="en-US" altLang="zh-CN" sz="2200" dirty="0" smtClean="0">
                <a:solidFill>
                  <a:srgbClr val="C00000"/>
                </a:solidFill>
              </a:rPr>
              <a:t>Method C:</a:t>
            </a:r>
            <a:r>
              <a:rPr lang="en-US" altLang="zh-CN" sz="2200" dirty="0" smtClean="0"/>
              <a:t> </a:t>
            </a:r>
            <a:r>
              <a:rPr lang="en-US" altLang="zh-CN" sz="2200" b="0" dirty="0" smtClean="0"/>
              <a:t>Establishment </a:t>
            </a:r>
            <a:r>
              <a:rPr lang="en-US" altLang="zh-CN" sz="2200" b="0" dirty="0"/>
              <a:t>of </a:t>
            </a:r>
            <a:r>
              <a:rPr lang="en-US" altLang="zh-CN" sz="2200" dirty="0"/>
              <a:t>different protection distances for different maximum </a:t>
            </a:r>
            <a:r>
              <a:rPr lang="en-US" altLang="zh-CN" sz="2200" dirty="0" err="1"/>
              <a:t>e.i.r.p</a:t>
            </a:r>
            <a:r>
              <a:rPr lang="en-US" altLang="zh-CN" sz="2200" dirty="0"/>
              <a:t>. density levels</a:t>
            </a:r>
            <a:r>
              <a:rPr lang="en-US" altLang="zh-CN" sz="2200" b="0" dirty="0"/>
              <a:t>, with shorter protection distances for </a:t>
            </a:r>
            <a:r>
              <a:rPr lang="en-US" altLang="zh-CN" sz="2200" b="0" dirty="0" err="1"/>
              <a:t>e.i.r.p</a:t>
            </a:r>
            <a:r>
              <a:rPr lang="en-US" altLang="zh-CN" sz="2200" b="0" dirty="0"/>
              <a:t>. density levels lower than those currently allowed by Resolution </a:t>
            </a:r>
            <a:r>
              <a:rPr lang="en-US" altLang="zh-CN" sz="2200" dirty="0"/>
              <a:t>902 (WRC-03)</a:t>
            </a:r>
            <a:endParaRPr lang="zh-CN" altLang="zh-CN" sz="2200" dirty="0"/>
          </a:p>
          <a:p>
            <a:pPr lvl="0">
              <a:spcBef>
                <a:spcPts val="600"/>
              </a:spcBef>
            </a:pPr>
            <a:r>
              <a:rPr lang="en-US" altLang="zh-CN" sz="2000" b="0" dirty="0"/>
              <a:t>1) </a:t>
            </a:r>
            <a:r>
              <a:rPr lang="en-US" altLang="zh-CN" sz="2000" b="0" dirty="0" smtClean="0"/>
              <a:t> </a:t>
            </a:r>
            <a:r>
              <a:rPr lang="en-US" altLang="zh-CN" sz="2000" dirty="0" smtClean="0"/>
              <a:t>Continue adequately protecting</a:t>
            </a:r>
            <a:r>
              <a:rPr lang="en-US" altLang="zh-CN" sz="2000" b="0" dirty="0" smtClean="0"/>
              <a:t> </a:t>
            </a:r>
            <a:r>
              <a:rPr lang="en-US" altLang="zh-CN" sz="2000" b="0" dirty="0"/>
              <a:t>terrestrial services</a:t>
            </a:r>
            <a:endParaRPr lang="zh-CN" altLang="zh-CN" sz="2000" b="0" dirty="0"/>
          </a:p>
          <a:p>
            <a:pPr marL="355600" lvl="0" indent="-355600">
              <a:spcBef>
                <a:spcPts val="600"/>
              </a:spcBef>
            </a:pPr>
            <a:r>
              <a:rPr lang="en-US" altLang="zh-CN" sz="2000" b="0" dirty="0"/>
              <a:t>2) </a:t>
            </a:r>
            <a:r>
              <a:rPr lang="en-US" altLang="zh-CN" sz="2000" b="0" dirty="0" smtClean="0"/>
              <a:t> Adoption </a:t>
            </a:r>
            <a:r>
              <a:rPr lang="en-US" altLang="zh-CN" sz="2000" b="0" dirty="0"/>
              <a:t>of </a:t>
            </a:r>
            <a:r>
              <a:rPr lang="en-US" altLang="zh-CN" sz="2000" dirty="0"/>
              <a:t>protection distances associated with maximum values of ESV </a:t>
            </a:r>
            <a:r>
              <a:rPr lang="en-US" altLang="zh-CN" sz="2000" dirty="0" err="1"/>
              <a:t>e.i.r.p</a:t>
            </a:r>
            <a:r>
              <a:rPr lang="en-US" altLang="zh-CN" sz="2000" dirty="0"/>
              <a:t>. spectral density </a:t>
            </a:r>
            <a:r>
              <a:rPr lang="en-US" altLang="zh-CN" sz="2000" b="0" dirty="0"/>
              <a:t>towards the horizon when lower transmitting </a:t>
            </a:r>
            <a:r>
              <a:rPr lang="en-US" altLang="zh-CN" sz="2000" b="0" dirty="0" err="1"/>
              <a:t>e.i.r.p</a:t>
            </a:r>
            <a:r>
              <a:rPr lang="en-US" altLang="zh-CN" sz="2000" b="0" dirty="0"/>
              <a:t>. density levels (e.g. use of spread spectrum modulation) are or planned to be deployed</a:t>
            </a:r>
            <a:endParaRPr lang="zh-CN" altLang="zh-CN" sz="2000" b="0" dirty="0"/>
          </a:p>
          <a:p>
            <a:pPr marL="355600" lvl="0" indent="-355600">
              <a:spcBef>
                <a:spcPts val="600"/>
              </a:spcBef>
            </a:pPr>
            <a:r>
              <a:rPr lang="en-US" altLang="zh-CN" sz="2000" b="0" dirty="0"/>
              <a:t>3) </a:t>
            </a:r>
            <a:r>
              <a:rPr lang="en-US" altLang="zh-CN" sz="2000" b="0" dirty="0" smtClean="0"/>
              <a:t> The </a:t>
            </a:r>
            <a:r>
              <a:rPr lang="en-US" altLang="zh-CN" sz="2000" b="0" dirty="0"/>
              <a:t>effect of </a:t>
            </a:r>
            <a:r>
              <a:rPr lang="en-US" altLang="zh-CN" sz="2000" dirty="0"/>
              <a:t>increased frequency of ESV passes </a:t>
            </a:r>
            <a:r>
              <a:rPr lang="en-US" altLang="zh-CN" sz="2000" dirty="0" smtClean="0"/>
              <a:t>needs </a:t>
            </a:r>
            <a:r>
              <a:rPr lang="en-US" altLang="zh-CN" sz="2000" dirty="0"/>
              <a:t>to be taken into account</a:t>
            </a:r>
            <a:r>
              <a:rPr lang="en-US" altLang="zh-CN" sz="2000" b="0" dirty="0"/>
              <a:t> since the minimum ESV antenna diameter considered for the 6 GHz band nowadays is 1.2m instead of the 2.4m diameter provided in Resolution </a:t>
            </a:r>
            <a:r>
              <a:rPr lang="en-US" altLang="zh-CN" sz="2000" dirty="0"/>
              <a:t>902 (WRC-03)</a:t>
            </a:r>
            <a:endParaRPr lang="zh-CN" altLang="zh-CN" sz="2000" dirty="0"/>
          </a:p>
          <a:p>
            <a:pPr>
              <a:spcBef>
                <a:spcPts val="1200"/>
              </a:spcBef>
            </a:pPr>
            <a:endParaRPr lang="zh-CN" altLang="zh-CN" dirty="0"/>
          </a:p>
          <a:p>
            <a:pPr lvl="0"/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729211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2690907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1.8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0489" y="980728"/>
            <a:ext cx="8136904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25" indent="-1698625" algn="just">
              <a:spcBef>
                <a:spcPts val="600"/>
              </a:spcBef>
            </a:pPr>
            <a:r>
              <a:rPr lang="en-US" altLang="zh-CN" sz="2200" dirty="0" smtClean="0">
                <a:solidFill>
                  <a:srgbClr val="C00000"/>
                </a:solidFill>
              </a:rPr>
              <a:t>Method </a:t>
            </a:r>
            <a:r>
              <a:rPr lang="en-US" altLang="zh-CN" sz="2200" dirty="0">
                <a:solidFill>
                  <a:srgbClr val="C00000"/>
                </a:solidFill>
              </a:rPr>
              <a:t>D</a:t>
            </a:r>
            <a:r>
              <a:rPr lang="en-US" altLang="zh-CN" sz="2200" dirty="0" smtClean="0">
                <a:solidFill>
                  <a:srgbClr val="C00000"/>
                </a:solidFill>
              </a:rPr>
              <a:t>:</a:t>
            </a:r>
            <a:r>
              <a:rPr lang="en-US" altLang="zh-CN" sz="2200" dirty="0" smtClean="0"/>
              <a:t>  </a:t>
            </a:r>
            <a:r>
              <a:rPr lang="en-US" altLang="zh-CN" sz="2000" b="0" dirty="0" smtClean="0"/>
              <a:t>Establishment </a:t>
            </a:r>
            <a:r>
              <a:rPr lang="en-US" altLang="zh-CN" sz="2000" b="0" dirty="0"/>
              <a:t>of </a:t>
            </a:r>
            <a:r>
              <a:rPr lang="en-US" altLang="zh-CN" sz="2000" dirty="0"/>
              <a:t>different protection distances for different maximum </a:t>
            </a:r>
            <a:r>
              <a:rPr lang="en-US" altLang="zh-CN" sz="2000" dirty="0" err="1"/>
              <a:t>e.i.r.p</a:t>
            </a:r>
            <a:r>
              <a:rPr lang="en-US" altLang="zh-CN" sz="2000" dirty="0"/>
              <a:t>. density levels </a:t>
            </a:r>
            <a:r>
              <a:rPr lang="en-US" altLang="zh-CN" sz="2000" b="0" dirty="0"/>
              <a:t>for the increasing ESVs passes in the C and Ku bands</a:t>
            </a:r>
            <a:endParaRPr lang="zh-CN" altLang="zh-CN" sz="2000" b="0" dirty="0"/>
          </a:p>
          <a:p>
            <a:pPr marL="360363" lvl="0" indent="-360363" algn="just">
              <a:spcBef>
                <a:spcPts val="1200"/>
              </a:spcBef>
            </a:pPr>
            <a:r>
              <a:rPr lang="en-US" altLang="zh-CN" sz="2000" b="0" dirty="0"/>
              <a:t>1) The fundamental rules in Resolution </a:t>
            </a:r>
            <a:r>
              <a:rPr lang="en-US" altLang="zh-CN" sz="2000" dirty="0"/>
              <a:t>902 (WRC-03) </a:t>
            </a:r>
            <a:r>
              <a:rPr lang="en-US" altLang="zh-CN" sz="2000" b="0" dirty="0"/>
              <a:t>are still valid</a:t>
            </a:r>
            <a:endParaRPr lang="zh-CN" altLang="zh-CN" sz="2000" b="0" dirty="0"/>
          </a:p>
          <a:p>
            <a:pPr marL="360363" lvl="0" indent="-360363" algn="just">
              <a:spcBef>
                <a:spcPts val="1200"/>
              </a:spcBef>
            </a:pPr>
            <a:r>
              <a:rPr lang="en-US" altLang="zh-CN" sz="2000" b="0" dirty="0"/>
              <a:t>2) According to protection afforded by Resolution </a:t>
            </a:r>
            <a:r>
              <a:rPr lang="en-US" altLang="zh-CN" sz="2000" dirty="0"/>
              <a:t>902 (WRC-03)</a:t>
            </a:r>
            <a:r>
              <a:rPr lang="en-US" altLang="zh-CN" sz="2000" b="0" dirty="0"/>
              <a:t>, </a:t>
            </a:r>
            <a:r>
              <a:rPr lang="en-US" altLang="zh-CN" sz="2000" dirty="0"/>
              <a:t>different protection distances could be derived </a:t>
            </a:r>
            <a:r>
              <a:rPr lang="en-US" altLang="zh-CN" sz="2000" b="0" dirty="0"/>
              <a:t>for ESVs transmitting lower </a:t>
            </a:r>
            <a:r>
              <a:rPr lang="en-US" altLang="zh-CN" sz="2000" b="0" dirty="0" err="1"/>
              <a:t>e.i.r.p</a:t>
            </a:r>
            <a:r>
              <a:rPr lang="en-US" altLang="zh-CN" sz="2000" b="0" dirty="0"/>
              <a:t>. density levels toward the horizon (e.g. use of spread spectrum modulation)</a:t>
            </a:r>
            <a:endParaRPr lang="zh-CN" altLang="zh-CN" sz="2000" b="0" dirty="0"/>
          </a:p>
          <a:p>
            <a:pPr marL="1698625" indent="-1698625" algn="just">
              <a:spcBef>
                <a:spcPts val="1200"/>
              </a:spcBef>
            </a:pPr>
            <a:r>
              <a:rPr lang="en-US" altLang="zh-CN" sz="2200" dirty="0">
                <a:solidFill>
                  <a:srgbClr val="C00000"/>
                </a:solidFill>
              </a:rPr>
              <a:t>Method </a:t>
            </a:r>
            <a:r>
              <a:rPr lang="en-US" altLang="zh-CN" sz="2200" dirty="0" smtClean="0">
                <a:solidFill>
                  <a:srgbClr val="C00000"/>
                </a:solidFill>
              </a:rPr>
              <a:t>E</a:t>
            </a:r>
            <a:r>
              <a:rPr lang="en-US" altLang="zh-CN" sz="2000" dirty="0" smtClean="0">
                <a:solidFill>
                  <a:srgbClr val="C00000"/>
                </a:solidFill>
              </a:rPr>
              <a:t>: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Review </a:t>
            </a:r>
            <a:r>
              <a:rPr lang="en-US" altLang="zh-CN" sz="2000" dirty="0"/>
              <a:t>of the regulatory regime governing </a:t>
            </a:r>
            <a:r>
              <a:rPr lang="en-US" altLang="zh-CN" sz="2000" dirty="0" smtClean="0"/>
              <a:t> operation </a:t>
            </a:r>
            <a:r>
              <a:rPr lang="en-US" altLang="zh-CN" sz="2000" dirty="0"/>
              <a:t>of ESVs </a:t>
            </a:r>
            <a:endParaRPr lang="zh-CN" altLang="zh-CN" sz="2000" dirty="0"/>
          </a:p>
          <a:p>
            <a:pPr lvl="0">
              <a:spcBef>
                <a:spcPts val="1200"/>
              </a:spcBef>
            </a:pPr>
            <a:r>
              <a:rPr lang="en-US" altLang="zh-CN" sz="2000" b="0" dirty="0"/>
              <a:t>T</a:t>
            </a:r>
            <a:r>
              <a:rPr lang="en-US" altLang="zh-CN" sz="2000" b="0" dirty="0" smtClean="0"/>
              <a:t>o </a:t>
            </a:r>
            <a:r>
              <a:rPr lang="en-US" altLang="zh-CN" sz="2000" b="0" dirty="0"/>
              <a:t>review the regulatory regime governing the operation of ESVs to </a:t>
            </a:r>
            <a:r>
              <a:rPr lang="en-US" altLang="zh-CN" sz="2000" dirty="0"/>
              <a:t>conform to the principles and objectives </a:t>
            </a:r>
            <a:r>
              <a:rPr lang="en-US" altLang="zh-CN" sz="2000" b="0" dirty="0"/>
              <a:t>of the RR</a:t>
            </a:r>
          </a:p>
          <a:p>
            <a:pPr marL="1614488" indent="-1614488" algn="just">
              <a:spcBef>
                <a:spcPts val="600"/>
              </a:spcBef>
            </a:pPr>
            <a:endParaRPr lang="zh-CN" altLang="zh-CN" dirty="0"/>
          </a:p>
          <a:p>
            <a:pPr lvl="0"/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30242821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690907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1.8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4503" y="89808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3076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40395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806" y="1654438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46611"/>
            <a:ext cx="9525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510" y="1643479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41" y="1622639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72472"/>
              </p:ext>
            </p:extLst>
          </p:nvPr>
        </p:nvGraphicFramePr>
        <p:xfrm>
          <a:off x="484503" y="2352059"/>
          <a:ext cx="8119945" cy="2348460"/>
        </p:xfrm>
        <a:graphic>
          <a:graphicData uri="http://schemas.openxmlformats.org/drawingml/2006/table">
            <a:tbl>
              <a:tblPr/>
              <a:tblGrid>
                <a:gridCol w="1485143"/>
                <a:gridCol w="1030344"/>
                <a:gridCol w="1030344"/>
                <a:gridCol w="1030344"/>
                <a:gridCol w="1167506"/>
                <a:gridCol w="1152128"/>
                <a:gridCol w="1224136"/>
              </a:tblGrid>
              <a:tr h="329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APT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(PACP)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ASMG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4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Position</a:t>
                      </a:r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ATU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(AFCP)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CEPT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(Pre. </a:t>
                      </a:r>
                      <a:r>
                        <a:rPr lang="en-US" sz="12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Position</a:t>
                      </a:r>
                      <a:r>
                        <a:rPr lang="en-US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CITEL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RCC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(Position)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A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  <a:endParaRPr lang="en-US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  <a:endParaRPr lang="en-US" altLang="zh-CN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  <a:endParaRPr lang="en-US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 IAP</a:t>
                      </a:r>
                      <a:endParaRPr lang="en-US" altLang="zh-CN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70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CN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70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C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 smtClean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70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MOD</a:t>
                      </a:r>
                      <a:endParaRPr lang="en-US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MOD</a:t>
                      </a:r>
                      <a:endParaRPr lang="en-US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370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CN" sz="1600" b="1" i="0" u="none" strike="noStrike" dirty="0">
                        <a:solidFill>
                          <a:srgbClr val="0F243E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84503" y="4941168"/>
            <a:ext cx="7975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It is assumed that 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</a:rPr>
              <a:t>SUP </a:t>
            </a: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of Res. 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</a:rPr>
              <a:t>909 </a:t>
            </a: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(WRC-12) is agreed by all Regional Groups 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07888"/>
            <a:ext cx="5492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6921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8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1.9.1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7504" y="750178"/>
            <a:ext cx="8928992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indent="-712788" algn="just">
              <a:spcBef>
                <a:spcPts val="0"/>
              </a:spcBef>
            </a:pPr>
            <a:r>
              <a:rPr lang="en-US" altLang="zh-CN" dirty="0" smtClean="0">
                <a:solidFill>
                  <a:srgbClr val="C00000"/>
                </a:solidFill>
              </a:rPr>
              <a:t>1. CPM Methods </a:t>
            </a:r>
            <a:r>
              <a:rPr lang="en-US" altLang="zh-CN" dirty="0">
                <a:solidFill>
                  <a:srgbClr val="C00000"/>
                </a:solidFill>
              </a:rPr>
              <a:t>and Regulatory &amp; procedural </a:t>
            </a:r>
            <a:r>
              <a:rPr lang="en-US" altLang="zh-CN" dirty="0" smtClean="0">
                <a:solidFill>
                  <a:srgbClr val="C00000"/>
                </a:solidFill>
              </a:rPr>
              <a:t>  considerations to </a:t>
            </a:r>
            <a:r>
              <a:rPr lang="en-US" altLang="zh-CN" dirty="0">
                <a:solidFill>
                  <a:srgbClr val="C00000"/>
                </a:solidFill>
              </a:rPr>
              <a:t>satisfy the agenda </a:t>
            </a:r>
            <a:r>
              <a:rPr lang="en-US" altLang="zh-CN" dirty="0" smtClean="0">
                <a:solidFill>
                  <a:srgbClr val="C00000"/>
                </a:solidFill>
              </a:rPr>
              <a:t>item</a:t>
            </a:r>
          </a:p>
          <a:p>
            <a:pPr>
              <a:spcBef>
                <a:spcPts val="300"/>
              </a:spcBef>
            </a:pPr>
            <a:r>
              <a:rPr lang="en-US" altLang="zh-CN" sz="1600" u="sng" dirty="0" smtClean="0"/>
              <a:t>Method A</a:t>
            </a:r>
            <a:r>
              <a:rPr lang="en-US" altLang="zh-CN" sz="1600" dirty="0" smtClean="0"/>
              <a:t> </a:t>
            </a:r>
            <a:endParaRPr lang="zh-CN" altLang="zh-CN" sz="1600" dirty="0"/>
          </a:p>
          <a:p>
            <a:pPr marL="263525" lvl="0" indent="-263525" algn="just">
              <a:spcBef>
                <a:spcPts val="150"/>
              </a:spcBef>
            </a:pPr>
            <a:r>
              <a:rPr lang="en-US" altLang="zh-CN" sz="1600" b="0" dirty="0" smtClean="0"/>
              <a:t>1) Make a primary </a:t>
            </a:r>
            <a:r>
              <a:rPr lang="en-US" altLang="zh-CN" sz="1600" dirty="0" smtClean="0"/>
              <a:t>FSS allocation on a worldwide basis for the bands </a:t>
            </a:r>
            <a:r>
              <a:rPr lang="nl-NL" altLang="zh-CN" sz="1600" dirty="0"/>
              <a:t>7 150-7 250 (s-E) &amp; 8 400-8 500 MHz (E-s</a:t>
            </a:r>
            <a:r>
              <a:rPr lang="nl-NL" altLang="zh-CN" sz="1600" dirty="0" smtClean="0"/>
              <a:t>)</a:t>
            </a:r>
            <a:r>
              <a:rPr lang="en-US" altLang="zh-CN" sz="1600" b="0" dirty="0" smtClean="0"/>
              <a:t>, </a:t>
            </a:r>
            <a:r>
              <a:rPr lang="en-US" altLang="zh-CN" sz="1600" dirty="0" smtClean="0"/>
              <a:t>limited to GSO </a:t>
            </a:r>
            <a:r>
              <a:rPr lang="en-US" altLang="zh-CN" sz="1600" b="0" dirty="0" smtClean="0"/>
              <a:t>FSS space stations</a:t>
            </a:r>
            <a:endParaRPr lang="zh-CN" altLang="zh-CN" sz="1600" b="0" dirty="0" smtClean="0"/>
          </a:p>
          <a:p>
            <a:pPr marL="263525" indent="-263525" algn="just">
              <a:spcBef>
                <a:spcPts val="150"/>
              </a:spcBef>
            </a:pPr>
            <a:r>
              <a:rPr lang="en-US" altLang="zh-CN" sz="1600" b="0" dirty="0" smtClean="0"/>
              <a:t>2) </a:t>
            </a:r>
            <a:r>
              <a:rPr lang="en-US" altLang="zh-CN" sz="1600" dirty="0" smtClean="0"/>
              <a:t>Space station emissions </a:t>
            </a:r>
            <a:r>
              <a:rPr lang="en-US" altLang="zh-CN" sz="1600" b="0" dirty="0" smtClean="0"/>
              <a:t>in the band </a:t>
            </a:r>
            <a:r>
              <a:rPr lang="en-US" altLang="zh-CN" sz="1600" dirty="0" smtClean="0"/>
              <a:t>7 150-7 235 MHz</a:t>
            </a:r>
            <a:r>
              <a:rPr lang="en-US" altLang="zh-CN" sz="1600" b="0" dirty="0" smtClean="0"/>
              <a:t> </a:t>
            </a:r>
            <a:r>
              <a:rPr lang="en-US" altLang="zh-CN" sz="1600" dirty="0" smtClean="0"/>
              <a:t>shall comply with an </a:t>
            </a:r>
            <a:r>
              <a:rPr lang="en-US" altLang="zh-CN" sz="1600" dirty="0" err="1" smtClean="0"/>
              <a:t>e.i.r.p</a:t>
            </a:r>
            <a:r>
              <a:rPr lang="en-US" altLang="zh-CN" sz="1600" dirty="0" smtClean="0"/>
              <a:t>. spectral density mask</a:t>
            </a:r>
            <a:r>
              <a:rPr lang="en-US" altLang="zh-CN" sz="1600" b="0" dirty="0" smtClean="0"/>
              <a:t>. When this is</a:t>
            </a:r>
            <a:r>
              <a:rPr lang="en-US" altLang="zh-CN" sz="1600" dirty="0" smtClean="0"/>
              <a:t> not </a:t>
            </a:r>
            <a:r>
              <a:rPr lang="en-US" altLang="zh-CN" sz="1600" dirty="0"/>
              <a:t>sufficient </a:t>
            </a:r>
            <a:r>
              <a:rPr lang="en-US" altLang="zh-CN" sz="1600" b="0" dirty="0"/>
              <a:t>for protection of near-Earth operations</a:t>
            </a:r>
            <a:r>
              <a:rPr lang="en-US" altLang="zh-CN" sz="1600" dirty="0"/>
              <a:t> </a:t>
            </a:r>
            <a:r>
              <a:rPr lang="en-US" altLang="zh-CN" sz="1600" b="0" dirty="0"/>
              <a:t>of SRS (deep space)</a:t>
            </a:r>
            <a:r>
              <a:rPr lang="en-US" altLang="zh-CN" sz="1600" b="0" dirty="0" smtClean="0"/>
              <a:t>, a Resolution provides an </a:t>
            </a:r>
            <a:r>
              <a:rPr lang="en-US" altLang="zh-CN" sz="1600" dirty="0"/>
              <a:t>operational consultation </a:t>
            </a:r>
            <a:r>
              <a:rPr lang="en-US" altLang="zh-CN" sz="1600" dirty="0" smtClean="0"/>
              <a:t>procedure </a:t>
            </a:r>
            <a:r>
              <a:rPr lang="en-US" altLang="zh-CN" sz="1600" b="0" dirty="0"/>
              <a:t>for involved FSS and SRS </a:t>
            </a:r>
            <a:r>
              <a:rPr lang="en-US" altLang="zh-CN" sz="1600" b="0" dirty="0" smtClean="0"/>
              <a:t>parties</a:t>
            </a:r>
            <a:endParaRPr lang="zh-CN" altLang="zh-CN" sz="1600" dirty="0" smtClean="0"/>
          </a:p>
          <a:p>
            <a:pPr marL="263525" lvl="0" indent="-263525" algn="just">
              <a:spcBef>
                <a:spcPts val="150"/>
              </a:spcBef>
            </a:pPr>
            <a:r>
              <a:rPr lang="en-US" altLang="zh-CN" sz="1600" b="0" dirty="0" smtClean="0"/>
              <a:t>3) </a:t>
            </a:r>
            <a:r>
              <a:rPr lang="en-US" altLang="zh-CN" sz="1600" dirty="0" smtClean="0"/>
              <a:t>FSS</a:t>
            </a:r>
            <a:r>
              <a:rPr lang="en-US" altLang="zh-CN" sz="1600" b="0" dirty="0" smtClean="0"/>
              <a:t>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earth stations </a:t>
            </a:r>
            <a:r>
              <a:rPr lang="en-US" altLang="zh-CN" sz="1600" b="0" dirty="0" smtClean="0"/>
              <a:t>in the band </a:t>
            </a:r>
            <a:r>
              <a:rPr lang="en-US" altLang="zh-CN" sz="1600" dirty="0" smtClean="0"/>
              <a:t>8 400‑8 500 MHz </a:t>
            </a:r>
            <a:r>
              <a:rPr lang="en-US" altLang="zh-CN" sz="1600" b="0" dirty="0" smtClean="0"/>
              <a:t>shall be </a:t>
            </a:r>
            <a:r>
              <a:rPr lang="en-US" altLang="zh-CN" sz="1600" dirty="0" smtClean="0"/>
              <a:t>limited to specific E/S</a:t>
            </a:r>
            <a:r>
              <a:rPr lang="en-US" altLang="zh-CN" sz="1600" b="0" dirty="0" smtClean="0"/>
              <a:t>, i.e. operating at </a:t>
            </a:r>
            <a:r>
              <a:rPr lang="en-US" altLang="zh-CN" sz="1600" dirty="0" smtClean="0"/>
              <a:t>fixed, known locations</a:t>
            </a:r>
            <a:r>
              <a:rPr lang="en-US" altLang="zh-CN" sz="1600" b="0" dirty="0" smtClean="0"/>
              <a:t>, with </a:t>
            </a:r>
            <a:r>
              <a:rPr lang="en-US" altLang="zh-CN" sz="1600" dirty="0" smtClean="0"/>
              <a:t>3.5 m minimum antenna diameter</a:t>
            </a:r>
            <a:endParaRPr lang="zh-CN" altLang="zh-CN" sz="1600" dirty="0" smtClean="0"/>
          </a:p>
          <a:p>
            <a:pPr marL="263525" lvl="0" indent="-263525" algn="just">
              <a:spcBef>
                <a:spcPts val="150"/>
              </a:spcBef>
            </a:pPr>
            <a:r>
              <a:rPr lang="en-US" altLang="zh-CN" sz="1600" b="0" dirty="0" smtClean="0"/>
              <a:t>4) </a:t>
            </a:r>
            <a:r>
              <a:rPr lang="en-US" altLang="zh-CN" sz="1600" dirty="0" smtClean="0"/>
              <a:t>Coordination </a:t>
            </a:r>
            <a:r>
              <a:rPr lang="en-US" altLang="zh-CN" sz="1600" dirty="0"/>
              <a:t>under </a:t>
            </a:r>
            <a:r>
              <a:rPr lang="en-US" altLang="zh-CN" sz="1600" b="0" dirty="0"/>
              <a:t>RR No. </a:t>
            </a:r>
            <a:r>
              <a:rPr lang="en-US" altLang="zh-CN" sz="1600" dirty="0"/>
              <a:t>9.17</a:t>
            </a:r>
            <a:r>
              <a:rPr lang="en-US" altLang="zh-CN" sz="1600" b="0" dirty="0"/>
              <a:t>, No. </a:t>
            </a:r>
            <a:r>
              <a:rPr lang="en-US" altLang="zh-CN" sz="1600" dirty="0"/>
              <a:t>9.17A</a:t>
            </a:r>
            <a:r>
              <a:rPr lang="en-US" altLang="zh-CN" sz="1600" b="0" dirty="0"/>
              <a:t> (which is also applicable to sharing with stations of the EESS that may be allocated to this band at WRC-15 under agenda item 1.11), and </a:t>
            </a:r>
            <a:r>
              <a:rPr lang="en-US" altLang="zh-CN" sz="1600" dirty="0"/>
              <a:t>notification under </a:t>
            </a:r>
            <a:r>
              <a:rPr lang="en-US" altLang="zh-CN" sz="1600" b="0" dirty="0"/>
              <a:t>RR No. </a:t>
            </a:r>
            <a:r>
              <a:rPr lang="en-US" altLang="zh-CN" sz="1600" dirty="0"/>
              <a:t>11.2</a:t>
            </a:r>
            <a:r>
              <a:rPr lang="en-US" altLang="zh-CN" sz="1600" b="0" dirty="0"/>
              <a:t> shall apply</a:t>
            </a:r>
            <a:endParaRPr lang="zh-CN" altLang="zh-CN" sz="1600" b="0" dirty="0"/>
          </a:p>
          <a:p>
            <a:pPr marL="263525" lvl="0" indent="-263525" algn="just">
              <a:spcBef>
                <a:spcPts val="150"/>
              </a:spcBef>
            </a:pPr>
            <a:r>
              <a:rPr lang="en-US" altLang="zh-CN" sz="1600" b="0" dirty="0" smtClean="0"/>
              <a:t>5) RR </a:t>
            </a:r>
            <a:r>
              <a:rPr lang="en-US" altLang="zh-CN" sz="1600" b="0" dirty="0"/>
              <a:t>Art. </a:t>
            </a:r>
            <a:r>
              <a:rPr lang="en-US" altLang="zh-CN" sz="1600" dirty="0"/>
              <a:t>21</a:t>
            </a:r>
            <a:r>
              <a:rPr lang="en-US" altLang="zh-CN" sz="1600" b="0" dirty="0"/>
              <a:t> (Tables </a:t>
            </a:r>
            <a:r>
              <a:rPr lang="en-US" altLang="zh-CN" sz="1600" dirty="0"/>
              <a:t>21-2, 21-3 </a:t>
            </a:r>
            <a:r>
              <a:rPr lang="en-US" altLang="zh-CN" sz="1600" b="0" dirty="0"/>
              <a:t>and </a:t>
            </a:r>
            <a:r>
              <a:rPr lang="en-US" altLang="zh-CN" sz="1600" dirty="0"/>
              <a:t>21-4</a:t>
            </a:r>
            <a:r>
              <a:rPr lang="en-US" altLang="zh-CN" sz="1600" b="0" dirty="0" smtClean="0"/>
              <a:t>), RR App.</a:t>
            </a:r>
            <a:r>
              <a:rPr lang="en-US" altLang="zh-CN" sz="1600" dirty="0" smtClean="0"/>
              <a:t>4 </a:t>
            </a:r>
            <a:r>
              <a:rPr lang="en-US" altLang="zh-CN" sz="1600" b="0" dirty="0" smtClean="0"/>
              <a:t>(Items </a:t>
            </a:r>
            <a:r>
              <a:rPr lang="en-US" altLang="zh-CN" sz="1600" dirty="0" smtClean="0"/>
              <a:t>A</a:t>
            </a:r>
            <a:r>
              <a:rPr lang="en-US" altLang="zh-CN" sz="1600" b="0" dirty="0" smtClean="0"/>
              <a:t> and </a:t>
            </a:r>
            <a:r>
              <a:rPr lang="en-US" altLang="zh-CN" sz="1600" dirty="0" smtClean="0"/>
              <a:t>C</a:t>
            </a:r>
            <a:r>
              <a:rPr lang="en-US" altLang="zh-CN" sz="1600" b="0" dirty="0" smtClean="0"/>
              <a:t> in Annex </a:t>
            </a:r>
            <a:r>
              <a:rPr lang="en-US" altLang="zh-CN" sz="1600" dirty="0" smtClean="0"/>
              <a:t>2</a:t>
            </a:r>
            <a:r>
              <a:rPr lang="en-US" altLang="zh-CN" sz="1600" b="0" dirty="0" smtClean="0"/>
              <a:t>) </a:t>
            </a:r>
            <a:r>
              <a:rPr lang="en-US" altLang="zh-CN" sz="1600" b="0" dirty="0"/>
              <a:t>and RR App.</a:t>
            </a:r>
            <a:r>
              <a:rPr lang="en-US" altLang="zh-CN" sz="1600" dirty="0"/>
              <a:t>7 </a:t>
            </a:r>
            <a:r>
              <a:rPr lang="en-US" altLang="zh-CN" sz="1600" b="0" dirty="0"/>
              <a:t>(Tables </a:t>
            </a:r>
            <a:r>
              <a:rPr lang="en-US" altLang="zh-CN" sz="1600" dirty="0"/>
              <a:t>7b, 8c </a:t>
            </a:r>
            <a:r>
              <a:rPr lang="en-US" altLang="zh-CN" sz="1600" b="0" dirty="0"/>
              <a:t>and </a:t>
            </a:r>
            <a:r>
              <a:rPr lang="en-US" altLang="zh-CN" sz="1600" dirty="0"/>
              <a:t>9a</a:t>
            </a:r>
            <a:r>
              <a:rPr lang="en-US" altLang="zh-CN" sz="1600" b="0" dirty="0"/>
              <a:t>) are amended to include </a:t>
            </a:r>
            <a:r>
              <a:rPr lang="en-US" altLang="zh-CN" sz="1600" b="0" dirty="0" smtClean="0"/>
              <a:t>these bands</a:t>
            </a:r>
            <a:endParaRPr lang="zh-CN" altLang="zh-CN" sz="1600" b="0" dirty="0"/>
          </a:p>
          <a:p>
            <a:pPr marL="263525" lvl="0" indent="-263525" algn="just">
              <a:spcBef>
                <a:spcPts val="150"/>
              </a:spcBef>
            </a:pPr>
            <a:r>
              <a:rPr lang="en-US" altLang="zh-CN" sz="1600" b="0" dirty="0" smtClean="0"/>
              <a:t>6) The </a:t>
            </a:r>
            <a:r>
              <a:rPr lang="en-US" altLang="zh-CN" sz="1600" b="0" dirty="0"/>
              <a:t>FSS shall not claim protection from the SRS and the SOS, nor constrain the use and development of SRS and SOS earth stations. RR </a:t>
            </a:r>
            <a:r>
              <a:rPr lang="en-US" altLang="zh-CN" sz="1600" b="0" dirty="0" smtClean="0"/>
              <a:t>Nos. </a:t>
            </a:r>
            <a:r>
              <a:rPr lang="en-US" altLang="zh-CN" sz="1600" dirty="0"/>
              <a:t>5.43A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and </a:t>
            </a:r>
            <a:r>
              <a:rPr lang="en-US" altLang="zh-CN" sz="1600" dirty="0" smtClean="0"/>
              <a:t>22.2</a:t>
            </a:r>
            <a:r>
              <a:rPr lang="en-US" altLang="zh-CN" sz="1600" b="0" dirty="0" smtClean="0"/>
              <a:t> do </a:t>
            </a:r>
            <a:r>
              <a:rPr lang="en-US" altLang="zh-CN" sz="1600" b="0" dirty="0"/>
              <a:t>not </a:t>
            </a:r>
            <a:r>
              <a:rPr lang="en-US" altLang="zh-CN" sz="1600" b="0" dirty="0" smtClean="0"/>
              <a:t>apply</a:t>
            </a:r>
          </a:p>
          <a:p>
            <a:pPr marL="263525" indent="-263525" algn="just">
              <a:spcBef>
                <a:spcPts val="150"/>
              </a:spcBef>
            </a:pPr>
            <a:r>
              <a:rPr lang="en-US" altLang="zh-CN" sz="1600" u="sng" dirty="0" smtClean="0"/>
              <a:t>Method B</a:t>
            </a:r>
            <a:r>
              <a:rPr lang="en-US" altLang="zh-CN" sz="1600" dirty="0" smtClean="0"/>
              <a:t>: </a:t>
            </a:r>
            <a:r>
              <a:rPr lang="en-US" altLang="zh-CN" sz="1600" b="0" dirty="0" smtClean="0"/>
              <a:t>Same as A, but FSS (s-E) allocation </a:t>
            </a:r>
            <a:r>
              <a:rPr lang="en-US" altLang="zh-CN" sz="1600" dirty="0" smtClean="0"/>
              <a:t>limited to 71</a:t>
            </a:r>
            <a:r>
              <a:rPr lang="en-US" altLang="zh-CN" sz="1600" u="sng" dirty="0" smtClean="0"/>
              <a:t>9</a:t>
            </a:r>
            <a:r>
              <a:rPr lang="en-US" altLang="zh-CN" sz="1600" dirty="0" smtClean="0"/>
              <a:t>0-7250 </a:t>
            </a:r>
            <a:r>
              <a:rPr lang="en-US" altLang="zh-CN" sz="1600" dirty="0" err="1" smtClean="0"/>
              <a:t>MHz.</a:t>
            </a:r>
            <a:r>
              <a:rPr lang="en-US" altLang="zh-CN" sz="1600" dirty="0" smtClean="0"/>
              <a:t> </a:t>
            </a:r>
          </a:p>
          <a:p>
            <a:pPr marL="263525" indent="-263525" algn="just">
              <a:spcBef>
                <a:spcPts val="150"/>
              </a:spcBef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	   Unwanted emissions </a:t>
            </a:r>
            <a:r>
              <a:rPr lang="en-US" altLang="zh-CN" sz="1600" b="0" dirty="0" smtClean="0"/>
              <a:t>from FSS space station should also </a:t>
            </a:r>
            <a:r>
              <a:rPr lang="en-US" altLang="zh-CN" sz="1600" dirty="0" smtClean="0"/>
              <a:t>be controlled</a:t>
            </a:r>
            <a:endParaRPr lang="zh-CN" altLang="zh-CN" sz="1600" dirty="0" smtClean="0"/>
          </a:p>
          <a:p>
            <a:pPr marL="263525" indent="-263525" algn="just">
              <a:spcBef>
                <a:spcPts val="300"/>
              </a:spcBef>
            </a:pPr>
            <a:r>
              <a:rPr lang="en-US" altLang="zh-CN" sz="1600" u="sng" dirty="0" smtClean="0"/>
              <a:t>Method C</a:t>
            </a:r>
            <a:r>
              <a:rPr lang="en-US" altLang="zh-CN" sz="1600" dirty="0" smtClean="0"/>
              <a:t>: No change, </a:t>
            </a:r>
            <a:r>
              <a:rPr lang="en-US" altLang="zh-CN" sz="1600" b="0" dirty="0" smtClean="0"/>
              <a:t>i.e. no FSS allocation in 7 150-7 250 &amp; 8 400-8 500 MHz bands</a:t>
            </a:r>
            <a:endParaRPr lang="zh-CN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2354833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8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1.9.1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4504" y="98072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8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468" y="1599968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812" y="1614011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51" y="1706184"/>
            <a:ext cx="9525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658" y="1603052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14" y="1614011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484504" y="4730264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It is assumed that 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</a:rPr>
              <a:t>SUP </a:t>
            </a: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of Res. 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</a:rPr>
              <a:t>758 </a:t>
            </a: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(WRC-12) </a:t>
            </a:r>
            <a:r>
              <a:rPr lang="en-US" altLang="zh-CN" sz="2000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en-US" altLang="zh-CN" sz="2000" dirty="0">
                <a:solidFill>
                  <a:schemeClr val="accent6">
                    <a:lumMod val="50000"/>
                  </a:schemeClr>
                </a:solidFill>
              </a:rPr>
              <a:t>agreed by all Regional Groups 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569805"/>
            <a:ext cx="5492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81008"/>
              </p:ext>
            </p:extLst>
          </p:nvPr>
        </p:nvGraphicFramePr>
        <p:xfrm>
          <a:off x="730256" y="2295292"/>
          <a:ext cx="7645399" cy="2202418"/>
        </p:xfrm>
        <a:graphic>
          <a:graphicData uri="http://schemas.openxmlformats.org/drawingml/2006/table">
            <a:tbl>
              <a:tblPr/>
              <a:tblGrid>
                <a:gridCol w="1247257"/>
                <a:gridCol w="1066357"/>
                <a:gridCol w="1066357"/>
                <a:gridCol w="1066357"/>
                <a:gridCol w="1066357"/>
                <a:gridCol w="1066357"/>
                <a:gridCol w="1066357"/>
              </a:tblGrid>
              <a:tr h="77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APT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(PACP)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ASMG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</a:t>
                      </a:r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ATU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(AFCP)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CEPT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200" b="0" i="0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Pre.Position</a:t>
                      </a:r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CITEL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(IAP)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RCC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A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Allocation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Method C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F243E"/>
                          </a:solidFill>
                          <a:effectLst/>
                          <a:latin typeface="Arial Unicode MS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5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4362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690908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1.7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0488" y="805013"/>
            <a:ext cx="823797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spcBef>
                <a:spcPts val="600"/>
              </a:spcBef>
            </a:pPr>
            <a:r>
              <a:rPr lang="en-US" altLang="zh-CN" sz="2000" dirty="0" smtClean="0">
                <a:solidFill>
                  <a:srgbClr val="C00000"/>
                </a:solidFill>
              </a:rPr>
              <a:t>1. CPM Method </a:t>
            </a:r>
            <a:r>
              <a:rPr lang="en-US" altLang="zh-CN" sz="2000" dirty="0">
                <a:solidFill>
                  <a:srgbClr val="C00000"/>
                </a:solidFill>
              </a:rPr>
              <a:t>and Regulatory &amp; procedural </a:t>
            </a:r>
            <a:r>
              <a:rPr lang="en-US" altLang="zh-CN" sz="2000" dirty="0" smtClean="0">
                <a:solidFill>
                  <a:srgbClr val="C00000"/>
                </a:solidFill>
              </a:rPr>
              <a:t>considerations to </a:t>
            </a:r>
            <a:r>
              <a:rPr lang="en-US" altLang="zh-CN" sz="2000" dirty="0">
                <a:solidFill>
                  <a:srgbClr val="C00000"/>
                </a:solidFill>
              </a:rPr>
              <a:t>satisfy the agenda item: </a:t>
            </a:r>
            <a:r>
              <a:rPr lang="en-US" altLang="zh-CN" sz="2000" u="sng" dirty="0">
                <a:solidFill>
                  <a:srgbClr val="C00000"/>
                </a:solidFill>
              </a:rPr>
              <a:t>Only O</a:t>
            </a:r>
            <a:r>
              <a:rPr lang="en-US" altLang="zh-CN" sz="2000" u="sng" dirty="0" smtClean="0">
                <a:solidFill>
                  <a:srgbClr val="C00000"/>
                </a:solidFill>
              </a:rPr>
              <a:t>ne Method </a:t>
            </a:r>
            <a:r>
              <a:rPr lang="en-US" altLang="zh-CN" sz="2000" u="sng" dirty="0">
                <a:solidFill>
                  <a:srgbClr val="C00000"/>
                </a:solidFill>
              </a:rPr>
              <a:t>I</a:t>
            </a:r>
            <a:r>
              <a:rPr lang="en-US" altLang="zh-CN" sz="2000" u="sng" dirty="0" smtClean="0">
                <a:solidFill>
                  <a:srgbClr val="C00000"/>
                </a:solidFill>
              </a:rPr>
              <a:t>s Proposed</a:t>
            </a:r>
            <a:endParaRPr lang="zh-CN" altLang="zh-CN" sz="2000" dirty="0">
              <a:solidFill>
                <a:srgbClr val="C00000"/>
              </a:solidFill>
            </a:endParaRPr>
          </a:p>
          <a:p>
            <a:pPr marL="263525" lvl="0" indent="-263525" algn="just">
              <a:spcBef>
                <a:spcPts val="600"/>
              </a:spcBef>
            </a:pPr>
            <a:r>
              <a:rPr lang="en-US" altLang="zh-CN" sz="1900" b="0" dirty="0" smtClean="0"/>
              <a:t>1. </a:t>
            </a:r>
            <a:r>
              <a:rPr lang="en-US" altLang="zh-CN" sz="1900" dirty="0" smtClean="0"/>
              <a:t>the </a:t>
            </a:r>
            <a:r>
              <a:rPr lang="en-US" altLang="zh-CN" sz="1900" dirty="0"/>
              <a:t>use of the band </a:t>
            </a:r>
            <a:r>
              <a:rPr lang="en-US" altLang="zh-CN" sz="1900" b="0" dirty="0"/>
              <a:t>5 091-5 150 MHz by systems of the FSS providing Earth‑to‑space feeder links of non-GSO systems in the </a:t>
            </a:r>
            <a:r>
              <a:rPr lang="en-US" altLang="zh-CN" sz="1900" b="0" dirty="0" smtClean="0"/>
              <a:t>MSS </a:t>
            </a:r>
            <a:r>
              <a:rPr lang="en-US" altLang="zh-CN" sz="1900" dirty="0" smtClean="0"/>
              <a:t>be </a:t>
            </a:r>
            <a:r>
              <a:rPr lang="en-US" altLang="zh-CN" sz="1900" dirty="0"/>
              <a:t>maintained as a primary </a:t>
            </a:r>
            <a:r>
              <a:rPr lang="en-US" altLang="zh-CN" sz="1900" dirty="0" smtClean="0"/>
              <a:t>allocation</a:t>
            </a:r>
            <a:endParaRPr lang="zh-CN" altLang="zh-CN" sz="1900" b="0" dirty="0"/>
          </a:p>
          <a:p>
            <a:pPr marL="263525" lvl="0" indent="-263525" algn="just">
              <a:spcBef>
                <a:spcPts val="600"/>
              </a:spcBef>
            </a:pPr>
            <a:r>
              <a:rPr lang="en-US" altLang="zh-CN" sz="1900" b="0" dirty="0" smtClean="0"/>
              <a:t>2. each </a:t>
            </a:r>
            <a:r>
              <a:rPr lang="en-US" altLang="zh-CN" sz="1900" b="0" dirty="0"/>
              <a:t>of </a:t>
            </a:r>
            <a:r>
              <a:rPr lang="en-US" altLang="zh-CN" sz="1900" dirty="0"/>
              <a:t>the time limits on this allocation </a:t>
            </a:r>
            <a:r>
              <a:rPr lang="en-US" altLang="zh-CN" sz="1900" b="0" dirty="0"/>
              <a:t>given in RR No. 5.444A, i.e. after 1 January 2016 no new assignments shall be </a:t>
            </a:r>
            <a:r>
              <a:rPr lang="en-US" altLang="zh-CN" sz="1900" b="0" dirty="0" smtClean="0"/>
              <a:t>made </a:t>
            </a:r>
            <a:r>
              <a:rPr lang="en-US" altLang="zh-CN" sz="1900" b="0" dirty="0"/>
              <a:t>and after 1 January 2018 the FSS will become secondary to the ARNS</a:t>
            </a:r>
            <a:r>
              <a:rPr lang="en-US" altLang="zh-CN" sz="1900" b="0" dirty="0" smtClean="0"/>
              <a:t>, </a:t>
            </a:r>
            <a:br>
              <a:rPr lang="en-US" altLang="zh-CN" sz="1900" b="0" dirty="0" smtClean="0"/>
            </a:br>
            <a:r>
              <a:rPr lang="en-US" altLang="zh-CN" sz="1900" dirty="0" smtClean="0"/>
              <a:t>be suppressed</a:t>
            </a:r>
            <a:endParaRPr lang="zh-CN" altLang="zh-CN" sz="1900" b="0" dirty="0"/>
          </a:p>
          <a:p>
            <a:pPr marL="263525" lvl="0" indent="-263525" algn="just">
              <a:spcBef>
                <a:spcPts val="600"/>
              </a:spcBef>
            </a:pPr>
            <a:r>
              <a:rPr lang="en-US" altLang="zh-CN" sz="1900" b="0" dirty="0" smtClean="0"/>
              <a:t>3. the </a:t>
            </a:r>
            <a:r>
              <a:rPr lang="en-US" altLang="zh-CN" sz="1900" b="0" dirty="0"/>
              <a:t>text specifying that “</a:t>
            </a:r>
            <a:r>
              <a:rPr lang="en-US" altLang="zh-CN" sz="1900" dirty="0"/>
              <a:t>use of the band </a:t>
            </a:r>
            <a:r>
              <a:rPr lang="en-US" altLang="zh-CN" sz="1900" b="0" dirty="0"/>
              <a:t>5 091-5 150 MHz by FSS feeder links shall be made </a:t>
            </a:r>
            <a:r>
              <a:rPr lang="en-US" altLang="zh-CN" sz="1900" dirty="0"/>
              <a:t>in accordance with Resolution 114 (Rev.WRC-15)” be added to the </a:t>
            </a:r>
            <a:r>
              <a:rPr lang="en-US" altLang="zh-CN" sz="1900" dirty="0" smtClean="0"/>
              <a:t>footnote</a:t>
            </a:r>
            <a:endParaRPr lang="zh-CN" altLang="zh-CN" sz="1900" b="0" dirty="0"/>
          </a:p>
          <a:p>
            <a:pPr marL="263525" lvl="0" indent="-263525" algn="just">
              <a:spcBef>
                <a:spcPts val="600"/>
              </a:spcBef>
            </a:pPr>
            <a:r>
              <a:rPr lang="en-US" altLang="zh-CN" sz="1900" b="0" dirty="0" smtClean="0"/>
              <a:t>4. </a:t>
            </a:r>
            <a:r>
              <a:rPr lang="en-US" altLang="zh-CN" sz="1900" dirty="0" smtClean="0"/>
              <a:t>coordination </a:t>
            </a:r>
            <a:r>
              <a:rPr lang="en-US" altLang="zh-CN" sz="1900" dirty="0"/>
              <a:t>between FSS earth stations and ARNS ground stations is required under certain circumstances </a:t>
            </a:r>
            <a:r>
              <a:rPr lang="en-US" altLang="zh-CN" sz="1900" b="0" dirty="0"/>
              <a:t>to ensure that the ARNS is protected from harmful interference and that a fixed distance be used in determining the coordination area; and</a:t>
            </a:r>
            <a:endParaRPr lang="zh-CN" altLang="zh-CN" sz="1900" b="0" dirty="0"/>
          </a:p>
          <a:p>
            <a:pPr marL="263525" lvl="0" indent="-263525" algn="just">
              <a:spcBef>
                <a:spcPts val="600"/>
              </a:spcBef>
            </a:pPr>
            <a:r>
              <a:rPr lang="en-US" altLang="zh-CN" sz="1900" b="0" dirty="0" smtClean="0"/>
              <a:t>5. </a:t>
            </a:r>
            <a:r>
              <a:rPr lang="en-US" altLang="zh-CN" sz="1900" dirty="0" smtClean="0"/>
              <a:t>flexibility </a:t>
            </a:r>
            <a:r>
              <a:rPr lang="en-US" altLang="zh-CN" sz="1900" dirty="0"/>
              <a:t>for AM(R)S</a:t>
            </a:r>
            <a:r>
              <a:rPr lang="en-US" altLang="zh-CN" sz="1900" b="0" dirty="0"/>
              <a:t> </a:t>
            </a:r>
            <a:r>
              <a:rPr lang="en-US" altLang="zh-CN" sz="1900" b="0" dirty="0" smtClean="0"/>
              <a:t>improved </a:t>
            </a:r>
            <a:r>
              <a:rPr lang="en-US" altLang="zh-CN" sz="1900" b="0" dirty="0"/>
              <a:t>while ensuring protection of the </a:t>
            </a:r>
            <a:r>
              <a:rPr lang="en-US" altLang="zh-CN" sz="1900" b="0" dirty="0" smtClean="0"/>
              <a:t>FSS</a:t>
            </a:r>
            <a:endParaRPr lang="zh-CN" altLang="zh-CN" sz="1900" b="0" dirty="0"/>
          </a:p>
          <a:p>
            <a:pPr lvl="0"/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217357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690907" y="-2490"/>
            <a:ext cx="372409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1.7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4503" y="89808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en-US" altLang="zh-CN" dirty="0" smtClean="0">
                <a:solidFill>
                  <a:srgbClr val="C00000"/>
                </a:solidFill>
              </a:rPr>
              <a:t>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3076" name="Picture 4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281" y="1628184"/>
            <a:ext cx="732578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01 CHINASATCOM\06_ITU\WRC\WRC-2015\Inter-Regional Workshop 3\BR Template\cep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625" y="1642227"/>
            <a:ext cx="665608" cy="66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01 CHINASATCOM\06_ITU\WRC\WRC-2015\Inter-Regional Workshop 3\BR Template\asm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972" y="1734400"/>
            <a:ext cx="9525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:\01 CHINASATCOM\06_ITU\WRC\WRC-2015\Inter-Regional Workshop 3\BR Template\a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471" y="1631268"/>
            <a:ext cx="634890" cy="63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:\01 CHINASATCOM\06_ITU\WRC\WRC-2015\Inter-Regional Workshop 3\BR Template\cite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737" y="1622481"/>
            <a:ext cx="732284" cy="6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06458"/>
              </p:ext>
            </p:extLst>
          </p:nvPr>
        </p:nvGraphicFramePr>
        <p:xfrm>
          <a:off x="717096" y="2319391"/>
          <a:ext cx="7671718" cy="1451477"/>
        </p:xfrm>
        <a:graphic>
          <a:graphicData uri="http://schemas.openxmlformats.org/drawingml/2006/table">
            <a:tbl>
              <a:tblPr/>
              <a:tblGrid>
                <a:gridCol w="1486018"/>
                <a:gridCol w="1030950"/>
                <a:gridCol w="1030950"/>
                <a:gridCol w="1030950"/>
                <a:gridCol w="1030950"/>
                <a:gridCol w="1030950"/>
                <a:gridCol w="1030950"/>
              </a:tblGrid>
              <a:tr h="355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APT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(PACP)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ASMG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</a:t>
                      </a:r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ATU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(AFCP)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CEPT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200" b="0" i="0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Pre.Position</a:t>
                      </a:r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CITEL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(IAP)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RCC</a:t>
                      </a:r>
                    </a:p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(Position)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9542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Unicode MS"/>
                        </a:rPr>
                        <a:t>Single Method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F0C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t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All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Regional Groups support the single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Method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in the CPM Report to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WRC-15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F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矩形 1"/>
          <p:cNvSpPr/>
          <p:nvPr/>
        </p:nvSpPr>
        <p:spPr>
          <a:xfrm>
            <a:off x="664523" y="4077072"/>
            <a:ext cx="795688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C00000"/>
                </a:solidFill>
              </a:rPr>
              <a:t>APT:</a:t>
            </a:r>
            <a:endParaRPr lang="zh-CN" altLang="zh-CN" dirty="0"/>
          </a:p>
          <a:p>
            <a:pPr algn="just">
              <a:spcBef>
                <a:spcPts val="600"/>
              </a:spcBef>
            </a:pPr>
            <a:r>
              <a:rPr lang="en-US" altLang="zh-CN" sz="2300" b="0" dirty="0" smtClean="0"/>
              <a:t>The PACP </a:t>
            </a:r>
            <a:r>
              <a:rPr lang="en-US" altLang="zh-CN" sz="2300" b="0" dirty="0"/>
              <a:t>proposes </a:t>
            </a:r>
            <a:r>
              <a:rPr lang="en-US" altLang="zh-CN" sz="2300" b="0" dirty="0" smtClean="0"/>
              <a:t>that Rec. ITU-R </a:t>
            </a:r>
            <a:r>
              <a:rPr lang="en-US" altLang="zh-CN" sz="2300" b="0" dirty="0"/>
              <a:t>P.526-13 </a:t>
            </a:r>
            <a:r>
              <a:rPr lang="en-US" altLang="zh-CN" sz="2300" b="0" dirty="0" smtClean="0"/>
              <a:t>(the latest </a:t>
            </a:r>
            <a:r>
              <a:rPr lang="en-US" altLang="zh-CN" sz="2300" b="0" dirty="0"/>
              <a:t>version in force) be incorporated by reference in RR No. </a:t>
            </a:r>
            <a:r>
              <a:rPr lang="en-US" altLang="zh-CN" sz="2300" dirty="0"/>
              <a:t>5.444B</a:t>
            </a:r>
            <a:r>
              <a:rPr lang="en-US" altLang="zh-CN" sz="2300" b="0" dirty="0"/>
              <a:t> </a:t>
            </a:r>
            <a:r>
              <a:rPr lang="en-US" altLang="zh-CN" sz="2300" b="0" dirty="0" smtClean="0"/>
              <a:t>via </a:t>
            </a:r>
            <a:r>
              <a:rPr lang="en-US" altLang="zh-CN" sz="2300" b="0" dirty="0"/>
              <a:t>a revision of </a:t>
            </a:r>
            <a:r>
              <a:rPr lang="en-US" altLang="zh-CN" sz="2300" b="0" dirty="0" smtClean="0"/>
              <a:t>Resolution </a:t>
            </a:r>
            <a:r>
              <a:rPr lang="en-US" altLang="zh-CN" sz="2300" dirty="0"/>
              <a:t>748 (Rev. WRC-12)</a:t>
            </a:r>
            <a:r>
              <a:rPr lang="en-CA" altLang="zh-CN" sz="2300" b="0" dirty="0" smtClean="0"/>
              <a:t>.</a:t>
            </a:r>
            <a:endParaRPr lang="zh-CN" altLang="zh-CN" sz="2300" b="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540671"/>
            <a:ext cx="5492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6260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" name="矩形 4"/>
          <p:cNvSpPr/>
          <p:nvPr/>
        </p:nvSpPr>
        <p:spPr>
          <a:xfrm>
            <a:off x="196467" y="908720"/>
            <a:ext cx="871296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100" dirty="0" smtClean="0">
              <a:solidFill>
                <a:srgbClr val="C00000"/>
              </a:solidFill>
            </a:endParaRPr>
          </a:p>
          <a:p>
            <a:r>
              <a:rPr lang="en-US" altLang="zh-CN" sz="2100" dirty="0" smtClean="0">
                <a:solidFill>
                  <a:srgbClr val="C00000"/>
                </a:solidFill>
              </a:rPr>
              <a:t>2</a:t>
            </a:r>
            <a:r>
              <a:rPr lang="en-US" altLang="zh-CN" sz="2100" baseline="30000" dirty="0" smtClean="0">
                <a:solidFill>
                  <a:srgbClr val="C00000"/>
                </a:solidFill>
              </a:rPr>
              <a:t>nd</a:t>
            </a:r>
            <a:r>
              <a:rPr lang="en-US" altLang="zh-CN" sz="2100" dirty="0" smtClean="0">
                <a:solidFill>
                  <a:srgbClr val="C00000"/>
                </a:solidFill>
              </a:rPr>
              <a:t> </a:t>
            </a:r>
            <a:r>
              <a:rPr lang="en-US" altLang="zh-CN" sz="2100" dirty="0">
                <a:solidFill>
                  <a:srgbClr val="C00000"/>
                </a:solidFill>
              </a:rPr>
              <a:t>ITU Inter-regional Workshop on WRC-15 Preparation:</a:t>
            </a:r>
            <a:endParaRPr lang="zh-CN" altLang="zh-CN" sz="2100" dirty="0">
              <a:solidFill>
                <a:srgbClr val="C00000"/>
              </a:solidFill>
            </a:endParaRPr>
          </a:p>
          <a:p>
            <a:pPr marL="273050" indent="-273050" algn="ctr">
              <a:spcBef>
                <a:spcPts val="1200"/>
              </a:spcBef>
            </a:pPr>
            <a:r>
              <a:rPr lang="en-US" altLang="zh-CN" dirty="0" smtClean="0"/>
              <a:t>The </a:t>
            </a:r>
            <a:r>
              <a:rPr lang="en-US" altLang="zh-CN" dirty="0"/>
              <a:t>draft CPM Report </a:t>
            </a:r>
            <a:r>
              <a:rPr lang="en-US" altLang="zh-CN" dirty="0" smtClean="0"/>
              <a:t>was </a:t>
            </a:r>
            <a:r>
              <a:rPr lang="en-US" altLang="zh-CN" dirty="0"/>
              <a:t>finalized </a:t>
            </a:r>
            <a:endParaRPr lang="en-US" altLang="zh-CN" dirty="0" smtClean="0"/>
          </a:p>
          <a:p>
            <a:pPr marL="273050" indent="-273050" algn="ctr">
              <a:spcBef>
                <a:spcPts val="1200"/>
              </a:spcBef>
            </a:pPr>
            <a:r>
              <a:rPr lang="en-US" altLang="zh-CN" dirty="0" smtClean="0"/>
              <a:t>The required technical studies are being finalized</a:t>
            </a:r>
            <a:endParaRPr lang="zh-CN" altLang="zh-CN" dirty="0"/>
          </a:p>
          <a:p>
            <a:pPr marL="273050" indent="-273050" algn="ctr">
              <a:spcBef>
                <a:spcPts val="1200"/>
              </a:spcBef>
            </a:pP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</a:t>
            </a: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draft Methods </a:t>
            </a: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satisfy </a:t>
            </a: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agenda </a:t>
            </a: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items</a:t>
            </a:r>
            <a:endParaRPr lang="zh-CN" altLang="zh-CN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b="0" u="sng" dirty="0" smtClean="0"/>
          </a:p>
          <a:p>
            <a:endParaRPr lang="en-US" altLang="zh-CN" b="0" u="sng" dirty="0" smtClean="0"/>
          </a:p>
          <a:p>
            <a:r>
              <a:rPr lang="en-US" altLang="zh-CN" sz="2100" dirty="0" smtClean="0">
                <a:solidFill>
                  <a:srgbClr val="C00000"/>
                </a:solidFill>
              </a:rPr>
              <a:t>3</a:t>
            </a:r>
            <a:r>
              <a:rPr lang="en-US" altLang="zh-CN" sz="2100" baseline="30000" dirty="0">
                <a:solidFill>
                  <a:srgbClr val="C00000"/>
                </a:solidFill>
              </a:rPr>
              <a:t>r</a:t>
            </a:r>
            <a:r>
              <a:rPr lang="en-US" altLang="zh-CN" sz="2100" baseline="30000" dirty="0" smtClean="0">
                <a:solidFill>
                  <a:srgbClr val="C00000"/>
                </a:solidFill>
              </a:rPr>
              <a:t>d</a:t>
            </a:r>
            <a:r>
              <a:rPr lang="en-US" altLang="zh-CN" sz="2100" dirty="0" smtClean="0">
                <a:solidFill>
                  <a:srgbClr val="C00000"/>
                </a:solidFill>
              </a:rPr>
              <a:t> </a:t>
            </a:r>
            <a:r>
              <a:rPr lang="en-US" altLang="zh-CN" sz="2100" dirty="0">
                <a:solidFill>
                  <a:srgbClr val="C00000"/>
                </a:solidFill>
              </a:rPr>
              <a:t>ITU Inter-regional Workshop on WRC-15 Preparation:</a:t>
            </a:r>
            <a:endParaRPr lang="zh-CN" altLang="zh-CN" sz="2100" dirty="0">
              <a:solidFill>
                <a:srgbClr val="C00000"/>
              </a:solidFill>
            </a:endParaRPr>
          </a:p>
          <a:p>
            <a:pPr marL="273050" indent="-273050" algn="ctr">
              <a:spcBef>
                <a:spcPts val="1200"/>
              </a:spcBef>
            </a:pPr>
            <a:r>
              <a:rPr lang="en-US" altLang="zh-CN" dirty="0"/>
              <a:t>The </a:t>
            </a:r>
            <a:r>
              <a:rPr lang="en-US" altLang="zh-CN" dirty="0" smtClean="0"/>
              <a:t>CPM </a:t>
            </a:r>
            <a:r>
              <a:rPr lang="en-US" altLang="zh-CN" dirty="0"/>
              <a:t>Report </a:t>
            </a:r>
            <a:r>
              <a:rPr lang="en-US" altLang="zh-CN" dirty="0" smtClean="0"/>
              <a:t>to WRC-15 was finalized </a:t>
            </a:r>
            <a:endParaRPr lang="en-US" altLang="zh-CN" dirty="0"/>
          </a:p>
          <a:p>
            <a:pPr marL="273050" indent="-273050" algn="ctr">
              <a:spcBef>
                <a:spcPts val="1200"/>
              </a:spcBef>
            </a:pPr>
            <a:r>
              <a:rPr lang="en-US" altLang="zh-CN" dirty="0"/>
              <a:t>The required technical studies </a:t>
            </a:r>
            <a:r>
              <a:rPr lang="en-US" altLang="zh-CN" dirty="0" smtClean="0"/>
              <a:t>were completed</a:t>
            </a:r>
            <a:endParaRPr lang="zh-CN" altLang="zh-CN" dirty="0"/>
          </a:p>
          <a:p>
            <a:pPr marL="273050" indent="-273050" algn="ctr">
              <a:spcBef>
                <a:spcPts val="1200"/>
              </a:spcBef>
            </a:pP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</a:t>
            </a: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</a:t>
            </a: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roup </a:t>
            </a:r>
            <a:r>
              <a:rPr lang="en-US" altLang="zh-C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zh-C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onsiderations, referring to relevant parts of CPM Report</a:t>
            </a:r>
            <a:endParaRPr lang="zh-CN" altLang="zh-CN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b="0" u="sng" dirty="0"/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2011233" y="-2490"/>
            <a:ext cx="5083444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Fixed-Satellite </a:t>
            </a: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Service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176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9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Agenda Item 1.6.1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461" y="836712"/>
            <a:ext cx="892899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800"/>
              </a:spcBef>
              <a:spcAft>
                <a:spcPts val="600"/>
              </a:spcAft>
            </a:pPr>
            <a:r>
              <a:rPr lang="en-US" altLang="zh-CN" dirty="0" smtClean="0">
                <a:solidFill>
                  <a:srgbClr val="C00000"/>
                </a:solidFill>
              </a:rPr>
              <a:t>1. CPM Methods </a:t>
            </a:r>
            <a:r>
              <a:rPr lang="en-US" altLang="zh-CN" dirty="0">
                <a:solidFill>
                  <a:srgbClr val="C00000"/>
                </a:solidFill>
              </a:rPr>
              <a:t>to satisfy the agenda item:</a:t>
            </a:r>
            <a:endParaRPr lang="zh-CN" altLang="zh-CN" dirty="0">
              <a:solidFill>
                <a:srgbClr val="C00000"/>
              </a:solidFill>
            </a:endParaRPr>
          </a:p>
          <a:p>
            <a:pPr marL="450850" lvl="0" indent="-450850" algn="just">
              <a:spcBef>
                <a:spcPts val="600"/>
              </a:spcBef>
            </a:pPr>
            <a:r>
              <a:rPr lang="en-US" altLang="zh-CN" sz="2200" b="0" dirty="0" smtClean="0"/>
              <a:t>a)	In </a:t>
            </a:r>
            <a:r>
              <a:rPr lang="en-US" altLang="zh-CN" sz="2200" b="0" dirty="0"/>
              <a:t>all methods, only </a:t>
            </a:r>
            <a:r>
              <a:rPr lang="en-US" altLang="zh-CN" sz="2200" b="0" dirty="0" smtClean="0"/>
              <a:t>possibilities </a:t>
            </a:r>
            <a:r>
              <a:rPr lang="en-US" altLang="zh-CN" sz="2200" b="0" dirty="0"/>
              <a:t>for </a:t>
            </a:r>
            <a:r>
              <a:rPr lang="en-US" altLang="zh-CN" sz="2200" dirty="0"/>
              <a:t>GSO </a:t>
            </a:r>
            <a:r>
              <a:rPr lang="en-US" altLang="zh-CN" sz="2200" dirty="0" smtClean="0"/>
              <a:t>satellite </a:t>
            </a:r>
            <a:r>
              <a:rPr lang="en-US" altLang="zh-CN" sz="2200" dirty="0"/>
              <a:t>networks </a:t>
            </a:r>
            <a:r>
              <a:rPr lang="en-US" altLang="zh-CN" sz="2200" b="0" dirty="0"/>
              <a:t>for the primary FSS allocation </a:t>
            </a:r>
            <a:r>
              <a:rPr lang="en-US" altLang="zh-CN" sz="2200" b="0" dirty="0" smtClean="0"/>
              <a:t>are </a:t>
            </a:r>
            <a:r>
              <a:rPr lang="en-US" altLang="zh-CN" sz="2200" b="0" dirty="0"/>
              <a:t>analyzed.</a:t>
            </a:r>
            <a:endParaRPr lang="zh-CN" altLang="zh-CN" sz="2200" b="0" dirty="0"/>
          </a:p>
          <a:p>
            <a:pPr marL="457200" lvl="0" indent="-457200" algn="just">
              <a:spcBef>
                <a:spcPts val="1200"/>
              </a:spcBef>
              <a:buAutoNum type="alphaLcParenR" startAt="2"/>
            </a:pPr>
            <a:r>
              <a:rPr lang="en-US" altLang="zh-CN" sz="2200" b="0" dirty="0" smtClean="0"/>
              <a:t>Focus on </a:t>
            </a:r>
            <a:r>
              <a:rPr lang="en-US" altLang="zh-CN" sz="2200" dirty="0" smtClean="0"/>
              <a:t>3 contiguous/near contiguous </a:t>
            </a:r>
            <a:r>
              <a:rPr lang="en-US" altLang="zh-CN" sz="2200" b="0" dirty="0"/>
              <a:t>frequency </a:t>
            </a:r>
            <a:r>
              <a:rPr lang="en-US" altLang="zh-CN" sz="2200" b="0" dirty="0" smtClean="0"/>
              <a:t>ranges:</a:t>
            </a:r>
          </a:p>
          <a:p>
            <a:pPr marL="457200" lvl="0" indent="-457200" algn="just">
              <a:spcBef>
                <a:spcPts val="600"/>
              </a:spcBef>
              <a:buAutoNum type="alphaLcParenR" startAt="2"/>
            </a:pPr>
            <a:endParaRPr lang="en-US" altLang="zh-CN" sz="2200" b="0" dirty="0"/>
          </a:p>
          <a:p>
            <a:pPr marL="457200" lvl="0" indent="-457200" algn="just">
              <a:spcBef>
                <a:spcPts val="600"/>
              </a:spcBef>
              <a:buAutoNum type="alphaLcParenR" startAt="2"/>
            </a:pPr>
            <a:endParaRPr lang="en-US" altLang="zh-CN" sz="2200" b="0" dirty="0" smtClean="0"/>
          </a:p>
          <a:p>
            <a:pPr marL="457200" lvl="0" indent="-457200" algn="just">
              <a:spcBef>
                <a:spcPts val="600"/>
              </a:spcBef>
              <a:buAutoNum type="alphaLcParenR" startAt="2"/>
            </a:pPr>
            <a:endParaRPr lang="en-US" altLang="zh-CN" sz="2200" b="0" dirty="0" smtClean="0"/>
          </a:p>
          <a:p>
            <a:pPr marL="457200" lvl="0" indent="-457200" algn="just">
              <a:spcBef>
                <a:spcPts val="600"/>
              </a:spcBef>
              <a:buAutoNum type="alphaLcParenR" startAt="2"/>
            </a:pPr>
            <a:endParaRPr lang="en-US" altLang="zh-CN" sz="2200" b="0" dirty="0"/>
          </a:p>
          <a:p>
            <a:pPr lvl="0" algn="just">
              <a:spcBef>
                <a:spcPts val="600"/>
              </a:spcBef>
            </a:pPr>
            <a:endParaRPr lang="en-US" altLang="zh-CN" sz="2200" b="0" dirty="0" smtClean="0"/>
          </a:p>
          <a:p>
            <a:pPr lvl="0" algn="just">
              <a:spcBef>
                <a:spcPts val="600"/>
              </a:spcBef>
            </a:pPr>
            <a:endParaRPr lang="en-US" altLang="zh-CN" sz="2200" b="0" dirty="0"/>
          </a:p>
          <a:p>
            <a:pPr lvl="0" algn="just">
              <a:spcBef>
                <a:spcPts val="600"/>
              </a:spcBef>
            </a:pPr>
            <a:endParaRPr lang="en-US" altLang="zh-CN" sz="1600" dirty="0" smtClean="0"/>
          </a:p>
          <a:p>
            <a:pPr marL="1249363" lvl="0" indent="-439738" defTabSz="4286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NOC </a:t>
            </a:r>
            <a:r>
              <a:rPr lang="en-US" altLang="zh-CN" sz="1600" dirty="0"/>
              <a:t>is proposed for sub-frequency bands AA (</a:t>
            </a:r>
            <a:r>
              <a:rPr lang="en-US" altLang="zh-CN" sz="1600" dirty="0" smtClean="0"/>
              <a:t>10-10.5 GHz,   downlink), I </a:t>
            </a:r>
            <a:r>
              <a:rPr lang="en-US" altLang="zh-CN" sz="1600" dirty="0"/>
              <a:t>and II (15.4-15.7 GHz</a:t>
            </a:r>
            <a:r>
              <a:rPr lang="en-US" altLang="zh-CN" sz="1600" dirty="0" smtClean="0"/>
              <a:t>).</a:t>
            </a:r>
          </a:p>
          <a:p>
            <a:pPr marL="809625" lvl="0" indent="439738" defTabSz="4286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No </a:t>
            </a:r>
            <a:r>
              <a:rPr lang="en-US" altLang="zh-CN" sz="1600" dirty="0"/>
              <a:t>specific Methods are proposed for the other sub-frequency </a:t>
            </a:r>
            <a:r>
              <a:rPr lang="en-US" altLang="zh-CN" sz="1600" dirty="0" smtClean="0"/>
              <a:t>bands.</a:t>
            </a:r>
            <a:endParaRPr lang="en-US" altLang="zh-CN" sz="1800" b="0" dirty="0" smtClean="0"/>
          </a:p>
        </p:txBody>
      </p:sp>
      <p:sp>
        <p:nvSpPr>
          <p:cNvPr id="7" name="矩形 6"/>
          <p:cNvSpPr/>
          <p:nvPr/>
        </p:nvSpPr>
        <p:spPr>
          <a:xfrm rot="16200000">
            <a:off x="-526318" y="3759305"/>
            <a:ext cx="26340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Method Table</a:t>
            </a:r>
            <a:endParaRPr lang="zh-CN" alt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23888"/>
              </p:ext>
            </p:extLst>
          </p:nvPr>
        </p:nvGraphicFramePr>
        <p:xfrm>
          <a:off x="1259632" y="2868787"/>
          <a:ext cx="7344815" cy="2304255"/>
        </p:xfrm>
        <a:graphic>
          <a:graphicData uri="http://schemas.openxmlformats.org/drawingml/2006/table">
            <a:tbl>
              <a:tblPr/>
              <a:tblGrid>
                <a:gridCol w="2445641"/>
                <a:gridCol w="2449587"/>
                <a:gridCol w="2449587"/>
              </a:tblGrid>
              <a:tr h="5366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Sub-frequency band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(GHz)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Band letter (methods: 1=NOC, 2=MOD)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9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Earth-to-space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Space-to-Earth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19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E (E1, E2)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EE (EE1, EE2)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419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F (F1, F2)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FF (FF1, FF2)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419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G (G1, G2)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GG (GG1, GG2)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3334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</a:rPr>
              <a:t>1.6.1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84498" y="7647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 smtClean="0">
                <a:solidFill>
                  <a:srgbClr val="C00000"/>
                </a:solidFill>
              </a:rPr>
              <a:t>2. Method </a:t>
            </a:r>
            <a:r>
              <a:rPr lang="en-US" altLang="zh-CN" dirty="0">
                <a:solidFill>
                  <a:srgbClr val="C00000"/>
                </a:solidFill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</a:rPr>
              <a:t>and RR in </a:t>
            </a:r>
            <a:r>
              <a:rPr lang="en-US" altLang="zh-CN" dirty="0">
                <a:solidFill>
                  <a:srgbClr val="C00000"/>
                </a:solidFill>
              </a:rPr>
              <a:t>the Earth-to-space direction: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54746"/>
              </p:ext>
            </p:extLst>
          </p:nvPr>
        </p:nvGraphicFramePr>
        <p:xfrm>
          <a:off x="323528" y="1196752"/>
          <a:ext cx="8476554" cy="5431211"/>
        </p:xfrm>
        <a:graphic>
          <a:graphicData uri="http://schemas.openxmlformats.org/drawingml/2006/table">
            <a:tbl>
              <a:tblPr/>
              <a:tblGrid>
                <a:gridCol w="1958176"/>
                <a:gridCol w="6518378"/>
              </a:tblGrid>
              <a:tr h="215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band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Methods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Regulatory &amp; procedural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considerations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5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Bands </a:t>
                      </a:r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Method 2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Modification of RR Art.5 to make a primary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GSO FSS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allocation</a:t>
                      </a: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7533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E:  13.4-13.75 GHz</a:t>
                      </a:r>
                      <a:endParaRPr lang="en-US" sz="2000" b="1" i="0" u="sng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(13.5-13.75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GHz in Reg.1)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Setting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PSD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limitation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53.5 dB(W/Hz)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transmission of FSS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E/S.</a:t>
                      </a:r>
                      <a:r>
                        <a:rPr lang="en-US" altLang="zh-C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to       RR No. 5.502 to only extend minimum FSS E/S antenna limitation to the band it applies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36899">
                <a:tc vMerge="1">
                  <a:txBody>
                    <a:bodyPr/>
                    <a:lstStyle/>
                    <a:p>
                      <a:pPr algn="l" fontAlgn="t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r>
                        <a:rPr lang="en-US" altLang="zh-C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Adding footnote to protect EESS (active) system</a:t>
                      </a:r>
                      <a:r>
                        <a:rPr lang="en-US" altLang="zh-CN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applications and development</a:t>
                      </a:r>
                      <a:endParaRPr lang="en-US" altLang="zh-CN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83181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Protect SRS inter-orbit links by hard limits on FSS in the uplink. Modification 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of RR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No.5.501A and 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apply RR No.9.17A to protect existing SRS (DRS) systems (SRS feeder downlinks) with regard to FSS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0847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Modification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7b of RR App.7 to extend coordination trigger of FSS E/S with respect to RLS and RNS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195285">
                <a:tc rowSpan="6">
                  <a:txBody>
                    <a:bodyPr/>
                    <a:lstStyle/>
                    <a:p>
                      <a:pPr algn="l" fontAlgn="t"/>
                      <a:r>
                        <a:rPr lang="en-US" altLang="zh-CN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F:</a:t>
                      </a:r>
                      <a:r>
                        <a:rPr lang="en-US" altLang="zh-CN" sz="1600" b="1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14.5-14.75 GHz</a:t>
                      </a:r>
                    </a:p>
                    <a:p>
                      <a:pPr algn="l" fontAlgn="t"/>
                      <a:r>
                        <a:rPr lang="en-US" altLang="zh-C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Regions 1</a:t>
                      </a:r>
                      <a:r>
                        <a:rPr lang="en-US" altLang="zh-CN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2</a:t>
                      </a:r>
                    </a:p>
                    <a:p>
                      <a:pPr algn="l" fontAlgn="t"/>
                      <a:r>
                        <a:rPr lang="en-US" altLang="zh-CN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  <a:p>
                      <a:pPr algn="l" fontAlgn="t"/>
                      <a:r>
                        <a:rPr lang="en-US" altLang="zh-CN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F:</a:t>
                      </a:r>
                      <a:r>
                        <a:rPr lang="en-US" altLang="zh-CN" sz="16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CN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14.5-14.8 GHz</a:t>
                      </a:r>
                    </a:p>
                    <a:p>
                      <a:pPr algn="l" fontAlgn="t"/>
                      <a:r>
                        <a:rPr lang="en-US" altLang="zh-CN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Region 3</a:t>
                      </a:r>
                    </a:p>
                    <a:p>
                      <a:pPr algn="l" fontAlgn="t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Unplanned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FSS allocation is proposed on a global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basis with minimum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E/S antenna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90568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just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nclude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coordination trigger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RR No.9.7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App.5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concerning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GSO/GSO coordination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the assignments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 which are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subject to RR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App.30A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546073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fontAlgn="ctr" latinLnBrk="0" hangingPunct="1"/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3)</a:t>
                      </a:r>
                      <a:r>
                        <a:rPr lang="en-US" sz="13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Modification 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Articles 4 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 7 of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App.30A to 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define the procedure for coordination of an unplanned FSS assignments vis-à-vis assignments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in</a:t>
                      </a: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, or proposed modifications to, App.30A </a:t>
                      </a:r>
                      <a:r>
                        <a:rPr lang="en-U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Plan/List</a:t>
                      </a:r>
                      <a:endParaRPr lang="en-US" sz="13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05563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Revisions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Annexes 1 and 4 for triggering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coordination as in 3)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538868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just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5)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egarding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coordination of unplanned FSS with respect to MS, using current coordination procedures OR developing a new Resolution describing the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procedures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0847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Regarding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coordination of unplanned FSS with respect to DRS in the SRS,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upgrade existing SRS (Earth-to-space) allocation to primary under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conditions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RR No.9.7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applies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41411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G:  14.8-15.35 GHz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(14.8-15.05 GHz in Reg.1)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coordinate with and protect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existing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grandfathered SRS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systems with regard to FSS through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and modified regulatory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provisions</a:t>
                      </a: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00847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Modification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7b of RR App.7 to extend coordination trigger of FSS E/S with respect to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FS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90" marR="8890" marT="8890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9401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84498" y="7647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en-US" altLang="zh-CN" dirty="0" smtClean="0">
                <a:solidFill>
                  <a:srgbClr val="C00000"/>
                </a:solidFill>
              </a:rPr>
              <a:t>. Method </a:t>
            </a:r>
            <a:r>
              <a:rPr lang="en-US" altLang="zh-CN" dirty="0">
                <a:solidFill>
                  <a:srgbClr val="C00000"/>
                </a:solidFill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</a:rPr>
              <a:t>and RR in </a:t>
            </a:r>
            <a:r>
              <a:rPr lang="en-US" altLang="zh-CN" dirty="0">
                <a:solidFill>
                  <a:srgbClr val="C00000"/>
                </a:solidFill>
              </a:rPr>
              <a:t>the </a:t>
            </a:r>
            <a:r>
              <a:rPr lang="en-US" altLang="zh-CN" dirty="0" smtClean="0">
                <a:solidFill>
                  <a:srgbClr val="C00000"/>
                </a:solidFill>
              </a:rPr>
              <a:t>space-to-Earth </a:t>
            </a:r>
            <a:r>
              <a:rPr lang="en-US" altLang="zh-CN" dirty="0">
                <a:solidFill>
                  <a:srgbClr val="C00000"/>
                </a:solidFill>
              </a:rPr>
              <a:t>direction: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88193"/>
              </p:ext>
            </p:extLst>
          </p:nvPr>
        </p:nvGraphicFramePr>
        <p:xfrm>
          <a:off x="323527" y="1196752"/>
          <a:ext cx="8404547" cy="5449069"/>
        </p:xfrm>
        <a:graphic>
          <a:graphicData uri="http://schemas.openxmlformats.org/drawingml/2006/table">
            <a:tbl>
              <a:tblPr/>
              <a:tblGrid>
                <a:gridCol w="2016225"/>
                <a:gridCol w="6388322"/>
              </a:tblGrid>
              <a:tr h="220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band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Methods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Regulatory &amp; procedural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considerations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Bands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Method 2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</a:t>
                      </a:r>
                      <a:r>
                        <a:rPr lang="en-US" sz="12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2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Modification </a:t>
                      </a:r>
                      <a:r>
                        <a:rPr lang="en-US" sz="12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of RR Art.5 to make a primary </a:t>
                      </a:r>
                      <a:r>
                        <a:rPr lang="en-US" sz="12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GSO</a:t>
                      </a:r>
                      <a:r>
                        <a:rPr lang="en-US" sz="125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FSS </a:t>
                      </a:r>
                      <a:r>
                        <a:rPr lang="en-US" sz="12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</a:t>
                      </a:r>
                      <a:r>
                        <a:rPr lang="en-US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</a:t>
                      </a:r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RR Art.21 Table 21-4 by setting up </a:t>
                      </a:r>
                      <a:r>
                        <a:rPr lang="en-US" sz="12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pfd </a:t>
                      </a:r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limits produced by GSO FSS satellites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302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EE:  13.4-13.75 GHz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(13.4-13.65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GHz in Reg.1)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600" b="1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fontAlgn="t">
                        <a:buAutoNum type="arabicParenR"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Agreement under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RR No.9.21 is required with respect to existing (i.e. grandfathered)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DRS, space-to-space) systems from FSS.  Primary SRS is limited to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spaceborne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sensors, as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well as grandfathered SRS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(DRS, space-to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-Earth, space-to-space) systems. 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No.5.501A is modified, and a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dditional footnotes are proposed. RR No.9.7 applies w.r.t. SRS feeder downlink.</a:t>
                      </a:r>
                    </a:p>
                    <a:p>
                      <a:pPr marL="180975" indent="-180975" algn="l" fontAlgn="t">
                        <a:buAutoNum type="arabicParenR"/>
                      </a:pP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Shall not preclude the deployment and operation of transmitting E/S in the SFTSSS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180975" indent="-180975" algn="l" fontAlgn="t">
                        <a:buAutoNum type="arabicParenR"/>
                      </a:pP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protection is claimed from the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EESS (active).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RR Nos.5.43A and 22.2 do not apply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10735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4)  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8c of RR App.7 to compute the coordination distance between receiving FSS E/S and transmitting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incumbent FS and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</a:t>
                      </a: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94816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FF:  14.5-14.8 GHz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 Protect existing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GSO SRS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DRS, Earth-to-space)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systems with regard to FSS by means of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adding a new footnote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8c of RR App.7 to compute the coordination distance between receiving FSS E/S and transmitting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incumbent FS and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MS/AMS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56629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No.21.2.1, specifying the separation of the direction of the maximum gain of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FS receiving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antennas from GSO orbit by at least 1.5 degrees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02596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 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opposite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transmission of FSS,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No.9.17A will apply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763563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6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GG:  14.8-15.35 GHz</a:t>
                      </a:r>
                      <a:endParaRPr lang="en-US" sz="2000" b="1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14.85-15.1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GHz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Reg.1)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 Protect existing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GSO SRS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DRS, Earth-to-space,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space-to-space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systems with regard to FSS by means of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adding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footnote to apply RR No.9.7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modifying current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provisions.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SRS is limited to GSO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SRS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(DRS, Earth-to-space,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space-to-space), and non-GSO SRS (space-to-Earth) systems. </a:t>
                      </a:r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Newly</a:t>
                      </a:r>
                      <a:r>
                        <a:rPr lang="en-US" altLang="zh-CN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filed FSS shall not claim protection from non-GSO SRS (space-to-Earth), and RR Nos.5.43A and 22.2 does not apply. </a:t>
                      </a:r>
                      <a:endParaRPr lang="en-US" altLang="zh-CN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46112">
                <a:tc vMerge="1">
                  <a:txBody>
                    <a:bodyPr/>
                    <a:lstStyle/>
                    <a:p>
                      <a:pPr algn="l" fontAlgn="t"/>
                      <a:endParaRPr lang="zh-CN" alt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Table 8c of RR App.7 to compute the coordination distance between receiving FSS E/S and transmitting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incumbent FS and MS/AMS services</a:t>
                      </a:r>
                    </a:p>
                  </a:txBody>
                  <a:tcPr marL="8241" marR="8241" marT="8241" marB="0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412630">
                <a:tc vMerge="1">
                  <a:txBody>
                    <a:bodyPr/>
                    <a:lstStyle/>
                    <a:p>
                      <a:pPr algn="l" fontAlgn="auto"/>
                      <a:endParaRPr lang="zh-CN" alt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3)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Modification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 No.21.2.1, specifying the separation of the direction of the maximum gain of FS receiving antennas from GSO orbit by at least 1.5 degrees</a:t>
                      </a:r>
                    </a:p>
                  </a:txBody>
                  <a:tcPr marL="8241" marR="8241" marT="8241" marB="0" anchor="ctr">
                    <a:lnL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38D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188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矩形 4"/>
          <p:cNvSpPr/>
          <p:nvPr/>
        </p:nvSpPr>
        <p:spPr>
          <a:xfrm>
            <a:off x="484498" y="76470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 smtClean="0">
                <a:solidFill>
                  <a:srgbClr val="C00000"/>
                </a:solidFill>
              </a:rPr>
              <a:t>4. Regional </a:t>
            </a:r>
            <a:r>
              <a:rPr lang="en-US" altLang="zh-CN" dirty="0">
                <a:solidFill>
                  <a:srgbClr val="C00000"/>
                </a:solidFill>
              </a:rPr>
              <a:t>G</a:t>
            </a:r>
            <a:r>
              <a:rPr lang="en-US" altLang="zh-CN" dirty="0" smtClean="0">
                <a:solidFill>
                  <a:srgbClr val="C00000"/>
                </a:solidFill>
              </a:rPr>
              <a:t>roup Considerations: </a:t>
            </a:r>
            <a:endParaRPr lang="zh-CN" altLang="zh-CN" dirty="0">
              <a:solidFill>
                <a:srgbClr val="C00000"/>
              </a:solidFill>
            </a:endParaRPr>
          </a:p>
          <a:p>
            <a:endParaRPr lang="en-US" altLang="zh-CN" b="0" dirty="0"/>
          </a:p>
        </p:txBody>
      </p:sp>
      <p:sp>
        <p:nvSpPr>
          <p:cNvPr id="8" name="矩形 7"/>
          <p:cNvSpPr/>
          <p:nvPr/>
        </p:nvSpPr>
        <p:spPr>
          <a:xfrm rot="1344660">
            <a:off x="541577" y="3183089"/>
            <a:ext cx="861774" cy="2070096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PACP</a:t>
            </a:r>
            <a:endParaRPr lang="zh-CN" alt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8" name="Picture 2" descr="D:\01 CHINASATCOM\06_ITU\WRC\WRC-2015\Inter-Regional Workshop 3\BR Template\a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19" y="1595701"/>
            <a:ext cx="1384660" cy="12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35564"/>
              </p:ext>
            </p:extLst>
          </p:nvPr>
        </p:nvGraphicFramePr>
        <p:xfrm>
          <a:off x="1835696" y="1412776"/>
          <a:ext cx="6912768" cy="4886207"/>
        </p:xfrm>
        <a:graphic>
          <a:graphicData uri="http://schemas.openxmlformats.org/drawingml/2006/table">
            <a:tbl>
              <a:tblPr/>
              <a:tblGrid>
                <a:gridCol w="1584176"/>
                <a:gridCol w="1512168"/>
                <a:gridCol w="1584176"/>
                <a:gridCol w="2232248"/>
              </a:tblGrid>
              <a:tr h="2809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GHz)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APT Position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(PACP)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8099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DL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10.00-10.50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10.50-10.60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10.60-10.68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13.25-13.40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943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 for uplink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7198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↓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 13.4-13.65 GHz  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(downlink in 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Region 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1)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2809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PACP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37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FF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↓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 not support for downlink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15.40-15.70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15.70-16.60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280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16.60-17.00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37423"/>
            <a:ext cx="1593595" cy="66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065012"/>
              </p:ext>
            </p:extLst>
          </p:nvPr>
        </p:nvGraphicFramePr>
        <p:xfrm>
          <a:off x="2123728" y="1052736"/>
          <a:ext cx="6408712" cy="4536504"/>
        </p:xfrm>
        <a:graphic>
          <a:graphicData uri="http://schemas.openxmlformats.org/drawingml/2006/table">
            <a:tbl>
              <a:tblPr/>
              <a:tblGrid>
                <a:gridCol w="1330231"/>
                <a:gridCol w="995281"/>
                <a:gridCol w="2041600"/>
                <a:gridCol w="2041600"/>
              </a:tblGrid>
              <a:tr h="3240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  <a:b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240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DL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10.00-10.50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10.50-10.60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10.60-10.68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13.25-13.40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↑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↓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Support EE2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F94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15.40-15.70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15.70-16.60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16.60-17.00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 rot="1344660">
            <a:off x="545423" y="2402853"/>
            <a:ext cx="861774" cy="3181909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4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Position</a:t>
            </a:r>
            <a:endParaRPr lang="zh-CN" altLang="en-US" sz="4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5589240"/>
            <a:ext cx="676875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Support </a:t>
            </a:r>
            <a:r>
              <a:rPr lang="en-US" altLang="zh-CN" sz="1600" dirty="0"/>
              <a:t>an allocation of 250 MHz to the FSS (Space-to-Earth) in the band 13.4-13.75 GHz in Region 1 (Method EE2)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u="sng" dirty="0" smtClean="0"/>
              <a:t>Confirm further</a:t>
            </a:r>
            <a:r>
              <a:rPr lang="en-US" altLang="zh-CN" sz="1600" dirty="0" smtClean="0"/>
              <a:t>: NOC for all other sub-frequency bands?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62381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3DC0B-3014-4BF8-A8BA-B509CDC742C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20036" name="Rectangle 36"/>
          <p:cNvSpPr>
            <a:spLocks noChangeArrowheads="1"/>
          </p:cNvSpPr>
          <p:nvPr/>
        </p:nvSpPr>
        <p:spPr bwMode="auto">
          <a:xfrm>
            <a:off x="2498542" y="-2490"/>
            <a:ext cx="4108817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chemeClr val="bg1"/>
                </a:solidFill>
                <a:latin typeface="Arial" pitchFamily="34" charset="0"/>
              </a:rPr>
              <a:t>Agenda Item 1.6.1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000066"/>
                </a:solidFill>
                <a:latin typeface="Tahoma" pitchFamily="34" charset="0"/>
                <a:ea typeface="+mn-ea"/>
                <a:cs typeface="Arial" pitchFamily="34" charset="0"/>
              </a:defRPr>
            </a:lvl9pPr>
          </a:lstStyle>
          <a:p>
            <a:fld id="{3CF3DC0B-3014-4BF8-A8BA-B509CDC742C5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01" y="1364446"/>
            <a:ext cx="1418142" cy="1418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 rot="1344660">
            <a:off x="558837" y="2716426"/>
            <a:ext cx="1046440" cy="3227258"/>
          </a:xfrm>
          <a:prstGeom prst="rect">
            <a:avLst/>
          </a:prstGeom>
          <a:noFill/>
        </p:spPr>
        <p:txBody>
          <a:bodyPr vert="vert270" wrap="square" lIns="91440" tIns="45720" rIns="91440" bIns="45720" anchor="ctr" anchorCtr="1">
            <a:spAutoFit/>
          </a:bodyPr>
          <a:lstStyle/>
          <a:p>
            <a:pPr algn="ctr"/>
            <a:r>
              <a:rPr lang="en-US" altLang="zh-CN" sz="28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African Common Position</a:t>
            </a:r>
            <a:endParaRPr lang="zh-CN" altLang="en-US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24047"/>
              </p:ext>
            </p:extLst>
          </p:nvPr>
        </p:nvGraphicFramePr>
        <p:xfrm>
          <a:off x="1903413" y="1268749"/>
          <a:ext cx="6268987" cy="4752538"/>
        </p:xfrm>
        <a:graphic>
          <a:graphicData uri="http://schemas.openxmlformats.org/drawingml/2006/table">
            <a:tbl>
              <a:tblPr/>
              <a:tblGrid>
                <a:gridCol w="1444451"/>
                <a:gridCol w="1368152"/>
                <a:gridCol w="1440160"/>
                <a:gridCol w="2016224"/>
              </a:tblGrid>
              <a:tr h="3394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</a:t>
                      </a:r>
                      <a:b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(GHz)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AFCP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3946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Letter for DL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10.00-10.50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10.50-10.60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10.60-10.68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13.25-13.40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13.40-13.75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↓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AFCP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14.50-14.80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14.80-15.35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15.35-15.40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15.40-15.70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15.70-16.60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  <a:tr h="3394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16.60-17.00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7207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solidFill>
          <a:srgbClr val="000000"/>
        </a:solidFill>
        <a:ln w="22225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39391</TotalTime>
  <Words>3371</Words>
  <Application>Microsoft Office PowerPoint</Application>
  <PresentationFormat>On-screen Show (4:3)</PresentationFormat>
  <Paragraphs>738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 Unicode MS</vt:lpstr>
      <vt:lpstr>Univers</vt:lpstr>
      <vt:lpstr>Zurich BT</vt:lpstr>
      <vt:lpstr>Arial</vt:lpstr>
      <vt:lpstr>Calibri</vt:lpstr>
      <vt:lpstr>Tahoma</vt:lpstr>
      <vt:lpstr>Times New Roman</vt:lpstr>
      <vt:lpstr>Verdana</vt:lpstr>
      <vt:lpstr>Wingdings</vt:lpstr>
      <vt:lpstr>ITU-e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Development Forum</dc:title>
  <dc:creator>Fabio Leite</dc:creator>
  <cp:lastModifiedBy>Huguet, Fabienne</cp:lastModifiedBy>
  <cp:revision>2788</cp:revision>
  <cp:lastPrinted>2013-10-03T13:49:35Z</cp:lastPrinted>
  <dcterms:created xsi:type="dcterms:W3CDTF">2006-05-30T12:53:59Z</dcterms:created>
  <dcterms:modified xsi:type="dcterms:W3CDTF">2015-09-03T08:43:16Z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