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7" r:id="rId2"/>
    <p:sldMasterId id="2147484121" r:id="rId3"/>
  </p:sldMasterIdLst>
  <p:notesMasterIdLst>
    <p:notesMasterId r:id="rId68"/>
  </p:notesMasterIdLst>
  <p:handoutMasterIdLst>
    <p:handoutMasterId r:id="rId69"/>
  </p:handoutMasterIdLst>
  <p:sldIdLst>
    <p:sldId id="460" r:id="rId4"/>
    <p:sldId id="257" r:id="rId5"/>
    <p:sldId id="332" r:id="rId6"/>
    <p:sldId id="328" r:id="rId7"/>
    <p:sldId id="315" r:id="rId8"/>
    <p:sldId id="322" r:id="rId9"/>
    <p:sldId id="321" r:id="rId10"/>
    <p:sldId id="325" r:id="rId11"/>
    <p:sldId id="329" r:id="rId12"/>
    <p:sldId id="324" r:id="rId13"/>
    <p:sldId id="333" r:id="rId14"/>
    <p:sldId id="330" r:id="rId15"/>
    <p:sldId id="449" r:id="rId16"/>
    <p:sldId id="265" r:id="rId17"/>
    <p:sldId id="381" r:id="rId18"/>
    <p:sldId id="409" r:id="rId19"/>
    <p:sldId id="383" r:id="rId20"/>
    <p:sldId id="385" r:id="rId21"/>
    <p:sldId id="386" r:id="rId22"/>
    <p:sldId id="338" r:id="rId23"/>
    <p:sldId id="411" r:id="rId24"/>
    <p:sldId id="416" r:id="rId25"/>
    <p:sldId id="417" r:id="rId26"/>
    <p:sldId id="418" r:id="rId27"/>
    <p:sldId id="419" r:id="rId28"/>
    <p:sldId id="420" r:id="rId29"/>
    <p:sldId id="443" r:id="rId30"/>
    <p:sldId id="445" r:id="rId31"/>
    <p:sldId id="339" r:id="rId32"/>
    <p:sldId id="421" r:id="rId33"/>
    <p:sldId id="422" r:id="rId34"/>
    <p:sldId id="423" r:id="rId35"/>
    <p:sldId id="424" r:id="rId36"/>
    <p:sldId id="446" r:id="rId37"/>
    <p:sldId id="450" r:id="rId38"/>
    <p:sldId id="451" r:id="rId39"/>
    <p:sldId id="452" r:id="rId40"/>
    <p:sldId id="453" r:id="rId41"/>
    <p:sldId id="454" r:id="rId42"/>
    <p:sldId id="430" r:id="rId43"/>
    <p:sldId id="447" r:id="rId44"/>
    <p:sldId id="431" r:id="rId45"/>
    <p:sldId id="455" r:id="rId46"/>
    <p:sldId id="456" r:id="rId47"/>
    <p:sldId id="457" r:id="rId48"/>
    <p:sldId id="458" r:id="rId49"/>
    <p:sldId id="435" r:id="rId50"/>
    <p:sldId id="436" r:id="rId51"/>
    <p:sldId id="437" r:id="rId52"/>
    <p:sldId id="438" r:id="rId53"/>
    <p:sldId id="439" r:id="rId54"/>
    <p:sldId id="444" r:id="rId55"/>
    <p:sldId id="448" r:id="rId56"/>
    <p:sldId id="356" r:id="rId57"/>
    <p:sldId id="357" r:id="rId58"/>
    <p:sldId id="379" r:id="rId59"/>
    <p:sldId id="369" r:id="rId60"/>
    <p:sldId id="371" r:id="rId61"/>
    <p:sldId id="372" r:id="rId62"/>
    <p:sldId id="375" r:id="rId63"/>
    <p:sldId id="459" r:id="rId64"/>
    <p:sldId id="441" r:id="rId65"/>
    <p:sldId id="442" r:id="rId66"/>
    <p:sldId id="302"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0" autoAdjust="0"/>
  </p:normalViewPr>
  <p:slideViewPr>
    <p:cSldViewPr>
      <p:cViewPr varScale="1">
        <p:scale>
          <a:sx n="70" d="100"/>
          <a:sy n="70" d="100"/>
        </p:scale>
        <p:origin x="11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4D80C6A-A72A-4DE1-8BCD-4F20EAF6B756}" type="datetimeFigureOut">
              <a:rPr lang="en-US"/>
              <a:pPr>
                <a:defRPr/>
              </a:pPr>
              <a:t>9/1/2015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FB4D6F87-9184-4E40-809E-E13DA8B3B38A}" type="slidenum">
              <a:rPr lang="en-US"/>
              <a:pPr>
                <a:defRPr/>
              </a:pPr>
              <a:t>‹#›</a:t>
            </a:fld>
            <a:endParaRPr lang="en-US"/>
          </a:p>
        </p:txBody>
      </p:sp>
    </p:spTree>
    <p:extLst>
      <p:ext uri="{BB962C8B-B14F-4D97-AF65-F5344CB8AC3E}">
        <p14:creationId xmlns:p14="http://schemas.microsoft.com/office/powerpoint/2010/main" val="2135992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BAD382A-BA48-48D9-BC2D-801E9DC02727}" type="slidenum">
              <a:rPr lang="en-US"/>
              <a:pPr>
                <a:defRPr/>
              </a:pPr>
              <a:t>‹#›</a:t>
            </a:fld>
            <a:endParaRPr lang="en-US"/>
          </a:p>
        </p:txBody>
      </p:sp>
    </p:spTree>
    <p:extLst>
      <p:ext uri="{BB962C8B-B14F-4D97-AF65-F5344CB8AC3E}">
        <p14:creationId xmlns:p14="http://schemas.microsoft.com/office/powerpoint/2010/main" val="30211615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9EF6BA7-C4B8-4F0E-9C70-534654021A01}" type="slidenum">
              <a:rPr lang="en-US" altLang="en-US">
                <a:solidFill>
                  <a:srgbClr val="000000"/>
                </a:solidFill>
              </a:rPr>
              <a:pPr/>
              <a:t>1</a:t>
            </a:fld>
            <a:endParaRPr lang="en-US" altLang="en-US">
              <a:solidFill>
                <a:srgbClr val="000000"/>
              </a:solidFill>
            </a:endParaRPr>
          </a:p>
        </p:txBody>
      </p:sp>
      <p:sp>
        <p:nvSpPr>
          <p:cNvPr id="858114" name="Rectangle 2"/>
          <p:cNvSpPr>
            <a:spLocks noGrp="1" noRot="1" noChangeAspect="1" noChangeArrowheads="1" noTextEdit="1"/>
          </p:cNvSpPr>
          <p:nvPr>
            <p:ph type="sldImg"/>
          </p:nvPr>
        </p:nvSpPr>
        <p:spPr>
          <a:ln/>
        </p:spPr>
      </p:sp>
      <p:sp>
        <p:nvSpPr>
          <p:cNvPr id="858116" name="Rectangle 4"/>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80050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42443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43060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44918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17764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79752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96373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96971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38151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64311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58938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168248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030305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6417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74837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174325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595173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68926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848017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460412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626718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09994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068779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904619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41109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862050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850507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59416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55727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61882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719108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46</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097641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28625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036928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46833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16036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556997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51</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961793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52</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738051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53</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6700192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863118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27538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57</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710647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93637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046003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5154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60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137463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61</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304915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62</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291237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63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5992319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EC399F7-3129-404B-AFE3-7F88716F7134}" type="slidenum">
              <a:rPr lang="en-US" smtClean="0">
                <a:latin typeface="Arial" pitchFamily="34" charset="0"/>
                <a:cs typeface="Arial" pitchFamily="34" charset="0"/>
              </a:rPr>
              <a:pPr/>
              <a:t>64</a:t>
            </a:fld>
            <a:endParaRPr lang="en-US" smtClean="0">
              <a:latin typeface="Arial" pitchFamily="34" charset="0"/>
              <a:cs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31748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22840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25959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57631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13903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7" name="Slide Number Placeholder 6"/>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9207" name="Text Box 7"/>
          <p:cNvSpPr txBox="1">
            <a:spLocks noChangeArrowheads="1"/>
          </p:cNvSpPr>
          <p:nvPr/>
        </p:nvSpPr>
        <p:spPr bwMode="auto">
          <a:xfrm>
            <a:off x="7620000" y="6175375"/>
            <a:ext cx="12811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altLang="en-US" sz="1000">
                <a:solidFill>
                  <a:srgbClr val="FFFFFF"/>
                </a:solidFill>
                <a:latin typeface="Univers" pitchFamily="34" charset="0"/>
              </a:rPr>
              <a:t>International</a:t>
            </a:r>
            <a:br>
              <a:rPr lang="en-US" altLang="en-US" sz="1000">
                <a:solidFill>
                  <a:srgbClr val="FFFFFF"/>
                </a:solidFill>
                <a:latin typeface="Univers" pitchFamily="34" charset="0"/>
              </a:rPr>
            </a:br>
            <a:r>
              <a:rPr lang="en-US" altLang="en-US" sz="1000">
                <a:solidFill>
                  <a:srgbClr val="FFFFFF"/>
                </a:solidFill>
                <a:latin typeface="Univers" pitchFamily="34" charset="0"/>
              </a:rPr>
              <a:t>Telecommunication</a:t>
            </a:r>
            <a:br>
              <a:rPr lang="en-US" altLang="en-US" sz="1000">
                <a:solidFill>
                  <a:srgbClr val="FFFFFF"/>
                </a:solidFill>
                <a:latin typeface="Univers" pitchFamily="34" charset="0"/>
              </a:rPr>
            </a:br>
            <a:r>
              <a:rPr lang="en-US" altLang="en-US" sz="1000">
                <a:solidFill>
                  <a:srgbClr val="FFFFFF"/>
                </a:solidFill>
                <a:latin typeface="Univers" pitchFamily="34" charset="0"/>
              </a:rPr>
              <a:t>Union</a:t>
            </a:r>
          </a:p>
        </p:txBody>
      </p:sp>
      <p:sp>
        <p:nvSpPr>
          <p:cNvPr id="17920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C4B84"/>
                </a:solidFill>
                <a:latin typeface="Verdana" pitchFamily="34" charset="0"/>
              </a:rPr>
              <a:t> </a:t>
            </a:r>
            <a:endParaRPr lang="en-US" altLang="en-US" sz="2400">
              <a:solidFill>
                <a:srgbClr val="5C5C5C"/>
              </a:solidFill>
              <a:latin typeface="Verdana" pitchFamily="34" charset="0"/>
            </a:endParaRPr>
          </a:p>
        </p:txBody>
      </p:sp>
      <p:sp>
        <p:nvSpPr>
          <p:cNvPr id="17920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C4B84"/>
                </a:solidFill>
                <a:latin typeface="Verdana" pitchFamily="34" charset="0"/>
              </a:rPr>
              <a:t> </a:t>
            </a:r>
            <a:endParaRPr lang="en-US" altLang="en-US" sz="2400">
              <a:solidFill>
                <a:srgbClr val="5C5C5C"/>
              </a:solidFill>
              <a:latin typeface="Verdana" pitchFamily="34" charset="0"/>
            </a:endParaRPr>
          </a:p>
        </p:txBody>
      </p:sp>
      <p:sp>
        <p:nvSpPr>
          <p:cNvPr id="17921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a:solidFill>
                  <a:srgbClr val="000000"/>
                </a:solidFill>
                <a:latin typeface="Verdana" pitchFamily="34" charset="0"/>
              </a:rPr>
              <a:t> </a:t>
            </a:r>
            <a:endParaRPr lang="en-US" altLang="en-US" sz="2400">
              <a:solidFill>
                <a:srgbClr val="5C5C5C"/>
              </a:solidFill>
              <a:latin typeface="Verdana" pitchFamily="34" charset="0"/>
            </a:endParaRPr>
          </a:p>
        </p:txBody>
      </p:sp>
      <p:sp>
        <p:nvSpPr>
          <p:cNvPr id="179257" name="Text Box 57"/>
          <p:cNvSpPr txBox="1">
            <a:spLocks noChangeArrowheads="1"/>
          </p:cNvSpPr>
          <p:nvPr userDrawn="1"/>
        </p:nvSpPr>
        <p:spPr bwMode="auto">
          <a:xfrm>
            <a:off x="4932363" y="0"/>
            <a:ext cx="4176712" cy="836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1344613">
              <a:defRPr sz="2400">
                <a:solidFill>
                  <a:schemeClr val="tx1"/>
                </a:solidFill>
                <a:latin typeface="Verdana" pitchFamily="34" charset="0"/>
              </a:defRPr>
            </a:lvl1pPr>
            <a:lvl2pPr defTabSz="1344613">
              <a:defRPr sz="2400">
                <a:solidFill>
                  <a:schemeClr val="tx1"/>
                </a:solidFill>
                <a:latin typeface="Verdana" pitchFamily="34" charset="0"/>
              </a:defRPr>
            </a:lvl2pPr>
            <a:lvl3pPr defTabSz="1344613">
              <a:defRPr sz="2400">
                <a:solidFill>
                  <a:schemeClr val="tx1"/>
                </a:solidFill>
                <a:latin typeface="Verdana" pitchFamily="34" charset="0"/>
              </a:defRPr>
            </a:lvl3pPr>
            <a:lvl4pPr defTabSz="1344613">
              <a:defRPr sz="2400">
                <a:solidFill>
                  <a:schemeClr val="tx1"/>
                </a:solidFill>
                <a:latin typeface="Verdana" pitchFamily="34" charset="0"/>
              </a:defRPr>
            </a:lvl4pPr>
            <a:lvl5pPr defTabSz="1344613">
              <a:defRPr sz="2400">
                <a:solidFill>
                  <a:schemeClr val="tx1"/>
                </a:solidFill>
                <a:latin typeface="Verdana" pitchFamily="34" charset="0"/>
              </a:defRPr>
            </a:lvl5pPr>
            <a:lvl6pPr defTabSz="1344613" eaLnBrk="0" fontAlgn="base" hangingPunct="0">
              <a:spcBef>
                <a:spcPct val="0"/>
              </a:spcBef>
              <a:spcAft>
                <a:spcPct val="0"/>
              </a:spcAft>
              <a:defRPr sz="2400">
                <a:solidFill>
                  <a:schemeClr val="tx1"/>
                </a:solidFill>
                <a:latin typeface="Verdana" pitchFamily="34" charset="0"/>
              </a:defRPr>
            </a:lvl6pPr>
            <a:lvl7pPr defTabSz="1344613" eaLnBrk="0" fontAlgn="base" hangingPunct="0">
              <a:spcBef>
                <a:spcPct val="0"/>
              </a:spcBef>
              <a:spcAft>
                <a:spcPct val="0"/>
              </a:spcAft>
              <a:defRPr sz="2400">
                <a:solidFill>
                  <a:schemeClr val="tx1"/>
                </a:solidFill>
                <a:latin typeface="Verdana" pitchFamily="34" charset="0"/>
              </a:defRPr>
            </a:lvl7pPr>
            <a:lvl8pPr defTabSz="1344613" eaLnBrk="0" fontAlgn="base" hangingPunct="0">
              <a:spcBef>
                <a:spcPct val="0"/>
              </a:spcBef>
              <a:spcAft>
                <a:spcPct val="0"/>
              </a:spcAft>
              <a:defRPr sz="2400">
                <a:solidFill>
                  <a:schemeClr val="tx1"/>
                </a:solidFill>
                <a:latin typeface="Verdana" pitchFamily="34" charset="0"/>
              </a:defRPr>
            </a:lvl8pPr>
            <a:lvl9pPr defTabSz="1344613" eaLnBrk="0" fontAlgn="base" hangingPunct="0">
              <a:spcBef>
                <a:spcPct val="0"/>
              </a:spcBef>
              <a:spcAft>
                <a:spcPct val="0"/>
              </a:spcAft>
              <a:defRPr sz="2400">
                <a:solidFill>
                  <a:schemeClr val="tx1"/>
                </a:solidFill>
                <a:latin typeface="Verdana" pitchFamily="34" charset="0"/>
              </a:defRPr>
            </a:lvl9pPr>
          </a:lstStyle>
          <a:p>
            <a:pPr algn="r">
              <a:spcBef>
                <a:spcPct val="50000"/>
              </a:spcBef>
            </a:pPr>
            <a:r>
              <a:rPr lang="en-US" altLang="en-US" sz="1200" b="1" dirty="0">
                <a:solidFill>
                  <a:srgbClr val="000000"/>
                </a:solidFill>
                <a:latin typeface="Arial" pitchFamily="34" charset="0"/>
              </a:rPr>
              <a:t>	</a:t>
            </a:r>
            <a:r>
              <a:rPr lang="en-US" altLang="en-US" sz="1000" b="1" dirty="0">
                <a:solidFill>
                  <a:srgbClr val="000000"/>
                </a:solidFill>
                <a:latin typeface="Arial" pitchFamily="34" charset="0"/>
              </a:rPr>
              <a:t>Document </a:t>
            </a:r>
            <a:r>
              <a:rPr lang="en-US" altLang="en-US" sz="1000" b="1" dirty="0" smtClean="0">
                <a:solidFill>
                  <a:srgbClr val="000000"/>
                </a:solidFill>
                <a:latin typeface="Arial" pitchFamily="34" charset="0"/>
              </a:rPr>
              <a:t> WRC-15-IRWSP-15/12-E</a:t>
            </a:r>
            <a:endParaRPr lang="en-US" altLang="en-US" sz="1000" b="1" dirty="0">
              <a:solidFill>
                <a:srgbClr val="000000"/>
              </a:solidFill>
              <a:latin typeface="Arial" pitchFamily="34" charset="0"/>
            </a:endParaRPr>
          </a:p>
          <a:p>
            <a:pPr algn="r"/>
            <a:r>
              <a:rPr lang="en-US" altLang="en-US" sz="1000" b="1" dirty="0">
                <a:solidFill>
                  <a:srgbClr val="000000"/>
                </a:solidFill>
                <a:latin typeface="Arial" pitchFamily="34" charset="0"/>
              </a:rPr>
              <a:t>	</a:t>
            </a:r>
            <a:r>
              <a:rPr lang="en-US" altLang="en-US" sz="1000" b="1" dirty="0" smtClean="0">
                <a:solidFill>
                  <a:srgbClr val="000000"/>
                </a:solidFill>
                <a:latin typeface="Arial" pitchFamily="34" charset="0"/>
              </a:rPr>
              <a:t>1 September </a:t>
            </a:r>
            <a:r>
              <a:rPr lang="en-US" altLang="en-US" sz="1000" b="1" dirty="0" smtClean="0">
                <a:solidFill>
                  <a:srgbClr val="000000"/>
                </a:solidFill>
                <a:latin typeface="Arial" pitchFamily="34" charset="0"/>
              </a:rPr>
              <a:t>2015</a:t>
            </a:r>
            <a:endParaRPr lang="en-US" altLang="en-US" sz="1000" b="1" dirty="0">
              <a:solidFill>
                <a:srgbClr val="000000"/>
              </a:solidFill>
              <a:latin typeface="Arial" pitchFamily="34" charset="0"/>
            </a:endParaRPr>
          </a:p>
          <a:p>
            <a:pPr algn="r"/>
            <a:r>
              <a:rPr lang="en-US" altLang="en-US" sz="1000" b="1" dirty="0">
                <a:solidFill>
                  <a:srgbClr val="000000"/>
                </a:solidFill>
                <a:latin typeface="Arial" pitchFamily="34" charset="0"/>
              </a:rPr>
              <a:t>	English only</a:t>
            </a:r>
          </a:p>
        </p:txBody>
      </p:sp>
      <p:sp>
        <p:nvSpPr>
          <p:cNvPr id="179258" name="Rectangle 58"/>
          <p:cNvSpPr>
            <a:spLocks noChangeArrowheads="1"/>
          </p:cNvSpPr>
          <p:nvPr userDrawn="1"/>
        </p:nvSpPr>
        <p:spPr bwMode="auto">
          <a:xfrm>
            <a:off x="4859338" y="873551"/>
            <a:ext cx="4284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1600" b="1">
                <a:solidFill>
                  <a:srgbClr val="000000"/>
                </a:solidFill>
                <a:latin typeface="Arial" pitchFamily="34" charset="0"/>
                <a:cs typeface="Arial" pitchFamily="34" charset="0"/>
              </a:defRPr>
            </a:lvl1pPr>
            <a:lvl2pPr algn="ctr">
              <a:defRPr sz="1600" b="1">
                <a:solidFill>
                  <a:srgbClr val="000000"/>
                </a:solidFill>
                <a:latin typeface="Arial" pitchFamily="34" charset="0"/>
                <a:cs typeface="Arial" pitchFamily="34" charset="0"/>
              </a:defRPr>
            </a:lvl2pPr>
            <a:lvl3pPr algn="ctr">
              <a:defRPr sz="1600" b="1">
                <a:solidFill>
                  <a:srgbClr val="000000"/>
                </a:solidFill>
                <a:latin typeface="Arial" pitchFamily="34" charset="0"/>
                <a:cs typeface="Arial" pitchFamily="34" charset="0"/>
              </a:defRPr>
            </a:lvl3pPr>
            <a:lvl4pPr algn="ctr">
              <a:defRPr sz="1600" b="1">
                <a:solidFill>
                  <a:srgbClr val="000000"/>
                </a:solidFill>
                <a:latin typeface="Arial" pitchFamily="34" charset="0"/>
                <a:cs typeface="Arial" pitchFamily="34" charset="0"/>
              </a:defRPr>
            </a:lvl4pPr>
            <a:lvl5pPr algn="ctr">
              <a:defRPr sz="1600" b="1">
                <a:solidFill>
                  <a:srgbClr val="000000"/>
                </a:solidFill>
                <a:latin typeface="Arial" pitchFamily="34" charset="0"/>
                <a:cs typeface="Arial" pitchFamily="34" charset="0"/>
              </a:defRPr>
            </a:lvl5pPr>
            <a:lvl6pPr marL="457200" algn="ctr" eaLnBrk="0" fontAlgn="base" hangingPunct="0">
              <a:spcBef>
                <a:spcPct val="0"/>
              </a:spcBef>
              <a:spcAft>
                <a:spcPct val="0"/>
              </a:spcAft>
              <a:defRPr sz="1600" b="1">
                <a:solidFill>
                  <a:srgbClr val="000000"/>
                </a:solidFill>
                <a:latin typeface="Arial" pitchFamily="34" charset="0"/>
                <a:cs typeface="Arial" pitchFamily="34" charset="0"/>
              </a:defRPr>
            </a:lvl6pPr>
            <a:lvl7pPr marL="914400" algn="ctr" eaLnBrk="0" fontAlgn="base" hangingPunct="0">
              <a:spcBef>
                <a:spcPct val="0"/>
              </a:spcBef>
              <a:spcAft>
                <a:spcPct val="0"/>
              </a:spcAft>
              <a:defRPr sz="1600" b="1">
                <a:solidFill>
                  <a:srgbClr val="000000"/>
                </a:solidFill>
                <a:latin typeface="Arial" pitchFamily="34" charset="0"/>
                <a:cs typeface="Arial" pitchFamily="34" charset="0"/>
              </a:defRPr>
            </a:lvl7pPr>
            <a:lvl8pPr marL="1371600" algn="ctr" eaLnBrk="0" fontAlgn="base" hangingPunct="0">
              <a:spcBef>
                <a:spcPct val="0"/>
              </a:spcBef>
              <a:spcAft>
                <a:spcPct val="0"/>
              </a:spcAft>
              <a:defRPr sz="1600" b="1">
                <a:solidFill>
                  <a:srgbClr val="000000"/>
                </a:solidFill>
                <a:latin typeface="Arial" pitchFamily="34" charset="0"/>
                <a:cs typeface="Arial" pitchFamily="34" charset="0"/>
              </a:defRPr>
            </a:lvl8pPr>
            <a:lvl9pPr marL="1828800" algn="ctr" eaLnBrk="0" fontAlgn="base" hangingPunct="0">
              <a:spcBef>
                <a:spcPct val="0"/>
              </a:spcBef>
              <a:spcAft>
                <a:spcPct val="0"/>
              </a:spcAft>
              <a:defRPr sz="1600" b="1">
                <a:solidFill>
                  <a:srgbClr val="000000"/>
                </a:solidFill>
                <a:latin typeface="Arial" pitchFamily="34" charset="0"/>
                <a:cs typeface="Arial" pitchFamily="34" charset="0"/>
              </a:defRPr>
            </a:lvl9pPr>
          </a:lstStyle>
          <a:p>
            <a:pPr eaLnBrk="0" hangingPunct="0"/>
            <a:r>
              <a:rPr lang="en-US" altLang="en-US" dirty="0" smtClean="0"/>
              <a:t>3</a:t>
            </a:r>
            <a:r>
              <a:rPr lang="en-US" altLang="en-US" baseline="30000" dirty="0" smtClean="0"/>
              <a:t>rd</a:t>
            </a:r>
            <a:r>
              <a:rPr lang="en-US" altLang="en-US" dirty="0" smtClean="0"/>
              <a:t> ITU INTER-REGIONAL WORKSHOP</a:t>
            </a:r>
            <a:br>
              <a:rPr lang="en-US" altLang="en-US" dirty="0" smtClean="0"/>
            </a:br>
            <a:r>
              <a:rPr lang="en-US" altLang="en-US" dirty="0" smtClean="0"/>
              <a:t>ON WRC-15 </a:t>
            </a:r>
            <a:r>
              <a:rPr lang="en-US" altLang="en-US" dirty="0"/>
              <a:t>PREPARATION</a:t>
            </a:r>
            <a:br>
              <a:rPr lang="en-US" altLang="en-US" dirty="0"/>
            </a:br>
            <a:r>
              <a:rPr lang="en-US" altLang="en-US" dirty="0"/>
              <a:t>(Geneva, </a:t>
            </a:r>
            <a:r>
              <a:rPr lang="en-US" altLang="en-US" dirty="0" smtClean="0"/>
              <a:t>1 </a:t>
            </a:r>
            <a:r>
              <a:rPr lang="en-US" altLang="en-US" dirty="0"/>
              <a:t>– </a:t>
            </a:r>
            <a:r>
              <a:rPr lang="en-US" altLang="en-US" dirty="0" smtClean="0"/>
              <a:t>3 September 2015)</a:t>
            </a:r>
            <a:endParaRPr lang="en-US" altLang="en-US" dirty="0"/>
          </a:p>
        </p:txBody>
      </p:sp>
      <p:pic>
        <p:nvPicPr>
          <p:cNvPr id="5" name="Picture 4"/>
          <p:cNvPicPr>
            <a:picLocks noChangeAspect="1"/>
          </p:cNvPicPr>
          <p:nvPr userDrawn="1"/>
        </p:nvPicPr>
        <p:blipFill rotWithShape="1">
          <a:blip r:embed="rId2"/>
          <a:srcRect l="28739" t="10550" r="26375" b="1082"/>
          <a:stretch/>
        </p:blipFill>
        <p:spPr>
          <a:xfrm>
            <a:off x="-20438" y="-13712"/>
            <a:ext cx="4879775" cy="6871712"/>
          </a:xfrm>
          <a:prstGeom prst="rect">
            <a:avLst/>
          </a:prstGeom>
        </p:spPr>
      </p:pic>
    </p:spTree>
    <p:extLst>
      <p:ext uri="{BB962C8B-B14F-4D97-AF65-F5344CB8AC3E}">
        <p14:creationId xmlns:p14="http://schemas.microsoft.com/office/powerpoint/2010/main" val="4915454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52513"/>
            <a:ext cx="7773987" cy="5192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388350" y="6548438"/>
            <a:ext cx="339725" cy="244475"/>
          </a:xfrm>
        </p:spPr>
        <p:txBody>
          <a:bodyPr/>
          <a:lstStyle>
            <a:lvl1pPr>
              <a:defRPr/>
            </a:lvl1pPr>
          </a:lstStyle>
          <a:p>
            <a:fld id="{D8D5435F-C085-428B-9700-F74151DB030F}" type="slidenum">
              <a:rPr lang="en-US" altLang="en-US"/>
              <a:pPr/>
              <a:t>‹#›</a:t>
            </a:fld>
            <a:endParaRPr lang="en-US" altLang="en-US"/>
          </a:p>
        </p:txBody>
      </p:sp>
    </p:spTree>
    <p:extLst>
      <p:ext uri="{BB962C8B-B14F-4D97-AF65-F5344CB8AC3E}">
        <p14:creationId xmlns:p14="http://schemas.microsoft.com/office/powerpoint/2010/main" val="4621080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7" name="Slide Number Placeholder 6"/>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Date Placeholder 7"/>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9" name="Slide Number Placeholder 8"/>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5" name="Slide Number Placeholder 4"/>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Date Placeholder 2"/>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4" name="Slide Number Placeholder 3"/>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7" name="Slide Number Placeholder 6"/>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7" name="Slide Number Placeholder 6"/>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5000"/>
            <a:lum/>
          </a:blip>
          <a:srcRect/>
          <a:stretch>
            <a:fillRect t="-23000" b="-2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1" name="Rectangle 7"/>
          <p:cNvSpPr>
            <a:spLocks noGrp="1" noChangeArrowheads="1"/>
          </p:cNvSpPr>
          <p:nvPr>
            <p:ph type="dt" sz="half" idx="2"/>
          </p:nvPr>
        </p:nvSpPr>
        <p:spPr bwMode="auto">
          <a:xfrm>
            <a:off x="468313" y="6165850"/>
            <a:ext cx="4330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charset="0"/>
                <a:cs typeface="Arial" charset="0"/>
              </a:defRPr>
            </a:lvl1pPr>
          </a:lstStyle>
          <a:p>
            <a:pPr>
              <a:defRPr/>
            </a:pPr>
            <a:r>
              <a:rPr lang="en-US" smtClean="0"/>
              <a:t>ASMG Conference Preparatory Group Preliminary ASMG positions (275228)</a:t>
            </a:r>
            <a:endParaRPr lang="sv-SE" sz="900"/>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23000" b="-2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r>
              <a:rPr lang="en-US" smtClean="0"/>
              <a:t>ASMG Conference Preparatory Group Preliminary ASMG positions (275228)</a:t>
            </a:r>
            <a:endParaRPr lang="sv-SE" sz="90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endParaRPr lang="sv-SE"/>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18" r:id="rId1"/>
    <p:sldLayoutId id="2147484097" r:id="rId2"/>
    <p:sldLayoutId id="2147484119" r:id="rId3"/>
    <p:sldLayoutId id="2147484098" r:id="rId4"/>
    <p:sldLayoutId id="2147484099" r:id="rId5"/>
    <p:sldLayoutId id="2147484100" r:id="rId6"/>
    <p:sldLayoutId id="2147484101" r:id="rId7"/>
    <p:sldLayoutId id="2147484102" r:id="rId8"/>
    <p:sldLayoutId id="2147484120" r:id="rId9"/>
    <p:sldLayoutId id="2147484103" r:id="rId10"/>
    <p:sldLayoutId id="2147484104" r:id="rId11"/>
    <p:sldLayoutId id="2147484105"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285" t="15028" r="27295" b="2913"/>
          <a:stretch/>
        </p:blipFill>
        <p:spPr bwMode="auto">
          <a:xfrm>
            <a:off x="0" y="0"/>
            <a:ext cx="790222" cy="78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Watermark"/>
          <p:cNvPicPr>
            <a:picLocks noChangeAspect="1" noChangeArrowheads="1"/>
          </p:cNvPicPr>
          <p:nvPr/>
        </p:nvPicPr>
        <p:blipFill>
          <a:blip r:embed="rId5">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extLst>
            <a:ext uri="{909E8E84-426E-40DD-AFC4-6F175D3DCCD1}">
              <a14:hiddenFill xmlns:a14="http://schemas.microsoft.com/office/drawing/2010/main">
                <a:solidFill>
                  <a:srgbClr val="FFFFFF"/>
                </a:solidFill>
              </a14:hiddenFill>
            </a:ext>
          </a:extLst>
        </p:spPr>
      </p:pic>
      <p:sp>
        <p:nvSpPr>
          <p:cNvPr id="1092" name="Line 68"/>
          <p:cNvSpPr>
            <a:spLocks noChangeShapeType="1"/>
          </p:cNvSpPr>
          <p:nvPr userDrawn="1"/>
        </p:nvSpPr>
        <p:spPr bwMode="auto">
          <a:xfrm flipH="1">
            <a:off x="395288" y="6691313"/>
            <a:ext cx="828040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rgbClr val="5C5C5C"/>
              </a:buClr>
              <a:buFont typeface="Arial" pitchFamily="34" charset="0"/>
              <a:buNone/>
            </a:pPr>
            <a:endParaRPr lang="en-US" sz="2400" b="1">
              <a:solidFill>
                <a:srgbClr val="000066"/>
              </a:solidFill>
              <a:latin typeface="Tahoma" pitchFamily="34" charset="0"/>
            </a:endParaRPr>
          </a:p>
        </p:txBody>
      </p:sp>
      <p:sp>
        <p:nvSpPr>
          <p:cNvPr id="1026" name="Rectangle 2"/>
          <p:cNvSpPr>
            <a:spLocks noGrp="1" noChangeArrowheads="1"/>
          </p:cNvSpPr>
          <p:nvPr>
            <p:ph type="title"/>
          </p:nvPr>
        </p:nvSpPr>
        <p:spPr bwMode="auto">
          <a:xfrm>
            <a:off x="685800" y="1052513"/>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4213" y="1844675"/>
            <a:ext cx="7772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7" name="Rectangle 43"/>
          <p:cNvSpPr>
            <a:spLocks noGrp="1" noChangeArrowheads="1"/>
          </p:cNvSpPr>
          <p:nvPr>
            <p:ph type="sldNum" sz="quarter" idx="4"/>
          </p:nvPr>
        </p:nvSpPr>
        <p:spPr bwMode="auto">
          <a:xfrm>
            <a:off x="8388350" y="6548438"/>
            <a:ext cx="339725"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b="0">
                <a:solidFill>
                  <a:srgbClr val="0E438A"/>
                </a:solidFill>
                <a:latin typeface="Zurich BT" charset="0"/>
                <a:cs typeface="Times New Roman" pitchFamily="18" charset="0"/>
              </a:defRPr>
            </a:lvl1pPr>
          </a:lstStyle>
          <a:p>
            <a:fld id="{F63A8546-82D9-4529-96F8-9769307B4261}" type="slidenum">
              <a:rPr lang="en-US" altLang="en-US" smtClean="0"/>
              <a:pPr/>
              <a:t>‹#›</a:t>
            </a:fld>
            <a:endParaRPr lang="en-US" altLang="en-US" dirty="0"/>
          </a:p>
        </p:txBody>
      </p:sp>
      <p:sp>
        <p:nvSpPr>
          <p:cNvPr id="1106" name="Line 82"/>
          <p:cNvSpPr>
            <a:spLocks noChangeShapeType="1"/>
          </p:cNvSpPr>
          <p:nvPr userDrawn="1"/>
        </p:nvSpPr>
        <p:spPr bwMode="white">
          <a:xfrm>
            <a:off x="900113" y="404813"/>
            <a:ext cx="746125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buClr>
                <a:srgbClr val="5C5C5C"/>
              </a:buClr>
              <a:buFont typeface="Arial" pitchFamily="34" charset="0"/>
              <a:buNone/>
            </a:pPr>
            <a:endParaRPr lang="en-US" sz="2400" b="1">
              <a:solidFill>
                <a:srgbClr val="000066"/>
              </a:solidFill>
              <a:latin typeface="Tahoma" pitchFamily="34" charset="0"/>
            </a:endParaRPr>
          </a:p>
        </p:txBody>
      </p:sp>
      <p:pic>
        <p:nvPicPr>
          <p:cNvPr id="1107" name="Picture 83" descr="sigleITU_larg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64550" y="0"/>
            <a:ext cx="679450" cy="763588"/>
          </a:xfrm>
          <a:prstGeom prst="rect">
            <a:avLst/>
          </a:prstGeom>
          <a:noFill/>
          <a:extLst>
            <a:ext uri="{909E8E84-426E-40DD-AFC4-6F175D3DCCD1}">
              <a14:hiddenFill xmlns:a14="http://schemas.microsoft.com/office/drawing/2010/main">
                <a:solidFill>
                  <a:srgbClr val="FFFFFF"/>
                </a:solidFill>
              </a14:hiddenFill>
            </a:ext>
          </a:extLst>
        </p:spPr>
      </p:pic>
      <p:sp>
        <p:nvSpPr>
          <p:cNvPr id="1109" name="Rectangle 85"/>
          <p:cNvSpPr>
            <a:spLocks noChangeArrowheads="1"/>
          </p:cNvSpPr>
          <p:nvPr userDrawn="1"/>
        </p:nvSpPr>
        <p:spPr bwMode="auto">
          <a:xfrm>
            <a:off x="542925" y="6569075"/>
            <a:ext cx="5362365"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smtClean="0">
                <a:solidFill>
                  <a:srgbClr val="0E438A"/>
                </a:solidFill>
                <a:latin typeface="Zurich BT" charset="0"/>
              </a:rPr>
              <a:t>3</a:t>
            </a:r>
            <a:r>
              <a:rPr lang="en-US" altLang="en-US" sz="1000" b="1" baseline="30000" dirty="0" smtClean="0">
                <a:solidFill>
                  <a:srgbClr val="0E438A"/>
                </a:solidFill>
                <a:latin typeface="Zurich BT" charset="0"/>
              </a:rPr>
              <a:t>rd</a:t>
            </a:r>
            <a:r>
              <a:rPr lang="en-US" altLang="en-US" sz="1000" b="1" dirty="0" smtClean="0">
                <a:solidFill>
                  <a:srgbClr val="0E438A"/>
                </a:solidFill>
                <a:latin typeface="Zurich BT" charset="0"/>
              </a:rPr>
              <a:t> ITU Inter-regional Workshop on WRC-15 </a:t>
            </a:r>
            <a:r>
              <a:rPr lang="en-US" altLang="en-US" sz="1000" b="1" dirty="0">
                <a:solidFill>
                  <a:srgbClr val="0E438A"/>
                </a:solidFill>
                <a:latin typeface="Zurich BT" charset="0"/>
              </a:rPr>
              <a:t>Preparation, </a:t>
            </a:r>
            <a:r>
              <a:rPr lang="en-US" altLang="en-US" sz="1000" b="1" dirty="0" smtClean="0">
                <a:solidFill>
                  <a:srgbClr val="0E438A"/>
                </a:solidFill>
                <a:latin typeface="Zurich BT" charset="0"/>
              </a:rPr>
              <a:t>1-3 September 2015, </a:t>
            </a:r>
            <a:r>
              <a:rPr lang="en-US" altLang="en-US" sz="1000" b="1" dirty="0">
                <a:solidFill>
                  <a:srgbClr val="0E438A"/>
                </a:solidFill>
                <a:latin typeface="Zurich BT" charset="0"/>
              </a:rPr>
              <a:t>Geneva</a:t>
            </a:r>
          </a:p>
        </p:txBody>
      </p:sp>
      <p:sp>
        <p:nvSpPr>
          <p:cNvPr id="1110" name="Line 86"/>
          <p:cNvSpPr>
            <a:spLocks noChangeShapeType="1"/>
          </p:cNvSpPr>
          <p:nvPr userDrawn="1"/>
        </p:nvSpPr>
        <p:spPr bwMode="auto">
          <a:xfrm>
            <a:off x="0" y="836712"/>
            <a:ext cx="9144000" cy="0"/>
          </a:xfrm>
          <a:prstGeom prst="line">
            <a:avLst/>
          </a:prstGeom>
          <a:noFill/>
          <a:ln w="952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rgbClr val="5C5C5C"/>
              </a:buClr>
              <a:buFont typeface="Arial" pitchFamily="34" charset="0"/>
              <a:buNone/>
            </a:pPr>
            <a:endParaRPr lang="en-US" sz="2400" b="1">
              <a:solidFill>
                <a:srgbClr val="000066"/>
              </a:solidFill>
              <a:latin typeface="Tahoma" pitchFamily="34" charset="0"/>
            </a:endParaRPr>
          </a:p>
        </p:txBody>
      </p:sp>
    </p:spTree>
    <p:extLst>
      <p:ext uri="{BB962C8B-B14F-4D97-AF65-F5344CB8AC3E}">
        <p14:creationId xmlns:p14="http://schemas.microsoft.com/office/powerpoint/2010/main" val="3280877359"/>
      </p:ext>
    </p:extLst>
  </p:cSld>
  <p:clrMap bg1="lt1" tx1="dk1" bg2="lt2" tx2="dk2" accent1="accent1" accent2="accent2" accent3="accent3" accent4="accent4" accent5="accent5" accent6="accent6" hlink="hlink" folHlink="folHlink"/>
  <p:sldLayoutIdLst>
    <p:sldLayoutId id="2147484122" r:id="rId1"/>
    <p:sldLayoutId id="2147484123" r:id="rId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web/ITU-R/go/wrc-07-asmg/en"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hyperlink" Target="http://www.google.ae/url?sa=i&amp;rct=j&amp;q=%D8%AC%D8%A7%D9%85%D8%B9%D8%A9+%D8%A7%D9%84%D8%AF%D9%88%D9%84+%D8%A7%D9%84%D8%B9%D8%B1%D8%A8%D9%8A%D8%A9&amp;source=images&amp;cd=&amp;cad=rja&amp;docid=fxj35TOiZPLerM&amp;tbnid=qUxZD34E73xgOM:&amp;ved=0CAUQjRw&amp;url=http://www.arabeeday.net/%D8%A7%D9%84%D9%85%D9%86%D8%B8%D9%85%D9%88%D9%86/&amp;ei=PJ3KUYLnLeTQiAe8ooHwCQ&amp;bvm=bv.48340889,d.dGI&amp;psig=AFQjCNHwg3kpxd_9PIPB45Wi8N7w5VwsRQ&amp;ust=1372319357208233"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ae/url?sa=i&amp;rct=j&amp;q=oman&amp;source=images&amp;cd=&amp;cad=rja&amp;docid=teqj2KYT_LNNkM&amp;tbnid=llrpmKoG-8AvBM:&amp;ved=0CAUQjRw&amp;url=http://members.iinet.net.au/~royalty/states/arabia/oman.html&amp;ei=8qXKUbvVM4b_iAfV44D4CA&amp;bvm=bv.48340889,d.dGI&amp;psig=AFQjCNHRDH23blbnYc9bBdd7qHwAfMHdFA&amp;ust=1372321596407681" TargetMode="External"/><Relationship Id="rId13"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1.gif"/><Relationship Id="rId12" Type="http://schemas.openxmlformats.org/officeDocument/2006/relationships/hyperlink" Target="http://www.google.ae/url?sa=i&amp;rct=j&amp;q=lebanon&amp;source=images&amp;cd=&amp;cad=rja&amp;docid=bcyuzXnr2kBhqM&amp;tbnid=RDgv7uzcLNuq0M:&amp;ved=0CAUQjRw&amp;url=http://tradebridgeconsultants.com/country-index/lebanon/&amp;ei=ZKbKUYXSBuariAe1uIHoDA&amp;psig=AFQjCNEsEOHyNMQAbHierSSrQEfaoyHdDw&amp;ust=1372321757600512" TargetMode="External"/><Relationship Id="rId2" Type="http://schemas.openxmlformats.org/officeDocument/2006/relationships/hyperlink" Target="http://www.google.ae/url?sa=i&amp;rct=j&amp;q=UAE&amp;source=images&amp;cd=&amp;cad=rja&amp;docid=TZmIyW5DBPGu4M&amp;tbnid=fqS_PWHslTI0RM:&amp;ved=0CAUQjRw&amp;url=http://www.gulfjobsmarket.com/jobs-in-the-uae.html&amp;ei=m57KUfbiDc6jigeB0oD4Aw&amp;bvm=bv.48340889,d.dGI&amp;psig=AFQjCNHykvpRnBgRl4amtwk_vs512G_iCw&amp;ust=1372319767260894" TargetMode="External"/><Relationship Id="rId1" Type="http://schemas.openxmlformats.org/officeDocument/2006/relationships/slideLayout" Target="../slideLayouts/slideLayout14.xml"/><Relationship Id="rId6" Type="http://schemas.openxmlformats.org/officeDocument/2006/relationships/hyperlink" Target="http://www.google.ae/url?sa=i&amp;rct=j&amp;q=morocco&amp;source=images&amp;cd=&amp;cad=rja&amp;docid=T_I3iJE66ywDbM&amp;tbnid=jDKp5pVYTFP93M:&amp;ved=0CAUQjRw&amp;url=http://www.operationworld.org/moro&amp;ei=tqXKUbf8J4WXiAff_4DQAg&amp;bvm=bv.48340889,d.dGI&amp;psig=AFQjCNHkRvtguW1jrW0vY0HhkmC0lNEmDg&amp;ust=1372321587176443" TargetMode="External"/><Relationship Id="rId11" Type="http://schemas.openxmlformats.org/officeDocument/2006/relationships/image" Target="../media/image13.gif"/><Relationship Id="rId5" Type="http://schemas.openxmlformats.org/officeDocument/2006/relationships/image" Target="../media/image10.jpeg"/><Relationship Id="rId15" Type="http://schemas.openxmlformats.org/officeDocument/2006/relationships/image" Target="../media/image15.jpeg"/><Relationship Id="rId10" Type="http://schemas.openxmlformats.org/officeDocument/2006/relationships/hyperlink" Target="http://www.google.ae/url?sa=i&amp;rct=j&amp;q=Sudan&amp;source=images&amp;cd=&amp;cad=rja&amp;docid=Q2qW4gSPGUzJSM&amp;tbnid=McwXeqiy0Ppf_M:&amp;ved=0CAUQjRw&amp;url=http://www.operationworld.org/suda&amp;ei=IqbKUfakFIPoiAeZloGQDA&amp;psig=AFQjCNFvSaTP_wtUf28hOL3Qm_GkaYm6BQ&amp;ust=1372321690086463" TargetMode="External"/><Relationship Id="rId4" Type="http://schemas.openxmlformats.org/officeDocument/2006/relationships/hyperlink" Target="http://www.google.ae/url?sa=i&amp;rct=j&amp;q=Egypt&amp;source=images&amp;cd=&amp;cad=rja&amp;docid=CcYufy1MHmsVnM&amp;tbnid=cqwV-N4cACu4YM:&amp;ved=0CAUQjRw&amp;url=http://www.sudantribune.com/spip.php?mot16&amp;ei=kaXKUeKmCeLPiAfp2oDwBA&amp;bvm=bv.48340889,d.dGI&amp;psig=AFQjCNHWXobrohUJSbODycq7g-Ri81beTg&amp;ust=1372321550960953" TargetMode="External"/><Relationship Id="rId9" Type="http://schemas.openxmlformats.org/officeDocument/2006/relationships/image" Target="../media/image12.gif"/><Relationship Id="rId14" Type="http://schemas.openxmlformats.org/officeDocument/2006/relationships/hyperlink" Target="http://www.google.ae/url?sa=i&amp;rct=j&amp;q=Algeria&amp;source=images&amp;cd=&amp;cad=rja&amp;docid=3bQO0piOQwkJ4M&amp;tbnid=5L_59_mJ5HgBuM:&amp;ved=0CAUQjRw&amp;url=http://www.africa.com/algeria&amp;ei=j6bKUYzeLoOkigfL1oGIBw&amp;psig=AFQjCNE6iHkFRZaLRW-6bQ4e0YolKVIIAg&amp;ust=1372321804241514"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hyperlink" Target="mailto:tariq.alawadhi@tra.gov.ae" TargetMode="External"/><Relationship Id="rId2" Type="http://schemas.openxmlformats.org/officeDocument/2006/relationships/notesSlide" Target="../notesSlides/notesSlide55.xml"/><Relationship Id="rId1" Type="http://schemas.openxmlformats.org/officeDocument/2006/relationships/slideLayout" Target="../slideLayouts/slideLayout19.xml"/><Relationship Id="rId5" Type="http://schemas.openxmlformats.org/officeDocument/2006/relationships/hyperlink" Target="http://www.asmg.ae/" TargetMode="External"/><Relationship Id="rId4" Type="http://schemas.openxmlformats.org/officeDocument/2006/relationships/hyperlink" Target="http://www.tra.gov.a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132" name="Text Box 44"/>
          <p:cNvSpPr txBox="1">
            <a:spLocks noChangeArrowheads="1"/>
          </p:cNvSpPr>
          <p:nvPr/>
        </p:nvSpPr>
        <p:spPr bwMode="auto">
          <a:xfrm>
            <a:off x="5233236" y="4595644"/>
            <a:ext cx="35702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i="1" dirty="0" smtClean="0">
                <a:solidFill>
                  <a:srgbClr val="072897"/>
                </a:solidFill>
                <a:latin typeface="Verdana" pitchFamily="34" charset="0"/>
                <a:cs typeface="Tahoma" pitchFamily="34" charset="0"/>
              </a:rPr>
              <a:t>Arab Spectrum</a:t>
            </a:r>
          </a:p>
          <a:p>
            <a:pPr algn="ctr"/>
            <a:r>
              <a:rPr lang="en-US" altLang="en-US" sz="2400" b="1" i="1" dirty="0" smtClean="0">
                <a:solidFill>
                  <a:srgbClr val="072897"/>
                </a:solidFill>
                <a:latin typeface="Verdana" pitchFamily="34" charset="0"/>
                <a:cs typeface="Tahoma" pitchFamily="34" charset="0"/>
              </a:rPr>
              <a:t>Management Group</a:t>
            </a:r>
          </a:p>
          <a:p>
            <a:pPr algn="ctr"/>
            <a:r>
              <a:rPr lang="en-US" altLang="en-US" sz="2400" b="1" i="1" smtClean="0">
                <a:solidFill>
                  <a:srgbClr val="072897"/>
                </a:solidFill>
                <a:latin typeface="Verdana" pitchFamily="34" charset="0"/>
                <a:cs typeface="Tahoma" pitchFamily="34" charset="0"/>
              </a:rPr>
              <a:t> (ASMG)</a:t>
            </a:r>
            <a:r>
              <a:rPr lang="en-US" altLang="en-US" sz="2400" b="1" i="1" dirty="0">
                <a:solidFill>
                  <a:srgbClr val="072897"/>
                </a:solidFill>
                <a:latin typeface="Verdana" pitchFamily="34" charset="0"/>
                <a:cs typeface="Tahoma" pitchFamily="34" charset="0"/>
              </a:rPr>
              <a:t/>
            </a:r>
            <a:br>
              <a:rPr lang="en-US" altLang="en-US" sz="2400" b="1" i="1" dirty="0">
                <a:solidFill>
                  <a:srgbClr val="072897"/>
                </a:solidFill>
                <a:latin typeface="Verdana" pitchFamily="34" charset="0"/>
                <a:cs typeface="Tahoma" pitchFamily="34" charset="0"/>
              </a:rPr>
            </a:br>
            <a:r>
              <a:rPr lang="en-US" altLang="en-US" sz="2400" b="1" i="1">
                <a:solidFill>
                  <a:srgbClr val="072897"/>
                </a:solidFill>
                <a:latin typeface="Verdana" pitchFamily="34" charset="0"/>
                <a:cs typeface="Tahoma" pitchFamily="34" charset="0"/>
              </a:rPr>
              <a:t>August </a:t>
            </a:r>
            <a:r>
              <a:rPr lang="en-US" altLang="en-US" sz="2400" b="1" i="1" smtClean="0">
                <a:solidFill>
                  <a:srgbClr val="072897"/>
                </a:solidFill>
                <a:latin typeface="Verdana" pitchFamily="34" charset="0"/>
                <a:cs typeface="Tahoma" pitchFamily="34" charset="0"/>
              </a:rPr>
              <a:t>28, </a:t>
            </a:r>
            <a:r>
              <a:rPr lang="en-US" altLang="en-US" sz="2400" b="1" i="1" dirty="0" smtClean="0">
                <a:solidFill>
                  <a:srgbClr val="072897"/>
                </a:solidFill>
                <a:latin typeface="Verdana" pitchFamily="34" charset="0"/>
                <a:cs typeface="Tahoma" pitchFamily="34" charset="0"/>
              </a:rPr>
              <a:t>2015</a:t>
            </a:r>
            <a:endParaRPr lang="en-US" altLang="en-US" sz="2000" dirty="0">
              <a:solidFill>
                <a:srgbClr val="072897"/>
              </a:solidFill>
              <a:latin typeface="Verdana" pitchFamily="34" charset="0"/>
              <a:cs typeface="Tahoma" pitchFamily="34" charset="0"/>
            </a:endParaRPr>
          </a:p>
        </p:txBody>
      </p:sp>
      <p:sp>
        <p:nvSpPr>
          <p:cNvPr id="857134" name="Rectangle 4"/>
          <p:cNvSpPr>
            <a:spLocks noChangeArrowheads="1"/>
          </p:cNvSpPr>
          <p:nvPr/>
        </p:nvSpPr>
        <p:spPr bwMode="auto">
          <a:xfrm>
            <a:off x="4854575" y="2924919"/>
            <a:ext cx="4289425" cy="10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20000"/>
              </a:spcBef>
              <a:buClr>
                <a:srgbClr val="5C5C5C"/>
              </a:buClr>
              <a:buSzPct val="110000"/>
              <a:buFont typeface="Arial" pitchFamily="34" charset="0"/>
              <a:buNone/>
            </a:pPr>
            <a:r>
              <a:rPr lang="en-US" altLang="en-US" sz="2800" b="1" dirty="0">
                <a:solidFill>
                  <a:srgbClr val="000000"/>
                </a:solidFill>
                <a:latin typeface="Arial" pitchFamily="34" charset="0"/>
              </a:rPr>
              <a:t>Status of Preparations for WRC-15</a:t>
            </a:r>
            <a:endParaRPr lang="en-US" altLang="en-US" sz="1800" b="1" dirty="0">
              <a:solidFill>
                <a:srgbClr val="000000"/>
              </a:solidFill>
              <a:latin typeface="Arial" pitchFamily="34" charset="0"/>
            </a:endParaRPr>
          </a:p>
        </p:txBody>
      </p:sp>
    </p:spTree>
    <p:extLst>
      <p:ext uri="{BB962C8B-B14F-4D97-AF65-F5344CB8AC3E}">
        <p14:creationId xmlns:p14="http://schemas.microsoft.com/office/powerpoint/2010/main" val="31866197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7302511" cy="594320"/>
          </a:xfrm>
        </p:spPr>
        <p:txBody>
          <a:bodyPr>
            <a:noAutofit/>
          </a:bodyPr>
          <a:lstStyle/>
          <a:p>
            <a:pPr eaLnBrk="1" hangingPunct="1"/>
            <a:r>
              <a:rPr lang="en-US" sz="3200" dirty="0" smtClean="0"/>
              <a:t>ASMG WRC Preparations</a:t>
            </a:r>
            <a:endParaRPr lang="en-US" sz="3200" dirty="0"/>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10</a:t>
            </a:fld>
            <a:endParaRPr lang="en-US" dirty="0"/>
          </a:p>
        </p:txBody>
      </p:sp>
      <p:sp>
        <p:nvSpPr>
          <p:cNvPr id="7" name="Content Placeholder 2"/>
          <p:cNvSpPr txBox="1">
            <a:spLocks/>
          </p:cNvSpPr>
          <p:nvPr/>
        </p:nvSpPr>
        <p:spPr bwMode="auto">
          <a:xfrm>
            <a:off x="467544" y="1844824"/>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88925" indent="-288925">
              <a:lnSpc>
                <a:spcPct val="80000"/>
              </a:lnSpc>
              <a:buFont typeface="Arial" pitchFamily="34" charset="0"/>
              <a:buChar char="•"/>
            </a:pPr>
            <a:r>
              <a:rPr lang="en-US" sz="2000" dirty="0" smtClean="0">
                <a:latin typeface="+mj-lt"/>
              </a:rPr>
              <a:t>The ASMG during the ITU-R Study Cycle between the two WRC Conferences meets at least once every year.</a:t>
            </a:r>
          </a:p>
          <a:p>
            <a:pPr marL="0" indent="0">
              <a:lnSpc>
                <a:spcPct val="80000"/>
              </a:lnSpc>
              <a:buFont typeface="Wingdings 2" pitchFamily="18" charset="2"/>
              <a:buNone/>
            </a:pPr>
            <a:endParaRPr lang="en-US" sz="2000" dirty="0" smtClean="0">
              <a:latin typeface="+mj-lt"/>
            </a:endParaRPr>
          </a:p>
          <a:p>
            <a:pPr marL="288925" indent="-288925">
              <a:lnSpc>
                <a:spcPct val="80000"/>
              </a:lnSpc>
              <a:buFont typeface="Arial" pitchFamily="34" charset="0"/>
              <a:buChar char="•"/>
            </a:pPr>
            <a:r>
              <a:rPr lang="en-US" sz="2000" dirty="0" smtClean="0">
                <a:latin typeface="+mj-lt"/>
              </a:rPr>
              <a:t>In the beginning of this Study Cycle, the ASMG:</a:t>
            </a:r>
          </a:p>
          <a:p>
            <a:pPr marL="288925" indent="-288925">
              <a:lnSpc>
                <a:spcPct val="80000"/>
              </a:lnSpc>
            </a:pPr>
            <a:endParaRPr lang="en-US" sz="2000" dirty="0" smtClean="0">
              <a:latin typeface="+mj-lt"/>
            </a:endParaRPr>
          </a:p>
          <a:p>
            <a:pPr marL="568325" lvl="1" indent="-279400">
              <a:lnSpc>
                <a:spcPct val="80000"/>
              </a:lnSpc>
              <a:buClr>
                <a:schemeClr val="accent3"/>
              </a:buClr>
              <a:buSzPct val="90000"/>
              <a:buFont typeface="Courier New" pitchFamily="49" charset="0"/>
              <a:buChar char="o"/>
            </a:pPr>
            <a:r>
              <a:rPr lang="en-US" sz="1800" dirty="0" smtClean="0">
                <a:latin typeface="+mj-lt"/>
              </a:rPr>
              <a:t>Elects the ASMG Management Team when necessary.</a:t>
            </a:r>
          </a:p>
          <a:p>
            <a:pPr marL="568325" lvl="1" indent="-279400">
              <a:lnSpc>
                <a:spcPct val="80000"/>
              </a:lnSpc>
              <a:buClr>
                <a:schemeClr val="accent3"/>
              </a:buClr>
              <a:buSzPct val="90000"/>
              <a:buFont typeface="Courier New" pitchFamily="49" charset="0"/>
              <a:buChar char="o"/>
            </a:pPr>
            <a:r>
              <a:rPr lang="en-US" sz="1800" dirty="0" smtClean="0">
                <a:latin typeface="+mj-lt"/>
              </a:rPr>
              <a:t>Establishes the working groups and assigns a chairman for each of them.</a:t>
            </a:r>
          </a:p>
          <a:p>
            <a:pPr marL="568325" lvl="1" indent="-279400">
              <a:lnSpc>
                <a:spcPct val="80000"/>
              </a:lnSpc>
              <a:buClr>
                <a:schemeClr val="accent3"/>
              </a:buClr>
              <a:buSzPct val="90000"/>
              <a:buFont typeface="Courier New" pitchFamily="49" charset="0"/>
              <a:buChar char="o"/>
            </a:pPr>
            <a:r>
              <a:rPr lang="en-US" sz="1800" dirty="0" smtClean="0">
                <a:latin typeface="+mj-lt"/>
              </a:rPr>
              <a:t>Attributes WRC Agenda Items to the relevant working group.</a:t>
            </a:r>
          </a:p>
          <a:p>
            <a:pPr marL="568325" lvl="1" indent="-279400">
              <a:lnSpc>
                <a:spcPct val="80000"/>
              </a:lnSpc>
              <a:buClr>
                <a:schemeClr val="accent3"/>
              </a:buClr>
              <a:buSzPct val="90000"/>
              <a:buFont typeface="Courier New" pitchFamily="49" charset="0"/>
              <a:buChar char="o"/>
            </a:pPr>
            <a:r>
              <a:rPr lang="en-US" sz="1800" dirty="0" smtClean="0">
                <a:latin typeface="+mj-lt"/>
              </a:rPr>
              <a:t>Assigns </a:t>
            </a:r>
            <a:r>
              <a:rPr lang="en-US" sz="1800" b="1" dirty="0" smtClean="0">
                <a:latin typeface="+mj-lt"/>
              </a:rPr>
              <a:t>Coordinator</a:t>
            </a:r>
            <a:r>
              <a:rPr lang="en-US" sz="1800" dirty="0" smtClean="0">
                <a:latin typeface="+mj-lt"/>
              </a:rPr>
              <a:t> each of the WRC Agenda Items.</a:t>
            </a:r>
          </a:p>
          <a:p>
            <a:pPr marL="288925" lvl="1" indent="0">
              <a:lnSpc>
                <a:spcPct val="80000"/>
              </a:lnSpc>
              <a:buClr>
                <a:schemeClr val="accent3"/>
              </a:buClr>
              <a:buSzPct val="90000"/>
              <a:buFont typeface="Wingdings 2" pitchFamily="18" charset="2"/>
              <a:buNone/>
            </a:pPr>
            <a:endParaRPr lang="en-US" sz="1800" dirty="0" smtClean="0">
              <a:latin typeface="+mj-lt"/>
            </a:endParaRPr>
          </a:p>
          <a:p>
            <a:pPr marL="288925" lvl="1" indent="-288925">
              <a:lnSpc>
                <a:spcPct val="80000"/>
              </a:lnSpc>
              <a:buClr>
                <a:schemeClr val="accent3"/>
              </a:buClr>
              <a:buSzPct val="90000"/>
              <a:buFont typeface="Arial" pitchFamily="34" charset="0"/>
              <a:buChar char="•"/>
            </a:pPr>
            <a:r>
              <a:rPr lang="en-US" sz="2000" dirty="0" smtClean="0">
                <a:latin typeface="+mj-lt"/>
              </a:rPr>
              <a:t>During the ASMG meeting the team:</a:t>
            </a:r>
          </a:p>
          <a:p>
            <a:pPr marL="568325" lvl="1" indent="-279400">
              <a:lnSpc>
                <a:spcPct val="80000"/>
              </a:lnSpc>
              <a:buClr>
                <a:schemeClr val="accent3"/>
              </a:buClr>
              <a:buSzPct val="90000"/>
              <a:buFont typeface="Courier New" pitchFamily="49" charset="0"/>
              <a:buChar char="o"/>
            </a:pPr>
            <a:r>
              <a:rPr lang="en-US" sz="1800" dirty="0" smtClean="0">
                <a:latin typeface="+mj-lt"/>
              </a:rPr>
              <a:t>Considers the reports by each of the above Working Groups’ Chairmen as well as the other contributions from members sent to the meeting,</a:t>
            </a:r>
          </a:p>
          <a:p>
            <a:pPr marL="568325" lvl="1" indent="-279400">
              <a:lnSpc>
                <a:spcPct val="80000"/>
              </a:lnSpc>
              <a:buClr>
                <a:schemeClr val="accent3"/>
              </a:buClr>
              <a:buSzPct val="90000"/>
              <a:buFont typeface="Courier New" pitchFamily="49" charset="0"/>
              <a:buChar char="o"/>
            </a:pPr>
            <a:r>
              <a:rPr lang="en-US" sz="1800" dirty="0" smtClean="0">
                <a:latin typeface="+mj-lt"/>
              </a:rPr>
              <a:t>Discusses and analyses the different issues in relation to each of the WRC Agenda Items.</a:t>
            </a:r>
          </a:p>
          <a:p>
            <a:pPr marL="568325" lvl="1" indent="-279400">
              <a:lnSpc>
                <a:spcPct val="80000"/>
              </a:lnSpc>
              <a:buClr>
                <a:schemeClr val="accent3"/>
              </a:buClr>
              <a:buSzPct val="90000"/>
              <a:buFont typeface="Courier New" pitchFamily="49" charset="0"/>
              <a:buChar char="o"/>
            </a:pPr>
            <a:r>
              <a:rPr lang="en-US" sz="1800" dirty="0" smtClean="0">
                <a:latin typeface="+mj-lt"/>
              </a:rPr>
              <a:t>Updates the Common ASMG Positions from each of the WRC Agenda Items accordingly.</a:t>
            </a:r>
          </a:p>
          <a:p>
            <a:pPr eaLnBrk="1" hangingPunct="1">
              <a:lnSpc>
                <a:spcPct val="80000"/>
              </a:lnSpc>
              <a:buFontTx/>
              <a:buNone/>
            </a:pPr>
            <a:endParaRPr lang="en-US" sz="1800" dirty="0" smtClean="0">
              <a:solidFill>
                <a:srgbClr val="000099"/>
              </a:solidFill>
              <a:latin typeface="+mj-lt"/>
            </a:endParaRPr>
          </a:p>
        </p:txBody>
      </p:sp>
    </p:spTree>
    <p:extLst>
      <p:ext uri="{BB962C8B-B14F-4D97-AF65-F5344CB8AC3E}">
        <p14:creationId xmlns:p14="http://schemas.microsoft.com/office/powerpoint/2010/main" val="4077276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51853"/>
            <a:ext cx="7302511" cy="594320"/>
          </a:xfrm>
        </p:spPr>
        <p:txBody>
          <a:bodyPr>
            <a:noAutofit/>
          </a:bodyPr>
          <a:lstStyle/>
          <a:p>
            <a:pPr eaLnBrk="1" hangingPunct="1"/>
            <a:r>
              <a:rPr lang="en-US" sz="3200" dirty="0" smtClean="0"/>
              <a:t>ASMG WRC Preparations</a:t>
            </a:r>
            <a:endParaRPr lang="en-US" sz="3200" dirty="0"/>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11</a:t>
            </a:fld>
            <a:endParaRPr lang="en-US" dirty="0"/>
          </a:p>
        </p:txBody>
      </p:sp>
      <p:sp>
        <p:nvSpPr>
          <p:cNvPr id="7" name="Content Placeholder 2"/>
          <p:cNvSpPr txBox="1">
            <a:spLocks/>
          </p:cNvSpPr>
          <p:nvPr/>
        </p:nvSpPr>
        <p:spPr bwMode="auto">
          <a:xfrm>
            <a:off x="467544" y="1844824"/>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88925" indent="-288925">
              <a:lnSpc>
                <a:spcPct val="80000"/>
              </a:lnSpc>
              <a:buFont typeface="Arial" pitchFamily="34" charset="0"/>
              <a:buChar char="•"/>
            </a:pPr>
            <a:r>
              <a:rPr lang="en-US" sz="2000" dirty="0" smtClean="0">
                <a:latin typeface="+mj-lt"/>
              </a:rPr>
              <a:t>The ASMG Mechanism for Preparing </a:t>
            </a:r>
            <a:r>
              <a:rPr lang="en-US" sz="2000" b="1" dirty="0" smtClean="0">
                <a:latin typeface="+mj-lt"/>
              </a:rPr>
              <a:t>Arab Common Proposals</a:t>
            </a:r>
            <a:r>
              <a:rPr lang="en-US" sz="2000" dirty="0" smtClean="0">
                <a:latin typeface="+mj-lt"/>
              </a:rPr>
              <a:t>:</a:t>
            </a:r>
          </a:p>
          <a:p>
            <a:pPr marL="655638" lvl="1" indent="-288925">
              <a:lnSpc>
                <a:spcPct val="80000"/>
              </a:lnSpc>
              <a:buClr>
                <a:schemeClr val="accent3"/>
              </a:buClr>
              <a:buFont typeface="Courier New" pitchFamily="49" charset="0"/>
              <a:buChar char="o"/>
            </a:pPr>
            <a:endParaRPr lang="en-US" sz="1800" dirty="0" smtClean="0">
              <a:latin typeface="+mj-lt"/>
            </a:endParaRPr>
          </a:p>
          <a:p>
            <a:pPr marL="655638" lvl="1" indent="-288925">
              <a:lnSpc>
                <a:spcPct val="80000"/>
              </a:lnSpc>
              <a:buClr>
                <a:schemeClr val="accent3"/>
              </a:buClr>
              <a:buFont typeface="Courier New" pitchFamily="49" charset="0"/>
              <a:buChar char="o"/>
            </a:pPr>
            <a:r>
              <a:rPr lang="en-US" sz="1800" dirty="0" smtClean="0">
                <a:latin typeface="+mj-lt"/>
              </a:rPr>
              <a:t>The working document which have approvals of 9 Arab Administrations at least is considered as an Arab Common Proposal.</a:t>
            </a:r>
          </a:p>
          <a:p>
            <a:pPr marL="366713" lvl="1" indent="0">
              <a:lnSpc>
                <a:spcPct val="80000"/>
              </a:lnSpc>
              <a:buClr>
                <a:schemeClr val="accent3"/>
              </a:buClr>
              <a:buNone/>
            </a:pPr>
            <a:endParaRPr lang="en-US" sz="1800" dirty="0" smtClean="0">
              <a:latin typeface="+mj-lt"/>
            </a:endParaRPr>
          </a:p>
          <a:p>
            <a:pPr marL="655638" lvl="1" indent="-288925">
              <a:lnSpc>
                <a:spcPct val="80000"/>
              </a:lnSpc>
              <a:buClr>
                <a:schemeClr val="accent3"/>
              </a:buClr>
              <a:buFont typeface="Courier New" pitchFamily="49" charset="0"/>
              <a:buChar char="o"/>
            </a:pPr>
            <a:r>
              <a:rPr lang="en-US" sz="1800" dirty="0" smtClean="0">
                <a:latin typeface="+mj-lt"/>
              </a:rPr>
              <a:t>A Drafting Group is formed in order to finalize the common proposals before the submission to the WRC</a:t>
            </a:r>
          </a:p>
          <a:p>
            <a:pPr marL="366713" lvl="1" indent="0">
              <a:lnSpc>
                <a:spcPct val="80000"/>
              </a:lnSpc>
              <a:buClr>
                <a:schemeClr val="accent3"/>
              </a:buClr>
              <a:buNone/>
            </a:pPr>
            <a:endParaRPr lang="en-US" sz="1800" dirty="0" smtClean="0">
              <a:latin typeface="+mj-lt"/>
            </a:endParaRPr>
          </a:p>
          <a:p>
            <a:pPr marL="655638" lvl="1" indent="-288925">
              <a:lnSpc>
                <a:spcPct val="80000"/>
              </a:lnSpc>
              <a:buClr>
                <a:schemeClr val="accent3"/>
              </a:buClr>
              <a:buFont typeface="Courier New" pitchFamily="49" charset="0"/>
              <a:buChar char="o"/>
            </a:pPr>
            <a:r>
              <a:rPr lang="en-US" sz="1800" dirty="0" smtClean="0">
                <a:latin typeface="+mj-lt"/>
              </a:rPr>
              <a:t>During the last meeting of ASMG before the WRC, Arab Administrations will sign the agreed on common proposals for the WRC Agenda Items with the authority delegated to them in order to send the </a:t>
            </a:r>
            <a:r>
              <a:rPr lang="en-US" sz="1800" b="1" dirty="0" smtClean="0">
                <a:latin typeface="+mj-lt"/>
              </a:rPr>
              <a:t>Arab Common Proposals </a:t>
            </a:r>
            <a:r>
              <a:rPr lang="en-US" sz="1800" dirty="0" smtClean="0">
                <a:latin typeface="+mj-lt"/>
              </a:rPr>
              <a:t>to the WRC.</a:t>
            </a:r>
          </a:p>
          <a:p>
            <a:pPr marL="655638" lvl="1" indent="-288925">
              <a:lnSpc>
                <a:spcPct val="80000"/>
              </a:lnSpc>
              <a:buClr>
                <a:schemeClr val="accent3"/>
              </a:buClr>
              <a:buFont typeface="Courier New" pitchFamily="49" charset="0"/>
              <a:buChar char="o"/>
            </a:pPr>
            <a:endParaRPr lang="en-US" sz="1800" dirty="0" smtClean="0">
              <a:latin typeface="+mj-lt"/>
            </a:endParaRPr>
          </a:p>
          <a:p>
            <a:pPr marL="655638" lvl="1" indent="-288925">
              <a:lnSpc>
                <a:spcPct val="80000"/>
              </a:lnSpc>
              <a:buClr>
                <a:schemeClr val="accent3"/>
              </a:buClr>
              <a:buFont typeface="Courier New" pitchFamily="49" charset="0"/>
              <a:buChar char="o"/>
            </a:pPr>
            <a:r>
              <a:rPr lang="en-US" sz="1800" dirty="0" smtClean="0">
                <a:latin typeface="+mj-lt"/>
              </a:rPr>
              <a:t>After Finalizing the </a:t>
            </a:r>
            <a:r>
              <a:rPr lang="en-US" sz="1800" b="1" dirty="0" smtClean="0">
                <a:latin typeface="+mj-lt"/>
              </a:rPr>
              <a:t>Arab Common Proposals</a:t>
            </a:r>
            <a:r>
              <a:rPr lang="en-US" sz="1800" dirty="0" smtClean="0">
                <a:latin typeface="+mj-lt"/>
              </a:rPr>
              <a:t>, they will be sent to the ITU as WRC Contributions in addition to the table which shows the WRC Agenda Items and the approving Administrations to each Agenda Item.</a:t>
            </a:r>
            <a:endParaRPr lang="en-US" sz="1800" b="1" dirty="0" smtClean="0">
              <a:latin typeface="+mj-lt"/>
            </a:endParaRPr>
          </a:p>
          <a:p>
            <a:pPr marL="0" indent="0">
              <a:lnSpc>
                <a:spcPct val="80000"/>
              </a:lnSpc>
              <a:buFont typeface="Wingdings 2" pitchFamily="18" charset="2"/>
              <a:buNone/>
            </a:pPr>
            <a:endParaRPr lang="en-US" sz="2000" dirty="0" smtClean="0">
              <a:latin typeface="+mj-lt"/>
            </a:endParaRPr>
          </a:p>
          <a:p>
            <a:pPr eaLnBrk="1" hangingPunct="1">
              <a:lnSpc>
                <a:spcPct val="80000"/>
              </a:lnSpc>
              <a:buFontTx/>
              <a:buNone/>
            </a:pPr>
            <a:endParaRPr lang="en-US" sz="1800" dirty="0" smtClean="0">
              <a:solidFill>
                <a:srgbClr val="000099"/>
              </a:solidFill>
              <a:latin typeface="+mj-lt"/>
            </a:endParaRPr>
          </a:p>
        </p:txBody>
      </p:sp>
    </p:spTree>
    <p:extLst>
      <p:ext uri="{BB962C8B-B14F-4D97-AF65-F5344CB8AC3E}">
        <p14:creationId xmlns:p14="http://schemas.microsoft.com/office/powerpoint/2010/main" val="294271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accent2">
              <a:lumMod val="50000"/>
            </a:schemeClr>
          </a:solidFill>
        </p:spPr>
        <p:txBody>
          <a:bodyPr/>
          <a:lstStyle/>
          <a:p>
            <a:pPr marL="0" lvl="1" indent="0" algn="ctr" eaLnBrk="1" hangingPunct="1">
              <a:buClr>
                <a:srgbClr val="0BD0D9"/>
              </a:buClr>
              <a:buSzPct val="95000"/>
              <a:buNone/>
            </a:pPr>
            <a:endPar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lvl="1" indent="0" algn="ctr" eaLnBrk="1" hangingPunct="1">
              <a:buClr>
                <a:srgbClr val="0BD0D9"/>
              </a:buClr>
              <a:buSzPct val="95000"/>
              <a:buNone/>
            </a:pP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ASMG </a:t>
            </a:r>
            <a:r>
              <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rPr>
              <a:t>Positions to WRC-15 Agenda Items </a:t>
            </a:r>
            <a:endPar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lvl="1" indent="0" algn="ctr" eaLnBrk="1" hangingPunct="1">
              <a:buClr>
                <a:srgbClr val="0BD0D9"/>
              </a:buClr>
              <a:buSzPct val="95000"/>
              <a:buNone/>
            </a:pP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&amp; </a:t>
            </a:r>
            <a:r>
              <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rPr>
              <a:t>ARAB Common Proposals (ACPs) to the </a:t>
            </a:r>
            <a:r>
              <a:rPr lang="en-US"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WRC-15</a:t>
            </a:r>
          </a:p>
        </p:txBody>
      </p:sp>
      <p:pic>
        <p:nvPicPr>
          <p:cNvPr id="3" name="Picture 2" descr="http://www.itu.int/ITU-R/conferences/images/wrc-2015-logo-h350.png">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0998" y="4441531"/>
            <a:ext cx="2394942" cy="2374588"/>
          </a:xfrm>
          <a:prstGeom prst="rect">
            <a:avLst/>
          </a:prstGeom>
          <a:gradFill>
            <a:gsLst>
              <a:gs pos="0">
                <a:schemeClr val="accent1">
                  <a:tint val="66000"/>
                  <a:satMod val="160000"/>
                </a:schemeClr>
              </a:gs>
              <a:gs pos="22000">
                <a:schemeClr val="accent1">
                  <a:tint val="44500"/>
                  <a:satMod val="160000"/>
                  <a:alpha val="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175239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bg2">
              <a:lumMod val="90000"/>
              <a:alpha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40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Chapter </a:t>
            </a:r>
            <a:r>
              <a:rPr lang="en-US" sz="40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1</a:t>
            </a:r>
          </a:p>
        </p:txBody>
      </p:sp>
    </p:spTree>
    <p:extLst>
      <p:ext uri="{BB962C8B-B14F-4D97-AF65-F5344CB8AC3E}">
        <p14:creationId xmlns:p14="http://schemas.microsoft.com/office/powerpoint/2010/main" val="2955616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14</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666828"/>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additional spectrum allocations to the mobile service on a primary basis and identification of additional frequency bands for International Mobile Telecommunications (IMT) and related regulatory provisions, to facilitate the development of terrestrial mobile broadband applications, in accordance with Resolution 233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US"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The ASMG views about </a:t>
            </a:r>
            <a:r>
              <a:rPr lang="en-US" sz="1600" dirty="0">
                <a:latin typeface="Times New Roman" pitchFamily="18" charset="0"/>
                <a:cs typeface="Times New Roman" pitchFamily="18" charset="0"/>
              </a:rPr>
              <a:t>the candidate frequency bands to be allocated for Mobile Service and/or identified for (IMT) </a:t>
            </a:r>
            <a:r>
              <a:rPr lang="en-US" sz="1600" dirty="0" smtClean="0">
                <a:latin typeface="Times New Roman" pitchFamily="18" charset="0"/>
                <a:cs typeface="Times New Roman" pitchFamily="18" charset="0"/>
              </a:rPr>
              <a:t>and ACP status are </a:t>
            </a:r>
            <a:r>
              <a:rPr lang="en-US" sz="1600" dirty="0">
                <a:latin typeface="Times New Roman" pitchFamily="18" charset="0"/>
                <a:cs typeface="Times New Roman" pitchFamily="18" charset="0"/>
              </a:rPr>
              <a:t>shown in the </a:t>
            </a:r>
            <a:r>
              <a:rPr lang="en-US" sz="1600" dirty="0" smtClean="0">
                <a:latin typeface="Times New Roman" pitchFamily="18" charset="0"/>
                <a:cs typeface="Times New Roman" pitchFamily="18" charset="0"/>
              </a:rPr>
              <a:t>following table.</a:t>
            </a: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US" sz="1600" dirty="0" smtClean="0">
              <a:latin typeface="+mj-lt"/>
            </a:endParaRPr>
          </a:p>
          <a:p>
            <a:pPr lvl="1">
              <a:lnSpc>
                <a:spcPct val="80000"/>
              </a:lnSpc>
              <a:buClr>
                <a:schemeClr val="accent3"/>
              </a:buClr>
              <a:buFont typeface="Courier New" pitchFamily="49" charset="0"/>
              <a:buChar char="o"/>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1.1</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15</a:t>
            </a:fld>
            <a:endParaRPr lang="en-US" sz="1200">
              <a:latin typeface="Verdana" pitchFamily="34"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Agenda </a:t>
            </a:r>
            <a:r>
              <a:rPr lang="en-US" sz="3200" dirty="0"/>
              <a:t>Item </a:t>
            </a:r>
            <a:r>
              <a:rPr lang="en-US" sz="3200" dirty="0" smtClean="0"/>
              <a:t>1.1 (cont.)</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1099045206"/>
              </p:ext>
            </p:extLst>
          </p:nvPr>
        </p:nvGraphicFramePr>
        <p:xfrm>
          <a:off x="107504" y="1652853"/>
          <a:ext cx="8928994" cy="5029200"/>
        </p:xfrm>
        <a:graphic>
          <a:graphicData uri="http://schemas.openxmlformats.org/drawingml/2006/table">
            <a:tbl>
              <a:tblPr firstRow="1" bandRow="1">
                <a:tableStyleId>{5C22544A-7EE6-4342-B048-85BDC9FD1C3A}</a:tableStyleId>
              </a:tblPr>
              <a:tblGrid>
                <a:gridCol w="648071"/>
                <a:gridCol w="1944217"/>
                <a:gridCol w="6336706"/>
              </a:tblGrid>
              <a:tr h="370840">
                <a:tc>
                  <a:txBody>
                    <a:bodyPr/>
                    <a:lstStyle/>
                    <a:p>
                      <a:pPr algn="ctr"/>
                      <a:r>
                        <a:rPr lang="en-US" dirty="0" smtClean="0"/>
                        <a:t>No.</a:t>
                      </a:r>
                      <a:endParaRPr lang="en-US" dirty="0"/>
                    </a:p>
                  </a:txBody>
                  <a:tcPr anchor="ctr"/>
                </a:tc>
                <a:tc>
                  <a:txBody>
                    <a:bodyPr/>
                    <a:lstStyle/>
                    <a:p>
                      <a:pPr algn="ctr"/>
                      <a:r>
                        <a:rPr lang="en-US" sz="1600" dirty="0" smtClean="0"/>
                        <a:t>Frequency Band</a:t>
                      </a:r>
                      <a:endParaRPr lang="en-US" sz="1600" dirty="0"/>
                    </a:p>
                  </a:txBody>
                  <a:tcPr anchor="ctr"/>
                </a:tc>
                <a:tc>
                  <a:txBody>
                    <a:bodyPr/>
                    <a:lstStyle/>
                    <a:p>
                      <a:r>
                        <a:rPr lang="en-US" dirty="0" smtClean="0"/>
                        <a:t>ASMG Position/ACP</a:t>
                      </a:r>
                      <a:endParaRPr lang="en-US" dirty="0"/>
                    </a:p>
                  </a:txBody>
                  <a:tcPr/>
                </a:tc>
              </a:tr>
              <a:tr h="370840">
                <a:tc>
                  <a:txBody>
                    <a:bodyPr/>
                    <a:lstStyle/>
                    <a:p>
                      <a:pPr algn="ctr"/>
                      <a:r>
                        <a:rPr lang="en-US" sz="1600" dirty="0" smtClean="0">
                          <a:latin typeface="+mj-lt"/>
                        </a:rPr>
                        <a:t>1</a:t>
                      </a:r>
                      <a:endParaRPr lang="en-US" sz="1600" dirty="0">
                        <a:latin typeface="+mj-lt"/>
                      </a:endParaRPr>
                    </a:p>
                  </a:txBody>
                  <a:tcPr anchor="ctr"/>
                </a:tc>
                <a:tc>
                  <a:txBody>
                    <a:bodyPr/>
                    <a:lstStyle/>
                    <a:p>
                      <a:pPr algn="ctr"/>
                      <a:r>
                        <a:rPr lang="en-US" sz="1600" dirty="0" smtClean="0">
                          <a:latin typeface="+mj-lt"/>
                        </a:rPr>
                        <a:t>470-694/698 MHz</a:t>
                      </a:r>
                      <a:endParaRPr lang="en-US" sz="1600" dirty="0">
                        <a:latin typeface="+mj-lt"/>
                      </a:endParaRPr>
                    </a:p>
                  </a:txBody>
                  <a:tcPr anchor="ctr"/>
                </a:tc>
                <a:tc>
                  <a:txBody>
                    <a:bodyPr/>
                    <a:lstStyle/>
                    <a:p>
                      <a:r>
                        <a:rPr lang="en-US" sz="1600" dirty="0" smtClean="0">
                          <a:latin typeface="+mj-lt"/>
                        </a:rPr>
                        <a:t>ACP: </a:t>
                      </a:r>
                      <a:r>
                        <a:rPr lang="en-US" sz="1600" u="sng" dirty="0" smtClean="0">
                          <a:latin typeface="+mj-lt"/>
                        </a:rPr>
                        <a:t>NOC</a:t>
                      </a:r>
                      <a:r>
                        <a:rPr lang="en-US" sz="1600" dirty="0" smtClean="0">
                          <a:latin typeface="+mj-lt"/>
                        </a:rPr>
                        <a:t> to Region 1</a:t>
                      </a:r>
                      <a:endParaRPr lang="en-US" sz="1300" dirty="0">
                        <a:latin typeface="+mj-lt"/>
                      </a:endParaRPr>
                    </a:p>
                  </a:txBody>
                  <a:tcPr/>
                </a:tc>
              </a:tr>
              <a:tr h="370840">
                <a:tc>
                  <a:txBody>
                    <a:bodyPr/>
                    <a:lstStyle/>
                    <a:p>
                      <a:pPr algn="ctr"/>
                      <a:r>
                        <a:rPr lang="en-US" sz="1600" dirty="0" smtClean="0">
                          <a:latin typeface="+mj-lt"/>
                        </a:rPr>
                        <a:t>2</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1350 – 1400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endParaRPr kumimoji="0" lang="en-US" sz="1400" u="sng" kern="1200" dirty="0" smtClean="0">
                        <a:solidFill>
                          <a:schemeClr val="dk1"/>
                        </a:solidFill>
                        <a:latin typeface="+mj-lt"/>
                        <a:ea typeface="+mn-ea"/>
                        <a:cs typeface="+mn-cs"/>
                      </a:endParaRPr>
                    </a:p>
                  </a:txBody>
                  <a:tcPr/>
                </a:tc>
              </a:tr>
              <a:tr h="370840">
                <a:tc>
                  <a:txBody>
                    <a:bodyPr/>
                    <a:lstStyle/>
                    <a:p>
                      <a:pPr algn="ctr"/>
                      <a:r>
                        <a:rPr lang="en-US" sz="1600" dirty="0" smtClean="0">
                          <a:latin typeface="+mj-lt"/>
                        </a:rPr>
                        <a:t>3</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1427-1452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4</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1452-1492 MHz</a:t>
                      </a:r>
                      <a:endParaRPr kumimoji="0" lang="en-US" sz="1600" kern="1200" dirty="0">
                        <a:solidFill>
                          <a:schemeClr val="dk1"/>
                        </a:solidFill>
                        <a:latin typeface="+mj-lt"/>
                        <a:ea typeface="+mn-ea"/>
                        <a:cs typeface="+mn-cs"/>
                      </a:endParaRPr>
                    </a:p>
                  </a:txBody>
                  <a:tcPr anchor="ctr"/>
                </a:tc>
                <a:tc>
                  <a:txBody>
                    <a:bodyPr/>
                    <a:lstStyle/>
                    <a:p>
                      <a:r>
                        <a:rPr kumimoji="0" lang="en-US" sz="1600" kern="1200" dirty="0" smtClean="0">
                          <a:solidFill>
                            <a:schemeClr val="dk1"/>
                          </a:solidFill>
                          <a:latin typeface="+mj-lt"/>
                          <a:ea typeface="+mn-ea"/>
                          <a:cs typeface="+mn-cs"/>
                        </a:rPr>
                        <a:t>ACP: Identification for IMT</a:t>
                      </a:r>
                    </a:p>
                  </a:txBody>
                  <a:tcPr/>
                </a:tc>
              </a:tr>
              <a:tr h="370840">
                <a:tc>
                  <a:txBody>
                    <a:bodyPr/>
                    <a:lstStyle/>
                    <a:p>
                      <a:pPr algn="ctr"/>
                      <a:r>
                        <a:rPr lang="en-US" sz="1600" dirty="0" smtClean="0">
                          <a:latin typeface="+mj-lt"/>
                        </a:rPr>
                        <a:t>5</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1492-1518 MHz</a:t>
                      </a:r>
                      <a:endParaRPr kumimoji="0" lang="en-US" sz="1600" kern="1200" dirty="0">
                        <a:solidFill>
                          <a:schemeClr val="dk1"/>
                        </a:solidFill>
                        <a:latin typeface="+mj-lt"/>
                        <a:ea typeface="+mn-ea"/>
                        <a:cs typeface="+mn-cs"/>
                      </a:endParaRPr>
                    </a:p>
                  </a:txBody>
                  <a:tcPr anchor="ctr"/>
                </a:tc>
                <a:tc>
                  <a:txBody>
                    <a:bodyPr/>
                    <a:lstStyle/>
                    <a:p>
                      <a:r>
                        <a:rPr kumimoji="0" lang="en-US" sz="1600" kern="1200" dirty="0" smtClean="0">
                          <a:solidFill>
                            <a:schemeClr val="dk1"/>
                          </a:solidFill>
                          <a:latin typeface="+mj-lt"/>
                          <a:ea typeface="+mn-ea"/>
                          <a:cs typeface="+mn-cs"/>
                        </a:rPr>
                        <a:t>ACP: Identification for IMT</a:t>
                      </a:r>
                    </a:p>
                  </a:txBody>
                  <a:tcPr/>
                </a:tc>
              </a:tr>
              <a:tr h="370840">
                <a:tc>
                  <a:txBody>
                    <a:bodyPr/>
                    <a:lstStyle/>
                    <a:p>
                      <a:pPr algn="ctr"/>
                      <a:r>
                        <a:rPr lang="en-US" sz="1600" dirty="0" smtClean="0">
                          <a:latin typeface="+mj-lt"/>
                        </a:rPr>
                        <a:t>6</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1518-1525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7</a:t>
                      </a:r>
                      <a:endParaRPr lang="en-US" sz="1600" dirty="0">
                        <a:latin typeface="+mj-lt"/>
                      </a:endParaRPr>
                    </a:p>
                  </a:txBody>
                  <a:tcPr anchor="ctr"/>
                </a:tc>
                <a:tc>
                  <a:txBody>
                    <a:bodyPr/>
                    <a:lstStyle/>
                    <a:p>
                      <a:pPr algn="ctr"/>
                      <a:r>
                        <a:rPr lang="en-US" sz="1600" dirty="0" smtClean="0">
                          <a:latin typeface="+mj-lt"/>
                        </a:rPr>
                        <a:t>1695-1710 MHz</a:t>
                      </a:r>
                      <a:endParaRPr lang="en-US" sz="1600" dirty="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8</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2700-2900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9</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3300-3400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10</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3400-3600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Insertion of MS in the </a:t>
                      </a:r>
                      <a:r>
                        <a:rPr kumimoji="0" lang="en-US" sz="1600" kern="1200" dirty="0" err="1" smtClean="0">
                          <a:solidFill>
                            <a:schemeClr val="dk1"/>
                          </a:solidFill>
                          <a:latin typeface="+mj-lt"/>
                          <a:ea typeface="+mn-ea"/>
                          <a:cs typeface="+mn-cs"/>
                        </a:rPr>
                        <a:t>ToFA</a:t>
                      </a:r>
                      <a:r>
                        <a:rPr kumimoji="0" lang="en-US" sz="1600" kern="1200" dirty="0" smtClean="0">
                          <a:solidFill>
                            <a:schemeClr val="dk1"/>
                          </a:solidFill>
                          <a:latin typeface="+mj-lt"/>
                          <a:ea typeface="+mn-ea"/>
                          <a:cs typeface="+mn-cs"/>
                        </a:rPr>
                        <a:t> </a:t>
                      </a:r>
                      <a:r>
                        <a:rPr kumimoji="0" lang="en-US" sz="1600" kern="1200" baseline="0" dirty="0" smtClean="0">
                          <a:solidFill>
                            <a:schemeClr val="dk1"/>
                          </a:solidFill>
                          <a:latin typeface="+mj-lt"/>
                          <a:ea typeface="+mn-ea"/>
                          <a:cs typeface="+mn-cs"/>
                        </a:rPr>
                        <a:t>and Identification for IMT</a:t>
                      </a:r>
                    </a:p>
                    <a:p>
                      <a:pPr marL="460375"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MOD 5. 430 A</a:t>
                      </a:r>
                    </a:p>
                  </a:txBody>
                  <a:tcPr/>
                </a:tc>
              </a:tr>
              <a:tr h="370840">
                <a:tc>
                  <a:txBody>
                    <a:bodyPr/>
                    <a:lstStyle/>
                    <a:p>
                      <a:pPr algn="ctr"/>
                      <a:r>
                        <a:rPr lang="en-US" sz="1600" dirty="0" smtClean="0">
                          <a:latin typeface="+mj-lt"/>
                        </a:rPr>
                        <a:t>11</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3600-3700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12</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3700-3800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bl>
          </a:graphicData>
        </a:graphic>
      </p:graphicFrame>
    </p:spTree>
    <p:extLst>
      <p:ext uri="{BB962C8B-B14F-4D97-AF65-F5344CB8AC3E}">
        <p14:creationId xmlns:p14="http://schemas.microsoft.com/office/powerpoint/2010/main" val="19298068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16</a:t>
            </a:fld>
            <a:endParaRPr lang="en-US" sz="1200">
              <a:latin typeface="Verdana" pitchFamily="34"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Agenda </a:t>
            </a:r>
            <a:r>
              <a:rPr lang="en-US" sz="3200" dirty="0"/>
              <a:t>Item </a:t>
            </a:r>
            <a:r>
              <a:rPr lang="en-US" sz="3200" dirty="0" smtClean="0"/>
              <a:t>1.1 (cont.)</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3156146175"/>
              </p:ext>
            </p:extLst>
          </p:nvPr>
        </p:nvGraphicFramePr>
        <p:xfrm>
          <a:off x="107504" y="1652853"/>
          <a:ext cx="8928994" cy="2966720"/>
        </p:xfrm>
        <a:graphic>
          <a:graphicData uri="http://schemas.openxmlformats.org/drawingml/2006/table">
            <a:tbl>
              <a:tblPr firstRow="1" bandRow="1">
                <a:tableStyleId>{5C22544A-7EE6-4342-B048-85BDC9FD1C3A}</a:tableStyleId>
              </a:tblPr>
              <a:tblGrid>
                <a:gridCol w="648071"/>
                <a:gridCol w="1800201"/>
                <a:gridCol w="6480722"/>
              </a:tblGrid>
              <a:tr h="370840">
                <a:tc>
                  <a:txBody>
                    <a:bodyPr/>
                    <a:lstStyle/>
                    <a:p>
                      <a:pPr algn="ctr"/>
                      <a:r>
                        <a:rPr lang="en-US" dirty="0" smtClean="0"/>
                        <a:t>No.</a:t>
                      </a:r>
                      <a:endParaRPr lang="en-US" dirty="0"/>
                    </a:p>
                  </a:txBody>
                  <a:tcPr anchor="ctr"/>
                </a:tc>
                <a:tc>
                  <a:txBody>
                    <a:bodyPr/>
                    <a:lstStyle/>
                    <a:p>
                      <a:pPr algn="ctr"/>
                      <a:r>
                        <a:rPr lang="en-US" sz="1600" dirty="0" smtClean="0"/>
                        <a:t>Frequency Band</a:t>
                      </a:r>
                      <a:endParaRPr lang="en-US" sz="1600" dirty="0"/>
                    </a:p>
                  </a:txBody>
                  <a:tcPr anchor="ctr"/>
                </a:tc>
                <a:tc>
                  <a:txBody>
                    <a:bodyPr/>
                    <a:lstStyle/>
                    <a:p>
                      <a:r>
                        <a:rPr lang="en-US" dirty="0" smtClean="0"/>
                        <a:t>ASMG Position/ACP</a:t>
                      </a:r>
                      <a:endParaRPr lang="en-US" dirty="0"/>
                    </a:p>
                  </a:txBody>
                  <a:tcPr/>
                </a:tc>
              </a:tr>
              <a:tr h="370840">
                <a:tc>
                  <a:txBody>
                    <a:bodyPr/>
                    <a:lstStyle/>
                    <a:p>
                      <a:pPr algn="ctr"/>
                      <a:r>
                        <a:rPr lang="en-US" sz="1600" dirty="0" smtClean="0">
                          <a:latin typeface="+mj-lt"/>
                        </a:rPr>
                        <a:t>13</a:t>
                      </a:r>
                      <a:endParaRPr lang="en-US" sz="1600" dirty="0">
                        <a:latin typeface="+mj-lt"/>
                      </a:endParaRPr>
                    </a:p>
                  </a:txBody>
                  <a:tcPr anchor="ctr"/>
                </a:tc>
                <a:tc>
                  <a:txBody>
                    <a:bodyPr/>
                    <a:lstStyle/>
                    <a:p>
                      <a:pPr algn="ctr"/>
                      <a:r>
                        <a:rPr lang="en-US" sz="1600" dirty="0" smtClean="0">
                          <a:latin typeface="+mj-lt"/>
                        </a:rPr>
                        <a:t>3800 - 4200 MHz</a:t>
                      </a:r>
                      <a:endParaRPr lang="en-US" sz="1600" dirty="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14</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4400 - 4500</a:t>
                      </a:r>
                      <a:r>
                        <a:rPr kumimoji="0" lang="en-US" sz="1600" kern="1200" baseline="0" dirty="0" smtClean="0">
                          <a:solidFill>
                            <a:schemeClr val="dk1"/>
                          </a:solidFill>
                          <a:latin typeface="+mj-lt"/>
                          <a:ea typeface="+mn-ea"/>
                          <a:cs typeface="+mn-cs"/>
                        </a:rPr>
                        <a:t> </a:t>
                      </a:r>
                      <a:r>
                        <a:rPr kumimoji="0" lang="en-US" sz="1600" kern="1200" dirty="0" smtClean="0">
                          <a:solidFill>
                            <a:schemeClr val="dk1"/>
                          </a:solidFill>
                          <a:latin typeface="+mj-lt"/>
                          <a:ea typeface="+mn-ea"/>
                          <a:cs typeface="+mn-cs"/>
                        </a:rPr>
                        <a:t>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15</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4500 - 4800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16</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4800 - 4990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17</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5350 - 5470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18</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5725</a:t>
                      </a:r>
                      <a:r>
                        <a:rPr kumimoji="0" lang="en-US" sz="1600" kern="1200" baseline="0" dirty="0" smtClean="0">
                          <a:solidFill>
                            <a:schemeClr val="dk1"/>
                          </a:solidFill>
                          <a:latin typeface="+mj-lt"/>
                          <a:ea typeface="+mn-ea"/>
                          <a:cs typeface="+mn-cs"/>
                        </a:rPr>
                        <a:t> - 5850</a:t>
                      </a:r>
                      <a:r>
                        <a:rPr kumimoji="0" lang="en-US" sz="1600" kern="1200" dirty="0" smtClean="0">
                          <a:solidFill>
                            <a:schemeClr val="dk1"/>
                          </a:solidFill>
                          <a:latin typeface="+mj-lt"/>
                          <a:ea typeface="+mn-ea"/>
                          <a:cs typeface="+mn-cs"/>
                        </a:rPr>
                        <a:t>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r h="370840">
                <a:tc>
                  <a:txBody>
                    <a:bodyPr/>
                    <a:lstStyle/>
                    <a:p>
                      <a:pPr algn="ctr"/>
                      <a:r>
                        <a:rPr lang="en-US" sz="1600" dirty="0" smtClean="0">
                          <a:latin typeface="+mj-lt"/>
                        </a:rPr>
                        <a:t>19</a:t>
                      </a:r>
                      <a:endParaRPr lang="en-US" sz="1600" dirty="0">
                        <a:latin typeface="+mj-lt"/>
                      </a:endParaRPr>
                    </a:p>
                  </a:txBody>
                  <a:tcPr anchor="ctr"/>
                </a:tc>
                <a:tc>
                  <a:txBody>
                    <a:bodyPr/>
                    <a:lstStyle/>
                    <a:p>
                      <a:pPr algn="ctr"/>
                      <a:r>
                        <a:rPr kumimoji="0" lang="en-US" sz="1600" kern="1200" dirty="0" smtClean="0">
                          <a:solidFill>
                            <a:schemeClr val="dk1"/>
                          </a:solidFill>
                          <a:latin typeface="+mj-lt"/>
                          <a:ea typeface="+mn-ea"/>
                          <a:cs typeface="+mn-cs"/>
                        </a:rPr>
                        <a:t> 5925 - 6425 MHz</a:t>
                      </a:r>
                      <a:endParaRPr kumimoji="0" lang="en-US" sz="16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j-lt"/>
                          <a:ea typeface="+mn-ea"/>
                          <a:cs typeface="+mn-cs"/>
                        </a:rPr>
                        <a:t>ACP: </a:t>
                      </a:r>
                      <a:r>
                        <a:rPr kumimoji="0" lang="en-US" sz="1600" u="sng" kern="1200" dirty="0" smtClean="0">
                          <a:solidFill>
                            <a:schemeClr val="dk1"/>
                          </a:solidFill>
                          <a:latin typeface="+mj-lt"/>
                          <a:ea typeface="+mn-ea"/>
                          <a:cs typeface="+mn-cs"/>
                        </a:rPr>
                        <a:t>NOC</a:t>
                      </a:r>
                    </a:p>
                  </a:txBody>
                  <a:tcPr/>
                </a:tc>
              </a:tr>
            </a:tbl>
          </a:graphicData>
        </a:graphic>
      </p:graphicFrame>
    </p:spTree>
    <p:extLst>
      <p:ext uri="{BB962C8B-B14F-4D97-AF65-F5344CB8AC3E}">
        <p14:creationId xmlns:p14="http://schemas.microsoft.com/office/powerpoint/2010/main" val="337414165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17</a:t>
            </a:fld>
            <a:endParaRPr lang="en-US" sz="1200">
              <a:latin typeface="Verdana" pitchFamily="34" charset="0"/>
            </a:endParaRPr>
          </a:p>
        </p:txBody>
      </p:sp>
      <p:sp>
        <p:nvSpPr>
          <p:cNvPr id="27651" name="Rectangle 3"/>
          <p:cNvSpPr>
            <a:spLocks noGrp="1" noChangeArrowheads="1"/>
          </p:cNvSpPr>
          <p:nvPr>
            <p:ph type="body" idx="4294967295"/>
          </p:nvPr>
        </p:nvSpPr>
        <p:spPr>
          <a:xfrm>
            <a:off x="0" y="1714499"/>
            <a:ext cx="8229600" cy="4971847"/>
          </a:xfrm>
        </p:spPr>
        <p:txBody>
          <a:bodyPr/>
          <a:lstStyle/>
          <a:p>
            <a:r>
              <a:rPr lang="en-US" altLang="ko-KR" sz="1800" b="1" dirty="0">
                <a:latin typeface="+mj-lt"/>
                <a:cs typeface="HY신명조"/>
              </a:rPr>
              <a:t>“</a:t>
            </a:r>
            <a:r>
              <a:rPr lang="en-GB" sz="1800" b="1" dirty="0">
                <a:latin typeface="+mj-lt"/>
                <a:cs typeface="HY신명조"/>
              </a:rPr>
              <a:t>to examine the results of ITU‑R studies, in accordance with Resolution 232 (WRC‑12), on the use of the frequency band 694-790 MHz by the mobile, except aeronautical mobile, service in Region 1 and take the appropriate </a:t>
            </a:r>
            <a:r>
              <a:rPr lang="en-GB" sz="1800" b="1" dirty="0" smtClean="0">
                <a:latin typeface="+mj-lt"/>
                <a:cs typeface="HY신명조"/>
              </a:rPr>
              <a:t>measures”</a:t>
            </a:r>
            <a:endParaRPr lang="en-US" sz="1800" b="1" dirty="0">
              <a:latin typeface="+mj-lt"/>
              <a:cs typeface="HY신명조"/>
            </a:endParaRPr>
          </a:p>
          <a:p>
            <a:pPr marL="0" indent="0" eaLnBrk="1" hangingPunct="1">
              <a:buNone/>
            </a:pPr>
            <a:endParaRPr lang="en-US" altLang="ko-KR" sz="1050" u="sng" dirty="0" smtClean="0">
              <a:solidFill>
                <a:srgbClr val="000099"/>
              </a:solidFill>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a:buNone/>
            </a:pPr>
            <a:r>
              <a:rPr lang="en-US" sz="1400" b="1" dirty="0"/>
              <a:t>Issue A: Options for the refinement of the lower edge</a:t>
            </a:r>
            <a:endParaRPr lang="en-US" sz="1200" dirty="0"/>
          </a:p>
          <a:p>
            <a:pPr marL="512763" lvl="0" indent="-230188">
              <a:buFont typeface="Courier New" pitchFamily="49" charset="0"/>
              <a:buChar char="o"/>
            </a:pPr>
            <a:r>
              <a:rPr lang="en-US" sz="1400" dirty="0">
                <a:latin typeface="Times New Roman" pitchFamily="18" charset="0"/>
                <a:cs typeface="Times New Roman" pitchFamily="18" charset="0"/>
              </a:rPr>
              <a:t>Determine the lower edge for the 700 MHz for the Mobile Service by 694 </a:t>
            </a:r>
            <a:r>
              <a:rPr lang="en-US" sz="1400" dirty="0" err="1">
                <a:latin typeface="Times New Roman" pitchFamily="18" charset="0"/>
                <a:cs typeface="Times New Roman" pitchFamily="18" charset="0"/>
              </a:rPr>
              <a:t>MHz</a:t>
            </a:r>
            <a:r>
              <a:rPr lang="en-US" sz="1400" dirty="0" err="1"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marL="512763" indent="-230188">
              <a:buFont typeface="Courier New" pitchFamily="49" charset="0"/>
              <a:buChar char="o"/>
            </a:pPr>
            <a:r>
              <a:rPr lang="en-US" sz="1400" dirty="0">
                <a:latin typeface="Times New Roman" pitchFamily="18" charset="0"/>
                <a:cs typeface="Times New Roman" pitchFamily="18" charset="0"/>
              </a:rPr>
              <a:t>Support specifying the OOBE level for mobile terminals by the value </a:t>
            </a:r>
            <a:r>
              <a:rPr lang="en-GB" sz="1400" dirty="0">
                <a:latin typeface="Times New Roman" pitchFamily="18" charset="0"/>
                <a:cs typeface="Times New Roman" pitchFamily="18" charset="0"/>
              </a:rPr>
              <a:t>-25dBm/8MHz  and </a:t>
            </a:r>
            <a:r>
              <a:rPr lang="en-US" sz="1400" dirty="0">
                <a:latin typeface="Times New Roman" pitchFamily="18" charset="0"/>
                <a:cs typeface="Times New Roman" pitchFamily="18" charset="0"/>
              </a:rPr>
              <a:t>support the consideration of the Adoption of DNR Rec. ITU-R M.[BSMS700].</a:t>
            </a:r>
          </a:p>
          <a:p>
            <a:pPr marL="512763" lvl="0" indent="-230188">
              <a:buFont typeface="Courier New" pitchFamily="49" charset="0"/>
              <a:buChar char="o"/>
            </a:pPr>
            <a:r>
              <a:rPr lang="en-US" sz="1400" dirty="0" smtClean="0">
                <a:latin typeface="Times New Roman" pitchFamily="18" charset="0"/>
                <a:cs typeface="Times New Roman" pitchFamily="18" charset="0"/>
              </a:rPr>
              <a:t>ACP:</a:t>
            </a:r>
          </a:p>
          <a:p>
            <a:pPr marL="855663" lvl="0" indent="-573088">
              <a:buNone/>
            </a:pPr>
            <a:r>
              <a:rPr lang="en-US" sz="1400" dirty="0" smtClean="0">
                <a:latin typeface="Times New Roman" pitchFamily="18" charset="0"/>
                <a:cs typeface="Times New Roman" pitchFamily="18" charset="0"/>
              </a:rPr>
              <a:t>	MOD </a:t>
            </a:r>
            <a:r>
              <a:rPr lang="en-US" sz="1400" dirty="0" err="1" smtClean="0">
                <a:latin typeface="Times New Roman" pitchFamily="18" charset="0"/>
                <a:cs typeface="Times New Roman" pitchFamily="18" charset="0"/>
              </a:rPr>
              <a:t>ToFA</a:t>
            </a:r>
            <a:r>
              <a:rPr lang="en-US" sz="1400" dirty="0" smtClean="0">
                <a:latin typeface="Times New Roman" pitchFamily="18" charset="0"/>
                <a:cs typeface="Times New Roman" pitchFamily="18" charset="0"/>
              </a:rPr>
              <a:t> to insert the Allocation from 694 MHz to 790 MHz on Primary basis.</a:t>
            </a:r>
          </a:p>
          <a:p>
            <a:pPr marL="855663" lvl="0" indent="-573088">
              <a:buNone/>
            </a:pPr>
            <a:r>
              <a:rPr lang="en-US" sz="1400" dirty="0" smtClean="0">
                <a:latin typeface="Times New Roman" pitchFamily="18" charset="0"/>
                <a:cs typeface="Times New Roman" pitchFamily="18" charset="0"/>
              </a:rPr>
              <a:t>	MOD footnotes 5.312 and 5.317 to refer to the new Res XXX (WRC-15) limited to issues C and D.</a:t>
            </a:r>
          </a:p>
          <a:p>
            <a:pPr marL="855663" lvl="0" indent="-573088">
              <a:buNone/>
            </a:pPr>
            <a:r>
              <a:rPr lang="en-US" sz="1400" dirty="0" smtClean="0">
                <a:latin typeface="Times New Roman" pitchFamily="18" charset="0"/>
                <a:cs typeface="Times New Roman" pitchFamily="18" charset="0"/>
              </a:rPr>
              <a:t>	SUP Res 232 (WRC-12).</a:t>
            </a:r>
          </a:p>
          <a:p>
            <a:pPr marL="855663" lvl="0" indent="-573088">
              <a:buNone/>
            </a:pPr>
            <a:endParaRPr lang="en-US" sz="1400" dirty="0" smtClean="0">
              <a:latin typeface="Times New Roman" pitchFamily="18" charset="0"/>
              <a:cs typeface="Times New Roman" pitchFamily="18" charset="0"/>
            </a:endParaRPr>
          </a:p>
          <a:p>
            <a:pPr marL="0" indent="0">
              <a:buNone/>
            </a:pPr>
            <a:r>
              <a:rPr lang="en-US" sz="1400" b="1" dirty="0"/>
              <a:t>Issue B: Technical and regulatory conditions applicable to the mobile service concerning the compatibility between the mobile service (MS) and the broadcasting service (BS).</a:t>
            </a:r>
          </a:p>
          <a:p>
            <a:pPr marL="512763" lvl="0" indent="-230188">
              <a:buFont typeface="Courier New" pitchFamily="49" charset="0"/>
              <a:buChar char="o"/>
            </a:pPr>
            <a:r>
              <a:rPr lang="en-GB" sz="1400" dirty="0" smtClean="0">
                <a:latin typeface="Times New Roman" pitchFamily="18" charset="0"/>
                <a:cs typeface="Times New Roman" pitchFamily="18" charset="0"/>
              </a:rPr>
              <a:t>GE06 </a:t>
            </a:r>
            <a:r>
              <a:rPr lang="en-GB" sz="1400" dirty="0">
                <a:latin typeface="Times New Roman" pitchFamily="18" charset="0"/>
                <a:cs typeface="Times New Roman" pitchFamily="18" charset="0"/>
              </a:rPr>
              <a:t>Agreement applies </a:t>
            </a:r>
            <a:r>
              <a:rPr lang="en-US" sz="1400" dirty="0">
                <a:latin typeface="Times New Roman" pitchFamily="18" charset="0"/>
                <a:cs typeface="Times New Roman" pitchFamily="18" charset="0"/>
              </a:rPr>
              <a:t>and no additional measures are required.</a:t>
            </a:r>
          </a:p>
          <a:p>
            <a:pPr marL="512763" lvl="0" indent="-230188">
              <a:buFont typeface="Courier New" pitchFamily="49" charset="0"/>
              <a:buChar char="o"/>
            </a:pPr>
            <a:r>
              <a:rPr lang="en-GB" sz="1400" dirty="0">
                <a:latin typeface="Times New Roman" pitchFamily="18" charset="0"/>
                <a:cs typeface="Times New Roman" pitchFamily="18" charset="0"/>
              </a:rPr>
              <a:t>ASMG opposes additional conditions in the RR such as application of NO.9.21 or any </a:t>
            </a:r>
            <a:r>
              <a:rPr lang="en-GB" sz="1400" dirty="0" smtClean="0">
                <a:latin typeface="Times New Roman" pitchFamily="18" charset="0"/>
                <a:cs typeface="Times New Roman" pitchFamily="18" charset="0"/>
              </a:rPr>
              <a:t>other </a:t>
            </a:r>
            <a:r>
              <a:rPr lang="en-GB" sz="1400" dirty="0">
                <a:latin typeface="Times New Roman" pitchFamily="18" charset="0"/>
                <a:cs typeface="Times New Roman" pitchFamily="18" charset="0"/>
              </a:rPr>
              <a:t>criteria rather than GE06.</a:t>
            </a:r>
            <a:endParaRPr lang="en-US" sz="1400" dirty="0">
              <a:latin typeface="Times New Roman" pitchFamily="18" charset="0"/>
              <a:cs typeface="Times New Roman" pitchFamily="18" charset="0"/>
            </a:endParaRPr>
          </a:p>
          <a:p>
            <a:pPr marL="512763" indent="-230188">
              <a:buFont typeface="Courier New" pitchFamily="49" charset="0"/>
              <a:buChar char="o"/>
            </a:pPr>
            <a:r>
              <a:rPr lang="en-US" sz="1400" dirty="0">
                <a:latin typeface="Times New Roman" pitchFamily="18" charset="0"/>
                <a:cs typeface="Times New Roman" pitchFamily="18" charset="0"/>
              </a:rPr>
              <a:t>A</a:t>
            </a:r>
            <a:r>
              <a:rPr lang="en-US" sz="1200" dirty="0">
                <a:latin typeface="Times New Roman" pitchFamily="18" charset="0"/>
                <a:cs typeface="Times New Roman" pitchFamily="18" charset="0"/>
              </a:rPr>
              <a:t>CP: </a:t>
            </a:r>
            <a:r>
              <a:rPr lang="en-US" sz="1200" u="sng" dirty="0">
                <a:latin typeface="Times New Roman" pitchFamily="18" charset="0"/>
                <a:cs typeface="Times New Roman" pitchFamily="18" charset="0"/>
              </a:rPr>
              <a:t>NOC</a:t>
            </a:r>
          </a:p>
          <a:p>
            <a:endParaRPr lang="en-US" sz="1400" dirty="0"/>
          </a:p>
          <a:p>
            <a:pPr marL="0" lvl="0" indent="0">
              <a:buNone/>
            </a:pPr>
            <a:endParaRPr lang="en-US" sz="12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1.2</a:t>
            </a:r>
            <a:endParaRPr lang="en-US" sz="3200" dirty="0"/>
          </a:p>
        </p:txBody>
      </p:sp>
    </p:spTree>
    <p:extLst>
      <p:ext uri="{BB962C8B-B14F-4D97-AF65-F5344CB8AC3E}">
        <p14:creationId xmlns:p14="http://schemas.microsoft.com/office/powerpoint/2010/main" val="200625835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18</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pPr marL="0" indent="0">
              <a:buNone/>
            </a:pPr>
            <a:r>
              <a:rPr lang="en-US" sz="1600" b="1" dirty="0" smtClean="0"/>
              <a:t>Issue C: Technical and regulatory conditions applicable to the mobile service concerning the compatibility between the mobile service (MS) and the aeronautical </a:t>
            </a:r>
            <a:r>
              <a:rPr lang="en-US" sz="1600" b="1" dirty="0" err="1" smtClean="0"/>
              <a:t>radionavigation</a:t>
            </a:r>
            <a:r>
              <a:rPr lang="en-US" sz="1600" b="1" dirty="0" smtClean="0"/>
              <a:t> service (ARNS).</a:t>
            </a:r>
          </a:p>
          <a:p>
            <a:pPr>
              <a:buFont typeface="Courier New" pitchFamily="49" charset="0"/>
              <a:buChar char="o"/>
            </a:pPr>
            <a:r>
              <a:rPr lang="en-US" sz="1400" dirty="0">
                <a:latin typeface="Times New Roman" pitchFamily="18" charset="0"/>
                <a:cs typeface="Times New Roman" pitchFamily="18" charset="0"/>
              </a:rPr>
              <a:t>No ACP Proposed</a:t>
            </a:r>
          </a:p>
          <a:p>
            <a:pPr marL="0" indent="0">
              <a:buNone/>
            </a:pPr>
            <a:endParaRPr lang="en-US" sz="1200" dirty="0" smtClean="0"/>
          </a:p>
          <a:p>
            <a:pPr marL="0" indent="0">
              <a:buNone/>
            </a:pPr>
            <a:r>
              <a:rPr lang="en-US" sz="1600" b="1" dirty="0" smtClean="0"/>
              <a:t>Issue D: Solutions for accommodating applications ancillary to broadcasting requirements.</a:t>
            </a:r>
            <a:endParaRPr lang="en-US" sz="1600" dirty="0" smtClean="0"/>
          </a:p>
          <a:p>
            <a:pPr>
              <a:buFont typeface="Courier New" pitchFamily="49" charset="0"/>
              <a:buChar char="o"/>
            </a:pPr>
            <a:r>
              <a:rPr lang="en-GB" sz="1400" dirty="0">
                <a:latin typeface="Times New Roman" pitchFamily="18" charset="0"/>
                <a:cs typeface="Times New Roman" pitchFamily="18" charset="0"/>
              </a:rPr>
              <a:t>Modification of the existing upper limits of frequency bands mentioned in RR No. 5.296 for the secondary allocation to 694 MHz and extension of that use to the applications ancillary to programme-making  as per Method D3 of the CPM report.</a:t>
            </a:r>
          </a:p>
          <a:p>
            <a:pPr>
              <a:buFont typeface="Courier New" pitchFamily="49" charset="0"/>
              <a:buChar char="o"/>
            </a:pPr>
            <a:r>
              <a:rPr lang="en-US" sz="1400" dirty="0">
                <a:latin typeface="Times New Roman" pitchFamily="18" charset="0"/>
                <a:cs typeface="Times New Roman" pitchFamily="18" charset="0"/>
              </a:rPr>
              <a:t>ACP: MOD </a:t>
            </a:r>
            <a:r>
              <a:rPr lang="en-US" sz="1600" dirty="0" smtClean="0">
                <a:latin typeface="Times New Roman" pitchFamily="18" charset="0"/>
                <a:cs typeface="Times New Roman" pitchFamily="18" charset="0"/>
              </a:rPr>
              <a:t>footnote 5.296.</a:t>
            </a:r>
          </a:p>
          <a:p>
            <a:pPr marL="0" indent="0">
              <a:buNone/>
            </a:pPr>
            <a:endParaRPr lang="en-US" sz="1600" b="1" dirty="0" smtClean="0"/>
          </a:p>
          <a:p>
            <a:pPr marL="0" indent="0">
              <a:buNone/>
            </a:pPr>
            <a:r>
              <a:rPr lang="en-US" sz="1600" b="1" dirty="0" smtClean="0"/>
              <a:t>Channeling Arrangements in the 700 MHz band</a:t>
            </a:r>
            <a:endParaRPr lang="en-GB" sz="1600" dirty="0" smtClean="0">
              <a:latin typeface="Times New Roman" pitchFamily="18" charset="0"/>
              <a:cs typeface="Times New Roman" pitchFamily="18" charset="0"/>
            </a:endParaRPr>
          </a:p>
          <a:p>
            <a:endParaRPr lang="en-GB" sz="1400" dirty="0">
              <a:latin typeface="Times New Roman" pitchFamily="18" charset="0"/>
              <a:cs typeface="Times New Roman" pitchFamily="18" charset="0"/>
            </a:endParaRPr>
          </a:p>
          <a:p>
            <a:pPr>
              <a:buFont typeface="Courier New" panose="02070309020205020404" pitchFamily="49" charset="0"/>
              <a:buChar char="o"/>
            </a:pPr>
            <a:r>
              <a:rPr lang="en-GB" sz="1400" dirty="0" smtClean="0">
                <a:latin typeface="Times New Roman" pitchFamily="18" charset="0"/>
                <a:cs typeface="Times New Roman" pitchFamily="18" charset="0"/>
              </a:rPr>
              <a:t>Support </a:t>
            </a:r>
            <a:r>
              <a:rPr lang="en-GB" sz="1400" dirty="0">
                <a:latin typeface="Times New Roman" pitchFamily="18" charset="0"/>
                <a:cs typeface="Times New Roman" pitchFamily="18" charset="0"/>
              </a:rPr>
              <a:t>Adoption of the DNR revision of ITU-R Rec. M.1036-4 and consider the current options of channelling </a:t>
            </a:r>
            <a:r>
              <a:rPr lang="en-GB" sz="1600" dirty="0" smtClean="0">
                <a:latin typeface="Times New Roman" pitchFamily="18" charset="0"/>
                <a:cs typeface="Times New Roman" pitchFamily="18" charset="0"/>
              </a:rPr>
              <a:t>arrangement in it.</a:t>
            </a:r>
          </a:p>
          <a:p>
            <a:pPr marL="0" indent="0">
              <a:buNone/>
            </a:pPr>
            <a:endParaRPr lang="en-US" sz="1600" dirty="0" smtClean="0">
              <a:latin typeface="Times New Roman" pitchFamily="18" charset="0"/>
              <a:cs typeface="Times New Roman" pitchFamily="18" charset="0"/>
            </a:endParaRPr>
          </a:p>
          <a:p>
            <a:endParaRPr lang="en-US" sz="1600" dirty="0" smtClean="0"/>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Agenda </a:t>
            </a:r>
            <a:r>
              <a:rPr lang="en-US" sz="3200" dirty="0"/>
              <a:t>Item </a:t>
            </a:r>
            <a:r>
              <a:rPr lang="en-US" sz="3200" dirty="0" smtClean="0"/>
              <a:t>1.2 </a:t>
            </a:r>
            <a:r>
              <a:rPr lang="en-US" sz="3200" dirty="0"/>
              <a:t>(cont.)</a:t>
            </a:r>
          </a:p>
          <a:p>
            <a:pPr>
              <a:defRPr/>
            </a:pPr>
            <a:endParaRPr lang="en-US" sz="3200" dirty="0"/>
          </a:p>
        </p:txBody>
      </p:sp>
    </p:spTree>
    <p:extLst>
      <p:ext uri="{BB962C8B-B14F-4D97-AF65-F5344CB8AC3E}">
        <p14:creationId xmlns:p14="http://schemas.microsoft.com/office/powerpoint/2010/main" val="627150216"/>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a:latin typeface="+mj-lt"/>
                <a:cs typeface="HY신명조"/>
              </a:rPr>
              <a:t>“</a:t>
            </a:r>
            <a:r>
              <a:rPr lang="en-GB" sz="1800" b="1" dirty="0">
                <a:latin typeface="+mj-lt"/>
                <a:cs typeface="HY신명조"/>
              </a:rPr>
              <a:t>to review and revise Resolution 646 (Rev.WRC‑12) for broadband public protection and disaster relief </a:t>
            </a:r>
            <a:r>
              <a:rPr lang="en-GB" sz="1800" b="1" dirty="0" smtClean="0">
                <a:latin typeface="+mj-lt"/>
                <a:cs typeface="HY신명조"/>
              </a:rPr>
              <a:t>(PPDR), </a:t>
            </a:r>
            <a:r>
              <a:rPr lang="en-GB" sz="1800" b="1" dirty="0">
                <a:latin typeface="+mj-lt"/>
                <a:cs typeface="HY신명조"/>
              </a:rPr>
              <a:t>in accordance with Resolution 648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r>
              <a:rPr lang="en-US" sz="1800" b="1" dirty="0" smtClean="0">
                <a:latin typeface="+mj-lt"/>
                <a:cs typeface="HY신명조"/>
              </a:rPr>
              <a:t>”</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US" sz="1600" dirty="0" smtClean="0">
              <a:latin typeface="Times New Roman" pitchFamily="18" charset="0"/>
              <a:cs typeface="Times New Roman" pitchFamily="18" charset="0"/>
            </a:endParaRPr>
          </a:p>
          <a:p>
            <a:pPr marL="460375" lvl="1" indent="-230188">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ACP: MOD Res 646 as per Method B of CPM {</a:t>
            </a:r>
            <a:r>
              <a:rPr lang="en-GB" sz="1600" dirty="0" smtClean="0">
                <a:latin typeface="Times New Roman" panose="02020603050405020304" pitchFamily="18" charset="0"/>
                <a:cs typeface="Times New Roman" panose="02020603050405020304" pitchFamily="18" charset="0"/>
              </a:rPr>
              <a:t>Modify </a:t>
            </a:r>
            <a:r>
              <a:rPr lang="en-GB" sz="1600" dirty="0">
                <a:latin typeface="Times New Roman" panose="02020603050405020304" pitchFamily="18" charset="0"/>
                <a:cs typeface="Times New Roman" panose="02020603050405020304" pitchFamily="18" charset="0"/>
              </a:rPr>
              <a:t>Resolution 646 (Rev.WRC-12) to include spectrum for broadband PPDR and frequency bands/ranges to facilitate </a:t>
            </a:r>
            <a:r>
              <a:rPr lang="en-GB" sz="1600" dirty="0" smtClean="0">
                <a:latin typeface="Times New Roman" panose="02020603050405020304" pitchFamily="18" charset="0"/>
                <a:cs typeface="Times New Roman" panose="02020603050405020304" pitchFamily="18" charset="0"/>
              </a:rPr>
              <a:t>harmonization): </a:t>
            </a:r>
          </a:p>
          <a:p>
            <a:pPr marL="735012" lvl="2" indent="-230188">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Option B for footnote 3 to recognizing G &amp; Option 1 for Resolves 2)</a:t>
            </a: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US" sz="1600" dirty="0" smtClean="0">
              <a:latin typeface="+mj-lt"/>
            </a:endParaRPr>
          </a:p>
          <a:p>
            <a:pPr lvl="1">
              <a:lnSpc>
                <a:spcPct val="80000"/>
              </a:lnSpc>
              <a:buClr>
                <a:schemeClr val="accent3"/>
              </a:buClr>
              <a:buFont typeface="Courier New" pitchFamily="49" charset="0"/>
              <a:buChar char="o"/>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1.3</a:t>
            </a:r>
            <a:endParaRPr lang="en-US" sz="3200" dirty="0"/>
          </a:p>
        </p:txBody>
      </p:sp>
    </p:spTree>
    <p:extLst>
      <p:ext uri="{BB962C8B-B14F-4D97-AF65-F5344CB8AC3E}">
        <p14:creationId xmlns:p14="http://schemas.microsoft.com/office/powerpoint/2010/main" val="162480533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3937624"/>
            <a:ext cx="9144000" cy="1801341"/>
          </a:xfrm>
          <a:solidFill>
            <a:schemeClr val="accent2">
              <a:lumMod val="50000"/>
            </a:schemeClr>
          </a:solidFill>
        </p:spPr>
        <p:txBody>
          <a:bodyPr/>
          <a:lstStyle/>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Arab Spectrum Management Group </a:t>
            </a: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&amp; </a:t>
            </a: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Agenda </a:t>
            </a: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Items of the </a:t>
            </a: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WRC-15</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7" descr="asmg">
            <a:hlinkClick r:id="rId3"/>
          </p:cNvPr>
          <p:cNvPicPr>
            <a:picLocks noChangeAspect="1" noChangeArrowheads="1"/>
          </p:cNvPicPr>
          <p:nvPr/>
        </p:nvPicPr>
        <p:blipFill>
          <a:blip r:embed="rId4" cstate="print"/>
          <a:srcRect/>
          <a:stretch>
            <a:fillRect/>
          </a:stretch>
        </p:blipFill>
        <p:spPr bwMode="auto">
          <a:xfrm>
            <a:off x="575125" y="1357313"/>
            <a:ext cx="4143375" cy="1785937"/>
          </a:xfrm>
          <a:prstGeom prst="rect">
            <a:avLst/>
          </a:prstGeom>
          <a:noFill/>
          <a:ln w="9525">
            <a:noFill/>
            <a:miter lim="800000"/>
            <a:headEnd/>
            <a:tailEnd/>
          </a:ln>
        </p:spPr>
      </p:pic>
      <p:pic>
        <p:nvPicPr>
          <p:cNvPr id="1028" name="Picture 4" descr="http://www.arabeeday.net/wp-content/uploads/2013/05/Leagu2-273x30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821531"/>
            <a:ext cx="260032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6519446"/>
            <a:ext cx="5544616" cy="338554"/>
          </a:xfrm>
          <a:prstGeom prst="rect">
            <a:avLst/>
          </a:prstGeom>
          <a:noFill/>
        </p:spPr>
        <p:txBody>
          <a:bodyPr wrap="square" rtlCol="0">
            <a:spAutoFit/>
          </a:bodyPr>
          <a:lstStyle/>
          <a:p>
            <a:pPr algn="ctr"/>
            <a:r>
              <a:rPr lang="en-US" sz="1600" b="1" dirty="0">
                <a:solidFill>
                  <a:schemeClr val="tx2"/>
                </a:solidFill>
              </a:rPr>
              <a:t>As of </a:t>
            </a:r>
            <a:r>
              <a:rPr lang="en-US" sz="1600" b="1" dirty="0" smtClean="0">
                <a:solidFill>
                  <a:schemeClr val="tx2"/>
                </a:solidFill>
              </a:rPr>
              <a:t>20</a:t>
            </a:r>
            <a:r>
              <a:rPr lang="en-US" sz="1600" b="1" baseline="30000" dirty="0" smtClean="0">
                <a:solidFill>
                  <a:schemeClr val="tx2"/>
                </a:solidFill>
              </a:rPr>
              <a:t>th</a:t>
            </a:r>
            <a:r>
              <a:rPr lang="en-US" sz="1600" b="1" dirty="0" smtClean="0">
                <a:solidFill>
                  <a:schemeClr val="tx2"/>
                </a:solidFill>
              </a:rPr>
              <a:t> Meeting</a:t>
            </a:r>
            <a:r>
              <a:rPr lang="en-US" sz="1600" b="1" dirty="0">
                <a:solidFill>
                  <a:schemeClr val="tx2"/>
                </a:solidFill>
              </a:rPr>
              <a:t>, </a:t>
            </a:r>
            <a:r>
              <a:rPr lang="en-US" sz="1600" b="1" dirty="0" smtClean="0">
                <a:solidFill>
                  <a:schemeClr val="tx2"/>
                </a:solidFill>
              </a:rPr>
              <a:t>Rabat, Morocco: 22-27 August 2015</a:t>
            </a:r>
            <a:endParaRPr lang="en-US" sz="1600" b="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20</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a:latin typeface="+mj-lt"/>
                <a:cs typeface="HY신명조"/>
              </a:rPr>
              <a:t>to </a:t>
            </a:r>
            <a:r>
              <a:rPr lang="en-GB" sz="1800" b="1" dirty="0" smtClean="0">
                <a:latin typeface="+mj-lt"/>
                <a:cs typeface="HY신명조"/>
              </a:rPr>
              <a:t>consider </a:t>
            </a:r>
            <a:r>
              <a:rPr lang="en-GB" sz="1800" b="1" dirty="0">
                <a:latin typeface="+mj-lt"/>
                <a:cs typeface="HY신명조"/>
              </a:rPr>
              <a:t>possible new allocation to the </a:t>
            </a:r>
            <a:r>
              <a:rPr lang="en-GB" sz="1800" b="1" dirty="0" smtClean="0">
                <a:latin typeface="+mj-lt"/>
                <a:cs typeface="HY신명조"/>
              </a:rPr>
              <a:t>amateur service on </a:t>
            </a:r>
            <a:r>
              <a:rPr lang="en-GB" sz="1800" b="1" dirty="0">
                <a:latin typeface="+mj-lt"/>
                <a:cs typeface="HY신명조"/>
              </a:rPr>
              <a:t>a secondary basis within the band 5 250-5 450 kHz in accordance with Resolution 649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GB" altLang="da-DK" sz="1600" dirty="0" smtClean="0"/>
          </a:p>
          <a:p>
            <a:pPr lvl="1">
              <a:lnSpc>
                <a:spcPct val="80000"/>
              </a:lnSpc>
              <a:buClr>
                <a:schemeClr val="accent3"/>
              </a:buClr>
              <a:buFont typeface="Courier New" pitchFamily="49" charset="0"/>
              <a:buChar char="o"/>
            </a:pPr>
            <a:r>
              <a:rPr lang="en-GB" sz="1600" dirty="0">
                <a:latin typeface="Times New Roman" panose="02020603050405020304" pitchFamily="18" charset="0"/>
                <a:cs typeface="Times New Roman" panose="02020603050405020304" pitchFamily="18" charset="0"/>
              </a:rPr>
              <a:t>An </a:t>
            </a:r>
            <a:r>
              <a:rPr lang="en-GB" altLang="da-DK" sz="1600" dirty="0">
                <a:latin typeface="Times New Roman" panose="02020603050405020304" pitchFamily="18" charset="0"/>
                <a:cs typeface="Times New Roman" panose="02020603050405020304" pitchFamily="18" charset="0"/>
              </a:rPr>
              <a:t>Allocation for Amateur Service on secondary basis in the band (5435-5450 kHz</a:t>
            </a:r>
            <a:r>
              <a:rPr lang="en-GB" altLang="da-DK" sz="1600" dirty="0" smtClean="0">
                <a:latin typeface="Times New Roman" panose="02020603050405020304" pitchFamily="18" charset="0"/>
                <a:cs typeface="Times New Roman" panose="02020603050405020304" pitchFamily="18" charset="0"/>
              </a:rPr>
              <a:t>)</a:t>
            </a:r>
            <a:endParaRPr lang="en-GB" sz="1600" dirty="0" smtClean="0">
              <a:latin typeface="Times New Roman" panose="02020603050405020304" pitchFamily="18" charset="0"/>
              <a:cs typeface="Times New Roman" panose="02020603050405020304" pitchFamily="18" charset="0"/>
            </a:endParaRPr>
          </a:p>
          <a:p>
            <a:pPr lvl="1">
              <a:lnSpc>
                <a:spcPct val="80000"/>
              </a:lnSpc>
              <a:buClr>
                <a:schemeClr val="accent3"/>
              </a:buClr>
              <a:buFont typeface="Courier New" pitchFamily="49" charset="0"/>
              <a:buChar char="o"/>
            </a:pPr>
            <a:r>
              <a:rPr lang="en-GB" altLang="da-DK" sz="1600" dirty="0" smtClean="0">
                <a:latin typeface="Times New Roman" panose="02020603050405020304" pitchFamily="18" charset="0"/>
                <a:cs typeface="Times New Roman" panose="02020603050405020304" pitchFamily="18" charset="0"/>
              </a:rPr>
              <a:t>ACP: </a:t>
            </a:r>
          </a:p>
          <a:p>
            <a:pPr marL="393700" lvl="1" indent="0">
              <a:lnSpc>
                <a:spcPct val="80000"/>
              </a:lnSpc>
              <a:buClr>
                <a:schemeClr val="accent3"/>
              </a:buClr>
              <a:buNone/>
            </a:pPr>
            <a:r>
              <a:rPr lang="en-GB" altLang="da-DK" sz="1600" dirty="0">
                <a:latin typeface="Times New Roman" panose="02020603050405020304" pitchFamily="18" charset="0"/>
                <a:cs typeface="Times New Roman" panose="02020603050405020304" pitchFamily="18" charset="0"/>
              </a:rPr>
              <a:t>	</a:t>
            </a:r>
            <a:r>
              <a:rPr lang="en-GB" altLang="da-DK" sz="1600" dirty="0" smtClean="0">
                <a:latin typeface="Times New Roman" panose="02020603050405020304" pitchFamily="18" charset="0"/>
                <a:cs typeface="Times New Roman" panose="02020603050405020304" pitchFamily="18" charset="0"/>
              </a:rPr>
              <a:t>MOD Article 5 to insert the allocation</a:t>
            </a:r>
          </a:p>
          <a:p>
            <a:pPr marL="393700" lvl="1" indent="0">
              <a:lnSpc>
                <a:spcPct val="80000"/>
              </a:lnSpc>
              <a:buClr>
                <a:schemeClr val="accent3"/>
              </a:buClr>
              <a:buNone/>
            </a:pPr>
            <a:r>
              <a:rPr lang="en-GB" altLang="da-DK" sz="1600" dirty="0" smtClean="0">
                <a:latin typeface="Times New Roman" panose="02020603050405020304" pitchFamily="18" charset="0"/>
                <a:cs typeface="Times New Roman" panose="02020603050405020304" pitchFamily="18" charset="0"/>
              </a:rPr>
              <a:t>	ADD new footnote to include some provisions such as </a:t>
            </a:r>
            <a:r>
              <a:rPr lang="en-GB" altLang="da-DK" sz="1600" dirty="0" err="1" smtClean="0">
                <a:latin typeface="Times New Roman" panose="02020603050405020304" pitchFamily="18" charset="0"/>
                <a:cs typeface="Times New Roman" panose="02020603050405020304" pitchFamily="18" charset="0"/>
              </a:rPr>
              <a:t>e.i.r.p</a:t>
            </a:r>
            <a:r>
              <a:rPr lang="en-GB" altLang="da-DK" sz="1600" dirty="0" smtClean="0">
                <a:latin typeface="Times New Roman" panose="02020603050405020304" pitchFamily="18" charset="0"/>
                <a:cs typeface="Times New Roman" panose="02020603050405020304" pitchFamily="18" charset="0"/>
              </a:rPr>
              <a:t> and operational 			restrictions. </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1.4</a:t>
            </a:r>
            <a:endParaRPr lang="en-US" sz="3200" dirty="0"/>
          </a:p>
        </p:txBody>
      </p:sp>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bg2">
              <a:lumMod val="90000"/>
              <a:alpha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40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Chapter 2</a:t>
            </a:r>
            <a:endParaRPr lang="en-US" sz="40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12902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22</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 primary allocation for the Earth exploration-satellite service (Earth-to-space) in the 7-8 GHz range, in accordance with Resolution 650 (WRC‑12)”</a:t>
            </a:r>
            <a:endParaRPr lang="en-US" altLang="ko-KR" sz="1800" b="1" dirty="0">
              <a:latin typeface="+mj-lt"/>
              <a:cs typeface="HY신명조"/>
            </a:endParaRPr>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 </a:t>
            </a:r>
            <a:r>
              <a:rPr lang="en-US" altLang="ko-KR" sz="2000" dirty="0">
                <a:latin typeface="Times New Roman" pitchFamily="18" charset="0"/>
                <a:cs typeface="Times New Roman" pitchFamily="18" charset="0"/>
              </a:rPr>
              <a:t>Support Global Primary </a:t>
            </a:r>
            <a:r>
              <a:rPr lang="en-US" sz="2000" dirty="0" smtClean="0">
                <a:latin typeface="Times New Roman" pitchFamily="18" charset="0"/>
                <a:cs typeface="Times New Roman" pitchFamily="18" charset="0"/>
              </a:rPr>
              <a:t>Allocation </a:t>
            </a:r>
            <a:r>
              <a:rPr lang="en-US" sz="2000" dirty="0">
                <a:latin typeface="Times New Roman" pitchFamily="18" charset="0"/>
                <a:cs typeface="Times New Roman" pitchFamily="18" charset="0"/>
              </a:rPr>
              <a:t>for </a:t>
            </a:r>
            <a:r>
              <a:rPr lang="en-GB" sz="2000" dirty="0">
                <a:latin typeface="Times New Roman" pitchFamily="18" charset="0"/>
                <a:cs typeface="Times New Roman" pitchFamily="18" charset="0"/>
              </a:rPr>
              <a:t>Earth exploration-satellite service (</a:t>
            </a:r>
            <a:r>
              <a:rPr lang="en-GB" sz="2000" dirty="0" smtClean="0">
                <a:latin typeface="Times New Roman" pitchFamily="18" charset="0"/>
                <a:cs typeface="Times New Roman" pitchFamily="18" charset="0"/>
              </a:rPr>
              <a:t>Earth-to-space in the band 7190-7250 and to include provisions with regard to this Allocation as per Method B of CPM report.</a:t>
            </a:r>
          </a:p>
          <a:p>
            <a:pPr marL="0" indent="0" eaLnBrk="1" hangingPunct="1">
              <a:buNone/>
            </a:pPr>
            <a:endParaRPr lang="en-US"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ACP: MOD RR Article 5</a:t>
            </a: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1.11</a:t>
            </a:r>
            <a:endParaRPr lang="en-US" sz="3200" dirty="0"/>
          </a:p>
        </p:txBody>
      </p:sp>
    </p:spTree>
    <p:extLst>
      <p:ext uri="{BB962C8B-B14F-4D97-AF65-F5344CB8AC3E}">
        <p14:creationId xmlns:p14="http://schemas.microsoft.com/office/powerpoint/2010/main" val="49376373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23</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964488"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 extension of the current worldwide allocation to the Earth exploration-satellite (active) service in the frequency band 9 300-9 900 MHz by up to 600 MHz within the frequency bands 8 700-9 300 MHz and/or 9 900-10 500 MHz, in accordance with Resolution 651 (WRC‑12</a:t>
            </a:r>
            <a:r>
              <a:rPr lang="en-GB" sz="1800" b="1" dirty="0" smtClean="0">
                <a:latin typeface="+mj-lt"/>
                <a:cs typeface="HY신명조"/>
              </a:rPr>
              <a:t>)”</a:t>
            </a:r>
          </a:p>
          <a:p>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ACP: </a:t>
            </a:r>
            <a:r>
              <a:rPr lang="en-US" sz="1600" u="sng" dirty="0" smtClean="0">
                <a:latin typeface="Times New Roman" pitchFamily="18" charset="0"/>
                <a:cs typeface="Times New Roman" pitchFamily="18" charset="0"/>
              </a:rPr>
              <a:t>NOC</a:t>
            </a:r>
            <a:endParaRPr lang="en-GB" sz="1600" u="sng" dirty="0">
              <a:latin typeface="Times New Roman" pitchFamily="18" charset="0"/>
              <a:cs typeface="Times New Roman" pitchFamily="18" charset="0"/>
            </a:endParaRPr>
          </a:p>
          <a:p>
            <a:pPr marL="393700" lvl="1" indent="0">
              <a:lnSpc>
                <a:spcPct val="80000"/>
              </a:lnSpc>
              <a:buClr>
                <a:schemeClr val="accent3"/>
              </a:buClr>
              <a:buNone/>
            </a:pPr>
            <a:endParaRPr lang="en-GB" sz="1600" dirty="0" smtClean="0">
              <a:latin typeface="Times New Roman" pitchFamily="18" charset="0"/>
              <a:cs typeface="Times New Roman" pitchFamily="18" charset="0"/>
            </a:endParaRPr>
          </a:p>
          <a:p>
            <a:pPr marL="393700" lvl="1" indent="0">
              <a:lnSpc>
                <a:spcPct val="80000"/>
              </a:lnSpc>
              <a:buClr>
                <a:schemeClr val="accent3"/>
              </a:buClr>
              <a:buNone/>
            </a:pP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1.12</a:t>
            </a:r>
            <a:endParaRPr lang="en-US" sz="3200" dirty="0"/>
          </a:p>
        </p:txBody>
      </p:sp>
    </p:spTree>
    <p:extLst>
      <p:ext uri="{BB962C8B-B14F-4D97-AF65-F5344CB8AC3E}">
        <p14:creationId xmlns:p14="http://schemas.microsoft.com/office/powerpoint/2010/main" val="67422018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24</a:t>
            </a:fld>
            <a:endParaRPr lang="en-US" sz="1200">
              <a:latin typeface="Verdana" pitchFamily="34" charset="0"/>
            </a:endParaRPr>
          </a:p>
        </p:txBody>
      </p:sp>
      <p:sp>
        <p:nvSpPr>
          <p:cNvPr id="27651" name="Rectangle 3"/>
          <p:cNvSpPr>
            <a:spLocks noGrp="1" noChangeArrowheads="1"/>
          </p:cNvSpPr>
          <p:nvPr>
            <p:ph type="body" idx="4294967295"/>
          </p:nvPr>
        </p:nvSpPr>
        <p:spPr>
          <a:xfrm>
            <a:off x="70048" y="1714500"/>
            <a:ext cx="85344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review No. 5.268 with a view to examining the possibility for increasing the 5 km distance limitation and allowing space research service (space-to-space) use for proximity operations by space vehicles communicating with an orbiting manned space vehicle, in accordance with Resolution 652 (WRC‑12</a:t>
            </a:r>
            <a:r>
              <a:rPr lang="en-GB" sz="1800" b="1" dirty="0" smtClean="0">
                <a:latin typeface="+mj-lt"/>
                <a:cs typeface="HY신명조"/>
              </a:rPr>
              <a:t>)”</a:t>
            </a:r>
          </a:p>
          <a:p>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eaLnBrk="1" hangingPunct="1">
              <a:buFont typeface="Courier New" pitchFamily="49" charset="0"/>
              <a:buChar char="o"/>
            </a:pPr>
            <a:r>
              <a:rPr lang="en-US" altLang="ko-KR" sz="1600" dirty="0" smtClean="0">
                <a:latin typeface="Times New Roman" pitchFamily="18" charset="0"/>
                <a:cs typeface="Times New Roman" pitchFamily="18" charset="0"/>
              </a:rPr>
              <a:t>Support the only CPM method to remove the 5 km distance limitation.</a:t>
            </a:r>
          </a:p>
          <a:p>
            <a:pPr lvl="1" eaLnBrk="1" hangingPunct="1">
              <a:buFont typeface="Courier New" pitchFamily="49" charset="0"/>
              <a:buChar char="o"/>
            </a:pPr>
            <a:r>
              <a:rPr lang="en-US" altLang="ko-KR" sz="1600" dirty="0" smtClean="0">
                <a:latin typeface="Times New Roman" pitchFamily="18" charset="0"/>
                <a:cs typeface="Times New Roman" pitchFamily="18" charset="0"/>
              </a:rPr>
              <a:t>ACP: MOD RR Article 5 </a:t>
            </a:r>
          </a:p>
          <a:p>
            <a:pPr marL="393700" lvl="1" indent="0">
              <a:lnSpc>
                <a:spcPct val="80000"/>
              </a:lnSpc>
              <a:buClr>
                <a:schemeClr val="accent3"/>
              </a:buClr>
              <a:buNone/>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1.13</a:t>
            </a:r>
            <a:endParaRPr lang="en-US" sz="3200" dirty="0"/>
          </a:p>
        </p:txBody>
      </p:sp>
    </p:spTree>
    <p:extLst>
      <p:ext uri="{BB962C8B-B14F-4D97-AF65-F5344CB8AC3E}">
        <p14:creationId xmlns:p14="http://schemas.microsoft.com/office/powerpoint/2010/main" val="542151705"/>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25</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676456"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the feasibility of achieving a continuous reference time-scale, whether by the modification of coordinated universal time (UTC) or some other method, and take appropriate action, in accordance with Resolution 653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p>
          <a:p>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ACP: </a:t>
            </a:r>
            <a:r>
              <a:rPr lang="en-US" sz="1600" u="sng" dirty="0" smtClean="0">
                <a:latin typeface="Times New Roman" pitchFamily="18" charset="0"/>
                <a:cs typeface="Times New Roman" pitchFamily="18" charset="0"/>
              </a:rPr>
              <a:t>NOC</a:t>
            </a:r>
            <a:endParaRPr lang="en-GB" sz="1600" u="sng" dirty="0">
              <a:latin typeface="Times New Roman" pitchFamily="18" charset="0"/>
              <a:cs typeface="Times New Roman" pitchFamily="18" charset="0"/>
            </a:endParaRP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No change in definition of UTC as specified in Recommendation ITU R TF.460-6, which will remain the only time-scale which is broadcast in order to avoid any confusion. </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1.14</a:t>
            </a:r>
            <a:endParaRPr lang="en-US" sz="3200" dirty="0"/>
          </a:p>
        </p:txBody>
      </p:sp>
    </p:spTree>
    <p:extLst>
      <p:ext uri="{BB962C8B-B14F-4D97-AF65-F5344CB8AC3E}">
        <p14:creationId xmlns:p14="http://schemas.microsoft.com/office/powerpoint/2010/main" val="2354480480"/>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26</a:t>
            </a:fld>
            <a:endParaRPr lang="en-US" sz="1200">
              <a:latin typeface="Verdana" pitchFamily="34" charset="0"/>
            </a:endParaRPr>
          </a:p>
        </p:txBody>
      </p:sp>
      <p:sp>
        <p:nvSpPr>
          <p:cNvPr id="5" name="Rectangle 3"/>
          <p:cNvSpPr txBox="1">
            <a:spLocks noChangeArrowheads="1"/>
          </p:cNvSpPr>
          <p:nvPr/>
        </p:nvSpPr>
        <p:spPr bwMode="auto">
          <a:xfrm>
            <a:off x="0" y="1714500"/>
            <a:ext cx="8676456" cy="41627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ko-KR" sz="1800" b="1" dirty="0">
                <a:cs typeface="HY신명조"/>
              </a:rPr>
              <a:t>“</a:t>
            </a:r>
            <a:r>
              <a:rPr lang="en-GB" sz="1800" b="1" dirty="0">
                <a:cs typeface="HY신명조"/>
              </a:rPr>
              <a:t>to consider and approve the Report of the Director of the Radiocommunication Bureau, in accordance with Article 7 of the Convention:</a:t>
            </a:r>
            <a:endParaRPr lang="en-US" sz="1800" b="1" dirty="0">
              <a:cs typeface="HY신명조"/>
            </a:endParaRPr>
          </a:p>
          <a:p>
            <a:pPr marL="0" indent="0">
              <a:buNone/>
            </a:pPr>
            <a:r>
              <a:rPr lang="en-GB" sz="1800" b="1" dirty="0" smtClean="0">
                <a:cs typeface="HY신명조"/>
              </a:rPr>
              <a:t>	</a:t>
            </a:r>
            <a:r>
              <a:rPr lang="en-GB" sz="1800" b="1" dirty="0" smtClean="0"/>
              <a:t>9.2</a:t>
            </a:r>
            <a:r>
              <a:rPr lang="en-GB" sz="1800" b="1" dirty="0"/>
              <a:t>	on any difficulties or inconsistencies encountered in the </a:t>
            </a:r>
            <a:r>
              <a:rPr lang="en-GB" sz="1800" b="1" dirty="0" smtClean="0"/>
              <a:t>	application </a:t>
            </a:r>
            <a:r>
              <a:rPr lang="en-GB" sz="1800" b="1" dirty="0"/>
              <a:t>of the Radio Regulations; </a:t>
            </a:r>
            <a:r>
              <a:rPr lang="en-GB" sz="1800" b="1" dirty="0" smtClean="0"/>
              <a:t>and</a:t>
            </a:r>
          </a:p>
          <a:p>
            <a:pPr marL="2000250" indent="-1085850">
              <a:buNone/>
            </a:pPr>
            <a:r>
              <a:rPr lang="en-GB" sz="1800" b="1" dirty="0" smtClean="0"/>
              <a:t>9.2.1 </a:t>
            </a:r>
            <a:r>
              <a:rPr lang="en-GB" sz="1800" b="1" dirty="0"/>
              <a:t>Issue of defining radio stations operating in the meteorological aids service</a:t>
            </a:r>
            <a:endParaRPr lang="en-US" sz="1800" b="1" dirty="0"/>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800" dirty="0" smtClean="0">
                <a:latin typeface="Times New Roman" pitchFamily="18" charset="0"/>
                <a:cs typeface="Times New Roman" pitchFamily="18" charset="0"/>
              </a:rPr>
              <a:t>Support adding definitions</a:t>
            </a:r>
          </a:p>
          <a:p>
            <a:pPr lvl="1">
              <a:lnSpc>
                <a:spcPct val="80000"/>
              </a:lnSpc>
              <a:buClr>
                <a:schemeClr val="accent3"/>
              </a:buClr>
              <a:buFont typeface="Courier New" pitchFamily="49" charset="0"/>
              <a:buChar char="o"/>
            </a:pPr>
            <a:r>
              <a:rPr lang="en-US" sz="1800" dirty="0" smtClean="0">
                <a:latin typeface="Times New Roman" pitchFamily="18" charset="0"/>
                <a:cs typeface="Times New Roman" pitchFamily="18" charset="0"/>
              </a:rPr>
              <a:t>ACP: ADD RR Article 1 </a:t>
            </a:r>
            <a:endParaRPr lang="en-US" sz="1800" dirty="0">
              <a:latin typeface="Times New Roman" pitchFamily="18" charset="0"/>
              <a:cs typeface="Times New Roman" pitchFamily="18" charset="0"/>
            </a:endParaRPr>
          </a:p>
        </p:txBody>
      </p:sp>
      <p:sp>
        <p:nvSpPr>
          <p:cNvPr id="6"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9.2</a:t>
            </a:r>
            <a:endParaRPr lang="en-US" sz="3200" dirty="0"/>
          </a:p>
        </p:txBody>
      </p:sp>
    </p:spTree>
    <p:extLst>
      <p:ext uri="{BB962C8B-B14F-4D97-AF65-F5344CB8AC3E}">
        <p14:creationId xmlns:p14="http://schemas.microsoft.com/office/powerpoint/2010/main" val="3561431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27</a:t>
            </a:fld>
            <a:endParaRPr lang="en-US" sz="1200">
              <a:latin typeface="Verdana" pitchFamily="34" charset="0"/>
            </a:endParaRPr>
          </a:p>
        </p:txBody>
      </p:sp>
      <p:sp>
        <p:nvSpPr>
          <p:cNvPr id="5" name="Rectangle 3"/>
          <p:cNvSpPr txBox="1">
            <a:spLocks noChangeArrowheads="1"/>
          </p:cNvSpPr>
          <p:nvPr/>
        </p:nvSpPr>
        <p:spPr bwMode="auto">
          <a:xfrm>
            <a:off x="0" y="1714500"/>
            <a:ext cx="8676456" cy="41627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ko-KR" sz="1800" b="1" dirty="0">
                <a:cs typeface="HY신명조"/>
              </a:rPr>
              <a:t>“</a:t>
            </a:r>
            <a:r>
              <a:rPr lang="en-GB" sz="1800" b="1" dirty="0">
                <a:cs typeface="HY신명조"/>
              </a:rPr>
              <a:t>to consider and approve the Report of the Director of the Radiocommunication Bureau, in accordance with Article 7 of the Convention:</a:t>
            </a:r>
            <a:endParaRPr lang="en-US" sz="1800" b="1" dirty="0">
              <a:cs typeface="HY신명조"/>
            </a:endParaRPr>
          </a:p>
          <a:p>
            <a:pPr marL="0" indent="0">
              <a:buNone/>
            </a:pPr>
            <a:r>
              <a:rPr lang="en-GB" sz="1800" b="1" dirty="0">
                <a:cs typeface="HY신명조"/>
              </a:rPr>
              <a:t>	</a:t>
            </a:r>
            <a:r>
              <a:rPr lang="en-GB" sz="1800" b="1" dirty="0"/>
              <a:t>9.2	on any difficulties or inconsistencies encountered in the </a:t>
            </a:r>
            <a:r>
              <a:rPr lang="en-GB" sz="1800" b="1" dirty="0" smtClean="0"/>
              <a:t>	application </a:t>
            </a:r>
            <a:r>
              <a:rPr lang="en-GB" sz="1800" b="1" dirty="0"/>
              <a:t>of the Radio Regulations; </a:t>
            </a:r>
            <a:r>
              <a:rPr lang="en-GB" sz="1800" b="1" dirty="0" smtClean="0"/>
              <a:t>and</a:t>
            </a:r>
          </a:p>
          <a:p>
            <a:pPr marL="1770063" indent="-855663">
              <a:buNone/>
            </a:pPr>
            <a:r>
              <a:rPr lang="en-GB" sz="1800" b="1" dirty="0" smtClean="0"/>
              <a:t>9.2.2	</a:t>
            </a:r>
            <a:r>
              <a:rPr lang="en-GB" sz="1800" dirty="0"/>
              <a:t> </a:t>
            </a:r>
            <a:r>
              <a:rPr lang="en-GB" sz="1800" b="1" dirty="0"/>
              <a:t>Clarification of the use of deep space allocations in regard to certain provisions of the Radio Regulations </a:t>
            </a:r>
            <a:r>
              <a:rPr lang="en-GB" sz="1800" b="1" dirty="0" smtClean="0"/>
              <a:t>	</a:t>
            </a:r>
            <a:endParaRPr lang="en-US" sz="1800" b="1" dirty="0"/>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800" dirty="0" smtClean="0">
                <a:latin typeface="Times New Roman" pitchFamily="18" charset="0"/>
                <a:cs typeface="Times New Roman" pitchFamily="18" charset="0"/>
              </a:rPr>
              <a:t>ACP: MOD RR Article 4 (Method A)</a:t>
            </a:r>
            <a:endParaRPr lang="en-US" sz="1800" dirty="0">
              <a:latin typeface="Times New Roman" pitchFamily="18" charset="0"/>
              <a:cs typeface="Times New Roman" pitchFamily="18" charset="0"/>
            </a:endParaRPr>
          </a:p>
        </p:txBody>
      </p:sp>
      <p:sp>
        <p:nvSpPr>
          <p:cNvPr id="6"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9.2</a:t>
            </a:r>
            <a:endParaRPr lang="en-US" sz="3200" dirty="0"/>
          </a:p>
        </p:txBody>
      </p:sp>
    </p:spTree>
    <p:extLst>
      <p:ext uri="{BB962C8B-B14F-4D97-AF65-F5344CB8AC3E}">
        <p14:creationId xmlns:p14="http://schemas.microsoft.com/office/powerpoint/2010/main" val="743965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bg2">
              <a:lumMod val="90000"/>
              <a:alpha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40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Chapter 3</a:t>
            </a:r>
            <a:endParaRPr lang="en-US" sz="40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692330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the use of frequency bands allocated to the fixed-satellite service not subject to Appendices 30, 30A and 30B for the control and non-payload communications of unmanned aircraft systems (UAS) in non-segregated airspaces, in accordance with Resolution 153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GB" altLang="da-DK" sz="1600" dirty="0" smtClean="0"/>
              <a:t>ACP: </a:t>
            </a:r>
            <a:r>
              <a:rPr lang="en-GB" altLang="da-DK" sz="1600" u="sng" dirty="0" smtClean="0"/>
              <a:t>NOC</a:t>
            </a:r>
            <a:endParaRPr lang="en-GB" altLang="da-DK" sz="1600" u="sng" dirty="0"/>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1.5</a:t>
            </a:r>
            <a:endParaRPr lang="en-US" sz="3200" dirty="0"/>
          </a:p>
        </p:txBody>
      </p:sp>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23000" b="-23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51520" y="1628800"/>
            <a:ext cx="8424936" cy="4525963"/>
          </a:xfrm>
        </p:spPr>
        <p:txBody>
          <a:bodyPr/>
          <a:lstStyle/>
          <a:p>
            <a:r>
              <a:rPr lang="en-US" sz="3200" dirty="0" smtClean="0">
                <a:solidFill>
                  <a:schemeClr val="accent3">
                    <a:lumMod val="50000"/>
                  </a:schemeClr>
                </a:solidFill>
                <a:latin typeface="+mj-lt"/>
              </a:rPr>
              <a:t>Content:</a:t>
            </a:r>
          </a:p>
          <a:p>
            <a:pPr marL="0" indent="0">
              <a:buNone/>
            </a:pPr>
            <a:endParaRPr lang="en-US" sz="2800" dirty="0" smtClean="0">
              <a:latin typeface="+mj-lt"/>
            </a:endParaRPr>
          </a:p>
          <a:p>
            <a:pPr lvl="1">
              <a:buClr>
                <a:schemeClr val="accent3"/>
              </a:buClr>
              <a:buFont typeface="Courier New" pitchFamily="49" charset="0"/>
              <a:buChar char="o"/>
            </a:pPr>
            <a:r>
              <a:rPr lang="en-US" dirty="0" smtClean="0">
                <a:latin typeface="+mj-lt"/>
              </a:rPr>
              <a:t>Structure of ASMG</a:t>
            </a:r>
          </a:p>
          <a:p>
            <a:pPr marL="393700" lvl="1" indent="0">
              <a:buClr>
                <a:schemeClr val="accent3"/>
              </a:buClr>
              <a:buNone/>
            </a:pPr>
            <a:endParaRPr lang="en-US" dirty="0" smtClean="0">
              <a:latin typeface="+mj-lt"/>
            </a:endParaRPr>
          </a:p>
          <a:p>
            <a:pPr lvl="1">
              <a:buClr>
                <a:schemeClr val="accent3"/>
              </a:buClr>
              <a:buFont typeface="Courier New" pitchFamily="49" charset="0"/>
              <a:buChar char="o"/>
            </a:pPr>
            <a:r>
              <a:rPr lang="en-US" dirty="0">
                <a:latin typeface="+mj-lt"/>
              </a:rPr>
              <a:t>ASMG Mechanism of </a:t>
            </a:r>
            <a:r>
              <a:rPr lang="en-US" dirty="0" smtClean="0">
                <a:latin typeface="+mj-lt"/>
              </a:rPr>
              <a:t>Work</a:t>
            </a:r>
          </a:p>
          <a:p>
            <a:pPr marL="393700" lvl="1" indent="0">
              <a:buClr>
                <a:schemeClr val="accent3"/>
              </a:buClr>
              <a:buNone/>
            </a:pPr>
            <a:endParaRPr lang="en-US" dirty="0">
              <a:latin typeface="+mj-lt"/>
            </a:endParaRPr>
          </a:p>
          <a:p>
            <a:pPr lvl="1">
              <a:buClr>
                <a:schemeClr val="accent3"/>
              </a:buClr>
              <a:buFont typeface="Courier New" pitchFamily="49" charset="0"/>
              <a:buChar char="o"/>
            </a:pPr>
            <a:r>
              <a:rPr lang="en-US" dirty="0">
                <a:latin typeface="+mj-lt"/>
              </a:rPr>
              <a:t>ASMG </a:t>
            </a:r>
            <a:r>
              <a:rPr lang="en-US" dirty="0" smtClean="0">
                <a:latin typeface="+mj-lt"/>
              </a:rPr>
              <a:t>Positions to </a:t>
            </a:r>
            <a:r>
              <a:rPr lang="en-US" dirty="0">
                <a:latin typeface="+mj-lt"/>
              </a:rPr>
              <a:t>WRC-15 Agenda Items and </a:t>
            </a:r>
            <a:r>
              <a:rPr lang="en-US" dirty="0" smtClean="0">
                <a:latin typeface="+mj-lt"/>
              </a:rPr>
              <a:t>ARAB Common Proposals (ACPs) </a:t>
            </a:r>
            <a:r>
              <a:rPr lang="en-US" dirty="0">
                <a:latin typeface="+mj-lt"/>
              </a:rPr>
              <a:t>to the </a:t>
            </a:r>
            <a:r>
              <a:rPr lang="en-US" dirty="0" smtClean="0">
                <a:latin typeface="+mj-lt"/>
              </a:rPr>
              <a:t>WRC-15</a:t>
            </a:r>
          </a:p>
          <a:p>
            <a:pPr marL="393700" lvl="1" indent="0">
              <a:buClr>
                <a:schemeClr val="accent3"/>
              </a:buClr>
              <a:buNone/>
            </a:pPr>
            <a:endParaRPr lang="en-US" dirty="0" smtClean="0">
              <a:latin typeface="+mj-lt"/>
            </a:endParaRPr>
          </a:p>
          <a:p>
            <a:pPr lvl="1">
              <a:buClr>
                <a:schemeClr val="accent3"/>
              </a:buClr>
              <a:buFont typeface="Courier New" pitchFamily="49" charset="0"/>
              <a:buChar char="o"/>
            </a:pPr>
            <a:r>
              <a:rPr lang="en-US" dirty="0" smtClean="0">
                <a:latin typeface="+mj-lt"/>
              </a:rPr>
              <a:t>RA-15 and Other Issues</a:t>
            </a:r>
            <a:endParaRPr lang="en-US" dirty="0">
              <a:latin typeface="+mj-lt"/>
            </a:endParaRPr>
          </a:p>
        </p:txBody>
      </p:sp>
    </p:spTree>
    <p:extLst>
      <p:ext uri="{BB962C8B-B14F-4D97-AF65-F5344CB8AC3E}">
        <p14:creationId xmlns:p14="http://schemas.microsoft.com/office/powerpoint/2010/main" val="2125275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30</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460432"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spectrum demands for on-board communication stations in the maritime mobile service in accordance with Resolution 358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altLang="ko-KR" sz="1800" b="1" dirty="0">
              <a:latin typeface="+mj-lt"/>
              <a:cs typeface="HY신명조"/>
            </a:endParaRPr>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eaLnBrk="1" hangingPunct="1">
              <a:buNone/>
            </a:pPr>
            <a:endParaRPr lang="en-US" altLang="ko-KR" sz="2000" dirty="0" smtClean="0">
              <a:solidFill>
                <a:schemeClr val="accent3">
                  <a:lumMod val="75000"/>
                </a:schemeClr>
              </a:solidFill>
              <a:latin typeface="+mj-lt"/>
              <a:ea typeface="Gulim" pitchFamily="34" charset="-127"/>
            </a:endParaRPr>
          </a:p>
          <a:p>
            <a:pPr lvl="1">
              <a:lnSpc>
                <a:spcPct val="80000"/>
              </a:lnSpc>
              <a:buClr>
                <a:schemeClr val="accent3"/>
              </a:buClr>
              <a:buFont typeface="Courier New" pitchFamily="49" charset="0"/>
              <a:buChar char="o"/>
            </a:pPr>
            <a:r>
              <a:rPr lang="en-GB" altLang="da-DK" sz="1600" dirty="0" smtClean="0">
                <a:latin typeface="Times New Roman" pitchFamily="18" charset="0"/>
                <a:cs typeface="Times New Roman" pitchFamily="18" charset="0"/>
              </a:rPr>
              <a:t>Support the only CPM Method.</a:t>
            </a:r>
          </a:p>
          <a:p>
            <a:pPr lvl="1">
              <a:lnSpc>
                <a:spcPct val="80000"/>
              </a:lnSpc>
              <a:buClr>
                <a:schemeClr val="accent3"/>
              </a:buClr>
              <a:buFont typeface="Courier New" pitchFamily="49" charset="0"/>
              <a:buChar char="o"/>
            </a:pPr>
            <a:r>
              <a:rPr lang="en-GB" altLang="da-DK" sz="1600" dirty="0" smtClean="0">
                <a:latin typeface="Times New Roman" pitchFamily="18" charset="0"/>
                <a:cs typeface="Times New Roman" pitchFamily="18" charset="0"/>
              </a:rPr>
              <a:t>ACP: MOD RR 5.287</a:t>
            </a:r>
            <a:endParaRPr lang="en-GB" sz="1600" dirty="0" smtClean="0">
              <a:latin typeface="Times New Roman" pitchFamily="18" charset="0"/>
              <a:cs typeface="Times New Roman" pitchFamily="18" charset="0"/>
            </a:endParaRPr>
          </a:p>
          <a:p>
            <a:pPr marL="393700" lvl="1" indent="0">
              <a:lnSpc>
                <a:spcPct val="80000"/>
              </a:lnSpc>
              <a:buClr>
                <a:schemeClr val="accent3"/>
              </a:buClr>
              <a:buNone/>
            </a:pPr>
            <a:endParaRPr lang="en-GB"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US" altLang="ko-KR" sz="1600" dirty="0" smtClean="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1.15</a:t>
            </a:r>
            <a:endParaRPr lang="en-US" sz="3200" dirty="0"/>
          </a:p>
        </p:txBody>
      </p:sp>
    </p:spTree>
    <p:extLst>
      <p:ext uri="{BB962C8B-B14F-4D97-AF65-F5344CB8AC3E}">
        <p14:creationId xmlns:p14="http://schemas.microsoft.com/office/powerpoint/2010/main" val="652893471"/>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31</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5344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regulatory provisions and spectrum allocations to enable possible new Automatic Identification System (AIS) technology applications and possible new applications to improve maritime radiocommunication in accordance with Resolution 360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eaLnBrk="1" hangingPunct="1">
              <a:buNone/>
            </a:pPr>
            <a:r>
              <a:rPr lang="en-GB" sz="2000" dirty="0"/>
              <a:t>I</a:t>
            </a:r>
            <a:r>
              <a:rPr lang="en-GB" sz="1800" dirty="0"/>
              <a:t>ssue A: Application-specific </a:t>
            </a:r>
            <a:r>
              <a:rPr lang="en-GB" sz="1800" dirty="0" smtClean="0"/>
              <a:t>messages</a:t>
            </a:r>
          </a:p>
          <a:p>
            <a:pPr lvl="1" eaLnBrk="1" hangingPunct="1">
              <a:buFont typeface="Arial" pitchFamily="34" charset="0"/>
              <a:buChar char="•"/>
            </a:pPr>
            <a:r>
              <a:rPr lang="en-GB" sz="1600" dirty="0" smtClean="0">
                <a:latin typeface="Times New Roman" panose="02020603050405020304" pitchFamily="18" charset="0"/>
                <a:cs typeface="Times New Roman" panose="02020603050405020304" pitchFamily="18" charset="0"/>
              </a:rPr>
              <a:t>ACP: MOD Appendix 18 as per method A1 in the CPM report</a:t>
            </a:r>
            <a:endParaRPr lang="en-US" sz="1600" dirty="0">
              <a:latin typeface="Times New Roman" panose="02020603050405020304" pitchFamily="18" charset="0"/>
              <a:cs typeface="Times New Roman" panose="02020603050405020304" pitchFamily="18" charset="0"/>
            </a:endParaRPr>
          </a:p>
          <a:p>
            <a:pPr marL="0" indent="0" eaLnBrk="1" hangingPunct="1">
              <a:buNone/>
            </a:pPr>
            <a:r>
              <a:rPr lang="en-GB" sz="1800" dirty="0" smtClean="0"/>
              <a:t>Issue </a:t>
            </a:r>
            <a:r>
              <a:rPr lang="en-GB" sz="1800" dirty="0"/>
              <a:t>B: New applications for the maritime radiocommunication – terrestrial </a:t>
            </a:r>
            <a:r>
              <a:rPr lang="en-GB" sz="1800" dirty="0" smtClean="0"/>
              <a:t>component</a:t>
            </a:r>
          </a:p>
          <a:p>
            <a:pPr lvl="1" eaLnBrk="1" hangingPunct="1">
              <a:buFont typeface="Arial" pitchFamily="34" charset="0"/>
              <a:buChar char="•"/>
            </a:pPr>
            <a:r>
              <a:rPr lang="en-GB" sz="1600" dirty="0" smtClean="0">
                <a:latin typeface="Times New Roman" panose="02020603050405020304" pitchFamily="18" charset="0"/>
                <a:cs typeface="Times New Roman" panose="02020603050405020304" pitchFamily="18" charset="0"/>
              </a:rPr>
              <a:t>ACP: </a:t>
            </a:r>
            <a:r>
              <a:rPr lang="en-GB" sz="1600" dirty="0">
                <a:latin typeface="Times New Roman" panose="02020603050405020304" pitchFamily="18" charset="0"/>
                <a:cs typeface="Times New Roman" panose="02020603050405020304" pitchFamily="18" charset="0"/>
              </a:rPr>
              <a:t>MOD Appendix 18 as per method </a:t>
            </a:r>
            <a:r>
              <a:rPr lang="en-GB" sz="1600" dirty="0" smtClean="0">
                <a:latin typeface="Times New Roman" panose="02020603050405020304" pitchFamily="18" charset="0"/>
                <a:cs typeface="Times New Roman" panose="02020603050405020304" pitchFamily="18" charset="0"/>
              </a:rPr>
              <a:t>B1 in the CPM report</a:t>
            </a:r>
            <a:endParaRPr lang="en-US" sz="1600" dirty="0">
              <a:latin typeface="Times New Roman" panose="02020603050405020304" pitchFamily="18" charset="0"/>
              <a:cs typeface="Times New Roman" panose="02020603050405020304" pitchFamily="18" charset="0"/>
            </a:endParaRPr>
          </a:p>
          <a:p>
            <a:pPr marL="0" indent="0" eaLnBrk="1" hangingPunct="1">
              <a:buNone/>
            </a:pPr>
            <a:r>
              <a:rPr lang="en-GB" sz="1800" dirty="0"/>
              <a:t>Issue C: New applications for the maritime radiocommunication – satellite </a:t>
            </a:r>
            <a:r>
              <a:rPr lang="en-GB" sz="1800" dirty="0" smtClean="0"/>
              <a:t>component</a:t>
            </a:r>
          </a:p>
          <a:p>
            <a:pPr lvl="1" eaLnBrk="1" hangingPunct="1">
              <a:buFont typeface="Arial" pitchFamily="34" charset="0"/>
              <a:buChar char="•"/>
            </a:pPr>
            <a:r>
              <a:rPr lang="en-GB" sz="1600" dirty="0" smtClean="0">
                <a:latin typeface="Times New Roman" panose="02020603050405020304" pitchFamily="18" charset="0"/>
                <a:cs typeface="Times New Roman" panose="02020603050405020304" pitchFamily="18" charset="0"/>
              </a:rPr>
              <a:t>ACP: MOD RR Article 5 as per C1-A in the CPM report</a:t>
            </a:r>
            <a:endParaRPr lang="en-US" sz="1600" dirty="0">
              <a:latin typeface="Times New Roman" panose="02020603050405020304" pitchFamily="18" charset="0"/>
              <a:cs typeface="Times New Roman" panose="02020603050405020304" pitchFamily="18" charset="0"/>
            </a:endParaRPr>
          </a:p>
          <a:p>
            <a:pPr marL="0" indent="0" eaLnBrk="1" hangingPunct="1">
              <a:buNone/>
            </a:pPr>
            <a:r>
              <a:rPr lang="en-GB" sz="1800" dirty="0" smtClean="0"/>
              <a:t>Issue </a:t>
            </a:r>
            <a:r>
              <a:rPr lang="en-GB" sz="1800" dirty="0"/>
              <a:t>D: VDES regional solution</a:t>
            </a:r>
            <a:endParaRPr lang="en-US" sz="1800" dirty="0"/>
          </a:p>
          <a:p>
            <a:pPr lvl="1" eaLnBrk="1" hangingPunct="1">
              <a:buFont typeface="Arial" pitchFamily="34" charset="0"/>
              <a:buChar char="•"/>
            </a:pPr>
            <a:r>
              <a:rPr lang="en-GB" sz="1600" dirty="0">
                <a:latin typeface="Times New Roman" panose="02020603050405020304" pitchFamily="18" charset="0"/>
                <a:cs typeface="Times New Roman" panose="02020603050405020304" pitchFamily="18" charset="0"/>
              </a:rPr>
              <a:t>ACP: MOD Appendix 18 as per method </a:t>
            </a:r>
            <a:r>
              <a:rPr lang="en-GB" sz="1600" dirty="0" smtClean="0">
                <a:latin typeface="Times New Roman" panose="02020603050405020304" pitchFamily="18" charset="0"/>
                <a:cs typeface="Times New Roman" panose="02020603050405020304" pitchFamily="18" charset="0"/>
              </a:rPr>
              <a:t>D </a:t>
            </a:r>
            <a:r>
              <a:rPr lang="en-GB" sz="1600" dirty="0">
                <a:latin typeface="Times New Roman" panose="02020603050405020304" pitchFamily="18" charset="0"/>
                <a:cs typeface="Times New Roman" panose="02020603050405020304" pitchFamily="18" charset="0"/>
              </a:rPr>
              <a:t>in the CPM report</a:t>
            </a:r>
            <a:endParaRPr lang="en-US" sz="16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1.16</a:t>
            </a:r>
            <a:endParaRPr lang="en-US" sz="3200" dirty="0"/>
          </a:p>
        </p:txBody>
      </p:sp>
    </p:spTree>
    <p:extLst>
      <p:ext uri="{BB962C8B-B14F-4D97-AF65-F5344CB8AC3E}">
        <p14:creationId xmlns:p14="http://schemas.microsoft.com/office/powerpoint/2010/main" val="1758682895"/>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32</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676456"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possible spectrum requirements and regulatory actions, including appropriate aeronautical allocations, to support wireless avionics intra-communications (WAIC), in accordance with Resolution 423 (WRC‑12)”</a:t>
            </a:r>
            <a:endParaRPr lang="en-US" altLang="ko-KR" sz="1800" b="1" dirty="0">
              <a:latin typeface="+mj-lt"/>
              <a:cs typeface="HY신명조"/>
            </a:endParaRPr>
          </a:p>
          <a:p>
            <a:pPr marL="0" indent="0" eaLnBrk="1" hangingPunct="1">
              <a:buNone/>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GB" altLang="en-US" sz="1600" dirty="0" smtClean="0">
                <a:latin typeface="Times New Roman" pitchFamily="18" charset="0"/>
                <a:cs typeface="Times New Roman" pitchFamily="18" charset="0"/>
              </a:rPr>
              <a:t>ASMG </a:t>
            </a:r>
            <a:r>
              <a:rPr lang="en-GB" altLang="en-US" sz="1600" dirty="0">
                <a:latin typeface="Times New Roman" pitchFamily="18" charset="0"/>
                <a:cs typeface="Times New Roman" pitchFamily="18" charset="0"/>
              </a:rPr>
              <a:t>supports </a:t>
            </a:r>
            <a:r>
              <a:rPr lang="en-GB" altLang="en-US" sz="1600" dirty="0" smtClean="0">
                <a:latin typeface="Times New Roman" pitchFamily="18" charset="0"/>
                <a:cs typeface="Times New Roman" pitchFamily="18" charset="0"/>
              </a:rPr>
              <a:t>the only method in CPM which specifies a </a:t>
            </a:r>
            <a:r>
              <a:rPr lang="en-GB" altLang="en-US" sz="1600" dirty="0">
                <a:latin typeface="Times New Roman" pitchFamily="18" charset="0"/>
                <a:cs typeface="Times New Roman" pitchFamily="18" charset="0"/>
              </a:rPr>
              <a:t>primary AM(R)S allocation in the 4200 - 4400 MHz band exclusively reserved for WAIC systems </a:t>
            </a:r>
            <a:r>
              <a:rPr lang="en-US" sz="1600" dirty="0">
                <a:latin typeface="Times New Roman" pitchFamily="18" charset="0"/>
                <a:cs typeface="Times New Roman" pitchFamily="18" charset="0"/>
              </a:rPr>
              <a:t>inside the aircraft through a footnote or footnotes with a resolution to include the requirements of protection systems operating in accordance with the existing allocation</a:t>
            </a:r>
            <a:r>
              <a:rPr lang="en-US" sz="1600" dirty="0" smtClean="0">
                <a:latin typeface="Times New Roman" pitchFamily="18" charset="0"/>
                <a:cs typeface="Times New Roman" pitchFamily="18" charset="0"/>
              </a:rPr>
              <a:t>.</a:t>
            </a:r>
          </a:p>
          <a:p>
            <a:pPr lvl="1">
              <a:lnSpc>
                <a:spcPct val="80000"/>
              </a:lnSpc>
              <a:buClr>
                <a:schemeClr val="accent3"/>
              </a:buClr>
              <a:buFont typeface="Courier New" pitchFamily="49" charset="0"/>
              <a:buChar char="o"/>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altLang="en-US" sz="1600" dirty="0">
                <a:latin typeface="Times New Roman" pitchFamily="18" charset="0"/>
                <a:cs typeface="Times New Roman" pitchFamily="18" charset="0"/>
              </a:rPr>
              <a:t>ACP</a:t>
            </a:r>
            <a:r>
              <a:rPr lang="en-GB" altLang="en-US" sz="1600" dirty="0" smtClean="0">
                <a:latin typeface="Times New Roman" pitchFamily="18" charset="0"/>
                <a:cs typeface="Times New Roman" pitchFamily="18" charset="0"/>
              </a:rPr>
              <a:t>: MOD RR Article 5 for the additional allocation, </a:t>
            </a:r>
          </a:p>
          <a:p>
            <a:pPr marL="1144588" lvl="1" indent="-119063">
              <a:lnSpc>
                <a:spcPct val="80000"/>
              </a:lnSpc>
              <a:buClr>
                <a:schemeClr val="accent3"/>
              </a:buClr>
              <a:buNone/>
            </a:pPr>
            <a:r>
              <a:rPr lang="en-GB" altLang="en-US" sz="1600" dirty="0">
                <a:latin typeface="Times New Roman" pitchFamily="18" charset="0"/>
                <a:cs typeface="Times New Roman" pitchFamily="18" charset="0"/>
              </a:rPr>
              <a:t>	</a:t>
            </a:r>
            <a:r>
              <a:rPr lang="en-GB" altLang="en-US" sz="1600" dirty="0" smtClean="0">
                <a:latin typeface="Times New Roman" pitchFamily="18" charset="0"/>
                <a:cs typeface="Times New Roman" pitchFamily="18" charset="0"/>
              </a:rPr>
              <a:t>MOD 5.438, </a:t>
            </a:r>
          </a:p>
          <a:p>
            <a:pPr marL="1144588" lvl="1" indent="-119063">
              <a:lnSpc>
                <a:spcPct val="80000"/>
              </a:lnSpc>
              <a:buClr>
                <a:schemeClr val="accent3"/>
              </a:buClr>
              <a:buNone/>
            </a:pPr>
            <a:r>
              <a:rPr lang="en-GB" altLang="en-US" sz="1600" dirty="0">
                <a:latin typeface="Times New Roman" pitchFamily="18" charset="0"/>
                <a:cs typeface="Times New Roman" pitchFamily="18" charset="0"/>
              </a:rPr>
              <a:t>	</a:t>
            </a:r>
            <a:r>
              <a:rPr lang="en-GB" altLang="en-US" sz="1600" dirty="0" smtClean="0">
                <a:latin typeface="Times New Roman" pitchFamily="18" charset="0"/>
                <a:cs typeface="Times New Roman" pitchFamily="18" charset="0"/>
              </a:rPr>
              <a:t>ADD 5.117A, </a:t>
            </a:r>
          </a:p>
          <a:p>
            <a:pPr marL="1144588" lvl="1" indent="-119063">
              <a:lnSpc>
                <a:spcPct val="80000"/>
              </a:lnSpc>
              <a:buClr>
                <a:schemeClr val="accent3"/>
              </a:buClr>
              <a:buNone/>
            </a:pPr>
            <a:r>
              <a:rPr lang="en-GB" altLang="en-US" sz="1600" dirty="0">
                <a:latin typeface="Times New Roman" pitchFamily="18" charset="0"/>
                <a:cs typeface="Times New Roman" pitchFamily="18" charset="0"/>
              </a:rPr>
              <a:t>	</a:t>
            </a:r>
            <a:r>
              <a:rPr lang="en-GB" altLang="en-US" sz="1600" dirty="0" smtClean="0">
                <a:latin typeface="Times New Roman" pitchFamily="18" charset="0"/>
                <a:cs typeface="Times New Roman" pitchFamily="18" charset="0"/>
              </a:rPr>
              <a:t>ADD 5.117 B, </a:t>
            </a:r>
          </a:p>
          <a:p>
            <a:pPr marL="1144588" lvl="1" indent="-119063">
              <a:lnSpc>
                <a:spcPct val="80000"/>
              </a:lnSpc>
              <a:buClr>
                <a:schemeClr val="accent3"/>
              </a:buClr>
              <a:buNone/>
            </a:pPr>
            <a:r>
              <a:rPr lang="en-GB" altLang="en-US" sz="1600" dirty="0">
                <a:latin typeface="Times New Roman" pitchFamily="18" charset="0"/>
                <a:cs typeface="Times New Roman" pitchFamily="18" charset="0"/>
              </a:rPr>
              <a:t>	</a:t>
            </a:r>
            <a:r>
              <a:rPr lang="en-GB" altLang="en-US" sz="1600" dirty="0" smtClean="0">
                <a:latin typeface="Times New Roman" pitchFamily="18" charset="0"/>
                <a:cs typeface="Times New Roman" pitchFamily="18" charset="0"/>
              </a:rPr>
              <a:t>SUP Res 423 (WRC-12)</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1.17</a:t>
            </a:r>
            <a:endParaRPr lang="en-US" sz="3200" dirty="0"/>
          </a:p>
        </p:txBody>
      </p:sp>
    </p:spTree>
    <p:extLst>
      <p:ext uri="{BB962C8B-B14F-4D97-AF65-F5344CB8AC3E}">
        <p14:creationId xmlns:p14="http://schemas.microsoft.com/office/powerpoint/2010/main" val="3860298322"/>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33</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 primary allocation to the radiolocation service for automotive applications in the 77.5-78.0 GHz frequency band in accordance with Resolution 654 (WRC‑12)”</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GB" altLang="en-US"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altLang="en-US" sz="1600" dirty="0" smtClean="0">
                <a:latin typeface="Times New Roman" pitchFamily="18" charset="0"/>
                <a:cs typeface="Times New Roman" pitchFamily="18" charset="0"/>
              </a:rPr>
              <a:t>ASMG </a:t>
            </a:r>
            <a:r>
              <a:rPr lang="en-GB" altLang="en-US" sz="1600" dirty="0">
                <a:latin typeface="Times New Roman" pitchFamily="18" charset="0"/>
                <a:cs typeface="Times New Roman" pitchFamily="18" charset="0"/>
              </a:rPr>
              <a:t>supports </a:t>
            </a:r>
            <a:r>
              <a:rPr lang="en-GB" sz="1600" dirty="0">
                <a:latin typeface="Times New Roman" pitchFamily="18" charset="0"/>
                <a:cs typeface="Times New Roman" pitchFamily="18" charset="0"/>
              </a:rPr>
              <a:t>a primary allocation to the RLS on a worldwide basis, limited to automotive </a:t>
            </a:r>
            <a:r>
              <a:rPr lang="en-GB" sz="1600" dirty="0" smtClean="0">
                <a:latin typeface="Times New Roman" pitchFamily="18" charset="0"/>
                <a:cs typeface="Times New Roman" pitchFamily="18" charset="0"/>
              </a:rPr>
              <a:t>applications only, </a:t>
            </a:r>
            <a:r>
              <a:rPr lang="en-GB" sz="1600" dirty="0">
                <a:latin typeface="Times New Roman" pitchFamily="18" charset="0"/>
                <a:cs typeface="Times New Roman" pitchFamily="18" charset="0"/>
              </a:rPr>
              <a:t>between 77.5 GHz and 78 </a:t>
            </a:r>
            <a:r>
              <a:rPr lang="en-GB" sz="1600" dirty="0" smtClean="0">
                <a:latin typeface="Times New Roman" pitchFamily="18" charset="0"/>
                <a:cs typeface="Times New Roman" pitchFamily="18" charset="0"/>
              </a:rPr>
              <a:t>GHz as per CPM Method A option 2.</a:t>
            </a:r>
          </a:p>
          <a:p>
            <a:pPr lvl="1">
              <a:lnSpc>
                <a:spcPct val="80000"/>
              </a:lnSpc>
              <a:buClr>
                <a:schemeClr val="accent3"/>
              </a:buClr>
              <a:buFont typeface="Courier New" pitchFamily="49" charset="0"/>
              <a:buChar char="o"/>
            </a:pPr>
            <a:endParaRPr lang="en-GB"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altLang="en-US" sz="1600" dirty="0">
                <a:latin typeface="Times New Roman" pitchFamily="18" charset="0"/>
                <a:cs typeface="Times New Roman" pitchFamily="18" charset="0"/>
              </a:rPr>
              <a:t>ACP: MOD RR Article 5 for the additional </a:t>
            </a:r>
            <a:r>
              <a:rPr lang="en-GB" altLang="en-US" sz="1600" dirty="0" smtClean="0">
                <a:latin typeface="Times New Roman" pitchFamily="18" charset="0"/>
                <a:cs typeface="Times New Roman" pitchFamily="18" charset="0"/>
              </a:rPr>
              <a:t>primary allocation, </a:t>
            </a:r>
          </a:p>
          <a:p>
            <a:pPr marL="1144588" lvl="1" indent="0">
              <a:lnSpc>
                <a:spcPct val="80000"/>
              </a:lnSpc>
              <a:buClr>
                <a:schemeClr val="accent3"/>
              </a:buClr>
              <a:buNone/>
            </a:pPr>
            <a:r>
              <a:rPr lang="en-GB" altLang="en-US" sz="1600" dirty="0" smtClean="0">
                <a:latin typeface="Times New Roman" pitchFamily="18" charset="0"/>
                <a:cs typeface="Times New Roman" pitchFamily="18" charset="0"/>
              </a:rPr>
              <a:t>ADD 5.118 A</a:t>
            </a:r>
          </a:p>
          <a:p>
            <a:pPr marL="1144588" lvl="1" indent="0">
              <a:lnSpc>
                <a:spcPct val="80000"/>
              </a:lnSpc>
              <a:buClr>
                <a:schemeClr val="accent3"/>
              </a:buClr>
              <a:buNone/>
            </a:pPr>
            <a:r>
              <a:rPr lang="en-GB" altLang="en-US" sz="1600" dirty="0" smtClean="0">
                <a:latin typeface="Times New Roman" pitchFamily="18" charset="0"/>
                <a:cs typeface="Times New Roman" pitchFamily="18" charset="0"/>
              </a:rPr>
              <a:t>SUP Res 654 (WRC-12)</a:t>
            </a:r>
            <a:endParaRPr lang="en-GB" alt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1.18</a:t>
            </a:r>
            <a:endParaRPr lang="en-US" sz="3200" dirty="0"/>
          </a:p>
        </p:txBody>
      </p:sp>
    </p:spTree>
    <p:extLst>
      <p:ext uri="{BB962C8B-B14F-4D97-AF65-F5344CB8AC3E}">
        <p14:creationId xmlns:p14="http://schemas.microsoft.com/office/powerpoint/2010/main" val="600809218"/>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bg2">
              <a:lumMod val="90000"/>
              <a:alpha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40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Chapter 4</a:t>
            </a:r>
            <a:endParaRPr lang="en-US" sz="40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83393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35</a:t>
            </a:fld>
            <a:endParaRPr lang="en-US" sz="1200">
              <a:latin typeface="Verdana" pitchFamily="34" charset="0"/>
            </a:endParaRPr>
          </a:p>
        </p:txBody>
      </p:sp>
      <p:sp>
        <p:nvSpPr>
          <p:cNvPr id="27651" name="Rectangle 3"/>
          <p:cNvSpPr>
            <a:spLocks noGrp="1" noChangeArrowheads="1"/>
          </p:cNvSpPr>
          <p:nvPr>
            <p:ph type="body" idx="4294967295"/>
          </p:nvPr>
        </p:nvSpPr>
        <p:spPr>
          <a:xfrm>
            <a:off x="141412" y="1535753"/>
            <a:ext cx="8784976" cy="5013176"/>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possible additional primary allocations:</a:t>
            </a:r>
            <a:endParaRPr lang="en-US" sz="1800" b="1" dirty="0">
              <a:latin typeface="+mj-lt"/>
              <a:cs typeface="HY신명조"/>
            </a:endParaRPr>
          </a:p>
          <a:p>
            <a:pPr marL="0" indent="0">
              <a:buNone/>
            </a:pPr>
            <a:r>
              <a:rPr lang="en-GB" sz="1800" b="1" dirty="0" smtClean="0">
                <a:latin typeface="+mj-lt"/>
                <a:cs typeface="HY신명조"/>
              </a:rPr>
              <a:t>	1.6.1</a:t>
            </a:r>
            <a:r>
              <a:rPr lang="en-GB" sz="1800" b="1" dirty="0">
                <a:latin typeface="+mj-lt"/>
                <a:cs typeface="HY신명조"/>
              </a:rPr>
              <a:t>	to the fixed-satellite service (Earth-to-space and space-to-Earth) </a:t>
            </a:r>
            <a:r>
              <a:rPr lang="en-GB" sz="1800" b="1" dirty="0" smtClean="0">
                <a:latin typeface="+mj-lt"/>
                <a:cs typeface="HY신명조"/>
              </a:rPr>
              <a:t>		of </a:t>
            </a:r>
            <a:r>
              <a:rPr lang="en-GB" sz="1800" b="1" dirty="0">
                <a:latin typeface="+mj-lt"/>
                <a:cs typeface="HY신명조"/>
              </a:rPr>
              <a:t>250 MHz in the range between 10 GHz and 17 GHz in Region 1;</a:t>
            </a:r>
            <a:endParaRPr lang="en-US" sz="1800" b="1" dirty="0">
              <a:latin typeface="+mj-lt"/>
              <a:cs typeface="HY신명조"/>
            </a:endParaRPr>
          </a:p>
          <a:p>
            <a:pPr marL="0" indent="0">
              <a:buNone/>
            </a:pPr>
            <a:r>
              <a:rPr lang="en-GB" sz="1800" b="1" dirty="0" smtClean="0">
                <a:latin typeface="+mj-lt"/>
                <a:cs typeface="HY신명조"/>
              </a:rPr>
              <a:t>	1.6.2</a:t>
            </a:r>
            <a:r>
              <a:rPr lang="en-GB" sz="1800" b="1" dirty="0">
                <a:latin typeface="+mj-lt"/>
                <a:cs typeface="HY신명조"/>
              </a:rPr>
              <a:t>	to the fixed-satellite service (Earth-to-space) of 250 MHz in </a:t>
            </a:r>
            <a:r>
              <a:rPr lang="en-GB" sz="1800" b="1" dirty="0" smtClean="0">
                <a:latin typeface="+mj-lt"/>
                <a:cs typeface="HY신명조"/>
              </a:rPr>
              <a:t>		Region</a:t>
            </a:r>
            <a:r>
              <a:rPr lang="en-GB" sz="1800" b="1" dirty="0">
                <a:latin typeface="+mj-lt"/>
                <a:cs typeface="HY신명조"/>
              </a:rPr>
              <a:t> 2 and 300 MHz in Region 3 within the range 13-17 GHz</a:t>
            </a:r>
            <a:r>
              <a:rPr lang="en-GB" sz="1800" b="1" dirty="0" smtClean="0">
                <a:latin typeface="+mj-lt"/>
                <a:cs typeface="HY신명조"/>
              </a:rPr>
              <a:t>;</a:t>
            </a:r>
          </a:p>
          <a:p>
            <a:pPr marL="288925" indent="0">
              <a:buNone/>
            </a:pPr>
            <a:r>
              <a:rPr lang="en-GB" sz="1800" b="1" dirty="0">
                <a:latin typeface="+mj-lt"/>
                <a:cs typeface="HY신명조"/>
              </a:rPr>
              <a:t>and review the regulatory provisions on the current allocations to the fixed-satellite service within each range, taking into account the results of ITU‑R studies, in accordance with Resolutions 151 </a:t>
            </a:r>
            <a:r>
              <a:rPr lang="en-GB" sz="1800" b="1" dirty="0" smtClean="0">
                <a:latin typeface="+mj-lt"/>
                <a:cs typeface="HY신명조"/>
              </a:rPr>
              <a:t>(</a:t>
            </a:r>
            <a:r>
              <a:rPr lang="en-GB" sz="1800" b="1" dirty="0">
                <a:latin typeface="+mj-lt"/>
                <a:cs typeface="HY신명조"/>
              </a:rPr>
              <a:t>WRC‑12) and 152 </a:t>
            </a:r>
            <a:r>
              <a:rPr lang="en-GB" sz="1800" b="1" dirty="0" smtClean="0">
                <a:latin typeface="+mj-lt"/>
                <a:cs typeface="HY신명조"/>
              </a:rPr>
              <a:t>(</a:t>
            </a:r>
            <a:r>
              <a:rPr lang="en-GB" sz="1800" b="1" dirty="0">
                <a:latin typeface="+mj-lt"/>
                <a:cs typeface="HY신명조"/>
              </a:rPr>
              <a:t>WRC‑12), </a:t>
            </a:r>
            <a:r>
              <a:rPr lang="en-GB" sz="1800" b="1" dirty="0" smtClean="0">
                <a:latin typeface="+mj-lt"/>
                <a:cs typeface="HY신명조"/>
              </a:rPr>
              <a:t>respectively”</a:t>
            </a:r>
            <a:endParaRPr lang="en-US" sz="1800" b="1" dirty="0">
              <a:latin typeface="+mj-lt"/>
              <a:cs typeface="HY신명조"/>
            </a:endParaRPr>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eaLnBrk="1" hangingPunct="1">
              <a:buFont typeface="Courier New" pitchFamily="49" charset="0"/>
              <a:buChar char="o"/>
            </a:pPr>
            <a:r>
              <a:rPr lang="en-GB" sz="2000" b="1" u="sng" dirty="0" smtClean="0">
                <a:latin typeface="Times New Roman" panose="02020603050405020304" pitchFamily="18" charset="0"/>
                <a:cs typeface="Times New Roman" panose="02020603050405020304" pitchFamily="18" charset="0"/>
              </a:rPr>
              <a:t>1.6.1</a:t>
            </a:r>
            <a:r>
              <a:rPr lang="en-GB" sz="18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Support an </a:t>
            </a:r>
            <a:r>
              <a:rPr lang="en-US" sz="1600" dirty="0">
                <a:latin typeface="Times New Roman" panose="02020603050405020304" pitchFamily="18" charset="0"/>
                <a:cs typeface="Times New Roman" panose="02020603050405020304" pitchFamily="18" charset="0"/>
              </a:rPr>
              <a:t>allocation of 250 MHz to the FSS </a:t>
            </a:r>
            <a:r>
              <a:rPr lang="en-US" sz="1600" smtClean="0">
                <a:latin typeface="Times New Roman" panose="02020603050405020304" pitchFamily="18" charset="0"/>
                <a:cs typeface="Times New Roman" panose="02020603050405020304" pitchFamily="18" charset="0"/>
              </a:rPr>
              <a:t>(Space-to-Earth) </a:t>
            </a:r>
            <a:r>
              <a:rPr lang="en-US" sz="1600" dirty="0">
                <a:latin typeface="Times New Roman" panose="02020603050405020304" pitchFamily="18" charset="0"/>
                <a:cs typeface="Times New Roman" panose="02020603050405020304" pitchFamily="18" charset="0"/>
              </a:rPr>
              <a:t>in the band 13.4-13.75 GHz in Region </a:t>
            </a:r>
            <a:r>
              <a:rPr lang="en-US" sz="1600" dirty="0" smtClean="0">
                <a:latin typeface="Times New Roman" panose="02020603050405020304" pitchFamily="18" charset="0"/>
                <a:cs typeface="Times New Roman" panose="02020603050405020304" pitchFamily="18" charset="0"/>
              </a:rPr>
              <a:t>1 (Method EE2)</a:t>
            </a:r>
          </a:p>
          <a:p>
            <a:pPr eaLnBrk="1" hangingPunct="1">
              <a:buFont typeface="Courier New" pitchFamily="49" charset="0"/>
              <a:buChar char="o"/>
            </a:pPr>
            <a:r>
              <a:rPr lang="en-GB" sz="2000" b="1" u="sng" dirty="0" smtClean="0">
                <a:latin typeface="Times New Roman" panose="02020603050405020304" pitchFamily="18" charset="0"/>
                <a:cs typeface="Times New Roman" panose="02020603050405020304" pitchFamily="18" charset="0"/>
              </a:rPr>
              <a:t>1.6.2 :</a:t>
            </a:r>
            <a:r>
              <a:rPr lang="en-US" sz="1600" dirty="0" smtClean="0">
                <a:latin typeface="Times New Roman" panose="02020603050405020304" pitchFamily="18" charset="0"/>
                <a:cs typeface="Times New Roman" panose="02020603050405020304" pitchFamily="18" charset="0"/>
              </a:rPr>
              <a:t> Ensure that the proposed allocations do not cause undue constrains to services allocated in these bands in Region 1</a:t>
            </a:r>
          </a:p>
          <a:p>
            <a:pPr eaLnBrk="1" hangingPunct="1">
              <a:buNone/>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1.6</a:t>
            </a:r>
            <a:endParaRPr lang="en-US" sz="3200" dirty="0"/>
          </a:p>
        </p:txBody>
      </p:sp>
    </p:spTree>
    <p:extLst>
      <p:ext uri="{BB962C8B-B14F-4D97-AF65-F5344CB8AC3E}">
        <p14:creationId xmlns:p14="http://schemas.microsoft.com/office/powerpoint/2010/main" val="3383076841"/>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36</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review the use of the band 5 091-5 150 MHz by the fixed-satellite service (Earth-to-space) (limited to feeder links of the non-geostationary mobile-satellite systems in the mobile-satellite service) in accordance with Resolution 114 (Rev.WRC‑12)”</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800" dirty="0" smtClean="0">
                <a:latin typeface="Times New Roman" panose="02020603050405020304" pitchFamily="18" charset="0"/>
                <a:cs typeface="Times New Roman" panose="02020603050405020304" pitchFamily="18" charset="0"/>
              </a:rPr>
              <a:t>Supports </a:t>
            </a:r>
            <a:r>
              <a:rPr lang="en-US" sz="1800" dirty="0">
                <a:latin typeface="Times New Roman" panose="02020603050405020304" pitchFamily="18" charset="0"/>
                <a:cs typeface="Times New Roman" panose="02020603050405020304" pitchFamily="18" charset="0"/>
              </a:rPr>
              <a:t>the removal of the time limitation in RR 5.444A to the primary allocation to the fixed-satellite service (Earth-to-space) in the band 5 091-5 150 MHz, limited to feeder links of non-geostationary satellite systems in the mobile-satellite service, based on the information received from ICAO that no new systems are planned in the band. </a:t>
            </a:r>
            <a:endParaRPr lang="en-US" sz="1800" dirty="0" smtClean="0">
              <a:latin typeface="Times New Roman" panose="02020603050405020304" pitchFamily="18" charset="0"/>
              <a:cs typeface="Times New Roman" panose="02020603050405020304" pitchFamily="18" charset="0"/>
            </a:endParaRPr>
          </a:p>
          <a:p>
            <a:pPr lvl="1">
              <a:lnSpc>
                <a:spcPct val="80000"/>
              </a:lnSpc>
              <a:buClr>
                <a:schemeClr val="accent3"/>
              </a:buClr>
              <a:buFont typeface="Courier New" pitchFamily="49" charset="0"/>
              <a:buChar char="o"/>
            </a:pPr>
            <a:endParaRPr lang="en-US" sz="1800" dirty="0">
              <a:latin typeface="Times New Roman" panose="02020603050405020304" pitchFamily="18" charset="0"/>
              <a:cs typeface="Times New Roman" panose="02020603050405020304" pitchFamily="18" charset="0"/>
            </a:endParaRPr>
          </a:p>
          <a:p>
            <a:pPr lvl="1">
              <a:lnSpc>
                <a:spcPct val="80000"/>
              </a:lnSpc>
              <a:buClr>
                <a:schemeClr val="accent3"/>
              </a:buClr>
              <a:buFont typeface="Courier New" pitchFamily="49" charset="0"/>
              <a:buChar char="o"/>
            </a:pPr>
            <a:r>
              <a:rPr lang="en-US" sz="1800" dirty="0">
                <a:latin typeface="Times New Roman" panose="02020603050405020304" pitchFamily="18" charset="0"/>
                <a:cs typeface="Times New Roman" panose="02020603050405020304" pitchFamily="18" charset="0"/>
              </a:rPr>
              <a:t>Resolution 114 (Rev.WRC-12) after amendment shall continue to apply to this allocation in order to protect aeronautical services and encourage long-term sharing environment in the band. </a:t>
            </a:r>
            <a:endParaRPr lang="en-US" sz="1800" dirty="0" smtClean="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1.7</a:t>
            </a:r>
            <a:endParaRPr lang="en-US" sz="3200" dirty="0"/>
          </a:p>
        </p:txBody>
      </p:sp>
    </p:spTree>
    <p:extLst>
      <p:ext uri="{BB962C8B-B14F-4D97-AF65-F5344CB8AC3E}">
        <p14:creationId xmlns:p14="http://schemas.microsoft.com/office/powerpoint/2010/main" val="1443023494"/>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37</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534400" cy="4162772"/>
          </a:xfrm>
        </p:spPr>
        <p:txBody>
          <a:bodyPr/>
          <a:lstStyle/>
          <a:p>
            <a:r>
              <a:rPr lang="en-US" altLang="ko-KR" sz="1800" b="1" dirty="0">
                <a:latin typeface="+mj-lt"/>
                <a:cs typeface="HY신명조"/>
              </a:rPr>
              <a:t>“</a:t>
            </a:r>
            <a:r>
              <a:rPr lang="en-GB" sz="1800" b="1" dirty="0">
                <a:latin typeface="+mj-lt"/>
                <a:cs typeface="HY신명조"/>
              </a:rPr>
              <a:t>review the provisions relating to earth stations located on board vessels (ESVs), based on studies conducted in accordance with Resolution 909 (WRC‑12)”</a:t>
            </a:r>
            <a:endParaRPr lang="en-US" altLang="ko-KR" sz="1800" b="1" dirty="0">
              <a:latin typeface="+mj-lt"/>
              <a:cs typeface="HY신명조"/>
            </a:endParaRPr>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Support NOC to the protection distances in Resolution 902 in order to protect terrestrial </a:t>
            </a:r>
            <a:r>
              <a:rPr lang="en-US" sz="1600" dirty="0" smtClean="0">
                <a:latin typeface="Times New Roman" pitchFamily="18" charset="0"/>
                <a:cs typeface="Times New Roman" pitchFamily="18" charset="0"/>
              </a:rPr>
              <a:t>services.</a:t>
            </a: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Does not support the use of PFD limits criteria to identify protection </a:t>
            </a:r>
            <a:r>
              <a:rPr lang="en-US" sz="1600" dirty="0" smtClean="0">
                <a:latin typeface="Times New Roman" pitchFamily="18" charset="0"/>
                <a:cs typeface="Times New Roman" pitchFamily="18" charset="0"/>
              </a:rPr>
              <a:t>distances.</a:t>
            </a:r>
          </a:p>
          <a:p>
            <a:pPr lvl="1">
              <a:lnSpc>
                <a:spcPct val="80000"/>
              </a:lnSpc>
              <a:buClr>
                <a:schemeClr val="accent3"/>
              </a:buClr>
              <a:buFont typeface="Courier New" pitchFamily="49" charset="0"/>
              <a:buChar char="o"/>
            </a:pPr>
            <a:endParaRPr lang="en-US"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ACP: </a:t>
            </a:r>
            <a:r>
              <a:rPr lang="en-US" sz="1600" u="sng" dirty="0" smtClean="0">
                <a:latin typeface="Times New Roman" pitchFamily="18" charset="0"/>
                <a:cs typeface="Times New Roman" pitchFamily="18" charset="0"/>
              </a:rPr>
              <a:t>NOC</a:t>
            </a:r>
            <a:endParaRPr lang="en-US" sz="1600" dirty="0" smtClean="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1.8</a:t>
            </a:r>
            <a:endParaRPr lang="en-US" sz="3200" dirty="0"/>
          </a:p>
        </p:txBody>
      </p:sp>
    </p:spTree>
    <p:extLst>
      <p:ext uri="{BB962C8B-B14F-4D97-AF65-F5344CB8AC3E}">
        <p14:creationId xmlns:p14="http://schemas.microsoft.com/office/powerpoint/2010/main" val="250275994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38</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t>
            </a:r>
            <a:r>
              <a:rPr lang="en-GB" sz="1800" b="1" dirty="0" smtClean="0">
                <a:latin typeface="+mj-lt"/>
                <a:cs typeface="HY신명조"/>
              </a:rPr>
              <a:t>, </a:t>
            </a:r>
            <a:r>
              <a:rPr lang="en-GB" sz="1800" b="1" dirty="0">
                <a:latin typeface="+mj-lt"/>
                <a:cs typeface="HY신명조"/>
              </a:rPr>
              <a:t>in accordance with Resolution 758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p>
          <a:p>
            <a:pPr marL="0" indent="0">
              <a:buNone/>
            </a:pPr>
            <a:r>
              <a:rPr lang="en-GB" sz="1800" b="1" dirty="0">
                <a:latin typeface="+mj-lt"/>
                <a:cs typeface="HY신명조"/>
              </a:rPr>
              <a:t>	 1.9.1	possible new allocations to the fixed-satellite service in the </a:t>
            </a:r>
            <a:r>
              <a:rPr lang="en-GB" sz="1800" b="1" dirty="0" smtClean="0">
                <a:latin typeface="+mj-lt"/>
                <a:cs typeface="HY신명조"/>
              </a:rPr>
              <a:t>		frequency </a:t>
            </a:r>
            <a:r>
              <a:rPr lang="en-GB" sz="1800" b="1" dirty="0">
                <a:latin typeface="+mj-lt"/>
                <a:cs typeface="HY신명조"/>
              </a:rPr>
              <a:t>bands 7 150-7 250 MHz (space-to-Earth) and 8 </a:t>
            </a:r>
            <a:r>
              <a:rPr lang="en-GB" sz="1800" b="1" dirty="0" smtClean="0">
                <a:latin typeface="+mj-lt"/>
                <a:cs typeface="HY신명조"/>
              </a:rPr>
              <a:t>400-		8</a:t>
            </a:r>
            <a:r>
              <a:rPr lang="en-GB" sz="1800" b="1" dirty="0">
                <a:latin typeface="+mj-lt"/>
                <a:cs typeface="HY신명조"/>
              </a:rPr>
              <a:t> 500 MHz (Earth-to-space), subject to appropriate sharing </a:t>
            </a:r>
            <a:r>
              <a:rPr lang="en-GB" sz="1800" b="1" dirty="0" smtClean="0">
                <a:latin typeface="+mj-lt"/>
                <a:cs typeface="HY신명조"/>
              </a:rPr>
              <a:t>		conditions ”</a:t>
            </a:r>
            <a:endParaRPr lang="en-US" altLang="ko-KR" sz="1800" b="1" dirty="0">
              <a:latin typeface="+mj-lt"/>
              <a:cs typeface="HY신명조"/>
            </a:endParaRPr>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Does not Support the new </a:t>
            </a:r>
            <a:r>
              <a:rPr lang="en-GB" sz="1600" dirty="0">
                <a:latin typeface="Times New Roman" pitchFamily="18" charset="0"/>
                <a:cs typeface="Times New Roman" pitchFamily="18" charset="0"/>
              </a:rPr>
              <a:t>allocations to the fixed-satellite service in the frequency bands 7 150-7 250 MHz and the band 8400-8500 MHz because of the heavy use of Fixed Terrestrial Services in these two bands</a:t>
            </a:r>
            <a:r>
              <a:rPr lang="en-GB" sz="1600" dirty="0" smtClean="0">
                <a:latin typeface="Times New Roman" pitchFamily="18" charset="0"/>
                <a:cs typeface="Times New Roman" pitchFamily="18" charset="0"/>
              </a:rPr>
              <a:t>.</a:t>
            </a:r>
          </a:p>
          <a:p>
            <a:pPr lvl="1">
              <a:lnSpc>
                <a:spcPct val="80000"/>
              </a:lnSpc>
              <a:buClr>
                <a:schemeClr val="accent3"/>
              </a:buClr>
              <a:buFont typeface="Courier New" pitchFamily="49" charset="0"/>
              <a:buChar char="o"/>
            </a:pPr>
            <a:endParaRPr lang="en-GB"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GB" sz="1600" u="sng" dirty="0" smtClean="0">
                <a:latin typeface="Times New Roman" pitchFamily="18" charset="0"/>
                <a:cs typeface="Times New Roman" pitchFamily="18" charset="0"/>
              </a:rPr>
              <a:t>NOC</a:t>
            </a:r>
            <a:endParaRPr lang="en-GB" sz="1600" dirty="0" smtClean="0">
              <a:latin typeface="Times New Roman" pitchFamily="18" charset="0"/>
              <a:cs typeface="Times New Roman" pitchFamily="18" charset="0"/>
            </a:endParaRPr>
          </a:p>
          <a:p>
            <a:pPr marL="393700" lvl="1" indent="0">
              <a:lnSpc>
                <a:spcPct val="80000"/>
              </a:lnSpc>
              <a:buClr>
                <a:schemeClr val="accent3"/>
              </a:buClr>
              <a:buNone/>
            </a:pPr>
            <a:endParaRPr 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1.9.1</a:t>
            </a:r>
            <a:endParaRPr lang="en-US" sz="3200" dirty="0"/>
          </a:p>
        </p:txBody>
      </p:sp>
    </p:spTree>
    <p:extLst>
      <p:ext uri="{BB962C8B-B14F-4D97-AF65-F5344CB8AC3E}">
        <p14:creationId xmlns:p14="http://schemas.microsoft.com/office/powerpoint/2010/main" val="870873602"/>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t>
            </a:r>
            <a:r>
              <a:rPr lang="en-GB" sz="1800" b="1" dirty="0" smtClean="0">
                <a:latin typeface="+mj-lt"/>
                <a:cs typeface="HY신명조"/>
              </a:rPr>
              <a:t>, </a:t>
            </a:r>
            <a:r>
              <a:rPr lang="en-GB" sz="1800" b="1" dirty="0">
                <a:latin typeface="+mj-lt"/>
                <a:cs typeface="HY신명조"/>
              </a:rPr>
              <a:t>in accordance with Resolution 758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p>
          <a:p>
            <a:pPr marL="0" indent="0">
              <a:buNone/>
            </a:pPr>
            <a:r>
              <a:rPr lang="en-GB" sz="1800" b="1" dirty="0">
                <a:latin typeface="+mj-lt"/>
                <a:cs typeface="HY신명조"/>
              </a:rPr>
              <a:t>	 </a:t>
            </a:r>
            <a:r>
              <a:rPr lang="en-GB" sz="1800" b="1" dirty="0" smtClean="0">
                <a:latin typeface="+mj-lt"/>
                <a:cs typeface="HY신명조"/>
              </a:rPr>
              <a:t>1.9.2</a:t>
            </a:r>
            <a:r>
              <a:rPr lang="en-GB" sz="1800" b="1" dirty="0">
                <a:latin typeface="+mj-lt"/>
                <a:cs typeface="HY신명조"/>
              </a:rPr>
              <a:t>	the possibility of allocating the bands 7 375-7 750 MHz and </a:t>
            </a:r>
            <a:r>
              <a:rPr lang="en-GB" sz="1800" b="1" dirty="0" smtClean="0">
                <a:latin typeface="+mj-lt"/>
                <a:cs typeface="HY신명조"/>
              </a:rPr>
              <a:t>		8</a:t>
            </a:r>
            <a:r>
              <a:rPr lang="en-GB" sz="1800" b="1" dirty="0">
                <a:latin typeface="+mj-lt"/>
                <a:cs typeface="HY신명조"/>
              </a:rPr>
              <a:t> 025-8 400 MHz to the maritime-mobile satellite service and </a:t>
            </a:r>
            <a:r>
              <a:rPr lang="en-GB" sz="1800" b="1" dirty="0" smtClean="0">
                <a:latin typeface="+mj-lt"/>
                <a:cs typeface="HY신명조"/>
              </a:rPr>
              <a:t>		additional </a:t>
            </a:r>
            <a:r>
              <a:rPr lang="en-GB" sz="1800" b="1" dirty="0">
                <a:latin typeface="+mj-lt"/>
                <a:cs typeface="HY신명조"/>
              </a:rPr>
              <a:t>regulatory measures, depending on the results of </a:t>
            </a:r>
            <a:r>
              <a:rPr lang="en-GB" sz="1800" b="1" dirty="0" smtClean="0">
                <a:latin typeface="+mj-lt"/>
                <a:cs typeface="HY신명조"/>
              </a:rPr>
              <a:t>		appropriate </a:t>
            </a:r>
            <a:r>
              <a:rPr lang="en-GB" sz="1800" b="1" dirty="0">
                <a:latin typeface="+mj-lt"/>
                <a:cs typeface="HY신명조"/>
              </a:rPr>
              <a:t>studies”</a:t>
            </a:r>
            <a:endParaRPr lang="en-US" altLang="ko-KR" sz="1800" b="1" dirty="0">
              <a:latin typeface="+mj-lt"/>
              <a:cs typeface="HY신명조"/>
            </a:endParaRPr>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Does not support the </a:t>
            </a:r>
            <a:r>
              <a:rPr lang="en-GB" sz="1600" dirty="0">
                <a:latin typeface="Times New Roman" pitchFamily="18" charset="0"/>
                <a:cs typeface="Times New Roman" pitchFamily="18" charset="0"/>
              </a:rPr>
              <a:t>allocation to the maritime-mobile satellite service in the frequency bands </a:t>
            </a:r>
            <a:r>
              <a:rPr lang="en-GB" sz="1600" dirty="0" smtClean="0">
                <a:latin typeface="Times New Roman" pitchFamily="18" charset="0"/>
                <a:cs typeface="Times New Roman" pitchFamily="18" charset="0"/>
              </a:rPr>
              <a:t>7 375-7</a:t>
            </a:r>
            <a:r>
              <a:rPr lang="en-GB" sz="1600">
                <a:latin typeface="Times New Roman" pitchFamily="18" charset="0"/>
                <a:cs typeface="Times New Roman" pitchFamily="18" charset="0"/>
              </a:rPr>
              <a:t> </a:t>
            </a:r>
            <a:r>
              <a:rPr lang="en-GB" sz="1600" smtClean="0">
                <a:latin typeface="Times New Roman" pitchFamily="18" charset="0"/>
                <a:cs typeface="Times New Roman" pitchFamily="18" charset="0"/>
              </a:rPr>
              <a:t>750</a:t>
            </a:r>
            <a:r>
              <a:rPr lang="en-GB" sz="1600" dirty="0">
                <a:latin typeface="Times New Roman" pitchFamily="18" charset="0"/>
                <a:cs typeface="Times New Roman" pitchFamily="18" charset="0"/>
              </a:rPr>
              <a:t> MHz and 8 025-8 400 </a:t>
            </a:r>
            <a:r>
              <a:rPr lang="en-GB" sz="1600" dirty="0" err="1" smtClean="0">
                <a:latin typeface="Times New Roman" pitchFamily="18" charset="0"/>
                <a:cs typeface="Times New Roman" pitchFamily="18" charset="0"/>
              </a:rPr>
              <a:t>MHz.</a:t>
            </a:r>
            <a:endParaRPr lang="en-GB"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GB"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GB" sz="1600" u="sng" dirty="0" smtClean="0">
                <a:latin typeface="Times New Roman" pitchFamily="18" charset="0"/>
                <a:cs typeface="Times New Roman" pitchFamily="18" charset="0"/>
              </a:rPr>
              <a:t>NOC</a:t>
            </a:r>
            <a:endParaRPr lang="en-GB" sz="1600" dirty="0" smtClean="0">
              <a:latin typeface="Times New Roman" pitchFamily="18" charset="0"/>
              <a:cs typeface="Times New Roman" pitchFamily="18" charset="0"/>
            </a:endParaRPr>
          </a:p>
          <a:p>
            <a:pPr marL="393700" lvl="1" indent="0">
              <a:lnSpc>
                <a:spcPct val="80000"/>
              </a:lnSpc>
              <a:buClr>
                <a:schemeClr val="accent3"/>
              </a:buClr>
              <a:buNone/>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1.9.2</a:t>
            </a:r>
            <a:endParaRPr lang="en-US" sz="3200" dirty="0"/>
          </a:p>
        </p:txBody>
      </p:sp>
    </p:spTree>
    <p:extLst>
      <p:ext uri="{BB962C8B-B14F-4D97-AF65-F5344CB8AC3E}">
        <p14:creationId xmlns:p14="http://schemas.microsoft.com/office/powerpoint/2010/main" val="98860991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accent2">
              <a:lumMod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Structure of ASMG</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23928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40</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5344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spectrum requirements and possible additional spectrum allocations for the mobile-satellite service in the Earth-to-space and space-to-Earth directions, including the satellite component for broadband applications, including International Mobile Telecommunications (IMT), within the frequency range from 22 GHz to 26 GHz, in accordance with Resolution 234 (WRC‑12</a:t>
            </a:r>
            <a:r>
              <a:rPr lang="en-GB" sz="1800" b="1" dirty="0" smtClean="0">
                <a:latin typeface="+mj-lt"/>
                <a:cs typeface="HY신명조"/>
              </a:rPr>
              <a:t>)”</a:t>
            </a:r>
          </a:p>
          <a:p>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ACP: </a:t>
            </a:r>
            <a:r>
              <a:rPr lang="en-US" sz="1600" u="sng" dirty="0" smtClean="0">
                <a:latin typeface="Times New Roman" pitchFamily="18" charset="0"/>
                <a:cs typeface="Times New Roman" pitchFamily="18" charset="0"/>
              </a:rPr>
              <a:t>NOC</a:t>
            </a:r>
            <a:endParaRPr lang="en-US" altLang="ko-KR" sz="2000" u="sng"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1.10</a:t>
            </a:r>
            <a:endParaRPr lang="en-US" sz="3200" dirty="0"/>
          </a:p>
        </p:txBody>
      </p:sp>
    </p:spTree>
    <p:extLst>
      <p:ext uri="{BB962C8B-B14F-4D97-AF65-F5344CB8AC3E}">
        <p14:creationId xmlns:p14="http://schemas.microsoft.com/office/powerpoint/2010/main" val="394717483"/>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bg2">
              <a:lumMod val="90000"/>
              <a:alpha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40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Chapter 5</a:t>
            </a:r>
            <a:endParaRPr lang="en-US" sz="40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211228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42</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534400" cy="4768850"/>
          </a:xfrm>
        </p:spPr>
        <p:txBody>
          <a:bodyPr/>
          <a:lstStyle/>
          <a:p>
            <a:r>
              <a:rPr lang="en-US" altLang="ko-KR" sz="1800" b="1" dirty="0" smtClean="0">
                <a:latin typeface="+mj-lt"/>
                <a:cs typeface="HY신명조"/>
              </a:rPr>
              <a:t>“</a:t>
            </a:r>
            <a:r>
              <a:rPr lang="en-GB" sz="1800" b="1" dirty="0">
                <a:latin typeface="+mj-lt"/>
                <a:cs typeface="HY신명조"/>
              </a:rPr>
              <a:t>to </a:t>
            </a:r>
            <a:r>
              <a:rPr lang="en-GB" sz="1800" b="1" dirty="0" smtClean="0">
                <a:latin typeface="+mj-lt"/>
                <a:cs typeface="HY신명조"/>
              </a:rPr>
              <a:t>consider </a:t>
            </a:r>
            <a:r>
              <a:rPr lang="en-GB" sz="1800" b="1" dirty="0">
                <a:latin typeface="+mj-lt"/>
                <a:cs typeface="HY신명조"/>
              </a:rPr>
              <a:t>possible changes, and other options, in response to Resolution 86 (Rev. Marrakesh, 2002) of the Plenipotentiary Conference, an advance publication, coordination, notification and recording procedures for frequency assignments pertaining to satellite networks, in accordance with Resolution 86 (Rev.WRC‑07) to facilitate rational, efficient, and economical use of radio frequencies and any associated orbits, including the geostationary‑satellite </a:t>
            </a:r>
            <a:r>
              <a:rPr lang="en-GB" sz="1800" b="1" dirty="0" smtClean="0">
                <a:latin typeface="+mj-lt"/>
                <a:cs typeface="HY신명조"/>
              </a:rPr>
              <a:t>orbit”</a:t>
            </a:r>
            <a:endParaRPr lang="en-US" altLang="ko-KR" sz="1800" b="1" dirty="0">
              <a:latin typeface="+mj-lt"/>
              <a:cs typeface="HY신명조"/>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a:t>
            </a:r>
            <a:endParaRPr lang="en-US" sz="3200" dirty="0"/>
          </a:p>
        </p:txBody>
      </p:sp>
    </p:spTree>
    <p:extLst>
      <p:ext uri="{BB962C8B-B14F-4D97-AF65-F5344CB8AC3E}">
        <p14:creationId xmlns:p14="http://schemas.microsoft.com/office/powerpoint/2010/main" val="2539173484"/>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43</a:t>
            </a:fld>
            <a:endParaRPr lang="en-US" sz="1200">
              <a:latin typeface="Verdana" pitchFamily="34" charset="0"/>
            </a:endParaRPr>
          </a:p>
        </p:txBody>
      </p:sp>
      <p:sp>
        <p:nvSpPr>
          <p:cNvPr id="27651" name="Rectangle 3"/>
          <p:cNvSpPr>
            <a:spLocks noGrp="1" noChangeArrowheads="1"/>
          </p:cNvSpPr>
          <p:nvPr>
            <p:ph type="body" idx="4294967295"/>
          </p:nvPr>
        </p:nvSpPr>
        <p:spPr>
          <a:xfrm>
            <a:off x="281897" y="1704207"/>
            <a:ext cx="8229600" cy="850404"/>
          </a:xfrm>
        </p:spPr>
        <p:txBody>
          <a:body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a:t>
            </a:r>
            <a:r>
              <a:rPr lang="en-US" altLang="ko-KR" sz="2000" dirty="0">
                <a:solidFill>
                  <a:schemeClr val="accent3">
                    <a:lumMod val="75000"/>
                  </a:schemeClr>
                </a:solidFill>
                <a:ea typeface="Gulim" pitchFamily="34" charset="-127"/>
              </a:rPr>
              <a:t>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US" sz="1600" dirty="0">
                <a:latin typeface="Times New Roman" pitchFamily="18" charset="0"/>
                <a:cs typeface="Times New Roman" pitchFamily="18" charset="0"/>
              </a:rPr>
              <a:t>Day-for-day reduction in the suspension period after 6 </a:t>
            </a:r>
            <a:r>
              <a:rPr lang="en-US" sz="1600" dirty="0" smtClean="0">
                <a:latin typeface="Times New Roman" pitchFamily="18" charset="0"/>
                <a:cs typeface="Times New Roman" pitchFamily="18" charset="0"/>
              </a:rPr>
              <a:t>months (</a:t>
            </a:r>
            <a:r>
              <a:rPr lang="en-GB" sz="1600" dirty="0" smtClean="0">
                <a:latin typeface="Times New Roman" pitchFamily="18" charset="0"/>
                <a:cs typeface="Times New Roman" pitchFamily="18" charset="0"/>
              </a:rPr>
              <a:t>Option A of Method A2)</a:t>
            </a:r>
          </a:p>
        </p:txBody>
      </p:sp>
      <p:sp>
        <p:nvSpPr>
          <p:cNvPr id="7" name="Title 1"/>
          <p:cNvSpPr txBox="1">
            <a:spLocks/>
          </p:cNvSpPr>
          <p:nvPr/>
        </p:nvSpPr>
        <p:spPr>
          <a:xfrm>
            <a:off x="533400" y="1052736"/>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A: </a:t>
            </a:r>
            <a:r>
              <a:rPr lang="en-US" sz="3200" dirty="0"/>
              <a:t>Informing the Bureau of a suspension under RR No. 11.49 beyond six months</a:t>
            </a:r>
          </a:p>
        </p:txBody>
      </p:sp>
      <p:sp>
        <p:nvSpPr>
          <p:cNvPr id="5" name="Title 1"/>
          <p:cNvSpPr txBox="1">
            <a:spLocks/>
          </p:cNvSpPr>
          <p:nvPr/>
        </p:nvSpPr>
        <p:spPr>
          <a:xfrm>
            <a:off x="533400" y="2647872"/>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B</a:t>
            </a:r>
            <a:r>
              <a:rPr lang="en-US" sz="3200" dirty="0"/>
              <a:t>: Publication of information on bringing into use of satellite networks at the ITU website</a:t>
            </a:r>
          </a:p>
        </p:txBody>
      </p:sp>
      <p:sp>
        <p:nvSpPr>
          <p:cNvPr id="6" name="Rectangle 3"/>
          <p:cNvSpPr txBox="1">
            <a:spLocks noChangeArrowheads="1"/>
          </p:cNvSpPr>
          <p:nvPr/>
        </p:nvSpPr>
        <p:spPr bwMode="auto">
          <a:xfrm>
            <a:off x="304800" y="3429000"/>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US" sz="1600" dirty="0">
                <a:latin typeface="Times New Roman" pitchFamily="18" charset="0"/>
                <a:cs typeface="Times New Roman" pitchFamily="18" charset="0"/>
              </a:rPr>
              <a:t>Identify the BR actions required, and include in minutes of </a:t>
            </a:r>
            <a:r>
              <a:rPr lang="en-US" sz="1600" dirty="0" smtClean="0">
                <a:latin typeface="Times New Roman" pitchFamily="18" charset="0"/>
                <a:cs typeface="Times New Roman" pitchFamily="18" charset="0"/>
              </a:rPr>
              <a:t>WRC-15 (</a:t>
            </a:r>
            <a:r>
              <a:rPr lang="en-GB" sz="1600" dirty="0" smtClean="0">
                <a:latin typeface="Times New Roman" pitchFamily="18" charset="0"/>
                <a:cs typeface="Times New Roman" pitchFamily="18" charset="0"/>
              </a:rPr>
              <a:t>Method B3)</a:t>
            </a:r>
            <a:endParaRPr lang="en-GB" sz="1600" dirty="0">
              <a:latin typeface="Times New Roman" pitchFamily="18" charset="0"/>
              <a:cs typeface="Times New Roman" pitchFamily="18" charset="0"/>
            </a:endParaRPr>
          </a:p>
        </p:txBody>
      </p:sp>
      <p:sp>
        <p:nvSpPr>
          <p:cNvPr id="8" name="Title 1"/>
          <p:cNvSpPr txBox="1">
            <a:spLocks/>
          </p:cNvSpPr>
          <p:nvPr/>
        </p:nvSpPr>
        <p:spPr>
          <a:xfrm>
            <a:off x="685800" y="4305462"/>
            <a:ext cx="8001000" cy="923737"/>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C</a:t>
            </a:r>
            <a:r>
              <a:rPr lang="en-US" sz="3200" dirty="0"/>
              <a:t>: Review or possible cancellation of the advance publication mechanism for satellite networks subject to coordination under section II of Article 9 of the Radio Regulations</a:t>
            </a:r>
          </a:p>
        </p:txBody>
      </p:sp>
      <p:sp>
        <p:nvSpPr>
          <p:cNvPr id="9" name="Rectangle 3"/>
          <p:cNvSpPr txBox="1">
            <a:spLocks noChangeArrowheads="1"/>
          </p:cNvSpPr>
          <p:nvPr/>
        </p:nvSpPr>
        <p:spPr bwMode="auto">
          <a:xfrm>
            <a:off x="304800" y="5229199"/>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US" sz="1600" dirty="0">
                <a:latin typeface="Times New Roman" pitchFamily="18" charset="0"/>
                <a:cs typeface="Times New Roman" pitchFamily="18" charset="0"/>
              </a:rPr>
              <a:t>Suppress the minimum period of six months between API and </a:t>
            </a:r>
            <a:r>
              <a:rPr lang="en-US" sz="1600" dirty="0" smtClean="0">
                <a:latin typeface="Times New Roman" pitchFamily="18" charset="0"/>
                <a:cs typeface="Times New Roman" pitchFamily="18" charset="0"/>
              </a:rPr>
              <a:t>CR/C (Option B of </a:t>
            </a:r>
            <a:r>
              <a:rPr lang="en-GB" sz="1600" dirty="0" smtClean="0">
                <a:latin typeface="Times New Roman" pitchFamily="18" charset="0"/>
                <a:cs typeface="Times New Roman" pitchFamily="18" charset="0"/>
              </a:rPr>
              <a:t>Method C3)</a:t>
            </a:r>
            <a:endParaRPr lang="en-GB" sz="1600" dirty="0">
              <a:latin typeface="Times New Roman" pitchFamily="18" charset="0"/>
              <a:cs typeface="Times New Roman" pitchFamily="18" charset="0"/>
            </a:endParaRPr>
          </a:p>
        </p:txBody>
      </p:sp>
    </p:spTree>
    <p:extLst>
      <p:ext uri="{BB962C8B-B14F-4D97-AF65-F5344CB8AC3E}">
        <p14:creationId xmlns:p14="http://schemas.microsoft.com/office/powerpoint/2010/main" val="4184839639"/>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44</a:t>
            </a:fld>
            <a:endParaRPr lang="en-US" sz="1200">
              <a:latin typeface="Verdana" pitchFamily="34" charset="0"/>
            </a:endParaRPr>
          </a:p>
        </p:txBody>
      </p:sp>
      <p:sp>
        <p:nvSpPr>
          <p:cNvPr id="27651" name="Rectangle 3"/>
          <p:cNvSpPr>
            <a:spLocks noGrp="1" noChangeArrowheads="1"/>
          </p:cNvSpPr>
          <p:nvPr>
            <p:ph type="body" idx="4294967295"/>
          </p:nvPr>
        </p:nvSpPr>
        <p:spPr>
          <a:xfrm>
            <a:off x="281897" y="1704207"/>
            <a:ext cx="8229600" cy="850404"/>
          </a:xfrm>
        </p:spPr>
        <p:txBody>
          <a:body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a:t>
            </a:r>
            <a:r>
              <a:rPr lang="en-US" altLang="ko-KR" sz="2000" dirty="0">
                <a:solidFill>
                  <a:schemeClr val="accent3">
                    <a:lumMod val="75000"/>
                  </a:schemeClr>
                </a:solidFill>
                <a:ea typeface="Gulim" pitchFamily="34" charset="-127"/>
              </a:rPr>
              <a:t>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support the only method</a:t>
            </a: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D: use of modern electronic means of communications in coordination and notification procedures</a:t>
            </a:r>
          </a:p>
        </p:txBody>
      </p:sp>
      <p:sp>
        <p:nvSpPr>
          <p:cNvPr id="5" name="Title 1"/>
          <p:cNvSpPr txBox="1">
            <a:spLocks/>
          </p:cNvSpPr>
          <p:nvPr/>
        </p:nvSpPr>
        <p:spPr>
          <a:xfrm>
            <a:off x="533400" y="2647872"/>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E</a:t>
            </a:r>
            <a:r>
              <a:rPr lang="en-US" sz="3200" dirty="0"/>
              <a:t>: Failure of a satellite during the ninety-day bringing into use period</a:t>
            </a:r>
          </a:p>
        </p:txBody>
      </p:sp>
      <p:sp>
        <p:nvSpPr>
          <p:cNvPr id="6" name="Rectangle 3"/>
          <p:cNvSpPr txBox="1">
            <a:spLocks noChangeArrowheads="1"/>
          </p:cNvSpPr>
          <p:nvPr/>
        </p:nvSpPr>
        <p:spPr bwMode="auto">
          <a:xfrm>
            <a:off x="304800" y="3429000"/>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US" sz="1600" dirty="0" smtClean="0">
                <a:latin typeface="Times New Roman" pitchFamily="18" charset="0"/>
                <a:cs typeface="Times New Roman" pitchFamily="18" charset="0"/>
              </a:rPr>
              <a:t>consideration </a:t>
            </a:r>
            <a:r>
              <a:rPr lang="en-US" sz="1600" dirty="0">
                <a:latin typeface="Times New Roman" pitchFamily="18" charset="0"/>
                <a:cs typeface="Times New Roman" pitchFamily="18" charset="0"/>
              </a:rPr>
              <a:t>by the RRB on a case-by-case basis, based on BR </a:t>
            </a:r>
            <a:r>
              <a:rPr lang="en-US" sz="1600" dirty="0" smtClean="0">
                <a:latin typeface="Times New Roman" pitchFamily="18" charset="0"/>
                <a:cs typeface="Times New Roman" pitchFamily="18" charset="0"/>
              </a:rPr>
              <a:t>report (</a:t>
            </a:r>
            <a:r>
              <a:rPr lang="en-US" sz="1600" dirty="0">
                <a:latin typeface="Times New Roman" pitchFamily="18" charset="0"/>
                <a:cs typeface="Times New Roman" pitchFamily="18" charset="0"/>
              </a:rPr>
              <a:t>Method </a:t>
            </a:r>
            <a:r>
              <a:rPr lang="en-US" sz="1600" dirty="0" smtClean="0">
                <a:latin typeface="Times New Roman" pitchFamily="18" charset="0"/>
                <a:cs typeface="Times New Roman" pitchFamily="18" charset="0"/>
              </a:rPr>
              <a:t>E5</a:t>
            </a:r>
            <a:r>
              <a:rPr lang="en-US" sz="1600" dirty="0">
                <a:latin typeface="Times New Roman" pitchFamily="18" charset="0"/>
                <a:cs typeface="Times New Roman" pitchFamily="18" charset="0"/>
              </a:rPr>
              <a:t>)</a:t>
            </a:r>
            <a:endParaRPr lang="en-GB" sz="1600" dirty="0">
              <a:latin typeface="Times New Roman" pitchFamily="18" charset="0"/>
              <a:cs typeface="Times New Roman" pitchFamily="18" charset="0"/>
            </a:endParaRPr>
          </a:p>
        </p:txBody>
      </p:sp>
      <p:sp>
        <p:nvSpPr>
          <p:cNvPr id="8" name="Title 1"/>
          <p:cNvSpPr txBox="1">
            <a:spLocks/>
          </p:cNvSpPr>
          <p:nvPr/>
        </p:nvSpPr>
        <p:spPr>
          <a:xfrm>
            <a:off x="685800" y="4305462"/>
            <a:ext cx="8001000" cy="923737"/>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F</a:t>
            </a:r>
            <a:r>
              <a:rPr lang="en-US" sz="3200" dirty="0"/>
              <a:t>: Modifications to RR Appendix 30B in relation to the suspension of use of a frequency assignment recorded in the MIFR</a:t>
            </a:r>
          </a:p>
        </p:txBody>
      </p:sp>
      <p:sp>
        <p:nvSpPr>
          <p:cNvPr id="9" name="Rectangle 3"/>
          <p:cNvSpPr txBox="1">
            <a:spLocks noChangeArrowheads="1"/>
          </p:cNvSpPr>
          <p:nvPr/>
        </p:nvSpPr>
        <p:spPr bwMode="auto">
          <a:xfrm>
            <a:off x="304800" y="5229199"/>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a:latin typeface="Times New Roman" pitchFamily="18" charset="0"/>
                <a:cs typeface="Times New Roman" pitchFamily="18" charset="0"/>
              </a:rPr>
              <a:t>ACP: support the only method</a:t>
            </a:r>
          </a:p>
        </p:txBody>
      </p:sp>
    </p:spTree>
    <p:extLst>
      <p:ext uri="{BB962C8B-B14F-4D97-AF65-F5344CB8AC3E}">
        <p14:creationId xmlns:p14="http://schemas.microsoft.com/office/powerpoint/2010/main" val="2781431608"/>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45</a:t>
            </a:fld>
            <a:endParaRPr lang="en-US" sz="1200">
              <a:latin typeface="Verdana" pitchFamily="34" charset="0"/>
            </a:endParaRPr>
          </a:p>
        </p:txBody>
      </p:sp>
      <p:sp>
        <p:nvSpPr>
          <p:cNvPr id="27651" name="Rectangle 3"/>
          <p:cNvSpPr>
            <a:spLocks noGrp="1" noChangeArrowheads="1"/>
          </p:cNvSpPr>
          <p:nvPr>
            <p:ph type="body" idx="4294967295"/>
          </p:nvPr>
        </p:nvSpPr>
        <p:spPr>
          <a:xfrm>
            <a:off x="281897" y="1704207"/>
            <a:ext cx="8229600" cy="850404"/>
          </a:xfrm>
        </p:spPr>
        <p:txBody>
          <a:body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a:t>
            </a:r>
            <a:r>
              <a:rPr lang="en-US" altLang="ko-KR" sz="2000" dirty="0">
                <a:solidFill>
                  <a:schemeClr val="accent3">
                    <a:lumMod val="75000"/>
                  </a:schemeClr>
                </a:solidFill>
                <a:ea typeface="Gulim" pitchFamily="34" charset="-127"/>
              </a:rPr>
              <a:t>Position:</a:t>
            </a:r>
          </a:p>
          <a:p>
            <a:pPr lvl="1">
              <a:lnSpc>
                <a:spcPct val="80000"/>
              </a:lnSpc>
              <a:buClr>
                <a:schemeClr val="accent3"/>
              </a:buClr>
              <a:buFont typeface="Courier New" pitchFamily="49" charset="0"/>
              <a:buChar char="o"/>
            </a:pPr>
            <a:r>
              <a:rPr lang="en-GB" sz="1600" dirty="0">
                <a:latin typeface="Times New Roman" pitchFamily="18" charset="0"/>
                <a:cs typeface="Times New Roman" pitchFamily="18" charset="0"/>
              </a:rPr>
              <a:t>ACP: support the only method</a:t>
            </a:r>
          </a:p>
        </p:txBody>
      </p:sp>
      <p:sp>
        <p:nvSpPr>
          <p:cNvPr id="7" name="Title 1"/>
          <p:cNvSpPr txBox="1">
            <a:spLocks/>
          </p:cNvSpPr>
          <p:nvPr/>
        </p:nvSpPr>
        <p:spPr>
          <a:xfrm>
            <a:off x="533400" y="1052736"/>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G</a:t>
            </a:r>
            <a:r>
              <a:rPr lang="en-US" sz="3200" dirty="0"/>
              <a:t>: Clarification of bringing into use information provided under RR Nos. 11.44/11.44B</a:t>
            </a:r>
          </a:p>
        </p:txBody>
      </p:sp>
      <p:sp>
        <p:nvSpPr>
          <p:cNvPr id="5" name="Title 1"/>
          <p:cNvSpPr txBox="1">
            <a:spLocks/>
          </p:cNvSpPr>
          <p:nvPr/>
        </p:nvSpPr>
        <p:spPr>
          <a:xfrm>
            <a:off x="533400" y="2647872"/>
            <a:ext cx="8001000" cy="925144"/>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H</a:t>
            </a:r>
            <a:r>
              <a:rPr lang="en-US" sz="3200" dirty="0"/>
              <a:t>: Using one space station to bring frequency assignments at different orbital locations into use within a short period of time</a:t>
            </a:r>
          </a:p>
        </p:txBody>
      </p:sp>
      <p:sp>
        <p:nvSpPr>
          <p:cNvPr id="6" name="Rectangle 3"/>
          <p:cNvSpPr txBox="1">
            <a:spLocks noChangeArrowheads="1"/>
          </p:cNvSpPr>
          <p:nvPr/>
        </p:nvSpPr>
        <p:spPr bwMode="auto">
          <a:xfrm>
            <a:off x="304800" y="3429000"/>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US" sz="1600" dirty="0">
                <a:latin typeface="Times New Roman" pitchFamily="18" charset="0"/>
                <a:cs typeface="Times New Roman" pitchFamily="18" charset="0"/>
              </a:rPr>
              <a:t>NOC + enquire from Admin about BIU and make info </a:t>
            </a:r>
            <a:r>
              <a:rPr lang="en-US" sz="1600" dirty="0" smtClean="0">
                <a:latin typeface="Times New Roman" pitchFamily="18" charset="0"/>
                <a:cs typeface="Times New Roman" pitchFamily="18" charset="0"/>
              </a:rPr>
              <a:t>available - include </a:t>
            </a:r>
            <a:r>
              <a:rPr lang="en-US" sz="1600" dirty="0">
                <a:latin typeface="Times New Roman" pitchFamily="18" charset="0"/>
                <a:cs typeface="Times New Roman" pitchFamily="18" charset="0"/>
              </a:rPr>
              <a:t>in the minutes of the Plenary of </a:t>
            </a:r>
            <a:r>
              <a:rPr lang="en-US" sz="1600" dirty="0" smtClean="0">
                <a:latin typeface="Times New Roman" pitchFamily="18" charset="0"/>
                <a:cs typeface="Times New Roman" pitchFamily="18" charset="0"/>
              </a:rPr>
              <a:t>WRC-15 (</a:t>
            </a:r>
            <a:r>
              <a:rPr lang="en-GB" sz="1600" dirty="0" smtClean="0">
                <a:latin typeface="Times New Roman" pitchFamily="18" charset="0"/>
                <a:cs typeface="Times New Roman" pitchFamily="18" charset="0"/>
              </a:rPr>
              <a:t>Option A of Method H1)</a:t>
            </a:r>
            <a:endParaRPr lang="en-GB" sz="1600" dirty="0">
              <a:latin typeface="Times New Roman" pitchFamily="18" charset="0"/>
              <a:cs typeface="Times New Roman" pitchFamily="18" charset="0"/>
            </a:endParaRPr>
          </a:p>
        </p:txBody>
      </p:sp>
      <p:sp>
        <p:nvSpPr>
          <p:cNvPr id="8" name="Title 1"/>
          <p:cNvSpPr txBox="1">
            <a:spLocks/>
          </p:cNvSpPr>
          <p:nvPr/>
        </p:nvSpPr>
        <p:spPr>
          <a:xfrm>
            <a:off x="685800" y="4305462"/>
            <a:ext cx="8001000" cy="923737"/>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2200" dirty="0"/>
              <a:t>Agenda Item </a:t>
            </a:r>
            <a:r>
              <a:rPr lang="en-US" sz="2200" dirty="0" smtClean="0"/>
              <a:t>7 </a:t>
            </a:r>
            <a:r>
              <a:rPr lang="en-US" sz="2200" dirty="0"/>
              <a:t>- Issue </a:t>
            </a:r>
            <a:r>
              <a:rPr lang="en-US" sz="2200" dirty="0" smtClean="0"/>
              <a:t>I</a:t>
            </a:r>
            <a:r>
              <a:rPr lang="en-US" sz="2200" dirty="0"/>
              <a:t>: Possible method to mitigate excessive satellite network filings issue</a:t>
            </a:r>
          </a:p>
        </p:txBody>
      </p:sp>
      <p:sp>
        <p:nvSpPr>
          <p:cNvPr id="9" name="Rectangle 3"/>
          <p:cNvSpPr txBox="1">
            <a:spLocks noChangeArrowheads="1"/>
          </p:cNvSpPr>
          <p:nvPr/>
        </p:nvSpPr>
        <p:spPr bwMode="auto">
          <a:xfrm>
            <a:off x="304800" y="5229199"/>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No Change </a:t>
            </a:r>
            <a:r>
              <a:rPr lang="en-US" sz="1600" dirty="0" smtClean="0">
                <a:latin typeface="Times New Roman" pitchFamily="18" charset="0"/>
                <a:cs typeface="Times New Roman" pitchFamily="18" charset="0"/>
              </a:rPr>
              <a:t>for the issue of excessive </a:t>
            </a:r>
            <a:r>
              <a:rPr lang="en-US" sz="1600" dirty="0">
                <a:latin typeface="Times New Roman" pitchFamily="18" charset="0"/>
                <a:cs typeface="Times New Roman" pitchFamily="18" charset="0"/>
              </a:rPr>
              <a:t>CR/C </a:t>
            </a:r>
            <a:r>
              <a:rPr lang="en-US" sz="1600" dirty="0" smtClean="0">
                <a:latin typeface="Times New Roman" pitchFamily="18" charset="0"/>
                <a:cs typeface="Times New Roman" pitchFamily="18" charset="0"/>
              </a:rPr>
              <a:t>filing (Method I1.4)</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On the issue of excessive API filing: removal of six months requirement between API and </a:t>
            </a:r>
            <a:r>
              <a:rPr lang="en-US" sz="1600" dirty="0" smtClean="0">
                <a:latin typeface="Times New Roman" pitchFamily="18" charset="0"/>
                <a:cs typeface="Times New Roman" pitchFamily="18" charset="0"/>
              </a:rPr>
              <a:t>CR/C (Method I2.3)</a:t>
            </a: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GB" sz="1600" dirty="0">
              <a:latin typeface="Times New Roman" pitchFamily="18" charset="0"/>
              <a:cs typeface="Times New Roman" pitchFamily="18" charset="0"/>
            </a:endParaRPr>
          </a:p>
        </p:txBody>
      </p:sp>
    </p:spTree>
    <p:extLst>
      <p:ext uri="{BB962C8B-B14F-4D97-AF65-F5344CB8AC3E}">
        <p14:creationId xmlns:p14="http://schemas.microsoft.com/office/powerpoint/2010/main" val="1134719743"/>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46</a:t>
            </a:fld>
            <a:endParaRPr lang="en-US" sz="1200">
              <a:latin typeface="Verdana" pitchFamily="34" charset="0"/>
            </a:endParaRPr>
          </a:p>
        </p:txBody>
      </p:sp>
      <p:sp>
        <p:nvSpPr>
          <p:cNvPr id="27651" name="Rectangle 3"/>
          <p:cNvSpPr>
            <a:spLocks noGrp="1" noChangeArrowheads="1"/>
          </p:cNvSpPr>
          <p:nvPr>
            <p:ph type="body" idx="4294967295"/>
          </p:nvPr>
        </p:nvSpPr>
        <p:spPr>
          <a:xfrm>
            <a:off x="281897" y="1704207"/>
            <a:ext cx="8229600" cy="850404"/>
          </a:xfrm>
        </p:spPr>
        <p:txBody>
          <a:body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a:t>
            </a:r>
            <a:r>
              <a:rPr lang="en-US" altLang="ko-KR" sz="2000" dirty="0">
                <a:solidFill>
                  <a:schemeClr val="accent3">
                    <a:lumMod val="75000"/>
                  </a:schemeClr>
                </a:solidFill>
                <a:ea typeface="Gulim" pitchFamily="34" charset="-127"/>
              </a:rPr>
              <a:t>Position</a:t>
            </a:r>
            <a:r>
              <a:rPr lang="en-US" altLang="ko-KR" sz="2000" dirty="0" smtClean="0">
                <a:solidFill>
                  <a:schemeClr val="accent3">
                    <a:lumMod val="75000"/>
                  </a:schemeClr>
                </a:solidFill>
                <a:ea typeface="Gulim" pitchFamily="34" charset="-127"/>
              </a:rPr>
              <a:t>:</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support Method J1, as described in the CPM report</a:t>
            </a: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600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7 - Issue J: Removal of the link between the date of receipt of the notification information and the date of bringing into use in RR No. 11.44B</a:t>
            </a:r>
          </a:p>
        </p:txBody>
      </p:sp>
      <p:sp>
        <p:nvSpPr>
          <p:cNvPr id="5" name="Title 1"/>
          <p:cNvSpPr txBox="1">
            <a:spLocks/>
          </p:cNvSpPr>
          <p:nvPr/>
        </p:nvSpPr>
        <p:spPr>
          <a:xfrm>
            <a:off x="533400" y="2647872"/>
            <a:ext cx="8001000" cy="925144"/>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1900" dirty="0"/>
              <a:t>Agenda Item </a:t>
            </a:r>
            <a:r>
              <a:rPr lang="en-US" sz="1900" dirty="0" smtClean="0"/>
              <a:t>7 </a:t>
            </a:r>
            <a:r>
              <a:rPr lang="en-US" sz="1900" dirty="0"/>
              <a:t>- Issue </a:t>
            </a:r>
            <a:r>
              <a:rPr lang="en-US" sz="1900" dirty="0" smtClean="0"/>
              <a:t>K</a:t>
            </a:r>
            <a:r>
              <a:rPr lang="en-US" sz="1900" dirty="0"/>
              <a:t>: Addition of a regulatory provision in RR Article 11 for the case of launch failure</a:t>
            </a:r>
          </a:p>
        </p:txBody>
      </p:sp>
      <p:sp>
        <p:nvSpPr>
          <p:cNvPr id="6" name="Rectangle 3"/>
          <p:cNvSpPr txBox="1">
            <a:spLocks noChangeArrowheads="1"/>
          </p:cNvSpPr>
          <p:nvPr/>
        </p:nvSpPr>
        <p:spPr bwMode="auto">
          <a:xfrm>
            <a:off x="304800" y="3429000"/>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US" sz="1600" dirty="0" smtClean="0">
                <a:latin typeface="Times New Roman" pitchFamily="18" charset="0"/>
                <a:cs typeface="Times New Roman" pitchFamily="18" charset="0"/>
              </a:rPr>
              <a:t>NOC (Method K3)</a:t>
            </a:r>
            <a:endParaRPr lang="en-GB" sz="1600" dirty="0">
              <a:latin typeface="Times New Roman" pitchFamily="18" charset="0"/>
              <a:cs typeface="Times New Roman" pitchFamily="18" charset="0"/>
            </a:endParaRPr>
          </a:p>
        </p:txBody>
      </p:sp>
      <p:sp>
        <p:nvSpPr>
          <p:cNvPr id="8" name="Title 1"/>
          <p:cNvSpPr txBox="1">
            <a:spLocks/>
          </p:cNvSpPr>
          <p:nvPr/>
        </p:nvSpPr>
        <p:spPr>
          <a:xfrm>
            <a:off x="685800" y="4077072"/>
            <a:ext cx="8001000" cy="1296144"/>
          </a:xfrm>
          <a:prstGeom prst="rect">
            <a:avLst/>
          </a:prstGeom>
        </p:spPr>
        <p:txBody>
          <a:bodyPr>
            <a:normAutofit fontScale="90000" lnSpcReduction="1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2200" dirty="0"/>
              <a:t>Agenda Item 7 - Issue L: Modification of certain provisions of Article 4 of RR Appendices 30 and 30A for Regions 1 and 3 namely replacement of tacit agreement with explicit agreement or alignment of those provisions of RR Appendices 30 and 30A for Regions 1 and 3 with those of Appendix 30B</a:t>
            </a:r>
          </a:p>
          <a:p>
            <a:pPr>
              <a:defRPr/>
            </a:pPr>
            <a:endParaRPr lang="en-US" sz="2200" dirty="0"/>
          </a:p>
        </p:txBody>
      </p:sp>
      <p:sp>
        <p:nvSpPr>
          <p:cNvPr id="9" name="Rectangle 3"/>
          <p:cNvSpPr txBox="1">
            <a:spLocks noChangeArrowheads="1"/>
          </p:cNvSpPr>
          <p:nvPr/>
        </p:nvSpPr>
        <p:spPr bwMode="auto">
          <a:xfrm>
            <a:off x="304800" y="5229199"/>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 </a:t>
            </a:r>
            <a:r>
              <a:rPr lang="en-US" sz="1600" dirty="0">
                <a:latin typeface="Times New Roman" pitchFamily="18" charset="0"/>
                <a:cs typeface="Times New Roman" pitchFamily="18" charset="0"/>
              </a:rPr>
              <a:t>Harmonization of the provisions in Article 4 of both RR Appendices 30 and 30A with the corresponding provisions of Article 6 of Appendix </a:t>
            </a:r>
            <a:r>
              <a:rPr lang="en-US" sz="1600" dirty="0" smtClean="0">
                <a:latin typeface="Times New Roman" pitchFamily="18" charset="0"/>
                <a:cs typeface="Times New Roman" pitchFamily="18" charset="0"/>
              </a:rPr>
              <a:t>30B (Method L2)</a:t>
            </a: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GB" sz="1600" dirty="0">
              <a:latin typeface="Times New Roman" pitchFamily="18" charset="0"/>
              <a:cs typeface="Times New Roman" pitchFamily="18" charset="0"/>
            </a:endParaRPr>
          </a:p>
        </p:txBody>
      </p:sp>
    </p:spTree>
    <p:extLst>
      <p:ext uri="{BB962C8B-B14F-4D97-AF65-F5344CB8AC3E}">
        <p14:creationId xmlns:p14="http://schemas.microsoft.com/office/powerpoint/2010/main" val="1445947230"/>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47</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1828800" indent="-741363">
              <a:buNone/>
            </a:pPr>
            <a:r>
              <a:rPr lang="en-GB" sz="1800" b="1" dirty="0" smtClean="0">
                <a:latin typeface="+mj-lt"/>
                <a:cs typeface="HY신명조"/>
              </a:rPr>
              <a:t>9.1.1 </a:t>
            </a:r>
            <a:r>
              <a:rPr lang="en-GB" sz="1800" b="1" dirty="0">
                <a:latin typeface="+mj-lt"/>
                <a:cs typeface="HY신명조"/>
              </a:rPr>
              <a:t>– Res. 205 (</a:t>
            </a:r>
            <a:r>
              <a:rPr lang="en-GB" sz="1800" b="1" dirty="0" smtClean="0">
                <a:latin typeface="+mj-lt"/>
                <a:cs typeface="HY신명조"/>
              </a:rPr>
              <a:t>Rev.WRC-12)</a:t>
            </a:r>
            <a:r>
              <a:rPr lang="en-US" sz="1800" b="1" dirty="0">
                <a:latin typeface="+mj-lt"/>
                <a:cs typeface="HY신명조"/>
              </a:rPr>
              <a:t> </a:t>
            </a:r>
            <a:r>
              <a:rPr lang="en-GB" sz="1800" b="1" dirty="0" smtClean="0">
                <a:latin typeface="+mj-lt"/>
                <a:cs typeface="HY신명조"/>
              </a:rPr>
              <a:t>Protection </a:t>
            </a:r>
            <a:r>
              <a:rPr lang="en-GB" sz="1800" b="1" dirty="0">
                <a:latin typeface="+mj-lt"/>
                <a:cs typeface="HY신명조"/>
              </a:rPr>
              <a:t>of the systems </a:t>
            </a:r>
            <a:r>
              <a:rPr lang="en-GB" sz="1800" b="1" dirty="0" smtClean="0">
                <a:latin typeface="+mj-lt"/>
                <a:cs typeface="HY신명조"/>
              </a:rPr>
              <a:t>operating </a:t>
            </a:r>
            <a:r>
              <a:rPr lang="en-GB" sz="1800" b="1" dirty="0">
                <a:latin typeface="+mj-lt"/>
                <a:cs typeface="HY신명조"/>
              </a:rPr>
              <a:t>in the mobile-satellite service in the band </a:t>
            </a:r>
            <a:r>
              <a:rPr lang="en-GB" sz="1800" b="1" dirty="0" smtClean="0">
                <a:latin typeface="+mj-lt"/>
                <a:cs typeface="HY신명조"/>
              </a:rPr>
              <a:t>406-406.1</a:t>
            </a:r>
            <a:r>
              <a:rPr lang="en-GB" sz="1800" b="1" dirty="0">
                <a:latin typeface="+mj-lt"/>
                <a:cs typeface="HY신명조"/>
              </a:rPr>
              <a:t> MHz”</a:t>
            </a:r>
            <a:endParaRPr lang="en-US"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Support the only method in the CPM report which is the revision of Resolution 205 (Rev. WRC-12) in order to protect </a:t>
            </a:r>
            <a:r>
              <a:rPr lang="en-GB" sz="1600" dirty="0" smtClean="0">
                <a:latin typeface="Times New Roman" pitchFamily="18" charset="0"/>
                <a:cs typeface="Times New Roman" pitchFamily="18" charset="0"/>
              </a:rPr>
              <a:t>the systems operating in the mobile-satellite service in the band 406-406.1 MHz, with consideration to other current and future services in the adjacent bands</a:t>
            </a:r>
          </a:p>
          <a:p>
            <a:pPr lvl="1">
              <a:lnSpc>
                <a:spcPct val="80000"/>
              </a:lnSpc>
              <a:buClr>
                <a:schemeClr val="accent3"/>
              </a:buClr>
              <a:buFont typeface="Courier New" pitchFamily="49" charset="0"/>
              <a:buChar char="o"/>
            </a:pPr>
            <a:endParaRPr lang="en-GB"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ACP:</a:t>
            </a:r>
            <a:endParaRPr lang="en-US" sz="1300" dirty="0">
              <a:latin typeface="Times New Roman" pitchFamily="18" charset="0"/>
              <a:cs typeface="Times New Roman" pitchFamily="18" charset="0"/>
            </a:endParaRPr>
          </a:p>
          <a:p>
            <a:pPr marL="393700" lvl="1" indent="0">
              <a:lnSpc>
                <a:spcPct val="80000"/>
              </a:lnSpc>
              <a:buClr>
                <a:schemeClr val="accent3"/>
              </a:buClr>
              <a:buNone/>
            </a:pPr>
            <a:r>
              <a:rPr lang="en-US" sz="1300" dirty="0" smtClean="0">
                <a:latin typeface="Times New Roman" pitchFamily="18" charset="0"/>
                <a:cs typeface="Times New Roman" pitchFamily="18" charset="0"/>
              </a:rPr>
              <a:t>		MOD RR Article 5</a:t>
            </a:r>
          </a:p>
          <a:p>
            <a:pPr marL="393700" lvl="1" indent="0">
              <a:lnSpc>
                <a:spcPct val="80000"/>
              </a:lnSpc>
              <a:buClr>
                <a:schemeClr val="accent3"/>
              </a:buClr>
              <a:buNone/>
            </a:pPr>
            <a:r>
              <a:rPr lang="en-US" sz="1300" dirty="0">
                <a:latin typeface="Times New Roman" pitchFamily="18" charset="0"/>
                <a:cs typeface="Times New Roman" pitchFamily="18" charset="0"/>
              </a:rPr>
              <a:t>	</a:t>
            </a:r>
            <a:r>
              <a:rPr lang="en-US" sz="1300" dirty="0" smtClean="0">
                <a:latin typeface="Times New Roman" pitchFamily="18" charset="0"/>
                <a:cs typeface="Times New Roman" pitchFamily="18" charset="0"/>
              </a:rPr>
              <a:t>	ADD 5.911A</a:t>
            </a:r>
          </a:p>
          <a:p>
            <a:pPr marL="393700" lvl="1" indent="0">
              <a:lnSpc>
                <a:spcPct val="80000"/>
              </a:lnSpc>
              <a:buClr>
                <a:schemeClr val="accent3"/>
              </a:buClr>
              <a:buNone/>
            </a:pPr>
            <a:r>
              <a:rPr lang="en-US" sz="1300" dirty="0">
                <a:latin typeface="Times New Roman" pitchFamily="18" charset="0"/>
                <a:cs typeface="Times New Roman" pitchFamily="18" charset="0"/>
              </a:rPr>
              <a:t>	</a:t>
            </a:r>
            <a:r>
              <a:rPr lang="en-US" sz="1300" dirty="0" smtClean="0">
                <a:latin typeface="Times New Roman" pitchFamily="18" charset="0"/>
                <a:cs typeface="Times New Roman" pitchFamily="18" charset="0"/>
              </a:rPr>
              <a:t>	MOD Res. 205 (WRC-15)</a:t>
            </a:r>
            <a:endParaRPr lang="en-GB" sz="1600" dirty="0" smtClean="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9.1.1</a:t>
            </a:r>
            <a:endParaRPr lang="en-US" sz="3200" dirty="0"/>
          </a:p>
        </p:txBody>
      </p:sp>
    </p:spTree>
    <p:extLst>
      <p:ext uri="{BB962C8B-B14F-4D97-AF65-F5344CB8AC3E}">
        <p14:creationId xmlns:p14="http://schemas.microsoft.com/office/powerpoint/2010/main" val="2372388020"/>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48</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1712913" indent="-682625">
              <a:buNone/>
            </a:pPr>
            <a:r>
              <a:rPr lang="en-GB" sz="1800" b="1" dirty="0" smtClean="0">
                <a:latin typeface="+mj-lt"/>
                <a:cs typeface="HY신명조"/>
              </a:rPr>
              <a:t>9.1.2 </a:t>
            </a:r>
            <a:r>
              <a:rPr lang="en-GB" sz="1800" b="1" dirty="0">
                <a:latin typeface="+mj-lt"/>
                <a:cs typeface="HY신명조"/>
              </a:rPr>
              <a:t>– Resolution 756 </a:t>
            </a:r>
            <a:r>
              <a:rPr lang="en-GB" sz="1800" b="1" dirty="0" smtClean="0">
                <a:latin typeface="+mj-lt"/>
                <a:cs typeface="HY신명조"/>
              </a:rPr>
              <a:t>(WRC-12) Studies </a:t>
            </a:r>
            <a:r>
              <a:rPr lang="en-GB" sz="1800" b="1" dirty="0">
                <a:latin typeface="+mj-lt"/>
                <a:cs typeface="HY신명조"/>
              </a:rPr>
              <a:t>on possible </a:t>
            </a:r>
            <a:r>
              <a:rPr lang="en-GB" sz="1800" b="1" dirty="0" smtClean="0">
                <a:latin typeface="+mj-lt"/>
                <a:cs typeface="HY신명조"/>
              </a:rPr>
              <a:t>reduction of the </a:t>
            </a:r>
            <a:r>
              <a:rPr lang="en-GB" sz="1800" b="1" dirty="0">
                <a:latin typeface="+mj-lt"/>
                <a:cs typeface="HY신명조"/>
              </a:rPr>
              <a:t>coordination arc and technical criteria used in application of </a:t>
            </a:r>
            <a:r>
              <a:rPr lang="en-GB" sz="1800" b="1" dirty="0" smtClean="0">
                <a:latin typeface="+mj-lt"/>
                <a:cs typeface="HY신명조"/>
              </a:rPr>
              <a:t>No</a:t>
            </a:r>
            <a:r>
              <a:rPr lang="en-GB" sz="1800" b="1" dirty="0">
                <a:latin typeface="+mj-lt"/>
                <a:cs typeface="HY신명조"/>
              </a:rPr>
              <a:t>. 9.41 in respect of coordination under No. 9.7”</a:t>
            </a:r>
            <a:endParaRPr lang="en-US"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r</a:t>
            </a:r>
            <a:r>
              <a:rPr lang="en-US" sz="1600" dirty="0" smtClean="0">
                <a:latin typeface="Times New Roman" pitchFamily="18" charset="0"/>
                <a:cs typeface="Times New Roman" pitchFamily="18" charset="0"/>
              </a:rPr>
              <a:t>esolves 1: Methods 1D in the CPM report, ACP: </a:t>
            </a:r>
            <a:r>
              <a:rPr lang="en-US" sz="1600" u="sng" dirty="0" smtClean="0">
                <a:latin typeface="Times New Roman" pitchFamily="18" charset="0"/>
                <a:cs typeface="Times New Roman" pitchFamily="18" charset="0"/>
              </a:rPr>
              <a:t>NOC</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r</a:t>
            </a:r>
            <a:r>
              <a:rPr lang="en-US" sz="1600" dirty="0" smtClean="0">
                <a:latin typeface="Times New Roman" pitchFamily="18" charset="0"/>
                <a:cs typeface="Times New Roman" pitchFamily="18" charset="0"/>
              </a:rPr>
              <a:t>esolves 2: Method 2B in the CPM report, ACP: MOD Appendix 5</a:t>
            </a:r>
          </a:p>
          <a:p>
            <a:pPr lvl="1">
              <a:lnSpc>
                <a:spcPct val="80000"/>
              </a:lnSpc>
              <a:buClr>
                <a:schemeClr val="accent3"/>
              </a:buClr>
              <a:buFont typeface="Courier New" pitchFamily="49" charset="0"/>
              <a:buChar char="o"/>
            </a:pPr>
            <a:endParaRPr 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9.1.2</a:t>
            </a:r>
            <a:endParaRPr lang="en-US" sz="3200" dirty="0"/>
          </a:p>
        </p:txBody>
      </p:sp>
    </p:spTree>
    <p:extLst>
      <p:ext uri="{BB962C8B-B14F-4D97-AF65-F5344CB8AC3E}">
        <p14:creationId xmlns:p14="http://schemas.microsoft.com/office/powerpoint/2010/main" val="3247741808"/>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9.1.3 </a:t>
            </a:r>
            <a:r>
              <a:rPr lang="en-GB" sz="1800" b="1" dirty="0">
                <a:latin typeface="+mj-lt"/>
                <a:cs typeface="HY신명조"/>
              </a:rPr>
              <a:t>– Resolution 11 </a:t>
            </a:r>
            <a:r>
              <a:rPr lang="en-GB" sz="1800" b="1" dirty="0" smtClean="0">
                <a:latin typeface="+mj-lt"/>
                <a:cs typeface="HY신명조"/>
              </a:rPr>
              <a:t>(WRC-12)</a:t>
            </a:r>
            <a:r>
              <a:rPr lang="en-US" sz="1800" b="1" dirty="0">
                <a:latin typeface="+mj-lt"/>
                <a:cs typeface="HY신명조"/>
              </a:rPr>
              <a:t> </a:t>
            </a:r>
            <a:r>
              <a:rPr lang="en-GB" sz="1800" b="1" dirty="0" smtClean="0">
                <a:latin typeface="+mj-lt"/>
                <a:cs typeface="HY신명조"/>
              </a:rPr>
              <a:t>Use </a:t>
            </a:r>
            <a:r>
              <a:rPr lang="en-GB" sz="1800" b="1" dirty="0">
                <a:latin typeface="+mj-lt"/>
                <a:cs typeface="HY신명조"/>
              </a:rPr>
              <a:t>of satellite orbital positions </a:t>
            </a:r>
            <a:r>
              <a:rPr lang="en-GB" sz="1800" b="1" dirty="0" smtClean="0">
                <a:latin typeface="+mj-lt"/>
                <a:cs typeface="HY신명조"/>
              </a:rPr>
              <a:t>			and </a:t>
            </a:r>
            <a:r>
              <a:rPr lang="en-GB" sz="1800" b="1" dirty="0">
                <a:latin typeface="+mj-lt"/>
                <a:cs typeface="HY신명조"/>
              </a:rPr>
              <a:t>associated frequency spectrum to deliver international public </a:t>
            </a:r>
            <a:r>
              <a:rPr lang="en-GB" sz="1800" b="1" dirty="0" smtClean="0">
                <a:latin typeface="+mj-lt"/>
                <a:cs typeface="HY신명조"/>
              </a:rPr>
              <a:t>		telecommunication </a:t>
            </a:r>
            <a:r>
              <a:rPr lang="en-GB" sz="1800" b="1" dirty="0">
                <a:latin typeface="+mj-lt"/>
                <a:cs typeface="HY신명조"/>
              </a:rPr>
              <a:t>services in developing countries</a:t>
            </a:r>
            <a:r>
              <a:rPr lang="en-GB" sz="1800" b="1" dirty="0" smtClean="0">
                <a:latin typeface="+mj-lt"/>
                <a:cs typeface="HY신명조"/>
              </a:rPr>
              <a:t>”</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altLang="ko-KR" sz="1600" dirty="0" smtClean="0">
                <a:latin typeface="Times New Roman" pitchFamily="18" charset="0"/>
                <a:cs typeface="Times New Roman" pitchFamily="18" charset="0"/>
              </a:rPr>
              <a:t>ACP: </a:t>
            </a:r>
            <a:r>
              <a:rPr lang="en-US" altLang="ko-KR" sz="1600" u="sng" dirty="0" smtClean="0">
                <a:latin typeface="Times New Roman" pitchFamily="18" charset="0"/>
                <a:cs typeface="Times New Roman" pitchFamily="18" charset="0"/>
              </a:rPr>
              <a:t>NOC</a:t>
            </a:r>
            <a:endParaRPr lang="en-US" altLang="ko-KR" sz="1600" dirty="0" smtClean="0">
              <a:latin typeface="Times New Roman" pitchFamily="18" charset="0"/>
              <a:cs typeface="Times New Roman" pitchFamily="18" charset="0"/>
            </a:endParaRPr>
          </a:p>
          <a:p>
            <a:pPr marL="1144588" lvl="1" indent="-750888">
              <a:lnSpc>
                <a:spcPct val="80000"/>
              </a:lnSpc>
              <a:buClr>
                <a:schemeClr val="accent3"/>
              </a:buClr>
              <a:buNone/>
            </a:pPr>
            <a:r>
              <a:rPr lang="en-US" altLang="ko-KR" sz="1600" dirty="0" smtClean="0">
                <a:latin typeface="Times New Roman" pitchFamily="18" charset="0"/>
                <a:ea typeface="Gulim" pitchFamily="34" charset="-127"/>
                <a:cs typeface="Times New Roman" pitchFamily="18" charset="0"/>
              </a:rPr>
              <a:t>	SUP Res. 11 (WRC-12)</a:t>
            </a:r>
            <a:endParaRPr lang="en-US" altLang="ko-KR" sz="2000" dirty="0">
              <a:latin typeface="Times New Roman" pitchFamily="18" charset="0"/>
              <a:ea typeface="Gulim" pitchFamily="34" charset="-127"/>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9.1.3</a:t>
            </a:r>
            <a:endParaRPr lang="en-US" sz="3200" dirty="0"/>
          </a:p>
        </p:txBody>
      </p:sp>
    </p:spTree>
    <p:extLst>
      <p:ext uri="{BB962C8B-B14F-4D97-AF65-F5344CB8AC3E}">
        <p14:creationId xmlns:p14="http://schemas.microsoft.com/office/powerpoint/2010/main" val="673356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7302511" cy="594320"/>
          </a:xfrm>
        </p:spPr>
        <p:txBody>
          <a:bodyPr>
            <a:noAutofit/>
          </a:bodyPr>
          <a:lstStyle/>
          <a:p>
            <a:pPr eaLnBrk="1" hangingPunct="1"/>
            <a:r>
              <a:rPr lang="en-US" sz="3200" dirty="0"/>
              <a:t>Arab Spectrum Management </a:t>
            </a:r>
            <a:r>
              <a:rPr lang="en-US" sz="3200" dirty="0" smtClean="0"/>
              <a:t>Group (ASMG</a:t>
            </a:r>
            <a:r>
              <a:rPr lang="en-US" sz="3200" dirty="0"/>
              <a:t>)</a:t>
            </a:r>
          </a:p>
        </p:txBody>
      </p:sp>
      <p:sp>
        <p:nvSpPr>
          <p:cNvPr id="19459" name="Content Placeholder 2"/>
          <p:cNvSpPr>
            <a:spLocks noGrp="1"/>
          </p:cNvSpPr>
          <p:nvPr>
            <p:ph idx="1"/>
          </p:nvPr>
        </p:nvSpPr>
        <p:spPr/>
        <p:txBody>
          <a:bodyPr>
            <a:normAutofit/>
          </a:bodyPr>
          <a:lstStyle/>
          <a:p>
            <a:pPr marL="461963" indent="-461963" eaLnBrk="1" hangingPunct="1">
              <a:lnSpc>
                <a:spcPct val="80000"/>
              </a:lnSpc>
              <a:buFont typeface="Arial" pitchFamily="34" charset="0"/>
              <a:buChar char="•"/>
            </a:pPr>
            <a:r>
              <a:rPr lang="en-US" sz="2000" dirty="0" smtClean="0">
                <a:latin typeface="+mj-lt"/>
                <a:cs typeface="Aharoni" pitchFamily="2" charset="-79"/>
              </a:rPr>
              <a:t>The ASMG was established by the </a:t>
            </a:r>
            <a:r>
              <a:rPr lang="en-US" sz="2000" b="1" dirty="0" smtClean="0">
                <a:latin typeface="+mj-lt"/>
                <a:cs typeface="Aharoni" pitchFamily="2" charset="-79"/>
              </a:rPr>
              <a:t>Arab Ministerial Council for ICT</a:t>
            </a:r>
            <a:r>
              <a:rPr lang="en-US" sz="2000" dirty="0" smtClean="0">
                <a:latin typeface="+mj-lt"/>
                <a:cs typeface="Aharoni" pitchFamily="2" charset="-79"/>
              </a:rPr>
              <a:t> to cooperate and collaborate in the filed of Spectrum Management and preparation to Radio Conferences.</a:t>
            </a:r>
          </a:p>
          <a:p>
            <a:pPr marL="461963" indent="-461963" eaLnBrk="1" hangingPunct="1">
              <a:lnSpc>
                <a:spcPct val="80000"/>
              </a:lnSpc>
              <a:buFont typeface="Arial" pitchFamily="34" charset="0"/>
              <a:buChar char="•"/>
            </a:pPr>
            <a:endParaRPr lang="en-US" sz="2000" dirty="0" smtClean="0">
              <a:latin typeface="+mj-lt"/>
              <a:cs typeface="Aharoni" pitchFamily="2" charset="-79"/>
            </a:endParaRPr>
          </a:p>
          <a:p>
            <a:pPr marL="461963" indent="-461963" eaLnBrk="1" hangingPunct="1">
              <a:lnSpc>
                <a:spcPct val="80000"/>
              </a:lnSpc>
              <a:buFont typeface="Arial" pitchFamily="34" charset="0"/>
              <a:buChar char="•"/>
            </a:pPr>
            <a:r>
              <a:rPr lang="en-US" sz="2000" dirty="0" smtClean="0">
                <a:latin typeface="+mj-lt"/>
                <a:cs typeface="Aharoni" pitchFamily="2" charset="-79"/>
              </a:rPr>
              <a:t>The twenty two Arab States utilize this platform for the following major activities:- </a:t>
            </a:r>
          </a:p>
          <a:p>
            <a:pPr marL="461963" indent="-461963" eaLnBrk="1" hangingPunct="1">
              <a:lnSpc>
                <a:spcPct val="80000"/>
              </a:lnSpc>
              <a:buFont typeface="Arial" pitchFamily="34" charset="0"/>
              <a:buChar char="•"/>
            </a:pPr>
            <a:endParaRPr lang="en-US" sz="2000" dirty="0" smtClean="0">
              <a:latin typeface="+mj-lt"/>
              <a:cs typeface="Aharoni" pitchFamily="2" charset="-79"/>
            </a:endParaRPr>
          </a:p>
          <a:p>
            <a:pPr marL="798513" lvl="1" indent="-393700" eaLnBrk="1" hangingPunct="1">
              <a:lnSpc>
                <a:spcPct val="80000"/>
              </a:lnSpc>
              <a:buFont typeface="Courier New" pitchFamily="49" charset="0"/>
              <a:buChar char="o"/>
            </a:pPr>
            <a:r>
              <a:rPr lang="en-US" sz="1800" dirty="0" smtClean="0">
                <a:latin typeface="+mj-lt"/>
                <a:cs typeface="Aharoni" pitchFamily="2" charset="-79"/>
              </a:rPr>
              <a:t>Coordinate among the Member States on all issues related to the Spectrum Management, including sharing views on the emerging radio aspects.</a:t>
            </a:r>
          </a:p>
          <a:p>
            <a:pPr marL="798513" lvl="1" indent="-393700" eaLnBrk="1" hangingPunct="1">
              <a:lnSpc>
                <a:spcPct val="80000"/>
              </a:lnSpc>
              <a:buFont typeface="Courier New" pitchFamily="49" charset="0"/>
              <a:buChar char="o"/>
            </a:pPr>
            <a:endParaRPr lang="en-US" sz="1800" dirty="0" smtClean="0">
              <a:latin typeface="+mj-lt"/>
              <a:cs typeface="Aharoni" pitchFamily="2" charset="-79"/>
            </a:endParaRPr>
          </a:p>
          <a:p>
            <a:pPr marL="798513" lvl="1" indent="-393700" eaLnBrk="1" hangingPunct="1">
              <a:lnSpc>
                <a:spcPct val="80000"/>
              </a:lnSpc>
              <a:buFont typeface="Courier New" pitchFamily="49" charset="0"/>
              <a:buChar char="o"/>
            </a:pPr>
            <a:r>
              <a:rPr lang="en-US" sz="1800" dirty="0" smtClean="0">
                <a:latin typeface="+mj-lt"/>
                <a:cs typeface="Aharoni" pitchFamily="2" charset="-79"/>
              </a:rPr>
              <a:t>Negotiating to develop </a:t>
            </a:r>
            <a:r>
              <a:rPr lang="en-US" sz="1800" b="1" dirty="0" smtClean="0">
                <a:latin typeface="+mj-lt"/>
                <a:cs typeface="Aharoni" pitchFamily="2" charset="-79"/>
              </a:rPr>
              <a:t>common Arab proposals </a:t>
            </a:r>
            <a:r>
              <a:rPr lang="en-US" sz="1800" dirty="0" smtClean="0">
                <a:latin typeface="+mj-lt"/>
                <a:cs typeface="Aharoni" pitchFamily="2" charset="-79"/>
              </a:rPr>
              <a:t>for the agenda items of World Radio Conferences (WRC) held every four years at the ITU. </a:t>
            </a:r>
          </a:p>
          <a:p>
            <a:pPr marL="798513" lvl="1" indent="-393700" eaLnBrk="1" hangingPunct="1">
              <a:lnSpc>
                <a:spcPct val="80000"/>
              </a:lnSpc>
              <a:buFont typeface="Courier New" pitchFamily="49" charset="0"/>
              <a:buChar char="o"/>
            </a:pPr>
            <a:endParaRPr lang="en-US" sz="1800" dirty="0" smtClean="0">
              <a:latin typeface="+mj-lt"/>
              <a:cs typeface="Aharoni" pitchFamily="2" charset="-79"/>
            </a:endParaRPr>
          </a:p>
          <a:p>
            <a:pPr marL="798513" lvl="1" indent="-393700" eaLnBrk="1" hangingPunct="1">
              <a:lnSpc>
                <a:spcPct val="80000"/>
              </a:lnSpc>
              <a:buFont typeface="Courier New" pitchFamily="49" charset="0"/>
              <a:buChar char="o"/>
            </a:pPr>
            <a:r>
              <a:rPr lang="en-US" sz="1800" dirty="0" smtClean="0">
                <a:latin typeface="+mj-lt"/>
                <a:cs typeface="Aharoni" pitchFamily="2" charset="-79"/>
              </a:rPr>
              <a:t>Preparing common contributions for the meetings of the ITU-R Study Groups and Working Parties.</a:t>
            </a:r>
            <a:r>
              <a:rPr lang="en-US" sz="1800" dirty="0" smtClean="0">
                <a:solidFill>
                  <a:srgbClr val="000099"/>
                </a:solidFill>
                <a:latin typeface="+mj-lt"/>
              </a:rPr>
              <a:t> </a:t>
            </a:r>
          </a:p>
          <a:p>
            <a:pPr eaLnBrk="1" hangingPunct="1">
              <a:lnSpc>
                <a:spcPct val="80000"/>
              </a:lnSpc>
              <a:buFontTx/>
              <a:buNone/>
            </a:pPr>
            <a:endParaRPr lang="en-US" sz="1800" dirty="0" smtClean="0">
              <a:solidFill>
                <a:srgbClr val="000099"/>
              </a:solidFill>
            </a:endParaRPr>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5</a:t>
            </a:fld>
            <a:endParaRPr lang="en-US" dirty="0"/>
          </a:p>
        </p:txBody>
      </p:sp>
    </p:spTree>
    <p:extLst>
      <p:ext uri="{BB962C8B-B14F-4D97-AF65-F5344CB8AC3E}">
        <p14:creationId xmlns:p14="http://schemas.microsoft.com/office/powerpoint/2010/main" val="42451953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50</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9.1.5 </a:t>
            </a:r>
            <a:r>
              <a:rPr lang="en-GB" sz="1800" b="1" dirty="0">
                <a:latin typeface="+mj-lt"/>
                <a:cs typeface="HY신명조"/>
              </a:rPr>
              <a:t>– Resolution 154 </a:t>
            </a:r>
            <a:r>
              <a:rPr lang="en-GB" sz="1800" b="1" dirty="0" smtClean="0">
                <a:latin typeface="+mj-lt"/>
                <a:cs typeface="HY신명조"/>
              </a:rPr>
              <a:t>(WRC-12)</a:t>
            </a:r>
            <a:r>
              <a:rPr lang="en-US" sz="1800" b="1" dirty="0">
                <a:latin typeface="+mj-lt"/>
                <a:cs typeface="HY신명조"/>
              </a:rPr>
              <a:t> </a:t>
            </a:r>
            <a:r>
              <a:rPr lang="en-GB" sz="1800" b="1" dirty="0" smtClean="0">
                <a:latin typeface="+mj-lt"/>
                <a:cs typeface="HY신명조"/>
              </a:rPr>
              <a:t>Consideration </a:t>
            </a:r>
            <a:r>
              <a:rPr lang="en-GB" sz="1800" b="1" dirty="0">
                <a:latin typeface="+mj-lt"/>
                <a:cs typeface="HY신명조"/>
              </a:rPr>
              <a:t>of technical and </a:t>
            </a:r>
            <a:r>
              <a:rPr lang="en-GB" sz="1800" b="1" dirty="0" smtClean="0">
                <a:latin typeface="+mj-lt"/>
                <a:cs typeface="HY신명조"/>
              </a:rPr>
              <a:t>			regulatory </a:t>
            </a:r>
            <a:r>
              <a:rPr lang="en-GB" sz="1800" b="1" dirty="0">
                <a:latin typeface="+mj-lt"/>
                <a:cs typeface="HY신명조"/>
              </a:rPr>
              <a:t>actions in order to support existing and future </a:t>
            </a:r>
            <a:r>
              <a:rPr lang="en-GB" sz="1800" b="1" dirty="0" smtClean="0">
                <a:latin typeface="+mj-lt"/>
                <a:cs typeface="HY신명조"/>
              </a:rPr>
              <a:t>			operation </a:t>
            </a:r>
            <a:r>
              <a:rPr lang="en-GB" sz="1800" b="1" dirty="0">
                <a:latin typeface="+mj-lt"/>
                <a:cs typeface="HY신명조"/>
              </a:rPr>
              <a:t>of fixed‑satellite service earth stations within the band </a:t>
            </a:r>
            <a:r>
              <a:rPr lang="en-GB" sz="1800" b="1" dirty="0" smtClean="0">
                <a:latin typeface="+mj-lt"/>
                <a:cs typeface="HY신명조"/>
              </a:rPr>
              <a:t>		3</a:t>
            </a:r>
            <a:r>
              <a:rPr lang="en-GB" sz="1800" b="1" dirty="0">
                <a:latin typeface="+mj-lt"/>
                <a:cs typeface="HY신명조"/>
              </a:rPr>
              <a:t> 400-4 200 MHz, as an aid to the safe operation of aircraft and </a:t>
            </a:r>
            <a:r>
              <a:rPr lang="en-GB" sz="1800" b="1" dirty="0" smtClean="0">
                <a:latin typeface="+mj-lt"/>
                <a:cs typeface="HY신명조"/>
              </a:rPr>
              <a:t>		reliable </a:t>
            </a:r>
            <a:r>
              <a:rPr lang="en-GB" sz="1800" b="1" dirty="0">
                <a:latin typeface="+mj-lt"/>
                <a:cs typeface="HY신명조"/>
              </a:rPr>
              <a:t>distribution of meteorological information in some </a:t>
            </a:r>
            <a:r>
              <a:rPr lang="en-GB" sz="1800" b="1" dirty="0" smtClean="0">
                <a:latin typeface="+mj-lt"/>
                <a:cs typeface="HY신명조"/>
              </a:rPr>
              <a:t>		countries </a:t>
            </a:r>
            <a:r>
              <a:rPr lang="en-GB" sz="1800" b="1" dirty="0">
                <a:latin typeface="+mj-lt"/>
                <a:cs typeface="HY신명조"/>
              </a:rPr>
              <a:t>in Region 1”</a:t>
            </a:r>
            <a:endParaRPr lang="en-US" sz="1800" b="1" dirty="0">
              <a:latin typeface="+mj-lt"/>
              <a:cs typeface="HY신명조"/>
            </a:endParaRPr>
          </a:p>
          <a:p>
            <a:pPr eaLnBrk="1" hangingPunct="1">
              <a:buFont typeface="Arial" pitchFamily="34" charset="0"/>
              <a:buChar char="•"/>
            </a:pPr>
            <a:r>
              <a:rPr lang="en-US" altLang="ko-KR" sz="2000" smtClean="0">
                <a:solidFill>
                  <a:schemeClr val="accent3">
                    <a:lumMod val="75000"/>
                  </a:schemeClr>
                </a:solidFill>
                <a:latin typeface="+mj-lt"/>
                <a:ea typeface="Gulim" pitchFamily="34" charset="-127"/>
              </a:rPr>
              <a:t>ASMG Position:</a:t>
            </a:r>
            <a:endParaRPr lang="en-US" altLang="ko-KR" sz="2000" dirty="0" smtClean="0">
              <a:solidFill>
                <a:schemeClr val="accent3">
                  <a:lumMod val="75000"/>
                </a:schemeClr>
              </a:solidFill>
              <a:latin typeface="+mj-lt"/>
              <a:ea typeface="Gulim" pitchFamily="34" charset="-127"/>
            </a:endParaRPr>
          </a:p>
          <a:p>
            <a:pPr lvl="1">
              <a:lnSpc>
                <a:spcPct val="80000"/>
              </a:lnSpc>
              <a:buClr>
                <a:schemeClr val="accent3"/>
              </a:buClr>
              <a:buFont typeface="Courier New" pitchFamily="49" charset="0"/>
              <a:buChar char="o"/>
            </a:pPr>
            <a:r>
              <a:rPr lang="en-US" altLang="ko-KR" sz="1600" dirty="0" smtClean="0">
                <a:latin typeface="Times New Roman" pitchFamily="18" charset="0"/>
                <a:cs typeface="Times New Roman" pitchFamily="18" charset="0"/>
              </a:rPr>
              <a:t>Support </a:t>
            </a:r>
            <a:r>
              <a:rPr lang="en-US" altLang="ko-KR" sz="1600" dirty="0">
                <a:latin typeface="Times New Roman" pitchFamily="18" charset="0"/>
                <a:cs typeface="Times New Roman" pitchFamily="18" charset="0"/>
              </a:rPr>
              <a:t>the only method in the CPM report.</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ACP: MOD Res </a:t>
            </a:r>
            <a:r>
              <a:rPr lang="en-US" sz="1600" dirty="0" smtClean="0">
                <a:latin typeface="Times New Roman" pitchFamily="18" charset="0"/>
                <a:cs typeface="Times New Roman" pitchFamily="18" charset="0"/>
              </a:rPr>
              <a:t>154</a:t>
            </a:r>
            <a:endParaRPr 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9.1.5</a:t>
            </a:r>
            <a:endParaRPr lang="en-US" sz="3200" dirty="0"/>
          </a:p>
        </p:txBody>
      </p:sp>
    </p:spTree>
    <p:extLst>
      <p:ext uri="{BB962C8B-B14F-4D97-AF65-F5344CB8AC3E}">
        <p14:creationId xmlns:p14="http://schemas.microsoft.com/office/powerpoint/2010/main" val="2767558433"/>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51</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9.1.8 </a:t>
            </a:r>
            <a:r>
              <a:rPr lang="en-GB" sz="1800" b="1" dirty="0">
                <a:latin typeface="+mj-lt"/>
                <a:cs typeface="HY신명조"/>
              </a:rPr>
              <a:t>– Resolution 757 (WRC‑12) Regulatory aspects for </a:t>
            </a:r>
            <a:r>
              <a:rPr lang="en-GB" sz="1800" b="1" dirty="0" err="1">
                <a:latin typeface="+mj-lt"/>
                <a:cs typeface="HY신명조"/>
              </a:rPr>
              <a:t>nano</a:t>
            </a:r>
            <a:r>
              <a:rPr lang="en-GB" sz="1800" b="1" dirty="0">
                <a:latin typeface="+mj-lt"/>
                <a:cs typeface="HY신명조"/>
              </a:rPr>
              <a:t>- and 	</a:t>
            </a:r>
            <a:r>
              <a:rPr lang="en-GB" sz="1800" b="1" dirty="0" smtClean="0">
                <a:latin typeface="+mj-lt"/>
                <a:cs typeface="HY신명조"/>
              </a:rPr>
              <a:t>		</a:t>
            </a:r>
            <a:r>
              <a:rPr lang="en-GB" sz="1800" b="1" dirty="0" err="1" smtClean="0">
                <a:latin typeface="+mj-lt"/>
                <a:cs typeface="HY신명조"/>
              </a:rPr>
              <a:t>picosatellites</a:t>
            </a:r>
            <a:r>
              <a:rPr lang="en-GB" sz="1800" b="1" dirty="0">
                <a:latin typeface="+mj-lt"/>
                <a:cs typeface="HY신명조"/>
              </a:rPr>
              <a:t>”</a:t>
            </a:r>
            <a:endParaRPr lang="en-US"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ACP: </a:t>
            </a:r>
            <a:r>
              <a:rPr lang="en-US" sz="1600" u="sng" dirty="0" smtClean="0">
                <a:latin typeface="Times New Roman" pitchFamily="18" charset="0"/>
                <a:cs typeface="Times New Roman" pitchFamily="18" charset="0"/>
              </a:rPr>
              <a:t>NOC</a:t>
            </a:r>
          </a:p>
          <a:p>
            <a:pPr lvl="1">
              <a:lnSpc>
                <a:spcPct val="80000"/>
              </a:lnSpc>
              <a:buClr>
                <a:schemeClr val="accent3"/>
              </a:buClr>
              <a:buFont typeface="Courier New" pitchFamily="49" charset="0"/>
              <a:buChar char="o"/>
            </a:pPr>
            <a:endParaRPr 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9.1.8</a:t>
            </a:r>
            <a:endParaRPr lang="en-US" sz="3200" dirty="0"/>
          </a:p>
        </p:txBody>
      </p:sp>
    </p:spTree>
    <p:extLst>
      <p:ext uri="{BB962C8B-B14F-4D97-AF65-F5344CB8AC3E}">
        <p14:creationId xmlns:p14="http://schemas.microsoft.com/office/powerpoint/2010/main" val="2792516000"/>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52</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a:latin typeface="+mj-lt"/>
                <a:cs typeface="HY신명조"/>
              </a:rPr>
              <a:t>“</a:t>
            </a:r>
            <a:r>
              <a:rPr lang="en-GB" sz="1800" b="1" dirty="0">
                <a:latin typeface="+mj-lt"/>
                <a:cs typeface="HY신명조"/>
              </a:rPr>
              <a:t>to consider and approve the Report of the Director of the Radiocommunication Bureau, in accordance with Article 7 of the Convention:</a:t>
            </a:r>
            <a:endParaRPr lang="en-US" sz="1800" b="1" dirty="0">
              <a:latin typeface="+mj-lt"/>
              <a:cs typeface="HY신명조"/>
            </a:endParaRPr>
          </a:p>
          <a:p>
            <a:pPr marL="0" indent="0">
              <a:buNone/>
            </a:pPr>
            <a:r>
              <a:rPr lang="en-US" altLang="ko-KR" sz="1800" b="1" dirty="0" smtClean="0">
                <a:latin typeface="+mj-lt"/>
                <a:cs typeface="HY신명조"/>
              </a:rPr>
              <a:t>	9.3	“</a:t>
            </a:r>
            <a:r>
              <a:rPr lang="en-GB" sz="1800" b="1" dirty="0">
                <a:latin typeface="+mj-lt"/>
                <a:cs typeface="HY신명조"/>
              </a:rPr>
              <a:t>on action in response to Resolution 80 (Rev.WRC‑07</a:t>
            </a:r>
            <a:r>
              <a:rPr lang="en-GB" sz="1800" b="1" dirty="0" smtClean="0">
                <a:latin typeface="+mj-lt"/>
                <a:cs typeface="HY신명조"/>
              </a:rPr>
              <a:t>);</a:t>
            </a:r>
            <a:endParaRPr lang="en-US" sz="1800" b="1" dirty="0">
              <a:latin typeface="+mj-lt"/>
              <a:cs typeface="HY신명조"/>
            </a:endParaRPr>
          </a:p>
          <a:p>
            <a:pPr marL="0" indent="0">
              <a:buNone/>
            </a:pPr>
            <a:r>
              <a:rPr lang="en-GB" sz="1800" b="1" dirty="0" smtClean="0">
                <a:latin typeface="+mj-lt"/>
                <a:cs typeface="HY신명조"/>
              </a:rPr>
              <a:t>	Due </a:t>
            </a:r>
            <a:r>
              <a:rPr lang="en-GB" sz="1800" b="1" dirty="0">
                <a:latin typeface="+mj-lt"/>
                <a:cs typeface="HY신명조"/>
              </a:rPr>
              <a:t>diligence in applying the principles embodied in the Constitution”</a:t>
            </a:r>
            <a:endParaRPr lang="en-US" sz="1800" b="1" dirty="0">
              <a:latin typeface="+mj-lt"/>
              <a:cs typeface="HY신명조"/>
            </a:endParaRPr>
          </a:p>
          <a:p>
            <a:pPr lvl="0"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eaLnBrk="1" hangingPunct="1">
              <a:buNone/>
            </a:pPr>
            <a:endParaRPr lang="en-US" altLang="ko-KR" sz="2000" dirty="0" smtClean="0">
              <a:solidFill>
                <a:schemeClr val="accent3">
                  <a:lumMod val="75000"/>
                </a:schemeClr>
              </a:solidFill>
              <a:latin typeface="+mj-lt"/>
              <a:ea typeface="Gulim" pitchFamily="34" charset="-127"/>
            </a:endParaRPr>
          </a:p>
          <a:p>
            <a:pPr lvl="1">
              <a:lnSpc>
                <a:spcPct val="80000"/>
              </a:lnSpc>
              <a:buClr>
                <a:schemeClr val="accent3"/>
              </a:buClr>
              <a:buFont typeface="Courier New" pitchFamily="49" charset="0"/>
              <a:buChar char="o"/>
            </a:pPr>
            <a:r>
              <a:rPr lang="en-US" altLang="ko-KR" sz="1800" dirty="0" smtClean="0">
                <a:latin typeface="Times New Roman" pitchFamily="18" charset="0"/>
                <a:cs typeface="Times New Roman" pitchFamily="18" charset="0"/>
              </a:rPr>
              <a:t>Supports the retention of Resolution </a:t>
            </a:r>
            <a:r>
              <a:rPr lang="en-US" altLang="ko-KR" sz="1800" dirty="0">
                <a:latin typeface="Times New Roman" pitchFamily="18" charset="0"/>
                <a:cs typeface="Times New Roman" pitchFamily="18" charset="0"/>
              </a:rPr>
              <a:t>80 (Rev.WRC-07) </a:t>
            </a:r>
            <a:endParaRPr lang="en-US" altLang="ko-KR" sz="18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altLang="ko-KR" sz="1800" dirty="0" smtClean="0">
                <a:latin typeface="Times New Roman" pitchFamily="18" charset="0"/>
                <a:cs typeface="Times New Roman" pitchFamily="18" charset="0"/>
              </a:rPr>
              <a:t>ACP: </a:t>
            </a:r>
            <a:r>
              <a:rPr lang="en-US" altLang="ko-KR" sz="1800" u="sng" dirty="0" smtClean="0">
                <a:latin typeface="Times New Roman" pitchFamily="18" charset="0"/>
                <a:cs typeface="Times New Roman" pitchFamily="18" charset="0"/>
              </a:rPr>
              <a:t>NOC</a:t>
            </a:r>
            <a:endParaRPr lang="en-US" altLang="ko-KR" sz="18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9.3</a:t>
            </a:r>
            <a:endParaRPr lang="en-US" sz="3200" dirty="0"/>
          </a:p>
        </p:txBody>
      </p:sp>
    </p:spTree>
    <p:extLst>
      <p:ext uri="{BB962C8B-B14F-4D97-AF65-F5344CB8AC3E}">
        <p14:creationId xmlns:p14="http://schemas.microsoft.com/office/powerpoint/2010/main" val="1780000366"/>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bg2">
              <a:lumMod val="90000"/>
              <a:alpha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40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Chapter 6</a:t>
            </a:r>
            <a:endParaRPr lang="en-US" sz="40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74414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54</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examine the revised ITU‑R Recommendations incorporated by reference in the Radio Regulations communicated by the Radiocommunication Assembly, in accordance with Resolution 28 (Rev.WRC‑03), and to decide whether or not to update the corresponding references in the Radio Regulations, in accordance with the principles contained in Annex 1 to Resolution 27 (Rev.WRC‑12)”</a:t>
            </a:r>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eaLnBrk="1" hangingPunct="1">
              <a:buNone/>
            </a:pPr>
            <a:endParaRPr lang="en-US" altLang="ko-KR" sz="2000" dirty="0" smtClean="0">
              <a:solidFill>
                <a:schemeClr val="accent3">
                  <a:lumMod val="75000"/>
                </a:schemeClr>
              </a:solidFill>
              <a:latin typeface="+mj-lt"/>
              <a:ea typeface="Gulim" pitchFamily="34" charset="-127"/>
            </a:endParaRPr>
          </a:p>
          <a:p>
            <a:pPr lvl="1">
              <a:lnSpc>
                <a:spcPct val="80000"/>
              </a:lnSpc>
              <a:buClr>
                <a:schemeClr val="accent3"/>
              </a:buClr>
              <a:buFont typeface="Courier New" pitchFamily="49" charset="0"/>
              <a:buChar char="o"/>
            </a:pPr>
            <a:r>
              <a:rPr lang="en-US" sz="2000" dirty="0" smtClean="0">
                <a:latin typeface="Times New Roman" pitchFamily="18" charset="0"/>
                <a:cs typeface="Times New Roman" pitchFamily="18" charset="0"/>
              </a:rPr>
              <a:t>ACP: 41 proposals</a:t>
            </a:r>
            <a:endParaRPr lang="en-US" sz="20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2</a:t>
            </a:r>
            <a:endParaRPr lang="en-US" sz="3200" dirty="0"/>
          </a:p>
        </p:txBody>
      </p:sp>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55</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altLang="ko-KR" sz="1800" b="1" dirty="0" smtClean="0">
                <a:latin typeface="+mj-lt"/>
                <a:cs typeface="HY신명조"/>
              </a:rPr>
              <a:t>in </a:t>
            </a:r>
            <a:r>
              <a:rPr lang="en-GB" sz="1800" b="1" dirty="0" smtClean="0">
                <a:latin typeface="+mj-lt"/>
                <a:cs typeface="HY신명조"/>
              </a:rPr>
              <a:t>accordance </a:t>
            </a:r>
            <a:r>
              <a:rPr lang="en-GB" sz="1800" b="1" dirty="0">
                <a:latin typeface="+mj-lt"/>
                <a:cs typeface="HY신명조"/>
              </a:rPr>
              <a:t>with Resolution 95 (Rev.WRC‑07), to review the resolutions and recommendations of previous conferences with a view to their possible revision, replacement or abrogation”</a:t>
            </a:r>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2000" dirty="0" smtClean="0">
                <a:latin typeface="Times New Roman" pitchFamily="18" charset="0"/>
                <a:cs typeface="Times New Roman" pitchFamily="18" charset="0"/>
              </a:rPr>
              <a:t>ACP: 13 proposals*</a:t>
            </a:r>
          </a:p>
          <a:p>
            <a:pPr marL="393700" lvl="1" indent="0">
              <a:lnSpc>
                <a:spcPct val="80000"/>
              </a:lnSpc>
              <a:buClr>
                <a:schemeClr val="accent3"/>
              </a:buClr>
              <a:buNone/>
            </a:pPr>
            <a:endParaRPr lang="en-US" sz="1600" dirty="0" smtClean="0">
              <a:latin typeface="Times New Roman" pitchFamily="18" charset="0"/>
              <a:cs typeface="Times New Roman" pitchFamily="18" charset="0"/>
            </a:endParaRP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marL="393700" lvl="1" indent="0">
              <a:lnSpc>
                <a:spcPct val="80000"/>
              </a:lnSpc>
              <a:buClr>
                <a:schemeClr val="accent3"/>
              </a:buClr>
              <a:buNone/>
            </a:pPr>
            <a:endParaRPr lang="en-US" sz="1600" dirty="0" smtClean="0">
              <a:latin typeface="Times New Roman" pitchFamily="18" charset="0"/>
              <a:cs typeface="Times New Roman" pitchFamily="18" charset="0"/>
            </a:endParaRP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marL="393700" lvl="1" indent="0">
              <a:lnSpc>
                <a:spcPct val="80000"/>
              </a:lnSpc>
              <a:buClr>
                <a:schemeClr val="accent3"/>
              </a:buClr>
              <a:buNone/>
            </a:pPr>
            <a:r>
              <a:rPr lang="en-US" sz="1600" dirty="0" smtClean="0">
                <a:latin typeface="Times New Roman" pitchFamily="18" charset="0"/>
                <a:cs typeface="Times New Roman" pitchFamily="18" charset="0"/>
              </a:rPr>
              <a:t>* Including MOD to Resolution 12 “</a:t>
            </a:r>
            <a:r>
              <a:rPr lang="en-GB" sz="1600" dirty="0" smtClean="0"/>
              <a:t>Assistance </a:t>
            </a:r>
            <a:r>
              <a:rPr lang="en-GB" sz="1600" dirty="0"/>
              <a:t>and support to </a:t>
            </a:r>
            <a:r>
              <a:rPr lang="en-GB" sz="1600" dirty="0" smtClean="0"/>
              <a:t>Palestine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4</a:t>
            </a:r>
            <a:endParaRPr lang="en-US" sz="3200" dirty="0"/>
          </a:p>
        </p:txBody>
      </p:sp>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56</a:t>
            </a:fld>
            <a:endParaRPr lang="en-US" sz="1200">
              <a:latin typeface="Verdana" pitchFamily="34" charset="0"/>
            </a:endParaRPr>
          </a:p>
        </p:txBody>
      </p:sp>
      <p:sp>
        <p:nvSpPr>
          <p:cNvPr id="5" name="Rectangle 3"/>
          <p:cNvSpPr txBox="1">
            <a:spLocks noChangeArrowheads="1"/>
          </p:cNvSpPr>
          <p:nvPr/>
        </p:nvSpPr>
        <p:spPr bwMode="auto">
          <a:xfrm>
            <a:off x="0" y="1714500"/>
            <a:ext cx="8229600" cy="41627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ko-KR" sz="1800" b="1" dirty="0" smtClean="0">
                <a:latin typeface="+mj-lt"/>
                <a:cs typeface="HY신명조"/>
              </a:rPr>
              <a:t>“</a:t>
            </a:r>
            <a:r>
              <a:rPr lang="en-US" altLang="ru-RU" sz="1800" b="1" dirty="0">
                <a:solidFill>
                  <a:srgbClr val="404040"/>
                </a:solidFill>
              </a:rPr>
              <a:t>To consider and take appropriate action on requests from administrations to delete their country footnotes or to have their country name deleted from footnotes, if no longer required, taking into account Resolution 26 (Rev.WRC‑07</a:t>
            </a:r>
            <a:r>
              <a:rPr lang="en-US" altLang="ru-RU" sz="1800" b="1" dirty="0" smtClean="0">
                <a:solidFill>
                  <a:srgbClr val="404040"/>
                </a:solidFill>
              </a:rPr>
              <a:t>)</a:t>
            </a:r>
            <a:r>
              <a:rPr lang="en-GB" sz="1800" b="1" dirty="0" smtClean="0">
                <a:latin typeface="+mj-lt"/>
                <a:cs typeface="HY신명조"/>
              </a:rPr>
              <a:t>”</a:t>
            </a:r>
            <a:endParaRPr lang="en-US" altLang="ko-KR" sz="1800" b="1" dirty="0" smtClean="0">
              <a:latin typeface="+mj-lt"/>
              <a:cs typeface="HY신명조"/>
            </a:endParaRPr>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eaLnBrk="1" hangingPunct="1">
              <a:buNone/>
            </a:pPr>
            <a:endParaRPr lang="en-US" altLang="ko-KR" sz="2000" dirty="0" smtClean="0">
              <a:solidFill>
                <a:schemeClr val="accent3">
                  <a:lumMod val="75000"/>
                </a:schemeClr>
              </a:solidFill>
              <a:latin typeface="+mj-lt"/>
              <a:ea typeface="Gulim" pitchFamily="34" charset="-127"/>
            </a:endParaRPr>
          </a:p>
          <a:p>
            <a:pPr lvl="1">
              <a:lnSpc>
                <a:spcPct val="80000"/>
              </a:lnSpc>
              <a:buClr>
                <a:schemeClr val="accent3"/>
              </a:buClr>
              <a:buFont typeface="Courier New" pitchFamily="49" charset="0"/>
              <a:buChar char="o"/>
            </a:pPr>
            <a:r>
              <a:rPr lang="en-US" sz="2000" dirty="0" smtClean="0">
                <a:latin typeface="Times New Roman" pitchFamily="18" charset="0"/>
                <a:cs typeface="Times New Roman" pitchFamily="18" charset="0"/>
              </a:rPr>
              <a:t>Arab Administrations are encouraged to review their </a:t>
            </a:r>
            <a:r>
              <a:rPr lang="en-US" sz="2000" dirty="0">
                <a:latin typeface="Times New Roman" pitchFamily="18" charset="0"/>
                <a:cs typeface="Times New Roman" pitchFamily="18" charset="0"/>
              </a:rPr>
              <a:t>footnotes </a:t>
            </a:r>
            <a:r>
              <a:rPr lang="en-US" sz="2000" dirty="0" smtClean="0">
                <a:latin typeface="Times New Roman" pitchFamily="18" charset="0"/>
                <a:cs typeface="Times New Roman" pitchFamily="18" charset="0"/>
              </a:rPr>
              <a:t>in Article V in the RR and provide their positions to the WRC-15 after coordination with neighboring countries.</a:t>
            </a:r>
            <a:endParaRPr lang="en-US" sz="2000" dirty="0">
              <a:latin typeface="Times New Roman" pitchFamily="18" charset="0"/>
              <a:cs typeface="Times New Roman" pitchFamily="18" charset="0"/>
            </a:endParaRPr>
          </a:p>
        </p:txBody>
      </p:sp>
      <p:sp>
        <p:nvSpPr>
          <p:cNvPr id="6"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8</a:t>
            </a:r>
            <a:endParaRPr lang="en-US" sz="3200" dirty="0"/>
          </a:p>
        </p:txBody>
      </p:sp>
    </p:spTree>
    <p:extLst>
      <p:ext uri="{BB962C8B-B14F-4D97-AF65-F5344CB8AC3E}">
        <p14:creationId xmlns:p14="http://schemas.microsoft.com/office/powerpoint/2010/main" val="14727084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57</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9.1.4 </a:t>
            </a:r>
            <a:r>
              <a:rPr lang="en-GB" sz="1800" b="1" dirty="0">
                <a:latin typeface="+mj-lt"/>
                <a:cs typeface="HY신명조"/>
              </a:rPr>
              <a:t>– Resolution 67 </a:t>
            </a:r>
            <a:r>
              <a:rPr lang="en-GB" sz="1800" b="1" dirty="0" smtClean="0">
                <a:latin typeface="+mj-lt"/>
                <a:cs typeface="HY신명조"/>
              </a:rPr>
              <a:t>(WRC-12)</a:t>
            </a:r>
            <a:r>
              <a:rPr lang="en-US" sz="1800" b="1" dirty="0">
                <a:latin typeface="+mj-lt"/>
                <a:cs typeface="HY신명조"/>
              </a:rPr>
              <a:t> </a:t>
            </a:r>
            <a:r>
              <a:rPr lang="en-GB" sz="1800" b="1" dirty="0" smtClean="0">
                <a:latin typeface="+mj-lt"/>
                <a:cs typeface="HY신명조"/>
              </a:rPr>
              <a:t>Updating </a:t>
            </a:r>
            <a:r>
              <a:rPr lang="en-GB" sz="1800" b="1" dirty="0">
                <a:latin typeface="+mj-lt"/>
                <a:cs typeface="HY신명조"/>
              </a:rPr>
              <a:t>and rearrangement of </a:t>
            </a:r>
            <a:r>
              <a:rPr lang="en-GB" sz="1800" b="1" dirty="0" smtClean="0">
                <a:latin typeface="+mj-lt"/>
                <a:cs typeface="HY신명조"/>
              </a:rPr>
              <a:t>			the </a:t>
            </a:r>
            <a:r>
              <a:rPr lang="en-GB" sz="1800" b="1" dirty="0">
                <a:latin typeface="+mj-lt"/>
                <a:cs typeface="HY신명조"/>
              </a:rPr>
              <a:t>Radio Regulations”</a:t>
            </a:r>
            <a:endParaRPr lang="en-US"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a:buNone/>
            </a:pPr>
            <a:r>
              <a:rPr lang="en-US" sz="1800" b="1" dirty="0" smtClean="0">
                <a:latin typeface="Times New Roman" pitchFamily="18" charset="0"/>
                <a:cs typeface="Times New Roman" pitchFamily="18" charset="0"/>
              </a:rPr>
              <a:t>Issue </a:t>
            </a:r>
            <a:r>
              <a:rPr lang="en-US" sz="1800" b="1" dirty="0">
                <a:latin typeface="Times New Roman" pitchFamily="18" charset="0"/>
                <a:cs typeface="Times New Roman" pitchFamily="18" charset="0"/>
              </a:rPr>
              <a:t>A: Modification of RR Article 2</a:t>
            </a:r>
          </a:p>
          <a:p>
            <a:r>
              <a:rPr lang="en-US" sz="1800" dirty="0" smtClean="0">
                <a:latin typeface="Times New Roman" pitchFamily="18" charset="0"/>
                <a:cs typeface="Times New Roman" pitchFamily="18" charset="0"/>
              </a:rPr>
              <a:t>ACP: </a:t>
            </a:r>
            <a:r>
              <a:rPr lang="en-US" sz="1800" u="sng" dirty="0" smtClean="0">
                <a:latin typeface="Times New Roman" pitchFamily="18" charset="0"/>
                <a:cs typeface="Times New Roman" pitchFamily="18" charset="0"/>
              </a:rPr>
              <a:t>NOC</a:t>
            </a:r>
          </a:p>
          <a:p>
            <a:pPr marL="0" indent="0">
              <a:buNone/>
            </a:pPr>
            <a:endParaRPr lang="en-US" sz="1800" u="sng" dirty="0">
              <a:latin typeface="Times New Roman" pitchFamily="18" charset="0"/>
              <a:cs typeface="Times New Roman" pitchFamily="18" charset="0"/>
            </a:endParaRPr>
          </a:p>
          <a:p>
            <a:pPr marL="0" indent="0">
              <a:buNone/>
            </a:pPr>
            <a:r>
              <a:rPr lang="en-US" sz="1800" b="1" dirty="0">
                <a:latin typeface="Times New Roman" pitchFamily="18" charset="0"/>
                <a:cs typeface="Times New Roman" pitchFamily="18" charset="0"/>
              </a:rPr>
              <a:t>Issue B: Modification to the titles of some RR Articles for the purpose of better reflecting in the title the scope of these articles</a:t>
            </a:r>
          </a:p>
          <a:p>
            <a:r>
              <a:rPr lang="en-US" sz="1800" dirty="0" smtClean="0">
                <a:latin typeface="Times New Roman" pitchFamily="18" charset="0"/>
                <a:cs typeface="Times New Roman" pitchFamily="18" charset="0"/>
              </a:rPr>
              <a:t>ACP: MOD titles of some RR Articles (Method B2)</a:t>
            </a:r>
            <a:endParaRPr lang="en-US" altLang="ko-KR" sz="18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9.1.4</a:t>
            </a:r>
            <a:endParaRPr lang="en-US" sz="3200" dirty="0"/>
          </a:p>
        </p:txBody>
      </p:sp>
    </p:spTree>
    <p:extLst>
      <p:ext uri="{BB962C8B-B14F-4D97-AF65-F5344CB8AC3E}">
        <p14:creationId xmlns:p14="http://schemas.microsoft.com/office/powerpoint/2010/main" val="3704814718"/>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58</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9.1.6 </a:t>
            </a:r>
            <a:r>
              <a:rPr lang="en-GB" sz="1800" b="1" dirty="0">
                <a:latin typeface="+mj-lt"/>
                <a:cs typeface="HY신명조"/>
              </a:rPr>
              <a:t>– </a:t>
            </a:r>
            <a:r>
              <a:rPr lang="en-GB" sz="1800" b="1" dirty="0">
                <a:latin typeface="+mj-lt"/>
              </a:rPr>
              <a:t>Resolution 957 </a:t>
            </a:r>
            <a:r>
              <a:rPr lang="en-GB" sz="1800" b="1" dirty="0" smtClean="0">
                <a:latin typeface="+mj-lt"/>
              </a:rPr>
              <a:t>(WRC-12) Studies </a:t>
            </a:r>
            <a:r>
              <a:rPr lang="en-GB" sz="1800" b="1" dirty="0">
                <a:latin typeface="+mj-lt"/>
              </a:rPr>
              <a:t>towards review of the </a:t>
            </a:r>
            <a:r>
              <a:rPr lang="en-GB" sz="1800" b="1" dirty="0" smtClean="0">
                <a:latin typeface="+mj-lt"/>
              </a:rPr>
              <a:t>			definitions </a:t>
            </a:r>
            <a:r>
              <a:rPr lang="en-GB" sz="1800" b="1" dirty="0">
                <a:latin typeface="+mj-lt"/>
              </a:rPr>
              <a:t>of </a:t>
            </a:r>
            <a:r>
              <a:rPr lang="en-GB" sz="1800" b="1" i="1" dirty="0">
                <a:latin typeface="+mj-lt"/>
              </a:rPr>
              <a:t>fixed service</a:t>
            </a:r>
            <a:r>
              <a:rPr lang="en-GB" sz="1800" b="1" dirty="0">
                <a:latin typeface="+mj-lt"/>
              </a:rPr>
              <a:t>, </a:t>
            </a:r>
            <a:r>
              <a:rPr lang="en-GB" sz="1800" b="1" i="1" dirty="0">
                <a:latin typeface="+mj-lt"/>
              </a:rPr>
              <a:t>fixed station</a:t>
            </a:r>
            <a:r>
              <a:rPr lang="en-GB" sz="1800" b="1" dirty="0">
                <a:latin typeface="+mj-lt"/>
              </a:rPr>
              <a:t> and </a:t>
            </a:r>
            <a:r>
              <a:rPr lang="en-GB" sz="1800" b="1" i="1" dirty="0">
                <a:latin typeface="+mj-lt"/>
              </a:rPr>
              <a:t>mobile station</a:t>
            </a:r>
            <a:r>
              <a:rPr lang="en-GB" sz="1800" b="1" dirty="0" smtClean="0">
                <a:latin typeface="+mj-lt"/>
                <a:cs typeface="HY신명조"/>
              </a:rPr>
              <a:t>”</a:t>
            </a:r>
            <a:endParaRPr lang="en-US"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t>ACP: </a:t>
            </a:r>
            <a:r>
              <a:rPr lang="en-US" sz="1600" u="sng" dirty="0" smtClean="0"/>
              <a:t>NOC</a:t>
            </a:r>
            <a:endParaRPr lang="en-US" sz="1600" u="sng" dirty="0"/>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9.1.6</a:t>
            </a:r>
            <a:endParaRPr lang="en-US" sz="3200" dirty="0"/>
          </a:p>
        </p:txBody>
      </p:sp>
    </p:spTree>
    <p:extLst>
      <p:ext uri="{BB962C8B-B14F-4D97-AF65-F5344CB8AC3E}">
        <p14:creationId xmlns:p14="http://schemas.microsoft.com/office/powerpoint/2010/main" val="3704814718"/>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9.1.7 </a:t>
            </a:r>
            <a:r>
              <a:rPr lang="en-GB" sz="1800" b="1" dirty="0">
                <a:latin typeface="+mj-lt"/>
                <a:cs typeface="HY신명조"/>
              </a:rPr>
              <a:t>– Resolution 647 (Rev. </a:t>
            </a:r>
            <a:r>
              <a:rPr lang="en-GB" sz="1800" b="1" dirty="0" smtClean="0">
                <a:latin typeface="+mj-lt"/>
                <a:cs typeface="HY신명조"/>
              </a:rPr>
              <a:t>WRC-12) Spectrum </a:t>
            </a:r>
            <a:r>
              <a:rPr lang="en-GB" sz="1800" b="1" dirty="0">
                <a:latin typeface="+mj-lt"/>
                <a:cs typeface="HY신명조"/>
              </a:rPr>
              <a:t>management guidelines for </a:t>
            </a:r>
            <a:r>
              <a:rPr lang="en-GB" sz="1800" b="1" dirty="0" smtClean="0">
                <a:latin typeface="+mj-lt"/>
                <a:cs typeface="HY신명조"/>
              </a:rPr>
              <a:t>		emergency </a:t>
            </a:r>
            <a:r>
              <a:rPr lang="en-GB" sz="1800" b="1" dirty="0">
                <a:latin typeface="+mj-lt"/>
                <a:cs typeface="HY신명조"/>
              </a:rPr>
              <a:t>and disaster relief radiocommunication”</a:t>
            </a:r>
            <a:endParaRPr lang="en-US"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t>Support </a:t>
            </a:r>
            <a:r>
              <a:rPr lang="en-US" sz="1600" dirty="0"/>
              <a:t>modification of Resolution 647 (Rev. WRC-12) and consequential suppression of Resolution 644 (Rev. WRC-12</a:t>
            </a:r>
            <a:r>
              <a:rPr lang="en-US" sz="1600" dirty="0" smtClean="0"/>
              <a:t>)</a:t>
            </a:r>
          </a:p>
          <a:p>
            <a:pPr lvl="1">
              <a:lnSpc>
                <a:spcPct val="80000"/>
              </a:lnSpc>
              <a:buClr>
                <a:schemeClr val="accent3"/>
              </a:buClr>
              <a:buFont typeface="Courier New" pitchFamily="49" charset="0"/>
              <a:buChar char="o"/>
            </a:pPr>
            <a:endParaRPr lang="en-US" sz="1600" dirty="0" smtClean="0"/>
          </a:p>
          <a:p>
            <a:pPr lvl="1">
              <a:lnSpc>
                <a:spcPct val="80000"/>
              </a:lnSpc>
              <a:buClr>
                <a:schemeClr val="accent3"/>
              </a:buClr>
              <a:buFont typeface="Courier New" pitchFamily="49" charset="0"/>
              <a:buChar char="o"/>
            </a:pPr>
            <a:r>
              <a:rPr lang="en-US" sz="1600" dirty="0" smtClean="0"/>
              <a:t>ACP: MOD Res. 647 (REV WRC-15)</a:t>
            </a:r>
          </a:p>
          <a:p>
            <a:pPr marL="1085850" lvl="1" indent="58738">
              <a:lnSpc>
                <a:spcPct val="80000"/>
              </a:lnSpc>
              <a:buClr>
                <a:schemeClr val="accent3"/>
              </a:buClr>
              <a:buNone/>
            </a:pPr>
            <a:r>
              <a:rPr lang="en-US" sz="1600" dirty="0" smtClean="0"/>
              <a:t>SUP Res. 644 (REC WRC-12)</a:t>
            </a:r>
            <a:endParaRPr lang="en-US" sz="1600" dirty="0"/>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9.1.7</a:t>
            </a:r>
            <a:endParaRPr lang="en-US" sz="3200" dirty="0"/>
          </a:p>
        </p:txBody>
      </p:sp>
    </p:spTree>
    <p:extLst>
      <p:ext uri="{BB962C8B-B14F-4D97-AF65-F5344CB8AC3E}">
        <p14:creationId xmlns:p14="http://schemas.microsoft.com/office/powerpoint/2010/main" val="370481471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7302511" cy="594320"/>
          </a:xfrm>
        </p:spPr>
        <p:txBody>
          <a:bodyPr>
            <a:noAutofit/>
          </a:bodyPr>
          <a:lstStyle/>
          <a:p>
            <a:pPr eaLnBrk="1" hangingPunct="1"/>
            <a:r>
              <a:rPr lang="en-US" sz="3200" dirty="0"/>
              <a:t>ASMG Management Team</a:t>
            </a:r>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6</a:t>
            </a:fld>
            <a:endParaRPr lang="en-US" dirty="0"/>
          </a:p>
        </p:txBody>
      </p:sp>
      <p:pic>
        <p:nvPicPr>
          <p:cNvPr id="2050" name="Picture 2" descr="http://www.gulfjobsmarket.com/wp-content/themes/gjm-v2-gulfjobsmarket/images/UA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357" y="2636912"/>
            <a:ext cx="1392634" cy="697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3130" y="1916832"/>
            <a:ext cx="1583087" cy="400110"/>
          </a:xfrm>
          <a:prstGeom prst="rect">
            <a:avLst/>
          </a:prstGeom>
          <a:noFill/>
          <a:ln>
            <a:noFill/>
          </a:ln>
        </p:spPr>
        <p:txBody>
          <a:bodyPr wrap="square" rtlCol="0">
            <a:spAutoFit/>
          </a:bodyPr>
          <a:lstStyle/>
          <a:p>
            <a:pPr algn="ctr"/>
            <a:r>
              <a:rPr lang="en-US" sz="2000" dirty="0" smtClean="0">
                <a:solidFill>
                  <a:schemeClr val="accent3">
                    <a:lumMod val="50000"/>
                  </a:schemeClr>
                </a:solidFill>
              </a:rPr>
              <a:t>Chairman</a:t>
            </a:r>
            <a:endParaRPr lang="en-US" sz="2000" dirty="0">
              <a:solidFill>
                <a:schemeClr val="accent3">
                  <a:lumMod val="50000"/>
                </a:schemeClr>
              </a:solidFill>
            </a:endParaRPr>
          </a:p>
        </p:txBody>
      </p:sp>
      <p:sp>
        <p:nvSpPr>
          <p:cNvPr id="7" name="TextBox 6"/>
          <p:cNvSpPr txBox="1"/>
          <p:nvPr/>
        </p:nvSpPr>
        <p:spPr>
          <a:xfrm>
            <a:off x="1449928" y="5240758"/>
            <a:ext cx="1583087" cy="830997"/>
          </a:xfrm>
          <a:prstGeom prst="rect">
            <a:avLst/>
          </a:prstGeom>
          <a:noFill/>
          <a:ln>
            <a:noFill/>
          </a:ln>
        </p:spPr>
        <p:txBody>
          <a:bodyPr wrap="square" rtlCol="0">
            <a:spAutoFit/>
          </a:bodyPr>
          <a:lstStyle/>
          <a:p>
            <a:pPr algn="ctr"/>
            <a:r>
              <a:rPr lang="en-US" sz="1600" dirty="0">
                <a:solidFill>
                  <a:schemeClr val="accent3">
                    <a:lumMod val="50000"/>
                  </a:schemeClr>
                </a:solidFill>
              </a:rPr>
              <a:t>Mr. </a:t>
            </a:r>
            <a:r>
              <a:rPr lang="en-US" sz="1600" dirty="0" smtClean="0">
                <a:solidFill>
                  <a:schemeClr val="accent3">
                    <a:lumMod val="50000"/>
                  </a:schemeClr>
                </a:solidFill>
              </a:rPr>
              <a:t>Mustafa Bessi</a:t>
            </a:r>
          </a:p>
          <a:p>
            <a:pPr algn="ctr"/>
            <a:r>
              <a:rPr lang="en-US" sz="1400" dirty="0" smtClean="0">
                <a:solidFill>
                  <a:schemeClr val="accent3">
                    <a:lumMod val="50000"/>
                  </a:schemeClr>
                </a:solidFill>
              </a:rPr>
              <a:t>Vice-Chairman</a:t>
            </a:r>
            <a:endParaRPr lang="en-US" sz="1400" dirty="0">
              <a:solidFill>
                <a:schemeClr val="accent3">
                  <a:lumMod val="50000"/>
                </a:schemeClr>
              </a:solidFill>
            </a:endParaRPr>
          </a:p>
        </p:txBody>
      </p:sp>
      <p:sp>
        <p:nvSpPr>
          <p:cNvPr id="8" name="TextBox 7"/>
          <p:cNvSpPr txBox="1"/>
          <p:nvPr/>
        </p:nvSpPr>
        <p:spPr>
          <a:xfrm>
            <a:off x="3321204" y="3443258"/>
            <a:ext cx="2546940" cy="369332"/>
          </a:xfrm>
          <a:prstGeom prst="rect">
            <a:avLst/>
          </a:prstGeom>
          <a:noFill/>
          <a:ln>
            <a:noFill/>
          </a:ln>
        </p:spPr>
        <p:txBody>
          <a:bodyPr wrap="square" rtlCol="0">
            <a:spAutoFit/>
          </a:bodyPr>
          <a:lstStyle/>
          <a:p>
            <a:pPr algn="ctr"/>
            <a:r>
              <a:rPr lang="en-US" dirty="0" smtClean="0">
                <a:solidFill>
                  <a:schemeClr val="accent3">
                    <a:lumMod val="50000"/>
                  </a:schemeClr>
                </a:solidFill>
              </a:rPr>
              <a:t>Mr. Tariq Al Awadhi</a:t>
            </a:r>
            <a:endParaRPr lang="en-US" dirty="0">
              <a:solidFill>
                <a:schemeClr val="accent3">
                  <a:lumMod val="50000"/>
                </a:schemeClr>
              </a:solidFill>
            </a:endParaRPr>
          </a:p>
        </p:txBody>
      </p:sp>
      <p:sp>
        <p:nvSpPr>
          <p:cNvPr id="9" name="TextBox 8"/>
          <p:cNvSpPr txBox="1"/>
          <p:nvPr/>
        </p:nvSpPr>
        <p:spPr>
          <a:xfrm>
            <a:off x="4594673" y="5202331"/>
            <a:ext cx="1583087" cy="830997"/>
          </a:xfrm>
          <a:prstGeom prst="rect">
            <a:avLst/>
          </a:prstGeom>
          <a:noFill/>
          <a:ln>
            <a:noFill/>
          </a:ln>
        </p:spPr>
        <p:txBody>
          <a:bodyPr wrap="square" rtlCol="0">
            <a:spAutoFit/>
          </a:bodyPr>
          <a:lstStyle/>
          <a:p>
            <a:pPr algn="ctr"/>
            <a:r>
              <a:rPr lang="en-US" sz="1600" dirty="0">
                <a:solidFill>
                  <a:schemeClr val="accent3">
                    <a:lumMod val="50000"/>
                  </a:schemeClr>
                </a:solidFill>
              </a:rPr>
              <a:t>Mr. Mustafa </a:t>
            </a:r>
            <a:r>
              <a:rPr lang="en-US" sz="1600" dirty="0" err="1">
                <a:solidFill>
                  <a:schemeClr val="accent3">
                    <a:lumMod val="50000"/>
                  </a:schemeClr>
                </a:solidFill>
              </a:rPr>
              <a:t>Abdelhafiz</a:t>
            </a:r>
            <a:r>
              <a:rPr lang="en-US" sz="1600" dirty="0">
                <a:solidFill>
                  <a:schemeClr val="accent3">
                    <a:lumMod val="50000"/>
                  </a:schemeClr>
                </a:solidFill>
              </a:rPr>
              <a:t> </a:t>
            </a:r>
            <a:r>
              <a:rPr lang="en-US" sz="1400" dirty="0" smtClean="0">
                <a:solidFill>
                  <a:schemeClr val="accent3">
                    <a:lumMod val="50000"/>
                  </a:schemeClr>
                </a:solidFill>
              </a:rPr>
              <a:t>Vice-Chairman</a:t>
            </a:r>
            <a:endParaRPr lang="en-US" sz="1400" dirty="0">
              <a:solidFill>
                <a:schemeClr val="accent3">
                  <a:lumMod val="50000"/>
                </a:schemeClr>
              </a:solidFill>
            </a:endParaRPr>
          </a:p>
        </p:txBody>
      </p:sp>
      <p:sp>
        <p:nvSpPr>
          <p:cNvPr id="10" name="TextBox 9"/>
          <p:cNvSpPr txBox="1"/>
          <p:nvPr/>
        </p:nvSpPr>
        <p:spPr>
          <a:xfrm>
            <a:off x="6012160" y="5174493"/>
            <a:ext cx="1583087" cy="800219"/>
          </a:xfrm>
          <a:prstGeom prst="rect">
            <a:avLst/>
          </a:prstGeom>
          <a:noFill/>
          <a:ln>
            <a:noFill/>
          </a:ln>
        </p:spPr>
        <p:txBody>
          <a:bodyPr wrap="square" rtlCol="0">
            <a:spAutoFit/>
          </a:bodyPr>
          <a:lstStyle/>
          <a:p>
            <a:pPr algn="ctr"/>
            <a:r>
              <a:rPr lang="en-US" sz="1600" dirty="0" smtClean="0">
                <a:solidFill>
                  <a:schemeClr val="accent3">
                    <a:lumMod val="50000"/>
                  </a:schemeClr>
                </a:solidFill>
              </a:rPr>
              <a:t>Dr</a:t>
            </a:r>
            <a:r>
              <a:rPr lang="en-US" sz="1600" dirty="0">
                <a:solidFill>
                  <a:schemeClr val="accent3">
                    <a:lumMod val="50000"/>
                  </a:schemeClr>
                </a:solidFill>
              </a:rPr>
              <a:t>. </a:t>
            </a:r>
            <a:r>
              <a:rPr lang="en-US" sz="1600" dirty="0" err="1" smtClean="0">
                <a:solidFill>
                  <a:schemeClr val="accent3">
                    <a:lumMod val="50000"/>
                  </a:schemeClr>
                </a:solidFill>
              </a:rPr>
              <a:t>Imad</a:t>
            </a:r>
            <a:r>
              <a:rPr lang="en-US" sz="1600" dirty="0" smtClean="0">
                <a:solidFill>
                  <a:schemeClr val="accent3">
                    <a:lumMod val="50000"/>
                  </a:schemeClr>
                </a:solidFill>
              </a:rPr>
              <a:t> </a:t>
            </a:r>
            <a:r>
              <a:rPr lang="en-US" sz="1600" dirty="0" err="1" smtClean="0">
                <a:solidFill>
                  <a:schemeClr val="accent3">
                    <a:lumMod val="50000"/>
                  </a:schemeClr>
                </a:solidFill>
              </a:rPr>
              <a:t>Hoballah</a:t>
            </a:r>
            <a:endParaRPr lang="en-US" sz="1600" dirty="0" smtClean="0">
              <a:solidFill>
                <a:schemeClr val="accent3">
                  <a:lumMod val="50000"/>
                </a:schemeClr>
              </a:solidFill>
            </a:endParaRPr>
          </a:p>
          <a:p>
            <a:pPr algn="ctr"/>
            <a:r>
              <a:rPr lang="en-US" sz="1400" dirty="0" smtClean="0">
                <a:solidFill>
                  <a:schemeClr val="accent3">
                    <a:lumMod val="50000"/>
                  </a:schemeClr>
                </a:solidFill>
              </a:rPr>
              <a:t>Vice-Chairman</a:t>
            </a:r>
            <a:endParaRPr lang="en-US" sz="1600" dirty="0">
              <a:solidFill>
                <a:schemeClr val="accent3">
                  <a:lumMod val="50000"/>
                </a:schemeClr>
              </a:solidFill>
            </a:endParaRPr>
          </a:p>
        </p:txBody>
      </p:sp>
      <p:sp>
        <p:nvSpPr>
          <p:cNvPr id="11" name="TextBox 10"/>
          <p:cNvSpPr txBox="1"/>
          <p:nvPr/>
        </p:nvSpPr>
        <p:spPr>
          <a:xfrm>
            <a:off x="7452320" y="5174493"/>
            <a:ext cx="1583087" cy="830997"/>
          </a:xfrm>
          <a:prstGeom prst="rect">
            <a:avLst/>
          </a:prstGeom>
          <a:noFill/>
          <a:ln>
            <a:noFill/>
          </a:ln>
        </p:spPr>
        <p:txBody>
          <a:bodyPr wrap="square" rtlCol="0">
            <a:spAutoFit/>
          </a:bodyPr>
          <a:lstStyle/>
          <a:p>
            <a:pPr algn="ctr"/>
            <a:r>
              <a:rPr lang="en-US" sz="1600" dirty="0">
                <a:solidFill>
                  <a:schemeClr val="accent3">
                    <a:lumMod val="50000"/>
                  </a:schemeClr>
                </a:solidFill>
              </a:rPr>
              <a:t>Mr. </a:t>
            </a:r>
            <a:r>
              <a:rPr lang="en-US" sz="1600" dirty="0" smtClean="0">
                <a:solidFill>
                  <a:schemeClr val="accent3">
                    <a:lumMod val="50000"/>
                  </a:schemeClr>
                </a:solidFill>
              </a:rPr>
              <a:t>Samir </a:t>
            </a:r>
            <a:r>
              <a:rPr lang="en-US" sz="1600" dirty="0" err="1" smtClean="0">
                <a:solidFill>
                  <a:schemeClr val="accent3">
                    <a:lumMod val="50000"/>
                  </a:schemeClr>
                </a:solidFill>
              </a:rPr>
              <a:t>Arroudj</a:t>
            </a:r>
            <a:endParaRPr lang="en-US" sz="1600" dirty="0" smtClean="0">
              <a:solidFill>
                <a:schemeClr val="accent3">
                  <a:lumMod val="50000"/>
                </a:schemeClr>
              </a:solidFill>
            </a:endParaRPr>
          </a:p>
          <a:p>
            <a:pPr algn="ctr"/>
            <a:r>
              <a:rPr lang="en-US" sz="1600" dirty="0" smtClean="0">
                <a:solidFill>
                  <a:schemeClr val="accent3">
                    <a:lumMod val="50000"/>
                  </a:schemeClr>
                </a:solidFill>
              </a:rPr>
              <a:t> </a:t>
            </a:r>
            <a:r>
              <a:rPr lang="en-US" sz="1400" dirty="0" smtClean="0">
                <a:solidFill>
                  <a:schemeClr val="accent3">
                    <a:lumMod val="50000"/>
                  </a:schemeClr>
                </a:solidFill>
              </a:rPr>
              <a:t>Vice-Chairman</a:t>
            </a:r>
            <a:endParaRPr lang="en-US" sz="1400" dirty="0">
              <a:solidFill>
                <a:schemeClr val="accent3">
                  <a:lumMod val="50000"/>
                </a:schemeClr>
              </a:solidFill>
            </a:endParaRPr>
          </a:p>
        </p:txBody>
      </p:sp>
      <p:sp>
        <p:nvSpPr>
          <p:cNvPr id="12" name="TextBox 11"/>
          <p:cNvSpPr txBox="1"/>
          <p:nvPr/>
        </p:nvSpPr>
        <p:spPr>
          <a:xfrm>
            <a:off x="47204" y="5245447"/>
            <a:ext cx="1583087" cy="800219"/>
          </a:xfrm>
          <a:prstGeom prst="rect">
            <a:avLst/>
          </a:prstGeom>
          <a:noFill/>
          <a:ln>
            <a:noFill/>
          </a:ln>
        </p:spPr>
        <p:txBody>
          <a:bodyPr wrap="square" rtlCol="0">
            <a:spAutoFit/>
          </a:bodyPr>
          <a:lstStyle/>
          <a:p>
            <a:pPr algn="ctr"/>
            <a:r>
              <a:rPr lang="en-US" sz="1600" dirty="0">
                <a:solidFill>
                  <a:schemeClr val="accent3">
                    <a:lumMod val="50000"/>
                  </a:schemeClr>
                </a:solidFill>
              </a:rPr>
              <a:t>Dr. </a:t>
            </a:r>
            <a:r>
              <a:rPr lang="en-US" sz="1600" dirty="0" err="1">
                <a:solidFill>
                  <a:schemeClr val="accent3">
                    <a:lumMod val="50000"/>
                  </a:schemeClr>
                </a:solidFill>
              </a:rPr>
              <a:t>Alsayed</a:t>
            </a:r>
            <a:r>
              <a:rPr lang="en-US" sz="1600" dirty="0">
                <a:solidFill>
                  <a:schemeClr val="accent3">
                    <a:lumMod val="50000"/>
                  </a:schemeClr>
                </a:solidFill>
              </a:rPr>
              <a:t> </a:t>
            </a:r>
            <a:r>
              <a:rPr lang="en-US" sz="1600" dirty="0" err="1" smtClean="0">
                <a:solidFill>
                  <a:schemeClr val="accent3">
                    <a:lumMod val="50000"/>
                  </a:schemeClr>
                </a:solidFill>
              </a:rPr>
              <a:t>Azzouz</a:t>
            </a:r>
            <a:endParaRPr lang="en-US" sz="1600" dirty="0">
              <a:solidFill>
                <a:schemeClr val="accent3">
                  <a:lumMod val="50000"/>
                </a:schemeClr>
              </a:solidFill>
            </a:endParaRPr>
          </a:p>
          <a:p>
            <a:pPr algn="ctr"/>
            <a:r>
              <a:rPr lang="en-US" sz="1400" dirty="0" smtClean="0">
                <a:solidFill>
                  <a:schemeClr val="accent3">
                    <a:lumMod val="50000"/>
                  </a:schemeClr>
                </a:solidFill>
              </a:rPr>
              <a:t>Vice-Chairman</a:t>
            </a:r>
            <a:endParaRPr lang="en-US" sz="1400" dirty="0">
              <a:solidFill>
                <a:schemeClr val="accent3">
                  <a:lumMod val="50000"/>
                </a:schemeClr>
              </a:solidFill>
            </a:endParaRPr>
          </a:p>
        </p:txBody>
      </p:sp>
      <p:sp>
        <p:nvSpPr>
          <p:cNvPr id="13" name="TextBox 12"/>
          <p:cNvSpPr txBox="1"/>
          <p:nvPr/>
        </p:nvSpPr>
        <p:spPr>
          <a:xfrm>
            <a:off x="3033015" y="5215781"/>
            <a:ext cx="1583087" cy="800219"/>
          </a:xfrm>
          <a:prstGeom prst="rect">
            <a:avLst/>
          </a:prstGeom>
          <a:noFill/>
          <a:ln>
            <a:noFill/>
          </a:ln>
        </p:spPr>
        <p:txBody>
          <a:bodyPr wrap="square" rtlCol="0">
            <a:spAutoFit/>
          </a:bodyPr>
          <a:lstStyle/>
          <a:p>
            <a:pPr algn="ctr"/>
            <a:r>
              <a:rPr lang="en-US" sz="1600" dirty="0">
                <a:solidFill>
                  <a:schemeClr val="accent3">
                    <a:lumMod val="50000"/>
                  </a:schemeClr>
                </a:solidFill>
              </a:rPr>
              <a:t>Mr. </a:t>
            </a:r>
            <a:r>
              <a:rPr lang="en-US" sz="1600" dirty="0" smtClean="0">
                <a:solidFill>
                  <a:schemeClr val="accent3">
                    <a:lumMod val="50000"/>
                  </a:schemeClr>
                </a:solidFill>
              </a:rPr>
              <a:t>Yousuf </a:t>
            </a:r>
            <a:r>
              <a:rPr lang="en-US" sz="1600" dirty="0" err="1" smtClean="0">
                <a:solidFill>
                  <a:schemeClr val="accent3">
                    <a:lumMod val="50000"/>
                  </a:schemeClr>
                </a:solidFill>
              </a:rPr>
              <a:t>AlBelushi</a:t>
            </a:r>
            <a:endParaRPr lang="en-US" sz="1600" dirty="0" smtClean="0">
              <a:solidFill>
                <a:schemeClr val="accent3">
                  <a:lumMod val="50000"/>
                </a:schemeClr>
              </a:solidFill>
            </a:endParaRPr>
          </a:p>
          <a:p>
            <a:pPr algn="ctr"/>
            <a:r>
              <a:rPr lang="en-US" sz="1400" dirty="0" smtClean="0">
                <a:solidFill>
                  <a:schemeClr val="accent3">
                    <a:lumMod val="50000"/>
                  </a:schemeClr>
                </a:solidFill>
              </a:rPr>
              <a:t>Vice-Chairman</a:t>
            </a:r>
            <a:endParaRPr lang="en-US" sz="1400" dirty="0">
              <a:solidFill>
                <a:schemeClr val="accent3">
                  <a:lumMod val="50000"/>
                </a:schemeClr>
              </a:solidFill>
            </a:endParaRPr>
          </a:p>
        </p:txBody>
      </p:sp>
      <p:pic>
        <p:nvPicPr>
          <p:cNvPr id="3074" name="Picture 2" descr="http://www.sudantribune.com/IMG/jpg/800px-flag_of_egyp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117" y="4221088"/>
            <a:ext cx="1047260" cy="6972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operationworld.org/files/ow/flags/mo-lgflag.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79" y="4221088"/>
            <a:ext cx="1152129" cy="6972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mbers.iinet.net.au/~royalty/states/arabia/FLAG_oman.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50284" y="4201146"/>
            <a:ext cx="1105692" cy="737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http://www.operationworld.org/files/ow/flags/su-lgflag.gif">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2825" y="4201146"/>
            <a:ext cx="1106782" cy="7371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radebridgeconsultants.com/wp-content/themes/politics-abroad/images/flags/lebanon.gif">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5885" y="4202176"/>
            <a:ext cx="1080934" cy="72110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1.gstatic.com/images?q=tbn:ANd9GcTEswENEc7HYbBN3Fibiq7BStv7VSD5UYqCnHjCrsQdhcf3ucYvRA">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40352" y="4201146"/>
            <a:ext cx="1080119" cy="7171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406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60</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a:latin typeface="+mj-lt"/>
                <a:cs typeface="HY신명조"/>
              </a:rPr>
              <a:t>to </a:t>
            </a:r>
            <a:r>
              <a:rPr lang="en-GB" sz="1800" b="1" dirty="0" smtClean="0">
                <a:latin typeface="+mj-lt"/>
                <a:cs typeface="HY신명조"/>
              </a:rPr>
              <a:t>recommend </a:t>
            </a:r>
            <a:r>
              <a:rPr lang="en-GB" sz="1800" b="1" dirty="0">
                <a:latin typeface="+mj-lt"/>
                <a:cs typeface="HY신명조"/>
              </a:rPr>
              <a:t>to the Council items for inclusion in the agenda for the next WRC, and to give its views on the preliminary agenda for the subsequent conference and on possible agenda items for future conferences, in accordance with Article 7 of the Convention”</a:t>
            </a:r>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eaLnBrk="1" hangingPunct="1">
              <a:buFont typeface="Arial" pitchFamily="34" charset="0"/>
              <a:buChar char="•"/>
            </a:pPr>
            <a:r>
              <a:rPr lang="en-US" altLang="ko-KR" sz="2000" dirty="0">
                <a:latin typeface="Times New Roman" panose="02020603050405020304" pitchFamily="18" charset="0"/>
                <a:cs typeface="Times New Roman" panose="02020603050405020304" pitchFamily="18" charset="0"/>
              </a:rPr>
              <a:t>Proposals </a:t>
            </a:r>
            <a:r>
              <a:rPr lang="en-US" altLang="ko-KR" sz="2000" dirty="0" smtClean="0">
                <a:latin typeface="Times New Roman" panose="02020603050405020304" pitchFamily="18" charset="0"/>
                <a:cs typeface="Times New Roman" panose="02020603050405020304" pitchFamily="18" charset="0"/>
              </a:rPr>
              <a:t>for future Agenda Items on following topics:</a:t>
            </a:r>
          </a:p>
          <a:p>
            <a:pPr lvl="1" eaLnBrk="1" hangingPunct="1">
              <a:buFont typeface="Arial" pitchFamily="34" charset="0"/>
              <a:buChar char="•"/>
            </a:pPr>
            <a:r>
              <a:rPr lang="en-US" altLang="ko-KR" sz="1800" dirty="0" smtClean="0">
                <a:latin typeface="Times New Roman" panose="02020603050405020304" pitchFamily="18" charset="0"/>
                <a:cs typeface="Times New Roman" panose="02020603050405020304" pitchFamily="18" charset="0"/>
              </a:rPr>
              <a:t>Additional Allocation to MS on primary basis and identify bands above 31 GHz for IMT.</a:t>
            </a:r>
          </a:p>
          <a:p>
            <a:pPr lvl="1" eaLnBrk="1" hangingPunct="1">
              <a:buFont typeface="Arial" pitchFamily="34" charset="0"/>
              <a:buChar char="•"/>
            </a:pPr>
            <a:r>
              <a:rPr lang="en-US" altLang="ko-KR" sz="1800" dirty="0" smtClean="0">
                <a:latin typeface="Times New Roman" panose="02020603050405020304" pitchFamily="18" charset="0"/>
                <a:cs typeface="Times New Roman" panose="02020603050405020304" pitchFamily="18" charset="0"/>
              </a:rPr>
              <a:t>Additional Allocation for Amateur service on secondary basis in the band 50-54 </a:t>
            </a:r>
            <a:r>
              <a:rPr lang="en-US" altLang="ko-KR" sz="1800" dirty="0" err="1" smtClean="0">
                <a:latin typeface="Times New Roman" panose="02020603050405020304" pitchFamily="18" charset="0"/>
                <a:cs typeface="Times New Roman" panose="02020603050405020304" pitchFamily="18" charset="0"/>
              </a:rPr>
              <a:t>MHz.</a:t>
            </a:r>
            <a:endParaRPr lang="en-US" altLang="ko-KR" sz="1800" dirty="0" smtClean="0">
              <a:latin typeface="Times New Roman" panose="02020603050405020304" pitchFamily="18" charset="0"/>
              <a:cs typeface="Times New Roman" panose="02020603050405020304" pitchFamily="18" charset="0"/>
            </a:endParaRPr>
          </a:p>
          <a:p>
            <a:pPr lvl="1" eaLnBrk="1" hangingPunct="1">
              <a:buFont typeface="Arial" pitchFamily="34" charset="0"/>
              <a:buChar char="•"/>
            </a:pPr>
            <a:r>
              <a:rPr lang="en-US" altLang="ko-KR" sz="1800" dirty="0" smtClean="0">
                <a:latin typeface="Times New Roman" panose="02020603050405020304" pitchFamily="18" charset="0"/>
                <a:cs typeface="Times New Roman" panose="02020603050405020304" pitchFamily="18" charset="0"/>
              </a:rPr>
              <a:t>Modifications to Regulatory provisions related to notifying the satellite networks for </a:t>
            </a:r>
            <a:r>
              <a:rPr lang="en-US" altLang="ko-KR" sz="1800" dirty="0" err="1" smtClean="0">
                <a:latin typeface="Times New Roman" panose="02020603050405020304" pitchFamily="18" charset="0"/>
                <a:cs typeface="Times New Roman" panose="02020603050405020304" pitchFamily="18" charset="0"/>
              </a:rPr>
              <a:t>nano</a:t>
            </a:r>
            <a:r>
              <a:rPr lang="en-US" altLang="ko-KR" sz="1800" dirty="0" smtClean="0">
                <a:latin typeface="Times New Roman" panose="02020603050405020304" pitchFamily="18" charset="0"/>
                <a:cs typeface="Times New Roman" panose="02020603050405020304" pitchFamily="18" charset="0"/>
              </a:rPr>
              <a:t>- and pico-satellites as per Res 757 (WRC-12)</a:t>
            </a:r>
            <a:endParaRPr lang="en-US" altLang="ko-KR" sz="1800" dirty="0">
              <a:latin typeface="Times New Roman" panose="02020603050405020304" pitchFamily="18" charset="0"/>
              <a:cs typeface="Times New Roman" panose="02020603050405020304" pitchFamily="18" charset="0"/>
            </a:endParaRPr>
          </a:p>
          <a:p>
            <a:pPr lvl="1">
              <a:lnSpc>
                <a:spcPct val="80000"/>
              </a:lnSpc>
              <a:buClr>
                <a:schemeClr val="accent3"/>
              </a:buClr>
              <a:buFont typeface="Courier New" pitchFamily="49" charset="0"/>
              <a:buChar char="o"/>
            </a:pPr>
            <a:endParaRPr lang="en-US" sz="1800" dirty="0">
              <a:latin typeface="Times New Roman" pitchFamily="18" charset="0"/>
              <a:cs typeface="Times New Roman" pitchFamily="18" charset="0"/>
            </a:endParaRPr>
          </a:p>
          <a:p>
            <a:pPr marL="282575" lvl="1" indent="-282575">
              <a:lnSpc>
                <a:spcPct val="80000"/>
              </a:lnSpc>
              <a:buClr>
                <a:schemeClr val="accent3"/>
              </a:buClr>
              <a:buFont typeface="Courier New" pitchFamily="49" charset="0"/>
              <a:buChar char="o"/>
            </a:pPr>
            <a:r>
              <a:rPr lang="en-US" sz="1800" dirty="0" smtClean="0">
                <a:latin typeface="Times New Roman" pitchFamily="18" charset="0"/>
                <a:cs typeface="Times New Roman" pitchFamily="18" charset="0"/>
              </a:rPr>
              <a:t>ACP: </a:t>
            </a:r>
          </a:p>
          <a:p>
            <a:pPr marL="0" lvl="1" indent="0">
              <a:lnSpc>
                <a:spcPct val="80000"/>
              </a:lnSpc>
              <a:buClr>
                <a:schemeClr val="accent3"/>
              </a:buClr>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SUP Res 808 (WRC-12)</a:t>
            </a:r>
          </a:p>
          <a:p>
            <a:pPr marL="393700" lvl="1" indent="461963">
              <a:lnSpc>
                <a:spcPct val="80000"/>
              </a:lnSpc>
              <a:buClr>
                <a:schemeClr val="accent3"/>
              </a:buClr>
              <a:buNone/>
            </a:pPr>
            <a:r>
              <a:rPr lang="en-US" sz="1800" dirty="0" smtClean="0">
                <a:latin typeface="Times New Roman" pitchFamily="18" charset="0"/>
                <a:cs typeface="Times New Roman" pitchFamily="18" charset="0"/>
              </a:rPr>
              <a:t>ADD Res XXX (WRC-15)</a:t>
            </a:r>
          </a:p>
          <a:p>
            <a:pPr lvl="1">
              <a:lnSpc>
                <a:spcPct val="80000"/>
              </a:lnSpc>
              <a:buClr>
                <a:schemeClr val="accent3"/>
              </a:buClr>
              <a:buFont typeface="Courier New" pitchFamily="49" charset="0"/>
              <a:buChar char="o"/>
            </a:pPr>
            <a:endParaRPr lang="en-US" altLang="ko-KR" sz="1600" dirty="0">
              <a:latin typeface="+mj-lt"/>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10</a:t>
            </a:r>
            <a:endParaRPr lang="en-US" sz="3200" dirty="0"/>
          </a:p>
        </p:txBody>
      </p:sp>
    </p:spTree>
    <p:extLst>
      <p:ext uri="{BB962C8B-B14F-4D97-AF65-F5344CB8AC3E}">
        <p14:creationId xmlns:p14="http://schemas.microsoft.com/office/powerpoint/2010/main" val="4169894562"/>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accent2">
              <a:lumMod val="50000"/>
            </a:schemeClr>
          </a:solidFill>
        </p:spPr>
        <p:txBody>
          <a:bodyPr/>
          <a:lstStyle/>
          <a:p>
            <a:pPr marL="0" lvl="1" indent="0" algn="ctr" eaLnBrk="1" hangingPunct="1">
              <a:buClr>
                <a:srgbClr val="0BD0D9"/>
              </a:buClr>
              <a:buSzPct val="95000"/>
              <a:buNone/>
            </a:pPr>
            <a:endPar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lvl="1" indent="0" algn="ctr" eaLnBrk="1" hangingPunct="1">
              <a:buClr>
                <a:srgbClr val="0BD0D9"/>
              </a:buClr>
              <a:buSzPct val="95000"/>
              <a:buNone/>
            </a:pPr>
            <a: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RA-15 and Other Issues</a:t>
            </a:r>
          </a:p>
        </p:txBody>
      </p:sp>
    </p:spTree>
    <p:extLst>
      <p:ext uri="{BB962C8B-B14F-4D97-AF65-F5344CB8AC3E}">
        <p14:creationId xmlns:p14="http://schemas.microsoft.com/office/powerpoint/2010/main" val="24020190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62</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Adoption of </a:t>
            </a:r>
            <a:r>
              <a:rPr lang="en-US" altLang="ko-KR" sz="1800" b="1" dirty="0">
                <a:latin typeface="+mj-lt"/>
                <a:cs typeface="HY신명조"/>
              </a:rPr>
              <a:t>DNR of ITU-R M</a:t>
            </a:r>
            <a:r>
              <a:rPr lang="en-US" altLang="ko-KR" sz="1800" b="1" dirty="0" smtClean="0">
                <a:latin typeface="+mj-lt"/>
                <a:cs typeface="HY신명조"/>
              </a:rPr>
              <a:t>.[BSMS700]</a:t>
            </a:r>
            <a:endParaRPr lang="en-US" altLang="ko-KR"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US" sz="18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800" dirty="0" smtClean="0">
                <a:latin typeface="Times New Roman" pitchFamily="18" charset="0"/>
                <a:cs typeface="Times New Roman" pitchFamily="18" charset="0"/>
              </a:rPr>
              <a:t>Support the adoption by RA-15</a:t>
            </a:r>
            <a:endParaRPr lang="en-US" sz="1800" dirty="0">
              <a:latin typeface="Times New Roman" pitchFamily="18" charset="0"/>
              <a:cs typeface="Times New Roman" pitchFamily="18" charset="0"/>
            </a:endParaRPr>
          </a:p>
          <a:p>
            <a:pPr marL="393700" lvl="1" indent="0">
              <a:lnSpc>
                <a:spcPct val="80000"/>
              </a:lnSpc>
              <a:buClr>
                <a:schemeClr val="accent3"/>
              </a:buClr>
              <a:buNone/>
            </a:pPr>
            <a:endParaRPr lang="en-US" sz="1600" dirty="0">
              <a:latin typeface="+mj-lt"/>
            </a:endParaRPr>
          </a:p>
          <a:p>
            <a:pPr marL="273050" lvl="1" indent="-273050">
              <a:lnSpc>
                <a:spcPct val="80000"/>
              </a:lnSpc>
              <a:buClr>
                <a:srgbClr val="0BD0D9"/>
              </a:buClr>
              <a:buSzPct val="95000"/>
            </a:pPr>
            <a:r>
              <a:rPr lang="en-US" altLang="ko-KR" sz="1800" b="1" dirty="0">
                <a:latin typeface="+mj-lt"/>
                <a:cs typeface="HY신명조"/>
              </a:rPr>
              <a:t>Adoption of </a:t>
            </a:r>
            <a:r>
              <a:rPr lang="en-US" altLang="ko-KR" sz="1800" b="1" dirty="0" smtClean="0">
                <a:latin typeface="+mj-lt"/>
                <a:cs typeface="HY신명조"/>
              </a:rPr>
              <a:t>DNR </a:t>
            </a:r>
            <a:r>
              <a:rPr lang="en-US" altLang="ko-KR" sz="1800" b="1" dirty="0">
                <a:latin typeface="+mj-lt"/>
                <a:cs typeface="HY신명조"/>
              </a:rPr>
              <a:t>of revised ITU-R M</a:t>
            </a:r>
            <a:r>
              <a:rPr lang="en-US" altLang="ko-KR" sz="1800" b="1" dirty="0" smtClean="0">
                <a:latin typeface="+mj-lt"/>
                <a:cs typeface="HY신명조"/>
              </a:rPr>
              <a:t>. 1036-4</a:t>
            </a:r>
            <a:endParaRPr lang="en-US" altLang="ko-KR" sz="1800" b="1" dirty="0">
              <a:latin typeface="+mj-lt"/>
              <a:cs typeface="HY신명조"/>
            </a:endParaRPr>
          </a:p>
          <a:p>
            <a:pPr eaLnBrk="1" hangingPunct="1">
              <a:buFont typeface="Arial" pitchFamily="34" charset="0"/>
              <a:buChar char="•"/>
            </a:pPr>
            <a:r>
              <a:rPr lang="en-US" altLang="ko-KR" sz="2000" dirty="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US" sz="18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800" dirty="0">
                <a:latin typeface="Times New Roman" pitchFamily="18" charset="0"/>
                <a:cs typeface="Times New Roman" pitchFamily="18" charset="0"/>
              </a:rPr>
              <a:t>Support the adoption </a:t>
            </a:r>
            <a:r>
              <a:rPr lang="en-US" sz="1800" dirty="0" smtClean="0">
                <a:latin typeface="Times New Roman" pitchFamily="18" charset="0"/>
                <a:cs typeface="Times New Roman" pitchFamily="18" charset="0"/>
              </a:rPr>
              <a:t>by RA-15</a:t>
            </a:r>
            <a:endParaRPr lang="en-US" sz="18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US" sz="1800" dirty="0" smtClean="0">
              <a:latin typeface="Times New Roman" pitchFamily="18" charset="0"/>
              <a:cs typeface="Times New Roman" pitchFamily="18" charset="0"/>
            </a:endParaRPr>
          </a:p>
          <a:p>
            <a:pPr marL="273050" lvl="1" indent="-273050">
              <a:lnSpc>
                <a:spcPct val="80000"/>
              </a:lnSpc>
              <a:buClr>
                <a:srgbClr val="0BD0D9"/>
              </a:buClr>
              <a:buSzPct val="95000"/>
            </a:pPr>
            <a:r>
              <a:rPr lang="en-US" sz="1800" b="1" dirty="0">
                <a:latin typeface="+mj-lt"/>
                <a:cs typeface="HY신명조"/>
              </a:rPr>
              <a:t>Suppress Res </a:t>
            </a:r>
            <a:r>
              <a:rPr lang="en-US" sz="1800" b="1" dirty="0" smtClean="0">
                <a:latin typeface="+mj-lt"/>
                <a:cs typeface="HY신명조"/>
              </a:rPr>
              <a:t>ITU-R</a:t>
            </a:r>
            <a:r>
              <a:rPr lang="en-US" sz="1800" b="1" dirty="0">
                <a:latin typeface="+mj-lt"/>
                <a:cs typeface="HY신명조"/>
              </a:rPr>
              <a:t>. </a:t>
            </a:r>
            <a:r>
              <a:rPr lang="en-US" sz="1800" b="1" dirty="0" smtClean="0">
                <a:latin typeface="+mj-lt"/>
                <a:cs typeface="HY신명조"/>
              </a:rPr>
              <a:t>63</a:t>
            </a:r>
          </a:p>
          <a:p>
            <a:pPr eaLnBrk="1" hangingPunct="1">
              <a:buFont typeface="Arial" pitchFamily="34" charset="0"/>
              <a:buChar char="•"/>
            </a:pPr>
            <a:r>
              <a:rPr lang="en-US" altLang="ko-KR" sz="2000" dirty="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US" sz="18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800" dirty="0">
                <a:latin typeface="Times New Roman" pitchFamily="18" charset="0"/>
                <a:cs typeface="Times New Roman" pitchFamily="18" charset="0"/>
              </a:rPr>
              <a:t>Support the </a:t>
            </a:r>
            <a:r>
              <a:rPr lang="en-US" sz="1800" dirty="0" smtClean="0">
                <a:latin typeface="Times New Roman" pitchFamily="18" charset="0"/>
                <a:cs typeface="Times New Roman" pitchFamily="18" charset="0"/>
              </a:rPr>
              <a:t>suppression by </a:t>
            </a:r>
            <a:r>
              <a:rPr lang="en-US" sz="1800" dirty="0">
                <a:latin typeface="Times New Roman" pitchFamily="18" charset="0"/>
                <a:cs typeface="Times New Roman" pitchFamily="18" charset="0"/>
              </a:rPr>
              <a:t>RA-15</a:t>
            </a:r>
          </a:p>
          <a:p>
            <a:pPr marL="273050" lvl="1" indent="-273050">
              <a:lnSpc>
                <a:spcPct val="80000"/>
              </a:lnSpc>
              <a:buClr>
                <a:srgbClr val="0BD0D9"/>
              </a:buClr>
              <a:buSzPct val="95000"/>
            </a:pPr>
            <a:endParaRPr lang="en-US" sz="1800" b="1" dirty="0">
              <a:latin typeface="+mj-lt"/>
              <a:cs typeface="HY신명조"/>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RA-15</a:t>
            </a:r>
            <a:endParaRPr lang="en-US" sz="3200" dirty="0"/>
          </a:p>
        </p:txBody>
      </p:sp>
    </p:spTree>
    <p:extLst>
      <p:ext uri="{BB962C8B-B14F-4D97-AF65-F5344CB8AC3E}">
        <p14:creationId xmlns:p14="http://schemas.microsoft.com/office/powerpoint/2010/main" val="3800903194"/>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63</a:t>
            </a:fld>
            <a:endParaRPr lang="en-US" sz="1200">
              <a:latin typeface="Verdana" pitchFamily="34" charset="0"/>
            </a:endParaRPr>
          </a:p>
        </p:txBody>
      </p:sp>
      <p:sp>
        <p:nvSpPr>
          <p:cNvPr id="27651" name="Rectangle 3"/>
          <p:cNvSpPr>
            <a:spLocks noGrp="1" noChangeArrowheads="1"/>
          </p:cNvSpPr>
          <p:nvPr>
            <p:ph type="body" idx="4294967295"/>
          </p:nvPr>
        </p:nvSpPr>
        <p:spPr>
          <a:xfrm>
            <a:off x="304800" y="1692498"/>
            <a:ext cx="8229600" cy="4162772"/>
          </a:xfrm>
        </p:spPr>
        <p:txBody>
          <a:bodyPr/>
          <a:lstStyle/>
          <a:p>
            <a:pPr eaLnBrk="1" hangingPunct="1">
              <a:buFont typeface="Arial" pitchFamily="34" charset="0"/>
              <a:buChar char="•"/>
            </a:pPr>
            <a:r>
              <a:rPr lang="en-US" altLang="ko-KR" sz="18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Arab Administrations support consideration of the requirements by Global Flight Tracking systems within the Aeronautical Mobile Satellite System including identification of suitable frequency bands for those systems.</a:t>
            </a:r>
          </a:p>
          <a:p>
            <a:pPr lvl="1">
              <a:lnSpc>
                <a:spcPct val="80000"/>
              </a:lnSpc>
              <a:buClr>
                <a:schemeClr val="accent3"/>
              </a:buClr>
              <a:buFont typeface="Courier New" pitchFamily="49" charset="0"/>
              <a:buChar char="o"/>
            </a:pPr>
            <a:endParaRPr lang="en-US" altLang="ko-KR" sz="1400" dirty="0">
              <a:latin typeface="+mj-lt"/>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Global Flight Tracking</a:t>
            </a:r>
            <a:endParaRPr lang="en-US" sz="3200" dirty="0"/>
          </a:p>
        </p:txBody>
      </p:sp>
    </p:spTree>
    <p:extLst>
      <p:ext uri="{BB962C8B-B14F-4D97-AF65-F5344CB8AC3E}">
        <p14:creationId xmlns:p14="http://schemas.microsoft.com/office/powerpoint/2010/main" val="1905208345"/>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3435457C-A30F-4307-B8C1-A69ED8867C3E}" type="slidenum">
              <a:rPr lang="en-US" sz="1200">
                <a:latin typeface="Verdana" pitchFamily="34" charset="0"/>
              </a:rPr>
              <a:pPr algn="r"/>
              <a:t>64</a:t>
            </a:fld>
            <a:endParaRPr lang="en-US" sz="1200">
              <a:latin typeface="Verdana" pitchFamily="34" charset="0"/>
            </a:endParaRPr>
          </a:p>
        </p:txBody>
      </p:sp>
      <p:sp>
        <p:nvSpPr>
          <p:cNvPr id="58371" name="Rectangle 2"/>
          <p:cNvSpPr>
            <a:spLocks noGrp="1" noChangeArrowheads="1"/>
          </p:cNvSpPr>
          <p:nvPr>
            <p:ph type="title" idx="4294967295"/>
          </p:nvPr>
        </p:nvSpPr>
        <p:spPr>
          <a:xfrm>
            <a:off x="0" y="332656"/>
            <a:ext cx="8229600" cy="1143000"/>
          </a:xfrm>
        </p:spPr>
        <p:txBody>
          <a:bodyPr/>
          <a:lstStyle/>
          <a:p>
            <a:pPr algn="ctr" eaLnBrk="1" hangingPunct="1"/>
            <a:r>
              <a:rPr lang="en-US" sz="3600" b="1" dirty="0" smtClean="0">
                <a:solidFill>
                  <a:schemeClr val="accent2">
                    <a:lumMod val="40000"/>
                    <a:lumOff val="60000"/>
                  </a:schemeClr>
                </a:solidFill>
              </a:rPr>
              <a:t>THANK YOU!</a:t>
            </a:r>
          </a:p>
        </p:txBody>
      </p:sp>
      <p:sp>
        <p:nvSpPr>
          <p:cNvPr id="58372" name="Rectangle 3"/>
          <p:cNvSpPr>
            <a:spLocks noGrp="1" noChangeArrowheads="1"/>
          </p:cNvSpPr>
          <p:nvPr>
            <p:ph type="body" idx="4294967295"/>
          </p:nvPr>
        </p:nvSpPr>
        <p:spPr>
          <a:xfrm>
            <a:off x="214313" y="1643063"/>
            <a:ext cx="8229600" cy="4525962"/>
          </a:xfrm>
        </p:spPr>
        <p:txBody>
          <a:bodyPr/>
          <a:lstStyle/>
          <a:p>
            <a:pPr algn="ctr" eaLnBrk="1" hangingPunct="1">
              <a:lnSpc>
                <a:spcPct val="90000"/>
              </a:lnSpc>
              <a:buFontTx/>
              <a:buNone/>
            </a:pPr>
            <a:r>
              <a:rPr lang="en-US" sz="2800" b="1" dirty="0" smtClean="0">
                <a:solidFill>
                  <a:schemeClr val="accent3">
                    <a:lumMod val="50000"/>
                  </a:schemeClr>
                </a:solidFill>
                <a:latin typeface="+mj-lt"/>
                <a:ea typeface="Gulim" pitchFamily="34" charset="-127"/>
              </a:rPr>
              <a:t>Presented by</a:t>
            </a:r>
          </a:p>
          <a:p>
            <a:pPr algn="ctr" eaLnBrk="1" hangingPunct="1">
              <a:lnSpc>
                <a:spcPct val="90000"/>
              </a:lnSpc>
              <a:buFontTx/>
              <a:buNone/>
            </a:pPr>
            <a:r>
              <a:rPr lang="en-US" sz="2800" b="1" dirty="0" smtClean="0">
                <a:solidFill>
                  <a:schemeClr val="accent3">
                    <a:lumMod val="50000"/>
                  </a:schemeClr>
                </a:solidFill>
                <a:latin typeface="+mj-lt"/>
                <a:ea typeface="Gulim" pitchFamily="34" charset="-127"/>
              </a:rPr>
              <a:t>Mr. Tariq Al Awadhi</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Chairman Arab Spectrum Management Group</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Executive Director Spectrum and International Affairs</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Telecommunications Regulatory Authority (TRA) </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P. O. Box: 26662, Abu Dhabi, UAE </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Tel: (+971) 2 611 8451</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Fax: (+971) 2 611 8488 </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Email:</a:t>
            </a:r>
            <a:r>
              <a:rPr lang="en-US" sz="2400" dirty="0" smtClean="0">
                <a:solidFill>
                  <a:srgbClr val="808000"/>
                </a:solidFill>
                <a:latin typeface="+mj-lt"/>
                <a:ea typeface="Gulim" pitchFamily="34" charset="-127"/>
              </a:rPr>
              <a:t> </a:t>
            </a:r>
            <a:r>
              <a:rPr lang="en-US" sz="2400" dirty="0" smtClean="0">
                <a:solidFill>
                  <a:srgbClr val="000099"/>
                </a:solidFill>
                <a:latin typeface="+mj-lt"/>
                <a:ea typeface="Gulim" pitchFamily="34" charset="-127"/>
                <a:hlinkClick r:id="rId3"/>
              </a:rPr>
              <a:t>tariq.alawadhi@tra.gov.ae</a:t>
            </a:r>
            <a:endParaRPr lang="en-US" sz="2400" dirty="0" smtClean="0">
              <a:solidFill>
                <a:srgbClr val="000099"/>
              </a:solidFill>
              <a:latin typeface="+mj-lt"/>
              <a:ea typeface="Gulim" pitchFamily="34" charset="-127"/>
            </a:endParaRPr>
          </a:p>
          <a:p>
            <a:pPr eaLnBrk="1" hangingPunct="1">
              <a:lnSpc>
                <a:spcPct val="90000"/>
              </a:lnSpc>
              <a:buFontTx/>
              <a:buNone/>
            </a:pPr>
            <a:r>
              <a:rPr lang="en-US" sz="2400" dirty="0" smtClean="0">
                <a:solidFill>
                  <a:srgbClr val="808000"/>
                </a:solidFill>
                <a:latin typeface="+mj-lt"/>
                <a:ea typeface="Gulim" pitchFamily="34" charset="-127"/>
              </a:rPr>
              <a:t>                         	  </a:t>
            </a:r>
            <a:r>
              <a:rPr lang="en-US" sz="2400" dirty="0" smtClean="0">
                <a:solidFill>
                  <a:schemeClr val="accent3">
                    <a:lumMod val="50000"/>
                  </a:schemeClr>
                </a:solidFill>
                <a:latin typeface="+mj-lt"/>
                <a:ea typeface="Gulim" pitchFamily="34" charset="-127"/>
              </a:rPr>
              <a:t>Web:</a:t>
            </a:r>
            <a:r>
              <a:rPr lang="en-US" sz="2400" dirty="0" smtClean="0">
                <a:solidFill>
                  <a:srgbClr val="808000"/>
                </a:solidFill>
                <a:latin typeface="+mj-lt"/>
                <a:ea typeface="Gulim" pitchFamily="34" charset="-127"/>
              </a:rPr>
              <a:t> </a:t>
            </a:r>
            <a:r>
              <a:rPr lang="en-US" sz="2400" dirty="0" smtClean="0">
                <a:solidFill>
                  <a:srgbClr val="808000"/>
                </a:solidFill>
                <a:latin typeface="+mj-lt"/>
                <a:ea typeface="Gulim" pitchFamily="34" charset="-127"/>
                <a:hlinkClick r:id="rId4"/>
              </a:rPr>
              <a:t>www.tra.gov.ae</a:t>
            </a:r>
            <a:endParaRPr lang="en-US" sz="2400" dirty="0" smtClean="0">
              <a:solidFill>
                <a:srgbClr val="808000"/>
              </a:solidFill>
              <a:latin typeface="+mj-lt"/>
              <a:ea typeface="Gulim" pitchFamily="34" charset="-127"/>
            </a:endParaRPr>
          </a:p>
          <a:p>
            <a:pPr eaLnBrk="1" hangingPunct="1">
              <a:lnSpc>
                <a:spcPct val="90000"/>
              </a:lnSpc>
              <a:buFontTx/>
              <a:buNone/>
            </a:pPr>
            <a:r>
              <a:rPr lang="en-US" sz="2400" dirty="0" smtClean="0">
                <a:solidFill>
                  <a:srgbClr val="808000"/>
                </a:solidFill>
                <a:latin typeface="+mj-lt"/>
                <a:ea typeface="Gulim" pitchFamily="34" charset="-127"/>
              </a:rPr>
              <a:t>                             </a:t>
            </a:r>
            <a:r>
              <a:rPr lang="en-US" sz="2400" dirty="0" smtClean="0">
                <a:solidFill>
                  <a:schemeClr val="accent3">
                    <a:lumMod val="50000"/>
                  </a:schemeClr>
                </a:solidFill>
                <a:latin typeface="+mj-lt"/>
                <a:ea typeface="Gulim" pitchFamily="34" charset="-127"/>
              </a:rPr>
              <a:t>ASMG Website : </a:t>
            </a:r>
            <a:r>
              <a:rPr lang="en-US" sz="2400" dirty="0" smtClean="0">
                <a:solidFill>
                  <a:schemeClr val="accent1">
                    <a:lumMod val="60000"/>
                    <a:lumOff val="40000"/>
                  </a:schemeClr>
                </a:solidFill>
                <a:latin typeface="+mj-lt"/>
                <a:ea typeface="Gulim" pitchFamily="34" charset="-127"/>
                <a:hlinkClick r:id="rId5"/>
              </a:rPr>
              <a:t>www.asmg.ae</a:t>
            </a:r>
            <a:endParaRPr lang="en-US" sz="2400" dirty="0" smtClean="0">
              <a:solidFill>
                <a:schemeClr val="accent1">
                  <a:lumMod val="60000"/>
                  <a:lumOff val="40000"/>
                </a:schemeClr>
              </a:solidFill>
              <a:latin typeface="+mj-lt"/>
              <a:ea typeface="Gulim" pitchFamily="34" charset="-127"/>
            </a:endParaRPr>
          </a:p>
          <a:p>
            <a:pPr algn="ctr" eaLnBrk="1" hangingPunct="1">
              <a:lnSpc>
                <a:spcPct val="90000"/>
              </a:lnSpc>
              <a:buFontTx/>
              <a:buNone/>
            </a:pPr>
            <a:endParaRPr lang="en-US" sz="2400" dirty="0" smtClean="0">
              <a:solidFill>
                <a:srgbClr val="808000"/>
              </a:solidFill>
              <a:ea typeface="Gulim" pitchFamily="34" charset="-127"/>
            </a:endParaRPr>
          </a:p>
          <a:p>
            <a:pPr eaLnBrk="1" hangingPunct="1">
              <a:lnSpc>
                <a:spcPct val="90000"/>
              </a:lnSpc>
            </a:pPr>
            <a:endParaRPr lang="en-US" sz="2400" dirty="0" smtClean="0">
              <a:solidFill>
                <a:srgbClr val="808000"/>
              </a:solidFill>
              <a:ea typeface="Gulim" pitchFamily="34" charset="-127"/>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7302511" cy="594320"/>
          </a:xfrm>
        </p:spPr>
        <p:txBody>
          <a:bodyPr>
            <a:noAutofit/>
          </a:bodyPr>
          <a:lstStyle/>
          <a:p>
            <a:pPr eaLnBrk="1" hangingPunct="1"/>
            <a:r>
              <a:rPr lang="en-US" sz="3200" dirty="0"/>
              <a:t>ASMG </a:t>
            </a:r>
            <a:r>
              <a:rPr lang="en-US" sz="3200" dirty="0" smtClean="0"/>
              <a:t>Structure</a:t>
            </a:r>
            <a:endParaRPr lang="en-US" sz="3200" dirty="0"/>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7</a:t>
            </a:fld>
            <a:endParaRPr lang="en-US" dirty="0"/>
          </a:p>
        </p:txBody>
      </p:sp>
      <p:sp>
        <p:nvSpPr>
          <p:cNvPr id="3" name="Rectangle 2"/>
          <p:cNvSpPr/>
          <p:nvPr/>
        </p:nvSpPr>
        <p:spPr>
          <a:xfrm>
            <a:off x="395536" y="1844824"/>
            <a:ext cx="7416824" cy="1877437"/>
          </a:xfrm>
          <a:prstGeom prst="rect">
            <a:avLst/>
          </a:prstGeom>
        </p:spPr>
        <p:txBody>
          <a:bodyPr wrap="square">
            <a:spAutoFit/>
          </a:bodyPr>
          <a:lstStyle/>
          <a:p>
            <a:r>
              <a:rPr lang="en-US" dirty="0" smtClean="0"/>
              <a:t>The Structure of the ASMG consists of:</a:t>
            </a:r>
          </a:p>
          <a:p>
            <a:endParaRPr lang="en-US" dirty="0"/>
          </a:p>
          <a:p>
            <a:pPr marL="342900" indent="-342900">
              <a:buClr>
                <a:schemeClr val="accent3"/>
              </a:buClr>
              <a:buFont typeface="Arial" pitchFamily="34" charset="0"/>
              <a:buChar char="•"/>
            </a:pPr>
            <a:r>
              <a:rPr lang="en-US" sz="2000" dirty="0">
                <a:latin typeface="+mj-lt"/>
                <a:cs typeface="Aharoni" pitchFamily="2" charset="-79"/>
              </a:rPr>
              <a:t>ASMG Management Team (Chairman and </a:t>
            </a:r>
            <a:r>
              <a:rPr lang="en-US" sz="2000" dirty="0" smtClean="0">
                <a:latin typeface="+mj-lt"/>
                <a:cs typeface="Aharoni" pitchFamily="2" charset="-79"/>
              </a:rPr>
              <a:t>Vice-Chairmen</a:t>
            </a:r>
            <a:r>
              <a:rPr lang="en-US" sz="2000" dirty="0">
                <a:latin typeface="+mj-lt"/>
                <a:cs typeface="Aharoni" pitchFamily="2" charset="-79"/>
              </a:rPr>
              <a:t>), </a:t>
            </a:r>
          </a:p>
          <a:p>
            <a:pPr marL="342900" indent="-342900">
              <a:buClr>
                <a:schemeClr val="accent3"/>
              </a:buClr>
              <a:buFont typeface="Arial" pitchFamily="34" charset="0"/>
              <a:buChar char="•"/>
            </a:pPr>
            <a:r>
              <a:rPr lang="en-US" sz="2000" dirty="0">
                <a:latin typeface="+mj-lt"/>
                <a:cs typeface="Aharoni" pitchFamily="2" charset="-79"/>
              </a:rPr>
              <a:t>5 Working </a:t>
            </a:r>
            <a:r>
              <a:rPr lang="en-US" sz="2000" dirty="0" smtClean="0">
                <a:latin typeface="+mj-lt"/>
                <a:cs typeface="Aharoni" pitchFamily="2" charset="-79"/>
              </a:rPr>
              <a:t>Groups</a:t>
            </a:r>
          </a:p>
          <a:p>
            <a:pPr marL="342900" indent="-342900">
              <a:buClr>
                <a:schemeClr val="accent3"/>
              </a:buClr>
              <a:buFont typeface="Arial" pitchFamily="34" charset="0"/>
              <a:buChar char="•"/>
            </a:pPr>
            <a:r>
              <a:rPr lang="en-US" sz="2000" dirty="0" smtClean="0">
                <a:latin typeface="+mj-lt"/>
                <a:cs typeface="Aharoni" pitchFamily="2" charset="-79"/>
              </a:rPr>
              <a:t>General </a:t>
            </a:r>
            <a:r>
              <a:rPr lang="en-US" sz="2000" dirty="0">
                <a:latin typeface="+mj-lt"/>
                <a:cs typeface="Aharoni" pitchFamily="2" charset="-79"/>
              </a:rPr>
              <a:t>Coordinator</a:t>
            </a:r>
          </a:p>
          <a:p>
            <a:pPr marL="342900" indent="-342900">
              <a:buClr>
                <a:schemeClr val="accent3"/>
              </a:buClr>
              <a:buFont typeface="Arial" pitchFamily="34" charset="0"/>
              <a:buChar char="•"/>
            </a:pPr>
            <a:r>
              <a:rPr lang="en-US" sz="2000" dirty="0">
                <a:latin typeface="+mj-lt"/>
                <a:cs typeface="Aharoni" pitchFamily="2" charset="-79"/>
              </a:rPr>
              <a:t>Drafting Group</a:t>
            </a:r>
          </a:p>
        </p:txBody>
      </p:sp>
      <p:grpSp>
        <p:nvGrpSpPr>
          <p:cNvPr id="8" name="Group 7"/>
          <p:cNvGrpSpPr/>
          <p:nvPr/>
        </p:nvGrpSpPr>
        <p:grpSpPr>
          <a:xfrm>
            <a:off x="667920" y="3741511"/>
            <a:ext cx="7194795" cy="2226337"/>
            <a:chOff x="-98547" y="-119618"/>
            <a:chExt cx="7194795" cy="2227857"/>
          </a:xfrm>
        </p:grpSpPr>
        <p:cxnSp>
          <p:nvCxnSpPr>
            <p:cNvPr id="9" name="Straight Arrow Connector 8"/>
            <p:cNvCxnSpPr>
              <a:cxnSpLocks noChangeShapeType="1"/>
            </p:cNvCxnSpPr>
            <p:nvPr/>
          </p:nvCxnSpPr>
          <p:spPr bwMode="auto">
            <a:xfrm>
              <a:off x="3486150" y="495300"/>
              <a:ext cx="0" cy="48323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a:cxnSpLocks noChangeShapeType="1"/>
            </p:cNvCxnSpPr>
            <p:nvPr/>
          </p:nvCxnSpPr>
          <p:spPr bwMode="auto">
            <a:xfrm>
              <a:off x="3486150" y="714375"/>
              <a:ext cx="891540" cy="63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sp>
          <p:nvSpPr>
            <p:cNvPr id="11" name="Rectangle 10"/>
            <p:cNvSpPr>
              <a:spLocks noChangeArrowheads="1"/>
            </p:cNvSpPr>
            <p:nvPr/>
          </p:nvSpPr>
          <p:spPr bwMode="auto">
            <a:xfrm>
              <a:off x="4371975" y="590550"/>
              <a:ext cx="1158875" cy="2533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100" b="1" dirty="0" smtClean="0">
                  <a:solidFill>
                    <a:schemeClr val="accent3">
                      <a:lumMod val="50000"/>
                    </a:schemeClr>
                  </a:solidFill>
                  <a:effectLst>
                    <a:outerShdw blurRad="38100" dist="38100" dir="2700000" algn="tl">
                      <a:srgbClr val="000000">
                        <a:alpha val="43137"/>
                      </a:srgbClr>
                    </a:outerShdw>
                  </a:effectLst>
                  <a:latin typeface="Calibri"/>
                  <a:ea typeface="Calibri"/>
                  <a:cs typeface="Arial"/>
                </a:rPr>
                <a:t>Drafting Group</a:t>
              </a:r>
              <a:endParaRPr lang="en-US" sz="1400" dirty="0">
                <a:solidFill>
                  <a:schemeClr val="accent3">
                    <a:lumMod val="50000"/>
                  </a:schemeClr>
                </a:solidFill>
                <a:effectLst>
                  <a:outerShdw blurRad="38100" dist="38100" dir="2700000" algn="tl">
                    <a:srgbClr val="000000">
                      <a:alpha val="43137"/>
                    </a:srgbClr>
                  </a:outerShdw>
                </a:effectLst>
                <a:latin typeface="Calibri"/>
                <a:ea typeface="Calibri"/>
                <a:cs typeface="Arial"/>
              </a:endParaRPr>
            </a:p>
          </p:txBody>
        </p:sp>
        <p:cxnSp>
          <p:nvCxnSpPr>
            <p:cNvPr id="12" name="Straight Arrow Connector 11"/>
            <p:cNvCxnSpPr>
              <a:cxnSpLocks noChangeShapeType="1"/>
            </p:cNvCxnSpPr>
            <p:nvPr/>
          </p:nvCxnSpPr>
          <p:spPr bwMode="auto">
            <a:xfrm flipH="1">
              <a:off x="533400" y="990600"/>
              <a:ext cx="5877560" cy="0"/>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a:cxnSpLocks noChangeShapeType="1"/>
            </p:cNvCxnSpPr>
            <p:nvPr/>
          </p:nvCxnSpPr>
          <p:spPr bwMode="auto">
            <a:xfrm>
              <a:off x="4876800" y="981075"/>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a:cxnSpLocks noChangeShapeType="1"/>
            </p:cNvCxnSpPr>
            <p:nvPr/>
          </p:nvCxnSpPr>
          <p:spPr bwMode="auto">
            <a:xfrm>
              <a:off x="1895475" y="981075"/>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cxnSpLocks noChangeShapeType="1"/>
            </p:cNvCxnSpPr>
            <p:nvPr/>
          </p:nvCxnSpPr>
          <p:spPr bwMode="auto">
            <a:xfrm>
              <a:off x="533400" y="981075"/>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noChangeShapeType="1"/>
            </p:cNvCxnSpPr>
            <p:nvPr/>
          </p:nvCxnSpPr>
          <p:spPr bwMode="auto">
            <a:xfrm>
              <a:off x="6410325" y="981075"/>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sp>
          <p:nvSpPr>
            <p:cNvPr id="17" name="Rectangle 16"/>
            <p:cNvSpPr>
              <a:spLocks noChangeArrowheads="1"/>
            </p:cNvSpPr>
            <p:nvPr/>
          </p:nvSpPr>
          <p:spPr bwMode="auto">
            <a:xfrm>
              <a:off x="4302603" y="1130333"/>
              <a:ext cx="1355970" cy="97790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(4):</a:t>
              </a:r>
            </a:p>
            <a:p>
              <a:pPr marL="0" marR="0" algn="ctr">
                <a:lnSpc>
                  <a:spcPct val="115000"/>
                </a:lnSpc>
                <a:spcBef>
                  <a:spcPts val="0"/>
                </a:spcBef>
                <a:spcAft>
                  <a:spcPts val="1000"/>
                </a:spcAft>
              </a:pPr>
              <a:r>
                <a:rPr lang="en-US" sz="1000" b="1" dirty="0" smtClean="0">
                  <a:solidFill>
                    <a:schemeClr val="accent3">
                      <a:lumMod val="50000"/>
                    </a:schemeClr>
                  </a:solidFill>
                  <a:latin typeface="Calibri"/>
                  <a:ea typeface="Calibri"/>
                  <a:cs typeface="Arial"/>
                </a:rPr>
                <a:t>Space/Satellite Services</a:t>
              </a:r>
              <a:endParaRPr lang="en-US" sz="1200" dirty="0">
                <a:solidFill>
                  <a:schemeClr val="accent3">
                    <a:lumMod val="50000"/>
                  </a:schemeClr>
                </a:solidFill>
                <a:effectLst/>
                <a:latin typeface="Calibri"/>
                <a:ea typeface="Calibri"/>
                <a:cs typeface="Arial"/>
              </a:endParaRPr>
            </a:p>
          </p:txBody>
        </p:sp>
        <p:sp>
          <p:nvSpPr>
            <p:cNvPr id="18" name="Rectangle 17"/>
            <p:cNvSpPr>
              <a:spLocks noChangeArrowheads="1"/>
            </p:cNvSpPr>
            <p:nvPr/>
          </p:nvSpPr>
          <p:spPr bwMode="auto">
            <a:xfrm>
              <a:off x="1369803" y="1111339"/>
              <a:ext cx="1355970" cy="9761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(2):</a:t>
              </a:r>
            </a:p>
            <a:p>
              <a:pPr marL="0" marR="0" algn="ctr">
                <a:lnSpc>
                  <a:spcPct val="115000"/>
                </a:lnSpc>
                <a:spcBef>
                  <a:spcPts val="0"/>
                </a:spcBef>
                <a:spcAft>
                  <a:spcPts val="1000"/>
                </a:spcAft>
              </a:pPr>
              <a:r>
                <a:rPr lang="en-US" sz="1000" b="1" dirty="0" smtClean="0">
                  <a:solidFill>
                    <a:schemeClr val="accent3">
                      <a:lumMod val="50000"/>
                    </a:schemeClr>
                  </a:solidFill>
                  <a:latin typeface="Calibri"/>
                  <a:ea typeface="Calibri"/>
                  <a:cs typeface="Arial"/>
                </a:rPr>
                <a:t>Science Services</a:t>
              </a:r>
              <a:endParaRPr lang="en-US" sz="1200" dirty="0">
                <a:solidFill>
                  <a:schemeClr val="accent3">
                    <a:lumMod val="50000"/>
                  </a:schemeClr>
                </a:solidFill>
                <a:effectLst/>
                <a:latin typeface="Calibri"/>
                <a:ea typeface="Calibri"/>
                <a:cs typeface="Arial"/>
              </a:endParaRPr>
            </a:p>
          </p:txBody>
        </p:sp>
        <p:sp>
          <p:nvSpPr>
            <p:cNvPr id="19" name="Rectangle 18"/>
            <p:cNvSpPr>
              <a:spLocks noChangeArrowheads="1"/>
            </p:cNvSpPr>
            <p:nvPr/>
          </p:nvSpPr>
          <p:spPr bwMode="auto">
            <a:xfrm>
              <a:off x="-98547" y="1111069"/>
              <a:ext cx="1355970" cy="97790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(1):</a:t>
              </a:r>
            </a:p>
            <a:p>
              <a:pPr marL="0" marR="0" algn="ctr">
                <a:lnSpc>
                  <a:spcPct val="115000"/>
                </a:lnSpc>
                <a:spcBef>
                  <a:spcPts val="0"/>
                </a:spcBef>
                <a:spcAft>
                  <a:spcPts val="1000"/>
                </a:spcAft>
              </a:pPr>
              <a:r>
                <a:rPr lang="en-US" sz="1000" b="1" dirty="0" smtClean="0">
                  <a:solidFill>
                    <a:schemeClr val="accent3">
                      <a:lumMod val="50000"/>
                    </a:schemeClr>
                  </a:solidFill>
                  <a:latin typeface="Calibri"/>
                  <a:ea typeface="Calibri"/>
                  <a:cs typeface="Arial"/>
                </a:rPr>
                <a:t>Mobile Broadband Services</a:t>
              </a:r>
              <a:r>
                <a:rPr lang="en-US" sz="1000" dirty="0" smtClean="0">
                  <a:solidFill>
                    <a:schemeClr val="accent3">
                      <a:lumMod val="50000"/>
                    </a:schemeClr>
                  </a:solidFill>
                  <a:effectLst/>
                  <a:latin typeface="Arial"/>
                  <a:ea typeface="Calibri"/>
                  <a:cs typeface="Arial"/>
                </a:rPr>
                <a:t> </a:t>
              </a:r>
              <a:endParaRPr lang="en-US" sz="1200" dirty="0">
                <a:solidFill>
                  <a:schemeClr val="accent3">
                    <a:lumMod val="50000"/>
                  </a:schemeClr>
                </a:solidFill>
                <a:effectLst/>
                <a:latin typeface="Calibri"/>
                <a:ea typeface="Calibri"/>
                <a:cs typeface="Arial"/>
              </a:endParaRPr>
            </a:p>
          </p:txBody>
        </p:sp>
        <p:sp>
          <p:nvSpPr>
            <p:cNvPr id="20" name="Rectangle 19"/>
            <p:cNvSpPr>
              <a:spLocks noChangeArrowheads="1"/>
            </p:cNvSpPr>
            <p:nvPr/>
          </p:nvSpPr>
          <p:spPr bwMode="auto">
            <a:xfrm>
              <a:off x="5740278" y="1111431"/>
              <a:ext cx="1355970" cy="97822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(5)</a:t>
              </a:r>
              <a:endParaRPr lang="en-US" sz="1200" dirty="0">
                <a:solidFill>
                  <a:schemeClr val="accent3">
                    <a:lumMod val="50000"/>
                  </a:schemeClr>
                </a:solidFill>
                <a:effectLst/>
                <a:latin typeface="Calibri"/>
                <a:ea typeface="Calibri"/>
                <a:cs typeface="Arial"/>
              </a:endParaRPr>
            </a:p>
            <a:p>
              <a:pPr marL="0" marR="0" algn="ctr">
                <a:lnSpc>
                  <a:spcPct val="115000"/>
                </a:lnSpc>
                <a:spcBef>
                  <a:spcPts val="0"/>
                </a:spcBef>
                <a:spcAft>
                  <a:spcPts val="1000"/>
                </a:spcAft>
              </a:pPr>
              <a:r>
                <a:rPr lang="en-US" sz="1000" b="1" dirty="0">
                  <a:solidFill>
                    <a:schemeClr val="accent3">
                      <a:lumMod val="50000"/>
                    </a:schemeClr>
                  </a:solidFill>
                  <a:latin typeface="Calibri"/>
                  <a:ea typeface="Calibri"/>
                  <a:cs typeface="Arial"/>
                </a:rPr>
                <a:t>General Issues</a:t>
              </a:r>
            </a:p>
          </p:txBody>
        </p:sp>
        <p:sp>
          <p:nvSpPr>
            <p:cNvPr id="21" name="Rectangle 20"/>
            <p:cNvSpPr>
              <a:spLocks noChangeArrowheads="1"/>
            </p:cNvSpPr>
            <p:nvPr/>
          </p:nvSpPr>
          <p:spPr bwMode="auto">
            <a:xfrm>
              <a:off x="2424463" y="-119618"/>
              <a:ext cx="2101150" cy="61132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rot="0" vert="horz" wrap="square" lIns="91440" tIns="45720" rIns="91440" bIns="45720" anchor="t" anchorCtr="0" upright="1">
              <a:noAutofit/>
            </a:bodyPr>
            <a:lstStyle/>
            <a:p>
              <a:pPr marL="0" marR="0" algn="ctr">
                <a:spcBef>
                  <a:spcPts val="0"/>
                </a:spcBef>
                <a:spcAft>
                  <a:spcPts val="1000"/>
                </a:spcAft>
              </a:pPr>
              <a:r>
                <a:rPr lang="en-US" sz="1200" b="1" dirty="0" smtClean="0">
                  <a:solidFill>
                    <a:schemeClr val="accent3">
                      <a:lumMod val="50000"/>
                    </a:schemeClr>
                  </a:solidFill>
                  <a:effectLst>
                    <a:outerShdw blurRad="38100" dist="38100" dir="2700000" algn="tl">
                      <a:srgbClr val="000000">
                        <a:alpha val="43137"/>
                      </a:srgbClr>
                    </a:outerShdw>
                  </a:effectLst>
                  <a:latin typeface="+mj-lt"/>
                  <a:cs typeface="Aharoni" pitchFamily="2" charset="-79"/>
                </a:rPr>
                <a:t>Chairman</a:t>
              </a:r>
            </a:p>
            <a:p>
              <a:pPr marL="0" marR="0" algn="ctr">
                <a:spcBef>
                  <a:spcPts val="0"/>
                </a:spcBef>
                <a:spcAft>
                  <a:spcPts val="1000"/>
                </a:spcAft>
              </a:pPr>
              <a:r>
                <a:rPr lang="en-US" sz="1200" b="1" dirty="0" smtClean="0">
                  <a:solidFill>
                    <a:schemeClr val="accent3">
                      <a:lumMod val="50000"/>
                    </a:schemeClr>
                  </a:solidFill>
                  <a:effectLst>
                    <a:outerShdw blurRad="38100" dist="38100" dir="2700000" algn="tl">
                      <a:srgbClr val="000000">
                        <a:alpha val="43137"/>
                      </a:srgbClr>
                    </a:outerShdw>
                  </a:effectLst>
                  <a:latin typeface="+mj-lt"/>
                  <a:cs typeface="Aharoni" pitchFamily="2" charset="-79"/>
                </a:rPr>
                <a:t>&amp; Vice-Chairmen</a:t>
              </a:r>
              <a:endParaRPr lang="en-US" sz="1600" b="1" dirty="0">
                <a:solidFill>
                  <a:schemeClr val="accent3">
                    <a:lumMod val="50000"/>
                  </a:schemeClr>
                </a:solidFill>
                <a:effectLst>
                  <a:outerShdw blurRad="38100" dist="38100" dir="2700000" algn="tl">
                    <a:srgbClr val="000000">
                      <a:alpha val="43137"/>
                    </a:srgbClr>
                  </a:outerShdw>
                </a:effectLst>
                <a:latin typeface="+mj-lt"/>
                <a:ea typeface="Calibri"/>
                <a:cs typeface="Arial"/>
              </a:endParaRPr>
            </a:p>
          </p:txBody>
        </p:sp>
        <p:cxnSp>
          <p:nvCxnSpPr>
            <p:cNvPr id="22" name="Straight Arrow Connector 21"/>
            <p:cNvCxnSpPr>
              <a:cxnSpLocks noChangeShapeType="1"/>
            </p:cNvCxnSpPr>
            <p:nvPr/>
          </p:nvCxnSpPr>
          <p:spPr bwMode="auto">
            <a:xfrm>
              <a:off x="3486150" y="990600"/>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sp>
          <p:nvSpPr>
            <p:cNvPr id="23" name="Rectangle 22"/>
            <p:cNvSpPr>
              <a:spLocks noChangeArrowheads="1"/>
            </p:cNvSpPr>
            <p:nvPr/>
          </p:nvSpPr>
          <p:spPr bwMode="auto">
            <a:xfrm>
              <a:off x="2854203" y="1122750"/>
              <a:ext cx="1355970" cy="96343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(3):</a:t>
              </a:r>
            </a:p>
            <a:p>
              <a:pPr marL="0" marR="0" algn="ctr">
                <a:lnSpc>
                  <a:spcPct val="115000"/>
                </a:lnSpc>
                <a:spcBef>
                  <a:spcPts val="0"/>
                </a:spcBef>
                <a:spcAft>
                  <a:spcPts val="1000"/>
                </a:spcAft>
              </a:pPr>
              <a:r>
                <a:rPr lang="en-US" sz="1000" b="1" dirty="0" smtClean="0">
                  <a:solidFill>
                    <a:schemeClr val="accent3">
                      <a:lumMod val="50000"/>
                    </a:schemeClr>
                  </a:solidFill>
                  <a:latin typeface="Calibri"/>
                  <a:ea typeface="Calibri"/>
                  <a:cs typeface="Arial"/>
                </a:rPr>
                <a:t>Terrestrial, Navigation and Amateur Services</a:t>
              </a:r>
              <a:r>
                <a:rPr lang="en-US" sz="1000" dirty="0">
                  <a:solidFill>
                    <a:schemeClr val="accent3">
                      <a:lumMod val="50000"/>
                    </a:schemeClr>
                  </a:solidFill>
                  <a:effectLst/>
                  <a:latin typeface="Calibri"/>
                  <a:ea typeface="Calibri"/>
                  <a:cs typeface="Arial"/>
                </a:rPr>
                <a:t> </a:t>
              </a:r>
              <a:endParaRPr lang="en-US" sz="1200" dirty="0">
                <a:solidFill>
                  <a:schemeClr val="accent3">
                    <a:lumMod val="50000"/>
                  </a:schemeClr>
                </a:solidFill>
                <a:effectLst/>
                <a:latin typeface="Calibri"/>
                <a:ea typeface="Calibri"/>
                <a:cs typeface="Arial"/>
              </a:endParaRPr>
            </a:p>
          </p:txBody>
        </p:sp>
        <p:sp>
          <p:nvSpPr>
            <p:cNvPr id="24" name="Rectangle 23"/>
            <p:cNvSpPr>
              <a:spLocks noChangeArrowheads="1"/>
            </p:cNvSpPr>
            <p:nvPr/>
          </p:nvSpPr>
          <p:spPr bwMode="auto">
            <a:xfrm>
              <a:off x="876054" y="590550"/>
              <a:ext cx="1921368" cy="2533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100" b="1" dirty="0" smtClean="0">
                  <a:solidFill>
                    <a:schemeClr val="accent3">
                      <a:lumMod val="50000"/>
                    </a:schemeClr>
                  </a:solidFill>
                  <a:effectLst>
                    <a:outerShdw blurRad="38100" dist="38100" dir="2700000" algn="tl">
                      <a:srgbClr val="000000">
                        <a:alpha val="43137"/>
                      </a:srgbClr>
                    </a:outerShdw>
                  </a:effectLst>
                  <a:latin typeface="Calibri"/>
                  <a:ea typeface="Calibri"/>
                  <a:cs typeface="Arial"/>
                </a:rPr>
                <a:t>General Coordinator</a:t>
              </a:r>
              <a:endParaRPr lang="en-US" sz="1400" dirty="0">
                <a:solidFill>
                  <a:schemeClr val="accent3">
                    <a:lumMod val="50000"/>
                  </a:schemeClr>
                </a:solidFill>
                <a:effectLst>
                  <a:outerShdw blurRad="38100" dist="38100" dir="2700000" algn="tl">
                    <a:srgbClr val="000000">
                      <a:alpha val="43137"/>
                    </a:srgbClr>
                  </a:outerShdw>
                </a:effectLst>
                <a:latin typeface="Calibri"/>
                <a:ea typeface="Calibri"/>
                <a:cs typeface="Arial"/>
              </a:endParaRPr>
            </a:p>
          </p:txBody>
        </p:sp>
        <p:cxnSp>
          <p:nvCxnSpPr>
            <p:cNvPr id="25" name="Straight Arrow Connector 24"/>
            <p:cNvCxnSpPr>
              <a:cxnSpLocks noChangeShapeType="1"/>
            </p:cNvCxnSpPr>
            <p:nvPr/>
          </p:nvCxnSpPr>
          <p:spPr bwMode="auto">
            <a:xfrm>
              <a:off x="2797422" y="714375"/>
              <a:ext cx="688728" cy="2857"/>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103100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8280920" cy="594320"/>
          </a:xfrm>
        </p:spPr>
        <p:txBody>
          <a:bodyPr>
            <a:noAutofit/>
          </a:bodyPr>
          <a:lstStyle/>
          <a:p>
            <a:pPr eaLnBrk="1" hangingPunct="1"/>
            <a:r>
              <a:rPr lang="en-US" sz="3200" dirty="0" smtClean="0"/>
              <a:t>Responsibilities of Chairmen of Working Group</a:t>
            </a:r>
            <a:endParaRPr lang="en-US" sz="3200" dirty="0"/>
          </a:p>
        </p:txBody>
      </p:sp>
      <p:sp>
        <p:nvSpPr>
          <p:cNvPr id="19459" name="Content Placeholder 2"/>
          <p:cNvSpPr>
            <a:spLocks noGrp="1"/>
          </p:cNvSpPr>
          <p:nvPr>
            <p:ph idx="1"/>
          </p:nvPr>
        </p:nvSpPr>
        <p:spPr/>
        <p:txBody>
          <a:bodyPr>
            <a:normAutofit fontScale="92500" lnSpcReduction="10000"/>
          </a:bodyPr>
          <a:lstStyle/>
          <a:p>
            <a:r>
              <a:rPr lang="en-US" sz="1700" dirty="0">
                <a:latin typeface="+mj-lt"/>
              </a:rPr>
              <a:t>Follow up on the activities of the responsible and relevant Study Groups and related Working Parties </a:t>
            </a:r>
            <a:r>
              <a:rPr lang="en-US" sz="1700" dirty="0" smtClean="0">
                <a:latin typeface="+mj-lt"/>
              </a:rPr>
              <a:t>in the ITU-R about the relevant agenda items under his/her WG.</a:t>
            </a:r>
          </a:p>
          <a:p>
            <a:pPr marL="0" indent="0">
              <a:buNone/>
            </a:pPr>
            <a:endParaRPr lang="en-US" sz="1700" dirty="0" smtClean="0">
              <a:latin typeface="+mj-lt"/>
            </a:endParaRPr>
          </a:p>
          <a:p>
            <a:r>
              <a:rPr lang="en-US" sz="1700" dirty="0" smtClean="0">
                <a:latin typeface="+mj-lt"/>
              </a:rPr>
              <a:t>Follow up on issues which are studied in the </a:t>
            </a:r>
            <a:r>
              <a:rPr lang="en-US" sz="1700" dirty="0">
                <a:latin typeface="+mj-lt"/>
              </a:rPr>
              <a:t>Study Groups and related Working Parties in the </a:t>
            </a:r>
            <a:r>
              <a:rPr lang="en-US" sz="1700" dirty="0" smtClean="0">
                <a:latin typeface="+mj-lt"/>
              </a:rPr>
              <a:t>ITU-R falling under the specialization of the WG.</a:t>
            </a:r>
          </a:p>
          <a:p>
            <a:pPr marL="0" indent="0">
              <a:buNone/>
            </a:pPr>
            <a:endParaRPr lang="en-US" sz="1700" dirty="0" smtClean="0">
              <a:latin typeface="+mj-lt"/>
            </a:endParaRPr>
          </a:p>
          <a:p>
            <a:r>
              <a:rPr lang="en-US" sz="1700" dirty="0" smtClean="0">
                <a:latin typeface="+mj-lt"/>
              </a:rPr>
              <a:t> Prepare a comprehensive report after each </a:t>
            </a:r>
            <a:r>
              <a:rPr lang="en-US" sz="1700" dirty="0">
                <a:latin typeface="+mj-lt"/>
              </a:rPr>
              <a:t>Study </a:t>
            </a:r>
            <a:r>
              <a:rPr lang="en-US" sz="1700" dirty="0" smtClean="0">
                <a:latin typeface="+mj-lt"/>
              </a:rPr>
              <a:t>Group </a:t>
            </a:r>
            <a:r>
              <a:rPr lang="en-US" sz="1700" dirty="0">
                <a:latin typeface="+mj-lt"/>
              </a:rPr>
              <a:t>and related Working Parties </a:t>
            </a:r>
            <a:r>
              <a:rPr lang="en-US" sz="1700" dirty="0" smtClean="0">
                <a:latin typeface="+mj-lt"/>
              </a:rPr>
              <a:t>meeting about the activities related to the WRC agenda items based on Coordinators reports, as well as the other issues which are studied and distribute the report to the Arab administrations via the ASMG Chairman in order to be studied by them and discussed in the ASMG meetings.</a:t>
            </a:r>
          </a:p>
          <a:p>
            <a:pPr marL="0" indent="0">
              <a:buNone/>
            </a:pPr>
            <a:endParaRPr lang="en-US" sz="1700" dirty="0" smtClean="0">
              <a:latin typeface="+mj-lt"/>
            </a:endParaRPr>
          </a:p>
          <a:p>
            <a:r>
              <a:rPr lang="en-US" sz="1700" dirty="0" smtClean="0">
                <a:latin typeface="+mj-lt"/>
              </a:rPr>
              <a:t>Follow up on the results of the other regional groups meetings, and being aware of their position in order to analyze them and coordinate with them about the WRC activities and participate in the regional groups meetings whenever is required.</a:t>
            </a:r>
          </a:p>
          <a:p>
            <a:pPr marL="0" indent="0">
              <a:buNone/>
            </a:pPr>
            <a:endParaRPr lang="en-US" sz="1700" dirty="0">
              <a:latin typeface="+mj-lt"/>
            </a:endParaRPr>
          </a:p>
          <a:p>
            <a:pPr lvl="0"/>
            <a:r>
              <a:rPr lang="en-US" sz="1700" dirty="0">
                <a:latin typeface="+mj-lt"/>
              </a:rPr>
              <a:t>Submit proposal about the WRC agenda item to the ASMG meeting based on the results of the </a:t>
            </a:r>
            <a:r>
              <a:rPr lang="en-US" sz="1700" dirty="0" smtClean="0">
                <a:latin typeface="+mj-lt"/>
              </a:rPr>
              <a:t>studies</a:t>
            </a:r>
            <a:r>
              <a:rPr lang="en-US" sz="1700" dirty="0">
                <a:latin typeface="+mj-lt"/>
              </a:rPr>
              <a:t>.</a:t>
            </a:r>
          </a:p>
          <a:p>
            <a:pPr eaLnBrk="1" hangingPunct="1">
              <a:lnSpc>
                <a:spcPct val="80000"/>
              </a:lnSpc>
              <a:buFontTx/>
              <a:buNone/>
            </a:pPr>
            <a:endParaRPr lang="en-US" sz="2000" dirty="0">
              <a:solidFill>
                <a:srgbClr val="000099"/>
              </a:solidFill>
            </a:endParaRPr>
          </a:p>
          <a:p>
            <a:pPr lvl="0"/>
            <a:endParaRPr lang="en-US" sz="2000" dirty="0" smtClean="0"/>
          </a:p>
          <a:p>
            <a:pPr eaLnBrk="1" hangingPunct="1">
              <a:lnSpc>
                <a:spcPct val="80000"/>
              </a:lnSpc>
              <a:buFontTx/>
              <a:buNone/>
            </a:pPr>
            <a:endParaRPr lang="en-US" sz="1800" dirty="0" smtClean="0">
              <a:solidFill>
                <a:srgbClr val="000099"/>
              </a:solidFill>
              <a:latin typeface="+mj-lt"/>
            </a:endParaRPr>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8</a:t>
            </a:fld>
            <a:endParaRPr lang="en-US" dirty="0"/>
          </a:p>
        </p:txBody>
      </p:sp>
    </p:spTree>
    <p:extLst>
      <p:ext uri="{BB962C8B-B14F-4D97-AF65-F5344CB8AC3E}">
        <p14:creationId xmlns:p14="http://schemas.microsoft.com/office/powerpoint/2010/main" val="213450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accent2">
              <a:lumMod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ASMG Mechanism of Work</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572281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6920</TotalTime>
  <Words>2920</Words>
  <Application>Microsoft Office PowerPoint</Application>
  <PresentationFormat>On-screen Show (4:3)</PresentationFormat>
  <Paragraphs>644</Paragraphs>
  <Slides>64</Slides>
  <Notes>55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64</vt:i4>
      </vt:variant>
    </vt:vector>
  </HeadingPairs>
  <TitlesOfParts>
    <vt:vector size="81" baseType="lpstr">
      <vt:lpstr>Gulim</vt:lpstr>
      <vt:lpstr>HY신명조</vt:lpstr>
      <vt:lpstr>Univers</vt:lpstr>
      <vt:lpstr>Zurich BT</vt:lpstr>
      <vt:lpstr>Aharoni</vt:lpstr>
      <vt:lpstr>Arial</vt:lpstr>
      <vt:lpstr>Calibri</vt:lpstr>
      <vt:lpstr>Constantia</vt:lpstr>
      <vt:lpstr>Courier New</vt:lpstr>
      <vt:lpstr>Tahoma</vt:lpstr>
      <vt:lpstr>Times New Roman</vt:lpstr>
      <vt:lpstr>Verdana</vt:lpstr>
      <vt:lpstr>Wingdings</vt:lpstr>
      <vt:lpstr>Wingdings 2</vt:lpstr>
      <vt:lpstr>Default Design</vt:lpstr>
      <vt:lpstr>Flow</vt:lpstr>
      <vt:lpstr>ITU-e</vt:lpstr>
      <vt:lpstr>PowerPoint Presentation</vt:lpstr>
      <vt:lpstr>PowerPoint Presentation</vt:lpstr>
      <vt:lpstr>PowerPoint Presentation</vt:lpstr>
      <vt:lpstr>PowerPoint Presentation</vt:lpstr>
      <vt:lpstr>Arab Spectrum Management Group (ASMG)</vt:lpstr>
      <vt:lpstr>ASMG Management Team</vt:lpstr>
      <vt:lpstr>ASMG Structure</vt:lpstr>
      <vt:lpstr>Responsibilities of Chairmen of Working Group</vt:lpstr>
      <vt:lpstr>PowerPoint Presentation</vt:lpstr>
      <vt:lpstr>ASMG WRC Preparations</vt:lpstr>
      <vt:lpstr>ASMG WRC Preparations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CEPT preliminary positions  WRC-12</dc:title>
  <dc:creator>ITU</dc:creator>
  <cp:lastModifiedBy>Huguet, Fabienne</cp:lastModifiedBy>
  <cp:revision>566</cp:revision>
  <dcterms:created xsi:type="dcterms:W3CDTF">2009-09-03T16:45:06Z</dcterms:created>
  <dcterms:modified xsi:type="dcterms:W3CDTF">2015-09-01T08:14:56Z</dcterms:modified>
</cp:coreProperties>
</file>