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617" r:id="rId2"/>
    <p:sldId id="702" r:id="rId3"/>
    <p:sldId id="721" r:id="rId4"/>
    <p:sldId id="703" r:id="rId5"/>
    <p:sldId id="722" r:id="rId6"/>
    <p:sldId id="704" r:id="rId7"/>
    <p:sldId id="723" r:id="rId8"/>
    <p:sldId id="705" r:id="rId9"/>
    <p:sldId id="706" r:id="rId10"/>
    <p:sldId id="725" r:id="rId11"/>
    <p:sldId id="707" r:id="rId12"/>
    <p:sldId id="708" r:id="rId13"/>
    <p:sldId id="709" r:id="rId14"/>
    <p:sldId id="714" r:id="rId15"/>
    <p:sldId id="715" r:id="rId16"/>
    <p:sldId id="730" r:id="rId17"/>
    <p:sldId id="710" r:id="rId18"/>
    <p:sldId id="731" r:id="rId19"/>
    <p:sldId id="711" r:id="rId20"/>
    <p:sldId id="712" r:id="rId21"/>
    <p:sldId id="733" r:id="rId22"/>
    <p:sldId id="713" r:id="rId23"/>
    <p:sldId id="734" r:id="rId24"/>
    <p:sldId id="716" r:id="rId25"/>
    <p:sldId id="720" r:id="rId26"/>
    <p:sldId id="736" r:id="rId27"/>
    <p:sldId id="717" r:id="rId28"/>
    <p:sldId id="718" r:id="rId29"/>
    <p:sldId id="738" r:id="rId30"/>
    <p:sldId id="719" r:id="rId31"/>
    <p:sldId id="739" r:id="rId32"/>
  </p:sldIdLst>
  <p:sldSz cx="9144000" cy="6858000" type="screen4x3"/>
  <p:notesSz cx="6669088" cy="9928225"/>
  <p:defaultTextStyle>
    <a:defPPr>
      <a:defRPr lang="en-US"/>
    </a:defPPr>
    <a:lvl1pPr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1pPr>
    <a:lvl2pPr marL="4572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2pPr>
    <a:lvl3pPr marL="9144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3pPr>
    <a:lvl4pPr marL="13716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4pPr>
    <a:lvl5pPr marL="1828800" algn="l" rtl="0" eaLnBrk="0" fontAlgn="base" hangingPunct="0">
      <a:spcBef>
        <a:spcPct val="0"/>
      </a:spcBef>
      <a:spcAft>
        <a:spcPct val="0"/>
      </a:spcAft>
      <a:buClr>
        <a:schemeClr val="tx1"/>
      </a:buClr>
      <a:buFont typeface="Arial" pitchFamily="34" charset="0"/>
      <a:defRPr sz="2400" b="1" kern="1200">
        <a:solidFill>
          <a:srgbClr val="000066"/>
        </a:solidFill>
        <a:latin typeface="Tahoma" pitchFamily="34" charset="0"/>
        <a:ea typeface="+mn-ea"/>
        <a:cs typeface="Arial" pitchFamily="34" charset="0"/>
      </a:defRPr>
    </a:lvl5pPr>
    <a:lvl6pPr marL="2286000" algn="l" defTabSz="914400" rtl="0" eaLnBrk="1" latinLnBrk="0" hangingPunct="1">
      <a:defRPr sz="2400" b="1" kern="1200">
        <a:solidFill>
          <a:srgbClr val="000066"/>
        </a:solidFill>
        <a:latin typeface="Tahoma" pitchFamily="34" charset="0"/>
        <a:ea typeface="+mn-ea"/>
        <a:cs typeface="Arial" pitchFamily="34" charset="0"/>
      </a:defRPr>
    </a:lvl6pPr>
    <a:lvl7pPr marL="2743200" algn="l" defTabSz="914400" rtl="0" eaLnBrk="1" latinLnBrk="0" hangingPunct="1">
      <a:defRPr sz="2400" b="1" kern="1200">
        <a:solidFill>
          <a:srgbClr val="000066"/>
        </a:solidFill>
        <a:latin typeface="Tahoma" pitchFamily="34" charset="0"/>
        <a:ea typeface="+mn-ea"/>
        <a:cs typeface="Arial" pitchFamily="34" charset="0"/>
      </a:defRPr>
    </a:lvl7pPr>
    <a:lvl8pPr marL="3200400" algn="l" defTabSz="914400" rtl="0" eaLnBrk="1" latinLnBrk="0" hangingPunct="1">
      <a:defRPr sz="2400" b="1" kern="1200">
        <a:solidFill>
          <a:srgbClr val="000066"/>
        </a:solidFill>
        <a:latin typeface="Tahoma" pitchFamily="34" charset="0"/>
        <a:ea typeface="+mn-ea"/>
        <a:cs typeface="Arial" pitchFamily="34" charset="0"/>
      </a:defRPr>
    </a:lvl8pPr>
    <a:lvl9pPr marL="3657600" algn="l" defTabSz="914400" rtl="0" eaLnBrk="1" latinLnBrk="0" hangingPunct="1">
      <a:defRPr sz="2400" b="1" kern="1200">
        <a:solidFill>
          <a:srgbClr val="000066"/>
        </a:solidFill>
        <a:latin typeface="Tahoma"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1066">
          <p15:clr>
            <a:srgbClr val="A4A3A4"/>
          </p15:clr>
        </p15:guide>
      </p15:sldGuideLst>
    </p:ext>
    <p:ext uri="{2D200454-40CA-4A62-9FC3-DE9A4176ACB9}">
      <p15:notesGuideLst xmlns:p15="http://schemas.microsoft.com/office/powerpoint/2012/main">
        <p15:guide id="1" orient="horz" pos="3128">
          <p15:clr>
            <a:srgbClr val="A4A3A4"/>
          </p15:clr>
        </p15:guide>
        <p15:guide id="2" pos="210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3300"/>
    <a:srgbClr val="0000E1"/>
    <a:srgbClr val="FFFF00"/>
    <a:srgbClr val="66CCFF"/>
    <a:srgbClr val="009900"/>
    <a:srgbClr val="DDDDDD"/>
    <a:srgbClr val="00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67" autoAdjust="0"/>
    <p:restoredTop sz="94385" autoAdjust="0"/>
  </p:normalViewPr>
  <p:slideViewPr>
    <p:cSldViewPr>
      <p:cViewPr varScale="1">
        <p:scale>
          <a:sx n="70" d="100"/>
          <a:sy n="70" d="100"/>
        </p:scale>
        <p:origin x="1262" y="62"/>
      </p:cViewPr>
      <p:guideLst>
        <p:guide orient="horz" pos="2160"/>
        <p:guide pos="106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75" d="100"/>
          <a:sy n="75" d="100"/>
        </p:scale>
        <p:origin x="-1362" y="1080"/>
      </p:cViewPr>
      <p:guideLst>
        <p:guide orient="horz" pos="3128"/>
        <p:guide pos="210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1"/>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28675" name="Rectangle 3"/>
          <p:cNvSpPr>
            <a:spLocks noGrp="1" noChangeArrowheads="1"/>
          </p:cNvSpPr>
          <p:nvPr>
            <p:ph type="dt" sz="quarter" idx="1"/>
          </p:nvPr>
        </p:nvSpPr>
        <p:spPr bwMode="auto">
          <a:xfrm>
            <a:off x="3778250" y="1"/>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lgn="r">
              <a:buClrTx/>
              <a:buFontTx/>
              <a:buNone/>
              <a:defRPr sz="1200" b="0">
                <a:solidFill>
                  <a:schemeClr val="tx1"/>
                </a:solidFill>
                <a:latin typeface="Verdana" pitchFamily="34" charset="0"/>
              </a:defRPr>
            </a:lvl1pPr>
          </a:lstStyle>
          <a:p>
            <a:endParaRPr lang="en-US" altLang="en-US"/>
          </a:p>
        </p:txBody>
      </p:sp>
      <p:sp>
        <p:nvSpPr>
          <p:cNvPr id="28676" name="Rectangle 4"/>
          <p:cNvSpPr>
            <a:spLocks noGrp="1" noChangeArrowheads="1"/>
          </p:cNvSpPr>
          <p:nvPr>
            <p:ph type="ftr" sz="quarter" idx="2"/>
          </p:nvPr>
        </p:nvSpPr>
        <p:spPr bwMode="auto">
          <a:xfrm>
            <a:off x="0" y="9431339"/>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28677" name="Rectangle 5"/>
          <p:cNvSpPr>
            <a:spLocks noGrp="1" noChangeArrowheads="1"/>
          </p:cNvSpPr>
          <p:nvPr>
            <p:ph type="sldNum" sz="quarter" idx="3"/>
          </p:nvPr>
        </p:nvSpPr>
        <p:spPr bwMode="auto">
          <a:xfrm>
            <a:off x="3778250" y="9431339"/>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lgn="r">
              <a:buClrTx/>
              <a:buFontTx/>
              <a:buNone/>
              <a:defRPr sz="1200" b="0">
                <a:solidFill>
                  <a:schemeClr val="tx1"/>
                </a:solidFill>
                <a:latin typeface="Verdana" pitchFamily="34" charset="0"/>
              </a:defRPr>
            </a:lvl1pPr>
          </a:lstStyle>
          <a:p>
            <a:fld id="{F604DA00-571D-4D78-A13A-E4FF228DF69D}" type="slidenum">
              <a:rPr lang="en-US" altLang="en-US"/>
              <a:pPr/>
              <a:t>‹#›</a:t>
            </a:fld>
            <a:endParaRPr lang="en-US" altLang="en-US"/>
          </a:p>
        </p:txBody>
      </p:sp>
    </p:spTree>
    <p:extLst>
      <p:ext uri="{BB962C8B-B14F-4D97-AF65-F5344CB8AC3E}">
        <p14:creationId xmlns:p14="http://schemas.microsoft.com/office/powerpoint/2010/main" val="2920154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1"/>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48131" name="Rectangle 3"/>
          <p:cNvSpPr>
            <a:spLocks noGrp="1" noChangeArrowheads="1"/>
          </p:cNvSpPr>
          <p:nvPr>
            <p:ph type="dt" idx="1"/>
          </p:nvPr>
        </p:nvSpPr>
        <p:spPr bwMode="auto">
          <a:xfrm>
            <a:off x="3778250" y="1"/>
            <a:ext cx="2890838"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lvl1pPr algn="r">
              <a:buClrTx/>
              <a:buFontTx/>
              <a:buNone/>
              <a:defRPr sz="1200" b="0">
                <a:solidFill>
                  <a:schemeClr val="tx1"/>
                </a:solidFill>
                <a:latin typeface="Verdana" pitchFamily="34" charset="0"/>
              </a:defRPr>
            </a:lvl1pPr>
          </a:lstStyle>
          <a:p>
            <a:endParaRPr lang="en-US" altLang="en-US"/>
          </a:p>
        </p:txBody>
      </p:sp>
      <p:sp>
        <p:nvSpPr>
          <p:cNvPr id="48132" name="Rectangle 4"/>
          <p:cNvSpPr>
            <a:spLocks noGrp="1" noRot="1" noChangeAspect="1" noChangeArrowheads="1" noTextEdit="1"/>
          </p:cNvSpPr>
          <p:nvPr>
            <p:ph type="sldImg" idx="2"/>
          </p:nvPr>
        </p:nvSpPr>
        <p:spPr bwMode="auto">
          <a:xfrm>
            <a:off x="855663" y="746125"/>
            <a:ext cx="4959350" cy="37211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3" name="Rectangle 5"/>
          <p:cNvSpPr>
            <a:spLocks noGrp="1" noChangeArrowheads="1"/>
          </p:cNvSpPr>
          <p:nvPr>
            <p:ph type="body" sz="quarter" idx="3"/>
          </p:nvPr>
        </p:nvSpPr>
        <p:spPr bwMode="auto">
          <a:xfrm>
            <a:off x="889000" y="4716464"/>
            <a:ext cx="4891088" cy="446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8134" name="Rectangle 6"/>
          <p:cNvSpPr>
            <a:spLocks noGrp="1" noChangeArrowheads="1"/>
          </p:cNvSpPr>
          <p:nvPr>
            <p:ph type="ftr" sz="quarter" idx="4"/>
          </p:nvPr>
        </p:nvSpPr>
        <p:spPr bwMode="auto">
          <a:xfrm>
            <a:off x="0" y="9431339"/>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buClrTx/>
              <a:buFontTx/>
              <a:buNone/>
              <a:defRPr sz="1200" b="0">
                <a:solidFill>
                  <a:schemeClr val="tx1"/>
                </a:solidFill>
                <a:latin typeface="Verdana" pitchFamily="34" charset="0"/>
              </a:defRPr>
            </a:lvl1pPr>
          </a:lstStyle>
          <a:p>
            <a:endParaRPr lang="en-US" altLang="en-US"/>
          </a:p>
        </p:txBody>
      </p:sp>
      <p:sp>
        <p:nvSpPr>
          <p:cNvPr id="48135" name="Rectangle 7"/>
          <p:cNvSpPr>
            <a:spLocks noGrp="1" noChangeArrowheads="1"/>
          </p:cNvSpPr>
          <p:nvPr>
            <p:ph type="sldNum" sz="quarter" idx="5"/>
          </p:nvPr>
        </p:nvSpPr>
        <p:spPr bwMode="auto">
          <a:xfrm>
            <a:off x="3778250" y="9431339"/>
            <a:ext cx="2890838"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0" tIns="45715" rIns="91430" bIns="45715" numCol="1" anchor="b" anchorCtr="0" compatLnSpc="1">
            <a:prstTxWarp prst="textNoShape">
              <a:avLst/>
            </a:prstTxWarp>
          </a:bodyPr>
          <a:lstStyle>
            <a:lvl1pPr algn="r">
              <a:buClrTx/>
              <a:buFontTx/>
              <a:buNone/>
              <a:defRPr sz="1200" b="0">
                <a:solidFill>
                  <a:schemeClr val="tx1"/>
                </a:solidFill>
                <a:latin typeface="Verdana" pitchFamily="34" charset="0"/>
              </a:defRPr>
            </a:lvl1pPr>
          </a:lstStyle>
          <a:p>
            <a:fld id="{29F3556D-1ABB-4E41-9246-D9CB2AB8E604}" type="slidenum">
              <a:rPr lang="en-US" altLang="en-US"/>
              <a:pPr/>
              <a:t>‹#›</a:t>
            </a:fld>
            <a:endParaRPr lang="en-US" altLang="en-US"/>
          </a:p>
        </p:txBody>
      </p:sp>
    </p:spTree>
    <p:extLst>
      <p:ext uri="{BB962C8B-B14F-4D97-AF65-F5344CB8AC3E}">
        <p14:creationId xmlns:p14="http://schemas.microsoft.com/office/powerpoint/2010/main" val="194066971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Verdana" pitchFamily="34" charset="0"/>
        <a:ea typeface="+mn-ea"/>
        <a:cs typeface="Arial" pitchFamily="34" charset="0"/>
      </a:defRPr>
    </a:lvl1pPr>
    <a:lvl2pPr marL="457200" algn="l" rtl="0" fontAlgn="base">
      <a:spcBef>
        <a:spcPct val="30000"/>
      </a:spcBef>
      <a:spcAft>
        <a:spcPct val="0"/>
      </a:spcAft>
      <a:defRPr sz="1200" kern="1200">
        <a:solidFill>
          <a:schemeClr val="tx1"/>
        </a:solidFill>
        <a:latin typeface="Verdana" pitchFamily="34" charset="0"/>
        <a:ea typeface="+mn-ea"/>
        <a:cs typeface="Arial" pitchFamily="34" charset="0"/>
      </a:defRPr>
    </a:lvl2pPr>
    <a:lvl3pPr marL="914400" algn="l" rtl="0" fontAlgn="base">
      <a:spcBef>
        <a:spcPct val="30000"/>
      </a:spcBef>
      <a:spcAft>
        <a:spcPct val="0"/>
      </a:spcAft>
      <a:defRPr sz="1200" kern="1200">
        <a:solidFill>
          <a:schemeClr val="tx1"/>
        </a:solidFill>
        <a:latin typeface="Verdana" pitchFamily="34" charset="0"/>
        <a:ea typeface="+mn-ea"/>
        <a:cs typeface="Arial" pitchFamily="34" charset="0"/>
      </a:defRPr>
    </a:lvl3pPr>
    <a:lvl4pPr marL="1371600" algn="l" rtl="0" fontAlgn="base">
      <a:spcBef>
        <a:spcPct val="30000"/>
      </a:spcBef>
      <a:spcAft>
        <a:spcPct val="0"/>
      </a:spcAft>
      <a:defRPr sz="1200" kern="1200">
        <a:solidFill>
          <a:schemeClr val="tx1"/>
        </a:solidFill>
        <a:latin typeface="Verdana" pitchFamily="34" charset="0"/>
        <a:ea typeface="+mn-ea"/>
        <a:cs typeface="Arial" pitchFamily="34" charset="0"/>
      </a:defRPr>
    </a:lvl4pPr>
    <a:lvl5pPr marL="1828800" algn="l" rtl="0" fontAlgn="base">
      <a:spcBef>
        <a:spcPct val="30000"/>
      </a:spcBef>
      <a:spcAft>
        <a:spcPct val="0"/>
      </a:spcAft>
      <a:defRPr sz="1200" kern="1200">
        <a:solidFill>
          <a:schemeClr val="tx1"/>
        </a:solidFill>
        <a:latin typeface="Verdana"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79EF6BA7-C4B8-4F0E-9C70-534654021A01}" type="slidenum">
              <a:rPr lang="en-US" altLang="en-US"/>
              <a:pPr/>
              <a:t>1</a:t>
            </a:fld>
            <a:endParaRPr lang="en-US" altLang="en-US"/>
          </a:p>
        </p:txBody>
      </p:sp>
      <p:sp>
        <p:nvSpPr>
          <p:cNvPr id="858114" name="Rectangle 2"/>
          <p:cNvSpPr>
            <a:spLocks noGrp="1" noRot="1" noChangeAspect="1" noChangeArrowheads="1" noTextEdit="1"/>
          </p:cNvSpPr>
          <p:nvPr>
            <p:ph type="sldImg"/>
          </p:nvPr>
        </p:nvSpPr>
        <p:spPr>
          <a:ln/>
        </p:spPr>
      </p:sp>
      <p:sp>
        <p:nvSpPr>
          <p:cNvPr id="858116" name="Rectangle 4"/>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7958767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10</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11</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12</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13</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14</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15</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16</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17</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18</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19</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2</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20</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21</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22</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23</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24</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25</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26</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27</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28</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29</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3</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30</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31</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4</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5</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6</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7</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8</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7"/>
          <p:cNvSpPr>
            <a:spLocks noGrp="1" noChangeArrowheads="1"/>
          </p:cNvSpPr>
          <p:nvPr>
            <p:ph type="sldNum" sz="quarter" idx="5"/>
          </p:nvPr>
        </p:nvSpPr>
        <p:spPr>
          <a:ln/>
        </p:spPr>
        <p:txBody>
          <a:bodyPr/>
          <a:lstStyle/>
          <a:p>
            <a:fld id="{4F5AF745-08A5-443C-8A4E-593E9F06A501}" type="slidenum">
              <a:rPr lang="en-US" altLang="en-US"/>
              <a:pPr/>
              <a:t>9</a:t>
            </a:fld>
            <a:endParaRPr lang="en-US" altLang="en-US"/>
          </a:p>
        </p:txBody>
      </p:sp>
      <p:sp>
        <p:nvSpPr>
          <p:cNvPr id="1921026" name="Rectangle 2"/>
          <p:cNvSpPr>
            <a:spLocks noGrp="1" noRot="1" noChangeAspect="1" noChangeArrowheads="1" noTextEdit="1"/>
          </p:cNvSpPr>
          <p:nvPr>
            <p:ph type="sldImg"/>
          </p:nvPr>
        </p:nvSpPr>
        <p:spPr>
          <a:xfrm>
            <a:off x="849313" y="763588"/>
            <a:ext cx="4979987" cy="3735387"/>
          </a:xfrm>
          <a:ln/>
        </p:spPr>
      </p:sp>
      <p:sp>
        <p:nvSpPr>
          <p:cNvPr id="1921027" name="Rectangle 3"/>
          <p:cNvSpPr>
            <a:spLocks noGrp="1" noChangeArrowheads="1"/>
          </p:cNvSpPr>
          <p:nvPr>
            <p:ph type="body" idx="1"/>
          </p:nvPr>
        </p:nvSpPr>
        <p:spPr>
          <a:xfrm>
            <a:off x="898525" y="1868488"/>
            <a:ext cx="4872038" cy="7283450"/>
          </a:xfrm>
          <a:solidFill>
            <a:schemeClr val="bg1"/>
          </a:solidFill>
        </p:spPr>
        <p:txBody>
          <a:bodyPr/>
          <a:lstStyle/>
          <a:p>
            <a:endParaRPr lang="en-US" altLang="en-US" sz="1400">
              <a:latin typeface="Arial" pitchFamily="34" charset="0"/>
            </a:endParaRPr>
          </a:p>
        </p:txBody>
      </p:sp>
    </p:spTree>
    <p:extLst>
      <p:ext uri="{BB962C8B-B14F-4D97-AF65-F5344CB8AC3E}">
        <p14:creationId xmlns:p14="http://schemas.microsoft.com/office/powerpoint/2010/main" val="13797155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79207" name="Text Box 7"/>
          <p:cNvSpPr txBox="1">
            <a:spLocks noChangeArrowheads="1"/>
          </p:cNvSpPr>
          <p:nvPr/>
        </p:nvSpPr>
        <p:spPr bwMode="auto">
          <a:xfrm>
            <a:off x="7620000" y="6175375"/>
            <a:ext cx="1281113"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nSpc>
                <a:spcPct val="90000"/>
              </a:lnSpc>
              <a:buClrTx/>
              <a:buFontTx/>
              <a:buNone/>
            </a:pPr>
            <a:r>
              <a:rPr lang="en-US" altLang="en-US" sz="1000" b="0">
                <a:solidFill>
                  <a:schemeClr val="bg1"/>
                </a:solidFill>
                <a:latin typeface="Univers" pitchFamily="34" charset="0"/>
              </a:rPr>
              <a:t>International</a:t>
            </a:r>
            <a:br>
              <a:rPr lang="en-US" altLang="en-US" sz="1000" b="0">
                <a:solidFill>
                  <a:schemeClr val="bg1"/>
                </a:solidFill>
                <a:latin typeface="Univers" pitchFamily="34" charset="0"/>
              </a:rPr>
            </a:br>
            <a:r>
              <a:rPr lang="en-US" altLang="en-US" sz="1000" b="0">
                <a:solidFill>
                  <a:schemeClr val="bg1"/>
                </a:solidFill>
                <a:latin typeface="Univers" pitchFamily="34" charset="0"/>
              </a:rPr>
              <a:t>Telecommunication</a:t>
            </a:r>
            <a:br>
              <a:rPr lang="en-US" altLang="en-US" sz="1000" b="0">
                <a:solidFill>
                  <a:schemeClr val="bg1"/>
                </a:solidFill>
                <a:latin typeface="Univers" pitchFamily="34" charset="0"/>
              </a:rPr>
            </a:br>
            <a:r>
              <a:rPr lang="en-US" altLang="en-US" sz="1000" b="0">
                <a:solidFill>
                  <a:schemeClr val="bg1"/>
                </a:solidFill>
                <a:latin typeface="Univers" pitchFamily="34" charset="0"/>
              </a:rPr>
              <a:t>Union</a:t>
            </a:r>
          </a:p>
        </p:txBody>
      </p:sp>
      <p:sp>
        <p:nvSpPr>
          <p:cNvPr id="179208" name="Rectangle 8"/>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ClrTx/>
              <a:buFontTx/>
              <a:buNone/>
            </a:pPr>
            <a:r>
              <a:rPr lang="en-US" altLang="en-US" sz="1200">
                <a:solidFill>
                  <a:srgbClr val="0C4B84"/>
                </a:solidFill>
                <a:latin typeface="Verdana" pitchFamily="34" charset="0"/>
              </a:rPr>
              <a:t> </a:t>
            </a:r>
            <a:endParaRPr lang="en-US" altLang="en-US" b="0">
              <a:solidFill>
                <a:schemeClr val="tx1"/>
              </a:solidFill>
              <a:latin typeface="Verdana" pitchFamily="34" charset="0"/>
            </a:endParaRPr>
          </a:p>
        </p:txBody>
      </p:sp>
      <p:sp>
        <p:nvSpPr>
          <p:cNvPr id="179209" name="Rectangle 9"/>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ClrTx/>
              <a:buFontTx/>
              <a:buNone/>
            </a:pPr>
            <a:r>
              <a:rPr lang="en-US" altLang="en-US" sz="1200">
                <a:solidFill>
                  <a:srgbClr val="0C4B84"/>
                </a:solidFill>
                <a:latin typeface="Verdana" pitchFamily="34" charset="0"/>
              </a:rPr>
              <a:t> </a:t>
            </a:r>
            <a:endParaRPr lang="en-US" altLang="en-US" b="0">
              <a:solidFill>
                <a:schemeClr val="tx1"/>
              </a:solidFill>
              <a:latin typeface="Verdana" pitchFamily="34" charset="0"/>
            </a:endParaRPr>
          </a:p>
        </p:txBody>
      </p:sp>
      <p:sp>
        <p:nvSpPr>
          <p:cNvPr id="179210" name="Rectangle 10"/>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buClrTx/>
              <a:buFontTx/>
              <a:buNone/>
            </a:pPr>
            <a:r>
              <a:rPr lang="en-US" altLang="en-US" sz="1000" b="0">
                <a:solidFill>
                  <a:srgbClr val="000000"/>
                </a:solidFill>
                <a:latin typeface="Verdana" pitchFamily="34" charset="0"/>
              </a:rPr>
              <a:t> </a:t>
            </a:r>
            <a:endParaRPr lang="en-US" altLang="en-US" b="0">
              <a:solidFill>
                <a:schemeClr val="tx1"/>
              </a:solidFill>
              <a:latin typeface="Verdana" pitchFamily="34" charset="0"/>
            </a:endParaRPr>
          </a:p>
        </p:txBody>
      </p:sp>
      <p:sp>
        <p:nvSpPr>
          <p:cNvPr id="179225" name="Line 25"/>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9257" name="Text Box 57"/>
          <p:cNvSpPr txBox="1">
            <a:spLocks noChangeArrowheads="1"/>
          </p:cNvSpPr>
          <p:nvPr userDrawn="1"/>
        </p:nvSpPr>
        <p:spPr bwMode="auto">
          <a:xfrm>
            <a:off x="4932363" y="0"/>
            <a:ext cx="4176712" cy="836613"/>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defTabSz="1344613">
              <a:defRPr sz="2400">
                <a:solidFill>
                  <a:schemeClr val="tx1"/>
                </a:solidFill>
                <a:latin typeface="Verdana" pitchFamily="34" charset="0"/>
              </a:defRPr>
            </a:lvl1pPr>
            <a:lvl2pPr defTabSz="1344613">
              <a:defRPr sz="2400">
                <a:solidFill>
                  <a:schemeClr val="tx1"/>
                </a:solidFill>
                <a:latin typeface="Verdana" pitchFamily="34" charset="0"/>
              </a:defRPr>
            </a:lvl2pPr>
            <a:lvl3pPr defTabSz="1344613">
              <a:defRPr sz="2400">
                <a:solidFill>
                  <a:schemeClr val="tx1"/>
                </a:solidFill>
                <a:latin typeface="Verdana" pitchFamily="34" charset="0"/>
              </a:defRPr>
            </a:lvl3pPr>
            <a:lvl4pPr defTabSz="1344613">
              <a:defRPr sz="2400">
                <a:solidFill>
                  <a:schemeClr val="tx1"/>
                </a:solidFill>
                <a:latin typeface="Verdana" pitchFamily="34" charset="0"/>
              </a:defRPr>
            </a:lvl4pPr>
            <a:lvl5pPr defTabSz="1344613">
              <a:defRPr sz="2400">
                <a:solidFill>
                  <a:schemeClr val="tx1"/>
                </a:solidFill>
                <a:latin typeface="Verdana" pitchFamily="34" charset="0"/>
              </a:defRPr>
            </a:lvl5pPr>
            <a:lvl6pPr defTabSz="1344613" eaLnBrk="0" fontAlgn="base" hangingPunct="0">
              <a:spcBef>
                <a:spcPct val="0"/>
              </a:spcBef>
              <a:spcAft>
                <a:spcPct val="0"/>
              </a:spcAft>
              <a:defRPr sz="2400">
                <a:solidFill>
                  <a:schemeClr val="tx1"/>
                </a:solidFill>
                <a:latin typeface="Verdana" pitchFamily="34" charset="0"/>
              </a:defRPr>
            </a:lvl6pPr>
            <a:lvl7pPr defTabSz="1344613" eaLnBrk="0" fontAlgn="base" hangingPunct="0">
              <a:spcBef>
                <a:spcPct val="0"/>
              </a:spcBef>
              <a:spcAft>
                <a:spcPct val="0"/>
              </a:spcAft>
              <a:defRPr sz="2400">
                <a:solidFill>
                  <a:schemeClr val="tx1"/>
                </a:solidFill>
                <a:latin typeface="Verdana" pitchFamily="34" charset="0"/>
              </a:defRPr>
            </a:lvl7pPr>
            <a:lvl8pPr defTabSz="1344613" eaLnBrk="0" fontAlgn="base" hangingPunct="0">
              <a:spcBef>
                <a:spcPct val="0"/>
              </a:spcBef>
              <a:spcAft>
                <a:spcPct val="0"/>
              </a:spcAft>
              <a:defRPr sz="2400">
                <a:solidFill>
                  <a:schemeClr val="tx1"/>
                </a:solidFill>
                <a:latin typeface="Verdana" pitchFamily="34" charset="0"/>
              </a:defRPr>
            </a:lvl8pPr>
            <a:lvl9pPr defTabSz="1344613" eaLnBrk="0" fontAlgn="base" hangingPunct="0">
              <a:spcBef>
                <a:spcPct val="0"/>
              </a:spcBef>
              <a:spcAft>
                <a:spcPct val="0"/>
              </a:spcAft>
              <a:defRPr sz="2400">
                <a:solidFill>
                  <a:schemeClr val="tx1"/>
                </a:solidFill>
                <a:latin typeface="Verdana" pitchFamily="34" charset="0"/>
              </a:defRPr>
            </a:lvl9pPr>
          </a:lstStyle>
          <a:p>
            <a:pPr algn="r" eaLnBrk="1" hangingPunct="1">
              <a:spcBef>
                <a:spcPct val="50000"/>
              </a:spcBef>
              <a:buClrTx/>
              <a:buFontTx/>
              <a:buNone/>
            </a:pPr>
            <a:r>
              <a:rPr lang="en-US" altLang="en-US" sz="1200" dirty="0">
                <a:solidFill>
                  <a:srgbClr val="000000"/>
                </a:solidFill>
                <a:latin typeface="Arial" pitchFamily="34" charset="0"/>
              </a:rPr>
              <a:t>	</a:t>
            </a:r>
            <a:r>
              <a:rPr lang="en-US" altLang="en-US" sz="1000" dirty="0">
                <a:solidFill>
                  <a:srgbClr val="000000"/>
                </a:solidFill>
                <a:latin typeface="Arial" pitchFamily="34" charset="0"/>
              </a:rPr>
              <a:t>Document </a:t>
            </a:r>
            <a:r>
              <a:rPr lang="en-US" altLang="en-US" sz="1000" dirty="0" smtClean="0">
                <a:solidFill>
                  <a:srgbClr val="000000"/>
                </a:solidFill>
                <a:latin typeface="Arial" pitchFamily="34" charset="0"/>
              </a:rPr>
              <a:t> WRC-15-IRWSP-15/11-E</a:t>
            </a:r>
            <a:endParaRPr lang="en-US" altLang="en-US" sz="1000" dirty="0">
              <a:solidFill>
                <a:srgbClr val="000000"/>
              </a:solidFill>
              <a:latin typeface="Arial" pitchFamily="34" charset="0"/>
            </a:endParaRPr>
          </a:p>
          <a:p>
            <a:pPr algn="r" eaLnBrk="1" hangingPunct="1">
              <a:buClrTx/>
              <a:buFontTx/>
              <a:buNone/>
            </a:pPr>
            <a:r>
              <a:rPr lang="en-US" altLang="en-US" sz="1000" dirty="0">
                <a:solidFill>
                  <a:srgbClr val="000000"/>
                </a:solidFill>
                <a:latin typeface="Arial" pitchFamily="34" charset="0"/>
              </a:rPr>
              <a:t>	</a:t>
            </a:r>
            <a:r>
              <a:rPr lang="en-US" altLang="en-US" sz="1000" dirty="0" smtClean="0">
                <a:solidFill>
                  <a:srgbClr val="000000"/>
                </a:solidFill>
                <a:latin typeface="Arial" pitchFamily="34" charset="0"/>
              </a:rPr>
              <a:t>3 </a:t>
            </a:r>
            <a:r>
              <a:rPr lang="en-US" altLang="en-US" sz="1000" dirty="0" smtClean="0">
                <a:solidFill>
                  <a:srgbClr val="000000"/>
                </a:solidFill>
                <a:latin typeface="Arial" pitchFamily="34" charset="0"/>
              </a:rPr>
              <a:t>September 2015</a:t>
            </a:r>
            <a:endParaRPr lang="en-US" altLang="en-US" sz="1000" dirty="0">
              <a:solidFill>
                <a:srgbClr val="000000"/>
              </a:solidFill>
              <a:latin typeface="Arial" pitchFamily="34" charset="0"/>
            </a:endParaRPr>
          </a:p>
          <a:p>
            <a:pPr algn="r" eaLnBrk="1" hangingPunct="1">
              <a:buClrTx/>
              <a:buFontTx/>
              <a:buNone/>
            </a:pPr>
            <a:r>
              <a:rPr lang="en-US" altLang="en-US" sz="1000" dirty="0">
                <a:solidFill>
                  <a:srgbClr val="000000"/>
                </a:solidFill>
                <a:latin typeface="Arial" pitchFamily="34" charset="0"/>
              </a:rPr>
              <a:t>	English only</a:t>
            </a:r>
          </a:p>
        </p:txBody>
      </p:sp>
      <p:sp>
        <p:nvSpPr>
          <p:cNvPr id="179258" name="Rectangle 58"/>
          <p:cNvSpPr>
            <a:spLocks noChangeArrowheads="1"/>
          </p:cNvSpPr>
          <p:nvPr userDrawn="1"/>
        </p:nvSpPr>
        <p:spPr bwMode="auto">
          <a:xfrm>
            <a:off x="4859338" y="873551"/>
            <a:ext cx="4284662"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ctr">
              <a:defRPr sz="1600" b="1">
                <a:solidFill>
                  <a:srgbClr val="000000"/>
                </a:solidFill>
                <a:latin typeface="Arial" pitchFamily="34" charset="0"/>
                <a:cs typeface="Arial" pitchFamily="34" charset="0"/>
              </a:defRPr>
            </a:lvl1pPr>
            <a:lvl2pPr algn="ctr">
              <a:defRPr sz="1600" b="1">
                <a:solidFill>
                  <a:srgbClr val="000000"/>
                </a:solidFill>
                <a:latin typeface="Arial" pitchFamily="34" charset="0"/>
                <a:cs typeface="Arial" pitchFamily="34" charset="0"/>
              </a:defRPr>
            </a:lvl2pPr>
            <a:lvl3pPr algn="ctr">
              <a:defRPr sz="1600" b="1">
                <a:solidFill>
                  <a:srgbClr val="000000"/>
                </a:solidFill>
                <a:latin typeface="Arial" pitchFamily="34" charset="0"/>
                <a:cs typeface="Arial" pitchFamily="34" charset="0"/>
              </a:defRPr>
            </a:lvl3pPr>
            <a:lvl4pPr algn="ctr">
              <a:defRPr sz="1600" b="1">
                <a:solidFill>
                  <a:srgbClr val="000000"/>
                </a:solidFill>
                <a:latin typeface="Arial" pitchFamily="34" charset="0"/>
                <a:cs typeface="Arial" pitchFamily="34" charset="0"/>
              </a:defRPr>
            </a:lvl4pPr>
            <a:lvl5pPr algn="ctr">
              <a:defRPr sz="1600" b="1">
                <a:solidFill>
                  <a:srgbClr val="000000"/>
                </a:solidFill>
                <a:latin typeface="Arial" pitchFamily="34" charset="0"/>
                <a:cs typeface="Arial" pitchFamily="34" charset="0"/>
              </a:defRPr>
            </a:lvl5pPr>
            <a:lvl6pPr marL="457200" algn="ctr" eaLnBrk="0" fontAlgn="base" hangingPunct="0">
              <a:spcBef>
                <a:spcPct val="0"/>
              </a:spcBef>
              <a:spcAft>
                <a:spcPct val="0"/>
              </a:spcAft>
              <a:defRPr sz="1600" b="1">
                <a:solidFill>
                  <a:srgbClr val="000000"/>
                </a:solidFill>
                <a:latin typeface="Arial" pitchFamily="34" charset="0"/>
                <a:cs typeface="Arial" pitchFamily="34" charset="0"/>
              </a:defRPr>
            </a:lvl6pPr>
            <a:lvl7pPr marL="914400" algn="ctr" eaLnBrk="0" fontAlgn="base" hangingPunct="0">
              <a:spcBef>
                <a:spcPct val="0"/>
              </a:spcBef>
              <a:spcAft>
                <a:spcPct val="0"/>
              </a:spcAft>
              <a:defRPr sz="1600" b="1">
                <a:solidFill>
                  <a:srgbClr val="000000"/>
                </a:solidFill>
                <a:latin typeface="Arial" pitchFamily="34" charset="0"/>
                <a:cs typeface="Arial" pitchFamily="34" charset="0"/>
              </a:defRPr>
            </a:lvl7pPr>
            <a:lvl8pPr marL="1371600" algn="ctr" eaLnBrk="0" fontAlgn="base" hangingPunct="0">
              <a:spcBef>
                <a:spcPct val="0"/>
              </a:spcBef>
              <a:spcAft>
                <a:spcPct val="0"/>
              </a:spcAft>
              <a:defRPr sz="1600" b="1">
                <a:solidFill>
                  <a:srgbClr val="000000"/>
                </a:solidFill>
                <a:latin typeface="Arial" pitchFamily="34" charset="0"/>
                <a:cs typeface="Arial" pitchFamily="34" charset="0"/>
              </a:defRPr>
            </a:lvl8pPr>
            <a:lvl9pPr marL="1828800" algn="ctr" eaLnBrk="0" fontAlgn="base" hangingPunct="0">
              <a:spcBef>
                <a:spcPct val="0"/>
              </a:spcBef>
              <a:spcAft>
                <a:spcPct val="0"/>
              </a:spcAft>
              <a:defRPr sz="1600" b="1">
                <a:solidFill>
                  <a:srgbClr val="000000"/>
                </a:solidFill>
                <a:latin typeface="Arial" pitchFamily="34" charset="0"/>
                <a:cs typeface="Arial" pitchFamily="34" charset="0"/>
              </a:defRPr>
            </a:lvl9pPr>
          </a:lstStyle>
          <a:p>
            <a:pPr>
              <a:buClrTx/>
              <a:buFontTx/>
              <a:buNone/>
            </a:pPr>
            <a:r>
              <a:rPr lang="en-US" altLang="en-US" dirty="0" smtClean="0"/>
              <a:t>3</a:t>
            </a:r>
            <a:r>
              <a:rPr lang="en-US" altLang="en-US" baseline="30000" dirty="0" smtClean="0"/>
              <a:t>rd</a:t>
            </a:r>
            <a:r>
              <a:rPr lang="en-US" altLang="en-US" dirty="0" smtClean="0"/>
              <a:t> ITU INTER-REGIONAL WORKSHOP</a:t>
            </a:r>
            <a:br>
              <a:rPr lang="en-US" altLang="en-US" dirty="0" smtClean="0"/>
            </a:br>
            <a:r>
              <a:rPr lang="en-US" altLang="en-US" dirty="0" smtClean="0"/>
              <a:t>ON WRC-15 </a:t>
            </a:r>
            <a:r>
              <a:rPr lang="en-US" altLang="en-US" dirty="0"/>
              <a:t>PREPARATION</a:t>
            </a:r>
            <a:br>
              <a:rPr lang="en-US" altLang="en-US" dirty="0"/>
            </a:br>
            <a:r>
              <a:rPr lang="en-US" altLang="en-US" dirty="0"/>
              <a:t>(Geneva, </a:t>
            </a:r>
            <a:r>
              <a:rPr lang="en-US" altLang="en-US" dirty="0" smtClean="0"/>
              <a:t>1 </a:t>
            </a:r>
            <a:r>
              <a:rPr lang="en-US" altLang="en-US" dirty="0"/>
              <a:t>– </a:t>
            </a:r>
            <a:r>
              <a:rPr lang="en-US" altLang="en-US" dirty="0" smtClean="0"/>
              <a:t>3 September 2015)</a:t>
            </a:r>
            <a:endParaRPr lang="en-US" altLang="en-US" dirty="0"/>
          </a:p>
        </p:txBody>
      </p:sp>
      <p:pic>
        <p:nvPicPr>
          <p:cNvPr id="5" name="Picture 4"/>
          <p:cNvPicPr>
            <a:picLocks noChangeAspect="1"/>
          </p:cNvPicPr>
          <p:nvPr userDrawn="1"/>
        </p:nvPicPr>
        <p:blipFill rotWithShape="1">
          <a:blip r:embed="rId2"/>
          <a:srcRect l="28739" t="10550" r="26375" b="1082"/>
          <a:stretch/>
        </p:blipFill>
        <p:spPr>
          <a:xfrm>
            <a:off x="-20438" y="-13712"/>
            <a:ext cx="4879775" cy="6871712"/>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4213" y="1052513"/>
            <a:ext cx="7773987" cy="51927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Slide Number Placeholder 2"/>
          <p:cNvSpPr>
            <a:spLocks noGrp="1"/>
          </p:cNvSpPr>
          <p:nvPr>
            <p:ph type="sldNum" sz="quarter" idx="10"/>
          </p:nvPr>
        </p:nvSpPr>
        <p:spPr>
          <a:xfrm>
            <a:off x="8388350" y="6548438"/>
            <a:ext cx="339725" cy="244475"/>
          </a:xfrm>
        </p:spPr>
        <p:txBody>
          <a:bodyPr/>
          <a:lstStyle>
            <a:lvl1pPr>
              <a:defRPr/>
            </a:lvl1pPr>
          </a:lstStyle>
          <a:p>
            <a:fld id="{D8D5435F-C085-428B-9700-F74151DB030F}" type="slidenum">
              <a:rPr lang="en-US" altLang="en-US"/>
              <a:pPr/>
              <a:t>‹#›</a:t>
            </a:fld>
            <a:endParaRPr lang="en-US" altLang="en-US"/>
          </a:p>
        </p:txBody>
      </p:sp>
    </p:spTree>
    <p:extLst>
      <p:ext uri="{BB962C8B-B14F-4D97-AF65-F5344CB8AC3E}">
        <p14:creationId xmlns:p14="http://schemas.microsoft.com/office/powerpoint/2010/main" val="179404432"/>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2" name="Picture 2"/>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l="13285" t="15028" r="27295" b="2913"/>
          <a:stretch/>
        </p:blipFill>
        <p:spPr bwMode="auto">
          <a:xfrm>
            <a:off x="0" y="0"/>
            <a:ext cx="790222" cy="780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44" name="Picture 20" descr="Watermark"/>
          <p:cNvPicPr>
            <a:picLocks noChangeAspect="1" noChangeArrowheads="1"/>
          </p:cNvPicPr>
          <p:nvPr/>
        </p:nvPicPr>
        <p:blipFill>
          <a:blip r:embed="rId5">
            <a:extLst>
              <a:ext uri="{28A0092B-C50C-407E-A947-70E740481C1C}">
                <a14:useLocalDpi xmlns:a14="http://schemas.microsoft.com/office/drawing/2010/main" val="0"/>
              </a:ext>
            </a:extLst>
          </a:blip>
          <a:srcRect l="6723" b="12773"/>
          <a:stretch>
            <a:fillRect/>
          </a:stretch>
        </p:blipFill>
        <p:spPr bwMode="auto">
          <a:xfrm>
            <a:off x="0" y="809625"/>
            <a:ext cx="6467475" cy="6048375"/>
          </a:xfrm>
          <a:prstGeom prst="rect">
            <a:avLst/>
          </a:prstGeom>
          <a:noFill/>
          <a:extLst>
            <a:ext uri="{909E8E84-426E-40DD-AFC4-6F175D3DCCD1}">
              <a14:hiddenFill xmlns:a14="http://schemas.microsoft.com/office/drawing/2010/main">
                <a:solidFill>
                  <a:srgbClr val="FFFFFF"/>
                </a:solidFill>
              </a14:hiddenFill>
            </a:ext>
          </a:extLst>
        </p:spPr>
      </p:pic>
      <p:sp>
        <p:nvSpPr>
          <p:cNvPr id="1092" name="Line 68"/>
          <p:cNvSpPr>
            <a:spLocks noChangeShapeType="1"/>
          </p:cNvSpPr>
          <p:nvPr userDrawn="1"/>
        </p:nvSpPr>
        <p:spPr bwMode="auto">
          <a:xfrm flipH="1">
            <a:off x="395288" y="6691313"/>
            <a:ext cx="8280400" cy="0"/>
          </a:xfrm>
          <a:prstGeom prst="line">
            <a:avLst/>
          </a:prstGeom>
          <a:noFill/>
          <a:ln w="22225"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26" name="Rectangle 2"/>
          <p:cNvSpPr>
            <a:spLocks noGrp="1" noChangeArrowheads="1"/>
          </p:cNvSpPr>
          <p:nvPr>
            <p:ph type="title"/>
          </p:nvPr>
        </p:nvSpPr>
        <p:spPr bwMode="auto">
          <a:xfrm>
            <a:off x="685800" y="1052513"/>
            <a:ext cx="7772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4213" y="1844675"/>
            <a:ext cx="7772400"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67" name="Rectangle 43"/>
          <p:cNvSpPr>
            <a:spLocks noGrp="1" noChangeArrowheads="1"/>
          </p:cNvSpPr>
          <p:nvPr>
            <p:ph type="sldNum" sz="quarter" idx="4"/>
          </p:nvPr>
        </p:nvSpPr>
        <p:spPr bwMode="auto">
          <a:xfrm>
            <a:off x="8388350" y="6548438"/>
            <a:ext cx="339725" cy="2444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lvl1pPr algn="r" eaLnBrk="1" hangingPunct="1">
              <a:buClrTx/>
              <a:buFontTx/>
              <a:buNone/>
              <a:defRPr sz="1000" b="0">
                <a:solidFill>
                  <a:srgbClr val="0E438A"/>
                </a:solidFill>
                <a:latin typeface="Zurich BT" charset="0"/>
                <a:cs typeface="Times New Roman" pitchFamily="18" charset="0"/>
              </a:defRPr>
            </a:lvl1pPr>
          </a:lstStyle>
          <a:p>
            <a:fld id="{F63A8546-82D9-4529-96F8-9769307B4261}" type="slidenum">
              <a:rPr lang="en-US" altLang="en-US" smtClean="0"/>
              <a:pPr/>
              <a:t>‹#›</a:t>
            </a:fld>
            <a:endParaRPr lang="en-US" altLang="en-US" dirty="0"/>
          </a:p>
        </p:txBody>
      </p:sp>
      <p:sp>
        <p:nvSpPr>
          <p:cNvPr id="1106" name="Line 82"/>
          <p:cNvSpPr>
            <a:spLocks noChangeShapeType="1"/>
          </p:cNvSpPr>
          <p:nvPr userDrawn="1"/>
        </p:nvSpPr>
        <p:spPr bwMode="white">
          <a:xfrm>
            <a:off x="900113" y="404813"/>
            <a:ext cx="7461250" cy="0"/>
          </a:xfrm>
          <a:prstGeom prst="line">
            <a:avLst/>
          </a:prstGeom>
          <a:noFill/>
          <a:ln w="22225" cap="rnd">
            <a:solidFill>
              <a:srgbClr val="C0C0C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en-US"/>
          </a:p>
        </p:txBody>
      </p:sp>
      <p:pic>
        <p:nvPicPr>
          <p:cNvPr id="1107" name="Picture 83" descr="sigleITU_large"/>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8464550" y="0"/>
            <a:ext cx="679450" cy="763588"/>
          </a:xfrm>
          <a:prstGeom prst="rect">
            <a:avLst/>
          </a:prstGeom>
          <a:noFill/>
          <a:extLst>
            <a:ext uri="{909E8E84-426E-40DD-AFC4-6F175D3DCCD1}">
              <a14:hiddenFill xmlns:a14="http://schemas.microsoft.com/office/drawing/2010/main">
                <a:solidFill>
                  <a:srgbClr val="FFFFFF"/>
                </a:solidFill>
              </a14:hiddenFill>
            </a:ext>
          </a:extLst>
        </p:spPr>
      </p:pic>
      <p:sp>
        <p:nvSpPr>
          <p:cNvPr id="1109" name="Rectangle 85"/>
          <p:cNvSpPr>
            <a:spLocks noChangeArrowheads="1"/>
          </p:cNvSpPr>
          <p:nvPr userDrawn="1"/>
        </p:nvSpPr>
        <p:spPr bwMode="auto">
          <a:xfrm>
            <a:off x="542925" y="6569075"/>
            <a:ext cx="5362365" cy="246221"/>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buClrTx/>
              <a:buFontTx/>
              <a:buNone/>
            </a:pPr>
            <a:r>
              <a:rPr lang="en-US" altLang="en-US" sz="1000" dirty="0" smtClean="0">
                <a:solidFill>
                  <a:srgbClr val="0E438A"/>
                </a:solidFill>
                <a:latin typeface="Zurich BT" charset="0"/>
              </a:rPr>
              <a:t>3</a:t>
            </a:r>
            <a:r>
              <a:rPr lang="en-US" altLang="en-US" sz="1000" baseline="30000" dirty="0" smtClean="0">
                <a:solidFill>
                  <a:srgbClr val="0E438A"/>
                </a:solidFill>
                <a:latin typeface="Zurich BT" charset="0"/>
              </a:rPr>
              <a:t>rd</a:t>
            </a:r>
            <a:r>
              <a:rPr lang="en-US" altLang="en-US" sz="1000" dirty="0" smtClean="0">
                <a:solidFill>
                  <a:srgbClr val="0E438A"/>
                </a:solidFill>
                <a:latin typeface="Zurich BT" charset="0"/>
              </a:rPr>
              <a:t> ITU Inter-regional Workshop on WRC-15 </a:t>
            </a:r>
            <a:r>
              <a:rPr lang="en-US" altLang="en-US" sz="1000" dirty="0">
                <a:solidFill>
                  <a:srgbClr val="0E438A"/>
                </a:solidFill>
                <a:latin typeface="Zurich BT" charset="0"/>
              </a:rPr>
              <a:t>Preparation, </a:t>
            </a:r>
            <a:r>
              <a:rPr lang="en-US" altLang="en-US" sz="1000" dirty="0" smtClean="0">
                <a:solidFill>
                  <a:srgbClr val="0E438A"/>
                </a:solidFill>
                <a:latin typeface="Zurich BT" charset="0"/>
              </a:rPr>
              <a:t>1-3 September 2015, </a:t>
            </a:r>
            <a:r>
              <a:rPr lang="en-US" altLang="en-US" sz="1000" dirty="0">
                <a:solidFill>
                  <a:srgbClr val="0E438A"/>
                </a:solidFill>
                <a:latin typeface="Zurich BT" charset="0"/>
              </a:rPr>
              <a:t>Geneva</a:t>
            </a:r>
          </a:p>
        </p:txBody>
      </p:sp>
      <p:sp>
        <p:nvSpPr>
          <p:cNvPr id="1110" name="Line 86"/>
          <p:cNvSpPr>
            <a:spLocks noChangeShapeType="1"/>
          </p:cNvSpPr>
          <p:nvPr userDrawn="1"/>
        </p:nvSpPr>
        <p:spPr bwMode="auto">
          <a:xfrm>
            <a:off x="0" y="836712"/>
            <a:ext cx="9144000" cy="0"/>
          </a:xfrm>
          <a:prstGeom prst="line">
            <a:avLst/>
          </a:prstGeom>
          <a:noFill/>
          <a:ln w="952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transition>
    <p:fade/>
  </p:transition>
  <p:timing>
    <p:tnLst>
      <p:par>
        <p:cTn id="1" dur="indefinite" restart="never" nodeType="tmRoot"/>
      </p:par>
    </p:tnLst>
  </p:timing>
  <p:hf hdr="0" ftr="0" dt="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12.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19.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itu.int/md/R12-CPM15.02-R-0001/en"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27.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31.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8.xml.rels><?xml version="1.0" encoding="UTF-8" standalone="yes"?>
<Relationships xmlns="http://schemas.openxmlformats.org/package/2006/relationships"><Relationship Id="rId8" Type="http://schemas.openxmlformats.org/officeDocument/2006/relationships/image" Target="../media/image7.jpeg"/><Relationship Id="rId13" Type="http://schemas.openxmlformats.org/officeDocument/2006/relationships/image" Target="../media/image10.jpeg"/><Relationship Id="rId3" Type="http://schemas.openxmlformats.org/officeDocument/2006/relationships/hyperlink" Target="http://www.itu.int/ITU-R/go/wrc-12-apt/en" TargetMode="External"/><Relationship Id="rId7" Type="http://schemas.openxmlformats.org/officeDocument/2006/relationships/hyperlink" Target="http://www.itu.int/ITU-R/go/wrc-12-atu/en" TargetMode="External"/><Relationship Id="rId12"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jpeg"/><Relationship Id="rId11" Type="http://schemas.openxmlformats.org/officeDocument/2006/relationships/hyperlink" Target="http://www.itu.int/ITU-R/go/wrc-12-citel/en" TargetMode="External"/><Relationship Id="rId5" Type="http://schemas.openxmlformats.org/officeDocument/2006/relationships/hyperlink" Target="http://www.itu.int/ITU-R/go/wrc-12-asmg/en" TargetMode="External"/><Relationship Id="rId10" Type="http://schemas.openxmlformats.org/officeDocument/2006/relationships/image" Target="../media/image8.jpeg"/><Relationship Id="rId4" Type="http://schemas.openxmlformats.org/officeDocument/2006/relationships/image" Target="../media/image5.jpeg"/><Relationship Id="rId9" Type="http://schemas.openxmlformats.org/officeDocument/2006/relationships/hyperlink" Target="http://www.itu.int/ITU-R/go/wrc-12-cept/en"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7132" name="Text Box 44"/>
          <p:cNvSpPr txBox="1">
            <a:spLocks noChangeArrowheads="1"/>
          </p:cNvSpPr>
          <p:nvPr/>
        </p:nvSpPr>
        <p:spPr bwMode="auto">
          <a:xfrm>
            <a:off x="5460863" y="4911725"/>
            <a:ext cx="311495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1" hangingPunct="1">
              <a:buClrTx/>
              <a:buFontTx/>
              <a:buNone/>
            </a:pPr>
            <a:r>
              <a:rPr lang="en-US" altLang="en-US" i="1" dirty="0" smtClean="0">
                <a:solidFill>
                  <a:srgbClr val="072897"/>
                </a:solidFill>
                <a:latin typeface="Verdana" pitchFamily="34" charset="0"/>
                <a:cs typeface="Tahoma" pitchFamily="34" charset="0"/>
              </a:rPr>
              <a:t>Khalid Al Awadhi</a:t>
            </a:r>
            <a:endParaRPr lang="en-US" altLang="en-US" sz="2000" b="0" dirty="0">
              <a:solidFill>
                <a:srgbClr val="072897"/>
              </a:solidFill>
              <a:latin typeface="Verdana" pitchFamily="34" charset="0"/>
              <a:cs typeface="Tahoma" pitchFamily="34" charset="0"/>
            </a:endParaRPr>
          </a:p>
        </p:txBody>
      </p:sp>
      <p:sp>
        <p:nvSpPr>
          <p:cNvPr id="857134" name="Rectangle 4"/>
          <p:cNvSpPr>
            <a:spLocks noChangeArrowheads="1"/>
          </p:cNvSpPr>
          <p:nvPr/>
        </p:nvSpPr>
        <p:spPr bwMode="auto">
          <a:xfrm>
            <a:off x="4854575" y="2692400"/>
            <a:ext cx="4289425"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Verdana" pitchFamily="34" charset="0"/>
              </a:defRPr>
            </a:lvl1pPr>
            <a:lvl2pPr marL="742950" indent="-285750">
              <a:defRPr sz="2400">
                <a:solidFill>
                  <a:schemeClr val="tx1"/>
                </a:solidFill>
                <a:latin typeface="Verdana" pitchFamily="34" charset="0"/>
              </a:defRPr>
            </a:lvl2pPr>
            <a:lvl3pPr marL="1143000" indent="-228600">
              <a:defRPr sz="2400">
                <a:solidFill>
                  <a:schemeClr val="tx1"/>
                </a:solidFill>
                <a:latin typeface="Verdana" pitchFamily="34" charset="0"/>
              </a:defRPr>
            </a:lvl3pPr>
            <a:lvl4pPr marL="1600200" indent="-228600">
              <a:defRPr sz="2400">
                <a:solidFill>
                  <a:schemeClr val="tx1"/>
                </a:solidFill>
                <a:latin typeface="Verdana" pitchFamily="34" charset="0"/>
              </a:defRPr>
            </a:lvl4pPr>
            <a:lvl5pPr marL="2057400" indent="-228600">
              <a:defRPr sz="2400">
                <a:solidFill>
                  <a:schemeClr val="tx1"/>
                </a:solidFill>
                <a:latin typeface="Verdana" pitchFamily="34" charset="0"/>
              </a:defRPr>
            </a:lvl5pPr>
            <a:lvl6pPr marL="2514600" indent="-228600" eaLnBrk="0" fontAlgn="base" hangingPunct="0">
              <a:spcBef>
                <a:spcPct val="0"/>
              </a:spcBef>
              <a:spcAft>
                <a:spcPct val="0"/>
              </a:spcAft>
              <a:defRPr sz="2400">
                <a:solidFill>
                  <a:schemeClr val="tx1"/>
                </a:solidFill>
                <a:latin typeface="Verdana" pitchFamily="34" charset="0"/>
              </a:defRPr>
            </a:lvl6pPr>
            <a:lvl7pPr marL="2971800" indent="-228600" eaLnBrk="0" fontAlgn="base" hangingPunct="0">
              <a:spcBef>
                <a:spcPct val="0"/>
              </a:spcBef>
              <a:spcAft>
                <a:spcPct val="0"/>
              </a:spcAft>
              <a:defRPr sz="2400">
                <a:solidFill>
                  <a:schemeClr val="tx1"/>
                </a:solidFill>
                <a:latin typeface="Verdana" pitchFamily="34" charset="0"/>
              </a:defRPr>
            </a:lvl7pPr>
            <a:lvl8pPr marL="3429000" indent="-228600" eaLnBrk="0" fontAlgn="base" hangingPunct="0">
              <a:spcBef>
                <a:spcPct val="0"/>
              </a:spcBef>
              <a:spcAft>
                <a:spcPct val="0"/>
              </a:spcAft>
              <a:defRPr sz="2400">
                <a:solidFill>
                  <a:schemeClr val="tx1"/>
                </a:solidFill>
                <a:latin typeface="Verdana" pitchFamily="34" charset="0"/>
              </a:defRPr>
            </a:lvl8pPr>
            <a:lvl9pPr marL="3886200" indent="-228600" eaLnBrk="0" fontAlgn="base" hangingPunct="0">
              <a:spcBef>
                <a:spcPct val="0"/>
              </a:spcBef>
              <a:spcAft>
                <a:spcPct val="0"/>
              </a:spcAft>
              <a:defRPr sz="2400">
                <a:solidFill>
                  <a:schemeClr val="tx1"/>
                </a:solidFill>
                <a:latin typeface="Verdana" pitchFamily="34" charset="0"/>
              </a:defRPr>
            </a:lvl9pPr>
          </a:lstStyle>
          <a:p>
            <a:pPr algn="ctr">
              <a:spcBef>
                <a:spcPct val="20000"/>
              </a:spcBef>
              <a:buSzPct val="110000"/>
            </a:pPr>
            <a:r>
              <a:rPr lang="en-US" altLang="en-US" sz="2800" dirty="0" smtClean="0">
                <a:solidFill>
                  <a:srgbClr val="000000"/>
                </a:solidFill>
                <a:latin typeface="Arial" pitchFamily="34" charset="0"/>
              </a:rPr>
              <a:t>Panel Sessions 7 &amp; 8</a:t>
            </a:r>
            <a:br>
              <a:rPr lang="en-US" altLang="en-US" sz="2800" dirty="0" smtClean="0">
                <a:solidFill>
                  <a:srgbClr val="000000"/>
                </a:solidFill>
                <a:latin typeface="Arial" pitchFamily="34" charset="0"/>
              </a:rPr>
            </a:br>
            <a:r>
              <a:rPr lang="en-US" altLang="en-US" sz="2800" dirty="0" smtClean="0">
                <a:solidFill>
                  <a:srgbClr val="000000"/>
                </a:solidFill>
                <a:latin typeface="Arial" pitchFamily="34" charset="0"/>
              </a:rPr>
              <a:t>WRC-15 </a:t>
            </a:r>
            <a:r>
              <a:rPr lang="en-US" altLang="en-US" sz="2800" dirty="0">
                <a:solidFill>
                  <a:srgbClr val="000000"/>
                </a:solidFill>
                <a:latin typeface="Arial" pitchFamily="34" charset="0"/>
              </a:rPr>
              <a:t>Agenda items</a:t>
            </a:r>
            <a:br>
              <a:rPr lang="en-US" altLang="en-US" sz="2800" dirty="0">
                <a:solidFill>
                  <a:srgbClr val="000000"/>
                </a:solidFill>
                <a:latin typeface="Arial" pitchFamily="34" charset="0"/>
              </a:rPr>
            </a:br>
            <a:r>
              <a:rPr lang="en-US" altLang="en-US" sz="2800" dirty="0" smtClean="0">
                <a:solidFill>
                  <a:srgbClr val="000000"/>
                </a:solidFill>
                <a:latin typeface="Arial" pitchFamily="34" charset="0"/>
              </a:rPr>
              <a:t>7 &amp; 9.1 issues (9.1.2, 9.1.3, 9.1.5, 9.1.8)</a:t>
            </a:r>
            <a:endParaRPr lang="en-US" altLang="en-US" sz="1800" dirty="0">
              <a:solidFill>
                <a:srgbClr val="000000"/>
              </a:solidFill>
              <a:latin typeface="Arial" pitchFamily="34"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10</a:t>
            </a:fld>
            <a:endParaRPr lang="en-US" altLang="en-US"/>
          </a:p>
        </p:txBody>
      </p:sp>
      <p:sp>
        <p:nvSpPr>
          <p:cNvPr id="1920036" name="Rectangle 36"/>
          <p:cNvSpPr>
            <a:spLocks noChangeArrowheads="1"/>
          </p:cNvSpPr>
          <p:nvPr/>
        </p:nvSpPr>
        <p:spPr bwMode="auto">
          <a:xfrm>
            <a:off x="1942847" y="-2490"/>
            <a:ext cx="5220212"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E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584775"/>
          </a:xfrm>
          <a:prstGeom prst="rect">
            <a:avLst/>
          </a:prstGeom>
        </p:spPr>
        <p:txBody>
          <a:bodyPr wrap="square">
            <a:spAutoFit/>
          </a:bodyPr>
          <a:lstStyle/>
          <a:p>
            <a:pPr algn="ctr"/>
            <a:r>
              <a:rPr lang="en-US" sz="3200" dirty="0" smtClean="0">
                <a:solidFill>
                  <a:srgbClr val="000000"/>
                </a:solidFill>
                <a:latin typeface="Arial" charset="0"/>
              </a:rPr>
              <a:t>Regional Positions</a:t>
            </a:r>
            <a:endParaRPr lang="en-US" sz="3200" dirty="0">
              <a:solidFill>
                <a:srgbClr val="000000"/>
              </a:solidFill>
              <a:latin typeface="Arial" charset="0"/>
            </a:endParaRPr>
          </a:p>
        </p:txBody>
      </p:sp>
      <p:pic>
        <p:nvPicPr>
          <p:cNvPr id="8"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766888"/>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4663" y="1844675"/>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19700" y="1466850"/>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6325" y="1538288"/>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9925" y="1412875"/>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4" name="Group 89"/>
          <p:cNvGraphicFramePr>
            <a:graphicFrameLocks noGrp="1"/>
          </p:cNvGraphicFramePr>
          <p:nvPr>
            <p:ph idx="4294967295"/>
            <p:extLst>
              <p:ext uri="{D42A27DB-BD31-4B8C-83A1-F6EECF244321}">
                <p14:modId xmlns:p14="http://schemas.microsoft.com/office/powerpoint/2010/main" val="2444604139"/>
              </p:ext>
            </p:extLst>
          </p:nvPr>
        </p:nvGraphicFramePr>
        <p:xfrm>
          <a:off x="250825" y="2276475"/>
          <a:ext cx="8642350" cy="2241360"/>
        </p:xfrm>
        <a:graphic>
          <a:graphicData uri="http://schemas.openxmlformats.org/drawingml/2006/table">
            <a:tbl>
              <a:tblPr/>
              <a:tblGrid>
                <a:gridCol w="3025775"/>
                <a:gridCol w="935038"/>
                <a:gridCol w="936625"/>
                <a:gridCol w="936625"/>
                <a:gridCol w="935037"/>
                <a:gridCol w="936625"/>
                <a:gridCol w="936625"/>
              </a:tblGrid>
              <a:tr h="211459">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19284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E1</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Oppose</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19284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E2</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Oppose</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192848">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E3 - NOC</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19284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E4</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Oppose</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00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r>
              <a:tr h="19284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E5</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3333CC"/>
                          </a:solidFill>
                          <a:effectLst/>
                          <a:latin typeface="Arial" pitchFamily="34" charset="0"/>
                          <a:cs typeface="Arial" pitchFamily="34" charset="0"/>
                        </a:rPr>
                        <a:t> 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19284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E6</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bl>
          </a:graphicData>
        </a:graphic>
      </p:graphicFrame>
      <p:pic>
        <p:nvPicPr>
          <p:cNvPr id="15" name="Picture 2" descr="C:\Users\khalid.alawadi\AppData\Local\Microsoft\Windows\Temporary Internet Files\Content.Outlook\SUV47Y01\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67685" y="1493946"/>
            <a:ext cx="542925" cy="782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9303149"/>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11</a:t>
            </a:fld>
            <a:endParaRPr lang="en-US" altLang="en-US"/>
          </a:p>
        </p:txBody>
      </p:sp>
      <p:sp>
        <p:nvSpPr>
          <p:cNvPr id="1920036" name="Rectangle 36"/>
          <p:cNvSpPr>
            <a:spLocks noChangeArrowheads="1"/>
          </p:cNvSpPr>
          <p:nvPr/>
        </p:nvSpPr>
        <p:spPr bwMode="auto">
          <a:xfrm>
            <a:off x="1955671" y="-2490"/>
            <a:ext cx="5194564"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F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1569660"/>
          </a:xfrm>
          <a:prstGeom prst="rect">
            <a:avLst/>
          </a:prstGeom>
        </p:spPr>
        <p:txBody>
          <a:bodyPr wrap="square">
            <a:spAutoFit/>
          </a:bodyPr>
          <a:lstStyle/>
          <a:p>
            <a:pPr algn="ctr"/>
            <a:r>
              <a:rPr lang="en-US" sz="3200" dirty="0">
                <a:solidFill>
                  <a:srgbClr val="000000"/>
                </a:solidFill>
                <a:latin typeface="Arial" charset="0"/>
              </a:rPr>
              <a:t>Modifications to RR Appendix 30B in relation to </a:t>
            </a:r>
            <a:r>
              <a:rPr lang="en-US" sz="3200" dirty="0" smtClean="0">
                <a:solidFill>
                  <a:srgbClr val="000000"/>
                </a:solidFill>
                <a:latin typeface="Arial" charset="0"/>
              </a:rPr>
              <a:t>the suspension </a:t>
            </a:r>
            <a:r>
              <a:rPr lang="en-US" sz="3200" dirty="0">
                <a:solidFill>
                  <a:srgbClr val="000000"/>
                </a:solidFill>
                <a:latin typeface="Arial" charset="0"/>
              </a:rPr>
              <a:t>of use of a frequency assignment recorded in the MIFR</a:t>
            </a:r>
          </a:p>
        </p:txBody>
      </p:sp>
      <p:sp>
        <p:nvSpPr>
          <p:cNvPr id="7" name="Text Box 11"/>
          <p:cNvSpPr txBox="1">
            <a:spLocks noChangeArrowheads="1"/>
          </p:cNvSpPr>
          <p:nvPr/>
        </p:nvSpPr>
        <p:spPr bwMode="auto">
          <a:xfrm>
            <a:off x="179513" y="2478380"/>
            <a:ext cx="8964488" cy="1421928"/>
          </a:xfrm>
          <a:prstGeom prst="rect">
            <a:avLst/>
          </a:prstGeom>
          <a:noFill/>
          <a:ln w="9525">
            <a:noFill/>
            <a:miter lim="800000"/>
            <a:headEnd/>
            <a:tailEnd/>
          </a:ln>
        </p:spPr>
        <p:txBody>
          <a:bodyPr wrap="square">
            <a:spAutoFit/>
          </a:bodyPr>
          <a:lstStyle/>
          <a:p>
            <a:pPr marL="285750" indent="-285750">
              <a:lnSpc>
                <a:spcPct val="90000"/>
              </a:lnSpc>
              <a:buFont typeface="Wingdings" pitchFamily="2" charset="2"/>
              <a:buChar char="Ø"/>
            </a:pPr>
            <a:r>
              <a:rPr lang="en-US" altLang="ja-JP" b="0" dirty="0">
                <a:solidFill>
                  <a:srgbClr val="0000FF"/>
                </a:solidFill>
                <a:latin typeface="Arial" charset="0"/>
                <a:ea typeface="MS PGothic" pitchFamily="34" charset="-128"/>
              </a:rPr>
              <a:t>Conclusion towards </a:t>
            </a:r>
            <a:r>
              <a:rPr lang="en-US" altLang="ja-JP" b="0" dirty="0" smtClean="0">
                <a:solidFill>
                  <a:srgbClr val="0000FF"/>
                </a:solidFill>
                <a:latin typeface="Arial" charset="0"/>
                <a:ea typeface="MS PGothic" pitchFamily="34" charset="-128"/>
              </a:rPr>
              <a:t>aligning provisions of App 30B with Article 11, APP 30 &amp; 30A, by extending </a:t>
            </a:r>
            <a:r>
              <a:rPr lang="en-US" altLang="ja-JP" b="0" dirty="0">
                <a:solidFill>
                  <a:srgbClr val="0000FF"/>
                </a:solidFill>
                <a:latin typeface="Arial" charset="0"/>
                <a:ea typeface="MS PGothic" pitchFamily="34" charset="-128"/>
              </a:rPr>
              <a:t>the period allowed for suspension of the use of a frequency assignment to space station to three (3) </a:t>
            </a:r>
            <a:r>
              <a:rPr lang="en-US" altLang="ja-JP" b="0" dirty="0" smtClean="0">
                <a:solidFill>
                  <a:srgbClr val="0000FF"/>
                </a:solidFill>
                <a:latin typeface="Arial" charset="0"/>
                <a:ea typeface="MS PGothic" pitchFamily="34" charset="-128"/>
              </a:rPr>
              <a:t>years</a:t>
            </a:r>
            <a:endParaRPr lang="en-US" altLang="ja-JP" b="0" dirty="0">
              <a:solidFill>
                <a:srgbClr val="0000FF"/>
              </a:solidFill>
              <a:latin typeface="Arial" charset="0"/>
              <a:ea typeface="MS PGothic" pitchFamily="34" charset="-128"/>
            </a:endParaRPr>
          </a:p>
        </p:txBody>
      </p:sp>
      <p:pic>
        <p:nvPicPr>
          <p:cNvPr id="6"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6357" y="4286400"/>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74420" y="4364187"/>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309457" y="3986362"/>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246082" y="4057800"/>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109682" y="3932387"/>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3" name="Group 89"/>
          <p:cNvGraphicFramePr>
            <a:graphicFrameLocks noGrp="1"/>
          </p:cNvGraphicFramePr>
          <p:nvPr>
            <p:ph idx="4294967295"/>
            <p:extLst>
              <p:ext uri="{D42A27DB-BD31-4B8C-83A1-F6EECF244321}">
                <p14:modId xmlns:p14="http://schemas.microsoft.com/office/powerpoint/2010/main" val="359851450"/>
              </p:ext>
            </p:extLst>
          </p:nvPr>
        </p:nvGraphicFramePr>
        <p:xfrm>
          <a:off x="340582" y="4795987"/>
          <a:ext cx="8642350" cy="662160"/>
        </p:xfrm>
        <a:graphic>
          <a:graphicData uri="http://schemas.openxmlformats.org/drawingml/2006/table">
            <a:tbl>
              <a:tblPr/>
              <a:tblGrid>
                <a:gridCol w="3025775"/>
                <a:gridCol w="935038"/>
                <a:gridCol w="936625"/>
                <a:gridCol w="936625"/>
                <a:gridCol w="935037"/>
                <a:gridCol w="936625"/>
                <a:gridCol w="936625"/>
              </a:tblGrid>
              <a:tr h="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128952">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Single Method</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r>
            </a:tbl>
          </a:graphicData>
        </a:graphic>
      </p:graphicFrame>
      <p:pic>
        <p:nvPicPr>
          <p:cNvPr id="14" name="Picture 2" descr="C:\Users\khalid.alawadi\AppData\Local\Microsoft\Windows\Temporary Internet Files\Content.Outlook\SUV47Y01\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257442" y="4013458"/>
            <a:ext cx="542925" cy="782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4210155"/>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12</a:t>
            </a:fld>
            <a:endParaRPr lang="en-US" altLang="en-US"/>
          </a:p>
        </p:txBody>
      </p:sp>
      <p:sp>
        <p:nvSpPr>
          <p:cNvPr id="1920036" name="Rectangle 36"/>
          <p:cNvSpPr>
            <a:spLocks noChangeArrowheads="1"/>
          </p:cNvSpPr>
          <p:nvPr/>
        </p:nvSpPr>
        <p:spPr bwMode="auto">
          <a:xfrm>
            <a:off x="1917199" y="-2490"/>
            <a:ext cx="5271508"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G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1077218"/>
          </a:xfrm>
          <a:prstGeom prst="rect">
            <a:avLst/>
          </a:prstGeom>
        </p:spPr>
        <p:txBody>
          <a:bodyPr wrap="square">
            <a:spAutoFit/>
          </a:bodyPr>
          <a:lstStyle/>
          <a:p>
            <a:pPr algn="ctr"/>
            <a:r>
              <a:rPr lang="en-US" sz="3200" dirty="0">
                <a:solidFill>
                  <a:srgbClr val="000000"/>
                </a:solidFill>
                <a:latin typeface="Arial" charset="0"/>
              </a:rPr>
              <a:t>Clarification of bringing into use information </a:t>
            </a:r>
            <a:r>
              <a:rPr lang="en-US" sz="3200" dirty="0" smtClean="0">
                <a:solidFill>
                  <a:srgbClr val="000000"/>
                </a:solidFill>
                <a:latin typeface="Arial" charset="0"/>
              </a:rPr>
              <a:t>provided under </a:t>
            </a:r>
            <a:r>
              <a:rPr lang="en-US" sz="3200" dirty="0">
                <a:solidFill>
                  <a:srgbClr val="000000"/>
                </a:solidFill>
                <a:latin typeface="Arial" charset="0"/>
              </a:rPr>
              <a:t>RR Nos. 11.44/11.44B</a:t>
            </a:r>
          </a:p>
        </p:txBody>
      </p:sp>
      <p:sp>
        <p:nvSpPr>
          <p:cNvPr id="7" name="Text Box 11"/>
          <p:cNvSpPr txBox="1">
            <a:spLocks noChangeArrowheads="1"/>
          </p:cNvSpPr>
          <p:nvPr/>
        </p:nvSpPr>
        <p:spPr bwMode="auto">
          <a:xfrm>
            <a:off x="179513" y="2025918"/>
            <a:ext cx="8964488" cy="2751522"/>
          </a:xfrm>
          <a:prstGeom prst="rect">
            <a:avLst/>
          </a:prstGeom>
          <a:noFill/>
          <a:ln w="9525">
            <a:noFill/>
            <a:miter lim="800000"/>
            <a:headEnd/>
            <a:tailEnd/>
          </a:ln>
        </p:spPr>
        <p:txBody>
          <a:bodyPr wrap="square">
            <a:spAutoFit/>
          </a:bodyPr>
          <a:lstStyle/>
          <a:p>
            <a:pPr marL="285750" indent="-285750">
              <a:lnSpc>
                <a:spcPct val="90000"/>
              </a:lnSpc>
              <a:buFont typeface="Wingdings" pitchFamily="2" charset="2"/>
              <a:buChar char="Ø"/>
            </a:pPr>
            <a:r>
              <a:rPr lang="en-US" altLang="ja-JP" b="0" dirty="0">
                <a:solidFill>
                  <a:srgbClr val="FF0000"/>
                </a:solidFill>
                <a:latin typeface="Arial" charset="0"/>
                <a:ea typeface="MS PGothic" pitchFamily="34" charset="-128"/>
              </a:rPr>
              <a:t>Conclusion towards </a:t>
            </a:r>
            <a:r>
              <a:rPr lang="en-US" altLang="ja-JP" b="0" dirty="0" smtClean="0">
                <a:solidFill>
                  <a:srgbClr val="FF0000"/>
                </a:solidFill>
                <a:latin typeface="Arial" charset="0"/>
                <a:ea typeface="MS PGothic" pitchFamily="34" charset="-128"/>
              </a:rPr>
              <a:t>new regulatory provisions:</a:t>
            </a:r>
          </a:p>
          <a:p>
            <a:pPr marL="342900" indent="-342900">
              <a:lnSpc>
                <a:spcPct val="90000"/>
              </a:lnSpc>
              <a:buFontTx/>
              <a:buChar char="-"/>
            </a:pPr>
            <a:r>
              <a:rPr lang="en-US" altLang="ja-JP" b="0" dirty="0" smtClean="0">
                <a:solidFill>
                  <a:srgbClr val="0000FF"/>
                </a:solidFill>
                <a:latin typeface="Arial" charset="0"/>
                <a:ea typeface="MS PGothic" pitchFamily="34" charset="-128"/>
              </a:rPr>
              <a:t>enables BR to </a:t>
            </a:r>
            <a:r>
              <a:rPr lang="en-US" altLang="ja-JP" b="0" dirty="0">
                <a:solidFill>
                  <a:srgbClr val="0000FF"/>
                </a:solidFill>
                <a:latin typeface="Arial" charset="0"/>
                <a:ea typeface="MS PGothic" pitchFamily="34" charset="-128"/>
              </a:rPr>
              <a:t>seek clarification from the notifying administrations under RR Nos. 11.44 and </a:t>
            </a:r>
            <a:r>
              <a:rPr lang="en-US" altLang="ja-JP" b="0" dirty="0" smtClean="0">
                <a:solidFill>
                  <a:srgbClr val="0000FF"/>
                </a:solidFill>
                <a:latin typeface="Arial" charset="0"/>
                <a:ea typeface="MS PGothic" pitchFamily="34" charset="-128"/>
              </a:rPr>
              <a:t>11.44B</a:t>
            </a:r>
          </a:p>
          <a:p>
            <a:pPr marL="342900" indent="-342900">
              <a:lnSpc>
                <a:spcPct val="90000"/>
              </a:lnSpc>
              <a:buFontTx/>
              <a:buChar char="-"/>
            </a:pPr>
            <a:r>
              <a:rPr lang="en-US" altLang="ja-JP" b="0" dirty="0">
                <a:solidFill>
                  <a:srgbClr val="0000FF"/>
                </a:solidFill>
                <a:latin typeface="Arial" charset="0"/>
                <a:ea typeface="MS PGothic" pitchFamily="34" charset="-128"/>
              </a:rPr>
              <a:t>allow </a:t>
            </a:r>
            <a:r>
              <a:rPr lang="en-US" altLang="ja-JP" b="0" dirty="0" smtClean="0">
                <a:solidFill>
                  <a:srgbClr val="0000FF"/>
                </a:solidFill>
                <a:latin typeface="Arial" charset="0"/>
                <a:ea typeface="MS PGothic" pitchFamily="34" charset="-128"/>
              </a:rPr>
              <a:t>BR to </a:t>
            </a:r>
            <a:r>
              <a:rPr lang="en-US" altLang="ja-JP" b="0" dirty="0">
                <a:solidFill>
                  <a:srgbClr val="0000FF"/>
                </a:solidFill>
                <a:latin typeface="Arial" charset="0"/>
                <a:ea typeface="MS PGothic" pitchFamily="34" charset="-128"/>
              </a:rPr>
              <a:t>validate the information provided under RR No. </a:t>
            </a:r>
            <a:r>
              <a:rPr lang="en-US" altLang="ja-JP" b="0" dirty="0" smtClean="0">
                <a:solidFill>
                  <a:srgbClr val="0000FF"/>
                </a:solidFill>
                <a:latin typeface="Arial" charset="0"/>
                <a:ea typeface="MS PGothic" pitchFamily="34" charset="-128"/>
              </a:rPr>
              <a:t>11.44</a:t>
            </a:r>
          </a:p>
          <a:p>
            <a:pPr marL="342900" indent="-342900">
              <a:lnSpc>
                <a:spcPct val="90000"/>
              </a:lnSpc>
              <a:buFontTx/>
              <a:buChar char="-"/>
            </a:pPr>
            <a:r>
              <a:rPr lang="en-US" altLang="ja-JP" b="0" dirty="0">
                <a:solidFill>
                  <a:srgbClr val="0000FF"/>
                </a:solidFill>
                <a:latin typeface="Arial" charset="0"/>
                <a:ea typeface="MS PGothic" pitchFamily="34" charset="-128"/>
              </a:rPr>
              <a:t>for GSO </a:t>
            </a:r>
            <a:r>
              <a:rPr lang="en-US" altLang="ja-JP" b="0" dirty="0" smtClean="0">
                <a:solidFill>
                  <a:srgbClr val="0000FF"/>
                </a:solidFill>
                <a:latin typeface="Arial" charset="0"/>
                <a:ea typeface="MS PGothic" pitchFamily="34" charset="-128"/>
              </a:rPr>
              <a:t>station: ensure information </a:t>
            </a:r>
            <a:r>
              <a:rPr lang="en-US" altLang="ja-JP" b="0" dirty="0">
                <a:solidFill>
                  <a:srgbClr val="0000FF"/>
                </a:solidFill>
                <a:latin typeface="Arial" charset="0"/>
                <a:ea typeface="MS PGothic" pitchFamily="34" charset="-128"/>
              </a:rPr>
              <a:t>provided under RR No. 11.44B correspond to the deployed space </a:t>
            </a:r>
            <a:r>
              <a:rPr lang="en-US" altLang="ja-JP" b="0" dirty="0" smtClean="0">
                <a:solidFill>
                  <a:srgbClr val="0000FF"/>
                </a:solidFill>
                <a:latin typeface="Arial" charset="0"/>
                <a:ea typeface="MS PGothic" pitchFamily="34" charset="-128"/>
              </a:rPr>
              <a:t>station with transmission capability</a:t>
            </a:r>
          </a:p>
        </p:txBody>
      </p:sp>
      <p:pic>
        <p:nvPicPr>
          <p:cNvPr id="6"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05288" y="5007645"/>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13351" y="5085432"/>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148388" y="4707607"/>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085013" y="4779045"/>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948613" y="4653632"/>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3" name="Group 89"/>
          <p:cNvGraphicFramePr>
            <a:graphicFrameLocks noGrp="1"/>
          </p:cNvGraphicFramePr>
          <p:nvPr>
            <p:ph idx="4294967295"/>
            <p:extLst>
              <p:ext uri="{D42A27DB-BD31-4B8C-83A1-F6EECF244321}">
                <p14:modId xmlns:p14="http://schemas.microsoft.com/office/powerpoint/2010/main" val="871144822"/>
              </p:ext>
            </p:extLst>
          </p:nvPr>
        </p:nvGraphicFramePr>
        <p:xfrm>
          <a:off x="179513" y="5517232"/>
          <a:ext cx="8642350" cy="662160"/>
        </p:xfrm>
        <a:graphic>
          <a:graphicData uri="http://schemas.openxmlformats.org/drawingml/2006/table">
            <a:tbl>
              <a:tblPr/>
              <a:tblGrid>
                <a:gridCol w="3025775"/>
                <a:gridCol w="935038"/>
                <a:gridCol w="936625"/>
                <a:gridCol w="936625"/>
                <a:gridCol w="935037"/>
                <a:gridCol w="936625"/>
                <a:gridCol w="936625"/>
              </a:tblGrid>
              <a:tr h="145674">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21476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G</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3333CC"/>
                          </a:solidFill>
                          <a:effectLst/>
                          <a:latin typeface="Arial" pitchFamily="34" charset="0"/>
                          <a:cs typeface="Arial" pitchFamily="34" charset="0"/>
                        </a:rPr>
                        <a:t> 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endParaRPr kumimoji="0" lang="en-GB" sz="14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r>
            </a:tbl>
          </a:graphicData>
        </a:graphic>
      </p:graphicFrame>
      <p:pic>
        <p:nvPicPr>
          <p:cNvPr id="14" name="Picture 2" descr="C:\Users\khalid.alawadi\AppData\Local\Microsoft\Windows\Temporary Internet Files\Content.Outlook\SUV47Y01\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096373" y="4734703"/>
            <a:ext cx="542925" cy="782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4210155"/>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13</a:t>
            </a:fld>
            <a:endParaRPr lang="en-US" altLang="en-US"/>
          </a:p>
        </p:txBody>
      </p:sp>
      <p:sp>
        <p:nvSpPr>
          <p:cNvPr id="1920036" name="Rectangle 36"/>
          <p:cNvSpPr>
            <a:spLocks noChangeArrowheads="1"/>
          </p:cNvSpPr>
          <p:nvPr/>
        </p:nvSpPr>
        <p:spPr bwMode="auto">
          <a:xfrm>
            <a:off x="1930023" y="-2490"/>
            <a:ext cx="5245860"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H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1569660"/>
          </a:xfrm>
          <a:prstGeom prst="rect">
            <a:avLst/>
          </a:prstGeom>
        </p:spPr>
        <p:txBody>
          <a:bodyPr wrap="square">
            <a:spAutoFit/>
          </a:bodyPr>
          <a:lstStyle/>
          <a:p>
            <a:pPr algn="ctr"/>
            <a:r>
              <a:rPr lang="en-US" sz="3200" dirty="0">
                <a:solidFill>
                  <a:srgbClr val="000000"/>
                </a:solidFill>
                <a:latin typeface="Arial" charset="0"/>
              </a:rPr>
              <a:t>Using one space station to bring frequency assignments </a:t>
            </a:r>
            <a:r>
              <a:rPr lang="en-US" sz="3200" dirty="0" smtClean="0">
                <a:solidFill>
                  <a:srgbClr val="000000"/>
                </a:solidFill>
                <a:latin typeface="Arial" charset="0"/>
              </a:rPr>
              <a:t>at different </a:t>
            </a:r>
            <a:r>
              <a:rPr lang="en-US" sz="3200" dirty="0">
                <a:solidFill>
                  <a:srgbClr val="000000"/>
                </a:solidFill>
                <a:latin typeface="Arial" charset="0"/>
              </a:rPr>
              <a:t>orbital locations into use within a short period of time</a:t>
            </a:r>
          </a:p>
        </p:txBody>
      </p:sp>
      <p:sp>
        <p:nvSpPr>
          <p:cNvPr id="7" name="Text Box 11"/>
          <p:cNvSpPr txBox="1">
            <a:spLocks noChangeArrowheads="1"/>
          </p:cNvSpPr>
          <p:nvPr/>
        </p:nvSpPr>
        <p:spPr bwMode="auto">
          <a:xfrm>
            <a:off x="194614" y="2435367"/>
            <a:ext cx="8892480" cy="3748719"/>
          </a:xfrm>
          <a:prstGeom prst="rect">
            <a:avLst/>
          </a:prstGeom>
          <a:noFill/>
          <a:ln w="9525">
            <a:noFill/>
            <a:miter lim="800000"/>
            <a:headEnd/>
            <a:tailEnd/>
          </a:ln>
        </p:spPr>
        <p:txBody>
          <a:bodyPr wrap="square">
            <a:spAutoFit/>
          </a:bodyPr>
          <a:lstStyle/>
          <a:p>
            <a:pPr>
              <a:lnSpc>
                <a:spcPct val="90000"/>
              </a:lnSpc>
            </a:pPr>
            <a:r>
              <a:rPr lang="en-GB" altLang="ja-JP" b="0" dirty="0" smtClean="0">
                <a:solidFill>
                  <a:srgbClr val="FF0000"/>
                </a:solidFill>
                <a:latin typeface="Arial" charset="0"/>
                <a:ea typeface="MS PGothic" pitchFamily="34" charset="-128"/>
              </a:rPr>
              <a:t>Different possible conclusions:</a:t>
            </a:r>
          </a:p>
          <a:p>
            <a:pPr marL="342900" indent="-342900">
              <a:lnSpc>
                <a:spcPct val="90000"/>
              </a:lnSpc>
              <a:buFont typeface="Wingdings" pitchFamily="2" charset="2"/>
              <a:buChar char="Ø"/>
            </a:pPr>
            <a:r>
              <a:rPr lang="en-US" altLang="ja-JP" u="sng" dirty="0" smtClean="0">
                <a:solidFill>
                  <a:srgbClr val="0000FF"/>
                </a:solidFill>
                <a:latin typeface="Arial" charset="0"/>
                <a:ea typeface="MS PGothic" pitchFamily="34" charset="-128"/>
              </a:rPr>
              <a:t>Method H1: </a:t>
            </a:r>
            <a:r>
              <a:rPr lang="en-US" altLang="ja-JP" b="0" dirty="0" smtClean="0">
                <a:solidFill>
                  <a:srgbClr val="0000FF"/>
                </a:solidFill>
                <a:latin typeface="Arial" charset="0"/>
                <a:ea typeface="MS PGothic" pitchFamily="34" charset="-128"/>
              </a:rPr>
              <a:t>NOC </a:t>
            </a:r>
            <a:r>
              <a:rPr lang="en-US" altLang="ja-JP" b="0" dirty="0">
                <a:solidFill>
                  <a:srgbClr val="0000FF"/>
                </a:solidFill>
                <a:latin typeface="Arial" charset="0"/>
                <a:ea typeface="MS PGothic" pitchFamily="34" charset="-128"/>
              </a:rPr>
              <a:t>+ enquire from Admin about BIU and make info </a:t>
            </a:r>
            <a:r>
              <a:rPr lang="en-US" altLang="ja-JP" b="0" dirty="0" smtClean="0">
                <a:solidFill>
                  <a:srgbClr val="0000FF"/>
                </a:solidFill>
                <a:latin typeface="Arial" charset="0"/>
                <a:ea typeface="MS PGothic" pitchFamily="34" charset="-128"/>
              </a:rPr>
              <a:t>available:</a:t>
            </a:r>
          </a:p>
          <a:p>
            <a:pPr marL="1371600" lvl="2" indent="-457200">
              <a:lnSpc>
                <a:spcPct val="90000"/>
              </a:lnSpc>
              <a:buAutoNum type="alphaLcParenR"/>
            </a:pPr>
            <a:r>
              <a:rPr lang="en-US" altLang="ja-JP" b="0" dirty="0" smtClean="0">
                <a:solidFill>
                  <a:srgbClr val="0000FF"/>
                </a:solidFill>
                <a:latin typeface="Arial" charset="0"/>
                <a:ea typeface="MS PGothic" pitchFamily="34" charset="-128"/>
              </a:rPr>
              <a:t>Previous orbital </a:t>
            </a:r>
            <a:r>
              <a:rPr lang="en-US" altLang="ja-JP" b="0" dirty="0">
                <a:solidFill>
                  <a:srgbClr val="0000FF"/>
                </a:solidFill>
                <a:latin typeface="Arial" charset="0"/>
                <a:ea typeface="MS PGothic" pitchFamily="34" charset="-128"/>
              </a:rPr>
              <a:t>position </a:t>
            </a:r>
            <a:r>
              <a:rPr lang="en-US" altLang="ja-JP" b="0" dirty="0" smtClean="0">
                <a:solidFill>
                  <a:srgbClr val="0000FF"/>
                </a:solidFill>
                <a:latin typeface="Arial" charset="0"/>
                <a:ea typeface="MS PGothic" pitchFamily="34" charset="-128"/>
              </a:rPr>
              <a:t>of satellite</a:t>
            </a:r>
          </a:p>
          <a:p>
            <a:pPr marL="1371600" lvl="2" indent="-457200">
              <a:lnSpc>
                <a:spcPct val="90000"/>
              </a:lnSpc>
              <a:buAutoNum type="alphaLcParenR"/>
            </a:pPr>
            <a:r>
              <a:rPr lang="en-US" altLang="ja-JP" b="0" dirty="0" smtClean="0">
                <a:solidFill>
                  <a:srgbClr val="0000FF"/>
                </a:solidFill>
                <a:latin typeface="Arial" charset="0"/>
                <a:ea typeface="MS PGothic" pitchFamily="34" charset="-128"/>
              </a:rPr>
              <a:t>satellite </a:t>
            </a:r>
            <a:r>
              <a:rPr lang="en-US" altLang="ja-JP" b="0" dirty="0">
                <a:solidFill>
                  <a:srgbClr val="0000FF"/>
                </a:solidFill>
                <a:latin typeface="Arial" charset="0"/>
                <a:ea typeface="MS PGothic" pitchFamily="34" charset="-128"/>
              </a:rPr>
              <a:t>network </a:t>
            </a:r>
            <a:r>
              <a:rPr lang="en-US" altLang="ja-JP" b="0" dirty="0" err="1" smtClean="0">
                <a:solidFill>
                  <a:srgbClr val="0000FF"/>
                </a:solidFill>
                <a:latin typeface="Arial" charset="0"/>
                <a:ea typeface="MS PGothic" pitchFamily="34" charset="-128"/>
              </a:rPr>
              <a:t>BIU’ed</a:t>
            </a:r>
            <a:r>
              <a:rPr lang="en-US" altLang="ja-JP" b="0" dirty="0" smtClean="0">
                <a:solidFill>
                  <a:srgbClr val="0000FF"/>
                </a:solidFill>
                <a:latin typeface="Arial" charset="0"/>
                <a:ea typeface="MS PGothic" pitchFamily="34" charset="-128"/>
              </a:rPr>
              <a:t> by this satellite at previous location</a:t>
            </a:r>
          </a:p>
          <a:p>
            <a:pPr marL="1371600" lvl="2" indent="-457200">
              <a:lnSpc>
                <a:spcPct val="90000"/>
              </a:lnSpc>
              <a:buAutoNum type="alphaLcParenR"/>
            </a:pPr>
            <a:r>
              <a:rPr lang="en-US" altLang="ja-JP" b="0" dirty="0" smtClean="0">
                <a:solidFill>
                  <a:srgbClr val="0000FF"/>
                </a:solidFill>
                <a:latin typeface="Arial" charset="0"/>
                <a:ea typeface="MS PGothic" pitchFamily="34" charset="-128"/>
              </a:rPr>
              <a:t>The </a:t>
            </a:r>
            <a:r>
              <a:rPr lang="en-US" altLang="ja-JP" b="0" dirty="0">
                <a:solidFill>
                  <a:srgbClr val="0000FF"/>
                </a:solidFill>
                <a:latin typeface="Arial" charset="0"/>
                <a:ea typeface="MS PGothic" pitchFamily="34" charset="-128"/>
              </a:rPr>
              <a:t>reason for its relocation.</a:t>
            </a:r>
          </a:p>
          <a:p>
            <a:pPr marL="342900" indent="-342900">
              <a:lnSpc>
                <a:spcPct val="90000"/>
              </a:lnSpc>
              <a:buFontTx/>
              <a:buChar char="-"/>
            </a:pPr>
            <a:r>
              <a:rPr lang="en-US" altLang="ja-JP" b="0" u="sng" dirty="0" smtClean="0">
                <a:solidFill>
                  <a:srgbClr val="0000FF"/>
                </a:solidFill>
                <a:latin typeface="Arial" charset="0"/>
                <a:ea typeface="MS PGothic" pitchFamily="34" charset="-128"/>
              </a:rPr>
              <a:t>Option </a:t>
            </a:r>
            <a:r>
              <a:rPr lang="en-US" altLang="ja-JP" b="0" u="sng" dirty="0">
                <a:solidFill>
                  <a:srgbClr val="0000FF"/>
                </a:solidFill>
                <a:latin typeface="Arial" charset="0"/>
                <a:ea typeface="MS PGothic" pitchFamily="34" charset="-128"/>
              </a:rPr>
              <a:t>A</a:t>
            </a:r>
            <a:r>
              <a:rPr lang="en-US" altLang="ja-JP" b="0" dirty="0">
                <a:solidFill>
                  <a:srgbClr val="0000FF"/>
                </a:solidFill>
                <a:latin typeface="Arial" charset="0"/>
                <a:ea typeface="MS PGothic" pitchFamily="34" charset="-128"/>
              </a:rPr>
              <a:t>: </a:t>
            </a:r>
            <a:r>
              <a:rPr lang="en-US" altLang="ja-JP" b="0" dirty="0" smtClean="0">
                <a:solidFill>
                  <a:srgbClr val="0000FF"/>
                </a:solidFill>
                <a:latin typeface="Arial" charset="0"/>
                <a:ea typeface="MS PGothic" pitchFamily="34" charset="-128"/>
              </a:rPr>
              <a:t>include in </a:t>
            </a:r>
            <a:r>
              <a:rPr lang="en-US" altLang="ja-JP" b="0" dirty="0">
                <a:solidFill>
                  <a:srgbClr val="0000FF"/>
                </a:solidFill>
                <a:latin typeface="Arial" charset="0"/>
                <a:ea typeface="MS PGothic" pitchFamily="34" charset="-128"/>
              </a:rPr>
              <a:t>the minutes </a:t>
            </a:r>
            <a:r>
              <a:rPr lang="en-US" altLang="ja-JP" b="0" dirty="0" smtClean="0">
                <a:solidFill>
                  <a:srgbClr val="0000FF"/>
                </a:solidFill>
                <a:latin typeface="Arial" charset="0"/>
                <a:ea typeface="MS PGothic" pitchFamily="34" charset="-128"/>
              </a:rPr>
              <a:t>of the </a:t>
            </a:r>
            <a:r>
              <a:rPr lang="en-US" altLang="ja-JP" b="0" dirty="0">
                <a:solidFill>
                  <a:srgbClr val="0000FF"/>
                </a:solidFill>
                <a:latin typeface="Arial" charset="0"/>
                <a:ea typeface="MS PGothic" pitchFamily="34" charset="-128"/>
              </a:rPr>
              <a:t>Plenary of </a:t>
            </a:r>
            <a:r>
              <a:rPr lang="en-US" altLang="ja-JP" b="0" dirty="0" smtClean="0">
                <a:solidFill>
                  <a:srgbClr val="0000FF"/>
                </a:solidFill>
                <a:latin typeface="Arial" charset="0"/>
                <a:ea typeface="MS PGothic" pitchFamily="34" charset="-128"/>
              </a:rPr>
              <a:t>WRC-15</a:t>
            </a:r>
            <a:endParaRPr lang="en-US" altLang="ja-JP" b="0" u="sng" dirty="0" smtClean="0">
              <a:solidFill>
                <a:srgbClr val="0000FF"/>
              </a:solidFill>
              <a:latin typeface="Arial" charset="0"/>
              <a:ea typeface="MS PGothic" pitchFamily="34" charset="-128"/>
            </a:endParaRPr>
          </a:p>
          <a:p>
            <a:pPr marL="342900" indent="-342900">
              <a:lnSpc>
                <a:spcPct val="90000"/>
              </a:lnSpc>
              <a:buFontTx/>
              <a:buChar char="-"/>
            </a:pPr>
            <a:r>
              <a:rPr lang="en-US" altLang="ja-JP" b="0" u="sng" dirty="0" smtClean="0">
                <a:solidFill>
                  <a:srgbClr val="0000FF"/>
                </a:solidFill>
                <a:latin typeface="Arial" charset="0"/>
                <a:ea typeface="MS PGothic" pitchFamily="34" charset="-128"/>
              </a:rPr>
              <a:t>Option </a:t>
            </a:r>
            <a:r>
              <a:rPr lang="en-US" altLang="ja-JP" b="0" u="sng" dirty="0">
                <a:solidFill>
                  <a:srgbClr val="0000FF"/>
                </a:solidFill>
                <a:latin typeface="Arial" charset="0"/>
                <a:ea typeface="MS PGothic" pitchFamily="34" charset="-128"/>
              </a:rPr>
              <a:t>B</a:t>
            </a:r>
            <a:r>
              <a:rPr lang="en-US" altLang="ja-JP" b="0" dirty="0">
                <a:solidFill>
                  <a:srgbClr val="0000FF"/>
                </a:solidFill>
                <a:latin typeface="Arial" charset="0"/>
                <a:ea typeface="MS PGothic" pitchFamily="34" charset="-128"/>
              </a:rPr>
              <a:t>: </a:t>
            </a:r>
            <a:r>
              <a:rPr lang="en-US" altLang="ja-JP" b="0" dirty="0" smtClean="0">
                <a:solidFill>
                  <a:srgbClr val="0000FF"/>
                </a:solidFill>
                <a:latin typeface="Arial" charset="0"/>
                <a:ea typeface="MS PGothic" pitchFamily="34" charset="-128"/>
              </a:rPr>
              <a:t>new </a:t>
            </a:r>
            <a:r>
              <a:rPr lang="en-US" altLang="ja-JP" b="0" dirty="0">
                <a:solidFill>
                  <a:srgbClr val="0000FF"/>
                </a:solidFill>
                <a:latin typeface="Arial" charset="0"/>
                <a:ea typeface="MS PGothic" pitchFamily="34" charset="-128"/>
              </a:rPr>
              <a:t>WRC Resolution </a:t>
            </a:r>
            <a:r>
              <a:rPr lang="en-US" altLang="ja-JP" b="0" dirty="0" smtClean="0">
                <a:solidFill>
                  <a:srgbClr val="0000FF"/>
                </a:solidFill>
                <a:latin typeface="Arial" charset="0"/>
                <a:ea typeface="MS PGothic" pitchFamily="34" charset="-128"/>
              </a:rPr>
              <a:t>detailing the above</a:t>
            </a:r>
          </a:p>
          <a:p>
            <a:pPr marL="457200" indent="-457200">
              <a:lnSpc>
                <a:spcPct val="90000"/>
              </a:lnSpc>
              <a:buFont typeface="Wingdings" pitchFamily="2" charset="2"/>
              <a:buChar char="Ø"/>
            </a:pPr>
            <a:endParaRPr lang="en-US" altLang="ja-JP" b="0" dirty="0" smtClean="0">
              <a:solidFill>
                <a:srgbClr val="0000FF"/>
              </a:solidFill>
              <a:latin typeface="Arial" charset="0"/>
              <a:ea typeface="MS PGothic" pitchFamily="34" charset="-128"/>
            </a:endParaRPr>
          </a:p>
          <a:p>
            <a:pPr marL="457200" indent="-457200">
              <a:lnSpc>
                <a:spcPct val="90000"/>
              </a:lnSpc>
              <a:buFont typeface="Wingdings" pitchFamily="2" charset="2"/>
              <a:buChar char="Ø"/>
            </a:pPr>
            <a:r>
              <a:rPr lang="en-US" altLang="ja-JP" u="sng" dirty="0" smtClean="0">
                <a:solidFill>
                  <a:srgbClr val="92D050"/>
                </a:solidFill>
                <a:latin typeface="Arial" charset="0"/>
                <a:ea typeface="MS PGothic" pitchFamily="34" charset="-128"/>
              </a:rPr>
              <a:t>Method H2: </a:t>
            </a:r>
            <a:r>
              <a:rPr lang="en-US" altLang="ja-JP" b="0" dirty="0" smtClean="0">
                <a:solidFill>
                  <a:srgbClr val="92D050"/>
                </a:solidFill>
                <a:latin typeface="Arial" charset="0"/>
                <a:ea typeface="MS PGothic" pitchFamily="34" charset="-128"/>
              </a:rPr>
              <a:t>NOC</a:t>
            </a:r>
            <a:endParaRPr lang="en-US" altLang="ja-JP" u="sng" dirty="0" smtClean="0">
              <a:solidFill>
                <a:srgbClr val="0000FF"/>
              </a:solidFill>
              <a:latin typeface="Arial" charset="0"/>
              <a:ea typeface="MS PGothic" pitchFamily="34" charset="-128"/>
            </a:endParaRPr>
          </a:p>
        </p:txBody>
      </p:sp>
    </p:spTree>
    <p:extLst>
      <p:ext uri="{BB962C8B-B14F-4D97-AF65-F5344CB8AC3E}">
        <p14:creationId xmlns:p14="http://schemas.microsoft.com/office/powerpoint/2010/main" val="464210155"/>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14</a:t>
            </a:fld>
            <a:endParaRPr lang="en-US" altLang="en-US"/>
          </a:p>
        </p:txBody>
      </p:sp>
      <p:sp>
        <p:nvSpPr>
          <p:cNvPr id="1920036" name="Rectangle 36"/>
          <p:cNvSpPr>
            <a:spLocks noChangeArrowheads="1"/>
          </p:cNvSpPr>
          <p:nvPr/>
        </p:nvSpPr>
        <p:spPr bwMode="auto">
          <a:xfrm>
            <a:off x="1930023" y="-2490"/>
            <a:ext cx="5245860"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H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1569660"/>
          </a:xfrm>
          <a:prstGeom prst="rect">
            <a:avLst/>
          </a:prstGeom>
        </p:spPr>
        <p:txBody>
          <a:bodyPr wrap="square">
            <a:spAutoFit/>
          </a:bodyPr>
          <a:lstStyle/>
          <a:p>
            <a:pPr algn="ctr"/>
            <a:r>
              <a:rPr lang="en-US" sz="3200" dirty="0">
                <a:solidFill>
                  <a:srgbClr val="000000"/>
                </a:solidFill>
                <a:latin typeface="Arial" charset="0"/>
              </a:rPr>
              <a:t>Using one space station to bring frequency assignments </a:t>
            </a:r>
            <a:r>
              <a:rPr lang="en-US" sz="3200" dirty="0" smtClean="0">
                <a:solidFill>
                  <a:srgbClr val="000000"/>
                </a:solidFill>
                <a:latin typeface="Arial" charset="0"/>
              </a:rPr>
              <a:t>at different </a:t>
            </a:r>
            <a:r>
              <a:rPr lang="en-US" sz="3200" dirty="0">
                <a:solidFill>
                  <a:srgbClr val="000000"/>
                </a:solidFill>
                <a:latin typeface="Arial" charset="0"/>
              </a:rPr>
              <a:t>orbital locations into use within a short period of time</a:t>
            </a:r>
          </a:p>
        </p:txBody>
      </p:sp>
      <p:sp>
        <p:nvSpPr>
          <p:cNvPr id="7" name="Text Box 11"/>
          <p:cNvSpPr txBox="1">
            <a:spLocks noChangeArrowheads="1"/>
          </p:cNvSpPr>
          <p:nvPr/>
        </p:nvSpPr>
        <p:spPr bwMode="auto">
          <a:xfrm>
            <a:off x="194614" y="2435367"/>
            <a:ext cx="8892480" cy="4233467"/>
          </a:xfrm>
          <a:prstGeom prst="rect">
            <a:avLst/>
          </a:prstGeom>
          <a:noFill/>
          <a:ln w="9525">
            <a:noFill/>
            <a:miter lim="800000"/>
            <a:headEnd/>
            <a:tailEnd/>
          </a:ln>
        </p:spPr>
        <p:txBody>
          <a:bodyPr wrap="square">
            <a:spAutoFit/>
          </a:bodyPr>
          <a:lstStyle/>
          <a:p>
            <a:pPr>
              <a:lnSpc>
                <a:spcPct val="90000"/>
              </a:lnSpc>
            </a:pPr>
            <a:r>
              <a:rPr lang="en-GB" altLang="ja-JP" sz="2300" b="0" dirty="0" smtClean="0">
                <a:solidFill>
                  <a:srgbClr val="FF0000"/>
                </a:solidFill>
                <a:latin typeface="Arial" charset="0"/>
                <a:ea typeface="MS PGothic" pitchFamily="34" charset="-128"/>
              </a:rPr>
              <a:t>Different possible conclusions:</a:t>
            </a:r>
          </a:p>
          <a:p>
            <a:pPr marL="457200" indent="-457200">
              <a:lnSpc>
                <a:spcPct val="90000"/>
              </a:lnSpc>
              <a:buFont typeface="Wingdings" pitchFamily="2" charset="2"/>
              <a:buChar char="Ø"/>
            </a:pPr>
            <a:r>
              <a:rPr lang="en-US" altLang="ja-JP" sz="2300" u="sng" dirty="0">
                <a:solidFill>
                  <a:srgbClr val="0000FF"/>
                </a:solidFill>
                <a:latin typeface="Arial" charset="0"/>
                <a:ea typeface="MS PGothic" pitchFamily="34" charset="-128"/>
              </a:rPr>
              <a:t>Method </a:t>
            </a:r>
            <a:r>
              <a:rPr lang="en-US" altLang="ja-JP" sz="2300" u="sng" dirty="0" smtClean="0">
                <a:solidFill>
                  <a:srgbClr val="0000FF"/>
                </a:solidFill>
                <a:latin typeface="Arial" charset="0"/>
                <a:ea typeface="MS PGothic" pitchFamily="34" charset="-128"/>
              </a:rPr>
              <a:t>H3: </a:t>
            </a:r>
            <a:r>
              <a:rPr lang="en-US" altLang="ja-JP" sz="2300" b="0" dirty="0">
                <a:solidFill>
                  <a:srgbClr val="0000FF"/>
                </a:solidFill>
                <a:latin typeface="Arial" charset="0"/>
                <a:ea typeface="MS PGothic" pitchFamily="34" charset="-128"/>
              </a:rPr>
              <a:t>extend the period of BIU from 90 days to 12 months + use space monitoring facilities to </a:t>
            </a:r>
            <a:r>
              <a:rPr lang="en-US" altLang="ja-JP" sz="2300" b="0" dirty="0" smtClean="0">
                <a:solidFill>
                  <a:srgbClr val="0000FF"/>
                </a:solidFill>
                <a:latin typeface="Arial" charset="0"/>
                <a:ea typeface="MS PGothic" pitchFamily="34" charset="-128"/>
              </a:rPr>
              <a:t>verify</a:t>
            </a:r>
          </a:p>
          <a:p>
            <a:pPr marL="457200" indent="-457200">
              <a:lnSpc>
                <a:spcPct val="90000"/>
              </a:lnSpc>
              <a:buFont typeface="Wingdings" pitchFamily="2" charset="2"/>
              <a:buChar char="Ø"/>
            </a:pPr>
            <a:r>
              <a:rPr lang="en-US" altLang="ja-JP" sz="2300" u="sng" dirty="0" smtClean="0">
                <a:solidFill>
                  <a:srgbClr val="0000FF"/>
                </a:solidFill>
                <a:latin typeface="Arial" charset="0"/>
                <a:ea typeface="MS PGothic" pitchFamily="34" charset="-128"/>
              </a:rPr>
              <a:t>Method H4: </a:t>
            </a:r>
            <a:r>
              <a:rPr lang="en-US" altLang="ja-JP" sz="2300" b="0" dirty="0" smtClean="0">
                <a:solidFill>
                  <a:srgbClr val="0000FF"/>
                </a:solidFill>
                <a:latin typeface="Arial" charset="0"/>
                <a:ea typeface="MS PGothic" pitchFamily="34" charset="-128"/>
              </a:rPr>
              <a:t>reducing </a:t>
            </a:r>
            <a:r>
              <a:rPr lang="en-US" altLang="ja-JP" sz="2300" b="0" dirty="0">
                <a:solidFill>
                  <a:srgbClr val="0000FF"/>
                </a:solidFill>
                <a:latin typeface="Arial" charset="0"/>
                <a:ea typeface="MS PGothic" pitchFamily="34" charset="-128"/>
              </a:rPr>
              <a:t>the time available for suspension to the cumulative number of days that the satellite network has been in use, up to a limit of three </a:t>
            </a:r>
            <a:r>
              <a:rPr lang="en-US" altLang="ja-JP" sz="2300" b="0" dirty="0" smtClean="0">
                <a:solidFill>
                  <a:srgbClr val="0000FF"/>
                </a:solidFill>
                <a:latin typeface="Arial" charset="0"/>
                <a:ea typeface="MS PGothic" pitchFamily="34" charset="-128"/>
              </a:rPr>
              <a:t>years</a:t>
            </a:r>
            <a:endParaRPr lang="en-US" altLang="ja-JP" sz="2300" b="0" dirty="0">
              <a:solidFill>
                <a:srgbClr val="0000FF"/>
              </a:solidFill>
              <a:latin typeface="Arial" charset="0"/>
              <a:ea typeface="MS PGothic" pitchFamily="34" charset="-128"/>
            </a:endParaRPr>
          </a:p>
          <a:p>
            <a:pPr marL="457200" indent="-457200">
              <a:lnSpc>
                <a:spcPct val="90000"/>
              </a:lnSpc>
              <a:buFont typeface="Wingdings" pitchFamily="2" charset="2"/>
              <a:buChar char="Ø"/>
            </a:pPr>
            <a:r>
              <a:rPr lang="en-US" altLang="ja-JP" sz="2300" u="sng" dirty="0" smtClean="0">
                <a:solidFill>
                  <a:srgbClr val="0000FF"/>
                </a:solidFill>
                <a:latin typeface="Arial" charset="0"/>
                <a:ea typeface="MS PGothic" pitchFamily="34" charset="-128"/>
              </a:rPr>
              <a:t>Method H5:</a:t>
            </a:r>
            <a:r>
              <a:rPr lang="en-US" altLang="ja-JP" sz="2300" b="0" dirty="0" smtClean="0">
                <a:solidFill>
                  <a:srgbClr val="0000FF"/>
                </a:solidFill>
                <a:latin typeface="Arial" charset="0"/>
                <a:ea typeface="MS PGothic" pitchFamily="34" charset="-128"/>
              </a:rPr>
              <a:t> Administrations include the following information as part of confirmation of the BIU of frequency assignments to a satellite network:</a:t>
            </a:r>
          </a:p>
          <a:p>
            <a:pPr marL="1371600" lvl="2" indent="-457200">
              <a:lnSpc>
                <a:spcPct val="90000"/>
              </a:lnSpc>
              <a:buFont typeface="Arial" pitchFamily="34" charset="0"/>
              <a:buAutoNum type="alphaLcParenR"/>
            </a:pPr>
            <a:r>
              <a:rPr lang="en-US" altLang="ja-JP" sz="2300" b="0" dirty="0" smtClean="0">
                <a:solidFill>
                  <a:srgbClr val="0000FF"/>
                </a:solidFill>
                <a:latin typeface="Arial" charset="0"/>
                <a:ea typeface="MS PGothic" pitchFamily="34" charset="-128"/>
              </a:rPr>
              <a:t>Previous orbital position of satellite</a:t>
            </a:r>
          </a:p>
          <a:p>
            <a:pPr marL="1371600" lvl="2" indent="-457200">
              <a:lnSpc>
                <a:spcPct val="90000"/>
              </a:lnSpc>
              <a:buAutoNum type="alphaLcParenR"/>
            </a:pPr>
            <a:r>
              <a:rPr lang="en-US" altLang="ja-JP" sz="2300" b="0" dirty="0" smtClean="0">
                <a:solidFill>
                  <a:srgbClr val="0000FF"/>
                </a:solidFill>
                <a:latin typeface="Arial" charset="0"/>
                <a:ea typeface="MS PGothic" pitchFamily="34" charset="-128"/>
              </a:rPr>
              <a:t>the date the satellite left the previous orbital position</a:t>
            </a:r>
          </a:p>
          <a:p>
            <a:pPr marL="1371600" lvl="2" indent="-457200">
              <a:lnSpc>
                <a:spcPct val="90000"/>
              </a:lnSpc>
              <a:buAutoNum type="alphaLcParenR"/>
            </a:pPr>
            <a:r>
              <a:rPr lang="en-US" altLang="ja-JP" sz="2300" b="0" dirty="0" smtClean="0">
                <a:solidFill>
                  <a:srgbClr val="0000FF"/>
                </a:solidFill>
                <a:latin typeface="Arial" charset="0"/>
                <a:ea typeface="MS PGothic" pitchFamily="34" charset="-128"/>
              </a:rPr>
              <a:t>the name of the ITU filing(s) used by the in-orbit satellite at the previous orbital position.</a:t>
            </a:r>
            <a:endParaRPr lang="en-US" altLang="ja-JP" sz="2300" b="0" dirty="0">
              <a:solidFill>
                <a:srgbClr val="0000FF"/>
              </a:solidFill>
              <a:latin typeface="Arial" charset="0"/>
              <a:ea typeface="MS PGothic" pitchFamily="34" charset="-128"/>
            </a:endParaRPr>
          </a:p>
        </p:txBody>
      </p:sp>
    </p:spTree>
    <p:extLst>
      <p:ext uri="{BB962C8B-B14F-4D97-AF65-F5344CB8AC3E}">
        <p14:creationId xmlns:p14="http://schemas.microsoft.com/office/powerpoint/2010/main" val="2024915013"/>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15</a:t>
            </a:fld>
            <a:endParaRPr lang="en-US" altLang="en-US"/>
          </a:p>
        </p:txBody>
      </p:sp>
      <p:sp>
        <p:nvSpPr>
          <p:cNvPr id="1920036" name="Rectangle 36"/>
          <p:cNvSpPr>
            <a:spLocks noChangeArrowheads="1"/>
          </p:cNvSpPr>
          <p:nvPr/>
        </p:nvSpPr>
        <p:spPr bwMode="auto">
          <a:xfrm>
            <a:off x="1930023" y="-2490"/>
            <a:ext cx="5245860"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H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1569660"/>
          </a:xfrm>
          <a:prstGeom prst="rect">
            <a:avLst/>
          </a:prstGeom>
        </p:spPr>
        <p:txBody>
          <a:bodyPr wrap="square">
            <a:spAutoFit/>
          </a:bodyPr>
          <a:lstStyle/>
          <a:p>
            <a:pPr algn="ctr"/>
            <a:r>
              <a:rPr lang="en-US" sz="3200" dirty="0">
                <a:solidFill>
                  <a:srgbClr val="000000"/>
                </a:solidFill>
                <a:latin typeface="Arial" charset="0"/>
              </a:rPr>
              <a:t>Using one space station to bring frequency assignments </a:t>
            </a:r>
            <a:r>
              <a:rPr lang="en-US" sz="3200" dirty="0" smtClean="0">
                <a:solidFill>
                  <a:srgbClr val="000000"/>
                </a:solidFill>
                <a:latin typeface="Arial" charset="0"/>
              </a:rPr>
              <a:t>at different </a:t>
            </a:r>
            <a:r>
              <a:rPr lang="en-US" sz="3200" dirty="0">
                <a:solidFill>
                  <a:srgbClr val="000000"/>
                </a:solidFill>
                <a:latin typeface="Arial" charset="0"/>
              </a:rPr>
              <a:t>orbital locations into use within a short period of time</a:t>
            </a:r>
          </a:p>
        </p:txBody>
      </p:sp>
      <p:sp>
        <p:nvSpPr>
          <p:cNvPr id="7" name="Text Box 11"/>
          <p:cNvSpPr txBox="1">
            <a:spLocks noChangeArrowheads="1"/>
          </p:cNvSpPr>
          <p:nvPr/>
        </p:nvSpPr>
        <p:spPr bwMode="auto">
          <a:xfrm>
            <a:off x="194614" y="2435367"/>
            <a:ext cx="8892480" cy="3083921"/>
          </a:xfrm>
          <a:prstGeom prst="rect">
            <a:avLst/>
          </a:prstGeom>
          <a:noFill/>
          <a:ln w="9525">
            <a:noFill/>
            <a:miter lim="800000"/>
            <a:headEnd/>
            <a:tailEnd/>
          </a:ln>
        </p:spPr>
        <p:txBody>
          <a:bodyPr wrap="square">
            <a:spAutoFit/>
          </a:bodyPr>
          <a:lstStyle/>
          <a:p>
            <a:pPr>
              <a:lnSpc>
                <a:spcPct val="90000"/>
              </a:lnSpc>
            </a:pPr>
            <a:r>
              <a:rPr lang="en-GB" altLang="ja-JP" b="0" dirty="0" smtClean="0">
                <a:solidFill>
                  <a:srgbClr val="FF0000"/>
                </a:solidFill>
                <a:latin typeface="Arial" charset="0"/>
                <a:ea typeface="MS PGothic" pitchFamily="34" charset="-128"/>
              </a:rPr>
              <a:t>Different possible conclusions:</a:t>
            </a:r>
          </a:p>
          <a:p>
            <a:pPr marL="457200" indent="-457200">
              <a:lnSpc>
                <a:spcPct val="90000"/>
              </a:lnSpc>
              <a:buFont typeface="Wingdings" pitchFamily="2" charset="2"/>
              <a:buChar char="Ø"/>
            </a:pPr>
            <a:r>
              <a:rPr lang="en-US" altLang="ja-JP" u="sng" dirty="0" smtClean="0">
                <a:solidFill>
                  <a:srgbClr val="0000FF"/>
                </a:solidFill>
                <a:latin typeface="Arial" charset="0"/>
                <a:ea typeface="MS PGothic" pitchFamily="34" charset="-128"/>
              </a:rPr>
              <a:t>Method H6: </a:t>
            </a:r>
            <a:r>
              <a:rPr lang="en-US" altLang="ja-JP" b="0" dirty="0" smtClean="0">
                <a:solidFill>
                  <a:srgbClr val="0000FF"/>
                </a:solidFill>
                <a:latin typeface="Arial" charset="0"/>
                <a:ea typeface="MS PGothic" pitchFamily="34" charset="-128"/>
              </a:rPr>
              <a:t>A </a:t>
            </a:r>
            <a:r>
              <a:rPr lang="en-US" altLang="ja-JP" b="0" dirty="0">
                <a:solidFill>
                  <a:srgbClr val="0000FF"/>
                </a:solidFill>
                <a:latin typeface="Arial" charset="0"/>
                <a:ea typeface="MS PGothic" pitchFamily="34" charset="-128"/>
              </a:rPr>
              <a:t>new resolution based </a:t>
            </a:r>
            <a:r>
              <a:rPr lang="en-US" altLang="ja-JP" b="0" dirty="0" smtClean="0">
                <a:solidFill>
                  <a:srgbClr val="0000FF"/>
                </a:solidFill>
                <a:latin typeface="Arial" charset="0"/>
                <a:ea typeface="MS PGothic" pitchFamily="34" charset="-128"/>
              </a:rPr>
              <a:t>on:</a:t>
            </a:r>
          </a:p>
          <a:p>
            <a:pPr marL="342900" indent="-342900">
              <a:lnSpc>
                <a:spcPct val="90000"/>
              </a:lnSpc>
              <a:buFontTx/>
              <a:buChar char="-"/>
            </a:pPr>
            <a:r>
              <a:rPr lang="en-US" altLang="ja-JP" b="0" dirty="0" smtClean="0">
                <a:solidFill>
                  <a:srgbClr val="0000FF"/>
                </a:solidFill>
                <a:latin typeface="Arial" charset="0"/>
                <a:ea typeface="MS PGothic" pitchFamily="34" charset="-128"/>
              </a:rPr>
              <a:t>Indicate if newly-launched satellite or in-orbit</a:t>
            </a:r>
          </a:p>
          <a:p>
            <a:pPr marL="342900" indent="-342900">
              <a:lnSpc>
                <a:spcPct val="90000"/>
              </a:lnSpc>
              <a:buFontTx/>
              <a:buChar char="-"/>
            </a:pPr>
            <a:r>
              <a:rPr lang="en-US" altLang="ja-JP" b="0" dirty="0">
                <a:solidFill>
                  <a:srgbClr val="0000FF"/>
                </a:solidFill>
                <a:latin typeface="Arial" charset="0"/>
                <a:ea typeface="MS PGothic" pitchFamily="34" charset="-128"/>
              </a:rPr>
              <a:t>Explanation of abusive “satellite hopping</a:t>
            </a:r>
            <a:r>
              <a:rPr lang="en-US" altLang="ja-JP" b="0" dirty="0" smtClean="0">
                <a:solidFill>
                  <a:srgbClr val="0000FF"/>
                </a:solidFill>
                <a:latin typeface="Arial" charset="0"/>
                <a:ea typeface="MS PGothic" pitchFamily="34" charset="-128"/>
              </a:rPr>
              <a:t>”</a:t>
            </a:r>
          </a:p>
          <a:p>
            <a:pPr marL="342900" indent="-342900">
              <a:lnSpc>
                <a:spcPct val="90000"/>
              </a:lnSpc>
              <a:buFontTx/>
              <a:buChar char="-"/>
            </a:pPr>
            <a:r>
              <a:rPr lang="en-US" altLang="ja-JP" b="0" dirty="0" smtClean="0">
                <a:solidFill>
                  <a:srgbClr val="0000FF"/>
                </a:solidFill>
                <a:latin typeface="Arial" charset="0"/>
                <a:ea typeface="MS PGothic" pitchFamily="34" charset="-128"/>
              </a:rPr>
              <a:t>If in-orbit satellite: BR request clarifications</a:t>
            </a:r>
          </a:p>
          <a:p>
            <a:pPr marL="342900" indent="-342900">
              <a:lnSpc>
                <a:spcPct val="90000"/>
              </a:lnSpc>
              <a:buFontTx/>
              <a:buChar char="-"/>
            </a:pPr>
            <a:r>
              <a:rPr lang="en-US" altLang="ja-JP" b="0" dirty="0" smtClean="0">
                <a:solidFill>
                  <a:srgbClr val="0000FF"/>
                </a:solidFill>
                <a:latin typeface="Arial" charset="0"/>
                <a:ea typeface="MS PGothic" pitchFamily="34" charset="-128"/>
              </a:rPr>
              <a:t>BR </a:t>
            </a:r>
            <a:r>
              <a:rPr lang="en-US" altLang="ja-JP" b="0" dirty="0">
                <a:solidFill>
                  <a:srgbClr val="0000FF"/>
                </a:solidFill>
                <a:latin typeface="Arial" charset="0"/>
                <a:ea typeface="MS PGothic" pitchFamily="34" charset="-128"/>
              </a:rPr>
              <a:t>accepts the BIU or refers to </a:t>
            </a:r>
            <a:r>
              <a:rPr lang="en-US" altLang="ja-JP" b="0" dirty="0" smtClean="0">
                <a:solidFill>
                  <a:srgbClr val="0000FF"/>
                </a:solidFill>
                <a:latin typeface="Arial" charset="0"/>
                <a:ea typeface="MS PGothic" pitchFamily="34" charset="-128"/>
              </a:rPr>
              <a:t>RRB</a:t>
            </a:r>
          </a:p>
          <a:p>
            <a:pPr marL="342900" indent="-342900">
              <a:lnSpc>
                <a:spcPct val="90000"/>
              </a:lnSpc>
              <a:buFontTx/>
              <a:buChar char="-"/>
            </a:pPr>
            <a:r>
              <a:rPr lang="en-US" altLang="ja-JP" b="0" dirty="0" smtClean="0">
                <a:solidFill>
                  <a:srgbClr val="0000FF"/>
                </a:solidFill>
                <a:latin typeface="Arial" charset="0"/>
                <a:ea typeface="MS PGothic" pitchFamily="34" charset="-128"/>
              </a:rPr>
              <a:t>RRB </a:t>
            </a:r>
            <a:r>
              <a:rPr lang="en-US" altLang="ja-JP" b="0" dirty="0">
                <a:solidFill>
                  <a:srgbClr val="0000FF"/>
                </a:solidFill>
                <a:latin typeface="Arial" charset="0"/>
                <a:ea typeface="MS PGothic" pitchFamily="34" charset="-128"/>
              </a:rPr>
              <a:t>makes the decision </a:t>
            </a:r>
            <a:endParaRPr lang="en-US" altLang="ja-JP" b="0" dirty="0" smtClean="0">
              <a:solidFill>
                <a:srgbClr val="0000FF"/>
              </a:solidFill>
              <a:latin typeface="Arial" charset="0"/>
              <a:ea typeface="MS PGothic" pitchFamily="34" charset="-128"/>
            </a:endParaRPr>
          </a:p>
          <a:p>
            <a:pPr>
              <a:lnSpc>
                <a:spcPct val="90000"/>
              </a:lnSpc>
            </a:pPr>
            <a:endParaRPr lang="en-GB" altLang="ja-JP" b="0" dirty="0">
              <a:solidFill>
                <a:srgbClr val="92D050"/>
              </a:solidFill>
              <a:latin typeface="Arial" charset="0"/>
              <a:ea typeface="MS PGothic" pitchFamily="34" charset="-128"/>
            </a:endParaRPr>
          </a:p>
          <a:p>
            <a:pPr marL="342900" indent="-342900">
              <a:lnSpc>
                <a:spcPct val="90000"/>
              </a:lnSpc>
              <a:buFont typeface="Wingdings" pitchFamily="2" charset="2"/>
              <a:buChar char="Ø"/>
            </a:pPr>
            <a:endParaRPr lang="en-US" altLang="ja-JP" b="0" dirty="0" smtClean="0">
              <a:solidFill>
                <a:srgbClr val="0000FF"/>
              </a:solidFill>
              <a:latin typeface="Arial" charset="0"/>
              <a:ea typeface="MS PGothic" pitchFamily="34" charset="-128"/>
            </a:endParaRPr>
          </a:p>
        </p:txBody>
      </p:sp>
    </p:spTree>
    <p:extLst>
      <p:ext uri="{BB962C8B-B14F-4D97-AF65-F5344CB8AC3E}">
        <p14:creationId xmlns:p14="http://schemas.microsoft.com/office/powerpoint/2010/main" val="688536529"/>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16</a:t>
            </a:fld>
            <a:endParaRPr lang="en-US" altLang="en-US"/>
          </a:p>
        </p:txBody>
      </p:sp>
      <p:sp>
        <p:nvSpPr>
          <p:cNvPr id="1920036" name="Rectangle 36"/>
          <p:cNvSpPr>
            <a:spLocks noChangeArrowheads="1"/>
          </p:cNvSpPr>
          <p:nvPr/>
        </p:nvSpPr>
        <p:spPr bwMode="auto">
          <a:xfrm>
            <a:off x="1930023" y="-2490"/>
            <a:ext cx="5245860"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H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584775"/>
          </a:xfrm>
          <a:prstGeom prst="rect">
            <a:avLst/>
          </a:prstGeom>
        </p:spPr>
        <p:txBody>
          <a:bodyPr wrap="square">
            <a:spAutoFit/>
          </a:bodyPr>
          <a:lstStyle/>
          <a:p>
            <a:pPr algn="ctr"/>
            <a:r>
              <a:rPr lang="en-US" sz="3200" dirty="0" smtClean="0">
                <a:solidFill>
                  <a:srgbClr val="000000"/>
                </a:solidFill>
                <a:latin typeface="Arial" charset="0"/>
              </a:rPr>
              <a:t>Regional Positions</a:t>
            </a:r>
            <a:endParaRPr lang="en-US" sz="3200" dirty="0">
              <a:solidFill>
                <a:srgbClr val="000000"/>
              </a:solidFill>
              <a:latin typeface="Arial" charset="0"/>
            </a:endParaRPr>
          </a:p>
        </p:txBody>
      </p:sp>
      <p:pic>
        <p:nvPicPr>
          <p:cNvPr id="8"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766888"/>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4663" y="1844675"/>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19700" y="1466850"/>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6325" y="1538288"/>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9925" y="1412875"/>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4" name="Group 89"/>
          <p:cNvGraphicFramePr>
            <a:graphicFrameLocks noGrp="1"/>
          </p:cNvGraphicFramePr>
          <p:nvPr>
            <p:ph idx="4294967295"/>
            <p:extLst>
              <p:ext uri="{D42A27DB-BD31-4B8C-83A1-F6EECF244321}">
                <p14:modId xmlns:p14="http://schemas.microsoft.com/office/powerpoint/2010/main" val="1440921941"/>
              </p:ext>
            </p:extLst>
          </p:nvPr>
        </p:nvGraphicFramePr>
        <p:xfrm>
          <a:off x="251172" y="2276475"/>
          <a:ext cx="8713663" cy="3391200"/>
        </p:xfrm>
        <a:graphic>
          <a:graphicData uri="http://schemas.openxmlformats.org/drawingml/2006/table">
            <a:tbl>
              <a:tblPr/>
              <a:tblGrid>
                <a:gridCol w="3025775"/>
                <a:gridCol w="935038"/>
                <a:gridCol w="936625"/>
                <a:gridCol w="936625"/>
                <a:gridCol w="935037"/>
                <a:gridCol w="864443"/>
                <a:gridCol w="1080120"/>
              </a:tblGrid>
              <a:tr h="25557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33084">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H1 Option A</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5557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kern="1200" cap="none" normalizeH="0" baseline="0" dirty="0" smtClean="0">
                          <a:ln>
                            <a:noFill/>
                          </a:ln>
                          <a:solidFill>
                            <a:srgbClr val="3333CC"/>
                          </a:solidFill>
                          <a:effectLst/>
                          <a:latin typeface="Arial" pitchFamily="34" charset="0"/>
                          <a:ea typeface="+mn-ea"/>
                          <a:cs typeface="Arial" pitchFamily="34" charset="0"/>
                        </a:rPr>
                        <a:t>Method H1 Option B</a:t>
                      </a: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endParaRPr lang="en-US"/>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endParaRPr lang="en-US" dirty="0"/>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endParaRPr lang="en-US" dirty="0"/>
                    </a:p>
                  </a:txBody>
                  <a:tcPr marL="36000" marR="36000" marT="36000" marB="36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233084">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H2 - NOC</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33084">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H3</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33084">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H4</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33084">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H5</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33084">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H6</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59298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Remarks</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No Additional restrictions</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bl>
          </a:graphicData>
        </a:graphic>
      </p:graphicFrame>
      <p:pic>
        <p:nvPicPr>
          <p:cNvPr id="16" name="Picture 2" descr="C:\Users\khalid.alawadi\AppData\Local\Microsoft\Windows\Temporary Internet Files\Content.Outlook\SUV47Y01\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67685" y="1493946"/>
            <a:ext cx="542925" cy="782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4322494"/>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17</a:t>
            </a:fld>
            <a:endParaRPr lang="en-US" altLang="en-US"/>
          </a:p>
        </p:txBody>
      </p:sp>
      <p:sp>
        <p:nvSpPr>
          <p:cNvPr id="1920036" name="Rectangle 36"/>
          <p:cNvSpPr>
            <a:spLocks noChangeArrowheads="1"/>
          </p:cNvSpPr>
          <p:nvPr/>
        </p:nvSpPr>
        <p:spPr bwMode="auto">
          <a:xfrm>
            <a:off x="2032616" y="-2490"/>
            <a:ext cx="5040675"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I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1077218"/>
          </a:xfrm>
          <a:prstGeom prst="rect">
            <a:avLst/>
          </a:prstGeom>
        </p:spPr>
        <p:txBody>
          <a:bodyPr wrap="square">
            <a:spAutoFit/>
          </a:bodyPr>
          <a:lstStyle/>
          <a:p>
            <a:pPr algn="ctr"/>
            <a:r>
              <a:rPr lang="en-US" sz="3200" dirty="0">
                <a:solidFill>
                  <a:srgbClr val="000000"/>
                </a:solidFill>
                <a:latin typeface="Arial" charset="0"/>
              </a:rPr>
              <a:t>Possible method to mitigate excessive satellite </a:t>
            </a:r>
            <a:r>
              <a:rPr lang="en-US" sz="3200" dirty="0" smtClean="0">
                <a:solidFill>
                  <a:srgbClr val="000000"/>
                </a:solidFill>
                <a:latin typeface="Arial" charset="0"/>
              </a:rPr>
              <a:t>network filings </a:t>
            </a:r>
            <a:r>
              <a:rPr lang="en-US" sz="3200" dirty="0">
                <a:solidFill>
                  <a:srgbClr val="000000"/>
                </a:solidFill>
                <a:latin typeface="Arial" charset="0"/>
              </a:rPr>
              <a:t>issue</a:t>
            </a:r>
          </a:p>
        </p:txBody>
      </p:sp>
      <p:sp>
        <p:nvSpPr>
          <p:cNvPr id="7" name="Text Box 11"/>
          <p:cNvSpPr txBox="1">
            <a:spLocks noChangeArrowheads="1"/>
          </p:cNvSpPr>
          <p:nvPr/>
        </p:nvSpPr>
        <p:spPr bwMode="auto">
          <a:xfrm>
            <a:off x="194614" y="1985938"/>
            <a:ext cx="8892480" cy="5078313"/>
          </a:xfrm>
          <a:prstGeom prst="rect">
            <a:avLst/>
          </a:prstGeom>
          <a:noFill/>
          <a:ln w="9525">
            <a:noFill/>
            <a:miter lim="800000"/>
            <a:headEnd/>
            <a:tailEnd/>
          </a:ln>
        </p:spPr>
        <p:txBody>
          <a:bodyPr wrap="square">
            <a:spAutoFit/>
          </a:bodyPr>
          <a:lstStyle/>
          <a:p>
            <a:pPr>
              <a:lnSpc>
                <a:spcPct val="90000"/>
              </a:lnSpc>
            </a:pPr>
            <a:r>
              <a:rPr lang="en-GB" altLang="ja-JP" b="0" dirty="0" smtClean="0">
                <a:solidFill>
                  <a:srgbClr val="FF0000"/>
                </a:solidFill>
                <a:latin typeface="Arial" charset="0"/>
                <a:ea typeface="MS PGothic" pitchFamily="34" charset="-128"/>
              </a:rPr>
              <a:t>Possible conclusions for excessive CR/C filing issue:</a:t>
            </a:r>
          </a:p>
          <a:p>
            <a:pPr marL="457200" indent="-457200">
              <a:lnSpc>
                <a:spcPct val="90000"/>
              </a:lnSpc>
              <a:buFont typeface="Wingdings" pitchFamily="2" charset="2"/>
              <a:buChar char="Ø"/>
            </a:pPr>
            <a:r>
              <a:rPr lang="en-US" altLang="ja-JP" u="sng" dirty="0" smtClean="0">
                <a:solidFill>
                  <a:srgbClr val="0000FF"/>
                </a:solidFill>
                <a:latin typeface="Arial" charset="0"/>
                <a:ea typeface="MS PGothic" pitchFamily="34" charset="-128"/>
              </a:rPr>
              <a:t>Method I1.1: </a:t>
            </a:r>
            <a:r>
              <a:rPr lang="en-US" altLang="ja-JP" b="0" dirty="0" smtClean="0">
                <a:solidFill>
                  <a:srgbClr val="0000FF"/>
                </a:solidFill>
                <a:latin typeface="Arial" charset="0"/>
                <a:ea typeface="MS PGothic" pitchFamily="34" charset="-128"/>
              </a:rPr>
              <a:t>Initial </a:t>
            </a:r>
            <a:r>
              <a:rPr lang="en-US" altLang="ja-JP" b="0" dirty="0">
                <a:solidFill>
                  <a:srgbClr val="0000FF"/>
                </a:solidFill>
                <a:latin typeface="Arial" charset="0"/>
                <a:ea typeface="MS PGothic" pitchFamily="34" charset="-128"/>
              </a:rPr>
              <a:t>notification and due diligence information without Bureau </a:t>
            </a:r>
            <a:r>
              <a:rPr lang="en-US" altLang="ja-JP" b="0" dirty="0" smtClean="0">
                <a:solidFill>
                  <a:srgbClr val="0000FF"/>
                </a:solidFill>
                <a:latin typeface="Arial" charset="0"/>
                <a:ea typeface="MS PGothic" pitchFamily="34" charset="-128"/>
              </a:rPr>
              <a:t>examination</a:t>
            </a:r>
          </a:p>
          <a:p>
            <a:pPr marL="457200" indent="-457200">
              <a:lnSpc>
                <a:spcPct val="90000"/>
              </a:lnSpc>
              <a:buFont typeface="Wingdings" pitchFamily="2" charset="2"/>
              <a:buChar char="Ø"/>
            </a:pPr>
            <a:r>
              <a:rPr lang="en-US" altLang="ja-JP" u="sng" dirty="0" smtClean="0">
                <a:solidFill>
                  <a:srgbClr val="0000FF"/>
                </a:solidFill>
                <a:latin typeface="Arial" charset="0"/>
                <a:ea typeface="MS PGothic" pitchFamily="34" charset="-128"/>
              </a:rPr>
              <a:t>Method I1.2: </a:t>
            </a:r>
            <a:r>
              <a:rPr lang="en-US" altLang="ja-JP" b="0" dirty="0" smtClean="0">
                <a:solidFill>
                  <a:srgbClr val="0000FF"/>
                </a:solidFill>
                <a:latin typeface="Arial" charset="0"/>
                <a:ea typeface="MS PGothic" pitchFamily="34" charset="-128"/>
              </a:rPr>
              <a:t>Initial </a:t>
            </a:r>
            <a:r>
              <a:rPr lang="en-US" altLang="ja-JP" b="0" dirty="0">
                <a:solidFill>
                  <a:srgbClr val="0000FF"/>
                </a:solidFill>
                <a:latin typeface="Arial" charset="0"/>
                <a:ea typeface="MS PGothic" pitchFamily="34" charset="-128"/>
              </a:rPr>
              <a:t>notification and due diligence information with Bureau </a:t>
            </a:r>
            <a:r>
              <a:rPr lang="en-US" altLang="ja-JP" b="0" dirty="0" smtClean="0">
                <a:solidFill>
                  <a:srgbClr val="0000FF"/>
                </a:solidFill>
                <a:latin typeface="Arial" charset="0"/>
                <a:ea typeface="MS PGothic" pitchFamily="34" charset="-128"/>
              </a:rPr>
              <a:t>examination</a:t>
            </a:r>
          </a:p>
          <a:p>
            <a:pPr marL="457200" indent="-457200">
              <a:lnSpc>
                <a:spcPct val="90000"/>
              </a:lnSpc>
              <a:buFont typeface="Wingdings" pitchFamily="2" charset="2"/>
              <a:buChar char="Ø"/>
            </a:pPr>
            <a:r>
              <a:rPr lang="en-US" altLang="ja-JP" u="sng" dirty="0" smtClean="0">
                <a:solidFill>
                  <a:srgbClr val="0000FF"/>
                </a:solidFill>
                <a:latin typeface="Arial" charset="0"/>
                <a:ea typeface="MS PGothic" pitchFamily="34" charset="-128"/>
              </a:rPr>
              <a:t>Method I1.3: </a:t>
            </a:r>
            <a:r>
              <a:rPr lang="en-US" altLang="ja-JP" b="0" dirty="0" smtClean="0">
                <a:solidFill>
                  <a:srgbClr val="0000FF"/>
                </a:solidFill>
                <a:latin typeface="Arial" charset="0"/>
                <a:ea typeface="MS PGothic" pitchFamily="34" charset="-128"/>
              </a:rPr>
              <a:t>Optional </a:t>
            </a:r>
            <a:r>
              <a:rPr lang="en-US" altLang="ja-JP" b="0" dirty="0">
                <a:solidFill>
                  <a:srgbClr val="0000FF"/>
                </a:solidFill>
                <a:latin typeface="Arial" charset="0"/>
                <a:ea typeface="MS PGothic" pitchFamily="34" charset="-128"/>
              </a:rPr>
              <a:t>submission to initial notification information</a:t>
            </a:r>
          </a:p>
          <a:p>
            <a:pPr marL="342900" indent="-342900">
              <a:lnSpc>
                <a:spcPct val="90000"/>
              </a:lnSpc>
              <a:buFont typeface="Wingdings" pitchFamily="2" charset="2"/>
              <a:buChar char="Ø"/>
            </a:pPr>
            <a:r>
              <a:rPr lang="en-US" altLang="ja-JP" u="sng" dirty="0" smtClean="0">
                <a:solidFill>
                  <a:srgbClr val="92D050"/>
                </a:solidFill>
                <a:latin typeface="Arial" charset="0"/>
                <a:ea typeface="MS PGothic" pitchFamily="34" charset="-128"/>
              </a:rPr>
              <a:t>Method I1.4: </a:t>
            </a:r>
            <a:r>
              <a:rPr lang="en-US" altLang="ja-JP" b="0" dirty="0" smtClean="0">
                <a:solidFill>
                  <a:srgbClr val="92D050"/>
                </a:solidFill>
                <a:latin typeface="Arial" charset="0"/>
                <a:ea typeface="MS PGothic" pitchFamily="34" charset="-128"/>
              </a:rPr>
              <a:t>NOC</a:t>
            </a:r>
            <a:endParaRPr lang="en-GB" altLang="ja-JP" b="0" dirty="0">
              <a:solidFill>
                <a:srgbClr val="92D050"/>
              </a:solidFill>
              <a:latin typeface="Arial" charset="0"/>
              <a:ea typeface="MS PGothic" pitchFamily="34" charset="-128"/>
            </a:endParaRPr>
          </a:p>
          <a:p>
            <a:pPr marL="342900" indent="-342900">
              <a:lnSpc>
                <a:spcPct val="90000"/>
              </a:lnSpc>
              <a:buFont typeface="Wingdings" pitchFamily="2" charset="2"/>
              <a:buChar char="Ø"/>
            </a:pPr>
            <a:endParaRPr lang="en-US" altLang="ja-JP" b="0" dirty="0" smtClean="0">
              <a:solidFill>
                <a:srgbClr val="0000FF"/>
              </a:solidFill>
              <a:latin typeface="Arial" charset="0"/>
              <a:ea typeface="MS PGothic" pitchFamily="34" charset="-128"/>
            </a:endParaRPr>
          </a:p>
          <a:p>
            <a:pPr>
              <a:lnSpc>
                <a:spcPct val="90000"/>
              </a:lnSpc>
            </a:pPr>
            <a:r>
              <a:rPr lang="en-GB" altLang="ja-JP" b="0" dirty="0">
                <a:solidFill>
                  <a:srgbClr val="FF0000"/>
                </a:solidFill>
                <a:latin typeface="Arial" charset="0"/>
                <a:ea typeface="MS PGothic" pitchFamily="34" charset="-128"/>
              </a:rPr>
              <a:t>Possible conclusions for excessive </a:t>
            </a:r>
            <a:r>
              <a:rPr lang="en-GB" altLang="ja-JP" b="0" dirty="0" smtClean="0">
                <a:solidFill>
                  <a:srgbClr val="FF0000"/>
                </a:solidFill>
                <a:latin typeface="Arial" charset="0"/>
                <a:ea typeface="MS PGothic" pitchFamily="34" charset="-128"/>
              </a:rPr>
              <a:t>API filing </a:t>
            </a:r>
            <a:r>
              <a:rPr lang="en-GB" altLang="ja-JP" b="0" dirty="0">
                <a:solidFill>
                  <a:srgbClr val="FF0000"/>
                </a:solidFill>
                <a:latin typeface="Arial" charset="0"/>
                <a:ea typeface="MS PGothic" pitchFamily="34" charset="-128"/>
              </a:rPr>
              <a:t>issue:</a:t>
            </a:r>
          </a:p>
          <a:p>
            <a:pPr marL="342900" indent="-342900">
              <a:lnSpc>
                <a:spcPct val="90000"/>
              </a:lnSpc>
              <a:buFont typeface="Wingdings" pitchFamily="2" charset="2"/>
              <a:buChar char="Ø"/>
            </a:pPr>
            <a:r>
              <a:rPr lang="en-US" altLang="ja-JP" u="sng" dirty="0" smtClean="0">
                <a:solidFill>
                  <a:srgbClr val="92D050"/>
                </a:solidFill>
                <a:latin typeface="Arial" charset="0"/>
                <a:ea typeface="MS PGothic" pitchFamily="34" charset="-128"/>
              </a:rPr>
              <a:t>Method I2.1: </a:t>
            </a:r>
            <a:r>
              <a:rPr lang="en-US" altLang="ja-JP" b="0" dirty="0" smtClean="0">
                <a:solidFill>
                  <a:srgbClr val="92D050"/>
                </a:solidFill>
                <a:latin typeface="Arial" charset="0"/>
                <a:ea typeface="MS PGothic" pitchFamily="34" charset="-128"/>
              </a:rPr>
              <a:t>NOC</a:t>
            </a:r>
            <a:endParaRPr lang="en-US" altLang="ja-JP" b="0" dirty="0" smtClean="0">
              <a:solidFill>
                <a:srgbClr val="0000FF"/>
              </a:solidFill>
              <a:latin typeface="Arial" charset="0"/>
              <a:ea typeface="MS PGothic" pitchFamily="34" charset="-128"/>
            </a:endParaRPr>
          </a:p>
          <a:p>
            <a:pPr marL="342900" indent="-342900">
              <a:lnSpc>
                <a:spcPct val="90000"/>
              </a:lnSpc>
              <a:buFont typeface="Wingdings" pitchFamily="2" charset="2"/>
              <a:buChar char="Ø"/>
            </a:pPr>
            <a:r>
              <a:rPr lang="en-US" altLang="ja-JP" u="sng" dirty="0" smtClean="0">
                <a:solidFill>
                  <a:srgbClr val="0000FF"/>
                </a:solidFill>
                <a:latin typeface="Arial" charset="0"/>
                <a:ea typeface="MS PGothic" pitchFamily="34" charset="-128"/>
              </a:rPr>
              <a:t>Method I2.2: </a:t>
            </a:r>
            <a:r>
              <a:rPr lang="en-US" altLang="ja-JP" b="0" dirty="0" smtClean="0">
                <a:solidFill>
                  <a:srgbClr val="0000FF"/>
                </a:solidFill>
                <a:latin typeface="Arial" charset="0"/>
                <a:ea typeface="MS PGothic" pitchFamily="34" charset="-128"/>
              </a:rPr>
              <a:t>Suppression </a:t>
            </a:r>
            <a:r>
              <a:rPr lang="en-US" altLang="ja-JP" b="0" dirty="0">
                <a:solidFill>
                  <a:srgbClr val="0000FF"/>
                </a:solidFill>
                <a:latin typeface="Arial" charset="0"/>
                <a:ea typeface="MS PGothic" pitchFamily="34" charset="-128"/>
              </a:rPr>
              <a:t>of the current API </a:t>
            </a:r>
            <a:r>
              <a:rPr lang="en-US" altLang="ja-JP" b="0" dirty="0" smtClean="0">
                <a:solidFill>
                  <a:srgbClr val="0000FF"/>
                </a:solidFill>
                <a:latin typeface="Arial" charset="0"/>
                <a:ea typeface="MS PGothic" pitchFamily="34" charset="-128"/>
              </a:rPr>
              <a:t>mechanism</a:t>
            </a:r>
          </a:p>
          <a:p>
            <a:pPr marL="342900" indent="-342900">
              <a:lnSpc>
                <a:spcPct val="90000"/>
              </a:lnSpc>
              <a:buFont typeface="Wingdings" pitchFamily="2" charset="2"/>
              <a:buChar char="Ø"/>
            </a:pPr>
            <a:r>
              <a:rPr lang="en-US" altLang="ja-JP" u="sng" dirty="0" smtClean="0">
                <a:solidFill>
                  <a:srgbClr val="0000FF"/>
                </a:solidFill>
                <a:latin typeface="Arial" charset="0"/>
                <a:ea typeface="MS PGothic" pitchFamily="34" charset="-128"/>
              </a:rPr>
              <a:t>Method I2.3:</a:t>
            </a:r>
            <a:r>
              <a:rPr lang="en-US" altLang="ja-JP" b="0" dirty="0" smtClean="0">
                <a:solidFill>
                  <a:srgbClr val="0000FF"/>
                </a:solidFill>
                <a:latin typeface="Arial" charset="0"/>
                <a:ea typeface="MS PGothic" pitchFamily="34" charset="-128"/>
              </a:rPr>
              <a:t> removal </a:t>
            </a:r>
            <a:r>
              <a:rPr lang="en-US" altLang="ja-JP" b="0" dirty="0">
                <a:solidFill>
                  <a:srgbClr val="0000FF"/>
                </a:solidFill>
                <a:latin typeface="Arial" charset="0"/>
                <a:ea typeface="MS PGothic" pitchFamily="34" charset="-128"/>
              </a:rPr>
              <a:t>of six months requirement between API and </a:t>
            </a:r>
            <a:r>
              <a:rPr lang="en-US" altLang="ja-JP" b="0" dirty="0" smtClean="0">
                <a:solidFill>
                  <a:srgbClr val="0000FF"/>
                </a:solidFill>
                <a:latin typeface="Arial" charset="0"/>
                <a:ea typeface="MS PGothic" pitchFamily="34" charset="-128"/>
              </a:rPr>
              <a:t>CR/C</a:t>
            </a:r>
          </a:p>
          <a:p>
            <a:pPr>
              <a:lnSpc>
                <a:spcPct val="90000"/>
              </a:lnSpc>
            </a:pPr>
            <a:endParaRPr lang="en-US" altLang="ja-JP" b="0" dirty="0" smtClean="0">
              <a:solidFill>
                <a:srgbClr val="92D050"/>
              </a:solidFill>
              <a:latin typeface="Arial" charset="0"/>
              <a:ea typeface="MS PGothic" pitchFamily="34" charset="-128"/>
            </a:endParaRPr>
          </a:p>
        </p:txBody>
      </p:sp>
    </p:spTree>
    <p:extLst>
      <p:ext uri="{BB962C8B-B14F-4D97-AF65-F5344CB8AC3E}">
        <p14:creationId xmlns:p14="http://schemas.microsoft.com/office/powerpoint/2010/main" val="464210155"/>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18</a:t>
            </a:fld>
            <a:endParaRPr lang="en-US" altLang="en-US"/>
          </a:p>
        </p:txBody>
      </p:sp>
      <p:sp>
        <p:nvSpPr>
          <p:cNvPr id="1920036" name="Rectangle 36"/>
          <p:cNvSpPr>
            <a:spLocks noChangeArrowheads="1"/>
          </p:cNvSpPr>
          <p:nvPr/>
        </p:nvSpPr>
        <p:spPr bwMode="auto">
          <a:xfrm>
            <a:off x="2032616" y="-2490"/>
            <a:ext cx="5040675"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I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584775"/>
          </a:xfrm>
          <a:prstGeom prst="rect">
            <a:avLst/>
          </a:prstGeom>
        </p:spPr>
        <p:txBody>
          <a:bodyPr wrap="square">
            <a:spAutoFit/>
          </a:bodyPr>
          <a:lstStyle/>
          <a:p>
            <a:pPr algn="ctr"/>
            <a:r>
              <a:rPr lang="en-US" sz="3200" dirty="0" smtClean="0">
                <a:solidFill>
                  <a:srgbClr val="000000"/>
                </a:solidFill>
                <a:latin typeface="Arial" charset="0"/>
              </a:rPr>
              <a:t>Regional Positions</a:t>
            </a:r>
            <a:endParaRPr lang="en-US" sz="3200" dirty="0">
              <a:solidFill>
                <a:srgbClr val="000000"/>
              </a:solidFill>
              <a:latin typeface="Arial" charset="0"/>
            </a:endParaRPr>
          </a:p>
        </p:txBody>
      </p:sp>
      <p:pic>
        <p:nvPicPr>
          <p:cNvPr id="8"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766888"/>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4663" y="1844675"/>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19700" y="1466850"/>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6325" y="1538288"/>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9925" y="1412875"/>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4" name="Group 89"/>
          <p:cNvGraphicFramePr>
            <a:graphicFrameLocks noGrp="1"/>
          </p:cNvGraphicFramePr>
          <p:nvPr>
            <p:ph idx="4294967295"/>
            <p:extLst>
              <p:ext uri="{D42A27DB-BD31-4B8C-83A1-F6EECF244321}">
                <p14:modId xmlns:p14="http://schemas.microsoft.com/office/powerpoint/2010/main" val="2282860725"/>
              </p:ext>
            </p:extLst>
          </p:nvPr>
        </p:nvGraphicFramePr>
        <p:xfrm>
          <a:off x="250825" y="2276475"/>
          <a:ext cx="8642350" cy="3188880"/>
        </p:xfrm>
        <a:graphic>
          <a:graphicData uri="http://schemas.openxmlformats.org/drawingml/2006/table">
            <a:tbl>
              <a:tblPr/>
              <a:tblGrid>
                <a:gridCol w="3025775"/>
                <a:gridCol w="935038"/>
                <a:gridCol w="936625"/>
                <a:gridCol w="936625"/>
                <a:gridCol w="935037"/>
                <a:gridCol w="936625"/>
                <a:gridCol w="936625"/>
              </a:tblGrid>
              <a:tr h="26593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242526">
                <a:tc gridSpan="7">
                  <a:txBody>
                    <a:bodyPr/>
                    <a:lstStyle/>
                    <a:p>
                      <a:pPr marL="0" marR="0" lvl="0" indent="0" algn="l" defTabSz="914400" rtl="0" eaLnBrk="1" fontAlgn="t" latinLnBrk="0" hangingPunct="1">
                        <a:lnSpc>
                          <a:spcPct val="100000"/>
                        </a:lnSpc>
                        <a:spcBef>
                          <a:spcPct val="0"/>
                        </a:spcBef>
                        <a:spcAft>
                          <a:spcPct val="0"/>
                        </a:spcAft>
                        <a:buClrTx/>
                        <a:buSzTx/>
                        <a:buFontTx/>
                        <a:buNone/>
                        <a:tabLst/>
                      </a:pPr>
                      <a:r>
                        <a:rPr lang="en-GB" altLang="ja-JP" sz="1600" b="0" dirty="0" smtClean="0">
                          <a:solidFill>
                            <a:srgbClr val="FF0000"/>
                          </a:solidFill>
                          <a:latin typeface="Arial" charset="0"/>
                          <a:ea typeface="MS PGothic" pitchFamily="34" charset="-128"/>
                        </a:rPr>
                        <a:t>Possible conclusions for excessive CR/C filing issue</a:t>
                      </a:r>
                      <a:endParaRPr kumimoji="0" lang="en-GB" sz="1600" b="1"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4252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I1.1</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42526">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I1.2</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4252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I1.3</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4252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I1.4 – NOC</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r>
              <a:tr h="242526">
                <a:tc gridSpan="7">
                  <a:txBody>
                    <a:bodyPr/>
                    <a:lstStyle/>
                    <a:p>
                      <a:pPr marL="0" marR="0" lvl="0" indent="0" algn="l" defTabSz="914400" rtl="0" eaLnBrk="1" fontAlgn="t" latinLnBrk="0" hangingPunct="1">
                        <a:lnSpc>
                          <a:spcPct val="100000"/>
                        </a:lnSpc>
                        <a:spcBef>
                          <a:spcPct val="0"/>
                        </a:spcBef>
                        <a:spcAft>
                          <a:spcPct val="0"/>
                        </a:spcAft>
                        <a:buClrTx/>
                        <a:buSzTx/>
                        <a:buFontTx/>
                        <a:buNone/>
                        <a:tabLst/>
                      </a:pPr>
                      <a:r>
                        <a:rPr lang="en-GB" altLang="ja-JP" sz="1600" b="0" dirty="0" smtClean="0">
                          <a:solidFill>
                            <a:srgbClr val="FF0000"/>
                          </a:solidFill>
                          <a:latin typeface="Arial" charset="0"/>
                          <a:ea typeface="MS PGothic" pitchFamily="34" charset="-128"/>
                        </a:rPr>
                        <a:t>Possible conclusions for excessive API filing issue:</a:t>
                      </a:r>
                      <a:endParaRPr kumimoji="0" lang="en-GB" sz="1600" b="1"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4252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I2.1 – NOC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Oppose</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0000"/>
                    </a:solidFill>
                  </a:tcPr>
                </a:tc>
              </a:tr>
              <a:tr h="242526">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I2.2</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42526">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I2.3</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r>
            </a:tbl>
          </a:graphicData>
        </a:graphic>
      </p:graphicFrame>
      <p:pic>
        <p:nvPicPr>
          <p:cNvPr id="15" name="Picture 2" descr="C:\Users\khalid.alawadi\AppData\Local\Microsoft\Windows\Temporary Internet Files\Content.Outlook\SUV47Y01\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67685" y="1493946"/>
            <a:ext cx="542925" cy="782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25217303"/>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19</a:t>
            </a:fld>
            <a:endParaRPr lang="en-US" altLang="en-US"/>
          </a:p>
        </p:txBody>
      </p:sp>
      <p:sp>
        <p:nvSpPr>
          <p:cNvPr id="1920036" name="Rectangle 36"/>
          <p:cNvSpPr>
            <a:spLocks noChangeArrowheads="1"/>
          </p:cNvSpPr>
          <p:nvPr/>
        </p:nvSpPr>
        <p:spPr bwMode="auto">
          <a:xfrm>
            <a:off x="1968495" y="-2490"/>
            <a:ext cx="5168916"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J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2062103"/>
          </a:xfrm>
          <a:prstGeom prst="rect">
            <a:avLst/>
          </a:prstGeom>
        </p:spPr>
        <p:txBody>
          <a:bodyPr wrap="square">
            <a:spAutoFit/>
          </a:bodyPr>
          <a:lstStyle/>
          <a:p>
            <a:pPr algn="ctr"/>
            <a:r>
              <a:rPr lang="en-US" sz="3200" dirty="0">
                <a:solidFill>
                  <a:srgbClr val="000000"/>
                </a:solidFill>
                <a:latin typeface="Arial" charset="0"/>
              </a:rPr>
              <a:t>Removal of the link between the date of receipt of </a:t>
            </a:r>
            <a:r>
              <a:rPr lang="en-US" sz="3200" dirty="0" smtClean="0">
                <a:solidFill>
                  <a:srgbClr val="000000"/>
                </a:solidFill>
                <a:latin typeface="Arial" charset="0"/>
              </a:rPr>
              <a:t>the notification </a:t>
            </a:r>
            <a:r>
              <a:rPr lang="en-US" sz="3200" dirty="0">
                <a:solidFill>
                  <a:srgbClr val="000000"/>
                </a:solidFill>
                <a:latin typeface="Arial" charset="0"/>
              </a:rPr>
              <a:t>information </a:t>
            </a:r>
            <a:r>
              <a:rPr lang="en-US" sz="3200" dirty="0" smtClean="0">
                <a:solidFill>
                  <a:srgbClr val="000000"/>
                </a:solidFill>
                <a:latin typeface="Arial" charset="0"/>
              </a:rPr>
              <a:t>and the </a:t>
            </a:r>
            <a:r>
              <a:rPr lang="en-US" sz="3200" dirty="0">
                <a:solidFill>
                  <a:srgbClr val="000000"/>
                </a:solidFill>
                <a:latin typeface="Arial" charset="0"/>
              </a:rPr>
              <a:t>date of bringing into use </a:t>
            </a:r>
            <a:r>
              <a:rPr lang="en-US" sz="3200" dirty="0" smtClean="0">
                <a:solidFill>
                  <a:srgbClr val="000000"/>
                </a:solidFill>
                <a:latin typeface="Arial" charset="0"/>
              </a:rPr>
              <a:t>in RR </a:t>
            </a:r>
            <a:r>
              <a:rPr lang="en-US" sz="3200" dirty="0">
                <a:solidFill>
                  <a:srgbClr val="000000"/>
                </a:solidFill>
                <a:latin typeface="Arial" charset="0"/>
              </a:rPr>
              <a:t>No. 11.44B</a:t>
            </a:r>
          </a:p>
        </p:txBody>
      </p:sp>
      <p:sp>
        <p:nvSpPr>
          <p:cNvPr id="7" name="Text Box 11"/>
          <p:cNvSpPr txBox="1">
            <a:spLocks noChangeArrowheads="1"/>
          </p:cNvSpPr>
          <p:nvPr/>
        </p:nvSpPr>
        <p:spPr bwMode="auto">
          <a:xfrm>
            <a:off x="179513" y="2776883"/>
            <a:ext cx="8856984" cy="2751522"/>
          </a:xfrm>
          <a:prstGeom prst="rect">
            <a:avLst/>
          </a:prstGeom>
          <a:noFill/>
          <a:ln w="9525">
            <a:noFill/>
            <a:miter lim="800000"/>
            <a:headEnd/>
            <a:tailEnd/>
          </a:ln>
        </p:spPr>
        <p:txBody>
          <a:bodyPr wrap="square">
            <a:spAutoFit/>
          </a:bodyPr>
          <a:lstStyle/>
          <a:p>
            <a:pPr marL="285750" indent="-285750">
              <a:lnSpc>
                <a:spcPct val="90000"/>
              </a:lnSpc>
              <a:buFont typeface="Wingdings" pitchFamily="2" charset="2"/>
              <a:buChar char="Ø"/>
            </a:pPr>
            <a:r>
              <a:rPr lang="en-US" altLang="ja-JP" u="sng" dirty="0" smtClean="0">
                <a:solidFill>
                  <a:srgbClr val="0000FF"/>
                </a:solidFill>
                <a:latin typeface="Arial" charset="0"/>
                <a:ea typeface="MS PGothic" pitchFamily="34" charset="-128"/>
              </a:rPr>
              <a:t>Method J1: </a:t>
            </a:r>
            <a:r>
              <a:rPr lang="en-US" altLang="ja-JP" b="0" dirty="0" smtClean="0">
                <a:solidFill>
                  <a:srgbClr val="0000FF"/>
                </a:solidFill>
                <a:latin typeface="Arial" charset="0"/>
                <a:ea typeface="MS PGothic" pitchFamily="34" charset="-128"/>
              </a:rPr>
              <a:t>Conclusion </a:t>
            </a:r>
            <a:r>
              <a:rPr lang="en-US" altLang="ja-JP" b="0" dirty="0">
                <a:solidFill>
                  <a:srgbClr val="0000FF"/>
                </a:solidFill>
                <a:latin typeface="Arial" charset="0"/>
                <a:ea typeface="MS PGothic" pitchFamily="34" charset="-128"/>
              </a:rPr>
              <a:t>towards eliminating from RR No. 11.44B the only instance where the notification information for a frequency assignment to a space station in the geostationary-satellite orbit is not in conformity with RR No. 11.44B because of the requirement to confirm the notified date of </a:t>
            </a:r>
            <a:r>
              <a:rPr lang="en-US" altLang="ja-JP" b="0" dirty="0" smtClean="0">
                <a:solidFill>
                  <a:srgbClr val="0000FF"/>
                </a:solidFill>
                <a:latin typeface="Arial" charset="0"/>
                <a:ea typeface="MS PGothic" pitchFamily="34" charset="-128"/>
              </a:rPr>
              <a:t>BIU </a:t>
            </a:r>
            <a:r>
              <a:rPr lang="en-US" altLang="ja-JP" b="0" dirty="0">
                <a:solidFill>
                  <a:srgbClr val="0000FF"/>
                </a:solidFill>
                <a:latin typeface="Arial" charset="0"/>
                <a:ea typeface="MS PGothic" pitchFamily="34" charset="-128"/>
              </a:rPr>
              <a:t>within 120 days of this </a:t>
            </a:r>
            <a:r>
              <a:rPr lang="en-US" altLang="ja-JP" b="0" dirty="0" smtClean="0">
                <a:solidFill>
                  <a:srgbClr val="0000FF"/>
                </a:solidFill>
                <a:latin typeface="Arial" charset="0"/>
                <a:ea typeface="MS PGothic" pitchFamily="34" charset="-128"/>
              </a:rPr>
              <a:t>date</a:t>
            </a:r>
          </a:p>
          <a:p>
            <a:pPr>
              <a:lnSpc>
                <a:spcPct val="90000"/>
              </a:lnSpc>
            </a:pPr>
            <a:r>
              <a:rPr lang="en-US" altLang="ja-JP" b="0" dirty="0" smtClean="0">
                <a:solidFill>
                  <a:srgbClr val="0000FF"/>
                </a:solidFill>
                <a:latin typeface="Arial" charset="0"/>
                <a:ea typeface="MS PGothic" pitchFamily="34" charset="-128"/>
              </a:rPr>
              <a:t>OR</a:t>
            </a:r>
          </a:p>
          <a:p>
            <a:pPr marL="342900" indent="-342900">
              <a:lnSpc>
                <a:spcPct val="90000"/>
              </a:lnSpc>
              <a:buFont typeface="Wingdings" pitchFamily="2" charset="2"/>
              <a:buChar char="Ø"/>
            </a:pPr>
            <a:r>
              <a:rPr lang="en-US" altLang="ja-JP" u="sng" dirty="0" smtClean="0">
                <a:solidFill>
                  <a:srgbClr val="92D050"/>
                </a:solidFill>
                <a:latin typeface="Arial" charset="0"/>
                <a:ea typeface="MS PGothic" pitchFamily="34" charset="-128"/>
              </a:rPr>
              <a:t>Method J2: </a:t>
            </a:r>
            <a:r>
              <a:rPr lang="en-US" altLang="ja-JP" b="0" dirty="0" smtClean="0">
                <a:solidFill>
                  <a:srgbClr val="92D050"/>
                </a:solidFill>
                <a:latin typeface="Arial" charset="0"/>
                <a:ea typeface="MS PGothic" pitchFamily="34" charset="-128"/>
              </a:rPr>
              <a:t>NOC</a:t>
            </a:r>
            <a:endParaRPr lang="en-US" altLang="ja-JP" b="0" dirty="0">
              <a:solidFill>
                <a:srgbClr val="92D050"/>
              </a:solidFill>
              <a:latin typeface="Arial" charset="0"/>
              <a:ea typeface="MS PGothic" pitchFamily="34" charset="-128"/>
            </a:endParaRPr>
          </a:p>
        </p:txBody>
      </p:sp>
      <p:pic>
        <p:nvPicPr>
          <p:cNvPr id="6"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2605" y="5018818"/>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20668" y="5096605"/>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5705" y="4718780"/>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92330" y="4790218"/>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55930" y="4664805"/>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3" name="Group 89"/>
          <p:cNvGraphicFramePr>
            <a:graphicFrameLocks noGrp="1"/>
          </p:cNvGraphicFramePr>
          <p:nvPr>
            <p:ph idx="4294967295"/>
            <p:extLst>
              <p:ext uri="{D42A27DB-BD31-4B8C-83A1-F6EECF244321}">
                <p14:modId xmlns:p14="http://schemas.microsoft.com/office/powerpoint/2010/main" val="1414467579"/>
              </p:ext>
            </p:extLst>
          </p:nvPr>
        </p:nvGraphicFramePr>
        <p:xfrm>
          <a:off x="286830" y="5528405"/>
          <a:ext cx="8642350" cy="978000"/>
        </p:xfrm>
        <a:graphic>
          <a:graphicData uri="http://schemas.openxmlformats.org/drawingml/2006/table">
            <a:tbl>
              <a:tblPr/>
              <a:tblGrid>
                <a:gridCol w="3025775"/>
                <a:gridCol w="935038"/>
                <a:gridCol w="936625"/>
                <a:gridCol w="936625"/>
                <a:gridCol w="935037"/>
                <a:gridCol w="936625"/>
                <a:gridCol w="936625"/>
              </a:tblGrid>
              <a:tr h="178632">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16291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J1</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r>
              <a:tr h="16291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J2 – NOC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bl>
          </a:graphicData>
        </a:graphic>
      </p:graphicFrame>
      <p:pic>
        <p:nvPicPr>
          <p:cNvPr id="14" name="Picture 2" descr="C:\Users\khalid.alawadi\AppData\Local\Microsoft\Windows\Temporary Internet Files\Content.Outlook\SUV47Y01\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203690" y="4745876"/>
            <a:ext cx="542925" cy="782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421015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2</a:t>
            </a:fld>
            <a:endParaRPr lang="en-US" altLang="en-US"/>
          </a:p>
        </p:txBody>
      </p:sp>
      <p:sp>
        <p:nvSpPr>
          <p:cNvPr id="1920036" name="Rectangle 36"/>
          <p:cNvSpPr>
            <a:spLocks noChangeArrowheads="1"/>
          </p:cNvSpPr>
          <p:nvPr/>
        </p:nvSpPr>
        <p:spPr bwMode="auto">
          <a:xfrm>
            <a:off x="1883024" y="-2490"/>
            <a:ext cx="5339859"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A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1077218"/>
          </a:xfrm>
          <a:prstGeom prst="rect">
            <a:avLst/>
          </a:prstGeom>
        </p:spPr>
        <p:txBody>
          <a:bodyPr wrap="square">
            <a:spAutoFit/>
          </a:bodyPr>
          <a:lstStyle/>
          <a:p>
            <a:pPr algn="ctr"/>
            <a:r>
              <a:rPr lang="en-US" sz="3200" dirty="0">
                <a:solidFill>
                  <a:srgbClr val="000000"/>
                </a:solidFill>
                <a:latin typeface="Arial" charset="0"/>
              </a:rPr>
              <a:t>Informing the Bureau of a suspension under RR No. 11.49 beyond six months</a:t>
            </a:r>
          </a:p>
        </p:txBody>
      </p:sp>
      <p:sp>
        <p:nvSpPr>
          <p:cNvPr id="5" name="Text Box 11"/>
          <p:cNvSpPr txBox="1">
            <a:spLocks noChangeArrowheads="1"/>
          </p:cNvSpPr>
          <p:nvPr/>
        </p:nvSpPr>
        <p:spPr bwMode="auto">
          <a:xfrm>
            <a:off x="179513" y="1985938"/>
            <a:ext cx="8964488" cy="3748719"/>
          </a:xfrm>
          <a:prstGeom prst="rect">
            <a:avLst/>
          </a:prstGeom>
          <a:noFill/>
          <a:ln w="9525">
            <a:noFill/>
            <a:miter lim="800000"/>
            <a:headEnd/>
            <a:tailEnd/>
          </a:ln>
        </p:spPr>
        <p:txBody>
          <a:bodyPr wrap="square">
            <a:spAutoFit/>
          </a:bodyPr>
          <a:lstStyle/>
          <a:p>
            <a:pPr marL="285750" indent="-285750">
              <a:lnSpc>
                <a:spcPct val="90000"/>
              </a:lnSpc>
              <a:buFont typeface="Wingdings" pitchFamily="2" charset="2"/>
              <a:buChar char="Ø"/>
            </a:pPr>
            <a:r>
              <a:rPr lang="en-US" altLang="ja-JP" u="sng" dirty="0">
                <a:solidFill>
                  <a:srgbClr val="92D050"/>
                </a:solidFill>
                <a:latin typeface="Arial" charset="0"/>
                <a:ea typeface="MS PGothic" pitchFamily="34" charset="-128"/>
              </a:rPr>
              <a:t>Method A1:</a:t>
            </a:r>
            <a:r>
              <a:rPr lang="en-US" altLang="ja-JP" b="0" dirty="0">
                <a:solidFill>
                  <a:srgbClr val="92D050"/>
                </a:solidFill>
                <a:latin typeface="Arial" charset="0"/>
                <a:ea typeface="MS PGothic" pitchFamily="34" charset="-128"/>
              </a:rPr>
              <a:t> </a:t>
            </a:r>
            <a:r>
              <a:rPr lang="en-US" altLang="ja-JP" b="0" dirty="0" smtClean="0">
                <a:solidFill>
                  <a:srgbClr val="92D050"/>
                </a:solidFill>
                <a:latin typeface="Arial" charset="0"/>
                <a:ea typeface="MS PGothic" pitchFamily="34" charset="-128"/>
              </a:rPr>
              <a:t>NOC</a:t>
            </a:r>
          </a:p>
          <a:p>
            <a:pPr marL="285750" indent="-285750">
              <a:lnSpc>
                <a:spcPct val="90000"/>
              </a:lnSpc>
              <a:buFont typeface="Wingdings" pitchFamily="2" charset="2"/>
              <a:buChar char="Ø"/>
            </a:pPr>
            <a:endParaRPr lang="en-US" altLang="ja-JP" sz="2400" b="0" dirty="0" smtClean="0">
              <a:solidFill>
                <a:srgbClr val="0000FF"/>
              </a:solidFill>
              <a:latin typeface="Arial" charset="0"/>
              <a:ea typeface="MS PGothic" pitchFamily="34" charset="-128"/>
            </a:endParaRPr>
          </a:p>
          <a:p>
            <a:pPr marL="285750" indent="-285750">
              <a:lnSpc>
                <a:spcPct val="90000"/>
              </a:lnSpc>
              <a:buFont typeface="Wingdings" pitchFamily="2" charset="2"/>
              <a:buChar char="Ø"/>
            </a:pPr>
            <a:r>
              <a:rPr lang="en-US" altLang="ja-JP" b="0" dirty="0" smtClean="0">
                <a:solidFill>
                  <a:srgbClr val="0000FF"/>
                </a:solidFill>
                <a:latin typeface="Arial" charset="0"/>
                <a:ea typeface="MS PGothic" pitchFamily="34" charset="-128"/>
              </a:rPr>
              <a:t>OR</a:t>
            </a:r>
            <a:endParaRPr lang="en-US" altLang="ja-JP" sz="2400" b="0" dirty="0" smtClean="0">
              <a:solidFill>
                <a:srgbClr val="0000FF"/>
              </a:solidFill>
              <a:latin typeface="Arial" charset="0"/>
              <a:ea typeface="MS PGothic" pitchFamily="34" charset="-128"/>
            </a:endParaRPr>
          </a:p>
          <a:p>
            <a:pPr marL="285750" indent="-285750">
              <a:lnSpc>
                <a:spcPct val="90000"/>
              </a:lnSpc>
              <a:buFont typeface="Wingdings" pitchFamily="2" charset="2"/>
              <a:buChar char="Ø"/>
            </a:pPr>
            <a:endParaRPr lang="en-US" altLang="ja-JP" b="0" dirty="0" smtClean="0">
              <a:solidFill>
                <a:srgbClr val="0000FF"/>
              </a:solidFill>
              <a:latin typeface="Arial" charset="0"/>
              <a:ea typeface="MS PGothic" pitchFamily="34" charset="-128"/>
            </a:endParaRPr>
          </a:p>
          <a:p>
            <a:pPr marL="285750" indent="-285750">
              <a:lnSpc>
                <a:spcPct val="90000"/>
              </a:lnSpc>
              <a:buFont typeface="Wingdings" pitchFamily="2" charset="2"/>
              <a:buChar char="Ø"/>
            </a:pPr>
            <a:r>
              <a:rPr lang="en-US" altLang="ja-JP" sz="2400" u="sng" dirty="0" smtClean="0">
                <a:solidFill>
                  <a:srgbClr val="0000FF"/>
                </a:solidFill>
                <a:latin typeface="Arial" charset="0"/>
                <a:ea typeface="MS PGothic" pitchFamily="34" charset="-128"/>
              </a:rPr>
              <a:t>Method A2</a:t>
            </a:r>
            <a:r>
              <a:rPr lang="en-US" altLang="ja-JP" sz="2400" b="0" dirty="0" smtClean="0">
                <a:solidFill>
                  <a:srgbClr val="0000FF"/>
                </a:solidFill>
                <a:latin typeface="Arial" charset="0"/>
                <a:ea typeface="MS PGothic" pitchFamily="34" charset="-128"/>
              </a:rPr>
              <a:t>: </a:t>
            </a:r>
            <a:r>
              <a:rPr lang="en-US" altLang="ja-JP" b="0" dirty="0" smtClean="0">
                <a:solidFill>
                  <a:srgbClr val="0000FF"/>
                </a:solidFill>
                <a:latin typeface="Arial" charset="0"/>
                <a:ea typeface="MS PGothic" pitchFamily="34" charset="-128"/>
              </a:rPr>
              <a:t>modification to </a:t>
            </a:r>
            <a:r>
              <a:rPr lang="en-US" altLang="ja-JP" b="0" dirty="0">
                <a:solidFill>
                  <a:srgbClr val="0000FF"/>
                </a:solidFill>
                <a:latin typeface="Arial" charset="0"/>
                <a:ea typeface="MS PGothic" pitchFamily="34" charset="-128"/>
              </a:rPr>
              <a:t>RR No. 11.49 to provide a regulatory mechanism </a:t>
            </a:r>
            <a:r>
              <a:rPr lang="en-US" altLang="ja-JP" b="0" dirty="0" smtClean="0">
                <a:solidFill>
                  <a:srgbClr val="0000FF"/>
                </a:solidFill>
                <a:latin typeface="Arial" charset="0"/>
                <a:ea typeface="MS PGothic" pitchFamily="34" charset="-128"/>
              </a:rPr>
              <a:t>to clarify the issue, with two options:</a:t>
            </a:r>
          </a:p>
          <a:p>
            <a:pPr marL="342900" indent="-342900">
              <a:lnSpc>
                <a:spcPct val="90000"/>
              </a:lnSpc>
              <a:buFontTx/>
              <a:buChar char="-"/>
            </a:pPr>
            <a:r>
              <a:rPr lang="en-US" altLang="ja-JP" b="0" u="sng" dirty="0" smtClean="0">
                <a:solidFill>
                  <a:srgbClr val="0000FF"/>
                </a:solidFill>
                <a:latin typeface="Arial" charset="0"/>
                <a:ea typeface="MS PGothic" pitchFamily="34" charset="-128"/>
              </a:rPr>
              <a:t>Option A</a:t>
            </a:r>
            <a:r>
              <a:rPr lang="en-US" altLang="ja-JP" b="0" dirty="0" smtClean="0">
                <a:solidFill>
                  <a:srgbClr val="0000FF"/>
                </a:solidFill>
                <a:latin typeface="Arial" charset="0"/>
                <a:ea typeface="MS PGothic" pitchFamily="34" charset="-128"/>
              </a:rPr>
              <a:t>: </a:t>
            </a:r>
            <a:r>
              <a:rPr lang="en-US" altLang="ja-JP" b="0" dirty="0">
                <a:solidFill>
                  <a:srgbClr val="0000FF"/>
                </a:solidFill>
                <a:latin typeface="Arial" charset="0"/>
                <a:ea typeface="MS PGothic" pitchFamily="34" charset="-128"/>
              </a:rPr>
              <a:t>Day-for-day reduction in the suspension period after 6 </a:t>
            </a:r>
            <a:r>
              <a:rPr lang="en-US" altLang="ja-JP" b="0" dirty="0" smtClean="0">
                <a:solidFill>
                  <a:srgbClr val="0000FF"/>
                </a:solidFill>
                <a:latin typeface="Arial" charset="0"/>
                <a:ea typeface="MS PGothic" pitchFamily="34" charset="-128"/>
              </a:rPr>
              <a:t>months, or</a:t>
            </a:r>
          </a:p>
          <a:p>
            <a:pPr marL="342900" indent="-342900">
              <a:lnSpc>
                <a:spcPct val="90000"/>
              </a:lnSpc>
              <a:buFontTx/>
              <a:buChar char="-"/>
            </a:pPr>
            <a:r>
              <a:rPr lang="en-US" altLang="ja-JP" b="0" u="sng" dirty="0" smtClean="0">
                <a:solidFill>
                  <a:srgbClr val="0000FF"/>
                </a:solidFill>
                <a:latin typeface="Arial" charset="0"/>
                <a:ea typeface="MS PGothic" pitchFamily="34" charset="-128"/>
              </a:rPr>
              <a:t>Option B</a:t>
            </a:r>
            <a:r>
              <a:rPr lang="en-US" altLang="ja-JP" b="0" dirty="0" smtClean="0">
                <a:solidFill>
                  <a:srgbClr val="0000FF"/>
                </a:solidFill>
                <a:latin typeface="Arial" charset="0"/>
                <a:ea typeface="MS PGothic" pitchFamily="34" charset="-128"/>
              </a:rPr>
              <a:t>: </a:t>
            </a:r>
            <a:r>
              <a:rPr lang="en-US" altLang="ja-JP" b="0" dirty="0">
                <a:solidFill>
                  <a:srgbClr val="0000FF"/>
                </a:solidFill>
                <a:latin typeface="Arial" charset="0"/>
                <a:ea typeface="MS PGothic" pitchFamily="34" charset="-128"/>
              </a:rPr>
              <a:t>Day-for-day reduction in the suspension period after 6 months up to 12 </a:t>
            </a:r>
            <a:r>
              <a:rPr lang="en-US" altLang="ja-JP" b="0" dirty="0" smtClean="0">
                <a:solidFill>
                  <a:srgbClr val="0000FF"/>
                </a:solidFill>
                <a:latin typeface="Arial" charset="0"/>
                <a:ea typeface="MS PGothic" pitchFamily="34" charset="-128"/>
              </a:rPr>
              <a:t>months</a:t>
            </a:r>
            <a:r>
              <a:rPr lang="en-US" b="0" i="1" baseline="30000" dirty="0" smtClean="0">
                <a:solidFill>
                  <a:srgbClr val="000000"/>
                </a:solidFill>
                <a:latin typeface="Times New Roman" panose="02020603050405020304" pitchFamily="18" charset="0"/>
                <a:cs typeface="Times New Roman" panose="02020603050405020304" pitchFamily="18" charset="0"/>
              </a:rPr>
              <a:t>*</a:t>
            </a:r>
            <a:r>
              <a:rPr lang="en-US" altLang="ja-JP" b="0" dirty="0" smtClean="0">
                <a:solidFill>
                  <a:srgbClr val="0000FF"/>
                </a:solidFill>
                <a:latin typeface="Arial" charset="0"/>
                <a:ea typeface="MS PGothic" pitchFamily="34" charset="-128"/>
              </a:rPr>
              <a:t> followed </a:t>
            </a:r>
            <a:r>
              <a:rPr lang="en-US" altLang="ja-JP" b="0" dirty="0">
                <a:solidFill>
                  <a:srgbClr val="0000FF"/>
                </a:solidFill>
                <a:latin typeface="Arial" charset="0"/>
                <a:ea typeface="MS PGothic" pitchFamily="34" charset="-128"/>
              </a:rPr>
              <a:t>by two times reduction thereafter </a:t>
            </a:r>
            <a:endParaRPr lang="en-US" altLang="ja-JP" b="0" dirty="0" smtClean="0">
              <a:solidFill>
                <a:srgbClr val="0000FF"/>
              </a:solidFill>
              <a:latin typeface="Arial" charset="0"/>
              <a:ea typeface="MS PGothic" pitchFamily="34" charset="-128"/>
            </a:endParaRPr>
          </a:p>
        </p:txBody>
      </p:sp>
      <p:sp>
        <p:nvSpPr>
          <p:cNvPr id="6" name="TextBox 5">
            <a:hlinkClick r:id="rId3"/>
          </p:cNvPr>
          <p:cNvSpPr txBox="1"/>
          <p:nvPr/>
        </p:nvSpPr>
        <p:spPr>
          <a:xfrm>
            <a:off x="5944085" y="6188132"/>
            <a:ext cx="3110147" cy="307777"/>
          </a:xfrm>
          <a:prstGeom prst="rect">
            <a:avLst/>
          </a:prstGeom>
          <a:noFill/>
        </p:spPr>
        <p:txBody>
          <a:bodyPr wrap="none" rtlCol="0">
            <a:spAutoFit/>
          </a:bodyPr>
          <a:lstStyle/>
          <a:p>
            <a:r>
              <a:rPr lang="en-US" sz="1400" b="0" i="1" dirty="0" smtClean="0">
                <a:solidFill>
                  <a:srgbClr val="000000"/>
                </a:solidFill>
                <a:latin typeface="Times New Roman" panose="02020603050405020304" pitchFamily="18" charset="0"/>
                <a:cs typeface="Times New Roman" panose="02020603050405020304" pitchFamily="18" charset="0"/>
              </a:rPr>
              <a:t>*  T</a:t>
            </a:r>
            <a:r>
              <a:rPr lang="en-US" altLang="ja-JP" sz="1400" b="0" i="1" dirty="0" smtClean="0">
                <a:solidFill>
                  <a:srgbClr val="000000"/>
                </a:solidFill>
                <a:latin typeface="Times New Roman" panose="02020603050405020304" pitchFamily="18" charset="0"/>
                <a:cs typeface="Times New Roman" panose="02020603050405020304" pitchFamily="18" charset="0"/>
              </a:rPr>
              <a:t>he </a:t>
            </a:r>
            <a:r>
              <a:rPr lang="en-US" altLang="ja-JP" sz="1400" b="0" i="1" dirty="0">
                <a:solidFill>
                  <a:srgbClr val="000000"/>
                </a:solidFill>
                <a:latin typeface="Times New Roman" panose="02020603050405020304" pitchFamily="18" charset="0"/>
                <a:cs typeface="Times New Roman" panose="02020603050405020304" pitchFamily="18" charset="0"/>
              </a:rPr>
              <a:t>12 months period can be changed</a:t>
            </a:r>
            <a:endParaRPr lang="en-US" sz="1400" b="0" i="1" dirty="0">
              <a:solidFill>
                <a:srgbClr val="000000"/>
              </a:solidFill>
              <a:latin typeface="Times New Roman" panose="02020603050405020304" pitchFamily="18" charset="0"/>
              <a:cs typeface="Times New Roman" panose="02020603050405020304" pitchFamily="18" charset="0"/>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20</a:t>
            </a:fld>
            <a:endParaRPr lang="en-US" altLang="en-US"/>
          </a:p>
        </p:txBody>
      </p:sp>
      <p:sp>
        <p:nvSpPr>
          <p:cNvPr id="1920036" name="Rectangle 36"/>
          <p:cNvSpPr>
            <a:spLocks noChangeArrowheads="1"/>
          </p:cNvSpPr>
          <p:nvPr/>
        </p:nvSpPr>
        <p:spPr bwMode="auto">
          <a:xfrm>
            <a:off x="1930023" y="-2490"/>
            <a:ext cx="5245860"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K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1077218"/>
          </a:xfrm>
          <a:prstGeom prst="rect">
            <a:avLst/>
          </a:prstGeom>
        </p:spPr>
        <p:txBody>
          <a:bodyPr wrap="square">
            <a:spAutoFit/>
          </a:bodyPr>
          <a:lstStyle/>
          <a:p>
            <a:pPr algn="ctr"/>
            <a:r>
              <a:rPr lang="en-US" sz="3200" dirty="0">
                <a:solidFill>
                  <a:srgbClr val="000000"/>
                </a:solidFill>
                <a:latin typeface="Arial" charset="0"/>
              </a:rPr>
              <a:t>Addition of a regulatory provision in RR Article 11 </a:t>
            </a:r>
            <a:r>
              <a:rPr lang="en-US" sz="3200" dirty="0" smtClean="0">
                <a:solidFill>
                  <a:srgbClr val="000000"/>
                </a:solidFill>
                <a:latin typeface="Arial" charset="0"/>
              </a:rPr>
              <a:t>for the </a:t>
            </a:r>
            <a:r>
              <a:rPr lang="en-US" sz="3200" dirty="0">
                <a:solidFill>
                  <a:srgbClr val="000000"/>
                </a:solidFill>
                <a:latin typeface="Arial" charset="0"/>
              </a:rPr>
              <a:t>case of launch </a:t>
            </a:r>
            <a:r>
              <a:rPr lang="en-US" sz="3200" dirty="0" smtClean="0">
                <a:solidFill>
                  <a:srgbClr val="000000"/>
                </a:solidFill>
                <a:latin typeface="Arial" charset="0"/>
              </a:rPr>
              <a:t>failure</a:t>
            </a:r>
            <a:endParaRPr lang="en-US" sz="3200" dirty="0">
              <a:solidFill>
                <a:srgbClr val="000000"/>
              </a:solidFill>
              <a:latin typeface="Arial" charset="0"/>
            </a:endParaRPr>
          </a:p>
        </p:txBody>
      </p:sp>
      <p:sp>
        <p:nvSpPr>
          <p:cNvPr id="7" name="Text Box 11"/>
          <p:cNvSpPr txBox="1">
            <a:spLocks noChangeArrowheads="1"/>
          </p:cNvSpPr>
          <p:nvPr/>
        </p:nvSpPr>
        <p:spPr bwMode="auto">
          <a:xfrm>
            <a:off x="719140" y="2060848"/>
            <a:ext cx="7667625" cy="3748719"/>
          </a:xfrm>
          <a:prstGeom prst="rect">
            <a:avLst/>
          </a:prstGeom>
          <a:noFill/>
          <a:ln w="9525">
            <a:noFill/>
            <a:miter lim="800000"/>
            <a:headEnd/>
            <a:tailEnd/>
          </a:ln>
        </p:spPr>
        <p:txBody>
          <a:bodyPr>
            <a:spAutoFit/>
          </a:bodyPr>
          <a:lstStyle/>
          <a:p>
            <a:pPr marL="285750" indent="-285750">
              <a:lnSpc>
                <a:spcPct val="90000"/>
              </a:lnSpc>
              <a:buFont typeface="Wingdings" pitchFamily="2" charset="2"/>
              <a:buChar char="Ø"/>
            </a:pPr>
            <a:r>
              <a:rPr lang="en-US" altLang="ja-JP" u="sng" dirty="0" smtClean="0">
                <a:solidFill>
                  <a:srgbClr val="0000FF"/>
                </a:solidFill>
                <a:latin typeface="Arial" charset="0"/>
                <a:ea typeface="MS PGothic" pitchFamily="34" charset="-128"/>
              </a:rPr>
              <a:t>Method K1: </a:t>
            </a:r>
            <a:r>
              <a:rPr lang="en-US" altLang="ja-JP" b="0" dirty="0" smtClean="0">
                <a:solidFill>
                  <a:srgbClr val="0000FF"/>
                </a:solidFill>
                <a:latin typeface="Arial" charset="0"/>
                <a:ea typeface="MS PGothic" pitchFamily="34" charset="-128"/>
              </a:rPr>
              <a:t>Conclusion </a:t>
            </a:r>
            <a:r>
              <a:rPr lang="en-US" altLang="ja-JP" b="0" dirty="0">
                <a:solidFill>
                  <a:srgbClr val="0000FF"/>
                </a:solidFill>
                <a:latin typeface="Arial" charset="0"/>
                <a:ea typeface="MS PGothic" pitchFamily="34" charset="-128"/>
              </a:rPr>
              <a:t>towards An additional provision of RR No. 11.XX to regulate any launch failure of a satellite that such failure makes the satellite unable to start BIU or BBIU of a notified frequency </a:t>
            </a:r>
            <a:r>
              <a:rPr lang="en-US" altLang="ja-JP" b="0" dirty="0" smtClean="0">
                <a:solidFill>
                  <a:srgbClr val="0000FF"/>
                </a:solidFill>
                <a:latin typeface="Arial" charset="0"/>
                <a:ea typeface="MS PGothic" pitchFamily="34" charset="-128"/>
              </a:rPr>
              <a:t>assignment</a:t>
            </a:r>
          </a:p>
          <a:p>
            <a:pPr marL="285750" indent="-285750">
              <a:lnSpc>
                <a:spcPct val="90000"/>
              </a:lnSpc>
              <a:buFont typeface="Wingdings" pitchFamily="2" charset="2"/>
              <a:buChar char="Ø"/>
            </a:pPr>
            <a:r>
              <a:rPr lang="en-US" altLang="ja-JP" u="sng" dirty="0" smtClean="0">
                <a:solidFill>
                  <a:srgbClr val="0000FF"/>
                </a:solidFill>
                <a:latin typeface="Arial" charset="0"/>
                <a:ea typeface="MS PGothic" pitchFamily="34" charset="-128"/>
              </a:rPr>
              <a:t>Method K2: </a:t>
            </a:r>
            <a:r>
              <a:rPr lang="en-US" altLang="ja-JP" b="0" dirty="0" smtClean="0">
                <a:solidFill>
                  <a:srgbClr val="0000FF"/>
                </a:solidFill>
                <a:latin typeface="Arial" charset="0"/>
                <a:ea typeface="MS PGothic" pitchFamily="34" charset="-128"/>
              </a:rPr>
              <a:t>An alteration of this previous regulation is to make it on a case-by-case basis by the RRB</a:t>
            </a:r>
            <a:endParaRPr lang="en-US" altLang="ja-JP" b="0" dirty="0">
              <a:solidFill>
                <a:srgbClr val="0000FF"/>
              </a:solidFill>
              <a:latin typeface="Arial" charset="0"/>
              <a:ea typeface="MS PGothic" pitchFamily="34" charset="-128"/>
            </a:endParaRPr>
          </a:p>
          <a:p>
            <a:pPr marL="285750" indent="-285750">
              <a:lnSpc>
                <a:spcPct val="90000"/>
              </a:lnSpc>
              <a:buFont typeface="Wingdings" pitchFamily="2" charset="2"/>
              <a:buChar char="Ø"/>
            </a:pPr>
            <a:endParaRPr lang="en-US" altLang="ja-JP" b="0" dirty="0">
              <a:solidFill>
                <a:srgbClr val="0000FF"/>
              </a:solidFill>
              <a:latin typeface="Arial" charset="0"/>
              <a:ea typeface="MS PGothic" pitchFamily="34" charset="-128"/>
            </a:endParaRPr>
          </a:p>
          <a:p>
            <a:pPr>
              <a:lnSpc>
                <a:spcPct val="90000"/>
              </a:lnSpc>
            </a:pPr>
            <a:r>
              <a:rPr lang="en-US" altLang="ja-JP" b="0" dirty="0" smtClean="0">
                <a:solidFill>
                  <a:srgbClr val="0000FF"/>
                </a:solidFill>
                <a:latin typeface="Arial" charset="0"/>
                <a:ea typeface="MS PGothic" pitchFamily="34" charset="-128"/>
              </a:rPr>
              <a:t>OR</a:t>
            </a:r>
          </a:p>
          <a:p>
            <a:pPr>
              <a:lnSpc>
                <a:spcPct val="90000"/>
              </a:lnSpc>
            </a:pPr>
            <a:endParaRPr lang="en-US" altLang="ja-JP" b="0" dirty="0" smtClean="0">
              <a:solidFill>
                <a:srgbClr val="0000FF"/>
              </a:solidFill>
              <a:latin typeface="Arial" charset="0"/>
              <a:ea typeface="MS PGothic" pitchFamily="34" charset="-128"/>
            </a:endParaRPr>
          </a:p>
          <a:p>
            <a:pPr marL="342900" indent="-342900">
              <a:lnSpc>
                <a:spcPct val="90000"/>
              </a:lnSpc>
              <a:buFont typeface="Wingdings" pitchFamily="2" charset="2"/>
              <a:buChar char="Ø"/>
            </a:pPr>
            <a:r>
              <a:rPr lang="en-US" altLang="ja-JP" u="sng" dirty="0" smtClean="0">
                <a:solidFill>
                  <a:srgbClr val="92D050"/>
                </a:solidFill>
                <a:latin typeface="Arial" charset="0"/>
                <a:ea typeface="MS PGothic" pitchFamily="34" charset="-128"/>
              </a:rPr>
              <a:t>Method K3: </a:t>
            </a:r>
            <a:r>
              <a:rPr lang="en-US" altLang="ja-JP" b="0" dirty="0" smtClean="0">
                <a:solidFill>
                  <a:srgbClr val="92D050"/>
                </a:solidFill>
                <a:latin typeface="Arial" charset="0"/>
                <a:ea typeface="MS PGothic" pitchFamily="34" charset="-128"/>
              </a:rPr>
              <a:t>NOC</a:t>
            </a:r>
            <a:endParaRPr lang="en-US" altLang="ja-JP" b="0" dirty="0">
              <a:solidFill>
                <a:srgbClr val="92D050"/>
              </a:solidFill>
              <a:latin typeface="Arial" charset="0"/>
              <a:ea typeface="MS PGothic" pitchFamily="34" charset="-128"/>
            </a:endParaRPr>
          </a:p>
        </p:txBody>
      </p:sp>
    </p:spTree>
    <p:extLst>
      <p:ext uri="{BB962C8B-B14F-4D97-AF65-F5344CB8AC3E}">
        <p14:creationId xmlns:p14="http://schemas.microsoft.com/office/powerpoint/2010/main" val="464210155"/>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21</a:t>
            </a:fld>
            <a:endParaRPr lang="en-US" altLang="en-US"/>
          </a:p>
        </p:txBody>
      </p:sp>
      <p:sp>
        <p:nvSpPr>
          <p:cNvPr id="1920036" name="Rectangle 36"/>
          <p:cNvSpPr>
            <a:spLocks noChangeArrowheads="1"/>
          </p:cNvSpPr>
          <p:nvPr/>
        </p:nvSpPr>
        <p:spPr bwMode="auto">
          <a:xfrm>
            <a:off x="1930023" y="-2490"/>
            <a:ext cx="5245860"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K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584775"/>
          </a:xfrm>
          <a:prstGeom prst="rect">
            <a:avLst/>
          </a:prstGeom>
        </p:spPr>
        <p:txBody>
          <a:bodyPr wrap="square">
            <a:spAutoFit/>
          </a:bodyPr>
          <a:lstStyle/>
          <a:p>
            <a:pPr algn="ctr"/>
            <a:r>
              <a:rPr lang="en-US" sz="3200" dirty="0" smtClean="0">
                <a:solidFill>
                  <a:srgbClr val="000000"/>
                </a:solidFill>
                <a:latin typeface="Arial" charset="0"/>
              </a:rPr>
              <a:t>Regional Positions</a:t>
            </a:r>
            <a:endParaRPr lang="en-US" sz="3200" dirty="0">
              <a:solidFill>
                <a:srgbClr val="000000"/>
              </a:solidFill>
              <a:latin typeface="Arial" charset="0"/>
            </a:endParaRPr>
          </a:p>
        </p:txBody>
      </p:sp>
      <p:pic>
        <p:nvPicPr>
          <p:cNvPr id="8"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766888"/>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4663" y="1844675"/>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19700" y="1466850"/>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6325" y="1538288"/>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9925" y="1412875"/>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4" name="Group 89"/>
          <p:cNvGraphicFramePr>
            <a:graphicFrameLocks noGrp="1"/>
          </p:cNvGraphicFramePr>
          <p:nvPr>
            <p:ph idx="4294967295"/>
            <p:extLst>
              <p:ext uri="{D42A27DB-BD31-4B8C-83A1-F6EECF244321}">
                <p14:modId xmlns:p14="http://schemas.microsoft.com/office/powerpoint/2010/main" val="2561264019"/>
              </p:ext>
            </p:extLst>
          </p:nvPr>
        </p:nvGraphicFramePr>
        <p:xfrm>
          <a:off x="250825" y="2276475"/>
          <a:ext cx="8713663" cy="2585040"/>
        </p:xfrm>
        <a:graphic>
          <a:graphicData uri="http://schemas.openxmlformats.org/drawingml/2006/table">
            <a:tbl>
              <a:tblPr/>
              <a:tblGrid>
                <a:gridCol w="3025775"/>
                <a:gridCol w="935038"/>
                <a:gridCol w="936625"/>
                <a:gridCol w="936625"/>
                <a:gridCol w="935037"/>
                <a:gridCol w="864443"/>
                <a:gridCol w="1080120"/>
              </a:tblGrid>
              <a:tr h="279815">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255189">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K1</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55189">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K2</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55189">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K3 – NOC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104324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Remarks</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 the extension of time-limit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bl>
          </a:graphicData>
        </a:graphic>
      </p:graphicFrame>
      <p:pic>
        <p:nvPicPr>
          <p:cNvPr id="15" name="Picture 2" descr="C:\Users\khalid.alawadi\AppData\Local\Microsoft\Windows\Temporary Internet Files\Content.Outlook\SUV47Y01\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67685" y="1493946"/>
            <a:ext cx="542925" cy="782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81768941"/>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22</a:t>
            </a:fld>
            <a:endParaRPr lang="en-US" altLang="en-US"/>
          </a:p>
        </p:txBody>
      </p:sp>
      <p:sp>
        <p:nvSpPr>
          <p:cNvPr id="1920036" name="Rectangle 36"/>
          <p:cNvSpPr>
            <a:spLocks noChangeArrowheads="1"/>
          </p:cNvSpPr>
          <p:nvPr/>
        </p:nvSpPr>
        <p:spPr bwMode="auto">
          <a:xfrm>
            <a:off x="1959839" y="-2490"/>
            <a:ext cx="5186228"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L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1938992"/>
          </a:xfrm>
          <a:prstGeom prst="rect">
            <a:avLst/>
          </a:prstGeom>
        </p:spPr>
        <p:txBody>
          <a:bodyPr wrap="square">
            <a:spAutoFit/>
          </a:bodyPr>
          <a:lstStyle/>
          <a:p>
            <a:pPr algn="ctr"/>
            <a:r>
              <a:rPr lang="en-US" dirty="0">
                <a:solidFill>
                  <a:srgbClr val="000000"/>
                </a:solidFill>
                <a:latin typeface="Arial" charset="0"/>
              </a:rPr>
              <a:t>Modification of certain provisions of Article 4 of </a:t>
            </a:r>
            <a:r>
              <a:rPr lang="en-US" dirty="0" smtClean="0">
                <a:solidFill>
                  <a:srgbClr val="000000"/>
                </a:solidFill>
                <a:latin typeface="Arial" charset="0"/>
              </a:rPr>
              <a:t>RR Appendices </a:t>
            </a:r>
            <a:r>
              <a:rPr lang="en-US" dirty="0">
                <a:solidFill>
                  <a:srgbClr val="000000"/>
                </a:solidFill>
                <a:latin typeface="Arial" charset="0"/>
              </a:rPr>
              <a:t>30 and 30A for Regions 1 and 3 namely </a:t>
            </a:r>
            <a:r>
              <a:rPr lang="en-US" dirty="0" smtClean="0">
                <a:solidFill>
                  <a:srgbClr val="000000"/>
                </a:solidFill>
                <a:latin typeface="Arial" charset="0"/>
              </a:rPr>
              <a:t>replacement of </a:t>
            </a:r>
            <a:r>
              <a:rPr lang="en-US" dirty="0">
                <a:solidFill>
                  <a:srgbClr val="000000"/>
                </a:solidFill>
                <a:latin typeface="Arial" charset="0"/>
              </a:rPr>
              <a:t>tacit agreement with explicit agreement or alignment of </a:t>
            </a:r>
            <a:r>
              <a:rPr lang="en-US" dirty="0" smtClean="0">
                <a:solidFill>
                  <a:srgbClr val="000000"/>
                </a:solidFill>
                <a:latin typeface="Arial" charset="0"/>
              </a:rPr>
              <a:t>those provisions </a:t>
            </a:r>
            <a:r>
              <a:rPr lang="en-US" dirty="0">
                <a:solidFill>
                  <a:srgbClr val="000000"/>
                </a:solidFill>
                <a:latin typeface="Arial" charset="0"/>
              </a:rPr>
              <a:t>of RR Appendices 30 and 30A for Regions 1 and </a:t>
            </a:r>
            <a:r>
              <a:rPr lang="en-US" dirty="0" smtClean="0">
                <a:solidFill>
                  <a:srgbClr val="000000"/>
                </a:solidFill>
                <a:latin typeface="Arial" charset="0"/>
              </a:rPr>
              <a:t>3 with </a:t>
            </a:r>
            <a:r>
              <a:rPr lang="en-US" dirty="0">
                <a:solidFill>
                  <a:srgbClr val="000000"/>
                </a:solidFill>
                <a:latin typeface="Arial" charset="0"/>
              </a:rPr>
              <a:t>those of Appendix 30B</a:t>
            </a:r>
          </a:p>
        </p:txBody>
      </p:sp>
      <p:sp>
        <p:nvSpPr>
          <p:cNvPr id="7" name="Text Box 11"/>
          <p:cNvSpPr txBox="1">
            <a:spLocks noChangeArrowheads="1"/>
          </p:cNvSpPr>
          <p:nvPr/>
        </p:nvSpPr>
        <p:spPr bwMode="auto">
          <a:xfrm>
            <a:off x="611559" y="2776883"/>
            <a:ext cx="7667625" cy="3748719"/>
          </a:xfrm>
          <a:prstGeom prst="rect">
            <a:avLst/>
          </a:prstGeom>
          <a:noFill/>
          <a:ln w="9525">
            <a:noFill/>
            <a:miter lim="800000"/>
            <a:headEnd/>
            <a:tailEnd/>
          </a:ln>
        </p:spPr>
        <p:txBody>
          <a:bodyPr>
            <a:spAutoFit/>
          </a:bodyPr>
          <a:lstStyle/>
          <a:p>
            <a:pPr marL="285750" indent="-285750">
              <a:lnSpc>
                <a:spcPct val="90000"/>
              </a:lnSpc>
              <a:buFont typeface="Wingdings" pitchFamily="2" charset="2"/>
              <a:buChar char="Ø"/>
            </a:pPr>
            <a:r>
              <a:rPr lang="en-US" altLang="ja-JP" u="sng" dirty="0" smtClean="0">
                <a:solidFill>
                  <a:srgbClr val="0000FF"/>
                </a:solidFill>
                <a:latin typeface="Arial" charset="0"/>
                <a:ea typeface="MS PGothic" pitchFamily="34" charset="-128"/>
              </a:rPr>
              <a:t>Method L1: </a:t>
            </a:r>
            <a:r>
              <a:rPr lang="en-US" altLang="ja-JP" b="0" dirty="0" smtClean="0">
                <a:solidFill>
                  <a:srgbClr val="0000FF"/>
                </a:solidFill>
                <a:latin typeface="Arial" charset="0"/>
                <a:ea typeface="MS PGothic" pitchFamily="34" charset="-128"/>
              </a:rPr>
              <a:t>Modify the corresponding provisions of RR Appendices 30 and 30A in such a manner that the notion of tacit </a:t>
            </a:r>
            <a:r>
              <a:rPr lang="en-US" altLang="ja-JP" b="0" dirty="0">
                <a:solidFill>
                  <a:srgbClr val="0000FF"/>
                </a:solidFill>
                <a:latin typeface="Arial" charset="0"/>
                <a:ea typeface="MS PGothic" pitchFamily="34" charset="-128"/>
              </a:rPr>
              <a:t>agreement </a:t>
            </a:r>
            <a:r>
              <a:rPr lang="en-US" altLang="ja-JP" b="0" dirty="0" smtClean="0">
                <a:solidFill>
                  <a:srgbClr val="0000FF"/>
                </a:solidFill>
                <a:latin typeface="Arial" charset="0"/>
                <a:ea typeface="MS PGothic" pitchFamily="34" charset="-128"/>
              </a:rPr>
              <a:t>be replaced by </a:t>
            </a:r>
            <a:r>
              <a:rPr lang="en-US" altLang="ja-JP" b="0" dirty="0">
                <a:solidFill>
                  <a:srgbClr val="0000FF"/>
                </a:solidFill>
                <a:latin typeface="Arial" charset="0"/>
                <a:ea typeface="MS PGothic" pitchFamily="34" charset="-128"/>
              </a:rPr>
              <a:t>explicit agreement</a:t>
            </a:r>
            <a:r>
              <a:rPr lang="en-US" altLang="ja-JP" b="0" dirty="0" smtClean="0">
                <a:solidFill>
                  <a:srgbClr val="0000FF"/>
                </a:solidFill>
                <a:latin typeface="Arial" charset="0"/>
                <a:ea typeface="MS PGothic" pitchFamily="34" charset="-128"/>
              </a:rPr>
              <a:t>.</a:t>
            </a:r>
          </a:p>
          <a:p>
            <a:pPr>
              <a:lnSpc>
                <a:spcPct val="90000"/>
              </a:lnSpc>
            </a:pPr>
            <a:r>
              <a:rPr lang="en-US" altLang="ja-JP" b="0" dirty="0" smtClean="0">
                <a:solidFill>
                  <a:srgbClr val="0000FF"/>
                </a:solidFill>
                <a:latin typeface="Arial" charset="0"/>
                <a:ea typeface="MS PGothic" pitchFamily="34" charset="-128"/>
              </a:rPr>
              <a:t>OR</a:t>
            </a:r>
          </a:p>
          <a:p>
            <a:pPr marL="457200" indent="-457200">
              <a:lnSpc>
                <a:spcPct val="90000"/>
              </a:lnSpc>
              <a:buFont typeface="Wingdings" pitchFamily="2" charset="2"/>
              <a:buChar char="Ø"/>
            </a:pPr>
            <a:r>
              <a:rPr lang="en-US" altLang="ja-JP" u="sng" dirty="0" smtClean="0">
                <a:solidFill>
                  <a:srgbClr val="0000FF"/>
                </a:solidFill>
                <a:latin typeface="Arial" charset="0"/>
                <a:ea typeface="MS PGothic" pitchFamily="34" charset="-128"/>
              </a:rPr>
              <a:t>Method L2: </a:t>
            </a:r>
            <a:r>
              <a:rPr lang="en-US" altLang="ja-JP" b="0" dirty="0" smtClean="0">
                <a:solidFill>
                  <a:srgbClr val="0000FF"/>
                </a:solidFill>
                <a:latin typeface="Arial" charset="0"/>
                <a:ea typeface="MS PGothic" pitchFamily="34" charset="-128"/>
              </a:rPr>
              <a:t>Harmonization </a:t>
            </a:r>
            <a:r>
              <a:rPr lang="en-US" altLang="ja-JP" b="0" dirty="0">
                <a:solidFill>
                  <a:srgbClr val="0000FF"/>
                </a:solidFill>
                <a:latin typeface="Arial" charset="0"/>
                <a:ea typeface="MS PGothic" pitchFamily="34" charset="-128"/>
              </a:rPr>
              <a:t>of the provisions in Article 4 of both RR Appendices 30 and 30A with the corresponding provisions of Article 6 of Appendix </a:t>
            </a:r>
            <a:r>
              <a:rPr lang="en-US" altLang="ja-JP" b="0" dirty="0" smtClean="0">
                <a:solidFill>
                  <a:srgbClr val="0000FF"/>
                </a:solidFill>
                <a:latin typeface="Arial" charset="0"/>
                <a:ea typeface="MS PGothic" pitchFamily="34" charset="-128"/>
              </a:rPr>
              <a:t>30B</a:t>
            </a:r>
          </a:p>
          <a:p>
            <a:pPr>
              <a:lnSpc>
                <a:spcPct val="90000"/>
              </a:lnSpc>
            </a:pPr>
            <a:r>
              <a:rPr lang="en-US" altLang="ja-JP" b="0" dirty="0" smtClean="0">
                <a:solidFill>
                  <a:srgbClr val="0000FF"/>
                </a:solidFill>
                <a:latin typeface="Arial" charset="0"/>
                <a:ea typeface="MS PGothic" pitchFamily="34" charset="-128"/>
              </a:rPr>
              <a:t>OR</a:t>
            </a:r>
          </a:p>
          <a:p>
            <a:pPr marL="342900" indent="-342900">
              <a:lnSpc>
                <a:spcPct val="90000"/>
              </a:lnSpc>
              <a:buFont typeface="Wingdings" pitchFamily="2" charset="2"/>
              <a:buChar char="Ø"/>
            </a:pPr>
            <a:r>
              <a:rPr lang="en-US" altLang="ja-JP" u="sng" dirty="0" smtClean="0">
                <a:solidFill>
                  <a:srgbClr val="92D050"/>
                </a:solidFill>
                <a:latin typeface="Arial" charset="0"/>
                <a:ea typeface="MS PGothic" pitchFamily="34" charset="-128"/>
              </a:rPr>
              <a:t>Method L3: </a:t>
            </a:r>
            <a:r>
              <a:rPr lang="en-US" altLang="ja-JP" b="0" dirty="0" smtClean="0">
                <a:solidFill>
                  <a:srgbClr val="92D050"/>
                </a:solidFill>
                <a:latin typeface="Arial" charset="0"/>
                <a:ea typeface="MS PGothic" pitchFamily="34" charset="-128"/>
              </a:rPr>
              <a:t>NOC</a:t>
            </a:r>
            <a:endParaRPr lang="en-US" altLang="ja-JP" b="0" dirty="0">
              <a:solidFill>
                <a:srgbClr val="92D050"/>
              </a:solidFill>
              <a:latin typeface="Arial" charset="0"/>
              <a:ea typeface="MS PGothic" pitchFamily="34" charset="-128"/>
            </a:endParaRPr>
          </a:p>
        </p:txBody>
      </p:sp>
    </p:spTree>
    <p:extLst>
      <p:ext uri="{BB962C8B-B14F-4D97-AF65-F5344CB8AC3E}">
        <p14:creationId xmlns:p14="http://schemas.microsoft.com/office/powerpoint/2010/main" val="464210155"/>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23</a:t>
            </a:fld>
            <a:endParaRPr lang="en-US" altLang="en-US"/>
          </a:p>
        </p:txBody>
      </p:sp>
      <p:sp>
        <p:nvSpPr>
          <p:cNvPr id="1920036" name="Rectangle 36"/>
          <p:cNvSpPr>
            <a:spLocks noChangeArrowheads="1"/>
          </p:cNvSpPr>
          <p:nvPr/>
        </p:nvSpPr>
        <p:spPr bwMode="auto">
          <a:xfrm>
            <a:off x="1959839" y="-2490"/>
            <a:ext cx="5186228"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L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584775"/>
          </a:xfrm>
          <a:prstGeom prst="rect">
            <a:avLst/>
          </a:prstGeom>
        </p:spPr>
        <p:txBody>
          <a:bodyPr wrap="square">
            <a:spAutoFit/>
          </a:bodyPr>
          <a:lstStyle/>
          <a:p>
            <a:pPr algn="ctr"/>
            <a:r>
              <a:rPr lang="en-US" sz="3200" dirty="0" smtClean="0">
                <a:solidFill>
                  <a:srgbClr val="000000"/>
                </a:solidFill>
                <a:latin typeface="Arial" charset="0"/>
              </a:rPr>
              <a:t>Regional Positions</a:t>
            </a:r>
            <a:endParaRPr lang="en-US" sz="3200" dirty="0">
              <a:solidFill>
                <a:srgbClr val="000000"/>
              </a:solidFill>
              <a:latin typeface="Arial" charset="0"/>
            </a:endParaRPr>
          </a:p>
        </p:txBody>
      </p:sp>
      <p:pic>
        <p:nvPicPr>
          <p:cNvPr id="8"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766888"/>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4663" y="1844675"/>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19700" y="1466850"/>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6325" y="1538288"/>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9925" y="1412875"/>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4" name="Group 89"/>
          <p:cNvGraphicFramePr>
            <a:graphicFrameLocks noGrp="1"/>
          </p:cNvGraphicFramePr>
          <p:nvPr>
            <p:ph idx="4294967295"/>
            <p:extLst>
              <p:ext uri="{D42A27DB-BD31-4B8C-83A1-F6EECF244321}">
                <p14:modId xmlns:p14="http://schemas.microsoft.com/office/powerpoint/2010/main" val="1202947879"/>
              </p:ext>
            </p:extLst>
          </p:nvPr>
        </p:nvGraphicFramePr>
        <p:xfrm>
          <a:off x="250825" y="2276475"/>
          <a:ext cx="8642350" cy="1853520"/>
        </p:xfrm>
        <a:graphic>
          <a:graphicData uri="http://schemas.openxmlformats.org/drawingml/2006/table">
            <a:tbl>
              <a:tblPr/>
              <a:tblGrid>
                <a:gridCol w="3025775"/>
                <a:gridCol w="935038"/>
                <a:gridCol w="936625"/>
                <a:gridCol w="936625"/>
                <a:gridCol w="935037"/>
                <a:gridCol w="936625"/>
                <a:gridCol w="936625"/>
              </a:tblGrid>
              <a:tr h="201889">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18412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L1</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18412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L2</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18412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L3 – NOC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32626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Remarks</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 studies</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bl>
          </a:graphicData>
        </a:graphic>
      </p:graphicFrame>
      <p:pic>
        <p:nvPicPr>
          <p:cNvPr id="15" name="Picture 2" descr="C:\Users\khalid.alawadi\AppData\Local\Microsoft\Windows\Temporary Internet Files\Content.Outlook\SUV47Y01\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67685" y="1493946"/>
            <a:ext cx="542925" cy="782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67604317"/>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24</a:t>
            </a:fld>
            <a:endParaRPr lang="en-US" altLang="en-US"/>
          </a:p>
        </p:txBody>
      </p:sp>
      <p:sp>
        <p:nvSpPr>
          <p:cNvPr id="1920036" name="Rectangle 36"/>
          <p:cNvSpPr>
            <a:spLocks noChangeArrowheads="1"/>
          </p:cNvSpPr>
          <p:nvPr/>
        </p:nvSpPr>
        <p:spPr bwMode="auto">
          <a:xfrm>
            <a:off x="1391415" y="-2490"/>
            <a:ext cx="6323078"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9.1.2 of WRC-15 AI 9.1</a:t>
            </a:r>
            <a:endParaRPr lang="en-US" altLang="en-US" dirty="0">
              <a:solidFill>
                <a:schemeClr val="bg1"/>
              </a:solidFill>
              <a:latin typeface="Arial" pitchFamily="34" charset="0"/>
            </a:endParaRPr>
          </a:p>
        </p:txBody>
      </p:sp>
      <p:sp>
        <p:nvSpPr>
          <p:cNvPr id="2" name="Rectangle 1"/>
          <p:cNvSpPr/>
          <p:nvPr/>
        </p:nvSpPr>
        <p:spPr>
          <a:xfrm>
            <a:off x="179512" y="908720"/>
            <a:ext cx="8856984" cy="1200329"/>
          </a:xfrm>
          <a:prstGeom prst="rect">
            <a:avLst/>
          </a:prstGeom>
        </p:spPr>
        <p:txBody>
          <a:bodyPr wrap="square">
            <a:spAutoFit/>
          </a:bodyPr>
          <a:lstStyle/>
          <a:p>
            <a:pPr algn="ctr"/>
            <a:r>
              <a:rPr lang="en-US" dirty="0">
                <a:solidFill>
                  <a:srgbClr val="000000"/>
                </a:solidFill>
                <a:latin typeface="Arial" charset="0"/>
              </a:rPr>
              <a:t>Studies on possible reduction of the coordination arc and technical criteria used in application of No. 9.41 in respect of coordination under No. 9.7</a:t>
            </a:r>
          </a:p>
        </p:txBody>
      </p:sp>
      <p:sp>
        <p:nvSpPr>
          <p:cNvPr id="7" name="Text Box 11"/>
          <p:cNvSpPr txBox="1">
            <a:spLocks noChangeArrowheads="1"/>
          </p:cNvSpPr>
          <p:nvPr/>
        </p:nvSpPr>
        <p:spPr bwMode="auto">
          <a:xfrm>
            <a:off x="719140" y="2079941"/>
            <a:ext cx="7667625" cy="369332"/>
          </a:xfrm>
          <a:prstGeom prst="rect">
            <a:avLst/>
          </a:prstGeom>
          <a:noFill/>
          <a:ln w="9525">
            <a:noFill/>
            <a:miter lim="800000"/>
            <a:headEnd/>
            <a:tailEnd/>
          </a:ln>
        </p:spPr>
        <p:txBody>
          <a:bodyPr>
            <a:spAutoFit/>
          </a:bodyPr>
          <a:lstStyle/>
          <a:p>
            <a:pPr>
              <a:lnSpc>
                <a:spcPct val="90000"/>
              </a:lnSpc>
            </a:pPr>
            <a:r>
              <a:rPr lang="en-US" altLang="ja-JP" sz="2000" b="0" dirty="0" smtClean="0">
                <a:solidFill>
                  <a:srgbClr val="FF0000"/>
                </a:solidFill>
                <a:latin typeface="Arial" charset="0"/>
                <a:ea typeface="MS PGothic" pitchFamily="34" charset="-128"/>
              </a:rPr>
              <a:t>Proposed Conclusions on Resolves </a:t>
            </a:r>
            <a:r>
              <a:rPr lang="en-US" altLang="ja-JP" sz="2000" b="0" dirty="0">
                <a:solidFill>
                  <a:srgbClr val="FF0000"/>
                </a:solidFill>
                <a:latin typeface="Arial" charset="0"/>
                <a:ea typeface="MS PGothic" pitchFamily="34" charset="-128"/>
              </a:rPr>
              <a:t>1 (technical </a:t>
            </a:r>
            <a:r>
              <a:rPr lang="en-US" altLang="ja-JP" sz="2000" b="0" dirty="0" smtClean="0">
                <a:solidFill>
                  <a:srgbClr val="FF0000"/>
                </a:solidFill>
                <a:latin typeface="Arial" charset="0"/>
                <a:ea typeface="MS PGothic" pitchFamily="34" charset="-128"/>
              </a:rPr>
              <a:t>criteria)</a:t>
            </a:r>
          </a:p>
        </p:txBody>
      </p:sp>
      <p:sp>
        <p:nvSpPr>
          <p:cNvPr id="6" name="TextBox 5"/>
          <p:cNvSpPr txBox="1"/>
          <p:nvPr/>
        </p:nvSpPr>
        <p:spPr>
          <a:xfrm>
            <a:off x="395536" y="2276966"/>
            <a:ext cx="8748464" cy="4401205"/>
          </a:xfrm>
          <a:prstGeom prst="rect">
            <a:avLst/>
          </a:prstGeom>
          <a:noFill/>
        </p:spPr>
        <p:txBody>
          <a:bodyPr wrap="square" rtlCol="0">
            <a:spAutoFit/>
          </a:bodyPr>
          <a:lstStyle/>
          <a:p>
            <a:pPr marL="342900" indent="-342900">
              <a:buFont typeface="Wingdings" pitchFamily="2" charset="2"/>
              <a:buChar char="Ø"/>
            </a:pPr>
            <a:r>
              <a:rPr lang="en-US" sz="2000" u="sng" dirty="0" smtClean="0">
                <a:solidFill>
                  <a:srgbClr val="0000E1"/>
                </a:solidFill>
                <a:latin typeface="Calibri" pitchFamily="34" charset="0"/>
              </a:rPr>
              <a:t>Option 1A</a:t>
            </a:r>
          </a:p>
          <a:p>
            <a:pPr marL="800100" lvl="1" indent="-342900">
              <a:buFontTx/>
              <a:buChar char="-"/>
            </a:pPr>
            <a:r>
              <a:rPr lang="en-US" sz="2000" b="0" dirty="0">
                <a:solidFill>
                  <a:srgbClr val="0000E1"/>
                </a:solidFill>
                <a:latin typeface="Calibri" pitchFamily="34" charset="0"/>
              </a:rPr>
              <a:t>Retain RR Nos. 9.7, 9.41 and 11.32A essentially unchanged</a:t>
            </a:r>
          </a:p>
          <a:p>
            <a:pPr marL="800100" lvl="1" indent="-342900">
              <a:buFontTx/>
              <a:buChar char="-"/>
            </a:pPr>
            <a:r>
              <a:rPr lang="en-US" sz="2000" b="0" dirty="0">
                <a:solidFill>
                  <a:srgbClr val="0000E1"/>
                </a:solidFill>
                <a:latin typeface="Calibri" pitchFamily="34" charset="0"/>
              </a:rPr>
              <a:t>Change trigger criteria from </a:t>
            </a:r>
            <a:r>
              <a:rPr lang="el-GR" sz="2000" b="0" dirty="0">
                <a:solidFill>
                  <a:srgbClr val="0000E1"/>
                </a:solidFill>
                <a:latin typeface="Calibri" pitchFamily="34" charset="0"/>
              </a:rPr>
              <a:t>Δ</a:t>
            </a:r>
            <a:r>
              <a:rPr lang="en-US" sz="2000" b="0" dirty="0">
                <a:solidFill>
                  <a:srgbClr val="0000E1"/>
                </a:solidFill>
                <a:latin typeface="Calibri" pitchFamily="34" charset="0"/>
              </a:rPr>
              <a:t>T/T to C/I=C/N + X dB, where X is less than 12.2 dB (the value corresponding to 6% </a:t>
            </a:r>
            <a:r>
              <a:rPr lang="el-GR" sz="2000" b="0" dirty="0">
                <a:solidFill>
                  <a:srgbClr val="0000E1"/>
                </a:solidFill>
                <a:latin typeface="Calibri" pitchFamily="34" charset="0"/>
              </a:rPr>
              <a:t>Δ</a:t>
            </a:r>
            <a:r>
              <a:rPr lang="en-US" sz="2000" b="0" dirty="0">
                <a:solidFill>
                  <a:srgbClr val="0000E1"/>
                </a:solidFill>
                <a:latin typeface="Calibri" pitchFamily="34" charset="0"/>
              </a:rPr>
              <a:t>T/T) </a:t>
            </a:r>
          </a:p>
          <a:p>
            <a:pPr marL="800100" lvl="1" indent="-342900">
              <a:buFontTx/>
              <a:buChar char="-"/>
            </a:pPr>
            <a:r>
              <a:rPr lang="en-US" sz="2000" b="0" dirty="0">
                <a:solidFill>
                  <a:srgbClr val="0000E1"/>
                </a:solidFill>
                <a:latin typeface="Calibri" pitchFamily="34" charset="0"/>
              </a:rPr>
              <a:t>RR No. 11.32A would use the same C/I criteria as above</a:t>
            </a:r>
          </a:p>
          <a:p>
            <a:pPr marL="342900" indent="-342900">
              <a:buFont typeface="Wingdings" pitchFamily="2" charset="2"/>
              <a:buChar char="Ø"/>
            </a:pPr>
            <a:r>
              <a:rPr lang="en-US" sz="2000" u="sng" dirty="0" smtClean="0">
                <a:solidFill>
                  <a:srgbClr val="0000E1"/>
                </a:solidFill>
                <a:latin typeface="Calibri" pitchFamily="34" charset="0"/>
              </a:rPr>
              <a:t>Option 1B</a:t>
            </a:r>
          </a:p>
          <a:p>
            <a:pPr marL="800100" lvl="1" indent="-342900">
              <a:buFontTx/>
              <a:buChar char="-"/>
            </a:pPr>
            <a:r>
              <a:rPr lang="en-US" sz="2000" b="0" dirty="0">
                <a:solidFill>
                  <a:srgbClr val="0000E1"/>
                </a:solidFill>
                <a:latin typeface="Calibri" pitchFamily="34" charset="0"/>
              </a:rPr>
              <a:t>NOC to current RR App. </a:t>
            </a:r>
            <a:r>
              <a:rPr lang="en-US" sz="2000" dirty="0">
                <a:solidFill>
                  <a:srgbClr val="0000E1"/>
                </a:solidFill>
                <a:latin typeface="Calibri" pitchFamily="34" charset="0"/>
              </a:rPr>
              <a:t>5</a:t>
            </a:r>
            <a:r>
              <a:rPr lang="en-US" sz="2000" b="0" dirty="0">
                <a:solidFill>
                  <a:srgbClr val="0000E1"/>
                </a:solidFill>
                <a:latin typeface="Calibri" pitchFamily="34" charset="0"/>
              </a:rPr>
              <a:t> identification of coordination requirements</a:t>
            </a:r>
          </a:p>
          <a:p>
            <a:pPr marL="800100" lvl="1" indent="-342900">
              <a:buFontTx/>
              <a:buChar char="-"/>
            </a:pPr>
            <a:r>
              <a:rPr lang="en-US" sz="2000" b="0" dirty="0">
                <a:solidFill>
                  <a:srgbClr val="0000E1"/>
                </a:solidFill>
                <a:latin typeface="Calibri" pitchFamily="34" charset="0"/>
              </a:rPr>
              <a:t>Change threshold levels for application of RR No. </a:t>
            </a:r>
            <a:r>
              <a:rPr lang="en-US" sz="2000" dirty="0">
                <a:solidFill>
                  <a:srgbClr val="0000E1"/>
                </a:solidFill>
                <a:latin typeface="Calibri" pitchFamily="34" charset="0"/>
              </a:rPr>
              <a:t>9.41</a:t>
            </a:r>
            <a:r>
              <a:rPr lang="en-US" sz="2000" b="0" dirty="0">
                <a:solidFill>
                  <a:srgbClr val="0000E1"/>
                </a:solidFill>
                <a:latin typeface="Calibri" pitchFamily="34" charset="0"/>
              </a:rPr>
              <a:t> for some frequency bands</a:t>
            </a:r>
          </a:p>
          <a:p>
            <a:pPr marL="800100" lvl="1" indent="-342900">
              <a:buFontTx/>
              <a:buChar char="-"/>
            </a:pPr>
            <a:r>
              <a:rPr lang="en-US" sz="2000" b="0" dirty="0">
                <a:solidFill>
                  <a:srgbClr val="0000E1"/>
                </a:solidFill>
                <a:latin typeface="Calibri" pitchFamily="34" charset="0"/>
              </a:rPr>
              <a:t>Replace C/I in RR No. </a:t>
            </a:r>
            <a:r>
              <a:rPr lang="en-US" sz="2000" dirty="0">
                <a:solidFill>
                  <a:srgbClr val="0000E1"/>
                </a:solidFill>
                <a:latin typeface="Calibri" pitchFamily="34" charset="0"/>
              </a:rPr>
              <a:t>11.32A</a:t>
            </a:r>
            <a:r>
              <a:rPr lang="en-US" sz="2000" b="0" dirty="0">
                <a:solidFill>
                  <a:srgbClr val="0000E1"/>
                </a:solidFill>
                <a:latin typeface="Calibri" pitchFamily="34" charset="0"/>
              </a:rPr>
              <a:t> with uplink/downlink PFD masks for some frequency bands</a:t>
            </a:r>
          </a:p>
          <a:p>
            <a:pPr marL="342900" indent="-342900">
              <a:buFont typeface="Wingdings" pitchFamily="2" charset="2"/>
              <a:buChar char="Ø"/>
            </a:pPr>
            <a:r>
              <a:rPr lang="en-US" sz="2000" u="sng" dirty="0" smtClean="0">
                <a:solidFill>
                  <a:srgbClr val="0000E1"/>
                </a:solidFill>
                <a:latin typeface="Calibri" pitchFamily="34" charset="0"/>
                <a:ea typeface="Tahoma" panose="020B0604030504040204" pitchFamily="34" charset="0"/>
                <a:cs typeface="Tahoma" panose="020B0604030504040204" pitchFamily="34" charset="0"/>
              </a:rPr>
              <a:t>Option 1C</a:t>
            </a:r>
          </a:p>
          <a:p>
            <a:pPr marL="800100" lvl="1" indent="-342900">
              <a:buFontTx/>
              <a:buChar char="-"/>
            </a:pPr>
            <a:r>
              <a:rPr lang="en-US" sz="2000" b="0" dirty="0">
                <a:solidFill>
                  <a:srgbClr val="0000E1"/>
                </a:solidFill>
                <a:latin typeface="Calibri" pitchFamily="34" charset="0"/>
              </a:rPr>
              <a:t>Same as Option 1B, with </a:t>
            </a:r>
            <a:r>
              <a:rPr lang="en-US" sz="2000" b="0" dirty="0" smtClean="0">
                <a:solidFill>
                  <a:srgbClr val="0000E1"/>
                </a:solidFill>
                <a:latin typeface="Calibri" pitchFamily="34" charset="0"/>
              </a:rPr>
              <a:t>PFD thresholds outside the Coordination Arc</a:t>
            </a:r>
            <a:endParaRPr lang="en-US" sz="2000" b="0" dirty="0">
              <a:solidFill>
                <a:srgbClr val="0000E1"/>
              </a:solidFill>
              <a:latin typeface="Calibri" pitchFamily="34" charset="0"/>
            </a:endParaRPr>
          </a:p>
          <a:p>
            <a:pPr marL="342900" indent="-342900">
              <a:buFont typeface="Wingdings" pitchFamily="2" charset="2"/>
              <a:buChar char="Ø"/>
            </a:pPr>
            <a:r>
              <a:rPr lang="en-US" sz="2000" u="sng" dirty="0" smtClean="0">
                <a:solidFill>
                  <a:srgbClr val="92D050"/>
                </a:solidFill>
                <a:latin typeface="Calibri" pitchFamily="34" charset="0"/>
                <a:ea typeface="Tahoma" panose="020B0604030504040204" pitchFamily="34" charset="0"/>
                <a:cs typeface="Tahoma" panose="020B0604030504040204" pitchFamily="34" charset="0"/>
              </a:rPr>
              <a:t>Option 1D:</a:t>
            </a:r>
            <a:r>
              <a:rPr lang="en-US" sz="2000" b="0" dirty="0" smtClean="0">
                <a:solidFill>
                  <a:srgbClr val="92D050"/>
                </a:solidFill>
                <a:latin typeface="Calibri" pitchFamily="34" charset="0"/>
                <a:ea typeface="Tahoma" panose="020B0604030504040204" pitchFamily="34" charset="0"/>
                <a:cs typeface="Tahoma" panose="020B0604030504040204" pitchFamily="34" charset="0"/>
              </a:rPr>
              <a:t> NOC</a:t>
            </a:r>
            <a:endParaRPr lang="en-US" sz="2000" b="0" dirty="0">
              <a:solidFill>
                <a:srgbClr val="92D050"/>
              </a:solidFill>
              <a:latin typeface="Calibri"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91095123"/>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25</a:t>
            </a:fld>
            <a:endParaRPr lang="en-US" altLang="en-US"/>
          </a:p>
        </p:txBody>
      </p:sp>
      <p:sp>
        <p:nvSpPr>
          <p:cNvPr id="1920036" name="Rectangle 36"/>
          <p:cNvSpPr>
            <a:spLocks noChangeArrowheads="1"/>
          </p:cNvSpPr>
          <p:nvPr/>
        </p:nvSpPr>
        <p:spPr bwMode="auto">
          <a:xfrm>
            <a:off x="1391415" y="-2490"/>
            <a:ext cx="6323078"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9.1.2 of WRC-15 AI 9.1</a:t>
            </a:r>
            <a:endParaRPr lang="en-US" altLang="en-US" dirty="0">
              <a:solidFill>
                <a:schemeClr val="bg1"/>
              </a:solidFill>
              <a:latin typeface="Arial" pitchFamily="34" charset="0"/>
            </a:endParaRPr>
          </a:p>
        </p:txBody>
      </p:sp>
      <p:sp>
        <p:nvSpPr>
          <p:cNvPr id="2" name="Rectangle 1"/>
          <p:cNvSpPr/>
          <p:nvPr/>
        </p:nvSpPr>
        <p:spPr>
          <a:xfrm>
            <a:off x="179512" y="908720"/>
            <a:ext cx="8856984" cy="1200329"/>
          </a:xfrm>
          <a:prstGeom prst="rect">
            <a:avLst/>
          </a:prstGeom>
        </p:spPr>
        <p:txBody>
          <a:bodyPr wrap="square">
            <a:spAutoFit/>
          </a:bodyPr>
          <a:lstStyle/>
          <a:p>
            <a:pPr algn="ctr"/>
            <a:r>
              <a:rPr lang="en-US" dirty="0">
                <a:solidFill>
                  <a:srgbClr val="000000"/>
                </a:solidFill>
                <a:latin typeface="Arial" charset="0"/>
              </a:rPr>
              <a:t>Studies on possible reduction of the coordination arc and technical criteria used in application of No. 9.41 in respect of coordination under No. 9.7</a:t>
            </a:r>
          </a:p>
        </p:txBody>
      </p:sp>
      <p:sp>
        <p:nvSpPr>
          <p:cNvPr id="7" name="Text Box 11"/>
          <p:cNvSpPr txBox="1">
            <a:spLocks noChangeArrowheads="1"/>
          </p:cNvSpPr>
          <p:nvPr/>
        </p:nvSpPr>
        <p:spPr bwMode="auto">
          <a:xfrm>
            <a:off x="719140" y="2079941"/>
            <a:ext cx="7667625" cy="369332"/>
          </a:xfrm>
          <a:prstGeom prst="rect">
            <a:avLst/>
          </a:prstGeom>
          <a:noFill/>
          <a:ln w="9525">
            <a:noFill/>
            <a:miter lim="800000"/>
            <a:headEnd/>
            <a:tailEnd/>
          </a:ln>
        </p:spPr>
        <p:txBody>
          <a:bodyPr>
            <a:spAutoFit/>
          </a:bodyPr>
          <a:lstStyle/>
          <a:p>
            <a:pPr>
              <a:lnSpc>
                <a:spcPct val="90000"/>
              </a:lnSpc>
            </a:pPr>
            <a:r>
              <a:rPr lang="en-US" altLang="ja-JP" sz="2000" b="0" dirty="0" smtClean="0">
                <a:solidFill>
                  <a:srgbClr val="FF0000"/>
                </a:solidFill>
                <a:latin typeface="Arial" charset="0"/>
                <a:ea typeface="MS PGothic" pitchFamily="34" charset="-128"/>
              </a:rPr>
              <a:t>Proposed Conclusions on Resolves 2 (Coordination Arc)</a:t>
            </a:r>
          </a:p>
        </p:txBody>
      </p:sp>
      <p:sp>
        <p:nvSpPr>
          <p:cNvPr id="6" name="TextBox 5"/>
          <p:cNvSpPr txBox="1"/>
          <p:nvPr/>
        </p:nvSpPr>
        <p:spPr>
          <a:xfrm>
            <a:off x="395536" y="2276966"/>
            <a:ext cx="8748464" cy="3416320"/>
          </a:xfrm>
          <a:prstGeom prst="rect">
            <a:avLst/>
          </a:prstGeom>
          <a:noFill/>
        </p:spPr>
        <p:txBody>
          <a:bodyPr wrap="square" rtlCol="0">
            <a:spAutoFit/>
          </a:bodyPr>
          <a:lstStyle/>
          <a:p>
            <a:pPr marL="342900" indent="-342900">
              <a:buFont typeface="Wingdings" pitchFamily="2" charset="2"/>
              <a:buChar char="Ø"/>
            </a:pPr>
            <a:r>
              <a:rPr lang="en-US" u="sng" dirty="0" smtClean="0">
                <a:solidFill>
                  <a:srgbClr val="0000E1"/>
                </a:solidFill>
                <a:latin typeface="Calibri" pitchFamily="34" charset="0"/>
              </a:rPr>
              <a:t>Option 2A: </a:t>
            </a:r>
            <a:r>
              <a:rPr lang="en-US" b="0" dirty="0" smtClean="0">
                <a:solidFill>
                  <a:srgbClr val="0000E1"/>
                </a:solidFill>
                <a:latin typeface="Calibri" pitchFamily="34" charset="0"/>
              </a:rPr>
              <a:t>Reduce </a:t>
            </a:r>
            <a:r>
              <a:rPr lang="en-US" b="0" dirty="0">
                <a:solidFill>
                  <a:srgbClr val="0000E1"/>
                </a:solidFill>
                <a:latin typeface="Calibri" pitchFamily="34" charset="0"/>
              </a:rPr>
              <a:t>coordination arc as:</a:t>
            </a:r>
          </a:p>
          <a:p>
            <a:pPr marL="1257300" lvl="2" indent="-342900">
              <a:buFontTx/>
              <a:buChar char="-"/>
            </a:pPr>
            <a:r>
              <a:rPr lang="en-US" b="0" dirty="0" smtClean="0">
                <a:solidFill>
                  <a:srgbClr val="0000E1"/>
                </a:solidFill>
                <a:latin typeface="Calibri" pitchFamily="34" charset="0"/>
              </a:rPr>
              <a:t>6/4 </a:t>
            </a:r>
            <a:r>
              <a:rPr lang="en-US" b="0" dirty="0">
                <a:solidFill>
                  <a:srgbClr val="0000E1"/>
                </a:solidFill>
                <a:latin typeface="Calibri" pitchFamily="34" charset="0"/>
              </a:rPr>
              <a:t>GHz band </a:t>
            </a:r>
            <a:r>
              <a:rPr lang="en-US" b="0" dirty="0">
                <a:solidFill>
                  <a:srgbClr val="0000E1"/>
                </a:solidFill>
                <a:latin typeface="Calibri" pitchFamily="34" charset="0"/>
                <a:ea typeface="Tahoma" panose="020B0604030504040204" pitchFamily="34" charset="0"/>
                <a:cs typeface="Tahoma" panose="020B0604030504040204" pitchFamily="34" charset="0"/>
              </a:rPr>
              <a:t>±8⁰ reduces to ±6</a:t>
            </a:r>
            <a:r>
              <a:rPr lang="en-US" b="0" dirty="0" smtClean="0">
                <a:solidFill>
                  <a:srgbClr val="0000E1"/>
                </a:solidFill>
                <a:latin typeface="Calibri" pitchFamily="34" charset="0"/>
                <a:ea typeface="Tahoma" panose="020B0604030504040204" pitchFamily="34" charset="0"/>
                <a:cs typeface="Tahoma" panose="020B0604030504040204" pitchFamily="34" charset="0"/>
              </a:rPr>
              <a:t>⁰</a:t>
            </a:r>
          </a:p>
          <a:p>
            <a:pPr marL="1257300" lvl="2" indent="-342900">
              <a:buFontTx/>
              <a:buChar char="-"/>
            </a:pPr>
            <a:r>
              <a:rPr lang="en-US" b="0" dirty="0">
                <a:solidFill>
                  <a:srgbClr val="0000E1"/>
                </a:solidFill>
                <a:latin typeface="Calibri" pitchFamily="34" charset="0"/>
              </a:rPr>
              <a:t>14/10/11/12 GHz band ±7⁰ reduces to ±5⁰</a:t>
            </a:r>
          </a:p>
          <a:p>
            <a:pPr marL="1257300" lvl="2" indent="-342900">
              <a:buFontTx/>
              <a:buChar char="-"/>
            </a:pPr>
            <a:r>
              <a:rPr lang="en-US" b="0" dirty="0">
                <a:solidFill>
                  <a:srgbClr val="0000E1"/>
                </a:solidFill>
                <a:latin typeface="Calibri" pitchFamily="34" charset="0"/>
              </a:rPr>
              <a:t>30/20 GHz band NOC to ±8⁰</a:t>
            </a:r>
          </a:p>
          <a:p>
            <a:pPr marL="342900" indent="-342900">
              <a:buFont typeface="Wingdings" pitchFamily="2" charset="2"/>
              <a:buChar char="Ø"/>
            </a:pPr>
            <a:r>
              <a:rPr lang="en-US" u="sng" dirty="0" smtClean="0">
                <a:solidFill>
                  <a:srgbClr val="0000E1"/>
                </a:solidFill>
                <a:latin typeface="Calibri" pitchFamily="34" charset="0"/>
              </a:rPr>
              <a:t>Option 2B: </a:t>
            </a:r>
            <a:r>
              <a:rPr lang="en-US" b="0" dirty="0" smtClean="0">
                <a:solidFill>
                  <a:srgbClr val="0000E1"/>
                </a:solidFill>
                <a:latin typeface="Calibri" pitchFamily="34" charset="0"/>
              </a:rPr>
              <a:t>Reduce </a:t>
            </a:r>
            <a:r>
              <a:rPr lang="en-US" b="0" dirty="0">
                <a:solidFill>
                  <a:srgbClr val="0000E1"/>
                </a:solidFill>
                <a:latin typeface="Calibri" pitchFamily="34" charset="0"/>
              </a:rPr>
              <a:t>coordination arc as:</a:t>
            </a:r>
          </a:p>
          <a:p>
            <a:pPr marL="1257300" lvl="2" indent="-342900">
              <a:buFontTx/>
              <a:buChar char="-"/>
            </a:pPr>
            <a:r>
              <a:rPr lang="en-US" b="0" dirty="0">
                <a:solidFill>
                  <a:srgbClr val="0000E1"/>
                </a:solidFill>
                <a:latin typeface="Calibri" pitchFamily="34" charset="0"/>
              </a:rPr>
              <a:t>6/4 GHz band ±8⁰ reduces to ±6⁰</a:t>
            </a:r>
          </a:p>
          <a:p>
            <a:pPr marL="1257300" lvl="2" indent="-342900">
              <a:buFontTx/>
              <a:buChar char="-"/>
            </a:pPr>
            <a:r>
              <a:rPr lang="en-US" b="0" dirty="0">
                <a:solidFill>
                  <a:srgbClr val="0000E1"/>
                </a:solidFill>
                <a:latin typeface="Calibri" pitchFamily="34" charset="0"/>
              </a:rPr>
              <a:t>14/10/11/12 GHz band ±7⁰ reduces to ±5⁰</a:t>
            </a:r>
          </a:p>
          <a:p>
            <a:pPr marL="1257300" lvl="2" indent="-342900">
              <a:buFontTx/>
              <a:buChar char="-"/>
            </a:pPr>
            <a:r>
              <a:rPr lang="en-US" b="0" dirty="0">
                <a:solidFill>
                  <a:srgbClr val="0000E1"/>
                </a:solidFill>
                <a:latin typeface="Calibri" pitchFamily="34" charset="0"/>
              </a:rPr>
              <a:t>30/20 GHz band ±8⁰ reduces to ±6⁰</a:t>
            </a:r>
          </a:p>
          <a:p>
            <a:pPr marL="342900" indent="-342900">
              <a:buFont typeface="Wingdings" pitchFamily="2" charset="2"/>
              <a:buChar char="Ø"/>
            </a:pPr>
            <a:r>
              <a:rPr lang="en-US" u="sng" dirty="0" smtClean="0">
                <a:solidFill>
                  <a:srgbClr val="92D050"/>
                </a:solidFill>
                <a:latin typeface="Calibri" pitchFamily="34" charset="0"/>
              </a:rPr>
              <a:t>Option 2C: </a:t>
            </a:r>
            <a:r>
              <a:rPr lang="en-US" b="0" dirty="0" smtClean="0">
                <a:solidFill>
                  <a:srgbClr val="92D050"/>
                </a:solidFill>
                <a:latin typeface="Calibri" pitchFamily="34" charset="0"/>
              </a:rPr>
              <a:t>NOC</a:t>
            </a:r>
            <a:endParaRPr lang="en-US" b="0" dirty="0">
              <a:solidFill>
                <a:srgbClr val="92D050"/>
              </a:solidFill>
              <a:latin typeface="Calibri" pitchFamily="34" charset="0"/>
            </a:endParaRPr>
          </a:p>
        </p:txBody>
      </p:sp>
    </p:spTree>
    <p:extLst>
      <p:ext uri="{BB962C8B-B14F-4D97-AF65-F5344CB8AC3E}">
        <p14:creationId xmlns:p14="http://schemas.microsoft.com/office/powerpoint/2010/main" val="2505964320"/>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26</a:t>
            </a:fld>
            <a:endParaRPr lang="en-US" altLang="en-US"/>
          </a:p>
        </p:txBody>
      </p:sp>
      <p:sp>
        <p:nvSpPr>
          <p:cNvPr id="1920036" name="Rectangle 36"/>
          <p:cNvSpPr>
            <a:spLocks noChangeArrowheads="1"/>
          </p:cNvSpPr>
          <p:nvPr/>
        </p:nvSpPr>
        <p:spPr bwMode="auto">
          <a:xfrm>
            <a:off x="1391415" y="-2490"/>
            <a:ext cx="6323078"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a:solidFill>
                  <a:schemeClr val="bg1"/>
                </a:solidFill>
                <a:latin typeface="Arial" pitchFamily="34" charset="0"/>
              </a:rPr>
              <a:t>Issue 9.1.2 of WRC-15 AI 9.1</a:t>
            </a:r>
            <a:endParaRPr lang="en-US" altLang="en-US" dirty="0">
              <a:solidFill>
                <a:schemeClr val="bg1"/>
              </a:solidFill>
              <a:latin typeface="Arial" pitchFamily="34" charset="0"/>
            </a:endParaRPr>
          </a:p>
        </p:txBody>
      </p:sp>
      <p:sp>
        <p:nvSpPr>
          <p:cNvPr id="2" name="Rectangle 1"/>
          <p:cNvSpPr/>
          <p:nvPr/>
        </p:nvSpPr>
        <p:spPr>
          <a:xfrm>
            <a:off x="179512" y="908720"/>
            <a:ext cx="8856984" cy="584775"/>
          </a:xfrm>
          <a:prstGeom prst="rect">
            <a:avLst/>
          </a:prstGeom>
        </p:spPr>
        <p:txBody>
          <a:bodyPr wrap="square">
            <a:spAutoFit/>
          </a:bodyPr>
          <a:lstStyle/>
          <a:p>
            <a:pPr algn="ctr"/>
            <a:r>
              <a:rPr lang="en-US" sz="3200" dirty="0" smtClean="0">
                <a:solidFill>
                  <a:srgbClr val="000000"/>
                </a:solidFill>
                <a:latin typeface="Arial" charset="0"/>
              </a:rPr>
              <a:t>Regional Positions</a:t>
            </a:r>
            <a:endParaRPr lang="en-US" sz="3200" dirty="0">
              <a:solidFill>
                <a:srgbClr val="000000"/>
              </a:solidFill>
              <a:latin typeface="Arial" charset="0"/>
            </a:endParaRPr>
          </a:p>
        </p:txBody>
      </p:sp>
      <p:pic>
        <p:nvPicPr>
          <p:cNvPr id="8"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766888"/>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4663" y="1844675"/>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19700" y="1466850"/>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6325" y="1538288"/>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9925" y="1412875"/>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4" name="Group 89"/>
          <p:cNvGraphicFramePr>
            <a:graphicFrameLocks noGrp="1"/>
          </p:cNvGraphicFramePr>
          <p:nvPr>
            <p:ph idx="4294967295"/>
            <p:extLst>
              <p:ext uri="{D42A27DB-BD31-4B8C-83A1-F6EECF244321}">
                <p14:modId xmlns:p14="http://schemas.microsoft.com/office/powerpoint/2010/main" val="3773626673"/>
              </p:ext>
            </p:extLst>
          </p:nvPr>
        </p:nvGraphicFramePr>
        <p:xfrm>
          <a:off x="250825" y="2276475"/>
          <a:ext cx="8713663" cy="3504720"/>
        </p:xfrm>
        <a:graphic>
          <a:graphicData uri="http://schemas.openxmlformats.org/drawingml/2006/table">
            <a:tbl>
              <a:tblPr/>
              <a:tblGrid>
                <a:gridCol w="3025775"/>
                <a:gridCol w="935038"/>
                <a:gridCol w="936625"/>
                <a:gridCol w="936625"/>
                <a:gridCol w="935037"/>
                <a:gridCol w="936625"/>
                <a:gridCol w="1007938"/>
              </a:tblGrid>
              <a:tr h="241966">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220670">
                <a:tc gridSpan="7">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lang="en-US" altLang="ja-JP" sz="1600" b="0" dirty="0" smtClean="0">
                          <a:solidFill>
                            <a:srgbClr val="FF0000"/>
                          </a:solidFill>
                          <a:latin typeface="Arial" charset="0"/>
                          <a:ea typeface="MS PGothic" pitchFamily="34" charset="-128"/>
                        </a:rPr>
                        <a:t>Resolves 1 (technical criteria)</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pattFill prst="ltUpDiag">
                      <a:fgClr>
                        <a:srgbClr val="92D050"/>
                      </a:fgClr>
                      <a:bgClr>
                        <a:srgbClr val="FFFFFF"/>
                      </a:bgClr>
                    </a:patt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pattFill prst="ltUpDiag">
                      <a:fgClr>
                        <a:srgbClr val="92D050"/>
                      </a:fgClr>
                      <a:bgClr>
                        <a:schemeClr val="bg1"/>
                      </a:bgClr>
                    </a:patt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4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pattFill prst="ltUpDiag">
                      <a:fgClr>
                        <a:srgbClr val="92D050"/>
                      </a:fgClr>
                      <a:bgClr>
                        <a:schemeClr val="bg1"/>
                      </a:bgClr>
                    </a:patt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r>
              <a:tr h="22067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Option 1A</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r>
              <a:tr h="22067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Option 1B</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2067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Option 1C</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2067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Option 1D – NOC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20670">
                <a:tc gridSpan="7">
                  <a:txBody>
                    <a:bodyPr/>
                    <a:lstStyle/>
                    <a:p>
                      <a:pPr marL="0" marR="0" lvl="0" indent="0" algn="ctr" defTabSz="914400" rtl="0" eaLnBrk="1" fontAlgn="t" latinLnBrk="0" hangingPunct="1">
                        <a:lnSpc>
                          <a:spcPct val="100000"/>
                        </a:lnSpc>
                        <a:spcBef>
                          <a:spcPct val="0"/>
                        </a:spcBef>
                        <a:spcAft>
                          <a:spcPct val="0"/>
                        </a:spcAft>
                        <a:buClrTx/>
                        <a:buSzTx/>
                        <a:buFontTx/>
                        <a:buNone/>
                        <a:tabLst/>
                      </a:pPr>
                      <a:r>
                        <a:rPr lang="en-US" altLang="ja-JP" sz="1600" b="0" dirty="0" smtClean="0">
                          <a:solidFill>
                            <a:srgbClr val="FF0000"/>
                          </a:solidFill>
                          <a:latin typeface="Arial" charset="0"/>
                          <a:ea typeface="MS PGothic" pitchFamily="34" charset="-128"/>
                        </a:rPr>
                        <a:t>Resolves 2 (Coordination Arc)</a:t>
                      </a:r>
                      <a:endParaRPr kumimoji="0" lang="en-GB" sz="1600" b="1"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hMerge="1">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r>
              <a:tr h="22067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Option 2A</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2067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Option 2B</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r>
              <a:tr h="22067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Option 2C – NOC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2067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Remarks</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Alteration</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bl>
          </a:graphicData>
        </a:graphic>
      </p:graphicFrame>
      <p:pic>
        <p:nvPicPr>
          <p:cNvPr id="15" name="Picture 2" descr="C:\Users\khalid.alawadi\AppData\Local\Microsoft\Windows\Temporary Internet Files\Content.Outlook\SUV47Y01\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67685" y="1493946"/>
            <a:ext cx="542925" cy="782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1464102"/>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27</a:t>
            </a:fld>
            <a:endParaRPr lang="en-US" altLang="en-US"/>
          </a:p>
        </p:txBody>
      </p:sp>
      <p:sp>
        <p:nvSpPr>
          <p:cNvPr id="1920036" name="Rectangle 36"/>
          <p:cNvSpPr>
            <a:spLocks noChangeArrowheads="1"/>
          </p:cNvSpPr>
          <p:nvPr/>
        </p:nvSpPr>
        <p:spPr bwMode="auto">
          <a:xfrm>
            <a:off x="1391414" y="-2490"/>
            <a:ext cx="6323078"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a:solidFill>
                  <a:schemeClr val="bg1"/>
                </a:solidFill>
                <a:latin typeface="Arial" pitchFamily="34" charset="0"/>
              </a:rPr>
              <a:t>Issue </a:t>
            </a:r>
            <a:r>
              <a:rPr lang="en-GB" altLang="en-US" dirty="0" smtClean="0">
                <a:solidFill>
                  <a:schemeClr val="bg1"/>
                </a:solidFill>
                <a:latin typeface="Arial" pitchFamily="34" charset="0"/>
              </a:rPr>
              <a:t>9.1.3 </a:t>
            </a:r>
            <a:r>
              <a:rPr lang="en-GB" altLang="en-US" dirty="0">
                <a:solidFill>
                  <a:schemeClr val="bg1"/>
                </a:solidFill>
                <a:latin typeface="Arial" pitchFamily="34" charset="0"/>
              </a:rPr>
              <a:t>of WRC-15 AI 9.1</a:t>
            </a:r>
            <a:endParaRPr lang="en-US" altLang="en-US" dirty="0">
              <a:solidFill>
                <a:schemeClr val="bg1"/>
              </a:solidFill>
              <a:latin typeface="Arial" pitchFamily="34" charset="0"/>
            </a:endParaRPr>
          </a:p>
        </p:txBody>
      </p:sp>
      <p:sp>
        <p:nvSpPr>
          <p:cNvPr id="2" name="Rectangle 1"/>
          <p:cNvSpPr/>
          <p:nvPr/>
        </p:nvSpPr>
        <p:spPr>
          <a:xfrm>
            <a:off x="179512" y="908720"/>
            <a:ext cx="8856984" cy="1200329"/>
          </a:xfrm>
          <a:prstGeom prst="rect">
            <a:avLst/>
          </a:prstGeom>
        </p:spPr>
        <p:txBody>
          <a:bodyPr wrap="square">
            <a:spAutoFit/>
          </a:bodyPr>
          <a:lstStyle/>
          <a:p>
            <a:pPr algn="ctr"/>
            <a:r>
              <a:rPr lang="en-US" dirty="0">
                <a:solidFill>
                  <a:srgbClr val="000000"/>
                </a:solidFill>
                <a:latin typeface="Arial" charset="0"/>
              </a:rPr>
              <a:t>Use of satellite orbital positions and associated frequency spectrum to deliver international public telecommunication services in developing countries</a:t>
            </a:r>
          </a:p>
        </p:txBody>
      </p:sp>
      <p:sp>
        <p:nvSpPr>
          <p:cNvPr id="6" name="Text Box 11"/>
          <p:cNvSpPr txBox="1">
            <a:spLocks noChangeArrowheads="1"/>
          </p:cNvSpPr>
          <p:nvPr/>
        </p:nvSpPr>
        <p:spPr bwMode="auto">
          <a:xfrm>
            <a:off x="194614" y="2109049"/>
            <a:ext cx="8892480" cy="1754326"/>
          </a:xfrm>
          <a:prstGeom prst="rect">
            <a:avLst/>
          </a:prstGeom>
          <a:noFill/>
          <a:ln w="9525">
            <a:noFill/>
            <a:miter lim="800000"/>
            <a:headEnd/>
            <a:tailEnd/>
          </a:ln>
        </p:spPr>
        <p:txBody>
          <a:bodyPr wrap="square">
            <a:spAutoFit/>
          </a:bodyPr>
          <a:lstStyle/>
          <a:p>
            <a:pPr>
              <a:lnSpc>
                <a:spcPct val="90000"/>
              </a:lnSpc>
            </a:pPr>
            <a:r>
              <a:rPr lang="en-GB" altLang="ja-JP" b="0" dirty="0" smtClean="0">
                <a:solidFill>
                  <a:srgbClr val="FF0000"/>
                </a:solidFill>
                <a:latin typeface="Arial" charset="0"/>
                <a:ea typeface="MS PGothic" pitchFamily="34" charset="-128"/>
              </a:rPr>
              <a:t>Two possible conclusions:</a:t>
            </a:r>
          </a:p>
          <a:p>
            <a:pPr marL="342900" indent="-342900">
              <a:lnSpc>
                <a:spcPct val="90000"/>
              </a:lnSpc>
              <a:buFont typeface="Wingdings" pitchFamily="2" charset="2"/>
              <a:buChar char="Ø"/>
            </a:pPr>
            <a:r>
              <a:rPr lang="en-US" altLang="ja-JP" u="sng" dirty="0" smtClean="0">
                <a:solidFill>
                  <a:srgbClr val="92D050"/>
                </a:solidFill>
                <a:latin typeface="Arial" charset="0"/>
                <a:ea typeface="MS PGothic" pitchFamily="34" charset="-128"/>
              </a:rPr>
              <a:t>Option A: </a:t>
            </a:r>
            <a:r>
              <a:rPr lang="en-US" altLang="ja-JP" b="0" dirty="0" smtClean="0">
                <a:solidFill>
                  <a:srgbClr val="92D050"/>
                </a:solidFill>
                <a:latin typeface="Arial" charset="0"/>
                <a:ea typeface="MS PGothic" pitchFamily="34" charset="-128"/>
              </a:rPr>
              <a:t>NOC</a:t>
            </a:r>
          </a:p>
          <a:p>
            <a:pPr marL="342900" indent="-342900">
              <a:lnSpc>
                <a:spcPct val="90000"/>
              </a:lnSpc>
              <a:buFont typeface="Wingdings" pitchFamily="2" charset="2"/>
              <a:buChar char="Ø"/>
            </a:pPr>
            <a:r>
              <a:rPr lang="en-US" altLang="ja-JP" u="sng" dirty="0" smtClean="0">
                <a:solidFill>
                  <a:srgbClr val="0000FF"/>
                </a:solidFill>
                <a:latin typeface="Arial" charset="0"/>
                <a:ea typeface="MS PGothic" pitchFamily="34" charset="-128"/>
              </a:rPr>
              <a:t>Option B: </a:t>
            </a:r>
            <a:r>
              <a:rPr lang="en-US" altLang="ja-JP" b="0" dirty="0" smtClean="0">
                <a:solidFill>
                  <a:srgbClr val="0000FF"/>
                </a:solidFill>
                <a:latin typeface="Arial" charset="0"/>
                <a:ea typeface="MS PGothic" pitchFamily="34" charset="-128"/>
              </a:rPr>
              <a:t>Revise </a:t>
            </a:r>
            <a:r>
              <a:rPr lang="en-US" altLang="ja-JP" b="0" dirty="0">
                <a:solidFill>
                  <a:srgbClr val="0000FF"/>
                </a:solidFill>
                <a:latin typeface="Arial" charset="0"/>
                <a:ea typeface="MS PGothic" pitchFamily="34" charset="-128"/>
              </a:rPr>
              <a:t>Resolution 11 (WRC-12) in order to continue with the studies as it may be required for resolves 2 of Resolution 11 (WRC-12) to continue even after WRC-15</a:t>
            </a:r>
            <a:endParaRPr lang="en-US" altLang="ja-JP" b="0" dirty="0" smtClean="0">
              <a:solidFill>
                <a:srgbClr val="0000FF"/>
              </a:solidFill>
              <a:latin typeface="Arial" charset="0"/>
              <a:ea typeface="MS PGothic" pitchFamily="34" charset="-128"/>
            </a:endParaRPr>
          </a:p>
        </p:txBody>
      </p:sp>
      <p:pic>
        <p:nvPicPr>
          <p:cNvPr id="7"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599" y="4210104"/>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4662" y="4287891"/>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19699" y="3910066"/>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6324" y="3981504"/>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9924" y="3856091"/>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3" name="Group 89"/>
          <p:cNvGraphicFramePr>
            <a:graphicFrameLocks noGrp="1"/>
          </p:cNvGraphicFramePr>
          <p:nvPr>
            <p:ph idx="4294967295"/>
            <p:extLst>
              <p:ext uri="{D42A27DB-BD31-4B8C-83A1-F6EECF244321}">
                <p14:modId xmlns:p14="http://schemas.microsoft.com/office/powerpoint/2010/main" val="233200464"/>
              </p:ext>
            </p:extLst>
          </p:nvPr>
        </p:nvGraphicFramePr>
        <p:xfrm>
          <a:off x="231778" y="4734468"/>
          <a:ext cx="8642350" cy="1781520"/>
        </p:xfrm>
        <a:graphic>
          <a:graphicData uri="http://schemas.openxmlformats.org/drawingml/2006/table">
            <a:tbl>
              <a:tblPr/>
              <a:tblGrid>
                <a:gridCol w="3025775"/>
                <a:gridCol w="935038"/>
                <a:gridCol w="1027480"/>
                <a:gridCol w="845770"/>
                <a:gridCol w="935037"/>
                <a:gridCol w="936625"/>
                <a:gridCol w="936625"/>
              </a:tblGrid>
              <a:tr h="20997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19149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Option A - NOC</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19149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Option B</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487167">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Remarks</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Supress Res 11 (WRC-12)</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Alteration</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bl>
          </a:graphicData>
        </a:graphic>
      </p:graphicFrame>
      <p:pic>
        <p:nvPicPr>
          <p:cNvPr id="14" name="Picture 2" descr="C:\Users\khalid.alawadi\AppData\Local\Microsoft\Windows\Temporary Internet Files\Content.Outlook\SUV47Y01\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67684" y="3937162"/>
            <a:ext cx="542925" cy="782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5784111"/>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28</a:t>
            </a:fld>
            <a:endParaRPr lang="en-US" altLang="en-US"/>
          </a:p>
        </p:txBody>
      </p:sp>
      <p:sp>
        <p:nvSpPr>
          <p:cNvPr id="1920036" name="Rectangle 36"/>
          <p:cNvSpPr>
            <a:spLocks noChangeArrowheads="1"/>
          </p:cNvSpPr>
          <p:nvPr/>
        </p:nvSpPr>
        <p:spPr bwMode="auto">
          <a:xfrm>
            <a:off x="1391414" y="-2490"/>
            <a:ext cx="6323078"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a:solidFill>
                  <a:schemeClr val="bg1"/>
                </a:solidFill>
                <a:latin typeface="Arial" pitchFamily="34" charset="0"/>
              </a:rPr>
              <a:t>Issue </a:t>
            </a:r>
            <a:r>
              <a:rPr lang="en-GB" altLang="en-US" dirty="0" smtClean="0">
                <a:solidFill>
                  <a:schemeClr val="bg1"/>
                </a:solidFill>
                <a:latin typeface="Arial" pitchFamily="34" charset="0"/>
              </a:rPr>
              <a:t>9.1.5 </a:t>
            </a:r>
            <a:r>
              <a:rPr lang="en-GB" altLang="en-US" dirty="0">
                <a:solidFill>
                  <a:schemeClr val="bg1"/>
                </a:solidFill>
                <a:latin typeface="Arial" pitchFamily="34" charset="0"/>
              </a:rPr>
              <a:t>of WRC-15 AI 9.1</a:t>
            </a:r>
            <a:endParaRPr lang="en-US" altLang="en-US" dirty="0">
              <a:solidFill>
                <a:schemeClr val="bg1"/>
              </a:solidFill>
              <a:latin typeface="Arial" pitchFamily="34" charset="0"/>
            </a:endParaRPr>
          </a:p>
        </p:txBody>
      </p:sp>
      <p:sp>
        <p:nvSpPr>
          <p:cNvPr id="2" name="Rectangle 1"/>
          <p:cNvSpPr/>
          <p:nvPr/>
        </p:nvSpPr>
        <p:spPr>
          <a:xfrm>
            <a:off x="179512" y="908720"/>
            <a:ext cx="8856984" cy="2308324"/>
          </a:xfrm>
          <a:prstGeom prst="rect">
            <a:avLst/>
          </a:prstGeom>
        </p:spPr>
        <p:txBody>
          <a:bodyPr wrap="square">
            <a:spAutoFit/>
          </a:bodyPr>
          <a:lstStyle/>
          <a:p>
            <a:pPr algn="ctr"/>
            <a:r>
              <a:rPr lang="en-US" dirty="0">
                <a:solidFill>
                  <a:srgbClr val="000000"/>
                </a:solidFill>
                <a:latin typeface="Arial" charset="0"/>
              </a:rPr>
              <a:t>Consideration of technical and regulatory actions in order to support existing and future operation of fixed-satellite service earth stations within the band 3 400-4 200 MHz, as an aid to the safe operation of aircraft and reliable distribution of meteorological information in some countries in Region 1</a:t>
            </a:r>
          </a:p>
        </p:txBody>
      </p:sp>
      <p:sp>
        <p:nvSpPr>
          <p:cNvPr id="7" name="Text Box 11"/>
          <p:cNvSpPr txBox="1">
            <a:spLocks noChangeArrowheads="1"/>
          </p:cNvSpPr>
          <p:nvPr/>
        </p:nvSpPr>
        <p:spPr bwMode="auto">
          <a:xfrm>
            <a:off x="179512" y="3068960"/>
            <a:ext cx="8784976" cy="3416320"/>
          </a:xfrm>
          <a:prstGeom prst="rect">
            <a:avLst/>
          </a:prstGeom>
          <a:noFill/>
          <a:ln w="9525">
            <a:noFill/>
            <a:miter lim="800000"/>
            <a:headEnd/>
            <a:tailEnd/>
          </a:ln>
        </p:spPr>
        <p:txBody>
          <a:bodyPr wrap="square">
            <a:spAutoFit/>
          </a:bodyPr>
          <a:lstStyle/>
          <a:p>
            <a:pPr marL="285750" indent="-285750">
              <a:lnSpc>
                <a:spcPct val="90000"/>
              </a:lnSpc>
              <a:buFont typeface="Wingdings" pitchFamily="2" charset="2"/>
              <a:buChar char="Ø"/>
            </a:pPr>
            <a:r>
              <a:rPr lang="en-US" altLang="ja-JP" b="0" dirty="0" smtClean="0">
                <a:solidFill>
                  <a:srgbClr val="0000FF"/>
                </a:solidFill>
                <a:latin typeface="Arial" charset="0"/>
                <a:ea typeface="MS PGothic" pitchFamily="34" charset="-128"/>
              </a:rPr>
              <a:t>Conclusion towards modification </a:t>
            </a:r>
            <a:r>
              <a:rPr lang="en-US" altLang="ja-JP" b="0" dirty="0">
                <a:solidFill>
                  <a:srgbClr val="0000FF"/>
                </a:solidFill>
                <a:latin typeface="Arial" charset="0"/>
                <a:ea typeface="MS PGothic" pitchFamily="34" charset="-128"/>
              </a:rPr>
              <a:t>to Resolution 154 (WRC-12), calling for relevant administrations in Region 1 to use special care in the coordination, assignment, and management of frequencies taking into consideration the potential impact on the FSS earth stations used for satellite communications related to safe operation of aircraft and reliable distribution of meteorological information in the frequency band 3 400-4 200 </a:t>
            </a:r>
            <a:r>
              <a:rPr lang="en-US" altLang="ja-JP" b="0" dirty="0" err="1">
                <a:solidFill>
                  <a:srgbClr val="0000FF"/>
                </a:solidFill>
                <a:latin typeface="Arial" charset="0"/>
                <a:ea typeface="MS PGothic" pitchFamily="34" charset="-128"/>
              </a:rPr>
              <a:t>MHz.</a:t>
            </a:r>
            <a:endParaRPr lang="en-US" altLang="ja-JP" b="0" dirty="0">
              <a:solidFill>
                <a:srgbClr val="0000FF"/>
              </a:solidFill>
              <a:latin typeface="Arial" charset="0"/>
              <a:ea typeface="MS PGothic" pitchFamily="34" charset="-128"/>
            </a:endParaRPr>
          </a:p>
          <a:p>
            <a:pPr marL="285750" indent="-285750">
              <a:lnSpc>
                <a:spcPct val="90000"/>
              </a:lnSpc>
              <a:buFont typeface="Wingdings" pitchFamily="2" charset="2"/>
              <a:buChar char="Ø"/>
            </a:pPr>
            <a:r>
              <a:rPr lang="en-US" altLang="ja-JP" b="0" dirty="0">
                <a:solidFill>
                  <a:srgbClr val="0000FF"/>
                </a:solidFill>
                <a:latin typeface="Arial" charset="0"/>
                <a:ea typeface="MS PGothic" pitchFamily="34" charset="-128"/>
              </a:rPr>
              <a:t>Consideration may be given to modifying RR No. 5.430A to include a reference to the modified Resolution</a:t>
            </a:r>
          </a:p>
        </p:txBody>
      </p:sp>
    </p:spTree>
    <p:extLst>
      <p:ext uri="{BB962C8B-B14F-4D97-AF65-F5344CB8AC3E}">
        <p14:creationId xmlns:p14="http://schemas.microsoft.com/office/powerpoint/2010/main" val="2034122508"/>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29</a:t>
            </a:fld>
            <a:endParaRPr lang="en-US" altLang="en-US"/>
          </a:p>
        </p:txBody>
      </p:sp>
      <p:sp>
        <p:nvSpPr>
          <p:cNvPr id="1920036" name="Rectangle 36"/>
          <p:cNvSpPr>
            <a:spLocks noChangeArrowheads="1"/>
          </p:cNvSpPr>
          <p:nvPr/>
        </p:nvSpPr>
        <p:spPr bwMode="auto">
          <a:xfrm>
            <a:off x="1391415" y="-2490"/>
            <a:ext cx="6323078"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a:solidFill>
                  <a:schemeClr val="bg1"/>
                </a:solidFill>
                <a:latin typeface="Arial" pitchFamily="34" charset="0"/>
              </a:rPr>
              <a:t>Issue 9.1.5 of WRC-15 AI 9.1</a:t>
            </a:r>
            <a:endParaRPr lang="en-US" altLang="en-US" dirty="0">
              <a:solidFill>
                <a:schemeClr val="bg1"/>
              </a:solidFill>
              <a:latin typeface="Arial" pitchFamily="34" charset="0"/>
            </a:endParaRPr>
          </a:p>
        </p:txBody>
      </p:sp>
      <p:sp>
        <p:nvSpPr>
          <p:cNvPr id="2" name="Rectangle 1"/>
          <p:cNvSpPr/>
          <p:nvPr/>
        </p:nvSpPr>
        <p:spPr>
          <a:xfrm>
            <a:off x="179512" y="908720"/>
            <a:ext cx="8856984" cy="584775"/>
          </a:xfrm>
          <a:prstGeom prst="rect">
            <a:avLst/>
          </a:prstGeom>
        </p:spPr>
        <p:txBody>
          <a:bodyPr wrap="square">
            <a:spAutoFit/>
          </a:bodyPr>
          <a:lstStyle/>
          <a:p>
            <a:pPr algn="ctr"/>
            <a:r>
              <a:rPr lang="en-US" sz="3200" dirty="0" smtClean="0">
                <a:solidFill>
                  <a:srgbClr val="000000"/>
                </a:solidFill>
                <a:latin typeface="Arial" charset="0"/>
              </a:rPr>
              <a:t>Regional Positions</a:t>
            </a:r>
            <a:endParaRPr lang="en-US" sz="3200" dirty="0">
              <a:solidFill>
                <a:srgbClr val="000000"/>
              </a:solidFill>
              <a:latin typeface="Arial" charset="0"/>
            </a:endParaRPr>
          </a:p>
        </p:txBody>
      </p:sp>
      <p:pic>
        <p:nvPicPr>
          <p:cNvPr id="8"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766888"/>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4663" y="1844675"/>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19700" y="1466850"/>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6325" y="1538288"/>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9925" y="1412875"/>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4" name="Group 89"/>
          <p:cNvGraphicFramePr>
            <a:graphicFrameLocks noGrp="1"/>
          </p:cNvGraphicFramePr>
          <p:nvPr>
            <p:ph idx="4294967295"/>
            <p:extLst>
              <p:ext uri="{D42A27DB-BD31-4B8C-83A1-F6EECF244321}">
                <p14:modId xmlns:p14="http://schemas.microsoft.com/office/powerpoint/2010/main" val="3799106805"/>
              </p:ext>
            </p:extLst>
          </p:nvPr>
        </p:nvGraphicFramePr>
        <p:xfrm>
          <a:off x="250825" y="2276475"/>
          <a:ext cx="8642350" cy="978000"/>
        </p:xfrm>
        <a:graphic>
          <a:graphicData uri="http://schemas.openxmlformats.org/drawingml/2006/table">
            <a:tbl>
              <a:tblPr/>
              <a:tblGrid>
                <a:gridCol w="3025775"/>
                <a:gridCol w="935038"/>
                <a:gridCol w="936625"/>
                <a:gridCol w="936625"/>
                <a:gridCol w="935037"/>
                <a:gridCol w="936625"/>
                <a:gridCol w="936625"/>
              </a:tblGrid>
              <a:tr h="178632">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16291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Single conclusion</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3333CC"/>
                          </a:solidFill>
                          <a:effectLst/>
                          <a:latin typeface="Arial" pitchFamily="34" charset="0"/>
                          <a:cs typeface="Arial" pitchFamily="34" charset="0"/>
                        </a:rPr>
                        <a:t>Support</a:t>
                      </a: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r>
              <a:tr h="16291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Remarks</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3333CC"/>
                          </a:solidFill>
                          <a:effectLst/>
                          <a:latin typeface="Arial" pitchFamily="34" charset="0"/>
                          <a:cs typeface="Arial" pitchFamily="34" charset="0"/>
                        </a:rPr>
                        <a:t>Alteration</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r>
            </a:tbl>
          </a:graphicData>
        </a:graphic>
      </p:graphicFrame>
      <p:pic>
        <p:nvPicPr>
          <p:cNvPr id="15" name="Picture 2" descr="C:\Users\khalid.alawadi\AppData\Local\Microsoft\Windows\Temporary Internet Files\Content.Outlook\SUV47Y01\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67685" y="1493946"/>
            <a:ext cx="542925" cy="782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7549217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3</a:t>
            </a:fld>
            <a:endParaRPr lang="en-US" altLang="en-US"/>
          </a:p>
        </p:txBody>
      </p:sp>
      <p:sp>
        <p:nvSpPr>
          <p:cNvPr id="1920036" name="Rectangle 36"/>
          <p:cNvSpPr>
            <a:spLocks noChangeArrowheads="1"/>
          </p:cNvSpPr>
          <p:nvPr/>
        </p:nvSpPr>
        <p:spPr bwMode="auto">
          <a:xfrm>
            <a:off x="1883024" y="-2490"/>
            <a:ext cx="5339859"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A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584775"/>
          </a:xfrm>
          <a:prstGeom prst="rect">
            <a:avLst/>
          </a:prstGeom>
        </p:spPr>
        <p:txBody>
          <a:bodyPr wrap="square">
            <a:spAutoFit/>
          </a:bodyPr>
          <a:lstStyle/>
          <a:p>
            <a:pPr algn="ctr"/>
            <a:r>
              <a:rPr lang="en-US" sz="3200" dirty="0" smtClean="0">
                <a:solidFill>
                  <a:srgbClr val="000000"/>
                </a:solidFill>
                <a:latin typeface="Arial" charset="0"/>
              </a:rPr>
              <a:t>Regional Positions</a:t>
            </a:r>
            <a:endParaRPr lang="en-US" sz="3200" dirty="0">
              <a:solidFill>
                <a:srgbClr val="000000"/>
              </a:solidFill>
              <a:latin typeface="Arial" charset="0"/>
            </a:endParaRPr>
          </a:p>
        </p:txBody>
      </p:sp>
      <p:pic>
        <p:nvPicPr>
          <p:cNvPr id="8"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766888"/>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4663" y="1844675"/>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19700" y="1466850"/>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6325" y="1538288"/>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9925" y="1412875"/>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4" name="Group 89"/>
          <p:cNvGraphicFramePr>
            <a:graphicFrameLocks noGrp="1"/>
          </p:cNvGraphicFramePr>
          <p:nvPr>
            <p:ph idx="4294967295"/>
            <p:extLst>
              <p:ext uri="{D42A27DB-BD31-4B8C-83A1-F6EECF244321}">
                <p14:modId xmlns:p14="http://schemas.microsoft.com/office/powerpoint/2010/main" val="2242644233"/>
              </p:ext>
            </p:extLst>
          </p:nvPr>
        </p:nvGraphicFramePr>
        <p:xfrm>
          <a:off x="250825" y="2276475"/>
          <a:ext cx="8642350" cy="2025360"/>
        </p:xfrm>
        <a:graphic>
          <a:graphicData uri="http://schemas.openxmlformats.org/drawingml/2006/table">
            <a:tbl>
              <a:tblPr/>
              <a:tblGrid>
                <a:gridCol w="3025775"/>
                <a:gridCol w="935038"/>
                <a:gridCol w="936625"/>
                <a:gridCol w="936625"/>
                <a:gridCol w="935037"/>
                <a:gridCol w="936625"/>
                <a:gridCol w="936625"/>
              </a:tblGrid>
              <a:tr h="14782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13481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A1: NOC</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38891">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A2: Option A </a:t>
                      </a:r>
                      <a:r>
                        <a:rPr lang="en-US" altLang="ja-JP" sz="1600" b="0" dirty="0" smtClean="0">
                          <a:solidFill>
                            <a:srgbClr val="0000FF"/>
                          </a:solidFill>
                          <a:latin typeface="Arial" charset="0"/>
                          <a:ea typeface="MS PGothic" pitchFamily="34" charset="-128"/>
                        </a:rPr>
                        <a:t>Day-for-day reduction </a:t>
                      </a:r>
                      <a:endParaRPr kumimoji="0" lang="en-GB" sz="1600" b="1"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r>
              <a:tr h="34297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A2: Option B </a:t>
                      </a:r>
                      <a:r>
                        <a:rPr lang="en-US" altLang="ja-JP" sz="1600" b="0" dirty="0" smtClean="0">
                          <a:solidFill>
                            <a:srgbClr val="0000FF"/>
                          </a:solidFill>
                          <a:latin typeface="Arial" charset="0"/>
                          <a:ea typeface="MS PGothic" pitchFamily="34" charset="-128"/>
                        </a:rPr>
                        <a:t>Day-for-day reduction  and then two times reduction</a:t>
                      </a:r>
                      <a:endParaRPr kumimoji="0" lang="en-GB" sz="1600" b="1"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Oppose</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330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bl>
          </a:graphicData>
        </a:graphic>
      </p:graphicFrame>
      <p:pic>
        <p:nvPicPr>
          <p:cNvPr id="1026" name="Picture 2" descr="C:\Users\khalid.alawadi\AppData\Local\Microsoft\Windows\Temporary Internet Files\Content.Outlook\SUV47Y01\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67685" y="1493946"/>
            <a:ext cx="542925" cy="782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4101656"/>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30</a:t>
            </a:fld>
            <a:endParaRPr lang="en-US" altLang="en-US"/>
          </a:p>
        </p:txBody>
      </p:sp>
      <p:sp>
        <p:nvSpPr>
          <p:cNvPr id="1920036" name="Rectangle 36"/>
          <p:cNvSpPr>
            <a:spLocks noChangeArrowheads="1"/>
          </p:cNvSpPr>
          <p:nvPr/>
        </p:nvSpPr>
        <p:spPr bwMode="auto">
          <a:xfrm>
            <a:off x="1391414" y="-2490"/>
            <a:ext cx="6323078"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a:solidFill>
                  <a:schemeClr val="bg1"/>
                </a:solidFill>
                <a:latin typeface="Arial" pitchFamily="34" charset="0"/>
              </a:rPr>
              <a:t>Issue </a:t>
            </a:r>
            <a:r>
              <a:rPr lang="en-GB" altLang="en-US" dirty="0" smtClean="0">
                <a:solidFill>
                  <a:schemeClr val="bg1"/>
                </a:solidFill>
                <a:latin typeface="Arial" pitchFamily="34" charset="0"/>
              </a:rPr>
              <a:t>9.1.8 </a:t>
            </a:r>
            <a:r>
              <a:rPr lang="en-GB" altLang="en-US" dirty="0">
                <a:solidFill>
                  <a:schemeClr val="bg1"/>
                </a:solidFill>
                <a:latin typeface="Arial" pitchFamily="34" charset="0"/>
              </a:rPr>
              <a:t>of WRC-15 AI 9.1</a:t>
            </a:r>
            <a:endParaRPr lang="en-US" altLang="en-US" dirty="0">
              <a:solidFill>
                <a:schemeClr val="bg1"/>
              </a:solidFill>
              <a:latin typeface="Arial" pitchFamily="34" charset="0"/>
            </a:endParaRPr>
          </a:p>
        </p:txBody>
      </p:sp>
      <p:sp>
        <p:nvSpPr>
          <p:cNvPr id="2" name="Rectangle 1"/>
          <p:cNvSpPr/>
          <p:nvPr/>
        </p:nvSpPr>
        <p:spPr>
          <a:xfrm>
            <a:off x="179512" y="908720"/>
            <a:ext cx="8856984" cy="461665"/>
          </a:xfrm>
          <a:prstGeom prst="rect">
            <a:avLst/>
          </a:prstGeom>
        </p:spPr>
        <p:txBody>
          <a:bodyPr wrap="square">
            <a:spAutoFit/>
          </a:bodyPr>
          <a:lstStyle/>
          <a:p>
            <a:pPr algn="ctr"/>
            <a:r>
              <a:rPr lang="en-US" dirty="0">
                <a:solidFill>
                  <a:srgbClr val="000000"/>
                </a:solidFill>
                <a:latin typeface="Arial" charset="0"/>
              </a:rPr>
              <a:t>Regulatory aspects for </a:t>
            </a:r>
            <a:r>
              <a:rPr lang="en-US" dirty="0" smtClean="0">
                <a:solidFill>
                  <a:srgbClr val="000000"/>
                </a:solidFill>
                <a:latin typeface="Arial" charset="0"/>
              </a:rPr>
              <a:t>nanosatellites </a:t>
            </a:r>
            <a:r>
              <a:rPr lang="en-US" dirty="0">
                <a:solidFill>
                  <a:srgbClr val="000000"/>
                </a:solidFill>
                <a:latin typeface="Arial" charset="0"/>
              </a:rPr>
              <a:t>and picosatellites</a:t>
            </a:r>
          </a:p>
        </p:txBody>
      </p:sp>
      <p:sp>
        <p:nvSpPr>
          <p:cNvPr id="7" name="Text Box 11"/>
          <p:cNvSpPr txBox="1">
            <a:spLocks noChangeArrowheads="1"/>
          </p:cNvSpPr>
          <p:nvPr/>
        </p:nvSpPr>
        <p:spPr bwMode="auto">
          <a:xfrm>
            <a:off x="179513" y="1556792"/>
            <a:ext cx="8856984" cy="3748719"/>
          </a:xfrm>
          <a:prstGeom prst="rect">
            <a:avLst/>
          </a:prstGeom>
          <a:noFill/>
          <a:ln w="9525">
            <a:noFill/>
            <a:miter lim="800000"/>
            <a:headEnd/>
            <a:tailEnd/>
          </a:ln>
        </p:spPr>
        <p:txBody>
          <a:bodyPr wrap="square">
            <a:spAutoFit/>
          </a:bodyPr>
          <a:lstStyle/>
          <a:p>
            <a:pPr marL="285750" indent="-285750">
              <a:lnSpc>
                <a:spcPct val="90000"/>
              </a:lnSpc>
              <a:buFont typeface="Wingdings" pitchFamily="2" charset="2"/>
              <a:buChar char="Ø"/>
            </a:pPr>
            <a:r>
              <a:rPr lang="en-US" altLang="ja-JP" b="0" dirty="0">
                <a:solidFill>
                  <a:srgbClr val="0000FF"/>
                </a:solidFill>
                <a:latin typeface="Arial" charset="0"/>
                <a:ea typeface="MS PGothic" pitchFamily="34" charset="-128"/>
              </a:rPr>
              <a:t>The ITU-R Study Groups have concluded that additional efforts should be undertaken by the BR, administrations, and others to help increase knowledge and raise awareness about the applicable regulatory procedures for satellite networks among those entities involved in development and launch of nanosatellites and picosatellites</a:t>
            </a:r>
            <a:r>
              <a:rPr lang="en-US" altLang="ja-JP" b="0" dirty="0" smtClean="0">
                <a:solidFill>
                  <a:srgbClr val="0000FF"/>
                </a:solidFill>
                <a:latin typeface="Arial" charset="0"/>
                <a:ea typeface="MS PGothic" pitchFamily="34" charset="-128"/>
              </a:rPr>
              <a:t>.</a:t>
            </a:r>
          </a:p>
          <a:p>
            <a:pPr marL="285750" indent="-285750">
              <a:lnSpc>
                <a:spcPct val="90000"/>
              </a:lnSpc>
              <a:buFont typeface="Wingdings" pitchFamily="2" charset="2"/>
              <a:buChar char="Ø"/>
            </a:pPr>
            <a:endParaRPr lang="en-US" altLang="ja-JP" b="0" dirty="0">
              <a:solidFill>
                <a:srgbClr val="0000FF"/>
              </a:solidFill>
              <a:latin typeface="Arial" charset="0"/>
              <a:ea typeface="MS PGothic" pitchFamily="34" charset="-128"/>
            </a:endParaRPr>
          </a:p>
          <a:p>
            <a:pPr marL="285750" indent="-285750">
              <a:lnSpc>
                <a:spcPct val="90000"/>
              </a:lnSpc>
              <a:buFont typeface="Wingdings" pitchFamily="2" charset="2"/>
              <a:buChar char="Ø"/>
            </a:pPr>
            <a:r>
              <a:rPr lang="en-US" altLang="ja-JP" b="0" dirty="0">
                <a:solidFill>
                  <a:srgbClr val="0000FF"/>
                </a:solidFill>
                <a:latin typeface="Arial" charset="0"/>
                <a:ea typeface="MS PGothic" pitchFamily="34" charset="-128"/>
              </a:rPr>
              <a:t>Another relevant response to this issue could be to consider modifications to the regulatory procedures for notifying satellite networks to accommodate </a:t>
            </a:r>
            <a:r>
              <a:rPr lang="en-US" altLang="ja-JP" b="0" dirty="0" smtClean="0">
                <a:solidFill>
                  <a:srgbClr val="0000FF"/>
                </a:solidFill>
                <a:latin typeface="Arial" charset="0"/>
                <a:ea typeface="MS PGothic" pitchFamily="34" charset="-128"/>
              </a:rPr>
              <a:t>nanosatellite </a:t>
            </a:r>
            <a:r>
              <a:rPr lang="en-US" altLang="ja-JP" b="0" dirty="0">
                <a:solidFill>
                  <a:srgbClr val="0000FF"/>
                </a:solidFill>
                <a:latin typeface="Arial" charset="0"/>
                <a:ea typeface="MS PGothic" pitchFamily="34" charset="-128"/>
              </a:rPr>
              <a:t>and picosatellite missions</a:t>
            </a:r>
          </a:p>
        </p:txBody>
      </p:sp>
    </p:spTree>
    <p:extLst>
      <p:ext uri="{BB962C8B-B14F-4D97-AF65-F5344CB8AC3E}">
        <p14:creationId xmlns:p14="http://schemas.microsoft.com/office/powerpoint/2010/main" val="1608630219"/>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31</a:t>
            </a:fld>
            <a:endParaRPr lang="en-US" altLang="en-US"/>
          </a:p>
        </p:txBody>
      </p:sp>
      <p:sp>
        <p:nvSpPr>
          <p:cNvPr id="1920036" name="Rectangle 36"/>
          <p:cNvSpPr>
            <a:spLocks noChangeArrowheads="1"/>
          </p:cNvSpPr>
          <p:nvPr/>
        </p:nvSpPr>
        <p:spPr bwMode="auto">
          <a:xfrm>
            <a:off x="1391415" y="-2490"/>
            <a:ext cx="6323078"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a:solidFill>
                  <a:schemeClr val="bg1"/>
                </a:solidFill>
                <a:latin typeface="Arial" pitchFamily="34" charset="0"/>
              </a:rPr>
              <a:t>Issue 9.1.8 of WRC-15 AI 9.1</a:t>
            </a:r>
            <a:endParaRPr lang="en-US" altLang="en-US" dirty="0">
              <a:solidFill>
                <a:schemeClr val="bg1"/>
              </a:solidFill>
              <a:latin typeface="Arial" pitchFamily="34" charset="0"/>
            </a:endParaRPr>
          </a:p>
        </p:txBody>
      </p:sp>
      <p:sp>
        <p:nvSpPr>
          <p:cNvPr id="2" name="Rectangle 1"/>
          <p:cNvSpPr/>
          <p:nvPr/>
        </p:nvSpPr>
        <p:spPr>
          <a:xfrm>
            <a:off x="179512" y="908720"/>
            <a:ext cx="8856984" cy="584775"/>
          </a:xfrm>
          <a:prstGeom prst="rect">
            <a:avLst/>
          </a:prstGeom>
        </p:spPr>
        <p:txBody>
          <a:bodyPr wrap="square">
            <a:spAutoFit/>
          </a:bodyPr>
          <a:lstStyle/>
          <a:p>
            <a:pPr algn="ctr"/>
            <a:r>
              <a:rPr lang="en-US" sz="3200" dirty="0" smtClean="0">
                <a:solidFill>
                  <a:srgbClr val="000000"/>
                </a:solidFill>
                <a:latin typeface="Arial" charset="0"/>
              </a:rPr>
              <a:t>Regional Positions</a:t>
            </a:r>
            <a:endParaRPr lang="en-US" sz="3200" dirty="0">
              <a:solidFill>
                <a:srgbClr val="000000"/>
              </a:solidFill>
              <a:latin typeface="Arial" charset="0"/>
            </a:endParaRPr>
          </a:p>
        </p:txBody>
      </p:sp>
      <p:pic>
        <p:nvPicPr>
          <p:cNvPr id="8"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664" y="1712913"/>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71800" y="1817687"/>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48141" y="1493495"/>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367626" y="1523946"/>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581775" y="1412875"/>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4" name="Group 89"/>
          <p:cNvGraphicFramePr>
            <a:graphicFrameLocks noGrp="1"/>
          </p:cNvGraphicFramePr>
          <p:nvPr>
            <p:ph idx="4294967295"/>
            <p:extLst>
              <p:ext uri="{D42A27DB-BD31-4B8C-83A1-F6EECF244321}">
                <p14:modId xmlns:p14="http://schemas.microsoft.com/office/powerpoint/2010/main" val="1853996588"/>
              </p:ext>
            </p:extLst>
          </p:nvPr>
        </p:nvGraphicFramePr>
        <p:xfrm>
          <a:off x="250823" y="2308893"/>
          <a:ext cx="8785673" cy="1723000"/>
        </p:xfrm>
        <a:graphic>
          <a:graphicData uri="http://schemas.openxmlformats.org/drawingml/2006/table">
            <a:tbl>
              <a:tblPr/>
              <a:tblGrid>
                <a:gridCol w="1025537"/>
                <a:gridCol w="1293356"/>
                <a:gridCol w="1354212"/>
                <a:gridCol w="1232500"/>
                <a:gridCol w="1293356"/>
                <a:gridCol w="1218558"/>
                <a:gridCol w="1368154"/>
              </a:tblGrid>
              <a:tr h="431800">
                <a:tc>
                  <a:txBody>
                    <a:bodyPr/>
                    <a:lstStyle/>
                    <a:p>
                      <a:pPr marL="0" marR="0" lvl="0" indent="0" algn="l" defTabSz="914400" rtl="0" eaLnBrk="1" fontAlgn="t" latinLnBrk="0" hangingPunct="1">
                        <a:lnSpc>
                          <a:spcPct val="100000"/>
                        </a:lnSpc>
                        <a:spcBef>
                          <a:spcPct val="0"/>
                        </a:spcBef>
                        <a:spcAft>
                          <a:spcPct val="0"/>
                        </a:spcAft>
                        <a:buClrTx/>
                        <a:buSzTx/>
                        <a:buFontTx/>
                        <a:buNone/>
                        <a:tabLst/>
                      </a:pPr>
                      <a:endParaRPr kumimoji="0" lang="en-GB" sz="1800" b="1"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636588">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views</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3333CC"/>
                          </a:solidFill>
                          <a:effectLst/>
                          <a:latin typeface="Arial" pitchFamily="34" charset="0"/>
                          <a:cs typeface="Arial" pitchFamily="34" charset="0"/>
                        </a:rPr>
                        <a:t>Retention of Res 757 (Rev.WRC-12) with Modifications</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new agenda item, but no additional complications</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Simplified regulatory procedures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3333CC"/>
                          </a:solidFill>
                          <a:effectLst/>
                          <a:latin typeface="Arial" pitchFamily="34" charset="0"/>
                          <a:cs typeface="Arial" pitchFamily="34" charset="0"/>
                        </a:rPr>
                        <a:t>propose a new ITU-R Resolution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NOC + no need for new Agenda Item</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Can have new agenda item, but no additional complications</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bl>
          </a:graphicData>
        </a:graphic>
      </p:graphicFrame>
      <p:pic>
        <p:nvPicPr>
          <p:cNvPr id="15" name="Picture 2" descr="C:\Users\khalid.alawadi\AppData\Local\Microsoft\Windows\Temporary Internet Files\Content.Outlook\SUV47Y01\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67685" y="1493946"/>
            <a:ext cx="542925" cy="782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19233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4</a:t>
            </a:fld>
            <a:endParaRPr lang="en-US" altLang="en-US"/>
          </a:p>
        </p:txBody>
      </p:sp>
      <p:sp>
        <p:nvSpPr>
          <p:cNvPr id="1920036" name="Rectangle 36"/>
          <p:cNvSpPr>
            <a:spLocks noChangeArrowheads="1"/>
          </p:cNvSpPr>
          <p:nvPr/>
        </p:nvSpPr>
        <p:spPr bwMode="auto">
          <a:xfrm>
            <a:off x="1930023" y="-2490"/>
            <a:ext cx="5245860"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B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1077218"/>
          </a:xfrm>
          <a:prstGeom prst="rect">
            <a:avLst/>
          </a:prstGeom>
        </p:spPr>
        <p:txBody>
          <a:bodyPr wrap="square">
            <a:spAutoFit/>
          </a:bodyPr>
          <a:lstStyle/>
          <a:p>
            <a:pPr algn="ctr"/>
            <a:r>
              <a:rPr lang="en-GB" sz="3200" dirty="0">
                <a:solidFill>
                  <a:srgbClr val="000000"/>
                </a:solidFill>
                <a:latin typeface="Arial" charset="0"/>
              </a:rPr>
              <a:t>Publication of information on bringing into use of satellite networks at the ITU website</a:t>
            </a:r>
            <a:endParaRPr lang="en-US" sz="3200" dirty="0">
              <a:solidFill>
                <a:srgbClr val="000000"/>
              </a:solidFill>
              <a:latin typeface="Arial" charset="0"/>
            </a:endParaRPr>
          </a:p>
        </p:txBody>
      </p:sp>
      <p:sp>
        <p:nvSpPr>
          <p:cNvPr id="3" name="Rectangle 2"/>
          <p:cNvSpPr/>
          <p:nvPr/>
        </p:nvSpPr>
        <p:spPr>
          <a:xfrm>
            <a:off x="827585" y="1985938"/>
            <a:ext cx="8208912" cy="4819781"/>
          </a:xfrm>
          <a:prstGeom prst="rect">
            <a:avLst/>
          </a:prstGeom>
        </p:spPr>
        <p:txBody>
          <a:bodyPr wrap="square">
            <a:spAutoFit/>
          </a:bodyPr>
          <a:lstStyle/>
          <a:p>
            <a:r>
              <a:rPr lang="en-US" altLang="ja-JP" b="0" dirty="0" smtClean="0">
                <a:solidFill>
                  <a:srgbClr val="0000FF"/>
                </a:solidFill>
                <a:latin typeface="Arial" charset="0"/>
                <a:ea typeface="MS PGothic" pitchFamily="34" charset="-128"/>
              </a:rPr>
              <a:t>Clarifying the BR’s action through one of the following:</a:t>
            </a:r>
          </a:p>
          <a:p>
            <a:pPr marL="342900" indent="-342900">
              <a:lnSpc>
                <a:spcPct val="90000"/>
              </a:lnSpc>
              <a:buFont typeface="Wingdings" pitchFamily="2" charset="2"/>
              <a:buChar char="Ø"/>
            </a:pPr>
            <a:r>
              <a:rPr lang="en-GB" u="sng" dirty="0" smtClean="0">
                <a:solidFill>
                  <a:srgbClr val="0000FF"/>
                </a:solidFill>
                <a:latin typeface="Arial" charset="0"/>
                <a:ea typeface="MS PGothic" pitchFamily="34" charset="-128"/>
              </a:rPr>
              <a:t>Method B1-Option A:</a:t>
            </a:r>
            <a:r>
              <a:rPr lang="en-GB" b="0" dirty="0" smtClean="0">
                <a:solidFill>
                  <a:srgbClr val="0000FF"/>
                </a:solidFill>
                <a:latin typeface="Arial" charset="0"/>
                <a:ea typeface="MS PGothic" pitchFamily="34" charset="-128"/>
              </a:rPr>
              <a:t> implement </a:t>
            </a:r>
            <a:r>
              <a:rPr lang="en-GB" b="0" dirty="0">
                <a:solidFill>
                  <a:srgbClr val="0000FF"/>
                </a:solidFill>
                <a:latin typeface="Arial" charset="0"/>
                <a:ea typeface="MS PGothic" pitchFamily="34" charset="-128"/>
              </a:rPr>
              <a:t>amendments to RR Nos. 11.44B, 11.49 and 11.49.1 </a:t>
            </a:r>
          </a:p>
          <a:p>
            <a:pPr marL="342900" indent="-342900">
              <a:lnSpc>
                <a:spcPct val="90000"/>
              </a:lnSpc>
              <a:buFont typeface="Wingdings" pitchFamily="2" charset="2"/>
              <a:buChar char="Ø"/>
            </a:pPr>
            <a:r>
              <a:rPr lang="en-GB" u="sng" dirty="0">
                <a:solidFill>
                  <a:srgbClr val="0000FF"/>
                </a:solidFill>
                <a:latin typeface="Arial" charset="0"/>
                <a:ea typeface="MS PGothic" pitchFamily="34" charset="-128"/>
              </a:rPr>
              <a:t>Method B1-Option B</a:t>
            </a:r>
            <a:r>
              <a:rPr lang="en-GB" u="sng" dirty="0" smtClean="0">
                <a:solidFill>
                  <a:srgbClr val="0000FF"/>
                </a:solidFill>
                <a:latin typeface="Arial" charset="0"/>
                <a:ea typeface="MS PGothic" pitchFamily="34" charset="-128"/>
              </a:rPr>
              <a:t>:</a:t>
            </a:r>
            <a:r>
              <a:rPr lang="en-GB" b="0" dirty="0" smtClean="0">
                <a:solidFill>
                  <a:srgbClr val="0000FF"/>
                </a:solidFill>
                <a:latin typeface="Arial" charset="0"/>
                <a:ea typeface="MS PGothic" pitchFamily="34" charset="-128"/>
              </a:rPr>
              <a:t> Same </a:t>
            </a:r>
            <a:r>
              <a:rPr lang="en-GB" b="0" dirty="0">
                <a:solidFill>
                  <a:srgbClr val="0000FF"/>
                </a:solidFill>
                <a:latin typeface="Arial" charset="0"/>
                <a:ea typeface="MS PGothic" pitchFamily="34" charset="-128"/>
              </a:rPr>
              <a:t>as previous + </a:t>
            </a:r>
            <a:r>
              <a:rPr lang="en-US" b="0" dirty="0">
                <a:solidFill>
                  <a:srgbClr val="0000FF"/>
                </a:solidFill>
                <a:latin typeface="Arial" charset="0"/>
                <a:ea typeface="MS PGothic" pitchFamily="34" charset="-128"/>
              </a:rPr>
              <a:t>stating that BR publish the info as received</a:t>
            </a:r>
          </a:p>
          <a:p>
            <a:pPr marL="342900" indent="-342900">
              <a:lnSpc>
                <a:spcPct val="90000"/>
              </a:lnSpc>
              <a:buFont typeface="Wingdings" pitchFamily="2" charset="2"/>
              <a:buChar char="Ø"/>
            </a:pPr>
            <a:r>
              <a:rPr lang="en-GB" u="sng" dirty="0">
                <a:solidFill>
                  <a:srgbClr val="0000FF"/>
                </a:solidFill>
                <a:latin typeface="Arial" charset="0"/>
                <a:ea typeface="MS PGothic" pitchFamily="34" charset="-128"/>
              </a:rPr>
              <a:t>Method B2-Option A</a:t>
            </a:r>
            <a:r>
              <a:rPr lang="en-GB" dirty="0" smtClean="0">
                <a:solidFill>
                  <a:srgbClr val="0000FF"/>
                </a:solidFill>
                <a:latin typeface="Arial" charset="0"/>
                <a:ea typeface="MS PGothic" pitchFamily="34" charset="-128"/>
              </a:rPr>
              <a:t>:</a:t>
            </a:r>
            <a:r>
              <a:rPr lang="en-GB" b="0" dirty="0" smtClean="0">
                <a:solidFill>
                  <a:srgbClr val="0000FF"/>
                </a:solidFill>
                <a:latin typeface="Arial" charset="0"/>
                <a:ea typeface="MS PGothic" pitchFamily="34" charset="-128"/>
              </a:rPr>
              <a:t> implement </a:t>
            </a:r>
            <a:r>
              <a:rPr lang="en-GB" b="0" dirty="0">
                <a:solidFill>
                  <a:srgbClr val="0000FF"/>
                </a:solidFill>
                <a:latin typeface="Arial" charset="0"/>
                <a:ea typeface="MS PGothic" pitchFamily="34" charset="-128"/>
              </a:rPr>
              <a:t>amendments to RR Nos. 11.44B, 11.49 and 11.49.1, availing the BIU info at ITU-R website, and including the information in a Special Section (Res. 49) </a:t>
            </a:r>
          </a:p>
          <a:p>
            <a:pPr marL="342900" indent="-342900">
              <a:lnSpc>
                <a:spcPct val="90000"/>
              </a:lnSpc>
              <a:buFont typeface="Wingdings" pitchFamily="2" charset="2"/>
              <a:buChar char="Ø"/>
            </a:pPr>
            <a:r>
              <a:rPr lang="en-GB" u="sng" dirty="0">
                <a:solidFill>
                  <a:srgbClr val="0000FF"/>
                </a:solidFill>
                <a:latin typeface="Arial" charset="0"/>
                <a:ea typeface="MS PGothic" pitchFamily="34" charset="-128"/>
              </a:rPr>
              <a:t>Method B2-Option B</a:t>
            </a:r>
            <a:r>
              <a:rPr lang="en-GB" dirty="0" smtClean="0">
                <a:solidFill>
                  <a:srgbClr val="0000FF"/>
                </a:solidFill>
                <a:latin typeface="Arial" charset="0"/>
                <a:ea typeface="MS PGothic" pitchFamily="34" charset="-128"/>
              </a:rPr>
              <a:t>:</a:t>
            </a:r>
            <a:r>
              <a:rPr lang="en-GB" b="0" dirty="0" smtClean="0">
                <a:solidFill>
                  <a:srgbClr val="0000FF"/>
                </a:solidFill>
                <a:latin typeface="Arial" charset="0"/>
                <a:ea typeface="MS PGothic" pitchFamily="34" charset="-128"/>
              </a:rPr>
              <a:t> Same </a:t>
            </a:r>
            <a:r>
              <a:rPr lang="en-GB" b="0" dirty="0">
                <a:solidFill>
                  <a:srgbClr val="0000FF"/>
                </a:solidFill>
                <a:latin typeface="Arial" charset="0"/>
                <a:ea typeface="MS PGothic" pitchFamily="34" charset="-128"/>
              </a:rPr>
              <a:t>as previous + </a:t>
            </a:r>
            <a:r>
              <a:rPr lang="en-US" b="0" dirty="0">
                <a:solidFill>
                  <a:srgbClr val="0000FF"/>
                </a:solidFill>
                <a:latin typeface="Arial" charset="0"/>
                <a:ea typeface="MS PGothic" pitchFamily="34" charset="-128"/>
              </a:rPr>
              <a:t>stating that BR publish the info as received</a:t>
            </a:r>
            <a:endParaRPr lang="en-GB" b="0" dirty="0">
              <a:solidFill>
                <a:srgbClr val="0000FF"/>
              </a:solidFill>
              <a:latin typeface="Arial" charset="0"/>
              <a:ea typeface="MS PGothic" pitchFamily="34" charset="-128"/>
            </a:endParaRPr>
          </a:p>
          <a:p>
            <a:pPr marL="342900" indent="-342900">
              <a:lnSpc>
                <a:spcPct val="90000"/>
              </a:lnSpc>
              <a:buFont typeface="Wingdings" pitchFamily="2" charset="2"/>
              <a:buChar char="Ø"/>
            </a:pPr>
            <a:r>
              <a:rPr lang="en-GB" u="sng" dirty="0">
                <a:solidFill>
                  <a:srgbClr val="0000FF"/>
                </a:solidFill>
                <a:latin typeface="Arial" charset="0"/>
                <a:ea typeface="MS PGothic" pitchFamily="34" charset="-128"/>
              </a:rPr>
              <a:t>Method </a:t>
            </a:r>
            <a:r>
              <a:rPr lang="en-US" u="sng" dirty="0">
                <a:solidFill>
                  <a:srgbClr val="0000FF"/>
                </a:solidFill>
                <a:latin typeface="Arial" charset="0"/>
                <a:ea typeface="MS PGothic" pitchFamily="34" charset="-128"/>
              </a:rPr>
              <a:t>B3</a:t>
            </a:r>
            <a:r>
              <a:rPr lang="en-US" dirty="0" smtClean="0">
                <a:solidFill>
                  <a:srgbClr val="0000FF"/>
                </a:solidFill>
                <a:latin typeface="Arial" charset="0"/>
                <a:ea typeface="MS PGothic" pitchFamily="34" charset="-128"/>
              </a:rPr>
              <a:t>:</a:t>
            </a:r>
            <a:r>
              <a:rPr lang="en-US" b="0" dirty="0" smtClean="0">
                <a:solidFill>
                  <a:srgbClr val="0000FF"/>
                </a:solidFill>
                <a:latin typeface="Arial" charset="0"/>
                <a:ea typeface="MS PGothic" pitchFamily="34" charset="-128"/>
              </a:rPr>
              <a:t> Identify </a:t>
            </a:r>
            <a:r>
              <a:rPr lang="en-US" b="0" dirty="0">
                <a:solidFill>
                  <a:srgbClr val="0000FF"/>
                </a:solidFill>
                <a:latin typeface="Arial" charset="0"/>
                <a:ea typeface="MS PGothic" pitchFamily="34" charset="-128"/>
              </a:rPr>
              <a:t>the BR actions required, and include </a:t>
            </a:r>
            <a:r>
              <a:rPr lang="en-GB" b="0" dirty="0">
                <a:solidFill>
                  <a:srgbClr val="0000FF"/>
                </a:solidFill>
                <a:latin typeface="Arial" charset="0"/>
                <a:ea typeface="MS PGothic" pitchFamily="34" charset="-128"/>
              </a:rPr>
              <a:t>in minutes of WRC-15</a:t>
            </a:r>
            <a:endParaRPr lang="en-US" b="0" dirty="0">
              <a:solidFill>
                <a:srgbClr val="0000FF"/>
              </a:solidFill>
              <a:latin typeface="Arial" charset="0"/>
              <a:ea typeface="MS PGothic" pitchFamily="34" charset="-128"/>
            </a:endParaRPr>
          </a:p>
          <a:p>
            <a:pPr marL="342900" indent="-342900">
              <a:buFont typeface="Wingdings" pitchFamily="2" charset="2"/>
              <a:buChar char="Ø"/>
            </a:pPr>
            <a:endParaRPr lang="en-US" dirty="0"/>
          </a:p>
        </p:txBody>
      </p:sp>
    </p:spTree>
    <p:extLst>
      <p:ext uri="{BB962C8B-B14F-4D97-AF65-F5344CB8AC3E}">
        <p14:creationId xmlns:p14="http://schemas.microsoft.com/office/powerpoint/2010/main" val="464210155"/>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5</a:t>
            </a:fld>
            <a:endParaRPr lang="en-US" altLang="en-US"/>
          </a:p>
        </p:txBody>
      </p:sp>
      <p:sp>
        <p:nvSpPr>
          <p:cNvPr id="1920036" name="Rectangle 36"/>
          <p:cNvSpPr>
            <a:spLocks noChangeArrowheads="1"/>
          </p:cNvSpPr>
          <p:nvPr/>
        </p:nvSpPr>
        <p:spPr bwMode="auto">
          <a:xfrm>
            <a:off x="1930023" y="-2490"/>
            <a:ext cx="5245860"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B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584775"/>
          </a:xfrm>
          <a:prstGeom prst="rect">
            <a:avLst/>
          </a:prstGeom>
        </p:spPr>
        <p:txBody>
          <a:bodyPr wrap="square">
            <a:spAutoFit/>
          </a:bodyPr>
          <a:lstStyle/>
          <a:p>
            <a:pPr algn="ctr"/>
            <a:r>
              <a:rPr lang="en-US" sz="3200" dirty="0" smtClean="0">
                <a:solidFill>
                  <a:srgbClr val="000000"/>
                </a:solidFill>
                <a:latin typeface="Arial" charset="0"/>
              </a:rPr>
              <a:t>Regional Positions</a:t>
            </a:r>
            <a:endParaRPr lang="en-US" sz="3200" dirty="0">
              <a:solidFill>
                <a:srgbClr val="000000"/>
              </a:solidFill>
              <a:latin typeface="Arial" charset="0"/>
            </a:endParaRPr>
          </a:p>
        </p:txBody>
      </p:sp>
      <p:pic>
        <p:nvPicPr>
          <p:cNvPr id="8"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766888"/>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4663" y="1844675"/>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19700" y="1466850"/>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6325" y="1538288"/>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9925" y="1412875"/>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4" name="Group 89"/>
          <p:cNvGraphicFramePr>
            <a:graphicFrameLocks noGrp="1"/>
          </p:cNvGraphicFramePr>
          <p:nvPr>
            <p:ph idx="4294967295"/>
            <p:extLst>
              <p:ext uri="{D42A27DB-BD31-4B8C-83A1-F6EECF244321}">
                <p14:modId xmlns:p14="http://schemas.microsoft.com/office/powerpoint/2010/main" val="3907771642"/>
              </p:ext>
            </p:extLst>
          </p:nvPr>
        </p:nvGraphicFramePr>
        <p:xfrm>
          <a:off x="250825" y="2276475"/>
          <a:ext cx="8713663" cy="2729040"/>
        </p:xfrm>
        <a:graphic>
          <a:graphicData uri="http://schemas.openxmlformats.org/drawingml/2006/table">
            <a:tbl>
              <a:tblPr/>
              <a:tblGrid>
                <a:gridCol w="3025775"/>
                <a:gridCol w="935038"/>
                <a:gridCol w="936625"/>
                <a:gridCol w="936625"/>
                <a:gridCol w="935037"/>
                <a:gridCol w="864443"/>
                <a:gridCol w="1080120"/>
              </a:tblGrid>
              <a:tr h="25440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24391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B1 Option A</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3201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B1 Option B</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3333CC"/>
                          </a:solidFill>
                          <a:effectLst/>
                          <a:latin typeface="Arial" pitchFamily="34" charset="0"/>
                          <a:cs typeface="Arial" pitchFamily="34" charset="0"/>
                        </a:rPr>
                        <a:t> 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3201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B2 Option A</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3201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B2 Option B</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23201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B3</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590257">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Remarks</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3333CC"/>
                          </a:solidFill>
                          <a:effectLst/>
                          <a:latin typeface="Arial" pitchFamily="34" charset="0"/>
                          <a:cs typeface="Arial" pitchFamily="34" charset="0"/>
                        </a:rPr>
                        <a:t>Additional Measures</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Necessary to MOD Art. 11</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bl>
          </a:graphicData>
        </a:graphic>
      </p:graphicFrame>
      <p:pic>
        <p:nvPicPr>
          <p:cNvPr id="15" name="Picture 2" descr="C:\Users\khalid.alawadi\AppData\Local\Microsoft\Windows\Temporary Internet Files\Content.Outlook\SUV47Y01\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85227" y="1480397"/>
            <a:ext cx="542925" cy="782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1390294"/>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6</a:t>
            </a:fld>
            <a:endParaRPr lang="en-US" altLang="en-US"/>
          </a:p>
        </p:txBody>
      </p:sp>
      <p:sp>
        <p:nvSpPr>
          <p:cNvPr id="1920036" name="Rectangle 36"/>
          <p:cNvSpPr>
            <a:spLocks noChangeArrowheads="1"/>
          </p:cNvSpPr>
          <p:nvPr/>
        </p:nvSpPr>
        <p:spPr bwMode="auto">
          <a:xfrm>
            <a:off x="1930023" y="-2490"/>
            <a:ext cx="5245860"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C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1200329"/>
          </a:xfrm>
          <a:prstGeom prst="rect">
            <a:avLst/>
          </a:prstGeom>
        </p:spPr>
        <p:txBody>
          <a:bodyPr wrap="square">
            <a:spAutoFit/>
          </a:bodyPr>
          <a:lstStyle/>
          <a:p>
            <a:pPr algn="ctr"/>
            <a:r>
              <a:rPr lang="en-US" dirty="0">
                <a:solidFill>
                  <a:srgbClr val="000000"/>
                </a:solidFill>
                <a:latin typeface="Arial" charset="0"/>
              </a:rPr>
              <a:t>Review or possible cancellation of </a:t>
            </a:r>
            <a:r>
              <a:rPr lang="en-US" dirty="0" smtClean="0">
                <a:solidFill>
                  <a:srgbClr val="000000"/>
                </a:solidFill>
                <a:latin typeface="Arial" charset="0"/>
              </a:rPr>
              <a:t>the advance publication mechanism </a:t>
            </a:r>
            <a:r>
              <a:rPr lang="en-US" dirty="0">
                <a:solidFill>
                  <a:srgbClr val="000000"/>
                </a:solidFill>
                <a:latin typeface="Arial" charset="0"/>
              </a:rPr>
              <a:t>for satellite networks subject to coordination </a:t>
            </a:r>
            <a:r>
              <a:rPr lang="en-US" dirty="0" smtClean="0">
                <a:solidFill>
                  <a:srgbClr val="000000"/>
                </a:solidFill>
                <a:latin typeface="Arial" charset="0"/>
              </a:rPr>
              <a:t>under section </a:t>
            </a:r>
            <a:r>
              <a:rPr lang="en-US" dirty="0">
                <a:solidFill>
                  <a:srgbClr val="000000"/>
                </a:solidFill>
                <a:latin typeface="Arial" charset="0"/>
              </a:rPr>
              <a:t>II of Article 9 of the </a:t>
            </a:r>
            <a:r>
              <a:rPr lang="en-US" dirty="0" smtClean="0">
                <a:solidFill>
                  <a:srgbClr val="000000"/>
                </a:solidFill>
                <a:latin typeface="Arial" charset="0"/>
              </a:rPr>
              <a:t>Radio Regulations</a:t>
            </a:r>
            <a:endParaRPr lang="en-US" dirty="0">
              <a:solidFill>
                <a:srgbClr val="000000"/>
              </a:solidFill>
              <a:latin typeface="Arial" charset="0"/>
            </a:endParaRPr>
          </a:p>
        </p:txBody>
      </p:sp>
      <p:sp>
        <p:nvSpPr>
          <p:cNvPr id="7" name="Rectangle 6"/>
          <p:cNvSpPr/>
          <p:nvPr/>
        </p:nvSpPr>
        <p:spPr>
          <a:xfrm>
            <a:off x="827585" y="1985938"/>
            <a:ext cx="8208912" cy="4524315"/>
          </a:xfrm>
          <a:prstGeom prst="rect">
            <a:avLst/>
          </a:prstGeom>
        </p:spPr>
        <p:txBody>
          <a:bodyPr wrap="square">
            <a:spAutoFit/>
          </a:bodyPr>
          <a:lstStyle/>
          <a:p>
            <a:pPr marL="342900" indent="-342900">
              <a:buFont typeface="Wingdings" pitchFamily="2" charset="2"/>
              <a:buChar char="Ø"/>
            </a:pPr>
            <a:r>
              <a:rPr lang="en-US" altLang="ja-JP" u="sng" dirty="0" smtClean="0">
                <a:solidFill>
                  <a:srgbClr val="92D050"/>
                </a:solidFill>
                <a:latin typeface="Arial" charset="0"/>
                <a:ea typeface="MS PGothic" pitchFamily="34" charset="-128"/>
              </a:rPr>
              <a:t>Method C1:</a:t>
            </a:r>
            <a:r>
              <a:rPr lang="en-US" altLang="ja-JP" b="0" dirty="0" smtClean="0">
                <a:solidFill>
                  <a:srgbClr val="92D050"/>
                </a:solidFill>
                <a:latin typeface="Arial" charset="0"/>
                <a:ea typeface="MS PGothic" pitchFamily="34" charset="-128"/>
              </a:rPr>
              <a:t> NOC</a:t>
            </a:r>
          </a:p>
          <a:p>
            <a:pPr marL="342900" indent="-342900">
              <a:buFont typeface="Wingdings" pitchFamily="2" charset="2"/>
              <a:buChar char="Ø"/>
            </a:pPr>
            <a:r>
              <a:rPr lang="en-US" altLang="ja-JP" b="0" dirty="0" smtClean="0">
                <a:solidFill>
                  <a:srgbClr val="92D050"/>
                </a:solidFill>
                <a:latin typeface="Arial" charset="0"/>
                <a:ea typeface="MS PGothic" pitchFamily="34" charset="-128"/>
              </a:rPr>
              <a:t>OR</a:t>
            </a:r>
            <a:endParaRPr lang="en-US" altLang="ja-JP" b="0" dirty="0" smtClean="0">
              <a:solidFill>
                <a:srgbClr val="0000FF"/>
              </a:solidFill>
              <a:latin typeface="Arial" charset="0"/>
              <a:ea typeface="MS PGothic" pitchFamily="34" charset="-128"/>
            </a:endParaRPr>
          </a:p>
          <a:p>
            <a:pPr marL="342900" indent="-342900">
              <a:buFont typeface="Wingdings" pitchFamily="2" charset="2"/>
              <a:buChar char="Ø"/>
            </a:pPr>
            <a:r>
              <a:rPr lang="en-US" altLang="ja-JP" u="sng" dirty="0" smtClean="0">
                <a:solidFill>
                  <a:srgbClr val="0000FF"/>
                </a:solidFill>
                <a:latin typeface="Arial" charset="0"/>
                <a:ea typeface="MS PGothic" pitchFamily="34" charset="-128"/>
              </a:rPr>
              <a:t>Method C2:</a:t>
            </a:r>
            <a:r>
              <a:rPr lang="en-US" altLang="ja-JP" b="0" dirty="0" smtClean="0">
                <a:solidFill>
                  <a:srgbClr val="0000FF"/>
                </a:solidFill>
                <a:latin typeface="Arial" charset="0"/>
                <a:ea typeface="MS PGothic" pitchFamily="34" charset="-128"/>
              </a:rPr>
              <a:t> Cancellation of the current API mechanism</a:t>
            </a:r>
          </a:p>
          <a:p>
            <a:pPr marL="342900" indent="-342900">
              <a:buFontTx/>
              <a:buChar char="-"/>
            </a:pPr>
            <a:r>
              <a:rPr lang="en-US" altLang="ja-JP" b="0" u="sng" dirty="0" smtClean="0">
                <a:solidFill>
                  <a:srgbClr val="0000FF"/>
                </a:solidFill>
                <a:latin typeface="Arial" charset="0"/>
                <a:ea typeface="MS PGothic" pitchFamily="34" charset="-128"/>
              </a:rPr>
              <a:t>Option A:</a:t>
            </a:r>
            <a:r>
              <a:rPr lang="en-US" altLang="ja-JP" b="0" dirty="0" smtClean="0">
                <a:solidFill>
                  <a:srgbClr val="0000FF"/>
                </a:solidFill>
                <a:latin typeface="Arial" charset="0"/>
                <a:ea typeface="MS PGothic" pitchFamily="34" charset="-128"/>
              </a:rPr>
              <a:t> suppress the need for API</a:t>
            </a:r>
          </a:p>
          <a:p>
            <a:pPr marL="342900" indent="-342900">
              <a:buFontTx/>
              <a:buChar char="-"/>
            </a:pPr>
            <a:r>
              <a:rPr lang="en-US" altLang="ja-JP" b="0" u="sng" dirty="0" smtClean="0">
                <a:solidFill>
                  <a:srgbClr val="0000FF"/>
                </a:solidFill>
                <a:latin typeface="Arial" charset="0"/>
                <a:ea typeface="MS PGothic" pitchFamily="34" charset="-128"/>
              </a:rPr>
              <a:t>Option B:</a:t>
            </a:r>
            <a:r>
              <a:rPr lang="en-US" altLang="ja-JP" b="0" dirty="0" smtClean="0">
                <a:solidFill>
                  <a:srgbClr val="0000FF"/>
                </a:solidFill>
                <a:latin typeface="Arial" charset="0"/>
                <a:ea typeface="MS PGothic" pitchFamily="34" charset="-128"/>
              </a:rPr>
              <a:t> Automatically generate API by BR as soon as CR/C received </a:t>
            </a:r>
          </a:p>
          <a:p>
            <a:r>
              <a:rPr lang="en-US" altLang="ja-JP" b="0" dirty="0" smtClean="0">
                <a:solidFill>
                  <a:srgbClr val="0000FF"/>
                </a:solidFill>
                <a:latin typeface="Arial" charset="0"/>
                <a:ea typeface="MS PGothic" pitchFamily="34" charset="-128"/>
              </a:rPr>
              <a:t> OR</a:t>
            </a:r>
            <a:endParaRPr lang="en-US" altLang="ja-JP" b="0" dirty="0">
              <a:solidFill>
                <a:srgbClr val="0000FF"/>
              </a:solidFill>
              <a:latin typeface="Arial" charset="0"/>
              <a:ea typeface="MS PGothic" pitchFamily="34" charset="-128"/>
            </a:endParaRPr>
          </a:p>
          <a:p>
            <a:pPr marL="342900" indent="-342900">
              <a:buFont typeface="Wingdings" pitchFamily="2" charset="2"/>
              <a:buChar char="Ø"/>
            </a:pPr>
            <a:r>
              <a:rPr lang="en-US" altLang="ja-JP" u="sng" dirty="0" smtClean="0">
                <a:solidFill>
                  <a:srgbClr val="0000FF"/>
                </a:solidFill>
                <a:latin typeface="Arial" charset="0"/>
                <a:ea typeface="MS PGothic" pitchFamily="34" charset="-128"/>
              </a:rPr>
              <a:t>Method C3:</a:t>
            </a:r>
            <a:r>
              <a:rPr lang="en-US" altLang="ja-JP" b="0" dirty="0" smtClean="0">
                <a:solidFill>
                  <a:srgbClr val="0000FF"/>
                </a:solidFill>
                <a:latin typeface="Arial" charset="0"/>
                <a:ea typeface="MS PGothic" pitchFamily="34" charset="-128"/>
              </a:rPr>
              <a:t> Review of API mechanism</a:t>
            </a:r>
          </a:p>
          <a:p>
            <a:pPr marL="342900" indent="-342900">
              <a:buFontTx/>
              <a:buChar char="-"/>
            </a:pPr>
            <a:r>
              <a:rPr lang="en-US" altLang="ja-JP" b="0" u="sng" dirty="0" smtClean="0">
                <a:solidFill>
                  <a:srgbClr val="0000FF"/>
                </a:solidFill>
                <a:latin typeface="Arial" charset="0"/>
                <a:ea typeface="MS PGothic" pitchFamily="34" charset="-128"/>
              </a:rPr>
              <a:t>Option A:</a:t>
            </a:r>
            <a:r>
              <a:rPr lang="en-US" altLang="ja-JP" b="0" dirty="0" smtClean="0">
                <a:solidFill>
                  <a:srgbClr val="0000FF"/>
                </a:solidFill>
                <a:latin typeface="Arial" charset="0"/>
                <a:ea typeface="MS PGothic" pitchFamily="34" charset="-128"/>
              </a:rPr>
              <a:t> Reduce the two-year validity period for an API (without CR/C)</a:t>
            </a:r>
          </a:p>
          <a:p>
            <a:pPr marL="342900" indent="-342900">
              <a:buFontTx/>
              <a:buChar char="-"/>
            </a:pPr>
            <a:r>
              <a:rPr lang="en-US" altLang="ja-JP" b="0" u="sng" dirty="0" smtClean="0">
                <a:solidFill>
                  <a:srgbClr val="0000FF"/>
                </a:solidFill>
                <a:latin typeface="Arial" charset="0"/>
                <a:ea typeface="MS PGothic" pitchFamily="34" charset="-128"/>
              </a:rPr>
              <a:t>Option B:</a:t>
            </a:r>
            <a:r>
              <a:rPr lang="en-US" altLang="ja-JP" b="0" dirty="0" smtClean="0">
                <a:solidFill>
                  <a:srgbClr val="0000FF"/>
                </a:solidFill>
                <a:latin typeface="Arial" charset="0"/>
                <a:ea typeface="MS PGothic" pitchFamily="34" charset="-128"/>
              </a:rPr>
              <a:t> Suppress the minimum period of six months between API and CR/C</a:t>
            </a:r>
          </a:p>
        </p:txBody>
      </p:sp>
    </p:spTree>
    <p:extLst>
      <p:ext uri="{BB962C8B-B14F-4D97-AF65-F5344CB8AC3E}">
        <p14:creationId xmlns:p14="http://schemas.microsoft.com/office/powerpoint/2010/main" val="464210155"/>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7</a:t>
            </a:fld>
            <a:endParaRPr lang="en-US" altLang="en-US"/>
          </a:p>
        </p:txBody>
      </p:sp>
      <p:sp>
        <p:nvSpPr>
          <p:cNvPr id="1920036" name="Rectangle 36"/>
          <p:cNvSpPr>
            <a:spLocks noChangeArrowheads="1"/>
          </p:cNvSpPr>
          <p:nvPr/>
        </p:nvSpPr>
        <p:spPr bwMode="auto">
          <a:xfrm>
            <a:off x="1930023" y="-2490"/>
            <a:ext cx="5245860"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C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584775"/>
          </a:xfrm>
          <a:prstGeom prst="rect">
            <a:avLst/>
          </a:prstGeom>
        </p:spPr>
        <p:txBody>
          <a:bodyPr wrap="square">
            <a:spAutoFit/>
          </a:bodyPr>
          <a:lstStyle/>
          <a:p>
            <a:pPr algn="ctr"/>
            <a:r>
              <a:rPr lang="en-US" sz="3200" dirty="0" smtClean="0">
                <a:solidFill>
                  <a:srgbClr val="000000"/>
                </a:solidFill>
                <a:latin typeface="Arial" charset="0"/>
              </a:rPr>
              <a:t>Regional Positions</a:t>
            </a:r>
            <a:endParaRPr lang="en-US" sz="3200" dirty="0">
              <a:solidFill>
                <a:srgbClr val="000000"/>
              </a:solidFill>
              <a:latin typeface="Arial" charset="0"/>
            </a:endParaRPr>
          </a:p>
        </p:txBody>
      </p:sp>
      <p:pic>
        <p:nvPicPr>
          <p:cNvPr id="8"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76600" y="1766888"/>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84663" y="1844675"/>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19700" y="1466850"/>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56325" y="1538288"/>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19925" y="1412875"/>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4" name="Group 89"/>
          <p:cNvGraphicFramePr>
            <a:graphicFrameLocks noGrp="1"/>
          </p:cNvGraphicFramePr>
          <p:nvPr>
            <p:ph idx="4294967295"/>
            <p:extLst>
              <p:ext uri="{D42A27DB-BD31-4B8C-83A1-F6EECF244321}">
                <p14:modId xmlns:p14="http://schemas.microsoft.com/office/powerpoint/2010/main" val="534300316"/>
              </p:ext>
            </p:extLst>
          </p:nvPr>
        </p:nvGraphicFramePr>
        <p:xfrm>
          <a:off x="250825" y="2276475"/>
          <a:ext cx="8642350" cy="3004680"/>
        </p:xfrm>
        <a:graphic>
          <a:graphicData uri="http://schemas.openxmlformats.org/drawingml/2006/table">
            <a:tbl>
              <a:tblPr/>
              <a:tblGrid>
                <a:gridCol w="3025775"/>
                <a:gridCol w="935038"/>
                <a:gridCol w="936625"/>
                <a:gridCol w="936625"/>
                <a:gridCol w="935037"/>
                <a:gridCol w="936625"/>
                <a:gridCol w="936625"/>
              </a:tblGrid>
              <a:tr h="201995">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184218">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C1 - NOC</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4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Oppose</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0000"/>
                    </a:solidFill>
                  </a:tcPr>
                </a:tc>
              </a:tr>
              <a:tr h="326440">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C2 Option A</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326440">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C2 Option B</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326440">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C3 Option A</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0" marR="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r h="184218">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C3 Option B</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r>
                        <a:rPr kumimoji="0" lang="en-GB" sz="1600" b="0" i="0" u="none" strike="noStrike" cap="none" normalizeH="0" baseline="0" dirty="0" smtClean="0">
                          <a:ln>
                            <a:noFill/>
                          </a:ln>
                          <a:solidFill>
                            <a:srgbClr val="3333CC"/>
                          </a:solidFill>
                          <a:effectLst/>
                          <a:latin typeface="Arial" pitchFamily="34" charset="0"/>
                          <a:cs typeface="Arial" pitchFamily="34" charset="0"/>
                        </a:rPr>
                        <a:t> 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smtClean="0">
                          <a:ln>
                            <a:noFill/>
                          </a:ln>
                          <a:solidFill>
                            <a:srgbClr val="3333CC"/>
                          </a:solidFill>
                          <a:effectLst/>
                          <a:latin typeface="Arial" pitchFamily="34" charset="0"/>
                          <a:cs typeface="Arial" pitchFamily="34" charset="0"/>
                        </a:rPr>
                        <a: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r>
              <a:tr h="610886">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GB" sz="1600" b="1" i="0" u="none" strike="noStrike" cap="none" normalizeH="0" baseline="0" dirty="0" smtClean="0">
                          <a:ln>
                            <a:noFill/>
                          </a:ln>
                          <a:solidFill>
                            <a:srgbClr val="3333CC"/>
                          </a:solidFill>
                          <a:effectLst/>
                          <a:latin typeface="Arial" pitchFamily="34" charset="0"/>
                          <a:cs typeface="Arial" pitchFamily="34" charset="0"/>
                        </a:rPr>
                        <a:t>Remarks</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defRPr/>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endParaRPr kumimoji="0" lang="en-GB" sz="1600" b="0" i="0" u="none" strike="noStrike" cap="none" normalizeH="0" baseline="0" dirty="0" smtClean="0">
                        <a:ln>
                          <a:noFill/>
                        </a:ln>
                        <a:solidFill>
                          <a:srgbClr val="3333CC"/>
                        </a:solidFill>
                        <a:effectLst/>
                        <a:latin typeface="Arial" pitchFamily="34" charset="0"/>
                        <a:cs typeface="Arial" pitchFamily="34" charset="0"/>
                      </a:endParaRP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Consideration for other solutions</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chemeClr val="bg1"/>
                    </a:solidFill>
                  </a:tcPr>
                </a:tc>
              </a:tr>
            </a:tbl>
          </a:graphicData>
        </a:graphic>
      </p:graphicFrame>
      <p:pic>
        <p:nvPicPr>
          <p:cNvPr id="15" name="Picture 2" descr="C:\Users\khalid.alawadi\AppData\Local\Microsoft\Windows\Temporary Internet Files\Content.Outlook\SUV47Y01\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167685" y="1493946"/>
            <a:ext cx="542925" cy="782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42773126"/>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8</a:t>
            </a:fld>
            <a:endParaRPr lang="en-US" altLang="en-US"/>
          </a:p>
        </p:txBody>
      </p:sp>
      <p:sp>
        <p:nvSpPr>
          <p:cNvPr id="1920036" name="Rectangle 36"/>
          <p:cNvSpPr>
            <a:spLocks noChangeArrowheads="1"/>
          </p:cNvSpPr>
          <p:nvPr/>
        </p:nvSpPr>
        <p:spPr bwMode="auto">
          <a:xfrm>
            <a:off x="1930023" y="-2490"/>
            <a:ext cx="5245860"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D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1569660"/>
          </a:xfrm>
          <a:prstGeom prst="rect">
            <a:avLst/>
          </a:prstGeom>
        </p:spPr>
        <p:txBody>
          <a:bodyPr wrap="square">
            <a:spAutoFit/>
          </a:bodyPr>
          <a:lstStyle/>
          <a:p>
            <a:pPr algn="ctr"/>
            <a:r>
              <a:rPr lang="en-US" sz="3200" dirty="0">
                <a:solidFill>
                  <a:srgbClr val="000000"/>
                </a:solidFill>
                <a:latin typeface="Arial" charset="0"/>
              </a:rPr>
              <a:t>General use of modern electronic means of </a:t>
            </a:r>
            <a:r>
              <a:rPr lang="en-US" sz="3200" dirty="0" smtClean="0">
                <a:solidFill>
                  <a:srgbClr val="000000"/>
                </a:solidFill>
                <a:latin typeface="Arial" charset="0"/>
              </a:rPr>
              <a:t>communications in </a:t>
            </a:r>
            <a:r>
              <a:rPr lang="en-US" sz="3200" dirty="0">
                <a:solidFill>
                  <a:srgbClr val="000000"/>
                </a:solidFill>
                <a:latin typeface="Arial" charset="0"/>
              </a:rPr>
              <a:t>coordination and notification procedures</a:t>
            </a:r>
          </a:p>
        </p:txBody>
      </p:sp>
      <p:sp>
        <p:nvSpPr>
          <p:cNvPr id="7" name="Text Box 11"/>
          <p:cNvSpPr txBox="1">
            <a:spLocks noChangeArrowheads="1"/>
          </p:cNvSpPr>
          <p:nvPr/>
        </p:nvSpPr>
        <p:spPr bwMode="auto">
          <a:xfrm>
            <a:off x="179513" y="2478380"/>
            <a:ext cx="8964488" cy="2419124"/>
          </a:xfrm>
          <a:prstGeom prst="rect">
            <a:avLst/>
          </a:prstGeom>
          <a:noFill/>
          <a:ln w="9525">
            <a:noFill/>
            <a:miter lim="800000"/>
            <a:headEnd/>
            <a:tailEnd/>
          </a:ln>
        </p:spPr>
        <p:txBody>
          <a:bodyPr wrap="square">
            <a:spAutoFit/>
          </a:bodyPr>
          <a:lstStyle/>
          <a:p>
            <a:pPr marL="285750" indent="-285750">
              <a:lnSpc>
                <a:spcPct val="90000"/>
              </a:lnSpc>
              <a:buFont typeface="Wingdings" pitchFamily="2" charset="2"/>
              <a:buChar char="Ø"/>
            </a:pPr>
            <a:r>
              <a:rPr lang="en-US" altLang="ja-JP" sz="2400" u="sng" dirty="0" smtClean="0">
                <a:solidFill>
                  <a:srgbClr val="0000FF"/>
                </a:solidFill>
                <a:latin typeface="Arial" charset="0"/>
                <a:ea typeface="MS PGothic" pitchFamily="34" charset="-128"/>
              </a:rPr>
              <a:t>Method D:</a:t>
            </a:r>
            <a:r>
              <a:rPr lang="en-US" altLang="ja-JP" sz="2400" b="0" dirty="0" smtClean="0">
                <a:solidFill>
                  <a:srgbClr val="0000FF"/>
                </a:solidFill>
                <a:latin typeface="Arial" charset="0"/>
                <a:ea typeface="MS PGothic" pitchFamily="34" charset="-128"/>
              </a:rPr>
              <a:t> Conclusion towards a</a:t>
            </a:r>
            <a:r>
              <a:rPr lang="en-US" altLang="ja-JP" b="0" dirty="0" smtClean="0">
                <a:solidFill>
                  <a:srgbClr val="0000FF"/>
                </a:solidFill>
                <a:latin typeface="Arial" charset="0"/>
                <a:ea typeface="MS PGothic" pitchFamily="34" charset="-128"/>
              </a:rPr>
              <a:t>mendments </a:t>
            </a:r>
            <a:r>
              <a:rPr lang="en-US" altLang="ja-JP" b="0" dirty="0">
                <a:solidFill>
                  <a:srgbClr val="0000FF"/>
                </a:solidFill>
                <a:latin typeface="Arial" charset="0"/>
                <a:ea typeface="MS PGothic" pitchFamily="34" charset="-128"/>
              </a:rPr>
              <a:t>to Resolutions 907 (WRC-12) to include the use of modern electronic means, and to Resolution 908 (WRC-12) to expand its scope to all kind of satellite network filings and to request the BR to </a:t>
            </a:r>
            <a:r>
              <a:rPr lang="en-US" altLang="ja-JP" b="0" dirty="0" smtClean="0">
                <a:solidFill>
                  <a:srgbClr val="0000FF"/>
                </a:solidFill>
                <a:latin typeface="Arial" charset="0"/>
                <a:ea typeface="MS PGothic" pitchFamily="34" charset="-128"/>
              </a:rPr>
              <a:t>analyze </a:t>
            </a:r>
            <a:r>
              <a:rPr lang="en-US" altLang="ja-JP" b="0" dirty="0">
                <a:solidFill>
                  <a:srgbClr val="0000FF"/>
                </a:solidFill>
                <a:latin typeface="Arial" charset="0"/>
                <a:ea typeface="MS PGothic" pitchFamily="34" charset="-128"/>
              </a:rPr>
              <a:t>whether it is possible to have a single consolidated interface for both the submission of satellite network filings and the related </a:t>
            </a:r>
            <a:r>
              <a:rPr lang="en-US" altLang="ja-JP" b="0" dirty="0" smtClean="0">
                <a:solidFill>
                  <a:srgbClr val="0000FF"/>
                </a:solidFill>
                <a:latin typeface="Arial" charset="0"/>
                <a:ea typeface="MS PGothic" pitchFamily="34" charset="-128"/>
              </a:rPr>
              <a:t>correspondence</a:t>
            </a:r>
            <a:endParaRPr lang="en-US" altLang="ja-JP" b="0" dirty="0">
              <a:solidFill>
                <a:srgbClr val="0000FF"/>
              </a:solidFill>
              <a:latin typeface="Arial" charset="0"/>
              <a:ea typeface="MS PGothic" pitchFamily="34" charset="-128"/>
            </a:endParaRPr>
          </a:p>
        </p:txBody>
      </p:sp>
      <p:pic>
        <p:nvPicPr>
          <p:cNvPr id="6" name="Picture 43" descr="apt">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12604" y="5007645"/>
            <a:ext cx="863600" cy="50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58" descr="asmg">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20667" y="5085432"/>
            <a:ext cx="8636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52" descr="atu">
            <a:hlinkClick r:id="rId7"/>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5704" y="4707607"/>
            <a:ext cx="809625"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46" descr="cept">
            <a:hlinkClick r:id="rId9"/>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192329" y="4779045"/>
            <a:ext cx="738188" cy="73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55" descr="citel">
            <a:hlinkClick r:id="rId11"/>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055929" y="4653632"/>
            <a:ext cx="876300"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3" name="Group 89"/>
          <p:cNvGraphicFramePr>
            <a:graphicFrameLocks noGrp="1"/>
          </p:cNvGraphicFramePr>
          <p:nvPr>
            <p:ph idx="4294967295"/>
            <p:extLst>
              <p:ext uri="{D42A27DB-BD31-4B8C-83A1-F6EECF244321}">
                <p14:modId xmlns:p14="http://schemas.microsoft.com/office/powerpoint/2010/main" val="1489029390"/>
              </p:ext>
            </p:extLst>
          </p:nvPr>
        </p:nvGraphicFramePr>
        <p:xfrm>
          <a:off x="286829" y="5517232"/>
          <a:ext cx="8642350" cy="662160"/>
        </p:xfrm>
        <a:graphic>
          <a:graphicData uri="http://schemas.openxmlformats.org/drawingml/2006/table">
            <a:tbl>
              <a:tblPr/>
              <a:tblGrid>
                <a:gridCol w="3025775"/>
                <a:gridCol w="935038"/>
                <a:gridCol w="936625"/>
                <a:gridCol w="936625"/>
                <a:gridCol w="935037"/>
                <a:gridCol w="936625"/>
                <a:gridCol w="936625"/>
              </a:tblGrid>
              <a:tr h="203880">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dirty="0" smtClean="0">
                          <a:ln>
                            <a:noFill/>
                          </a:ln>
                          <a:solidFill>
                            <a:srgbClr val="3333CC"/>
                          </a:solidFill>
                          <a:effectLst/>
                          <a:latin typeface="Arial" pitchFamily="34" charset="0"/>
                          <a:cs typeface="Arial" pitchFamily="34" charset="0"/>
                        </a:rPr>
                        <a:t>Method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APT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ASMG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ATU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CEPT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CITEL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t"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3333CC"/>
                          </a:solidFill>
                          <a:effectLst/>
                          <a:latin typeface="Arial" pitchFamily="34" charset="0"/>
                          <a:cs typeface="Arial" pitchFamily="34" charset="0"/>
                        </a:rPr>
                        <a:t>RCC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noFill/>
                  </a:tcPr>
                </a:tc>
              </a:tr>
              <a:tr h="300573">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GB" sz="1600" b="1" i="0" u="none" strike="noStrike" cap="none" normalizeH="0" baseline="0" dirty="0" smtClean="0">
                          <a:ln>
                            <a:noFill/>
                          </a:ln>
                          <a:solidFill>
                            <a:srgbClr val="3333CC"/>
                          </a:solidFill>
                          <a:effectLst/>
                          <a:latin typeface="Arial" pitchFamily="34" charset="0"/>
                          <a:cs typeface="Arial" pitchFamily="34" charset="0"/>
                        </a:rPr>
                        <a:t>Method D</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FFFFFF"/>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 </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4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rgbClr val="3333CC"/>
                          </a:solidFill>
                          <a:effectLst/>
                          <a:latin typeface="Arial" pitchFamily="34" charset="0"/>
                          <a:cs typeface="Arial" pitchFamily="34" charset="0"/>
                        </a:rPr>
                        <a:t>Support</a:t>
                      </a:r>
                    </a:p>
                  </a:txBody>
                  <a:tcPr marL="36000" marR="36000" marT="36000" marB="36000" anchor="ctr" horzOverflow="overflow">
                    <a:lnL w="12700" cap="flat" cmpd="sng" algn="ctr">
                      <a:solidFill>
                        <a:srgbClr val="5C5C5C"/>
                      </a:solidFill>
                      <a:prstDash val="solid"/>
                      <a:round/>
                      <a:headEnd type="none" w="med" len="med"/>
                      <a:tailEnd type="none" w="med" len="med"/>
                    </a:lnL>
                    <a:lnR w="12700" cap="flat" cmpd="sng" algn="ctr">
                      <a:solidFill>
                        <a:srgbClr val="5C5C5C"/>
                      </a:solidFill>
                      <a:prstDash val="solid"/>
                      <a:round/>
                      <a:headEnd type="none" w="med" len="med"/>
                      <a:tailEnd type="none" w="med" len="med"/>
                    </a:lnR>
                    <a:lnT w="12700" cap="flat" cmpd="sng" algn="ctr">
                      <a:solidFill>
                        <a:srgbClr val="5C5C5C"/>
                      </a:solidFill>
                      <a:prstDash val="solid"/>
                      <a:round/>
                      <a:headEnd type="none" w="med" len="med"/>
                      <a:tailEnd type="none" w="med" len="med"/>
                    </a:lnT>
                    <a:lnB w="12700" cap="flat" cmpd="sng" algn="ctr">
                      <a:solidFill>
                        <a:srgbClr val="5C5C5C"/>
                      </a:solidFill>
                      <a:prstDash val="solid"/>
                      <a:round/>
                      <a:headEnd type="none" w="med" len="med"/>
                      <a:tailEnd type="none" w="med" len="med"/>
                    </a:lnB>
                    <a:lnTlToBr>
                      <a:noFill/>
                    </a:lnTlToBr>
                    <a:lnBlToTr>
                      <a:noFill/>
                    </a:lnBlToTr>
                    <a:solidFill>
                      <a:srgbClr val="92D050"/>
                    </a:solidFill>
                  </a:tcPr>
                </a:tc>
              </a:tr>
            </a:tbl>
          </a:graphicData>
        </a:graphic>
      </p:graphicFrame>
      <p:pic>
        <p:nvPicPr>
          <p:cNvPr id="14" name="Picture 2" descr="C:\Users\khalid.alawadi\AppData\Local\Microsoft\Windows\Temporary Internet Files\Content.Outlook\SUV47Y01\rcc new.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203689" y="4734703"/>
            <a:ext cx="542925" cy="782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421015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2"/>
          <p:cNvSpPr>
            <a:spLocks noGrp="1"/>
          </p:cNvSpPr>
          <p:nvPr>
            <p:ph type="sldNum" sz="quarter" idx="10"/>
          </p:nvPr>
        </p:nvSpPr>
        <p:spPr/>
        <p:txBody>
          <a:bodyPr/>
          <a:lstStyle/>
          <a:p>
            <a:fld id="{3CF3DC0B-3014-4BF8-A8BA-B509CDC742C5}" type="slidenum">
              <a:rPr lang="en-US" altLang="en-US"/>
              <a:pPr/>
              <a:t>9</a:t>
            </a:fld>
            <a:endParaRPr lang="en-US" altLang="en-US"/>
          </a:p>
        </p:txBody>
      </p:sp>
      <p:sp>
        <p:nvSpPr>
          <p:cNvPr id="1920036" name="Rectangle 36"/>
          <p:cNvSpPr>
            <a:spLocks noChangeArrowheads="1"/>
          </p:cNvSpPr>
          <p:nvPr/>
        </p:nvSpPr>
        <p:spPr bwMode="auto">
          <a:xfrm>
            <a:off x="1942847" y="-2490"/>
            <a:ext cx="5220212" cy="646331"/>
          </a:xfrm>
          <a:prstGeom prst="rect">
            <a:avLst/>
          </a:prstGeom>
          <a:solidFill>
            <a:schemeClr val="accent2"/>
          </a:solidFill>
          <a:ln>
            <a:noFill/>
          </a:ln>
          <a:effectLst/>
          <a:extLst>
            <a:ext uri="{91240B29-F687-4F45-9708-019B960494DF}">
              <a14:hiddenLine xmlns:a14="http://schemas.microsoft.com/office/drawing/2010/main" w="9525">
                <a:solidFill>
                  <a:srgbClr val="00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lgn="ctr">
              <a:defRPr sz="3600" b="1">
                <a:solidFill>
                  <a:srgbClr val="1B5BA2"/>
                </a:solidFill>
                <a:latin typeface="Verdana" pitchFamily="34" charset="0"/>
              </a:defRPr>
            </a:lvl1pPr>
            <a:lvl2pPr algn="ctr">
              <a:defRPr sz="3600" b="1">
                <a:solidFill>
                  <a:srgbClr val="1B5BA2"/>
                </a:solidFill>
                <a:latin typeface="Verdana" pitchFamily="34" charset="0"/>
              </a:defRPr>
            </a:lvl2pPr>
            <a:lvl3pPr algn="ctr">
              <a:defRPr sz="3600" b="1">
                <a:solidFill>
                  <a:srgbClr val="1B5BA2"/>
                </a:solidFill>
                <a:latin typeface="Verdana" pitchFamily="34" charset="0"/>
              </a:defRPr>
            </a:lvl3pPr>
            <a:lvl4pPr algn="ctr">
              <a:defRPr sz="3600" b="1">
                <a:solidFill>
                  <a:srgbClr val="1B5BA2"/>
                </a:solidFill>
                <a:latin typeface="Verdana" pitchFamily="34" charset="0"/>
              </a:defRPr>
            </a:lvl4pPr>
            <a:lvl5pPr algn="ctr">
              <a:defRPr sz="3600" b="1">
                <a:solidFill>
                  <a:srgbClr val="1B5BA2"/>
                </a:solidFill>
                <a:latin typeface="Verdana" pitchFamily="34" charset="0"/>
              </a:defRPr>
            </a:lvl5pPr>
            <a:lvl6pPr marL="457200" algn="ctr" eaLnBrk="0" fontAlgn="base" hangingPunct="0">
              <a:spcBef>
                <a:spcPct val="0"/>
              </a:spcBef>
              <a:spcAft>
                <a:spcPct val="0"/>
              </a:spcAft>
              <a:defRPr sz="3600" b="1">
                <a:solidFill>
                  <a:srgbClr val="1B5BA2"/>
                </a:solidFill>
                <a:latin typeface="Verdana" pitchFamily="34" charset="0"/>
              </a:defRPr>
            </a:lvl6pPr>
            <a:lvl7pPr marL="914400" algn="ctr" eaLnBrk="0" fontAlgn="base" hangingPunct="0">
              <a:spcBef>
                <a:spcPct val="0"/>
              </a:spcBef>
              <a:spcAft>
                <a:spcPct val="0"/>
              </a:spcAft>
              <a:defRPr sz="3600" b="1">
                <a:solidFill>
                  <a:srgbClr val="1B5BA2"/>
                </a:solidFill>
                <a:latin typeface="Verdana" pitchFamily="34" charset="0"/>
              </a:defRPr>
            </a:lvl7pPr>
            <a:lvl8pPr marL="1371600" algn="ctr" eaLnBrk="0" fontAlgn="base" hangingPunct="0">
              <a:spcBef>
                <a:spcPct val="0"/>
              </a:spcBef>
              <a:spcAft>
                <a:spcPct val="0"/>
              </a:spcAft>
              <a:defRPr sz="3600" b="1">
                <a:solidFill>
                  <a:srgbClr val="1B5BA2"/>
                </a:solidFill>
                <a:latin typeface="Verdana" pitchFamily="34" charset="0"/>
              </a:defRPr>
            </a:lvl8pPr>
            <a:lvl9pPr marL="1828800" algn="ctr" eaLnBrk="0" fontAlgn="base" hangingPunct="0">
              <a:spcBef>
                <a:spcPct val="0"/>
              </a:spcBef>
              <a:spcAft>
                <a:spcPct val="0"/>
              </a:spcAft>
              <a:defRPr sz="3600" b="1">
                <a:solidFill>
                  <a:srgbClr val="1B5BA2"/>
                </a:solidFill>
                <a:latin typeface="Verdana" pitchFamily="34" charset="0"/>
              </a:defRPr>
            </a:lvl9pPr>
          </a:lstStyle>
          <a:p>
            <a:pPr>
              <a:buClrTx/>
              <a:buFontTx/>
              <a:buNone/>
            </a:pPr>
            <a:r>
              <a:rPr lang="en-GB" altLang="en-US" dirty="0" smtClean="0">
                <a:solidFill>
                  <a:schemeClr val="bg1"/>
                </a:solidFill>
                <a:latin typeface="Arial" pitchFamily="34" charset="0"/>
              </a:rPr>
              <a:t>Issue E of WRC-15 AI 7</a:t>
            </a:r>
            <a:endParaRPr lang="en-US" altLang="en-US" dirty="0">
              <a:solidFill>
                <a:schemeClr val="bg1"/>
              </a:solidFill>
              <a:latin typeface="Arial" pitchFamily="34" charset="0"/>
            </a:endParaRPr>
          </a:p>
        </p:txBody>
      </p:sp>
      <p:sp>
        <p:nvSpPr>
          <p:cNvPr id="2" name="Rectangle 1"/>
          <p:cNvSpPr/>
          <p:nvPr/>
        </p:nvSpPr>
        <p:spPr>
          <a:xfrm>
            <a:off x="179512" y="908720"/>
            <a:ext cx="8856984" cy="1077218"/>
          </a:xfrm>
          <a:prstGeom prst="rect">
            <a:avLst/>
          </a:prstGeom>
        </p:spPr>
        <p:txBody>
          <a:bodyPr wrap="square">
            <a:spAutoFit/>
          </a:bodyPr>
          <a:lstStyle/>
          <a:p>
            <a:pPr algn="ctr"/>
            <a:r>
              <a:rPr lang="en-US" sz="3200" dirty="0">
                <a:solidFill>
                  <a:srgbClr val="000000"/>
                </a:solidFill>
                <a:latin typeface="Arial" charset="0"/>
              </a:rPr>
              <a:t>Failure of a satellite during the bringing into use period</a:t>
            </a:r>
          </a:p>
        </p:txBody>
      </p:sp>
      <p:sp>
        <p:nvSpPr>
          <p:cNvPr id="7" name="Text Box 11"/>
          <p:cNvSpPr txBox="1">
            <a:spLocks noChangeArrowheads="1"/>
          </p:cNvSpPr>
          <p:nvPr/>
        </p:nvSpPr>
        <p:spPr bwMode="auto">
          <a:xfrm>
            <a:off x="208290" y="1985938"/>
            <a:ext cx="8892480" cy="5078313"/>
          </a:xfrm>
          <a:prstGeom prst="rect">
            <a:avLst/>
          </a:prstGeom>
          <a:noFill/>
          <a:ln w="9525">
            <a:noFill/>
            <a:miter lim="800000"/>
            <a:headEnd/>
            <a:tailEnd/>
          </a:ln>
        </p:spPr>
        <p:txBody>
          <a:bodyPr wrap="square">
            <a:spAutoFit/>
          </a:bodyPr>
          <a:lstStyle/>
          <a:p>
            <a:pPr>
              <a:lnSpc>
                <a:spcPct val="90000"/>
              </a:lnSpc>
            </a:pPr>
            <a:r>
              <a:rPr lang="en-GB" altLang="ja-JP" b="0" dirty="0" smtClean="0">
                <a:solidFill>
                  <a:srgbClr val="FF0000"/>
                </a:solidFill>
                <a:latin typeface="Arial" charset="0"/>
                <a:ea typeface="MS PGothic" pitchFamily="34" charset="-128"/>
              </a:rPr>
              <a:t>Different possible conclusions:</a:t>
            </a:r>
          </a:p>
          <a:p>
            <a:pPr marL="342900" indent="-342900">
              <a:lnSpc>
                <a:spcPct val="90000"/>
              </a:lnSpc>
              <a:buFont typeface="Wingdings" pitchFamily="2" charset="2"/>
              <a:buChar char="Ø"/>
            </a:pPr>
            <a:r>
              <a:rPr lang="en-US" altLang="ja-JP" u="sng" dirty="0" smtClean="0">
                <a:solidFill>
                  <a:srgbClr val="0000FF"/>
                </a:solidFill>
                <a:latin typeface="Arial" charset="0"/>
                <a:ea typeface="MS PGothic" pitchFamily="34" charset="-128"/>
              </a:rPr>
              <a:t>Method E1</a:t>
            </a:r>
            <a:r>
              <a:rPr lang="en-US" altLang="ja-JP" b="0" dirty="0" smtClean="0">
                <a:solidFill>
                  <a:srgbClr val="0000FF"/>
                </a:solidFill>
                <a:latin typeface="Arial" charset="0"/>
                <a:ea typeface="MS PGothic" pitchFamily="34" charset="-128"/>
              </a:rPr>
              <a:t>: adding </a:t>
            </a:r>
            <a:r>
              <a:rPr lang="en-US" altLang="ja-JP" b="0" dirty="0">
                <a:solidFill>
                  <a:srgbClr val="0000FF"/>
                </a:solidFill>
                <a:latin typeface="Arial" charset="0"/>
                <a:ea typeface="MS PGothic" pitchFamily="34" charset="-128"/>
              </a:rPr>
              <a:t>a footnote to RR No. 11.44B: if failure during BIU, frequency assignments brought into </a:t>
            </a:r>
            <a:r>
              <a:rPr lang="en-US" altLang="ja-JP" b="0" dirty="0" smtClean="0">
                <a:solidFill>
                  <a:srgbClr val="0000FF"/>
                </a:solidFill>
                <a:latin typeface="Arial" charset="0"/>
                <a:ea typeface="MS PGothic" pitchFamily="34" charset="-128"/>
              </a:rPr>
              <a:t>use</a:t>
            </a:r>
          </a:p>
          <a:p>
            <a:pPr marL="342900" indent="-342900">
              <a:lnSpc>
                <a:spcPct val="90000"/>
              </a:lnSpc>
              <a:buFont typeface="Wingdings" pitchFamily="2" charset="2"/>
              <a:buChar char="Ø"/>
            </a:pPr>
            <a:r>
              <a:rPr lang="en-US" altLang="ja-JP" u="sng" dirty="0" smtClean="0">
                <a:solidFill>
                  <a:srgbClr val="0000FF"/>
                </a:solidFill>
                <a:latin typeface="Arial" charset="0"/>
                <a:ea typeface="MS PGothic" pitchFamily="34" charset="-128"/>
              </a:rPr>
              <a:t>Method E2</a:t>
            </a:r>
            <a:r>
              <a:rPr lang="en-US" altLang="ja-JP" b="0" dirty="0" smtClean="0">
                <a:solidFill>
                  <a:srgbClr val="0000FF"/>
                </a:solidFill>
                <a:latin typeface="Arial" charset="0"/>
                <a:ea typeface="MS PGothic" pitchFamily="34" charset="-128"/>
              </a:rPr>
              <a:t>: Same as previous </a:t>
            </a:r>
            <a:r>
              <a:rPr lang="en-US" altLang="ja-JP" b="0" dirty="0">
                <a:solidFill>
                  <a:srgbClr val="0000FF"/>
                </a:solidFill>
                <a:latin typeface="Arial" charset="0"/>
                <a:ea typeface="MS PGothic" pitchFamily="34" charset="-128"/>
              </a:rPr>
              <a:t>+ adding a footnote to RR No. 11.49: if failure during BBIU, frequency assignments brought into </a:t>
            </a:r>
            <a:r>
              <a:rPr lang="en-US" altLang="ja-JP" b="0" dirty="0" smtClean="0">
                <a:solidFill>
                  <a:srgbClr val="0000FF"/>
                </a:solidFill>
                <a:latin typeface="Arial" charset="0"/>
                <a:ea typeface="MS PGothic" pitchFamily="34" charset="-128"/>
              </a:rPr>
              <a:t>use</a:t>
            </a:r>
          </a:p>
          <a:p>
            <a:pPr marL="342900" indent="-342900">
              <a:lnSpc>
                <a:spcPct val="90000"/>
              </a:lnSpc>
              <a:buFont typeface="Wingdings" pitchFamily="2" charset="2"/>
              <a:buChar char="Ø"/>
            </a:pPr>
            <a:r>
              <a:rPr lang="en-US" altLang="ja-JP" u="sng" dirty="0" smtClean="0">
                <a:solidFill>
                  <a:srgbClr val="92D050"/>
                </a:solidFill>
                <a:latin typeface="Arial" charset="0"/>
                <a:ea typeface="MS PGothic" pitchFamily="34" charset="-128"/>
              </a:rPr>
              <a:t>Method E3:</a:t>
            </a:r>
            <a:r>
              <a:rPr lang="en-US" altLang="ja-JP" b="0" dirty="0" smtClean="0">
                <a:solidFill>
                  <a:srgbClr val="92D050"/>
                </a:solidFill>
                <a:latin typeface="Arial" charset="0"/>
                <a:ea typeface="MS PGothic" pitchFamily="34" charset="-128"/>
              </a:rPr>
              <a:t> NOC</a:t>
            </a:r>
            <a:endParaRPr lang="en-US" altLang="ja-JP" b="0" dirty="0" smtClean="0">
              <a:solidFill>
                <a:srgbClr val="0000FF"/>
              </a:solidFill>
              <a:latin typeface="Arial" charset="0"/>
              <a:ea typeface="MS PGothic" pitchFamily="34" charset="-128"/>
            </a:endParaRPr>
          </a:p>
          <a:p>
            <a:pPr marL="342900" indent="-342900">
              <a:lnSpc>
                <a:spcPct val="90000"/>
              </a:lnSpc>
              <a:buFont typeface="Wingdings" pitchFamily="2" charset="2"/>
              <a:buChar char="Ø"/>
            </a:pPr>
            <a:r>
              <a:rPr lang="en-US" altLang="ja-JP" u="sng" dirty="0" smtClean="0">
                <a:solidFill>
                  <a:srgbClr val="0000FF"/>
                </a:solidFill>
                <a:latin typeface="Arial" charset="0"/>
                <a:ea typeface="MS PGothic" pitchFamily="34" charset="-128"/>
              </a:rPr>
              <a:t>Method E4: </a:t>
            </a:r>
            <a:r>
              <a:rPr lang="en-US" altLang="ja-JP" b="0" dirty="0" smtClean="0">
                <a:solidFill>
                  <a:srgbClr val="0000FF"/>
                </a:solidFill>
                <a:latin typeface="Arial" charset="0"/>
                <a:ea typeface="MS PGothic" pitchFamily="34" charset="-128"/>
              </a:rPr>
              <a:t>additional </a:t>
            </a:r>
            <a:r>
              <a:rPr lang="en-US" altLang="ja-JP" b="0" dirty="0">
                <a:solidFill>
                  <a:srgbClr val="0000FF"/>
                </a:solidFill>
                <a:latin typeface="Arial" charset="0"/>
                <a:ea typeface="MS PGothic" pitchFamily="34" charset="-128"/>
              </a:rPr>
              <a:t>provision RR No. 11.44.3 allows to extend for 3 years the date of bringing into use from the date of the </a:t>
            </a:r>
            <a:r>
              <a:rPr lang="en-US" altLang="ja-JP" b="0" dirty="0" smtClean="0">
                <a:solidFill>
                  <a:srgbClr val="0000FF"/>
                </a:solidFill>
                <a:latin typeface="Arial" charset="0"/>
                <a:ea typeface="MS PGothic" pitchFamily="34" charset="-128"/>
              </a:rPr>
              <a:t>failure</a:t>
            </a:r>
          </a:p>
          <a:p>
            <a:pPr marL="342900" indent="-342900">
              <a:lnSpc>
                <a:spcPct val="90000"/>
              </a:lnSpc>
              <a:buFont typeface="Wingdings" pitchFamily="2" charset="2"/>
              <a:buChar char="Ø"/>
            </a:pPr>
            <a:r>
              <a:rPr lang="en-US" altLang="ja-JP" u="sng" dirty="0" smtClean="0">
                <a:solidFill>
                  <a:srgbClr val="0000FF"/>
                </a:solidFill>
                <a:latin typeface="Arial" charset="0"/>
                <a:ea typeface="MS PGothic" pitchFamily="34" charset="-128"/>
              </a:rPr>
              <a:t>Method E5: </a:t>
            </a:r>
            <a:r>
              <a:rPr lang="en-US" altLang="ja-JP" b="0" dirty="0" smtClean="0">
                <a:solidFill>
                  <a:srgbClr val="0000FF"/>
                </a:solidFill>
                <a:latin typeface="Arial" charset="0"/>
                <a:ea typeface="MS PGothic" pitchFamily="34" charset="-128"/>
              </a:rPr>
              <a:t>consideration </a:t>
            </a:r>
            <a:r>
              <a:rPr lang="en-US" altLang="ja-JP" b="0" dirty="0">
                <a:solidFill>
                  <a:srgbClr val="0000FF"/>
                </a:solidFill>
                <a:latin typeface="Arial" charset="0"/>
                <a:ea typeface="MS PGothic" pitchFamily="34" charset="-128"/>
              </a:rPr>
              <a:t>by the RRB on a case-by-case </a:t>
            </a:r>
            <a:r>
              <a:rPr lang="en-US" altLang="ja-JP" b="0" dirty="0" smtClean="0">
                <a:solidFill>
                  <a:srgbClr val="0000FF"/>
                </a:solidFill>
                <a:latin typeface="Arial" charset="0"/>
                <a:ea typeface="MS PGothic" pitchFamily="34" charset="-128"/>
              </a:rPr>
              <a:t>basis, based on BR report</a:t>
            </a:r>
          </a:p>
          <a:p>
            <a:pPr marL="342900" indent="-342900">
              <a:lnSpc>
                <a:spcPct val="90000"/>
              </a:lnSpc>
              <a:buFont typeface="Wingdings" pitchFamily="2" charset="2"/>
              <a:buChar char="Ø"/>
            </a:pPr>
            <a:r>
              <a:rPr lang="en-US" altLang="ja-JP" u="sng" dirty="0" smtClean="0">
                <a:solidFill>
                  <a:srgbClr val="0000FF"/>
                </a:solidFill>
                <a:latin typeface="Arial" charset="0"/>
                <a:ea typeface="MS PGothic" pitchFamily="34" charset="-128"/>
              </a:rPr>
              <a:t>Method E6: </a:t>
            </a:r>
            <a:r>
              <a:rPr lang="en-US" altLang="ja-JP" b="0" dirty="0" smtClean="0">
                <a:solidFill>
                  <a:srgbClr val="0000FF"/>
                </a:solidFill>
                <a:latin typeface="Arial" charset="0"/>
                <a:ea typeface="MS PGothic" pitchFamily="34" charset="-128"/>
              </a:rPr>
              <a:t>If no decision from BR within </a:t>
            </a:r>
            <a:r>
              <a:rPr lang="en-US" altLang="ja-JP" b="0" dirty="0">
                <a:solidFill>
                  <a:srgbClr val="0000FF"/>
                </a:solidFill>
                <a:latin typeface="Arial" charset="0"/>
                <a:ea typeface="MS PGothic" pitchFamily="34" charset="-128"/>
              </a:rPr>
              <a:t>three </a:t>
            </a:r>
            <a:r>
              <a:rPr lang="en-US" altLang="ja-JP" b="0" dirty="0" smtClean="0">
                <a:solidFill>
                  <a:srgbClr val="0000FF"/>
                </a:solidFill>
                <a:latin typeface="Arial" charset="0"/>
                <a:ea typeface="MS PGothic" pitchFamily="34" charset="-128"/>
              </a:rPr>
              <a:t>months: BR develop report and </a:t>
            </a:r>
            <a:r>
              <a:rPr lang="en-US" altLang="ja-JP" b="0" dirty="0">
                <a:solidFill>
                  <a:srgbClr val="0000FF"/>
                </a:solidFill>
                <a:latin typeface="Arial" charset="0"/>
                <a:ea typeface="MS PGothic" pitchFamily="34" charset="-128"/>
              </a:rPr>
              <a:t>submit </a:t>
            </a:r>
            <a:r>
              <a:rPr lang="en-US" altLang="ja-JP" b="0" dirty="0" smtClean="0">
                <a:solidFill>
                  <a:srgbClr val="0000FF"/>
                </a:solidFill>
                <a:latin typeface="Arial" charset="0"/>
                <a:ea typeface="MS PGothic" pitchFamily="34" charset="-128"/>
              </a:rPr>
              <a:t>to </a:t>
            </a:r>
            <a:r>
              <a:rPr lang="en-US" altLang="ja-JP" b="0" dirty="0">
                <a:solidFill>
                  <a:srgbClr val="0000FF"/>
                </a:solidFill>
                <a:latin typeface="Arial" charset="0"/>
                <a:ea typeface="MS PGothic" pitchFamily="34" charset="-128"/>
              </a:rPr>
              <a:t>the </a:t>
            </a:r>
            <a:r>
              <a:rPr lang="en-US" altLang="ja-JP" b="0" dirty="0" smtClean="0">
                <a:solidFill>
                  <a:srgbClr val="0000FF"/>
                </a:solidFill>
                <a:latin typeface="Arial" charset="0"/>
                <a:ea typeface="MS PGothic" pitchFamily="34" charset="-128"/>
              </a:rPr>
              <a:t>RRB</a:t>
            </a:r>
            <a:endParaRPr lang="en-GB" altLang="ja-JP" b="0" dirty="0">
              <a:solidFill>
                <a:srgbClr val="92D050"/>
              </a:solidFill>
              <a:latin typeface="Arial" charset="0"/>
              <a:ea typeface="MS PGothic" pitchFamily="34" charset="-128"/>
            </a:endParaRPr>
          </a:p>
          <a:p>
            <a:pPr marL="342900" indent="-342900">
              <a:lnSpc>
                <a:spcPct val="90000"/>
              </a:lnSpc>
              <a:buFont typeface="Wingdings" pitchFamily="2" charset="2"/>
              <a:buChar char="Ø"/>
            </a:pPr>
            <a:endParaRPr lang="en-GB" altLang="ja-JP" b="0" dirty="0" smtClean="0">
              <a:solidFill>
                <a:srgbClr val="0000FF"/>
              </a:solidFill>
              <a:latin typeface="Arial" charset="0"/>
              <a:ea typeface="MS PGothic" pitchFamily="34" charset="-128"/>
            </a:endParaRPr>
          </a:p>
        </p:txBody>
      </p:sp>
    </p:spTree>
    <p:extLst>
      <p:ext uri="{BB962C8B-B14F-4D97-AF65-F5344CB8AC3E}">
        <p14:creationId xmlns:p14="http://schemas.microsoft.com/office/powerpoint/2010/main" val="464210155"/>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altLang="en-US" sz="2400" b="1" i="0" u="none" strike="noStrike" cap="none" normalizeH="0" baseline="0" smtClean="0">
            <a:ln>
              <a:noFill/>
            </a:ln>
            <a:solidFill>
              <a:srgbClr val="000066"/>
            </a:solidFill>
            <a:effectLst/>
            <a:latin typeface="Tahoma" pitchFamily="34" charset="0"/>
            <a:cs typeface="Arial" pitchFamily="34"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altLang="en-US" sz="2400" b="1" i="0" u="none" strike="noStrike" cap="none" normalizeH="0" baseline="0" smtClean="0">
            <a:ln>
              <a:noFill/>
            </a:ln>
            <a:solidFill>
              <a:srgbClr val="000066"/>
            </a:solidFill>
            <a:effectLst/>
            <a:latin typeface="Tahoma" pitchFamily="34" charset="0"/>
            <a:cs typeface="Arial"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ITU-e</Template>
  <TotalTime>39042</TotalTime>
  <Words>2331</Words>
  <Application>Microsoft Office PowerPoint</Application>
  <PresentationFormat>On-screen Show (4:3)</PresentationFormat>
  <Paragraphs>598</Paragraphs>
  <Slides>31</Slides>
  <Notes>31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31</vt:i4>
      </vt:variant>
    </vt:vector>
  </HeadingPairs>
  <TitlesOfParts>
    <vt:vector size="41" baseType="lpstr">
      <vt:lpstr>MS PGothic</vt:lpstr>
      <vt:lpstr>Univers</vt:lpstr>
      <vt:lpstr>Zurich BT</vt:lpstr>
      <vt:lpstr>Arial</vt:lpstr>
      <vt:lpstr>Calibri</vt:lpstr>
      <vt:lpstr>Tahoma</vt:lpstr>
      <vt:lpstr>Times New Roman</vt:lpstr>
      <vt:lpstr>Verdana</vt:lpstr>
      <vt:lpstr>Wingdings</vt:lpstr>
      <vt:lpstr>ITU-e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ITU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 Development Forum</dc:title>
  <dc:creator>Fabio Leite</dc:creator>
  <cp:lastModifiedBy>Huguet, Fabienne</cp:lastModifiedBy>
  <cp:revision>2591</cp:revision>
  <cp:lastPrinted>2013-10-03T13:49:35Z</cp:lastPrinted>
  <dcterms:created xsi:type="dcterms:W3CDTF">2006-05-30T12:53:59Z</dcterms:created>
  <dcterms:modified xsi:type="dcterms:W3CDTF">2015-09-03T06:59:36Z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