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5"/>
  </p:notesMasterIdLst>
  <p:handoutMasterIdLst>
    <p:handoutMasterId r:id="rId86"/>
  </p:handoutMasterIdLst>
  <p:sldIdLst>
    <p:sldId id="539" r:id="rId3"/>
    <p:sldId id="257" r:id="rId4"/>
    <p:sldId id="263" r:id="rId5"/>
    <p:sldId id="269" r:id="rId6"/>
    <p:sldId id="303" r:id="rId7"/>
    <p:sldId id="485" r:id="rId8"/>
    <p:sldId id="444" r:id="rId9"/>
    <p:sldId id="445" r:id="rId10"/>
    <p:sldId id="446" r:id="rId11"/>
    <p:sldId id="511" r:id="rId12"/>
    <p:sldId id="374" r:id="rId13"/>
    <p:sldId id="375" r:id="rId14"/>
    <p:sldId id="376" r:id="rId15"/>
    <p:sldId id="441" r:id="rId16"/>
    <p:sldId id="481" r:id="rId17"/>
    <p:sldId id="480" r:id="rId18"/>
    <p:sldId id="479" r:id="rId19"/>
    <p:sldId id="442" r:id="rId20"/>
    <p:sldId id="388" r:id="rId21"/>
    <p:sldId id="434" r:id="rId22"/>
    <p:sldId id="486" r:id="rId23"/>
    <p:sldId id="487" r:id="rId24"/>
    <p:sldId id="488" r:id="rId25"/>
    <p:sldId id="454" r:id="rId26"/>
    <p:sldId id="410" r:id="rId27"/>
    <p:sldId id="411" r:id="rId28"/>
    <p:sldId id="456" r:id="rId29"/>
    <p:sldId id="457" r:id="rId30"/>
    <p:sldId id="458" r:id="rId31"/>
    <p:sldId id="459" r:id="rId32"/>
    <p:sldId id="453" r:id="rId33"/>
    <p:sldId id="447" r:id="rId34"/>
    <p:sldId id="448" r:id="rId35"/>
    <p:sldId id="397" r:id="rId36"/>
    <p:sldId id="287" r:id="rId37"/>
    <p:sldId id="418" r:id="rId38"/>
    <p:sldId id="451" r:id="rId39"/>
    <p:sldId id="449" r:id="rId40"/>
    <p:sldId id="450" r:id="rId41"/>
    <p:sldId id="438" r:id="rId42"/>
    <p:sldId id="439" r:id="rId43"/>
    <p:sldId id="478" r:id="rId44"/>
    <p:sldId id="404" r:id="rId45"/>
    <p:sldId id="513" r:id="rId46"/>
    <p:sldId id="514" r:id="rId47"/>
    <p:sldId id="515" r:id="rId48"/>
    <p:sldId id="516" r:id="rId49"/>
    <p:sldId id="517" r:id="rId50"/>
    <p:sldId id="518" r:id="rId51"/>
    <p:sldId id="519" r:id="rId52"/>
    <p:sldId id="520" r:id="rId53"/>
    <p:sldId id="521" r:id="rId54"/>
    <p:sldId id="522" r:id="rId55"/>
    <p:sldId id="523" r:id="rId56"/>
    <p:sldId id="524" r:id="rId57"/>
    <p:sldId id="525" r:id="rId58"/>
    <p:sldId id="526" r:id="rId59"/>
    <p:sldId id="527" r:id="rId60"/>
    <p:sldId id="528" r:id="rId61"/>
    <p:sldId id="529" r:id="rId62"/>
    <p:sldId id="530" r:id="rId63"/>
    <p:sldId id="531" r:id="rId64"/>
    <p:sldId id="289" r:id="rId65"/>
    <p:sldId id="455" r:id="rId66"/>
    <p:sldId id="489" r:id="rId67"/>
    <p:sldId id="490" r:id="rId68"/>
    <p:sldId id="484" r:id="rId69"/>
    <p:sldId id="321" r:id="rId70"/>
    <p:sldId id="401" r:id="rId71"/>
    <p:sldId id="291" r:id="rId72"/>
    <p:sldId id="443" r:id="rId73"/>
    <p:sldId id="536" r:id="rId74"/>
    <p:sldId id="537" r:id="rId75"/>
    <p:sldId id="512" r:id="rId76"/>
    <p:sldId id="402" r:id="rId77"/>
    <p:sldId id="477" r:id="rId78"/>
    <p:sldId id="533" r:id="rId79"/>
    <p:sldId id="534" r:id="rId80"/>
    <p:sldId id="535" r:id="rId81"/>
    <p:sldId id="270" r:id="rId82"/>
    <p:sldId id="304" r:id="rId83"/>
    <p:sldId id="285" r:id="rId84"/>
  </p:sldIdLst>
  <p:sldSz cx="9144000" cy="6858000" type="screen4x3"/>
  <p:notesSz cx="6669088" cy="9928225"/>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20">
          <p15:clr>
            <a:srgbClr val="A4A3A4"/>
          </p15:clr>
        </p15:guide>
        <p15:guide id="2" pos="56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4" autoAdjust="0"/>
    <p:restoredTop sz="94348" autoAdjust="0"/>
  </p:normalViewPr>
  <p:slideViewPr>
    <p:cSldViewPr>
      <p:cViewPr varScale="1">
        <p:scale>
          <a:sx n="96" d="100"/>
          <a:sy n="96" d="100"/>
        </p:scale>
        <p:origin x="509" y="72"/>
      </p:cViewPr>
      <p:guideLst>
        <p:guide orient="horz" pos="4020"/>
        <p:guide pos="5692"/>
      </p:guideLst>
    </p:cSldViewPr>
  </p:slideViewPr>
  <p:notesTextViewPr>
    <p:cViewPr>
      <p:scale>
        <a:sx n="100" d="100"/>
        <a:sy n="100" d="100"/>
      </p:scale>
      <p:origin x="0" y="0"/>
    </p:cViewPr>
  </p:notesTextViewPr>
  <p:sorterViewPr>
    <p:cViewPr>
      <p:scale>
        <a:sx n="100" d="100"/>
        <a:sy n="100" d="100"/>
      </p:scale>
      <p:origin x="0" y="24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776663" y="0"/>
            <a:ext cx="2890837"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D31477CE-A5AA-460F-8299-6A14D8619161}" type="datetimeFigureOut">
              <a:rPr lang="en-GB"/>
              <a:pPr>
                <a:defRPr/>
              </a:pPr>
              <a:t>28/08/2015</a:t>
            </a:fld>
            <a:endParaRPr lang="en-GB"/>
          </a:p>
        </p:txBody>
      </p:sp>
      <p:sp>
        <p:nvSpPr>
          <p:cNvPr id="4" name="Footer Placeholder 3"/>
          <p:cNvSpPr>
            <a:spLocks noGrp="1"/>
          </p:cNvSpPr>
          <p:nvPr>
            <p:ph type="ftr" sz="quarter" idx="2"/>
          </p:nvPr>
        </p:nvSpPr>
        <p:spPr>
          <a:xfrm>
            <a:off x="0" y="9429750"/>
            <a:ext cx="2890838" cy="49688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776663" y="9429750"/>
            <a:ext cx="2890837"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018F0A9-DDCA-4FC2-9817-FD311140789D}" type="slidenum">
              <a:rPr lang="en-GB" altLang="en-US"/>
              <a:pPr/>
              <a:t>‹#›</a:t>
            </a:fld>
            <a:endParaRPr lang="en-GB" altLang="en-US"/>
          </a:p>
        </p:txBody>
      </p:sp>
    </p:spTree>
    <p:extLst>
      <p:ext uri="{BB962C8B-B14F-4D97-AF65-F5344CB8AC3E}">
        <p14:creationId xmlns:p14="http://schemas.microsoft.com/office/powerpoint/2010/main" val="4161653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838"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4099" name="Rectangle 3"/>
          <p:cNvSpPr>
            <a:spLocks noGrp="1" noChangeArrowheads="1"/>
          </p:cNvSpPr>
          <p:nvPr>
            <p:ph type="dt" idx="1"/>
          </p:nvPr>
        </p:nvSpPr>
        <p:spPr bwMode="auto">
          <a:xfrm>
            <a:off x="3776663" y="0"/>
            <a:ext cx="2890837"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8499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66750" y="4716463"/>
            <a:ext cx="5335588" cy="446563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102" name="Rectangle 6"/>
          <p:cNvSpPr>
            <a:spLocks noGrp="1" noChangeArrowheads="1"/>
          </p:cNvSpPr>
          <p:nvPr>
            <p:ph type="ftr" sz="quarter" idx="4"/>
          </p:nvPr>
        </p:nvSpPr>
        <p:spPr bwMode="auto">
          <a:xfrm>
            <a:off x="0" y="9429750"/>
            <a:ext cx="2890838"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4103" name="Rectangle 7"/>
          <p:cNvSpPr>
            <a:spLocks noGrp="1" noChangeArrowheads="1"/>
          </p:cNvSpPr>
          <p:nvPr>
            <p:ph type="sldNum" sz="quarter" idx="5"/>
          </p:nvPr>
        </p:nvSpPr>
        <p:spPr bwMode="auto">
          <a:xfrm>
            <a:off x="3776663" y="9429750"/>
            <a:ext cx="2890837"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02DDF129-CEF7-4FA8-89EE-4CDBCB933FF5}" type="slidenum">
              <a:rPr lang="fr-FR" altLang="en-US"/>
              <a:pPr/>
              <a:t>‹#›</a:t>
            </a:fld>
            <a:endParaRPr lang="fr-FR" altLang="en-US"/>
          </a:p>
        </p:txBody>
      </p:sp>
    </p:spTree>
    <p:extLst>
      <p:ext uri="{BB962C8B-B14F-4D97-AF65-F5344CB8AC3E}">
        <p14:creationId xmlns:p14="http://schemas.microsoft.com/office/powerpoint/2010/main" val="4208808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9EF6BA7-C4B8-4F0E-9C70-534654021A01}" type="slidenum">
              <a:rPr lang="en-US" altLang="en-US">
                <a:solidFill>
                  <a:srgbClr val="000000"/>
                </a:solidFill>
              </a:rPr>
              <a:pPr/>
              <a:t>1</a:t>
            </a:fld>
            <a:endParaRPr lang="en-US" altLang="en-US">
              <a:solidFill>
                <a:srgbClr val="000000"/>
              </a:solidFill>
            </a:endParaRPr>
          </a:p>
        </p:txBody>
      </p:sp>
      <p:sp>
        <p:nvSpPr>
          <p:cNvPr id="858114" name="Rectangle 2"/>
          <p:cNvSpPr>
            <a:spLocks noGrp="1" noRot="1" noChangeAspect="1" noChangeArrowheads="1" noTextEdit="1"/>
          </p:cNvSpPr>
          <p:nvPr>
            <p:ph type="sldImg"/>
          </p:nvPr>
        </p:nvSpPr>
        <p:spPr>
          <a:ln/>
        </p:spPr>
      </p:sp>
      <p:sp>
        <p:nvSpPr>
          <p:cNvPr id="858116" name="Rectangle 4"/>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106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1FE42D0-A86B-415C-977C-05F952AD252B}" type="slidenum">
              <a:rPr lang="fr-FR" altLang="fr-FR"/>
              <a:pPr eaLnBrk="1" hangingPunct="1">
                <a:spcBef>
                  <a:spcPct val="0"/>
                </a:spcBef>
              </a:pPr>
              <a:t>11</a:t>
            </a:fld>
            <a:endParaRPr lang="fr-FR" altLang="fr-FR"/>
          </a:p>
        </p:txBody>
      </p:sp>
    </p:spTree>
    <p:extLst>
      <p:ext uri="{BB962C8B-B14F-4D97-AF65-F5344CB8AC3E}">
        <p14:creationId xmlns:p14="http://schemas.microsoft.com/office/powerpoint/2010/main" val="162787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AD3575A-9EEF-447D-A0FE-ABBF0ADEE4D1}" type="slidenum">
              <a:rPr lang="fr-FR" altLang="fr-FR"/>
              <a:pPr eaLnBrk="1" hangingPunct="1">
                <a:spcBef>
                  <a:spcPct val="0"/>
                </a:spcBef>
              </a:pPr>
              <a:t>12</a:t>
            </a:fld>
            <a:endParaRPr lang="fr-FR" altLang="fr-FR"/>
          </a:p>
        </p:txBody>
      </p:sp>
    </p:spTree>
    <p:extLst>
      <p:ext uri="{BB962C8B-B14F-4D97-AF65-F5344CB8AC3E}">
        <p14:creationId xmlns:p14="http://schemas.microsoft.com/office/powerpoint/2010/main" val="241837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latin typeface="Arial" panose="020B0604020202020204" pitchFamily="34" charset="0"/>
              <a:cs typeface="Arial" panose="020B0604020202020204" pitchFamily="34" charset="0"/>
            </a:endParaRPr>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D07182F-361F-4D08-A546-2B0F1CE8F5CC}" type="slidenum">
              <a:rPr lang="fr-FR" altLang="fr-FR"/>
              <a:pPr eaLnBrk="1" hangingPunct="1">
                <a:spcBef>
                  <a:spcPct val="0"/>
                </a:spcBef>
              </a:pPr>
              <a:t>13</a:t>
            </a:fld>
            <a:endParaRPr lang="fr-FR" altLang="fr-FR"/>
          </a:p>
        </p:txBody>
      </p:sp>
    </p:spTree>
    <p:extLst>
      <p:ext uri="{BB962C8B-B14F-4D97-AF65-F5344CB8AC3E}">
        <p14:creationId xmlns:p14="http://schemas.microsoft.com/office/powerpoint/2010/main" val="41999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i-FI" smtClean="0">
              <a:latin typeface="Arial" panose="020B0604020202020204" pitchFamily="34" charset="0"/>
              <a:cs typeface="Arial" panose="020B0604020202020204" pitchFamily="34" charset="0"/>
            </a:endParaRPr>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37621B2-9978-409A-B3A1-D382145775F1}" type="slidenum">
              <a:rPr lang="fr-FR" altLang="fi-FI"/>
              <a:pPr eaLnBrk="1" hangingPunct="1">
                <a:spcBef>
                  <a:spcPct val="0"/>
                </a:spcBef>
              </a:pPr>
              <a:t>70</a:t>
            </a:fld>
            <a:endParaRPr lang="fr-FR" altLang="fi-FI"/>
          </a:p>
        </p:txBody>
      </p:sp>
    </p:spTree>
    <p:extLst>
      <p:ext uri="{BB962C8B-B14F-4D97-AF65-F5344CB8AC3E}">
        <p14:creationId xmlns:p14="http://schemas.microsoft.com/office/powerpoint/2010/main" val="109678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92BB22EB-EBDE-40A3-9FE9-A5DE115D3263}" type="slidenum">
              <a:rPr lang="fr-FR" altLang="en-US"/>
              <a:pPr/>
              <a:t>‹#›</a:t>
            </a:fld>
            <a:endParaRPr lang="fr-FR" altLang="en-US"/>
          </a:p>
        </p:txBody>
      </p:sp>
    </p:spTree>
    <p:extLst>
      <p:ext uri="{BB962C8B-B14F-4D97-AF65-F5344CB8AC3E}">
        <p14:creationId xmlns:p14="http://schemas.microsoft.com/office/powerpoint/2010/main" val="403563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DF8556F8-8C4D-4831-A8CB-B3F1CE17C076}" type="slidenum">
              <a:rPr lang="fr-FR" altLang="en-US"/>
              <a:pPr/>
              <a:t>‹#›</a:t>
            </a:fld>
            <a:endParaRPr lang="fr-FR" altLang="en-US"/>
          </a:p>
        </p:txBody>
      </p:sp>
    </p:spTree>
    <p:extLst>
      <p:ext uri="{BB962C8B-B14F-4D97-AF65-F5344CB8AC3E}">
        <p14:creationId xmlns:p14="http://schemas.microsoft.com/office/powerpoint/2010/main" val="259848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B113A8F1-E3CA-49D6-90DB-E6578682B5CE}" type="slidenum">
              <a:rPr lang="fr-FR" altLang="en-US"/>
              <a:pPr/>
              <a:t>‹#›</a:t>
            </a:fld>
            <a:endParaRPr lang="fr-FR" altLang="en-US"/>
          </a:p>
        </p:txBody>
      </p:sp>
    </p:spTree>
    <p:extLst>
      <p:ext uri="{BB962C8B-B14F-4D97-AF65-F5344CB8AC3E}">
        <p14:creationId xmlns:p14="http://schemas.microsoft.com/office/powerpoint/2010/main" val="785159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9207" name="Text Box 7"/>
          <p:cNvSpPr txBox="1">
            <a:spLocks noChangeArrowheads="1"/>
          </p:cNvSpPr>
          <p:nvPr/>
        </p:nvSpPr>
        <p:spPr bwMode="auto">
          <a:xfrm>
            <a:off x="7620000" y="6175375"/>
            <a:ext cx="12811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pPr>
            <a:r>
              <a:rPr lang="en-US" altLang="en-US" sz="1000">
                <a:solidFill>
                  <a:srgbClr val="FFFFFF"/>
                </a:solidFill>
                <a:latin typeface="Univers" pitchFamily="34" charset="0"/>
              </a:rPr>
              <a:t>International</a:t>
            </a:r>
            <a:br>
              <a:rPr lang="en-US" altLang="en-US" sz="1000">
                <a:solidFill>
                  <a:srgbClr val="FFFFFF"/>
                </a:solidFill>
                <a:latin typeface="Univers" pitchFamily="34" charset="0"/>
              </a:rPr>
            </a:br>
            <a:r>
              <a:rPr lang="en-US" altLang="en-US" sz="1000">
                <a:solidFill>
                  <a:srgbClr val="FFFFFF"/>
                </a:solidFill>
                <a:latin typeface="Univers" pitchFamily="34" charset="0"/>
              </a:rPr>
              <a:t>Telecommunication</a:t>
            </a:r>
            <a:br>
              <a:rPr lang="en-US" altLang="en-US" sz="1000">
                <a:solidFill>
                  <a:srgbClr val="FFFFFF"/>
                </a:solidFill>
                <a:latin typeface="Univers" pitchFamily="34" charset="0"/>
              </a:rPr>
            </a:br>
            <a:r>
              <a:rPr lang="en-US" altLang="en-US" sz="1000">
                <a:solidFill>
                  <a:srgbClr val="FFFFFF"/>
                </a:solidFill>
                <a:latin typeface="Univers" pitchFamily="34" charset="0"/>
              </a:rPr>
              <a:t>Union</a:t>
            </a:r>
          </a:p>
        </p:txBody>
      </p:sp>
      <p:sp>
        <p:nvSpPr>
          <p:cNvPr id="179208"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C4B84"/>
                </a:solidFill>
                <a:latin typeface="Verdana" pitchFamily="34" charset="0"/>
              </a:rPr>
              <a:t> </a:t>
            </a:r>
            <a:endParaRPr lang="en-US" altLang="en-US" sz="2400">
              <a:solidFill>
                <a:srgbClr val="5C5C5C"/>
              </a:solidFill>
              <a:latin typeface="Verdana" pitchFamily="34" charset="0"/>
            </a:endParaRPr>
          </a:p>
        </p:txBody>
      </p:sp>
      <p:sp>
        <p:nvSpPr>
          <p:cNvPr id="179209"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C4B84"/>
                </a:solidFill>
                <a:latin typeface="Verdana" pitchFamily="34" charset="0"/>
              </a:rPr>
              <a:t> </a:t>
            </a:r>
            <a:endParaRPr lang="en-US" altLang="en-US" sz="2400">
              <a:solidFill>
                <a:srgbClr val="5C5C5C"/>
              </a:solidFill>
              <a:latin typeface="Verdana" pitchFamily="34" charset="0"/>
            </a:endParaRPr>
          </a:p>
        </p:txBody>
      </p:sp>
      <p:sp>
        <p:nvSpPr>
          <p:cNvPr id="179210"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00">
                <a:solidFill>
                  <a:srgbClr val="000000"/>
                </a:solidFill>
                <a:latin typeface="Verdana" pitchFamily="34" charset="0"/>
              </a:rPr>
              <a:t> </a:t>
            </a:r>
            <a:endParaRPr lang="en-US" altLang="en-US" sz="2400">
              <a:solidFill>
                <a:srgbClr val="5C5C5C"/>
              </a:solidFill>
              <a:latin typeface="Verdana" pitchFamily="34" charset="0"/>
            </a:endParaRPr>
          </a:p>
        </p:txBody>
      </p:sp>
      <p:sp>
        <p:nvSpPr>
          <p:cNvPr id="179257" name="Text Box 57"/>
          <p:cNvSpPr txBox="1">
            <a:spLocks noChangeArrowheads="1"/>
          </p:cNvSpPr>
          <p:nvPr userDrawn="1"/>
        </p:nvSpPr>
        <p:spPr bwMode="auto">
          <a:xfrm>
            <a:off x="4932363" y="0"/>
            <a:ext cx="4176712" cy="836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1344613">
              <a:defRPr sz="2400">
                <a:solidFill>
                  <a:schemeClr val="tx1"/>
                </a:solidFill>
                <a:latin typeface="Verdana" pitchFamily="34" charset="0"/>
              </a:defRPr>
            </a:lvl1pPr>
            <a:lvl2pPr defTabSz="1344613">
              <a:defRPr sz="2400">
                <a:solidFill>
                  <a:schemeClr val="tx1"/>
                </a:solidFill>
                <a:latin typeface="Verdana" pitchFamily="34" charset="0"/>
              </a:defRPr>
            </a:lvl2pPr>
            <a:lvl3pPr defTabSz="1344613">
              <a:defRPr sz="2400">
                <a:solidFill>
                  <a:schemeClr val="tx1"/>
                </a:solidFill>
                <a:latin typeface="Verdana" pitchFamily="34" charset="0"/>
              </a:defRPr>
            </a:lvl3pPr>
            <a:lvl4pPr defTabSz="1344613">
              <a:defRPr sz="2400">
                <a:solidFill>
                  <a:schemeClr val="tx1"/>
                </a:solidFill>
                <a:latin typeface="Verdana" pitchFamily="34" charset="0"/>
              </a:defRPr>
            </a:lvl4pPr>
            <a:lvl5pPr defTabSz="1344613">
              <a:defRPr sz="2400">
                <a:solidFill>
                  <a:schemeClr val="tx1"/>
                </a:solidFill>
                <a:latin typeface="Verdana" pitchFamily="34" charset="0"/>
              </a:defRPr>
            </a:lvl5pPr>
            <a:lvl6pPr defTabSz="1344613" eaLnBrk="0" fontAlgn="base" hangingPunct="0">
              <a:spcBef>
                <a:spcPct val="0"/>
              </a:spcBef>
              <a:spcAft>
                <a:spcPct val="0"/>
              </a:spcAft>
              <a:defRPr sz="2400">
                <a:solidFill>
                  <a:schemeClr val="tx1"/>
                </a:solidFill>
                <a:latin typeface="Verdana" pitchFamily="34" charset="0"/>
              </a:defRPr>
            </a:lvl6pPr>
            <a:lvl7pPr defTabSz="1344613" eaLnBrk="0" fontAlgn="base" hangingPunct="0">
              <a:spcBef>
                <a:spcPct val="0"/>
              </a:spcBef>
              <a:spcAft>
                <a:spcPct val="0"/>
              </a:spcAft>
              <a:defRPr sz="2400">
                <a:solidFill>
                  <a:schemeClr val="tx1"/>
                </a:solidFill>
                <a:latin typeface="Verdana" pitchFamily="34" charset="0"/>
              </a:defRPr>
            </a:lvl7pPr>
            <a:lvl8pPr defTabSz="1344613" eaLnBrk="0" fontAlgn="base" hangingPunct="0">
              <a:spcBef>
                <a:spcPct val="0"/>
              </a:spcBef>
              <a:spcAft>
                <a:spcPct val="0"/>
              </a:spcAft>
              <a:defRPr sz="2400">
                <a:solidFill>
                  <a:schemeClr val="tx1"/>
                </a:solidFill>
                <a:latin typeface="Verdana" pitchFamily="34" charset="0"/>
              </a:defRPr>
            </a:lvl8pPr>
            <a:lvl9pPr defTabSz="1344613" eaLnBrk="0" fontAlgn="base" hangingPunct="0">
              <a:spcBef>
                <a:spcPct val="0"/>
              </a:spcBef>
              <a:spcAft>
                <a:spcPct val="0"/>
              </a:spcAft>
              <a:defRPr sz="2400">
                <a:solidFill>
                  <a:schemeClr val="tx1"/>
                </a:solidFill>
                <a:latin typeface="Verdana" pitchFamily="34" charset="0"/>
              </a:defRPr>
            </a:lvl9pPr>
          </a:lstStyle>
          <a:p>
            <a:pPr algn="r">
              <a:spcBef>
                <a:spcPct val="50000"/>
              </a:spcBef>
            </a:pPr>
            <a:r>
              <a:rPr lang="en-US" altLang="en-US" sz="1200" b="1" dirty="0">
                <a:solidFill>
                  <a:srgbClr val="000000"/>
                </a:solidFill>
                <a:latin typeface="Arial" pitchFamily="34" charset="0"/>
              </a:rPr>
              <a:t>	</a:t>
            </a:r>
            <a:r>
              <a:rPr lang="en-US" altLang="en-US" sz="1000" b="1" dirty="0">
                <a:solidFill>
                  <a:srgbClr val="000000"/>
                </a:solidFill>
                <a:latin typeface="Arial" pitchFamily="34" charset="0"/>
              </a:rPr>
              <a:t>Document </a:t>
            </a:r>
            <a:r>
              <a:rPr lang="en-US" altLang="en-US" sz="1000" b="1" dirty="0" smtClean="0">
                <a:solidFill>
                  <a:srgbClr val="000000"/>
                </a:solidFill>
                <a:latin typeface="Arial" pitchFamily="34" charset="0"/>
              </a:rPr>
              <a:t> </a:t>
            </a:r>
            <a:r>
              <a:rPr lang="en-US" altLang="en-US" sz="1000" b="1" dirty="0" smtClean="0">
                <a:solidFill>
                  <a:srgbClr val="000000"/>
                </a:solidFill>
                <a:latin typeface="Arial" pitchFamily="34" charset="0"/>
              </a:rPr>
              <a:t>WRC-15-IRWSP-15/10-E</a:t>
            </a:r>
            <a:endParaRPr lang="en-US" altLang="en-US" sz="1000" b="1" dirty="0">
              <a:solidFill>
                <a:srgbClr val="000000"/>
              </a:solidFill>
              <a:latin typeface="Arial" pitchFamily="34" charset="0"/>
            </a:endParaRPr>
          </a:p>
          <a:p>
            <a:pPr algn="r"/>
            <a:r>
              <a:rPr lang="en-US" altLang="en-US" sz="1000" b="1" dirty="0">
                <a:solidFill>
                  <a:srgbClr val="000000"/>
                </a:solidFill>
                <a:latin typeface="Arial" pitchFamily="34" charset="0"/>
              </a:rPr>
              <a:t>	</a:t>
            </a:r>
            <a:r>
              <a:rPr lang="en-US" altLang="en-US" sz="1000" b="1" dirty="0" smtClean="0">
                <a:solidFill>
                  <a:srgbClr val="000000"/>
                </a:solidFill>
                <a:latin typeface="Arial" pitchFamily="34" charset="0"/>
              </a:rPr>
              <a:t>28 </a:t>
            </a:r>
            <a:r>
              <a:rPr lang="en-US" altLang="en-US" sz="1000" b="1" dirty="0" smtClean="0">
                <a:solidFill>
                  <a:srgbClr val="000000"/>
                </a:solidFill>
                <a:latin typeface="Arial" pitchFamily="34" charset="0"/>
              </a:rPr>
              <a:t>August 2015</a:t>
            </a:r>
            <a:endParaRPr lang="en-US" altLang="en-US" sz="1000" b="1" dirty="0">
              <a:solidFill>
                <a:srgbClr val="000000"/>
              </a:solidFill>
              <a:latin typeface="Arial" pitchFamily="34" charset="0"/>
            </a:endParaRPr>
          </a:p>
          <a:p>
            <a:pPr algn="r"/>
            <a:r>
              <a:rPr lang="en-US" altLang="en-US" sz="1000" b="1" dirty="0">
                <a:solidFill>
                  <a:srgbClr val="000000"/>
                </a:solidFill>
                <a:latin typeface="Arial" pitchFamily="34" charset="0"/>
              </a:rPr>
              <a:t>	English only</a:t>
            </a:r>
          </a:p>
        </p:txBody>
      </p:sp>
      <p:sp>
        <p:nvSpPr>
          <p:cNvPr id="179258" name="Rectangle 58"/>
          <p:cNvSpPr>
            <a:spLocks noChangeArrowheads="1"/>
          </p:cNvSpPr>
          <p:nvPr userDrawn="1"/>
        </p:nvSpPr>
        <p:spPr bwMode="auto">
          <a:xfrm>
            <a:off x="4859338" y="873551"/>
            <a:ext cx="42846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1600" b="1">
                <a:solidFill>
                  <a:srgbClr val="000000"/>
                </a:solidFill>
                <a:latin typeface="Arial" pitchFamily="34" charset="0"/>
                <a:cs typeface="Arial" pitchFamily="34" charset="0"/>
              </a:defRPr>
            </a:lvl1pPr>
            <a:lvl2pPr algn="ctr">
              <a:defRPr sz="1600" b="1">
                <a:solidFill>
                  <a:srgbClr val="000000"/>
                </a:solidFill>
                <a:latin typeface="Arial" pitchFamily="34" charset="0"/>
                <a:cs typeface="Arial" pitchFamily="34" charset="0"/>
              </a:defRPr>
            </a:lvl2pPr>
            <a:lvl3pPr algn="ctr">
              <a:defRPr sz="1600" b="1">
                <a:solidFill>
                  <a:srgbClr val="000000"/>
                </a:solidFill>
                <a:latin typeface="Arial" pitchFamily="34" charset="0"/>
                <a:cs typeface="Arial" pitchFamily="34" charset="0"/>
              </a:defRPr>
            </a:lvl3pPr>
            <a:lvl4pPr algn="ctr">
              <a:defRPr sz="1600" b="1">
                <a:solidFill>
                  <a:srgbClr val="000000"/>
                </a:solidFill>
                <a:latin typeface="Arial" pitchFamily="34" charset="0"/>
                <a:cs typeface="Arial" pitchFamily="34" charset="0"/>
              </a:defRPr>
            </a:lvl4pPr>
            <a:lvl5pPr algn="ctr">
              <a:defRPr sz="1600" b="1">
                <a:solidFill>
                  <a:srgbClr val="000000"/>
                </a:solidFill>
                <a:latin typeface="Arial" pitchFamily="34" charset="0"/>
                <a:cs typeface="Arial" pitchFamily="34" charset="0"/>
              </a:defRPr>
            </a:lvl5pPr>
            <a:lvl6pPr marL="457200" algn="ctr" eaLnBrk="0" fontAlgn="base" hangingPunct="0">
              <a:spcBef>
                <a:spcPct val="0"/>
              </a:spcBef>
              <a:spcAft>
                <a:spcPct val="0"/>
              </a:spcAft>
              <a:defRPr sz="1600" b="1">
                <a:solidFill>
                  <a:srgbClr val="000000"/>
                </a:solidFill>
                <a:latin typeface="Arial" pitchFamily="34" charset="0"/>
                <a:cs typeface="Arial" pitchFamily="34" charset="0"/>
              </a:defRPr>
            </a:lvl6pPr>
            <a:lvl7pPr marL="914400" algn="ctr" eaLnBrk="0" fontAlgn="base" hangingPunct="0">
              <a:spcBef>
                <a:spcPct val="0"/>
              </a:spcBef>
              <a:spcAft>
                <a:spcPct val="0"/>
              </a:spcAft>
              <a:defRPr sz="1600" b="1">
                <a:solidFill>
                  <a:srgbClr val="000000"/>
                </a:solidFill>
                <a:latin typeface="Arial" pitchFamily="34" charset="0"/>
                <a:cs typeface="Arial" pitchFamily="34" charset="0"/>
              </a:defRPr>
            </a:lvl7pPr>
            <a:lvl8pPr marL="1371600" algn="ctr" eaLnBrk="0" fontAlgn="base" hangingPunct="0">
              <a:spcBef>
                <a:spcPct val="0"/>
              </a:spcBef>
              <a:spcAft>
                <a:spcPct val="0"/>
              </a:spcAft>
              <a:defRPr sz="1600" b="1">
                <a:solidFill>
                  <a:srgbClr val="000000"/>
                </a:solidFill>
                <a:latin typeface="Arial" pitchFamily="34" charset="0"/>
                <a:cs typeface="Arial" pitchFamily="34" charset="0"/>
              </a:defRPr>
            </a:lvl8pPr>
            <a:lvl9pPr marL="1828800" algn="ctr" eaLnBrk="0" fontAlgn="base" hangingPunct="0">
              <a:spcBef>
                <a:spcPct val="0"/>
              </a:spcBef>
              <a:spcAft>
                <a:spcPct val="0"/>
              </a:spcAft>
              <a:defRPr sz="1600" b="1">
                <a:solidFill>
                  <a:srgbClr val="000000"/>
                </a:solidFill>
                <a:latin typeface="Arial" pitchFamily="34" charset="0"/>
                <a:cs typeface="Arial" pitchFamily="34" charset="0"/>
              </a:defRPr>
            </a:lvl9pPr>
          </a:lstStyle>
          <a:p>
            <a:pPr eaLnBrk="0" hangingPunct="0"/>
            <a:r>
              <a:rPr lang="en-US" altLang="en-US" dirty="0" smtClean="0"/>
              <a:t>3</a:t>
            </a:r>
            <a:r>
              <a:rPr lang="en-US" altLang="en-US" baseline="30000" dirty="0" smtClean="0"/>
              <a:t>rd</a:t>
            </a:r>
            <a:r>
              <a:rPr lang="en-US" altLang="en-US" dirty="0" smtClean="0"/>
              <a:t> ITU INTER-REGIONAL WORKSHOP</a:t>
            </a:r>
            <a:br>
              <a:rPr lang="en-US" altLang="en-US" dirty="0" smtClean="0"/>
            </a:br>
            <a:r>
              <a:rPr lang="en-US" altLang="en-US" dirty="0" smtClean="0"/>
              <a:t>ON WRC-15 </a:t>
            </a:r>
            <a:r>
              <a:rPr lang="en-US" altLang="en-US" dirty="0"/>
              <a:t>PREPARATION</a:t>
            </a:r>
            <a:br>
              <a:rPr lang="en-US" altLang="en-US" dirty="0"/>
            </a:br>
            <a:r>
              <a:rPr lang="en-US" altLang="en-US" dirty="0"/>
              <a:t>(Geneva, </a:t>
            </a:r>
            <a:r>
              <a:rPr lang="en-US" altLang="en-US" dirty="0" smtClean="0"/>
              <a:t>1 </a:t>
            </a:r>
            <a:r>
              <a:rPr lang="en-US" altLang="en-US" dirty="0"/>
              <a:t>– </a:t>
            </a:r>
            <a:r>
              <a:rPr lang="en-US" altLang="en-US" dirty="0" smtClean="0"/>
              <a:t>3 September 2015)</a:t>
            </a:r>
            <a:endParaRPr lang="en-US" altLang="en-US" dirty="0"/>
          </a:p>
        </p:txBody>
      </p:sp>
      <p:pic>
        <p:nvPicPr>
          <p:cNvPr id="5" name="Picture 4"/>
          <p:cNvPicPr>
            <a:picLocks noChangeAspect="1"/>
          </p:cNvPicPr>
          <p:nvPr userDrawn="1"/>
        </p:nvPicPr>
        <p:blipFill rotWithShape="1">
          <a:blip r:embed="rId2"/>
          <a:srcRect l="28739" t="10550" r="26375" b="1082"/>
          <a:stretch/>
        </p:blipFill>
        <p:spPr>
          <a:xfrm>
            <a:off x="-20438" y="-13712"/>
            <a:ext cx="4879775" cy="6871712"/>
          </a:xfrm>
          <a:prstGeom prst="rect">
            <a:avLst/>
          </a:prstGeom>
        </p:spPr>
      </p:pic>
    </p:spTree>
    <p:extLst>
      <p:ext uri="{BB962C8B-B14F-4D97-AF65-F5344CB8AC3E}">
        <p14:creationId xmlns:p14="http://schemas.microsoft.com/office/powerpoint/2010/main" val="296357910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52513"/>
            <a:ext cx="7773987" cy="5192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388350" y="6548438"/>
            <a:ext cx="339725" cy="244475"/>
          </a:xfrm>
        </p:spPr>
        <p:txBody>
          <a:bodyPr/>
          <a:lstStyle>
            <a:lvl1pPr>
              <a:defRPr/>
            </a:lvl1pPr>
          </a:lstStyle>
          <a:p>
            <a:fld id="{D8D5435F-C085-428B-9700-F74151DB030F}" type="slidenum">
              <a:rPr lang="en-US" altLang="en-US"/>
              <a:pPr/>
              <a:t>‹#›</a:t>
            </a:fld>
            <a:endParaRPr lang="en-US" altLang="en-US"/>
          </a:p>
        </p:txBody>
      </p:sp>
    </p:spTree>
    <p:extLst>
      <p:ext uri="{BB962C8B-B14F-4D97-AF65-F5344CB8AC3E}">
        <p14:creationId xmlns:p14="http://schemas.microsoft.com/office/powerpoint/2010/main" val="11509374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673A66FA-05FB-4CEE-865F-21C2E3279121}" type="slidenum">
              <a:rPr lang="fr-FR" altLang="en-US"/>
              <a:pPr/>
              <a:t>‹#›</a:t>
            </a:fld>
            <a:endParaRPr lang="fr-FR" altLang="en-US"/>
          </a:p>
        </p:txBody>
      </p:sp>
    </p:spTree>
    <p:extLst>
      <p:ext uri="{BB962C8B-B14F-4D97-AF65-F5344CB8AC3E}">
        <p14:creationId xmlns:p14="http://schemas.microsoft.com/office/powerpoint/2010/main" val="382167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F6447B06-3E86-4936-A9B7-0A88686F10AF}" type="slidenum">
              <a:rPr lang="fr-FR" altLang="en-US"/>
              <a:pPr/>
              <a:t>‹#›</a:t>
            </a:fld>
            <a:endParaRPr lang="fr-FR" altLang="en-US"/>
          </a:p>
        </p:txBody>
      </p:sp>
    </p:spTree>
    <p:extLst>
      <p:ext uri="{BB962C8B-B14F-4D97-AF65-F5344CB8AC3E}">
        <p14:creationId xmlns:p14="http://schemas.microsoft.com/office/powerpoint/2010/main" val="420981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8E1731B2-06DD-4CF6-89DC-D8CCD6F125B4}" type="slidenum">
              <a:rPr lang="fr-FR" altLang="en-US"/>
              <a:pPr/>
              <a:t>‹#›</a:t>
            </a:fld>
            <a:endParaRPr lang="fr-FR" altLang="en-US"/>
          </a:p>
        </p:txBody>
      </p:sp>
    </p:spTree>
    <p:extLst>
      <p:ext uri="{BB962C8B-B14F-4D97-AF65-F5344CB8AC3E}">
        <p14:creationId xmlns:p14="http://schemas.microsoft.com/office/powerpoint/2010/main" val="367201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41BBEF38-751F-4504-8851-C8B00CA2529F}" type="slidenum">
              <a:rPr lang="fr-FR" altLang="en-US"/>
              <a:pPr/>
              <a:t>‹#›</a:t>
            </a:fld>
            <a:endParaRPr lang="fr-FR" altLang="en-US"/>
          </a:p>
        </p:txBody>
      </p:sp>
    </p:spTree>
    <p:extLst>
      <p:ext uri="{BB962C8B-B14F-4D97-AF65-F5344CB8AC3E}">
        <p14:creationId xmlns:p14="http://schemas.microsoft.com/office/powerpoint/2010/main" val="209628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74C860EA-8EAC-4D34-83D9-5DEA6A28A8AD}" type="slidenum">
              <a:rPr lang="fr-FR" altLang="en-US"/>
              <a:pPr/>
              <a:t>‹#›</a:t>
            </a:fld>
            <a:endParaRPr lang="fr-FR" altLang="en-US"/>
          </a:p>
        </p:txBody>
      </p:sp>
    </p:spTree>
    <p:extLst>
      <p:ext uri="{BB962C8B-B14F-4D97-AF65-F5344CB8AC3E}">
        <p14:creationId xmlns:p14="http://schemas.microsoft.com/office/powerpoint/2010/main" val="42725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DD1187D8-6496-4163-8C8D-BAEBE75F19B5}" type="slidenum">
              <a:rPr lang="fr-FR" altLang="en-US"/>
              <a:pPr/>
              <a:t>‹#›</a:t>
            </a:fld>
            <a:endParaRPr lang="fr-FR" altLang="en-US"/>
          </a:p>
        </p:txBody>
      </p:sp>
    </p:spTree>
    <p:extLst>
      <p:ext uri="{BB962C8B-B14F-4D97-AF65-F5344CB8AC3E}">
        <p14:creationId xmlns:p14="http://schemas.microsoft.com/office/powerpoint/2010/main" val="54535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B67A92FD-694E-4095-AFAE-F88A9303B0E6}" type="slidenum">
              <a:rPr lang="fr-FR" altLang="en-US"/>
              <a:pPr/>
              <a:t>‹#›</a:t>
            </a:fld>
            <a:endParaRPr lang="fr-FR" altLang="en-US"/>
          </a:p>
        </p:txBody>
      </p:sp>
    </p:spTree>
    <p:extLst>
      <p:ext uri="{BB962C8B-B14F-4D97-AF65-F5344CB8AC3E}">
        <p14:creationId xmlns:p14="http://schemas.microsoft.com/office/powerpoint/2010/main" val="165248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C9185ECA-EF23-4A2E-A476-3C2443F25ABD}" type="slidenum">
              <a:rPr lang="fr-FR" altLang="en-US"/>
              <a:pPr/>
              <a:t>‹#›</a:t>
            </a:fld>
            <a:endParaRPr lang="fr-FR" altLang="en-US"/>
          </a:p>
        </p:txBody>
      </p:sp>
    </p:spTree>
    <p:extLst>
      <p:ext uri="{BB962C8B-B14F-4D97-AF65-F5344CB8AC3E}">
        <p14:creationId xmlns:p14="http://schemas.microsoft.com/office/powerpoint/2010/main" val="196921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i-FI"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i-FI" smtClean="0"/>
              <a:t>Cliquez pour modifier les styles du texte du masque</a:t>
            </a:r>
          </a:p>
          <a:p>
            <a:pPr lvl="1"/>
            <a:r>
              <a:rPr lang="fr-FR" altLang="fi-FI" smtClean="0"/>
              <a:t>Deuxième niveau</a:t>
            </a:r>
          </a:p>
          <a:p>
            <a:pPr lvl="2"/>
            <a:r>
              <a:rPr lang="fr-FR" altLang="fi-FI" smtClean="0"/>
              <a:t>Troisième niveau</a:t>
            </a:r>
          </a:p>
          <a:p>
            <a:pPr lvl="3"/>
            <a:r>
              <a:rPr lang="fr-FR" altLang="fi-FI" smtClean="0"/>
              <a:t>Quatrième niveau</a:t>
            </a:r>
          </a:p>
          <a:p>
            <a:pPr lvl="4"/>
            <a:r>
              <a:rPr lang="fr-FR" altLang="fi-FI"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8BF96305-132B-4D91-94F2-5CB8B9C1F814}" type="slidenum">
              <a:rPr lang="fr-FR" altLang="en-US"/>
              <a:pPr/>
              <a:t>‹#›</a:t>
            </a:fld>
            <a:endParaRPr lang="fr-F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3285" t="15028" r="27295" b="2913"/>
          <a:stretch/>
        </p:blipFill>
        <p:spPr bwMode="auto">
          <a:xfrm>
            <a:off x="0" y="0"/>
            <a:ext cx="790222" cy="78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Watermark"/>
          <p:cNvPicPr>
            <a:picLocks noChangeAspect="1" noChangeArrowheads="1"/>
          </p:cNvPicPr>
          <p:nvPr/>
        </p:nvPicPr>
        <p:blipFill>
          <a:blip r:embed="rId5">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extLst>
            <a:ext uri="{909E8E84-426E-40DD-AFC4-6F175D3DCCD1}">
              <a14:hiddenFill xmlns:a14="http://schemas.microsoft.com/office/drawing/2010/main">
                <a:solidFill>
                  <a:srgbClr val="FFFFFF"/>
                </a:solidFill>
              </a14:hiddenFill>
            </a:ext>
          </a:extLst>
        </p:spPr>
      </p:pic>
      <p:sp>
        <p:nvSpPr>
          <p:cNvPr id="1092" name="Line 68"/>
          <p:cNvSpPr>
            <a:spLocks noChangeShapeType="1"/>
          </p:cNvSpPr>
          <p:nvPr userDrawn="1"/>
        </p:nvSpPr>
        <p:spPr bwMode="auto">
          <a:xfrm flipH="1">
            <a:off x="395288" y="6691313"/>
            <a:ext cx="8280400"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Clr>
                <a:srgbClr val="5C5C5C"/>
              </a:buClr>
              <a:buFont typeface="Arial" pitchFamily="34" charset="0"/>
              <a:buNone/>
            </a:pPr>
            <a:endParaRPr lang="en-US" sz="2400" b="1">
              <a:solidFill>
                <a:srgbClr val="000066"/>
              </a:solidFill>
              <a:latin typeface="Tahoma" pitchFamily="34" charset="0"/>
            </a:endParaRPr>
          </a:p>
        </p:txBody>
      </p:sp>
      <p:sp>
        <p:nvSpPr>
          <p:cNvPr id="1026" name="Rectangle 2"/>
          <p:cNvSpPr>
            <a:spLocks noGrp="1" noChangeArrowheads="1"/>
          </p:cNvSpPr>
          <p:nvPr>
            <p:ph type="title"/>
          </p:nvPr>
        </p:nvSpPr>
        <p:spPr bwMode="auto">
          <a:xfrm>
            <a:off x="685800" y="1052513"/>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4213" y="1844675"/>
            <a:ext cx="7772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67" name="Rectangle 43"/>
          <p:cNvSpPr>
            <a:spLocks noGrp="1" noChangeArrowheads="1"/>
          </p:cNvSpPr>
          <p:nvPr>
            <p:ph type="sldNum" sz="quarter" idx="4"/>
          </p:nvPr>
        </p:nvSpPr>
        <p:spPr bwMode="auto">
          <a:xfrm>
            <a:off x="8388350" y="6548438"/>
            <a:ext cx="339725"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b="0">
                <a:solidFill>
                  <a:srgbClr val="0E438A"/>
                </a:solidFill>
                <a:latin typeface="Zurich BT" charset="0"/>
                <a:cs typeface="Times New Roman" pitchFamily="18" charset="0"/>
              </a:defRPr>
            </a:lvl1pPr>
          </a:lstStyle>
          <a:p>
            <a:fld id="{F63A8546-82D9-4529-96F8-9769307B4261}" type="slidenum">
              <a:rPr lang="en-US" altLang="en-US" smtClean="0"/>
              <a:pPr/>
              <a:t>‹#›</a:t>
            </a:fld>
            <a:endParaRPr lang="en-US" altLang="en-US" dirty="0"/>
          </a:p>
        </p:txBody>
      </p:sp>
      <p:sp>
        <p:nvSpPr>
          <p:cNvPr id="1106" name="Line 82"/>
          <p:cNvSpPr>
            <a:spLocks noChangeShapeType="1"/>
          </p:cNvSpPr>
          <p:nvPr userDrawn="1"/>
        </p:nvSpPr>
        <p:spPr bwMode="white">
          <a:xfrm>
            <a:off x="900113" y="404813"/>
            <a:ext cx="7461250"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buClr>
                <a:srgbClr val="5C5C5C"/>
              </a:buClr>
              <a:buFont typeface="Arial" pitchFamily="34" charset="0"/>
              <a:buNone/>
            </a:pPr>
            <a:endParaRPr lang="en-US" sz="2400" b="1">
              <a:solidFill>
                <a:srgbClr val="000066"/>
              </a:solidFill>
              <a:latin typeface="Tahoma" pitchFamily="34" charset="0"/>
            </a:endParaRPr>
          </a:p>
        </p:txBody>
      </p:sp>
      <p:pic>
        <p:nvPicPr>
          <p:cNvPr id="1107" name="Picture 83" descr="sigleITU_larg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64550" y="0"/>
            <a:ext cx="679450" cy="763588"/>
          </a:xfrm>
          <a:prstGeom prst="rect">
            <a:avLst/>
          </a:prstGeom>
          <a:noFill/>
          <a:extLst>
            <a:ext uri="{909E8E84-426E-40DD-AFC4-6F175D3DCCD1}">
              <a14:hiddenFill xmlns:a14="http://schemas.microsoft.com/office/drawing/2010/main">
                <a:solidFill>
                  <a:srgbClr val="FFFFFF"/>
                </a:solidFill>
              </a14:hiddenFill>
            </a:ext>
          </a:extLst>
        </p:spPr>
      </p:pic>
      <p:sp>
        <p:nvSpPr>
          <p:cNvPr id="1109" name="Rectangle 85"/>
          <p:cNvSpPr>
            <a:spLocks noChangeArrowheads="1"/>
          </p:cNvSpPr>
          <p:nvPr userDrawn="1"/>
        </p:nvSpPr>
        <p:spPr bwMode="auto">
          <a:xfrm>
            <a:off x="542925" y="6569075"/>
            <a:ext cx="5362365"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solidFill>
                  <a:srgbClr val="0E438A"/>
                </a:solidFill>
                <a:latin typeface="Zurich BT" charset="0"/>
              </a:rPr>
              <a:t>3</a:t>
            </a:r>
            <a:r>
              <a:rPr lang="en-US" altLang="en-US" sz="1000" b="1" baseline="30000" dirty="0">
                <a:solidFill>
                  <a:srgbClr val="0E438A"/>
                </a:solidFill>
                <a:latin typeface="Zurich BT" charset="0"/>
              </a:rPr>
              <a:t>rd</a:t>
            </a:r>
            <a:r>
              <a:rPr lang="en-US" altLang="en-US" sz="1000" b="1" dirty="0">
                <a:solidFill>
                  <a:srgbClr val="0E438A"/>
                </a:solidFill>
                <a:latin typeface="Zurich BT" charset="0"/>
              </a:rPr>
              <a:t> ITU Inter-regional Workshop on WRC-15 </a:t>
            </a:r>
            <a:r>
              <a:rPr lang="en-US" altLang="en-US" sz="1000" b="1" dirty="0">
                <a:solidFill>
                  <a:srgbClr val="0E438A"/>
                </a:solidFill>
                <a:latin typeface="Zurich BT" charset="0"/>
              </a:rPr>
              <a:t>Preparation, </a:t>
            </a:r>
            <a:r>
              <a:rPr lang="en-US" altLang="en-US" sz="1000" b="1" dirty="0">
                <a:solidFill>
                  <a:srgbClr val="0E438A"/>
                </a:solidFill>
                <a:latin typeface="Zurich BT" charset="0"/>
              </a:rPr>
              <a:t>1-3 September 2015, </a:t>
            </a:r>
            <a:r>
              <a:rPr lang="en-US" altLang="en-US" sz="1000" b="1" dirty="0">
                <a:solidFill>
                  <a:srgbClr val="0E438A"/>
                </a:solidFill>
                <a:latin typeface="Zurich BT" charset="0"/>
              </a:rPr>
              <a:t>Geneva</a:t>
            </a:r>
          </a:p>
        </p:txBody>
      </p:sp>
      <p:sp>
        <p:nvSpPr>
          <p:cNvPr id="1110" name="Line 86"/>
          <p:cNvSpPr>
            <a:spLocks noChangeShapeType="1"/>
          </p:cNvSpPr>
          <p:nvPr userDrawn="1"/>
        </p:nvSpPr>
        <p:spPr bwMode="auto">
          <a:xfrm>
            <a:off x="0" y="836712"/>
            <a:ext cx="9144000" cy="0"/>
          </a:xfrm>
          <a:prstGeom prst="line">
            <a:avLst/>
          </a:prstGeom>
          <a:noFill/>
          <a:ln w="952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Clr>
                <a:srgbClr val="5C5C5C"/>
              </a:buClr>
              <a:buFont typeface="Arial" pitchFamily="34" charset="0"/>
              <a:buNone/>
            </a:pPr>
            <a:endParaRPr lang="en-US" sz="2400" b="1">
              <a:solidFill>
                <a:srgbClr val="000066"/>
              </a:solidFill>
              <a:latin typeface="Tahoma" pitchFamily="34" charset="0"/>
            </a:endParaRPr>
          </a:p>
        </p:txBody>
      </p:sp>
    </p:spTree>
    <p:extLst>
      <p:ext uri="{BB962C8B-B14F-4D97-AF65-F5344CB8AC3E}">
        <p14:creationId xmlns:p14="http://schemas.microsoft.com/office/powerpoint/2010/main" val="369722595"/>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cept.org/ecc"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cept.org/ecc/groups/ecc/cpg/page/cept-briefs-and-ecps-for-wrc-15" TargetMode="External"/><Relationship Id="rId4" Type="http://schemas.openxmlformats.org/officeDocument/2006/relationships/hyperlink" Target="http://www.cept.org/ecc/groups/ecc/cpg"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132" name="Text Box 44"/>
          <p:cNvSpPr txBox="1">
            <a:spLocks noChangeArrowheads="1"/>
          </p:cNvSpPr>
          <p:nvPr/>
        </p:nvSpPr>
        <p:spPr bwMode="auto">
          <a:xfrm>
            <a:off x="4897408" y="4514344"/>
            <a:ext cx="424186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i="1" dirty="0" smtClean="0">
                <a:solidFill>
                  <a:srgbClr val="072897"/>
                </a:solidFill>
                <a:latin typeface="Verdana" pitchFamily="34" charset="0"/>
                <a:cs typeface="Tahoma" pitchFamily="34" charset="0"/>
              </a:rPr>
              <a:t>European Conference</a:t>
            </a:r>
            <a:br>
              <a:rPr lang="en-US" altLang="en-US" sz="2400" b="1" i="1" dirty="0" smtClean="0">
                <a:solidFill>
                  <a:srgbClr val="072897"/>
                </a:solidFill>
                <a:latin typeface="Verdana" pitchFamily="34" charset="0"/>
                <a:cs typeface="Tahoma" pitchFamily="34" charset="0"/>
              </a:rPr>
            </a:br>
            <a:r>
              <a:rPr lang="en-US" altLang="en-US" sz="2400" b="1" i="1" dirty="0" smtClean="0">
                <a:solidFill>
                  <a:srgbClr val="072897"/>
                </a:solidFill>
                <a:latin typeface="Verdana" pitchFamily="34" charset="0"/>
                <a:cs typeface="Tahoma" pitchFamily="34" charset="0"/>
              </a:rPr>
              <a:t>of Postal and</a:t>
            </a:r>
            <a:br>
              <a:rPr lang="en-US" altLang="en-US" sz="2400" b="1" i="1" dirty="0" smtClean="0">
                <a:solidFill>
                  <a:srgbClr val="072897"/>
                </a:solidFill>
                <a:latin typeface="Verdana" pitchFamily="34" charset="0"/>
                <a:cs typeface="Tahoma" pitchFamily="34" charset="0"/>
              </a:rPr>
            </a:br>
            <a:r>
              <a:rPr lang="en-US" altLang="en-US" sz="2400" b="1" i="1" dirty="0" smtClean="0">
                <a:solidFill>
                  <a:srgbClr val="072897"/>
                </a:solidFill>
                <a:latin typeface="Verdana" pitchFamily="34" charset="0"/>
                <a:cs typeface="Tahoma" pitchFamily="34" charset="0"/>
              </a:rPr>
              <a:t>Telecommunications</a:t>
            </a:r>
          </a:p>
          <a:p>
            <a:pPr algn="ctr"/>
            <a:r>
              <a:rPr lang="en-US" altLang="en-US" sz="2400" b="1" i="1" dirty="0" smtClean="0">
                <a:solidFill>
                  <a:srgbClr val="072897"/>
                </a:solidFill>
                <a:latin typeface="Verdana" pitchFamily="34" charset="0"/>
                <a:cs typeface="Tahoma" pitchFamily="34" charset="0"/>
              </a:rPr>
              <a:t>Administrations (CEPT)</a:t>
            </a:r>
            <a:r>
              <a:rPr lang="en-US" altLang="en-US" sz="2400" b="1" i="1" dirty="0">
                <a:solidFill>
                  <a:srgbClr val="072897"/>
                </a:solidFill>
                <a:latin typeface="Verdana" pitchFamily="34" charset="0"/>
                <a:cs typeface="Tahoma" pitchFamily="34" charset="0"/>
              </a:rPr>
              <a:t/>
            </a:r>
            <a:br>
              <a:rPr lang="en-US" altLang="en-US" sz="2400" b="1" i="1" dirty="0">
                <a:solidFill>
                  <a:srgbClr val="072897"/>
                </a:solidFill>
                <a:latin typeface="Verdana" pitchFamily="34" charset="0"/>
                <a:cs typeface="Tahoma" pitchFamily="34" charset="0"/>
              </a:rPr>
            </a:br>
            <a:r>
              <a:rPr lang="en-US" altLang="en-US" sz="2400" b="1" i="1" dirty="0">
                <a:solidFill>
                  <a:srgbClr val="072897"/>
                </a:solidFill>
                <a:latin typeface="Verdana" pitchFamily="34" charset="0"/>
                <a:cs typeface="Tahoma" pitchFamily="34" charset="0"/>
              </a:rPr>
              <a:t>August </a:t>
            </a:r>
            <a:r>
              <a:rPr lang="en-US" altLang="en-US" sz="2400" b="1" i="1" dirty="0" smtClean="0">
                <a:solidFill>
                  <a:srgbClr val="072897"/>
                </a:solidFill>
                <a:latin typeface="Verdana" pitchFamily="34" charset="0"/>
                <a:cs typeface="Tahoma" pitchFamily="34" charset="0"/>
              </a:rPr>
              <a:t>28, </a:t>
            </a:r>
            <a:r>
              <a:rPr lang="en-US" altLang="en-US" sz="2400" b="1" i="1" dirty="0">
                <a:solidFill>
                  <a:srgbClr val="072897"/>
                </a:solidFill>
                <a:latin typeface="Verdana" pitchFamily="34" charset="0"/>
                <a:cs typeface="Tahoma" pitchFamily="34" charset="0"/>
              </a:rPr>
              <a:t>2015</a:t>
            </a:r>
            <a:endParaRPr lang="en-US" altLang="en-US" sz="2000" dirty="0">
              <a:solidFill>
                <a:srgbClr val="072897"/>
              </a:solidFill>
              <a:latin typeface="Verdana" pitchFamily="34" charset="0"/>
              <a:cs typeface="Tahoma" pitchFamily="34" charset="0"/>
            </a:endParaRPr>
          </a:p>
        </p:txBody>
      </p:sp>
      <p:sp>
        <p:nvSpPr>
          <p:cNvPr id="857134" name="Rectangle 4"/>
          <p:cNvSpPr>
            <a:spLocks noChangeArrowheads="1"/>
          </p:cNvSpPr>
          <p:nvPr/>
        </p:nvSpPr>
        <p:spPr bwMode="auto">
          <a:xfrm>
            <a:off x="4854575" y="2492897"/>
            <a:ext cx="428942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20000"/>
              </a:spcBef>
              <a:buClr>
                <a:srgbClr val="5C5C5C"/>
              </a:buClr>
              <a:buSzPct val="110000"/>
              <a:buFont typeface="Arial" pitchFamily="34" charset="0"/>
              <a:buNone/>
            </a:pPr>
            <a:r>
              <a:rPr lang="fr-FR" altLang="fi-FI" sz="2800" b="1" dirty="0" err="1">
                <a:solidFill>
                  <a:srgbClr val="000000"/>
                </a:solidFill>
                <a:latin typeface="Arial" panose="020B0604020202020204" pitchFamily="34" charset="0"/>
              </a:rPr>
              <a:t>Status</a:t>
            </a:r>
            <a:r>
              <a:rPr lang="fr-FR" altLang="fi-FI" sz="2800" b="1" dirty="0">
                <a:solidFill>
                  <a:srgbClr val="000000"/>
                </a:solidFill>
                <a:latin typeface="Arial" panose="020B0604020202020204" pitchFamily="34" charset="0"/>
              </a:rPr>
              <a:t> of CEPT </a:t>
            </a:r>
            <a:r>
              <a:rPr lang="fr-FR" altLang="fi-FI" sz="2800" b="1" dirty="0" err="1">
                <a:solidFill>
                  <a:srgbClr val="000000"/>
                </a:solidFill>
                <a:latin typeface="Arial" panose="020B0604020202020204" pitchFamily="34" charset="0"/>
              </a:rPr>
              <a:t>preparations</a:t>
            </a:r>
            <a:r>
              <a:rPr lang="fr-FR" altLang="fi-FI" sz="2800" b="1" dirty="0">
                <a:solidFill>
                  <a:srgbClr val="000000"/>
                </a:solidFill>
                <a:latin typeface="Arial" panose="020B0604020202020204" pitchFamily="34" charset="0"/>
              </a:rPr>
              <a:t> </a:t>
            </a:r>
            <a:r>
              <a:rPr lang="fr-FR" altLang="fi-FI" sz="2800" b="1" dirty="0" smtClean="0">
                <a:solidFill>
                  <a:srgbClr val="000000"/>
                </a:solidFill>
                <a:latin typeface="Arial" panose="020B0604020202020204" pitchFamily="34" charset="0"/>
              </a:rPr>
              <a:t>for</a:t>
            </a:r>
          </a:p>
          <a:p>
            <a:pPr algn="ctr" eaLnBrk="0" hangingPunct="0">
              <a:spcBef>
                <a:spcPct val="20000"/>
              </a:spcBef>
              <a:buClr>
                <a:srgbClr val="5C5C5C"/>
              </a:buClr>
              <a:buSzPct val="110000"/>
              <a:buFont typeface="Arial" pitchFamily="34" charset="0"/>
              <a:buNone/>
            </a:pPr>
            <a:r>
              <a:rPr lang="fr-FR" altLang="fi-FI" sz="2800" b="1" dirty="0" smtClean="0">
                <a:solidFill>
                  <a:srgbClr val="000000"/>
                </a:solidFill>
                <a:latin typeface="Arial" panose="020B0604020202020204" pitchFamily="34" charset="0"/>
              </a:rPr>
              <a:t>WRC-15</a:t>
            </a:r>
            <a:endParaRPr lang="en-US" altLang="en-US" sz="1800" b="1" dirty="0">
              <a:solidFill>
                <a:srgbClr val="000000"/>
              </a:solidFill>
              <a:latin typeface="Arial" pitchFamily="34" charset="0"/>
            </a:endParaRPr>
          </a:p>
        </p:txBody>
      </p:sp>
    </p:spTree>
    <p:extLst>
      <p:ext uri="{BB962C8B-B14F-4D97-AF65-F5344CB8AC3E}">
        <p14:creationId xmlns:p14="http://schemas.microsoft.com/office/powerpoint/2010/main" val="27836169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5175" y="914400"/>
            <a:ext cx="7408863" cy="646113"/>
          </a:xfrm>
          <a:prstGeom prst="rect">
            <a:avLst/>
          </a:prstGeom>
          <a:noFill/>
        </p:spPr>
        <p:txBody>
          <a:bodyPr wrap="none">
            <a:spAutoFit/>
          </a:bodyPr>
          <a:lstStyle/>
          <a:p>
            <a:pPr algn="ctr" eaLnBrk="0" hangingPunct="0">
              <a:defRPr/>
            </a:pPr>
            <a:r>
              <a:rPr lang="en-GB" sz="3600" b="1" dirty="0">
                <a:solidFill>
                  <a:schemeClr val="bg1"/>
                </a:solidFill>
                <a:latin typeface="+mj-lt"/>
                <a:cs typeface="Arial" charset="0"/>
              </a:rPr>
              <a:t>Agenda Item 1.1 </a:t>
            </a:r>
            <a:r>
              <a:rPr lang="en-GB" sz="2400" b="1" kern="0" dirty="0">
                <a:solidFill>
                  <a:schemeClr val="bg1"/>
                </a:solidFill>
                <a:latin typeface="Arial" charset="0"/>
                <a:cs typeface="Arial" charset="0"/>
              </a:rPr>
              <a:t>(agreed by CPG PTD-10)</a:t>
            </a:r>
          </a:p>
        </p:txBody>
      </p:sp>
      <p:sp>
        <p:nvSpPr>
          <p:cNvPr id="6" name="Rectangle 5"/>
          <p:cNvSpPr/>
          <p:nvPr/>
        </p:nvSpPr>
        <p:spPr>
          <a:xfrm>
            <a:off x="276225" y="1773238"/>
            <a:ext cx="8747125" cy="4632325"/>
          </a:xfrm>
          <a:prstGeom prst="rect">
            <a:avLst/>
          </a:prstGeom>
        </p:spPr>
        <p:txBody>
          <a:bodyPr>
            <a:spAutoFit/>
          </a:bodyPr>
          <a:lstStyle/>
          <a:p>
            <a:pPr marL="285750" indent="-285750">
              <a:spcBef>
                <a:spcPts val="600"/>
              </a:spcBef>
              <a:buClr>
                <a:srgbClr val="C00000"/>
              </a:buClr>
              <a:buFont typeface="Wingdings" panose="05000000000000000000" pitchFamily="2" charset="2"/>
              <a:buChar char="§"/>
              <a:defRPr/>
            </a:pPr>
            <a:r>
              <a:rPr lang="en-GB" dirty="0">
                <a:latin typeface="Arial" charset="0"/>
                <a:cs typeface="Arial" charset="0"/>
              </a:rPr>
              <a:t>Further to WRC 15, there is a need to develop an ITU-R Recommendation providing technical measures to facilitate adjacent band compatibility between MSS above 1518 MHz and IMT below 1518 MHz and, as necessary, guidance to facilitate coordination with neighbouring administrations.</a:t>
            </a:r>
          </a:p>
          <a:p>
            <a:pPr>
              <a:spcBef>
                <a:spcPts val="600"/>
              </a:spcBef>
              <a:defRPr/>
            </a:pPr>
            <a:r>
              <a:rPr lang="en-US" dirty="0">
                <a:latin typeface="Arial" charset="0"/>
                <a:cs typeface="Arial" charset="0"/>
              </a:rPr>
              <a:t>In the band 3400-3800 MHz: coordination under No. 9.18 and No. 9.17 between transmitting stations in the mobile service and FSS receiving earth stations will apply; stations of the mobile service shall not claim more protection from space stations than that provided in the current version of Table 21‑4 of the Radio Regulations (i.e. Edition of 2012). </a:t>
            </a:r>
            <a:r>
              <a:rPr lang="en-GB" dirty="0">
                <a:latin typeface="Arial" charset="0"/>
                <a:cs typeface="Arial" charset="0"/>
              </a:rPr>
              <a:t>Europe recognizes, that there may be difficult coexistence situations in some regions outside Europe where there are ubiquitous deployment of uncoordinated receiving FSS earth stations in some countries and IMT deployment in neighbouring countries in particular in the band 3 600-3 800 </a:t>
            </a:r>
            <a:r>
              <a:rPr lang="en-GB" dirty="0" err="1">
                <a:latin typeface="Arial" charset="0"/>
                <a:cs typeface="Arial" charset="0"/>
              </a:rPr>
              <a:t>MHz.</a:t>
            </a:r>
            <a:r>
              <a:rPr lang="en-GB" dirty="0">
                <a:latin typeface="Arial" charset="0"/>
                <a:cs typeface="Arial" charset="0"/>
              </a:rPr>
              <a:t> For these regions, administrations having these earth stations in their territory may wish to include provisions based on existing conditions in RR No. 5.430A (WRC-07).</a:t>
            </a:r>
          </a:p>
          <a:p>
            <a:pPr lvl="2" algn="r">
              <a:lnSpc>
                <a:spcPct val="70000"/>
              </a:lnSpc>
              <a:spcBef>
                <a:spcPts val="1200"/>
              </a:spcBef>
              <a:defRPr/>
            </a:pPr>
            <a:r>
              <a:rPr lang="en-GB" sz="1400" i="1" dirty="0">
                <a:solidFill>
                  <a:schemeClr val="accent2"/>
                </a:solidFill>
                <a:latin typeface="Arial" charset="0"/>
                <a:cs typeface="Arial" charset="0"/>
              </a:rPr>
              <a:t> </a:t>
            </a:r>
            <a:endParaRPr lang="en-GB" sz="1400" dirty="0">
              <a:solidFill>
                <a:schemeClr val="accent2"/>
              </a:solidFill>
              <a:latin typeface="+mn-lt"/>
              <a:cs typeface="Arial" charset="0"/>
            </a:endParaRPr>
          </a:p>
        </p:txBody>
      </p:sp>
      <p:sp>
        <p:nvSpPr>
          <p:cNvPr id="10245" name="Rechthoek 6"/>
          <p:cNvSpPr>
            <a:spLocks noChangeArrowheads="1"/>
          </p:cNvSpPr>
          <p:nvPr/>
        </p:nvSpPr>
        <p:spPr bwMode="auto">
          <a:xfrm>
            <a:off x="3509963" y="6391275"/>
            <a:ext cx="5599112"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2" algn="r" eaLnBrk="1" hangingPunct="1">
              <a:lnSpc>
                <a:spcPct val="70000"/>
              </a:lnSpc>
              <a:spcBef>
                <a:spcPts val="1200"/>
              </a:spcBef>
              <a:buFontTx/>
              <a:buNone/>
            </a:pPr>
            <a:r>
              <a:rPr lang="en-GB" altLang="fi-FI" sz="1400" i="1">
                <a:solidFill>
                  <a:schemeClr val="accent2"/>
                </a:solidFill>
              </a:rPr>
              <a:t>CEPT Coordinator:  Mr Pasi Toivonen  (Finland)  </a:t>
            </a:r>
            <a:endParaRPr lang="en-GB" altLang="fi-FI" sz="140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8513" y="919163"/>
            <a:ext cx="7650162" cy="1200150"/>
          </a:xfrm>
          <a:prstGeom prst="rect">
            <a:avLst/>
          </a:prstGeom>
          <a:noFill/>
        </p:spPr>
        <p:txBody>
          <a:bodyPr wrap="none">
            <a:spAutoFit/>
          </a:bodyPr>
          <a:lstStyle/>
          <a:p>
            <a:pPr algn="ctr" eaLnBrk="0" hangingPunct="0">
              <a:defRPr/>
            </a:pPr>
            <a:r>
              <a:rPr lang="en-GB" sz="3600" b="1" dirty="0">
                <a:solidFill>
                  <a:schemeClr val="bg1"/>
                </a:solidFill>
                <a:latin typeface="+mj-lt"/>
                <a:cs typeface="Arial" charset="0"/>
              </a:rPr>
              <a:t>  Agenda Item 1.2 </a:t>
            </a:r>
            <a:r>
              <a:rPr lang="en-GB" sz="2400" b="1" kern="0" dirty="0">
                <a:solidFill>
                  <a:schemeClr val="bg1"/>
                </a:solidFill>
                <a:latin typeface="Arial" charset="0"/>
                <a:cs typeface="Arial" charset="0"/>
              </a:rPr>
              <a:t>(agreed by CPG PTD-10)</a:t>
            </a:r>
          </a:p>
          <a:p>
            <a:pPr algn="ctr">
              <a:defRPr/>
            </a:pPr>
            <a:endParaRPr lang="en-GB" sz="3600" b="1" dirty="0">
              <a:solidFill>
                <a:schemeClr val="bg1"/>
              </a:solidFill>
              <a:latin typeface="+mj-lt"/>
              <a:cs typeface="Arial" charset="0"/>
            </a:endParaRPr>
          </a:p>
        </p:txBody>
      </p:sp>
      <p:sp>
        <p:nvSpPr>
          <p:cNvPr id="6" name="Rectangle 5"/>
          <p:cNvSpPr/>
          <p:nvPr/>
        </p:nvSpPr>
        <p:spPr>
          <a:xfrm>
            <a:off x="250825" y="1773238"/>
            <a:ext cx="8642350" cy="4133850"/>
          </a:xfrm>
          <a:prstGeom prst="rect">
            <a:avLst/>
          </a:prstGeom>
        </p:spPr>
        <p:txBody>
          <a:bodyPr>
            <a:spAutoFit/>
          </a:bodyPr>
          <a:lstStyle/>
          <a:p>
            <a:pPr>
              <a:spcBef>
                <a:spcPts val="1200"/>
              </a:spcBef>
              <a:defRPr/>
            </a:pPr>
            <a:r>
              <a:rPr lang="en-US" sz="1600" b="1" i="1" dirty="0">
                <a:latin typeface="Arial" charset="0"/>
                <a:cs typeface="Arial" charset="0"/>
              </a:rPr>
              <a:t>Issue: </a:t>
            </a:r>
            <a:r>
              <a:rPr lang="en-US" sz="1600" i="1" dirty="0">
                <a:latin typeface="Arial" charset="0"/>
                <a:cs typeface="Arial" charset="0"/>
              </a:rPr>
              <a:t>to examine the results of ITU-R studies, in accordance with Resolution </a:t>
            </a:r>
            <a:r>
              <a:rPr lang="en-US" sz="1600" b="1" i="1" dirty="0">
                <a:latin typeface="Arial" charset="0"/>
                <a:cs typeface="Arial" charset="0"/>
              </a:rPr>
              <a:t>232 (WRC‑12)</a:t>
            </a:r>
            <a:r>
              <a:rPr lang="en-US" sz="1600" i="1" dirty="0">
                <a:latin typeface="Arial" charset="0"/>
                <a:cs typeface="Arial" charset="0"/>
              </a:rPr>
              <a:t>, on the use of the frequency band 694-790 MHz by the mobile, except aeronautical mobile, service in Region 1 and take the appropriate measures</a:t>
            </a:r>
            <a:endParaRPr lang="en-GB" sz="1600" b="1" dirty="0">
              <a:latin typeface="Arial" charset="0"/>
              <a:cs typeface="Arial" charset="0"/>
            </a:endParaRPr>
          </a:p>
          <a:p>
            <a:pPr>
              <a:lnSpc>
                <a:spcPct val="80000"/>
              </a:lnSpc>
              <a:spcBef>
                <a:spcPts val="1200"/>
              </a:spcBef>
              <a:defRPr/>
            </a:pPr>
            <a:r>
              <a:rPr lang="en-GB" sz="2200" b="1" dirty="0">
                <a:latin typeface="Arial" charset="0"/>
                <a:cs typeface="Arial" charset="0"/>
              </a:rPr>
              <a:t>Preliminary CEPT position</a:t>
            </a:r>
            <a:r>
              <a:rPr lang="en-GB" sz="2200" dirty="0">
                <a:latin typeface="Arial" charset="0"/>
                <a:cs typeface="Arial" charset="0"/>
              </a:rPr>
              <a:t>:</a:t>
            </a:r>
          </a:p>
          <a:p>
            <a:pPr marL="285750" indent="-285750">
              <a:spcBef>
                <a:spcPts val="1200"/>
              </a:spcBef>
              <a:buClr>
                <a:srgbClr val="C00000"/>
              </a:buClr>
              <a:buFont typeface="Wingdings" panose="05000000000000000000" pitchFamily="2" charset="2"/>
              <a:buChar char="§"/>
              <a:defRPr/>
            </a:pPr>
            <a:r>
              <a:rPr lang="en-GB" dirty="0">
                <a:latin typeface="Arial" charset="0"/>
                <a:cs typeface="Arial" charset="0"/>
              </a:rPr>
              <a:t>CEPT supports to set 694 MHz as the lower edge of the mobile allocation referred to in </a:t>
            </a:r>
            <a:r>
              <a:rPr lang="en-GB" i="1" dirty="0">
                <a:latin typeface="Arial" charset="0"/>
                <a:cs typeface="Arial" charset="0"/>
              </a:rPr>
              <a:t>resolves</a:t>
            </a:r>
            <a:r>
              <a:rPr lang="en-GB" dirty="0">
                <a:latin typeface="Arial" charset="0"/>
                <a:cs typeface="Arial" charset="0"/>
              </a:rPr>
              <a:t> 1 of Resolution 232 (WRC-12). </a:t>
            </a:r>
          </a:p>
          <a:p>
            <a:pPr marL="285750" indent="-285750">
              <a:spcBef>
                <a:spcPts val="1200"/>
              </a:spcBef>
              <a:buClr>
                <a:srgbClr val="C00000"/>
              </a:buClr>
              <a:buFont typeface="Wingdings" panose="05000000000000000000" pitchFamily="2" charset="2"/>
              <a:buChar char="§"/>
              <a:defRPr/>
            </a:pPr>
            <a:r>
              <a:rPr lang="en-GB" dirty="0">
                <a:latin typeface="Arial" charset="0"/>
                <a:cs typeface="Arial" charset="0"/>
              </a:rPr>
              <a:t>For Issue B (compatibility between the mobile service and the broadcasting service) CEPT supports Method B1 in the CPM Report.</a:t>
            </a:r>
          </a:p>
          <a:p>
            <a:pPr marL="285750" indent="-285750">
              <a:spcBef>
                <a:spcPts val="600"/>
              </a:spcBef>
              <a:buClr>
                <a:srgbClr val="C00000"/>
              </a:buClr>
              <a:buFont typeface="Wingdings" panose="05000000000000000000" pitchFamily="2" charset="2"/>
              <a:buChar char="§"/>
              <a:defRPr/>
            </a:pPr>
            <a:r>
              <a:rPr lang="en-GB" dirty="0">
                <a:latin typeface="Arial" charset="0"/>
                <a:cs typeface="Arial" charset="0"/>
              </a:rPr>
              <a:t>CEPT supports that, for countries which are part of GE06, the existing procedures of that agreement shall apply to the coordination between mobile and broadcasting services and that this is sufficient to ensure the protection of broadcasting service. CEPT opposes further conditions in the RR (e.g. 9.21, thresholds other than GE06).</a:t>
            </a:r>
          </a:p>
        </p:txBody>
      </p:sp>
      <p:sp>
        <p:nvSpPr>
          <p:cNvPr id="11269" name="Rechthoek 6"/>
          <p:cNvSpPr>
            <a:spLocks noChangeArrowheads="1"/>
          </p:cNvSpPr>
          <p:nvPr/>
        </p:nvSpPr>
        <p:spPr bwMode="auto">
          <a:xfrm>
            <a:off x="3509963" y="657860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en-GB" altLang="fr-FR" sz="1400"/>
              <a:t> </a:t>
            </a:r>
            <a:r>
              <a:rPr lang="da-DK" altLang="fr-FR" sz="1400" i="1">
                <a:solidFill>
                  <a:schemeClr val="accent2"/>
                </a:solidFill>
              </a:rPr>
              <a:t>CEPT Coordinator: Mr.Steve Green (UK)</a:t>
            </a:r>
            <a:endParaRPr lang="fr-FR" altLang="fr-FR" sz="1400" i="1">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8513" y="919163"/>
            <a:ext cx="7648575" cy="1200150"/>
          </a:xfrm>
          <a:prstGeom prst="rect">
            <a:avLst/>
          </a:prstGeom>
          <a:noFill/>
        </p:spPr>
        <p:txBody>
          <a:bodyPr wrap="none">
            <a:spAutoFit/>
          </a:bodyPr>
          <a:lstStyle/>
          <a:p>
            <a:pPr algn="ctr" eaLnBrk="0" hangingPunct="0">
              <a:defRPr/>
            </a:pPr>
            <a:r>
              <a:rPr lang="en-GB" sz="3600" b="1" dirty="0">
                <a:solidFill>
                  <a:schemeClr val="bg1"/>
                </a:solidFill>
                <a:latin typeface="+mj-lt"/>
                <a:cs typeface="Arial" charset="0"/>
              </a:rPr>
              <a:t>  Agenda Item 1.2 </a:t>
            </a:r>
            <a:r>
              <a:rPr lang="en-GB" sz="2400" b="1" kern="0" dirty="0">
                <a:solidFill>
                  <a:schemeClr val="bg1"/>
                </a:solidFill>
                <a:latin typeface="Arial" charset="0"/>
                <a:cs typeface="Arial" charset="0"/>
              </a:rPr>
              <a:t>(agreed by CPG PTD-10)</a:t>
            </a:r>
          </a:p>
          <a:p>
            <a:pPr algn="ctr">
              <a:defRPr/>
            </a:pPr>
            <a:endParaRPr lang="en-GB" sz="3600" b="1" dirty="0">
              <a:solidFill>
                <a:schemeClr val="bg1"/>
              </a:solidFill>
              <a:latin typeface="+mj-lt"/>
              <a:cs typeface="Arial" charset="0"/>
            </a:endParaRPr>
          </a:p>
        </p:txBody>
      </p:sp>
      <p:sp>
        <p:nvSpPr>
          <p:cNvPr id="10244" name="Rectangle 5"/>
          <p:cNvSpPr>
            <a:spLocks noChangeArrowheads="1"/>
          </p:cNvSpPr>
          <p:nvPr/>
        </p:nvSpPr>
        <p:spPr bwMode="auto">
          <a:xfrm>
            <a:off x="250825" y="2060575"/>
            <a:ext cx="8569325"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Arial" charset="0"/>
                <a:cs typeface="Arial" charset="0"/>
              </a:defRPr>
            </a:lvl1pPr>
            <a:lvl2pPr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buClr>
                <a:srgbClr val="C00000"/>
              </a:buClr>
              <a:buFont typeface="Wingdings" pitchFamily="2" charset="2"/>
              <a:buChar char="§"/>
              <a:defRPr/>
            </a:pPr>
            <a:r>
              <a:rPr lang="en-GB" altLang="en-US" sz="1800" dirty="0" smtClean="0"/>
              <a:t>Digital terrestrial television in the UHF band below 694 MHz in particular channel 48 (686-694 MHz), shall be protected. </a:t>
            </a:r>
          </a:p>
          <a:p>
            <a:pPr marL="742950" lvl="1" indent="-285750" eaLnBrk="1" hangingPunct="1">
              <a:spcBef>
                <a:spcPts val="600"/>
              </a:spcBef>
              <a:buClr>
                <a:srgbClr val="C00000"/>
              </a:buClr>
              <a:buFont typeface="Arial" panose="020B0604020202020204" pitchFamily="34" charset="0"/>
              <a:buChar char="−"/>
              <a:defRPr/>
            </a:pPr>
            <a:r>
              <a:rPr lang="en-GB" altLang="en-US" sz="1800" dirty="0" smtClean="0"/>
              <a:t>Technical conditions </a:t>
            </a:r>
            <a:r>
              <a:rPr lang="en-GB" altLang="en-US" sz="1800" dirty="0"/>
              <a:t>applicable to IMT </a:t>
            </a:r>
            <a:r>
              <a:rPr lang="en-GB" altLang="en-US" sz="1800" dirty="0" smtClean="0"/>
              <a:t>mobile terminals (user equipment) </a:t>
            </a:r>
            <a:r>
              <a:rPr lang="en-GB" altLang="en-US" sz="1800" dirty="0"/>
              <a:t>should be included in a new ITU-R Recommendation specifying the level of </a:t>
            </a:r>
            <a:r>
              <a:rPr lang="en-GB" altLang="en-US" sz="1800" b="1" dirty="0" smtClean="0"/>
              <a:t>−42</a:t>
            </a:r>
            <a:r>
              <a:rPr lang="en-GB" altLang="en-US" sz="1800" b="1" dirty="0"/>
              <a:t> </a:t>
            </a:r>
            <a:r>
              <a:rPr lang="en-GB" altLang="en-US" sz="1800" b="1" dirty="0" err="1"/>
              <a:t>dBm</a:t>
            </a:r>
            <a:r>
              <a:rPr lang="en-GB" altLang="en-US" sz="1800" b="1" dirty="0"/>
              <a:t>/8 MHz</a:t>
            </a:r>
            <a:r>
              <a:rPr lang="en-GB" altLang="en-US" sz="1800" dirty="0"/>
              <a:t> for the out-of-band emission limit in the band 470-694 MHz for IMT user equipment operating in the band 703-733 MHz that are using a 10 MHz channel bandwidth or less. </a:t>
            </a:r>
          </a:p>
          <a:p>
            <a:pPr>
              <a:buClr>
                <a:srgbClr val="C00000"/>
              </a:buClr>
              <a:buFont typeface="Wingdings" pitchFamily="2" charset="2"/>
              <a:buChar char="§"/>
              <a:defRPr/>
            </a:pPr>
            <a:r>
              <a:rPr lang="en-GB" altLang="en-US" sz="1800" dirty="0" smtClean="0"/>
              <a:t>Frequency arrangement A11 as currently contained in the ongoing revision of Recommendation ITU-R M.1036-4 (5D/929 attachment 4.2) should be used:</a:t>
            </a:r>
          </a:p>
          <a:p>
            <a:pPr marL="742950" lvl="1" indent="-285750" eaLnBrk="1" hangingPunct="1">
              <a:spcBef>
                <a:spcPts val="600"/>
              </a:spcBef>
              <a:buClr>
                <a:srgbClr val="C00000"/>
              </a:buClr>
              <a:buFont typeface="Arial" panose="020B0604020202020204" pitchFamily="34" charset="0"/>
              <a:buChar char="−"/>
              <a:defRPr/>
            </a:pPr>
            <a:r>
              <a:rPr lang="en-GB" altLang="en-US" sz="1800" dirty="0"/>
              <a:t>Mobile station transmitter: 703-733 MHz; </a:t>
            </a:r>
          </a:p>
          <a:p>
            <a:pPr marL="742950" lvl="1" indent="-285750" eaLnBrk="1" hangingPunct="1">
              <a:spcBef>
                <a:spcPts val="600"/>
              </a:spcBef>
              <a:buClr>
                <a:srgbClr val="C00000"/>
              </a:buClr>
              <a:buFont typeface="Arial" panose="020B0604020202020204" pitchFamily="34" charset="0"/>
              <a:buChar char="−"/>
              <a:defRPr/>
            </a:pPr>
            <a:r>
              <a:rPr lang="en-GB" altLang="en-US" sz="1800" dirty="0"/>
              <a:t>Base station </a:t>
            </a:r>
            <a:r>
              <a:rPr lang="en-GB" altLang="en-US" sz="1800" dirty="0" smtClean="0"/>
              <a:t>transmitter: </a:t>
            </a:r>
            <a:r>
              <a:rPr lang="en-GB" altLang="en-US" sz="1800" dirty="0"/>
              <a:t>758-788 MHz; </a:t>
            </a:r>
          </a:p>
          <a:p>
            <a:pPr marL="742950" lvl="1" indent="-285750" eaLnBrk="1" hangingPunct="1">
              <a:spcBef>
                <a:spcPts val="600"/>
              </a:spcBef>
              <a:buClr>
                <a:srgbClr val="C00000"/>
              </a:buClr>
              <a:buFont typeface="Arial" panose="020B0604020202020204" pitchFamily="34" charset="0"/>
              <a:buChar char="−"/>
              <a:defRPr/>
            </a:pPr>
            <a:r>
              <a:rPr lang="en-GB" altLang="en-US" sz="1800" dirty="0"/>
              <a:t>Zero to four frequency blocks of 5 MHz  in 738-758 MHz could be used to complement the downlink capacity of a frequency arrangement in this or other </a:t>
            </a:r>
            <a:r>
              <a:rPr lang="en-GB" altLang="en-US" sz="1800" dirty="0" smtClean="0"/>
              <a:t>bands.</a:t>
            </a:r>
            <a:endParaRPr lang="en-GB" altLang="en-US" sz="1800" dirty="0"/>
          </a:p>
          <a:p>
            <a:pPr marL="0" lvl="1" eaLnBrk="1" hangingPunct="1">
              <a:spcBef>
                <a:spcPts val="600"/>
              </a:spcBef>
              <a:buClr>
                <a:srgbClr val="C00000"/>
              </a:buClr>
              <a:buFontTx/>
              <a:buNone/>
              <a:defRPr/>
            </a:pPr>
            <a:endParaRPr lang="en-GB" altLang="fr-FR" sz="1800" dirty="0" smtClean="0"/>
          </a:p>
        </p:txBody>
      </p:sp>
      <p:sp>
        <p:nvSpPr>
          <p:cNvPr id="12293" name="Rechthoek 6"/>
          <p:cNvSpPr>
            <a:spLocks noChangeArrowheads="1"/>
          </p:cNvSpPr>
          <p:nvPr/>
        </p:nvSpPr>
        <p:spPr bwMode="auto">
          <a:xfrm>
            <a:off x="3509963" y="657860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en-GB" altLang="fr-FR" sz="1400"/>
              <a:t> </a:t>
            </a:r>
            <a:r>
              <a:rPr lang="da-DK" altLang="fr-FR" sz="1400" i="1">
                <a:solidFill>
                  <a:schemeClr val="accent2"/>
                </a:solidFill>
              </a:rPr>
              <a:t>CEPT Coordinator: Mr.Steve Green (UK)</a:t>
            </a:r>
            <a:endParaRPr lang="fr-FR" altLang="fr-FR" sz="1400" i="1">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8513" y="919163"/>
            <a:ext cx="7648575" cy="1200150"/>
          </a:xfrm>
          <a:prstGeom prst="rect">
            <a:avLst/>
          </a:prstGeom>
          <a:noFill/>
        </p:spPr>
        <p:txBody>
          <a:bodyPr wrap="none">
            <a:spAutoFit/>
          </a:bodyPr>
          <a:lstStyle/>
          <a:p>
            <a:pPr algn="ctr" eaLnBrk="0" hangingPunct="0">
              <a:defRPr/>
            </a:pPr>
            <a:r>
              <a:rPr lang="en-GB" sz="3600" b="1" dirty="0">
                <a:solidFill>
                  <a:schemeClr val="bg1"/>
                </a:solidFill>
                <a:latin typeface="+mj-lt"/>
                <a:cs typeface="Arial" charset="0"/>
              </a:rPr>
              <a:t>  Agenda Item 1.2 </a:t>
            </a:r>
            <a:r>
              <a:rPr lang="en-GB" sz="2400" b="1" kern="0" dirty="0">
                <a:solidFill>
                  <a:schemeClr val="bg1"/>
                </a:solidFill>
                <a:latin typeface="Arial" charset="0"/>
                <a:cs typeface="Arial" charset="0"/>
              </a:rPr>
              <a:t>(agreed by CPG PTD-10)</a:t>
            </a:r>
          </a:p>
          <a:p>
            <a:pPr algn="ctr">
              <a:defRPr/>
            </a:pPr>
            <a:endParaRPr lang="en-GB" sz="3600" b="1" dirty="0">
              <a:solidFill>
                <a:schemeClr val="bg1"/>
              </a:solidFill>
              <a:latin typeface="+mj-lt"/>
              <a:cs typeface="Arial" charset="0"/>
            </a:endParaRPr>
          </a:p>
        </p:txBody>
      </p:sp>
      <p:sp>
        <p:nvSpPr>
          <p:cNvPr id="13316" name="Rectangle 5"/>
          <p:cNvSpPr>
            <a:spLocks noChangeArrowheads="1"/>
          </p:cNvSpPr>
          <p:nvPr/>
        </p:nvSpPr>
        <p:spPr bwMode="auto">
          <a:xfrm>
            <a:off x="250825" y="1989138"/>
            <a:ext cx="856932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Clr>
                <a:srgbClr val="C00000"/>
              </a:buClr>
              <a:buFont typeface="Wingdings" panose="05000000000000000000" pitchFamily="2" charset="2"/>
              <a:buChar char="§"/>
            </a:pPr>
            <a:r>
              <a:rPr lang="en-GB" altLang="en-US" sz="1800"/>
              <a:t>CEPT supports studies on solutions for applications ancillary to broadcasting including compatibility considerations as well as possible revisions of RR 5.296. CEPT considers conducting studies aiming at finding new tuning ranges, on a regionally harmonised basis, for wireless microphones. CEPT notes that the existing Resolution ITU-R 59 provides a framework for these ongoing studies within the ITU-R. </a:t>
            </a:r>
          </a:p>
          <a:p>
            <a:pPr>
              <a:buClr>
                <a:srgbClr val="C00000"/>
              </a:buClr>
              <a:buFont typeface="Wingdings" panose="05000000000000000000" pitchFamily="2" charset="2"/>
              <a:buChar char="§"/>
            </a:pPr>
            <a:r>
              <a:rPr lang="en-GB" altLang="en-US" sz="1800"/>
              <a:t>CEPT supports equitable access to the radio frequency spectrum at the border between countries.</a:t>
            </a:r>
          </a:p>
          <a:p>
            <a:pPr>
              <a:buClr>
                <a:srgbClr val="C00000"/>
              </a:buClr>
              <a:buFont typeface="Wingdings" panose="05000000000000000000" pitchFamily="2" charset="2"/>
              <a:buChar char="§"/>
            </a:pPr>
            <a:r>
              <a:rPr lang="en-GB" altLang="en-US" sz="1800"/>
              <a:t>CEPT is continuing to analyse the technical and regulatory conditions that should be applied to the mobile service for the protection of aeronautical radionavigation service in countries listed in </a:t>
            </a:r>
            <a:r>
              <a:rPr lang="en-GB" altLang="en-US" sz="1800" b="1"/>
              <a:t>No 5.312 </a:t>
            </a:r>
            <a:r>
              <a:rPr lang="en-GB" altLang="en-US" sz="1800"/>
              <a:t>(</a:t>
            </a:r>
            <a:r>
              <a:rPr lang="en-GB" altLang="en-US" sz="1800" b="1"/>
              <a:t>No 9.21 </a:t>
            </a:r>
            <a:r>
              <a:rPr lang="en-GB" altLang="en-US" sz="1800"/>
              <a:t>still applies).</a:t>
            </a:r>
          </a:p>
          <a:p>
            <a:pPr>
              <a:buClr>
                <a:srgbClr val="C00000"/>
              </a:buClr>
              <a:buFont typeface="Wingdings" panose="05000000000000000000" pitchFamily="2" charset="2"/>
              <a:buChar char="§"/>
            </a:pPr>
            <a:r>
              <a:rPr lang="en-GB" altLang="en-US" sz="1800"/>
              <a:t>To ensure coexistence between ARNS and MS and to avoid undue separation distances and coordination burden, CEPT supports bi- or multilateral agreements before WRC-15 based on a common coordination framework.</a:t>
            </a:r>
          </a:p>
        </p:txBody>
      </p:sp>
      <p:sp>
        <p:nvSpPr>
          <p:cNvPr id="13317" name="Rechthoek 6"/>
          <p:cNvSpPr>
            <a:spLocks noChangeArrowheads="1"/>
          </p:cNvSpPr>
          <p:nvPr/>
        </p:nvSpPr>
        <p:spPr bwMode="auto">
          <a:xfrm>
            <a:off x="3509963" y="657860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en-GB" altLang="fr-FR" sz="1400"/>
              <a:t> </a:t>
            </a:r>
            <a:r>
              <a:rPr lang="da-DK" altLang="fr-FR" sz="1400" i="1">
                <a:solidFill>
                  <a:schemeClr val="accent2"/>
                </a:solidFill>
              </a:rPr>
              <a:t>CEPT Coordinator: Mr.Steve Green (UK)</a:t>
            </a:r>
            <a:endParaRPr lang="fr-FR" altLang="fr-FR" sz="1400" i="1">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71513" y="919163"/>
            <a:ext cx="7424737" cy="1570037"/>
          </a:xfrm>
          <a:prstGeom prst="rect">
            <a:avLst/>
          </a:prstGeom>
          <a:noFill/>
        </p:spPr>
        <p:txBody>
          <a:bodyPr wrap="none">
            <a:spAutoFit/>
          </a:bodyPr>
          <a:lstStyle/>
          <a:p>
            <a:pPr algn="ctr">
              <a:defRPr/>
            </a:pPr>
            <a:r>
              <a:rPr lang="en-GB" sz="3600" b="1" dirty="0">
                <a:solidFill>
                  <a:schemeClr val="bg1"/>
                </a:solidFill>
                <a:latin typeface="+mj-lt"/>
                <a:cs typeface="Arial" charset="0"/>
              </a:rPr>
              <a:t>Agenda Item 1.3 </a:t>
            </a:r>
            <a:r>
              <a:rPr lang="en-GB" sz="2400" b="1" kern="0" dirty="0">
                <a:solidFill>
                  <a:schemeClr val="bg1"/>
                </a:solidFill>
                <a:latin typeface="Arial" charset="0"/>
                <a:cs typeface="Arial" charset="0"/>
              </a:rPr>
              <a:t>(1/5) (noted by CPG15-7)</a:t>
            </a:r>
          </a:p>
          <a:p>
            <a:pPr algn="ctr">
              <a:defRPr/>
            </a:pPr>
            <a:r>
              <a:rPr lang="en-GB" sz="2400" b="1" dirty="0">
                <a:solidFill>
                  <a:schemeClr val="bg1"/>
                </a:solidFill>
                <a:latin typeface="Arial" charset="0"/>
                <a:cs typeface="Arial" charset="0"/>
              </a:rPr>
              <a:t>drafted by CPG-15 PTA-2)</a:t>
            </a:r>
          </a:p>
          <a:p>
            <a:pPr algn="ctr">
              <a:defRPr/>
            </a:pPr>
            <a:endParaRPr lang="en-GB" sz="3600" b="1" dirty="0">
              <a:solidFill>
                <a:schemeClr val="bg1"/>
              </a:solidFill>
              <a:latin typeface="+mj-lt"/>
              <a:cs typeface="Arial" charset="0"/>
            </a:endParaRPr>
          </a:p>
        </p:txBody>
      </p:sp>
      <p:sp>
        <p:nvSpPr>
          <p:cNvPr id="14340" name="Rectangle 5"/>
          <p:cNvSpPr>
            <a:spLocks noChangeArrowheads="1"/>
          </p:cNvSpPr>
          <p:nvPr/>
        </p:nvSpPr>
        <p:spPr bwMode="auto">
          <a:xfrm>
            <a:off x="179388" y="1736725"/>
            <a:ext cx="8353425"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eaLnBrk="1" hangingPunct="1">
              <a:lnSpc>
                <a:spcPct val="80000"/>
              </a:lnSpc>
              <a:spcBef>
                <a:spcPts val="1200"/>
              </a:spcBef>
              <a:buFontTx/>
              <a:buNone/>
            </a:pPr>
            <a:r>
              <a:rPr lang="da-DK" altLang="da-DK" sz="1800" b="1" i="1"/>
              <a:t>Issue: </a:t>
            </a:r>
            <a:r>
              <a:rPr lang="en-US" altLang="da-DK" sz="1800" i="1"/>
              <a:t>to review and revise Resolution </a:t>
            </a:r>
            <a:r>
              <a:rPr lang="en-US" altLang="da-DK" sz="1800" b="1" i="1"/>
              <a:t>646</a:t>
            </a:r>
            <a:r>
              <a:rPr lang="en-US" altLang="da-DK" sz="1800" i="1"/>
              <a:t> </a:t>
            </a:r>
            <a:r>
              <a:rPr lang="en-US" altLang="da-DK" sz="1800" b="1" i="1"/>
              <a:t>(Rev.WRC‑12)</a:t>
            </a:r>
            <a:r>
              <a:rPr lang="en-US" altLang="da-DK" sz="1800" i="1"/>
              <a:t> for broadband public protection and disaster relief (PPDR), in accordance with Resolution </a:t>
            </a:r>
            <a:r>
              <a:rPr lang="en-US" altLang="da-DK" sz="1800" b="1" i="1"/>
              <a:t>648 (WRC‑12)</a:t>
            </a:r>
          </a:p>
          <a:p>
            <a:pPr eaLnBrk="1" hangingPunct="1">
              <a:lnSpc>
                <a:spcPct val="80000"/>
              </a:lnSpc>
              <a:spcBef>
                <a:spcPts val="1200"/>
              </a:spcBef>
              <a:buFontTx/>
              <a:buNone/>
            </a:pPr>
            <a:r>
              <a:rPr lang="en-GB" altLang="da-DK" sz="2200" b="1"/>
              <a:t>Preliminary CEPT position</a:t>
            </a:r>
            <a:r>
              <a:rPr lang="en-GB" altLang="da-DK" sz="2200"/>
              <a:t>:</a:t>
            </a:r>
          </a:p>
          <a:p>
            <a:pPr>
              <a:buFontTx/>
              <a:buNone/>
            </a:pPr>
            <a:r>
              <a:rPr lang="en-GB" altLang="en-US" sz="1800"/>
              <a:t>CEPT supports studies on the revision of Resolution 646 in accordance with Resoultion 648. Regarding the question of frequency ranges to be identified in Region 1, specific account should be given to the requirements of broadband PPDR. These ranges can then be compared within the ITU process to facilitate regional or worldwide interoperability and to maximise economies of scale and the consequential effect on any revisions needed in Res. 646. </a:t>
            </a:r>
          </a:p>
          <a:p>
            <a:pPr>
              <a:buFontTx/>
              <a:buNone/>
            </a:pPr>
            <a:r>
              <a:rPr lang="en-GB" altLang="en-US" sz="1800"/>
              <a:t>Initially CEPT proposed Method C revision of Resolution 646 (Rev.WRC-12) and further proposed that all referenced frequency bands/ranges for PPDR operations from Resolution 646 (Rev.WRC-12) be removed and be replaced with a cross reference to the latest version of Recommendation ITU-R M.2015, which will contain the recommended regionally harmonized frequency bands/ranges for PPDR operations.</a:t>
            </a:r>
          </a:p>
          <a:p>
            <a:pPr algn="just" eaLnBrk="1" hangingPunct="1">
              <a:spcBef>
                <a:spcPts val="600"/>
              </a:spcBef>
              <a:buFontTx/>
              <a:buNone/>
            </a:pPr>
            <a:endParaRPr lang="en-GB" altLang="da-DK" sz="1700"/>
          </a:p>
        </p:txBody>
      </p:sp>
      <p:sp>
        <p:nvSpPr>
          <p:cNvPr id="14341" name="Rechthoek 6"/>
          <p:cNvSpPr>
            <a:spLocks noChangeArrowheads="1"/>
          </p:cNvSpPr>
          <p:nvPr/>
        </p:nvSpPr>
        <p:spPr bwMode="auto">
          <a:xfrm>
            <a:off x="3995738" y="6523038"/>
            <a:ext cx="46275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Mr </a:t>
            </a:r>
            <a:r>
              <a:rPr lang="da-DK" altLang="da-DK" sz="1400" i="1">
                <a:solidFill>
                  <a:schemeClr val="accent2"/>
                </a:solidFill>
              </a:rPr>
              <a:t> Andrew Gowans (UK)</a:t>
            </a:r>
            <a:endParaRPr lang="fr-FR" altLang="da-DK" sz="1400" i="1">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79475" y="958850"/>
            <a:ext cx="7529513" cy="1938338"/>
          </a:xfrm>
          <a:prstGeom prst="rect">
            <a:avLst/>
          </a:prstGeom>
          <a:noFill/>
        </p:spPr>
        <p:txBody>
          <a:bodyPr wrap="none">
            <a:spAutoFit/>
          </a:bodyPr>
          <a:lstStyle/>
          <a:p>
            <a:pPr algn="ctr">
              <a:defRPr/>
            </a:pPr>
            <a:r>
              <a:rPr lang="en-GB" sz="3600" b="1" dirty="0">
                <a:solidFill>
                  <a:schemeClr val="bg1"/>
                </a:solidFill>
                <a:latin typeface="+mj-lt"/>
                <a:cs typeface="Arial" charset="0"/>
              </a:rPr>
              <a:t>Agenda Item 1.3 </a:t>
            </a:r>
            <a:r>
              <a:rPr lang="en-GB" sz="2400" b="1" kern="0" dirty="0">
                <a:solidFill>
                  <a:schemeClr val="bg1"/>
                </a:solidFill>
                <a:latin typeface="Arial" charset="0"/>
                <a:cs typeface="Arial" charset="0"/>
              </a:rPr>
              <a:t>(2/5) (noted by CPG15-7)</a:t>
            </a:r>
          </a:p>
          <a:p>
            <a:pPr algn="ctr">
              <a:defRPr/>
            </a:pPr>
            <a:r>
              <a:rPr lang="en-GB" sz="2400" b="1" kern="0" dirty="0">
                <a:solidFill>
                  <a:schemeClr val="bg1"/>
                </a:solidFill>
                <a:latin typeface="Arial" charset="0"/>
                <a:cs typeface="Arial" charset="0"/>
              </a:rPr>
              <a:t>)</a:t>
            </a:r>
          </a:p>
          <a:p>
            <a:pPr algn="ctr">
              <a:defRPr/>
            </a:pPr>
            <a:r>
              <a:rPr lang="en-GB" sz="2400" b="1" dirty="0">
                <a:solidFill>
                  <a:schemeClr val="bg1"/>
                </a:solidFill>
                <a:latin typeface="Arial" charset="0"/>
                <a:cs typeface="Arial" charset="0"/>
              </a:rPr>
              <a:t>drafted by CPG-15 PTA-2)</a:t>
            </a:r>
          </a:p>
          <a:p>
            <a:pPr algn="ctr">
              <a:defRPr/>
            </a:pPr>
            <a:endParaRPr lang="en-GB" sz="3600" b="1" dirty="0">
              <a:solidFill>
                <a:schemeClr val="bg1"/>
              </a:solidFill>
              <a:latin typeface="+mj-lt"/>
              <a:cs typeface="Arial" charset="0"/>
            </a:endParaRPr>
          </a:p>
        </p:txBody>
      </p:sp>
      <p:sp>
        <p:nvSpPr>
          <p:cNvPr id="15364" name="Rechthoek 6"/>
          <p:cNvSpPr>
            <a:spLocks noChangeArrowheads="1"/>
          </p:cNvSpPr>
          <p:nvPr/>
        </p:nvSpPr>
        <p:spPr bwMode="auto">
          <a:xfrm>
            <a:off x="3509963" y="6494463"/>
            <a:ext cx="55991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Mr </a:t>
            </a:r>
            <a:r>
              <a:rPr lang="da-DK" altLang="da-DK" sz="1400" i="1">
                <a:solidFill>
                  <a:schemeClr val="accent2"/>
                </a:solidFill>
              </a:rPr>
              <a:t> Andrew Gowans (UK)</a:t>
            </a:r>
            <a:endParaRPr lang="fr-FR" altLang="da-DK" sz="1400" i="1">
              <a:solidFill>
                <a:schemeClr val="accent2"/>
              </a:solidFill>
            </a:endParaRPr>
          </a:p>
        </p:txBody>
      </p:sp>
      <p:sp>
        <p:nvSpPr>
          <p:cNvPr id="15365" name="Rectangle 1"/>
          <p:cNvSpPr>
            <a:spLocks noChangeArrowheads="1"/>
          </p:cNvSpPr>
          <p:nvPr/>
        </p:nvSpPr>
        <p:spPr bwMode="auto">
          <a:xfrm>
            <a:off x="250825" y="1928813"/>
            <a:ext cx="8569325"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eaLnBrk="1" hangingPunct="1">
              <a:spcBef>
                <a:spcPts val="600"/>
              </a:spcBef>
              <a:spcAft>
                <a:spcPts val="600"/>
              </a:spcAft>
              <a:buFontTx/>
              <a:buNone/>
            </a:pPr>
            <a:r>
              <a:rPr lang="en-GB" altLang="en-US" sz="1800"/>
              <a:t>CEPT is of the view that there is no need for direct references to any regionally harmonised frequency bands/ranges for PPDR operations in Resolution </a:t>
            </a:r>
            <a:r>
              <a:rPr lang="en-GB" altLang="en-US" sz="1800" b="1"/>
              <a:t>646 (Rev.WRC‑12)</a:t>
            </a:r>
            <a:r>
              <a:rPr lang="en-GB" altLang="en-US" sz="1800"/>
              <a:t>, which is in line with Method C in the CPM Report. Therefore CEPT can support Method C as their primary solution to address the requirements of WRC-15 Agenda Item 1.3.</a:t>
            </a:r>
          </a:p>
          <a:p>
            <a:pPr algn="just" eaLnBrk="1" hangingPunct="1">
              <a:spcBef>
                <a:spcPts val="600"/>
              </a:spcBef>
              <a:spcAft>
                <a:spcPts val="600"/>
              </a:spcAft>
              <a:buFontTx/>
              <a:buNone/>
            </a:pPr>
            <a:r>
              <a:rPr lang="en-GB" altLang="en-US" sz="1800"/>
              <a:t>However, in order to try to reach a possible compromise solution with the other regional organisations CEPT also indicated it was willing to explore the possibility of a proposed new method during CPM-02. The results of these discussions from the CPM-02 can be seen in the Method D contained in the CPM Report. The Method proposes to modify Resolution 646 (Rev.WRC-12), to include suitable global and regional frequency tuning ranges for PPDR operations with their specific frequency arrangements and any national use covered through non-mandatory reference to Recommendation ITU R M.2015. Method D provides the possibility of a globally harmonised tuning range as well as limiting the number of regional tuning ranges included in the future version of Resolution 646. </a:t>
            </a:r>
          </a:p>
          <a:p>
            <a:pPr algn="just" eaLnBrk="1" hangingPunct="1">
              <a:spcBef>
                <a:spcPts val="600"/>
              </a:spcBef>
              <a:spcAft>
                <a:spcPts val="600"/>
              </a:spcAft>
              <a:buFontTx/>
              <a:buNone/>
            </a:pPr>
            <a:endParaRPr lang="en-GB" altLang="en-US" sz="1800"/>
          </a:p>
          <a:p>
            <a:pPr algn="just" eaLnBrk="1" hangingPunct="1">
              <a:spcBef>
                <a:spcPts val="600"/>
              </a:spcBef>
              <a:spcAft>
                <a:spcPts val="600"/>
              </a:spcAft>
              <a:buFontTx/>
              <a:buNone/>
            </a:pPr>
            <a:endParaRPr lang="en-GB" altLang="da-DK" sz="17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31863" y="958850"/>
            <a:ext cx="7424737" cy="1938338"/>
          </a:xfrm>
          <a:prstGeom prst="rect">
            <a:avLst/>
          </a:prstGeom>
          <a:noFill/>
        </p:spPr>
        <p:txBody>
          <a:bodyPr wrap="none">
            <a:spAutoFit/>
          </a:bodyPr>
          <a:lstStyle/>
          <a:p>
            <a:pPr algn="ctr">
              <a:defRPr/>
            </a:pPr>
            <a:r>
              <a:rPr lang="en-GB" sz="3600" b="1" dirty="0">
                <a:solidFill>
                  <a:schemeClr val="bg1"/>
                </a:solidFill>
                <a:latin typeface="+mj-lt"/>
                <a:cs typeface="Arial" charset="0"/>
              </a:rPr>
              <a:t>Agenda Item 1.3 </a:t>
            </a:r>
            <a:r>
              <a:rPr lang="en-GB" sz="2400" b="1" kern="0" dirty="0">
                <a:solidFill>
                  <a:schemeClr val="bg1"/>
                </a:solidFill>
                <a:latin typeface="Arial" charset="0"/>
                <a:cs typeface="Arial" charset="0"/>
              </a:rPr>
              <a:t>(3/5) (noted by CPG15-7)</a:t>
            </a:r>
          </a:p>
          <a:p>
            <a:pPr algn="ctr">
              <a:defRPr/>
            </a:pPr>
            <a:r>
              <a:rPr lang="en-GB" sz="2400" b="1" kern="0" dirty="0">
                <a:solidFill>
                  <a:schemeClr val="bg1"/>
                </a:solidFill>
                <a:latin typeface="Arial" charset="0"/>
                <a:cs typeface="Arial" charset="0"/>
              </a:rPr>
              <a:t>)</a:t>
            </a:r>
          </a:p>
          <a:p>
            <a:pPr algn="ctr">
              <a:defRPr/>
            </a:pPr>
            <a:r>
              <a:rPr lang="en-GB" sz="2400" b="1" dirty="0">
                <a:solidFill>
                  <a:schemeClr val="bg1"/>
                </a:solidFill>
                <a:latin typeface="Arial" charset="0"/>
                <a:cs typeface="Arial" charset="0"/>
              </a:rPr>
              <a:t>drafted by CPG-15 PTA-2)</a:t>
            </a:r>
          </a:p>
          <a:p>
            <a:pPr algn="ctr">
              <a:defRPr/>
            </a:pPr>
            <a:endParaRPr lang="en-GB" sz="3600" b="1" dirty="0">
              <a:solidFill>
                <a:schemeClr val="bg1"/>
              </a:solidFill>
              <a:latin typeface="+mj-lt"/>
              <a:cs typeface="Arial" charset="0"/>
            </a:endParaRPr>
          </a:p>
        </p:txBody>
      </p:sp>
      <p:sp>
        <p:nvSpPr>
          <p:cNvPr id="16388" name="Rechthoek 6"/>
          <p:cNvSpPr>
            <a:spLocks noChangeArrowheads="1"/>
          </p:cNvSpPr>
          <p:nvPr/>
        </p:nvSpPr>
        <p:spPr bwMode="auto">
          <a:xfrm>
            <a:off x="3509963" y="6494463"/>
            <a:ext cx="55991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Mr </a:t>
            </a:r>
            <a:r>
              <a:rPr lang="da-DK" altLang="da-DK" sz="1400" i="1">
                <a:solidFill>
                  <a:schemeClr val="accent2"/>
                </a:solidFill>
              </a:rPr>
              <a:t> Andrew Gowans (UK)</a:t>
            </a:r>
            <a:endParaRPr lang="fr-FR" altLang="da-DK" sz="1400" i="1">
              <a:solidFill>
                <a:schemeClr val="accent2"/>
              </a:solidFill>
            </a:endParaRPr>
          </a:p>
        </p:txBody>
      </p:sp>
      <p:sp>
        <p:nvSpPr>
          <p:cNvPr id="16389" name="Rectangle 1"/>
          <p:cNvSpPr>
            <a:spLocks noChangeArrowheads="1"/>
          </p:cNvSpPr>
          <p:nvPr/>
        </p:nvSpPr>
        <p:spPr bwMode="auto">
          <a:xfrm>
            <a:off x="163513" y="2065338"/>
            <a:ext cx="8656637"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ts val="1200"/>
              </a:spcBef>
              <a:buFontTx/>
              <a:buNone/>
            </a:pPr>
            <a:r>
              <a:rPr lang="en-GB" altLang="en-US" sz="2000"/>
              <a:t>Therefore although not its first choice CEPT can also support Method D as an alternative option to address the requirements of WRC-15 Agenda Item 1.3 as it also provides a solution which links the handling of limited harmonised frequency tuning ranges in Resolution 646 (Rev. WRC-12) with the channelling arrangements shown in Recommendation ITU-R M.2015. </a:t>
            </a:r>
          </a:p>
          <a:p>
            <a:pPr>
              <a:spcBef>
                <a:spcPts val="1200"/>
              </a:spcBef>
              <a:buFontTx/>
              <a:buNone/>
            </a:pPr>
            <a:r>
              <a:rPr lang="en-GB" altLang="en-US" sz="2000"/>
              <a:t>CEPT is also of the view that there should be a non-mandatory cross reference to a revised ITU-R Recommendation M.2015 that would contain a reference to any regionally harmonised frequency bands and their channelling arrangements for PPDR operations. This would enable the frequency bands to be reviewed and revised in the future without the need for a new WRC agenda item to be created to review and/or revise Resolution </a:t>
            </a:r>
            <a:r>
              <a:rPr lang="en-GB" altLang="en-US" sz="2000" b="1"/>
              <a:t>646 (Rev.WRC‑12)</a:t>
            </a:r>
            <a:r>
              <a:rPr lang="en-GB" altLang="en-US" sz="2000"/>
              <a:t>.</a:t>
            </a:r>
          </a:p>
          <a:p>
            <a:pPr algn="just" eaLnBrk="1" hangingPunct="1">
              <a:spcBef>
                <a:spcPts val="600"/>
              </a:spcBef>
              <a:spcAft>
                <a:spcPts val="600"/>
              </a:spcAft>
              <a:buFontTx/>
              <a:buNone/>
            </a:pPr>
            <a:endParaRPr lang="en-GB" altLang="da-DK" sz="17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31863" y="958850"/>
            <a:ext cx="7424737" cy="1938338"/>
          </a:xfrm>
          <a:prstGeom prst="rect">
            <a:avLst/>
          </a:prstGeom>
          <a:noFill/>
        </p:spPr>
        <p:txBody>
          <a:bodyPr wrap="none">
            <a:spAutoFit/>
          </a:bodyPr>
          <a:lstStyle/>
          <a:p>
            <a:pPr algn="ctr">
              <a:defRPr/>
            </a:pPr>
            <a:r>
              <a:rPr lang="en-GB" sz="3600" b="1" dirty="0">
                <a:solidFill>
                  <a:schemeClr val="bg1"/>
                </a:solidFill>
                <a:latin typeface="+mj-lt"/>
                <a:cs typeface="Arial" charset="0"/>
              </a:rPr>
              <a:t>Agenda Item 1.3 </a:t>
            </a:r>
            <a:r>
              <a:rPr lang="en-GB" sz="2400" b="1" kern="0" dirty="0">
                <a:solidFill>
                  <a:schemeClr val="bg1"/>
                </a:solidFill>
                <a:latin typeface="Arial" charset="0"/>
                <a:cs typeface="Arial" charset="0"/>
              </a:rPr>
              <a:t>(4/5) (noted by CPG15-7)</a:t>
            </a:r>
          </a:p>
          <a:p>
            <a:pPr algn="ctr">
              <a:defRPr/>
            </a:pPr>
            <a:r>
              <a:rPr lang="en-GB" sz="2400" b="1" kern="0" dirty="0">
                <a:solidFill>
                  <a:schemeClr val="bg1"/>
                </a:solidFill>
                <a:latin typeface="Arial" charset="0"/>
                <a:cs typeface="Arial" charset="0"/>
              </a:rPr>
              <a:t>)</a:t>
            </a:r>
          </a:p>
          <a:p>
            <a:pPr algn="ctr">
              <a:defRPr/>
            </a:pPr>
            <a:r>
              <a:rPr lang="en-GB" sz="2400" b="1" dirty="0">
                <a:solidFill>
                  <a:schemeClr val="bg1"/>
                </a:solidFill>
                <a:latin typeface="Arial" charset="0"/>
                <a:cs typeface="Arial" charset="0"/>
              </a:rPr>
              <a:t>drafted by CPG-15 PTA-2)</a:t>
            </a:r>
          </a:p>
          <a:p>
            <a:pPr algn="ctr">
              <a:defRPr/>
            </a:pPr>
            <a:endParaRPr lang="en-GB" sz="3600" b="1" dirty="0">
              <a:solidFill>
                <a:schemeClr val="bg1"/>
              </a:solidFill>
              <a:latin typeface="+mj-lt"/>
              <a:cs typeface="Arial" charset="0"/>
            </a:endParaRPr>
          </a:p>
        </p:txBody>
      </p:sp>
      <p:sp>
        <p:nvSpPr>
          <p:cNvPr id="17412" name="Rechthoek 6"/>
          <p:cNvSpPr>
            <a:spLocks noChangeArrowheads="1"/>
          </p:cNvSpPr>
          <p:nvPr/>
        </p:nvSpPr>
        <p:spPr bwMode="auto">
          <a:xfrm>
            <a:off x="3509963" y="6494463"/>
            <a:ext cx="55991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Mr </a:t>
            </a:r>
            <a:r>
              <a:rPr lang="da-DK" altLang="da-DK" sz="1400" i="1">
                <a:solidFill>
                  <a:schemeClr val="accent2"/>
                </a:solidFill>
              </a:rPr>
              <a:t> Andrew Gowans (UK)</a:t>
            </a:r>
            <a:endParaRPr lang="fr-FR" altLang="da-DK" sz="1400" i="1">
              <a:solidFill>
                <a:schemeClr val="accent2"/>
              </a:solidFill>
            </a:endParaRPr>
          </a:p>
        </p:txBody>
      </p:sp>
      <p:sp>
        <p:nvSpPr>
          <p:cNvPr id="17413" name="Rectangle 1"/>
          <p:cNvSpPr>
            <a:spLocks noChangeArrowheads="1"/>
          </p:cNvSpPr>
          <p:nvPr/>
        </p:nvSpPr>
        <p:spPr bwMode="auto">
          <a:xfrm>
            <a:off x="163513" y="1835150"/>
            <a:ext cx="8656637"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eaLnBrk="1" hangingPunct="1">
              <a:spcBef>
                <a:spcPts val="600"/>
              </a:spcBef>
              <a:spcAft>
                <a:spcPts val="600"/>
              </a:spcAft>
              <a:buFontTx/>
              <a:buNone/>
            </a:pPr>
            <a:r>
              <a:rPr lang="en-GB" altLang="da-DK" sz="1700"/>
              <a:t>CEPT propose the review and subsequent revision of Recommendation ITU-R M.2015, Recommendation ITU-R M.2009 after the WRC-15, in order to minimise any duplication of content between the revisions of Resolution 646 (Rev.WRC 12) and Recommendation ITU-R M.2015.    </a:t>
            </a:r>
          </a:p>
          <a:p>
            <a:pPr algn="just" eaLnBrk="1" hangingPunct="1">
              <a:spcBef>
                <a:spcPts val="600"/>
              </a:spcBef>
              <a:spcAft>
                <a:spcPts val="600"/>
              </a:spcAft>
              <a:buFontTx/>
              <a:buNone/>
            </a:pPr>
            <a:r>
              <a:rPr lang="en-GB" altLang="da-DK" sz="1700"/>
              <a:t>CEPT is of the view, that any action at WRC-15 needs to reflect that PPDR related radiocommunication matters are an issue of sovereignty of the member states, and that PPDR requirements may vary to a significant extent from country to country. Therefore CEPT will consider future harmonization of PPDR only if the action is flexible enough to consider different national circumstances such as the PPDR scenarios, the amount of available spectrum and the type of network which may be a dedicated, a commercial or a hybrid  solution.</a:t>
            </a:r>
          </a:p>
          <a:p>
            <a:pPr algn="just" eaLnBrk="1" hangingPunct="1">
              <a:spcBef>
                <a:spcPts val="600"/>
              </a:spcBef>
              <a:spcAft>
                <a:spcPts val="600"/>
              </a:spcAft>
              <a:buFontTx/>
              <a:buNone/>
            </a:pPr>
            <a:r>
              <a:rPr lang="en-GB" altLang="da-DK" sz="1700"/>
              <a:t>With regards to this need for a flexible solution CEPT is of the view that the concept of “frequency tuning range” already used in Resolution 646 (Rev.WRC 12) includes the possibility to offer full flexibility for administrations to decide on their PPDR spectrum use to meet national needs. </a:t>
            </a:r>
          </a:p>
          <a:p>
            <a:pPr algn="just" eaLnBrk="1" hangingPunct="1">
              <a:spcBef>
                <a:spcPts val="600"/>
              </a:spcBef>
              <a:spcAft>
                <a:spcPts val="600"/>
              </a:spcAft>
              <a:buFontTx/>
              <a:buNone/>
            </a:pPr>
            <a:endParaRPr lang="en-GB" altLang="da-DK" sz="17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31863" y="958850"/>
            <a:ext cx="7424737" cy="1938338"/>
          </a:xfrm>
          <a:prstGeom prst="rect">
            <a:avLst/>
          </a:prstGeom>
          <a:noFill/>
        </p:spPr>
        <p:txBody>
          <a:bodyPr wrap="none">
            <a:spAutoFit/>
          </a:bodyPr>
          <a:lstStyle/>
          <a:p>
            <a:pPr algn="ctr">
              <a:defRPr/>
            </a:pPr>
            <a:r>
              <a:rPr lang="en-GB" sz="3600" b="1" dirty="0">
                <a:solidFill>
                  <a:schemeClr val="bg1"/>
                </a:solidFill>
                <a:latin typeface="+mj-lt"/>
                <a:cs typeface="Arial" charset="0"/>
              </a:rPr>
              <a:t>Agenda Item 1.3 </a:t>
            </a:r>
            <a:r>
              <a:rPr lang="en-GB" sz="2400" b="1" kern="0" dirty="0">
                <a:solidFill>
                  <a:schemeClr val="bg1"/>
                </a:solidFill>
                <a:latin typeface="Arial" charset="0"/>
                <a:cs typeface="Arial" charset="0"/>
              </a:rPr>
              <a:t>(5/5) (noted by CPG15-7)</a:t>
            </a:r>
          </a:p>
          <a:p>
            <a:pPr algn="ctr">
              <a:defRPr/>
            </a:pPr>
            <a:r>
              <a:rPr lang="en-GB" sz="2400" b="1" kern="0" dirty="0">
                <a:solidFill>
                  <a:schemeClr val="bg1"/>
                </a:solidFill>
                <a:latin typeface="Arial" charset="0"/>
                <a:cs typeface="Arial" charset="0"/>
              </a:rPr>
              <a:t>)</a:t>
            </a:r>
          </a:p>
          <a:p>
            <a:pPr algn="ctr">
              <a:defRPr/>
            </a:pPr>
            <a:r>
              <a:rPr lang="en-GB" sz="2400" b="1" dirty="0">
                <a:solidFill>
                  <a:schemeClr val="bg1"/>
                </a:solidFill>
                <a:latin typeface="Arial" charset="0"/>
                <a:cs typeface="Arial" charset="0"/>
              </a:rPr>
              <a:t>drafted by CPG-15 PTA-2)</a:t>
            </a:r>
          </a:p>
          <a:p>
            <a:pPr algn="ctr">
              <a:defRPr/>
            </a:pPr>
            <a:endParaRPr lang="en-GB" sz="3600" b="1" dirty="0">
              <a:solidFill>
                <a:schemeClr val="bg1"/>
              </a:solidFill>
              <a:latin typeface="+mj-lt"/>
              <a:cs typeface="Arial" charset="0"/>
            </a:endParaRPr>
          </a:p>
        </p:txBody>
      </p:sp>
      <p:sp>
        <p:nvSpPr>
          <p:cNvPr id="18436" name="Rechthoek 6"/>
          <p:cNvSpPr>
            <a:spLocks noChangeArrowheads="1"/>
          </p:cNvSpPr>
          <p:nvPr/>
        </p:nvSpPr>
        <p:spPr bwMode="auto">
          <a:xfrm>
            <a:off x="3509963" y="6494463"/>
            <a:ext cx="55991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Mr </a:t>
            </a:r>
            <a:r>
              <a:rPr lang="da-DK" altLang="da-DK" sz="1400" i="1">
                <a:solidFill>
                  <a:schemeClr val="accent2"/>
                </a:solidFill>
              </a:rPr>
              <a:t> Andrew Gowans (UK)</a:t>
            </a:r>
            <a:endParaRPr lang="fr-FR" altLang="da-DK" sz="1400" i="1">
              <a:solidFill>
                <a:schemeClr val="accent2"/>
              </a:solidFill>
            </a:endParaRPr>
          </a:p>
        </p:txBody>
      </p:sp>
      <p:sp>
        <p:nvSpPr>
          <p:cNvPr id="18437" name="Rectangle 1"/>
          <p:cNvSpPr>
            <a:spLocks noChangeArrowheads="1"/>
          </p:cNvSpPr>
          <p:nvPr/>
        </p:nvSpPr>
        <p:spPr bwMode="auto">
          <a:xfrm>
            <a:off x="163513" y="1651000"/>
            <a:ext cx="8656637"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eaLnBrk="1" hangingPunct="1">
              <a:spcBef>
                <a:spcPts val="600"/>
              </a:spcBef>
              <a:spcAft>
                <a:spcPts val="600"/>
              </a:spcAft>
              <a:buFontTx/>
              <a:buNone/>
            </a:pPr>
            <a:r>
              <a:rPr lang="en-GB" altLang="da-DK" sz="1700"/>
              <a:t>CEPT is also of the view that this concept should enable PPDR organisations that are adopting a common broadband technology (e.g. LTE) to enable seamless cross border operations between countries using a number of different frequency bands that the common technology is designed for use within. This could include the use of frequencies allocated on a national basis, to the different types of networks, which provide a dedicated, commercial or a hybrid PPDR network solution. CEPT are proposing to add new noting in Resolution </a:t>
            </a:r>
            <a:r>
              <a:rPr lang="en-GB" altLang="da-DK" sz="1700" b="1"/>
              <a:t>646</a:t>
            </a:r>
            <a:r>
              <a:rPr lang="en-GB" altLang="da-DK" sz="1700"/>
              <a:t> (Rev.WRC 12) to highlight that spectrum identified for IMT may also be considered as a solution for regionally harmonized measures for PPDR operations.</a:t>
            </a:r>
          </a:p>
          <a:p>
            <a:pPr algn="just" eaLnBrk="1" hangingPunct="1">
              <a:spcBef>
                <a:spcPts val="600"/>
              </a:spcBef>
              <a:spcAft>
                <a:spcPts val="600"/>
              </a:spcAft>
              <a:buFontTx/>
              <a:buNone/>
            </a:pPr>
            <a:r>
              <a:rPr lang="en-GB" altLang="da-DK" sz="1700"/>
              <a:t>CEPT is of the view that there in Resolution </a:t>
            </a:r>
            <a:r>
              <a:rPr lang="en-GB" altLang="da-DK" sz="1700" b="1"/>
              <a:t>646</a:t>
            </a:r>
            <a:r>
              <a:rPr lang="en-GB" altLang="da-DK" sz="1700"/>
              <a:t> (Rev.WRC 12), the term “frequency tuning range” should be updated by enhancing footnote number 4 from the original resolution as highlighted below: </a:t>
            </a:r>
          </a:p>
          <a:p>
            <a:pPr algn="just" eaLnBrk="1" hangingPunct="1">
              <a:spcBef>
                <a:spcPts val="600"/>
              </a:spcBef>
              <a:spcAft>
                <a:spcPts val="600"/>
              </a:spcAft>
              <a:buFontTx/>
              <a:buNone/>
            </a:pPr>
            <a:r>
              <a:rPr lang="en-GB" altLang="da-DK" sz="1700"/>
              <a:t>“In the context of this Resolution, the term “frequency tuning range” means a range of frequencies over which a radio equipment is envisaged to be capable of operating but limited to specific frequency band(s) according to national conditions and requirements. When different national PPDR networks use a common technical standard, the frequency range includes the possibility of using any number of bands that the technology can use”.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4150" y="908050"/>
            <a:ext cx="8851900" cy="646113"/>
          </a:xfrm>
          <a:prstGeom prst="rect">
            <a:avLst/>
          </a:prstGeom>
          <a:noFill/>
        </p:spPr>
        <p:txBody>
          <a:bodyPr>
            <a:spAutoFit/>
          </a:bodyPr>
          <a:lstStyle/>
          <a:p>
            <a:pPr algn="ctr">
              <a:defRPr/>
            </a:pPr>
            <a:r>
              <a:rPr lang="en-GB" sz="3600" b="1" dirty="0">
                <a:solidFill>
                  <a:schemeClr val="bg1"/>
                </a:solidFill>
                <a:latin typeface="+mj-lt"/>
              </a:rPr>
              <a:t>Agenda Item 1.4 </a:t>
            </a:r>
            <a:r>
              <a:rPr lang="en-GB" sz="2400" b="1" kern="0" dirty="0">
                <a:solidFill>
                  <a:schemeClr val="bg1"/>
                </a:solidFill>
              </a:rPr>
              <a:t>(</a:t>
            </a:r>
            <a:r>
              <a:rPr lang="en-GB" sz="2400" b="1" dirty="0">
                <a:solidFill>
                  <a:schemeClr val="bg1"/>
                </a:solidFill>
              </a:rPr>
              <a:t>noted by CPG15-7</a:t>
            </a:r>
            <a:r>
              <a:rPr lang="en-GB" sz="2400" b="1" kern="0" dirty="0">
                <a:solidFill>
                  <a:schemeClr val="bg1"/>
                </a:solidFill>
              </a:rPr>
              <a:t>)</a:t>
            </a:r>
            <a:endParaRPr lang="en-GB" sz="2400" b="1" dirty="0">
              <a:solidFill>
                <a:schemeClr val="bg1"/>
              </a:solidFill>
              <a:latin typeface="+mj-lt"/>
            </a:endParaRPr>
          </a:p>
        </p:txBody>
      </p:sp>
      <p:sp>
        <p:nvSpPr>
          <p:cNvPr id="19460" name="Rectangle 5"/>
          <p:cNvSpPr>
            <a:spLocks noChangeArrowheads="1"/>
          </p:cNvSpPr>
          <p:nvPr/>
        </p:nvSpPr>
        <p:spPr bwMode="auto">
          <a:xfrm>
            <a:off x="468313" y="1844675"/>
            <a:ext cx="80645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ts val="1200"/>
              </a:spcBef>
              <a:buFontTx/>
              <a:buNone/>
            </a:pPr>
            <a:r>
              <a:rPr lang="en-US" altLang="da-DK" sz="2000" b="1" i="1"/>
              <a:t>Issue: </a:t>
            </a:r>
            <a:r>
              <a:rPr lang="en-US" altLang="da-DK" sz="2000" i="1"/>
              <a:t>to consider possible new allocation to the amateur service on a secondary basis within the band 5 250-5 450 kHz in accordance with Resolution </a:t>
            </a:r>
            <a:r>
              <a:rPr lang="en-US" altLang="da-DK" sz="2000" b="1" i="1"/>
              <a:t>649 (WRC-12)</a:t>
            </a:r>
          </a:p>
          <a:p>
            <a:pPr eaLnBrk="1" hangingPunct="1">
              <a:spcBef>
                <a:spcPct val="0"/>
              </a:spcBef>
              <a:buFontTx/>
              <a:buNone/>
            </a:pPr>
            <a:endParaRPr lang="en-GB" altLang="da-DK" sz="2200" b="1"/>
          </a:p>
          <a:p>
            <a:pPr eaLnBrk="1" hangingPunct="1">
              <a:lnSpc>
                <a:spcPct val="80000"/>
              </a:lnSpc>
              <a:spcBef>
                <a:spcPts val="1200"/>
              </a:spcBef>
              <a:buFontTx/>
              <a:buNone/>
            </a:pPr>
            <a:r>
              <a:rPr lang="en-GB" altLang="da-DK" sz="2200" b="1"/>
              <a:t>Preliminary CEPT position</a:t>
            </a:r>
            <a:r>
              <a:rPr lang="en-GB" altLang="da-DK" sz="2200"/>
              <a:t>:</a:t>
            </a:r>
          </a:p>
          <a:p>
            <a:pPr eaLnBrk="1" hangingPunct="1">
              <a:spcBef>
                <a:spcPct val="0"/>
              </a:spcBef>
              <a:buFontTx/>
              <a:buNone/>
            </a:pPr>
            <a:endParaRPr lang="en-GB" altLang="da-DK" sz="2000"/>
          </a:p>
          <a:p>
            <a:pPr eaLnBrk="1" hangingPunct="1">
              <a:spcBef>
                <a:spcPct val="0"/>
              </a:spcBef>
              <a:buFontTx/>
              <a:buNone/>
            </a:pPr>
            <a:r>
              <a:rPr lang="en-GB" altLang="da-DK" sz="2000"/>
              <a:t>CEPT supports a secondary allocation to the amateur service in the band 5 350 – 5 450 kHz.</a:t>
            </a:r>
          </a:p>
          <a:p>
            <a:pPr eaLnBrk="1" hangingPunct="1">
              <a:spcBef>
                <a:spcPct val="0"/>
              </a:spcBef>
              <a:buFontTx/>
              <a:buNone/>
            </a:pPr>
            <a:endParaRPr lang="en-GB" altLang="da-DK" sz="2000"/>
          </a:p>
          <a:p>
            <a:pPr lvl="2" algn="r" eaLnBrk="1" hangingPunct="1">
              <a:lnSpc>
                <a:spcPct val="80000"/>
              </a:lnSpc>
              <a:spcBef>
                <a:spcPts val="1200"/>
              </a:spcBef>
              <a:buFontTx/>
              <a:buNone/>
            </a:pPr>
            <a:endParaRPr lang="da-DK" altLang="da-DK" sz="1400" i="1">
              <a:solidFill>
                <a:schemeClr val="accent2"/>
              </a:solidFill>
            </a:endParaRPr>
          </a:p>
          <a:p>
            <a:pPr lvl="2" algn="r" eaLnBrk="1" hangingPunct="1">
              <a:lnSpc>
                <a:spcPct val="80000"/>
              </a:lnSpc>
              <a:spcBef>
                <a:spcPts val="1200"/>
              </a:spcBef>
              <a:buFontTx/>
              <a:buNone/>
            </a:pPr>
            <a:endParaRPr lang="da-DK" altLang="da-DK" sz="1400" i="1">
              <a:solidFill>
                <a:schemeClr val="accent2"/>
              </a:solidFill>
            </a:endParaRPr>
          </a:p>
          <a:p>
            <a:pPr lvl="2" algn="r" eaLnBrk="1" hangingPunct="1">
              <a:lnSpc>
                <a:spcPct val="80000"/>
              </a:lnSpc>
              <a:spcBef>
                <a:spcPts val="1200"/>
              </a:spcBef>
              <a:buFontTx/>
              <a:buNone/>
            </a:pPr>
            <a:endParaRPr lang="da-DK" altLang="da-DK" sz="1400" i="1">
              <a:solidFill>
                <a:schemeClr val="accent2"/>
              </a:solidFill>
            </a:endParaRPr>
          </a:p>
          <a:p>
            <a:pPr lvl="2" algn="r" eaLnBrk="1" hangingPunct="1">
              <a:lnSpc>
                <a:spcPct val="80000"/>
              </a:lnSpc>
              <a:spcBef>
                <a:spcPts val="1200"/>
              </a:spcBef>
              <a:buFontTx/>
              <a:buNone/>
            </a:pPr>
            <a:endParaRPr lang="da-DK" altLang="da-DK" sz="1400" i="1">
              <a:solidFill>
                <a:schemeClr val="accent2"/>
              </a:solidFill>
            </a:endParaRPr>
          </a:p>
          <a:p>
            <a:pPr lvl="2" algn="r" eaLnBrk="1" hangingPunct="1">
              <a:lnSpc>
                <a:spcPct val="80000"/>
              </a:lnSpc>
              <a:spcBef>
                <a:spcPts val="1200"/>
              </a:spcBef>
              <a:buFontTx/>
              <a:buNone/>
            </a:pPr>
            <a:endParaRPr lang="da-DK" altLang="da-DK" sz="1400" i="1">
              <a:solidFill>
                <a:schemeClr val="accent2"/>
              </a:solidFill>
            </a:endParaRPr>
          </a:p>
          <a:p>
            <a:pPr lvl="2" algn="r" eaLnBrk="1" hangingPunct="1">
              <a:lnSpc>
                <a:spcPct val="80000"/>
              </a:lnSpc>
              <a:spcBef>
                <a:spcPts val="1200"/>
              </a:spcBef>
              <a:buFontTx/>
              <a:buNone/>
            </a:pPr>
            <a:endParaRPr lang="da-DK" altLang="da-DK" sz="1400" i="1">
              <a:solidFill>
                <a:schemeClr val="accent2"/>
              </a:solidFill>
            </a:endParaRPr>
          </a:p>
        </p:txBody>
      </p:sp>
      <p:sp>
        <p:nvSpPr>
          <p:cNvPr id="19461" name="Rechthoek 6"/>
          <p:cNvSpPr>
            <a:spLocks noChangeArrowheads="1"/>
          </p:cNvSpPr>
          <p:nvPr/>
        </p:nvSpPr>
        <p:spPr bwMode="auto">
          <a:xfrm>
            <a:off x="1835150" y="6381750"/>
            <a:ext cx="72739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2" algn="r" eaLnBrk="1" hangingPunct="1">
              <a:lnSpc>
                <a:spcPct val="80000"/>
              </a:lnSpc>
              <a:spcBef>
                <a:spcPts val="1200"/>
              </a:spcBef>
              <a:buFontTx/>
              <a:buNone/>
            </a:pPr>
            <a:r>
              <a:rPr lang="fr-FR" altLang="da-DK" sz="1400" i="1">
                <a:solidFill>
                  <a:schemeClr val="accent2"/>
                </a:solidFill>
              </a:rPr>
              <a:t>CEPT Coordinator: Mr </a:t>
            </a:r>
            <a:r>
              <a:rPr lang="da-DK" altLang="da-DK" sz="1400" i="1">
                <a:solidFill>
                  <a:schemeClr val="accent2"/>
                </a:solidFill>
              </a:rPr>
              <a:t>Hans Blondeel Timmerman (Netherlands)</a:t>
            </a:r>
            <a:endParaRPr lang="en-GB" altLang="da-DK" sz="1400" i="1">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275"/>
            <a:ext cx="9144000"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3132138" y="3235325"/>
            <a:ext cx="5889625" cy="457200"/>
          </a:xfrm>
        </p:spPr>
        <p:txBody>
          <a:bodyPr/>
          <a:lstStyle/>
          <a:p>
            <a:pPr eaLnBrk="1" hangingPunct="1"/>
            <a:r>
              <a:rPr lang="fr-FR" altLang="fi-FI" sz="3600" b="1" dirty="0" err="1" smtClean="0">
                <a:solidFill>
                  <a:srgbClr val="887F6E"/>
                </a:solidFill>
              </a:rPr>
              <a:t>Status</a:t>
            </a:r>
            <a:r>
              <a:rPr lang="fr-FR" altLang="fi-FI" sz="3600" b="1" dirty="0" smtClean="0">
                <a:solidFill>
                  <a:srgbClr val="887F6E"/>
                </a:solidFill>
              </a:rPr>
              <a:t> of CEPT </a:t>
            </a:r>
            <a:r>
              <a:rPr lang="fr-FR" altLang="fi-FI" sz="3600" b="1" dirty="0" err="1" smtClean="0">
                <a:solidFill>
                  <a:srgbClr val="887F6E"/>
                </a:solidFill>
              </a:rPr>
              <a:t>preparations</a:t>
            </a:r>
            <a:r>
              <a:rPr lang="fr-FR" altLang="fi-FI" sz="3600" b="1" dirty="0" smtClean="0">
                <a:solidFill>
                  <a:srgbClr val="887F6E"/>
                </a:solidFill>
              </a:rPr>
              <a:t> for WRC-15</a:t>
            </a:r>
          </a:p>
        </p:txBody>
      </p:sp>
      <p:sp>
        <p:nvSpPr>
          <p:cNvPr id="2052" name="Rectangle 4"/>
          <p:cNvSpPr>
            <a:spLocks noGrp="1" noChangeArrowheads="1"/>
          </p:cNvSpPr>
          <p:nvPr>
            <p:ph type="subTitle" idx="1"/>
          </p:nvPr>
        </p:nvSpPr>
        <p:spPr>
          <a:xfrm>
            <a:off x="3635375" y="4292600"/>
            <a:ext cx="4895850" cy="1439863"/>
          </a:xfrm>
        </p:spPr>
        <p:txBody>
          <a:bodyPr/>
          <a:lstStyle/>
          <a:p>
            <a:pPr algn="r" eaLnBrk="1" hangingPunct="1">
              <a:spcBef>
                <a:spcPts val="600"/>
              </a:spcBef>
            </a:pPr>
            <a:r>
              <a:rPr lang="fr-FR" altLang="fi-FI" sz="1800" b="1" smtClean="0"/>
              <a:t>Mr. Alexander Kühn (CPG-15 Chairman) </a:t>
            </a:r>
          </a:p>
          <a:p>
            <a:pPr algn="r" eaLnBrk="1" hangingPunct="1">
              <a:spcBef>
                <a:spcPts val="600"/>
              </a:spcBef>
            </a:pPr>
            <a:r>
              <a:rPr lang="fr-FR" altLang="fi-FI" sz="1800" b="1" smtClean="0"/>
              <a:t>September 2015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4150" y="908050"/>
            <a:ext cx="8851900" cy="647700"/>
          </a:xfrm>
          <a:prstGeom prst="rect">
            <a:avLst/>
          </a:prstGeom>
          <a:noFill/>
        </p:spPr>
        <p:txBody>
          <a:bodyPr>
            <a:spAutoFit/>
          </a:bodyPr>
          <a:lstStyle/>
          <a:p>
            <a:pPr algn="ctr">
              <a:defRPr/>
            </a:pPr>
            <a:r>
              <a:rPr lang="en-GB" sz="3600" b="1" dirty="0">
                <a:solidFill>
                  <a:schemeClr val="bg1"/>
                </a:solidFill>
                <a:latin typeface="+mj-lt"/>
                <a:cs typeface="Arial" charset="0"/>
              </a:rPr>
              <a:t>Agenda Item 1.5 </a:t>
            </a:r>
            <a:r>
              <a:rPr lang="en-GB" sz="2400" b="1" dirty="0">
                <a:solidFill>
                  <a:schemeClr val="bg1"/>
                </a:solidFill>
                <a:latin typeface="+mj-lt"/>
                <a:cs typeface="Arial" charset="0"/>
              </a:rPr>
              <a:t>(</a:t>
            </a:r>
            <a:r>
              <a:rPr lang="en-GB" sz="2400" b="1" dirty="0">
                <a:solidFill>
                  <a:schemeClr val="bg1"/>
                </a:solidFill>
                <a:latin typeface="Arial" charset="0"/>
                <a:cs typeface="Arial" charset="0"/>
              </a:rPr>
              <a:t>noted by CPG15-7</a:t>
            </a:r>
            <a:r>
              <a:rPr lang="en-GB" sz="2400" b="1" dirty="0">
                <a:solidFill>
                  <a:schemeClr val="bg1"/>
                </a:solidFill>
                <a:latin typeface="+mj-lt"/>
                <a:cs typeface="Arial" charset="0"/>
              </a:rPr>
              <a:t>)</a:t>
            </a:r>
          </a:p>
        </p:txBody>
      </p:sp>
      <p:sp>
        <p:nvSpPr>
          <p:cNvPr id="20484" name="Rectangle 5"/>
          <p:cNvSpPr>
            <a:spLocks noChangeArrowheads="1"/>
          </p:cNvSpPr>
          <p:nvPr/>
        </p:nvSpPr>
        <p:spPr bwMode="auto">
          <a:xfrm>
            <a:off x="468313" y="1844675"/>
            <a:ext cx="8351837"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lnSpc>
                <a:spcPct val="80000"/>
              </a:lnSpc>
              <a:spcBef>
                <a:spcPts val="1200"/>
              </a:spcBef>
              <a:buFontTx/>
              <a:buNone/>
              <a:defRPr/>
            </a:pPr>
            <a:r>
              <a:rPr lang="en-US" altLang="fi-FI" sz="1800" b="1" i="1" dirty="0" smtClean="0"/>
              <a:t>Issue: </a:t>
            </a:r>
            <a:r>
              <a:rPr lang="en-US" altLang="fi-FI" sz="1800" i="1" dirty="0" smtClean="0"/>
              <a:t>to consider the use of frequency bands allocated to the fixed-satellite service not subject to Appendices </a:t>
            </a:r>
            <a:r>
              <a:rPr lang="en-US" altLang="fi-FI" sz="1800" b="1" i="1" dirty="0" smtClean="0"/>
              <a:t>30</a:t>
            </a:r>
            <a:r>
              <a:rPr lang="en-US" altLang="fi-FI" sz="1800" i="1" dirty="0" smtClean="0"/>
              <a:t>, </a:t>
            </a:r>
            <a:r>
              <a:rPr lang="en-US" altLang="fi-FI" sz="1800" b="1" i="1" dirty="0" smtClean="0"/>
              <a:t>30A</a:t>
            </a:r>
            <a:r>
              <a:rPr lang="en-US" altLang="fi-FI" sz="1800" i="1" dirty="0" smtClean="0"/>
              <a:t> and </a:t>
            </a:r>
            <a:r>
              <a:rPr lang="en-US" altLang="fi-FI" sz="1800" b="1" i="1" dirty="0" smtClean="0"/>
              <a:t>30B</a:t>
            </a:r>
            <a:r>
              <a:rPr lang="en-US" altLang="fi-FI" sz="1800" i="1" dirty="0" smtClean="0"/>
              <a:t> for the control and non-payload communications of unmanned aircraft systems (UAS) in non-segregated airspaces, in accordance with Resolution </a:t>
            </a:r>
            <a:r>
              <a:rPr lang="en-US" altLang="fi-FI" sz="1800" b="1" i="1" dirty="0" smtClean="0"/>
              <a:t>153 (WRC‑12)</a:t>
            </a:r>
            <a:endParaRPr lang="en-US" altLang="fi-FI" sz="1800" i="1" dirty="0" smtClean="0"/>
          </a:p>
          <a:p>
            <a:pPr eaLnBrk="1" hangingPunct="1">
              <a:spcBef>
                <a:spcPct val="0"/>
              </a:spcBef>
              <a:buFontTx/>
              <a:buNone/>
              <a:defRPr/>
            </a:pPr>
            <a:endParaRPr lang="en-US" altLang="fi-FI" sz="2000" b="1" i="1" dirty="0" smtClean="0"/>
          </a:p>
          <a:p>
            <a:pPr eaLnBrk="1" hangingPunct="1">
              <a:spcBef>
                <a:spcPct val="0"/>
              </a:spcBef>
              <a:buFontTx/>
              <a:buNone/>
              <a:defRPr/>
            </a:pPr>
            <a:r>
              <a:rPr lang="en-GB" altLang="fi-FI" sz="2200" b="1" dirty="0" smtClean="0"/>
              <a:t>Preliminary CEPT position</a:t>
            </a:r>
            <a:r>
              <a:rPr lang="en-GB" altLang="fi-FI" sz="2200" dirty="0" smtClean="0"/>
              <a:t>:</a:t>
            </a:r>
          </a:p>
          <a:p>
            <a:pPr marL="285750" indent="-285750">
              <a:spcBef>
                <a:spcPts val="600"/>
              </a:spcBef>
              <a:buClr>
                <a:srgbClr val="C00000"/>
              </a:buClr>
              <a:buFont typeface="Wingdings" panose="05000000000000000000" pitchFamily="2" charset="2"/>
              <a:buChar char="§"/>
              <a:defRPr/>
            </a:pPr>
            <a:r>
              <a:rPr lang="en-GB" altLang="en-US" sz="1800" dirty="0" smtClean="0"/>
              <a:t>CEPT supports continuing the necessary studies leading to technical, regulatory and operational recommendations to WRC-15 as invited by Resolution 153 (WRC-12), enabling the Conference to decide on the usage of FSS for the CNPC links for the safe operation of UAS in non-segregated airspace.</a:t>
            </a:r>
            <a:endParaRPr lang="nl-NL" altLang="en-US" sz="1800" dirty="0" smtClean="0"/>
          </a:p>
          <a:p>
            <a:pPr marL="285750" indent="-285750">
              <a:spcBef>
                <a:spcPts val="600"/>
              </a:spcBef>
              <a:buClr>
                <a:srgbClr val="C00000"/>
              </a:buClr>
              <a:buFont typeface="Wingdings" panose="05000000000000000000" pitchFamily="2" charset="2"/>
              <a:buChar char="§"/>
              <a:defRPr/>
            </a:pPr>
            <a:r>
              <a:rPr lang="en-GB" altLang="en-US" sz="1800" dirty="0" smtClean="0"/>
              <a:t>CEPT is of the view that in the absence of information from ICAO as to their requirements a parametric approach to the studies is the best that can be achieved.</a:t>
            </a:r>
            <a:endParaRPr lang="nl-NL" altLang="en-US" sz="1800" dirty="0" smtClean="0"/>
          </a:p>
          <a:p>
            <a:pPr eaLnBrk="1" hangingPunct="1">
              <a:spcBef>
                <a:spcPct val="0"/>
              </a:spcBef>
              <a:buFontTx/>
              <a:buNone/>
              <a:defRPr/>
            </a:pPr>
            <a:endParaRPr lang="da-DK" altLang="fi-FI" sz="2000" i="1" dirty="0" smtClean="0"/>
          </a:p>
          <a:p>
            <a:pPr eaLnBrk="1" hangingPunct="1">
              <a:spcBef>
                <a:spcPct val="0"/>
              </a:spcBef>
              <a:buFontTx/>
              <a:buNone/>
              <a:defRPr/>
            </a:pPr>
            <a:endParaRPr lang="da-DK" altLang="fi-FI" sz="2000" i="1" dirty="0" smtClean="0"/>
          </a:p>
          <a:p>
            <a:pPr eaLnBrk="1" hangingPunct="1">
              <a:spcBef>
                <a:spcPct val="0"/>
              </a:spcBef>
              <a:buFontTx/>
              <a:buNone/>
              <a:defRPr/>
            </a:pPr>
            <a:endParaRPr lang="da-DK" altLang="fi-FI" sz="2000" i="1" dirty="0" smtClean="0"/>
          </a:p>
        </p:txBody>
      </p:sp>
      <p:sp>
        <p:nvSpPr>
          <p:cNvPr id="20485" name="Rechthoek 7"/>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 Mr </a:t>
            </a:r>
            <a:r>
              <a:rPr lang="da-DK" altLang="fi-FI" sz="1400" i="1">
                <a:solidFill>
                  <a:schemeClr val="accent2"/>
                </a:solidFill>
              </a:rPr>
              <a:t>Hans-Jürgen Tscheulin (Germany)</a:t>
            </a:r>
            <a:endParaRPr lang="en-GB" altLang="fi-FI" sz="1400" i="1">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9388" y="908050"/>
            <a:ext cx="8964612" cy="646113"/>
          </a:xfrm>
          <a:prstGeom prst="rect">
            <a:avLst/>
          </a:prstGeom>
          <a:noFill/>
        </p:spPr>
        <p:txBody>
          <a:bodyPr>
            <a:spAutoFit/>
          </a:bodyPr>
          <a:lstStyle/>
          <a:p>
            <a:pPr>
              <a:defRPr/>
            </a:pPr>
            <a:r>
              <a:rPr lang="en-GB" sz="3600" b="1" dirty="0">
                <a:solidFill>
                  <a:srgbClr val="FFFFFF"/>
                </a:solidFill>
                <a:latin typeface="Arial" charset="0"/>
                <a:cs typeface="Arial" charset="0"/>
              </a:rPr>
              <a:t>Agenda Item 1.6 </a:t>
            </a:r>
            <a:r>
              <a:rPr lang="en-GB" sz="2400" b="1" dirty="0">
                <a:solidFill>
                  <a:srgbClr val="FFFFFF"/>
                </a:solidFill>
                <a:latin typeface="Arial" charset="0"/>
                <a:cs typeface="Arial" charset="0"/>
              </a:rPr>
              <a:t>Issue 1.6.1 </a:t>
            </a:r>
            <a:r>
              <a:rPr lang="en-GB" sz="2200" b="1" dirty="0">
                <a:solidFill>
                  <a:srgbClr val="FFFFFF"/>
                </a:solidFill>
                <a:latin typeface="Arial" charset="0"/>
                <a:cs typeface="Arial" charset="0"/>
              </a:rPr>
              <a:t>(</a:t>
            </a:r>
            <a:r>
              <a:rPr lang="en-GB" sz="2000" b="1" kern="0" dirty="0">
                <a:solidFill>
                  <a:schemeClr val="bg1"/>
                </a:solidFill>
                <a:latin typeface="Arial" charset="0"/>
                <a:cs typeface="Arial" charset="0"/>
              </a:rPr>
              <a:t>agreed </a:t>
            </a:r>
            <a:r>
              <a:rPr lang="en-GB" sz="2200" b="1" kern="0" dirty="0">
                <a:solidFill>
                  <a:srgbClr val="FFFFFF"/>
                </a:solidFill>
                <a:latin typeface="Arial" charset="0"/>
                <a:cs typeface="Arial" charset="0"/>
              </a:rPr>
              <a:t>by CPG PTB-8</a:t>
            </a:r>
            <a:r>
              <a:rPr lang="en-GB" sz="2200" b="1" dirty="0">
                <a:solidFill>
                  <a:srgbClr val="FFFFFF"/>
                </a:solidFill>
                <a:latin typeface="Arial" charset="0"/>
                <a:cs typeface="Arial" charset="0"/>
              </a:rPr>
              <a:t>)</a:t>
            </a:r>
          </a:p>
        </p:txBody>
      </p:sp>
      <p:sp>
        <p:nvSpPr>
          <p:cNvPr id="6" name="Rectangle 5"/>
          <p:cNvSpPr/>
          <p:nvPr/>
        </p:nvSpPr>
        <p:spPr>
          <a:xfrm>
            <a:off x="250825" y="1708150"/>
            <a:ext cx="8964613" cy="4854575"/>
          </a:xfrm>
          <a:prstGeom prst="rect">
            <a:avLst/>
          </a:prstGeom>
        </p:spPr>
        <p:txBody>
          <a:bodyPr>
            <a:spAutoFit/>
          </a:bodyPr>
          <a:lstStyle/>
          <a:p>
            <a:pPr hangingPunct="0">
              <a:defRPr/>
            </a:pPr>
            <a:r>
              <a:rPr lang="da-DK" sz="1400" b="1" dirty="0">
                <a:solidFill>
                  <a:srgbClr val="000000"/>
                </a:solidFill>
                <a:latin typeface="Arial" charset="0"/>
                <a:cs typeface="Arial" charset="0"/>
              </a:rPr>
              <a:t>Issue: </a:t>
            </a:r>
            <a:r>
              <a:rPr lang="en-GB" sz="1400" i="1" dirty="0">
                <a:solidFill>
                  <a:srgbClr val="000000"/>
                </a:solidFill>
                <a:latin typeface="Arial" charset="0"/>
                <a:cs typeface="Arial" charset="0"/>
              </a:rPr>
              <a:t>to consider possible additional primary allocations:</a:t>
            </a:r>
            <a:endParaRPr lang="en-GB" sz="1400" dirty="0">
              <a:solidFill>
                <a:srgbClr val="000000"/>
              </a:solidFill>
              <a:latin typeface="Arial" charset="0"/>
              <a:cs typeface="Arial" charset="0"/>
            </a:endParaRPr>
          </a:p>
          <a:p>
            <a:pPr marL="285750" indent="-285750" hangingPunct="0">
              <a:buClr>
                <a:srgbClr val="C00000"/>
              </a:buClr>
              <a:buFont typeface="Arial" panose="020B0604020202020204" pitchFamily="34" charset="0"/>
              <a:buChar char="•"/>
              <a:defRPr/>
            </a:pPr>
            <a:r>
              <a:rPr lang="en-GB" sz="1400" i="1" dirty="0">
                <a:solidFill>
                  <a:srgbClr val="000000"/>
                </a:solidFill>
                <a:latin typeface="Arial" charset="0"/>
                <a:cs typeface="Arial" charset="0"/>
              </a:rPr>
              <a:t>to the fixed-satellite service (Earth-to-space and space-to-Earth) of 250 MHz in the range between</a:t>
            </a:r>
            <a:br>
              <a:rPr lang="en-GB" sz="1400" i="1" dirty="0">
                <a:solidFill>
                  <a:srgbClr val="000000"/>
                </a:solidFill>
                <a:latin typeface="Arial" charset="0"/>
                <a:cs typeface="Arial" charset="0"/>
              </a:rPr>
            </a:br>
            <a:r>
              <a:rPr lang="en-GB" sz="1400" i="1" dirty="0">
                <a:solidFill>
                  <a:srgbClr val="000000"/>
                </a:solidFill>
                <a:latin typeface="Arial" charset="0"/>
                <a:cs typeface="Arial" charset="0"/>
              </a:rPr>
              <a:t>10 GHz and 17 GHz in Region 1 (Issue 1.6.1);</a:t>
            </a:r>
            <a:endParaRPr lang="en-GB" sz="1400" dirty="0">
              <a:solidFill>
                <a:srgbClr val="000000"/>
              </a:solidFill>
              <a:latin typeface="Arial" charset="0"/>
              <a:cs typeface="Arial" charset="0"/>
            </a:endParaRPr>
          </a:p>
          <a:p>
            <a:pPr hangingPunct="0">
              <a:spcBef>
                <a:spcPts val="600"/>
              </a:spcBef>
              <a:tabLst>
                <a:tab pos="179388" algn="l"/>
                <a:tab pos="438150" algn="l"/>
                <a:tab pos="539750" algn="l"/>
                <a:tab pos="900113" algn="l"/>
                <a:tab pos="1260475" algn="l"/>
                <a:tab pos="1619250" algn="l"/>
                <a:tab pos="1979613" algn="l"/>
                <a:tab pos="2339975" algn="l"/>
              </a:tabLst>
              <a:defRPr/>
            </a:pPr>
            <a:r>
              <a:rPr lang="en-GB" sz="1500" b="1" dirty="0">
                <a:solidFill>
                  <a:srgbClr val="000000"/>
                </a:solidFill>
                <a:latin typeface="Arial" charset="0"/>
                <a:cs typeface="Arial" charset="0"/>
              </a:rPr>
              <a:t>Preliminary CEPT position on AI 1.6.1: </a:t>
            </a:r>
          </a:p>
          <a:p>
            <a:pPr>
              <a:spcBef>
                <a:spcPts val="200"/>
              </a:spcBef>
              <a:spcAft>
                <a:spcPts val="200"/>
              </a:spcAft>
              <a:defRPr/>
            </a:pPr>
            <a:r>
              <a:rPr lang="en-GB" sz="1400" dirty="0">
                <a:solidFill>
                  <a:srgbClr val="000000"/>
                </a:solidFill>
                <a:latin typeface="Arial" charset="0"/>
                <a:cs typeface="Arial" charset="0"/>
              </a:rPr>
              <a:t>СEPT supports the need for additional primary allocations of 250 MHz (Earth-to-space and space-to-Earth) to the GSO-FSS in frequency bands between 10 and 17 GHz in Region 1. Studies should demonstrate compatibility with the existing services before a primary allocation is to be made to the FSS in a particular frequency band.</a:t>
            </a:r>
            <a:endParaRPr lang="da-DK" sz="1400" dirty="0">
              <a:solidFill>
                <a:srgbClr val="000000"/>
              </a:solidFill>
              <a:latin typeface="Arial" charset="0"/>
              <a:cs typeface="Arial" charset="0"/>
            </a:endParaRPr>
          </a:p>
          <a:p>
            <a:pPr algn="just">
              <a:spcBef>
                <a:spcPts val="600"/>
              </a:spcBef>
              <a:defRPr/>
            </a:pPr>
            <a:r>
              <a:rPr lang="en-GB" sz="1500" b="1" dirty="0">
                <a:solidFill>
                  <a:srgbClr val="000000"/>
                </a:solidFill>
                <a:latin typeface="Arial" charset="0"/>
                <a:ea typeface="Calibri"/>
                <a:cs typeface="Times New Roman"/>
              </a:rPr>
              <a:t>Option 1 (Up-link and down-link FSS allocation)</a:t>
            </a:r>
            <a:endParaRPr lang="ru-RU" sz="1500" b="1" dirty="0">
              <a:solidFill>
                <a:srgbClr val="000000"/>
              </a:solidFill>
              <a:latin typeface="Arial" charset="0"/>
              <a:ea typeface="Calibri"/>
              <a:cs typeface="Times New Roman"/>
            </a:endParaRPr>
          </a:p>
          <a:p>
            <a:pPr>
              <a:defRPr/>
            </a:pPr>
            <a:r>
              <a:rPr lang="en-GB" sz="1400" dirty="0">
                <a:solidFill>
                  <a:srgbClr val="000000"/>
                </a:solidFill>
                <a:latin typeface="Arial" charset="0"/>
                <a:cs typeface="Arial" charset="0"/>
              </a:rPr>
              <a:t>Based on the sharing studies results, CEPT identifies the following frequency bands as possible frequency bands for a new primary allocation of 250 MHz to GSO FSS subject to implementation of the relevant mitigation technique(s).</a:t>
            </a:r>
            <a:endParaRPr lang="da-DK" sz="1400" dirty="0">
              <a:solidFill>
                <a:srgbClr val="000000"/>
              </a:solidFill>
              <a:latin typeface="Arial" charset="0"/>
              <a:cs typeface="Arial" charset="0"/>
            </a:endParaRPr>
          </a:p>
          <a:p>
            <a:pPr>
              <a:spcBef>
                <a:spcPts val="300"/>
              </a:spcBef>
              <a:spcAft>
                <a:spcPts val="300"/>
              </a:spcAft>
              <a:defRPr/>
            </a:pPr>
            <a:r>
              <a:rPr lang="en-GB" sz="1400" b="1" dirty="0">
                <a:solidFill>
                  <a:srgbClr val="000000"/>
                </a:solidFill>
                <a:latin typeface="Arial" charset="0"/>
                <a:cs typeface="Arial" charset="0"/>
              </a:rPr>
              <a:t>FSS (space-to-Earth): 13.4-13.65 GHz</a:t>
            </a:r>
            <a:endParaRPr lang="da-DK" sz="1400" b="1" dirty="0">
              <a:solidFill>
                <a:srgbClr val="000000"/>
              </a:solidFill>
              <a:latin typeface="Arial" charset="0"/>
              <a:cs typeface="Arial" charset="0"/>
            </a:endParaRPr>
          </a:p>
          <a:p>
            <a:pPr>
              <a:spcBef>
                <a:spcPts val="300"/>
              </a:spcBef>
              <a:spcAft>
                <a:spcPts val="300"/>
              </a:spcAft>
              <a:defRPr/>
            </a:pPr>
            <a:r>
              <a:rPr lang="en-US" sz="1400" b="1" dirty="0">
                <a:solidFill>
                  <a:srgbClr val="000000"/>
                </a:solidFill>
                <a:latin typeface="Arial" charset="0"/>
                <a:cs typeface="Arial" charset="0"/>
              </a:rPr>
              <a:t>FSS (Earth-to-space): 14.5-14.75 GHz</a:t>
            </a:r>
            <a:r>
              <a:rPr lang="en-US" sz="1400" dirty="0">
                <a:solidFill>
                  <a:srgbClr val="000000"/>
                </a:solidFill>
                <a:latin typeface="Arial" charset="0"/>
                <a:cs typeface="Arial" charset="0"/>
              </a:rPr>
              <a:t>, </a:t>
            </a:r>
          </a:p>
          <a:p>
            <a:pPr>
              <a:spcBef>
                <a:spcPts val="300"/>
              </a:spcBef>
              <a:defRPr/>
            </a:pPr>
            <a:r>
              <a:rPr lang="en-US" sz="1400" dirty="0">
                <a:solidFill>
                  <a:srgbClr val="000000"/>
                </a:solidFill>
                <a:latin typeface="Arial" charset="0"/>
                <a:cs typeface="Arial" charset="0"/>
              </a:rPr>
              <a:t>with the constraint of a minimum antenna diameter of 6 m for countries in Europe and 2.4 m for countries outside Europe. Due to concern expressed by some administrations regarding the protection of AMS and the current allocation of FSS (E-s) limited to BSS feeder link outside Europe (i.e. footnote RR 5.510), CEPT proposes as compromised solution to limit the antenna size over Europe to 6m in order to reduce the number of possible FSS Earth stations deployed over Europe.</a:t>
            </a:r>
          </a:p>
          <a:p>
            <a:pPr algn="just">
              <a:spcBef>
                <a:spcPts val="200"/>
              </a:spcBef>
              <a:defRPr/>
            </a:pPr>
            <a:r>
              <a:rPr lang="en-GB" sz="1400" b="1" dirty="0">
                <a:solidFill>
                  <a:srgbClr val="000000"/>
                </a:solidFill>
                <a:latin typeface="Arial" charset="0"/>
                <a:ea typeface="Calibri"/>
                <a:cs typeface="Times New Roman"/>
              </a:rPr>
              <a:t>End of Option 1</a:t>
            </a:r>
            <a:endParaRPr lang="en-GB" sz="1400" b="1" i="1" dirty="0">
              <a:solidFill>
                <a:srgbClr val="333399"/>
              </a:solidFill>
              <a:latin typeface="Arial" charset="0"/>
              <a:cs typeface="Arial" charset="0"/>
            </a:endParaRPr>
          </a:p>
        </p:txBody>
      </p:sp>
      <p:sp>
        <p:nvSpPr>
          <p:cNvPr id="21509" name="Rectangle 6"/>
          <p:cNvSpPr>
            <a:spLocks noChangeArrowheads="1"/>
          </p:cNvSpPr>
          <p:nvPr/>
        </p:nvSpPr>
        <p:spPr bwMode="auto">
          <a:xfrm>
            <a:off x="0" y="-4632325"/>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179388" algn="l"/>
                <a:tab pos="438150" algn="l"/>
                <a:tab pos="539750" algn="l"/>
                <a:tab pos="900113" algn="l"/>
                <a:tab pos="1260475" algn="l"/>
                <a:tab pos="1619250" algn="l"/>
                <a:tab pos="1979613" algn="l"/>
                <a:tab pos="2339975" algn="l"/>
              </a:tabLst>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9pPr>
          </a:lstStyle>
          <a:p>
            <a:pPr eaLnBrk="1">
              <a:spcBef>
                <a:spcPts val="200"/>
              </a:spcBef>
              <a:spcAft>
                <a:spcPts val="200"/>
              </a:spcAft>
              <a:buFontTx/>
              <a:buNone/>
            </a:pPr>
            <a:endParaRPr lang="en-GB" altLang="fi-FI" sz="900">
              <a:solidFill>
                <a:srgbClr val="000000"/>
              </a:solidFill>
            </a:endParaRPr>
          </a:p>
        </p:txBody>
      </p:sp>
      <p:sp>
        <p:nvSpPr>
          <p:cNvPr id="21510" name="Rechthoek 6"/>
          <p:cNvSpPr>
            <a:spLocks noChangeArrowheads="1"/>
          </p:cNvSpPr>
          <p:nvPr/>
        </p:nvSpPr>
        <p:spPr bwMode="auto">
          <a:xfrm>
            <a:off x="3509963" y="6545263"/>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rgbClr val="333399"/>
                </a:solidFill>
              </a:rPr>
              <a:t>CEPT Coordinator : Mr </a:t>
            </a:r>
            <a:r>
              <a:rPr lang="en-GB" altLang="fi-FI" sz="1400" i="1">
                <a:solidFill>
                  <a:srgbClr val="333399"/>
                </a:solidFill>
              </a:rPr>
              <a:t>Mikhail Simonov (Russian Federation)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1113"/>
            <a:ext cx="9144001"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4"/>
          <p:cNvSpPr txBox="1">
            <a:spLocks noChangeArrowheads="1"/>
          </p:cNvSpPr>
          <p:nvPr/>
        </p:nvSpPr>
        <p:spPr bwMode="auto">
          <a:xfrm>
            <a:off x="101600" y="908050"/>
            <a:ext cx="8863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defRPr/>
            </a:pPr>
            <a:r>
              <a:rPr lang="en-GB" altLang="en-US" sz="3600" b="1" dirty="0" smtClean="0">
                <a:solidFill>
                  <a:srgbClr val="FFFFFF"/>
                </a:solidFill>
              </a:rPr>
              <a:t>Agenda Item 1.6 </a:t>
            </a:r>
            <a:r>
              <a:rPr lang="en-GB" altLang="en-US" b="1" dirty="0" smtClean="0">
                <a:solidFill>
                  <a:srgbClr val="FFFFFF"/>
                </a:solidFill>
              </a:rPr>
              <a:t>Issue 1.6.1 </a:t>
            </a:r>
            <a:r>
              <a:rPr lang="en-GB" altLang="en-US" sz="2200" b="1" dirty="0" smtClean="0">
                <a:solidFill>
                  <a:srgbClr val="FFFFFF"/>
                </a:solidFill>
              </a:rPr>
              <a:t>(</a:t>
            </a:r>
            <a:r>
              <a:rPr lang="en-GB" sz="2000" b="1" kern="0" dirty="0" smtClean="0">
                <a:solidFill>
                  <a:schemeClr val="bg1"/>
                </a:solidFill>
              </a:rPr>
              <a:t>agreed </a:t>
            </a:r>
            <a:r>
              <a:rPr lang="en-GB" altLang="en-US" sz="2200" b="1" dirty="0" smtClean="0">
                <a:solidFill>
                  <a:srgbClr val="FFFFFF"/>
                </a:solidFill>
              </a:rPr>
              <a:t>by CPG PTB-8)</a:t>
            </a:r>
          </a:p>
        </p:txBody>
      </p:sp>
      <p:sp>
        <p:nvSpPr>
          <p:cNvPr id="22532" name="Rectangle 5"/>
          <p:cNvSpPr>
            <a:spLocks noChangeArrowheads="1"/>
          </p:cNvSpPr>
          <p:nvPr/>
        </p:nvSpPr>
        <p:spPr bwMode="auto">
          <a:xfrm>
            <a:off x="250825" y="1554163"/>
            <a:ext cx="8893175"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600"/>
              </a:spcBef>
              <a:spcAft>
                <a:spcPts val="300"/>
              </a:spcAft>
              <a:buFontTx/>
              <a:buNone/>
            </a:pPr>
            <a:r>
              <a:rPr lang="en-US" altLang="en-US" sz="1500" b="1">
                <a:solidFill>
                  <a:srgbClr val="000000"/>
                </a:solidFill>
              </a:rPr>
              <a:t>Option 2 (Down-link FSS allocation and no up-link FSS allocation )</a:t>
            </a:r>
          </a:p>
          <a:p>
            <a:pPr eaLnBrk="1" hangingPunct="1">
              <a:spcBef>
                <a:spcPct val="0"/>
              </a:spcBef>
              <a:buFontTx/>
              <a:buNone/>
            </a:pPr>
            <a:r>
              <a:rPr lang="en-US" altLang="en-US" sz="1400">
                <a:solidFill>
                  <a:srgbClr val="000000"/>
                </a:solidFill>
              </a:rPr>
              <a:t>Based on the sharing studies results, CEPT identifies the frequency band 13.4-13.65 GHz for a new primary allocation (space-to-Earth) of 250 MHz to GSO FSS subject to implementation of the relevant mitigation technique(s).</a:t>
            </a:r>
          </a:p>
          <a:p>
            <a:pPr eaLnBrk="1" hangingPunct="1">
              <a:spcBef>
                <a:spcPct val="0"/>
              </a:spcBef>
              <a:buFontTx/>
              <a:buNone/>
            </a:pPr>
            <a:r>
              <a:rPr lang="en-US" altLang="en-US" sz="1400">
                <a:solidFill>
                  <a:srgbClr val="000000"/>
                </a:solidFill>
              </a:rPr>
              <a:t>Based on the results of sharing studies, difficulties remain to identify a frequency band to be allocated to the FSS (Earth-to-space) while demonstrating compatibility with the existing services.</a:t>
            </a:r>
          </a:p>
          <a:p>
            <a:pPr eaLnBrk="1" hangingPunct="1">
              <a:spcBef>
                <a:spcPts val="600"/>
              </a:spcBef>
              <a:spcAft>
                <a:spcPts val="600"/>
              </a:spcAft>
              <a:buFontTx/>
              <a:buNone/>
            </a:pPr>
            <a:r>
              <a:rPr lang="en-US" altLang="en-US" sz="1500" b="1">
                <a:solidFill>
                  <a:srgbClr val="000000"/>
                </a:solidFill>
              </a:rPr>
              <a:t>Option 3 (No ECP on up-link allocation)</a:t>
            </a:r>
          </a:p>
          <a:p>
            <a:pPr eaLnBrk="1" hangingPunct="1">
              <a:spcBef>
                <a:spcPct val="0"/>
              </a:spcBef>
              <a:buFontTx/>
              <a:buNone/>
            </a:pPr>
            <a:r>
              <a:rPr lang="en-US" altLang="en-US" sz="1400">
                <a:solidFill>
                  <a:srgbClr val="000000"/>
                </a:solidFill>
              </a:rPr>
              <a:t>Based on the sharing studies results, CEPT identifies the frequency band 13.4-13.65 GHz for a new primary allocation (space-to-Earth) of 250 MHz to GSO FSS subject to implementation of the relevant mitigation technique(s).</a:t>
            </a:r>
          </a:p>
          <a:p>
            <a:pPr eaLnBrk="1" hangingPunct="1">
              <a:spcBef>
                <a:spcPct val="0"/>
              </a:spcBef>
              <a:buFontTx/>
              <a:buNone/>
            </a:pPr>
            <a:r>
              <a:rPr lang="en-US" altLang="en-US" sz="1400">
                <a:solidFill>
                  <a:srgbClr val="000000"/>
                </a:solidFill>
              </a:rPr>
              <a:t>There is no European Common Proposal (ECP) for FSS (Earth-to-space) allocation.</a:t>
            </a:r>
          </a:p>
          <a:p>
            <a:pPr eaLnBrk="1" hangingPunct="1">
              <a:spcBef>
                <a:spcPct val="0"/>
              </a:spcBef>
              <a:buFontTx/>
              <a:buNone/>
            </a:pPr>
            <a:r>
              <a:rPr lang="en-US" altLang="en-US" sz="1400" b="1">
                <a:solidFill>
                  <a:srgbClr val="000000"/>
                </a:solidFill>
              </a:rPr>
              <a:t>End of Option 3</a:t>
            </a:r>
            <a:endParaRPr lang="en-GB" altLang="en-US" sz="1600" b="1">
              <a:solidFill>
                <a:srgbClr val="000000"/>
              </a:solidFill>
            </a:endParaRPr>
          </a:p>
          <a:p>
            <a:pPr eaLnBrk="1" hangingPunct="1">
              <a:spcBef>
                <a:spcPts val="600"/>
              </a:spcBef>
              <a:buFontTx/>
              <a:buNone/>
            </a:pPr>
            <a:r>
              <a:rPr lang="en-GB" altLang="en-US" sz="1400">
                <a:solidFill>
                  <a:srgbClr val="000000"/>
                </a:solidFill>
              </a:rPr>
              <a:t>Mitigation measures need to be implemented to protect the existing services, as well as RAS in the adjacent band 15.35-15.4 GHz (RR 5.340). Moreover, the deployment of transmitting Earth stations for the ACES systems in the band 13.4-13.75 GHz operating under the standard frequency and time signal-satellite would need to be ensured without additional constraint that may result from the protection of FSS receiving Earth stations.</a:t>
            </a:r>
            <a:endParaRPr lang="da-DK" altLang="en-US" sz="1400">
              <a:solidFill>
                <a:srgbClr val="000000"/>
              </a:solidFill>
            </a:endParaRPr>
          </a:p>
          <a:p>
            <a:pPr eaLnBrk="1" hangingPunct="1">
              <a:spcBef>
                <a:spcPts val="600"/>
              </a:spcBef>
              <a:buFontTx/>
              <a:buNone/>
            </a:pPr>
            <a:r>
              <a:rPr lang="en-GB" altLang="en-US" sz="1400">
                <a:solidFill>
                  <a:srgbClr val="000000"/>
                </a:solidFill>
              </a:rPr>
              <a:t>CEPT does not support additional allocation to FSS in frequency bands 10.6-10.68 GHz and 15.35-15.4 GHz due to the difficulty of sharing with passive services operating in these bands. </a:t>
            </a:r>
          </a:p>
          <a:p>
            <a:pPr eaLnBrk="1" hangingPunct="1">
              <a:spcBef>
                <a:spcPts val="600"/>
              </a:spcBef>
              <a:buFontTx/>
              <a:buNone/>
            </a:pPr>
            <a:r>
              <a:rPr lang="en-GB" altLang="en-US" sz="1400">
                <a:solidFill>
                  <a:srgbClr val="000000"/>
                </a:solidFill>
              </a:rPr>
              <a:t>CEPT does not support additional allocation to FSS (Earth-to-space) in the frequency band 13.25-13.75 GHz due to the difficulty of sharing with RNS/ARNS and EESS operating in this band.</a:t>
            </a:r>
            <a:r>
              <a:rPr lang="en-US" altLang="en-US" sz="1400">
                <a:solidFill>
                  <a:srgbClr val="000000"/>
                </a:solidFill>
              </a:rPr>
              <a:t>	</a:t>
            </a:r>
            <a:endParaRPr lang="en-GB" altLang="en-US" sz="1400" i="1">
              <a:solidFill>
                <a:srgbClr val="333399"/>
              </a:solidFill>
            </a:endParaRPr>
          </a:p>
        </p:txBody>
      </p:sp>
      <p:sp>
        <p:nvSpPr>
          <p:cNvPr id="22533" name="Rectangle 6"/>
          <p:cNvSpPr>
            <a:spLocks noChangeArrowheads="1"/>
          </p:cNvSpPr>
          <p:nvPr/>
        </p:nvSpPr>
        <p:spPr bwMode="auto">
          <a:xfrm>
            <a:off x="0" y="-4632325"/>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179388" algn="l"/>
                <a:tab pos="438150" algn="l"/>
                <a:tab pos="539750" algn="l"/>
                <a:tab pos="900113" algn="l"/>
                <a:tab pos="1260475" algn="l"/>
                <a:tab pos="1619250" algn="l"/>
                <a:tab pos="1979613" algn="l"/>
                <a:tab pos="2339975" algn="l"/>
              </a:tabLst>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9pPr>
          </a:lstStyle>
          <a:p>
            <a:pPr eaLnBrk="1">
              <a:spcBef>
                <a:spcPts val="200"/>
              </a:spcBef>
              <a:spcAft>
                <a:spcPts val="200"/>
              </a:spcAft>
              <a:buFontTx/>
              <a:buNone/>
            </a:pPr>
            <a:endParaRPr lang="en-GB" altLang="fi-FI" sz="900">
              <a:solidFill>
                <a:srgbClr val="000000"/>
              </a:solidFill>
            </a:endParaRPr>
          </a:p>
        </p:txBody>
      </p:sp>
      <p:sp>
        <p:nvSpPr>
          <p:cNvPr id="22534" name="Rechthoek 6"/>
          <p:cNvSpPr>
            <a:spLocks noChangeArrowheads="1"/>
          </p:cNvSpPr>
          <p:nvPr/>
        </p:nvSpPr>
        <p:spPr bwMode="auto">
          <a:xfrm>
            <a:off x="3509963" y="6599238"/>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rgbClr val="333399"/>
                </a:solidFill>
              </a:rPr>
              <a:t>CEPT Coordinator : Mr </a:t>
            </a:r>
            <a:r>
              <a:rPr lang="en-GB" altLang="fi-FI" sz="1400" i="1">
                <a:solidFill>
                  <a:srgbClr val="333399"/>
                </a:solidFill>
              </a:rPr>
              <a:t>Mikhail Simonov (Russian Federation)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19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1600" y="908050"/>
            <a:ext cx="8934450" cy="646113"/>
          </a:xfrm>
          <a:prstGeom prst="rect">
            <a:avLst/>
          </a:prstGeom>
          <a:noFill/>
        </p:spPr>
        <p:txBody>
          <a:bodyPr>
            <a:spAutoFit/>
          </a:bodyPr>
          <a:lstStyle/>
          <a:p>
            <a:pPr>
              <a:defRPr/>
            </a:pPr>
            <a:r>
              <a:rPr lang="en-GB" sz="3600" b="1" dirty="0">
                <a:solidFill>
                  <a:srgbClr val="FFFFFF"/>
                </a:solidFill>
                <a:latin typeface="Arial" charset="0"/>
                <a:cs typeface="Arial" charset="0"/>
              </a:rPr>
              <a:t>Agenda Item 1.6 </a:t>
            </a:r>
            <a:r>
              <a:rPr lang="en-GB" sz="2400" b="1" dirty="0">
                <a:solidFill>
                  <a:srgbClr val="FFFFFF"/>
                </a:solidFill>
                <a:latin typeface="Arial" charset="0"/>
                <a:cs typeface="Arial" charset="0"/>
              </a:rPr>
              <a:t>Issue 1.6.2 (</a:t>
            </a:r>
            <a:r>
              <a:rPr lang="en-GB" sz="2000" b="1" kern="0" dirty="0">
                <a:solidFill>
                  <a:schemeClr val="bg1"/>
                </a:solidFill>
                <a:latin typeface="Arial" charset="0"/>
                <a:cs typeface="Arial" charset="0"/>
              </a:rPr>
              <a:t>agreed </a:t>
            </a:r>
            <a:r>
              <a:rPr lang="en-GB" sz="2200" b="1" kern="0" dirty="0">
                <a:solidFill>
                  <a:srgbClr val="FFFFFF"/>
                </a:solidFill>
                <a:latin typeface="Arial" charset="0"/>
                <a:cs typeface="Arial" charset="0"/>
              </a:rPr>
              <a:t>by CPG PTB-8</a:t>
            </a:r>
            <a:r>
              <a:rPr lang="en-GB" sz="2400" b="1" dirty="0">
                <a:solidFill>
                  <a:srgbClr val="FFFFFF"/>
                </a:solidFill>
                <a:latin typeface="Arial" charset="0"/>
                <a:cs typeface="Arial" charset="0"/>
              </a:rPr>
              <a:t>)</a:t>
            </a:r>
            <a:endParaRPr lang="en-GB" sz="3600" b="1" dirty="0">
              <a:solidFill>
                <a:srgbClr val="FFFFFF"/>
              </a:solidFill>
              <a:latin typeface="Arial" charset="0"/>
              <a:cs typeface="Arial" charset="0"/>
            </a:endParaRPr>
          </a:p>
        </p:txBody>
      </p:sp>
      <p:sp>
        <p:nvSpPr>
          <p:cNvPr id="18436" name="Rectangle 5"/>
          <p:cNvSpPr>
            <a:spLocks noChangeArrowheads="1"/>
          </p:cNvSpPr>
          <p:nvPr/>
        </p:nvSpPr>
        <p:spPr bwMode="auto">
          <a:xfrm>
            <a:off x="101600" y="1628775"/>
            <a:ext cx="893445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tabLst>
                <a:tab pos="179388" algn="l"/>
                <a:tab pos="438150" algn="l"/>
                <a:tab pos="539750" algn="l"/>
                <a:tab pos="900113" algn="l"/>
                <a:tab pos="1260475" algn="l"/>
                <a:tab pos="1619250" algn="l"/>
                <a:tab pos="1979613" algn="l"/>
                <a:tab pos="2339975" algn="l"/>
              </a:tabLst>
              <a:defRPr sz="2400">
                <a:solidFill>
                  <a:schemeClr val="tx1"/>
                </a:solidFill>
                <a:latin typeface="Arial" charset="0"/>
                <a:cs typeface="Arial" charset="0"/>
              </a:defRPr>
            </a:lvl1pPr>
            <a:lvl2pPr marL="742950" indent="-28575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charset="0"/>
                <a:cs typeface="Arial" charset="0"/>
              </a:defRPr>
            </a:lvl2pPr>
            <a:lvl3pPr marL="11430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charset="0"/>
                <a:cs typeface="Arial" charset="0"/>
              </a:defRPr>
            </a:lvl3pPr>
            <a:lvl4pPr marL="16002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charset="0"/>
                <a:cs typeface="Arial" charset="0"/>
              </a:defRPr>
            </a:lvl4pPr>
            <a:lvl5pPr marL="20574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charset="0"/>
                <a:cs typeface="Arial" charset="0"/>
              </a:defRPr>
            </a:lvl5pPr>
            <a:lvl6pPr marL="25146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charset="0"/>
                <a:cs typeface="Arial" charset="0"/>
              </a:defRPr>
            </a:lvl6pPr>
            <a:lvl7pPr marL="29718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charset="0"/>
                <a:cs typeface="Arial" charset="0"/>
              </a:defRPr>
            </a:lvl7pPr>
            <a:lvl8pPr marL="34290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charset="0"/>
                <a:cs typeface="Arial" charset="0"/>
              </a:defRPr>
            </a:lvl8pPr>
            <a:lvl9pPr marL="38862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charset="0"/>
                <a:cs typeface="Arial" charset="0"/>
              </a:defRPr>
            </a:lvl9pPr>
          </a:lstStyle>
          <a:p>
            <a:pPr>
              <a:spcBef>
                <a:spcPts val="600"/>
              </a:spcBef>
              <a:buClr>
                <a:srgbClr val="C00000"/>
              </a:buClr>
              <a:buFont typeface="Wingdings" panose="05000000000000000000" pitchFamily="2" charset="2"/>
              <a:buChar char="§"/>
              <a:defRPr/>
            </a:pPr>
            <a:r>
              <a:rPr lang="en-GB" altLang="da-DK" sz="1400" i="1" dirty="0" smtClean="0">
                <a:solidFill>
                  <a:srgbClr val="000000"/>
                </a:solidFill>
              </a:rPr>
              <a:t>to the fixed-satellite service (Earth-to-space) of 250 MHz in Region 2 and 300 MHz in Region 3 within  the </a:t>
            </a:r>
            <a:r>
              <a:rPr lang="en-GB" altLang="da-DK" sz="1300" i="1" dirty="0" smtClean="0">
                <a:solidFill>
                  <a:srgbClr val="000000"/>
                </a:solidFill>
              </a:rPr>
              <a:t>range 13-17 GHz (Issue 1.6.2);</a:t>
            </a:r>
          </a:p>
          <a:p>
            <a:pPr marL="0" indent="0" algn="just" eaLnBrk="1" hangingPunct="1">
              <a:spcBef>
                <a:spcPts val="600"/>
              </a:spcBef>
              <a:buFontTx/>
              <a:buNone/>
              <a:defRPr/>
            </a:pPr>
            <a:r>
              <a:rPr lang="en-US" altLang="fi-FI" sz="1300" i="1" dirty="0" smtClean="0">
                <a:solidFill>
                  <a:srgbClr val="000000"/>
                </a:solidFill>
              </a:rPr>
              <a:t>and review the regulatory provisions on the current allocations to the fixed-satellite service within each range, taking into account the results of ITU‑R studies, in accordance with Resolutions 151 (WRC‑12) and 152 (WRC‑12), respectively;</a:t>
            </a:r>
          </a:p>
          <a:p>
            <a:pPr algn="just" eaLnBrk="1" hangingPunct="1">
              <a:spcBef>
                <a:spcPts val="600"/>
              </a:spcBef>
              <a:spcAft>
                <a:spcPts val="600"/>
              </a:spcAft>
              <a:buFontTx/>
              <a:buNone/>
              <a:defRPr/>
            </a:pPr>
            <a:r>
              <a:rPr lang="en-GB" altLang="fi-FI" sz="1500" b="1" dirty="0" smtClean="0">
                <a:solidFill>
                  <a:srgbClr val="000000"/>
                </a:solidFill>
                <a:cs typeface="Times New Roman" pitchFamily="18" charset="0"/>
              </a:rPr>
              <a:t>Preliminary CEPT  Position on Agenda Item 1.6.2:</a:t>
            </a:r>
          </a:p>
          <a:p>
            <a:pPr marL="0" indent="0" algn="just" eaLnBrk="1" hangingPunct="1">
              <a:spcBef>
                <a:spcPts val="600"/>
              </a:spcBef>
              <a:buFontTx/>
              <a:buNone/>
              <a:defRPr/>
            </a:pPr>
            <a:r>
              <a:rPr lang="en-US" altLang="fi-FI" sz="1400" b="1" dirty="0" smtClean="0">
                <a:solidFill>
                  <a:srgbClr val="000000"/>
                </a:solidFill>
              </a:rPr>
              <a:t>Option 1 </a:t>
            </a:r>
            <a:r>
              <a:rPr lang="en-US" altLang="fi-FI" sz="1400" dirty="0" smtClean="0">
                <a:solidFill>
                  <a:srgbClr val="000000"/>
                </a:solidFill>
              </a:rPr>
              <a:t>- CEPT </a:t>
            </a:r>
            <a:r>
              <a:rPr lang="en-US" altLang="fi-FI" sz="1400" dirty="0">
                <a:solidFill>
                  <a:srgbClr val="000000"/>
                </a:solidFill>
              </a:rPr>
              <a:t>supports a worldwide allocation for additional primary allocations (Earth-to-space) to the GSO-FSS in frequency bands between 13 and 17 GHz in all Regions. The band 14.5-14.8 GHz (Earth-to-space) is being considered, noting that the band is already allocated for FSS Earth-to-space limited to BSS </a:t>
            </a:r>
            <a:r>
              <a:rPr lang="en-US" altLang="fi-FI" sz="1400" dirty="0" smtClean="0">
                <a:solidFill>
                  <a:srgbClr val="000000"/>
                </a:solidFill>
              </a:rPr>
              <a:t>feeder link </a:t>
            </a:r>
            <a:r>
              <a:rPr lang="en-US" altLang="fi-FI" sz="1400" dirty="0">
                <a:solidFill>
                  <a:srgbClr val="000000"/>
                </a:solidFill>
              </a:rPr>
              <a:t>in Regions 1 and 3.</a:t>
            </a:r>
          </a:p>
          <a:p>
            <a:pPr marL="0" indent="0" algn="just" eaLnBrk="1" hangingPunct="1">
              <a:spcBef>
                <a:spcPts val="600"/>
              </a:spcBef>
              <a:buFontTx/>
              <a:buNone/>
              <a:defRPr/>
            </a:pPr>
            <a:r>
              <a:rPr lang="en-US" altLang="fi-FI" sz="1400" b="1" dirty="0">
                <a:solidFill>
                  <a:srgbClr val="000000"/>
                </a:solidFill>
              </a:rPr>
              <a:t>Option </a:t>
            </a:r>
            <a:r>
              <a:rPr lang="en-US" altLang="fi-FI" sz="1400" b="1" dirty="0" smtClean="0">
                <a:solidFill>
                  <a:srgbClr val="000000"/>
                </a:solidFill>
              </a:rPr>
              <a:t>2</a:t>
            </a:r>
            <a:r>
              <a:rPr lang="en-US" altLang="fi-FI" sz="1400" dirty="0" smtClean="0">
                <a:solidFill>
                  <a:srgbClr val="000000"/>
                </a:solidFill>
              </a:rPr>
              <a:t> - Based </a:t>
            </a:r>
            <a:r>
              <a:rPr lang="en-US" altLang="fi-FI" sz="1400" dirty="0">
                <a:solidFill>
                  <a:srgbClr val="000000"/>
                </a:solidFill>
              </a:rPr>
              <a:t>on the results of sharing studies, difficulties remain to identify a frequency band to be allocated worldwide to the FSS (Earth-to-space) while demonstrating compatibility with the existing services.</a:t>
            </a:r>
          </a:p>
          <a:p>
            <a:pPr marL="0" indent="0" algn="just" eaLnBrk="1" hangingPunct="1">
              <a:spcBef>
                <a:spcPts val="600"/>
              </a:spcBef>
              <a:buFontTx/>
              <a:buNone/>
              <a:defRPr/>
            </a:pPr>
            <a:r>
              <a:rPr lang="en-US" altLang="fi-FI" sz="1400" b="1" dirty="0">
                <a:solidFill>
                  <a:srgbClr val="000000"/>
                </a:solidFill>
              </a:rPr>
              <a:t>Option </a:t>
            </a:r>
            <a:r>
              <a:rPr lang="en-US" altLang="fi-FI" sz="1400" b="1" dirty="0" smtClean="0">
                <a:solidFill>
                  <a:srgbClr val="000000"/>
                </a:solidFill>
              </a:rPr>
              <a:t>3 </a:t>
            </a:r>
            <a:r>
              <a:rPr lang="en-US" altLang="fi-FI" sz="1400" dirty="0" smtClean="0">
                <a:solidFill>
                  <a:srgbClr val="000000"/>
                </a:solidFill>
              </a:rPr>
              <a:t>- If </a:t>
            </a:r>
            <a:r>
              <a:rPr lang="en-US" altLang="fi-FI" sz="1400" dirty="0">
                <a:solidFill>
                  <a:srgbClr val="000000"/>
                </a:solidFill>
              </a:rPr>
              <a:t>compatibility studies show feasibility, CEPT supports </a:t>
            </a:r>
            <a:r>
              <a:rPr lang="en-US" altLang="fi-FI" sz="1400" dirty="0" smtClean="0">
                <a:solidFill>
                  <a:srgbClr val="000000"/>
                </a:solidFill>
              </a:rPr>
              <a:t>additional worldwide primary allocation </a:t>
            </a:r>
            <a:r>
              <a:rPr lang="en-US" altLang="fi-FI" sz="1400" dirty="0">
                <a:solidFill>
                  <a:srgbClr val="000000"/>
                </a:solidFill>
              </a:rPr>
              <a:t>(Earth-to-space) to the GSO-FSS in frequency bands between 13 and 17 GHz in all Regions.</a:t>
            </a:r>
          </a:p>
          <a:p>
            <a:pPr marL="0" indent="0" algn="just" eaLnBrk="1" hangingPunct="1">
              <a:spcBef>
                <a:spcPts val="600"/>
              </a:spcBef>
              <a:buFontTx/>
              <a:buNone/>
              <a:defRPr/>
            </a:pPr>
            <a:r>
              <a:rPr lang="en-US" altLang="fi-FI" sz="1400" dirty="0" smtClean="0">
                <a:solidFill>
                  <a:srgbClr val="000000"/>
                </a:solidFill>
              </a:rPr>
              <a:t>CEPT </a:t>
            </a:r>
            <a:r>
              <a:rPr lang="en-US" altLang="fi-FI" sz="1400" dirty="0">
                <a:solidFill>
                  <a:srgbClr val="000000"/>
                </a:solidFill>
              </a:rPr>
              <a:t>considers that the additional allocation of 250 MHz to FSS (Earth-to-space) in Region 2 and 300 MHz in Region 3 in frequency bands between 13 and 17 GHz could be made only while ensuring compatibility with existing services in these frequency bands, in particular to radio services also allocated in Region 1.</a:t>
            </a:r>
          </a:p>
          <a:p>
            <a:pPr marL="0" indent="0" algn="just" eaLnBrk="1" hangingPunct="1">
              <a:spcBef>
                <a:spcPts val="600"/>
              </a:spcBef>
              <a:buFontTx/>
              <a:buNone/>
              <a:defRPr/>
            </a:pPr>
            <a:r>
              <a:rPr lang="en-US" altLang="fi-FI" sz="1400" dirty="0">
                <a:solidFill>
                  <a:srgbClr val="000000"/>
                </a:solidFill>
              </a:rPr>
              <a:t>CEPT does not support additional allocation to FSS (Earth-to-space) in the frequency bands 13.25-13.75 GHz and 15.35-15.4 GHz due to the difficulty of sharing with active and passive services operating in these bands. </a:t>
            </a:r>
            <a:endParaRPr lang="en-GB" altLang="fi-FI" sz="1400" dirty="0" smtClean="0">
              <a:solidFill>
                <a:srgbClr val="000000"/>
              </a:solidFill>
            </a:endParaRPr>
          </a:p>
        </p:txBody>
      </p:sp>
      <p:sp>
        <p:nvSpPr>
          <p:cNvPr id="23557" name="Rectangle 6"/>
          <p:cNvSpPr>
            <a:spLocks noChangeArrowheads="1"/>
          </p:cNvSpPr>
          <p:nvPr/>
        </p:nvSpPr>
        <p:spPr bwMode="auto">
          <a:xfrm>
            <a:off x="0" y="-4632325"/>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179388" algn="l"/>
                <a:tab pos="438150" algn="l"/>
                <a:tab pos="539750" algn="l"/>
                <a:tab pos="900113" algn="l"/>
                <a:tab pos="1260475" algn="l"/>
                <a:tab pos="1619250" algn="l"/>
                <a:tab pos="1979613" algn="l"/>
                <a:tab pos="2339975" algn="l"/>
              </a:tabLst>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9pPr>
          </a:lstStyle>
          <a:p>
            <a:pPr eaLnBrk="1">
              <a:spcBef>
                <a:spcPts val="200"/>
              </a:spcBef>
              <a:spcAft>
                <a:spcPts val="200"/>
              </a:spcAft>
              <a:buFontTx/>
              <a:buNone/>
            </a:pPr>
            <a:endParaRPr lang="en-GB" altLang="fi-FI" sz="900">
              <a:solidFill>
                <a:srgbClr val="000000"/>
              </a:solidFill>
            </a:endParaRPr>
          </a:p>
        </p:txBody>
      </p:sp>
      <p:sp>
        <p:nvSpPr>
          <p:cNvPr id="23558" name="Rechthoek 6"/>
          <p:cNvSpPr>
            <a:spLocks noChangeArrowheads="1"/>
          </p:cNvSpPr>
          <p:nvPr/>
        </p:nvSpPr>
        <p:spPr bwMode="auto">
          <a:xfrm>
            <a:off x="3544888" y="6470650"/>
            <a:ext cx="55991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rgbClr val="333399"/>
                </a:solidFill>
              </a:rPr>
              <a:t>CEPT Coordinator : Mr </a:t>
            </a:r>
            <a:r>
              <a:rPr lang="en-GB" altLang="fi-FI" sz="1400" i="1">
                <a:solidFill>
                  <a:srgbClr val="333399"/>
                </a:solidFill>
              </a:rPr>
              <a:t>Mikhail Simonov (Russian Federation)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5"/>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
          <p:cNvSpPr txBox="1">
            <a:spLocks noChangeArrowheads="1"/>
          </p:cNvSpPr>
          <p:nvPr/>
        </p:nvSpPr>
        <p:spPr bwMode="auto">
          <a:xfrm>
            <a:off x="184150" y="908050"/>
            <a:ext cx="8851900" cy="647700"/>
          </a:xfrm>
          <a:prstGeom prst="rect">
            <a:avLst/>
          </a:prstGeom>
          <a:noFill/>
          <a:ln w="9525">
            <a:noFill/>
            <a:miter lim="800000"/>
            <a:headEnd/>
            <a:tailEnd/>
          </a:ln>
        </p:spPr>
        <p:txBody>
          <a:bodyPr>
            <a:spAutoFit/>
          </a:bodyPr>
          <a:lstStyle/>
          <a:p>
            <a:pPr algn="ctr">
              <a:defRPr/>
            </a:pPr>
            <a:r>
              <a:rPr lang="en-GB" sz="3600" b="1" dirty="0">
                <a:solidFill>
                  <a:srgbClr val="FFFFFF"/>
                </a:solidFill>
                <a:latin typeface="Arial" charset="0"/>
                <a:cs typeface="Arial" charset="0"/>
              </a:rPr>
              <a:t>Agenda Item 1.7 </a:t>
            </a:r>
            <a:r>
              <a:rPr lang="en-GB" sz="2400" b="1" dirty="0">
                <a:solidFill>
                  <a:srgbClr val="FFFFFF"/>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rPr>
              <a:t>by CPG PTB-8</a:t>
            </a:r>
            <a:r>
              <a:rPr lang="en-GB" sz="2400" b="1" dirty="0">
                <a:solidFill>
                  <a:srgbClr val="FFFFFF"/>
                </a:solidFill>
                <a:latin typeface="Arial" charset="0"/>
                <a:cs typeface="Arial" charset="0"/>
              </a:rPr>
              <a:t>)</a:t>
            </a:r>
          </a:p>
        </p:txBody>
      </p:sp>
      <p:sp>
        <p:nvSpPr>
          <p:cNvPr id="24580" name="Rectangle 5"/>
          <p:cNvSpPr>
            <a:spLocks noChangeArrowheads="1"/>
          </p:cNvSpPr>
          <p:nvPr/>
        </p:nvSpPr>
        <p:spPr bwMode="auto">
          <a:xfrm>
            <a:off x="468313" y="1685925"/>
            <a:ext cx="806450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ts val="1200"/>
              </a:spcBef>
              <a:buFontTx/>
              <a:buNone/>
            </a:pPr>
            <a:r>
              <a:rPr lang="en-US" altLang="da-DK" sz="2000" b="1" i="1">
                <a:solidFill>
                  <a:srgbClr val="000000"/>
                </a:solidFill>
              </a:rPr>
              <a:t>Issue: </a:t>
            </a:r>
            <a:r>
              <a:rPr lang="en-US" altLang="da-DK" sz="1800" i="1">
                <a:solidFill>
                  <a:srgbClr val="000000"/>
                </a:solidFill>
              </a:rPr>
              <a:t>to review the use of the bans 5 091-5 150 MHz by the FSS (E-s) (limited  to feeder links of NGSO MSS systems) in accordance with Resolution </a:t>
            </a:r>
            <a:r>
              <a:rPr lang="en-US" altLang="da-DK" sz="1800" b="1" i="1">
                <a:solidFill>
                  <a:srgbClr val="000000"/>
                </a:solidFill>
              </a:rPr>
              <a:t>114 (Rev. WRC-12)</a:t>
            </a:r>
          </a:p>
          <a:p>
            <a:pPr eaLnBrk="1" hangingPunct="1">
              <a:lnSpc>
                <a:spcPct val="80000"/>
              </a:lnSpc>
              <a:spcBef>
                <a:spcPts val="1800"/>
              </a:spcBef>
              <a:buFontTx/>
              <a:buNone/>
            </a:pPr>
            <a:r>
              <a:rPr lang="en-GB" altLang="da-DK" sz="2200" b="1">
                <a:solidFill>
                  <a:srgbClr val="000000"/>
                </a:solidFill>
              </a:rPr>
              <a:t>Preliminary CEPT position</a:t>
            </a:r>
            <a:r>
              <a:rPr lang="en-GB" altLang="da-DK" sz="2200">
                <a:solidFill>
                  <a:srgbClr val="000000"/>
                </a:solidFill>
              </a:rPr>
              <a:t>:</a:t>
            </a:r>
            <a:endParaRPr lang="ru-RU" altLang="da-DK" sz="2200">
              <a:solidFill>
                <a:srgbClr val="000000"/>
              </a:solidFill>
            </a:endParaRPr>
          </a:p>
          <a:p>
            <a:pPr eaLnBrk="1" hangingPunct="1">
              <a:lnSpc>
                <a:spcPct val="80000"/>
              </a:lnSpc>
              <a:spcBef>
                <a:spcPts val="1200"/>
              </a:spcBef>
              <a:buFontTx/>
              <a:buNone/>
            </a:pPr>
            <a:r>
              <a:rPr lang="en-GB" altLang="da-DK" sz="2000"/>
              <a:t>CEPT supports the single method contained in the CPM text for this agenda item.</a:t>
            </a:r>
          </a:p>
          <a:p>
            <a:pPr eaLnBrk="1" hangingPunct="1">
              <a:lnSpc>
                <a:spcPct val="80000"/>
              </a:lnSpc>
              <a:spcBef>
                <a:spcPts val="1200"/>
              </a:spcBef>
              <a:buFontTx/>
              <a:buNone/>
            </a:pPr>
            <a:r>
              <a:rPr lang="en-GB" altLang="da-DK" sz="2000"/>
              <a:t>CEPT supports to remove the time limitation to the primary allocation to the fixed-satellite service (Earth-to-space) in the band 5 091-5 150 MHz, limited to feeder links of non-geostationary satellite systems in the mobile-satellite service. Resolution </a:t>
            </a:r>
            <a:r>
              <a:rPr lang="en-GB" altLang="da-DK" sz="2000" b="1"/>
              <a:t>114</a:t>
            </a:r>
            <a:r>
              <a:rPr lang="en-GB" altLang="da-DK" sz="2000"/>
              <a:t> (Rev. WRC-12) shall continue to apply to this allocation with the necessary consequential amendments. </a:t>
            </a:r>
          </a:p>
          <a:p>
            <a:pPr eaLnBrk="1" hangingPunct="1">
              <a:lnSpc>
                <a:spcPct val="80000"/>
              </a:lnSpc>
              <a:spcBef>
                <a:spcPts val="1200"/>
              </a:spcBef>
              <a:buFontTx/>
              <a:buNone/>
            </a:pPr>
            <a:r>
              <a:rPr lang="en-GB" altLang="da-DK" sz="2000"/>
              <a:t>CEPT also supports revising Resolution</a:t>
            </a:r>
            <a:r>
              <a:rPr lang="en-GB" altLang="da-DK" sz="2000" b="1"/>
              <a:t> 748 </a:t>
            </a:r>
            <a:r>
              <a:rPr lang="en-GB" altLang="da-DK" sz="2000"/>
              <a:t>(Rev.WRC-12) to update the reference to Recommendation ITU-R M.1827-1, in order to provide improved flexibility for AM(R)S. </a:t>
            </a:r>
          </a:p>
        </p:txBody>
      </p:sp>
      <p:sp>
        <p:nvSpPr>
          <p:cNvPr id="24581" name="Rechthoek 4"/>
          <p:cNvSpPr>
            <a:spLocks noChangeArrowheads="1"/>
          </p:cNvSpPr>
          <p:nvPr/>
        </p:nvSpPr>
        <p:spPr bwMode="auto">
          <a:xfrm>
            <a:off x="3059113" y="6381750"/>
            <a:ext cx="604996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en-GB" altLang="da-DK" sz="1400" i="1">
                <a:solidFill>
                  <a:srgbClr val="333399"/>
                </a:solidFill>
              </a:rPr>
              <a:t>acting </a:t>
            </a:r>
            <a:r>
              <a:rPr lang="fr-FR" altLang="da-DK" sz="1400" i="1">
                <a:solidFill>
                  <a:schemeClr val="accent2"/>
                </a:solidFill>
              </a:rPr>
              <a:t>CEPT </a:t>
            </a:r>
            <a:r>
              <a:rPr lang="en-GB" altLang="da-DK" sz="1400" i="1">
                <a:solidFill>
                  <a:srgbClr val="333399"/>
                </a:solidFill>
              </a:rPr>
              <a:t>Coordinator: Mr Victor Glushko (Russian Federation)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4"/>
          <p:cNvSpPr txBox="1">
            <a:spLocks noChangeArrowheads="1"/>
          </p:cNvSpPr>
          <p:nvPr/>
        </p:nvSpPr>
        <p:spPr bwMode="auto">
          <a:xfrm>
            <a:off x="184150" y="908050"/>
            <a:ext cx="8851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defRPr/>
            </a:pPr>
            <a:r>
              <a:rPr lang="en-GB" altLang="da-DK" sz="3600" b="1" dirty="0" smtClean="0">
                <a:solidFill>
                  <a:srgbClr val="FFFFFF"/>
                </a:solidFill>
              </a:rPr>
              <a:t>Agenda Item 1.8 </a:t>
            </a:r>
            <a:r>
              <a:rPr lang="en-GB" b="1" dirty="0" smtClean="0">
                <a:solidFill>
                  <a:srgbClr val="FFFFFF"/>
                </a:solidFill>
              </a:rPr>
              <a:t>(</a:t>
            </a:r>
            <a:r>
              <a:rPr lang="en-GB" b="1" kern="0" dirty="0">
                <a:solidFill>
                  <a:schemeClr val="bg1"/>
                </a:solidFill>
              </a:rPr>
              <a:t>agreed </a:t>
            </a:r>
            <a:r>
              <a:rPr lang="en-GB" b="1" kern="0" dirty="0" smtClean="0">
                <a:solidFill>
                  <a:srgbClr val="FFFFFF"/>
                </a:solidFill>
                <a:latin typeface="Arial" panose="020B0604020202020204" pitchFamily="34" charset="0"/>
                <a:cs typeface="Arial" panose="020B0604020202020204" pitchFamily="34" charset="0"/>
              </a:rPr>
              <a:t>by CPG PTB-8)</a:t>
            </a:r>
            <a:endParaRPr lang="en-GB" altLang="da-DK" b="1" dirty="0" smtClean="0">
              <a:solidFill>
                <a:srgbClr val="FFFFFF"/>
              </a:solidFill>
            </a:endParaRPr>
          </a:p>
        </p:txBody>
      </p:sp>
      <p:sp>
        <p:nvSpPr>
          <p:cNvPr id="25604" name="Rectangle 5"/>
          <p:cNvSpPr>
            <a:spLocks noChangeArrowheads="1"/>
          </p:cNvSpPr>
          <p:nvPr/>
        </p:nvSpPr>
        <p:spPr bwMode="auto">
          <a:xfrm>
            <a:off x="468313" y="1844675"/>
            <a:ext cx="80645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ts val="1200"/>
              </a:spcBef>
              <a:buFontTx/>
              <a:buNone/>
            </a:pPr>
            <a:r>
              <a:rPr lang="en-US" altLang="da-DK" sz="1800" b="1" i="1">
                <a:solidFill>
                  <a:srgbClr val="000000"/>
                </a:solidFill>
              </a:rPr>
              <a:t>Issue: </a:t>
            </a:r>
            <a:r>
              <a:rPr lang="en-US" altLang="da-DK" sz="1800" i="1">
                <a:solidFill>
                  <a:srgbClr val="000000"/>
                </a:solidFill>
              </a:rPr>
              <a:t>to review the provisions relating to earth stations located on board vessels (ESVs), based on studies conducted in accordance with Resolution </a:t>
            </a:r>
            <a:r>
              <a:rPr lang="en-US" altLang="da-DK" sz="1800" b="1" i="1">
                <a:solidFill>
                  <a:srgbClr val="000000"/>
                </a:solidFill>
              </a:rPr>
              <a:t>909 (WRC-12)</a:t>
            </a:r>
          </a:p>
          <a:p>
            <a:pPr eaLnBrk="1" hangingPunct="1">
              <a:lnSpc>
                <a:spcPct val="80000"/>
              </a:lnSpc>
              <a:spcBef>
                <a:spcPts val="1200"/>
              </a:spcBef>
              <a:buFontTx/>
              <a:buNone/>
            </a:pPr>
            <a:r>
              <a:rPr lang="en-GB" altLang="da-DK" sz="2200" b="1">
                <a:solidFill>
                  <a:srgbClr val="000000"/>
                </a:solidFill>
              </a:rPr>
              <a:t>Preliminary CEPT position</a:t>
            </a:r>
            <a:r>
              <a:rPr lang="en-GB" altLang="da-DK" sz="2200">
                <a:solidFill>
                  <a:srgbClr val="000000"/>
                </a:solidFill>
              </a:rPr>
              <a:t>:</a:t>
            </a:r>
          </a:p>
          <a:p>
            <a:pPr algn="just" eaLnBrk="1" hangingPunct="1">
              <a:spcBef>
                <a:spcPts val="600"/>
              </a:spcBef>
              <a:buFontTx/>
              <a:buNone/>
            </a:pPr>
            <a:r>
              <a:rPr lang="en-GB" altLang="da-DK" sz="1800"/>
              <a:t>CEPT considers that possible modifications to Resolution 902 (WRC-03) with the purpose to reflect current ESV technologies and technical characteristics of the earth stations on board vessels (ESVs) should ensure that the other services are protected and should not limit their further development.</a:t>
            </a:r>
            <a:endParaRPr lang="fr-FR" altLang="da-DK" sz="1800"/>
          </a:p>
          <a:p>
            <a:pPr algn="just" eaLnBrk="1" hangingPunct="1">
              <a:spcBef>
                <a:spcPts val="600"/>
              </a:spcBef>
              <a:buFontTx/>
              <a:buNone/>
            </a:pPr>
            <a:r>
              <a:rPr lang="en-GB" altLang="da-DK" sz="1800"/>
              <a:t>CEPT supports keeping the existing approach based on the use of protection distances to ensure sharing between ESVs and other services in the frequency bands specified in Resolution 902 (WRC-03).  CEPT supports establishing of a set of different protection distances for different maximum e.i.r.p. density levels towards horizon with the aim to reduce protection distances taking into account various technologies of ESV.</a:t>
            </a:r>
            <a:endParaRPr lang="fr-FR" altLang="da-DK" sz="1600"/>
          </a:p>
        </p:txBody>
      </p:sp>
      <p:sp>
        <p:nvSpPr>
          <p:cNvPr id="25605" name="Rechthoek 5"/>
          <p:cNvSpPr>
            <a:spLocks noChangeArrowheads="1"/>
          </p:cNvSpPr>
          <p:nvPr/>
        </p:nvSpPr>
        <p:spPr bwMode="auto">
          <a:xfrm>
            <a:off x="2051050" y="6381750"/>
            <a:ext cx="6769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a:t>
            </a:r>
            <a:r>
              <a:rPr lang="en-GB" altLang="da-DK" sz="1400" i="1">
                <a:solidFill>
                  <a:srgbClr val="333399"/>
                </a:solidFill>
              </a:rPr>
              <a:t>Coordinator: Mr. Bernard Lagarde (France)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184150" y="908050"/>
            <a:ext cx="8851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defRPr/>
            </a:pPr>
            <a:r>
              <a:rPr lang="en-GB" altLang="da-DK" sz="3600" b="1" dirty="0" smtClean="0">
                <a:solidFill>
                  <a:srgbClr val="FFFFFF"/>
                </a:solidFill>
              </a:rPr>
              <a:t>Agenda Item 1.8 </a:t>
            </a:r>
            <a:r>
              <a:rPr lang="en-GB" b="1" dirty="0" smtClean="0">
                <a:solidFill>
                  <a:srgbClr val="FFFFFF"/>
                </a:solidFill>
              </a:rPr>
              <a:t>(</a:t>
            </a:r>
            <a:r>
              <a:rPr lang="en-GB" b="1" kern="0" dirty="0">
                <a:solidFill>
                  <a:schemeClr val="bg1"/>
                </a:solidFill>
              </a:rPr>
              <a:t>agreed </a:t>
            </a:r>
            <a:r>
              <a:rPr lang="en-GB" b="1" kern="0" dirty="0" smtClean="0">
                <a:solidFill>
                  <a:srgbClr val="FFFFFF"/>
                </a:solidFill>
                <a:latin typeface="Arial" panose="020B0604020202020204" pitchFamily="34" charset="0"/>
                <a:cs typeface="Arial" panose="020B0604020202020204" pitchFamily="34" charset="0"/>
              </a:rPr>
              <a:t>by CPG PTB-8)</a:t>
            </a:r>
            <a:endParaRPr lang="en-GB" altLang="da-DK" b="1" dirty="0" smtClean="0">
              <a:solidFill>
                <a:srgbClr val="FFFFFF"/>
              </a:solidFill>
            </a:endParaRPr>
          </a:p>
        </p:txBody>
      </p:sp>
      <p:sp>
        <p:nvSpPr>
          <p:cNvPr id="26628" name="Rectangle 5"/>
          <p:cNvSpPr>
            <a:spLocks noChangeArrowheads="1"/>
          </p:cNvSpPr>
          <p:nvPr/>
        </p:nvSpPr>
        <p:spPr bwMode="auto">
          <a:xfrm>
            <a:off x="468313" y="1844675"/>
            <a:ext cx="80645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Tx/>
              <a:buNone/>
            </a:pPr>
            <a:r>
              <a:rPr lang="en-GB" altLang="en-US" sz="1800"/>
              <a:t>CEPT considers that the values of protection distances from a vessel up to a coast line in the C and Ku bands should be determined for different ESV classes according to the maximum e.i.r.p densities levels towards horizon, to ensure the protection of the terrestrial services in the frequency bands 5925-6425 MHz and 14-14.5 GHz.</a:t>
            </a:r>
            <a:endParaRPr lang="ru-RU" altLang="en-US" sz="1800"/>
          </a:p>
          <a:p>
            <a:pPr>
              <a:buFontTx/>
              <a:buNone/>
            </a:pPr>
            <a:r>
              <a:rPr lang="en-GB" altLang="en-US" sz="1800"/>
              <a:t>Furthermore, statistical analysis of European maritime traffic evolution shows that the number of vessels passes assumed in WRC-03 has not increased. However, CEPT is of the view that the increase in the type and number of ships that could use ESV stations, as a consequence of a reduction of antenna size, has been taken into account in a consistent way within the studies.</a:t>
            </a:r>
          </a:p>
          <a:p>
            <a:pPr>
              <a:buFontTx/>
              <a:buNone/>
            </a:pPr>
            <a:r>
              <a:rPr lang="en-GB" altLang="da-DK" sz="1800"/>
              <a:t>Hence, CEPT supports Method D proposed in the CPM Report, defining a set of protection distances for different maximum e.i.r.p density levels and based on a consistent scenario with regards to the number of ship passes derived from up-to-date statistics.</a:t>
            </a:r>
            <a:endParaRPr lang="fr-FR" altLang="da-DK" sz="1800"/>
          </a:p>
        </p:txBody>
      </p:sp>
      <p:sp>
        <p:nvSpPr>
          <p:cNvPr id="26629" name="Rechthoek 5"/>
          <p:cNvSpPr>
            <a:spLocks noChangeArrowheads="1"/>
          </p:cNvSpPr>
          <p:nvPr/>
        </p:nvSpPr>
        <p:spPr bwMode="auto">
          <a:xfrm>
            <a:off x="2051050" y="6381750"/>
            <a:ext cx="6769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a:t>
            </a:r>
            <a:r>
              <a:rPr lang="en-GB" altLang="da-DK" sz="1400" i="1">
                <a:solidFill>
                  <a:srgbClr val="333399"/>
                </a:solidFill>
              </a:rPr>
              <a:t>Coordinator: Mr. Bernard Lagarde (France)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19175" y="908050"/>
            <a:ext cx="7623175" cy="646113"/>
          </a:xfrm>
          <a:prstGeom prst="rect">
            <a:avLst/>
          </a:prstGeom>
          <a:noFill/>
        </p:spPr>
        <p:txBody>
          <a:bodyPr wrap="none">
            <a:spAutoFit/>
          </a:bodyPr>
          <a:lstStyle/>
          <a:p>
            <a:pPr>
              <a:defRPr/>
            </a:pPr>
            <a:r>
              <a:rPr lang="en-GB" sz="3600" b="1" dirty="0">
                <a:solidFill>
                  <a:schemeClr val="bg1"/>
                </a:solidFill>
                <a:latin typeface="+mn-lt"/>
              </a:rPr>
              <a:t>Agenda Item 1.9.1 </a:t>
            </a:r>
            <a:r>
              <a:rPr lang="en-GB" sz="2400" b="1" dirty="0">
                <a:solidFill>
                  <a:srgbClr val="FFFFFF"/>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rPr>
              <a:t>by CPG PTB-8)</a:t>
            </a:r>
            <a:endParaRPr lang="en-GB" sz="3600" b="1" dirty="0">
              <a:solidFill>
                <a:schemeClr val="bg1"/>
              </a:solidFill>
              <a:latin typeface="+mj-lt"/>
            </a:endParaRPr>
          </a:p>
        </p:txBody>
      </p:sp>
      <p:sp>
        <p:nvSpPr>
          <p:cNvPr id="27652" name="Rectangle 6"/>
          <p:cNvSpPr>
            <a:spLocks noChangeArrowheads="1"/>
          </p:cNvSpPr>
          <p:nvPr/>
        </p:nvSpPr>
        <p:spPr bwMode="auto">
          <a:xfrm>
            <a:off x="0" y="-4632325"/>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179388" algn="l"/>
                <a:tab pos="438150" algn="l"/>
                <a:tab pos="539750" algn="l"/>
                <a:tab pos="900113" algn="l"/>
                <a:tab pos="1260475" algn="l"/>
                <a:tab pos="1619250" algn="l"/>
                <a:tab pos="1979613" algn="l"/>
                <a:tab pos="2339975" algn="l"/>
              </a:tabLst>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9pPr>
          </a:lstStyle>
          <a:p>
            <a:pPr eaLnBrk="1">
              <a:spcBef>
                <a:spcPts val="200"/>
              </a:spcBef>
              <a:spcAft>
                <a:spcPts val="200"/>
              </a:spcAft>
              <a:buFontTx/>
              <a:buNone/>
            </a:pPr>
            <a:endParaRPr lang="en-GB" altLang="ru-RU" sz="900"/>
          </a:p>
        </p:txBody>
      </p:sp>
      <p:sp>
        <p:nvSpPr>
          <p:cNvPr id="8" name="Rectangle 7"/>
          <p:cNvSpPr/>
          <p:nvPr/>
        </p:nvSpPr>
        <p:spPr>
          <a:xfrm>
            <a:off x="233363" y="1844675"/>
            <a:ext cx="8677275" cy="4252913"/>
          </a:xfrm>
          <a:prstGeom prst="rect">
            <a:avLst/>
          </a:prstGeom>
        </p:spPr>
        <p:txBody>
          <a:bodyPr>
            <a:spAutoFit/>
          </a:bodyPr>
          <a:lstStyle/>
          <a:p>
            <a:pPr>
              <a:spcBef>
                <a:spcPts val="600"/>
              </a:spcBef>
              <a:defRPr/>
            </a:pPr>
            <a:r>
              <a:rPr lang="da-DK" b="1" i="1" dirty="0"/>
              <a:t>Issue: </a:t>
            </a:r>
            <a:r>
              <a:rPr lang="en-GB" sz="1600" i="1" dirty="0"/>
              <a:t>to consider, in accordance with Resolution 758 (WRC 12):</a:t>
            </a:r>
          </a:p>
          <a:p>
            <a:pPr marL="285750" indent="-285750">
              <a:spcBef>
                <a:spcPts val="600"/>
              </a:spcBef>
              <a:buClr>
                <a:srgbClr val="C00000"/>
              </a:buClr>
              <a:buFont typeface="Arial" panose="020B0604020202020204" pitchFamily="34" charset="0"/>
              <a:buChar char="•"/>
              <a:defRPr/>
            </a:pPr>
            <a:r>
              <a:rPr lang="en-GB" sz="1600" i="1" dirty="0"/>
              <a:t>possible new allocations to the fixed-satellite service in the frequency bands       7 150-7 250 MHz (space-to-Earth) and 8 400-8 500 MHz (Earth-to-space), subject to appropriate sharing conditions</a:t>
            </a:r>
          </a:p>
          <a:p>
            <a:pPr>
              <a:lnSpc>
                <a:spcPct val="80000"/>
              </a:lnSpc>
              <a:spcBef>
                <a:spcPts val="1200"/>
              </a:spcBef>
              <a:defRPr/>
            </a:pPr>
            <a:r>
              <a:rPr lang="en-GB" b="1" dirty="0"/>
              <a:t>Preliminary CEPT position</a:t>
            </a:r>
            <a:r>
              <a:rPr lang="en-GB" dirty="0"/>
              <a:t>:</a:t>
            </a:r>
          </a:p>
          <a:p>
            <a:pPr>
              <a:spcBef>
                <a:spcPts val="600"/>
              </a:spcBef>
              <a:defRPr/>
            </a:pPr>
            <a:r>
              <a:rPr lang="en-GB" sz="1600" dirty="0">
                <a:latin typeface="Arial" charset="0"/>
                <a:cs typeface="Arial" charset="0"/>
              </a:rPr>
              <a:t>CEPT supports new primary worldwide FSS allocations of 2x100 MHz in the bands 7 150-7 250 MHz (space-to-Earth) and 8 400‑8 500 MHz (Earth-to-space) under the following conditions: </a:t>
            </a:r>
          </a:p>
          <a:p>
            <a:pPr marL="285750" indent="-285750">
              <a:spcBef>
                <a:spcPts val="600"/>
              </a:spcBef>
              <a:buClr>
                <a:srgbClr val="C00000"/>
              </a:buClr>
              <a:buFont typeface="Wingdings" panose="05000000000000000000" pitchFamily="2" charset="2"/>
              <a:buChar char="§"/>
              <a:defRPr/>
            </a:pPr>
            <a:r>
              <a:rPr lang="en-US" sz="1600" dirty="0">
                <a:latin typeface="Arial" charset="0"/>
                <a:cs typeface="Arial" charset="0"/>
              </a:rPr>
              <a:t>The allocation is limited to geostationary FSS networks.</a:t>
            </a:r>
            <a:endParaRPr lang="da-DK" sz="1600" dirty="0">
              <a:latin typeface="Arial" charset="0"/>
              <a:cs typeface="Arial" charset="0"/>
            </a:endParaRPr>
          </a:p>
          <a:p>
            <a:pPr marL="285750" indent="-285750">
              <a:spcBef>
                <a:spcPts val="600"/>
              </a:spcBef>
              <a:buClr>
                <a:srgbClr val="C00000"/>
              </a:buClr>
              <a:buFont typeface="Wingdings" panose="05000000000000000000" pitchFamily="2" charset="2"/>
              <a:buChar char="§"/>
              <a:defRPr/>
            </a:pPr>
            <a:r>
              <a:rPr lang="en-US" sz="1600" dirty="0">
                <a:latin typeface="Arial" charset="0"/>
                <a:cs typeface="Arial" charset="0"/>
              </a:rPr>
              <a:t>FSS space station emissions in the band 7150-7235 MHz shall comply with the </a:t>
            </a:r>
            <a:r>
              <a:rPr lang="en-US" sz="1600" dirty="0" err="1">
                <a:latin typeface="Arial" charset="0"/>
                <a:cs typeface="Arial" charset="0"/>
              </a:rPr>
              <a:t>e.i.r.p</a:t>
            </a:r>
            <a:r>
              <a:rPr lang="en-US" sz="1600" dirty="0">
                <a:latin typeface="Arial" charset="0"/>
                <a:cs typeface="Arial" charset="0"/>
              </a:rPr>
              <a:t>. density mask described in Method A of the CPM text on this Agenda Item. In the case that the </a:t>
            </a:r>
            <a:r>
              <a:rPr lang="en-US" sz="1600" dirty="0" err="1">
                <a:latin typeface="Arial" charset="0"/>
                <a:cs typeface="Arial" charset="0"/>
              </a:rPr>
              <a:t>e.i.r.p</a:t>
            </a:r>
            <a:r>
              <a:rPr lang="en-US" sz="1600" dirty="0">
                <a:latin typeface="Arial" charset="0"/>
                <a:cs typeface="Arial" charset="0"/>
              </a:rPr>
              <a:t>. density mask is considered not sufficient to ensure the desired level of protection of an SRS deep space mission when operated in the near-Earth region, a procedure for operational consultation between FSS and SRS system operators in the 7 150-7 190 MHz band is contained in a Resolution aiming to address these cases.</a:t>
            </a:r>
            <a:endParaRPr lang="da-DK" sz="1600" dirty="0">
              <a:latin typeface="Arial" charset="0"/>
              <a:cs typeface="Arial" charset="0"/>
            </a:endParaRPr>
          </a:p>
        </p:txBody>
      </p:sp>
      <p:sp>
        <p:nvSpPr>
          <p:cNvPr id="27654" name="Rechthoek 8"/>
          <p:cNvSpPr>
            <a:spLocks noChangeArrowheads="1"/>
          </p:cNvSpPr>
          <p:nvPr/>
        </p:nvSpPr>
        <p:spPr bwMode="auto">
          <a:xfrm>
            <a:off x="3514725" y="6513513"/>
            <a:ext cx="55975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ru-RU" sz="1400" i="1">
                <a:solidFill>
                  <a:schemeClr val="accent2"/>
                </a:solidFill>
              </a:rPr>
              <a:t>CEPT Coordinator : Miss Soraya Contreras  (France)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19175" y="908050"/>
            <a:ext cx="7623175" cy="646113"/>
          </a:xfrm>
          <a:prstGeom prst="rect">
            <a:avLst/>
          </a:prstGeom>
          <a:noFill/>
        </p:spPr>
        <p:txBody>
          <a:bodyPr wrap="none">
            <a:spAutoFit/>
          </a:bodyPr>
          <a:lstStyle/>
          <a:p>
            <a:pPr>
              <a:defRPr/>
            </a:pPr>
            <a:r>
              <a:rPr lang="en-GB" sz="3600" b="1" dirty="0">
                <a:solidFill>
                  <a:schemeClr val="bg1"/>
                </a:solidFill>
                <a:latin typeface="+mn-lt"/>
              </a:rPr>
              <a:t>Agenda Item 1.9.1 </a:t>
            </a:r>
            <a:r>
              <a:rPr lang="en-GB" sz="2400" b="1" dirty="0">
                <a:solidFill>
                  <a:srgbClr val="FFFFFF"/>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rPr>
              <a:t>by CPG PTB-8)</a:t>
            </a:r>
            <a:endParaRPr lang="en-GB" sz="3600" b="1" dirty="0">
              <a:solidFill>
                <a:schemeClr val="bg1"/>
              </a:solidFill>
              <a:latin typeface="+mj-lt"/>
            </a:endParaRPr>
          </a:p>
        </p:txBody>
      </p:sp>
      <p:sp>
        <p:nvSpPr>
          <p:cNvPr id="28676" name="Rectangle 6"/>
          <p:cNvSpPr>
            <a:spLocks noChangeArrowheads="1"/>
          </p:cNvSpPr>
          <p:nvPr/>
        </p:nvSpPr>
        <p:spPr bwMode="auto">
          <a:xfrm>
            <a:off x="0" y="-4632325"/>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179388" algn="l"/>
                <a:tab pos="438150" algn="l"/>
                <a:tab pos="539750" algn="l"/>
                <a:tab pos="900113" algn="l"/>
                <a:tab pos="1260475" algn="l"/>
                <a:tab pos="1619250" algn="l"/>
                <a:tab pos="1979613" algn="l"/>
                <a:tab pos="2339975" algn="l"/>
              </a:tabLst>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9pPr>
          </a:lstStyle>
          <a:p>
            <a:pPr eaLnBrk="1">
              <a:spcBef>
                <a:spcPts val="200"/>
              </a:spcBef>
              <a:spcAft>
                <a:spcPts val="200"/>
              </a:spcAft>
              <a:buFontTx/>
              <a:buNone/>
            </a:pPr>
            <a:endParaRPr lang="en-GB" altLang="ru-RU" sz="900"/>
          </a:p>
        </p:txBody>
      </p:sp>
      <p:sp>
        <p:nvSpPr>
          <p:cNvPr id="28677" name="Rectangle 7"/>
          <p:cNvSpPr>
            <a:spLocks noChangeArrowheads="1"/>
          </p:cNvSpPr>
          <p:nvPr/>
        </p:nvSpPr>
        <p:spPr bwMode="auto">
          <a:xfrm>
            <a:off x="233363" y="1844675"/>
            <a:ext cx="867727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Clr>
                <a:srgbClr val="C00000"/>
              </a:buClr>
            </a:pPr>
            <a:r>
              <a:rPr lang="en-US" altLang="en-US" sz="1600"/>
              <a:t>FSS earth stations in the band 7 150-7 235 MHz shall not claim protection from, nor constrain the use and development of earth stations in the space research service (Earth-to-space) </a:t>
            </a:r>
            <a:r>
              <a:rPr lang="en-GB" altLang="en-US" sz="1600"/>
              <a:t>allocated worldwide, and in the</a:t>
            </a:r>
            <a:r>
              <a:rPr lang="en-US" altLang="en-US" sz="1600"/>
              <a:t> space operation service (Earth-to-space) allocated in the Russian Federation under No. 5.459. Furthermore, Nos. 5.43A and 22.2 do not apply.</a:t>
            </a:r>
            <a:endParaRPr lang="en-US" altLang="ru-RU" sz="1600"/>
          </a:p>
          <a:p>
            <a:pPr eaLnBrk="1" hangingPunct="1">
              <a:spcBef>
                <a:spcPts val="600"/>
              </a:spcBef>
              <a:buClr>
                <a:srgbClr val="C00000"/>
              </a:buClr>
            </a:pPr>
            <a:r>
              <a:rPr lang="en-US" altLang="ru-RU" sz="1600"/>
              <a:t>FSS Earth stations in the band 8400-8500 MHz shall be limited to specific earth stations operating at specified fixed points with a minimum antenna diameter of 3.5 m. Coordination under Nos. 9.17 and 9.17A  and notification under No. 11.2 will apply.  </a:t>
            </a:r>
          </a:p>
          <a:p>
            <a:pPr eaLnBrk="1" hangingPunct="1">
              <a:spcBef>
                <a:spcPts val="600"/>
              </a:spcBef>
              <a:buClr>
                <a:srgbClr val="C00000"/>
              </a:buClr>
            </a:pPr>
            <a:r>
              <a:rPr lang="en-US" altLang="ru-RU" sz="1600"/>
              <a:t>FSS space stations in the band 8 400-8 500 MHz shall not claim protection from space stations in the space research service. Nos. 5.43A and 22.2 do not apply.</a:t>
            </a:r>
          </a:p>
          <a:p>
            <a:pPr eaLnBrk="1" hangingPunct="1">
              <a:spcBef>
                <a:spcPts val="600"/>
              </a:spcBef>
              <a:buClr>
                <a:srgbClr val="C00000"/>
              </a:buClr>
            </a:pPr>
            <a:r>
              <a:rPr lang="en-US" altLang="ru-RU" sz="1600"/>
              <a:t>FSS earth stations in the band 8 400-8 500 MHz shall not constrain the use and development of earth stations in the space research service.</a:t>
            </a:r>
          </a:p>
        </p:txBody>
      </p:sp>
      <p:sp>
        <p:nvSpPr>
          <p:cNvPr id="28678" name="Rechthoek 8"/>
          <p:cNvSpPr>
            <a:spLocks noChangeArrowheads="1"/>
          </p:cNvSpPr>
          <p:nvPr/>
        </p:nvSpPr>
        <p:spPr bwMode="auto">
          <a:xfrm>
            <a:off x="3514725" y="6513513"/>
            <a:ext cx="55975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ru-RU" sz="1400" i="1">
                <a:solidFill>
                  <a:schemeClr val="accent2"/>
                </a:solidFill>
              </a:rPr>
              <a:t>CEPT Coordinator : Miss Soraya Contreras  (France)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19175" y="908050"/>
            <a:ext cx="7623175" cy="1200150"/>
          </a:xfrm>
          <a:prstGeom prst="rect">
            <a:avLst/>
          </a:prstGeom>
          <a:noFill/>
        </p:spPr>
        <p:txBody>
          <a:bodyPr wrap="none">
            <a:spAutoFit/>
          </a:bodyPr>
          <a:lstStyle/>
          <a:p>
            <a:pPr>
              <a:defRPr/>
            </a:pPr>
            <a:r>
              <a:rPr lang="en-GB" sz="3600" b="1" dirty="0">
                <a:solidFill>
                  <a:schemeClr val="bg1"/>
                </a:solidFill>
              </a:rPr>
              <a:t>Agenda Item 1.9.2 </a:t>
            </a:r>
            <a:r>
              <a:rPr lang="en-GB" sz="2400" b="1" dirty="0">
                <a:solidFill>
                  <a:srgbClr val="FFFFFF"/>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rPr>
              <a:t>by CPG PTB-8</a:t>
            </a:r>
            <a:r>
              <a:rPr lang="en-GB" sz="2400" b="1" dirty="0">
                <a:solidFill>
                  <a:schemeClr val="bg1"/>
                </a:solidFill>
              </a:rPr>
              <a:t>)</a:t>
            </a:r>
          </a:p>
          <a:p>
            <a:pPr>
              <a:defRPr/>
            </a:pPr>
            <a:endParaRPr lang="en-GB" sz="3600" b="1" dirty="0">
              <a:solidFill>
                <a:schemeClr val="bg1"/>
              </a:solidFill>
              <a:latin typeface="+mj-lt"/>
            </a:endParaRPr>
          </a:p>
        </p:txBody>
      </p:sp>
      <p:sp>
        <p:nvSpPr>
          <p:cNvPr id="29700" name="Rectangle 6"/>
          <p:cNvSpPr>
            <a:spLocks noChangeArrowheads="1"/>
          </p:cNvSpPr>
          <p:nvPr/>
        </p:nvSpPr>
        <p:spPr bwMode="auto">
          <a:xfrm>
            <a:off x="0" y="-4632325"/>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179388" algn="l"/>
                <a:tab pos="438150" algn="l"/>
                <a:tab pos="539750" algn="l"/>
                <a:tab pos="900113" algn="l"/>
                <a:tab pos="1260475" algn="l"/>
                <a:tab pos="1619250" algn="l"/>
                <a:tab pos="1979613" algn="l"/>
                <a:tab pos="2339975" algn="l"/>
              </a:tabLst>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9pPr>
          </a:lstStyle>
          <a:p>
            <a:pPr eaLnBrk="1">
              <a:spcBef>
                <a:spcPts val="200"/>
              </a:spcBef>
              <a:spcAft>
                <a:spcPts val="200"/>
              </a:spcAft>
              <a:buFontTx/>
              <a:buNone/>
            </a:pPr>
            <a:endParaRPr lang="en-GB" altLang="ru-RU" sz="900"/>
          </a:p>
        </p:txBody>
      </p:sp>
      <p:sp>
        <p:nvSpPr>
          <p:cNvPr id="29701" name="Rectangle 7"/>
          <p:cNvSpPr>
            <a:spLocks noChangeArrowheads="1"/>
          </p:cNvSpPr>
          <p:nvPr/>
        </p:nvSpPr>
        <p:spPr bwMode="auto">
          <a:xfrm>
            <a:off x="250825" y="1628775"/>
            <a:ext cx="85693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GB" altLang="ru-RU" sz="1600" b="1" i="1"/>
              <a:t>Issue: </a:t>
            </a:r>
            <a:r>
              <a:rPr lang="en-GB" altLang="ru-RU" sz="1600" i="1"/>
              <a:t>to consider, in accordance with Resolution </a:t>
            </a:r>
            <a:r>
              <a:rPr lang="en-GB" altLang="ru-RU" sz="1600" b="1" i="1"/>
              <a:t>758 (WRC‑12)</a:t>
            </a:r>
            <a:r>
              <a:rPr lang="en-GB" altLang="ru-RU" sz="1600" i="1"/>
              <a:t>:</a:t>
            </a:r>
          </a:p>
          <a:p>
            <a:pPr eaLnBrk="1" hangingPunct="1">
              <a:spcBef>
                <a:spcPts val="600"/>
              </a:spcBef>
              <a:buClr>
                <a:srgbClr val="C00000"/>
              </a:buClr>
              <a:buFontTx/>
              <a:buNone/>
            </a:pPr>
            <a:r>
              <a:rPr lang="en-GB" altLang="ru-RU" sz="1600" i="1"/>
              <a:t>the possibility of allocating the bands 7 375-7 750 MHz and 8 025-8 400 MHz to the maritime-mobile satellite service and additional regulatory measures, depending on the results of appropriate studies</a:t>
            </a:r>
          </a:p>
          <a:p>
            <a:pPr eaLnBrk="1" hangingPunct="1">
              <a:lnSpc>
                <a:spcPct val="80000"/>
              </a:lnSpc>
              <a:spcBef>
                <a:spcPts val="1200"/>
              </a:spcBef>
              <a:buFontTx/>
              <a:buNone/>
            </a:pPr>
            <a:r>
              <a:rPr lang="en-GB" altLang="ru-RU" sz="1600" b="1"/>
              <a:t>Preliminary CEPT position</a:t>
            </a:r>
            <a:r>
              <a:rPr lang="en-GB" altLang="ru-RU" sz="1600"/>
              <a:t>:</a:t>
            </a:r>
          </a:p>
          <a:p>
            <a:pPr eaLnBrk="1" hangingPunct="1">
              <a:spcBef>
                <a:spcPct val="0"/>
              </a:spcBef>
              <a:buFontTx/>
              <a:buNone/>
            </a:pPr>
            <a:r>
              <a:rPr lang="en-US" altLang="ru-RU" sz="1600"/>
              <a:t>CEPT supports the results of the ITU-R studies on the possibility of making a new allocation to the MMSS in the bands 7 375-7 750 MHz (space-to-Earth) and 8 025-8 400 MHz (Earth-to-space), subject to not placing undue constraints to and to ensuring protection of the services already allocated in these frequency bands. To this respect, CEPT does not support the usage of these bands for applications that could imply a deployment of a large number of Earth stations in the MMSS. In particular, CEPT does not support the usage of the bands 7 375-7 750 MHz (space-to-Earth) and 8 025-8 400 MHz (Earth-to-space) for e-navigation or GMDSS. </a:t>
            </a:r>
          </a:p>
          <a:p>
            <a:pPr eaLnBrk="1" hangingPunct="1">
              <a:spcBef>
                <a:spcPct val="0"/>
              </a:spcBef>
              <a:buFontTx/>
              <a:buNone/>
            </a:pPr>
            <a:r>
              <a:rPr lang="en-US" altLang="ru-RU" sz="1600"/>
              <a:t>CEPT notes that the ITU-R and CEPT studies show that compatibility between EESS (space-to-Earth) and MMSS in the band 8025-8400 MHz requires the establishment of large exclusion zones around the EESS earth stations. CEPT also notes that the maintenance of an exclusion zones database and the enforcement of these exclusion zones for a steadily growing number of EESS Earth stations makes such an allocation impracticable. </a:t>
            </a:r>
            <a:endParaRPr lang="da-DK" altLang="ru-RU" sz="1600"/>
          </a:p>
        </p:txBody>
      </p:sp>
      <p:sp>
        <p:nvSpPr>
          <p:cNvPr id="29702" name="Rechthoek 5"/>
          <p:cNvSpPr>
            <a:spLocks noChangeArrowheads="1"/>
          </p:cNvSpPr>
          <p:nvPr/>
        </p:nvSpPr>
        <p:spPr bwMode="auto">
          <a:xfrm>
            <a:off x="3527425" y="6526213"/>
            <a:ext cx="55991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ru-RU" sz="1400" i="1">
                <a:solidFill>
                  <a:schemeClr val="accent2"/>
                </a:solidFill>
              </a:rPr>
              <a:t>CEPT Coordinator : Miss Soraya Contreras (France)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a:xfrm>
            <a:off x="468313" y="765175"/>
            <a:ext cx="8229600" cy="854075"/>
          </a:xfrm>
        </p:spPr>
        <p:txBody>
          <a:bodyPr/>
          <a:lstStyle/>
          <a:p>
            <a:pPr eaLnBrk="1" hangingPunct="1"/>
            <a:r>
              <a:rPr lang="fr-FR" altLang="fi-FI" sz="3600" b="1" smtClean="0">
                <a:solidFill>
                  <a:schemeClr val="bg1"/>
                </a:solidFill>
              </a:rPr>
              <a:t>Structure of CPG-15</a:t>
            </a:r>
          </a:p>
        </p:txBody>
      </p:sp>
      <p:sp>
        <p:nvSpPr>
          <p:cNvPr id="11268" name="Rectangle 4"/>
          <p:cNvSpPr>
            <a:spLocks noGrp="1" noChangeArrowheads="1"/>
          </p:cNvSpPr>
          <p:nvPr>
            <p:ph type="body" idx="1"/>
          </p:nvPr>
        </p:nvSpPr>
        <p:spPr>
          <a:xfrm>
            <a:off x="469900" y="1839913"/>
            <a:ext cx="8229600" cy="4425950"/>
          </a:xfrm>
        </p:spPr>
        <p:txBody>
          <a:bodyPr/>
          <a:lstStyle/>
          <a:p>
            <a:pPr eaLnBrk="1" hangingPunct="1">
              <a:lnSpc>
                <a:spcPct val="80000"/>
              </a:lnSpc>
              <a:buClr>
                <a:srgbClr val="C00000"/>
              </a:buClr>
              <a:defRPr/>
            </a:pPr>
            <a:r>
              <a:rPr lang="en-GB" dirty="0" smtClean="0"/>
              <a:t>The Conference Preparatory Group (CPG-15) of CEPT/ECC is responsible for developing the ECPs and Briefs for WRC-15 and RA-15</a:t>
            </a:r>
          </a:p>
          <a:p>
            <a:pPr eaLnBrk="1" hangingPunct="1">
              <a:lnSpc>
                <a:spcPct val="80000"/>
              </a:lnSpc>
              <a:defRPr/>
            </a:pPr>
            <a:endParaRPr lang="en-GB" dirty="0" smtClean="0"/>
          </a:p>
          <a:p>
            <a:pPr eaLnBrk="1" hangingPunct="1">
              <a:lnSpc>
                <a:spcPct val="80000"/>
              </a:lnSpc>
              <a:buClr>
                <a:srgbClr val="C00000"/>
              </a:buClr>
              <a:defRPr/>
            </a:pPr>
            <a:r>
              <a:rPr lang="en-GB" dirty="0" smtClean="0"/>
              <a:t>The CPG management team is:</a:t>
            </a:r>
          </a:p>
          <a:p>
            <a:pPr lvl="1" eaLnBrk="1" hangingPunct="1">
              <a:lnSpc>
                <a:spcPct val="80000"/>
              </a:lnSpc>
              <a:buClr>
                <a:srgbClr val="C00000"/>
              </a:buClr>
              <a:buFont typeface="Wingdings" pitchFamily="2" charset="2"/>
              <a:buChar char="§"/>
              <a:tabLst>
                <a:tab pos="3317875" algn="l"/>
              </a:tabLst>
              <a:defRPr/>
            </a:pPr>
            <a:r>
              <a:rPr lang="en-GB" sz="2400" dirty="0" smtClean="0"/>
              <a:t>Chairman: 	Alexander </a:t>
            </a:r>
            <a:r>
              <a:rPr lang="en-US" sz="2400" dirty="0" err="1"/>
              <a:t>Kühn</a:t>
            </a:r>
            <a:r>
              <a:rPr lang="en-US" sz="2400" dirty="0"/>
              <a:t>, Germany</a:t>
            </a:r>
          </a:p>
          <a:p>
            <a:pPr lvl="1" eaLnBrk="1" hangingPunct="1">
              <a:lnSpc>
                <a:spcPct val="80000"/>
              </a:lnSpc>
              <a:buClr>
                <a:srgbClr val="C00000"/>
              </a:buClr>
              <a:buFont typeface="Wingdings" pitchFamily="2" charset="2"/>
              <a:buChar char="§"/>
              <a:tabLst>
                <a:tab pos="3317875" algn="l"/>
              </a:tabLst>
              <a:defRPr/>
            </a:pPr>
            <a:r>
              <a:rPr lang="en-GB" sz="2400" dirty="0" smtClean="0"/>
              <a:t>Vice-Chairman</a:t>
            </a:r>
            <a:r>
              <a:rPr lang="en-GB" sz="2400" dirty="0"/>
              <a:t>:	Gerlof Osinga, The Netherlands</a:t>
            </a:r>
          </a:p>
          <a:p>
            <a:pPr marL="457200" lvl="1" indent="0" eaLnBrk="1" hangingPunct="1">
              <a:lnSpc>
                <a:spcPct val="80000"/>
              </a:lnSpc>
              <a:buClr>
                <a:srgbClr val="C00000"/>
              </a:buClr>
              <a:buFontTx/>
              <a:buNone/>
              <a:tabLst>
                <a:tab pos="3317875" algn="l"/>
              </a:tabLst>
              <a:defRPr/>
            </a:pPr>
            <a:r>
              <a:rPr lang="en-US" sz="2400" dirty="0"/>
              <a:t>	</a:t>
            </a:r>
            <a:endParaRPr lang="en-US" sz="2400" dirty="0" smtClean="0">
              <a:ea typeface="+mn-ea"/>
            </a:endParaRPr>
          </a:p>
          <a:p>
            <a:pPr lvl="1" eaLnBrk="1" hangingPunct="1">
              <a:lnSpc>
                <a:spcPct val="80000"/>
              </a:lnSpc>
              <a:buClr>
                <a:srgbClr val="C00000"/>
              </a:buClr>
              <a:buFont typeface="Wingdings" pitchFamily="2" charset="2"/>
              <a:buChar char="§"/>
              <a:defRPr/>
            </a:pPr>
            <a:r>
              <a:rPr lang="en-US" sz="2400" dirty="0" smtClean="0"/>
              <a:t>Secretary: 	       </a:t>
            </a:r>
            <a:r>
              <a:rPr lang="en-US" sz="2400" dirty="0" err="1"/>
              <a:t>Karsten</a:t>
            </a:r>
            <a:r>
              <a:rPr lang="en-US" sz="2400" dirty="0"/>
              <a:t> </a:t>
            </a:r>
            <a:r>
              <a:rPr lang="en-US" sz="2400" dirty="0" err="1"/>
              <a:t>Buckwitz</a:t>
            </a:r>
            <a:r>
              <a:rPr lang="en-US" sz="2400" dirty="0"/>
              <a:t>, </a:t>
            </a:r>
            <a:r>
              <a:rPr lang="en-US" sz="2400" dirty="0" smtClean="0"/>
              <a:t>Germany </a:t>
            </a:r>
            <a:endParaRPr lang="en-US" sz="2200" dirty="0" smtClean="0"/>
          </a:p>
          <a:p>
            <a:pPr eaLnBrk="1" hangingPunct="1">
              <a:lnSpc>
                <a:spcPct val="80000"/>
              </a:lnSpc>
              <a:defRPr/>
            </a:pPr>
            <a:endParaRPr lang="en-US" dirty="0" smtClean="0"/>
          </a:p>
          <a:p>
            <a:pPr marL="0" indent="0" eaLnBrk="1" hangingPunct="1">
              <a:lnSpc>
                <a:spcPct val="80000"/>
              </a:lnSpc>
              <a:buFontTx/>
              <a:buNone/>
              <a:defRPr/>
            </a:pPr>
            <a:endParaRPr lang="en-GB" dirty="0" smtClean="0"/>
          </a:p>
          <a:p>
            <a:pPr eaLnBrk="1" hangingPunct="1">
              <a:lnSpc>
                <a:spcPct val="80000"/>
              </a:lnSpc>
              <a:buFontTx/>
              <a:buNone/>
              <a:defRPr/>
            </a:pPr>
            <a:endParaRPr lang="en-GB" dirty="0" smtClean="0"/>
          </a:p>
          <a:p>
            <a:pPr eaLnBrk="1" hangingPunct="1">
              <a:lnSpc>
                <a:spcPct val="80000"/>
              </a:lnSpc>
              <a:buFontTx/>
              <a:buNone/>
              <a:defRPr/>
            </a:pPr>
            <a:endParaRPr lang="en-GB" dirty="0" smtClean="0"/>
          </a:p>
          <a:p>
            <a:pPr lvl="1" eaLnBrk="1" hangingPunct="1">
              <a:lnSpc>
                <a:spcPct val="80000"/>
              </a:lnSpc>
              <a:defRPr/>
            </a:pPr>
            <a:endParaRPr lang="en-GB" sz="2400" dirty="0" smtClean="0"/>
          </a:p>
          <a:p>
            <a:pPr eaLnBrk="1" hangingPunct="1">
              <a:lnSpc>
                <a:spcPct val="80000"/>
              </a:lnSpc>
              <a:buFontTx/>
              <a:buNone/>
              <a:defRPr/>
            </a:pPr>
            <a:endParaRPr lang="en-GB" dirty="0" smtClean="0"/>
          </a:p>
          <a:p>
            <a:pPr eaLnBrk="1" hangingPunct="1">
              <a:lnSpc>
                <a:spcPct val="80000"/>
              </a:lnSpc>
              <a:buFontTx/>
              <a:buNone/>
              <a:defRPr/>
            </a:pPr>
            <a:endParaRPr lang="en-GB" u="sng" dirty="0" smtClean="0"/>
          </a:p>
          <a:p>
            <a:pPr eaLnBrk="1" hangingPunct="1">
              <a:lnSpc>
                <a:spcPct val="80000"/>
              </a:lnSpc>
              <a:buFontTx/>
              <a:buNone/>
              <a:defRPr/>
            </a:pPr>
            <a:endParaRPr lang="en-GB" dirty="0" smtClean="0"/>
          </a:p>
          <a:p>
            <a:pPr eaLnBrk="1" hangingPunct="1">
              <a:lnSpc>
                <a:spcPct val="80000"/>
              </a:lnSpc>
              <a:buFontTx/>
              <a:buNone/>
              <a:defRPr/>
            </a:pPr>
            <a:endParaRPr lang="fr-FR" dirty="0" smtClean="0"/>
          </a:p>
          <a:p>
            <a:pPr eaLnBrk="1" hangingPunct="1">
              <a:lnSpc>
                <a:spcPct val="80000"/>
              </a:lnSpc>
              <a:buFontTx/>
              <a:buNone/>
              <a:defRPr/>
            </a:pPr>
            <a:r>
              <a:rPr lang="fr-FR" sz="800" dirty="0" smtClean="0"/>
              <a:t> </a:t>
            </a:r>
          </a:p>
          <a:p>
            <a:pPr eaLnBrk="1" hangingPunct="1">
              <a:lnSpc>
                <a:spcPct val="80000"/>
              </a:lnSpc>
              <a:defRPr/>
            </a:pPr>
            <a:endParaRPr lang="fr-FR" sz="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19175" y="908050"/>
            <a:ext cx="7623175" cy="646113"/>
          </a:xfrm>
          <a:prstGeom prst="rect">
            <a:avLst/>
          </a:prstGeom>
          <a:noFill/>
        </p:spPr>
        <p:txBody>
          <a:bodyPr wrap="none">
            <a:spAutoFit/>
          </a:bodyPr>
          <a:lstStyle/>
          <a:p>
            <a:pPr>
              <a:defRPr/>
            </a:pPr>
            <a:r>
              <a:rPr lang="en-GB" sz="3600" b="1" dirty="0">
                <a:solidFill>
                  <a:schemeClr val="bg1"/>
                </a:solidFill>
              </a:rPr>
              <a:t>Agenda Item 1.9.2 </a:t>
            </a:r>
            <a:r>
              <a:rPr lang="en-GB" sz="2400" b="1" dirty="0">
                <a:solidFill>
                  <a:srgbClr val="FFFFFF"/>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rPr>
              <a:t>by CPG PTB-8)</a:t>
            </a:r>
            <a:endParaRPr lang="en-GB" sz="3600" b="1" dirty="0">
              <a:solidFill>
                <a:schemeClr val="bg1"/>
              </a:solidFill>
              <a:latin typeface="+mj-lt"/>
            </a:endParaRPr>
          </a:p>
        </p:txBody>
      </p:sp>
      <p:sp>
        <p:nvSpPr>
          <p:cNvPr id="30724" name="Rectangle 6"/>
          <p:cNvSpPr>
            <a:spLocks noChangeArrowheads="1"/>
          </p:cNvSpPr>
          <p:nvPr/>
        </p:nvSpPr>
        <p:spPr bwMode="auto">
          <a:xfrm>
            <a:off x="0" y="-4632325"/>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179388" algn="l"/>
                <a:tab pos="438150" algn="l"/>
                <a:tab pos="539750" algn="l"/>
                <a:tab pos="900113" algn="l"/>
                <a:tab pos="1260475" algn="l"/>
                <a:tab pos="1619250" algn="l"/>
                <a:tab pos="1979613" algn="l"/>
                <a:tab pos="2339975" algn="l"/>
              </a:tabLst>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79388" algn="l"/>
                <a:tab pos="438150" algn="l"/>
                <a:tab pos="539750" algn="l"/>
                <a:tab pos="900113" algn="l"/>
                <a:tab pos="1260475" algn="l"/>
                <a:tab pos="1619250" algn="l"/>
                <a:tab pos="1979613" algn="l"/>
                <a:tab pos="2339975" algn="l"/>
              </a:tabLst>
              <a:defRPr>
                <a:solidFill>
                  <a:schemeClr val="tx1"/>
                </a:solidFill>
                <a:latin typeface="Arial" panose="020B0604020202020204" pitchFamily="34" charset="0"/>
                <a:cs typeface="Arial" panose="020B0604020202020204" pitchFamily="34" charset="0"/>
              </a:defRPr>
            </a:lvl9pPr>
          </a:lstStyle>
          <a:p>
            <a:pPr eaLnBrk="1">
              <a:spcBef>
                <a:spcPts val="200"/>
              </a:spcBef>
              <a:spcAft>
                <a:spcPts val="200"/>
              </a:spcAft>
              <a:buFontTx/>
              <a:buNone/>
            </a:pPr>
            <a:endParaRPr lang="en-GB" altLang="ru-RU" sz="900"/>
          </a:p>
        </p:txBody>
      </p:sp>
      <p:sp>
        <p:nvSpPr>
          <p:cNvPr id="30725" name="Rectangle 7"/>
          <p:cNvSpPr>
            <a:spLocks noChangeArrowheads="1"/>
          </p:cNvSpPr>
          <p:nvPr/>
        </p:nvSpPr>
        <p:spPr bwMode="auto">
          <a:xfrm>
            <a:off x="179388" y="1916113"/>
            <a:ext cx="8893175"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ru-RU" sz="1600"/>
              <a:t>In addition, CEPT notes that the protection of SRS deep space stations in adjacent band would have to be ensured through a combination of unwanted emission limits and/or exclusions zones, therefore adding to the constraints on MMSS. Consequently CEPT doesn’t support an allocation for MMSS in the band 8025-8400 MHz.</a:t>
            </a:r>
          </a:p>
          <a:p>
            <a:pPr eaLnBrk="1" hangingPunct="1">
              <a:spcBef>
                <a:spcPts val="600"/>
              </a:spcBef>
              <a:buFontTx/>
              <a:buNone/>
            </a:pPr>
            <a:r>
              <a:rPr lang="en-US" altLang="en-US" sz="1600"/>
              <a:t>Taking into account that a number of applications expected to be used by the MMSS systems do not have symmetric spectrum needs, requiring more important bandwidth for the space-to-Earth link and considering that the sharing studies showed compatibility between the space stations of MMSS (space-to-Earth) and the existing services in the band 7 375-7 750 MHz, CEPT supports the allocation to the MMSS (space-to-Earth) in this band. This allocation should be limited to geostationary satellites and is subject to the condition that earth stations in the MMSS systems do not claim protection from, nor constrain the use or development of the existing terrestrial services in this band. No 5.43A does not apply. Sharing with space services currently allocated in this frequency band can be achieved through coordination under RR Article 9.</a:t>
            </a:r>
            <a:endParaRPr lang="da-DK" altLang="ru-RU" sz="1600"/>
          </a:p>
        </p:txBody>
      </p:sp>
      <p:sp>
        <p:nvSpPr>
          <p:cNvPr id="30726" name="Rechthoek 5"/>
          <p:cNvSpPr>
            <a:spLocks noChangeArrowheads="1"/>
          </p:cNvSpPr>
          <p:nvPr/>
        </p:nvSpPr>
        <p:spPr bwMode="auto">
          <a:xfrm>
            <a:off x="3527425" y="6526213"/>
            <a:ext cx="55991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ru-RU" sz="1400" i="1">
                <a:solidFill>
                  <a:schemeClr val="accent2"/>
                </a:solidFill>
              </a:rPr>
              <a:t>CEPT Coordinator : Miss Soraya Contreras (France)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8"/>
          <p:cNvSpPr>
            <a:spLocks noGrp="1"/>
          </p:cNvSpPr>
          <p:nvPr>
            <p:ph type="title"/>
          </p:nvPr>
        </p:nvSpPr>
        <p:spPr>
          <a:xfrm>
            <a:off x="0" y="908050"/>
            <a:ext cx="9324975" cy="509588"/>
          </a:xfrm>
        </p:spPr>
        <p:txBody>
          <a:bodyPr/>
          <a:lstStyle/>
          <a:p>
            <a:pPr>
              <a:defRPr/>
            </a:pPr>
            <a:r>
              <a:rPr lang="en-GB" sz="3600" b="1" kern="1200" dirty="0">
                <a:solidFill>
                  <a:schemeClr val="bg1"/>
                </a:solidFill>
                <a:ea typeface="+mn-ea"/>
              </a:rPr>
              <a:t>Agenda Item 1.10 </a:t>
            </a:r>
            <a:r>
              <a:rPr lang="en-GB" sz="2400" b="1" dirty="0" smtClean="0">
                <a:solidFill>
                  <a:srgbClr val="FFFFFF"/>
                </a:solidFill>
              </a:rPr>
              <a:t>(</a:t>
            </a:r>
            <a:r>
              <a:rPr lang="en-GB" sz="2400" b="1" dirty="0">
                <a:solidFill>
                  <a:schemeClr val="bg1"/>
                </a:solidFill>
              </a:rPr>
              <a:t>agreed </a:t>
            </a:r>
            <a:r>
              <a:rPr lang="en-GB" sz="2400" b="1" dirty="0" smtClean="0">
                <a:solidFill>
                  <a:srgbClr val="FFFFFF"/>
                </a:solidFill>
              </a:rPr>
              <a:t>by </a:t>
            </a:r>
            <a:r>
              <a:rPr lang="en-GB" sz="2400" b="1" dirty="0">
                <a:solidFill>
                  <a:srgbClr val="FFFFFF"/>
                </a:solidFill>
              </a:rPr>
              <a:t>CPG </a:t>
            </a:r>
            <a:r>
              <a:rPr lang="en-GB" sz="2400" b="1" dirty="0" smtClean="0">
                <a:solidFill>
                  <a:srgbClr val="FFFFFF"/>
                </a:solidFill>
              </a:rPr>
              <a:t>PTB-8)</a:t>
            </a:r>
            <a:endParaRPr lang="en-GB" sz="3600" b="1" kern="1200" dirty="0">
              <a:solidFill>
                <a:schemeClr val="bg1"/>
              </a:solidFill>
              <a:ea typeface="+mn-ea"/>
            </a:endParaRPr>
          </a:p>
        </p:txBody>
      </p:sp>
      <p:sp>
        <p:nvSpPr>
          <p:cNvPr id="10" name="Content Placeholder 9"/>
          <p:cNvSpPr>
            <a:spLocks noGrp="1"/>
          </p:cNvSpPr>
          <p:nvPr>
            <p:ph idx="1"/>
          </p:nvPr>
        </p:nvSpPr>
        <p:spPr>
          <a:xfrm>
            <a:off x="469900" y="1844675"/>
            <a:ext cx="8229600" cy="4392613"/>
          </a:xfrm>
        </p:spPr>
        <p:txBody>
          <a:bodyPr>
            <a:normAutofit fontScale="92500" lnSpcReduction="10000"/>
          </a:bodyPr>
          <a:lstStyle/>
          <a:p>
            <a:pPr marL="0" indent="0">
              <a:lnSpc>
                <a:spcPct val="110000"/>
              </a:lnSpc>
              <a:spcBef>
                <a:spcPts val="600"/>
              </a:spcBef>
              <a:spcAft>
                <a:spcPts val="0"/>
              </a:spcAft>
              <a:buFontTx/>
              <a:buNone/>
              <a:defRPr/>
            </a:pPr>
            <a:r>
              <a:rPr lang="en-GB" sz="1900" b="1" i="1" kern="1200" dirty="0"/>
              <a:t>Issue: </a:t>
            </a:r>
            <a:r>
              <a:rPr lang="en-GB" sz="1900" i="1" kern="1200" dirty="0"/>
              <a:t>to consider spectrum requirements and possible additional spectrum allocations for the mobile-satellite service in the Earth-to-space and space-to-Earth directions, including the satellite component for broadband applications, including International Mobile Telecommunications (IMT), within the frequency range from 22 GHz to 26 GHz, in accordance with Resolution </a:t>
            </a:r>
            <a:r>
              <a:rPr lang="en-GB" sz="1900" b="1" i="1" kern="1200" dirty="0"/>
              <a:t>234 (WRC-12</a:t>
            </a:r>
            <a:r>
              <a:rPr lang="en-GB" sz="1900" b="1" i="1" kern="1200" dirty="0" smtClean="0"/>
              <a:t>)</a:t>
            </a:r>
            <a:endParaRPr lang="en-GB" sz="1900" b="1" i="1" kern="1200" dirty="0"/>
          </a:p>
          <a:p>
            <a:pPr marL="0" indent="0">
              <a:lnSpc>
                <a:spcPct val="80000"/>
              </a:lnSpc>
              <a:spcBef>
                <a:spcPts val="1200"/>
              </a:spcBef>
              <a:spcAft>
                <a:spcPts val="600"/>
              </a:spcAft>
              <a:buFontTx/>
              <a:buNone/>
              <a:defRPr/>
            </a:pPr>
            <a:r>
              <a:rPr lang="en-GB" sz="2200" b="1" dirty="0" smtClean="0"/>
              <a:t>Preliminary </a:t>
            </a:r>
            <a:r>
              <a:rPr lang="en-GB" sz="2200" b="1" dirty="0"/>
              <a:t>CEPT position</a:t>
            </a:r>
            <a:r>
              <a:rPr lang="en-GB" sz="2200" dirty="0" smtClean="0"/>
              <a:t>:</a:t>
            </a:r>
          </a:p>
          <a:p>
            <a:pPr marL="0" indent="0">
              <a:buFontTx/>
              <a:buNone/>
              <a:defRPr/>
            </a:pPr>
            <a:r>
              <a:rPr lang="en-GB" sz="2000" dirty="0"/>
              <a:t>While CEPT notes the development in </a:t>
            </a:r>
            <a:r>
              <a:rPr lang="en-GB" sz="2000" dirty="0" err="1"/>
              <a:t>Ka</a:t>
            </a:r>
            <a:r>
              <a:rPr lang="en-GB" sz="2000" dirty="0"/>
              <a:t> band of satellite applications used in mobility, CEPT does not support MSS allocations under this Agenda Item because, among the bands considered by ITU-R within the frequency range 22 to 26 GHz, studies have shown incompatibly with some existing services in certain cases (e.g. in the frequency bands 22.65-22.95 GHz, 23.15-23.4 GHz, 25.25-25.5 GHz) while they have not been completed in other cases (e.g. in the frequency band 24.25-24.55 GHz).</a:t>
            </a:r>
            <a:endParaRPr lang="de-DE" sz="2000" dirty="0"/>
          </a:p>
          <a:p>
            <a:pPr marL="0" indent="0">
              <a:buFontTx/>
              <a:buNone/>
              <a:defRPr/>
            </a:pPr>
            <a:r>
              <a:rPr lang="en-GB" sz="2000" dirty="0" smtClean="0"/>
              <a:t> </a:t>
            </a:r>
            <a:endParaRPr lang="en-US" sz="2000" dirty="0" smtClean="0"/>
          </a:p>
          <a:p>
            <a:pPr marL="0" indent="-42862" algn="r">
              <a:lnSpc>
                <a:spcPct val="80000"/>
              </a:lnSpc>
              <a:spcBef>
                <a:spcPts val="0"/>
              </a:spcBef>
              <a:spcAft>
                <a:spcPts val="600"/>
              </a:spcAft>
              <a:buFontTx/>
              <a:buNone/>
              <a:defRPr/>
            </a:pPr>
            <a:endParaRPr lang="en-US" sz="1400" i="1" dirty="0" smtClean="0"/>
          </a:p>
          <a:p>
            <a:pPr marL="0" indent="-42862" algn="r">
              <a:lnSpc>
                <a:spcPct val="80000"/>
              </a:lnSpc>
              <a:spcBef>
                <a:spcPts val="0"/>
              </a:spcBef>
              <a:spcAft>
                <a:spcPts val="600"/>
              </a:spcAft>
              <a:buFontTx/>
              <a:buNone/>
              <a:defRPr/>
            </a:pPr>
            <a:endParaRPr lang="en-US" sz="1400" i="1" dirty="0" smtClean="0"/>
          </a:p>
          <a:p>
            <a:pPr marL="0" indent="-42862" algn="r">
              <a:lnSpc>
                <a:spcPct val="80000"/>
              </a:lnSpc>
              <a:spcBef>
                <a:spcPts val="0"/>
              </a:spcBef>
              <a:spcAft>
                <a:spcPts val="600"/>
              </a:spcAft>
              <a:buFontTx/>
              <a:buNone/>
              <a:defRPr/>
            </a:pPr>
            <a:endParaRPr lang="en-GB" sz="1400" i="1" dirty="0">
              <a:solidFill>
                <a:schemeClr val="accent2"/>
              </a:solidFill>
            </a:endParaRPr>
          </a:p>
        </p:txBody>
      </p:sp>
      <p:sp>
        <p:nvSpPr>
          <p:cNvPr id="31749" name="Rechthoek 4"/>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 Mr </a:t>
            </a:r>
            <a:r>
              <a:rPr lang="en-US" altLang="fi-FI" sz="1400" i="1">
                <a:solidFill>
                  <a:schemeClr val="accent2"/>
                </a:solidFill>
              </a:rPr>
              <a:t>Juergen Nitschke (Germany</a:t>
            </a:r>
            <a:r>
              <a:rPr lang="fr-FR" altLang="fi-FI" sz="1400" i="1">
                <a:solidFill>
                  <a:schemeClr val="accent2"/>
                </a:solidFill>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5"/>
          <p:cNvSpPr txBox="1">
            <a:spLocks noChangeArrowheads="1"/>
          </p:cNvSpPr>
          <p:nvPr/>
        </p:nvSpPr>
        <p:spPr bwMode="auto">
          <a:xfrm>
            <a:off x="395288" y="1628775"/>
            <a:ext cx="82804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Arial" charset="0"/>
              </a:defRPr>
            </a:lvl1pPr>
            <a:lvl2pPr marL="457200">
              <a:defRPr sz="2000">
                <a:solidFill>
                  <a:schemeClr val="tx1"/>
                </a:solidFill>
                <a:latin typeface="Arial" charset="0"/>
                <a:ea typeface="Arial" charset="0"/>
                <a:cs typeface="Arial" charset="0"/>
              </a:defRPr>
            </a:lvl2pPr>
            <a:lvl3pPr>
              <a:defRPr sz="2000">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eaLnBrk="0" hangingPunct="0">
              <a:defRPr>
                <a:solidFill>
                  <a:schemeClr val="tx1"/>
                </a:solidFill>
                <a:latin typeface="Arial" charset="0"/>
                <a:ea typeface="Arial" charset="0"/>
                <a:cs typeface="Arial" charset="0"/>
              </a:defRPr>
            </a:lvl6pPr>
            <a:lvl7pPr eaLnBrk="0" hangingPunct="0">
              <a:defRPr>
                <a:solidFill>
                  <a:schemeClr val="tx1"/>
                </a:solidFill>
                <a:latin typeface="Arial" charset="0"/>
                <a:ea typeface="Arial" charset="0"/>
                <a:cs typeface="Arial" charset="0"/>
              </a:defRPr>
            </a:lvl7pPr>
            <a:lvl8pPr eaLnBrk="0" hangingPunct="0">
              <a:defRPr>
                <a:solidFill>
                  <a:schemeClr val="tx1"/>
                </a:solidFill>
                <a:latin typeface="Arial" charset="0"/>
                <a:ea typeface="Arial" charset="0"/>
                <a:cs typeface="Arial" charset="0"/>
              </a:defRPr>
            </a:lvl8pPr>
            <a:lvl9pPr eaLnBrk="0" hangingPunct="0">
              <a:defRPr>
                <a:solidFill>
                  <a:schemeClr val="tx1"/>
                </a:solidFill>
                <a:latin typeface="Arial" charset="0"/>
                <a:ea typeface="Arial" charset="0"/>
                <a:cs typeface="Arial" charset="0"/>
              </a:defRPr>
            </a:lvl9pPr>
          </a:lstStyle>
          <a:p>
            <a:pPr>
              <a:spcBef>
                <a:spcPts val="600"/>
              </a:spcBef>
              <a:defRPr/>
            </a:pPr>
            <a:r>
              <a:rPr lang="en-US" sz="1800" b="1" i="1" dirty="0" smtClean="0">
                <a:cs typeface="ＭＳ Ｐゴシック" charset="0"/>
              </a:rPr>
              <a:t>Issue: </a:t>
            </a:r>
            <a:r>
              <a:rPr lang="en-US" sz="1800" i="1" dirty="0" smtClean="0">
                <a:cs typeface="ＭＳ Ｐゴシック" charset="0"/>
              </a:rPr>
              <a:t>to consider a primary allocation for the Earth exploration-satellite service EESS (Earth-to-space) in the 7-8 GHz range, in accordance with Resolution </a:t>
            </a:r>
            <a:r>
              <a:rPr lang="en-US" sz="1800" b="1" i="1" dirty="0" smtClean="0">
                <a:cs typeface="ＭＳ Ｐゴシック" charset="0"/>
              </a:rPr>
              <a:t>650 (WRC-12)</a:t>
            </a:r>
            <a:endParaRPr lang="en-GB" sz="1800" b="1" i="1" dirty="0" smtClean="0">
              <a:cs typeface="ＭＳ Ｐゴシック" charset="0"/>
            </a:endParaRPr>
          </a:p>
          <a:p>
            <a:pPr>
              <a:lnSpc>
                <a:spcPct val="80000"/>
              </a:lnSpc>
              <a:spcBef>
                <a:spcPts val="600"/>
              </a:spcBef>
              <a:spcAft>
                <a:spcPts val="600"/>
              </a:spcAft>
              <a:defRPr/>
            </a:pPr>
            <a:endParaRPr lang="en-GB" sz="1600" b="1" dirty="0" smtClean="0">
              <a:cs typeface="ＭＳ Ｐゴシック" charset="0"/>
            </a:endParaRPr>
          </a:p>
          <a:p>
            <a:pPr>
              <a:lnSpc>
                <a:spcPct val="80000"/>
              </a:lnSpc>
              <a:spcBef>
                <a:spcPts val="600"/>
              </a:spcBef>
              <a:spcAft>
                <a:spcPts val="600"/>
              </a:spcAft>
              <a:defRPr/>
            </a:pPr>
            <a:r>
              <a:rPr lang="en-GB" sz="1800" b="1" dirty="0" smtClean="0">
                <a:cs typeface="ＭＳ Ｐゴシック" charset="0"/>
              </a:rPr>
              <a:t>Preliminary CEPT position:</a:t>
            </a:r>
          </a:p>
          <a:p>
            <a:pPr marL="285750" indent="-285750">
              <a:spcBef>
                <a:spcPts val="600"/>
              </a:spcBef>
              <a:buClr>
                <a:srgbClr val="C00000"/>
              </a:buClr>
              <a:buFont typeface="Wingdings" panose="05000000000000000000" pitchFamily="2" charset="2"/>
              <a:buChar char="§"/>
              <a:defRPr/>
            </a:pPr>
            <a:r>
              <a:rPr lang="en-GB" sz="1800" dirty="0" smtClean="0"/>
              <a:t>CEPT supports the allocation of the frequency band 7190-7250 MHz on a primary basis to the EESS (Earth-to-space), being the EESS usage restricted to TT&amp;C for spacecraft operations. </a:t>
            </a:r>
          </a:p>
          <a:p>
            <a:pPr marL="285750" indent="-285750">
              <a:spcBef>
                <a:spcPts val="600"/>
              </a:spcBef>
              <a:buClr>
                <a:srgbClr val="C00000"/>
              </a:buClr>
              <a:buFont typeface="Wingdings" panose="05000000000000000000" pitchFamily="2" charset="2"/>
              <a:buChar char="§"/>
              <a:defRPr/>
            </a:pPr>
            <a:r>
              <a:rPr lang="en-GB" sz="1800" dirty="0" smtClean="0"/>
              <a:t>Studies indicate that sharing is feasible with all the allocated services in the frequency range 7190-7250 MHz subject to the relevant regulatory provisions. </a:t>
            </a:r>
          </a:p>
          <a:p>
            <a:pPr marL="285750" indent="-285750">
              <a:spcBef>
                <a:spcPts val="600"/>
              </a:spcBef>
              <a:buClr>
                <a:srgbClr val="C00000"/>
              </a:buClr>
              <a:buFont typeface="Wingdings" panose="05000000000000000000" pitchFamily="2" charset="2"/>
              <a:buChar char="§"/>
              <a:defRPr/>
            </a:pPr>
            <a:r>
              <a:rPr lang="en-GB" sz="1800" dirty="0" smtClean="0"/>
              <a:t>CEPT recognizes that EESS cannot share with SRS (deep space) the frequency range 7145-7190 MHz, and therefore CEPT does not support the allocation of the frequency band 7145-7190 MHz to the EESS (Earth-to-space).   </a:t>
            </a:r>
          </a:p>
          <a:p>
            <a:pPr algn="r">
              <a:spcBef>
                <a:spcPts val="0"/>
              </a:spcBef>
              <a:buClr>
                <a:srgbClr val="C00000"/>
              </a:buClr>
              <a:defRPr/>
            </a:pPr>
            <a:r>
              <a:rPr lang="en-GB" sz="1800" dirty="0" smtClean="0"/>
              <a:t>                                                                             </a:t>
            </a:r>
            <a:endParaRPr lang="en-US" sz="1800" dirty="0" smtClean="0">
              <a:cs typeface="ＭＳ Ｐゴシック" charset="0"/>
            </a:endParaRPr>
          </a:p>
          <a:p>
            <a:pPr lvl="1" algn="r">
              <a:lnSpc>
                <a:spcPct val="80000"/>
              </a:lnSpc>
              <a:spcAft>
                <a:spcPts val="1200"/>
              </a:spcAft>
              <a:defRPr/>
            </a:pPr>
            <a:endParaRPr lang="en-GB" sz="1400" i="1" dirty="0" smtClean="0">
              <a:solidFill>
                <a:schemeClr val="accent2"/>
              </a:solidFill>
              <a:ea typeface="ＭＳ Ｐゴシック" charset="0"/>
              <a:cs typeface="ＭＳ Ｐゴシック" charset="0"/>
            </a:endParaRPr>
          </a:p>
        </p:txBody>
      </p:sp>
      <p:sp>
        <p:nvSpPr>
          <p:cNvPr id="32772" name="TextBox 6"/>
          <p:cNvSpPr txBox="1">
            <a:spLocks noChangeArrowheads="1"/>
          </p:cNvSpPr>
          <p:nvPr/>
        </p:nvSpPr>
        <p:spPr bwMode="auto">
          <a:xfrm>
            <a:off x="144463" y="908050"/>
            <a:ext cx="8999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defRPr/>
            </a:pPr>
            <a:r>
              <a:rPr lang="en-GB" altLang="en-US" sz="3600" b="1" dirty="0" smtClean="0">
                <a:solidFill>
                  <a:schemeClr val="bg1"/>
                </a:solidFill>
                <a:ea typeface="ＭＳ Ｐゴシック" pitchFamily="34" charset="-128"/>
              </a:rPr>
              <a:t>Agenda Item 1.11 </a:t>
            </a:r>
            <a:r>
              <a:rPr lang="en-GB" altLang="en-US" b="1" dirty="0" smtClean="0">
                <a:solidFill>
                  <a:schemeClr val="bg1"/>
                </a:solidFill>
                <a:ea typeface="ＭＳ Ｐゴシック" pitchFamily="34" charset="-128"/>
              </a:rPr>
              <a:t>(</a:t>
            </a:r>
            <a:r>
              <a:rPr lang="en-GB" b="1" kern="0" dirty="0" smtClean="0">
                <a:solidFill>
                  <a:schemeClr val="bg1"/>
                </a:solidFill>
              </a:rPr>
              <a:t>agreed </a:t>
            </a:r>
            <a:r>
              <a:rPr lang="en-GB" altLang="en-US" b="1" dirty="0" smtClean="0">
                <a:solidFill>
                  <a:srgbClr val="FFFFFF"/>
                </a:solidFill>
              </a:rPr>
              <a:t>by CPG PTA-8</a:t>
            </a:r>
            <a:r>
              <a:rPr lang="en-GB" altLang="en-US" b="1" dirty="0" smtClean="0">
                <a:solidFill>
                  <a:schemeClr val="bg1"/>
                </a:solidFill>
                <a:ea typeface="ＭＳ Ｐゴシック" pitchFamily="34" charset="-128"/>
              </a:rPr>
              <a:t>) (1/2)</a:t>
            </a:r>
          </a:p>
          <a:p>
            <a:pPr algn="ctr" eaLnBrk="1" hangingPunct="1">
              <a:spcBef>
                <a:spcPct val="0"/>
              </a:spcBef>
              <a:buFontTx/>
              <a:buNone/>
              <a:defRPr/>
            </a:pPr>
            <a:endParaRPr lang="en-GB" altLang="en-US" sz="3600" b="1" dirty="0" smtClean="0">
              <a:solidFill>
                <a:schemeClr val="bg1"/>
              </a:solidFill>
              <a:ea typeface="ＭＳ Ｐゴシック" pitchFamily="34" charset="-128"/>
            </a:endParaRPr>
          </a:p>
        </p:txBody>
      </p:sp>
      <p:sp>
        <p:nvSpPr>
          <p:cNvPr id="32773" name="Rechthoek 4"/>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en-US" sz="1400" i="1">
                <a:solidFill>
                  <a:schemeClr val="accent2"/>
                </a:solidFill>
                <a:ea typeface="ＭＳ Ｐゴシック" panose="020B0600070205080204" pitchFamily="34" charset="-128"/>
              </a:rPr>
              <a:t>CEPT Coordinator : Ms </a:t>
            </a:r>
            <a:r>
              <a:rPr lang="en-GB" altLang="en-US" sz="1400" i="1">
                <a:solidFill>
                  <a:schemeClr val="accent2"/>
                </a:solidFill>
                <a:ea typeface="ＭＳ Ｐゴシック" panose="020B0600070205080204" pitchFamily="34" charset="-128"/>
              </a:rPr>
              <a:t>Elena Daganzo (The Netherlands)</a:t>
            </a:r>
            <a:endParaRPr lang="fr-FR" altLang="en-US" sz="1400" i="1">
              <a:solidFill>
                <a:schemeClr val="accent2"/>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5"/>
          <p:cNvSpPr txBox="1">
            <a:spLocks noChangeArrowheads="1"/>
          </p:cNvSpPr>
          <p:nvPr/>
        </p:nvSpPr>
        <p:spPr bwMode="auto">
          <a:xfrm>
            <a:off x="395288" y="1628775"/>
            <a:ext cx="828040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Arial" charset="0"/>
              </a:defRPr>
            </a:lvl1pPr>
            <a:lvl2pPr marL="457200">
              <a:defRPr sz="2000">
                <a:solidFill>
                  <a:schemeClr val="tx1"/>
                </a:solidFill>
                <a:latin typeface="Arial" charset="0"/>
                <a:ea typeface="Arial" charset="0"/>
                <a:cs typeface="Arial" charset="0"/>
              </a:defRPr>
            </a:lvl2pPr>
            <a:lvl3pPr>
              <a:defRPr sz="2000">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eaLnBrk="0" hangingPunct="0">
              <a:defRPr>
                <a:solidFill>
                  <a:schemeClr val="tx1"/>
                </a:solidFill>
                <a:latin typeface="Arial" charset="0"/>
                <a:ea typeface="Arial" charset="0"/>
                <a:cs typeface="Arial" charset="0"/>
              </a:defRPr>
            </a:lvl6pPr>
            <a:lvl7pPr eaLnBrk="0" hangingPunct="0">
              <a:defRPr>
                <a:solidFill>
                  <a:schemeClr val="tx1"/>
                </a:solidFill>
                <a:latin typeface="Arial" charset="0"/>
                <a:ea typeface="Arial" charset="0"/>
                <a:cs typeface="Arial" charset="0"/>
              </a:defRPr>
            </a:lvl7pPr>
            <a:lvl8pPr eaLnBrk="0" hangingPunct="0">
              <a:defRPr>
                <a:solidFill>
                  <a:schemeClr val="tx1"/>
                </a:solidFill>
                <a:latin typeface="Arial" charset="0"/>
                <a:ea typeface="Arial" charset="0"/>
                <a:cs typeface="Arial" charset="0"/>
              </a:defRPr>
            </a:lvl8pPr>
            <a:lvl9pPr eaLnBrk="0" hangingPunct="0">
              <a:defRPr>
                <a:solidFill>
                  <a:schemeClr val="tx1"/>
                </a:solidFill>
                <a:latin typeface="Arial" charset="0"/>
                <a:ea typeface="Arial" charset="0"/>
                <a:cs typeface="Arial" charset="0"/>
              </a:defRPr>
            </a:lvl9pPr>
          </a:lstStyle>
          <a:p>
            <a:pPr>
              <a:lnSpc>
                <a:spcPct val="80000"/>
              </a:lnSpc>
              <a:spcBef>
                <a:spcPts val="600"/>
              </a:spcBef>
              <a:spcAft>
                <a:spcPts val="600"/>
              </a:spcAft>
              <a:defRPr/>
            </a:pPr>
            <a:endParaRPr lang="en-GB" sz="1600" b="1" dirty="0" smtClean="0">
              <a:cs typeface="ＭＳ Ｐゴシック" charset="0"/>
            </a:endParaRPr>
          </a:p>
          <a:p>
            <a:pPr>
              <a:lnSpc>
                <a:spcPct val="80000"/>
              </a:lnSpc>
              <a:spcBef>
                <a:spcPts val="600"/>
              </a:spcBef>
              <a:spcAft>
                <a:spcPts val="600"/>
              </a:spcAft>
              <a:defRPr/>
            </a:pPr>
            <a:r>
              <a:rPr lang="en-GB" sz="1800" b="1" dirty="0" smtClean="0">
                <a:cs typeface="ＭＳ Ｐゴシック" charset="0"/>
              </a:rPr>
              <a:t>Preliminary CEPT position:</a:t>
            </a:r>
          </a:p>
          <a:p>
            <a:pPr marL="285750" indent="-285750">
              <a:spcBef>
                <a:spcPts val="600"/>
              </a:spcBef>
              <a:buClr>
                <a:srgbClr val="C00000"/>
              </a:buClr>
              <a:buFont typeface="Wingdings" panose="05000000000000000000" pitchFamily="2" charset="2"/>
              <a:buChar char="§"/>
              <a:defRPr/>
            </a:pPr>
            <a:r>
              <a:rPr lang="en-GB" sz="1800" dirty="0" smtClean="0"/>
              <a:t>CEPT considers that the obtaining of agreement under </a:t>
            </a:r>
            <a:r>
              <a:rPr lang="en-GB" sz="1800" b="1" dirty="0" smtClean="0"/>
              <a:t>RR No. 9.21 </a:t>
            </a:r>
            <a:r>
              <a:rPr lang="en-GB" sz="1800" dirty="0" smtClean="0"/>
              <a:t>required for the existing space operation service (see </a:t>
            </a:r>
            <a:r>
              <a:rPr lang="en-GB" sz="1800" b="1" dirty="0" smtClean="0"/>
              <a:t>RR No. 5.459</a:t>
            </a:r>
            <a:r>
              <a:rPr lang="en-GB" sz="1800" dirty="0" smtClean="0"/>
              <a:t>) should not be applied with regard to the EESS within the range 7190-7235 MHz, as EESS is a new service in that band.</a:t>
            </a:r>
          </a:p>
          <a:p>
            <a:pPr marL="285750" indent="-285750">
              <a:spcBef>
                <a:spcPts val="600"/>
              </a:spcBef>
              <a:buClr>
                <a:srgbClr val="C00000"/>
              </a:buClr>
              <a:buFont typeface="Wingdings" panose="05000000000000000000" pitchFamily="2" charset="2"/>
              <a:buChar char="§"/>
              <a:defRPr/>
            </a:pPr>
            <a:r>
              <a:rPr lang="en-GB" sz="1800" dirty="0" smtClean="0"/>
              <a:t>The CEPT position is in line with CPM Method A</a:t>
            </a:r>
          </a:p>
          <a:p>
            <a:pPr algn="r">
              <a:spcBef>
                <a:spcPts val="600"/>
              </a:spcBef>
              <a:buClr>
                <a:srgbClr val="C00000"/>
              </a:buClr>
              <a:defRPr/>
            </a:pPr>
            <a:endParaRPr lang="en-GB" sz="1800" dirty="0" smtClean="0"/>
          </a:p>
          <a:p>
            <a:pPr algn="r">
              <a:spcBef>
                <a:spcPts val="600"/>
              </a:spcBef>
              <a:buClr>
                <a:srgbClr val="C00000"/>
              </a:buClr>
              <a:defRPr/>
            </a:pPr>
            <a:endParaRPr lang="en-GB" sz="1800" dirty="0" smtClean="0"/>
          </a:p>
          <a:p>
            <a:pPr algn="r">
              <a:spcBef>
                <a:spcPts val="600"/>
              </a:spcBef>
              <a:buClr>
                <a:srgbClr val="C00000"/>
              </a:buClr>
              <a:defRPr/>
            </a:pPr>
            <a:endParaRPr lang="en-GB" sz="1800" dirty="0" smtClean="0"/>
          </a:p>
          <a:p>
            <a:pPr algn="r">
              <a:spcBef>
                <a:spcPts val="600"/>
              </a:spcBef>
              <a:buClr>
                <a:srgbClr val="C00000"/>
              </a:buClr>
              <a:defRPr/>
            </a:pPr>
            <a:endParaRPr lang="en-GB" sz="1800" dirty="0" smtClean="0"/>
          </a:p>
          <a:p>
            <a:pPr lvl="1" algn="r">
              <a:lnSpc>
                <a:spcPct val="80000"/>
              </a:lnSpc>
              <a:spcAft>
                <a:spcPts val="1200"/>
              </a:spcAft>
              <a:defRPr/>
            </a:pPr>
            <a:endParaRPr lang="en-GB" sz="1400" i="1" dirty="0" smtClean="0">
              <a:solidFill>
                <a:schemeClr val="accent2"/>
              </a:solidFill>
              <a:ea typeface="ＭＳ Ｐゴシック" charset="0"/>
              <a:cs typeface="ＭＳ Ｐゴシック" charset="0"/>
            </a:endParaRPr>
          </a:p>
        </p:txBody>
      </p:sp>
      <p:sp>
        <p:nvSpPr>
          <p:cNvPr id="33796" name="TextBox 6"/>
          <p:cNvSpPr txBox="1">
            <a:spLocks noChangeArrowheads="1"/>
          </p:cNvSpPr>
          <p:nvPr/>
        </p:nvSpPr>
        <p:spPr bwMode="auto">
          <a:xfrm>
            <a:off x="144463" y="908050"/>
            <a:ext cx="8999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defRPr/>
            </a:pPr>
            <a:r>
              <a:rPr lang="en-GB" altLang="en-US" sz="3600" b="1" dirty="0" smtClean="0">
                <a:solidFill>
                  <a:schemeClr val="bg1"/>
                </a:solidFill>
                <a:ea typeface="ＭＳ Ｐゴシック" pitchFamily="34" charset="-128"/>
              </a:rPr>
              <a:t>Agenda Item 1.11 </a:t>
            </a:r>
            <a:r>
              <a:rPr lang="en-GB" altLang="en-US" b="1" dirty="0" smtClean="0">
                <a:solidFill>
                  <a:schemeClr val="bg1"/>
                </a:solidFill>
                <a:ea typeface="ＭＳ Ｐゴシック" pitchFamily="34" charset="-128"/>
              </a:rPr>
              <a:t>(</a:t>
            </a:r>
            <a:r>
              <a:rPr lang="en-GB" b="1" kern="0" dirty="0" smtClean="0">
                <a:solidFill>
                  <a:schemeClr val="bg1"/>
                </a:solidFill>
              </a:rPr>
              <a:t>agreed </a:t>
            </a:r>
            <a:r>
              <a:rPr lang="en-GB" altLang="en-US" b="1" dirty="0" smtClean="0">
                <a:solidFill>
                  <a:srgbClr val="FFFFFF"/>
                </a:solidFill>
              </a:rPr>
              <a:t>by CPG PTA-8</a:t>
            </a:r>
            <a:r>
              <a:rPr lang="en-GB" altLang="en-US" b="1" dirty="0" smtClean="0">
                <a:solidFill>
                  <a:schemeClr val="bg1"/>
                </a:solidFill>
                <a:ea typeface="ＭＳ Ｐゴシック" pitchFamily="34" charset="-128"/>
              </a:rPr>
              <a:t>) (2/2)</a:t>
            </a:r>
          </a:p>
          <a:p>
            <a:pPr algn="ctr" eaLnBrk="1" hangingPunct="1">
              <a:spcBef>
                <a:spcPct val="0"/>
              </a:spcBef>
              <a:buFontTx/>
              <a:buNone/>
              <a:defRPr/>
            </a:pPr>
            <a:endParaRPr lang="en-GB" altLang="en-US" sz="3600" b="1" dirty="0" smtClean="0">
              <a:solidFill>
                <a:schemeClr val="bg1"/>
              </a:solidFill>
              <a:ea typeface="ＭＳ Ｐゴシック" pitchFamily="34" charset="-128"/>
            </a:endParaRPr>
          </a:p>
        </p:txBody>
      </p:sp>
      <p:sp>
        <p:nvSpPr>
          <p:cNvPr id="33797" name="Rechthoek 4"/>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en-US" sz="1400" i="1">
                <a:solidFill>
                  <a:schemeClr val="accent2"/>
                </a:solidFill>
                <a:ea typeface="ＭＳ Ｐゴシック" panose="020B0600070205080204" pitchFamily="34" charset="-128"/>
              </a:rPr>
              <a:t>CEPT Coordinator : Ms </a:t>
            </a:r>
            <a:r>
              <a:rPr lang="en-GB" altLang="en-US" sz="1400" i="1">
                <a:solidFill>
                  <a:schemeClr val="accent2"/>
                </a:solidFill>
                <a:ea typeface="ＭＳ Ｐゴシック" panose="020B0600070205080204" pitchFamily="34" charset="-128"/>
              </a:rPr>
              <a:t>Elena Daganzo (The Netherlands)</a:t>
            </a:r>
            <a:endParaRPr lang="fr-FR" altLang="en-US" sz="1400" i="1">
              <a:solidFill>
                <a:schemeClr val="accent2"/>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8"/>
          <p:cNvSpPr>
            <a:spLocks noGrp="1"/>
          </p:cNvSpPr>
          <p:nvPr>
            <p:ph type="title"/>
          </p:nvPr>
        </p:nvSpPr>
        <p:spPr>
          <a:xfrm>
            <a:off x="323850" y="981075"/>
            <a:ext cx="8229600" cy="725488"/>
          </a:xfrm>
        </p:spPr>
        <p:txBody>
          <a:bodyPr/>
          <a:lstStyle/>
          <a:p>
            <a:pPr eaLnBrk="1" hangingPunct="1">
              <a:defRPr/>
            </a:pPr>
            <a:r>
              <a:rPr lang="en-GB" sz="3600" b="1" dirty="0" smtClean="0">
                <a:solidFill>
                  <a:schemeClr val="bg1"/>
                </a:solidFill>
              </a:rPr>
              <a:t>Agenda Item 1.12 </a:t>
            </a:r>
            <a:r>
              <a:rPr lang="en-GB" sz="2400" b="1" dirty="0" smtClean="0">
                <a:solidFill>
                  <a:schemeClr val="bg1"/>
                </a:solidFill>
                <a:latin typeface="+mn-lt"/>
              </a:rPr>
              <a:t>(</a:t>
            </a:r>
            <a:r>
              <a:rPr lang="en-GB" sz="2400" b="1" dirty="0">
                <a:solidFill>
                  <a:schemeClr val="bg1"/>
                </a:solidFill>
              </a:rPr>
              <a:t>agreed </a:t>
            </a:r>
            <a:r>
              <a:rPr lang="en-GB" sz="2400" b="1" dirty="0" smtClean="0">
                <a:solidFill>
                  <a:srgbClr val="FFFFFF"/>
                </a:solidFill>
              </a:rPr>
              <a:t>by </a:t>
            </a:r>
            <a:r>
              <a:rPr lang="en-GB" sz="2400" b="1" dirty="0">
                <a:solidFill>
                  <a:srgbClr val="FFFFFF"/>
                </a:solidFill>
              </a:rPr>
              <a:t>CPG PTA-8</a:t>
            </a:r>
            <a:r>
              <a:rPr lang="en-GB" sz="2400" b="1" dirty="0" smtClean="0">
                <a:solidFill>
                  <a:schemeClr val="bg1"/>
                </a:solidFill>
                <a:latin typeface="+mn-lt"/>
              </a:rPr>
              <a:t>)</a:t>
            </a:r>
            <a:br>
              <a:rPr lang="en-GB" sz="2400" b="1" dirty="0" smtClean="0">
                <a:solidFill>
                  <a:schemeClr val="bg1"/>
                </a:solidFill>
                <a:latin typeface="+mn-lt"/>
              </a:rPr>
            </a:br>
            <a:endParaRPr lang="en-GB" sz="2400" b="1" dirty="0" smtClean="0">
              <a:solidFill>
                <a:schemeClr val="bg1"/>
              </a:solidFill>
              <a:latin typeface="+mn-lt"/>
            </a:endParaRPr>
          </a:p>
        </p:txBody>
      </p:sp>
      <p:sp>
        <p:nvSpPr>
          <p:cNvPr id="30723" name="Content Placeholder 9"/>
          <p:cNvSpPr>
            <a:spLocks noGrp="1"/>
          </p:cNvSpPr>
          <p:nvPr>
            <p:ph idx="1"/>
          </p:nvPr>
        </p:nvSpPr>
        <p:spPr>
          <a:xfrm>
            <a:off x="384175" y="1784350"/>
            <a:ext cx="8435975" cy="4597400"/>
          </a:xfrm>
        </p:spPr>
        <p:txBody>
          <a:bodyPr/>
          <a:lstStyle/>
          <a:p>
            <a:pPr marL="0" indent="0" eaLnBrk="1" hangingPunct="1">
              <a:spcBef>
                <a:spcPts val="600"/>
              </a:spcBef>
              <a:buFontTx/>
              <a:buNone/>
              <a:defRPr/>
            </a:pPr>
            <a:r>
              <a:rPr lang="en-GB" sz="1400" b="1" i="1" dirty="0" smtClean="0"/>
              <a:t>Issue: </a:t>
            </a:r>
            <a:r>
              <a:rPr lang="en-GB" sz="1400" i="1" dirty="0" smtClean="0"/>
              <a:t>to </a:t>
            </a:r>
            <a:r>
              <a:rPr lang="en-GB" sz="1400" i="1" dirty="0"/>
              <a:t>consider an extension of the current worldwide allocation to the Earth exploration-satellite (active) service in the frequency band 9 300-9 900 MHz by up to 600 MHz within the frequency bands 8 700-9 300 MHz and/or 9 900-10 500 MHz, in accordance with Resolution 651 (</a:t>
            </a:r>
            <a:r>
              <a:rPr lang="en-GB" sz="1400" i="1" dirty="0" smtClean="0"/>
              <a:t>WRC-12</a:t>
            </a:r>
            <a:r>
              <a:rPr lang="en-GB" sz="1400" i="1" dirty="0"/>
              <a:t>)</a:t>
            </a:r>
          </a:p>
          <a:p>
            <a:pPr eaLnBrk="1" hangingPunct="1">
              <a:lnSpc>
                <a:spcPct val="80000"/>
              </a:lnSpc>
              <a:spcBef>
                <a:spcPts val="1200"/>
              </a:spcBef>
              <a:buFontTx/>
              <a:buNone/>
              <a:defRPr/>
            </a:pPr>
            <a:r>
              <a:rPr lang="en-GB" sz="1800" b="1" dirty="0" smtClean="0"/>
              <a:t>Preliminary CEPT position</a:t>
            </a:r>
            <a:r>
              <a:rPr lang="en-GB" sz="1800" dirty="0" smtClean="0"/>
              <a:t>:</a:t>
            </a:r>
          </a:p>
          <a:p>
            <a:pPr marL="0" indent="0">
              <a:spcBef>
                <a:spcPts val="600"/>
              </a:spcBef>
              <a:buFontTx/>
              <a:buNone/>
              <a:defRPr/>
            </a:pPr>
            <a:r>
              <a:rPr lang="en-US" sz="1500" dirty="0"/>
              <a:t>CEPT supports the allocation of additional radio frequency spectrum of 600 MHz in the frequency bands 9 200-9 300 MHz and 9.9-10.4 GHz with a primary status to the Earth Exploration-Satellite Service (active).</a:t>
            </a:r>
          </a:p>
          <a:p>
            <a:pPr marL="0" indent="0">
              <a:spcBef>
                <a:spcPts val="600"/>
              </a:spcBef>
              <a:buFontTx/>
              <a:buNone/>
              <a:defRPr/>
            </a:pPr>
            <a:r>
              <a:rPr lang="en-US" sz="1500" dirty="0"/>
              <a:t>CEPT supports, that stations in the Earth exploration-satellite service (active) shall not cause harmful interference to, nor claim protection from, stations operating in the Radio Determination Services allocated in the same frequency bands. The extension band should be only used by SAR systems requiring more than 600 MHz bandwidth. </a:t>
            </a:r>
          </a:p>
          <a:p>
            <a:pPr marL="0" indent="0">
              <a:spcBef>
                <a:spcPts val="600"/>
              </a:spcBef>
              <a:buFontTx/>
              <a:buNone/>
              <a:defRPr/>
            </a:pPr>
            <a:r>
              <a:rPr lang="en-US" sz="1500" dirty="0"/>
              <a:t>CEPT supports, that provisions for the protection of Fixed and Mobile Services from EESS (active) need to be implemented, as appropriate.</a:t>
            </a:r>
          </a:p>
          <a:p>
            <a:pPr marL="0" indent="0">
              <a:spcBef>
                <a:spcPts val="600"/>
              </a:spcBef>
              <a:buFontTx/>
              <a:buNone/>
              <a:defRPr/>
            </a:pPr>
            <a:r>
              <a:rPr lang="en-US" sz="1500" dirty="0"/>
              <a:t>CEPT supports, that the Space Research Service operating in the band 8 400 - 8 500 MHz and the Radio Astronomy Service operating in the band 10.6 - 10.7 GHz will be protected through the implementation of mitigation techniques, and, if not sufficient, through operational coordination, as described in Recommendations ITU-R RS.2065 and RS.2066.</a:t>
            </a:r>
          </a:p>
          <a:p>
            <a:pPr marL="0" indent="0">
              <a:spcBef>
                <a:spcPts val="600"/>
              </a:spcBef>
              <a:buFontTx/>
              <a:buNone/>
              <a:defRPr/>
            </a:pPr>
            <a:endParaRPr lang="en-US" sz="1500" dirty="0"/>
          </a:p>
        </p:txBody>
      </p:sp>
      <p:sp>
        <p:nvSpPr>
          <p:cNvPr id="34821" name="Rechthoek 4"/>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e-DE" sz="1400" i="1">
                <a:solidFill>
                  <a:schemeClr val="accent2"/>
                </a:solidFill>
              </a:rPr>
              <a:t>CEPT Coordinator : Mr </a:t>
            </a:r>
            <a:r>
              <a:rPr lang="en-GB" altLang="de-DE" sz="1400" i="1">
                <a:solidFill>
                  <a:schemeClr val="accent2"/>
                </a:solidFill>
              </a:rPr>
              <a:t>Hanspeter Kuhlen (Germany)</a:t>
            </a:r>
            <a:endParaRPr lang="fr-FR" altLang="de-DE" sz="1400" i="1">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8"/>
          <p:cNvSpPr>
            <a:spLocks noGrp="1"/>
          </p:cNvSpPr>
          <p:nvPr>
            <p:ph type="title"/>
          </p:nvPr>
        </p:nvSpPr>
        <p:spPr>
          <a:xfrm>
            <a:off x="457200" y="908050"/>
            <a:ext cx="8229600" cy="509588"/>
          </a:xfrm>
        </p:spPr>
        <p:txBody>
          <a:bodyPr/>
          <a:lstStyle/>
          <a:p>
            <a:pPr eaLnBrk="1" hangingPunct="1"/>
            <a:r>
              <a:rPr lang="en-GB" altLang="fi-FI" sz="3600" b="1" smtClean="0">
                <a:solidFill>
                  <a:schemeClr val="bg1"/>
                </a:solidFill>
              </a:rPr>
              <a:t>Agenda Item 1.13 </a:t>
            </a:r>
            <a:r>
              <a:rPr lang="en-GB" altLang="fi-FI" sz="2400" b="1" smtClean="0">
                <a:solidFill>
                  <a:schemeClr val="bg1"/>
                </a:solidFill>
              </a:rPr>
              <a:t>(</a:t>
            </a:r>
            <a:r>
              <a:rPr lang="en-GB" altLang="en-US" sz="2400" b="1" smtClean="0">
                <a:solidFill>
                  <a:schemeClr val="bg1"/>
                </a:solidFill>
              </a:rPr>
              <a:t>agreed </a:t>
            </a:r>
            <a:r>
              <a:rPr lang="en-GB" altLang="en-US" sz="2400" b="1" smtClean="0">
                <a:solidFill>
                  <a:srgbClr val="FFFFFF"/>
                </a:solidFill>
              </a:rPr>
              <a:t>by CPG PTA-8</a:t>
            </a:r>
            <a:r>
              <a:rPr lang="en-GB" altLang="fi-FI" sz="2400" b="1" smtClean="0">
                <a:solidFill>
                  <a:schemeClr val="bg1"/>
                </a:solidFill>
              </a:rPr>
              <a:t>)</a:t>
            </a:r>
          </a:p>
        </p:txBody>
      </p:sp>
      <p:sp>
        <p:nvSpPr>
          <p:cNvPr id="13315" name="Content Placeholder 9"/>
          <p:cNvSpPr>
            <a:spLocks noGrp="1"/>
          </p:cNvSpPr>
          <p:nvPr>
            <p:ph idx="1"/>
          </p:nvPr>
        </p:nvSpPr>
        <p:spPr>
          <a:xfrm>
            <a:off x="468313" y="1844675"/>
            <a:ext cx="8435975" cy="4392613"/>
          </a:xfrm>
        </p:spPr>
        <p:txBody>
          <a:bodyPr/>
          <a:lstStyle/>
          <a:p>
            <a:pPr marL="0" indent="0" eaLnBrk="1" hangingPunct="1">
              <a:lnSpc>
                <a:spcPct val="80000"/>
              </a:lnSpc>
              <a:spcBef>
                <a:spcPts val="1200"/>
              </a:spcBef>
              <a:buFont typeface="Arial" charset="0"/>
              <a:buNone/>
              <a:defRPr/>
            </a:pPr>
            <a:r>
              <a:rPr lang="en-GB" sz="2000" b="1" i="1" dirty="0" smtClean="0"/>
              <a:t>Issue: </a:t>
            </a:r>
            <a:r>
              <a:rPr lang="en-GB" sz="2000" i="1" dirty="0" smtClean="0"/>
              <a:t>to </a:t>
            </a:r>
            <a:r>
              <a:rPr lang="en-GB" sz="2000" i="1" dirty="0"/>
              <a:t>review No. 5.268 with a view to examining the possibility for increasing the 5 km distance limitation and allowing space research service (space-to-space) use for proximity operations by space vehicles communicating with an orbiting manned space vehicle, in accordance with Resolution </a:t>
            </a:r>
            <a:r>
              <a:rPr lang="en-GB" sz="2000" b="1" i="1" dirty="0"/>
              <a:t>652 (</a:t>
            </a:r>
            <a:r>
              <a:rPr lang="en-GB" sz="2000" b="1" i="1" dirty="0" smtClean="0"/>
              <a:t>WRC-12)</a:t>
            </a:r>
          </a:p>
          <a:p>
            <a:pPr eaLnBrk="1" hangingPunct="1">
              <a:lnSpc>
                <a:spcPct val="80000"/>
              </a:lnSpc>
              <a:spcBef>
                <a:spcPts val="1200"/>
              </a:spcBef>
              <a:buFont typeface="Arial" charset="0"/>
              <a:buNone/>
              <a:defRPr/>
            </a:pPr>
            <a:endParaRPr lang="en-GB" sz="2000" b="1" dirty="0" smtClean="0"/>
          </a:p>
          <a:p>
            <a:pPr eaLnBrk="1" hangingPunct="1">
              <a:lnSpc>
                <a:spcPct val="80000"/>
              </a:lnSpc>
              <a:spcBef>
                <a:spcPts val="1200"/>
              </a:spcBef>
              <a:buFont typeface="Arial" charset="0"/>
              <a:buNone/>
              <a:defRPr/>
            </a:pPr>
            <a:r>
              <a:rPr lang="en-GB" sz="2000" b="1" dirty="0" smtClean="0"/>
              <a:t>Preliminary CEPT position</a:t>
            </a:r>
            <a:r>
              <a:rPr lang="en-GB" sz="2000" dirty="0" smtClean="0"/>
              <a:t>: </a:t>
            </a:r>
          </a:p>
          <a:p>
            <a:pPr marL="0" indent="0">
              <a:buFontTx/>
              <a:buNone/>
              <a:defRPr/>
            </a:pPr>
            <a:endParaRPr lang="en-US" sz="1800" dirty="0" smtClean="0"/>
          </a:p>
          <a:p>
            <a:pPr marL="0" indent="0">
              <a:buFontTx/>
              <a:buNone/>
              <a:defRPr/>
            </a:pPr>
            <a:r>
              <a:rPr lang="en-US" sz="1800" dirty="0" smtClean="0"/>
              <a:t>CEPT </a:t>
            </a:r>
            <a:r>
              <a:rPr lang="en-US" sz="1800" dirty="0"/>
              <a:t>support removal of the distance limitation within RR No 5.268 and the restriction to the extra vehicular activities while keeping the </a:t>
            </a:r>
            <a:r>
              <a:rPr lang="en-US" sz="1800" dirty="0" err="1"/>
              <a:t>pfd</a:t>
            </a:r>
            <a:r>
              <a:rPr lang="en-US" sz="1800" dirty="0"/>
              <a:t> limit at the Earth’s surface.</a:t>
            </a:r>
            <a:endParaRPr lang="da-DK" sz="1800" dirty="0" smtClean="0"/>
          </a:p>
          <a:p>
            <a:pPr marL="0" indent="0">
              <a:buFontTx/>
              <a:buNone/>
              <a:defRPr/>
            </a:pPr>
            <a:endParaRPr lang="da-DK" sz="1600" dirty="0" smtClean="0"/>
          </a:p>
          <a:p>
            <a:pPr marL="0" indent="0">
              <a:buFontTx/>
              <a:buNone/>
              <a:defRPr/>
            </a:pPr>
            <a:endParaRPr lang="en-GB" sz="1600" dirty="0"/>
          </a:p>
        </p:txBody>
      </p:sp>
      <p:sp>
        <p:nvSpPr>
          <p:cNvPr id="35845" name="Rechthoek 4"/>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 Mr </a:t>
            </a:r>
            <a:r>
              <a:rPr lang="en-GB" altLang="fi-FI" sz="1400" i="1">
                <a:solidFill>
                  <a:schemeClr val="accent2"/>
                </a:solidFill>
              </a:rPr>
              <a:t>Thibaut Caillet (France)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4"/>
          <p:cNvSpPr txBox="1">
            <a:spLocks noChangeArrowheads="1"/>
          </p:cNvSpPr>
          <p:nvPr/>
        </p:nvSpPr>
        <p:spPr bwMode="auto">
          <a:xfrm>
            <a:off x="654050" y="836613"/>
            <a:ext cx="7599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defRPr/>
            </a:pPr>
            <a:r>
              <a:rPr lang="en-GB" altLang="en-US" sz="3600" dirty="0" smtClean="0"/>
              <a:t> </a:t>
            </a:r>
            <a:r>
              <a:rPr lang="en-GB" altLang="en-US" sz="3600" b="1" dirty="0" smtClean="0">
                <a:solidFill>
                  <a:schemeClr val="bg1"/>
                </a:solidFill>
              </a:rPr>
              <a:t>Agenda Item 1.14 </a:t>
            </a:r>
            <a:r>
              <a:rPr lang="en-GB" altLang="en-US" b="1" dirty="0" smtClean="0">
                <a:solidFill>
                  <a:schemeClr val="bg1"/>
                </a:solidFill>
              </a:rPr>
              <a:t>(</a:t>
            </a:r>
            <a:r>
              <a:rPr lang="en-GB" b="1" kern="0" dirty="0" smtClean="0">
                <a:solidFill>
                  <a:schemeClr val="bg1"/>
                </a:solidFill>
              </a:rPr>
              <a:t>agreed </a:t>
            </a:r>
            <a:r>
              <a:rPr lang="en-GB" altLang="en-US" b="1" dirty="0" smtClean="0">
                <a:solidFill>
                  <a:srgbClr val="FFFFFF"/>
                </a:solidFill>
              </a:rPr>
              <a:t>by CPG PTA-8</a:t>
            </a:r>
            <a:r>
              <a:rPr lang="en-GB" altLang="en-US" b="1" dirty="0" smtClean="0">
                <a:solidFill>
                  <a:schemeClr val="bg1"/>
                </a:solidFill>
              </a:rPr>
              <a:t>)</a:t>
            </a:r>
          </a:p>
        </p:txBody>
      </p:sp>
      <p:sp>
        <p:nvSpPr>
          <p:cNvPr id="36868"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fi-FI" b="1"/>
          </a:p>
          <a:p>
            <a:pPr eaLnBrk="1" hangingPunct="1">
              <a:lnSpc>
                <a:spcPct val="80000"/>
              </a:lnSpc>
              <a:spcBef>
                <a:spcPct val="0"/>
              </a:spcBef>
              <a:buFontTx/>
              <a:buNone/>
            </a:pPr>
            <a:endParaRPr lang="en-GB" altLang="fi-FI" sz="2000"/>
          </a:p>
        </p:txBody>
      </p:sp>
      <p:sp>
        <p:nvSpPr>
          <p:cNvPr id="7" name="Rectangle 6"/>
          <p:cNvSpPr/>
          <p:nvPr/>
        </p:nvSpPr>
        <p:spPr>
          <a:xfrm>
            <a:off x="179388" y="1773238"/>
            <a:ext cx="8515350" cy="4348162"/>
          </a:xfrm>
          <a:prstGeom prst="rect">
            <a:avLst/>
          </a:prstGeom>
        </p:spPr>
        <p:txBody>
          <a:bodyPr>
            <a:spAutoFit/>
          </a:bodyPr>
          <a:lstStyle/>
          <a:p>
            <a:pPr>
              <a:lnSpc>
                <a:spcPct val="80000"/>
              </a:lnSpc>
              <a:spcBef>
                <a:spcPts val="1200"/>
              </a:spcBef>
              <a:buFont typeface="Arial" charset="0"/>
              <a:buNone/>
              <a:defRPr/>
            </a:pPr>
            <a:r>
              <a:rPr lang="en-US" sz="2000" b="1" i="1" dirty="0">
                <a:latin typeface="Arial" charset="0"/>
                <a:cs typeface="Arial" charset="0"/>
              </a:rPr>
              <a:t>Issue: </a:t>
            </a:r>
            <a:r>
              <a:rPr lang="en-US" sz="2000" i="1" dirty="0">
                <a:latin typeface="Arial" charset="0"/>
                <a:cs typeface="Arial" charset="0"/>
              </a:rPr>
              <a:t>to consider the feasibility of achieving a continuous reference time-scale, whether by the modification of coordinated universal time (UTC) or some other method, and take appropriate action, in accordance with Resolution </a:t>
            </a:r>
            <a:r>
              <a:rPr lang="en-US" sz="2000" b="1" i="1" dirty="0">
                <a:latin typeface="Arial" charset="0"/>
                <a:cs typeface="Arial" charset="0"/>
              </a:rPr>
              <a:t>653 (WRC-12)</a:t>
            </a:r>
          </a:p>
          <a:p>
            <a:pPr>
              <a:lnSpc>
                <a:spcPct val="80000"/>
              </a:lnSpc>
              <a:spcBef>
                <a:spcPts val="1200"/>
              </a:spcBef>
              <a:buFont typeface="Arial" charset="0"/>
              <a:buNone/>
              <a:defRPr/>
            </a:pPr>
            <a:endParaRPr lang="en-GB" sz="2000" b="1" i="1" dirty="0"/>
          </a:p>
          <a:p>
            <a:pPr>
              <a:lnSpc>
                <a:spcPct val="80000"/>
              </a:lnSpc>
              <a:spcBef>
                <a:spcPts val="1200"/>
              </a:spcBef>
              <a:buFont typeface="Arial" charset="0"/>
              <a:buNone/>
              <a:defRPr/>
            </a:pPr>
            <a:r>
              <a:rPr lang="en-GB" sz="2000" b="1" dirty="0"/>
              <a:t>Preliminary CEPT position</a:t>
            </a:r>
            <a:r>
              <a:rPr lang="en-GB" sz="2000" dirty="0"/>
              <a:t>:</a:t>
            </a:r>
            <a:br>
              <a:rPr lang="en-GB" sz="2000" dirty="0"/>
            </a:br>
            <a:endParaRPr lang="en-GB" sz="800" dirty="0"/>
          </a:p>
          <a:p>
            <a:pPr>
              <a:buClr>
                <a:srgbClr val="C00000"/>
              </a:buClr>
              <a:defRPr/>
            </a:pPr>
            <a:endParaRPr lang="en-GB" sz="800" dirty="0">
              <a:latin typeface="Arial" charset="0"/>
              <a:cs typeface="Arial" charset="0"/>
            </a:endParaRPr>
          </a:p>
          <a:p>
            <a:pPr marL="342900" indent="-342900">
              <a:buClr>
                <a:srgbClr val="C00000"/>
              </a:buClr>
              <a:buFont typeface="Wingdings" panose="05000000000000000000" pitchFamily="2" charset="2"/>
              <a:buChar char="§"/>
              <a:defRPr/>
            </a:pPr>
            <a:r>
              <a:rPr lang="en-GB" sz="2000" dirty="0">
                <a:latin typeface="Arial" charset="0"/>
                <a:cs typeface="Arial" charset="0"/>
              </a:rPr>
              <a:t>CEPT supports the proposal based on Method [A1/C1/C2].</a:t>
            </a:r>
          </a:p>
          <a:p>
            <a:pPr marL="342900" indent="-342900">
              <a:buClr>
                <a:srgbClr val="C00000"/>
              </a:buClr>
              <a:buFont typeface="Wingdings" panose="05000000000000000000" pitchFamily="2" charset="2"/>
              <a:buChar char="§"/>
              <a:defRPr/>
            </a:pPr>
            <a:r>
              <a:rPr lang="en-GB" sz="2000" dirty="0">
                <a:latin typeface="Arial" charset="0"/>
                <a:cs typeface="Arial" charset="0"/>
              </a:rPr>
              <a:t>CEPT does not support </a:t>
            </a:r>
            <a:r>
              <a:rPr lang="en-US" sz="2000" dirty="0">
                <a:latin typeface="Arial" charset="0"/>
                <a:cs typeface="Arial" charset="0"/>
              </a:rPr>
              <a:t>introduction of a continuous reference atomic time-scale based on TAI to be broadcasted on an equal basis with UTC </a:t>
            </a:r>
            <a:r>
              <a:rPr lang="en-GB" sz="2000" dirty="0">
                <a:latin typeface="Arial" charset="0"/>
                <a:cs typeface="Arial" charset="0"/>
              </a:rPr>
              <a:t>(Method B).</a:t>
            </a:r>
          </a:p>
          <a:p>
            <a:pPr>
              <a:buClr>
                <a:srgbClr val="C00000"/>
              </a:buClr>
              <a:defRPr/>
            </a:pPr>
            <a:endParaRPr lang="en-GB" sz="2000" dirty="0">
              <a:latin typeface="Arial" charset="0"/>
              <a:cs typeface="Arial" charset="0"/>
            </a:endParaRPr>
          </a:p>
          <a:p>
            <a:pPr>
              <a:spcBef>
                <a:spcPts val="600"/>
              </a:spcBef>
              <a:buClr>
                <a:srgbClr val="C00000"/>
              </a:buClr>
              <a:defRPr/>
            </a:pPr>
            <a:r>
              <a:rPr lang="en-GB" sz="1000" i="1" dirty="0">
                <a:latin typeface="Arial" charset="0"/>
                <a:cs typeface="Arial" charset="0"/>
              </a:rPr>
              <a:t>Editor’s note: depending on the decision of CPG, the first two bullets may need to be reinserted if there is no ECP on agenda item 1.14 but multi-country proposals. There will also be a need to rewrite the third bullet.</a:t>
            </a:r>
            <a:endParaRPr lang="en-GB" sz="1000" dirty="0">
              <a:latin typeface="Arial" charset="0"/>
              <a:cs typeface="Arial" charset="0"/>
            </a:endParaRPr>
          </a:p>
          <a:p>
            <a:pPr algn="r">
              <a:lnSpc>
                <a:spcPct val="80000"/>
              </a:lnSpc>
              <a:spcBef>
                <a:spcPts val="1200"/>
              </a:spcBef>
              <a:buFont typeface="Arial" charset="0"/>
              <a:buNone/>
              <a:defRPr/>
            </a:pPr>
            <a:endParaRPr lang="en-GB" sz="1400" i="1" dirty="0">
              <a:solidFill>
                <a:schemeClr val="accent2"/>
              </a:solidFill>
            </a:endParaRPr>
          </a:p>
        </p:txBody>
      </p:sp>
      <p:sp>
        <p:nvSpPr>
          <p:cNvPr id="36870" name="Rechthoek 5"/>
          <p:cNvSpPr>
            <a:spLocks noChangeArrowheads="1"/>
          </p:cNvSpPr>
          <p:nvPr/>
        </p:nvSpPr>
        <p:spPr bwMode="auto">
          <a:xfrm>
            <a:off x="3348038"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Mr  </a:t>
            </a:r>
            <a:r>
              <a:rPr lang="en-GB" altLang="fi-FI" sz="1400" i="1">
                <a:solidFill>
                  <a:schemeClr val="accent2"/>
                </a:solidFill>
              </a:rPr>
              <a:t>Bharat Dudhia (UK)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4150" y="908050"/>
            <a:ext cx="8851900" cy="646113"/>
          </a:xfrm>
          <a:prstGeom prst="rect">
            <a:avLst/>
          </a:prstGeom>
          <a:noFill/>
        </p:spPr>
        <p:txBody>
          <a:bodyPr>
            <a:spAutoFit/>
          </a:bodyPr>
          <a:lstStyle/>
          <a:p>
            <a:pPr algn="ctr">
              <a:defRPr/>
            </a:pPr>
            <a:r>
              <a:rPr lang="en-GB" sz="3600" b="1" dirty="0">
                <a:solidFill>
                  <a:schemeClr val="bg1"/>
                </a:solidFill>
                <a:latin typeface="+mj-lt"/>
                <a:cs typeface="Arial" charset="0"/>
              </a:rPr>
              <a:t>Agenda Item 1.15 </a:t>
            </a:r>
            <a:r>
              <a:rPr lang="en-GB" sz="2400" b="1" dirty="0">
                <a:solidFill>
                  <a:schemeClr val="bg1"/>
                </a:solidFill>
                <a:latin typeface="+mj-lt"/>
                <a:cs typeface="Arial" charset="0"/>
              </a:rPr>
              <a:t>(</a:t>
            </a:r>
            <a:r>
              <a:rPr lang="en-GB" sz="2400" b="1" kern="0" dirty="0">
                <a:solidFill>
                  <a:schemeClr val="bg1"/>
                </a:solidFill>
                <a:latin typeface="Arial" charset="0"/>
                <a:cs typeface="Arial" charset="0"/>
              </a:rPr>
              <a:t>noted by </a:t>
            </a:r>
            <a:r>
              <a:rPr lang="en-GB" sz="2400" b="1" dirty="0">
                <a:solidFill>
                  <a:schemeClr val="bg1"/>
                </a:solidFill>
              </a:rPr>
              <a:t>CPG-7</a:t>
            </a:r>
            <a:r>
              <a:rPr lang="en-GB" sz="2400" b="1" dirty="0">
                <a:solidFill>
                  <a:schemeClr val="bg1"/>
                </a:solidFill>
                <a:latin typeface="+mj-lt"/>
                <a:cs typeface="Arial" charset="0"/>
              </a:rPr>
              <a:t>)</a:t>
            </a:r>
          </a:p>
        </p:txBody>
      </p:sp>
      <p:sp>
        <p:nvSpPr>
          <p:cNvPr id="6" name="Rectangle 5"/>
          <p:cNvSpPr/>
          <p:nvPr/>
        </p:nvSpPr>
        <p:spPr>
          <a:xfrm>
            <a:off x="401638" y="1844675"/>
            <a:ext cx="8416925" cy="3557588"/>
          </a:xfrm>
          <a:prstGeom prst="rect">
            <a:avLst/>
          </a:prstGeom>
        </p:spPr>
        <p:txBody>
          <a:bodyPr>
            <a:spAutoFit/>
          </a:bodyPr>
          <a:lstStyle/>
          <a:p>
            <a:pPr>
              <a:lnSpc>
                <a:spcPct val="80000"/>
              </a:lnSpc>
              <a:spcBef>
                <a:spcPts val="1200"/>
              </a:spcBef>
              <a:defRPr/>
            </a:pPr>
            <a:r>
              <a:rPr lang="en-US" b="1" dirty="0">
                <a:latin typeface="Arial" charset="0"/>
                <a:cs typeface="Arial" charset="0"/>
              </a:rPr>
              <a:t>Issue: </a:t>
            </a:r>
            <a:r>
              <a:rPr lang="en-US" i="1" dirty="0">
                <a:latin typeface="Arial" charset="0"/>
                <a:cs typeface="Arial" charset="0"/>
              </a:rPr>
              <a:t>to consider spectrum demands for on-board communication stations in the maritime mobile service in accordance with Resolution </a:t>
            </a:r>
            <a:r>
              <a:rPr lang="en-US" b="1" i="1" dirty="0">
                <a:latin typeface="Arial" charset="0"/>
                <a:cs typeface="Arial" charset="0"/>
              </a:rPr>
              <a:t>358 (WRC-12)</a:t>
            </a:r>
          </a:p>
          <a:p>
            <a:pPr>
              <a:lnSpc>
                <a:spcPct val="80000"/>
              </a:lnSpc>
              <a:spcBef>
                <a:spcPts val="1200"/>
              </a:spcBef>
              <a:defRPr/>
            </a:pPr>
            <a:r>
              <a:rPr lang="en-GB" sz="2000" b="1" dirty="0">
                <a:latin typeface="Arial" charset="0"/>
                <a:cs typeface="Arial" charset="0"/>
              </a:rPr>
              <a:t>Preliminary CEPT position</a:t>
            </a:r>
            <a:r>
              <a:rPr lang="en-GB" sz="2000" dirty="0">
                <a:latin typeface="Arial" charset="0"/>
                <a:cs typeface="Arial" charset="0"/>
              </a:rPr>
              <a:t>:</a:t>
            </a:r>
          </a:p>
          <a:p>
            <a:pPr>
              <a:lnSpc>
                <a:spcPct val="80000"/>
              </a:lnSpc>
              <a:defRPr/>
            </a:pPr>
            <a:endParaRPr lang="en-GB" sz="800" dirty="0">
              <a:latin typeface="Arial" charset="0"/>
              <a:cs typeface="Arial" charset="0"/>
            </a:endParaRPr>
          </a:p>
          <a:p>
            <a:pPr marL="285750" indent="-285750">
              <a:spcBef>
                <a:spcPts val="600"/>
              </a:spcBef>
              <a:buClr>
                <a:srgbClr val="C00000"/>
              </a:buClr>
              <a:buFont typeface="Wingdings" panose="05000000000000000000" pitchFamily="2" charset="2"/>
              <a:buChar char="§"/>
              <a:defRPr/>
            </a:pPr>
            <a:r>
              <a:rPr lang="en-GB" dirty="0">
                <a:latin typeface="Arial" charset="0"/>
                <a:cs typeface="Arial" charset="0"/>
              </a:rPr>
              <a:t>CEPT does not support the identification of additional spectrum for on-board communications in UHF.</a:t>
            </a:r>
            <a:endParaRPr lang="nl-NL" dirty="0">
              <a:latin typeface="Arial" charset="0"/>
              <a:cs typeface="Arial" charset="0"/>
            </a:endParaRPr>
          </a:p>
          <a:p>
            <a:pPr marL="285750" indent="-285750">
              <a:spcBef>
                <a:spcPts val="600"/>
              </a:spcBef>
              <a:buClr>
                <a:srgbClr val="C00000"/>
              </a:buClr>
              <a:buFont typeface="Wingdings" panose="05000000000000000000" pitchFamily="2" charset="2"/>
              <a:buChar char="§"/>
              <a:defRPr/>
            </a:pPr>
            <a:r>
              <a:rPr lang="en-GB" dirty="0">
                <a:latin typeface="Arial" charset="0"/>
                <a:cs typeface="Arial" charset="0"/>
              </a:rPr>
              <a:t>CEPT supports more efficient usage of the existing frequencies, such as 12.5 and 6.25 kHz bandwidth for all the channels identified in the RR for on-board communications.</a:t>
            </a:r>
            <a:endParaRPr lang="nl-NL" dirty="0">
              <a:latin typeface="Arial" charset="0"/>
              <a:cs typeface="Arial" charset="0"/>
            </a:endParaRPr>
          </a:p>
          <a:p>
            <a:pPr marL="285750" indent="-285750">
              <a:spcBef>
                <a:spcPts val="600"/>
              </a:spcBef>
              <a:buClr>
                <a:srgbClr val="C00000"/>
              </a:buClr>
              <a:buFont typeface="Wingdings" panose="05000000000000000000" pitchFamily="2" charset="2"/>
              <a:buChar char="§"/>
              <a:defRPr/>
            </a:pPr>
            <a:r>
              <a:rPr lang="en-GB" dirty="0">
                <a:latin typeface="Arial" charset="0"/>
                <a:cs typeface="Arial" charset="0"/>
              </a:rPr>
              <a:t>CEPT supports the use of Continuous Tone Coded Squelch Systems (CTCSS) or Digital Coded Squelch (DCS). </a:t>
            </a:r>
            <a:endParaRPr lang="nl-NL" dirty="0">
              <a:latin typeface="Arial" charset="0"/>
              <a:cs typeface="Arial" charset="0"/>
            </a:endParaRPr>
          </a:p>
          <a:p>
            <a:pPr marL="285750" indent="-285750">
              <a:spcBef>
                <a:spcPts val="600"/>
              </a:spcBef>
              <a:buClr>
                <a:srgbClr val="C00000"/>
              </a:buClr>
              <a:buFont typeface="Wingdings" panose="05000000000000000000" pitchFamily="2" charset="2"/>
              <a:buChar char="§"/>
              <a:defRPr/>
            </a:pPr>
            <a:r>
              <a:rPr lang="en-GB" dirty="0">
                <a:latin typeface="Arial" charset="0"/>
                <a:cs typeface="Arial" charset="0"/>
              </a:rPr>
              <a:t>CEPT supports amendments to RR footnote No. 5.287</a:t>
            </a:r>
            <a:endParaRPr lang="nl-NL" dirty="0">
              <a:latin typeface="Arial" charset="0"/>
              <a:cs typeface="Arial" charset="0"/>
            </a:endParaRPr>
          </a:p>
        </p:txBody>
      </p:sp>
      <p:sp>
        <p:nvSpPr>
          <p:cNvPr id="37893" name="Rechthoek 6"/>
          <p:cNvSpPr>
            <a:spLocks noChangeArrowheads="1"/>
          </p:cNvSpPr>
          <p:nvPr/>
        </p:nvSpPr>
        <p:spPr bwMode="auto">
          <a:xfrm>
            <a:off x="3059113" y="6403975"/>
            <a:ext cx="55991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da-DK" altLang="da-DK" sz="1400" i="1">
                <a:solidFill>
                  <a:schemeClr val="accent2"/>
                </a:solidFill>
              </a:rPr>
              <a:t>CEPT Coordinator: Mr Jaap Steenge (Netherlands))</a:t>
            </a:r>
            <a:r>
              <a:rPr lang="fr-FR" altLang="da-DK" sz="1400" i="1">
                <a:solidFill>
                  <a:schemeClr val="accent2"/>
                </a:solidFill>
              </a:rPr>
              <a:t> </a:t>
            </a:r>
            <a:endParaRPr lang="en-GB" altLang="da-DK" sz="1400" i="1">
              <a:solidFill>
                <a:schemeClr val="accent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4150" y="908050"/>
            <a:ext cx="8851900" cy="646113"/>
          </a:xfrm>
          <a:prstGeom prst="rect">
            <a:avLst/>
          </a:prstGeom>
          <a:noFill/>
        </p:spPr>
        <p:txBody>
          <a:bodyPr>
            <a:spAutoFit/>
          </a:bodyPr>
          <a:lstStyle/>
          <a:p>
            <a:pPr algn="ctr">
              <a:defRPr/>
            </a:pPr>
            <a:r>
              <a:rPr lang="en-GB" sz="3600" b="1" dirty="0">
                <a:solidFill>
                  <a:schemeClr val="bg1"/>
                </a:solidFill>
                <a:latin typeface="Arial" charset="0"/>
                <a:cs typeface="Arial" charset="0"/>
              </a:rPr>
              <a:t>Agenda Item 1.16 </a:t>
            </a:r>
            <a:r>
              <a:rPr lang="en-GB" sz="2400" b="1" dirty="0">
                <a:solidFill>
                  <a:schemeClr val="bg1"/>
                </a:solidFill>
                <a:latin typeface="+mj-lt"/>
                <a:cs typeface="Arial" charset="0"/>
              </a:rPr>
              <a:t>(1/2) (</a:t>
            </a:r>
            <a:r>
              <a:rPr lang="en-GB" sz="2400" b="1" dirty="0">
                <a:solidFill>
                  <a:schemeClr val="bg1"/>
                </a:solidFill>
                <a:latin typeface="Arial" charset="0"/>
                <a:cs typeface="Arial" charset="0"/>
              </a:rPr>
              <a:t>noted by CPG15-7</a:t>
            </a:r>
            <a:r>
              <a:rPr lang="en-GB" sz="2400" b="1" dirty="0">
                <a:solidFill>
                  <a:schemeClr val="bg1"/>
                </a:solidFill>
                <a:latin typeface="+mj-lt"/>
                <a:cs typeface="Arial" charset="0"/>
              </a:rPr>
              <a:t>)</a:t>
            </a:r>
          </a:p>
        </p:txBody>
      </p:sp>
      <p:sp>
        <p:nvSpPr>
          <p:cNvPr id="6" name="Rectangle 5"/>
          <p:cNvSpPr/>
          <p:nvPr/>
        </p:nvSpPr>
        <p:spPr>
          <a:xfrm>
            <a:off x="323850" y="1651000"/>
            <a:ext cx="8569325" cy="5041900"/>
          </a:xfrm>
          <a:prstGeom prst="rect">
            <a:avLst/>
          </a:prstGeom>
        </p:spPr>
        <p:txBody>
          <a:bodyPr>
            <a:spAutoFit/>
          </a:bodyPr>
          <a:lstStyle/>
          <a:p>
            <a:pPr>
              <a:lnSpc>
                <a:spcPct val="80000"/>
              </a:lnSpc>
              <a:spcBef>
                <a:spcPts val="1200"/>
              </a:spcBef>
              <a:defRPr/>
            </a:pPr>
            <a:r>
              <a:rPr lang="en-US" sz="1700" b="1" i="1" dirty="0">
                <a:latin typeface="Arial" charset="0"/>
                <a:cs typeface="Arial" charset="0"/>
              </a:rPr>
              <a:t>Issue: </a:t>
            </a:r>
            <a:r>
              <a:rPr lang="en-US" sz="1700" i="1" dirty="0">
                <a:latin typeface="Arial" charset="0"/>
                <a:cs typeface="Arial" charset="0"/>
              </a:rPr>
              <a:t>to consider regulatory provisions and spectrum allocations to enable possible new Automatic Identification System (AIS) technology applications and possible new applications to improve maritime </a:t>
            </a:r>
            <a:r>
              <a:rPr lang="en-US" sz="1700" i="1" dirty="0" err="1">
                <a:latin typeface="Arial" charset="0"/>
                <a:cs typeface="Arial" charset="0"/>
              </a:rPr>
              <a:t>radiocommunication</a:t>
            </a:r>
            <a:r>
              <a:rPr lang="en-US" sz="1700" i="1" dirty="0">
                <a:latin typeface="Arial" charset="0"/>
                <a:cs typeface="Arial" charset="0"/>
              </a:rPr>
              <a:t> in accordance with Resolution </a:t>
            </a:r>
            <a:r>
              <a:rPr lang="en-US" sz="1700" b="1" i="1" dirty="0">
                <a:latin typeface="Arial" charset="0"/>
                <a:cs typeface="Arial" charset="0"/>
              </a:rPr>
              <a:t>360 (WRC-12)</a:t>
            </a:r>
          </a:p>
          <a:p>
            <a:pPr>
              <a:lnSpc>
                <a:spcPct val="80000"/>
              </a:lnSpc>
              <a:spcBef>
                <a:spcPts val="1200"/>
              </a:spcBef>
              <a:defRPr/>
            </a:pPr>
            <a:r>
              <a:rPr lang="en-GB" sz="2000" b="1" dirty="0">
                <a:latin typeface="Arial" charset="0"/>
                <a:cs typeface="Arial" charset="0"/>
              </a:rPr>
              <a:t>Preliminary CEPT position</a:t>
            </a:r>
            <a:r>
              <a:rPr lang="en-GB" sz="2000" dirty="0">
                <a:latin typeface="Arial" charset="0"/>
                <a:cs typeface="Arial" charset="0"/>
              </a:rPr>
              <a:t>:</a:t>
            </a:r>
          </a:p>
          <a:p>
            <a:pPr marL="285750" indent="-285750">
              <a:spcBef>
                <a:spcPts val="600"/>
              </a:spcBef>
              <a:buClr>
                <a:srgbClr val="C00000"/>
              </a:buClr>
              <a:buFont typeface="Arial" panose="020B0604020202020204" pitchFamily="34" charset="0"/>
              <a:buChar char="•"/>
              <a:defRPr/>
            </a:pPr>
            <a:r>
              <a:rPr lang="en-GB" sz="1600" dirty="0">
                <a:latin typeface="Arial" charset="0"/>
                <a:cs typeface="Arial" charset="0"/>
              </a:rPr>
              <a:t>CEPT is of the view that the implementation of the Concept of the VHF Data Exchange System (VDES) which contains a VDE terrestrial component, a satellite component and a ASM component would enhance maritime radio communications.</a:t>
            </a:r>
          </a:p>
          <a:p>
            <a:pPr marL="285750" indent="-285750">
              <a:spcBef>
                <a:spcPts val="600"/>
              </a:spcBef>
              <a:buClr>
                <a:srgbClr val="C00000"/>
              </a:buClr>
              <a:buFont typeface="Arial" panose="020B0604020202020204" pitchFamily="34" charset="0"/>
              <a:buChar char="•"/>
              <a:defRPr/>
            </a:pPr>
            <a:r>
              <a:rPr lang="en-GB" sz="1600" dirty="0">
                <a:latin typeface="Arial" charset="0"/>
                <a:cs typeface="Arial" charset="0"/>
              </a:rPr>
              <a:t>CEPT is of the view that no modifications should be required to existing AIS equipment on board existing vessels and that the integrity of the original operational purpose of AIS as the primary function on the existing AIS frequencies should be protected. </a:t>
            </a:r>
          </a:p>
          <a:p>
            <a:pPr marL="285750" indent="-285750">
              <a:spcBef>
                <a:spcPts val="600"/>
              </a:spcBef>
              <a:buClr>
                <a:srgbClr val="C00000"/>
              </a:buClr>
              <a:buFont typeface="Arial" panose="020B0604020202020204" pitchFamily="34" charset="0"/>
              <a:buChar char="•"/>
              <a:defRPr/>
            </a:pPr>
            <a:r>
              <a:rPr lang="en-GB" sz="1600" dirty="0">
                <a:latin typeface="Arial" charset="0"/>
                <a:cs typeface="Arial" charset="0"/>
              </a:rPr>
              <a:t>CEPT is of the view that channels 27 and 28 will be split into four simplex channels, channels 1027, 1028, 2027 and 2028. Channels 2027 and 2028 will be assigned for the ASM application, and that the channels 1027, 1028, 87 and 88 will be used by analogue voice.</a:t>
            </a:r>
          </a:p>
          <a:p>
            <a:pPr marL="285750" indent="-285750">
              <a:spcBef>
                <a:spcPts val="600"/>
              </a:spcBef>
              <a:buClr>
                <a:srgbClr val="C00000"/>
              </a:buClr>
              <a:buFont typeface="Arial" panose="020B0604020202020204" pitchFamily="34" charset="0"/>
              <a:buChar char="•"/>
              <a:defRPr/>
            </a:pPr>
            <a:r>
              <a:rPr lang="en-GB" sz="1600" dirty="0">
                <a:latin typeface="Arial" charset="0"/>
                <a:cs typeface="Arial" charset="0"/>
              </a:rPr>
              <a:t>CEPT considers that a combination of channels 24, 25, 84 and 85 could be a possible solution for the terrestrial component for the future VDES. </a:t>
            </a:r>
          </a:p>
          <a:p>
            <a:pPr>
              <a:buClr>
                <a:srgbClr val="C00000"/>
              </a:buClr>
              <a:defRPr/>
            </a:pPr>
            <a:endParaRPr lang="en-GB" dirty="0">
              <a:latin typeface="Arial" charset="0"/>
              <a:cs typeface="Arial" charset="0"/>
            </a:endParaRPr>
          </a:p>
          <a:p>
            <a:pPr algn="r">
              <a:lnSpc>
                <a:spcPct val="80000"/>
              </a:lnSpc>
              <a:defRPr/>
            </a:pPr>
            <a:endParaRPr lang="en-GB" sz="1400" i="1" dirty="0">
              <a:solidFill>
                <a:schemeClr val="accent2"/>
              </a:solidFill>
              <a:latin typeface="Arial" charset="0"/>
              <a:cs typeface="Arial" charset="0"/>
            </a:endParaRPr>
          </a:p>
        </p:txBody>
      </p:sp>
      <p:sp>
        <p:nvSpPr>
          <p:cNvPr id="38917" name="Rechthoek 6"/>
          <p:cNvSpPr>
            <a:spLocks noChangeArrowheads="1"/>
          </p:cNvSpPr>
          <p:nvPr/>
        </p:nvSpPr>
        <p:spPr bwMode="auto">
          <a:xfrm>
            <a:off x="3509963" y="6505575"/>
            <a:ext cx="55991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Mr  </a:t>
            </a:r>
            <a:r>
              <a:rPr lang="da-DK" altLang="da-DK" sz="1400" i="1">
                <a:solidFill>
                  <a:schemeClr val="accent2"/>
                </a:solidFill>
              </a:rPr>
              <a:t>Hans-Karl von Arnim (Germany)</a:t>
            </a:r>
            <a:endParaRPr lang="en-GB" altLang="da-DK" sz="1400" i="1">
              <a:solidFill>
                <a:schemeClr val="accent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4150" y="908050"/>
            <a:ext cx="8851900" cy="646113"/>
          </a:xfrm>
          <a:prstGeom prst="rect">
            <a:avLst/>
          </a:prstGeom>
          <a:noFill/>
        </p:spPr>
        <p:txBody>
          <a:bodyPr>
            <a:spAutoFit/>
          </a:bodyPr>
          <a:lstStyle/>
          <a:p>
            <a:pPr algn="ctr">
              <a:defRPr/>
            </a:pPr>
            <a:r>
              <a:rPr lang="en-GB" sz="3600" b="1" dirty="0">
                <a:solidFill>
                  <a:schemeClr val="bg1"/>
                </a:solidFill>
                <a:latin typeface="Arial" charset="0"/>
                <a:cs typeface="Arial" charset="0"/>
              </a:rPr>
              <a:t>Agenda Item 1.16 </a:t>
            </a:r>
            <a:r>
              <a:rPr lang="en-GB" sz="2400" b="1" dirty="0">
                <a:solidFill>
                  <a:schemeClr val="bg1"/>
                </a:solidFill>
                <a:latin typeface="+mj-lt"/>
                <a:cs typeface="Arial" charset="0"/>
              </a:rPr>
              <a:t>(2/2) (</a:t>
            </a:r>
            <a:r>
              <a:rPr lang="en-GB" sz="2400" b="1" dirty="0">
                <a:solidFill>
                  <a:schemeClr val="bg1"/>
                </a:solidFill>
                <a:latin typeface="Arial" charset="0"/>
                <a:cs typeface="Arial" charset="0"/>
              </a:rPr>
              <a:t>noted by CPG15-7</a:t>
            </a:r>
            <a:r>
              <a:rPr lang="en-GB" sz="2400" b="1" dirty="0">
                <a:solidFill>
                  <a:schemeClr val="bg1"/>
                </a:solidFill>
                <a:latin typeface="+mj-lt"/>
                <a:cs typeface="Arial" charset="0"/>
              </a:rPr>
              <a:t>)</a:t>
            </a:r>
          </a:p>
        </p:txBody>
      </p:sp>
      <p:sp>
        <p:nvSpPr>
          <p:cNvPr id="6" name="Rectangle 5"/>
          <p:cNvSpPr/>
          <p:nvPr/>
        </p:nvSpPr>
        <p:spPr>
          <a:xfrm>
            <a:off x="323850" y="1651000"/>
            <a:ext cx="8569325" cy="5380038"/>
          </a:xfrm>
          <a:prstGeom prst="rect">
            <a:avLst/>
          </a:prstGeom>
        </p:spPr>
        <p:txBody>
          <a:bodyPr>
            <a:spAutoFit/>
          </a:bodyPr>
          <a:lstStyle/>
          <a:p>
            <a:pPr>
              <a:lnSpc>
                <a:spcPct val="80000"/>
              </a:lnSpc>
              <a:spcBef>
                <a:spcPts val="1200"/>
              </a:spcBef>
              <a:defRPr/>
            </a:pPr>
            <a:r>
              <a:rPr lang="en-US" sz="1700" b="1" i="1" dirty="0">
                <a:latin typeface="Arial" charset="0"/>
                <a:cs typeface="Arial" charset="0"/>
              </a:rPr>
              <a:t>Issue: </a:t>
            </a:r>
            <a:r>
              <a:rPr lang="en-US" sz="1700" i="1" dirty="0">
                <a:latin typeface="Arial" charset="0"/>
                <a:cs typeface="Arial" charset="0"/>
              </a:rPr>
              <a:t>to consider regulatory provisions and spectrum allocations to enable possible new Automatic Identification System (AIS) technology applications and possible new applications to improve maritime </a:t>
            </a:r>
            <a:r>
              <a:rPr lang="en-US" sz="1700" i="1" dirty="0" err="1">
                <a:latin typeface="Arial" charset="0"/>
                <a:cs typeface="Arial" charset="0"/>
              </a:rPr>
              <a:t>radiocommunication</a:t>
            </a:r>
            <a:r>
              <a:rPr lang="en-US" sz="1700" i="1" dirty="0">
                <a:latin typeface="Arial" charset="0"/>
                <a:cs typeface="Arial" charset="0"/>
              </a:rPr>
              <a:t> in accordance with Resolution </a:t>
            </a:r>
            <a:r>
              <a:rPr lang="en-US" sz="1700" b="1" i="1" dirty="0">
                <a:latin typeface="Arial" charset="0"/>
                <a:cs typeface="Arial" charset="0"/>
              </a:rPr>
              <a:t>360 (WRC-12)</a:t>
            </a:r>
          </a:p>
          <a:p>
            <a:pPr>
              <a:lnSpc>
                <a:spcPct val="80000"/>
              </a:lnSpc>
              <a:spcBef>
                <a:spcPts val="1200"/>
              </a:spcBef>
              <a:defRPr/>
            </a:pPr>
            <a:r>
              <a:rPr lang="en-GB" sz="2000" b="1" dirty="0">
                <a:latin typeface="Arial" charset="0"/>
                <a:cs typeface="Arial" charset="0"/>
              </a:rPr>
              <a:t>Preliminary CEPT position</a:t>
            </a:r>
            <a:r>
              <a:rPr lang="en-GB" sz="2000" dirty="0">
                <a:latin typeface="Arial" charset="0"/>
                <a:cs typeface="Arial" charset="0"/>
              </a:rPr>
              <a:t>:</a:t>
            </a:r>
            <a:r>
              <a:rPr lang="en-GB" sz="1600" dirty="0">
                <a:latin typeface="Arial" charset="0"/>
                <a:cs typeface="Arial" charset="0"/>
              </a:rPr>
              <a:t>. </a:t>
            </a:r>
          </a:p>
          <a:p>
            <a:pPr marL="285750" indent="-285750">
              <a:spcBef>
                <a:spcPts val="600"/>
              </a:spcBef>
              <a:buClr>
                <a:srgbClr val="C00000"/>
              </a:buClr>
              <a:buFont typeface="Wingdings" panose="05000000000000000000" pitchFamily="2" charset="2"/>
              <a:buChar char="§"/>
              <a:defRPr/>
            </a:pPr>
            <a:r>
              <a:rPr lang="en-GB" sz="1600" dirty="0">
                <a:latin typeface="Arial" charset="0"/>
                <a:cs typeface="Arial" charset="0"/>
              </a:rPr>
              <a:t>CEPT is considering a new secondary allocation to the maritime mobile satellite service (Earth-to-space) and a primary allocation to the maritime mobile satellite service (space-to-Earth), while ensuring the protection of existing terrestrial and radio astronomy services. The provisions 5.208A and 5.208B are proposed to be modified in order to quote the frequency band where VDES is intended to operate. The VDES downlink has to fulfil these modified provisions in order to ensure compatibility with the radio astronomy services. Furthermore to ensure coordination with the terrestrial service, provision of RR No. 9.14 shall apply, this is done with a new footnote No. 5.B116</a:t>
            </a:r>
          </a:p>
          <a:p>
            <a:pPr marL="285750" indent="-285750">
              <a:spcBef>
                <a:spcPts val="600"/>
              </a:spcBef>
              <a:buClr>
                <a:srgbClr val="C00000"/>
              </a:buClr>
              <a:buFont typeface="Wingdings" panose="05000000000000000000" pitchFamily="2" charset="2"/>
              <a:buChar char="§"/>
              <a:defRPr/>
            </a:pPr>
            <a:r>
              <a:rPr lang="en-GB" sz="1600" dirty="0">
                <a:latin typeface="Arial" charset="0"/>
                <a:cs typeface="Arial" charset="0"/>
              </a:rPr>
              <a:t>CEPT is of the view that a satellite component should use frequencies within the appendix 18 close to AIS 1 and AIS 2 so that the same equipment as for VDES can be used. Therefore the downlink could comprise the following combination of channels 2024, 2025, 2026, 2084, 2085 and 2086. For the uplink comprising the following channels 1024, 1025, 1026 1084, 1085, 1086 and the frequencies ASM1 (Channel 2027) and ASM2 (Channel 2028).  </a:t>
            </a:r>
            <a:endParaRPr lang="en-GB" sz="1500" dirty="0">
              <a:latin typeface="Arial" charset="0"/>
              <a:cs typeface="Arial" charset="0"/>
            </a:endParaRPr>
          </a:p>
          <a:p>
            <a:pPr>
              <a:buClr>
                <a:srgbClr val="C00000"/>
              </a:buClr>
              <a:defRPr/>
            </a:pPr>
            <a:endParaRPr lang="en-GB" dirty="0">
              <a:latin typeface="Arial" charset="0"/>
              <a:cs typeface="Arial" charset="0"/>
            </a:endParaRPr>
          </a:p>
          <a:p>
            <a:pPr algn="r">
              <a:lnSpc>
                <a:spcPct val="80000"/>
              </a:lnSpc>
              <a:defRPr/>
            </a:pPr>
            <a:endParaRPr lang="en-GB" sz="1400" i="1" dirty="0">
              <a:solidFill>
                <a:schemeClr val="accent2"/>
              </a:solidFill>
              <a:latin typeface="Arial" charset="0"/>
              <a:cs typeface="Arial" charset="0"/>
            </a:endParaRPr>
          </a:p>
        </p:txBody>
      </p:sp>
      <p:sp>
        <p:nvSpPr>
          <p:cNvPr id="39941" name="Rechthoek 6"/>
          <p:cNvSpPr>
            <a:spLocks noChangeArrowheads="1"/>
          </p:cNvSpPr>
          <p:nvPr/>
        </p:nvSpPr>
        <p:spPr bwMode="auto">
          <a:xfrm>
            <a:off x="3509963" y="6505575"/>
            <a:ext cx="559911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Mr  </a:t>
            </a:r>
            <a:r>
              <a:rPr lang="da-DK" altLang="da-DK" sz="1400" i="1">
                <a:solidFill>
                  <a:schemeClr val="accent2"/>
                </a:solidFill>
              </a:rPr>
              <a:t>Hans-Karl von Arnim (Germany)</a:t>
            </a:r>
            <a:endParaRPr lang="en-GB" altLang="da-DK" sz="1400" i="1">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485775" y="765175"/>
            <a:ext cx="8229600" cy="854075"/>
          </a:xfrm>
        </p:spPr>
        <p:txBody>
          <a:bodyPr/>
          <a:lstStyle/>
          <a:p>
            <a:pPr eaLnBrk="1" hangingPunct="1"/>
            <a:r>
              <a:rPr lang="fr-FR" altLang="fi-FI" sz="3600" b="1" smtClean="0">
                <a:solidFill>
                  <a:schemeClr val="bg1"/>
                </a:solidFill>
              </a:rPr>
              <a:t>CPG-15 Project Teams</a:t>
            </a:r>
          </a:p>
        </p:txBody>
      </p:sp>
      <p:sp>
        <p:nvSpPr>
          <p:cNvPr id="12292" name="Rectangle 4"/>
          <p:cNvSpPr>
            <a:spLocks noGrp="1" noChangeArrowheads="1"/>
          </p:cNvSpPr>
          <p:nvPr>
            <p:ph type="body" idx="1"/>
          </p:nvPr>
        </p:nvSpPr>
        <p:spPr>
          <a:xfrm>
            <a:off x="539750" y="1735138"/>
            <a:ext cx="1822450" cy="4646612"/>
          </a:xfrm>
          <a:ln w="3175">
            <a:solidFill>
              <a:schemeClr val="accent1"/>
            </a:solidFill>
          </a:ln>
        </p:spPr>
        <p:txBody>
          <a:bodyPr/>
          <a:lstStyle/>
          <a:p>
            <a:pPr marL="0" indent="0" algn="ctr" fontAlgn="auto">
              <a:spcBef>
                <a:spcPts val="0"/>
              </a:spcBef>
              <a:spcAft>
                <a:spcPts val="0"/>
              </a:spcAft>
              <a:buClr>
                <a:srgbClr val="C00000"/>
              </a:buClr>
              <a:buFontTx/>
              <a:buNone/>
              <a:defRPr/>
            </a:pPr>
            <a:r>
              <a:rPr lang="en-GB" b="1" dirty="0" smtClean="0"/>
              <a:t>PTA</a:t>
            </a:r>
          </a:p>
          <a:p>
            <a:pPr marL="0" indent="0" algn="ctr" fontAlgn="auto">
              <a:spcBef>
                <a:spcPts val="600"/>
              </a:spcBef>
              <a:spcAft>
                <a:spcPts val="0"/>
              </a:spcAft>
              <a:buClr>
                <a:srgbClr val="C00000"/>
              </a:buClr>
              <a:buFontTx/>
              <a:buNone/>
              <a:defRPr/>
            </a:pPr>
            <a:r>
              <a:rPr lang="en-GB" sz="1600" b="1" dirty="0" smtClean="0"/>
              <a:t>Martin Fenton </a:t>
            </a:r>
            <a:r>
              <a:rPr lang="en-US" sz="1600" b="1" dirty="0" smtClean="0"/>
              <a:t>(UK)</a:t>
            </a:r>
          </a:p>
          <a:p>
            <a:pPr fontAlgn="auto">
              <a:spcBef>
                <a:spcPts val="600"/>
              </a:spcBef>
              <a:spcAft>
                <a:spcPts val="0"/>
              </a:spcAft>
              <a:buClr>
                <a:srgbClr val="C00000"/>
              </a:buClr>
              <a:defRPr/>
            </a:pPr>
            <a:r>
              <a:rPr lang="en-GB" sz="1800" dirty="0" smtClean="0"/>
              <a:t>1.3</a:t>
            </a:r>
          </a:p>
          <a:p>
            <a:pPr fontAlgn="auto">
              <a:spcBef>
                <a:spcPts val="0"/>
              </a:spcBef>
              <a:spcAft>
                <a:spcPts val="0"/>
              </a:spcAft>
              <a:buClr>
                <a:srgbClr val="C00000"/>
              </a:buClr>
              <a:defRPr/>
            </a:pPr>
            <a:r>
              <a:rPr lang="en-GB" sz="1800" dirty="0" smtClean="0"/>
              <a:t>1.11</a:t>
            </a:r>
          </a:p>
          <a:p>
            <a:pPr fontAlgn="auto">
              <a:spcBef>
                <a:spcPts val="0"/>
              </a:spcBef>
              <a:spcAft>
                <a:spcPts val="0"/>
              </a:spcAft>
              <a:buClr>
                <a:srgbClr val="C00000"/>
              </a:buClr>
              <a:defRPr/>
            </a:pPr>
            <a:r>
              <a:rPr lang="en-GB" sz="1800" dirty="0" smtClean="0"/>
              <a:t>1.12</a:t>
            </a:r>
          </a:p>
          <a:p>
            <a:pPr fontAlgn="auto">
              <a:spcBef>
                <a:spcPts val="0"/>
              </a:spcBef>
              <a:spcAft>
                <a:spcPts val="0"/>
              </a:spcAft>
              <a:buClr>
                <a:srgbClr val="C00000"/>
              </a:buClr>
              <a:defRPr/>
            </a:pPr>
            <a:r>
              <a:rPr lang="en-GB" sz="1800" dirty="0" smtClean="0"/>
              <a:t>1.13</a:t>
            </a:r>
          </a:p>
          <a:p>
            <a:pPr fontAlgn="auto">
              <a:spcBef>
                <a:spcPts val="0"/>
              </a:spcBef>
              <a:spcAft>
                <a:spcPts val="0"/>
              </a:spcAft>
              <a:buClr>
                <a:srgbClr val="C00000"/>
              </a:buClr>
              <a:defRPr/>
            </a:pPr>
            <a:r>
              <a:rPr lang="en-GB" sz="1800" dirty="0" smtClean="0"/>
              <a:t>1.14</a:t>
            </a:r>
          </a:p>
          <a:p>
            <a:pPr fontAlgn="auto">
              <a:spcBef>
                <a:spcPts val="0"/>
              </a:spcBef>
              <a:spcAft>
                <a:spcPts val="0"/>
              </a:spcAft>
              <a:buClr>
                <a:srgbClr val="C00000"/>
              </a:buClr>
              <a:defRPr/>
            </a:pPr>
            <a:r>
              <a:rPr lang="en-GB" sz="1800" dirty="0" smtClean="0"/>
              <a:t>2; 4</a:t>
            </a:r>
          </a:p>
          <a:p>
            <a:pPr fontAlgn="auto">
              <a:spcBef>
                <a:spcPts val="0"/>
              </a:spcBef>
              <a:spcAft>
                <a:spcPts val="0"/>
              </a:spcAft>
              <a:buClr>
                <a:srgbClr val="C00000"/>
              </a:buClr>
              <a:defRPr/>
            </a:pPr>
            <a:r>
              <a:rPr lang="en-GB" sz="1800" dirty="0" smtClean="0"/>
              <a:t>8</a:t>
            </a:r>
          </a:p>
          <a:p>
            <a:pPr fontAlgn="auto">
              <a:spcBef>
                <a:spcPts val="0"/>
              </a:spcBef>
              <a:spcAft>
                <a:spcPts val="0"/>
              </a:spcAft>
              <a:buClr>
                <a:srgbClr val="C00000"/>
              </a:buClr>
              <a:defRPr/>
            </a:pPr>
            <a:r>
              <a:rPr lang="en-GB" sz="1800" dirty="0" smtClean="0"/>
              <a:t>9.1.4; 9.1.6, 9.1.7; 9.1.8</a:t>
            </a:r>
          </a:p>
          <a:p>
            <a:pPr fontAlgn="auto">
              <a:spcBef>
                <a:spcPts val="0"/>
              </a:spcBef>
              <a:spcAft>
                <a:spcPts val="0"/>
              </a:spcAft>
              <a:buClr>
                <a:srgbClr val="C00000"/>
              </a:buClr>
              <a:defRPr/>
            </a:pPr>
            <a:r>
              <a:rPr lang="en-GB" sz="1800" dirty="0" smtClean="0"/>
              <a:t>10</a:t>
            </a:r>
          </a:p>
          <a:p>
            <a:pPr fontAlgn="auto">
              <a:spcBef>
                <a:spcPts val="0"/>
              </a:spcBef>
              <a:spcAft>
                <a:spcPts val="0"/>
              </a:spcAft>
              <a:buClr>
                <a:srgbClr val="C00000"/>
              </a:buClr>
              <a:defRPr/>
            </a:pPr>
            <a:r>
              <a:rPr lang="en-GB" sz="1800" dirty="0" smtClean="0"/>
              <a:t>RA15/RAG</a:t>
            </a:r>
            <a:r>
              <a:rPr lang="en-GB" sz="2000" dirty="0" smtClean="0"/>
              <a:t> </a:t>
            </a:r>
            <a:r>
              <a:rPr lang="en-GB" sz="1800" dirty="0" smtClean="0"/>
              <a:t>related matters </a:t>
            </a:r>
          </a:p>
          <a:p>
            <a:pPr eaLnBrk="1" hangingPunct="1">
              <a:lnSpc>
                <a:spcPct val="80000"/>
              </a:lnSpc>
              <a:buFontTx/>
              <a:buNone/>
              <a:defRPr/>
            </a:pPr>
            <a:endParaRPr lang="en-GB" dirty="0" smtClean="0"/>
          </a:p>
          <a:p>
            <a:pPr eaLnBrk="1" hangingPunct="1">
              <a:lnSpc>
                <a:spcPct val="80000"/>
              </a:lnSpc>
              <a:buFontTx/>
              <a:buNone/>
              <a:defRPr/>
            </a:pPr>
            <a:endParaRPr lang="en-GB" sz="800" u="sng" dirty="0" smtClean="0"/>
          </a:p>
          <a:p>
            <a:pPr eaLnBrk="1" hangingPunct="1">
              <a:lnSpc>
                <a:spcPct val="80000"/>
              </a:lnSpc>
              <a:buFontTx/>
              <a:buNone/>
              <a:defRPr/>
            </a:pPr>
            <a:endParaRPr lang="en-GB" sz="800" dirty="0" smtClean="0"/>
          </a:p>
          <a:p>
            <a:pPr eaLnBrk="1" hangingPunct="1">
              <a:lnSpc>
                <a:spcPct val="80000"/>
              </a:lnSpc>
              <a:buFontTx/>
              <a:buNone/>
              <a:defRPr/>
            </a:pPr>
            <a:endParaRPr lang="fr-FR" sz="500" dirty="0" smtClean="0"/>
          </a:p>
          <a:p>
            <a:pPr eaLnBrk="1" hangingPunct="1">
              <a:lnSpc>
                <a:spcPct val="80000"/>
              </a:lnSpc>
              <a:buFontTx/>
              <a:buNone/>
              <a:defRPr/>
            </a:pPr>
            <a:r>
              <a:rPr lang="fr-FR" sz="600" dirty="0" smtClean="0"/>
              <a:t> </a:t>
            </a:r>
          </a:p>
          <a:p>
            <a:pPr eaLnBrk="1" hangingPunct="1">
              <a:lnSpc>
                <a:spcPct val="80000"/>
              </a:lnSpc>
              <a:defRPr/>
            </a:pPr>
            <a:endParaRPr lang="fr-FR" sz="600" dirty="0" smtClean="0"/>
          </a:p>
        </p:txBody>
      </p:sp>
      <p:sp>
        <p:nvSpPr>
          <p:cNvPr id="5" name="Rectangle 4"/>
          <p:cNvSpPr txBox="1">
            <a:spLocks noChangeArrowheads="1"/>
          </p:cNvSpPr>
          <p:nvPr/>
        </p:nvSpPr>
        <p:spPr bwMode="auto">
          <a:xfrm>
            <a:off x="2765425" y="1735138"/>
            <a:ext cx="1822450" cy="4421187"/>
          </a:xfrm>
          <a:prstGeom prst="rect">
            <a:avLst/>
          </a:prstGeom>
          <a:noFill/>
          <a:ln w="9525">
            <a:solidFill>
              <a:schemeClr val="accent1"/>
            </a:solidFill>
            <a:miter lim="800000"/>
            <a:headEnd/>
            <a:tailEnd/>
          </a:ln>
          <a:effec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lgn="ctr">
              <a:buClr>
                <a:srgbClr val="C00000"/>
              </a:buClr>
              <a:buFontTx/>
              <a:buNone/>
              <a:defRPr/>
            </a:pPr>
            <a:r>
              <a:rPr lang="en-GB" b="1" dirty="0" smtClean="0"/>
              <a:t>PTB</a:t>
            </a:r>
          </a:p>
          <a:p>
            <a:pPr marL="0" indent="0" algn="ctr">
              <a:spcBef>
                <a:spcPts val="600"/>
              </a:spcBef>
              <a:buClr>
                <a:srgbClr val="C00000"/>
              </a:buClr>
              <a:buFontTx/>
              <a:buNone/>
              <a:defRPr/>
            </a:pPr>
            <a:r>
              <a:rPr lang="en-GB" sz="1600" b="1" dirty="0" smtClean="0"/>
              <a:t>Alexandre Vallet (France) &amp; </a:t>
            </a:r>
          </a:p>
          <a:p>
            <a:pPr marL="0" indent="0" algn="ctr">
              <a:spcBef>
                <a:spcPts val="600"/>
              </a:spcBef>
              <a:buClr>
                <a:srgbClr val="C00000"/>
              </a:buClr>
              <a:buFontTx/>
              <a:buNone/>
              <a:defRPr/>
            </a:pPr>
            <a:r>
              <a:rPr lang="en-GB" sz="1600" b="1" dirty="0" smtClean="0"/>
              <a:t>Victor </a:t>
            </a:r>
            <a:r>
              <a:rPr lang="en-GB" sz="1600" b="1" dirty="0" err="1" smtClean="0"/>
              <a:t>Glushko</a:t>
            </a:r>
            <a:r>
              <a:rPr lang="en-GB" sz="1600" b="1" dirty="0" smtClean="0"/>
              <a:t>, (Russian Fed.)</a:t>
            </a:r>
          </a:p>
          <a:p>
            <a:pPr>
              <a:spcBef>
                <a:spcPts val="0"/>
              </a:spcBef>
              <a:buClr>
                <a:srgbClr val="C00000"/>
              </a:buClr>
              <a:defRPr/>
            </a:pPr>
            <a:r>
              <a:rPr lang="en-GB" sz="1800" dirty="0" smtClean="0"/>
              <a:t>1.6</a:t>
            </a:r>
          </a:p>
          <a:p>
            <a:pPr>
              <a:spcBef>
                <a:spcPts val="0"/>
              </a:spcBef>
              <a:buClr>
                <a:srgbClr val="C00000"/>
              </a:buClr>
              <a:defRPr/>
            </a:pPr>
            <a:r>
              <a:rPr lang="en-GB" sz="1800" dirty="0" smtClean="0"/>
              <a:t>1.7</a:t>
            </a:r>
          </a:p>
          <a:p>
            <a:pPr>
              <a:spcBef>
                <a:spcPts val="0"/>
              </a:spcBef>
              <a:buClr>
                <a:srgbClr val="C00000"/>
              </a:buClr>
              <a:defRPr/>
            </a:pPr>
            <a:r>
              <a:rPr lang="en-GB" sz="1800" dirty="0" smtClean="0"/>
              <a:t>1.8</a:t>
            </a:r>
          </a:p>
          <a:p>
            <a:pPr>
              <a:spcBef>
                <a:spcPts val="0"/>
              </a:spcBef>
              <a:buClr>
                <a:srgbClr val="C00000"/>
              </a:buClr>
              <a:defRPr/>
            </a:pPr>
            <a:r>
              <a:rPr lang="en-GB" sz="1800" dirty="0" smtClean="0"/>
              <a:t>1.9</a:t>
            </a:r>
          </a:p>
          <a:p>
            <a:pPr>
              <a:spcBef>
                <a:spcPts val="0"/>
              </a:spcBef>
              <a:buClr>
                <a:srgbClr val="C00000"/>
              </a:buClr>
              <a:defRPr/>
            </a:pPr>
            <a:r>
              <a:rPr lang="it-IT" sz="1800" dirty="0" smtClean="0"/>
              <a:t>1.10</a:t>
            </a:r>
          </a:p>
          <a:p>
            <a:pPr>
              <a:spcBef>
                <a:spcPts val="0"/>
              </a:spcBef>
              <a:buClr>
                <a:srgbClr val="C00000"/>
              </a:buClr>
              <a:defRPr/>
            </a:pPr>
            <a:r>
              <a:rPr lang="en-GB" sz="1800" dirty="0" smtClean="0"/>
              <a:t>7</a:t>
            </a:r>
          </a:p>
          <a:p>
            <a:pPr>
              <a:spcBef>
                <a:spcPts val="0"/>
              </a:spcBef>
              <a:buClr>
                <a:srgbClr val="C00000"/>
              </a:buClr>
              <a:defRPr/>
            </a:pPr>
            <a:r>
              <a:rPr lang="en-GB" sz="1800" dirty="0" smtClean="0"/>
              <a:t>9.1.1</a:t>
            </a:r>
            <a:r>
              <a:rPr lang="en-GB" sz="1800" dirty="0"/>
              <a:t>; 9.1.2; </a:t>
            </a:r>
            <a:r>
              <a:rPr lang="en-GB" sz="1800" dirty="0" smtClean="0"/>
              <a:t>9.1.3; 9.1.5</a:t>
            </a:r>
          </a:p>
          <a:p>
            <a:pPr>
              <a:spcBef>
                <a:spcPts val="0"/>
              </a:spcBef>
              <a:buClr>
                <a:srgbClr val="C00000"/>
              </a:buClr>
              <a:defRPr/>
            </a:pPr>
            <a:r>
              <a:rPr lang="da-DK" sz="1800" dirty="0" smtClean="0"/>
              <a:t>9.2</a:t>
            </a:r>
            <a:endParaRPr lang="en-GB" sz="1800" dirty="0" smtClean="0"/>
          </a:p>
          <a:p>
            <a:pPr>
              <a:spcBef>
                <a:spcPts val="0"/>
              </a:spcBef>
              <a:buClr>
                <a:srgbClr val="C00000"/>
              </a:buClr>
              <a:defRPr/>
            </a:pPr>
            <a:r>
              <a:rPr lang="en-GB" sz="1800" dirty="0" smtClean="0"/>
              <a:t>9.3</a:t>
            </a:r>
            <a:endParaRPr lang="en-GB" sz="1800" dirty="0"/>
          </a:p>
          <a:p>
            <a:pPr eaLnBrk="1" hangingPunct="1">
              <a:lnSpc>
                <a:spcPct val="80000"/>
              </a:lnSpc>
              <a:buFontTx/>
              <a:buNone/>
              <a:defRPr/>
            </a:pPr>
            <a:endParaRPr lang="en-GB" dirty="0" smtClean="0"/>
          </a:p>
          <a:p>
            <a:pPr eaLnBrk="1" hangingPunct="1">
              <a:lnSpc>
                <a:spcPct val="80000"/>
              </a:lnSpc>
              <a:buFontTx/>
              <a:buNone/>
              <a:defRPr/>
            </a:pPr>
            <a:endParaRPr lang="en-GB" sz="800" u="sng" dirty="0" smtClean="0"/>
          </a:p>
          <a:p>
            <a:pPr eaLnBrk="1" hangingPunct="1">
              <a:lnSpc>
                <a:spcPct val="80000"/>
              </a:lnSpc>
              <a:buFontTx/>
              <a:buNone/>
              <a:defRPr/>
            </a:pPr>
            <a:endParaRPr lang="en-GB" sz="800" dirty="0" smtClean="0"/>
          </a:p>
          <a:p>
            <a:pPr eaLnBrk="1" hangingPunct="1">
              <a:lnSpc>
                <a:spcPct val="80000"/>
              </a:lnSpc>
              <a:buFontTx/>
              <a:buNone/>
              <a:defRPr/>
            </a:pPr>
            <a:endParaRPr lang="fr-FR" sz="500" dirty="0" smtClean="0"/>
          </a:p>
          <a:p>
            <a:pPr eaLnBrk="1" hangingPunct="1">
              <a:lnSpc>
                <a:spcPct val="80000"/>
              </a:lnSpc>
              <a:buFontTx/>
              <a:buNone/>
              <a:defRPr/>
            </a:pPr>
            <a:r>
              <a:rPr lang="fr-FR" sz="600" dirty="0" smtClean="0"/>
              <a:t> </a:t>
            </a:r>
          </a:p>
          <a:p>
            <a:pPr eaLnBrk="1" hangingPunct="1">
              <a:lnSpc>
                <a:spcPct val="80000"/>
              </a:lnSpc>
              <a:defRPr/>
            </a:pPr>
            <a:endParaRPr lang="fr-FR" sz="600" dirty="0" smtClean="0"/>
          </a:p>
        </p:txBody>
      </p:sp>
      <p:sp>
        <p:nvSpPr>
          <p:cNvPr id="6" name="Rectangle 4"/>
          <p:cNvSpPr txBox="1">
            <a:spLocks noChangeArrowheads="1"/>
          </p:cNvSpPr>
          <p:nvPr/>
        </p:nvSpPr>
        <p:spPr bwMode="auto">
          <a:xfrm>
            <a:off x="4837113" y="1744663"/>
            <a:ext cx="1941512" cy="4421187"/>
          </a:xfrm>
          <a:prstGeom prst="rect">
            <a:avLst/>
          </a:prstGeom>
          <a:noFill/>
          <a:ln w="9525">
            <a:solidFill>
              <a:schemeClr val="accent1"/>
            </a:solidFill>
            <a:miter lim="800000"/>
            <a:headEnd/>
            <a:tailEnd/>
          </a:ln>
          <a:effec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lgn="ctr">
              <a:buClr>
                <a:srgbClr val="C00000"/>
              </a:buClr>
              <a:buFontTx/>
              <a:buNone/>
              <a:defRPr/>
            </a:pPr>
            <a:r>
              <a:rPr lang="en-GB" b="1" dirty="0" smtClean="0"/>
              <a:t>PTC </a:t>
            </a:r>
          </a:p>
          <a:p>
            <a:pPr marL="0" indent="0" algn="ctr">
              <a:spcBef>
                <a:spcPts val="600"/>
              </a:spcBef>
              <a:spcAft>
                <a:spcPts val="0"/>
              </a:spcAft>
              <a:buClr>
                <a:srgbClr val="C00000"/>
              </a:buClr>
              <a:buFontTx/>
              <a:buNone/>
              <a:defRPr/>
            </a:pPr>
            <a:r>
              <a:rPr lang="en-GB" sz="1600" b="1" dirty="0" smtClean="0"/>
              <a:t>Gerlof Osinga (the </a:t>
            </a:r>
            <a:r>
              <a:rPr lang="en-GB" sz="1600" b="1" dirty="0"/>
              <a:t>Netherlands</a:t>
            </a:r>
            <a:r>
              <a:rPr lang="en-GB" sz="1600" b="1" dirty="0" smtClean="0"/>
              <a:t>)</a:t>
            </a:r>
          </a:p>
          <a:p>
            <a:pPr>
              <a:spcBef>
                <a:spcPts val="600"/>
              </a:spcBef>
              <a:spcAft>
                <a:spcPts val="0"/>
              </a:spcAft>
              <a:buClr>
                <a:srgbClr val="C00000"/>
              </a:buClr>
              <a:defRPr/>
            </a:pPr>
            <a:r>
              <a:rPr lang="en-GB" sz="2000" dirty="0" smtClean="0"/>
              <a:t>1.4</a:t>
            </a:r>
          </a:p>
          <a:p>
            <a:pPr>
              <a:spcBef>
                <a:spcPts val="0"/>
              </a:spcBef>
              <a:buClr>
                <a:srgbClr val="C00000"/>
              </a:buClr>
              <a:defRPr/>
            </a:pPr>
            <a:r>
              <a:rPr lang="en-GB" sz="2000" dirty="0" smtClean="0"/>
              <a:t>1.5</a:t>
            </a:r>
          </a:p>
          <a:p>
            <a:pPr>
              <a:spcBef>
                <a:spcPts val="0"/>
              </a:spcBef>
              <a:buClr>
                <a:srgbClr val="C00000"/>
              </a:buClr>
              <a:defRPr/>
            </a:pPr>
            <a:r>
              <a:rPr lang="en-GB" sz="2000" dirty="0" smtClean="0"/>
              <a:t>1.15</a:t>
            </a:r>
          </a:p>
          <a:p>
            <a:pPr>
              <a:spcBef>
                <a:spcPts val="0"/>
              </a:spcBef>
              <a:buClr>
                <a:srgbClr val="C00000"/>
              </a:buClr>
              <a:defRPr/>
            </a:pPr>
            <a:r>
              <a:rPr lang="en-GB" sz="2000" dirty="0" smtClean="0"/>
              <a:t>1.16</a:t>
            </a:r>
          </a:p>
          <a:p>
            <a:pPr>
              <a:spcBef>
                <a:spcPts val="0"/>
              </a:spcBef>
              <a:buClr>
                <a:srgbClr val="C00000"/>
              </a:buClr>
              <a:defRPr/>
            </a:pPr>
            <a:r>
              <a:rPr lang="en-GB" sz="2000" dirty="0" smtClean="0"/>
              <a:t>1.17</a:t>
            </a:r>
          </a:p>
          <a:p>
            <a:pPr>
              <a:spcBef>
                <a:spcPts val="0"/>
              </a:spcBef>
              <a:buClr>
                <a:srgbClr val="C00000"/>
              </a:buClr>
              <a:defRPr/>
            </a:pPr>
            <a:r>
              <a:rPr lang="en-GB" sz="2000" dirty="0" smtClean="0"/>
              <a:t>1.18</a:t>
            </a:r>
          </a:p>
          <a:p>
            <a:pPr eaLnBrk="1" hangingPunct="1">
              <a:lnSpc>
                <a:spcPct val="80000"/>
              </a:lnSpc>
              <a:defRPr/>
            </a:pPr>
            <a:endParaRPr lang="fr-FR" sz="600" dirty="0" smtClean="0"/>
          </a:p>
        </p:txBody>
      </p:sp>
      <p:sp>
        <p:nvSpPr>
          <p:cNvPr id="7" name="Rectangle 4"/>
          <p:cNvSpPr txBox="1">
            <a:spLocks noChangeArrowheads="1"/>
          </p:cNvSpPr>
          <p:nvPr/>
        </p:nvSpPr>
        <p:spPr bwMode="auto">
          <a:xfrm>
            <a:off x="6948488" y="1733550"/>
            <a:ext cx="1824037" cy="4421188"/>
          </a:xfrm>
          <a:prstGeom prst="rect">
            <a:avLst/>
          </a:prstGeom>
          <a:noFill/>
          <a:ln w="9525">
            <a:solidFill>
              <a:schemeClr val="accent1"/>
            </a:solidFill>
            <a:miter lim="800000"/>
            <a:headEnd/>
            <a:tailEnd/>
          </a:ln>
          <a:effec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lgn="ctr" eaLnBrk="1" hangingPunct="1">
              <a:spcBef>
                <a:spcPts val="600"/>
              </a:spcBef>
              <a:buClr>
                <a:srgbClr val="C00000"/>
              </a:buClr>
              <a:buFontTx/>
              <a:buNone/>
              <a:defRPr/>
            </a:pPr>
            <a:r>
              <a:rPr lang="en-GB" b="1" dirty="0" smtClean="0"/>
              <a:t>PTD</a:t>
            </a:r>
          </a:p>
          <a:p>
            <a:pPr marL="0" indent="0" algn="ctr" eaLnBrk="1" hangingPunct="1">
              <a:spcBef>
                <a:spcPts val="600"/>
              </a:spcBef>
              <a:buClr>
                <a:srgbClr val="C00000"/>
              </a:buClr>
              <a:buFontTx/>
              <a:buNone/>
              <a:defRPr/>
            </a:pPr>
            <a:r>
              <a:rPr lang="en-GB" sz="1600" b="1" dirty="0" smtClean="0"/>
              <a:t>Didier Chauveau (France)</a:t>
            </a:r>
            <a:r>
              <a:rPr lang="en-GB" sz="1800" b="1" dirty="0" smtClean="0"/>
              <a:t> </a:t>
            </a:r>
          </a:p>
          <a:p>
            <a:pPr algn="ctr" eaLnBrk="1" hangingPunct="1">
              <a:spcBef>
                <a:spcPts val="0"/>
              </a:spcBef>
              <a:buClr>
                <a:srgbClr val="C00000"/>
              </a:buClr>
              <a:defRPr/>
            </a:pPr>
            <a:r>
              <a:rPr lang="en-GB" sz="2000" dirty="0" smtClean="0"/>
              <a:t>1.1 </a:t>
            </a:r>
          </a:p>
          <a:p>
            <a:pPr algn="ctr" eaLnBrk="1" hangingPunct="1">
              <a:spcBef>
                <a:spcPts val="0"/>
              </a:spcBef>
              <a:buClr>
                <a:srgbClr val="C00000"/>
              </a:buClr>
              <a:defRPr/>
            </a:pPr>
            <a:r>
              <a:rPr lang="en-GB" sz="2000" dirty="0" smtClean="0"/>
              <a:t>1.2</a:t>
            </a:r>
          </a:p>
          <a:p>
            <a:pPr eaLnBrk="1" hangingPunct="1">
              <a:lnSpc>
                <a:spcPct val="80000"/>
              </a:lnSpc>
              <a:buFontTx/>
              <a:buNone/>
              <a:defRPr/>
            </a:pPr>
            <a:endParaRPr lang="en-GB" dirty="0" smtClean="0"/>
          </a:p>
          <a:p>
            <a:pPr eaLnBrk="1" hangingPunct="1">
              <a:lnSpc>
                <a:spcPct val="80000"/>
              </a:lnSpc>
              <a:buFontTx/>
              <a:buNone/>
              <a:defRPr/>
            </a:pPr>
            <a:endParaRPr lang="en-GB" sz="800" u="sng" dirty="0" smtClean="0"/>
          </a:p>
          <a:p>
            <a:pPr eaLnBrk="1" hangingPunct="1">
              <a:lnSpc>
                <a:spcPct val="80000"/>
              </a:lnSpc>
              <a:buFontTx/>
              <a:buNone/>
              <a:defRPr/>
            </a:pPr>
            <a:endParaRPr lang="en-GB" sz="800" dirty="0" smtClean="0"/>
          </a:p>
          <a:p>
            <a:pPr eaLnBrk="1" hangingPunct="1">
              <a:lnSpc>
                <a:spcPct val="80000"/>
              </a:lnSpc>
              <a:buFontTx/>
              <a:buNone/>
              <a:defRPr/>
            </a:pPr>
            <a:endParaRPr lang="fr-FR" sz="500" dirty="0" smtClean="0"/>
          </a:p>
          <a:p>
            <a:pPr eaLnBrk="1" hangingPunct="1">
              <a:lnSpc>
                <a:spcPct val="80000"/>
              </a:lnSpc>
              <a:buFontTx/>
              <a:buNone/>
              <a:defRPr/>
            </a:pPr>
            <a:r>
              <a:rPr lang="fr-FR" sz="600" dirty="0" smtClean="0"/>
              <a:t> </a:t>
            </a:r>
          </a:p>
          <a:p>
            <a:pPr eaLnBrk="1" hangingPunct="1">
              <a:lnSpc>
                <a:spcPct val="80000"/>
              </a:lnSpc>
              <a:defRPr/>
            </a:pPr>
            <a:endParaRPr lang="fr-FR" sz="6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4150" y="908050"/>
            <a:ext cx="8851900" cy="646113"/>
          </a:xfrm>
          <a:prstGeom prst="rect">
            <a:avLst/>
          </a:prstGeom>
          <a:noFill/>
        </p:spPr>
        <p:txBody>
          <a:bodyPr>
            <a:spAutoFit/>
          </a:bodyPr>
          <a:lstStyle/>
          <a:p>
            <a:pPr algn="ctr">
              <a:defRPr/>
            </a:pPr>
            <a:r>
              <a:rPr lang="en-GB" sz="3600" b="1" dirty="0">
                <a:solidFill>
                  <a:schemeClr val="bg1"/>
                </a:solidFill>
                <a:latin typeface="+mj-lt"/>
                <a:cs typeface="Arial" charset="0"/>
              </a:rPr>
              <a:t>Agenda Item 1.17 </a:t>
            </a:r>
            <a:r>
              <a:rPr lang="en-GB" sz="2400" b="1" dirty="0">
                <a:solidFill>
                  <a:schemeClr val="bg1"/>
                </a:solidFill>
                <a:latin typeface="+mj-lt"/>
                <a:cs typeface="Arial" charset="0"/>
              </a:rPr>
              <a:t>(</a:t>
            </a:r>
            <a:r>
              <a:rPr lang="en-GB" sz="2400" b="1" dirty="0">
                <a:solidFill>
                  <a:schemeClr val="bg1"/>
                </a:solidFill>
              </a:rPr>
              <a:t>noted </a:t>
            </a:r>
            <a:r>
              <a:rPr lang="en-GB" sz="2400" b="1" dirty="0">
                <a:solidFill>
                  <a:schemeClr val="bg1"/>
                </a:solidFill>
                <a:latin typeface="Arial" charset="0"/>
                <a:cs typeface="Arial" charset="0"/>
              </a:rPr>
              <a:t>by CPG15-7</a:t>
            </a:r>
            <a:r>
              <a:rPr lang="en-GB" sz="2400" b="1" dirty="0">
                <a:solidFill>
                  <a:schemeClr val="bg1"/>
                </a:solidFill>
                <a:latin typeface="+mj-lt"/>
                <a:cs typeface="Arial" charset="0"/>
              </a:rPr>
              <a:t>)</a:t>
            </a:r>
          </a:p>
        </p:txBody>
      </p:sp>
      <p:sp>
        <p:nvSpPr>
          <p:cNvPr id="40964" name="Rectangle 5"/>
          <p:cNvSpPr>
            <a:spLocks noChangeArrowheads="1"/>
          </p:cNvSpPr>
          <p:nvPr/>
        </p:nvSpPr>
        <p:spPr bwMode="auto">
          <a:xfrm>
            <a:off x="468313" y="1844675"/>
            <a:ext cx="80645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ts val="1200"/>
              </a:spcBef>
              <a:buFontTx/>
              <a:buNone/>
              <a:defRPr/>
            </a:pPr>
            <a:r>
              <a:rPr lang="en-US" altLang="fi-FI" sz="1600" b="1" dirty="0" smtClean="0"/>
              <a:t>Issue: </a:t>
            </a:r>
            <a:r>
              <a:rPr lang="en-US" altLang="fi-FI" sz="1600" dirty="0" smtClean="0"/>
              <a:t>to consider possible spectrum requirements and regulatory actions, including appropriate aeronautical allocations, to support wireless avionics intra-communications (WAIC), in accordance with Resolution </a:t>
            </a:r>
            <a:r>
              <a:rPr lang="en-US" altLang="fi-FI" sz="1600" b="1" dirty="0" smtClean="0"/>
              <a:t>423 (WRC-12)</a:t>
            </a:r>
            <a:r>
              <a:rPr lang="en-US" altLang="fi-FI" sz="1800" b="1" dirty="0" smtClean="0"/>
              <a:t/>
            </a:r>
            <a:br>
              <a:rPr lang="en-US" altLang="fi-FI" sz="1800" b="1" dirty="0" smtClean="0"/>
            </a:br>
            <a:r>
              <a:rPr lang="en-US" altLang="fi-FI" sz="1800" b="1" dirty="0" smtClean="0"/>
              <a:t/>
            </a:r>
            <a:br>
              <a:rPr lang="en-US" altLang="fi-FI" sz="1800" b="1" dirty="0" smtClean="0"/>
            </a:br>
            <a:r>
              <a:rPr lang="en-GB" altLang="fi-FI" sz="2000" b="1" dirty="0" smtClean="0"/>
              <a:t>Preliminary CEPT position</a:t>
            </a:r>
            <a:r>
              <a:rPr lang="en-GB" altLang="fi-FI" sz="2000" dirty="0" smtClean="0"/>
              <a:t>:</a:t>
            </a:r>
          </a:p>
          <a:p>
            <a:pPr eaLnBrk="1" hangingPunct="1">
              <a:spcBef>
                <a:spcPts val="1200"/>
              </a:spcBef>
              <a:buFontTx/>
              <a:buNone/>
              <a:defRPr/>
            </a:pPr>
            <a:endParaRPr lang="en-GB" altLang="fi-FI" sz="800" dirty="0" smtClean="0"/>
          </a:p>
          <a:p>
            <a:pPr marL="285750" indent="-285750">
              <a:spcBef>
                <a:spcPts val="600"/>
              </a:spcBef>
              <a:buClr>
                <a:srgbClr val="C00000"/>
              </a:buClr>
              <a:buFont typeface="Wingdings" panose="05000000000000000000" pitchFamily="2" charset="2"/>
              <a:buChar char="§"/>
              <a:defRPr/>
            </a:pPr>
            <a:r>
              <a:rPr lang="en-GB" altLang="en-US" sz="1800" dirty="0" smtClean="0"/>
              <a:t>CEPT supports a primary AM(R)S allocation in the 4 200 - 4 400 MHz band exclusively reserved for WAIC systems to accommodate the required frequency spectrum of 145 </a:t>
            </a:r>
            <a:r>
              <a:rPr lang="en-GB" altLang="en-US" sz="1800" dirty="0" err="1" smtClean="0"/>
              <a:t>MHz.</a:t>
            </a:r>
            <a:endParaRPr lang="nl-NL" altLang="en-US" sz="1800" dirty="0" smtClean="0"/>
          </a:p>
          <a:p>
            <a:pPr marL="285750" indent="-285750">
              <a:spcBef>
                <a:spcPts val="600"/>
              </a:spcBef>
              <a:buClr>
                <a:srgbClr val="C00000"/>
              </a:buClr>
              <a:buFont typeface="Wingdings" panose="05000000000000000000" pitchFamily="2" charset="2"/>
              <a:buChar char="§"/>
              <a:defRPr/>
            </a:pPr>
            <a:r>
              <a:rPr lang="en-GB" altLang="en-US" sz="1800" dirty="0" smtClean="0"/>
              <a:t>CEPT is of the view that such systems operating in the AM(R)S allocation shall not cause harmful interference, nor create any constraint to systems (i.e. </a:t>
            </a:r>
            <a:r>
              <a:rPr lang="en-GB" altLang="en-US" sz="1800" dirty="0" err="1" smtClean="0"/>
              <a:t>radioaltimeter</a:t>
            </a:r>
            <a:r>
              <a:rPr lang="en-GB" altLang="en-US" sz="1800" dirty="0" smtClean="0"/>
              <a:t>) operating under the ARNS allocation in the frequency band 4 200-4 400MHz.</a:t>
            </a:r>
            <a:endParaRPr lang="nl-NL" altLang="en-US" sz="1800" dirty="0" smtClean="0"/>
          </a:p>
          <a:p>
            <a:pPr algn="r" eaLnBrk="1" hangingPunct="1">
              <a:lnSpc>
                <a:spcPct val="80000"/>
              </a:lnSpc>
              <a:spcBef>
                <a:spcPct val="0"/>
              </a:spcBef>
              <a:buFontTx/>
              <a:buNone/>
              <a:defRPr/>
            </a:pPr>
            <a:endParaRPr lang="en-GB" altLang="fi-FI" sz="1400" i="1" dirty="0" smtClean="0">
              <a:solidFill>
                <a:schemeClr val="accent2"/>
              </a:solidFill>
            </a:endParaRPr>
          </a:p>
        </p:txBody>
      </p:sp>
      <p:sp>
        <p:nvSpPr>
          <p:cNvPr id="40965" name="Rechthoek 6"/>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Mr  </a:t>
            </a:r>
            <a:r>
              <a:rPr lang="en-GB" altLang="fi-FI" sz="1400" i="1">
                <a:solidFill>
                  <a:schemeClr val="accent2"/>
                </a:solidFill>
              </a:rPr>
              <a:t>Uwe Schwark</a:t>
            </a:r>
            <a:r>
              <a:rPr lang="da-DK" altLang="fi-FI" sz="1400" i="1">
                <a:solidFill>
                  <a:schemeClr val="accent2"/>
                </a:solidFill>
              </a:rPr>
              <a:t> (Germary)</a:t>
            </a:r>
            <a:endParaRPr lang="en-GB" altLang="fi-FI" sz="1400" i="1">
              <a:solidFill>
                <a:schemeClr val="accent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44001"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7950" y="908050"/>
            <a:ext cx="8851900" cy="647700"/>
          </a:xfrm>
          <a:prstGeom prst="rect">
            <a:avLst/>
          </a:prstGeom>
          <a:noFill/>
        </p:spPr>
        <p:txBody>
          <a:bodyPr>
            <a:spAutoFit/>
          </a:bodyPr>
          <a:lstStyle/>
          <a:p>
            <a:pPr algn="ctr">
              <a:defRPr/>
            </a:pPr>
            <a:r>
              <a:rPr lang="en-GB" sz="3600" b="1" dirty="0">
                <a:solidFill>
                  <a:schemeClr val="bg1"/>
                </a:solidFill>
                <a:latin typeface="+mj-lt"/>
                <a:cs typeface="Arial" charset="0"/>
              </a:rPr>
              <a:t>Agenda Item 1.18 </a:t>
            </a:r>
            <a:r>
              <a:rPr lang="en-GB" sz="2400" b="1" dirty="0">
                <a:solidFill>
                  <a:schemeClr val="bg1"/>
                </a:solidFill>
                <a:latin typeface="Arial" charset="0"/>
                <a:cs typeface="Arial" charset="0"/>
              </a:rPr>
              <a:t>(</a:t>
            </a:r>
            <a:r>
              <a:rPr lang="en-GB" sz="2400" b="1" dirty="0">
                <a:solidFill>
                  <a:schemeClr val="bg1"/>
                </a:solidFill>
              </a:rPr>
              <a:t>noted by CPG15-7</a:t>
            </a:r>
            <a:r>
              <a:rPr lang="en-GB" sz="2400" b="1" dirty="0">
                <a:solidFill>
                  <a:schemeClr val="bg1"/>
                </a:solidFill>
                <a:latin typeface="Arial" charset="0"/>
                <a:cs typeface="Arial" charset="0"/>
              </a:rPr>
              <a:t>)</a:t>
            </a:r>
            <a:endParaRPr lang="en-GB" sz="2400" b="1" dirty="0">
              <a:solidFill>
                <a:schemeClr val="bg1"/>
              </a:solidFill>
              <a:latin typeface="+mj-lt"/>
              <a:cs typeface="Arial" charset="0"/>
            </a:endParaRPr>
          </a:p>
        </p:txBody>
      </p:sp>
      <p:sp>
        <p:nvSpPr>
          <p:cNvPr id="6" name="Rectangle 5"/>
          <p:cNvSpPr/>
          <p:nvPr/>
        </p:nvSpPr>
        <p:spPr>
          <a:xfrm>
            <a:off x="465138" y="1836738"/>
            <a:ext cx="8064500" cy="4518025"/>
          </a:xfrm>
          <a:prstGeom prst="rect">
            <a:avLst/>
          </a:prstGeom>
        </p:spPr>
        <p:txBody>
          <a:bodyPr>
            <a:spAutoFit/>
          </a:bodyPr>
          <a:lstStyle/>
          <a:p>
            <a:pPr>
              <a:spcBef>
                <a:spcPts val="1200"/>
              </a:spcBef>
              <a:defRPr/>
            </a:pPr>
            <a:r>
              <a:rPr lang="en-US" b="1" dirty="0">
                <a:latin typeface="Arial" charset="0"/>
                <a:cs typeface="Arial" charset="0"/>
              </a:rPr>
              <a:t>Issue: </a:t>
            </a:r>
            <a:r>
              <a:rPr lang="en-US" i="1" dirty="0">
                <a:latin typeface="Arial" charset="0"/>
                <a:cs typeface="Arial" charset="0"/>
              </a:rPr>
              <a:t>to consider a primary allocation to the radiolocation service for automotive applications in the 77.5 – 78.0 GHz frequency band in accordance with Resolution </a:t>
            </a:r>
            <a:r>
              <a:rPr lang="en-US" b="1" i="1" dirty="0">
                <a:latin typeface="Arial" charset="0"/>
                <a:cs typeface="Arial" charset="0"/>
              </a:rPr>
              <a:t>654 (WRC-12)</a:t>
            </a:r>
          </a:p>
          <a:p>
            <a:pPr>
              <a:lnSpc>
                <a:spcPct val="80000"/>
              </a:lnSpc>
              <a:spcBef>
                <a:spcPts val="1200"/>
              </a:spcBef>
              <a:defRPr/>
            </a:pPr>
            <a:r>
              <a:rPr lang="en-GB" sz="2200" b="1" dirty="0">
                <a:latin typeface="Arial" charset="0"/>
                <a:cs typeface="Arial" charset="0"/>
              </a:rPr>
              <a:t>Preliminary CEPT position</a:t>
            </a:r>
            <a:r>
              <a:rPr lang="en-GB" sz="2200" dirty="0">
                <a:latin typeface="Arial" charset="0"/>
                <a:cs typeface="Arial" charset="0"/>
              </a:rPr>
              <a:t>:</a:t>
            </a:r>
          </a:p>
          <a:p>
            <a:pPr marL="342900" indent="-342900">
              <a:buClr>
                <a:srgbClr val="C00000"/>
              </a:buClr>
              <a:buFont typeface="Arial" pitchFamily="34" charset="0"/>
              <a:buChar char="•"/>
              <a:defRPr/>
            </a:pPr>
            <a:endParaRPr lang="en-GB" sz="1000" dirty="0">
              <a:latin typeface="Arial" charset="0"/>
              <a:cs typeface="Arial" charset="0"/>
            </a:endParaRPr>
          </a:p>
          <a:p>
            <a:pPr>
              <a:defRPr/>
            </a:pPr>
            <a:endParaRPr lang="nl-NL" sz="800" dirty="0">
              <a:latin typeface="Arial" charset="0"/>
              <a:cs typeface="Arial" charset="0"/>
            </a:endParaRPr>
          </a:p>
          <a:p>
            <a:pPr algn="just">
              <a:defRPr/>
            </a:pPr>
            <a:r>
              <a:rPr lang="en-GB" dirty="0">
                <a:latin typeface="Arial" charset="0"/>
                <a:cs typeface="Arial" charset="0"/>
              </a:rPr>
              <a:t>CEPT supports a primary allocation to the radiolocation service to support short range radar applications in the frequency band 77.5 - 78.0 GHz in accordance with Resolution 654 (WRC-12) “Allocation of the band 77.5-78 GHz to the radiolocation service to support automotive short-range high-resolution radar operations”.</a:t>
            </a:r>
          </a:p>
          <a:p>
            <a:pPr>
              <a:defRPr/>
            </a:pPr>
            <a:endParaRPr lang="nl-NL" sz="800" dirty="0">
              <a:latin typeface="Arial" charset="0"/>
              <a:cs typeface="Arial" charset="0"/>
            </a:endParaRPr>
          </a:p>
          <a:p>
            <a:pPr algn="just">
              <a:defRPr/>
            </a:pPr>
            <a:r>
              <a:rPr lang="en-GB" dirty="0">
                <a:latin typeface="Arial" charset="0"/>
                <a:cs typeface="Arial" charset="0"/>
              </a:rPr>
              <a:t>CEPT is of the opinion that the allocation to the radiolocation service in the RR shall not be restricted to applications and that the word “automotive”, as any other undefined terminology in the RR, shall not be used. CEPT recognises that radio-astronomy stations are to be protected from future use of the radiolocation in the frequency 77.5-78 GHz band.  </a:t>
            </a:r>
          </a:p>
        </p:txBody>
      </p:sp>
      <p:sp>
        <p:nvSpPr>
          <p:cNvPr id="41989" name="Rechthoek 6"/>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 Mr </a:t>
            </a:r>
            <a:r>
              <a:rPr lang="en-GB" altLang="fi-FI" sz="1400" i="1">
                <a:solidFill>
                  <a:schemeClr val="accent2"/>
                </a:solidFill>
              </a:rPr>
              <a:t>Hartmut Dunger </a:t>
            </a:r>
            <a:r>
              <a:rPr lang="da-DK" altLang="fi-FI" sz="1400" i="1">
                <a:solidFill>
                  <a:schemeClr val="accent2"/>
                </a:solidFill>
              </a:rPr>
              <a:t>(Germany</a:t>
            </a:r>
            <a:r>
              <a:rPr lang="fr-FR" altLang="fi-FI" sz="1400" i="1">
                <a:solidFill>
                  <a:schemeClr val="accent2"/>
                </a:solidFill>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4"/>
          <p:cNvSpPr txBox="1">
            <a:spLocks noChangeArrowheads="1"/>
          </p:cNvSpPr>
          <p:nvPr/>
        </p:nvSpPr>
        <p:spPr bwMode="auto">
          <a:xfrm>
            <a:off x="717550" y="854075"/>
            <a:ext cx="6958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defRPr/>
            </a:pPr>
            <a:r>
              <a:rPr lang="en-GB" altLang="en-US" sz="3600" dirty="0" smtClean="0"/>
              <a:t> </a:t>
            </a:r>
            <a:r>
              <a:rPr lang="en-GB" altLang="en-US" sz="3600" b="1" dirty="0" smtClean="0">
                <a:solidFill>
                  <a:schemeClr val="bg1"/>
                </a:solidFill>
              </a:rPr>
              <a:t>Agenda Item 2</a:t>
            </a:r>
            <a:r>
              <a:rPr lang="da-DK" altLang="en-US" sz="3600" b="1" dirty="0" smtClean="0">
                <a:solidFill>
                  <a:schemeClr val="bg1"/>
                </a:solidFill>
              </a:rPr>
              <a:t> </a:t>
            </a:r>
            <a:r>
              <a:rPr lang="da-DK" altLang="en-US" b="1" dirty="0" smtClean="0">
                <a:solidFill>
                  <a:schemeClr val="bg1"/>
                </a:solidFill>
              </a:rPr>
              <a:t>(</a:t>
            </a:r>
            <a:r>
              <a:rPr lang="en-GB" b="1" kern="0" dirty="0" smtClean="0">
                <a:solidFill>
                  <a:schemeClr val="bg1"/>
                </a:solidFill>
              </a:rPr>
              <a:t>agreed </a:t>
            </a:r>
            <a:r>
              <a:rPr lang="en-GB" altLang="en-US" b="1" dirty="0" smtClean="0">
                <a:solidFill>
                  <a:srgbClr val="FFFFFF"/>
                </a:solidFill>
              </a:rPr>
              <a:t>by CPG PTA-8</a:t>
            </a:r>
            <a:r>
              <a:rPr lang="da-DK" altLang="en-US" b="1" dirty="0" smtClean="0">
                <a:solidFill>
                  <a:schemeClr val="bg1"/>
                </a:solidFill>
              </a:rPr>
              <a:t>)</a:t>
            </a:r>
            <a:endParaRPr lang="en-GB" altLang="en-US" b="1" dirty="0" smtClean="0">
              <a:solidFill>
                <a:schemeClr val="bg1"/>
              </a:solidFill>
            </a:endParaRPr>
          </a:p>
        </p:txBody>
      </p:sp>
      <p:sp>
        <p:nvSpPr>
          <p:cNvPr id="43012"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fi-FI" b="1"/>
          </a:p>
          <a:p>
            <a:pPr eaLnBrk="1" hangingPunct="1">
              <a:lnSpc>
                <a:spcPct val="80000"/>
              </a:lnSpc>
              <a:spcBef>
                <a:spcPct val="0"/>
              </a:spcBef>
              <a:buFontTx/>
              <a:buNone/>
            </a:pPr>
            <a:endParaRPr lang="en-GB" altLang="fi-FI" sz="2000"/>
          </a:p>
        </p:txBody>
      </p:sp>
      <p:sp>
        <p:nvSpPr>
          <p:cNvPr id="3" name="Rectangle 6"/>
          <p:cNvSpPr>
            <a:spLocks noChangeArrowheads="1"/>
          </p:cNvSpPr>
          <p:nvPr/>
        </p:nvSpPr>
        <p:spPr bwMode="auto">
          <a:xfrm>
            <a:off x="331788" y="1681163"/>
            <a:ext cx="8424862" cy="4386262"/>
          </a:xfrm>
          <a:prstGeom prst="rect">
            <a:avLst/>
          </a:prstGeom>
          <a:noFill/>
          <a:ln w="9525">
            <a:noFill/>
            <a:miter lim="800000"/>
            <a:headEnd/>
            <a:tailEnd/>
          </a:ln>
        </p:spPr>
        <p:txBody>
          <a:bodyPr>
            <a:spAutoFit/>
          </a:bodyPr>
          <a:lstStyle/>
          <a:p>
            <a:pPr algn="just">
              <a:spcBef>
                <a:spcPts val="0"/>
              </a:spcBef>
              <a:defRPr/>
            </a:pPr>
            <a:r>
              <a:rPr lang="en-GB" b="1" i="1" dirty="0"/>
              <a:t>Issue: </a:t>
            </a:r>
            <a:r>
              <a:rPr lang="en-GB" i="1" dirty="0"/>
              <a:t>to examine the revised ITU-R Recommendations incorporated by reference in the Radio Regulations communicated by the </a:t>
            </a:r>
            <a:r>
              <a:rPr lang="en-GB" i="1" dirty="0" err="1"/>
              <a:t>Radiocommunication</a:t>
            </a:r>
            <a:r>
              <a:rPr lang="en-GB" i="1" dirty="0"/>
              <a:t> Assembly, in accordance with Resolution 28 (Rev.WRC-03), and to decide whether or not to update the corresponding references in the Radio Regulations; in accordance with principles contained in Annex 1 to Resolution 27 (Rev.WRC-12)</a:t>
            </a:r>
          </a:p>
          <a:p>
            <a:pPr algn="just">
              <a:spcBef>
                <a:spcPts val="0"/>
              </a:spcBef>
              <a:defRPr/>
            </a:pPr>
            <a:endParaRPr lang="da-DK" sz="800" dirty="0"/>
          </a:p>
          <a:p>
            <a:pPr algn="just">
              <a:spcBef>
                <a:spcPts val="0"/>
              </a:spcBef>
              <a:defRPr/>
            </a:pPr>
            <a:endParaRPr lang="en-GB" sz="800" dirty="0"/>
          </a:p>
          <a:p>
            <a:pPr algn="just">
              <a:spcBef>
                <a:spcPts val="0"/>
              </a:spcBef>
              <a:defRPr/>
            </a:pPr>
            <a:r>
              <a:rPr lang="en-GB" sz="2200" b="1" dirty="0"/>
              <a:t>Preliminary CEPT position</a:t>
            </a:r>
            <a:r>
              <a:rPr lang="en-GB" sz="2200" dirty="0"/>
              <a:t>:</a:t>
            </a:r>
          </a:p>
          <a:p>
            <a:pPr marL="285750" indent="-285750">
              <a:spcBef>
                <a:spcPts val="600"/>
              </a:spcBef>
              <a:spcAft>
                <a:spcPts val="600"/>
              </a:spcAft>
              <a:buClr>
                <a:srgbClr val="C00000"/>
              </a:buClr>
              <a:buFont typeface="Wingdings" panose="05000000000000000000" pitchFamily="2" charset="2"/>
              <a:buChar char="§"/>
              <a:defRPr/>
            </a:pPr>
            <a:r>
              <a:rPr lang="en-GB" dirty="0">
                <a:latin typeface="Arial" charset="0"/>
                <a:cs typeface="Arial" charset="0"/>
              </a:rPr>
              <a:t>CEPT supports ITU-R studies on the revision of ITU-R Recommendations incorporated by reference.</a:t>
            </a:r>
          </a:p>
          <a:p>
            <a:pPr marL="285750" indent="-285750">
              <a:spcBef>
                <a:spcPts val="600"/>
              </a:spcBef>
              <a:spcAft>
                <a:spcPts val="600"/>
              </a:spcAft>
              <a:buClr>
                <a:srgbClr val="C00000"/>
              </a:buClr>
              <a:buFont typeface="Wingdings" panose="05000000000000000000" pitchFamily="2" charset="2"/>
              <a:buChar char="§"/>
              <a:defRPr/>
            </a:pPr>
            <a:r>
              <a:rPr lang="en-GB" dirty="0">
                <a:latin typeface="Arial" charset="0"/>
                <a:cs typeface="Arial" charset="0"/>
              </a:rPr>
              <a:t>CEPT resumes examining the compliance with the principles of Annex 1 to Resolution 27 (Rev-WRC-12) of the references to ITU-R Recommendations in the Radio Regulations.</a:t>
            </a:r>
          </a:p>
          <a:p>
            <a:pPr marL="285750" indent="-285750">
              <a:spcBef>
                <a:spcPts val="600"/>
              </a:spcBef>
              <a:spcAft>
                <a:spcPts val="600"/>
              </a:spcAft>
              <a:buClr>
                <a:srgbClr val="C00000"/>
              </a:buClr>
              <a:buFont typeface="Wingdings" panose="05000000000000000000" pitchFamily="2" charset="2"/>
              <a:buChar char="§"/>
              <a:defRPr/>
            </a:pPr>
            <a:r>
              <a:rPr lang="en-GB" dirty="0">
                <a:latin typeface="Arial" charset="0"/>
                <a:cs typeface="Arial" charset="0"/>
              </a:rPr>
              <a:t>CEPT supports update of the RR Volume 4 cross references list.</a:t>
            </a:r>
          </a:p>
        </p:txBody>
      </p:sp>
      <p:sp>
        <p:nvSpPr>
          <p:cNvPr id="43014"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 Mr </a:t>
            </a:r>
            <a:r>
              <a:rPr lang="en-GB" altLang="fi-FI" sz="1400" i="1">
                <a:solidFill>
                  <a:schemeClr val="accent2"/>
                </a:solidFill>
              </a:rPr>
              <a:t>Karel Antousek (Cze</a:t>
            </a:r>
            <a:r>
              <a:rPr lang="cs-CZ" altLang="fi-FI" sz="1400" i="1">
                <a:solidFill>
                  <a:schemeClr val="accent2"/>
                </a:solidFill>
              </a:rPr>
              <a:t>ch</a:t>
            </a:r>
            <a:r>
              <a:rPr lang="en-GB" altLang="fi-FI" sz="1400" i="1">
                <a:solidFill>
                  <a:schemeClr val="accent2"/>
                </a:solidFill>
              </a:rPr>
              <a:t> Republic)</a:t>
            </a:r>
            <a:endParaRPr lang="da-DK" altLang="fi-FI"/>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4"/>
          <p:cNvSpPr txBox="1">
            <a:spLocks noChangeArrowheads="1"/>
          </p:cNvSpPr>
          <p:nvPr/>
        </p:nvSpPr>
        <p:spPr bwMode="auto">
          <a:xfrm>
            <a:off x="971550" y="854075"/>
            <a:ext cx="6958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defRPr/>
            </a:pPr>
            <a:r>
              <a:rPr lang="en-GB" altLang="en-US" sz="3600" dirty="0" smtClean="0"/>
              <a:t> </a:t>
            </a:r>
            <a:r>
              <a:rPr lang="en-GB" altLang="en-US" sz="3600" b="1" dirty="0" smtClean="0">
                <a:solidFill>
                  <a:schemeClr val="bg1"/>
                </a:solidFill>
              </a:rPr>
              <a:t>Agenda Item </a:t>
            </a:r>
            <a:r>
              <a:rPr lang="da-DK" altLang="en-US" sz="3600" b="1" dirty="0" smtClean="0">
                <a:solidFill>
                  <a:schemeClr val="bg1"/>
                </a:solidFill>
              </a:rPr>
              <a:t>4 </a:t>
            </a:r>
            <a:r>
              <a:rPr lang="da-DK" altLang="en-US" b="1" dirty="0" smtClean="0">
                <a:solidFill>
                  <a:schemeClr val="bg1"/>
                </a:solidFill>
              </a:rPr>
              <a:t>(</a:t>
            </a:r>
            <a:r>
              <a:rPr lang="en-GB" b="1" kern="0" dirty="0" smtClean="0">
                <a:solidFill>
                  <a:schemeClr val="bg1"/>
                </a:solidFill>
              </a:rPr>
              <a:t>agreed </a:t>
            </a:r>
            <a:r>
              <a:rPr lang="en-GB" altLang="en-US" b="1" dirty="0" smtClean="0">
                <a:solidFill>
                  <a:srgbClr val="FFFFFF"/>
                </a:solidFill>
              </a:rPr>
              <a:t>by CPG PTA-8</a:t>
            </a:r>
            <a:r>
              <a:rPr lang="da-DK" altLang="en-US" b="1" dirty="0" smtClean="0">
                <a:solidFill>
                  <a:schemeClr val="bg1"/>
                </a:solidFill>
              </a:rPr>
              <a:t>)</a:t>
            </a:r>
            <a:endParaRPr lang="en-GB" altLang="en-US" b="1" dirty="0" smtClean="0">
              <a:solidFill>
                <a:schemeClr val="bg1"/>
              </a:solidFill>
            </a:endParaRPr>
          </a:p>
        </p:txBody>
      </p:sp>
      <p:sp>
        <p:nvSpPr>
          <p:cNvPr id="44036"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fi-FI" b="1"/>
          </a:p>
          <a:p>
            <a:pPr eaLnBrk="1" hangingPunct="1">
              <a:lnSpc>
                <a:spcPct val="80000"/>
              </a:lnSpc>
              <a:spcBef>
                <a:spcPct val="0"/>
              </a:spcBef>
              <a:buFontTx/>
              <a:buNone/>
            </a:pPr>
            <a:endParaRPr lang="en-GB" altLang="fi-FI" sz="2000"/>
          </a:p>
        </p:txBody>
      </p:sp>
      <p:sp>
        <p:nvSpPr>
          <p:cNvPr id="3" name="Rectangle 6"/>
          <p:cNvSpPr>
            <a:spLocks noChangeArrowheads="1"/>
          </p:cNvSpPr>
          <p:nvPr/>
        </p:nvSpPr>
        <p:spPr bwMode="auto">
          <a:xfrm>
            <a:off x="358775" y="1554163"/>
            <a:ext cx="8424863" cy="5108575"/>
          </a:xfrm>
          <a:prstGeom prst="rect">
            <a:avLst/>
          </a:prstGeom>
          <a:noFill/>
          <a:ln w="9525">
            <a:noFill/>
            <a:miter lim="800000"/>
            <a:headEnd/>
            <a:tailEnd/>
          </a:ln>
        </p:spPr>
        <p:txBody>
          <a:bodyPr>
            <a:spAutoFit/>
          </a:bodyPr>
          <a:lstStyle/>
          <a:p>
            <a:pPr algn="just">
              <a:spcBef>
                <a:spcPts val="600"/>
              </a:spcBef>
              <a:defRPr/>
            </a:pPr>
            <a:r>
              <a:rPr lang="da-DK" sz="1600" b="1" i="1" dirty="0"/>
              <a:t>Issue: </a:t>
            </a:r>
            <a:r>
              <a:rPr lang="en-GB" sz="1600" i="1" dirty="0"/>
              <a:t>to examine the revised ITU-R Recommendations incorporated by reference in the Radio Regulations communicated by the </a:t>
            </a:r>
            <a:r>
              <a:rPr lang="en-GB" sz="1600" i="1" dirty="0" err="1"/>
              <a:t>Radiocommunication</a:t>
            </a:r>
            <a:r>
              <a:rPr lang="en-GB" sz="1600" i="1" dirty="0"/>
              <a:t> Assembly, in accordance with Resolution 28 (Rev.WRC-03), and to decide whether or not to update the corresponding references in the Radio Regulations; in accordance with principles contained in Annex 1 to Resolution 27 (Rev.WRC-12)</a:t>
            </a:r>
          </a:p>
          <a:p>
            <a:pPr algn="just">
              <a:spcBef>
                <a:spcPts val="0"/>
              </a:spcBef>
              <a:defRPr/>
            </a:pPr>
            <a:endParaRPr lang="da-DK" sz="800" dirty="0"/>
          </a:p>
          <a:p>
            <a:pPr algn="just">
              <a:spcBef>
                <a:spcPts val="0"/>
              </a:spcBef>
              <a:defRPr/>
            </a:pPr>
            <a:r>
              <a:rPr lang="en-GB" sz="2200" b="1" dirty="0"/>
              <a:t>Preliminary CEPT position</a:t>
            </a:r>
            <a:r>
              <a:rPr lang="en-GB" sz="2200" dirty="0"/>
              <a:t>:</a:t>
            </a:r>
          </a:p>
          <a:p>
            <a:pPr>
              <a:buClr>
                <a:srgbClr val="FF0000"/>
              </a:buClr>
              <a:defRPr/>
            </a:pPr>
            <a:r>
              <a:rPr lang="en-GB" sz="1700" dirty="0"/>
              <a:t>CEPT encourages the constant review of Resolutions and Recommendations from previous conferences and will follow activities, in particular of ITU, associated with this effort.</a:t>
            </a:r>
          </a:p>
          <a:p>
            <a:pPr marL="285750" indent="-285750">
              <a:buClr>
                <a:srgbClr val="C00000"/>
              </a:buClr>
              <a:buFont typeface="Wingdings" panose="05000000000000000000" pitchFamily="2" charset="2"/>
              <a:buChar char="§"/>
              <a:defRPr/>
            </a:pPr>
            <a:r>
              <a:rPr lang="en-GB" sz="1700" dirty="0"/>
              <a:t>CEPT proposes to suppress Resolution 33 (Rev. WRC-03), 51 (Rev.WRC-2000), 58 (WRC 2000), 73 (Rev. WRC-2000), 98 (WRC-12), 142 (WRC-03), 547 (Rev. WRC-07), 555 (WRC-12), 755 (WRC-12), 806 (WRC-07), 807 (WRC-12), 900 (WRC-03), 904 (WRC-07)</a:t>
            </a:r>
          </a:p>
          <a:p>
            <a:pPr marL="285750" indent="-285750">
              <a:buClr>
                <a:srgbClr val="C00000"/>
              </a:buClr>
              <a:buFont typeface="Wingdings" panose="05000000000000000000" pitchFamily="2" charset="2"/>
              <a:buChar char="§"/>
              <a:defRPr/>
            </a:pPr>
            <a:r>
              <a:rPr lang="en-GB" sz="1700" dirty="0"/>
              <a:t>CEPT proposes to modify Resolution 18 (Rev.WRC-12), 28 (Rev.WRC-03), 140 (WRC-03), 144 (Rev. WRC-07),148 (WRC-07), 207 (Rev.WRC-03), 418 (Rev. WRC-12), 749 (Rev. WRC-12)</a:t>
            </a:r>
          </a:p>
          <a:p>
            <a:pPr marL="285750" indent="-285750">
              <a:buClr>
                <a:srgbClr val="C00000"/>
              </a:buClr>
              <a:buFont typeface="Wingdings" panose="05000000000000000000" pitchFamily="2" charset="2"/>
              <a:buChar char="§"/>
              <a:defRPr/>
            </a:pPr>
            <a:r>
              <a:rPr lang="en-GB" sz="1700" dirty="0"/>
              <a:t>CEPT does not propose to suppress any WRCs Recommendations </a:t>
            </a:r>
          </a:p>
          <a:p>
            <a:pPr marL="285750" indent="-285750">
              <a:buClr>
                <a:srgbClr val="C00000"/>
              </a:buClr>
              <a:buFont typeface="Wingdings" panose="05000000000000000000" pitchFamily="2" charset="2"/>
              <a:buChar char="§"/>
              <a:defRPr/>
            </a:pPr>
            <a:r>
              <a:rPr lang="en-GB" sz="1700" dirty="0"/>
              <a:t>CEPT proposes to modify Recommendation 75 (WRC-03), 207 (WRC-07)</a:t>
            </a:r>
          </a:p>
        </p:txBody>
      </p:sp>
      <p:sp>
        <p:nvSpPr>
          <p:cNvPr id="44038" name="Rechthoek 5"/>
          <p:cNvSpPr>
            <a:spLocks noChangeArrowheads="1"/>
          </p:cNvSpPr>
          <p:nvPr/>
        </p:nvSpPr>
        <p:spPr bwMode="auto">
          <a:xfrm>
            <a:off x="3509963" y="6513513"/>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 Mr </a:t>
            </a:r>
            <a:r>
              <a:rPr lang="en-GB" altLang="fi-FI" sz="1400" i="1">
                <a:solidFill>
                  <a:schemeClr val="accent2"/>
                </a:solidFill>
              </a:rPr>
              <a:t>Karel Antousek (Cze</a:t>
            </a:r>
            <a:r>
              <a:rPr lang="cs-CZ" altLang="fi-FI" sz="1400" i="1">
                <a:solidFill>
                  <a:schemeClr val="accent2"/>
                </a:solidFill>
              </a:rPr>
              <a:t>ch</a:t>
            </a:r>
            <a:r>
              <a:rPr lang="en-GB" altLang="fi-FI" sz="1400" i="1">
                <a:solidFill>
                  <a:schemeClr val="accent2"/>
                </a:solidFill>
              </a:rPr>
              <a:t> Republic)</a:t>
            </a:r>
            <a:endParaRPr lang="da-DK" altLang="fi-FI"/>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
        <p:nvSpPr>
          <p:cNvPr id="45060"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45061" name="Rectangle 6"/>
          <p:cNvSpPr>
            <a:spLocks noChangeArrowheads="1"/>
          </p:cNvSpPr>
          <p:nvPr/>
        </p:nvSpPr>
        <p:spPr bwMode="auto">
          <a:xfrm>
            <a:off x="323850" y="1628775"/>
            <a:ext cx="8640763"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a:t>
            </a:r>
            <a:r>
              <a:rPr lang="en-US" altLang="da-DK" sz="1600" i="1"/>
              <a:t>to consider possible changes, and other options, in response to Resolution 86 (Rev. Marrakesh, 2002) of the Plenipotentiary Conference, an advance publication, coordination, notification and recording procedures for frequency assignments pertaining to satellite networks, in accordance with Resolution </a:t>
            </a:r>
            <a:r>
              <a:rPr lang="en-US" altLang="da-DK" sz="1600" b="1" i="1"/>
              <a:t>86 (Rev.WRC‑07)</a:t>
            </a:r>
            <a:r>
              <a:rPr lang="en-US" altLang="da-DK" sz="1600" i="1"/>
              <a:t> to facilitate rational, efficient, and economical use of radio frequencies and any associated orbits, including the geostationary‑satellite orbit.</a:t>
            </a:r>
            <a:br>
              <a:rPr lang="en-US" altLang="da-DK" sz="1600" i="1"/>
            </a:br>
            <a:endParaRPr lang="en-GB" altLang="da-DK" sz="1600" b="1" i="1"/>
          </a:p>
          <a:p>
            <a:pPr eaLnBrk="1" hangingPunct="1">
              <a:spcBef>
                <a:spcPts val="1200"/>
              </a:spcBef>
              <a:buFontTx/>
              <a:buNone/>
            </a:pPr>
            <a:r>
              <a:rPr lang="en-GB" altLang="da-DK" sz="2000" b="1"/>
              <a:t>Preliminary overall CEPT position</a:t>
            </a:r>
            <a:r>
              <a:rPr lang="en-GB" altLang="da-DK" sz="2000"/>
              <a:t>:</a:t>
            </a:r>
          </a:p>
          <a:p>
            <a:pPr eaLnBrk="1" hangingPunct="1">
              <a:spcBef>
                <a:spcPct val="0"/>
              </a:spcBef>
              <a:buFontTx/>
              <a:buNone/>
            </a:pPr>
            <a:endParaRPr lang="en-GB" altLang="da-DK" sz="1800"/>
          </a:p>
          <a:p>
            <a:pPr eaLnBrk="1" hangingPunct="1">
              <a:spcBef>
                <a:spcPct val="0"/>
              </a:spcBef>
              <a:buFontTx/>
              <a:buNone/>
            </a:pPr>
            <a:r>
              <a:rPr lang="en-GB" altLang="da-DK" sz="1800"/>
              <a:t>CEPT is studying possible improvements of the coordination and notification procedures for space services.  CEPT also supports retaining the current process of continuing evolution at successive WRCs of the regime governing space services. CEPT has developed specific positions susceptible to bring improvement to the regulatory process.</a:t>
            </a:r>
            <a:endParaRPr lang="en-US" altLang="da-DK" sz="1800"/>
          </a:p>
          <a:p>
            <a:pPr eaLnBrk="1" hangingPunct="1">
              <a:spcBef>
                <a:spcPct val="0"/>
              </a:spcBef>
              <a:buFontTx/>
              <a:buNone/>
            </a:pPr>
            <a:endParaRPr lang="en-GB" altLang="da-DK" sz="1800"/>
          </a:p>
          <a:p>
            <a:pPr algn="r" eaLnBrk="1" hangingPunct="1">
              <a:lnSpc>
                <a:spcPct val="80000"/>
              </a:lnSpc>
              <a:spcBef>
                <a:spcPts val="1200"/>
              </a:spcBef>
              <a:buFontTx/>
              <a:buNone/>
            </a:pPr>
            <a:endParaRPr lang="en-GB" altLang="da-DK" sz="1400" i="1">
              <a:solidFill>
                <a:schemeClr val="accent2"/>
              </a:solidFill>
            </a:endParaRPr>
          </a:p>
          <a:p>
            <a:pPr algn="r" eaLnBrk="1" hangingPunct="1">
              <a:lnSpc>
                <a:spcPct val="80000"/>
              </a:lnSpc>
              <a:spcBef>
                <a:spcPts val="1200"/>
              </a:spcBef>
              <a:buFontTx/>
              <a:buNone/>
            </a:pPr>
            <a:endParaRPr lang="en-GB" altLang="da-DK" sz="1400" i="1">
              <a:solidFill>
                <a:schemeClr val="accent2"/>
              </a:solidFill>
            </a:endParaRPr>
          </a:p>
          <a:p>
            <a:pPr algn="r" eaLnBrk="1" hangingPunct="1">
              <a:lnSpc>
                <a:spcPct val="80000"/>
              </a:lnSpc>
              <a:spcBef>
                <a:spcPts val="1200"/>
              </a:spcBef>
              <a:buFontTx/>
              <a:buNone/>
            </a:pPr>
            <a:endParaRPr lang="en-GB" altLang="da-DK" sz="1400" i="1">
              <a:solidFill>
                <a:schemeClr val="accent2"/>
              </a:solidFill>
            </a:endParaRPr>
          </a:p>
        </p:txBody>
      </p:sp>
      <p:sp>
        <p:nvSpPr>
          <p:cNvPr id="45062"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
        <p:nvSpPr>
          <p:cNvPr id="46084"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46085" name="Rectangle 6"/>
          <p:cNvSpPr>
            <a:spLocks noChangeArrowheads="1"/>
          </p:cNvSpPr>
          <p:nvPr/>
        </p:nvSpPr>
        <p:spPr bwMode="auto">
          <a:xfrm>
            <a:off x="323850" y="1870075"/>
            <a:ext cx="8640763"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A: </a:t>
            </a:r>
            <a:r>
              <a:rPr lang="en-US" altLang="da-DK" sz="1600" i="1"/>
              <a:t>informing the BR of a suspension under RR No. 11.49 beyond six months.</a:t>
            </a:r>
          </a:p>
          <a:p>
            <a:pPr eaLnBrk="1" hangingPunct="1">
              <a:spcBef>
                <a:spcPts val="1200"/>
              </a:spcBef>
              <a:buFontTx/>
              <a:buNone/>
            </a:pPr>
            <a:r>
              <a:rPr lang="en-GB" altLang="da-DK" sz="2000" b="1"/>
              <a:t/>
            </a:r>
            <a:br>
              <a:rPr lang="en-GB" altLang="da-DK" sz="2000" b="1"/>
            </a:br>
            <a:r>
              <a:rPr lang="en-GB" altLang="da-DK" sz="2000" b="1"/>
              <a:t>Preliminary CEPT position</a:t>
            </a:r>
            <a:r>
              <a:rPr lang="en-GB" altLang="da-DK" sz="2000"/>
              <a:t>:</a:t>
            </a:r>
          </a:p>
          <a:p>
            <a:pPr eaLnBrk="1" hangingPunct="1">
              <a:spcBef>
                <a:spcPct val="0"/>
              </a:spcBef>
              <a:buFontTx/>
              <a:buNone/>
            </a:pPr>
            <a:endParaRPr lang="en-GB" altLang="da-DK" sz="1800"/>
          </a:p>
          <a:p>
            <a:pPr eaLnBrk="1" hangingPunct="1">
              <a:spcBef>
                <a:spcPct val="0"/>
              </a:spcBef>
              <a:buFontTx/>
              <a:buNone/>
            </a:pPr>
            <a:r>
              <a:rPr lang="en-GB" altLang="da-DK" sz="1800"/>
              <a:t>CEPT supports modifications to RR No. 11.49 by reducing the three-year time period by the amount of time that has elapsed between the end of the six-month period and the date that the BR is informed of the suspension.</a:t>
            </a:r>
          </a:p>
          <a:p>
            <a:pPr eaLnBrk="1" hangingPunct="1">
              <a:spcBef>
                <a:spcPct val="0"/>
              </a:spcBef>
              <a:buFontTx/>
              <a:buNone/>
            </a:pPr>
            <a:endParaRPr lang="en-US" altLang="da-DK" sz="600"/>
          </a:p>
          <a:p>
            <a:pPr eaLnBrk="1" hangingPunct="1">
              <a:spcBef>
                <a:spcPct val="0"/>
              </a:spcBef>
              <a:buFontTx/>
              <a:buNone/>
            </a:pPr>
            <a:r>
              <a:rPr lang="en-GB" altLang="da-DK" sz="1800"/>
              <a:t>CEPT considers that it provides a balanced application of incentives on avoiding longer delays to inform to BR. This method would also clarify the regulatory situation when the request for suspension is received six months after the date of suspension (Method A2 Option A in the CPM Report).</a:t>
            </a:r>
          </a:p>
          <a:p>
            <a:pPr eaLnBrk="1" hangingPunct="1">
              <a:spcBef>
                <a:spcPct val="0"/>
              </a:spcBef>
              <a:buFontTx/>
              <a:buNone/>
            </a:pPr>
            <a:endParaRPr lang="en-GB" altLang="da-DK" sz="1800"/>
          </a:p>
          <a:p>
            <a:pPr eaLnBrk="1" hangingPunct="1">
              <a:spcBef>
                <a:spcPct val="0"/>
              </a:spcBef>
              <a:buFontTx/>
              <a:buNone/>
            </a:pPr>
            <a:endParaRPr lang="en-US" altLang="da-DK" sz="800"/>
          </a:p>
          <a:p>
            <a:pPr eaLnBrk="1" hangingPunct="1">
              <a:spcBef>
                <a:spcPct val="0"/>
              </a:spcBef>
              <a:buFontTx/>
              <a:buNone/>
            </a:pPr>
            <a:r>
              <a:rPr lang="en-GB" altLang="da-DK" sz="1800"/>
              <a:t>An ECP indicating this position was approved at the CPG-15-7 meeting. </a:t>
            </a:r>
          </a:p>
          <a:p>
            <a:pPr eaLnBrk="1" hangingPunct="1">
              <a:spcBef>
                <a:spcPct val="0"/>
              </a:spcBef>
              <a:buFontTx/>
              <a:buNone/>
            </a:pPr>
            <a:endParaRPr lang="en-GB" altLang="da-DK" sz="1400" i="1">
              <a:solidFill>
                <a:schemeClr val="accent2"/>
              </a:solidFill>
            </a:endParaRPr>
          </a:p>
          <a:p>
            <a:pPr algn="r" eaLnBrk="1" hangingPunct="1">
              <a:lnSpc>
                <a:spcPct val="80000"/>
              </a:lnSpc>
              <a:spcBef>
                <a:spcPts val="1200"/>
              </a:spcBef>
              <a:buFontTx/>
              <a:buNone/>
            </a:pPr>
            <a:endParaRPr lang="en-GB" altLang="da-DK" sz="1400" i="1">
              <a:solidFill>
                <a:schemeClr val="accent2"/>
              </a:solidFill>
            </a:endParaRPr>
          </a:p>
        </p:txBody>
      </p:sp>
      <p:sp>
        <p:nvSpPr>
          <p:cNvPr id="46086"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Box 4"/>
          <p:cNvSpPr txBox="1">
            <a:spLocks noChangeArrowheads="1"/>
          </p:cNvSpPr>
          <p:nvPr/>
        </p:nvSpPr>
        <p:spPr bwMode="auto">
          <a:xfrm>
            <a:off x="1131888" y="854075"/>
            <a:ext cx="735647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rgbClr val="FFFFFF"/>
                </a:solidFill>
                <a:latin typeface="Arial" charset="0"/>
                <a:cs typeface="Arial" charset="0"/>
              </a:rPr>
              <a:t>approved 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
        <p:nvSpPr>
          <p:cNvPr id="47108"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47109" name="Rectangle 6"/>
          <p:cNvSpPr>
            <a:spLocks noChangeArrowheads="1"/>
          </p:cNvSpPr>
          <p:nvPr/>
        </p:nvSpPr>
        <p:spPr bwMode="auto">
          <a:xfrm>
            <a:off x="250825" y="1974850"/>
            <a:ext cx="864076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B: </a:t>
            </a:r>
            <a:r>
              <a:rPr lang="en-US" altLang="da-DK" sz="1600" i="1"/>
              <a:t>publication of information on bringing into use of satellite networks at the ITU website.</a:t>
            </a:r>
          </a:p>
          <a:p>
            <a:pPr eaLnBrk="1" hangingPunct="1">
              <a:spcBef>
                <a:spcPts val="1200"/>
              </a:spcBef>
              <a:buFontTx/>
              <a:buNone/>
            </a:pP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eaLnBrk="1" hangingPunct="1">
              <a:spcBef>
                <a:spcPct val="0"/>
              </a:spcBef>
              <a:buFontTx/>
              <a:buNone/>
            </a:pPr>
            <a:r>
              <a:rPr lang="en-GB" altLang="da-DK" sz="1800"/>
              <a:t>CEPT supports full clarity in the Radio Regulations to the Bureau’s procedure for publishing and making available information relating to bringing into use and suspension of frequency assignments of satellite networks (Method B1 Option A in the CPM Report).</a:t>
            </a:r>
          </a:p>
          <a:p>
            <a:pPr eaLnBrk="1" hangingPunct="1">
              <a:spcBef>
                <a:spcPct val="0"/>
              </a:spcBef>
              <a:buFontTx/>
              <a:buNone/>
            </a:pPr>
            <a:endParaRPr lang="en-GB" altLang="da-DK" sz="1800"/>
          </a:p>
          <a:p>
            <a:pPr eaLnBrk="1" hangingPunct="1">
              <a:spcBef>
                <a:spcPct val="0"/>
              </a:spcBef>
              <a:buFontTx/>
              <a:buNone/>
            </a:pPr>
            <a:r>
              <a:rPr lang="en-GB" altLang="da-DK" sz="1800"/>
              <a:t>An ECP indicating this position was approved at the CPG-15-7 meeting. </a:t>
            </a:r>
          </a:p>
          <a:p>
            <a:pPr eaLnBrk="1" hangingPunct="1">
              <a:spcBef>
                <a:spcPct val="0"/>
              </a:spcBef>
              <a:buFontTx/>
              <a:buNone/>
            </a:pPr>
            <a:endParaRPr lang="en-GB" altLang="da-DK" sz="1800"/>
          </a:p>
          <a:p>
            <a:pPr algn="r" eaLnBrk="1" hangingPunct="1">
              <a:lnSpc>
                <a:spcPct val="80000"/>
              </a:lnSpc>
              <a:spcBef>
                <a:spcPts val="1200"/>
              </a:spcBef>
              <a:buFontTx/>
              <a:buNone/>
            </a:pPr>
            <a:endParaRPr lang="en-GB" altLang="da-DK" sz="1400" i="1">
              <a:solidFill>
                <a:schemeClr val="accent2"/>
              </a:solidFill>
            </a:endParaRPr>
          </a:p>
        </p:txBody>
      </p:sp>
      <p:sp>
        <p:nvSpPr>
          <p:cNvPr id="47110"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
          <p:cNvSpPr txBox="1">
            <a:spLocks noChangeArrowheads="1"/>
          </p:cNvSpPr>
          <p:nvPr/>
        </p:nvSpPr>
        <p:spPr bwMode="auto">
          <a:xfrm>
            <a:off x="1131888" y="854075"/>
            <a:ext cx="6981825" cy="13843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endParaRPr lang="en-GB" sz="2400" b="1" dirty="0">
              <a:solidFill>
                <a:schemeClr val="bg1"/>
              </a:solidFill>
              <a:latin typeface="Arial" charset="0"/>
              <a:cs typeface="Arial" charset="0"/>
            </a:endParaRPr>
          </a:p>
          <a:p>
            <a:pPr>
              <a:defRPr/>
            </a:pP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
        <p:nvSpPr>
          <p:cNvPr id="48132"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48133" name="Rectangle 6"/>
          <p:cNvSpPr>
            <a:spLocks noChangeArrowheads="1"/>
          </p:cNvSpPr>
          <p:nvPr/>
        </p:nvSpPr>
        <p:spPr bwMode="auto">
          <a:xfrm>
            <a:off x="350838" y="1773238"/>
            <a:ext cx="864076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C: </a:t>
            </a:r>
            <a:r>
              <a:rPr lang="en-US" altLang="da-DK" sz="1600" i="1"/>
              <a:t>review of the advance publication mechanism for satellite networks subject to coordination under Section II of Article 9 of the Radio Regulations.</a:t>
            </a:r>
            <a:br>
              <a:rPr lang="en-US" altLang="da-DK" sz="1600" i="1"/>
            </a:br>
            <a:endParaRPr lang="en-US" altLang="da-DK" sz="800" i="1"/>
          </a:p>
          <a:p>
            <a:pPr eaLnBrk="1" hangingPunct="1">
              <a:spcBef>
                <a:spcPts val="600"/>
              </a:spcBef>
              <a:buFontTx/>
              <a:buNone/>
            </a:pPr>
            <a:r>
              <a:rPr lang="en-GB" altLang="da-DK" sz="2000" b="1"/>
              <a:t>Preliminary CEPT position</a:t>
            </a:r>
            <a:r>
              <a:rPr lang="en-GB" altLang="da-DK" sz="2000"/>
              <a:t>:</a:t>
            </a:r>
          </a:p>
          <a:p>
            <a:pPr eaLnBrk="1" hangingPunct="1">
              <a:spcBef>
                <a:spcPct val="0"/>
              </a:spcBef>
              <a:buFontTx/>
              <a:buNone/>
            </a:pPr>
            <a:endParaRPr lang="en-GB" altLang="da-DK" sz="800"/>
          </a:p>
          <a:p>
            <a:pPr eaLnBrk="1" hangingPunct="1">
              <a:spcBef>
                <a:spcPct val="0"/>
              </a:spcBef>
              <a:buFontTx/>
              <a:buNone/>
            </a:pPr>
            <a:r>
              <a:rPr lang="en-US" altLang="da-DK" sz="1800"/>
              <a:t>CEPT considers that there is no reason to maintain the API as original merits of the API have disappeared or even API could constitute itself a motivating element to worsen the problem of multiple numbers of filings and paper satellites. Since repeated concerns have been raised regarding the risk of unintended consequences with the full suppression of the API (CPM Report Method C2 Option A) as it is being mentioned extensively in the RR, Method C2 Option B seems therefore more realistic to succeed and safer to implement than Method C2 Option A. Hence the CEPT position is based on Method C2 Option B.</a:t>
            </a:r>
          </a:p>
          <a:p>
            <a:pPr eaLnBrk="1" hangingPunct="1">
              <a:spcBef>
                <a:spcPct val="0"/>
              </a:spcBef>
              <a:buFontTx/>
              <a:buNone/>
            </a:pPr>
            <a:endParaRPr lang="sv-SE" altLang="da-DK" sz="1200"/>
          </a:p>
          <a:p>
            <a:pPr eaLnBrk="1" hangingPunct="1">
              <a:spcBef>
                <a:spcPct val="0"/>
              </a:spcBef>
              <a:buFontTx/>
              <a:buNone/>
            </a:pPr>
            <a:r>
              <a:rPr lang="en-GB" altLang="da-DK" sz="1800"/>
              <a:t>An ECP indicating this position was approved at the CPG15-7 meeting. </a:t>
            </a:r>
            <a:endParaRPr lang="en-GB" altLang="da-DK" sz="1400" i="1">
              <a:solidFill>
                <a:schemeClr val="accent2"/>
              </a:solidFill>
            </a:endParaRPr>
          </a:p>
        </p:txBody>
      </p:sp>
      <p:sp>
        <p:nvSpPr>
          <p:cNvPr id="48134"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4"/>
          <p:cNvSpPr txBox="1">
            <a:spLocks noChangeArrowheads="1"/>
          </p:cNvSpPr>
          <p:nvPr/>
        </p:nvSpPr>
        <p:spPr bwMode="auto">
          <a:xfrm>
            <a:off x="1131888" y="854075"/>
            <a:ext cx="6981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defRPr/>
            </a:pPr>
            <a:r>
              <a:rPr lang="en-GB" altLang="da-DK" sz="3600" dirty="0" smtClean="0"/>
              <a:t> </a:t>
            </a:r>
            <a:r>
              <a:rPr lang="en-GB" altLang="da-DK" sz="3600" b="1" dirty="0" smtClean="0">
                <a:solidFill>
                  <a:schemeClr val="bg1"/>
                </a:solidFill>
              </a:rPr>
              <a:t>Agenda Item 7 </a:t>
            </a:r>
            <a:r>
              <a:rPr lang="en-GB" altLang="da-DK" b="1" dirty="0" smtClean="0">
                <a:solidFill>
                  <a:schemeClr val="bg1"/>
                </a:solidFill>
              </a:rPr>
              <a:t>(</a:t>
            </a:r>
            <a:r>
              <a:rPr lang="en-GB" b="1" kern="0" dirty="0" smtClean="0">
                <a:solidFill>
                  <a:schemeClr val="bg1"/>
                </a:solidFill>
              </a:rPr>
              <a:t>agreed </a:t>
            </a:r>
            <a:r>
              <a:rPr lang="en-GB" altLang="da-DK" b="1" dirty="0" smtClean="0">
                <a:solidFill>
                  <a:schemeClr val="bg1"/>
                </a:solidFill>
              </a:rPr>
              <a:t>by CPG PTB-8)</a:t>
            </a:r>
          </a:p>
          <a:p>
            <a:pPr eaLnBrk="1" hangingPunct="1">
              <a:spcBef>
                <a:spcPct val="0"/>
              </a:spcBef>
              <a:buFontTx/>
              <a:buNone/>
              <a:defRPr/>
            </a:pPr>
            <a:r>
              <a:rPr lang="en-GB" altLang="da-DK" b="1" dirty="0" smtClean="0">
                <a:solidFill>
                  <a:schemeClr val="bg1"/>
                </a:solidFill>
              </a:rPr>
              <a:t> </a:t>
            </a:r>
          </a:p>
        </p:txBody>
      </p:sp>
      <p:sp>
        <p:nvSpPr>
          <p:cNvPr id="49156"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49157" name="Rectangle 6"/>
          <p:cNvSpPr>
            <a:spLocks noChangeArrowheads="1"/>
          </p:cNvSpPr>
          <p:nvPr/>
        </p:nvSpPr>
        <p:spPr bwMode="auto">
          <a:xfrm>
            <a:off x="323850" y="1628775"/>
            <a:ext cx="8640763"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D: </a:t>
            </a:r>
            <a:r>
              <a:rPr lang="en-GB" altLang="da-DK" sz="1600" i="1"/>
              <a:t>General use of modern electronic means of communications in coordination and notification procedures</a:t>
            </a: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800"/>
          </a:p>
          <a:p>
            <a:pPr eaLnBrk="1" hangingPunct="1">
              <a:spcBef>
                <a:spcPct val="0"/>
              </a:spcBef>
              <a:buFontTx/>
              <a:buNone/>
            </a:pPr>
            <a:r>
              <a:rPr lang="en-GB" altLang="da-DK" sz="1800"/>
              <a:t>CEPT supports furthering the use of modern electronic means for correspondence between administrations and the Radiocommunication Bureau in relation with coordination and notification procedures of satellite networks.</a:t>
            </a:r>
            <a:br>
              <a:rPr lang="en-GB" altLang="da-DK" sz="1800"/>
            </a:br>
            <a:endParaRPr lang="en-US" altLang="da-DK" sz="400"/>
          </a:p>
          <a:p>
            <a:pPr eaLnBrk="1" hangingPunct="1">
              <a:spcBef>
                <a:spcPct val="0"/>
              </a:spcBef>
              <a:buFontTx/>
              <a:buNone/>
            </a:pPr>
            <a:r>
              <a:rPr lang="en-GB" altLang="da-DK" sz="1800"/>
              <a:t>In this regard, CEPT supports amending Resolution 907 (WRC-12) to ensure that, wherever the words “telegram”, “telex” or “fax” are inserted in provisions related to coordination and notification procedures of satellite networks (including Radio Regulations Appendices 30, 30A, 30B and relevant Resolutions), modern electronic means can be used instead. CEPT also supports expanding the scope of Resolution 908 (WRC-12) to all kind of satellite network filings and requesting the BR to analyse whether it is possible to have a single consolidated interface for both the submission of satellite network filings and any related correspondence </a:t>
            </a:r>
            <a:r>
              <a:rPr lang="en-GB" altLang="en-US" sz="1800"/>
              <a:t>(Method D in the CPM Report). </a:t>
            </a:r>
          </a:p>
          <a:p>
            <a:pPr eaLnBrk="1" hangingPunct="1">
              <a:spcBef>
                <a:spcPct val="0"/>
              </a:spcBef>
              <a:buFontTx/>
              <a:buNone/>
            </a:pPr>
            <a:endParaRPr lang="en-GB" altLang="da-DK" sz="400"/>
          </a:p>
          <a:p>
            <a:pPr eaLnBrk="1" hangingPunct="1">
              <a:spcBef>
                <a:spcPct val="0"/>
              </a:spcBef>
              <a:buFontTx/>
              <a:buNone/>
            </a:pPr>
            <a:r>
              <a:rPr lang="en-GB" altLang="da-DK" sz="1800"/>
              <a:t>An ECP indicating this position was approved at the CPG-15-7 meeting. </a:t>
            </a:r>
          </a:p>
        </p:txBody>
      </p:sp>
      <p:sp>
        <p:nvSpPr>
          <p:cNvPr id="49158" name="Rechthoek 5"/>
          <p:cNvSpPr>
            <a:spLocks noChangeArrowheads="1"/>
          </p:cNvSpPr>
          <p:nvPr/>
        </p:nvSpPr>
        <p:spPr bwMode="auto">
          <a:xfrm>
            <a:off x="3509963" y="6550025"/>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4"/>
          <p:cNvSpPr txBox="1">
            <a:spLocks noChangeArrowheads="1"/>
          </p:cNvSpPr>
          <p:nvPr/>
        </p:nvSpPr>
        <p:spPr bwMode="auto">
          <a:xfrm>
            <a:off x="1131888" y="854075"/>
            <a:ext cx="6981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defRPr/>
            </a:pPr>
            <a:r>
              <a:rPr lang="en-GB" altLang="da-DK" sz="3600" dirty="0" smtClean="0"/>
              <a:t> </a:t>
            </a:r>
            <a:r>
              <a:rPr lang="en-GB" altLang="da-DK" sz="3600" b="1" dirty="0" smtClean="0">
                <a:solidFill>
                  <a:schemeClr val="bg1"/>
                </a:solidFill>
              </a:rPr>
              <a:t>Agenda Item 7 </a:t>
            </a:r>
            <a:r>
              <a:rPr lang="en-GB" altLang="da-DK" b="1" dirty="0" smtClean="0">
                <a:solidFill>
                  <a:schemeClr val="bg1"/>
                </a:solidFill>
              </a:rPr>
              <a:t>(</a:t>
            </a:r>
            <a:r>
              <a:rPr lang="en-GB" b="1" kern="0" dirty="0" smtClean="0">
                <a:solidFill>
                  <a:schemeClr val="bg1"/>
                </a:solidFill>
              </a:rPr>
              <a:t>agreed </a:t>
            </a:r>
            <a:r>
              <a:rPr lang="en-GB" altLang="da-DK" b="1" dirty="0" smtClean="0">
                <a:solidFill>
                  <a:schemeClr val="bg1"/>
                </a:solidFill>
              </a:rPr>
              <a:t>by CPG PTB-8)</a:t>
            </a:r>
          </a:p>
          <a:p>
            <a:pPr eaLnBrk="1" hangingPunct="1">
              <a:spcBef>
                <a:spcPct val="0"/>
              </a:spcBef>
              <a:buFontTx/>
              <a:buNone/>
              <a:defRPr/>
            </a:pPr>
            <a:r>
              <a:rPr lang="en-GB" altLang="da-DK" b="1" dirty="0" smtClean="0">
                <a:solidFill>
                  <a:schemeClr val="bg1"/>
                </a:solidFill>
              </a:rPr>
              <a:t> </a:t>
            </a:r>
          </a:p>
        </p:txBody>
      </p:sp>
      <p:sp>
        <p:nvSpPr>
          <p:cNvPr id="50180"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50181" name="Rectangle 6"/>
          <p:cNvSpPr>
            <a:spLocks noChangeArrowheads="1"/>
          </p:cNvSpPr>
          <p:nvPr/>
        </p:nvSpPr>
        <p:spPr bwMode="auto">
          <a:xfrm>
            <a:off x="323850" y="1984375"/>
            <a:ext cx="8640763"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E: </a:t>
            </a:r>
            <a:r>
              <a:rPr lang="en-GB" altLang="da-DK" sz="1600" i="1"/>
              <a:t>Failure of a satellite during the bringing into use period</a:t>
            </a:r>
            <a:r>
              <a:rPr lang="en-US" altLang="da-DK" sz="1600" i="1"/>
              <a:t>.</a:t>
            </a:r>
          </a:p>
          <a:p>
            <a:pPr eaLnBrk="1" hangingPunct="1">
              <a:spcBef>
                <a:spcPts val="1200"/>
              </a:spcBef>
              <a:buFontTx/>
              <a:buNone/>
            </a:pP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eaLnBrk="1" hangingPunct="1">
              <a:spcBef>
                <a:spcPct val="0"/>
              </a:spcBef>
              <a:buFontTx/>
              <a:buNone/>
            </a:pPr>
            <a:r>
              <a:rPr lang="en-US" altLang="da-DK" sz="1800"/>
              <a:t>CEPT supports no change to the Radio Regulations (Method E3 in the CPM Report).</a:t>
            </a:r>
          </a:p>
          <a:p>
            <a:pPr eaLnBrk="1" hangingPunct="1">
              <a:spcBef>
                <a:spcPct val="0"/>
              </a:spcBef>
              <a:buFontTx/>
              <a:buNone/>
            </a:pPr>
            <a:endParaRPr lang="sv-SE" altLang="da-DK" sz="1800"/>
          </a:p>
          <a:p>
            <a:pPr eaLnBrk="1" hangingPunct="1">
              <a:spcBef>
                <a:spcPct val="0"/>
              </a:spcBef>
              <a:buFontTx/>
              <a:buNone/>
            </a:pPr>
            <a:r>
              <a:rPr lang="en-GB" altLang="da-DK" sz="1800"/>
              <a:t>An ECP indicating this position was approved at the CPG-15-7 meeting. </a:t>
            </a:r>
          </a:p>
          <a:p>
            <a:pPr eaLnBrk="1" hangingPunct="1">
              <a:spcBef>
                <a:spcPct val="0"/>
              </a:spcBef>
              <a:buFontTx/>
              <a:buNone/>
            </a:pPr>
            <a:endParaRPr lang="en-US" altLang="da-DK" sz="1800"/>
          </a:p>
          <a:p>
            <a:pPr eaLnBrk="1" hangingPunct="1">
              <a:spcBef>
                <a:spcPct val="0"/>
              </a:spcBef>
              <a:buFontTx/>
              <a:buNone/>
            </a:pPr>
            <a:endParaRPr lang="en-GB" altLang="da-DK" sz="1800"/>
          </a:p>
          <a:p>
            <a:pPr algn="r" eaLnBrk="1" hangingPunct="1">
              <a:lnSpc>
                <a:spcPct val="80000"/>
              </a:lnSpc>
              <a:spcBef>
                <a:spcPts val="1200"/>
              </a:spcBef>
              <a:buFontTx/>
              <a:buNone/>
            </a:pPr>
            <a:endParaRPr lang="en-GB" altLang="da-DK" sz="1400" i="1">
              <a:solidFill>
                <a:schemeClr val="accent2"/>
              </a:solidFill>
            </a:endParaRPr>
          </a:p>
        </p:txBody>
      </p:sp>
      <p:sp>
        <p:nvSpPr>
          <p:cNvPr id="50182"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a:xfrm>
            <a:off x="485775" y="765175"/>
            <a:ext cx="8229600" cy="854075"/>
          </a:xfrm>
        </p:spPr>
        <p:txBody>
          <a:bodyPr/>
          <a:lstStyle/>
          <a:p>
            <a:pPr eaLnBrk="1" hangingPunct="1"/>
            <a:r>
              <a:rPr lang="fr-FR" altLang="fi-FI" sz="3600" b="1" smtClean="0">
                <a:solidFill>
                  <a:schemeClr val="bg1"/>
                </a:solidFill>
              </a:rPr>
              <a:t>CPG-15 </a:t>
            </a:r>
            <a:r>
              <a:rPr lang="en-US" altLang="fi-FI" sz="3600" b="1" smtClean="0">
                <a:solidFill>
                  <a:schemeClr val="bg1"/>
                </a:solidFill>
              </a:rPr>
              <a:t>Deliverables</a:t>
            </a:r>
          </a:p>
        </p:txBody>
      </p:sp>
      <p:sp>
        <p:nvSpPr>
          <p:cNvPr id="5124" name="Rectangle 4"/>
          <p:cNvSpPr>
            <a:spLocks noGrp="1" noChangeArrowheads="1"/>
          </p:cNvSpPr>
          <p:nvPr>
            <p:ph type="body" idx="1"/>
          </p:nvPr>
        </p:nvSpPr>
        <p:spPr>
          <a:xfrm>
            <a:off x="457200" y="1700213"/>
            <a:ext cx="8229600" cy="4608512"/>
          </a:xfrm>
        </p:spPr>
        <p:txBody>
          <a:bodyPr/>
          <a:lstStyle/>
          <a:p>
            <a:pPr eaLnBrk="1" hangingPunct="1">
              <a:lnSpc>
                <a:spcPct val="80000"/>
              </a:lnSpc>
              <a:buFontTx/>
              <a:buNone/>
            </a:pPr>
            <a:endParaRPr lang="en-GB" altLang="fi-FI" sz="1400" smtClean="0"/>
          </a:p>
          <a:p>
            <a:pPr>
              <a:spcBef>
                <a:spcPct val="0"/>
              </a:spcBef>
              <a:buClr>
                <a:srgbClr val="C00000"/>
              </a:buClr>
            </a:pPr>
            <a:r>
              <a:rPr lang="en-GB" altLang="fi-FI" b="1" smtClean="0"/>
              <a:t>For both, WRC-15 and the RA-15:</a:t>
            </a:r>
          </a:p>
          <a:p>
            <a:pPr>
              <a:spcBef>
                <a:spcPct val="0"/>
              </a:spcBef>
              <a:buClr>
                <a:srgbClr val="C00000"/>
              </a:buClr>
            </a:pPr>
            <a:endParaRPr lang="en-GB" altLang="fi-FI" b="1" smtClean="0"/>
          </a:p>
          <a:p>
            <a:pPr>
              <a:spcBef>
                <a:spcPct val="0"/>
              </a:spcBef>
              <a:buClr>
                <a:srgbClr val="C00000"/>
              </a:buClr>
            </a:pPr>
            <a:r>
              <a:rPr lang="en-GB" altLang="fi-FI" b="1" smtClean="0"/>
              <a:t>European Common Proposals (ECPs)</a:t>
            </a:r>
          </a:p>
          <a:p>
            <a:pPr lvl="1">
              <a:spcBef>
                <a:spcPct val="0"/>
              </a:spcBef>
              <a:buClr>
                <a:srgbClr val="C00000"/>
              </a:buClr>
              <a:buFont typeface="Arial" panose="020B0604020202020204" pitchFamily="34" charset="0"/>
              <a:buChar char="•"/>
            </a:pPr>
            <a:r>
              <a:rPr lang="en-GB" altLang="fi-FI" smtClean="0"/>
              <a:t>At least 10 administrations in support</a:t>
            </a:r>
          </a:p>
          <a:p>
            <a:pPr lvl="1">
              <a:spcBef>
                <a:spcPct val="0"/>
              </a:spcBef>
              <a:buClr>
                <a:srgbClr val="C00000"/>
              </a:buClr>
              <a:buFont typeface="Arial" panose="020B0604020202020204" pitchFamily="34" charset="0"/>
              <a:buChar char="•"/>
            </a:pPr>
            <a:r>
              <a:rPr lang="en-GB" altLang="fi-FI" smtClean="0"/>
              <a:t>No more than 6 opposing – as a general guideline</a:t>
            </a:r>
          </a:p>
          <a:p>
            <a:pPr lvl="1">
              <a:spcBef>
                <a:spcPct val="0"/>
              </a:spcBef>
              <a:buClr>
                <a:srgbClr val="C00000"/>
              </a:buClr>
              <a:buFont typeface="Arial" panose="020B0604020202020204" pitchFamily="34" charset="0"/>
              <a:buChar char="•"/>
            </a:pPr>
            <a:endParaRPr lang="en-GB" altLang="fi-FI" b="1" smtClean="0"/>
          </a:p>
          <a:p>
            <a:pPr>
              <a:spcBef>
                <a:spcPct val="0"/>
              </a:spcBef>
              <a:buClr>
                <a:srgbClr val="C00000"/>
              </a:buClr>
            </a:pPr>
            <a:r>
              <a:rPr lang="en-GB" altLang="fi-FI" b="1" smtClean="0"/>
              <a:t>CEPT Briefs</a:t>
            </a:r>
          </a:p>
          <a:p>
            <a:pPr lvl="1">
              <a:spcBef>
                <a:spcPct val="0"/>
              </a:spcBef>
              <a:buClr>
                <a:srgbClr val="C00000"/>
              </a:buClr>
              <a:buFont typeface="Arial" panose="020B0604020202020204" pitchFamily="34" charset="0"/>
              <a:buChar char="•"/>
            </a:pPr>
            <a:r>
              <a:rPr lang="en-GB" altLang="fi-FI" smtClean="0"/>
              <a:t>Describe each agenda item</a:t>
            </a:r>
          </a:p>
          <a:p>
            <a:pPr lvl="1">
              <a:spcBef>
                <a:spcPct val="0"/>
              </a:spcBef>
              <a:buClr>
                <a:srgbClr val="C00000"/>
              </a:buClr>
              <a:buFont typeface="Arial" panose="020B0604020202020204" pitchFamily="34" charset="0"/>
              <a:buChar char="•"/>
            </a:pPr>
            <a:r>
              <a:rPr lang="en-GB" altLang="fi-FI" smtClean="0"/>
              <a:t>Contains the CEPT view – agreed by consensus at each stage</a:t>
            </a:r>
          </a:p>
          <a:p>
            <a:pPr lvl="1">
              <a:spcBef>
                <a:spcPct val="0"/>
              </a:spcBef>
              <a:buClr>
                <a:srgbClr val="C00000"/>
              </a:buClr>
              <a:buFont typeface="Arial" panose="020B0604020202020204" pitchFamily="34" charset="0"/>
              <a:buChar char="•"/>
            </a:pPr>
            <a:endParaRPr lang="en-GB" altLang="fi-FI" smtClean="0"/>
          </a:p>
          <a:p>
            <a:pPr>
              <a:spcBef>
                <a:spcPct val="0"/>
              </a:spcBef>
              <a:buClr>
                <a:srgbClr val="C00000"/>
              </a:buClr>
            </a:pPr>
            <a:r>
              <a:rPr lang="en-GB" altLang="fi-FI" b="1" smtClean="0"/>
              <a:t>CEPT co-ordination in ITU-R meetings</a:t>
            </a:r>
          </a:p>
          <a:p>
            <a:pPr lvl="1">
              <a:spcBef>
                <a:spcPct val="0"/>
              </a:spcBef>
              <a:buClr>
                <a:srgbClr val="C00000"/>
              </a:buClr>
              <a:buFont typeface="Arial" panose="020B0604020202020204" pitchFamily="34" charset="0"/>
              <a:buChar char="•"/>
            </a:pPr>
            <a:r>
              <a:rPr lang="en-GB" altLang="fi-FI" smtClean="0"/>
              <a:t>Agreed contributions (also for non-WRC issues)</a:t>
            </a:r>
          </a:p>
          <a:p>
            <a:pPr lvl="1">
              <a:spcBef>
                <a:spcPct val="0"/>
              </a:spcBef>
              <a:buClr>
                <a:srgbClr val="C00000"/>
              </a:buClr>
              <a:buFont typeface="Arial" panose="020B0604020202020204" pitchFamily="34" charset="0"/>
              <a:buChar char="•"/>
            </a:pPr>
            <a:r>
              <a:rPr lang="en-GB" altLang="fi-FI" smtClean="0"/>
              <a:t>Co-ordination on which lines to take during the meetings</a:t>
            </a:r>
          </a:p>
          <a:p>
            <a:pPr eaLnBrk="1" hangingPunct="1">
              <a:lnSpc>
                <a:spcPct val="80000"/>
              </a:lnSpc>
              <a:buFontTx/>
              <a:buNone/>
            </a:pPr>
            <a:endParaRPr lang="en-GB" altLang="fi-FI" sz="800" u="sng" smtClean="0"/>
          </a:p>
          <a:p>
            <a:pPr eaLnBrk="1" hangingPunct="1">
              <a:lnSpc>
                <a:spcPct val="80000"/>
              </a:lnSpc>
              <a:buFontTx/>
              <a:buNone/>
            </a:pPr>
            <a:endParaRPr lang="en-GB" altLang="fi-FI" sz="800" smtClean="0"/>
          </a:p>
          <a:p>
            <a:pPr eaLnBrk="1" hangingPunct="1">
              <a:lnSpc>
                <a:spcPct val="80000"/>
              </a:lnSpc>
              <a:buFontTx/>
              <a:buNone/>
            </a:pPr>
            <a:endParaRPr lang="fr-FR" altLang="fi-FI" sz="500" smtClean="0"/>
          </a:p>
          <a:p>
            <a:pPr eaLnBrk="1" hangingPunct="1">
              <a:lnSpc>
                <a:spcPct val="80000"/>
              </a:lnSpc>
              <a:buFontTx/>
              <a:buNone/>
            </a:pPr>
            <a:r>
              <a:rPr lang="fr-FR" altLang="fi-FI" sz="600" smtClean="0"/>
              <a:t> </a:t>
            </a:r>
          </a:p>
          <a:p>
            <a:pPr eaLnBrk="1" hangingPunct="1">
              <a:lnSpc>
                <a:spcPct val="80000"/>
              </a:lnSpc>
            </a:pPr>
            <a:endParaRPr lang="fr-FR" altLang="fi-FI" sz="6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
        <p:nvSpPr>
          <p:cNvPr id="51204"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51205" name="Rectangle 6"/>
          <p:cNvSpPr>
            <a:spLocks noChangeArrowheads="1"/>
          </p:cNvSpPr>
          <p:nvPr/>
        </p:nvSpPr>
        <p:spPr bwMode="auto">
          <a:xfrm>
            <a:off x="395288" y="1949450"/>
            <a:ext cx="823277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F: </a:t>
            </a:r>
            <a:r>
              <a:rPr lang="en-US" altLang="da-DK" sz="1600" i="1"/>
              <a:t>Modifications to RR Appendix 30B in relation to the suspension of use of a frequency assignment recorded in the MIFR</a:t>
            </a:r>
          </a:p>
          <a:p>
            <a:pPr eaLnBrk="1" hangingPunct="1">
              <a:spcBef>
                <a:spcPts val="1200"/>
              </a:spcBef>
              <a:buFontTx/>
              <a:buNone/>
            </a:pPr>
            <a:endParaRPr lang="en-US" altLang="da-DK" sz="1600"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algn="just" eaLnBrk="1" hangingPunct="1">
              <a:spcBef>
                <a:spcPct val="0"/>
              </a:spcBef>
              <a:buFontTx/>
              <a:buNone/>
            </a:pPr>
            <a:r>
              <a:rPr lang="en-US" altLang="da-DK" sz="1800"/>
              <a:t>CEPT supports transferring of the Rule of Procedure into Appendix 30B of the Radio Regulations. It provides stability and certainty on the Rules developed by RRB (Method F in the draft CPM Report).</a:t>
            </a:r>
          </a:p>
          <a:p>
            <a:pPr algn="just" eaLnBrk="1" hangingPunct="1">
              <a:spcBef>
                <a:spcPct val="0"/>
              </a:spcBef>
              <a:buFontTx/>
              <a:buNone/>
            </a:pPr>
            <a:endParaRPr lang="sv-SE" altLang="da-DK" sz="1800"/>
          </a:p>
          <a:p>
            <a:pPr algn="just" eaLnBrk="1" hangingPunct="1">
              <a:spcBef>
                <a:spcPct val="0"/>
              </a:spcBef>
              <a:buFontTx/>
              <a:buNone/>
            </a:pPr>
            <a:r>
              <a:rPr lang="en-GB" altLang="da-DK" sz="1800"/>
              <a:t>An ECP indicating this position was approved at the CPG15-7 meeting. </a:t>
            </a:r>
          </a:p>
          <a:p>
            <a:pPr algn="just" eaLnBrk="1" hangingPunct="1">
              <a:spcBef>
                <a:spcPct val="0"/>
              </a:spcBef>
              <a:buFontTx/>
              <a:buNone/>
            </a:pPr>
            <a:endParaRPr lang="en-GB" altLang="da-DK" sz="1800"/>
          </a:p>
          <a:p>
            <a:pPr algn="r" eaLnBrk="1" hangingPunct="1">
              <a:lnSpc>
                <a:spcPct val="80000"/>
              </a:lnSpc>
              <a:spcBef>
                <a:spcPts val="1200"/>
              </a:spcBef>
              <a:buFontTx/>
              <a:buNone/>
            </a:pPr>
            <a:endParaRPr lang="en-GB" altLang="da-DK" sz="1400" i="1">
              <a:solidFill>
                <a:schemeClr val="accent2"/>
              </a:solidFill>
            </a:endParaRPr>
          </a:p>
        </p:txBody>
      </p:sp>
      <p:sp>
        <p:nvSpPr>
          <p:cNvPr id="51206"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4"/>
          <p:cNvSpPr txBox="1">
            <a:spLocks noChangeArrowheads="1"/>
          </p:cNvSpPr>
          <p:nvPr/>
        </p:nvSpPr>
        <p:spPr bwMode="auto">
          <a:xfrm>
            <a:off x="1131888" y="854075"/>
            <a:ext cx="6981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defRPr/>
            </a:pPr>
            <a:r>
              <a:rPr lang="en-GB" altLang="da-DK" sz="3600" dirty="0" smtClean="0"/>
              <a:t> </a:t>
            </a:r>
            <a:r>
              <a:rPr lang="en-GB" altLang="da-DK" sz="3600" b="1" dirty="0" smtClean="0">
                <a:solidFill>
                  <a:schemeClr val="bg1"/>
                </a:solidFill>
              </a:rPr>
              <a:t>Agenda Item 7 </a:t>
            </a:r>
            <a:r>
              <a:rPr lang="en-GB" altLang="da-DK" b="1" dirty="0" smtClean="0">
                <a:solidFill>
                  <a:schemeClr val="bg1"/>
                </a:solidFill>
              </a:rPr>
              <a:t>(</a:t>
            </a:r>
            <a:r>
              <a:rPr lang="en-GB" b="1" kern="0" dirty="0" smtClean="0">
                <a:solidFill>
                  <a:schemeClr val="bg1"/>
                </a:solidFill>
              </a:rPr>
              <a:t>agreed </a:t>
            </a:r>
            <a:r>
              <a:rPr lang="en-GB" altLang="da-DK" b="1" dirty="0" smtClean="0">
                <a:solidFill>
                  <a:schemeClr val="bg1"/>
                </a:solidFill>
              </a:rPr>
              <a:t>by CPG PTB-8)</a:t>
            </a:r>
          </a:p>
          <a:p>
            <a:pPr eaLnBrk="1" hangingPunct="1">
              <a:spcBef>
                <a:spcPct val="0"/>
              </a:spcBef>
              <a:buFontTx/>
              <a:buNone/>
              <a:defRPr/>
            </a:pPr>
            <a:r>
              <a:rPr lang="en-GB" altLang="da-DK" b="1" dirty="0" smtClean="0">
                <a:solidFill>
                  <a:schemeClr val="bg1"/>
                </a:solidFill>
              </a:rPr>
              <a:t> </a:t>
            </a:r>
          </a:p>
        </p:txBody>
      </p:sp>
      <p:sp>
        <p:nvSpPr>
          <p:cNvPr id="52228"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52229" name="Rectangle 6"/>
          <p:cNvSpPr>
            <a:spLocks noChangeArrowheads="1"/>
          </p:cNvSpPr>
          <p:nvPr/>
        </p:nvSpPr>
        <p:spPr bwMode="auto">
          <a:xfrm>
            <a:off x="323850" y="1984375"/>
            <a:ext cx="864076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G: </a:t>
            </a:r>
            <a:r>
              <a:rPr lang="en-US" altLang="da-DK" sz="1600" i="1"/>
              <a:t>Clarification of the bringing into use information provided under RR Nos. 11.44/11.44B</a:t>
            </a:r>
          </a:p>
          <a:p>
            <a:pPr eaLnBrk="1" hangingPunct="1">
              <a:spcBef>
                <a:spcPts val="1200"/>
              </a:spcBef>
              <a:buFontTx/>
              <a:buNone/>
            </a:pP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eaLnBrk="1" hangingPunct="1">
              <a:spcBef>
                <a:spcPct val="0"/>
              </a:spcBef>
              <a:buFontTx/>
              <a:buNone/>
            </a:pPr>
            <a:r>
              <a:rPr lang="en-US" altLang="da-DK" sz="1800"/>
              <a:t>CEPT supports transferring the Rule of Procedure into the Radio Regulations. It provides stability and certainty (Method G in the CPM Report).</a:t>
            </a:r>
          </a:p>
          <a:p>
            <a:pPr eaLnBrk="1" hangingPunct="1">
              <a:spcBef>
                <a:spcPct val="0"/>
              </a:spcBef>
              <a:buFontTx/>
              <a:buNone/>
            </a:pPr>
            <a:endParaRPr lang="sv-SE" altLang="da-DK" sz="1800"/>
          </a:p>
          <a:p>
            <a:pPr eaLnBrk="1" hangingPunct="1">
              <a:spcBef>
                <a:spcPct val="0"/>
              </a:spcBef>
              <a:buFontTx/>
              <a:buNone/>
            </a:pPr>
            <a:r>
              <a:rPr lang="en-GB" altLang="da-DK" sz="1800"/>
              <a:t>An ECP indicating this position was approved at the CPG15-7 meeting. </a:t>
            </a:r>
          </a:p>
          <a:p>
            <a:pPr eaLnBrk="1" hangingPunct="1">
              <a:spcBef>
                <a:spcPct val="0"/>
              </a:spcBef>
              <a:buFontTx/>
              <a:buNone/>
            </a:pPr>
            <a:endParaRPr lang="en-US" altLang="da-DK" sz="1800"/>
          </a:p>
          <a:p>
            <a:pPr eaLnBrk="1" hangingPunct="1">
              <a:spcBef>
                <a:spcPct val="0"/>
              </a:spcBef>
              <a:buFontTx/>
              <a:buNone/>
            </a:pPr>
            <a:endParaRPr lang="en-GB" altLang="da-DK" sz="1800"/>
          </a:p>
          <a:p>
            <a:pPr algn="r" eaLnBrk="1" hangingPunct="1">
              <a:lnSpc>
                <a:spcPct val="80000"/>
              </a:lnSpc>
              <a:spcBef>
                <a:spcPts val="1200"/>
              </a:spcBef>
              <a:buFontTx/>
              <a:buNone/>
            </a:pPr>
            <a:endParaRPr lang="en-GB" altLang="da-DK" sz="1400" i="1">
              <a:solidFill>
                <a:schemeClr val="accent2"/>
              </a:solidFill>
            </a:endParaRPr>
          </a:p>
        </p:txBody>
      </p:sp>
      <p:sp>
        <p:nvSpPr>
          <p:cNvPr id="52230"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53252" name="Rectangle 6"/>
          <p:cNvSpPr>
            <a:spLocks noChangeArrowheads="1"/>
          </p:cNvSpPr>
          <p:nvPr/>
        </p:nvSpPr>
        <p:spPr bwMode="auto">
          <a:xfrm>
            <a:off x="323850" y="1984375"/>
            <a:ext cx="8640763"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H: </a:t>
            </a:r>
            <a:r>
              <a:rPr lang="en-US" altLang="da-DK" sz="1600" i="1"/>
              <a:t>Using one space station to bring assignments at different orbital locations into use within a short period of time</a:t>
            </a:r>
          </a:p>
          <a:p>
            <a:pPr eaLnBrk="1" hangingPunct="1">
              <a:spcBef>
                <a:spcPts val="1200"/>
              </a:spcBef>
              <a:buFontTx/>
              <a:buNone/>
            </a:pP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eaLnBrk="1" hangingPunct="1">
              <a:spcBef>
                <a:spcPct val="0"/>
              </a:spcBef>
              <a:buFontTx/>
              <a:buNone/>
            </a:pPr>
            <a:r>
              <a:rPr lang="en-US" altLang="da-DK" sz="1800"/>
              <a:t>CEPT has no common position regarding regulatory solutions to address this issue.</a:t>
            </a:r>
          </a:p>
          <a:p>
            <a:pPr eaLnBrk="1" hangingPunct="1">
              <a:spcBef>
                <a:spcPct val="0"/>
              </a:spcBef>
              <a:buFontTx/>
              <a:buNone/>
            </a:pPr>
            <a:endParaRPr lang="en-GB" altLang="da-DK" sz="1800"/>
          </a:p>
          <a:p>
            <a:pPr algn="r" eaLnBrk="1" hangingPunct="1">
              <a:lnSpc>
                <a:spcPct val="80000"/>
              </a:lnSpc>
              <a:spcBef>
                <a:spcPts val="1200"/>
              </a:spcBef>
              <a:buFontTx/>
              <a:buNone/>
            </a:pPr>
            <a:endParaRPr lang="en-GB" altLang="da-DK" sz="1400" i="1">
              <a:solidFill>
                <a:schemeClr val="accent2"/>
              </a:solidFill>
            </a:endParaRPr>
          </a:p>
        </p:txBody>
      </p:sp>
      <p:sp>
        <p:nvSpPr>
          <p:cNvPr id="53253"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
        <p:nvSpPr>
          <p:cNvPr id="8"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54276" name="Rectangle 6"/>
          <p:cNvSpPr>
            <a:spLocks noChangeArrowheads="1"/>
          </p:cNvSpPr>
          <p:nvPr/>
        </p:nvSpPr>
        <p:spPr bwMode="auto">
          <a:xfrm>
            <a:off x="323850" y="1984375"/>
            <a:ext cx="8640763"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I: </a:t>
            </a:r>
            <a:r>
              <a:rPr lang="en-US" altLang="da-DK" sz="1600" i="1"/>
              <a:t>Possible methods to mitigate excessive satellite network filings</a:t>
            </a:r>
          </a:p>
          <a:p>
            <a:pPr eaLnBrk="1" hangingPunct="1">
              <a:spcBef>
                <a:spcPts val="1200"/>
              </a:spcBef>
              <a:buFontTx/>
              <a:buNone/>
            </a:pP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eaLnBrk="1" hangingPunct="1">
              <a:spcBef>
                <a:spcPct val="0"/>
              </a:spcBef>
              <a:buFontTx/>
              <a:buNone/>
            </a:pPr>
            <a:r>
              <a:rPr lang="en-US" altLang="da-DK" sz="1800"/>
              <a:t>CEPT supports the principle of limiting the practice of excessive satellite filings. It should be noted that any preferred method addressing the excessive advance publication information (API) filings should take into account the solution endorsed for Issue C. Regarding CR/Cs, Europe proposes No Change to the RR. (Method I1.4 and Method I2.2, Option B in the CPM Report). </a:t>
            </a:r>
            <a:endParaRPr lang="en-GB" altLang="da-DK" sz="1800"/>
          </a:p>
          <a:p>
            <a:pPr algn="r" eaLnBrk="1" hangingPunct="1">
              <a:lnSpc>
                <a:spcPct val="80000"/>
              </a:lnSpc>
              <a:spcBef>
                <a:spcPts val="1200"/>
              </a:spcBef>
              <a:buFontTx/>
              <a:buNone/>
            </a:pPr>
            <a:endParaRPr lang="en-GB" altLang="da-DK" sz="1400" i="1">
              <a:solidFill>
                <a:schemeClr val="accent2"/>
              </a:solidFill>
            </a:endParaRPr>
          </a:p>
        </p:txBody>
      </p:sp>
      <p:sp>
        <p:nvSpPr>
          <p:cNvPr id="54277"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
        <p:nvSpPr>
          <p:cNvPr id="7"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55300" name="Rectangle 6"/>
          <p:cNvSpPr>
            <a:spLocks noChangeArrowheads="1"/>
          </p:cNvSpPr>
          <p:nvPr/>
        </p:nvSpPr>
        <p:spPr bwMode="auto">
          <a:xfrm>
            <a:off x="323850" y="1984375"/>
            <a:ext cx="8640763"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J: </a:t>
            </a:r>
            <a:r>
              <a:rPr lang="en-US" altLang="da-DK" sz="1600" i="1"/>
              <a:t>Removal of the link between the date of receipt of the notification information and the date of bringing into use in RR No. 11.44B</a:t>
            </a:r>
          </a:p>
          <a:p>
            <a:pPr eaLnBrk="1" hangingPunct="1">
              <a:spcBef>
                <a:spcPts val="1200"/>
              </a:spcBef>
              <a:buFontTx/>
              <a:buNone/>
            </a:pP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eaLnBrk="1" hangingPunct="1">
              <a:spcBef>
                <a:spcPct val="0"/>
              </a:spcBef>
              <a:buFontTx/>
              <a:buNone/>
            </a:pPr>
            <a:r>
              <a:rPr lang="en-US" altLang="da-DK" sz="1800"/>
              <a:t>CEPT supports to remove the link between the date of receipt of the notification information and the date of bringing into use in RR No. 11.44B as CEPT notes that WRC-12 did not intend to have such link (Method J1 in the CPM Report).</a:t>
            </a:r>
            <a:endParaRPr lang="en-GB" altLang="da-DK" sz="1800"/>
          </a:p>
          <a:p>
            <a:pPr algn="r" eaLnBrk="1" hangingPunct="1">
              <a:lnSpc>
                <a:spcPct val="80000"/>
              </a:lnSpc>
              <a:spcBef>
                <a:spcPts val="1200"/>
              </a:spcBef>
              <a:buFontTx/>
              <a:buNone/>
            </a:pPr>
            <a:endParaRPr lang="en-GB" altLang="da-DK" sz="1400" i="1">
              <a:solidFill>
                <a:schemeClr val="accent2"/>
              </a:solidFill>
            </a:endParaRPr>
          </a:p>
        </p:txBody>
      </p:sp>
      <p:sp>
        <p:nvSpPr>
          <p:cNvPr id="55301"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
        <p:nvSpPr>
          <p:cNvPr id="7"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56324" name="Rectangle 6"/>
          <p:cNvSpPr>
            <a:spLocks noChangeArrowheads="1"/>
          </p:cNvSpPr>
          <p:nvPr/>
        </p:nvSpPr>
        <p:spPr bwMode="auto">
          <a:xfrm>
            <a:off x="323850" y="1984375"/>
            <a:ext cx="864076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K: </a:t>
            </a:r>
            <a:r>
              <a:rPr lang="en-US" altLang="da-DK" sz="1600" i="1"/>
              <a:t>Addition of a regulatory provision in Article 11 for the case of launch failure</a:t>
            </a:r>
          </a:p>
          <a:p>
            <a:pPr eaLnBrk="1" hangingPunct="1">
              <a:spcBef>
                <a:spcPts val="1200"/>
              </a:spcBef>
              <a:buFontTx/>
              <a:buNone/>
            </a:pP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eaLnBrk="1" hangingPunct="1">
              <a:spcBef>
                <a:spcPct val="0"/>
              </a:spcBef>
              <a:buFontTx/>
              <a:buNone/>
            </a:pPr>
            <a:r>
              <a:rPr lang="en-US" altLang="da-DK" sz="1800"/>
              <a:t>CEPT supports the current practice of referring to the RRB in any case of launch failure so that the most appropriate regulatory actions can be taken on a case-by-case basis.  CEPT supports No Change to the radio Regulations (Method K3 in the CPM Report). </a:t>
            </a:r>
            <a:endParaRPr lang="en-GB" altLang="da-DK" sz="1800"/>
          </a:p>
          <a:p>
            <a:pPr algn="r" eaLnBrk="1" hangingPunct="1">
              <a:lnSpc>
                <a:spcPct val="80000"/>
              </a:lnSpc>
              <a:spcBef>
                <a:spcPts val="1200"/>
              </a:spcBef>
              <a:buFontTx/>
              <a:buNone/>
            </a:pPr>
            <a:endParaRPr lang="en-GB" altLang="da-DK" sz="1400" i="1">
              <a:solidFill>
                <a:schemeClr val="accent2"/>
              </a:solidFill>
            </a:endParaRPr>
          </a:p>
        </p:txBody>
      </p:sp>
      <p:sp>
        <p:nvSpPr>
          <p:cNvPr id="56325"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
        <p:nvSpPr>
          <p:cNvPr id="7"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805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57348" name="Rectangle 6"/>
          <p:cNvSpPr>
            <a:spLocks noChangeArrowheads="1"/>
          </p:cNvSpPr>
          <p:nvPr/>
        </p:nvSpPr>
        <p:spPr bwMode="auto">
          <a:xfrm>
            <a:off x="314325" y="1773238"/>
            <a:ext cx="8505825"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L: </a:t>
            </a:r>
            <a:r>
              <a:rPr lang="en-US" altLang="da-DK" sz="1600" i="1"/>
              <a:t>Modification of certain provisions of Article 4 of RR Appendices 30 and 30A for Regions 1 and 3, namely replacement of tacit with specific agreement or alignment of those provisions of RR Appendices 30 and 30A for Regions 1 and 3 with those of Appendix 30B</a:t>
            </a: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800"/>
          </a:p>
          <a:p>
            <a:pPr algn="just" eaLnBrk="1" hangingPunct="1">
              <a:spcBef>
                <a:spcPct val="0"/>
              </a:spcBef>
              <a:buFontTx/>
              <a:buNone/>
            </a:pPr>
            <a:r>
              <a:rPr lang="en-US" altLang="en-US" sz="1800"/>
              <a:t>CEPT supports no change to the Radio Regulations (Method L3 in the CPM Report).</a:t>
            </a:r>
          </a:p>
          <a:p>
            <a:pPr algn="just" eaLnBrk="1" hangingPunct="1">
              <a:spcBef>
                <a:spcPct val="0"/>
              </a:spcBef>
              <a:buFontTx/>
              <a:buNone/>
            </a:pPr>
            <a:endParaRPr lang="en-US" altLang="en-US" sz="800"/>
          </a:p>
          <a:p>
            <a:pPr algn="just" eaLnBrk="1" hangingPunct="1">
              <a:spcBef>
                <a:spcPct val="0"/>
              </a:spcBef>
              <a:buFontTx/>
              <a:buNone/>
            </a:pPr>
            <a:r>
              <a:rPr lang="en-US" altLang="en-US" sz="1800"/>
              <a:t>CEPT notes that tacit agreement was adopted in Appendices 30 and 30A together with a set of coordination triggers. Changing such a regulatory procedure cannot therefore be done without considering different technical coordination triggers. From a broader perspective, CEPT also notes that there may be other preferable methods to achieve harmonization of the provisions in Article 6 of Appendix 30B with the corresponding provisions of Article 4 of Appendices 30 and 30A than the methods included in the CPM Report for WRC-15 agenda item 7, Issue L.</a:t>
            </a:r>
          </a:p>
          <a:p>
            <a:pPr algn="just" eaLnBrk="1" hangingPunct="1">
              <a:spcBef>
                <a:spcPct val="0"/>
              </a:spcBef>
              <a:buFontTx/>
              <a:buNone/>
            </a:pPr>
            <a:endParaRPr lang="en-US" altLang="en-US" sz="800"/>
          </a:p>
          <a:p>
            <a:pPr algn="just" eaLnBrk="1" hangingPunct="1">
              <a:spcBef>
                <a:spcPct val="0"/>
              </a:spcBef>
              <a:buFontTx/>
              <a:buNone/>
            </a:pPr>
            <a:r>
              <a:rPr lang="en-US" altLang="en-US" sz="1800"/>
              <a:t>CEPT also notes that an explicit agreement would make it more difficult for newcomers to enter into the List of Appendices 30 and 30A.</a:t>
            </a:r>
          </a:p>
          <a:p>
            <a:pPr algn="just" eaLnBrk="1" hangingPunct="1">
              <a:spcBef>
                <a:spcPct val="0"/>
              </a:spcBef>
              <a:buFontTx/>
              <a:buNone/>
            </a:pPr>
            <a:endParaRPr lang="en-US" altLang="en-US" sz="1800"/>
          </a:p>
          <a:p>
            <a:pPr algn="just" eaLnBrk="1" hangingPunct="1">
              <a:spcBef>
                <a:spcPct val="0"/>
              </a:spcBef>
              <a:buFontTx/>
              <a:buNone/>
            </a:pPr>
            <a:endParaRPr lang="en-GB" altLang="da-DK" sz="1400" i="1">
              <a:solidFill>
                <a:schemeClr val="accent2"/>
              </a:solidFill>
            </a:endParaRPr>
          </a:p>
        </p:txBody>
      </p:sp>
      <p:sp>
        <p:nvSpPr>
          <p:cNvPr id="57349"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
        <p:nvSpPr>
          <p:cNvPr id="7"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28575"/>
            <a:ext cx="91979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58372" name="Rectangle 6"/>
          <p:cNvSpPr>
            <a:spLocks noChangeArrowheads="1"/>
          </p:cNvSpPr>
          <p:nvPr/>
        </p:nvSpPr>
        <p:spPr bwMode="auto">
          <a:xfrm>
            <a:off x="314325" y="1870075"/>
            <a:ext cx="8505825"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a:t>
            </a:r>
            <a:r>
              <a:rPr lang="en-US" altLang="da-DK" sz="1600" i="1"/>
              <a:t>Addition of a new provision to the Radio Regulations in the notification process, No. 11.41.3</a:t>
            </a:r>
          </a:p>
          <a:p>
            <a:pPr eaLnBrk="1" hangingPunct="1">
              <a:spcBef>
                <a:spcPts val="1200"/>
              </a:spcBef>
              <a:buFontTx/>
              <a:buNone/>
            </a:pP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algn="just" eaLnBrk="1" hangingPunct="1">
              <a:spcBef>
                <a:spcPct val="0"/>
              </a:spcBef>
              <a:buFontTx/>
              <a:buNone/>
            </a:pPr>
            <a:r>
              <a:rPr lang="en-US" altLang="da-DK" sz="1800"/>
              <a:t>CEPT supports addition of No. 11.41.3 as it is considered useful and reasonable to provide to notifying Administrations with the Regulatory mechanisms to accept the probability of harmful interference and record in the Master Register its frequency assignments with favourable findings for those cases where after 11.32A examination has obtained an unfavourable finding for a frequency assignment for the only reason that the probability of receiving harmful interference from another frequency assignment exceeds the RR criterion while the probability of creating harmful interference to it is negligible.</a:t>
            </a:r>
            <a:endParaRPr lang="en-GB" altLang="da-DK" sz="1800"/>
          </a:p>
          <a:p>
            <a:pPr algn="r" eaLnBrk="1" hangingPunct="1">
              <a:lnSpc>
                <a:spcPct val="80000"/>
              </a:lnSpc>
              <a:spcBef>
                <a:spcPts val="1200"/>
              </a:spcBef>
              <a:buFontTx/>
              <a:buNone/>
            </a:pPr>
            <a:endParaRPr lang="en-GB" altLang="da-DK" sz="1400" i="1">
              <a:solidFill>
                <a:schemeClr val="accent2"/>
              </a:solidFill>
            </a:endParaRPr>
          </a:p>
        </p:txBody>
      </p:sp>
      <p:sp>
        <p:nvSpPr>
          <p:cNvPr id="58373"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
        <p:nvSpPr>
          <p:cNvPr id="7"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59396" name="Rectangle 6"/>
          <p:cNvSpPr>
            <a:spLocks noChangeArrowheads="1"/>
          </p:cNvSpPr>
          <p:nvPr/>
        </p:nvSpPr>
        <p:spPr bwMode="auto">
          <a:xfrm>
            <a:off x="250825" y="1974850"/>
            <a:ext cx="86407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a:t>
            </a:r>
            <a:r>
              <a:rPr lang="en-GB" altLang="da-DK" sz="1600" i="1"/>
              <a:t>Review of the orbital position limitations in Annex 7 to RR Appendix 30.</a:t>
            </a:r>
          </a:p>
          <a:p>
            <a:pPr eaLnBrk="1" hangingPunct="1">
              <a:spcBef>
                <a:spcPts val="1200"/>
              </a:spcBef>
              <a:buFontTx/>
              <a:buNone/>
            </a:pP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eaLnBrk="1" hangingPunct="1">
              <a:spcBef>
                <a:spcPct val="0"/>
              </a:spcBef>
              <a:buFontTx/>
              <a:buNone/>
            </a:pPr>
            <a:r>
              <a:rPr lang="en-US" altLang="da-DK" sz="1800"/>
              <a:t>CEPT does not support the suppression of paragraph A of Annex 7 of Appendix 30 since the relevant technical studies have not been carried out.</a:t>
            </a:r>
            <a:endParaRPr lang="en-GB" altLang="da-DK" sz="1400" i="1">
              <a:solidFill>
                <a:schemeClr val="accent2"/>
              </a:solidFill>
            </a:endParaRPr>
          </a:p>
        </p:txBody>
      </p:sp>
      <p:sp>
        <p:nvSpPr>
          <p:cNvPr id="59397"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
        <p:nvSpPr>
          <p:cNvPr id="7"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28575"/>
            <a:ext cx="91979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60420" name="Rectangle 6"/>
          <p:cNvSpPr>
            <a:spLocks noChangeArrowheads="1"/>
          </p:cNvSpPr>
          <p:nvPr/>
        </p:nvSpPr>
        <p:spPr bwMode="auto">
          <a:xfrm>
            <a:off x="314325" y="1870075"/>
            <a:ext cx="8505825"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a:t>
            </a:r>
            <a:r>
              <a:rPr lang="en-US" altLang="da-DK" sz="1600" i="1"/>
              <a:t>Comprehensive review of radio regulatory process under WRC-15 Agenda item 7</a:t>
            </a:r>
          </a:p>
          <a:p>
            <a:pPr eaLnBrk="1" hangingPunct="1">
              <a:spcBef>
                <a:spcPts val="1200"/>
              </a:spcBef>
              <a:buFontTx/>
              <a:buNone/>
            </a:pP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algn="just" eaLnBrk="1" hangingPunct="1">
              <a:spcBef>
                <a:spcPct val="0"/>
              </a:spcBef>
              <a:buFontTx/>
              <a:buNone/>
            </a:pPr>
            <a:r>
              <a:rPr lang="en-US" altLang="da-DK" sz="1800"/>
              <a:t>CEPT does not support a general overhaul of the regime governing space services and does not support the creation of an Expert Group to examine the issue and prepare detailed provisions and associated technical criteria for consideration by WRC-19.</a:t>
            </a:r>
          </a:p>
          <a:p>
            <a:pPr algn="just" eaLnBrk="1" hangingPunct="1">
              <a:spcBef>
                <a:spcPct val="0"/>
              </a:spcBef>
              <a:buFontTx/>
              <a:buNone/>
            </a:pPr>
            <a:endParaRPr lang="en-US" altLang="da-DK" sz="600"/>
          </a:p>
          <a:p>
            <a:pPr algn="just" eaLnBrk="1" hangingPunct="1">
              <a:spcBef>
                <a:spcPct val="0"/>
              </a:spcBef>
              <a:buFontTx/>
              <a:buNone/>
            </a:pPr>
            <a:r>
              <a:rPr lang="en-US" altLang="da-DK" sz="1800"/>
              <a:t>CEPT supports retaining the current process of continuing evolution at successive WRCs of the regime governing space services.</a:t>
            </a:r>
            <a:endParaRPr lang="en-GB" altLang="da-DK" sz="1800"/>
          </a:p>
          <a:p>
            <a:pPr algn="r" eaLnBrk="1" hangingPunct="1">
              <a:lnSpc>
                <a:spcPct val="80000"/>
              </a:lnSpc>
              <a:spcBef>
                <a:spcPts val="1200"/>
              </a:spcBef>
              <a:buFontTx/>
              <a:buNone/>
            </a:pPr>
            <a:endParaRPr lang="en-GB" altLang="da-DK" sz="1400" i="1">
              <a:solidFill>
                <a:schemeClr val="accent2"/>
              </a:solidFill>
            </a:endParaRPr>
          </a:p>
        </p:txBody>
      </p:sp>
      <p:sp>
        <p:nvSpPr>
          <p:cNvPr id="60421"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
        <p:nvSpPr>
          <p:cNvPr id="7"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a:xfrm>
            <a:off x="0" y="765175"/>
            <a:ext cx="9144000" cy="854075"/>
          </a:xfrm>
        </p:spPr>
        <p:txBody>
          <a:bodyPr/>
          <a:lstStyle/>
          <a:p>
            <a:pPr eaLnBrk="1" hangingPunct="1"/>
            <a:r>
              <a:rPr lang="da-DK" altLang="fi-FI" sz="3400" b="1" smtClean="0">
                <a:solidFill>
                  <a:schemeClr val="bg1"/>
                </a:solidFill>
              </a:rPr>
              <a:t>First set of European Common Proposals </a:t>
            </a:r>
            <a:endParaRPr lang="en-US" altLang="fi-FI" sz="3400" b="1" smtClean="0">
              <a:solidFill>
                <a:schemeClr val="bg1"/>
              </a:solidFill>
            </a:endParaRPr>
          </a:p>
        </p:txBody>
      </p:sp>
      <p:sp>
        <p:nvSpPr>
          <p:cNvPr id="5124" name="Rectangle 4"/>
          <p:cNvSpPr>
            <a:spLocks noGrp="1" noChangeArrowheads="1"/>
          </p:cNvSpPr>
          <p:nvPr>
            <p:ph type="body" idx="1"/>
          </p:nvPr>
        </p:nvSpPr>
        <p:spPr>
          <a:xfrm>
            <a:off x="179388" y="1700213"/>
            <a:ext cx="8507412" cy="4425950"/>
          </a:xfrm>
        </p:spPr>
        <p:txBody>
          <a:bodyPr/>
          <a:lstStyle/>
          <a:p>
            <a:pPr eaLnBrk="1" hangingPunct="1">
              <a:lnSpc>
                <a:spcPct val="80000"/>
              </a:lnSpc>
              <a:buFontTx/>
              <a:buNone/>
              <a:defRPr/>
            </a:pPr>
            <a:r>
              <a:rPr lang="en-GB" altLang="fi-FI" sz="2000" dirty="0" smtClean="0"/>
              <a:t>     </a:t>
            </a:r>
          </a:p>
          <a:p>
            <a:pPr algn="ctr" eaLnBrk="1" hangingPunct="1">
              <a:lnSpc>
                <a:spcPct val="80000"/>
              </a:lnSpc>
              <a:buFontTx/>
              <a:buNone/>
              <a:defRPr/>
            </a:pPr>
            <a:r>
              <a:rPr lang="en-GB" altLang="fi-FI" sz="2000" dirty="0"/>
              <a:t> </a:t>
            </a:r>
            <a:r>
              <a:rPr lang="en-GB" altLang="fi-FI" sz="2000" dirty="0" smtClean="0"/>
              <a:t>   </a:t>
            </a:r>
            <a:r>
              <a:rPr lang="en-GB" altLang="fi-FI" b="1" dirty="0"/>
              <a:t>CPG15-7 finally adopted the a first set of European Common Proposals to WRC-15 on Agenda Items: </a:t>
            </a:r>
          </a:p>
          <a:p>
            <a:pPr algn="ctr" eaLnBrk="1" hangingPunct="1">
              <a:lnSpc>
                <a:spcPct val="80000"/>
              </a:lnSpc>
              <a:buFontTx/>
              <a:buNone/>
              <a:defRPr/>
            </a:pPr>
            <a:endParaRPr lang="en-GB" altLang="fi-FI" sz="2000" dirty="0" smtClean="0">
              <a:effectLst>
                <a:outerShdw blurRad="38100" dist="38100" dir="2700000" algn="tl">
                  <a:srgbClr val="000000">
                    <a:alpha val="43137"/>
                  </a:srgbClr>
                </a:outerShdw>
              </a:effectLst>
            </a:endParaRPr>
          </a:p>
          <a:p>
            <a:pPr eaLnBrk="1" hangingPunct="1">
              <a:lnSpc>
                <a:spcPct val="80000"/>
              </a:lnSpc>
              <a:buClr>
                <a:srgbClr val="C00000"/>
              </a:buClr>
              <a:buFont typeface="Arial" panose="020B0604020202020204" pitchFamily="34" charset="0"/>
              <a:buChar char="•"/>
              <a:defRPr/>
            </a:pPr>
            <a:r>
              <a:rPr lang="en-GB" altLang="fi-FI" sz="2000" dirty="0" smtClean="0"/>
              <a:t>1.11, 1.12, 1.13, 2, 9.1.4, 9.1.6, 9.1.7 and 9.1.8 (CPG PTA); </a:t>
            </a:r>
          </a:p>
          <a:p>
            <a:pPr eaLnBrk="1" hangingPunct="1">
              <a:lnSpc>
                <a:spcPct val="80000"/>
              </a:lnSpc>
              <a:buClr>
                <a:srgbClr val="C00000"/>
              </a:buClr>
              <a:buFont typeface="Arial" panose="020B0604020202020204" pitchFamily="34" charset="0"/>
              <a:buChar char="•"/>
              <a:defRPr/>
            </a:pPr>
            <a:r>
              <a:rPr lang="en-GB" altLang="fi-FI" sz="2000" dirty="0" smtClean="0"/>
              <a:t>1.7, 1.9.1, 1.9.2, 1.10, 7 (Issues A, B, C, D, E, F, G), 9.1.1 and 9.2 (on FN 5.526) (CPG PTB); </a:t>
            </a:r>
          </a:p>
          <a:p>
            <a:pPr eaLnBrk="1" hangingPunct="1">
              <a:lnSpc>
                <a:spcPct val="80000"/>
              </a:lnSpc>
              <a:buClr>
                <a:srgbClr val="C00000"/>
              </a:buClr>
              <a:buFont typeface="Arial" panose="020B0604020202020204" pitchFamily="34" charset="0"/>
              <a:buChar char="•"/>
              <a:defRPr/>
            </a:pPr>
            <a:r>
              <a:rPr lang="en-GB" altLang="fi-FI" sz="2000" dirty="0" smtClean="0"/>
              <a:t>1.15, 1.16 (sub parts A, B and C), 1.17 (CPG PTC);</a:t>
            </a:r>
          </a:p>
          <a:p>
            <a:pPr eaLnBrk="1" hangingPunct="1">
              <a:lnSpc>
                <a:spcPct val="80000"/>
              </a:lnSpc>
              <a:buClr>
                <a:srgbClr val="C00000"/>
              </a:buClr>
              <a:buFont typeface="Arial" panose="020B0604020202020204" pitchFamily="34" charset="0"/>
              <a:buChar char="•"/>
              <a:defRPr/>
            </a:pPr>
            <a:r>
              <a:rPr lang="en-GB" altLang="fi-FI" sz="2000" dirty="0" smtClean="0"/>
              <a:t>1.1 (except 2 700 – 2 900 MHz band) and 1.2 (Issues A&amp;D and B) (CPG PTD).</a:t>
            </a:r>
          </a:p>
          <a:p>
            <a:pPr eaLnBrk="1" hangingPunct="1">
              <a:lnSpc>
                <a:spcPct val="80000"/>
              </a:lnSpc>
              <a:buFontTx/>
              <a:buNone/>
              <a:defRPr/>
            </a:pPr>
            <a:endParaRPr lang="en-GB" altLang="fi-FI" sz="2000" dirty="0" smtClean="0"/>
          </a:p>
          <a:p>
            <a:pPr eaLnBrk="1" hangingPunct="1">
              <a:lnSpc>
                <a:spcPct val="80000"/>
              </a:lnSpc>
              <a:buFontTx/>
              <a:buNone/>
              <a:defRPr/>
            </a:pPr>
            <a:r>
              <a:rPr lang="en-GB" altLang="fi-FI" sz="2000" dirty="0" smtClean="0"/>
              <a:t>     European Common Proposals on the above mentioned Agenda Items were sent out for signature by CEPT Administrations after CPG15-7 meeting and are already contributions to WRC-15 by CPI. </a:t>
            </a:r>
            <a:endParaRPr lang="en-GB" altLang="fi-FI" sz="2000" u="sng"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28575"/>
            <a:ext cx="91979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61444" name="Rectangle 6"/>
          <p:cNvSpPr>
            <a:spLocks noChangeArrowheads="1"/>
          </p:cNvSpPr>
          <p:nvPr/>
        </p:nvSpPr>
        <p:spPr bwMode="auto">
          <a:xfrm>
            <a:off x="247650" y="1554163"/>
            <a:ext cx="8505825"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a:t>
            </a:r>
            <a:r>
              <a:rPr lang="en-US" altLang="da-DK" sz="1600" i="1"/>
              <a:t>Inter-connected changes to the provisions RR Nos. </a:t>
            </a:r>
            <a:r>
              <a:rPr lang="en-US" altLang="da-DK" sz="1600" b="1" i="1"/>
              <a:t>13.6</a:t>
            </a:r>
            <a:r>
              <a:rPr lang="en-US" altLang="da-DK" sz="1600" i="1"/>
              <a:t>, </a:t>
            </a:r>
            <a:r>
              <a:rPr lang="en-US" altLang="da-DK" sz="1600" b="1" i="1"/>
              <a:t>11.44B</a:t>
            </a:r>
            <a:r>
              <a:rPr lang="en-US" altLang="da-DK" sz="1600" i="1"/>
              <a:t> and </a:t>
            </a:r>
            <a:r>
              <a:rPr lang="en-US" altLang="da-DK" sz="1600" b="1" i="1"/>
              <a:t>11.49</a:t>
            </a:r>
          </a:p>
          <a:p>
            <a:pPr eaLnBrk="1" hangingPunct="1">
              <a:spcBef>
                <a:spcPts val="600"/>
              </a:spcBef>
              <a:buFontTx/>
              <a:buNone/>
            </a:pPr>
            <a:r>
              <a:rPr lang="en-GB" altLang="da-DK" sz="2000" b="1"/>
              <a:t>Preliminary CEPT position</a:t>
            </a:r>
            <a:r>
              <a:rPr lang="en-GB" altLang="da-DK" sz="2000"/>
              <a:t>:</a:t>
            </a:r>
          </a:p>
          <a:p>
            <a:pPr>
              <a:buFontTx/>
              <a:buNone/>
            </a:pPr>
            <a:r>
              <a:rPr lang="en-GB" altLang="en-US" sz="1600"/>
              <a:t>CEPT has noted that proposals to simultaneously change RR Nos. </a:t>
            </a:r>
            <a:r>
              <a:rPr lang="en-GB" altLang="en-US" sz="1600" b="1"/>
              <a:t>11.44B</a:t>
            </a:r>
            <a:r>
              <a:rPr lang="en-GB" altLang="en-US" sz="1600"/>
              <a:t>, </a:t>
            </a:r>
            <a:r>
              <a:rPr lang="en-GB" altLang="en-US" sz="1600" b="1"/>
              <a:t>11.49</a:t>
            </a:r>
            <a:r>
              <a:rPr lang="en-GB" altLang="en-US" sz="1600"/>
              <a:t> and </a:t>
            </a:r>
            <a:r>
              <a:rPr lang="en-GB" altLang="en-US" sz="1600" b="1"/>
              <a:t>13.6 </a:t>
            </a:r>
            <a:r>
              <a:rPr lang="en-GB" altLang="en-US" sz="1600"/>
              <a:t>has been submitted to WRC-15.</a:t>
            </a:r>
          </a:p>
          <a:p>
            <a:pPr>
              <a:buFontTx/>
              <a:buNone/>
            </a:pPr>
            <a:r>
              <a:rPr lang="en-GB" altLang="en-US" sz="1600"/>
              <a:t>CEPT notes that these provisions are of critical significance for satellite regulation, and that a delicate compromise has been reached during WRC-12 in relation to these provisions. CEPT further notes that this issue has been raised at a late stage in the preparation process, and that the issue has not been studied within ITU-R. Consequently these issues have not been addressed in the CPM Report. Therefore, CEPT is of the view that caution is required should these issues be discussed during WRC-15.While CEPT understands that the general intent is not to depart from the spirit of the WRC-12 decisions, CEPT notes that the transfer of the 90-day period from a requirement for bringing into use under RR No. 11.44B to a condition for suspending an assignment under RR No. 11.49 may leave room to some abuses if the 6-month period contained in RR No. 11.49 is not suppressed. Noting that the detailed wording of both RR Nos. 11.44B and 11.49 required extensive discussions at WRC-12,  CEPT doesn’t support the transferring of the 90-day period from No. </a:t>
            </a:r>
            <a:r>
              <a:rPr lang="en-GB" altLang="en-US" sz="1600" b="1"/>
              <a:t>11.44B</a:t>
            </a:r>
            <a:r>
              <a:rPr lang="en-GB" altLang="en-US" sz="1600"/>
              <a:t> to No. </a:t>
            </a:r>
            <a:r>
              <a:rPr lang="en-GB" altLang="en-US" sz="1600" b="1"/>
              <a:t>11.49</a:t>
            </a:r>
            <a:r>
              <a:rPr lang="en-GB" altLang="en-US" sz="1600"/>
              <a:t>.</a:t>
            </a:r>
            <a:endParaRPr lang="en-US" altLang="en-US" sz="1600"/>
          </a:p>
          <a:p>
            <a:pPr>
              <a:buFontTx/>
              <a:buNone/>
            </a:pPr>
            <a:r>
              <a:rPr lang="en-GB" altLang="en-US" sz="1600"/>
              <a:t>CEPT notes that its proposal on WRC-15 agenda item 7 Issue G is similar to the proposed application of course of actions stipulated by RR No. 13.6 at the time of bringing into use under No. </a:t>
            </a:r>
            <a:r>
              <a:rPr lang="en-GB" altLang="en-US" sz="1600" b="1"/>
              <a:t>11.44B</a:t>
            </a:r>
            <a:r>
              <a:rPr lang="en-GB" altLang="en-US" sz="1600"/>
              <a:t>.  </a:t>
            </a:r>
            <a:endParaRPr lang="en-US" altLang="en-US" sz="1600"/>
          </a:p>
        </p:txBody>
      </p:sp>
      <p:sp>
        <p:nvSpPr>
          <p:cNvPr id="61445" name="Rechthoek 5"/>
          <p:cNvSpPr>
            <a:spLocks noChangeArrowheads="1"/>
          </p:cNvSpPr>
          <p:nvPr/>
        </p:nvSpPr>
        <p:spPr bwMode="auto">
          <a:xfrm>
            <a:off x="3509963" y="6513513"/>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
        <p:nvSpPr>
          <p:cNvPr id="7" name="TextBox 4"/>
          <p:cNvSpPr txBox="1">
            <a:spLocks noChangeArrowheads="1"/>
          </p:cNvSpPr>
          <p:nvPr/>
        </p:nvSpPr>
        <p:spPr bwMode="auto">
          <a:xfrm>
            <a:off x="847725" y="852488"/>
            <a:ext cx="7596188"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(1/2) </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28575"/>
            <a:ext cx="91979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17412" name="Rectangle 6"/>
          <p:cNvSpPr>
            <a:spLocks noChangeArrowheads="1"/>
          </p:cNvSpPr>
          <p:nvPr/>
        </p:nvSpPr>
        <p:spPr bwMode="auto">
          <a:xfrm>
            <a:off x="314325" y="1557338"/>
            <a:ext cx="85058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ts val="1200"/>
              </a:spcBef>
              <a:buFontTx/>
              <a:buNone/>
              <a:defRPr/>
            </a:pPr>
            <a:r>
              <a:rPr lang="en-US" altLang="da-DK" sz="1600" b="1" i="1" dirty="0" smtClean="0"/>
              <a:t>Issue: </a:t>
            </a:r>
            <a:r>
              <a:rPr lang="en-US" altLang="da-DK" sz="1600" i="1" dirty="0" smtClean="0"/>
              <a:t>Inter-connected changes to the provisions RR Nos. 13.6, 11.44B and 11.49</a:t>
            </a:r>
          </a:p>
          <a:p>
            <a:pPr eaLnBrk="1" hangingPunct="1">
              <a:spcBef>
                <a:spcPts val="600"/>
              </a:spcBef>
              <a:buFontTx/>
              <a:buNone/>
              <a:defRPr/>
            </a:pPr>
            <a:r>
              <a:rPr lang="en-GB" altLang="da-DK" sz="2000" b="1" dirty="0" smtClean="0"/>
              <a:t>Preliminary CEPT position (cont.)</a:t>
            </a:r>
            <a:r>
              <a:rPr lang="en-GB" altLang="da-DK" sz="2000" dirty="0" smtClean="0"/>
              <a:t>:</a:t>
            </a:r>
          </a:p>
          <a:p>
            <a:pPr>
              <a:buFontTx/>
              <a:buNone/>
              <a:defRPr/>
            </a:pPr>
            <a:r>
              <a:rPr lang="en-GB" sz="1600" dirty="0" smtClean="0"/>
              <a:t>Concerning RR No. 13.6, CEPT: </a:t>
            </a:r>
            <a:endParaRPr lang="en-US" sz="1600" dirty="0" smtClean="0"/>
          </a:p>
          <a:p>
            <a:pPr marL="285750" indent="-285750">
              <a:buClr>
                <a:srgbClr val="C00000"/>
              </a:buClr>
              <a:buFont typeface="Wingdings" panose="05000000000000000000" pitchFamily="2" charset="2"/>
              <a:buChar char="§"/>
              <a:defRPr/>
            </a:pPr>
            <a:r>
              <a:rPr lang="en-GB" sz="1600" dirty="0" smtClean="0"/>
              <a:t>recalls that any decision following the application of RR No. 13.6 is based on the answer (or absence thereof) provided by the administration;</a:t>
            </a:r>
            <a:endParaRPr lang="en-US" sz="1600" dirty="0" smtClean="0"/>
          </a:p>
          <a:p>
            <a:pPr marL="285750" indent="-285750">
              <a:buClr>
                <a:srgbClr val="C00000"/>
              </a:buClr>
              <a:buFont typeface="Wingdings" panose="05000000000000000000" pitchFamily="2" charset="2"/>
              <a:buChar char="§"/>
              <a:defRPr/>
            </a:pPr>
            <a:r>
              <a:rPr lang="en-GB" sz="1600" dirty="0" smtClean="0"/>
              <a:t>considers that the administration has to answer to the questions raised by the Bureau under RR No.13.6 and should not argue about the reliability of the information having triggered the application of RR No. 13.6 as a means to avoid to fulfil its obligations under this provision;</a:t>
            </a:r>
            <a:endParaRPr lang="en-US" sz="1600" dirty="0" smtClean="0"/>
          </a:p>
          <a:p>
            <a:pPr marL="285750" indent="-285750">
              <a:buClr>
                <a:srgbClr val="C00000"/>
              </a:buClr>
              <a:buFont typeface="Wingdings" panose="05000000000000000000" pitchFamily="2" charset="2"/>
              <a:buChar char="§"/>
              <a:defRPr/>
            </a:pPr>
            <a:r>
              <a:rPr lang="en-GB" sz="1600" dirty="0" smtClean="0"/>
              <a:t>understands that the application of RR No. 13.6 may delay the fulfilment of procedures by the Bureau under the other provisions of the Radio Regulations in respect of the frequency assignments for which RR No. 13.6 is being applied but that such delay does not have any regulatory consequence on the status on these assignments;</a:t>
            </a:r>
            <a:endParaRPr lang="en-US" sz="1600" dirty="0" smtClean="0"/>
          </a:p>
          <a:p>
            <a:pPr marL="285750" indent="-285750">
              <a:buClr>
                <a:srgbClr val="C00000"/>
              </a:buClr>
              <a:buFont typeface="Wingdings" panose="05000000000000000000" pitchFamily="2" charset="2"/>
              <a:buChar char="§"/>
              <a:defRPr/>
            </a:pPr>
            <a:r>
              <a:rPr lang="en-GB" sz="1600" dirty="0" smtClean="0"/>
              <a:t>recognises that a systematic investigation following each bringing into use or resumption of use (for example based on the possibility that would opened if the CEPT proposal under WRC-15 agenda item 7, Issue G is adopted) could lead, after an appropriate transition period, to a reduced need of applying RR No. 13.6 to past situations or to suspended assignments. </a:t>
            </a:r>
            <a:endParaRPr lang="en-US" sz="1600" dirty="0" smtClean="0"/>
          </a:p>
          <a:p>
            <a:pPr algn="just" eaLnBrk="1" hangingPunct="1">
              <a:spcBef>
                <a:spcPct val="0"/>
              </a:spcBef>
              <a:buFontTx/>
              <a:buNone/>
              <a:defRPr/>
            </a:pPr>
            <a:endParaRPr lang="en-GB" altLang="da-DK" sz="1800" dirty="0" smtClean="0"/>
          </a:p>
          <a:p>
            <a:pPr algn="r" eaLnBrk="1" hangingPunct="1">
              <a:lnSpc>
                <a:spcPct val="80000"/>
              </a:lnSpc>
              <a:spcBef>
                <a:spcPts val="1200"/>
              </a:spcBef>
              <a:buFontTx/>
              <a:buNone/>
              <a:defRPr/>
            </a:pPr>
            <a:endParaRPr lang="en-GB" altLang="da-DK" sz="1400" i="1" dirty="0" smtClean="0">
              <a:solidFill>
                <a:schemeClr val="accent2"/>
              </a:solidFill>
            </a:endParaRPr>
          </a:p>
        </p:txBody>
      </p:sp>
      <p:sp>
        <p:nvSpPr>
          <p:cNvPr id="62469"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
        <p:nvSpPr>
          <p:cNvPr id="7" name="TextBox 4"/>
          <p:cNvSpPr txBox="1">
            <a:spLocks noChangeArrowheads="1"/>
          </p:cNvSpPr>
          <p:nvPr/>
        </p:nvSpPr>
        <p:spPr bwMode="auto">
          <a:xfrm>
            <a:off x="760413" y="844550"/>
            <a:ext cx="769937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(2/2) (</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28575"/>
            <a:ext cx="91979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da-DK" b="1"/>
          </a:p>
          <a:p>
            <a:pPr eaLnBrk="1" hangingPunct="1">
              <a:lnSpc>
                <a:spcPct val="80000"/>
              </a:lnSpc>
              <a:spcBef>
                <a:spcPct val="0"/>
              </a:spcBef>
              <a:buFontTx/>
              <a:buNone/>
            </a:pPr>
            <a:endParaRPr lang="en-GB" altLang="da-DK" sz="2000"/>
          </a:p>
        </p:txBody>
      </p:sp>
      <p:sp>
        <p:nvSpPr>
          <p:cNvPr id="63492" name="Rectangle 6"/>
          <p:cNvSpPr>
            <a:spLocks noChangeArrowheads="1"/>
          </p:cNvSpPr>
          <p:nvPr/>
        </p:nvSpPr>
        <p:spPr bwMode="auto">
          <a:xfrm>
            <a:off x="314325" y="1870075"/>
            <a:ext cx="850582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da-DK" sz="1600" b="1" i="1"/>
              <a:t>Issue: </a:t>
            </a:r>
            <a:r>
              <a:rPr lang="en-US" altLang="da-DK" sz="1600" i="1"/>
              <a:t>Updating the reference situation for networks under RR Appendices 30 and 30A when provisional recording is used</a:t>
            </a:r>
          </a:p>
          <a:p>
            <a:pPr eaLnBrk="1" hangingPunct="1">
              <a:spcBef>
                <a:spcPts val="1200"/>
              </a:spcBef>
              <a:buFontTx/>
              <a:buNone/>
            </a:pPr>
            <a:endParaRPr lang="en-GB" altLang="da-DK" sz="1600" b="1" i="1"/>
          </a:p>
          <a:p>
            <a:pPr eaLnBrk="1" hangingPunct="1">
              <a:spcBef>
                <a:spcPts val="1200"/>
              </a:spcBef>
              <a:buFontTx/>
              <a:buNone/>
            </a:pPr>
            <a:r>
              <a:rPr lang="en-GB" altLang="da-DK" sz="2000" b="1"/>
              <a:t>Preliminary CEPT position</a:t>
            </a:r>
            <a:r>
              <a:rPr lang="en-GB" altLang="da-DK" sz="2000"/>
              <a:t>:</a:t>
            </a:r>
          </a:p>
          <a:p>
            <a:pPr eaLnBrk="1" hangingPunct="1">
              <a:spcBef>
                <a:spcPct val="0"/>
              </a:spcBef>
              <a:buFontTx/>
              <a:buNone/>
            </a:pPr>
            <a:endParaRPr lang="en-GB" altLang="da-DK" sz="1800"/>
          </a:p>
          <a:p>
            <a:pPr algn="just" eaLnBrk="1" hangingPunct="1">
              <a:spcBef>
                <a:spcPct val="0"/>
              </a:spcBef>
              <a:buFontTx/>
              <a:buNone/>
            </a:pPr>
            <a:r>
              <a:rPr lang="en-US" altLang="da-DK" sz="1800"/>
              <a:t>CEPT supports that when a network enters the List under § 4.1.18 or 4.2.21A of RR Appendix 30 or 30A, the reference situation of the “victim” network shall only be updated if the Bureau is informed that the agreement has been obtained. CEPT suggests that RRB creates a Rule of Procedure to this effect.</a:t>
            </a:r>
            <a:endParaRPr lang="en-GB" altLang="da-DK" sz="1800"/>
          </a:p>
          <a:p>
            <a:pPr algn="r" eaLnBrk="1" hangingPunct="1">
              <a:lnSpc>
                <a:spcPct val="80000"/>
              </a:lnSpc>
              <a:spcBef>
                <a:spcPts val="1200"/>
              </a:spcBef>
              <a:buFontTx/>
              <a:buNone/>
            </a:pPr>
            <a:endParaRPr lang="en-GB" altLang="da-DK" sz="1400" i="1">
              <a:solidFill>
                <a:schemeClr val="accent2"/>
              </a:solidFill>
            </a:endParaRPr>
          </a:p>
        </p:txBody>
      </p:sp>
      <p:sp>
        <p:nvSpPr>
          <p:cNvPr id="63493" name="Rechthoek 5"/>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Ms Anna Marklund</a:t>
            </a:r>
            <a:r>
              <a:rPr lang="en-GB" altLang="da-DK" sz="1400" i="1">
                <a:solidFill>
                  <a:schemeClr val="accent2"/>
                </a:solidFill>
              </a:rPr>
              <a:t> (Sweden)</a:t>
            </a:r>
            <a:endParaRPr lang="da-DK" altLang="da-DK" sz="1400" i="1">
              <a:solidFill>
                <a:schemeClr val="accent2"/>
              </a:solidFill>
            </a:endParaRPr>
          </a:p>
        </p:txBody>
      </p:sp>
      <p:sp>
        <p:nvSpPr>
          <p:cNvPr id="7" name="TextBox 4"/>
          <p:cNvSpPr txBox="1">
            <a:spLocks noChangeArrowheads="1"/>
          </p:cNvSpPr>
          <p:nvPr/>
        </p:nvSpPr>
        <p:spPr bwMode="auto">
          <a:xfrm>
            <a:off x="1131888" y="854075"/>
            <a:ext cx="6981825" cy="1016000"/>
          </a:xfrm>
          <a:prstGeom prst="rect">
            <a:avLst/>
          </a:prstGeom>
          <a:noFill/>
          <a:ln w="9525">
            <a:noFill/>
            <a:miter lim="800000"/>
            <a:headEnd/>
            <a:tailEnd/>
          </a:ln>
        </p:spPr>
        <p:txBody>
          <a:bodyPr wrap="none">
            <a:spAutoFit/>
          </a:bodyPr>
          <a:lstStyle/>
          <a:p>
            <a:pPr>
              <a:defRPr/>
            </a:pPr>
            <a:r>
              <a:rPr lang="en-GB" sz="3600" dirty="0">
                <a:latin typeface="Arial" charset="0"/>
                <a:cs typeface="Arial" charset="0"/>
              </a:rPr>
              <a:t> </a:t>
            </a:r>
            <a:r>
              <a:rPr lang="en-GB" sz="3600" b="1" dirty="0">
                <a:solidFill>
                  <a:schemeClr val="bg1"/>
                </a:solidFill>
                <a:latin typeface="Arial" charset="0"/>
                <a:cs typeface="Arial" charset="0"/>
              </a:rPr>
              <a:t>Agenda Item 7 </a:t>
            </a:r>
            <a:r>
              <a:rPr lang="en-GB" sz="2400" b="1" dirty="0">
                <a:solidFill>
                  <a:schemeClr val="bg1"/>
                </a:solidFill>
                <a:latin typeface="Arial" charset="0"/>
                <a:cs typeface="Arial" charset="0"/>
              </a:rPr>
              <a:t>(</a:t>
            </a:r>
            <a:r>
              <a:rPr lang="en-GB" sz="2400" b="1" kern="0" dirty="0">
                <a:solidFill>
                  <a:schemeClr val="bg1"/>
                </a:solidFill>
                <a:latin typeface="Arial" charset="0"/>
                <a:cs typeface="Arial" charset="0"/>
              </a:rPr>
              <a:t>agreed </a:t>
            </a:r>
            <a:r>
              <a:rPr lang="en-GB" sz="2400" b="1" kern="0" dirty="0">
                <a:solidFill>
                  <a:srgbClr val="FFFFFF"/>
                </a:solidFill>
                <a:latin typeface="Arial" charset="0"/>
                <a:cs typeface="Arial" charset="0"/>
              </a:rPr>
              <a:t>by CPG PTB-8</a:t>
            </a:r>
            <a:r>
              <a:rPr lang="en-GB" sz="2400" b="1" dirty="0">
                <a:solidFill>
                  <a:schemeClr val="bg1"/>
                </a:solidFill>
                <a:latin typeface="Arial" charset="0"/>
                <a:cs typeface="Arial" charset="0"/>
              </a:rPr>
              <a:t>)</a:t>
            </a:r>
          </a:p>
          <a:p>
            <a:pPr>
              <a:defRPr/>
            </a:pPr>
            <a:r>
              <a:rPr lang="en-GB" sz="2400" b="1" dirty="0">
                <a:solidFill>
                  <a:schemeClr val="bg1"/>
                </a:solidFill>
                <a:latin typeface="Arial" charset="0"/>
                <a:cs typeface="Arial" charset="0"/>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4"/>
          <p:cNvSpPr txBox="1">
            <a:spLocks noChangeArrowheads="1"/>
          </p:cNvSpPr>
          <p:nvPr/>
        </p:nvSpPr>
        <p:spPr bwMode="auto">
          <a:xfrm>
            <a:off x="971550" y="908050"/>
            <a:ext cx="7065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eaLnBrk="1" hangingPunct="1">
              <a:spcBef>
                <a:spcPct val="0"/>
              </a:spcBef>
              <a:buFontTx/>
              <a:buNone/>
              <a:defRPr/>
            </a:pPr>
            <a:r>
              <a:rPr lang="en-GB" altLang="fi-FI" sz="3600" dirty="0" smtClean="0"/>
              <a:t> </a:t>
            </a:r>
            <a:r>
              <a:rPr lang="en-GB" altLang="fi-FI" sz="3600" b="1" dirty="0" smtClean="0">
                <a:solidFill>
                  <a:schemeClr val="bg1"/>
                </a:solidFill>
              </a:rPr>
              <a:t>Agenda Item 8 </a:t>
            </a:r>
            <a:r>
              <a:rPr lang="en-GB" altLang="fi-FI" b="1" dirty="0" smtClean="0">
                <a:solidFill>
                  <a:schemeClr val="bg1"/>
                </a:solidFill>
              </a:rPr>
              <a:t>(</a:t>
            </a:r>
            <a:r>
              <a:rPr lang="en-GB" b="1" kern="0" dirty="0">
                <a:solidFill>
                  <a:schemeClr val="bg1"/>
                </a:solidFill>
              </a:rPr>
              <a:t>agreed </a:t>
            </a:r>
            <a:r>
              <a:rPr lang="en-GB" b="1" kern="0" dirty="0" smtClean="0">
                <a:solidFill>
                  <a:srgbClr val="FFFFFF"/>
                </a:solidFill>
              </a:rPr>
              <a:t>by CPG PTA-8</a:t>
            </a:r>
            <a:r>
              <a:rPr lang="en-GB" altLang="fi-FI" b="1" dirty="0" smtClean="0">
                <a:solidFill>
                  <a:schemeClr val="bg1"/>
                </a:solidFill>
              </a:rPr>
              <a:t>) </a:t>
            </a:r>
          </a:p>
        </p:txBody>
      </p:sp>
      <p:sp>
        <p:nvSpPr>
          <p:cNvPr id="64516" name="Rectangle 5"/>
          <p:cNvSpPr>
            <a:spLocks noChangeArrowheads="1"/>
          </p:cNvSpPr>
          <p:nvPr/>
        </p:nvSpPr>
        <p:spPr bwMode="auto">
          <a:xfrm>
            <a:off x="468313" y="1989138"/>
            <a:ext cx="80645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FontTx/>
              <a:buNone/>
            </a:pPr>
            <a:endParaRPr lang="en-GB" altLang="fi-FI" b="1"/>
          </a:p>
          <a:p>
            <a:pPr eaLnBrk="1" hangingPunct="1">
              <a:lnSpc>
                <a:spcPct val="80000"/>
              </a:lnSpc>
              <a:spcBef>
                <a:spcPct val="0"/>
              </a:spcBef>
              <a:buFontTx/>
              <a:buNone/>
            </a:pPr>
            <a:endParaRPr lang="en-GB" altLang="fi-FI" sz="2000"/>
          </a:p>
        </p:txBody>
      </p:sp>
      <p:sp>
        <p:nvSpPr>
          <p:cNvPr id="7" name="Rectangle 6"/>
          <p:cNvSpPr/>
          <p:nvPr/>
        </p:nvSpPr>
        <p:spPr>
          <a:xfrm>
            <a:off x="179388" y="1555750"/>
            <a:ext cx="8929687" cy="6392863"/>
          </a:xfrm>
          <a:prstGeom prst="rect">
            <a:avLst/>
          </a:prstGeom>
        </p:spPr>
        <p:txBody>
          <a:bodyPr>
            <a:spAutoFit/>
          </a:bodyPr>
          <a:lstStyle/>
          <a:p>
            <a:pPr>
              <a:spcBef>
                <a:spcPts val="1200"/>
              </a:spcBef>
              <a:defRPr/>
            </a:pPr>
            <a:r>
              <a:rPr lang="da-DK" sz="1600" b="1" i="1" dirty="0"/>
              <a:t>Issue: </a:t>
            </a:r>
            <a:r>
              <a:rPr lang="en-GB" sz="1600" i="1" dirty="0"/>
              <a:t>to consider and take appropriate action on requests from administrations to delete their country footnotes or to have their country name deleted from footnotes, if no longer required, taking into account Resolution </a:t>
            </a:r>
            <a:r>
              <a:rPr lang="en-GB" sz="1600" b="1" i="1" dirty="0"/>
              <a:t>26 (Rev. WRC-07)</a:t>
            </a:r>
          </a:p>
          <a:p>
            <a:pPr>
              <a:spcBef>
                <a:spcPts val="1200"/>
              </a:spcBef>
              <a:defRPr/>
            </a:pPr>
            <a:r>
              <a:rPr lang="en-GB" b="1" dirty="0"/>
              <a:t>Preliminary CEPT position</a:t>
            </a:r>
            <a:r>
              <a:rPr lang="en-GB" dirty="0"/>
              <a:t>:</a:t>
            </a:r>
          </a:p>
          <a:p>
            <a:pPr>
              <a:defRPr/>
            </a:pPr>
            <a:r>
              <a:rPr lang="en-US" b="1" dirty="0">
                <a:latin typeface="Arial" charset="0"/>
                <a:cs typeface="Arial" charset="0"/>
              </a:rPr>
              <a:t> General: </a:t>
            </a:r>
            <a:r>
              <a:rPr lang="en-US" dirty="0">
                <a:latin typeface="Arial" charset="0"/>
                <a:cs typeface="Arial" charset="0"/>
              </a:rPr>
              <a:t>CEPT is of the view that there is no need to change the Resolution 26 </a:t>
            </a:r>
            <a:r>
              <a:rPr lang="en-US" b="1" dirty="0">
                <a:latin typeface="Arial" charset="0"/>
                <a:cs typeface="Arial" charset="0"/>
              </a:rPr>
              <a:t>(Rev. WRC-07)</a:t>
            </a:r>
            <a:endParaRPr lang="en-GB" dirty="0">
              <a:latin typeface="Arial" charset="0"/>
              <a:cs typeface="Arial" charset="0"/>
            </a:endParaRPr>
          </a:p>
          <a:p>
            <a:pPr>
              <a:lnSpc>
                <a:spcPct val="80000"/>
              </a:lnSpc>
              <a:spcBef>
                <a:spcPts val="600"/>
              </a:spcBef>
              <a:defRPr/>
            </a:pPr>
            <a:r>
              <a:rPr lang="en-US" b="1" i="1" dirty="0"/>
              <a:t>Issue A – Deletion of country footnotes or country names from footnotes:  </a:t>
            </a:r>
            <a:endParaRPr lang="en-GB" i="1" dirty="0"/>
          </a:p>
          <a:p>
            <a:pPr marL="342900" indent="-342900">
              <a:spcBef>
                <a:spcPts val="600"/>
              </a:spcBef>
              <a:buClr>
                <a:srgbClr val="C00000"/>
              </a:buClr>
              <a:buFont typeface="Wingdings" panose="05000000000000000000" pitchFamily="2" charset="2"/>
              <a:buChar char="§"/>
              <a:defRPr/>
            </a:pPr>
            <a:r>
              <a:rPr lang="en-US" sz="1600" dirty="0">
                <a:latin typeface="Arial" charset="0"/>
                <a:cs typeface="Arial" charset="0"/>
              </a:rPr>
              <a:t>CEPT supports Administrations taking the initiative to review their footnotes and to propose the deletion of their country names or the deletion of country footnotes, if no longer required.</a:t>
            </a:r>
            <a:endParaRPr lang="en-GB" sz="1600" dirty="0">
              <a:latin typeface="Arial" charset="0"/>
              <a:cs typeface="Arial" charset="0"/>
            </a:endParaRPr>
          </a:p>
          <a:p>
            <a:pPr>
              <a:defRPr/>
            </a:pPr>
            <a:r>
              <a:rPr lang="en-US" b="1" i="1" dirty="0"/>
              <a:t>Issue B – Addition of country names into footnotes or new country footnotes </a:t>
            </a:r>
            <a:endParaRPr lang="en-GB" i="1" dirty="0"/>
          </a:p>
          <a:p>
            <a:pPr marL="285750" indent="-285750">
              <a:buClr>
                <a:srgbClr val="C00000"/>
              </a:buClr>
              <a:buFont typeface="Wingdings" panose="05000000000000000000" pitchFamily="2" charset="2"/>
              <a:buChar char="§"/>
              <a:defRPr/>
            </a:pPr>
            <a:r>
              <a:rPr lang="en-GB" sz="1600" dirty="0">
                <a:latin typeface="Arial" charset="0"/>
                <a:cs typeface="Arial" charset="0"/>
              </a:rPr>
              <a:t>CEPT is of the view that this agenda item is not intended for adding country names into footnotes and the addition of new country footnotes.</a:t>
            </a:r>
          </a:p>
          <a:p>
            <a:pPr marL="285750" indent="-285750">
              <a:buClr>
                <a:srgbClr val="C00000"/>
              </a:buClr>
              <a:buFont typeface="Wingdings" panose="05000000000000000000" pitchFamily="2" charset="2"/>
              <a:buChar char="§"/>
              <a:defRPr/>
            </a:pPr>
            <a:r>
              <a:rPr lang="en-GB" sz="1600" dirty="0">
                <a:latin typeface="Arial" charset="0"/>
                <a:cs typeface="Arial" charset="0"/>
              </a:rPr>
              <a:t>CEPT is of the view that Conferences may continue to deal with requests to add country names to existing footnotes on a case by case basis, subject to the principle that proposals for the addition of country names to existing footnotes can be considered but their acceptance is subject to the express condition that there are no objections from the affected countries. </a:t>
            </a:r>
          </a:p>
          <a:p>
            <a:pPr marL="285750" indent="-285750">
              <a:buClr>
                <a:srgbClr val="C00000"/>
              </a:buClr>
              <a:buFont typeface="Wingdings" panose="05000000000000000000" pitchFamily="2" charset="2"/>
              <a:buChar char="§"/>
              <a:defRPr/>
            </a:pPr>
            <a:r>
              <a:rPr lang="en-GB" sz="1600" dirty="0">
                <a:latin typeface="Arial" charset="0"/>
                <a:cs typeface="Arial" charset="0"/>
              </a:rPr>
              <a:t>Furthermore CEPT is of the view that proposals for the addition of new country footnotes which are not related to agenda items of this Conference should not be considered.</a:t>
            </a:r>
          </a:p>
          <a:p>
            <a:pPr>
              <a:defRPr/>
            </a:pPr>
            <a:endParaRPr lang="da-DK" sz="1600" dirty="0">
              <a:latin typeface="Arial" charset="0"/>
              <a:cs typeface="Arial" charset="0"/>
            </a:endParaRPr>
          </a:p>
          <a:p>
            <a:pPr>
              <a:defRPr/>
            </a:pPr>
            <a:endParaRPr lang="en-GB" sz="1600" dirty="0">
              <a:latin typeface="Arial" charset="0"/>
              <a:cs typeface="Arial" charset="0"/>
            </a:endParaRPr>
          </a:p>
          <a:p>
            <a:pPr>
              <a:spcBef>
                <a:spcPts val="600"/>
              </a:spcBef>
              <a:buClr>
                <a:srgbClr val="C00000"/>
              </a:buClr>
              <a:defRPr/>
            </a:pPr>
            <a:r>
              <a:rPr lang="en-US" dirty="0">
                <a:latin typeface="Arial" charset="0"/>
                <a:cs typeface="Arial" charset="0"/>
              </a:rPr>
              <a:t> </a:t>
            </a:r>
          </a:p>
          <a:p>
            <a:pPr algn="r">
              <a:defRPr/>
            </a:pPr>
            <a:endParaRPr lang="en-US" sz="1400" i="1" dirty="0">
              <a:solidFill>
                <a:schemeClr val="accent2"/>
              </a:solidFill>
            </a:endParaRPr>
          </a:p>
          <a:p>
            <a:pPr>
              <a:lnSpc>
                <a:spcPct val="80000"/>
              </a:lnSpc>
              <a:spcBef>
                <a:spcPts val="1200"/>
              </a:spcBef>
              <a:buFont typeface="Arial" charset="0"/>
              <a:buNone/>
              <a:defRPr/>
            </a:pPr>
            <a:endParaRPr lang="da-DK" sz="2000" dirty="0"/>
          </a:p>
        </p:txBody>
      </p:sp>
      <p:sp>
        <p:nvSpPr>
          <p:cNvPr id="64518" name="Rechthoek 5"/>
          <p:cNvSpPr>
            <a:spLocks noChangeArrowheads="1"/>
          </p:cNvSpPr>
          <p:nvPr/>
        </p:nvSpPr>
        <p:spPr bwMode="auto">
          <a:xfrm>
            <a:off x="3509963" y="6513513"/>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 Mr  </a:t>
            </a:r>
            <a:r>
              <a:rPr lang="da-DK" altLang="fi-FI" sz="1400" i="1">
                <a:solidFill>
                  <a:schemeClr val="accent2"/>
                </a:solidFill>
              </a:rPr>
              <a:t>Dmytro Protsenko (Ukraine)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GB" altLang="fi-FI" smtClean="0"/>
          </a:p>
        </p:txBody>
      </p:sp>
      <p:sp>
        <p:nvSpPr>
          <p:cNvPr id="65539" name="Content Placeholder 2"/>
          <p:cNvSpPr>
            <a:spLocks noGrp="1"/>
          </p:cNvSpPr>
          <p:nvPr>
            <p:ph idx="1"/>
          </p:nvPr>
        </p:nvSpPr>
        <p:spPr/>
        <p:txBody>
          <a:bodyPr/>
          <a:lstStyle/>
          <a:p>
            <a:endParaRPr lang="en-GB" altLang="fi-FI" smtClean="0"/>
          </a:p>
        </p:txBody>
      </p:sp>
      <p:pic>
        <p:nvPicPr>
          <p:cNvPr id="6554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txBox="1">
            <a:spLocks/>
          </p:cNvSpPr>
          <p:nvPr/>
        </p:nvSpPr>
        <p:spPr bwMode="auto">
          <a:xfrm>
            <a:off x="457200" y="908050"/>
            <a:ext cx="8229600" cy="509588"/>
          </a:xfrm>
          <a:prstGeom prst="rect">
            <a:avLst/>
          </a:prstGeom>
          <a:noFill/>
          <a:ln w="9525">
            <a:noFill/>
            <a:miter lim="800000"/>
            <a:headEnd/>
            <a:tailEnd/>
          </a:ln>
          <a:effectLst/>
        </p:spPr>
        <p:txBody>
          <a:bodyPr anchor="ctr"/>
          <a:lstStyle/>
          <a:p>
            <a:pPr algn="ctr" eaLnBrk="0" hangingPunct="0">
              <a:defRPr/>
            </a:pPr>
            <a:r>
              <a:rPr lang="en-GB" sz="3600" kern="0" dirty="0">
                <a:solidFill>
                  <a:schemeClr val="tx2"/>
                </a:solidFill>
                <a:latin typeface="+mj-lt"/>
                <a:ea typeface="+mj-ea"/>
                <a:cs typeface="+mj-cs"/>
              </a:rPr>
              <a:t>CEPT positions</a:t>
            </a:r>
          </a:p>
        </p:txBody>
      </p:sp>
      <p:sp>
        <p:nvSpPr>
          <p:cNvPr id="6" name="Content Placeholder 5"/>
          <p:cNvSpPr txBox="1">
            <a:spLocks/>
          </p:cNvSpPr>
          <p:nvPr/>
        </p:nvSpPr>
        <p:spPr bwMode="auto">
          <a:xfrm>
            <a:off x="468313" y="1700213"/>
            <a:ext cx="8229600" cy="4968875"/>
          </a:xfrm>
          <a:prstGeom prst="rect">
            <a:avLst/>
          </a:prstGeom>
          <a:noFill/>
          <a:ln w="9525">
            <a:noFill/>
            <a:miter lim="800000"/>
            <a:headEnd/>
            <a:tailEnd/>
          </a:ln>
          <a:effectLst/>
        </p:spPr>
        <p:txBody>
          <a:bodyPr/>
          <a:lstStyle/>
          <a:p>
            <a:pPr marL="342900" indent="-342900">
              <a:lnSpc>
                <a:spcPct val="80000"/>
              </a:lnSpc>
              <a:spcBef>
                <a:spcPct val="20000"/>
              </a:spcBef>
              <a:defRPr/>
            </a:pPr>
            <a:r>
              <a:rPr lang="en-GB" sz="2400" b="1" kern="0" dirty="0">
                <a:latin typeface="+mn-lt"/>
                <a:cs typeface="+mn-cs"/>
              </a:rPr>
              <a:t>Agenda item 2</a:t>
            </a:r>
          </a:p>
          <a:p>
            <a:pPr marL="180000" lvl="1">
              <a:spcAft>
                <a:spcPts val="1000"/>
              </a:spcAft>
              <a:defRPr/>
            </a:pPr>
            <a:r>
              <a:rPr lang="en-GB" dirty="0">
                <a:latin typeface="+mj-lt"/>
                <a:ea typeface="Calibri"/>
                <a:cs typeface="Times New Roman"/>
              </a:rPr>
              <a:t>Agenda item 2 has not been considered yet as the revised Radio Regulation from 2012 is not available at that time. No information was available about any revision of ITU-R Recommendations incorporated by reference</a:t>
            </a:r>
          </a:p>
          <a:p>
            <a:pPr marL="342900" indent="-342900">
              <a:lnSpc>
                <a:spcPct val="80000"/>
              </a:lnSpc>
              <a:spcBef>
                <a:spcPct val="20000"/>
              </a:spcBef>
              <a:defRPr/>
            </a:pPr>
            <a:r>
              <a:rPr lang="en-GB" sz="2400" b="1" kern="0" dirty="0">
                <a:latin typeface="+mn-lt"/>
                <a:cs typeface="+mn-cs"/>
              </a:rPr>
              <a:t>Agenda item 4</a:t>
            </a:r>
          </a:p>
          <a:p>
            <a:pPr marL="342900" indent="-342900">
              <a:lnSpc>
                <a:spcPct val="80000"/>
              </a:lnSpc>
              <a:spcBef>
                <a:spcPct val="20000"/>
              </a:spcBef>
              <a:defRPr/>
            </a:pPr>
            <a:endParaRPr lang="en-GB" sz="1200" kern="0" dirty="0">
              <a:latin typeface="+mn-lt"/>
              <a:cs typeface="+mn-cs"/>
            </a:endParaRPr>
          </a:p>
          <a:p>
            <a:pPr marL="342900" indent="-342900">
              <a:lnSpc>
                <a:spcPct val="80000"/>
              </a:lnSpc>
              <a:spcBef>
                <a:spcPts val="1200"/>
              </a:spcBef>
              <a:buFontTx/>
              <a:buChar char="•"/>
              <a:defRPr/>
            </a:pPr>
            <a:r>
              <a:rPr lang="en-GB" b="1" kern="0" dirty="0">
                <a:latin typeface="+mj-lt"/>
                <a:cs typeface="+mn-cs"/>
              </a:rPr>
              <a:t>Preliminary CEPT position</a:t>
            </a:r>
            <a:r>
              <a:rPr lang="en-GB" kern="0" dirty="0">
                <a:latin typeface="+mj-lt"/>
                <a:cs typeface="+mn-cs"/>
              </a:rPr>
              <a:t>:</a:t>
            </a:r>
            <a:br>
              <a:rPr lang="en-GB" kern="0" dirty="0">
                <a:latin typeface="+mj-lt"/>
                <a:cs typeface="+mn-cs"/>
              </a:rPr>
            </a:br>
            <a:r>
              <a:rPr lang="en-US" dirty="0">
                <a:latin typeface="+mj-lt"/>
              </a:rPr>
              <a:t>CEPT encourages the constant review of Resolutions and Recommendations from previous conferences and will follow activities, in particular of ITU, associated with this effort</a:t>
            </a:r>
            <a:endParaRPr lang="en-GB" kern="0" dirty="0">
              <a:latin typeface="+mj-lt"/>
              <a:cs typeface="+mn-cs"/>
            </a:endParaRPr>
          </a:p>
          <a:p>
            <a:pPr marL="342900" indent="-342900">
              <a:lnSpc>
                <a:spcPct val="80000"/>
              </a:lnSpc>
              <a:defRPr/>
            </a:pPr>
            <a:endParaRPr lang="en-GB" b="1" kern="0" dirty="0">
              <a:latin typeface="+mj-lt"/>
              <a:cs typeface="+mn-cs"/>
            </a:endParaRPr>
          </a:p>
          <a:p>
            <a:pPr marL="342900" indent="-342900">
              <a:lnSpc>
                <a:spcPct val="80000"/>
              </a:lnSpc>
              <a:buFontTx/>
              <a:buChar char="•"/>
              <a:defRPr/>
            </a:pPr>
            <a:r>
              <a:rPr lang="en-GB" b="1" kern="0" dirty="0">
                <a:latin typeface="+mj-lt"/>
                <a:cs typeface="+mn-cs"/>
              </a:rPr>
              <a:t>Further actions to be taken</a:t>
            </a:r>
            <a:endParaRPr lang="en-GB" kern="0" dirty="0">
              <a:latin typeface="+mj-lt"/>
              <a:cs typeface="+mn-cs"/>
            </a:endParaRPr>
          </a:p>
          <a:p>
            <a:pPr marL="342900" indent="-342900">
              <a:lnSpc>
                <a:spcPct val="80000"/>
              </a:lnSpc>
              <a:defRPr/>
            </a:pPr>
            <a:r>
              <a:rPr lang="en-GB" kern="0" dirty="0">
                <a:latin typeface="+mj-lt"/>
                <a:cs typeface="+mn-cs"/>
              </a:rPr>
              <a:t>	</a:t>
            </a:r>
            <a:r>
              <a:rPr lang="en-US" dirty="0">
                <a:latin typeface="+mj-lt"/>
              </a:rPr>
              <a:t>Administrations and </a:t>
            </a:r>
            <a:r>
              <a:rPr lang="cs-CZ" dirty="0">
                <a:latin typeface="+mj-lt"/>
              </a:rPr>
              <a:t>CPG </a:t>
            </a:r>
            <a:r>
              <a:rPr lang="en-US" dirty="0">
                <a:latin typeface="+mj-lt"/>
              </a:rPr>
              <a:t>Project Teams are encouraged to study the table in Annex 1 of Preliminary CEPT Brief in detail and to provide contributions with comments to CPG PTA including proposals on a possible course of action on the Resolutions and Recommendations relevant to their work. </a:t>
            </a:r>
          </a:p>
          <a:p>
            <a:pPr marL="342900" indent="-342900">
              <a:lnSpc>
                <a:spcPct val="80000"/>
              </a:lnSpc>
              <a:defRPr/>
            </a:pPr>
            <a:endParaRPr lang="en-US" dirty="0">
              <a:latin typeface="+mj-lt"/>
            </a:endParaRPr>
          </a:p>
          <a:p>
            <a:pPr marL="342900" indent="-342900">
              <a:lnSpc>
                <a:spcPct val="80000"/>
              </a:lnSpc>
              <a:defRPr/>
            </a:pPr>
            <a:r>
              <a:rPr lang="en-US" dirty="0">
                <a:latin typeface="+mj-lt"/>
              </a:rPr>
              <a:t>	The draft of CEPT Brief on AI 4 WRC-15 has to be check</a:t>
            </a:r>
            <a:r>
              <a:rPr lang="cs-CZ" dirty="0">
                <a:latin typeface="+mj-lt"/>
              </a:rPr>
              <a:t>ed</a:t>
            </a:r>
            <a:r>
              <a:rPr lang="en-US" dirty="0">
                <a:latin typeface="+mj-lt"/>
              </a:rPr>
              <a:t> with new edition of Radio Regulation</a:t>
            </a:r>
            <a:endParaRPr lang="cs-CZ" dirty="0">
              <a:latin typeface="+mj-lt"/>
            </a:endParaRPr>
          </a:p>
          <a:p>
            <a:pPr marL="342900" indent="-342900" eaLnBrk="0" hangingPunct="0">
              <a:spcBef>
                <a:spcPct val="20000"/>
              </a:spcBef>
              <a:buFontTx/>
              <a:buChar char="•"/>
              <a:defRPr/>
            </a:pPr>
            <a:endParaRPr lang="en-GB" sz="2400" kern="0" dirty="0">
              <a:latin typeface="+mn-lt"/>
              <a:cs typeface="+mn-cs"/>
            </a:endParaRPr>
          </a:p>
        </p:txBody>
      </p:sp>
      <p:pic>
        <p:nvPicPr>
          <p:cNvPr id="65543"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txBox="1">
            <a:spLocks/>
          </p:cNvSpPr>
          <p:nvPr/>
        </p:nvSpPr>
        <p:spPr bwMode="auto">
          <a:xfrm>
            <a:off x="457200" y="908050"/>
            <a:ext cx="8229600" cy="509588"/>
          </a:xfrm>
          <a:prstGeom prst="rect">
            <a:avLst/>
          </a:prstGeom>
          <a:noFill/>
          <a:ln w="9525">
            <a:noFill/>
            <a:miter lim="800000"/>
            <a:headEnd/>
            <a:tailEnd/>
          </a:ln>
          <a:effectLst/>
        </p:spPr>
        <p:txBody>
          <a:bodyPr anchor="ctr">
            <a:normAutofit fontScale="75000" lnSpcReduction="20000"/>
          </a:bodyPr>
          <a:lstStyle/>
          <a:p>
            <a:pPr algn="ctr" eaLnBrk="0" hangingPunct="0">
              <a:defRPr/>
            </a:pPr>
            <a:r>
              <a:rPr lang="en-GB" sz="4400" kern="0">
                <a:solidFill>
                  <a:schemeClr val="tx2"/>
                </a:solidFill>
                <a:latin typeface="+mj-lt"/>
                <a:ea typeface="+mj-ea"/>
                <a:cs typeface="+mj-cs"/>
              </a:rPr>
              <a:t>CEPT Position agenda 9.1.1</a:t>
            </a:r>
            <a:endParaRPr lang="en-GB" sz="4400" kern="0" dirty="0">
              <a:solidFill>
                <a:schemeClr val="tx2"/>
              </a:solidFill>
              <a:latin typeface="+mj-lt"/>
              <a:ea typeface="+mj-ea"/>
              <a:cs typeface="+mj-cs"/>
            </a:endParaRPr>
          </a:p>
        </p:txBody>
      </p:sp>
      <p:sp>
        <p:nvSpPr>
          <p:cNvPr id="10" name="Content Placeholder 9"/>
          <p:cNvSpPr txBox="1">
            <a:spLocks/>
          </p:cNvSpPr>
          <p:nvPr/>
        </p:nvSpPr>
        <p:spPr bwMode="auto">
          <a:xfrm>
            <a:off x="457200" y="1600200"/>
            <a:ext cx="8435975" cy="4852988"/>
          </a:xfrm>
          <a:prstGeom prst="rect">
            <a:avLst/>
          </a:prstGeom>
          <a:noFill/>
          <a:ln w="9525">
            <a:noFill/>
            <a:miter lim="800000"/>
            <a:headEnd/>
            <a:tailEnd/>
          </a:ln>
          <a:effectLst/>
        </p:spPr>
        <p:txBody>
          <a:bodyPr>
            <a:normAutofit/>
          </a:bodyPr>
          <a:lstStyle/>
          <a:p>
            <a:pPr marL="342900" indent="-342900" eaLnBrk="0" hangingPunct="0">
              <a:lnSpc>
                <a:spcPct val="80000"/>
              </a:lnSpc>
              <a:spcBef>
                <a:spcPct val="20000"/>
              </a:spcBef>
              <a:defRPr/>
            </a:pPr>
            <a:endParaRPr lang="en-GB" sz="2400" b="1" kern="0" dirty="0">
              <a:latin typeface="+mn-lt"/>
              <a:cs typeface="+mn-cs"/>
            </a:endParaRPr>
          </a:p>
          <a:p>
            <a:pPr marL="342900" indent="-342900" eaLnBrk="0" hangingPunct="0">
              <a:lnSpc>
                <a:spcPct val="80000"/>
              </a:lnSpc>
              <a:spcBef>
                <a:spcPct val="20000"/>
              </a:spcBef>
              <a:defRPr/>
            </a:pPr>
            <a:r>
              <a:rPr lang="en-GB" sz="2400" b="1" kern="0" dirty="0">
                <a:latin typeface="+mn-lt"/>
                <a:cs typeface="+mn-cs"/>
              </a:rPr>
              <a:t>Agenda item 9.1.1</a:t>
            </a:r>
          </a:p>
          <a:p>
            <a:pPr indent="-342900" eaLnBrk="0" hangingPunct="0">
              <a:lnSpc>
                <a:spcPct val="80000"/>
              </a:lnSpc>
              <a:spcBef>
                <a:spcPts val="1200"/>
              </a:spcBef>
              <a:defRPr/>
            </a:pPr>
            <a:r>
              <a:rPr lang="en-US" sz="2400" kern="0" dirty="0">
                <a:latin typeface="+mn-lt"/>
                <a:cs typeface="+mn-cs"/>
              </a:rPr>
              <a:t>Resolution 205 (Rev.WRC-12): Protection of the systems operating in the mobile-satellite service in the band 406-406.1 </a:t>
            </a:r>
            <a:r>
              <a:rPr lang="en-US" sz="2400" kern="0" dirty="0" err="1">
                <a:latin typeface="+mn-lt"/>
                <a:cs typeface="+mn-cs"/>
              </a:rPr>
              <a:t>MHz.</a:t>
            </a:r>
            <a:endParaRPr lang="en-GB" sz="2400" kern="0" dirty="0">
              <a:latin typeface="+mn-lt"/>
              <a:cs typeface="+mn-cs"/>
            </a:endParaRPr>
          </a:p>
          <a:p>
            <a:pPr marL="342900" indent="-342900" eaLnBrk="0" hangingPunct="0">
              <a:lnSpc>
                <a:spcPct val="80000"/>
              </a:lnSpc>
              <a:spcBef>
                <a:spcPct val="20000"/>
              </a:spcBef>
              <a:defRPr/>
            </a:pPr>
            <a:endParaRPr lang="en-GB" sz="1600" kern="0" dirty="0">
              <a:latin typeface="+mn-lt"/>
              <a:cs typeface="+mn-cs"/>
            </a:endParaRPr>
          </a:p>
          <a:p>
            <a:pPr eaLnBrk="0" hangingPunct="0">
              <a:lnSpc>
                <a:spcPct val="80000"/>
              </a:lnSpc>
              <a:spcBef>
                <a:spcPts val="1200"/>
              </a:spcBef>
              <a:defRPr/>
            </a:pPr>
            <a:r>
              <a:rPr lang="en-GB" sz="2400" b="1" kern="0" dirty="0">
                <a:latin typeface="+mn-lt"/>
                <a:cs typeface="+mn-cs"/>
              </a:rPr>
              <a:t>Preliminary CEPT position</a:t>
            </a:r>
            <a:r>
              <a:rPr lang="en-GB" sz="2400" kern="0" dirty="0">
                <a:latin typeface="+mn-lt"/>
                <a:cs typeface="+mn-cs"/>
              </a:rPr>
              <a:t>:</a:t>
            </a:r>
          </a:p>
          <a:p>
            <a:pPr eaLnBrk="0" hangingPunct="0">
              <a:lnSpc>
                <a:spcPct val="80000"/>
              </a:lnSpc>
              <a:spcBef>
                <a:spcPts val="1200"/>
              </a:spcBef>
              <a:defRPr/>
            </a:pPr>
            <a:r>
              <a:rPr lang="en-GB" sz="2400" kern="0" dirty="0">
                <a:latin typeface="+mn-lt"/>
                <a:cs typeface="+mn-cs"/>
              </a:rPr>
              <a:t>CEPT supports the on-going ITU-R studies with a view of having an adequate protection to the MSS band 406-406.1 MHz while not putting undue constraints to the radio services allocated in the adjacent frequency bands.</a:t>
            </a:r>
          </a:p>
          <a:p>
            <a:pPr eaLnBrk="0" hangingPunct="0">
              <a:lnSpc>
                <a:spcPct val="80000"/>
              </a:lnSpc>
              <a:spcBef>
                <a:spcPts val="1200"/>
              </a:spcBef>
              <a:defRPr/>
            </a:pPr>
            <a:r>
              <a:rPr lang="en-GB" sz="2400" kern="0" dirty="0">
                <a:latin typeface="+mn-lt"/>
                <a:cs typeface="+mn-cs"/>
              </a:rPr>
              <a:t/>
            </a:r>
            <a:br>
              <a:rPr lang="en-GB" sz="2400" kern="0" dirty="0">
                <a:latin typeface="+mn-lt"/>
                <a:cs typeface="+mn-cs"/>
              </a:rPr>
            </a:br>
            <a:endParaRPr lang="en-GB" kern="0" dirty="0"/>
          </a:p>
        </p:txBody>
      </p:sp>
      <p:pic>
        <p:nvPicPr>
          <p:cNvPr id="6554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8"/>
          <p:cNvSpPr txBox="1">
            <a:spLocks/>
          </p:cNvSpPr>
          <p:nvPr/>
        </p:nvSpPr>
        <p:spPr bwMode="auto">
          <a:xfrm>
            <a:off x="-107950" y="914400"/>
            <a:ext cx="9217025" cy="685800"/>
          </a:xfrm>
          <a:prstGeom prst="rect">
            <a:avLst/>
          </a:prstGeom>
          <a:noFill/>
          <a:ln w="9525">
            <a:noFill/>
            <a:miter lim="800000"/>
            <a:headEnd/>
            <a:tailEnd/>
          </a:ln>
          <a:effectLst/>
        </p:spPr>
        <p:txBody>
          <a:bodyPr anchor="ctr"/>
          <a:lstStyle/>
          <a:p>
            <a:pPr algn="ctr" eaLnBrk="0" hangingPunct="0">
              <a:defRPr/>
            </a:pPr>
            <a:r>
              <a:rPr lang="en-GB" sz="3200" b="1" kern="0" dirty="0">
                <a:solidFill>
                  <a:schemeClr val="bg1"/>
                </a:solidFill>
                <a:ea typeface="+mj-ea"/>
              </a:rPr>
              <a:t>Agenda Item 9 (Issue 9.1.1) </a:t>
            </a:r>
            <a:r>
              <a:rPr lang="en-GB" sz="2200" b="1" kern="0" dirty="0">
                <a:solidFill>
                  <a:schemeClr val="bg1"/>
                </a:solidFill>
                <a:ea typeface="+mj-ea"/>
              </a:rPr>
              <a:t>(</a:t>
            </a:r>
            <a:r>
              <a:rPr lang="en-GB" sz="2000" b="1" kern="0" dirty="0">
                <a:solidFill>
                  <a:schemeClr val="bg1"/>
                </a:solidFill>
                <a:latin typeface="Arial" charset="0"/>
                <a:cs typeface="Arial" charset="0"/>
              </a:rPr>
              <a:t>agreed </a:t>
            </a:r>
            <a:r>
              <a:rPr lang="en-GB" sz="2200" b="1" kern="0" dirty="0">
                <a:solidFill>
                  <a:schemeClr val="bg1"/>
                </a:solidFill>
                <a:ea typeface="+mj-ea"/>
              </a:rPr>
              <a:t>by CPG PTB-8)</a:t>
            </a:r>
          </a:p>
        </p:txBody>
      </p:sp>
      <p:sp>
        <p:nvSpPr>
          <p:cNvPr id="13" name="Content Placeholder 9"/>
          <p:cNvSpPr txBox="1">
            <a:spLocks/>
          </p:cNvSpPr>
          <p:nvPr/>
        </p:nvSpPr>
        <p:spPr bwMode="auto">
          <a:xfrm>
            <a:off x="125413" y="1627188"/>
            <a:ext cx="9144000" cy="5268912"/>
          </a:xfrm>
          <a:prstGeom prst="rect">
            <a:avLst/>
          </a:prstGeom>
          <a:noFill/>
          <a:ln w="9525">
            <a:noFill/>
            <a:miter lim="800000"/>
            <a:headEnd/>
            <a:tailEnd/>
          </a:ln>
          <a:effectLst/>
        </p:spPr>
        <p:txBody>
          <a:bodyPr>
            <a:normAutofit/>
          </a:bodyPr>
          <a:lstStyle/>
          <a:p>
            <a:pPr marL="342900" indent="-342900" eaLnBrk="0" hangingPunct="0">
              <a:lnSpc>
                <a:spcPct val="80000"/>
              </a:lnSpc>
              <a:spcBef>
                <a:spcPct val="20000"/>
              </a:spcBef>
              <a:defRPr/>
            </a:pPr>
            <a:endParaRPr lang="en-US" sz="2000" kern="0" dirty="0">
              <a:latin typeface="+mn-lt"/>
              <a:cs typeface="+mn-cs"/>
            </a:endParaRPr>
          </a:p>
        </p:txBody>
      </p:sp>
      <p:sp>
        <p:nvSpPr>
          <p:cNvPr id="65549" name="Rectangle 13"/>
          <p:cNvSpPr>
            <a:spLocks noChangeArrowheads="1"/>
          </p:cNvSpPr>
          <p:nvPr/>
        </p:nvSpPr>
        <p:spPr bwMode="auto">
          <a:xfrm>
            <a:off x="165100" y="2005013"/>
            <a:ext cx="8532813"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ts val="1200"/>
              </a:spcBef>
              <a:buFontTx/>
              <a:buNone/>
            </a:pPr>
            <a:r>
              <a:rPr lang="en-US" altLang="fi-FI" sz="1600" b="1" i="1"/>
              <a:t>Issue: </a:t>
            </a:r>
            <a:r>
              <a:rPr lang="en-US" altLang="fi-FI" sz="1600" i="1"/>
              <a:t>Resolution 205 (Rev. WRC-12) “Protection of the systems operating in the mobile-satellite service in the band 406-406.1 MHz”</a:t>
            </a:r>
            <a:endParaRPr lang="en-GB" altLang="fi-FI" sz="1600" i="1"/>
          </a:p>
          <a:p>
            <a:pPr eaLnBrk="1" hangingPunct="1">
              <a:lnSpc>
                <a:spcPct val="80000"/>
              </a:lnSpc>
              <a:spcBef>
                <a:spcPts val="1200"/>
              </a:spcBef>
              <a:buFontTx/>
              <a:buNone/>
            </a:pPr>
            <a:endParaRPr lang="en-GB" altLang="fi-FI" sz="1600" b="1"/>
          </a:p>
          <a:p>
            <a:pPr eaLnBrk="1" hangingPunct="1">
              <a:lnSpc>
                <a:spcPct val="80000"/>
              </a:lnSpc>
              <a:spcBef>
                <a:spcPts val="1200"/>
              </a:spcBef>
              <a:buFontTx/>
              <a:buNone/>
            </a:pPr>
            <a:r>
              <a:rPr lang="en-GB" altLang="fi-FI" sz="1600" b="1"/>
              <a:t>Preliminary CEPT position</a:t>
            </a:r>
            <a:endParaRPr lang="en-GB" altLang="fi-FI" sz="1600"/>
          </a:p>
          <a:p>
            <a:pPr eaLnBrk="1" hangingPunct="1">
              <a:spcBef>
                <a:spcPts val="600"/>
              </a:spcBef>
              <a:buFontTx/>
              <a:buNone/>
            </a:pPr>
            <a:endParaRPr lang="en-GB" altLang="en-US" sz="1800"/>
          </a:p>
          <a:p>
            <a:pPr eaLnBrk="1" hangingPunct="1">
              <a:spcBef>
                <a:spcPts val="600"/>
              </a:spcBef>
              <a:buFontTx/>
              <a:buNone/>
            </a:pPr>
            <a:r>
              <a:rPr lang="en-GB" altLang="en-US" sz="1800"/>
              <a:t>CEPT supports a revision of Resolution 205 (Rev WRC-12) containing protection measures such as the implementation of guard bands from 405.9 MHz to 406 MHz and from 406.1 to 406.2 MHz, as contained in the single method of the CPM Report to WRC-15.</a:t>
            </a:r>
          </a:p>
          <a:p>
            <a:pPr eaLnBrk="1" hangingPunct="1">
              <a:spcBef>
                <a:spcPts val="600"/>
              </a:spcBef>
              <a:buFontTx/>
              <a:buNone/>
            </a:pPr>
            <a:r>
              <a:rPr lang="en-GB" altLang="fi-FI" sz="1800"/>
              <a:t>In addition,</a:t>
            </a:r>
            <a:r>
              <a:rPr lang="en-GB" altLang="en-US" sz="1800"/>
              <a:t> administrations have to take into account frequency drift characteristics of radiosondes when selecting their operating frequencies above 405 MHz to avoid transmitting in the 406-406.1 MHz frequency band.</a:t>
            </a:r>
            <a:endParaRPr lang="en-GB" altLang="fi-FI" sz="1800"/>
          </a:p>
          <a:p>
            <a:pPr algn="r" eaLnBrk="1" hangingPunct="1">
              <a:lnSpc>
                <a:spcPct val="80000"/>
              </a:lnSpc>
              <a:spcBef>
                <a:spcPts val="1200"/>
              </a:spcBef>
              <a:buFontTx/>
              <a:buNone/>
            </a:pPr>
            <a:endParaRPr lang="da-DK" altLang="fi-FI" sz="1400" i="1">
              <a:solidFill>
                <a:schemeClr val="accent2"/>
              </a:solidFill>
            </a:endParaRPr>
          </a:p>
          <a:p>
            <a:pPr algn="r" eaLnBrk="1" hangingPunct="1">
              <a:lnSpc>
                <a:spcPct val="80000"/>
              </a:lnSpc>
              <a:spcBef>
                <a:spcPts val="1200"/>
              </a:spcBef>
              <a:buFontTx/>
              <a:buNone/>
            </a:pPr>
            <a:endParaRPr lang="en-GB" altLang="fi-FI" sz="1400" i="1">
              <a:solidFill>
                <a:schemeClr val="accent2"/>
              </a:solidFill>
            </a:endParaRPr>
          </a:p>
          <a:p>
            <a:pPr eaLnBrk="1" hangingPunct="1">
              <a:lnSpc>
                <a:spcPct val="80000"/>
              </a:lnSpc>
              <a:spcBef>
                <a:spcPts val="1200"/>
              </a:spcBef>
              <a:buFontTx/>
              <a:buNone/>
            </a:pPr>
            <a:endParaRPr lang="en-GB" altLang="fi-FI" i="1">
              <a:solidFill>
                <a:schemeClr val="accent2"/>
              </a:solidFill>
            </a:endParaRPr>
          </a:p>
        </p:txBody>
      </p:sp>
      <p:sp>
        <p:nvSpPr>
          <p:cNvPr id="65550" name="Rechthoek 14"/>
          <p:cNvSpPr>
            <a:spLocks noChangeArrowheads="1"/>
          </p:cNvSpPr>
          <p:nvPr/>
        </p:nvSpPr>
        <p:spPr bwMode="auto">
          <a:xfrm>
            <a:off x="3509963" y="6189663"/>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 Mr</a:t>
            </a:r>
            <a:r>
              <a:rPr lang="da-DK" altLang="fi-FI" sz="1400" i="1">
                <a:solidFill>
                  <a:schemeClr val="accent2"/>
                </a:solidFill>
              </a:rPr>
              <a:t> </a:t>
            </a:r>
            <a:r>
              <a:rPr lang="en-GB" altLang="fi-FI" sz="1400" i="1">
                <a:solidFill>
                  <a:schemeClr val="accent2"/>
                </a:solidFill>
              </a:rPr>
              <a:t>Jean Pla (France)</a:t>
            </a:r>
            <a:endParaRPr lang="fr-FR" altLang="fi-FI" sz="1400" i="1">
              <a:solidFill>
                <a:schemeClr val="accent2"/>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GB" altLang="da-DK" smtClean="0"/>
          </a:p>
        </p:txBody>
      </p:sp>
      <p:sp>
        <p:nvSpPr>
          <p:cNvPr id="66563" name="Content Placeholder 2"/>
          <p:cNvSpPr>
            <a:spLocks noGrp="1"/>
          </p:cNvSpPr>
          <p:nvPr>
            <p:ph idx="1"/>
          </p:nvPr>
        </p:nvSpPr>
        <p:spPr/>
        <p:txBody>
          <a:bodyPr/>
          <a:lstStyle/>
          <a:p>
            <a:endParaRPr lang="en-GB" altLang="da-DK" smtClean="0"/>
          </a:p>
        </p:txBody>
      </p:sp>
      <p:pic>
        <p:nvPicPr>
          <p:cNvPr id="6656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txBox="1">
            <a:spLocks/>
          </p:cNvSpPr>
          <p:nvPr/>
        </p:nvSpPr>
        <p:spPr bwMode="auto">
          <a:xfrm>
            <a:off x="457200" y="908050"/>
            <a:ext cx="8229600" cy="509588"/>
          </a:xfrm>
          <a:prstGeom prst="rect">
            <a:avLst/>
          </a:prstGeom>
          <a:noFill/>
          <a:ln w="9525">
            <a:noFill/>
            <a:miter lim="800000"/>
            <a:headEnd/>
            <a:tailEnd/>
          </a:ln>
          <a:effectLst/>
        </p:spPr>
        <p:txBody>
          <a:bodyPr anchor="ctr"/>
          <a:lstStyle/>
          <a:p>
            <a:pPr algn="ctr" eaLnBrk="0" hangingPunct="0">
              <a:defRPr/>
            </a:pPr>
            <a:r>
              <a:rPr lang="en-GB" sz="3600" kern="0" dirty="0">
                <a:solidFill>
                  <a:schemeClr val="tx2"/>
                </a:solidFill>
                <a:latin typeface="+mj-lt"/>
                <a:ea typeface="+mj-ea"/>
                <a:cs typeface="+mj-cs"/>
              </a:rPr>
              <a:t>CEPT positions</a:t>
            </a:r>
          </a:p>
        </p:txBody>
      </p:sp>
      <p:sp>
        <p:nvSpPr>
          <p:cNvPr id="6" name="Content Placeholder 5"/>
          <p:cNvSpPr txBox="1">
            <a:spLocks/>
          </p:cNvSpPr>
          <p:nvPr/>
        </p:nvSpPr>
        <p:spPr bwMode="auto">
          <a:xfrm>
            <a:off x="468313" y="1700213"/>
            <a:ext cx="8229600" cy="4968875"/>
          </a:xfrm>
          <a:prstGeom prst="rect">
            <a:avLst/>
          </a:prstGeom>
          <a:noFill/>
          <a:ln w="9525">
            <a:noFill/>
            <a:miter lim="800000"/>
            <a:headEnd/>
            <a:tailEnd/>
          </a:ln>
          <a:effectLst/>
        </p:spPr>
        <p:txBody>
          <a:bodyPr/>
          <a:lstStyle/>
          <a:p>
            <a:pPr marL="342900" indent="-342900">
              <a:lnSpc>
                <a:spcPct val="80000"/>
              </a:lnSpc>
              <a:spcBef>
                <a:spcPct val="20000"/>
              </a:spcBef>
              <a:defRPr/>
            </a:pPr>
            <a:r>
              <a:rPr lang="en-GB" sz="2400" b="1" kern="0" dirty="0">
                <a:latin typeface="+mn-lt"/>
                <a:cs typeface="+mn-cs"/>
              </a:rPr>
              <a:t>Agenda item 2</a:t>
            </a:r>
          </a:p>
          <a:p>
            <a:pPr marL="180000" lvl="1">
              <a:spcAft>
                <a:spcPts val="1000"/>
              </a:spcAft>
              <a:defRPr/>
            </a:pPr>
            <a:r>
              <a:rPr lang="en-GB" dirty="0">
                <a:latin typeface="+mj-lt"/>
                <a:ea typeface="Calibri"/>
                <a:cs typeface="Times New Roman"/>
              </a:rPr>
              <a:t>Agenda item 2 has not been considered yet as the revised Radio Regulation from 2012 is not available at that time. No information was available about any revision of ITU-R Recommendations incorporated by reference</a:t>
            </a:r>
          </a:p>
          <a:p>
            <a:pPr marL="342900" indent="-342900">
              <a:lnSpc>
                <a:spcPct val="80000"/>
              </a:lnSpc>
              <a:spcBef>
                <a:spcPct val="20000"/>
              </a:spcBef>
              <a:defRPr/>
            </a:pPr>
            <a:r>
              <a:rPr lang="en-GB" sz="2400" b="1" kern="0" dirty="0">
                <a:latin typeface="+mn-lt"/>
                <a:cs typeface="+mn-cs"/>
              </a:rPr>
              <a:t>Agenda item 4</a:t>
            </a:r>
          </a:p>
          <a:p>
            <a:pPr marL="342900" indent="-342900">
              <a:lnSpc>
                <a:spcPct val="80000"/>
              </a:lnSpc>
              <a:spcBef>
                <a:spcPct val="20000"/>
              </a:spcBef>
              <a:defRPr/>
            </a:pPr>
            <a:endParaRPr lang="en-GB" sz="1200" kern="0" dirty="0">
              <a:latin typeface="+mn-lt"/>
              <a:cs typeface="+mn-cs"/>
            </a:endParaRPr>
          </a:p>
          <a:p>
            <a:pPr marL="342900" indent="-342900">
              <a:lnSpc>
                <a:spcPct val="80000"/>
              </a:lnSpc>
              <a:spcBef>
                <a:spcPts val="1200"/>
              </a:spcBef>
              <a:buFontTx/>
              <a:buChar char="•"/>
              <a:defRPr/>
            </a:pPr>
            <a:r>
              <a:rPr lang="en-GB" b="1" kern="0" dirty="0">
                <a:latin typeface="+mj-lt"/>
                <a:cs typeface="+mn-cs"/>
              </a:rPr>
              <a:t>Preliminary CEPT position</a:t>
            </a:r>
            <a:r>
              <a:rPr lang="en-GB" kern="0" dirty="0">
                <a:latin typeface="+mj-lt"/>
                <a:cs typeface="+mn-cs"/>
              </a:rPr>
              <a:t>:</a:t>
            </a:r>
            <a:br>
              <a:rPr lang="en-GB" kern="0" dirty="0">
                <a:latin typeface="+mj-lt"/>
                <a:cs typeface="+mn-cs"/>
              </a:rPr>
            </a:br>
            <a:r>
              <a:rPr lang="en-US" dirty="0">
                <a:latin typeface="+mj-lt"/>
              </a:rPr>
              <a:t>CEPT encourages the constant review of Resolutions and Recommendations from previous conferences and will follow activities, in particular of ITU, associated with this effort</a:t>
            </a:r>
            <a:endParaRPr lang="en-GB" kern="0" dirty="0">
              <a:latin typeface="+mj-lt"/>
              <a:cs typeface="+mn-cs"/>
            </a:endParaRPr>
          </a:p>
          <a:p>
            <a:pPr marL="342900" indent="-342900">
              <a:lnSpc>
                <a:spcPct val="80000"/>
              </a:lnSpc>
              <a:defRPr/>
            </a:pPr>
            <a:endParaRPr lang="en-GB" b="1" kern="0" dirty="0">
              <a:latin typeface="+mj-lt"/>
              <a:cs typeface="+mn-cs"/>
            </a:endParaRPr>
          </a:p>
          <a:p>
            <a:pPr marL="342900" indent="-342900">
              <a:lnSpc>
                <a:spcPct val="80000"/>
              </a:lnSpc>
              <a:buFontTx/>
              <a:buChar char="•"/>
              <a:defRPr/>
            </a:pPr>
            <a:r>
              <a:rPr lang="en-GB" b="1" kern="0" dirty="0">
                <a:latin typeface="+mj-lt"/>
                <a:cs typeface="+mn-cs"/>
              </a:rPr>
              <a:t>Further actions to be taken</a:t>
            </a:r>
            <a:endParaRPr lang="en-GB" kern="0" dirty="0">
              <a:latin typeface="+mj-lt"/>
              <a:cs typeface="+mn-cs"/>
            </a:endParaRPr>
          </a:p>
          <a:p>
            <a:pPr marL="342900" indent="-342900">
              <a:lnSpc>
                <a:spcPct val="80000"/>
              </a:lnSpc>
              <a:defRPr/>
            </a:pPr>
            <a:r>
              <a:rPr lang="en-GB" kern="0" dirty="0">
                <a:latin typeface="+mj-lt"/>
                <a:cs typeface="+mn-cs"/>
              </a:rPr>
              <a:t>	</a:t>
            </a:r>
            <a:r>
              <a:rPr lang="en-US" dirty="0">
                <a:latin typeface="+mj-lt"/>
              </a:rPr>
              <a:t>Administrations and </a:t>
            </a:r>
            <a:r>
              <a:rPr lang="cs-CZ" dirty="0">
                <a:latin typeface="+mj-lt"/>
              </a:rPr>
              <a:t>CPG </a:t>
            </a:r>
            <a:r>
              <a:rPr lang="en-US" dirty="0">
                <a:latin typeface="+mj-lt"/>
              </a:rPr>
              <a:t>Project Teams are encouraged to study the table in Annex 1 of Preliminary CEPT Brief in detail and to provide contributions with comments to CPG PTA including proposals on a possible course of action on the Resolutions and Recommendations relevant to their work. </a:t>
            </a:r>
          </a:p>
          <a:p>
            <a:pPr marL="342900" indent="-342900">
              <a:lnSpc>
                <a:spcPct val="80000"/>
              </a:lnSpc>
              <a:defRPr/>
            </a:pPr>
            <a:endParaRPr lang="en-US" dirty="0">
              <a:latin typeface="+mj-lt"/>
            </a:endParaRPr>
          </a:p>
          <a:p>
            <a:pPr marL="342900" indent="-342900">
              <a:lnSpc>
                <a:spcPct val="80000"/>
              </a:lnSpc>
              <a:defRPr/>
            </a:pPr>
            <a:r>
              <a:rPr lang="en-US" dirty="0">
                <a:latin typeface="+mj-lt"/>
              </a:rPr>
              <a:t>	The draft of CEPT Brief on AI 4 WRC-15 has to be check</a:t>
            </a:r>
            <a:r>
              <a:rPr lang="cs-CZ" dirty="0">
                <a:latin typeface="+mj-lt"/>
              </a:rPr>
              <a:t>ed</a:t>
            </a:r>
            <a:r>
              <a:rPr lang="en-US" dirty="0">
                <a:latin typeface="+mj-lt"/>
              </a:rPr>
              <a:t> with new edition of Radio Regulation</a:t>
            </a:r>
            <a:endParaRPr lang="cs-CZ" dirty="0">
              <a:latin typeface="+mj-lt"/>
            </a:endParaRPr>
          </a:p>
          <a:p>
            <a:pPr marL="342900" indent="-342900" eaLnBrk="0" hangingPunct="0">
              <a:spcBef>
                <a:spcPct val="20000"/>
              </a:spcBef>
              <a:buFontTx/>
              <a:buChar char="•"/>
              <a:defRPr/>
            </a:pPr>
            <a:endParaRPr lang="en-GB" sz="2400" kern="0" dirty="0">
              <a:latin typeface="+mn-lt"/>
              <a:cs typeface="+mn-cs"/>
            </a:endParaRPr>
          </a:p>
        </p:txBody>
      </p:sp>
      <p:pic>
        <p:nvPicPr>
          <p:cNvPr id="66567"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txBox="1">
            <a:spLocks/>
          </p:cNvSpPr>
          <p:nvPr/>
        </p:nvSpPr>
        <p:spPr bwMode="auto">
          <a:xfrm>
            <a:off x="457200" y="908050"/>
            <a:ext cx="8229600" cy="509588"/>
          </a:xfrm>
          <a:prstGeom prst="rect">
            <a:avLst/>
          </a:prstGeom>
          <a:noFill/>
          <a:ln w="9525">
            <a:noFill/>
            <a:miter lim="800000"/>
            <a:headEnd/>
            <a:tailEnd/>
          </a:ln>
          <a:effectLst/>
        </p:spPr>
        <p:txBody>
          <a:bodyPr anchor="ctr">
            <a:normAutofit fontScale="75000" lnSpcReduction="20000"/>
          </a:bodyPr>
          <a:lstStyle/>
          <a:p>
            <a:pPr algn="ctr" eaLnBrk="0" hangingPunct="0">
              <a:defRPr/>
            </a:pPr>
            <a:r>
              <a:rPr lang="en-GB" sz="4400" kern="0">
                <a:solidFill>
                  <a:schemeClr val="tx2"/>
                </a:solidFill>
                <a:latin typeface="+mj-lt"/>
                <a:ea typeface="+mj-ea"/>
                <a:cs typeface="+mj-cs"/>
              </a:rPr>
              <a:t>CEPT Position agenda 9.1.1</a:t>
            </a:r>
            <a:endParaRPr lang="en-GB" sz="4400" kern="0" dirty="0">
              <a:solidFill>
                <a:schemeClr val="tx2"/>
              </a:solidFill>
              <a:latin typeface="+mj-lt"/>
              <a:ea typeface="+mj-ea"/>
              <a:cs typeface="+mj-cs"/>
            </a:endParaRPr>
          </a:p>
        </p:txBody>
      </p:sp>
      <p:sp>
        <p:nvSpPr>
          <p:cNvPr id="10" name="Content Placeholder 9"/>
          <p:cNvSpPr txBox="1">
            <a:spLocks/>
          </p:cNvSpPr>
          <p:nvPr/>
        </p:nvSpPr>
        <p:spPr bwMode="auto">
          <a:xfrm>
            <a:off x="457200" y="1600200"/>
            <a:ext cx="8435975" cy="4852988"/>
          </a:xfrm>
          <a:prstGeom prst="rect">
            <a:avLst/>
          </a:prstGeom>
          <a:noFill/>
          <a:ln w="9525">
            <a:noFill/>
            <a:miter lim="800000"/>
            <a:headEnd/>
            <a:tailEnd/>
          </a:ln>
          <a:effectLst/>
        </p:spPr>
        <p:txBody>
          <a:bodyPr>
            <a:normAutofit/>
          </a:bodyPr>
          <a:lstStyle/>
          <a:p>
            <a:pPr marL="342900" indent="-342900" eaLnBrk="0" hangingPunct="0">
              <a:lnSpc>
                <a:spcPct val="80000"/>
              </a:lnSpc>
              <a:spcBef>
                <a:spcPct val="20000"/>
              </a:spcBef>
              <a:defRPr/>
            </a:pPr>
            <a:endParaRPr lang="en-GB" sz="2400" b="1" kern="0" dirty="0">
              <a:latin typeface="+mn-lt"/>
              <a:cs typeface="+mn-cs"/>
            </a:endParaRPr>
          </a:p>
          <a:p>
            <a:pPr marL="342900" indent="-342900" eaLnBrk="0" hangingPunct="0">
              <a:lnSpc>
                <a:spcPct val="80000"/>
              </a:lnSpc>
              <a:spcBef>
                <a:spcPct val="20000"/>
              </a:spcBef>
              <a:defRPr/>
            </a:pPr>
            <a:r>
              <a:rPr lang="en-GB" sz="2400" b="1" kern="0" dirty="0">
                <a:latin typeface="+mn-lt"/>
                <a:cs typeface="+mn-cs"/>
              </a:rPr>
              <a:t>Agenda item 9.1.1</a:t>
            </a:r>
          </a:p>
          <a:p>
            <a:pPr indent="-342900" eaLnBrk="0" hangingPunct="0">
              <a:lnSpc>
                <a:spcPct val="80000"/>
              </a:lnSpc>
              <a:spcBef>
                <a:spcPts val="1200"/>
              </a:spcBef>
              <a:defRPr/>
            </a:pPr>
            <a:r>
              <a:rPr lang="en-US" sz="2400" kern="0" dirty="0">
                <a:latin typeface="+mn-lt"/>
                <a:cs typeface="+mn-cs"/>
              </a:rPr>
              <a:t>Resolution 205 (Rev.WRC-12): Protection of the systems operating in the mobile-satellite service in the band 406-406.1 </a:t>
            </a:r>
            <a:r>
              <a:rPr lang="en-US" sz="2400" kern="0" dirty="0" err="1">
                <a:latin typeface="+mn-lt"/>
                <a:cs typeface="+mn-cs"/>
              </a:rPr>
              <a:t>MHz.</a:t>
            </a:r>
            <a:endParaRPr lang="en-GB" sz="2400" kern="0" dirty="0">
              <a:latin typeface="+mn-lt"/>
              <a:cs typeface="+mn-cs"/>
            </a:endParaRPr>
          </a:p>
          <a:p>
            <a:pPr marL="342900" indent="-342900" eaLnBrk="0" hangingPunct="0">
              <a:lnSpc>
                <a:spcPct val="80000"/>
              </a:lnSpc>
              <a:spcBef>
                <a:spcPct val="20000"/>
              </a:spcBef>
              <a:defRPr/>
            </a:pPr>
            <a:endParaRPr lang="en-GB" sz="1600" kern="0" dirty="0">
              <a:latin typeface="+mn-lt"/>
              <a:cs typeface="+mn-cs"/>
            </a:endParaRPr>
          </a:p>
          <a:p>
            <a:pPr eaLnBrk="0" hangingPunct="0">
              <a:lnSpc>
                <a:spcPct val="80000"/>
              </a:lnSpc>
              <a:spcBef>
                <a:spcPts val="1200"/>
              </a:spcBef>
              <a:defRPr/>
            </a:pPr>
            <a:r>
              <a:rPr lang="en-GB" sz="2400" b="1" kern="0" dirty="0">
                <a:latin typeface="+mn-lt"/>
                <a:cs typeface="+mn-cs"/>
              </a:rPr>
              <a:t>Preliminary CEPT position</a:t>
            </a:r>
            <a:r>
              <a:rPr lang="en-GB" sz="2400" kern="0" dirty="0">
                <a:latin typeface="+mn-lt"/>
                <a:cs typeface="+mn-cs"/>
              </a:rPr>
              <a:t>:</a:t>
            </a:r>
          </a:p>
          <a:p>
            <a:pPr eaLnBrk="0" hangingPunct="0">
              <a:lnSpc>
                <a:spcPct val="80000"/>
              </a:lnSpc>
              <a:spcBef>
                <a:spcPts val="1200"/>
              </a:spcBef>
              <a:defRPr/>
            </a:pPr>
            <a:r>
              <a:rPr lang="en-GB" sz="2400" kern="0" dirty="0">
                <a:latin typeface="+mn-lt"/>
                <a:cs typeface="+mn-cs"/>
              </a:rPr>
              <a:t>CEPT supports the on-going ITU-R studies with a view of having an adequate protection to the MSS band 406-406.1 MHz while not putting undue constraints to the radio services allocated in the adjacent frequency bands.</a:t>
            </a:r>
          </a:p>
          <a:p>
            <a:pPr eaLnBrk="0" hangingPunct="0">
              <a:lnSpc>
                <a:spcPct val="80000"/>
              </a:lnSpc>
              <a:spcBef>
                <a:spcPts val="1200"/>
              </a:spcBef>
              <a:defRPr/>
            </a:pPr>
            <a:r>
              <a:rPr lang="en-GB" sz="2400" kern="0" dirty="0">
                <a:latin typeface="+mn-lt"/>
                <a:cs typeface="+mn-cs"/>
              </a:rPr>
              <a:t/>
            </a:r>
            <a:br>
              <a:rPr lang="en-GB" sz="2400" kern="0" dirty="0">
                <a:latin typeface="+mn-lt"/>
                <a:cs typeface="+mn-cs"/>
              </a:rPr>
            </a:br>
            <a:endParaRPr lang="en-GB" kern="0" dirty="0"/>
          </a:p>
        </p:txBody>
      </p:sp>
      <p:pic>
        <p:nvPicPr>
          <p:cNvPr id="6657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9"/>
          <p:cNvSpPr txBox="1">
            <a:spLocks/>
          </p:cNvSpPr>
          <p:nvPr/>
        </p:nvSpPr>
        <p:spPr bwMode="auto">
          <a:xfrm>
            <a:off x="31750" y="1573213"/>
            <a:ext cx="8909050" cy="5095875"/>
          </a:xfrm>
          <a:prstGeom prst="rect">
            <a:avLst/>
          </a:prstGeom>
          <a:noFill/>
          <a:ln w="9525">
            <a:noFill/>
            <a:miter lim="800000"/>
            <a:headEnd/>
            <a:tailEnd/>
          </a:ln>
          <a:effectLst/>
        </p:spPr>
        <p:txBody>
          <a:bodyPr>
            <a:normAutofit fontScale="25000" lnSpcReduction="20000"/>
          </a:bodyPr>
          <a:lstStyle/>
          <a:p>
            <a:pPr lvl="1" eaLnBrk="0" hangingPunct="0">
              <a:spcBef>
                <a:spcPts val="1200"/>
              </a:spcBef>
              <a:defRPr/>
            </a:pPr>
            <a:r>
              <a:rPr lang="en-GB" sz="6800" b="1" i="1" dirty="0">
                <a:latin typeface="+mn-lt"/>
                <a:cs typeface="+mn-cs"/>
              </a:rPr>
              <a:t>Issue: </a:t>
            </a:r>
            <a:r>
              <a:rPr lang="en-GB" sz="6800" i="1" dirty="0">
                <a:latin typeface="+mn-lt"/>
                <a:cs typeface="+mn-cs"/>
              </a:rPr>
              <a:t>Resolution 756 (WRC-12) “Studies on possible reduction of the coordination arc and technical criteria used in application of No. 9.41 in respect of coordination under No. 9.7”</a:t>
            </a:r>
          </a:p>
          <a:p>
            <a:pPr lvl="1" eaLnBrk="0" hangingPunct="0">
              <a:spcBef>
                <a:spcPts val="1200"/>
              </a:spcBef>
              <a:defRPr/>
            </a:pPr>
            <a:r>
              <a:rPr lang="en-GB" sz="5800" b="1" dirty="0">
                <a:latin typeface="+mn-lt"/>
                <a:cs typeface="+mn-cs"/>
              </a:rPr>
              <a:t>Preliminary CEPT position: </a:t>
            </a:r>
          </a:p>
          <a:p>
            <a:pPr>
              <a:defRPr/>
            </a:pPr>
            <a:endParaRPr lang="en-GB" sz="3500" kern="0" dirty="0">
              <a:latin typeface="+mn-lt"/>
              <a:cs typeface="+mn-cs"/>
            </a:endParaRPr>
          </a:p>
          <a:p>
            <a:pPr lvl="1">
              <a:defRPr/>
            </a:pPr>
            <a:r>
              <a:rPr lang="en-GB" sz="5600" dirty="0">
                <a:latin typeface="+mn-lt"/>
                <a:cs typeface="+mn-cs"/>
              </a:rPr>
              <a:t>Regarding </a:t>
            </a:r>
            <a:r>
              <a:rPr lang="en-GB" sz="5600" i="1" dirty="0">
                <a:latin typeface="+mn-lt"/>
                <a:cs typeface="+mn-cs"/>
              </a:rPr>
              <a:t>resolves 1</a:t>
            </a:r>
            <a:r>
              <a:rPr lang="en-GB" sz="5600" dirty="0">
                <a:latin typeface="+mn-lt"/>
                <a:cs typeface="+mn-cs"/>
              </a:rPr>
              <a:t> of Resolution 756 (WRC-12): </a:t>
            </a:r>
          </a:p>
          <a:p>
            <a:pPr>
              <a:buClr>
                <a:srgbClr val="C00000"/>
              </a:buClr>
              <a:defRPr/>
            </a:pPr>
            <a:endParaRPr lang="en-GB" sz="5600" dirty="0">
              <a:latin typeface="Arial" charset="0"/>
              <a:cs typeface="Arial" charset="0"/>
            </a:endParaRPr>
          </a:p>
          <a:p>
            <a:pPr marL="360000" indent="-360000">
              <a:buClr>
                <a:srgbClr val="C00000"/>
              </a:buClr>
              <a:buFont typeface="Wingdings" panose="05000000000000000000" pitchFamily="2" charset="2"/>
              <a:buChar char="§"/>
              <a:defRPr/>
            </a:pPr>
            <a:r>
              <a:rPr lang="en-GB" sz="5600" dirty="0">
                <a:latin typeface="+mn-lt"/>
                <a:cs typeface="+mn-cs"/>
              </a:rPr>
              <a:t>CEPT does not support the proposal to include an option suggesting a criterion based on ΔT/T when carrying out the examination under No. </a:t>
            </a:r>
            <a:r>
              <a:rPr lang="en-GB" sz="5600" b="1" dirty="0">
                <a:latin typeface="+mn-lt"/>
                <a:cs typeface="+mn-cs"/>
              </a:rPr>
              <a:t>11.32A</a:t>
            </a:r>
            <a:r>
              <a:rPr lang="en-GB" sz="5600" dirty="0">
                <a:latin typeface="+mn-lt"/>
                <a:cs typeface="+mn-cs"/>
              </a:rPr>
              <a:t>, as it would substantively change the logic and spirit behind the analysis at the basis of such an examination.</a:t>
            </a:r>
          </a:p>
          <a:p>
            <a:pPr>
              <a:buClr>
                <a:srgbClr val="C00000"/>
              </a:buClr>
              <a:defRPr/>
            </a:pPr>
            <a:endParaRPr lang="en-GB" sz="3200" dirty="0">
              <a:latin typeface="+mn-lt"/>
              <a:cs typeface="+mn-cs"/>
            </a:endParaRPr>
          </a:p>
          <a:p>
            <a:pPr marL="360000" indent="-360000">
              <a:buClr>
                <a:srgbClr val="C00000"/>
              </a:buClr>
              <a:buFont typeface="Wingdings" panose="05000000000000000000" pitchFamily="2" charset="2"/>
              <a:buChar char="§"/>
              <a:defRPr/>
            </a:pPr>
            <a:r>
              <a:rPr lang="en-GB" sz="5600" dirty="0">
                <a:latin typeface="+mn-lt"/>
                <a:cs typeface="+mn-cs"/>
              </a:rPr>
              <a:t>CEPT proposes no changes to RR Art </a:t>
            </a:r>
            <a:r>
              <a:rPr lang="en-GB" sz="5600" b="1" dirty="0">
                <a:latin typeface="+mn-lt"/>
                <a:cs typeface="+mn-cs"/>
              </a:rPr>
              <a:t>9</a:t>
            </a:r>
            <a:r>
              <a:rPr lang="en-GB" sz="5600" dirty="0">
                <a:latin typeface="+mn-lt"/>
                <a:cs typeface="+mn-cs"/>
              </a:rPr>
              <a:t>, including Nos. </a:t>
            </a:r>
            <a:r>
              <a:rPr lang="en-GB" sz="5600" b="1" dirty="0">
                <a:latin typeface="+mn-lt"/>
                <a:cs typeface="+mn-cs"/>
              </a:rPr>
              <a:t>9.7</a:t>
            </a:r>
            <a:r>
              <a:rPr lang="en-GB" sz="5600" dirty="0">
                <a:latin typeface="+mn-lt"/>
                <a:cs typeface="+mn-cs"/>
              </a:rPr>
              <a:t> and </a:t>
            </a:r>
            <a:r>
              <a:rPr lang="en-GB" sz="5600" b="1" dirty="0">
                <a:latin typeface="+mn-lt"/>
                <a:cs typeface="+mn-cs"/>
              </a:rPr>
              <a:t>9.41</a:t>
            </a:r>
            <a:r>
              <a:rPr lang="en-GB" sz="5600" dirty="0">
                <a:latin typeface="+mn-lt"/>
                <a:cs typeface="+mn-cs"/>
              </a:rPr>
              <a:t>, or Appendix 5. However, in respect of RR Art </a:t>
            </a:r>
            <a:r>
              <a:rPr lang="en-GB" sz="5600" b="1" dirty="0">
                <a:latin typeface="+mn-lt"/>
                <a:cs typeface="+mn-cs"/>
              </a:rPr>
              <a:t>11</a:t>
            </a:r>
            <a:r>
              <a:rPr lang="en-GB" sz="5600" dirty="0">
                <a:latin typeface="+mn-lt"/>
                <a:cs typeface="+mn-cs"/>
              </a:rPr>
              <a:t>, changes are proposed only for 6/4 GHz and 10/11/12/14 GHz and only in respect of No. </a:t>
            </a:r>
            <a:r>
              <a:rPr lang="en-GB" sz="5600" b="1" dirty="0">
                <a:latin typeface="+mn-lt"/>
                <a:cs typeface="+mn-cs"/>
              </a:rPr>
              <a:t>11.32A</a:t>
            </a:r>
            <a:r>
              <a:rPr lang="en-GB" sz="5600" dirty="0">
                <a:latin typeface="+mn-lt"/>
                <a:cs typeface="+mn-cs"/>
              </a:rPr>
              <a:t> where the criterion is proposed to be changed from the application of a C/I-based criterion only, to providing the notifying administration with the choice between a criterion based on C/I and one based on </a:t>
            </a:r>
            <a:r>
              <a:rPr lang="en-GB" sz="5600" dirty="0" err="1">
                <a:latin typeface="+mn-lt"/>
                <a:cs typeface="+mn-cs"/>
              </a:rPr>
              <a:t>pfd</a:t>
            </a:r>
            <a:r>
              <a:rPr lang="en-GB" sz="5600" dirty="0">
                <a:latin typeface="+mn-lt"/>
                <a:cs typeface="+mn-cs"/>
              </a:rPr>
              <a:t> levels with regard to the examination vis-à-vis each of the satellite networks identified under No. </a:t>
            </a:r>
            <a:r>
              <a:rPr lang="en-GB" sz="5600" b="1" dirty="0">
                <a:latin typeface="+mn-lt"/>
                <a:cs typeface="+mn-cs"/>
              </a:rPr>
              <a:t>9.36.2</a:t>
            </a:r>
            <a:r>
              <a:rPr lang="en-GB" sz="5600" dirty="0">
                <a:latin typeface="+mn-lt"/>
                <a:cs typeface="+mn-cs"/>
              </a:rPr>
              <a:t>. In the calculation of the </a:t>
            </a:r>
            <a:r>
              <a:rPr lang="en-GB" sz="5600" dirty="0" err="1">
                <a:latin typeface="+mn-lt"/>
                <a:cs typeface="+mn-cs"/>
              </a:rPr>
              <a:t>pfd</a:t>
            </a:r>
            <a:r>
              <a:rPr lang="en-GB" sz="5600" dirty="0">
                <a:latin typeface="+mn-lt"/>
                <a:cs typeface="+mn-cs"/>
              </a:rPr>
              <a:t> levels, it is proposed to retain the interference thresholds at similar levels as today (i.e., the equivalent to ΔT/T = 6%). Also, the examination of probability of harmful interference under RR No. </a:t>
            </a:r>
            <a:r>
              <a:rPr lang="en-GB" sz="5600" b="1" dirty="0">
                <a:latin typeface="+mn-lt"/>
                <a:cs typeface="+mn-cs"/>
              </a:rPr>
              <a:t>11.32A</a:t>
            </a:r>
            <a:r>
              <a:rPr lang="en-GB" sz="5600" dirty="0">
                <a:latin typeface="+mn-lt"/>
                <a:cs typeface="+mn-cs"/>
              </a:rPr>
              <a:t> for frequency bands other than those specified above is proposed to remain as today, i.e. by using a criterion based on C/I as specified in the Rules of Procedure. Annex 1 contains the proposed values of the </a:t>
            </a:r>
            <a:r>
              <a:rPr lang="en-GB" sz="5600" dirty="0" err="1">
                <a:latin typeface="+mn-lt"/>
                <a:cs typeface="+mn-cs"/>
              </a:rPr>
              <a:t>pfd</a:t>
            </a:r>
            <a:r>
              <a:rPr lang="en-GB" sz="5600" dirty="0">
                <a:latin typeface="+mn-lt"/>
                <a:cs typeface="+mn-cs"/>
              </a:rPr>
              <a:t> masks mentioned above. </a:t>
            </a:r>
          </a:p>
          <a:p>
            <a:pPr>
              <a:buClr>
                <a:srgbClr val="C00000"/>
              </a:buClr>
              <a:defRPr/>
            </a:pPr>
            <a:endParaRPr lang="en-GB" sz="3200" dirty="0">
              <a:latin typeface="+mn-lt"/>
              <a:cs typeface="+mn-cs"/>
            </a:endParaRPr>
          </a:p>
          <a:p>
            <a:pPr marL="360000" indent="-360000">
              <a:buClr>
                <a:srgbClr val="C00000"/>
              </a:buClr>
              <a:buFont typeface="Wingdings" panose="05000000000000000000" pitchFamily="2" charset="2"/>
              <a:buChar char="§"/>
              <a:defRPr/>
            </a:pPr>
            <a:r>
              <a:rPr lang="en-GB" sz="5600" dirty="0">
                <a:latin typeface="+mn-lt"/>
                <a:cs typeface="+mn-cs"/>
              </a:rPr>
              <a:t>CEPT proposes that at the stage of notification, the notifying administration request the BR to carry out the examination under RR </a:t>
            </a:r>
            <a:r>
              <a:rPr lang="en-GB" sz="5600" b="1" dirty="0">
                <a:latin typeface="+mn-lt"/>
                <a:cs typeface="+mn-cs"/>
              </a:rPr>
              <a:t>11.32A</a:t>
            </a:r>
            <a:r>
              <a:rPr lang="en-GB" sz="5600" dirty="0">
                <a:latin typeface="+mn-lt"/>
                <a:cs typeface="+mn-cs"/>
              </a:rPr>
              <a:t> either by following the new </a:t>
            </a:r>
            <a:r>
              <a:rPr lang="en-GB" sz="5600" dirty="0" err="1">
                <a:latin typeface="+mn-lt"/>
                <a:cs typeface="+mn-cs"/>
              </a:rPr>
              <a:t>pfd</a:t>
            </a:r>
            <a:r>
              <a:rPr lang="en-GB" sz="5600" dirty="0">
                <a:latin typeface="+mn-lt"/>
                <a:cs typeface="+mn-cs"/>
              </a:rPr>
              <a:t>-based criterion or the C/I criterion as per Section B3 of the </a:t>
            </a:r>
            <a:r>
              <a:rPr lang="en-GB" sz="5600" dirty="0" err="1">
                <a:latin typeface="+mn-lt"/>
                <a:cs typeface="+mn-cs"/>
              </a:rPr>
              <a:t>RoP</a:t>
            </a:r>
            <a:r>
              <a:rPr lang="en-GB" sz="5600" dirty="0">
                <a:latin typeface="+mn-lt"/>
                <a:cs typeface="+mn-cs"/>
              </a:rPr>
              <a:t>. Such a choice should be made by the notifying administration for each of the satellite networks identified under No. </a:t>
            </a:r>
            <a:r>
              <a:rPr lang="en-GB" sz="5600" b="1" dirty="0">
                <a:latin typeface="+mn-lt"/>
                <a:cs typeface="+mn-cs"/>
              </a:rPr>
              <a:t>9.36.2</a:t>
            </a:r>
            <a:r>
              <a:rPr lang="en-GB" sz="5600" dirty="0">
                <a:latin typeface="+mn-lt"/>
                <a:cs typeface="+mn-cs"/>
              </a:rPr>
              <a:t>.</a:t>
            </a:r>
          </a:p>
          <a:p>
            <a:pPr marL="360000" indent="-360000">
              <a:buClr>
                <a:srgbClr val="C00000"/>
              </a:buClr>
              <a:buFont typeface="Wingdings" panose="05000000000000000000" pitchFamily="2" charset="2"/>
              <a:buChar char="§"/>
              <a:defRPr/>
            </a:pPr>
            <a:endParaRPr lang="en-GB" sz="3200" dirty="0">
              <a:latin typeface="+mn-lt"/>
              <a:cs typeface="+mn-cs"/>
            </a:endParaRPr>
          </a:p>
          <a:p>
            <a:pPr marL="360000" indent="-360000">
              <a:buClr>
                <a:srgbClr val="C00000"/>
              </a:buClr>
              <a:buFont typeface="Wingdings" panose="05000000000000000000" pitchFamily="2" charset="2"/>
              <a:buChar char="§"/>
              <a:defRPr/>
            </a:pPr>
            <a:r>
              <a:rPr lang="en-GB" sz="5600" dirty="0">
                <a:latin typeface="+mn-lt"/>
                <a:cs typeface="+mn-cs"/>
              </a:rPr>
              <a:t>The approach suggested above should be applied for networks whose notification request is received by the Bureau after the date of enter into force of the final acts.</a:t>
            </a:r>
          </a:p>
        </p:txBody>
      </p:sp>
      <p:sp>
        <p:nvSpPr>
          <p:cNvPr id="66572" name="Rechthoek 13"/>
          <p:cNvSpPr>
            <a:spLocks noChangeArrowheads="1"/>
          </p:cNvSpPr>
          <p:nvPr/>
        </p:nvSpPr>
        <p:spPr bwMode="auto">
          <a:xfrm>
            <a:off x="3509963" y="6548438"/>
            <a:ext cx="55991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a:t>
            </a:r>
            <a:r>
              <a:rPr lang="sv-SE" altLang="da-DK" sz="1400" i="1">
                <a:solidFill>
                  <a:schemeClr val="accent2"/>
                </a:solidFill>
              </a:rPr>
              <a:t>Mr Mario Neri</a:t>
            </a:r>
            <a:r>
              <a:rPr lang="da-DK" altLang="da-DK" sz="1400" i="1">
                <a:solidFill>
                  <a:schemeClr val="accent2"/>
                </a:solidFill>
              </a:rPr>
              <a:t> (UK)</a:t>
            </a:r>
            <a:endParaRPr lang="en-US" altLang="da-DK" sz="1400" i="1">
              <a:solidFill>
                <a:schemeClr val="accent2"/>
              </a:solidFill>
            </a:endParaRPr>
          </a:p>
        </p:txBody>
      </p:sp>
      <p:sp>
        <p:nvSpPr>
          <p:cNvPr id="2" name="Rectangle 1"/>
          <p:cNvSpPr/>
          <p:nvPr/>
        </p:nvSpPr>
        <p:spPr>
          <a:xfrm>
            <a:off x="0" y="908050"/>
            <a:ext cx="9144000" cy="584200"/>
          </a:xfrm>
          <a:prstGeom prst="rect">
            <a:avLst/>
          </a:prstGeom>
        </p:spPr>
        <p:txBody>
          <a:bodyPr>
            <a:spAutoFit/>
          </a:bodyPr>
          <a:lstStyle/>
          <a:p>
            <a:pPr algn="ctr" eaLnBrk="0" hangingPunct="0">
              <a:defRPr/>
            </a:pPr>
            <a:r>
              <a:rPr lang="en-GB" sz="3200" b="1" kern="0" dirty="0">
                <a:solidFill>
                  <a:schemeClr val="bg1"/>
                </a:solidFill>
              </a:rPr>
              <a:t>Agenda Item 9 (Issue 9.1.2) </a:t>
            </a:r>
            <a:r>
              <a:rPr lang="en-GB" sz="2200" b="1" kern="0" dirty="0">
                <a:solidFill>
                  <a:schemeClr val="bg1"/>
                </a:solidFill>
              </a:rPr>
              <a:t>(</a:t>
            </a:r>
            <a:r>
              <a:rPr lang="en-GB" sz="2000" b="1" kern="0" dirty="0">
                <a:solidFill>
                  <a:schemeClr val="bg1"/>
                </a:solidFill>
                <a:latin typeface="Arial" charset="0"/>
                <a:cs typeface="Arial" charset="0"/>
              </a:rPr>
              <a:t>agreed </a:t>
            </a:r>
            <a:r>
              <a:rPr lang="en-GB" sz="2200" b="1" kern="0" dirty="0">
                <a:solidFill>
                  <a:schemeClr val="bg1"/>
                </a:solidFill>
              </a:rPr>
              <a:t>by CPG PTB-8)</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en-GB" altLang="da-DK" smtClean="0"/>
          </a:p>
        </p:txBody>
      </p:sp>
      <p:sp>
        <p:nvSpPr>
          <p:cNvPr id="67587" name="Content Placeholder 2"/>
          <p:cNvSpPr>
            <a:spLocks noGrp="1"/>
          </p:cNvSpPr>
          <p:nvPr>
            <p:ph idx="1"/>
          </p:nvPr>
        </p:nvSpPr>
        <p:spPr/>
        <p:txBody>
          <a:bodyPr/>
          <a:lstStyle/>
          <a:p>
            <a:endParaRPr lang="en-GB" altLang="da-DK" smtClean="0"/>
          </a:p>
        </p:txBody>
      </p:sp>
      <p:pic>
        <p:nvPicPr>
          <p:cNvPr id="6758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txBox="1">
            <a:spLocks/>
          </p:cNvSpPr>
          <p:nvPr/>
        </p:nvSpPr>
        <p:spPr bwMode="auto">
          <a:xfrm>
            <a:off x="457200" y="908050"/>
            <a:ext cx="8229600" cy="509588"/>
          </a:xfrm>
          <a:prstGeom prst="rect">
            <a:avLst/>
          </a:prstGeom>
          <a:noFill/>
          <a:ln w="9525">
            <a:noFill/>
            <a:miter lim="800000"/>
            <a:headEnd/>
            <a:tailEnd/>
          </a:ln>
          <a:effectLst/>
        </p:spPr>
        <p:txBody>
          <a:bodyPr anchor="ctr"/>
          <a:lstStyle/>
          <a:p>
            <a:pPr algn="ctr" eaLnBrk="0" hangingPunct="0">
              <a:defRPr/>
            </a:pPr>
            <a:r>
              <a:rPr lang="en-GB" sz="3600" kern="0" dirty="0">
                <a:solidFill>
                  <a:schemeClr val="tx2"/>
                </a:solidFill>
                <a:latin typeface="+mj-lt"/>
                <a:ea typeface="+mj-ea"/>
                <a:cs typeface="+mj-cs"/>
              </a:rPr>
              <a:t>CEPT positions</a:t>
            </a:r>
          </a:p>
        </p:txBody>
      </p:sp>
      <p:sp>
        <p:nvSpPr>
          <p:cNvPr id="6" name="Content Placeholder 5"/>
          <p:cNvSpPr txBox="1">
            <a:spLocks/>
          </p:cNvSpPr>
          <p:nvPr/>
        </p:nvSpPr>
        <p:spPr bwMode="auto">
          <a:xfrm>
            <a:off x="468313" y="1700213"/>
            <a:ext cx="8229600" cy="4968875"/>
          </a:xfrm>
          <a:prstGeom prst="rect">
            <a:avLst/>
          </a:prstGeom>
          <a:noFill/>
          <a:ln w="9525">
            <a:noFill/>
            <a:miter lim="800000"/>
            <a:headEnd/>
            <a:tailEnd/>
          </a:ln>
          <a:effectLst/>
        </p:spPr>
        <p:txBody>
          <a:bodyPr/>
          <a:lstStyle/>
          <a:p>
            <a:pPr marL="342900" indent="-342900">
              <a:lnSpc>
                <a:spcPct val="80000"/>
              </a:lnSpc>
              <a:spcBef>
                <a:spcPct val="20000"/>
              </a:spcBef>
              <a:defRPr/>
            </a:pPr>
            <a:r>
              <a:rPr lang="en-GB" sz="2400" b="1" kern="0" dirty="0">
                <a:latin typeface="+mn-lt"/>
                <a:cs typeface="+mn-cs"/>
              </a:rPr>
              <a:t>Agenda item 2</a:t>
            </a:r>
          </a:p>
          <a:p>
            <a:pPr marL="180000" lvl="1">
              <a:spcAft>
                <a:spcPts val="1000"/>
              </a:spcAft>
              <a:defRPr/>
            </a:pPr>
            <a:r>
              <a:rPr lang="en-GB" dirty="0">
                <a:latin typeface="+mj-lt"/>
                <a:ea typeface="Calibri"/>
                <a:cs typeface="Times New Roman"/>
              </a:rPr>
              <a:t>Agenda item 2 has not been considered yet as the revised Radio Regulation from 2012 is not available at that time. No information was available about any revision of ITU-R Recommendations incorporated by reference</a:t>
            </a:r>
          </a:p>
          <a:p>
            <a:pPr marL="342900" indent="-342900">
              <a:lnSpc>
                <a:spcPct val="80000"/>
              </a:lnSpc>
              <a:spcBef>
                <a:spcPct val="20000"/>
              </a:spcBef>
              <a:defRPr/>
            </a:pPr>
            <a:r>
              <a:rPr lang="en-GB" sz="2400" b="1" kern="0" dirty="0">
                <a:latin typeface="+mn-lt"/>
                <a:cs typeface="+mn-cs"/>
              </a:rPr>
              <a:t>Agenda item 4</a:t>
            </a:r>
          </a:p>
          <a:p>
            <a:pPr marL="342900" indent="-342900">
              <a:lnSpc>
                <a:spcPct val="80000"/>
              </a:lnSpc>
              <a:spcBef>
                <a:spcPct val="20000"/>
              </a:spcBef>
              <a:defRPr/>
            </a:pPr>
            <a:endParaRPr lang="en-GB" sz="1200" kern="0" dirty="0">
              <a:latin typeface="+mn-lt"/>
              <a:cs typeface="+mn-cs"/>
            </a:endParaRPr>
          </a:p>
          <a:p>
            <a:pPr marL="342900" indent="-342900">
              <a:lnSpc>
                <a:spcPct val="80000"/>
              </a:lnSpc>
              <a:spcBef>
                <a:spcPts val="1200"/>
              </a:spcBef>
              <a:buFontTx/>
              <a:buChar char="•"/>
              <a:defRPr/>
            </a:pPr>
            <a:r>
              <a:rPr lang="en-GB" b="1" kern="0" dirty="0">
                <a:latin typeface="+mj-lt"/>
                <a:cs typeface="+mn-cs"/>
              </a:rPr>
              <a:t>Preliminary CEPT position</a:t>
            </a:r>
            <a:r>
              <a:rPr lang="en-GB" kern="0" dirty="0">
                <a:latin typeface="+mj-lt"/>
                <a:cs typeface="+mn-cs"/>
              </a:rPr>
              <a:t>:</a:t>
            </a:r>
            <a:br>
              <a:rPr lang="en-GB" kern="0" dirty="0">
                <a:latin typeface="+mj-lt"/>
                <a:cs typeface="+mn-cs"/>
              </a:rPr>
            </a:br>
            <a:r>
              <a:rPr lang="en-US" dirty="0">
                <a:latin typeface="+mj-lt"/>
              </a:rPr>
              <a:t>CEPT encourages the constant review of Resolutions and Recommendations from previous conferences and will follow activities, in particular of ITU, associated with this effort</a:t>
            </a:r>
            <a:endParaRPr lang="en-GB" kern="0" dirty="0">
              <a:latin typeface="+mj-lt"/>
              <a:cs typeface="+mn-cs"/>
            </a:endParaRPr>
          </a:p>
          <a:p>
            <a:pPr marL="342900" indent="-342900">
              <a:lnSpc>
                <a:spcPct val="80000"/>
              </a:lnSpc>
              <a:defRPr/>
            </a:pPr>
            <a:endParaRPr lang="en-GB" b="1" kern="0" dirty="0">
              <a:latin typeface="+mj-lt"/>
              <a:cs typeface="+mn-cs"/>
            </a:endParaRPr>
          </a:p>
          <a:p>
            <a:pPr marL="342900" indent="-342900">
              <a:lnSpc>
                <a:spcPct val="80000"/>
              </a:lnSpc>
              <a:buFontTx/>
              <a:buChar char="•"/>
              <a:defRPr/>
            </a:pPr>
            <a:r>
              <a:rPr lang="en-GB" b="1" kern="0" dirty="0">
                <a:latin typeface="+mj-lt"/>
                <a:cs typeface="+mn-cs"/>
              </a:rPr>
              <a:t>Further actions to be taken</a:t>
            </a:r>
            <a:endParaRPr lang="en-GB" kern="0" dirty="0">
              <a:latin typeface="+mj-lt"/>
              <a:cs typeface="+mn-cs"/>
            </a:endParaRPr>
          </a:p>
          <a:p>
            <a:pPr marL="342900" indent="-342900">
              <a:lnSpc>
                <a:spcPct val="80000"/>
              </a:lnSpc>
              <a:defRPr/>
            </a:pPr>
            <a:r>
              <a:rPr lang="en-GB" kern="0" dirty="0">
                <a:latin typeface="+mj-lt"/>
                <a:cs typeface="+mn-cs"/>
              </a:rPr>
              <a:t>	</a:t>
            </a:r>
            <a:r>
              <a:rPr lang="en-US" dirty="0">
                <a:latin typeface="+mj-lt"/>
              </a:rPr>
              <a:t>Administrations and </a:t>
            </a:r>
            <a:r>
              <a:rPr lang="cs-CZ" dirty="0">
                <a:latin typeface="+mj-lt"/>
              </a:rPr>
              <a:t>CPG </a:t>
            </a:r>
            <a:r>
              <a:rPr lang="en-US" dirty="0">
                <a:latin typeface="+mj-lt"/>
              </a:rPr>
              <a:t>Project Teams are encouraged to study the table in Annex 1 of Preliminary CEPT Brief in detail and to provide contributions with comments to CPG PTA including proposals on a possible course of action on the Resolutions and Recommendations relevant to their work. </a:t>
            </a:r>
          </a:p>
          <a:p>
            <a:pPr marL="342900" indent="-342900">
              <a:lnSpc>
                <a:spcPct val="80000"/>
              </a:lnSpc>
              <a:defRPr/>
            </a:pPr>
            <a:endParaRPr lang="en-US" dirty="0">
              <a:latin typeface="+mj-lt"/>
            </a:endParaRPr>
          </a:p>
          <a:p>
            <a:pPr marL="342900" indent="-342900">
              <a:lnSpc>
                <a:spcPct val="80000"/>
              </a:lnSpc>
              <a:defRPr/>
            </a:pPr>
            <a:r>
              <a:rPr lang="en-US" dirty="0">
                <a:latin typeface="+mj-lt"/>
              </a:rPr>
              <a:t>	The draft of CEPT Brief on AI 4 WRC-15 has to be check</a:t>
            </a:r>
            <a:r>
              <a:rPr lang="cs-CZ" dirty="0">
                <a:latin typeface="+mj-lt"/>
              </a:rPr>
              <a:t>ed</a:t>
            </a:r>
            <a:r>
              <a:rPr lang="en-US" dirty="0">
                <a:latin typeface="+mj-lt"/>
              </a:rPr>
              <a:t> with new edition of Radio Regulation</a:t>
            </a:r>
            <a:endParaRPr lang="cs-CZ" dirty="0">
              <a:latin typeface="+mj-lt"/>
            </a:endParaRPr>
          </a:p>
          <a:p>
            <a:pPr marL="342900" indent="-342900" eaLnBrk="0" hangingPunct="0">
              <a:spcBef>
                <a:spcPct val="20000"/>
              </a:spcBef>
              <a:buFontTx/>
              <a:buChar char="•"/>
              <a:defRPr/>
            </a:pPr>
            <a:endParaRPr lang="en-GB" sz="2400" kern="0" dirty="0">
              <a:latin typeface="+mn-lt"/>
              <a:cs typeface="+mn-cs"/>
            </a:endParaRPr>
          </a:p>
        </p:txBody>
      </p:sp>
      <p:pic>
        <p:nvPicPr>
          <p:cNvPr id="67591"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txBox="1">
            <a:spLocks/>
          </p:cNvSpPr>
          <p:nvPr/>
        </p:nvSpPr>
        <p:spPr bwMode="auto">
          <a:xfrm>
            <a:off x="457200" y="908050"/>
            <a:ext cx="8229600" cy="509588"/>
          </a:xfrm>
          <a:prstGeom prst="rect">
            <a:avLst/>
          </a:prstGeom>
          <a:noFill/>
          <a:ln w="9525">
            <a:noFill/>
            <a:miter lim="800000"/>
            <a:headEnd/>
            <a:tailEnd/>
          </a:ln>
          <a:effectLst/>
        </p:spPr>
        <p:txBody>
          <a:bodyPr anchor="ctr">
            <a:normAutofit fontScale="75000" lnSpcReduction="20000"/>
          </a:bodyPr>
          <a:lstStyle/>
          <a:p>
            <a:pPr algn="ctr" eaLnBrk="0" hangingPunct="0">
              <a:defRPr/>
            </a:pPr>
            <a:r>
              <a:rPr lang="en-GB" sz="4400" kern="0">
                <a:solidFill>
                  <a:schemeClr val="tx2"/>
                </a:solidFill>
                <a:latin typeface="+mj-lt"/>
                <a:ea typeface="+mj-ea"/>
                <a:cs typeface="+mj-cs"/>
              </a:rPr>
              <a:t>CEPT Position agenda 9.1.1</a:t>
            </a:r>
            <a:endParaRPr lang="en-GB" sz="4400" kern="0" dirty="0">
              <a:solidFill>
                <a:schemeClr val="tx2"/>
              </a:solidFill>
              <a:latin typeface="+mj-lt"/>
              <a:ea typeface="+mj-ea"/>
              <a:cs typeface="+mj-cs"/>
            </a:endParaRPr>
          </a:p>
        </p:txBody>
      </p:sp>
      <p:sp>
        <p:nvSpPr>
          <p:cNvPr id="10" name="Content Placeholder 9"/>
          <p:cNvSpPr txBox="1">
            <a:spLocks/>
          </p:cNvSpPr>
          <p:nvPr/>
        </p:nvSpPr>
        <p:spPr bwMode="auto">
          <a:xfrm>
            <a:off x="457200" y="1600200"/>
            <a:ext cx="8435975" cy="4852988"/>
          </a:xfrm>
          <a:prstGeom prst="rect">
            <a:avLst/>
          </a:prstGeom>
          <a:noFill/>
          <a:ln w="9525">
            <a:noFill/>
            <a:miter lim="800000"/>
            <a:headEnd/>
            <a:tailEnd/>
          </a:ln>
          <a:effectLst/>
        </p:spPr>
        <p:txBody>
          <a:bodyPr>
            <a:normAutofit/>
          </a:bodyPr>
          <a:lstStyle/>
          <a:p>
            <a:pPr marL="342900" indent="-342900" eaLnBrk="0" hangingPunct="0">
              <a:lnSpc>
                <a:spcPct val="80000"/>
              </a:lnSpc>
              <a:spcBef>
                <a:spcPct val="20000"/>
              </a:spcBef>
              <a:defRPr/>
            </a:pPr>
            <a:endParaRPr lang="en-GB" sz="2400" b="1" kern="0" dirty="0">
              <a:latin typeface="+mn-lt"/>
              <a:cs typeface="+mn-cs"/>
            </a:endParaRPr>
          </a:p>
          <a:p>
            <a:pPr marL="342900" indent="-342900" eaLnBrk="0" hangingPunct="0">
              <a:lnSpc>
                <a:spcPct val="80000"/>
              </a:lnSpc>
              <a:spcBef>
                <a:spcPct val="20000"/>
              </a:spcBef>
              <a:defRPr/>
            </a:pPr>
            <a:r>
              <a:rPr lang="en-GB" sz="2400" b="1" kern="0" dirty="0">
                <a:latin typeface="+mn-lt"/>
                <a:cs typeface="+mn-cs"/>
              </a:rPr>
              <a:t>Agenda item 9.1.1</a:t>
            </a:r>
          </a:p>
          <a:p>
            <a:pPr indent="-342900" eaLnBrk="0" hangingPunct="0">
              <a:lnSpc>
                <a:spcPct val="80000"/>
              </a:lnSpc>
              <a:spcBef>
                <a:spcPts val="1200"/>
              </a:spcBef>
              <a:defRPr/>
            </a:pPr>
            <a:r>
              <a:rPr lang="en-US" sz="2400" kern="0" dirty="0">
                <a:latin typeface="+mn-lt"/>
                <a:cs typeface="+mn-cs"/>
              </a:rPr>
              <a:t>Resolution 205 (Rev.WRC-12): Protection of the systems operating in the mobile-satellite service in the band 406-406.1 </a:t>
            </a:r>
            <a:r>
              <a:rPr lang="en-US" sz="2400" kern="0" dirty="0" err="1">
                <a:latin typeface="+mn-lt"/>
                <a:cs typeface="+mn-cs"/>
              </a:rPr>
              <a:t>MHz.</a:t>
            </a:r>
            <a:endParaRPr lang="en-GB" sz="2400" kern="0" dirty="0">
              <a:latin typeface="+mn-lt"/>
              <a:cs typeface="+mn-cs"/>
            </a:endParaRPr>
          </a:p>
          <a:p>
            <a:pPr marL="342900" indent="-342900" eaLnBrk="0" hangingPunct="0">
              <a:lnSpc>
                <a:spcPct val="80000"/>
              </a:lnSpc>
              <a:spcBef>
                <a:spcPct val="20000"/>
              </a:spcBef>
              <a:defRPr/>
            </a:pPr>
            <a:endParaRPr lang="en-GB" sz="1600" kern="0" dirty="0">
              <a:latin typeface="+mn-lt"/>
              <a:cs typeface="+mn-cs"/>
            </a:endParaRPr>
          </a:p>
          <a:p>
            <a:pPr eaLnBrk="0" hangingPunct="0">
              <a:lnSpc>
                <a:spcPct val="80000"/>
              </a:lnSpc>
              <a:spcBef>
                <a:spcPts val="1200"/>
              </a:spcBef>
              <a:defRPr/>
            </a:pPr>
            <a:r>
              <a:rPr lang="en-GB" sz="2400" b="1" kern="0" dirty="0">
                <a:latin typeface="+mn-lt"/>
                <a:cs typeface="+mn-cs"/>
              </a:rPr>
              <a:t>Preliminary CEPT position</a:t>
            </a:r>
            <a:r>
              <a:rPr lang="en-GB" sz="2400" kern="0" dirty="0">
                <a:latin typeface="+mn-lt"/>
                <a:cs typeface="+mn-cs"/>
              </a:rPr>
              <a:t>:</a:t>
            </a:r>
          </a:p>
          <a:p>
            <a:pPr eaLnBrk="0" hangingPunct="0">
              <a:lnSpc>
                <a:spcPct val="80000"/>
              </a:lnSpc>
              <a:spcBef>
                <a:spcPts val="1200"/>
              </a:spcBef>
              <a:defRPr/>
            </a:pPr>
            <a:r>
              <a:rPr lang="en-GB" sz="2400" kern="0" dirty="0">
                <a:latin typeface="+mn-lt"/>
                <a:cs typeface="+mn-cs"/>
              </a:rPr>
              <a:t>CEPT supports the on-going ITU-R studies with a view of having an adequate protection to the MSS band 406-406.1 MHz while not putting undue constraints to the radio services allocated in the adjacent frequency bands.</a:t>
            </a:r>
          </a:p>
          <a:p>
            <a:pPr eaLnBrk="0" hangingPunct="0">
              <a:lnSpc>
                <a:spcPct val="80000"/>
              </a:lnSpc>
              <a:spcBef>
                <a:spcPts val="1200"/>
              </a:spcBef>
              <a:defRPr/>
            </a:pPr>
            <a:r>
              <a:rPr lang="en-GB" sz="2400" kern="0" dirty="0">
                <a:latin typeface="+mn-lt"/>
                <a:cs typeface="+mn-cs"/>
              </a:rPr>
              <a:t/>
            </a:r>
            <a:br>
              <a:rPr lang="en-GB" sz="2400" kern="0" dirty="0">
                <a:latin typeface="+mn-lt"/>
                <a:cs typeface="+mn-cs"/>
              </a:rPr>
            </a:br>
            <a:endParaRPr lang="en-GB" kern="0" dirty="0"/>
          </a:p>
        </p:txBody>
      </p:sp>
      <p:pic>
        <p:nvPicPr>
          <p:cNvPr id="6759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9"/>
          <p:cNvSpPr txBox="1">
            <a:spLocks/>
          </p:cNvSpPr>
          <p:nvPr/>
        </p:nvSpPr>
        <p:spPr bwMode="auto">
          <a:xfrm>
            <a:off x="179388" y="1700213"/>
            <a:ext cx="8729662" cy="5097462"/>
          </a:xfrm>
          <a:prstGeom prst="rect">
            <a:avLst/>
          </a:prstGeom>
          <a:noFill/>
          <a:ln w="9525">
            <a:noFill/>
            <a:miter lim="800000"/>
            <a:headEnd/>
            <a:tailEnd/>
          </a:ln>
          <a:effectLst/>
        </p:spPr>
        <p:txBody>
          <a:bodyPr>
            <a:normAutofit fontScale="40000" lnSpcReduction="20000"/>
          </a:bodyPr>
          <a:lstStyle/>
          <a:p>
            <a:pPr eaLnBrk="0" hangingPunct="0">
              <a:spcBef>
                <a:spcPts val="1200"/>
              </a:spcBef>
              <a:defRPr/>
            </a:pPr>
            <a:r>
              <a:rPr lang="en-GB" sz="6000" b="1" i="1" dirty="0">
                <a:latin typeface="+mn-lt"/>
                <a:cs typeface="+mn-cs"/>
              </a:rPr>
              <a:t>Issue: </a:t>
            </a:r>
            <a:r>
              <a:rPr lang="en-GB" sz="6000" i="1" dirty="0">
                <a:latin typeface="+mn-lt"/>
                <a:cs typeface="+mn-cs"/>
              </a:rPr>
              <a:t>Resolution 756 (WRC-12) “Studies on possible reduction of the coordination arc and technical criteria used in application of No. 9.41 in respect of coordination under No. 9.7”</a:t>
            </a:r>
          </a:p>
          <a:p>
            <a:pPr eaLnBrk="0" hangingPunct="0">
              <a:spcBef>
                <a:spcPts val="600"/>
              </a:spcBef>
              <a:defRPr/>
            </a:pPr>
            <a:endParaRPr lang="en-GB" sz="2900" i="1" kern="0" dirty="0"/>
          </a:p>
          <a:p>
            <a:pPr eaLnBrk="0" hangingPunct="0">
              <a:spcBef>
                <a:spcPts val="1200"/>
              </a:spcBef>
              <a:defRPr/>
            </a:pPr>
            <a:r>
              <a:rPr lang="en-GB" sz="5800" b="1" dirty="0">
                <a:latin typeface="+mn-lt"/>
                <a:cs typeface="+mn-cs"/>
              </a:rPr>
              <a:t>Preliminary CEPT position: </a:t>
            </a:r>
          </a:p>
          <a:p>
            <a:pPr>
              <a:defRPr/>
            </a:pPr>
            <a:endParaRPr lang="en-GB" sz="3500" kern="0" dirty="0">
              <a:latin typeface="+mn-lt"/>
              <a:cs typeface="+mn-cs"/>
            </a:endParaRPr>
          </a:p>
          <a:p>
            <a:pPr>
              <a:defRPr/>
            </a:pPr>
            <a:r>
              <a:rPr lang="en-GB" sz="5600" dirty="0">
                <a:latin typeface="+mn-lt"/>
                <a:cs typeface="+mn-cs"/>
              </a:rPr>
              <a:t>Regarding </a:t>
            </a:r>
            <a:r>
              <a:rPr lang="en-GB" sz="5600" i="1" dirty="0">
                <a:latin typeface="+mn-lt"/>
                <a:cs typeface="+mn-cs"/>
              </a:rPr>
              <a:t>resolves 2</a:t>
            </a:r>
            <a:r>
              <a:rPr lang="en-GB" sz="5600" dirty="0">
                <a:latin typeface="+mn-lt"/>
                <a:cs typeface="+mn-cs"/>
              </a:rPr>
              <a:t> of Resolution 756 (WRC-12): </a:t>
            </a:r>
          </a:p>
          <a:p>
            <a:pPr>
              <a:defRPr/>
            </a:pPr>
            <a:endParaRPr lang="en-GB" sz="5600" dirty="0">
              <a:latin typeface="Arial" charset="0"/>
              <a:cs typeface="Arial" charset="0"/>
            </a:endParaRPr>
          </a:p>
          <a:p>
            <a:pPr marL="685800" indent="-685800">
              <a:buClr>
                <a:srgbClr val="C00000"/>
              </a:buClr>
              <a:buFont typeface="Wingdings" panose="05000000000000000000" pitchFamily="2" charset="2"/>
              <a:buChar char="§"/>
              <a:defRPr/>
            </a:pPr>
            <a:r>
              <a:rPr lang="en-GB" sz="5600" dirty="0">
                <a:latin typeface="+mn-lt"/>
                <a:cs typeface="+mn-cs"/>
              </a:rPr>
              <a:t>CEPT supports reducing the coordination arc for coordination between geostationary FSS networks to ±6° in C-band and to ±5° in Ku-band. Currently the CEPT supports NOC of the coordination arc applicable to </a:t>
            </a:r>
            <a:r>
              <a:rPr lang="en-GB" sz="5600" dirty="0" err="1">
                <a:latin typeface="+mn-lt"/>
                <a:cs typeface="+mn-cs"/>
              </a:rPr>
              <a:t>Ka</a:t>
            </a:r>
            <a:r>
              <a:rPr lang="en-GB" sz="5600" dirty="0">
                <a:latin typeface="+mn-lt"/>
                <a:cs typeface="+mn-cs"/>
              </a:rPr>
              <a:t>-band because the use of that band by FSS systems is not considered developed enough for justifying a reduction of the size of the arc. CEPT then supports option 2A of the draft CPM text.</a:t>
            </a:r>
          </a:p>
        </p:txBody>
      </p:sp>
      <p:sp>
        <p:nvSpPr>
          <p:cNvPr id="67596" name="Rechthoek 13"/>
          <p:cNvSpPr>
            <a:spLocks noChangeArrowheads="1"/>
          </p:cNvSpPr>
          <p:nvPr/>
        </p:nvSpPr>
        <p:spPr bwMode="auto">
          <a:xfrm>
            <a:off x="3309938" y="6453188"/>
            <a:ext cx="55991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a:t>
            </a:r>
            <a:r>
              <a:rPr lang="sv-SE" altLang="da-DK" sz="1400" i="1">
                <a:solidFill>
                  <a:schemeClr val="accent2"/>
                </a:solidFill>
              </a:rPr>
              <a:t>Mr Mario Neri</a:t>
            </a:r>
            <a:r>
              <a:rPr lang="da-DK" altLang="da-DK" sz="1400" i="1">
                <a:solidFill>
                  <a:schemeClr val="accent2"/>
                </a:solidFill>
              </a:rPr>
              <a:t> (UK)</a:t>
            </a:r>
            <a:endParaRPr lang="en-US" altLang="da-DK" sz="1400" i="1">
              <a:solidFill>
                <a:schemeClr val="accent2"/>
              </a:solidFill>
            </a:endParaRPr>
          </a:p>
        </p:txBody>
      </p:sp>
      <p:sp>
        <p:nvSpPr>
          <p:cNvPr id="2" name="Rectangle 1"/>
          <p:cNvSpPr/>
          <p:nvPr/>
        </p:nvSpPr>
        <p:spPr>
          <a:xfrm>
            <a:off x="0" y="908050"/>
            <a:ext cx="9144000" cy="584200"/>
          </a:xfrm>
          <a:prstGeom prst="rect">
            <a:avLst/>
          </a:prstGeom>
        </p:spPr>
        <p:txBody>
          <a:bodyPr>
            <a:spAutoFit/>
          </a:bodyPr>
          <a:lstStyle/>
          <a:p>
            <a:pPr algn="ctr" eaLnBrk="0" hangingPunct="0">
              <a:defRPr/>
            </a:pPr>
            <a:r>
              <a:rPr lang="en-GB" sz="3200" b="1" kern="0" dirty="0">
                <a:solidFill>
                  <a:schemeClr val="bg1"/>
                </a:solidFill>
              </a:rPr>
              <a:t>Agenda Item 9 (Issue 9.1.2) </a:t>
            </a:r>
            <a:r>
              <a:rPr lang="en-GB" sz="2200" b="1" kern="0" dirty="0">
                <a:solidFill>
                  <a:schemeClr val="bg1"/>
                </a:solidFill>
              </a:rPr>
              <a:t>(</a:t>
            </a:r>
            <a:r>
              <a:rPr lang="en-GB" sz="2000" b="1" kern="0" dirty="0">
                <a:solidFill>
                  <a:schemeClr val="bg1"/>
                </a:solidFill>
                <a:latin typeface="Arial" charset="0"/>
                <a:cs typeface="Arial" charset="0"/>
              </a:rPr>
              <a:t>agreed </a:t>
            </a:r>
            <a:r>
              <a:rPr lang="en-GB" sz="2200" b="1" kern="0" dirty="0">
                <a:solidFill>
                  <a:schemeClr val="bg1"/>
                </a:solidFill>
              </a:rPr>
              <a:t>by CPG PTB-8)</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8"/>
          <p:cNvSpPr>
            <a:spLocks noGrp="1"/>
          </p:cNvSpPr>
          <p:nvPr>
            <p:ph type="title"/>
          </p:nvPr>
        </p:nvSpPr>
        <p:spPr>
          <a:xfrm>
            <a:off x="-107950" y="1125538"/>
            <a:ext cx="9217025" cy="509587"/>
          </a:xfrm>
        </p:spPr>
        <p:txBody>
          <a:bodyPr/>
          <a:lstStyle/>
          <a:p>
            <a:r>
              <a:rPr lang="en-GB" altLang="da-DK" sz="3200" b="1" smtClean="0">
                <a:solidFill>
                  <a:schemeClr val="bg1"/>
                </a:solidFill>
              </a:rPr>
              <a:t>Agenda Item 9 (Issue 9.1.3) </a:t>
            </a:r>
            <a:r>
              <a:rPr lang="en-GB" altLang="da-DK" sz="2200" b="1" smtClean="0">
                <a:solidFill>
                  <a:schemeClr val="bg1"/>
                </a:solidFill>
              </a:rPr>
              <a:t>(</a:t>
            </a:r>
            <a:r>
              <a:rPr lang="en-GB" altLang="en-US" sz="2000" b="1" smtClean="0">
                <a:solidFill>
                  <a:schemeClr val="bg1"/>
                </a:solidFill>
              </a:rPr>
              <a:t>agreed </a:t>
            </a:r>
            <a:r>
              <a:rPr lang="en-GB" altLang="da-DK" sz="2200" b="1" smtClean="0">
                <a:solidFill>
                  <a:schemeClr val="bg1"/>
                </a:solidFill>
              </a:rPr>
              <a:t>by CPG PTB-8)</a:t>
            </a:r>
            <a:r>
              <a:rPr lang="en-GB" altLang="da-DK" sz="1800" b="1" smtClean="0">
                <a:solidFill>
                  <a:schemeClr val="bg1"/>
                </a:solidFill>
              </a:rPr>
              <a:t/>
            </a:r>
            <a:br>
              <a:rPr lang="en-GB" altLang="da-DK" sz="1800" b="1" smtClean="0">
                <a:solidFill>
                  <a:schemeClr val="bg1"/>
                </a:solidFill>
              </a:rPr>
            </a:br>
            <a:endParaRPr lang="en-GB" altLang="da-DK" sz="2200" b="1" smtClean="0">
              <a:solidFill>
                <a:schemeClr val="bg1"/>
              </a:solidFill>
            </a:endParaRPr>
          </a:p>
        </p:txBody>
      </p:sp>
      <p:sp>
        <p:nvSpPr>
          <p:cNvPr id="10" name="Content Placeholder 9"/>
          <p:cNvSpPr>
            <a:spLocks noGrp="1"/>
          </p:cNvSpPr>
          <p:nvPr>
            <p:ph idx="1"/>
          </p:nvPr>
        </p:nvSpPr>
        <p:spPr>
          <a:xfrm>
            <a:off x="179388" y="1697038"/>
            <a:ext cx="8785225" cy="4832350"/>
          </a:xfrm>
        </p:spPr>
        <p:txBody>
          <a:bodyPr>
            <a:normAutofit fontScale="92500" lnSpcReduction="20000"/>
          </a:bodyPr>
          <a:lstStyle/>
          <a:p>
            <a:pPr marL="0" indent="0">
              <a:spcBef>
                <a:spcPts val="1200"/>
              </a:spcBef>
              <a:buFontTx/>
              <a:buNone/>
              <a:defRPr/>
            </a:pPr>
            <a:r>
              <a:rPr lang="en-GB" sz="1800" b="1" i="1" dirty="0" smtClean="0"/>
              <a:t>Issue: </a:t>
            </a:r>
            <a:r>
              <a:rPr lang="en-GB" sz="1800" i="1" dirty="0" smtClean="0"/>
              <a:t>Resolution </a:t>
            </a:r>
            <a:r>
              <a:rPr lang="en-GB" sz="1800" i="1" dirty="0"/>
              <a:t>11 (WRC-12) Use of satellite orbital positions and associated frequency spectrum to deliver international public telecommunication services in developing countries </a:t>
            </a:r>
            <a:endParaRPr lang="en-GB" sz="1800" i="1" dirty="0" smtClean="0"/>
          </a:p>
          <a:p>
            <a:pPr marL="0" indent="0">
              <a:spcBef>
                <a:spcPts val="1200"/>
              </a:spcBef>
              <a:buFontTx/>
              <a:buNone/>
              <a:defRPr/>
            </a:pPr>
            <a:r>
              <a:rPr lang="en-GB" sz="2100" b="1" dirty="0" smtClean="0"/>
              <a:t>Preliminary </a:t>
            </a:r>
            <a:r>
              <a:rPr lang="en-GB" sz="2100" b="1" dirty="0"/>
              <a:t>CEPT position</a:t>
            </a:r>
            <a:r>
              <a:rPr lang="en-GB" sz="2100" dirty="0" smtClean="0"/>
              <a:t>: </a:t>
            </a:r>
          </a:p>
          <a:p>
            <a:pPr>
              <a:buClr>
                <a:srgbClr val="C00000"/>
              </a:buClr>
              <a:buFont typeface="Wingdings" panose="05000000000000000000" pitchFamily="2" charset="2"/>
              <a:buChar char="§"/>
              <a:defRPr/>
            </a:pPr>
            <a:r>
              <a:rPr lang="en-GB" sz="2000" dirty="0"/>
              <a:t>CEPT notes that, while some challenges in building developing country capacities remain in order to fully take advantage of satellite services and the associated orbital resources, the current situation demonstrates availability of international public telecommunication services for developing countries through application of existing regulatory procedures. </a:t>
            </a:r>
          </a:p>
          <a:p>
            <a:pPr>
              <a:buClr>
                <a:srgbClr val="C00000"/>
              </a:buClr>
              <a:buFont typeface="Wingdings" panose="05000000000000000000" pitchFamily="2" charset="2"/>
              <a:buChar char="§"/>
              <a:defRPr/>
            </a:pPr>
            <a:r>
              <a:rPr lang="en-GB" sz="2000" dirty="0"/>
              <a:t>CEPT therefore sees no need for regulatory changes to the Radio Regulations but acknowledges that Resolution 11 (WRC-12) could be amended so that, taking also into account WTDC-14 Resolution 37 (Rev. Dubai, 2014), priority be placed on implementation of joint ITU-R and ITU-D activities to further support capacity building and knowledge sharing in the area of satellite telecommunications. Such activities should particularly focus on use of satellite technologies and applications as defined in ITU-R Recommendations and Reports and on satellite regulatory procedures in the Radio Regulations that will help developing countries with development and implementation of satellite networks and services.</a:t>
            </a:r>
          </a:p>
          <a:p>
            <a:pPr marL="0" indent="0">
              <a:buClr>
                <a:srgbClr val="C00000"/>
              </a:buClr>
              <a:buFontTx/>
              <a:buNone/>
              <a:defRPr/>
            </a:pPr>
            <a:endParaRPr lang="en-GB" sz="2000" b="1" dirty="0" smtClean="0"/>
          </a:p>
          <a:p>
            <a:pPr marL="457200" lvl="1" indent="0" algn="r">
              <a:buClr>
                <a:srgbClr val="C00000"/>
              </a:buClr>
              <a:buFontTx/>
              <a:buNone/>
              <a:defRPr/>
            </a:pPr>
            <a:endParaRPr lang="da-DK" sz="1400" i="1" dirty="0" smtClean="0">
              <a:solidFill>
                <a:schemeClr val="accent2"/>
              </a:solidFill>
            </a:endParaRPr>
          </a:p>
          <a:p>
            <a:pPr marL="457200" lvl="1" indent="0" algn="r">
              <a:buClr>
                <a:srgbClr val="C00000"/>
              </a:buClr>
              <a:buFontTx/>
              <a:buNone/>
              <a:defRPr/>
            </a:pPr>
            <a:endParaRPr lang="da-DK" sz="1400" i="1" dirty="0" smtClean="0">
              <a:solidFill>
                <a:schemeClr val="accent2"/>
              </a:solidFill>
            </a:endParaRPr>
          </a:p>
          <a:p>
            <a:pPr marL="457200" lvl="1" indent="0" algn="r">
              <a:buClr>
                <a:srgbClr val="C00000"/>
              </a:buClr>
              <a:buFontTx/>
              <a:buNone/>
              <a:defRPr/>
            </a:pPr>
            <a:endParaRPr lang="da-DK" sz="1400" i="1" dirty="0">
              <a:solidFill>
                <a:schemeClr val="accent2"/>
              </a:solidFill>
            </a:endParaRPr>
          </a:p>
          <a:p>
            <a:pPr marL="457200" lvl="1" indent="0" algn="r">
              <a:buClr>
                <a:srgbClr val="C00000"/>
              </a:buClr>
              <a:buFontTx/>
              <a:buNone/>
              <a:defRPr/>
            </a:pPr>
            <a:endParaRPr lang="da-DK" sz="1400" i="1" dirty="0" smtClean="0">
              <a:solidFill>
                <a:schemeClr val="accent2"/>
              </a:solidFill>
            </a:endParaRPr>
          </a:p>
          <a:p>
            <a:pPr marL="457200" lvl="1" indent="0" algn="r">
              <a:buClr>
                <a:srgbClr val="C00000"/>
              </a:buClr>
              <a:buFontTx/>
              <a:buNone/>
              <a:defRPr/>
            </a:pPr>
            <a:endParaRPr lang="da-DK" sz="1400" i="1" dirty="0">
              <a:solidFill>
                <a:schemeClr val="accent2"/>
              </a:solidFill>
            </a:endParaRPr>
          </a:p>
          <a:p>
            <a:pPr marL="457200" lvl="1" indent="0" algn="r">
              <a:buClr>
                <a:srgbClr val="C00000"/>
              </a:buClr>
              <a:buFontTx/>
              <a:buNone/>
              <a:defRPr/>
            </a:pPr>
            <a:endParaRPr lang="da-DK" sz="1400" i="1" dirty="0" smtClean="0">
              <a:solidFill>
                <a:schemeClr val="accent2"/>
              </a:solidFill>
            </a:endParaRPr>
          </a:p>
          <a:p>
            <a:pPr marL="457200" lvl="1" indent="0" algn="r">
              <a:buClr>
                <a:srgbClr val="C00000"/>
              </a:buClr>
              <a:buFontTx/>
              <a:buNone/>
              <a:defRPr/>
            </a:pPr>
            <a:endParaRPr lang="da-DK" sz="1400" i="1" dirty="0">
              <a:solidFill>
                <a:schemeClr val="accent2"/>
              </a:solidFill>
            </a:endParaRPr>
          </a:p>
        </p:txBody>
      </p:sp>
      <p:sp>
        <p:nvSpPr>
          <p:cNvPr id="68613" name="Rechthoek 4"/>
          <p:cNvSpPr>
            <a:spLocks noChangeArrowheads="1"/>
          </p:cNvSpPr>
          <p:nvPr/>
        </p:nvSpPr>
        <p:spPr bwMode="auto">
          <a:xfrm>
            <a:off x="3509963" y="6513513"/>
            <a:ext cx="55991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Mr </a:t>
            </a:r>
            <a:r>
              <a:rPr lang="da-DK" altLang="da-DK" sz="1400" i="1">
                <a:solidFill>
                  <a:schemeClr val="accent2"/>
                </a:solidFill>
              </a:rPr>
              <a:t>Mario Neri (UK)</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itle 8"/>
          <p:cNvSpPr>
            <a:spLocks noGrp="1"/>
          </p:cNvSpPr>
          <p:nvPr>
            <p:ph type="title"/>
          </p:nvPr>
        </p:nvSpPr>
        <p:spPr>
          <a:xfrm>
            <a:off x="0" y="981075"/>
            <a:ext cx="9109075" cy="509588"/>
          </a:xfrm>
        </p:spPr>
        <p:txBody>
          <a:bodyPr/>
          <a:lstStyle/>
          <a:p>
            <a:pPr>
              <a:defRPr/>
            </a:pPr>
            <a:r>
              <a:rPr lang="en-GB" sz="3200" b="1" dirty="0">
                <a:solidFill>
                  <a:schemeClr val="bg1"/>
                </a:solidFill>
              </a:rPr>
              <a:t>Agenda Item 9 (Issue </a:t>
            </a:r>
            <a:r>
              <a:rPr lang="en-GB" sz="3200" b="1" dirty="0" smtClean="0">
                <a:solidFill>
                  <a:schemeClr val="bg1"/>
                </a:solidFill>
              </a:rPr>
              <a:t>9.1.4) </a:t>
            </a:r>
            <a:r>
              <a:rPr lang="en-GB" sz="2200" b="1" dirty="0" smtClean="0">
                <a:solidFill>
                  <a:schemeClr val="bg1"/>
                </a:solidFill>
              </a:rPr>
              <a:t>(</a:t>
            </a:r>
            <a:r>
              <a:rPr lang="en-GB" sz="2000" b="1" dirty="0">
                <a:solidFill>
                  <a:schemeClr val="bg1"/>
                </a:solidFill>
              </a:rPr>
              <a:t>agreed </a:t>
            </a:r>
            <a:r>
              <a:rPr lang="en-GB" altLang="da-DK" sz="2200" b="1" dirty="0" smtClean="0">
                <a:solidFill>
                  <a:schemeClr val="bg1"/>
                </a:solidFill>
              </a:rPr>
              <a:t>by </a:t>
            </a:r>
            <a:r>
              <a:rPr lang="en-GB" altLang="da-DK" sz="2200" b="1" dirty="0">
                <a:solidFill>
                  <a:schemeClr val="bg1"/>
                </a:solidFill>
              </a:rPr>
              <a:t>CPG </a:t>
            </a:r>
            <a:r>
              <a:rPr lang="en-GB" altLang="da-DK" sz="2200" b="1" dirty="0" smtClean="0">
                <a:solidFill>
                  <a:schemeClr val="bg1"/>
                </a:solidFill>
              </a:rPr>
              <a:t>PTA-8</a:t>
            </a:r>
            <a:r>
              <a:rPr lang="en-GB" sz="2200" b="1" dirty="0" smtClean="0">
                <a:solidFill>
                  <a:schemeClr val="bg1"/>
                </a:solidFill>
              </a:rPr>
              <a:t>)</a:t>
            </a:r>
            <a:endParaRPr lang="en-GB" sz="2200" b="1" dirty="0" smtClean="0">
              <a:solidFill>
                <a:schemeClr val="bg1"/>
              </a:solidFill>
              <a:latin typeface="+mn-lt"/>
            </a:endParaRPr>
          </a:p>
        </p:txBody>
      </p:sp>
      <p:sp>
        <p:nvSpPr>
          <p:cNvPr id="69636" name="Content Placeholder 9"/>
          <p:cNvSpPr>
            <a:spLocks noGrp="1"/>
          </p:cNvSpPr>
          <p:nvPr>
            <p:ph idx="1"/>
          </p:nvPr>
        </p:nvSpPr>
        <p:spPr>
          <a:xfrm>
            <a:off x="287338" y="1789113"/>
            <a:ext cx="8605837" cy="5068887"/>
          </a:xfrm>
        </p:spPr>
        <p:txBody>
          <a:bodyPr/>
          <a:lstStyle/>
          <a:p>
            <a:pPr marL="0" indent="0">
              <a:spcBef>
                <a:spcPts val="600"/>
              </a:spcBef>
              <a:buFontTx/>
              <a:buNone/>
            </a:pPr>
            <a:r>
              <a:rPr lang="en-GB" altLang="fi-FI" sz="1600" b="1" i="1" smtClean="0"/>
              <a:t>Issue: </a:t>
            </a:r>
            <a:r>
              <a:rPr lang="en-GB" altLang="fi-FI" sz="1600" i="1" smtClean="0"/>
              <a:t>Updating and rearrangement of the Radio Regulations. The Resolution 67 resolves to initiate studies for possible updating, review and possible revision of outdated information, and rearrangement of certain parts of the Radio Regulations, except for Articles 1, 4, 5, 6, 7, 8, 9, 11, 13, 14, 15, 16, 17, 18, 21, 22, 23 and 59 and those parts which are being revised on a regular basis, as appropriate.</a:t>
            </a:r>
          </a:p>
          <a:p>
            <a:pPr marL="0" indent="0">
              <a:spcBef>
                <a:spcPts val="1200"/>
              </a:spcBef>
              <a:buFontTx/>
              <a:buNone/>
            </a:pPr>
            <a:endParaRPr lang="en-GB" altLang="fi-FI" sz="2000" b="1" smtClean="0"/>
          </a:p>
          <a:p>
            <a:pPr marL="0" indent="0">
              <a:spcBef>
                <a:spcPts val="1200"/>
              </a:spcBef>
              <a:buFontTx/>
              <a:buNone/>
            </a:pPr>
            <a:r>
              <a:rPr lang="en-GB" altLang="fi-FI" sz="2000" b="1" smtClean="0"/>
              <a:t>Preliminary CEPT position</a:t>
            </a:r>
            <a:r>
              <a:rPr lang="en-GB" altLang="fi-FI" sz="2000" smtClean="0"/>
              <a:t>: </a:t>
            </a:r>
          </a:p>
          <a:p>
            <a:pPr marL="0" indent="0">
              <a:buFontTx/>
              <a:buNone/>
            </a:pPr>
            <a:r>
              <a:rPr lang="en-GB" altLang="fi-FI" sz="2000" smtClean="0"/>
              <a:t>CEPT note the consideration of the issue in WP 1B. CEPT is of the view that there is no need update and rearrange the Radio Regulations under this issue.</a:t>
            </a:r>
            <a:br>
              <a:rPr lang="en-GB" altLang="fi-FI" sz="2000" smtClean="0"/>
            </a:br>
            <a:r>
              <a:rPr lang="en-GB" altLang="fi-FI" sz="2000" smtClean="0"/>
              <a:t/>
            </a:r>
            <a:br>
              <a:rPr lang="en-GB" altLang="fi-FI" sz="2000" smtClean="0"/>
            </a:br>
            <a:r>
              <a:rPr lang="en-GB" altLang="fi-FI" sz="2000" smtClean="0"/>
              <a:t>CEPT therefore proposes NOC to the Radio Regulations under this issue.</a:t>
            </a:r>
          </a:p>
          <a:p>
            <a:pPr marL="0" indent="0">
              <a:lnSpc>
                <a:spcPct val="80000"/>
              </a:lnSpc>
              <a:spcBef>
                <a:spcPts val="1200"/>
              </a:spcBef>
              <a:buFontTx/>
              <a:buNone/>
            </a:pPr>
            <a:endParaRPr lang="en-GB" altLang="fi-FI" sz="2000" i="1" smtClean="0"/>
          </a:p>
          <a:p>
            <a:pPr marL="0" lvl="1" indent="0" algn="r">
              <a:buFontTx/>
              <a:buNone/>
            </a:pPr>
            <a:endParaRPr lang="en-GB" altLang="fi-FI" sz="1400" i="1" smtClean="0">
              <a:solidFill>
                <a:schemeClr val="accent2"/>
              </a:solidFill>
            </a:endParaRPr>
          </a:p>
          <a:p>
            <a:pPr marL="0" lvl="1" indent="0" algn="r">
              <a:buFontTx/>
              <a:buNone/>
            </a:pPr>
            <a:endParaRPr lang="en-GB" altLang="fi-FI" sz="1400" i="1" smtClean="0">
              <a:solidFill>
                <a:schemeClr val="accent2"/>
              </a:solidFill>
            </a:endParaRPr>
          </a:p>
          <a:p>
            <a:pPr marL="0" lvl="1" indent="0" algn="r">
              <a:buFontTx/>
              <a:buNone/>
            </a:pPr>
            <a:endParaRPr lang="en-GB" altLang="fi-FI" sz="1400" i="1" smtClean="0">
              <a:solidFill>
                <a:schemeClr val="accent2"/>
              </a:solidFill>
            </a:endParaRPr>
          </a:p>
          <a:p>
            <a:pPr marL="0" lvl="1" indent="0" algn="r">
              <a:buFontTx/>
              <a:buNone/>
            </a:pPr>
            <a:endParaRPr lang="en-GB" altLang="fi-FI" sz="1400" i="1" smtClean="0">
              <a:solidFill>
                <a:schemeClr val="accent2"/>
              </a:solidFill>
            </a:endParaRPr>
          </a:p>
          <a:p>
            <a:pPr marL="0" lvl="1" indent="0" algn="r">
              <a:buFontTx/>
              <a:buNone/>
            </a:pPr>
            <a:endParaRPr lang="en-GB" altLang="fi-FI" sz="1400" i="1" smtClean="0">
              <a:solidFill>
                <a:schemeClr val="accent2"/>
              </a:solidFill>
            </a:endParaRPr>
          </a:p>
        </p:txBody>
      </p:sp>
      <p:sp>
        <p:nvSpPr>
          <p:cNvPr id="69637" name="Rechthoek 4"/>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 </a:t>
            </a:r>
            <a:r>
              <a:rPr lang="de-DE" altLang="fi-FI" sz="1400" i="1">
                <a:solidFill>
                  <a:schemeClr val="accent2"/>
                </a:solidFill>
              </a:rPr>
              <a:t>N.N.</a:t>
            </a:r>
            <a:endParaRPr lang="en-GB" altLang="fi-FI" sz="1400" i="1">
              <a:solidFill>
                <a:schemeClr val="accent2"/>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itle 8"/>
          <p:cNvSpPr>
            <a:spLocks noGrp="1"/>
          </p:cNvSpPr>
          <p:nvPr>
            <p:ph type="title"/>
          </p:nvPr>
        </p:nvSpPr>
        <p:spPr>
          <a:xfrm>
            <a:off x="82550" y="981075"/>
            <a:ext cx="9001125" cy="509588"/>
          </a:xfrm>
        </p:spPr>
        <p:txBody>
          <a:bodyPr/>
          <a:lstStyle/>
          <a:p>
            <a:r>
              <a:rPr lang="en-GB" altLang="da-DK" sz="3200" b="1" smtClean="0">
                <a:solidFill>
                  <a:schemeClr val="bg1"/>
                </a:solidFill>
              </a:rPr>
              <a:t>Agenda Item 9 (Issue 9.1.5) </a:t>
            </a:r>
            <a:r>
              <a:rPr lang="en-GB" altLang="da-DK" sz="2200" b="1" smtClean="0">
                <a:solidFill>
                  <a:schemeClr val="bg1"/>
                </a:solidFill>
              </a:rPr>
              <a:t>(</a:t>
            </a:r>
            <a:r>
              <a:rPr lang="en-GB" altLang="en-US" sz="2000" b="1" smtClean="0">
                <a:solidFill>
                  <a:schemeClr val="bg1"/>
                </a:solidFill>
              </a:rPr>
              <a:t>agreed </a:t>
            </a:r>
            <a:r>
              <a:rPr lang="en-GB" altLang="da-DK" sz="2200" b="1" smtClean="0">
                <a:solidFill>
                  <a:schemeClr val="bg1"/>
                </a:solidFill>
              </a:rPr>
              <a:t>by CPG PTB-8)</a:t>
            </a:r>
          </a:p>
        </p:txBody>
      </p:sp>
      <p:sp>
        <p:nvSpPr>
          <p:cNvPr id="10" name="Content Placeholder 9"/>
          <p:cNvSpPr>
            <a:spLocks noGrp="1"/>
          </p:cNvSpPr>
          <p:nvPr>
            <p:ph idx="1"/>
          </p:nvPr>
        </p:nvSpPr>
        <p:spPr>
          <a:xfrm>
            <a:off x="233363" y="1697038"/>
            <a:ext cx="8677275" cy="5068887"/>
          </a:xfrm>
        </p:spPr>
        <p:txBody>
          <a:bodyPr>
            <a:normAutofit fontScale="92500" lnSpcReduction="20000"/>
          </a:bodyPr>
          <a:lstStyle/>
          <a:p>
            <a:pPr marL="0" indent="0">
              <a:spcBef>
                <a:spcPts val="1200"/>
              </a:spcBef>
              <a:buFontTx/>
              <a:buNone/>
              <a:defRPr/>
            </a:pPr>
            <a:r>
              <a:rPr lang="en-GB" sz="1700" b="1" i="1" dirty="0" smtClean="0"/>
              <a:t>Issue: </a:t>
            </a:r>
            <a:r>
              <a:rPr lang="en-GB" sz="1700" i="1" dirty="0" smtClean="0"/>
              <a:t>Resolution </a:t>
            </a:r>
            <a:r>
              <a:rPr lang="en-GB" sz="1700" i="1" dirty="0"/>
              <a:t>154 (WRC-12</a:t>
            </a:r>
            <a:r>
              <a:rPr lang="en-GB" sz="1700" i="1" dirty="0" smtClean="0"/>
              <a:t>). Consideration </a:t>
            </a:r>
            <a:r>
              <a:rPr lang="en-GB" sz="1700" i="1" dirty="0"/>
              <a:t>of technical and regulatory actions in order to support existing and future operation of fixed‑satellite service earth stations within the band 3 400-4 200 MHz, as an aid to the safe operation of aircraft and reliable distribution of meteorological information in some countries in Region </a:t>
            </a:r>
            <a:r>
              <a:rPr lang="en-GB" sz="1700" i="1" dirty="0" smtClean="0"/>
              <a:t>1</a:t>
            </a:r>
            <a:endParaRPr lang="en-GB" sz="1700" i="1" dirty="0"/>
          </a:p>
          <a:p>
            <a:pPr marL="0" indent="0">
              <a:spcBef>
                <a:spcPts val="1200"/>
              </a:spcBef>
              <a:buFontTx/>
              <a:buNone/>
              <a:defRPr/>
            </a:pPr>
            <a:r>
              <a:rPr lang="en-GB" sz="2000" b="1" dirty="0" smtClean="0"/>
              <a:t>Preliminary CEPT position</a:t>
            </a:r>
            <a:r>
              <a:rPr lang="en-GB" sz="2000" dirty="0" smtClean="0"/>
              <a:t>: </a:t>
            </a:r>
          </a:p>
          <a:p>
            <a:pPr>
              <a:buClr>
                <a:srgbClr val="C00000"/>
              </a:buClr>
              <a:buFont typeface="Wingdings" panose="05000000000000000000" pitchFamily="2" charset="2"/>
              <a:buChar char="§"/>
              <a:defRPr/>
            </a:pPr>
            <a:r>
              <a:rPr lang="en-GB" sz="1800" dirty="0"/>
              <a:t>CEPT considers that the operation of FSS earth stations in the band 3 400-4 200 MHz does not require additional technical and/or regulatory measures, as contemplated in Resolution 154 (WRC-12), in CEPT countries. </a:t>
            </a:r>
            <a:endParaRPr lang="fr-FR" sz="1800" dirty="0"/>
          </a:p>
          <a:p>
            <a:pPr>
              <a:buClr>
                <a:srgbClr val="C00000"/>
              </a:buClr>
              <a:buFont typeface="Wingdings" panose="05000000000000000000" pitchFamily="2" charset="2"/>
              <a:buChar char="§"/>
              <a:defRPr/>
            </a:pPr>
            <a:r>
              <a:rPr lang="en-GB" sz="1800" dirty="0"/>
              <a:t>CEPT will not object to proposals from other regional organisations or countries outside CEPT for modification of Resolution 154 (WRC-12), provided that these proposals do not contradict the CEPT position. </a:t>
            </a:r>
            <a:endParaRPr lang="fr-FR" sz="1800" dirty="0"/>
          </a:p>
          <a:p>
            <a:pPr>
              <a:buClr>
                <a:srgbClr val="C00000"/>
              </a:buClr>
              <a:buFont typeface="Wingdings" panose="05000000000000000000" pitchFamily="2" charset="2"/>
              <a:buChar char="§"/>
              <a:defRPr/>
            </a:pPr>
            <a:r>
              <a:rPr lang="en-GB" sz="1800" dirty="0"/>
              <a:t>CEPT is of the view that the RR shall be limited to international issues and is not to be used for domestic issues, noting that the results of ITU-R studies can be relevant to both types of issues.</a:t>
            </a:r>
            <a:endParaRPr lang="fr-FR" sz="1800" dirty="0"/>
          </a:p>
          <a:p>
            <a:pPr>
              <a:buClr>
                <a:srgbClr val="C00000"/>
              </a:buClr>
              <a:buFont typeface="Wingdings" panose="05000000000000000000" pitchFamily="2" charset="2"/>
              <a:buChar char="§"/>
              <a:defRPr/>
            </a:pPr>
            <a:r>
              <a:rPr lang="en-GB" sz="1800" dirty="0"/>
              <a:t>CEPT considers that regulatory procedures currently exist in the Radio Regulations to address the issues raised by Resolution 154 (WRC-12), i.e. to coordinate, with their neighbouring countries, and to notify their receiving earth stations as well as to use relevant ITU-R methodologies to ensure compliance with RR No. 5.430A. CEPT is of the view that this agenda item should not be used to obtain additional protection compared to the one currently provided by the application of the existing regulatory procedures. CEPT considers that these FSS applications should not be considered as falling within the scope of No. 4.10</a:t>
            </a:r>
            <a:r>
              <a:rPr lang="en-GB" sz="1800" dirty="0" smtClean="0"/>
              <a:t>.</a:t>
            </a:r>
            <a:endParaRPr lang="fr-FR" sz="2200" dirty="0" smtClean="0"/>
          </a:p>
          <a:p>
            <a:pPr>
              <a:defRPr/>
            </a:pPr>
            <a:endParaRPr lang="fr-FR" sz="2200" dirty="0"/>
          </a:p>
          <a:p>
            <a:pPr>
              <a:defRPr/>
            </a:pPr>
            <a:endParaRPr lang="fr-FR" sz="2200" dirty="0"/>
          </a:p>
          <a:p>
            <a:pPr marL="0" indent="0">
              <a:lnSpc>
                <a:spcPct val="80000"/>
              </a:lnSpc>
              <a:spcBef>
                <a:spcPct val="0"/>
              </a:spcBef>
              <a:buFontTx/>
              <a:buNone/>
              <a:defRPr/>
            </a:pPr>
            <a:endParaRPr lang="en-GB" dirty="0" smtClean="0"/>
          </a:p>
          <a:p>
            <a:pPr marL="457200" lvl="1" indent="0" algn="r">
              <a:buClr>
                <a:srgbClr val="C00000"/>
              </a:buClr>
              <a:buFontTx/>
              <a:buNone/>
              <a:defRPr/>
            </a:pPr>
            <a:endParaRPr lang="da-DK" sz="1400" i="1" dirty="0">
              <a:solidFill>
                <a:schemeClr val="accent2"/>
              </a:solidFill>
            </a:endParaRPr>
          </a:p>
        </p:txBody>
      </p:sp>
      <p:sp>
        <p:nvSpPr>
          <p:cNvPr id="70661" name="Rechthoek 4"/>
          <p:cNvSpPr>
            <a:spLocks noChangeArrowheads="1"/>
          </p:cNvSpPr>
          <p:nvPr/>
        </p:nvSpPr>
        <p:spPr bwMode="auto">
          <a:xfrm>
            <a:off x="3509963" y="6513513"/>
            <a:ext cx="55991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da-DK" altLang="da-DK" sz="1400" i="1">
                <a:solidFill>
                  <a:schemeClr val="accent2"/>
                </a:solidFill>
              </a:rPr>
              <a:t>CEPT Coordinator:  Mr Mindaugas Sruogius (Lithuania</a:t>
            </a:r>
            <a:r>
              <a:rPr lang="fr-FR" altLang="da-DK" sz="1400" i="1">
                <a:solidFill>
                  <a:schemeClr val="accent2"/>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5175" y="914400"/>
            <a:ext cx="7408863" cy="646113"/>
          </a:xfrm>
          <a:prstGeom prst="rect">
            <a:avLst/>
          </a:prstGeom>
          <a:noFill/>
        </p:spPr>
        <p:txBody>
          <a:bodyPr wrap="none">
            <a:spAutoFit/>
          </a:bodyPr>
          <a:lstStyle/>
          <a:p>
            <a:pPr algn="ctr" eaLnBrk="0" hangingPunct="0">
              <a:defRPr/>
            </a:pPr>
            <a:r>
              <a:rPr lang="en-GB" sz="3600" b="1" dirty="0">
                <a:solidFill>
                  <a:schemeClr val="bg1"/>
                </a:solidFill>
                <a:latin typeface="+mj-lt"/>
                <a:cs typeface="Arial" charset="0"/>
              </a:rPr>
              <a:t>Agenda Item 1.1 </a:t>
            </a:r>
            <a:r>
              <a:rPr lang="en-GB" sz="2400" b="1" kern="0" dirty="0">
                <a:solidFill>
                  <a:schemeClr val="bg1"/>
                </a:solidFill>
                <a:latin typeface="Arial" charset="0"/>
                <a:cs typeface="Arial" charset="0"/>
              </a:rPr>
              <a:t>(agreed by CPG PTD-10)</a:t>
            </a:r>
          </a:p>
        </p:txBody>
      </p:sp>
      <p:sp>
        <p:nvSpPr>
          <p:cNvPr id="6" name="Rectangle 5"/>
          <p:cNvSpPr/>
          <p:nvPr/>
        </p:nvSpPr>
        <p:spPr>
          <a:xfrm>
            <a:off x="179388" y="1677988"/>
            <a:ext cx="8843962" cy="5156200"/>
          </a:xfrm>
          <a:prstGeom prst="rect">
            <a:avLst/>
          </a:prstGeom>
        </p:spPr>
        <p:txBody>
          <a:bodyPr>
            <a:spAutoFit/>
          </a:bodyPr>
          <a:lstStyle/>
          <a:p>
            <a:pPr>
              <a:spcBef>
                <a:spcPts val="600"/>
              </a:spcBef>
              <a:defRPr/>
            </a:pPr>
            <a:r>
              <a:rPr lang="en-US" sz="1600" b="1" i="1" dirty="0">
                <a:latin typeface="Arial" charset="0"/>
                <a:cs typeface="Arial" charset="0"/>
              </a:rPr>
              <a:t>Issue: </a:t>
            </a:r>
            <a:r>
              <a:rPr lang="en-US" sz="1600" i="1" dirty="0">
                <a:latin typeface="Arial" charset="0"/>
                <a:cs typeface="Arial" charset="0"/>
              </a:rPr>
              <a:t>to consider additional spectrum allocations to the mobile service on a primary basis and identification of additional frequency bands for International Mobile Telecommunications (IMT) and related regulatory provisions, to facilitate the development of terrestrial mobile broadband applications, in accordance with Resolution </a:t>
            </a:r>
            <a:r>
              <a:rPr lang="en-US" sz="1600" b="1" i="1" dirty="0">
                <a:latin typeface="Arial" charset="0"/>
                <a:cs typeface="Arial" charset="0"/>
              </a:rPr>
              <a:t>233 (WRC-12)</a:t>
            </a:r>
            <a:endParaRPr lang="en-GB" sz="1600" b="1" i="1" dirty="0">
              <a:latin typeface="+mn-lt"/>
              <a:cs typeface="Arial" charset="0"/>
            </a:endParaRPr>
          </a:p>
          <a:p>
            <a:pPr>
              <a:lnSpc>
                <a:spcPct val="70000"/>
              </a:lnSpc>
              <a:spcBef>
                <a:spcPts val="1200"/>
              </a:spcBef>
              <a:defRPr/>
            </a:pPr>
            <a:r>
              <a:rPr lang="en-GB" sz="2200" b="1" dirty="0">
                <a:latin typeface="+mn-lt"/>
                <a:cs typeface="Arial" charset="0"/>
              </a:rPr>
              <a:t>Preliminary CEPT position</a:t>
            </a:r>
            <a:r>
              <a:rPr lang="en-GB" sz="2200" dirty="0">
                <a:latin typeface="+mn-lt"/>
                <a:cs typeface="Arial" charset="0"/>
              </a:rPr>
              <a:t>:</a:t>
            </a:r>
          </a:p>
          <a:p>
            <a:pPr>
              <a:lnSpc>
                <a:spcPct val="70000"/>
              </a:lnSpc>
              <a:spcBef>
                <a:spcPts val="1200"/>
              </a:spcBef>
              <a:defRPr/>
            </a:pPr>
            <a:r>
              <a:rPr lang="en-GB" dirty="0">
                <a:latin typeface="Arial" charset="0"/>
                <a:cs typeface="Arial" charset="0"/>
              </a:rPr>
              <a:t>CEPT supports:</a:t>
            </a:r>
            <a:endParaRPr lang="en-GB" dirty="0">
              <a:latin typeface="+mn-lt"/>
              <a:cs typeface="Arial" charset="0"/>
            </a:endParaRPr>
          </a:p>
          <a:p>
            <a:pPr marL="285750" indent="-285750">
              <a:spcBef>
                <a:spcPts val="300"/>
              </a:spcBef>
              <a:buClr>
                <a:srgbClr val="C00000"/>
              </a:buClr>
              <a:buFont typeface="Arial" panose="020B0604020202020204" pitchFamily="34" charset="0"/>
              <a:buChar char="•"/>
              <a:defRPr/>
            </a:pPr>
            <a:r>
              <a:rPr lang="en-GB" dirty="0">
                <a:latin typeface="Arial" charset="0"/>
                <a:cs typeface="Arial" charset="0"/>
              </a:rPr>
              <a:t>the results of the ITU-R studies which indicate that by the year 2020, the total spectrum requirement for pre-IMT, IMT-2000 and its enhancements and for IMT-Advanced is between 1960 MHz (for higher user density settings) and 1340 MHz (for lower user density settings).  However CEPT recognises that the national spectrum requirements may vary;</a:t>
            </a:r>
          </a:p>
          <a:p>
            <a:pPr marL="285750" indent="-285750">
              <a:spcBef>
                <a:spcPts val="300"/>
              </a:spcBef>
              <a:buClr>
                <a:srgbClr val="C00000"/>
              </a:buClr>
              <a:buFont typeface="Arial" panose="020B0604020202020204" pitchFamily="34" charset="0"/>
              <a:buChar char="•"/>
              <a:defRPr/>
            </a:pPr>
            <a:r>
              <a:rPr lang="en-GB" dirty="0">
                <a:latin typeface="Arial" charset="0"/>
                <a:cs typeface="Arial" charset="0"/>
              </a:rPr>
              <a:t>harmonised allocations to the mobile service and identification for IMT to facilitate the global roaming and reduction of equipment-cost through economies of scale;</a:t>
            </a:r>
          </a:p>
          <a:p>
            <a:pPr marL="285750" indent="-285750">
              <a:spcBef>
                <a:spcPts val="300"/>
              </a:spcBef>
              <a:buClr>
                <a:srgbClr val="C00000"/>
              </a:buClr>
              <a:buFont typeface="Arial" panose="020B0604020202020204" pitchFamily="34" charset="0"/>
              <a:buChar char="•"/>
              <a:defRPr/>
            </a:pPr>
            <a:r>
              <a:rPr lang="en-GB" dirty="0">
                <a:latin typeface="Arial" charset="0"/>
                <a:cs typeface="Arial" charset="0"/>
              </a:rPr>
              <a:t>that when considering identification of additional frequency bands for IMT, CEPT takes into account current use of these bands and the results of ECC and/or ITU-R sharing/compatibility studies with respect to existing services in those bands and adjacent bands.</a:t>
            </a:r>
            <a:endParaRPr lang="da-DK" sz="2200" dirty="0">
              <a:latin typeface="Arial" charset="0"/>
              <a:cs typeface="Arial" charset="0"/>
            </a:endParaRPr>
          </a:p>
        </p:txBody>
      </p:sp>
      <p:sp>
        <p:nvSpPr>
          <p:cNvPr id="7173" name="Rechthoek 7"/>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en-GB" altLang="fi-FI" sz="1400" i="1">
                <a:solidFill>
                  <a:schemeClr val="accent2"/>
                </a:solidFill>
              </a:rPr>
              <a:t>CEPT Coordinator:  Mr Pasi Toivonen  (Finland)</a:t>
            </a:r>
            <a:endParaRPr lang="fr-FR" altLang="fi-FI" sz="1400" i="1">
              <a:solidFill>
                <a:schemeClr val="accent2"/>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itle 8"/>
          <p:cNvSpPr>
            <a:spLocks noGrp="1"/>
          </p:cNvSpPr>
          <p:nvPr>
            <p:ph type="title"/>
          </p:nvPr>
        </p:nvSpPr>
        <p:spPr>
          <a:xfrm>
            <a:off x="-73025" y="981075"/>
            <a:ext cx="9290050" cy="509588"/>
          </a:xfrm>
        </p:spPr>
        <p:txBody>
          <a:bodyPr/>
          <a:lstStyle/>
          <a:p>
            <a:r>
              <a:rPr lang="en-GB" altLang="fi-FI" sz="3200" b="1" smtClean="0">
                <a:solidFill>
                  <a:schemeClr val="bg1"/>
                </a:solidFill>
              </a:rPr>
              <a:t>Agenda Item 9 (Issue 9.1.6) </a:t>
            </a:r>
            <a:r>
              <a:rPr lang="en-GB" altLang="fi-FI" sz="2400" b="1" smtClean="0">
                <a:solidFill>
                  <a:schemeClr val="bg1"/>
                </a:solidFill>
              </a:rPr>
              <a:t>(</a:t>
            </a:r>
            <a:r>
              <a:rPr lang="en-GB" altLang="en-US" sz="2400" b="1" smtClean="0">
                <a:solidFill>
                  <a:schemeClr val="bg1"/>
                </a:solidFill>
              </a:rPr>
              <a:t>agreed </a:t>
            </a:r>
            <a:r>
              <a:rPr lang="en-GB" altLang="da-DK" sz="2400" b="1" smtClean="0">
                <a:solidFill>
                  <a:schemeClr val="bg1"/>
                </a:solidFill>
              </a:rPr>
              <a:t>by CPG PTA-8</a:t>
            </a:r>
            <a:r>
              <a:rPr lang="en-GB" altLang="fi-FI" sz="2400" b="1" smtClean="0">
                <a:solidFill>
                  <a:schemeClr val="bg1"/>
                </a:solidFill>
              </a:rPr>
              <a:t>)</a:t>
            </a:r>
          </a:p>
        </p:txBody>
      </p:sp>
      <p:sp>
        <p:nvSpPr>
          <p:cNvPr id="71684" name="Content Placeholder 9"/>
          <p:cNvSpPr>
            <a:spLocks noGrp="1"/>
          </p:cNvSpPr>
          <p:nvPr>
            <p:ph idx="1"/>
          </p:nvPr>
        </p:nvSpPr>
        <p:spPr>
          <a:xfrm>
            <a:off x="287338" y="1789113"/>
            <a:ext cx="8856662" cy="5068887"/>
          </a:xfrm>
        </p:spPr>
        <p:txBody>
          <a:bodyPr/>
          <a:lstStyle/>
          <a:p>
            <a:pPr marL="0" indent="0">
              <a:spcBef>
                <a:spcPct val="0"/>
              </a:spcBef>
              <a:buFontTx/>
              <a:buNone/>
            </a:pPr>
            <a:r>
              <a:rPr lang="en-GB" altLang="fi-FI" sz="2000" b="1" i="1" smtClean="0"/>
              <a:t>Issue: Resolution 957 </a:t>
            </a:r>
            <a:r>
              <a:rPr lang="en-GB" altLang="fi-FI" sz="2000" i="1" smtClean="0"/>
              <a:t>(WRC-12) resolves to review the definitions of fixed service, fixed station and mobile station for possible modification and invites ITU-R to conduct the necessary studies including on the potential impact of such modifications. </a:t>
            </a:r>
          </a:p>
          <a:p>
            <a:pPr marL="0" indent="0">
              <a:spcBef>
                <a:spcPts val="1200"/>
              </a:spcBef>
              <a:buFontTx/>
              <a:buNone/>
            </a:pPr>
            <a:endParaRPr lang="en-GB" altLang="fi-FI" sz="800" b="1" smtClean="0"/>
          </a:p>
          <a:p>
            <a:pPr marL="0" indent="0">
              <a:spcBef>
                <a:spcPts val="1200"/>
              </a:spcBef>
              <a:buFontTx/>
              <a:buNone/>
            </a:pPr>
            <a:r>
              <a:rPr lang="en-GB" altLang="fi-FI" sz="2000" b="1" smtClean="0"/>
              <a:t>Preliminary CEPT position</a:t>
            </a:r>
            <a:r>
              <a:rPr lang="en-GB" altLang="fi-FI" sz="2000" smtClean="0"/>
              <a:t>: </a:t>
            </a:r>
          </a:p>
          <a:p>
            <a:pPr marL="0" indent="0">
              <a:spcBef>
                <a:spcPts val="600"/>
              </a:spcBef>
              <a:buFontTx/>
              <a:buNone/>
            </a:pPr>
            <a:r>
              <a:rPr lang="de-DE" altLang="fi-FI" sz="2000" smtClean="0"/>
              <a:t>CEPT is of the view that there is no need to modify the existing definitions of fixed service, fixed station and mobile station. Furthermore CEPT opposes any modification which may have any negative regulatory impact on existing allocations to radiocommunication services. </a:t>
            </a:r>
          </a:p>
          <a:p>
            <a:pPr marL="0" indent="0">
              <a:spcBef>
                <a:spcPts val="600"/>
              </a:spcBef>
              <a:buFontTx/>
              <a:buNone/>
            </a:pPr>
            <a:r>
              <a:rPr lang="en-GB" altLang="fi-FI" sz="2000" smtClean="0"/>
              <a:t>CEPT therefore proposes NOC to the Radio Regulations under this issue</a:t>
            </a:r>
            <a:endParaRPr lang="en-GB" altLang="fi-FI" sz="2000" i="1" smtClean="0"/>
          </a:p>
          <a:p>
            <a:pPr marL="0" lvl="1" indent="0" algn="r">
              <a:buFontTx/>
              <a:buNone/>
            </a:pPr>
            <a:endParaRPr lang="en-GB" altLang="fi-FI" sz="1400" i="1" smtClean="0">
              <a:solidFill>
                <a:schemeClr val="accent2"/>
              </a:solidFill>
            </a:endParaRPr>
          </a:p>
          <a:p>
            <a:pPr marL="0" lvl="1" indent="0" algn="r">
              <a:buFontTx/>
              <a:buNone/>
            </a:pPr>
            <a:endParaRPr lang="en-GB" altLang="fi-FI" sz="1400" i="1" smtClean="0">
              <a:solidFill>
                <a:schemeClr val="accent2"/>
              </a:solidFill>
            </a:endParaRPr>
          </a:p>
          <a:p>
            <a:pPr marL="0" lvl="1" indent="0" algn="r">
              <a:buFontTx/>
              <a:buNone/>
            </a:pPr>
            <a:endParaRPr lang="en-GB" altLang="fi-FI" sz="1400" i="1" smtClean="0">
              <a:solidFill>
                <a:schemeClr val="accent2"/>
              </a:solidFill>
            </a:endParaRPr>
          </a:p>
          <a:p>
            <a:pPr marL="0" lvl="1" indent="0" algn="r">
              <a:buFontTx/>
              <a:buNone/>
            </a:pPr>
            <a:endParaRPr lang="en-GB" altLang="fi-FI" sz="1400" i="1" smtClean="0">
              <a:solidFill>
                <a:schemeClr val="accent2"/>
              </a:solidFill>
            </a:endParaRPr>
          </a:p>
          <a:p>
            <a:pPr marL="0" lvl="1" indent="0" algn="r">
              <a:buFontTx/>
              <a:buNone/>
            </a:pPr>
            <a:endParaRPr lang="en-GB" altLang="fi-FI" sz="1400" i="1" smtClean="0">
              <a:solidFill>
                <a:schemeClr val="accent2"/>
              </a:solidFill>
            </a:endParaRPr>
          </a:p>
        </p:txBody>
      </p:sp>
      <p:sp>
        <p:nvSpPr>
          <p:cNvPr id="71685" name="Rechthoek 4"/>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fi-FI" sz="1400" i="1">
                <a:solidFill>
                  <a:schemeClr val="accent2"/>
                </a:solidFill>
              </a:rPr>
              <a:t>CEPT Coordinator : Mr </a:t>
            </a:r>
            <a:r>
              <a:rPr lang="en-GB" altLang="fi-FI" sz="1400" i="1">
                <a:solidFill>
                  <a:schemeClr val="accent2"/>
                </a:solidFill>
              </a:rPr>
              <a:t>Anders Jonsson  (Sweden)</a:t>
            </a:r>
            <a:endParaRPr lang="fr-FR" altLang="fi-FI" sz="1400" i="1">
              <a:solidFill>
                <a:schemeClr val="accent2"/>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9063" y="950913"/>
            <a:ext cx="8918575" cy="1138237"/>
          </a:xfrm>
          <a:prstGeom prst="rect">
            <a:avLst/>
          </a:prstGeom>
          <a:noFill/>
        </p:spPr>
        <p:txBody>
          <a:bodyPr wrap="none">
            <a:spAutoFit/>
          </a:bodyPr>
          <a:lstStyle/>
          <a:p>
            <a:pPr algn="ctr">
              <a:defRPr/>
            </a:pPr>
            <a:r>
              <a:rPr lang="en-GB" sz="3200" b="1" kern="0" dirty="0">
                <a:solidFill>
                  <a:schemeClr val="bg1"/>
                </a:solidFill>
                <a:latin typeface="Arial" charset="0"/>
                <a:cs typeface="Arial" charset="0"/>
              </a:rPr>
              <a:t>Agenda Item 9 (Issue 9.1.7) </a:t>
            </a:r>
            <a:r>
              <a:rPr lang="en-GB" sz="2400" b="1" kern="0" dirty="0">
                <a:solidFill>
                  <a:schemeClr val="bg1"/>
                </a:solidFill>
                <a:latin typeface="Arial" charset="0"/>
                <a:cs typeface="Arial" charset="0"/>
              </a:rPr>
              <a:t>(agreed </a:t>
            </a:r>
            <a:r>
              <a:rPr lang="en-GB" altLang="da-DK" sz="2400" b="1" dirty="0">
                <a:solidFill>
                  <a:schemeClr val="bg1"/>
                </a:solidFill>
                <a:latin typeface="Arial" charset="0"/>
                <a:cs typeface="Arial" charset="0"/>
              </a:rPr>
              <a:t>by CPG PTA-8</a:t>
            </a:r>
            <a:r>
              <a:rPr lang="en-GB" sz="2400" b="1" kern="0" dirty="0">
                <a:solidFill>
                  <a:schemeClr val="bg1"/>
                </a:solidFill>
                <a:latin typeface="Arial" charset="0"/>
                <a:cs typeface="Arial" charset="0"/>
              </a:rPr>
              <a:t>)</a:t>
            </a:r>
          </a:p>
          <a:p>
            <a:pPr algn="ctr">
              <a:defRPr/>
            </a:pPr>
            <a:endParaRPr lang="en-GB" sz="3600" b="1" dirty="0">
              <a:solidFill>
                <a:schemeClr val="bg1"/>
              </a:solidFill>
              <a:latin typeface="+mj-lt"/>
              <a:cs typeface="Arial" charset="0"/>
            </a:endParaRPr>
          </a:p>
        </p:txBody>
      </p:sp>
      <p:sp>
        <p:nvSpPr>
          <p:cNvPr id="72708" name="Rectangle 5"/>
          <p:cNvSpPr>
            <a:spLocks noChangeArrowheads="1"/>
          </p:cNvSpPr>
          <p:nvPr/>
        </p:nvSpPr>
        <p:spPr bwMode="auto">
          <a:xfrm>
            <a:off x="311150" y="1916113"/>
            <a:ext cx="8428038"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a-DK" altLang="en-US" sz="2000" b="1" i="1"/>
              <a:t>Issue: </a:t>
            </a:r>
            <a:r>
              <a:rPr lang="en-GB" altLang="en-US" sz="2000" i="1"/>
              <a:t>Resolution 647 (Rev. WRC-12) Spectrum management guidelines for emergency and disaster relief radiocommunication</a:t>
            </a:r>
          </a:p>
          <a:p>
            <a:pPr eaLnBrk="1" hangingPunct="1">
              <a:lnSpc>
                <a:spcPct val="80000"/>
              </a:lnSpc>
              <a:spcBef>
                <a:spcPts val="1200"/>
              </a:spcBef>
              <a:buFontTx/>
              <a:buNone/>
            </a:pPr>
            <a:r>
              <a:rPr lang="en-GB" altLang="en-US" sz="2200" b="1"/>
              <a:t>Preliminary CEPT position</a:t>
            </a:r>
            <a:r>
              <a:rPr lang="en-GB" altLang="en-US" sz="2200"/>
              <a:t>:</a:t>
            </a:r>
          </a:p>
          <a:p>
            <a:pPr eaLnBrk="1" hangingPunct="1">
              <a:spcBef>
                <a:spcPct val="0"/>
              </a:spcBef>
              <a:buFontTx/>
              <a:buNone/>
            </a:pPr>
            <a:endParaRPr lang="da-DK" altLang="en-US" sz="1600"/>
          </a:p>
          <a:p>
            <a:pPr eaLnBrk="1" hangingPunct="1">
              <a:spcBef>
                <a:spcPct val="0"/>
              </a:spcBef>
              <a:buFontTx/>
              <a:buNone/>
            </a:pPr>
            <a:r>
              <a:rPr lang="en-GB" altLang="en-US" sz="1800"/>
              <a:t>CEPT proposes the suppression of Resolution 647 (Rev. WRC-12) and the consequential modification of Resolution 644 (Rev.WRC-12). CEPT will also propose consequential modification of ITU-R Resolution 646 (Rev. WRC 2012) under their proposals for WRC-15 AI 1.3.</a:t>
            </a:r>
          </a:p>
          <a:p>
            <a:pPr eaLnBrk="1" hangingPunct="1">
              <a:spcBef>
                <a:spcPct val="0"/>
              </a:spcBef>
              <a:buFontTx/>
              <a:buNone/>
            </a:pPr>
            <a:endParaRPr lang="en-GB" altLang="en-US" sz="1800"/>
          </a:p>
          <a:p>
            <a:pPr eaLnBrk="1" hangingPunct="1">
              <a:spcBef>
                <a:spcPct val="0"/>
              </a:spcBef>
              <a:buFontTx/>
              <a:buNone/>
            </a:pPr>
            <a:r>
              <a:rPr lang="en-GB" altLang="en-US" sz="1800"/>
              <a:t>In addition CEPT recognises that the 2006 version of the ITU Handbook on emergency and disaster relief and its ITU-R Special Supplement is appropriate and still contains useful information, which may need further amendment based on relevant ITU-R studies after WRC-15, and if considered necessary, work on updating handbooks can be encouraged within Study Groups and/or by the BR.</a:t>
            </a:r>
          </a:p>
          <a:p>
            <a:pPr eaLnBrk="1" hangingPunct="1">
              <a:spcBef>
                <a:spcPts val="600"/>
              </a:spcBef>
              <a:buFontTx/>
              <a:buNone/>
            </a:pPr>
            <a:endParaRPr lang="en-GB" altLang="en-US" sz="1800"/>
          </a:p>
        </p:txBody>
      </p:sp>
      <p:sp>
        <p:nvSpPr>
          <p:cNvPr id="72709" name="Rechthoek 6"/>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Mr </a:t>
            </a:r>
            <a:r>
              <a:rPr lang="da-DK" altLang="da-DK" sz="1400" i="1">
                <a:solidFill>
                  <a:schemeClr val="accent2"/>
                </a:solidFill>
              </a:rPr>
              <a:t>Andrew Gowans (UK)</a:t>
            </a:r>
            <a:endParaRPr lang="en-GB" altLang="da-DK" sz="1400" i="1">
              <a:solidFill>
                <a:schemeClr val="accent2"/>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9063" y="950913"/>
            <a:ext cx="8918575" cy="1138237"/>
          </a:xfrm>
          <a:prstGeom prst="rect">
            <a:avLst/>
          </a:prstGeom>
          <a:noFill/>
        </p:spPr>
        <p:txBody>
          <a:bodyPr wrap="none">
            <a:spAutoFit/>
          </a:bodyPr>
          <a:lstStyle/>
          <a:p>
            <a:pPr algn="ctr">
              <a:defRPr/>
            </a:pPr>
            <a:r>
              <a:rPr lang="en-GB" sz="3200" b="1" kern="0" dirty="0">
                <a:solidFill>
                  <a:schemeClr val="bg1"/>
                </a:solidFill>
                <a:latin typeface="Arial" charset="0"/>
                <a:cs typeface="Arial" charset="0"/>
              </a:rPr>
              <a:t>Agenda Item 9 (Issue 9.1.8) </a:t>
            </a:r>
            <a:r>
              <a:rPr lang="en-GB" sz="2400" b="1" kern="0" dirty="0">
                <a:solidFill>
                  <a:schemeClr val="bg1"/>
                </a:solidFill>
                <a:latin typeface="Arial" charset="0"/>
                <a:cs typeface="Arial" charset="0"/>
              </a:rPr>
              <a:t>(agreed </a:t>
            </a:r>
            <a:r>
              <a:rPr lang="en-GB" altLang="da-DK" sz="2400" b="1" dirty="0">
                <a:solidFill>
                  <a:schemeClr val="bg1"/>
                </a:solidFill>
                <a:latin typeface="Arial" charset="0"/>
                <a:cs typeface="Arial" charset="0"/>
              </a:rPr>
              <a:t>by CPG PTA-8</a:t>
            </a:r>
            <a:r>
              <a:rPr lang="en-GB" sz="2400" b="1" kern="0" dirty="0">
                <a:solidFill>
                  <a:schemeClr val="bg1"/>
                </a:solidFill>
                <a:latin typeface="Arial" charset="0"/>
                <a:cs typeface="Arial" charset="0"/>
              </a:rPr>
              <a:t>)</a:t>
            </a:r>
          </a:p>
          <a:p>
            <a:pPr algn="ctr">
              <a:defRPr/>
            </a:pPr>
            <a:endParaRPr lang="en-GB" sz="3600" b="1" dirty="0">
              <a:solidFill>
                <a:schemeClr val="bg1"/>
              </a:solidFill>
              <a:latin typeface="+mj-lt"/>
              <a:cs typeface="Arial" charset="0"/>
            </a:endParaRPr>
          </a:p>
        </p:txBody>
      </p:sp>
      <p:sp>
        <p:nvSpPr>
          <p:cNvPr id="72708" name="Rectangle 5"/>
          <p:cNvSpPr>
            <a:spLocks noChangeArrowheads="1"/>
          </p:cNvSpPr>
          <p:nvPr/>
        </p:nvSpPr>
        <p:spPr bwMode="auto">
          <a:xfrm>
            <a:off x="311150" y="1916113"/>
            <a:ext cx="8428038"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ts val="600"/>
              </a:spcBef>
              <a:buFontTx/>
              <a:buNone/>
              <a:defRPr/>
            </a:pPr>
            <a:r>
              <a:rPr lang="en-US" sz="2000" b="1" i="1" dirty="0"/>
              <a:t>Issue: Resolution 757 (WRC-12)</a:t>
            </a:r>
            <a:r>
              <a:rPr lang="en-US" sz="2000" i="1" dirty="0"/>
              <a:t> – Regulatory aspects on </a:t>
            </a:r>
            <a:r>
              <a:rPr lang="en-US" sz="2000" i="1" dirty="0" err="1"/>
              <a:t>nano</a:t>
            </a:r>
            <a:r>
              <a:rPr lang="en-US" sz="2000" i="1" dirty="0"/>
              <a:t>- and </a:t>
            </a:r>
            <a:r>
              <a:rPr lang="en-US" sz="2000" i="1" dirty="0" err="1"/>
              <a:t>pico</a:t>
            </a:r>
            <a:r>
              <a:rPr lang="en-US" sz="2000" i="1" dirty="0"/>
              <a:t> satellites</a:t>
            </a:r>
          </a:p>
          <a:p>
            <a:pPr>
              <a:spcBef>
                <a:spcPts val="600"/>
              </a:spcBef>
              <a:buFontTx/>
              <a:buNone/>
              <a:defRPr/>
            </a:pPr>
            <a:r>
              <a:rPr lang="en-GB" sz="2200" b="1" dirty="0" smtClean="0"/>
              <a:t>Preliminary </a:t>
            </a:r>
            <a:r>
              <a:rPr lang="en-GB" sz="2200" b="1" dirty="0"/>
              <a:t>CEPT position</a:t>
            </a:r>
            <a:r>
              <a:rPr lang="en-GB" sz="2200" dirty="0"/>
              <a:t>: </a:t>
            </a:r>
            <a:endParaRPr lang="en-GB" sz="2200" dirty="0" smtClean="0"/>
          </a:p>
          <a:p>
            <a:pPr marL="342900" indent="-342900">
              <a:buClr>
                <a:srgbClr val="FF0000"/>
              </a:buClr>
              <a:buFont typeface="Wingdings" panose="05000000000000000000" pitchFamily="2" charset="2"/>
              <a:buChar char="§"/>
              <a:defRPr/>
            </a:pPr>
            <a:endParaRPr lang="en-GB" sz="800" dirty="0" smtClean="0"/>
          </a:p>
          <a:p>
            <a:pPr marL="342900" indent="-342900">
              <a:buClr>
                <a:srgbClr val="FF0000"/>
              </a:buClr>
              <a:buFont typeface="Wingdings" panose="05000000000000000000" pitchFamily="2" charset="2"/>
              <a:buChar char="§"/>
              <a:defRPr/>
            </a:pPr>
            <a:r>
              <a:rPr lang="en-GB" sz="1900" dirty="0" smtClean="0"/>
              <a:t>CEPT </a:t>
            </a:r>
            <a:r>
              <a:rPr lang="en-GB" sz="1900" dirty="0"/>
              <a:t>proposes that RR Articles 9 and 11 remain unchanged concerning publication, coordination and notification purposes for nanosatellites and picosatellites.</a:t>
            </a:r>
          </a:p>
          <a:p>
            <a:pPr marL="342900" indent="-342900">
              <a:buClr>
                <a:srgbClr val="FF0000"/>
              </a:buClr>
              <a:buFont typeface="Wingdings" panose="05000000000000000000" pitchFamily="2" charset="2"/>
              <a:buChar char="§"/>
              <a:defRPr/>
            </a:pPr>
            <a:r>
              <a:rPr lang="en-GB" sz="1900" dirty="0" smtClean="0"/>
              <a:t>CEPT </a:t>
            </a:r>
            <a:r>
              <a:rPr lang="en-GB" sz="1900" dirty="0"/>
              <a:t>supports development of an ITU-R Resolution inviting ITU-R to develop material containing detailed information that would help to improve the knowledge of the applicable procedures for submitting filings of satellite networks to the ITU, in particular among new entrants to the space sector.</a:t>
            </a:r>
          </a:p>
          <a:p>
            <a:pPr marL="342900" indent="-342900">
              <a:buClr>
                <a:srgbClr val="FF0000"/>
              </a:buClr>
              <a:buFont typeface="Wingdings" panose="05000000000000000000" pitchFamily="2" charset="2"/>
              <a:buChar char="§"/>
              <a:defRPr/>
            </a:pPr>
            <a:r>
              <a:rPr lang="en-GB" sz="1900" dirty="0" smtClean="0"/>
              <a:t>CEPT </a:t>
            </a:r>
            <a:r>
              <a:rPr lang="en-GB" sz="1900" dirty="0"/>
              <a:t>recognises the need to address the expected growing number of nanosatellites and picosatellites.</a:t>
            </a:r>
          </a:p>
          <a:p>
            <a:pPr eaLnBrk="1" hangingPunct="1">
              <a:spcBef>
                <a:spcPts val="600"/>
              </a:spcBef>
              <a:buFontTx/>
              <a:buNone/>
              <a:defRPr/>
            </a:pPr>
            <a:endParaRPr lang="en-GB" altLang="en-US" sz="1800" dirty="0" smtClean="0"/>
          </a:p>
        </p:txBody>
      </p:sp>
      <p:sp>
        <p:nvSpPr>
          <p:cNvPr id="73733" name="Rechthoek 6"/>
          <p:cNvSpPr>
            <a:spLocks noChangeArrowheads="1"/>
          </p:cNvSpPr>
          <p:nvPr/>
        </p:nvSpPr>
        <p:spPr bwMode="auto">
          <a:xfrm>
            <a:off x="3348038"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fr-FR" altLang="da-DK" sz="1400" i="1">
                <a:solidFill>
                  <a:schemeClr val="accent2"/>
                </a:solidFill>
              </a:rPr>
              <a:t>CEPT Coordinator : Mr </a:t>
            </a:r>
            <a:r>
              <a:rPr lang="en-GB" altLang="da-DK" sz="1400" i="1">
                <a:solidFill>
                  <a:schemeClr val="accent2"/>
                </a:solidFill>
              </a:rPr>
              <a:t>Wouter Jan Ubbels (Netherlands)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itle 8"/>
          <p:cNvSpPr>
            <a:spLocks noGrp="1"/>
          </p:cNvSpPr>
          <p:nvPr>
            <p:ph type="title"/>
          </p:nvPr>
        </p:nvSpPr>
        <p:spPr>
          <a:xfrm>
            <a:off x="0" y="908050"/>
            <a:ext cx="9431338" cy="654050"/>
          </a:xfrm>
        </p:spPr>
        <p:txBody>
          <a:bodyPr/>
          <a:lstStyle/>
          <a:p>
            <a:r>
              <a:rPr lang="en-GB" altLang="da-DK" sz="3200" b="1" smtClean="0">
                <a:solidFill>
                  <a:schemeClr val="bg1"/>
                </a:solidFill>
              </a:rPr>
              <a:t>Agenda Item 9 (Issue 9.2) </a:t>
            </a:r>
            <a:r>
              <a:rPr lang="en-GB" altLang="da-DK" sz="1800" b="1" smtClean="0">
                <a:solidFill>
                  <a:schemeClr val="bg1"/>
                </a:solidFill>
              </a:rPr>
              <a:t>(Sat part) (</a:t>
            </a:r>
            <a:r>
              <a:rPr lang="en-GB" altLang="en-US" sz="1800" b="1" smtClean="0">
                <a:solidFill>
                  <a:schemeClr val="bg1"/>
                </a:solidFill>
              </a:rPr>
              <a:t>agreed </a:t>
            </a:r>
            <a:r>
              <a:rPr lang="en-GB" altLang="da-DK" sz="1800" b="1" smtClean="0">
                <a:solidFill>
                  <a:schemeClr val="bg1"/>
                </a:solidFill>
              </a:rPr>
              <a:t>by CPG PTB-8)</a:t>
            </a:r>
          </a:p>
        </p:txBody>
      </p:sp>
      <p:sp>
        <p:nvSpPr>
          <p:cNvPr id="74756" name="Content Placeholder 9"/>
          <p:cNvSpPr>
            <a:spLocks noGrp="1"/>
          </p:cNvSpPr>
          <p:nvPr>
            <p:ph idx="1"/>
          </p:nvPr>
        </p:nvSpPr>
        <p:spPr>
          <a:xfrm>
            <a:off x="233363" y="1789113"/>
            <a:ext cx="8677275" cy="5068887"/>
          </a:xfrm>
        </p:spPr>
        <p:txBody>
          <a:bodyPr/>
          <a:lstStyle/>
          <a:p>
            <a:pPr marL="0" indent="0">
              <a:spcBef>
                <a:spcPts val="1200"/>
              </a:spcBef>
              <a:buFontTx/>
              <a:buNone/>
            </a:pPr>
            <a:r>
              <a:rPr lang="en-US" altLang="da-DK" sz="1600" b="1" i="1" smtClean="0"/>
              <a:t>Issue: </a:t>
            </a:r>
            <a:r>
              <a:rPr lang="en-US" altLang="da-DK" sz="1600" i="1" smtClean="0"/>
              <a:t>Collection of difficulties or inconsistencies encountered in the application of the Radio Regulations (RR) that are identified by the administrations, the Radiocommunication Bureau (BR) and the Radio Regulations Board (RRB), as well as the suggestion of the BR and the RRB of modifications of the RR to alleviate such difficulties or inconsistencies.</a:t>
            </a:r>
            <a:endParaRPr lang="en-GB" altLang="da-DK" sz="1600" i="1" smtClean="0"/>
          </a:p>
          <a:p>
            <a:pPr marL="0" indent="0">
              <a:spcBef>
                <a:spcPts val="1200"/>
              </a:spcBef>
              <a:buFontTx/>
              <a:buNone/>
            </a:pPr>
            <a:r>
              <a:rPr lang="en-GB" altLang="da-DK" sz="2000" b="1" smtClean="0"/>
              <a:t>Preliminary CEPT position</a:t>
            </a:r>
            <a:endParaRPr lang="en-GB" altLang="da-DK" sz="2000" smtClean="0"/>
          </a:p>
          <a:p>
            <a:pPr marL="0" indent="0">
              <a:buFontTx/>
              <a:buNone/>
            </a:pPr>
            <a:endParaRPr lang="en-GB" altLang="en-US" sz="1600" smtClean="0"/>
          </a:p>
          <a:p>
            <a:pPr marL="0" indent="0">
              <a:buFontTx/>
              <a:buNone/>
            </a:pPr>
            <a:r>
              <a:rPr lang="en-GB" altLang="en-US" sz="1600" smtClean="0"/>
              <a:t>Regarding clarification of use of RR No. 5.526 (see section 3.1.1 of Part 2 of the Report of the Director) , the CEPT supports changes to No. 5.526 relating to networks providing links to earth stations in motion. The changes proposed by the CEPT include (a) removing the requirement for these networks to be in the MSS as well as in FSS, (b) to extend the applicability of the footnote to the bands 29.5-30.0 GHz and 19.7-20.2 GHz in all three regions, and (c) adopting a new Resolution specifying the technical requirements that should be met by such earth stations. </a:t>
            </a:r>
          </a:p>
          <a:p>
            <a:pPr marL="457200" lvl="1" indent="0" algn="r">
              <a:buClr>
                <a:srgbClr val="C00000"/>
              </a:buClr>
              <a:buFontTx/>
              <a:buNone/>
            </a:pPr>
            <a:endParaRPr lang="da-DK" altLang="da-DK" sz="1400" i="1" smtClean="0">
              <a:solidFill>
                <a:schemeClr val="accent2"/>
              </a:solidFill>
            </a:endParaRPr>
          </a:p>
          <a:p>
            <a:pPr marL="457200" lvl="1" indent="0" algn="r">
              <a:buClr>
                <a:srgbClr val="C00000"/>
              </a:buClr>
              <a:buFontTx/>
              <a:buNone/>
            </a:pPr>
            <a:endParaRPr lang="da-DK" altLang="da-DK" sz="1400" i="1" smtClean="0">
              <a:solidFill>
                <a:schemeClr val="accent2"/>
              </a:solidFill>
            </a:endParaRPr>
          </a:p>
        </p:txBody>
      </p:sp>
      <p:sp>
        <p:nvSpPr>
          <p:cNvPr id="74757" name="Rechthoek 4"/>
          <p:cNvSpPr>
            <a:spLocks noChangeArrowheads="1"/>
          </p:cNvSpPr>
          <p:nvPr/>
        </p:nvSpPr>
        <p:spPr bwMode="auto">
          <a:xfrm>
            <a:off x="3509963" y="6218238"/>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da-DK" altLang="da-DK" sz="1400" i="1">
                <a:solidFill>
                  <a:schemeClr val="accent2"/>
                </a:solidFill>
              </a:rPr>
              <a:t>CEPT Coordinator: Mr Jonas Eneberg (UK</a:t>
            </a:r>
            <a:r>
              <a:rPr lang="fr-FR" altLang="da-DK" sz="1400" i="1">
                <a:solidFill>
                  <a:schemeClr val="accent2"/>
                </a:solidFill>
              </a:rPr>
              <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8"/>
          <p:cNvSpPr>
            <a:spLocks noGrp="1"/>
          </p:cNvSpPr>
          <p:nvPr>
            <p:ph type="title"/>
          </p:nvPr>
        </p:nvSpPr>
        <p:spPr>
          <a:xfrm>
            <a:off x="0" y="836613"/>
            <a:ext cx="9251950" cy="654050"/>
          </a:xfrm>
        </p:spPr>
        <p:txBody>
          <a:bodyPr/>
          <a:lstStyle/>
          <a:p>
            <a:pPr algn="l"/>
            <a:r>
              <a:rPr lang="en-GB" altLang="da-DK" sz="3200" b="1" smtClean="0">
                <a:solidFill>
                  <a:schemeClr val="bg1"/>
                </a:solidFill>
              </a:rPr>
              <a:t>Agenda Item 9 (Issue 9.2) </a:t>
            </a:r>
            <a:r>
              <a:rPr lang="en-GB" altLang="da-DK" sz="2000" b="1" smtClean="0">
                <a:solidFill>
                  <a:schemeClr val="bg1"/>
                </a:solidFill>
              </a:rPr>
              <a:t>(Sat part) </a:t>
            </a:r>
            <a:r>
              <a:rPr lang="en-GB" altLang="da-DK" sz="1600" b="1" smtClean="0">
                <a:solidFill>
                  <a:schemeClr val="bg1"/>
                </a:solidFill>
              </a:rPr>
              <a:t>(</a:t>
            </a:r>
            <a:r>
              <a:rPr lang="en-GB" altLang="en-US" sz="1600" b="1" smtClean="0">
                <a:solidFill>
                  <a:schemeClr val="bg1"/>
                </a:solidFill>
              </a:rPr>
              <a:t>agreed </a:t>
            </a:r>
            <a:r>
              <a:rPr lang="en-GB" altLang="da-DK" sz="1600" b="1" smtClean="0">
                <a:solidFill>
                  <a:schemeClr val="bg1"/>
                </a:solidFill>
              </a:rPr>
              <a:t>by CPG PTB-8)</a:t>
            </a:r>
          </a:p>
        </p:txBody>
      </p:sp>
      <p:sp>
        <p:nvSpPr>
          <p:cNvPr id="75780" name="Content Placeholder 9"/>
          <p:cNvSpPr>
            <a:spLocks noGrp="1"/>
          </p:cNvSpPr>
          <p:nvPr>
            <p:ph idx="1"/>
          </p:nvPr>
        </p:nvSpPr>
        <p:spPr>
          <a:xfrm>
            <a:off x="233363" y="1784350"/>
            <a:ext cx="8677275" cy="5068888"/>
          </a:xfrm>
        </p:spPr>
        <p:txBody>
          <a:bodyPr/>
          <a:lstStyle/>
          <a:p>
            <a:pPr marL="0" indent="0">
              <a:spcBef>
                <a:spcPts val="1200"/>
              </a:spcBef>
              <a:buFontTx/>
              <a:buNone/>
            </a:pPr>
            <a:r>
              <a:rPr lang="en-GB" altLang="en-US" sz="1600" smtClean="0"/>
              <a:t>Concerning suggestions for improvement of the Resolution 49 procedure contained in section 2.5.5 of Part 1 of the Report of the Director, CEPT notes that proposals similar to the BR suggestions have been discussed in WRC-12 and not implemented in Resolution 49. However they led to the creation of Resolution 552 (WRC-12) that applies in the band 21.4-22 GHz. CEPT is of the view that more time is needed to assess the results of implementation of Resolution 552 before any extension to other frequency bands is considered.</a:t>
            </a:r>
          </a:p>
          <a:p>
            <a:pPr marL="0" indent="0">
              <a:spcBef>
                <a:spcPts val="1200"/>
              </a:spcBef>
              <a:buFontTx/>
              <a:buNone/>
            </a:pPr>
            <a:r>
              <a:rPr lang="en-GB" altLang="da-DK" sz="1600" smtClean="0"/>
              <a:t>CEPT supports no change at WRC-15 regarding issues raised in sections 3.2.1.4, 3.2.2.1, 3.2.2.4, 3.2.3.4, 3.2.3.7, 3.2.5.2.1, 3.2.5.2.3, 3.2.5.2.6, 3.2.5.2.7 a) and c), 3.2.6.8 and 3.3 of Part 2 of the Report of the Director.</a:t>
            </a:r>
          </a:p>
          <a:p>
            <a:pPr marL="0" indent="0">
              <a:spcBef>
                <a:spcPts val="1200"/>
              </a:spcBef>
              <a:buFontTx/>
              <a:buNone/>
            </a:pPr>
            <a:r>
              <a:rPr lang="en-GB" altLang="da-DK" sz="1600" smtClean="0"/>
              <a:t>CEPT supports endorsing the BR practice proposed in sections 3.2.3.2, 3.2.3.3, 3.2.3.5, 3.2.3.9, 3.2.4.1, 3.2.4.2, 3.2.5.2.2, 3.2.5.2.7 b), 3.2.7.1, 3.2.7.2 and 3.2.8.1 of Part 2 of the Report of the Director.</a:t>
            </a:r>
          </a:p>
          <a:p>
            <a:pPr marL="0" indent="0">
              <a:spcBef>
                <a:spcPts val="1200"/>
              </a:spcBef>
              <a:buFontTx/>
              <a:buNone/>
            </a:pPr>
            <a:r>
              <a:rPr lang="en-GB" altLang="da-DK" sz="1600" smtClean="0"/>
              <a:t>CEPT supports the BR clarifications to the RR contained in sections 3.1.2, 3.2.1.1 (Option 1?), 3.2.1.2, 3.2.2.3, 3.2.3.1?, 3.2.3.8, 3.2.5.2.4, 3.2.5.2.5, 3.2.5.2.8, 3.2.6.1, 3.2.6.2, 3.2.6.3?, 3.2.6.4, 3.2.6.5, 3.2.6.6, 3.2.6.7, 3.2.6.9 (no more protection of analogue assignments?), 3.2.6.10 (7°?), 3.2.6.11, 3.2.7.3 (Option 1?), 3.2.7.4 (Option 1?), 3.2.7.5, 3.2.8.2 and 3.2.8.3 of Part 2 of the Report of the Director.</a:t>
            </a:r>
          </a:p>
          <a:p>
            <a:pPr marL="457200" lvl="1" indent="0" algn="r">
              <a:buClr>
                <a:srgbClr val="C00000"/>
              </a:buClr>
              <a:buFontTx/>
              <a:buNone/>
            </a:pPr>
            <a:endParaRPr lang="da-DK" altLang="da-DK" sz="1400" i="1" smtClean="0">
              <a:solidFill>
                <a:schemeClr val="accent2"/>
              </a:solidFill>
            </a:endParaRPr>
          </a:p>
          <a:p>
            <a:pPr marL="457200" lvl="1" indent="0" algn="r">
              <a:buClr>
                <a:srgbClr val="C00000"/>
              </a:buClr>
              <a:buFontTx/>
              <a:buNone/>
            </a:pPr>
            <a:endParaRPr lang="da-DK" altLang="da-DK" sz="1400" i="1" smtClean="0">
              <a:solidFill>
                <a:schemeClr val="accent2"/>
              </a:solidFill>
            </a:endParaRPr>
          </a:p>
        </p:txBody>
      </p:sp>
      <p:sp>
        <p:nvSpPr>
          <p:cNvPr id="75781" name="Rechthoek 4"/>
          <p:cNvSpPr>
            <a:spLocks noChangeArrowheads="1"/>
          </p:cNvSpPr>
          <p:nvPr/>
        </p:nvSpPr>
        <p:spPr bwMode="auto">
          <a:xfrm>
            <a:off x="3509963" y="6381750"/>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da-DK" altLang="da-DK" sz="1400" i="1">
                <a:solidFill>
                  <a:schemeClr val="accent2"/>
                </a:solidFill>
              </a:rPr>
              <a:t>CEPT Coordinator: Mr Jonas Eneberg (UK</a:t>
            </a:r>
            <a:r>
              <a:rPr lang="fr-FR" altLang="da-DK" sz="1400" i="1">
                <a:solidFill>
                  <a:schemeClr val="accent2"/>
                </a:solidFill>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itle 8"/>
          <p:cNvSpPr>
            <a:spLocks noGrp="1"/>
          </p:cNvSpPr>
          <p:nvPr>
            <p:ph type="title"/>
          </p:nvPr>
        </p:nvSpPr>
        <p:spPr>
          <a:xfrm>
            <a:off x="179388" y="1052513"/>
            <a:ext cx="8686800" cy="509587"/>
          </a:xfrm>
        </p:spPr>
        <p:txBody>
          <a:bodyPr/>
          <a:lstStyle/>
          <a:p>
            <a:r>
              <a:rPr lang="en-GB" altLang="da-DK" sz="3200" b="1" smtClean="0">
                <a:solidFill>
                  <a:schemeClr val="bg1"/>
                </a:solidFill>
              </a:rPr>
              <a:t>Agenda Item 9 (Issue 9.3)</a:t>
            </a:r>
            <a:r>
              <a:rPr lang="en-GB" altLang="da-DK" sz="2400" b="1" smtClean="0">
                <a:solidFill>
                  <a:schemeClr val="bg1"/>
                </a:solidFill>
              </a:rPr>
              <a:t> </a:t>
            </a:r>
            <a:r>
              <a:rPr lang="en-GB" altLang="da-DK" sz="2200" b="1" smtClean="0">
                <a:solidFill>
                  <a:schemeClr val="bg1"/>
                </a:solidFill>
              </a:rPr>
              <a:t>(</a:t>
            </a:r>
            <a:r>
              <a:rPr lang="en-GB" altLang="en-US" sz="2000" b="1" smtClean="0">
                <a:solidFill>
                  <a:schemeClr val="bg1"/>
                </a:solidFill>
              </a:rPr>
              <a:t>agreed </a:t>
            </a:r>
            <a:r>
              <a:rPr lang="en-GB" altLang="da-DK" sz="2200" b="1" smtClean="0">
                <a:solidFill>
                  <a:schemeClr val="bg1"/>
                </a:solidFill>
              </a:rPr>
              <a:t>by CPG PTB-8)</a:t>
            </a:r>
            <a:r>
              <a:rPr lang="en-GB" altLang="da-DK" sz="1800" b="1" smtClean="0">
                <a:solidFill>
                  <a:schemeClr val="bg1"/>
                </a:solidFill>
              </a:rPr>
              <a:t/>
            </a:r>
            <a:br>
              <a:rPr lang="en-GB" altLang="da-DK" sz="1800" b="1" smtClean="0">
                <a:solidFill>
                  <a:schemeClr val="bg1"/>
                </a:solidFill>
              </a:rPr>
            </a:br>
            <a:endParaRPr lang="en-GB" altLang="da-DK" sz="2200" b="1" smtClean="0">
              <a:solidFill>
                <a:schemeClr val="bg1"/>
              </a:solidFill>
            </a:endParaRPr>
          </a:p>
        </p:txBody>
      </p:sp>
      <p:sp>
        <p:nvSpPr>
          <p:cNvPr id="10" name="Content Placeholder 9"/>
          <p:cNvSpPr>
            <a:spLocks noGrp="1"/>
          </p:cNvSpPr>
          <p:nvPr>
            <p:ph idx="1"/>
          </p:nvPr>
        </p:nvSpPr>
        <p:spPr>
          <a:xfrm>
            <a:off x="323850" y="1639888"/>
            <a:ext cx="8280400" cy="4511675"/>
          </a:xfrm>
        </p:spPr>
        <p:txBody>
          <a:bodyPr>
            <a:normAutofit fontScale="25000" lnSpcReduction="20000"/>
          </a:bodyPr>
          <a:lstStyle/>
          <a:p>
            <a:pPr marL="0" indent="0">
              <a:spcBef>
                <a:spcPts val="1200"/>
              </a:spcBef>
              <a:buFontTx/>
              <a:buNone/>
              <a:defRPr/>
            </a:pPr>
            <a:r>
              <a:rPr lang="en-GB" sz="6400" b="1" i="1" dirty="0" smtClean="0"/>
              <a:t>Issue: </a:t>
            </a:r>
            <a:r>
              <a:rPr lang="en-GB" sz="6400" i="1" dirty="0" smtClean="0"/>
              <a:t>Resolution </a:t>
            </a:r>
            <a:r>
              <a:rPr lang="en-GB" sz="6400" i="1" dirty="0"/>
              <a:t>80 (Rev.WRC-07) “Due diligence in applying the principles embodied in the Constitution” </a:t>
            </a:r>
            <a:endParaRPr lang="en-GB" sz="6400" i="1" dirty="0" smtClean="0"/>
          </a:p>
          <a:p>
            <a:pPr marL="0" indent="0">
              <a:spcBef>
                <a:spcPts val="1200"/>
              </a:spcBef>
              <a:buFontTx/>
              <a:buNone/>
              <a:defRPr/>
            </a:pPr>
            <a:r>
              <a:rPr lang="en-GB" sz="6400" b="1" dirty="0" smtClean="0"/>
              <a:t>Preliminary CEPT position</a:t>
            </a:r>
            <a:r>
              <a:rPr lang="en-GB" sz="6400" dirty="0" smtClean="0"/>
              <a:t>: </a:t>
            </a:r>
          </a:p>
          <a:p>
            <a:pPr marL="0" indent="0">
              <a:buFontTx/>
              <a:buNone/>
              <a:defRPr/>
            </a:pPr>
            <a:endParaRPr lang="en-GB" sz="1800" dirty="0" smtClean="0"/>
          </a:p>
          <a:p>
            <a:pPr marL="0" indent="0">
              <a:lnSpc>
                <a:spcPct val="120000"/>
              </a:lnSpc>
              <a:spcBef>
                <a:spcPts val="600"/>
              </a:spcBef>
              <a:buFontTx/>
              <a:buNone/>
              <a:defRPr/>
            </a:pPr>
            <a:r>
              <a:rPr lang="en-GB" sz="6000" dirty="0" smtClean="0"/>
              <a:t>Concerning </a:t>
            </a:r>
            <a:r>
              <a:rPr lang="en-GB" sz="6000" dirty="0"/>
              <a:t>the part of the RRB Report on Resolution 80 related to Article 48 of the Constitution (section 4.4), CEPT notes that Article 48 refers to “military radio installations” and not to stations used for governmental purposes in general. Moreover, considering the three questions raised by the RRB, CEPT considers that: </a:t>
            </a:r>
          </a:p>
          <a:p>
            <a:pPr>
              <a:lnSpc>
                <a:spcPct val="120000"/>
              </a:lnSpc>
              <a:spcBef>
                <a:spcPts val="600"/>
              </a:spcBef>
              <a:buClr>
                <a:srgbClr val="C00000"/>
              </a:buClr>
              <a:buFont typeface="Wingdings" panose="05000000000000000000" pitchFamily="2" charset="2"/>
              <a:buChar char="§"/>
              <a:defRPr/>
            </a:pPr>
            <a:r>
              <a:rPr lang="en-GB" sz="6000" dirty="0"/>
              <a:t>an administration should explicitly invoke Article 48 of the Constitution in order for this provision to apply to an inquiry under RR No. 13.6;</a:t>
            </a:r>
          </a:p>
          <a:p>
            <a:pPr>
              <a:lnSpc>
                <a:spcPct val="120000"/>
              </a:lnSpc>
              <a:spcBef>
                <a:spcPts val="600"/>
              </a:spcBef>
              <a:buClr>
                <a:srgbClr val="C00000"/>
              </a:buClr>
              <a:buFont typeface="Wingdings" panose="05000000000000000000" pitchFamily="2" charset="2"/>
              <a:buChar char="§"/>
              <a:defRPr/>
            </a:pPr>
            <a:r>
              <a:rPr lang="en-GB" sz="6000" dirty="0"/>
              <a:t>there should be no restriction in terms of nature of service for a station eligible to operate under Article 48;</a:t>
            </a:r>
          </a:p>
          <a:p>
            <a:pPr>
              <a:lnSpc>
                <a:spcPct val="120000"/>
              </a:lnSpc>
              <a:spcBef>
                <a:spcPts val="600"/>
              </a:spcBef>
              <a:buClr>
                <a:srgbClr val="C00000"/>
              </a:buClr>
              <a:buFont typeface="Wingdings" panose="05000000000000000000" pitchFamily="2" charset="2"/>
              <a:buChar char="§"/>
              <a:defRPr/>
            </a:pPr>
            <a:r>
              <a:rPr lang="en-GB" sz="6000" dirty="0"/>
              <a:t>stations in the broadcasting or broadcasting-satellite service, whose transmissions are by definition intended for direct reception by the general public, should in general not be operated under Article 48.</a:t>
            </a:r>
          </a:p>
          <a:p>
            <a:pPr marL="0" indent="0">
              <a:lnSpc>
                <a:spcPct val="120000"/>
              </a:lnSpc>
              <a:spcBef>
                <a:spcPts val="600"/>
              </a:spcBef>
              <a:buClr>
                <a:srgbClr val="FF0000"/>
              </a:buClr>
              <a:buFontTx/>
              <a:buNone/>
              <a:defRPr/>
            </a:pPr>
            <a:r>
              <a:rPr lang="en-GB" sz="6000" dirty="0"/>
              <a:t>Concerning the part of the RRB Report on Resolution 80 related to modifications of RR Articles 13 and 15 (section 4.6.4), CEPT notes that this issue was already discussed during WRC-12 and does not support reopening such discussions. Therefore CEPT does not support the suggested modifications to RR Articles 13 and 15. </a:t>
            </a:r>
          </a:p>
          <a:p>
            <a:pPr>
              <a:lnSpc>
                <a:spcPct val="120000"/>
              </a:lnSpc>
              <a:spcBef>
                <a:spcPts val="600"/>
              </a:spcBef>
              <a:buFontTx/>
              <a:buNone/>
              <a:defRPr/>
            </a:pPr>
            <a:endParaRPr lang="da-DK" sz="6000" i="1" dirty="0" smtClean="0">
              <a:solidFill>
                <a:schemeClr val="accent2"/>
              </a:solidFill>
            </a:endParaRPr>
          </a:p>
          <a:p>
            <a:pPr lvl="1" algn="r">
              <a:lnSpc>
                <a:spcPct val="80000"/>
              </a:lnSpc>
              <a:spcBef>
                <a:spcPct val="0"/>
              </a:spcBef>
              <a:buFontTx/>
              <a:buNone/>
              <a:defRPr/>
            </a:pPr>
            <a:endParaRPr lang="da-DK" sz="1400" i="1" dirty="0">
              <a:solidFill>
                <a:schemeClr val="accent2"/>
              </a:solidFill>
            </a:endParaRPr>
          </a:p>
          <a:p>
            <a:pPr>
              <a:lnSpc>
                <a:spcPct val="80000"/>
              </a:lnSpc>
              <a:spcBef>
                <a:spcPct val="0"/>
              </a:spcBef>
              <a:buFontTx/>
              <a:buNone/>
              <a:defRPr/>
            </a:pPr>
            <a:endParaRPr lang="da-DK" sz="1800" i="1" dirty="0" smtClean="0">
              <a:solidFill>
                <a:schemeClr val="accent2"/>
              </a:solidFill>
            </a:endParaRPr>
          </a:p>
          <a:p>
            <a:pPr lvl="1" algn="r">
              <a:lnSpc>
                <a:spcPct val="80000"/>
              </a:lnSpc>
              <a:spcBef>
                <a:spcPct val="0"/>
              </a:spcBef>
              <a:buFontTx/>
              <a:buNone/>
              <a:defRPr/>
            </a:pPr>
            <a:endParaRPr lang="da-DK" sz="1400" i="1" dirty="0">
              <a:solidFill>
                <a:schemeClr val="accent2"/>
              </a:solidFill>
            </a:endParaRPr>
          </a:p>
          <a:p>
            <a:pPr lvl="1" algn="r">
              <a:lnSpc>
                <a:spcPct val="80000"/>
              </a:lnSpc>
              <a:spcBef>
                <a:spcPct val="0"/>
              </a:spcBef>
              <a:buFontTx/>
              <a:buNone/>
              <a:defRPr/>
            </a:pPr>
            <a:endParaRPr lang="da-DK" sz="1400" i="1" dirty="0" smtClean="0">
              <a:solidFill>
                <a:schemeClr val="accent2"/>
              </a:solidFill>
            </a:endParaRPr>
          </a:p>
          <a:p>
            <a:pPr marL="457200" lvl="1" indent="0" algn="r">
              <a:buClr>
                <a:srgbClr val="C00000"/>
              </a:buClr>
              <a:buFontTx/>
              <a:buNone/>
              <a:defRPr/>
            </a:pPr>
            <a:endParaRPr lang="da-DK" sz="1400" i="1" dirty="0" smtClean="0">
              <a:solidFill>
                <a:schemeClr val="accent2"/>
              </a:solidFill>
            </a:endParaRPr>
          </a:p>
          <a:p>
            <a:pPr marL="457200" lvl="1" indent="0" algn="r">
              <a:buClr>
                <a:srgbClr val="C00000"/>
              </a:buClr>
              <a:buFontTx/>
              <a:buNone/>
              <a:defRPr/>
            </a:pPr>
            <a:endParaRPr lang="da-DK" sz="1400" i="1" dirty="0">
              <a:solidFill>
                <a:schemeClr val="accent2"/>
              </a:solidFill>
            </a:endParaRPr>
          </a:p>
        </p:txBody>
      </p:sp>
      <p:sp>
        <p:nvSpPr>
          <p:cNvPr id="76805" name="Rechthoek 4"/>
          <p:cNvSpPr>
            <a:spLocks noChangeArrowheads="1"/>
          </p:cNvSpPr>
          <p:nvPr/>
        </p:nvSpPr>
        <p:spPr bwMode="auto">
          <a:xfrm>
            <a:off x="3506788" y="6446838"/>
            <a:ext cx="5599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algn="r" eaLnBrk="1" hangingPunct="1">
              <a:lnSpc>
                <a:spcPct val="80000"/>
              </a:lnSpc>
              <a:spcBef>
                <a:spcPts val="1200"/>
              </a:spcBef>
              <a:buFontTx/>
              <a:buNone/>
            </a:pPr>
            <a:r>
              <a:rPr lang="da-DK" altLang="da-DK" sz="1400" i="1">
                <a:solidFill>
                  <a:schemeClr val="accent2"/>
                </a:solidFill>
              </a:rPr>
              <a:t>acting CEPT Coordinator: Mr Alexandre Vallet (France</a:t>
            </a:r>
            <a:r>
              <a:rPr lang="en-US" altLang="da-DK" sz="1400" i="1">
                <a:solidFill>
                  <a:schemeClr val="accent2"/>
                </a:solidFill>
              </a:rPr>
              <a:t>)</a:t>
            </a:r>
            <a:endParaRPr lang="fr-FR" altLang="da-DK" sz="1400" i="1">
              <a:solidFill>
                <a:schemeClr val="accent2"/>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p:cNvSpPr>
            <a:spLocks noChangeArrowheads="1"/>
          </p:cNvSpPr>
          <p:nvPr/>
        </p:nvSpPr>
        <p:spPr bwMode="auto">
          <a:xfrm>
            <a:off x="673100" y="908050"/>
            <a:ext cx="7812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ctr" eaLnBrk="1" hangingPunct="1">
              <a:spcBef>
                <a:spcPct val="0"/>
              </a:spcBef>
              <a:buFontTx/>
              <a:buNone/>
              <a:defRPr/>
            </a:pPr>
            <a:r>
              <a:rPr lang="en-GB" altLang="fi-FI" sz="3600" b="1" dirty="0" smtClean="0">
                <a:solidFill>
                  <a:srgbClr val="FFFFFF"/>
                </a:solidFill>
              </a:rPr>
              <a:t>Agenda Item 10 </a:t>
            </a:r>
            <a:r>
              <a:rPr lang="en-GB" altLang="fi-FI" sz="2200" b="1" dirty="0" smtClean="0">
                <a:solidFill>
                  <a:srgbClr val="FFFFFF"/>
                </a:solidFill>
              </a:rPr>
              <a:t>(</a:t>
            </a:r>
            <a:r>
              <a:rPr lang="en-GB" sz="2000" b="1" kern="0" dirty="0" smtClean="0">
                <a:solidFill>
                  <a:schemeClr val="bg1"/>
                </a:solidFill>
              </a:rPr>
              <a:t>agreed </a:t>
            </a:r>
            <a:r>
              <a:rPr lang="en-GB" altLang="fi-FI" sz="2200" b="1" dirty="0" smtClean="0">
                <a:solidFill>
                  <a:srgbClr val="FFFFFF"/>
                </a:solidFill>
              </a:rPr>
              <a:t>by CPG PTA-8)</a:t>
            </a:r>
            <a:endParaRPr lang="en-GB" altLang="fi-FI" sz="2200" dirty="0" smtClean="0">
              <a:solidFill>
                <a:srgbClr val="000000"/>
              </a:solidFill>
            </a:endParaRPr>
          </a:p>
        </p:txBody>
      </p:sp>
      <p:sp>
        <p:nvSpPr>
          <p:cNvPr id="2" name="TextBox 4"/>
          <p:cNvSpPr txBox="1">
            <a:spLocks noChangeArrowheads="1"/>
          </p:cNvSpPr>
          <p:nvPr/>
        </p:nvSpPr>
        <p:spPr bwMode="auto">
          <a:xfrm>
            <a:off x="366713" y="1773238"/>
            <a:ext cx="8424862" cy="5124450"/>
          </a:xfrm>
          <a:prstGeom prst="rect">
            <a:avLst/>
          </a:prstGeom>
          <a:noFill/>
          <a:ln w="9525">
            <a:noFill/>
            <a:miter lim="800000"/>
            <a:headEnd/>
            <a:tailEnd/>
          </a:ln>
        </p:spPr>
        <p:txBody>
          <a:bodyPr>
            <a:spAutoFit/>
          </a:bodyPr>
          <a:lstStyle/>
          <a:p>
            <a:pPr>
              <a:defRPr/>
            </a:pPr>
            <a:r>
              <a:rPr lang="en-US" sz="1600" b="1" i="1" dirty="0">
                <a:solidFill>
                  <a:srgbClr val="000000"/>
                </a:solidFill>
                <a:latin typeface="Arial" charset="0"/>
                <a:cs typeface="Arial" charset="0"/>
              </a:rPr>
              <a:t>Issue: </a:t>
            </a:r>
            <a:r>
              <a:rPr lang="en-US" sz="1600" i="1" dirty="0">
                <a:solidFill>
                  <a:srgbClr val="000000"/>
                </a:solidFill>
                <a:latin typeface="Arial" charset="0"/>
                <a:cs typeface="Arial" charset="0"/>
              </a:rPr>
              <a:t>to recommend to the Council items for inclusion in the agenda for the next WRC, and to give its views on the preliminary agenda for the subsequent conference and on possible agenda items for future conferences, </a:t>
            </a:r>
            <a:r>
              <a:rPr lang="en-US" sz="1600" dirty="0">
                <a:solidFill>
                  <a:srgbClr val="000000"/>
                </a:solidFill>
                <a:latin typeface="Arial" charset="0"/>
                <a:cs typeface="Arial" charset="0"/>
              </a:rPr>
              <a:t>in accordance with Article 7 of the Convention</a:t>
            </a:r>
            <a:endParaRPr lang="en-GB" sz="1600" dirty="0">
              <a:solidFill>
                <a:srgbClr val="000000"/>
              </a:solidFill>
              <a:latin typeface="Arial" charset="0"/>
              <a:cs typeface="Arial" charset="0"/>
            </a:endParaRPr>
          </a:p>
          <a:p>
            <a:pPr>
              <a:spcBef>
                <a:spcPts val="600"/>
              </a:spcBef>
              <a:defRPr/>
            </a:pPr>
            <a:r>
              <a:rPr lang="en-GB" b="1" dirty="0">
                <a:solidFill>
                  <a:srgbClr val="000000"/>
                </a:solidFill>
                <a:latin typeface="Arial" charset="0"/>
                <a:cs typeface="Arial" charset="0"/>
              </a:rPr>
              <a:t>Preliminary</a:t>
            </a:r>
            <a:r>
              <a:rPr lang="en-GB" sz="2000" b="1" dirty="0">
                <a:solidFill>
                  <a:srgbClr val="000000"/>
                </a:solidFill>
                <a:latin typeface="Arial" charset="0"/>
                <a:cs typeface="Arial" charset="0"/>
              </a:rPr>
              <a:t>  CEPT  position: </a:t>
            </a:r>
          </a:p>
          <a:p>
            <a:pPr>
              <a:spcBef>
                <a:spcPts val="600"/>
              </a:spcBef>
              <a:spcAft>
                <a:spcPts val="600"/>
              </a:spcAft>
              <a:buClr>
                <a:srgbClr val="FF0000"/>
              </a:buClr>
              <a:defRPr/>
            </a:pPr>
            <a:r>
              <a:rPr lang="en-US" sz="1600" dirty="0">
                <a:solidFill>
                  <a:srgbClr val="000000"/>
                </a:solidFill>
                <a:latin typeface="Arial" charset="0"/>
                <a:cs typeface="Arial" charset="0"/>
              </a:rPr>
              <a:t>CEPT </a:t>
            </a:r>
            <a:r>
              <a:rPr lang="en-GB" sz="1600" dirty="0">
                <a:solidFill>
                  <a:srgbClr val="000000"/>
                </a:solidFill>
                <a:latin typeface="Arial" charset="0"/>
                <a:cs typeface="Arial" charset="0"/>
              </a:rPr>
              <a:t>is currently discussing 13 different proposals for WRC-19 agenda items.  The CEPT position will be finalised at the last CPG meeting in September.  The proposals currently under discussion are:</a:t>
            </a:r>
          </a:p>
          <a:p>
            <a:pPr marL="342900" indent="-342900">
              <a:spcBef>
                <a:spcPts val="600"/>
              </a:spcBef>
              <a:spcAft>
                <a:spcPts val="600"/>
              </a:spcAft>
              <a:buClr>
                <a:srgbClr val="C00000"/>
              </a:buClr>
              <a:buFont typeface="+mj-lt"/>
              <a:buAutoNum type="alphaLcParenR"/>
              <a:defRPr/>
            </a:pPr>
            <a:r>
              <a:rPr lang="en-GB" sz="1600" dirty="0">
                <a:latin typeface="Arial" charset="0"/>
                <a:cs typeface="Arial" charset="0"/>
              </a:rPr>
              <a:t>IMT above 6 GHz</a:t>
            </a:r>
          </a:p>
          <a:p>
            <a:pPr>
              <a:spcBef>
                <a:spcPts val="600"/>
              </a:spcBef>
              <a:spcAft>
                <a:spcPts val="600"/>
              </a:spcAft>
              <a:buClr>
                <a:srgbClr val="C00000"/>
              </a:buClr>
              <a:defRPr/>
            </a:pPr>
            <a:r>
              <a:rPr lang="en-GB" sz="1600" dirty="0">
                <a:solidFill>
                  <a:srgbClr val="000000"/>
                </a:solidFill>
                <a:latin typeface="Arial" charset="0"/>
                <a:cs typeface="Arial" charset="0"/>
              </a:rPr>
              <a:t>CEPT has initially identified a number of bands to study, to focus the agenda item :</a:t>
            </a:r>
          </a:p>
          <a:p>
            <a:pPr hangingPunct="0">
              <a:buClr>
                <a:srgbClr val="C00000"/>
              </a:buClr>
              <a:defRPr/>
            </a:pPr>
            <a:r>
              <a:rPr lang="en-GB" sz="1600" dirty="0">
                <a:latin typeface="Arial" charset="0"/>
                <a:cs typeface="Arial" charset="0"/>
              </a:rPr>
              <a:t> - 31.8-33.4 GHz; 40.5-43.5 GHz; 45.5-48.9 GHz; 66-71 GHz; 71-76 GHz; 81-86 GHz;</a:t>
            </a:r>
          </a:p>
          <a:p>
            <a:pPr marL="342900" indent="-342900" hangingPunct="0">
              <a:buClr>
                <a:srgbClr val="C00000"/>
              </a:buClr>
              <a:buFont typeface="+mj-lt"/>
              <a:buAutoNum type="alphaLcParenR"/>
              <a:defRPr/>
            </a:pPr>
            <a:endParaRPr lang="en-GB" sz="1600" dirty="0">
              <a:latin typeface="Arial" charset="0"/>
              <a:cs typeface="Arial" charset="0"/>
            </a:endParaRPr>
          </a:p>
          <a:p>
            <a:pPr>
              <a:spcBef>
                <a:spcPts val="600"/>
              </a:spcBef>
              <a:spcAft>
                <a:spcPts val="600"/>
              </a:spcAft>
              <a:buClr>
                <a:srgbClr val="C00000"/>
              </a:buClr>
              <a:defRPr/>
            </a:pPr>
            <a:r>
              <a:rPr lang="da-DK" sz="1600" dirty="0">
                <a:solidFill>
                  <a:srgbClr val="FF0000"/>
                </a:solidFill>
                <a:latin typeface="Arial" charset="0"/>
                <a:cs typeface="Arial" charset="0"/>
              </a:rPr>
              <a:t>b)  </a:t>
            </a:r>
            <a:r>
              <a:rPr lang="en-US" sz="1600" dirty="0">
                <a:latin typeface="Arial" charset="0"/>
                <a:cs typeface="Arial" charset="0"/>
              </a:rPr>
              <a:t>to consider spectrum sharing technologies, additional in band sharing mechanisms or mitigation techniques that could be applied to Wireless Access Systems (WAS) including radio local area networks in the 5 GHz range;</a:t>
            </a:r>
            <a:endParaRPr lang="da-DK" sz="1600" dirty="0">
              <a:solidFill>
                <a:srgbClr val="000000"/>
              </a:solidFill>
              <a:latin typeface="Arial" charset="0"/>
              <a:cs typeface="Arial" charset="0"/>
            </a:endParaRPr>
          </a:p>
          <a:p>
            <a:pPr>
              <a:defRPr/>
            </a:pPr>
            <a:endParaRPr lang="en-GB" sz="2000" b="1" dirty="0">
              <a:solidFill>
                <a:srgbClr val="000000"/>
              </a:solidFill>
              <a:latin typeface="Arial" charset="0"/>
              <a:cs typeface="Arial" charset="0"/>
            </a:endParaRPr>
          </a:p>
          <a:p>
            <a:pPr>
              <a:defRPr/>
            </a:pPr>
            <a:endParaRPr lang="en-GB" dirty="0">
              <a:solidFill>
                <a:srgbClr val="000000"/>
              </a:solidFill>
              <a:latin typeface="Arial" charset="0"/>
              <a:cs typeface="Arial" charset="0"/>
            </a:endParaRPr>
          </a:p>
        </p:txBody>
      </p:sp>
      <p:sp>
        <p:nvSpPr>
          <p:cNvPr id="77829" name="TextBox 5"/>
          <p:cNvSpPr txBox="1">
            <a:spLocks noChangeArrowheads="1"/>
          </p:cNvSpPr>
          <p:nvPr/>
        </p:nvSpPr>
        <p:spPr bwMode="auto">
          <a:xfrm>
            <a:off x="4716463" y="6308725"/>
            <a:ext cx="414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en-GB" altLang="fi-FI" sz="1400" i="1">
                <a:solidFill>
                  <a:srgbClr val="333399"/>
                </a:solidFill>
              </a:rPr>
              <a:t>CEPT Coordinator :  Mr. Wesley Milton (UK)</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p:cNvSpPr>
            <a:spLocks noChangeArrowheads="1"/>
          </p:cNvSpPr>
          <p:nvPr/>
        </p:nvSpPr>
        <p:spPr bwMode="auto">
          <a:xfrm>
            <a:off x="673100" y="908050"/>
            <a:ext cx="7812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fi-FI" sz="3600" b="1">
                <a:solidFill>
                  <a:srgbClr val="FFFFFF"/>
                </a:solidFill>
              </a:rPr>
              <a:t>Agenda Item 10 </a:t>
            </a:r>
            <a:r>
              <a:rPr lang="en-GB" altLang="fi-FI" sz="2200" b="1">
                <a:solidFill>
                  <a:srgbClr val="FFFFFF"/>
                </a:solidFill>
              </a:rPr>
              <a:t>(developed by CPG PTA-8)</a:t>
            </a:r>
            <a:endParaRPr lang="en-GB" altLang="fi-FI" sz="2200">
              <a:solidFill>
                <a:srgbClr val="000000"/>
              </a:solidFill>
            </a:endParaRPr>
          </a:p>
        </p:txBody>
      </p:sp>
      <p:sp>
        <p:nvSpPr>
          <p:cNvPr id="2" name="TextBox 4"/>
          <p:cNvSpPr txBox="1">
            <a:spLocks noChangeArrowheads="1"/>
          </p:cNvSpPr>
          <p:nvPr/>
        </p:nvSpPr>
        <p:spPr bwMode="auto">
          <a:xfrm>
            <a:off x="250825" y="1773238"/>
            <a:ext cx="8678863" cy="3786187"/>
          </a:xfrm>
          <a:prstGeom prst="rect">
            <a:avLst/>
          </a:prstGeom>
          <a:noFill/>
          <a:ln w="9525">
            <a:noFill/>
            <a:miter lim="800000"/>
            <a:headEnd/>
            <a:tailEnd/>
          </a:ln>
        </p:spPr>
        <p:txBody>
          <a:bodyPr>
            <a:spAutoFit/>
          </a:bodyPr>
          <a:lstStyle/>
          <a:p>
            <a:pPr marL="342900" indent="-342900">
              <a:buClr>
                <a:srgbClr val="C00000"/>
              </a:buClr>
              <a:buFontTx/>
              <a:buAutoNum type="alphaLcParenR" startAt="3"/>
              <a:defRPr/>
            </a:pPr>
            <a:r>
              <a:rPr lang="en-US" sz="1600" dirty="0">
                <a:latin typeface="Arial" charset="0"/>
                <a:cs typeface="Arial" charset="0"/>
              </a:rPr>
              <a:t>to consider a primary allocation to the amateur and amateur satellite service in the frequency band 47 – 68 MHz;</a:t>
            </a:r>
          </a:p>
          <a:p>
            <a:pPr>
              <a:buClr>
                <a:srgbClr val="C00000"/>
              </a:buClr>
              <a:defRPr/>
            </a:pPr>
            <a:r>
              <a:rPr lang="en-US" sz="1600" dirty="0">
                <a:latin typeface="Arial" charset="0"/>
                <a:cs typeface="Arial" charset="0"/>
              </a:rPr>
              <a:t> </a:t>
            </a:r>
            <a:endParaRPr lang="en-GB" sz="1600" dirty="0">
              <a:latin typeface="Arial" charset="0"/>
              <a:cs typeface="Arial" charset="0"/>
            </a:endParaRPr>
          </a:p>
          <a:p>
            <a:pPr marL="342900" indent="-342900">
              <a:buClr>
                <a:srgbClr val="C00000"/>
              </a:buClr>
              <a:buFontTx/>
              <a:buAutoNum type="alphaLcParenR" startAt="4"/>
              <a:defRPr/>
            </a:pPr>
            <a:r>
              <a:rPr lang="en-US" sz="1600" dirty="0">
                <a:latin typeface="Arial" charset="0"/>
                <a:cs typeface="Arial" charset="0"/>
              </a:rPr>
              <a:t>Studies towards an identification for land mobile and fixed services operating in the frequency range 275-450 GHz;</a:t>
            </a:r>
          </a:p>
          <a:p>
            <a:pPr marL="342900" indent="-342900">
              <a:buClr>
                <a:srgbClr val="C00000"/>
              </a:buClr>
              <a:buFontTx/>
              <a:buAutoNum type="alphaLcParenR" startAt="4"/>
              <a:defRPr/>
            </a:pPr>
            <a:endParaRPr lang="en-US" sz="1600" dirty="0">
              <a:latin typeface="Arial" charset="0"/>
              <a:cs typeface="Arial" charset="0"/>
            </a:endParaRPr>
          </a:p>
          <a:p>
            <a:pPr marL="342900" indent="-342900">
              <a:buClr>
                <a:srgbClr val="C00000"/>
              </a:buClr>
              <a:buFontTx/>
              <a:buAutoNum type="alphaLcParenR" startAt="4"/>
              <a:defRPr/>
            </a:pPr>
            <a:r>
              <a:rPr lang="en-US" sz="1600" dirty="0">
                <a:latin typeface="Arial" charset="0"/>
                <a:cs typeface="Arial" charset="0"/>
              </a:rPr>
              <a:t> to consider an allocation to the amateur service in the frequency band 1 800 – 2 000 kHz; </a:t>
            </a:r>
            <a:endParaRPr lang="en-GB" sz="1600" dirty="0">
              <a:latin typeface="Arial" charset="0"/>
              <a:cs typeface="Arial" charset="0"/>
            </a:endParaRPr>
          </a:p>
          <a:p>
            <a:pPr marL="342900" indent="-342900">
              <a:buClr>
                <a:srgbClr val="C00000"/>
              </a:buClr>
              <a:buFontTx/>
              <a:buAutoNum type="alphaLcParenR" startAt="4"/>
              <a:defRPr/>
            </a:pPr>
            <a:endParaRPr lang="en-GB" sz="1600" dirty="0">
              <a:latin typeface="Arial" charset="0"/>
              <a:cs typeface="Arial" charset="0"/>
            </a:endParaRPr>
          </a:p>
          <a:p>
            <a:pPr marL="342900" indent="-342900">
              <a:buClr>
                <a:srgbClr val="C00000"/>
              </a:buClr>
              <a:buFontTx/>
              <a:buAutoNum type="alphaLcParenR" startAt="4"/>
              <a:defRPr/>
            </a:pPr>
            <a:r>
              <a:rPr lang="en-US" sz="1600" dirty="0">
                <a:latin typeface="Arial" charset="0"/>
                <a:cs typeface="Arial" charset="0"/>
              </a:rPr>
              <a:t>To consider an additional primary allocation to the fixed-satellite service (Earth-to-space) in the frequency band 51.4-52.4 GHz and regulatory framework related to NGSO FSS systems in the range 37.5-52.4 GHz;</a:t>
            </a:r>
          </a:p>
          <a:p>
            <a:pPr>
              <a:buClr>
                <a:srgbClr val="C00000"/>
              </a:buClr>
              <a:defRPr/>
            </a:pPr>
            <a:endParaRPr lang="en-US" sz="1600" dirty="0">
              <a:latin typeface="Arial" charset="0"/>
              <a:cs typeface="Arial" charset="0"/>
            </a:endParaRPr>
          </a:p>
          <a:p>
            <a:pPr marL="342900" indent="-342900">
              <a:buClr>
                <a:srgbClr val="C00000"/>
              </a:buClr>
              <a:buFontTx/>
              <a:buAutoNum type="alphaLcParenR" startAt="4"/>
              <a:defRPr/>
            </a:pPr>
            <a:r>
              <a:rPr lang="en-US" sz="1600" dirty="0">
                <a:latin typeface="Arial" charset="0"/>
                <a:cs typeface="Arial" charset="0"/>
              </a:rPr>
              <a:t>To consider establishment of power limits within MSS, METSAT or EESS in the 401-403 MHz and 399.9-400.05 MHz frequency bands below 1 GHz;</a:t>
            </a:r>
            <a:endParaRPr lang="en-GB" sz="1600" dirty="0">
              <a:latin typeface="Arial" charset="0"/>
              <a:cs typeface="Arial" charset="0"/>
            </a:endParaRPr>
          </a:p>
          <a:p>
            <a:pPr>
              <a:defRPr/>
            </a:pPr>
            <a:r>
              <a:rPr lang="en-US" sz="1600" dirty="0">
                <a:latin typeface="Arial" charset="0"/>
                <a:cs typeface="Arial" charset="0"/>
              </a:rPr>
              <a:t> </a:t>
            </a:r>
            <a:endParaRPr lang="en-GB" sz="1600" dirty="0">
              <a:latin typeface="Arial" charset="0"/>
              <a:cs typeface="Arial" charset="0"/>
            </a:endParaRPr>
          </a:p>
        </p:txBody>
      </p:sp>
      <p:sp>
        <p:nvSpPr>
          <p:cNvPr id="78853" name="TextBox 5"/>
          <p:cNvSpPr txBox="1">
            <a:spLocks noChangeArrowheads="1"/>
          </p:cNvSpPr>
          <p:nvPr/>
        </p:nvSpPr>
        <p:spPr bwMode="auto">
          <a:xfrm>
            <a:off x="4716463" y="6308725"/>
            <a:ext cx="414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en-GB" altLang="fi-FI" sz="1400" i="1">
                <a:solidFill>
                  <a:srgbClr val="333399"/>
                </a:solidFill>
              </a:rPr>
              <a:t>CEPT Coordinator :  Mr. Wesley Milton (UK)</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ChangeArrowheads="1"/>
          </p:cNvSpPr>
          <p:nvPr/>
        </p:nvSpPr>
        <p:spPr bwMode="auto">
          <a:xfrm>
            <a:off x="673100" y="908050"/>
            <a:ext cx="7812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fi-FI" sz="3600" b="1">
                <a:solidFill>
                  <a:srgbClr val="FFFFFF"/>
                </a:solidFill>
              </a:rPr>
              <a:t>Agenda Item 10 </a:t>
            </a:r>
            <a:r>
              <a:rPr lang="en-GB" altLang="fi-FI" sz="2200" b="1">
                <a:solidFill>
                  <a:srgbClr val="FFFFFF"/>
                </a:solidFill>
              </a:rPr>
              <a:t>(developed by CPG PTA-8)</a:t>
            </a:r>
            <a:endParaRPr lang="en-GB" altLang="fi-FI" sz="2200">
              <a:solidFill>
                <a:srgbClr val="000000"/>
              </a:solidFill>
            </a:endParaRPr>
          </a:p>
        </p:txBody>
      </p:sp>
      <p:sp>
        <p:nvSpPr>
          <p:cNvPr id="2" name="TextBox 4"/>
          <p:cNvSpPr txBox="1">
            <a:spLocks noChangeArrowheads="1"/>
          </p:cNvSpPr>
          <p:nvPr/>
        </p:nvSpPr>
        <p:spPr bwMode="auto">
          <a:xfrm>
            <a:off x="250825" y="1773238"/>
            <a:ext cx="8678863" cy="3540125"/>
          </a:xfrm>
          <a:prstGeom prst="rect">
            <a:avLst/>
          </a:prstGeom>
          <a:noFill/>
          <a:ln w="9525">
            <a:noFill/>
            <a:miter lim="800000"/>
            <a:headEnd/>
            <a:tailEnd/>
          </a:ln>
        </p:spPr>
        <p:txBody>
          <a:bodyPr>
            <a:spAutoFit/>
          </a:bodyPr>
          <a:lstStyle/>
          <a:p>
            <a:pPr>
              <a:defRPr/>
            </a:pPr>
            <a:r>
              <a:rPr lang="en-US" sz="1600" dirty="0">
                <a:latin typeface="Arial" charset="0"/>
                <a:cs typeface="Arial" charset="0"/>
              </a:rPr>
              <a:t> </a:t>
            </a:r>
            <a:endParaRPr lang="en-GB" sz="1600" dirty="0">
              <a:latin typeface="Arial" charset="0"/>
              <a:cs typeface="Arial" charset="0"/>
            </a:endParaRPr>
          </a:p>
          <a:p>
            <a:pPr marL="342900" indent="-342900">
              <a:buClr>
                <a:srgbClr val="C00000"/>
              </a:buClr>
              <a:buFontTx/>
              <a:buAutoNum type="alphaLcParenR" startAt="8"/>
              <a:defRPr/>
            </a:pPr>
            <a:r>
              <a:rPr lang="en-US" sz="1600" dirty="0">
                <a:latin typeface="Arial" charset="0"/>
                <a:cs typeface="Arial" charset="0"/>
              </a:rPr>
              <a:t>To consider an upgrade of the secondary allocation to the Meteorological-satellite (space-to-Earth) in the band 460 – 470 MHz and to the Earth exploration-satellite service (space-to-Earth), as contained in No. 5.289, to a primary status, while putting relevant constraints on this service in order to protect the existing primary (mobile, fixed) services in the band;</a:t>
            </a:r>
          </a:p>
          <a:p>
            <a:pPr marL="342900" indent="-342900">
              <a:buClr>
                <a:srgbClr val="C00000"/>
              </a:buClr>
              <a:buFontTx/>
              <a:buAutoNum type="alphaLcParenR" startAt="8"/>
              <a:defRPr/>
            </a:pPr>
            <a:endParaRPr lang="en-GB" sz="1600" dirty="0">
              <a:latin typeface="Arial" charset="0"/>
              <a:cs typeface="Arial" charset="0"/>
            </a:endParaRPr>
          </a:p>
          <a:p>
            <a:pPr marL="400050" indent="-400050">
              <a:buClr>
                <a:srgbClr val="C00000"/>
              </a:buClr>
              <a:buFontTx/>
              <a:buAutoNum type="romanLcParenR"/>
              <a:defRPr/>
            </a:pPr>
            <a:r>
              <a:rPr lang="en-US" sz="1600" dirty="0">
                <a:latin typeface="Arial" charset="0"/>
                <a:cs typeface="Arial" charset="0"/>
              </a:rPr>
              <a:t>To consider an allocation to the space operation service in the range 137 MHz – 960MHz to accommodate the growing number of small non-GSO satellites;</a:t>
            </a:r>
          </a:p>
          <a:p>
            <a:pPr>
              <a:buClr>
                <a:srgbClr val="C00000"/>
              </a:buClr>
              <a:defRPr/>
            </a:pPr>
            <a:endParaRPr lang="en-US" sz="1600" dirty="0">
              <a:latin typeface="Arial" charset="0"/>
              <a:cs typeface="Arial" charset="0"/>
            </a:endParaRPr>
          </a:p>
          <a:p>
            <a:pPr marL="342900" indent="-342900">
              <a:buClr>
                <a:srgbClr val="C00000"/>
              </a:buClr>
              <a:buFontTx/>
              <a:buAutoNum type="alphaLcParenR" startAt="10"/>
              <a:defRPr/>
            </a:pPr>
            <a:r>
              <a:rPr lang="en-US" sz="1600" dirty="0">
                <a:latin typeface="Arial" charset="0"/>
                <a:cs typeface="Arial" charset="0"/>
              </a:rPr>
              <a:t>Use of the frequency bands 17.7-19.7 GHz and 27.5-29.5 GHz by earth stations on mobile platforms communicating with geostationary space stations in the fixed-satellite service;</a:t>
            </a:r>
          </a:p>
          <a:p>
            <a:pPr>
              <a:buClr>
                <a:srgbClr val="C00000"/>
              </a:buClr>
              <a:defRPr/>
            </a:pPr>
            <a:endParaRPr lang="en-GB" sz="1600" dirty="0">
              <a:latin typeface="Arial" charset="0"/>
              <a:cs typeface="Arial" charset="0"/>
            </a:endParaRPr>
          </a:p>
          <a:p>
            <a:pPr marL="342900" indent="-342900">
              <a:buClr>
                <a:srgbClr val="C00000"/>
              </a:buClr>
              <a:buFontTx/>
              <a:buAutoNum type="alphaLcParenR" startAt="11"/>
              <a:defRPr/>
            </a:pPr>
            <a:r>
              <a:rPr lang="en-US" sz="1600" dirty="0">
                <a:latin typeface="Arial" charset="0"/>
                <a:cs typeface="Arial" charset="0"/>
              </a:rPr>
              <a:t>To consider a revision of Annex 7 to Appendix 30 of the Radio Regulations;</a:t>
            </a:r>
            <a:endParaRPr lang="en-GB" sz="1600" dirty="0">
              <a:latin typeface="Arial" charset="0"/>
              <a:cs typeface="Arial" charset="0"/>
            </a:endParaRPr>
          </a:p>
          <a:p>
            <a:pPr marL="342900" indent="-342900">
              <a:buFontTx/>
              <a:buAutoNum type="alphaLcParenR" startAt="4"/>
              <a:defRPr/>
            </a:pPr>
            <a:endParaRPr lang="en-GB" sz="1600" dirty="0">
              <a:latin typeface="Arial" charset="0"/>
              <a:cs typeface="Arial" charset="0"/>
            </a:endParaRPr>
          </a:p>
        </p:txBody>
      </p:sp>
      <p:sp>
        <p:nvSpPr>
          <p:cNvPr id="79877" name="TextBox 5"/>
          <p:cNvSpPr txBox="1">
            <a:spLocks noChangeArrowheads="1"/>
          </p:cNvSpPr>
          <p:nvPr/>
        </p:nvSpPr>
        <p:spPr bwMode="auto">
          <a:xfrm>
            <a:off x="4716463" y="6308725"/>
            <a:ext cx="414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en-GB" altLang="fi-FI" sz="1400" i="1">
                <a:solidFill>
                  <a:srgbClr val="333399"/>
                </a:solidFill>
              </a:rPr>
              <a:t>CEPT Coordinator :  Mr. Wesley Milton (UK)</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ChangeArrowheads="1"/>
          </p:cNvSpPr>
          <p:nvPr/>
        </p:nvSpPr>
        <p:spPr bwMode="auto">
          <a:xfrm>
            <a:off x="673100" y="908050"/>
            <a:ext cx="7812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fi-FI" sz="3600" b="1">
                <a:solidFill>
                  <a:srgbClr val="FFFFFF"/>
                </a:solidFill>
              </a:rPr>
              <a:t>Agenda Item 10 </a:t>
            </a:r>
            <a:r>
              <a:rPr lang="en-GB" altLang="fi-FI" sz="2200" b="1">
                <a:solidFill>
                  <a:srgbClr val="FFFFFF"/>
                </a:solidFill>
              </a:rPr>
              <a:t>(developed by CPG PTA-8)</a:t>
            </a:r>
            <a:endParaRPr lang="en-GB" altLang="fi-FI" sz="2200">
              <a:solidFill>
                <a:srgbClr val="000000"/>
              </a:solidFill>
            </a:endParaRPr>
          </a:p>
        </p:txBody>
      </p:sp>
      <p:sp>
        <p:nvSpPr>
          <p:cNvPr id="2" name="TextBox 4"/>
          <p:cNvSpPr txBox="1">
            <a:spLocks noChangeArrowheads="1"/>
          </p:cNvSpPr>
          <p:nvPr/>
        </p:nvSpPr>
        <p:spPr bwMode="auto">
          <a:xfrm>
            <a:off x="323850" y="1989138"/>
            <a:ext cx="8605838" cy="1816100"/>
          </a:xfrm>
          <a:prstGeom prst="rect">
            <a:avLst/>
          </a:prstGeom>
          <a:noFill/>
          <a:ln w="9525">
            <a:noFill/>
            <a:miter lim="800000"/>
            <a:headEnd/>
            <a:tailEnd/>
          </a:ln>
        </p:spPr>
        <p:txBody>
          <a:bodyPr>
            <a:spAutoFit/>
          </a:bodyPr>
          <a:lstStyle/>
          <a:p>
            <a:pPr marL="342900" indent="-342900">
              <a:buClr>
                <a:srgbClr val="C00000"/>
              </a:buClr>
              <a:buFontTx/>
              <a:buAutoNum type="alphaLcParenR" startAt="12"/>
              <a:defRPr/>
            </a:pPr>
            <a:r>
              <a:rPr lang="en-US" sz="1600" dirty="0">
                <a:latin typeface="Arial" charset="0"/>
                <a:cs typeface="Arial" charset="0"/>
              </a:rPr>
              <a:t>to consider regulatory actions for the development and implementation of the Global Aeronautical Distress and Safety System (GADSS);</a:t>
            </a:r>
          </a:p>
          <a:p>
            <a:pPr>
              <a:buClr>
                <a:srgbClr val="C00000"/>
              </a:buClr>
              <a:defRPr/>
            </a:pPr>
            <a:endParaRPr lang="en-GB" sz="1600" dirty="0">
              <a:latin typeface="Arial" charset="0"/>
              <a:cs typeface="Arial" charset="0"/>
            </a:endParaRPr>
          </a:p>
          <a:p>
            <a:pPr marL="342900" indent="-342900">
              <a:buClr>
                <a:srgbClr val="C00000"/>
              </a:buClr>
              <a:buFontTx/>
              <a:buAutoNum type="alphaLcParenR" startAt="13"/>
              <a:defRPr/>
            </a:pPr>
            <a:r>
              <a:rPr lang="en-US" sz="1600" dirty="0">
                <a:latin typeface="Arial" charset="0"/>
                <a:cs typeface="Arial" charset="0"/>
              </a:rPr>
              <a:t>Consideration of regulatory provisions and spectrum allocation for maritime radio devices operating without a regulatory connection to vessels or coast stations to ensure safety of navigation and to protect the integrity of the GMDSS.</a:t>
            </a:r>
          </a:p>
          <a:p>
            <a:pPr>
              <a:defRPr/>
            </a:pPr>
            <a:endParaRPr lang="en-GB" sz="1600" dirty="0">
              <a:latin typeface="Arial" charset="0"/>
              <a:cs typeface="Arial" charset="0"/>
            </a:endParaRPr>
          </a:p>
        </p:txBody>
      </p:sp>
      <p:sp>
        <p:nvSpPr>
          <p:cNvPr id="80901" name="TextBox 5"/>
          <p:cNvSpPr txBox="1">
            <a:spLocks noChangeArrowheads="1"/>
          </p:cNvSpPr>
          <p:nvPr/>
        </p:nvSpPr>
        <p:spPr bwMode="auto">
          <a:xfrm>
            <a:off x="4716463" y="6308725"/>
            <a:ext cx="414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1" eaLnBrk="1" hangingPunct="1">
              <a:spcBef>
                <a:spcPct val="0"/>
              </a:spcBef>
              <a:buFontTx/>
              <a:buNone/>
            </a:pPr>
            <a:r>
              <a:rPr lang="en-GB" altLang="fi-FI" sz="1400" i="1">
                <a:solidFill>
                  <a:srgbClr val="333399"/>
                </a:solidFill>
              </a:rPr>
              <a:t>CEPT Coordinator :  Mr. Wesley Milton (UK)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5175" y="914400"/>
            <a:ext cx="7408863" cy="646113"/>
          </a:xfrm>
          <a:prstGeom prst="rect">
            <a:avLst/>
          </a:prstGeom>
          <a:noFill/>
        </p:spPr>
        <p:txBody>
          <a:bodyPr wrap="none">
            <a:spAutoFit/>
          </a:bodyPr>
          <a:lstStyle/>
          <a:p>
            <a:pPr algn="ctr" eaLnBrk="0" hangingPunct="0">
              <a:defRPr/>
            </a:pPr>
            <a:r>
              <a:rPr lang="en-GB" sz="3600" b="1" dirty="0">
                <a:solidFill>
                  <a:schemeClr val="bg1"/>
                </a:solidFill>
                <a:latin typeface="+mj-lt"/>
                <a:cs typeface="Arial" charset="0"/>
              </a:rPr>
              <a:t>Agenda Item 1.1 </a:t>
            </a:r>
            <a:r>
              <a:rPr lang="en-GB" sz="2400" b="1" kern="0" dirty="0">
                <a:solidFill>
                  <a:schemeClr val="bg1"/>
                </a:solidFill>
                <a:latin typeface="Arial" charset="0"/>
                <a:cs typeface="Arial" charset="0"/>
              </a:rPr>
              <a:t>(agreed by CPG PTD-10)</a:t>
            </a:r>
          </a:p>
        </p:txBody>
      </p:sp>
      <p:sp>
        <p:nvSpPr>
          <p:cNvPr id="6" name="Rectangle 5"/>
          <p:cNvSpPr/>
          <p:nvPr/>
        </p:nvSpPr>
        <p:spPr>
          <a:xfrm>
            <a:off x="276225" y="1773238"/>
            <a:ext cx="8747125" cy="3997325"/>
          </a:xfrm>
          <a:prstGeom prst="rect">
            <a:avLst/>
          </a:prstGeom>
        </p:spPr>
        <p:txBody>
          <a:bodyPr>
            <a:spAutoFit/>
          </a:bodyPr>
          <a:lstStyle/>
          <a:p>
            <a:pPr>
              <a:defRPr/>
            </a:pPr>
            <a:endParaRPr lang="en-GB" dirty="0">
              <a:latin typeface="Arial" charset="0"/>
              <a:cs typeface="Arial" charset="0"/>
            </a:endParaRPr>
          </a:p>
          <a:p>
            <a:pPr>
              <a:defRPr/>
            </a:pPr>
            <a:r>
              <a:rPr lang="en-GB" i="1" dirty="0">
                <a:latin typeface="Arial" charset="0"/>
                <a:cs typeface="Arial" charset="0"/>
              </a:rPr>
              <a:t>CEPT view on candidate bands as included in CPM Report:</a:t>
            </a:r>
          </a:p>
          <a:p>
            <a:pPr>
              <a:defRPr/>
            </a:pPr>
            <a:r>
              <a:rPr lang="en-GB" dirty="0">
                <a:latin typeface="Arial" charset="0"/>
                <a:cs typeface="Arial" charset="0"/>
              </a:rPr>
              <a:t> </a:t>
            </a:r>
          </a:p>
          <a:p>
            <a:pPr marL="285750" indent="-285750">
              <a:buClr>
                <a:srgbClr val="C00000"/>
              </a:buClr>
              <a:buFont typeface="Wingdings" panose="05000000000000000000" pitchFamily="2" charset="2"/>
              <a:buChar char="§"/>
              <a:defRPr/>
            </a:pPr>
            <a:r>
              <a:rPr lang="en-GB" dirty="0">
                <a:latin typeface="Arial" charset="0"/>
                <a:cs typeface="Arial" charset="0"/>
              </a:rPr>
              <a:t>The following bands are supported as candidate bands for IMT: 1427-1518 MHz and 3400-3800 MHz </a:t>
            </a:r>
          </a:p>
          <a:p>
            <a:pPr>
              <a:buClr>
                <a:srgbClr val="C00000"/>
              </a:buClr>
              <a:defRPr/>
            </a:pPr>
            <a:endParaRPr lang="en-GB" dirty="0">
              <a:latin typeface="Arial" charset="0"/>
              <a:cs typeface="Arial" charset="0"/>
            </a:endParaRPr>
          </a:p>
          <a:p>
            <a:pPr marL="285750" indent="-285750">
              <a:buClr>
                <a:srgbClr val="C00000"/>
              </a:buClr>
              <a:buFont typeface="Wingdings" panose="05000000000000000000" pitchFamily="2" charset="2"/>
              <a:buChar char="§"/>
              <a:defRPr/>
            </a:pPr>
            <a:r>
              <a:rPr lang="en-GB" dirty="0">
                <a:latin typeface="Arial" charset="0"/>
                <a:cs typeface="Arial" charset="0"/>
              </a:rPr>
              <a:t>The following bands are not supported for mobile broadband/RLAN: 470-694 MHz, 1300-1350 MHz; 1350-1400 MHz; 1518-1525 MHz; 1695-1710 MHz; 2025-2110 MHz; 2200-2290 MHz; 2700-2900 MHz*); 2900-3100 MHz; 3300-3400 MHz; 3800-4200 MHz; 4400-4500 MHz; 4500-4800 MHz; 4800-5000 MHz; 5350-5470 MHz; 5725-5850 MHz and 5925-6425 MHz</a:t>
            </a:r>
          </a:p>
          <a:p>
            <a:pPr>
              <a:buClr>
                <a:srgbClr val="FF0000"/>
              </a:buClr>
              <a:defRPr/>
            </a:pPr>
            <a:r>
              <a:rPr lang="en-GB" dirty="0">
                <a:latin typeface="Arial" charset="0"/>
                <a:cs typeface="Arial" charset="0"/>
              </a:rPr>
              <a:t> </a:t>
            </a:r>
          </a:p>
          <a:p>
            <a:pPr>
              <a:defRPr/>
            </a:pPr>
            <a:r>
              <a:rPr lang="en-GB" dirty="0">
                <a:latin typeface="Arial" charset="0"/>
                <a:cs typeface="Arial" charset="0"/>
              </a:rPr>
              <a:t>*) Confirmation at the final meeting of CPG</a:t>
            </a:r>
          </a:p>
          <a:p>
            <a:pPr lvl="2" algn="r">
              <a:lnSpc>
                <a:spcPct val="70000"/>
              </a:lnSpc>
              <a:spcBef>
                <a:spcPts val="1200"/>
              </a:spcBef>
              <a:defRPr/>
            </a:pPr>
            <a:r>
              <a:rPr lang="en-GB" sz="1400" i="1" dirty="0">
                <a:solidFill>
                  <a:schemeClr val="accent2"/>
                </a:solidFill>
                <a:latin typeface="Arial" charset="0"/>
                <a:cs typeface="Arial" charset="0"/>
              </a:rPr>
              <a:t> </a:t>
            </a:r>
            <a:endParaRPr lang="en-GB" sz="1400" dirty="0">
              <a:solidFill>
                <a:schemeClr val="accent2"/>
              </a:solidFill>
              <a:latin typeface="+mn-lt"/>
              <a:cs typeface="Arial" charset="0"/>
            </a:endParaRPr>
          </a:p>
        </p:txBody>
      </p:sp>
      <p:sp>
        <p:nvSpPr>
          <p:cNvPr id="8197" name="Rechthoek 6"/>
          <p:cNvSpPr>
            <a:spLocks noChangeArrowheads="1"/>
          </p:cNvSpPr>
          <p:nvPr/>
        </p:nvSpPr>
        <p:spPr bwMode="auto">
          <a:xfrm>
            <a:off x="3509963" y="6391275"/>
            <a:ext cx="5599112"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2" algn="r" eaLnBrk="1" hangingPunct="1">
              <a:lnSpc>
                <a:spcPct val="70000"/>
              </a:lnSpc>
              <a:spcBef>
                <a:spcPts val="1200"/>
              </a:spcBef>
              <a:buFontTx/>
              <a:buNone/>
            </a:pPr>
            <a:r>
              <a:rPr lang="en-GB" altLang="fi-FI" sz="1400" i="1">
                <a:solidFill>
                  <a:schemeClr val="accent2"/>
                </a:solidFill>
              </a:rPr>
              <a:t>CEPT Coordinator:  Mr Pasi Toivonen  (Finland)  </a:t>
            </a:r>
            <a:endParaRPr lang="en-GB" altLang="fi-FI" sz="1400">
              <a:solidFill>
                <a:schemeClr val="accent2"/>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Grp="1" noChangeArrowheads="1"/>
          </p:cNvSpPr>
          <p:nvPr>
            <p:ph type="title"/>
          </p:nvPr>
        </p:nvSpPr>
        <p:spPr>
          <a:xfrm>
            <a:off x="468313" y="765175"/>
            <a:ext cx="8229600" cy="854075"/>
          </a:xfrm>
        </p:spPr>
        <p:txBody>
          <a:bodyPr/>
          <a:lstStyle/>
          <a:p>
            <a:pPr eaLnBrk="1" hangingPunct="1"/>
            <a:r>
              <a:rPr lang="fr-FR" altLang="fi-FI" sz="3600" b="1" smtClean="0">
                <a:solidFill>
                  <a:schemeClr val="bg1"/>
                </a:solidFill>
              </a:rPr>
              <a:t>Final meeting</a:t>
            </a:r>
          </a:p>
        </p:txBody>
      </p:sp>
      <p:sp>
        <p:nvSpPr>
          <p:cNvPr id="13316" name="Rectangle 4"/>
          <p:cNvSpPr>
            <a:spLocks noGrp="1" noChangeArrowheads="1"/>
          </p:cNvSpPr>
          <p:nvPr>
            <p:ph type="body" idx="1"/>
          </p:nvPr>
        </p:nvSpPr>
        <p:spPr>
          <a:xfrm>
            <a:off x="457200" y="1844675"/>
            <a:ext cx="8229600" cy="4425950"/>
          </a:xfrm>
        </p:spPr>
        <p:txBody>
          <a:bodyPr/>
          <a:lstStyle/>
          <a:p>
            <a:pPr marL="0" indent="0" algn="ctr" eaLnBrk="1" hangingPunct="1">
              <a:lnSpc>
                <a:spcPct val="90000"/>
              </a:lnSpc>
              <a:buFontTx/>
              <a:buNone/>
              <a:defRPr/>
            </a:pPr>
            <a:endParaRPr lang="en-GB" sz="1000" dirty="0" smtClean="0">
              <a:solidFill>
                <a:srgbClr val="C00000"/>
              </a:solidFill>
            </a:endParaRPr>
          </a:p>
          <a:p>
            <a:pPr eaLnBrk="1" hangingPunct="1">
              <a:lnSpc>
                <a:spcPct val="90000"/>
              </a:lnSpc>
              <a:buClr>
                <a:srgbClr val="C00000"/>
              </a:buClr>
              <a:defRPr/>
            </a:pPr>
            <a:endParaRPr lang="da-DK" dirty="0" smtClean="0"/>
          </a:p>
          <a:p>
            <a:pPr marL="0" indent="0" algn="ctr" eaLnBrk="1" hangingPunct="1">
              <a:lnSpc>
                <a:spcPct val="90000"/>
              </a:lnSpc>
              <a:buClr>
                <a:srgbClr val="C00000"/>
              </a:buClr>
              <a:buFontTx/>
              <a:buNone/>
              <a:defRPr/>
            </a:pPr>
            <a:r>
              <a:rPr lang="da-DK" b="1" dirty="0" smtClean="0"/>
              <a:t>8</a:t>
            </a:r>
            <a:r>
              <a:rPr lang="en-GB" b="1" baseline="30000" dirty="0" err="1" smtClean="0"/>
              <a:t>th</a:t>
            </a:r>
            <a:r>
              <a:rPr lang="en-GB" b="1" baseline="30000" dirty="0" smtClean="0"/>
              <a:t> </a:t>
            </a:r>
            <a:r>
              <a:rPr lang="en-GB" b="1" dirty="0" smtClean="0"/>
              <a:t>CPG:    14 – 18 September 2015, Bergen, Norway</a:t>
            </a:r>
            <a:r>
              <a:rPr lang="en-GB" dirty="0" smtClean="0"/>
              <a:t>						</a:t>
            </a:r>
            <a:endParaRPr lang="en-GB" sz="1800" dirty="0" smtClean="0"/>
          </a:p>
          <a:p>
            <a:pPr marL="0" indent="0" algn="ctr" eaLnBrk="1" hangingPunct="1">
              <a:lnSpc>
                <a:spcPct val="90000"/>
              </a:lnSpc>
              <a:buFontTx/>
              <a:buNone/>
              <a:defRPr/>
            </a:pPr>
            <a:r>
              <a:rPr lang="en-GB" dirty="0" smtClean="0">
                <a:effectLst>
                  <a:outerShdw blurRad="38100" dist="38100" dir="2700000" algn="tl">
                    <a:srgbClr val="000000">
                      <a:alpha val="43137"/>
                    </a:srgbClr>
                  </a:outerShdw>
                </a:effectLst>
              </a:rPr>
              <a:t>We look forward to welcoming representatives from the other Regional Organisations to these meetings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p:cNvSpPr>
            <a:spLocks noGrp="1" noChangeArrowheads="1"/>
          </p:cNvSpPr>
          <p:nvPr>
            <p:ph type="title"/>
          </p:nvPr>
        </p:nvSpPr>
        <p:spPr>
          <a:xfrm>
            <a:off x="468313" y="765175"/>
            <a:ext cx="8229600" cy="854075"/>
          </a:xfrm>
        </p:spPr>
        <p:txBody>
          <a:bodyPr/>
          <a:lstStyle/>
          <a:p>
            <a:pPr eaLnBrk="1" hangingPunct="1"/>
            <a:r>
              <a:rPr lang="fr-FR" altLang="fi-FI" sz="3600" b="1" smtClean="0">
                <a:solidFill>
                  <a:schemeClr val="bg1"/>
                </a:solidFill>
              </a:rPr>
              <a:t>Useful links:</a:t>
            </a:r>
          </a:p>
        </p:txBody>
      </p:sp>
      <p:sp>
        <p:nvSpPr>
          <p:cNvPr id="82948" name="Rectangle 4"/>
          <p:cNvSpPr>
            <a:spLocks noGrp="1" noChangeArrowheads="1"/>
          </p:cNvSpPr>
          <p:nvPr>
            <p:ph type="body" idx="1"/>
          </p:nvPr>
        </p:nvSpPr>
        <p:spPr>
          <a:xfrm>
            <a:off x="457200" y="1700213"/>
            <a:ext cx="8229600" cy="4425950"/>
          </a:xfrm>
        </p:spPr>
        <p:txBody>
          <a:bodyPr/>
          <a:lstStyle/>
          <a:p>
            <a:pPr marL="0" indent="0" algn="ctr" eaLnBrk="1" hangingPunct="1">
              <a:lnSpc>
                <a:spcPct val="90000"/>
              </a:lnSpc>
              <a:buFontTx/>
              <a:buNone/>
            </a:pPr>
            <a:endParaRPr lang="en-GB" altLang="fi-FI" smtClean="0"/>
          </a:p>
          <a:p>
            <a:pPr marL="0" indent="0" eaLnBrk="1" hangingPunct="1">
              <a:lnSpc>
                <a:spcPct val="90000"/>
              </a:lnSpc>
              <a:buFontTx/>
              <a:buNone/>
            </a:pPr>
            <a:r>
              <a:rPr lang="en-GB" altLang="fi-FI" smtClean="0"/>
              <a:t>General information: </a:t>
            </a:r>
            <a:r>
              <a:rPr lang="en-GB" altLang="fi-FI" smtClean="0">
                <a:hlinkClick r:id="rId3"/>
              </a:rPr>
              <a:t>http://www.cept.org/ecc</a:t>
            </a:r>
            <a:endParaRPr lang="en-GB" altLang="fi-FI" smtClean="0"/>
          </a:p>
          <a:p>
            <a:pPr marL="0" indent="0" eaLnBrk="1" hangingPunct="1">
              <a:lnSpc>
                <a:spcPct val="90000"/>
              </a:lnSpc>
              <a:buFontTx/>
              <a:buNone/>
            </a:pPr>
            <a:endParaRPr lang="en-GB" altLang="fi-FI" smtClean="0"/>
          </a:p>
          <a:p>
            <a:pPr marL="0" indent="0" eaLnBrk="1" hangingPunct="1">
              <a:lnSpc>
                <a:spcPct val="90000"/>
              </a:lnSpc>
              <a:buFontTx/>
              <a:buNone/>
            </a:pPr>
            <a:r>
              <a:rPr lang="en-GB" altLang="fi-FI" smtClean="0"/>
              <a:t>CPG page: </a:t>
            </a:r>
            <a:r>
              <a:rPr lang="en-GB" altLang="fi-FI" smtClean="0">
                <a:hlinkClick r:id="rId4"/>
              </a:rPr>
              <a:t>http://www.cept.org/ecc/groups/ecc/cpg</a:t>
            </a:r>
            <a:endParaRPr lang="en-GB" altLang="fi-FI" smtClean="0"/>
          </a:p>
          <a:p>
            <a:pPr marL="0" indent="0" eaLnBrk="1" hangingPunct="1">
              <a:lnSpc>
                <a:spcPct val="90000"/>
              </a:lnSpc>
              <a:buFontTx/>
              <a:buNone/>
            </a:pPr>
            <a:endParaRPr lang="en-GB" altLang="fi-FI" smtClean="0"/>
          </a:p>
          <a:p>
            <a:pPr marL="0" indent="0" eaLnBrk="1" hangingPunct="1">
              <a:lnSpc>
                <a:spcPct val="90000"/>
              </a:lnSpc>
              <a:buFontTx/>
              <a:buNone/>
            </a:pPr>
            <a:r>
              <a:rPr lang="en-GB" altLang="fi-FI" smtClean="0"/>
              <a:t>Coordinators:  </a:t>
            </a:r>
            <a:r>
              <a:rPr lang="en-GB" altLang="fi-FI" smtClean="0">
                <a:hlinkClick r:id="rId4"/>
              </a:rPr>
              <a:t>http://www.cept.org/ecc/groups/ecc/cpg</a:t>
            </a:r>
            <a:endParaRPr lang="en-GB" altLang="fi-FI" smtClean="0"/>
          </a:p>
          <a:p>
            <a:pPr marL="0" indent="0" eaLnBrk="1" hangingPunct="1">
              <a:lnSpc>
                <a:spcPct val="90000"/>
              </a:lnSpc>
              <a:buFontTx/>
              <a:buNone/>
            </a:pPr>
            <a:endParaRPr lang="en-GB" altLang="fi-FI" smtClean="0"/>
          </a:p>
          <a:p>
            <a:pPr marL="0" indent="0" eaLnBrk="1" hangingPunct="1">
              <a:lnSpc>
                <a:spcPct val="90000"/>
              </a:lnSpc>
              <a:buFontTx/>
              <a:buNone/>
            </a:pPr>
            <a:r>
              <a:rPr lang="en-GB" altLang="fi-FI" smtClean="0"/>
              <a:t>CEPT Briefs/ECPs: </a:t>
            </a:r>
            <a:r>
              <a:rPr lang="en-GB" altLang="fi-FI" smtClean="0">
                <a:hlinkClick r:id="rId5"/>
              </a:rPr>
              <a:t>http://www.cept.org/ecc/groups/ecc/cpg/page/cept-briefs-and-ecps-for-wrc-15</a:t>
            </a:r>
            <a:r>
              <a:rPr lang="en-GB" altLang="fi-FI" smtClean="0"/>
              <a:t> </a:t>
            </a:r>
          </a:p>
          <a:p>
            <a:pPr marL="0" indent="0" eaLnBrk="1" hangingPunct="1">
              <a:lnSpc>
                <a:spcPct val="90000"/>
              </a:lnSpc>
              <a:buFontTx/>
              <a:buNone/>
            </a:pPr>
            <a:endParaRPr lang="en-GB" altLang="fi-FI"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noChangeArrowheads="1"/>
          </p:cNvSpPr>
          <p:nvPr>
            <p:ph type="title"/>
          </p:nvPr>
        </p:nvSpPr>
        <p:spPr>
          <a:xfrm>
            <a:off x="468313" y="765175"/>
            <a:ext cx="8229600" cy="854075"/>
          </a:xfrm>
        </p:spPr>
        <p:txBody>
          <a:bodyPr/>
          <a:lstStyle/>
          <a:p>
            <a:pPr eaLnBrk="1" hangingPunct="1"/>
            <a:r>
              <a:rPr lang="fr-FR" altLang="fi-FI" sz="3600" b="1" smtClean="0">
                <a:solidFill>
                  <a:schemeClr val="bg1"/>
                </a:solidFill>
              </a:rPr>
              <a:t>THANK YOU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144001"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5175" y="914400"/>
            <a:ext cx="7408863" cy="646113"/>
          </a:xfrm>
          <a:prstGeom prst="rect">
            <a:avLst/>
          </a:prstGeom>
          <a:noFill/>
        </p:spPr>
        <p:txBody>
          <a:bodyPr wrap="none">
            <a:spAutoFit/>
          </a:bodyPr>
          <a:lstStyle/>
          <a:p>
            <a:pPr algn="ctr" eaLnBrk="0" hangingPunct="0">
              <a:defRPr/>
            </a:pPr>
            <a:r>
              <a:rPr lang="en-GB" sz="3600" b="1" dirty="0">
                <a:solidFill>
                  <a:schemeClr val="bg1"/>
                </a:solidFill>
                <a:latin typeface="+mj-lt"/>
                <a:cs typeface="Arial" charset="0"/>
              </a:rPr>
              <a:t>Agenda Item 1.1 </a:t>
            </a:r>
            <a:r>
              <a:rPr lang="en-GB" sz="2400" b="1" kern="0" dirty="0">
                <a:solidFill>
                  <a:schemeClr val="bg1"/>
                </a:solidFill>
                <a:latin typeface="Arial" charset="0"/>
                <a:cs typeface="Arial" charset="0"/>
              </a:rPr>
              <a:t>(agreed by CPG PTD-10)</a:t>
            </a:r>
          </a:p>
        </p:txBody>
      </p:sp>
      <p:sp>
        <p:nvSpPr>
          <p:cNvPr id="6" name="Rectangle 5"/>
          <p:cNvSpPr/>
          <p:nvPr/>
        </p:nvSpPr>
        <p:spPr>
          <a:xfrm>
            <a:off x="276225" y="1773238"/>
            <a:ext cx="8747125" cy="4786312"/>
          </a:xfrm>
          <a:prstGeom prst="rect">
            <a:avLst/>
          </a:prstGeom>
        </p:spPr>
        <p:txBody>
          <a:bodyPr>
            <a:spAutoFit/>
          </a:bodyPr>
          <a:lstStyle/>
          <a:p>
            <a:pPr>
              <a:defRPr/>
            </a:pPr>
            <a:r>
              <a:rPr lang="en-GB" i="1" dirty="0">
                <a:latin typeface="Arial" charset="0"/>
                <a:cs typeface="Arial" charset="0"/>
              </a:rPr>
              <a:t>In addition CEPT supports the following regulatory provisions related to the bands</a:t>
            </a:r>
            <a:r>
              <a:rPr lang="en-US" i="1" dirty="0">
                <a:latin typeface="Arial" charset="0"/>
                <a:cs typeface="Arial" charset="0"/>
              </a:rPr>
              <a:t> that are supported for mobile broadband</a:t>
            </a:r>
            <a:r>
              <a:rPr lang="en-GB" i="1" dirty="0">
                <a:latin typeface="Arial" charset="0"/>
                <a:cs typeface="Arial" charset="0"/>
              </a:rPr>
              <a:t>:</a:t>
            </a:r>
          </a:p>
          <a:p>
            <a:pPr marL="285750" indent="-285750">
              <a:spcBef>
                <a:spcPts val="600"/>
              </a:spcBef>
              <a:buClr>
                <a:srgbClr val="C00000"/>
              </a:buClr>
              <a:buFont typeface="Wingdings" panose="05000000000000000000" pitchFamily="2" charset="2"/>
              <a:buChar char="§"/>
              <a:defRPr/>
            </a:pPr>
            <a:r>
              <a:rPr lang="en-GB" dirty="0">
                <a:latin typeface="Arial" charset="0"/>
                <a:cs typeface="Arial" charset="0"/>
              </a:rPr>
              <a:t>Mandatory limits for unwanted emissions in the 1400-1427 MHz band for both mobile terminals and base stations operating in adjacent bands.</a:t>
            </a:r>
          </a:p>
          <a:p>
            <a:pPr marL="285750" indent="-285750">
              <a:spcBef>
                <a:spcPts val="600"/>
              </a:spcBef>
              <a:buClr>
                <a:srgbClr val="C00000"/>
              </a:buClr>
              <a:buFont typeface="Wingdings" panose="05000000000000000000" pitchFamily="2" charset="2"/>
              <a:buChar char="§"/>
              <a:defRPr/>
            </a:pPr>
            <a:r>
              <a:rPr lang="en-GB" dirty="0">
                <a:latin typeface="Arial" charset="0"/>
                <a:cs typeface="Arial" charset="0"/>
              </a:rPr>
              <a:t>No regulatory constraints shall be adopted by WRC-15 for Region 1 regarding the aeronautical mobile service and land mobile service in the band 1427 - 1518 </a:t>
            </a:r>
            <a:r>
              <a:rPr lang="en-GB" dirty="0" err="1">
                <a:latin typeface="Arial" charset="0"/>
                <a:cs typeface="Arial" charset="0"/>
              </a:rPr>
              <a:t>MHz.</a:t>
            </a:r>
            <a:r>
              <a:rPr lang="en-GB" dirty="0">
                <a:latin typeface="Arial" charset="0"/>
                <a:cs typeface="Arial" charset="0"/>
              </a:rPr>
              <a:t> In order to protect aeronautical telemetry countries listed in RR No. 5.342 should reach bilateral cross-border coordination agreement with the neighbouring countries on the basis of the principle of equitable access. In particular, in accordance with RR No. 5.342, the use of telemetry in the band 1 452-1 492 MHz requires prior agreement from neighbouring countries.</a:t>
            </a:r>
          </a:p>
          <a:p>
            <a:pPr marL="285750" indent="-285750">
              <a:spcBef>
                <a:spcPts val="600"/>
              </a:spcBef>
              <a:buClr>
                <a:srgbClr val="C00000"/>
              </a:buClr>
              <a:buFont typeface="Wingdings" panose="05000000000000000000" pitchFamily="2" charset="2"/>
              <a:buChar char="§"/>
              <a:defRPr/>
            </a:pPr>
            <a:r>
              <a:rPr lang="en-GB" dirty="0">
                <a:latin typeface="Arial" charset="0"/>
                <a:cs typeface="Arial" charset="0"/>
              </a:rPr>
              <a:t>A </a:t>
            </a:r>
            <a:r>
              <a:rPr lang="en-GB" dirty="0" err="1">
                <a:latin typeface="Arial" charset="0"/>
                <a:cs typeface="Arial" charset="0"/>
              </a:rPr>
              <a:t>pfd</a:t>
            </a:r>
            <a:r>
              <a:rPr lang="en-GB" dirty="0">
                <a:latin typeface="Arial" charset="0"/>
                <a:cs typeface="Arial" charset="0"/>
              </a:rPr>
              <a:t> limit in Article 21 applicable to the broadcasting satellite service in the band 1452-1492 MHz, with possibility for countries wishing to do so to continue to apply coordination under RR No. 9.11 (e.g. for protection of specific applications such as aeronautical telemetry). </a:t>
            </a:r>
          </a:p>
          <a:p>
            <a:pPr lvl="2" algn="r">
              <a:lnSpc>
                <a:spcPct val="70000"/>
              </a:lnSpc>
              <a:spcBef>
                <a:spcPts val="1200"/>
              </a:spcBef>
              <a:defRPr/>
            </a:pPr>
            <a:r>
              <a:rPr lang="en-GB" sz="1400" i="1" dirty="0">
                <a:solidFill>
                  <a:schemeClr val="accent2"/>
                </a:solidFill>
                <a:latin typeface="Arial" charset="0"/>
                <a:cs typeface="Arial" charset="0"/>
              </a:rPr>
              <a:t> </a:t>
            </a:r>
            <a:endParaRPr lang="en-GB" sz="1400" dirty="0">
              <a:solidFill>
                <a:schemeClr val="accent2"/>
              </a:solidFill>
              <a:latin typeface="+mn-lt"/>
              <a:cs typeface="Arial" charset="0"/>
            </a:endParaRPr>
          </a:p>
        </p:txBody>
      </p:sp>
      <p:sp>
        <p:nvSpPr>
          <p:cNvPr id="9221" name="Rechthoek 6"/>
          <p:cNvSpPr>
            <a:spLocks noChangeArrowheads="1"/>
          </p:cNvSpPr>
          <p:nvPr/>
        </p:nvSpPr>
        <p:spPr bwMode="auto">
          <a:xfrm>
            <a:off x="3509963" y="6391275"/>
            <a:ext cx="5599112"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eaLnBrk="0" hangingPunct="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lvl="2" algn="r" eaLnBrk="1" hangingPunct="1">
              <a:lnSpc>
                <a:spcPct val="70000"/>
              </a:lnSpc>
              <a:spcBef>
                <a:spcPts val="1200"/>
              </a:spcBef>
              <a:buFontTx/>
              <a:buNone/>
            </a:pPr>
            <a:r>
              <a:rPr lang="en-GB" altLang="fi-FI" sz="1400" i="1">
                <a:solidFill>
                  <a:schemeClr val="accent2"/>
                </a:solidFill>
              </a:rPr>
              <a:t>CEPT Coordinator:  Mr Pasi Toivonen  (Finland)  </a:t>
            </a:r>
            <a:endParaRPr lang="en-GB" altLang="fi-FI" sz="140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altLang="en-US" sz="2400" b="1" i="0" u="none" strike="noStrike" cap="none" normalizeH="0" baseline="0" smtClean="0">
            <a:ln>
              <a:noFill/>
            </a:ln>
            <a:solidFill>
              <a:srgbClr val="000066"/>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altLang="en-US" sz="2400" b="1" i="0" u="none" strike="noStrike" cap="none" normalizeH="0" baseline="0" smtClean="0">
            <a:ln>
              <a:noFill/>
            </a:ln>
            <a:solidFill>
              <a:srgbClr val="000066"/>
            </a:solidFill>
            <a:effectLst/>
            <a:latin typeface="Tahoma" pitchFamily="34" charset="0"/>
            <a:cs typeface="Arial"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11097</Words>
  <Application>Microsoft Office PowerPoint</Application>
  <PresentationFormat>On-screen Show (4:3)</PresentationFormat>
  <Paragraphs>818</Paragraphs>
  <Slides>82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82</vt:i4>
      </vt:variant>
    </vt:vector>
  </HeadingPairs>
  <TitlesOfParts>
    <vt:vector size="89" baseType="lpstr">
      <vt:lpstr>Arial</vt:lpstr>
      <vt:lpstr>Wingdings</vt:lpstr>
      <vt:lpstr>Calibri</vt:lpstr>
      <vt:lpstr>Times New Roman</vt:lpstr>
      <vt:lpstr>ＭＳ Ｐゴシック</vt:lpstr>
      <vt:lpstr>Modèle par défaut</vt:lpstr>
      <vt:lpstr>ITU-e</vt:lpstr>
      <vt:lpstr>PowerPoint Presentation</vt:lpstr>
      <vt:lpstr>Status of CEPT preparations for WRC-15</vt:lpstr>
      <vt:lpstr>Structure of CPG-15</vt:lpstr>
      <vt:lpstr>CPG-15 Project Teams</vt:lpstr>
      <vt:lpstr>CPG-15 Deliverables</vt:lpstr>
      <vt:lpstr>First set of European Common Proposals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 Item 1.10 (agreed by CPG PTB-8)</vt:lpstr>
      <vt:lpstr>PowerPoint Presentation</vt:lpstr>
      <vt:lpstr>PowerPoint Presentation</vt:lpstr>
      <vt:lpstr>Agenda Item 1.12 (agreed by CPG PTA-8) </vt:lpstr>
      <vt:lpstr>Agenda Item 1.13 (agreed by CPG PTA-8)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 Item 9 (Issue 9.1.3) (agreed by CPG PTB-8) </vt:lpstr>
      <vt:lpstr>Agenda Item 9 (Issue 9.1.4) (agreed by CPG PTA-8)</vt:lpstr>
      <vt:lpstr>Agenda Item 9 (Issue 9.1.5) (agreed by CPG PTB-8)</vt:lpstr>
      <vt:lpstr>Agenda Item 9 (Issue 9.1.6) (agreed by CPG PTA-8)</vt:lpstr>
      <vt:lpstr>PowerPoint Presentation</vt:lpstr>
      <vt:lpstr>PowerPoint Presentation</vt:lpstr>
      <vt:lpstr>Agenda Item 9 (Issue 9.2) (Sat part) (agreed by CPG PTB-8)</vt:lpstr>
      <vt:lpstr>Agenda Item 9 (Issue 9.2) (Sat part) (agreed by CPG PTB-8)</vt:lpstr>
      <vt:lpstr>Agenda Item 9 (Issue 9.3) (agreed by CPG PTB-8) </vt:lpstr>
      <vt:lpstr>PowerPoint Presentation</vt:lpstr>
      <vt:lpstr>PowerPoint Presentation</vt:lpstr>
      <vt:lpstr>PowerPoint Presentation</vt:lpstr>
      <vt:lpstr>PowerPoint Presentation</vt:lpstr>
      <vt:lpstr>Final meeting</vt:lpstr>
      <vt:lpstr>Useful links:</vt:lpstr>
      <vt:lpstr>THANK YOU</vt:lpstr>
    </vt:vector>
  </TitlesOfParts>
  <Company>ANFR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 Kuehn;S. Lyubchenko</dc:creator>
  <cp:lastModifiedBy>Huguet, Fabienne</cp:lastModifiedBy>
  <cp:revision>701</cp:revision>
  <cp:lastPrinted>2014-04-07T15:26:19Z</cp:lastPrinted>
  <dcterms:created xsi:type="dcterms:W3CDTF">2011-09-28T07:45:44Z</dcterms:created>
  <dcterms:modified xsi:type="dcterms:W3CDTF">2015-08-28T12:42:22Z</dcterms:modified>
</cp:coreProperties>
</file>