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617" r:id="rId2"/>
    <p:sldId id="703" r:id="rId3"/>
    <p:sldId id="704" r:id="rId4"/>
    <p:sldId id="705" r:id="rId5"/>
    <p:sldId id="706" r:id="rId6"/>
    <p:sldId id="707" r:id="rId7"/>
    <p:sldId id="708" r:id="rId8"/>
    <p:sldId id="709" r:id="rId9"/>
    <p:sldId id="710" r:id="rId10"/>
    <p:sldId id="711" r:id="rId11"/>
    <p:sldId id="712" r:id="rId12"/>
    <p:sldId id="713" r:id="rId13"/>
    <p:sldId id="714" r:id="rId14"/>
    <p:sldId id="718" r:id="rId15"/>
    <p:sldId id="719" r:id="rId16"/>
    <p:sldId id="720" r:id="rId17"/>
    <p:sldId id="715" r:id="rId18"/>
    <p:sldId id="716" r:id="rId19"/>
    <p:sldId id="717" r:id="rId20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00"/>
    <a:srgbClr val="FFFF00"/>
    <a:srgbClr val="66CCFF"/>
    <a:srgbClr val="009900"/>
    <a:srgbClr val="FFFFFF"/>
    <a:srgbClr val="DDDDDD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7" autoAdjust="0"/>
    <p:restoredTop sz="94385" autoAdjust="0"/>
  </p:normalViewPr>
  <p:slideViewPr>
    <p:cSldViewPr>
      <p:cViewPr varScale="1">
        <p:scale>
          <a:sx n="96" d="100"/>
          <a:sy n="96" d="100"/>
        </p:scale>
        <p:origin x="518" y="77"/>
      </p:cViewPr>
      <p:guideLst>
        <p:guide orient="horz" pos="2160"/>
        <p:guide pos="10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62" y="1080"/>
      </p:cViewPr>
      <p:guideLst>
        <p:guide orient="horz" pos="2905"/>
        <p:guide pos="218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756" cy="461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71" tIns="45285" rIns="90571" bIns="45285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8444" y="1"/>
            <a:ext cx="3005756" cy="461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71" tIns="45285" rIns="90571" bIns="45285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750"/>
            <a:ext cx="3005756" cy="46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71" tIns="45285" rIns="90571" bIns="45285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8444" y="8758750"/>
            <a:ext cx="3005756" cy="46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71" tIns="45285" rIns="90571" bIns="45285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F604DA00-571D-4D78-A13A-E4FF228DF6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15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756" cy="461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71" tIns="45285" rIns="90571" bIns="45285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8444" y="1"/>
            <a:ext cx="3005756" cy="461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71" tIns="45285" rIns="90571" bIns="45285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05338" cy="3455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341" y="4380113"/>
            <a:ext cx="5085520" cy="4147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71" tIns="45285" rIns="90571" bIns="452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750"/>
            <a:ext cx="3005756" cy="46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71" tIns="45285" rIns="90571" bIns="45285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8444" y="8758750"/>
            <a:ext cx="3005756" cy="46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71" tIns="45285" rIns="90571" bIns="45285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29F3556D-1ABB-4E41-9246-D9CB2AB8E6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669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F6BA7-C4B8-4F0E-9C70-534654021A0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87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  <a:t>International</a:t>
            </a:r>
            <a:b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</a:br>
            <a: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  <a:t>Telecommunication</a:t>
            </a:r>
            <a:b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</a:br>
            <a: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  <a:t>Union</a:t>
            </a:r>
          </a:p>
        </p:txBody>
      </p:sp>
      <p:sp>
        <p:nvSpPr>
          <p:cNvPr id="179208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altLang="en-US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9209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altLang="en-US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1000" b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altLang="en-US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9225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7" name="Text Box 57"/>
          <p:cNvSpPr txBox="1">
            <a:spLocks noChangeArrowheads="1"/>
          </p:cNvSpPr>
          <p:nvPr userDrawn="1"/>
        </p:nvSpPr>
        <p:spPr bwMode="auto">
          <a:xfrm>
            <a:off x="4932363" y="0"/>
            <a:ext cx="4176712" cy="836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Document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 WRC-15-IRWSP-15/8-E</a:t>
            </a:r>
            <a:endParaRPr lang="en-US" alt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3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September 2015</a:t>
            </a:r>
            <a:endParaRPr lang="en-US" alt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English only</a:t>
            </a:r>
          </a:p>
        </p:txBody>
      </p:sp>
      <p:sp>
        <p:nvSpPr>
          <p:cNvPr id="179258" name="Rectangle 58"/>
          <p:cNvSpPr>
            <a:spLocks noChangeArrowheads="1"/>
          </p:cNvSpPr>
          <p:nvPr userDrawn="1"/>
        </p:nvSpPr>
        <p:spPr bwMode="auto">
          <a:xfrm>
            <a:off x="4859338" y="873551"/>
            <a:ext cx="4284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ITU INTER-REGIONAL WORKSHOP</a:t>
            </a:r>
            <a:br>
              <a:rPr lang="en-US" altLang="en-US" dirty="0" smtClean="0"/>
            </a:br>
            <a:r>
              <a:rPr lang="en-US" altLang="en-US" dirty="0" smtClean="0"/>
              <a:t>ON WRC-15 </a:t>
            </a:r>
            <a:r>
              <a:rPr lang="en-US" altLang="en-US" dirty="0"/>
              <a:t>PREPARATION</a:t>
            </a:r>
            <a:br>
              <a:rPr lang="en-US" altLang="en-US" dirty="0"/>
            </a:br>
            <a:r>
              <a:rPr lang="en-US" altLang="en-US" dirty="0"/>
              <a:t>(Geneva, </a:t>
            </a:r>
            <a:r>
              <a:rPr lang="en-US" altLang="en-US" dirty="0" smtClean="0"/>
              <a:t>1 </a:t>
            </a:r>
            <a:r>
              <a:rPr lang="en-US" altLang="en-US" dirty="0"/>
              <a:t>– </a:t>
            </a:r>
            <a:r>
              <a:rPr lang="en-US" altLang="en-US" dirty="0" smtClean="0"/>
              <a:t>3 September 2015)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8739" t="10550" r="26375" b="1082"/>
          <a:stretch/>
        </p:blipFill>
        <p:spPr>
          <a:xfrm>
            <a:off x="-20438" y="-13712"/>
            <a:ext cx="4879775" cy="687171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052513"/>
            <a:ext cx="7773987" cy="5192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88350" y="6548438"/>
            <a:ext cx="339725" cy="244475"/>
          </a:xfrm>
        </p:spPr>
        <p:txBody>
          <a:bodyPr/>
          <a:lstStyle>
            <a:lvl1pPr>
              <a:defRPr/>
            </a:lvl1pPr>
          </a:lstStyle>
          <a:p>
            <a:fld id="{D8D5435F-C085-428B-9700-F74151DB0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0443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5" t="15028" r="27295" b="2913"/>
          <a:stretch/>
        </p:blipFill>
        <p:spPr bwMode="auto">
          <a:xfrm>
            <a:off x="0" y="0"/>
            <a:ext cx="790222" cy="78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 descr="Watermar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2" name="Line 68"/>
          <p:cNvSpPr>
            <a:spLocks noChangeShapeType="1"/>
          </p:cNvSpPr>
          <p:nvPr userDrawn="1"/>
        </p:nvSpPr>
        <p:spPr bwMode="auto">
          <a:xfrm flipH="1">
            <a:off x="395288" y="6691313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52513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4675"/>
            <a:ext cx="77724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548438"/>
            <a:ext cx="3397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buClrTx/>
              <a:buFontTx/>
              <a:buNone/>
              <a:defRPr sz="1000" b="0">
                <a:solidFill>
                  <a:srgbClr val="0E438A"/>
                </a:solidFill>
                <a:latin typeface="Zurich BT" charset="0"/>
                <a:cs typeface="Times New Roman" pitchFamily="18" charset="0"/>
              </a:defRPr>
            </a:lvl1pPr>
          </a:lstStyle>
          <a:p>
            <a:fld id="{F63A8546-82D9-4529-96F8-9769307B426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106" name="Line 82"/>
          <p:cNvSpPr>
            <a:spLocks noChangeShapeType="1"/>
          </p:cNvSpPr>
          <p:nvPr userDrawn="1"/>
        </p:nvSpPr>
        <p:spPr bwMode="white">
          <a:xfrm>
            <a:off x="900113" y="404813"/>
            <a:ext cx="746125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pic>
        <p:nvPicPr>
          <p:cNvPr id="1107" name="Picture 83" descr="sigleITU_lar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550" y="0"/>
            <a:ext cx="679450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9" name="Rectangle 85"/>
          <p:cNvSpPr>
            <a:spLocks noChangeArrowheads="1"/>
          </p:cNvSpPr>
          <p:nvPr userDrawn="1"/>
        </p:nvSpPr>
        <p:spPr bwMode="auto">
          <a:xfrm>
            <a:off x="542925" y="6569075"/>
            <a:ext cx="5362365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Tx/>
              <a:buFontTx/>
              <a:buNone/>
            </a:pPr>
            <a:r>
              <a:rPr lang="en-US" altLang="en-US" sz="1000" dirty="0" smtClean="0">
                <a:solidFill>
                  <a:srgbClr val="0E438A"/>
                </a:solidFill>
                <a:latin typeface="Zurich BT" charset="0"/>
              </a:rPr>
              <a:t>3</a:t>
            </a:r>
            <a:r>
              <a:rPr lang="en-US" altLang="en-US" sz="1000" baseline="30000" dirty="0" smtClean="0">
                <a:solidFill>
                  <a:srgbClr val="0E438A"/>
                </a:solidFill>
                <a:latin typeface="Zurich BT" charset="0"/>
              </a:rPr>
              <a:t>rd</a:t>
            </a:r>
            <a:r>
              <a:rPr lang="en-US" altLang="en-US" sz="1000" dirty="0" smtClean="0">
                <a:solidFill>
                  <a:srgbClr val="0E438A"/>
                </a:solidFill>
                <a:latin typeface="Zurich BT" charset="0"/>
              </a:rPr>
              <a:t> ITU Inter-regional Workshop on WRC-15 </a:t>
            </a:r>
            <a:r>
              <a:rPr lang="en-US" altLang="en-US" sz="1000" dirty="0">
                <a:solidFill>
                  <a:srgbClr val="0E438A"/>
                </a:solidFill>
                <a:latin typeface="Zurich BT" charset="0"/>
              </a:rPr>
              <a:t>Preparation, </a:t>
            </a:r>
            <a:r>
              <a:rPr lang="en-US" altLang="en-US" sz="1000" dirty="0" smtClean="0">
                <a:solidFill>
                  <a:srgbClr val="0E438A"/>
                </a:solidFill>
                <a:latin typeface="Zurich BT" charset="0"/>
              </a:rPr>
              <a:t>1-3 September 2015, </a:t>
            </a:r>
            <a:r>
              <a:rPr lang="en-US" altLang="en-US" sz="1000" dirty="0">
                <a:solidFill>
                  <a:srgbClr val="0E438A"/>
                </a:solidFill>
                <a:latin typeface="Zurich BT" charset="0"/>
              </a:rPr>
              <a:t>Geneva</a:t>
            </a:r>
          </a:p>
        </p:txBody>
      </p:sp>
      <p:sp>
        <p:nvSpPr>
          <p:cNvPr id="1110" name="Line 86"/>
          <p:cNvSpPr>
            <a:spLocks noChangeShapeType="1"/>
          </p:cNvSpPr>
          <p:nvPr userDrawn="1"/>
        </p:nvSpPr>
        <p:spPr bwMode="auto">
          <a:xfrm>
            <a:off x="0" y="836712"/>
            <a:ext cx="9144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R/go/wrc-12-cept/en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image" Target="../media/image10.jpeg"/><Relationship Id="rId2" Type="http://schemas.openxmlformats.org/officeDocument/2006/relationships/hyperlink" Target="http://www.itu.int/ITU-R/go/wrc-12-apt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ITU-R/go/wrc-12-atu/en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itu.int/ITU-R/go/wrc-12-citel/en" TargetMode="External"/><Relationship Id="rId4" Type="http://schemas.openxmlformats.org/officeDocument/2006/relationships/hyperlink" Target="http://www.itu.int/ITU-R/go/wrc-12-asmg/en" TargetMode="External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R/go/wrc-12-cept/en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image" Target="../media/image10.jpeg"/><Relationship Id="rId2" Type="http://schemas.openxmlformats.org/officeDocument/2006/relationships/hyperlink" Target="http://www.itu.int/ITU-R/go/wrc-12-apt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ITU-R/go/wrc-12-atu/en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itu.int/ITU-R/go/wrc-12-citel/en" TargetMode="External"/><Relationship Id="rId4" Type="http://schemas.openxmlformats.org/officeDocument/2006/relationships/hyperlink" Target="http://www.itu.int/ITU-R/go/wrc-12-asmg/en" TargetMode="External"/><Relationship Id="rId9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R/go/wrc-12-cept/en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image" Target="../media/image10.jpeg"/><Relationship Id="rId2" Type="http://schemas.openxmlformats.org/officeDocument/2006/relationships/hyperlink" Target="http://www.itu.int/ITU-R/go/wrc-12-apt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ITU-R/go/wrc-12-atu/en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itu.int/ITU-R/go/wrc-12-citel/en" TargetMode="External"/><Relationship Id="rId4" Type="http://schemas.openxmlformats.org/officeDocument/2006/relationships/hyperlink" Target="http://www.itu.int/ITU-R/go/wrc-12-asmg/en" TargetMode="External"/><Relationship Id="rId9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R/go/wrc-12-cept/en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image" Target="../media/image10.jpeg"/><Relationship Id="rId2" Type="http://schemas.openxmlformats.org/officeDocument/2006/relationships/hyperlink" Target="http://www.itu.int/ITU-R/go/wrc-12-apt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ITU-R/go/wrc-12-atu/en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itu.int/ITU-R/go/wrc-12-citel/en" TargetMode="External"/><Relationship Id="rId4" Type="http://schemas.openxmlformats.org/officeDocument/2006/relationships/hyperlink" Target="http://www.itu.int/ITU-R/go/wrc-12-asmg/en" TargetMode="External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R/go/wrc-12-cept/en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image" Target="../media/image10.jpeg"/><Relationship Id="rId2" Type="http://schemas.openxmlformats.org/officeDocument/2006/relationships/hyperlink" Target="http://www.itu.int/ITU-R/go/wrc-12-apt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ITU-R/go/wrc-12-atu/en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itu.int/ITU-R/go/wrc-12-citel/en" TargetMode="External"/><Relationship Id="rId4" Type="http://schemas.openxmlformats.org/officeDocument/2006/relationships/hyperlink" Target="http://www.itu.int/ITU-R/go/wrc-12-asmg/en" TargetMode="Externa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R/go/wrc-12-cept/en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image" Target="../media/image10.jpeg"/><Relationship Id="rId2" Type="http://schemas.openxmlformats.org/officeDocument/2006/relationships/hyperlink" Target="http://www.itu.int/ITU-R/go/wrc-12-apt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ITU-R/go/wrc-12-atu/en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itu.int/ITU-R/go/wrc-12-citel/en" TargetMode="External"/><Relationship Id="rId4" Type="http://schemas.openxmlformats.org/officeDocument/2006/relationships/hyperlink" Target="http://www.itu.int/ITU-R/go/wrc-12-asmg/en" TargetMode="Externa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132" name="Text Box 44"/>
          <p:cNvSpPr txBox="1">
            <a:spLocks noChangeArrowheads="1"/>
          </p:cNvSpPr>
          <p:nvPr/>
        </p:nvSpPr>
        <p:spPr bwMode="auto">
          <a:xfrm>
            <a:off x="5488114" y="4911725"/>
            <a:ext cx="3060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buClrTx/>
              <a:buFontTx/>
              <a:buNone/>
            </a:pPr>
            <a:r>
              <a:rPr lang="en-US" altLang="en-US" i="1" dirty="0" smtClean="0">
                <a:solidFill>
                  <a:srgbClr val="072897"/>
                </a:solidFill>
                <a:latin typeface="Verdana" pitchFamily="34" charset="0"/>
                <a:cs typeface="Tahoma" pitchFamily="34" charset="0"/>
              </a:rPr>
              <a:t>John Zuzek/USA</a:t>
            </a:r>
            <a:endParaRPr lang="en-US" altLang="en-US" sz="2000" b="0" dirty="0">
              <a:solidFill>
                <a:srgbClr val="072897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857134" name="Rectangle 4"/>
          <p:cNvSpPr>
            <a:spLocks noChangeArrowheads="1"/>
          </p:cNvSpPr>
          <p:nvPr/>
        </p:nvSpPr>
        <p:spPr bwMode="auto">
          <a:xfrm>
            <a:off x="4854575" y="2692400"/>
            <a:ext cx="4289425" cy="196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SzPct val="110000"/>
            </a:pPr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Panel Session </a:t>
            </a:r>
            <a:r>
              <a:rPr lang="en-US" altLang="en-US" sz="2800" dirty="0">
                <a:solidFill>
                  <a:srgbClr val="000000"/>
                </a:solidFill>
                <a:latin typeface="Arial" pitchFamily="34" charset="0"/>
              </a:rPr>
              <a:t>9</a:t>
            </a:r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WRC-15 </a:t>
            </a:r>
            <a:r>
              <a:rPr lang="en-US" altLang="en-US" sz="2800" dirty="0">
                <a:solidFill>
                  <a:srgbClr val="000000"/>
                </a:solidFill>
                <a:latin typeface="Arial" pitchFamily="34" charset="0"/>
              </a:rPr>
              <a:t>Agenda items</a:t>
            </a:r>
            <a:br>
              <a:rPr lang="en-US" altLang="en-US" sz="28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1.11, 1.12 &amp; 1.14</a:t>
            </a:r>
            <a:endParaRPr lang="en-US" altLang="en-US" sz="1800" dirty="0">
              <a:solidFill>
                <a:srgbClr val="000000"/>
              </a:solidFill>
              <a:latin typeface="Arial" pitchFamily="34" charset="0"/>
            </a:endParaRPr>
          </a:p>
          <a:p>
            <a:pPr algn="ctr">
              <a:spcBef>
                <a:spcPct val="20000"/>
              </a:spcBef>
              <a:buSzPct val="110000"/>
            </a:pPr>
            <a:r>
              <a:rPr lang="en-US" altLang="en-US" sz="1800" dirty="0" smtClean="0">
                <a:solidFill>
                  <a:srgbClr val="000000"/>
                </a:solidFill>
                <a:latin typeface="Arial" pitchFamily="34" charset="0"/>
              </a:rPr>
              <a:t>(With information on </a:t>
            </a:r>
            <a:br>
              <a:rPr lang="en-US" altLang="en-US" sz="1800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altLang="en-US" sz="1800" dirty="0" smtClean="0">
                <a:solidFill>
                  <a:srgbClr val="000000"/>
                </a:solidFill>
                <a:latin typeface="Arial" pitchFamily="34" charset="0"/>
              </a:rPr>
              <a:t>AI 1.13, 9.2.1 &amp; 9.2.2)</a:t>
            </a:r>
            <a:endParaRPr lang="en-US" altLang="en-US" sz="18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14256840"/>
              </p:ext>
            </p:extLst>
          </p:nvPr>
        </p:nvGraphicFramePr>
        <p:xfrm>
          <a:off x="323529" y="1916832"/>
          <a:ext cx="8568950" cy="2011680"/>
        </p:xfrm>
        <a:graphic>
          <a:graphicData uri="http://schemas.openxmlformats.org/drawingml/2006/table">
            <a:tbl>
              <a:tblPr firstRow="1">
                <a:tableStyleId>{E8B1032C-EA38-4F05-BA0D-38AFFFC7BED3}</a:tableStyleId>
              </a:tblPr>
              <a:tblGrid>
                <a:gridCol w="2218694"/>
                <a:gridCol w="1058376"/>
                <a:gridCol w="1058376"/>
                <a:gridCol w="1058376"/>
                <a:gridCol w="1058376"/>
                <a:gridCol w="1058376"/>
                <a:gridCol w="1058376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Method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APT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ASMG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ATU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CEPT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CITEL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RCC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Removal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</a:rPr>
                        <a:t> of 5 km distance and EVA limitation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81536" y="42134"/>
            <a:ext cx="582723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AI 1.13 Regional Positons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Picture 43" descr="ap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2157564"/>
            <a:ext cx="8636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8" descr="asm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503" y="2216302"/>
            <a:ext cx="863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2" descr="atu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223" y="198884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6" descr="cep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343" y="2003643"/>
            <a:ext cx="7381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5" descr="citel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27821"/>
            <a:ext cx="876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84" y="1927821"/>
            <a:ext cx="666862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05703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9553" y="1052512"/>
            <a:ext cx="7992888" cy="532881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to consider the feasibility of achieving a continuous reference time-scale, whether by the modification of Coordinated Universal Time (UTC) or some other method, and take appropriate action, in accordance with Resolution </a:t>
            </a:r>
            <a:r>
              <a:rPr lang="en-US" b="1" dirty="0">
                <a:solidFill>
                  <a:srgbClr val="0070C0"/>
                </a:solidFill>
              </a:rPr>
              <a:t>653 (</a:t>
            </a:r>
            <a:r>
              <a:rPr lang="en-US" b="1" dirty="0" smtClean="0">
                <a:solidFill>
                  <a:srgbClr val="0070C0"/>
                </a:solidFill>
              </a:rPr>
              <a:t>WRC-12</a:t>
            </a:r>
            <a:r>
              <a:rPr lang="en-US" b="1" dirty="0">
                <a:solidFill>
                  <a:srgbClr val="0070C0"/>
                </a:solidFill>
              </a:rPr>
              <a:t>) </a:t>
            </a:r>
            <a:r>
              <a:rPr lang="en-US" dirty="0">
                <a:solidFill>
                  <a:srgbClr val="0070C0"/>
                </a:solidFill>
              </a:rPr>
              <a:t>which calls for studies on the feasibility of achieving a continuous reference time-scale for dissemination by radiocommunication systems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3400" dirty="0" smtClean="0">
              <a:solidFill>
                <a:srgbClr val="0070C0"/>
              </a:solidFill>
            </a:endParaRPr>
          </a:p>
          <a:p>
            <a:r>
              <a:rPr lang="en-GB" sz="2000" dirty="0">
                <a:solidFill>
                  <a:srgbClr val="000000"/>
                </a:solidFill>
              </a:rPr>
              <a:t>Resolution </a:t>
            </a:r>
            <a:r>
              <a:rPr lang="en-GB" sz="2000" b="1" dirty="0">
                <a:solidFill>
                  <a:srgbClr val="000000"/>
                </a:solidFill>
              </a:rPr>
              <a:t>653 </a:t>
            </a:r>
            <a:r>
              <a:rPr lang="en-GB" sz="2000" b="1" dirty="0" smtClean="0">
                <a:solidFill>
                  <a:srgbClr val="000000"/>
                </a:solidFill>
              </a:rPr>
              <a:t>(WRC-12) </a:t>
            </a:r>
            <a:r>
              <a:rPr lang="en-GB" sz="2000" dirty="0" smtClean="0">
                <a:solidFill>
                  <a:srgbClr val="000000"/>
                </a:solidFill>
              </a:rPr>
              <a:t>recognizes </a:t>
            </a:r>
            <a:r>
              <a:rPr lang="en-GB" sz="2000" dirty="0">
                <a:solidFill>
                  <a:srgbClr val="000000"/>
                </a:solidFill>
              </a:rPr>
              <a:t>that that a change in the reference time-scale may have operational and therefore economic </a:t>
            </a:r>
            <a:r>
              <a:rPr lang="en-GB" sz="2000" dirty="0" smtClean="0">
                <a:solidFill>
                  <a:srgbClr val="000000"/>
                </a:solidFill>
              </a:rPr>
              <a:t>consequences on telecommunications networks.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94354" y="42134"/>
            <a:ext cx="5801589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WRC-15 agenda item 1.14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6446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052513"/>
            <a:ext cx="7704137" cy="518480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Method 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− Remove the leap second insertion or deletion from the definition of UTC in order </a:t>
            </a:r>
            <a:r>
              <a:rPr lang="en-US" dirty="0" smtClean="0">
                <a:solidFill>
                  <a:srgbClr val="0070C0"/>
                </a:solidFill>
              </a:rPr>
              <a:t>to make </a:t>
            </a:r>
            <a:r>
              <a:rPr lang="en-US" dirty="0">
                <a:solidFill>
                  <a:srgbClr val="0070C0"/>
                </a:solidFill>
              </a:rPr>
              <a:t>it become a continuous time-scale and either </a:t>
            </a:r>
            <a:r>
              <a:rPr lang="en-US" b="1" dirty="0" smtClean="0">
                <a:solidFill>
                  <a:srgbClr val="0070C0"/>
                </a:solidFill>
              </a:rPr>
              <a:t>(A1)</a:t>
            </a:r>
            <a:r>
              <a:rPr lang="en-US" dirty="0" smtClean="0">
                <a:solidFill>
                  <a:srgbClr val="0070C0"/>
                </a:solidFill>
              </a:rPr>
              <a:t> retain </a:t>
            </a:r>
            <a:r>
              <a:rPr lang="en-US" dirty="0">
                <a:solidFill>
                  <a:srgbClr val="0070C0"/>
                </a:solidFill>
              </a:rPr>
              <a:t>the name UTC or </a:t>
            </a:r>
            <a:r>
              <a:rPr lang="en-US" b="1" dirty="0" smtClean="0">
                <a:solidFill>
                  <a:srgbClr val="0070C0"/>
                </a:solidFill>
              </a:rPr>
              <a:t>(A2)</a:t>
            </a:r>
            <a:r>
              <a:rPr lang="en-US" dirty="0" smtClean="0">
                <a:solidFill>
                  <a:srgbClr val="0070C0"/>
                </a:solidFill>
              </a:rPr>
              <a:t> adopt </a:t>
            </a:r>
            <a:r>
              <a:rPr lang="en-US" dirty="0">
                <a:solidFill>
                  <a:srgbClr val="0070C0"/>
                </a:solidFill>
              </a:rPr>
              <a:t>a </a:t>
            </a:r>
            <a:r>
              <a:rPr lang="en-US" dirty="0" smtClean="0">
                <a:solidFill>
                  <a:srgbClr val="0070C0"/>
                </a:solidFill>
              </a:rPr>
              <a:t>new name.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Method </a:t>
            </a:r>
            <a:r>
              <a:rPr lang="en-US" b="1" u="sng" dirty="0">
                <a:solidFill>
                  <a:srgbClr val="0070C0"/>
                </a:solidFill>
              </a:rPr>
              <a:t>B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− Keep the current definition of UTC, disseminate the UTC time-scale and </a:t>
            </a:r>
            <a:r>
              <a:rPr lang="en-US" dirty="0" smtClean="0">
                <a:solidFill>
                  <a:srgbClr val="0070C0"/>
                </a:solidFill>
              </a:rPr>
              <a:t>also disseminate </a:t>
            </a:r>
            <a:r>
              <a:rPr lang="en-US" dirty="0">
                <a:solidFill>
                  <a:srgbClr val="0070C0"/>
                </a:solidFill>
              </a:rPr>
              <a:t>a continuous </a:t>
            </a:r>
            <a:r>
              <a:rPr lang="en-US" dirty="0" smtClean="0">
                <a:solidFill>
                  <a:srgbClr val="0070C0"/>
                </a:solidFill>
              </a:rPr>
              <a:t>time-scale (TAI) </a:t>
            </a:r>
            <a:r>
              <a:rPr lang="en-US" dirty="0">
                <a:solidFill>
                  <a:srgbClr val="0070C0"/>
                </a:solidFill>
              </a:rPr>
              <a:t>on an equal basis.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Method </a:t>
            </a:r>
            <a:r>
              <a:rPr lang="en-US" b="1" u="sng" dirty="0">
                <a:solidFill>
                  <a:srgbClr val="0070C0"/>
                </a:solidFill>
              </a:rPr>
              <a:t>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− Keep the current definition of UTC and enable the recovery of the International </a:t>
            </a:r>
            <a:r>
              <a:rPr lang="en-US" dirty="0" smtClean="0">
                <a:solidFill>
                  <a:srgbClr val="0070C0"/>
                </a:solidFill>
              </a:rPr>
              <a:t>Atomic Time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TAI) </a:t>
            </a:r>
            <a:r>
              <a:rPr lang="en-US" b="1" dirty="0" smtClean="0">
                <a:solidFill>
                  <a:srgbClr val="0070C0"/>
                </a:solidFill>
              </a:rPr>
              <a:t>(C1)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or </a:t>
            </a:r>
            <a:r>
              <a:rPr lang="en-US" dirty="0" smtClean="0">
                <a:solidFill>
                  <a:srgbClr val="0070C0"/>
                </a:solidFill>
              </a:rPr>
              <a:t>disseminate another </a:t>
            </a:r>
            <a:r>
              <a:rPr lang="en-US" dirty="0">
                <a:solidFill>
                  <a:srgbClr val="0070C0"/>
                </a:solidFill>
              </a:rPr>
              <a:t>continuous system </a:t>
            </a:r>
            <a:r>
              <a:rPr lang="en-US" dirty="0" smtClean="0">
                <a:solidFill>
                  <a:srgbClr val="0070C0"/>
                </a:solidFill>
              </a:rPr>
              <a:t>timescale </a:t>
            </a:r>
            <a:r>
              <a:rPr lang="en-US" b="1" dirty="0" smtClean="0">
                <a:solidFill>
                  <a:srgbClr val="0070C0"/>
                </a:solidFill>
              </a:rPr>
              <a:t>(C2)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Method </a:t>
            </a:r>
            <a:r>
              <a:rPr lang="en-US" b="1" u="sng" dirty="0">
                <a:solidFill>
                  <a:srgbClr val="0070C0"/>
                </a:solidFill>
              </a:rPr>
              <a:t>D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− No </a:t>
            </a:r>
            <a:r>
              <a:rPr lang="en-US" dirty="0" smtClean="0">
                <a:solidFill>
                  <a:srgbClr val="0070C0"/>
                </a:solidFill>
              </a:rPr>
              <a:t>change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94354" y="42134"/>
            <a:ext cx="5801589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WRC-15 agenda item 1.14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0415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43111496"/>
              </p:ext>
            </p:extLst>
          </p:nvPr>
        </p:nvGraphicFramePr>
        <p:xfrm>
          <a:off x="395536" y="1556792"/>
          <a:ext cx="8568950" cy="4668520"/>
        </p:xfrm>
        <a:graphic>
          <a:graphicData uri="http://schemas.openxmlformats.org/drawingml/2006/table">
            <a:tbl>
              <a:tblPr firstRow="1">
                <a:tableStyleId>{E8B1032C-EA38-4F05-BA0D-38AFFFC7BED3}</a:tableStyleId>
              </a:tblPr>
              <a:tblGrid>
                <a:gridCol w="2218694"/>
                <a:gridCol w="1058376"/>
                <a:gridCol w="1058376"/>
                <a:gridCol w="1058376"/>
                <a:gridCol w="1058376"/>
                <a:gridCol w="1058376"/>
                <a:gridCol w="1058376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Method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APT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ASMG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ATU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CEPT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CITEL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RCC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A – Remove “leap second” from UTC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(A1)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Some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</a:rPr>
                        <a:t> Support (A1)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Some Support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(A1)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(A1)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Does not Support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B – Keep UTC but disseminate a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</a:rPr>
                        <a:t> continuous time scale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Does not Support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C – 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</a:rPr>
                        <a:t> Keep UTC but enable recovery of TAI or use a continuous time scale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Some Support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Some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(C1/C2)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D – No change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81536" y="42134"/>
            <a:ext cx="582723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AI 1.14 Regional Positons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Picture 43" descr="ap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482" y="1748849"/>
            <a:ext cx="8636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8" descr="asm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723" y="1844522"/>
            <a:ext cx="863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2" descr="atu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102" y="1635765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6" descr="cep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343" y="1669334"/>
            <a:ext cx="7381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5" descr="citel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559" y="1622554"/>
            <a:ext cx="876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887" y="1561682"/>
            <a:ext cx="666862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0371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9553" y="1052513"/>
            <a:ext cx="7992888" cy="316857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to consider and approve the Report of the Director of the Radiocommunication Bureau, in accordance with Article 7 of the Convention on any difficulties or inconsistencies encountered in the application of the Radio Regulations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marL="0" indent="0" algn="ctr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7030A0"/>
                </a:solidFill>
              </a:rPr>
              <a:t>Issue of defining radio stations operating in the meteorological aids service</a:t>
            </a:r>
          </a:p>
          <a:p>
            <a:pPr marL="0" indent="0" algn="ctr">
              <a:buNone/>
            </a:pPr>
            <a:endParaRPr lang="en-US" sz="3400" dirty="0" smtClean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30235" y="42134"/>
            <a:ext cx="5929829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WRC-15 agenda item 9.2.1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42608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052513"/>
            <a:ext cx="7704137" cy="375461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Make modifications </a:t>
            </a:r>
            <a:r>
              <a:rPr lang="en-US" dirty="0">
                <a:solidFill>
                  <a:srgbClr val="0070C0"/>
                </a:solidFill>
              </a:rPr>
              <a:t>to RR Article 1 to include </a:t>
            </a:r>
            <a:r>
              <a:rPr lang="en-US" dirty="0" smtClean="0">
                <a:solidFill>
                  <a:srgbClr val="0070C0"/>
                </a:solidFill>
              </a:rPr>
              <a:t>definitions </a:t>
            </a:r>
            <a:r>
              <a:rPr lang="en-US" dirty="0">
                <a:solidFill>
                  <a:srgbClr val="0070C0"/>
                </a:solidFill>
              </a:rPr>
              <a:t>of a </a:t>
            </a:r>
            <a:r>
              <a:rPr lang="en-US" dirty="0" smtClean="0">
                <a:solidFill>
                  <a:srgbClr val="0070C0"/>
                </a:solidFill>
              </a:rPr>
              <a:t>radio station </a:t>
            </a:r>
            <a:r>
              <a:rPr lang="en-US" dirty="0">
                <a:solidFill>
                  <a:srgbClr val="0070C0"/>
                </a:solidFill>
              </a:rPr>
              <a:t>operating within the meteorological aids </a:t>
            </a:r>
            <a:r>
              <a:rPr lang="en-US" dirty="0" smtClean="0">
                <a:solidFill>
                  <a:srgbClr val="0070C0"/>
                </a:solidFill>
              </a:rPr>
              <a:t>service (land and mobile). 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30235" y="42134"/>
            <a:ext cx="5929829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WRC-15 agenda item 9.2.1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8229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8250931"/>
              </p:ext>
            </p:extLst>
          </p:nvPr>
        </p:nvGraphicFramePr>
        <p:xfrm>
          <a:off x="395536" y="1556792"/>
          <a:ext cx="8568950" cy="1767840"/>
        </p:xfrm>
        <a:graphic>
          <a:graphicData uri="http://schemas.openxmlformats.org/drawingml/2006/table">
            <a:tbl>
              <a:tblPr firstRow="1">
                <a:tableStyleId>{E8B1032C-EA38-4F05-BA0D-38AFFFC7BED3}</a:tableStyleId>
              </a:tblPr>
              <a:tblGrid>
                <a:gridCol w="2218694"/>
                <a:gridCol w="1058376"/>
                <a:gridCol w="1058376"/>
                <a:gridCol w="1058376"/>
                <a:gridCol w="1058376"/>
                <a:gridCol w="1058376"/>
                <a:gridCol w="1058376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Method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APT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ASMG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ATU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CEPT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CITEL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RCC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Add new definitions to RR Article 1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Supports</a:t>
                      </a:r>
                      <a:endParaRPr lang="en-US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17417" y="42134"/>
            <a:ext cx="595547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AI 9.2.1 Regional Positons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Picture 43" descr="ap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482" y="1748849"/>
            <a:ext cx="8636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8" descr="asm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723" y="1844522"/>
            <a:ext cx="863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2" descr="atu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102" y="1635765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6" descr="cep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343" y="1669334"/>
            <a:ext cx="7381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5" descr="citel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559" y="1622554"/>
            <a:ext cx="876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636" y="1531788"/>
            <a:ext cx="666862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6123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9553" y="1052513"/>
            <a:ext cx="7992888" cy="316857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to consider and approve the Report of the Director of the Radiocommunication Bureau, in accordance with Article 7 of the Convention on any difficulties or inconsistencies encountered in the application of the Radio Regulations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marL="0" indent="0" algn="ctr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7030A0"/>
                </a:solidFill>
              </a:rPr>
              <a:t>Clarification of the use of deep space allocations in regard to </a:t>
            </a:r>
            <a:r>
              <a:rPr lang="en-US" i="1" dirty="0" smtClean="0">
                <a:solidFill>
                  <a:srgbClr val="7030A0"/>
                </a:solidFill>
              </a:rPr>
              <a:t>certain provisions </a:t>
            </a:r>
            <a:r>
              <a:rPr lang="en-US" i="1" dirty="0">
                <a:solidFill>
                  <a:srgbClr val="7030A0"/>
                </a:solidFill>
              </a:rPr>
              <a:t>of the Radio Regulations</a:t>
            </a:r>
            <a:endParaRPr lang="en-GB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3400" dirty="0" smtClean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30235" y="42134"/>
            <a:ext cx="5929829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WRC-15 agenda item 9.2.2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28727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052513"/>
            <a:ext cx="7704137" cy="3744639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Method 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− </a:t>
            </a:r>
            <a:r>
              <a:rPr lang="en-US" dirty="0" smtClean="0">
                <a:solidFill>
                  <a:srgbClr val="0070C0"/>
                </a:solidFill>
              </a:rPr>
              <a:t>Add a provision to  </a:t>
            </a:r>
            <a:r>
              <a:rPr lang="en-US" dirty="0">
                <a:solidFill>
                  <a:srgbClr val="0070C0"/>
                </a:solidFill>
              </a:rPr>
              <a:t>Article 4 describing the permitted use of </a:t>
            </a:r>
            <a:r>
              <a:rPr lang="en-US" dirty="0" smtClean="0">
                <a:solidFill>
                  <a:srgbClr val="0070C0"/>
                </a:solidFill>
              </a:rPr>
              <a:t>space research service (deep </a:t>
            </a:r>
            <a:r>
              <a:rPr lang="en-US" dirty="0">
                <a:solidFill>
                  <a:srgbClr val="0070C0"/>
                </a:solidFill>
              </a:rPr>
              <a:t>space) allocations near the Earth such as during launch, early orbit, flying by the Earth, and returning to </a:t>
            </a:r>
            <a:r>
              <a:rPr lang="en-US" dirty="0" smtClean="0">
                <a:solidFill>
                  <a:srgbClr val="0070C0"/>
                </a:solidFill>
              </a:rPr>
              <a:t>the Earth</a:t>
            </a:r>
            <a:r>
              <a:rPr lang="en-US" dirty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u="sng" dirty="0" smtClean="0">
                <a:solidFill>
                  <a:srgbClr val="0070C0"/>
                </a:solidFill>
              </a:rPr>
              <a:t>Method </a:t>
            </a:r>
            <a:r>
              <a:rPr lang="en-US" b="1" u="sng" dirty="0">
                <a:solidFill>
                  <a:srgbClr val="0070C0"/>
                </a:solidFill>
              </a:rPr>
              <a:t>B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− </a:t>
            </a:r>
            <a:r>
              <a:rPr lang="en-US" dirty="0" smtClean="0">
                <a:solidFill>
                  <a:srgbClr val="0070C0"/>
                </a:solidFill>
              </a:rPr>
              <a:t>Modify the definition of space </a:t>
            </a:r>
            <a:r>
              <a:rPr lang="en-US" dirty="0">
                <a:solidFill>
                  <a:srgbClr val="0070C0"/>
                </a:solidFill>
              </a:rPr>
              <a:t>research service in Article 1 to add </a:t>
            </a:r>
            <a:r>
              <a:rPr lang="en-US" dirty="0" smtClean="0">
                <a:solidFill>
                  <a:srgbClr val="0070C0"/>
                </a:solidFill>
              </a:rPr>
              <a:t>specific provision </a:t>
            </a:r>
            <a:r>
              <a:rPr lang="en-US" dirty="0">
                <a:solidFill>
                  <a:srgbClr val="0070C0"/>
                </a:solidFill>
              </a:rPr>
              <a:t>for SRS (deep space) operations near the Earth.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30235" y="42134"/>
            <a:ext cx="5929829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WRC-15 agenda item 9.2.2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42858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38150502"/>
              </p:ext>
            </p:extLst>
          </p:nvPr>
        </p:nvGraphicFramePr>
        <p:xfrm>
          <a:off x="395536" y="1556792"/>
          <a:ext cx="8568950" cy="4541520"/>
        </p:xfrm>
        <a:graphic>
          <a:graphicData uri="http://schemas.openxmlformats.org/drawingml/2006/table">
            <a:tbl>
              <a:tblPr firstRow="1">
                <a:tableStyleId>{E8B1032C-EA38-4F05-BA0D-38AFFFC7BED3}</a:tableStyleId>
              </a:tblPr>
              <a:tblGrid>
                <a:gridCol w="2218694"/>
                <a:gridCol w="1058376"/>
                <a:gridCol w="1058376"/>
                <a:gridCol w="1058376"/>
                <a:gridCol w="1058376"/>
                <a:gridCol w="1058376"/>
                <a:gridCol w="1058376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Method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APT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ASMG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ATU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CEPT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CITEL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RCC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A – Add a new provision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</a:rPr>
                        <a:t> to Article 4 to clarify the use of deep space allocations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Supports</a:t>
                      </a:r>
                      <a:endParaRPr lang="en-US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B – Modify the definition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</a:rPr>
                        <a:t> of “space research service” in Article 1 to add specific provision for SRS (deep space) operations near the Earth.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17417" y="42134"/>
            <a:ext cx="595547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mtClean="0">
                <a:solidFill>
                  <a:schemeClr val="bg1"/>
                </a:solidFill>
                <a:latin typeface="Arial" pitchFamily="34" charset="0"/>
              </a:rPr>
              <a:t>AI 9.2.2 </a:t>
            </a: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Regional Positons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Picture 43" descr="ap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482" y="1748849"/>
            <a:ext cx="8636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8" descr="asm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723" y="1844522"/>
            <a:ext cx="863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2" descr="atu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102" y="1635765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6" descr="cep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343" y="1669334"/>
            <a:ext cx="7381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5" descr="citel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559" y="1622554"/>
            <a:ext cx="876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887" y="1548259"/>
            <a:ext cx="666862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648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400" dirty="0">
                <a:solidFill>
                  <a:srgbClr val="002060"/>
                </a:solidFill>
              </a:rPr>
              <a:t>to consider a primary allocation for the Earth exploration-satellite service (Earth-to-space) in the 7-8 GHz range, in accordance with Resolution</a:t>
            </a:r>
            <a:r>
              <a:rPr lang="en-GB" sz="3400" b="1" dirty="0">
                <a:solidFill>
                  <a:srgbClr val="002060"/>
                </a:solidFill>
              </a:rPr>
              <a:t> 650 (WRC‑12</a:t>
            </a:r>
            <a:r>
              <a:rPr lang="en-GB" sz="3400" b="1" dirty="0" smtClean="0">
                <a:solidFill>
                  <a:srgbClr val="002060"/>
                </a:solidFill>
              </a:rPr>
              <a:t>)</a:t>
            </a:r>
          </a:p>
          <a:p>
            <a:pPr marL="0" indent="0" algn="ctr">
              <a:buNone/>
            </a:pPr>
            <a:endParaRPr lang="en-US" sz="3400" dirty="0">
              <a:solidFill>
                <a:schemeClr val="tx1"/>
              </a:solidFill>
            </a:endParaRPr>
          </a:p>
          <a:p>
            <a:r>
              <a:rPr lang="en-GB" sz="2600" dirty="0">
                <a:solidFill>
                  <a:srgbClr val="000000"/>
                </a:solidFill>
              </a:rPr>
              <a:t>Resolution </a:t>
            </a:r>
            <a:r>
              <a:rPr lang="en-GB" sz="2600" b="1" dirty="0">
                <a:solidFill>
                  <a:srgbClr val="000000"/>
                </a:solidFill>
              </a:rPr>
              <a:t>650 (WRC‑12)</a:t>
            </a:r>
            <a:r>
              <a:rPr lang="en-GB" sz="2600" dirty="0">
                <a:solidFill>
                  <a:srgbClr val="000000"/>
                </a:solidFill>
              </a:rPr>
              <a:t> calls for study of the spectrum requirements and compatibility studies in the 7-8 GHz range for EESS (Earth-to-space) </a:t>
            </a:r>
            <a:r>
              <a:rPr lang="en-GB" sz="2600" dirty="0" err="1">
                <a:solidFill>
                  <a:srgbClr val="000000"/>
                </a:solidFill>
              </a:rPr>
              <a:t>telecommand</a:t>
            </a:r>
            <a:r>
              <a:rPr lang="en-GB" sz="2600" dirty="0">
                <a:solidFill>
                  <a:srgbClr val="000000"/>
                </a:solidFill>
              </a:rPr>
              <a:t> operations in order to complement telemetry operations of EESS (space-to-Earth) in the 8 025-8 400 MHz band. </a:t>
            </a:r>
            <a:endParaRPr lang="en-US" sz="2600" dirty="0">
              <a:solidFill>
                <a:srgbClr val="000000"/>
              </a:solidFill>
            </a:endParaRPr>
          </a:p>
          <a:p>
            <a:r>
              <a:rPr lang="en-GB" sz="2600" dirty="0">
                <a:solidFill>
                  <a:srgbClr val="000000"/>
                </a:solidFill>
              </a:rPr>
              <a:t>Resolution </a:t>
            </a:r>
            <a:r>
              <a:rPr lang="en-GB" sz="2600" b="1" dirty="0">
                <a:solidFill>
                  <a:srgbClr val="000000"/>
                </a:solidFill>
              </a:rPr>
              <a:t>650 </a:t>
            </a:r>
            <a:r>
              <a:rPr lang="en-GB" sz="2600" dirty="0">
                <a:solidFill>
                  <a:srgbClr val="000000"/>
                </a:solidFill>
              </a:rPr>
              <a:t>indicates that priority is given to the band 7 145-7 235 MHz. </a:t>
            </a:r>
            <a:r>
              <a:rPr lang="en-GB" sz="2600" dirty="0" smtClean="0">
                <a:solidFill>
                  <a:srgbClr val="000000"/>
                </a:solidFill>
              </a:rPr>
              <a:t>Also </a:t>
            </a:r>
            <a:r>
              <a:rPr lang="en-GB" sz="2600" dirty="0">
                <a:solidFill>
                  <a:srgbClr val="000000"/>
                </a:solidFill>
              </a:rPr>
              <a:t>it is to be noted that under agenda item 1.9.1, possible new allocations to the FSS in the frequency band 7 150-7 250 MHz (space-to-Earth) are </a:t>
            </a:r>
            <a:r>
              <a:rPr lang="en-GB" sz="2600" dirty="0" smtClean="0">
                <a:solidFill>
                  <a:srgbClr val="000000"/>
                </a:solidFill>
              </a:rPr>
              <a:t>also being </a:t>
            </a:r>
            <a:r>
              <a:rPr lang="en-GB" sz="2600" dirty="0">
                <a:solidFill>
                  <a:srgbClr val="000000"/>
                </a:solidFill>
              </a:rPr>
              <a:t>considered.</a:t>
            </a:r>
            <a:endParaRPr lang="en-US" sz="26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707082" y="42134"/>
            <a:ext cx="5776133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WRC-15 agenda item 1.11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1412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052513"/>
            <a:ext cx="7773987" cy="4392711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Method A</a:t>
            </a:r>
            <a:r>
              <a:rPr lang="en-US" dirty="0">
                <a:solidFill>
                  <a:srgbClr val="0070C0"/>
                </a:solidFill>
              </a:rPr>
              <a:t> - This method proposes to add a global primary allocation to the </a:t>
            </a:r>
            <a:r>
              <a:rPr lang="en-US" dirty="0" smtClean="0">
                <a:solidFill>
                  <a:srgbClr val="0070C0"/>
                </a:solidFill>
              </a:rPr>
              <a:t>EESS (Earth-to-space) </a:t>
            </a:r>
            <a:r>
              <a:rPr lang="en-US" dirty="0">
                <a:solidFill>
                  <a:srgbClr val="0070C0"/>
                </a:solidFill>
              </a:rPr>
              <a:t>in the frequency band </a:t>
            </a:r>
            <a:r>
              <a:rPr lang="en-US" dirty="0" smtClean="0">
                <a:solidFill>
                  <a:srgbClr val="0070C0"/>
                </a:solidFill>
              </a:rPr>
              <a:t>7190-7250 </a:t>
            </a:r>
            <a:r>
              <a:rPr lang="en-US" dirty="0">
                <a:solidFill>
                  <a:srgbClr val="0070C0"/>
                </a:solidFill>
              </a:rPr>
              <a:t>MHz with different </a:t>
            </a:r>
            <a:r>
              <a:rPr lang="en-US" dirty="0" smtClean="0">
                <a:solidFill>
                  <a:srgbClr val="0070C0"/>
                </a:solidFill>
              </a:rPr>
              <a:t>conditions establishing </a:t>
            </a:r>
            <a:r>
              <a:rPr lang="en-US" dirty="0">
                <a:solidFill>
                  <a:srgbClr val="0070C0"/>
                </a:solidFill>
              </a:rPr>
              <a:t>protection of currently allocated services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Method B</a:t>
            </a:r>
            <a:r>
              <a:rPr lang="en-US" dirty="0" smtClean="0">
                <a:solidFill>
                  <a:srgbClr val="0070C0"/>
                </a:solidFill>
              </a:rPr>
              <a:t> – This method is similar to Method A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except operation </a:t>
            </a:r>
            <a:r>
              <a:rPr lang="en-US" dirty="0">
                <a:solidFill>
                  <a:srgbClr val="0070C0"/>
                </a:solidFill>
              </a:rPr>
              <a:t>of EESS systems in the frequency band </a:t>
            </a:r>
            <a:r>
              <a:rPr lang="en-US" dirty="0" smtClean="0">
                <a:solidFill>
                  <a:srgbClr val="0070C0"/>
                </a:solidFill>
              </a:rPr>
              <a:t>7190-7235 </a:t>
            </a:r>
            <a:r>
              <a:rPr lang="en-US" dirty="0">
                <a:solidFill>
                  <a:srgbClr val="0070C0"/>
                </a:solidFill>
              </a:rPr>
              <a:t>MHz </a:t>
            </a:r>
            <a:r>
              <a:rPr lang="en-US" dirty="0" smtClean="0">
                <a:solidFill>
                  <a:srgbClr val="0070C0"/>
                </a:solidFill>
              </a:rPr>
              <a:t>is subject to obtaining </a:t>
            </a:r>
            <a:r>
              <a:rPr lang="en-US" dirty="0">
                <a:solidFill>
                  <a:srgbClr val="0070C0"/>
                </a:solidFill>
              </a:rPr>
              <a:t>agreement under RR No. 9.21 with regard to the </a:t>
            </a:r>
            <a:r>
              <a:rPr lang="en-US" dirty="0" smtClean="0">
                <a:solidFill>
                  <a:srgbClr val="0070C0"/>
                </a:solidFill>
              </a:rPr>
              <a:t>SOS.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Method C</a:t>
            </a:r>
            <a:r>
              <a:rPr lang="en-US" dirty="0" smtClean="0">
                <a:solidFill>
                  <a:srgbClr val="0070C0"/>
                </a:solidFill>
              </a:rPr>
              <a:t> – No change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707082" y="42134"/>
            <a:ext cx="5776133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WRC-15 agenda item 1.11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80147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20240616"/>
              </p:ext>
            </p:extLst>
          </p:nvPr>
        </p:nvGraphicFramePr>
        <p:xfrm>
          <a:off x="323529" y="1916832"/>
          <a:ext cx="8568950" cy="3388360"/>
        </p:xfrm>
        <a:graphic>
          <a:graphicData uri="http://schemas.openxmlformats.org/drawingml/2006/table">
            <a:tbl>
              <a:tblPr firstRow="1">
                <a:tableStyleId>{E8B1032C-EA38-4F05-BA0D-38AFFFC7BED3}</a:tableStyleId>
              </a:tblPr>
              <a:tblGrid>
                <a:gridCol w="2160239"/>
                <a:gridCol w="1116831"/>
                <a:gridCol w="1058376"/>
                <a:gridCol w="1058376"/>
                <a:gridCol w="1058376"/>
                <a:gridCol w="1058376"/>
                <a:gridCol w="1058376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Method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APT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ASMG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ATU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CEPT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CITEL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RCC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A – Allocation with no RR 9.21 requirement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(Modified)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Does Not Object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B – Allocation with RR 9.21 requirement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C – No change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94264" y="42134"/>
            <a:ext cx="5801781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AI 1.11 Regional Positons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Picture 43" descr="ap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2157564"/>
            <a:ext cx="8636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8" descr="asm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503" y="2216302"/>
            <a:ext cx="863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2" descr="atu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223" y="198884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6" descr="cep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343" y="2003643"/>
            <a:ext cx="7381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5" descr="citel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27821"/>
            <a:ext cx="876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84" y="1927821"/>
            <a:ext cx="666862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6484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9553" y="1052512"/>
            <a:ext cx="7992888" cy="532881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</a:rPr>
              <a:t>to consider an extension of the current worldwide allocation to the Earth exploration-satellite (active) service in the frequency band 9 300-9 900 MHz by up to 600 MHz within the frequency bands 8 700-9 300 MHz and/or 9 900-10 500 MHz, in accordance with Resolution </a:t>
            </a:r>
            <a:r>
              <a:rPr lang="en-GB" b="1" dirty="0">
                <a:solidFill>
                  <a:srgbClr val="0070C0"/>
                </a:solidFill>
              </a:rPr>
              <a:t>651 (WRC‑12</a:t>
            </a:r>
            <a:r>
              <a:rPr lang="en-GB" b="1" dirty="0" smtClean="0">
                <a:solidFill>
                  <a:srgbClr val="0070C0"/>
                </a:solidFill>
              </a:rPr>
              <a:t>)</a:t>
            </a:r>
          </a:p>
          <a:p>
            <a:pPr marL="0" indent="0" algn="ctr">
              <a:buNone/>
            </a:pPr>
            <a:endParaRPr lang="en-US" sz="3400" dirty="0" smtClean="0">
              <a:solidFill>
                <a:srgbClr val="0070C0"/>
              </a:solidFill>
            </a:endParaRPr>
          </a:p>
          <a:p>
            <a:r>
              <a:rPr lang="en-GB" sz="2400" dirty="0">
                <a:solidFill>
                  <a:srgbClr val="000000"/>
                </a:solidFill>
              </a:rPr>
              <a:t>Resolution </a:t>
            </a:r>
            <a:r>
              <a:rPr lang="en-GB" sz="2400" b="1" dirty="0">
                <a:solidFill>
                  <a:srgbClr val="000000"/>
                </a:solidFill>
              </a:rPr>
              <a:t>651 (WRC‑12)</a:t>
            </a:r>
            <a:r>
              <a:rPr lang="en-GB" sz="2400" dirty="0">
                <a:solidFill>
                  <a:srgbClr val="000000"/>
                </a:solidFill>
              </a:rPr>
              <a:t> calls for a possible extension of the current worldwide allocation to the EESS (active) in the frequency band 9 300-9 900 MHz by up to 600 MHz on a primary and/or secondary basis, as appropriate, within the frequency range 8 700‑9 300 MHz and/or 9 </a:t>
            </a:r>
            <a:r>
              <a:rPr lang="en-GB" sz="2400" dirty="0" smtClean="0">
                <a:solidFill>
                  <a:srgbClr val="000000"/>
                </a:solidFill>
              </a:rPr>
              <a:t>900-10</a:t>
            </a:r>
            <a:r>
              <a:rPr lang="en-GB" sz="2400" dirty="0">
                <a:solidFill>
                  <a:srgbClr val="000000"/>
                </a:solidFill>
              </a:rPr>
              <a:t> 500 MHz while ensuring protection of existing services and taking due account of the safety services allocated in the frequency band 9 000 to 9 300 MHz.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94354" y="42134"/>
            <a:ext cx="5801589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WRC-15 agenda item 1.12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1386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11561" y="1052513"/>
            <a:ext cx="7920880" cy="4896767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Method 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− </a:t>
            </a:r>
            <a:r>
              <a:rPr lang="en-US" dirty="0">
                <a:solidFill>
                  <a:srgbClr val="0070C0"/>
                </a:solidFill>
              </a:rPr>
              <a:t>Primary EESS (active) allocation in the frequency band 9 900-10 500 </a:t>
            </a:r>
            <a:r>
              <a:rPr lang="en-US" dirty="0" smtClean="0">
                <a:solidFill>
                  <a:srgbClr val="0070C0"/>
                </a:solidFill>
              </a:rPr>
              <a:t>MHz with </a:t>
            </a:r>
            <a:r>
              <a:rPr lang="en-US" dirty="0">
                <a:solidFill>
                  <a:srgbClr val="0070C0"/>
                </a:solidFill>
              </a:rPr>
              <a:t>2 options: Method A1 (with two sub-options) and Method </a:t>
            </a:r>
            <a:r>
              <a:rPr lang="en-US" dirty="0" smtClean="0">
                <a:solidFill>
                  <a:srgbClr val="0070C0"/>
                </a:solidFill>
              </a:rPr>
              <a:t>A2 (which includes PFD limits to protect FS).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b="1" u="sng" dirty="0" smtClean="0">
                <a:solidFill>
                  <a:srgbClr val="0070C0"/>
                </a:solidFill>
              </a:rPr>
              <a:t>Method </a:t>
            </a:r>
            <a:r>
              <a:rPr lang="en-US" b="1" u="sng" dirty="0">
                <a:solidFill>
                  <a:srgbClr val="0070C0"/>
                </a:solidFill>
              </a:rPr>
              <a:t>B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− Primary EESS (active) allocation in the frequency bands 9 200-9 300 </a:t>
            </a:r>
            <a:r>
              <a:rPr lang="en-US" dirty="0" smtClean="0">
                <a:solidFill>
                  <a:srgbClr val="0070C0"/>
                </a:solidFill>
              </a:rPr>
              <a:t>MHz and </a:t>
            </a:r>
            <a:r>
              <a:rPr lang="en-US" dirty="0">
                <a:solidFill>
                  <a:srgbClr val="0070C0"/>
                </a:solidFill>
              </a:rPr>
              <a:t>9 900-10 400 MHz with 2 options: Method B1 and Method </a:t>
            </a:r>
            <a:r>
              <a:rPr lang="en-US" dirty="0" smtClean="0">
                <a:solidFill>
                  <a:srgbClr val="0070C0"/>
                </a:solidFill>
              </a:rPr>
              <a:t>B2 (which includes PFD limits to protect FS).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b="1" u="sng" dirty="0" smtClean="0">
                <a:solidFill>
                  <a:srgbClr val="0070C0"/>
                </a:solidFill>
              </a:rPr>
              <a:t>Method </a:t>
            </a:r>
            <a:r>
              <a:rPr lang="en-US" b="1" u="sng" dirty="0">
                <a:solidFill>
                  <a:srgbClr val="0070C0"/>
                </a:solidFill>
              </a:rPr>
              <a:t>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− Primary EESS (active) allocation in the frequency bands 9 200-9 300 </a:t>
            </a:r>
            <a:r>
              <a:rPr lang="en-US" dirty="0" smtClean="0">
                <a:solidFill>
                  <a:srgbClr val="0070C0"/>
                </a:solidFill>
              </a:rPr>
              <a:t>MHz and </a:t>
            </a:r>
            <a:r>
              <a:rPr lang="en-US" dirty="0">
                <a:solidFill>
                  <a:srgbClr val="0070C0"/>
                </a:solidFill>
              </a:rPr>
              <a:t>10 000-10 100 MHz, and secondary allocation in the frequency band 9 </a:t>
            </a:r>
            <a:r>
              <a:rPr lang="en-US" dirty="0" smtClean="0">
                <a:solidFill>
                  <a:srgbClr val="0070C0"/>
                </a:solidFill>
              </a:rPr>
              <a:t>900-10 </a:t>
            </a:r>
            <a:r>
              <a:rPr lang="en-US" dirty="0">
                <a:solidFill>
                  <a:srgbClr val="0070C0"/>
                </a:solidFill>
              </a:rPr>
              <a:t>000 MHz.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Method </a:t>
            </a:r>
            <a:r>
              <a:rPr lang="en-US" b="1" u="sng" dirty="0">
                <a:solidFill>
                  <a:srgbClr val="0070C0"/>
                </a:solidFill>
              </a:rPr>
              <a:t>D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− No </a:t>
            </a:r>
            <a:r>
              <a:rPr lang="en-US" dirty="0" smtClean="0">
                <a:solidFill>
                  <a:srgbClr val="0070C0"/>
                </a:solidFill>
              </a:rPr>
              <a:t>change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94354" y="42134"/>
            <a:ext cx="5801589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WRC-15 agenda item 1.12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5475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3916214"/>
              </p:ext>
            </p:extLst>
          </p:nvPr>
        </p:nvGraphicFramePr>
        <p:xfrm>
          <a:off x="251520" y="1916832"/>
          <a:ext cx="8640961" cy="3657600"/>
        </p:xfrm>
        <a:graphic>
          <a:graphicData uri="http://schemas.openxmlformats.org/drawingml/2006/table">
            <a:tbl>
              <a:tblPr firstRow="1">
                <a:tableStyleId>{E8B1032C-EA38-4F05-BA0D-38AFFFC7BED3}</a:tableStyleId>
              </a:tblPr>
              <a:tblGrid>
                <a:gridCol w="2105779"/>
                <a:gridCol w="1089197"/>
                <a:gridCol w="1089197"/>
                <a:gridCol w="1089197"/>
                <a:gridCol w="1089197"/>
                <a:gridCol w="1089197"/>
                <a:gridCol w="1089197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Method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APT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ASMG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ATU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CEPT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CITEL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RCC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A – 9 900-10 500 MHz (P) 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Some Support (A2)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(A1, Opt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2)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(A2)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B – 9 200-9 300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</a:rPr>
                        <a:t> MHz &amp; 9 900- 10 400 (P)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Supports (B2)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Some Support (B1)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(B1)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C – 9200-9300 MHz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</a:rPr>
                        <a:t> &amp; 10.0-10.1 GHz (P), 9900-10 000 MHz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D – No change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Supports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Some Support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81536" y="42134"/>
            <a:ext cx="582723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AI 1.12 Regional Positons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Picture 43" descr="ap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267" y="2157564"/>
            <a:ext cx="8636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8" descr="asm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97" y="2231579"/>
            <a:ext cx="863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2" descr="atu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379" y="1971053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6" descr="cep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047" y="2001503"/>
            <a:ext cx="7381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5" descr="citel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679" y="1986330"/>
            <a:ext cx="876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84" y="1927821"/>
            <a:ext cx="666862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19814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9553" y="1052512"/>
            <a:ext cx="7992888" cy="532881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</a:rPr>
              <a:t>to review No. </a:t>
            </a:r>
            <a:r>
              <a:rPr lang="en-GB" b="1" dirty="0">
                <a:solidFill>
                  <a:srgbClr val="0070C0"/>
                </a:solidFill>
              </a:rPr>
              <a:t>5.268</a:t>
            </a:r>
            <a:r>
              <a:rPr lang="en-GB" dirty="0">
                <a:solidFill>
                  <a:srgbClr val="0070C0"/>
                </a:solidFill>
              </a:rPr>
              <a:t> with a view to examining the possibility for increasing the 5 km distance limitation and allowing space research service (space-to-space) use for proximity operations by space vehicles communicating with an orbiting manned space vehicle, in accordance with Resolution </a:t>
            </a:r>
            <a:r>
              <a:rPr lang="en-GB" b="1" dirty="0">
                <a:solidFill>
                  <a:srgbClr val="0070C0"/>
                </a:solidFill>
              </a:rPr>
              <a:t>652 (WRC‑12</a:t>
            </a:r>
            <a:r>
              <a:rPr lang="en-GB" b="1" dirty="0" smtClean="0">
                <a:solidFill>
                  <a:srgbClr val="0070C0"/>
                </a:solidFill>
              </a:rPr>
              <a:t>)</a:t>
            </a:r>
          </a:p>
          <a:p>
            <a:pPr marL="0" indent="0" algn="ctr">
              <a:buNone/>
            </a:pPr>
            <a:endParaRPr lang="en-US" sz="3400" dirty="0" smtClean="0">
              <a:solidFill>
                <a:srgbClr val="0070C0"/>
              </a:solidFill>
            </a:endParaRPr>
          </a:p>
          <a:p>
            <a:r>
              <a:rPr lang="en-GB" sz="2000" dirty="0">
                <a:solidFill>
                  <a:srgbClr val="000000"/>
                </a:solidFill>
              </a:rPr>
              <a:t>Resolution </a:t>
            </a:r>
            <a:r>
              <a:rPr lang="en-GB" sz="2000" b="1" dirty="0">
                <a:solidFill>
                  <a:srgbClr val="000000"/>
                </a:solidFill>
              </a:rPr>
              <a:t>652 </a:t>
            </a:r>
            <a:r>
              <a:rPr lang="en-GB" sz="2000" dirty="0">
                <a:solidFill>
                  <a:srgbClr val="000000"/>
                </a:solidFill>
              </a:rPr>
              <a:t>calls for sharing studies between SRS (space-to-space) systems communicating in proximity with orbiting manned space vehicles and systems operating in the fixed and mobile (except aeronautical mobile) services in the band 410-420 MHz; and for WRC-15 to consider modifying No. </a:t>
            </a:r>
            <a:r>
              <a:rPr lang="en-GB" sz="2000" b="1" dirty="0">
                <a:solidFill>
                  <a:srgbClr val="000000"/>
                </a:solidFill>
              </a:rPr>
              <a:t>5.268</a:t>
            </a:r>
            <a:r>
              <a:rPr lang="en-GB" sz="2000" dirty="0">
                <a:solidFill>
                  <a:srgbClr val="000000"/>
                </a:solidFill>
              </a:rPr>
              <a:t> to allow the removal or relaxation of the 5 km distance limitation without modifying the current </a:t>
            </a:r>
            <a:r>
              <a:rPr lang="en-GB" sz="2000" dirty="0" err="1">
                <a:solidFill>
                  <a:srgbClr val="000000"/>
                </a:solidFill>
              </a:rPr>
              <a:t>pfd</a:t>
            </a:r>
            <a:r>
              <a:rPr lang="en-GB" sz="2000" dirty="0">
                <a:solidFill>
                  <a:srgbClr val="000000"/>
                </a:solidFill>
              </a:rPr>
              <a:t> limits and to clarify more general use of the 410-420 MHz band for SRS (space‑to-space) systems beyond extra-vehicular activities.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94354" y="42134"/>
            <a:ext cx="5801589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WRC-15 agenda item 1.13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4913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988840"/>
            <a:ext cx="7704137" cy="2376487"/>
          </a:xfrm>
        </p:spPr>
        <p:txBody>
          <a:bodyPr>
            <a:normAutofit fontScale="92500"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Method</a:t>
            </a:r>
            <a:r>
              <a:rPr lang="en-US" sz="2800" dirty="0">
                <a:solidFill>
                  <a:srgbClr val="0070C0"/>
                </a:solidFill>
              </a:rPr>
              <a:t> − The proposed method is to modify RR No. 5.268 to remove the 5 km distance limitation and </a:t>
            </a:r>
            <a:r>
              <a:rPr lang="en-US" sz="2800" dirty="0" smtClean="0">
                <a:solidFill>
                  <a:srgbClr val="0070C0"/>
                </a:solidFill>
              </a:rPr>
              <a:t>not solely </a:t>
            </a:r>
            <a:r>
              <a:rPr lang="en-US" sz="2800" dirty="0">
                <a:solidFill>
                  <a:srgbClr val="0070C0"/>
                </a:solidFill>
              </a:rPr>
              <a:t>limit the use of the frequency band 410-420 MHz for extra-vehicular activities.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94354" y="42134"/>
            <a:ext cx="5801589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WRC-15 agenda item 1.13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74539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37070</TotalTime>
  <Words>1051</Words>
  <Application>Microsoft Office PowerPoint</Application>
  <PresentationFormat>On-screen Show (4:3)</PresentationFormat>
  <Paragraphs>303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Univers</vt:lpstr>
      <vt:lpstr>Zurich BT</vt:lpstr>
      <vt:lpstr>Arial</vt:lpstr>
      <vt:lpstr>Tahoma</vt:lpstr>
      <vt:lpstr>Times New Roman</vt:lpstr>
      <vt:lpstr>Verdana</vt:lpstr>
      <vt:lpstr>Wingdings</vt:lpstr>
      <vt:lpstr>ITU-e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Development Forum</dc:title>
  <dc:creator>Fabio Leite</dc:creator>
  <cp:lastModifiedBy>Huguet, Fabienne</cp:lastModifiedBy>
  <cp:revision>2560</cp:revision>
  <cp:lastPrinted>2015-08-27T19:10:47Z</cp:lastPrinted>
  <dcterms:created xsi:type="dcterms:W3CDTF">2006-05-30T12:53:59Z</dcterms:created>
  <dcterms:modified xsi:type="dcterms:W3CDTF">2015-09-03T15:01:39Z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