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72"/>
  </p:notesMasterIdLst>
  <p:handoutMasterIdLst>
    <p:handoutMasterId r:id="rId73"/>
  </p:handoutMasterIdLst>
  <p:sldIdLst>
    <p:sldId id="617" r:id="rId3"/>
    <p:sldId id="618" r:id="rId4"/>
    <p:sldId id="619" r:id="rId5"/>
    <p:sldId id="620" r:id="rId6"/>
    <p:sldId id="621" r:id="rId7"/>
    <p:sldId id="622" r:id="rId8"/>
    <p:sldId id="623" r:id="rId9"/>
    <p:sldId id="624" r:id="rId10"/>
    <p:sldId id="625" r:id="rId11"/>
    <p:sldId id="626" r:id="rId12"/>
    <p:sldId id="627" r:id="rId13"/>
    <p:sldId id="628" r:id="rId14"/>
    <p:sldId id="629" r:id="rId15"/>
    <p:sldId id="630" r:id="rId16"/>
    <p:sldId id="631" r:id="rId17"/>
    <p:sldId id="632" r:id="rId18"/>
    <p:sldId id="633" r:id="rId19"/>
    <p:sldId id="634" r:id="rId20"/>
    <p:sldId id="635" r:id="rId21"/>
    <p:sldId id="636" r:id="rId22"/>
    <p:sldId id="637" r:id="rId23"/>
    <p:sldId id="638" r:id="rId24"/>
    <p:sldId id="639" r:id="rId25"/>
    <p:sldId id="640" r:id="rId26"/>
    <p:sldId id="641" r:id="rId27"/>
    <p:sldId id="642" r:id="rId28"/>
    <p:sldId id="643" r:id="rId29"/>
    <p:sldId id="644" r:id="rId30"/>
    <p:sldId id="645" r:id="rId31"/>
    <p:sldId id="646" r:id="rId32"/>
    <p:sldId id="647" r:id="rId33"/>
    <p:sldId id="648" r:id="rId34"/>
    <p:sldId id="649" r:id="rId35"/>
    <p:sldId id="650" r:id="rId36"/>
    <p:sldId id="651" r:id="rId37"/>
    <p:sldId id="652" r:id="rId38"/>
    <p:sldId id="653" r:id="rId39"/>
    <p:sldId id="654" r:id="rId40"/>
    <p:sldId id="655" r:id="rId41"/>
    <p:sldId id="656" r:id="rId42"/>
    <p:sldId id="657" r:id="rId43"/>
    <p:sldId id="658" r:id="rId44"/>
    <p:sldId id="659" r:id="rId45"/>
    <p:sldId id="660" r:id="rId46"/>
    <p:sldId id="661" r:id="rId47"/>
    <p:sldId id="662" r:id="rId48"/>
    <p:sldId id="663" r:id="rId49"/>
    <p:sldId id="664" r:id="rId50"/>
    <p:sldId id="665" r:id="rId51"/>
    <p:sldId id="666" r:id="rId52"/>
    <p:sldId id="667" r:id="rId53"/>
    <p:sldId id="668" r:id="rId54"/>
    <p:sldId id="669" r:id="rId55"/>
    <p:sldId id="670" r:id="rId56"/>
    <p:sldId id="671" r:id="rId57"/>
    <p:sldId id="672" r:id="rId58"/>
    <p:sldId id="673" r:id="rId59"/>
    <p:sldId id="674" r:id="rId60"/>
    <p:sldId id="675" r:id="rId61"/>
    <p:sldId id="676" r:id="rId62"/>
    <p:sldId id="677" r:id="rId63"/>
    <p:sldId id="678" r:id="rId64"/>
    <p:sldId id="679" r:id="rId65"/>
    <p:sldId id="680" r:id="rId66"/>
    <p:sldId id="681" r:id="rId67"/>
    <p:sldId id="682" r:id="rId68"/>
    <p:sldId id="683" r:id="rId69"/>
    <p:sldId id="684" r:id="rId70"/>
    <p:sldId id="685" r:id="rId71"/>
  </p:sldIdLst>
  <p:sldSz cx="9144000" cy="6858000" type="screen4x3"/>
  <p:notesSz cx="6669088" cy="9928225"/>
  <p:defaultTextStyle>
    <a:defPPr>
      <a:defRPr lang="en-US"/>
    </a:defPPr>
    <a:lvl1pPr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1pPr>
    <a:lvl2pPr marL="4572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2pPr>
    <a:lvl3pPr marL="9144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3pPr>
    <a:lvl4pPr marL="13716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4pPr>
    <a:lvl5pPr marL="18288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5pPr>
    <a:lvl6pPr marL="2286000" algn="l" defTabSz="914400" rtl="0" eaLnBrk="1" latinLnBrk="0" hangingPunct="1">
      <a:defRPr sz="2400" b="1" kern="1200">
        <a:solidFill>
          <a:srgbClr val="000066"/>
        </a:solidFill>
        <a:latin typeface="Tahoma" pitchFamily="34" charset="0"/>
        <a:ea typeface="+mn-ea"/>
        <a:cs typeface="Arial" pitchFamily="34" charset="0"/>
      </a:defRPr>
    </a:lvl6pPr>
    <a:lvl7pPr marL="2743200" algn="l" defTabSz="914400" rtl="0" eaLnBrk="1" latinLnBrk="0" hangingPunct="1">
      <a:defRPr sz="2400" b="1" kern="1200">
        <a:solidFill>
          <a:srgbClr val="000066"/>
        </a:solidFill>
        <a:latin typeface="Tahoma" pitchFamily="34" charset="0"/>
        <a:ea typeface="+mn-ea"/>
        <a:cs typeface="Arial" pitchFamily="34" charset="0"/>
      </a:defRPr>
    </a:lvl7pPr>
    <a:lvl8pPr marL="3200400" algn="l" defTabSz="914400" rtl="0" eaLnBrk="1" latinLnBrk="0" hangingPunct="1">
      <a:defRPr sz="2400" b="1" kern="1200">
        <a:solidFill>
          <a:srgbClr val="000066"/>
        </a:solidFill>
        <a:latin typeface="Tahoma" pitchFamily="34" charset="0"/>
        <a:ea typeface="+mn-ea"/>
        <a:cs typeface="Arial" pitchFamily="34" charset="0"/>
      </a:defRPr>
    </a:lvl8pPr>
    <a:lvl9pPr marL="3657600" algn="l" defTabSz="914400" rtl="0" eaLnBrk="1" latinLnBrk="0" hangingPunct="1">
      <a:defRPr sz="2400" b="1" kern="1200">
        <a:solidFill>
          <a:srgbClr val="000066"/>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1066">
          <p15:clr>
            <a:srgbClr val="A4A3A4"/>
          </p15:clr>
        </p15:guide>
      </p15:sldGuideLst>
    </p:ext>
    <p:ext uri="{2D200454-40CA-4A62-9FC3-DE9A4176ACB9}">
      <p15:notesGuideLst xmlns:p15="http://schemas.microsoft.com/office/powerpoint/2012/main">
        <p15:guide id="1" orient="horz" pos="3128">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CCFF"/>
    <a:srgbClr val="009900"/>
    <a:srgbClr val="FF3300"/>
    <a:srgbClr val="FFFFFF"/>
    <a:srgbClr val="DDDDDD"/>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94385" autoAdjust="0"/>
  </p:normalViewPr>
  <p:slideViewPr>
    <p:cSldViewPr>
      <p:cViewPr varScale="1">
        <p:scale>
          <a:sx n="96" d="100"/>
          <a:sy n="96" d="100"/>
        </p:scale>
        <p:origin x="518" y="77"/>
      </p:cViewPr>
      <p:guideLst>
        <p:guide orient="horz" pos="2160"/>
        <p:guide pos="10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62" y="1080"/>
      </p:cViewPr>
      <p:guideLst>
        <p:guide orient="horz" pos="3128"/>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A14B8-A257-4298-AAC3-C879FCDC212F}"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4315415A-29CF-4D9C-A68F-A06CE1A3B919}">
      <dgm:prSet phldrT="[Text]"/>
      <dgm:spPr/>
      <dgm:t>
        <a:bodyPr/>
        <a:lstStyle/>
        <a:p>
          <a:r>
            <a:rPr lang="en-US" dirty="0" smtClean="0"/>
            <a:t>WP1:</a:t>
          </a:r>
          <a:endParaRPr lang="en-US" dirty="0"/>
        </a:p>
      </dgm:t>
    </dgm:pt>
    <dgm:pt modelId="{2566617C-C6F0-4FBB-835A-58C8ADA0DE49}" type="parTrans" cxnId="{33CE7BBF-E9CB-4461-A91D-146251537B0E}">
      <dgm:prSet/>
      <dgm:spPr/>
      <dgm:t>
        <a:bodyPr/>
        <a:lstStyle/>
        <a:p>
          <a:endParaRPr lang="en-US"/>
        </a:p>
      </dgm:t>
    </dgm:pt>
    <dgm:pt modelId="{75B79194-DEA2-404E-BFC5-229B5D63C976}" type="sibTrans" cxnId="{33CE7BBF-E9CB-4461-A91D-146251537B0E}">
      <dgm:prSet/>
      <dgm:spPr/>
      <dgm:t>
        <a:bodyPr/>
        <a:lstStyle/>
        <a:p>
          <a:endParaRPr lang="en-US"/>
        </a:p>
      </dgm:t>
    </dgm:pt>
    <dgm:pt modelId="{623A8C0B-8F54-4706-A718-C912F19C5573}">
      <dgm:prSet phldrT="[Text]"/>
      <dgm:spPr/>
      <dgm:t>
        <a:bodyPr/>
        <a:lstStyle/>
        <a:p>
          <a:r>
            <a:rPr lang="en-US" b="1" dirty="0" smtClean="0"/>
            <a:t>Science Issues: 1.11, 1.12, 1.13 &amp; 1.14</a:t>
          </a:r>
          <a:endParaRPr lang="en-US" b="1" dirty="0"/>
        </a:p>
      </dgm:t>
    </dgm:pt>
    <dgm:pt modelId="{DE014542-B2A2-46FF-A10C-99EC91E3F62D}" type="parTrans" cxnId="{1D09C529-8EB5-4887-90D2-FFB200C49908}">
      <dgm:prSet/>
      <dgm:spPr/>
      <dgm:t>
        <a:bodyPr/>
        <a:lstStyle/>
        <a:p>
          <a:endParaRPr lang="en-US"/>
        </a:p>
      </dgm:t>
    </dgm:pt>
    <dgm:pt modelId="{02A720A1-9DE9-43CE-8CC8-E421877B8E50}" type="sibTrans" cxnId="{1D09C529-8EB5-4887-90D2-FFB200C49908}">
      <dgm:prSet/>
      <dgm:spPr/>
      <dgm:t>
        <a:bodyPr/>
        <a:lstStyle/>
        <a:p>
          <a:endParaRPr lang="en-US"/>
        </a:p>
      </dgm:t>
    </dgm:pt>
    <dgm:pt modelId="{02DC32E4-8464-4D13-A278-5FD9EDF77B77}">
      <dgm:prSet phldrT="[Text]"/>
      <dgm:spPr/>
      <dgm:t>
        <a:bodyPr/>
        <a:lstStyle/>
        <a:p>
          <a:r>
            <a:rPr lang="en-US" dirty="0" smtClean="0"/>
            <a:t>WP3:</a:t>
          </a:r>
          <a:endParaRPr lang="en-US" dirty="0"/>
        </a:p>
      </dgm:t>
    </dgm:pt>
    <dgm:pt modelId="{DCF23265-AA90-48FF-8002-37D80881A3A4}" type="parTrans" cxnId="{EED5223E-134C-47E7-BE36-2FE3F12A7C32}">
      <dgm:prSet/>
      <dgm:spPr/>
      <dgm:t>
        <a:bodyPr/>
        <a:lstStyle/>
        <a:p>
          <a:endParaRPr lang="en-US"/>
        </a:p>
      </dgm:t>
    </dgm:pt>
    <dgm:pt modelId="{90DE2BDE-A752-48DF-980F-BEA79E8732CE}" type="sibTrans" cxnId="{EED5223E-134C-47E7-BE36-2FE3F12A7C32}">
      <dgm:prSet/>
      <dgm:spPr/>
      <dgm:t>
        <a:bodyPr/>
        <a:lstStyle/>
        <a:p>
          <a:endParaRPr lang="en-US"/>
        </a:p>
      </dgm:t>
    </dgm:pt>
    <dgm:pt modelId="{6A87A889-A2CF-4E74-8A58-B1E2A20C6F26}">
      <dgm:prSet phldrT="[Text]"/>
      <dgm:spPr/>
      <dgm:t>
        <a:bodyPr/>
        <a:lstStyle/>
        <a:p>
          <a:r>
            <a:rPr lang="en-US" b="1" dirty="0" smtClean="0"/>
            <a:t>Aeronautical, Maritime and Radiolocation Issues: 1.5, 1.15, 1.16, 1.17 &amp; 1.18</a:t>
          </a:r>
          <a:endParaRPr lang="en-US" b="1" dirty="0"/>
        </a:p>
      </dgm:t>
    </dgm:pt>
    <dgm:pt modelId="{1470DA78-1635-4BE9-8C10-A7F64EC983EA}" type="parTrans" cxnId="{CE9ADDE0-AF75-473B-91CF-6A87D8F43E29}">
      <dgm:prSet/>
      <dgm:spPr/>
      <dgm:t>
        <a:bodyPr/>
        <a:lstStyle/>
        <a:p>
          <a:endParaRPr lang="en-US"/>
        </a:p>
      </dgm:t>
    </dgm:pt>
    <dgm:pt modelId="{84931B61-A0BA-4571-BCBE-13FF11004054}" type="sibTrans" cxnId="{CE9ADDE0-AF75-473B-91CF-6A87D8F43E29}">
      <dgm:prSet/>
      <dgm:spPr/>
      <dgm:t>
        <a:bodyPr/>
        <a:lstStyle/>
        <a:p>
          <a:endParaRPr lang="en-US"/>
        </a:p>
      </dgm:t>
    </dgm:pt>
    <dgm:pt modelId="{988A2CF8-488E-4305-8592-30A1E469D2CE}">
      <dgm:prSet phldrT="[Text]"/>
      <dgm:spPr/>
      <dgm:t>
        <a:bodyPr/>
        <a:lstStyle/>
        <a:p>
          <a:r>
            <a:rPr lang="en-US" dirty="0" smtClean="0"/>
            <a:t>WP4:</a:t>
          </a:r>
          <a:endParaRPr lang="en-US" dirty="0"/>
        </a:p>
      </dgm:t>
    </dgm:pt>
    <dgm:pt modelId="{674EDB71-FA47-4D70-A5FC-88ABA38F4C58}" type="parTrans" cxnId="{A60A7ED0-01F4-4A72-85D1-3288648A269F}">
      <dgm:prSet/>
      <dgm:spPr/>
      <dgm:t>
        <a:bodyPr/>
        <a:lstStyle/>
        <a:p>
          <a:endParaRPr lang="en-US"/>
        </a:p>
      </dgm:t>
    </dgm:pt>
    <dgm:pt modelId="{0BDEB1DC-D009-4B0F-A064-C93DC8843248}" type="sibTrans" cxnId="{A60A7ED0-01F4-4A72-85D1-3288648A269F}">
      <dgm:prSet/>
      <dgm:spPr/>
      <dgm:t>
        <a:bodyPr/>
        <a:lstStyle/>
        <a:p>
          <a:endParaRPr lang="en-US"/>
        </a:p>
      </dgm:t>
    </dgm:pt>
    <dgm:pt modelId="{5E718597-F128-445B-8CEA-6DB28627A6AA}">
      <dgm:prSet phldrT="[Text]"/>
      <dgm:spPr/>
      <dgm:t>
        <a:bodyPr/>
        <a:lstStyle/>
        <a:p>
          <a:r>
            <a:rPr lang="en-US" b="1" dirty="0" smtClean="0"/>
            <a:t>Satellite Services: 1.6, 1.7, 1.8, 1.9.1, 1.9.2 and 1.10</a:t>
          </a:r>
          <a:endParaRPr lang="en-US" b="1" dirty="0"/>
        </a:p>
      </dgm:t>
    </dgm:pt>
    <dgm:pt modelId="{C44131E3-D207-4BF8-97AA-249A133A62C4}" type="parTrans" cxnId="{77244207-0652-439F-86B4-7B397F7F8E71}">
      <dgm:prSet/>
      <dgm:spPr/>
      <dgm:t>
        <a:bodyPr/>
        <a:lstStyle/>
        <a:p>
          <a:endParaRPr lang="en-US"/>
        </a:p>
      </dgm:t>
    </dgm:pt>
    <dgm:pt modelId="{908ADE50-2C51-4B07-BB4A-36DECDD880A7}" type="sibTrans" cxnId="{77244207-0652-439F-86B4-7B397F7F8E71}">
      <dgm:prSet/>
      <dgm:spPr/>
      <dgm:t>
        <a:bodyPr/>
        <a:lstStyle/>
        <a:p>
          <a:endParaRPr lang="en-US"/>
        </a:p>
      </dgm:t>
    </dgm:pt>
    <dgm:pt modelId="{573DAE29-6C07-4B5D-B659-1E217EB7DB1B}">
      <dgm:prSet phldrT="[Text]"/>
      <dgm:spPr/>
      <dgm:t>
        <a:bodyPr/>
        <a:lstStyle/>
        <a:p>
          <a:r>
            <a:rPr lang="en-US" dirty="0" smtClean="0"/>
            <a:t>WP2:</a:t>
          </a:r>
          <a:endParaRPr lang="en-US" dirty="0"/>
        </a:p>
      </dgm:t>
    </dgm:pt>
    <dgm:pt modelId="{DF75CA73-BB8E-4FD9-99E7-A25417024796}" type="parTrans" cxnId="{FAB4C8FB-CBFB-4A95-8DFB-07AD1C0343BD}">
      <dgm:prSet/>
      <dgm:spPr/>
      <dgm:t>
        <a:bodyPr/>
        <a:lstStyle/>
        <a:p>
          <a:endParaRPr lang="en-US"/>
        </a:p>
      </dgm:t>
    </dgm:pt>
    <dgm:pt modelId="{7A0B4811-7C49-4B0C-B137-7A2F4BBAD52A}" type="sibTrans" cxnId="{FAB4C8FB-CBFB-4A95-8DFB-07AD1C0343BD}">
      <dgm:prSet/>
      <dgm:spPr/>
      <dgm:t>
        <a:bodyPr/>
        <a:lstStyle/>
        <a:p>
          <a:endParaRPr lang="en-US"/>
        </a:p>
      </dgm:t>
    </dgm:pt>
    <dgm:pt modelId="{9E37EBC8-AAE5-4F17-B7B5-47D80EAFD69F}">
      <dgm:prSet/>
      <dgm:spPr/>
      <dgm:t>
        <a:bodyPr/>
        <a:lstStyle/>
        <a:p>
          <a:r>
            <a:rPr lang="en-US" b="1" dirty="0" smtClean="0"/>
            <a:t>Mobile and Amateur Issues: 1.1, 1.2, 1.3 &amp; 1.4 </a:t>
          </a:r>
          <a:endParaRPr lang="en-US" b="1" dirty="0"/>
        </a:p>
      </dgm:t>
    </dgm:pt>
    <dgm:pt modelId="{ACC53FC4-5ED3-49B0-9DCB-4A5705D07DF4}" type="parTrans" cxnId="{14723EAF-36AE-446B-B159-94E80B13EC43}">
      <dgm:prSet/>
      <dgm:spPr/>
      <dgm:t>
        <a:bodyPr/>
        <a:lstStyle/>
        <a:p>
          <a:endParaRPr lang="en-US"/>
        </a:p>
      </dgm:t>
    </dgm:pt>
    <dgm:pt modelId="{703AF938-4924-4DED-8C76-8C32BC1EFF0C}" type="sibTrans" cxnId="{14723EAF-36AE-446B-B159-94E80B13EC43}">
      <dgm:prSet/>
      <dgm:spPr/>
      <dgm:t>
        <a:bodyPr/>
        <a:lstStyle/>
        <a:p>
          <a:endParaRPr lang="en-US"/>
        </a:p>
      </dgm:t>
    </dgm:pt>
    <dgm:pt modelId="{9253234C-3B7D-4484-A6F3-4B7ABF64A018}">
      <dgm:prSet phldrT="[Text]"/>
      <dgm:spPr/>
      <dgm:t>
        <a:bodyPr/>
        <a:lstStyle/>
        <a:p>
          <a:r>
            <a:rPr lang="en-US" dirty="0" smtClean="0"/>
            <a:t>WP5:</a:t>
          </a:r>
          <a:endParaRPr lang="en-US" dirty="0"/>
        </a:p>
      </dgm:t>
    </dgm:pt>
    <dgm:pt modelId="{886E9BC3-3058-4FD2-940C-91AF6D5B07D2}" type="parTrans" cxnId="{55133786-7F47-422D-AB42-4023D8B860A6}">
      <dgm:prSet/>
      <dgm:spPr/>
      <dgm:t>
        <a:bodyPr/>
        <a:lstStyle/>
        <a:p>
          <a:endParaRPr lang="en-US"/>
        </a:p>
      </dgm:t>
    </dgm:pt>
    <dgm:pt modelId="{D0C9E834-52DC-4C63-A0A3-74BF74EA2A72}" type="sibTrans" cxnId="{55133786-7F47-422D-AB42-4023D8B860A6}">
      <dgm:prSet/>
      <dgm:spPr/>
      <dgm:t>
        <a:bodyPr/>
        <a:lstStyle/>
        <a:p>
          <a:endParaRPr lang="en-US"/>
        </a:p>
      </dgm:t>
    </dgm:pt>
    <dgm:pt modelId="{A5F09991-8095-4F8B-B976-C3EE0525EF01}">
      <dgm:prSet phldrT="[Text]"/>
      <dgm:spPr/>
      <dgm:t>
        <a:bodyPr/>
        <a:lstStyle/>
        <a:p>
          <a:r>
            <a:rPr lang="en-US" dirty="0" smtClean="0"/>
            <a:t>WP6: </a:t>
          </a:r>
          <a:endParaRPr lang="en-US" dirty="0"/>
        </a:p>
      </dgm:t>
    </dgm:pt>
    <dgm:pt modelId="{05003423-2B77-4C8B-9E0F-14162CDB7012}" type="parTrans" cxnId="{0FE9594D-9B00-458A-8874-287E682B5032}">
      <dgm:prSet/>
      <dgm:spPr/>
      <dgm:t>
        <a:bodyPr/>
        <a:lstStyle/>
        <a:p>
          <a:endParaRPr lang="en-US"/>
        </a:p>
      </dgm:t>
    </dgm:pt>
    <dgm:pt modelId="{EE92CC65-0AF9-4235-9DC8-D70DDB2B4323}" type="sibTrans" cxnId="{0FE9594D-9B00-458A-8874-287E682B5032}">
      <dgm:prSet/>
      <dgm:spPr/>
      <dgm:t>
        <a:bodyPr/>
        <a:lstStyle/>
        <a:p>
          <a:endParaRPr lang="en-US"/>
        </a:p>
      </dgm:t>
    </dgm:pt>
    <dgm:pt modelId="{B3FCD15C-2D14-4D6C-8F92-893AA74CF3E3}">
      <dgm:prSet phldrT="[Text]"/>
      <dgm:spPr/>
      <dgm:t>
        <a:bodyPr/>
        <a:lstStyle/>
        <a:p>
          <a:r>
            <a:rPr lang="en-US" b="1" dirty="0" smtClean="0"/>
            <a:t>Satellite Regulatory Issues: 7, 9.1.1, 9.1.2, 9.1.3; 9.1.5; 9.1.8 &amp; 9.3</a:t>
          </a:r>
          <a:endParaRPr lang="en-US" b="1" dirty="0"/>
        </a:p>
      </dgm:t>
    </dgm:pt>
    <dgm:pt modelId="{8EEE1F76-F010-4A88-A6CC-3319D74C3A3F}" type="parTrans" cxnId="{9D0A49A7-42D9-4AB1-BCCC-DBC87EB95309}">
      <dgm:prSet/>
      <dgm:spPr/>
      <dgm:t>
        <a:bodyPr/>
        <a:lstStyle/>
        <a:p>
          <a:endParaRPr lang="en-US"/>
        </a:p>
      </dgm:t>
    </dgm:pt>
    <dgm:pt modelId="{BA3E8A31-5ECA-4A85-8113-DE1546CB0EF8}" type="sibTrans" cxnId="{9D0A49A7-42D9-4AB1-BCCC-DBC87EB95309}">
      <dgm:prSet/>
      <dgm:spPr/>
      <dgm:t>
        <a:bodyPr/>
        <a:lstStyle/>
        <a:p>
          <a:endParaRPr lang="en-US"/>
        </a:p>
      </dgm:t>
    </dgm:pt>
    <dgm:pt modelId="{39927EAF-9DB1-44BE-AF2E-08A1DE5AC2CA}">
      <dgm:prSet phldrT="[Text]"/>
      <dgm:spPr/>
      <dgm:t>
        <a:bodyPr/>
        <a:lstStyle/>
        <a:p>
          <a:r>
            <a:rPr lang="en-US" b="1" dirty="0" smtClean="0"/>
            <a:t>General Issues: 2, 4, 8, 9.1.4, 9.1.6, 9.1.7 &amp; 10</a:t>
          </a:r>
          <a:endParaRPr lang="en-US" b="1" dirty="0"/>
        </a:p>
      </dgm:t>
    </dgm:pt>
    <dgm:pt modelId="{5D9410B9-691E-4C7D-8437-E2275082D1A3}" type="parTrans" cxnId="{CC737BF5-2F3D-48D5-9F32-E6212E73B52B}">
      <dgm:prSet/>
      <dgm:spPr/>
      <dgm:t>
        <a:bodyPr/>
        <a:lstStyle/>
        <a:p>
          <a:endParaRPr lang="en-US"/>
        </a:p>
      </dgm:t>
    </dgm:pt>
    <dgm:pt modelId="{366C747A-D9A3-4FA7-8BCD-DF68D0BB525C}" type="sibTrans" cxnId="{CC737BF5-2F3D-48D5-9F32-E6212E73B52B}">
      <dgm:prSet/>
      <dgm:spPr/>
      <dgm:t>
        <a:bodyPr/>
        <a:lstStyle/>
        <a:p>
          <a:endParaRPr lang="en-US"/>
        </a:p>
      </dgm:t>
    </dgm:pt>
    <dgm:pt modelId="{954D9972-DFB0-4FC8-9010-1C9D3B726DAE}">
      <dgm:prSet/>
      <dgm:spPr/>
      <dgm:t>
        <a:bodyPr/>
        <a:lstStyle/>
        <a:p>
          <a:r>
            <a:rPr lang="en-US" b="1" dirty="0" smtClean="0"/>
            <a:t>Chair: Dr. Kyung-</a:t>
          </a:r>
          <a:r>
            <a:rPr lang="en-US" b="1" dirty="0" err="1" smtClean="0"/>
            <a:t>Mee</a:t>
          </a:r>
          <a:r>
            <a:rPr lang="en-US" b="1" dirty="0" smtClean="0"/>
            <a:t> Kim (Republic of Korea)</a:t>
          </a:r>
          <a:endParaRPr lang="en-US" b="1" dirty="0"/>
        </a:p>
      </dgm:t>
    </dgm:pt>
    <dgm:pt modelId="{A8A8029E-CA36-48DC-9644-43364B2F7FFA}" type="parTrans" cxnId="{D7E2B367-18EF-4BF3-B8AC-E71CCFDF0970}">
      <dgm:prSet/>
      <dgm:spPr/>
      <dgm:t>
        <a:bodyPr/>
        <a:lstStyle/>
        <a:p>
          <a:endParaRPr lang="en-US"/>
        </a:p>
      </dgm:t>
    </dgm:pt>
    <dgm:pt modelId="{1FA0BF7D-5ABA-4016-8B81-10174388467D}" type="sibTrans" cxnId="{D7E2B367-18EF-4BF3-B8AC-E71CCFDF0970}">
      <dgm:prSet/>
      <dgm:spPr/>
      <dgm:t>
        <a:bodyPr/>
        <a:lstStyle/>
        <a:p>
          <a:endParaRPr lang="en-US"/>
        </a:p>
      </dgm:t>
    </dgm:pt>
    <dgm:pt modelId="{C67C10B9-FF13-4203-8B8B-9E4189B18750}">
      <dgm:prSet phldrT="[Text]"/>
      <dgm:spPr/>
      <dgm:t>
        <a:bodyPr/>
        <a:lstStyle/>
        <a:p>
          <a:r>
            <a:rPr lang="en-US" b="1" dirty="0" smtClean="0"/>
            <a:t>Chair: Ms. Zhu Keer (People’s Republic of China)</a:t>
          </a:r>
          <a:endParaRPr lang="en-US" b="1" dirty="0"/>
        </a:p>
      </dgm:t>
    </dgm:pt>
    <dgm:pt modelId="{6168FE1E-024A-4309-9B42-EB379781B712}" type="parTrans" cxnId="{81447EB2-88C7-47F3-ACBD-56D76BFE270B}">
      <dgm:prSet/>
      <dgm:spPr/>
      <dgm:t>
        <a:bodyPr/>
        <a:lstStyle/>
        <a:p>
          <a:endParaRPr lang="en-US"/>
        </a:p>
      </dgm:t>
    </dgm:pt>
    <dgm:pt modelId="{85AB85FF-E7B4-4CC2-BE6E-E04ADED13443}" type="sibTrans" cxnId="{81447EB2-88C7-47F3-ACBD-56D76BFE270B}">
      <dgm:prSet/>
      <dgm:spPr/>
      <dgm:t>
        <a:bodyPr/>
        <a:lstStyle/>
        <a:p>
          <a:endParaRPr lang="en-US"/>
        </a:p>
      </dgm:t>
    </dgm:pt>
    <dgm:pt modelId="{5318A5D5-1AE9-4A7C-8972-FC2D3A4FB7B3}">
      <dgm:prSet phldrT="[Text]"/>
      <dgm:spPr/>
      <dgm:t>
        <a:bodyPr/>
        <a:lstStyle/>
        <a:p>
          <a:r>
            <a:rPr lang="en-US" b="1" dirty="0" smtClean="0"/>
            <a:t>Chair: Mr. Muneo Abe (Japan)</a:t>
          </a:r>
          <a:endParaRPr lang="en-US" b="1" dirty="0"/>
        </a:p>
      </dgm:t>
    </dgm:pt>
    <dgm:pt modelId="{23F16FA8-2A75-4DC9-B3FA-B6D93EA9C9ED}" type="parTrans" cxnId="{2F3463D4-49C4-4B98-8D19-452064C83A54}">
      <dgm:prSet/>
      <dgm:spPr/>
      <dgm:t>
        <a:bodyPr/>
        <a:lstStyle/>
        <a:p>
          <a:endParaRPr lang="en-US"/>
        </a:p>
      </dgm:t>
    </dgm:pt>
    <dgm:pt modelId="{F5CC6EFC-1B22-4D39-9C2A-FBF707A7A407}" type="sibTrans" cxnId="{2F3463D4-49C4-4B98-8D19-452064C83A54}">
      <dgm:prSet/>
      <dgm:spPr/>
      <dgm:t>
        <a:bodyPr/>
        <a:lstStyle/>
        <a:p>
          <a:endParaRPr lang="en-US"/>
        </a:p>
      </dgm:t>
    </dgm:pt>
    <dgm:pt modelId="{901F2DD1-0B7B-4238-8D92-E997F0338D2F}">
      <dgm:prSet phldrT="[Text]"/>
      <dgm:spPr/>
      <dgm:t>
        <a:bodyPr/>
        <a:lstStyle/>
        <a:p>
          <a:r>
            <a:rPr lang="en-US" b="1" dirty="0" smtClean="0"/>
            <a:t> Chair: Mr. Neil Meaney (Australia)</a:t>
          </a:r>
          <a:endParaRPr lang="en-US" b="1" dirty="0"/>
        </a:p>
      </dgm:t>
    </dgm:pt>
    <dgm:pt modelId="{E8DDAFB8-B4FB-4374-97FA-E183CA11CFE4}" type="parTrans" cxnId="{3AB25344-F584-4F4B-89CC-49383D380019}">
      <dgm:prSet/>
      <dgm:spPr/>
      <dgm:t>
        <a:bodyPr/>
        <a:lstStyle/>
        <a:p>
          <a:endParaRPr lang="en-US"/>
        </a:p>
      </dgm:t>
    </dgm:pt>
    <dgm:pt modelId="{9D965362-E534-4346-9252-6F580DD8814D}" type="sibTrans" cxnId="{3AB25344-F584-4F4B-89CC-49383D380019}">
      <dgm:prSet/>
      <dgm:spPr/>
      <dgm:t>
        <a:bodyPr/>
        <a:lstStyle/>
        <a:p>
          <a:endParaRPr lang="en-US"/>
        </a:p>
      </dgm:t>
    </dgm:pt>
    <dgm:pt modelId="{7A12430F-D2CB-4B7C-B3EE-A8107052C779}">
      <dgm:prSet phldrT="[Text]"/>
      <dgm:spPr/>
      <dgm:t>
        <a:bodyPr/>
        <a:lstStyle/>
        <a:p>
          <a:r>
            <a:rPr lang="en-US" b="1" dirty="0" smtClean="0"/>
            <a:t>Chair: Mr. Gao Xiaoyang (People’s Republic of  China) </a:t>
          </a:r>
          <a:endParaRPr lang="en-US" b="1" dirty="0"/>
        </a:p>
      </dgm:t>
    </dgm:pt>
    <dgm:pt modelId="{6087D96B-FABE-402A-B1BB-9AAD7B3BEDDF}" type="sibTrans" cxnId="{03D4D93D-6234-45C1-A2DF-AEFB8B5ECB15}">
      <dgm:prSet/>
      <dgm:spPr/>
      <dgm:t>
        <a:bodyPr/>
        <a:lstStyle/>
        <a:p>
          <a:endParaRPr lang="en-US"/>
        </a:p>
      </dgm:t>
    </dgm:pt>
    <dgm:pt modelId="{44126B33-DB24-4330-8897-ECD93151AA9B}" type="parTrans" cxnId="{03D4D93D-6234-45C1-A2DF-AEFB8B5ECB15}">
      <dgm:prSet/>
      <dgm:spPr/>
      <dgm:t>
        <a:bodyPr/>
        <a:lstStyle/>
        <a:p>
          <a:endParaRPr lang="en-US"/>
        </a:p>
      </dgm:t>
    </dgm:pt>
    <dgm:pt modelId="{98A39EC2-EE88-4AB4-8763-9664A4DE7F87}">
      <dgm:prSet phldrT="[Text]"/>
      <dgm:spPr/>
      <dgm:t>
        <a:bodyPr/>
        <a:lstStyle/>
        <a:p>
          <a:r>
            <a:rPr lang="en-US" b="1" dirty="0" smtClean="0"/>
            <a:t>Mr. Taghi Shafiee (Islamic Republic of Iran)</a:t>
          </a:r>
          <a:endParaRPr lang="en-US" b="1" dirty="0"/>
        </a:p>
      </dgm:t>
    </dgm:pt>
    <dgm:pt modelId="{090EE8DB-0CB7-41E9-8190-C3D71F3DD90F}" type="sibTrans" cxnId="{0B4F560A-7AEE-4AC8-B7A0-3953D814D11B}">
      <dgm:prSet/>
      <dgm:spPr/>
      <dgm:t>
        <a:bodyPr/>
        <a:lstStyle/>
        <a:p>
          <a:endParaRPr lang="en-US"/>
        </a:p>
      </dgm:t>
    </dgm:pt>
    <dgm:pt modelId="{025928F7-654A-434E-A508-8698C1C801BF}" type="parTrans" cxnId="{0B4F560A-7AEE-4AC8-B7A0-3953D814D11B}">
      <dgm:prSet/>
      <dgm:spPr/>
      <dgm:t>
        <a:bodyPr/>
        <a:lstStyle/>
        <a:p>
          <a:endParaRPr lang="en-US"/>
        </a:p>
      </dgm:t>
    </dgm:pt>
    <dgm:pt modelId="{02484830-9418-43C5-A706-3BCA7AF5BB18}" type="pres">
      <dgm:prSet presAssocID="{BF9A14B8-A257-4298-AAC3-C879FCDC212F}" presName="Name0" presStyleCnt="0">
        <dgm:presLayoutVars>
          <dgm:dir/>
          <dgm:animLvl val="lvl"/>
          <dgm:resizeHandles val="exact"/>
        </dgm:presLayoutVars>
      </dgm:prSet>
      <dgm:spPr/>
      <dgm:t>
        <a:bodyPr/>
        <a:lstStyle/>
        <a:p>
          <a:endParaRPr lang="en-US"/>
        </a:p>
      </dgm:t>
    </dgm:pt>
    <dgm:pt modelId="{5879D37F-1CF2-4293-98C3-12DA3C5EABDF}" type="pres">
      <dgm:prSet presAssocID="{4315415A-29CF-4D9C-A68F-A06CE1A3B919}" presName="linNode" presStyleCnt="0"/>
      <dgm:spPr/>
      <dgm:t>
        <a:bodyPr/>
        <a:lstStyle/>
        <a:p>
          <a:endParaRPr lang="en-US"/>
        </a:p>
      </dgm:t>
    </dgm:pt>
    <dgm:pt modelId="{5FA4E59B-F2C9-4013-B62E-A3D306C63F0A}" type="pres">
      <dgm:prSet presAssocID="{4315415A-29CF-4D9C-A68F-A06CE1A3B919}" presName="parentText" presStyleLbl="node1" presStyleIdx="0" presStyleCnt="6" custScaleX="57407">
        <dgm:presLayoutVars>
          <dgm:chMax val="1"/>
          <dgm:bulletEnabled val="1"/>
        </dgm:presLayoutVars>
      </dgm:prSet>
      <dgm:spPr/>
      <dgm:t>
        <a:bodyPr/>
        <a:lstStyle/>
        <a:p>
          <a:endParaRPr lang="en-US"/>
        </a:p>
      </dgm:t>
    </dgm:pt>
    <dgm:pt modelId="{D39D2612-F72F-4ED9-B023-E0C79E07A853}" type="pres">
      <dgm:prSet presAssocID="{4315415A-29CF-4D9C-A68F-A06CE1A3B919}" presName="descendantText" presStyleLbl="alignAccFollowNode1" presStyleIdx="0" presStyleCnt="6" custScaleX="204038">
        <dgm:presLayoutVars>
          <dgm:bulletEnabled val="1"/>
        </dgm:presLayoutVars>
      </dgm:prSet>
      <dgm:spPr/>
      <dgm:t>
        <a:bodyPr/>
        <a:lstStyle/>
        <a:p>
          <a:endParaRPr lang="en-US"/>
        </a:p>
      </dgm:t>
    </dgm:pt>
    <dgm:pt modelId="{5FB13564-0184-4273-9C98-3545791AF767}" type="pres">
      <dgm:prSet presAssocID="{75B79194-DEA2-404E-BFC5-229B5D63C976}" presName="sp" presStyleCnt="0"/>
      <dgm:spPr/>
      <dgm:t>
        <a:bodyPr/>
        <a:lstStyle/>
        <a:p>
          <a:endParaRPr lang="en-US"/>
        </a:p>
      </dgm:t>
    </dgm:pt>
    <dgm:pt modelId="{23CEEC9C-FF52-45B7-BCBE-339D796CBF58}" type="pres">
      <dgm:prSet presAssocID="{573DAE29-6C07-4B5D-B659-1E217EB7DB1B}" presName="linNode" presStyleCnt="0"/>
      <dgm:spPr/>
      <dgm:t>
        <a:bodyPr/>
        <a:lstStyle/>
        <a:p>
          <a:endParaRPr lang="en-US"/>
        </a:p>
      </dgm:t>
    </dgm:pt>
    <dgm:pt modelId="{F7F31003-0660-4F35-B691-4AE079D62AED}" type="pres">
      <dgm:prSet presAssocID="{573DAE29-6C07-4B5D-B659-1E217EB7DB1B}" presName="parentText" presStyleLbl="node1" presStyleIdx="1" presStyleCnt="6">
        <dgm:presLayoutVars>
          <dgm:chMax val="1"/>
          <dgm:bulletEnabled val="1"/>
        </dgm:presLayoutVars>
      </dgm:prSet>
      <dgm:spPr/>
      <dgm:t>
        <a:bodyPr/>
        <a:lstStyle/>
        <a:p>
          <a:endParaRPr lang="en-US"/>
        </a:p>
      </dgm:t>
    </dgm:pt>
    <dgm:pt modelId="{B4A9171C-C10E-4321-8848-A3E02778DD9B}" type="pres">
      <dgm:prSet presAssocID="{573DAE29-6C07-4B5D-B659-1E217EB7DB1B}" presName="descendantText" presStyleLbl="alignAccFollowNode1" presStyleIdx="1" presStyleCnt="6" custScaleX="345713">
        <dgm:presLayoutVars>
          <dgm:bulletEnabled val="1"/>
        </dgm:presLayoutVars>
      </dgm:prSet>
      <dgm:spPr/>
      <dgm:t>
        <a:bodyPr/>
        <a:lstStyle/>
        <a:p>
          <a:endParaRPr lang="en-US"/>
        </a:p>
      </dgm:t>
    </dgm:pt>
    <dgm:pt modelId="{DC8D2335-1D67-421B-8ADF-CD86A1B46590}" type="pres">
      <dgm:prSet presAssocID="{7A0B4811-7C49-4B0C-B137-7A2F4BBAD52A}" presName="sp" presStyleCnt="0"/>
      <dgm:spPr/>
      <dgm:t>
        <a:bodyPr/>
        <a:lstStyle/>
        <a:p>
          <a:endParaRPr lang="en-US"/>
        </a:p>
      </dgm:t>
    </dgm:pt>
    <dgm:pt modelId="{F48AAC85-3F24-4AD3-8ADC-7F0427185F6E}" type="pres">
      <dgm:prSet presAssocID="{02DC32E4-8464-4D13-A278-5FD9EDF77B77}" presName="linNode" presStyleCnt="0"/>
      <dgm:spPr/>
      <dgm:t>
        <a:bodyPr/>
        <a:lstStyle/>
        <a:p>
          <a:endParaRPr lang="en-US"/>
        </a:p>
      </dgm:t>
    </dgm:pt>
    <dgm:pt modelId="{BC391BE2-942C-4770-8318-4AA2403C84E7}" type="pres">
      <dgm:prSet presAssocID="{02DC32E4-8464-4D13-A278-5FD9EDF77B77}" presName="parentText" presStyleLbl="node1" presStyleIdx="2" presStyleCnt="6">
        <dgm:presLayoutVars>
          <dgm:chMax val="1"/>
          <dgm:bulletEnabled val="1"/>
        </dgm:presLayoutVars>
      </dgm:prSet>
      <dgm:spPr/>
      <dgm:t>
        <a:bodyPr/>
        <a:lstStyle/>
        <a:p>
          <a:endParaRPr lang="en-US"/>
        </a:p>
      </dgm:t>
    </dgm:pt>
    <dgm:pt modelId="{12532CB6-98D4-49BF-8869-257A4789F769}" type="pres">
      <dgm:prSet presAssocID="{02DC32E4-8464-4D13-A278-5FD9EDF77B77}" presName="descendantText" presStyleLbl="alignAccFollowNode1" presStyleIdx="2" presStyleCnt="6" custScaleX="346250">
        <dgm:presLayoutVars>
          <dgm:bulletEnabled val="1"/>
        </dgm:presLayoutVars>
      </dgm:prSet>
      <dgm:spPr/>
      <dgm:t>
        <a:bodyPr/>
        <a:lstStyle/>
        <a:p>
          <a:endParaRPr lang="en-US"/>
        </a:p>
      </dgm:t>
    </dgm:pt>
    <dgm:pt modelId="{AD442E74-23DC-4079-8183-0CC59514E8B8}" type="pres">
      <dgm:prSet presAssocID="{90DE2BDE-A752-48DF-980F-BEA79E8732CE}" presName="sp" presStyleCnt="0"/>
      <dgm:spPr/>
      <dgm:t>
        <a:bodyPr/>
        <a:lstStyle/>
        <a:p>
          <a:endParaRPr lang="en-US"/>
        </a:p>
      </dgm:t>
    </dgm:pt>
    <dgm:pt modelId="{34D334F1-CDD0-41C4-87A0-EC62E913F2D9}" type="pres">
      <dgm:prSet presAssocID="{988A2CF8-488E-4305-8592-30A1E469D2CE}" presName="linNode" presStyleCnt="0"/>
      <dgm:spPr/>
      <dgm:t>
        <a:bodyPr/>
        <a:lstStyle/>
        <a:p>
          <a:endParaRPr lang="en-US"/>
        </a:p>
      </dgm:t>
    </dgm:pt>
    <dgm:pt modelId="{E27010D9-1C94-4E43-B5B6-D46C83F5F861}" type="pres">
      <dgm:prSet presAssocID="{988A2CF8-488E-4305-8592-30A1E469D2CE}" presName="parentText" presStyleLbl="node1" presStyleIdx="3" presStyleCnt="6" custScaleX="99074">
        <dgm:presLayoutVars>
          <dgm:chMax val="1"/>
          <dgm:bulletEnabled val="1"/>
        </dgm:presLayoutVars>
      </dgm:prSet>
      <dgm:spPr/>
      <dgm:t>
        <a:bodyPr/>
        <a:lstStyle/>
        <a:p>
          <a:endParaRPr lang="en-US"/>
        </a:p>
      </dgm:t>
    </dgm:pt>
    <dgm:pt modelId="{34EC3B5F-1611-497D-B37E-E33286512CB8}" type="pres">
      <dgm:prSet presAssocID="{988A2CF8-488E-4305-8592-30A1E469D2CE}" presName="descendantText" presStyleLbl="alignAccFollowNode1" presStyleIdx="3" presStyleCnt="6" custScaleX="351327">
        <dgm:presLayoutVars>
          <dgm:bulletEnabled val="1"/>
        </dgm:presLayoutVars>
      </dgm:prSet>
      <dgm:spPr/>
      <dgm:t>
        <a:bodyPr/>
        <a:lstStyle/>
        <a:p>
          <a:endParaRPr lang="en-US"/>
        </a:p>
      </dgm:t>
    </dgm:pt>
    <dgm:pt modelId="{10C18952-15CA-4B09-9BB5-458B24509333}" type="pres">
      <dgm:prSet presAssocID="{0BDEB1DC-D009-4B0F-A064-C93DC8843248}" presName="sp" presStyleCnt="0"/>
      <dgm:spPr/>
      <dgm:t>
        <a:bodyPr/>
        <a:lstStyle/>
        <a:p>
          <a:endParaRPr lang="en-US"/>
        </a:p>
      </dgm:t>
    </dgm:pt>
    <dgm:pt modelId="{4D612F33-B44B-4EE9-B2E7-7108715BD075}" type="pres">
      <dgm:prSet presAssocID="{9253234C-3B7D-4484-A6F3-4B7ABF64A018}" presName="linNode" presStyleCnt="0"/>
      <dgm:spPr/>
      <dgm:t>
        <a:bodyPr/>
        <a:lstStyle/>
        <a:p>
          <a:endParaRPr lang="en-US"/>
        </a:p>
      </dgm:t>
    </dgm:pt>
    <dgm:pt modelId="{D8251066-505D-40C0-8703-96D8F2215817}" type="pres">
      <dgm:prSet presAssocID="{9253234C-3B7D-4484-A6F3-4B7ABF64A018}" presName="parentText" presStyleLbl="node1" presStyleIdx="4" presStyleCnt="6">
        <dgm:presLayoutVars>
          <dgm:chMax val="1"/>
          <dgm:bulletEnabled val="1"/>
        </dgm:presLayoutVars>
      </dgm:prSet>
      <dgm:spPr/>
      <dgm:t>
        <a:bodyPr/>
        <a:lstStyle/>
        <a:p>
          <a:endParaRPr lang="en-US"/>
        </a:p>
      </dgm:t>
    </dgm:pt>
    <dgm:pt modelId="{7F0DF7B2-73B2-4C28-B04F-18916C1019EF}" type="pres">
      <dgm:prSet presAssocID="{9253234C-3B7D-4484-A6F3-4B7ABF64A018}" presName="descendantText" presStyleLbl="alignAccFollowNode1" presStyleIdx="4" presStyleCnt="6" custScaleX="345744">
        <dgm:presLayoutVars>
          <dgm:bulletEnabled val="1"/>
        </dgm:presLayoutVars>
      </dgm:prSet>
      <dgm:spPr/>
      <dgm:t>
        <a:bodyPr/>
        <a:lstStyle/>
        <a:p>
          <a:endParaRPr lang="en-US"/>
        </a:p>
      </dgm:t>
    </dgm:pt>
    <dgm:pt modelId="{B111651D-47A9-4881-B886-57A339B5CF8C}" type="pres">
      <dgm:prSet presAssocID="{D0C9E834-52DC-4C63-A0A3-74BF74EA2A72}" presName="sp" presStyleCnt="0"/>
      <dgm:spPr/>
      <dgm:t>
        <a:bodyPr/>
        <a:lstStyle/>
        <a:p>
          <a:endParaRPr lang="en-US"/>
        </a:p>
      </dgm:t>
    </dgm:pt>
    <dgm:pt modelId="{CDF49C0F-3E90-4D08-AB20-B7A12884D73E}" type="pres">
      <dgm:prSet presAssocID="{A5F09991-8095-4F8B-B976-C3EE0525EF01}" presName="linNode" presStyleCnt="0"/>
      <dgm:spPr/>
      <dgm:t>
        <a:bodyPr/>
        <a:lstStyle/>
        <a:p>
          <a:endParaRPr lang="en-US"/>
        </a:p>
      </dgm:t>
    </dgm:pt>
    <dgm:pt modelId="{F0406018-587B-4195-8537-1F398014C8CB}" type="pres">
      <dgm:prSet presAssocID="{A5F09991-8095-4F8B-B976-C3EE0525EF01}" presName="parentText" presStyleLbl="node1" presStyleIdx="5" presStyleCnt="6" custScaleX="39815">
        <dgm:presLayoutVars>
          <dgm:chMax val="1"/>
          <dgm:bulletEnabled val="1"/>
        </dgm:presLayoutVars>
      </dgm:prSet>
      <dgm:spPr/>
      <dgm:t>
        <a:bodyPr/>
        <a:lstStyle/>
        <a:p>
          <a:endParaRPr lang="en-US"/>
        </a:p>
      </dgm:t>
    </dgm:pt>
    <dgm:pt modelId="{875503C1-447A-4E03-A83A-583E4ABA91AD}" type="pres">
      <dgm:prSet presAssocID="{A5F09991-8095-4F8B-B976-C3EE0525EF01}" presName="descendantText" presStyleLbl="alignAccFollowNode1" presStyleIdx="5" presStyleCnt="6" custScaleX="133849">
        <dgm:presLayoutVars>
          <dgm:bulletEnabled val="1"/>
        </dgm:presLayoutVars>
      </dgm:prSet>
      <dgm:spPr/>
      <dgm:t>
        <a:bodyPr/>
        <a:lstStyle/>
        <a:p>
          <a:endParaRPr lang="en-US"/>
        </a:p>
      </dgm:t>
    </dgm:pt>
  </dgm:ptLst>
  <dgm:cxnLst>
    <dgm:cxn modelId="{3BC9DA5C-784E-4235-BEE4-8D1E933AE8A2}" type="presOf" srcId="{A5F09991-8095-4F8B-B976-C3EE0525EF01}" destId="{F0406018-587B-4195-8537-1F398014C8CB}" srcOrd="0" destOrd="0" presId="urn:microsoft.com/office/officeart/2005/8/layout/vList5"/>
    <dgm:cxn modelId="{D7E2B367-18EF-4BF3-B8AC-E71CCFDF0970}" srcId="{4315415A-29CF-4D9C-A68F-A06CE1A3B919}" destId="{954D9972-DFB0-4FC8-9010-1C9D3B726DAE}" srcOrd="1" destOrd="0" parTransId="{A8A8029E-CA36-48DC-9644-43364B2F7FFA}" sibTransId="{1FA0BF7D-5ABA-4016-8B81-10174388467D}"/>
    <dgm:cxn modelId="{81447EB2-88C7-47F3-ACBD-56D76BFE270B}" srcId="{573DAE29-6C07-4B5D-B659-1E217EB7DB1B}" destId="{C67C10B9-FF13-4203-8B8B-9E4189B18750}" srcOrd="1" destOrd="0" parTransId="{6168FE1E-024A-4309-9B42-EB379781B712}" sibTransId="{85AB85FF-E7B4-4CC2-BE6E-E04ADED13443}"/>
    <dgm:cxn modelId="{9C38770E-EE66-4D41-8B0A-9A3E8C5471C1}" type="presOf" srcId="{B3FCD15C-2D14-4D6C-8F92-893AA74CF3E3}" destId="{7F0DF7B2-73B2-4C28-B04F-18916C1019EF}" srcOrd="0" destOrd="0" presId="urn:microsoft.com/office/officeart/2005/8/layout/vList5"/>
    <dgm:cxn modelId="{34980A4F-000B-4A37-B4EF-266C56AEECD8}" type="presOf" srcId="{573DAE29-6C07-4B5D-B659-1E217EB7DB1B}" destId="{F7F31003-0660-4F35-B691-4AE079D62AED}" srcOrd="0" destOrd="0" presId="urn:microsoft.com/office/officeart/2005/8/layout/vList5"/>
    <dgm:cxn modelId="{0FE9594D-9B00-458A-8874-287E682B5032}" srcId="{BF9A14B8-A257-4298-AAC3-C879FCDC212F}" destId="{A5F09991-8095-4F8B-B976-C3EE0525EF01}" srcOrd="5" destOrd="0" parTransId="{05003423-2B77-4C8B-9E0F-14162CDB7012}" sibTransId="{EE92CC65-0AF9-4235-9DC8-D70DDB2B4323}"/>
    <dgm:cxn modelId="{3AB25344-F584-4F4B-89CC-49383D380019}" srcId="{02DC32E4-8464-4D13-A278-5FD9EDF77B77}" destId="{901F2DD1-0B7B-4238-8D92-E997F0338D2F}" srcOrd="1" destOrd="0" parTransId="{E8DDAFB8-B4FB-4374-97FA-E183CA11CFE4}" sibTransId="{9D965362-E534-4346-9252-6F580DD8814D}"/>
    <dgm:cxn modelId="{95585C8D-4FDB-4F02-A51E-E2EF17CE5A7E}" type="presOf" srcId="{C67C10B9-FF13-4203-8B8B-9E4189B18750}" destId="{B4A9171C-C10E-4321-8848-A3E02778DD9B}" srcOrd="0" destOrd="1" presId="urn:microsoft.com/office/officeart/2005/8/layout/vList5"/>
    <dgm:cxn modelId="{6FB537B3-374E-4D0A-B3DA-1D12D991FCDF}" type="presOf" srcId="{02DC32E4-8464-4D13-A278-5FD9EDF77B77}" destId="{BC391BE2-942C-4770-8318-4AA2403C84E7}" srcOrd="0" destOrd="0" presId="urn:microsoft.com/office/officeart/2005/8/layout/vList5"/>
    <dgm:cxn modelId="{14723EAF-36AE-446B-B159-94E80B13EC43}" srcId="{4315415A-29CF-4D9C-A68F-A06CE1A3B919}" destId="{9E37EBC8-AAE5-4F17-B7B5-47D80EAFD69F}" srcOrd="0" destOrd="0" parTransId="{ACC53FC4-5ED3-49B0-9DCB-4A5705D07DF4}" sibTransId="{703AF938-4924-4DED-8C76-8C32BC1EFF0C}"/>
    <dgm:cxn modelId="{A5C1C84E-3ACF-473F-A833-7060038D3BCD}" type="presOf" srcId="{988A2CF8-488E-4305-8592-30A1E469D2CE}" destId="{E27010D9-1C94-4E43-B5B6-D46C83F5F861}" srcOrd="0" destOrd="0" presId="urn:microsoft.com/office/officeart/2005/8/layout/vList5"/>
    <dgm:cxn modelId="{4331F39F-FA26-40EE-9079-C4F2BD7A292B}" type="presOf" srcId="{98A39EC2-EE88-4AB4-8763-9664A4DE7F87}" destId="{875503C1-447A-4E03-A83A-583E4ABA91AD}" srcOrd="0" destOrd="1" presId="urn:microsoft.com/office/officeart/2005/8/layout/vList5"/>
    <dgm:cxn modelId="{C7AA4885-BBC7-414A-AD5B-7095D48703DE}" type="presOf" srcId="{7A12430F-D2CB-4B7C-B3EE-A8107052C779}" destId="{34EC3B5F-1611-497D-B37E-E33286512CB8}" srcOrd="0" destOrd="1" presId="urn:microsoft.com/office/officeart/2005/8/layout/vList5"/>
    <dgm:cxn modelId="{9D0A49A7-42D9-4AB1-BCCC-DBC87EB95309}" srcId="{9253234C-3B7D-4484-A6F3-4B7ABF64A018}" destId="{B3FCD15C-2D14-4D6C-8F92-893AA74CF3E3}" srcOrd="0" destOrd="0" parTransId="{8EEE1F76-F010-4A88-A6CC-3319D74C3A3F}" sibTransId="{BA3E8A31-5ECA-4A85-8113-DE1546CB0EF8}"/>
    <dgm:cxn modelId="{E338D2A0-BC38-4B57-9B0E-9516B449562F}" type="presOf" srcId="{901F2DD1-0B7B-4238-8D92-E997F0338D2F}" destId="{12532CB6-98D4-49BF-8869-257A4789F769}" srcOrd="0" destOrd="1" presId="urn:microsoft.com/office/officeart/2005/8/layout/vList5"/>
    <dgm:cxn modelId="{A60A7ED0-01F4-4A72-85D1-3288648A269F}" srcId="{BF9A14B8-A257-4298-AAC3-C879FCDC212F}" destId="{988A2CF8-488E-4305-8592-30A1E469D2CE}" srcOrd="3" destOrd="0" parTransId="{674EDB71-FA47-4D70-A5FC-88ABA38F4C58}" sibTransId="{0BDEB1DC-D009-4B0F-A064-C93DC8843248}"/>
    <dgm:cxn modelId="{668D9154-4AB2-4E20-B479-5C6D9B033B61}" type="presOf" srcId="{623A8C0B-8F54-4706-A718-C912F19C5573}" destId="{B4A9171C-C10E-4321-8848-A3E02778DD9B}" srcOrd="0" destOrd="0" presId="urn:microsoft.com/office/officeart/2005/8/layout/vList5"/>
    <dgm:cxn modelId="{8D723E37-616A-46A8-98DE-C62579478A1F}" type="presOf" srcId="{9253234C-3B7D-4484-A6F3-4B7ABF64A018}" destId="{D8251066-505D-40C0-8703-96D8F2215817}" srcOrd="0" destOrd="0" presId="urn:microsoft.com/office/officeart/2005/8/layout/vList5"/>
    <dgm:cxn modelId="{55133786-7F47-422D-AB42-4023D8B860A6}" srcId="{BF9A14B8-A257-4298-AAC3-C879FCDC212F}" destId="{9253234C-3B7D-4484-A6F3-4B7ABF64A018}" srcOrd="4" destOrd="0" parTransId="{886E9BC3-3058-4FD2-940C-91AF6D5B07D2}" sibTransId="{D0C9E834-52DC-4C63-A0A3-74BF74EA2A72}"/>
    <dgm:cxn modelId="{EB045E62-8333-4E2A-B528-83E07F3AD598}" type="presOf" srcId="{4315415A-29CF-4D9C-A68F-A06CE1A3B919}" destId="{5FA4E59B-F2C9-4013-B62E-A3D306C63F0A}" srcOrd="0" destOrd="0" presId="urn:microsoft.com/office/officeart/2005/8/layout/vList5"/>
    <dgm:cxn modelId="{CC737BF5-2F3D-48D5-9F32-E6212E73B52B}" srcId="{A5F09991-8095-4F8B-B976-C3EE0525EF01}" destId="{39927EAF-9DB1-44BE-AF2E-08A1DE5AC2CA}" srcOrd="0" destOrd="0" parTransId="{5D9410B9-691E-4C7D-8437-E2275082D1A3}" sibTransId="{366C747A-D9A3-4FA7-8BCD-DF68D0BB525C}"/>
    <dgm:cxn modelId="{FAB4C8FB-CBFB-4A95-8DFB-07AD1C0343BD}" srcId="{BF9A14B8-A257-4298-AAC3-C879FCDC212F}" destId="{573DAE29-6C07-4B5D-B659-1E217EB7DB1B}" srcOrd="1" destOrd="0" parTransId="{DF75CA73-BB8E-4FD9-99E7-A25417024796}" sibTransId="{7A0B4811-7C49-4B0C-B137-7A2F4BBAD52A}"/>
    <dgm:cxn modelId="{2F3463D4-49C4-4B98-8D19-452064C83A54}" srcId="{9253234C-3B7D-4484-A6F3-4B7ABF64A018}" destId="{5318A5D5-1AE9-4A7C-8972-FC2D3A4FB7B3}" srcOrd="1" destOrd="0" parTransId="{23F16FA8-2A75-4DC9-B3FA-B6D93EA9C9ED}" sibTransId="{F5CC6EFC-1B22-4D39-9C2A-FBF707A7A407}"/>
    <dgm:cxn modelId="{88597CFF-DF63-4E2D-AA9A-CEA664A4C67C}" type="presOf" srcId="{39927EAF-9DB1-44BE-AF2E-08A1DE5AC2CA}" destId="{875503C1-447A-4E03-A83A-583E4ABA91AD}" srcOrd="0" destOrd="0" presId="urn:microsoft.com/office/officeart/2005/8/layout/vList5"/>
    <dgm:cxn modelId="{0B4F560A-7AEE-4AC8-B7A0-3953D814D11B}" srcId="{A5F09991-8095-4F8B-B976-C3EE0525EF01}" destId="{98A39EC2-EE88-4AB4-8763-9664A4DE7F87}" srcOrd="1" destOrd="0" parTransId="{025928F7-654A-434E-A508-8698C1C801BF}" sibTransId="{090EE8DB-0CB7-41E9-8190-C3D71F3DD90F}"/>
    <dgm:cxn modelId="{33CE7BBF-E9CB-4461-A91D-146251537B0E}" srcId="{BF9A14B8-A257-4298-AAC3-C879FCDC212F}" destId="{4315415A-29CF-4D9C-A68F-A06CE1A3B919}" srcOrd="0" destOrd="0" parTransId="{2566617C-C6F0-4FBB-835A-58C8ADA0DE49}" sibTransId="{75B79194-DEA2-404E-BFC5-229B5D63C976}"/>
    <dgm:cxn modelId="{9152656E-9727-464E-AB7C-385E0185612F}" type="presOf" srcId="{BF9A14B8-A257-4298-AAC3-C879FCDC212F}" destId="{02484830-9418-43C5-A706-3BCA7AF5BB18}" srcOrd="0" destOrd="0" presId="urn:microsoft.com/office/officeart/2005/8/layout/vList5"/>
    <dgm:cxn modelId="{03D4D93D-6234-45C1-A2DF-AEFB8B5ECB15}" srcId="{988A2CF8-488E-4305-8592-30A1E469D2CE}" destId="{7A12430F-D2CB-4B7C-B3EE-A8107052C779}" srcOrd="1" destOrd="0" parTransId="{44126B33-DB24-4330-8897-ECD93151AA9B}" sibTransId="{6087D96B-FABE-402A-B1BB-9AAD7B3BEDDF}"/>
    <dgm:cxn modelId="{171C0FBC-12DF-4B9F-9955-45303B814DD4}" type="presOf" srcId="{5E718597-F128-445B-8CEA-6DB28627A6AA}" destId="{34EC3B5F-1611-497D-B37E-E33286512CB8}" srcOrd="0" destOrd="0" presId="urn:microsoft.com/office/officeart/2005/8/layout/vList5"/>
    <dgm:cxn modelId="{519477A2-6CBE-4EC0-9341-40FA4694628E}" type="presOf" srcId="{954D9972-DFB0-4FC8-9010-1C9D3B726DAE}" destId="{D39D2612-F72F-4ED9-B023-E0C79E07A853}" srcOrd="0" destOrd="1" presId="urn:microsoft.com/office/officeart/2005/8/layout/vList5"/>
    <dgm:cxn modelId="{CE9ADDE0-AF75-473B-91CF-6A87D8F43E29}" srcId="{02DC32E4-8464-4D13-A278-5FD9EDF77B77}" destId="{6A87A889-A2CF-4E74-8A58-B1E2A20C6F26}" srcOrd="0" destOrd="0" parTransId="{1470DA78-1635-4BE9-8C10-A7F64EC983EA}" sibTransId="{84931B61-A0BA-4571-BCBE-13FF11004054}"/>
    <dgm:cxn modelId="{77244207-0652-439F-86B4-7B397F7F8E71}" srcId="{988A2CF8-488E-4305-8592-30A1E469D2CE}" destId="{5E718597-F128-445B-8CEA-6DB28627A6AA}" srcOrd="0" destOrd="0" parTransId="{C44131E3-D207-4BF8-97AA-249A133A62C4}" sibTransId="{908ADE50-2C51-4B07-BB4A-36DECDD880A7}"/>
    <dgm:cxn modelId="{3CD59C16-B916-449F-99E7-4346F3D39C5F}" type="presOf" srcId="{5318A5D5-1AE9-4A7C-8972-FC2D3A4FB7B3}" destId="{7F0DF7B2-73B2-4C28-B04F-18916C1019EF}" srcOrd="0" destOrd="1" presId="urn:microsoft.com/office/officeart/2005/8/layout/vList5"/>
    <dgm:cxn modelId="{EED5223E-134C-47E7-BE36-2FE3F12A7C32}" srcId="{BF9A14B8-A257-4298-AAC3-C879FCDC212F}" destId="{02DC32E4-8464-4D13-A278-5FD9EDF77B77}" srcOrd="2" destOrd="0" parTransId="{DCF23265-AA90-48FF-8002-37D80881A3A4}" sibTransId="{90DE2BDE-A752-48DF-980F-BEA79E8732CE}"/>
    <dgm:cxn modelId="{05D5586D-8EDC-4D1B-B99B-1F5598FCC86A}" type="presOf" srcId="{6A87A889-A2CF-4E74-8A58-B1E2A20C6F26}" destId="{12532CB6-98D4-49BF-8869-257A4789F769}" srcOrd="0" destOrd="0" presId="urn:microsoft.com/office/officeart/2005/8/layout/vList5"/>
    <dgm:cxn modelId="{E342AC6E-6BD0-47A4-ADDC-962A6EF6620D}" type="presOf" srcId="{9E37EBC8-AAE5-4F17-B7B5-47D80EAFD69F}" destId="{D39D2612-F72F-4ED9-B023-E0C79E07A853}" srcOrd="0" destOrd="0" presId="urn:microsoft.com/office/officeart/2005/8/layout/vList5"/>
    <dgm:cxn modelId="{1D09C529-8EB5-4887-90D2-FFB200C49908}" srcId="{573DAE29-6C07-4B5D-B659-1E217EB7DB1B}" destId="{623A8C0B-8F54-4706-A718-C912F19C5573}" srcOrd="0" destOrd="0" parTransId="{DE014542-B2A2-46FF-A10C-99EC91E3F62D}" sibTransId="{02A720A1-9DE9-43CE-8CC8-E421877B8E50}"/>
    <dgm:cxn modelId="{74B26D7C-450A-4B70-8876-6205BB5F5E56}" type="presParOf" srcId="{02484830-9418-43C5-A706-3BCA7AF5BB18}" destId="{5879D37F-1CF2-4293-98C3-12DA3C5EABDF}" srcOrd="0" destOrd="0" presId="urn:microsoft.com/office/officeart/2005/8/layout/vList5"/>
    <dgm:cxn modelId="{BAF75A32-7DAD-4E97-A2D6-D31FDA8CBE88}" type="presParOf" srcId="{5879D37F-1CF2-4293-98C3-12DA3C5EABDF}" destId="{5FA4E59B-F2C9-4013-B62E-A3D306C63F0A}" srcOrd="0" destOrd="0" presId="urn:microsoft.com/office/officeart/2005/8/layout/vList5"/>
    <dgm:cxn modelId="{7450A93F-C835-4F5C-AA8B-7E253532BECE}" type="presParOf" srcId="{5879D37F-1CF2-4293-98C3-12DA3C5EABDF}" destId="{D39D2612-F72F-4ED9-B023-E0C79E07A853}" srcOrd="1" destOrd="0" presId="urn:microsoft.com/office/officeart/2005/8/layout/vList5"/>
    <dgm:cxn modelId="{B306BEB4-A430-4540-926B-613F985B88D4}" type="presParOf" srcId="{02484830-9418-43C5-A706-3BCA7AF5BB18}" destId="{5FB13564-0184-4273-9C98-3545791AF767}" srcOrd="1" destOrd="0" presId="urn:microsoft.com/office/officeart/2005/8/layout/vList5"/>
    <dgm:cxn modelId="{1A35BFCE-ADFD-45A1-BD69-D125FF9EDB7C}" type="presParOf" srcId="{02484830-9418-43C5-A706-3BCA7AF5BB18}" destId="{23CEEC9C-FF52-45B7-BCBE-339D796CBF58}" srcOrd="2" destOrd="0" presId="urn:microsoft.com/office/officeart/2005/8/layout/vList5"/>
    <dgm:cxn modelId="{6CC5BEA0-00E0-414E-B823-ED7AC4468DAA}" type="presParOf" srcId="{23CEEC9C-FF52-45B7-BCBE-339D796CBF58}" destId="{F7F31003-0660-4F35-B691-4AE079D62AED}" srcOrd="0" destOrd="0" presId="urn:microsoft.com/office/officeart/2005/8/layout/vList5"/>
    <dgm:cxn modelId="{E37930B7-E9D9-4852-9A62-5F8165D9DDE3}" type="presParOf" srcId="{23CEEC9C-FF52-45B7-BCBE-339D796CBF58}" destId="{B4A9171C-C10E-4321-8848-A3E02778DD9B}" srcOrd="1" destOrd="0" presId="urn:microsoft.com/office/officeart/2005/8/layout/vList5"/>
    <dgm:cxn modelId="{3D462115-4861-42DC-B244-8D3A8AF87768}" type="presParOf" srcId="{02484830-9418-43C5-A706-3BCA7AF5BB18}" destId="{DC8D2335-1D67-421B-8ADF-CD86A1B46590}" srcOrd="3" destOrd="0" presId="urn:microsoft.com/office/officeart/2005/8/layout/vList5"/>
    <dgm:cxn modelId="{45848002-6EC2-4BB4-9964-A4F8F601C6A5}" type="presParOf" srcId="{02484830-9418-43C5-A706-3BCA7AF5BB18}" destId="{F48AAC85-3F24-4AD3-8ADC-7F0427185F6E}" srcOrd="4" destOrd="0" presId="urn:microsoft.com/office/officeart/2005/8/layout/vList5"/>
    <dgm:cxn modelId="{4B84E6EB-CBBB-4EF1-A30E-8956E8D4929D}" type="presParOf" srcId="{F48AAC85-3F24-4AD3-8ADC-7F0427185F6E}" destId="{BC391BE2-942C-4770-8318-4AA2403C84E7}" srcOrd="0" destOrd="0" presId="urn:microsoft.com/office/officeart/2005/8/layout/vList5"/>
    <dgm:cxn modelId="{F3E3DC1F-0003-4BC5-95EE-6414610AEF42}" type="presParOf" srcId="{F48AAC85-3F24-4AD3-8ADC-7F0427185F6E}" destId="{12532CB6-98D4-49BF-8869-257A4789F769}" srcOrd="1" destOrd="0" presId="urn:microsoft.com/office/officeart/2005/8/layout/vList5"/>
    <dgm:cxn modelId="{CEB523CC-BE90-44AA-A0C3-B4E118521750}" type="presParOf" srcId="{02484830-9418-43C5-A706-3BCA7AF5BB18}" destId="{AD442E74-23DC-4079-8183-0CC59514E8B8}" srcOrd="5" destOrd="0" presId="urn:microsoft.com/office/officeart/2005/8/layout/vList5"/>
    <dgm:cxn modelId="{4800DA19-6CD8-42F0-B091-70CD6A3DC637}" type="presParOf" srcId="{02484830-9418-43C5-A706-3BCA7AF5BB18}" destId="{34D334F1-CDD0-41C4-87A0-EC62E913F2D9}" srcOrd="6" destOrd="0" presId="urn:microsoft.com/office/officeart/2005/8/layout/vList5"/>
    <dgm:cxn modelId="{4BD73E90-5874-4E75-8657-8166211A96FE}" type="presParOf" srcId="{34D334F1-CDD0-41C4-87A0-EC62E913F2D9}" destId="{E27010D9-1C94-4E43-B5B6-D46C83F5F861}" srcOrd="0" destOrd="0" presId="urn:microsoft.com/office/officeart/2005/8/layout/vList5"/>
    <dgm:cxn modelId="{3E419D2F-6573-49A2-B02D-54AE9C29111B}" type="presParOf" srcId="{34D334F1-CDD0-41C4-87A0-EC62E913F2D9}" destId="{34EC3B5F-1611-497D-B37E-E33286512CB8}" srcOrd="1" destOrd="0" presId="urn:microsoft.com/office/officeart/2005/8/layout/vList5"/>
    <dgm:cxn modelId="{C09A250F-A205-47AC-A246-A2FB5DD30A35}" type="presParOf" srcId="{02484830-9418-43C5-A706-3BCA7AF5BB18}" destId="{10C18952-15CA-4B09-9BB5-458B24509333}" srcOrd="7" destOrd="0" presId="urn:microsoft.com/office/officeart/2005/8/layout/vList5"/>
    <dgm:cxn modelId="{F0C240ED-B897-47ED-89DF-618641240258}" type="presParOf" srcId="{02484830-9418-43C5-A706-3BCA7AF5BB18}" destId="{4D612F33-B44B-4EE9-B2E7-7108715BD075}" srcOrd="8" destOrd="0" presId="urn:microsoft.com/office/officeart/2005/8/layout/vList5"/>
    <dgm:cxn modelId="{77D6CB81-C825-4DFC-BDE6-2D1F6AB55015}" type="presParOf" srcId="{4D612F33-B44B-4EE9-B2E7-7108715BD075}" destId="{D8251066-505D-40C0-8703-96D8F2215817}" srcOrd="0" destOrd="0" presId="urn:microsoft.com/office/officeart/2005/8/layout/vList5"/>
    <dgm:cxn modelId="{EABE9F3B-F475-4B48-9697-A320F800AC5E}" type="presParOf" srcId="{4D612F33-B44B-4EE9-B2E7-7108715BD075}" destId="{7F0DF7B2-73B2-4C28-B04F-18916C1019EF}" srcOrd="1" destOrd="0" presId="urn:microsoft.com/office/officeart/2005/8/layout/vList5"/>
    <dgm:cxn modelId="{46809A1D-5C5C-4ECC-8237-630F3A607073}" type="presParOf" srcId="{02484830-9418-43C5-A706-3BCA7AF5BB18}" destId="{B111651D-47A9-4881-B886-57A339B5CF8C}" srcOrd="9" destOrd="0" presId="urn:microsoft.com/office/officeart/2005/8/layout/vList5"/>
    <dgm:cxn modelId="{A333AC52-0629-44B1-A139-10DFF24D57C0}" type="presParOf" srcId="{02484830-9418-43C5-A706-3BCA7AF5BB18}" destId="{CDF49C0F-3E90-4D08-AB20-B7A12884D73E}" srcOrd="10" destOrd="0" presId="urn:microsoft.com/office/officeart/2005/8/layout/vList5"/>
    <dgm:cxn modelId="{81BCDBD1-35B3-40AB-8C5A-34E62B42C07F}" type="presParOf" srcId="{CDF49C0F-3E90-4D08-AB20-B7A12884D73E}" destId="{F0406018-587B-4195-8537-1F398014C8CB}" srcOrd="0" destOrd="0" presId="urn:microsoft.com/office/officeart/2005/8/layout/vList5"/>
    <dgm:cxn modelId="{A9019D11-2248-438F-9515-FBE076CC355F}" type="presParOf" srcId="{CDF49C0F-3E90-4D08-AB20-B7A12884D73E}" destId="{875503C1-447A-4E03-A83A-583E4ABA91A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D2612-F72F-4ED9-B023-E0C79E07A853}">
      <dsp:nvSpPr>
        <dsp:cNvPr id="0" name=""/>
        <dsp:cNvSpPr/>
      </dsp:nvSpPr>
      <dsp:spPr>
        <a:xfrm rot="5400000">
          <a:off x="4602326" y="-3362339"/>
          <a:ext cx="539203" cy="7400997"/>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Mobile and Amateur Issues: 1.1, 1.2, 1.3 &amp; 1.4 </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Chair: Dr. Kyung-</a:t>
          </a:r>
          <a:r>
            <a:rPr lang="en-US" sz="1400" b="1" kern="1200" dirty="0" err="1" smtClean="0"/>
            <a:t>Mee</a:t>
          </a:r>
          <a:r>
            <a:rPr lang="en-US" sz="1400" b="1" kern="1200" dirty="0" smtClean="0"/>
            <a:t> Kim (Republic of Korea)</a:t>
          </a:r>
          <a:endParaRPr lang="en-US" sz="1400" b="1" kern="1200" dirty="0"/>
        </a:p>
      </dsp:txBody>
      <dsp:txXfrm rot="-5400000">
        <a:off x="1171429" y="94880"/>
        <a:ext cx="7374675" cy="486559"/>
      </dsp:txXfrm>
    </dsp:sp>
    <dsp:sp modelId="{5FA4E59B-F2C9-4013-B62E-A3D306C63F0A}">
      <dsp:nvSpPr>
        <dsp:cNvPr id="0" name=""/>
        <dsp:cNvSpPr/>
      </dsp:nvSpPr>
      <dsp:spPr>
        <a:xfrm>
          <a:off x="133" y="1157"/>
          <a:ext cx="1171295" cy="674004"/>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WP1:</a:t>
          </a:r>
          <a:endParaRPr lang="en-US" sz="2900" kern="1200" dirty="0"/>
        </a:p>
      </dsp:txBody>
      <dsp:txXfrm>
        <a:off x="33035" y="34059"/>
        <a:ext cx="1105491" cy="608200"/>
      </dsp:txXfrm>
    </dsp:sp>
    <dsp:sp modelId="{B4A9171C-C10E-4321-8848-A3E02778DD9B}">
      <dsp:nvSpPr>
        <dsp:cNvPr id="0" name=""/>
        <dsp:cNvSpPr/>
      </dsp:nvSpPr>
      <dsp:spPr>
        <a:xfrm rot="5400000">
          <a:off x="4616054" y="-2640169"/>
          <a:ext cx="539203" cy="7372068"/>
        </a:xfrm>
        <a:prstGeom prst="round2SameRect">
          <a:avLst/>
        </a:prstGeom>
        <a:solidFill>
          <a:schemeClr val="accent5">
            <a:tint val="40000"/>
            <a:alpha val="90000"/>
            <a:hueOff val="602989"/>
            <a:satOff val="-8784"/>
            <a:lumOff val="98"/>
            <a:alphaOff val="0"/>
          </a:schemeClr>
        </a:solidFill>
        <a:ln w="9525" cap="flat" cmpd="sng" algn="ctr">
          <a:solidFill>
            <a:schemeClr val="accent5">
              <a:tint val="40000"/>
              <a:alpha val="90000"/>
              <a:hueOff val="602989"/>
              <a:satOff val="-8784"/>
              <a:lumOff val="98"/>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Science Issues: 1.11, 1.12, 1.13 &amp; 1.14</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Chair: Ms. Zhu Keer (People’s Republic of China)</a:t>
          </a:r>
          <a:endParaRPr lang="en-US" sz="1400" b="1" kern="1200" dirty="0"/>
        </a:p>
      </dsp:txBody>
      <dsp:txXfrm rot="-5400000">
        <a:off x="1199622" y="802585"/>
        <a:ext cx="7345746" cy="486559"/>
      </dsp:txXfrm>
    </dsp:sp>
    <dsp:sp modelId="{F7F31003-0660-4F35-B691-4AE079D62AED}">
      <dsp:nvSpPr>
        <dsp:cNvPr id="0" name=""/>
        <dsp:cNvSpPr/>
      </dsp:nvSpPr>
      <dsp:spPr>
        <a:xfrm>
          <a:off x="133" y="708862"/>
          <a:ext cx="1199488" cy="674004"/>
        </a:xfrm>
        <a:prstGeom prst="roundRect">
          <a:avLst/>
        </a:prstGeom>
        <a:gradFill rotWithShape="0">
          <a:gsLst>
            <a:gs pos="0">
              <a:schemeClr val="accent5">
                <a:hueOff val="491443"/>
                <a:satOff val="-10793"/>
                <a:lumOff val="2745"/>
                <a:alphaOff val="0"/>
                <a:shade val="15000"/>
                <a:satMod val="180000"/>
              </a:schemeClr>
            </a:gs>
            <a:gs pos="50000">
              <a:schemeClr val="accent5">
                <a:hueOff val="491443"/>
                <a:satOff val="-10793"/>
                <a:lumOff val="2745"/>
                <a:alphaOff val="0"/>
                <a:shade val="45000"/>
                <a:satMod val="170000"/>
              </a:schemeClr>
            </a:gs>
            <a:gs pos="70000">
              <a:schemeClr val="accent5">
                <a:hueOff val="491443"/>
                <a:satOff val="-10793"/>
                <a:lumOff val="2745"/>
                <a:alphaOff val="0"/>
                <a:tint val="99000"/>
                <a:shade val="65000"/>
                <a:satMod val="155000"/>
              </a:schemeClr>
            </a:gs>
            <a:gs pos="100000">
              <a:schemeClr val="accent5">
                <a:hueOff val="491443"/>
                <a:satOff val="-10793"/>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WP2:</a:t>
          </a:r>
          <a:endParaRPr lang="en-US" sz="2900" kern="1200" dirty="0"/>
        </a:p>
      </dsp:txBody>
      <dsp:txXfrm>
        <a:off x="33035" y="741764"/>
        <a:ext cx="1133684" cy="608200"/>
      </dsp:txXfrm>
    </dsp:sp>
    <dsp:sp modelId="{12532CB6-98D4-49BF-8869-257A4789F769}">
      <dsp:nvSpPr>
        <dsp:cNvPr id="0" name=""/>
        <dsp:cNvSpPr/>
      </dsp:nvSpPr>
      <dsp:spPr>
        <a:xfrm rot="5400000">
          <a:off x="4615634" y="-1933552"/>
          <a:ext cx="539203" cy="7374243"/>
        </a:xfrm>
        <a:prstGeom prst="round2SameRect">
          <a:avLst/>
        </a:prstGeom>
        <a:solidFill>
          <a:schemeClr val="accent5">
            <a:tint val="40000"/>
            <a:alpha val="90000"/>
            <a:hueOff val="1205978"/>
            <a:satOff val="-17567"/>
            <a:lumOff val="195"/>
            <a:alphaOff val="0"/>
          </a:schemeClr>
        </a:solidFill>
        <a:ln w="9525" cap="flat" cmpd="sng" algn="ctr">
          <a:solidFill>
            <a:schemeClr val="accent5">
              <a:tint val="40000"/>
              <a:alpha val="90000"/>
              <a:hueOff val="1205978"/>
              <a:satOff val="-17567"/>
              <a:lumOff val="195"/>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Aeronautical, Maritime and Radiolocation Issues: 1.5, 1.15, 1.16, 1.17 &amp; 1.18</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 Chair: Mr. Neil Meaney (Australia)</a:t>
          </a:r>
          <a:endParaRPr lang="en-US" sz="1400" b="1" kern="1200" dirty="0"/>
        </a:p>
      </dsp:txBody>
      <dsp:txXfrm rot="-5400000">
        <a:off x="1198114" y="1510290"/>
        <a:ext cx="7347921" cy="486559"/>
      </dsp:txXfrm>
    </dsp:sp>
    <dsp:sp modelId="{BC391BE2-942C-4770-8318-4AA2403C84E7}">
      <dsp:nvSpPr>
        <dsp:cNvPr id="0" name=""/>
        <dsp:cNvSpPr/>
      </dsp:nvSpPr>
      <dsp:spPr>
        <a:xfrm>
          <a:off x="133" y="1416566"/>
          <a:ext cx="1197981" cy="674004"/>
        </a:xfrm>
        <a:prstGeom prst="roundRect">
          <a:avLst/>
        </a:prstGeom>
        <a:gradFill rotWithShape="0">
          <a:gsLst>
            <a:gs pos="0">
              <a:schemeClr val="accent5">
                <a:hueOff val="982886"/>
                <a:satOff val="-21585"/>
                <a:lumOff val="5490"/>
                <a:alphaOff val="0"/>
                <a:shade val="15000"/>
                <a:satMod val="180000"/>
              </a:schemeClr>
            </a:gs>
            <a:gs pos="50000">
              <a:schemeClr val="accent5">
                <a:hueOff val="982886"/>
                <a:satOff val="-21585"/>
                <a:lumOff val="5490"/>
                <a:alphaOff val="0"/>
                <a:shade val="45000"/>
                <a:satMod val="170000"/>
              </a:schemeClr>
            </a:gs>
            <a:gs pos="70000">
              <a:schemeClr val="accent5">
                <a:hueOff val="982886"/>
                <a:satOff val="-21585"/>
                <a:lumOff val="5490"/>
                <a:alphaOff val="0"/>
                <a:tint val="99000"/>
                <a:shade val="65000"/>
                <a:satMod val="155000"/>
              </a:schemeClr>
            </a:gs>
            <a:gs pos="100000">
              <a:schemeClr val="accent5">
                <a:hueOff val="982886"/>
                <a:satOff val="-21585"/>
                <a:lumOff val="549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WP3:</a:t>
          </a:r>
          <a:endParaRPr lang="en-US" sz="2900" kern="1200" dirty="0"/>
        </a:p>
      </dsp:txBody>
      <dsp:txXfrm>
        <a:off x="33035" y="1449468"/>
        <a:ext cx="1132177" cy="608200"/>
      </dsp:txXfrm>
    </dsp:sp>
    <dsp:sp modelId="{34EC3B5F-1611-497D-B37E-E33286512CB8}">
      <dsp:nvSpPr>
        <dsp:cNvPr id="0" name=""/>
        <dsp:cNvSpPr/>
      </dsp:nvSpPr>
      <dsp:spPr>
        <a:xfrm rot="5400000">
          <a:off x="4602815" y="-1237558"/>
          <a:ext cx="539203" cy="7397664"/>
        </a:xfrm>
        <a:prstGeom prst="round2SameRect">
          <a:avLst/>
        </a:prstGeom>
        <a:solidFill>
          <a:schemeClr val="accent5">
            <a:tint val="40000"/>
            <a:alpha val="90000"/>
            <a:hueOff val="1808968"/>
            <a:satOff val="-26351"/>
            <a:lumOff val="293"/>
            <a:alphaOff val="0"/>
          </a:schemeClr>
        </a:solidFill>
        <a:ln w="9525" cap="flat" cmpd="sng" algn="ctr">
          <a:solidFill>
            <a:schemeClr val="accent5">
              <a:tint val="40000"/>
              <a:alpha val="90000"/>
              <a:hueOff val="1808968"/>
              <a:satOff val="-26351"/>
              <a:lumOff val="293"/>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Satellite Services: 1.6, 1.7, 1.8, 1.9.1, 1.9.2 and 1.10</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Chair: Mr. Gao Xiaoyang (People’s Republic of  China) </a:t>
          </a:r>
          <a:endParaRPr lang="en-US" sz="1400" b="1" kern="1200" dirty="0"/>
        </a:p>
      </dsp:txBody>
      <dsp:txXfrm rot="-5400000">
        <a:off x="1173585" y="2217994"/>
        <a:ext cx="7371342" cy="486559"/>
      </dsp:txXfrm>
    </dsp:sp>
    <dsp:sp modelId="{E27010D9-1C94-4E43-B5B6-D46C83F5F861}">
      <dsp:nvSpPr>
        <dsp:cNvPr id="0" name=""/>
        <dsp:cNvSpPr/>
      </dsp:nvSpPr>
      <dsp:spPr>
        <a:xfrm>
          <a:off x="133" y="2124271"/>
          <a:ext cx="1173451" cy="674004"/>
        </a:xfrm>
        <a:prstGeom prst="roundRect">
          <a:avLst/>
        </a:prstGeom>
        <a:gradFill rotWithShape="0">
          <a:gsLst>
            <a:gs pos="0">
              <a:schemeClr val="accent5">
                <a:hueOff val="1474328"/>
                <a:satOff val="-32378"/>
                <a:lumOff val="8235"/>
                <a:alphaOff val="0"/>
                <a:shade val="15000"/>
                <a:satMod val="180000"/>
              </a:schemeClr>
            </a:gs>
            <a:gs pos="50000">
              <a:schemeClr val="accent5">
                <a:hueOff val="1474328"/>
                <a:satOff val="-32378"/>
                <a:lumOff val="8235"/>
                <a:alphaOff val="0"/>
                <a:shade val="45000"/>
                <a:satMod val="170000"/>
              </a:schemeClr>
            </a:gs>
            <a:gs pos="70000">
              <a:schemeClr val="accent5">
                <a:hueOff val="1474328"/>
                <a:satOff val="-32378"/>
                <a:lumOff val="8235"/>
                <a:alphaOff val="0"/>
                <a:tint val="99000"/>
                <a:shade val="65000"/>
                <a:satMod val="155000"/>
              </a:schemeClr>
            </a:gs>
            <a:gs pos="100000">
              <a:schemeClr val="accent5">
                <a:hueOff val="1474328"/>
                <a:satOff val="-32378"/>
                <a:lumOff val="823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WP4:</a:t>
          </a:r>
          <a:endParaRPr lang="en-US" sz="2900" kern="1200" dirty="0"/>
        </a:p>
      </dsp:txBody>
      <dsp:txXfrm>
        <a:off x="33035" y="2157173"/>
        <a:ext cx="1107647" cy="608200"/>
      </dsp:txXfrm>
    </dsp:sp>
    <dsp:sp modelId="{7F0DF7B2-73B2-4C28-B04F-18916C1019EF}">
      <dsp:nvSpPr>
        <dsp:cNvPr id="0" name=""/>
        <dsp:cNvSpPr/>
      </dsp:nvSpPr>
      <dsp:spPr>
        <a:xfrm rot="5400000">
          <a:off x="4616384" y="-517386"/>
          <a:ext cx="539203" cy="7372729"/>
        </a:xfrm>
        <a:prstGeom prst="round2SameRect">
          <a:avLst/>
        </a:prstGeom>
        <a:solidFill>
          <a:schemeClr val="accent5">
            <a:tint val="40000"/>
            <a:alpha val="90000"/>
            <a:hueOff val="2411957"/>
            <a:satOff val="-35134"/>
            <a:lumOff val="390"/>
            <a:alphaOff val="0"/>
          </a:schemeClr>
        </a:solidFill>
        <a:ln w="9525" cap="flat" cmpd="sng" algn="ctr">
          <a:solidFill>
            <a:schemeClr val="accent5">
              <a:tint val="40000"/>
              <a:alpha val="90000"/>
              <a:hueOff val="2411957"/>
              <a:satOff val="-35134"/>
              <a:lumOff val="39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Satellite Regulatory Issues: 7, 9.1.1, 9.1.2, 9.1.3; 9.1.5; 9.1.8 &amp; 9.3</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Chair: Mr. Muneo Abe (Japan)</a:t>
          </a:r>
          <a:endParaRPr lang="en-US" sz="1400" b="1" kern="1200" dirty="0"/>
        </a:p>
      </dsp:txBody>
      <dsp:txXfrm rot="-5400000">
        <a:off x="1199621" y="2925699"/>
        <a:ext cx="7346407" cy="486559"/>
      </dsp:txXfrm>
    </dsp:sp>
    <dsp:sp modelId="{D8251066-505D-40C0-8703-96D8F2215817}">
      <dsp:nvSpPr>
        <dsp:cNvPr id="0" name=""/>
        <dsp:cNvSpPr/>
      </dsp:nvSpPr>
      <dsp:spPr>
        <a:xfrm>
          <a:off x="133" y="2831975"/>
          <a:ext cx="1199488" cy="674004"/>
        </a:xfrm>
        <a:prstGeom prst="roundRect">
          <a:avLst/>
        </a:prstGeom>
        <a:gradFill rotWithShape="0">
          <a:gsLst>
            <a:gs pos="0">
              <a:schemeClr val="accent5">
                <a:hueOff val="1965771"/>
                <a:satOff val="-43170"/>
                <a:lumOff val="10980"/>
                <a:alphaOff val="0"/>
                <a:shade val="15000"/>
                <a:satMod val="180000"/>
              </a:schemeClr>
            </a:gs>
            <a:gs pos="50000">
              <a:schemeClr val="accent5">
                <a:hueOff val="1965771"/>
                <a:satOff val="-43170"/>
                <a:lumOff val="10980"/>
                <a:alphaOff val="0"/>
                <a:shade val="45000"/>
                <a:satMod val="170000"/>
              </a:schemeClr>
            </a:gs>
            <a:gs pos="70000">
              <a:schemeClr val="accent5">
                <a:hueOff val="1965771"/>
                <a:satOff val="-43170"/>
                <a:lumOff val="10980"/>
                <a:alphaOff val="0"/>
                <a:tint val="99000"/>
                <a:shade val="65000"/>
                <a:satMod val="155000"/>
              </a:schemeClr>
            </a:gs>
            <a:gs pos="100000">
              <a:schemeClr val="accent5">
                <a:hueOff val="1965771"/>
                <a:satOff val="-43170"/>
                <a:lumOff val="1098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WP5:</a:t>
          </a:r>
          <a:endParaRPr lang="en-US" sz="2900" kern="1200" dirty="0"/>
        </a:p>
      </dsp:txBody>
      <dsp:txXfrm>
        <a:off x="33035" y="2864877"/>
        <a:ext cx="1133684" cy="608200"/>
      </dsp:txXfrm>
    </dsp:sp>
    <dsp:sp modelId="{875503C1-447A-4E03-A83A-583E4ABA91AD}">
      <dsp:nvSpPr>
        <dsp:cNvPr id="0" name=""/>
        <dsp:cNvSpPr/>
      </dsp:nvSpPr>
      <dsp:spPr>
        <a:xfrm rot="5400000">
          <a:off x="4631042" y="204910"/>
          <a:ext cx="539203" cy="7343542"/>
        </a:xfrm>
        <a:prstGeom prst="round2SameRect">
          <a:avLst/>
        </a:prstGeom>
        <a:solidFill>
          <a:schemeClr val="accent5">
            <a:tint val="40000"/>
            <a:alpha val="90000"/>
            <a:hueOff val="3014946"/>
            <a:satOff val="-43918"/>
            <a:lumOff val="488"/>
            <a:alphaOff val="0"/>
          </a:schemeClr>
        </a:solidFill>
        <a:ln w="9525" cap="flat" cmpd="sng" algn="ctr">
          <a:solidFill>
            <a:schemeClr val="accent5">
              <a:tint val="40000"/>
              <a:alpha val="90000"/>
              <a:hueOff val="3014946"/>
              <a:satOff val="-43918"/>
              <a:lumOff val="488"/>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General Issues: 2, 4, 8, 9.1.4, 9.1.6, 9.1.7 &amp; 10</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Mr. Taghi Shafiee (Islamic Republic of Iran)</a:t>
          </a:r>
          <a:endParaRPr lang="en-US" sz="1400" b="1" kern="1200" dirty="0"/>
        </a:p>
      </dsp:txBody>
      <dsp:txXfrm rot="-5400000">
        <a:off x="1228873" y="3633401"/>
        <a:ext cx="7317220" cy="486559"/>
      </dsp:txXfrm>
    </dsp:sp>
    <dsp:sp modelId="{F0406018-587B-4195-8537-1F398014C8CB}">
      <dsp:nvSpPr>
        <dsp:cNvPr id="0" name=""/>
        <dsp:cNvSpPr/>
      </dsp:nvSpPr>
      <dsp:spPr>
        <a:xfrm>
          <a:off x="133" y="3539680"/>
          <a:ext cx="1228739" cy="674004"/>
        </a:xfrm>
        <a:prstGeom prst="roundRect">
          <a:avLst/>
        </a:prstGeom>
        <a:gradFill rotWithShape="0">
          <a:gsLst>
            <a:gs pos="0">
              <a:schemeClr val="accent5">
                <a:hueOff val="2457214"/>
                <a:satOff val="-53963"/>
                <a:lumOff val="13725"/>
                <a:alphaOff val="0"/>
                <a:shade val="15000"/>
                <a:satMod val="180000"/>
              </a:schemeClr>
            </a:gs>
            <a:gs pos="50000">
              <a:schemeClr val="accent5">
                <a:hueOff val="2457214"/>
                <a:satOff val="-53963"/>
                <a:lumOff val="13725"/>
                <a:alphaOff val="0"/>
                <a:shade val="45000"/>
                <a:satMod val="170000"/>
              </a:schemeClr>
            </a:gs>
            <a:gs pos="70000">
              <a:schemeClr val="accent5">
                <a:hueOff val="2457214"/>
                <a:satOff val="-53963"/>
                <a:lumOff val="13725"/>
                <a:alphaOff val="0"/>
                <a:tint val="99000"/>
                <a:shade val="65000"/>
                <a:satMod val="155000"/>
              </a:schemeClr>
            </a:gs>
            <a:gs pos="100000">
              <a:schemeClr val="accent5">
                <a:hueOff val="2457214"/>
                <a:satOff val="-53963"/>
                <a:lumOff val="1372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WP6: </a:t>
          </a:r>
          <a:endParaRPr lang="en-US" sz="2900" kern="1200" dirty="0"/>
        </a:p>
      </dsp:txBody>
      <dsp:txXfrm>
        <a:off x="33035" y="3572582"/>
        <a:ext cx="1162935" cy="6082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28675" name="Rectangle 3"/>
          <p:cNvSpPr>
            <a:spLocks noGrp="1" noChangeArrowheads="1"/>
          </p:cNvSpPr>
          <p:nvPr>
            <p:ph type="dt" sz="quarter" idx="1"/>
          </p:nvPr>
        </p:nvSpPr>
        <p:spPr bwMode="auto">
          <a:xfrm>
            <a:off x="377825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buClrTx/>
              <a:buFontTx/>
              <a:buNone/>
              <a:defRPr sz="1200" b="0">
                <a:solidFill>
                  <a:schemeClr val="tx1"/>
                </a:solidFill>
                <a:latin typeface="Verdana" pitchFamily="34" charset="0"/>
              </a:defRPr>
            </a:lvl1pPr>
          </a:lstStyle>
          <a:p>
            <a:endParaRPr lang="en-US" altLang="en-US"/>
          </a:p>
        </p:txBody>
      </p:sp>
      <p:sp>
        <p:nvSpPr>
          <p:cNvPr id="28676" name="Rectangle 4"/>
          <p:cNvSpPr>
            <a:spLocks noGrp="1" noChangeArrowheads="1"/>
          </p:cNvSpPr>
          <p:nvPr>
            <p:ph type="ftr" sz="quarter" idx="2"/>
          </p:nvPr>
        </p:nvSpPr>
        <p:spPr bwMode="auto">
          <a:xfrm>
            <a:off x="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28677" name="Rectangle 5"/>
          <p:cNvSpPr>
            <a:spLocks noGrp="1" noChangeArrowheads="1"/>
          </p:cNvSpPr>
          <p:nvPr>
            <p:ph type="sldNum" sz="quarter" idx="3"/>
          </p:nvPr>
        </p:nvSpPr>
        <p:spPr bwMode="auto">
          <a:xfrm>
            <a:off x="377825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buClrTx/>
              <a:buFontTx/>
              <a:buNone/>
              <a:defRPr sz="1200" b="0">
                <a:solidFill>
                  <a:schemeClr val="tx1"/>
                </a:solidFill>
                <a:latin typeface="Verdana" pitchFamily="34" charset="0"/>
              </a:defRPr>
            </a:lvl1pPr>
          </a:lstStyle>
          <a:p>
            <a:fld id="{F604DA00-571D-4D78-A13A-E4FF228DF69D}" type="slidenum">
              <a:rPr lang="en-US" altLang="en-US"/>
              <a:pPr/>
              <a:t>‹#›</a:t>
            </a:fld>
            <a:endParaRPr lang="en-US" altLang="en-US"/>
          </a:p>
        </p:txBody>
      </p:sp>
    </p:spTree>
    <p:extLst>
      <p:ext uri="{BB962C8B-B14F-4D97-AF65-F5344CB8AC3E}">
        <p14:creationId xmlns:p14="http://schemas.microsoft.com/office/powerpoint/2010/main" val="29201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48131" name="Rectangle 3"/>
          <p:cNvSpPr>
            <a:spLocks noGrp="1" noChangeArrowheads="1"/>
          </p:cNvSpPr>
          <p:nvPr>
            <p:ph type="dt" idx="1"/>
          </p:nvPr>
        </p:nvSpPr>
        <p:spPr bwMode="auto">
          <a:xfrm>
            <a:off x="377825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buClrTx/>
              <a:buFontTx/>
              <a:buNone/>
              <a:defRPr sz="1200" b="0">
                <a:solidFill>
                  <a:schemeClr val="tx1"/>
                </a:solidFill>
                <a:latin typeface="Verdana" pitchFamily="34" charset="0"/>
              </a:defRPr>
            </a:lvl1pPr>
          </a:lstStyle>
          <a:p>
            <a:endParaRPr lang="en-US" altLang="en-US"/>
          </a:p>
        </p:txBody>
      </p:sp>
      <p:sp>
        <p:nvSpPr>
          <p:cNvPr id="48132" name="Rectangle 4"/>
          <p:cNvSpPr>
            <a:spLocks noGrp="1" noRot="1" noChangeAspect="1" noChangeArrowheads="1" noTextEdit="1"/>
          </p:cNvSpPr>
          <p:nvPr>
            <p:ph type="sldImg" idx="2"/>
          </p:nvPr>
        </p:nvSpPr>
        <p:spPr bwMode="auto">
          <a:xfrm>
            <a:off x="855663" y="746125"/>
            <a:ext cx="4959350"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889000" y="4716464"/>
            <a:ext cx="4891088"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134" name="Rectangle 6"/>
          <p:cNvSpPr>
            <a:spLocks noGrp="1" noChangeArrowheads="1"/>
          </p:cNvSpPr>
          <p:nvPr>
            <p:ph type="ftr" sz="quarter" idx="4"/>
          </p:nvPr>
        </p:nvSpPr>
        <p:spPr bwMode="auto">
          <a:xfrm>
            <a:off x="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48135" name="Rectangle 7"/>
          <p:cNvSpPr>
            <a:spLocks noGrp="1" noChangeArrowheads="1"/>
          </p:cNvSpPr>
          <p:nvPr>
            <p:ph type="sldNum" sz="quarter" idx="5"/>
          </p:nvPr>
        </p:nvSpPr>
        <p:spPr bwMode="auto">
          <a:xfrm>
            <a:off x="377825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buClrTx/>
              <a:buFontTx/>
              <a:buNone/>
              <a:defRPr sz="1200" b="0">
                <a:solidFill>
                  <a:schemeClr val="tx1"/>
                </a:solidFill>
                <a:latin typeface="Verdana" pitchFamily="34" charset="0"/>
              </a:defRPr>
            </a:lvl1pPr>
          </a:lstStyle>
          <a:p>
            <a:fld id="{29F3556D-1ABB-4E41-9246-D9CB2AB8E604}" type="slidenum">
              <a:rPr lang="en-US" altLang="en-US"/>
              <a:pPr/>
              <a:t>‹#›</a:t>
            </a:fld>
            <a:endParaRPr lang="en-US" altLang="en-US"/>
          </a:p>
        </p:txBody>
      </p:sp>
    </p:spTree>
    <p:extLst>
      <p:ext uri="{BB962C8B-B14F-4D97-AF65-F5344CB8AC3E}">
        <p14:creationId xmlns:p14="http://schemas.microsoft.com/office/powerpoint/2010/main" val="1940669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Verdana"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9EF6BA7-C4B8-4F0E-9C70-534654021A01}" type="slidenum">
              <a:rPr lang="en-US" altLang="en-US"/>
              <a:pPr/>
              <a:t>1</a:t>
            </a:fld>
            <a:endParaRPr lang="en-US" altLang="en-US"/>
          </a:p>
        </p:txBody>
      </p:sp>
      <p:sp>
        <p:nvSpPr>
          <p:cNvPr id="858114" name="Rectangle 2"/>
          <p:cNvSpPr>
            <a:spLocks noGrp="1" noRot="1" noChangeAspect="1" noChangeArrowheads="1" noTextEdit="1"/>
          </p:cNvSpPr>
          <p:nvPr>
            <p:ph type="sldImg"/>
          </p:nvPr>
        </p:nvSpPr>
        <p:spPr>
          <a:ln/>
        </p:spPr>
      </p:sp>
      <p:sp>
        <p:nvSpPr>
          <p:cNvPr id="858116" name="Rectangle 4"/>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587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716E432-06D9-4D50-9A93-A4AB6CA07EBD}" type="slidenum">
              <a:rPr lang="en-US" altLang="en-US">
                <a:solidFill>
                  <a:prstClr val="black"/>
                </a:solidFill>
              </a:rPr>
              <a:pPr fontAlgn="base">
                <a:spcBef>
                  <a:spcPct val="0"/>
                </a:spcBef>
                <a:spcAft>
                  <a:spcPct val="0"/>
                </a:spcAft>
              </a:pPr>
              <a:t>34</a:t>
            </a:fld>
            <a:endParaRPr lang="en-US" altLang="en-US">
              <a:solidFill>
                <a:prstClr val="black"/>
              </a:solidFill>
            </a:endParaRPr>
          </a:p>
        </p:txBody>
      </p:sp>
    </p:spTree>
    <p:extLst>
      <p:ext uri="{BB962C8B-B14F-4D97-AF65-F5344CB8AC3E}">
        <p14:creationId xmlns:p14="http://schemas.microsoft.com/office/powerpoint/2010/main" val="2764982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9207" name="Text Box 7"/>
          <p:cNvSpPr txBox="1">
            <a:spLocks noChangeArrowheads="1"/>
          </p:cNvSpPr>
          <p:nvPr/>
        </p:nvSpPr>
        <p:spPr bwMode="auto">
          <a:xfrm>
            <a:off x="7620000" y="6175375"/>
            <a:ext cx="12811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buClrTx/>
              <a:buFontTx/>
              <a:buNone/>
            </a:pPr>
            <a:r>
              <a:rPr lang="en-US" altLang="en-US" sz="1000" b="0">
                <a:solidFill>
                  <a:schemeClr val="bg1"/>
                </a:solidFill>
                <a:latin typeface="Univers" pitchFamily="34" charset="0"/>
              </a:rPr>
              <a:t>International</a:t>
            </a:r>
            <a:br>
              <a:rPr lang="en-US" altLang="en-US" sz="1000" b="0">
                <a:solidFill>
                  <a:schemeClr val="bg1"/>
                </a:solidFill>
                <a:latin typeface="Univers" pitchFamily="34" charset="0"/>
              </a:rPr>
            </a:br>
            <a:r>
              <a:rPr lang="en-US" altLang="en-US" sz="1000" b="0">
                <a:solidFill>
                  <a:schemeClr val="bg1"/>
                </a:solidFill>
                <a:latin typeface="Univers" pitchFamily="34" charset="0"/>
              </a:rPr>
              <a:t>Telecommunication</a:t>
            </a:r>
            <a:br>
              <a:rPr lang="en-US" altLang="en-US" sz="1000" b="0">
                <a:solidFill>
                  <a:schemeClr val="bg1"/>
                </a:solidFill>
                <a:latin typeface="Univers" pitchFamily="34" charset="0"/>
              </a:rPr>
            </a:br>
            <a:r>
              <a:rPr lang="en-US" altLang="en-US" sz="1000" b="0">
                <a:solidFill>
                  <a:schemeClr val="bg1"/>
                </a:solidFill>
                <a:latin typeface="Univers" pitchFamily="34" charset="0"/>
              </a:rPr>
              <a:t>Union</a:t>
            </a:r>
          </a:p>
        </p:txBody>
      </p:sp>
      <p:sp>
        <p:nvSpPr>
          <p:cNvPr id="179208"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buFontTx/>
              <a:buNone/>
            </a:pPr>
            <a:r>
              <a:rPr lang="en-US" altLang="en-US" sz="1200">
                <a:solidFill>
                  <a:srgbClr val="0C4B84"/>
                </a:solidFill>
                <a:latin typeface="Verdana" pitchFamily="34" charset="0"/>
              </a:rPr>
              <a:t> </a:t>
            </a:r>
            <a:endParaRPr lang="en-US" altLang="en-US" b="0">
              <a:solidFill>
                <a:schemeClr val="tx1"/>
              </a:solidFill>
              <a:latin typeface="Verdana" pitchFamily="34" charset="0"/>
            </a:endParaRPr>
          </a:p>
        </p:txBody>
      </p:sp>
      <p:sp>
        <p:nvSpPr>
          <p:cNvPr id="179209"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buFontTx/>
              <a:buNone/>
            </a:pPr>
            <a:r>
              <a:rPr lang="en-US" altLang="en-US" sz="1200">
                <a:solidFill>
                  <a:srgbClr val="0C4B84"/>
                </a:solidFill>
                <a:latin typeface="Verdana" pitchFamily="34" charset="0"/>
              </a:rPr>
              <a:t> </a:t>
            </a:r>
            <a:endParaRPr lang="en-US" altLang="en-US" b="0">
              <a:solidFill>
                <a:schemeClr val="tx1"/>
              </a:solidFill>
              <a:latin typeface="Verdana" pitchFamily="34" charset="0"/>
            </a:endParaRPr>
          </a:p>
        </p:txBody>
      </p:sp>
      <p:sp>
        <p:nvSpPr>
          <p:cNvPr id="179210"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buFontTx/>
              <a:buNone/>
            </a:pPr>
            <a:r>
              <a:rPr lang="en-US" altLang="en-US" sz="1000" b="0">
                <a:solidFill>
                  <a:srgbClr val="000000"/>
                </a:solidFill>
                <a:latin typeface="Verdana" pitchFamily="34" charset="0"/>
              </a:rPr>
              <a:t> </a:t>
            </a:r>
            <a:endParaRPr lang="en-US" altLang="en-US" b="0">
              <a:solidFill>
                <a:schemeClr val="tx1"/>
              </a:solidFill>
              <a:latin typeface="Verdana" pitchFamily="34" charset="0"/>
            </a:endParaRPr>
          </a:p>
        </p:txBody>
      </p:sp>
      <p:sp>
        <p:nvSpPr>
          <p:cNvPr id="179257" name="Text Box 57"/>
          <p:cNvSpPr txBox="1">
            <a:spLocks noChangeArrowheads="1"/>
          </p:cNvSpPr>
          <p:nvPr userDrawn="1"/>
        </p:nvSpPr>
        <p:spPr bwMode="auto">
          <a:xfrm>
            <a:off x="4932363" y="0"/>
            <a:ext cx="4176712" cy="836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1344613">
              <a:defRPr sz="2400">
                <a:solidFill>
                  <a:schemeClr val="tx1"/>
                </a:solidFill>
                <a:latin typeface="Verdana" pitchFamily="34" charset="0"/>
              </a:defRPr>
            </a:lvl1pPr>
            <a:lvl2pPr defTabSz="1344613">
              <a:defRPr sz="2400">
                <a:solidFill>
                  <a:schemeClr val="tx1"/>
                </a:solidFill>
                <a:latin typeface="Verdana" pitchFamily="34" charset="0"/>
              </a:defRPr>
            </a:lvl2pPr>
            <a:lvl3pPr defTabSz="1344613">
              <a:defRPr sz="2400">
                <a:solidFill>
                  <a:schemeClr val="tx1"/>
                </a:solidFill>
                <a:latin typeface="Verdana" pitchFamily="34" charset="0"/>
              </a:defRPr>
            </a:lvl3pPr>
            <a:lvl4pPr defTabSz="1344613">
              <a:defRPr sz="2400">
                <a:solidFill>
                  <a:schemeClr val="tx1"/>
                </a:solidFill>
                <a:latin typeface="Verdana" pitchFamily="34" charset="0"/>
              </a:defRPr>
            </a:lvl4pPr>
            <a:lvl5pPr defTabSz="1344613">
              <a:defRPr sz="2400">
                <a:solidFill>
                  <a:schemeClr val="tx1"/>
                </a:solidFill>
                <a:latin typeface="Verdana" pitchFamily="34" charset="0"/>
              </a:defRPr>
            </a:lvl5pPr>
            <a:lvl6pPr defTabSz="1344613" eaLnBrk="0" fontAlgn="base" hangingPunct="0">
              <a:spcBef>
                <a:spcPct val="0"/>
              </a:spcBef>
              <a:spcAft>
                <a:spcPct val="0"/>
              </a:spcAft>
              <a:defRPr sz="2400">
                <a:solidFill>
                  <a:schemeClr val="tx1"/>
                </a:solidFill>
                <a:latin typeface="Verdana" pitchFamily="34" charset="0"/>
              </a:defRPr>
            </a:lvl6pPr>
            <a:lvl7pPr defTabSz="1344613" eaLnBrk="0" fontAlgn="base" hangingPunct="0">
              <a:spcBef>
                <a:spcPct val="0"/>
              </a:spcBef>
              <a:spcAft>
                <a:spcPct val="0"/>
              </a:spcAft>
              <a:defRPr sz="2400">
                <a:solidFill>
                  <a:schemeClr val="tx1"/>
                </a:solidFill>
                <a:latin typeface="Verdana" pitchFamily="34" charset="0"/>
              </a:defRPr>
            </a:lvl7pPr>
            <a:lvl8pPr defTabSz="1344613" eaLnBrk="0" fontAlgn="base" hangingPunct="0">
              <a:spcBef>
                <a:spcPct val="0"/>
              </a:spcBef>
              <a:spcAft>
                <a:spcPct val="0"/>
              </a:spcAft>
              <a:defRPr sz="2400">
                <a:solidFill>
                  <a:schemeClr val="tx1"/>
                </a:solidFill>
                <a:latin typeface="Verdana" pitchFamily="34" charset="0"/>
              </a:defRPr>
            </a:lvl8pPr>
            <a:lvl9pPr defTabSz="1344613" eaLnBrk="0" fontAlgn="base" hangingPunct="0">
              <a:spcBef>
                <a:spcPct val="0"/>
              </a:spcBef>
              <a:spcAft>
                <a:spcPct val="0"/>
              </a:spcAft>
              <a:defRPr sz="2400">
                <a:solidFill>
                  <a:schemeClr val="tx1"/>
                </a:solidFill>
                <a:latin typeface="Verdana" pitchFamily="34" charset="0"/>
              </a:defRPr>
            </a:lvl9pPr>
          </a:lstStyle>
          <a:p>
            <a:pPr algn="r" eaLnBrk="1" hangingPunct="1">
              <a:spcBef>
                <a:spcPct val="50000"/>
              </a:spcBef>
              <a:buClrTx/>
              <a:buFontTx/>
              <a:buNone/>
            </a:pPr>
            <a:r>
              <a:rPr lang="en-US" altLang="en-US" sz="1200" dirty="0">
                <a:solidFill>
                  <a:srgbClr val="000000"/>
                </a:solidFill>
                <a:latin typeface="Arial" pitchFamily="34" charset="0"/>
              </a:rPr>
              <a:t>	</a:t>
            </a:r>
            <a:r>
              <a:rPr lang="en-US" altLang="en-US" sz="1000" dirty="0">
                <a:solidFill>
                  <a:srgbClr val="000000"/>
                </a:solidFill>
                <a:latin typeface="Arial" pitchFamily="34" charset="0"/>
              </a:rPr>
              <a:t>Document </a:t>
            </a:r>
            <a:r>
              <a:rPr lang="en-US" altLang="en-US" sz="1000" dirty="0" smtClean="0">
                <a:solidFill>
                  <a:srgbClr val="000000"/>
                </a:solidFill>
                <a:latin typeface="Arial" pitchFamily="34" charset="0"/>
              </a:rPr>
              <a:t> </a:t>
            </a:r>
            <a:r>
              <a:rPr lang="en-US" altLang="en-US" sz="1000" dirty="0" smtClean="0">
                <a:solidFill>
                  <a:srgbClr val="000000"/>
                </a:solidFill>
                <a:latin typeface="Arial" pitchFamily="34" charset="0"/>
              </a:rPr>
              <a:t>WRC-15-IRWSP-15/2-E</a:t>
            </a:r>
            <a:endParaRPr lang="en-US" altLang="en-US" sz="1000" dirty="0">
              <a:solidFill>
                <a:srgbClr val="000000"/>
              </a:solidFill>
              <a:latin typeface="Arial" pitchFamily="34" charset="0"/>
            </a:endParaRPr>
          </a:p>
          <a:p>
            <a:pPr algn="r" eaLnBrk="1" hangingPunct="1">
              <a:buClrTx/>
              <a:buFontTx/>
              <a:buNone/>
            </a:pPr>
            <a:r>
              <a:rPr lang="en-US" altLang="en-US" sz="1000" dirty="0">
                <a:solidFill>
                  <a:srgbClr val="000000"/>
                </a:solidFill>
                <a:latin typeface="Arial" pitchFamily="34" charset="0"/>
              </a:rPr>
              <a:t>	</a:t>
            </a:r>
            <a:r>
              <a:rPr lang="en-US" altLang="en-US" sz="1000" dirty="0" smtClean="0">
                <a:solidFill>
                  <a:srgbClr val="000000"/>
                </a:solidFill>
                <a:latin typeface="Arial" pitchFamily="34" charset="0"/>
              </a:rPr>
              <a:t>19 </a:t>
            </a:r>
            <a:r>
              <a:rPr lang="en-US" altLang="en-US" sz="1000" dirty="0" smtClean="0">
                <a:solidFill>
                  <a:srgbClr val="000000"/>
                </a:solidFill>
                <a:latin typeface="Arial" pitchFamily="34" charset="0"/>
              </a:rPr>
              <a:t>August 2015</a:t>
            </a:r>
            <a:endParaRPr lang="en-US" altLang="en-US" sz="1000" dirty="0">
              <a:solidFill>
                <a:srgbClr val="000000"/>
              </a:solidFill>
              <a:latin typeface="Arial" pitchFamily="34" charset="0"/>
            </a:endParaRPr>
          </a:p>
          <a:p>
            <a:pPr algn="r" eaLnBrk="1" hangingPunct="1">
              <a:buClrTx/>
              <a:buFontTx/>
              <a:buNone/>
            </a:pPr>
            <a:r>
              <a:rPr lang="en-US" altLang="en-US" sz="1000" dirty="0">
                <a:solidFill>
                  <a:srgbClr val="000000"/>
                </a:solidFill>
                <a:latin typeface="Arial" pitchFamily="34" charset="0"/>
              </a:rPr>
              <a:t>	English only</a:t>
            </a:r>
          </a:p>
        </p:txBody>
      </p:sp>
      <p:sp>
        <p:nvSpPr>
          <p:cNvPr id="179258" name="Rectangle 58"/>
          <p:cNvSpPr>
            <a:spLocks noChangeArrowheads="1"/>
          </p:cNvSpPr>
          <p:nvPr userDrawn="1"/>
        </p:nvSpPr>
        <p:spPr bwMode="auto">
          <a:xfrm>
            <a:off x="4859338" y="873551"/>
            <a:ext cx="42846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1600" b="1">
                <a:solidFill>
                  <a:srgbClr val="000000"/>
                </a:solidFill>
                <a:latin typeface="Arial" pitchFamily="34" charset="0"/>
                <a:cs typeface="Arial" pitchFamily="34" charset="0"/>
              </a:defRPr>
            </a:lvl1pPr>
            <a:lvl2pPr algn="ctr">
              <a:defRPr sz="1600" b="1">
                <a:solidFill>
                  <a:srgbClr val="000000"/>
                </a:solidFill>
                <a:latin typeface="Arial" pitchFamily="34" charset="0"/>
                <a:cs typeface="Arial" pitchFamily="34" charset="0"/>
              </a:defRPr>
            </a:lvl2pPr>
            <a:lvl3pPr algn="ctr">
              <a:defRPr sz="1600" b="1">
                <a:solidFill>
                  <a:srgbClr val="000000"/>
                </a:solidFill>
                <a:latin typeface="Arial" pitchFamily="34" charset="0"/>
                <a:cs typeface="Arial" pitchFamily="34" charset="0"/>
              </a:defRPr>
            </a:lvl3pPr>
            <a:lvl4pPr algn="ctr">
              <a:defRPr sz="1600" b="1">
                <a:solidFill>
                  <a:srgbClr val="000000"/>
                </a:solidFill>
                <a:latin typeface="Arial" pitchFamily="34" charset="0"/>
                <a:cs typeface="Arial" pitchFamily="34" charset="0"/>
              </a:defRPr>
            </a:lvl4pPr>
            <a:lvl5pPr algn="ctr">
              <a:defRPr sz="1600" b="1">
                <a:solidFill>
                  <a:srgbClr val="000000"/>
                </a:solidFill>
                <a:latin typeface="Arial" pitchFamily="34" charset="0"/>
                <a:cs typeface="Arial" pitchFamily="34" charset="0"/>
              </a:defRPr>
            </a:lvl5pPr>
            <a:lvl6pPr marL="457200" algn="ctr" eaLnBrk="0" fontAlgn="base" hangingPunct="0">
              <a:spcBef>
                <a:spcPct val="0"/>
              </a:spcBef>
              <a:spcAft>
                <a:spcPct val="0"/>
              </a:spcAft>
              <a:defRPr sz="1600" b="1">
                <a:solidFill>
                  <a:srgbClr val="000000"/>
                </a:solidFill>
                <a:latin typeface="Arial" pitchFamily="34" charset="0"/>
                <a:cs typeface="Arial" pitchFamily="34" charset="0"/>
              </a:defRPr>
            </a:lvl6pPr>
            <a:lvl7pPr marL="914400" algn="ctr" eaLnBrk="0" fontAlgn="base" hangingPunct="0">
              <a:spcBef>
                <a:spcPct val="0"/>
              </a:spcBef>
              <a:spcAft>
                <a:spcPct val="0"/>
              </a:spcAft>
              <a:defRPr sz="1600" b="1">
                <a:solidFill>
                  <a:srgbClr val="000000"/>
                </a:solidFill>
                <a:latin typeface="Arial" pitchFamily="34" charset="0"/>
                <a:cs typeface="Arial" pitchFamily="34" charset="0"/>
              </a:defRPr>
            </a:lvl7pPr>
            <a:lvl8pPr marL="1371600" algn="ctr" eaLnBrk="0" fontAlgn="base" hangingPunct="0">
              <a:spcBef>
                <a:spcPct val="0"/>
              </a:spcBef>
              <a:spcAft>
                <a:spcPct val="0"/>
              </a:spcAft>
              <a:defRPr sz="1600" b="1">
                <a:solidFill>
                  <a:srgbClr val="000000"/>
                </a:solidFill>
                <a:latin typeface="Arial" pitchFamily="34" charset="0"/>
                <a:cs typeface="Arial" pitchFamily="34" charset="0"/>
              </a:defRPr>
            </a:lvl8pPr>
            <a:lvl9pPr marL="1828800" algn="ctr" eaLnBrk="0" fontAlgn="base" hangingPunct="0">
              <a:spcBef>
                <a:spcPct val="0"/>
              </a:spcBef>
              <a:spcAft>
                <a:spcPct val="0"/>
              </a:spcAft>
              <a:defRPr sz="1600" b="1">
                <a:solidFill>
                  <a:srgbClr val="000000"/>
                </a:solidFill>
                <a:latin typeface="Arial" pitchFamily="34" charset="0"/>
                <a:cs typeface="Arial" pitchFamily="34" charset="0"/>
              </a:defRPr>
            </a:lvl9pPr>
          </a:lstStyle>
          <a:p>
            <a:pPr>
              <a:buClrTx/>
              <a:buFontTx/>
              <a:buNone/>
            </a:pPr>
            <a:r>
              <a:rPr lang="en-US" altLang="en-US" dirty="0" smtClean="0"/>
              <a:t>3</a:t>
            </a:r>
            <a:r>
              <a:rPr lang="en-US" altLang="en-US" baseline="30000" dirty="0" smtClean="0"/>
              <a:t>rd</a:t>
            </a:r>
            <a:r>
              <a:rPr lang="en-US" altLang="en-US" dirty="0" smtClean="0"/>
              <a:t> ITU INTER-REGIONAL WORKSHOP</a:t>
            </a:r>
            <a:br>
              <a:rPr lang="en-US" altLang="en-US" dirty="0" smtClean="0"/>
            </a:br>
            <a:r>
              <a:rPr lang="en-US" altLang="en-US" dirty="0" smtClean="0"/>
              <a:t>ON WRC-15 </a:t>
            </a:r>
            <a:r>
              <a:rPr lang="en-US" altLang="en-US" dirty="0"/>
              <a:t>PREPARATION</a:t>
            </a:r>
            <a:br>
              <a:rPr lang="en-US" altLang="en-US" dirty="0"/>
            </a:br>
            <a:r>
              <a:rPr lang="en-US" altLang="en-US" dirty="0"/>
              <a:t>(Geneva, </a:t>
            </a:r>
            <a:r>
              <a:rPr lang="en-US" altLang="en-US" dirty="0" smtClean="0"/>
              <a:t>1 </a:t>
            </a:r>
            <a:r>
              <a:rPr lang="en-US" altLang="en-US" dirty="0"/>
              <a:t>– </a:t>
            </a:r>
            <a:r>
              <a:rPr lang="en-US" altLang="en-US" dirty="0" smtClean="0"/>
              <a:t>3 September 2015)</a:t>
            </a:r>
            <a:endParaRPr lang="en-US" altLang="en-US" dirty="0"/>
          </a:p>
        </p:txBody>
      </p:sp>
      <p:pic>
        <p:nvPicPr>
          <p:cNvPr id="5" name="Picture 4"/>
          <p:cNvPicPr>
            <a:picLocks noChangeAspect="1"/>
          </p:cNvPicPr>
          <p:nvPr userDrawn="1"/>
        </p:nvPicPr>
        <p:blipFill rotWithShape="1">
          <a:blip r:embed="rId2"/>
          <a:srcRect l="28739" t="10550" r="26375" b="1082"/>
          <a:stretch/>
        </p:blipFill>
        <p:spPr>
          <a:xfrm>
            <a:off x="-20438" y="-13712"/>
            <a:ext cx="4879775" cy="6871712"/>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dirty="0">
              <a:solidFill>
                <a:srgbClr val="000000"/>
              </a:solidFill>
              <a:latin typeface="Calibri"/>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4" name="Oval 13"/>
          <p:cNvSpPr/>
          <p:nvPr userDrawn="1"/>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a:prstGeom prst="rect">
            <a:avLst/>
          </a:prstGeom>
        </p:spPr>
        <p:txBody>
          <a:bodyPr/>
          <a:lstStyle>
            <a:lvl1pPr>
              <a:defRPr smtClean="0">
                <a:solidFill>
                  <a:schemeClr val="accent3">
                    <a:shade val="75000"/>
                  </a:schemeClr>
                </a:solidFill>
              </a:defRPr>
            </a:lvl1pPr>
          </a:lstStyle>
          <a:p>
            <a:pPr eaLnBrk="1" hangingPunct="1">
              <a:buClrTx/>
              <a:buFontTx/>
              <a:buNone/>
              <a:defRPr/>
            </a:pPr>
            <a:fld id="{87B98CDF-65B7-4A6D-96FF-BB6D0E535B95}" type="slidenum">
              <a:rPr lang="en-US" sz="1800" b="0">
                <a:solidFill>
                  <a:srgbClr val="526DB0">
                    <a:shade val="75000"/>
                  </a:srgbClr>
                </a:solidFill>
                <a:latin typeface="Calibri" pitchFamily="34" charset="0"/>
                <a:cs typeface="Arial" charset="0"/>
              </a:rPr>
              <a:pPr eaLnBrk="1" hangingPunct="1">
                <a:buClrTx/>
                <a:buFontTx/>
                <a:buNone/>
                <a:defRPr/>
              </a:pPr>
              <a:t>‹#›</a:t>
            </a:fld>
            <a:endParaRPr lang="en-US" sz="1800" b="0">
              <a:solidFill>
                <a:srgbClr val="526DB0">
                  <a:shade val="75000"/>
                </a:srgbClr>
              </a:solidFill>
              <a:latin typeface="Calibri" pitchFamily="34" charset="0"/>
              <a:cs typeface="Arial" charset="0"/>
            </a:endParaRPr>
          </a:p>
        </p:txBody>
      </p:sp>
      <p:sp>
        <p:nvSpPr>
          <p:cNvPr id="17" name="Date Placeholder 4"/>
          <p:cNvSpPr>
            <a:spLocks noGrp="1"/>
          </p:cNvSpPr>
          <p:nvPr>
            <p:ph type="dt" sz="half" idx="11"/>
          </p:nvPr>
        </p:nvSpPr>
        <p:spPr/>
        <p:txBody>
          <a:bodyPr/>
          <a:lstStyle>
            <a:lvl1pPr>
              <a:defRPr/>
            </a:lvl1pPr>
          </a:lstStyle>
          <a:p>
            <a:pPr>
              <a:defRPr/>
            </a:pPr>
            <a:fld id="{F948A899-F3BD-4E36-B10B-7769E46F7C58}" type="datetime1">
              <a:rPr lang="en-US"/>
              <a:pPr>
                <a:defRPr/>
              </a:pPr>
              <a:t>8/19/2015</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51753937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dirty="0">
              <a:solidFill>
                <a:srgbClr val="000000"/>
              </a:solidFill>
              <a:latin typeface="Calibri"/>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a:prstGeom prst="rect">
            <a:avLst/>
          </a:prstGeom>
        </p:spPr>
        <p:txBody>
          <a:bodyPr/>
          <a:lstStyle>
            <a:lvl1pPr>
              <a:defRPr/>
            </a:lvl1pPr>
          </a:lstStyle>
          <a:p>
            <a:pPr eaLnBrk="1" hangingPunct="1">
              <a:buClrTx/>
              <a:buFontTx/>
              <a:buNone/>
              <a:defRPr/>
            </a:pPr>
            <a:fld id="{BFD5960D-DA9F-44D7-8D16-F658C8287FF9}" type="slidenum">
              <a:rPr lang="en-US" sz="1800" b="0">
                <a:solidFill>
                  <a:srgbClr val="000000"/>
                </a:solidFill>
                <a:latin typeface="Calibri" pitchFamily="34" charset="0"/>
                <a:cs typeface="Arial" charset="0"/>
              </a:rPr>
              <a:pPr eaLnBrk="1" hangingPunct="1">
                <a:buClrTx/>
                <a:buFontTx/>
                <a:buNone/>
                <a:defRPr/>
              </a:pPr>
              <a:t>‹#›</a:t>
            </a:fld>
            <a:endParaRPr lang="en-US" sz="1800" b="0">
              <a:solidFill>
                <a:srgbClr val="000000"/>
              </a:solidFill>
              <a:latin typeface="Calibri" pitchFamily="34" charset="0"/>
              <a:cs typeface="Arial" charset="0"/>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72B3D68F-2141-4F1C-86AD-D0EA52624731}" type="datetime1">
              <a:rPr lang="en-US"/>
              <a:pPr>
                <a:defRPr/>
              </a:pPr>
              <a:t>8/19/2015</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56268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9C4D8E-6352-49F5-8891-163539DA4D90}"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eaLnBrk="1" hangingPunct="1">
              <a:buClrTx/>
              <a:buFontTx/>
              <a:buNone/>
              <a:defRPr/>
            </a:pPr>
            <a:fld id="{C3A19807-AE10-47CF-A8E5-41163E49487A}" type="slidenum">
              <a:rPr lang="en-US" sz="1800" b="0">
                <a:solidFill>
                  <a:srgbClr val="000000"/>
                </a:solidFill>
                <a:latin typeface="Calibri" pitchFamily="34" charset="0"/>
                <a:cs typeface="Arial" charset="0"/>
              </a:rPr>
              <a:pPr eaLnBrk="1" hangingPunct="1">
                <a:buClrTx/>
                <a:buFontTx/>
                <a:buNone/>
                <a:defRPr/>
              </a:pPr>
              <a:t>‹#›</a:t>
            </a:fld>
            <a:endParaRPr lang="en-US" sz="1800" b="0">
              <a:solidFill>
                <a:srgbClr val="000000"/>
              </a:solidFill>
              <a:latin typeface="Calibri" pitchFamily="34" charset="0"/>
              <a:cs typeface="Arial" charset="0"/>
            </a:endParaRPr>
          </a:p>
        </p:txBody>
      </p:sp>
    </p:spTree>
    <p:extLst>
      <p:ext uri="{BB962C8B-B14F-4D97-AF65-F5344CB8AC3E}">
        <p14:creationId xmlns:p14="http://schemas.microsoft.com/office/powerpoint/2010/main" val="170338764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dirty="0">
              <a:solidFill>
                <a:srgbClr val="000000"/>
              </a:solidFill>
              <a:latin typeface="Calibri"/>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a:prstGeom prst="rect">
            <a:avLst/>
          </a:prstGeom>
        </p:spPr>
        <p:txBody>
          <a:bodyPr/>
          <a:lstStyle>
            <a:lvl1pPr>
              <a:defRPr/>
            </a:lvl1pPr>
          </a:lstStyle>
          <a:p>
            <a:pPr eaLnBrk="1" hangingPunct="1">
              <a:buClrTx/>
              <a:buFontTx/>
              <a:buNone/>
              <a:defRPr/>
            </a:pPr>
            <a:fld id="{E95098C7-9588-4CC0-97F8-A37B21646BA6}" type="slidenum">
              <a:rPr lang="en-US" sz="1800" b="0">
                <a:solidFill>
                  <a:srgbClr val="000000"/>
                </a:solidFill>
                <a:latin typeface="Calibri" pitchFamily="34" charset="0"/>
                <a:cs typeface="Arial" charset="0"/>
              </a:rPr>
              <a:pPr eaLnBrk="1" hangingPunct="1">
                <a:buClrTx/>
                <a:buFontTx/>
                <a:buNone/>
                <a:defRPr/>
              </a:pPr>
              <a:t>‹#›</a:t>
            </a:fld>
            <a:endParaRPr lang="en-US" sz="1800" b="0">
              <a:solidFill>
                <a:srgbClr val="000000"/>
              </a:solidFill>
              <a:latin typeface="Calibri" pitchFamily="34" charset="0"/>
              <a:cs typeface="Arial" charset="0"/>
            </a:endParaRPr>
          </a:p>
        </p:txBody>
      </p:sp>
      <p:sp>
        <p:nvSpPr>
          <p:cNvPr id="14" name="Date Placeholder 3"/>
          <p:cNvSpPr>
            <a:spLocks noGrp="1"/>
          </p:cNvSpPr>
          <p:nvPr>
            <p:ph type="dt" sz="half" idx="11"/>
          </p:nvPr>
        </p:nvSpPr>
        <p:spPr/>
        <p:txBody>
          <a:bodyPr/>
          <a:lstStyle>
            <a:lvl1pPr>
              <a:defRPr/>
            </a:lvl1pPr>
          </a:lstStyle>
          <a:p>
            <a:pPr>
              <a:defRPr/>
            </a:pPr>
            <a:fld id="{F5F8E97C-88C8-4532-94BA-01EBF39AC6ED}" type="datetime1">
              <a:rPr lang="en-US"/>
              <a:pPr>
                <a:defRPr/>
              </a:pPr>
              <a:t>8/19/2015</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092886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52513"/>
            <a:ext cx="7773987" cy="5192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388350" y="6548438"/>
            <a:ext cx="339725" cy="244475"/>
          </a:xfrm>
        </p:spPr>
        <p:txBody>
          <a:bodyPr/>
          <a:lstStyle>
            <a:lvl1pPr>
              <a:defRPr/>
            </a:lvl1pPr>
          </a:lstStyle>
          <a:p>
            <a:fld id="{D8D5435F-C085-428B-9700-F74151DB030F}" type="slidenum">
              <a:rPr lang="en-US" altLang="en-US"/>
              <a:pPr/>
              <a:t>‹#›</a:t>
            </a:fld>
            <a:endParaRPr lang="en-US" altLang="en-US"/>
          </a:p>
        </p:txBody>
      </p:sp>
    </p:spTree>
    <p:extLst>
      <p:ext uri="{BB962C8B-B14F-4D97-AF65-F5344CB8AC3E}">
        <p14:creationId xmlns:p14="http://schemas.microsoft.com/office/powerpoint/2010/main" val="1794044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dirty="0">
              <a:solidFill>
                <a:srgbClr val="000000"/>
              </a:solidFill>
              <a:latin typeface="Calibri"/>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pic>
        <p:nvPicPr>
          <p:cNvPr id="15" name="Picture 30" descr="small APTlogog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25" y="2286000"/>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6" name="Date Placeholder 27"/>
          <p:cNvSpPr>
            <a:spLocks noGrp="1"/>
          </p:cNvSpPr>
          <p:nvPr>
            <p:ph type="dt" sz="half" idx="10"/>
          </p:nvPr>
        </p:nvSpPr>
        <p:spPr/>
        <p:txBody>
          <a:bodyPr/>
          <a:lstStyle>
            <a:lvl1pPr>
              <a:defRPr/>
            </a:lvl1pPr>
          </a:lstStyle>
          <a:p>
            <a:pPr>
              <a:defRPr/>
            </a:pPr>
            <a:fld id="{6747B053-4FB8-4200-96BA-A8A8A8E03226}" type="datetime1">
              <a:rPr lang="en-US"/>
              <a:pPr>
                <a:defRPr/>
              </a:pPr>
              <a:t>8/19/2015</a:t>
            </a:fld>
            <a:endParaRPr lang="en-US"/>
          </a:p>
        </p:txBody>
      </p:sp>
      <p:sp>
        <p:nvSpPr>
          <p:cNvPr id="17" name="Footer Placeholder 16"/>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3107175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pic>
        <p:nvPicPr>
          <p:cNvPr id="4" name="Picture 19" descr="small APTlogog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25" y="1143000"/>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FCAF3B-EFAF-4759-BC5A-03EC3B8F83AF}" type="datetime1">
              <a:rPr lang="en-US"/>
              <a:pPr>
                <a:defRPr/>
              </a:pPr>
              <a:t>8/19/2015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6244369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dirty="0">
              <a:solidFill>
                <a:srgbClr val="000000"/>
              </a:solidFill>
              <a:latin typeface="Calibri"/>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pic>
        <p:nvPicPr>
          <p:cNvPr id="15" name="Picture 32" descr="small APTlogog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25" y="2286000"/>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6" name="Footer Placeholder 4"/>
          <p:cNvSpPr>
            <a:spLocks noGrp="1"/>
          </p:cNvSpPr>
          <p:nvPr>
            <p:ph type="ftr" sz="quarter" idx="10"/>
          </p:nvPr>
        </p:nvSpPr>
        <p:spPr/>
        <p:txBody>
          <a:bodyPr/>
          <a:lstStyle>
            <a:lvl1pPr>
              <a:defRPr/>
            </a:lvl1pPr>
          </a:lstStyle>
          <a:p>
            <a:pPr>
              <a:defRPr/>
            </a:pPr>
            <a:endParaRPr lang="en-US"/>
          </a:p>
        </p:txBody>
      </p:sp>
      <p:sp>
        <p:nvSpPr>
          <p:cNvPr id="17" name="Date Placeholder 3"/>
          <p:cNvSpPr>
            <a:spLocks noGrp="1"/>
          </p:cNvSpPr>
          <p:nvPr>
            <p:ph type="dt" sz="half" idx="11"/>
          </p:nvPr>
        </p:nvSpPr>
        <p:spPr/>
        <p:txBody>
          <a:bodyPr/>
          <a:lstStyle>
            <a:lvl1pPr>
              <a:defRPr/>
            </a:lvl1pPr>
          </a:lstStyle>
          <a:p>
            <a:pPr>
              <a:defRPr/>
            </a:pPr>
            <a:fld id="{F4271581-B706-4EE2-9871-F40B7556B480}" type="datetime1">
              <a:rPr lang="en-US"/>
              <a:pPr>
                <a:defRPr/>
              </a:pPr>
              <a:t>8/19/2015</a:t>
            </a:fld>
            <a:endParaRPr lang="en-US"/>
          </a:p>
        </p:txBody>
      </p:sp>
    </p:spTree>
    <p:extLst>
      <p:ext uri="{BB962C8B-B14F-4D97-AF65-F5344CB8AC3E}">
        <p14:creationId xmlns:p14="http://schemas.microsoft.com/office/powerpoint/2010/main" val="11523311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1" hangingPunct="1">
              <a:buClrTx/>
              <a:buFontTx/>
              <a:buNone/>
            </a:pPr>
            <a:endParaRPr lang="en-US" sz="1800" b="0">
              <a:solidFill>
                <a:srgbClr val="000000"/>
              </a:solidFill>
              <a:latin typeface="Calibri" pitchFamily="34" charset="0"/>
              <a:cs typeface="Arial" charset="0"/>
            </a:endParaRPr>
          </a:p>
        </p:txBody>
      </p:sp>
      <p:pic>
        <p:nvPicPr>
          <p:cNvPr id="6" name="Picture 20" descr="small APTlogog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25" y="1143000"/>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5791200" y="6410325"/>
            <a:ext cx="3044825" cy="365125"/>
          </a:xfrm>
        </p:spPr>
        <p:txBody>
          <a:bodyPr/>
          <a:lstStyle>
            <a:lvl1pPr>
              <a:defRPr/>
            </a:lvl1pPr>
          </a:lstStyle>
          <a:p>
            <a:pPr>
              <a:defRPr/>
            </a:pPr>
            <a:fld id="{181749B2-32DA-4754-A3E4-C854E207A8A3}" type="datetime1">
              <a:rPr lang="en-US"/>
              <a:pPr>
                <a:defRPr/>
              </a:pPr>
              <a:t>8/19/2015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9184162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1" hangingPunct="1">
              <a:buClrTx/>
              <a:buFontTx/>
              <a:buNone/>
            </a:pPr>
            <a:endParaRPr lang="en-US" sz="1800" b="0">
              <a:solidFill>
                <a:srgbClr val="000000"/>
              </a:solidFill>
              <a:latin typeface="Calibri" pitchFamily="34" charset="0"/>
              <a:cs typeface="Arial"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dirty="0">
              <a:solidFill>
                <a:srgbClr val="000000"/>
              </a:solidFill>
              <a:latin typeface="Calibri"/>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pic>
        <p:nvPicPr>
          <p:cNvPr id="18" name="Picture 32" descr="small APTlogogr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25" y="1143000"/>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9" name="Date Placeholder 6"/>
          <p:cNvSpPr>
            <a:spLocks noGrp="1"/>
          </p:cNvSpPr>
          <p:nvPr>
            <p:ph type="dt" sz="half" idx="10"/>
          </p:nvPr>
        </p:nvSpPr>
        <p:spPr/>
        <p:txBody>
          <a:bodyPr/>
          <a:lstStyle>
            <a:lvl1pPr>
              <a:defRPr/>
            </a:lvl1pPr>
          </a:lstStyle>
          <a:p>
            <a:pPr>
              <a:defRPr/>
            </a:pPr>
            <a:fld id="{668AD308-974E-4F97-A4DC-124FC5009FA8}" type="datetime1">
              <a:rPr lang="en-US"/>
              <a:pPr>
                <a:defRPr/>
              </a:pPr>
              <a:t>8/19/2015</a:t>
            </a:fld>
            <a:endParaRPr lang="en-US"/>
          </a:p>
        </p:txBody>
      </p:sp>
      <p:sp>
        <p:nvSpPr>
          <p:cNvPr id="20"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Tree>
    <p:extLst>
      <p:ext uri="{BB962C8B-B14F-4D97-AF65-F5344CB8AC3E}">
        <p14:creationId xmlns:p14="http://schemas.microsoft.com/office/powerpoint/2010/main" val="35947855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24B301D-5116-4BFB-B57A-141FA0379A73}" type="datetime1">
              <a:rPr lang="en-US"/>
              <a:pPr>
                <a:defRPr/>
              </a:pPr>
              <a:t>8/19/2015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2594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dirty="0">
              <a:solidFill>
                <a:srgbClr val="000000"/>
              </a:solidFill>
              <a:latin typeface="Calibri"/>
              <a:cs typeface="Arial" charset="0"/>
            </a:endParaRPr>
          </a:p>
        </p:txBody>
      </p:sp>
      <p:sp>
        <p:nvSpPr>
          <p:cNvPr id="8" name="Date Placeholder 1"/>
          <p:cNvSpPr>
            <a:spLocks noGrp="1"/>
          </p:cNvSpPr>
          <p:nvPr>
            <p:ph type="dt" sz="half" idx="10"/>
          </p:nvPr>
        </p:nvSpPr>
        <p:spPr/>
        <p:txBody>
          <a:bodyPr/>
          <a:lstStyle>
            <a:lvl1pPr>
              <a:defRPr/>
            </a:lvl1pPr>
          </a:lstStyle>
          <a:p>
            <a:pPr>
              <a:defRPr/>
            </a:pPr>
            <a:fld id="{E057EB05-ED72-42F6-AEF4-4BA461CC83B6}" type="datetime1">
              <a:rPr lang="en-US"/>
              <a:pPr>
                <a:defRPr/>
              </a:pPr>
              <a:t>8/19/2015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a:prstGeom prst="rect">
            <a:avLst/>
          </a:prstGeom>
        </p:spPr>
        <p:txBody>
          <a:bodyPr/>
          <a:lstStyle>
            <a:lvl1pPr>
              <a:defRPr smtClean="0">
                <a:solidFill>
                  <a:srgbClr val="FFFFFF"/>
                </a:solidFill>
              </a:defRPr>
            </a:lvl1pPr>
          </a:lstStyle>
          <a:p>
            <a:pPr eaLnBrk="1" hangingPunct="1">
              <a:buClrTx/>
              <a:buFontTx/>
              <a:buNone/>
              <a:defRPr/>
            </a:pPr>
            <a:fld id="{4E21546A-71A7-4B4C-B2AE-5ABA33BA1DA9}" type="slidenum">
              <a:rPr lang="en-US" sz="1800" b="0">
                <a:latin typeface="Calibri" pitchFamily="34" charset="0"/>
                <a:cs typeface="Arial" charset="0"/>
              </a:rPr>
              <a:pPr eaLnBrk="1" hangingPunct="1">
                <a:buClrTx/>
                <a:buFontTx/>
                <a:buNone/>
                <a:defRPr/>
              </a:pPr>
              <a:t>‹#›</a:t>
            </a:fld>
            <a:endParaRPr lang="en-US" sz="1800" b="0">
              <a:latin typeface="Calibri" pitchFamily="34" charset="0"/>
              <a:cs typeface="Arial" charset="0"/>
            </a:endParaRPr>
          </a:p>
        </p:txBody>
      </p:sp>
    </p:spTree>
    <p:extLst>
      <p:ext uri="{BB962C8B-B14F-4D97-AF65-F5344CB8AC3E}">
        <p14:creationId xmlns:p14="http://schemas.microsoft.com/office/powerpoint/2010/main" val="2189411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3285" t="15028" r="27295" b="2913"/>
          <a:stretch/>
        </p:blipFill>
        <p:spPr bwMode="auto">
          <a:xfrm>
            <a:off x="0" y="0"/>
            <a:ext cx="790222" cy="78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Watermark"/>
          <p:cNvPicPr>
            <a:picLocks noChangeAspect="1" noChangeArrowheads="1"/>
          </p:cNvPicPr>
          <p:nvPr/>
        </p:nvPicPr>
        <p:blipFill>
          <a:blip r:embed="rId5">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extLst>
            <a:ext uri="{909E8E84-426E-40DD-AFC4-6F175D3DCCD1}">
              <a14:hiddenFill xmlns:a14="http://schemas.microsoft.com/office/drawing/2010/main">
                <a:solidFill>
                  <a:srgbClr val="FFFFFF"/>
                </a:solidFill>
              </a14:hiddenFill>
            </a:ext>
          </a:extLst>
        </p:spPr>
      </p:pic>
      <p:sp>
        <p:nvSpPr>
          <p:cNvPr id="1092" name="Line 68"/>
          <p:cNvSpPr>
            <a:spLocks noChangeShapeType="1"/>
          </p:cNvSpPr>
          <p:nvPr userDrawn="1"/>
        </p:nvSpPr>
        <p:spPr bwMode="auto">
          <a:xfrm flipH="1">
            <a:off x="395288" y="6691313"/>
            <a:ext cx="828040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p:cNvSpPr>
            <a:spLocks noGrp="1" noChangeArrowheads="1"/>
          </p:cNvSpPr>
          <p:nvPr>
            <p:ph type="title"/>
          </p:nvPr>
        </p:nvSpPr>
        <p:spPr bwMode="auto">
          <a:xfrm>
            <a:off x="685800" y="1052513"/>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4213" y="1844675"/>
            <a:ext cx="7772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67" name="Rectangle 43"/>
          <p:cNvSpPr>
            <a:spLocks noGrp="1" noChangeArrowheads="1"/>
          </p:cNvSpPr>
          <p:nvPr>
            <p:ph type="sldNum" sz="quarter" idx="4"/>
          </p:nvPr>
        </p:nvSpPr>
        <p:spPr bwMode="auto">
          <a:xfrm>
            <a:off x="8388350" y="6548438"/>
            <a:ext cx="339725"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b="0">
                <a:solidFill>
                  <a:srgbClr val="0E438A"/>
                </a:solidFill>
                <a:latin typeface="Zurich BT" charset="0"/>
                <a:cs typeface="Times New Roman" pitchFamily="18" charset="0"/>
              </a:defRPr>
            </a:lvl1pPr>
          </a:lstStyle>
          <a:p>
            <a:fld id="{F63A8546-82D9-4529-96F8-9769307B4261}" type="slidenum">
              <a:rPr lang="en-US" altLang="en-US" smtClean="0"/>
              <a:pPr/>
              <a:t>‹#›</a:t>
            </a:fld>
            <a:endParaRPr lang="en-US" altLang="en-US" dirty="0"/>
          </a:p>
        </p:txBody>
      </p:sp>
      <p:sp>
        <p:nvSpPr>
          <p:cNvPr id="1106" name="Line 82"/>
          <p:cNvSpPr>
            <a:spLocks noChangeShapeType="1"/>
          </p:cNvSpPr>
          <p:nvPr userDrawn="1"/>
        </p:nvSpPr>
        <p:spPr bwMode="white">
          <a:xfrm>
            <a:off x="900113" y="404813"/>
            <a:ext cx="746125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pic>
        <p:nvPicPr>
          <p:cNvPr id="1107" name="Picture 83" descr="sigleITU_larg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64550" y="0"/>
            <a:ext cx="679450" cy="763588"/>
          </a:xfrm>
          <a:prstGeom prst="rect">
            <a:avLst/>
          </a:prstGeom>
          <a:noFill/>
          <a:extLst>
            <a:ext uri="{909E8E84-426E-40DD-AFC4-6F175D3DCCD1}">
              <a14:hiddenFill xmlns:a14="http://schemas.microsoft.com/office/drawing/2010/main">
                <a:solidFill>
                  <a:srgbClr val="FFFFFF"/>
                </a:solidFill>
              </a14:hiddenFill>
            </a:ext>
          </a:extLst>
        </p:spPr>
      </p:pic>
      <p:sp>
        <p:nvSpPr>
          <p:cNvPr id="1109" name="Rectangle 85"/>
          <p:cNvSpPr>
            <a:spLocks noChangeArrowheads="1"/>
          </p:cNvSpPr>
          <p:nvPr userDrawn="1"/>
        </p:nvSpPr>
        <p:spPr bwMode="auto">
          <a:xfrm>
            <a:off x="542925" y="6569075"/>
            <a:ext cx="5362365"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Tx/>
              <a:buFontTx/>
              <a:buNone/>
            </a:pPr>
            <a:r>
              <a:rPr lang="en-US" altLang="en-US" sz="1000" dirty="0" smtClean="0">
                <a:solidFill>
                  <a:srgbClr val="0E438A"/>
                </a:solidFill>
                <a:latin typeface="Zurich BT" charset="0"/>
              </a:rPr>
              <a:t>3</a:t>
            </a:r>
            <a:r>
              <a:rPr lang="en-US" altLang="en-US" sz="1000" baseline="30000" dirty="0" smtClean="0">
                <a:solidFill>
                  <a:srgbClr val="0E438A"/>
                </a:solidFill>
                <a:latin typeface="Zurich BT" charset="0"/>
              </a:rPr>
              <a:t>rd</a:t>
            </a:r>
            <a:r>
              <a:rPr lang="en-US" altLang="en-US" sz="1000" dirty="0" smtClean="0">
                <a:solidFill>
                  <a:srgbClr val="0E438A"/>
                </a:solidFill>
                <a:latin typeface="Zurich BT" charset="0"/>
              </a:rPr>
              <a:t> ITU Inter-regional Workshop on WRC-15 </a:t>
            </a:r>
            <a:r>
              <a:rPr lang="en-US" altLang="en-US" sz="1000" dirty="0">
                <a:solidFill>
                  <a:srgbClr val="0E438A"/>
                </a:solidFill>
                <a:latin typeface="Zurich BT" charset="0"/>
              </a:rPr>
              <a:t>Preparation, </a:t>
            </a:r>
            <a:r>
              <a:rPr lang="en-US" altLang="en-US" sz="1000" dirty="0" smtClean="0">
                <a:solidFill>
                  <a:srgbClr val="0E438A"/>
                </a:solidFill>
                <a:latin typeface="Zurich BT" charset="0"/>
              </a:rPr>
              <a:t>1-3 September 2015, </a:t>
            </a:r>
            <a:r>
              <a:rPr lang="en-US" altLang="en-US" sz="1000" dirty="0">
                <a:solidFill>
                  <a:srgbClr val="0E438A"/>
                </a:solidFill>
                <a:latin typeface="Zurich BT" charset="0"/>
              </a:rPr>
              <a:t>Geneva</a:t>
            </a:r>
          </a:p>
        </p:txBody>
      </p:sp>
      <p:sp>
        <p:nvSpPr>
          <p:cNvPr id="1110" name="Line 86"/>
          <p:cNvSpPr>
            <a:spLocks noChangeShapeType="1"/>
          </p:cNvSpPr>
          <p:nvPr userDrawn="1"/>
        </p:nvSpPr>
        <p:spPr bwMode="auto">
          <a:xfrm>
            <a:off x="0" y="836712"/>
            <a:ext cx="9144000" cy="0"/>
          </a:xfrm>
          <a:prstGeom prst="line">
            <a:avLst/>
          </a:prstGeom>
          <a:noFill/>
          <a:ln w="952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buClrTx/>
              <a:buFontTx/>
              <a:buNone/>
              <a:defRPr/>
            </a:pPr>
            <a:fld id="{604CA9B4-2662-44D3-A3AB-8070CE6AF164}" type="datetime1">
              <a:rPr lang="en-US" b="0"/>
              <a:pPr>
                <a:buClrTx/>
                <a:buFontTx/>
                <a:buNone/>
                <a:defRPr/>
              </a:pPr>
              <a:t>8/19/2015</a:t>
            </a:fld>
            <a:endParaRPr lang="en-US" b="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buClrTx/>
              <a:buFontTx/>
              <a:buNone/>
              <a:defRPr/>
            </a:pPr>
            <a:endParaRPr lang="en-US" b="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dirty="0">
              <a:solidFill>
                <a:srgbClr val="000000"/>
              </a:solidFill>
              <a:latin typeface="Calibri"/>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buClrTx/>
              <a:buFontTx/>
              <a:buNone/>
              <a:defRPr/>
            </a:pPr>
            <a:endParaRPr lang="en-US" sz="1800" b="0">
              <a:solidFill>
                <a:srgbClr val="000000"/>
              </a:solidFill>
              <a:latin typeface="Calibri"/>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5" name="Oval 14"/>
          <p:cNvSpPr/>
          <p:nvPr userDrawn="1"/>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buClrTx/>
              <a:buFontTx/>
              <a:buNone/>
              <a:defRPr/>
            </a:pPr>
            <a:endParaRPr lang="en-US" sz="1800" b="0">
              <a:solidFill>
                <a:srgbClr val="FFFFFF"/>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37842858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fontAlgn="base">
        <a:spcBef>
          <a:spcPct val="0"/>
        </a:spcBef>
        <a:spcAft>
          <a:spcPct val="0"/>
        </a:spcAft>
        <a:defRPr sz="3300" kern="1200">
          <a:solidFill>
            <a:srgbClr val="C35E2E"/>
          </a:solidFill>
          <a:latin typeface="+mj-lt"/>
          <a:ea typeface="+mj-ea"/>
          <a:cs typeface="+mj-cs"/>
        </a:defRPr>
      </a:lvl1pPr>
      <a:lvl2pPr algn="ctr" rtl="0" fontAlgn="base">
        <a:spcBef>
          <a:spcPct val="0"/>
        </a:spcBef>
        <a:spcAft>
          <a:spcPct val="0"/>
        </a:spcAft>
        <a:defRPr sz="3300">
          <a:solidFill>
            <a:srgbClr val="C35E2E"/>
          </a:solidFill>
          <a:latin typeface="Calibri" pitchFamily="34" charset="0"/>
        </a:defRPr>
      </a:lvl2pPr>
      <a:lvl3pPr algn="ctr" rtl="0" fontAlgn="base">
        <a:spcBef>
          <a:spcPct val="0"/>
        </a:spcBef>
        <a:spcAft>
          <a:spcPct val="0"/>
        </a:spcAft>
        <a:defRPr sz="3300">
          <a:solidFill>
            <a:srgbClr val="C35E2E"/>
          </a:solidFill>
          <a:latin typeface="Calibri" pitchFamily="34" charset="0"/>
        </a:defRPr>
      </a:lvl3pPr>
      <a:lvl4pPr algn="ctr" rtl="0" fontAlgn="base">
        <a:spcBef>
          <a:spcPct val="0"/>
        </a:spcBef>
        <a:spcAft>
          <a:spcPct val="0"/>
        </a:spcAft>
        <a:defRPr sz="3300">
          <a:solidFill>
            <a:srgbClr val="C35E2E"/>
          </a:solidFill>
          <a:latin typeface="Calibri" pitchFamily="34" charset="0"/>
        </a:defRPr>
      </a:lvl4pPr>
      <a:lvl5pPr algn="ctr" rtl="0" fontAlgn="base">
        <a:spcBef>
          <a:spcPct val="0"/>
        </a:spcBef>
        <a:spcAft>
          <a:spcPct val="0"/>
        </a:spcAft>
        <a:defRPr sz="3300">
          <a:solidFill>
            <a:srgbClr val="C35E2E"/>
          </a:solidFill>
          <a:latin typeface="Calibri" pitchFamily="34" charset="0"/>
        </a:defRPr>
      </a:lvl5pPr>
      <a:lvl6pPr marL="457200" algn="ctr" rtl="0" fontAlgn="base">
        <a:spcBef>
          <a:spcPct val="0"/>
        </a:spcBef>
        <a:spcAft>
          <a:spcPct val="0"/>
        </a:spcAft>
        <a:defRPr sz="3300">
          <a:solidFill>
            <a:srgbClr val="C35E2E"/>
          </a:solidFill>
          <a:latin typeface="Calibri" pitchFamily="34" charset="0"/>
        </a:defRPr>
      </a:lvl6pPr>
      <a:lvl7pPr marL="914400" algn="ctr" rtl="0" fontAlgn="base">
        <a:spcBef>
          <a:spcPct val="0"/>
        </a:spcBef>
        <a:spcAft>
          <a:spcPct val="0"/>
        </a:spcAft>
        <a:defRPr sz="3300">
          <a:solidFill>
            <a:srgbClr val="C35E2E"/>
          </a:solidFill>
          <a:latin typeface="Calibri" pitchFamily="34" charset="0"/>
        </a:defRPr>
      </a:lvl7pPr>
      <a:lvl8pPr marL="1371600" algn="ctr" rtl="0" fontAlgn="base">
        <a:spcBef>
          <a:spcPct val="0"/>
        </a:spcBef>
        <a:spcAft>
          <a:spcPct val="0"/>
        </a:spcAft>
        <a:defRPr sz="3300">
          <a:solidFill>
            <a:srgbClr val="C35E2E"/>
          </a:solidFill>
          <a:latin typeface="Calibri" pitchFamily="34" charset="0"/>
        </a:defRPr>
      </a:lvl8pPr>
      <a:lvl9pPr marL="1828800" algn="ctr" rtl="0" fontAlgn="base">
        <a:spcBef>
          <a:spcPct val="0"/>
        </a:spcBef>
        <a:spcAft>
          <a:spcPct val="0"/>
        </a:spcAft>
        <a:defRPr sz="3300">
          <a:solidFill>
            <a:srgbClr val="C35E2E"/>
          </a:solidFill>
          <a:latin typeface="Calibri" pitchFamily="34"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DE6C36"/>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F9B639"/>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CF6DA4"/>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apt.int/APG-WP1"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www.itu.int/oth/tiesonly/download.aspx?file=R0C0A00000A0011PDFE.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apt.int/APG-WP2"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2" Type="http://schemas.openxmlformats.org/officeDocument/2006/relationships/hyperlink" Target="http://www.apt.int/APG-WP3"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30.wmf"/><Relationship Id="rId4" Type="http://schemas.openxmlformats.org/officeDocument/2006/relationships/package" Target="../embeddings/Microsoft_Word_Document10.docx"/></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2" Type="http://schemas.openxmlformats.org/officeDocument/2006/relationships/hyperlink" Target="http://www.apt.int/APG-WP4"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image" Target="../media/image33.w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14.docx"/><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image" Target="../media/image3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35.w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16.docx"/><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36.w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image" Target="../media/image37.w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18.docx"/><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image" Target="../media/image38.wmf"/></Relationships>
</file>

<file path=ppt/slides/_rels/slide44.xml.rels><?xml version="1.0" encoding="UTF-8" standalone="yes"?>
<Relationships xmlns="http://schemas.openxmlformats.org/package/2006/relationships"><Relationship Id="rId2" Type="http://schemas.openxmlformats.org/officeDocument/2006/relationships/hyperlink" Target="http://www.apt.int/APG-WP5"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19.docx"/><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40.wmf"/><Relationship Id="rId5" Type="http://schemas.openxmlformats.org/officeDocument/2006/relationships/package" Target="../embeddings/Microsoft_Word_Document20.docx"/><Relationship Id="rId4" Type="http://schemas.openxmlformats.org/officeDocument/2006/relationships/image" Target="../media/image39.wmf"/></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21.docx"/><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42.wmf"/><Relationship Id="rId5" Type="http://schemas.openxmlformats.org/officeDocument/2006/relationships/package" Target="../embeddings/Microsoft_Word_Document22.docx"/><Relationship Id="rId4" Type="http://schemas.openxmlformats.org/officeDocument/2006/relationships/image" Target="../media/image41.wmf"/></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23.docx"/><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44.wmf"/><Relationship Id="rId5" Type="http://schemas.openxmlformats.org/officeDocument/2006/relationships/package" Target="../embeddings/Microsoft_Word_Document24.docx"/><Relationship Id="rId4" Type="http://schemas.openxmlformats.org/officeDocument/2006/relationships/image" Target="../media/image43.w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25.docx"/><Relationship Id="rId2" Type="http://schemas.openxmlformats.org/officeDocument/2006/relationships/slideLayout" Target="../slideLayouts/slideLayout4.xml"/><Relationship Id="rId1" Type="http://schemas.openxmlformats.org/officeDocument/2006/relationships/vmlDrawing" Target="../drawings/vmlDrawing22.vml"/><Relationship Id="rId4" Type="http://schemas.openxmlformats.org/officeDocument/2006/relationships/image" Target="../media/image45.wm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wmf"/><Relationship Id="rId3" Type="http://schemas.openxmlformats.org/officeDocument/2006/relationships/image" Target="../media/image9.wmf"/><Relationship Id="rId7" Type="http://schemas.openxmlformats.org/officeDocument/2006/relationships/image" Target="../media/image13.png"/><Relationship Id="rId12" Type="http://schemas.openxmlformats.org/officeDocument/2006/relationships/image" Target="../media/image17.jpeg"/><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6.jpeg"/><Relationship Id="rId5" Type="http://schemas.openxmlformats.org/officeDocument/2006/relationships/image" Target="../media/image11.png"/><Relationship Id="rId15" Type="http://schemas.openxmlformats.org/officeDocument/2006/relationships/image" Target="../media/image20.jpeg"/><Relationship Id="rId10" Type="http://schemas.openxmlformats.org/officeDocument/2006/relationships/hyperlink" Target="http://web/ITU-R/go/wrc-07-asmg/en" TargetMode="External"/><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19.jpeg"/></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26.docx"/><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image" Target="../media/image47.wmf"/><Relationship Id="rId5" Type="http://schemas.openxmlformats.org/officeDocument/2006/relationships/package" Target="../embeddings/Microsoft_Word_Document27.docx"/><Relationship Id="rId4" Type="http://schemas.openxmlformats.org/officeDocument/2006/relationships/image" Target="../media/image4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28.docx"/><Relationship Id="rId2" Type="http://schemas.openxmlformats.org/officeDocument/2006/relationships/slideLayout" Target="../slideLayouts/slideLayout4.xml"/><Relationship Id="rId1" Type="http://schemas.openxmlformats.org/officeDocument/2006/relationships/vmlDrawing" Target="../drawings/vmlDrawing24.vml"/><Relationship Id="rId4" Type="http://schemas.openxmlformats.org/officeDocument/2006/relationships/image" Target="../media/image4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Document29.docx"/><Relationship Id="rId2" Type="http://schemas.openxmlformats.org/officeDocument/2006/relationships/slideLayout" Target="../slideLayouts/slideLayout4.xml"/><Relationship Id="rId1" Type="http://schemas.openxmlformats.org/officeDocument/2006/relationships/vmlDrawing" Target="../drawings/vmlDrawing25.vml"/><Relationship Id="rId4" Type="http://schemas.openxmlformats.org/officeDocument/2006/relationships/image" Target="../media/image4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Word_Document30.docx"/><Relationship Id="rId2" Type="http://schemas.openxmlformats.org/officeDocument/2006/relationships/slideLayout" Target="../slideLayouts/slideLayout4.xml"/><Relationship Id="rId1" Type="http://schemas.openxmlformats.org/officeDocument/2006/relationships/vmlDrawing" Target="../drawings/vmlDrawing26.vml"/><Relationship Id="rId4" Type="http://schemas.openxmlformats.org/officeDocument/2006/relationships/image" Target="../media/image50.wmf"/></Relationships>
</file>

<file path=ppt/slides/_rels/slide57.xml.rels><?xml version="1.0" encoding="UTF-8" standalone="yes"?>
<Relationships xmlns="http://schemas.openxmlformats.org/package/2006/relationships"><Relationship Id="rId2" Type="http://schemas.openxmlformats.org/officeDocument/2006/relationships/hyperlink" Target="http://www.apt.int/APG-WP6"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31.docx"/><Relationship Id="rId2" Type="http://schemas.openxmlformats.org/officeDocument/2006/relationships/slideLayout" Target="../slideLayouts/slideLayout4.xml"/><Relationship Id="rId1" Type="http://schemas.openxmlformats.org/officeDocument/2006/relationships/vmlDrawing" Target="../drawings/vmlDrawing27.vml"/><Relationship Id="rId4" Type="http://schemas.openxmlformats.org/officeDocument/2006/relationships/image" Target="../media/image5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32.docx"/><Relationship Id="rId2" Type="http://schemas.openxmlformats.org/officeDocument/2006/relationships/slideLayout" Target="../slideLayouts/slideLayout4.xml"/><Relationship Id="rId1" Type="http://schemas.openxmlformats.org/officeDocument/2006/relationships/vmlDrawing" Target="../drawings/vmlDrawing28.vml"/><Relationship Id="rId4" Type="http://schemas.openxmlformats.org/officeDocument/2006/relationships/image" Target="../media/image52.wmf"/></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Word_Document33.docx"/><Relationship Id="rId2" Type="http://schemas.openxmlformats.org/officeDocument/2006/relationships/slideLayout" Target="../slideLayouts/slideLayout4.xml"/><Relationship Id="rId1" Type="http://schemas.openxmlformats.org/officeDocument/2006/relationships/vmlDrawing" Target="../drawings/vmlDrawing29.vml"/><Relationship Id="rId4" Type="http://schemas.openxmlformats.org/officeDocument/2006/relationships/image" Target="../media/image53.wmf"/></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Document34.docx"/><Relationship Id="rId2" Type="http://schemas.openxmlformats.org/officeDocument/2006/relationships/slideLayout" Target="../slideLayouts/slideLayout4.xml"/><Relationship Id="rId1" Type="http://schemas.openxmlformats.org/officeDocument/2006/relationships/vmlDrawing" Target="../drawings/vmlDrawing30.vml"/><Relationship Id="rId4" Type="http://schemas.openxmlformats.org/officeDocument/2006/relationships/image" Target="../media/image54.wmf"/></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Word_Document35.docx"/><Relationship Id="rId2" Type="http://schemas.openxmlformats.org/officeDocument/2006/relationships/slideLayout" Target="../slideLayouts/slideLayout4.xml"/><Relationship Id="rId1" Type="http://schemas.openxmlformats.org/officeDocument/2006/relationships/vmlDrawing" Target="../drawings/vmlDrawing31.vml"/><Relationship Id="rId4" Type="http://schemas.openxmlformats.org/officeDocument/2006/relationships/image" Target="../media/image55.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Word_Document36.docx"/><Relationship Id="rId2" Type="http://schemas.openxmlformats.org/officeDocument/2006/relationships/slideLayout" Target="../slideLayouts/slideLayout4.xml"/><Relationship Id="rId1" Type="http://schemas.openxmlformats.org/officeDocument/2006/relationships/vmlDrawing" Target="../drawings/vmlDrawing32.vml"/><Relationship Id="rId4" Type="http://schemas.openxmlformats.org/officeDocument/2006/relationships/image" Target="../media/image56.wmf"/></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Word_Document37.docx"/><Relationship Id="rId2" Type="http://schemas.openxmlformats.org/officeDocument/2006/relationships/slideLayout" Target="../slideLayouts/slideLayout4.xml"/><Relationship Id="rId1" Type="http://schemas.openxmlformats.org/officeDocument/2006/relationships/vmlDrawing" Target="../drawings/vmlDrawing33.vml"/><Relationship Id="rId4" Type="http://schemas.openxmlformats.org/officeDocument/2006/relationships/image" Target="../media/image57.wmf"/></Relationships>
</file>

<file path=ppt/slides/_rels/slide68.xml.rels><?xml version="1.0" encoding="UTF-8" standalone="yes"?>
<Relationships xmlns="http://schemas.openxmlformats.org/package/2006/relationships"><Relationship Id="rId2" Type="http://schemas.openxmlformats.org/officeDocument/2006/relationships/hyperlink" Target="http://www.apt.int/APTAPG"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apt.int/APTAPG"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132" name="Text Box 44"/>
          <p:cNvSpPr txBox="1">
            <a:spLocks noChangeArrowheads="1"/>
          </p:cNvSpPr>
          <p:nvPr/>
        </p:nvSpPr>
        <p:spPr bwMode="auto">
          <a:xfrm>
            <a:off x="5421587" y="4182179"/>
            <a:ext cx="31935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ClrTx/>
              <a:buFontTx/>
              <a:buNone/>
            </a:pPr>
            <a:r>
              <a:rPr lang="en-US" altLang="en-US" i="1" dirty="0">
                <a:solidFill>
                  <a:srgbClr val="072897"/>
                </a:solidFill>
                <a:latin typeface="Verdana" pitchFamily="34" charset="0"/>
                <a:cs typeface="Tahoma" pitchFamily="34" charset="0"/>
              </a:rPr>
              <a:t>ASIA PACIFIC </a:t>
            </a:r>
            <a:r>
              <a:rPr lang="en-US" altLang="en-US" i="1" dirty="0" smtClean="0">
                <a:solidFill>
                  <a:srgbClr val="072897"/>
                </a:solidFill>
                <a:latin typeface="Verdana" pitchFamily="34" charset="0"/>
                <a:cs typeface="Tahoma" pitchFamily="34" charset="0"/>
              </a:rPr>
              <a:t/>
            </a:r>
            <a:br>
              <a:rPr lang="en-US" altLang="en-US" i="1" dirty="0" smtClean="0">
                <a:solidFill>
                  <a:srgbClr val="072897"/>
                </a:solidFill>
                <a:latin typeface="Verdana" pitchFamily="34" charset="0"/>
                <a:cs typeface="Tahoma" pitchFamily="34" charset="0"/>
              </a:rPr>
            </a:br>
            <a:r>
              <a:rPr lang="en-US" altLang="en-US" i="1" dirty="0" smtClean="0">
                <a:solidFill>
                  <a:srgbClr val="072897"/>
                </a:solidFill>
                <a:latin typeface="Verdana" pitchFamily="34" charset="0"/>
                <a:cs typeface="Tahoma" pitchFamily="34" charset="0"/>
              </a:rPr>
              <a:t>TELECOMMUNITY</a:t>
            </a:r>
            <a:endParaRPr lang="en-US" altLang="en-US" sz="2000" b="0" dirty="0">
              <a:solidFill>
                <a:srgbClr val="072897"/>
              </a:solidFill>
              <a:latin typeface="Verdana" pitchFamily="34" charset="0"/>
              <a:cs typeface="Tahoma" pitchFamily="34" charset="0"/>
            </a:endParaRPr>
          </a:p>
        </p:txBody>
      </p:sp>
      <p:sp>
        <p:nvSpPr>
          <p:cNvPr id="857134" name="Rectangle 4"/>
          <p:cNvSpPr>
            <a:spLocks noChangeArrowheads="1"/>
          </p:cNvSpPr>
          <p:nvPr/>
        </p:nvSpPr>
        <p:spPr bwMode="auto">
          <a:xfrm>
            <a:off x="4854575" y="2692400"/>
            <a:ext cx="42894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spcBef>
                <a:spcPct val="20000"/>
              </a:spcBef>
              <a:buSzPct val="110000"/>
            </a:pPr>
            <a:r>
              <a:rPr lang="en-US" altLang="en-US" sz="2800" dirty="0" smtClean="0">
                <a:solidFill>
                  <a:srgbClr val="000000"/>
                </a:solidFill>
                <a:latin typeface="Arial" pitchFamily="34" charset="0"/>
              </a:rPr>
              <a:t>Preparation of APT </a:t>
            </a:r>
            <a:br>
              <a:rPr lang="en-US" altLang="en-US" sz="2800" dirty="0" smtClean="0">
                <a:solidFill>
                  <a:srgbClr val="000000"/>
                </a:solidFill>
                <a:latin typeface="Arial" pitchFamily="34" charset="0"/>
              </a:rPr>
            </a:br>
            <a:r>
              <a:rPr lang="en-US" altLang="en-US" sz="2800" dirty="0" smtClean="0">
                <a:solidFill>
                  <a:srgbClr val="000000"/>
                </a:solidFill>
                <a:latin typeface="Arial" pitchFamily="34" charset="0"/>
              </a:rPr>
              <a:t>for WRC-15</a:t>
            </a:r>
            <a:endParaRPr lang="en-US" altLang="en-US" sz="1800" dirty="0">
              <a:solidFill>
                <a:srgbClr val="000000"/>
              </a:solidFill>
              <a:latin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7576" y="5014296"/>
            <a:ext cx="1828800" cy="165506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a:solidFill>
                  <a:srgbClr val="C35E2E"/>
                </a:solidFill>
              </a:rPr>
              <a:t>APT Conference Preparatory Group for WRC-15 (APG-15)</a:t>
            </a:r>
            <a:endParaRPr lang="en-US" sz="2400" dirty="0"/>
          </a:p>
        </p:txBody>
      </p:sp>
      <p:sp>
        <p:nvSpPr>
          <p:cNvPr id="3" name="Content Placeholder 2"/>
          <p:cNvSpPr>
            <a:spLocks noGrp="1"/>
          </p:cNvSpPr>
          <p:nvPr>
            <p:ph sz="quarter" idx="1"/>
          </p:nvPr>
        </p:nvSpPr>
        <p:spPr/>
        <p:txBody>
          <a:bodyPr/>
          <a:lstStyle/>
          <a:p>
            <a:r>
              <a:rPr lang="en-US" dirty="0" smtClean="0"/>
              <a:t>APG-15 Meeting Schedule and Workplan</a:t>
            </a:r>
            <a:endParaRPr lang="en-US" dirty="0"/>
          </a:p>
        </p:txBody>
      </p:sp>
      <p:graphicFrame>
        <p:nvGraphicFramePr>
          <p:cNvPr id="5" name="Table 4"/>
          <p:cNvGraphicFramePr>
            <a:graphicFrameLocks noGrp="1"/>
          </p:cNvGraphicFramePr>
          <p:nvPr>
            <p:extLst/>
          </p:nvPr>
        </p:nvGraphicFramePr>
        <p:xfrm>
          <a:off x="539552" y="2420888"/>
          <a:ext cx="8352927" cy="1315720"/>
        </p:xfrm>
        <a:graphic>
          <a:graphicData uri="http://schemas.openxmlformats.org/drawingml/2006/table">
            <a:tbl>
              <a:tblPr firstRow="1" bandRow="1">
                <a:tableStyleId>{5C22544A-7EE6-4342-B048-85BDC9FD1C3A}</a:tableStyleId>
              </a:tblPr>
              <a:tblGrid>
                <a:gridCol w="1584176"/>
                <a:gridCol w="2592288"/>
                <a:gridCol w="4176463"/>
              </a:tblGrid>
              <a:tr h="370840">
                <a:tc>
                  <a:txBody>
                    <a:bodyPr/>
                    <a:lstStyle/>
                    <a:p>
                      <a:pPr algn="ctr"/>
                      <a:r>
                        <a:rPr lang="en-US" dirty="0" smtClean="0"/>
                        <a:t>Meeting</a:t>
                      </a:r>
                      <a:endParaRPr lang="en-US" dirty="0"/>
                    </a:p>
                  </a:txBody>
                  <a:tcPr/>
                </a:tc>
                <a:tc>
                  <a:txBody>
                    <a:bodyPr/>
                    <a:lstStyle/>
                    <a:p>
                      <a:pPr algn="ctr"/>
                      <a:r>
                        <a:rPr lang="en-US" dirty="0" smtClean="0"/>
                        <a:t>When &amp;</a:t>
                      </a:r>
                      <a:r>
                        <a:rPr lang="en-US" baseline="0" dirty="0" smtClean="0"/>
                        <a:t> Where</a:t>
                      </a:r>
                      <a:endParaRPr lang="en-US" dirty="0"/>
                    </a:p>
                  </a:txBody>
                  <a:tcPr/>
                </a:tc>
                <a:tc>
                  <a:txBody>
                    <a:bodyPr/>
                    <a:lstStyle/>
                    <a:p>
                      <a:pPr algn="ctr"/>
                      <a:r>
                        <a:rPr lang="en-US" dirty="0" smtClean="0"/>
                        <a:t>Outputs</a:t>
                      </a:r>
                      <a:endParaRPr lang="en-US" dirty="0"/>
                    </a:p>
                  </a:txBody>
                  <a:tcPr/>
                </a:tc>
              </a:tr>
              <a:tr h="370840">
                <a:tc>
                  <a:txBody>
                    <a:bodyPr/>
                    <a:lstStyle/>
                    <a:p>
                      <a:pPr algn="ctr"/>
                      <a:r>
                        <a:rPr lang="en-US" sz="1400" b="1" dirty="0" smtClean="0"/>
                        <a:t>APG15-5</a:t>
                      </a:r>
                      <a:endParaRPr lang="en-US" sz="1400" b="1" dirty="0"/>
                    </a:p>
                  </a:txBody>
                  <a:tcPr/>
                </a:tc>
                <a:tc>
                  <a:txBody>
                    <a:bodyPr/>
                    <a:lstStyle/>
                    <a:p>
                      <a:r>
                        <a:rPr lang="en-US" sz="1400" baseline="0" dirty="0" smtClean="0"/>
                        <a:t>27 July – 01 August  2015</a:t>
                      </a:r>
                      <a:endParaRPr lang="en-US" sz="1400" dirty="0" smtClean="0"/>
                    </a:p>
                    <a:p>
                      <a:r>
                        <a:rPr lang="en-US" sz="1400" dirty="0" smtClean="0"/>
                        <a:t>Seoul, Republic of Korea</a:t>
                      </a: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kern="1200" dirty="0" smtClean="0">
                          <a:solidFill>
                            <a:schemeClr val="dk1"/>
                          </a:solidFill>
                          <a:effectLst/>
                          <a:latin typeface="+mn-lt"/>
                          <a:ea typeface="+mn-ea"/>
                          <a:cs typeface="+mn-cs"/>
                        </a:rPr>
                        <a:t>Development of Preliminary APT Common Proposals for RA-15 and WRC-15</a:t>
                      </a:r>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Making the arrangements for coordination among APT member countries attending  WRC-15</a:t>
                      </a:r>
                      <a:endParaRPr lang="en-US" sz="1400" dirty="0"/>
                    </a:p>
                  </a:txBody>
                  <a:tcPr/>
                </a:tc>
              </a:tr>
            </a:tbl>
          </a:graphicData>
        </a:graphic>
      </p:graphicFrame>
    </p:spTree>
    <p:extLst>
      <p:ext uri="{BB962C8B-B14F-4D97-AF65-F5344CB8AC3E}">
        <p14:creationId xmlns:p14="http://schemas.microsoft.com/office/powerpoint/2010/main" val="169856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altLang="en-US" sz="2400" b="1" dirty="0">
                <a:solidFill>
                  <a:srgbClr val="C35E2E"/>
                </a:solidFill>
              </a:rPr>
              <a:t>APT Conference Preparatory Group for WRC-15 (APG-15</a:t>
            </a:r>
            <a:r>
              <a:rPr lang="en-US" altLang="en-US" sz="2400" b="1" dirty="0" smtClean="0">
                <a:solidFill>
                  <a:srgbClr val="C35E2E"/>
                </a:solidFill>
              </a:rPr>
              <a:t>)</a:t>
            </a:r>
            <a:endParaRPr lang="en-US" sz="2400" b="1" dirty="0"/>
          </a:p>
        </p:txBody>
      </p:sp>
      <p:sp>
        <p:nvSpPr>
          <p:cNvPr id="18435" name="Content Placeholder 2"/>
          <p:cNvSpPr>
            <a:spLocks noGrp="1"/>
          </p:cNvSpPr>
          <p:nvPr>
            <p:ph sz="quarter" idx="1"/>
          </p:nvPr>
        </p:nvSpPr>
        <p:spPr>
          <a:xfrm>
            <a:off x="301625" y="1527175"/>
            <a:ext cx="8504238" cy="4572000"/>
          </a:xfrm>
        </p:spPr>
        <p:txBody>
          <a:bodyPr/>
          <a:lstStyle/>
          <a:p>
            <a:pPr>
              <a:spcBef>
                <a:spcPts val="1800"/>
              </a:spcBef>
            </a:pPr>
            <a:r>
              <a:rPr lang="en-US" sz="2400" b="1" dirty="0" smtClean="0"/>
              <a:t>PROCESS OF DEVELOPING APT COMMON PROPOSALS</a:t>
            </a:r>
            <a:endParaRPr lang="en-US" altLang="en-US" sz="2400" b="1" dirty="0" smtClean="0"/>
          </a:p>
          <a:p>
            <a:pPr lvl="1">
              <a:spcBef>
                <a:spcPts val="1800"/>
              </a:spcBef>
            </a:pPr>
            <a:r>
              <a:rPr lang="en-US" altLang="en-US" dirty="0" smtClean="0"/>
              <a:t>In general, for a WRC Preparatory Cycle APT organizes five APG Meetings</a:t>
            </a:r>
          </a:p>
          <a:p>
            <a:pPr lvl="1">
              <a:spcBef>
                <a:spcPts val="1800"/>
              </a:spcBef>
            </a:pPr>
            <a:r>
              <a:rPr lang="en-US" altLang="en-US" dirty="0" smtClean="0"/>
              <a:t>The meetings developed and updated APT Preliminary Views on WRC Agenda items based on the ITU-R studies available and input contributions from Members</a:t>
            </a:r>
          </a:p>
          <a:p>
            <a:pPr lvl="1">
              <a:spcBef>
                <a:spcPts val="1800"/>
              </a:spcBef>
            </a:pPr>
            <a:r>
              <a:rPr lang="en-US" altLang="en-US" dirty="0" smtClean="0"/>
              <a:t>At the final preparatory meeting, Preliminary APT Common Proposals (PACP) are developed</a:t>
            </a:r>
          </a:p>
          <a:p>
            <a:pPr lvl="1">
              <a:spcBef>
                <a:spcPts val="1800"/>
              </a:spcBef>
            </a:pPr>
            <a:r>
              <a:rPr lang="en-US" altLang="en-US" dirty="0" smtClean="0"/>
              <a:t>Two Stage procedures are followed for developing APT Common Proposals</a:t>
            </a:r>
          </a:p>
        </p:txBody>
      </p:sp>
    </p:spTree>
    <p:extLst>
      <p:ext uri="{BB962C8B-B14F-4D97-AF65-F5344CB8AC3E}">
        <p14:creationId xmlns:p14="http://schemas.microsoft.com/office/powerpoint/2010/main" val="2835606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400" b="1" dirty="0">
                <a:solidFill>
                  <a:srgbClr val="C35E2E"/>
                </a:solidFill>
              </a:rPr>
              <a:t>APT Conference Preparatory Group for WRC-15 (APG-15)</a:t>
            </a:r>
            <a:endParaRPr lang="en-US" altLang="en-US" sz="2400" b="1" dirty="0" smtClean="0">
              <a:solidFill>
                <a:srgbClr val="C35E2E"/>
              </a:solidFill>
            </a:endParaRPr>
          </a:p>
        </p:txBody>
      </p:sp>
      <p:sp>
        <p:nvSpPr>
          <p:cNvPr id="19459" name="Content Placeholder 2"/>
          <p:cNvSpPr>
            <a:spLocks noGrp="1"/>
          </p:cNvSpPr>
          <p:nvPr>
            <p:ph sz="quarter" idx="1"/>
          </p:nvPr>
        </p:nvSpPr>
        <p:spPr>
          <a:xfrm>
            <a:off x="301625" y="1527175"/>
            <a:ext cx="8504238" cy="4572000"/>
          </a:xfrm>
        </p:spPr>
        <p:txBody>
          <a:bodyPr/>
          <a:lstStyle/>
          <a:p>
            <a:r>
              <a:rPr lang="en-US" sz="2400" b="1" dirty="0" smtClean="0"/>
              <a:t>PROCESS OF DEVELOPING APT COMMON PROPOSALS</a:t>
            </a:r>
            <a:endParaRPr lang="en-US" altLang="en-US" sz="2400" b="1" dirty="0" smtClean="0"/>
          </a:p>
          <a:p>
            <a:pPr lvl="1"/>
            <a:r>
              <a:rPr lang="en-US" altLang="en-US" dirty="0" smtClean="0"/>
              <a:t>Stage One: </a:t>
            </a:r>
          </a:p>
          <a:p>
            <a:pPr lvl="2"/>
            <a:r>
              <a:rPr lang="en-US" altLang="en-US" dirty="0" smtClean="0"/>
              <a:t>Based on the APT Preliminary Views on Agenda Items Proposals are developed by the WPs at the 5</a:t>
            </a:r>
            <a:r>
              <a:rPr lang="en-US" altLang="en-US" baseline="30000" dirty="0" smtClean="0"/>
              <a:t>th</a:t>
            </a:r>
            <a:r>
              <a:rPr lang="en-US" altLang="en-US" dirty="0" smtClean="0"/>
              <a:t> APG meeting</a:t>
            </a:r>
          </a:p>
          <a:p>
            <a:pPr lvl="2"/>
            <a:r>
              <a:rPr lang="en-GB" altLang="en-US" dirty="0" smtClean="0"/>
              <a:t>If there is consensus at the Plenary, a proposal becomes a PACP</a:t>
            </a:r>
            <a:endParaRPr lang="en-US" altLang="en-US" dirty="0" smtClean="0"/>
          </a:p>
          <a:p>
            <a:pPr lvl="1"/>
            <a:r>
              <a:rPr lang="en-US" altLang="en-US" dirty="0" smtClean="0"/>
              <a:t>Stage Two:</a:t>
            </a:r>
          </a:p>
          <a:p>
            <a:pPr lvl="2"/>
            <a:r>
              <a:rPr lang="en-US" altLang="en-US" dirty="0" smtClean="0"/>
              <a:t>All APT Members will be asked to consider inclusion of their country name as a signatory to each PACP</a:t>
            </a:r>
          </a:p>
          <a:p>
            <a:pPr lvl="2"/>
            <a:r>
              <a:rPr lang="en-US" altLang="en-US" dirty="0" smtClean="0"/>
              <a:t>A PACP becomes ACP if it is </a:t>
            </a:r>
          </a:p>
          <a:p>
            <a:pPr lvl="3"/>
            <a:r>
              <a:rPr lang="en-US" altLang="en-US" dirty="0" smtClean="0"/>
              <a:t>Supported by at least 25% of the APT Members (Administrations)</a:t>
            </a:r>
          </a:p>
          <a:p>
            <a:pPr lvl="3"/>
            <a:r>
              <a:rPr lang="en-US" altLang="en-US" dirty="0" smtClean="0"/>
              <a:t>And not opposed by the 50% of the number of Members who support it </a:t>
            </a:r>
          </a:p>
        </p:txBody>
      </p:sp>
    </p:spTree>
    <p:extLst>
      <p:ext uri="{BB962C8B-B14F-4D97-AF65-F5344CB8AC3E}">
        <p14:creationId xmlns:p14="http://schemas.microsoft.com/office/powerpoint/2010/main" val="2581660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36166"/>
            <a:ext cx="7772400" cy="720824"/>
          </a:xfrm>
        </p:spPr>
        <p:txBody>
          <a:bodyPr/>
          <a:lstStyle/>
          <a:p>
            <a:r>
              <a:rPr lang="en-US" sz="2000" b="1" dirty="0" smtClean="0"/>
              <a:t>(Organized is the order of CPM Report Chapters)</a:t>
            </a:r>
            <a:r>
              <a:rPr lang="en-US" dirty="0" smtClean="0"/>
              <a:t> </a:t>
            </a:r>
            <a:endParaRPr lang="en-US" dirty="0"/>
          </a:p>
        </p:txBody>
      </p:sp>
      <p:sp>
        <p:nvSpPr>
          <p:cNvPr id="5" name="Rectangle 4"/>
          <p:cNvSpPr/>
          <p:nvPr/>
        </p:nvSpPr>
        <p:spPr>
          <a:xfrm>
            <a:off x="179512" y="3305889"/>
            <a:ext cx="8784976" cy="954107"/>
          </a:xfrm>
          <a:prstGeom prst="rect">
            <a:avLst/>
          </a:prstGeom>
        </p:spPr>
        <p:txBody>
          <a:bodyPr wrap="square">
            <a:spAutoFit/>
          </a:bodyPr>
          <a:lstStyle/>
          <a:p>
            <a:pPr algn="ctr" eaLnBrk="1" fontAlgn="auto" hangingPunct="1">
              <a:spcAft>
                <a:spcPts val="1200"/>
              </a:spcAft>
              <a:buClrTx/>
              <a:buFontTx/>
              <a:buNone/>
              <a:defRPr/>
            </a:pPr>
            <a:r>
              <a:rPr lang="en-US" sz="2800" dirty="0">
                <a:solidFill>
                  <a:srgbClr val="D1282E"/>
                </a:solidFill>
                <a:effectLst>
                  <a:outerShdw blurRad="38100" dist="38100" dir="2700000" algn="tl">
                    <a:srgbClr val="000000">
                      <a:alpha val="43137"/>
                    </a:srgbClr>
                  </a:outerShdw>
                </a:effectLst>
                <a:latin typeface="Calibri" pitchFamily="34" charset="0"/>
                <a:cs typeface="Arial" charset="0"/>
              </a:rPr>
              <a:t>Part </a:t>
            </a:r>
            <a:r>
              <a:rPr lang="en-US" sz="2800" dirty="0" smtClean="0">
                <a:solidFill>
                  <a:srgbClr val="D1282E"/>
                </a:solidFill>
                <a:effectLst>
                  <a:outerShdw blurRad="38100" dist="38100" dir="2700000" algn="tl">
                    <a:srgbClr val="000000">
                      <a:alpha val="43137"/>
                    </a:srgbClr>
                  </a:outerShdw>
                </a:effectLst>
                <a:latin typeface="Calibri" pitchFamily="34" charset="0"/>
                <a:cs typeface="Arial" charset="0"/>
              </a:rPr>
              <a:t>2: Preliminary APT Common Proposals on </a:t>
            </a:r>
            <a:r>
              <a:rPr lang="en-US" sz="2800" dirty="0">
                <a:solidFill>
                  <a:srgbClr val="D1282E"/>
                </a:solidFill>
                <a:effectLst>
                  <a:outerShdw blurRad="38100" dist="38100" dir="2700000" algn="tl">
                    <a:srgbClr val="000000">
                      <a:alpha val="43137"/>
                    </a:srgbClr>
                  </a:outerShdw>
                </a:effectLst>
                <a:latin typeface="Calibri" pitchFamily="34" charset="0"/>
                <a:cs typeface="Arial" charset="0"/>
              </a:rPr>
              <a:t>WRC-15 Agenda Items</a:t>
            </a:r>
          </a:p>
        </p:txBody>
      </p:sp>
    </p:spTree>
    <p:extLst>
      <p:ext uri="{BB962C8B-B14F-4D97-AF65-F5344CB8AC3E}">
        <p14:creationId xmlns:p14="http://schemas.microsoft.com/office/powerpoint/2010/main" val="1228341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200" b="1" dirty="0" smtClean="0">
                <a:solidFill>
                  <a:srgbClr val="C35E2E"/>
                </a:solidFill>
              </a:rPr>
              <a:t>Preliminary APT Common Proposals on  WRC-15 Agenda Items</a:t>
            </a:r>
            <a:endParaRPr lang="en-US" altLang="en-US" sz="2200" dirty="0" smtClean="0">
              <a:solidFill>
                <a:srgbClr val="C35E2E"/>
              </a:solidFill>
            </a:endParaRPr>
          </a:p>
        </p:txBody>
      </p:sp>
      <p:sp>
        <p:nvSpPr>
          <p:cNvPr id="21507"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b="1" dirty="0" smtClean="0"/>
              <a:t>Working Party 1</a:t>
            </a:r>
          </a:p>
          <a:p>
            <a:pPr algn="ctr">
              <a:buFont typeface="Wingdings 2" pitchFamily="18" charset="2"/>
              <a:buNone/>
            </a:pPr>
            <a:r>
              <a:rPr lang="en-US" altLang="en-US" b="1" dirty="0" smtClean="0"/>
              <a:t>CPM Chapter 1: Mobile and Amateur Issues</a:t>
            </a:r>
          </a:p>
          <a:p>
            <a:pPr algn="ctr">
              <a:buFont typeface="Wingdings 2" pitchFamily="18" charset="2"/>
              <a:buNone/>
            </a:pPr>
            <a:r>
              <a:rPr lang="en-US" altLang="en-US" b="1" dirty="0" smtClean="0">
                <a:solidFill>
                  <a:srgbClr val="FF0000"/>
                </a:solidFill>
              </a:rPr>
              <a:t>Agenda Items: 1.1, 1.2, 1.3 &amp; 1.4</a:t>
            </a:r>
          </a:p>
          <a:p>
            <a:pPr algn="ctr">
              <a:buNone/>
            </a:pPr>
            <a:r>
              <a:rPr lang="en-US" altLang="en-US" sz="1400" b="1" dirty="0" smtClean="0">
                <a:solidFill>
                  <a:srgbClr val="FF0000"/>
                </a:solidFill>
              </a:rPr>
              <a:t>Website:  </a:t>
            </a:r>
            <a:r>
              <a:rPr lang="en-US" altLang="en-US" sz="1400" b="1" dirty="0" smtClean="0">
                <a:solidFill>
                  <a:srgbClr val="FF0000"/>
                </a:solidFill>
                <a:hlinkClick r:id="rId2"/>
              </a:rPr>
              <a:t>http://www.apt.int/APG-WP1</a:t>
            </a:r>
            <a:r>
              <a:rPr lang="en-US" altLang="en-US" sz="1400" b="1" dirty="0" smtClean="0">
                <a:solidFill>
                  <a:srgbClr val="FF0000"/>
                </a:solidFill>
              </a:rPr>
              <a:t> </a:t>
            </a:r>
          </a:p>
        </p:txBody>
      </p:sp>
    </p:spTree>
    <p:extLst>
      <p:ext uri="{BB962C8B-B14F-4D97-AF65-F5344CB8AC3E}">
        <p14:creationId xmlns:p14="http://schemas.microsoft.com/office/powerpoint/2010/main" val="1602735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dirty="0" smtClean="0">
                <a:solidFill>
                  <a:srgbClr val="C35E2E"/>
                </a:solidFill>
              </a:rPr>
              <a:t>AGENDA ITEM 1.1</a:t>
            </a:r>
          </a:p>
        </p:txBody>
      </p:sp>
      <p:sp>
        <p:nvSpPr>
          <p:cNvPr id="3" name="Content Placeholder 2"/>
          <p:cNvSpPr>
            <a:spLocks noGrp="1"/>
          </p:cNvSpPr>
          <p:nvPr>
            <p:ph sz="quarter" idx="1"/>
          </p:nvPr>
        </p:nvSpPr>
        <p:spPr>
          <a:xfrm>
            <a:off x="301625" y="1527175"/>
            <a:ext cx="8504238" cy="4781550"/>
          </a:xfrm>
        </p:spPr>
        <p:txBody>
          <a:bodyPr>
            <a:normAutofit fontScale="62500" lnSpcReduction="20000"/>
          </a:bodyPr>
          <a:lstStyle/>
          <a:p>
            <a:pPr marL="274320" indent="-274320" fontAlgn="auto">
              <a:spcAft>
                <a:spcPts val="0"/>
              </a:spcAft>
              <a:buFont typeface="Wingdings 2"/>
              <a:buChar char=""/>
              <a:defRPr/>
            </a:pPr>
            <a:r>
              <a:rPr lang="en-US" sz="3300" i="1" dirty="0"/>
              <a:t>"to consider additional spectrum allocations to the mobile service on a primary basis and identification of additional frequency bands for International Mobile Telecommunications (IMT) and related regulatory provisions, to facilitate the development of terrestrial mobile broadband applications, in accordance with </a:t>
            </a:r>
            <a:r>
              <a:rPr lang="en-US" sz="3300" b="1" i="1" dirty="0">
                <a:hlinkClick r:id="rId2"/>
              </a:rPr>
              <a:t>Resolution 233 (WRC-12)</a:t>
            </a:r>
            <a:r>
              <a:rPr lang="en-US" sz="3300" i="1" dirty="0"/>
              <a:t>"</a:t>
            </a:r>
            <a:r>
              <a:rPr lang="en-US" sz="3300" b="1" i="1" dirty="0" smtClean="0">
                <a:solidFill>
                  <a:srgbClr val="FF0000"/>
                </a:solidFill>
              </a:rPr>
              <a:t> </a:t>
            </a:r>
          </a:p>
          <a:p>
            <a:pPr marL="0" indent="0" fontAlgn="auto">
              <a:spcAft>
                <a:spcPts val="0"/>
              </a:spcAft>
              <a:buNone/>
              <a:defRPr/>
            </a:pPr>
            <a:endParaRPr lang="en-US" sz="2900" b="1" i="1" dirty="0" smtClean="0">
              <a:solidFill>
                <a:srgbClr val="FF0000"/>
              </a:solidFill>
            </a:endParaRPr>
          </a:p>
          <a:p>
            <a:pPr marL="274320" indent="-274320" fontAlgn="auto">
              <a:spcAft>
                <a:spcPts val="0"/>
              </a:spcAft>
              <a:buFont typeface="Wingdings 2"/>
              <a:buChar char=""/>
              <a:defRPr/>
            </a:pPr>
            <a:r>
              <a:rPr lang="en-US" sz="2900" b="1" dirty="0" smtClean="0"/>
              <a:t>APT  Proposal (as PACP):</a:t>
            </a:r>
          </a:p>
          <a:p>
            <a:pPr lvl="1" hangingPunct="0"/>
            <a:r>
              <a:rPr lang="en-GB" sz="2900" dirty="0"/>
              <a:t>APT supports additional identification of IMT for the following frequency bands under this agenda item:</a:t>
            </a:r>
            <a:endParaRPr lang="en-US" sz="2900" dirty="0"/>
          </a:p>
          <a:p>
            <a:pPr marL="274638" lvl="1" indent="0" hangingPunct="0">
              <a:buNone/>
            </a:pPr>
            <a:r>
              <a:rPr lang="en-GB" sz="2900" dirty="0" smtClean="0"/>
              <a:t>	</a:t>
            </a:r>
            <a:r>
              <a:rPr lang="en-GB" sz="2400" dirty="0" smtClean="0">
                <a:solidFill>
                  <a:schemeClr val="tx1"/>
                </a:solidFill>
              </a:rPr>
              <a:t>1 </a:t>
            </a:r>
            <a:r>
              <a:rPr lang="en-GB" sz="2400" dirty="0">
                <a:solidFill>
                  <a:schemeClr val="tx1"/>
                </a:solidFill>
              </a:rPr>
              <a:t>427-1 452 MHz,  and 1 492-1 518 </a:t>
            </a:r>
            <a:r>
              <a:rPr lang="en-GB" sz="2400" dirty="0" smtClean="0">
                <a:solidFill>
                  <a:schemeClr val="tx1"/>
                </a:solidFill>
              </a:rPr>
              <a:t>MHz</a:t>
            </a:r>
            <a:endParaRPr lang="en-US" sz="2400" dirty="0">
              <a:solidFill>
                <a:schemeClr val="tx1"/>
              </a:solidFill>
            </a:endParaRPr>
          </a:p>
          <a:p>
            <a:pPr lvl="1" hangingPunct="0"/>
            <a:r>
              <a:rPr lang="en-GB" sz="2900" dirty="0"/>
              <a:t>APT supports Method A (NOC to the ITU Radio Regulations) for the following frequency bands under this agenda item:</a:t>
            </a:r>
            <a:endParaRPr lang="en-US" sz="2900" dirty="0"/>
          </a:p>
          <a:p>
            <a:pPr lvl="2" fontAlgn="auto"/>
            <a:r>
              <a:rPr lang="en-GB" sz="2400" dirty="0" smtClean="0"/>
              <a:t>470-694/698 MHz, 1 350-1 400 MHz, 1 518-1 525 MHz, 1 695-1 710 MHz, </a:t>
            </a:r>
            <a:br>
              <a:rPr lang="en-GB" sz="2400" dirty="0" smtClean="0"/>
            </a:br>
            <a:r>
              <a:rPr lang="en-GB" sz="2400" dirty="0" smtClean="0"/>
              <a:t>2 700-2 900 MHz, 3 400-3 600 MHz, 3 600‑3 700 MHz, 3 700-3 800 MHz, </a:t>
            </a:r>
            <a:br>
              <a:rPr lang="en-GB" sz="2400" dirty="0" smtClean="0"/>
            </a:br>
            <a:r>
              <a:rPr lang="en-GB" sz="2400" dirty="0" smtClean="0"/>
              <a:t>3 800-4 200 MHz, 4 500‑4 800 MHz, 5 350-5 470 MHz, 5 725‑5 850 MHz, and 5 925‑6 425 MHz</a:t>
            </a:r>
          </a:p>
          <a:p>
            <a:pPr lvl="1" hangingPunct="0"/>
            <a:r>
              <a:rPr lang="en-GB" sz="2900" dirty="0"/>
              <a:t>APT does not provide common proposals for the following frequency bands under this agenda item:</a:t>
            </a:r>
            <a:endParaRPr lang="en-US" sz="2900" dirty="0"/>
          </a:p>
          <a:p>
            <a:pPr lvl="2"/>
            <a:r>
              <a:rPr lang="en-GB" sz="2400" dirty="0" smtClean="0"/>
              <a:t>1 452-1 492 MHz, 3 300-3 400 MHz, 4 400-4 500 MHz, and 4 800-4 990 MHz</a:t>
            </a:r>
            <a:endParaRPr lang="en-US" sz="2400" dirty="0" smtClean="0"/>
          </a:p>
          <a:p>
            <a:pPr marL="548958" lvl="1" indent="-274320" fontAlgn="auto">
              <a:spcAft>
                <a:spcPts val="0"/>
              </a:spcAft>
              <a:buFont typeface="Wingdings 2"/>
              <a:buChar char=""/>
              <a:defRPr/>
            </a:pPr>
            <a:endParaRPr lang="en-US" sz="1500" b="1" dirty="0" smtClean="0"/>
          </a:p>
          <a:p>
            <a:pPr marL="0" indent="0" fontAlgn="auto">
              <a:spcAft>
                <a:spcPts val="0"/>
              </a:spcAft>
              <a:buFont typeface="Wingdings 2"/>
              <a:buNone/>
              <a:defRPr/>
            </a:pPr>
            <a:endParaRPr lang="en-US" sz="2000" b="1" dirty="0" smtClean="0"/>
          </a:p>
          <a:p>
            <a:pPr marL="274320" indent="-274320" fontAlgn="auto">
              <a:spcAft>
                <a:spcPts val="0"/>
              </a:spcAft>
              <a:buFont typeface="Wingdings 2"/>
              <a:buNone/>
              <a:defRPr/>
            </a:pPr>
            <a:endParaRPr lang="en-US" sz="2000" b="1" dirty="0">
              <a:solidFill>
                <a:srgbClr val="FF0000"/>
              </a:solidFill>
            </a:endParaRPr>
          </a:p>
        </p:txBody>
      </p:sp>
    </p:spTree>
    <p:extLst>
      <p:ext uri="{BB962C8B-B14F-4D97-AF65-F5344CB8AC3E}">
        <p14:creationId xmlns:p14="http://schemas.microsoft.com/office/powerpoint/2010/main" val="511026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dirty="0" smtClean="0">
                <a:solidFill>
                  <a:srgbClr val="C35E2E"/>
                </a:solidFill>
              </a:rPr>
              <a:t>AGENDA ITEM 1.1</a:t>
            </a:r>
          </a:p>
        </p:txBody>
      </p:sp>
      <p:sp>
        <p:nvSpPr>
          <p:cNvPr id="3" name="Content Placeholder 2"/>
          <p:cNvSpPr>
            <a:spLocks noGrp="1"/>
          </p:cNvSpPr>
          <p:nvPr>
            <p:ph sz="quarter" idx="1"/>
          </p:nvPr>
        </p:nvSpPr>
        <p:spPr>
          <a:xfrm>
            <a:off x="301625" y="1527175"/>
            <a:ext cx="8504238" cy="4781550"/>
          </a:xfrm>
        </p:spPr>
        <p:txBody>
          <a:bodyPr>
            <a:normAutofit/>
          </a:bodyPr>
          <a:lstStyle/>
          <a:p>
            <a:pPr fontAlgn="auto">
              <a:spcAft>
                <a:spcPts val="0"/>
              </a:spcAft>
              <a:defRPr/>
            </a:pPr>
            <a:r>
              <a:rPr lang="en-US" sz="1800" b="1" dirty="0" smtClean="0"/>
              <a:t>Relevant Preliminary APT Common Proposals are attached:</a:t>
            </a:r>
          </a:p>
          <a:p>
            <a:pPr lvl="1" fontAlgn="auto">
              <a:spcAft>
                <a:spcPts val="0"/>
              </a:spcAft>
              <a:defRPr/>
            </a:pPr>
            <a:endParaRPr lang="en-US" sz="1300" b="1" dirty="0" smtClean="0"/>
          </a:p>
          <a:p>
            <a:pPr marL="0" indent="0" fontAlgn="auto">
              <a:spcAft>
                <a:spcPts val="0"/>
              </a:spcAft>
              <a:buFont typeface="Wingdings 2"/>
              <a:buNone/>
              <a:defRPr/>
            </a:pPr>
            <a:endParaRPr lang="en-US" sz="2000" b="1" dirty="0" smtClean="0"/>
          </a:p>
          <a:p>
            <a:pPr marL="274320" indent="-274320" fontAlgn="auto">
              <a:spcAft>
                <a:spcPts val="0"/>
              </a:spcAft>
              <a:buFont typeface="Wingdings 2"/>
              <a:buNone/>
              <a:defRPr/>
            </a:pPr>
            <a:endParaRPr lang="en-US" sz="2000" b="1" dirty="0">
              <a:solidFill>
                <a:srgbClr val="FF0000"/>
              </a:solidFill>
            </a:endParaRPr>
          </a:p>
        </p:txBody>
      </p:sp>
      <p:graphicFrame>
        <p:nvGraphicFramePr>
          <p:cNvPr id="2" name="Object 1"/>
          <p:cNvGraphicFramePr>
            <a:graphicFrameLocks noChangeAspect="1"/>
          </p:cNvGraphicFramePr>
          <p:nvPr>
            <p:extLst/>
          </p:nvPr>
        </p:nvGraphicFramePr>
        <p:xfrm>
          <a:off x="3275856" y="2204864"/>
          <a:ext cx="914400" cy="771525"/>
        </p:xfrm>
        <a:graphic>
          <a:graphicData uri="http://schemas.openxmlformats.org/presentationml/2006/ole">
            <mc:AlternateContent xmlns:mc="http://schemas.openxmlformats.org/markup-compatibility/2006">
              <mc:Choice xmlns:v="urn:schemas-microsoft-com:vml" Requires="v">
                <p:oleObj spid="_x0000_s1031"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275856" y="220486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01284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dirty="0" smtClean="0">
                <a:solidFill>
                  <a:srgbClr val="C35E2E"/>
                </a:solidFill>
              </a:rPr>
              <a:t>AGENDA ITEM 1.2: </a:t>
            </a:r>
          </a:p>
        </p:txBody>
      </p:sp>
      <p:sp>
        <p:nvSpPr>
          <p:cNvPr id="23555" name="Content Placeholder 2"/>
          <p:cNvSpPr>
            <a:spLocks noGrp="1"/>
          </p:cNvSpPr>
          <p:nvPr>
            <p:ph sz="quarter" idx="1"/>
          </p:nvPr>
        </p:nvSpPr>
        <p:spPr>
          <a:xfrm>
            <a:off x="301625" y="1527175"/>
            <a:ext cx="8504238" cy="4572000"/>
          </a:xfrm>
        </p:spPr>
        <p:txBody>
          <a:bodyPr/>
          <a:lstStyle/>
          <a:p>
            <a:pPr>
              <a:buFont typeface="Arial" panose="020B0604020202020204" pitchFamily="34" charset="0"/>
              <a:buChar char="•"/>
            </a:pPr>
            <a:r>
              <a:rPr lang="en-US" sz="1800" i="1" dirty="0" smtClean="0"/>
              <a:t>“to </a:t>
            </a:r>
            <a:r>
              <a:rPr lang="en-US" sz="1800" i="1" dirty="0"/>
              <a:t>examine the results of ITU-R studies, in accordance with Resolution 232 (WRC-12), on the use of the frequency band 694-790 MHz by the mobile, except aeronautical mobile, service in Region 1 and take the appropriate </a:t>
            </a:r>
            <a:r>
              <a:rPr lang="en-US" sz="1800" i="1" dirty="0" smtClean="0"/>
              <a:t>measures;”</a:t>
            </a:r>
          </a:p>
          <a:p>
            <a:pPr marL="0" indent="0">
              <a:buNone/>
            </a:pPr>
            <a:endParaRPr lang="en-US" sz="1800" i="1" dirty="0" smtClean="0"/>
          </a:p>
          <a:p>
            <a:pPr>
              <a:buFont typeface="Arial" panose="020B0604020202020204" pitchFamily="34" charset="0"/>
              <a:buChar char="•"/>
            </a:pPr>
            <a:r>
              <a:rPr lang="en-US" altLang="en-US" sz="1800" b="1" dirty="0" smtClean="0"/>
              <a:t>APT Views and Position:</a:t>
            </a:r>
          </a:p>
          <a:p>
            <a:pPr lvl="1" hangingPunct="0"/>
            <a:r>
              <a:rPr lang="en-US" sz="1800" dirty="0" smtClean="0"/>
              <a:t>Any </a:t>
            </a:r>
            <a:r>
              <a:rPr lang="en-US" sz="1800" dirty="0"/>
              <a:t>possible regulatory and/or technical decisions under WRC-15 Agenda Item 1.2, based on ITU-R studies, should be limited to Region 1 and the Islamic Republic of Iran (which is party to GE06 Agreement) and cannot be extended to other ITU-R Regions. Such decisions should not impact the use of incumbent and future services in Region 3 administrations that are not signatory to the GE06 Agreement</a:t>
            </a:r>
            <a:r>
              <a:rPr lang="en-US" sz="1800" dirty="0" smtClean="0"/>
              <a:t>;</a:t>
            </a:r>
          </a:p>
          <a:p>
            <a:pPr lvl="1" hangingPunct="0"/>
            <a:r>
              <a:rPr lang="en-US" sz="1800" dirty="0"/>
              <a:t>There is no need to develop </a:t>
            </a:r>
            <a:r>
              <a:rPr lang="en-NZ" sz="1800" dirty="0"/>
              <a:t>Preliminary APT Common Proposal (PACP) for Agenda item 1.2.</a:t>
            </a:r>
            <a:endParaRPr lang="en-US" sz="1800" dirty="0"/>
          </a:p>
          <a:p>
            <a:pPr lvl="1" hangingPunct="0"/>
            <a:endParaRPr lang="en-US" sz="1800" dirty="0"/>
          </a:p>
          <a:p>
            <a:pPr lvl="1" hangingPunct="0"/>
            <a:endParaRPr lang="en-US" sz="1800" dirty="0"/>
          </a:p>
          <a:p>
            <a:pPr lvl="1" hangingPunct="0"/>
            <a:endParaRPr lang="en-US" altLang="en-US" sz="1800" b="1" dirty="0" smtClean="0"/>
          </a:p>
        </p:txBody>
      </p:sp>
    </p:spTree>
    <p:extLst>
      <p:ext uri="{BB962C8B-B14F-4D97-AF65-F5344CB8AC3E}">
        <p14:creationId xmlns:p14="http://schemas.microsoft.com/office/powerpoint/2010/main" val="2221673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b="1" dirty="0" smtClean="0">
                <a:solidFill>
                  <a:srgbClr val="C35E2E"/>
                </a:solidFill>
              </a:rPr>
              <a:t>AGENDA ITEM1.3</a:t>
            </a:r>
          </a:p>
        </p:txBody>
      </p:sp>
      <p:sp>
        <p:nvSpPr>
          <p:cNvPr id="3" name="Content Placeholder 2"/>
          <p:cNvSpPr>
            <a:spLocks noGrp="1"/>
          </p:cNvSpPr>
          <p:nvPr>
            <p:ph sz="quarter" idx="1"/>
          </p:nvPr>
        </p:nvSpPr>
        <p:spPr>
          <a:xfrm>
            <a:off x="301625" y="1527175"/>
            <a:ext cx="8504238" cy="4830763"/>
          </a:xfrm>
        </p:spPr>
        <p:txBody>
          <a:bodyPr>
            <a:normAutofit/>
          </a:bodyPr>
          <a:lstStyle/>
          <a:p>
            <a:r>
              <a:rPr lang="en-US" sz="1800" i="1" dirty="0"/>
              <a:t>“to review and revise Resolution </a:t>
            </a:r>
            <a:r>
              <a:rPr lang="en-US" sz="1800" b="1" i="1" dirty="0"/>
              <a:t>646 (Rev.WRC-12) </a:t>
            </a:r>
            <a:r>
              <a:rPr lang="en-US" sz="1800" i="1" dirty="0"/>
              <a:t>for broadband public protection and disaster relief (PPDR), in accordance with Resolution </a:t>
            </a:r>
            <a:r>
              <a:rPr lang="en-US" sz="1800" b="1" i="1" dirty="0"/>
              <a:t>648 (WRC-12).</a:t>
            </a:r>
            <a:r>
              <a:rPr lang="en-US" sz="1800" i="1" dirty="0"/>
              <a:t>”</a:t>
            </a:r>
            <a:endParaRPr lang="en-US" sz="1800" dirty="0"/>
          </a:p>
          <a:p>
            <a:pPr marL="0" indent="0" algn="just" fontAlgn="auto">
              <a:spcAft>
                <a:spcPts val="0"/>
              </a:spcAft>
              <a:buNone/>
              <a:defRPr/>
            </a:pPr>
            <a:endParaRPr lang="en-US" sz="1600" b="1" i="1" dirty="0" smtClean="0">
              <a:solidFill>
                <a:srgbClr val="FF0000"/>
              </a:solidFill>
            </a:endParaRPr>
          </a:p>
          <a:p>
            <a:pPr marL="274320" indent="-274320" fontAlgn="auto">
              <a:spcAft>
                <a:spcPts val="0"/>
              </a:spcAft>
              <a:buFont typeface="Wingdings 2"/>
              <a:buChar char=""/>
              <a:defRPr/>
            </a:pPr>
            <a:r>
              <a:rPr lang="en-US" sz="1800" b="1" dirty="0" smtClean="0"/>
              <a:t>APT Proposal (as PACP):</a:t>
            </a:r>
          </a:p>
          <a:p>
            <a:pPr lvl="1" hangingPunct="0"/>
            <a:r>
              <a:rPr lang="en-GB" sz="1800" dirty="0"/>
              <a:t>APT common proposals for WRC-15 agenda item 1.3 are as follows:</a:t>
            </a:r>
            <a:endParaRPr lang="en-US" sz="1800" dirty="0"/>
          </a:p>
          <a:p>
            <a:pPr lvl="2" hangingPunct="0"/>
            <a:r>
              <a:rPr lang="en-GB" sz="1600" dirty="0" smtClean="0"/>
              <a:t>APT </a:t>
            </a:r>
            <a:r>
              <a:rPr lang="en-GB" sz="1600" dirty="0"/>
              <a:t>supports modification of </a:t>
            </a:r>
            <a:r>
              <a:rPr lang="en-GB" sz="1600" b="1" dirty="0"/>
              <a:t>Resolution 646 (Rev. WRC-12)</a:t>
            </a:r>
            <a:r>
              <a:rPr lang="en-GB" sz="1600" dirty="0"/>
              <a:t>  under this agenda item as </a:t>
            </a:r>
            <a:r>
              <a:rPr lang="en-GB" sz="1600" dirty="0" smtClean="0"/>
              <a:t>enclosed</a:t>
            </a:r>
            <a:endParaRPr lang="en-US" sz="1600" dirty="0"/>
          </a:p>
          <a:p>
            <a:pPr lvl="2" hangingPunct="0"/>
            <a:r>
              <a:rPr lang="en-GB" sz="1600" dirty="0" smtClean="0"/>
              <a:t>as </a:t>
            </a:r>
            <a:r>
              <a:rPr lang="en-GB" sz="1600" dirty="0"/>
              <a:t>a consequence APT supports suppression of </a:t>
            </a:r>
            <a:r>
              <a:rPr lang="en-GB" sz="1600" b="1" dirty="0"/>
              <a:t>Resolution 648 (WRC-12</a:t>
            </a:r>
            <a:r>
              <a:rPr lang="en-GB" sz="1600" b="1" dirty="0" smtClean="0"/>
              <a:t>)</a:t>
            </a:r>
          </a:p>
          <a:p>
            <a:pPr lvl="1" hangingPunct="0"/>
            <a:r>
              <a:rPr lang="en-GB" sz="1800" b="1" dirty="0" smtClean="0"/>
              <a:t>Relevant proposals are attached</a:t>
            </a:r>
          </a:p>
          <a:p>
            <a:pPr lvl="1" hangingPunct="0"/>
            <a:endParaRPr lang="en-US" sz="1800" dirty="0"/>
          </a:p>
          <a:p>
            <a:pPr marL="274320" indent="-274320" fontAlgn="auto">
              <a:spcAft>
                <a:spcPts val="0"/>
              </a:spcAft>
              <a:buFont typeface="Wingdings 2"/>
              <a:buChar char=""/>
              <a:defRPr/>
            </a:pPr>
            <a:endParaRPr lang="en-US" sz="1800" b="1" dirty="0" smtClean="0"/>
          </a:p>
          <a:p>
            <a:pPr marL="0" indent="0" fontAlgn="auto">
              <a:spcAft>
                <a:spcPts val="0"/>
              </a:spcAft>
              <a:buNone/>
              <a:defRPr/>
            </a:pPr>
            <a:endParaRPr lang="en-US" sz="1800" b="1" dirty="0" smtClean="0"/>
          </a:p>
        </p:txBody>
      </p:sp>
      <p:graphicFrame>
        <p:nvGraphicFramePr>
          <p:cNvPr id="2" name="Object 1"/>
          <p:cNvGraphicFramePr>
            <a:graphicFrameLocks noChangeAspect="1"/>
          </p:cNvGraphicFramePr>
          <p:nvPr>
            <p:extLst/>
          </p:nvPr>
        </p:nvGraphicFramePr>
        <p:xfrm>
          <a:off x="3275856" y="4509120"/>
          <a:ext cx="914400" cy="771525"/>
        </p:xfrm>
        <a:graphic>
          <a:graphicData uri="http://schemas.openxmlformats.org/presentationml/2006/ole">
            <mc:AlternateContent xmlns:mc="http://schemas.openxmlformats.org/markup-compatibility/2006">
              <mc:Choice xmlns:v="urn:schemas-microsoft-com:vml" Requires="v">
                <p:oleObj spid="_x0000_s2055"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275856" y="450912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14074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dirty="0" smtClean="0">
                <a:solidFill>
                  <a:srgbClr val="C35E2E"/>
                </a:solidFill>
              </a:rPr>
              <a:t>AGENDA ITEM 1.4</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2000" i="1" dirty="0" smtClean="0"/>
              <a:t>to </a:t>
            </a:r>
            <a:r>
              <a:rPr lang="en-US" sz="2000" i="1" dirty="0"/>
              <a:t>consider possible new allocation to the amateur service on a secondary basis within the band 5 250-5 450 kHz in accordance with Resolution 649 (WRC-12);</a:t>
            </a:r>
            <a:endParaRPr lang="en-US" sz="2000" dirty="0"/>
          </a:p>
          <a:p>
            <a:pPr marL="274320" indent="-274320" fontAlgn="auto">
              <a:spcAft>
                <a:spcPts val="0"/>
              </a:spcAft>
              <a:buFont typeface="Wingdings 2"/>
              <a:buChar char=""/>
              <a:defRPr/>
            </a:pPr>
            <a:endParaRPr lang="en-US" sz="2000" dirty="0" smtClean="0">
              <a:solidFill>
                <a:srgbClr val="FF0000"/>
              </a:solidFill>
            </a:endParaRPr>
          </a:p>
          <a:p>
            <a:pPr marL="274320" indent="-274320" fontAlgn="auto">
              <a:spcAft>
                <a:spcPts val="0"/>
              </a:spcAft>
              <a:buFont typeface="Wingdings 2"/>
              <a:buChar char=""/>
              <a:defRPr/>
            </a:pPr>
            <a:r>
              <a:rPr lang="en-US" b="1" dirty="0" smtClean="0"/>
              <a:t> </a:t>
            </a:r>
            <a:r>
              <a:rPr lang="en-US" sz="2000" b="1" dirty="0" smtClean="0"/>
              <a:t>APT Views and Positions:</a:t>
            </a:r>
          </a:p>
          <a:p>
            <a:pPr marL="274638" lvl="1" algn="just">
              <a:spcBef>
                <a:spcPts val="0"/>
              </a:spcBef>
              <a:spcAft>
                <a:spcPts val="600"/>
              </a:spcAft>
            </a:pPr>
            <a:r>
              <a:rPr lang="en-US" sz="2000" dirty="0">
                <a:ea typeface="BatangChe"/>
              </a:rPr>
              <a:t>T</a:t>
            </a:r>
            <a:r>
              <a:rPr lang="en-CA" sz="2000" dirty="0" err="1" smtClean="0">
                <a:ea typeface="BatangChe"/>
              </a:rPr>
              <a:t>aking</a:t>
            </a:r>
            <a:r>
              <a:rPr lang="en-CA" sz="2000" dirty="0" smtClean="0">
                <a:ea typeface="BatangChe"/>
              </a:rPr>
              <a:t> </a:t>
            </a:r>
            <a:r>
              <a:rPr lang="en-CA" sz="2000" dirty="0">
                <a:ea typeface="BatangChe"/>
              </a:rPr>
              <a:t>into account the ITU-R </a:t>
            </a:r>
            <a:r>
              <a:rPr lang="en-CA" sz="2000" dirty="0" smtClean="0">
                <a:ea typeface="BatangChe"/>
              </a:rPr>
              <a:t>studies</a:t>
            </a:r>
            <a:r>
              <a:rPr lang="en-US" sz="2000" dirty="0" smtClean="0">
                <a:ea typeface="BatangChe"/>
              </a:rPr>
              <a:t>:</a:t>
            </a:r>
            <a:endParaRPr lang="en-US" sz="2000" dirty="0">
              <a:ea typeface="BatangChe"/>
            </a:endParaRPr>
          </a:p>
          <a:p>
            <a:pPr marL="835025" lvl="2" indent="-285750" algn="just">
              <a:spcBef>
                <a:spcPts val="0"/>
              </a:spcBef>
              <a:spcAft>
                <a:spcPts val="600"/>
              </a:spcAft>
            </a:pPr>
            <a:r>
              <a:rPr lang="en-US" sz="1800" dirty="0">
                <a:ea typeface="SimSun" panose="02010600030101010101" pitchFamily="2" charset="-122"/>
              </a:rPr>
              <a:t>APT Members </a:t>
            </a:r>
            <a:r>
              <a:rPr lang="en-US" sz="1800" dirty="0">
                <a:ea typeface="BatangChe"/>
              </a:rPr>
              <a:t>fully support the protection of incumbent services within the band 5 250 – 5 450 kHz;</a:t>
            </a:r>
          </a:p>
          <a:p>
            <a:pPr marL="835025" lvl="2" indent="-285750" hangingPunct="0">
              <a:spcBef>
                <a:spcPts val="600"/>
              </a:spcBef>
              <a:spcAft>
                <a:spcPts val="0"/>
              </a:spcAft>
              <a:tabLst>
                <a:tab pos="720090" algn="l"/>
                <a:tab pos="1188085" algn="l"/>
                <a:tab pos="1440180" algn="l"/>
              </a:tabLst>
            </a:pPr>
            <a:r>
              <a:rPr lang="en-US" sz="1800" dirty="0">
                <a:ea typeface="Malgun Gothic" panose="020B0503020000020004" pitchFamily="34" charset="-127"/>
              </a:rPr>
              <a:t>No compromised solution was reached. </a:t>
            </a:r>
            <a:r>
              <a:rPr lang="en-US" sz="1800" dirty="0" smtClean="0">
                <a:ea typeface="Malgun Gothic" panose="020B0503020000020004" pitchFamily="34" charset="-127"/>
              </a:rPr>
              <a:t>APT decided </a:t>
            </a:r>
            <a:r>
              <a:rPr lang="en-US" sz="1800" dirty="0">
                <a:ea typeface="Malgun Gothic" panose="020B0503020000020004" pitchFamily="34" charset="-127"/>
              </a:rPr>
              <a:t>to not develop </a:t>
            </a:r>
            <a:r>
              <a:rPr lang="en-NZ" sz="1800" dirty="0">
                <a:ea typeface="BatangChe"/>
              </a:rPr>
              <a:t>Preliminary APT Common Proposal (PACP) for Agenda item 1.4.</a:t>
            </a:r>
            <a:endParaRPr lang="en-US" sz="1800" dirty="0">
              <a:ea typeface="BatangChe"/>
            </a:endParaRPr>
          </a:p>
          <a:p>
            <a:pPr lvl="1"/>
            <a:endParaRPr lang="en-US" sz="1600" dirty="0"/>
          </a:p>
        </p:txBody>
      </p:sp>
    </p:spTree>
    <p:extLst>
      <p:ext uri="{BB962C8B-B14F-4D97-AF65-F5344CB8AC3E}">
        <p14:creationId xmlns:p14="http://schemas.microsoft.com/office/powerpoint/2010/main" val="1253992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63850"/>
            <a:ext cx="6400800" cy="1752600"/>
          </a:xfrm>
        </p:spPr>
        <p:txBody>
          <a:bodyPr>
            <a:normAutofit/>
          </a:bodyPr>
          <a:lstStyle/>
          <a:p>
            <a:pPr fontAlgn="auto">
              <a:spcAft>
                <a:spcPts val="0"/>
              </a:spcAft>
              <a:buFont typeface="Wingdings 2"/>
              <a:buNone/>
              <a:defRPr/>
            </a:pPr>
            <a:endParaRPr lang="en-US" dirty="0" smtClean="0"/>
          </a:p>
          <a:p>
            <a:pPr fontAlgn="auto">
              <a:spcAft>
                <a:spcPts val="0"/>
              </a:spcAft>
              <a:buFont typeface="Wingdings 2"/>
              <a:buNone/>
              <a:defRPr/>
            </a:pPr>
            <a:endParaRPr lang="en-US" dirty="0" smtClean="0"/>
          </a:p>
          <a:p>
            <a:pPr fontAlgn="auto">
              <a:spcAft>
                <a:spcPts val="0"/>
              </a:spcAft>
              <a:buFont typeface="Wingdings 2"/>
              <a:buNone/>
              <a:defRPr/>
            </a:pPr>
            <a:r>
              <a:rPr lang="en-US" dirty="0" smtClean="0"/>
              <a:t>ASIA PACIFIC TELECOMMUNITY</a:t>
            </a:r>
            <a:endParaRPr lang="en-US" dirty="0"/>
          </a:p>
        </p:txBody>
      </p:sp>
      <p:sp>
        <p:nvSpPr>
          <p:cNvPr id="2" name="Title 1"/>
          <p:cNvSpPr>
            <a:spLocks noGrp="1"/>
          </p:cNvSpPr>
          <p:nvPr>
            <p:ph type="ctrTitle"/>
          </p:nvPr>
        </p:nvSpPr>
        <p:spPr>
          <a:xfrm>
            <a:off x="685800" y="764704"/>
            <a:ext cx="7772400" cy="648072"/>
          </a:xfrm>
        </p:spPr>
        <p:txBody>
          <a:bodyPr>
            <a:noAutofit/>
          </a:bodyPr>
          <a:lstStyle/>
          <a:p>
            <a:pPr fontAlgn="auto">
              <a:spcAft>
                <a:spcPts val="0"/>
              </a:spcAft>
              <a:defRPr/>
            </a:pPr>
            <a:r>
              <a:rPr lang="en-US" sz="3200" b="1" dirty="0" smtClean="0">
                <a:effectLst>
                  <a:outerShdw blurRad="38100" dist="38100" dir="2700000" algn="tl">
                    <a:srgbClr val="000000">
                      <a:alpha val="43137"/>
                    </a:srgbClr>
                  </a:outerShdw>
                </a:effectLst>
              </a:rPr>
              <a:t>PREPARATION OF APT FOR WRC-15</a:t>
            </a:r>
            <a:endParaRPr lang="en-US" sz="3200" b="1" dirty="0">
              <a:effectLst>
                <a:outerShdw blurRad="38100" dist="38100" dir="2700000" algn="tl">
                  <a:srgbClr val="000000">
                    <a:alpha val="43137"/>
                  </a:srgbClr>
                </a:outerShdw>
              </a:effectLst>
            </a:endParaRPr>
          </a:p>
        </p:txBody>
      </p:sp>
      <p:sp>
        <p:nvSpPr>
          <p:cNvPr id="4" name="Subtitle 2"/>
          <p:cNvSpPr txBox="1">
            <a:spLocks/>
          </p:cNvSpPr>
          <p:nvPr/>
        </p:nvSpPr>
        <p:spPr>
          <a:xfrm>
            <a:off x="214313" y="5357813"/>
            <a:ext cx="8715375" cy="538162"/>
          </a:xfrm>
          <a:prstGeom prst="rect">
            <a:avLst/>
          </a:prstGeom>
        </p:spPr>
        <p:txBody>
          <a:bodyPr/>
          <a:lstStyle/>
          <a:p>
            <a:pPr algn="ctr" eaLnBrk="1" fontAlgn="auto" hangingPunct="1">
              <a:spcBef>
                <a:spcPts val="0"/>
              </a:spcBef>
              <a:spcAft>
                <a:spcPts val="0"/>
              </a:spcAft>
              <a:buClr>
                <a:srgbClr val="7A7A7A"/>
              </a:buClr>
              <a:buSzPct val="85000"/>
              <a:buFont typeface="Wingdings 2"/>
              <a:buNone/>
              <a:defRPr/>
            </a:pPr>
            <a:endParaRPr lang="en-US" sz="1600" cap="all" spc="250" dirty="0">
              <a:solidFill>
                <a:srgbClr val="D1282E"/>
              </a:solidFill>
              <a:effectLst>
                <a:outerShdw blurRad="38100" dist="38100" dir="2700000" algn="tl">
                  <a:srgbClr val="000000">
                    <a:alpha val="43137"/>
                  </a:srgbClr>
                </a:outerShdw>
              </a:effectLst>
              <a:latin typeface="Calibri"/>
              <a:cs typeface="Arial" charset="0"/>
            </a:endParaRPr>
          </a:p>
          <a:p>
            <a:pPr algn="ctr" eaLnBrk="1" fontAlgn="auto" hangingPunct="1">
              <a:spcBef>
                <a:spcPts val="0"/>
              </a:spcBef>
              <a:spcAft>
                <a:spcPts val="0"/>
              </a:spcAft>
              <a:buClr>
                <a:srgbClr val="7A7A7A"/>
              </a:buClr>
              <a:buSzPct val="85000"/>
              <a:buFont typeface="Wingdings 2"/>
              <a:buNone/>
              <a:defRPr/>
            </a:pPr>
            <a:endParaRPr lang="en-US" sz="1600" cap="all" spc="250" dirty="0">
              <a:solidFill>
                <a:srgbClr val="D1282E"/>
              </a:solidFill>
              <a:effectLst>
                <a:outerShdw blurRad="38100" dist="38100" dir="2700000" algn="tl">
                  <a:srgbClr val="000000">
                    <a:alpha val="43137"/>
                  </a:srgbClr>
                </a:outerShdw>
              </a:effectLst>
              <a:latin typeface="Calibri"/>
              <a:cs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4159600"/>
            <a:ext cx="1828800" cy="1655064"/>
          </a:xfrm>
          <a:prstGeom prst="rect">
            <a:avLst/>
          </a:prstGeom>
        </p:spPr>
      </p:pic>
    </p:spTree>
    <p:extLst>
      <p:ext uri="{BB962C8B-B14F-4D97-AF65-F5344CB8AC3E}">
        <p14:creationId xmlns:p14="http://schemas.microsoft.com/office/powerpoint/2010/main" val="3949173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2200" b="1" dirty="0" smtClean="0">
                <a:solidFill>
                  <a:srgbClr val="C35E2E"/>
                </a:solidFill>
              </a:rPr>
              <a:t>Preliminary APT Common Proposals </a:t>
            </a:r>
            <a:r>
              <a:rPr lang="en-US" altLang="en-US" sz="2200" b="1" dirty="0">
                <a:solidFill>
                  <a:srgbClr val="C35E2E"/>
                </a:solidFill>
              </a:rPr>
              <a:t>on </a:t>
            </a:r>
            <a:r>
              <a:rPr lang="en-US" altLang="en-US" sz="2200" b="1" dirty="0" smtClean="0">
                <a:solidFill>
                  <a:srgbClr val="C35E2E"/>
                </a:solidFill>
              </a:rPr>
              <a:t>WRC-15 </a:t>
            </a:r>
            <a:r>
              <a:rPr lang="en-US" altLang="en-US" sz="2200" b="1" dirty="0">
                <a:solidFill>
                  <a:srgbClr val="C35E2E"/>
                </a:solidFill>
              </a:rPr>
              <a:t>Agenda Items</a:t>
            </a:r>
            <a:endParaRPr lang="en-US" altLang="en-US" sz="2200" dirty="0" smtClean="0">
              <a:solidFill>
                <a:srgbClr val="C35E2E"/>
              </a:solidFill>
            </a:endParaRPr>
          </a:p>
        </p:txBody>
      </p:sp>
      <p:sp>
        <p:nvSpPr>
          <p:cNvPr id="29699"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b="1" dirty="0" smtClean="0"/>
              <a:t>Working Party 2</a:t>
            </a:r>
          </a:p>
          <a:p>
            <a:pPr algn="ctr">
              <a:buFont typeface="Wingdings 2" pitchFamily="18" charset="2"/>
              <a:buNone/>
            </a:pPr>
            <a:r>
              <a:rPr lang="en-US" altLang="en-US" b="1" dirty="0" smtClean="0"/>
              <a:t>CPM Chapter 2: Science Issues</a:t>
            </a:r>
          </a:p>
          <a:p>
            <a:pPr algn="ctr">
              <a:buFont typeface="Wingdings 2" pitchFamily="18" charset="2"/>
              <a:buNone/>
            </a:pPr>
            <a:r>
              <a:rPr lang="en-US" altLang="en-US" b="1" dirty="0" smtClean="0">
                <a:solidFill>
                  <a:srgbClr val="FF0000"/>
                </a:solidFill>
              </a:rPr>
              <a:t>Agenda Items: 1.11, 1.12, 1.13, 1.14</a:t>
            </a:r>
          </a:p>
          <a:p>
            <a:pPr algn="ctr">
              <a:buFont typeface="Wingdings 2" pitchFamily="18" charset="2"/>
              <a:buNone/>
            </a:pPr>
            <a:r>
              <a:rPr lang="en-US" altLang="en-US" sz="1400" b="1" dirty="0" smtClean="0">
                <a:solidFill>
                  <a:srgbClr val="FF0000"/>
                </a:solidFill>
              </a:rPr>
              <a:t>Website:  </a:t>
            </a:r>
            <a:r>
              <a:rPr lang="en-US" altLang="en-US" sz="1400" b="1" dirty="0" smtClean="0">
                <a:solidFill>
                  <a:srgbClr val="FF0000"/>
                </a:solidFill>
                <a:hlinkClick r:id="rId2"/>
              </a:rPr>
              <a:t>http://www.apt.int/APG-WP2</a:t>
            </a:r>
            <a:r>
              <a:rPr lang="en-US" altLang="en-US" sz="1400" b="1" dirty="0" smtClean="0">
                <a:solidFill>
                  <a:srgbClr val="FF0000"/>
                </a:solidFill>
              </a:rPr>
              <a:t> </a:t>
            </a:r>
          </a:p>
        </p:txBody>
      </p:sp>
    </p:spTree>
    <p:extLst>
      <p:ext uri="{BB962C8B-B14F-4D97-AF65-F5344CB8AC3E}">
        <p14:creationId xmlns:p14="http://schemas.microsoft.com/office/powerpoint/2010/main" val="1247528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b="1" dirty="0" smtClean="0">
                <a:solidFill>
                  <a:srgbClr val="C35E2E"/>
                </a:solidFill>
              </a:rPr>
              <a:t>AGENDA ITEM 1.11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2000" i="1" dirty="0" smtClean="0"/>
              <a:t>“to consider </a:t>
            </a:r>
            <a:r>
              <a:rPr lang="en-US" sz="2000" i="1" dirty="0"/>
              <a:t>a primary allocation for the Earth exploration-satellite service (Earth-to-space) in the 7-8 GHz range, in accordance with </a:t>
            </a:r>
            <a:r>
              <a:rPr lang="en-US" sz="2000" b="1" i="1" dirty="0"/>
              <a:t>Resolution 650 (WRC‑12</a:t>
            </a:r>
            <a:r>
              <a:rPr lang="en-US" sz="2000" b="1" i="1" dirty="0" smtClean="0"/>
              <a:t>)</a:t>
            </a:r>
            <a:r>
              <a:rPr lang="en-US" sz="2000" i="1" dirty="0" smtClean="0"/>
              <a:t>;</a:t>
            </a:r>
          </a:p>
          <a:p>
            <a:pPr marL="274320" indent="-274320" fontAlgn="auto">
              <a:spcAft>
                <a:spcPts val="0"/>
              </a:spcAft>
              <a:buFont typeface="Wingdings 2"/>
              <a:buChar char=""/>
              <a:defRPr/>
            </a:pPr>
            <a:endParaRPr lang="en-US" sz="2000" dirty="0"/>
          </a:p>
          <a:p>
            <a:pPr marL="274320" indent="-274320" fontAlgn="auto">
              <a:spcAft>
                <a:spcPts val="0"/>
              </a:spcAft>
              <a:buFont typeface="Wingdings 2"/>
              <a:buChar char=""/>
              <a:defRPr/>
            </a:pPr>
            <a:r>
              <a:rPr lang="en-US" sz="2000" b="1" dirty="0" smtClean="0"/>
              <a:t>APT Proposals (as PACP):</a:t>
            </a:r>
          </a:p>
          <a:p>
            <a:pPr lvl="1"/>
            <a:r>
              <a:rPr lang="en-US" sz="2400" dirty="0"/>
              <a:t>APT Members support the modified Method A of agenda item </a:t>
            </a:r>
            <a:r>
              <a:rPr lang="en-US" sz="2400" dirty="0" smtClean="0"/>
              <a:t>1.11</a:t>
            </a:r>
          </a:p>
          <a:p>
            <a:pPr lvl="1"/>
            <a:r>
              <a:rPr lang="en-US" sz="2400" b="1" dirty="0" smtClean="0"/>
              <a:t>Relevant proposals are attached</a:t>
            </a:r>
          </a:p>
          <a:p>
            <a:pPr lvl="1"/>
            <a:endParaRPr lang="en-US" sz="1600" b="1" dirty="0"/>
          </a:p>
          <a:p>
            <a:pPr marL="0" indent="0" algn="ctr" fontAlgn="auto">
              <a:spcAft>
                <a:spcPts val="0"/>
              </a:spcAft>
              <a:buFont typeface="Wingdings 2"/>
              <a:buNone/>
              <a:defRPr/>
            </a:pPr>
            <a:endParaRPr lang="en-US" sz="20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587204535"/>
              </p:ext>
            </p:extLst>
          </p:nvPr>
        </p:nvGraphicFramePr>
        <p:xfrm>
          <a:off x="4427984" y="4653136"/>
          <a:ext cx="914400" cy="771525"/>
        </p:xfrm>
        <a:graphic>
          <a:graphicData uri="http://schemas.openxmlformats.org/presentationml/2006/ole">
            <mc:AlternateContent xmlns:mc="http://schemas.openxmlformats.org/markup-compatibility/2006">
              <mc:Choice xmlns:v="urn:schemas-microsoft-com:vml" Requires="v">
                <p:oleObj spid="_x0000_s307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427984" y="465313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19783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dirty="0" smtClean="0">
                <a:solidFill>
                  <a:srgbClr val="C35E2E"/>
                </a:solidFill>
              </a:rPr>
              <a:t>AGENDA ITEM 1.12</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Char char=""/>
              <a:defRPr/>
            </a:pPr>
            <a:r>
              <a:rPr lang="en-US" sz="1800" i="1" dirty="0" smtClean="0"/>
              <a:t>“to consider </a:t>
            </a:r>
            <a:r>
              <a:rPr lang="en-US" sz="1800" i="1" dirty="0"/>
              <a:t>an extension of the current worldwide allocation to the Earth exploration-satellite (active) service in the frequency band 9 300-9 900 MHz by up to 600 MHz within the frequency bands 8 700-9 300 MHz and/or 9 900-10 500 MHz, in accordance with Resolution </a:t>
            </a:r>
            <a:r>
              <a:rPr lang="en-US" sz="1800" b="1" i="1" dirty="0"/>
              <a:t>651 (WRC‑12</a:t>
            </a:r>
            <a:r>
              <a:rPr lang="en-US" sz="1800" b="1" i="1" dirty="0" smtClean="0"/>
              <a:t>)</a:t>
            </a:r>
            <a:r>
              <a:rPr lang="en-US" sz="1800" i="1" dirty="0" smtClean="0"/>
              <a:t>;”</a:t>
            </a:r>
            <a:endParaRPr lang="en-US" sz="1800" dirty="0"/>
          </a:p>
          <a:p>
            <a:pPr marL="274320" indent="-274320" fontAlgn="auto">
              <a:spcAft>
                <a:spcPts val="0"/>
              </a:spcAft>
              <a:buFont typeface="Wingdings 2"/>
              <a:buChar char=""/>
              <a:defRPr/>
            </a:pPr>
            <a:endParaRPr lang="en-US" sz="2000" b="1" i="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marL="548958" lvl="1" indent="-274320" fontAlgn="auto">
              <a:spcAft>
                <a:spcPts val="0"/>
              </a:spcAft>
              <a:buFont typeface="Wingdings 2"/>
              <a:buChar char=""/>
              <a:defRPr/>
            </a:pPr>
            <a:r>
              <a:rPr lang="en-US" sz="2000" dirty="0"/>
              <a:t>APT Member's views and positions are </a:t>
            </a:r>
            <a:r>
              <a:rPr lang="en-US" sz="2000" dirty="0" smtClean="0"/>
              <a:t>that</a:t>
            </a:r>
          </a:p>
          <a:p>
            <a:pPr lvl="2"/>
            <a:r>
              <a:rPr lang="en-US" sz="1400" dirty="0"/>
              <a:t>S</a:t>
            </a:r>
            <a:r>
              <a:rPr lang="en-US" sz="1400" dirty="0" smtClean="0"/>
              <a:t>upport </a:t>
            </a:r>
            <a:r>
              <a:rPr lang="en-US" sz="1400" dirty="0"/>
              <a:t>an extension of EESS (active) by up to 600 MHz within the frequency ranges 9 200-9 300 MHz and 9 900-10 400 MHz preferably on a primary basis.</a:t>
            </a:r>
          </a:p>
          <a:p>
            <a:pPr lvl="2"/>
            <a:r>
              <a:rPr lang="en-NZ" sz="1400" dirty="0"/>
              <a:t>Extension bands may only be used for those EESS (active) systems requiring more than 600 MHz where their operation </a:t>
            </a:r>
            <a:r>
              <a:rPr lang="en-US" sz="1400" dirty="0"/>
              <a:t>that</a:t>
            </a:r>
            <a:r>
              <a:rPr lang="en-NZ" sz="1400" dirty="0"/>
              <a:t> cannot be accommodated in the existing frequency band 9 300-9 900 </a:t>
            </a:r>
            <a:r>
              <a:rPr lang="en-NZ" sz="1400" dirty="0" err="1"/>
              <a:t>MHz.</a:t>
            </a:r>
            <a:endParaRPr lang="en-US" sz="1400" dirty="0"/>
          </a:p>
          <a:p>
            <a:pPr lvl="2"/>
            <a:r>
              <a:rPr lang="en-US" sz="1400" dirty="0"/>
              <a:t>Appropriate protection of the existing services currently allocated in the same frequency bands, especially the </a:t>
            </a:r>
            <a:r>
              <a:rPr lang="en-US" sz="1400" dirty="0" err="1"/>
              <a:t>radiodetermination</a:t>
            </a:r>
            <a:r>
              <a:rPr lang="en-US" sz="1400" dirty="0"/>
              <a:t> service and the fixed service, should be ensured according to the Radio Regulations.</a:t>
            </a:r>
          </a:p>
          <a:p>
            <a:pPr lvl="2"/>
            <a:r>
              <a:rPr lang="en-US" sz="1400" dirty="0"/>
              <a:t>No harmful interference should be caused to the SRS in the adjacent frequency band 8 400-8 500 MHz and the RAS and EESS (passive) in the frequency band 10.6-10.7 GHz.</a:t>
            </a:r>
          </a:p>
          <a:p>
            <a:pPr lvl="2"/>
            <a:r>
              <a:rPr lang="en-US" sz="1400" dirty="0"/>
              <a:t>Development of existing services should not be constrained by the EESS (active) allocation.</a:t>
            </a:r>
          </a:p>
          <a:p>
            <a:pPr lvl="2"/>
            <a:r>
              <a:rPr lang="en-NZ" sz="1400" dirty="0"/>
              <a:t>The protection of FS stations should be ensured through a provision in the RR with a </a:t>
            </a:r>
            <a:r>
              <a:rPr lang="en-NZ" sz="1400" dirty="0" err="1"/>
              <a:t>pfd</a:t>
            </a:r>
            <a:r>
              <a:rPr lang="en-NZ" sz="1400" dirty="0"/>
              <a:t> hard limit.</a:t>
            </a:r>
            <a:endParaRPr lang="en-US" sz="1400" dirty="0"/>
          </a:p>
          <a:p>
            <a:pPr marL="823595" lvl="2" indent="-274320" fontAlgn="auto">
              <a:spcAft>
                <a:spcPts val="0"/>
              </a:spcAft>
              <a:buFont typeface="Wingdings 2"/>
              <a:buChar char=""/>
              <a:defRPr/>
            </a:pPr>
            <a:endParaRPr lang="en-US" sz="1800" dirty="0" smtClean="0"/>
          </a:p>
          <a:p>
            <a:pPr marL="548958" lvl="1" indent="-274320" fontAlgn="auto">
              <a:spcAft>
                <a:spcPts val="0"/>
              </a:spcAft>
              <a:buFont typeface="Wingdings 2"/>
              <a:buChar char=""/>
              <a:defRPr/>
            </a:pPr>
            <a:endParaRPr lang="en-US" sz="1500" b="1" dirty="0" smtClean="0"/>
          </a:p>
          <a:p>
            <a:pPr marL="0" indent="0" algn="ctr" fontAlgn="auto">
              <a:spcAft>
                <a:spcPts val="0"/>
              </a:spcAft>
              <a:buFont typeface="Wingdings 2"/>
              <a:buNone/>
              <a:defRPr/>
            </a:pPr>
            <a:endParaRPr lang="en-US" sz="2000" b="1" dirty="0" smtClean="0"/>
          </a:p>
        </p:txBody>
      </p:sp>
    </p:spTree>
    <p:extLst>
      <p:ext uri="{BB962C8B-B14F-4D97-AF65-F5344CB8AC3E}">
        <p14:creationId xmlns:p14="http://schemas.microsoft.com/office/powerpoint/2010/main" val="3731968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dirty="0" smtClean="0">
                <a:solidFill>
                  <a:srgbClr val="C35E2E"/>
                </a:solidFill>
              </a:rPr>
              <a:t>AGENDA ITEM 1.12</a:t>
            </a:r>
          </a:p>
        </p:txBody>
      </p:sp>
      <p:sp>
        <p:nvSpPr>
          <p:cNvPr id="3" name="Content Placeholder 2"/>
          <p:cNvSpPr>
            <a:spLocks noGrp="1"/>
          </p:cNvSpPr>
          <p:nvPr>
            <p:ph sz="quarter" idx="1"/>
          </p:nvPr>
        </p:nvSpPr>
        <p:spPr>
          <a:xfrm>
            <a:off x="301625" y="1527175"/>
            <a:ext cx="8504238" cy="4572000"/>
          </a:xfrm>
        </p:spPr>
        <p:txBody>
          <a:bodyPr>
            <a:normAutofit/>
          </a:bodyPr>
          <a:lstStyle/>
          <a:p>
            <a:pPr marL="823595" lvl="2" indent="-274320" fontAlgn="auto">
              <a:spcAft>
                <a:spcPts val="0"/>
              </a:spcAft>
              <a:buFont typeface="Wingdings 2"/>
              <a:buChar char=""/>
              <a:defRPr/>
            </a:pPr>
            <a:r>
              <a:rPr lang="en-US" dirty="0" smtClean="0"/>
              <a:t>APT </a:t>
            </a:r>
            <a:r>
              <a:rPr lang="en-US" dirty="0"/>
              <a:t>Members support Method B2 of the CPM </a:t>
            </a:r>
            <a:r>
              <a:rPr lang="en-US" dirty="0" smtClean="0"/>
              <a:t>Report</a:t>
            </a:r>
          </a:p>
          <a:p>
            <a:pPr marL="823595" lvl="2" indent="-274320" fontAlgn="auto">
              <a:spcAft>
                <a:spcPts val="0"/>
              </a:spcAft>
              <a:buFont typeface="Wingdings 2"/>
              <a:buChar char=""/>
              <a:defRPr/>
            </a:pPr>
            <a:r>
              <a:rPr lang="en-US" dirty="0" smtClean="0"/>
              <a:t>Relevant APT Proposals are attached</a:t>
            </a:r>
          </a:p>
          <a:p>
            <a:pPr marL="823595" lvl="2" indent="-274320" fontAlgn="auto">
              <a:spcAft>
                <a:spcPts val="0"/>
              </a:spcAft>
              <a:buFont typeface="Wingdings 2"/>
              <a:buChar char=""/>
              <a:defRPr/>
            </a:pPr>
            <a:endParaRPr lang="en-US" dirty="0" smtClean="0"/>
          </a:p>
          <a:p>
            <a:pPr marL="548958" lvl="1" indent="-274320" fontAlgn="auto">
              <a:spcAft>
                <a:spcPts val="0"/>
              </a:spcAft>
              <a:buFont typeface="Wingdings 2"/>
              <a:buChar char=""/>
              <a:defRPr/>
            </a:pPr>
            <a:endParaRPr lang="en-US" sz="1500" b="1" dirty="0" smtClean="0"/>
          </a:p>
          <a:p>
            <a:pPr marL="0" indent="0" algn="ctr" fontAlgn="auto">
              <a:spcAft>
                <a:spcPts val="0"/>
              </a:spcAft>
              <a:buFont typeface="Wingdings 2"/>
              <a:buNone/>
              <a:defRPr/>
            </a:pPr>
            <a:endParaRPr lang="en-US" sz="2000" b="1" dirty="0" smtClean="0"/>
          </a:p>
        </p:txBody>
      </p:sp>
      <p:graphicFrame>
        <p:nvGraphicFramePr>
          <p:cNvPr id="2" name="Object 1"/>
          <p:cNvGraphicFramePr>
            <a:graphicFrameLocks noChangeAspect="1"/>
          </p:cNvGraphicFramePr>
          <p:nvPr>
            <p:extLst/>
          </p:nvPr>
        </p:nvGraphicFramePr>
        <p:xfrm>
          <a:off x="4096544" y="2564904"/>
          <a:ext cx="914400" cy="771525"/>
        </p:xfrm>
        <a:graphic>
          <a:graphicData uri="http://schemas.openxmlformats.org/presentationml/2006/ole">
            <mc:AlternateContent xmlns:mc="http://schemas.openxmlformats.org/markup-compatibility/2006">
              <mc:Choice xmlns:v="urn:schemas-microsoft-com:vml" Requires="v">
                <p:oleObj spid="_x0000_s4103"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256490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6286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b="1" dirty="0" smtClean="0">
                <a:solidFill>
                  <a:srgbClr val="C35E2E"/>
                </a:solidFill>
              </a:rPr>
              <a:t>AGENDA ITEM 1.13</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GB" sz="1800" i="1" dirty="0" smtClean="0"/>
              <a:t>“to </a:t>
            </a:r>
            <a:r>
              <a:rPr lang="en-GB" sz="1800" i="1" dirty="0"/>
              <a:t>review No. </a:t>
            </a:r>
            <a:r>
              <a:rPr lang="en-GB" sz="1800" b="1" i="1" dirty="0"/>
              <a:t>5.268</a:t>
            </a:r>
            <a:r>
              <a:rPr lang="en-GB" sz="1800" i="1" dirty="0"/>
              <a:t> with a view to examining the possibility for increasing the 5 km distance limitation and allowing space research service (space-to-space) use for proximity operations by space vehicles communicating with an orbiting manned space vehicle, in accordance with Resolution </a:t>
            </a:r>
            <a:r>
              <a:rPr lang="en-GB" sz="1800" b="1" i="1" dirty="0"/>
              <a:t>652 (WRC‑12</a:t>
            </a:r>
            <a:r>
              <a:rPr lang="en-GB" sz="1800" b="1" i="1" dirty="0" smtClean="0"/>
              <a:t>)</a:t>
            </a:r>
            <a:r>
              <a:rPr lang="en-GB" sz="1800" i="1" dirty="0" smtClean="0"/>
              <a:t>;”</a:t>
            </a:r>
            <a:endParaRPr lang="en-US" sz="1800" dirty="0"/>
          </a:p>
          <a:p>
            <a:pPr marL="274320" indent="-274320" fontAlgn="auto">
              <a:spcAft>
                <a:spcPts val="0"/>
              </a:spcAft>
              <a:buFont typeface="Wingdings 2"/>
              <a:buChar char=""/>
              <a:defRPr/>
            </a:pPr>
            <a:endParaRPr lang="en-US" sz="2000" b="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marL="548640" lvl="1" indent="-274320" fontAlgn="auto">
              <a:spcAft>
                <a:spcPts val="0"/>
              </a:spcAft>
              <a:buFont typeface="Wingdings"/>
              <a:buChar char=""/>
              <a:defRPr/>
            </a:pPr>
            <a:r>
              <a:rPr lang="en-US" sz="1800" dirty="0"/>
              <a:t>APT Members support the single Method in the CPM Report for agenda item 1.13 and a Preliminary APT Common Proposal (PACP) is accordingly provided below.</a:t>
            </a:r>
          </a:p>
          <a:p>
            <a:pPr marL="548640" lvl="1" indent="-274320" algn="ctr" fontAlgn="auto">
              <a:spcAft>
                <a:spcPts val="0"/>
              </a:spcAft>
              <a:buFont typeface="Wingdings"/>
              <a:buChar char=""/>
              <a:defRPr/>
            </a:pPr>
            <a:endParaRPr lang="en-US" sz="1800" dirty="0" smtClean="0"/>
          </a:p>
          <a:p>
            <a:pPr marL="0" indent="0" algn="ctr" fontAlgn="auto">
              <a:spcAft>
                <a:spcPts val="0"/>
              </a:spcAft>
              <a:buFont typeface="Wingdings 2"/>
              <a:buNone/>
              <a:defRPr/>
            </a:pPr>
            <a:endParaRPr lang="en-US" sz="2000" b="1" dirty="0"/>
          </a:p>
          <a:p>
            <a:pPr marL="548640" lvl="1" indent="-274320" fontAlgn="auto">
              <a:spcAft>
                <a:spcPts val="0"/>
              </a:spcAft>
              <a:buFont typeface="Wingdings"/>
              <a:buChar char=""/>
              <a:defRPr/>
            </a:pPr>
            <a:endParaRPr lang="en-US" sz="1500" b="1" dirty="0" smtClean="0"/>
          </a:p>
        </p:txBody>
      </p:sp>
      <p:graphicFrame>
        <p:nvGraphicFramePr>
          <p:cNvPr id="2" name="Object 1"/>
          <p:cNvGraphicFramePr>
            <a:graphicFrameLocks noChangeAspect="1"/>
          </p:cNvGraphicFramePr>
          <p:nvPr>
            <p:extLst/>
          </p:nvPr>
        </p:nvGraphicFramePr>
        <p:xfrm>
          <a:off x="3779912" y="4293096"/>
          <a:ext cx="914400" cy="771525"/>
        </p:xfrm>
        <a:graphic>
          <a:graphicData uri="http://schemas.openxmlformats.org/presentationml/2006/ole">
            <mc:AlternateContent xmlns:mc="http://schemas.openxmlformats.org/markup-compatibility/2006">
              <mc:Choice xmlns:v="urn:schemas-microsoft-com:vml" Requires="v">
                <p:oleObj spid="_x0000_s5127"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779912" y="429309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5664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dirty="0" smtClean="0">
                <a:solidFill>
                  <a:srgbClr val="C35E2E"/>
                </a:solidFill>
              </a:rPr>
              <a:t>AGENDA ITEM 1.14</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AU" sz="1900" i="1" dirty="0" smtClean="0"/>
              <a:t>“to </a:t>
            </a:r>
            <a:r>
              <a:rPr lang="en-AU" sz="1900" i="1" dirty="0"/>
              <a:t>consider the feasibility of achieving a continuous reference time-scale, whether by the modification of coordinated universal time (UTC) or some other method, and take appropriate action, in accordance with Resolution </a:t>
            </a:r>
            <a:r>
              <a:rPr lang="en-AU" sz="1900" b="1" i="1" dirty="0"/>
              <a:t>653 (WRC‑12</a:t>
            </a:r>
            <a:r>
              <a:rPr lang="en-AU" sz="1900" b="1" i="1" dirty="0" smtClean="0"/>
              <a:t>)”</a:t>
            </a:r>
            <a:endParaRPr lang="en-US" sz="1900" dirty="0"/>
          </a:p>
          <a:p>
            <a:pPr marL="274320" indent="-274320" fontAlgn="auto">
              <a:spcAft>
                <a:spcPts val="0"/>
              </a:spcAft>
              <a:buFont typeface="Wingdings 2"/>
              <a:buChar char=""/>
              <a:defRPr/>
            </a:pPr>
            <a:endParaRPr lang="en-US" sz="2000" b="1" i="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lvl="1"/>
            <a:r>
              <a:rPr lang="en-US" sz="1800" dirty="0"/>
              <a:t>APT Members are supportive of the studies undertaken by ITU-R WP 7A on the feasibility of achieving a continuous reference time-scale.</a:t>
            </a:r>
          </a:p>
          <a:p>
            <a:pPr lvl="1"/>
            <a:r>
              <a:rPr lang="en-US" sz="1800" dirty="0"/>
              <a:t>A continuous international reference time-scale proposed by Method A1/A2 of the CPM Report is beneficial for most users, and an appropriate implementation of continuous international time-scale should be developed and agreed by relevant international organizations.</a:t>
            </a:r>
          </a:p>
          <a:p>
            <a:pPr lvl="1"/>
            <a:r>
              <a:rPr lang="en-US" sz="1800" dirty="0"/>
              <a:t>A continuous international reference time-scale can be achieved, proposed by Method A1/A2 of the CPM Report, by stopping the insertion of leap seconds in UTC.</a:t>
            </a:r>
          </a:p>
          <a:p>
            <a:pPr lvl="1"/>
            <a:endParaRPr lang="en-US" sz="1600" dirty="0" smtClean="0"/>
          </a:p>
          <a:p>
            <a:pPr marL="0" indent="0" algn="ctr" fontAlgn="auto">
              <a:spcAft>
                <a:spcPts val="0"/>
              </a:spcAft>
              <a:buFont typeface="Wingdings 2"/>
              <a:buNone/>
              <a:defRPr/>
            </a:pPr>
            <a:endParaRPr lang="en-US" sz="2100" b="1" dirty="0"/>
          </a:p>
        </p:txBody>
      </p:sp>
    </p:spTree>
    <p:extLst>
      <p:ext uri="{BB962C8B-B14F-4D97-AF65-F5344CB8AC3E}">
        <p14:creationId xmlns:p14="http://schemas.microsoft.com/office/powerpoint/2010/main" val="2617145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dirty="0" smtClean="0">
                <a:solidFill>
                  <a:srgbClr val="C35E2E"/>
                </a:solidFill>
              </a:rPr>
              <a:t>AGENDA ITEM 1.14</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lvl="1" hangingPunct="0"/>
            <a:r>
              <a:rPr lang="en-GB" sz="1600" dirty="0"/>
              <a:t>Suppression of leap seconds proposed by Method A1/A2 of the CPM Report reduces the risk of operator error and increases the reliability of systems that depend upon time. </a:t>
            </a:r>
            <a:endParaRPr lang="en-US" sz="1600" dirty="0"/>
          </a:p>
          <a:p>
            <a:pPr lvl="1"/>
            <a:r>
              <a:rPr lang="en-US" sz="1600" dirty="0"/>
              <a:t>The dissemination of two “standard” time-scales proposed by Method B of the CPM Report might bring significant risks of confusion, and it would be critical for the two scales to be differentiated in a truly fail-safe manner.   </a:t>
            </a:r>
          </a:p>
          <a:p>
            <a:pPr lvl="1"/>
            <a:r>
              <a:rPr lang="en-US" sz="1600" dirty="0"/>
              <a:t>Considering its wide applications, the change of the name of UTC proposed by Method A2 of the CPM Report must be treated with worldwide caution on both the international and national levels.</a:t>
            </a:r>
          </a:p>
          <a:p>
            <a:pPr lvl="1"/>
            <a:r>
              <a:rPr lang="en-AU" sz="1600" dirty="0"/>
              <a:t>To allow for an adequate period of time for legacy systems reliant on the use of leap seconds to adapt to the change in UTC, the application of the suppression of leap second adjustments to UTC will be effective no less than five years after the date of entry into force of the Final Acts of the </a:t>
            </a:r>
            <a:r>
              <a:rPr lang="en-AU" sz="1600" dirty="0" smtClean="0"/>
              <a:t>WRC-15</a:t>
            </a:r>
          </a:p>
          <a:p>
            <a:pPr lvl="1"/>
            <a:r>
              <a:rPr lang="en-US" sz="1600" dirty="0"/>
              <a:t>APT Members support Method A1 of the CPM Report to WRC-15, which is to achieve a continuous time-scale by stopping the insertion of leap seconds in UTC and to retain the name of </a:t>
            </a:r>
            <a:r>
              <a:rPr lang="en-US" sz="1600" dirty="0" smtClean="0"/>
              <a:t>UTC</a:t>
            </a:r>
          </a:p>
          <a:p>
            <a:pPr lvl="1"/>
            <a:endParaRPr lang="en-US" sz="1600" dirty="0" smtClean="0"/>
          </a:p>
          <a:p>
            <a:pPr marL="0" indent="0" algn="ctr" fontAlgn="auto">
              <a:spcAft>
                <a:spcPts val="0"/>
              </a:spcAft>
              <a:buFont typeface="Wingdings 2"/>
              <a:buNone/>
              <a:defRPr/>
            </a:pPr>
            <a:endParaRPr lang="en-US" sz="2100" b="1" dirty="0"/>
          </a:p>
        </p:txBody>
      </p:sp>
      <p:graphicFrame>
        <p:nvGraphicFramePr>
          <p:cNvPr id="2" name="Object 1"/>
          <p:cNvGraphicFramePr>
            <a:graphicFrameLocks noChangeAspect="1"/>
          </p:cNvGraphicFramePr>
          <p:nvPr>
            <p:extLst/>
          </p:nvPr>
        </p:nvGraphicFramePr>
        <p:xfrm>
          <a:off x="4096544" y="5445224"/>
          <a:ext cx="914400" cy="771525"/>
        </p:xfrm>
        <a:graphic>
          <a:graphicData uri="http://schemas.openxmlformats.org/presentationml/2006/ole">
            <mc:AlternateContent xmlns:mc="http://schemas.openxmlformats.org/markup-compatibility/2006">
              <mc:Choice xmlns:v="urn:schemas-microsoft-com:vml" Requires="v">
                <p:oleObj spid="_x0000_s6151"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544522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84361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2200" b="1" dirty="0" smtClean="0">
                <a:solidFill>
                  <a:srgbClr val="C35E2E"/>
                </a:solidFill>
              </a:rPr>
              <a:t>Preliminary APT Common Proposals </a:t>
            </a:r>
            <a:r>
              <a:rPr lang="en-US" altLang="en-US" sz="2200" b="1" dirty="0">
                <a:solidFill>
                  <a:srgbClr val="C35E2E"/>
                </a:solidFill>
              </a:rPr>
              <a:t>on  WRC-15 Agenda Items</a:t>
            </a:r>
            <a:endParaRPr lang="en-US" altLang="en-US" sz="2200" dirty="0" smtClean="0">
              <a:solidFill>
                <a:srgbClr val="C35E2E"/>
              </a:solidFill>
            </a:endParaRPr>
          </a:p>
        </p:txBody>
      </p:sp>
      <p:sp>
        <p:nvSpPr>
          <p:cNvPr id="34819"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b="1" dirty="0" smtClean="0"/>
              <a:t>Working Party 3</a:t>
            </a:r>
          </a:p>
          <a:p>
            <a:pPr algn="ctr">
              <a:buFont typeface="Wingdings 2" pitchFamily="18" charset="2"/>
              <a:buNone/>
            </a:pPr>
            <a:r>
              <a:rPr lang="en-US" altLang="en-US" b="1" dirty="0" smtClean="0"/>
              <a:t>CPM Chapter 3: Aeronautical, Maritime and Radiolocation Issues</a:t>
            </a:r>
          </a:p>
          <a:p>
            <a:pPr algn="ctr">
              <a:buFont typeface="Wingdings 2" pitchFamily="18" charset="2"/>
              <a:buNone/>
            </a:pPr>
            <a:r>
              <a:rPr lang="en-US" altLang="en-US" b="1" dirty="0" smtClean="0">
                <a:solidFill>
                  <a:srgbClr val="FF0000"/>
                </a:solidFill>
              </a:rPr>
              <a:t>Agenda Items: 1.5, 1.15, 1.16, 1.17 &amp; 1.18</a:t>
            </a:r>
          </a:p>
          <a:p>
            <a:pPr algn="ctr">
              <a:buFont typeface="Wingdings 2" pitchFamily="18" charset="2"/>
              <a:buNone/>
            </a:pPr>
            <a:r>
              <a:rPr lang="en-US" altLang="en-US" sz="1400" b="1" dirty="0" smtClean="0">
                <a:solidFill>
                  <a:srgbClr val="FF0000"/>
                </a:solidFill>
              </a:rPr>
              <a:t>Website: </a:t>
            </a:r>
            <a:r>
              <a:rPr lang="en-US" altLang="en-US" sz="1400" b="1" dirty="0" smtClean="0">
                <a:solidFill>
                  <a:srgbClr val="FF0000"/>
                </a:solidFill>
                <a:hlinkClick r:id="rId2"/>
              </a:rPr>
              <a:t>http://www.apt.int/APG-WP3</a:t>
            </a:r>
            <a:r>
              <a:rPr lang="en-US" altLang="en-US" sz="1400" b="1" dirty="0" smtClean="0">
                <a:solidFill>
                  <a:srgbClr val="FF0000"/>
                </a:solidFill>
              </a:rPr>
              <a:t> </a:t>
            </a:r>
          </a:p>
        </p:txBody>
      </p:sp>
    </p:spTree>
    <p:extLst>
      <p:ext uri="{BB962C8B-B14F-4D97-AF65-F5344CB8AC3E}">
        <p14:creationId xmlns:p14="http://schemas.microsoft.com/office/powerpoint/2010/main" val="2820519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smtClean="0">
                <a:solidFill>
                  <a:srgbClr val="C35E2E"/>
                </a:solidFill>
              </a:rPr>
              <a:t>AGENDA ITEM 1.5 </a:t>
            </a:r>
          </a:p>
        </p:txBody>
      </p:sp>
      <p:sp>
        <p:nvSpPr>
          <p:cNvPr id="35843" name="Content Placeholder 2"/>
          <p:cNvSpPr>
            <a:spLocks noGrp="1"/>
          </p:cNvSpPr>
          <p:nvPr>
            <p:ph sz="quarter" idx="1"/>
          </p:nvPr>
        </p:nvSpPr>
        <p:spPr>
          <a:xfrm>
            <a:off x="301625" y="1527175"/>
            <a:ext cx="8504238" cy="4572000"/>
          </a:xfrm>
        </p:spPr>
        <p:txBody>
          <a:bodyPr/>
          <a:lstStyle/>
          <a:p>
            <a:r>
              <a:rPr lang="en-AU" sz="1800" i="1" dirty="0" smtClean="0"/>
              <a:t>“to </a:t>
            </a:r>
            <a:r>
              <a:rPr lang="en-AU" sz="1800" i="1" dirty="0"/>
              <a:t>consider the use of frequency bands allocated to the fixed-satellite service not subject to Appendices </a:t>
            </a:r>
            <a:r>
              <a:rPr lang="en-AU" sz="1800" b="1" i="1" dirty="0"/>
              <a:t>30</a:t>
            </a:r>
            <a:r>
              <a:rPr lang="en-AU" sz="1800" i="1" dirty="0"/>
              <a:t>, </a:t>
            </a:r>
            <a:r>
              <a:rPr lang="en-AU" sz="1800" b="1" i="1" dirty="0"/>
              <a:t>30A </a:t>
            </a:r>
            <a:r>
              <a:rPr lang="en-AU" sz="1800" i="1" dirty="0"/>
              <a:t>and </a:t>
            </a:r>
            <a:r>
              <a:rPr lang="en-AU" sz="1800" b="1" i="1" dirty="0"/>
              <a:t>30B </a:t>
            </a:r>
            <a:r>
              <a:rPr lang="en-AU" sz="1800" i="1" dirty="0"/>
              <a:t>for the control and non-payload communications of unmanned aircraft systems (UAS) in non-segregated airspaces, in accordance with Resolution </a:t>
            </a:r>
            <a:r>
              <a:rPr lang="en-AU" sz="1800" b="1" i="1" dirty="0"/>
              <a:t>153 (WRC-12</a:t>
            </a:r>
            <a:r>
              <a:rPr lang="en-AU" sz="1800" b="1" i="1" dirty="0" smtClean="0"/>
              <a:t>)”</a:t>
            </a:r>
            <a:endParaRPr lang="en-US" sz="1800" dirty="0"/>
          </a:p>
          <a:p>
            <a:endParaRPr lang="en-US" altLang="en-US" sz="1800" b="1" i="1" dirty="0" smtClean="0">
              <a:solidFill>
                <a:srgbClr val="FF0000"/>
              </a:solidFill>
            </a:endParaRPr>
          </a:p>
          <a:p>
            <a:r>
              <a:rPr lang="en-US" altLang="en-US" sz="1800" b="1" dirty="0" smtClean="0"/>
              <a:t>APT Proposals (as PACP):</a:t>
            </a:r>
          </a:p>
          <a:p>
            <a:pPr lvl="1"/>
            <a:r>
              <a:rPr lang="en-GB" sz="1600" dirty="0" smtClean="0"/>
              <a:t>APT Members are of the view that </a:t>
            </a:r>
            <a:r>
              <a:rPr lang="en-GB" sz="1600" dirty="0"/>
              <a:t>t</a:t>
            </a:r>
            <a:r>
              <a:rPr lang="en-GB" sz="1600" dirty="0" smtClean="0"/>
              <a:t>he </a:t>
            </a:r>
            <a:r>
              <a:rPr lang="en-GB" sz="1600" dirty="0"/>
              <a:t>studies in ITU-R have not been finalized in this study cycle; therefore sharing/compatibility with existing services (including the other applications of the FSS) is still uncertain.  Also, studies relating to </a:t>
            </a:r>
            <a:r>
              <a:rPr lang="en-AU" sz="1600" dirty="0"/>
              <a:t>crucial aspects (e.g. protection criteria, performance availability, service availability, safety margin and interference environment) with regards to usage of FSS frequency bands not subject to Appendices </a:t>
            </a:r>
            <a:r>
              <a:rPr lang="en-AU" sz="1600" b="1" dirty="0"/>
              <a:t>30</a:t>
            </a:r>
            <a:r>
              <a:rPr lang="en-AU" sz="1600" dirty="0"/>
              <a:t>, </a:t>
            </a:r>
            <a:r>
              <a:rPr lang="en-AU" sz="1600" b="1" dirty="0"/>
              <a:t>30A</a:t>
            </a:r>
            <a:r>
              <a:rPr lang="en-AU" sz="1600" dirty="0"/>
              <a:t> and </a:t>
            </a:r>
            <a:r>
              <a:rPr lang="en-AU" sz="1600" b="1" dirty="0"/>
              <a:t>30B</a:t>
            </a:r>
            <a:r>
              <a:rPr lang="en-AU" sz="1600" dirty="0"/>
              <a:t> for the UAS CNPC links in non-segregated airspaces are yet to be completed and </a:t>
            </a:r>
            <a:r>
              <a:rPr lang="en-AU" sz="1600" dirty="0" smtClean="0"/>
              <a:t>finalized</a:t>
            </a:r>
          </a:p>
          <a:p>
            <a:pPr lvl="1"/>
            <a:endParaRPr lang="en-US" sz="1600" dirty="0"/>
          </a:p>
          <a:p>
            <a:pPr lvl="1"/>
            <a:endParaRPr lang="en-US" altLang="en-US" sz="2000" b="1" dirty="0" smtClean="0"/>
          </a:p>
        </p:txBody>
      </p:sp>
      <p:graphicFrame>
        <p:nvGraphicFramePr>
          <p:cNvPr id="2" name="Object 1"/>
          <p:cNvGraphicFramePr>
            <a:graphicFrameLocks noChangeAspect="1"/>
          </p:cNvGraphicFramePr>
          <p:nvPr>
            <p:extLst/>
          </p:nvPr>
        </p:nvGraphicFramePr>
        <p:xfrm>
          <a:off x="4096544" y="5085184"/>
          <a:ext cx="914400" cy="771525"/>
        </p:xfrm>
        <a:graphic>
          <a:graphicData uri="http://schemas.openxmlformats.org/presentationml/2006/ole">
            <mc:AlternateContent xmlns:mc="http://schemas.openxmlformats.org/markup-compatibility/2006">
              <mc:Choice xmlns:v="urn:schemas-microsoft-com:vml" Requires="v">
                <p:oleObj spid="_x0000_s7175"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508518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32859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b="1" dirty="0" smtClean="0">
                <a:solidFill>
                  <a:srgbClr val="C35E2E"/>
                </a:solidFill>
              </a:rPr>
              <a:t>AGENDA ITEM 1.15</a:t>
            </a:r>
          </a:p>
        </p:txBody>
      </p:sp>
      <p:sp>
        <p:nvSpPr>
          <p:cNvPr id="3" name="Content Placeholder 2"/>
          <p:cNvSpPr>
            <a:spLocks noGrp="1"/>
          </p:cNvSpPr>
          <p:nvPr>
            <p:ph sz="quarter" idx="1"/>
          </p:nvPr>
        </p:nvSpPr>
        <p:spPr>
          <a:xfrm>
            <a:off x="301625" y="1527175"/>
            <a:ext cx="8504238" cy="4572000"/>
          </a:xfrm>
        </p:spPr>
        <p:txBody>
          <a:bodyPr>
            <a:normAutofit fontScale="92500" lnSpcReduction="20000"/>
          </a:bodyPr>
          <a:lstStyle/>
          <a:p>
            <a:pPr fontAlgn="auto">
              <a:spcAft>
                <a:spcPts val="0"/>
              </a:spcAft>
              <a:defRPr/>
            </a:pPr>
            <a:r>
              <a:rPr lang="en-US" sz="1800" i="1" dirty="0" smtClean="0"/>
              <a:t>“to </a:t>
            </a:r>
            <a:r>
              <a:rPr lang="en-US" sz="1800" i="1" dirty="0"/>
              <a:t>consider spectrum demands for on-board communication stations in the maritime mobile service in accordance with Resolution 358 (WRC-12</a:t>
            </a:r>
            <a:r>
              <a:rPr lang="en-US" sz="1800" i="1" dirty="0" smtClean="0"/>
              <a:t>)”</a:t>
            </a:r>
            <a:endParaRPr lang="en-US" sz="1800" dirty="0"/>
          </a:p>
          <a:p>
            <a:pPr fontAlgn="auto">
              <a:spcAft>
                <a:spcPts val="0"/>
              </a:spcAft>
              <a:defRPr/>
            </a:pPr>
            <a:endParaRPr lang="en-US" sz="2600" b="1" i="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marL="0" indent="0" fontAlgn="auto">
              <a:spcAft>
                <a:spcPts val="0"/>
              </a:spcAft>
              <a:buNone/>
              <a:defRPr/>
            </a:pPr>
            <a:endParaRPr lang="en-US" sz="2000" b="1" dirty="0" smtClean="0"/>
          </a:p>
          <a:p>
            <a:pPr lvl="1" hangingPunct="0"/>
            <a:r>
              <a:rPr lang="en-GB" sz="2100" dirty="0"/>
              <a:t>The APT Members support the single method to satisfy the Agenda item 1.15 of the CPM Report to the WRC-15.</a:t>
            </a:r>
            <a:endParaRPr lang="en-US" sz="2100" dirty="0"/>
          </a:p>
          <a:p>
            <a:pPr lvl="1" hangingPunct="0"/>
            <a:r>
              <a:rPr lang="en-GB" sz="2100" dirty="0"/>
              <a:t>The APT Members support the incorporation in the Radio Regulations of provisions to enable more effective use of the existing allocation for on-board communication stations in the maritime mobile service.</a:t>
            </a:r>
            <a:endParaRPr lang="en-US" sz="2100" dirty="0"/>
          </a:p>
          <a:p>
            <a:pPr lvl="1" hangingPunct="0"/>
            <a:r>
              <a:rPr lang="en-GB" sz="2100" dirty="0"/>
              <a:t>The APT Members consider that the application of efficient spectrum utilization methods, such as 12.5 kHz and/or 6.25 kHz channel spacing, and use of digital modulation techniques are sufficient to avoid the possible congestion of on-board communication channels, in which case the technical characteristics of on-board communication equipment with differing channel spacing, and the channel numbering, must be in conformity with Recommendation ITU-R M.1174-3.</a:t>
            </a:r>
            <a:endParaRPr lang="en-US" sz="2100" dirty="0"/>
          </a:p>
          <a:p>
            <a:pPr marL="548958" lvl="1" indent="-274320" fontAlgn="auto">
              <a:spcAft>
                <a:spcPts val="0"/>
              </a:spcAft>
              <a:buFont typeface="Wingdings 2"/>
              <a:buChar char=""/>
              <a:defRPr/>
            </a:pPr>
            <a:endParaRPr lang="en-US" sz="1500" b="1" dirty="0" smtClean="0"/>
          </a:p>
          <a:p>
            <a:pPr marL="0" indent="0" fontAlgn="auto">
              <a:spcAft>
                <a:spcPts val="0"/>
              </a:spcAft>
              <a:buNone/>
              <a:defRPr/>
            </a:pPr>
            <a:endParaRPr lang="en-US" sz="1600" b="1" dirty="0" smtClean="0"/>
          </a:p>
          <a:p>
            <a:pPr marL="0" indent="0" algn="ctr" fontAlgn="auto">
              <a:spcAft>
                <a:spcPts val="0"/>
              </a:spcAft>
              <a:buFont typeface="Wingdings 2"/>
              <a:buNone/>
              <a:defRPr/>
            </a:pPr>
            <a:endParaRPr lang="en-US" sz="2400" b="1" dirty="0" smtClean="0"/>
          </a:p>
        </p:txBody>
      </p:sp>
    </p:spTree>
    <p:extLst>
      <p:ext uri="{BB962C8B-B14F-4D97-AF65-F5344CB8AC3E}">
        <p14:creationId xmlns:p14="http://schemas.microsoft.com/office/powerpoint/2010/main" val="1851758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solidFill>
                  <a:srgbClr val="C35E2E"/>
                </a:solidFill>
              </a:rPr>
              <a:t>Contents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1200"/>
              </a:spcAft>
              <a:buFont typeface="Wingdings 2"/>
              <a:buChar char=""/>
              <a:defRPr/>
            </a:pPr>
            <a:endParaRPr lang="en-US" b="1" dirty="0" smtClean="0">
              <a:effectLst>
                <a:outerShdw blurRad="38100" dist="38100" dir="2700000" algn="tl">
                  <a:srgbClr val="000000">
                    <a:alpha val="43137"/>
                  </a:srgbClr>
                </a:outerShdw>
              </a:effectLst>
            </a:endParaRPr>
          </a:p>
          <a:p>
            <a:pPr marL="274320" indent="-274320" fontAlgn="auto">
              <a:spcAft>
                <a:spcPts val="1200"/>
              </a:spcAft>
              <a:buFont typeface="Wingdings 2"/>
              <a:buChar char=""/>
              <a:defRPr/>
            </a:pPr>
            <a:r>
              <a:rPr lang="en-US" b="1" dirty="0" smtClean="0">
                <a:effectLst>
                  <a:outerShdw blurRad="38100" dist="38100" dir="2700000" algn="tl">
                    <a:srgbClr val="000000">
                      <a:alpha val="43137"/>
                    </a:srgbClr>
                  </a:outerShdw>
                </a:effectLst>
              </a:rPr>
              <a:t>Part 1: </a:t>
            </a:r>
          </a:p>
          <a:p>
            <a:pPr marL="548958" lvl="1" indent="-274320" fontAlgn="auto">
              <a:spcAft>
                <a:spcPts val="1200"/>
              </a:spcAft>
              <a:buFont typeface="Wingdings 2"/>
              <a:buChar char=""/>
              <a:defRPr/>
            </a:pPr>
            <a:r>
              <a:rPr lang="en-US" b="1" dirty="0" smtClean="0">
                <a:effectLst>
                  <a:outerShdw blurRad="38100" dist="38100" dir="2700000" algn="tl">
                    <a:srgbClr val="000000">
                      <a:alpha val="43137"/>
                    </a:srgbClr>
                  </a:outerShdw>
                </a:effectLst>
              </a:rPr>
              <a:t>APT Conference Preparatory Group for WRC-15</a:t>
            </a:r>
          </a:p>
          <a:p>
            <a:pPr marL="548958" lvl="1" indent="-274320" fontAlgn="auto">
              <a:spcAft>
                <a:spcPts val="1200"/>
              </a:spcAft>
              <a:buFont typeface="Wingdings 2"/>
              <a:buChar char=""/>
              <a:defRPr/>
            </a:pPr>
            <a:r>
              <a:rPr lang="en-US" b="1" dirty="0" smtClean="0">
                <a:effectLst>
                  <a:outerShdw blurRad="38100" dist="38100" dir="2700000" algn="tl">
                    <a:srgbClr val="000000">
                      <a:alpha val="43137"/>
                    </a:srgbClr>
                  </a:outerShdw>
                </a:effectLst>
              </a:rPr>
              <a:t>Process of Developing APT Common Proposals</a:t>
            </a:r>
          </a:p>
          <a:p>
            <a:pPr marL="274320" indent="-274320" fontAlgn="auto">
              <a:spcAft>
                <a:spcPts val="1200"/>
              </a:spcAft>
              <a:buFont typeface="Wingdings 2"/>
              <a:buChar char=""/>
              <a:defRPr/>
            </a:pPr>
            <a:r>
              <a:rPr lang="en-US" b="1" dirty="0" smtClean="0">
                <a:effectLst>
                  <a:outerShdw blurRad="38100" dist="38100" dir="2700000" algn="tl">
                    <a:srgbClr val="000000">
                      <a:alpha val="43137"/>
                    </a:srgbClr>
                  </a:outerShdw>
                </a:effectLst>
              </a:rPr>
              <a:t>Part 2:</a:t>
            </a:r>
          </a:p>
          <a:p>
            <a:pPr marL="548958" lvl="1" indent="-274320" fontAlgn="auto">
              <a:spcAft>
                <a:spcPts val="1200"/>
              </a:spcAft>
              <a:buFont typeface="Wingdings 2"/>
              <a:buChar char=""/>
              <a:defRPr/>
            </a:pPr>
            <a:r>
              <a:rPr lang="en-US" b="1" dirty="0" smtClean="0">
                <a:effectLst>
                  <a:outerShdw blurRad="38100" dist="38100" dir="2700000" algn="tl">
                    <a:srgbClr val="000000">
                      <a:alpha val="43137"/>
                    </a:srgbClr>
                  </a:outerShdw>
                </a:effectLst>
              </a:rPr>
              <a:t>Preliminary APT Common Proposals on WRC-15 Agenda Items</a:t>
            </a:r>
          </a:p>
          <a:p>
            <a:pPr marL="274320" indent="-274320" fontAlgn="auto">
              <a:spcAft>
                <a:spcPts val="1200"/>
              </a:spcAft>
              <a:buFont typeface="Wingdings 2"/>
              <a:buNone/>
              <a:defRPr/>
            </a:pP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003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b="1" dirty="0" smtClean="0">
                <a:solidFill>
                  <a:srgbClr val="C35E2E"/>
                </a:solidFill>
              </a:rPr>
              <a:t>AGENDA ITEM 1.15</a:t>
            </a:r>
          </a:p>
        </p:txBody>
      </p:sp>
      <p:sp>
        <p:nvSpPr>
          <p:cNvPr id="3" name="Content Placeholder 2"/>
          <p:cNvSpPr>
            <a:spLocks noGrp="1"/>
          </p:cNvSpPr>
          <p:nvPr>
            <p:ph sz="quarter" idx="1"/>
          </p:nvPr>
        </p:nvSpPr>
        <p:spPr>
          <a:xfrm>
            <a:off x="301625" y="1527175"/>
            <a:ext cx="8504238" cy="4572000"/>
          </a:xfrm>
        </p:spPr>
        <p:txBody>
          <a:bodyPr>
            <a:normAutofit/>
          </a:bodyPr>
          <a:lstStyle/>
          <a:p>
            <a:pPr lvl="1"/>
            <a:r>
              <a:rPr lang="en-GB" sz="2000" dirty="0"/>
              <a:t>It is proposed that RR No. </a:t>
            </a:r>
            <a:r>
              <a:rPr lang="en-GB" sz="2000" b="1" dirty="0"/>
              <a:t>5.287</a:t>
            </a:r>
            <a:r>
              <a:rPr lang="en-GB" sz="2000" dirty="0"/>
              <a:t> be amended accordingly and that Resolution </a:t>
            </a:r>
            <a:r>
              <a:rPr lang="en-GB" sz="2000" b="1" dirty="0"/>
              <a:t>358 (WRC-12)</a:t>
            </a:r>
            <a:r>
              <a:rPr lang="en-GB" sz="2000" dirty="0"/>
              <a:t> be abrogated, in accordance with the single Method in the CPM Report</a:t>
            </a:r>
            <a:r>
              <a:rPr lang="en-GB" sz="2000" dirty="0" smtClean="0"/>
              <a:t>.</a:t>
            </a:r>
          </a:p>
          <a:p>
            <a:pPr lvl="1"/>
            <a:endParaRPr lang="en-US" sz="2000" dirty="0"/>
          </a:p>
          <a:p>
            <a:pPr lvl="1"/>
            <a:endParaRPr lang="en-AU" sz="1600" dirty="0" smtClean="0"/>
          </a:p>
          <a:p>
            <a:pPr marL="0" indent="0" algn="ctr" fontAlgn="auto">
              <a:spcAft>
                <a:spcPts val="0"/>
              </a:spcAft>
              <a:buFont typeface="Wingdings 2"/>
              <a:buNone/>
              <a:defRPr/>
            </a:pPr>
            <a:endParaRPr lang="en-US" sz="2400" b="1" dirty="0" smtClean="0"/>
          </a:p>
        </p:txBody>
      </p:sp>
      <p:graphicFrame>
        <p:nvGraphicFramePr>
          <p:cNvPr id="2" name="Object 1"/>
          <p:cNvGraphicFramePr>
            <a:graphicFrameLocks noChangeAspect="1"/>
          </p:cNvGraphicFramePr>
          <p:nvPr>
            <p:extLst/>
          </p:nvPr>
        </p:nvGraphicFramePr>
        <p:xfrm>
          <a:off x="3347864" y="2924944"/>
          <a:ext cx="914400" cy="771525"/>
        </p:xfrm>
        <a:graphic>
          <a:graphicData uri="http://schemas.openxmlformats.org/presentationml/2006/ole">
            <mc:AlternateContent xmlns:mc="http://schemas.openxmlformats.org/markup-compatibility/2006">
              <mc:Choice xmlns:v="urn:schemas-microsoft-com:vml" Requires="v">
                <p:oleObj spid="_x0000_s819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347864" y="292494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03797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smtClean="0">
                <a:solidFill>
                  <a:srgbClr val="C35E2E"/>
                </a:solidFill>
              </a:rPr>
              <a:t>AGENDA ITEM 1.16</a:t>
            </a:r>
          </a:p>
        </p:txBody>
      </p:sp>
      <p:sp>
        <p:nvSpPr>
          <p:cNvPr id="3" name="Content Placeholder 2"/>
          <p:cNvSpPr>
            <a:spLocks noGrp="1"/>
          </p:cNvSpPr>
          <p:nvPr>
            <p:ph sz="quarter" idx="1"/>
          </p:nvPr>
        </p:nvSpPr>
        <p:spPr>
          <a:xfrm>
            <a:off x="301625" y="1527175"/>
            <a:ext cx="8504238" cy="4572000"/>
          </a:xfrm>
        </p:spPr>
        <p:txBody>
          <a:bodyPr>
            <a:normAutofit fontScale="85000" lnSpcReduction="20000"/>
          </a:bodyPr>
          <a:lstStyle/>
          <a:p>
            <a:pPr marL="274320" indent="-274320" fontAlgn="auto">
              <a:spcAft>
                <a:spcPts val="0"/>
              </a:spcAft>
              <a:buFont typeface="Wingdings 2"/>
              <a:buChar char=""/>
              <a:defRPr/>
            </a:pPr>
            <a:r>
              <a:rPr lang="en-US" sz="1800" i="1" dirty="0" smtClean="0"/>
              <a:t>“to consider regulatory provisions and spectrum allocations to enable possible new Automatic Identification System (AIS) technology applications and possible new applications to improve maritime radiocommunication in accordance with Resolution </a:t>
            </a:r>
            <a:r>
              <a:rPr lang="en-US" sz="1800" b="1" i="1" dirty="0" smtClean="0"/>
              <a:t>360 (WRC‑12)”</a:t>
            </a:r>
          </a:p>
          <a:p>
            <a:pPr marL="0" indent="0" fontAlgn="auto">
              <a:spcAft>
                <a:spcPts val="0"/>
              </a:spcAft>
              <a:buNone/>
              <a:defRPr/>
            </a:pPr>
            <a:endParaRPr lang="en-US" sz="1800" dirty="0"/>
          </a:p>
          <a:p>
            <a:pPr marL="274320" indent="-274320" fontAlgn="auto">
              <a:spcAft>
                <a:spcPts val="0"/>
              </a:spcAft>
              <a:buFont typeface="Wingdings 2"/>
              <a:buChar char=""/>
              <a:defRPr/>
            </a:pPr>
            <a:r>
              <a:rPr lang="en-US" sz="2000" b="1" dirty="0" smtClean="0"/>
              <a:t>APT Proposals (as PACP):</a:t>
            </a:r>
            <a:endParaRPr lang="en-US" sz="2000" dirty="0"/>
          </a:p>
          <a:p>
            <a:pPr lvl="1"/>
            <a:r>
              <a:rPr lang="en-US" sz="2100" dirty="0"/>
              <a:t>Supports </a:t>
            </a:r>
            <a:r>
              <a:rPr lang="en-AU" sz="2100" dirty="0"/>
              <a:t>ITU-R studies towards new applications using the AIS and enhanced maritime radiocommunication in the maritime mobile service</a:t>
            </a:r>
            <a:r>
              <a:rPr lang="en-US" sz="2100" dirty="0"/>
              <a:t> in accordance with Resolution </a:t>
            </a:r>
            <a:r>
              <a:rPr lang="en-US" sz="2100" b="1" dirty="0"/>
              <a:t>360 (WRC-12)</a:t>
            </a:r>
            <a:r>
              <a:rPr lang="en-US" sz="2100" dirty="0"/>
              <a:t>.</a:t>
            </a:r>
          </a:p>
          <a:p>
            <a:pPr lvl="1"/>
            <a:r>
              <a:rPr lang="en-AU" sz="2100" dirty="0"/>
              <a:t>The implementation of the concept of the VDES which contains the VDE terrestrial component, the satellite component and the ASM component would enhance maritime radio communications.</a:t>
            </a:r>
            <a:endParaRPr lang="en-US" sz="2100" dirty="0"/>
          </a:p>
          <a:p>
            <a:pPr lvl="1"/>
            <a:r>
              <a:rPr lang="en-US" sz="2100" dirty="0"/>
              <a:t>Modifications should not be required to existing AIS equipment on board existing vessels. New applications using AIS technology should be allowed to evolve, supported by communication primarily on the new frequencies identified by WRC-12, while protecting the integrity of the original operational purpose of AIS as the primary function on the existing AIS frequencies.</a:t>
            </a:r>
          </a:p>
          <a:p>
            <a:pPr lvl="1"/>
            <a:r>
              <a:rPr lang="en-US" sz="2100" dirty="0"/>
              <a:t>That the frequency band identified for VDES should accommodate the expected future AIS VDL loading.</a:t>
            </a:r>
          </a:p>
          <a:p>
            <a:pPr marL="274638" lvl="1" indent="0">
              <a:buNone/>
            </a:pPr>
            <a:endParaRPr lang="en-US" sz="1400" dirty="0"/>
          </a:p>
          <a:p>
            <a:pPr marL="0" indent="0" fontAlgn="auto">
              <a:spcAft>
                <a:spcPts val="0"/>
              </a:spcAft>
              <a:buNone/>
              <a:defRPr/>
            </a:pPr>
            <a:endParaRPr lang="en-US" sz="2100" b="1" dirty="0" smtClean="0"/>
          </a:p>
          <a:p>
            <a:pPr marL="594360" lvl="2" indent="0" fontAlgn="auto">
              <a:spcAft>
                <a:spcPts val="0"/>
              </a:spcAft>
              <a:buClr>
                <a:schemeClr val="accent3"/>
              </a:buClr>
              <a:buFont typeface="Wingdings 2"/>
              <a:buNone/>
              <a:defRPr/>
            </a:pPr>
            <a:endParaRPr lang="en-US" sz="1500" b="1" dirty="0" smtClean="0"/>
          </a:p>
        </p:txBody>
      </p:sp>
    </p:spTree>
    <p:extLst>
      <p:ext uri="{BB962C8B-B14F-4D97-AF65-F5344CB8AC3E}">
        <p14:creationId xmlns:p14="http://schemas.microsoft.com/office/powerpoint/2010/main" val="3730974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C35E2E"/>
                </a:solidFill>
              </a:rPr>
              <a:t>AGENDA ITEM 1.16</a:t>
            </a:r>
            <a:endParaRPr lang="en-US" dirty="0"/>
          </a:p>
        </p:txBody>
      </p:sp>
      <p:sp>
        <p:nvSpPr>
          <p:cNvPr id="3" name="Content Placeholder 2"/>
          <p:cNvSpPr>
            <a:spLocks noGrp="1"/>
          </p:cNvSpPr>
          <p:nvPr>
            <p:ph sz="quarter" idx="1"/>
          </p:nvPr>
        </p:nvSpPr>
        <p:spPr/>
        <p:txBody>
          <a:bodyPr/>
          <a:lstStyle/>
          <a:p>
            <a:pPr lvl="1"/>
            <a:r>
              <a:rPr lang="en-NZ" sz="1300" dirty="0"/>
              <a:t>Any change to the regulatory provisions and spectrum allocations resulting from this agenda item should not adversely impact on the capability of search and rescue aircraft to effectively communicate with vessels during disaster relief operations.</a:t>
            </a:r>
            <a:endParaRPr lang="en-US" sz="1300" dirty="0"/>
          </a:p>
          <a:p>
            <a:pPr lvl="1"/>
            <a:r>
              <a:rPr lang="en-US" sz="1300" dirty="0"/>
              <a:t>It is needed to take full account of the outcomes of WRC-12 on digital communication channel arrangements in RR Appendix </a:t>
            </a:r>
            <a:r>
              <a:rPr lang="en-US" sz="1300" b="1" dirty="0"/>
              <a:t>18</a:t>
            </a:r>
            <a:r>
              <a:rPr lang="en-US" sz="1300" dirty="0"/>
              <a:t> for the global and regional channel allocation for VDES. Different types of VDES applications and equipment in different scenarios and operating in different frequency arrangement plan could be considered.</a:t>
            </a:r>
          </a:p>
          <a:p>
            <a:pPr lvl="1"/>
            <a:r>
              <a:rPr lang="en-US" sz="1300" dirty="0"/>
              <a:t>Any new allocation for the future applications, including satellite application, to the frequency bands listed in the RR Appendix </a:t>
            </a:r>
            <a:r>
              <a:rPr lang="en-US" sz="1300" b="1" dirty="0"/>
              <a:t>18</a:t>
            </a:r>
            <a:r>
              <a:rPr lang="en-US" sz="1300" dirty="0"/>
              <a:t> should be based on issued ITU-R Recommendation.</a:t>
            </a:r>
          </a:p>
          <a:p>
            <a:pPr lvl="1"/>
            <a:r>
              <a:rPr lang="en-US" sz="1300" dirty="0"/>
              <a:t>Transitional arrangements are required to minimize the impact of use of new applications on the existing services using frequencies listed in the RR Appendix </a:t>
            </a:r>
            <a:r>
              <a:rPr lang="en-US" sz="1300" b="1" dirty="0"/>
              <a:t>18</a:t>
            </a:r>
            <a:r>
              <a:rPr lang="en-US" sz="1300" dirty="0"/>
              <a:t>. The VDES equipment should provide backwards compatibility for existing AIS, the installation costs should be minimized and the proper transitional period should be considered.</a:t>
            </a:r>
          </a:p>
          <a:p>
            <a:pPr lvl="1"/>
            <a:r>
              <a:rPr lang="en-US" sz="1300" dirty="0"/>
              <a:t>New VDES should not adversely impact VHF radiotelephony channels used for maritime safety at sea and ports.</a:t>
            </a:r>
          </a:p>
          <a:p>
            <a:pPr lvl="1"/>
            <a:r>
              <a:rPr lang="en-US" sz="1300" dirty="0"/>
              <a:t>Operation of designated ASM channels should not adversely impact AIS 1 and AIS 2 channels.</a:t>
            </a:r>
          </a:p>
          <a:p>
            <a:pPr lvl="1"/>
            <a:r>
              <a:rPr lang="en-US" sz="1300" dirty="0"/>
              <a:t>VDE Satellite downlinks should not adversely impact AIS 1 and AIS 2 channels, and terrestrial component of VDE, and incumbent services in the same frequency band.</a:t>
            </a:r>
          </a:p>
          <a:p>
            <a:pPr lvl="1"/>
            <a:r>
              <a:rPr lang="en-GB" sz="1300" dirty="0"/>
              <a:t>It is desirable to consider the possibility of VDES involvement in the future modernized GMDSS.</a:t>
            </a:r>
            <a:endParaRPr lang="en-US" sz="1300" dirty="0"/>
          </a:p>
          <a:p>
            <a:pPr lvl="1"/>
            <a:r>
              <a:rPr lang="en-US" sz="1300" dirty="0"/>
              <a:t>The two safety-of-navigation channels, AIS 1 and AIS 2, should be protected from harmful interference and blocking.</a:t>
            </a:r>
          </a:p>
          <a:p>
            <a:pPr lvl="1"/>
            <a:r>
              <a:rPr lang="en-US" sz="1300" dirty="0"/>
              <a:t>The two channels 2027 and 2028 should be used for new AIS applications as ASM channels, the usage of remaining channels 1027 and 1028 should be taken into account.</a:t>
            </a:r>
          </a:p>
          <a:p>
            <a:pPr lvl="2"/>
            <a:endParaRPr lang="en-US" sz="1400" dirty="0"/>
          </a:p>
        </p:txBody>
      </p:sp>
    </p:spTree>
    <p:extLst>
      <p:ext uri="{BB962C8B-B14F-4D97-AF65-F5344CB8AC3E}">
        <p14:creationId xmlns:p14="http://schemas.microsoft.com/office/powerpoint/2010/main" val="16526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C35E2E"/>
                </a:solidFill>
              </a:rPr>
              <a:t>AGENDA ITEM 1.16</a:t>
            </a:r>
            <a:endParaRPr lang="en-US" dirty="0"/>
          </a:p>
        </p:txBody>
      </p:sp>
      <p:sp>
        <p:nvSpPr>
          <p:cNvPr id="3" name="Content Placeholder 2"/>
          <p:cNvSpPr>
            <a:spLocks noGrp="1"/>
          </p:cNvSpPr>
          <p:nvPr>
            <p:ph sz="quarter" idx="1"/>
          </p:nvPr>
        </p:nvSpPr>
        <p:spPr/>
        <p:txBody>
          <a:bodyPr/>
          <a:lstStyle/>
          <a:p>
            <a:pPr lvl="1"/>
            <a:r>
              <a:rPr lang="en-US" sz="2000" dirty="0"/>
              <a:t>APT Members support the Method A1 for Issue A, Method B1 for Issue B, Method C1-A for Issue C and Method D for Issue D. The resulting proposals are shown in the attached </a:t>
            </a:r>
            <a:r>
              <a:rPr lang="en-US" sz="2000" dirty="0" smtClean="0"/>
              <a:t>document</a:t>
            </a:r>
          </a:p>
          <a:p>
            <a:pPr lvl="1"/>
            <a:endParaRPr lang="en-US" sz="2000" dirty="0" smtClean="0"/>
          </a:p>
          <a:p>
            <a:pPr lvl="1"/>
            <a:endParaRPr lang="en-US" sz="1600" dirty="0" smtClean="0"/>
          </a:p>
        </p:txBody>
      </p:sp>
      <p:graphicFrame>
        <p:nvGraphicFramePr>
          <p:cNvPr id="4" name="Object 3"/>
          <p:cNvGraphicFramePr>
            <a:graphicFrameLocks noChangeAspect="1"/>
          </p:cNvGraphicFramePr>
          <p:nvPr>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9223"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04957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dirty="0" smtClean="0">
                <a:solidFill>
                  <a:srgbClr val="C35E2E"/>
                </a:solidFill>
              </a:rPr>
              <a:t>AGENDA ITEM 1.17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AU" sz="1800" i="1" dirty="0" smtClean="0"/>
              <a:t>“to </a:t>
            </a:r>
            <a:r>
              <a:rPr lang="en-AU" sz="1800" i="1" dirty="0"/>
              <a:t>consider possible spectrum requirements and regulatory actions, including appropriate aeronautical allocations, to support wireless avionics intra-communications (WAIC), in accordance with</a:t>
            </a:r>
            <a:r>
              <a:rPr lang="en-AU" sz="1800" b="1" i="1" dirty="0"/>
              <a:t> </a:t>
            </a:r>
            <a:r>
              <a:rPr lang="en-AU" sz="1800" i="1" dirty="0"/>
              <a:t>Resolution</a:t>
            </a:r>
            <a:r>
              <a:rPr lang="en-AU" sz="1800" b="1" i="1" dirty="0"/>
              <a:t> 423 (WRC‑12</a:t>
            </a:r>
            <a:r>
              <a:rPr lang="en-AU" sz="1800" b="1" i="1" dirty="0" smtClean="0"/>
              <a:t>)”</a:t>
            </a:r>
            <a:endParaRPr lang="en-US" sz="1800" dirty="0"/>
          </a:p>
          <a:p>
            <a:pPr marL="274320" indent="-274320" fontAlgn="auto">
              <a:spcAft>
                <a:spcPts val="0"/>
              </a:spcAft>
              <a:buFont typeface="Wingdings 2"/>
              <a:buChar char=""/>
              <a:defRPr/>
            </a:pPr>
            <a:endParaRPr lang="en-US" sz="2000" b="1" i="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lvl="1"/>
            <a:r>
              <a:rPr lang="en-NZ" sz="1600" dirty="0"/>
              <a:t>APT Members support a primary allocation to AM(R)S</a:t>
            </a:r>
            <a:r>
              <a:rPr lang="id-ID" sz="1600" dirty="0"/>
              <a:t> in the frequency band 4 200-4</a:t>
            </a:r>
            <a:r>
              <a:rPr lang="en-AU" sz="1600" dirty="0"/>
              <a:t> </a:t>
            </a:r>
            <a:r>
              <a:rPr lang="id-ID" sz="1600" dirty="0"/>
              <a:t>400 MHz</a:t>
            </a:r>
            <a:r>
              <a:rPr lang="en-NZ" sz="1600" dirty="0"/>
              <a:t>, limited to WAIC </a:t>
            </a:r>
            <a:r>
              <a:rPr lang="en-NZ" sz="1600" dirty="0" smtClean="0"/>
              <a:t>systems</a:t>
            </a:r>
            <a:endParaRPr lang="en-US" sz="1600" dirty="0"/>
          </a:p>
          <a:p>
            <a:pPr lvl="1"/>
            <a:r>
              <a:rPr lang="en-NZ" sz="1600" dirty="0"/>
              <a:t>APT Members note that studies show that </a:t>
            </a:r>
            <a:r>
              <a:rPr lang="en-NZ" sz="1600" dirty="0" err="1"/>
              <a:t>th</a:t>
            </a:r>
            <a:r>
              <a:rPr lang="id-ID" sz="1600" dirty="0"/>
              <a:t>e introduction of WAI</a:t>
            </a:r>
            <a:r>
              <a:rPr lang="en-NZ" sz="1600" dirty="0"/>
              <a:t>C systems do not constrain the incumbent services having primary allocation in the frequency band </a:t>
            </a:r>
            <a:r>
              <a:rPr lang="en-US" sz="1600" dirty="0"/>
              <a:t>4 200-4 400 </a:t>
            </a:r>
            <a:r>
              <a:rPr lang="en-US" sz="1600" dirty="0" smtClean="0"/>
              <a:t>MHz</a:t>
            </a:r>
            <a:endParaRPr lang="en-US" sz="1600" dirty="0"/>
          </a:p>
          <a:p>
            <a:pPr lvl="1"/>
            <a:r>
              <a:rPr lang="en-US" sz="1600" dirty="0"/>
              <a:t>APT Members support the single method, included in the CPM 15-2 </a:t>
            </a:r>
            <a:r>
              <a:rPr lang="en-US" sz="1600" dirty="0" smtClean="0"/>
              <a:t>Report </a:t>
            </a:r>
          </a:p>
          <a:p>
            <a:pPr lvl="1"/>
            <a:r>
              <a:rPr lang="en-US" sz="1600" dirty="0" smtClean="0"/>
              <a:t>Relevant proposals: </a:t>
            </a:r>
          </a:p>
          <a:p>
            <a:pPr lvl="1"/>
            <a:endParaRPr lang="en-US" sz="1600" dirty="0" smtClean="0"/>
          </a:p>
          <a:p>
            <a:pPr lvl="1"/>
            <a:endParaRPr lang="en-US" sz="1600" dirty="0"/>
          </a:p>
          <a:p>
            <a:pPr marL="274320" indent="-274320" fontAlgn="auto">
              <a:spcAft>
                <a:spcPts val="0"/>
              </a:spcAft>
              <a:buFont typeface="Wingdings 2"/>
              <a:buChar char=""/>
              <a:defRPr/>
            </a:pPr>
            <a:endParaRPr lang="en-US" sz="2000" b="1" dirty="0" smtClean="0"/>
          </a:p>
          <a:p>
            <a:pPr marL="0" indent="0" fontAlgn="auto">
              <a:spcAft>
                <a:spcPts val="0"/>
              </a:spcAft>
              <a:buFont typeface="Wingdings 2"/>
              <a:buNone/>
              <a:defRPr/>
            </a:pPr>
            <a:endParaRPr lang="en-US" sz="2000" b="1" dirty="0"/>
          </a:p>
        </p:txBody>
      </p:sp>
      <p:graphicFrame>
        <p:nvGraphicFramePr>
          <p:cNvPr id="2" name="Object 1"/>
          <p:cNvGraphicFramePr>
            <a:graphicFrameLocks noChangeAspect="1"/>
          </p:cNvGraphicFramePr>
          <p:nvPr>
            <p:extLst/>
          </p:nvPr>
        </p:nvGraphicFramePr>
        <p:xfrm>
          <a:off x="3779912" y="5013176"/>
          <a:ext cx="914400" cy="771525"/>
        </p:xfrm>
        <a:graphic>
          <a:graphicData uri="http://schemas.openxmlformats.org/presentationml/2006/ole">
            <mc:AlternateContent xmlns:mc="http://schemas.openxmlformats.org/markup-compatibility/2006">
              <mc:Choice xmlns:v="urn:schemas-microsoft-com:vml" Requires="v">
                <p:oleObj spid="_x0000_s10247"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779912" y="501317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77625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dirty="0" smtClean="0">
                <a:solidFill>
                  <a:srgbClr val="C35E2E"/>
                </a:solidFill>
              </a:rPr>
              <a:t>AGENDA ITEM 1.18</a:t>
            </a:r>
          </a:p>
        </p:txBody>
      </p:sp>
      <p:sp>
        <p:nvSpPr>
          <p:cNvPr id="41987" name="Content Placeholder 2"/>
          <p:cNvSpPr>
            <a:spLocks noGrp="1"/>
          </p:cNvSpPr>
          <p:nvPr>
            <p:ph sz="quarter" idx="1"/>
          </p:nvPr>
        </p:nvSpPr>
        <p:spPr>
          <a:xfrm>
            <a:off x="301625" y="1527175"/>
            <a:ext cx="8504238" cy="4572000"/>
          </a:xfrm>
        </p:spPr>
        <p:txBody>
          <a:bodyPr/>
          <a:lstStyle/>
          <a:p>
            <a:r>
              <a:rPr lang="en-US" sz="2000" i="1" dirty="0" smtClean="0"/>
              <a:t>“to </a:t>
            </a:r>
            <a:r>
              <a:rPr lang="en-US" sz="2000" i="1" dirty="0"/>
              <a:t>consider a primary allocation to the radiolocation service for automotive applications in the 77.5-78.0 GHz frequency band in accordance with Resolution </a:t>
            </a:r>
            <a:r>
              <a:rPr lang="en-US" sz="2000" b="1" i="1" dirty="0"/>
              <a:t>654 (WRC‑12</a:t>
            </a:r>
            <a:r>
              <a:rPr lang="en-US" sz="2000" b="1" i="1" dirty="0" smtClean="0"/>
              <a:t>)”</a:t>
            </a:r>
            <a:endParaRPr lang="en-US" sz="2000" dirty="0"/>
          </a:p>
          <a:p>
            <a:pPr>
              <a:buFont typeface="Wingdings 2" pitchFamily="18" charset="2"/>
              <a:buNone/>
            </a:pPr>
            <a:endParaRPr lang="en-US" altLang="en-US" sz="2000" b="1" i="1" dirty="0" smtClean="0">
              <a:solidFill>
                <a:srgbClr val="FF0000"/>
              </a:solidFill>
            </a:endParaRPr>
          </a:p>
          <a:p>
            <a:r>
              <a:rPr lang="en-US" altLang="en-US" sz="2000" b="1" dirty="0" smtClean="0"/>
              <a:t>APT Proposals (as PACP):</a:t>
            </a:r>
          </a:p>
          <a:p>
            <a:pPr lvl="1"/>
            <a:r>
              <a:rPr lang="en-US" sz="2000" dirty="0"/>
              <a:t>APT Members support </a:t>
            </a:r>
            <a:r>
              <a:rPr lang="en-GB" sz="2000" dirty="0"/>
              <a:t>a primary allocation to the radiolocation service for automotive applications in the 77.5-78.0 GHz </a:t>
            </a:r>
            <a:r>
              <a:rPr lang="en-US" sz="2000" dirty="0"/>
              <a:t>frequency band, and the use of the band by the radiolocation service is limited to radar systems in accordance with the most recent version of Recommendation ITU-R M.2057.</a:t>
            </a:r>
          </a:p>
          <a:p>
            <a:pPr lvl="1"/>
            <a:endParaRPr lang="en-US" altLang="en-US" sz="2000" b="1" dirty="0" smtClean="0"/>
          </a:p>
        </p:txBody>
      </p:sp>
      <p:graphicFrame>
        <p:nvGraphicFramePr>
          <p:cNvPr id="2" name="Object 1"/>
          <p:cNvGraphicFramePr>
            <a:graphicFrameLocks noChangeAspect="1"/>
          </p:cNvGraphicFramePr>
          <p:nvPr>
            <p:extLst/>
          </p:nvPr>
        </p:nvGraphicFramePr>
        <p:xfrm>
          <a:off x="3851920" y="4869160"/>
          <a:ext cx="914400" cy="771525"/>
        </p:xfrm>
        <a:graphic>
          <a:graphicData uri="http://schemas.openxmlformats.org/presentationml/2006/ole">
            <mc:AlternateContent xmlns:mc="http://schemas.openxmlformats.org/markup-compatibility/2006">
              <mc:Choice xmlns:v="urn:schemas-microsoft-com:vml" Requires="v">
                <p:oleObj spid="_x0000_s11271"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851920" y="486916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76229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2000" b="1" dirty="0" smtClean="0">
                <a:solidFill>
                  <a:srgbClr val="C35E2E"/>
                </a:solidFill>
              </a:rPr>
              <a:t>Preliminary APT Common Proposals on  </a:t>
            </a:r>
            <a:r>
              <a:rPr lang="en-US" altLang="en-US" sz="2000" b="1" dirty="0">
                <a:solidFill>
                  <a:srgbClr val="C35E2E"/>
                </a:solidFill>
              </a:rPr>
              <a:t>WRC-15 Agenda Items</a:t>
            </a:r>
            <a:endParaRPr lang="en-US" altLang="en-US" sz="2000" dirty="0" smtClean="0">
              <a:solidFill>
                <a:srgbClr val="C35E2E"/>
              </a:solidFill>
            </a:endParaRPr>
          </a:p>
        </p:txBody>
      </p:sp>
      <p:sp>
        <p:nvSpPr>
          <p:cNvPr id="44035"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b="1" dirty="0" smtClean="0"/>
              <a:t>Working Party 4</a:t>
            </a:r>
          </a:p>
          <a:p>
            <a:pPr algn="ctr">
              <a:buFont typeface="Wingdings 2" pitchFamily="18" charset="2"/>
              <a:buNone/>
            </a:pPr>
            <a:r>
              <a:rPr lang="en-US" altLang="en-US" b="1" dirty="0" smtClean="0"/>
              <a:t>CPM Chapter 4: Satellite Services</a:t>
            </a:r>
          </a:p>
          <a:p>
            <a:pPr algn="ctr">
              <a:buFont typeface="Wingdings 2" pitchFamily="18" charset="2"/>
              <a:buNone/>
            </a:pPr>
            <a:r>
              <a:rPr lang="en-US" altLang="en-US" b="1" dirty="0" smtClean="0">
                <a:solidFill>
                  <a:srgbClr val="FF0000"/>
                </a:solidFill>
              </a:rPr>
              <a:t>Agenda Items: 1.6, 1.7, 1.8, 1.9.1, 1.9.2 &amp; 1.10</a:t>
            </a:r>
          </a:p>
          <a:p>
            <a:pPr algn="ctr">
              <a:buFont typeface="Wingdings 2" pitchFamily="18" charset="2"/>
              <a:buNone/>
            </a:pPr>
            <a:r>
              <a:rPr lang="en-US" altLang="en-US" sz="1400" b="1" dirty="0" smtClean="0">
                <a:solidFill>
                  <a:srgbClr val="FF0000"/>
                </a:solidFill>
              </a:rPr>
              <a:t>Website: </a:t>
            </a:r>
            <a:r>
              <a:rPr lang="en-US" altLang="en-US" sz="1400" b="1" dirty="0" smtClean="0">
                <a:solidFill>
                  <a:srgbClr val="FF0000"/>
                </a:solidFill>
                <a:hlinkClick r:id="rId2"/>
              </a:rPr>
              <a:t>http://www.apt.int/APG-WP4</a:t>
            </a:r>
            <a:r>
              <a:rPr lang="en-US" altLang="en-US" sz="1400" b="1" dirty="0" smtClean="0">
                <a:solidFill>
                  <a:srgbClr val="FF0000"/>
                </a:solidFill>
              </a:rPr>
              <a:t> </a:t>
            </a:r>
          </a:p>
        </p:txBody>
      </p:sp>
    </p:spTree>
    <p:extLst>
      <p:ext uri="{BB962C8B-B14F-4D97-AF65-F5344CB8AC3E}">
        <p14:creationId xmlns:p14="http://schemas.microsoft.com/office/powerpoint/2010/main" val="3435926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b="1" dirty="0" smtClean="0">
                <a:solidFill>
                  <a:srgbClr val="C35E2E"/>
                </a:solidFill>
              </a:rPr>
              <a:t>AGENDA ITEM 1.6 (1.6.1)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AU" sz="1600" b="1" i="1" dirty="0" smtClean="0"/>
              <a:t>Agenda Item 1.6.1:</a:t>
            </a:r>
            <a:r>
              <a:rPr lang="en-AU" sz="1600" i="1" dirty="0"/>
              <a:t>	</a:t>
            </a:r>
            <a:r>
              <a:rPr lang="en-AU" sz="1600" i="1" dirty="0" smtClean="0"/>
              <a:t>“to </a:t>
            </a:r>
            <a:r>
              <a:rPr lang="en-AU" sz="1600" i="1" dirty="0"/>
              <a:t>the fixed-satellite service (Earth-to-space and space-to-Earth) of 250 MHz in the range between 10 GHz and 17 GHz in Region 1; </a:t>
            </a:r>
            <a:r>
              <a:rPr lang="en-GB" sz="1600" i="1" dirty="0"/>
              <a:t>and review the regulatory provisions on the current allocations to the fixed-satellite service within each range, taking into account the results of ITU-R studies, in accordance with Resolution </a:t>
            </a:r>
            <a:r>
              <a:rPr lang="en-GB" sz="1600" b="1" i="1" dirty="0"/>
              <a:t>151 (WRC-12</a:t>
            </a:r>
            <a:r>
              <a:rPr lang="en-GB" sz="1600" b="1" i="1" dirty="0" smtClean="0"/>
              <a:t>)”</a:t>
            </a:r>
            <a:endParaRPr lang="en-US" sz="1600" dirty="0"/>
          </a:p>
          <a:p>
            <a:pPr marL="274320" indent="-274320" fontAlgn="auto">
              <a:spcAft>
                <a:spcPts val="0"/>
              </a:spcAft>
              <a:buFont typeface="Wingdings 2"/>
              <a:buChar char=""/>
              <a:defRPr/>
            </a:pPr>
            <a:endParaRPr lang="en-US" sz="1800" b="1" i="1" dirty="0" smtClean="0">
              <a:solidFill>
                <a:srgbClr val="FF0000"/>
              </a:solidFill>
            </a:endParaRPr>
          </a:p>
          <a:p>
            <a:pPr marL="274320" indent="-274320" fontAlgn="auto">
              <a:spcAft>
                <a:spcPts val="0"/>
              </a:spcAft>
              <a:buFont typeface="Wingdings 2"/>
              <a:buChar char=""/>
              <a:defRPr/>
            </a:pPr>
            <a:r>
              <a:rPr lang="en-US" sz="1600" b="1" dirty="0" smtClean="0"/>
              <a:t>APT Proposals (as PACP):</a:t>
            </a:r>
          </a:p>
          <a:p>
            <a:pPr lvl="1" hangingPunct="0"/>
            <a:r>
              <a:rPr lang="en-GB" sz="1600" dirty="0"/>
              <a:t>APT Members support no change (NOC) method in the frequency bands 10-10.68</a:t>
            </a:r>
            <a:r>
              <a:rPr lang="en-GB" sz="1600" b="1" dirty="0"/>
              <a:t> </a:t>
            </a:r>
            <a:r>
              <a:rPr lang="en-GB" sz="1600" dirty="0"/>
              <a:t>GHz, 13.25-13.4 and 14.8-17 GHz due to incompatibility with existing services.</a:t>
            </a:r>
            <a:endParaRPr lang="en-US" sz="1600" dirty="0"/>
          </a:p>
          <a:p>
            <a:pPr lvl="1" hangingPunct="0"/>
            <a:r>
              <a:rPr lang="en-GB" sz="1600" dirty="0"/>
              <a:t>APT Members do not support the additional allocation to the FSS (Earth-to-space) in Region 1 in the frequency band 13.4-13.75</a:t>
            </a:r>
            <a:r>
              <a:rPr lang="en-GB" sz="1600" b="1" dirty="0"/>
              <a:t> </a:t>
            </a:r>
            <a:r>
              <a:rPr lang="en-GB" sz="1600" dirty="0"/>
              <a:t>GHz due to incompatibility with existing services.</a:t>
            </a:r>
            <a:endParaRPr lang="en-US" sz="1600" dirty="0"/>
          </a:p>
          <a:p>
            <a:pPr lvl="1" hangingPunct="0"/>
            <a:r>
              <a:rPr lang="en-GB" sz="1600" dirty="0"/>
              <a:t>APT Members do not support the additional allocation to the FSS (space-to-Earth) in Region 1 in the frequency band 14.5-14.8 GHz due to incompatibility with existing services.</a:t>
            </a:r>
            <a:endParaRPr lang="en-US" sz="1600" dirty="0"/>
          </a:p>
          <a:p>
            <a:pPr lvl="1" hangingPunct="0"/>
            <a:r>
              <a:rPr lang="en-GB" sz="1600" dirty="0"/>
              <a:t>APT Members support to make an additional allocation of 250 MHz to the FSS (space-to-Earth) in Region 1 in the frequency band 13.4-13.65 GHz. </a:t>
            </a:r>
            <a:endParaRPr lang="en-US" sz="1600" dirty="0"/>
          </a:p>
          <a:p>
            <a:pPr marL="274638" lvl="1" indent="0">
              <a:buNone/>
            </a:pPr>
            <a:endParaRPr lang="en-US" sz="1800" dirty="0" smtClean="0"/>
          </a:p>
          <a:p>
            <a:pPr marL="548640" lvl="1" indent="-274320" fontAlgn="auto">
              <a:spcAft>
                <a:spcPts val="0"/>
              </a:spcAft>
              <a:buFont typeface="Wingdings"/>
              <a:buNone/>
              <a:defRPr/>
            </a:pPr>
            <a:endParaRPr lang="en-US" sz="1800" dirty="0" smtClean="0"/>
          </a:p>
          <a:p>
            <a:pPr marL="274320" indent="-274320" fontAlgn="auto">
              <a:spcAft>
                <a:spcPts val="0"/>
              </a:spcAft>
              <a:buFont typeface="Wingdings 2"/>
              <a:buChar char=""/>
              <a:defRPr/>
            </a:pPr>
            <a:endParaRPr lang="en-US" sz="2000" dirty="0" smtClean="0">
              <a:solidFill>
                <a:srgbClr val="FF0000"/>
              </a:solidFill>
            </a:endParaRPr>
          </a:p>
        </p:txBody>
      </p:sp>
      <p:graphicFrame>
        <p:nvGraphicFramePr>
          <p:cNvPr id="2" name="Object 1"/>
          <p:cNvGraphicFramePr>
            <a:graphicFrameLocks noChangeAspect="1"/>
          </p:cNvGraphicFramePr>
          <p:nvPr>
            <p:extLst/>
          </p:nvPr>
        </p:nvGraphicFramePr>
        <p:xfrm>
          <a:off x="3851920" y="5517232"/>
          <a:ext cx="914400" cy="771525"/>
        </p:xfrm>
        <a:graphic>
          <a:graphicData uri="http://schemas.openxmlformats.org/presentationml/2006/ole">
            <mc:AlternateContent xmlns:mc="http://schemas.openxmlformats.org/markup-compatibility/2006">
              <mc:Choice xmlns:v="urn:schemas-microsoft-com:vml" Requires="v">
                <p:oleObj spid="_x0000_s12295"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851920" y="551723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90151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b="1" dirty="0" smtClean="0">
                <a:solidFill>
                  <a:srgbClr val="C35E2E"/>
                </a:solidFill>
              </a:rPr>
              <a:t>AGENDA ITEM 1.6 (1.6.2)</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AU" sz="1800" b="1" i="1" dirty="0" smtClean="0"/>
              <a:t>Agenda Item 1.6.2:</a:t>
            </a:r>
            <a:r>
              <a:rPr lang="en-AU" sz="1800" i="1" dirty="0"/>
              <a:t>	</a:t>
            </a:r>
            <a:r>
              <a:rPr lang="en-AU" sz="1800" i="1" dirty="0" smtClean="0"/>
              <a:t>“to </a:t>
            </a:r>
            <a:r>
              <a:rPr lang="en-AU" sz="1800" i="1" dirty="0"/>
              <a:t>the fixed-satellite service (Earth-to-space) of 250 MHz in Region 2 and 300 MHz in Region 3 within the range 13-17 GHz; and review the regulatory provisions on the current allocations to the fixed-satellite service within each range, taking into account the results of ITU‑R studies, in accordance with Resolution </a:t>
            </a:r>
            <a:r>
              <a:rPr lang="en-AU" sz="1800" b="1" i="1" dirty="0"/>
              <a:t>152 (WRC‑12</a:t>
            </a:r>
            <a:r>
              <a:rPr lang="en-AU" sz="1800" b="1" i="1" dirty="0" smtClean="0"/>
              <a:t>)”</a:t>
            </a:r>
          </a:p>
          <a:p>
            <a:pPr marL="0" indent="0" fontAlgn="auto">
              <a:spcAft>
                <a:spcPts val="0"/>
              </a:spcAft>
              <a:buNone/>
              <a:defRPr/>
            </a:pPr>
            <a:endParaRPr lang="en-AU" sz="1800" b="1" i="1" dirty="0" smtClean="0"/>
          </a:p>
          <a:p>
            <a:pPr fontAlgn="auto">
              <a:spcAft>
                <a:spcPts val="0"/>
              </a:spcAft>
              <a:defRPr/>
            </a:pPr>
            <a:r>
              <a:rPr lang="en-AU" sz="1800" b="1" dirty="0" smtClean="0"/>
              <a:t>APT Proposals (as PACP):</a:t>
            </a:r>
          </a:p>
          <a:p>
            <a:pPr lvl="1"/>
            <a:r>
              <a:rPr lang="en-GB" sz="1800" dirty="0" smtClean="0"/>
              <a:t>APT </a:t>
            </a:r>
            <a:r>
              <a:rPr lang="en-GB" sz="1800" dirty="0"/>
              <a:t>Members support the no change (NOC) method in the frequency bands 13.25-13.4GHz and 14.8-17GHz due to incompatibility with existing </a:t>
            </a:r>
            <a:r>
              <a:rPr lang="en-GB" sz="1800" dirty="0" smtClean="0"/>
              <a:t>services</a:t>
            </a:r>
          </a:p>
          <a:p>
            <a:pPr lvl="1"/>
            <a:r>
              <a:rPr lang="en-US" sz="1800" dirty="0"/>
              <a:t>Views were diverging and no consensus </a:t>
            </a:r>
            <a:r>
              <a:rPr lang="en-US" sz="1800" dirty="0" smtClean="0"/>
              <a:t>was reached, and </a:t>
            </a:r>
            <a:r>
              <a:rPr lang="en-US" sz="1800" dirty="0"/>
              <a:t>it was decided not to develop PACP in the 13.4-13.75GHz </a:t>
            </a:r>
            <a:r>
              <a:rPr lang="en-US" sz="1800" dirty="0" smtClean="0"/>
              <a:t>band and </a:t>
            </a:r>
            <a:r>
              <a:rPr lang="en-US" sz="1800" dirty="0"/>
              <a:t>14.5-14.8GHz </a:t>
            </a:r>
            <a:r>
              <a:rPr lang="en-US" sz="1800" dirty="0" smtClean="0"/>
              <a:t>band.</a:t>
            </a:r>
          </a:p>
          <a:p>
            <a:pPr lvl="1"/>
            <a:endParaRPr lang="en-US" sz="1800" dirty="0" smtClean="0"/>
          </a:p>
          <a:p>
            <a:pPr lvl="1"/>
            <a:endParaRPr lang="en-US" sz="1800" dirty="0"/>
          </a:p>
          <a:p>
            <a:pPr lvl="1"/>
            <a:endParaRPr lang="en-US" sz="1800" b="1" dirty="0"/>
          </a:p>
        </p:txBody>
      </p:sp>
      <p:graphicFrame>
        <p:nvGraphicFramePr>
          <p:cNvPr id="2" name="Object 1"/>
          <p:cNvGraphicFramePr>
            <a:graphicFrameLocks noChangeAspect="1"/>
          </p:cNvGraphicFramePr>
          <p:nvPr>
            <p:extLst/>
          </p:nvPr>
        </p:nvGraphicFramePr>
        <p:xfrm>
          <a:off x="4096544" y="5013176"/>
          <a:ext cx="914400" cy="771525"/>
        </p:xfrm>
        <a:graphic>
          <a:graphicData uri="http://schemas.openxmlformats.org/presentationml/2006/ole">
            <mc:AlternateContent xmlns:mc="http://schemas.openxmlformats.org/markup-compatibility/2006">
              <mc:Choice xmlns:v="urn:schemas-microsoft-com:vml" Requires="v">
                <p:oleObj spid="_x0000_s1331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501317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75220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b="1" dirty="0" smtClean="0">
                <a:solidFill>
                  <a:srgbClr val="C35E2E"/>
                </a:solidFill>
              </a:rPr>
              <a:t>AGENDA ITEM 1.7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2000" i="1" dirty="0" smtClean="0"/>
              <a:t>“to </a:t>
            </a:r>
            <a:r>
              <a:rPr lang="en-US" sz="2000" i="1" dirty="0"/>
              <a:t>review the use of the band 5 091-5 150 MHz by the fixed-satellite service (Earth‑to‑space) (limited to feeder links of the non-geostationary mobile-satellite systems in the mobile-satellite service) in accordance with Resolution </a:t>
            </a:r>
            <a:r>
              <a:rPr lang="en-US" sz="2000" b="1" i="1" dirty="0"/>
              <a:t>114 (Rev.WRC‑12</a:t>
            </a:r>
            <a:r>
              <a:rPr lang="en-US" sz="2000" b="1" i="1" dirty="0" smtClean="0"/>
              <a:t>)”</a:t>
            </a:r>
          </a:p>
          <a:p>
            <a:pPr marL="0" indent="0" fontAlgn="auto">
              <a:spcAft>
                <a:spcPts val="0"/>
              </a:spcAft>
              <a:buNone/>
              <a:defRPr/>
            </a:pPr>
            <a:endParaRPr lang="en-US" sz="2000" b="1" i="1" dirty="0" smtClean="0">
              <a:solidFill>
                <a:srgbClr val="FF0000"/>
              </a:solidFill>
            </a:endParaRPr>
          </a:p>
          <a:p>
            <a:pPr marL="274320" indent="-274320" fontAlgn="auto">
              <a:spcAft>
                <a:spcPts val="0"/>
              </a:spcAft>
              <a:buFont typeface="Wingdings 2"/>
              <a:buChar char=""/>
              <a:defRPr/>
            </a:pPr>
            <a:r>
              <a:rPr lang="en-US" sz="2000" b="1" dirty="0" smtClean="0"/>
              <a:t>APT Proposals (as PACP):</a:t>
            </a:r>
          </a:p>
          <a:p>
            <a:pPr lvl="1"/>
            <a:r>
              <a:rPr lang="en-US" sz="2000" dirty="0"/>
              <a:t>APT Members support the single Method in the </a:t>
            </a:r>
            <a:r>
              <a:rPr lang="en-US" sz="2000" dirty="0" smtClean="0"/>
              <a:t>CPM </a:t>
            </a:r>
            <a:r>
              <a:rPr lang="en-US" sz="2000" dirty="0"/>
              <a:t>Report to fully satisfy this agenda item. APT Members also noted that the operation of the international standard MLS will be protected with this </a:t>
            </a:r>
            <a:r>
              <a:rPr lang="en-US" sz="2000" dirty="0" smtClean="0"/>
              <a:t>Method </a:t>
            </a:r>
            <a:r>
              <a:rPr lang="en-GB" sz="2000" dirty="0"/>
              <a:t>as well as providing some improved flexibility for AM(R)S services in the band.</a:t>
            </a:r>
            <a:endParaRPr lang="en-US" sz="2000" dirty="0"/>
          </a:p>
          <a:p>
            <a:pPr lvl="1"/>
            <a:endParaRPr lang="en-AU" sz="2300" dirty="0"/>
          </a:p>
          <a:p>
            <a:pPr marL="0" indent="0" algn="ctr" fontAlgn="auto">
              <a:spcAft>
                <a:spcPts val="0"/>
              </a:spcAft>
              <a:buFont typeface="Wingdings 2"/>
              <a:buNone/>
              <a:defRPr/>
            </a:pPr>
            <a:endParaRPr lang="en-US" sz="2300" b="1" dirty="0"/>
          </a:p>
        </p:txBody>
      </p:sp>
      <p:graphicFrame>
        <p:nvGraphicFramePr>
          <p:cNvPr id="2" name="Object 1"/>
          <p:cNvGraphicFramePr>
            <a:graphicFrameLocks noChangeAspect="1"/>
          </p:cNvGraphicFramePr>
          <p:nvPr>
            <p:extLst/>
          </p:nvPr>
        </p:nvGraphicFramePr>
        <p:xfrm>
          <a:off x="3672145" y="5013176"/>
          <a:ext cx="914400" cy="771525"/>
        </p:xfrm>
        <a:graphic>
          <a:graphicData uri="http://schemas.openxmlformats.org/presentationml/2006/ole">
            <mc:AlternateContent xmlns:mc="http://schemas.openxmlformats.org/markup-compatibility/2006">
              <mc:Choice xmlns:v="urn:schemas-microsoft-com:vml" Requires="v">
                <p:oleObj spid="_x0000_s14343"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672145" y="501317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18181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95536" y="1556792"/>
            <a:ext cx="8503920" cy="4572000"/>
          </a:xfrm>
        </p:spPr>
        <p:txBody>
          <a:bodyPr/>
          <a:lstStyle/>
          <a:p>
            <a:pPr marL="0" indent="0" algn="ctr" fontAlgn="auto">
              <a:spcAft>
                <a:spcPts val="1200"/>
              </a:spcAft>
              <a:buNone/>
              <a:defRPr/>
            </a:pPr>
            <a:endParaRPr lang="en-US" b="1" dirty="0" smtClean="0">
              <a:effectLst>
                <a:outerShdw blurRad="38100" dist="38100" dir="2700000" algn="tl">
                  <a:srgbClr val="000000">
                    <a:alpha val="43137"/>
                  </a:srgbClr>
                </a:outerShdw>
              </a:effectLst>
            </a:endParaRPr>
          </a:p>
          <a:p>
            <a:pPr marL="0" indent="0" algn="ctr" fontAlgn="auto">
              <a:spcAft>
                <a:spcPts val="1200"/>
              </a:spcAft>
              <a:buNone/>
              <a:defRPr/>
            </a:pPr>
            <a:endParaRPr lang="en-US" b="1" dirty="0">
              <a:effectLst>
                <a:outerShdw blurRad="38100" dist="38100" dir="2700000" algn="tl">
                  <a:srgbClr val="000000">
                    <a:alpha val="43137"/>
                  </a:srgbClr>
                </a:outerShdw>
              </a:effectLst>
            </a:endParaRPr>
          </a:p>
          <a:p>
            <a:pPr marL="0" indent="0" algn="ctr" fontAlgn="auto">
              <a:spcAft>
                <a:spcPts val="1200"/>
              </a:spcAft>
              <a:buNone/>
              <a:defRPr/>
            </a:pPr>
            <a:r>
              <a:rPr lang="en-US" b="1" dirty="0" smtClean="0">
                <a:effectLst>
                  <a:outerShdw blurRad="38100" dist="38100" dir="2700000" algn="tl">
                    <a:srgbClr val="000000">
                      <a:alpha val="43137"/>
                    </a:srgbClr>
                  </a:outerShdw>
                </a:effectLst>
              </a:rPr>
              <a:t>Part </a:t>
            </a:r>
            <a:r>
              <a:rPr lang="en-US" b="1" dirty="0">
                <a:effectLst>
                  <a:outerShdw blurRad="38100" dist="38100" dir="2700000" algn="tl">
                    <a:srgbClr val="000000">
                      <a:alpha val="43137"/>
                    </a:srgbClr>
                  </a:outerShdw>
                </a:effectLst>
              </a:rPr>
              <a:t>1: </a:t>
            </a:r>
          </a:p>
          <a:p>
            <a:pPr marL="548958" lvl="1" indent="-274320" algn="ctr" fontAlgn="auto">
              <a:spcAft>
                <a:spcPts val="1200"/>
              </a:spcAft>
              <a:buFont typeface="Wingdings 2"/>
              <a:buChar char=""/>
              <a:defRPr/>
            </a:pPr>
            <a:r>
              <a:rPr lang="en-US" b="1" dirty="0">
                <a:effectLst>
                  <a:outerShdw blurRad="38100" dist="38100" dir="2700000" algn="tl">
                    <a:srgbClr val="000000">
                      <a:alpha val="43137"/>
                    </a:srgbClr>
                  </a:outerShdw>
                </a:effectLst>
              </a:rPr>
              <a:t>APT Conference Preparatory Group for WRC-15</a:t>
            </a:r>
          </a:p>
          <a:p>
            <a:pPr marL="548958" lvl="1" indent="-274320" algn="ctr" fontAlgn="auto">
              <a:spcAft>
                <a:spcPts val="1200"/>
              </a:spcAft>
              <a:buFont typeface="Wingdings 2"/>
              <a:buChar char=""/>
              <a:defRPr/>
            </a:pPr>
            <a:r>
              <a:rPr lang="en-US" b="1" dirty="0">
                <a:effectLst>
                  <a:outerShdw blurRad="38100" dist="38100" dir="2700000" algn="tl">
                    <a:srgbClr val="000000">
                      <a:alpha val="43137"/>
                    </a:srgbClr>
                  </a:outerShdw>
                </a:effectLst>
              </a:rPr>
              <a:t>Process of Developing APT Common Proposals</a:t>
            </a:r>
          </a:p>
          <a:p>
            <a:endParaRPr lang="en-US" dirty="0"/>
          </a:p>
        </p:txBody>
      </p:sp>
    </p:spTree>
    <p:extLst>
      <p:ext uri="{BB962C8B-B14F-4D97-AF65-F5344CB8AC3E}">
        <p14:creationId xmlns:p14="http://schemas.microsoft.com/office/powerpoint/2010/main" val="2154392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C35E2E"/>
                </a:solidFill>
              </a:rPr>
              <a:t>AGENDA ITEM </a:t>
            </a:r>
            <a:r>
              <a:rPr lang="en-US" altLang="en-US" b="1" dirty="0" smtClean="0">
                <a:solidFill>
                  <a:srgbClr val="C35E2E"/>
                </a:solidFill>
              </a:rPr>
              <a:t>1.8</a:t>
            </a:r>
            <a:endParaRPr lang="en-US" dirty="0"/>
          </a:p>
        </p:txBody>
      </p:sp>
      <p:sp>
        <p:nvSpPr>
          <p:cNvPr id="3" name="Content Placeholder 2"/>
          <p:cNvSpPr>
            <a:spLocks noGrp="1"/>
          </p:cNvSpPr>
          <p:nvPr>
            <p:ph sz="quarter" idx="1"/>
          </p:nvPr>
        </p:nvSpPr>
        <p:spPr/>
        <p:txBody>
          <a:bodyPr/>
          <a:lstStyle/>
          <a:p>
            <a:r>
              <a:rPr lang="en-US" sz="1800" i="1" dirty="0" smtClean="0"/>
              <a:t>“to </a:t>
            </a:r>
            <a:r>
              <a:rPr lang="en-US" sz="1800" i="1" dirty="0"/>
              <a:t>review the provisions relating to Earth Stations located on board Vessels (ESVs), based on studies conducted in accordance with Resolution </a:t>
            </a:r>
            <a:r>
              <a:rPr lang="en-US" sz="1800" b="1" i="1" dirty="0"/>
              <a:t>909 (WRC‑12</a:t>
            </a:r>
            <a:r>
              <a:rPr lang="en-US" sz="1800" b="1" i="1" dirty="0" smtClean="0"/>
              <a:t>);”</a:t>
            </a:r>
          </a:p>
          <a:p>
            <a:pPr marL="0" indent="0">
              <a:buNone/>
            </a:pPr>
            <a:endParaRPr lang="en-US" sz="1800" b="1" i="1" dirty="0" smtClean="0"/>
          </a:p>
          <a:p>
            <a:r>
              <a:rPr lang="en-US" sz="1800" b="1" dirty="0" smtClean="0"/>
              <a:t>APT Proposals (as PACP)</a:t>
            </a:r>
          </a:p>
          <a:p>
            <a:pPr lvl="1"/>
            <a:r>
              <a:rPr lang="en-AU" dirty="0"/>
              <a:t>APT Members support no change to the Radio Regulations, Resolution </a:t>
            </a:r>
            <a:r>
              <a:rPr lang="en-AU" b="1" dirty="0"/>
              <a:t>902(WRC-03)</a:t>
            </a:r>
            <a:r>
              <a:rPr lang="en-AU" dirty="0"/>
              <a:t> and the suppression of the Resolution </a:t>
            </a:r>
            <a:r>
              <a:rPr lang="en-AU" b="1" dirty="0"/>
              <a:t>909(WRC-12</a:t>
            </a:r>
            <a:r>
              <a:rPr lang="en-AU" b="1" dirty="0" smtClean="0"/>
              <a:t>)</a:t>
            </a:r>
            <a:endParaRPr lang="en-AU" dirty="0"/>
          </a:p>
          <a:p>
            <a:pPr lvl="1"/>
            <a:endParaRPr lang="en-US" dirty="0"/>
          </a:p>
          <a:p>
            <a:pPr lvl="1"/>
            <a:endParaRPr lang="en-US" dirty="0"/>
          </a:p>
        </p:txBody>
      </p:sp>
      <p:graphicFrame>
        <p:nvGraphicFramePr>
          <p:cNvPr id="4" name="Object 3"/>
          <p:cNvGraphicFramePr>
            <a:graphicFrameLocks noChangeAspect="1"/>
          </p:cNvGraphicFramePr>
          <p:nvPr>
            <p:extLst/>
          </p:nvPr>
        </p:nvGraphicFramePr>
        <p:xfrm>
          <a:off x="3851920" y="4221088"/>
          <a:ext cx="914400" cy="771525"/>
        </p:xfrm>
        <a:graphic>
          <a:graphicData uri="http://schemas.openxmlformats.org/presentationml/2006/ole">
            <mc:AlternateContent xmlns:mc="http://schemas.openxmlformats.org/markup-compatibility/2006">
              <mc:Choice xmlns:v="urn:schemas-microsoft-com:vml" Requires="v">
                <p:oleObj spid="_x0000_s15367"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851920" y="42210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02658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b="1" dirty="0" smtClean="0">
                <a:solidFill>
                  <a:srgbClr val="C35E2E"/>
                </a:solidFill>
              </a:rPr>
              <a:t>AGENDA ITEM 1.9.1</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i="1" dirty="0" smtClean="0"/>
              <a:t>“to </a:t>
            </a:r>
            <a:r>
              <a:rPr lang="en-US" sz="1800" i="1" dirty="0"/>
              <a:t>consider, in accordance with Resolution </a:t>
            </a:r>
            <a:r>
              <a:rPr lang="en-US" sz="1800" b="1" i="1" dirty="0"/>
              <a:t>758 (WRC‑12), </a:t>
            </a:r>
            <a:r>
              <a:rPr lang="en-GB" sz="1800" i="1" dirty="0"/>
              <a:t>possible new allocations to the fixed-satellite service in the frequency bands 7 150-7 250 MHz (space-to-Earth) and 8 400-8 500 MHz (Earth-to-space), subject to appropriate sharing conditions</a:t>
            </a:r>
            <a:r>
              <a:rPr lang="en-GB" sz="1800" i="1" dirty="0" smtClean="0"/>
              <a:t>;”</a:t>
            </a:r>
          </a:p>
          <a:p>
            <a:pPr marL="274320" indent="-274320" fontAlgn="auto">
              <a:spcAft>
                <a:spcPts val="0"/>
              </a:spcAft>
              <a:buFont typeface="Wingdings 2"/>
              <a:buChar char=""/>
              <a:defRPr/>
            </a:pPr>
            <a:endParaRPr lang="en-GB" sz="1800" i="1" dirty="0" smtClean="0"/>
          </a:p>
          <a:p>
            <a:pPr marL="274320" indent="-274320" fontAlgn="auto">
              <a:spcAft>
                <a:spcPts val="0"/>
              </a:spcAft>
              <a:buFont typeface="Wingdings 2"/>
              <a:buChar char=""/>
              <a:defRPr/>
            </a:pPr>
            <a:r>
              <a:rPr lang="en-US" sz="1800" b="1" dirty="0" smtClean="0"/>
              <a:t>APT Proposals (as PACP):</a:t>
            </a:r>
          </a:p>
          <a:p>
            <a:pPr lvl="1"/>
            <a:r>
              <a:rPr lang="en-US" sz="1800" dirty="0"/>
              <a:t>APT members support Method C, no change to the Radio Regulations, in the CPM Report to WRC-15, concerning possible new allocations to the fixed-satellite service in the frequency bands 7 150-7 250 MHz (space-to-Earth) and 8 400-8 500 MHz (Earth-to-space) in accordance with Resolution </a:t>
            </a:r>
            <a:r>
              <a:rPr lang="en-US" sz="1800" b="1" dirty="0"/>
              <a:t>758 (WRC‑12</a:t>
            </a:r>
            <a:r>
              <a:rPr lang="en-US" sz="1800" b="1" dirty="0" smtClean="0"/>
              <a:t>)</a:t>
            </a:r>
            <a:endParaRPr lang="en-US" sz="1800" dirty="0"/>
          </a:p>
          <a:p>
            <a:pPr lvl="1"/>
            <a:endParaRPr lang="en-US" sz="1800" dirty="0"/>
          </a:p>
          <a:p>
            <a:pPr marL="274320" indent="-274320" fontAlgn="auto">
              <a:spcAft>
                <a:spcPts val="0"/>
              </a:spcAft>
              <a:buFont typeface="Wingdings 2"/>
              <a:buChar char=""/>
              <a:defRPr/>
            </a:pPr>
            <a:endParaRPr lang="en-US" sz="2000" b="1" dirty="0" smtClean="0"/>
          </a:p>
          <a:p>
            <a:pPr marL="0" indent="0" algn="ctr" fontAlgn="auto">
              <a:spcAft>
                <a:spcPts val="0"/>
              </a:spcAft>
              <a:buFont typeface="Wingdings 2"/>
              <a:buNone/>
              <a:defRPr/>
            </a:pPr>
            <a:endParaRPr lang="en-US" sz="2000" b="1" dirty="0" smtClean="0"/>
          </a:p>
          <a:p>
            <a:pPr marL="0" indent="0" fontAlgn="auto">
              <a:spcAft>
                <a:spcPts val="0"/>
              </a:spcAft>
              <a:buFont typeface="Wingdings 2"/>
              <a:buNone/>
              <a:defRPr/>
            </a:pPr>
            <a:endParaRPr lang="en-US" sz="2000" dirty="0" smtClean="0"/>
          </a:p>
          <a:p>
            <a:pPr marL="274320" indent="-274320" fontAlgn="auto">
              <a:spcAft>
                <a:spcPts val="0"/>
              </a:spcAft>
              <a:buFont typeface="Wingdings 2"/>
              <a:buChar char=""/>
              <a:defRPr/>
            </a:pPr>
            <a:endParaRPr lang="en-US" dirty="0"/>
          </a:p>
        </p:txBody>
      </p:sp>
      <p:graphicFrame>
        <p:nvGraphicFramePr>
          <p:cNvPr id="2" name="Object 1"/>
          <p:cNvGraphicFramePr>
            <a:graphicFrameLocks noChangeAspect="1"/>
          </p:cNvGraphicFramePr>
          <p:nvPr>
            <p:extLst/>
          </p:nvPr>
        </p:nvGraphicFramePr>
        <p:xfrm>
          <a:off x="3995936" y="4437112"/>
          <a:ext cx="914400" cy="771525"/>
        </p:xfrm>
        <a:graphic>
          <a:graphicData uri="http://schemas.openxmlformats.org/presentationml/2006/ole">
            <mc:AlternateContent xmlns:mc="http://schemas.openxmlformats.org/markup-compatibility/2006">
              <mc:Choice xmlns:v="urn:schemas-microsoft-com:vml" Requires="v">
                <p:oleObj spid="_x0000_s16391"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995936" y="44371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95048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b="1" dirty="0" smtClean="0">
                <a:solidFill>
                  <a:srgbClr val="C35E2E"/>
                </a:solidFill>
              </a:rPr>
              <a:t>AGENDA ITEM 1.9.2</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2000" i="1" dirty="0" smtClean="0"/>
              <a:t>“to consider, in accordance with Resolution </a:t>
            </a:r>
            <a:r>
              <a:rPr lang="en-US" sz="2000" b="1" i="1" dirty="0" smtClean="0"/>
              <a:t>758 (WRC12)</a:t>
            </a:r>
            <a:r>
              <a:rPr lang="en-US" sz="2000" i="1" dirty="0" smtClean="0"/>
              <a:t>: the possibility of allocating the bands 7 375-7 750 MHz and 8 025-8 400 MHz to the maritime-mobile satellite service and additional regulatory measures, depending on the results of appropriate studies”</a:t>
            </a:r>
          </a:p>
          <a:p>
            <a:pPr marL="274320" indent="-274320" fontAlgn="auto">
              <a:spcAft>
                <a:spcPts val="0"/>
              </a:spcAft>
              <a:buFont typeface="Wingdings 2"/>
              <a:buChar char=""/>
              <a:defRPr/>
            </a:pPr>
            <a:endParaRPr lang="en-US" sz="2000" b="1" dirty="0" smtClean="0"/>
          </a:p>
          <a:p>
            <a:pPr marL="274320" indent="-274320" fontAlgn="auto">
              <a:spcAft>
                <a:spcPts val="0"/>
              </a:spcAft>
              <a:buFont typeface="Wingdings 2"/>
              <a:buChar char=""/>
              <a:defRPr/>
            </a:pPr>
            <a:r>
              <a:rPr lang="en-US" sz="2000" b="1" dirty="0" smtClean="0"/>
              <a:t>APT Proposals (as PACP): </a:t>
            </a:r>
          </a:p>
          <a:p>
            <a:pPr lvl="1" fontAlgn="auto"/>
            <a:r>
              <a:rPr lang="fr-CH" sz="1800" dirty="0"/>
              <a:t>APT M</a:t>
            </a:r>
            <a:r>
              <a:rPr lang="fr-CH" sz="1800" dirty="0" smtClean="0"/>
              <a:t>embers </a:t>
            </a:r>
            <a:r>
              <a:rPr lang="fr-CH" sz="1800" dirty="0"/>
              <a:t>oppose the new allocation to MMSS (</a:t>
            </a:r>
            <a:r>
              <a:rPr lang="fr-CH" sz="1800" dirty="0" err="1"/>
              <a:t>Earth</a:t>
            </a:r>
            <a:r>
              <a:rPr lang="fr-CH" sz="1800" dirty="0"/>
              <a:t>-to-</a:t>
            </a:r>
            <a:r>
              <a:rPr lang="fr-CH" sz="1800" dirty="0" err="1"/>
              <a:t>space</a:t>
            </a:r>
            <a:r>
              <a:rPr lang="fr-CH" sz="1800" dirty="0"/>
              <a:t>) in the band 8 025-8 400 MHz. In addition, </a:t>
            </a:r>
            <a:r>
              <a:rPr lang="fr-CH" sz="1800" dirty="0" err="1"/>
              <a:t>supression</a:t>
            </a:r>
            <a:r>
              <a:rPr lang="fr-CH" sz="1800" dirty="0"/>
              <a:t> of the </a:t>
            </a:r>
            <a:r>
              <a:rPr lang="fr-CH" sz="1800" dirty="0" err="1"/>
              <a:t>Resolution</a:t>
            </a:r>
            <a:r>
              <a:rPr lang="fr-CH" sz="1800" dirty="0"/>
              <a:t> </a:t>
            </a:r>
            <a:r>
              <a:rPr lang="fr-CH" sz="1800" b="1" dirty="0"/>
              <a:t>758 (WRC-12)</a:t>
            </a:r>
            <a:r>
              <a:rPr lang="fr-CH" sz="1800" dirty="0"/>
              <a:t> </a:t>
            </a:r>
            <a:r>
              <a:rPr lang="fr-CH" sz="1800" dirty="0" err="1"/>
              <a:t>is</a:t>
            </a:r>
            <a:r>
              <a:rPr lang="fr-CH" sz="1800" dirty="0"/>
              <a:t> </a:t>
            </a:r>
            <a:r>
              <a:rPr lang="fr-CH" sz="1800" dirty="0" err="1" smtClean="0"/>
              <a:t>proposed</a:t>
            </a:r>
            <a:endParaRPr lang="fr-CH" sz="1800" dirty="0"/>
          </a:p>
          <a:p>
            <a:pPr lvl="1" fontAlgn="auto"/>
            <a:endParaRPr lang="en-US" sz="1800" dirty="0"/>
          </a:p>
          <a:p>
            <a:pPr marL="0" indent="0" fontAlgn="auto">
              <a:spcAft>
                <a:spcPts val="0"/>
              </a:spcAft>
              <a:buNone/>
              <a:defRPr/>
            </a:pPr>
            <a:endParaRPr lang="en-US" sz="2000" b="1" dirty="0" smtClean="0"/>
          </a:p>
          <a:p>
            <a:pPr marL="0" indent="0" algn="ctr" fontAlgn="auto">
              <a:spcAft>
                <a:spcPts val="0"/>
              </a:spcAft>
              <a:buFont typeface="Wingdings 2"/>
              <a:buNone/>
              <a:defRPr/>
            </a:pPr>
            <a:endParaRPr lang="en-US" sz="2000" b="1" dirty="0"/>
          </a:p>
          <a:p>
            <a:pPr marL="548640" lvl="1" indent="-274320" algn="just" fontAlgn="auto">
              <a:spcAft>
                <a:spcPts val="0"/>
              </a:spcAft>
              <a:buFont typeface="Wingdings"/>
              <a:buChar char=""/>
              <a:defRPr/>
            </a:pPr>
            <a:endParaRPr lang="en-US" dirty="0"/>
          </a:p>
        </p:txBody>
      </p:sp>
      <p:sp>
        <p:nvSpPr>
          <p:cNvPr id="5" name="Slide Number Placeholder 4"/>
          <p:cNvSpPr>
            <a:spLocks noGrp="1"/>
          </p:cNvSpPr>
          <p:nvPr>
            <p:ph type="sldNum" sz="quarter" idx="4294967295"/>
          </p:nvPr>
        </p:nvSpPr>
        <p:spPr>
          <a:xfrm>
            <a:off x="4362450" y="1027113"/>
            <a:ext cx="457200" cy="441325"/>
          </a:xfrm>
          <a:prstGeom prst="rect">
            <a:avLst/>
          </a:prstGeom>
        </p:spPr>
        <p:txBody>
          <a:bodyPr/>
          <a:lstStyle/>
          <a:p>
            <a:pPr eaLnBrk="1" hangingPunct="1">
              <a:buClrTx/>
              <a:buFontTx/>
              <a:buNone/>
              <a:defRPr/>
            </a:pPr>
            <a:fld id="{5D8E443D-BE3D-42A1-92C7-83B7A23C7CE8}" type="slidenum">
              <a:rPr lang="en-US" sz="1800" b="0">
                <a:solidFill>
                  <a:srgbClr val="000000"/>
                </a:solidFill>
                <a:latin typeface="Calibri" pitchFamily="34" charset="0"/>
                <a:cs typeface="Arial" charset="0"/>
              </a:rPr>
              <a:pPr eaLnBrk="1" hangingPunct="1">
                <a:buClrTx/>
                <a:buFontTx/>
                <a:buNone/>
                <a:defRPr/>
              </a:pPr>
              <a:t>42</a:t>
            </a:fld>
            <a:endParaRPr lang="en-US" sz="1800" b="0">
              <a:solidFill>
                <a:srgbClr val="000000"/>
              </a:solidFill>
              <a:latin typeface="Calibri" pitchFamily="34" charset="0"/>
              <a:cs typeface="Arial" charset="0"/>
            </a:endParaRPr>
          </a:p>
        </p:txBody>
      </p:sp>
      <p:graphicFrame>
        <p:nvGraphicFramePr>
          <p:cNvPr id="2" name="Object 1"/>
          <p:cNvGraphicFramePr>
            <a:graphicFrameLocks noChangeAspect="1"/>
          </p:cNvGraphicFramePr>
          <p:nvPr>
            <p:extLst/>
          </p:nvPr>
        </p:nvGraphicFramePr>
        <p:xfrm>
          <a:off x="3779912" y="4437112"/>
          <a:ext cx="914400" cy="771525"/>
        </p:xfrm>
        <a:graphic>
          <a:graphicData uri="http://schemas.openxmlformats.org/presentationml/2006/ole">
            <mc:AlternateContent xmlns:mc="http://schemas.openxmlformats.org/markup-compatibility/2006">
              <mc:Choice xmlns:v="urn:schemas-microsoft-com:vml" Requires="v">
                <p:oleObj spid="_x0000_s17415"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779912" y="44371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37838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b="1" dirty="0" smtClean="0">
                <a:solidFill>
                  <a:srgbClr val="C35E2E"/>
                </a:solidFill>
              </a:rPr>
              <a:t>AGENDA ITEM 1.10</a:t>
            </a:r>
            <a:endParaRPr lang="en-US" altLang="en-US" dirty="0" smtClean="0">
              <a:solidFill>
                <a:srgbClr val="C35E2E"/>
              </a:solidFill>
            </a:endParaRPr>
          </a:p>
        </p:txBody>
      </p:sp>
      <p:sp>
        <p:nvSpPr>
          <p:cNvPr id="3" name="Content Placeholder 2"/>
          <p:cNvSpPr>
            <a:spLocks noGrp="1"/>
          </p:cNvSpPr>
          <p:nvPr>
            <p:ph sz="quarter" idx="1"/>
          </p:nvPr>
        </p:nvSpPr>
        <p:spPr>
          <a:xfrm>
            <a:off x="250825" y="1557338"/>
            <a:ext cx="8504238" cy="4572000"/>
          </a:xfrm>
        </p:spPr>
        <p:txBody>
          <a:bodyPr>
            <a:normAutofit/>
          </a:bodyPr>
          <a:lstStyle/>
          <a:p>
            <a:pPr marL="274320" indent="-274320" fontAlgn="auto">
              <a:spcAft>
                <a:spcPts val="0"/>
              </a:spcAft>
              <a:buFont typeface="Wingdings 2"/>
              <a:buChar char=""/>
              <a:defRPr/>
            </a:pPr>
            <a:r>
              <a:rPr lang="en-US" sz="1800" i="1" dirty="0" smtClean="0"/>
              <a:t>“to </a:t>
            </a:r>
            <a:r>
              <a:rPr lang="en-US" sz="1800" i="1" dirty="0"/>
              <a:t>consider spectrum requirements and possible additional spectrum allocations for the mobile-satellite service in the Earth-to-space and space-to-Earth directions, including the satellite component for broadband applications, including International Mobile Telecommunications (IMT), within the frequency range from 22 GHz to 26 GHz, in accordance with Resolution </a:t>
            </a:r>
            <a:r>
              <a:rPr lang="en-US" sz="1800" b="1" i="1" dirty="0"/>
              <a:t>234 (WRC‑12</a:t>
            </a:r>
            <a:r>
              <a:rPr lang="en-US" sz="1800" b="1" i="1" dirty="0" smtClean="0"/>
              <a:t>)”</a:t>
            </a:r>
            <a:endParaRPr lang="en-US" sz="1800" dirty="0"/>
          </a:p>
          <a:p>
            <a:pPr marL="274320" indent="-274320" fontAlgn="auto">
              <a:spcAft>
                <a:spcPts val="0"/>
              </a:spcAft>
              <a:buFont typeface="Wingdings 2"/>
              <a:buChar char=""/>
              <a:defRPr/>
            </a:pPr>
            <a:endParaRPr lang="en-CA" sz="1800" b="1" i="1" dirty="0" smtClean="0">
              <a:solidFill>
                <a:srgbClr val="FF0000"/>
              </a:solidFill>
            </a:endParaRPr>
          </a:p>
          <a:p>
            <a:pPr marL="274320" indent="-274320" fontAlgn="auto">
              <a:spcAft>
                <a:spcPts val="0"/>
              </a:spcAft>
              <a:buFont typeface="Wingdings 2"/>
              <a:buChar char=""/>
              <a:defRPr/>
            </a:pPr>
            <a:r>
              <a:rPr lang="en-CA" sz="1800" b="1" dirty="0" smtClean="0"/>
              <a:t>APT Proposals (as PACP):</a:t>
            </a:r>
          </a:p>
          <a:p>
            <a:pPr marL="548958" lvl="1" indent="-274320" fontAlgn="auto">
              <a:spcAft>
                <a:spcPts val="0"/>
              </a:spcAft>
              <a:buFont typeface="Wingdings 2"/>
              <a:buChar char=""/>
              <a:defRPr/>
            </a:pPr>
            <a:r>
              <a:rPr lang="en-GB" sz="1800" dirty="0"/>
              <a:t>APT Members support Method A of the CPM Report (i.e. No Change), which also includes the suppression of Resolution 234 (WRC-12) as a consequence.</a:t>
            </a:r>
            <a:endParaRPr lang="en-US" sz="1800" dirty="0"/>
          </a:p>
          <a:p>
            <a:pPr marL="548958" lvl="1" indent="-274320" fontAlgn="auto">
              <a:spcAft>
                <a:spcPts val="0"/>
              </a:spcAft>
              <a:buFont typeface="Wingdings 2"/>
              <a:buChar char=""/>
              <a:defRPr/>
            </a:pPr>
            <a:endParaRPr lang="en-CA" sz="1800" b="1" dirty="0" smtClean="0"/>
          </a:p>
          <a:p>
            <a:pPr marL="0" indent="0" algn="ctr" fontAlgn="auto">
              <a:spcAft>
                <a:spcPts val="0"/>
              </a:spcAft>
              <a:buFont typeface="Wingdings 2"/>
              <a:buNone/>
              <a:defRPr/>
            </a:pPr>
            <a:endParaRPr lang="en-US" sz="2000" b="1" dirty="0"/>
          </a:p>
        </p:txBody>
      </p:sp>
      <p:sp>
        <p:nvSpPr>
          <p:cNvPr id="5" name="Slide Number Placeholder 4"/>
          <p:cNvSpPr>
            <a:spLocks noGrp="1"/>
          </p:cNvSpPr>
          <p:nvPr>
            <p:ph type="sldNum" sz="quarter" idx="4294967295"/>
          </p:nvPr>
        </p:nvSpPr>
        <p:spPr>
          <a:xfrm>
            <a:off x="4362450" y="1027113"/>
            <a:ext cx="457200" cy="441325"/>
          </a:xfrm>
          <a:prstGeom prst="rect">
            <a:avLst/>
          </a:prstGeom>
        </p:spPr>
        <p:txBody>
          <a:bodyPr/>
          <a:lstStyle/>
          <a:p>
            <a:pPr eaLnBrk="1" hangingPunct="1">
              <a:buClrTx/>
              <a:buFontTx/>
              <a:buNone/>
              <a:defRPr/>
            </a:pPr>
            <a:fld id="{901D2A5B-3A46-47E5-90CE-29D646CD8B33}" type="slidenum">
              <a:rPr lang="en-US" sz="1800" b="0">
                <a:solidFill>
                  <a:srgbClr val="000000"/>
                </a:solidFill>
                <a:latin typeface="Calibri" pitchFamily="34" charset="0"/>
                <a:cs typeface="Arial" charset="0"/>
              </a:rPr>
              <a:pPr eaLnBrk="1" hangingPunct="1">
                <a:buClrTx/>
                <a:buFontTx/>
                <a:buNone/>
                <a:defRPr/>
              </a:pPr>
              <a:t>43</a:t>
            </a:fld>
            <a:endParaRPr lang="en-US" sz="1800" b="0">
              <a:solidFill>
                <a:srgbClr val="000000"/>
              </a:solidFill>
              <a:latin typeface="Calibri" pitchFamily="34" charset="0"/>
              <a:cs typeface="Arial" charset="0"/>
            </a:endParaRPr>
          </a:p>
        </p:txBody>
      </p:sp>
      <p:graphicFrame>
        <p:nvGraphicFramePr>
          <p:cNvPr id="2" name="Object 1"/>
          <p:cNvGraphicFramePr>
            <a:graphicFrameLocks noChangeAspect="1"/>
          </p:cNvGraphicFramePr>
          <p:nvPr>
            <p:extLst/>
          </p:nvPr>
        </p:nvGraphicFramePr>
        <p:xfrm>
          <a:off x="3905250" y="4581128"/>
          <a:ext cx="914400" cy="771525"/>
        </p:xfrm>
        <a:graphic>
          <a:graphicData uri="http://schemas.openxmlformats.org/presentationml/2006/ole">
            <mc:AlternateContent xmlns:mc="http://schemas.openxmlformats.org/markup-compatibility/2006">
              <mc:Choice xmlns:v="urn:schemas-microsoft-com:vml" Requires="v">
                <p:oleObj spid="_x0000_s1843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905250" y="458112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33341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2400" b="1" dirty="0" smtClean="0">
                <a:solidFill>
                  <a:srgbClr val="C35E2E"/>
                </a:solidFill>
              </a:rPr>
              <a:t>Preliminary APT Common Proposals </a:t>
            </a:r>
            <a:r>
              <a:rPr lang="en-US" altLang="en-US" sz="2400" b="1" dirty="0">
                <a:solidFill>
                  <a:srgbClr val="C35E2E"/>
                </a:solidFill>
              </a:rPr>
              <a:t>on  WRC-15 Agenda Items</a:t>
            </a:r>
            <a:endParaRPr lang="en-US" altLang="en-US" sz="2200" dirty="0" smtClean="0">
              <a:solidFill>
                <a:srgbClr val="C35E2E"/>
              </a:solidFill>
            </a:endParaRPr>
          </a:p>
        </p:txBody>
      </p:sp>
      <p:sp>
        <p:nvSpPr>
          <p:cNvPr id="51203"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dirty="0" smtClean="0"/>
              <a:t>Working Party 5</a:t>
            </a:r>
          </a:p>
          <a:p>
            <a:pPr algn="ctr">
              <a:buFont typeface="Wingdings 2" pitchFamily="18" charset="2"/>
              <a:buNone/>
            </a:pPr>
            <a:r>
              <a:rPr lang="en-US" altLang="en-US" b="1" dirty="0" smtClean="0"/>
              <a:t>CPM Chapter 5: Satellite Regulatory Issues</a:t>
            </a:r>
          </a:p>
          <a:p>
            <a:pPr algn="ctr">
              <a:buFont typeface="Wingdings 2" pitchFamily="18" charset="2"/>
              <a:buNone/>
            </a:pPr>
            <a:r>
              <a:rPr lang="en-US" altLang="en-US" b="1" dirty="0" smtClean="0">
                <a:solidFill>
                  <a:srgbClr val="FF0000"/>
                </a:solidFill>
              </a:rPr>
              <a:t>Agenda Items: 7, 9.1.1, 9.1.2, 9.1.3, 9.1.5, 9.1.8 &amp; 9.3</a:t>
            </a:r>
          </a:p>
          <a:p>
            <a:pPr algn="ctr">
              <a:buFont typeface="Wingdings 2" pitchFamily="18" charset="2"/>
              <a:buNone/>
            </a:pPr>
            <a:r>
              <a:rPr lang="en-US" altLang="en-US" sz="1400" b="1" dirty="0" smtClean="0">
                <a:solidFill>
                  <a:srgbClr val="FF0000"/>
                </a:solidFill>
              </a:rPr>
              <a:t>Website: </a:t>
            </a:r>
            <a:r>
              <a:rPr lang="en-US" altLang="en-US" sz="1400" b="1" dirty="0" smtClean="0">
                <a:solidFill>
                  <a:srgbClr val="FF0000"/>
                </a:solidFill>
                <a:hlinkClick r:id="rId2"/>
              </a:rPr>
              <a:t>http://www.apt.int/APG-WP5</a:t>
            </a:r>
            <a:r>
              <a:rPr lang="en-US" altLang="en-US" sz="1400" b="1" dirty="0" smtClean="0">
                <a:solidFill>
                  <a:srgbClr val="FF0000"/>
                </a:solidFill>
              </a:rPr>
              <a:t> </a:t>
            </a:r>
          </a:p>
        </p:txBody>
      </p:sp>
    </p:spTree>
    <p:extLst>
      <p:ext uri="{BB962C8B-B14F-4D97-AF65-F5344CB8AC3E}">
        <p14:creationId xmlns:p14="http://schemas.microsoft.com/office/powerpoint/2010/main" val="3681821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i="1" dirty="0" smtClean="0"/>
              <a:t>“to </a:t>
            </a:r>
            <a:r>
              <a:rPr lang="en-US" sz="1800" i="1" dirty="0"/>
              <a:t>consider possible changes, and other options, in response to Resolution 86 (Rev. Marrakesh, 2002) of the Plenipotentiary Conference, an advance publication, coordination, notification and recording procedures for frequency assignments pertaining to satellite networks, in accordance with Resolution </a:t>
            </a:r>
            <a:r>
              <a:rPr lang="en-US" sz="1800" b="1" i="1" dirty="0"/>
              <a:t>86 (Rev.WRC-07)</a:t>
            </a:r>
            <a:r>
              <a:rPr lang="en-US" sz="1800" i="1" dirty="0"/>
              <a:t> to facilitate rational, efficient, and economical use of radio frequencies and any associated orbits, including the geostationary-satellite orbit</a:t>
            </a:r>
            <a:r>
              <a:rPr lang="en-US" sz="1800" i="1" dirty="0" smtClean="0"/>
              <a:t>;”</a:t>
            </a:r>
            <a:endParaRPr lang="en-US" sz="1800" dirty="0"/>
          </a:p>
          <a:p>
            <a:pPr marL="274320" indent="-274320" fontAlgn="auto">
              <a:spcAft>
                <a:spcPts val="0"/>
              </a:spcAft>
              <a:buFont typeface="Wingdings 2"/>
              <a:buChar char=""/>
              <a:defRPr/>
            </a:pPr>
            <a:endParaRPr lang="en-US" sz="1800" b="1" dirty="0" smtClean="0">
              <a:solidFill>
                <a:srgbClr val="FF0000"/>
              </a:solidFill>
            </a:endParaRPr>
          </a:p>
          <a:p>
            <a:pPr marL="274320" indent="-274320" fontAlgn="auto">
              <a:spcAft>
                <a:spcPts val="0"/>
              </a:spcAft>
              <a:buFont typeface="Wingdings 2"/>
              <a:buChar char=""/>
              <a:defRPr/>
            </a:pPr>
            <a:r>
              <a:rPr lang="en-US" sz="1800" b="1" dirty="0" smtClean="0"/>
              <a:t>APT Proposal (as PACP):</a:t>
            </a:r>
          </a:p>
        </p:txBody>
      </p:sp>
    </p:spTree>
    <p:extLst>
      <p:ext uri="{BB962C8B-B14F-4D97-AF65-F5344CB8AC3E}">
        <p14:creationId xmlns:p14="http://schemas.microsoft.com/office/powerpoint/2010/main" val="45968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US" sz="1600" b="1" dirty="0" smtClean="0"/>
              <a:t>Issue </a:t>
            </a:r>
            <a:r>
              <a:rPr lang="en-US" sz="1600" b="1" dirty="0"/>
              <a:t>A: Informing the BR of a suspension under RR No. 11.49 beyond six months</a:t>
            </a:r>
            <a:endParaRPr lang="en-US" sz="1600" b="1" dirty="0" smtClean="0"/>
          </a:p>
          <a:p>
            <a:pPr lvl="2"/>
            <a:r>
              <a:rPr lang="en-US" sz="1400" dirty="0"/>
              <a:t>Some APT Members support Method A1 (NOC</a:t>
            </a:r>
            <a:r>
              <a:rPr lang="en-US" sz="1400" dirty="0" smtClean="0"/>
              <a:t>). </a:t>
            </a:r>
            <a:r>
              <a:rPr lang="en-US" sz="1400" dirty="0"/>
              <a:t>Some other APT Members support the Method A2, Option A, with its proposed regulatory text, as it was added to the CPM15-2 Report</a:t>
            </a:r>
            <a:r>
              <a:rPr lang="en-US" sz="1400" b="1" dirty="0"/>
              <a:t>.</a:t>
            </a:r>
            <a:endParaRPr lang="en-US" sz="1400" dirty="0"/>
          </a:p>
          <a:p>
            <a:pPr lvl="2"/>
            <a:r>
              <a:rPr lang="en-US" sz="1400" dirty="0" smtClean="0"/>
              <a:t>Members </a:t>
            </a:r>
            <a:r>
              <a:rPr lang="en-US" sz="1400" dirty="0"/>
              <a:t>do not support Method A2, Option B as contained in the CPM15-2 Report</a:t>
            </a:r>
            <a:r>
              <a:rPr lang="en-US" sz="1400" dirty="0" smtClean="0"/>
              <a:t>. </a:t>
            </a:r>
            <a:r>
              <a:rPr lang="en-US" sz="1400" dirty="0"/>
              <a:t>In conclusion, APT Members support the Method A2, Option </a:t>
            </a:r>
            <a:r>
              <a:rPr lang="en-US" sz="1400" dirty="0" smtClean="0"/>
              <a:t>A.</a:t>
            </a:r>
          </a:p>
          <a:p>
            <a:pPr marL="593725" lvl="2" indent="0">
              <a:buNone/>
            </a:pPr>
            <a:endParaRPr lang="en-US" sz="1400" dirty="0"/>
          </a:p>
          <a:p>
            <a:pPr marL="593725" lvl="2" indent="0">
              <a:buNone/>
            </a:pPr>
            <a:r>
              <a:rPr lang="en-US" sz="1400" dirty="0" smtClean="0"/>
              <a:t> </a:t>
            </a:r>
          </a:p>
          <a:p>
            <a:pPr marL="549275" lvl="2" indent="0" fontAlgn="auto">
              <a:spcAft>
                <a:spcPts val="0"/>
              </a:spcAft>
              <a:buNone/>
              <a:defRPr/>
            </a:pPr>
            <a:endParaRPr lang="en-US" sz="1400" dirty="0" smtClean="0"/>
          </a:p>
          <a:p>
            <a:pPr marL="549275" lvl="2" indent="0" fontAlgn="auto">
              <a:spcAft>
                <a:spcPts val="0"/>
              </a:spcAft>
              <a:buNone/>
              <a:defRPr/>
            </a:pPr>
            <a:endParaRPr lang="en-US" sz="1400" dirty="0"/>
          </a:p>
          <a:p>
            <a:pPr marL="548958" lvl="1" indent="-274320" fontAlgn="auto">
              <a:spcAft>
                <a:spcPts val="0"/>
              </a:spcAft>
              <a:buFont typeface="Wingdings 2"/>
              <a:buChar char=""/>
              <a:defRPr/>
            </a:pPr>
            <a:r>
              <a:rPr lang="en-US" sz="1600" b="1" dirty="0" smtClean="0"/>
              <a:t>Issue B: </a:t>
            </a:r>
            <a:r>
              <a:rPr lang="en-US" sz="1600" b="1" dirty="0"/>
              <a:t>Publication of information on bringing into use of satellite networks at the ITU website</a:t>
            </a:r>
            <a:endParaRPr lang="en-US" sz="1600" dirty="0"/>
          </a:p>
          <a:p>
            <a:pPr marL="823595" lvl="2" indent="-274320" fontAlgn="auto">
              <a:spcAft>
                <a:spcPts val="0"/>
              </a:spcAft>
              <a:buFont typeface="Wingdings 2"/>
              <a:buChar char=""/>
              <a:defRPr/>
            </a:pPr>
            <a:r>
              <a:rPr lang="en-US" sz="1400" dirty="0"/>
              <a:t>APT Members are of the view that it is necessary to make available the information on bringing into use and suspension of satellite networks on the ITU website and publish it in the BR </a:t>
            </a:r>
            <a:r>
              <a:rPr lang="en-US" sz="1400" dirty="0" smtClean="0"/>
              <a:t>IFIC</a:t>
            </a:r>
          </a:p>
          <a:p>
            <a:pPr marL="823595" lvl="2" indent="-274320" fontAlgn="auto">
              <a:spcAft>
                <a:spcPts val="0"/>
              </a:spcAft>
              <a:buFont typeface="Wingdings 2"/>
              <a:buChar char=""/>
              <a:defRPr/>
            </a:pPr>
            <a:r>
              <a:rPr lang="en-US" sz="1400" dirty="0"/>
              <a:t>In view of the linkage between the information about BIU and Resolution </a:t>
            </a:r>
            <a:r>
              <a:rPr lang="en-US" sz="1400" b="1" dirty="0"/>
              <a:t>49 (Rev. WRC-12)</a:t>
            </a:r>
            <a:r>
              <a:rPr lang="en-US" sz="1400" dirty="0"/>
              <a:t> is not appropriate and may have unintended adverse impacts, APT Members support Method B1, Option B as contained in the CPM15-2 Report, with modification, which is identical to Method B2 without relation to Resolution </a:t>
            </a:r>
            <a:r>
              <a:rPr lang="en-US" sz="1400" dirty="0" smtClean="0"/>
              <a:t>49</a:t>
            </a:r>
          </a:p>
          <a:p>
            <a:pPr marL="823595" lvl="2" indent="-274320" fontAlgn="auto">
              <a:spcAft>
                <a:spcPts val="0"/>
              </a:spcAft>
              <a:buFont typeface="Wingdings 2"/>
              <a:buChar char=""/>
              <a:defRPr/>
            </a:pPr>
            <a:r>
              <a:rPr lang="en-US" sz="1400" dirty="0"/>
              <a:t>Some APT Members support Method </a:t>
            </a:r>
            <a:r>
              <a:rPr lang="en-US" sz="1400" dirty="0" smtClean="0"/>
              <a:t>B3 </a:t>
            </a:r>
          </a:p>
          <a:p>
            <a:pPr marL="549275" lvl="2" indent="0" fontAlgn="auto">
              <a:spcAft>
                <a:spcPts val="0"/>
              </a:spcAft>
              <a:buNone/>
              <a:defRPr/>
            </a:pPr>
            <a:endParaRPr lang="en-US" sz="1400" dirty="0" smtClean="0"/>
          </a:p>
          <a:p>
            <a:pPr marL="549275" lvl="2" indent="0" fontAlgn="auto">
              <a:spcAft>
                <a:spcPts val="0"/>
              </a:spcAft>
              <a:buNone/>
              <a:defRPr/>
            </a:pPr>
            <a:endParaRPr lang="en-US" sz="1400" dirty="0"/>
          </a:p>
          <a:p>
            <a:pPr marL="548958" lvl="1" indent="-274320" fontAlgn="auto">
              <a:spcAft>
                <a:spcPts val="0"/>
              </a:spcAft>
              <a:buFont typeface="Wingdings 2"/>
              <a:buChar char=""/>
              <a:defRPr/>
            </a:pPr>
            <a:endParaRPr lang="en-US" sz="1500" b="1" dirty="0" smtClean="0"/>
          </a:p>
          <a:p>
            <a:pPr marL="274320" indent="-274320" fontAlgn="auto">
              <a:spcAft>
                <a:spcPts val="0"/>
              </a:spcAft>
              <a:buFont typeface="Wingdings 2"/>
              <a:buNone/>
              <a:defRPr/>
            </a:pPr>
            <a:endParaRPr lang="en-US" dirty="0"/>
          </a:p>
        </p:txBody>
      </p:sp>
      <p:graphicFrame>
        <p:nvGraphicFramePr>
          <p:cNvPr id="2" name="Object 1"/>
          <p:cNvGraphicFramePr>
            <a:graphicFrameLocks noChangeAspect="1"/>
          </p:cNvGraphicFramePr>
          <p:nvPr>
            <p:extLst/>
          </p:nvPr>
        </p:nvGraphicFramePr>
        <p:xfrm>
          <a:off x="4111625" y="2924944"/>
          <a:ext cx="914400" cy="771525"/>
        </p:xfrm>
        <a:graphic>
          <a:graphicData uri="http://schemas.openxmlformats.org/presentationml/2006/ole">
            <mc:AlternateContent xmlns:mc="http://schemas.openxmlformats.org/markup-compatibility/2006">
              <mc:Choice xmlns:v="urn:schemas-microsoft-com:vml" Requires="v">
                <p:oleObj spid="_x0000_s19468"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11625" y="2924944"/>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565308" y="5713412"/>
          <a:ext cx="914400" cy="771525"/>
        </p:xfrm>
        <a:graphic>
          <a:graphicData uri="http://schemas.openxmlformats.org/presentationml/2006/ole">
            <mc:AlternateContent xmlns:mc="http://schemas.openxmlformats.org/markup-compatibility/2006">
              <mc:Choice xmlns:v="urn:schemas-microsoft-com:vml" Requires="v">
                <p:oleObj spid="_x0000_s19469"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4565308" y="57134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04042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US" sz="1600" b="1" dirty="0" smtClean="0"/>
              <a:t>Issue </a:t>
            </a:r>
            <a:r>
              <a:rPr lang="en-US" sz="1600" b="1" dirty="0"/>
              <a:t>D</a:t>
            </a:r>
            <a:r>
              <a:rPr lang="en-US" sz="1600" b="1" dirty="0" smtClean="0"/>
              <a:t>: </a:t>
            </a:r>
            <a:r>
              <a:rPr lang="en-GB" sz="1600" b="1" dirty="0"/>
              <a:t>General use of modern electronic means of communications in coordination and notification </a:t>
            </a:r>
            <a:r>
              <a:rPr lang="en-GB" sz="1600" b="1" dirty="0" smtClean="0"/>
              <a:t>procedures</a:t>
            </a:r>
          </a:p>
          <a:p>
            <a:pPr marL="823595" lvl="2" indent="-274320" fontAlgn="auto">
              <a:spcAft>
                <a:spcPts val="0"/>
              </a:spcAft>
              <a:buFont typeface="Wingdings 2"/>
              <a:buChar char=""/>
              <a:defRPr/>
            </a:pPr>
            <a:r>
              <a:rPr lang="en-US" sz="1400" dirty="0"/>
              <a:t>APT Members support the use of modern electronic as communication methods without replacing “telegram”, “telex” or “fax” since telefax is still used in many administrations as the most reliable means of communication due to the fact that, in some instances, in particular in some developing countries, Internet may not be always available. Hence, they support Method D which proposes the amendments to Resolutions 907 (WRC-12) and 908 (WRC-12). In addition, </a:t>
            </a:r>
            <a:r>
              <a:rPr lang="en-GB" sz="1400" dirty="0"/>
              <a:t>effort to improve the integrity of the contact details is supported and </a:t>
            </a:r>
            <a:r>
              <a:rPr lang="en-GB" sz="1400" dirty="0" smtClean="0"/>
              <a:t>encouraged</a:t>
            </a:r>
          </a:p>
          <a:p>
            <a:pPr marL="823595" lvl="2" indent="-274320" fontAlgn="auto">
              <a:spcAft>
                <a:spcPts val="0"/>
              </a:spcAft>
              <a:buFont typeface="Wingdings 2"/>
              <a:buChar char=""/>
              <a:defRPr/>
            </a:pPr>
            <a:endParaRPr lang="en-GB" sz="1400" dirty="0"/>
          </a:p>
          <a:p>
            <a:pPr marL="549275" lvl="2" indent="0" fontAlgn="auto">
              <a:spcAft>
                <a:spcPts val="0"/>
              </a:spcAft>
              <a:buNone/>
              <a:defRPr/>
            </a:pPr>
            <a:endParaRPr lang="en-GB" sz="1400" dirty="0" smtClean="0"/>
          </a:p>
          <a:p>
            <a:pPr marL="823595" lvl="2" indent="-274320" fontAlgn="auto">
              <a:spcAft>
                <a:spcPts val="0"/>
              </a:spcAft>
              <a:buFont typeface="Wingdings 2"/>
              <a:buChar char=""/>
              <a:defRPr/>
            </a:pPr>
            <a:endParaRPr lang="en-GB" sz="1400" b="1" dirty="0" smtClean="0"/>
          </a:p>
          <a:p>
            <a:pPr marL="548958" lvl="1" indent="-274320" fontAlgn="auto">
              <a:spcAft>
                <a:spcPts val="0"/>
              </a:spcAft>
              <a:buFont typeface="Wingdings 2"/>
              <a:buChar char=""/>
              <a:defRPr/>
            </a:pPr>
            <a:r>
              <a:rPr lang="en-US" sz="1600" b="1" dirty="0" smtClean="0"/>
              <a:t>Issue E: </a:t>
            </a:r>
            <a:r>
              <a:rPr lang="en-US" sz="1600" b="1" dirty="0"/>
              <a:t>Failure of a satellite during the ninety-day bringing into use </a:t>
            </a:r>
            <a:r>
              <a:rPr lang="en-US" sz="1600" b="1" dirty="0" smtClean="0"/>
              <a:t>period</a:t>
            </a:r>
          </a:p>
          <a:p>
            <a:pPr marL="823595" lvl="2" indent="-274320" fontAlgn="auto">
              <a:spcAft>
                <a:spcPts val="0"/>
              </a:spcAft>
              <a:buFont typeface="Wingdings 2"/>
              <a:buChar char=""/>
              <a:defRPr/>
            </a:pPr>
            <a:r>
              <a:rPr lang="en-US" sz="1400" dirty="0"/>
              <a:t>APT Members have a view that it is appropriate to consider the situation on case-by-case </a:t>
            </a:r>
            <a:r>
              <a:rPr lang="en-US" sz="1400" dirty="0" smtClean="0"/>
              <a:t>basis</a:t>
            </a:r>
          </a:p>
          <a:p>
            <a:pPr marL="823595" lvl="2" indent="-274320" fontAlgn="auto">
              <a:spcAft>
                <a:spcPts val="0"/>
              </a:spcAft>
              <a:buFont typeface="Wingdings 2"/>
              <a:buChar char=""/>
              <a:defRPr/>
            </a:pPr>
            <a:r>
              <a:rPr lang="en-US" sz="1400" dirty="0"/>
              <a:t>APT Members support the Method E3 as contained in the CPM15-2 </a:t>
            </a:r>
            <a:r>
              <a:rPr lang="en-US" sz="1400" dirty="0" smtClean="0"/>
              <a:t>Report</a:t>
            </a:r>
          </a:p>
          <a:p>
            <a:pPr marL="823595" lvl="2" indent="-274320" fontAlgn="auto">
              <a:spcAft>
                <a:spcPts val="0"/>
              </a:spcAft>
              <a:buFont typeface="Wingdings 2"/>
              <a:buChar char=""/>
              <a:defRPr/>
            </a:pPr>
            <a:r>
              <a:rPr lang="en-US" sz="1400" dirty="0"/>
              <a:t>APT Members do not support Method E1, E2 and E4 as contained in the CPM15-2 </a:t>
            </a:r>
            <a:r>
              <a:rPr lang="en-US" sz="1400" dirty="0" smtClean="0"/>
              <a:t>Report</a:t>
            </a:r>
          </a:p>
          <a:p>
            <a:pPr marL="823595" lvl="2" indent="-274320" fontAlgn="auto">
              <a:spcAft>
                <a:spcPts val="0"/>
              </a:spcAft>
              <a:buFont typeface="Wingdings 2"/>
              <a:buChar char=""/>
              <a:defRPr/>
            </a:pPr>
            <a:endParaRPr lang="en-US" sz="1400" b="1" dirty="0" smtClean="0"/>
          </a:p>
          <a:p>
            <a:pPr marL="549275" lvl="2" indent="0" fontAlgn="auto">
              <a:spcAft>
                <a:spcPts val="0"/>
              </a:spcAft>
              <a:buNone/>
              <a:defRPr/>
            </a:pPr>
            <a:endParaRPr lang="en-US" sz="1400" dirty="0" smtClean="0"/>
          </a:p>
          <a:p>
            <a:pPr marL="548958" lvl="1" indent="-274320" fontAlgn="auto">
              <a:spcAft>
                <a:spcPts val="0"/>
              </a:spcAft>
              <a:buFont typeface="Wingdings 2"/>
              <a:buChar char=""/>
              <a:defRPr/>
            </a:pPr>
            <a:endParaRPr lang="en-US" sz="1500" b="1" dirty="0" smtClean="0"/>
          </a:p>
          <a:p>
            <a:pPr marL="274320" indent="-274320" fontAlgn="auto">
              <a:spcAft>
                <a:spcPts val="0"/>
              </a:spcAft>
              <a:buFont typeface="Wingdings 2"/>
              <a:buNone/>
              <a:defRPr/>
            </a:pPr>
            <a:endParaRPr lang="en-US" dirty="0"/>
          </a:p>
        </p:txBody>
      </p:sp>
      <p:graphicFrame>
        <p:nvGraphicFramePr>
          <p:cNvPr id="2" name="Object 1"/>
          <p:cNvGraphicFramePr>
            <a:graphicFrameLocks noChangeAspect="1"/>
          </p:cNvGraphicFramePr>
          <p:nvPr>
            <p:extLst/>
          </p:nvPr>
        </p:nvGraphicFramePr>
        <p:xfrm>
          <a:off x="4096544" y="3798209"/>
          <a:ext cx="914400" cy="771525"/>
        </p:xfrm>
        <a:graphic>
          <a:graphicData uri="http://schemas.openxmlformats.org/presentationml/2006/ole">
            <mc:AlternateContent xmlns:mc="http://schemas.openxmlformats.org/markup-compatibility/2006">
              <mc:Choice xmlns:v="urn:schemas-microsoft-com:vml" Requires="v">
                <p:oleObj spid="_x0000_s20492"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3798209"/>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4115061" y="5681422"/>
          <a:ext cx="914400" cy="771525"/>
        </p:xfrm>
        <a:graphic>
          <a:graphicData uri="http://schemas.openxmlformats.org/presentationml/2006/ole">
            <mc:AlternateContent xmlns:mc="http://schemas.openxmlformats.org/markup-compatibility/2006">
              <mc:Choice xmlns:v="urn:schemas-microsoft-com:vml" Requires="v">
                <p:oleObj spid="_x0000_s20493"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4115061" y="568142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15534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GB" sz="1600" b="1" dirty="0" smtClean="0"/>
              <a:t>Issue F: </a:t>
            </a:r>
            <a:r>
              <a:rPr lang="en-US" sz="1600" b="1" dirty="0"/>
              <a:t>Modifications to RR Appendix 30B in relation to the suspension of use of a frequency assignment recorded in the </a:t>
            </a:r>
            <a:r>
              <a:rPr lang="en-US" sz="1600" b="1" dirty="0" smtClean="0"/>
              <a:t>MIFR</a:t>
            </a:r>
            <a:endParaRPr lang="en-GB" sz="1600" b="1" dirty="0" smtClean="0"/>
          </a:p>
          <a:p>
            <a:pPr marL="823595" lvl="2" indent="-274320" fontAlgn="auto">
              <a:spcAft>
                <a:spcPts val="0"/>
              </a:spcAft>
              <a:buFont typeface="Wingdings 2"/>
              <a:buChar char=""/>
              <a:defRPr/>
            </a:pPr>
            <a:r>
              <a:rPr lang="en-US" sz="1400" dirty="0"/>
              <a:t>APT Members support the</a:t>
            </a:r>
            <a:r>
              <a:rPr lang="en-GB" sz="1400" dirty="0"/>
              <a:t> single Method </a:t>
            </a:r>
            <a:r>
              <a:rPr lang="en-US" sz="1400" dirty="0"/>
              <a:t>F, as outlined in the CPM15-2 Report, which an alignment between RR Appendix 30B, RR Article 11 and RR Appendices 30 and 30A in relation to the suspension of use of a frequency assignment is </a:t>
            </a:r>
            <a:r>
              <a:rPr lang="en-US" sz="1400" dirty="0" smtClean="0"/>
              <a:t>required</a:t>
            </a:r>
          </a:p>
          <a:p>
            <a:pPr marL="823595" lvl="2" indent="-274320" fontAlgn="auto">
              <a:spcAft>
                <a:spcPts val="0"/>
              </a:spcAft>
              <a:buFont typeface="Wingdings 2"/>
              <a:buChar char=""/>
              <a:defRPr/>
            </a:pPr>
            <a:r>
              <a:rPr lang="en-US" sz="1400" dirty="0"/>
              <a:t>Should WRC-15 adopt additional modifications to RR No. 11.49 and section 5.2.10 of RR Appendices 30 and 30A, WRC-15 is invited to consider the alignment of provisions pertaining to suspension of a frequency assignment in RR Appendix 30B with those </a:t>
            </a:r>
            <a:r>
              <a:rPr lang="en-US" sz="1400" dirty="0" smtClean="0"/>
              <a:t>modifications</a:t>
            </a:r>
          </a:p>
          <a:p>
            <a:pPr marL="823595" lvl="2" indent="-274320" fontAlgn="auto">
              <a:spcAft>
                <a:spcPts val="0"/>
              </a:spcAft>
              <a:buFont typeface="Wingdings 2"/>
              <a:buChar char=""/>
              <a:defRPr/>
            </a:pPr>
            <a:endParaRPr lang="en-US" sz="1400" dirty="0"/>
          </a:p>
          <a:p>
            <a:pPr marL="823595" lvl="2" indent="-274320" fontAlgn="auto">
              <a:spcAft>
                <a:spcPts val="0"/>
              </a:spcAft>
              <a:buFont typeface="Wingdings 2"/>
              <a:buChar char=""/>
              <a:defRPr/>
            </a:pPr>
            <a:endParaRPr lang="en-US" sz="1400" dirty="0" smtClean="0"/>
          </a:p>
          <a:p>
            <a:pPr marL="823595" lvl="2" indent="-274320" fontAlgn="auto">
              <a:spcAft>
                <a:spcPts val="0"/>
              </a:spcAft>
              <a:buFont typeface="Wingdings 2"/>
              <a:buChar char=""/>
              <a:defRPr/>
            </a:pPr>
            <a:endParaRPr lang="en-US" sz="1400" dirty="0"/>
          </a:p>
          <a:p>
            <a:pPr marL="823595" lvl="2" indent="-274320" fontAlgn="auto">
              <a:spcAft>
                <a:spcPts val="0"/>
              </a:spcAft>
              <a:buFont typeface="Wingdings 2"/>
              <a:buChar char=""/>
              <a:defRPr/>
            </a:pPr>
            <a:endParaRPr lang="en-US" sz="1400" dirty="0" smtClean="0"/>
          </a:p>
          <a:p>
            <a:pPr marL="548958" lvl="1" indent="-274320" fontAlgn="auto">
              <a:spcAft>
                <a:spcPts val="0"/>
              </a:spcAft>
              <a:buFont typeface="Wingdings 2"/>
              <a:buChar char=""/>
              <a:defRPr/>
            </a:pPr>
            <a:r>
              <a:rPr lang="en-US" sz="1600" b="1" dirty="0"/>
              <a:t>Issue G: Clarification of bringing into use information provided under RR No. 11.44/11.44B</a:t>
            </a:r>
            <a:endParaRPr lang="en-US" sz="1600" dirty="0"/>
          </a:p>
          <a:p>
            <a:pPr marL="823595" lvl="2" indent="-274320" fontAlgn="auto">
              <a:spcAft>
                <a:spcPts val="0"/>
              </a:spcAft>
              <a:buFont typeface="Wingdings 2"/>
              <a:buChar char=""/>
              <a:defRPr/>
            </a:pPr>
            <a:r>
              <a:rPr lang="en-US" sz="1600" dirty="0"/>
              <a:t>APT Members support the single Method G, with its proposed regulatory text, as it was added to the CPM15-2 Report</a:t>
            </a:r>
            <a:endParaRPr lang="en-US" sz="1400" dirty="0" smtClean="0"/>
          </a:p>
          <a:p>
            <a:pPr marL="823595" lvl="2" indent="-274320" fontAlgn="auto">
              <a:spcAft>
                <a:spcPts val="0"/>
              </a:spcAft>
              <a:buFont typeface="Wingdings 2"/>
              <a:buChar char=""/>
              <a:defRPr/>
            </a:pPr>
            <a:endParaRPr lang="en-US" sz="1500" b="1" dirty="0" smtClean="0"/>
          </a:p>
          <a:p>
            <a:pPr marL="274320" indent="-274320" fontAlgn="auto">
              <a:spcAft>
                <a:spcPts val="0"/>
              </a:spcAft>
              <a:buFont typeface="Wingdings 2"/>
              <a:buNone/>
              <a:defRPr/>
            </a:pPr>
            <a:endParaRPr lang="en-US" dirty="0"/>
          </a:p>
        </p:txBody>
      </p:sp>
      <p:graphicFrame>
        <p:nvGraphicFramePr>
          <p:cNvPr id="2" name="Object 1"/>
          <p:cNvGraphicFramePr>
            <a:graphicFrameLocks noChangeAspect="1"/>
          </p:cNvGraphicFramePr>
          <p:nvPr>
            <p:extLst/>
          </p:nvPr>
        </p:nvGraphicFramePr>
        <p:xfrm>
          <a:off x="4096544" y="3573016"/>
          <a:ext cx="914400" cy="771525"/>
        </p:xfrm>
        <a:graphic>
          <a:graphicData uri="http://schemas.openxmlformats.org/presentationml/2006/ole">
            <mc:AlternateContent xmlns:mc="http://schemas.openxmlformats.org/markup-compatibility/2006">
              <mc:Choice xmlns:v="urn:schemas-microsoft-com:vml" Requires="v">
                <p:oleObj spid="_x0000_s21516"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3573016"/>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111625" y="5327650"/>
          <a:ext cx="914400" cy="771525"/>
        </p:xfrm>
        <a:graphic>
          <a:graphicData uri="http://schemas.openxmlformats.org/presentationml/2006/ole">
            <mc:AlternateContent xmlns:mc="http://schemas.openxmlformats.org/markup-compatibility/2006">
              <mc:Choice xmlns:v="urn:schemas-microsoft-com:vml" Requires="v">
                <p:oleObj spid="_x0000_s21517"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4111625" y="5327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435351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US" sz="1600" b="1" dirty="0" smtClean="0"/>
              <a:t>Issue H: </a:t>
            </a:r>
            <a:r>
              <a:rPr lang="en-US" sz="1600" b="1" dirty="0"/>
              <a:t>Using one space station to bring frequency assignments at different orbital locations into use within a short period of </a:t>
            </a:r>
            <a:r>
              <a:rPr lang="en-US" sz="1600" b="1" dirty="0" smtClean="0"/>
              <a:t>time</a:t>
            </a:r>
          </a:p>
          <a:p>
            <a:pPr marL="823595" lvl="2" indent="-274320" fontAlgn="auto">
              <a:spcAft>
                <a:spcPts val="0"/>
              </a:spcAft>
              <a:buFont typeface="Wingdings 2"/>
              <a:buChar char=""/>
              <a:defRPr/>
            </a:pPr>
            <a:r>
              <a:rPr lang="en-US" sz="1600" dirty="0"/>
              <a:t>During the APG15-5 meeting, different views were expressed on the Methods as contained in the CPM15-2 Report. APT Members did not reach an agreement on </a:t>
            </a:r>
            <a:r>
              <a:rPr lang="en-US" sz="1600" dirty="0" smtClean="0"/>
              <a:t>PACP</a:t>
            </a:r>
          </a:p>
          <a:p>
            <a:pPr marL="548958" lvl="1" indent="-274320" fontAlgn="auto">
              <a:spcAft>
                <a:spcPts val="0"/>
              </a:spcAft>
              <a:buFont typeface="Wingdings 2"/>
              <a:buChar char=""/>
              <a:defRPr/>
            </a:pPr>
            <a:r>
              <a:rPr lang="en-GB" sz="1600" b="1" dirty="0" smtClean="0"/>
              <a:t>Issue I: </a:t>
            </a:r>
            <a:r>
              <a:rPr lang="en-GB" sz="1600" b="1" dirty="0"/>
              <a:t>Possible method to mitigate excessive satellite network filings issue</a:t>
            </a:r>
            <a:endParaRPr lang="en-GB" sz="1600" b="1" dirty="0" smtClean="0"/>
          </a:p>
          <a:p>
            <a:pPr marL="823595" lvl="2" indent="-274320" fontAlgn="auto">
              <a:spcAft>
                <a:spcPts val="0"/>
              </a:spcAft>
              <a:buFont typeface="Wingdings 2"/>
              <a:buChar char=""/>
              <a:defRPr/>
            </a:pPr>
            <a:r>
              <a:rPr lang="en-US" sz="1600" dirty="0"/>
              <a:t>APT Members are generally supportive of efforts aimed at mitigating excessive filings. But they also have many concerns, including:</a:t>
            </a:r>
          </a:p>
          <a:p>
            <a:pPr marL="1098233" lvl="3" indent="-274320" fontAlgn="auto">
              <a:spcAft>
                <a:spcPts val="0"/>
              </a:spcAft>
              <a:buFont typeface="Wingdings 2"/>
              <a:buChar char=""/>
              <a:defRPr/>
            </a:pPr>
            <a:r>
              <a:rPr lang="en-US" sz="1400" dirty="0"/>
              <a:t>that the addition of a new initial notification step proposed in Methods I1.1 to I1.3 will not result in smaller numbers of future filings because there is not any new requirement or incentive in the methods that will cause an administration to suppress satellite networks filings that are undergoing coordination and for which cost recovery charges have been paid. The information required by the new initial notification notices can easily be filled out by the administration but the addition of this new step will increase the administrative efforts for the administrations and the </a:t>
            </a:r>
            <a:r>
              <a:rPr lang="en-US" sz="1400" dirty="0" smtClean="0"/>
              <a:t>BR</a:t>
            </a:r>
          </a:p>
          <a:p>
            <a:pPr marL="1098233" lvl="3" indent="-274320" fontAlgn="auto">
              <a:spcAft>
                <a:spcPts val="0"/>
              </a:spcAft>
              <a:buFont typeface="Wingdings 2"/>
              <a:buChar char=""/>
              <a:defRPr/>
            </a:pPr>
            <a:r>
              <a:rPr lang="en-US" sz="1400" dirty="0"/>
              <a:t>further studies are needed with the above methods</a:t>
            </a:r>
            <a:endParaRPr lang="en-GB" sz="1400" b="1" dirty="0"/>
          </a:p>
          <a:p>
            <a:pPr marL="823595" lvl="2" indent="-274320" fontAlgn="auto">
              <a:spcAft>
                <a:spcPts val="0"/>
              </a:spcAft>
              <a:buFont typeface="Wingdings 2"/>
              <a:buChar char=""/>
              <a:defRPr/>
            </a:pPr>
            <a:endParaRPr lang="en-GB" sz="1600" b="1" dirty="0" smtClean="0"/>
          </a:p>
          <a:p>
            <a:pPr marL="549275" lvl="2" indent="0" fontAlgn="auto">
              <a:spcAft>
                <a:spcPts val="0"/>
              </a:spcAft>
              <a:buNone/>
              <a:defRPr/>
            </a:pPr>
            <a:endParaRPr lang="en-US" sz="1500" b="1" dirty="0" smtClean="0"/>
          </a:p>
        </p:txBody>
      </p:sp>
      <p:graphicFrame>
        <p:nvGraphicFramePr>
          <p:cNvPr id="4" name="Object 3"/>
          <p:cNvGraphicFramePr>
            <a:graphicFrameLocks noChangeAspect="1"/>
          </p:cNvGraphicFramePr>
          <p:nvPr>
            <p:extLst/>
          </p:nvPr>
        </p:nvGraphicFramePr>
        <p:xfrm>
          <a:off x="4111625" y="5517232"/>
          <a:ext cx="914400" cy="771525"/>
        </p:xfrm>
        <a:graphic>
          <a:graphicData uri="http://schemas.openxmlformats.org/presentationml/2006/ole">
            <mc:AlternateContent xmlns:mc="http://schemas.openxmlformats.org/markup-compatibility/2006">
              <mc:Choice xmlns:v="urn:schemas-microsoft-com:vml" Requires="v">
                <p:oleObj spid="_x0000_s22535"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11625" y="551723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5722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dirty="0" smtClean="0">
                <a:solidFill>
                  <a:srgbClr val="C35E2E"/>
                </a:solidFill>
              </a:rPr>
              <a:t>APT Conference Preparatory Group for WRC-15</a:t>
            </a:r>
          </a:p>
        </p:txBody>
      </p:sp>
      <p:grpSp>
        <p:nvGrpSpPr>
          <p:cNvPr id="15363" name="Group 5"/>
          <p:cNvGrpSpPr>
            <a:grpSpLocks/>
          </p:cNvGrpSpPr>
          <p:nvPr/>
        </p:nvGrpSpPr>
        <p:grpSpPr bwMode="auto">
          <a:xfrm>
            <a:off x="500063" y="1643063"/>
            <a:ext cx="8001000" cy="4572000"/>
            <a:chOff x="0" y="836613"/>
            <a:chExt cx="9144000" cy="5757862"/>
          </a:xfrm>
        </p:grpSpPr>
        <p:sp>
          <p:nvSpPr>
            <p:cNvPr id="15367" name="Rectangle 2">
              <a:hlinkClick r:id="rId2" action="ppaction://hlinksldjump"/>
            </p:cNvPr>
            <p:cNvSpPr>
              <a:spLocks noChangeArrowheads="1"/>
            </p:cNvSpPr>
            <p:nvPr/>
          </p:nvSpPr>
          <p:spPr bwMode="auto">
            <a:xfrm>
              <a:off x="3657600" y="3379788"/>
              <a:ext cx="1676400" cy="685800"/>
            </a:xfrm>
            <a:prstGeom prst="rect">
              <a:avLst/>
            </a:prstGeom>
            <a:gradFill rotWithShape="0">
              <a:gsLst>
                <a:gs pos="0">
                  <a:srgbClr val="FFFFFF"/>
                </a:gs>
                <a:gs pos="100000">
                  <a:srgbClr val="FF9933"/>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GB" altLang="en-US" sz="2800" b="0">
                  <a:solidFill>
                    <a:srgbClr val="000000"/>
                  </a:solidFill>
                  <a:latin typeface="Trebuchet MS" pitchFamily="34" charset="0"/>
                  <a:cs typeface="Times New Roman" pitchFamily="18" charset="0"/>
                </a:rPr>
                <a:t>WRC</a:t>
              </a:r>
              <a:endParaRPr lang="en-US" altLang="en-US" sz="2800" b="0">
                <a:solidFill>
                  <a:srgbClr val="000000"/>
                </a:solidFill>
                <a:latin typeface="Trebuchet MS" pitchFamily="34" charset="0"/>
                <a:cs typeface="Times New Roman" pitchFamily="18" charset="0"/>
              </a:endParaRPr>
            </a:p>
          </p:txBody>
        </p:sp>
        <p:sp>
          <p:nvSpPr>
            <p:cNvPr id="15368" name="Rectangle 3"/>
            <p:cNvSpPr>
              <a:spLocks noChangeArrowheads="1"/>
            </p:cNvSpPr>
            <p:nvPr/>
          </p:nvSpPr>
          <p:spPr bwMode="auto">
            <a:xfrm>
              <a:off x="3205163" y="4806950"/>
              <a:ext cx="2735262" cy="17145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GB" altLang="en-US" b="0">
                  <a:solidFill>
                    <a:srgbClr val="000000"/>
                  </a:solidFill>
                  <a:latin typeface="Trebuchet MS" pitchFamily="34" charset="0"/>
                  <a:cs typeface="Times New Roman" pitchFamily="18" charset="0"/>
                </a:rPr>
                <a:t>Conference</a:t>
              </a:r>
            </a:p>
            <a:p>
              <a:pPr algn="ctr" eaLnBrk="1" hangingPunct="1">
                <a:buClrTx/>
                <a:buFontTx/>
                <a:buNone/>
              </a:pPr>
              <a:r>
                <a:rPr lang="en-GB" altLang="en-US" b="0">
                  <a:solidFill>
                    <a:srgbClr val="000000"/>
                  </a:solidFill>
                  <a:latin typeface="Trebuchet MS" pitchFamily="34" charset="0"/>
                  <a:cs typeface="Times New Roman" pitchFamily="18" charset="0"/>
                </a:rPr>
                <a:t>Secretariat</a:t>
              </a:r>
            </a:p>
            <a:p>
              <a:pPr algn="ctr" eaLnBrk="1" hangingPunct="1">
                <a:buClrTx/>
                <a:buFontTx/>
                <a:buNone/>
              </a:pPr>
              <a:r>
                <a:rPr lang="en-GB" altLang="en-US" sz="2800" b="0">
                  <a:solidFill>
                    <a:srgbClr val="000000"/>
                  </a:solidFill>
                  <a:latin typeface="Trebuchet MS" pitchFamily="34" charset="0"/>
                  <a:cs typeface="Times New Roman" pitchFamily="18" charset="0"/>
                </a:rPr>
                <a:t>(BR </a:t>
              </a:r>
              <a:r>
                <a:rPr lang="en-GB" altLang="en-US" sz="2800" b="0">
                  <a:solidFill>
                    <a:srgbClr val="000000"/>
                  </a:solidFill>
                  <a:latin typeface="Times New Roman" pitchFamily="18" charset="0"/>
                  <a:cs typeface="Times New Roman" pitchFamily="18" charset="0"/>
                </a:rPr>
                <a:t>&amp;</a:t>
              </a:r>
              <a:r>
                <a:rPr lang="en-GB" altLang="en-US" sz="2800" b="0">
                  <a:solidFill>
                    <a:srgbClr val="000000"/>
                  </a:solidFill>
                  <a:latin typeface="Trebuchet MS" pitchFamily="34" charset="0"/>
                  <a:cs typeface="Times New Roman" pitchFamily="18" charset="0"/>
                </a:rPr>
                <a:t> GS)</a:t>
              </a:r>
              <a:endParaRPr lang="en-US" altLang="en-US" sz="2800" b="0">
                <a:solidFill>
                  <a:srgbClr val="000000"/>
                </a:solidFill>
                <a:latin typeface="Trebuchet MS" pitchFamily="34" charset="0"/>
                <a:cs typeface="Times New Roman" pitchFamily="18" charset="0"/>
              </a:endParaRPr>
            </a:p>
          </p:txBody>
        </p:sp>
        <p:sp>
          <p:nvSpPr>
            <p:cNvPr id="15369" name="AutoShape 4"/>
            <p:cNvSpPr>
              <a:spLocks noChangeArrowheads="1"/>
            </p:cNvSpPr>
            <p:nvPr/>
          </p:nvSpPr>
          <p:spPr bwMode="auto">
            <a:xfrm>
              <a:off x="4198938" y="4000500"/>
              <a:ext cx="660400" cy="792163"/>
            </a:xfrm>
            <a:prstGeom prst="upArrow">
              <a:avLst>
                <a:gd name="adj1" fmla="val 50000"/>
                <a:gd name="adj2" fmla="val 29988"/>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pic>
          <p:nvPicPr>
            <p:cNvPr id="1537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1785938"/>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AutoShape 6"/>
            <p:cNvSpPr>
              <a:spLocks noChangeArrowheads="1"/>
            </p:cNvSpPr>
            <p:nvPr/>
          </p:nvSpPr>
          <p:spPr bwMode="auto">
            <a:xfrm rot="-8279930">
              <a:off x="3221038" y="2678113"/>
              <a:ext cx="1368425" cy="381000"/>
            </a:xfrm>
            <a:prstGeom prst="leftArrow">
              <a:avLst>
                <a:gd name="adj1" fmla="val 50000"/>
                <a:gd name="adj2" fmla="val 89792"/>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5372" name="Line 7"/>
            <p:cNvSpPr>
              <a:spLocks noChangeShapeType="1"/>
            </p:cNvSpPr>
            <p:nvPr/>
          </p:nvSpPr>
          <p:spPr bwMode="auto">
            <a:xfrm>
              <a:off x="5435600" y="3641725"/>
              <a:ext cx="8651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buClrTx/>
                <a:buFontTx/>
                <a:buNone/>
              </a:pPr>
              <a:endParaRPr lang="en-US" sz="1800" b="0">
                <a:solidFill>
                  <a:srgbClr val="000000"/>
                </a:solidFill>
                <a:latin typeface="Calibri" pitchFamily="34" charset="0"/>
                <a:cs typeface="Arial" charset="0"/>
              </a:endParaRPr>
            </a:p>
          </p:txBody>
        </p:sp>
        <p:sp>
          <p:nvSpPr>
            <p:cNvPr id="15373" name="Line 8"/>
            <p:cNvSpPr>
              <a:spLocks noChangeShapeType="1"/>
            </p:cNvSpPr>
            <p:nvPr/>
          </p:nvSpPr>
          <p:spPr bwMode="auto">
            <a:xfrm>
              <a:off x="6659563" y="4192588"/>
              <a:ext cx="0" cy="792162"/>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1" hangingPunct="1">
                <a:buClrTx/>
                <a:buFontTx/>
                <a:buNone/>
              </a:pPr>
              <a:endParaRPr lang="en-US" sz="1800" b="0">
                <a:solidFill>
                  <a:srgbClr val="000000"/>
                </a:solidFill>
                <a:latin typeface="Calibri" pitchFamily="34" charset="0"/>
                <a:cs typeface="Arial" charset="0"/>
              </a:endParaRPr>
            </a:p>
          </p:txBody>
        </p:sp>
        <p:pic>
          <p:nvPicPr>
            <p:cNvPr id="15374" name="Picture 9" descr="ra-wrc-07s-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424238"/>
              <a:ext cx="3714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0" descr="cept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21038"/>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1"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8" y="1808163"/>
              <a:ext cx="590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2" descr="atu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55863"/>
              <a:ext cx="657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3" descr="citel_logo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3968750"/>
              <a:ext cx="17287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4" descr="logo_mini_e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471988"/>
              <a:ext cx="6286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15" descr="asm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551488"/>
              <a:ext cx="11160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AutoShape 16"/>
            <p:cNvSpPr>
              <a:spLocks/>
            </p:cNvSpPr>
            <p:nvPr/>
          </p:nvSpPr>
          <p:spPr bwMode="auto">
            <a:xfrm>
              <a:off x="1619250" y="1879600"/>
              <a:ext cx="360363" cy="4321175"/>
            </a:xfrm>
            <a:prstGeom prst="rightBrace">
              <a:avLst>
                <a:gd name="adj1" fmla="val 59567"/>
                <a:gd name="adj2" fmla="val 1374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endParaRPr lang="en-US" altLang="en-US" b="0">
                <a:solidFill>
                  <a:srgbClr val="000000"/>
                </a:solidFill>
                <a:latin typeface="Times New Roman" pitchFamily="18" charset="0"/>
                <a:cs typeface="Times New Roman" pitchFamily="18" charset="0"/>
              </a:endParaRPr>
            </a:p>
          </p:txBody>
        </p:sp>
        <p:sp>
          <p:nvSpPr>
            <p:cNvPr id="15382" name="AutoShape 18"/>
            <p:cNvSpPr>
              <a:spLocks noChangeArrowheads="1"/>
            </p:cNvSpPr>
            <p:nvPr/>
          </p:nvSpPr>
          <p:spPr bwMode="auto">
            <a:xfrm>
              <a:off x="2574925" y="2154238"/>
              <a:ext cx="865188" cy="503237"/>
            </a:xfrm>
            <a:prstGeom prst="flowChartPunchedCard">
              <a:avLst/>
            </a:prstGeom>
            <a:solidFill>
              <a:srgbClr val="FFFF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US" altLang="en-US" sz="1600" b="0">
                  <a:solidFill>
                    <a:srgbClr val="000000"/>
                  </a:solidFill>
                  <a:latin typeface="Trebuchet MS" pitchFamily="34" charset="0"/>
                  <a:cs typeface="Times New Roman" pitchFamily="18" charset="0"/>
                </a:rPr>
                <a:t>Proposals</a:t>
              </a:r>
            </a:p>
          </p:txBody>
        </p:sp>
        <p:sp>
          <p:nvSpPr>
            <p:cNvPr id="15383" name="Text Box 19"/>
            <p:cNvSpPr txBox="1">
              <a:spLocks noChangeArrowheads="1"/>
            </p:cNvSpPr>
            <p:nvPr/>
          </p:nvSpPr>
          <p:spPr bwMode="auto">
            <a:xfrm>
              <a:off x="2124075" y="2633663"/>
              <a:ext cx="1868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US" altLang="en-US" sz="1600" b="0">
                  <a:solidFill>
                    <a:srgbClr val="000000"/>
                  </a:solidFill>
                  <a:latin typeface="Trebuchet MS" pitchFamily="34" charset="0"/>
                  <a:cs typeface="Times New Roman" pitchFamily="18" charset="0"/>
                </a:rPr>
                <a:t>Coordinated </a:t>
              </a:r>
              <a:br>
                <a:rPr lang="en-US" altLang="en-US" sz="1600" b="0">
                  <a:solidFill>
                    <a:srgbClr val="000000"/>
                  </a:solidFill>
                  <a:latin typeface="Trebuchet MS" pitchFamily="34" charset="0"/>
                  <a:cs typeface="Times New Roman" pitchFamily="18" charset="0"/>
                </a:rPr>
              </a:br>
              <a:r>
                <a:rPr lang="en-US" altLang="en-US" sz="1600" b="0">
                  <a:solidFill>
                    <a:srgbClr val="000000"/>
                  </a:solidFill>
                  <a:latin typeface="Trebuchet MS" pitchFamily="34" charset="0"/>
                  <a:cs typeface="Times New Roman" pitchFamily="18" charset="0"/>
                </a:rPr>
                <a:t>common proposals</a:t>
              </a:r>
            </a:p>
          </p:txBody>
        </p:sp>
        <p:pic>
          <p:nvPicPr>
            <p:cNvPr id="15384" name="Picture 20" descr="R-REG-RR-2004-JP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325" y="5010150"/>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AutoShape 21"/>
            <p:cNvSpPr>
              <a:spLocks noChangeArrowheads="1"/>
            </p:cNvSpPr>
            <p:nvPr/>
          </p:nvSpPr>
          <p:spPr bwMode="auto">
            <a:xfrm rot="-2669147">
              <a:off x="4584700" y="2641600"/>
              <a:ext cx="1390650" cy="381000"/>
            </a:xfrm>
            <a:prstGeom prst="leftArrow">
              <a:avLst>
                <a:gd name="adj1" fmla="val 50000"/>
                <a:gd name="adj2" fmla="val 91250"/>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5386" name="Text Box 22"/>
            <p:cNvSpPr txBox="1">
              <a:spLocks noChangeArrowheads="1"/>
            </p:cNvSpPr>
            <p:nvPr/>
          </p:nvSpPr>
          <p:spPr bwMode="auto">
            <a:xfrm>
              <a:off x="7610475" y="2781300"/>
              <a:ext cx="153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US" altLang="en-US" sz="1600" b="0">
                  <a:solidFill>
                    <a:srgbClr val="000000"/>
                  </a:solidFill>
                  <a:latin typeface="Trebuchet MS" pitchFamily="34" charset="0"/>
                  <a:cs typeface="Times New Roman" pitchFamily="18" charset="0"/>
                </a:rPr>
                <a:t>Member States</a:t>
              </a:r>
            </a:p>
          </p:txBody>
        </p:sp>
        <p:sp>
          <p:nvSpPr>
            <p:cNvPr id="15387" name="AutoShape 23"/>
            <p:cNvSpPr>
              <a:spLocks/>
            </p:cNvSpPr>
            <p:nvPr/>
          </p:nvSpPr>
          <p:spPr bwMode="auto">
            <a:xfrm>
              <a:off x="7524750" y="1841500"/>
              <a:ext cx="215900" cy="1008063"/>
            </a:xfrm>
            <a:prstGeom prst="leftBrace">
              <a:avLst>
                <a:gd name="adj1" fmla="val 3890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pic>
          <p:nvPicPr>
            <p:cNvPr id="15388"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538" y="3281363"/>
              <a:ext cx="650875" cy="914400"/>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AutoShape 25"/>
            <p:cNvSpPr>
              <a:spLocks noChangeArrowheads="1"/>
            </p:cNvSpPr>
            <p:nvPr/>
          </p:nvSpPr>
          <p:spPr bwMode="auto">
            <a:xfrm rot="10778626">
              <a:off x="2987675" y="3497263"/>
              <a:ext cx="685800" cy="381000"/>
            </a:xfrm>
            <a:prstGeom prst="leftArrow">
              <a:avLst>
                <a:gd name="adj1" fmla="val 50000"/>
                <a:gd name="adj2" fmla="val 45000"/>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pic>
          <p:nvPicPr>
            <p:cNvPr id="15390" name="Picture 26" descr="ra-wr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788" y="3136900"/>
              <a:ext cx="708025" cy="100647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1" name="Text Box 27"/>
            <p:cNvSpPr txBox="1">
              <a:spLocks noChangeArrowheads="1"/>
            </p:cNvSpPr>
            <p:nvPr/>
          </p:nvSpPr>
          <p:spPr bwMode="auto">
            <a:xfrm>
              <a:off x="1979613" y="4144963"/>
              <a:ext cx="1238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US" altLang="en-US" sz="1600" b="0">
                  <a:solidFill>
                    <a:srgbClr val="000000"/>
                  </a:solidFill>
                  <a:latin typeface="Trebuchet MS" pitchFamily="34" charset="0"/>
                  <a:cs typeface="Times New Roman" pitchFamily="18" charset="0"/>
                </a:rPr>
                <a:t>CPM Report</a:t>
              </a:r>
            </a:p>
          </p:txBody>
        </p:sp>
        <p:sp>
          <p:nvSpPr>
            <p:cNvPr id="15392" name="Text Box 28"/>
            <p:cNvSpPr txBox="1">
              <a:spLocks noChangeArrowheads="1"/>
            </p:cNvSpPr>
            <p:nvPr/>
          </p:nvSpPr>
          <p:spPr bwMode="auto">
            <a:xfrm>
              <a:off x="7019925" y="3424238"/>
              <a:ext cx="1073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US" altLang="en-US" sz="1600" b="0">
                  <a:solidFill>
                    <a:srgbClr val="000000"/>
                  </a:solidFill>
                  <a:latin typeface="Trebuchet MS" pitchFamily="34" charset="0"/>
                  <a:cs typeface="Times New Roman" pitchFamily="18" charset="0"/>
                </a:rPr>
                <a:t>Final Acts</a:t>
              </a:r>
            </a:p>
          </p:txBody>
        </p:sp>
        <p:sp>
          <p:nvSpPr>
            <p:cNvPr id="15393" name="Text Box 29"/>
            <p:cNvSpPr txBox="1">
              <a:spLocks noChangeArrowheads="1"/>
            </p:cNvSpPr>
            <p:nvPr/>
          </p:nvSpPr>
          <p:spPr bwMode="auto">
            <a:xfrm>
              <a:off x="7667625" y="4868863"/>
              <a:ext cx="12366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US" altLang="en-US" sz="1600" b="0">
                  <a:solidFill>
                    <a:srgbClr val="000000"/>
                  </a:solidFill>
                  <a:latin typeface="Trebuchet MS" pitchFamily="34" charset="0"/>
                  <a:cs typeface="Times New Roman" pitchFamily="18" charset="0"/>
                </a:rPr>
                <a:t>Radio</a:t>
              </a:r>
              <a:br>
                <a:rPr lang="en-US" altLang="en-US" sz="1600" b="0">
                  <a:solidFill>
                    <a:srgbClr val="000000"/>
                  </a:solidFill>
                  <a:latin typeface="Trebuchet MS" pitchFamily="34" charset="0"/>
                  <a:cs typeface="Times New Roman" pitchFamily="18" charset="0"/>
                </a:rPr>
              </a:br>
              <a:r>
                <a:rPr lang="en-US" altLang="en-US" sz="1600" b="0">
                  <a:solidFill>
                    <a:srgbClr val="000000"/>
                  </a:solidFill>
                  <a:latin typeface="Trebuchet MS" pitchFamily="34" charset="0"/>
                  <a:cs typeface="Times New Roman" pitchFamily="18" charset="0"/>
                </a:rPr>
                <a:t>Regulations</a:t>
              </a:r>
              <a:br>
                <a:rPr lang="en-US" altLang="en-US" sz="1600" b="0">
                  <a:solidFill>
                    <a:srgbClr val="000000"/>
                  </a:solidFill>
                  <a:latin typeface="Trebuchet MS" pitchFamily="34" charset="0"/>
                  <a:cs typeface="Times New Roman" pitchFamily="18" charset="0"/>
                </a:rPr>
              </a:br>
              <a:r>
                <a:rPr lang="en-US" altLang="en-US" sz="1600" b="0">
                  <a:solidFill>
                    <a:srgbClr val="000000"/>
                  </a:solidFill>
                  <a:latin typeface="Trebuchet MS" pitchFamily="34" charset="0"/>
                  <a:cs typeface="Times New Roman" pitchFamily="18" charset="0"/>
                </a:rPr>
                <a:t>(CS89)</a:t>
              </a:r>
            </a:p>
          </p:txBody>
        </p:sp>
        <p:sp>
          <p:nvSpPr>
            <p:cNvPr id="15394" name="Rectangle 30" descr="Wide upward diagonal"/>
            <p:cNvSpPr>
              <a:spLocks noChangeArrowheads="1"/>
            </p:cNvSpPr>
            <p:nvPr/>
          </p:nvSpPr>
          <p:spPr bwMode="auto">
            <a:xfrm>
              <a:off x="3276600" y="1484313"/>
              <a:ext cx="2590800" cy="503237"/>
            </a:xfrm>
            <a:prstGeom prst="rect">
              <a:avLst/>
            </a:prstGeom>
            <a:pattFill prst="wdUpDiag">
              <a:fgClr>
                <a:srgbClr val="FFCCFF"/>
              </a:fgClr>
              <a:bgClr>
                <a:schemeClr val="bg1"/>
              </a:bgClr>
            </a:patt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US" altLang="en-US" sz="1800" b="0">
                  <a:solidFill>
                    <a:srgbClr val="000000"/>
                  </a:solidFill>
                  <a:latin typeface="Trebuchet MS" pitchFamily="34" charset="0"/>
                  <a:cs typeface="Times New Roman" pitchFamily="18" charset="0"/>
                </a:rPr>
                <a:t>Informal Group</a:t>
              </a:r>
            </a:p>
            <a:p>
              <a:pPr algn="ctr" eaLnBrk="1" hangingPunct="1">
                <a:buClrTx/>
                <a:buFontTx/>
                <a:buNone/>
              </a:pPr>
              <a:r>
                <a:rPr lang="en-US" altLang="en-US" sz="1600" b="0">
                  <a:solidFill>
                    <a:srgbClr val="000000"/>
                  </a:solidFill>
                  <a:latin typeface="Trebuchet MS" pitchFamily="34" charset="0"/>
                  <a:cs typeface="Times New Roman" pitchFamily="18" charset="0"/>
                </a:rPr>
                <a:t>(Structure </a:t>
              </a:r>
              <a:r>
                <a:rPr lang="en-US" altLang="en-US" sz="1600" b="0">
                  <a:solidFill>
                    <a:srgbClr val="000000"/>
                  </a:solidFill>
                  <a:latin typeface="Times New Roman" pitchFamily="18" charset="0"/>
                  <a:cs typeface="Times New Roman" pitchFamily="18" charset="0"/>
                </a:rPr>
                <a:t>&amp;</a:t>
              </a:r>
              <a:r>
                <a:rPr lang="en-US" altLang="en-US" sz="1600" b="0">
                  <a:solidFill>
                    <a:srgbClr val="000000"/>
                  </a:solidFill>
                  <a:latin typeface="Trebuchet MS" pitchFamily="34" charset="0"/>
                  <a:cs typeface="Times New Roman" pitchFamily="18" charset="0"/>
                </a:rPr>
                <a:t> Chairmanship)</a:t>
              </a:r>
            </a:p>
          </p:txBody>
        </p:sp>
        <p:sp>
          <p:nvSpPr>
            <p:cNvPr id="15395" name="AutoShape 31" descr="Wide upward diagonal"/>
            <p:cNvSpPr>
              <a:spLocks noChangeArrowheads="1"/>
            </p:cNvSpPr>
            <p:nvPr/>
          </p:nvSpPr>
          <p:spPr bwMode="auto">
            <a:xfrm rot="-5421374">
              <a:off x="3917950" y="2484438"/>
              <a:ext cx="1292225" cy="301625"/>
            </a:xfrm>
            <a:prstGeom prst="leftArrow">
              <a:avLst>
                <a:gd name="adj1" fmla="val 50000"/>
                <a:gd name="adj2" fmla="val 107105"/>
              </a:avLst>
            </a:prstGeom>
            <a:pattFill prst="wdUpDiag">
              <a:fgClr>
                <a:schemeClr val="accent2">
                  <a:alpha val="50195"/>
                </a:schemeClr>
              </a:fgClr>
              <a:bgClr>
                <a:srgbClr val="FFFFFF">
                  <a:alpha val="50195"/>
                </a:srgb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sp>
          <p:nvSpPr>
            <p:cNvPr id="15396" name="AutoShape 32"/>
            <p:cNvSpPr>
              <a:spLocks noChangeArrowheads="1"/>
            </p:cNvSpPr>
            <p:nvPr/>
          </p:nvSpPr>
          <p:spPr bwMode="auto">
            <a:xfrm rot="8793663">
              <a:off x="2692400" y="4183063"/>
              <a:ext cx="1152525" cy="377825"/>
            </a:xfrm>
            <a:prstGeom prst="leftArrow">
              <a:avLst>
                <a:gd name="adj1" fmla="val 50000"/>
                <a:gd name="adj2" fmla="val 76261"/>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pic>
          <p:nvPicPr>
            <p:cNvPr id="15397" name="Picture 33" descr="WRC_DO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9325" y="4581525"/>
              <a:ext cx="69691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8" name="AutoShape 34"/>
            <p:cNvSpPr>
              <a:spLocks noChangeArrowheads="1"/>
            </p:cNvSpPr>
            <p:nvPr/>
          </p:nvSpPr>
          <p:spPr bwMode="auto">
            <a:xfrm>
              <a:off x="5651500" y="2128838"/>
              <a:ext cx="865188" cy="503237"/>
            </a:xfrm>
            <a:prstGeom prst="flowChartPunchedCard">
              <a:avLst/>
            </a:prstGeom>
            <a:solidFill>
              <a:srgbClr val="FFFF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US" altLang="en-US" sz="1600" b="0">
                  <a:solidFill>
                    <a:srgbClr val="000000"/>
                  </a:solidFill>
                  <a:latin typeface="Trebuchet MS" pitchFamily="34" charset="0"/>
                  <a:cs typeface="Times New Roman" pitchFamily="18" charset="0"/>
                </a:rPr>
                <a:t>Proposals</a:t>
              </a:r>
            </a:p>
          </p:txBody>
        </p:sp>
        <p:sp>
          <p:nvSpPr>
            <p:cNvPr id="15399" name="Text Box 35"/>
            <p:cNvSpPr txBox="1">
              <a:spLocks noChangeArrowheads="1"/>
            </p:cNvSpPr>
            <p:nvPr/>
          </p:nvSpPr>
          <p:spPr bwMode="auto">
            <a:xfrm>
              <a:off x="2057400" y="5516563"/>
              <a:ext cx="1085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Tx/>
                <a:buFontTx/>
                <a:buNone/>
              </a:pPr>
              <a:r>
                <a:rPr lang="en-US" altLang="en-US" sz="1600" b="0">
                  <a:solidFill>
                    <a:srgbClr val="000000"/>
                  </a:solidFill>
                  <a:latin typeface="Trebuchet MS" pitchFamily="34" charset="0"/>
                  <a:cs typeface="Times New Roman" pitchFamily="18" charset="0"/>
                </a:rPr>
                <a:t>Director’s</a:t>
              </a:r>
              <a:br>
                <a:rPr lang="en-US" altLang="en-US" sz="1600" b="0">
                  <a:solidFill>
                    <a:srgbClr val="000000"/>
                  </a:solidFill>
                  <a:latin typeface="Trebuchet MS" pitchFamily="34" charset="0"/>
                  <a:cs typeface="Times New Roman" pitchFamily="18" charset="0"/>
                </a:rPr>
              </a:br>
              <a:r>
                <a:rPr lang="en-US" altLang="en-US" sz="1600" b="0">
                  <a:solidFill>
                    <a:srgbClr val="000000"/>
                  </a:solidFill>
                  <a:latin typeface="Trebuchet MS" pitchFamily="34" charset="0"/>
                  <a:cs typeface="Times New Roman" pitchFamily="18" charset="0"/>
                </a:rPr>
                <a:t> Report</a:t>
              </a:r>
            </a:p>
          </p:txBody>
        </p:sp>
        <p:sp>
          <p:nvSpPr>
            <p:cNvPr id="15400" name="Text Box 36"/>
            <p:cNvSpPr txBox="1">
              <a:spLocks noChangeArrowheads="1"/>
            </p:cNvSpPr>
            <p:nvPr/>
          </p:nvSpPr>
          <p:spPr bwMode="auto">
            <a:xfrm>
              <a:off x="2247900" y="836613"/>
              <a:ext cx="4556125" cy="33655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r>
                <a:rPr lang="en-US" altLang="en-US" sz="1600" b="0">
                  <a:solidFill>
                    <a:srgbClr val="000000"/>
                  </a:solidFill>
                  <a:latin typeface="Trebuchet MS" pitchFamily="34" charset="0"/>
                  <a:cs typeface="Times New Roman" pitchFamily="18" charset="0"/>
                </a:rPr>
                <a:t>Agenda: draft in WRC Res </a:t>
              </a:r>
              <a:r>
                <a:rPr lang="en-US" altLang="en-US" sz="1600" b="0">
                  <a:solidFill>
                    <a:srgbClr val="000000"/>
                  </a:solidFill>
                  <a:latin typeface="Times New Roman" pitchFamily="18" charset="0"/>
                  <a:cs typeface="Times New Roman" pitchFamily="18" charset="0"/>
                </a:rPr>
                <a:t>&amp;</a:t>
              </a:r>
              <a:r>
                <a:rPr lang="en-US" altLang="en-US" sz="1600" b="0">
                  <a:solidFill>
                    <a:srgbClr val="000000"/>
                  </a:solidFill>
                  <a:latin typeface="Trebuchet MS" pitchFamily="34" charset="0"/>
                  <a:cs typeface="Times New Roman" pitchFamily="18" charset="0"/>
                </a:rPr>
                <a:t> final in Council Res</a:t>
              </a:r>
            </a:p>
          </p:txBody>
        </p:sp>
        <p:sp>
          <p:nvSpPr>
            <p:cNvPr id="15401" name="AutoShape 37"/>
            <p:cNvSpPr>
              <a:spLocks noChangeArrowheads="1"/>
            </p:cNvSpPr>
            <p:nvPr/>
          </p:nvSpPr>
          <p:spPr bwMode="auto">
            <a:xfrm>
              <a:off x="2411413" y="1123950"/>
              <a:ext cx="4175125" cy="288925"/>
            </a:xfrm>
            <a:prstGeom prst="downArrow">
              <a:avLst>
                <a:gd name="adj1" fmla="val 49963"/>
                <a:gd name="adj2" fmla="val 86264"/>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endParaRPr lang="en-US" altLang="en-US" sz="1800" b="0">
                <a:solidFill>
                  <a:srgbClr val="000000"/>
                </a:solidFill>
                <a:cs typeface="Arial" charset="0"/>
              </a:endParaRPr>
            </a:p>
          </p:txBody>
        </p:sp>
      </p:grpSp>
      <p:sp>
        <p:nvSpPr>
          <p:cNvPr id="15364" name="TextBox 41"/>
          <p:cNvSpPr txBox="1">
            <a:spLocks noChangeArrowheads="1"/>
          </p:cNvSpPr>
          <p:nvPr/>
        </p:nvSpPr>
        <p:spPr bwMode="auto">
          <a:xfrm>
            <a:off x="3643313" y="6357938"/>
            <a:ext cx="2071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r>
              <a:rPr lang="en-US" altLang="en-US" sz="1800">
                <a:solidFill>
                  <a:srgbClr val="000000"/>
                </a:solidFill>
                <a:cs typeface="Arial" charset="0"/>
              </a:rPr>
              <a:t>The WRC Process</a:t>
            </a:r>
          </a:p>
        </p:txBody>
      </p:sp>
      <p:sp>
        <p:nvSpPr>
          <p:cNvPr id="15365" name="TextBox 42"/>
          <p:cNvSpPr txBox="1">
            <a:spLocks noChangeArrowheads="1"/>
          </p:cNvSpPr>
          <p:nvPr/>
        </p:nvSpPr>
        <p:spPr bwMode="auto">
          <a:xfrm>
            <a:off x="7215188" y="6357938"/>
            <a:ext cx="171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Tx/>
              <a:buFontTx/>
              <a:buNone/>
            </a:pPr>
            <a:r>
              <a:rPr lang="en-US" altLang="en-US" sz="1800">
                <a:solidFill>
                  <a:srgbClr val="000000"/>
                </a:solidFill>
                <a:cs typeface="Arial" charset="0"/>
              </a:rPr>
              <a:t>Source: ITU-BR</a:t>
            </a:r>
          </a:p>
        </p:txBody>
      </p:sp>
    </p:spTree>
    <p:extLst>
      <p:ext uri="{BB962C8B-B14F-4D97-AF65-F5344CB8AC3E}">
        <p14:creationId xmlns:p14="http://schemas.microsoft.com/office/powerpoint/2010/main" val="18914315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GB" sz="1600" b="1" dirty="0" smtClean="0"/>
              <a:t>Issue K: </a:t>
            </a:r>
            <a:r>
              <a:rPr lang="en-US" sz="1600" b="1" dirty="0"/>
              <a:t>Addition of a regulatory provision in Article 11 for the case of launch </a:t>
            </a:r>
            <a:r>
              <a:rPr lang="en-US" sz="1600" b="1" dirty="0" smtClean="0"/>
              <a:t>failure</a:t>
            </a:r>
            <a:endParaRPr lang="en-US" sz="1600" b="1" dirty="0"/>
          </a:p>
          <a:p>
            <a:pPr marL="823595" lvl="2" indent="-274320" fontAlgn="auto">
              <a:spcAft>
                <a:spcPts val="0"/>
              </a:spcAft>
              <a:buFont typeface="Wingdings 2"/>
              <a:buChar char=""/>
              <a:defRPr/>
            </a:pPr>
            <a:r>
              <a:rPr lang="en-US" sz="1400" dirty="0"/>
              <a:t>APT Members support the Method K2 with its proposed regulatory text, as it was added to the CPM15-2 </a:t>
            </a:r>
            <a:r>
              <a:rPr lang="en-US" sz="1400" dirty="0" smtClean="0"/>
              <a:t>Report</a:t>
            </a:r>
          </a:p>
          <a:p>
            <a:pPr marL="823595" lvl="2" indent="-274320" fontAlgn="auto">
              <a:spcAft>
                <a:spcPts val="0"/>
              </a:spcAft>
              <a:buFont typeface="Wingdings 2"/>
              <a:buChar char=""/>
              <a:defRPr/>
            </a:pPr>
            <a:endParaRPr lang="en-US" sz="1400" dirty="0"/>
          </a:p>
          <a:p>
            <a:pPr marL="549275" lvl="2" indent="0" fontAlgn="auto">
              <a:spcAft>
                <a:spcPts val="0"/>
              </a:spcAft>
              <a:buNone/>
              <a:defRPr/>
            </a:pPr>
            <a:endParaRPr lang="en-US" sz="1600" dirty="0" smtClean="0"/>
          </a:p>
          <a:p>
            <a:pPr marL="548958" lvl="1" indent="-274320" fontAlgn="auto">
              <a:spcAft>
                <a:spcPts val="0"/>
              </a:spcAft>
              <a:buFont typeface="Wingdings 2"/>
              <a:buChar char=""/>
              <a:defRPr/>
            </a:pPr>
            <a:endParaRPr lang="en-US" sz="1600" b="1" dirty="0" smtClean="0"/>
          </a:p>
          <a:p>
            <a:pPr marL="548958" lvl="1" indent="-274320" fontAlgn="auto">
              <a:spcAft>
                <a:spcPts val="0"/>
              </a:spcAft>
              <a:buFont typeface="Wingdings 2"/>
              <a:buChar char=""/>
              <a:defRPr/>
            </a:pPr>
            <a:r>
              <a:rPr lang="en-US" sz="1600" b="1" dirty="0" smtClean="0"/>
              <a:t>Issue [X]: </a:t>
            </a:r>
            <a:r>
              <a:rPr lang="en-US" sz="1600" b="1" dirty="0"/>
              <a:t>Review of the orbital position limitations in Annex 7 to RR Appendix 30 </a:t>
            </a:r>
            <a:endParaRPr lang="en-US" sz="1600" b="1" dirty="0" smtClean="0"/>
          </a:p>
          <a:p>
            <a:pPr marL="823595" lvl="2" indent="-274320" fontAlgn="auto">
              <a:spcAft>
                <a:spcPts val="0"/>
              </a:spcAft>
              <a:buFont typeface="Wingdings 2"/>
              <a:buChar char=""/>
              <a:defRPr/>
            </a:pPr>
            <a:r>
              <a:rPr lang="en-US" sz="1600" dirty="0"/>
              <a:t>APT Members </a:t>
            </a:r>
            <a:r>
              <a:rPr lang="en-US" sz="1600" dirty="0" smtClean="0"/>
              <a:t>support </a:t>
            </a:r>
            <a:r>
              <a:rPr lang="en-US" sz="1600" dirty="0"/>
              <a:t>no change to the Radio Regulations under this </a:t>
            </a:r>
            <a:r>
              <a:rPr lang="en-US" sz="1600" dirty="0" smtClean="0"/>
              <a:t>issue</a:t>
            </a:r>
          </a:p>
          <a:p>
            <a:pPr marL="549275" lvl="2" indent="0" fontAlgn="auto">
              <a:spcAft>
                <a:spcPts val="0"/>
              </a:spcAft>
              <a:buNone/>
              <a:defRPr/>
            </a:pPr>
            <a:endParaRPr lang="en-US" sz="1600" dirty="0" smtClean="0"/>
          </a:p>
          <a:p>
            <a:pPr marL="549275" lvl="2" indent="0" fontAlgn="auto">
              <a:spcAft>
                <a:spcPts val="0"/>
              </a:spcAft>
              <a:buNone/>
              <a:defRPr/>
            </a:pPr>
            <a:endParaRPr lang="en-US" sz="1600" dirty="0" smtClean="0"/>
          </a:p>
          <a:p>
            <a:pPr marL="549275" lvl="2" indent="0" fontAlgn="auto">
              <a:spcAft>
                <a:spcPts val="0"/>
              </a:spcAft>
              <a:buNone/>
              <a:defRPr/>
            </a:pPr>
            <a:endParaRPr lang="en-US" sz="1600" dirty="0"/>
          </a:p>
          <a:p>
            <a:pPr marL="560388" lvl="1" indent="-285750" fontAlgn="auto">
              <a:spcAft>
                <a:spcPts val="0"/>
              </a:spcAft>
              <a:defRPr/>
            </a:pPr>
            <a:r>
              <a:rPr lang="en-US" sz="1600" b="1" dirty="0"/>
              <a:t>Issue </a:t>
            </a:r>
            <a:r>
              <a:rPr lang="en-US" sz="1600" b="1" dirty="0" smtClean="0"/>
              <a:t>[Y]: </a:t>
            </a:r>
            <a:r>
              <a:rPr lang="en-US" sz="1600" b="1" dirty="0"/>
              <a:t>Steerable beams and antenna gain contour covering area beyond Submitted service area (Annex 2 to Appendix 4 of the RR</a:t>
            </a:r>
            <a:r>
              <a:rPr lang="en-US" sz="1600" b="1" dirty="0" smtClean="0"/>
              <a:t>)</a:t>
            </a:r>
          </a:p>
          <a:p>
            <a:pPr marL="835025" lvl="2" indent="-285750" fontAlgn="auto">
              <a:spcAft>
                <a:spcPts val="0"/>
              </a:spcAft>
              <a:defRPr/>
            </a:pPr>
            <a:r>
              <a:rPr lang="en-US" sz="1400" dirty="0"/>
              <a:t>APT members support the need of consideration of this issue which would require further study on technical and regulatory aspects</a:t>
            </a:r>
            <a:endParaRPr lang="en-US" sz="1400" b="1" dirty="0"/>
          </a:p>
          <a:p>
            <a:pPr marL="549275" lvl="2" indent="0" fontAlgn="auto">
              <a:spcAft>
                <a:spcPts val="0"/>
              </a:spcAft>
              <a:buNone/>
              <a:defRPr/>
            </a:pPr>
            <a:endParaRPr lang="en-US" sz="1600" dirty="0" smtClean="0"/>
          </a:p>
        </p:txBody>
      </p:sp>
      <p:graphicFrame>
        <p:nvGraphicFramePr>
          <p:cNvPr id="2" name="Object 1"/>
          <p:cNvGraphicFramePr>
            <a:graphicFrameLocks noChangeAspect="1"/>
          </p:cNvGraphicFramePr>
          <p:nvPr>
            <p:extLst/>
          </p:nvPr>
        </p:nvGraphicFramePr>
        <p:xfrm>
          <a:off x="4096544" y="2708920"/>
          <a:ext cx="914400" cy="771525"/>
        </p:xfrm>
        <a:graphic>
          <a:graphicData uri="http://schemas.openxmlformats.org/presentationml/2006/ole">
            <mc:AlternateContent xmlns:mc="http://schemas.openxmlformats.org/markup-compatibility/2006">
              <mc:Choice xmlns:v="urn:schemas-microsoft-com:vml" Requires="v">
                <p:oleObj spid="_x0000_s23564"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2708920"/>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3851920" y="4149080"/>
          <a:ext cx="914400" cy="771525"/>
        </p:xfrm>
        <a:graphic>
          <a:graphicData uri="http://schemas.openxmlformats.org/presentationml/2006/ole">
            <mc:AlternateContent xmlns:mc="http://schemas.openxmlformats.org/markup-compatibility/2006">
              <mc:Choice xmlns:v="urn:schemas-microsoft-com:vml" Requires="v">
                <p:oleObj spid="_x0000_s23565"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3851920" y="414908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79887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dirty="0" smtClean="0">
                <a:solidFill>
                  <a:srgbClr val="C35E2E"/>
                </a:solidFill>
              </a:rPr>
              <a:t>AGENDA ITEM 7</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48958" lvl="1" indent="-274320" fontAlgn="auto">
              <a:spcAft>
                <a:spcPts val="0"/>
              </a:spcAft>
              <a:buFont typeface="Wingdings 2"/>
              <a:buChar char=""/>
              <a:defRPr/>
            </a:pPr>
            <a:r>
              <a:rPr lang="en-GB" sz="1600" b="1" dirty="0" smtClean="0"/>
              <a:t>Issue [Z]: </a:t>
            </a:r>
            <a:r>
              <a:rPr lang="en-US" sz="1600" b="1" dirty="0"/>
              <a:t>Harmonization of regulatory texts in Appendix 30 and Appendix 30B in regard with exclusion of the territory of an administration from the service area of a satellite network subject to these appendices</a:t>
            </a:r>
          </a:p>
          <a:p>
            <a:pPr marL="823595" lvl="2" indent="-274320" fontAlgn="auto">
              <a:spcAft>
                <a:spcPts val="0"/>
              </a:spcAft>
              <a:buFont typeface="Wingdings 2"/>
              <a:buChar char=""/>
              <a:defRPr/>
            </a:pPr>
            <a:r>
              <a:rPr lang="en-US" sz="1400" dirty="0"/>
              <a:t>APT Members are encouraged to submit the contribution on Harmonization of regulatory texts in Appendix 30 and Appendix 30B in regard with exclusion of the territory of an administration from the service area of a satellite network subject to these appendices, to WRC-15</a:t>
            </a:r>
          </a:p>
          <a:p>
            <a:pPr marL="549275" lvl="2" indent="0" fontAlgn="auto">
              <a:spcAft>
                <a:spcPts val="0"/>
              </a:spcAft>
              <a:buNone/>
              <a:defRPr/>
            </a:pPr>
            <a:endParaRPr lang="en-US" sz="1600" dirty="0" smtClean="0"/>
          </a:p>
          <a:p>
            <a:pPr marL="548958" lvl="1" indent="-274320" fontAlgn="auto">
              <a:spcAft>
                <a:spcPts val="0"/>
              </a:spcAft>
              <a:buFont typeface="Wingdings 2"/>
              <a:buChar char=""/>
              <a:defRPr/>
            </a:pPr>
            <a:endParaRPr lang="en-US" sz="1600" b="1" dirty="0" smtClean="0"/>
          </a:p>
          <a:p>
            <a:pPr marL="549275" lvl="2" indent="0" fontAlgn="auto">
              <a:spcAft>
                <a:spcPts val="0"/>
              </a:spcAft>
              <a:buNone/>
              <a:defRPr/>
            </a:pPr>
            <a:endParaRPr lang="en-US" sz="1600" dirty="0" smtClean="0"/>
          </a:p>
        </p:txBody>
      </p:sp>
    </p:spTree>
    <p:extLst>
      <p:ext uri="{BB962C8B-B14F-4D97-AF65-F5344CB8AC3E}">
        <p14:creationId xmlns:p14="http://schemas.microsoft.com/office/powerpoint/2010/main" val="16380165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C35E2E"/>
                </a:solidFill>
              </a:rPr>
              <a:t>AGENDA ITEM 9.1</a:t>
            </a: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1800" i="1" dirty="0" smtClean="0"/>
              <a:t>“to </a:t>
            </a:r>
            <a:r>
              <a:rPr lang="en-US" sz="1800" i="1" dirty="0"/>
              <a:t>consider and approve the Report of the Director of the Radiocommunication Bureau, in accordance with Article 7 of the Convention on the activities of the Radiocommunication Sector since WRC‑12</a:t>
            </a:r>
            <a:r>
              <a:rPr lang="en-US" sz="1800" i="1" dirty="0" smtClean="0"/>
              <a:t>;”</a:t>
            </a:r>
            <a:endParaRPr lang="en-US" sz="1800" dirty="0"/>
          </a:p>
          <a:p>
            <a:pPr fontAlgn="auto">
              <a:spcAft>
                <a:spcPts val="0"/>
              </a:spcAft>
              <a:defRPr/>
            </a:pPr>
            <a:endParaRPr lang="en-US" sz="2000" b="1" i="1" dirty="0" smtClean="0">
              <a:solidFill>
                <a:srgbClr val="FF0000"/>
              </a:solidFill>
            </a:endParaRPr>
          </a:p>
          <a:p>
            <a:pPr marL="274320" indent="-274320" fontAlgn="auto">
              <a:spcAft>
                <a:spcPts val="0"/>
              </a:spcAft>
              <a:buFont typeface="Wingdings 2"/>
              <a:buChar char=""/>
              <a:defRPr/>
            </a:pPr>
            <a:r>
              <a:rPr lang="en-US" sz="1800" b="1" dirty="0" smtClean="0"/>
              <a:t>APT Proposals (as PACP):</a:t>
            </a:r>
          </a:p>
          <a:p>
            <a:pPr marL="548640" lvl="1" indent="-274320" algn="just" fontAlgn="auto">
              <a:spcAft>
                <a:spcPts val="0"/>
              </a:spcAft>
              <a:buFont typeface="Wingdings"/>
              <a:buChar char=""/>
              <a:defRPr/>
            </a:pPr>
            <a:r>
              <a:rPr lang="en-US" sz="1600" b="1" dirty="0"/>
              <a:t>Issue </a:t>
            </a:r>
            <a:r>
              <a:rPr lang="en-US" sz="1600" b="1" dirty="0" smtClean="0"/>
              <a:t>9.1.1:  </a:t>
            </a:r>
            <a:r>
              <a:rPr lang="en-AU" sz="1600" i="1" dirty="0"/>
              <a:t>Resolution </a:t>
            </a:r>
            <a:r>
              <a:rPr lang="en-AU" sz="1600" b="1" i="1" dirty="0"/>
              <a:t>205 (Rev.WRC-12)</a:t>
            </a:r>
            <a:r>
              <a:rPr lang="en-AU" sz="1600" dirty="0"/>
              <a:t> -</a:t>
            </a:r>
            <a:r>
              <a:rPr lang="en-AU" sz="1600" i="1" dirty="0"/>
              <a:t> Protection of the systems operating in the mobile- satellite service in the band 406-406.1 </a:t>
            </a:r>
            <a:r>
              <a:rPr lang="en-AU" sz="1600" i="1" dirty="0" smtClean="0"/>
              <a:t>MHz</a:t>
            </a:r>
          </a:p>
          <a:p>
            <a:pPr marL="823277" lvl="2" indent="-274320" algn="just" fontAlgn="auto">
              <a:spcAft>
                <a:spcPts val="0"/>
              </a:spcAft>
              <a:buFont typeface="Wingdings"/>
              <a:buChar char=""/>
              <a:defRPr/>
            </a:pPr>
            <a:r>
              <a:rPr lang="en-US" sz="1400" dirty="0"/>
              <a:t>APT Members support appropriate regulatory, technical and operational studies in ITU-R with a view to ensuring the adequate protection of MSS systems in the frequency band 406-406.1 MHz from any emissions that could cause harmful interference.  Meanwhile, all incumbent services to which the relevant bands are allocated should be protected for existing and planned assignments and undue constraints should not be imposed on such </a:t>
            </a:r>
            <a:r>
              <a:rPr lang="en-US" sz="1400" dirty="0" smtClean="0"/>
              <a:t>assignments</a:t>
            </a:r>
          </a:p>
          <a:p>
            <a:pPr marL="823277" lvl="2" indent="-274320" algn="just" fontAlgn="auto">
              <a:spcAft>
                <a:spcPts val="0"/>
              </a:spcAft>
              <a:buFont typeface="Wingdings"/>
              <a:buChar char=""/>
              <a:defRPr/>
            </a:pPr>
            <a:r>
              <a:rPr lang="en-AU" sz="1400" dirty="0"/>
              <a:t>APT Members support</a:t>
            </a:r>
            <a:r>
              <a:rPr lang="en-US" sz="1400" dirty="0"/>
              <a:t> the sole </a:t>
            </a:r>
            <a:r>
              <a:rPr lang="en-AU" sz="1400" dirty="0"/>
              <a:t>Method </a:t>
            </a:r>
            <a:r>
              <a:rPr lang="en-US" sz="1400" dirty="0"/>
              <a:t>described in the CPM Report to the WRC-15.  Resolution </a:t>
            </a:r>
            <a:r>
              <a:rPr lang="en-US" sz="1400" b="1" dirty="0"/>
              <a:t>205 (Rev.WRC-12) </a:t>
            </a:r>
            <a:r>
              <a:rPr lang="en-US" sz="1400" dirty="0"/>
              <a:t>could be revised with a view of having an adequate protection of the MSS in the frequency band 406-406.1 MHz in order to detect and successfully process 406 MHz distress signals, taking into account the current and future </a:t>
            </a:r>
            <a:r>
              <a:rPr lang="en-US" sz="1400" dirty="0" smtClean="0"/>
              <a:t>deployment </a:t>
            </a:r>
            <a:r>
              <a:rPr lang="en-US" sz="1400" dirty="0"/>
              <a:t>of services in adjacent frequency </a:t>
            </a:r>
            <a:r>
              <a:rPr lang="en-US" sz="1400" dirty="0" smtClean="0"/>
              <a:t>bands</a:t>
            </a:r>
          </a:p>
          <a:p>
            <a:pPr marL="823277" lvl="2" indent="-274320" algn="just" fontAlgn="auto">
              <a:spcAft>
                <a:spcPts val="0"/>
              </a:spcAft>
              <a:buFont typeface="Wingdings"/>
              <a:buChar char=""/>
              <a:defRPr/>
            </a:pPr>
            <a:endParaRPr lang="en-US" sz="1400" b="1" dirty="0" smtClean="0"/>
          </a:p>
        </p:txBody>
      </p:sp>
      <p:graphicFrame>
        <p:nvGraphicFramePr>
          <p:cNvPr id="4" name="Object 3"/>
          <p:cNvGraphicFramePr>
            <a:graphicFrameLocks noChangeAspect="1"/>
          </p:cNvGraphicFramePr>
          <p:nvPr>
            <p:extLst/>
          </p:nvPr>
        </p:nvGraphicFramePr>
        <p:xfrm>
          <a:off x="4096544" y="5713412"/>
          <a:ext cx="914400" cy="771525"/>
        </p:xfrm>
        <a:graphic>
          <a:graphicData uri="http://schemas.openxmlformats.org/presentationml/2006/ole">
            <mc:AlternateContent xmlns:mc="http://schemas.openxmlformats.org/markup-compatibility/2006">
              <mc:Choice xmlns:v="urn:schemas-microsoft-com:vml" Requires="v">
                <p:oleObj spid="_x0000_s24583"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57134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88216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C35E2E"/>
                </a:solidFill>
              </a:rPr>
              <a:t>AGENDA ITEM 9.1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b="1" dirty="0"/>
              <a:t>APT Proposals (as PACP):</a:t>
            </a:r>
          </a:p>
          <a:p>
            <a:pPr marL="548640" lvl="1" indent="-274320" algn="just" fontAlgn="auto">
              <a:spcAft>
                <a:spcPts val="0"/>
              </a:spcAft>
              <a:buFont typeface="Wingdings"/>
              <a:buChar char=""/>
              <a:defRPr/>
            </a:pPr>
            <a:r>
              <a:rPr lang="en-US" sz="1800" b="1" dirty="0" smtClean="0"/>
              <a:t>Issue 9.1.2:  </a:t>
            </a:r>
            <a:r>
              <a:rPr lang="en-US" sz="1800" i="1" dirty="0"/>
              <a:t>Resolution </a:t>
            </a:r>
            <a:r>
              <a:rPr lang="en-US" sz="1800" b="1" i="1" dirty="0"/>
              <a:t>756 (WRC-12)</a:t>
            </a:r>
            <a:r>
              <a:rPr lang="en-US" sz="1800" dirty="0"/>
              <a:t> -</a:t>
            </a:r>
            <a:r>
              <a:rPr lang="en-US" sz="1800" i="1" dirty="0"/>
              <a:t> Studies on possible reduction of the coordination arc and technical criteria used in application of No. 9.41 in respect of coordination under No. 9.7</a:t>
            </a:r>
            <a:endParaRPr lang="en-US" sz="1800" dirty="0"/>
          </a:p>
          <a:p>
            <a:pPr marL="891857" lvl="2" indent="-342900" algn="just" fontAlgn="auto">
              <a:spcAft>
                <a:spcPts val="0"/>
              </a:spcAft>
              <a:buFont typeface="Wingdings" panose="05000000000000000000" pitchFamily="2" charset="2"/>
              <a:buChar char="v"/>
              <a:defRPr/>
            </a:pPr>
            <a:r>
              <a:rPr lang="en-US" sz="1600" dirty="0" smtClean="0"/>
              <a:t>APT Members did not reach an agreement on   a PACP for the Agenda Item 9.1 </a:t>
            </a:r>
            <a:r>
              <a:rPr lang="en-US" sz="1600" dirty="0"/>
              <a:t>Issue 9.1.2</a:t>
            </a:r>
            <a:endParaRPr lang="en-US" sz="1400" dirty="0"/>
          </a:p>
        </p:txBody>
      </p:sp>
    </p:spTree>
    <p:extLst>
      <p:ext uri="{BB962C8B-B14F-4D97-AF65-F5344CB8AC3E}">
        <p14:creationId xmlns:p14="http://schemas.microsoft.com/office/powerpoint/2010/main" val="33876220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C35E2E"/>
                </a:solidFill>
              </a:rPr>
              <a:t>AGENDA ITEM 9.1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b="1" dirty="0"/>
              <a:t>APT Proposals (as PACP):</a:t>
            </a:r>
          </a:p>
          <a:p>
            <a:pPr marL="548640" lvl="1" indent="-274320" algn="just" fontAlgn="auto">
              <a:spcAft>
                <a:spcPts val="0"/>
              </a:spcAft>
              <a:buFont typeface="Wingdings"/>
              <a:buChar char=""/>
              <a:defRPr/>
            </a:pPr>
            <a:r>
              <a:rPr lang="en-US" sz="1800" b="1" dirty="0" smtClean="0"/>
              <a:t>Issue 9.1.3: </a:t>
            </a:r>
            <a:r>
              <a:rPr lang="en-CA" sz="1800" i="1" dirty="0"/>
              <a:t>Resolution </a:t>
            </a:r>
            <a:r>
              <a:rPr lang="en-CA" sz="1800" b="1" i="1" dirty="0"/>
              <a:t>11 (WRC-12)</a:t>
            </a:r>
            <a:r>
              <a:rPr lang="en-CA" sz="1800" dirty="0"/>
              <a:t> -</a:t>
            </a:r>
            <a:r>
              <a:rPr lang="en-CA" sz="1800" i="1" dirty="0"/>
              <a:t> Use of satellite orbital positions and associated frequency spectrum to deliver international public telecommunication services in developing </a:t>
            </a:r>
            <a:r>
              <a:rPr lang="en-CA" sz="1800" i="1" dirty="0" smtClean="0"/>
              <a:t>countries</a:t>
            </a:r>
          </a:p>
          <a:p>
            <a:pPr marL="823277" lvl="2" indent="-274320" algn="just" fontAlgn="auto">
              <a:spcAft>
                <a:spcPts val="0"/>
              </a:spcAft>
              <a:buFont typeface="Wingdings"/>
              <a:buChar char=""/>
              <a:defRPr/>
            </a:pPr>
            <a:r>
              <a:rPr lang="en-US" sz="1600" dirty="0"/>
              <a:t>APT Members are of the view that the satellite network filings should be treated in the same manner and equal </a:t>
            </a:r>
            <a:r>
              <a:rPr lang="en-US" sz="1600" dirty="0" smtClean="0"/>
              <a:t>basis</a:t>
            </a:r>
          </a:p>
          <a:p>
            <a:pPr marL="823277" lvl="2" indent="-274320" algn="just" fontAlgn="auto">
              <a:spcAft>
                <a:spcPts val="0"/>
              </a:spcAft>
              <a:buFont typeface="Wingdings"/>
              <a:buChar char=""/>
              <a:defRPr/>
            </a:pPr>
            <a:r>
              <a:rPr lang="en-US" sz="1600" dirty="0"/>
              <a:t>APT supports no change to the Radio Regulations and retention of Resolution </a:t>
            </a:r>
            <a:r>
              <a:rPr lang="en-US" sz="1600" b="1" dirty="0"/>
              <a:t>11 (WRC-12</a:t>
            </a:r>
            <a:r>
              <a:rPr lang="en-US" sz="1600" b="1" dirty="0" smtClean="0"/>
              <a:t>)</a:t>
            </a:r>
          </a:p>
          <a:p>
            <a:pPr marL="823277" lvl="2" indent="-274320" algn="just" fontAlgn="auto">
              <a:spcAft>
                <a:spcPts val="0"/>
              </a:spcAft>
              <a:buFont typeface="Wingdings"/>
              <a:buChar char=""/>
              <a:defRPr/>
            </a:pPr>
            <a:endParaRPr lang="en-US" sz="1600" dirty="0" smtClean="0"/>
          </a:p>
          <a:p>
            <a:pPr marL="823277" lvl="2" indent="-274320" algn="just" fontAlgn="auto">
              <a:spcAft>
                <a:spcPts val="0"/>
              </a:spcAft>
              <a:buFont typeface="Wingdings"/>
              <a:buChar char=""/>
              <a:defRPr/>
            </a:pPr>
            <a:endParaRPr lang="en-US" sz="1600" dirty="0"/>
          </a:p>
        </p:txBody>
      </p:sp>
      <p:graphicFrame>
        <p:nvGraphicFramePr>
          <p:cNvPr id="2" name="Object 1"/>
          <p:cNvGraphicFramePr>
            <a:graphicFrameLocks noChangeAspect="1"/>
          </p:cNvGraphicFramePr>
          <p:nvPr>
            <p:extLst/>
          </p:nvPr>
        </p:nvGraphicFramePr>
        <p:xfrm>
          <a:off x="4111625" y="3837963"/>
          <a:ext cx="914400" cy="771525"/>
        </p:xfrm>
        <a:graphic>
          <a:graphicData uri="http://schemas.openxmlformats.org/presentationml/2006/ole">
            <mc:AlternateContent xmlns:mc="http://schemas.openxmlformats.org/markup-compatibility/2006">
              <mc:Choice xmlns:v="urn:schemas-microsoft-com:vml" Requires="v">
                <p:oleObj spid="_x0000_s25607"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11625" y="383796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820426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C35E2E"/>
                </a:solidFill>
              </a:rPr>
              <a:t>AGENDA ITEM 9.1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b="1" dirty="0"/>
              <a:t>APT Proposals (as PACP):</a:t>
            </a:r>
          </a:p>
          <a:p>
            <a:pPr marL="548640" lvl="1" indent="-274320" algn="just" fontAlgn="auto">
              <a:spcAft>
                <a:spcPts val="0"/>
              </a:spcAft>
              <a:buFont typeface="Wingdings"/>
              <a:buChar char=""/>
              <a:defRPr/>
            </a:pPr>
            <a:r>
              <a:rPr lang="en-US" sz="1800" b="1" dirty="0" smtClean="0"/>
              <a:t>Issue 9.1.5: </a:t>
            </a:r>
            <a:r>
              <a:rPr lang="en-US" sz="1800" i="1" dirty="0"/>
              <a:t>Resolution </a:t>
            </a:r>
            <a:r>
              <a:rPr lang="en-US" sz="1800" b="1" i="1" dirty="0"/>
              <a:t>154 (WRC-12)</a:t>
            </a:r>
            <a:r>
              <a:rPr lang="en-US" sz="1800" i="1" dirty="0"/>
              <a:t> - Consideration of technical and regulatory actions in order to support existing and future operation of fixed-satellite service earth stations within the band 3 400-4 200 MHz, as an aid to the safe operation of aircraft and reliable distribution of meteorological information in some countries in Region 1(WP 4A (technical and regulatory aspects), SC (regulatory and procedural aspects)).</a:t>
            </a:r>
            <a:endParaRPr lang="en-US" sz="1800" dirty="0"/>
          </a:p>
          <a:p>
            <a:pPr marL="823277" lvl="2" indent="-274320" algn="just" fontAlgn="auto">
              <a:spcAft>
                <a:spcPts val="0"/>
              </a:spcAft>
              <a:buFont typeface="Wingdings"/>
              <a:buChar char=""/>
              <a:defRPr/>
            </a:pPr>
            <a:r>
              <a:rPr lang="en-US" sz="1600" dirty="0"/>
              <a:t>APT Members recognize that this issue is restricted to some countries in Region 1 and </a:t>
            </a:r>
            <a:r>
              <a:rPr lang="en-AU" sz="1600" dirty="0"/>
              <a:t>APT Members do not support any aspects of this issue being applied to Region </a:t>
            </a:r>
            <a:r>
              <a:rPr lang="en-AU" sz="1600" dirty="0" smtClean="0"/>
              <a:t>3 (No PACP).</a:t>
            </a:r>
          </a:p>
          <a:p>
            <a:pPr marL="823277" lvl="2" indent="-274320" algn="just" fontAlgn="auto">
              <a:spcAft>
                <a:spcPts val="0"/>
              </a:spcAft>
              <a:buFont typeface="Wingdings"/>
              <a:buChar char=""/>
              <a:defRPr/>
            </a:pPr>
            <a:endParaRPr lang="en-US" sz="1600" dirty="0"/>
          </a:p>
        </p:txBody>
      </p:sp>
    </p:spTree>
    <p:extLst>
      <p:ext uri="{BB962C8B-B14F-4D97-AF65-F5344CB8AC3E}">
        <p14:creationId xmlns:p14="http://schemas.microsoft.com/office/powerpoint/2010/main" val="3338790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smtClean="0">
                <a:solidFill>
                  <a:srgbClr val="C35E2E"/>
                </a:solidFill>
              </a:rPr>
              <a:t>AGENDA ITEM 9.1</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sz="1800" b="1" dirty="0"/>
              <a:t>APT Proposals (as PACP):</a:t>
            </a:r>
          </a:p>
          <a:p>
            <a:pPr marL="548640" lvl="1" indent="-274320" algn="just" fontAlgn="auto">
              <a:spcAft>
                <a:spcPts val="0"/>
              </a:spcAft>
              <a:buFont typeface="Wingdings"/>
              <a:buChar char=""/>
              <a:defRPr/>
            </a:pPr>
            <a:r>
              <a:rPr lang="en-US" sz="1800" b="1" dirty="0" smtClean="0"/>
              <a:t>Issue 9.1.8:  </a:t>
            </a:r>
            <a:r>
              <a:rPr lang="en-AU" sz="1800" i="1" dirty="0"/>
              <a:t>Resolution </a:t>
            </a:r>
            <a:r>
              <a:rPr lang="en-AU" sz="1800" b="1" i="1" dirty="0"/>
              <a:t>757 (WRC‑12)</a:t>
            </a:r>
            <a:r>
              <a:rPr lang="en-AU" sz="1800" dirty="0"/>
              <a:t> -</a:t>
            </a:r>
            <a:r>
              <a:rPr lang="en-AU" sz="1800" i="1" dirty="0"/>
              <a:t> Regulatory aspects for </a:t>
            </a:r>
            <a:r>
              <a:rPr lang="en-AU" sz="1800" i="1" dirty="0" err="1"/>
              <a:t>nano</a:t>
            </a:r>
            <a:r>
              <a:rPr lang="en-AU" sz="1800" i="1" dirty="0"/>
              <a:t>- and </a:t>
            </a:r>
            <a:r>
              <a:rPr lang="en-AU" sz="1800" i="1" dirty="0" err="1" smtClean="0"/>
              <a:t>picosatellites</a:t>
            </a:r>
            <a:endParaRPr lang="en-AU" sz="1800" i="1" dirty="0" smtClean="0"/>
          </a:p>
          <a:p>
            <a:pPr lvl="2"/>
            <a:r>
              <a:rPr lang="en-US" sz="1600" dirty="0" smtClean="0"/>
              <a:t>Members </a:t>
            </a:r>
            <a:r>
              <a:rPr lang="en-US" sz="1600" dirty="0"/>
              <a:t>support the study to examine the necessary procedures for notifying </a:t>
            </a:r>
            <a:r>
              <a:rPr lang="en-US" sz="1600" dirty="0" err="1"/>
              <a:t>nano</a:t>
            </a:r>
            <a:r>
              <a:rPr lang="en-US" sz="1600" dirty="0"/>
              <a:t>- and picosatellites taking into account their unique characteristics while any unacceptable impact on existing services and radio stations in operation or of planned operation in conformity with the RR is avoided.</a:t>
            </a:r>
          </a:p>
          <a:p>
            <a:pPr lvl="2"/>
            <a:r>
              <a:rPr lang="en-US" sz="1600" dirty="0" smtClean="0"/>
              <a:t>Members </a:t>
            </a:r>
            <a:r>
              <a:rPr lang="en-US" sz="1600" dirty="0"/>
              <a:t>support that the issue related with </a:t>
            </a:r>
            <a:r>
              <a:rPr lang="en-US" sz="1600" dirty="0" err="1"/>
              <a:t>nano</a:t>
            </a:r>
            <a:r>
              <a:rPr lang="en-US" sz="1600" dirty="0"/>
              <a:t>- and picosatellites should be carried out under a certain Agenda Item deals with satellite regulatory issue of a future WRC for the consideration of regulatory procedures for notifying these satellite </a:t>
            </a:r>
            <a:r>
              <a:rPr lang="en-US" sz="1600" dirty="0" smtClean="0"/>
              <a:t>networks</a:t>
            </a:r>
          </a:p>
          <a:p>
            <a:pPr lvl="2"/>
            <a:r>
              <a:rPr lang="en-US" sz="1600" dirty="0"/>
              <a:t>APT Members also support retention of Resolution </a:t>
            </a:r>
            <a:r>
              <a:rPr lang="en-US" sz="1600" b="1" dirty="0"/>
              <a:t>757 (Rev.WRC-12)</a:t>
            </a:r>
            <a:r>
              <a:rPr lang="en-US" sz="1600" dirty="0"/>
              <a:t> with some modifications, as appropriate</a:t>
            </a:r>
          </a:p>
          <a:p>
            <a:pPr marL="1166495" lvl="3" indent="-342900" algn="just" fontAlgn="auto">
              <a:spcAft>
                <a:spcPts val="0"/>
              </a:spcAft>
              <a:buFont typeface="Wingdings" panose="05000000000000000000" pitchFamily="2" charset="2"/>
              <a:buChar char="v"/>
              <a:defRPr/>
            </a:pPr>
            <a:endParaRPr lang="en-US" sz="1600" dirty="0" smtClean="0"/>
          </a:p>
          <a:p>
            <a:pPr marL="548957" lvl="2" indent="0" algn="just" fontAlgn="auto">
              <a:spcAft>
                <a:spcPts val="0"/>
              </a:spcAft>
              <a:buNone/>
              <a:defRPr/>
            </a:pPr>
            <a:endParaRPr lang="en-US" sz="1600" dirty="0"/>
          </a:p>
        </p:txBody>
      </p:sp>
      <p:graphicFrame>
        <p:nvGraphicFramePr>
          <p:cNvPr id="2" name="Object 1"/>
          <p:cNvGraphicFramePr>
            <a:graphicFrameLocks noChangeAspect="1"/>
          </p:cNvGraphicFramePr>
          <p:nvPr>
            <p:extLst/>
          </p:nvPr>
        </p:nvGraphicFramePr>
        <p:xfrm>
          <a:off x="3779912" y="5085184"/>
          <a:ext cx="914400" cy="771525"/>
        </p:xfrm>
        <a:graphic>
          <a:graphicData uri="http://schemas.openxmlformats.org/presentationml/2006/ole">
            <mc:AlternateContent xmlns:mc="http://schemas.openxmlformats.org/markup-compatibility/2006">
              <mc:Choice xmlns:v="urn:schemas-microsoft-com:vml" Requires="v">
                <p:oleObj spid="_x0000_s26631"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779912" y="508518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14987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altLang="en-US" sz="2800" b="1" dirty="0" smtClean="0">
                <a:solidFill>
                  <a:srgbClr val="C35E2E"/>
                </a:solidFill>
              </a:rPr>
              <a:t>Preliminary APT Common Proposals on  </a:t>
            </a:r>
            <a:r>
              <a:rPr lang="en-US" altLang="en-US" sz="2800" b="1" dirty="0">
                <a:solidFill>
                  <a:srgbClr val="C35E2E"/>
                </a:solidFill>
              </a:rPr>
              <a:t>WRC-15 Agenda Items</a:t>
            </a:r>
            <a:endParaRPr lang="en-US" sz="2800" dirty="0"/>
          </a:p>
        </p:txBody>
      </p:sp>
      <p:sp>
        <p:nvSpPr>
          <p:cNvPr id="67587" name="Content Placeholder 2"/>
          <p:cNvSpPr>
            <a:spLocks noGrp="1"/>
          </p:cNvSpPr>
          <p:nvPr>
            <p:ph sz="quarter" idx="1"/>
          </p:nvPr>
        </p:nvSpPr>
        <p:spPr>
          <a:xfrm>
            <a:off x="301625" y="1527175"/>
            <a:ext cx="8504238" cy="4572000"/>
          </a:xfrm>
        </p:spPr>
        <p:txBody>
          <a:bodyPr/>
          <a:lstStyle/>
          <a:p>
            <a:pPr algn="ctr">
              <a:buFont typeface="Wingdings 2" pitchFamily="18" charset="2"/>
              <a:buNone/>
            </a:pPr>
            <a:endParaRPr lang="en-US" altLang="en-US" dirty="0" smtClean="0"/>
          </a:p>
          <a:p>
            <a:pPr algn="ctr">
              <a:buFont typeface="Wingdings 2" pitchFamily="18" charset="2"/>
              <a:buNone/>
            </a:pPr>
            <a:endParaRPr lang="en-US" altLang="en-US" dirty="0" smtClean="0"/>
          </a:p>
          <a:p>
            <a:pPr algn="ctr">
              <a:buFont typeface="Wingdings 2" pitchFamily="18" charset="2"/>
              <a:buNone/>
            </a:pPr>
            <a:r>
              <a:rPr lang="en-US" altLang="en-US" dirty="0" smtClean="0"/>
              <a:t>Working Party 6</a:t>
            </a:r>
          </a:p>
          <a:p>
            <a:pPr algn="ctr">
              <a:buFont typeface="Wingdings 2" pitchFamily="18" charset="2"/>
              <a:buNone/>
            </a:pPr>
            <a:r>
              <a:rPr lang="en-US" altLang="en-US" b="1" dirty="0" smtClean="0"/>
              <a:t>CPM Chapter 6: General Issues</a:t>
            </a:r>
          </a:p>
          <a:p>
            <a:pPr algn="ctr">
              <a:buFont typeface="Wingdings 2" pitchFamily="18" charset="2"/>
              <a:buNone/>
            </a:pPr>
            <a:r>
              <a:rPr lang="en-US" altLang="en-US" b="1" dirty="0" smtClean="0">
                <a:solidFill>
                  <a:srgbClr val="FF0000"/>
                </a:solidFill>
              </a:rPr>
              <a:t>Agenda Items: 2, 4, 8, 9.1.4, 9.1.6, 9.1.7, 10</a:t>
            </a:r>
          </a:p>
          <a:p>
            <a:pPr algn="ctr">
              <a:buFont typeface="Wingdings 2" pitchFamily="18" charset="2"/>
              <a:buNone/>
            </a:pPr>
            <a:r>
              <a:rPr lang="en-US" altLang="en-US" sz="1600" b="1" dirty="0" smtClean="0">
                <a:solidFill>
                  <a:srgbClr val="FF0000"/>
                </a:solidFill>
              </a:rPr>
              <a:t>Website: </a:t>
            </a:r>
            <a:r>
              <a:rPr lang="en-US" altLang="en-US" sz="1600" b="1" dirty="0" smtClean="0">
                <a:solidFill>
                  <a:srgbClr val="FF0000"/>
                </a:solidFill>
                <a:hlinkClick r:id="rId2"/>
              </a:rPr>
              <a:t>http://www.apt.int/APG-WP6</a:t>
            </a:r>
            <a:r>
              <a:rPr lang="en-US" altLang="en-US" sz="1600" b="1" dirty="0" smtClean="0">
                <a:solidFill>
                  <a:srgbClr val="FF0000"/>
                </a:solidFill>
              </a:rPr>
              <a:t> </a:t>
            </a:r>
          </a:p>
        </p:txBody>
      </p:sp>
    </p:spTree>
    <p:extLst>
      <p:ext uri="{BB962C8B-B14F-4D97-AF65-F5344CB8AC3E}">
        <p14:creationId xmlns:p14="http://schemas.microsoft.com/office/powerpoint/2010/main" val="711061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b="1" dirty="0" smtClean="0">
                <a:solidFill>
                  <a:srgbClr val="C35E2E"/>
                </a:solidFill>
              </a:rPr>
              <a:t>AGENDA ITEM 2</a:t>
            </a:r>
          </a:p>
        </p:txBody>
      </p:sp>
      <p:sp>
        <p:nvSpPr>
          <p:cNvPr id="68611" name="Content Placeholder 2"/>
          <p:cNvSpPr>
            <a:spLocks noGrp="1"/>
          </p:cNvSpPr>
          <p:nvPr>
            <p:ph sz="quarter" idx="1"/>
          </p:nvPr>
        </p:nvSpPr>
        <p:spPr>
          <a:xfrm>
            <a:off x="301625" y="1527175"/>
            <a:ext cx="8504238" cy="4572000"/>
          </a:xfrm>
        </p:spPr>
        <p:txBody>
          <a:bodyPr/>
          <a:lstStyle/>
          <a:p>
            <a:r>
              <a:rPr lang="en-US" sz="1600" i="1" dirty="0" smtClean="0"/>
              <a:t>“to </a:t>
            </a:r>
            <a:r>
              <a:rPr lang="en-US" sz="1600" i="1" dirty="0"/>
              <a:t>examine the revised ITU‑R Recommendations incorporated by reference in the Radio Regulations communicated by the Radiocommunication Assembly, in accordance with Resolution </a:t>
            </a:r>
            <a:r>
              <a:rPr lang="en-US" sz="1600" b="1" i="1" dirty="0"/>
              <a:t>28 (Rev.WRC‑03)</a:t>
            </a:r>
            <a:r>
              <a:rPr lang="en-US" sz="1600" i="1" dirty="0"/>
              <a:t>, and to decide whether or not to update the corresponding references in the Radio Regulations, in accordance with the principles contained in Annex 1 to Resolution </a:t>
            </a:r>
            <a:r>
              <a:rPr lang="en-US" sz="1600" b="1" i="1" dirty="0"/>
              <a:t>27 (Rev.WRC‑12</a:t>
            </a:r>
            <a:r>
              <a:rPr lang="en-US" sz="1600" b="1" i="1" dirty="0" smtClean="0"/>
              <a:t>)</a:t>
            </a:r>
            <a:r>
              <a:rPr lang="en-US" sz="1600" i="1" dirty="0" smtClean="0"/>
              <a:t>;”</a:t>
            </a:r>
          </a:p>
          <a:p>
            <a:pPr marL="0" indent="0">
              <a:buNone/>
            </a:pPr>
            <a:endParaRPr lang="en-US" altLang="en-US" sz="2000" dirty="0" smtClean="0"/>
          </a:p>
          <a:p>
            <a:r>
              <a:rPr lang="en-US" altLang="en-US" sz="1600" b="1" dirty="0" smtClean="0"/>
              <a:t>APT Proposals (as PACP):</a:t>
            </a:r>
          </a:p>
          <a:p>
            <a:pPr lvl="1" hangingPunct="0"/>
            <a:r>
              <a:rPr lang="en-GB" sz="1600" b="1" dirty="0"/>
              <a:t>Issue 1 - Consideration on the ITU-R Recommendations incorporated by reference in the Radio Regulations which have been revised and approved since WRC-12</a:t>
            </a:r>
            <a:endParaRPr lang="en-US" sz="1600" dirty="0"/>
          </a:p>
          <a:p>
            <a:pPr lvl="2"/>
            <a:r>
              <a:rPr lang="en-GB" sz="1400" dirty="0"/>
              <a:t>APT Members propose updating the references to the following ITU-R Recommendations in Table A1 which are contained in Volume 4 of the Radio Regulations to the most recent version. The relevant texts in the RR footnotes, provisions and WRC Resolutions incorporating these Recommendations by reference, as identified in the cross-reference Table in Volume 4 of the Radio Regulations, need to be updated </a:t>
            </a:r>
            <a:r>
              <a:rPr lang="en-GB" sz="1400" dirty="0" smtClean="0"/>
              <a:t>accordingly</a:t>
            </a:r>
          </a:p>
          <a:p>
            <a:pPr lvl="1"/>
            <a:endParaRPr lang="en-US" altLang="en-US" sz="1600" b="1" dirty="0" smtClean="0"/>
          </a:p>
        </p:txBody>
      </p:sp>
    </p:spTree>
    <p:extLst>
      <p:ext uri="{BB962C8B-B14F-4D97-AF65-F5344CB8AC3E}">
        <p14:creationId xmlns:p14="http://schemas.microsoft.com/office/powerpoint/2010/main" val="33491996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b="1" dirty="0" smtClean="0">
                <a:solidFill>
                  <a:srgbClr val="C35E2E"/>
                </a:solidFill>
              </a:rPr>
              <a:t>AGENDA ITEM 2</a:t>
            </a:r>
          </a:p>
        </p:txBody>
      </p:sp>
      <p:sp>
        <p:nvSpPr>
          <p:cNvPr id="68611" name="Content Placeholder 2"/>
          <p:cNvSpPr>
            <a:spLocks noGrp="1"/>
          </p:cNvSpPr>
          <p:nvPr>
            <p:ph sz="quarter" idx="1"/>
          </p:nvPr>
        </p:nvSpPr>
        <p:spPr>
          <a:xfrm>
            <a:off x="301625" y="1527175"/>
            <a:ext cx="8504238" cy="4572000"/>
          </a:xfrm>
        </p:spPr>
        <p:txBody>
          <a:bodyPr/>
          <a:lstStyle/>
          <a:p>
            <a:pPr lvl="1"/>
            <a:r>
              <a:rPr lang="en-GB" sz="1600" b="1" dirty="0" smtClean="0"/>
              <a:t>Issue </a:t>
            </a:r>
            <a:r>
              <a:rPr lang="en-GB" sz="1600" b="1" dirty="0"/>
              <a:t>2 - Addition of “-0” to the first version of the Recommendations incorporated by reference in the Radio </a:t>
            </a:r>
            <a:r>
              <a:rPr lang="en-GB" sz="1600" b="1" dirty="0" smtClean="0"/>
              <a:t>Regulations</a:t>
            </a:r>
          </a:p>
          <a:p>
            <a:pPr lvl="2"/>
            <a:r>
              <a:rPr lang="en-GB" sz="1400" dirty="0"/>
              <a:t>APT Members propose updating the references to the first version of the following ITU-R Recommendations contained in Volume 4 of the Radio </a:t>
            </a:r>
            <a:r>
              <a:rPr lang="en-GB" sz="1400" dirty="0" err="1"/>
              <a:t>Regulationsto</a:t>
            </a:r>
            <a:r>
              <a:rPr lang="en-GB" sz="1400" dirty="0"/>
              <a:t> be completed with the version number “-0”. The relevant texts in the RR footnotes, provisions and WRC Resolutions incorporating these Recommendations by reference, as identified in the cross-reference Table in Volume 4 of the Radio Regulations, need to be updated accordingly</a:t>
            </a:r>
            <a:endParaRPr lang="en-US" sz="1400" dirty="0"/>
          </a:p>
          <a:p>
            <a:pPr lvl="1"/>
            <a:endParaRPr lang="en-US" altLang="en-US" sz="1600" b="1" dirty="0" smtClean="0"/>
          </a:p>
        </p:txBody>
      </p:sp>
      <p:graphicFrame>
        <p:nvGraphicFramePr>
          <p:cNvPr id="3" name="Object 2"/>
          <p:cNvGraphicFramePr>
            <a:graphicFrameLocks noChangeAspect="1"/>
          </p:cNvGraphicFramePr>
          <p:nvPr>
            <p:extLst/>
          </p:nvPr>
        </p:nvGraphicFramePr>
        <p:xfrm>
          <a:off x="4096544" y="3933056"/>
          <a:ext cx="914400" cy="771525"/>
        </p:xfrm>
        <a:graphic>
          <a:graphicData uri="http://schemas.openxmlformats.org/presentationml/2006/ole">
            <mc:AlternateContent xmlns:mc="http://schemas.openxmlformats.org/markup-compatibility/2006">
              <mc:Choice xmlns:v="urn:schemas-microsoft-com:vml" Requires="v">
                <p:oleObj spid="_x0000_s27655"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096544" y="393305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2233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2400" b="1" dirty="0" smtClean="0"/>
              <a:t>APT CONFERENCE PREPARATORY GROUP WRC-15 (APG-15)</a:t>
            </a:r>
            <a:endParaRPr lang="en-US" sz="2400" b="1" dirty="0"/>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en-US" dirty="0" smtClean="0"/>
              <a:t>APT’s preparatory activities for WRC-15 was started in September 2012 by the 1</a:t>
            </a:r>
            <a:r>
              <a:rPr lang="en-US" baseline="30000" dirty="0" smtClean="0"/>
              <a:t>st</a:t>
            </a:r>
            <a:r>
              <a:rPr lang="en-US" dirty="0" smtClean="0"/>
              <a:t> Meeting of APT Conference Preparatory Group for WRC-15 (APG15-1) in Da Nang, Socialist Republic of Vietnam</a:t>
            </a:r>
          </a:p>
          <a:p>
            <a:pPr marL="0" indent="0" fontAlgn="auto">
              <a:spcAft>
                <a:spcPts val="0"/>
              </a:spcAft>
              <a:buNone/>
              <a:defRPr/>
            </a:pPr>
            <a:endParaRPr lang="en-US" dirty="0" smtClean="0"/>
          </a:p>
          <a:p>
            <a:pPr marL="274320" indent="-274320" fontAlgn="auto">
              <a:spcAft>
                <a:spcPts val="0"/>
              </a:spcAft>
              <a:buFont typeface="Wingdings 2"/>
              <a:buChar char=""/>
              <a:defRPr/>
            </a:pPr>
            <a:r>
              <a:rPr lang="en-US" dirty="0" smtClean="0"/>
              <a:t>Chairman: Dr. Alan Jamieson (New Zealand)</a:t>
            </a:r>
          </a:p>
          <a:p>
            <a:pPr marL="274320" indent="-274320" fontAlgn="auto">
              <a:spcAft>
                <a:spcPts val="0"/>
              </a:spcAft>
              <a:buFont typeface="Wingdings 2"/>
              <a:buChar char=""/>
              <a:defRPr/>
            </a:pPr>
            <a:r>
              <a:rPr lang="en-US" dirty="0" smtClean="0"/>
              <a:t>Vice Chairs:</a:t>
            </a:r>
          </a:p>
          <a:p>
            <a:pPr marL="548640" lvl="1" indent="-274320" fontAlgn="auto">
              <a:spcAft>
                <a:spcPts val="0"/>
              </a:spcAft>
              <a:buFont typeface="Wingdings"/>
              <a:buChar char=""/>
              <a:defRPr/>
            </a:pPr>
            <a:r>
              <a:rPr lang="en-US" dirty="0" smtClean="0"/>
              <a:t>Mr. </a:t>
            </a:r>
            <a:r>
              <a:rPr lang="en-US" dirty="0" err="1" smtClean="0"/>
              <a:t>Kavouss</a:t>
            </a:r>
            <a:r>
              <a:rPr lang="en-US" dirty="0" smtClean="0"/>
              <a:t>  </a:t>
            </a:r>
            <a:r>
              <a:rPr lang="en-US" dirty="0" err="1" smtClean="0"/>
              <a:t>Arasteh</a:t>
            </a:r>
            <a:r>
              <a:rPr lang="en-US" dirty="0" smtClean="0"/>
              <a:t> (Islamic Republic of Iran)</a:t>
            </a:r>
          </a:p>
          <a:p>
            <a:pPr marL="548640" lvl="1" indent="-274320" fontAlgn="auto">
              <a:spcAft>
                <a:spcPts val="0"/>
              </a:spcAft>
              <a:buFont typeface="Wingdings"/>
              <a:buChar char=""/>
              <a:defRPr/>
            </a:pPr>
            <a:r>
              <a:rPr lang="en-US" dirty="0" smtClean="0"/>
              <a:t>Dr.  Kyu-Jin Wee (Republic of Korea)</a:t>
            </a:r>
          </a:p>
          <a:p>
            <a:pPr marL="274320" indent="-274320" fontAlgn="auto">
              <a:spcAft>
                <a:spcPts val="0"/>
              </a:spcAft>
              <a:buFont typeface="Wingdings 2"/>
              <a:buChar char=""/>
              <a:defRPr/>
            </a:pPr>
            <a:r>
              <a:rPr lang="en-US" dirty="0" smtClean="0"/>
              <a:t>Editorial Chair: Mr. John Lewis</a:t>
            </a:r>
            <a:endParaRPr lang="en-US" dirty="0"/>
          </a:p>
        </p:txBody>
      </p:sp>
    </p:spTree>
    <p:extLst>
      <p:ext uri="{BB962C8B-B14F-4D97-AF65-F5344CB8AC3E}">
        <p14:creationId xmlns:p14="http://schemas.microsoft.com/office/powerpoint/2010/main" val="10856450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b="1" dirty="0" smtClean="0">
                <a:solidFill>
                  <a:srgbClr val="C35E2E"/>
                </a:solidFill>
              </a:rPr>
              <a:t>AGENDA ITEM </a:t>
            </a:r>
            <a:r>
              <a:rPr lang="en-US" altLang="en-US" b="1" dirty="0">
                <a:solidFill>
                  <a:srgbClr val="C35E2E"/>
                </a:solidFill>
              </a:rPr>
              <a:t>4</a:t>
            </a:r>
            <a:endParaRPr lang="en-US" altLang="en-US" b="1"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1800" i="1" dirty="0" smtClean="0"/>
              <a:t>“in </a:t>
            </a:r>
            <a:r>
              <a:rPr lang="en-US" sz="1800" i="1" dirty="0"/>
              <a:t>accordance with Resolution </a:t>
            </a:r>
            <a:r>
              <a:rPr lang="en-US" sz="1800" b="1" i="1" dirty="0"/>
              <a:t>95 (Rev.WRC‑07)</a:t>
            </a:r>
            <a:r>
              <a:rPr lang="en-US" sz="1800" i="1" dirty="0"/>
              <a:t>, to review the resolutions and recommendations of previous conferences with a view to their possible revision, replacement or abrogation</a:t>
            </a:r>
            <a:r>
              <a:rPr lang="en-US" sz="1800" i="1" dirty="0" smtClean="0"/>
              <a:t>;”</a:t>
            </a:r>
          </a:p>
          <a:p>
            <a:pPr marL="0" indent="0" fontAlgn="auto">
              <a:spcAft>
                <a:spcPts val="0"/>
              </a:spcAft>
              <a:buNone/>
              <a:defRPr/>
            </a:pPr>
            <a:endParaRPr lang="en-US" sz="2000" i="1" dirty="0" smtClean="0"/>
          </a:p>
          <a:p>
            <a:pPr fontAlgn="auto">
              <a:spcAft>
                <a:spcPts val="0"/>
              </a:spcAft>
              <a:defRPr/>
            </a:pPr>
            <a:r>
              <a:rPr lang="en-US" sz="2000" b="1" dirty="0" smtClean="0"/>
              <a:t>APT Proposals (as PACP) :</a:t>
            </a:r>
          </a:p>
          <a:p>
            <a:pPr lvl="1"/>
            <a:r>
              <a:rPr lang="en-US" sz="1600" dirty="0"/>
              <a:t>In accordance with Resolution </a:t>
            </a:r>
            <a:r>
              <a:rPr lang="en-US" sz="1600" b="1" dirty="0"/>
              <a:t>95 (Rev.WRC-07)</a:t>
            </a:r>
            <a:r>
              <a:rPr lang="en-US" sz="1600" dirty="0"/>
              <a:t>, APT Members made a general review of Resolutions and Recommendations of previous conferences and submit the possible course of action for consideration by WRC-15 as provided in the table that follows</a:t>
            </a:r>
            <a:r>
              <a:rPr lang="en-US" sz="1600" dirty="0" smtClean="0"/>
              <a:t>.</a:t>
            </a:r>
          </a:p>
          <a:p>
            <a:pPr lvl="1"/>
            <a:endParaRPr lang="en-US" sz="1600" dirty="0"/>
          </a:p>
          <a:p>
            <a:pPr lvl="1" fontAlgn="auto">
              <a:spcAft>
                <a:spcPts val="0"/>
              </a:spcAft>
              <a:defRPr/>
            </a:pPr>
            <a:endParaRPr lang="en-US" sz="1600" b="1" dirty="0"/>
          </a:p>
          <a:p>
            <a:pPr fontAlgn="auto">
              <a:spcAft>
                <a:spcPts val="0"/>
              </a:spcAft>
              <a:defRPr/>
            </a:pPr>
            <a:endParaRPr lang="en-US" sz="2000" b="1" dirty="0"/>
          </a:p>
          <a:p>
            <a:pPr marL="548640" lvl="1" indent="-274320" algn="just" fontAlgn="auto">
              <a:spcAft>
                <a:spcPts val="0"/>
              </a:spcAft>
              <a:buFont typeface="Wingdings"/>
              <a:buChar char=""/>
              <a:defRPr/>
            </a:pPr>
            <a:endParaRPr lang="en-US" sz="1800" dirty="0"/>
          </a:p>
          <a:p>
            <a:pPr marL="822960" lvl="2" fontAlgn="auto">
              <a:spcAft>
                <a:spcPts val="0"/>
              </a:spcAft>
              <a:buClr>
                <a:schemeClr val="accent3"/>
              </a:buClr>
              <a:buFont typeface="Wingdings 2"/>
              <a:buChar char=""/>
              <a:defRPr/>
            </a:pPr>
            <a:endParaRPr lang="en-US" sz="1300" b="1" dirty="0" smtClean="0"/>
          </a:p>
        </p:txBody>
      </p:sp>
      <p:graphicFrame>
        <p:nvGraphicFramePr>
          <p:cNvPr id="2" name="Object 1"/>
          <p:cNvGraphicFramePr>
            <a:graphicFrameLocks noChangeAspect="1"/>
          </p:cNvGraphicFramePr>
          <p:nvPr>
            <p:extLst/>
          </p:nvPr>
        </p:nvGraphicFramePr>
        <p:xfrm>
          <a:off x="3995936" y="4221088"/>
          <a:ext cx="914400" cy="771525"/>
        </p:xfrm>
        <a:graphic>
          <a:graphicData uri="http://schemas.openxmlformats.org/presentationml/2006/ole">
            <mc:AlternateContent xmlns:mc="http://schemas.openxmlformats.org/markup-compatibility/2006">
              <mc:Choice xmlns:v="urn:schemas-microsoft-com:vml" Requires="v">
                <p:oleObj spid="_x0000_s2867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995936" y="42210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009590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9.1</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2000" i="1" dirty="0"/>
              <a:t>“to consider and approve the Report of the Director of the Radiocommunication Bureau, in accordance with Article 7 of the Convention on the activities of the Radiocommunication Sector since WRC‑12</a:t>
            </a:r>
            <a:r>
              <a:rPr lang="en-US" sz="2000" i="1" dirty="0" smtClean="0"/>
              <a:t>;”</a:t>
            </a:r>
          </a:p>
          <a:p>
            <a:pPr fontAlgn="auto">
              <a:spcAft>
                <a:spcPts val="0"/>
              </a:spcAft>
              <a:defRPr/>
            </a:pPr>
            <a:endParaRPr lang="en-US" sz="2000" i="1" dirty="0" smtClean="0"/>
          </a:p>
          <a:p>
            <a:pPr fontAlgn="auto">
              <a:spcAft>
                <a:spcPts val="0"/>
              </a:spcAft>
              <a:defRPr/>
            </a:pPr>
            <a:r>
              <a:rPr lang="en-US" sz="2000" b="1" dirty="0" smtClean="0"/>
              <a:t>APT Proposals (as PACP)</a:t>
            </a:r>
          </a:p>
          <a:p>
            <a:pPr lvl="1" fontAlgn="auto">
              <a:spcAft>
                <a:spcPts val="0"/>
              </a:spcAft>
              <a:defRPr/>
            </a:pPr>
            <a:r>
              <a:rPr lang="en-US" sz="1800" b="1" dirty="0" smtClean="0"/>
              <a:t>Issue 9.1.4:  </a:t>
            </a:r>
            <a:r>
              <a:rPr lang="en-US" sz="1800" i="1" dirty="0"/>
              <a:t>Updating and rearrangement of </a:t>
            </a:r>
            <a:r>
              <a:rPr lang="en-US" sz="1800" i="1" dirty="0" smtClean="0"/>
              <a:t>the </a:t>
            </a:r>
            <a:r>
              <a:rPr lang="en-US" sz="1800" i="1" dirty="0"/>
              <a:t>Radio </a:t>
            </a:r>
            <a:r>
              <a:rPr lang="en-US" sz="1800" i="1" dirty="0" smtClean="0"/>
              <a:t>Regulations</a:t>
            </a:r>
          </a:p>
          <a:p>
            <a:pPr lvl="2" fontAlgn="auto">
              <a:spcAft>
                <a:spcPts val="0"/>
              </a:spcAft>
              <a:defRPr/>
            </a:pPr>
            <a:r>
              <a:rPr lang="en-US" sz="1600" dirty="0" smtClean="0"/>
              <a:t>APT </a:t>
            </a:r>
            <a:r>
              <a:rPr lang="en-US" sz="1600" dirty="0"/>
              <a:t>Members support Option A2 of Issue A and Option B2 of Issue B as described in the CPM </a:t>
            </a:r>
            <a:r>
              <a:rPr lang="en-US" sz="1600" dirty="0" smtClean="0"/>
              <a:t>Report</a:t>
            </a:r>
          </a:p>
          <a:p>
            <a:pPr lvl="2" fontAlgn="auto">
              <a:spcAft>
                <a:spcPts val="0"/>
              </a:spcAft>
              <a:defRPr/>
            </a:pPr>
            <a:endParaRPr lang="en-US" sz="1600" dirty="0" smtClean="0"/>
          </a:p>
          <a:p>
            <a:pPr marL="593725" lvl="2" indent="0" fontAlgn="auto">
              <a:spcAft>
                <a:spcPts val="0"/>
              </a:spcAft>
              <a:buNone/>
              <a:defRPr/>
            </a:pPr>
            <a:endParaRPr lang="en-US" sz="1600" dirty="0"/>
          </a:p>
          <a:p>
            <a:pPr marL="593725" lvl="2" indent="0" fontAlgn="auto">
              <a:spcAft>
                <a:spcPts val="0"/>
              </a:spcAft>
              <a:buNone/>
              <a:defRPr/>
            </a:pPr>
            <a:endParaRPr lang="en-US" sz="1600" b="1" dirty="0" smtClean="0"/>
          </a:p>
        </p:txBody>
      </p:sp>
      <p:graphicFrame>
        <p:nvGraphicFramePr>
          <p:cNvPr id="2" name="Object 1"/>
          <p:cNvGraphicFramePr>
            <a:graphicFrameLocks noChangeAspect="1"/>
          </p:cNvGraphicFramePr>
          <p:nvPr>
            <p:extLst/>
          </p:nvPr>
        </p:nvGraphicFramePr>
        <p:xfrm>
          <a:off x="3851920" y="4509120"/>
          <a:ext cx="914400" cy="771525"/>
        </p:xfrm>
        <a:graphic>
          <a:graphicData uri="http://schemas.openxmlformats.org/presentationml/2006/ole">
            <mc:AlternateContent xmlns:mc="http://schemas.openxmlformats.org/markup-compatibility/2006">
              <mc:Choice xmlns:v="urn:schemas-microsoft-com:vml" Requires="v">
                <p:oleObj spid="_x0000_s29703"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851920" y="450912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042760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9.1</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2000" b="1" dirty="0" smtClean="0"/>
              <a:t>APT Proposal (as PACP)</a:t>
            </a:r>
          </a:p>
          <a:p>
            <a:pPr lvl="1" fontAlgn="auto">
              <a:spcAft>
                <a:spcPts val="0"/>
              </a:spcAft>
              <a:defRPr/>
            </a:pPr>
            <a:r>
              <a:rPr lang="en-US" sz="1800" b="1" dirty="0" smtClean="0"/>
              <a:t>Issue 9.1.6: </a:t>
            </a:r>
            <a:r>
              <a:rPr lang="en-US" sz="1800" i="1" dirty="0"/>
              <a:t>Resolution </a:t>
            </a:r>
            <a:r>
              <a:rPr lang="en-US" sz="1800" b="1" i="1" dirty="0"/>
              <a:t>957 (WRC-12): </a:t>
            </a:r>
            <a:r>
              <a:rPr lang="en-US" sz="1800" i="1" dirty="0"/>
              <a:t>Studies towards review of the definitions of fixed service, fixed station and mobile </a:t>
            </a:r>
            <a:r>
              <a:rPr lang="en-US" sz="1800" i="1" dirty="0" smtClean="0"/>
              <a:t>station</a:t>
            </a:r>
          </a:p>
          <a:p>
            <a:pPr lvl="2" fontAlgn="auto">
              <a:spcAft>
                <a:spcPts val="0"/>
              </a:spcAft>
              <a:defRPr/>
            </a:pPr>
            <a:r>
              <a:rPr lang="en-US" sz="1600" dirty="0" smtClean="0"/>
              <a:t>APT </a:t>
            </a:r>
            <a:r>
              <a:rPr lang="en-US" sz="1600" dirty="0"/>
              <a:t>Members fully support the ITU-R conclusions under Agenda Item 9.1, Issue 9.1.6, i.e. No change to the Radio Regulations apart from the suppression of Resolution </a:t>
            </a:r>
            <a:r>
              <a:rPr lang="en-US" sz="1600" b="1" dirty="0"/>
              <a:t>957 (WRC-12)</a:t>
            </a:r>
            <a:r>
              <a:rPr lang="en-US" sz="1600" dirty="0"/>
              <a:t> due to the fact that the responsible working parties for satellite and terrestrial services have indicated that modifications to the definitions of fixed service, fixed station or mobile station would have adverse impact on the operation of various satellite radiocommunication services/systems</a:t>
            </a:r>
          </a:p>
          <a:p>
            <a:pPr marL="593725" lvl="2" indent="0" fontAlgn="auto">
              <a:spcAft>
                <a:spcPts val="0"/>
              </a:spcAft>
              <a:buNone/>
              <a:defRPr/>
            </a:pPr>
            <a:endParaRPr lang="en-US" sz="1600" b="1" dirty="0" smtClean="0"/>
          </a:p>
        </p:txBody>
      </p:sp>
      <p:graphicFrame>
        <p:nvGraphicFramePr>
          <p:cNvPr id="4" name="Object 3"/>
          <p:cNvGraphicFramePr>
            <a:graphicFrameLocks noChangeAspect="1"/>
          </p:cNvGraphicFramePr>
          <p:nvPr>
            <p:extLst/>
          </p:nvPr>
        </p:nvGraphicFramePr>
        <p:xfrm>
          <a:off x="4211960" y="4293096"/>
          <a:ext cx="914400" cy="771525"/>
        </p:xfrm>
        <a:graphic>
          <a:graphicData uri="http://schemas.openxmlformats.org/presentationml/2006/ole">
            <mc:AlternateContent xmlns:mc="http://schemas.openxmlformats.org/markup-compatibility/2006">
              <mc:Choice xmlns:v="urn:schemas-microsoft-com:vml" Requires="v">
                <p:oleObj spid="_x0000_s30727"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211960" y="429309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887836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9.1</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2000" b="1" dirty="0" smtClean="0"/>
              <a:t>APT Proposals (as PACP)</a:t>
            </a:r>
          </a:p>
          <a:p>
            <a:pPr lvl="1" fontAlgn="auto">
              <a:spcAft>
                <a:spcPts val="0"/>
              </a:spcAft>
              <a:defRPr/>
            </a:pPr>
            <a:r>
              <a:rPr lang="en-US" sz="1800" b="1" dirty="0" smtClean="0"/>
              <a:t>Issue 9.1.7:  </a:t>
            </a:r>
            <a:r>
              <a:rPr lang="en-US" sz="1800" i="1" dirty="0"/>
              <a:t>Resolution </a:t>
            </a:r>
            <a:r>
              <a:rPr lang="en-US" sz="1800" b="1" i="1" dirty="0"/>
              <a:t>647 (Rev.WRC-12)</a:t>
            </a:r>
            <a:r>
              <a:rPr lang="en-US" sz="1800" i="1" dirty="0"/>
              <a:t>: Spectrum management guidelines for emergency and disaster relief </a:t>
            </a:r>
            <a:r>
              <a:rPr lang="en-US" sz="1800" i="1" dirty="0" smtClean="0"/>
              <a:t>radiocommunication</a:t>
            </a:r>
          </a:p>
          <a:p>
            <a:pPr lvl="2" fontAlgn="auto">
              <a:spcAft>
                <a:spcPts val="0"/>
              </a:spcAft>
              <a:defRPr/>
            </a:pPr>
            <a:r>
              <a:rPr lang="en-US" sz="1600" dirty="0" smtClean="0"/>
              <a:t>APT </a:t>
            </a:r>
            <a:r>
              <a:rPr lang="en-US" sz="1600" dirty="0"/>
              <a:t>Members support to continue the ITU-R studies related to spectrum management guidelines for emergency and disaster relief </a:t>
            </a:r>
            <a:r>
              <a:rPr lang="en-US" sz="1600" dirty="0" smtClean="0"/>
              <a:t>Radiocommunication</a:t>
            </a:r>
          </a:p>
          <a:p>
            <a:pPr lvl="2" fontAlgn="auto">
              <a:spcAft>
                <a:spcPts val="0"/>
              </a:spcAft>
              <a:defRPr/>
            </a:pPr>
            <a:r>
              <a:rPr lang="en-AU" sz="1600" dirty="0"/>
              <a:t>APT Members support Option B as described in the CPM Report for this agenda item, i.e. to keep </a:t>
            </a:r>
            <a:r>
              <a:rPr lang="en-US" sz="1600" dirty="0"/>
              <a:t>Resolution </a:t>
            </a:r>
            <a:r>
              <a:rPr lang="en-US" sz="1600" b="1" dirty="0"/>
              <a:t>644 (Rev. WRC-12)</a:t>
            </a:r>
            <a:r>
              <a:rPr lang="en-US" sz="1600" dirty="0"/>
              <a:t> and </a:t>
            </a:r>
            <a:r>
              <a:rPr lang="en-AU" sz="1600" dirty="0"/>
              <a:t>modify Resolution </a:t>
            </a:r>
            <a:r>
              <a:rPr lang="en-AU" sz="1600" b="1" dirty="0"/>
              <a:t>647 (Rev. WRC-12) </a:t>
            </a:r>
            <a:r>
              <a:rPr lang="en-AU" sz="1600" dirty="0"/>
              <a:t>due to the fact that this option encourages administrations to provide relevant up-to-date </a:t>
            </a:r>
            <a:r>
              <a:rPr lang="en-US" sz="1600" dirty="0"/>
              <a:t>focal point information </a:t>
            </a:r>
            <a:r>
              <a:rPr lang="en-AU" sz="1600" dirty="0"/>
              <a:t>to be included in the database, and maintains the internal and external references (Resolution </a:t>
            </a:r>
            <a:r>
              <a:rPr lang="en-AU" sz="1600" b="1" dirty="0"/>
              <a:t>647 (Rev. WRC-12)</a:t>
            </a:r>
            <a:r>
              <a:rPr lang="en-AU" sz="1600" dirty="0"/>
              <a:t> is referenced within and outside ITU-R (e.g. ITU-R website, UN specialized agencies on emergency and disaster relief) and Resolution </a:t>
            </a:r>
            <a:r>
              <a:rPr lang="en-AU" sz="1600" b="1" dirty="0"/>
              <a:t>644 (Rev. WRC-12)</a:t>
            </a:r>
            <a:r>
              <a:rPr lang="en-AU" sz="1600" dirty="0"/>
              <a:t> is explicitly referenced in the Tamper Convention (Tampere, 1998))</a:t>
            </a:r>
            <a:endParaRPr lang="en-US" sz="1600" i="1" dirty="0" smtClean="0"/>
          </a:p>
          <a:p>
            <a:pPr marL="593725" lvl="2" indent="0" fontAlgn="auto">
              <a:spcAft>
                <a:spcPts val="0"/>
              </a:spcAft>
              <a:buNone/>
              <a:defRPr/>
            </a:pPr>
            <a:endParaRPr lang="en-US" sz="1600" dirty="0"/>
          </a:p>
          <a:p>
            <a:pPr marL="593725" lvl="2" indent="0" fontAlgn="auto">
              <a:spcAft>
                <a:spcPts val="0"/>
              </a:spcAft>
              <a:buNone/>
              <a:defRPr/>
            </a:pPr>
            <a:endParaRPr lang="en-US" sz="1600" b="1" dirty="0" smtClean="0"/>
          </a:p>
        </p:txBody>
      </p:sp>
      <p:graphicFrame>
        <p:nvGraphicFramePr>
          <p:cNvPr id="4" name="Object 3"/>
          <p:cNvGraphicFramePr>
            <a:graphicFrameLocks noChangeAspect="1"/>
          </p:cNvGraphicFramePr>
          <p:nvPr>
            <p:extLst/>
          </p:nvPr>
        </p:nvGraphicFramePr>
        <p:xfrm>
          <a:off x="4211960" y="5013176"/>
          <a:ext cx="914400" cy="771525"/>
        </p:xfrm>
        <a:graphic>
          <a:graphicData uri="http://schemas.openxmlformats.org/presentationml/2006/ole">
            <mc:AlternateContent xmlns:mc="http://schemas.openxmlformats.org/markup-compatibility/2006">
              <mc:Choice xmlns:v="urn:schemas-microsoft-com:vml" Requires="v">
                <p:oleObj spid="_x0000_s31751"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211960" y="501317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16696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10</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1800" i="1" dirty="0" smtClean="0"/>
              <a:t>“</a:t>
            </a:r>
            <a:r>
              <a:rPr lang="x-none" sz="1800" i="1" dirty="0" smtClean="0"/>
              <a:t>to </a:t>
            </a:r>
            <a:r>
              <a:rPr lang="x-none" sz="1800" i="1" dirty="0"/>
              <a:t>recommend to the Council items for inclusion in the agenda for the next WRC, and to give its views on the preliminary agenda for the subsequent conference and on possible agenda items for future conferences, in accordance with Article 7 of the </a:t>
            </a:r>
            <a:r>
              <a:rPr lang="x-none" sz="1800" i="1" dirty="0" smtClean="0"/>
              <a:t>Convention</a:t>
            </a:r>
            <a:r>
              <a:rPr lang="en-US" sz="1800" i="1" dirty="0" smtClean="0"/>
              <a:t>;”</a:t>
            </a:r>
            <a:endParaRPr lang="en-US" sz="1800" dirty="0"/>
          </a:p>
          <a:p>
            <a:pPr fontAlgn="auto">
              <a:spcAft>
                <a:spcPts val="0"/>
              </a:spcAft>
              <a:defRPr/>
            </a:pPr>
            <a:endParaRPr lang="en-US" sz="2000" b="1" dirty="0" smtClean="0"/>
          </a:p>
          <a:p>
            <a:pPr fontAlgn="auto">
              <a:spcAft>
                <a:spcPts val="0"/>
              </a:spcAft>
              <a:defRPr/>
            </a:pPr>
            <a:r>
              <a:rPr lang="en-US" sz="2000" b="1" dirty="0" smtClean="0"/>
              <a:t>APT Proposals (as PACP)</a:t>
            </a:r>
          </a:p>
          <a:p>
            <a:pPr lvl="1" fontAlgn="auto">
              <a:spcAft>
                <a:spcPts val="0"/>
              </a:spcAft>
              <a:defRPr/>
            </a:pPr>
            <a:r>
              <a:rPr lang="en-AU" sz="1600" dirty="0" smtClean="0"/>
              <a:t>In </a:t>
            </a:r>
            <a:r>
              <a:rPr lang="en-AU" sz="1600" dirty="0"/>
              <a:t>developing new WRC Agenda items, APT Members supports the ‘Principles for establishing agendas for WRCs’ as detailed in Annex 1 to Resolution </a:t>
            </a:r>
            <a:r>
              <a:rPr lang="en-AU" sz="1600" b="1" dirty="0"/>
              <a:t>804 (Rev.WRC-12) </a:t>
            </a:r>
            <a:r>
              <a:rPr lang="en-GB" sz="1600" dirty="0"/>
              <a:t>and encourages the use of the </a:t>
            </a:r>
            <a:r>
              <a:rPr lang="en-GB" sz="1600" i="1" dirty="0"/>
              <a:t>Template for the submission of proposals for agenda items</a:t>
            </a:r>
            <a:r>
              <a:rPr lang="en-GB" sz="1600" dirty="0"/>
              <a:t> (Annex 2 of the Resolution</a:t>
            </a:r>
            <a:r>
              <a:rPr lang="en-AU" sz="1600" dirty="0"/>
              <a:t>)</a:t>
            </a:r>
            <a:endParaRPr lang="en-AU" sz="1600" dirty="0" smtClean="0"/>
          </a:p>
          <a:p>
            <a:pPr lvl="1" fontAlgn="auto">
              <a:spcAft>
                <a:spcPts val="0"/>
              </a:spcAft>
              <a:defRPr/>
            </a:pPr>
            <a:r>
              <a:rPr lang="en-US" sz="1600" dirty="0"/>
              <a:t>APT Members are of the view that the volume of the agenda of a WRC and the workload of the preparatory work needed to be kept at a manageable level and that issues that can be resolved under the standing agenda items of WRCs or through the regular activities of ITU-R should not be converted into separate agenda items of WRCs</a:t>
            </a:r>
            <a:endParaRPr lang="en-US" sz="1500" dirty="0" smtClean="0"/>
          </a:p>
          <a:p>
            <a:pPr marL="274638" lvl="1" indent="0" fontAlgn="auto">
              <a:spcAft>
                <a:spcPts val="0"/>
              </a:spcAft>
              <a:buNone/>
              <a:defRPr/>
            </a:pPr>
            <a:endParaRPr lang="en-US" sz="1900" dirty="0"/>
          </a:p>
          <a:p>
            <a:pPr marL="0" indent="0" fontAlgn="auto">
              <a:spcAft>
                <a:spcPts val="0"/>
              </a:spcAft>
              <a:buNone/>
              <a:defRPr/>
            </a:pPr>
            <a:endParaRPr lang="en-US" sz="2100" b="1" dirty="0" smtClean="0"/>
          </a:p>
        </p:txBody>
      </p:sp>
    </p:spTree>
    <p:extLst>
      <p:ext uri="{BB962C8B-B14F-4D97-AF65-F5344CB8AC3E}">
        <p14:creationId xmlns:p14="http://schemas.microsoft.com/office/powerpoint/2010/main" val="14205444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10</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lvl="1" fontAlgn="auto">
              <a:spcAft>
                <a:spcPts val="0"/>
              </a:spcAft>
              <a:defRPr/>
            </a:pPr>
            <a:r>
              <a:rPr lang="en-GB" sz="1600" dirty="0" smtClean="0"/>
              <a:t>APT </a:t>
            </a:r>
            <a:r>
              <a:rPr lang="en-GB" sz="1600" dirty="0"/>
              <a:t>Members carefully examined the proposed new items for inclusion in the agenda of a future conference together with the preliminary agenda items for WRC-19 within Resolution </a:t>
            </a:r>
            <a:r>
              <a:rPr lang="en-GB" sz="1600" b="1" dirty="0"/>
              <a:t>808 (WRC‑12)</a:t>
            </a:r>
            <a:r>
              <a:rPr lang="en-GB" sz="1600" dirty="0"/>
              <a:t> and reached the following proposals on WRC-15 Agenda item </a:t>
            </a:r>
            <a:r>
              <a:rPr lang="en-GB" sz="1600" dirty="0" smtClean="0"/>
              <a:t>10</a:t>
            </a:r>
          </a:p>
          <a:p>
            <a:pPr lvl="1" fontAlgn="auto">
              <a:spcAft>
                <a:spcPts val="0"/>
              </a:spcAft>
              <a:defRPr/>
            </a:pPr>
            <a:r>
              <a:rPr lang="en-GB" sz="1600" dirty="0" smtClean="0"/>
              <a:t>APT Members propose the following agenda items:</a:t>
            </a:r>
          </a:p>
          <a:p>
            <a:pPr lvl="2" fontAlgn="auto">
              <a:spcAft>
                <a:spcPts val="0"/>
              </a:spcAft>
              <a:defRPr/>
            </a:pPr>
            <a:r>
              <a:rPr lang="en-GB" sz="1200" dirty="0"/>
              <a:t>to consider identification of frequency bands for IMT including possible additional allocations to the mobile service on a primary basis in accordance with Resolution </a:t>
            </a:r>
            <a:r>
              <a:rPr lang="en-GB" sz="1200" b="1" dirty="0"/>
              <a:t>[ASP-B10- IMT_ABOVE_6GHz] (WRC-15) (Attachment </a:t>
            </a:r>
            <a:r>
              <a:rPr lang="en-GB" sz="1200" b="1" dirty="0" smtClean="0"/>
              <a:t>1)</a:t>
            </a:r>
          </a:p>
          <a:p>
            <a:pPr lvl="2" fontAlgn="auto">
              <a:spcAft>
                <a:spcPts val="0"/>
              </a:spcAft>
              <a:defRPr/>
            </a:pPr>
            <a:r>
              <a:rPr lang="en-GB" sz="1200" dirty="0"/>
              <a:t>to consider the appropriate regulatory measures to identify the land mobile and fixed services operating in the frequency range 275-1 000 GHz in accordance with Resolution </a:t>
            </a:r>
            <a:r>
              <a:rPr lang="en-GB" sz="1200" b="1" dirty="0"/>
              <a:t>[ASP-C10-MS&amp;FS_ABOVE_275GHz] (WRC-15) (Attachment 2</a:t>
            </a:r>
            <a:r>
              <a:rPr lang="en-GB" sz="1200" b="1" dirty="0" smtClean="0"/>
              <a:t>)</a:t>
            </a:r>
          </a:p>
          <a:p>
            <a:pPr lvl="2" fontAlgn="auto">
              <a:spcAft>
                <a:spcPts val="0"/>
              </a:spcAft>
              <a:defRPr/>
            </a:pPr>
            <a:r>
              <a:rPr lang="en-GB" sz="1200" dirty="0"/>
              <a:t>to consider spectrum related matters and possible regulatory actions for Intelligent Transport Systems (ITS) applications, taking into account the results of ITU‑R studies, in accordance with Resolution </a:t>
            </a:r>
            <a:r>
              <a:rPr lang="en-GB" sz="1200" b="1" dirty="0"/>
              <a:t>[ASP-D10-ITS] (WRC-15) (Attachment 3</a:t>
            </a:r>
            <a:r>
              <a:rPr lang="en-GB" sz="1200" b="1" dirty="0" smtClean="0"/>
              <a:t>)</a:t>
            </a:r>
          </a:p>
          <a:p>
            <a:pPr lvl="2" fontAlgn="auto">
              <a:spcAft>
                <a:spcPts val="0"/>
              </a:spcAft>
              <a:defRPr/>
            </a:pPr>
            <a:r>
              <a:rPr lang="en-GB" sz="1200" dirty="0"/>
              <a:t>to consider regulatory actions, including spectrum allocations, to support GMDSS modernization and implementation of e-navigation in accordance with Resolution </a:t>
            </a:r>
            <a:r>
              <a:rPr lang="en-GB" sz="1200" b="1" dirty="0"/>
              <a:t>359 (Rev. WRC-15) (Attachment 4</a:t>
            </a:r>
            <a:r>
              <a:rPr lang="en-GB" sz="1200" b="1" dirty="0" smtClean="0"/>
              <a:t>)</a:t>
            </a:r>
          </a:p>
          <a:p>
            <a:pPr lvl="2" fontAlgn="auto">
              <a:spcAft>
                <a:spcPts val="0"/>
              </a:spcAft>
              <a:defRPr/>
            </a:pPr>
            <a:r>
              <a:rPr lang="en-GB" sz="1200" dirty="0"/>
              <a:t>to consider regulatory provisions to facilitate the introduction of GADSS in aeronautical services bands in accordance with Resolution </a:t>
            </a:r>
            <a:r>
              <a:rPr lang="en-GB" sz="1200" b="1" dirty="0"/>
              <a:t>[ASP-E10-GADSS] (WRC-15) (Attachment 5</a:t>
            </a:r>
            <a:r>
              <a:rPr lang="en-GB" sz="1200" b="1" dirty="0" smtClean="0"/>
              <a:t>)</a:t>
            </a:r>
          </a:p>
          <a:p>
            <a:pPr lvl="2" fontAlgn="auto">
              <a:spcAft>
                <a:spcPts val="0"/>
              </a:spcAft>
              <a:defRPr/>
            </a:pPr>
            <a:r>
              <a:rPr lang="en-GB" sz="1200" dirty="0"/>
              <a:t>to consider possible frequency requirement and regulatory procedures for protecting the automatic identification system (AIS) and supporting novel devices using AIS technology, in accordance with Resolution </a:t>
            </a:r>
            <a:r>
              <a:rPr lang="en-GB" sz="1200" b="1" dirty="0"/>
              <a:t>[ASP-F10-AIS] (WRC-15) (Attachment 6</a:t>
            </a:r>
            <a:r>
              <a:rPr lang="en-GB" sz="1200" b="1" dirty="0" smtClean="0"/>
              <a:t>)</a:t>
            </a:r>
            <a:r>
              <a:rPr lang="en-GB" sz="1200" dirty="0" smtClean="0"/>
              <a:t>;</a:t>
            </a:r>
          </a:p>
          <a:p>
            <a:pPr lvl="2" fontAlgn="auto">
              <a:spcAft>
                <a:spcPts val="0"/>
              </a:spcAft>
              <a:defRPr/>
            </a:pPr>
            <a:r>
              <a:rPr lang="en-GB" sz="1200" dirty="0"/>
              <a:t>to consider spectrum related matters and possible regulatory actions to support the next generation radiocommunication systems between train and tracksides, in accordance with Resolution </a:t>
            </a:r>
            <a:r>
              <a:rPr lang="en-GB" sz="1200" b="1" dirty="0"/>
              <a:t>[ASP-G10-TRAIN] (WRC-15) (Attachment 7</a:t>
            </a:r>
            <a:r>
              <a:rPr lang="en-GB" sz="1200" b="1" dirty="0" smtClean="0"/>
              <a:t>)</a:t>
            </a:r>
            <a:r>
              <a:rPr lang="en-GB" sz="1200" dirty="0" smtClean="0"/>
              <a:t>;</a:t>
            </a:r>
          </a:p>
          <a:p>
            <a:pPr lvl="2" fontAlgn="auto">
              <a:spcAft>
                <a:spcPts val="0"/>
              </a:spcAft>
              <a:defRPr/>
            </a:pPr>
            <a:r>
              <a:rPr lang="en-GB" sz="1200" dirty="0"/>
              <a:t>to consider spectrum related matters and regulatory actions to support wireless power transmission (WPT) taking into account the results of ITU-R studies in accordance with Resolution </a:t>
            </a:r>
            <a:r>
              <a:rPr lang="en-GB" sz="1200" b="1" dirty="0"/>
              <a:t>[ASP-H10-WPT] (WRC-15) (Attachment 8)</a:t>
            </a:r>
            <a:r>
              <a:rPr lang="en-US" sz="1200" dirty="0"/>
              <a:t> </a:t>
            </a:r>
            <a:r>
              <a:rPr lang="en-GB" sz="1200" dirty="0"/>
              <a:t>It refers to non-beam Wireless Power Transmission technologies.</a:t>
            </a:r>
            <a:endParaRPr lang="en-US" sz="1200" dirty="0"/>
          </a:p>
          <a:p>
            <a:pPr lvl="2" fontAlgn="auto">
              <a:spcAft>
                <a:spcPts val="0"/>
              </a:spcAft>
              <a:defRPr/>
            </a:pPr>
            <a:endParaRPr lang="en-US" sz="1200" dirty="0" smtClean="0"/>
          </a:p>
        </p:txBody>
      </p:sp>
    </p:spTree>
    <p:extLst>
      <p:ext uri="{BB962C8B-B14F-4D97-AF65-F5344CB8AC3E}">
        <p14:creationId xmlns:p14="http://schemas.microsoft.com/office/powerpoint/2010/main" val="8805858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10</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fontAlgn="auto">
              <a:spcAft>
                <a:spcPts val="0"/>
              </a:spcAft>
              <a:defRPr/>
            </a:pPr>
            <a:r>
              <a:rPr lang="en-US" sz="2000" b="1" dirty="0" smtClean="0"/>
              <a:t>APT Proposals (as PACP)</a:t>
            </a:r>
          </a:p>
          <a:p>
            <a:pPr lvl="1" fontAlgn="auto">
              <a:spcAft>
                <a:spcPts val="0"/>
              </a:spcAft>
              <a:defRPr/>
            </a:pPr>
            <a:r>
              <a:rPr lang="en-US" sz="1600" dirty="0" smtClean="0"/>
              <a:t>Relevant proposals:</a:t>
            </a:r>
          </a:p>
          <a:p>
            <a:pPr lvl="1" fontAlgn="auto">
              <a:spcAft>
                <a:spcPts val="0"/>
              </a:spcAft>
              <a:defRPr/>
            </a:pPr>
            <a:endParaRPr lang="en-AU" sz="1600" dirty="0" smtClean="0"/>
          </a:p>
          <a:p>
            <a:pPr marL="274638" lvl="1" indent="0" fontAlgn="auto">
              <a:spcAft>
                <a:spcPts val="0"/>
              </a:spcAft>
              <a:buNone/>
              <a:defRPr/>
            </a:pPr>
            <a:endParaRPr lang="en-US" sz="1900" dirty="0"/>
          </a:p>
          <a:p>
            <a:pPr marL="0" indent="0" fontAlgn="auto">
              <a:spcAft>
                <a:spcPts val="0"/>
              </a:spcAft>
              <a:buNone/>
              <a:defRPr/>
            </a:pPr>
            <a:endParaRPr lang="en-US" sz="2100" b="1" dirty="0" smtClean="0"/>
          </a:p>
        </p:txBody>
      </p:sp>
      <p:graphicFrame>
        <p:nvGraphicFramePr>
          <p:cNvPr id="4" name="Object 3"/>
          <p:cNvGraphicFramePr>
            <a:graphicFrameLocks noChangeAspect="1"/>
          </p:cNvGraphicFramePr>
          <p:nvPr>
            <p:extLst/>
          </p:nvPr>
        </p:nvGraphicFramePr>
        <p:xfrm>
          <a:off x="3923928" y="2636912"/>
          <a:ext cx="914400" cy="771525"/>
        </p:xfrm>
        <a:graphic>
          <a:graphicData uri="http://schemas.openxmlformats.org/presentationml/2006/ole">
            <mc:AlternateContent xmlns:mc="http://schemas.openxmlformats.org/markup-compatibility/2006">
              <mc:Choice xmlns:v="urn:schemas-microsoft-com:vml" Requires="v">
                <p:oleObj spid="_x0000_s32775"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923928" y="26369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69046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smtClean="0">
                <a:solidFill>
                  <a:srgbClr val="C35E2E"/>
                </a:solidFill>
              </a:rPr>
              <a:t>AGENDA ITEM GFT (PP-14)</a:t>
            </a:r>
            <a:endParaRPr lang="en-US" altLang="en-US" dirty="0" smtClean="0">
              <a:solidFill>
                <a:srgbClr val="C35E2E"/>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r>
              <a:rPr lang="en-US" sz="1800" b="1" dirty="0"/>
              <a:t>Global Flight Tracking for Civil Aviation </a:t>
            </a:r>
            <a:r>
              <a:rPr lang="en-US" sz="1800" b="1" dirty="0" smtClean="0"/>
              <a:t>matter: </a:t>
            </a:r>
            <a:r>
              <a:rPr lang="en-US" sz="1800" i="1" dirty="0" smtClean="0"/>
              <a:t>as </a:t>
            </a:r>
            <a:r>
              <a:rPr lang="en-US" sz="1800" i="1" dirty="0"/>
              <a:t>a matter of urgency, the consideration of global flight tracking, including, if appropriate, and consistent with ITU practices, various aspects of the matter, taking into account ITU-R studies, in accordance with Plenipotentiary Conference Resolution 185 (Busan, 2014</a:t>
            </a:r>
            <a:r>
              <a:rPr lang="en-US" sz="1800" i="1" dirty="0" smtClean="0"/>
              <a:t>)</a:t>
            </a:r>
          </a:p>
          <a:p>
            <a:pPr marL="0" indent="0">
              <a:buNone/>
            </a:pPr>
            <a:endParaRPr lang="en-US" sz="1800" i="1" dirty="0" smtClean="0"/>
          </a:p>
          <a:p>
            <a:r>
              <a:rPr lang="en-US" sz="1800" b="1" dirty="0" smtClean="0"/>
              <a:t>APT Proposals  (as PACP): </a:t>
            </a:r>
          </a:p>
          <a:p>
            <a:pPr lvl="1"/>
            <a:r>
              <a:rPr lang="en-AU" sz="1600" dirty="0" smtClean="0"/>
              <a:t>APT Members invites WRC-15 to recognize the importance and urgent treatment of </a:t>
            </a:r>
            <a:r>
              <a:rPr lang="en-US" sz="1600" dirty="0"/>
              <a:t>Global Flight Tracking for Civil </a:t>
            </a:r>
            <a:r>
              <a:rPr lang="en-US" sz="1600" dirty="0" smtClean="0"/>
              <a:t>Aviation, taking into account the result of the studies so fa available and the report of the Director of BR in order to respond to the instruction given in PP-14 Resolution 185 (Busan, 2014)</a:t>
            </a:r>
          </a:p>
          <a:p>
            <a:pPr lvl="1"/>
            <a:endParaRPr lang="en-AU" sz="1600" dirty="0" smtClean="0"/>
          </a:p>
          <a:p>
            <a:pPr marL="274638" lvl="1" indent="0" fontAlgn="auto">
              <a:spcAft>
                <a:spcPts val="0"/>
              </a:spcAft>
              <a:buNone/>
              <a:defRPr/>
            </a:pPr>
            <a:endParaRPr lang="en-US" sz="1900" dirty="0"/>
          </a:p>
          <a:p>
            <a:pPr marL="0" indent="0" fontAlgn="auto">
              <a:spcAft>
                <a:spcPts val="0"/>
              </a:spcAft>
              <a:buNone/>
              <a:defRPr/>
            </a:pPr>
            <a:endParaRPr lang="en-US" sz="2100" b="1" dirty="0" smtClean="0"/>
          </a:p>
        </p:txBody>
      </p:sp>
      <p:graphicFrame>
        <p:nvGraphicFramePr>
          <p:cNvPr id="11" name="Object 10"/>
          <p:cNvGraphicFramePr>
            <a:graphicFrameLocks noChangeAspect="1"/>
          </p:cNvGraphicFramePr>
          <p:nvPr>
            <p:extLst/>
          </p:nvPr>
        </p:nvGraphicFramePr>
        <p:xfrm>
          <a:off x="4111625" y="4653136"/>
          <a:ext cx="914400" cy="771525"/>
        </p:xfrm>
        <a:graphic>
          <a:graphicData uri="http://schemas.openxmlformats.org/presentationml/2006/ole">
            <mc:AlternateContent xmlns:mc="http://schemas.openxmlformats.org/markup-compatibility/2006">
              <mc:Choice xmlns:v="urn:schemas-microsoft-com:vml" Requires="v">
                <p:oleObj spid="_x0000_s3379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11625" y="465313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700014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b="1" smtClean="0">
                <a:solidFill>
                  <a:srgbClr val="C35E2E"/>
                </a:solidFill>
              </a:rPr>
              <a:t>CONTACT FOR APG</a:t>
            </a:r>
          </a:p>
        </p:txBody>
      </p:sp>
      <p:sp>
        <p:nvSpPr>
          <p:cNvPr id="83971" name="Content Placeholder 2"/>
          <p:cNvSpPr>
            <a:spLocks noGrp="1"/>
          </p:cNvSpPr>
          <p:nvPr>
            <p:ph sz="quarter" idx="1"/>
          </p:nvPr>
        </p:nvSpPr>
        <p:spPr>
          <a:xfrm>
            <a:off x="301625" y="1527175"/>
            <a:ext cx="8504238" cy="4572000"/>
          </a:xfrm>
        </p:spPr>
        <p:txBody>
          <a:bodyPr/>
          <a:lstStyle/>
          <a:p>
            <a:r>
              <a:rPr lang="en-US" altLang="en-US" sz="2400" dirty="0" smtClean="0"/>
              <a:t>For any </a:t>
            </a:r>
            <a:r>
              <a:rPr lang="en-US" altLang="en-US" sz="2400" dirty="0"/>
              <a:t>i</a:t>
            </a:r>
            <a:r>
              <a:rPr lang="en-US" altLang="en-US" sz="2400" dirty="0" smtClean="0"/>
              <a:t>nformation about APG please contact:</a:t>
            </a:r>
          </a:p>
          <a:p>
            <a:pPr lvl="1"/>
            <a:r>
              <a:rPr lang="en-US" altLang="en-US" sz="2000" b="1" dirty="0" smtClean="0"/>
              <a:t>Mr. Forhadul Parvez,  Project Coordinator (Radiocommunication) </a:t>
            </a:r>
          </a:p>
          <a:p>
            <a:pPr lvl="1"/>
            <a:r>
              <a:rPr lang="en-US" altLang="en-US" sz="2000" dirty="0" smtClean="0"/>
              <a:t>Email: parvez@apt.int   </a:t>
            </a:r>
          </a:p>
          <a:p>
            <a:pPr lvl="1"/>
            <a:r>
              <a:rPr lang="en-US" altLang="en-US" sz="2000" dirty="0" smtClean="0"/>
              <a:t>APG Webpage: </a:t>
            </a:r>
            <a:r>
              <a:rPr lang="en-US" altLang="en-US" sz="2000" dirty="0" smtClean="0">
                <a:hlinkClick r:id="rId2"/>
              </a:rPr>
              <a:t>http://www.apt.int/APTAPG</a:t>
            </a:r>
            <a:r>
              <a:rPr lang="en-US" altLang="en-US" sz="2000" dirty="0" smtClean="0"/>
              <a:t> </a:t>
            </a:r>
          </a:p>
          <a:p>
            <a:pPr lvl="1"/>
            <a:r>
              <a:rPr lang="en-US" altLang="en-US" sz="2000" dirty="0" smtClean="0"/>
              <a:t>Proposals and relevant documents are available on the webpage</a:t>
            </a:r>
          </a:p>
        </p:txBody>
      </p:sp>
    </p:spTree>
    <p:extLst>
      <p:ext uri="{BB962C8B-B14F-4D97-AF65-F5344CB8AC3E}">
        <p14:creationId xmlns:p14="http://schemas.microsoft.com/office/powerpoint/2010/main" val="37920489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11838" y="3670300"/>
            <a:ext cx="3143250" cy="369888"/>
          </a:xfrm>
          <a:prstGeom prst="rect">
            <a:avLst/>
          </a:prstGeom>
          <a:noFill/>
        </p:spPr>
        <p:txBody>
          <a:bodyPr>
            <a:spAutoFit/>
          </a:bodyPr>
          <a:lstStyle/>
          <a:p>
            <a:pPr eaLnBrk="1" fontAlgn="auto" hangingPunct="1">
              <a:spcBef>
                <a:spcPts val="0"/>
              </a:spcBef>
              <a:spcAft>
                <a:spcPts val="0"/>
              </a:spcAft>
              <a:buClrTx/>
              <a:buFontTx/>
              <a:buNone/>
              <a:defRPr/>
            </a:pPr>
            <a:r>
              <a:rPr lang="en-US" sz="1800" b="0" dirty="0">
                <a:solidFill>
                  <a:srgbClr val="000000"/>
                </a:solidFill>
                <a:effectLst>
                  <a:outerShdw blurRad="38100" dist="38100" dir="2700000" algn="tl">
                    <a:srgbClr val="000000">
                      <a:alpha val="43137"/>
                    </a:srgbClr>
                  </a:outerShdw>
                </a:effectLst>
                <a:latin typeface="Calibri"/>
                <a:cs typeface="Arial" charset="0"/>
                <a:hlinkClick r:id="rId2"/>
              </a:rPr>
              <a:t>www.apt.int/APTAPG</a:t>
            </a:r>
            <a:endParaRPr lang="en-US" sz="1800" b="0" dirty="0">
              <a:solidFill>
                <a:srgbClr val="000000"/>
              </a:solidFill>
              <a:effectLst>
                <a:outerShdw blurRad="38100" dist="38100" dir="2700000" algn="tl">
                  <a:srgbClr val="000000">
                    <a:alpha val="43137"/>
                  </a:srgbClr>
                </a:outerShdw>
              </a:effectLst>
              <a:latin typeface="Calibri"/>
              <a:cs typeface="Arial" charset="0"/>
            </a:endParaRPr>
          </a:p>
        </p:txBody>
      </p:sp>
      <p:sp>
        <p:nvSpPr>
          <p:cNvPr id="4" name="Rectangle 3"/>
          <p:cNvSpPr/>
          <p:nvPr/>
        </p:nvSpPr>
        <p:spPr>
          <a:xfrm>
            <a:off x="2915816" y="5013176"/>
            <a:ext cx="3856761"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Bef>
                <a:spcPts val="0"/>
              </a:spcBef>
              <a:spcAft>
                <a:spcPts val="0"/>
              </a:spcAft>
              <a:buClrTx/>
              <a:buFontTx/>
              <a:buNone/>
              <a:defRPr/>
            </a:pPr>
            <a:r>
              <a:rPr lang="en-US" sz="5400" cap="all" dirty="0">
                <a:ln/>
                <a:solidFill>
                  <a:srgbClr val="7A7A7A"/>
                </a:solidFill>
                <a:effectLst>
                  <a:outerShdw blurRad="19685" dist="12700" dir="5400000" algn="tl" rotWithShape="0">
                    <a:srgbClr val="7A7A7A">
                      <a:satMod val="130000"/>
                      <a:alpha val="60000"/>
                    </a:srgbClr>
                  </a:outerShdw>
                  <a:reflection blurRad="10000" stA="55000" endPos="48000" dist="500" dir="5400000" sy="-100000" algn="bl" rotWithShape="0"/>
                </a:effectLst>
                <a:latin typeface="Calibri"/>
                <a:cs typeface="Arial" charset="0"/>
              </a:rPr>
              <a:t>Thank you!</a:t>
            </a:r>
          </a:p>
        </p:txBody>
      </p:sp>
      <p:pic>
        <p:nvPicPr>
          <p:cNvPr id="84996" name="Picture 5" descr="APT Logo_tra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620713"/>
            <a:ext cx="355758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7663" y="3681413"/>
            <a:ext cx="5470525" cy="369887"/>
          </a:xfrm>
          <a:prstGeom prst="rect">
            <a:avLst/>
          </a:prstGeom>
          <a:noFill/>
        </p:spPr>
        <p:txBody>
          <a:bodyPr wrap="none">
            <a:spAutoFit/>
          </a:bodyPr>
          <a:lstStyle/>
          <a:p>
            <a:pPr eaLnBrk="1" fontAlgn="auto" hangingPunct="1">
              <a:spcBef>
                <a:spcPts val="0"/>
              </a:spcBef>
              <a:spcAft>
                <a:spcPts val="0"/>
              </a:spcAft>
              <a:buClrTx/>
              <a:buFontTx/>
              <a:buNone/>
              <a:defRPr/>
            </a:pPr>
            <a:r>
              <a:rPr lang="en-US" sz="1800" dirty="0">
                <a:solidFill>
                  <a:srgbClr val="000000"/>
                </a:solidFill>
                <a:effectLst>
                  <a:outerShdw blurRad="38100" dist="38100" dir="2700000" algn="tl">
                    <a:srgbClr val="000000">
                      <a:alpha val="43137"/>
                    </a:srgbClr>
                  </a:outerShdw>
                </a:effectLst>
                <a:latin typeface="Calibri"/>
                <a:cs typeface="Arial" charset="0"/>
              </a:rPr>
              <a:t>APG Documents and Preliminary views are available at:</a:t>
            </a:r>
          </a:p>
        </p:txBody>
      </p:sp>
    </p:spTree>
    <p:extLst>
      <p:ext uri="{BB962C8B-B14F-4D97-AF65-F5344CB8AC3E}">
        <p14:creationId xmlns:p14="http://schemas.microsoft.com/office/powerpoint/2010/main" val="298282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b="1" dirty="0" smtClean="0">
                <a:solidFill>
                  <a:srgbClr val="C35E2E"/>
                </a:solidFill>
              </a:rPr>
              <a:t>APT Conference Preparatory Group for WRC-15 (APG-15)</a:t>
            </a:r>
          </a:p>
        </p:txBody>
      </p:sp>
      <p:sp>
        <p:nvSpPr>
          <p:cNvPr id="17411" name="Content Placeholder 2"/>
          <p:cNvSpPr>
            <a:spLocks noGrp="1"/>
          </p:cNvSpPr>
          <p:nvPr>
            <p:ph sz="quarter" idx="1"/>
          </p:nvPr>
        </p:nvSpPr>
        <p:spPr>
          <a:xfrm>
            <a:off x="285750" y="1571625"/>
            <a:ext cx="8504238" cy="4572000"/>
          </a:xfrm>
        </p:spPr>
        <p:txBody>
          <a:bodyPr/>
          <a:lstStyle/>
          <a:p>
            <a:r>
              <a:rPr lang="en-US" altLang="en-US" smtClean="0"/>
              <a:t>APG Structure is same as CPM Chapter Structure</a:t>
            </a:r>
          </a:p>
          <a:p>
            <a:endParaRPr lang="en-US" altLang="en-US" smtClean="0"/>
          </a:p>
          <a:p>
            <a:endParaRPr lang="en-US" altLang="en-US" smtClean="0"/>
          </a:p>
        </p:txBody>
      </p:sp>
      <p:graphicFrame>
        <p:nvGraphicFramePr>
          <p:cNvPr id="5" name="Diagram 4"/>
          <p:cNvGraphicFramePr/>
          <p:nvPr>
            <p:extLst/>
          </p:nvPr>
        </p:nvGraphicFramePr>
        <p:xfrm>
          <a:off x="214282" y="2143116"/>
          <a:ext cx="857256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4362450" y="1027113"/>
            <a:ext cx="457200" cy="441325"/>
          </a:xfrm>
          <a:prstGeom prst="rect">
            <a:avLst/>
          </a:prstGeom>
        </p:spPr>
        <p:txBody>
          <a:bodyPr/>
          <a:lstStyle/>
          <a:p>
            <a:pPr eaLnBrk="1" hangingPunct="1">
              <a:buClrTx/>
              <a:buFontTx/>
              <a:buNone/>
              <a:defRPr/>
            </a:pPr>
            <a:fld id="{987CDE49-8019-4CC3-A5AD-D9BF7F2F5C1D}" type="slidenum">
              <a:rPr lang="en-US" sz="1800" b="0">
                <a:solidFill>
                  <a:srgbClr val="000000"/>
                </a:solidFill>
                <a:latin typeface="Calibri" pitchFamily="34" charset="0"/>
                <a:cs typeface="Arial" charset="0"/>
              </a:rPr>
              <a:pPr eaLnBrk="1" hangingPunct="1">
                <a:buClrTx/>
                <a:buFontTx/>
                <a:buNone/>
                <a:defRPr/>
              </a:pPr>
              <a:t>7</a:t>
            </a:fld>
            <a:endParaRPr lang="en-US" sz="1800" b="0">
              <a:solidFill>
                <a:srgbClr val="000000"/>
              </a:solidFill>
              <a:latin typeface="Calibri" pitchFamily="34" charset="0"/>
              <a:cs typeface="Arial" charset="0"/>
            </a:endParaRPr>
          </a:p>
        </p:txBody>
      </p:sp>
    </p:spTree>
    <p:extLst>
      <p:ext uri="{BB962C8B-B14F-4D97-AF65-F5344CB8AC3E}">
        <p14:creationId xmlns:p14="http://schemas.microsoft.com/office/powerpoint/2010/main" val="590627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a:solidFill>
                  <a:srgbClr val="C35E2E"/>
                </a:solidFill>
              </a:rPr>
              <a:t>APT Conference Preparatory Group for WRC-15 (APG-15)</a:t>
            </a:r>
            <a:endParaRPr lang="en-US" sz="2400" dirty="0"/>
          </a:p>
        </p:txBody>
      </p:sp>
      <p:sp>
        <p:nvSpPr>
          <p:cNvPr id="3" name="Content Placeholder 2"/>
          <p:cNvSpPr>
            <a:spLocks noGrp="1"/>
          </p:cNvSpPr>
          <p:nvPr>
            <p:ph sz="quarter" idx="1"/>
          </p:nvPr>
        </p:nvSpPr>
        <p:spPr/>
        <p:txBody>
          <a:bodyPr/>
          <a:lstStyle/>
          <a:p>
            <a:r>
              <a:rPr lang="en-US" dirty="0" smtClean="0"/>
              <a:t>APG-15 Meeting Schedule and Workplan</a:t>
            </a:r>
            <a:endParaRPr lang="en-US" dirty="0"/>
          </a:p>
        </p:txBody>
      </p:sp>
      <p:graphicFrame>
        <p:nvGraphicFramePr>
          <p:cNvPr id="5" name="Table 4"/>
          <p:cNvGraphicFramePr>
            <a:graphicFrameLocks noGrp="1"/>
          </p:cNvGraphicFramePr>
          <p:nvPr>
            <p:extLst/>
          </p:nvPr>
        </p:nvGraphicFramePr>
        <p:xfrm>
          <a:off x="539552" y="2420888"/>
          <a:ext cx="8352927" cy="3540760"/>
        </p:xfrm>
        <a:graphic>
          <a:graphicData uri="http://schemas.openxmlformats.org/drawingml/2006/table">
            <a:tbl>
              <a:tblPr firstRow="1" bandRow="1">
                <a:tableStyleId>{5C22544A-7EE6-4342-B048-85BDC9FD1C3A}</a:tableStyleId>
              </a:tblPr>
              <a:tblGrid>
                <a:gridCol w="1584176"/>
                <a:gridCol w="2592288"/>
                <a:gridCol w="4176463"/>
              </a:tblGrid>
              <a:tr h="370840">
                <a:tc>
                  <a:txBody>
                    <a:bodyPr/>
                    <a:lstStyle/>
                    <a:p>
                      <a:pPr algn="ctr"/>
                      <a:r>
                        <a:rPr lang="en-US" dirty="0" smtClean="0"/>
                        <a:t>Meeting</a:t>
                      </a:r>
                      <a:endParaRPr lang="en-US" dirty="0"/>
                    </a:p>
                  </a:txBody>
                  <a:tcPr/>
                </a:tc>
                <a:tc>
                  <a:txBody>
                    <a:bodyPr/>
                    <a:lstStyle/>
                    <a:p>
                      <a:pPr algn="ctr"/>
                      <a:r>
                        <a:rPr lang="en-US" dirty="0" smtClean="0"/>
                        <a:t>When &amp;</a:t>
                      </a:r>
                      <a:r>
                        <a:rPr lang="en-US" baseline="0" dirty="0" smtClean="0"/>
                        <a:t> Where</a:t>
                      </a:r>
                      <a:endParaRPr lang="en-US" dirty="0"/>
                    </a:p>
                  </a:txBody>
                  <a:tcPr/>
                </a:tc>
                <a:tc>
                  <a:txBody>
                    <a:bodyPr/>
                    <a:lstStyle/>
                    <a:p>
                      <a:pPr algn="ctr"/>
                      <a:r>
                        <a:rPr lang="en-US" dirty="0" smtClean="0"/>
                        <a:t>Outputs</a:t>
                      </a:r>
                      <a:endParaRPr lang="en-US" dirty="0"/>
                    </a:p>
                  </a:txBody>
                  <a:tcPr/>
                </a:tc>
              </a:tr>
              <a:tr h="370840">
                <a:tc>
                  <a:txBody>
                    <a:bodyPr/>
                    <a:lstStyle/>
                    <a:p>
                      <a:pPr algn="ctr"/>
                      <a:r>
                        <a:rPr lang="en-US" sz="1400" b="1" dirty="0" smtClean="0"/>
                        <a:t>APG15-1</a:t>
                      </a:r>
                      <a:endParaRPr lang="en-US" sz="1400" b="1" dirty="0"/>
                    </a:p>
                  </a:txBody>
                  <a:tcPr/>
                </a:tc>
                <a:tc>
                  <a:txBody>
                    <a:bodyPr/>
                    <a:lstStyle/>
                    <a:p>
                      <a:r>
                        <a:rPr lang="en-US" sz="1400" dirty="0" smtClean="0"/>
                        <a:t>10-11</a:t>
                      </a:r>
                      <a:r>
                        <a:rPr lang="en-US" sz="1400" baseline="0" dirty="0" smtClean="0"/>
                        <a:t> September 2012</a:t>
                      </a:r>
                    </a:p>
                    <a:p>
                      <a:r>
                        <a:rPr lang="en-US" sz="1400" baseline="0" dirty="0" smtClean="0"/>
                        <a:t>Da Nang, Socialist Republic of Vietnam</a:t>
                      </a:r>
                      <a:endParaRPr lang="en-US" sz="1400" dirty="0"/>
                    </a:p>
                  </a:txBody>
                  <a:tcPr/>
                </a:tc>
                <a:tc>
                  <a:txBody>
                    <a:bodyPr/>
                    <a:lstStyle/>
                    <a:p>
                      <a:pPr marL="285750" indent="-285750">
                        <a:buFont typeface="Arial" panose="020B0604020202020204" pitchFamily="34" charset="0"/>
                        <a:buChar char="•"/>
                      </a:pPr>
                      <a:r>
                        <a:rPr lang="en-US" sz="1400" dirty="0" smtClean="0"/>
                        <a:t>Elected APG-15 Chairman and Vice-Chairmen</a:t>
                      </a:r>
                    </a:p>
                    <a:p>
                      <a:pPr marL="285750" indent="-285750">
                        <a:buFont typeface="Arial" panose="020B0604020202020204" pitchFamily="34" charset="0"/>
                        <a:buChar char="•"/>
                      </a:pPr>
                      <a:r>
                        <a:rPr lang="en-US" sz="1400" dirty="0" smtClean="0"/>
                        <a:t>Formed</a:t>
                      </a:r>
                      <a:r>
                        <a:rPr lang="en-US" sz="1400" baseline="0" dirty="0" smtClean="0"/>
                        <a:t> the APG-15 Working Parties based on CPM-15 Structure</a:t>
                      </a:r>
                    </a:p>
                    <a:p>
                      <a:pPr marL="285750" indent="-285750">
                        <a:buFont typeface="Arial" panose="020B0604020202020204" pitchFamily="34" charset="0"/>
                        <a:buChar char="•"/>
                      </a:pPr>
                      <a:r>
                        <a:rPr lang="en-US" sz="1400" baseline="0" dirty="0" smtClean="0"/>
                        <a:t>Appoints of Chairmen for Working Parties</a:t>
                      </a:r>
                    </a:p>
                    <a:p>
                      <a:pPr marL="285750" indent="-285750">
                        <a:buFont typeface="Arial" panose="020B0604020202020204" pitchFamily="34" charset="0"/>
                        <a:buChar char="•"/>
                      </a:pPr>
                      <a:r>
                        <a:rPr lang="en-US" sz="1400" baseline="0" dirty="0" smtClean="0"/>
                        <a:t>Adoption of Document Approval Procedure</a:t>
                      </a:r>
                    </a:p>
                    <a:p>
                      <a:pPr marL="285750" indent="-285750">
                        <a:buFont typeface="Arial" panose="020B0604020202020204" pitchFamily="34" charset="0"/>
                        <a:buChar char="•"/>
                      </a:pPr>
                      <a:r>
                        <a:rPr lang="en-US" sz="1400" baseline="0" dirty="0" smtClean="0"/>
                        <a:t>Adoption of the Workplan </a:t>
                      </a:r>
                      <a:endParaRPr lang="en-US" sz="1400" dirty="0"/>
                    </a:p>
                  </a:txBody>
                  <a:tcPr/>
                </a:tc>
              </a:tr>
              <a:tr h="370840">
                <a:tc>
                  <a:txBody>
                    <a:bodyPr/>
                    <a:lstStyle/>
                    <a:p>
                      <a:pPr algn="ctr"/>
                      <a:r>
                        <a:rPr lang="en-US" sz="1400" b="1" dirty="0" smtClean="0"/>
                        <a:t>APG15-2</a:t>
                      </a:r>
                      <a:endParaRPr lang="en-US" sz="1400" b="1" dirty="0"/>
                    </a:p>
                  </a:txBody>
                  <a:tcPr/>
                </a:tc>
                <a:tc>
                  <a:txBody>
                    <a:bodyPr/>
                    <a:lstStyle/>
                    <a:p>
                      <a:r>
                        <a:rPr lang="en-US" sz="1400" dirty="0" smtClean="0"/>
                        <a:t>01-05 July 2013 </a:t>
                      </a:r>
                    </a:p>
                    <a:p>
                      <a:r>
                        <a:rPr lang="en-US" sz="1400" dirty="0" smtClean="0"/>
                        <a:t>Bangkok,</a:t>
                      </a:r>
                      <a:r>
                        <a:rPr lang="en-US" sz="1400" baseline="0" dirty="0" smtClean="0"/>
                        <a:t> Thailand</a:t>
                      </a:r>
                      <a:endParaRPr lang="en-US" sz="1400" dirty="0"/>
                    </a:p>
                  </a:txBody>
                  <a:tcPr/>
                </a:tc>
                <a:tc>
                  <a:txBody>
                    <a:bodyPr/>
                    <a:lstStyle/>
                    <a:p>
                      <a:pPr marL="285750" indent="-285750">
                        <a:buFont typeface="Arial" panose="020B0604020202020204" pitchFamily="34" charset="0"/>
                        <a:buChar char="•"/>
                      </a:pPr>
                      <a:r>
                        <a:rPr lang="en-US" sz="1400" dirty="0" smtClean="0"/>
                        <a:t>Review</a:t>
                      </a:r>
                      <a:r>
                        <a:rPr lang="en-US" sz="1400" baseline="0" dirty="0" smtClean="0"/>
                        <a:t> the progress of studies  in ITU-R Study Groups on WRC-15 Agenda items</a:t>
                      </a:r>
                    </a:p>
                    <a:p>
                      <a:pPr marL="285750" indent="-285750">
                        <a:buFont typeface="Arial" panose="020B0604020202020204" pitchFamily="34" charset="0"/>
                        <a:buChar char="•"/>
                      </a:pPr>
                      <a:r>
                        <a:rPr lang="en-US" sz="1400" baseline="0" dirty="0" smtClean="0"/>
                        <a:t>Formation of Drafting Groups on WRC-15 Agenda Items</a:t>
                      </a:r>
                    </a:p>
                    <a:p>
                      <a:pPr marL="285750" indent="-285750">
                        <a:buFont typeface="Arial" panose="020B0604020202020204" pitchFamily="34" charset="0"/>
                        <a:buChar char="•"/>
                      </a:pPr>
                      <a:r>
                        <a:rPr lang="en-US" sz="1400" baseline="0" dirty="0" smtClean="0"/>
                        <a:t>Develop APT’s Preliminary Views on WRC-15 Agenda Items based on Member’s contribution and study result available at ITU-R Study Groups</a:t>
                      </a:r>
                    </a:p>
                    <a:p>
                      <a:pPr marL="285750" indent="-285750">
                        <a:buFont typeface="Arial" panose="020B0604020202020204" pitchFamily="34" charset="0"/>
                        <a:buChar char="•"/>
                      </a:pPr>
                      <a:endParaRPr lang="en-US" sz="1400" dirty="0"/>
                    </a:p>
                  </a:txBody>
                  <a:tcPr/>
                </a:tc>
              </a:tr>
            </a:tbl>
          </a:graphicData>
        </a:graphic>
      </p:graphicFrame>
    </p:spTree>
    <p:extLst>
      <p:ext uri="{BB962C8B-B14F-4D97-AF65-F5344CB8AC3E}">
        <p14:creationId xmlns:p14="http://schemas.microsoft.com/office/powerpoint/2010/main" val="136467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a:solidFill>
                  <a:srgbClr val="C35E2E"/>
                </a:solidFill>
              </a:rPr>
              <a:t>APT Conference Preparatory Group for WRC-15 (APG-15)</a:t>
            </a:r>
            <a:endParaRPr lang="en-US" sz="2400" dirty="0"/>
          </a:p>
        </p:txBody>
      </p:sp>
      <p:sp>
        <p:nvSpPr>
          <p:cNvPr id="3" name="Content Placeholder 2"/>
          <p:cNvSpPr>
            <a:spLocks noGrp="1"/>
          </p:cNvSpPr>
          <p:nvPr>
            <p:ph sz="quarter" idx="1"/>
          </p:nvPr>
        </p:nvSpPr>
        <p:spPr/>
        <p:txBody>
          <a:bodyPr/>
          <a:lstStyle/>
          <a:p>
            <a:r>
              <a:rPr lang="en-US" dirty="0" smtClean="0"/>
              <a:t>APG-15 Meeting Schedule and Workplan</a:t>
            </a:r>
            <a:endParaRPr lang="en-US" dirty="0"/>
          </a:p>
        </p:txBody>
      </p:sp>
      <p:graphicFrame>
        <p:nvGraphicFramePr>
          <p:cNvPr id="5" name="Table 4"/>
          <p:cNvGraphicFramePr>
            <a:graphicFrameLocks noGrp="1"/>
          </p:cNvGraphicFramePr>
          <p:nvPr>
            <p:extLst/>
          </p:nvPr>
        </p:nvGraphicFramePr>
        <p:xfrm>
          <a:off x="467544" y="2060848"/>
          <a:ext cx="8352927" cy="4180840"/>
        </p:xfrm>
        <a:graphic>
          <a:graphicData uri="http://schemas.openxmlformats.org/drawingml/2006/table">
            <a:tbl>
              <a:tblPr firstRow="1" bandRow="1">
                <a:tableStyleId>{5C22544A-7EE6-4342-B048-85BDC9FD1C3A}</a:tableStyleId>
              </a:tblPr>
              <a:tblGrid>
                <a:gridCol w="1584176"/>
                <a:gridCol w="2592288"/>
                <a:gridCol w="4176463"/>
              </a:tblGrid>
              <a:tr h="370840">
                <a:tc>
                  <a:txBody>
                    <a:bodyPr/>
                    <a:lstStyle/>
                    <a:p>
                      <a:pPr algn="ctr"/>
                      <a:r>
                        <a:rPr lang="en-US" dirty="0" smtClean="0"/>
                        <a:t>Meeting</a:t>
                      </a:r>
                      <a:endParaRPr lang="en-US" dirty="0"/>
                    </a:p>
                  </a:txBody>
                  <a:tcPr/>
                </a:tc>
                <a:tc>
                  <a:txBody>
                    <a:bodyPr/>
                    <a:lstStyle/>
                    <a:p>
                      <a:pPr algn="ctr"/>
                      <a:r>
                        <a:rPr lang="en-US" dirty="0" smtClean="0"/>
                        <a:t>When &amp;</a:t>
                      </a:r>
                      <a:r>
                        <a:rPr lang="en-US" baseline="0" dirty="0" smtClean="0"/>
                        <a:t> Where</a:t>
                      </a:r>
                      <a:endParaRPr lang="en-US" dirty="0"/>
                    </a:p>
                  </a:txBody>
                  <a:tcPr/>
                </a:tc>
                <a:tc>
                  <a:txBody>
                    <a:bodyPr/>
                    <a:lstStyle/>
                    <a:p>
                      <a:pPr algn="ctr"/>
                      <a:r>
                        <a:rPr lang="en-US" dirty="0" smtClean="0"/>
                        <a:t>Outputs</a:t>
                      </a:r>
                      <a:endParaRPr lang="en-US" dirty="0"/>
                    </a:p>
                  </a:txBody>
                  <a:tcPr/>
                </a:tc>
              </a:tr>
              <a:tr h="370840">
                <a:tc>
                  <a:txBody>
                    <a:bodyPr/>
                    <a:lstStyle/>
                    <a:p>
                      <a:pPr algn="ctr"/>
                      <a:r>
                        <a:rPr lang="en-US" sz="1400" b="1" dirty="0" smtClean="0"/>
                        <a:t>APG15-3</a:t>
                      </a:r>
                      <a:endParaRPr lang="en-US" sz="1400" b="1" dirty="0"/>
                    </a:p>
                  </a:txBody>
                  <a:tcPr/>
                </a:tc>
                <a:tc>
                  <a:txBody>
                    <a:bodyPr/>
                    <a:lstStyle/>
                    <a:p>
                      <a:r>
                        <a:rPr lang="en-US" sz="1400" dirty="0" smtClean="0"/>
                        <a:t>09-13</a:t>
                      </a:r>
                      <a:r>
                        <a:rPr lang="en-US" sz="1400" baseline="0" dirty="0" smtClean="0"/>
                        <a:t> June 2014</a:t>
                      </a:r>
                    </a:p>
                    <a:p>
                      <a:r>
                        <a:rPr lang="en-US" sz="1400" baseline="0" dirty="0" smtClean="0"/>
                        <a:t>Brisbane, Australia</a:t>
                      </a:r>
                      <a:endParaRPr lang="en-US" sz="1400" dirty="0"/>
                    </a:p>
                  </a:txBody>
                  <a:tcPr/>
                </a:tc>
                <a:tc>
                  <a:txBody>
                    <a:bodyPr/>
                    <a:lstStyle/>
                    <a:p>
                      <a:pPr marL="285750" indent="-285750">
                        <a:buFont typeface="Arial" panose="020B0604020202020204" pitchFamily="34" charset="0"/>
                        <a:buChar char="•"/>
                      </a:pPr>
                      <a:r>
                        <a:rPr lang="en-US" sz="1400" dirty="0" smtClean="0"/>
                        <a:t>Review</a:t>
                      </a:r>
                      <a:r>
                        <a:rPr lang="en-US" sz="1400" baseline="0" dirty="0" smtClean="0"/>
                        <a:t> the progress of studies  in ITU-R Study Groups on WRC-15 Agenda items</a:t>
                      </a:r>
                    </a:p>
                    <a:p>
                      <a:pPr marL="285750" indent="-285750">
                        <a:buFont typeface="Arial" panose="020B0604020202020204" pitchFamily="34" charset="0"/>
                        <a:buChar char="•"/>
                      </a:pPr>
                      <a:r>
                        <a:rPr lang="en-US" sz="1400" baseline="0" dirty="0" smtClean="0"/>
                        <a:t>Review and update APT’s Preliminary Views on WRC-15 Agenda Items based on result of the outcomes of APG15-2, Member’s contribution and study result available at ITU-R Study Groups</a:t>
                      </a:r>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Develop APT’s view on RA-15 related issues </a:t>
                      </a:r>
                    </a:p>
                    <a:p>
                      <a:pPr marL="0" indent="0">
                        <a:buFont typeface="Arial" panose="020B0604020202020204" pitchFamily="34" charset="0"/>
                        <a:buNone/>
                      </a:pPr>
                      <a:endParaRPr lang="en-US" sz="1400" dirty="0"/>
                    </a:p>
                  </a:txBody>
                  <a:tcPr/>
                </a:tc>
              </a:tr>
              <a:tr h="370840">
                <a:tc>
                  <a:txBody>
                    <a:bodyPr/>
                    <a:lstStyle/>
                    <a:p>
                      <a:pPr algn="ctr"/>
                      <a:r>
                        <a:rPr lang="en-US" sz="1400" b="1" dirty="0" smtClean="0"/>
                        <a:t>APG15-4</a:t>
                      </a:r>
                      <a:endParaRPr lang="en-US" sz="1400" b="1" dirty="0"/>
                    </a:p>
                  </a:txBody>
                  <a:tcPr/>
                </a:tc>
                <a:tc>
                  <a:txBody>
                    <a:bodyPr/>
                    <a:lstStyle/>
                    <a:p>
                      <a:r>
                        <a:rPr lang="en-US" sz="1400" dirty="0" smtClean="0"/>
                        <a:t>09-14 February </a:t>
                      </a:r>
                      <a:r>
                        <a:rPr lang="en-US" sz="1400" baseline="0" dirty="0" smtClean="0"/>
                        <a:t>2015</a:t>
                      </a:r>
                    </a:p>
                    <a:p>
                      <a:r>
                        <a:rPr lang="en-US" sz="1400" baseline="0" dirty="0" smtClean="0"/>
                        <a:t>Bangkok, Thailand</a:t>
                      </a:r>
                      <a:endParaRPr lang="en-US" sz="1400" dirty="0" smtClean="0"/>
                    </a:p>
                  </a:txBody>
                  <a:tcPr/>
                </a:tc>
                <a:tc>
                  <a:txBody>
                    <a:bodyPr/>
                    <a:lstStyle/>
                    <a:p>
                      <a:pPr marL="285750" indent="-285750">
                        <a:buFont typeface="Arial" panose="020B0604020202020204" pitchFamily="34" charset="0"/>
                        <a:buChar char="•"/>
                      </a:pPr>
                      <a:r>
                        <a:rPr lang="en-US" sz="1400" dirty="0" smtClean="0"/>
                        <a:t>Develop APT’s contribution to CPM15-2</a:t>
                      </a:r>
                    </a:p>
                    <a:p>
                      <a:pPr marL="285750" indent="-285750">
                        <a:buFont typeface="Arial" panose="020B0604020202020204" pitchFamily="34" charset="0"/>
                        <a:buChar char="•"/>
                      </a:pPr>
                      <a:r>
                        <a:rPr lang="en-US" sz="1400" dirty="0" smtClean="0"/>
                        <a:t>Review</a:t>
                      </a:r>
                      <a:r>
                        <a:rPr lang="en-US" sz="1400" baseline="0" dirty="0" smtClean="0"/>
                        <a:t> the progress of studies  in ITU-R Study Groups on WRC-15 Agenda items</a:t>
                      </a:r>
                    </a:p>
                    <a:p>
                      <a:pPr marL="285750" indent="-285750">
                        <a:buFont typeface="Arial" panose="020B0604020202020204" pitchFamily="34" charset="0"/>
                        <a:buChar char="•"/>
                      </a:pPr>
                      <a:r>
                        <a:rPr lang="en-US" sz="1400" baseline="0" dirty="0" smtClean="0"/>
                        <a:t>Review and update APT’s Preliminary Views on WRC-15 Agenda Items based on result of the outcomes of APG15-2, Member’s contribution and study result available at ITU-R Study Groups</a:t>
                      </a:r>
                    </a:p>
                    <a:p>
                      <a:pPr marL="285750" indent="-285750">
                        <a:buFont typeface="Arial" panose="020B0604020202020204" pitchFamily="34" charset="0"/>
                        <a:buChar char="•"/>
                      </a:pPr>
                      <a:r>
                        <a:rPr kumimoji="0" lang="en-US" sz="1400" kern="1200" dirty="0" smtClean="0">
                          <a:solidFill>
                            <a:schemeClr val="dk1"/>
                          </a:solidFill>
                          <a:effectLst/>
                          <a:latin typeface="+mn-lt"/>
                          <a:ea typeface="+mn-ea"/>
                          <a:cs typeface="+mn-cs"/>
                        </a:rPr>
                        <a:t>Develop APT’s view on RA-15 related issues </a:t>
                      </a:r>
                    </a:p>
                    <a:p>
                      <a:pPr marL="0" indent="0">
                        <a:buFont typeface="Arial" panose="020B0604020202020204" pitchFamily="34" charset="0"/>
                        <a:buNone/>
                      </a:pPr>
                      <a:endParaRPr lang="en-US" sz="1400" dirty="0"/>
                    </a:p>
                  </a:txBody>
                  <a:tcPr/>
                </a:tc>
              </a:tr>
            </a:tbl>
          </a:graphicData>
        </a:graphic>
      </p:graphicFrame>
    </p:spTree>
    <p:extLst>
      <p:ext uri="{BB962C8B-B14F-4D97-AF65-F5344CB8AC3E}">
        <p14:creationId xmlns:p14="http://schemas.microsoft.com/office/powerpoint/2010/main" val="416006333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altLang="en-US" sz="2400" b="1" i="0" u="none" strike="noStrike" cap="none" normalizeH="0" baseline="0" smtClean="0">
            <a:ln>
              <a:noFill/>
            </a:ln>
            <a:solidFill>
              <a:srgbClr val="000066"/>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altLang="en-US" sz="2400" b="1" i="0" u="none" strike="noStrike" cap="none" normalizeH="0" baseline="0" smtClean="0">
            <a:ln>
              <a:noFill/>
            </a:ln>
            <a:solidFill>
              <a:srgbClr val="000066"/>
            </a:solidFill>
            <a:effectLst/>
            <a:latin typeface="Tahoma" pitchFamily="34" charset="0"/>
            <a:cs typeface="Arial"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ITU-e</Template>
  <TotalTime>35452</TotalTime>
  <Words>4892</Words>
  <Application>Microsoft Office PowerPoint</Application>
  <PresentationFormat>On-screen Show (4:3)</PresentationFormat>
  <Paragraphs>513</Paragraphs>
  <Slides>69</Slides>
  <Notes>2</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69</vt:i4>
      </vt:variant>
    </vt:vector>
  </HeadingPairs>
  <TitlesOfParts>
    <vt:vector size="86" baseType="lpstr">
      <vt:lpstr>BatangChe</vt:lpstr>
      <vt:lpstr>Malgun Gothic</vt:lpstr>
      <vt:lpstr>SimSun</vt:lpstr>
      <vt:lpstr>Univers</vt:lpstr>
      <vt:lpstr>Zurich BT</vt:lpstr>
      <vt:lpstr>Arial</vt:lpstr>
      <vt:lpstr>Calibri</vt:lpstr>
      <vt:lpstr>Tahoma</vt:lpstr>
      <vt:lpstr>Times New Roman</vt:lpstr>
      <vt:lpstr>Trebuchet MS</vt:lpstr>
      <vt:lpstr>Verdana</vt:lpstr>
      <vt:lpstr>Wingdings</vt:lpstr>
      <vt:lpstr>Wingdings 2</vt:lpstr>
      <vt:lpstr>ITU-e</vt:lpstr>
      <vt:lpstr>Civic</vt:lpstr>
      <vt:lpstr>Document</vt:lpstr>
      <vt:lpstr>Microsoft Word Document</vt:lpstr>
      <vt:lpstr>PowerPoint Presentation</vt:lpstr>
      <vt:lpstr>PREPARATION OF APT FOR WRC-15</vt:lpstr>
      <vt:lpstr>Contents</vt:lpstr>
      <vt:lpstr>PowerPoint Presentation</vt:lpstr>
      <vt:lpstr>APT Conference Preparatory Group for WRC-15</vt:lpstr>
      <vt:lpstr>APT CONFERENCE PREPARATORY GROUP WRC-15 (APG-15)</vt:lpstr>
      <vt:lpstr>APT Conference Preparatory Group for WRC-15 (APG-15)</vt:lpstr>
      <vt:lpstr>APT Conference Preparatory Group for WRC-15 (APG-15)</vt:lpstr>
      <vt:lpstr>APT Conference Preparatory Group for WRC-15 (APG-15)</vt:lpstr>
      <vt:lpstr>APT Conference Preparatory Group for WRC-15 (APG-15)</vt:lpstr>
      <vt:lpstr>APT Conference Preparatory Group for WRC-15 (APG-15)</vt:lpstr>
      <vt:lpstr>APT Conference Preparatory Group for WRC-15 (APG-15)</vt:lpstr>
      <vt:lpstr>(Organized is the order of CPM Report Chapters) </vt:lpstr>
      <vt:lpstr>Preliminary APT Common Proposals on  WRC-15 Agenda Items</vt:lpstr>
      <vt:lpstr>AGENDA ITEM 1.1</vt:lpstr>
      <vt:lpstr>AGENDA ITEM 1.1</vt:lpstr>
      <vt:lpstr>AGENDA ITEM 1.2: </vt:lpstr>
      <vt:lpstr>AGENDA ITEM1.3</vt:lpstr>
      <vt:lpstr>AGENDA ITEM 1.4</vt:lpstr>
      <vt:lpstr>Preliminary APT Common Proposals on WRC-15 Agenda Items</vt:lpstr>
      <vt:lpstr>AGENDA ITEM 1.11</vt:lpstr>
      <vt:lpstr>AGENDA ITEM 1.12</vt:lpstr>
      <vt:lpstr>AGENDA ITEM 1.12</vt:lpstr>
      <vt:lpstr>AGENDA ITEM 1.13</vt:lpstr>
      <vt:lpstr>AGENDA ITEM 1.14</vt:lpstr>
      <vt:lpstr>AGENDA ITEM 1.14</vt:lpstr>
      <vt:lpstr>Preliminary APT Common Proposals on  WRC-15 Agenda Items</vt:lpstr>
      <vt:lpstr>AGENDA ITEM 1.5 </vt:lpstr>
      <vt:lpstr>AGENDA ITEM 1.15</vt:lpstr>
      <vt:lpstr>AGENDA ITEM 1.15</vt:lpstr>
      <vt:lpstr>AGENDA ITEM 1.16</vt:lpstr>
      <vt:lpstr>AGENDA ITEM 1.16</vt:lpstr>
      <vt:lpstr>AGENDA ITEM 1.16</vt:lpstr>
      <vt:lpstr>AGENDA ITEM 1.17</vt:lpstr>
      <vt:lpstr>AGENDA ITEM 1.18</vt:lpstr>
      <vt:lpstr>Preliminary APT Common Proposals on  WRC-15 Agenda Items</vt:lpstr>
      <vt:lpstr>AGENDA ITEM 1.6 (1.6.1)</vt:lpstr>
      <vt:lpstr>AGENDA ITEM 1.6 (1.6.2)</vt:lpstr>
      <vt:lpstr>AGENDA ITEM 1.7</vt:lpstr>
      <vt:lpstr>AGENDA ITEM 1.8</vt:lpstr>
      <vt:lpstr>AGENDA ITEM 1.9.1</vt:lpstr>
      <vt:lpstr>AGENDA ITEM 1.9.2</vt:lpstr>
      <vt:lpstr>AGENDA ITEM 1.10</vt:lpstr>
      <vt:lpstr>Preliminary APT Common Proposals on  WRC-15 Agenda Items</vt:lpstr>
      <vt:lpstr>AGENDA ITEM 7</vt:lpstr>
      <vt:lpstr>AGENDA ITEM 7</vt:lpstr>
      <vt:lpstr>AGENDA ITEM 7</vt:lpstr>
      <vt:lpstr>AGENDA ITEM 7</vt:lpstr>
      <vt:lpstr>AGENDA ITEM 7</vt:lpstr>
      <vt:lpstr>AGENDA ITEM 7</vt:lpstr>
      <vt:lpstr>AGENDA ITEM 7</vt:lpstr>
      <vt:lpstr>AGENDA ITEM 9.1</vt:lpstr>
      <vt:lpstr>AGENDA ITEM 9.1</vt:lpstr>
      <vt:lpstr>AGENDA ITEM 9.1</vt:lpstr>
      <vt:lpstr>AGENDA ITEM 9.1</vt:lpstr>
      <vt:lpstr>AGENDA ITEM 9.1</vt:lpstr>
      <vt:lpstr>Preliminary APT Common Proposals on  WRC-15 Agenda Items</vt:lpstr>
      <vt:lpstr>AGENDA ITEM 2</vt:lpstr>
      <vt:lpstr>AGENDA ITEM 2</vt:lpstr>
      <vt:lpstr>AGENDA ITEM 4</vt:lpstr>
      <vt:lpstr>AGENDA ITEM 9.1</vt:lpstr>
      <vt:lpstr>AGENDA ITEM 9.1</vt:lpstr>
      <vt:lpstr>AGENDA ITEM 9.1</vt:lpstr>
      <vt:lpstr>AGENDA ITEM 10</vt:lpstr>
      <vt:lpstr>AGENDA ITEM 10</vt:lpstr>
      <vt:lpstr>AGENDA ITEM 10</vt:lpstr>
      <vt:lpstr>AGENDA ITEM GFT (PP-14)</vt:lpstr>
      <vt:lpstr>CONTACT FOR APG</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Development Forum</dc:title>
  <dc:creator>Fabio Leite</dc:creator>
  <cp:lastModifiedBy>Huguet, Fabienne</cp:lastModifiedBy>
  <cp:revision>2528</cp:revision>
  <cp:lastPrinted>2013-10-03T13:49:35Z</cp:lastPrinted>
  <dcterms:created xsi:type="dcterms:W3CDTF">2006-05-30T12:53:59Z</dcterms:created>
  <dcterms:modified xsi:type="dcterms:W3CDTF">2015-08-19T11:54:14Z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