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7" r:id="rId3"/>
    <p:sldId id="258" r:id="rId4"/>
    <p:sldId id="313"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utho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94665" autoAdjust="0"/>
  </p:normalViewPr>
  <p:slideViewPr>
    <p:cSldViewPr snapToGrid="0" showGuides="1">
      <p:cViewPr varScale="1">
        <p:scale>
          <a:sx n="115" d="100"/>
          <a:sy n="115" d="100"/>
        </p:scale>
        <p:origin x="102" y="2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04C0BC-F617-4A46-939F-B2B5DA1A5154}"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CF8BE-FC3F-439B-B771-898F7D63C40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873B3D0-DD05-4EC1-975E-9C55992742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DB774D-9437-40D9-AE14-82BBFFD377AF}"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40560F-2D1A-4951-93BB-17FA7F09C073}"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E106D3-E897-4B6D-ADD4-847C986A0875}"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70BE7E-3436-468E-950E-A4CDA4FE6550}"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49A5E7-BFD2-4A58-B28A-11D92CED0F96}" type="datetime1">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FCFDD6-23E8-4362-802E-7E3AF6D0321A}" type="datetime1">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9B7A6A-10B5-4BA6-9DAD-C614AE944079}" type="datetime1">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6A178C-4908-42AC-8C43-F140DDC865FA}" type="datetime1">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499FF-75C6-4542-B34B-EFF6D3B95ABF}" type="datetime1">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9229725" y="6448425"/>
            <a:ext cx="2743200" cy="365125"/>
          </a:xfrm>
        </p:spPr>
        <p:txBody>
          <a:bodyPr/>
          <a:lstStyle>
            <a:lvl1pPr>
              <a:defRPr sz="1400" b="1"/>
            </a:lvl1pPr>
          </a:lstStyle>
          <a:p>
            <a:fld id="{863B237B-882D-499E-A8A8-1931158A5CA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167053-0C96-4288-B74E-71A1DF98387B}" type="datetime1">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72851D-B461-4C98-BE34-A67D0451F2D0}" type="datetime1">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237B-882D-499E-A8A8-1931158A5C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E0459-B9CE-4447-80AF-F45E2EA7BA12}" type="datetime1">
              <a:rPr lang="en-US" smtClean="0"/>
              <a:t>3/15/2021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B237B-882D-499E-A8A8-1931158A5C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tu.int/md/R15-IMT.2020-C-0053/en" TargetMode="External"/><Relationship Id="rId2" Type="http://schemas.openxmlformats.org/officeDocument/2006/relationships/hyperlink" Target="https://www.itu.int/md/R15-IMT.2020-C-0052/en" TargetMode="External"/><Relationship Id="rId1" Type="http://schemas.openxmlformats.org/officeDocument/2006/relationships/slideLayout" Target="../slideLayouts/slideLayout2.xml"/><Relationship Id="rId5" Type="http://schemas.openxmlformats.org/officeDocument/2006/relationships/hyperlink" Target="https://www.itu.int/pub/R-REP-M.2483" TargetMode="External"/><Relationship Id="rId4" Type="http://schemas.openxmlformats.org/officeDocument/2006/relationships/hyperlink" Target="https://www.itu.int/dms_ties/itu-r/md/19/wp5d/c/R19-WP5D-C-0360!H07!MSW-E.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md/R15-IMT.2020-C-0052/en"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itu.int/rec/R-REC-M.2150/en" TargetMode="External"/><Relationship Id="rId2" Type="http://schemas.openxmlformats.org/officeDocument/2006/relationships/hyperlink" Target="https://www.itu.int/md/R15-IMT.2020-C-0038/en" TargetMode="External"/><Relationship Id="rId1" Type="http://schemas.openxmlformats.org/officeDocument/2006/relationships/slideLayout" Target="../slideLayouts/slideLayout6.xml"/><Relationship Id="rId4" Type="http://schemas.openxmlformats.org/officeDocument/2006/relationships/hyperlink" Target="https://www.itu.int/pub/R-REP-M.248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dms_ties/itu-r/md/19/wp5d/c/R19-WP5D-C-0222!H05!MSW-E.docx" TargetMode="External"/><Relationship Id="rId2" Type="http://schemas.openxmlformats.org/officeDocument/2006/relationships/hyperlink" Target="https://www.itu.int/md/R15-IMT.2020-C-0053/en" TargetMode="External"/><Relationship Id="rId1" Type="http://schemas.openxmlformats.org/officeDocument/2006/relationships/slideLayout" Target="../slideLayouts/slideLayout2.xml"/><Relationship Id="rId4" Type="http://schemas.openxmlformats.org/officeDocument/2006/relationships/hyperlink" Target="https://www.itu.int/md/R15-IMT.2020-C-0052/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95300"/>
            <a:ext cx="10791825" cy="2509838"/>
          </a:xfrm>
        </p:spPr>
        <p:txBody>
          <a:bodyPr>
            <a:normAutofit fontScale="90000"/>
          </a:bodyPr>
          <a:lstStyle/>
          <a:p>
            <a:pPr algn="ctr"/>
            <a:r>
              <a:rPr lang="en-US" sz="3600" b="1" u="sng" dirty="0">
                <a:solidFill>
                  <a:srgbClr val="0070C0"/>
                </a:solidFill>
              </a:rPr>
              <a:t>Approach for </a:t>
            </a:r>
            <a:br>
              <a:rPr lang="en-US" sz="3600" b="1" u="sng" dirty="0">
                <a:solidFill>
                  <a:srgbClr val="0070C0"/>
                </a:solidFill>
              </a:rPr>
            </a:br>
            <a:r>
              <a:rPr lang="en-US" sz="3600" b="1" u="sng" dirty="0">
                <a:solidFill>
                  <a:srgbClr val="0070C0"/>
                </a:solidFill>
              </a:rPr>
              <a:t>Consideration of Evaluation Reports </a:t>
            </a:r>
            <a:br>
              <a:rPr lang="en-US" sz="3600" b="1" u="sng" dirty="0">
                <a:solidFill>
                  <a:srgbClr val="0070C0"/>
                </a:solidFill>
              </a:rPr>
            </a:br>
            <a:r>
              <a:rPr lang="en-US" sz="3600" b="1" u="sng" dirty="0">
                <a:solidFill>
                  <a:srgbClr val="0070C0"/>
                </a:solidFill>
              </a:rPr>
              <a:t>Prior to Option 2 </a:t>
            </a:r>
            <a:br>
              <a:rPr lang="en-US" sz="3600" b="1" u="sng" dirty="0">
                <a:solidFill>
                  <a:srgbClr val="0070C0"/>
                </a:solidFill>
              </a:rPr>
            </a:br>
            <a:r>
              <a:rPr lang="en-US" sz="3600" b="1" u="sng" dirty="0">
                <a:solidFill>
                  <a:srgbClr val="0070C0"/>
                </a:solidFill>
              </a:rPr>
              <a:t>and Those Resulting from Option 2 </a:t>
            </a:r>
            <a:br>
              <a:rPr lang="en-US" sz="3600" b="1" u="sng" dirty="0">
                <a:solidFill>
                  <a:srgbClr val="0070C0"/>
                </a:solidFill>
              </a:rPr>
            </a:br>
            <a:r>
              <a:rPr lang="en-US" sz="3600" b="1" u="sng" dirty="0">
                <a:solidFill>
                  <a:srgbClr val="0070C0"/>
                </a:solidFill>
              </a:rPr>
              <a:t>in the Reevaluation Process</a:t>
            </a:r>
            <a:endParaRPr lang="en-US" sz="3600" dirty="0">
              <a:solidFill>
                <a:srgbClr val="0070C0"/>
              </a:solidFill>
            </a:endParaRPr>
          </a:p>
        </p:txBody>
      </p:sp>
      <p:sp>
        <p:nvSpPr>
          <p:cNvPr id="3" name="Content Placeholder 2"/>
          <p:cNvSpPr>
            <a:spLocks noGrp="1"/>
          </p:cNvSpPr>
          <p:nvPr>
            <p:ph idx="1"/>
          </p:nvPr>
        </p:nvSpPr>
        <p:spPr>
          <a:xfrm>
            <a:off x="838200" y="3667125"/>
            <a:ext cx="10515600" cy="2509838"/>
          </a:xfrm>
        </p:spPr>
        <p:txBody>
          <a:bodyPr>
            <a:normAutofit/>
          </a:bodyPr>
          <a:lstStyle/>
          <a:p>
            <a:pPr marL="0" indent="0" algn="ctr">
              <a:spcBef>
                <a:spcPts val="0"/>
              </a:spcBef>
              <a:buNone/>
            </a:pPr>
            <a:r>
              <a:rPr lang="en-US" sz="2000" dirty="0"/>
              <a:t>Stephen M. Blust</a:t>
            </a:r>
          </a:p>
          <a:p>
            <a:pPr marL="0" indent="0" algn="ctr">
              <a:spcBef>
                <a:spcPts val="0"/>
              </a:spcBef>
              <a:buNone/>
            </a:pPr>
            <a:r>
              <a:rPr lang="en-US" sz="2000" dirty="0"/>
              <a:t>Chairman WP 5D</a:t>
            </a:r>
          </a:p>
          <a:p>
            <a:pPr marL="0" indent="0" algn="ctr">
              <a:spcBef>
                <a:spcPts val="0"/>
              </a:spcBef>
              <a:buNone/>
            </a:pPr>
            <a:endParaRPr lang="en-US" sz="2000" dirty="0"/>
          </a:p>
          <a:p>
            <a:pPr marL="0" indent="0" algn="ctr">
              <a:spcBef>
                <a:spcPts val="0"/>
              </a:spcBef>
              <a:buNone/>
            </a:pPr>
            <a:r>
              <a:rPr lang="en-US" sz="2000" dirty="0"/>
              <a:t>Meeting #37 </a:t>
            </a:r>
          </a:p>
          <a:p>
            <a:pPr marL="0" indent="0" algn="ctr">
              <a:spcBef>
                <a:spcPts val="0"/>
              </a:spcBef>
              <a:buNone/>
            </a:pPr>
            <a:r>
              <a:rPr lang="en-US" sz="2000" dirty="0"/>
              <a:t>(1-12 March 2021</a:t>
            </a:r>
            <a:r>
              <a:rPr lang="en-US" sz="2400" dirty="0"/>
              <a:t>)</a:t>
            </a:r>
          </a:p>
        </p:txBody>
      </p:sp>
      <p:sp>
        <p:nvSpPr>
          <p:cNvPr id="4" name="Slide Number Placeholder 3"/>
          <p:cNvSpPr>
            <a:spLocks noGrp="1"/>
          </p:cNvSpPr>
          <p:nvPr>
            <p:ph type="sldNum" sz="quarter" idx="12"/>
          </p:nvPr>
        </p:nvSpPr>
        <p:spPr/>
        <p:txBody>
          <a:bodyPr/>
          <a:lstStyle/>
          <a:p>
            <a:fld id="{863B237B-882D-499E-A8A8-1931158A5CA1}" type="slidenum">
              <a:rPr lang="en-US" sz="1400" b="1" smtClean="0"/>
              <a:t>1</a:t>
            </a:fld>
            <a:endParaRPr lang="en-US" sz="1400" b="1" dirty="0"/>
          </a:p>
        </p:txBody>
      </p:sp>
      <p:sp>
        <p:nvSpPr>
          <p:cNvPr id="5" name="TextBox 4"/>
          <p:cNvSpPr txBox="1"/>
          <p:nvPr/>
        </p:nvSpPr>
        <p:spPr>
          <a:xfrm>
            <a:off x="5525932" y="5389494"/>
            <a:ext cx="973152" cy="584775"/>
          </a:xfrm>
          <a:prstGeom prst="rect">
            <a:avLst/>
          </a:prstGeom>
          <a:noFill/>
        </p:spPr>
        <p:txBody>
          <a:bodyPr wrap="none" rtlCol="0">
            <a:spAutoFit/>
          </a:bodyPr>
          <a:lstStyle/>
          <a:p>
            <a:pPr algn="ctr"/>
            <a:r>
              <a:rPr lang="en-US" sz="1600" b="1" dirty="0"/>
              <a:t>Version 4</a:t>
            </a:r>
          </a:p>
          <a:p>
            <a:pPr algn="ctr"/>
            <a:r>
              <a:rPr lang="en-US" sz="1600" b="1" dirty="0"/>
              <a:t>3-7-21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4691"/>
            <a:ext cx="11727871" cy="383873"/>
          </a:xfrm>
        </p:spPr>
        <p:txBody>
          <a:bodyPr>
            <a:noAutofit/>
          </a:bodyPr>
          <a:lstStyle/>
          <a:p>
            <a:pPr algn="ctr"/>
            <a:r>
              <a:rPr lang="en-US" sz="1800" b="1" u="sng" dirty="0"/>
              <a:t>Consideration of Evaluation Reports Prior to Option 2 and Those Resulting from Option 2 in the Revaluation Process</a:t>
            </a:r>
          </a:p>
        </p:txBody>
      </p:sp>
      <p:sp>
        <p:nvSpPr>
          <p:cNvPr id="3" name="Content Placeholder 2"/>
          <p:cNvSpPr>
            <a:spLocks noGrp="1"/>
          </p:cNvSpPr>
          <p:nvPr>
            <p:ph idx="1"/>
          </p:nvPr>
        </p:nvSpPr>
        <p:spPr>
          <a:xfrm>
            <a:off x="457200" y="635414"/>
            <a:ext cx="11277600" cy="6101634"/>
          </a:xfrm>
        </p:spPr>
        <p:txBody>
          <a:bodyPr>
            <a:normAutofit lnSpcReduction="10000"/>
          </a:bodyPr>
          <a:lstStyle/>
          <a:p>
            <a:pPr marL="514350" indent="-514350">
              <a:buFont typeface="+mj-lt"/>
              <a:buAutoNum type="arabicPeriod"/>
            </a:pPr>
            <a:r>
              <a:rPr lang="en-US" sz="1400" dirty="0"/>
              <a:t>All Evaluation Reports under Option 2 must respect the established IMT-2020 evaluation criteria, guidelines, and processes.</a:t>
            </a:r>
          </a:p>
          <a:p>
            <a:pPr marL="514350" indent="-514350">
              <a:buFont typeface="+mj-lt"/>
              <a:buAutoNum type="arabicPeriod"/>
            </a:pPr>
            <a:r>
              <a:rPr lang="en-US" sz="1400" dirty="0"/>
              <a:t>Those evaluations performed under Option 2 might be based on information beyond that available in the first evaluations and therefore should represent the latest assessments – specifically as provided for under the Option 2 procedures in Documents </a:t>
            </a:r>
            <a:r>
              <a:rPr lang="en-US" sz="1400" dirty="0">
                <a:hlinkClick r:id="rId2"/>
              </a:rPr>
              <a:t>IMT-2020/52</a:t>
            </a:r>
            <a:r>
              <a:rPr lang="en-US" sz="1400" dirty="0"/>
              <a:t> and </a:t>
            </a:r>
            <a:r>
              <a:rPr lang="en-US" sz="1400" dirty="0">
                <a:hlinkClick r:id="rId3"/>
              </a:rPr>
              <a:t>IMT-2020/53</a:t>
            </a:r>
            <a:r>
              <a:rPr lang="en-US" sz="1400" dirty="0"/>
              <a:t> and particularly as indicated in </a:t>
            </a:r>
            <a:r>
              <a:rPr lang="en-US" sz="1400" dirty="0">
                <a:hlinkClick r:id="rId4"/>
              </a:rPr>
              <a:t>Document 5D/360 Chapter 7</a:t>
            </a:r>
            <a:r>
              <a:rPr lang="en-US" sz="1400" dirty="0"/>
              <a:t>, Attachment 7.4, liaison Document 5D/TEMP/201R1.</a:t>
            </a:r>
          </a:p>
          <a:p>
            <a:pPr marL="514350" indent="-514350">
              <a:buFont typeface="+mj-lt"/>
              <a:buAutoNum type="arabicPeriod"/>
            </a:pPr>
            <a:r>
              <a:rPr lang="en-US" sz="1400" dirty="0"/>
              <a:t>Evaluation Groups that have chosen to reengage in the evaluation might reaffirm existing Evaluation Reports results, modify or complement existing Evaluation Reports results,  or provide new Evaluation Reports based on new analyses.</a:t>
            </a:r>
          </a:p>
          <a:p>
            <a:pPr marL="514350" indent="-514350">
              <a:buFont typeface="+mj-lt"/>
              <a:buAutoNum type="arabicPeriod"/>
            </a:pPr>
            <a:r>
              <a:rPr lang="en-US" sz="1400" dirty="0"/>
              <a:t>Certainly, in this reevaluation, evaluations provided by the Evaluation Groups under Option 2 should be a primary basis for the conclusions on the evaluations and follow-on decisions, also considering the situations addressed in Item 6 below.</a:t>
            </a:r>
          </a:p>
          <a:p>
            <a:pPr marL="514350" indent="-514350">
              <a:buFont typeface="+mj-lt"/>
              <a:buAutoNum type="arabicPeriod"/>
            </a:pPr>
            <a:r>
              <a:rPr lang="en-US" sz="1400" dirty="0"/>
              <a:t>On an individual evaluation report basis, the latest assessments might not be comparable to prior assessments that have not have the opportunity to be revised.  In other words, for the same IEG, it is not a “like for like” assessment if they are not based common data, such as comparing a particular Evaluation  Report from before Option 2 next to a particular Evaluation Report resulting from the Option 2 revaluation.  Likewise,  the overall collective summary of the latest Evaluation Reports from Option 2 might not be comparable to the collective summary of prior Evaluation Reports (such as IMT-2020/38).  </a:t>
            </a:r>
          </a:p>
          <a:p>
            <a:pPr marL="514350" indent="-514350">
              <a:buFont typeface="+mj-lt"/>
              <a:buAutoNum type="arabicPeriod"/>
            </a:pPr>
            <a:r>
              <a:rPr lang="en-US" sz="1400" dirty="0"/>
              <a:t>Existing Evaluation Reports (as indicated in Annex 2 of </a:t>
            </a:r>
            <a:r>
              <a:rPr lang="en-US" sz="1400" dirty="0">
                <a:hlinkClick r:id="rId5"/>
              </a:rPr>
              <a:t>Report ITU-R M.2483 </a:t>
            </a:r>
            <a:r>
              <a:rPr lang="en-US" sz="1400" dirty="0"/>
              <a:t>“The outcome of the evaluation, consensus building and decision of the IMT-2020 process (Steps 4 to 7), including characteristics of IMT-2020 radio interfaces”,  remain in the record and are available for consultation in the re-evaluation, as certain elements of these reports might continue to be applicable. There are several situations in how this is applied.</a:t>
            </a:r>
          </a:p>
          <a:p>
            <a:pPr marL="796925" lvl="1">
              <a:buFont typeface="Wingdings" pitchFamily="2" charset="2"/>
              <a:buChar char="q"/>
            </a:pPr>
            <a:r>
              <a:rPr lang="en-US" sz="1300" b="1" dirty="0"/>
              <a:t>  Where an Evaluation Group has reengaged under Option 2 and - </a:t>
            </a:r>
          </a:p>
          <a:p>
            <a:pPr lvl="2" defTabSz="-635">
              <a:buFont typeface="Wingdings" pitchFamily="2" charset="2"/>
              <a:buChar char="§"/>
              <a:tabLst>
                <a:tab pos="1089025" algn="l"/>
              </a:tabLst>
            </a:pPr>
            <a:r>
              <a:rPr lang="en-US" sz="1300" b="1" i="1" u="sng" dirty="0"/>
              <a:t>Situation 2a</a:t>
            </a:r>
            <a:r>
              <a:rPr lang="en-US" sz="1300" b="1" u="sng" dirty="0"/>
              <a:t>: </a:t>
            </a:r>
            <a:r>
              <a:rPr lang="en-US" sz="1300" b="1" dirty="0"/>
              <a:t>that IEG does not address a particular KPI in reevaluation </a:t>
            </a:r>
            <a:r>
              <a:rPr lang="en-US" sz="1300" b="1" u="sng" dirty="0"/>
              <a:t>and the same KPI has been previously addressed as meeting the requirement</a:t>
            </a:r>
            <a:r>
              <a:rPr lang="en-US" sz="1300" dirty="0"/>
              <a:t>, then the default that carries over into the Option 2 analysis  (</a:t>
            </a:r>
            <a:r>
              <a:rPr lang="en-US" sz="1300" u="sng" dirty="0">
                <a:solidFill>
                  <a:srgbClr val="7030A0"/>
                </a:solidFill>
              </a:rPr>
              <a:t>new</a:t>
            </a:r>
            <a:r>
              <a:rPr lang="en-US" sz="1300" dirty="0">
                <a:solidFill>
                  <a:srgbClr val="7030A0"/>
                </a:solidFill>
              </a:rPr>
              <a:t> IMT-2020/ZZZ-</a:t>
            </a:r>
            <a:r>
              <a:rPr lang="en-US" sz="1300" dirty="0" err="1">
                <a:solidFill>
                  <a:srgbClr val="7030A0"/>
                </a:solidFill>
              </a:rPr>
              <a:t>Opt</a:t>
            </a:r>
            <a:r>
              <a:rPr lang="en-US" sz="1300" dirty="0">
                <a:solidFill>
                  <a:srgbClr val="7030A0"/>
                </a:solidFill>
              </a:rPr>
              <a:t> 2</a:t>
            </a:r>
            <a:r>
              <a:rPr lang="en-US" sz="1300" dirty="0"/>
              <a:t>) for that KPI </a:t>
            </a:r>
            <a:r>
              <a:rPr lang="en-US" sz="1300" b="1" dirty="0"/>
              <a:t>is to be taken </a:t>
            </a:r>
            <a:r>
              <a:rPr lang="en-US" sz="1300" dirty="0"/>
              <a:t>from the existing report/summary of reports (relevant IMT-2020/ZZZ prior to Option 2) for that Evaluation Group. </a:t>
            </a:r>
            <a:r>
              <a:rPr lang="en-US" sz="1300" i="1" dirty="0">
                <a:solidFill>
                  <a:srgbClr val="FF0000"/>
                </a:solidFill>
              </a:rPr>
              <a:t>Carried over data should be indicated with an * or suitable equivalent notation.</a:t>
            </a:r>
          </a:p>
          <a:p>
            <a:pPr lvl="2" defTabSz="-635">
              <a:buFont typeface="Wingdings" pitchFamily="2" charset="2"/>
              <a:buChar char="§"/>
              <a:tabLst>
                <a:tab pos="1089025" algn="l"/>
              </a:tabLst>
            </a:pPr>
            <a:r>
              <a:rPr lang="en-US" sz="1300" b="1" i="1" u="sng" dirty="0"/>
              <a:t>Situation 2b: </a:t>
            </a:r>
            <a:r>
              <a:rPr lang="en-US" sz="1300" b="1" dirty="0"/>
              <a:t>that IEG does not address a particular KPI in revaluation </a:t>
            </a:r>
            <a:r>
              <a:rPr lang="en-US" sz="1300" b="1" u="sng" dirty="0"/>
              <a:t>and the same KPI has been previously addressed as </a:t>
            </a:r>
            <a:r>
              <a:rPr lang="en-US" sz="1300" b="1" i="1" u="sng" dirty="0"/>
              <a:t>not</a:t>
            </a:r>
            <a:r>
              <a:rPr lang="en-US" sz="1300" b="1" u="sng" dirty="0"/>
              <a:t> meeting the requirement, “inconclusive”, or “not evaluated”</a:t>
            </a:r>
            <a:r>
              <a:rPr lang="en-US" sz="1300" u="sng" dirty="0"/>
              <a:t>,</a:t>
            </a:r>
            <a:r>
              <a:rPr lang="en-US" sz="1300" dirty="0"/>
              <a:t> then the default that carries over into the Option 2 analysis (</a:t>
            </a:r>
            <a:r>
              <a:rPr lang="en-US" sz="1300" u="sng" dirty="0">
                <a:solidFill>
                  <a:srgbClr val="7030A0"/>
                </a:solidFill>
              </a:rPr>
              <a:t>new</a:t>
            </a:r>
            <a:r>
              <a:rPr lang="en-US" sz="1300" dirty="0">
                <a:solidFill>
                  <a:srgbClr val="7030A0"/>
                </a:solidFill>
              </a:rPr>
              <a:t> IMT-2020/ZZZ-</a:t>
            </a:r>
            <a:r>
              <a:rPr lang="en-US" sz="1300" dirty="0" err="1">
                <a:solidFill>
                  <a:srgbClr val="7030A0"/>
                </a:solidFill>
              </a:rPr>
              <a:t>Opt</a:t>
            </a:r>
            <a:r>
              <a:rPr lang="en-US" sz="1300" dirty="0">
                <a:solidFill>
                  <a:srgbClr val="7030A0"/>
                </a:solidFill>
              </a:rPr>
              <a:t> 2</a:t>
            </a:r>
            <a:r>
              <a:rPr lang="en-US" sz="1300" dirty="0"/>
              <a:t>) for that KPI </a:t>
            </a:r>
            <a:r>
              <a:rPr lang="en-US" sz="1300" b="1" dirty="0"/>
              <a:t>is to be taken </a:t>
            </a:r>
            <a:r>
              <a:rPr lang="en-US" sz="1300" dirty="0"/>
              <a:t>from the existing report/summary of reports (relevant IMT-2020/ZZZ prior to Option 2) for that Evaluation Group. </a:t>
            </a:r>
            <a:r>
              <a:rPr lang="en-US" sz="1300" i="1" u="sng" dirty="0">
                <a:solidFill>
                  <a:srgbClr val="FF0000"/>
                </a:solidFill>
              </a:rPr>
              <a:t>Carried over data should be indicated with an * or suitable equivalent notation.</a:t>
            </a:r>
          </a:p>
          <a:p>
            <a:pPr marL="796925" lvl="1">
              <a:buFont typeface="Wingdings" pitchFamily="2" charset="2"/>
              <a:buChar char="q"/>
            </a:pPr>
            <a:r>
              <a:rPr lang="en-US" sz="1300" b="1" dirty="0"/>
              <a:t>Where an Evaluation Group has NOT reengaged under Option 2 - </a:t>
            </a:r>
          </a:p>
          <a:p>
            <a:pPr lvl="2">
              <a:buFont typeface="Wingdings" pitchFamily="2" charset="2"/>
              <a:buChar char="§"/>
            </a:pPr>
            <a:r>
              <a:rPr lang="en-US" sz="1300" dirty="0"/>
              <a:t> </a:t>
            </a:r>
            <a:r>
              <a:rPr lang="en-US" sz="1300" b="1" i="1" u="sng" dirty="0"/>
              <a:t>Situation 2c: </a:t>
            </a:r>
            <a:r>
              <a:rPr lang="en-US" sz="1300" dirty="0"/>
              <a:t>then NO default carries over into the Option 2 analysis and there is no new IMT-2020/ZZZ- </a:t>
            </a:r>
            <a:r>
              <a:rPr lang="en-US" sz="1300" dirty="0" err="1"/>
              <a:t>Opt</a:t>
            </a:r>
            <a:r>
              <a:rPr lang="en-US" sz="1300" dirty="0"/>
              <a:t> 2 and nothing is to be taken from the existing report/summary of report (relevant IMT-2020/ZZZ prior to Option 2) for that Evaluation Group.  That is the existing IEG report  for a non-reengaged IEG is not carried forward into the Option 2 analysis. There is no entry in the self-contained “new summary of reports for Option 2” for this IEG.</a:t>
            </a:r>
          </a:p>
        </p:txBody>
      </p:sp>
      <p:sp>
        <p:nvSpPr>
          <p:cNvPr id="5" name="Slide Number Placeholder 4"/>
          <p:cNvSpPr>
            <a:spLocks noGrp="1"/>
          </p:cNvSpPr>
          <p:nvPr>
            <p:ph type="sldNum" sz="quarter" idx="12"/>
          </p:nvPr>
        </p:nvSpPr>
        <p:spPr/>
        <p:txBody>
          <a:bodyPr/>
          <a:lstStyle/>
          <a:p>
            <a:fld id="{863B237B-882D-499E-A8A8-1931158A5CA1}" type="slidenum">
              <a:rPr lang="en-US" sz="1400" b="1" smtClean="0"/>
              <a:t>2</a:t>
            </a:fld>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0551354"/>
              </p:ext>
            </p:extLst>
          </p:nvPr>
        </p:nvGraphicFramePr>
        <p:xfrm>
          <a:off x="382616" y="564996"/>
          <a:ext cx="11049308" cy="6135219"/>
        </p:xfrm>
        <a:graphic>
          <a:graphicData uri="http://schemas.openxmlformats.org/drawingml/2006/table">
            <a:tbl>
              <a:tblPr firstRow="1" firstCol="1" bandRow="1">
                <a:tableStyleId>{5C22544A-7EE6-4342-B048-85BDC9FD1C3A}</a:tableStyleId>
              </a:tblPr>
              <a:tblGrid>
                <a:gridCol w="755936">
                  <a:extLst>
                    <a:ext uri="{9D8B030D-6E8A-4147-A177-3AD203B41FA5}">
                      <a16:colId xmlns:a16="http://schemas.microsoft.com/office/drawing/2014/main" val="20000"/>
                    </a:ext>
                  </a:extLst>
                </a:gridCol>
                <a:gridCol w="1542918">
                  <a:extLst>
                    <a:ext uri="{9D8B030D-6E8A-4147-A177-3AD203B41FA5}">
                      <a16:colId xmlns:a16="http://schemas.microsoft.com/office/drawing/2014/main" val="20001"/>
                    </a:ext>
                  </a:extLst>
                </a:gridCol>
                <a:gridCol w="1500435">
                  <a:extLst>
                    <a:ext uri="{9D8B030D-6E8A-4147-A177-3AD203B41FA5}">
                      <a16:colId xmlns:a16="http://schemas.microsoft.com/office/drawing/2014/main" val="20002"/>
                    </a:ext>
                  </a:extLst>
                </a:gridCol>
                <a:gridCol w="2156707">
                  <a:extLst>
                    <a:ext uri="{9D8B030D-6E8A-4147-A177-3AD203B41FA5}">
                      <a16:colId xmlns:a16="http://schemas.microsoft.com/office/drawing/2014/main" val="20003"/>
                    </a:ext>
                  </a:extLst>
                </a:gridCol>
                <a:gridCol w="3874084">
                  <a:extLst>
                    <a:ext uri="{9D8B030D-6E8A-4147-A177-3AD203B41FA5}">
                      <a16:colId xmlns:a16="http://schemas.microsoft.com/office/drawing/2014/main" val="20004"/>
                    </a:ext>
                  </a:extLst>
                </a:gridCol>
                <a:gridCol w="1219228">
                  <a:extLst>
                    <a:ext uri="{9D8B030D-6E8A-4147-A177-3AD203B41FA5}">
                      <a16:colId xmlns:a16="http://schemas.microsoft.com/office/drawing/2014/main" val="20005"/>
                    </a:ext>
                  </a:extLst>
                </a:gridCol>
              </a:tblGrid>
              <a:tr h="1366235">
                <a:tc>
                  <a:txBody>
                    <a:bodyPr/>
                    <a:lstStyle/>
                    <a:p>
                      <a:pPr marL="0" marR="0" algn="ctr">
                        <a:lnSpc>
                          <a:spcPct val="107000"/>
                        </a:lnSpc>
                        <a:spcBef>
                          <a:spcPts val="0"/>
                        </a:spcBef>
                        <a:spcAft>
                          <a:spcPts val="800"/>
                        </a:spcAft>
                      </a:pPr>
                      <a:r>
                        <a:rPr lang="en-US" sz="1400" kern="100" dirty="0">
                          <a:effectLst/>
                        </a:rPr>
                        <a:t>Scenario)</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Cases</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In Previous ZZZ Document</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Current plan of Evaluation Group engaged in Option 2  reevaluation</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Action in new evaluation report of the IEG</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0"/>
                        </a:spcAft>
                      </a:pPr>
                      <a:r>
                        <a:rPr lang="en-US" sz="1400" kern="100" dirty="0">
                          <a:solidFill>
                            <a:srgbClr val="FFFF00"/>
                          </a:solidFill>
                          <a:effectLst/>
                        </a:rPr>
                        <a:t>Refence to this </a:t>
                      </a:r>
                    </a:p>
                    <a:p>
                      <a:pPr marL="0" marR="0" algn="ctr">
                        <a:lnSpc>
                          <a:spcPct val="107000"/>
                        </a:lnSpc>
                        <a:spcBef>
                          <a:spcPts val="0"/>
                        </a:spcBef>
                        <a:spcAft>
                          <a:spcPts val="800"/>
                        </a:spcAft>
                      </a:pPr>
                      <a:r>
                        <a:rPr lang="en-US" sz="1400" kern="100" dirty="0">
                          <a:solidFill>
                            <a:srgbClr val="FFFF00"/>
                          </a:solidFill>
                          <a:effectLst/>
                        </a:rPr>
                        <a:t>PPT, Slide 1 Item # </a:t>
                      </a:r>
                      <a:endParaRPr lang="en-US" sz="1400" kern="100" dirty="0">
                        <a:effectLst/>
                        <a:latin typeface="Calibri" pitchFamily="34" charset="0"/>
                        <a:ea typeface="Times New Roman" pitchFamily="18" charset="0"/>
                        <a:cs typeface="Times New Roman" pitchFamily="18" charset="0"/>
                      </a:endParaRPr>
                    </a:p>
                  </a:txBody>
                  <a:tcPr marL="56429" marR="56429" marT="0" marB="0"/>
                </a:tc>
                <a:extLst>
                  <a:ext uri="{0D108BD9-81ED-4DB2-BD59-A6C34878D82A}">
                    <a16:rowId xmlns:a16="http://schemas.microsoft.com/office/drawing/2014/main" val="10000"/>
                  </a:ext>
                </a:extLst>
              </a:tr>
              <a:tr h="687124">
                <a:tc>
                  <a:txBody>
                    <a:bodyPr/>
                    <a:lstStyle/>
                    <a:p>
                      <a:pPr marL="0" marR="0" algn="ctr">
                        <a:lnSpc>
                          <a:spcPct val="107000"/>
                        </a:lnSpc>
                        <a:spcBef>
                          <a:spcPts val="0"/>
                        </a:spcBef>
                        <a:spcAft>
                          <a:spcPts val="800"/>
                        </a:spcAft>
                      </a:pPr>
                      <a:r>
                        <a:rPr lang="en-US" sz="1400" kern="100" dirty="0">
                          <a:effectLst/>
                        </a:rPr>
                        <a:t>A</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1</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400" kern="100" dirty="0">
                          <a:effectLst/>
                        </a:rPr>
                        <a:t>Did not meet the requirement, or “inconclusive” </a:t>
                      </a:r>
                    </a:p>
                  </a:txBody>
                  <a:tcPr marL="56429" marR="56429" marT="0" marB="0">
                    <a:solidFill>
                      <a:schemeClr val="accent6">
                        <a:lumMod val="60000"/>
                        <a:lumOff val="40000"/>
                      </a:schemeClr>
                    </a:solidFill>
                  </a:tcPr>
                </a:tc>
                <a:tc>
                  <a:txBody>
                    <a:bodyPr/>
                    <a:lstStyle/>
                    <a:p>
                      <a:pPr marL="0" marR="0" algn="ctr">
                        <a:lnSpc>
                          <a:spcPct val="107000"/>
                        </a:lnSpc>
                        <a:spcBef>
                          <a:spcPts val="0"/>
                        </a:spcBef>
                        <a:spcAft>
                          <a:spcPts val="800"/>
                        </a:spcAft>
                      </a:pPr>
                      <a:r>
                        <a:rPr lang="en-US" sz="1400" kern="100" dirty="0">
                          <a:effectLst/>
                        </a:rPr>
                        <a:t>Plan to re-evaluate</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rowSpan="3">
                  <a:txBody>
                    <a:bodyPr/>
                    <a:lstStyle/>
                    <a:p>
                      <a:pPr marL="0" marR="0" algn="ctr">
                        <a:lnSpc>
                          <a:spcPct val="107000"/>
                        </a:lnSpc>
                        <a:spcBef>
                          <a:spcPts val="0"/>
                        </a:spcBef>
                        <a:spcAft>
                          <a:spcPts val="800"/>
                        </a:spcAft>
                      </a:pPr>
                      <a:r>
                        <a:rPr lang="en-US" sz="1400" kern="100" dirty="0">
                          <a:effectLst/>
                        </a:rPr>
                        <a:t> </a:t>
                      </a:r>
                    </a:p>
                    <a:p>
                      <a:pPr marL="0" marR="0" algn="ctr">
                        <a:lnSpc>
                          <a:spcPct val="107000"/>
                        </a:lnSpc>
                        <a:spcBef>
                          <a:spcPts val="0"/>
                        </a:spcBef>
                        <a:spcAft>
                          <a:spcPts val="800"/>
                        </a:spcAft>
                      </a:pPr>
                      <a:r>
                        <a:rPr lang="en-US" sz="1400" kern="100" dirty="0">
                          <a:effectLst/>
                        </a:rPr>
                        <a:t>Include the new results into new evaluation report (</a:t>
                      </a:r>
                      <a:r>
                        <a:rPr lang="en-US" sz="1400" kern="100" dirty="0">
                          <a:solidFill>
                            <a:srgbClr val="7030A0"/>
                          </a:solidFill>
                          <a:effectLst/>
                        </a:rPr>
                        <a:t>new IMT-2020/ZZZ-</a:t>
                      </a:r>
                      <a:r>
                        <a:rPr lang="en-US" sz="1400" kern="100" dirty="0" err="1">
                          <a:solidFill>
                            <a:srgbClr val="7030A0"/>
                          </a:solidFill>
                          <a:effectLst/>
                        </a:rPr>
                        <a:t>Opt</a:t>
                      </a:r>
                      <a:r>
                        <a:rPr lang="en-US" sz="1400" kern="100" dirty="0">
                          <a:solidFill>
                            <a:srgbClr val="7030A0"/>
                          </a:solidFill>
                          <a:effectLst/>
                        </a:rPr>
                        <a:t> 2</a:t>
                      </a:r>
                      <a:r>
                        <a:rPr lang="en-US" sz="1400" kern="100" dirty="0">
                          <a:effectLst/>
                        </a:rPr>
                        <a:t>)</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rowSpan="3">
                  <a:txBody>
                    <a:bodyPr/>
                    <a:lstStyle/>
                    <a:p>
                      <a:pPr marL="0" marR="0" algn="ctr">
                        <a:lnSpc>
                          <a:spcPct val="107000"/>
                        </a:lnSpc>
                        <a:spcBef>
                          <a:spcPts val="0"/>
                        </a:spcBef>
                        <a:spcAft>
                          <a:spcPts val="800"/>
                        </a:spcAft>
                      </a:pPr>
                      <a:r>
                        <a:rPr lang="en-US" sz="1400" kern="100" dirty="0">
                          <a:effectLst/>
                        </a:rPr>
                        <a:t>#1, #2, #3, #4</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extLst>
                  <a:ext uri="{0D108BD9-81ED-4DB2-BD59-A6C34878D82A}">
                    <a16:rowId xmlns:a16="http://schemas.microsoft.com/office/drawing/2014/main" val="10001"/>
                  </a:ext>
                </a:extLst>
              </a:tr>
              <a:tr h="454656">
                <a:tc>
                  <a:txBody>
                    <a:bodyPr/>
                    <a:lstStyle/>
                    <a:p>
                      <a:pPr marL="0" marR="0" algn="ctr">
                        <a:lnSpc>
                          <a:spcPct val="107000"/>
                        </a:lnSpc>
                        <a:spcBef>
                          <a:spcPts val="0"/>
                        </a:spcBef>
                        <a:spcAft>
                          <a:spcPts val="800"/>
                        </a:spcAft>
                      </a:pPr>
                      <a:r>
                        <a:rPr lang="en-US" sz="1400" kern="100">
                          <a:effectLst/>
                        </a:rPr>
                        <a:t>B</a:t>
                      </a:r>
                      <a:endParaRPr lang="en-US" sz="1400" kern="10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2</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a:txBody>
                    <a:bodyPr/>
                    <a:lstStyle/>
                    <a:p>
                      <a:pPr marL="0" marR="0" algn="ctr">
                        <a:lnSpc>
                          <a:spcPct val="107000"/>
                        </a:lnSpc>
                        <a:spcBef>
                          <a:spcPts val="0"/>
                        </a:spcBef>
                        <a:spcAft>
                          <a:spcPts val="800"/>
                        </a:spcAft>
                      </a:pPr>
                      <a:r>
                        <a:rPr lang="en-US" sz="1400" kern="100" dirty="0">
                          <a:effectLst/>
                        </a:rPr>
                        <a:t>Met the requirement</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a:txBody>
                    <a:bodyPr/>
                    <a:lstStyle/>
                    <a:p>
                      <a:pPr marL="0" marR="0" algn="ctr">
                        <a:lnSpc>
                          <a:spcPct val="107000"/>
                        </a:lnSpc>
                        <a:spcBef>
                          <a:spcPts val="0"/>
                        </a:spcBef>
                        <a:spcAft>
                          <a:spcPts val="800"/>
                        </a:spcAft>
                      </a:pPr>
                      <a:r>
                        <a:rPr lang="en-US" sz="1400" kern="100" dirty="0">
                          <a:effectLst/>
                        </a:rPr>
                        <a:t>Plan to re-evaluate</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434624">
                <a:tc>
                  <a:txBody>
                    <a:bodyPr/>
                    <a:lstStyle/>
                    <a:p>
                      <a:pPr marL="0" marR="0" algn="ctr">
                        <a:lnSpc>
                          <a:spcPct val="107000"/>
                        </a:lnSpc>
                        <a:spcBef>
                          <a:spcPts val="0"/>
                        </a:spcBef>
                        <a:spcAft>
                          <a:spcPts val="800"/>
                        </a:spcAft>
                      </a:pPr>
                      <a:r>
                        <a:rPr lang="en-US" sz="1400" kern="100">
                          <a:effectLst/>
                        </a:rPr>
                        <a:t>C</a:t>
                      </a:r>
                      <a:endParaRPr lang="en-US" sz="1400" kern="10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3</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a:txBody>
                    <a:bodyPr/>
                    <a:lstStyle/>
                    <a:p>
                      <a:pPr marL="0" marR="0" algn="ctr">
                        <a:lnSpc>
                          <a:spcPct val="107000"/>
                        </a:lnSpc>
                        <a:spcBef>
                          <a:spcPts val="0"/>
                        </a:spcBef>
                        <a:spcAft>
                          <a:spcPts val="800"/>
                        </a:spcAft>
                      </a:pPr>
                      <a:r>
                        <a:rPr lang="en-US" sz="1400" kern="100" dirty="0">
                          <a:effectLst/>
                        </a:rPr>
                        <a:t>Not evaluated</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a:txBody>
                    <a:bodyPr/>
                    <a:lstStyle/>
                    <a:p>
                      <a:pPr marL="0" marR="0" algn="ctr">
                        <a:lnSpc>
                          <a:spcPct val="107000"/>
                        </a:lnSpc>
                        <a:spcBef>
                          <a:spcPts val="0"/>
                        </a:spcBef>
                        <a:spcAft>
                          <a:spcPts val="800"/>
                        </a:spcAft>
                      </a:pPr>
                      <a:r>
                        <a:rPr lang="en-US" sz="1400" kern="100" dirty="0">
                          <a:effectLst/>
                        </a:rPr>
                        <a:t>Plan to evaluate</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6">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158140">
                <a:tc>
                  <a:txBody>
                    <a:bodyPr/>
                    <a:lstStyle/>
                    <a:p>
                      <a:pPr marL="0" marR="0" algn="ctr">
                        <a:lnSpc>
                          <a:spcPct val="107000"/>
                        </a:lnSpc>
                        <a:spcBef>
                          <a:spcPts val="0"/>
                        </a:spcBef>
                        <a:spcAft>
                          <a:spcPts val="800"/>
                        </a:spcAft>
                      </a:pPr>
                      <a:r>
                        <a:rPr lang="en-US" sz="1400" kern="100">
                          <a:effectLst/>
                        </a:rPr>
                        <a:t>D</a:t>
                      </a:r>
                      <a:endParaRPr lang="en-US" sz="1400" kern="10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4</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800"/>
                        </a:spcAft>
                      </a:pPr>
                      <a:r>
                        <a:rPr lang="en-US" sz="1400" kern="100" dirty="0">
                          <a:effectLst/>
                        </a:rPr>
                        <a:t>Met the requirement </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800"/>
                        </a:spcAft>
                      </a:pPr>
                      <a:r>
                        <a:rPr lang="en-US" sz="1400" kern="100" dirty="0">
                          <a:effectLst/>
                        </a:rPr>
                        <a:t>No plan to re-evaluate</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defRPr/>
                      </a:pPr>
                      <a:r>
                        <a:rPr lang="en-US" sz="1400" kern="100" dirty="0">
                          <a:effectLst/>
                          <a:latin typeface="Calibri" pitchFamily="34" charset="0"/>
                          <a:ea typeface="Times New Roman" pitchFamily="18" charset="0"/>
                          <a:cs typeface="Times New Roman" pitchFamily="18" charset="0"/>
                        </a:rPr>
                        <a:t>Results from relevant prior IMT-2020/ZZZ carried over </a:t>
                      </a:r>
                      <a:r>
                        <a:rPr lang="en-US" sz="1400" kern="100" dirty="0">
                          <a:effectLst/>
                        </a:rPr>
                        <a:t>into new evaluation report </a:t>
                      </a:r>
                    </a:p>
                    <a:p>
                      <a:pPr marL="0" marR="0" lvl="0" indent="0" algn="ctr" defTabSz="914400" rtl="0" eaLnBrk="1" fontAlgn="auto" latinLnBrk="0" hangingPunct="1">
                        <a:lnSpc>
                          <a:spcPct val="107000"/>
                        </a:lnSpc>
                        <a:spcBef>
                          <a:spcPts val="0"/>
                        </a:spcBef>
                        <a:spcAft>
                          <a:spcPts val="800"/>
                        </a:spcAft>
                        <a:buClrTx/>
                        <a:buSzTx/>
                        <a:buFontTx/>
                        <a:buNone/>
                        <a:defRPr/>
                      </a:pPr>
                      <a:r>
                        <a:rPr lang="en-US" sz="1400" kern="100" dirty="0">
                          <a:solidFill>
                            <a:srgbClr val="7030A0"/>
                          </a:solidFill>
                          <a:effectLst/>
                        </a:rPr>
                        <a:t>(new IMT-2020/ZZZ-</a:t>
                      </a:r>
                      <a:r>
                        <a:rPr lang="en-US" sz="1400" kern="100" dirty="0" err="1">
                          <a:solidFill>
                            <a:srgbClr val="7030A0"/>
                          </a:solidFill>
                          <a:effectLst/>
                        </a:rPr>
                        <a:t>Opt</a:t>
                      </a:r>
                      <a:r>
                        <a:rPr lang="en-US" sz="1400" kern="100" dirty="0">
                          <a:solidFill>
                            <a:srgbClr val="7030A0"/>
                          </a:solidFill>
                          <a:effectLst/>
                        </a:rPr>
                        <a:t> 2)</a:t>
                      </a:r>
                    </a:p>
                    <a:p>
                      <a:pPr marL="0" marR="0" lvl="0" indent="0" algn="l" defTabSz="914400" rtl="0" eaLnBrk="1" fontAlgn="auto" latinLnBrk="0" hangingPunct="1">
                        <a:lnSpc>
                          <a:spcPct val="107000"/>
                        </a:lnSpc>
                        <a:spcBef>
                          <a:spcPts val="0"/>
                        </a:spcBef>
                        <a:spcAft>
                          <a:spcPts val="800"/>
                        </a:spcAft>
                        <a:buClrTx/>
                        <a:buSzTx/>
                        <a:buFontTx/>
                        <a:buNone/>
                        <a:defRPr/>
                      </a:pPr>
                      <a:r>
                        <a:rPr lang="en-US" sz="1100" i="1" kern="100" dirty="0">
                          <a:effectLst/>
                          <a:latin typeface="Calibri" pitchFamily="34" charset="0"/>
                          <a:ea typeface="Times New Roman" pitchFamily="18" charset="0"/>
                          <a:cs typeface="Times New Roman" pitchFamily="18" charset="0"/>
                        </a:rPr>
                        <a:t>Carried over data should be indicated with an * </a:t>
                      </a:r>
                      <a:r>
                        <a:rPr lang="en-US" sz="1100" i="1" dirty="0"/>
                        <a:t>or suitable equivalent notation</a:t>
                      </a:r>
                      <a:endParaRPr lang="en-US" sz="1100" i="1"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800"/>
                        </a:spcAft>
                      </a:pPr>
                      <a:r>
                        <a:rPr lang="en-US" sz="1400" kern="100" dirty="0">
                          <a:effectLst/>
                        </a:rPr>
                        <a:t>#2a </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extLst>
                  <a:ext uri="{0D108BD9-81ED-4DB2-BD59-A6C34878D82A}">
                    <a16:rowId xmlns:a16="http://schemas.microsoft.com/office/drawing/2014/main" val="10004"/>
                  </a:ext>
                </a:extLst>
              </a:tr>
              <a:tr h="1158140">
                <a:tc>
                  <a:txBody>
                    <a:bodyPr/>
                    <a:lstStyle/>
                    <a:p>
                      <a:pPr marL="0" marR="0" algn="ctr">
                        <a:lnSpc>
                          <a:spcPct val="107000"/>
                        </a:lnSpc>
                        <a:spcBef>
                          <a:spcPts val="0"/>
                        </a:spcBef>
                        <a:spcAft>
                          <a:spcPts val="800"/>
                        </a:spcAft>
                      </a:pPr>
                      <a:r>
                        <a:rPr lang="en-US" sz="1400" kern="100">
                          <a:effectLst/>
                        </a:rPr>
                        <a:t>E</a:t>
                      </a:r>
                      <a:endParaRPr lang="en-US" sz="1400" kern="10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5</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0"/>
                        </a:spcAft>
                      </a:pPr>
                      <a:r>
                        <a:rPr lang="en-US" sz="1400" kern="100" dirty="0">
                          <a:effectLst/>
                        </a:rPr>
                        <a:t>Not met the requirement, “inconclusive”, or</a:t>
                      </a:r>
                    </a:p>
                    <a:p>
                      <a:pPr marL="0" marR="0" algn="ctr">
                        <a:lnSpc>
                          <a:spcPct val="107000"/>
                        </a:lnSpc>
                        <a:spcBef>
                          <a:spcPts val="0"/>
                        </a:spcBef>
                        <a:spcAft>
                          <a:spcPts val="0"/>
                        </a:spcAft>
                      </a:pPr>
                      <a:r>
                        <a:rPr lang="en-US" sz="1400" kern="100" dirty="0">
                          <a:effectLst/>
                        </a:rPr>
                        <a:t> “not evaluated” </a:t>
                      </a: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800"/>
                        </a:spcAft>
                      </a:pPr>
                      <a:r>
                        <a:rPr lang="en-US" sz="1400" kern="100" dirty="0">
                          <a:effectLst/>
                        </a:rPr>
                        <a:t>No plan to re-evaluate</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0"/>
                        </a:spcAft>
                      </a:pPr>
                      <a:r>
                        <a:rPr lang="en-US" sz="1400" kern="100" dirty="0">
                          <a:effectLst/>
                          <a:latin typeface="Calibri" pitchFamily="34" charset="0"/>
                          <a:ea typeface="Times New Roman" pitchFamily="18" charset="0"/>
                          <a:cs typeface="Times New Roman" pitchFamily="18" charset="0"/>
                        </a:rPr>
                        <a:t>Results from relevant prior IMT-2020/ZZZ carried over </a:t>
                      </a:r>
                      <a:r>
                        <a:rPr lang="en-US" sz="1400" kern="100" dirty="0">
                          <a:effectLst/>
                        </a:rPr>
                        <a:t>into new evaluation report </a:t>
                      </a:r>
                    </a:p>
                    <a:p>
                      <a:pPr marL="0" marR="0" algn="ctr">
                        <a:lnSpc>
                          <a:spcPct val="107000"/>
                        </a:lnSpc>
                        <a:spcBef>
                          <a:spcPts val="0"/>
                        </a:spcBef>
                        <a:spcAft>
                          <a:spcPts val="800"/>
                        </a:spcAft>
                      </a:pPr>
                      <a:r>
                        <a:rPr lang="en-US" sz="1400" kern="100" dirty="0">
                          <a:solidFill>
                            <a:srgbClr val="7030A0"/>
                          </a:solidFill>
                          <a:effectLst/>
                        </a:rPr>
                        <a:t>(new IMT-2020/ZZZ-</a:t>
                      </a:r>
                      <a:r>
                        <a:rPr lang="en-US" sz="1400" kern="100" dirty="0" err="1">
                          <a:solidFill>
                            <a:srgbClr val="7030A0"/>
                          </a:solidFill>
                          <a:effectLst/>
                        </a:rPr>
                        <a:t>Opt</a:t>
                      </a:r>
                      <a:r>
                        <a:rPr lang="en-US" sz="1400" kern="100" dirty="0">
                          <a:solidFill>
                            <a:srgbClr val="7030A0"/>
                          </a:solidFill>
                          <a:effectLst/>
                        </a:rPr>
                        <a:t> 2)</a:t>
                      </a:r>
                    </a:p>
                    <a:p>
                      <a:pPr marL="0" marR="0" lvl="0" indent="0" algn="l" defTabSz="914400" rtl="0" eaLnBrk="1" fontAlgn="auto" latinLnBrk="0" hangingPunct="1">
                        <a:lnSpc>
                          <a:spcPct val="107000"/>
                        </a:lnSpc>
                        <a:spcBef>
                          <a:spcPts val="0"/>
                        </a:spcBef>
                        <a:spcAft>
                          <a:spcPts val="800"/>
                        </a:spcAft>
                        <a:buClrTx/>
                        <a:buSzTx/>
                        <a:buFontTx/>
                        <a:buNone/>
                        <a:defRPr/>
                      </a:pPr>
                      <a:r>
                        <a:rPr lang="en-US" sz="1100" i="1" kern="100" dirty="0">
                          <a:effectLst/>
                          <a:latin typeface="Calibri" pitchFamily="34" charset="0"/>
                          <a:ea typeface="Times New Roman" pitchFamily="18" charset="0"/>
                          <a:cs typeface="Times New Roman" pitchFamily="18" charset="0"/>
                        </a:rPr>
                        <a:t>Carried over data should be indicated with an * </a:t>
                      </a:r>
                      <a:r>
                        <a:rPr lang="en-US" sz="1100" i="1" dirty="0"/>
                        <a:t>or suitable equivalent notation</a:t>
                      </a:r>
                      <a:endParaRPr lang="en-US" sz="1100" i="1"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tc>
                  <a:txBody>
                    <a:bodyPr/>
                    <a:lstStyle/>
                    <a:p>
                      <a:pPr marL="0" marR="0" algn="ctr">
                        <a:lnSpc>
                          <a:spcPct val="107000"/>
                        </a:lnSpc>
                        <a:spcBef>
                          <a:spcPts val="0"/>
                        </a:spcBef>
                        <a:spcAft>
                          <a:spcPts val="800"/>
                        </a:spcAft>
                      </a:pPr>
                      <a:r>
                        <a:rPr lang="en-US" sz="1400" kern="100" dirty="0">
                          <a:effectLst/>
                        </a:rPr>
                        <a:t>#2b</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1">
                        <a:lumMod val="60000"/>
                        <a:lumOff val="40000"/>
                      </a:schemeClr>
                    </a:solidFill>
                  </a:tcPr>
                </a:tc>
                <a:extLst>
                  <a:ext uri="{0D108BD9-81ED-4DB2-BD59-A6C34878D82A}">
                    <a16:rowId xmlns:a16="http://schemas.microsoft.com/office/drawing/2014/main" val="10005"/>
                  </a:ext>
                </a:extLst>
              </a:tr>
              <a:tr h="876300">
                <a:tc>
                  <a:txBody>
                    <a:bodyPr/>
                    <a:lstStyle/>
                    <a:p>
                      <a:pPr marL="0" marR="0" algn="ctr">
                        <a:lnSpc>
                          <a:spcPct val="107000"/>
                        </a:lnSpc>
                        <a:spcBef>
                          <a:spcPts val="0"/>
                        </a:spcBef>
                        <a:spcAft>
                          <a:spcPts val="800"/>
                        </a:spcAft>
                      </a:pPr>
                      <a:r>
                        <a:rPr lang="en-US" sz="1400" kern="100" dirty="0">
                          <a:effectLst/>
                        </a:rPr>
                        <a:t>F</a:t>
                      </a:r>
                      <a:endParaRPr lang="en-US" sz="1400" kern="100" dirty="0">
                        <a:effectLst/>
                        <a:latin typeface="Calibri" pitchFamily="34" charset="0"/>
                        <a:ea typeface="Times New Roman" pitchFamily="18" charset="0"/>
                        <a:cs typeface="Times New Roman" pitchFamily="18" charset="0"/>
                      </a:endParaRPr>
                    </a:p>
                  </a:txBody>
                  <a:tcPr marL="56429" marR="56429" marT="0" marB="0"/>
                </a:tc>
                <a:tc>
                  <a:txBody>
                    <a:bodyPr/>
                    <a:lstStyle/>
                    <a:p>
                      <a:pPr marL="0" marR="0" algn="ctr">
                        <a:lnSpc>
                          <a:spcPct val="107000"/>
                        </a:lnSpc>
                        <a:spcBef>
                          <a:spcPts val="0"/>
                        </a:spcBef>
                        <a:spcAft>
                          <a:spcPts val="800"/>
                        </a:spcAft>
                      </a:pPr>
                      <a:r>
                        <a:rPr lang="en-US" sz="1400" kern="100" dirty="0">
                          <a:effectLst/>
                        </a:rPr>
                        <a:t>Example Case KPI 6</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2">
                        <a:lumMod val="60000"/>
                        <a:lumOff val="40000"/>
                      </a:schemeClr>
                    </a:solidFill>
                  </a:tcPr>
                </a:tc>
                <a:tc>
                  <a:txBody>
                    <a:bodyPr/>
                    <a:lstStyle/>
                    <a:p>
                      <a:pPr marL="0" marR="0" algn="ctr">
                        <a:lnSpc>
                          <a:spcPct val="107000"/>
                        </a:lnSpc>
                        <a:spcBef>
                          <a:spcPts val="0"/>
                        </a:spcBef>
                        <a:spcAft>
                          <a:spcPts val="800"/>
                        </a:spcAft>
                      </a:pPr>
                      <a:r>
                        <a:rPr lang="en-US" sz="1400" kern="100" dirty="0">
                          <a:effectLst/>
                        </a:rPr>
                        <a:t> - </a:t>
                      </a:r>
                    </a:p>
                  </a:txBody>
                  <a:tcPr marL="56429" marR="56429" marT="0" marB="0">
                    <a:solidFill>
                      <a:schemeClr val="accent2">
                        <a:lumMod val="60000"/>
                        <a:lumOff val="40000"/>
                      </a:schemeClr>
                    </a:solidFill>
                  </a:tcPr>
                </a:tc>
                <a:tc>
                  <a:txBody>
                    <a:bodyPr/>
                    <a:lstStyle/>
                    <a:p>
                      <a:pPr marL="0" marR="0" algn="ctr">
                        <a:lnSpc>
                          <a:spcPct val="107000"/>
                        </a:lnSpc>
                        <a:spcBef>
                          <a:spcPts val="0"/>
                        </a:spcBef>
                        <a:spcAft>
                          <a:spcPts val="0"/>
                        </a:spcAft>
                      </a:pPr>
                      <a:r>
                        <a:rPr lang="en-US" sz="1400" i="1" kern="100" dirty="0">
                          <a:effectLst/>
                        </a:rPr>
                        <a:t>A previous Evaluation Group has not reengaged in </a:t>
                      </a:r>
                    </a:p>
                    <a:p>
                      <a:pPr marL="0" marR="0" algn="ctr">
                        <a:lnSpc>
                          <a:spcPct val="107000"/>
                        </a:lnSpc>
                        <a:spcBef>
                          <a:spcPts val="0"/>
                        </a:spcBef>
                        <a:spcAft>
                          <a:spcPts val="800"/>
                        </a:spcAft>
                      </a:pPr>
                      <a:r>
                        <a:rPr lang="en-US" sz="1400" i="1" kern="100" dirty="0">
                          <a:effectLst/>
                        </a:rPr>
                        <a:t>Option 2 </a:t>
                      </a:r>
                      <a:endParaRPr lang="en-US" sz="1400" i="1" kern="100" dirty="0">
                        <a:effectLst/>
                        <a:latin typeface="Calibri" pitchFamily="34" charset="0"/>
                        <a:ea typeface="Times New Roman" pitchFamily="18" charset="0"/>
                        <a:cs typeface="Times New Roman" pitchFamily="18" charset="0"/>
                      </a:endParaRPr>
                    </a:p>
                  </a:txBody>
                  <a:tcPr marL="56429" marR="56429" marT="0" marB="0">
                    <a:solidFill>
                      <a:schemeClr val="accent2">
                        <a:lumMod val="60000"/>
                        <a:lumOff val="4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defRPr/>
                      </a:pPr>
                      <a:r>
                        <a:rPr lang="en-US" sz="1400" kern="100" dirty="0">
                          <a:effectLst/>
                          <a:latin typeface="Calibri" pitchFamily="34" charset="0"/>
                          <a:ea typeface="Times New Roman" pitchFamily="18" charset="0"/>
                          <a:cs typeface="Times New Roman" pitchFamily="18" charset="0"/>
                        </a:rPr>
                        <a:t>Results from the prior IMT-2020/ZZZ for the </a:t>
                      </a:r>
                      <a:r>
                        <a:rPr lang="en-US" sz="1400" b="0" i="1" kern="100" dirty="0">
                          <a:effectLst/>
                          <a:latin typeface="Calibri" pitchFamily="34" charset="0"/>
                          <a:ea typeface="Times New Roman" pitchFamily="18" charset="0"/>
                          <a:cs typeface="Times New Roman" pitchFamily="18" charset="0"/>
                        </a:rPr>
                        <a:t>non-reengaged IEG </a:t>
                      </a:r>
                      <a:r>
                        <a:rPr lang="en-US" sz="1400" kern="100" dirty="0">
                          <a:effectLst/>
                          <a:latin typeface="Calibri" pitchFamily="34" charset="0"/>
                          <a:ea typeface="Times New Roman" pitchFamily="18" charset="0"/>
                          <a:cs typeface="Times New Roman" pitchFamily="18" charset="0"/>
                        </a:rPr>
                        <a:t>do not appear in the self-contained outputs from Option 2</a:t>
                      </a:r>
                      <a:endParaRPr lang="en-US" sz="1400" strike="sngStrike" kern="100" dirty="0">
                        <a:effectLst/>
                        <a:highlight>
                          <a:srgbClr val="FF00FF"/>
                        </a:highlight>
                        <a:latin typeface="Calibri" pitchFamily="34" charset="0"/>
                        <a:ea typeface="Times New Roman" pitchFamily="18" charset="0"/>
                        <a:cs typeface="Times New Roman" pitchFamily="18" charset="0"/>
                      </a:endParaRPr>
                    </a:p>
                  </a:txBody>
                  <a:tcPr marL="56429" marR="56429" marT="0" marB="0">
                    <a:solidFill>
                      <a:schemeClr val="accent2">
                        <a:lumMod val="60000"/>
                        <a:lumOff val="40000"/>
                      </a:schemeClr>
                    </a:solidFill>
                  </a:tcPr>
                </a:tc>
                <a:tc>
                  <a:txBody>
                    <a:bodyPr/>
                    <a:lstStyle/>
                    <a:p>
                      <a:pPr marL="0" marR="0" algn="ctr">
                        <a:lnSpc>
                          <a:spcPct val="107000"/>
                        </a:lnSpc>
                        <a:spcBef>
                          <a:spcPts val="0"/>
                        </a:spcBef>
                        <a:spcAft>
                          <a:spcPts val="800"/>
                        </a:spcAft>
                      </a:pPr>
                      <a:r>
                        <a:rPr lang="en-US" sz="1400" kern="100" dirty="0">
                          <a:effectLst/>
                        </a:rPr>
                        <a:t>#2c</a:t>
                      </a:r>
                      <a:endParaRPr lang="en-US" sz="1400" kern="100" dirty="0">
                        <a:effectLst/>
                        <a:latin typeface="Calibri" pitchFamily="34" charset="0"/>
                        <a:ea typeface="Times New Roman" pitchFamily="18" charset="0"/>
                        <a:cs typeface="Times New Roman" pitchFamily="18" charset="0"/>
                      </a:endParaRPr>
                    </a:p>
                  </a:txBody>
                  <a:tcPr marL="56429" marR="56429" marT="0" marB="0">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
        <p:nvSpPr>
          <p:cNvPr id="3" name="TextBox 2"/>
          <p:cNvSpPr txBox="1"/>
          <p:nvPr/>
        </p:nvSpPr>
        <p:spPr>
          <a:xfrm>
            <a:off x="3070300" y="132045"/>
            <a:ext cx="6051400" cy="369332"/>
          </a:xfrm>
          <a:prstGeom prst="rect">
            <a:avLst/>
          </a:prstGeom>
          <a:noFill/>
        </p:spPr>
        <p:txBody>
          <a:bodyPr wrap="none" rtlCol="0">
            <a:spAutoFit/>
          </a:bodyPr>
          <a:lstStyle/>
          <a:p>
            <a:pPr algn="ctr"/>
            <a:r>
              <a:rPr lang="en-US" b="1" dirty="0"/>
              <a:t>Check list of Scenarios for KPIs and Procedural Considerations</a:t>
            </a:r>
            <a:endParaRPr lang="en-US" dirty="0"/>
          </a:p>
        </p:txBody>
      </p:sp>
      <p:sp>
        <p:nvSpPr>
          <p:cNvPr id="4" name="Slide Number Placeholder 3"/>
          <p:cNvSpPr>
            <a:spLocks noGrp="1"/>
          </p:cNvSpPr>
          <p:nvPr>
            <p:ph type="sldNum" sz="quarter" idx="12"/>
          </p:nvPr>
        </p:nvSpPr>
        <p:spPr>
          <a:xfrm>
            <a:off x="9229725" y="6378087"/>
            <a:ext cx="2743200" cy="365125"/>
          </a:xfrm>
        </p:spPr>
        <p:txBody>
          <a:bodyPr/>
          <a:lstStyle/>
          <a:p>
            <a:fld id="{863B237B-882D-499E-A8A8-1931158A5CA1}"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883" y="59567"/>
            <a:ext cx="10515600" cy="812034"/>
          </a:xfrm>
        </p:spPr>
        <p:txBody>
          <a:bodyPr/>
          <a:lstStyle/>
          <a:p>
            <a:r>
              <a:rPr lang="en-US" dirty="0">
                <a:solidFill>
                  <a:srgbClr val="0070C0"/>
                </a:solidFill>
              </a:rPr>
              <a:t>Way Forward Option 2 Pictorially</a:t>
            </a:r>
          </a:p>
        </p:txBody>
      </p:sp>
      <p:sp>
        <p:nvSpPr>
          <p:cNvPr id="3" name="Arrow: Right 2"/>
          <p:cNvSpPr/>
          <p:nvPr/>
        </p:nvSpPr>
        <p:spPr>
          <a:xfrm>
            <a:off x="430924" y="805587"/>
            <a:ext cx="5749159" cy="3176645"/>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499448" y="1577314"/>
            <a:ext cx="4645571"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IMT-2020 CURRENT PROCESS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3GPP Proponent SRIT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3GPP Proponent RIT</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China Proponent RIT</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Korea Proponent RIT</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TSDSI Proponent RIT</a:t>
            </a:r>
          </a:p>
        </p:txBody>
      </p:sp>
      <p:sp>
        <p:nvSpPr>
          <p:cNvPr id="5" name="TextBox 4"/>
          <p:cNvSpPr txBox="1"/>
          <p:nvPr/>
        </p:nvSpPr>
        <p:spPr>
          <a:xfrm>
            <a:off x="9541324" y="1736873"/>
            <a:ext cx="2376654" cy="1107996"/>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First Release </a:t>
            </a:r>
            <a:r>
              <a:rPr kumimoji="0" lang="en-US" sz="1600" b="1" i="0" u="none" strike="noStrike" kern="1200" cap="none" spc="0" normalizeH="0" baseline="0" noProof="0" dirty="0">
                <a:ln>
                  <a:noFill/>
                </a:ln>
                <a:solidFill>
                  <a:prstClr val="black"/>
                </a:solidFill>
                <a:effectLst/>
                <a:uLnTx/>
                <a:uFillTx/>
                <a:latin typeface="Calibri"/>
                <a:ea typeface="+mn-ea"/>
                <a:cs typeface="+mn-cs"/>
              </a:rPr>
              <a:t>Rec IMT M.[IMT-2020 SPECS] </a:t>
            </a:r>
            <a:r>
              <a:rPr kumimoji="0" lang="en-US" sz="1600" b="1" i="1" u="none" strike="noStrike" kern="1200" cap="none" spc="0" normalizeH="0" baseline="0" noProof="0" dirty="0">
                <a:ln>
                  <a:noFill/>
                </a:ln>
                <a:solidFill>
                  <a:prstClr val="black"/>
                </a:solidFill>
                <a:effectLst/>
                <a:uLnTx/>
                <a:uFillTx/>
                <a:latin typeface="Calibri"/>
                <a:ea typeface="+mn-ea"/>
                <a:cs typeface="+mn-cs"/>
              </a:rPr>
              <a:t>Study Group 5</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prstClr val="black"/>
                </a:solidFill>
                <a:effectLst/>
                <a:highlight>
                  <a:srgbClr val="00FFFF"/>
                </a:highlight>
                <a:uLnTx/>
                <a:uFillTx/>
                <a:latin typeface="Calibri"/>
                <a:ea typeface="+mn-ea"/>
                <a:cs typeface="+mn-cs"/>
              </a:rPr>
              <a:t>November 2020</a:t>
            </a:r>
          </a:p>
        </p:txBody>
      </p:sp>
      <p:sp>
        <p:nvSpPr>
          <p:cNvPr id="6" name="TextBox 5"/>
          <p:cNvSpPr txBox="1"/>
          <p:nvPr/>
        </p:nvSpPr>
        <p:spPr>
          <a:xfrm>
            <a:off x="199815" y="930905"/>
            <a:ext cx="141364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WP 5D #35e</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July 2020</a:t>
            </a:r>
          </a:p>
        </p:txBody>
      </p:sp>
      <p:sp>
        <p:nvSpPr>
          <p:cNvPr id="11" name="TextBox 10"/>
          <p:cNvSpPr txBox="1"/>
          <p:nvPr/>
        </p:nvSpPr>
        <p:spPr>
          <a:xfrm>
            <a:off x="1865586" y="937614"/>
            <a:ext cx="141364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WP 5D #36</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Oct 2020</a:t>
            </a:r>
          </a:p>
        </p:txBody>
      </p:sp>
      <p:sp>
        <p:nvSpPr>
          <p:cNvPr id="12" name="TextBox 11"/>
          <p:cNvSpPr txBox="1"/>
          <p:nvPr/>
        </p:nvSpPr>
        <p:spPr>
          <a:xfrm>
            <a:off x="3131425" y="948843"/>
            <a:ext cx="150954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WP 5D #36bis Nov 2020</a:t>
            </a:r>
          </a:p>
        </p:txBody>
      </p:sp>
      <p:sp>
        <p:nvSpPr>
          <p:cNvPr id="13" name="TextBox 12"/>
          <p:cNvSpPr txBox="1"/>
          <p:nvPr/>
        </p:nvSpPr>
        <p:spPr>
          <a:xfrm>
            <a:off x="5068612" y="4185277"/>
            <a:ext cx="141364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WP 5D #37</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Feb 2021</a:t>
            </a:r>
          </a:p>
        </p:txBody>
      </p:sp>
      <p:sp>
        <p:nvSpPr>
          <p:cNvPr id="14" name="TextBox 13"/>
          <p:cNvSpPr txBox="1"/>
          <p:nvPr/>
        </p:nvSpPr>
        <p:spPr>
          <a:xfrm>
            <a:off x="6247931" y="4185277"/>
            <a:ext cx="141364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WP 5D #38</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June 2021</a:t>
            </a:r>
          </a:p>
        </p:txBody>
      </p:sp>
      <p:sp>
        <p:nvSpPr>
          <p:cNvPr id="15" name="TextBox 14"/>
          <p:cNvSpPr txBox="1"/>
          <p:nvPr/>
        </p:nvSpPr>
        <p:spPr>
          <a:xfrm>
            <a:off x="7373501" y="4188809"/>
            <a:ext cx="141364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WP 5D #39</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Oct 2021</a:t>
            </a:r>
          </a:p>
        </p:txBody>
      </p:sp>
      <p:sp>
        <p:nvSpPr>
          <p:cNvPr id="19" name="Arrow: Right 18"/>
          <p:cNvSpPr/>
          <p:nvPr/>
        </p:nvSpPr>
        <p:spPr>
          <a:xfrm>
            <a:off x="1648959" y="4220729"/>
            <a:ext cx="8332928" cy="252600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Arrow: Bent 19"/>
          <p:cNvSpPr/>
          <p:nvPr/>
        </p:nvSpPr>
        <p:spPr>
          <a:xfrm flipV="1">
            <a:off x="502541" y="3177750"/>
            <a:ext cx="1737937" cy="2765505"/>
          </a:xfrm>
          <a:prstGeom prst="bentArrow">
            <a:avLst>
              <a:gd name="adj1" fmla="val 25000"/>
              <a:gd name="adj2" fmla="val 26346"/>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Box 20"/>
          <p:cNvSpPr txBox="1"/>
          <p:nvPr/>
        </p:nvSpPr>
        <p:spPr>
          <a:xfrm>
            <a:off x="2457450" y="4897957"/>
            <a:ext cx="474345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IMT-2020 CURRENT PROCESS </a:t>
            </a: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(Step 4 reset &amp; onward Steps extension) </a:t>
            </a:r>
          </a:p>
          <a:p>
            <a:pPr marL="536575" marR="0" lvl="2" indent="-2730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ETSI (TC DECT) and DECT Forum Proponent SRIT      </a:t>
            </a:r>
          </a:p>
          <a:p>
            <a:pPr marL="536575" marR="0" lvl="2" indent="-273050" algn="l" defTabSz="914400" rtl="0" eaLnBrk="1" fontAlgn="auto" latinLnBrk="0" hangingPunct="1">
              <a:lnSpc>
                <a:spcPct val="100000"/>
              </a:lnSpc>
              <a:spcBef>
                <a:spcPts val="0"/>
              </a:spcBef>
              <a:spcAft>
                <a:spcPts val="0"/>
              </a:spcAft>
              <a:buClrTx/>
              <a:buSzTx/>
              <a:buFont typeface="Arial" pitchFamily="34" charset="0"/>
              <a:buChar char="•"/>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Nufront Proponent RIT  </a:t>
            </a:r>
          </a:p>
        </p:txBody>
      </p:sp>
      <p:sp>
        <p:nvSpPr>
          <p:cNvPr id="22" name="TextBox 21"/>
          <p:cNvSpPr txBox="1"/>
          <p:nvPr/>
        </p:nvSpPr>
        <p:spPr>
          <a:xfrm rot="5400000">
            <a:off x="50835" y="4114985"/>
            <a:ext cx="13807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1" i="1" u="none" strike="noStrike" kern="1200" cap="none" spc="0" normalizeH="0" baseline="0" noProof="0" dirty="0">
                <a:ln>
                  <a:noFill/>
                </a:ln>
                <a:solidFill>
                  <a:srgbClr val="FF0000"/>
                </a:solidFill>
                <a:effectLst/>
                <a:uLnTx/>
                <a:uFillTx/>
                <a:latin typeface="Calibri"/>
                <a:ea typeface="+mn-ea"/>
                <a:cs typeface="+mn-cs"/>
              </a:rPr>
              <a:t>Process  fork</a:t>
            </a:r>
          </a:p>
        </p:txBody>
      </p:sp>
      <p:sp>
        <p:nvSpPr>
          <p:cNvPr id="23" name="TextBox 22"/>
          <p:cNvSpPr txBox="1"/>
          <p:nvPr/>
        </p:nvSpPr>
        <p:spPr>
          <a:xfrm>
            <a:off x="9981887" y="4324818"/>
            <a:ext cx="2022586" cy="1569660"/>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Focused Revision 1 </a:t>
            </a:r>
            <a:r>
              <a:rPr kumimoji="0" lang="en-US" sz="1600" b="1" i="0" u="none" strike="noStrike" kern="1200" cap="none" spc="0" normalizeH="0" baseline="0" noProof="0" dirty="0">
                <a:ln>
                  <a:noFill/>
                </a:ln>
                <a:solidFill>
                  <a:prstClr val="black"/>
                </a:solidFill>
                <a:effectLst/>
                <a:uLnTx/>
                <a:uFillTx/>
                <a:latin typeface="Calibri"/>
                <a:ea typeface="+mn-ea"/>
                <a:cs typeface="+mn-cs"/>
              </a:rPr>
              <a:t>Rec IMT M.[IMT-2020 SPECS] </a:t>
            </a:r>
            <a:r>
              <a:rPr kumimoji="0" lang="en-US" sz="1600" b="1" i="1" u="none" strike="noStrike" kern="1200" cap="none" spc="0" normalizeH="0" baseline="0" noProof="0" dirty="0">
                <a:ln>
                  <a:noFill/>
                </a:ln>
                <a:solidFill>
                  <a:prstClr val="black"/>
                </a:solidFill>
                <a:effectLst/>
                <a:uLnTx/>
                <a:uFillTx/>
                <a:latin typeface="Calibri"/>
                <a:ea typeface="+mn-ea"/>
                <a:cs typeface="+mn-cs"/>
              </a:rPr>
              <a:t>Study Group 5</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prstClr val="black"/>
                </a:solidFill>
                <a:effectLst/>
                <a:highlight>
                  <a:srgbClr val="00FFFF"/>
                </a:highlight>
                <a:uLnTx/>
                <a:uFillTx/>
                <a:latin typeface="Calibri"/>
                <a:ea typeface="+mn-ea"/>
                <a:cs typeface="+mn-cs"/>
              </a:rPr>
              <a:t>Update should be completed in WP 5D/ITU-R no later than Meeting #39, </a:t>
            </a:r>
            <a:r>
              <a:rPr kumimoji="0" lang="en-US" sz="1200" b="1" i="1" u="none" strike="noStrike" kern="1200" cap="none" spc="0" normalizeH="0" baseline="0" noProof="0" dirty="0">
                <a:ln>
                  <a:noFill/>
                </a:ln>
                <a:solidFill>
                  <a:prstClr val="black"/>
                </a:solidFill>
                <a:effectLst/>
                <a:highlight>
                  <a:srgbClr val="00FFFF"/>
                </a:highlight>
                <a:uLnTx/>
                <a:uFillTx/>
                <a:latin typeface="Calibri"/>
                <a:ea typeface="+mn-ea"/>
                <a:cs typeface="+mn-cs"/>
              </a:rPr>
              <a:t>preferably sooner.</a:t>
            </a:r>
          </a:p>
        </p:txBody>
      </p:sp>
      <p:sp>
        <p:nvSpPr>
          <p:cNvPr id="24" name="TextBox 23"/>
          <p:cNvSpPr txBox="1"/>
          <p:nvPr/>
        </p:nvSpPr>
        <p:spPr>
          <a:xfrm>
            <a:off x="8369948" y="291474"/>
            <a:ext cx="216142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(Picture not to scale)</a:t>
            </a:r>
          </a:p>
        </p:txBody>
      </p:sp>
      <p:sp>
        <p:nvSpPr>
          <p:cNvPr id="25" name="TextBox 24"/>
          <p:cNvSpPr txBox="1"/>
          <p:nvPr/>
        </p:nvSpPr>
        <p:spPr>
          <a:xfrm>
            <a:off x="1515558" y="3761042"/>
            <a:ext cx="2286659"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WP 5D #36 or 36bis</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Oct/Nov 2020</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600" b="1" i="1" u="none" strike="noStrike" kern="1200" cap="none" spc="0" normalizeH="0" baseline="0" noProof="0" dirty="0">
                <a:ln>
                  <a:noFill/>
                </a:ln>
                <a:solidFill>
                  <a:srgbClr val="FF0000"/>
                </a:solidFill>
                <a:effectLst/>
                <a:uLnTx/>
                <a:uFillTx/>
                <a:latin typeface="Calibri"/>
                <a:ea typeface="+mn-ea"/>
                <a:cs typeface="+mn-cs"/>
              </a:rPr>
              <a:t>Schedule, Workplan, &amp; External Liaison to IEGs</a:t>
            </a:r>
          </a:p>
        </p:txBody>
      </p:sp>
      <p:sp>
        <p:nvSpPr>
          <p:cNvPr id="8" name="TextBox 7"/>
          <p:cNvSpPr txBox="1"/>
          <p:nvPr/>
        </p:nvSpPr>
        <p:spPr>
          <a:xfrm>
            <a:off x="3114970" y="1975976"/>
            <a:ext cx="1582041" cy="923330"/>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black"/>
                </a:solidFill>
                <a:effectLst/>
                <a:highlight>
                  <a:srgbClr val="00FFFF"/>
                </a:highlight>
                <a:uLnTx/>
                <a:uFillTx/>
                <a:latin typeface="Calibri"/>
                <a:ea typeface="+mn-ea"/>
                <a:cs typeface="+mn-cs"/>
              </a:rPr>
              <a:t>Completes Nov 2020</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black"/>
                </a:solidFill>
                <a:effectLst/>
                <a:highlight>
                  <a:srgbClr val="00FFFF"/>
                </a:highlight>
                <a:uLnTx/>
                <a:uFillTx/>
                <a:latin typeface="Calibri"/>
                <a:ea typeface="+mn-ea"/>
                <a:cs typeface="+mn-cs"/>
              </a:rPr>
              <a:t>with no delay</a:t>
            </a:r>
          </a:p>
        </p:txBody>
      </p:sp>
      <p:sp>
        <p:nvSpPr>
          <p:cNvPr id="26" name="TextBox 25"/>
          <p:cNvSpPr txBox="1"/>
          <p:nvPr/>
        </p:nvSpPr>
        <p:spPr>
          <a:xfrm>
            <a:off x="7412372" y="5104169"/>
            <a:ext cx="1402278" cy="646331"/>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black"/>
                </a:solidFill>
                <a:effectLst/>
                <a:highlight>
                  <a:srgbClr val="00FFFF"/>
                </a:highlight>
                <a:uLnTx/>
                <a:uFillTx/>
                <a:latin typeface="Calibri"/>
                <a:ea typeface="+mn-ea"/>
                <a:cs typeface="+mn-cs"/>
              </a:rPr>
              <a:t>Completes in 2021</a:t>
            </a:r>
          </a:p>
        </p:txBody>
      </p:sp>
      <p:sp>
        <p:nvSpPr>
          <p:cNvPr id="27" name="TextBox 26"/>
          <p:cNvSpPr txBox="1"/>
          <p:nvPr/>
        </p:nvSpPr>
        <p:spPr>
          <a:xfrm>
            <a:off x="1631505" y="3163797"/>
            <a:ext cx="228665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1" u="none" strike="noStrike" kern="1200" cap="none" spc="0" normalizeH="0" baseline="0" noProof="0" dirty="0">
                <a:ln>
                  <a:noFill/>
                </a:ln>
                <a:solidFill>
                  <a:prstClr val="black"/>
                </a:solidFill>
                <a:effectLst/>
                <a:uLnTx/>
                <a:uFillTx/>
                <a:latin typeface="Calibri"/>
                <a:ea typeface="+mn-ea"/>
                <a:cs typeface="+mn-cs"/>
              </a:rPr>
              <a:t>First Release Timeline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TextBox 27"/>
          <p:cNvSpPr txBox="1"/>
          <p:nvPr/>
        </p:nvSpPr>
        <p:spPr>
          <a:xfrm>
            <a:off x="1548551" y="6126420"/>
            <a:ext cx="278250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1" u="none" strike="noStrike" kern="1200" cap="none" spc="0" normalizeH="0" baseline="0" noProof="0" dirty="0">
                <a:ln>
                  <a:noFill/>
                </a:ln>
                <a:solidFill>
                  <a:prstClr val="black"/>
                </a:solidFill>
                <a:effectLst/>
                <a:uLnTx/>
                <a:uFillTx/>
                <a:latin typeface="Calibri"/>
                <a:ea typeface="+mn-ea"/>
                <a:cs typeface="+mn-cs"/>
              </a:rPr>
              <a:t>Focused Revision Timeline</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p:cNvSpPr txBox="1"/>
          <p:nvPr/>
        </p:nvSpPr>
        <p:spPr>
          <a:xfrm>
            <a:off x="5618993" y="840905"/>
            <a:ext cx="4088235" cy="338554"/>
          </a:xfrm>
          <a:prstGeom prst="rect">
            <a:avLst/>
          </a:prstGeom>
          <a:noFill/>
        </p:spPr>
        <p:txBody>
          <a:bodyPr wrap="none" rtlCol="0">
            <a:spAutoFit/>
          </a:bodyPr>
          <a:lstStyle/>
          <a:p>
            <a:r>
              <a:rPr lang="en-US" sz="1600" dirty="0">
                <a:solidFill>
                  <a:srgbClr val="FF0000"/>
                </a:solidFill>
              </a:rPr>
              <a:t>Source:  </a:t>
            </a:r>
            <a:r>
              <a:rPr lang="en-US" sz="1600" dirty="0">
                <a:solidFill>
                  <a:srgbClr val="FF0000"/>
                </a:solidFill>
                <a:hlinkClick r:id="rId3"/>
              </a:rPr>
              <a:t>Document IMT-2020/52 </a:t>
            </a:r>
            <a:r>
              <a:rPr lang="en-US" sz="1600" dirty="0">
                <a:solidFill>
                  <a:srgbClr val="FF0000"/>
                </a:solidFill>
              </a:rPr>
              <a:t>Part 1 Slide 4 </a:t>
            </a:r>
          </a:p>
        </p:txBody>
      </p:sp>
      <p:sp>
        <p:nvSpPr>
          <p:cNvPr id="9" name="TextBox 8"/>
          <p:cNvSpPr txBox="1"/>
          <p:nvPr/>
        </p:nvSpPr>
        <p:spPr>
          <a:xfrm>
            <a:off x="5683832" y="2850031"/>
            <a:ext cx="3634525" cy="523220"/>
          </a:xfrm>
          <a:prstGeom prst="rect">
            <a:avLst/>
          </a:prstGeom>
          <a:noFill/>
        </p:spPr>
        <p:txBody>
          <a:bodyPr wrap="square" rtlCol="0">
            <a:spAutoFit/>
          </a:bodyPr>
          <a:lstStyle/>
          <a:p>
            <a:r>
              <a:rPr lang="en-US" sz="1400" dirty="0">
                <a:highlight>
                  <a:srgbClr val="00FF00"/>
                </a:highlight>
              </a:rPr>
              <a:t>Note: Additional Information added to relate this Slide 4 to Slide 5 in this PowerPoint</a:t>
            </a:r>
          </a:p>
        </p:txBody>
      </p:sp>
      <p:sp>
        <p:nvSpPr>
          <p:cNvPr id="29" name="TextBox 28"/>
          <p:cNvSpPr txBox="1"/>
          <p:nvPr/>
        </p:nvSpPr>
        <p:spPr>
          <a:xfrm>
            <a:off x="6126415" y="2000658"/>
            <a:ext cx="2885663" cy="553998"/>
          </a:xfrm>
          <a:prstGeom prst="rect">
            <a:avLst/>
          </a:prstGeom>
          <a:noFill/>
        </p:spPr>
        <p:txBody>
          <a:bodyPr wrap="none" rtlCol="0">
            <a:spAutoFit/>
          </a:bodyPr>
          <a:lstStyle/>
          <a:p>
            <a:pPr algn="ctr"/>
            <a:r>
              <a:rPr lang="en-US" b="1" u="sng" dirty="0">
                <a:solidFill>
                  <a:schemeClr val="accent1">
                    <a:lumMod val="75000"/>
                  </a:schemeClr>
                </a:solidFill>
              </a:rPr>
              <a:t>Prior to Option 2 </a:t>
            </a:r>
          </a:p>
          <a:p>
            <a:pPr algn="ctr"/>
            <a:r>
              <a:rPr lang="en-US" sz="1200" b="1" u="sng" dirty="0">
                <a:solidFill>
                  <a:schemeClr val="accent1">
                    <a:lumMod val="75000"/>
                  </a:schemeClr>
                </a:solidFill>
              </a:rPr>
              <a:t>(all documents complete &amp; </a:t>
            </a:r>
            <a:r>
              <a:rPr lang="en-US" sz="1200" b="1" i="1" u="sng" dirty="0">
                <a:solidFill>
                  <a:schemeClr val="accent1">
                    <a:lumMod val="75000"/>
                  </a:schemeClr>
                </a:solidFill>
              </a:rPr>
              <a:t>self contained</a:t>
            </a:r>
            <a:r>
              <a:rPr lang="en-US" sz="1200" b="1" u="sng" dirty="0">
                <a:solidFill>
                  <a:schemeClr val="accent1">
                    <a:lumMod val="75000"/>
                  </a:schemeClr>
                </a:solidFill>
              </a:rPr>
              <a:t>)</a:t>
            </a:r>
            <a:endParaRPr lang="en-US" b="1" u="sng" dirty="0">
              <a:solidFill>
                <a:schemeClr val="accent1">
                  <a:lumMod val="75000"/>
                </a:schemeClr>
              </a:solidFill>
            </a:endParaRPr>
          </a:p>
        </p:txBody>
      </p:sp>
      <p:sp>
        <p:nvSpPr>
          <p:cNvPr id="30" name="TextBox 29"/>
          <p:cNvSpPr txBox="1"/>
          <p:nvPr/>
        </p:nvSpPr>
        <p:spPr>
          <a:xfrm>
            <a:off x="6218892" y="3474062"/>
            <a:ext cx="2885663" cy="553998"/>
          </a:xfrm>
          <a:prstGeom prst="rect">
            <a:avLst/>
          </a:prstGeom>
          <a:noFill/>
        </p:spPr>
        <p:txBody>
          <a:bodyPr wrap="none" rtlCol="0">
            <a:spAutoFit/>
          </a:bodyPr>
          <a:lstStyle/>
          <a:p>
            <a:pPr algn="ctr"/>
            <a:r>
              <a:rPr lang="en-US" b="1" u="sng" dirty="0">
                <a:solidFill>
                  <a:srgbClr val="FF0000"/>
                </a:solidFill>
              </a:rPr>
              <a:t>From Option 2 Analysis </a:t>
            </a:r>
          </a:p>
          <a:p>
            <a:pPr algn="ctr"/>
            <a:r>
              <a:rPr lang="en-US" sz="1200" b="1" u="sng" dirty="0">
                <a:solidFill>
                  <a:srgbClr val="FF0000"/>
                </a:solidFill>
              </a:rPr>
              <a:t>(all documents complete &amp; </a:t>
            </a:r>
            <a:r>
              <a:rPr lang="en-US" sz="1200" b="1" i="1" u="sng" dirty="0">
                <a:solidFill>
                  <a:srgbClr val="FF0000"/>
                </a:solidFill>
              </a:rPr>
              <a:t>self contained</a:t>
            </a:r>
            <a:r>
              <a:rPr lang="en-US" sz="1200" b="1" u="sng" dirty="0">
                <a:solidFill>
                  <a:srgbClr val="FF0000"/>
                </a:solidFill>
              </a:rPr>
              <a:t>)</a:t>
            </a:r>
            <a:endParaRPr lang="en-US" b="1" u="sng" dirty="0">
              <a:solidFill>
                <a:srgbClr val="FF0000"/>
              </a:solidFill>
            </a:endParaRPr>
          </a:p>
        </p:txBody>
      </p:sp>
      <p:sp>
        <p:nvSpPr>
          <p:cNvPr id="10" name="Oval 9"/>
          <p:cNvSpPr/>
          <p:nvPr/>
        </p:nvSpPr>
        <p:spPr>
          <a:xfrm>
            <a:off x="9374529" y="1051700"/>
            <a:ext cx="2782503" cy="57467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p:cNvSpPr/>
          <p:nvPr/>
        </p:nvSpPr>
        <p:spPr>
          <a:xfrm>
            <a:off x="9055916" y="2132737"/>
            <a:ext cx="692125" cy="37367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p:cNvSpPr/>
          <p:nvPr/>
        </p:nvSpPr>
        <p:spPr>
          <a:xfrm rot="1742111">
            <a:off x="9053203" y="3954493"/>
            <a:ext cx="880604" cy="373673"/>
          </a:xfrm>
          <a:prstGeom prst="rightArrow">
            <a:avLst>
              <a:gd name="adj1" fmla="val 59606"/>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p:cNvSpPr/>
          <p:nvPr/>
        </p:nvSpPr>
        <p:spPr>
          <a:xfrm rot="5400000">
            <a:off x="10445275" y="3229425"/>
            <a:ext cx="909697" cy="56607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00FFFF"/>
                </a:highlight>
              </a:rPr>
              <a:t>++++</a:t>
            </a:r>
          </a:p>
        </p:txBody>
      </p:sp>
      <p:sp>
        <p:nvSpPr>
          <p:cNvPr id="33" name="Slide Number Placeholder 2"/>
          <p:cNvSpPr>
            <a:spLocks noGrp="1"/>
          </p:cNvSpPr>
          <p:nvPr>
            <p:ph type="sldNum" sz="quarter" idx="12"/>
          </p:nvPr>
        </p:nvSpPr>
        <p:spPr>
          <a:xfrm>
            <a:off x="9197674" y="6383963"/>
            <a:ext cx="2743200" cy="365125"/>
          </a:xfrm>
        </p:spPr>
        <p:txBody>
          <a:bodyPr/>
          <a:lstStyle/>
          <a:p>
            <a:fld id="{863B237B-882D-499E-A8A8-1931158A5CA1}" type="slidenum">
              <a:rPr lang="en-US" smtClean="0"/>
              <a:t>4</a:t>
            </a:fld>
            <a:endParaRPr lang="en-US" dirty="0"/>
          </a:p>
        </p:txBody>
      </p:sp>
      <p:sp>
        <p:nvSpPr>
          <p:cNvPr id="17" name="Oval 16"/>
          <p:cNvSpPr/>
          <p:nvPr/>
        </p:nvSpPr>
        <p:spPr>
          <a:xfrm>
            <a:off x="6043904" y="1911678"/>
            <a:ext cx="3050686" cy="868893"/>
          </a:xfrm>
          <a:prstGeom prst="ellipse">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141540" y="3420644"/>
            <a:ext cx="3050686" cy="796763"/>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396" y="20583"/>
            <a:ext cx="8694097" cy="520092"/>
          </a:xfrm>
        </p:spPr>
        <p:txBody>
          <a:bodyPr>
            <a:noAutofit/>
          </a:bodyPr>
          <a:lstStyle/>
          <a:p>
            <a:r>
              <a:rPr lang="en-US" sz="2400" u="sng" dirty="0"/>
              <a:t>Flow Diagram and Documents Available for Consideration </a:t>
            </a:r>
          </a:p>
        </p:txBody>
      </p:sp>
      <p:sp>
        <p:nvSpPr>
          <p:cNvPr id="3" name="Slide Number Placeholder 2"/>
          <p:cNvSpPr>
            <a:spLocks noGrp="1"/>
          </p:cNvSpPr>
          <p:nvPr>
            <p:ph type="sldNum" sz="quarter" idx="12"/>
          </p:nvPr>
        </p:nvSpPr>
        <p:spPr/>
        <p:txBody>
          <a:bodyPr/>
          <a:lstStyle/>
          <a:p>
            <a:fld id="{863B237B-882D-499E-A8A8-1931158A5CA1}" type="slidenum">
              <a:rPr lang="en-US" smtClean="0"/>
              <a:t>5</a:t>
            </a:fld>
            <a:endParaRPr lang="en-US" dirty="0"/>
          </a:p>
        </p:txBody>
      </p:sp>
      <p:sp>
        <p:nvSpPr>
          <p:cNvPr id="4" name="TextBox 3"/>
          <p:cNvSpPr txBox="1"/>
          <p:nvPr/>
        </p:nvSpPr>
        <p:spPr>
          <a:xfrm>
            <a:off x="573931" y="1040850"/>
            <a:ext cx="2013625" cy="523220"/>
          </a:xfrm>
          <a:prstGeom prst="rect">
            <a:avLst/>
          </a:prstGeom>
          <a:noFill/>
        </p:spPr>
        <p:txBody>
          <a:bodyPr wrap="square" rtlCol="0">
            <a:spAutoFit/>
          </a:bodyPr>
          <a:lstStyle/>
          <a:p>
            <a:r>
              <a:rPr lang="en-US" sz="1400" b="1" dirty="0">
                <a:solidFill>
                  <a:schemeClr val="accent1">
                    <a:lumMod val="75000"/>
                  </a:schemeClr>
                </a:solidFill>
              </a:rPr>
              <a:t>History Documents…..</a:t>
            </a:r>
            <a:endParaRPr lang="en-US" sz="1400" dirty="0">
              <a:solidFill>
                <a:schemeClr val="accent1">
                  <a:lumMod val="75000"/>
                </a:schemeClr>
              </a:solidFill>
            </a:endParaRPr>
          </a:p>
          <a:p>
            <a:r>
              <a:rPr lang="en-US" sz="1400" dirty="0"/>
              <a:t>/ Prior to Option 2/</a:t>
            </a:r>
          </a:p>
        </p:txBody>
      </p:sp>
      <p:sp>
        <p:nvSpPr>
          <p:cNvPr id="5" name="TextBox 4"/>
          <p:cNvSpPr txBox="1"/>
          <p:nvPr/>
        </p:nvSpPr>
        <p:spPr>
          <a:xfrm>
            <a:off x="588515" y="1625625"/>
            <a:ext cx="4435812" cy="954107"/>
          </a:xfrm>
          <a:prstGeom prst="rect">
            <a:avLst/>
          </a:prstGeom>
          <a:noFill/>
        </p:spPr>
        <p:txBody>
          <a:bodyPr wrap="square" rtlCol="0">
            <a:spAutoFit/>
          </a:bodyPr>
          <a:lstStyle/>
          <a:p>
            <a:r>
              <a:rPr lang="en-US" sz="1400" b="1" dirty="0">
                <a:solidFill>
                  <a:schemeClr val="accent1">
                    <a:lumMod val="75000"/>
                  </a:schemeClr>
                </a:solidFill>
              </a:rPr>
              <a:t>Relevant IMT-2020/ZZZ    </a:t>
            </a:r>
          </a:p>
          <a:p>
            <a:r>
              <a:rPr lang="en-US" sz="1400" b="1" dirty="0">
                <a:solidFill>
                  <a:schemeClr val="accent5">
                    <a:lumMod val="75000"/>
                  </a:schemeClr>
                </a:solidFill>
              </a:rPr>
              <a:t>Documents IMT-2020/39 – IMT-2020/51  </a:t>
            </a:r>
          </a:p>
          <a:p>
            <a:r>
              <a:rPr lang="en-US" sz="1400" b="1" dirty="0"/>
              <a:t>“IEG Evaluation Reports”  </a:t>
            </a:r>
            <a:endParaRPr lang="en-US" sz="1400" dirty="0"/>
          </a:p>
          <a:p>
            <a:r>
              <a:rPr lang="en-US" sz="1400" dirty="0"/>
              <a:t>/ Prior to Option 2/</a:t>
            </a:r>
          </a:p>
        </p:txBody>
      </p:sp>
      <p:sp>
        <p:nvSpPr>
          <p:cNvPr id="6" name="TextBox 5"/>
          <p:cNvSpPr txBox="1"/>
          <p:nvPr/>
        </p:nvSpPr>
        <p:spPr>
          <a:xfrm>
            <a:off x="588514" y="2702843"/>
            <a:ext cx="5097293" cy="1169551"/>
          </a:xfrm>
          <a:prstGeom prst="rect">
            <a:avLst/>
          </a:prstGeom>
          <a:noFill/>
        </p:spPr>
        <p:txBody>
          <a:bodyPr wrap="square" rtlCol="0">
            <a:spAutoFit/>
          </a:bodyPr>
          <a:lstStyle/>
          <a:p>
            <a:r>
              <a:rPr lang="en-US" sz="1400" b="1" dirty="0">
                <a:solidFill>
                  <a:srgbClr val="0070C0"/>
                </a:solidFill>
              </a:rPr>
              <a:t>Summary of Step 4  </a:t>
            </a:r>
          </a:p>
          <a:p>
            <a:r>
              <a:rPr lang="en-US" sz="1400" b="1" u="sng" dirty="0">
                <a:hlinkClick r:id="rId2"/>
              </a:rPr>
              <a:t>Document IMT-2020/38 Rev 1</a:t>
            </a:r>
            <a:r>
              <a:rPr lang="en-US" sz="1400" dirty="0"/>
              <a:t> </a:t>
            </a:r>
          </a:p>
          <a:p>
            <a:r>
              <a:rPr lang="en-US" sz="1400" i="1" dirty="0"/>
              <a:t>“Summary of Step 4 of the IMT-2020 process </a:t>
            </a:r>
          </a:p>
          <a:p>
            <a:r>
              <a:rPr lang="en-US" sz="1400" i="1" dirty="0"/>
              <a:t>for evaluation of IMT-2020 candidate technology submissions”</a:t>
            </a:r>
          </a:p>
          <a:p>
            <a:r>
              <a:rPr lang="en-US" sz="1400" dirty="0"/>
              <a:t>/ Prior to Option 2/</a:t>
            </a:r>
          </a:p>
        </p:txBody>
      </p:sp>
      <p:sp>
        <p:nvSpPr>
          <p:cNvPr id="7" name="TextBox 6"/>
          <p:cNvSpPr txBox="1"/>
          <p:nvPr/>
        </p:nvSpPr>
        <p:spPr>
          <a:xfrm>
            <a:off x="6420250" y="1067906"/>
            <a:ext cx="2013625" cy="523220"/>
          </a:xfrm>
          <a:prstGeom prst="rect">
            <a:avLst/>
          </a:prstGeom>
          <a:noFill/>
        </p:spPr>
        <p:txBody>
          <a:bodyPr wrap="square" rtlCol="0">
            <a:spAutoFit/>
          </a:bodyPr>
          <a:lstStyle/>
          <a:p>
            <a:r>
              <a:rPr lang="en-US" sz="1400" b="1" dirty="0">
                <a:solidFill>
                  <a:srgbClr val="FF0000"/>
                </a:solidFill>
              </a:rPr>
              <a:t>History Documents…..</a:t>
            </a:r>
            <a:endParaRPr lang="en-US" sz="1400" dirty="0">
              <a:solidFill>
                <a:srgbClr val="FF0000"/>
              </a:solidFill>
            </a:endParaRPr>
          </a:p>
          <a:p>
            <a:r>
              <a:rPr lang="en-US" sz="1400" dirty="0"/>
              <a:t>/ From Option 2/</a:t>
            </a:r>
          </a:p>
        </p:txBody>
      </p:sp>
      <p:sp>
        <p:nvSpPr>
          <p:cNvPr id="8" name="TextBox 7"/>
          <p:cNvSpPr txBox="1"/>
          <p:nvPr/>
        </p:nvSpPr>
        <p:spPr>
          <a:xfrm>
            <a:off x="6420250" y="1625625"/>
            <a:ext cx="4933550" cy="954107"/>
          </a:xfrm>
          <a:prstGeom prst="rect">
            <a:avLst/>
          </a:prstGeom>
          <a:noFill/>
        </p:spPr>
        <p:txBody>
          <a:bodyPr wrap="square" rtlCol="0">
            <a:spAutoFit/>
          </a:bodyPr>
          <a:lstStyle/>
          <a:p>
            <a:r>
              <a:rPr lang="en-US" sz="1400" b="1" dirty="0">
                <a:solidFill>
                  <a:srgbClr val="FF0000"/>
                </a:solidFill>
              </a:rPr>
              <a:t>Relevant IMT-2020/ZZZ-</a:t>
            </a:r>
            <a:r>
              <a:rPr lang="en-US" sz="1400" b="1" dirty="0" err="1">
                <a:solidFill>
                  <a:srgbClr val="FF0000"/>
                </a:solidFill>
              </a:rPr>
              <a:t>Opt</a:t>
            </a:r>
            <a:r>
              <a:rPr lang="en-US" sz="1400" b="1" dirty="0">
                <a:solidFill>
                  <a:srgbClr val="FF0000"/>
                </a:solidFill>
              </a:rPr>
              <a:t> 2    New Documents IMT-2020/?? – IMT-2020/?? </a:t>
            </a:r>
          </a:p>
          <a:p>
            <a:r>
              <a:rPr lang="en-US" sz="1400" b="1" dirty="0">
                <a:solidFill>
                  <a:srgbClr val="FF0000"/>
                </a:solidFill>
              </a:rPr>
              <a:t> </a:t>
            </a:r>
            <a:r>
              <a:rPr lang="en-US" sz="1400" b="1" dirty="0"/>
              <a:t>“IEG Evaluation Reports - </a:t>
            </a:r>
            <a:r>
              <a:rPr lang="en-US" sz="1400" b="1" dirty="0" err="1"/>
              <a:t>Opt</a:t>
            </a:r>
            <a:r>
              <a:rPr lang="en-US" sz="1400" b="1" dirty="0"/>
              <a:t> 2</a:t>
            </a:r>
            <a:r>
              <a:rPr lang="en-US" sz="1200" b="1" dirty="0"/>
              <a:t>”   </a:t>
            </a:r>
            <a:r>
              <a:rPr lang="en-US" sz="1200" b="1" i="1" dirty="0"/>
              <a:t>for IEGs engaged in Option 2</a:t>
            </a:r>
            <a:endParaRPr lang="en-US" sz="1200" i="1" dirty="0"/>
          </a:p>
          <a:p>
            <a:r>
              <a:rPr lang="en-US" sz="1400" dirty="0"/>
              <a:t>/From Option 2/</a:t>
            </a:r>
          </a:p>
        </p:txBody>
      </p:sp>
      <p:sp>
        <p:nvSpPr>
          <p:cNvPr id="9" name="TextBox 8"/>
          <p:cNvSpPr txBox="1"/>
          <p:nvPr/>
        </p:nvSpPr>
        <p:spPr>
          <a:xfrm>
            <a:off x="6420250" y="2682111"/>
            <a:ext cx="5505861" cy="1169551"/>
          </a:xfrm>
          <a:prstGeom prst="rect">
            <a:avLst/>
          </a:prstGeom>
          <a:noFill/>
        </p:spPr>
        <p:txBody>
          <a:bodyPr wrap="square" rtlCol="0">
            <a:spAutoFit/>
          </a:bodyPr>
          <a:lstStyle/>
          <a:p>
            <a:r>
              <a:rPr lang="en-US" sz="1400" b="1" dirty="0">
                <a:solidFill>
                  <a:srgbClr val="FF0000"/>
                </a:solidFill>
              </a:rPr>
              <a:t>Summary of Step 4 for Option 2     </a:t>
            </a:r>
            <a:r>
              <a:rPr lang="en-US" sz="1200" b="1" dirty="0">
                <a:solidFill>
                  <a:schemeClr val="bg2">
                    <a:lumMod val="50000"/>
                  </a:schemeClr>
                </a:solidFill>
              </a:rPr>
              <a:t>(Model Document: </a:t>
            </a:r>
            <a:r>
              <a:rPr lang="en-US" sz="1200" u="sng" dirty="0">
                <a:solidFill>
                  <a:schemeClr val="bg2">
                    <a:lumMod val="50000"/>
                  </a:schemeClr>
                </a:solidFill>
              </a:rPr>
              <a:t>IMT-2020/38 Rev 1)</a:t>
            </a:r>
            <a:endParaRPr lang="en-US" sz="1200" dirty="0">
              <a:solidFill>
                <a:schemeClr val="bg2">
                  <a:lumMod val="50000"/>
                </a:schemeClr>
              </a:solidFill>
            </a:endParaRPr>
          </a:p>
          <a:p>
            <a:r>
              <a:rPr lang="en-US" sz="1400" b="1" dirty="0">
                <a:solidFill>
                  <a:srgbClr val="FF0000"/>
                </a:solidFill>
              </a:rPr>
              <a:t>New IMT-2020/Summary-</a:t>
            </a:r>
            <a:r>
              <a:rPr lang="en-US" sz="1400" b="1" dirty="0" err="1">
                <a:solidFill>
                  <a:srgbClr val="FF0000"/>
                </a:solidFill>
              </a:rPr>
              <a:t>Opt</a:t>
            </a:r>
            <a:r>
              <a:rPr lang="en-US" sz="1400" b="1" dirty="0">
                <a:solidFill>
                  <a:srgbClr val="FF0000"/>
                </a:solidFill>
              </a:rPr>
              <a:t> 2</a:t>
            </a:r>
            <a:r>
              <a:rPr lang="en-US" sz="1400" dirty="0">
                <a:solidFill>
                  <a:srgbClr val="FF0000"/>
                </a:solidFill>
              </a:rPr>
              <a:t>  </a:t>
            </a:r>
          </a:p>
          <a:p>
            <a:r>
              <a:rPr lang="en-US" sz="1400" i="1" dirty="0"/>
              <a:t>“Summary of Step 4 of ‘</a:t>
            </a:r>
            <a:r>
              <a:rPr lang="en-US" sz="1400" i="1" dirty="0">
                <a:solidFill>
                  <a:srgbClr val="FF0000"/>
                </a:solidFill>
              </a:rPr>
              <a:t>Way Forward Option 2‘ </a:t>
            </a:r>
            <a:r>
              <a:rPr lang="en-US" sz="1400" i="1" dirty="0"/>
              <a:t>of the IMT-2020 process for evaluation of IMT-2020 candidate technology submissions” </a:t>
            </a:r>
          </a:p>
          <a:p>
            <a:r>
              <a:rPr lang="en-US" sz="1400" dirty="0"/>
              <a:t>/ From Option 2/</a:t>
            </a:r>
          </a:p>
        </p:txBody>
      </p:sp>
      <p:sp>
        <p:nvSpPr>
          <p:cNvPr id="10" name="TextBox 9"/>
          <p:cNvSpPr txBox="1"/>
          <p:nvPr/>
        </p:nvSpPr>
        <p:spPr>
          <a:xfrm>
            <a:off x="1123642" y="486852"/>
            <a:ext cx="2885663" cy="553998"/>
          </a:xfrm>
          <a:prstGeom prst="rect">
            <a:avLst/>
          </a:prstGeom>
          <a:noFill/>
        </p:spPr>
        <p:txBody>
          <a:bodyPr wrap="none" rtlCol="0">
            <a:spAutoFit/>
          </a:bodyPr>
          <a:lstStyle/>
          <a:p>
            <a:pPr algn="ctr"/>
            <a:r>
              <a:rPr lang="en-US" b="1" u="sng" dirty="0">
                <a:solidFill>
                  <a:schemeClr val="accent1">
                    <a:lumMod val="75000"/>
                  </a:schemeClr>
                </a:solidFill>
              </a:rPr>
              <a:t>Prior to Option 2 </a:t>
            </a:r>
          </a:p>
          <a:p>
            <a:pPr algn="ctr"/>
            <a:r>
              <a:rPr lang="en-US" sz="1200" b="1" u="sng" dirty="0">
                <a:solidFill>
                  <a:schemeClr val="accent1">
                    <a:lumMod val="75000"/>
                  </a:schemeClr>
                </a:solidFill>
              </a:rPr>
              <a:t>(all documents complete &amp; </a:t>
            </a:r>
            <a:r>
              <a:rPr lang="en-US" sz="1200" b="1" i="1" u="sng" dirty="0">
                <a:solidFill>
                  <a:schemeClr val="accent1">
                    <a:lumMod val="75000"/>
                  </a:schemeClr>
                </a:solidFill>
              </a:rPr>
              <a:t>self contained</a:t>
            </a:r>
            <a:r>
              <a:rPr lang="en-US" sz="1200" b="1" u="sng" dirty="0">
                <a:solidFill>
                  <a:schemeClr val="accent1">
                    <a:lumMod val="75000"/>
                  </a:schemeClr>
                </a:solidFill>
              </a:rPr>
              <a:t>)</a:t>
            </a:r>
            <a:endParaRPr lang="en-US" b="1" u="sng" dirty="0">
              <a:solidFill>
                <a:schemeClr val="accent1">
                  <a:lumMod val="75000"/>
                </a:schemeClr>
              </a:solidFill>
            </a:endParaRPr>
          </a:p>
        </p:txBody>
      </p:sp>
      <p:sp>
        <p:nvSpPr>
          <p:cNvPr id="11" name="TextBox 10"/>
          <p:cNvSpPr txBox="1"/>
          <p:nvPr/>
        </p:nvSpPr>
        <p:spPr>
          <a:xfrm>
            <a:off x="7457782" y="463392"/>
            <a:ext cx="2885663" cy="553998"/>
          </a:xfrm>
          <a:prstGeom prst="rect">
            <a:avLst/>
          </a:prstGeom>
          <a:noFill/>
        </p:spPr>
        <p:txBody>
          <a:bodyPr wrap="none" rtlCol="0">
            <a:spAutoFit/>
          </a:bodyPr>
          <a:lstStyle/>
          <a:p>
            <a:pPr algn="ctr"/>
            <a:r>
              <a:rPr lang="en-US" b="1" u="sng" dirty="0">
                <a:solidFill>
                  <a:srgbClr val="FF0000"/>
                </a:solidFill>
              </a:rPr>
              <a:t>From Option 2 Analysis </a:t>
            </a:r>
          </a:p>
          <a:p>
            <a:pPr algn="ctr"/>
            <a:r>
              <a:rPr lang="en-US" sz="1200" b="1" u="sng" dirty="0">
                <a:solidFill>
                  <a:srgbClr val="FF0000"/>
                </a:solidFill>
              </a:rPr>
              <a:t>(all documents complete &amp; </a:t>
            </a:r>
            <a:r>
              <a:rPr lang="en-US" sz="1200" b="1" i="1" u="sng" dirty="0">
                <a:solidFill>
                  <a:srgbClr val="FF0000"/>
                </a:solidFill>
              </a:rPr>
              <a:t>self contained</a:t>
            </a:r>
            <a:r>
              <a:rPr lang="en-US" sz="1200" b="1" u="sng" dirty="0">
                <a:solidFill>
                  <a:srgbClr val="FF0000"/>
                </a:solidFill>
              </a:rPr>
              <a:t>)</a:t>
            </a:r>
            <a:endParaRPr lang="en-US" b="1" u="sng" dirty="0">
              <a:solidFill>
                <a:srgbClr val="FF0000"/>
              </a:solidFill>
            </a:endParaRPr>
          </a:p>
        </p:txBody>
      </p:sp>
      <p:sp>
        <p:nvSpPr>
          <p:cNvPr id="12" name="TextBox 11"/>
          <p:cNvSpPr txBox="1"/>
          <p:nvPr/>
        </p:nvSpPr>
        <p:spPr>
          <a:xfrm>
            <a:off x="878737" y="5943903"/>
            <a:ext cx="10366446" cy="1107996"/>
          </a:xfrm>
          <a:prstGeom prst="rect">
            <a:avLst/>
          </a:prstGeom>
          <a:noFill/>
        </p:spPr>
        <p:txBody>
          <a:bodyPr wrap="square" rtlCol="0">
            <a:spAutoFit/>
          </a:bodyPr>
          <a:lstStyle/>
          <a:p>
            <a:r>
              <a:rPr lang="en-US" sz="1600" b="1" dirty="0"/>
              <a:t>IMT-2020 Detailed Specifications  </a:t>
            </a:r>
          </a:p>
          <a:p>
            <a:r>
              <a:rPr lang="en-US" sz="1600" dirty="0">
                <a:solidFill>
                  <a:srgbClr val="0070C0"/>
                </a:solidFill>
              </a:rPr>
              <a:t>‘First release’ </a:t>
            </a:r>
            <a:r>
              <a:rPr lang="en-US" sz="1600" b="1" u="sng" dirty="0">
                <a:hlinkClick r:id="rId3"/>
              </a:rPr>
              <a:t>Recommendation ITU-R M.2150-</a:t>
            </a:r>
            <a:r>
              <a:rPr lang="en-US" sz="1600" b="1" u="sng" dirty="0">
                <a:highlight>
                  <a:srgbClr val="00FF00"/>
                </a:highlight>
                <a:hlinkClick r:id="rId3"/>
              </a:rPr>
              <a:t>0</a:t>
            </a:r>
            <a:r>
              <a:rPr lang="en-US" sz="1600" b="1" u="sng" dirty="0">
                <a:hlinkClick r:id="rId3"/>
              </a:rPr>
              <a:t> </a:t>
            </a:r>
            <a:r>
              <a:rPr lang="en-US" sz="1600" b="1" dirty="0"/>
              <a:t>  </a:t>
            </a:r>
            <a:r>
              <a:rPr lang="en-US" sz="1600" dirty="0"/>
              <a:t>&gt;&gt;&gt;&gt;&gt;&gt; ‘</a:t>
            </a:r>
            <a:r>
              <a:rPr lang="en-US" sz="1600" dirty="0">
                <a:solidFill>
                  <a:srgbClr val="FF0000"/>
                </a:solidFill>
              </a:rPr>
              <a:t>Focused Revision’ </a:t>
            </a:r>
            <a:r>
              <a:rPr lang="en-US" sz="1600" b="1" u="sng" dirty="0">
                <a:solidFill>
                  <a:srgbClr val="FF0000"/>
                </a:solidFill>
              </a:rPr>
              <a:t>Recommendation ITU-R M.2150-</a:t>
            </a:r>
            <a:r>
              <a:rPr lang="en-US" sz="1600" b="1" u="sng" dirty="0">
                <a:solidFill>
                  <a:srgbClr val="FF0000"/>
                </a:solidFill>
                <a:highlight>
                  <a:srgbClr val="00FF00"/>
                </a:highlight>
              </a:rPr>
              <a:t>1</a:t>
            </a:r>
            <a:r>
              <a:rPr lang="en-US" sz="1600" b="1" u="sng" dirty="0">
                <a:solidFill>
                  <a:srgbClr val="FF0000"/>
                </a:solidFill>
              </a:rPr>
              <a:t> </a:t>
            </a:r>
            <a:endParaRPr lang="en-US" sz="1600" b="1" dirty="0">
              <a:solidFill>
                <a:srgbClr val="FF0000"/>
              </a:solidFill>
            </a:endParaRPr>
          </a:p>
          <a:p>
            <a:r>
              <a:rPr lang="en-US" sz="1600" i="1" dirty="0"/>
              <a:t>“Detailed specifications of the terrestrial radio interfaces of International Mobile Telecommunications-2020 (IMT-2020)”</a:t>
            </a:r>
            <a:r>
              <a:rPr lang="en-US" sz="1600" dirty="0"/>
              <a:t>  </a:t>
            </a:r>
          </a:p>
          <a:p>
            <a:endParaRPr lang="en-US" dirty="0"/>
          </a:p>
        </p:txBody>
      </p:sp>
      <p:sp>
        <p:nvSpPr>
          <p:cNvPr id="14" name="TextBox 13"/>
          <p:cNvSpPr txBox="1"/>
          <p:nvPr/>
        </p:nvSpPr>
        <p:spPr>
          <a:xfrm>
            <a:off x="588514" y="4086596"/>
            <a:ext cx="5097293" cy="1169551"/>
          </a:xfrm>
          <a:prstGeom prst="rect">
            <a:avLst/>
          </a:prstGeom>
          <a:noFill/>
        </p:spPr>
        <p:txBody>
          <a:bodyPr wrap="square" rtlCol="0">
            <a:spAutoFit/>
          </a:bodyPr>
          <a:lstStyle/>
          <a:p>
            <a:r>
              <a:rPr lang="en-US" sz="1400" b="1" dirty="0">
                <a:solidFill>
                  <a:srgbClr val="0070C0"/>
                </a:solidFill>
              </a:rPr>
              <a:t>Outcome  </a:t>
            </a:r>
          </a:p>
          <a:p>
            <a:r>
              <a:rPr lang="en-US" sz="1400" b="1" u="sng" dirty="0">
                <a:hlinkClick r:id="rId4"/>
              </a:rPr>
              <a:t>Report ITU-R M.2483</a:t>
            </a:r>
            <a:r>
              <a:rPr lang="en-US" sz="1400" dirty="0"/>
              <a:t> </a:t>
            </a:r>
            <a:r>
              <a:rPr lang="en-US" sz="1400" u="sng" dirty="0"/>
              <a:t>“The outcome of the evaluation, consensus building and decision of the IMT-2020 process (Steps 4 to 7), including characteristics of IMT-2020 radio interfaces”  </a:t>
            </a:r>
            <a:endParaRPr lang="en-US" sz="1400" dirty="0"/>
          </a:p>
          <a:p>
            <a:r>
              <a:rPr lang="en-US" sz="1400" dirty="0"/>
              <a:t>/ Prior to Option 2/</a:t>
            </a:r>
          </a:p>
        </p:txBody>
      </p:sp>
      <p:sp>
        <p:nvSpPr>
          <p:cNvPr id="15" name="TextBox 14"/>
          <p:cNvSpPr txBox="1"/>
          <p:nvPr/>
        </p:nvSpPr>
        <p:spPr>
          <a:xfrm>
            <a:off x="6468888" y="3975066"/>
            <a:ext cx="5408584" cy="1384995"/>
          </a:xfrm>
          <a:prstGeom prst="rect">
            <a:avLst/>
          </a:prstGeom>
          <a:noFill/>
        </p:spPr>
        <p:txBody>
          <a:bodyPr wrap="square" rtlCol="0">
            <a:spAutoFit/>
          </a:bodyPr>
          <a:lstStyle/>
          <a:p>
            <a:r>
              <a:rPr lang="en-US" sz="1400" b="1" dirty="0">
                <a:solidFill>
                  <a:srgbClr val="FF0000"/>
                </a:solidFill>
              </a:rPr>
              <a:t>Outcome for Option 2                       </a:t>
            </a:r>
            <a:r>
              <a:rPr lang="en-US" sz="1200" b="1" dirty="0">
                <a:solidFill>
                  <a:schemeClr val="bg2">
                    <a:lumMod val="50000"/>
                  </a:schemeClr>
                </a:solidFill>
              </a:rPr>
              <a:t>(Model Document: </a:t>
            </a:r>
            <a:r>
              <a:rPr lang="en-US" sz="1200" b="1" u="sng" dirty="0">
                <a:solidFill>
                  <a:schemeClr val="bg2">
                    <a:lumMod val="50000"/>
                  </a:schemeClr>
                </a:solidFill>
              </a:rPr>
              <a:t>Report ITU-R M.2483)</a:t>
            </a:r>
            <a:endParaRPr lang="en-US" sz="1200" dirty="0">
              <a:solidFill>
                <a:schemeClr val="bg2">
                  <a:lumMod val="50000"/>
                </a:schemeClr>
              </a:solidFill>
            </a:endParaRPr>
          </a:p>
          <a:p>
            <a:r>
              <a:rPr lang="en-US" sz="1400" b="1" dirty="0">
                <a:solidFill>
                  <a:srgbClr val="FF0000"/>
                </a:solidFill>
              </a:rPr>
              <a:t>New Report ITU-R M.UUUU</a:t>
            </a:r>
            <a:r>
              <a:rPr lang="en-US" sz="1400" dirty="0">
                <a:solidFill>
                  <a:srgbClr val="FF0000"/>
                </a:solidFill>
              </a:rPr>
              <a:t>,  </a:t>
            </a:r>
            <a:r>
              <a:rPr lang="en-US" sz="1400" u="sng" dirty="0"/>
              <a:t>“The outcome  of </a:t>
            </a:r>
            <a:r>
              <a:rPr lang="en-US" sz="1400" i="1" u="sng" dirty="0">
                <a:solidFill>
                  <a:srgbClr val="FF0000"/>
                </a:solidFill>
              </a:rPr>
              <a:t>‘Way Forward Option 2 </a:t>
            </a:r>
            <a:r>
              <a:rPr lang="en-US" sz="1400" i="1" u="sng" dirty="0"/>
              <a:t> </a:t>
            </a:r>
            <a:r>
              <a:rPr lang="en-US" sz="1400" u="sng" dirty="0"/>
              <a:t>of the evaluation, consensus building and decision of the IMT-2020 process (Steps 4 to 7), including characteristics of IMT-2020 radio interfaces”.</a:t>
            </a:r>
            <a:endParaRPr lang="en-US" sz="1400" dirty="0"/>
          </a:p>
          <a:p>
            <a:r>
              <a:rPr lang="en-US" sz="1400" dirty="0"/>
              <a:t>/ From Option 2/</a:t>
            </a:r>
          </a:p>
        </p:txBody>
      </p:sp>
      <p:cxnSp>
        <p:nvCxnSpPr>
          <p:cNvPr id="17" name="Straight Arrow Connector 16"/>
          <p:cNvCxnSpPr/>
          <p:nvPr/>
        </p:nvCxnSpPr>
        <p:spPr>
          <a:xfrm>
            <a:off x="2412460" y="5165654"/>
            <a:ext cx="0" cy="7782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599251" y="5214576"/>
            <a:ext cx="0" cy="7782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900613" y="2379138"/>
            <a:ext cx="0" cy="32370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900613" y="3651361"/>
            <a:ext cx="0" cy="32370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960987" y="2351687"/>
            <a:ext cx="3231013" cy="276999"/>
          </a:xfrm>
          <a:prstGeom prst="rect">
            <a:avLst/>
          </a:prstGeom>
          <a:noFill/>
        </p:spPr>
        <p:txBody>
          <a:bodyPr wrap="none" rtlCol="0">
            <a:spAutoFit/>
          </a:bodyPr>
          <a:lstStyle/>
          <a:p>
            <a:r>
              <a:rPr lang="en-US" sz="1200" i="1" u="sng" dirty="0">
                <a:solidFill>
                  <a:srgbClr val="FF0000"/>
                </a:solidFill>
              </a:rPr>
              <a:t>Primary Consideration given in Option 2 analysis</a:t>
            </a:r>
            <a:r>
              <a:rPr lang="en-US" sz="1200" u="sng" dirty="0">
                <a:solidFill>
                  <a:srgbClr val="FF0000"/>
                </a:solidFill>
              </a:rPr>
              <a:t> </a:t>
            </a:r>
          </a:p>
        </p:txBody>
      </p:sp>
      <p:sp>
        <p:nvSpPr>
          <p:cNvPr id="38" name="TextBox 37"/>
          <p:cNvSpPr txBox="1"/>
          <p:nvPr/>
        </p:nvSpPr>
        <p:spPr>
          <a:xfrm>
            <a:off x="8960987" y="3644268"/>
            <a:ext cx="3231013" cy="276999"/>
          </a:xfrm>
          <a:prstGeom prst="rect">
            <a:avLst/>
          </a:prstGeom>
          <a:noFill/>
        </p:spPr>
        <p:txBody>
          <a:bodyPr wrap="none" rtlCol="0">
            <a:spAutoFit/>
          </a:bodyPr>
          <a:lstStyle/>
          <a:p>
            <a:r>
              <a:rPr lang="en-US" sz="1200" i="1" u="sng" dirty="0">
                <a:solidFill>
                  <a:srgbClr val="FF0000"/>
                </a:solidFill>
              </a:rPr>
              <a:t>Primary Consideration given in Option 2 analysis </a:t>
            </a:r>
          </a:p>
        </p:txBody>
      </p:sp>
      <p:sp>
        <p:nvSpPr>
          <p:cNvPr id="39" name="TextBox 38"/>
          <p:cNvSpPr txBox="1"/>
          <p:nvPr/>
        </p:nvSpPr>
        <p:spPr>
          <a:xfrm>
            <a:off x="2481391" y="5400889"/>
            <a:ext cx="2083006" cy="307777"/>
          </a:xfrm>
          <a:prstGeom prst="rect">
            <a:avLst/>
          </a:prstGeom>
          <a:noFill/>
        </p:spPr>
        <p:txBody>
          <a:bodyPr wrap="none" rtlCol="0">
            <a:spAutoFit/>
          </a:bodyPr>
          <a:lstStyle/>
          <a:p>
            <a:r>
              <a:rPr lang="en-US" sz="1400" dirty="0">
                <a:solidFill>
                  <a:srgbClr val="00B0F0"/>
                </a:solidFill>
              </a:rPr>
              <a:t>Step 8 / Prior to Option 2/</a:t>
            </a:r>
          </a:p>
        </p:txBody>
      </p:sp>
      <p:sp>
        <p:nvSpPr>
          <p:cNvPr id="40" name="TextBox 39"/>
          <p:cNvSpPr txBox="1"/>
          <p:nvPr/>
        </p:nvSpPr>
        <p:spPr>
          <a:xfrm>
            <a:off x="8867796" y="5408117"/>
            <a:ext cx="2843214" cy="307777"/>
          </a:xfrm>
          <a:prstGeom prst="rect">
            <a:avLst/>
          </a:prstGeom>
          <a:noFill/>
        </p:spPr>
        <p:txBody>
          <a:bodyPr wrap="none" rtlCol="0">
            <a:spAutoFit/>
          </a:bodyPr>
          <a:lstStyle/>
          <a:p>
            <a:r>
              <a:rPr lang="en-US" sz="1400" dirty="0">
                <a:solidFill>
                  <a:srgbClr val="FF0000"/>
                </a:solidFill>
              </a:rPr>
              <a:t>Step 8 / if successful, from Option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4691"/>
            <a:ext cx="11727871" cy="383873"/>
          </a:xfrm>
        </p:spPr>
        <p:txBody>
          <a:bodyPr>
            <a:noAutofit/>
          </a:bodyPr>
          <a:lstStyle/>
          <a:p>
            <a:pPr algn="ctr"/>
            <a:r>
              <a:rPr lang="en-US" sz="1800" b="1" u="sng" dirty="0"/>
              <a:t>Consideration of Evaluation Reports Prior to Option 2 and Those Resulting from Option 2 in the Revaluation Process</a:t>
            </a:r>
          </a:p>
        </p:txBody>
      </p:sp>
      <p:sp>
        <p:nvSpPr>
          <p:cNvPr id="3" name="Content Placeholder 2"/>
          <p:cNvSpPr>
            <a:spLocks noGrp="1"/>
          </p:cNvSpPr>
          <p:nvPr>
            <p:ph idx="1"/>
          </p:nvPr>
        </p:nvSpPr>
        <p:spPr>
          <a:xfrm>
            <a:off x="457200" y="508564"/>
            <a:ext cx="11277600" cy="6101634"/>
          </a:xfrm>
        </p:spPr>
        <p:txBody>
          <a:bodyPr>
            <a:normAutofit/>
          </a:bodyPr>
          <a:lstStyle/>
          <a:p>
            <a:pPr marL="0" indent="0">
              <a:buNone/>
            </a:pPr>
            <a:endParaRPr lang="en-US" sz="1400" dirty="0"/>
          </a:p>
          <a:p>
            <a:pPr marL="0" indent="0">
              <a:buNone/>
            </a:pPr>
            <a:r>
              <a:rPr lang="en-US" sz="1400" b="1" dirty="0"/>
              <a:t>Proposal:</a:t>
            </a:r>
          </a:p>
          <a:p>
            <a:pPr marL="0" indent="0">
              <a:buNone/>
            </a:pPr>
            <a:r>
              <a:rPr lang="en-US" sz="1400" dirty="0"/>
              <a:t>In conclusion, it is suggested that WP 5D consider and adopt this PowerPoint document as the way forward principle for the consideration of evaluations in Option 2 and those overall conclusions that might be drawn. </a:t>
            </a:r>
            <a:r>
              <a:rPr lang="en-US" sz="1400" u="sng" dirty="0"/>
              <a:t>The Option 2 overall analysis should be self contained and stand alone. </a:t>
            </a:r>
          </a:p>
          <a:p>
            <a:pPr marL="800100" lvl="1" indent="-342900">
              <a:buFont typeface="+mj-lt"/>
              <a:buAutoNum type="arabicPeriod"/>
            </a:pPr>
            <a:r>
              <a:rPr lang="en-US" sz="1400" dirty="0"/>
              <a:t>The updated evaluation results in the recycle to Step 4 should be documented in new IMT-2020/ZZZ documents for each reengaged IEG,  and a new overall summary modelled in format on IMT-2020/38 (excluding columns for IEGs that did not chose to reengage in Option 2)  should be prepared in support of Steps 5-7Subsequently, in Option 2 the revisit of Steps  5 though 7 of the IMT-2020 process should be documented (with due consideration to the complexity of the approach taken) in a new Report similar to M.2483,  for example, as Report ITU-R M.UUUU, “The outcome  of “Way Forward Option 2 ” of the evaluation, consensus building and decision of the IMT-2020 process (Steps 4 to 7), including characteristics of IMT-2020 radio interfaces”. </a:t>
            </a:r>
          </a:p>
          <a:p>
            <a:pPr marL="1714500" lvl="3" indent="-342900">
              <a:buFont typeface="+mj-lt"/>
              <a:buAutoNum type="alphaLcParenR"/>
            </a:pPr>
            <a:r>
              <a:rPr lang="en-US" sz="1400" dirty="0"/>
              <a:t>Report document modelled on M.2483it would be easier to prepare than trying to revise M.2483 and additionally would be more directly aligned with the new IMT-2020/ZZZ documents and be a self-contained confirmation of the results of Steps 4-7 of Option 2, supporting the focused revision of M.2150.</a:t>
            </a:r>
          </a:p>
          <a:p>
            <a:pPr marL="800100" lvl="1" indent="-342900">
              <a:buFont typeface="+mj-lt"/>
              <a:buAutoNum type="arabicPeriod"/>
            </a:pPr>
            <a:r>
              <a:rPr lang="en-US" sz="1400" dirty="0"/>
              <a:t>Finally, as already provided for, a candidate technology that successfully completes Option 2 and the following Steps 5-7, will proceed to Step 8 and be included in a focused revision of Recommendation ITU-R M.2150 to be completed by WP 5D in Meeting #39 October 2021 as indicated in the detailed schedule for Option 2 in </a:t>
            </a:r>
            <a:r>
              <a:rPr lang="en-US" sz="1400" dirty="0">
                <a:hlinkClick r:id="rId2"/>
              </a:rPr>
              <a:t> Document IMT-2020/53</a:t>
            </a:r>
            <a:r>
              <a:rPr lang="en-US" sz="1400" dirty="0"/>
              <a:t>.  </a:t>
            </a:r>
          </a:p>
          <a:p>
            <a:pPr marL="1257300" lvl="2" indent="-342900">
              <a:buFont typeface="+mj-lt"/>
              <a:buAutoNum type="arabicPeriod"/>
            </a:pPr>
            <a:r>
              <a:rPr lang="en-US" sz="1400" dirty="0"/>
              <a:t>The basis of the Option 2 reevaluations and possible subsequent revision of M.2150 in this regard is previously agreed to be locked to the GCS/DIS already on record on the ITU-R website from June 2020 for that purpose and for the IMT-2020 overall process</a:t>
            </a:r>
          </a:p>
          <a:p>
            <a:pPr marL="1257300" lvl="2" indent="-342900">
              <a:buFont typeface="+mj-lt"/>
              <a:buAutoNum type="arabicPeriod"/>
            </a:pPr>
            <a:r>
              <a:rPr lang="en-US" sz="1400" dirty="0"/>
              <a:t>Hence, the aligned specific text for inclusion in a revised M.2150 is also already provided from WP 5D Meeting #35 (June 2020) in </a:t>
            </a:r>
            <a:r>
              <a:rPr lang="en-US" sz="1400" dirty="0">
                <a:hlinkClick r:id="rId3"/>
              </a:rPr>
              <a:t>Document 5D/222 Chapter 5</a:t>
            </a:r>
            <a:r>
              <a:rPr lang="en-US" sz="1400" dirty="0"/>
              <a:t>, respectively Attachments 5.3 and/or 5.4.  Also see </a:t>
            </a:r>
            <a:r>
              <a:rPr lang="en-US" sz="1400" dirty="0">
                <a:hlinkClick r:id="rId4"/>
              </a:rPr>
              <a:t>Document IMT-2020/52</a:t>
            </a:r>
            <a:r>
              <a:rPr lang="en-US" sz="1400" dirty="0"/>
              <a:t>, Part 1, Slide 9.</a:t>
            </a:r>
          </a:p>
          <a:p>
            <a:pPr marL="1257300" lvl="2" indent="-342900">
              <a:buFont typeface="+mj-lt"/>
              <a:buAutoNum type="arabicPeriod"/>
            </a:pPr>
            <a:endParaRPr lang="en-US" sz="1400" dirty="0"/>
          </a:p>
        </p:txBody>
      </p:sp>
      <p:sp>
        <p:nvSpPr>
          <p:cNvPr id="5" name="Slide Number Placeholder 4"/>
          <p:cNvSpPr>
            <a:spLocks noGrp="1"/>
          </p:cNvSpPr>
          <p:nvPr>
            <p:ph type="sldNum" sz="quarter" idx="12"/>
          </p:nvPr>
        </p:nvSpPr>
        <p:spPr/>
        <p:txBody>
          <a:bodyPr/>
          <a:lstStyle/>
          <a:p>
            <a:fld id="{863B237B-882D-499E-A8A8-1931158A5CA1}" type="slidenum">
              <a:rPr lang="en-US" sz="1400" b="1" smtClean="0"/>
              <a:t>6</a:t>
            </a:fld>
            <a:endParaRPr lang="en-US" sz="1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1972</Words>
  <Application>Microsoft Office PowerPoint</Application>
  <PresentationFormat>Widescreen</PresentationFormat>
  <Paragraphs>164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Approach for  Consideration of Evaluation Reports  Prior to Option 2  and Those Resulting from Option 2  in the Reevaluation Process</vt:lpstr>
      <vt:lpstr>Consideration of Evaluation Reports Prior to Option 2 and Those Resulting from Option 2 in the Revaluation Process</vt:lpstr>
      <vt:lpstr>PowerPoint Presentation</vt:lpstr>
      <vt:lpstr>Way Forward Option 2 Pictorially</vt:lpstr>
      <vt:lpstr>Flow Diagram and Documents Available for Consideration </vt:lpstr>
      <vt:lpstr>Consideration of Evaluation Reports Prior to Option 2 and Those Resulting from Option 2 in the Revaluation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ITU - LRT</cp:lastModifiedBy>
  <cp:revision>61</cp:revision>
  <dcterms:created xsi:type="dcterms:W3CDTF">2021-02-19T04:22:00Z</dcterms:created>
  <dcterms:modified xsi:type="dcterms:W3CDTF">2021-03-15T09:12:18Z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2052-10.8.0.5422</vt:lpwstr>
  </property>
</Properties>
</file>