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–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ABF0-AFF0-CE01-42DC-3EA6E7FD4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4D9A1F-2CB0-60FA-905E-78391A6C1E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7628B-5BB5-2D8B-35DE-912E1C9C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E37C3-1DC7-F399-D4C0-8E6956EDD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1455-90E6-D41C-259B-B78B597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5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4CB42-AD64-E312-0B62-6E1665566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23A13-7BB3-7D10-D316-236D1530A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05A85-B4B2-2B43-784D-D52E2137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5710D-DB4C-DC26-AB35-857A713C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153FB-A3C4-1582-7B80-611101448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34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6BAC39-68FA-8D8D-9FBF-57BF645E5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62CAF3-541D-62F4-9984-2FEEDCF3BA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27DF9-1D5C-62F5-E77C-F8EAC66EC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2CC29-D6A4-36D9-DE08-E001544CE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01BDF-4BF6-BC7E-E7DD-5C31E22E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89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D2E92-45A2-8568-C8C4-C0C7726A8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232A8-80D4-ED15-918F-2EFF910E9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913C9-563C-9CA9-92BA-6981B5FA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09621-E185-D93F-DD7B-89580B01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A282A-5491-1F35-BF5F-4A9A2135A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84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5540C-7BD4-9CAD-6588-68DADDB8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F3066-E0E0-2B22-B3E2-9B9A11B4BE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1DF90-207D-0CC8-5299-58DAA7D1F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30640-0344-4030-01F0-96201C0BF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CB3E-1205-FFB6-1D01-305DC458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42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D4C22-AD31-6686-5D19-E40B9A6DA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82039-BF60-7CD3-0E83-D20E2F19D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181E1B-F338-CF86-4D63-9D9E1A18D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D1134-B293-A977-34FD-833D77464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20275-0B54-3326-C28C-2FD5E098D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8F8B4-AC8E-76E9-6945-08905018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77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3716A-F359-8CBB-F109-84C692C6D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F80F-CE5B-A480-77B5-E8A92EC6B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E1302-0811-30D3-972F-6D5127643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CB409C-6AB6-813F-53CF-C85C75A74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CFA9E-1785-55EB-E5BF-99ACF8577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98384B-0BAA-33A7-868B-4BBF1191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9BA0F0-1497-0DF4-06A7-211C782F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6BE0E7-30A5-70EA-2413-76F0358AE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99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A740-2BAA-2C15-CADB-3081EAF79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E290D-10F5-683A-191D-E2AE0A71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2E4C73-A3FC-F3DF-0F6E-218200820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D5C0B-907E-855E-ADDD-00458369C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13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DADF8D-29A8-4C7C-C8F3-71597D341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79AA43-299F-35EE-B432-FD442918F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814F6-2762-1260-0FC9-98DE5AD9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92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3083A-B0BA-86B0-07CA-6609EF3FC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F9F74-A01B-1911-CF1E-E347DC387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0E695-1D2A-440C-5EB9-55865FEEC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5AA25-E5A8-EDA0-F920-A3858890D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E4AAC-C7DE-F309-B053-35D3CA0D5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9A968-13FA-EEC0-700C-6C278D71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21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A9CC0-6D0D-28E8-5360-FB9A4C403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67C3E-4DD5-8BDF-74CC-DA87CB640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A48B7-FDE5-8AA1-3292-511DF080E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9E6A0-490C-C76C-E0E5-40F8911D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DB7BA-A5FE-929D-EC14-9AC7A4346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4B29F9-63EA-BCAB-5B34-3D83A14A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1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E05C19-E80E-FFC5-E753-B6CAC471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10D77-22F9-D961-650A-F418F5D3E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721EC-102C-AFC2-9938-455AEF9F5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8D73-DAB6-4F38-BEAA-CE8EA2541348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A5661-85D4-7590-FC82-496D4900A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F648A-F6D0-A8A5-D060-349B9E2F4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1A4DE-6DA3-445C-B9B9-51B8AE05A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70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32DD4A3-A49C-1964-B1A1-1A6E40FE6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187301"/>
              </p:ext>
            </p:extLst>
          </p:nvPr>
        </p:nvGraphicFramePr>
        <p:xfrm>
          <a:off x="816031" y="1401837"/>
          <a:ext cx="10606711" cy="2713689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216046">
                  <a:extLst>
                    <a:ext uri="{9D8B030D-6E8A-4147-A177-3AD203B41FA5}">
                      <a16:colId xmlns:a16="http://schemas.microsoft.com/office/drawing/2014/main" val="797121511"/>
                    </a:ext>
                  </a:extLst>
                </a:gridCol>
                <a:gridCol w="8390665">
                  <a:extLst>
                    <a:ext uri="{9D8B030D-6E8A-4147-A177-3AD203B41FA5}">
                      <a16:colId xmlns:a16="http://schemas.microsoft.com/office/drawing/2014/main" val="1468290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07214"/>
                  </a:ext>
                </a:extLst>
              </a:tr>
              <a:tr h="1972009">
                <a:tc>
                  <a:txBody>
                    <a:bodyPr/>
                    <a:lstStyle/>
                    <a:p>
                      <a:r>
                        <a:rPr lang="en-GB" dirty="0"/>
                        <a:t>Abstract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794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Type </a:t>
                      </a:r>
                      <a:r>
                        <a:rPr lang="en-GB" sz="1400" b="0" dirty="0"/>
                        <a:t>(choose one)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THEME / CRITERIA / INDICATOR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47833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478590-DEC4-B288-50E8-3584FCA7C0D3}"/>
              </a:ext>
            </a:extLst>
          </p:cNvPr>
          <p:cNvSpPr txBox="1"/>
          <p:nvPr/>
        </p:nvSpPr>
        <p:spPr>
          <a:xfrm>
            <a:off x="8944032" y="217714"/>
            <a:ext cx="3078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b="1" dirty="0"/>
              <a:t>EGTI-EGH JOINT SUB-GROUP 2024</a:t>
            </a:r>
          </a:p>
          <a:p>
            <a:pPr algn="r"/>
            <a:r>
              <a:rPr lang="en-GB" sz="1600" dirty="0"/>
              <a:t>ICT DEVELOPMENT INDEX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9CC42-D7E7-5722-30F7-2E628A5D5A2F}"/>
              </a:ext>
            </a:extLst>
          </p:cNvPr>
          <p:cNvSpPr txBox="1"/>
          <p:nvPr/>
        </p:nvSpPr>
        <p:spPr>
          <a:xfrm>
            <a:off x="169305" y="217714"/>
            <a:ext cx="3701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Proposal Summary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E17C2A8-ADB1-BD33-09E6-316B520C1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692899"/>
              </p:ext>
            </p:extLst>
          </p:nvPr>
        </p:nvGraphicFramePr>
        <p:xfrm>
          <a:off x="816031" y="5898606"/>
          <a:ext cx="10606711" cy="74168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216046">
                  <a:extLst>
                    <a:ext uri="{9D8B030D-6E8A-4147-A177-3AD203B41FA5}">
                      <a16:colId xmlns:a16="http://schemas.microsoft.com/office/drawing/2014/main" val="167106586"/>
                    </a:ext>
                  </a:extLst>
                </a:gridCol>
                <a:gridCol w="8390665">
                  <a:extLst>
                    <a:ext uri="{9D8B030D-6E8A-4147-A177-3AD203B41FA5}">
                      <a16:colId xmlns:a16="http://schemas.microsoft.com/office/drawing/2014/main" val="3555609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Contact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653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842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08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158CA2-C908-4322-943C-F7C4078C7063}"/>
              </a:ext>
            </a:extLst>
          </p:cNvPr>
          <p:cNvSpPr txBox="1"/>
          <p:nvPr/>
        </p:nvSpPr>
        <p:spPr>
          <a:xfrm>
            <a:off x="8944032" y="217714"/>
            <a:ext cx="3078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b="1" dirty="0"/>
              <a:t>EGTI-EGH JOINT SUB-GROUP 2024</a:t>
            </a:r>
          </a:p>
          <a:p>
            <a:pPr algn="r"/>
            <a:r>
              <a:rPr lang="en-GB" sz="1600" dirty="0"/>
              <a:t>ICT DEVELOPMENT INDEX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EF28C0-3432-2A59-33AB-0035289307BB}"/>
              </a:ext>
            </a:extLst>
          </p:cNvPr>
          <p:cNvSpPr txBox="1"/>
          <p:nvPr/>
        </p:nvSpPr>
        <p:spPr>
          <a:xfrm>
            <a:off x="169305" y="217714"/>
            <a:ext cx="5016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Justification / Background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4C6CB0-6F2E-DC48-56A1-37FE07E555F0}"/>
              </a:ext>
            </a:extLst>
          </p:cNvPr>
          <p:cNvSpPr/>
          <p:nvPr/>
        </p:nvSpPr>
        <p:spPr>
          <a:xfrm>
            <a:off x="667657" y="1262743"/>
            <a:ext cx="10813143" cy="49929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14000"/>
              </a:lnSpc>
            </a:pPr>
            <a:r>
              <a:rPr lang="en-GB" sz="1200" dirty="0">
                <a:solidFill>
                  <a:schemeClr val="tx1"/>
                </a:solidFill>
              </a:rPr>
              <a:t>[Please use this box to add longer form text that supports your proposal or adds relevant additional information.]</a:t>
            </a:r>
          </a:p>
        </p:txBody>
      </p:sp>
    </p:spTree>
    <p:extLst>
      <p:ext uri="{BB962C8B-B14F-4D97-AF65-F5344CB8AC3E}">
        <p14:creationId xmlns:p14="http://schemas.microsoft.com/office/powerpoint/2010/main" val="266771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32DD4A3-A49C-1964-B1A1-1A6E40FE6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911387"/>
              </p:ext>
            </p:extLst>
          </p:nvPr>
        </p:nvGraphicFramePr>
        <p:xfrm>
          <a:off x="816031" y="1401836"/>
          <a:ext cx="10606711" cy="4810277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216046">
                  <a:extLst>
                    <a:ext uri="{9D8B030D-6E8A-4147-A177-3AD203B41FA5}">
                      <a16:colId xmlns:a16="http://schemas.microsoft.com/office/drawing/2014/main" val="797121511"/>
                    </a:ext>
                  </a:extLst>
                </a:gridCol>
                <a:gridCol w="8390665">
                  <a:extLst>
                    <a:ext uri="{9D8B030D-6E8A-4147-A177-3AD203B41FA5}">
                      <a16:colId xmlns:a16="http://schemas.microsoft.com/office/drawing/2014/main" val="1468290923"/>
                    </a:ext>
                  </a:extLst>
                </a:gridCol>
              </a:tblGrid>
              <a:tr h="1187272">
                <a:tc>
                  <a:txBody>
                    <a:bodyPr/>
                    <a:lstStyle/>
                    <a:p>
                      <a:r>
                        <a:rPr lang="en-GB" dirty="0"/>
                        <a:t>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/>
                        <a:t>What themes apply? How does this indicator relate to the conceptual framework of universal and meaningful connectivity?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07214"/>
                  </a:ext>
                </a:extLst>
              </a:tr>
              <a:tr h="1248461">
                <a:tc>
                  <a:txBody>
                    <a:bodyPr/>
                    <a:lstStyle/>
                    <a:p>
                      <a:r>
                        <a:rPr lang="en-GB" dirty="0"/>
                        <a:t>Availability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If possible, please discuss the availability of this data within the past three years across the economies where ITU data is published.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794660"/>
                  </a:ext>
                </a:extLst>
              </a:tr>
              <a:tr h="1187272">
                <a:tc>
                  <a:txBody>
                    <a:bodyPr/>
                    <a:lstStyle/>
                    <a:p>
                      <a:r>
                        <a:rPr lang="en-GB" dirty="0"/>
                        <a:t>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Does the indicator have a stable data collection methodology? Has it been regularly collected at a reasonable frequency over the past decade?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478330"/>
                  </a:ext>
                </a:extLst>
              </a:tr>
              <a:tr h="1187272">
                <a:tc>
                  <a:txBody>
                    <a:bodyPr/>
                    <a:lstStyle/>
                    <a:p>
                      <a:r>
                        <a:rPr lang="en-GB" dirty="0"/>
                        <a:t>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Does the indicator come from an official source/s?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4394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8478590-DEC4-B288-50E8-3584FCA7C0D3}"/>
              </a:ext>
            </a:extLst>
          </p:cNvPr>
          <p:cNvSpPr txBox="1"/>
          <p:nvPr/>
        </p:nvSpPr>
        <p:spPr>
          <a:xfrm>
            <a:off x="8944032" y="217714"/>
            <a:ext cx="3078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b="1" dirty="0"/>
              <a:t>EGTI-EGH JOINT SUB-GROUP 2024</a:t>
            </a:r>
          </a:p>
          <a:p>
            <a:pPr algn="r"/>
            <a:r>
              <a:rPr lang="en-GB" sz="1600" dirty="0"/>
              <a:t>ICT DEVELOPMENT INDEX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9CC42-D7E7-5722-30F7-2E628A5D5A2F}"/>
              </a:ext>
            </a:extLst>
          </p:cNvPr>
          <p:cNvSpPr txBox="1"/>
          <p:nvPr/>
        </p:nvSpPr>
        <p:spPr>
          <a:xfrm>
            <a:off x="169305" y="217714"/>
            <a:ext cx="3336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Indicator Criteria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C7D53-0D20-1207-8AE2-F8B1D212F0FC}"/>
              </a:ext>
            </a:extLst>
          </p:cNvPr>
          <p:cNvSpPr txBox="1"/>
          <p:nvPr/>
        </p:nvSpPr>
        <p:spPr>
          <a:xfrm>
            <a:off x="169305" y="755506"/>
            <a:ext cx="8027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Only relevant for indicator proposals. Subject to change based on sub-group activity.</a:t>
            </a:r>
          </a:p>
        </p:txBody>
      </p:sp>
    </p:spTree>
    <p:extLst>
      <p:ext uri="{BB962C8B-B14F-4D97-AF65-F5344CB8AC3E}">
        <p14:creationId xmlns:p14="http://schemas.microsoft.com/office/powerpoint/2010/main" val="358989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93A267-38E4-4B1B-2D06-5376353B9128}"/>
              </a:ext>
            </a:extLst>
          </p:cNvPr>
          <p:cNvSpPr txBox="1"/>
          <p:nvPr/>
        </p:nvSpPr>
        <p:spPr>
          <a:xfrm>
            <a:off x="8944032" y="217714"/>
            <a:ext cx="3078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b="1" dirty="0"/>
              <a:t>EGTI-EGH JOINT SUB-GROUP 2024</a:t>
            </a:r>
          </a:p>
          <a:p>
            <a:pPr algn="r"/>
            <a:r>
              <a:rPr lang="en-GB" sz="1600" dirty="0"/>
              <a:t>ICT DEVELOPMENT INDEX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6D56B0-30F0-8B60-2CFA-86C9954106A3}"/>
              </a:ext>
            </a:extLst>
          </p:cNvPr>
          <p:cNvSpPr txBox="1"/>
          <p:nvPr/>
        </p:nvSpPr>
        <p:spPr>
          <a:xfrm>
            <a:off x="169305" y="217714"/>
            <a:ext cx="3782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Template Guidance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1E6578-B47E-6486-5149-9D6BA2047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58303"/>
              </p:ext>
            </p:extLst>
          </p:nvPr>
        </p:nvGraphicFramePr>
        <p:xfrm>
          <a:off x="792644" y="1694997"/>
          <a:ext cx="10606711" cy="47447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216046">
                  <a:extLst>
                    <a:ext uri="{9D8B030D-6E8A-4147-A177-3AD203B41FA5}">
                      <a16:colId xmlns:a16="http://schemas.microsoft.com/office/drawing/2014/main" val="167106586"/>
                    </a:ext>
                  </a:extLst>
                </a:gridCol>
                <a:gridCol w="8390665">
                  <a:extLst>
                    <a:ext uri="{9D8B030D-6E8A-4147-A177-3AD203B41FA5}">
                      <a16:colId xmlns:a16="http://schemas.microsoft.com/office/drawing/2014/main" val="3555609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Please provide a short description of your proposal.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653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Abstract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Please provide a 2-3 sentence summary of your proposal.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842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Please choose one of the three options: theme, criteria, or indicator.</a:t>
                      </a:r>
                    </a:p>
                    <a:p>
                      <a:endParaRPr lang="en-GB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/>
                        <a:t>Themes</a:t>
                      </a:r>
                      <a:r>
                        <a:rPr lang="en-GB" sz="1600" dirty="0"/>
                        <a:t> discuss broad concepts relevant to the IDI and its conceptual framework and would likely hold one or more indicators within it (where appropriate).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/>
                        <a:t>Criteria</a:t>
                      </a:r>
                      <a:r>
                        <a:rPr lang="en-GB" sz="1600" dirty="0"/>
                        <a:t> are the basis by which the sub-group will review and consider indicators. So far, relevance, availability, reliability, and source have been the four bases of analysis.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dirty="0"/>
                        <a:t>Indicator</a:t>
                      </a:r>
                      <a:r>
                        <a:rPr lang="en-GB" sz="1600" dirty="0"/>
                        <a:t> would be a precise proposal for a new indicator to be included into the IDI. Proposals for indicators should indicate the relevant theme and respond to the evaluation criteria.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65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Contact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Please add your name and email address.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64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Please indicate your affiliation (typically the organisation of your ITU membership).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61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Justification / Background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This second slide can be used to add longer form information relevant to your proposal. If required to go beyond one slide for this section, please copy and paste a new slide into the presentation file.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190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Indicator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For indicator proposals only.</a:t>
                      </a:r>
                      <a:r>
                        <a:rPr lang="en-GB" sz="1600" dirty="0"/>
                        <a:t> Please use this slide to discuss how your proposed indicator relates to the relevant indicator criteria.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6523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0191A2-1364-3D54-05C5-BAC50E48DBCF}"/>
              </a:ext>
            </a:extLst>
          </p:cNvPr>
          <p:cNvSpPr txBox="1"/>
          <p:nvPr/>
        </p:nvSpPr>
        <p:spPr>
          <a:xfrm>
            <a:off x="792644" y="956355"/>
            <a:ext cx="1060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You can use this slide as guidance for completing this template for your proposal to the EGTI-EGH Joint Sub-Group on the ICT Development Index. Once complete, you can delete this slide.</a:t>
            </a:r>
          </a:p>
        </p:txBody>
      </p:sp>
    </p:spTree>
    <p:extLst>
      <p:ext uri="{BB962C8B-B14F-4D97-AF65-F5344CB8AC3E}">
        <p14:creationId xmlns:p14="http://schemas.microsoft.com/office/powerpoint/2010/main" val="3275804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-Group Proposal Template" id="{E39F80A4-1864-4680-88CD-8476A061C73B}" vid="{90F77525-6961-4289-98E3-D884C0851E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98BF15373A6D49AEBBED777E428BC3" ma:contentTypeVersion="6" ma:contentTypeDescription="Create a new document." ma:contentTypeScope="" ma:versionID="b076726c4d08f78252f89f432724590f">
  <xsd:schema xmlns:xsd="http://www.w3.org/2001/XMLSchema" xmlns:xs="http://www.w3.org/2001/XMLSchema" xmlns:p="http://schemas.microsoft.com/office/2006/metadata/properties" xmlns:ns2="b2e57a04-4685-41dd-979b-e09323710c5b" xmlns:ns3="17692e45-390a-491c-bdfb-756c6225befe" targetNamespace="http://schemas.microsoft.com/office/2006/metadata/properties" ma:root="true" ma:fieldsID="c694b849014ea3d2fd8e86566e8905fd" ns2:_="" ns3:_="">
    <xsd:import namespace="b2e57a04-4685-41dd-979b-e09323710c5b"/>
    <xsd:import namespace="17692e45-390a-491c-bdfb-756c6225be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57a04-4685-41dd-979b-e09323710c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92e45-390a-491c-bdfb-756c6225bef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7692e45-390a-491c-bdfb-756c6225befe">
      <UserInfo>
        <DisplayName>Expert Groups Members</DisplayName>
        <AccountId>7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E28FC9-E0D7-42EF-982A-009AA083C2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57a04-4685-41dd-979b-e09323710c5b"/>
    <ds:schemaRef ds:uri="17692e45-390a-491c-bdfb-756c6225be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1D59F4-8F9A-437C-B48A-604D9976AE03}">
  <ds:schemaRefs>
    <ds:schemaRef ds:uri="http://schemas.microsoft.com/office/2006/metadata/properties"/>
    <ds:schemaRef ds:uri="http://schemas.microsoft.com/office/infopath/2007/PartnerControls"/>
    <ds:schemaRef ds:uri="17692e45-390a-491c-bdfb-756c6225befe"/>
  </ds:schemaRefs>
</ds:datastoreItem>
</file>

<file path=customXml/itemProps3.xml><?xml version="1.0" encoding="utf-8"?>
<ds:datastoreItem xmlns:ds="http://schemas.openxmlformats.org/officeDocument/2006/customXml" ds:itemID="{ADDAAF2D-A3D6-45D3-A589-F7FDA92A0E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Sub-Group Proposal Template</Template>
  <TotalTime>0</TotalTime>
  <Words>420</Words>
  <Application>Microsoft Office PowerPoint</Application>
  <PresentationFormat>Widescreen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Geiger, Thierry</dc:creator>
  <cp:lastModifiedBy>Geiger, Thierry</cp:lastModifiedBy>
  <cp:revision>1</cp:revision>
  <dcterms:created xsi:type="dcterms:W3CDTF">2025-06-23T14:47:14Z</dcterms:created>
  <dcterms:modified xsi:type="dcterms:W3CDTF">2025-06-23T14:47:37Z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a50d26f-5c2c-4137-8396-1b24eb24286c_Enabled">
    <vt:lpwstr>true</vt:lpwstr>
  </property>
  <property fmtid="{D5CDD505-2E9C-101B-9397-08002B2CF9AE}" pid="3" name="MSIP_Label_5a50d26f-5c2c-4137-8396-1b24eb24286c_SetDate">
    <vt:lpwstr>2024-05-09T08:47:40Z</vt:lpwstr>
  </property>
  <property fmtid="{D5CDD505-2E9C-101B-9397-08002B2CF9AE}" pid="4" name="MSIP_Label_5a50d26f-5c2c-4137-8396-1b24eb24286c_Method">
    <vt:lpwstr>Privileged</vt:lpwstr>
  </property>
  <property fmtid="{D5CDD505-2E9C-101B-9397-08002B2CF9AE}" pid="5" name="MSIP_Label_5a50d26f-5c2c-4137-8396-1b24eb24286c_Name">
    <vt:lpwstr>5a50d26f-5c2c-4137-8396-1b24eb24286c</vt:lpwstr>
  </property>
  <property fmtid="{D5CDD505-2E9C-101B-9397-08002B2CF9AE}" pid="6" name="MSIP_Label_5a50d26f-5c2c-4137-8396-1b24eb24286c_SiteId">
    <vt:lpwstr>0af648de-310c-4068-8ae4-f9418bae24cc</vt:lpwstr>
  </property>
  <property fmtid="{D5CDD505-2E9C-101B-9397-08002B2CF9AE}" pid="7" name="MSIP_Label_5a50d26f-5c2c-4137-8396-1b24eb24286c_ActionId">
    <vt:lpwstr>658772bc-eb92-43bc-8d83-368e2d847055</vt:lpwstr>
  </property>
  <property fmtid="{D5CDD505-2E9C-101B-9397-08002B2CF9AE}" pid="8" name="MSIP_Label_5a50d26f-5c2c-4137-8396-1b24eb24286c_ContentBits">
    <vt:lpwstr>0</vt:lpwstr>
  </property>
  <property fmtid="{D5CDD505-2E9C-101B-9397-08002B2CF9AE}" pid="9" name="ContentTypeId">
    <vt:lpwstr>0x010100CB98BF15373A6D49AEBBED777E428BC3</vt:lpwstr>
  </property>
</Properties>
</file>