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530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74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69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4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2423"/>
            <a:ext cx="77724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5263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62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828801"/>
            <a:ext cx="3834246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2905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09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681851"/>
            <a:ext cx="3815196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507551"/>
            <a:ext cx="3815196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2905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290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62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22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0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69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90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1D811B-1B6C-4659-8231-5EE0F095FA12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D6AC-25C4-4C7A-A433-A9C2BA4B5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49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nhaltsplatzhalter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2698"/>
            <a:ext cx="3816424" cy="2691857"/>
          </a:xfrm>
          <a:prstGeom prst="rect">
            <a:avLst/>
          </a:prstGeom>
        </p:spPr>
      </p:pic>
      <p:sp>
        <p:nvSpPr>
          <p:cNvPr id="8" name="Titel 7"/>
          <p:cNvSpPr txBox="1">
            <a:spLocks/>
          </p:cNvSpPr>
          <p:nvPr/>
        </p:nvSpPr>
        <p:spPr>
          <a:xfrm>
            <a:off x="0" y="5003783"/>
            <a:ext cx="9144000" cy="821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err="1" smtClean="0">
                <a:solidFill>
                  <a:srgbClr val="FFFFF0"/>
                </a:solidFill>
                <a:latin typeface="Calibri"/>
              </a:rPr>
              <a:t>Seyyed</a:t>
            </a:r>
            <a:r>
              <a:rPr lang="en-US" sz="3600" dirty="0" smtClean="0">
                <a:solidFill>
                  <a:srgbClr val="FFFFF0"/>
                </a:solidFill>
                <a:latin typeface="Calibri"/>
              </a:rPr>
              <a:t> Ali </a:t>
            </a:r>
            <a:r>
              <a:rPr lang="en-US" sz="3600" dirty="0" err="1" smtClean="0">
                <a:solidFill>
                  <a:srgbClr val="FFFFF0"/>
                </a:solidFill>
                <a:latin typeface="Calibri"/>
              </a:rPr>
              <a:t>Araghchi</a:t>
            </a:r>
            <a:endParaRPr lang="en-US" sz="3600" dirty="0" smtClean="0">
              <a:solidFill>
                <a:srgbClr val="FFFFF0"/>
              </a:solidFill>
              <a:latin typeface="Calibri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FFFFF0"/>
                </a:solidFill>
                <a:latin typeface="Calibri"/>
              </a:rPr>
              <a:t>COP Expert</a:t>
            </a:r>
            <a:br>
              <a:rPr lang="en-US" sz="3600" dirty="0" smtClean="0">
                <a:solidFill>
                  <a:srgbClr val="FFFFF0"/>
                </a:solidFill>
                <a:latin typeface="Calibri"/>
              </a:rPr>
            </a:br>
            <a:endParaRPr kumimoji="0" lang="en-US" sz="1800" i="0" u="none" strike="noStrike" kern="1200" cap="none" spc="-150" normalizeH="0" baseline="0" noProof="0" dirty="0">
              <a:ln>
                <a:noFill/>
              </a:ln>
              <a:solidFill>
                <a:srgbClr val="82BE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el 7"/>
          <p:cNvSpPr txBox="1">
            <a:spLocks/>
          </p:cNvSpPr>
          <p:nvPr/>
        </p:nvSpPr>
        <p:spPr>
          <a:xfrm>
            <a:off x="-252536" y="3861048"/>
            <a:ext cx="9144000" cy="1123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F0"/>
                </a:solidFill>
                <a:latin typeface="Impact" panose="020B0806030902050204" pitchFamily="34" charset="0"/>
              </a:rPr>
              <a:t>Child Online Protection </a:t>
            </a:r>
            <a:r>
              <a:rPr lang="en-US" sz="3600" dirty="0">
                <a:solidFill>
                  <a:srgbClr val="FFFFF0"/>
                </a:solidFill>
                <a:latin typeface="Impact" panose="020B0806030902050204" pitchFamily="34" charset="0"/>
              </a:rPr>
              <a:t>in </a:t>
            </a:r>
            <a:r>
              <a:rPr lang="en-US" sz="3600" dirty="0" smtClean="0">
                <a:solidFill>
                  <a:srgbClr val="FFFFF0"/>
                </a:solidFill>
                <a:latin typeface="Impact" panose="020B0806030902050204" pitchFamily="34" charset="0"/>
              </a:rPr>
              <a:t>Iran</a:t>
            </a:r>
          </a:p>
          <a:p>
            <a:r>
              <a:rPr lang="en-US" sz="1800" b="1" dirty="0" smtClean="0">
                <a:solidFill>
                  <a:srgbClr val="FFFF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 and Suggestions</a:t>
            </a:r>
            <a:endParaRPr lang="en-US" sz="1800" dirty="0">
              <a:solidFill>
                <a:srgbClr val="FFFFF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9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600" dirty="0" smtClean="0">
                <a:solidFill>
                  <a:srgbClr val="0F4D78"/>
                </a:solidFill>
                <a:latin typeface="Calibri"/>
              </a:rPr>
              <a:t>Legal Framework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61" y="1490716"/>
            <a:ext cx="229419" cy="22941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799" y="1403797"/>
            <a:ext cx="7772401" cy="4224271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 smtClean="0">
                <a:solidFill>
                  <a:srgbClr val="64645A"/>
                </a:solidFill>
              </a:rPr>
              <a:t>     Children </a:t>
            </a:r>
            <a:r>
              <a:rPr lang="en-US" sz="2000" b="1" dirty="0">
                <a:solidFill>
                  <a:srgbClr val="64645A"/>
                </a:solidFill>
              </a:rPr>
              <a:t>and Adolescents' Protection </a:t>
            </a:r>
            <a:r>
              <a:rPr lang="en-US" sz="2000" b="1" dirty="0" smtClean="0">
                <a:solidFill>
                  <a:srgbClr val="64645A"/>
                </a:solidFill>
              </a:rPr>
              <a:t>Bill</a:t>
            </a:r>
          </a:p>
          <a:p>
            <a:pPr marL="0" lvl="0" indent="0">
              <a:buNone/>
            </a:pPr>
            <a:endParaRPr lang="en-US" sz="2000" b="1" dirty="0">
              <a:solidFill>
                <a:srgbClr val="64645A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 reviewing by Iran's Parliament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This law will be passed to provide legal base for Iran's commitment to the “UN Convention  on the Rights of the Child" and its optional  1st and 2nd  optional protocols.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to define crimes against the child in real world and cyber space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To adopt necessary measures to protect children in real world and cyberspace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71032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Content Placeholder 12" descr="COP in MENA slide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15005" y="2508250"/>
            <a:ext cx="7487003" cy="3679825"/>
          </a:xfr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400" dirty="0" smtClean="0">
                <a:solidFill>
                  <a:srgbClr val="0F4D78"/>
                </a:solidFill>
                <a:latin typeface="Calibri"/>
              </a:rPr>
              <a:t>COP Activities</a:t>
            </a:r>
          </a:p>
          <a:p>
            <a:pPr lvl="0" algn="ctr"/>
            <a:r>
              <a:rPr lang="en-US" sz="2400" dirty="0" smtClean="0">
                <a:solidFill>
                  <a:srgbClr val="0F4D78"/>
                </a:solidFill>
                <a:latin typeface="Calibri"/>
              </a:rPr>
              <a:t> in MENA and South East Asia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>
                <a:solidFill>
                  <a:srgbClr val="64645A"/>
                </a:solidFill>
              </a:rPr>
              <a:t>    </a:t>
            </a:r>
            <a:endParaRPr lang="fa-I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70560" y="1365504"/>
            <a:ext cx="7787641" cy="11420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ITDMDC organized the panel during WSIS Forum 2013 with cooperation of Oman CERT, Malaysia Cyber Security, IMPACT</a:t>
            </a:r>
          </a:p>
          <a:p>
            <a:r>
              <a:rPr lang="en-US" dirty="0" smtClean="0"/>
              <a:t>E-WWG, Turkey Regulatory Authority, </a:t>
            </a:r>
            <a:r>
              <a:rPr lang="en-US" dirty="0" err="1" smtClean="0"/>
              <a:t>Tebyan</a:t>
            </a:r>
            <a:r>
              <a:rPr lang="en-US" dirty="0" smtClean="0"/>
              <a:t> Institute</a:t>
            </a: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71032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665809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2000" dirty="0" smtClean="0">
                <a:solidFill>
                  <a:srgbClr val="0F4D78"/>
                </a:solidFill>
                <a:latin typeface="Calibri"/>
              </a:rPr>
              <a:t>Suggestions for WSIS+10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490716"/>
            <a:ext cx="229419" cy="229419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660041" y="2215166"/>
            <a:ext cx="3268015" cy="3503054"/>
          </a:xfrm>
        </p:spPr>
        <p:txBody>
          <a:bodyPr>
            <a:normAutofit fontScale="77500" lnSpcReduction="20000"/>
          </a:bodyPr>
          <a:lstStyle/>
          <a:p>
            <a:pPr marL="0" indent="0" algn="justLow">
              <a:buNone/>
            </a:pPr>
            <a:r>
              <a:rPr lang="en-US" dirty="0">
                <a:solidFill>
                  <a:srgbClr val="FF0000"/>
                </a:solidFill>
              </a:rPr>
              <a:t>1. Safety has not mention under title 5 of : “Building confidence and security in the use of ICTs”</a:t>
            </a:r>
          </a:p>
          <a:p>
            <a:pPr marL="0" indent="0" algn="justLow">
              <a:buNone/>
            </a:pPr>
            <a:r>
              <a:rPr lang="en-US" dirty="0">
                <a:solidFill>
                  <a:srgbClr val="FF0000"/>
                </a:solidFill>
              </a:rPr>
              <a:t>2. Insufficient attention to Family safety and Child Protection in provisions 57 and 59 of Declaration and C10-c</a:t>
            </a:r>
          </a:p>
          <a:p>
            <a:pPr marL="0" indent="0" algn="justLow">
              <a:buNone/>
            </a:pPr>
            <a:r>
              <a:rPr lang="en-US" dirty="0">
                <a:solidFill>
                  <a:srgbClr val="FF0000"/>
                </a:solidFill>
              </a:rPr>
              <a:t>3. No attention to Family safety and Child Protection in C4 and C5 </a:t>
            </a:r>
          </a:p>
          <a:p>
            <a:pPr>
              <a:buNone/>
            </a:pPr>
            <a:endParaRPr lang="fa-IR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429258" y="2163651"/>
            <a:ext cx="3761153" cy="355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1. Adding Safety beside Security and Confidentiality as a main pillar of Action Line 5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2. Adding commitments of UN Convention on the Rights of Child and related Optional protocol to the new Documents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3. Encouraging establishment of COP workgroups at all level (International, Regional and  national)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902594" y="1429553"/>
            <a:ext cx="3347434" cy="7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64645A"/>
                </a:solidFill>
              </a:rPr>
              <a:t>Geneva Declaration </a:t>
            </a:r>
            <a:r>
              <a:rPr lang="en-US" sz="2000" b="1" dirty="0" smtClean="0">
                <a:solidFill>
                  <a:srgbClr val="64645A"/>
                </a:solidFill>
              </a:rPr>
              <a:t>of Principles </a:t>
            </a:r>
            <a:r>
              <a:rPr lang="en-US" sz="2000" b="1" dirty="0">
                <a:solidFill>
                  <a:srgbClr val="64645A"/>
                </a:solidFill>
              </a:rPr>
              <a:t>and Action Lines</a:t>
            </a:r>
            <a:endParaRPr lang="fa-IR" sz="2000" b="1" dirty="0">
              <a:solidFill>
                <a:srgbClr val="64645A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429258" y="1389507"/>
            <a:ext cx="3347434" cy="78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>
                <a:solidFill>
                  <a:srgbClr val="64645A"/>
                </a:solidFill>
              </a:rPr>
              <a:t>Suggestions for WSIS+10</a:t>
            </a:r>
            <a:endParaRPr lang="fa-IR" sz="2000" b="1" dirty="0">
              <a:solidFill>
                <a:srgbClr val="64645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01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Child Online Protection in MENA and South East Asia Outcome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61" y="1490716"/>
            <a:ext cx="229419" cy="22941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799" y="1403797"/>
            <a:ext cx="7772401" cy="4224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64645A"/>
                </a:solidFill>
              </a:rPr>
              <a:t>    </a:t>
            </a:r>
            <a:r>
              <a:rPr lang="en-US" sz="2000" b="1" dirty="0" smtClean="0"/>
              <a:t>Suggestions and Recommendations for WSIS+10 Process</a:t>
            </a:r>
            <a:endParaRPr lang="de-DE" sz="2000" b="1" dirty="0" smtClean="0">
              <a:solidFill>
                <a:srgbClr val="0F4D78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/>
              <a:t>Inserting "safety" in cyberspace, particularly Child Online Protection (COP) , in the WSIS+10 documents. It means that “safety” should be added to the revised version of the Principles and Action Lines as a main pillar of  Action Line 5 beside security and confidentiality.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/>
              <a:t>Some phrases should be added which insist on the governments commitments and private sector responsibilities to provide a safer internet for families and children and to fulfill their obligations based on the UN Convention on the Rights of Child and its optional protocols.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/>
              <a:t>Establishment of COP workgroup to harmonize the related activities at regional and national level should be added to the WSIS+10 documents.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As a complementary part of the Tunis agenda which says “incorporating regulatory, self-regulatory, and other effective policies and frameworks to protect children and young people from abuse and exploitation through ICTs into national plans of action and e-strategies” (par. 90.q.), we recommend adding COP as a component of cyber law and the other related laws.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Providing fund and the other technical assistance for less developed countries by the UN or developed countries to implement their commitment to the Tunis Agenda which insists on Helpline -“We encourage countries, and all other interested parties, to make available child </a:t>
            </a:r>
            <a:r>
              <a:rPr lang="en-US" sz="1400" dirty="0" err="1" smtClean="0"/>
              <a:t>helplines</a:t>
            </a:r>
            <a:r>
              <a:rPr lang="en-US" sz="1400" dirty="0" smtClean="0"/>
              <a:t>, taking into account the need for mobilization of appropriate resources. For this purpose, easy-to-remember numbers, accessible from all phones and free of charge, should be made available.”(par. 92.)</a:t>
            </a:r>
          </a:p>
          <a:p>
            <a:pPr marL="457200" lvl="0" indent="-457200">
              <a:buFont typeface="+mj-lt"/>
              <a:buAutoNum type="arabicPeriod"/>
            </a:pPr>
            <a:endParaRPr lang="fa-IR" sz="1600" dirty="0"/>
          </a:p>
        </p:txBody>
      </p:sp>
    </p:spTree>
    <p:extLst>
      <p:ext uri="{BB962C8B-B14F-4D97-AF65-F5344CB8AC3E}">
        <p14:creationId xmlns="" xmlns:p14="http://schemas.microsoft.com/office/powerpoint/2010/main" val="171032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F4D78"/>
                </a:solidFill>
                <a:effectLst/>
                <a:uLnTx/>
                <a:uFillTx/>
                <a:latin typeface="Calibri"/>
              </a:rPr>
              <a:t>Viewpoint and Approaches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556792"/>
            <a:ext cx="7056784" cy="3960440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5A"/>
                </a:solidFill>
                <a:effectLst/>
                <a:uLnTx/>
                <a:uFillTx/>
                <a:latin typeface="Calibri"/>
              </a:rPr>
              <a:t>        	Broad definition of Child Online Protection Includes</a:t>
            </a: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4645A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Crimes against the children like child pornography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Harmful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 to Minors Materials (adult pornography)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Contacts which threat children safety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  <a:p>
            <a:pPr marL="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45A"/>
                </a:solidFill>
                <a:effectLst/>
                <a:uLnTx/>
                <a:uFillTx/>
                <a:latin typeface="Calibri"/>
              </a:rPr>
              <a:t>       	Approaches</a:t>
            </a:r>
          </a:p>
          <a:p>
            <a:pPr marL="90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Public Awareness and Family Empowerment</a:t>
            </a:r>
          </a:p>
          <a:p>
            <a:pPr marL="90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</a:rPr>
              <a:t>Prohibition and restriction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47" y="1559644"/>
            <a:ext cx="357188" cy="357188"/>
          </a:xfrm>
          <a:prstGeom prst="rect">
            <a:avLst/>
          </a:prstGeom>
        </p:spPr>
      </p:pic>
      <p:pic>
        <p:nvPicPr>
          <p:cNvPr id="10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47" y="353701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2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Public Campaign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59" y="1478961"/>
            <a:ext cx="7920881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Educational books</a:t>
            </a:r>
          </a:p>
          <a:p>
            <a:pPr lvl="0" indent="0" algn="l">
              <a:spcBef>
                <a:spcPts val="0"/>
              </a:spcBef>
            </a:pPr>
            <a:endParaRPr lang="en-US" sz="1800" dirty="0" smtClean="0">
              <a:solidFill>
                <a:prstClr val="black"/>
              </a:solidFill>
            </a:endParaRPr>
          </a:p>
          <a:p>
            <a:pPr lvl="0" indent="0" algn="l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educational </a:t>
            </a:r>
            <a:r>
              <a:rPr lang="en-US" sz="2000" dirty="0">
                <a:solidFill>
                  <a:prstClr val="black"/>
                </a:solidFill>
              </a:rPr>
              <a:t>books for kids, children, youths, parents and educators by </a:t>
            </a:r>
            <a:r>
              <a:rPr lang="en-US" sz="2000" b="1" dirty="0">
                <a:solidFill>
                  <a:prstClr val="black"/>
                </a:solidFill>
              </a:rPr>
              <a:t>ITDMDC, ITO, Cyber Police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etc</a:t>
            </a:r>
            <a:endParaRPr lang="en-US" sz="2000" dirty="0">
              <a:solidFill>
                <a:prstClr val="black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78962"/>
            <a:ext cx="357188" cy="357188"/>
          </a:xfrm>
          <a:prstGeom prst="rect">
            <a:avLst/>
          </a:prstGeom>
        </p:spPr>
      </p:pic>
      <p:pic>
        <p:nvPicPr>
          <p:cNvPr id="7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196" y="5080374"/>
            <a:ext cx="3257550" cy="514350"/>
          </a:xfrm>
          <a:prstGeom prst="rect">
            <a:avLst/>
          </a:prstGeom>
        </p:spPr>
      </p:pic>
      <p:pic>
        <p:nvPicPr>
          <p:cNvPr id="10" name="Content Placeholder 6" descr="_MG_0103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495495" y="2954572"/>
            <a:ext cx="3128191" cy="2085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9" y="2684064"/>
            <a:ext cx="2967468" cy="2789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6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Public Campaign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354243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Video </a:t>
            </a:r>
            <a:r>
              <a:rPr lang="en-US" sz="2000" b="1" dirty="0" smtClean="0">
                <a:solidFill>
                  <a:srgbClr val="64645A"/>
                </a:solidFill>
              </a:rPr>
              <a:t>Clips &amp; </a:t>
            </a:r>
            <a:r>
              <a:rPr lang="en-US" sz="2000" b="1" dirty="0">
                <a:solidFill>
                  <a:srgbClr val="64645A"/>
                </a:solidFill>
              </a:rPr>
              <a:t>Animation</a:t>
            </a:r>
          </a:p>
          <a:p>
            <a:pPr lvl="0" indent="0" algn="l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Production </a:t>
            </a:r>
            <a:r>
              <a:rPr lang="en-US" sz="1800" dirty="0">
                <a:solidFill>
                  <a:prstClr val="black"/>
                </a:solidFill>
              </a:rPr>
              <a:t>of 150 minutes animation and about 15 video </a:t>
            </a:r>
            <a:r>
              <a:rPr lang="en-US" sz="1800" dirty="0" smtClean="0">
                <a:solidFill>
                  <a:prstClr val="black"/>
                </a:solidFill>
              </a:rPr>
              <a:t>clips which were broadcasted by Iran’s </a:t>
            </a:r>
            <a:r>
              <a:rPr lang="en-US" sz="1800" dirty="0" err="1" smtClean="0">
                <a:solidFill>
                  <a:prstClr val="black"/>
                </a:solidFill>
              </a:rPr>
              <a:t>Natinal</a:t>
            </a:r>
            <a:r>
              <a:rPr lang="en-US" sz="1800" dirty="0" smtClean="0">
                <a:solidFill>
                  <a:prstClr val="black"/>
                </a:solidFill>
              </a:rPr>
              <a:t> TV (IRIB)</a:t>
            </a:r>
            <a:endParaRPr lang="en-US" sz="1800" dirty="0">
              <a:solidFill>
                <a:prstClr val="black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7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739" y="5341634"/>
            <a:ext cx="3257550" cy="51435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1147622" y="2714435"/>
            <a:ext cx="2781538" cy="2751238"/>
          </a:xfrm>
          <a:prstGeom prst="rect">
            <a:avLst/>
          </a:prstGeom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4490664" y="1478961"/>
            <a:ext cx="4041776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>
              <a:spcBef>
                <a:spcPts val="0"/>
              </a:spcBef>
            </a:pPr>
            <a:r>
              <a:rPr lang="en-US" sz="2000" b="1" dirty="0" smtClean="0">
                <a:solidFill>
                  <a:srgbClr val="64645A"/>
                </a:solidFill>
              </a:rPr>
              <a:t>       Events</a:t>
            </a:r>
          </a:p>
          <a:p>
            <a:pPr lvl="0" indent="0" algn="l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Family </a:t>
            </a:r>
            <a:r>
              <a:rPr lang="en-US" sz="1800" dirty="0">
                <a:solidFill>
                  <a:prstClr val="black"/>
                </a:solidFill>
              </a:rPr>
              <a:t>Safety and Child Protection in Cyber Space </a:t>
            </a:r>
            <a:r>
              <a:rPr lang="en-US" sz="1800" dirty="0" smtClean="0">
                <a:solidFill>
                  <a:prstClr val="black"/>
                </a:solidFill>
              </a:rPr>
              <a:t>Pavilion in International Digital Media Fair (IDMF 2012)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1495" y="5289044"/>
            <a:ext cx="3257550" cy="514350"/>
          </a:xfrm>
          <a:prstGeom prst="rect">
            <a:avLst/>
          </a:prstGeom>
        </p:spPr>
      </p:pic>
      <p:pic>
        <p:nvPicPr>
          <p:cNvPr id="12" name="Content Placeholder 10" descr="DSC_0575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4507326" y="2750670"/>
            <a:ext cx="4034210" cy="2705651"/>
          </a:xfrm>
          <a:prstGeom prst="rect">
            <a:avLst/>
          </a:prstGeom>
        </p:spPr>
      </p:pic>
      <p:pic>
        <p:nvPicPr>
          <p:cNvPr id="13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957" y="1489122"/>
            <a:ext cx="229419" cy="229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15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Knowledge sharing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international workshops and </a:t>
            </a:r>
            <a:r>
              <a:rPr lang="en-US" sz="2000" b="1" dirty="0" smtClean="0">
                <a:solidFill>
                  <a:srgbClr val="64645A"/>
                </a:solidFill>
              </a:rPr>
              <a:t>panels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with panelists from GSMA, IPMACT, ECPAT, </a:t>
            </a:r>
            <a:r>
              <a:rPr lang="en-US" sz="1800" dirty="0" err="1">
                <a:solidFill>
                  <a:prstClr val="black"/>
                </a:solidFill>
              </a:rPr>
              <a:t>Cybersecurity</a:t>
            </a:r>
            <a:r>
              <a:rPr lang="en-US" sz="1800" dirty="0">
                <a:solidFill>
                  <a:prstClr val="black"/>
                </a:solidFill>
              </a:rPr>
              <a:t> Malaysia, </a:t>
            </a:r>
            <a:r>
              <a:rPr lang="en-US" sz="1800" dirty="0" err="1">
                <a:solidFill>
                  <a:prstClr val="black"/>
                </a:solidFill>
              </a:rPr>
              <a:t>etc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2066" y="5071396"/>
            <a:ext cx="4346681" cy="686318"/>
          </a:xfrm>
          <a:prstGeom prst="rect">
            <a:avLst/>
          </a:prstGeom>
        </p:spPr>
      </p:pic>
      <p:pic>
        <p:nvPicPr>
          <p:cNvPr id="14" name="Content Placeholder 7" descr="_MG_0073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4781556" y="2624509"/>
            <a:ext cx="3624459" cy="2416306"/>
          </a:xfrm>
          <a:prstGeom prst="rect">
            <a:avLst/>
          </a:prstGeom>
        </p:spPr>
      </p:pic>
      <p:pic>
        <p:nvPicPr>
          <p:cNvPr id="15" name="Grafik 12" descr="pixbox_shad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812" y="5071396"/>
            <a:ext cx="4346681" cy="686318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9174318"/>
              </p:ext>
            </p:extLst>
          </p:nvPr>
        </p:nvGraphicFramePr>
        <p:xfrm>
          <a:off x="840303" y="2634257"/>
          <a:ext cx="3611246" cy="2406557"/>
        </p:xfrm>
        <a:graphic>
          <a:graphicData uri="http://schemas.openxmlformats.org/presentationml/2006/ole">
            <p:oleObj spid="_x0000_s1026" name="Image" r:id="rId7" imgW="12330159" imgH="821587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9587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 smtClean="0">
                <a:solidFill>
                  <a:srgbClr val="0F4D78"/>
                </a:solidFill>
                <a:latin typeface="Calibri"/>
              </a:rPr>
              <a:t>Tools Development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64645A"/>
                </a:solidFill>
              </a:rPr>
              <a:t>       </a:t>
            </a:r>
            <a:r>
              <a:rPr lang="en-US" sz="2000" b="1" dirty="0" smtClean="0">
                <a:solidFill>
                  <a:srgbClr val="64645A"/>
                </a:solidFill>
              </a:rPr>
              <a:t>Presenting smart and precautionary tools by </a:t>
            </a:r>
            <a:r>
              <a:rPr lang="en-US" sz="2000" b="1" dirty="0" err="1" smtClean="0">
                <a:solidFill>
                  <a:srgbClr val="64645A"/>
                </a:solidFill>
              </a:rPr>
              <a:t>Tebyan</a:t>
            </a:r>
            <a:r>
              <a:rPr lang="en-US" sz="2000" b="1" dirty="0" smtClean="0">
                <a:solidFill>
                  <a:srgbClr val="64645A"/>
                </a:solidFill>
              </a:rPr>
              <a:t> Institute. By creating a safety profile of digital content, these tools give controllable observation to school principals and parents.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Using smart technologies for recognizing the inappropriate content       ( Including texts, pictures and movies).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  Using the social networks and users’ potential to recognize the inappropriate content and introduce it to the smart system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  <a:p>
            <a:endParaRPr lang="en-US" sz="2000" b="1" dirty="0" smtClean="0">
              <a:solidFill>
                <a:srgbClr val="64645A"/>
              </a:solidFill>
            </a:endParaRPr>
          </a:p>
          <a:p>
            <a:r>
              <a:rPr lang="en-US" sz="2000" b="1" dirty="0" smtClean="0">
                <a:solidFill>
                  <a:srgbClr val="64645A"/>
                </a:solidFill>
              </a:rPr>
              <a:t> 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066" y="5071396"/>
            <a:ext cx="4346681" cy="686318"/>
          </a:xfrm>
          <a:prstGeom prst="rect">
            <a:avLst/>
          </a:prstGeom>
        </p:spPr>
      </p:pic>
      <p:pic>
        <p:nvPicPr>
          <p:cNvPr id="15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812" y="5071396"/>
            <a:ext cx="4346681" cy="686318"/>
          </a:xfrm>
          <a:prstGeom prst="rect">
            <a:avLst/>
          </a:prstGeom>
        </p:spPr>
      </p:pic>
      <p:pic>
        <p:nvPicPr>
          <p:cNvPr id="10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800" y="2486977"/>
            <a:ext cx="229419" cy="229419"/>
          </a:xfrm>
          <a:prstGeom prst="rect">
            <a:avLst/>
          </a:prstGeom>
        </p:spPr>
      </p:pic>
      <p:pic>
        <p:nvPicPr>
          <p:cNvPr id="12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96" y="3139249"/>
            <a:ext cx="229419" cy="229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13" y="3893432"/>
            <a:ext cx="3685467" cy="247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0670" y="3560064"/>
            <a:ext cx="2609186" cy="28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58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noProof="0" dirty="0" smtClean="0">
                <a:solidFill>
                  <a:srgbClr val="0F4D78"/>
                </a:solidFill>
                <a:latin typeface="Calibri"/>
              </a:rPr>
              <a:t>Green Zones for kids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64645A"/>
                </a:solidFill>
              </a:rPr>
              <a:t>       </a:t>
            </a:r>
            <a:r>
              <a:rPr lang="en-US" sz="2000" b="1" dirty="0" err="1" smtClean="0">
                <a:solidFill>
                  <a:srgbClr val="64645A"/>
                </a:solidFill>
              </a:rPr>
              <a:t>Tebyan</a:t>
            </a:r>
            <a:r>
              <a:rPr lang="en-US" sz="2000" b="1" dirty="0" smtClean="0">
                <a:solidFill>
                  <a:srgbClr val="64645A"/>
                </a:solidFill>
              </a:rPr>
              <a:t> kids Virtual Land: a well known online walled garden for Iranian kids, in three age classes: under 6 years, 6 to 9 years, and 9 to 12 years  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</a:t>
            </a:r>
          </a:p>
          <a:p>
            <a:r>
              <a:rPr lang="en-US" sz="2000" b="1" dirty="0" smtClean="0">
                <a:solidFill>
                  <a:srgbClr val="64645A"/>
                </a:solidFill>
              </a:rPr>
              <a:t>       </a:t>
            </a:r>
            <a:r>
              <a:rPr lang="en-US" sz="2000" b="1" dirty="0" err="1" smtClean="0">
                <a:solidFill>
                  <a:srgbClr val="64645A"/>
                </a:solidFill>
              </a:rPr>
              <a:t>Roshd</a:t>
            </a:r>
            <a:r>
              <a:rPr lang="en-US" sz="2000" b="1" dirty="0" smtClean="0">
                <a:solidFill>
                  <a:srgbClr val="64645A"/>
                </a:solidFill>
              </a:rPr>
              <a:t> Network: The Ministry of education developed the network which is accessible through National School Network in all of the Iran’s schools for educational content.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  <a:p>
            <a:r>
              <a:rPr lang="en-US" sz="2000" b="1" dirty="0" smtClean="0">
                <a:solidFill>
                  <a:srgbClr val="64645A"/>
                </a:solidFill>
              </a:rPr>
              <a:t> </a:t>
            </a:r>
          </a:p>
          <a:p>
            <a:endParaRPr lang="en-US" sz="2000" b="1" dirty="0" smtClean="0">
              <a:solidFill>
                <a:srgbClr val="64645A"/>
              </a:solidFill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11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066" y="5071396"/>
            <a:ext cx="4346681" cy="686318"/>
          </a:xfrm>
          <a:prstGeom prst="rect">
            <a:avLst/>
          </a:prstGeom>
        </p:spPr>
      </p:pic>
      <p:pic>
        <p:nvPicPr>
          <p:cNvPr id="15" name="Grafik 12" descr="pixbox_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812" y="5071396"/>
            <a:ext cx="4346681" cy="686318"/>
          </a:xfrm>
          <a:prstGeom prst="rect">
            <a:avLst/>
          </a:prstGeom>
        </p:spPr>
      </p:pic>
      <p:pic>
        <p:nvPicPr>
          <p:cNvPr id="10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800" y="2401633"/>
            <a:ext cx="229419" cy="22941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07408" y="3476497"/>
            <a:ext cx="4321911" cy="225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184" y="3567690"/>
            <a:ext cx="4321911" cy="252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58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>
                <a:solidFill>
                  <a:srgbClr val="0F4D78"/>
                </a:solidFill>
                <a:latin typeface="Calibri"/>
              </a:rPr>
              <a:t>Policy making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3680219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Cooperation an </a:t>
            </a:r>
            <a:r>
              <a:rPr lang="en-US" sz="2000" b="1" dirty="0" smtClean="0">
                <a:solidFill>
                  <a:srgbClr val="64645A"/>
                </a:solidFill>
              </a:rPr>
              <a:t>workgroups</a:t>
            </a:r>
            <a:endParaRPr lang="en-US" sz="2000" b="1" dirty="0">
              <a:solidFill>
                <a:srgbClr val="64645A"/>
              </a:solidFill>
            </a:endParaRP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320" y="1529905"/>
            <a:ext cx="229419" cy="229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64560"/>
            <a:ext cx="4852221" cy="3427986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660041" y="1970467"/>
            <a:ext cx="3268015" cy="3503054"/>
          </a:xfrm>
        </p:spPr>
        <p:txBody>
          <a:bodyPr>
            <a:normAutofit fontScale="92500" lnSpcReduction="10000"/>
          </a:bodyPr>
          <a:lstStyle/>
          <a:p>
            <a:pPr marL="0" indent="0" algn="justLow"/>
            <a:r>
              <a:rPr lang="en-US" sz="2000" dirty="0" smtClean="0"/>
              <a:t>Translation and compilation of some of the COP documents like "COPA report" and "ITU COP guidelines “</a:t>
            </a:r>
          </a:p>
          <a:p>
            <a:pPr marL="0" indent="0" algn="justLow"/>
            <a:r>
              <a:rPr lang="en-US" sz="2000" dirty="0" smtClean="0"/>
              <a:t>Establishment of a working group in Ministry of Education consists of the ITDMDC, Cyber Police and </a:t>
            </a:r>
            <a:r>
              <a:rPr lang="en-US" sz="2000" dirty="0" err="1" smtClean="0"/>
              <a:t>Tebyan</a:t>
            </a:r>
            <a:r>
              <a:rPr lang="en-US" sz="2000" dirty="0" smtClean="0"/>
              <a:t>, etc.</a:t>
            </a:r>
          </a:p>
          <a:p>
            <a:pPr marL="0" indent="0" algn="justLow"/>
            <a:r>
              <a:rPr lang="en-US" sz="2000" dirty="0" smtClean="0"/>
              <a:t>Cooperation between ITDMDC and Iran's Telecommunication Regulatory Authority to enhance ISPs and Operators responsibility</a:t>
            </a:r>
          </a:p>
          <a:p>
            <a:pPr marL="0" indent="0" algn="justLow"/>
            <a:endParaRPr lang="en-US" sz="2000" dirty="0" smtClean="0"/>
          </a:p>
          <a:p>
            <a:pPr marL="0" indent="0" algn="justLow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4973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611560" y="500670"/>
            <a:ext cx="7920880" cy="8640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600" dirty="0" smtClean="0">
                <a:solidFill>
                  <a:srgbClr val="0F4D78"/>
                </a:solidFill>
                <a:latin typeface="Calibri"/>
              </a:rPr>
              <a:t>Legal Framework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F4D78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11560" y="1478961"/>
            <a:ext cx="7920880" cy="3994739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0" indent="-180000" algn="just" defTabSz="914400" rtl="0" eaLnBrk="1" latinLnBrk="0" hangingPunct="1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>
                <a:solidFill>
                  <a:srgbClr val="64645A"/>
                </a:solidFill>
              </a:rPr>
              <a:t>        </a:t>
            </a:r>
          </a:p>
        </p:txBody>
      </p:sp>
      <p:pic>
        <p:nvPicPr>
          <p:cNvPr id="5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490716"/>
            <a:ext cx="276255" cy="27625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799" y="1403797"/>
            <a:ext cx="7772401" cy="422427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64645A"/>
                </a:solidFill>
              </a:rPr>
              <a:t> </a:t>
            </a:r>
            <a:r>
              <a:rPr lang="en-US" sz="2000" b="1" dirty="0" smtClean="0">
                <a:solidFill>
                  <a:srgbClr val="64645A"/>
                </a:solidFill>
              </a:rPr>
              <a:t>    Law </a:t>
            </a:r>
            <a:r>
              <a:rPr lang="en-US" sz="2000" b="1" dirty="0">
                <a:solidFill>
                  <a:srgbClr val="64645A"/>
                </a:solidFill>
              </a:rPr>
              <a:t>on Quality of Punishment of those commit unauthorized audio-visual activities (2008 </a:t>
            </a:r>
            <a:r>
              <a:rPr lang="en-US" sz="2000" b="1" dirty="0" smtClean="0">
                <a:solidFill>
                  <a:srgbClr val="64645A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C3C3C"/>
                </a:solidFill>
                <a:latin typeface="Calibri"/>
              </a:rPr>
              <a:t>To prohibit duplication and distribution of pornographic CD, DVD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>
                <a:solidFill>
                  <a:srgbClr val="64645A"/>
                </a:solidFill>
              </a:rPr>
              <a:t> </a:t>
            </a:r>
            <a:r>
              <a:rPr lang="en-US" sz="2000" b="1" dirty="0" smtClean="0">
                <a:solidFill>
                  <a:srgbClr val="64645A"/>
                </a:solidFill>
              </a:rPr>
              <a:t>    Computer </a:t>
            </a:r>
            <a:r>
              <a:rPr lang="en-US" sz="2000" b="1" dirty="0">
                <a:solidFill>
                  <a:srgbClr val="64645A"/>
                </a:solidFill>
              </a:rPr>
              <a:t>Crime Law (</a:t>
            </a:r>
            <a:r>
              <a:rPr lang="en-US" sz="2000" b="1" dirty="0" smtClean="0">
                <a:solidFill>
                  <a:srgbClr val="64645A"/>
                </a:solidFill>
              </a:rPr>
              <a:t>2009)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To </a:t>
            </a:r>
            <a:r>
              <a:rPr lang="en-US" sz="2000" dirty="0">
                <a:solidFill>
                  <a:srgbClr val="3C3C3C"/>
                </a:solidFill>
                <a:latin typeface="Calibri"/>
              </a:rPr>
              <a:t>define and prohibit all kind of pornographic  content and harmful materials in cyber </a:t>
            </a: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To </a:t>
            </a:r>
            <a:r>
              <a:rPr lang="en-US" sz="2000" dirty="0">
                <a:solidFill>
                  <a:srgbClr val="3C3C3C"/>
                </a:solidFill>
                <a:latin typeface="Calibri"/>
              </a:rPr>
              <a:t>authorize the Iranian courts to prosecute the crimes when the victim is minor (under 18) </a:t>
            </a: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globally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C3C3C"/>
                </a:solidFill>
                <a:latin typeface="Calibri"/>
              </a:rPr>
              <a:t>The </a:t>
            </a:r>
            <a:r>
              <a:rPr lang="en-US" sz="2000" dirty="0">
                <a:solidFill>
                  <a:srgbClr val="3C3C3C"/>
                </a:solidFill>
                <a:latin typeface="Calibri"/>
              </a:rPr>
              <a:t>Law does not define and criminalize child pornography or child abuse in particular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fa-IR" dirty="0"/>
          </a:p>
        </p:txBody>
      </p:sp>
      <p:pic>
        <p:nvPicPr>
          <p:cNvPr id="7" name="Inhaltsplatzhalter 5" descr="co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2941875"/>
            <a:ext cx="276255" cy="276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327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908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Mehrshad</dc:creator>
  <cp:lastModifiedBy>Administrator</cp:lastModifiedBy>
  <cp:revision>50</cp:revision>
  <dcterms:created xsi:type="dcterms:W3CDTF">2013-05-10T11:54:52Z</dcterms:created>
  <dcterms:modified xsi:type="dcterms:W3CDTF">2013-10-08T13:50:17Z</dcterms:modified>
</cp:coreProperties>
</file>