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3.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80" r:id="rId3"/>
    <p:sldId id="257" r:id="rId4"/>
    <p:sldId id="264" r:id="rId5"/>
    <p:sldId id="265" r:id="rId6"/>
    <p:sldId id="258" r:id="rId7"/>
    <p:sldId id="259" r:id="rId8"/>
    <p:sldId id="260" r:id="rId9"/>
    <p:sldId id="278" r:id="rId10"/>
    <p:sldId id="262" r:id="rId11"/>
    <p:sldId id="263"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82" y="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48636-F205-4410-949B-97F8EE1EE79E}" type="doc">
      <dgm:prSet loTypeId="urn:microsoft.com/office/officeart/2005/8/layout/pyramid2" loCatId="list" qsTypeId="urn:microsoft.com/office/officeart/2005/8/quickstyle/simple1" qsCatId="simple" csTypeId="urn:microsoft.com/office/officeart/2005/8/colors/accent1_2" csCatId="accent1" phldr="1"/>
      <dgm:spPr/>
    </dgm:pt>
    <dgm:pt modelId="{9E3231C8-8E0C-4146-8251-45881C033CEE}">
      <dgm:prSet phldrT="[Text]"/>
      <dgm:spPr/>
      <dgm:t>
        <a:bodyPr/>
        <a:lstStyle/>
        <a:p>
          <a:r>
            <a:rPr lang="en-US" b="1" dirty="0" smtClean="0"/>
            <a:t>Research and Studies</a:t>
          </a:r>
          <a:endParaRPr lang="en-US" b="1" dirty="0"/>
        </a:p>
      </dgm:t>
    </dgm:pt>
    <dgm:pt modelId="{8CF56804-DEDD-4347-9D00-3A2407F88962}" type="parTrans" cxnId="{94513AE9-EACC-4726-9B80-6C935AFEA565}">
      <dgm:prSet/>
      <dgm:spPr/>
      <dgm:t>
        <a:bodyPr/>
        <a:lstStyle/>
        <a:p>
          <a:endParaRPr lang="en-US"/>
        </a:p>
      </dgm:t>
    </dgm:pt>
    <dgm:pt modelId="{0DB98950-D9B5-44D9-9FA2-8EE2F16F03F3}" type="sibTrans" cxnId="{94513AE9-EACC-4726-9B80-6C935AFEA565}">
      <dgm:prSet/>
      <dgm:spPr/>
      <dgm:t>
        <a:bodyPr/>
        <a:lstStyle/>
        <a:p>
          <a:endParaRPr lang="en-US"/>
        </a:p>
      </dgm:t>
    </dgm:pt>
    <dgm:pt modelId="{E9A45DAF-34E9-465A-B1E7-ACCA3E6C175F}">
      <dgm:prSet phldrT="[Text]"/>
      <dgm:spPr/>
      <dgm:t>
        <a:bodyPr/>
        <a:lstStyle/>
        <a:p>
          <a:r>
            <a:rPr lang="en-US" b="1" dirty="0" smtClean="0"/>
            <a:t>Awareness and Media</a:t>
          </a:r>
          <a:endParaRPr lang="en-US" b="1" dirty="0"/>
        </a:p>
      </dgm:t>
    </dgm:pt>
    <dgm:pt modelId="{F32FC608-92B5-4DD8-869F-8EED3B170F53}" type="sibTrans" cxnId="{7A28D9B3-382A-4B23-9245-37E8D227F301}">
      <dgm:prSet/>
      <dgm:spPr/>
      <dgm:t>
        <a:bodyPr/>
        <a:lstStyle/>
        <a:p>
          <a:endParaRPr lang="en-US"/>
        </a:p>
      </dgm:t>
    </dgm:pt>
    <dgm:pt modelId="{42799B14-2D3C-4EFA-81B1-27CD7EA252D1}" type="parTrans" cxnId="{7A28D9B3-382A-4B23-9245-37E8D227F301}">
      <dgm:prSet/>
      <dgm:spPr/>
      <dgm:t>
        <a:bodyPr/>
        <a:lstStyle/>
        <a:p>
          <a:endParaRPr lang="en-US"/>
        </a:p>
      </dgm:t>
    </dgm:pt>
    <dgm:pt modelId="{A3D60A2F-9243-4DE5-97EE-ACD660861AF7}">
      <dgm:prSet phldrT="[Text]"/>
      <dgm:spPr/>
      <dgm:t>
        <a:bodyPr/>
        <a:lstStyle/>
        <a:p>
          <a:r>
            <a:rPr lang="en-US" b="1" dirty="0" smtClean="0"/>
            <a:t>Technology Solutions</a:t>
          </a:r>
          <a:endParaRPr lang="en-US" b="1" dirty="0"/>
        </a:p>
      </dgm:t>
    </dgm:pt>
    <dgm:pt modelId="{F3B6F956-EBF8-40FB-9FEA-ED2945773C6B}" type="sibTrans" cxnId="{D63651D2-92E7-43F0-940F-0A6687C463E9}">
      <dgm:prSet/>
      <dgm:spPr/>
      <dgm:t>
        <a:bodyPr/>
        <a:lstStyle/>
        <a:p>
          <a:endParaRPr lang="en-US"/>
        </a:p>
      </dgm:t>
    </dgm:pt>
    <dgm:pt modelId="{14914F33-CC84-445B-B997-AC98955CD019}" type="parTrans" cxnId="{D63651D2-92E7-43F0-940F-0A6687C463E9}">
      <dgm:prSet/>
      <dgm:spPr/>
      <dgm:t>
        <a:bodyPr/>
        <a:lstStyle/>
        <a:p>
          <a:endParaRPr lang="en-US"/>
        </a:p>
      </dgm:t>
    </dgm:pt>
    <dgm:pt modelId="{3F11B1D0-0470-4D00-93A5-FB44A2D9C35E}">
      <dgm:prSet phldrT="[Text]"/>
      <dgm:spPr/>
      <dgm:t>
        <a:bodyPr/>
        <a:lstStyle/>
        <a:p>
          <a:r>
            <a:rPr lang="en-US" b="1" dirty="0" smtClean="0"/>
            <a:t>Laws and Legislations</a:t>
          </a:r>
          <a:endParaRPr lang="en-US" b="1" dirty="0"/>
        </a:p>
      </dgm:t>
    </dgm:pt>
    <dgm:pt modelId="{E91E3836-486B-4C21-9088-3D37002084FB}" type="sibTrans" cxnId="{A99B7D64-0412-4DF1-9F32-2B61271A8D5B}">
      <dgm:prSet/>
      <dgm:spPr/>
      <dgm:t>
        <a:bodyPr/>
        <a:lstStyle/>
        <a:p>
          <a:endParaRPr lang="en-US"/>
        </a:p>
      </dgm:t>
    </dgm:pt>
    <dgm:pt modelId="{8C8FC69B-7BFB-423D-B749-E9C895A913B6}" type="parTrans" cxnId="{A99B7D64-0412-4DF1-9F32-2B61271A8D5B}">
      <dgm:prSet/>
      <dgm:spPr/>
      <dgm:t>
        <a:bodyPr/>
        <a:lstStyle/>
        <a:p>
          <a:endParaRPr lang="en-US"/>
        </a:p>
      </dgm:t>
    </dgm:pt>
    <dgm:pt modelId="{8DE839DE-77D1-4535-8B64-EF26CFF8A77C}">
      <dgm:prSet phldrT="[Text]"/>
      <dgm:spPr/>
      <dgm:t>
        <a:bodyPr/>
        <a:lstStyle/>
        <a:p>
          <a:r>
            <a:rPr lang="en-US" b="1" dirty="0" smtClean="0"/>
            <a:t>Capacity Building and Education</a:t>
          </a:r>
          <a:endParaRPr lang="en-US" b="1" dirty="0"/>
        </a:p>
      </dgm:t>
    </dgm:pt>
    <dgm:pt modelId="{96C7E514-0E90-47EA-A1C5-E87A812D4EDC}" type="parTrans" cxnId="{C0C71B90-E7F1-4BEC-88BD-CD161DC39029}">
      <dgm:prSet/>
      <dgm:spPr/>
      <dgm:t>
        <a:bodyPr/>
        <a:lstStyle/>
        <a:p>
          <a:endParaRPr lang="en-US"/>
        </a:p>
      </dgm:t>
    </dgm:pt>
    <dgm:pt modelId="{81A75395-B6DB-425D-9C9B-091DF04BB81A}" type="sibTrans" cxnId="{C0C71B90-E7F1-4BEC-88BD-CD161DC39029}">
      <dgm:prSet/>
      <dgm:spPr/>
      <dgm:t>
        <a:bodyPr/>
        <a:lstStyle/>
        <a:p>
          <a:endParaRPr lang="en-US"/>
        </a:p>
      </dgm:t>
    </dgm:pt>
    <dgm:pt modelId="{C25B1F88-AA0C-431A-9EBB-BC11B6845F12}" type="pres">
      <dgm:prSet presAssocID="{90048636-F205-4410-949B-97F8EE1EE79E}" presName="compositeShape" presStyleCnt="0">
        <dgm:presLayoutVars>
          <dgm:dir/>
          <dgm:resizeHandles/>
        </dgm:presLayoutVars>
      </dgm:prSet>
      <dgm:spPr/>
    </dgm:pt>
    <dgm:pt modelId="{EA3371D4-A77A-4E1C-A5C8-BB4C687B22F3}" type="pres">
      <dgm:prSet presAssocID="{90048636-F205-4410-949B-97F8EE1EE79E}" presName="pyramid" presStyleLbl="node1" presStyleIdx="0" presStyleCnt="1"/>
      <dgm:spPr/>
    </dgm:pt>
    <dgm:pt modelId="{BE441793-3DF7-46ED-8C93-B7011E49CE8D}" type="pres">
      <dgm:prSet presAssocID="{90048636-F205-4410-949B-97F8EE1EE79E}" presName="theList" presStyleCnt="0"/>
      <dgm:spPr/>
    </dgm:pt>
    <dgm:pt modelId="{49B95ED9-AE8D-4889-9E82-5B98E53F5A22}" type="pres">
      <dgm:prSet presAssocID="{9E3231C8-8E0C-4146-8251-45881C033CEE}" presName="aNode" presStyleLbl="fgAcc1" presStyleIdx="0" presStyleCnt="5">
        <dgm:presLayoutVars>
          <dgm:bulletEnabled val="1"/>
        </dgm:presLayoutVars>
      </dgm:prSet>
      <dgm:spPr/>
      <dgm:t>
        <a:bodyPr/>
        <a:lstStyle/>
        <a:p>
          <a:endParaRPr lang="en-US"/>
        </a:p>
      </dgm:t>
    </dgm:pt>
    <dgm:pt modelId="{9AB70BE1-DB37-457F-B694-04F514E07465}" type="pres">
      <dgm:prSet presAssocID="{9E3231C8-8E0C-4146-8251-45881C033CEE}" presName="aSpace" presStyleCnt="0"/>
      <dgm:spPr/>
    </dgm:pt>
    <dgm:pt modelId="{33B96C1E-6484-43D6-9AE9-4FB54E1A14EE}" type="pres">
      <dgm:prSet presAssocID="{8DE839DE-77D1-4535-8B64-EF26CFF8A77C}" presName="aNode" presStyleLbl="fgAcc1" presStyleIdx="1" presStyleCnt="5">
        <dgm:presLayoutVars>
          <dgm:bulletEnabled val="1"/>
        </dgm:presLayoutVars>
      </dgm:prSet>
      <dgm:spPr/>
      <dgm:t>
        <a:bodyPr/>
        <a:lstStyle/>
        <a:p>
          <a:endParaRPr lang="en-US"/>
        </a:p>
      </dgm:t>
    </dgm:pt>
    <dgm:pt modelId="{D7FF1772-6195-401D-9588-8DBB025CC90C}" type="pres">
      <dgm:prSet presAssocID="{8DE839DE-77D1-4535-8B64-EF26CFF8A77C}" presName="aSpace" presStyleCnt="0"/>
      <dgm:spPr/>
    </dgm:pt>
    <dgm:pt modelId="{F05161A8-D022-4440-ABD6-7EB22B5EBE03}" type="pres">
      <dgm:prSet presAssocID="{3F11B1D0-0470-4D00-93A5-FB44A2D9C35E}" presName="aNode" presStyleLbl="fgAcc1" presStyleIdx="2" presStyleCnt="5">
        <dgm:presLayoutVars>
          <dgm:bulletEnabled val="1"/>
        </dgm:presLayoutVars>
      </dgm:prSet>
      <dgm:spPr/>
      <dgm:t>
        <a:bodyPr/>
        <a:lstStyle/>
        <a:p>
          <a:endParaRPr lang="en-US"/>
        </a:p>
      </dgm:t>
    </dgm:pt>
    <dgm:pt modelId="{1D16FA60-EC0B-4C08-8B86-656E43539ABF}" type="pres">
      <dgm:prSet presAssocID="{3F11B1D0-0470-4D00-93A5-FB44A2D9C35E}" presName="aSpace" presStyleCnt="0"/>
      <dgm:spPr/>
    </dgm:pt>
    <dgm:pt modelId="{8D98B6E6-36FF-4A20-9721-92F0DC097139}" type="pres">
      <dgm:prSet presAssocID="{A3D60A2F-9243-4DE5-97EE-ACD660861AF7}" presName="aNode" presStyleLbl="fgAcc1" presStyleIdx="3" presStyleCnt="5">
        <dgm:presLayoutVars>
          <dgm:bulletEnabled val="1"/>
        </dgm:presLayoutVars>
      </dgm:prSet>
      <dgm:spPr/>
      <dgm:t>
        <a:bodyPr/>
        <a:lstStyle/>
        <a:p>
          <a:endParaRPr lang="en-US"/>
        </a:p>
      </dgm:t>
    </dgm:pt>
    <dgm:pt modelId="{15D12E77-47BB-41FE-AC82-507ACB9D4433}" type="pres">
      <dgm:prSet presAssocID="{A3D60A2F-9243-4DE5-97EE-ACD660861AF7}" presName="aSpace" presStyleCnt="0"/>
      <dgm:spPr/>
    </dgm:pt>
    <dgm:pt modelId="{61573356-3A5B-4BA5-A7F9-D416F9DEABB0}" type="pres">
      <dgm:prSet presAssocID="{E9A45DAF-34E9-465A-B1E7-ACCA3E6C175F}" presName="aNode" presStyleLbl="fgAcc1" presStyleIdx="4" presStyleCnt="5">
        <dgm:presLayoutVars>
          <dgm:bulletEnabled val="1"/>
        </dgm:presLayoutVars>
      </dgm:prSet>
      <dgm:spPr/>
      <dgm:t>
        <a:bodyPr/>
        <a:lstStyle/>
        <a:p>
          <a:endParaRPr lang="en-US"/>
        </a:p>
      </dgm:t>
    </dgm:pt>
    <dgm:pt modelId="{AD0EEDC0-3547-4CC8-AE0F-E85B807090AF}" type="pres">
      <dgm:prSet presAssocID="{E9A45DAF-34E9-465A-B1E7-ACCA3E6C175F}" presName="aSpace" presStyleCnt="0"/>
      <dgm:spPr/>
    </dgm:pt>
  </dgm:ptLst>
  <dgm:cxnLst>
    <dgm:cxn modelId="{7A28D9B3-382A-4B23-9245-37E8D227F301}" srcId="{90048636-F205-4410-949B-97F8EE1EE79E}" destId="{E9A45DAF-34E9-465A-B1E7-ACCA3E6C175F}" srcOrd="4" destOrd="0" parTransId="{42799B14-2D3C-4EFA-81B1-27CD7EA252D1}" sibTransId="{F32FC608-92B5-4DD8-869F-8EED3B170F53}"/>
    <dgm:cxn modelId="{5B624C98-7B6B-4158-A724-36736EF0678C}" type="presOf" srcId="{8DE839DE-77D1-4535-8B64-EF26CFF8A77C}" destId="{33B96C1E-6484-43D6-9AE9-4FB54E1A14EE}" srcOrd="0" destOrd="0" presId="urn:microsoft.com/office/officeart/2005/8/layout/pyramid2"/>
    <dgm:cxn modelId="{5FD93B40-DF13-4DDE-A710-83457D6AE873}" type="presOf" srcId="{9E3231C8-8E0C-4146-8251-45881C033CEE}" destId="{49B95ED9-AE8D-4889-9E82-5B98E53F5A22}" srcOrd="0" destOrd="0" presId="urn:microsoft.com/office/officeart/2005/8/layout/pyramid2"/>
    <dgm:cxn modelId="{9C666617-165C-4418-B6D6-0CA4928BEA27}" type="presOf" srcId="{E9A45DAF-34E9-465A-B1E7-ACCA3E6C175F}" destId="{61573356-3A5B-4BA5-A7F9-D416F9DEABB0}" srcOrd="0" destOrd="0" presId="urn:microsoft.com/office/officeart/2005/8/layout/pyramid2"/>
    <dgm:cxn modelId="{D63651D2-92E7-43F0-940F-0A6687C463E9}" srcId="{90048636-F205-4410-949B-97F8EE1EE79E}" destId="{A3D60A2F-9243-4DE5-97EE-ACD660861AF7}" srcOrd="3" destOrd="0" parTransId="{14914F33-CC84-445B-B997-AC98955CD019}" sibTransId="{F3B6F956-EBF8-40FB-9FEA-ED2945773C6B}"/>
    <dgm:cxn modelId="{7FA6161B-C041-42D5-985D-D317A411CFA9}" type="presOf" srcId="{90048636-F205-4410-949B-97F8EE1EE79E}" destId="{C25B1F88-AA0C-431A-9EBB-BC11B6845F12}" srcOrd="0" destOrd="0" presId="urn:microsoft.com/office/officeart/2005/8/layout/pyramid2"/>
    <dgm:cxn modelId="{98C5DA17-0A88-477D-A118-A4AD69D76CB6}" type="presOf" srcId="{3F11B1D0-0470-4D00-93A5-FB44A2D9C35E}" destId="{F05161A8-D022-4440-ABD6-7EB22B5EBE03}" srcOrd="0" destOrd="0" presId="urn:microsoft.com/office/officeart/2005/8/layout/pyramid2"/>
    <dgm:cxn modelId="{A99B7D64-0412-4DF1-9F32-2B61271A8D5B}" srcId="{90048636-F205-4410-949B-97F8EE1EE79E}" destId="{3F11B1D0-0470-4D00-93A5-FB44A2D9C35E}" srcOrd="2" destOrd="0" parTransId="{8C8FC69B-7BFB-423D-B749-E9C895A913B6}" sibTransId="{E91E3836-486B-4C21-9088-3D37002084FB}"/>
    <dgm:cxn modelId="{94513AE9-EACC-4726-9B80-6C935AFEA565}" srcId="{90048636-F205-4410-949B-97F8EE1EE79E}" destId="{9E3231C8-8E0C-4146-8251-45881C033CEE}" srcOrd="0" destOrd="0" parTransId="{8CF56804-DEDD-4347-9D00-3A2407F88962}" sibTransId="{0DB98950-D9B5-44D9-9FA2-8EE2F16F03F3}"/>
    <dgm:cxn modelId="{0A2BE15B-2749-4E86-89B7-0BD0619A6ADE}" type="presOf" srcId="{A3D60A2F-9243-4DE5-97EE-ACD660861AF7}" destId="{8D98B6E6-36FF-4A20-9721-92F0DC097139}" srcOrd="0" destOrd="0" presId="urn:microsoft.com/office/officeart/2005/8/layout/pyramid2"/>
    <dgm:cxn modelId="{C0C71B90-E7F1-4BEC-88BD-CD161DC39029}" srcId="{90048636-F205-4410-949B-97F8EE1EE79E}" destId="{8DE839DE-77D1-4535-8B64-EF26CFF8A77C}" srcOrd="1" destOrd="0" parTransId="{96C7E514-0E90-47EA-A1C5-E87A812D4EDC}" sibTransId="{81A75395-B6DB-425D-9C9B-091DF04BB81A}"/>
    <dgm:cxn modelId="{FBF87338-9985-4F98-A2C1-1F018B1ECE54}" type="presParOf" srcId="{C25B1F88-AA0C-431A-9EBB-BC11B6845F12}" destId="{EA3371D4-A77A-4E1C-A5C8-BB4C687B22F3}" srcOrd="0" destOrd="0" presId="urn:microsoft.com/office/officeart/2005/8/layout/pyramid2"/>
    <dgm:cxn modelId="{89C532A7-F24E-47FC-A01D-8B53FCAF2D4F}" type="presParOf" srcId="{C25B1F88-AA0C-431A-9EBB-BC11B6845F12}" destId="{BE441793-3DF7-46ED-8C93-B7011E49CE8D}" srcOrd="1" destOrd="0" presId="urn:microsoft.com/office/officeart/2005/8/layout/pyramid2"/>
    <dgm:cxn modelId="{AF4FFD1A-C724-49FF-BCAE-0A54F7BDC011}" type="presParOf" srcId="{BE441793-3DF7-46ED-8C93-B7011E49CE8D}" destId="{49B95ED9-AE8D-4889-9E82-5B98E53F5A22}" srcOrd="0" destOrd="0" presId="urn:microsoft.com/office/officeart/2005/8/layout/pyramid2"/>
    <dgm:cxn modelId="{47FBA53A-5A94-447A-8AA0-DF822CEF8919}" type="presParOf" srcId="{BE441793-3DF7-46ED-8C93-B7011E49CE8D}" destId="{9AB70BE1-DB37-457F-B694-04F514E07465}" srcOrd="1" destOrd="0" presId="urn:microsoft.com/office/officeart/2005/8/layout/pyramid2"/>
    <dgm:cxn modelId="{2EA1EDB8-A44D-46E8-B35E-60C3283BDBA2}" type="presParOf" srcId="{BE441793-3DF7-46ED-8C93-B7011E49CE8D}" destId="{33B96C1E-6484-43D6-9AE9-4FB54E1A14EE}" srcOrd="2" destOrd="0" presId="urn:microsoft.com/office/officeart/2005/8/layout/pyramid2"/>
    <dgm:cxn modelId="{EA42C026-A28B-42B7-8697-FB913FAA9344}" type="presParOf" srcId="{BE441793-3DF7-46ED-8C93-B7011E49CE8D}" destId="{D7FF1772-6195-401D-9588-8DBB025CC90C}" srcOrd="3" destOrd="0" presId="urn:microsoft.com/office/officeart/2005/8/layout/pyramid2"/>
    <dgm:cxn modelId="{99573794-7F1B-4B8B-99DE-42BB5C4D9C20}" type="presParOf" srcId="{BE441793-3DF7-46ED-8C93-B7011E49CE8D}" destId="{F05161A8-D022-4440-ABD6-7EB22B5EBE03}" srcOrd="4" destOrd="0" presId="urn:microsoft.com/office/officeart/2005/8/layout/pyramid2"/>
    <dgm:cxn modelId="{44DF7293-3236-421C-AF33-0BF408E8A652}" type="presParOf" srcId="{BE441793-3DF7-46ED-8C93-B7011E49CE8D}" destId="{1D16FA60-EC0B-4C08-8B86-656E43539ABF}" srcOrd="5" destOrd="0" presId="urn:microsoft.com/office/officeart/2005/8/layout/pyramid2"/>
    <dgm:cxn modelId="{5E5174AD-C478-47FA-A0B9-5D7D7EC56094}" type="presParOf" srcId="{BE441793-3DF7-46ED-8C93-B7011E49CE8D}" destId="{8D98B6E6-36FF-4A20-9721-92F0DC097139}" srcOrd="6" destOrd="0" presId="urn:microsoft.com/office/officeart/2005/8/layout/pyramid2"/>
    <dgm:cxn modelId="{9E8CBDDE-3225-4DBF-804C-051F27CD3E25}" type="presParOf" srcId="{BE441793-3DF7-46ED-8C93-B7011E49CE8D}" destId="{15D12E77-47BB-41FE-AC82-507ACB9D4433}" srcOrd="7" destOrd="0" presId="urn:microsoft.com/office/officeart/2005/8/layout/pyramid2"/>
    <dgm:cxn modelId="{8411AD8E-F9C5-40FA-9AFD-843535823DD9}" type="presParOf" srcId="{BE441793-3DF7-46ED-8C93-B7011E49CE8D}" destId="{61573356-3A5B-4BA5-A7F9-D416F9DEABB0}" srcOrd="8" destOrd="0" presId="urn:microsoft.com/office/officeart/2005/8/layout/pyramid2"/>
    <dgm:cxn modelId="{0E2BDE68-0FAC-4C24-9D2A-1025B3215CA2}" type="presParOf" srcId="{BE441793-3DF7-46ED-8C93-B7011E49CE8D}" destId="{AD0EEDC0-3547-4CC8-AE0F-E85B807090AF}"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35C5C-6DE7-44CD-8F7B-E3A6D5D188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dgm:spPr>
        <a:solidFill>
          <a:schemeClr val="accent6">
            <a:lumMod val="75000"/>
          </a:schemeClr>
        </a:solidFill>
      </dgm:spPr>
      <dgm:t>
        <a:bodyPr/>
        <a:lstStyle/>
        <a:p>
          <a:r>
            <a:rPr lang="en-US" dirty="0" smtClean="0"/>
            <a:t>Executing a number of researches and studies focusing on Child Online Protection and avail it to other sub working groups and also to make it accessible to everyone else.</a:t>
          </a:r>
          <a:endParaRPr lang="en-US"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A451E1E7-30A6-46B8-8137-79507D749E15}">
      <dgm:prSet phldrT="[Text]"/>
      <dgm:spPr>
        <a:solidFill>
          <a:schemeClr val="bg2">
            <a:lumMod val="75000"/>
          </a:schemeClr>
        </a:solidFill>
      </dgm:spPr>
      <dgm:t>
        <a:bodyPr/>
        <a:lstStyle/>
        <a:p>
          <a:r>
            <a:rPr lang="en-US" dirty="0" smtClean="0"/>
            <a:t>Creation of a Digital Repository for all researches and studies related to Child online safety and avail it on the Egyptian Information Network.</a:t>
          </a:r>
          <a:endParaRPr lang="en-US" dirty="0"/>
        </a:p>
      </dgm:t>
    </dgm:pt>
    <dgm:pt modelId="{2ED1BA4A-810E-47CD-8CAA-494D252D79C7}" type="parTrans" cxnId="{BD8AD8D6-E2D1-4DAC-B932-16EC87FE0D37}">
      <dgm:prSet/>
      <dgm:spPr/>
      <dgm:t>
        <a:bodyPr/>
        <a:lstStyle/>
        <a:p>
          <a:endParaRPr lang="en-US"/>
        </a:p>
      </dgm:t>
    </dgm:pt>
    <dgm:pt modelId="{64A2D1A0-53E3-47A0-9044-1761290741DA}" type="sibTrans" cxnId="{BD8AD8D6-E2D1-4DAC-B932-16EC87FE0D37}">
      <dgm:prSet/>
      <dgm:spPr/>
      <dgm:t>
        <a:bodyPr/>
        <a:lstStyle/>
        <a:p>
          <a:endParaRPr lang="en-US"/>
        </a:p>
      </dgm:t>
    </dgm:pt>
    <dgm:pt modelId="{BDA7800B-157A-419D-A9E2-EB8920C467D0}" type="pres">
      <dgm:prSet presAssocID="{FF135C5C-6DE7-44CD-8F7B-E3A6D5D188BA}" presName="linear" presStyleCnt="0">
        <dgm:presLayoutVars>
          <dgm:animLvl val="lvl"/>
          <dgm:resizeHandles val="exact"/>
        </dgm:presLayoutVars>
      </dgm:prSet>
      <dgm:spPr/>
      <dgm:t>
        <a:bodyPr/>
        <a:lstStyle/>
        <a:p>
          <a:endParaRPr lang="en-US"/>
        </a:p>
      </dgm:t>
    </dgm:pt>
    <dgm:pt modelId="{44D90E54-1D6E-471B-9F65-C1DB5EA03B79}" type="pres">
      <dgm:prSet presAssocID="{2D740A78-DE8F-46E3-AE6B-10477342E759}" presName="parentText" presStyleLbl="node1" presStyleIdx="0" presStyleCnt="2">
        <dgm:presLayoutVars>
          <dgm:chMax val="0"/>
          <dgm:bulletEnabled val="1"/>
        </dgm:presLayoutVars>
      </dgm:prSet>
      <dgm:spPr/>
      <dgm:t>
        <a:bodyPr/>
        <a:lstStyle/>
        <a:p>
          <a:endParaRPr lang="en-US"/>
        </a:p>
      </dgm:t>
    </dgm:pt>
    <dgm:pt modelId="{92047ED2-54FC-4814-839E-54C199F8E5E8}" type="pres">
      <dgm:prSet presAssocID="{BA1E9843-FFC3-4037-A4F7-CFB52E96E749}" presName="spacer" presStyleCnt="0"/>
      <dgm:spPr/>
    </dgm:pt>
    <dgm:pt modelId="{1A3BC7CE-7F44-4BB7-A1C8-0C580DDBDB65}" type="pres">
      <dgm:prSet presAssocID="{A451E1E7-30A6-46B8-8137-79507D749E15}" presName="parentText" presStyleLbl="node1" presStyleIdx="1" presStyleCnt="2">
        <dgm:presLayoutVars>
          <dgm:chMax val="0"/>
          <dgm:bulletEnabled val="1"/>
        </dgm:presLayoutVars>
      </dgm:prSet>
      <dgm:spPr/>
      <dgm:t>
        <a:bodyPr/>
        <a:lstStyle/>
        <a:p>
          <a:endParaRPr lang="en-US"/>
        </a:p>
      </dgm:t>
    </dgm:pt>
  </dgm:ptLst>
  <dgm:cxnLst>
    <dgm:cxn modelId="{12AAFBC7-CD20-4410-A98A-EACC55752CFF}" type="presOf" srcId="{A451E1E7-30A6-46B8-8137-79507D749E15}" destId="{1A3BC7CE-7F44-4BB7-A1C8-0C580DDBDB65}" srcOrd="0" destOrd="0" presId="urn:microsoft.com/office/officeart/2005/8/layout/vList2"/>
    <dgm:cxn modelId="{C7AD7891-6697-429F-AB3F-8012C8588370}" srcId="{FF135C5C-6DE7-44CD-8F7B-E3A6D5D188BA}" destId="{2D740A78-DE8F-46E3-AE6B-10477342E759}" srcOrd="0" destOrd="0" parTransId="{C69790A7-4BF7-4CCC-9553-67AF8CE75B3C}" sibTransId="{BA1E9843-FFC3-4037-A4F7-CFB52E96E749}"/>
    <dgm:cxn modelId="{B678832B-F5C5-4336-90B4-06E787D07C8F}" type="presOf" srcId="{2D740A78-DE8F-46E3-AE6B-10477342E759}" destId="{44D90E54-1D6E-471B-9F65-C1DB5EA03B79}" srcOrd="0" destOrd="0" presId="urn:microsoft.com/office/officeart/2005/8/layout/vList2"/>
    <dgm:cxn modelId="{BD8AD8D6-E2D1-4DAC-B932-16EC87FE0D37}" srcId="{FF135C5C-6DE7-44CD-8F7B-E3A6D5D188BA}" destId="{A451E1E7-30A6-46B8-8137-79507D749E15}" srcOrd="1" destOrd="0" parTransId="{2ED1BA4A-810E-47CD-8CAA-494D252D79C7}" sibTransId="{64A2D1A0-53E3-47A0-9044-1761290741DA}"/>
    <dgm:cxn modelId="{03D30E06-3AC6-4DBB-9F97-5B12861CD0AA}" type="presOf" srcId="{FF135C5C-6DE7-44CD-8F7B-E3A6D5D188BA}" destId="{BDA7800B-157A-419D-A9E2-EB8920C467D0}" srcOrd="0" destOrd="0" presId="urn:microsoft.com/office/officeart/2005/8/layout/vList2"/>
    <dgm:cxn modelId="{6F041539-756A-45F3-BAE6-39408BEDE304}" type="presParOf" srcId="{BDA7800B-157A-419D-A9E2-EB8920C467D0}" destId="{44D90E54-1D6E-471B-9F65-C1DB5EA03B79}" srcOrd="0" destOrd="0" presId="urn:microsoft.com/office/officeart/2005/8/layout/vList2"/>
    <dgm:cxn modelId="{DE823D36-278C-4D53-8160-547E59D2E30F}" type="presParOf" srcId="{BDA7800B-157A-419D-A9E2-EB8920C467D0}" destId="{92047ED2-54FC-4814-839E-54C199F8E5E8}" srcOrd="1" destOrd="0" presId="urn:microsoft.com/office/officeart/2005/8/layout/vList2"/>
    <dgm:cxn modelId="{9AB21B01-60D9-48B1-A446-2B4107002363}" type="presParOf" srcId="{BDA7800B-157A-419D-A9E2-EB8920C467D0}" destId="{1A3BC7CE-7F44-4BB7-A1C8-0C580DDBDB6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35C5C-6DE7-44CD-8F7B-E3A6D5D188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dgm:spPr>
        <a:solidFill>
          <a:schemeClr val="accent6">
            <a:lumMod val="75000"/>
          </a:schemeClr>
        </a:solidFill>
      </dgm:spPr>
      <dgm:t>
        <a:bodyPr/>
        <a:lstStyle/>
        <a:p>
          <a:r>
            <a:rPr lang="en-US" dirty="0" smtClean="0"/>
            <a:t>Creating Online Safety educational material and curricula for different educational stages in Egypt.</a:t>
          </a:r>
          <a:endParaRPr lang="en-US"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A451E1E7-30A6-46B8-8137-79507D749E15}">
      <dgm:prSet phldrT="[Text]"/>
      <dgm:spPr>
        <a:solidFill>
          <a:schemeClr val="bg2">
            <a:lumMod val="75000"/>
          </a:schemeClr>
        </a:solidFill>
      </dgm:spPr>
      <dgm:t>
        <a:bodyPr/>
        <a:lstStyle/>
        <a:p>
          <a:r>
            <a:rPr lang="en-US" dirty="0" smtClean="0"/>
            <a:t>Redirecting Children’s use of technology from a mere “</a:t>
          </a:r>
          <a:r>
            <a:rPr lang="en-US" i="1" dirty="0" smtClean="0"/>
            <a:t>user</a:t>
          </a:r>
          <a:r>
            <a:rPr lang="en-US" dirty="0" smtClean="0"/>
            <a:t>” to a “</a:t>
          </a:r>
          <a:r>
            <a:rPr lang="en-US" i="1" dirty="0" smtClean="0"/>
            <a:t>creator</a:t>
          </a:r>
          <a:r>
            <a:rPr lang="en-US" dirty="0" smtClean="0"/>
            <a:t>” through studies and motivational ideas.</a:t>
          </a:r>
          <a:endParaRPr lang="en-US" dirty="0"/>
        </a:p>
      </dgm:t>
    </dgm:pt>
    <dgm:pt modelId="{2ED1BA4A-810E-47CD-8CAA-494D252D79C7}" type="parTrans" cxnId="{BD8AD8D6-E2D1-4DAC-B932-16EC87FE0D37}">
      <dgm:prSet/>
      <dgm:spPr/>
      <dgm:t>
        <a:bodyPr/>
        <a:lstStyle/>
        <a:p>
          <a:endParaRPr lang="en-US"/>
        </a:p>
      </dgm:t>
    </dgm:pt>
    <dgm:pt modelId="{64A2D1A0-53E3-47A0-9044-1761290741DA}" type="sibTrans" cxnId="{BD8AD8D6-E2D1-4DAC-B932-16EC87FE0D37}">
      <dgm:prSet/>
      <dgm:spPr/>
      <dgm:t>
        <a:bodyPr/>
        <a:lstStyle/>
        <a:p>
          <a:endParaRPr lang="en-US"/>
        </a:p>
      </dgm:t>
    </dgm:pt>
    <dgm:pt modelId="{BDA7800B-157A-419D-A9E2-EB8920C467D0}" type="pres">
      <dgm:prSet presAssocID="{FF135C5C-6DE7-44CD-8F7B-E3A6D5D188BA}" presName="linear" presStyleCnt="0">
        <dgm:presLayoutVars>
          <dgm:animLvl val="lvl"/>
          <dgm:resizeHandles val="exact"/>
        </dgm:presLayoutVars>
      </dgm:prSet>
      <dgm:spPr/>
      <dgm:t>
        <a:bodyPr/>
        <a:lstStyle/>
        <a:p>
          <a:endParaRPr lang="en-US"/>
        </a:p>
      </dgm:t>
    </dgm:pt>
    <dgm:pt modelId="{44D90E54-1D6E-471B-9F65-C1DB5EA03B79}" type="pres">
      <dgm:prSet presAssocID="{2D740A78-DE8F-46E3-AE6B-10477342E759}" presName="parentText" presStyleLbl="node1" presStyleIdx="0" presStyleCnt="2">
        <dgm:presLayoutVars>
          <dgm:chMax val="0"/>
          <dgm:bulletEnabled val="1"/>
        </dgm:presLayoutVars>
      </dgm:prSet>
      <dgm:spPr/>
      <dgm:t>
        <a:bodyPr/>
        <a:lstStyle/>
        <a:p>
          <a:endParaRPr lang="en-US"/>
        </a:p>
      </dgm:t>
    </dgm:pt>
    <dgm:pt modelId="{92047ED2-54FC-4814-839E-54C199F8E5E8}" type="pres">
      <dgm:prSet presAssocID="{BA1E9843-FFC3-4037-A4F7-CFB52E96E749}" presName="spacer" presStyleCnt="0"/>
      <dgm:spPr/>
    </dgm:pt>
    <dgm:pt modelId="{1A3BC7CE-7F44-4BB7-A1C8-0C580DDBDB65}" type="pres">
      <dgm:prSet presAssocID="{A451E1E7-30A6-46B8-8137-79507D749E15}" presName="parentText" presStyleLbl="node1" presStyleIdx="1" presStyleCnt="2">
        <dgm:presLayoutVars>
          <dgm:chMax val="0"/>
          <dgm:bulletEnabled val="1"/>
        </dgm:presLayoutVars>
      </dgm:prSet>
      <dgm:spPr/>
      <dgm:t>
        <a:bodyPr/>
        <a:lstStyle/>
        <a:p>
          <a:endParaRPr lang="en-US"/>
        </a:p>
      </dgm:t>
    </dgm:pt>
  </dgm:ptLst>
  <dgm:cxnLst>
    <dgm:cxn modelId="{7D5FB623-E324-4B41-909E-9174B57033E0}" type="presOf" srcId="{A451E1E7-30A6-46B8-8137-79507D749E15}" destId="{1A3BC7CE-7F44-4BB7-A1C8-0C580DDBDB65}" srcOrd="0" destOrd="0" presId="urn:microsoft.com/office/officeart/2005/8/layout/vList2"/>
    <dgm:cxn modelId="{C7AD7891-6697-429F-AB3F-8012C8588370}" srcId="{FF135C5C-6DE7-44CD-8F7B-E3A6D5D188BA}" destId="{2D740A78-DE8F-46E3-AE6B-10477342E759}" srcOrd="0" destOrd="0" parTransId="{C69790A7-4BF7-4CCC-9553-67AF8CE75B3C}" sibTransId="{BA1E9843-FFC3-4037-A4F7-CFB52E96E749}"/>
    <dgm:cxn modelId="{29415B75-8C53-4410-A85B-52F3BF53ADD7}" type="presOf" srcId="{FF135C5C-6DE7-44CD-8F7B-E3A6D5D188BA}" destId="{BDA7800B-157A-419D-A9E2-EB8920C467D0}" srcOrd="0" destOrd="0" presId="urn:microsoft.com/office/officeart/2005/8/layout/vList2"/>
    <dgm:cxn modelId="{BD8AD8D6-E2D1-4DAC-B932-16EC87FE0D37}" srcId="{FF135C5C-6DE7-44CD-8F7B-E3A6D5D188BA}" destId="{A451E1E7-30A6-46B8-8137-79507D749E15}" srcOrd="1" destOrd="0" parTransId="{2ED1BA4A-810E-47CD-8CAA-494D252D79C7}" sibTransId="{64A2D1A0-53E3-47A0-9044-1761290741DA}"/>
    <dgm:cxn modelId="{2BE954BD-56AA-41B7-A128-FF2DB1500968}" type="presOf" srcId="{2D740A78-DE8F-46E3-AE6B-10477342E759}" destId="{44D90E54-1D6E-471B-9F65-C1DB5EA03B79}" srcOrd="0" destOrd="0" presId="urn:microsoft.com/office/officeart/2005/8/layout/vList2"/>
    <dgm:cxn modelId="{86320083-17F4-4846-BBA7-2E7C9601D97E}" type="presParOf" srcId="{BDA7800B-157A-419D-A9E2-EB8920C467D0}" destId="{44D90E54-1D6E-471B-9F65-C1DB5EA03B79}" srcOrd="0" destOrd="0" presId="urn:microsoft.com/office/officeart/2005/8/layout/vList2"/>
    <dgm:cxn modelId="{D37B03DC-914A-4742-BA95-662C39705381}" type="presParOf" srcId="{BDA7800B-157A-419D-A9E2-EB8920C467D0}" destId="{92047ED2-54FC-4814-839E-54C199F8E5E8}" srcOrd="1" destOrd="0" presId="urn:microsoft.com/office/officeart/2005/8/layout/vList2"/>
    <dgm:cxn modelId="{BD111693-C6F9-4882-BC15-B6384F968FC6}" type="presParOf" srcId="{BDA7800B-157A-419D-A9E2-EB8920C467D0}" destId="{1A3BC7CE-7F44-4BB7-A1C8-0C580DDBDB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135C5C-6DE7-44CD-8F7B-E3A6D5D188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dgm:spPr>
        <a:solidFill>
          <a:schemeClr val="accent6">
            <a:lumMod val="75000"/>
          </a:schemeClr>
        </a:solidFill>
      </dgm:spPr>
      <dgm:t>
        <a:bodyPr/>
        <a:lstStyle/>
        <a:p>
          <a:r>
            <a:rPr lang="en-US" dirty="0" smtClean="0"/>
            <a:t>Adoption and implementation of a training plan for judges, prosecutors and police officers on online risks and cybercrimes</a:t>
          </a:r>
          <a:endParaRPr lang="en-US"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205A1997-2A6F-4732-A3A7-8413F24FD230}">
      <dgm:prSet/>
      <dgm:spPr>
        <a:solidFill>
          <a:schemeClr val="bg2">
            <a:lumMod val="75000"/>
          </a:schemeClr>
        </a:solidFill>
      </dgm:spPr>
      <dgm:t>
        <a:bodyPr/>
        <a:lstStyle/>
        <a:p>
          <a:r>
            <a:rPr lang="en-US" dirty="0" smtClean="0"/>
            <a:t>Re-assessment of legislations and its enforcement mechanisms on both national and international levels</a:t>
          </a:r>
        </a:p>
      </dgm:t>
    </dgm:pt>
    <dgm:pt modelId="{61504D2B-EB5F-4972-B29C-8FB424B7BBD2}" type="parTrans" cxnId="{7D38851C-0732-40E0-A173-E0804C338E26}">
      <dgm:prSet/>
      <dgm:spPr/>
      <dgm:t>
        <a:bodyPr/>
        <a:lstStyle/>
        <a:p>
          <a:endParaRPr lang="en-US"/>
        </a:p>
      </dgm:t>
    </dgm:pt>
    <dgm:pt modelId="{6BE2CAF9-CAB1-423A-9F03-0716D00B4AE3}" type="sibTrans" cxnId="{7D38851C-0732-40E0-A173-E0804C338E26}">
      <dgm:prSet/>
      <dgm:spPr/>
      <dgm:t>
        <a:bodyPr/>
        <a:lstStyle/>
        <a:p>
          <a:endParaRPr lang="en-US"/>
        </a:p>
      </dgm:t>
    </dgm:pt>
    <dgm:pt modelId="{1B44D143-5B9B-4947-9EB4-85834D72FCFF}">
      <dgm:prSet/>
      <dgm:spPr>
        <a:solidFill>
          <a:schemeClr val="bg2">
            <a:lumMod val="90000"/>
          </a:schemeClr>
        </a:solidFill>
      </dgm:spPr>
      <dgm:t>
        <a:bodyPr/>
        <a:lstStyle/>
        <a:p>
          <a:r>
            <a:rPr lang="en-US" dirty="0" smtClean="0"/>
            <a:t>Raising awareness of cyber crimes</a:t>
          </a:r>
          <a:endParaRPr lang="en-US" dirty="0"/>
        </a:p>
      </dgm:t>
    </dgm:pt>
    <dgm:pt modelId="{8B8A8187-FDEA-4DFF-A2A1-BAF7CDAB6A88}" type="parTrans" cxnId="{54FDC9D0-F4BB-4CAA-93E2-FFE55654DF2D}">
      <dgm:prSet/>
      <dgm:spPr/>
      <dgm:t>
        <a:bodyPr/>
        <a:lstStyle/>
        <a:p>
          <a:endParaRPr lang="en-US"/>
        </a:p>
      </dgm:t>
    </dgm:pt>
    <dgm:pt modelId="{86BA9494-D94E-4076-A400-C99F280DBD5C}" type="sibTrans" cxnId="{54FDC9D0-F4BB-4CAA-93E2-FFE55654DF2D}">
      <dgm:prSet/>
      <dgm:spPr/>
      <dgm:t>
        <a:bodyPr/>
        <a:lstStyle/>
        <a:p>
          <a:endParaRPr lang="en-US"/>
        </a:p>
      </dgm:t>
    </dgm:pt>
    <dgm:pt modelId="{BDA7800B-157A-419D-A9E2-EB8920C467D0}" type="pres">
      <dgm:prSet presAssocID="{FF135C5C-6DE7-44CD-8F7B-E3A6D5D188BA}" presName="linear" presStyleCnt="0">
        <dgm:presLayoutVars>
          <dgm:animLvl val="lvl"/>
          <dgm:resizeHandles val="exact"/>
        </dgm:presLayoutVars>
      </dgm:prSet>
      <dgm:spPr/>
      <dgm:t>
        <a:bodyPr/>
        <a:lstStyle/>
        <a:p>
          <a:endParaRPr lang="en-US"/>
        </a:p>
      </dgm:t>
    </dgm:pt>
    <dgm:pt modelId="{44D90E54-1D6E-471B-9F65-C1DB5EA03B79}" type="pres">
      <dgm:prSet presAssocID="{2D740A78-DE8F-46E3-AE6B-10477342E759}" presName="parentText" presStyleLbl="node1" presStyleIdx="0" presStyleCnt="3">
        <dgm:presLayoutVars>
          <dgm:chMax val="0"/>
          <dgm:bulletEnabled val="1"/>
        </dgm:presLayoutVars>
      </dgm:prSet>
      <dgm:spPr/>
      <dgm:t>
        <a:bodyPr/>
        <a:lstStyle/>
        <a:p>
          <a:endParaRPr lang="en-US"/>
        </a:p>
      </dgm:t>
    </dgm:pt>
    <dgm:pt modelId="{92047ED2-54FC-4814-839E-54C199F8E5E8}" type="pres">
      <dgm:prSet presAssocID="{BA1E9843-FFC3-4037-A4F7-CFB52E96E749}" presName="spacer" presStyleCnt="0"/>
      <dgm:spPr/>
    </dgm:pt>
    <dgm:pt modelId="{3878058C-CDD3-474C-8A70-1B4E7B91FFF1}" type="pres">
      <dgm:prSet presAssocID="{205A1997-2A6F-4732-A3A7-8413F24FD230}" presName="parentText" presStyleLbl="node1" presStyleIdx="1" presStyleCnt="3">
        <dgm:presLayoutVars>
          <dgm:chMax val="0"/>
          <dgm:bulletEnabled val="1"/>
        </dgm:presLayoutVars>
      </dgm:prSet>
      <dgm:spPr/>
      <dgm:t>
        <a:bodyPr/>
        <a:lstStyle/>
        <a:p>
          <a:endParaRPr lang="en-US"/>
        </a:p>
      </dgm:t>
    </dgm:pt>
    <dgm:pt modelId="{656900F7-FF41-41A4-993D-7CE6682F2D2E}" type="pres">
      <dgm:prSet presAssocID="{6BE2CAF9-CAB1-423A-9F03-0716D00B4AE3}" presName="spacer" presStyleCnt="0"/>
      <dgm:spPr/>
    </dgm:pt>
    <dgm:pt modelId="{218235FA-F10C-4B65-8BE2-BEFA218A6F36}" type="pres">
      <dgm:prSet presAssocID="{1B44D143-5B9B-4947-9EB4-85834D72FCFF}" presName="parentText" presStyleLbl="node1" presStyleIdx="2" presStyleCnt="3">
        <dgm:presLayoutVars>
          <dgm:chMax val="0"/>
          <dgm:bulletEnabled val="1"/>
        </dgm:presLayoutVars>
      </dgm:prSet>
      <dgm:spPr/>
      <dgm:t>
        <a:bodyPr/>
        <a:lstStyle/>
        <a:p>
          <a:endParaRPr lang="en-US"/>
        </a:p>
      </dgm:t>
    </dgm:pt>
  </dgm:ptLst>
  <dgm:cxnLst>
    <dgm:cxn modelId="{66959679-F259-4468-912D-3F91A8F44455}" type="presOf" srcId="{1B44D143-5B9B-4947-9EB4-85834D72FCFF}" destId="{218235FA-F10C-4B65-8BE2-BEFA218A6F36}" srcOrd="0" destOrd="0" presId="urn:microsoft.com/office/officeart/2005/8/layout/vList2"/>
    <dgm:cxn modelId="{6D54DEB3-6F7F-4E45-977F-BC0A568AF482}" type="presOf" srcId="{FF135C5C-6DE7-44CD-8F7B-E3A6D5D188BA}" destId="{BDA7800B-157A-419D-A9E2-EB8920C467D0}" srcOrd="0" destOrd="0" presId="urn:microsoft.com/office/officeart/2005/8/layout/vList2"/>
    <dgm:cxn modelId="{7D38851C-0732-40E0-A173-E0804C338E26}" srcId="{FF135C5C-6DE7-44CD-8F7B-E3A6D5D188BA}" destId="{205A1997-2A6F-4732-A3A7-8413F24FD230}" srcOrd="1" destOrd="0" parTransId="{61504D2B-EB5F-4972-B29C-8FB424B7BBD2}" sibTransId="{6BE2CAF9-CAB1-423A-9F03-0716D00B4AE3}"/>
    <dgm:cxn modelId="{54FDC9D0-F4BB-4CAA-93E2-FFE55654DF2D}" srcId="{FF135C5C-6DE7-44CD-8F7B-E3A6D5D188BA}" destId="{1B44D143-5B9B-4947-9EB4-85834D72FCFF}" srcOrd="2" destOrd="0" parTransId="{8B8A8187-FDEA-4DFF-A2A1-BAF7CDAB6A88}" sibTransId="{86BA9494-D94E-4076-A400-C99F280DBD5C}"/>
    <dgm:cxn modelId="{C7AD7891-6697-429F-AB3F-8012C8588370}" srcId="{FF135C5C-6DE7-44CD-8F7B-E3A6D5D188BA}" destId="{2D740A78-DE8F-46E3-AE6B-10477342E759}" srcOrd="0" destOrd="0" parTransId="{C69790A7-4BF7-4CCC-9553-67AF8CE75B3C}" sibTransId="{BA1E9843-FFC3-4037-A4F7-CFB52E96E749}"/>
    <dgm:cxn modelId="{19E935C3-E354-4A3C-8AA6-6C2818C5F07D}" type="presOf" srcId="{205A1997-2A6F-4732-A3A7-8413F24FD230}" destId="{3878058C-CDD3-474C-8A70-1B4E7B91FFF1}" srcOrd="0" destOrd="0" presId="urn:microsoft.com/office/officeart/2005/8/layout/vList2"/>
    <dgm:cxn modelId="{8DD6022C-77E4-4CD7-801C-D134FCBE74BB}" type="presOf" srcId="{2D740A78-DE8F-46E3-AE6B-10477342E759}" destId="{44D90E54-1D6E-471B-9F65-C1DB5EA03B79}" srcOrd="0" destOrd="0" presId="urn:microsoft.com/office/officeart/2005/8/layout/vList2"/>
    <dgm:cxn modelId="{D6F50D8A-1D69-4BF6-B7FA-F92937AAAA1C}" type="presParOf" srcId="{BDA7800B-157A-419D-A9E2-EB8920C467D0}" destId="{44D90E54-1D6E-471B-9F65-C1DB5EA03B79}" srcOrd="0" destOrd="0" presId="urn:microsoft.com/office/officeart/2005/8/layout/vList2"/>
    <dgm:cxn modelId="{EDF8C33C-2AA6-4FA4-BD57-A31D9F880E97}" type="presParOf" srcId="{BDA7800B-157A-419D-A9E2-EB8920C467D0}" destId="{92047ED2-54FC-4814-839E-54C199F8E5E8}" srcOrd="1" destOrd="0" presId="urn:microsoft.com/office/officeart/2005/8/layout/vList2"/>
    <dgm:cxn modelId="{14526E98-8972-4E9C-922B-0F00B1878E1F}" type="presParOf" srcId="{BDA7800B-157A-419D-A9E2-EB8920C467D0}" destId="{3878058C-CDD3-474C-8A70-1B4E7B91FFF1}" srcOrd="2" destOrd="0" presId="urn:microsoft.com/office/officeart/2005/8/layout/vList2"/>
    <dgm:cxn modelId="{AB713073-7A41-42DA-853D-5E48BBC34916}" type="presParOf" srcId="{BDA7800B-157A-419D-A9E2-EB8920C467D0}" destId="{656900F7-FF41-41A4-993D-7CE6682F2D2E}" srcOrd="3" destOrd="0" presId="urn:microsoft.com/office/officeart/2005/8/layout/vList2"/>
    <dgm:cxn modelId="{CA99C4FF-4DE6-4ADF-94A9-AC23CD647E08}" type="presParOf" srcId="{BDA7800B-157A-419D-A9E2-EB8920C467D0}" destId="{218235FA-F10C-4B65-8BE2-BEFA218A6F3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135C5C-6DE7-44CD-8F7B-E3A6D5D188B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dgm:spPr>
        <a:solidFill>
          <a:schemeClr val="accent6">
            <a:lumMod val="75000"/>
          </a:schemeClr>
        </a:solidFill>
      </dgm:spPr>
      <dgm:t>
        <a:bodyPr/>
        <a:lstStyle/>
        <a:p>
          <a:r>
            <a:rPr lang="en-US" b="1" i="1" dirty="0" smtClean="0">
              <a:ea typeface="MS PGothic" pitchFamily="34" charset="-128"/>
            </a:rPr>
            <a:t>inappropriate content   </a:t>
          </a:r>
        </a:p>
        <a:p>
          <a:endParaRPr lang="en-US" b="1" i="1" dirty="0" smtClean="0">
            <a:ea typeface="MS PGothic" pitchFamily="34" charset="-128"/>
          </a:endParaRPr>
        </a:p>
        <a:p>
          <a:r>
            <a:rPr lang="en-US" b="1" i="1" dirty="0" smtClean="0">
              <a:ea typeface="MS PGothic" pitchFamily="34" charset="-128"/>
            </a:rPr>
            <a:t>fraud </a:t>
          </a:r>
          <a:endParaRPr lang="en-US"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0B09E948-9B69-4BF3-A63F-5CE125666FDB}">
      <dgm:prSet/>
      <dgm:spPr>
        <a:solidFill>
          <a:schemeClr val="bg2">
            <a:lumMod val="75000"/>
          </a:schemeClr>
        </a:solidFill>
      </dgm:spPr>
      <dgm:t>
        <a:bodyPr/>
        <a:lstStyle/>
        <a:p>
          <a:r>
            <a:rPr lang="en-US" b="1" i="1" dirty="0" smtClean="0">
              <a:ea typeface="MS PGothic" pitchFamily="34" charset="-128"/>
            </a:rPr>
            <a:t>unsolicited messaging</a:t>
          </a:r>
        </a:p>
        <a:p>
          <a:endParaRPr lang="en-US" b="1" i="1" dirty="0" smtClean="0">
            <a:ea typeface="MS PGothic" pitchFamily="34" charset="-128"/>
          </a:endParaRPr>
        </a:p>
        <a:p>
          <a:r>
            <a:rPr lang="en-US" b="1" i="1" dirty="0" smtClean="0">
              <a:ea typeface="MS PGothic" pitchFamily="34" charset="-128"/>
            </a:rPr>
            <a:t>potential harassment</a:t>
          </a:r>
          <a:endParaRPr lang="en-US" dirty="0"/>
        </a:p>
      </dgm:t>
    </dgm:pt>
    <dgm:pt modelId="{6BF7E559-37BA-4A1F-8C65-724E0F4FB8A5}" type="parTrans" cxnId="{292BCA1C-A78C-493C-AEBC-FC33F81CE22A}">
      <dgm:prSet/>
      <dgm:spPr/>
      <dgm:t>
        <a:bodyPr/>
        <a:lstStyle/>
        <a:p>
          <a:endParaRPr lang="en-US"/>
        </a:p>
      </dgm:t>
    </dgm:pt>
    <dgm:pt modelId="{707D4EEA-0487-4703-8DD6-FC3930AB015D}" type="sibTrans" cxnId="{292BCA1C-A78C-493C-AEBC-FC33F81CE22A}">
      <dgm:prSet/>
      <dgm:spPr/>
      <dgm:t>
        <a:bodyPr/>
        <a:lstStyle/>
        <a:p>
          <a:endParaRPr lang="en-US"/>
        </a:p>
      </dgm:t>
    </dgm:pt>
    <dgm:pt modelId="{28756361-EC6D-41E0-B710-1D70C1A62B78}" type="pres">
      <dgm:prSet presAssocID="{FF135C5C-6DE7-44CD-8F7B-E3A6D5D188BA}" presName="diagram" presStyleCnt="0">
        <dgm:presLayoutVars>
          <dgm:chPref val="1"/>
          <dgm:dir/>
          <dgm:animOne val="branch"/>
          <dgm:animLvl val="lvl"/>
          <dgm:resizeHandles/>
        </dgm:presLayoutVars>
      </dgm:prSet>
      <dgm:spPr/>
      <dgm:t>
        <a:bodyPr/>
        <a:lstStyle/>
        <a:p>
          <a:endParaRPr lang="en-US"/>
        </a:p>
      </dgm:t>
    </dgm:pt>
    <dgm:pt modelId="{F5D7A627-763C-4FC5-9941-70128C0730E5}" type="pres">
      <dgm:prSet presAssocID="{2D740A78-DE8F-46E3-AE6B-10477342E759}" presName="root" presStyleCnt="0"/>
      <dgm:spPr/>
    </dgm:pt>
    <dgm:pt modelId="{45FB27B5-D167-4585-AD29-A033F1F43F60}" type="pres">
      <dgm:prSet presAssocID="{2D740A78-DE8F-46E3-AE6B-10477342E759}" presName="rootComposite" presStyleCnt="0"/>
      <dgm:spPr/>
    </dgm:pt>
    <dgm:pt modelId="{991ED690-DECE-4BD7-B8EB-005DFEB1B032}" type="pres">
      <dgm:prSet presAssocID="{2D740A78-DE8F-46E3-AE6B-10477342E759}" presName="rootText" presStyleLbl="node1" presStyleIdx="0" presStyleCnt="2" custScaleX="89213" custScaleY="402285" custLinFactX="18381" custLinFactNeighborX="100000" custLinFactNeighborY="-8909"/>
      <dgm:spPr/>
      <dgm:t>
        <a:bodyPr/>
        <a:lstStyle/>
        <a:p>
          <a:endParaRPr lang="en-US"/>
        </a:p>
      </dgm:t>
    </dgm:pt>
    <dgm:pt modelId="{8A7E6B81-2C34-4DCB-84A8-14230DEEC8C2}" type="pres">
      <dgm:prSet presAssocID="{2D740A78-DE8F-46E3-AE6B-10477342E759}" presName="rootConnector" presStyleLbl="node1" presStyleIdx="0" presStyleCnt="2"/>
      <dgm:spPr/>
      <dgm:t>
        <a:bodyPr/>
        <a:lstStyle/>
        <a:p>
          <a:endParaRPr lang="en-US"/>
        </a:p>
      </dgm:t>
    </dgm:pt>
    <dgm:pt modelId="{7A0BDB39-EDCA-42CC-8FE8-892418BAF802}" type="pres">
      <dgm:prSet presAssocID="{2D740A78-DE8F-46E3-AE6B-10477342E759}" presName="childShape" presStyleCnt="0"/>
      <dgm:spPr/>
    </dgm:pt>
    <dgm:pt modelId="{5E8707AC-AD0B-422E-889C-EEE8FB476551}" type="pres">
      <dgm:prSet presAssocID="{0B09E948-9B69-4BF3-A63F-5CE125666FDB}" presName="root" presStyleCnt="0"/>
      <dgm:spPr/>
    </dgm:pt>
    <dgm:pt modelId="{96444BCE-8091-42DF-B18B-48DFB01A769B}" type="pres">
      <dgm:prSet presAssocID="{0B09E948-9B69-4BF3-A63F-5CE125666FDB}" presName="rootComposite" presStyleCnt="0"/>
      <dgm:spPr/>
    </dgm:pt>
    <dgm:pt modelId="{A5A0B143-4095-4B1C-AB9E-5A12456D74DD}" type="pres">
      <dgm:prSet presAssocID="{0B09E948-9B69-4BF3-A63F-5CE125666FDB}" presName="rootText" presStyleLbl="node1" presStyleIdx="1" presStyleCnt="2" custScaleX="88178" custScaleY="397402" custLinFactX="-10405" custLinFactNeighborX="-100000" custLinFactNeighborY="-8909"/>
      <dgm:spPr/>
      <dgm:t>
        <a:bodyPr/>
        <a:lstStyle/>
        <a:p>
          <a:endParaRPr lang="en-US"/>
        </a:p>
      </dgm:t>
    </dgm:pt>
    <dgm:pt modelId="{055C9CE5-2417-47ED-AC8D-77EAE3135BD9}" type="pres">
      <dgm:prSet presAssocID="{0B09E948-9B69-4BF3-A63F-5CE125666FDB}" presName="rootConnector" presStyleLbl="node1" presStyleIdx="1" presStyleCnt="2"/>
      <dgm:spPr/>
      <dgm:t>
        <a:bodyPr/>
        <a:lstStyle/>
        <a:p>
          <a:endParaRPr lang="en-US"/>
        </a:p>
      </dgm:t>
    </dgm:pt>
    <dgm:pt modelId="{426B7AAF-040E-43D3-A172-133127235C3F}" type="pres">
      <dgm:prSet presAssocID="{0B09E948-9B69-4BF3-A63F-5CE125666FDB}" presName="childShape" presStyleCnt="0"/>
      <dgm:spPr/>
    </dgm:pt>
  </dgm:ptLst>
  <dgm:cxnLst>
    <dgm:cxn modelId="{3BC32AD8-CE3A-4D79-B107-0CC351570EB0}" type="presOf" srcId="{0B09E948-9B69-4BF3-A63F-5CE125666FDB}" destId="{A5A0B143-4095-4B1C-AB9E-5A12456D74DD}" srcOrd="0" destOrd="0" presId="urn:microsoft.com/office/officeart/2005/8/layout/hierarchy3"/>
    <dgm:cxn modelId="{615FB4AD-F90C-4A4C-9473-2A9A1F17B1C5}" type="presOf" srcId="{2D740A78-DE8F-46E3-AE6B-10477342E759}" destId="{8A7E6B81-2C34-4DCB-84A8-14230DEEC8C2}" srcOrd="1" destOrd="0" presId="urn:microsoft.com/office/officeart/2005/8/layout/hierarchy3"/>
    <dgm:cxn modelId="{BEF67005-E915-440D-8620-952C1AE4D989}" type="presOf" srcId="{FF135C5C-6DE7-44CD-8F7B-E3A6D5D188BA}" destId="{28756361-EC6D-41E0-B710-1D70C1A62B78}" srcOrd="0" destOrd="0" presId="urn:microsoft.com/office/officeart/2005/8/layout/hierarchy3"/>
    <dgm:cxn modelId="{5EE6949A-38A3-40EF-A064-E57011878957}" type="presOf" srcId="{0B09E948-9B69-4BF3-A63F-5CE125666FDB}" destId="{055C9CE5-2417-47ED-AC8D-77EAE3135BD9}" srcOrd="1" destOrd="0" presId="urn:microsoft.com/office/officeart/2005/8/layout/hierarchy3"/>
    <dgm:cxn modelId="{59F3B9B4-4486-413C-957F-6501D00AD596}" type="presOf" srcId="{2D740A78-DE8F-46E3-AE6B-10477342E759}" destId="{991ED690-DECE-4BD7-B8EB-005DFEB1B032}" srcOrd="0" destOrd="0" presId="urn:microsoft.com/office/officeart/2005/8/layout/hierarchy3"/>
    <dgm:cxn modelId="{292BCA1C-A78C-493C-AEBC-FC33F81CE22A}" srcId="{FF135C5C-6DE7-44CD-8F7B-E3A6D5D188BA}" destId="{0B09E948-9B69-4BF3-A63F-5CE125666FDB}" srcOrd="1" destOrd="0" parTransId="{6BF7E559-37BA-4A1F-8C65-724E0F4FB8A5}" sibTransId="{707D4EEA-0487-4703-8DD6-FC3930AB015D}"/>
    <dgm:cxn modelId="{C7AD7891-6697-429F-AB3F-8012C8588370}" srcId="{FF135C5C-6DE7-44CD-8F7B-E3A6D5D188BA}" destId="{2D740A78-DE8F-46E3-AE6B-10477342E759}" srcOrd="0" destOrd="0" parTransId="{C69790A7-4BF7-4CCC-9553-67AF8CE75B3C}" sibTransId="{BA1E9843-FFC3-4037-A4F7-CFB52E96E749}"/>
    <dgm:cxn modelId="{9452977A-EC8A-42B5-92DC-ACC47E108885}" type="presParOf" srcId="{28756361-EC6D-41E0-B710-1D70C1A62B78}" destId="{F5D7A627-763C-4FC5-9941-70128C0730E5}" srcOrd="0" destOrd="0" presId="urn:microsoft.com/office/officeart/2005/8/layout/hierarchy3"/>
    <dgm:cxn modelId="{6F63AB3B-2C4B-495E-BE5F-974DBEC41AFB}" type="presParOf" srcId="{F5D7A627-763C-4FC5-9941-70128C0730E5}" destId="{45FB27B5-D167-4585-AD29-A033F1F43F60}" srcOrd="0" destOrd="0" presId="urn:microsoft.com/office/officeart/2005/8/layout/hierarchy3"/>
    <dgm:cxn modelId="{8BF6EE3D-3B07-4840-8E6E-CF5ED2F58F27}" type="presParOf" srcId="{45FB27B5-D167-4585-AD29-A033F1F43F60}" destId="{991ED690-DECE-4BD7-B8EB-005DFEB1B032}" srcOrd="0" destOrd="0" presId="urn:microsoft.com/office/officeart/2005/8/layout/hierarchy3"/>
    <dgm:cxn modelId="{986833D1-A33C-4B77-A8E8-228883D315A3}" type="presParOf" srcId="{45FB27B5-D167-4585-AD29-A033F1F43F60}" destId="{8A7E6B81-2C34-4DCB-84A8-14230DEEC8C2}" srcOrd="1" destOrd="0" presId="urn:microsoft.com/office/officeart/2005/8/layout/hierarchy3"/>
    <dgm:cxn modelId="{DC141CC1-5958-420D-A123-162E8AE2963F}" type="presParOf" srcId="{F5D7A627-763C-4FC5-9941-70128C0730E5}" destId="{7A0BDB39-EDCA-42CC-8FE8-892418BAF802}" srcOrd="1" destOrd="0" presId="urn:microsoft.com/office/officeart/2005/8/layout/hierarchy3"/>
    <dgm:cxn modelId="{493343E1-6601-4F98-A164-C2D356F06A51}" type="presParOf" srcId="{28756361-EC6D-41E0-B710-1D70C1A62B78}" destId="{5E8707AC-AD0B-422E-889C-EEE8FB476551}" srcOrd="1" destOrd="0" presId="urn:microsoft.com/office/officeart/2005/8/layout/hierarchy3"/>
    <dgm:cxn modelId="{157F5231-0DED-4DD7-BC22-CBF9C7F8E422}" type="presParOf" srcId="{5E8707AC-AD0B-422E-889C-EEE8FB476551}" destId="{96444BCE-8091-42DF-B18B-48DFB01A769B}" srcOrd="0" destOrd="0" presId="urn:microsoft.com/office/officeart/2005/8/layout/hierarchy3"/>
    <dgm:cxn modelId="{066D5049-8FEC-4424-AA37-3CAEC98223FE}" type="presParOf" srcId="{96444BCE-8091-42DF-B18B-48DFB01A769B}" destId="{A5A0B143-4095-4B1C-AB9E-5A12456D74DD}" srcOrd="0" destOrd="0" presId="urn:microsoft.com/office/officeart/2005/8/layout/hierarchy3"/>
    <dgm:cxn modelId="{6D57D8FB-FB78-43A8-A445-F9764DDFC5CE}" type="presParOf" srcId="{96444BCE-8091-42DF-B18B-48DFB01A769B}" destId="{055C9CE5-2417-47ED-AC8D-77EAE3135BD9}" srcOrd="1" destOrd="0" presId="urn:microsoft.com/office/officeart/2005/8/layout/hierarchy3"/>
    <dgm:cxn modelId="{C4521A97-4312-4CD0-B900-2E8A5352E8DF}" type="presParOf" srcId="{5E8707AC-AD0B-422E-889C-EEE8FB476551}" destId="{426B7AAF-040E-43D3-A172-133127235C3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135C5C-6DE7-44CD-8F7B-E3A6D5D188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dgm:spPr>
        <a:solidFill>
          <a:schemeClr val="accent6">
            <a:lumMod val="75000"/>
          </a:schemeClr>
        </a:solidFill>
      </dgm:spPr>
      <dgm:t>
        <a:bodyPr/>
        <a:lstStyle/>
        <a:p>
          <a:r>
            <a:rPr lang="en-US" dirty="0" smtClean="0"/>
            <a:t>Introducing to the community the importance of the Internet as an open channel to the world for cultures, information and relationships exchange</a:t>
          </a:r>
          <a:endParaRPr lang="en-US"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A7FAAE53-1094-4DFC-88ED-EA29358A4BB2}">
      <dgm:prSet/>
      <dgm:spPr>
        <a:solidFill>
          <a:schemeClr val="bg2">
            <a:lumMod val="75000"/>
          </a:schemeClr>
        </a:solidFill>
      </dgm:spPr>
      <dgm:t>
        <a:bodyPr/>
        <a:lstStyle/>
        <a:p>
          <a:r>
            <a:rPr lang="en-US" dirty="0" smtClean="0"/>
            <a:t>Raising society awareness of the improper use of ICT</a:t>
          </a:r>
        </a:p>
      </dgm:t>
    </dgm:pt>
    <dgm:pt modelId="{635CB2C2-CDF2-42A8-9933-D66B6745D17F}" type="parTrans" cxnId="{F97AA64B-A86E-425E-ADCC-92F45E39641E}">
      <dgm:prSet/>
      <dgm:spPr/>
      <dgm:t>
        <a:bodyPr/>
        <a:lstStyle/>
        <a:p>
          <a:endParaRPr lang="en-US"/>
        </a:p>
      </dgm:t>
    </dgm:pt>
    <dgm:pt modelId="{4403516A-A41D-40FB-993E-8363AD32F25A}" type="sibTrans" cxnId="{F97AA64B-A86E-425E-ADCC-92F45E39641E}">
      <dgm:prSet/>
      <dgm:spPr/>
      <dgm:t>
        <a:bodyPr/>
        <a:lstStyle/>
        <a:p>
          <a:endParaRPr lang="en-US"/>
        </a:p>
      </dgm:t>
    </dgm:pt>
    <dgm:pt modelId="{539B187F-926E-41B8-AA3E-0C5D173F3684}">
      <dgm:prSet/>
      <dgm:spPr>
        <a:solidFill>
          <a:schemeClr val="accent6">
            <a:lumMod val="75000"/>
          </a:schemeClr>
        </a:solidFill>
      </dgm:spPr>
      <dgm:t>
        <a:bodyPr/>
        <a:lstStyle/>
        <a:p>
          <a:r>
            <a:rPr lang="en-US" dirty="0" smtClean="0"/>
            <a:t>Raising community awareness of the legal proceedings taken against the misuse of the internet</a:t>
          </a:r>
        </a:p>
      </dgm:t>
    </dgm:pt>
    <dgm:pt modelId="{02DAE4F0-2BA8-4C10-8ECA-7254F1658A33}" type="parTrans" cxnId="{9611CE3C-C3BE-468C-B230-A0B139F208DD}">
      <dgm:prSet/>
      <dgm:spPr/>
      <dgm:t>
        <a:bodyPr/>
        <a:lstStyle/>
        <a:p>
          <a:endParaRPr lang="en-US"/>
        </a:p>
      </dgm:t>
    </dgm:pt>
    <dgm:pt modelId="{BDA6EA7A-AFA6-47FB-9658-66A7C3D2FFC8}" type="sibTrans" cxnId="{9611CE3C-C3BE-468C-B230-A0B139F208DD}">
      <dgm:prSet/>
      <dgm:spPr/>
      <dgm:t>
        <a:bodyPr/>
        <a:lstStyle/>
        <a:p>
          <a:endParaRPr lang="en-US"/>
        </a:p>
      </dgm:t>
    </dgm:pt>
    <dgm:pt modelId="{4955C92F-DFE8-417B-A8CE-AE3AADE90A42}">
      <dgm:prSet/>
      <dgm:spPr>
        <a:solidFill>
          <a:schemeClr val="bg2">
            <a:lumMod val="75000"/>
          </a:schemeClr>
        </a:solidFill>
      </dgm:spPr>
      <dgm:t>
        <a:bodyPr/>
        <a:lstStyle/>
        <a:p>
          <a:r>
            <a:rPr lang="en-US" dirty="0" smtClean="0"/>
            <a:t>Raising society awareness about cyber crimes and risks they may face online and how to legally protect themselves</a:t>
          </a:r>
        </a:p>
      </dgm:t>
    </dgm:pt>
    <dgm:pt modelId="{C5B888BD-2272-4B04-B57B-9C7DC9B70F24}" type="parTrans" cxnId="{583BF53A-C072-4014-A751-1CEE5876E8CE}">
      <dgm:prSet/>
      <dgm:spPr/>
      <dgm:t>
        <a:bodyPr/>
        <a:lstStyle/>
        <a:p>
          <a:endParaRPr lang="en-US"/>
        </a:p>
      </dgm:t>
    </dgm:pt>
    <dgm:pt modelId="{62CD75DA-A8ED-446B-8385-A49A2DE82975}" type="sibTrans" cxnId="{583BF53A-C072-4014-A751-1CEE5876E8CE}">
      <dgm:prSet/>
      <dgm:spPr/>
      <dgm:t>
        <a:bodyPr/>
        <a:lstStyle/>
        <a:p>
          <a:endParaRPr lang="en-US"/>
        </a:p>
      </dgm:t>
    </dgm:pt>
    <dgm:pt modelId="{DCC30A35-EBBE-4F13-B856-482FD357C249}">
      <dgm:prSet/>
      <dgm:spPr>
        <a:solidFill>
          <a:schemeClr val="accent6">
            <a:lumMod val="75000"/>
          </a:schemeClr>
        </a:solidFill>
      </dgm:spPr>
      <dgm:t>
        <a:bodyPr/>
        <a:lstStyle/>
        <a:p>
          <a:r>
            <a:rPr lang="en-US" dirty="0" smtClean="0"/>
            <a:t>Dissemination of the culture of internet safety among the Egyptian society</a:t>
          </a:r>
        </a:p>
      </dgm:t>
    </dgm:pt>
    <dgm:pt modelId="{E1205D4B-B6D3-4004-8648-78B833609379}" type="parTrans" cxnId="{20B7F657-0201-4750-8D87-4106AA039878}">
      <dgm:prSet/>
      <dgm:spPr/>
      <dgm:t>
        <a:bodyPr/>
        <a:lstStyle/>
        <a:p>
          <a:endParaRPr lang="en-US"/>
        </a:p>
      </dgm:t>
    </dgm:pt>
    <dgm:pt modelId="{9994B450-8E72-48ED-BFE8-1C4F55E994A9}" type="sibTrans" cxnId="{20B7F657-0201-4750-8D87-4106AA039878}">
      <dgm:prSet/>
      <dgm:spPr/>
      <dgm:t>
        <a:bodyPr/>
        <a:lstStyle/>
        <a:p>
          <a:endParaRPr lang="en-US"/>
        </a:p>
      </dgm:t>
    </dgm:pt>
    <dgm:pt modelId="{BDA7800B-157A-419D-A9E2-EB8920C467D0}" type="pres">
      <dgm:prSet presAssocID="{FF135C5C-6DE7-44CD-8F7B-E3A6D5D188BA}" presName="linear" presStyleCnt="0">
        <dgm:presLayoutVars>
          <dgm:animLvl val="lvl"/>
          <dgm:resizeHandles val="exact"/>
        </dgm:presLayoutVars>
      </dgm:prSet>
      <dgm:spPr/>
      <dgm:t>
        <a:bodyPr/>
        <a:lstStyle/>
        <a:p>
          <a:endParaRPr lang="en-US"/>
        </a:p>
      </dgm:t>
    </dgm:pt>
    <dgm:pt modelId="{44D90E54-1D6E-471B-9F65-C1DB5EA03B79}" type="pres">
      <dgm:prSet presAssocID="{2D740A78-DE8F-46E3-AE6B-10477342E759}" presName="parentText" presStyleLbl="node1" presStyleIdx="0" presStyleCnt="5">
        <dgm:presLayoutVars>
          <dgm:chMax val="0"/>
          <dgm:bulletEnabled val="1"/>
        </dgm:presLayoutVars>
      </dgm:prSet>
      <dgm:spPr/>
      <dgm:t>
        <a:bodyPr/>
        <a:lstStyle/>
        <a:p>
          <a:endParaRPr lang="en-US"/>
        </a:p>
      </dgm:t>
    </dgm:pt>
    <dgm:pt modelId="{92047ED2-54FC-4814-839E-54C199F8E5E8}" type="pres">
      <dgm:prSet presAssocID="{BA1E9843-FFC3-4037-A4F7-CFB52E96E749}" presName="spacer" presStyleCnt="0"/>
      <dgm:spPr/>
    </dgm:pt>
    <dgm:pt modelId="{8E6BBF97-B26F-4980-A4AA-3DEABF7019AD}" type="pres">
      <dgm:prSet presAssocID="{A7FAAE53-1094-4DFC-88ED-EA29358A4BB2}" presName="parentText" presStyleLbl="node1" presStyleIdx="1" presStyleCnt="5">
        <dgm:presLayoutVars>
          <dgm:chMax val="0"/>
          <dgm:bulletEnabled val="1"/>
        </dgm:presLayoutVars>
      </dgm:prSet>
      <dgm:spPr/>
      <dgm:t>
        <a:bodyPr/>
        <a:lstStyle/>
        <a:p>
          <a:endParaRPr lang="en-US"/>
        </a:p>
      </dgm:t>
    </dgm:pt>
    <dgm:pt modelId="{552CA316-7CBC-43CE-B6FC-1F6C945F5910}" type="pres">
      <dgm:prSet presAssocID="{4403516A-A41D-40FB-993E-8363AD32F25A}" presName="spacer" presStyleCnt="0"/>
      <dgm:spPr/>
    </dgm:pt>
    <dgm:pt modelId="{9252C354-9A6C-43BB-89C1-E91BCF881C75}" type="pres">
      <dgm:prSet presAssocID="{539B187F-926E-41B8-AA3E-0C5D173F3684}" presName="parentText" presStyleLbl="node1" presStyleIdx="2" presStyleCnt="5">
        <dgm:presLayoutVars>
          <dgm:chMax val="0"/>
          <dgm:bulletEnabled val="1"/>
        </dgm:presLayoutVars>
      </dgm:prSet>
      <dgm:spPr/>
      <dgm:t>
        <a:bodyPr/>
        <a:lstStyle/>
        <a:p>
          <a:endParaRPr lang="en-US"/>
        </a:p>
      </dgm:t>
    </dgm:pt>
    <dgm:pt modelId="{E3E94A9D-641F-4B8B-864A-5342E554F788}" type="pres">
      <dgm:prSet presAssocID="{BDA6EA7A-AFA6-47FB-9658-66A7C3D2FFC8}" presName="spacer" presStyleCnt="0"/>
      <dgm:spPr/>
    </dgm:pt>
    <dgm:pt modelId="{470D6B59-4233-4151-9ED3-A2440593D32A}" type="pres">
      <dgm:prSet presAssocID="{4955C92F-DFE8-417B-A8CE-AE3AADE90A42}" presName="parentText" presStyleLbl="node1" presStyleIdx="3" presStyleCnt="5">
        <dgm:presLayoutVars>
          <dgm:chMax val="0"/>
          <dgm:bulletEnabled val="1"/>
        </dgm:presLayoutVars>
      </dgm:prSet>
      <dgm:spPr/>
      <dgm:t>
        <a:bodyPr/>
        <a:lstStyle/>
        <a:p>
          <a:endParaRPr lang="en-US"/>
        </a:p>
      </dgm:t>
    </dgm:pt>
    <dgm:pt modelId="{24111B6C-6A0E-4029-A948-A288F5CA5A02}" type="pres">
      <dgm:prSet presAssocID="{62CD75DA-A8ED-446B-8385-A49A2DE82975}" presName="spacer" presStyleCnt="0"/>
      <dgm:spPr/>
    </dgm:pt>
    <dgm:pt modelId="{AD1FDC90-6C06-4FAE-93DF-0F5C2B68C5DD}" type="pres">
      <dgm:prSet presAssocID="{DCC30A35-EBBE-4F13-B856-482FD357C249}" presName="parentText" presStyleLbl="node1" presStyleIdx="4" presStyleCnt="5">
        <dgm:presLayoutVars>
          <dgm:chMax val="0"/>
          <dgm:bulletEnabled val="1"/>
        </dgm:presLayoutVars>
      </dgm:prSet>
      <dgm:spPr/>
      <dgm:t>
        <a:bodyPr/>
        <a:lstStyle/>
        <a:p>
          <a:endParaRPr lang="en-US"/>
        </a:p>
      </dgm:t>
    </dgm:pt>
  </dgm:ptLst>
  <dgm:cxnLst>
    <dgm:cxn modelId="{F97AA64B-A86E-425E-ADCC-92F45E39641E}" srcId="{FF135C5C-6DE7-44CD-8F7B-E3A6D5D188BA}" destId="{A7FAAE53-1094-4DFC-88ED-EA29358A4BB2}" srcOrd="1" destOrd="0" parTransId="{635CB2C2-CDF2-42A8-9933-D66B6745D17F}" sibTransId="{4403516A-A41D-40FB-993E-8363AD32F25A}"/>
    <dgm:cxn modelId="{583BF53A-C072-4014-A751-1CEE5876E8CE}" srcId="{FF135C5C-6DE7-44CD-8F7B-E3A6D5D188BA}" destId="{4955C92F-DFE8-417B-A8CE-AE3AADE90A42}" srcOrd="3" destOrd="0" parTransId="{C5B888BD-2272-4B04-B57B-9C7DC9B70F24}" sibTransId="{62CD75DA-A8ED-446B-8385-A49A2DE82975}"/>
    <dgm:cxn modelId="{032CD369-92D3-4B1A-A219-A8264480F3EC}" type="presOf" srcId="{DCC30A35-EBBE-4F13-B856-482FD357C249}" destId="{AD1FDC90-6C06-4FAE-93DF-0F5C2B68C5DD}" srcOrd="0" destOrd="0" presId="urn:microsoft.com/office/officeart/2005/8/layout/vList2"/>
    <dgm:cxn modelId="{877422DE-E32C-4F50-91EA-296530F71472}" type="presOf" srcId="{A7FAAE53-1094-4DFC-88ED-EA29358A4BB2}" destId="{8E6BBF97-B26F-4980-A4AA-3DEABF7019AD}" srcOrd="0" destOrd="0" presId="urn:microsoft.com/office/officeart/2005/8/layout/vList2"/>
    <dgm:cxn modelId="{53BE7B28-F78E-45D3-9DEE-FF16A1A85ADD}" type="presOf" srcId="{4955C92F-DFE8-417B-A8CE-AE3AADE90A42}" destId="{470D6B59-4233-4151-9ED3-A2440593D32A}" srcOrd="0" destOrd="0" presId="urn:microsoft.com/office/officeart/2005/8/layout/vList2"/>
    <dgm:cxn modelId="{BE87D80D-C906-4479-B66B-DA20A3C2C50A}" type="presOf" srcId="{539B187F-926E-41B8-AA3E-0C5D173F3684}" destId="{9252C354-9A6C-43BB-89C1-E91BCF881C75}" srcOrd="0" destOrd="0" presId="urn:microsoft.com/office/officeart/2005/8/layout/vList2"/>
    <dgm:cxn modelId="{9611CE3C-C3BE-468C-B230-A0B139F208DD}" srcId="{FF135C5C-6DE7-44CD-8F7B-E3A6D5D188BA}" destId="{539B187F-926E-41B8-AA3E-0C5D173F3684}" srcOrd="2" destOrd="0" parTransId="{02DAE4F0-2BA8-4C10-8ECA-7254F1658A33}" sibTransId="{BDA6EA7A-AFA6-47FB-9658-66A7C3D2FFC8}"/>
    <dgm:cxn modelId="{20B7F657-0201-4750-8D87-4106AA039878}" srcId="{FF135C5C-6DE7-44CD-8F7B-E3A6D5D188BA}" destId="{DCC30A35-EBBE-4F13-B856-482FD357C249}" srcOrd="4" destOrd="0" parTransId="{E1205D4B-B6D3-4004-8648-78B833609379}" sibTransId="{9994B450-8E72-48ED-BFE8-1C4F55E994A9}"/>
    <dgm:cxn modelId="{C7AD7891-6697-429F-AB3F-8012C8588370}" srcId="{FF135C5C-6DE7-44CD-8F7B-E3A6D5D188BA}" destId="{2D740A78-DE8F-46E3-AE6B-10477342E759}" srcOrd="0" destOrd="0" parTransId="{C69790A7-4BF7-4CCC-9553-67AF8CE75B3C}" sibTransId="{BA1E9843-FFC3-4037-A4F7-CFB52E96E749}"/>
    <dgm:cxn modelId="{5DD91806-D5DD-4361-B08E-0FE5B977F906}" type="presOf" srcId="{FF135C5C-6DE7-44CD-8F7B-E3A6D5D188BA}" destId="{BDA7800B-157A-419D-A9E2-EB8920C467D0}" srcOrd="0" destOrd="0" presId="urn:microsoft.com/office/officeart/2005/8/layout/vList2"/>
    <dgm:cxn modelId="{37311342-FD07-4F1D-B981-D1B23DA4E5E3}" type="presOf" srcId="{2D740A78-DE8F-46E3-AE6B-10477342E759}" destId="{44D90E54-1D6E-471B-9F65-C1DB5EA03B79}" srcOrd="0" destOrd="0" presId="urn:microsoft.com/office/officeart/2005/8/layout/vList2"/>
    <dgm:cxn modelId="{515CAEE9-6B7F-4499-A87E-1CD669B80A9A}" type="presParOf" srcId="{BDA7800B-157A-419D-A9E2-EB8920C467D0}" destId="{44D90E54-1D6E-471B-9F65-C1DB5EA03B79}" srcOrd="0" destOrd="0" presId="urn:microsoft.com/office/officeart/2005/8/layout/vList2"/>
    <dgm:cxn modelId="{074D97E1-02EC-4BA9-B181-3F7F95C832E4}" type="presParOf" srcId="{BDA7800B-157A-419D-A9E2-EB8920C467D0}" destId="{92047ED2-54FC-4814-839E-54C199F8E5E8}" srcOrd="1" destOrd="0" presId="urn:microsoft.com/office/officeart/2005/8/layout/vList2"/>
    <dgm:cxn modelId="{9631A768-A441-483A-A222-79D543006FCC}" type="presParOf" srcId="{BDA7800B-157A-419D-A9E2-EB8920C467D0}" destId="{8E6BBF97-B26F-4980-A4AA-3DEABF7019AD}" srcOrd="2" destOrd="0" presId="urn:microsoft.com/office/officeart/2005/8/layout/vList2"/>
    <dgm:cxn modelId="{610CBC9E-7872-4BE1-9DFA-600315AF321F}" type="presParOf" srcId="{BDA7800B-157A-419D-A9E2-EB8920C467D0}" destId="{552CA316-7CBC-43CE-B6FC-1F6C945F5910}" srcOrd="3" destOrd="0" presId="urn:microsoft.com/office/officeart/2005/8/layout/vList2"/>
    <dgm:cxn modelId="{95DCFA63-73C2-42E8-8D42-274E761CFC45}" type="presParOf" srcId="{BDA7800B-157A-419D-A9E2-EB8920C467D0}" destId="{9252C354-9A6C-43BB-89C1-E91BCF881C75}" srcOrd="4" destOrd="0" presId="urn:microsoft.com/office/officeart/2005/8/layout/vList2"/>
    <dgm:cxn modelId="{9AA6C909-A0D4-4508-9075-842AA9ACEF88}" type="presParOf" srcId="{BDA7800B-157A-419D-A9E2-EB8920C467D0}" destId="{E3E94A9D-641F-4B8B-864A-5342E554F788}" srcOrd="5" destOrd="0" presId="urn:microsoft.com/office/officeart/2005/8/layout/vList2"/>
    <dgm:cxn modelId="{4F835898-5EF9-454C-930B-F10DD542B920}" type="presParOf" srcId="{BDA7800B-157A-419D-A9E2-EB8920C467D0}" destId="{470D6B59-4233-4151-9ED3-A2440593D32A}" srcOrd="6" destOrd="0" presId="urn:microsoft.com/office/officeart/2005/8/layout/vList2"/>
    <dgm:cxn modelId="{13AD5070-89C3-480F-876E-BEE77C1EBE6F}" type="presParOf" srcId="{BDA7800B-157A-419D-A9E2-EB8920C467D0}" destId="{24111B6C-6A0E-4029-A948-A288F5CA5A02}" srcOrd="7" destOrd="0" presId="urn:microsoft.com/office/officeart/2005/8/layout/vList2"/>
    <dgm:cxn modelId="{5FB67D4B-A379-4887-A392-562949ACBAB2}" type="presParOf" srcId="{BDA7800B-157A-419D-A9E2-EB8920C467D0}" destId="{AD1FDC90-6C06-4FAE-93DF-0F5C2B68C5D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135C5C-6DE7-44CD-8F7B-E3A6D5D188B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D740A78-DE8F-46E3-AE6B-10477342E759}">
      <dgm:prSet phldrT="[Text]" custT="1"/>
      <dgm:spPr>
        <a:solidFill>
          <a:schemeClr val="accent6">
            <a:lumMod val="75000"/>
          </a:schemeClr>
        </a:solidFill>
      </dgm:spPr>
      <dgm:t>
        <a:bodyPr/>
        <a:lstStyle/>
        <a:p>
          <a:pPr algn="l"/>
          <a:r>
            <a:rPr lang="en-US" sz="1600" dirty="0" smtClean="0"/>
            <a:t>Workshop Proposal :</a:t>
          </a:r>
        </a:p>
        <a:p>
          <a:pPr algn="ctr"/>
          <a:r>
            <a:rPr lang="en-US" sz="1600" dirty="0" smtClean="0"/>
            <a:t>“</a:t>
          </a:r>
          <a:r>
            <a:rPr lang="en-US" sz="1600" b="1" dirty="0" smtClean="0"/>
            <a:t>Online Child Protection in the Arab Region: Studies and Legislations</a:t>
          </a:r>
          <a:r>
            <a:rPr lang="en-US" sz="1600" dirty="0" smtClean="0"/>
            <a:t>”</a:t>
          </a:r>
          <a:endParaRPr lang="en-US" sz="1600" dirty="0"/>
        </a:p>
      </dgm:t>
    </dgm:pt>
    <dgm:pt modelId="{C69790A7-4BF7-4CCC-9553-67AF8CE75B3C}" type="parTrans" cxnId="{C7AD7891-6697-429F-AB3F-8012C8588370}">
      <dgm:prSet/>
      <dgm:spPr/>
      <dgm:t>
        <a:bodyPr/>
        <a:lstStyle/>
        <a:p>
          <a:endParaRPr lang="en-US"/>
        </a:p>
      </dgm:t>
    </dgm:pt>
    <dgm:pt modelId="{BA1E9843-FFC3-4037-A4F7-CFB52E96E749}" type="sibTrans" cxnId="{C7AD7891-6697-429F-AB3F-8012C8588370}">
      <dgm:prSet/>
      <dgm:spPr/>
      <dgm:t>
        <a:bodyPr/>
        <a:lstStyle/>
        <a:p>
          <a:endParaRPr lang="en-US"/>
        </a:p>
      </dgm:t>
    </dgm:pt>
    <dgm:pt modelId="{0B09E948-9B69-4BF3-A63F-5CE125666FDB}">
      <dgm:prSet custT="1"/>
      <dgm:spPr>
        <a:solidFill>
          <a:schemeClr val="bg2">
            <a:lumMod val="75000"/>
          </a:schemeClr>
        </a:solidFill>
      </dgm:spPr>
      <dgm:t>
        <a:bodyPr/>
        <a:lstStyle/>
        <a:p>
          <a:pPr algn="l"/>
          <a:r>
            <a:rPr lang="en-US" sz="1800" b="1" dirty="0" smtClean="0">
              <a:effectLst>
                <a:outerShdw blurRad="38100" dist="38100" dir="2700000" algn="tl">
                  <a:srgbClr val="000000">
                    <a:alpha val="43137"/>
                  </a:srgbClr>
                </a:outerShdw>
              </a:effectLst>
            </a:rPr>
            <a:t>Organizers:</a:t>
          </a:r>
          <a:r>
            <a:rPr lang="en-US" sz="1800" dirty="0" smtClean="0"/>
            <a:t> </a:t>
          </a:r>
        </a:p>
        <a:p>
          <a:pPr marL="682625" indent="0" algn="l"/>
          <a:r>
            <a:rPr lang="en-US" sz="1800" dirty="0" smtClean="0"/>
            <a:t>Ministry of Communications and Information Technology – Egypt</a:t>
          </a:r>
        </a:p>
        <a:p>
          <a:pPr marL="682625" indent="0" algn="l"/>
          <a:r>
            <a:rPr lang="en-US" sz="1800" dirty="0" smtClean="0"/>
            <a:t>United Nations Economic and Social Commission for Western Asia ESCWA</a:t>
          </a:r>
        </a:p>
        <a:p>
          <a:pPr marL="682625" indent="0" algn="l"/>
          <a:r>
            <a:rPr lang="en-US" sz="1800" dirty="0" smtClean="0"/>
            <a:t>ITU Arab Regional Office </a:t>
          </a:r>
        </a:p>
        <a:p>
          <a:pPr marL="682625" indent="0" algn="l"/>
          <a:r>
            <a:rPr lang="en-US" sz="1800" dirty="0" err="1" smtClean="0"/>
            <a:t>Algérie</a:t>
          </a:r>
          <a:r>
            <a:rPr lang="en-US" sz="1800" dirty="0" smtClean="0"/>
            <a:t> </a:t>
          </a:r>
          <a:r>
            <a:rPr lang="en-US" sz="1800" dirty="0" err="1" smtClean="0"/>
            <a:t>Télécom</a:t>
          </a:r>
          <a:r>
            <a:rPr lang="en-US" sz="1800" dirty="0" smtClean="0"/>
            <a:t> - Algeria</a:t>
          </a:r>
        </a:p>
        <a:p>
          <a:pPr marL="682625" indent="0" algn="l"/>
          <a:r>
            <a:rPr lang="en-US" sz="1800" dirty="0" smtClean="0"/>
            <a:t>University of al-</a:t>
          </a:r>
          <a:r>
            <a:rPr lang="en-US" sz="1800" dirty="0" err="1" smtClean="0"/>
            <a:t>Jazirah</a:t>
          </a:r>
          <a:r>
            <a:rPr lang="en-US" sz="1800" dirty="0" smtClean="0"/>
            <a:t> - Sudan</a:t>
          </a:r>
          <a:endParaRPr lang="en-US" sz="1800" dirty="0"/>
        </a:p>
      </dgm:t>
    </dgm:pt>
    <dgm:pt modelId="{6BF7E559-37BA-4A1F-8C65-724E0F4FB8A5}" type="parTrans" cxnId="{292BCA1C-A78C-493C-AEBC-FC33F81CE22A}">
      <dgm:prSet/>
      <dgm:spPr/>
      <dgm:t>
        <a:bodyPr/>
        <a:lstStyle/>
        <a:p>
          <a:endParaRPr lang="en-US"/>
        </a:p>
      </dgm:t>
    </dgm:pt>
    <dgm:pt modelId="{707D4EEA-0487-4703-8DD6-FC3930AB015D}" type="sibTrans" cxnId="{292BCA1C-A78C-493C-AEBC-FC33F81CE22A}">
      <dgm:prSet/>
      <dgm:spPr/>
      <dgm:t>
        <a:bodyPr/>
        <a:lstStyle/>
        <a:p>
          <a:endParaRPr lang="en-US"/>
        </a:p>
      </dgm:t>
    </dgm:pt>
    <dgm:pt modelId="{24321F1C-7541-4502-9419-8CDD281A2A04}" type="pres">
      <dgm:prSet presAssocID="{FF135C5C-6DE7-44CD-8F7B-E3A6D5D188BA}" presName="Name0" presStyleCnt="0">
        <dgm:presLayoutVars>
          <dgm:dir/>
          <dgm:animLvl val="lvl"/>
          <dgm:resizeHandles val="exact"/>
        </dgm:presLayoutVars>
      </dgm:prSet>
      <dgm:spPr/>
      <dgm:t>
        <a:bodyPr/>
        <a:lstStyle/>
        <a:p>
          <a:endParaRPr lang="en-US"/>
        </a:p>
      </dgm:t>
    </dgm:pt>
    <dgm:pt modelId="{3032F7E7-959A-4FC2-A747-D7DF9A670190}" type="pres">
      <dgm:prSet presAssocID="{0B09E948-9B69-4BF3-A63F-5CE125666FDB}" presName="boxAndChildren" presStyleCnt="0"/>
      <dgm:spPr/>
    </dgm:pt>
    <dgm:pt modelId="{44D97BD6-3451-473E-A51E-682BCB343F12}" type="pres">
      <dgm:prSet presAssocID="{0B09E948-9B69-4BF3-A63F-5CE125666FDB}" presName="parentTextBox" presStyleLbl="node1" presStyleIdx="0" presStyleCnt="2" custScaleY="225442"/>
      <dgm:spPr/>
      <dgm:t>
        <a:bodyPr/>
        <a:lstStyle/>
        <a:p>
          <a:endParaRPr lang="en-US"/>
        </a:p>
      </dgm:t>
    </dgm:pt>
    <dgm:pt modelId="{117CDE08-E232-46AA-9AA2-2622FF1DD85B}" type="pres">
      <dgm:prSet presAssocID="{BA1E9843-FFC3-4037-A4F7-CFB52E96E749}" presName="sp" presStyleCnt="0"/>
      <dgm:spPr/>
    </dgm:pt>
    <dgm:pt modelId="{BB3954B8-4294-44A6-93BF-C884539E6AE8}" type="pres">
      <dgm:prSet presAssocID="{2D740A78-DE8F-46E3-AE6B-10477342E759}" presName="arrowAndChildren" presStyleCnt="0"/>
      <dgm:spPr/>
    </dgm:pt>
    <dgm:pt modelId="{CBD48EBD-B946-41B1-BF8F-903D02DD5594}" type="pres">
      <dgm:prSet presAssocID="{2D740A78-DE8F-46E3-AE6B-10477342E759}" presName="parentTextArrow" presStyleLbl="node1" presStyleIdx="1" presStyleCnt="2"/>
      <dgm:spPr/>
      <dgm:t>
        <a:bodyPr/>
        <a:lstStyle/>
        <a:p>
          <a:endParaRPr lang="en-US"/>
        </a:p>
      </dgm:t>
    </dgm:pt>
  </dgm:ptLst>
  <dgm:cxnLst>
    <dgm:cxn modelId="{C7AD7891-6697-429F-AB3F-8012C8588370}" srcId="{FF135C5C-6DE7-44CD-8F7B-E3A6D5D188BA}" destId="{2D740A78-DE8F-46E3-AE6B-10477342E759}" srcOrd="0" destOrd="0" parTransId="{C69790A7-4BF7-4CCC-9553-67AF8CE75B3C}" sibTransId="{BA1E9843-FFC3-4037-A4F7-CFB52E96E749}"/>
    <dgm:cxn modelId="{934AF41A-DBC6-4BC2-B734-7738ABC81D96}" type="presOf" srcId="{2D740A78-DE8F-46E3-AE6B-10477342E759}" destId="{CBD48EBD-B946-41B1-BF8F-903D02DD5594}" srcOrd="0" destOrd="0" presId="urn:microsoft.com/office/officeart/2005/8/layout/process4"/>
    <dgm:cxn modelId="{292BCA1C-A78C-493C-AEBC-FC33F81CE22A}" srcId="{FF135C5C-6DE7-44CD-8F7B-E3A6D5D188BA}" destId="{0B09E948-9B69-4BF3-A63F-5CE125666FDB}" srcOrd="1" destOrd="0" parTransId="{6BF7E559-37BA-4A1F-8C65-724E0F4FB8A5}" sibTransId="{707D4EEA-0487-4703-8DD6-FC3930AB015D}"/>
    <dgm:cxn modelId="{5C65C35C-9E6A-44FF-B5BB-3FADCD53810F}" type="presOf" srcId="{0B09E948-9B69-4BF3-A63F-5CE125666FDB}" destId="{44D97BD6-3451-473E-A51E-682BCB343F12}" srcOrd="0" destOrd="0" presId="urn:microsoft.com/office/officeart/2005/8/layout/process4"/>
    <dgm:cxn modelId="{DF661656-D6E5-4F64-B19A-3D62D3A54E73}" type="presOf" srcId="{FF135C5C-6DE7-44CD-8F7B-E3A6D5D188BA}" destId="{24321F1C-7541-4502-9419-8CDD281A2A04}" srcOrd="0" destOrd="0" presId="urn:microsoft.com/office/officeart/2005/8/layout/process4"/>
    <dgm:cxn modelId="{8F1ABE01-AD41-436C-9858-8EF0421BD784}" type="presParOf" srcId="{24321F1C-7541-4502-9419-8CDD281A2A04}" destId="{3032F7E7-959A-4FC2-A747-D7DF9A670190}" srcOrd="0" destOrd="0" presId="urn:microsoft.com/office/officeart/2005/8/layout/process4"/>
    <dgm:cxn modelId="{2FC4A248-06D8-47BE-944F-0A4DDECC1BF3}" type="presParOf" srcId="{3032F7E7-959A-4FC2-A747-D7DF9A670190}" destId="{44D97BD6-3451-473E-A51E-682BCB343F12}" srcOrd="0" destOrd="0" presId="urn:microsoft.com/office/officeart/2005/8/layout/process4"/>
    <dgm:cxn modelId="{D1AF39E7-5E0B-43C8-96DE-4D589E873B2C}" type="presParOf" srcId="{24321F1C-7541-4502-9419-8CDD281A2A04}" destId="{117CDE08-E232-46AA-9AA2-2622FF1DD85B}" srcOrd="1" destOrd="0" presId="urn:microsoft.com/office/officeart/2005/8/layout/process4"/>
    <dgm:cxn modelId="{9CFFB214-4FF1-4F07-902A-7580045A7541}" type="presParOf" srcId="{24321F1C-7541-4502-9419-8CDD281A2A04}" destId="{BB3954B8-4294-44A6-93BF-C884539E6AE8}" srcOrd="2" destOrd="0" presId="urn:microsoft.com/office/officeart/2005/8/layout/process4"/>
    <dgm:cxn modelId="{3B29DA16-8F6E-44C1-9337-0BF73A0020A2}" type="presParOf" srcId="{BB3954B8-4294-44A6-93BF-C884539E6AE8}" destId="{CBD48EBD-B946-41B1-BF8F-903D02DD559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75B5DD-DF6A-4FE2-8915-C1E88E99B8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684D32-21C8-438C-B267-10515320D0C0}">
      <dgm:prSet phldrT="[Text]" custT="1"/>
      <dgm:spPr>
        <a:solidFill>
          <a:schemeClr val="accent6">
            <a:lumMod val="75000"/>
          </a:schemeClr>
        </a:solidFill>
      </dgm:spPr>
      <dgm:t>
        <a:bodyPr/>
        <a:lstStyle/>
        <a:p>
          <a:pPr algn="ctr"/>
          <a:r>
            <a:rPr lang="en-US" sz="2800" dirty="0" smtClean="0">
              <a:effectLst>
                <a:outerShdw blurRad="38100" dist="38100" dir="2700000" algn="tl">
                  <a:srgbClr val="000000">
                    <a:alpha val="43137"/>
                  </a:srgbClr>
                </a:outerShdw>
              </a:effectLst>
            </a:rPr>
            <a:t>Japan, India, Indonesia, Egypt and Chile. </a:t>
          </a:r>
          <a:endParaRPr lang="en-US" sz="2800" dirty="0"/>
        </a:p>
      </dgm:t>
    </dgm:pt>
    <dgm:pt modelId="{E6753998-2FA8-4FA2-B817-269278FFF875}" type="parTrans" cxnId="{6DBF374D-D11A-4157-BE44-60C83C9D5ADD}">
      <dgm:prSet/>
      <dgm:spPr/>
      <dgm:t>
        <a:bodyPr/>
        <a:lstStyle/>
        <a:p>
          <a:endParaRPr lang="en-US"/>
        </a:p>
      </dgm:t>
    </dgm:pt>
    <dgm:pt modelId="{6CC06F18-F78C-4C76-96A3-7FDC0EC2D653}" type="sibTrans" cxnId="{6DBF374D-D11A-4157-BE44-60C83C9D5ADD}">
      <dgm:prSet/>
      <dgm:spPr/>
      <dgm:t>
        <a:bodyPr/>
        <a:lstStyle/>
        <a:p>
          <a:endParaRPr lang="en-US"/>
        </a:p>
      </dgm:t>
    </dgm:pt>
    <dgm:pt modelId="{ECEEEFA1-E6AE-4755-A733-4AE37AE68383}" type="pres">
      <dgm:prSet presAssocID="{8075B5DD-DF6A-4FE2-8915-C1E88E99B8F3}" presName="linear" presStyleCnt="0">
        <dgm:presLayoutVars>
          <dgm:animLvl val="lvl"/>
          <dgm:resizeHandles val="exact"/>
        </dgm:presLayoutVars>
      </dgm:prSet>
      <dgm:spPr/>
      <dgm:t>
        <a:bodyPr/>
        <a:lstStyle/>
        <a:p>
          <a:endParaRPr lang="en-US"/>
        </a:p>
      </dgm:t>
    </dgm:pt>
    <dgm:pt modelId="{C8F0889E-D2B3-4C43-AD50-AC0469CBF7CE}" type="pres">
      <dgm:prSet presAssocID="{AF684D32-21C8-438C-B267-10515320D0C0}" presName="parentText" presStyleLbl="node1" presStyleIdx="0" presStyleCnt="1" custLinFactNeighborX="-3750" custLinFactNeighborY="-31410">
        <dgm:presLayoutVars>
          <dgm:chMax val="0"/>
          <dgm:bulletEnabled val="1"/>
        </dgm:presLayoutVars>
      </dgm:prSet>
      <dgm:spPr/>
      <dgm:t>
        <a:bodyPr/>
        <a:lstStyle/>
        <a:p>
          <a:endParaRPr lang="en-US"/>
        </a:p>
      </dgm:t>
    </dgm:pt>
  </dgm:ptLst>
  <dgm:cxnLst>
    <dgm:cxn modelId="{9FBDEF22-F238-4927-ABA1-96617589C5B9}" type="presOf" srcId="{AF684D32-21C8-438C-B267-10515320D0C0}" destId="{C8F0889E-D2B3-4C43-AD50-AC0469CBF7CE}" srcOrd="0" destOrd="0" presId="urn:microsoft.com/office/officeart/2005/8/layout/vList2"/>
    <dgm:cxn modelId="{6DBF374D-D11A-4157-BE44-60C83C9D5ADD}" srcId="{8075B5DD-DF6A-4FE2-8915-C1E88E99B8F3}" destId="{AF684D32-21C8-438C-B267-10515320D0C0}" srcOrd="0" destOrd="0" parTransId="{E6753998-2FA8-4FA2-B817-269278FFF875}" sibTransId="{6CC06F18-F78C-4C76-96A3-7FDC0EC2D653}"/>
    <dgm:cxn modelId="{58A76204-F4B0-4C77-983C-3B2EF5ACFD65}" type="presOf" srcId="{8075B5DD-DF6A-4FE2-8915-C1E88E99B8F3}" destId="{ECEEEFA1-E6AE-4755-A733-4AE37AE68383}" srcOrd="0" destOrd="0" presId="urn:microsoft.com/office/officeart/2005/8/layout/vList2"/>
    <dgm:cxn modelId="{A5F7FE2F-1514-42A7-97AE-3ACA1D6B1140}" type="presParOf" srcId="{ECEEEFA1-E6AE-4755-A733-4AE37AE68383}" destId="{C8F0889E-D2B3-4C43-AD50-AC0469CBF7C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371D4-A77A-4E1C-A5C8-BB4C687B22F3}">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95ED9-AE8D-4889-9E82-5B98E53F5A22}">
      <dsp:nvSpPr>
        <dsp:cNvPr id="0" name=""/>
        <dsp:cNvSpPr/>
      </dsp:nvSpPr>
      <dsp:spPr>
        <a:xfrm>
          <a:off x="2743199" y="406796"/>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Research and Studies</a:t>
          </a:r>
          <a:endParaRPr lang="en-US" sz="1400" b="1" kern="1200" dirty="0"/>
        </a:p>
      </dsp:txBody>
      <dsp:txXfrm>
        <a:off x="2771407" y="435004"/>
        <a:ext cx="2585184" cy="521433"/>
      </dsp:txXfrm>
    </dsp:sp>
    <dsp:sp modelId="{33B96C1E-6484-43D6-9AE9-4FB54E1A14EE}">
      <dsp:nvSpPr>
        <dsp:cNvPr id="0" name=""/>
        <dsp:cNvSpPr/>
      </dsp:nvSpPr>
      <dsp:spPr>
        <a:xfrm>
          <a:off x="2743199" y="1056878"/>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Capacity Building and Education</a:t>
          </a:r>
          <a:endParaRPr lang="en-US" sz="1400" b="1" kern="1200" dirty="0"/>
        </a:p>
      </dsp:txBody>
      <dsp:txXfrm>
        <a:off x="2771407" y="1085086"/>
        <a:ext cx="2585184" cy="521433"/>
      </dsp:txXfrm>
    </dsp:sp>
    <dsp:sp modelId="{F05161A8-D022-4440-ABD6-7EB22B5EBE03}">
      <dsp:nvSpPr>
        <dsp:cNvPr id="0" name=""/>
        <dsp:cNvSpPr/>
      </dsp:nvSpPr>
      <dsp:spPr>
        <a:xfrm>
          <a:off x="2743199" y="1706959"/>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Laws and Legislations</a:t>
          </a:r>
          <a:endParaRPr lang="en-US" sz="1400" b="1" kern="1200" dirty="0"/>
        </a:p>
      </dsp:txBody>
      <dsp:txXfrm>
        <a:off x="2771407" y="1735167"/>
        <a:ext cx="2585184" cy="521433"/>
      </dsp:txXfrm>
    </dsp:sp>
    <dsp:sp modelId="{8D98B6E6-36FF-4A20-9721-92F0DC097139}">
      <dsp:nvSpPr>
        <dsp:cNvPr id="0" name=""/>
        <dsp:cNvSpPr/>
      </dsp:nvSpPr>
      <dsp:spPr>
        <a:xfrm>
          <a:off x="2743199" y="2357040"/>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Technology Solutions</a:t>
          </a:r>
          <a:endParaRPr lang="en-US" sz="1400" b="1" kern="1200" dirty="0"/>
        </a:p>
      </dsp:txBody>
      <dsp:txXfrm>
        <a:off x="2771407" y="2385248"/>
        <a:ext cx="2585184" cy="521433"/>
      </dsp:txXfrm>
    </dsp:sp>
    <dsp:sp modelId="{61573356-3A5B-4BA5-A7F9-D416F9DEABB0}">
      <dsp:nvSpPr>
        <dsp:cNvPr id="0" name=""/>
        <dsp:cNvSpPr/>
      </dsp:nvSpPr>
      <dsp:spPr>
        <a:xfrm>
          <a:off x="2743199" y="3007121"/>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Awareness and Media</a:t>
          </a:r>
          <a:endParaRPr lang="en-US" sz="1400" b="1" kern="1200" dirty="0"/>
        </a:p>
      </dsp:txBody>
      <dsp:txXfrm>
        <a:off x="2771407" y="3035329"/>
        <a:ext cx="2585184" cy="521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90E54-1D6E-471B-9F65-C1DB5EA03B79}">
      <dsp:nvSpPr>
        <dsp:cNvPr id="0" name=""/>
        <dsp:cNvSpPr/>
      </dsp:nvSpPr>
      <dsp:spPr>
        <a:xfrm>
          <a:off x="0" y="76299"/>
          <a:ext cx="7391400" cy="214110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Executing a number of researches and studies focusing on Child Online Protection and avail it to other sub working groups and also to make it accessible to everyone else.</a:t>
          </a:r>
          <a:endParaRPr lang="en-US" sz="3000" kern="1200" dirty="0"/>
        </a:p>
      </dsp:txBody>
      <dsp:txXfrm>
        <a:off x="104520" y="180819"/>
        <a:ext cx="7182360" cy="1932060"/>
      </dsp:txXfrm>
    </dsp:sp>
    <dsp:sp modelId="{1A3BC7CE-7F44-4BB7-A1C8-0C580DDBDB65}">
      <dsp:nvSpPr>
        <dsp:cNvPr id="0" name=""/>
        <dsp:cNvSpPr/>
      </dsp:nvSpPr>
      <dsp:spPr>
        <a:xfrm>
          <a:off x="0" y="2303800"/>
          <a:ext cx="7391400" cy="214110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Creation of a Digital Repository for all researches and studies related to Child online safety and avail it on the Egyptian Information Network.</a:t>
          </a:r>
          <a:endParaRPr lang="en-US" sz="3000" kern="1200" dirty="0"/>
        </a:p>
      </dsp:txBody>
      <dsp:txXfrm>
        <a:off x="104520" y="2408320"/>
        <a:ext cx="7182360" cy="1932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90E54-1D6E-471B-9F65-C1DB5EA03B79}">
      <dsp:nvSpPr>
        <dsp:cNvPr id="0" name=""/>
        <dsp:cNvSpPr/>
      </dsp:nvSpPr>
      <dsp:spPr>
        <a:xfrm>
          <a:off x="0" y="398409"/>
          <a:ext cx="7391400" cy="181467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Creating Online Safety educational material and curricula for different educational stages in Egypt.</a:t>
          </a:r>
          <a:endParaRPr lang="en-US" sz="3300" kern="1200" dirty="0"/>
        </a:p>
      </dsp:txBody>
      <dsp:txXfrm>
        <a:off x="88585" y="486994"/>
        <a:ext cx="7214230" cy="1637500"/>
      </dsp:txXfrm>
    </dsp:sp>
    <dsp:sp modelId="{1A3BC7CE-7F44-4BB7-A1C8-0C580DDBDB65}">
      <dsp:nvSpPr>
        <dsp:cNvPr id="0" name=""/>
        <dsp:cNvSpPr/>
      </dsp:nvSpPr>
      <dsp:spPr>
        <a:xfrm>
          <a:off x="0" y="2308120"/>
          <a:ext cx="7391400" cy="181467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Redirecting Children’s use of technology from a mere “</a:t>
          </a:r>
          <a:r>
            <a:rPr lang="en-US" sz="3300" i="1" kern="1200" dirty="0" smtClean="0"/>
            <a:t>user</a:t>
          </a:r>
          <a:r>
            <a:rPr lang="en-US" sz="3300" kern="1200" dirty="0" smtClean="0"/>
            <a:t>” to a “</a:t>
          </a:r>
          <a:r>
            <a:rPr lang="en-US" sz="3300" i="1" kern="1200" dirty="0" smtClean="0"/>
            <a:t>creator</a:t>
          </a:r>
          <a:r>
            <a:rPr lang="en-US" sz="3300" kern="1200" dirty="0" smtClean="0"/>
            <a:t>” through studies and motivational ideas.</a:t>
          </a:r>
          <a:endParaRPr lang="en-US" sz="3300" kern="1200" dirty="0"/>
        </a:p>
      </dsp:txBody>
      <dsp:txXfrm>
        <a:off x="88585" y="2396705"/>
        <a:ext cx="7214230" cy="163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90E54-1D6E-471B-9F65-C1DB5EA03B79}">
      <dsp:nvSpPr>
        <dsp:cNvPr id="0" name=""/>
        <dsp:cNvSpPr/>
      </dsp:nvSpPr>
      <dsp:spPr>
        <a:xfrm>
          <a:off x="0" y="55904"/>
          <a:ext cx="7543800" cy="126477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Adoption and implementation of a training plan for judges, prosecutors and police officers on online risks and cybercrimes</a:t>
          </a:r>
          <a:endParaRPr lang="en-US" sz="2300" kern="1200" dirty="0"/>
        </a:p>
      </dsp:txBody>
      <dsp:txXfrm>
        <a:off x="61741" y="117645"/>
        <a:ext cx="7420318" cy="1141288"/>
      </dsp:txXfrm>
    </dsp:sp>
    <dsp:sp modelId="{3878058C-CDD3-474C-8A70-1B4E7B91FFF1}">
      <dsp:nvSpPr>
        <dsp:cNvPr id="0" name=""/>
        <dsp:cNvSpPr/>
      </dsp:nvSpPr>
      <dsp:spPr>
        <a:xfrm>
          <a:off x="0" y="1386915"/>
          <a:ext cx="7543800" cy="126477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Re-assessment of legislations and its enforcement mechanisms on both national and international levels</a:t>
          </a:r>
        </a:p>
      </dsp:txBody>
      <dsp:txXfrm>
        <a:off x="61741" y="1448656"/>
        <a:ext cx="7420318" cy="1141288"/>
      </dsp:txXfrm>
    </dsp:sp>
    <dsp:sp modelId="{218235FA-F10C-4B65-8BE2-BEFA218A6F36}">
      <dsp:nvSpPr>
        <dsp:cNvPr id="0" name=""/>
        <dsp:cNvSpPr/>
      </dsp:nvSpPr>
      <dsp:spPr>
        <a:xfrm>
          <a:off x="0" y="2717925"/>
          <a:ext cx="7543800" cy="1264770"/>
        </a:xfrm>
        <a:prstGeom prst="round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Raising awareness of cyber crimes</a:t>
          </a:r>
          <a:endParaRPr lang="en-US" sz="2300" kern="1200" dirty="0"/>
        </a:p>
      </dsp:txBody>
      <dsp:txXfrm>
        <a:off x="61741" y="2779666"/>
        <a:ext cx="7420318" cy="1141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D690-DECE-4BD7-B8EB-005DFEB1B032}">
      <dsp:nvSpPr>
        <dsp:cNvPr id="0" name=""/>
        <dsp:cNvSpPr/>
      </dsp:nvSpPr>
      <dsp:spPr>
        <a:xfrm>
          <a:off x="2345274" y="0"/>
          <a:ext cx="1845725" cy="416143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i="1" kern="1200" dirty="0" smtClean="0">
              <a:ea typeface="MS PGothic" pitchFamily="34" charset="-128"/>
            </a:rPr>
            <a:t>inappropriate content   </a:t>
          </a:r>
        </a:p>
        <a:p>
          <a:pPr lvl="0" algn="ctr" defTabSz="977900">
            <a:lnSpc>
              <a:spcPct val="90000"/>
            </a:lnSpc>
            <a:spcBef>
              <a:spcPct val="0"/>
            </a:spcBef>
            <a:spcAft>
              <a:spcPct val="35000"/>
            </a:spcAft>
          </a:pPr>
          <a:endParaRPr lang="en-US" sz="2200" b="1" i="1" kern="1200" dirty="0" smtClean="0">
            <a:ea typeface="MS PGothic" pitchFamily="34" charset="-128"/>
          </a:endParaRPr>
        </a:p>
        <a:p>
          <a:pPr lvl="0" algn="ctr" defTabSz="977900">
            <a:lnSpc>
              <a:spcPct val="90000"/>
            </a:lnSpc>
            <a:spcBef>
              <a:spcPct val="0"/>
            </a:spcBef>
            <a:spcAft>
              <a:spcPct val="35000"/>
            </a:spcAft>
          </a:pPr>
          <a:r>
            <a:rPr lang="en-US" sz="2200" b="1" i="1" kern="1200" dirty="0" smtClean="0">
              <a:ea typeface="MS PGothic" pitchFamily="34" charset="-128"/>
            </a:rPr>
            <a:t>fraud </a:t>
          </a:r>
          <a:endParaRPr lang="en-US" sz="2200" kern="1200" dirty="0"/>
        </a:p>
      </dsp:txBody>
      <dsp:txXfrm>
        <a:off x="2399333" y="54059"/>
        <a:ext cx="1737607" cy="4053313"/>
      </dsp:txXfrm>
    </dsp:sp>
    <dsp:sp modelId="{A5A0B143-4095-4B1C-AB9E-5A12456D74DD}">
      <dsp:nvSpPr>
        <dsp:cNvPr id="0" name=""/>
        <dsp:cNvSpPr/>
      </dsp:nvSpPr>
      <dsp:spPr>
        <a:xfrm>
          <a:off x="80652" y="0"/>
          <a:ext cx="1824311" cy="4110918"/>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i="1" kern="1200" dirty="0" smtClean="0">
              <a:ea typeface="MS PGothic" pitchFamily="34" charset="-128"/>
            </a:rPr>
            <a:t>unsolicited messaging</a:t>
          </a:r>
        </a:p>
        <a:p>
          <a:pPr lvl="0" algn="ctr" defTabSz="977900">
            <a:lnSpc>
              <a:spcPct val="90000"/>
            </a:lnSpc>
            <a:spcBef>
              <a:spcPct val="0"/>
            </a:spcBef>
            <a:spcAft>
              <a:spcPct val="35000"/>
            </a:spcAft>
          </a:pPr>
          <a:endParaRPr lang="en-US" sz="2200" b="1" i="1" kern="1200" dirty="0" smtClean="0">
            <a:ea typeface="MS PGothic" pitchFamily="34" charset="-128"/>
          </a:endParaRPr>
        </a:p>
        <a:p>
          <a:pPr lvl="0" algn="ctr" defTabSz="977900">
            <a:lnSpc>
              <a:spcPct val="90000"/>
            </a:lnSpc>
            <a:spcBef>
              <a:spcPct val="0"/>
            </a:spcBef>
            <a:spcAft>
              <a:spcPct val="35000"/>
            </a:spcAft>
          </a:pPr>
          <a:r>
            <a:rPr lang="en-US" sz="2200" b="1" i="1" kern="1200" dirty="0" smtClean="0">
              <a:ea typeface="MS PGothic" pitchFamily="34" charset="-128"/>
            </a:rPr>
            <a:t>potential harassment</a:t>
          </a:r>
          <a:endParaRPr lang="en-US" sz="2200" kern="1200" dirty="0"/>
        </a:p>
      </dsp:txBody>
      <dsp:txXfrm>
        <a:off x="134084" y="53432"/>
        <a:ext cx="1717447" cy="40040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90E54-1D6E-471B-9F65-C1DB5EA03B79}">
      <dsp:nvSpPr>
        <dsp:cNvPr id="0" name=""/>
        <dsp:cNvSpPr/>
      </dsp:nvSpPr>
      <dsp:spPr>
        <a:xfrm>
          <a:off x="0" y="20309"/>
          <a:ext cx="8229600" cy="7558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Introducing to the community the importance of the Internet as an open channel to the world for cultures, information and relationships exchange</a:t>
          </a:r>
          <a:endParaRPr lang="en-US" sz="1900" kern="1200" dirty="0"/>
        </a:p>
      </dsp:txBody>
      <dsp:txXfrm>
        <a:off x="36896" y="57205"/>
        <a:ext cx="8155808" cy="682028"/>
      </dsp:txXfrm>
    </dsp:sp>
    <dsp:sp modelId="{8E6BBF97-B26F-4980-A4AA-3DEABF7019AD}">
      <dsp:nvSpPr>
        <dsp:cNvPr id="0" name=""/>
        <dsp:cNvSpPr/>
      </dsp:nvSpPr>
      <dsp:spPr>
        <a:xfrm>
          <a:off x="0" y="830850"/>
          <a:ext cx="8229600" cy="75582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Raising society awareness of the improper use of ICT</a:t>
          </a:r>
        </a:p>
      </dsp:txBody>
      <dsp:txXfrm>
        <a:off x="36896" y="867746"/>
        <a:ext cx="8155808" cy="682028"/>
      </dsp:txXfrm>
    </dsp:sp>
    <dsp:sp modelId="{9252C354-9A6C-43BB-89C1-E91BCF881C75}">
      <dsp:nvSpPr>
        <dsp:cNvPr id="0" name=""/>
        <dsp:cNvSpPr/>
      </dsp:nvSpPr>
      <dsp:spPr>
        <a:xfrm>
          <a:off x="0" y="1641390"/>
          <a:ext cx="8229600" cy="7558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Raising community awareness of the legal proceedings taken against the misuse of the internet</a:t>
          </a:r>
        </a:p>
      </dsp:txBody>
      <dsp:txXfrm>
        <a:off x="36896" y="1678286"/>
        <a:ext cx="8155808" cy="682028"/>
      </dsp:txXfrm>
    </dsp:sp>
    <dsp:sp modelId="{470D6B59-4233-4151-9ED3-A2440593D32A}">
      <dsp:nvSpPr>
        <dsp:cNvPr id="0" name=""/>
        <dsp:cNvSpPr/>
      </dsp:nvSpPr>
      <dsp:spPr>
        <a:xfrm>
          <a:off x="0" y="2451930"/>
          <a:ext cx="8229600" cy="75582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Raising society awareness about cyber crimes and risks they may face online and how to legally protect themselves</a:t>
          </a:r>
        </a:p>
      </dsp:txBody>
      <dsp:txXfrm>
        <a:off x="36896" y="2488826"/>
        <a:ext cx="8155808" cy="682028"/>
      </dsp:txXfrm>
    </dsp:sp>
    <dsp:sp modelId="{AD1FDC90-6C06-4FAE-93DF-0F5C2B68C5DD}">
      <dsp:nvSpPr>
        <dsp:cNvPr id="0" name=""/>
        <dsp:cNvSpPr/>
      </dsp:nvSpPr>
      <dsp:spPr>
        <a:xfrm>
          <a:off x="0" y="3262470"/>
          <a:ext cx="8229600" cy="7558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Dissemination of the culture of internet safety among the Egyptian society</a:t>
          </a:r>
        </a:p>
      </dsp:txBody>
      <dsp:txXfrm>
        <a:off x="36896" y="3299366"/>
        <a:ext cx="8155808" cy="682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556DA76-799F-42D8-B40A-E9EBBF67F78F}" type="datetimeFigureOut">
              <a:rPr lang="en-US" smtClean="0"/>
              <a:pPr/>
              <a:t>10/2/2013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DFFF97A-E241-422F-815F-6BCD0C39CF04}" type="slidenum">
              <a:rPr lang="en-US" smtClean="0"/>
              <a:pPr/>
              <a:t>‹#›</a:t>
            </a:fld>
            <a:endParaRPr lang="en-US"/>
          </a:p>
        </p:txBody>
      </p:sp>
    </p:spTree>
    <p:extLst>
      <p:ext uri="{BB962C8B-B14F-4D97-AF65-F5344CB8AC3E}">
        <p14:creationId xmlns:p14="http://schemas.microsoft.com/office/powerpoint/2010/main" val="89115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FFF97A-E241-422F-815F-6BCD0C39CF0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October 9th,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9th,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9th,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October 9th,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October 9th, 2013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October 9th,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October 9th, 2013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October 9th, 2013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October 9th, 2013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9th,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October 9th, 2013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8A215C-4AAF-4279-94D5-3D8222DBA8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October 9th,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A215C-4AAF-4279-94D5-3D8222DBA8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mcit.gov.eg/Ar/Internet_Safety/National_Initiativ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8" Type="http://schemas.openxmlformats.org/officeDocument/2006/relationships/hyperlink" Target="http://ar.wikipedia.org/wiki/%D8%A7%D9%84%D8%A5%D8%B3%D9%85%D8%A7%D8%B9%D9%8A%D9%84%D9%8A%D8%A9_(%D9%85%D8%AD%D8%A7%D9%81%D8%B8%D8%A9)" TargetMode="External"/><Relationship Id="rId13" Type="http://schemas.openxmlformats.org/officeDocument/2006/relationships/hyperlink" Target="http://ar.wikipedia.org/wiki/%D8%B3%D9%88%D9%87%D8%A7%D8%AC_(%D9%85%D8%AD%D8%A7%D9%81%D8%B8%D8%A9)" TargetMode="External"/><Relationship Id="rId3" Type="http://schemas.openxmlformats.org/officeDocument/2006/relationships/image" Target="../media/image5.png"/><Relationship Id="rId7" Type="http://schemas.openxmlformats.org/officeDocument/2006/relationships/hyperlink" Target="http://ar.wikipedia.org/wiki/%D8%A7%D9%84%D8%AC%D9%8A%D8%B2%D8%A9_(%D9%85%D8%AD%D8%A7%D9%81%D8%B8%D8%A9)" TargetMode="External"/><Relationship Id="rId12" Type="http://schemas.openxmlformats.org/officeDocument/2006/relationships/hyperlink" Target="http://ar.wikipedia.org/wiki/%D8%A7%D9%84%D8%A8%D8%AD%D8%B1_%D8%A7%D9%84%D8%A3%D8%AD%D9%85%D8%B1_(%D9%85%D8%AD%D8%A7%D9%81%D8%B8%D8%A9)"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ar.wikipedia.org/wiki/%D8%A7%D9%84%D9%82%D8%A7%D9%87%D8%B1%D8%A9_(%D9%85%D8%AD%D8%A7%D9%81%D8%B8%D8%A9)" TargetMode="External"/><Relationship Id="rId11" Type="http://schemas.openxmlformats.org/officeDocument/2006/relationships/hyperlink" Target="http://ar.wikipedia.org/wiki/%D9%82%D9%86%D8%A7_(%D9%85%D8%AD%D8%A7%D9%81%D8%B8%D8%A9)" TargetMode="External"/><Relationship Id="rId5" Type="http://schemas.openxmlformats.org/officeDocument/2006/relationships/hyperlink" Target="http://ar.wikipedia.org/wiki/%D8%A7%D9%84%D8%A8%D8%AD%D9%8A%D8%B1%D8%A9_(%D9%85%D8%AD%D8%A7%D9%81%D8%B8%D8%A9)" TargetMode="External"/><Relationship Id="rId10" Type="http://schemas.openxmlformats.org/officeDocument/2006/relationships/hyperlink" Target="http://ar.wikipedia.org/wiki/%D8%A7%D9%84%D9%82%D9%84%D9%8A%D9%88%D8%A8%D9%8A%D8%A9_(%D9%85%D8%AD%D8%A7%D9%81%D8%B8%D8%A9)" TargetMode="External"/><Relationship Id="rId4" Type="http://schemas.openxmlformats.org/officeDocument/2006/relationships/hyperlink" Target="http://ar.wikipedia.org/wiki/%D8%A3%D8%B3%D9%8A%D9%88%D8%B7_(%D9%85%D8%AD%D8%A7%D9%81%D8%B8%D8%A9)" TargetMode="External"/><Relationship Id="rId9" Type="http://schemas.openxmlformats.org/officeDocument/2006/relationships/hyperlink" Target="http://ar.wikipedia.org/wiki/%D8%A8%D9%88%D8%B1%D8%B3%D8%B9%D9%8A%D8%AF_(%D9%85%D8%AD%D8%A7%D9%81%D8%B8%D8%A9)" TargetMode="External"/><Relationship Id="rId14" Type="http://schemas.openxmlformats.org/officeDocument/2006/relationships/hyperlink" Target="http://ar.wikipedia.org/wiki/%D8%A7%D9%84%D8%B3%D9%88%D9%8A%D8%B3_(%D9%85%D8%AD%D8%A7%D9%81%D8%B8%D8%A9)"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gsma.com/publicpolicy/wp-content/uploads/2012/03/GSMA_ChildrensMobilePhones2012WEB.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19200"/>
            <a:ext cx="7772400" cy="1470025"/>
          </a:xfrm>
        </p:spPr>
        <p:txBody>
          <a:bodyPr>
            <a:normAutofit/>
          </a:bodyPr>
          <a:lstStyle/>
          <a:p>
            <a:r>
              <a:rPr lang="en-US" sz="3200" dirty="0" smtClean="0">
                <a:latin typeface="Broadway" pitchFamily="82" charset="0"/>
              </a:rPr>
              <a:t>The Internet Safety Program</a:t>
            </a:r>
            <a:br>
              <a:rPr lang="en-US" sz="3200" dirty="0" smtClean="0">
                <a:latin typeface="Broadway" pitchFamily="82" charset="0"/>
              </a:rPr>
            </a:br>
            <a:r>
              <a:rPr lang="en-US" sz="2800" dirty="0" smtClean="0">
                <a:latin typeface="Broadway" pitchFamily="82" charset="0"/>
              </a:rPr>
              <a:t>at a glance</a:t>
            </a:r>
            <a:endParaRPr lang="en-US" sz="3200" dirty="0">
              <a:latin typeface="Broadway" pitchFamily="82" charset="0"/>
            </a:endParaRPr>
          </a:p>
        </p:txBody>
      </p:sp>
      <p:sp>
        <p:nvSpPr>
          <p:cNvPr id="3" name="Subtitle 2"/>
          <p:cNvSpPr>
            <a:spLocks noGrp="1"/>
          </p:cNvSpPr>
          <p:nvPr>
            <p:ph type="subTitle" idx="1"/>
          </p:nvPr>
        </p:nvSpPr>
        <p:spPr>
          <a:xfrm>
            <a:off x="1371600" y="2590800"/>
            <a:ext cx="6705600" cy="1447800"/>
          </a:xfrm>
        </p:spPr>
        <p:txBody>
          <a:bodyPr>
            <a:normAutofit/>
          </a:bodyPr>
          <a:lstStyle/>
          <a:p>
            <a:r>
              <a:rPr lang="en-US" sz="2400" b="1" dirty="0" smtClean="0">
                <a:solidFill>
                  <a:schemeClr val="tx1"/>
                </a:solidFill>
                <a:effectLst>
                  <a:outerShdw blurRad="38100" dist="38100" dir="2700000" algn="tl">
                    <a:srgbClr val="000000">
                      <a:alpha val="43137"/>
                    </a:srgbClr>
                  </a:outerShdw>
                </a:effectLst>
              </a:rPr>
              <a:t>ITU - Council Working Group on Child Online Protection</a:t>
            </a:r>
          </a:p>
          <a:p>
            <a:r>
              <a:rPr lang="en-US" sz="2400" dirty="0" smtClean="0"/>
              <a:t>Seventh meeting - 9 </a:t>
            </a:r>
            <a:r>
              <a:rPr lang="en-US" sz="2400" dirty="0"/>
              <a:t>October 2013</a:t>
            </a:r>
          </a:p>
        </p:txBody>
      </p:sp>
      <p:pic>
        <p:nvPicPr>
          <p:cNvPr id="1026" name="Picture 2" descr="F:\MCIT\Logos and Images\MCIT Final logo-Eng.jpg"/>
          <p:cNvPicPr>
            <a:picLocks noChangeAspect="1" noChangeArrowheads="1"/>
          </p:cNvPicPr>
          <p:nvPr/>
        </p:nvPicPr>
        <p:blipFill>
          <a:blip r:embed="rId3" cstate="print"/>
          <a:srcRect/>
          <a:stretch>
            <a:fillRect/>
          </a:stretch>
        </p:blipFill>
        <p:spPr bwMode="auto">
          <a:xfrm>
            <a:off x="6705600" y="147919"/>
            <a:ext cx="1552383" cy="1219199"/>
          </a:xfrm>
          <a:prstGeom prst="rect">
            <a:avLst/>
          </a:prstGeom>
          <a:noFill/>
        </p:spPr>
      </p:pic>
      <p:sp>
        <p:nvSpPr>
          <p:cNvPr id="6" name="Rectangle 5"/>
          <p:cNvSpPr/>
          <p:nvPr/>
        </p:nvSpPr>
        <p:spPr>
          <a:xfrm>
            <a:off x="0" y="6400800"/>
            <a:ext cx="9144000" cy="457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just" fontAlgn="auto">
              <a:spcBef>
                <a:spcPts val="0"/>
              </a:spcBef>
              <a:spcAft>
                <a:spcPts val="0"/>
              </a:spcAft>
              <a:defRPr/>
            </a:pPr>
            <a:r>
              <a:rPr lang="en-US" sz="1400" b="1" dirty="0" smtClean="0">
                <a:solidFill>
                  <a:schemeClr val="tx2">
                    <a:lumMod val="50000"/>
                  </a:schemeClr>
                </a:solidFill>
                <a:latin typeface="Simplified Arabic" pitchFamily="18" charset="-78"/>
                <a:cs typeface="Simplified Arabic" pitchFamily="18" charset="-78"/>
              </a:rPr>
              <a:t>Ministry of Communications and Information Technology - Egypt</a:t>
            </a:r>
            <a:endParaRPr lang="en-US" sz="1400" b="1" dirty="0">
              <a:solidFill>
                <a:schemeClr val="tx2">
                  <a:lumMod val="50000"/>
                </a:schemeClr>
              </a:solidFill>
              <a:latin typeface="Simplified Arabic" pitchFamily="18" charset="-78"/>
              <a:cs typeface="Simplified Arabic" pitchFamily="18" charset="-78"/>
            </a:endParaRPr>
          </a:p>
        </p:txBody>
      </p:sp>
      <p:pic>
        <p:nvPicPr>
          <p:cNvPr id="7" name="Picture 4" descr="C:\Users\Nashwa\Pictures\mcit bar 3.png"/>
          <p:cNvPicPr>
            <a:picLocks noChangeAspect="1" noChangeArrowheads="1"/>
          </p:cNvPicPr>
          <p:nvPr/>
        </p:nvPicPr>
        <p:blipFill>
          <a:blip r:embed="rId4" cstate="print"/>
          <a:srcRect l="2164" t="9195" r="91238" b="17241"/>
          <a:stretch>
            <a:fillRect/>
          </a:stretch>
        </p:blipFill>
        <p:spPr bwMode="auto">
          <a:xfrm>
            <a:off x="0" y="6457950"/>
            <a:ext cx="490538" cy="400050"/>
          </a:xfrm>
          <a:prstGeom prst="rect">
            <a:avLst/>
          </a:prstGeom>
          <a:noFill/>
          <a:ln w="9525">
            <a:noFill/>
            <a:miter lim="800000"/>
            <a:headEnd/>
            <a:tailEnd/>
          </a:ln>
        </p:spPr>
      </p:pic>
      <p:sp>
        <p:nvSpPr>
          <p:cNvPr id="8" name="TextBox 7"/>
          <p:cNvSpPr txBox="1"/>
          <p:nvPr/>
        </p:nvSpPr>
        <p:spPr>
          <a:xfrm>
            <a:off x="5638800" y="4291134"/>
            <a:ext cx="3276600" cy="800219"/>
          </a:xfrm>
          <a:prstGeom prst="rect">
            <a:avLst/>
          </a:prstGeom>
          <a:noFill/>
          <a:ln>
            <a:solidFill>
              <a:schemeClr val="bg2"/>
            </a:solidFill>
          </a:ln>
        </p:spPr>
        <p:txBody>
          <a:bodyPr wrap="square" rtlCol="0">
            <a:spAutoFit/>
          </a:bodyPr>
          <a:lstStyle/>
          <a:p>
            <a:endParaRPr lang="en-US" sz="1400" b="1" dirty="0" smtClean="0"/>
          </a:p>
          <a:p>
            <a:pPr algn="ctr"/>
            <a:r>
              <a:rPr lang="en-US" sz="1600" b="1" dirty="0" smtClean="0"/>
              <a:t>Yomna Omran</a:t>
            </a:r>
            <a:br>
              <a:rPr lang="en-US" sz="1600" b="1" dirty="0" smtClean="0"/>
            </a:br>
            <a:r>
              <a:rPr lang="en-US" sz="1600" b="1" dirty="0" smtClean="0"/>
              <a:t>Internet Safety Section Head</a:t>
            </a:r>
            <a:endParaRPr lang="en-US" sz="1400" b="1" dirty="0" smtClean="0"/>
          </a:p>
        </p:txBody>
      </p:sp>
      <p:sp>
        <p:nvSpPr>
          <p:cNvPr id="9" name="TextBox 8"/>
          <p:cNvSpPr txBox="1"/>
          <p:nvPr/>
        </p:nvSpPr>
        <p:spPr>
          <a:xfrm>
            <a:off x="5670176" y="5457727"/>
            <a:ext cx="3276600" cy="369332"/>
          </a:xfrm>
          <a:prstGeom prst="rect">
            <a:avLst/>
          </a:prstGeom>
          <a:solidFill>
            <a:schemeClr val="bg2">
              <a:lumMod val="90000"/>
            </a:schemeClr>
          </a:solidFill>
          <a:ln>
            <a:solidFill>
              <a:schemeClr val="bg2"/>
            </a:solidFill>
          </a:ln>
        </p:spPr>
        <p:txBody>
          <a:bodyPr wrap="square" rtlCol="0">
            <a:spAutoFit/>
          </a:bodyPr>
          <a:lstStyle/>
          <a:p>
            <a:pPr algn="ctr"/>
            <a:r>
              <a:rPr lang="en-US" b="1" dirty="0" smtClean="0"/>
              <a:t>International Relations Division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Technology Solutions</a:t>
            </a:r>
          </a:p>
        </p:txBody>
      </p:sp>
      <p:sp>
        <p:nvSpPr>
          <p:cNvPr id="3" name="Content Placeholder 2"/>
          <p:cNvSpPr>
            <a:spLocks noGrp="1"/>
          </p:cNvSpPr>
          <p:nvPr>
            <p:ph idx="1"/>
          </p:nvPr>
        </p:nvSpPr>
        <p:spPr>
          <a:xfrm>
            <a:off x="685800" y="1676400"/>
            <a:ext cx="2971800" cy="3733800"/>
          </a:xfrm>
        </p:spPr>
        <p:txBody>
          <a:bodyPr>
            <a:normAutofit/>
          </a:bodyPr>
          <a:lstStyle/>
          <a:p>
            <a:pPr marL="236524" lvl="1" indent="-236524" defTabSz="814340">
              <a:lnSpc>
                <a:spcPct val="95000"/>
              </a:lnSpc>
              <a:spcBef>
                <a:spcPct val="50000"/>
              </a:spcBef>
              <a:buClr>
                <a:schemeClr val="tx2"/>
              </a:buClr>
              <a:buNone/>
            </a:pPr>
            <a:r>
              <a:rPr lang="en-US" sz="2000" b="1" i="1" dirty="0" smtClean="0"/>
              <a:t> </a:t>
            </a:r>
            <a:endParaRPr lang="en-US" b="1" dirty="0" smtClean="0">
              <a:effectLst>
                <a:outerShdw blurRad="38100" dist="38100" dir="2700000" algn="tl">
                  <a:srgbClr val="000000">
                    <a:alpha val="43137"/>
                  </a:srgbClr>
                </a:outerShdw>
              </a:effectLst>
            </a:endParaRPr>
          </a:p>
          <a:p>
            <a:pPr marL="236524" indent="-236524" defTabSz="814340">
              <a:lnSpc>
                <a:spcPct val="95000"/>
              </a:lnSpc>
              <a:spcBef>
                <a:spcPct val="50000"/>
              </a:spcBef>
              <a:buClr>
                <a:schemeClr val="tx2"/>
              </a:buClr>
            </a:pPr>
            <a:r>
              <a:rPr lang="en-US" sz="2800" b="1" dirty="0" smtClean="0"/>
              <a:t>Identify and recommend key technology solutions critical to enhancing child online protection</a:t>
            </a:r>
            <a:r>
              <a:rPr lang="en-US" sz="2000" b="1" i="1" dirty="0" smtClean="0">
                <a:ea typeface="MS PGothic" pitchFamily="34" charset="-128"/>
              </a:rPr>
              <a:t>	</a:t>
            </a:r>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10</a:t>
            </a:fld>
            <a:endParaRPr lang="en-US" dirty="0"/>
          </a:p>
        </p:txBody>
      </p:sp>
      <p:sp>
        <p:nvSpPr>
          <p:cNvPr id="6" name="Rectangle 5"/>
          <p:cNvSpPr/>
          <p:nvPr/>
        </p:nvSpPr>
        <p:spPr>
          <a:xfrm>
            <a:off x="533400" y="1600201"/>
            <a:ext cx="1752600" cy="461665"/>
          </a:xfrm>
          <a:prstGeom prst="rect">
            <a:avLst/>
          </a:prstGeom>
        </p:spPr>
        <p:txBody>
          <a:bodyPr wrap="square">
            <a:spAutoFit/>
          </a:bodyPr>
          <a:lstStyle/>
          <a:p>
            <a:r>
              <a:rPr lang="en-US" sz="2400" b="1" dirty="0" smtClean="0">
                <a:effectLst>
                  <a:outerShdw blurRad="38100" dist="38100" dir="2700000" algn="tl">
                    <a:srgbClr val="000000">
                      <a:alpha val="43137"/>
                    </a:srgbClr>
                  </a:outerShdw>
                </a:effectLst>
              </a:rPr>
              <a:t>Objectives:</a:t>
            </a:r>
            <a:endParaRPr lang="en-US" sz="2400" dirty="0"/>
          </a:p>
        </p:txBody>
      </p:sp>
      <p:graphicFrame>
        <p:nvGraphicFramePr>
          <p:cNvPr id="7" name="Diagram 6"/>
          <p:cNvGraphicFramePr/>
          <p:nvPr/>
        </p:nvGraphicFramePr>
        <p:xfrm>
          <a:off x="4114800" y="1676400"/>
          <a:ext cx="4191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rtl="1">
              <a:defRPr/>
            </a:pPr>
            <a:r>
              <a:rPr lang="en-US" sz="3200" b="1" dirty="0" smtClean="0">
                <a:solidFill>
                  <a:schemeClr val="bg1"/>
                </a:solidFill>
              </a:rPr>
              <a:t>Awareness and Media</a:t>
            </a:r>
            <a:endParaRPr lang="en-US" sz="3200" b="1" dirty="0">
              <a:solidFill>
                <a:schemeClr val="bg1"/>
              </a:solidFill>
            </a:endParaRPr>
          </a:p>
        </p:txBody>
      </p:sp>
      <p:sp>
        <p:nvSpPr>
          <p:cNvPr id="3" name="Content Placeholder 2"/>
          <p:cNvSpPr>
            <a:spLocks noGrp="1"/>
          </p:cNvSpPr>
          <p:nvPr>
            <p:ph idx="1"/>
          </p:nvPr>
        </p:nvSpPr>
        <p:spPr>
          <a:xfrm>
            <a:off x="533400" y="1447800"/>
            <a:ext cx="2057400" cy="533399"/>
          </a:xfrm>
        </p:spPr>
        <p:txBody>
          <a:bodyPr>
            <a:normAutofit fontScale="85000" lnSpcReduction="10000"/>
          </a:bodyPr>
          <a:lstStyle/>
          <a:p>
            <a:pPr marL="342900" lvl="1" indent="-342900">
              <a:buNone/>
            </a:pPr>
            <a:r>
              <a:rPr lang="en-US" sz="3600" b="1" dirty="0" smtClean="0">
                <a:effectLst>
                  <a:outerShdw blurRad="38100" dist="38100" dir="2700000" algn="tl">
                    <a:srgbClr val="000000">
                      <a:alpha val="43137"/>
                    </a:srgbClr>
                  </a:outerShdw>
                </a:effectLst>
              </a:rPr>
              <a:t>Objectives:</a:t>
            </a:r>
          </a:p>
          <a:p>
            <a:pPr marL="342900" lvl="1" indent="-342900">
              <a:buNone/>
            </a:pPr>
            <a:endParaRPr lang="en-US" b="1"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11</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graphicFrame>
        <p:nvGraphicFramePr>
          <p:cNvPr id="11" name="Diagram 10"/>
          <p:cNvGraphicFramePr/>
          <p:nvPr>
            <p:extLst>
              <p:ext uri="{D42A27DB-BD31-4B8C-83A1-F6EECF244321}">
                <p14:modId xmlns:p14="http://schemas.microsoft.com/office/powerpoint/2010/main" val="4022173476"/>
              </p:ext>
            </p:extLst>
          </p:nvPr>
        </p:nvGraphicFramePr>
        <p:xfrm>
          <a:off x="457200" y="2057400"/>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12</a:t>
            </a:fld>
            <a:endParaRPr lang="en-US" dirty="0"/>
          </a:p>
        </p:txBody>
      </p:sp>
      <p:sp>
        <p:nvSpPr>
          <p:cNvPr id="7" name="Date Placeholder 6"/>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2" name="Title 1"/>
          <p:cNvSpPr>
            <a:spLocks noGrp="1"/>
          </p:cNvSpPr>
          <p:nvPr>
            <p:ph type="title"/>
          </p:nvPr>
        </p:nvSpPr>
        <p:spPr>
          <a:xfrm>
            <a:off x="381000" y="274638"/>
            <a:ext cx="8305800" cy="8683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2400" b="1" dirty="0" smtClean="0">
                <a:solidFill>
                  <a:schemeClr val="bg1"/>
                </a:solidFill>
              </a:rPr>
              <a:t>Internet Safety Program website</a:t>
            </a:r>
            <a:endParaRPr lang="en-US" sz="2400" b="1" dirty="0">
              <a:solidFill>
                <a:schemeClr val="bg1"/>
              </a:solidFill>
            </a:endParaRPr>
          </a:p>
        </p:txBody>
      </p:sp>
      <p:sp>
        <p:nvSpPr>
          <p:cNvPr id="5" name="Content Placeholder 4"/>
          <p:cNvSpPr>
            <a:spLocks noGrp="1"/>
          </p:cNvSpPr>
          <p:nvPr>
            <p:ph idx="1"/>
          </p:nvPr>
        </p:nvSpPr>
        <p:spPr/>
        <p:txBody>
          <a:bodyPr/>
          <a:lstStyle/>
          <a:p>
            <a:endParaRPr lang="en-US"/>
          </a:p>
        </p:txBody>
      </p:sp>
      <p:pic>
        <p:nvPicPr>
          <p:cNvPr id="1027" name="Picture 3">
            <a:hlinkClick r:id="rId2"/>
          </p:cNvPr>
          <p:cNvPicPr>
            <a:picLocks noChangeAspect="1" noChangeArrowheads="1"/>
          </p:cNvPicPr>
          <p:nvPr/>
        </p:nvPicPr>
        <p:blipFill>
          <a:blip r:embed="rId3" cstate="print"/>
          <a:srcRect/>
          <a:stretch>
            <a:fillRect/>
          </a:stretch>
        </p:blipFill>
        <p:spPr bwMode="auto">
          <a:xfrm>
            <a:off x="304800" y="1295400"/>
            <a:ext cx="8534400" cy="4953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Arab IGF 2013 - Algeria</a:t>
            </a:r>
            <a:endParaRPr lang="en-US" sz="3200" b="1" dirty="0">
              <a:solidFill>
                <a:schemeClr val="bg1"/>
              </a:solidFill>
            </a:endParaRPr>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13</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graphicFrame>
        <p:nvGraphicFramePr>
          <p:cNvPr id="6" name="Diagram 5"/>
          <p:cNvGraphicFramePr/>
          <p:nvPr/>
        </p:nvGraphicFramePr>
        <p:xfrm>
          <a:off x="762000" y="1447800"/>
          <a:ext cx="7543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248400" y="152400"/>
            <a:ext cx="1376082" cy="771211"/>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3" cstate="print"/>
          <a:srcRect/>
          <a:stretch>
            <a:fillRect/>
          </a:stretch>
        </p:blipFill>
        <p:spPr bwMode="auto">
          <a:xfrm>
            <a:off x="4860526" y="838201"/>
            <a:ext cx="3829407" cy="5410199"/>
          </a:xfrm>
          <a:prstGeom prst="rect">
            <a:avLst/>
          </a:prstGeom>
          <a:noFill/>
          <a:ln w="9525">
            <a:noFill/>
            <a:miter lim="800000"/>
            <a:headEnd/>
            <a:tailEnd/>
          </a:ln>
        </p:spPr>
      </p:pic>
      <p:sp>
        <p:nvSpPr>
          <p:cNvPr id="5" name="TextBox 4"/>
          <p:cNvSpPr txBox="1"/>
          <p:nvPr/>
        </p:nvSpPr>
        <p:spPr>
          <a:xfrm>
            <a:off x="228600" y="304800"/>
            <a:ext cx="4495800" cy="2554545"/>
          </a:xfrm>
          <a:prstGeom prst="rect">
            <a:avLst/>
          </a:prstGeom>
          <a:noFill/>
        </p:spPr>
        <p:txBody>
          <a:bodyPr wrap="square" rtlCol="0">
            <a:spAutoFit/>
          </a:bodyPr>
          <a:lstStyle/>
          <a:p>
            <a:r>
              <a:rPr lang="en-US" sz="2000" dirty="0" smtClean="0"/>
              <a:t>Participated in the GSMA – </a:t>
            </a:r>
            <a:r>
              <a:rPr lang="en-US" sz="2000" dirty="0" err="1" smtClean="0"/>
              <a:t>Ntt</a:t>
            </a:r>
            <a:r>
              <a:rPr lang="en-US" sz="2000" dirty="0" smtClean="0"/>
              <a:t> </a:t>
            </a:r>
            <a:r>
              <a:rPr lang="en-US" sz="2000" dirty="0" err="1" smtClean="0"/>
              <a:t>Docomo</a:t>
            </a:r>
            <a:r>
              <a:rPr lang="en-US" sz="2000" dirty="0" smtClean="0"/>
              <a:t> Study on Children’s use of mobile phones (phase II) in cooperation with </a:t>
            </a:r>
            <a:r>
              <a:rPr lang="en-US" sz="2000" dirty="0" err="1" smtClean="0"/>
              <a:t>Mobinil</a:t>
            </a:r>
            <a:r>
              <a:rPr lang="en-US" sz="2000" dirty="0" smtClean="0"/>
              <a:t> Egypt.</a:t>
            </a:r>
          </a:p>
          <a:p>
            <a:endParaRPr lang="en-US" sz="2000" dirty="0" smtClean="0"/>
          </a:p>
          <a:p>
            <a:r>
              <a:rPr lang="en-US" sz="2000" dirty="0" smtClean="0"/>
              <a:t>This [second] phase of the project covered a </a:t>
            </a:r>
            <a:r>
              <a:rPr lang="en-US" sz="2000" b="1" dirty="0" smtClean="0">
                <a:effectLst>
                  <a:outerShdw blurRad="38100" dist="38100" dir="2700000" algn="tl">
                    <a:srgbClr val="000000">
                      <a:alpha val="43137"/>
                    </a:srgbClr>
                  </a:outerShdw>
                </a:effectLst>
              </a:rPr>
              <a:t>wider scope </a:t>
            </a:r>
            <a:r>
              <a:rPr lang="en-US" sz="2000" dirty="0" smtClean="0"/>
              <a:t>than previously. 12 different regions were selected:</a:t>
            </a:r>
            <a:endParaRPr lang="en-US" sz="2000" dirty="0"/>
          </a:p>
        </p:txBody>
      </p:sp>
      <p:sp>
        <p:nvSpPr>
          <p:cNvPr id="6" name="Slide Number Placeholder 5"/>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14</a:t>
            </a:fld>
            <a:endParaRPr lang="en-US" dirty="0"/>
          </a:p>
        </p:txBody>
      </p:sp>
      <p:sp>
        <p:nvSpPr>
          <p:cNvPr id="7" name="Date Placeholder 6"/>
          <p:cNvSpPr>
            <a:spLocks noGrp="1"/>
          </p:cNvSpPr>
          <p:nvPr>
            <p:ph type="dt" sz="half" idx="10"/>
          </p:nvPr>
        </p:nvSpPr>
        <p:spPr>
          <a:solidFill>
            <a:schemeClr val="bg2">
              <a:lumMod val="75000"/>
            </a:schemeClr>
          </a:solidFill>
        </p:spPr>
        <p:txBody>
          <a:bodyPr/>
          <a:lstStyle/>
          <a:p>
            <a:r>
              <a:rPr lang="en-US" smtClean="0"/>
              <a:t>October 9th, 2013</a:t>
            </a:r>
            <a:endParaRPr lang="en-US"/>
          </a:p>
        </p:txBody>
      </p:sp>
      <p:graphicFrame>
        <p:nvGraphicFramePr>
          <p:cNvPr id="10" name="Table 9"/>
          <p:cNvGraphicFramePr>
            <a:graphicFrameLocks noGrp="1"/>
          </p:cNvGraphicFramePr>
          <p:nvPr/>
        </p:nvGraphicFramePr>
        <p:xfrm>
          <a:off x="304800" y="2895600"/>
          <a:ext cx="4343400" cy="3191414"/>
        </p:xfrm>
        <a:graphic>
          <a:graphicData uri="http://schemas.openxmlformats.org/drawingml/2006/table">
            <a:tbl>
              <a:tblPr firstRow="1" bandRow="1">
                <a:tableStyleId>{5C22544A-7EE6-4342-B048-85BDC9FD1C3A}</a:tableStyleId>
              </a:tblPr>
              <a:tblGrid>
                <a:gridCol w="2171700"/>
                <a:gridCol w="2171700"/>
              </a:tblGrid>
              <a:tr h="245794">
                <a:tc>
                  <a:txBody>
                    <a:bodyPr/>
                    <a:lstStyle/>
                    <a:p>
                      <a:pPr algn="ctr"/>
                      <a:r>
                        <a:rPr lang="en-US" sz="1200" b="1" kern="1200" dirty="0" smtClean="0">
                          <a:solidFill>
                            <a:schemeClr val="tx2">
                              <a:lumMod val="75000"/>
                            </a:schemeClr>
                          </a:solidFill>
                          <a:latin typeface="+mn-lt"/>
                          <a:ea typeface="+mn-ea"/>
                          <a:cs typeface="+mn-cs"/>
                        </a:rPr>
                        <a:t>Phase I (2011)</a:t>
                      </a:r>
                    </a:p>
                  </a:txBody>
                  <a:tcP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2">
                              <a:lumMod val="75000"/>
                            </a:schemeClr>
                          </a:solidFill>
                          <a:latin typeface="+mn-lt"/>
                          <a:ea typeface="+mn-ea"/>
                          <a:cs typeface="+mn-cs"/>
                        </a:rPr>
                        <a:t>Phase II (2012)</a:t>
                      </a:r>
                    </a:p>
                  </a:txBody>
                  <a:tcPr>
                    <a:solidFill>
                      <a:schemeClr val="bg2">
                        <a:lumMod val="90000"/>
                      </a:schemeClr>
                    </a:solidFill>
                  </a:tcPr>
                </a:tc>
              </a:tr>
              <a:tr h="245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rgbClr val="0033CC"/>
                          </a:solidFill>
                          <a:latin typeface="Arial"/>
                          <a:ea typeface="Times New Roman"/>
                          <a:cs typeface="Arial"/>
                        </a:rPr>
                        <a:t>Cairo </a:t>
                      </a:r>
                    </a:p>
                  </a:txBody>
                  <a:tcPr>
                    <a:solidFill>
                      <a:schemeClr val="bg2">
                        <a:lumMod val="75000"/>
                      </a:schemeClr>
                    </a:solidFill>
                  </a:tcPr>
                </a:tc>
                <a:tc>
                  <a:txBody>
                    <a:bodyPr/>
                    <a:lstStyle/>
                    <a:p>
                      <a:pPr marL="0" marR="0" algn="just">
                        <a:spcBef>
                          <a:spcPts val="0"/>
                        </a:spcBef>
                        <a:spcAft>
                          <a:spcPts val="0"/>
                        </a:spcAft>
                      </a:pPr>
                      <a:r>
                        <a:rPr lang="en-US" sz="800" b="1" dirty="0">
                          <a:solidFill>
                            <a:srgbClr val="0033CC"/>
                          </a:solidFill>
                          <a:latin typeface="Arial"/>
                          <a:ea typeface="Times New Roman"/>
                          <a:cs typeface="Arial"/>
                        </a:rPr>
                        <a:t>Alexandria – Alexandria </a:t>
                      </a:r>
                      <a:endParaRPr lang="en-US" sz="1000" dirty="0">
                        <a:latin typeface="Times New Roman"/>
                        <a:ea typeface="Times New Roman"/>
                        <a:cs typeface="Arial"/>
                      </a:endParaRPr>
                    </a:p>
                  </a:txBody>
                  <a:tcPr marL="68580" marR="68580" marT="0" marB="0" anchor="ctr">
                    <a:solidFill>
                      <a:schemeClr val="bg2">
                        <a:lumMod val="75000"/>
                      </a:schemeClr>
                    </a:solidFill>
                  </a:tcPr>
                </a:tc>
              </a:tr>
              <a:tr h="245794">
                <a:tc>
                  <a:txBody>
                    <a:bodyPr/>
                    <a:lstStyle/>
                    <a:p>
                      <a:r>
                        <a:rPr lang="en-US" sz="800" b="1" kern="1200" dirty="0" smtClean="0">
                          <a:solidFill>
                            <a:srgbClr val="0033CC"/>
                          </a:solidFill>
                          <a:latin typeface="Arial"/>
                          <a:ea typeface="Times New Roman"/>
                          <a:cs typeface="Arial"/>
                        </a:rPr>
                        <a:t>Alexandria</a:t>
                      </a:r>
                    </a:p>
                  </a:txBody>
                  <a:tcPr>
                    <a:solidFill>
                      <a:schemeClr val="bg2">
                        <a:lumMod val="90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4" tooltip="أسيوط (محافظة)"/>
                        </a:rPr>
                        <a:t>Assuit</a:t>
                      </a:r>
                      <a:r>
                        <a:rPr lang="en-US" sz="800" b="1">
                          <a:solidFill>
                            <a:srgbClr val="0033CC"/>
                          </a:solidFill>
                          <a:latin typeface="Arial"/>
                          <a:ea typeface="Times New Roman"/>
                          <a:cs typeface="Arial"/>
                        </a:rPr>
                        <a:t> – Assuit City</a:t>
                      </a:r>
                      <a:endParaRPr lang="en-US" sz="1000">
                        <a:latin typeface="Times New Roman"/>
                        <a:ea typeface="Times New Roman"/>
                        <a:cs typeface="Arial"/>
                      </a:endParaRPr>
                    </a:p>
                  </a:txBody>
                  <a:tcPr marL="68580" marR="68580" marT="0" marB="0" anchor="ctr">
                    <a:solidFill>
                      <a:schemeClr val="bg2">
                        <a:lumMod val="90000"/>
                      </a:schemeClr>
                    </a:solidFill>
                  </a:tcPr>
                </a:tc>
              </a:tr>
              <a:tr h="245794">
                <a:tc>
                  <a:txBody>
                    <a:bodyPr/>
                    <a:lstStyle/>
                    <a:p>
                      <a:r>
                        <a:rPr lang="en-US" sz="800" b="1" kern="1200" dirty="0" err="1" smtClean="0">
                          <a:solidFill>
                            <a:srgbClr val="0033CC"/>
                          </a:solidFill>
                          <a:latin typeface="Arial"/>
                          <a:ea typeface="Times New Roman"/>
                          <a:cs typeface="Arial"/>
                        </a:rPr>
                        <a:t>Assuit</a:t>
                      </a:r>
                      <a:endParaRPr lang="en-US" sz="800" b="1" kern="1200" dirty="0">
                        <a:solidFill>
                          <a:srgbClr val="0033CC"/>
                        </a:solidFill>
                        <a:latin typeface="Arial"/>
                        <a:ea typeface="Times New Roman"/>
                        <a:cs typeface="Arial"/>
                      </a:endParaRPr>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5" tooltip="البحيرة (محافظة)"/>
                        </a:rPr>
                        <a:t>Beheira</a:t>
                      </a:r>
                      <a:r>
                        <a:rPr lang="en-US" sz="800" b="1">
                          <a:solidFill>
                            <a:srgbClr val="0033CC"/>
                          </a:solidFill>
                          <a:latin typeface="Arial"/>
                          <a:ea typeface="Times New Roman"/>
                          <a:cs typeface="Arial"/>
                        </a:rPr>
                        <a:t> – Rashid. Damanhur</a:t>
                      </a:r>
                      <a:endParaRPr lang="en-US" sz="1000">
                        <a:latin typeface="Times New Roman"/>
                        <a:ea typeface="Times New Roman"/>
                        <a:cs typeface="Arial"/>
                      </a:endParaRPr>
                    </a:p>
                  </a:txBody>
                  <a:tcPr marL="68580" marR="68580" marT="0" marB="0" anchor="ctr">
                    <a:solidFill>
                      <a:schemeClr val="bg2">
                        <a:lumMod val="75000"/>
                      </a:schemeClr>
                    </a:solidFill>
                  </a:tcPr>
                </a:tc>
              </a:tr>
              <a:tr h="131298">
                <a:tc>
                  <a:txBody>
                    <a:bodyPr/>
                    <a:lstStyle/>
                    <a:p>
                      <a:r>
                        <a:rPr lang="en-US" sz="800" b="1" kern="1200" dirty="0" smtClean="0">
                          <a:solidFill>
                            <a:srgbClr val="0033CC"/>
                          </a:solidFill>
                          <a:latin typeface="Arial"/>
                          <a:ea typeface="Times New Roman"/>
                          <a:cs typeface="Arial"/>
                        </a:rPr>
                        <a:t>Al - Arish</a:t>
                      </a:r>
                      <a:endParaRPr lang="en-US" sz="800" b="1" kern="1200" dirty="0">
                        <a:solidFill>
                          <a:srgbClr val="0033CC"/>
                        </a:solidFill>
                        <a:latin typeface="Arial"/>
                        <a:ea typeface="Times New Roman"/>
                        <a:cs typeface="Arial"/>
                      </a:endParaRPr>
                    </a:p>
                  </a:txBody>
                  <a:tcPr>
                    <a:solidFill>
                      <a:schemeClr val="bg2">
                        <a:lumMod val="90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6" tooltip="القاهرة (محافظة)"/>
                        </a:rPr>
                        <a:t>Cairo</a:t>
                      </a:r>
                      <a:r>
                        <a:rPr lang="en-US" sz="800" b="1">
                          <a:solidFill>
                            <a:srgbClr val="0033CC"/>
                          </a:solidFill>
                          <a:latin typeface="Arial"/>
                          <a:ea typeface="Times New Roman"/>
                          <a:cs typeface="Arial"/>
                        </a:rPr>
                        <a:t> – Metropolis</a:t>
                      </a:r>
                      <a:endParaRPr lang="en-US" sz="1000">
                        <a:latin typeface="Times New Roman"/>
                        <a:ea typeface="Times New Roman"/>
                        <a:cs typeface="Arial"/>
                      </a:endParaRPr>
                    </a:p>
                  </a:txBody>
                  <a:tcPr marL="68580" marR="68580" marT="0" marB="0" anchor="ctr">
                    <a:solidFill>
                      <a:schemeClr val="bg2">
                        <a:lumMod val="90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7" tooltip="الجيزة (محافظة)"/>
                        </a:rPr>
                        <a:t>Giza</a:t>
                      </a:r>
                      <a:r>
                        <a:rPr lang="en-US" sz="800" b="1">
                          <a:solidFill>
                            <a:srgbClr val="0033CC"/>
                          </a:solidFill>
                          <a:latin typeface="Arial"/>
                          <a:ea typeface="Times New Roman"/>
                          <a:cs typeface="Arial"/>
                        </a:rPr>
                        <a:t> – Giza City</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dirty="0"/>
                    </a:p>
                  </a:txBody>
                  <a:tcPr>
                    <a:solidFill>
                      <a:schemeClr val="bg2">
                        <a:lumMod val="90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8" tooltip="الإسماعيلية (محافظة)"/>
                        </a:rPr>
                        <a:t>Ismailia </a:t>
                      </a:r>
                      <a:r>
                        <a:rPr lang="en-US" sz="800" b="1">
                          <a:solidFill>
                            <a:srgbClr val="0033CC"/>
                          </a:solidFill>
                          <a:latin typeface="Arial"/>
                          <a:ea typeface="Times New Roman"/>
                          <a:cs typeface="Arial"/>
                        </a:rPr>
                        <a:t>– Ismailia City</a:t>
                      </a:r>
                      <a:endParaRPr lang="en-US" sz="1000">
                        <a:latin typeface="Times New Roman"/>
                        <a:ea typeface="Times New Roman"/>
                        <a:cs typeface="Arial"/>
                      </a:endParaRPr>
                    </a:p>
                  </a:txBody>
                  <a:tcPr marL="68580" marR="68580" marT="0" marB="0" anchor="ctr">
                    <a:solidFill>
                      <a:schemeClr val="bg2">
                        <a:lumMod val="90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9" tooltip="بورسعيد (محافظة)"/>
                        </a:rPr>
                        <a:t>Port Said</a:t>
                      </a:r>
                      <a:r>
                        <a:rPr lang="en-US" sz="800" b="1">
                          <a:solidFill>
                            <a:srgbClr val="0033CC"/>
                          </a:solidFill>
                          <a:latin typeface="Arial"/>
                          <a:ea typeface="Times New Roman"/>
                          <a:cs typeface="Arial"/>
                        </a:rPr>
                        <a:t> – Port Said City</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10" tooltip="القليوبية (محافظة)"/>
                        </a:rPr>
                        <a:t>Kalioubia </a:t>
                      </a:r>
                      <a:r>
                        <a:rPr lang="en-US" sz="800" b="1">
                          <a:solidFill>
                            <a:srgbClr val="0033CC"/>
                          </a:solidFill>
                          <a:latin typeface="Arial"/>
                          <a:ea typeface="Times New Roman"/>
                          <a:cs typeface="Arial"/>
                        </a:rPr>
                        <a:t>– Banha. Shoubra K</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11" tooltip="قنا (محافظة)"/>
                        </a:rPr>
                        <a:t>Qena</a:t>
                      </a:r>
                      <a:r>
                        <a:rPr lang="en-US" sz="800" b="1">
                          <a:solidFill>
                            <a:srgbClr val="0033CC"/>
                          </a:solidFill>
                          <a:latin typeface="Arial"/>
                          <a:ea typeface="Times New Roman"/>
                          <a:cs typeface="Arial"/>
                        </a:rPr>
                        <a:t> – Qena City</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12" tooltip="البحر الأحمر (محافظة)"/>
                        </a:rPr>
                        <a:t>Red Sea</a:t>
                      </a:r>
                      <a:r>
                        <a:rPr lang="en-US" sz="800" b="1">
                          <a:solidFill>
                            <a:srgbClr val="0033CC"/>
                          </a:solidFill>
                          <a:latin typeface="Arial"/>
                          <a:ea typeface="Times New Roman"/>
                          <a:cs typeface="Arial"/>
                        </a:rPr>
                        <a:t> – Hurghada </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a:solidFill>
                            <a:srgbClr val="0033CC"/>
                          </a:solidFill>
                          <a:latin typeface="Arial"/>
                          <a:ea typeface="Times New Roman"/>
                          <a:cs typeface="Arial"/>
                          <a:hlinkClick r:id="rId13" tooltip="سوهاج (محافظة)"/>
                        </a:rPr>
                        <a:t>Sohag</a:t>
                      </a:r>
                      <a:r>
                        <a:rPr lang="en-US" sz="800" b="1">
                          <a:solidFill>
                            <a:srgbClr val="0033CC"/>
                          </a:solidFill>
                          <a:latin typeface="Arial"/>
                          <a:ea typeface="Times New Roman"/>
                          <a:cs typeface="Arial"/>
                        </a:rPr>
                        <a:t> – Sohag City</a:t>
                      </a:r>
                      <a:endParaRPr lang="en-US" sz="1000">
                        <a:latin typeface="Times New Roman"/>
                        <a:ea typeface="Times New Roman"/>
                        <a:cs typeface="Arial"/>
                      </a:endParaRPr>
                    </a:p>
                  </a:txBody>
                  <a:tcPr marL="68580" marR="68580" marT="0" marB="0" anchor="ctr">
                    <a:solidFill>
                      <a:schemeClr val="bg2">
                        <a:lumMod val="75000"/>
                      </a:schemeClr>
                    </a:solidFill>
                  </a:tcPr>
                </a:tc>
              </a:tr>
              <a:tr h="245794">
                <a:tc>
                  <a:txBody>
                    <a:bodyPr/>
                    <a:lstStyle/>
                    <a:p>
                      <a:endParaRPr lang="en-US" sz="900"/>
                    </a:p>
                  </a:txBody>
                  <a:tcPr>
                    <a:solidFill>
                      <a:schemeClr val="bg2">
                        <a:lumMod val="75000"/>
                      </a:schemeClr>
                    </a:solidFill>
                  </a:tcPr>
                </a:tc>
                <a:tc>
                  <a:txBody>
                    <a:bodyPr/>
                    <a:lstStyle/>
                    <a:p>
                      <a:pPr marL="0" marR="0" algn="just">
                        <a:spcBef>
                          <a:spcPts val="0"/>
                        </a:spcBef>
                        <a:spcAft>
                          <a:spcPts val="0"/>
                        </a:spcAft>
                      </a:pPr>
                      <a:r>
                        <a:rPr lang="en-US" sz="800" b="1" u="sng" dirty="0">
                          <a:solidFill>
                            <a:srgbClr val="0033CC"/>
                          </a:solidFill>
                          <a:latin typeface="Arial"/>
                          <a:ea typeface="Times New Roman"/>
                          <a:cs typeface="Arial"/>
                          <a:hlinkClick r:id="rId14" tooltip="السويس (محافظة)"/>
                        </a:rPr>
                        <a:t>Suez</a:t>
                      </a:r>
                      <a:r>
                        <a:rPr lang="en-US" sz="800" b="1" dirty="0">
                          <a:solidFill>
                            <a:srgbClr val="0033CC"/>
                          </a:solidFill>
                          <a:latin typeface="Arial"/>
                          <a:ea typeface="Times New Roman"/>
                          <a:cs typeface="Arial"/>
                        </a:rPr>
                        <a:t> – Suez City</a:t>
                      </a:r>
                      <a:endParaRPr lang="en-US" sz="1000" dirty="0">
                        <a:latin typeface="Times New Roman"/>
                        <a:ea typeface="Times New Roman"/>
                        <a:cs typeface="Arial"/>
                      </a:endParaRPr>
                    </a:p>
                  </a:txBody>
                  <a:tcPr marL="68580" marR="68580" marT="0" marB="0" anchor="ctr">
                    <a:solidFill>
                      <a:schemeClr val="bg2">
                        <a:lumMod val="75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Children’s use of mobile phones – An international comparison 2012</a:t>
            </a:r>
            <a:endParaRPr lang="en-US" sz="3200" b="1" dirty="0">
              <a:solidFill>
                <a:schemeClr val="bg1"/>
              </a:solidFill>
            </a:endParaRPr>
          </a:p>
        </p:txBody>
      </p:sp>
      <p:sp>
        <p:nvSpPr>
          <p:cNvPr id="3" name="Content Placeholder 2"/>
          <p:cNvSpPr>
            <a:spLocks noGrp="1"/>
          </p:cNvSpPr>
          <p:nvPr>
            <p:ph idx="1"/>
          </p:nvPr>
        </p:nvSpPr>
        <p:spPr>
          <a:xfrm>
            <a:off x="304800" y="1447800"/>
            <a:ext cx="8382000" cy="4724400"/>
          </a:xfrm>
        </p:spPr>
        <p:txBody>
          <a:bodyPr>
            <a:normAutofit fontScale="92500" lnSpcReduction="10000"/>
          </a:bodyPr>
          <a:lstStyle/>
          <a:p>
            <a:pPr algn="just"/>
            <a:r>
              <a:rPr lang="en-US" dirty="0" smtClean="0"/>
              <a:t>Provides a detailed picture of children’s mobile phone behavior across five different countries </a:t>
            </a:r>
          </a:p>
          <a:p>
            <a:pPr algn="just"/>
            <a:endParaRPr lang="en-US" dirty="0" smtClean="0"/>
          </a:p>
          <a:p>
            <a:pPr algn="just"/>
            <a:endParaRPr lang="en-US" dirty="0" smtClean="0"/>
          </a:p>
          <a:p>
            <a:pPr algn="just"/>
            <a:endParaRPr lang="en-US" dirty="0" smtClean="0"/>
          </a:p>
          <a:p>
            <a:pPr algn="just"/>
            <a:r>
              <a:rPr lang="en-US" dirty="0" smtClean="0"/>
              <a:t>The 2012 study surveyed 4,500 pairs of children and their parents/guardians. </a:t>
            </a:r>
          </a:p>
          <a:p>
            <a:pPr marL="404813" indent="-404813" algn="just"/>
            <a:r>
              <a:rPr lang="en-US" dirty="0" smtClean="0"/>
              <a:t>It built on work previously conducted in India, Japan and Egypt, and features Indonesia and Chile for the first time.</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15</a:t>
            </a:fld>
            <a:endParaRPr lang="en-US"/>
          </a:p>
        </p:txBody>
      </p:sp>
      <p:sp>
        <p:nvSpPr>
          <p:cNvPr id="5" name="Date Placeholder 4"/>
          <p:cNvSpPr>
            <a:spLocks noGrp="1"/>
          </p:cNvSpPr>
          <p:nvPr>
            <p:ph type="dt" sz="half" idx="10"/>
          </p:nvPr>
        </p:nvSpPr>
        <p:spPr>
          <a:solidFill>
            <a:schemeClr val="bg2">
              <a:lumMod val="75000"/>
            </a:schemeClr>
          </a:solidFill>
        </p:spPr>
        <p:txBody>
          <a:bodyPr/>
          <a:lstStyle/>
          <a:p>
            <a:r>
              <a:rPr lang="en-US" smtClean="0"/>
              <a:t>October 9th, 2013</a:t>
            </a:r>
            <a:endParaRPr lang="en-US"/>
          </a:p>
        </p:txBody>
      </p:sp>
      <p:graphicFrame>
        <p:nvGraphicFramePr>
          <p:cNvPr id="6" name="Diagram 5"/>
          <p:cNvGraphicFramePr/>
          <p:nvPr/>
        </p:nvGraphicFramePr>
        <p:xfrm>
          <a:off x="1219200" y="1447800"/>
          <a:ext cx="7086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Survey summaries</a:t>
            </a:r>
            <a:endParaRPr lang="en-US" sz="3200" b="1" dirty="0">
              <a:solidFill>
                <a:schemeClr val="bg1"/>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734268" y="1981200"/>
            <a:ext cx="7952531" cy="3810000"/>
          </a:xfrm>
          <a:prstGeom prst="rect">
            <a:avLst/>
          </a:prstGeom>
          <a:noFill/>
          <a:ln w="9525">
            <a:noFill/>
            <a:miter lim="800000"/>
            <a:headEnd/>
            <a:tailEnd/>
          </a:ln>
        </p:spPr>
      </p:pic>
      <p:sp>
        <p:nvSpPr>
          <p:cNvPr id="5" name="Right Arrow 4"/>
          <p:cNvSpPr/>
          <p:nvPr/>
        </p:nvSpPr>
        <p:spPr>
          <a:xfrm>
            <a:off x="228600" y="4800600"/>
            <a:ext cx="381000" cy="228600"/>
          </a:xfrm>
          <a:prstGeom prst="righ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16</a:t>
            </a:fld>
            <a:endParaRPr lang="en-US"/>
          </a:p>
        </p:txBody>
      </p:sp>
      <p:sp>
        <p:nvSpPr>
          <p:cNvPr id="7" name="Date Placeholder 6"/>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2667000" cy="838200"/>
          </a:xfr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1">
              <a:lnSpc>
                <a:spcPct val="150000"/>
              </a:lnSpc>
              <a:spcBef>
                <a:spcPts val="0"/>
              </a:spcBef>
              <a:defRPr/>
            </a:pPr>
            <a:r>
              <a:rPr lang="en-US" sz="2000" b="1" dirty="0" smtClean="0">
                <a:solidFill>
                  <a:schemeClr val="lt1"/>
                </a:solidFill>
                <a:latin typeface="+mn-lt"/>
                <a:ea typeface="+mn-ea"/>
                <a:cs typeface="+mn-cs"/>
              </a:rPr>
              <a:t>Egypt</a:t>
            </a:r>
            <a:endParaRPr lang="en-US" sz="2000" b="1" dirty="0">
              <a:solidFill>
                <a:schemeClr val="lt1"/>
              </a:solidFill>
              <a:latin typeface="+mn-lt"/>
              <a:ea typeface="+mn-ea"/>
              <a:cs typeface="+mn-cs"/>
            </a:endParaRPr>
          </a:p>
        </p:txBody>
      </p:sp>
      <p:sp>
        <p:nvSpPr>
          <p:cNvPr id="3" name="Content Placeholder 2"/>
          <p:cNvSpPr>
            <a:spLocks noGrp="1"/>
          </p:cNvSpPr>
          <p:nvPr>
            <p:ph idx="1"/>
          </p:nvPr>
        </p:nvSpPr>
        <p:spPr>
          <a:xfrm>
            <a:off x="2971800" y="503237"/>
            <a:ext cx="5867400" cy="5973763"/>
          </a:xfrm>
        </p:spPr>
        <p:txBody>
          <a:bodyPr>
            <a:normAutofit fontScale="92500" lnSpcReduction="20000"/>
          </a:bodyPr>
          <a:lstStyle/>
          <a:p>
            <a:pPr algn="just"/>
            <a:r>
              <a:rPr lang="en-US" sz="2400" b="1" dirty="0" smtClean="0"/>
              <a:t>Face-to-Face</a:t>
            </a:r>
            <a:r>
              <a:rPr lang="en-US" sz="2400" dirty="0" smtClean="0"/>
              <a:t> interviews with 1,030 pairs of children and guardians living across 12 geographic locations. </a:t>
            </a:r>
          </a:p>
          <a:p>
            <a:pPr algn="just"/>
            <a:r>
              <a:rPr lang="en-US" sz="2400" dirty="0" smtClean="0"/>
              <a:t>1,050 pairs of valid responses representing an 81 % success rate.</a:t>
            </a:r>
          </a:p>
          <a:p>
            <a:pPr algn="just"/>
            <a:r>
              <a:rPr lang="en-US" sz="2400" dirty="0" smtClean="0"/>
              <a:t>Children between the ages of 8 - 18 were surveyed. Chosen randomly and provided with a 15-minute briefing about the survey’s purpose and were then left to answer the questions.</a:t>
            </a:r>
          </a:p>
          <a:p>
            <a:pPr algn="just"/>
            <a:r>
              <a:rPr lang="en-US" sz="2400" dirty="0" smtClean="0"/>
              <a:t>Field survey conducted by 4 partner NGOs which had experience in the selected {Suez Canal, Cairo, Alexandria, Upper Egypt and North Delta regions}</a:t>
            </a:r>
          </a:p>
          <a:p>
            <a:pPr algn="just"/>
            <a:r>
              <a:rPr lang="en-US" sz="2400" dirty="0" smtClean="0"/>
              <a:t>12 regions were selected to represent the Egyptian community as closely as possible, both geographically and demographically. </a:t>
            </a:r>
          </a:p>
          <a:p>
            <a:pPr algn="just"/>
            <a:r>
              <a:rPr lang="en-US" sz="2400" dirty="0" smtClean="0"/>
              <a:t>2 of the chosen locations were major metropolitan areas and the remainder were medium-size urban areas.</a:t>
            </a:r>
            <a:endParaRPr lang="en-US" sz="2400" dirty="0"/>
          </a:p>
        </p:txBody>
      </p:sp>
      <p:pic>
        <p:nvPicPr>
          <p:cNvPr id="5122" name="Picture 2"/>
          <p:cNvPicPr>
            <a:picLocks noChangeAspect="1" noChangeArrowheads="1"/>
          </p:cNvPicPr>
          <p:nvPr/>
        </p:nvPicPr>
        <p:blipFill>
          <a:blip r:embed="rId2" cstate="print"/>
          <a:srcRect/>
          <a:stretch>
            <a:fillRect/>
          </a:stretch>
        </p:blipFill>
        <p:spPr bwMode="auto">
          <a:xfrm>
            <a:off x="457200" y="1371600"/>
            <a:ext cx="2390775" cy="4724400"/>
          </a:xfrm>
          <a:prstGeom prst="rect">
            <a:avLst/>
          </a:prstGeom>
          <a:noFill/>
          <a:ln w="9525">
            <a:noFill/>
            <a:miter lim="800000"/>
            <a:headEnd/>
            <a:tailEnd/>
          </a:ln>
        </p:spPr>
      </p:pic>
      <p:sp>
        <p:nvSpPr>
          <p:cNvPr id="5" name="Slide Number Placeholder 4"/>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17</a:t>
            </a:fld>
            <a:endParaRPr lang="en-US" dirty="0"/>
          </a:p>
        </p:txBody>
      </p:sp>
      <p:sp>
        <p:nvSpPr>
          <p:cNvPr id="6" name="Date Placeholder 5"/>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20762"/>
          </a:xfr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l" rtl="1">
              <a:lnSpc>
                <a:spcPct val="150000"/>
              </a:lnSpc>
              <a:defRPr/>
            </a:pPr>
            <a:r>
              <a:rPr lang="en-US" sz="2000" b="1" dirty="0" smtClean="0">
                <a:solidFill>
                  <a:schemeClr val="lt1"/>
                </a:solidFill>
                <a:latin typeface="+mn-lt"/>
                <a:ea typeface="+mn-ea"/>
                <a:cs typeface="+mn-cs"/>
              </a:rPr>
              <a:t>Egypt had the highest proportion of children using a mobile phone (91%)</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828800" y="1676400"/>
            <a:ext cx="5334000" cy="4398723"/>
          </a:xfrm>
          <a:prstGeom prst="rect">
            <a:avLst/>
          </a:prstGeom>
          <a:noFill/>
          <a:ln w="9525">
            <a:noFill/>
            <a:miter lim="800000"/>
            <a:headEnd/>
            <a:tailEnd/>
          </a:ln>
        </p:spPr>
      </p:pic>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18</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286000" cy="7159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rtl="1">
              <a:defRPr/>
            </a:pPr>
            <a:r>
              <a:rPr lang="en-US" sz="3200" b="1" dirty="0" smtClean="0">
                <a:solidFill>
                  <a:schemeClr val="bg1"/>
                </a:solidFill>
              </a:rPr>
              <a:t>Tablet use</a:t>
            </a:r>
            <a:endParaRPr lang="en-US" sz="3200" b="1" dirty="0">
              <a:solidFill>
                <a:schemeClr val="bg1"/>
              </a:solidFill>
            </a:endParaRPr>
          </a:p>
        </p:txBody>
      </p:sp>
      <p:pic>
        <p:nvPicPr>
          <p:cNvPr id="4098" name="Picture 2"/>
          <p:cNvPicPr>
            <a:picLocks noGrp="1" noChangeAspect="1" noChangeArrowheads="1"/>
          </p:cNvPicPr>
          <p:nvPr>
            <p:ph idx="1"/>
          </p:nvPr>
        </p:nvPicPr>
        <p:blipFill>
          <a:blip r:embed="rId3" cstate="print"/>
          <a:stretch>
            <a:fillRect/>
          </a:stretch>
        </p:blipFill>
        <p:spPr bwMode="auto">
          <a:xfrm>
            <a:off x="966787" y="2429669"/>
            <a:ext cx="7210425" cy="2867025"/>
          </a:xfrm>
          <a:prstGeom prst="rect">
            <a:avLst/>
          </a:prstGeom>
          <a:noFill/>
          <a:ln w="9525">
            <a:noFill/>
            <a:miter lim="800000"/>
            <a:headEnd/>
            <a:tailEnd/>
          </a:ln>
        </p:spPr>
      </p:pic>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19</a:t>
            </a:fld>
            <a:endParaRPr lang="en-US"/>
          </a:p>
        </p:txBody>
      </p:sp>
      <p:sp>
        <p:nvSpPr>
          <p:cNvPr id="6" name="TextBox 5"/>
          <p:cNvSpPr txBox="1"/>
          <p:nvPr/>
        </p:nvSpPr>
        <p:spPr>
          <a:xfrm>
            <a:off x="457200" y="1066800"/>
            <a:ext cx="7924800" cy="96795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p>
            <a:pPr rtl="1">
              <a:lnSpc>
                <a:spcPct val="150000"/>
              </a:lnSpc>
              <a:defRPr/>
            </a:pPr>
            <a:r>
              <a:rPr lang="en-US" sz="2000" b="1" dirty="0" smtClean="0">
                <a:solidFill>
                  <a:schemeClr val="lt1"/>
                </a:solidFill>
              </a:rPr>
              <a:t>largest percentage of children using tablets is in Egypt and Chile, followed Indonesia, Japan and India.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2</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9" name="Title 1"/>
          <p:cNvSpPr txBox="1">
            <a:spLocks/>
          </p:cNvSpPr>
          <p:nvPr/>
        </p:nvSpPr>
        <p:spPr>
          <a:xfrm>
            <a:off x="457200" y="274638"/>
            <a:ext cx="8229600" cy="563562"/>
          </a:xfrm>
          <a:prstGeom prst="rect">
            <a:avLst/>
          </a:prstGeom>
          <a:solidFill>
            <a:schemeClr val="tx2">
              <a:lumMod val="50000"/>
            </a:schemeClr>
          </a:solidFill>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dirty="0" smtClean="0">
                <a:solidFill>
                  <a:schemeClr val="bg1"/>
                </a:solidFill>
                <a:latin typeface="+mj-lt"/>
                <a:ea typeface="+mj-ea"/>
                <a:cs typeface="+mj-cs"/>
              </a:rPr>
              <a:t>Table of Contents</a:t>
            </a:r>
            <a:endParaRPr kumimoji="0" lang="en-US" sz="3200" b="0" i="0" u="none" strike="noStrike" kern="1200" cap="none" spc="0" normalizeH="0" baseline="0" noProof="0" dirty="0">
              <a:ln>
                <a:noFill/>
              </a:ln>
              <a:solidFill>
                <a:schemeClr val="bg1"/>
              </a:solidFill>
              <a:effectLst/>
              <a:uLnTx/>
              <a:uFillTx/>
              <a:latin typeface="+mj-lt"/>
              <a:ea typeface="+mj-ea"/>
              <a:cs typeface="Calibri" pitchFamily="34" charset="0"/>
            </a:endParaRPr>
          </a:p>
        </p:txBody>
      </p:sp>
      <p:graphicFrame>
        <p:nvGraphicFramePr>
          <p:cNvPr id="11" name="Table 10"/>
          <p:cNvGraphicFramePr>
            <a:graphicFrameLocks noGrp="1"/>
          </p:cNvGraphicFramePr>
          <p:nvPr/>
        </p:nvGraphicFramePr>
        <p:xfrm>
          <a:off x="609600" y="1219200"/>
          <a:ext cx="7924800" cy="4724400"/>
        </p:xfrm>
        <a:graphic>
          <a:graphicData uri="http://schemas.openxmlformats.org/drawingml/2006/table">
            <a:tbl>
              <a:tblPr firstRow="1" bandRow="1">
                <a:effectLst/>
                <a:tableStyleId>{5C22544A-7EE6-4342-B048-85BDC9FD1C3A}</a:tableStyleId>
              </a:tblPr>
              <a:tblGrid>
                <a:gridCol w="7924800"/>
              </a:tblGrid>
              <a:tr h="1181100">
                <a:tc>
                  <a:txBody>
                    <a:bodyPr/>
                    <a:lstStyle/>
                    <a:p>
                      <a:pPr marL="365760" marR="0" lvl="1"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baseline="0" dirty="0" smtClean="0">
                          <a:solidFill>
                            <a:schemeClr val="tx2">
                              <a:lumMod val="50000"/>
                            </a:schemeClr>
                          </a:solidFill>
                          <a:latin typeface="+mn-lt"/>
                          <a:ea typeface="+mn-ea"/>
                          <a:cs typeface="+mn-cs"/>
                        </a:rPr>
                        <a:t>National Child Online Safety Committee</a:t>
                      </a:r>
                      <a:endParaRPr lang="ar-EG" sz="2400" b="1" kern="1200" baseline="0" dirty="0" smtClean="0">
                        <a:solidFill>
                          <a:schemeClr val="tx2">
                            <a:lumMod val="50000"/>
                          </a:schemeClr>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DD9C3"/>
                    </a:solidFill>
                  </a:tcPr>
                </a:tc>
              </a:tr>
              <a:tr h="1181100">
                <a:tc>
                  <a:txBody>
                    <a:bodyPr/>
                    <a:lstStyle/>
                    <a:p>
                      <a:pPr marL="365760" marR="0" lvl="1"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baseline="0" dirty="0" smtClean="0">
                          <a:solidFill>
                            <a:schemeClr val="tx2">
                              <a:lumMod val="50000"/>
                            </a:schemeClr>
                          </a:solidFill>
                          <a:latin typeface="+mn-lt"/>
                          <a:ea typeface="+mn-ea"/>
                          <a:cs typeface="+mn-cs"/>
                        </a:rPr>
                        <a:t>Internet Safety Program website</a:t>
                      </a:r>
                      <a:endParaRPr lang="ar-EG" sz="2400" b="1" kern="1200" baseline="0" dirty="0" smtClean="0">
                        <a:solidFill>
                          <a:schemeClr val="tx2">
                            <a:lumMod val="50000"/>
                          </a:schemeClr>
                        </a:solidFill>
                        <a:latin typeface="+mn-lt"/>
                        <a:ea typeface="+mn-ea"/>
                        <a:cs typeface="+mn-cs"/>
                      </a:endParaRPr>
                    </a:p>
                  </a:txBody>
                  <a:tcPr anchor="ctr">
                    <a:lnT w="38100" cmpd="sng">
                      <a:noFill/>
                    </a:lnT>
                    <a:solidFill>
                      <a:schemeClr val="bg2">
                        <a:lumMod val="75000"/>
                      </a:schemeClr>
                    </a:solidFill>
                  </a:tcPr>
                </a:tc>
              </a:tr>
              <a:tr h="1181100">
                <a:tc>
                  <a:txBody>
                    <a:bodyPr/>
                    <a:lstStyle/>
                    <a:p>
                      <a:pPr marL="365760" marR="0" lvl="1"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baseline="0" dirty="0" smtClean="0">
                          <a:solidFill>
                            <a:schemeClr val="tx2">
                              <a:lumMod val="50000"/>
                            </a:schemeClr>
                          </a:solidFill>
                          <a:latin typeface="+mn-lt"/>
                          <a:ea typeface="+mn-ea"/>
                          <a:cs typeface="+mn-cs"/>
                        </a:rPr>
                        <a:t>Arab IGF 2013 - Algeria</a:t>
                      </a:r>
                      <a:endParaRPr lang="ar-EG" sz="2400" b="1" kern="1200" baseline="0" dirty="0" smtClean="0">
                        <a:solidFill>
                          <a:schemeClr val="tx2">
                            <a:lumMod val="50000"/>
                          </a:schemeClr>
                        </a:solidFill>
                        <a:latin typeface="+mn-lt"/>
                        <a:ea typeface="+mn-ea"/>
                        <a:cs typeface="+mn-cs"/>
                      </a:endParaRPr>
                    </a:p>
                  </a:txBody>
                  <a:tcPr anchor="ctr">
                    <a:solidFill>
                      <a:schemeClr val="bg2">
                        <a:lumMod val="90000"/>
                      </a:schemeClr>
                    </a:solidFill>
                  </a:tcPr>
                </a:tc>
              </a:tr>
              <a:tr h="1181100">
                <a:tc>
                  <a:txBody>
                    <a:bodyPr/>
                    <a:lstStyle/>
                    <a:p>
                      <a:pPr marL="365760" marR="0" lvl="1"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1" kern="1200" baseline="0" dirty="0" smtClean="0">
                          <a:solidFill>
                            <a:schemeClr val="tx2">
                              <a:lumMod val="50000"/>
                            </a:schemeClr>
                          </a:solidFill>
                          <a:latin typeface="+mn-lt"/>
                          <a:ea typeface="+mn-ea"/>
                          <a:cs typeface="+mn-cs"/>
                        </a:rPr>
                        <a:t>Children’s use of mobile phones – An international comparison 2012</a:t>
                      </a:r>
                      <a:endParaRPr lang="ar-EG" sz="2400" b="1" kern="1200" baseline="0" dirty="0" smtClean="0">
                        <a:solidFill>
                          <a:schemeClr val="tx2">
                            <a:lumMod val="50000"/>
                          </a:schemeClr>
                        </a:solidFill>
                        <a:latin typeface="+mn-lt"/>
                        <a:ea typeface="+mn-ea"/>
                        <a:cs typeface="+mn-cs"/>
                      </a:endParaRPr>
                    </a:p>
                  </a:txBody>
                  <a:tcPr anchor="ctr">
                    <a:solidFill>
                      <a:schemeClr val="bg2">
                        <a:lumMod val="75000"/>
                      </a:schemeClr>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rtl="1">
              <a:defRPr/>
            </a:pPr>
            <a:r>
              <a:rPr lang="en-US" sz="3200" b="1" dirty="0" smtClean="0">
                <a:solidFill>
                  <a:schemeClr val="bg1"/>
                </a:solidFill>
              </a:rPr>
              <a:t>Children’s access to Social networking on mobile phones</a:t>
            </a:r>
            <a:endParaRPr lang="en-US" sz="3200" b="1" dirty="0">
              <a:solidFill>
                <a:schemeClr val="bg1"/>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676400"/>
            <a:ext cx="8323014" cy="4475728"/>
          </a:xfrm>
          <a:prstGeom prst="rect">
            <a:avLst/>
          </a:prstGeom>
          <a:noFill/>
          <a:ln w="9525">
            <a:noFill/>
            <a:miter lim="800000"/>
            <a:headEnd/>
            <a:tailEnd/>
          </a:ln>
        </p:spPr>
      </p:pic>
      <p:sp>
        <p:nvSpPr>
          <p:cNvPr id="5" name="Down Arrow 4"/>
          <p:cNvSpPr/>
          <p:nvPr/>
        </p:nvSpPr>
        <p:spPr>
          <a:xfrm>
            <a:off x="3124200" y="1828800"/>
            <a:ext cx="457200" cy="457200"/>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20</a:t>
            </a:fld>
            <a:endParaRPr lang="en-US"/>
          </a:p>
        </p:txBody>
      </p:sp>
      <p:sp>
        <p:nvSpPr>
          <p:cNvPr id="7" name="Date Placeholder 6"/>
          <p:cNvSpPr>
            <a:spLocks noGrp="1"/>
          </p:cNvSpPr>
          <p:nvPr>
            <p:ph type="dt" sz="half" idx="10"/>
          </p:nvPr>
        </p:nvSpPr>
        <p:spPr>
          <a:solidFill>
            <a:schemeClr val="bg2">
              <a:lumMod val="75000"/>
            </a:schemeClr>
          </a:solidFill>
        </p:spPr>
        <p:txBody>
          <a:bodyPr/>
          <a:lstStyle/>
          <a:p>
            <a:r>
              <a:rPr lang="en-US" smtClean="0"/>
              <a:t>October 9th, 2013</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rtl="1">
              <a:defRPr/>
            </a:pPr>
            <a:r>
              <a:rPr lang="en-US" sz="2800" b="1" dirty="0" smtClean="0">
                <a:solidFill>
                  <a:schemeClr val="bg1"/>
                </a:solidFill>
              </a:rPr>
              <a:t>Children’s social networking services privacy settings (% of children who access SNS via their mobile phone)</a:t>
            </a:r>
            <a:endParaRPr lang="en-US" sz="2800" b="1" dirty="0">
              <a:solidFill>
                <a:schemeClr val="bg1"/>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838201" y="1752600"/>
            <a:ext cx="5529262" cy="4399943"/>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6705600" y="2019300"/>
            <a:ext cx="1704975" cy="3543300"/>
          </a:xfrm>
          <a:prstGeom prst="rect">
            <a:avLst/>
          </a:prstGeom>
          <a:noFill/>
          <a:ln w="9525">
            <a:noFill/>
            <a:miter lim="800000"/>
            <a:headEnd/>
            <a:tailEnd/>
          </a:ln>
        </p:spPr>
      </p:pic>
      <p:sp>
        <p:nvSpPr>
          <p:cNvPr id="5" name="Slide Number Placeholder 4"/>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21</a:t>
            </a:fld>
            <a:endParaRPr lang="en-US"/>
          </a:p>
        </p:txBody>
      </p:sp>
      <p:sp>
        <p:nvSpPr>
          <p:cNvPr id="6" name="Date Placeholder 5"/>
          <p:cNvSpPr>
            <a:spLocks noGrp="1"/>
          </p:cNvSpPr>
          <p:nvPr>
            <p:ph type="dt" sz="half" idx="10"/>
          </p:nvPr>
        </p:nvSpPr>
        <p:spPr>
          <a:solidFill>
            <a:schemeClr val="bg2">
              <a:lumMod val="75000"/>
            </a:schemeClr>
          </a:solidFill>
        </p:spPr>
        <p:txBody>
          <a:bodyPr/>
          <a:lstStyle/>
          <a:p>
            <a:r>
              <a:rPr lang="en-US" smtClean="0"/>
              <a:t>October 9th, 2013</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84238"/>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rtl="1">
              <a:defRPr/>
            </a:pPr>
            <a:r>
              <a:rPr lang="en-US" sz="2800" b="1" dirty="0" smtClean="0">
                <a:solidFill>
                  <a:schemeClr val="bg1"/>
                </a:solidFill>
              </a:rPr>
              <a:t>Parental control services on a child’s mobile phone</a:t>
            </a:r>
            <a:endParaRPr lang="en-US" sz="2800" b="1" dirty="0">
              <a:solidFill>
                <a:schemeClr val="bg1"/>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762000" y="1726620"/>
            <a:ext cx="5262562" cy="4064580"/>
          </a:xfrm>
          <a:prstGeom prst="rect">
            <a:avLst/>
          </a:prstGeom>
          <a:noFill/>
          <a:ln w="9525">
            <a:noFill/>
            <a:miter lim="800000"/>
            <a:headEnd/>
            <a:tailEnd/>
          </a:ln>
        </p:spPr>
      </p:pic>
      <p:sp>
        <p:nvSpPr>
          <p:cNvPr id="5" name="Right Arrow 4"/>
          <p:cNvSpPr/>
          <p:nvPr/>
        </p:nvSpPr>
        <p:spPr>
          <a:xfrm>
            <a:off x="228600" y="3657600"/>
            <a:ext cx="457200" cy="152400"/>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http://consumers.ofcom.org.uk/files/2009/10/mob-guide.jpg"/>
          <p:cNvPicPr>
            <a:picLocks noChangeAspect="1" noChangeArrowheads="1"/>
          </p:cNvPicPr>
          <p:nvPr/>
        </p:nvPicPr>
        <p:blipFill>
          <a:blip r:embed="rId3" cstate="print"/>
          <a:srcRect/>
          <a:stretch>
            <a:fillRect/>
          </a:stretch>
        </p:blipFill>
        <p:spPr bwMode="auto">
          <a:xfrm>
            <a:off x="6096000" y="2057400"/>
            <a:ext cx="2715630" cy="3200400"/>
          </a:xfrm>
          <a:prstGeom prst="rect">
            <a:avLst/>
          </a:prstGeom>
          <a:noFill/>
        </p:spPr>
      </p:pic>
      <p:sp>
        <p:nvSpPr>
          <p:cNvPr id="8" name="Rectangle 7"/>
          <p:cNvSpPr/>
          <p:nvPr/>
        </p:nvSpPr>
        <p:spPr>
          <a:xfrm>
            <a:off x="685800" y="5867400"/>
            <a:ext cx="8458200" cy="461665"/>
          </a:xfrm>
          <a:prstGeom prst="rect">
            <a:avLst/>
          </a:prstGeom>
        </p:spPr>
        <p:txBody>
          <a:bodyPr wrap="square">
            <a:spAutoFit/>
          </a:bodyPr>
          <a:lstStyle/>
          <a:p>
            <a:r>
              <a:rPr lang="en-US" sz="1200" dirty="0" smtClean="0"/>
              <a:t>Full text of GSMA Study can be found at:</a:t>
            </a:r>
            <a:br>
              <a:rPr lang="en-US" sz="1200" dirty="0" smtClean="0"/>
            </a:br>
            <a:r>
              <a:rPr lang="en-US" sz="1200" dirty="0" smtClean="0">
                <a:hlinkClick r:id="rId4"/>
              </a:rPr>
              <a:t>http://www.gsma.com/publicpolicy/wp-content/uploads/2012/03/GSMA_ChildrensMobilePhones2012WEB.pdf</a:t>
            </a:r>
            <a:endParaRPr lang="en-US" sz="1200" dirty="0"/>
          </a:p>
        </p:txBody>
      </p:sp>
      <p:sp>
        <p:nvSpPr>
          <p:cNvPr id="7" name="Slide Number Placeholder 6"/>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22</a:t>
            </a:fld>
            <a:endParaRPr lang="en-US"/>
          </a:p>
        </p:txBody>
      </p:sp>
      <p:sp>
        <p:nvSpPr>
          <p:cNvPr id="9" name="Date Placeholder 8"/>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05800" cy="5364163"/>
          </a:xfrm>
        </p:spPr>
        <p:txBody>
          <a:bodyPr/>
          <a:lstStyle/>
          <a:p>
            <a:pPr marL="0" indent="0">
              <a:buNone/>
            </a:pPr>
            <a:endParaRPr lang="en-US" dirty="0" smtClean="0"/>
          </a:p>
          <a:p>
            <a:pPr marL="0" indent="0" algn="ctr">
              <a:buNone/>
            </a:pPr>
            <a:endParaRPr lang="en-US" dirty="0" smtClean="0"/>
          </a:p>
          <a:p>
            <a:pPr marL="0" indent="0" algn="ctr">
              <a:buNone/>
            </a:pPr>
            <a:endParaRPr lang="en-US" sz="5400" dirty="0" smtClean="0"/>
          </a:p>
          <a:p>
            <a:pPr algn="ctr" fontAlgn="base">
              <a:spcAft>
                <a:spcPct val="0"/>
              </a:spcAft>
              <a:buNone/>
            </a:pPr>
            <a:r>
              <a:rPr lang="en-US" sz="4500" dirty="0" smtClean="0"/>
              <a:t>Thank You…</a:t>
            </a:r>
            <a:endParaRPr lang="en-US" sz="4500"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23</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smtClean="0"/>
              <a:t>October 9th, 2013</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National Child Online Safety Committee</a:t>
            </a:r>
            <a:endParaRPr lang="en-US" sz="3200" b="1" dirty="0">
              <a:solidFill>
                <a:schemeClr val="bg1"/>
              </a:solidFill>
            </a:endParaRPr>
          </a:p>
        </p:txBody>
      </p:sp>
      <p:sp>
        <p:nvSpPr>
          <p:cNvPr id="3" name="Content Placeholder 2"/>
          <p:cNvSpPr>
            <a:spLocks noGrp="1"/>
          </p:cNvSpPr>
          <p:nvPr>
            <p:ph idx="1"/>
          </p:nvPr>
        </p:nvSpPr>
        <p:spPr>
          <a:xfrm>
            <a:off x="4343400" y="1600200"/>
            <a:ext cx="4343400" cy="4525963"/>
          </a:xfrm>
          <a:solidFill>
            <a:srgbClr val="D56509"/>
          </a:solidFill>
          <a:ln>
            <a:noFill/>
          </a:ln>
          <a:effectLst/>
        </p:spPr>
        <p:style>
          <a:lnRef idx="1">
            <a:schemeClr val="accent1"/>
          </a:lnRef>
          <a:fillRef idx="3">
            <a:schemeClr val="accent1"/>
          </a:fillRef>
          <a:effectRef idx="2">
            <a:schemeClr val="accent1"/>
          </a:effectRef>
          <a:fontRef idx="minor">
            <a:schemeClr val="lt1"/>
          </a:fontRef>
        </p:style>
        <p:txBody>
          <a:bodyPr anchor="ctr">
            <a:normAutofit fontScale="85000" lnSpcReduction="10000"/>
          </a:bodyPr>
          <a:lstStyle/>
          <a:p>
            <a:pPr>
              <a:lnSpc>
                <a:spcPct val="150000"/>
              </a:lnSpc>
              <a:spcBef>
                <a:spcPts val="0"/>
              </a:spcBef>
              <a:buNone/>
              <a:defRPr/>
            </a:pPr>
            <a:r>
              <a:rPr lang="en-US" sz="5200" b="1" dirty="0" smtClean="0">
                <a:solidFill>
                  <a:schemeClr val="lt1"/>
                </a:solidFill>
                <a:effectLst>
                  <a:outerShdw blurRad="38100" dist="38100" dir="2700000" algn="tl">
                    <a:srgbClr val="000000">
                      <a:alpha val="43137"/>
                    </a:srgbClr>
                  </a:outerShdw>
                </a:effectLst>
              </a:rPr>
              <a:t>Aim: </a:t>
            </a:r>
          </a:p>
          <a:p>
            <a:pPr indent="3175">
              <a:lnSpc>
                <a:spcPct val="150000"/>
              </a:lnSpc>
              <a:spcBef>
                <a:spcPts val="0"/>
              </a:spcBef>
              <a:buNone/>
              <a:defRPr/>
            </a:pPr>
            <a:r>
              <a:rPr lang="en-US" dirty="0" smtClean="0">
                <a:solidFill>
                  <a:schemeClr val="lt1"/>
                </a:solidFill>
              </a:rPr>
              <a:t>Activating a national strategy for protecting and empowering children online with the belief that empowerment is the key to online protection.</a:t>
            </a:r>
          </a:p>
          <a:p>
            <a:pPr algn="justLow" rtl="1">
              <a:lnSpc>
                <a:spcPct val="150000"/>
              </a:lnSpc>
              <a:spcBef>
                <a:spcPts val="0"/>
              </a:spcBef>
              <a:defRPr/>
            </a:pPr>
            <a:endParaRPr lang="en-US" dirty="0">
              <a:solidFill>
                <a:schemeClr val="lt1"/>
              </a:solidFill>
            </a:endParaRPr>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3</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7" name="TextBox 6"/>
          <p:cNvSpPr txBox="1"/>
          <p:nvPr/>
        </p:nvSpPr>
        <p:spPr>
          <a:xfrm>
            <a:off x="457200" y="1981200"/>
            <a:ext cx="3505200" cy="3416320"/>
          </a:xfrm>
          <a:prstGeom prst="rect">
            <a:avLst/>
          </a:prstGeom>
          <a:noFill/>
        </p:spPr>
        <p:txBody>
          <a:bodyPr wrap="square" rtlCol="0">
            <a:spAutoFit/>
          </a:bodyPr>
          <a:lstStyle/>
          <a:p>
            <a:pPr>
              <a:buFont typeface="Wingdings" pitchFamily="2" charset="2"/>
              <a:buChar char="Ø"/>
            </a:pPr>
            <a:r>
              <a:rPr lang="en-US" sz="3600" dirty="0" smtClean="0">
                <a:effectLst>
                  <a:outerShdw blurRad="38100" dist="38100" dir="2700000" algn="tl">
                    <a:srgbClr val="000000">
                      <a:alpha val="43137"/>
                    </a:srgbClr>
                  </a:outerShdw>
                </a:effectLst>
              </a:rPr>
              <a:t>Creation June 2013</a:t>
            </a:r>
          </a:p>
          <a:p>
            <a:pPr>
              <a:buFont typeface="Wingdings" pitchFamily="2" charset="2"/>
              <a:buChar char="Ø"/>
            </a:pPr>
            <a:endParaRPr lang="en-US" sz="3600" dirty="0" smtClean="0">
              <a:effectLst>
                <a:outerShdw blurRad="38100" dist="38100" dir="2700000" algn="tl">
                  <a:srgbClr val="000000">
                    <a:alpha val="43137"/>
                  </a:srgbClr>
                </a:outerShdw>
              </a:effectLst>
            </a:endParaRPr>
          </a:p>
          <a:p>
            <a:pPr>
              <a:buFont typeface="Wingdings" pitchFamily="2" charset="2"/>
              <a:buChar char="Ø"/>
            </a:pPr>
            <a:r>
              <a:rPr lang="en-US" sz="3600" dirty="0" smtClean="0">
                <a:effectLst>
                  <a:outerShdw blurRad="38100" dist="38100" dir="2700000" algn="tl">
                    <a:srgbClr val="000000">
                      <a:alpha val="43137"/>
                    </a:srgbClr>
                  </a:outerShdw>
                </a:effectLst>
              </a:rPr>
              <a:t>Successor of the previously formed </a:t>
            </a:r>
            <a:r>
              <a:rPr lang="en-US" sz="3600" dirty="0" err="1" smtClean="0">
                <a:effectLst>
                  <a:outerShdw blurRad="38100" dist="38100" dir="2700000" algn="tl">
                    <a:srgbClr val="000000">
                      <a:alpha val="43137"/>
                    </a:srgbClr>
                  </a:outerShdw>
                </a:effectLst>
              </a:rPr>
              <a:t>NeSWG</a:t>
            </a:r>
            <a:endParaRPr lang="en-US" sz="36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National Child Online Safety Committee </a:t>
            </a:r>
            <a:endParaRPr lang="en-US" sz="3200" b="1" dirty="0">
              <a:solidFill>
                <a:schemeClr val="bg1"/>
              </a:solidFill>
            </a:endParaRPr>
          </a:p>
        </p:txBody>
      </p:sp>
      <p:sp>
        <p:nvSpPr>
          <p:cNvPr id="3" name="Content Placeholder 2"/>
          <p:cNvSpPr>
            <a:spLocks noGrp="1"/>
          </p:cNvSpPr>
          <p:nvPr>
            <p:ph idx="1"/>
          </p:nvPr>
        </p:nvSpPr>
        <p:spPr>
          <a:xfrm>
            <a:off x="457200" y="1981200"/>
            <a:ext cx="8229600" cy="4144963"/>
          </a:xfrm>
        </p:spPr>
        <p:txBody>
          <a:bodyPr>
            <a:normAutofit fontScale="85000" lnSpcReduction="20000"/>
          </a:bodyPr>
          <a:lstStyle/>
          <a:p>
            <a:r>
              <a:rPr lang="en-US" dirty="0" smtClean="0"/>
              <a:t>Dissemination and awareness raising of safe Internet usages at homes, in the educational institutions, and NGOs </a:t>
            </a:r>
          </a:p>
          <a:p>
            <a:r>
              <a:rPr lang="en-US" dirty="0" smtClean="0"/>
              <a:t>evaluation of the current situation of child online safety, and recommendations to adopt new specific policies in the field of child online protection that suit the nature of the Egyptian society and the latest technological developments </a:t>
            </a:r>
          </a:p>
          <a:p>
            <a:r>
              <a:rPr lang="en-US" dirty="0" smtClean="0"/>
              <a:t>creation of a safe environment for children online</a:t>
            </a:r>
          </a:p>
          <a:p>
            <a:r>
              <a:rPr lang="en-US" dirty="0" smtClean="0"/>
              <a:t>Working with similar regional and international organizations active in the same field. </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4</a:t>
            </a:fld>
            <a:endParaRPr lang="en-US"/>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6" name="TextBox 5"/>
          <p:cNvSpPr txBox="1"/>
          <p:nvPr/>
        </p:nvSpPr>
        <p:spPr>
          <a:xfrm>
            <a:off x="533400" y="1371600"/>
            <a:ext cx="2133600" cy="533400"/>
          </a:xfrm>
          <a:prstGeom prst="rect">
            <a:avLst/>
          </a:prstGeom>
          <a:solidFill>
            <a:srgbClr val="D5650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55000" lnSpcReduction="20000"/>
          </a:bodyPr>
          <a:lstStyle/>
          <a:p>
            <a:pPr marL="342900">
              <a:lnSpc>
                <a:spcPct val="140000"/>
              </a:lnSpc>
              <a:buFont typeface="Arial" pitchFamily="34" charset="0"/>
              <a:buNone/>
              <a:defRPr/>
            </a:pPr>
            <a:r>
              <a:rPr lang="en-US" sz="4400" b="1" dirty="0" smtClean="0">
                <a:solidFill>
                  <a:schemeClr val="lt1"/>
                </a:solidFill>
                <a:effectLst>
                  <a:outerShdw blurRad="38100" dist="38100" dir="2700000" algn="tl">
                    <a:srgbClr val="000000">
                      <a:alpha val="43137"/>
                    </a:srgbClr>
                  </a:outerShdw>
                </a:effectLst>
              </a:rPr>
              <a:t>Objectives: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National Child Online Safety Committee</a:t>
            </a:r>
            <a:endParaRPr lang="en-US" sz="3200" b="1" dirty="0">
              <a:solidFill>
                <a:schemeClr val="bg1"/>
              </a:solidFill>
            </a:endParaRPr>
          </a:p>
        </p:txBody>
      </p:sp>
      <p:sp>
        <p:nvSpPr>
          <p:cNvPr id="3" name="Content Placeholder 2"/>
          <p:cNvSpPr>
            <a:spLocks noGrp="1"/>
          </p:cNvSpPr>
          <p:nvPr>
            <p:ph idx="1"/>
          </p:nvPr>
        </p:nvSpPr>
        <p:spPr>
          <a:xfrm>
            <a:off x="457200" y="1752600"/>
            <a:ext cx="8229600" cy="4419600"/>
          </a:xfrm>
        </p:spPr>
        <p:txBody>
          <a:bodyPr>
            <a:normAutofit fontScale="32500" lnSpcReduction="20000"/>
          </a:bodyPr>
          <a:lstStyle/>
          <a:p>
            <a:pPr>
              <a:buNone/>
            </a:pPr>
            <a:endParaRPr lang="en-US" sz="2100" b="1" dirty="0" smtClean="0">
              <a:effectLst>
                <a:outerShdw blurRad="38100" dist="38100" dir="2700000" algn="tl">
                  <a:srgbClr val="000000">
                    <a:alpha val="43137"/>
                  </a:srgbClr>
                </a:outerShdw>
              </a:effectLst>
            </a:endParaRPr>
          </a:p>
          <a:p>
            <a:endParaRPr lang="en-US" sz="4900" dirty="0" smtClean="0"/>
          </a:p>
          <a:p>
            <a:r>
              <a:rPr lang="en-US" sz="4900" dirty="0" smtClean="0"/>
              <a:t>The Ministry of Communications and Information Technology MCIT </a:t>
            </a:r>
          </a:p>
          <a:p>
            <a:r>
              <a:rPr lang="en-US" sz="4900" dirty="0" smtClean="0"/>
              <a:t>The Ministry of Justice </a:t>
            </a:r>
          </a:p>
          <a:p>
            <a:r>
              <a:rPr lang="en-US" sz="4900" dirty="0" smtClean="0"/>
              <a:t>The Ministry of Interior (General Administration for Information and Documentation) </a:t>
            </a:r>
          </a:p>
          <a:p>
            <a:r>
              <a:rPr lang="en-US" sz="4900" dirty="0" smtClean="0"/>
              <a:t>The Ministry of Education </a:t>
            </a:r>
          </a:p>
          <a:p>
            <a:r>
              <a:rPr lang="en-US" sz="4900" dirty="0" smtClean="0"/>
              <a:t>The Ministry of Information </a:t>
            </a:r>
          </a:p>
          <a:p>
            <a:r>
              <a:rPr lang="en-US" sz="4900" dirty="0" smtClean="0"/>
              <a:t>The Ministry of Higher Education </a:t>
            </a:r>
          </a:p>
          <a:p>
            <a:r>
              <a:rPr lang="en-US" sz="4900" dirty="0" smtClean="0"/>
              <a:t>The National Council for Youth </a:t>
            </a:r>
          </a:p>
          <a:p>
            <a:r>
              <a:rPr lang="en-US" sz="4900" dirty="0" smtClean="0"/>
              <a:t>The National Council for Childhood and Motherhood (NCCM)</a:t>
            </a:r>
          </a:p>
          <a:p>
            <a:r>
              <a:rPr lang="en-US" sz="4900" dirty="0" smtClean="0"/>
              <a:t>The National Telecommunications Regulatory Authority (NTRA) </a:t>
            </a:r>
          </a:p>
          <a:p>
            <a:r>
              <a:rPr lang="en-US" sz="4900" b="1" dirty="0" smtClean="0">
                <a:solidFill>
                  <a:srgbClr val="C00000"/>
                </a:solidFill>
                <a:effectLst>
                  <a:outerShdw blurRad="38100" dist="38100" dir="2700000" algn="tl">
                    <a:srgbClr val="000000">
                      <a:alpha val="43137"/>
                    </a:srgbClr>
                  </a:outerShdw>
                </a:effectLst>
              </a:rPr>
              <a:t>ICT Chamber</a:t>
            </a:r>
          </a:p>
          <a:p>
            <a:r>
              <a:rPr lang="en-US" sz="4900" b="1" dirty="0" err="1" smtClean="0">
                <a:solidFill>
                  <a:srgbClr val="C00000"/>
                </a:solidFill>
                <a:effectLst>
                  <a:outerShdw blurRad="38100" dist="38100" dir="2700000" algn="tl">
                    <a:srgbClr val="000000">
                      <a:alpha val="43137"/>
                    </a:srgbClr>
                  </a:outerShdw>
                </a:effectLst>
              </a:rPr>
              <a:t>Etisal</a:t>
            </a:r>
            <a:r>
              <a:rPr lang="en-US" sz="4900" b="1" dirty="0" smtClean="0">
                <a:solidFill>
                  <a:srgbClr val="C00000"/>
                </a:solidFill>
                <a:effectLst>
                  <a:outerShdw blurRad="38100" dist="38100" dir="2700000" algn="tl">
                    <a:srgbClr val="000000">
                      <a:alpha val="43137"/>
                    </a:srgbClr>
                  </a:outerShdw>
                </a:effectLst>
              </a:rPr>
              <a:t> Association </a:t>
            </a:r>
          </a:p>
          <a:p>
            <a:r>
              <a:rPr lang="en-US" sz="4900" b="1" dirty="0" smtClean="0">
                <a:solidFill>
                  <a:srgbClr val="C00000"/>
                </a:solidFill>
                <a:effectLst>
                  <a:outerShdw blurRad="38100" dist="38100" dir="2700000" algn="tl">
                    <a:srgbClr val="000000">
                      <a:alpha val="43137"/>
                    </a:srgbClr>
                  </a:outerShdw>
                </a:effectLst>
              </a:rPr>
              <a:t>Internet </a:t>
            </a:r>
            <a:r>
              <a:rPr lang="en-US" sz="4900" b="1" dirty="0" err="1" smtClean="0">
                <a:solidFill>
                  <a:srgbClr val="C00000"/>
                </a:solidFill>
                <a:effectLst>
                  <a:outerShdw blurRad="38100" dist="38100" dir="2700000" algn="tl">
                    <a:srgbClr val="000000">
                      <a:alpha val="43137"/>
                    </a:srgbClr>
                  </a:outerShdw>
                </a:effectLst>
              </a:rPr>
              <a:t>Masr</a:t>
            </a:r>
            <a:endParaRPr lang="en-US" sz="4900" b="1" dirty="0" smtClean="0">
              <a:solidFill>
                <a:srgbClr val="C00000"/>
              </a:solidFill>
              <a:effectLst>
                <a:outerShdw blurRad="38100" dist="38100" dir="2700000" algn="tl">
                  <a:srgbClr val="000000">
                    <a:alpha val="43137"/>
                  </a:srgbClr>
                </a:outerShdw>
              </a:effectLst>
            </a:endParaRPr>
          </a:p>
          <a:p>
            <a:r>
              <a:rPr lang="en-US" sz="4900" dirty="0" smtClean="0"/>
              <a:t>A number of data and mobile  and ICT companies</a:t>
            </a:r>
          </a:p>
          <a:p>
            <a:r>
              <a:rPr lang="en-US" sz="4900" b="1" dirty="0" smtClean="0">
                <a:solidFill>
                  <a:srgbClr val="C00000"/>
                </a:solidFill>
                <a:effectLst>
                  <a:outerShdw blurRad="38100" dist="38100" dir="2700000" algn="tl">
                    <a:srgbClr val="000000">
                      <a:alpha val="43137"/>
                    </a:srgbClr>
                  </a:outerShdw>
                </a:effectLst>
              </a:rPr>
              <a:t>Computer and Software Department at Federation of Egyptian Chambers of Commerce.</a:t>
            </a:r>
            <a:endParaRPr lang="en-US" sz="4900" b="1" dirty="0">
              <a:solidFill>
                <a:srgbClr val="C00000"/>
              </a:solidFill>
              <a:effectLst>
                <a:outerShdw blurRad="38100" dist="38100" dir="2700000" algn="tl">
                  <a:srgbClr val="000000">
                    <a:alpha val="43137"/>
                  </a:srgbClr>
                </a:outerShdw>
              </a:effectLst>
            </a:endParaRPr>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5</a:t>
            </a:fld>
            <a:endParaRPr lang="en-US" dirty="0"/>
          </a:p>
        </p:txBody>
      </p:sp>
      <p:sp>
        <p:nvSpPr>
          <p:cNvPr id="6" name="TextBox 5"/>
          <p:cNvSpPr txBox="1"/>
          <p:nvPr/>
        </p:nvSpPr>
        <p:spPr>
          <a:xfrm>
            <a:off x="457200" y="1295401"/>
            <a:ext cx="1752600" cy="457200"/>
          </a:xfrm>
          <a:prstGeom prst="rect">
            <a:avLst/>
          </a:prstGeom>
          <a:solidFill>
            <a:srgbClr val="D5650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5000" lnSpcReduction="10000"/>
          </a:bodyPr>
          <a:lstStyle/>
          <a:p>
            <a:pPr marL="115888" indent="-58738">
              <a:lnSpc>
                <a:spcPct val="120000"/>
              </a:lnSpc>
              <a:defRPr/>
            </a:pPr>
            <a:r>
              <a:rPr lang="en-US" sz="2400" b="1" dirty="0" smtClean="0">
                <a:solidFill>
                  <a:schemeClr val="lt1"/>
                </a:solidFill>
                <a:effectLst>
                  <a:outerShdw blurRad="38100" dist="38100" dir="2700000" algn="tl">
                    <a:srgbClr val="000000">
                      <a:alpha val="43137"/>
                    </a:srgbClr>
                  </a:outerShdw>
                </a:effectLst>
              </a:rPr>
              <a:t>Membership:</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85800" y="457200"/>
            <a:ext cx="7772400" cy="584775"/>
          </a:xfrm>
          <a:prstGeom prst="rect">
            <a:avLst/>
          </a:prstGeo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ctr" rtl="1">
              <a:spcBef>
                <a:spcPct val="0"/>
              </a:spcBef>
              <a:defRPr/>
            </a:pPr>
            <a:r>
              <a:rPr lang="en-US" sz="3200" b="1" dirty="0" smtClean="0">
                <a:solidFill>
                  <a:schemeClr val="bg1"/>
                </a:solidFill>
                <a:latin typeface="+mj-lt"/>
                <a:ea typeface="+mj-ea"/>
                <a:cs typeface="+mj-cs"/>
              </a:rPr>
              <a:t>Sub- Working Groups</a:t>
            </a:r>
            <a:endParaRPr lang="en-US" sz="3200" b="1" dirty="0">
              <a:solidFill>
                <a:schemeClr val="bg1"/>
              </a:solidFill>
              <a:latin typeface="+mj-lt"/>
              <a:ea typeface="+mj-ea"/>
              <a:cs typeface="+mj-cs"/>
            </a:endParaRPr>
          </a:p>
        </p:txBody>
      </p:sp>
      <p:sp>
        <p:nvSpPr>
          <p:cNvPr id="5" name="Slide Number Placeholder 4"/>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6</a:t>
            </a:fld>
            <a:endParaRPr lang="en-US"/>
          </a:p>
        </p:txBody>
      </p:sp>
      <p:sp>
        <p:nvSpPr>
          <p:cNvPr id="6" name="Date Placeholder 5"/>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rtl="1">
              <a:defRPr/>
            </a:pPr>
            <a:r>
              <a:rPr lang="en-US" sz="3200" b="1" dirty="0" smtClean="0">
                <a:solidFill>
                  <a:schemeClr val="bg1"/>
                </a:solidFill>
              </a:rPr>
              <a:t>Research and Studies</a:t>
            </a:r>
            <a:endParaRPr lang="en-US" sz="3200" b="1" dirty="0">
              <a:solidFill>
                <a:schemeClr val="bg1"/>
              </a:solidFill>
            </a:endParaRPr>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7</a:t>
            </a:fld>
            <a:endParaRPr lang="en-US" dirty="0"/>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graphicFrame>
        <p:nvGraphicFramePr>
          <p:cNvPr id="6" name="Diagram 5"/>
          <p:cNvGraphicFramePr/>
          <p:nvPr/>
        </p:nvGraphicFramePr>
        <p:xfrm>
          <a:off x="914400" y="1752600"/>
          <a:ext cx="73914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533400" y="1290935"/>
            <a:ext cx="1600200" cy="461665"/>
          </a:xfrm>
          <a:prstGeom prst="rect">
            <a:avLst/>
          </a:prstGeom>
        </p:spPr>
        <p:txBody>
          <a:bodyPr wrap="square">
            <a:spAutoFit/>
          </a:bodyPr>
          <a:lstStyle/>
          <a:p>
            <a:pPr marL="0" lvl="1" algn="justLow">
              <a:buNone/>
            </a:pPr>
            <a:r>
              <a:rPr lang="en-US" sz="2400" b="1" dirty="0" smtClean="0">
                <a:effectLst>
                  <a:outerShdw blurRad="38100" dist="38100" dir="2700000" algn="tl">
                    <a:srgbClr val="000000">
                      <a:alpha val="43137"/>
                    </a:srgbClr>
                  </a:outerShdw>
                </a:effectLst>
              </a:rPr>
              <a:t>Objectives: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1">
              <a:defRPr/>
            </a:pPr>
            <a:r>
              <a:rPr lang="en-US" sz="3200" b="1" dirty="0" smtClean="0">
                <a:solidFill>
                  <a:schemeClr val="bg1"/>
                </a:solidFill>
              </a:rPr>
              <a:t>Capacity Building and Education</a:t>
            </a:r>
            <a:endParaRPr lang="en-US" sz="3200" b="1" dirty="0">
              <a:solidFill>
                <a:schemeClr val="bg1"/>
              </a:solidFill>
            </a:endParaRPr>
          </a:p>
        </p:txBody>
      </p:sp>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8</a:t>
            </a:fld>
            <a:endParaRPr lang="en-US"/>
          </a:p>
        </p:txBody>
      </p:sp>
      <p:graphicFrame>
        <p:nvGraphicFramePr>
          <p:cNvPr id="6" name="Diagram 5"/>
          <p:cNvGraphicFramePr/>
          <p:nvPr/>
        </p:nvGraphicFramePr>
        <p:xfrm>
          <a:off x="914400" y="1752600"/>
          <a:ext cx="73914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33400" y="1519535"/>
            <a:ext cx="1600200" cy="461665"/>
          </a:xfrm>
          <a:prstGeom prst="rect">
            <a:avLst/>
          </a:prstGeom>
        </p:spPr>
        <p:txBody>
          <a:bodyPr wrap="square">
            <a:spAutoFit/>
          </a:bodyPr>
          <a:lstStyle/>
          <a:p>
            <a:pPr marL="0" lvl="1" algn="justLow">
              <a:buNone/>
            </a:pPr>
            <a:r>
              <a:rPr lang="en-US" sz="2400" b="1" dirty="0" smtClean="0">
                <a:effectLst>
                  <a:outerShdw blurRad="38100" dist="38100" dir="2700000" algn="tl">
                    <a:srgbClr val="000000">
                      <a:alpha val="43137"/>
                    </a:srgbClr>
                  </a:outerShdw>
                </a:effectLst>
              </a:rPr>
              <a:t>Objectives: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solidFill>
            <a:schemeClr val="bg2">
              <a:lumMod val="75000"/>
            </a:schemeClr>
          </a:solidFill>
        </p:spPr>
        <p:txBody>
          <a:bodyPr/>
          <a:lstStyle/>
          <a:p>
            <a:r>
              <a:rPr lang="en-US" dirty="0" smtClean="0"/>
              <a:t>October 9th, 2013</a:t>
            </a:r>
            <a:endParaRPr lang="en-US" dirty="0"/>
          </a:p>
        </p:txBody>
      </p:sp>
      <p:sp>
        <p:nvSpPr>
          <p:cNvPr id="4" name="Slide Number Placeholder 3"/>
          <p:cNvSpPr>
            <a:spLocks noGrp="1"/>
          </p:cNvSpPr>
          <p:nvPr>
            <p:ph type="sldNum" sz="quarter" idx="12"/>
          </p:nvPr>
        </p:nvSpPr>
        <p:spPr>
          <a:solidFill>
            <a:schemeClr val="bg2">
              <a:lumMod val="75000"/>
            </a:schemeClr>
          </a:solidFill>
        </p:spPr>
        <p:txBody>
          <a:bodyPr/>
          <a:lstStyle/>
          <a:p>
            <a:pPr algn="ctr"/>
            <a:fld id="{D88A215C-4AAF-4279-94D5-3D8222DBA807}" type="slidenum">
              <a:rPr lang="en-US" smtClean="0"/>
              <a:pPr algn="ctr"/>
              <a:t>9</a:t>
            </a:fld>
            <a:endParaRPr lang="en-US"/>
          </a:p>
        </p:txBody>
      </p:sp>
      <p:graphicFrame>
        <p:nvGraphicFramePr>
          <p:cNvPr id="6" name="Diagram 5"/>
          <p:cNvGraphicFramePr/>
          <p:nvPr>
            <p:extLst>
              <p:ext uri="{D42A27DB-BD31-4B8C-83A1-F6EECF244321}">
                <p14:modId xmlns:p14="http://schemas.microsoft.com/office/powerpoint/2010/main" val="2334134523"/>
              </p:ext>
            </p:extLst>
          </p:nvPr>
        </p:nvGraphicFramePr>
        <p:xfrm>
          <a:off x="762000" y="1981200"/>
          <a:ext cx="75438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457200" y="1371600"/>
            <a:ext cx="1600200" cy="461665"/>
          </a:xfrm>
          <a:prstGeom prst="rect">
            <a:avLst/>
          </a:prstGeom>
        </p:spPr>
        <p:txBody>
          <a:bodyPr wrap="square">
            <a:spAutoFit/>
          </a:bodyPr>
          <a:lstStyle/>
          <a:p>
            <a:pPr marL="0" lvl="1" algn="justLow">
              <a:buNone/>
            </a:pPr>
            <a:r>
              <a:rPr lang="en-US" sz="2400" b="1" dirty="0" smtClean="0">
                <a:effectLst>
                  <a:outerShdw blurRad="38100" dist="38100" dir="2700000" algn="tl">
                    <a:srgbClr val="000000">
                      <a:alpha val="43137"/>
                    </a:srgbClr>
                  </a:outerShdw>
                </a:effectLst>
              </a:rPr>
              <a:t>Objectives:</a:t>
            </a:r>
          </a:p>
        </p:txBody>
      </p:sp>
      <p:sp>
        <p:nvSpPr>
          <p:cNvPr id="10" name="Title 1"/>
          <p:cNvSpPr txBox="1">
            <a:spLocks/>
          </p:cNvSpPr>
          <p:nvPr/>
        </p:nvSpPr>
        <p:spPr>
          <a:xfrm>
            <a:off x="457200" y="152400"/>
            <a:ext cx="8229600" cy="1143000"/>
          </a:xfrm>
          <a:prstGeom prst="rect">
            <a:avLst/>
          </a:prstGeom>
          <a:solidFill>
            <a:schemeClr val="tx2">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mj-ea"/>
                <a:cs typeface="+mj-cs"/>
              </a:rPr>
              <a:t>Laws and Legislations</a:t>
            </a:r>
            <a:endParaRPr kumimoji="0" lang="en-US" sz="32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825</TotalTime>
  <Words>1049</Words>
  <Application>Microsoft Office PowerPoint</Application>
  <PresentationFormat>On-screen Show (4:3)</PresentationFormat>
  <Paragraphs>181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Internet Safety Program at a glance</vt:lpstr>
      <vt:lpstr>PowerPoint Presentation</vt:lpstr>
      <vt:lpstr>National Child Online Safety Committee</vt:lpstr>
      <vt:lpstr>National Child Online Safety Committee </vt:lpstr>
      <vt:lpstr>National Child Online Safety Committee</vt:lpstr>
      <vt:lpstr>PowerPoint Presentation</vt:lpstr>
      <vt:lpstr>Research and Studies</vt:lpstr>
      <vt:lpstr>Capacity Building and Education</vt:lpstr>
      <vt:lpstr>PowerPoint Presentation</vt:lpstr>
      <vt:lpstr>Technology Solutions</vt:lpstr>
      <vt:lpstr>Awareness and Media</vt:lpstr>
      <vt:lpstr>Internet Safety Program website</vt:lpstr>
      <vt:lpstr>Arab IGF 2013 - Algeria</vt:lpstr>
      <vt:lpstr>PowerPoint Presentation</vt:lpstr>
      <vt:lpstr>Children’s use of mobile phones – An international comparison 2012</vt:lpstr>
      <vt:lpstr>Survey summaries</vt:lpstr>
      <vt:lpstr>Egypt</vt:lpstr>
      <vt:lpstr>Egypt had the highest proportion of children using a mobile phone (91%)</vt:lpstr>
      <vt:lpstr>Tablet use</vt:lpstr>
      <vt:lpstr>Children’s access to Social networking on mobile phones</vt:lpstr>
      <vt:lpstr>Children’s social networking services privacy settings (% of children who access SNS via their mobile phone)</vt:lpstr>
      <vt:lpstr>Parental control services on a child’s mobile phone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yshawky</dc:creator>
  <cp:lastModifiedBy>ntewfik</cp:lastModifiedBy>
  <cp:revision>69</cp:revision>
  <dcterms:created xsi:type="dcterms:W3CDTF">2013-09-12T12:53:29Z</dcterms:created>
  <dcterms:modified xsi:type="dcterms:W3CDTF">2013-10-02T07:34:21Z</dcterms:modified>
</cp:coreProperties>
</file>