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9A2D00E-75D2-4D1F-80EC-C7E1237F4E28}" type="datetimeFigureOut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ED1F3CB-08FD-4603-960B-A59A22E88F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Pacific CERT (PacCERT)</a:t>
            </a:r>
            <a:endParaRPr lang="en-US" dirty="0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FE8A43B-FD1A-4845-A971-80C8058493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93F2B-795D-4C4F-AECC-79EE57CDC3AD}" type="datetime1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PacCERT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ABCF6-793D-431F-A78C-BE696F1C42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E4A5E-39FA-4C63-AE5F-6368A2D08D6B}" type="datetime1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PacCERT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8769D-E200-4F06-871D-DF5CA7D30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DC847-016A-4A54-B8FB-BE49596FB836}" type="datetime1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PacCERT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86D48-3D2B-4CDC-8E29-E44EECC23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383D5-B2CF-4862-8512-2F8B25A5B744}" type="datetime1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PacCERT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917E0-6909-4744-B8A2-B82317AA6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F8B65-2AC4-4AF3-96A8-25F3CFA7564E}" type="datetime1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PacCERT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31B90-E2DB-45A2-9ED1-D6748344E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F06F2-0F82-492F-91D8-BA27AC5E260F}" type="datetime1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PacCERT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B64A9-0251-4D0A-8E88-0E98C4189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4B538-435C-41B9-9AC2-3F729139E9E4}" type="datetime1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PacCERT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38662-3296-4F9F-A97D-E5E864FA46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B829B-33EF-45B7-8699-026187A786B6}" type="datetime1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PacCERT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B9276-A108-40AE-B105-E290D743AC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1FABD-F670-4EAD-B936-6C1323A0DFED}" type="datetime1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PacCERT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E206B-0D90-40FF-A277-FB2977A54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67C2C-8397-4CF6-B25D-78EFFE56F338}" type="datetime1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PacCERT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42354-1BA5-47E1-97BE-11D27939F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DADFA1-9C47-4F32-8026-61E79A20C280}" type="datetime1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PacCERT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1092F2C4-287D-49F6-BBA9-9BFD8E2B7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79" r:id="rId7"/>
    <p:sldLayoutId id="2147483686" r:id="rId8"/>
    <p:sldLayoutId id="2147483687" r:id="rId9"/>
    <p:sldLayoutId id="2147483678" r:id="rId10"/>
    <p:sldLayoutId id="2147483677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By: PacCERT Working Group</a:t>
            </a:r>
          </a:p>
        </p:txBody>
      </p:sp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smtClean="0"/>
              <a:t>Pacific CERT (PacCERT)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/>
          <a:lstStyle/>
          <a:p>
            <a:r>
              <a:rPr lang="en-US" sz="3000" smtClean="0"/>
              <a:t>Recommendations for ICB4PIC Considerations</a:t>
            </a:r>
          </a:p>
        </p:txBody>
      </p:sp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cs typeface="Arial" charset="0"/>
              </a:rPr>
              <a:t>PacCERT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D186F-E1AE-4521-B9DB-E15EC15CE6D1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481138"/>
            <a:ext cx="8229600" cy="4767262"/>
          </a:xfrm>
        </p:spPr>
        <p:txBody>
          <a:bodyPr>
            <a:normAutofit lnSpcReduction="10000"/>
          </a:bodyPr>
          <a:lstStyle/>
          <a:p>
            <a:pPr marL="624078" indent="-5143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Support the </a:t>
            </a:r>
            <a:r>
              <a:rPr lang="en-US" b="1" dirty="0" err="1" smtClean="0"/>
              <a:t>PacCERT</a:t>
            </a:r>
            <a:r>
              <a:rPr lang="en-US" b="1" dirty="0" smtClean="0"/>
              <a:t> Working Group to develop and roll out awareness raising programme that may include:</a:t>
            </a:r>
          </a:p>
          <a:p>
            <a:pPr marL="1088136" lvl="2" indent="-457200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National workshops in partnerships with local stakeholders</a:t>
            </a:r>
          </a:p>
          <a:p>
            <a:pPr marL="1088136" lvl="2" indent="-457200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Radio/Video/Newspaper</a:t>
            </a:r>
          </a:p>
          <a:p>
            <a:pPr marL="624078" indent="-5143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Build cyber security capacity of PICs</a:t>
            </a:r>
          </a:p>
          <a:p>
            <a:pPr marL="1088136" lvl="2" indent="-457200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Regional Train of Trainers (</a:t>
            </a:r>
            <a:r>
              <a:rPr lang="en-US" dirty="0" err="1" smtClean="0"/>
              <a:t>ToT</a:t>
            </a:r>
            <a:r>
              <a:rPr lang="en-US" dirty="0" smtClean="0"/>
              <a:t>)</a:t>
            </a:r>
          </a:p>
          <a:p>
            <a:pPr marL="1088136" lvl="2" indent="-457200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+mj-lt"/>
              <a:buAutoNum type="arabicPeriod"/>
              <a:defRPr/>
            </a:pPr>
            <a:r>
              <a:rPr lang="en-US" dirty="0" err="1" smtClean="0"/>
              <a:t>Specialised</a:t>
            </a:r>
            <a:r>
              <a:rPr lang="en-US" dirty="0" smtClean="0"/>
              <a:t> CERT training (</a:t>
            </a:r>
            <a:r>
              <a:rPr lang="en-US" dirty="0" err="1" smtClean="0"/>
              <a:t>e.g</a:t>
            </a:r>
            <a:r>
              <a:rPr lang="en-US" dirty="0" smtClean="0"/>
              <a:t> TRANSIT)</a:t>
            </a:r>
          </a:p>
          <a:p>
            <a:pPr marL="1088136" lvl="2" indent="-457200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IMPACT Training</a:t>
            </a:r>
          </a:p>
          <a:p>
            <a:pPr marL="624078" indent="-5143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Partner in hosting a Pacific ICT Officials meeting followed by ICT Ministerial Meeting in early to mid 2010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4578" name="Title 2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smtClean="0"/>
              <a:t>Vinaka Vakalevu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Background</a:t>
            </a:r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cs typeface="Arial" charset="0"/>
              </a:rPr>
              <a:t>PacCERT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4DC4DF-CBD5-4CC7-BB7D-BC42C5CBF8AA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5364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481138"/>
            <a:ext cx="8458200" cy="4525962"/>
          </a:xfrm>
        </p:spPr>
        <p:txBody>
          <a:bodyPr/>
          <a:lstStyle/>
          <a:p>
            <a:r>
              <a:rPr lang="en-US" smtClean="0"/>
              <a:t>ITU Pacific Ministerial Forum, 19-20 Feb 09, Tonga</a:t>
            </a:r>
          </a:p>
          <a:p>
            <a:pPr lvl="1"/>
            <a:r>
              <a:rPr lang="en-US" smtClean="0"/>
              <a:t>Ministers recognised the </a:t>
            </a:r>
            <a:r>
              <a:rPr lang="en-AU" smtClean="0"/>
              <a:t>the growing incidence of cyber threats and the need for Pacific CERT</a:t>
            </a:r>
          </a:p>
          <a:p>
            <a:r>
              <a:rPr lang="en-US" smtClean="0"/>
              <a:t> Telecommunications ICT Policy and Regulation Meeting, 29 April – 1 May 2009, Fiji </a:t>
            </a:r>
          </a:p>
          <a:p>
            <a:pPr lvl="1"/>
            <a:r>
              <a:rPr lang="en-US" smtClean="0"/>
              <a:t>Forum officials endorsed setting up the PacCERT</a:t>
            </a:r>
          </a:p>
          <a:p>
            <a:pPr lvl="1"/>
            <a:r>
              <a:rPr lang="en-US" smtClean="0"/>
              <a:t>PacCERT to be hosted at USP</a:t>
            </a:r>
          </a:p>
          <a:p>
            <a:pPr lvl="1"/>
            <a:r>
              <a:rPr lang="en-US" smtClean="0"/>
              <a:t>Establish the PacCERT Working Group(PWG).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PacCERT</a:t>
            </a:r>
          </a:p>
        </p:txBody>
      </p:sp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cs typeface="Arial" charset="0"/>
              </a:rPr>
              <a:t>PacCERT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92B0D-B9FE-40D8-8445-DFCD61627A52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6388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481138"/>
            <a:ext cx="8382000" cy="4525962"/>
          </a:xfrm>
        </p:spPr>
        <p:txBody>
          <a:bodyPr/>
          <a:lstStyle/>
          <a:p>
            <a:r>
              <a:rPr lang="en-US" smtClean="0"/>
              <a:t>1st PacCERT Working Group Meeting 25</a:t>
            </a:r>
            <a:r>
              <a:rPr lang="en-US" baseline="30000" smtClean="0"/>
              <a:t>th</a:t>
            </a:r>
            <a:r>
              <a:rPr lang="en-US" smtClean="0"/>
              <a:t> Nov 2009 </a:t>
            </a:r>
          </a:p>
          <a:p>
            <a:r>
              <a:rPr lang="en-US" smtClean="0"/>
              <a:t>Establishing the PacCERT will require partnerships and cash and in-kind supports from partners.</a:t>
            </a:r>
          </a:p>
          <a:p>
            <a:r>
              <a:rPr lang="en-US" smtClean="0"/>
              <a:t>Countries should have their own national CERT.</a:t>
            </a:r>
          </a:p>
          <a:p>
            <a:r>
              <a:rPr lang="en-US" smtClean="0"/>
              <a:t>IMPACT plays an important role in assisting ITU Member States in establishing national CERTs.</a:t>
            </a:r>
          </a:p>
          <a:p>
            <a:r>
              <a:rPr lang="en-US" smtClean="0"/>
              <a:t>The PacCERT should promote and support Pacific Islands Countries and Territories to establish national CERTs.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PWG Outcomes</a:t>
            </a:r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cs typeface="Arial" charset="0"/>
              </a:rPr>
              <a:t>PacCERT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17432-5808-44F5-96DD-5C04D9DA1883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Location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Confirmation of USP to host </a:t>
            </a:r>
            <a:r>
              <a:rPr lang="en-US" dirty="0" err="1" smtClean="0"/>
              <a:t>PacCERT</a:t>
            </a:r>
            <a:r>
              <a:rPr lang="en-US" dirty="0" smtClean="0"/>
              <a:t> at the Japan Pacific ICT Centre subject to official approval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Governance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PacCERT</a:t>
            </a:r>
            <a:r>
              <a:rPr lang="en-US" dirty="0" smtClean="0"/>
              <a:t> governed by an independent Board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Members of the Board:</a:t>
            </a:r>
          </a:p>
          <a:p>
            <a:pPr marL="822960" lvl="2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en-US" sz="2200" dirty="0" smtClean="0"/>
              <a:t>Japan-Pacific ICT Centre </a:t>
            </a:r>
          </a:p>
          <a:p>
            <a:pPr marL="822960" lvl="2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en-US" sz="2200" dirty="0" smtClean="0"/>
              <a:t>PITA (communication operators)</a:t>
            </a:r>
          </a:p>
          <a:p>
            <a:pPr marL="822960" lvl="2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en-US" sz="2200" dirty="0" smtClean="0"/>
              <a:t>PICISOC (users)</a:t>
            </a:r>
          </a:p>
          <a:p>
            <a:pPr marL="822960" lvl="2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en-US" sz="2200" dirty="0" smtClean="0"/>
              <a:t>SOPAC</a:t>
            </a:r>
          </a:p>
          <a:p>
            <a:pPr marL="822960" lvl="2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en-US" sz="2200" dirty="0" smtClean="0"/>
              <a:t>SPC</a:t>
            </a:r>
          </a:p>
          <a:p>
            <a:pPr marL="822960" lvl="2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en-US" sz="2200" dirty="0" smtClean="0"/>
              <a:t>A representative from Polynesian countries</a:t>
            </a:r>
          </a:p>
          <a:p>
            <a:pPr marL="822960" lvl="2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en-US" sz="2200" dirty="0" smtClean="0"/>
              <a:t>A representative from Melanesian countries</a:t>
            </a:r>
          </a:p>
          <a:p>
            <a:pPr marL="822960" lvl="2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en-US" sz="2200" dirty="0" smtClean="0"/>
              <a:t>A representative from Micronesian countries</a:t>
            </a:r>
          </a:p>
          <a:p>
            <a:pPr marL="822960" lvl="2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en-US" sz="2200" dirty="0" smtClean="0"/>
              <a:t>A representative from Finance Sector</a:t>
            </a:r>
          </a:p>
          <a:p>
            <a:pPr marL="822960" lvl="2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PWG Outcomes</a:t>
            </a:r>
          </a:p>
        </p:txBody>
      </p:sp>
      <p:sp>
        <p:nvSpPr>
          <p:cNvPr id="18434" name="Footer Placeholder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cs typeface="Arial" charset="0"/>
              </a:rPr>
              <a:t>PacCERT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54F25-114A-4E54-AD66-82EE363F5C32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8436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Governance cont.</a:t>
            </a:r>
          </a:p>
          <a:p>
            <a:pPr lvl="1"/>
            <a:r>
              <a:rPr lang="en-US" smtClean="0"/>
              <a:t>Board to be chaired by USP</a:t>
            </a:r>
          </a:p>
          <a:p>
            <a:pPr lvl="1"/>
            <a:r>
              <a:rPr lang="en-US" smtClean="0"/>
              <a:t>TOR of the PacCERT to be developed</a:t>
            </a:r>
          </a:p>
          <a:p>
            <a:pPr lvl="1"/>
            <a:endParaRPr lang="en-US" smtClean="0"/>
          </a:p>
        </p:txBody>
      </p:sp>
      <p:sp>
        <p:nvSpPr>
          <p:cNvPr id="4" name="Rounded Rectangle 3"/>
          <p:cNvSpPr/>
          <p:nvPr/>
        </p:nvSpPr>
        <p:spPr>
          <a:xfrm>
            <a:off x="1981200" y="2819400"/>
            <a:ext cx="2590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PacCERT</a:t>
            </a:r>
            <a:r>
              <a:rPr lang="en-US" dirty="0"/>
              <a:t> Board</a:t>
            </a:r>
            <a:endParaRPr lang="en-US" dirty="0"/>
          </a:p>
        </p:txBody>
      </p:sp>
      <p:sp>
        <p:nvSpPr>
          <p:cNvPr id="5" name="Round Same Side Corner Rectangle 4"/>
          <p:cNvSpPr/>
          <p:nvPr/>
        </p:nvSpPr>
        <p:spPr>
          <a:xfrm>
            <a:off x="2362200" y="4572000"/>
            <a:ext cx="1828800" cy="6096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Manager </a:t>
            </a:r>
            <a:r>
              <a:rPr lang="en-US" dirty="0" err="1"/>
              <a:t>PacCERT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676400" y="5715000"/>
            <a:ext cx="1524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Tech Officer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352800" y="5715000"/>
            <a:ext cx="1524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Tech Officer</a:t>
            </a:r>
            <a:endParaRPr lang="en-US" dirty="0"/>
          </a:p>
        </p:txBody>
      </p:sp>
      <p:sp>
        <p:nvSpPr>
          <p:cNvPr id="8" name="Up Arrow 7"/>
          <p:cNvSpPr/>
          <p:nvPr/>
        </p:nvSpPr>
        <p:spPr>
          <a:xfrm>
            <a:off x="2971800" y="3886200"/>
            <a:ext cx="5334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Left-Right Arrow 9"/>
          <p:cNvSpPr/>
          <p:nvPr/>
        </p:nvSpPr>
        <p:spPr>
          <a:xfrm>
            <a:off x="5257800" y="4343400"/>
            <a:ext cx="2057400" cy="1143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Partnership</a:t>
            </a:r>
            <a:endParaRPr lang="en-US" dirty="0"/>
          </a:p>
        </p:txBody>
      </p:sp>
      <p:sp>
        <p:nvSpPr>
          <p:cNvPr id="12" name="Double Brace 11"/>
          <p:cNvSpPr/>
          <p:nvPr/>
        </p:nvSpPr>
        <p:spPr>
          <a:xfrm>
            <a:off x="1295400" y="4495800"/>
            <a:ext cx="3962400" cy="1981200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2971800" y="5257800"/>
            <a:ext cx="5334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391399" y="3733800"/>
            <a:ext cx="1563445" cy="224676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ITU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AusCERT</a:t>
            </a:r>
            <a:endParaRPr lang="en-U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IMPACT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PITA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PICISOC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CROP Agencies</a:t>
            </a:r>
            <a:endParaRPr lang="en-U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PWG Outcomes</a:t>
            </a:r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cs typeface="Arial" charset="0"/>
              </a:rPr>
              <a:t>PacCERT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2970E-333A-480C-BF82-CB49590A376A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9460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Membership</a:t>
            </a:r>
          </a:p>
          <a:p>
            <a:pPr lvl="1"/>
            <a:r>
              <a:rPr lang="en-US" smtClean="0"/>
              <a:t>Open to organisations in Pacific countries and teritories</a:t>
            </a:r>
          </a:p>
          <a:p>
            <a:pPr lvl="1"/>
            <a:r>
              <a:rPr lang="en-US" smtClean="0"/>
              <a:t>PacCERT to use AusCERT eligibility criteria as a guide to developing its eligibility criteria</a:t>
            </a:r>
          </a:p>
          <a:p>
            <a:r>
              <a:rPr lang="en-US" smtClean="0"/>
              <a:t>Services</a:t>
            </a:r>
          </a:p>
          <a:p>
            <a:pPr lvl="1"/>
            <a:r>
              <a:rPr lang="en-US" smtClean="0"/>
              <a:t>Phase 1 – Initial services</a:t>
            </a:r>
          </a:p>
          <a:p>
            <a:pPr lvl="2"/>
            <a:r>
              <a:rPr lang="en-US" sz="2200" smtClean="0"/>
              <a:t>Point-of-contact database</a:t>
            </a:r>
          </a:p>
          <a:p>
            <a:pPr lvl="2"/>
            <a:r>
              <a:rPr lang="en-US" sz="2200" smtClean="0"/>
              <a:t>Outreach programme (awareness raising)</a:t>
            </a:r>
          </a:p>
          <a:p>
            <a:pPr lvl="2"/>
            <a:r>
              <a:rPr lang="en-US" sz="2200" smtClean="0"/>
              <a:t>Advisory services</a:t>
            </a:r>
          </a:p>
          <a:p>
            <a:pPr lvl="2"/>
            <a:r>
              <a:rPr lang="en-US" sz="2200" smtClean="0"/>
              <a:t>PACCERT Portal</a:t>
            </a:r>
          </a:p>
          <a:p>
            <a:pPr lvl="2"/>
            <a:r>
              <a:rPr lang="en-US" sz="2200" smtClean="0"/>
              <a:t>Training/Mentoring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PWG Outcomes</a:t>
            </a:r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cs typeface="Arial" charset="0"/>
              </a:rPr>
              <a:t>PacCERT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3E523C-A4F5-4ACB-841B-5A34622EE6D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0484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Services cont.</a:t>
            </a:r>
          </a:p>
          <a:p>
            <a:pPr lvl="1"/>
            <a:r>
              <a:rPr lang="en-US" smtClean="0"/>
              <a:t>Phase 2</a:t>
            </a:r>
          </a:p>
          <a:p>
            <a:pPr lvl="2"/>
            <a:r>
              <a:rPr lang="en-US" sz="2200" smtClean="0"/>
              <a:t>Incident response coordination and action plan</a:t>
            </a:r>
          </a:p>
          <a:p>
            <a:pPr lvl="2"/>
            <a:r>
              <a:rPr lang="en-US" sz="2200" smtClean="0"/>
              <a:t>Technical assistance</a:t>
            </a:r>
          </a:p>
          <a:p>
            <a:r>
              <a:rPr lang="en-US" smtClean="0"/>
              <a:t>Staff</a:t>
            </a:r>
          </a:p>
          <a:p>
            <a:pPr lvl="1"/>
            <a:r>
              <a:rPr lang="en-US" smtClean="0"/>
              <a:t>Minimum 3 staff comprising of a manager and two technical persons.</a:t>
            </a:r>
          </a:p>
          <a:p>
            <a:pPr lvl="1"/>
            <a:r>
              <a:rPr lang="en-US" smtClean="0"/>
              <a:t>Staff salary should be competitive in order to attract staff with appropriate qualifications and skills.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PWG Outcomes</a:t>
            </a:r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cs typeface="Arial" charset="0"/>
              </a:rPr>
              <a:t>PacCERT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EB634E-D375-4F4B-9219-ACB6AEC10EE9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1508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481138"/>
            <a:ext cx="8534400" cy="4525962"/>
          </a:xfrm>
        </p:spPr>
        <p:txBody>
          <a:bodyPr/>
          <a:lstStyle/>
          <a:p>
            <a:r>
              <a:rPr lang="en-US" b="1" smtClean="0"/>
              <a:t>Financing:</a:t>
            </a:r>
          </a:p>
          <a:p>
            <a:pPr lvl="1"/>
            <a:r>
              <a:rPr lang="en-US" smtClean="0"/>
              <a:t>The Working Group to seek support from governments, development agencies and Industry such as, but not limited to, Australian Government, ITU, ADB, The World Bank, JICA, Microsoft, and CISCO.</a:t>
            </a:r>
          </a:p>
          <a:p>
            <a:pPr lvl="1"/>
            <a:r>
              <a:rPr lang="en-US" smtClean="0"/>
              <a:t>USP will explore possible contributions for accommodation and provision of equipment.</a:t>
            </a:r>
          </a:p>
          <a:p>
            <a:pPr lvl="1"/>
            <a:r>
              <a:rPr lang="en-US" smtClean="0"/>
              <a:t>Costs of Training and Mentoring component should be supported by the ITU-EC project and other partners such as, but not limited to, PITA and IMPACT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Milestones</a:t>
            </a:r>
          </a:p>
        </p:txBody>
      </p:sp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cs typeface="Arial" charset="0"/>
              </a:rPr>
              <a:t>PacCERT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A88DB-AEB6-43F5-AC33-6C4E38F209FF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AusCERT</a:t>
            </a:r>
            <a:r>
              <a:rPr lang="en-US" dirty="0" smtClean="0"/>
              <a:t> be commissioned to develop a Business plan and Project plan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PacCERT</a:t>
            </a:r>
            <a:r>
              <a:rPr lang="en-US" dirty="0" smtClean="0"/>
              <a:t> multi-partnership initiative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Consultations with IMPACT and other CERTs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Supervised by </a:t>
            </a:r>
            <a:r>
              <a:rPr lang="en-US" dirty="0" err="1" smtClean="0"/>
              <a:t>PacCERT</a:t>
            </a:r>
            <a:r>
              <a:rPr lang="en-US" dirty="0" smtClean="0"/>
              <a:t> Working Group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Completed by end of January 2010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err="1" smtClean="0"/>
              <a:t>PacCERT</a:t>
            </a:r>
            <a:r>
              <a:rPr lang="en-US" dirty="0" smtClean="0"/>
              <a:t> Working Group meeting 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Held tentatively in the 2</a:t>
            </a:r>
            <a:r>
              <a:rPr lang="en-US" baseline="30000" dirty="0" smtClean="0"/>
              <a:t>nd</a:t>
            </a:r>
            <a:r>
              <a:rPr lang="en-US" dirty="0" smtClean="0"/>
              <a:t> week of February 2010.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Business Plan and Project Plan to be presented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Tentative residency of the </a:t>
            </a:r>
            <a:r>
              <a:rPr lang="en-US" dirty="0" err="1" smtClean="0"/>
              <a:t>PacCERT</a:t>
            </a:r>
            <a:r>
              <a:rPr lang="en-US" dirty="0" smtClean="0"/>
              <a:t> at the Japan Pacific ICT Centre to starts in April 2010.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370</TotalTime>
  <Words>509</Words>
  <Application>Microsoft Office PowerPoint</Application>
  <PresentationFormat>On-screen Show (4:3)</PresentationFormat>
  <Paragraphs>101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Perpetua</vt:lpstr>
      <vt:lpstr>Arial</vt:lpstr>
      <vt:lpstr>Franklin Gothic Book</vt:lpstr>
      <vt:lpstr>Wingdings 2</vt:lpstr>
      <vt:lpstr>Calibri</vt:lpstr>
      <vt:lpstr>Equity</vt:lpstr>
      <vt:lpstr>Equity</vt:lpstr>
      <vt:lpstr>Equity</vt:lpstr>
      <vt:lpstr>Equity</vt:lpstr>
      <vt:lpstr>Equity</vt:lpstr>
      <vt:lpstr>Pacific CERT (PacCERT)</vt:lpstr>
      <vt:lpstr>Background</vt:lpstr>
      <vt:lpstr>PacCERT</vt:lpstr>
      <vt:lpstr>PWG Outcomes</vt:lpstr>
      <vt:lpstr>PWG Outcomes</vt:lpstr>
      <vt:lpstr>PWG Outcomes</vt:lpstr>
      <vt:lpstr>PWG Outcomes</vt:lpstr>
      <vt:lpstr>PWG Outcomes</vt:lpstr>
      <vt:lpstr>Milestones</vt:lpstr>
      <vt:lpstr>Recommendations for ICB4PIC Considerations</vt:lpstr>
      <vt:lpstr>Vinaka Vakalevu</vt:lpstr>
    </vt:vector>
  </TitlesOfParts>
  <Company>SOPAC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Pacific CERT (PacCERT)</dc:title>
  <dc:creator>Siaosi</dc:creator>
  <cp:lastModifiedBy>ITU</cp:lastModifiedBy>
  <cp:revision>13</cp:revision>
  <dcterms:created xsi:type="dcterms:W3CDTF">2009-11-25T07:55:16Z</dcterms:created>
  <dcterms:modified xsi:type="dcterms:W3CDTF">2009-11-26T05:36:46Z</dcterms:modified>
</cp:coreProperties>
</file>