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91" r:id="rId2"/>
    <p:sldId id="377" r:id="rId3"/>
    <p:sldId id="383" r:id="rId4"/>
    <p:sldId id="404" r:id="rId5"/>
    <p:sldId id="435" r:id="rId6"/>
    <p:sldId id="422" r:id="rId7"/>
    <p:sldId id="438" r:id="rId8"/>
    <p:sldId id="423" r:id="rId9"/>
    <p:sldId id="424" r:id="rId10"/>
    <p:sldId id="425" r:id="rId11"/>
    <p:sldId id="426" r:id="rId12"/>
    <p:sldId id="428" r:id="rId13"/>
    <p:sldId id="429" r:id="rId14"/>
    <p:sldId id="430" r:id="rId15"/>
    <p:sldId id="434" r:id="rId16"/>
    <p:sldId id="440" r:id="rId17"/>
    <p:sldId id="436" r:id="rId18"/>
    <p:sldId id="437" r:id="rId19"/>
    <p:sldId id="439" r:id="rId20"/>
    <p:sldId id="421" r:id="rId21"/>
  </p:sldIdLst>
  <p:sldSz cx="9144000" cy="6858000" type="screen4x3"/>
  <p:notesSz cx="6781800" cy="9918700"/>
  <p:defaultTextStyle>
    <a:defPPr>
      <a:defRPr lang="en-US"/>
    </a:defPPr>
    <a:lvl1pPr algn="l" rtl="0" eaLnBrk="0" fontAlgn="base" hangingPunct="0">
      <a:spcBef>
        <a:spcPct val="0"/>
      </a:spcBef>
      <a:spcAft>
        <a:spcPct val="0"/>
      </a:spcAft>
      <a:defRPr sz="1900" kern="1200">
        <a:solidFill>
          <a:srgbClr val="646464"/>
        </a:solidFill>
        <a:latin typeface="Verdana" pitchFamily="34" charset="0"/>
        <a:ea typeface="+mn-ea"/>
        <a:cs typeface="+mn-cs"/>
      </a:defRPr>
    </a:lvl1pPr>
    <a:lvl2pPr marL="457200" algn="l" rtl="0" eaLnBrk="0" fontAlgn="base" hangingPunct="0">
      <a:spcBef>
        <a:spcPct val="0"/>
      </a:spcBef>
      <a:spcAft>
        <a:spcPct val="0"/>
      </a:spcAft>
      <a:defRPr sz="1900" kern="1200">
        <a:solidFill>
          <a:srgbClr val="646464"/>
        </a:solidFill>
        <a:latin typeface="Verdana" pitchFamily="34" charset="0"/>
        <a:ea typeface="+mn-ea"/>
        <a:cs typeface="+mn-cs"/>
      </a:defRPr>
    </a:lvl2pPr>
    <a:lvl3pPr marL="914400" algn="l" rtl="0" eaLnBrk="0" fontAlgn="base" hangingPunct="0">
      <a:spcBef>
        <a:spcPct val="0"/>
      </a:spcBef>
      <a:spcAft>
        <a:spcPct val="0"/>
      </a:spcAft>
      <a:defRPr sz="1900" kern="1200">
        <a:solidFill>
          <a:srgbClr val="646464"/>
        </a:solidFill>
        <a:latin typeface="Verdana" pitchFamily="34" charset="0"/>
        <a:ea typeface="+mn-ea"/>
        <a:cs typeface="+mn-cs"/>
      </a:defRPr>
    </a:lvl3pPr>
    <a:lvl4pPr marL="1371600" algn="l" rtl="0" eaLnBrk="0" fontAlgn="base" hangingPunct="0">
      <a:spcBef>
        <a:spcPct val="0"/>
      </a:spcBef>
      <a:spcAft>
        <a:spcPct val="0"/>
      </a:spcAft>
      <a:defRPr sz="1900" kern="1200">
        <a:solidFill>
          <a:srgbClr val="646464"/>
        </a:solidFill>
        <a:latin typeface="Verdana" pitchFamily="34" charset="0"/>
        <a:ea typeface="+mn-ea"/>
        <a:cs typeface="+mn-cs"/>
      </a:defRPr>
    </a:lvl4pPr>
    <a:lvl5pPr marL="1828800" algn="l" rtl="0" eaLnBrk="0" fontAlgn="base" hangingPunct="0">
      <a:spcBef>
        <a:spcPct val="0"/>
      </a:spcBef>
      <a:spcAft>
        <a:spcPct val="0"/>
      </a:spcAft>
      <a:defRPr sz="1900" kern="1200">
        <a:solidFill>
          <a:srgbClr val="646464"/>
        </a:solidFill>
        <a:latin typeface="Verdana" pitchFamily="34" charset="0"/>
        <a:ea typeface="+mn-ea"/>
        <a:cs typeface="+mn-cs"/>
      </a:defRPr>
    </a:lvl5pPr>
    <a:lvl6pPr marL="2286000" algn="l" defTabSz="914400" rtl="0" eaLnBrk="1" latinLnBrk="0" hangingPunct="1">
      <a:defRPr sz="1900" kern="1200">
        <a:solidFill>
          <a:srgbClr val="646464"/>
        </a:solidFill>
        <a:latin typeface="Verdana" pitchFamily="34" charset="0"/>
        <a:ea typeface="+mn-ea"/>
        <a:cs typeface="+mn-cs"/>
      </a:defRPr>
    </a:lvl6pPr>
    <a:lvl7pPr marL="2743200" algn="l" defTabSz="914400" rtl="0" eaLnBrk="1" latinLnBrk="0" hangingPunct="1">
      <a:defRPr sz="1900" kern="1200">
        <a:solidFill>
          <a:srgbClr val="646464"/>
        </a:solidFill>
        <a:latin typeface="Verdana" pitchFamily="34" charset="0"/>
        <a:ea typeface="+mn-ea"/>
        <a:cs typeface="+mn-cs"/>
      </a:defRPr>
    </a:lvl7pPr>
    <a:lvl8pPr marL="3200400" algn="l" defTabSz="914400" rtl="0" eaLnBrk="1" latinLnBrk="0" hangingPunct="1">
      <a:defRPr sz="1900" kern="1200">
        <a:solidFill>
          <a:srgbClr val="646464"/>
        </a:solidFill>
        <a:latin typeface="Verdana" pitchFamily="34" charset="0"/>
        <a:ea typeface="+mn-ea"/>
        <a:cs typeface="+mn-cs"/>
      </a:defRPr>
    </a:lvl8pPr>
    <a:lvl9pPr marL="3657600" algn="l" defTabSz="914400" rtl="0" eaLnBrk="1" latinLnBrk="0" hangingPunct="1">
      <a:defRPr sz="1900" kern="1200">
        <a:solidFill>
          <a:srgbClr val="64646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5BA2"/>
    <a:srgbClr val="1BB806"/>
    <a:srgbClr val="525152"/>
    <a:srgbClr val="646464"/>
    <a:srgbClr val="87BBE0"/>
    <a:srgbClr val="D9445A"/>
    <a:srgbClr val="0E438A"/>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7986" autoAdjust="0"/>
  </p:normalViewPr>
  <p:slideViewPr>
    <p:cSldViewPr>
      <p:cViewPr varScale="1">
        <p:scale>
          <a:sx n="71" d="100"/>
          <a:sy n="71" d="100"/>
        </p:scale>
        <p:origin x="-154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790" y="-91"/>
      </p:cViewPr>
      <p:guideLst>
        <p:guide orient="horz" pos="3124"/>
        <p:guide pos="21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342D70-3F2D-4B05-80B9-16B0FB9C64DF}" type="doc">
      <dgm:prSet loTypeId="urn:microsoft.com/office/officeart/2005/8/layout/hProcess4" loCatId="process" qsTypeId="urn:microsoft.com/office/officeart/2005/8/quickstyle/3d2" qsCatId="3D" csTypeId="urn:microsoft.com/office/officeart/2005/8/colors/colorful4" csCatId="colorful" phldr="1"/>
      <dgm:spPr/>
      <dgm:t>
        <a:bodyPr/>
        <a:lstStyle/>
        <a:p>
          <a:endParaRPr lang="en-ZA"/>
        </a:p>
      </dgm:t>
    </dgm:pt>
    <dgm:pt modelId="{4552ECA9-D677-4B26-8A88-9BC3CCA47876}">
      <dgm:prSet phldrT="[Text]"/>
      <dgm:spPr/>
      <dgm:t>
        <a:bodyPr/>
        <a:lstStyle/>
        <a:p>
          <a:r>
            <a:rPr lang="en-ZA" dirty="0" smtClean="0"/>
            <a:t>Review</a:t>
          </a:r>
          <a:endParaRPr lang="en-ZA" dirty="0"/>
        </a:p>
      </dgm:t>
    </dgm:pt>
    <dgm:pt modelId="{AB49C9E9-A778-44AE-B0C8-B2CCC086EAD4}" type="parTrans" cxnId="{2C5097C2-5097-4227-8744-E54B68122F14}">
      <dgm:prSet/>
      <dgm:spPr/>
      <dgm:t>
        <a:bodyPr/>
        <a:lstStyle/>
        <a:p>
          <a:endParaRPr lang="en-ZA"/>
        </a:p>
      </dgm:t>
    </dgm:pt>
    <dgm:pt modelId="{50D67E94-12E6-46A7-A08E-CFF1CD505C5B}" type="sibTrans" cxnId="{2C5097C2-5097-4227-8744-E54B68122F14}">
      <dgm:prSet/>
      <dgm:spPr/>
      <dgm:t>
        <a:bodyPr/>
        <a:lstStyle/>
        <a:p>
          <a:endParaRPr lang="en-ZA"/>
        </a:p>
      </dgm:t>
    </dgm:pt>
    <dgm:pt modelId="{06FED532-5848-4CD3-8F52-9D1C89C769D7}">
      <dgm:prSet phldrT="[Text]"/>
      <dgm:spPr/>
      <dgm:t>
        <a:bodyPr/>
        <a:lstStyle/>
        <a:p>
          <a:r>
            <a:rPr lang="en-ZA" dirty="0" smtClean="0"/>
            <a:t>Questionnaires to Member States</a:t>
          </a:r>
          <a:endParaRPr lang="en-ZA" dirty="0"/>
        </a:p>
      </dgm:t>
    </dgm:pt>
    <dgm:pt modelId="{5F23C04D-0B1A-4F4F-A2E3-0E1BB7A2FD26}" type="parTrans" cxnId="{4475FBBB-366D-4ED7-A5B2-25AACE2E4EB4}">
      <dgm:prSet/>
      <dgm:spPr/>
      <dgm:t>
        <a:bodyPr/>
        <a:lstStyle/>
        <a:p>
          <a:endParaRPr lang="en-ZA"/>
        </a:p>
      </dgm:t>
    </dgm:pt>
    <dgm:pt modelId="{F2529FBC-4C15-4136-8E53-D790F8900AD4}" type="sibTrans" cxnId="{4475FBBB-366D-4ED7-A5B2-25AACE2E4EB4}">
      <dgm:prSet/>
      <dgm:spPr/>
      <dgm:t>
        <a:bodyPr/>
        <a:lstStyle/>
        <a:p>
          <a:endParaRPr lang="en-ZA"/>
        </a:p>
      </dgm:t>
    </dgm:pt>
    <dgm:pt modelId="{B9F252E9-2233-4063-A1F9-57D447C8CF39}">
      <dgm:prSet phldrT="[Text]"/>
      <dgm:spPr/>
      <dgm:t>
        <a:bodyPr/>
        <a:lstStyle/>
        <a:p>
          <a:r>
            <a:rPr lang="en-ZA" dirty="0" smtClean="0"/>
            <a:t>Desktop Research</a:t>
          </a:r>
          <a:endParaRPr lang="en-ZA" dirty="0"/>
        </a:p>
      </dgm:t>
    </dgm:pt>
    <dgm:pt modelId="{C7581DB4-3A33-4F03-8690-0D50EF6B5C9D}" type="parTrans" cxnId="{F3DD361F-28E8-437B-9B6B-A30E4669CE59}">
      <dgm:prSet/>
      <dgm:spPr/>
      <dgm:t>
        <a:bodyPr/>
        <a:lstStyle/>
        <a:p>
          <a:endParaRPr lang="en-ZA"/>
        </a:p>
      </dgm:t>
    </dgm:pt>
    <dgm:pt modelId="{B11760F0-F3AA-4699-9803-8EE646B05E7B}" type="sibTrans" cxnId="{F3DD361F-28E8-437B-9B6B-A30E4669CE59}">
      <dgm:prSet/>
      <dgm:spPr/>
      <dgm:t>
        <a:bodyPr/>
        <a:lstStyle/>
        <a:p>
          <a:endParaRPr lang="en-ZA"/>
        </a:p>
      </dgm:t>
    </dgm:pt>
    <dgm:pt modelId="{395D4A55-164C-4F65-96FC-8CB244784D9B}">
      <dgm:prSet phldrT="[Text]"/>
      <dgm:spPr/>
      <dgm:t>
        <a:bodyPr/>
        <a:lstStyle/>
        <a:p>
          <a:r>
            <a:rPr lang="en-ZA" dirty="0" smtClean="0"/>
            <a:t>Data Protection Policy and Legal Analysis</a:t>
          </a:r>
          <a:endParaRPr lang="en-ZA" dirty="0"/>
        </a:p>
      </dgm:t>
    </dgm:pt>
    <dgm:pt modelId="{17C5B706-E909-4838-AE82-9B0C1DC057B6}" type="parTrans" cxnId="{BCCD4506-2F89-49EC-90CE-41D01CFFE471}">
      <dgm:prSet/>
      <dgm:spPr/>
      <dgm:t>
        <a:bodyPr/>
        <a:lstStyle/>
        <a:p>
          <a:endParaRPr lang="en-ZA"/>
        </a:p>
      </dgm:t>
    </dgm:pt>
    <dgm:pt modelId="{6EBAAB39-D17F-4DB5-BE9E-ECCF836C047E}" type="sibTrans" cxnId="{BCCD4506-2F89-49EC-90CE-41D01CFFE471}">
      <dgm:prSet/>
      <dgm:spPr/>
      <dgm:t>
        <a:bodyPr/>
        <a:lstStyle/>
        <a:p>
          <a:endParaRPr lang="en-ZA"/>
        </a:p>
      </dgm:t>
    </dgm:pt>
    <dgm:pt modelId="{2741C8A1-3EC4-4043-82B1-BA2A8A4326DC}">
      <dgm:prSet phldrT="[Text]"/>
      <dgm:spPr/>
      <dgm:t>
        <a:bodyPr/>
        <a:lstStyle/>
        <a:p>
          <a:r>
            <a:rPr lang="en-ZA" dirty="0" smtClean="0"/>
            <a:t>Review of International and Regional Policies, Laws, Conventions</a:t>
          </a:r>
          <a:endParaRPr lang="en-ZA" dirty="0"/>
        </a:p>
      </dgm:t>
    </dgm:pt>
    <dgm:pt modelId="{79C430BD-F328-4A08-9F18-F649872B57B9}" type="parTrans" cxnId="{62BCF759-E8A4-4657-8FF4-4571506A1A4A}">
      <dgm:prSet/>
      <dgm:spPr/>
      <dgm:t>
        <a:bodyPr/>
        <a:lstStyle/>
        <a:p>
          <a:endParaRPr lang="en-ZA"/>
        </a:p>
      </dgm:t>
    </dgm:pt>
    <dgm:pt modelId="{D77F907E-8E5B-44A3-8563-733A6063FB3C}" type="sibTrans" cxnId="{62BCF759-E8A4-4657-8FF4-4571506A1A4A}">
      <dgm:prSet/>
      <dgm:spPr/>
      <dgm:t>
        <a:bodyPr/>
        <a:lstStyle/>
        <a:p>
          <a:endParaRPr lang="en-ZA"/>
        </a:p>
      </dgm:t>
    </dgm:pt>
    <dgm:pt modelId="{FD6FF75C-2A7F-4A58-AC43-56321A4AEF31}">
      <dgm:prSet phldrT="[Text]">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ZA" dirty="0" smtClean="0"/>
            <a:t>Data Protection Model Law</a:t>
          </a:r>
          <a:endParaRPr lang="en-ZA" dirty="0"/>
        </a:p>
      </dgm:t>
    </dgm:pt>
    <dgm:pt modelId="{A0E35C9D-6077-4BE6-A65A-A55840727B30}" type="parTrans" cxnId="{E51EB3AB-A299-4DDB-A48F-6F4EF37E4AA3}">
      <dgm:prSet/>
      <dgm:spPr/>
      <dgm:t>
        <a:bodyPr/>
        <a:lstStyle/>
        <a:p>
          <a:endParaRPr lang="en-ZA"/>
        </a:p>
      </dgm:t>
    </dgm:pt>
    <dgm:pt modelId="{35A5019B-E455-46B6-B011-BCC6A0BDE505}" type="sibTrans" cxnId="{E51EB3AB-A299-4DDB-A48F-6F4EF37E4AA3}">
      <dgm:prSet/>
      <dgm:spPr/>
      <dgm:t>
        <a:bodyPr/>
        <a:lstStyle/>
        <a:p>
          <a:endParaRPr lang="en-ZA"/>
        </a:p>
      </dgm:t>
    </dgm:pt>
    <dgm:pt modelId="{FFC1E2DF-6F85-48D2-AC28-09F00F6A96AB}">
      <dgm:prSet phldrT="[Text]"/>
      <dgm:spPr/>
      <dgm:t>
        <a:bodyPr/>
        <a:lstStyle/>
        <a:p>
          <a:r>
            <a:rPr lang="en-ZA" dirty="0" smtClean="0"/>
            <a:t>Comparison of common and differentiated approaches</a:t>
          </a:r>
          <a:endParaRPr lang="en-ZA" dirty="0"/>
        </a:p>
      </dgm:t>
    </dgm:pt>
    <dgm:pt modelId="{0F776E76-2A89-4EAF-B405-5BA388B80416}" type="parTrans" cxnId="{288CDA97-F965-4E57-BE25-1D8D4B55B289}">
      <dgm:prSet/>
      <dgm:spPr/>
      <dgm:t>
        <a:bodyPr/>
        <a:lstStyle/>
        <a:p>
          <a:endParaRPr lang="en-ZA"/>
        </a:p>
      </dgm:t>
    </dgm:pt>
    <dgm:pt modelId="{925629F0-DC10-4EDE-A096-DCFD7C822CD7}" type="sibTrans" cxnId="{288CDA97-F965-4E57-BE25-1D8D4B55B289}">
      <dgm:prSet/>
      <dgm:spPr/>
      <dgm:t>
        <a:bodyPr/>
        <a:lstStyle/>
        <a:p>
          <a:endParaRPr lang="en-ZA"/>
        </a:p>
      </dgm:t>
    </dgm:pt>
    <dgm:pt modelId="{F6F05FE4-5F61-428F-8427-98A1A4BF5BE5}">
      <dgm:prSet/>
      <dgm:spPr/>
      <dgm:t>
        <a:bodyPr/>
        <a:lstStyle/>
        <a:p>
          <a:r>
            <a:rPr lang="en-ZA" dirty="0" smtClean="0"/>
            <a:t>Draft Model Law</a:t>
          </a:r>
          <a:endParaRPr lang="en-ZA" dirty="0"/>
        </a:p>
      </dgm:t>
    </dgm:pt>
    <dgm:pt modelId="{C734ABEF-5D6B-4D25-8791-20786255436E}" type="parTrans" cxnId="{D0A04840-6EDF-4E16-8E7C-F9145B19ED86}">
      <dgm:prSet/>
      <dgm:spPr/>
      <dgm:t>
        <a:bodyPr/>
        <a:lstStyle/>
        <a:p>
          <a:endParaRPr lang="en-ZA"/>
        </a:p>
      </dgm:t>
    </dgm:pt>
    <dgm:pt modelId="{B8667256-768B-44E7-8B94-0264C9FEFEAF}" type="sibTrans" cxnId="{D0A04840-6EDF-4E16-8E7C-F9145B19ED86}">
      <dgm:prSet/>
      <dgm:spPr/>
      <dgm:t>
        <a:bodyPr/>
        <a:lstStyle/>
        <a:p>
          <a:endParaRPr lang="en-ZA"/>
        </a:p>
      </dgm:t>
    </dgm:pt>
    <dgm:pt modelId="{8C1C6329-6BB5-4D56-9D70-81F0F8061361}">
      <dgm:prSet/>
      <dgm:spPr/>
      <dgm:t>
        <a:bodyPr/>
        <a:lstStyle/>
        <a:p>
          <a:r>
            <a:rPr lang="en-ZA" dirty="0" smtClean="0"/>
            <a:t>Model Law adoption</a:t>
          </a:r>
          <a:endParaRPr lang="en-ZA" dirty="0"/>
        </a:p>
      </dgm:t>
    </dgm:pt>
    <dgm:pt modelId="{EF64A2EF-C6C0-413E-8E8F-2EF5398082C4}" type="parTrans" cxnId="{21615F21-1105-4154-8D95-DC1B3A254807}">
      <dgm:prSet/>
      <dgm:spPr/>
      <dgm:t>
        <a:bodyPr/>
        <a:lstStyle/>
        <a:p>
          <a:endParaRPr lang="en-ZA"/>
        </a:p>
      </dgm:t>
    </dgm:pt>
    <dgm:pt modelId="{145A7A10-EF7A-4F33-89C3-BEAC3F6249BD}" type="sibTrans" cxnId="{21615F21-1105-4154-8D95-DC1B3A254807}">
      <dgm:prSet/>
      <dgm:spPr/>
      <dgm:t>
        <a:bodyPr/>
        <a:lstStyle/>
        <a:p>
          <a:endParaRPr lang="en-ZA"/>
        </a:p>
      </dgm:t>
    </dgm:pt>
    <dgm:pt modelId="{94B0D835-5190-4480-A4E1-138E16A59B9C}">
      <dgm:prSet phldrT="[Text]"/>
      <dgm:spPr/>
      <dgm:t>
        <a:bodyPr/>
        <a:lstStyle/>
        <a:p>
          <a:r>
            <a:rPr lang="en-ZA" dirty="0" smtClean="0"/>
            <a:t>Scan of international and regional approaches to data protection</a:t>
          </a:r>
          <a:endParaRPr lang="en-ZA" dirty="0"/>
        </a:p>
      </dgm:t>
    </dgm:pt>
    <dgm:pt modelId="{2177D32F-5296-411B-83BB-3DE1DC0919AD}" type="parTrans" cxnId="{925D5D4D-9A90-4855-8377-2EF67ABC0EC9}">
      <dgm:prSet/>
      <dgm:spPr/>
      <dgm:t>
        <a:bodyPr/>
        <a:lstStyle/>
        <a:p>
          <a:endParaRPr lang="en-ZA"/>
        </a:p>
      </dgm:t>
    </dgm:pt>
    <dgm:pt modelId="{8A1A6763-1BE0-4652-B1A0-3864B7A28309}" type="sibTrans" cxnId="{925D5D4D-9A90-4855-8377-2EF67ABC0EC9}">
      <dgm:prSet/>
      <dgm:spPr/>
      <dgm:t>
        <a:bodyPr/>
        <a:lstStyle/>
        <a:p>
          <a:endParaRPr lang="en-ZA"/>
        </a:p>
      </dgm:t>
    </dgm:pt>
    <dgm:pt modelId="{0325AF3B-38AE-4E70-B093-99DDBBF0F9D3}">
      <dgm:prSet/>
      <dgm:spPr/>
      <dgm:t>
        <a:bodyPr/>
        <a:lstStyle/>
        <a:p>
          <a:r>
            <a:rPr lang="en-ZA" dirty="0" smtClean="0"/>
            <a:t>Deliberated at workshop with country representatives</a:t>
          </a:r>
          <a:endParaRPr lang="en-ZA" dirty="0"/>
        </a:p>
      </dgm:t>
    </dgm:pt>
    <dgm:pt modelId="{0AF63D2A-4AEB-475C-9E2E-F8DA8FBE6227}" type="parTrans" cxnId="{EF7CED08-3D73-4D1F-BF1B-2470C71B814A}">
      <dgm:prSet/>
      <dgm:spPr/>
      <dgm:t>
        <a:bodyPr/>
        <a:lstStyle/>
        <a:p>
          <a:endParaRPr lang="en-ZA"/>
        </a:p>
      </dgm:t>
    </dgm:pt>
    <dgm:pt modelId="{0E51A98E-CCFA-4F13-ADA6-2DCDC378908B}" type="sibTrans" cxnId="{EF7CED08-3D73-4D1F-BF1B-2470C71B814A}">
      <dgm:prSet/>
      <dgm:spPr/>
      <dgm:t>
        <a:bodyPr/>
        <a:lstStyle/>
        <a:p>
          <a:endParaRPr lang="en-ZA"/>
        </a:p>
      </dgm:t>
    </dgm:pt>
    <dgm:pt modelId="{4901F5C0-494B-4438-BA0C-D997EA7FCB56}">
      <dgm:prSet/>
      <dgm:spPr/>
      <dgm:t>
        <a:bodyPr/>
        <a:lstStyle/>
        <a:p>
          <a:r>
            <a:rPr lang="en-ZA" dirty="0" smtClean="0"/>
            <a:t>Incorporation of recommendations and requests for amendment</a:t>
          </a:r>
          <a:endParaRPr lang="en-ZA" dirty="0"/>
        </a:p>
      </dgm:t>
    </dgm:pt>
    <dgm:pt modelId="{470FFEAE-FA00-4F11-AF7F-61ACA6C08DEA}" type="parTrans" cxnId="{AC6D7F0E-BD64-4F92-A08E-8A27A9951433}">
      <dgm:prSet/>
      <dgm:spPr/>
      <dgm:t>
        <a:bodyPr/>
        <a:lstStyle/>
        <a:p>
          <a:endParaRPr lang="en-ZA"/>
        </a:p>
      </dgm:t>
    </dgm:pt>
    <dgm:pt modelId="{454C9381-98D5-4764-B78E-246BE28A487E}" type="sibTrans" cxnId="{AC6D7F0E-BD64-4F92-A08E-8A27A9951433}">
      <dgm:prSet/>
      <dgm:spPr/>
      <dgm:t>
        <a:bodyPr/>
        <a:lstStyle/>
        <a:p>
          <a:endParaRPr lang="en-ZA"/>
        </a:p>
      </dgm:t>
    </dgm:pt>
    <dgm:pt modelId="{B2C9BAE7-173E-4673-B9E1-9266C4924725}" type="pres">
      <dgm:prSet presAssocID="{07342D70-3F2D-4B05-80B9-16B0FB9C64DF}" presName="Name0" presStyleCnt="0">
        <dgm:presLayoutVars>
          <dgm:dir/>
          <dgm:animLvl val="lvl"/>
          <dgm:resizeHandles val="exact"/>
        </dgm:presLayoutVars>
      </dgm:prSet>
      <dgm:spPr/>
      <dgm:t>
        <a:bodyPr/>
        <a:lstStyle/>
        <a:p>
          <a:endParaRPr lang="en-ZA"/>
        </a:p>
      </dgm:t>
    </dgm:pt>
    <dgm:pt modelId="{5ABDB1C5-E1D2-4F0C-837D-F41375BC9819}" type="pres">
      <dgm:prSet presAssocID="{07342D70-3F2D-4B05-80B9-16B0FB9C64DF}" presName="tSp" presStyleCnt="0"/>
      <dgm:spPr/>
    </dgm:pt>
    <dgm:pt modelId="{343F8E03-81CF-41B8-B90F-6EE6AF04F440}" type="pres">
      <dgm:prSet presAssocID="{07342D70-3F2D-4B05-80B9-16B0FB9C64DF}" presName="bSp" presStyleCnt="0"/>
      <dgm:spPr/>
    </dgm:pt>
    <dgm:pt modelId="{8C8374E0-1D52-4C02-9AD3-EC63C4A02BE9}" type="pres">
      <dgm:prSet presAssocID="{07342D70-3F2D-4B05-80B9-16B0FB9C64DF}" presName="process" presStyleCnt="0"/>
      <dgm:spPr/>
    </dgm:pt>
    <dgm:pt modelId="{7CDC711F-402E-41DA-BCEE-1DB2E3143F72}" type="pres">
      <dgm:prSet presAssocID="{4552ECA9-D677-4B26-8A88-9BC3CCA47876}" presName="composite1" presStyleCnt="0"/>
      <dgm:spPr/>
    </dgm:pt>
    <dgm:pt modelId="{4143054B-217A-4997-8175-D5E532049142}" type="pres">
      <dgm:prSet presAssocID="{4552ECA9-D677-4B26-8A88-9BC3CCA47876}" presName="dummyNode1" presStyleLbl="node1" presStyleIdx="0" presStyleCnt="3"/>
      <dgm:spPr/>
    </dgm:pt>
    <dgm:pt modelId="{F016D049-39D7-483F-A734-5CEFB20DDCB1}" type="pres">
      <dgm:prSet presAssocID="{4552ECA9-D677-4B26-8A88-9BC3CCA47876}" presName="childNode1" presStyleLbl="bgAcc1" presStyleIdx="0" presStyleCnt="3">
        <dgm:presLayoutVars>
          <dgm:bulletEnabled val="1"/>
        </dgm:presLayoutVars>
      </dgm:prSet>
      <dgm:spPr/>
      <dgm:t>
        <a:bodyPr/>
        <a:lstStyle/>
        <a:p>
          <a:endParaRPr lang="en-ZA"/>
        </a:p>
      </dgm:t>
    </dgm:pt>
    <dgm:pt modelId="{FB0B4E92-A757-4E24-9E01-B09410C8333D}" type="pres">
      <dgm:prSet presAssocID="{4552ECA9-D677-4B26-8A88-9BC3CCA47876}" presName="childNode1tx" presStyleLbl="bgAcc1" presStyleIdx="0" presStyleCnt="3">
        <dgm:presLayoutVars>
          <dgm:bulletEnabled val="1"/>
        </dgm:presLayoutVars>
      </dgm:prSet>
      <dgm:spPr/>
      <dgm:t>
        <a:bodyPr/>
        <a:lstStyle/>
        <a:p>
          <a:endParaRPr lang="en-ZA"/>
        </a:p>
      </dgm:t>
    </dgm:pt>
    <dgm:pt modelId="{6ED5D6EF-7A46-4FE2-8C02-4B0ACDCBD3B5}" type="pres">
      <dgm:prSet presAssocID="{4552ECA9-D677-4B26-8A88-9BC3CCA47876}" presName="parentNode1" presStyleLbl="node1" presStyleIdx="0" presStyleCnt="3">
        <dgm:presLayoutVars>
          <dgm:chMax val="1"/>
          <dgm:bulletEnabled val="1"/>
        </dgm:presLayoutVars>
      </dgm:prSet>
      <dgm:spPr/>
      <dgm:t>
        <a:bodyPr/>
        <a:lstStyle/>
        <a:p>
          <a:endParaRPr lang="en-ZA"/>
        </a:p>
      </dgm:t>
    </dgm:pt>
    <dgm:pt modelId="{CBFA3854-B523-426D-B2AE-0835C49930FC}" type="pres">
      <dgm:prSet presAssocID="{4552ECA9-D677-4B26-8A88-9BC3CCA47876}" presName="connSite1" presStyleCnt="0"/>
      <dgm:spPr/>
    </dgm:pt>
    <dgm:pt modelId="{BFC3DB13-621B-44A7-900A-4F7A033A7FCE}" type="pres">
      <dgm:prSet presAssocID="{50D67E94-12E6-46A7-A08E-CFF1CD505C5B}" presName="Name9" presStyleLbl="sibTrans2D1" presStyleIdx="0" presStyleCnt="2"/>
      <dgm:spPr/>
      <dgm:t>
        <a:bodyPr/>
        <a:lstStyle/>
        <a:p>
          <a:endParaRPr lang="en-ZA"/>
        </a:p>
      </dgm:t>
    </dgm:pt>
    <dgm:pt modelId="{E264FD4F-6067-4359-970B-84EB20216C30}" type="pres">
      <dgm:prSet presAssocID="{395D4A55-164C-4F65-96FC-8CB244784D9B}" presName="composite2" presStyleCnt="0"/>
      <dgm:spPr/>
    </dgm:pt>
    <dgm:pt modelId="{2C8611C0-B2DB-43D4-9258-4E59C306960E}" type="pres">
      <dgm:prSet presAssocID="{395D4A55-164C-4F65-96FC-8CB244784D9B}" presName="dummyNode2" presStyleLbl="node1" presStyleIdx="0" presStyleCnt="3"/>
      <dgm:spPr/>
    </dgm:pt>
    <dgm:pt modelId="{BB52EC1C-1CF3-4079-8D15-8215266AA338}" type="pres">
      <dgm:prSet presAssocID="{395D4A55-164C-4F65-96FC-8CB244784D9B}" presName="childNode2" presStyleLbl="bgAcc1" presStyleIdx="1" presStyleCnt="3">
        <dgm:presLayoutVars>
          <dgm:bulletEnabled val="1"/>
        </dgm:presLayoutVars>
      </dgm:prSet>
      <dgm:spPr/>
      <dgm:t>
        <a:bodyPr/>
        <a:lstStyle/>
        <a:p>
          <a:endParaRPr lang="en-ZA"/>
        </a:p>
      </dgm:t>
    </dgm:pt>
    <dgm:pt modelId="{6BF470A0-978C-4976-AE57-D7163CF51E7D}" type="pres">
      <dgm:prSet presAssocID="{395D4A55-164C-4F65-96FC-8CB244784D9B}" presName="childNode2tx" presStyleLbl="bgAcc1" presStyleIdx="1" presStyleCnt="3">
        <dgm:presLayoutVars>
          <dgm:bulletEnabled val="1"/>
        </dgm:presLayoutVars>
      </dgm:prSet>
      <dgm:spPr/>
      <dgm:t>
        <a:bodyPr/>
        <a:lstStyle/>
        <a:p>
          <a:endParaRPr lang="en-ZA"/>
        </a:p>
      </dgm:t>
    </dgm:pt>
    <dgm:pt modelId="{EF14A64D-1E12-4230-A76E-97455B418E61}" type="pres">
      <dgm:prSet presAssocID="{395D4A55-164C-4F65-96FC-8CB244784D9B}" presName="parentNode2" presStyleLbl="node1" presStyleIdx="1" presStyleCnt="3">
        <dgm:presLayoutVars>
          <dgm:chMax val="0"/>
          <dgm:bulletEnabled val="1"/>
        </dgm:presLayoutVars>
      </dgm:prSet>
      <dgm:spPr/>
      <dgm:t>
        <a:bodyPr/>
        <a:lstStyle/>
        <a:p>
          <a:endParaRPr lang="en-ZA"/>
        </a:p>
      </dgm:t>
    </dgm:pt>
    <dgm:pt modelId="{F6746CD6-5165-433B-A90D-C3B78180D1F6}" type="pres">
      <dgm:prSet presAssocID="{395D4A55-164C-4F65-96FC-8CB244784D9B}" presName="connSite2" presStyleCnt="0"/>
      <dgm:spPr/>
    </dgm:pt>
    <dgm:pt modelId="{BC3B9271-B1D3-4CFC-A2A0-96BA9277D92D}" type="pres">
      <dgm:prSet presAssocID="{6EBAAB39-D17F-4DB5-BE9E-ECCF836C047E}" presName="Name18" presStyleLbl="sibTrans2D1" presStyleIdx="1" presStyleCnt="2"/>
      <dgm:spPr/>
      <dgm:t>
        <a:bodyPr/>
        <a:lstStyle/>
        <a:p>
          <a:endParaRPr lang="en-ZA"/>
        </a:p>
      </dgm:t>
    </dgm:pt>
    <dgm:pt modelId="{2D582E00-4E2F-4C9D-8302-65C107DDD895}" type="pres">
      <dgm:prSet presAssocID="{FD6FF75C-2A7F-4A58-AC43-56321A4AEF31}" presName="composite1" presStyleCnt="0"/>
      <dgm:spPr/>
    </dgm:pt>
    <dgm:pt modelId="{517E1448-BA2C-4D7C-8ABF-CE83116867BE}" type="pres">
      <dgm:prSet presAssocID="{FD6FF75C-2A7F-4A58-AC43-56321A4AEF31}" presName="dummyNode1" presStyleLbl="node1" presStyleIdx="1" presStyleCnt="3"/>
      <dgm:spPr/>
    </dgm:pt>
    <dgm:pt modelId="{B829FE62-B46E-4BA6-AD62-9CE96CEE7170}" type="pres">
      <dgm:prSet presAssocID="{FD6FF75C-2A7F-4A58-AC43-56321A4AEF31}" presName="childNode1" presStyleLbl="bgAcc1" presStyleIdx="2" presStyleCnt="3" custScaleY="122154">
        <dgm:presLayoutVars>
          <dgm:bulletEnabled val="1"/>
        </dgm:presLayoutVars>
      </dgm:prSet>
      <dgm:spPr/>
      <dgm:t>
        <a:bodyPr/>
        <a:lstStyle/>
        <a:p>
          <a:endParaRPr lang="en-ZA"/>
        </a:p>
      </dgm:t>
    </dgm:pt>
    <dgm:pt modelId="{73E9656F-2B7B-4AAE-B911-CF07530D02EC}" type="pres">
      <dgm:prSet presAssocID="{FD6FF75C-2A7F-4A58-AC43-56321A4AEF31}" presName="childNode1tx" presStyleLbl="bgAcc1" presStyleIdx="2" presStyleCnt="3">
        <dgm:presLayoutVars>
          <dgm:bulletEnabled val="1"/>
        </dgm:presLayoutVars>
      </dgm:prSet>
      <dgm:spPr/>
      <dgm:t>
        <a:bodyPr/>
        <a:lstStyle/>
        <a:p>
          <a:endParaRPr lang="en-ZA"/>
        </a:p>
      </dgm:t>
    </dgm:pt>
    <dgm:pt modelId="{A83FC1C7-9600-4CE4-B103-A4B36065986A}" type="pres">
      <dgm:prSet presAssocID="{FD6FF75C-2A7F-4A58-AC43-56321A4AEF31}" presName="parentNode1" presStyleLbl="node1" presStyleIdx="2" presStyleCnt="3">
        <dgm:presLayoutVars>
          <dgm:chMax val="1"/>
          <dgm:bulletEnabled val="1"/>
        </dgm:presLayoutVars>
      </dgm:prSet>
      <dgm:spPr/>
      <dgm:t>
        <a:bodyPr/>
        <a:lstStyle/>
        <a:p>
          <a:endParaRPr lang="en-ZA"/>
        </a:p>
      </dgm:t>
    </dgm:pt>
    <dgm:pt modelId="{0C1F3FAC-09A2-473A-BD6B-DF564C42DE2A}" type="pres">
      <dgm:prSet presAssocID="{FD6FF75C-2A7F-4A58-AC43-56321A4AEF31}" presName="connSite1" presStyleCnt="0"/>
      <dgm:spPr/>
    </dgm:pt>
  </dgm:ptLst>
  <dgm:cxnLst>
    <dgm:cxn modelId="{78F70526-07B5-4C99-86E6-B56C96C5939F}" type="presOf" srcId="{06FED532-5848-4CD3-8F52-9D1C89C769D7}" destId="{FB0B4E92-A757-4E24-9E01-B09410C8333D}" srcOrd="1" destOrd="1" presId="urn:microsoft.com/office/officeart/2005/8/layout/hProcess4"/>
    <dgm:cxn modelId="{248250BF-9A16-434A-A785-BF347DF128FA}" type="presOf" srcId="{F6F05FE4-5F61-428F-8427-98A1A4BF5BE5}" destId="{73E9656F-2B7B-4AAE-B911-CF07530D02EC}" srcOrd="1" destOrd="0" presId="urn:microsoft.com/office/officeart/2005/8/layout/hProcess4"/>
    <dgm:cxn modelId="{B6A1EF3A-A4C2-49F8-954A-EAA793B218D0}" type="presOf" srcId="{94B0D835-5190-4480-A4E1-138E16A59B9C}" destId="{F016D049-39D7-483F-A734-5CEFB20DDCB1}" srcOrd="0" destOrd="0" presId="urn:microsoft.com/office/officeart/2005/8/layout/hProcess4"/>
    <dgm:cxn modelId="{21615F21-1105-4154-8D95-DC1B3A254807}" srcId="{FD6FF75C-2A7F-4A58-AC43-56321A4AEF31}" destId="{8C1C6329-6BB5-4D56-9D70-81F0F8061361}" srcOrd="3" destOrd="0" parTransId="{EF64A2EF-C6C0-413E-8E8F-2EF5398082C4}" sibTransId="{145A7A10-EF7A-4F33-89C3-BEAC3F6249BD}"/>
    <dgm:cxn modelId="{BCCD4506-2F89-49EC-90CE-41D01CFFE471}" srcId="{07342D70-3F2D-4B05-80B9-16B0FB9C64DF}" destId="{395D4A55-164C-4F65-96FC-8CB244784D9B}" srcOrd="1" destOrd="0" parTransId="{17C5B706-E909-4838-AE82-9B0C1DC057B6}" sibTransId="{6EBAAB39-D17F-4DB5-BE9E-ECCF836C047E}"/>
    <dgm:cxn modelId="{EF7CED08-3D73-4D1F-BF1B-2470C71B814A}" srcId="{FD6FF75C-2A7F-4A58-AC43-56321A4AEF31}" destId="{0325AF3B-38AE-4E70-B093-99DDBBF0F9D3}" srcOrd="1" destOrd="0" parTransId="{0AF63D2A-4AEB-475C-9E2E-F8DA8FBE6227}" sibTransId="{0E51A98E-CCFA-4F13-ADA6-2DCDC378908B}"/>
    <dgm:cxn modelId="{4475FBBB-366D-4ED7-A5B2-25AACE2E4EB4}" srcId="{4552ECA9-D677-4B26-8A88-9BC3CCA47876}" destId="{06FED532-5848-4CD3-8F52-9D1C89C769D7}" srcOrd="1" destOrd="0" parTransId="{5F23C04D-0B1A-4F4F-A2E3-0E1BB7A2FD26}" sibTransId="{F2529FBC-4C15-4136-8E53-D790F8900AD4}"/>
    <dgm:cxn modelId="{E51EB3AB-A299-4DDB-A48F-6F4EF37E4AA3}" srcId="{07342D70-3F2D-4B05-80B9-16B0FB9C64DF}" destId="{FD6FF75C-2A7F-4A58-AC43-56321A4AEF31}" srcOrd="2" destOrd="0" parTransId="{A0E35C9D-6077-4BE6-A65A-A55840727B30}" sibTransId="{35A5019B-E455-46B6-B011-BCC6A0BDE505}"/>
    <dgm:cxn modelId="{E1E0B2DC-2766-484E-AB58-EE8529CCC20B}" type="presOf" srcId="{F6F05FE4-5F61-428F-8427-98A1A4BF5BE5}" destId="{B829FE62-B46E-4BA6-AD62-9CE96CEE7170}" srcOrd="0" destOrd="0" presId="urn:microsoft.com/office/officeart/2005/8/layout/hProcess4"/>
    <dgm:cxn modelId="{D0A04840-6EDF-4E16-8E7C-F9145B19ED86}" srcId="{FD6FF75C-2A7F-4A58-AC43-56321A4AEF31}" destId="{F6F05FE4-5F61-428F-8427-98A1A4BF5BE5}" srcOrd="0" destOrd="0" parTransId="{C734ABEF-5D6B-4D25-8791-20786255436E}" sibTransId="{B8667256-768B-44E7-8B94-0264C9FEFEAF}"/>
    <dgm:cxn modelId="{AC6D7F0E-BD64-4F92-A08E-8A27A9951433}" srcId="{FD6FF75C-2A7F-4A58-AC43-56321A4AEF31}" destId="{4901F5C0-494B-4438-BA0C-D997EA7FCB56}" srcOrd="2" destOrd="0" parTransId="{470FFEAE-FA00-4F11-AF7F-61ACA6C08DEA}" sibTransId="{454C9381-98D5-4764-B78E-246BE28A487E}"/>
    <dgm:cxn modelId="{98549C4B-0C54-4C1A-88CB-3980653A4B80}" type="presOf" srcId="{4552ECA9-D677-4B26-8A88-9BC3CCA47876}" destId="{6ED5D6EF-7A46-4FE2-8C02-4B0ACDCBD3B5}" srcOrd="0" destOrd="0" presId="urn:microsoft.com/office/officeart/2005/8/layout/hProcess4"/>
    <dgm:cxn modelId="{6819D48B-923D-4305-82C7-D2CAF5316333}" type="presOf" srcId="{2741C8A1-3EC4-4043-82B1-BA2A8A4326DC}" destId="{6BF470A0-978C-4976-AE57-D7163CF51E7D}" srcOrd="1" destOrd="0" presId="urn:microsoft.com/office/officeart/2005/8/layout/hProcess4"/>
    <dgm:cxn modelId="{2929170F-54D9-478C-8F9B-8AC7E24C2C5C}" type="presOf" srcId="{94B0D835-5190-4480-A4E1-138E16A59B9C}" destId="{FB0B4E92-A757-4E24-9E01-B09410C8333D}" srcOrd="1" destOrd="0" presId="urn:microsoft.com/office/officeart/2005/8/layout/hProcess4"/>
    <dgm:cxn modelId="{84E1ABF8-4CF1-45C2-823D-148E21CE7C1B}" type="presOf" srcId="{FD6FF75C-2A7F-4A58-AC43-56321A4AEF31}" destId="{A83FC1C7-9600-4CE4-B103-A4B36065986A}" srcOrd="0" destOrd="0" presId="urn:microsoft.com/office/officeart/2005/8/layout/hProcess4"/>
    <dgm:cxn modelId="{95BBFD28-2084-4F15-913D-2E2DC1185A1E}" type="presOf" srcId="{6EBAAB39-D17F-4DB5-BE9E-ECCF836C047E}" destId="{BC3B9271-B1D3-4CFC-A2A0-96BA9277D92D}" srcOrd="0" destOrd="0" presId="urn:microsoft.com/office/officeart/2005/8/layout/hProcess4"/>
    <dgm:cxn modelId="{CD208592-54EC-4F64-9173-8058B0F74D28}" type="presOf" srcId="{0325AF3B-38AE-4E70-B093-99DDBBF0F9D3}" destId="{73E9656F-2B7B-4AAE-B911-CF07530D02EC}" srcOrd="1" destOrd="1" presId="urn:microsoft.com/office/officeart/2005/8/layout/hProcess4"/>
    <dgm:cxn modelId="{CC75E626-6745-4A57-8963-BFA4C233D0C2}" type="presOf" srcId="{07342D70-3F2D-4B05-80B9-16B0FB9C64DF}" destId="{B2C9BAE7-173E-4673-B9E1-9266C4924725}" srcOrd="0" destOrd="0" presId="urn:microsoft.com/office/officeart/2005/8/layout/hProcess4"/>
    <dgm:cxn modelId="{3DF2FAD7-5950-48CF-80CA-CA3D3BC1D37D}" type="presOf" srcId="{395D4A55-164C-4F65-96FC-8CB244784D9B}" destId="{EF14A64D-1E12-4230-A76E-97455B418E61}" srcOrd="0" destOrd="0" presId="urn:microsoft.com/office/officeart/2005/8/layout/hProcess4"/>
    <dgm:cxn modelId="{8E0030F4-10B6-47EC-9819-F073927C6B55}" type="presOf" srcId="{FFC1E2DF-6F85-48D2-AC28-09F00F6A96AB}" destId="{BB52EC1C-1CF3-4079-8D15-8215266AA338}" srcOrd="0" destOrd="1" presId="urn:microsoft.com/office/officeart/2005/8/layout/hProcess4"/>
    <dgm:cxn modelId="{2C5097C2-5097-4227-8744-E54B68122F14}" srcId="{07342D70-3F2D-4B05-80B9-16B0FB9C64DF}" destId="{4552ECA9-D677-4B26-8A88-9BC3CCA47876}" srcOrd="0" destOrd="0" parTransId="{AB49C9E9-A778-44AE-B0C8-B2CCC086EAD4}" sibTransId="{50D67E94-12E6-46A7-A08E-CFF1CD505C5B}"/>
    <dgm:cxn modelId="{0B1759BC-EB5A-4EF7-BD3C-B54B1A22D27A}" type="presOf" srcId="{06FED532-5848-4CD3-8F52-9D1C89C769D7}" destId="{F016D049-39D7-483F-A734-5CEFB20DDCB1}" srcOrd="0" destOrd="1" presId="urn:microsoft.com/office/officeart/2005/8/layout/hProcess4"/>
    <dgm:cxn modelId="{925D5D4D-9A90-4855-8377-2EF67ABC0EC9}" srcId="{4552ECA9-D677-4B26-8A88-9BC3CCA47876}" destId="{94B0D835-5190-4480-A4E1-138E16A59B9C}" srcOrd="0" destOrd="0" parTransId="{2177D32F-5296-411B-83BB-3DE1DC0919AD}" sibTransId="{8A1A6763-1BE0-4652-B1A0-3864B7A28309}"/>
    <dgm:cxn modelId="{15E46C20-9836-4E30-A5EE-EF58B97324E0}" type="presOf" srcId="{0325AF3B-38AE-4E70-B093-99DDBBF0F9D3}" destId="{B829FE62-B46E-4BA6-AD62-9CE96CEE7170}" srcOrd="0" destOrd="1" presId="urn:microsoft.com/office/officeart/2005/8/layout/hProcess4"/>
    <dgm:cxn modelId="{D0C83F0E-7C69-47EE-87BF-ACDA24C6E5CD}" type="presOf" srcId="{4901F5C0-494B-4438-BA0C-D997EA7FCB56}" destId="{73E9656F-2B7B-4AAE-B911-CF07530D02EC}" srcOrd="1" destOrd="2" presId="urn:microsoft.com/office/officeart/2005/8/layout/hProcess4"/>
    <dgm:cxn modelId="{288CDA97-F965-4E57-BE25-1D8D4B55B289}" srcId="{395D4A55-164C-4F65-96FC-8CB244784D9B}" destId="{FFC1E2DF-6F85-48D2-AC28-09F00F6A96AB}" srcOrd="1" destOrd="0" parTransId="{0F776E76-2A89-4EAF-B405-5BA388B80416}" sibTransId="{925629F0-DC10-4EDE-A096-DCFD7C822CD7}"/>
    <dgm:cxn modelId="{894931DD-D116-4CE9-A894-27ED8DD156BC}" type="presOf" srcId="{8C1C6329-6BB5-4D56-9D70-81F0F8061361}" destId="{73E9656F-2B7B-4AAE-B911-CF07530D02EC}" srcOrd="1" destOrd="3" presId="urn:microsoft.com/office/officeart/2005/8/layout/hProcess4"/>
    <dgm:cxn modelId="{77DA05ED-2FF8-44FE-A2C5-BFA5F23B61A8}" type="presOf" srcId="{8C1C6329-6BB5-4D56-9D70-81F0F8061361}" destId="{B829FE62-B46E-4BA6-AD62-9CE96CEE7170}" srcOrd="0" destOrd="3" presId="urn:microsoft.com/office/officeart/2005/8/layout/hProcess4"/>
    <dgm:cxn modelId="{21DF26AD-8C3B-45E2-8BDD-D2A3C6D956D8}" type="presOf" srcId="{B9F252E9-2233-4063-A1F9-57D447C8CF39}" destId="{F016D049-39D7-483F-A734-5CEFB20DDCB1}" srcOrd="0" destOrd="2" presId="urn:microsoft.com/office/officeart/2005/8/layout/hProcess4"/>
    <dgm:cxn modelId="{62BCF759-E8A4-4657-8FF4-4571506A1A4A}" srcId="{395D4A55-164C-4F65-96FC-8CB244784D9B}" destId="{2741C8A1-3EC4-4043-82B1-BA2A8A4326DC}" srcOrd="0" destOrd="0" parTransId="{79C430BD-F328-4A08-9F18-F649872B57B9}" sibTransId="{D77F907E-8E5B-44A3-8563-733A6063FB3C}"/>
    <dgm:cxn modelId="{0C7B1247-CFD8-479E-A7F5-20BF872ADA88}" type="presOf" srcId="{B9F252E9-2233-4063-A1F9-57D447C8CF39}" destId="{FB0B4E92-A757-4E24-9E01-B09410C8333D}" srcOrd="1" destOrd="2" presId="urn:microsoft.com/office/officeart/2005/8/layout/hProcess4"/>
    <dgm:cxn modelId="{3DD73A3D-CCDE-46A3-A592-73844FB55E81}" type="presOf" srcId="{4901F5C0-494B-4438-BA0C-D997EA7FCB56}" destId="{B829FE62-B46E-4BA6-AD62-9CE96CEE7170}" srcOrd="0" destOrd="2" presId="urn:microsoft.com/office/officeart/2005/8/layout/hProcess4"/>
    <dgm:cxn modelId="{0E7A2B14-E913-4E89-9D0D-4F1B4E687D2F}" type="presOf" srcId="{50D67E94-12E6-46A7-A08E-CFF1CD505C5B}" destId="{BFC3DB13-621B-44A7-900A-4F7A033A7FCE}" srcOrd="0" destOrd="0" presId="urn:microsoft.com/office/officeart/2005/8/layout/hProcess4"/>
    <dgm:cxn modelId="{EC7D57E0-674E-442C-8F43-BDCFECD0F43E}" type="presOf" srcId="{2741C8A1-3EC4-4043-82B1-BA2A8A4326DC}" destId="{BB52EC1C-1CF3-4079-8D15-8215266AA338}" srcOrd="0" destOrd="0" presId="urn:microsoft.com/office/officeart/2005/8/layout/hProcess4"/>
    <dgm:cxn modelId="{668853B8-A3FB-403F-9958-6269D441E225}" type="presOf" srcId="{FFC1E2DF-6F85-48D2-AC28-09F00F6A96AB}" destId="{6BF470A0-978C-4976-AE57-D7163CF51E7D}" srcOrd="1" destOrd="1" presId="urn:microsoft.com/office/officeart/2005/8/layout/hProcess4"/>
    <dgm:cxn modelId="{F3DD361F-28E8-437B-9B6B-A30E4669CE59}" srcId="{4552ECA9-D677-4B26-8A88-9BC3CCA47876}" destId="{B9F252E9-2233-4063-A1F9-57D447C8CF39}" srcOrd="2" destOrd="0" parTransId="{C7581DB4-3A33-4F03-8690-0D50EF6B5C9D}" sibTransId="{B11760F0-F3AA-4699-9803-8EE646B05E7B}"/>
    <dgm:cxn modelId="{1E62775D-A0E2-4902-9259-7560C854311E}" type="presParOf" srcId="{B2C9BAE7-173E-4673-B9E1-9266C4924725}" destId="{5ABDB1C5-E1D2-4F0C-837D-F41375BC9819}" srcOrd="0" destOrd="0" presId="urn:microsoft.com/office/officeart/2005/8/layout/hProcess4"/>
    <dgm:cxn modelId="{33F998C9-23AA-4DF9-BE5A-7D1231C06FFC}" type="presParOf" srcId="{B2C9BAE7-173E-4673-B9E1-9266C4924725}" destId="{343F8E03-81CF-41B8-B90F-6EE6AF04F440}" srcOrd="1" destOrd="0" presId="urn:microsoft.com/office/officeart/2005/8/layout/hProcess4"/>
    <dgm:cxn modelId="{D6616DE0-8B69-4986-BAA8-E7B57CBF92B3}" type="presParOf" srcId="{B2C9BAE7-173E-4673-B9E1-9266C4924725}" destId="{8C8374E0-1D52-4C02-9AD3-EC63C4A02BE9}" srcOrd="2" destOrd="0" presId="urn:microsoft.com/office/officeart/2005/8/layout/hProcess4"/>
    <dgm:cxn modelId="{4FEAE791-61D9-47B3-919A-90B9E4E71024}" type="presParOf" srcId="{8C8374E0-1D52-4C02-9AD3-EC63C4A02BE9}" destId="{7CDC711F-402E-41DA-BCEE-1DB2E3143F72}" srcOrd="0" destOrd="0" presId="urn:microsoft.com/office/officeart/2005/8/layout/hProcess4"/>
    <dgm:cxn modelId="{F77D65C4-372C-4D6D-8F9B-D7E85938C868}" type="presParOf" srcId="{7CDC711F-402E-41DA-BCEE-1DB2E3143F72}" destId="{4143054B-217A-4997-8175-D5E532049142}" srcOrd="0" destOrd="0" presId="urn:microsoft.com/office/officeart/2005/8/layout/hProcess4"/>
    <dgm:cxn modelId="{DB6A407C-A0FA-4491-93FB-E60009529082}" type="presParOf" srcId="{7CDC711F-402E-41DA-BCEE-1DB2E3143F72}" destId="{F016D049-39D7-483F-A734-5CEFB20DDCB1}" srcOrd="1" destOrd="0" presId="urn:microsoft.com/office/officeart/2005/8/layout/hProcess4"/>
    <dgm:cxn modelId="{BC1D99A1-0202-4D53-873A-EEEB9858995A}" type="presParOf" srcId="{7CDC711F-402E-41DA-BCEE-1DB2E3143F72}" destId="{FB0B4E92-A757-4E24-9E01-B09410C8333D}" srcOrd="2" destOrd="0" presId="urn:microsoft.com/office/officeart/2005/8/layout/hProcess4"/>
    <dgm:cxn modelId="{475FBE34-0B15-49A0-8666-82917C50D713}" type="presParOf" srcId="{7CDC711F-402E-41DA-BCEE-1DB2E3143F72}" destId="{6ED5D6EF-7A46-4FE2-8C02-4B0ACDCBD3B5}" srcOrd="3" destOrd="0" presId="urn:microsoft.com/office/officeart/2005/8/layout/hProcess4"/>
    <dgm:cxn modelId="{060FA925-4E6A-4B8B-84A2-92C98E29AB03}" type="presParOf" srcId="{7CDC711F-402E-41DA-BCEE-1DB2E3143F72}" destId="{CBFA3854-B523-426D-B2AE-0835C49930FC}" srcOrd="4" destOrd="0" presId="urn:microsoft.com/office/officeart/2005/8/layout/hProcess4"/>
    <dgm:cxn modelId="{1E7D94C0-5065-46EE-BC01-F48C084C6E15}" type="presParOf" srcId="{8C8374E0-1D52-4C02-9AD3-EC63C4A02BE9}" destId="{BFC3DB13-621B-44A7-900A-4F7A033A7FCE}" srcOrd="1" destOrd="0" presId="urn:microsoft.com/office/officeart/2005/8/layout/hProcess4"/>
    <dgm:cxn modelId="{0268C8EA-ED27-4612-888C-494112C7F1F2}" type="presParOf" srcId="{8C8374E0-1D52-4C02-9AD3-EC63C4A02BE9}" destId="{E264FD4F-6067-4359-970B-84EB20216C30}" srcOrd="2" destOrd="0" presId="urn:microsoft.com/office/officeart/2005/8/layout/hProcess4"/>
    <dgm:cxn modelId="{DB82B64E-0FD6-48F0-93D8-64CEDDE16C2B}" type="presParOf" srcId="{E264FD4F-6067-4359-970B-84EB20216C30}" destId="{2C8611C0-B2DB-43D4-9258-4E59C306960E}" srcOrd="0" destOrd="0" presId="urn:microsoft.com/office/officeart/2005/8/layout/hProcess4"/>
    <dgm:cxn modelId="{9A1FC2C2-A44A-4745-AB52-6B44DAD5F4CD}" type="presParOf" srcId="{E264FD4F-6067-4359-970B-84EB20216C30}" destId="{BB52EC1C-1CF3-4079-8D15-8215266AA338}" srcOrd="1" destOrd="0" presId="urn:microsoft.com/office/officeart/2005/8/layout/hProcess4"/>
    <dgm:cxn modelId="{FB7803C7-58E5-425E-95C6-CF3C7AFEF2CB}" type="presParOf" srcId="{E264FD4F-6067-4359-970B-84EB20216C30}" destId="{6BF470A0-978C-4976-AE57-D7163CF51E7D}" srcOrd="2" destOrd="0" presId="urn:microsoft.com/office/officeart/2005/8/layout/hProcess4"/>
    <dgm:cxn modelId="{E95785EE-850B-47B6-A9BF-4AACB6990BD8}" type="presParOf" srcId="{E264FD4F-6067-4359-970B-84EB20216C30}" destId="{EF14A64D-1E12-4230-A76E-97455B418E61}" srcOrd="3" destOrd="0" presId="urn:microsoft.com/office/officeart/2005/8/layout/hProcess4"/>
    <dgm:cxn modelId="{987694A9-C955-4E09-8FE5-B586716A5349}" type="presParOf" srcId="{E264FD4F-6067-4359-970B-84EB20216C30}" destId="{F6746CD6-5165-433B-A90D-C3B78180D1F6}" srcOrd="4" destOrd="0" presId="urn:microsoft.com/office/officeart/2005/8/layout/hProcess4"/>
    <dgm:cxn modelId="{9FD5ED71-8A6D-40D4-998F-BF71280B601F}" type="presParOf" srcId="{8C8374E0-1D52-4C02-9AD3-EC63C4A02BE9}" destId="{BC3B9271-B1D3-4CFC-A2A0-96BA9277D92D}" srcOrd="3" destOrd="0" presId="urn:microsoft.com/office/officeart/2005/8/layout/hProcess4"/>
    <dgm:cxn modelId="{8BC10099-B232-4269-9768-DE8A628CD609}" type="presParOf" srcId="{8C8374E0-1D52-4C02-9AD3-EC63C4A02BE9}" destId="{2D582E00-4E2F-4C9D-8302-65C107DDD895}" srcOrd="4" destOrd="0" presId="urn:microsoft.com/office/officeart/2005/8/layout/hProcess4"/>
    <dgm:cxn modelId="{EC36AA8E-D032-4C0B-BFB2-E1F5E31197BC}" type="presParOf" srcId="{2D582E00-4E2F-4C9D-8302-65C107DDD895}" destId="{517E1448-BA2C-4D7C-8ABF-CE83116867BE}" srcOrd="0" destOrd="0" presId="urn:microsoft.com/office/officeart/2005/8/layout/hProcess4"/>
    <dgm:cxn modelId="{0694A257-743E-420A-85FD-EC3566CED678}" type="presParOf" srcId="{2D582E00-4E2F-4C9D-8302-65C107DDD895}" destId="{B829FE62-B46E-4BA6-AD62-9CE96CEE7170}" srcOrd="1" destOrd="0" presId="urn:microsoft.com/office/officeart/2005/8/layout/hProcess4"/>
    <dgm:cxn modelId="{39BF633A-BD2B-4E5B-B4C0-C2703604BD6F}" type="presParOf" srcId="{2D582E00-4E2F-4C9D-8302-65C107DDD895}" destId="{73E9656F-2B7B-4AAE-B911-CF07530D02EC}" srcOrd="2" destOrd="0" presId="urn:microsoft.com/office/officeart/2005/8/layout/hProcess4"/>
    <dgm:cxn modelId="{1038D128-17D3-4CE5-AFC3-1D77DFF08312}" type="presParOf" srcId="{2D582E00-4E2F-4C9D-8302-65C107DDD895}" destId="{A83FC1C7-9600-4CE4-B103-A4B36065986A}" srcOrd="3" destOrd="0" presId="urn:microsoft.com/office/officeart/2005/8/layout/hProcess4"/>
    <dgm:cxn modelId="{CEE2A30B-51DE-447E-9B71-AF4A578B28B7}" type="presParOf" srcId="{2D582E00-4E2F-4C9D-8302-65C107DDD895}" destId="{0C1F3FAC-09A2-473A-BD6B-DF564C42DE2A}"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16D049-39D7-483F-A734-5CEFB20DDCB1}">
      <dsp:nvSpPr>
        <dsp:cNvPr id="0" name=""/>
        <dsp:cNvSpPr/>
      </dsp:nvSpPr>
      <dsp:spPr>
        <a:xfrm>
          <a:off x="1060" y="1385027"/>
          <a:ext cx="2316303" cy="1910465"/>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en-ZA" sz="1200" kern="1200" dirty="0" smtClean="0"/>
            <a:t>Scan of international and regional approaches to data protection</a:t>
          </a:r>
          <a:endParaRPr lang="en-ZA" sz="1200" kern="1200" dirty="0"/>
        </a:p>
        <a:p>
          <a:pPr marL="114300" lvl="1" indent="-114300" algn="l" defTabSz="533400">
            <a:lnSpc>
              <a:spcPct val="90000"/>
            </a:lnSpc>
            <a:spcBef>
              <a:spcPct val="0"/>
            </a:spcBef>
            <a:spcAft>
              <a:spcPct val="15000"/>
            </a:spcAft>
            <a:buChar char="••"/>
          </a:pPr>
          <a:r>
            <a:rPr lang="en-ZA" sz="1200" kern="1200" dirty="0" smtClean="0"/>
            <a:t>Questionnaires to Member States</a:t>
          </a:r>
          <a:endParaRPr lang="en-ZA" sz="1200" kern="1200" dirty="0"/>
        </a:p>
        <a:p>
          <a:pPr marL="114300" lvl="1" indent="-114300" algn="l" defTabSz="533400">
            <a:lnSpc>
              <a:spcPct val="90000"/>
            </a:lnSpc>
            <a:spcBef>
              <a:spcPct val="0"/>
            </a:spcBef>
            <a:spcAft>
              <a:spcPct val="15000"/>
            </a:spcAft>
            <a:buChar char="••"/>
          </a:pPr>
          <a:r>
            <a:rPr lang="en-ZA" sz="1200" kern="1200" dirty="0" smtClean="0"/>
            <a:t>Desktop Research</a:t>
          </a:r>
          <a:endParaRPr lang="en-ZA" sz="1200" kern="1200" dirty="0"/>
        </a:p>
      </dsp:txBody>
      <dsp:txXfrm>
        <a:off x="45025" y="1428992"/>
        <a:ext cx="2228373" cy="1413150"/>
      </dsp:txXfrm>
    </dsp:sp>
    <dsp:sp modelId="{BFC3DB13-621B-44A7-900A-4F7A033A7FCE}">
      <dsp:nvSpPr>
        <dsp:cNvPr id="0" name=""/>
        <dsp:cNvSpPr/>
      </dsp:nvSpPr>
      <dsp:spPr>
        <a:xfrm>
          <a:off x="1312683" y="1875671"/>
          <a:ext cx="2501814" cy="2501814"/>
        </a:xfrm>
        <a:prstGeom prst="leftCircularArrow">
          <a:avLst>
            <a:gd name="adj1" fmla="val 2945"/>
            <a:gd name="adj2" fmla="val 360696"/>
            <a:gd name="adj3" fmla="val 2136207"/>
            <a:gd name="adj4" fmla="val 9024489"/>
            <a:gd name="adj5" fmla="val 3436"/>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ED5D6EF-7A46-4FE2-8C02-4B0ACDCBD3B5}">
      <dsp:nvSpPr>
        <dsp:cNvPr id="0" name=""/>
        <dsp:cNvSpPr/>
      </dsp:nvSpPr>
      <dsp:spPr>
        <a:xfrm>
          <a:off x="515794" y="2886107"/>
          <a:ext cx="2058936" cy="818771"/>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ZA" sz="1700" kern="1200" dirty="0" smtClean="0"/>
            <a:t>Review</a:t>
          </a:r>
          <a:endParaRPr lang="en-ZA" sz="1700" kern="1200" dirty="0"/>
        </a:p>
      </dsp:txBody>
      <dsp:txXfrm>
        <a:off x="539775" y="2910088"/>
        <a:ext cx="2010974" cy="770809"/>
      </dsp:txXfrm>
    </dsp:sp>
    <dsp:sp modelId="{BB52EC1C-1CF3-4079-8D15-8215266AA338}">
      <dsp:nvSpPr>
        <dsp:cNvPr id="0" name=""/>
        <dsp:cNvSpPr/>
      </dsp:nvSpPr>
      <dsp:spPr>
        <a:xfrm>
          <a:off x="2925632" y="1385027"/>
          <a:ext cx="2316303" cy="1910465"/>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34903"/>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en-ZA" sz="1200" kern="1200" dirty="0" smtClean="0"/>
            <a:t>Review of International and Regional Policies, Laws, Conventions</a:t>
          </a:r>
          <a:endParaRPr lang="en-ZA" sz="1200" kern="1200" dirty="0"/>
        </a:p>
        <a:p>
          <a:pPr marL="114300" lvl="1" indent="-114300" algn="l" defTabSz="533400">
            <a:lnSpc>
              <a:spcPct val="90000"/>
            </a:lnSpc>
            <a:spcBef>
              <a:spcPct val="0"/>
            </a:spcBef>
            <a:spcAft>
              <a:spcPct val="15000"/>
            </a:spcAft>
            <a:buChar char="••"/>
          </a:pPr>
          <a:r>
            <a:rPr lang="en-ZA" sz="1200" kern="1200" dirty="0" smtClean="0"/>
            <a:t>Comparison of common and differentiated approaches</a:t>
          </a:r>
          <a:endParaRPr lang="en-ZA" sz="1200" kern="1200" dirty="0"/>
        </a:p>
      </dsp:txBody>
      <dsp:txXfrm>
        <a:off x="2969597" y="1838377"/>
        <a:ext cx="2228373" cy="1413150"/>
      </dsp:txXfrm>
    </dsp:sp>
    <dsp:sp modelId="{BC3B9271-B1D3-4CFC-A2A0-96BA9277D92D}">
      <dsp:nvSpPr>
        <dsp:cNvPr id="0" name=""/>
        <dsp:cNvSpPr/>
      </dsp:nvSpPr>
      <dsp:spPr>
        <a:xfrm>
          <a:off x="4218382" y="227369"/>
          <a:ext cx="2797787" cy="2797787"/>
        </a:xfrm>
        <a:prstGeom prst="circularArrow">
          <a:avLst>
            <a:gd name="adj1" fmla="val 2634"/>
            <a:gd name="adj2" fmla="val 320198"/>
            <a:gd name="adj3" fmla="val 19502026"/>
            <a:gd name="adj4" fmla="val 12573246"/>
            <a:gd name="adj5" fmla="val 3073"/>
          </a:avLst>
        </a:prstGeom>
        <a:solidFill>
          <a:schemeClr val="accent4">
            <a:hueOff val="0"/>
            <a:satOff val="0"/>
            <a:lumOff val="69805"/>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F14A64D-1E12-4230-A76E-97455B418E61}">
      <dsp:nvSpPr>
        <dsp:cNvPr id="0" name=""/>
        <dsp:cNvSpPr/>
      </dsp:nvSpPr>
      <dsp:spPr>
        <a:xfrm>
          <a:off x="3440366" y="975641"/>
          <a:ext cx="2058936" cy="818771"/>
        </a:xfrm>
        <a:prstGeom prst="roundRect">
          <a:avLst>
            <a:gd name="adj" fmla="val 10000"/>
          </a:avLst>
        </a:prstGeom>
        <a:gradFill rotWithShape="0">
          <a:gsLst>
            <a:gs pos="0">
              <a:schemeClr val="accent4">
                <a:hueOff val="0"/>
                <a:satOff val="0"/>
                <a:lumOff val="34903"/>
                <a:alphaOff val="0"/>
                <a:shade val="51000"/>
                <a:satMod val="130000"/>
              </a:schemeClr>
            </a:gs>
            <a:gs pos="80000">
              <a:schemeClr val="accent4">
                <a:hueOff val="0"/>
                <a:satOff val="0"/>
                <a:lumOff val="34903"/>
                <a:alphaOff val="0"/>
                <a:shade val="93000"/>
                <a:satMod val="130000"/>
              </a:schemeClr>
            </a:gs>
            <a:gs pos="100000">
              <a:schemeClr val="accent4">
                <a:hueOff val="0"/>
                <a:satOff val="0"/>
                <a:lumOff val="3490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ZA" sz="1700" kern="1200" dirty="0" smtClean="0"/>
            <a:t>Data Protection Policy and Legal Analysis</a:t>
          </a:r>
          <a:endParaRPr lang="en-ZA" sz="1700" kern="1200" dirty="0"/>
        </a:p>
      </dsp:txBody>
      <dsp:txXfrm>
        <a:off x="3464347" y="999622"/>
        <a:ext cx="2010974" cy="770809"/>
      </dsp:txXfrm>
    </dsp:sp>
    <dsp:sp modelId="{B829FE62-B46E-4BA6-AD62-9CE96CEE7170}">
      <dsp:nvSpPr>
        <dsp:cNvPr id="0" name=""/>
        <dsp:cNvSpPr/>
      </dsp:nvSpPr>
      <dsp:spPr>
        <a:xfrm>
          <a:off x="5850205" y="1174916"/>
          <a:ext cx="2316303" cy="2333710"/>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69805"/>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en-ZA" sz="1200" kern="1200" dirty="0" smtClean="0"/>
            <a:t>Draft Model Law</a:t>
          </a:r>
          <a:endParaRPr lang="en-ZA" sz="1200" kern="1200" dirty="0"/>
        </a:p>
        <a:p>
          <a:pPr marL="114300" lvl="1" indent="-114300" algn="l" defTabSz="533400">
            <a:lnSpc>
              <a:spcPct val="90000"/>
            </a:lnSpc>
            <a:spcBef>
              <a:spcPct val="0"/>
            </a:spcBef>
            <a:spcAft>
              <a:spcPct val="15000"/>
            </a:spcAft>
            <a:buChar char="••"/>
          </a:pPr>
          <a:r>
            <a:rPr lang="en-ZA" sz="1200" kern="1200" dirty="0" smtClean="0"/>
            <a:t>Deliberated at workshop with country representatives</a:t>
          </a:r>
          <a:endParaRPr lang="en-ZA" sz="1200" kern="1200" dirty="0"/>
        </a:p>
        <a:p>
          <a:pPr marL="114300" lvl="1" indent="-114300" algn="l" defTabSz="533400">
            <a:lnSpc>
              <a:spcPct val="90000"/>
            </a:lnSpc>
            <a:spcBef>
              <a:spcPct val="0"/>
            </a:spcBef>
            <a:spcAft>
              <a:spcPct val="15000"/>
            </a:spcAft>
            <a:buChar char="••"/>
          </a:pPr>
          <a:r>
            <a:rPr lang="en-ZA" sz="1200" kern="1200" dirty="0" smtClean="0"/>
            <a:t>Incorporation of recommendations and requests for amendment</a:t>
          </a:r>
          <a:endParaRPr lang="en-ZA" sz="1200" kern="1200" dirty="0"/>
        </a:p>
        <a:p>
          <a:pPr marL="114300" lvl="1" indent="-114300" algn="l" defTabSz="533400">
            <a:lnSpc>
              <a:spcPct val="90000"/>
            </a:lnSpc>
            <a:spcBef>
              <a:spcPct val="0"/>
            </a:spcBef>
            <a:spcAft>
              <a:spcPct val="15000"/>
            </a:spcAft>
            <a:buChar char="••"/>
          </a:pPr>
          <a:r>
            <a:rPr lang="en-ZA" sz="1200" kern="1200" dirty="0" smtClean="0"/>
            <a:t>Model Law adoption</a:t>
          </a:r>
          <a:endParaRPr lang="en-ZA" sz="1200" kern="1200" dirty="0"/>
        </a:p>
      </dsp:txBody>
      <dsp:txXfrm>
        <a:off x="5903910" y="1228621"/>
        <a:ext cx="2208893" cy="1726219"/>
      </dsp:txXfrm>
    </dsp:sp>
    <dsp:sp modelId="{A83FC1C7-9600-4CE4-B103-A4B36065986A}">
      <dsp:nvSpPr>
        <dsp:cNvPr id="0" name=""/>
        <dsp:cNvSpPr/>
      </dsp:nvSpPr>
      <dsp:spPr>
        <a:xfrm>
          <a:off x="6364939" y="2887618"/>
          <a:ext cx="2058936" cy="818771"/>
        </a:xfrm>
        <a:prstGeom prst="roundRect">
          <a:avLst>
            <a:gd name="adj" fmla="val 10000"/>
          </a:avLst>
        </a:prstGeom>
        <a:solidFill>
          <a:schemeClr val="accent6"/>
        </a:solidFill>
        <a:ln w="25400" cap="flat" cmpd="sng" algn="ctr">
          <a:solidFill>
            <a:schemeClr val="accent6">
              <a:shade val="50000"/>
            </a:schemeClr>
          </a:solidFill>
          <a:prstDash val="solid"/>
        </a:ln>
        <a:effectLst/>
        <a:scene3d>
          <a:camera prst="orthographicFront"/>
          <a:lightRig rig="threePt" dir="t">
            <a:rot lat="0" lon="0" rev="7500000"/>
          </a:lightRig>
        </a:scene3d>
        <a:sp3d/>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ZA" sz="1700" kern="1200" dirty="0" smtClean="0"/>
            <a:t>Data Protection Model Law</a:t>
          </a:r>
          <a:endParaRPr lang="en-ZA" sz="1700" kern="1200" dirty="0"/>
        </a:p>
      </dsp:txBody>
      <dsp:txXfrm>
        <a:off x="6388920" y="2911599"/>
        <a:ext cx="2010974" cy="77080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a:solidFill>
                  <a:schemeClr val="tx1"/>
                </a:solidFill>
              </a:defRPr>
            </a:lvl1pPr>
          </a:lstStyle>
          <a:p>
            <a:pPr>
              <a:defRPr/>
            </a:pPr>
            <a:endParaRPr lang="en-US"/>
          </a:p>
        </p:txBody>
      </p:sp>
      <p:sp>
        <p:nvSpPr>
          <p:cNvPr id="28675" name="Rectangle 3"/>
          <p:cNvSpPr>
            <a:spLocks noGrp="1" noChangeArrowheads="1"/>
          </p:cNvSpPr>
          <p:nvPr>
            <p:ph type="dt" sz="quarter"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a:solidFill>
                  <a:schemeClr val="tx1"/>
                </a:solidFill>
              </a:defRPr>
            </a:lvl1pPr>
          </a:lstStyle>
          <a:p>
            <a:pPr>
              <a:defRPr/>
            </a:pPr>
            <a:endParaRPr lang="en-US"/>
          </a:p>
        </p:txBody>
      </p:sp>
      <p:sp>
        <p:nvSpPr>
          <p:cNvPr id="28676" name="Rectangle 4"/>
          <p:cNvSpPr>
            <a:spLocks noGrp="1" noChangeArrowheads="1"/>
          </p:cNvSpPr>
          <p:nvPr>
            <p:ph type="ftr" sz="quarter" idx="2"/>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a:solidFill>
                  <a:schemeClr val="tx1"/>
                </a:solidFill>
              </a:defRPr>
            </a:lvl1pPr>
          </a:lstStyle>
          <a:p>
            <a:pPr>
              <a:defRPr/>
            </a:pPr>
            <a:endParaRPr lang="en-US"/>
          </a:p>
        </p:txBody>
      </p:sp>
      <p:sp>
        <p:nvSpPr>
          <p:cNvPr id="28677" name="Rectangle 5"/>
          <p:cNvSpPr>
            <a:spLocks noGrp="1" noChangeArrowheads="1"/>
          </p:cNvSpPr>
          <p:nvPr>
            <p:ph type="sldNum" sz="quarter" idx="3"/>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a:solidFill>
                  <a:schemeClr val="tx1"/>
                </a:solidFill>
              </a:defRPr>
            </a:lvl1pPr>
          </a:lstStyle>
          <a:p>
            <a:pPr>
              <a:defRPr/>
            </a:pPr>
            <a:fld id="{AF637A0A-0635-4FF0-A8C4-104F9B41FC65}" type="slidenum">
              <a:rPr lang="en-US"/>
              <a:pPr>
                <a:defRPr/>
              </a:pPr>
              <a:t>‹#›</a:t>
            </a:fld>
            <a:endParaRPr lang="en-US"/>
          </a:p>
        </p:txBody>
      </p:sp>
    </p:spTree>
    <p:extLst>
      <p:ext uri="{BB962C8B-B14F-4D97-AF65-F5344CB8AC3E}">
        <p14:creationId xmlns:p14="http://schemas.microsoft.com/office/powerpoint/2010/main" val="1822092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a:solidFill>
                  <a:schemeClr val="tx1"/>
                </a:solidFill>
              </a:defRPr>
            </a:lvl1pPr>
          </a:lstStyle>
          <a:p>
            <a:pPr>
              <a:defRPr/>
            </a:pPr>
            <a:endParaRPr lang="en-US"/>
          </a:p>
        </p:txBody>
      </p:sp>
      <p:sp>
        <p:nvSpPr>
          <p:cNvPr id="48131" name="Rectangle 3"/>
          <p:cNvSpPr>
            <a:spLocks noGrp="1" noChangeArrowheads="1"/>
          </p:cNvSpPr>
          <p:nvPr>
            <p:ph type="dt"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a:solidFill>
                  <a:schemeClr val="tx1"/>
                </a:solidFill>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912813" y="744538"/>
            <a:ext cx="4957762" cy="3717925"/>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04875" y="4711700"/>
            <a:ext cx="4972050" cy="4462463"/>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a:solidFill>
                  <a:schemeClr val="tx1"/>
                </a:solidFill>
              </a:defRPr>
            </a:lvl1pPr>
          </a:lstStyle>
          <a:p>
            <a:pPr>
              <a:defRPr/>
            </a:pPr>
            <a:endParaRPr lang="en-US"/>
          </a:p>
        </p:txBody>
      </p:sp>
      <p:sp>
        <p:nvSpPr>
          <p:cNvPr id="48135" name="Rectangle 7"/>
          <p:cNvSpPr>
            <a:spLocks noGrp="1" noChangeArrowheads="1"/>
          </p:cNvSpPr>
          <p:nvPr>
            <p:ph type="sldNum" sz="quarter" idx="5"/>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a:solidFill>
                  <a:schemeClr val="tx1"/>
                </a:solidFill>
              </a:defRPr>
            </a:lvl1pPr>
          </a:lstStyle>
          <a:p>
            <a:pPr>
              <a:defRPr/>
            </a:pPr>
            <a:fld id="{7127F63C-E9C3-4AEE-8886-0FE9E09B5988}" type="slidenum">
              <a:rPr lang="en-US"/>
              <a:pPr>
                <a:defRPr/>
              </a:pPr>
              <a:t>‹#›</a:t>
            </a:fld>
            <a:endParaRPr lang="en-US"/>
          </a:p>
        </p:txBody>
      </p:sp>
    </p:spTree>
    <p:extLst>
      <p:ext uri="{BB962C8B-B14F-4D97-AF65-F5344CB8AC3E}">
        <p14:creationId xmlns:p14="http://schemas.microsoft.com/office/powerpoint/2010/main" val="3299392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FBCAFF48-5BA9-4990-A1D0-46D61E19A301}" type="slidenum">
              <a:rPr lang="en-US" smtClean="0"/>
              <a:pPr/>
              <a:t>1</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120000"/>
              </a:lnSpc>
            </a:pPr>
            <a:r>
              <a:rPr lang="de-DE" smtClean="0">
                <a:latin typeface="Times New Roman" pitchFamily="18" charset="0"/>
              </a:rPr>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10</a:t>
            </a:fld>
            <a:endParaRPr lang="en-US"/>
          </a:p>
        </p:txBody>
      </p:sp>
    </p:spTree>
    <p:extLst>
      <p:ext uri="{BB962C8B-B14F-4D97-AF65-F5344CB8AC3E}">
        <p14:creationId xmlns:p14="http://schemas.microsoft.com/office/powerpoint/2010/main" val="3974552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11</a:t>
            </a:fld>
            <a:endParaRPr lang="en-US"/>
          </a:p>
        </p:txBody>
      </p:sp>
    </p:spTree>
    <p:extLst>
      <p:ext uri="{BB962C8B-B14F-4D97-AF65-F5344CB8AC3E}">
        <p14:creationId xmlns:p14="http://schemas.microsoft.com/office/powerpoint/2010/main" val="2397605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12</a:t>
            </a:fld>
            <a:endParaRPr lang="en-US"/>
          </a:p>
        </p:txBody>
      </p:sp>
    </p:spTree>
    <p:extLst>
      <p:ext uri="{BB962C8B-B14F-4D97-AF65-F5344CB8AC3E}">
        <p14:creationId xmlns:p14="http://schemas.microsoft.com/office/powerpoint/2010/main" val="30293751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13</a:t>
            </a:fld>
            <a:endParaRPr lang="en-US"/>
          </a:p>
        </p:txBody>
      </p:sp>
    </p:spTree>
    <p:extLst>
      <p:ext uri="{BB962C8B-B14F-4D97-AF65-F5344CB8AC3E}">
        <p14:creationId xmlns:p14="http://schemas.microsoft.com/office/powerpoint/2010/main" val="3725967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14</a:t>
            </a:fld>
            <a:endParaRPr lang="en-US"/>
          </a:p>
        </p:txBody>
      </p:sp>
    </p:spTree>
    <p:extLst>
      <p:ext uri="{BB962C8B-B14F-4D97-AF65-F5344CB8AC3E}">
        <p14:creationId xmlns:p14="http://schemas.microsoft.com/office/powerpoint/2010/main" val="20071336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15</a:t>
            </a:fld>
            <a:endParaRPr lang="en-US"/>
          </a:p>
        </p:txBody>
      </p:sp>
    </p:spTree>
    <p:extLst>
      <p:ext uri="{BB962C8B-B14F-4D97-AF65-F5344CB8AC3E}">
        <p14:creationId xmlns:p14="http://schemas.microsoft.com/office/powerpoint/2010/main" val="4125663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16</a:t>
            </a:fld>
            <a:endParaRPr lang="en-US"/>
          </a:p>
        </p:txBody>
      </p:sp>
    </p:spTree>
    <p:extLst>
      <p:ext uri="{BB962C8B-B14F-4D97-AF65-F5344CB8AC3E}">
        <p14:creationId xmlns:p14="http://schemas.microsoft.com/office/powerpoint/2010/main" val="37520492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4580" name="Slide Number Placeholder 3"/>
          <p:cNvSpPr>
            <a:spLocks noGrp="1"/>
          </p:cNvSpPr>
          <p:nvPr>
            <p:ph type="sldNum" sz="quarter" idx="5"/>
          </p:nvPr>
        </p:nvSpPr>
        <p:spPr>
          <a:noFill/>
        </p:spPr>
        <p:txBody>
          <a:bodyPr/>
          <a:lstStyle/>
          <a:p>
            <a:fld id="{99D124A0-0E0D-4EDE-9C9C-90FC12509195}"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4580" name="Slide Number Placeholder 3"/>
          <p:cNvSpPr>
            <a:spLocks noGrp="1"/>
          </p:cNvSpPr>
          <p:nvPr>
            <p:ph type="sldNum" sz="quarter" idx="5"/>
          </p:nvPr>
        </p:nvSpPr>
        <p:spPr>
          <a:noFill/>
        </p:spPr>
        <p:txBody>
          <a:bodyPr/>
          <a:lstStyle/>
          <a:p>
            <a:fld id="{99D124A0-0E0D-4EDE-9C9C-90FC12509195}"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4580" name="Slide Number Placeholder 3"/>
          <p:cNvSpPr>
            <a:spLocks noGrp="1"/>
          </p:cNvSpPr>
          <p:nvPr>
            <p:ph type="sldNum" sz="quarter" idx="5"/>
          </p:nvPr>
        </p:nvSpPr>
        <p:spPr>
          <a:noFill/>
        </p:spPr>
        <p:txBody>
          <a:bodyPr/>
          <a:lstStyle/>
          <a:p>
            <a:fld id="{99D124A0-0E0D-4EDE-9C9C-90FC12509195}"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4580" name="Slide Number Placeholder 3"/>
          <p:cNvSpPr>
            <a:spLocks noGrp="1"/>
          </p:cNvSpPr>
          <p:nvPr>
            <p:ph type="sldNum" sz="quarter" idx="5"/>
          </p:nvPr>
        </p:nvSpPr>
        <p:spPr>
          <a:noFill/>
        </p:spPr>
        <p:txBody>
          <a:bodyPr/>
          <a:lstStyle/>
          <a:p>
            <a:fld id="{99D124A0-0E0D-4EDE-9C9C-90FC12509195}"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p>
        </p:txBody>
      </p:sp>
      <p:sp>
        <p:nvSpPr>
          <p:cNvPr id="28676" name="Slide Number Placeholder 3"/>
          <p:cNvSpPr>
            <a:spLocks noGrp="1"/>
          </p:cNvSpPr>
          <p:nvPr>
            <p:ph type="sldNum" sz="quarter" idx="5"/>
          </p:nvPr>
        </p:nvSpPr>
        <p:spPr>
          <a:noFill/>
        </p:spPr>
        <p:txBody>
          <a:bodyPr/>
          <a:lstStyle/>
          <a:p>
            <a:fld id="{98AAEA45-FA4A-4531-8247-B2F5423C3303}" type="slidenum">
              <a:rPr lang="en-US" smtClean="0"/>
              <a:pPr/>
              <a:t>20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3</a:t>
            </a:fld>
            <a:endParaRPr lang="en-US"/>
          </a:p>
        </p:txBody>
      </p:sp>
    </p:spTree>
    <p:extLst>
      <p:ext uri="{BB962C8B-B14F-4D97-AF65-F5344CB8AC3E}">
        <p14:creationId xmlns:p14="http://schemas.microsoft.com/office/powerpoint/2010/main" val="690330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4</a:t>
            </a:fld>
            <a:endParaRPr lang="en-US"/>
          </a:p>
        </p:txBody>
      </p:sp>
    </p:spTree>
    <p:extLst>
      <p:ext uri="{BB962C8B-B14F-4D97-AF65-F5344CB8AC3E}">
        <p14:creationId xmlns:p14="http://schemas.microsoft.com/office/powerpoint/2010/main" val="885035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5</a:t>
            </a:fld>
            <a:endParaRPr lang="en-US"/>
          </a:p>
        </p:txBody>
      </p:sp>
    </p:spTree>
    <p:extLst>
      <p:ext uri="{BB962C8B-B14F-4D97-AF65-F5344CB8AC3E}">
        <p14:creationId xmlns:p14="http://schemas.microsoft.com/office/powerpoint/2010/main" val="3947298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6</a:t>
            </a:fld>
            <a:endParaRPr lang="en-US"/>
          </a:p>
        </p:txBody>
      </p:sp>
    </p:spTree>
    <p:extLst>
      <p:ext uri="{BB962C8B-B14F-4D97-AF65-F5344CB8AC3E}">
        <p14:creationId xmlns:p14="http://schemas.microsoft.com/office/powerpoint/2010/main" val="514412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7</a:t>
            </a:fld>
            <a:endParaRPr lang="en-US"/>
          </a:p>
        </p:txBody>
      </p:sp>
    </p:spTree>
    <p:extLst>
      <p:ext uri="{BB962C8B-B14F-4D97-AF65-F5344CB8AC3E}">
        <p14:creationId xmlns:p14="http://schemas.microsoft.com/office/powerpoint/2010/main" val="39127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8</a:t>
            </a:fld>
            <a:endParaRPr lang="en-US"/>
          </a:p>
        </p:txBody>
      </p:sp>
    </p:spTree>
    <p:extLst>
      <p:ext uri="{BB962C8B-B14F-4D97-AF65-F5344CB8AC3E}">
        <p14:creationId xmlns:p14="http://schemas.microsoft.com/office/powerpoint/2010/main" val="3313357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9</a:t>
            </a:fld>
            <a:endParaRPr lang="en-US"/>
          </a:p>
        </p:txBody>
      </p:sp>
    </p:spTree>
    <p:extLst>
      <p:ext uri="{BB962C8B-B14F-4D97-AF65-F5344CB8AC3E}">
        <p14:creationId xmlns:p14="http://schemas.microsoft.com/office/powerpoint/2010/main" val="192665733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8.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9.jpe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809625"/>
            <a:ext cx="6467475" cy="6048375"/>
          </a:xfrm>
          <a:prstGeom prst="rect">
            <a:avLst/>
          </a:prstGeom>
          <a:noFill/>
          <a:ln w="9525">
            <a:noFill/>
            <a:miter lim="800000"/>
            <a:headEnd/>
            <a:tailEnd/>
          </a:ln>
        </p:spPr>
      </p:pic>
      <p:sp>
        <p:nvSpPr>
          <p:cNvPr id="5" name="Text Box 7"/>
          <p:cNvSpPr txBox="1">
            <a:spLocks noChangeArrowheads="1"/>
          </p:cNvSpPr>
          <p:nvPr/>
        </p:nvSpPr>
        <p:spPr bwMode="auto">
          <a:xfrm>
            <a:off x="7620000" y="6175375"/>
            <a:ext cx="1281113" cy="501650"/>
          </a:xfrm>
          <a:prstGeom prst="rect">
            <a:avLst/>
          </a:prstGeom>
          <a:noFill/>
          <a:ln>
            <a:noFill/>
          </a:ln>
          <a:extLst/>
        </p:spPr>
        <p:txBody>
          <a:bodyPr wrap="none">
            <a:spAutoFit/>
          </a:bodyPr>
          <a:lstStyle>
            <a:lvl1pPr>
              <a:defRPr sz="1900">
                <a:solidFill>
                  <a:srgbClr val="646464"/>
                </a:solidFill>
                <a:latin typeface="Verdana" pitchFamily="34" charset="0"/>
              </a:defRPr>
            </a:lvl1pPr>
            <a:lvl2pPr marL="742950" indent="-285750">
              <a:defRPr sz="1900">
                <a:solidFill>
                  <a:srgbClr val="646464"/>
                </a:solidFill>
                <a:latin typeface="Verdana" pitchFamily="34" charset="0"/>
              </a:defRPr>
            </a:lvl2pPr>
            <a:lvl3pPr marL="1143000" indent="-228600">
              <a:defRPr sz="1900">
                <a:solidFill>
                  <a:srgbClr val="646464"/>
                </a:solidFill>
                <a:latin typeface="Verdana" pitchFamily="34" charset="0"/>
              </a:defRPr>
            </a:lvl3pPr>
            <a:lvl4pPr marL="1600200" indent="-228600">
              <a:defRPr sz="1900">
                <a:solidFill>
                  <a:srgbClr val="646464"/>
                </a:solidFill>
                <a:latin typeface="Verdana" pitchFamily="34" charset="0"/>
              </a:defRPr>
            </a:lvl4pPr>
            <a:lvl5pPr marL="2057400" indent="-228600">
              <a:defRPr sz="1900">
                <a:solidFill>
                  <a:srgbClr val="646464"/>
                </a:solidFill>
                <a:latin typeface="Verdana" pitchFamily="34" charset="0"/>
              </a:defRPr>
            </a:lvl5pPr>
            <a:lvl6pPr marL="2514600" indent="-228600" eaLnBrk="0" fontAlgn="base" hangingPunct="0">
              <a:spcBef>
                <a:spcPct val="0"/>
              </a:spcBef>
              <a:spcAft>
                <a:spcPct val="0"/>
              </a:spcAft>
              <a:defRPr sz="1900">
                <a:solidFill>
                  <a:srgbClr val="646464"/>
                </a:solidFill>
                <a:latin typeface="Verdana" pitchFamily="34" charset="0"/>
              </a:defRPr>
            </a:lvl6pPr>
            <a:lvl7pPr marL="2971800" indent="-228600" eaLnBrk="0" fontAlgn="base" hangingPunct="0">
              <a:spcBef>
                <a:spcPct val="0"/>
              </a:spcBef>
              <a:spcAft>
                <a:spcPct val="0"/>
              </a:spcAft>
              <a:defRPr sz="1900">
                <a:solidFill>
                  <a:srgbClr val="646464"/>
                </a:solidFill>
                <a:latin typeface="Verdana" pitchFamily="34" charset="0"/>
              </a:defRPr>
            </a:lvl7pPr>
            <a:lvl8pPr marL="3429000" indent="-228600" eaLnBrk="0" fontAlgn="base" hangingPunct="0">
              <a:spcBef>
                <a:spcPct val="0"/>
              </a:spcBef>
              <a:spcAft>
                <a:spcPct val="0"/>
              </a:spcAft>
              <a:defRPr sz="1900">
                <a:solidFill>
                  <a:srgbClr val="646464"/>
                </a:solidFill>
                <a:latin typeface="Verdana" pitchFamily="34" charset="0"/>
              </a:defRPr>
            </a:lvl8pPr>
            <a:lvl9pPr marL="3886200" indent="-228600" eaLnBrk="0" fontAlgn="base" hangingPunct="0">
              <a:spcBef>
                <a:spcPct val="0"/>
              </a:spcBef>
              <a:spcAft>
                <a:spcPct val="0"/>
              </a:spcAft>
              <a:defRPr sz="1900">
                <a:solidFill>
                  <a:srgbClr val="646464"/>
                </a:solidFill>
                <a:latin typeface="Verdana" pitchFamily="34" charset="0"/>
              </a:defRPr>
            </a:lvl9pPr>
          </a:lstStyle>
          <a:p>
            <a:pPr>
              <a:lnSpc>
                <a:spcPct val="90000"/>
              </a:lnSpc>
              <a:defRPr/>
            </a:pPr>
            <a:r>
              <a:rPr lang="en-US" sz="1000" smtClean="0">
                <a:solidFill>
                  <a:schemeClr val="bg1"/>
                </a:solidFill>
                <a:latin typeface="Univers" pitchFamily="34" charset="0"/>
              </a:rPr>
              <a:t>International</a:t>
            </a:r>
            <a:br>
              <a:rPr lang="en-US" sz="1000" smtClean="0">
                <a:solidFill>
                  <a:schemeClr val="bg1"/>
                </a:solidFill>
                <a:latin typeface="Univers" pitchFamily="34" charset="0"/>
              </a:rPr>
            </a:br>
            <a:r>
              <a:rPr lang="en-US" sz="1000" smtClean="0">
                <a:solidFill>
                  <a:schemeClr val="bg1"/>
                </a:solidFill>
                <a:latin typeface="Univers" pitchFamily="34" charset="0"/>
              </a:rPr>
              <a:t>Telecommunication</a:t>
            </a:r>
            <a:br>
              <a:rPr lang="en-US" sz="1000" smtClean="0">
                <a:solidFill>
                  <a:schemeClr val="bg1"/>
                </a:solidFill>
                <a:latin typeface="Univers" pitchFamily="34" charset="0"/>
              </a:rPr>
            </a:br>
            <a:r>
              <a:rPr lang="en-US" sz="1000" smtClean="0">
                <a:solidFill>
                  <a:schemeClr val="bg1"/>
                </a:solidFill>
                <a:latin typeface="Univers" pitchFamily="34" charset="0"/>
              </a:rPr>
              <a:t>Union</a:t>
            </a:r>
          </a:p>
        </p:txBody>
      </p:sp>
      <p:sp>
        <p:nvSpPr>
          <p:cNvPr id="6" name="Rectangle 8"/>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solidFill>
                <a:schemeClr val="tx1"/>
              </a:solidFill>
            </a:endParaRPr>
          </a:p>
        </p:txBody>
      </p:sp>
      <p:sp>
        <p:nvSpPr>
          <p:cNvPr id="8" name="Rectangle 10"/>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defRPr/>
            </a:pPr>
            <a:r>
              <a:rPr lang="en-US" sz="1000">
                <a:solidFill>
                  <a:srgbClr val="000000"/>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p:spPr>
        <p:txBody>
          <a:bodyPr/>
          <a:lstStyle/>
          <a:p>
            <a:pPr>
              <a:defRPr/>
            </a:pPr>
            <a:endParaRPr lang="en-GB"/>
          </a:p>
        </p:txBody>
      </p:sp>
      <p:sp>
        <p:nvSpPr>
          <p:cNvPr id="10"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pPr>
              <a:defRPr/>
            </a:pPr>
            <a:endParaRPr lang="en-GB"/>
          </a:p>
        </p:txBody>
      </p:sp>
      <p:pic>
        <p:nvPicPr>
          <p:cNvPr id="11" name="Picture 28"/>
          <p:cNvPicPr>
            <a:picLocks noChangeAspect="1" noChangeArrowheads="1"/>
          </p:cNvPicPr>
          <p:nvPr userDrawn="1"/>
        </p:nvPicPr>
        <p:blipFill>
          <a:blip r:embed="rId3" cstate="print"/>
          <a:srcRect/>
          <a:stretch>
            <a:fillRect/>
          </a:stretch>
        </p:blipFill>
        <p:spPr bwMode="white">
          <a:xfrm>
            <a:off x="344006" y="5819439"/>
            <a:ext cx="1944688" cy="815975"/>
          </a:xfrm>
          <a:prstGeom prst="rect">
            <a:avLst/>
          </a:prstGeom>
          <a:noFill/>
          <a:ln w="76200" algn="ctr">
            <a:noFill/>
            <a:miter lim="800000"/>
            <a:headEnd/>
            <a:tailEnd/>
          </a:ln>
        </p:spPr>
      </p:pic>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pic>
        <p:nvPicPr>
          <p:cNvPr id="13" name="Picture 7" descr="C:\Users\PHIL\Desktop\Tanzania logo.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932039" y="5774853"/>
            <a:ext cx="1008063"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Administrator\Desktop\logo_ce-en.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812360" y="5829946"/>
            <a:ext cx="1224136" cy="84707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7" descr="Description : Description: C:\Users\Administrator\Documents\ACPLOGOC.TIF"/>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555875" y="6105525"/>
            <a:ext cx="9191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descr="Description : sadc"/>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621882" y="6016625"/>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9"/>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6261100" y="6016625"/>
            <a:ext cx="1111250"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A4E3B8EC-104F-4E9A-9B78-E8F72BA15B49}"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5A31491E-86CB-4E8B-9D6B-CE38252EB49A}"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84D7349A-86AE-4D9D-99C9-C96CA5671C94}"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4213" y="1989138"/>
            <a:ext cx="7772400" cy="4256087"/>
          </a:xfrm>
        </p:spPr>
        <p:txBody>
          <a:bodyPr/>
          <a:lstStyle/>
          <a:p>
            <a:pPr lvl="0"/>
            <a:endParaRPr lang="en-GB" noProof="0" smtClean="0"/>
          </a:p>
        </p:txBody>
      </p:sp>
      <p:sp>
        <p:nvSpPr>
          <p:cNvPr id="4" name="Rectangle 43"/>
          <p:cNvSpPr>
            <a:spLocks noGrp="1" noChangeArrowheads="1"/>
          </p:cNvSpPr>
          <p:nvPr>
            <p:ph type="sldNum" sz="quarter" idx="10"/>
          </p:nvPr>
        </p:nvSpPr>
        <p:spPr>
          <a:ln/>
        </p:spPr>
        <p:txBody>
          <a:bodyPr/>
          <a:lstStyle>
            <a:lvl1pPr>
              <a:defRPr/>
            </a:lvl1pPr>
          </a:lstStyle>
          <a:p>
            <a:pPr>
              <a:defRPr/>
            </a:pPr>
            <a:fld id="{0E6CFB50-CB01-4118-B110-0776DA9136AD}"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age blanche">
    <p:spTree>
      <p:nvGrpSpPr>
        <p:cNvPr id="1" name=""/>
        <p:cNvGrpSpPr/>
        <p:nvPr/>
      </p:nvGrpSpPr>
      <p:grpSpPr>
        <a:xfrm>
          <a:off x="0" y="0"/>
          <a:ext cx="0" cy="0"/>
          <a:chOff x="0" y="0"/>
          <a:chExt cx="0" cy="0"/>
        </a:xfrm>
      </p:grpSpPr>
      <p:sp>
        <p:nvSpPr>
          <p:cNvPr id="2" name="Rectangle 42"/>
          <p:cNvSpPr>
            <a:spLocks noGrp="1" noChangeArrowheads="1"/>
          </p:cNvSpPr>
          <p:nvPr>
            <p:ph type="ftr" sz="quarter" idx="10"/>
          </p:nvPr>
        </p:nvSpPr>
        <p:spPr>
          <a:xfrm>
            <a:off x="3635375" y="6453188"/>
            <a:ext cx="1455738" cy="246062"/>
          </a:xfrm>
        </p:spPr>
        <p:txBody>
          <a:bodyPr/>
          <a:lstStyle>
            <a:lvl1pPr>
              <a:defRPr/>
            </a:lvl1pPr>
          </a:lstStyle>
          <a:p>
            <a:pPr>
              <a:defRPr/>
            </a:pPr>
            <a:r>
              <a:rPr lang="en-US"/>
              <a:t>Gaborone, 01.03.2012</a:t>
            </a:r>
          </a:p>
        </p:txBody>
      </p:sp>
    </p:spTree>
    <p:extLst>
      <p:ext uri="{BB962C8B-B14F-4D97-AF65-F5344CB8AC3E}">
        <p14:creationId xmlns:p14="http://schemas.microsoft.com/office/powerpoint/2010/main" val="4066953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11148FFD-F4A2-48BD-8221-1BE0E5A67FD5}"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pPr>
              <a:defRPr/>
            </a:pPr>
            <a:fld id="{95D32716-F185-4D9B-AB03-42F025BF8F6B}"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37FC5D57-9C3D-434F-AB27-5B3498225E8A}"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3"/>
          <p:cNvSpPr>
            <a:spLocks noGrp="1" noChangeArrowheads="1"/>
          </p:cNvSpPr>
          <p:nvPr>
            <p:ph type="sldNum" sz="quarter" idx="10"/>
          </p:nvPr>
        </p:nvSpPr>
        <p:spPr>
          <a:ln/>
        </p:spPr>
        <p:txBody>
          <a:bodyPr/>
          <a:lstStyle>
            <a:lvl1pPr>
              <a:defRPr/>
            </a:lvl1pPr>
          </a:lstStyle>
          <a:p>
            <a:pPr>
              <a:defRPr/>
            </a:pPr>
            <a:fld id="{7C7792C4-5ACA-43F1-98A5-A34DACFB7226}" type="slidenum">
              <a:rPr lang="en-US"/>
              <a:pPr>
                <a:defRPr/>
              </a:pPr>
              <a:t>‹#›</a:t>
            </a:fld>
            <a:endParaRPr lang="en-US"/>
          </a:p>
        </p:txBody>
      </p:sp>
      <p:sp>
        <p:nvSpPr>
          <p:cNvPr id="8"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3"/>
          <p:cNvSpPr>
            <a:spLocks noGrp="1" noChangeArrowheads="1"/>
          </p:cNvSpPr>
          <p:nvPr>
            <p:ph type="sldNum" sz="quarter" idx="10"/>
          </p:nvPr>
        </p:nvSpPr>
        <p:spPr>
          <a:ln/>
        </p:spPr>
        <p:txBody>
          <a:bodyPr/>
          <a:lstStyle>
            <a:lvl1pPr>
              <a:defRPr/>
            </a:lvl1pPr>
          </a:lstStyle>
          <a:p>
            <a:pPr>
              <a:defRPr/>
            </a:pPr>
            <a:fld id="{04BCE8E1-43FA-43F1-AC50-710CE6CE4DF9}" type="slidenum">
              <a:rPr lang="en-US"/>
              <a:pPr>
                <a:defRPr/>
              </a:pPr>
              <a:t>‹#›</a:t>
            </a:fld>
            <a:endParaRPr lang="en-US"/>
          </a:p>
        </p:txBody>
      </p:sp>
      <p:sp>
        <p:nvSpPr>
          <p:cNvPr id="4"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pPr>
              <a:defRPr/>
            </a:pPr>
            <a:fld id="{C24C4520-31F7-4407-ADBE-2FE1695119A3}" type="slidenum">
              <a:rPr lang="en-US"/>
              <a:pPr>
                <a:defRPr/>
              </a:pPr>
              <a:t>‹#›</a:t>
            </a:fld>
            <a:endParaRPr lang="en-US"/>
          </a:p>
        </p:txBody>
      </p:sp>
      <p:sp>
        <p:nvSpPr>
          <p:cNvPr id="3"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87B80233-22C8-471F-8467-FB5933613D80}"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D49ED6B2-921B-417E-9013-B96706F03680}"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21" Type="http://schemas.openxmlformats.org/officeDocument/2006/relationships/image" Target="../media/image6.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png"/><Relationship Id="rId20"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7.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0" descr="Watermark"/>
          <p:cNvPicPr>
            <a:picLocks noChangeAspect="1" noChangeArrowheads="1"/>
          </p:cNvPicPr>
          <p:nvPr/>
        </p:nvPicPr>
        <p:blipFill>
          <a:blip r:embed="rId16" cstate="print"/>
          <a:srcRect l="6723" b="12773"/>
          <a:stretch>
            <a:fillRect/>
          </a:stretch>
        </p:blipFill>
        <p:spPr bwMode="auto">
          <a:xfrm>
            <a:off x="0" y="809625"/>
            <a:ext cx="6467475" cy="6048375"/>
          </a:xfrm>
          <a:prstGeom prst="rect">
            <a:avLst/>
          </a:prstGeom>
          <a:noFill/>
          <a:ln w="9525">
            <a:noFill/>
            <a:miter lim="800000"/>
            <a:headEnd/>
            <a:tailEnd/>
          </a:ln>
        </p:spPr>
      </p:pic>
      <p:sp>
        <p:nvSpPr>
          <p:cNvPr id="1027" name="Line 61"/>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pPr>
              <a:defRPr/>
            </a:pPr>
            <a:endParaRPr lang="en-GB"/>
          </a:p>
        </p:txBody>
      </p:sp>
      <p:sp>
        <p:nvSpPr>
          <p:cNvPr id="2052" name="Rectangle 2"/>
          <p:cNvSpPr>
            <a:spLocks noGrp="1" noChangeArrowheads="1"/>
          </p:cNvSpPr>
          <p:nvPr>
            <p:ph type="title"/>
          </p:nvPr>
        </p:nvSpPr>
        <p:spPr bwMode="auto">
          <a:xfrm>
            <a:off x="685800" y="1081088"/>
            <a:ext cx="7772400"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67" name="Rectangle 43"/>
          <p:cNvSpPr>
            <a:spLocks noGrp="1" noChangeArrowheads="1"/>
          </p:cNvSpPr>
          <p:nvPr>
            <p:ph type="sldNum" sz="quarter" idx="4"/>
          </p:nvPr>
        </p:nvSpPr>
        <p:spPr bwMode="auto">
          <a:xfrm>
            <a:off x="8804275" y="0"/>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charset="0"/>
                <a:cs typeface="Times New Roman" pitchFamily="18" charset="0"/>
              </a:defRPr>
            </a:lvl1pPr>
          </a:lstStyle>
          <a:p>
            <a:pPr>
              <a:defRPr/>
            </a:pPr>
            <a:fld id="{63EAE519-97ED-4F21-9F77-206ADF5DBC50}" type="slidenum">
              <a:rPr lang="en-US"/>
              <a:pPr>
                <a:defRPr/>
              </a:pPr>
              <a:t>‹#›</a:t>
            </a:fld>
            <a:endParaRPr lang="en-US"/>
          </a:p>
        </p:txBody>
      </p:sp>
      <p:sp>
        <p:nvSpPr>
          <p:cNvPr id="1066" name="Rectangle 42"/>
          <p:cNvSpPr>
            <a:spLocks noGrp="1" noChangeArrowheads="1"/>
          </p:cNvSpPr>
          <p:nvPr>
            <p:ph type="ftr" sz="quarter" idx="3"/>
          </p:nvPr>
        </p:nvSpPr>
        <p:spPr bwMode="auto">
          <a:xfrm>
            <a:off x="2195513" y="6424613"/>
            <a:ext cx="4457700"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eaLnBrk="1" hangingPunct="1">
              <a:defRPr sz="1000">
                <a:solidFill>
                  <a:srgbClr val="0E438A"/>
                </a:solidFill>
                <a:latin typeface="Zurich BT" charset="0"/>
                <a:cs typeface="Times New Roman" pitchFamily="18" charset="0"/>
              </a:defRPr>
            </a:lvl1pPr>
          </a:lstStyle>
          <a:p>
            <a:pPr>
              <a:defRPr/>
            </a:pPr>
            <a:endParaRPr lang="en-US" dirty="0"/>
          </a:p>
        </p:txBody>
      </p:sp>
      <p:sp>
        <p:nvSpPr>
          <p:cNvPr id="2055" name="Rectangle 3"/>
          <p:cNvSpPr>
            <a:spLocks noGrp="1" noChangeArrowheads="1"/>
          </p:cNvSpPr>
          <p:nvPr>
            <p:ph type="body" idx="1"/>
          </p:nvPr>
        </p:nvSpPr>
        <p:spPr bwMode="auto">
          <a:xfrm>
            <a:off x="684213" y="1989138"/>
            <a:ext cx="7772400" cy="42560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Line 63"/>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p:spPr>
        <p:txBody>
          <a:bodyPr/>
          <a:lstStyle/>
          <a:p>
            <a:pPr>
              <a:defRPr/>
            </a:pPr>
            <a:endParaRPr lang="en-GB"/>
          </a:p>
        </p:txBody>
      </p:sp>
      <p:pic>
        <p:nvPicPr>
          <p:cNvPr id="2057" name="Picture 67"/>
          <p:cNvPicPr>
            <a:picLocks noChangeAspect="1" noChangeArrowheads="1"/>
          </p:cNvPicPr>
          <p:nvPr userDrawn="1"/>
        </p:nvPicPr>
        <p:blipFill>
          <a:blip r:embed="rId17" cstate="print"/>
          <a:srcRect/>
          <a:stretch>
            <a:fillRect/>
          </a:stretch>
        </p:blipFill>
        <p:spPr bwMode="white">
          <a:xfrm>
            <a:off x="251520" y="5926138"/>
            <a:ext cx="1873250" cy="785812"/>
          </a:xfrm>
          <a:prstGeom prst="rect">
            <a:avLst/>
          </a:prstGeom>
          <a:noFill/>
          <a:ln w="76200" algn="ctr">
            <a:noFill/>
            <a:miter lim="800000"/>
            <a:headEnd/>
            <a:tailEnd/>
          </a:ln>
        </p:spPr>
      </p:pic>
      <p:pic>
        <p:nvPicPr>
          <p:cNvPr id="2" name="Picture 2" descr="C:\Users\Administrator\Desktop\logo_ce-en.jpg"/>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7380313" y="5926137"/>
            <a:ext cx="1224135" cy="78616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 descr="C:\Users\PHIL\Desktop\Tanzania logo.png"/>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4716016" y="5926138"/>
            <a:ext cx="1008063"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7" descr="Description : Description: C:\Users\Administrator\Documents\ACPLOGOC.TIF"/>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2555875" y="6105525"/>
            <a:ext cx="9191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 sadc"/>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3621882" y="6016625"/>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p:cNvPicPr>
            <a:picLocks noChangeAspect="1" noChangeArrowheads="1"/>
          </p:cNvPicPr>
          <p:nvPr userDrawn="1"/>
        </p:nvPicPr>
        <p:blipFill>
          <a:blip r:embed="rId22">
            <a:extLst>
              <a:ext uri="{28A0092B-C50C-407E-A947-70E740481C1C}">
                <a14:useLocalDpi xmlns:a14="http://schemas.microsoft.com/office/drawing/2010/main" val="0"/>
              </a:ext>
            </a:extLst>
          </a:blip>
          <a:srcRect/>
          <a:stretch>
            <a:fillRect/>
          </a:stretch>
        </p:blipFill>
        <p:spPr bwMode="auto">
          <a:xfrm>
            <a:off x="6084168" y="6016625"/>
            <a:ext cx="1111250"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1"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2" r:id="rId14"/>
  </p:sldLayoutIdLst>
  <p:transition>
    <p:fade/>
  </p:transition>
  <p:timing>
    <p:tnLst>
      <p:par>
        <p:cTn id="1" dur="indefinite" restart="never" nodeType="tmRoot"/>
      </p:par>
    </p:tnLst>
  </p:timing>
  <p:hf sldNum="0" hdr="0" ftr="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pria.chetty@gmail.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1" name="Rectangle 1045"/>
          <p:cNvSpPr>
            <a:spLocks noGrp="1" noChangeArrowheads="1"/>
          </p:cNvSpPr>
          <p:nvPr>
            <p:ph type="ctrTitle"/>
          </p:nvPr>
        </p:nvSpPr>
        <p:spPr>
          <a:xfrm>
            <a:off x="214313" y="744538"/>
            <a:ext cx="8605837" cy="755650"/>
          </a:xfrm>
        </p:spPr>
        <p:txBody>
          <a:bodyPr/>
          <a:lstStyle/>
          <a:p>
            <a:pPr>
              <a:defRPr/>
            </a:pPr>
            <a:r>
              <a:rPr lang="en-US" dirty="0" smtClean="0">
                <a:effectLst>
                  <a:outerShdw blurRad="38100" dist="38100" dir="2700000" algn="tl">
                    <a:srgbClr val="C0C0C0"/>
                  </a:outerShdw>
                </a:effectLst>
              </a:rPr>
              <a:t>HIPSSA Project</a:t>
            </a:r>
            <a:br>
              <a:rPr lang="en-US" dirty="0" smtClean="0">
                <a:effectLst>
                  <a:outerShdw blurRad="38100" dist="38100" dir="2700000" algn="tl">
                    <a:srgbClr val="C0C0C0"/>
                  </a:outerShdw>
                </a:effectLst>
              </a:rPr>
            </a:br>
            <a:endParaRPr lang="en-US" dirty="0" smtClean="0">
              <a:effectLst>
                <a:outerShdw blurRad="38100" dist="38100" dir="2700000" algn="tl">
                  <a:srgbClr val="C0C0C0"/>
                </a:outerShdw>
              </a:effectLst>
            </a:endParaRPr>
          </a:p>
        </p:txBody>
      </p:sp>
      <p:sp>
        <p:nvSpPr>
          <p:cNvPr id="2" name="Rectangle 1045"/>
          <p:cNvSpPr>
            <a:spLocks noChangeArrowheads="1"/>
          </p:cNvSpPr>
          <p:nvPr/>
        </p:nvSpPr>
        <p:spPr bwMode="auto">
          <a:xfrm>
            <a:off x="323850" y="1781949"/>
            <a:ext cx="8605838" cy="1908215"/>
          </a:xfrm>
          <a:prstGeom prst="rect">
            <a:avLst/>
          </a:prstGeom>
          <a:noFill/>
          <a:ln>
            <a:noFill/>
          </a:ln>
          <a:extLst/>
        </p:spPr>
        <p:txBody>
          <a:bodyPr anchor="ctr">
            <a:spAutoFit/>
          </a:bodyPr>
          <a:lstStyle/>
          <a:p>
            <a:pPr algn="ctr">
              <a:defRPr/>
            </a:pPr>
            <a:r>
              <a:rPr lang="en-US" sz="1800" b="1" dirty="0">
                <a:solidFill>
                  <a:srgbClr val="1B5BA2"/>
                </a:solidFill>
                <a:effectLst>
                  <a:outerShdw blurRad="38100" dist="38100" dir="2700000" algn="tl">
                    <a:srgbClr val="C0C0C0"/>
                  </a:outerShdw>
                </a:effectLst>
              </a:rPr>
              <a:t>Support for Harmonization of the ICT Policies </a:t>
            </a:r>
            <a:br>
              <a:rPr lang="en-US" sz="1800" b="1" dirty="0">
                <a:solidFill>
                  <a:srgbClr val="1B5BA2"/>
                </a:solidFill>
                <a:effectLst>
                  <a:outerShdw blurRad="38100" dist="38100" dir="2700000" algn="tl">
                    <a:srgbClr val="C0C0C0"/>
                  </a:outerShdw>
                </a:effectLst>
              </a:rPr>
            </a:br>
            <a:r>
              <a:rPr lang="en-US" sz="1800" b="1" dirty="0">
                <a:solidFill>
                  <a:srgbClr val="1B5BA2"/>
                </a:solidFill>
                <a:effectLst>
                  <a:outerShdw blurRad="38100" dist="38100" dir="2700000" algn="tl">
                    <a:srgbClr val="C0C0C0"/>
                  </a:outerShdw>
                </a:effectLst>
              </a:rPr>
              <a:t>in Sub-Sahara Africa, </a:t>
            </a:r>
          </a:p>
          <a:p>
            <a:pPr algn="ctr">
              <a:defRPr/>
            </a:pPr>
            <a:r>
              <a:rPr lang="en-US" sz="1800" b="1" dirty="0" smtClean="0">
                <a:solidFill>
                  <a:srgbClr val="1B5BA2"/>
                </a:solidFill>
                <a:effectLst>
                  <a:outerShdw blurRad="38100" dist="38100" dir="2700000" algn="tl">
                    <a:srgbClr val="C0C0C0"/>
                  </a:outerShdw>
                </a:effectLst>
              </a:rPr>
              <a:t>Meeting with the Tanzanian ICT Ministry</a:t>
            </a:r>
            <a:endParaRPr lang="en-US" sz="1800" b="1" dirty="0">
              <a:solidFill>
                <a:srgbClr val="1B5BA2"/>
              </a:solidFill>
              <a:effectLst>
                <a:outerShdw blurRad="38100" dist="38100" dir="2700000" algn="tl">
                  <a:srgbClr val="C0C0C0"/>
                </a:outerShdw>
              </a:effectLst>
            </a:endParaRPr>
          </a:p>
          <a:p>
            <a:pPr algn="ctr">
              <a:defRPr/>
            </a:pPr>
            <a:r>
              <a:rPr lang="en-US" sz="2400" dirty="0">
                <a:solidFill>
                  <a:srgbClr val="1B5BA2"/>
                </a:solidFill>
                <a:effectLst>
                  <a:outerShdw blurRad="38100" dist="38100" dir="2700000" algn="tl">
                    <a:srgbClr val="C0C0C0"/>
                  </a:outerShdw>
                </a:effectLst>
              </a:rPr>
              <a:t/>
            </a:r>
            <a:br>
              <a:rPr lang="en-US" sz="2400" dirty="0">
                <a:solidFill>
                  <a:srgbClr val="1B5BA2"/>
                </a:solidFill>
                <a:effectLst>
                  <a:outerShdw blurRad="38100" dist="38100" dir="2700000" algn="tl">
                    <a:srgbClr val="C0C0C0"/>
                  </a:outerShdw>
                </a:effectLst>
              </a:rPr>
            </a:br>
            <a:endParaRPr lang="en-US" sz="4000" b="1" dirty="0">
              <a:solidFill>
                <a:srgbClr val="1B5BA2"/>
              </a:solidFill>
              <a:effectLst>
                <a:outerShdw blurRad="38100" dist="38100" dir="2700000" algn="tl">
                  <a:srgbClr val="C0C0C0"/>
                </a:outerShdw>
              </a:effectLst>
            </a:endParaRPr>
          </a:p>
        </p:txBody>
      </p:sp>
      <p:sp>
        <p:nvSpPr>
          <p:cNvPr id="3076" name="Rectangle 3"/>
          <p:cNvSpPr>
            <a:spLocks noChangeArrowheads="1"/>
          </p:cNvSpPr>
          <p:nvPr/>
        </p:nvSpPr>
        <p:spPr bwMode="auto">
          <a:xfrm>
            <a:off x="467545" y="3143250"/>
            <a:ext cx="8104956" cy="1926681"/>
          </a:xfrm>
          <a:prstGeom prst="rect">
            <a:avLst/>
          </a:prstGeom>
          <a:noFill/>
          <a:ln w="9525">
            <a:noFill/>
            <a:miter lim="800000"/>
            <a:headEnd/>
            <a:tailEnd/>
          </a:ln>
        </p:spPr>
        <p:txBody>
          <a:bodyPr wrap="square">
            <a:spAutoFit/>
          </a:bodyPr>
          <a:lstStyle/>
          <a:p>
            <a:pPr algn="ctr">
              <a:defRPr/>
            </a:pPr>
            <a:r>
              <a:rPr lang="en-US" sz="2400" b="1" dirty="0" smtClean="0">
                <a:solidFill>
                  <a:schemeClr val="tx1">
                    <a:lumMod val="75000"/>
                  </a:schemeClr>
                </a:solidFill>
                <a:effectLst>
                  <a:outerShdw blurRad="38100" dist="38100" dir="2700000" algn="tl">
                    <a:srgbClr val="C0C0C0"/>
                  </a:outerShdw>
                </a:effectLst>
              </a:rPr>
              <a:t>PRESENTATION ON SADC DATA PROTECTION MODEL LAW</a:t>
            </a:r>
          </a:p>
          <a:p>
            <a:pPr>
              <a:defRPr/>
            </a:pPr>
            <a:endParaRPr lang="en-US" dirty="0"/>
          </a:p>
          <a:p>
            <a:pPr algn="r">
              <a:lnSpc>
                <a:spcPct val="90000"/>
              </a:lnSpc>
              <a:defRPr/>
            </a:pPr>
            <a:endParaRPr lang="fr-FR" sz="2000" b="1" dirty="0" smtClean="0">
              <a:solidFill>
                <a:schemeClr val="tx1"/>
              </a:solidFill>
            </a:endParaRPr>
          </a:p>
          <a:p>
            <a:pPr algn="r">
              <a:lnSpc>
                <a:spcPct val="90000"/>
              </a:lnSpc>
              <a:defRPr/>
            </a:pPr>
            <a:r>
              <a:rPr lang="fr-FR" sz="2000" b="1" dirty="0" smtClean="0">
                <a:solidFill>
                  <a:schemeClr val="tx1"/>
                </a:solidFill>
              </a:rPr>
              <a:t>Pria Chetty, </a:t>
            </a:r>
          </a:p>
          <a:p>
            <a:pPr algn="r">
              <a:lnSpc>
                <a:spcPct val="90000"/>
              </a:lnSpc>
              <a:defRPr/>
            </a:pPr>
            <a:r>
              <a:rPr lang="fr-FR" sz="1800" dirty="0" smtClean="0">
                <a:solidFill>
                  <a:schemeClr val="tx1"/>
                </a:solidFill>
              </a:rPr>
              <a:t>International Legal </a:t>
            </a:r>
            <a:r>
              <a:rPr lang="fr-FR" sz="1800" dirty="0">
                <a:solidFill>
                  <a:schemeClr val="tx1"/>
                </a:solidFill>
              </a:rPr>
              <a:t>Expert </a:t>
            </a:r>
            <a:r>
              <a:rPr lang="fr-FR" sz="1800" dirty="0" smtClean="0">
                <a:solidFill>
                  <a:schemeClr val="tx1"/>
                </a:solidFill>
              </a:rPr>
              <a:t>on Data Protection</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67696" y="1556792"/>
            <a:ext cx="8642350" cy="3600499"/>
          </a:xfrm>
        </p:spPr>
        <p:txBody>
          <a:bodyPr/>
          <a:lstStyle/>
          <a:p>
            <a:pPr lvl="0"/>
            <a:r>
              <a:rPr lang="en-US" sz="2000" b="1" dirty="0" smtClean="0">
                <a:effectLst>
                  <a:outerShdw sx="0" sy="0">
                    <a:srgbClr val="000000"/>
                  </a:outerShdw>
                </a:effectLst>
              </a:rPr>
              <a:t>Processing </a:t>
            </a:r>
            <a:r>
              <a:rPr lang="en-US" sz="2000" b="1" dirty="0">
                <a:effectLst>
                  <a:outerShdw sx="0" sy="0">
                    <a:srgbClr val="000000"/>
                  </a:outerShdw>
                </a:effectLst>
              </a:rPr>
              <a:t>of personal data carried out in the context of the effective and actual activities of any controller </a:t>
            </a:r>
            <a:r>
              <a:rPr lang="en-US" sz="2000" b="1" dirty="0">
                <a:solidFill>
                  <a:srgbClr val="1B5BA2"/>
                </a:solidFill>
                <a:effectLst>
                  <a:outerShdw sx="0" sy="0">
                    <a:srgbClr val="000000"/>
                  </a:outerShdw>
                </a:effectLst>
              </a:rPr>
              <a:t>permanently established on [given country] territory or in a place where [given country] law applies by virtue of international public law</a:t>
            </a:r>
            <a:r>
              <a:rPr lang="en-US" sz="2000" b="1" dirty="0">
                <a:effectLst>
                  <a:outerShdw sx="0" sy="0">
                    <a:srgbClr val="000000"/>
                  </a:outerShdw>
                </a:effectLst>
              </a:rPr>
              <a:t>;</a:t>
            </a:r>
            <a:endParaRPr lang="en-ZA" sz="2000" b="1" dirty="0">
              <a:effectLst>
                <a:outerShdw sx="0" sy="0">
                  <a:srgbClr val="000000"/>
                </a:outerShdw>
              </a:effectLst>
            </a:endParaRPr>
          </a:p>
          <a:p>
            <a:r>
              <a:rPr lang="en-GB" sz="2000" b="1" dirty="0"/>
              <a:t>P</a:t>
            </a:r>
            <a:r>
              <a:rPr lang="en-GB" sz="2000" b="1" dirty="0" smtClean="0"/>
              <a:t>rocessing </a:t>
            </a:r>
            <a:r>
              <a:rPr lang="en-GB" sz="2000" b="1" dirty="0"/>
              <a:t>of personal data by a controller who is not permanently established on [given country] territory, if the </a:t>
            </a:r>
            <a:r>
              <a:rPr lang="en-GB" sz="2000" b="1" dirty="0">
                <a:solidFill>
                  <a:srgbClr val="1B5BA2"/>
                </a:solidFill>
              </a:rPr>
              <a:t>means used, which can be automatic or other means located on [given country] territory</a:t>
            </a:r>
            <a:r>
              <a:rPr lang="en-GB" sz="2000" b="1" dirty="0"/>
              <a:t>, are </a:t>
            </a:r>
            <a:r>
              <a:rPr lang="en-GB" sz="2000" b="1" dirty="0">
                <a:solidFill>
                  <a:srgbClr val="1B5BA2"/>
                </a:solidFill>
              </a:rPr>
              <a:t>not</a:t>
            </a:r>
            <a:r>
              <a:rPr lang="en-GB" sz="2000" b="1" dirty="0"/>
              <a:t> the same as the means used for processing personal data only </a:t>
            </a:r>
            <a:r>
              <a:rPr lang="en-GB" sz="2000" b="1" dirty="0">
                <a:solidFill>
                  <a:srgbClr val="1B5BA2"/>
                </a:solidFill>
              </a:rPr>
              <a:t>for the purposes of transit of personal data through [given country] territory</a:t>
            </a:r>
            <a:endParaRPr lang="fr-BE" sz="2000" b="1" dirty="0">
              <a:solidFill>
                <a:srgbClr val="1B5BA2"/>
              </a:solidFill>
            </a:endParaRPr>
          </a:p>
        </p:txBody>
      </p:sp>
      <p:sp>
        <p:nvSpPr>
          <p:cNvPr id="4" name="Rectangle 2"/>
          <p:cNvSpPr txBox="1">
            <a:spLocks noChangeArrowheads="1"/>
          </p:cNvSpPr>
          <p:nvPr/>
        </p:nvSpPr>
        <p:spPr>
          <a:xfrm>
            <a:off x="611560" y="692696"/>
            <a:ext cx="8086725" cy="381000"/>
          </a:xfrm>
          <a:prstGeom prst="rect">
            <a:avLst/>
          </a:prstGeom>
        </p:spPr>
        <p:txBody>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lgn="l">
              <a:defRPr/>
            </a:pPr>
            <a:r>
              <a:rPr lang="en-US" sz="3200" dirty="0" smtClean="0">
                <a:solidFill>
                  <a:schemeClr val="hlink"/>
                </a:solidFill>
                <a:effectLst>
                  <a:outerShdw blurRad="38100" dist="38100" dir="2700000" algn="tl">
                    <a:srgbClr val="C0C0C0"/>
                  </a:outerShdw>
                </a:effectLst>
              </a:rPr>
              <a:t>Scope of Application</a:t>
            </a:r>
          </a:p>
        </p:txBody>
      </p:sp>
    </p:spTree>
    <p:extLst>
      <p:ext uri="{BB962C8B-B14F-4D97-AF65-F5344CB8AC3E}">
        <p14:creationId xmlns:p14="http://schemas.microsoft.com/office/powerpoint/2010/main" val="114193680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261739" y="1412776"/>
            <a:ext cx="8642350" cy="2952328"/>
          </a:xfrm>
        </p:spPr>
        <p:txBody>
          <a:bodyPr/>
          <a:lstStyle/>
          <a:p>
            <a:pPr lvl="1">
              <a:buFont typeface="Arial" pitchFamily="34" charset="0"/>
              <a:buChar char="•"/>
            </a:pPr>
            <a:r>
              <a:rPr lang="fr-BE" sz="2000" b="1" dirty="0" err="1"/>
              <a:t>Adequate</a:t>
            </a:r>
            <a:r>
              <a:rPr lang="fr-BE" sz="2000" b="1" dirty="0"/>
              <a:t>, relevant and not excessive to the </a:t>
            </a:r>
            <a:r>
              <a:rPr lang="fr-BE" sz="2000" b="1" dirty="0" err="1"/>
              <a:t>purpose</a:t>
            </a:r>
            <a:endParaRPr lang="fr-BE" sz="2000" b="1" dirty="0"/>
          </a:p>
          <a:p>
            <a:pPr lvl="1">
              <a:buFont typeface="Arial" pitchFamily="34" charset="0"/>
              <a:buChar char="•"/>
            </a:pPr>
            <a:r>
              <a:rPr lang="fr-BE" sz="2000" b="1" dirty="0" err="1"/>
              <a:t>Accurate</a:t>
            </a:r>
            <a:r>
              <a:rPr lang="fr-BE" sz="2000" b="1" dirty="0"/>
              <a:t> and up-to-date</a:t>
            </a:r>
          </a:p>
          <a:p>
            <a:pPr lvl="1">
              <a:buFont typeface="Arial" pitchFamily="34" charset="0"/>
              <a:buChar char="•"/>
            </a:pPr>
            <a:r>
              <a:rPr lang="fr-BE" sz="2000" b="1" dirty="0" smtClean="0"/>
              <a:t>Etc</a:t>
            </a:r>
            <a:r>
              <a:rPr lang="fr-BE" sz="2000" b="1" dirty="0"/>
              <a:t>.</a:t>
            </a:r>
          </a:p>
          <a:p>
            <a:pPr marL="914400" lvl="2" indent="0">
              <a:buNone/>
            </a:pPr>
            <a:endParaRPr lang="fr-BE" dirty="0" smtClean="0"/>
          </a:p>
          <a:p>
            <a:endParaRPr lang="fr-BE" dirty="0" smtClean="0"/>
          </a:p>
        </p:txBody>
      </p:sp>
      <p:sp>
        <p:nvSpPr>
          <p:cNvPr id="4" name="Rectangle 2"/>
          <p:cNvSpPr txBox="1">
            <a:spLocks noChangeArrowheads="1"/>
          </p:cNvSpPr>
          <p:nvPr/>
        </p:nvSpPr>
        <p:spPr>
          <a:xfrm>
            <a:off x="539552" y="692696"/>
            <a:ext cx="8086725" cy="381000"/>
          </a:xfrm>
          <a:prstGeom prst="rect">
            <a:avLst/>
          </a:prstGeom>
        </p:spPr>
        <p:txBody>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lgn="l">
              <a:defRPr/>
            </a:pPr>
            <a:r>
              <a:rPr lang="en-US" sz="3200" dirty="0" smtClean="0">
                <a:solidFill>
                  <a:schemeClr val="hlink"/>
                </a:solidFill>
                <a:effectLst>
                  <a:outerShdw blurRad="38100" dist="38100" dir="2700000" algn="tl">
                    <a:srgbClr val="C0C0C0"/>
                  </a:outerShdw>
                </a:effectLst>
              </a:rPr>
              <a:t>Quality of the Data</a:t>
            </a:r>
          </a:p>
        </p:txBody>
      </p:sp>
      <p:sp>
        <p:nvSpPr>
          <p:cNvPr id="5" name="Rectangle 2"/>
          <p:cNvSpPr txBox="1">
            <a:spLocks noChangeArrowheads="1"/>
          </p:cNvSpPr>
          <p:nvPr/>
        </p:nvSpPr>
        <p:spPr>
          <a:xfrm>
            <a:off x="570397" y="2615952"/>
            <a:ext cx="8086725" cy="381000"/>
          </a:xfrm>
          <a:prstGeom prst="rect">
            <a:avLst/>
          </a:prstGeom>
        </p:spPr>
        <p:txBody>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lgn="l">
              <a:defRPr/>
            </a:pPr>
            <a:r>
              <a:rPr lang="fr-BE" sz="3200" dirty="0" err="1" smtClean="0">
                <a:solidFill>
                  <a:schemeClr val="hlink"/>
                </a:solidFill>
                <a:effectLst>
                  <a:outerShdw blurRad="38100" dist="38100" dir="2700000" algn="tl">
                    <a:srgbClr val="C0C0C0"/>
                  </a:outerShdw>
                </a:effectLst>
              </a:rPr>
              <a:t>Lawfulness</a:t>
            </a:r>
            <a:r>
              <a:rPr lang="fr-BE" sz="3200" dirty="0" smtClean="0">
                <a:solidFill>
                  <a:schemeClr val="hlink"/>
                </a:solidFill>
                <a:effectLst>
                  <a:outerShdw blurRad="38100" dist="38100" dir="2700000" algn="tl">
                    <a:srgbClr val="C0C0C0"/>
                  </a:outerShdw>
                </a:effectLst>
              </a:rPr>
              <a:t> of Processing </a:t>
            </a:r>
            <a:endParaRPr lang="en-US" sz="3200" dirty="0" smtClean="0">
              <a:solidFill>
                <a:schemeClr val="hlink"/>
              </a:solidFill>
              <a:effectLst>
                <a:outerShdw blurRad="38100" dist="38100" dir="2700000" algn="tl">
                  <a:srgbClr val="C0C0C0"/>
                </a:outerShdw>
              </a:effectLst>
            </a:endParaRPr>
          </a:p>
        </p:txBody>
      </p:sp>
      <p:sp>
        <p:nvSpPr>
          <p:cNvPr id="6" name="Espace réservé du contenu 2"/>
          <p:cNvSpPr txBox="1">
            <a:spLocks/>
          </p:cNvSpPr>
          <p:nvPr/>
        </p:nvSpPr>
        <p:spPr bwMode="auto">
          <a:xfrm>
            <a:off x="292584" y="2806452"/>
            <a:ext cx="8642350" cy="2160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marL="0" indent="0">
              <a:spcBef>
                <a:spcPct val="0"/>
              </a:spcBef>
              <a:buFont typeface="Wingdings" pitchFamily="2" charset="2"/>
              <a:buNone/>
              <a:defRPr/>
            </a:pPr>
            <a:endParaRPr lang="fr-BE" b="1" kern="1200" dirty="0" smtClean="0">
              <a:solidFill>
                <a:schemeClr val="hlink"/>
              </a:solidFill>
              <a:effectLst>
                <a:outerShdw blurRad="38100" dist="38100" dir="2700000" algn="tl">
                  <a:srgbClr val="C0C0C0"/>
                </a:outerShdw>
              </a:effectLst>
              <a:latin typeface="+mj-lt"/>
              <a:ea typeface="+mj-ea"/>
              <a:cs typeface="+mj-cs"/>
            </a:endParaRPr>
          </a:p>
          <a:p>
            <a:pPr lvl="1">
              <a:buFont typeface="Arial" pitchFamily="34" charset="0"/>
              <a:buChar char="•"/>
            </a:pPr>
            <a:r>
              <a:rPr lang="fr-BE" sz="2000" b="1" dirty="0" err="1" smtClean="0"/>
              <a:t>Generality</a:t>
            </a:r>
            <a:r>
              <a:rPr lang="fr-BE" sz="2000" b="1" dirty="0" smtClean="0"/>
              <a:t> - </a:t>
            </a:r>
            <a:r>
              <a:rPr lang="en-GB" sz="2000" b="1" dirty="0"/>
              <a:t>the processing of personal data is necessary and that the personal data is processed fairly and lawfully</a:t>
            </a:r>
            <a:endParaRPr lang="fr-BE" sz="2000" b="1" dirty="0"/>
          </a:p>
          <a:p>
            <a:pPr lvl="1">
              <a:buFont typeface="Arial" pitchFamily="34" charset="0"/>
              <a:buChar char="•"/>
            </a:pPr>
            <a:r>
              <a:rPr lang="fr-BE" sz="2000" b="1" dirty="0" err="1" smtClean="0"/>
              <a:t>Purpose</a:t>
            </a:r>
            <a:r>
              <a:rPr lang="fr-BE" sz="2000" b="1" dirty="0" smtClean="0"/>
              <a:t> - </a:t>
            </a:r>
            <a:r>
              <a:rPr lang="en-GB" sz="2000" b="1" dirty="0"/>
              <a:t>specified, explicit and legitimate </a:t>
            </a:r>
            <a:endParaRPr lang="fr-BE" sz="2000" b="1" dirty="0"/>
          </a:p>
          <a:p>
            <a:pPr lvl="1">
              <a:buFont typeface="Arial" pitchFamily="34" charset="0"/>
              <a:buChar char="•"/>
            </a:pPr>
            <a:r>
              <a:rPr lang="fr-BE" sz="2000" b="1" dirty="0" smtClean="0"/>
              <a:t>Sensitive data processing </a:t>
            </a:r>
            <a:r>
              <a:rPr lang="fr-BE" sz="2000" b="1" dirty="0" err="1" smtClean="0"/>
              <a:t>with</a:t>
            </a:r>
            <a:r>
              <a:rPr lang="fr-BE" sz="2000" b="1" dirty="0" smtClean="0"/>
              <a:t> consent</a:t>
            </a:r>
          </a:p>
          <a:p>
            <a:pPr lvl="1">
              <a:buFont typeface="Arial" pitchFamily="34" charset="0"/>
              <a:buChar char="•"/>
            </a:pPr>
            <a:r>
              <a:rPr lang="fr-BE" sz="2000" b="1" dirty="0" smtClean="0"/>
              <a:t>Etc.</a:t>
            </a:r>
          </a:p>
          <a:p>
            <a:pPr lvl="2"/>
            <a:endParaRPr lang="fr-BE" dirty="0" smtClean="0"/>
          </a:p>
          <a:p>
            <a:endParaRPr lang="fr-BE" dirty="0" smtClean="0"/>
          </a:p>
        </p:txBody>
      </p:sp>
    </p:spTree>
    <p:extLst>
      <p:ext uri="{BB962C8B-B14F-4D97-AF65-F5344CB8AC3E}">
        <p14:creationId xmlns:p14="http://schemas.microsoft.com/office/powerpoint/2010/main" val="70320892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wipe(down)">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wipe(down)">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wipe(down)">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wipe(down)">
                                      <p:cBhvr>
                                        <p:cTn id="3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17475" y="1916832"/>
            <a:ext cx="8642350" cy="5184775"/>
          </a:xfrm>
        </p:spPr>
        <p:txBody>
          <a:bodyPr/>
          <a:lstStyle/>
          <a:p>
            <a:pPr lvl="1">
              <a:buFont typeface="Arial" pitchFamily="34" charset="0"/>
              <a:buChar char="•"/>
            </a:pPr>
            <a:endParaRPr lang="fr-BE" sz="2000" b="1" dirty="0" smtClean="0"/>
          </a:p>
          <a:p>
            <a:pPr lvl="1">
              <a:buFont typeface="Arial" pitchFamily="34" charset="0"/>
              <a:buChar char="•"/>
            </a:pPr>
            <a:r>
              <a:rPr lang="fr-BE" sz="2000" b="1" dirty="0" err="1" smtClean="0"/>
              <a:t>Inform</a:t>
            </a:r>
            <a:r>
              <a:rPr lang="fr-BE" sz="2000" b="1" dirty="0" smtClean="0"/>
              <a:t> the data </a:t>
            </a:r>
            <a:r>
              <a:rPr lang="fr-BE" sz="2000" b="1" dirty="0" err="1" smtClean="0"/>
              <a:t>subject</a:t>
            </a:r>
            <a:r>
              <a:rPr lang="fr-BE" sz="2000" b="1" dirty="0" smtClean="0"/>
              <a:t> of the </a:t>
            </a:r>
            <a:r>
              <a:rPr lang="fr-BE" sz="2000" b="1" dirty="0" err="1" smtClean="0"/>
              <a:t>purpose</a:t>
            </a:r>
            <a:r>
              <a:rPr lang="fr-BE" sz="2000" b="1" dirty="0" smtClean="0"/>
              <a:t> of collection</a:t>
            </a:r>
          </a:p>
          <a:p>
            <a:pPr lvl="1">
              <a:buFont typeface="Arial" pitchFamily="34" charset="0"/>
              <a:buChar char="•"/>
            </a:pPr>
            <a:r>
              <a:rPr lang="fr-BE" sz="2000" b="1" dirty="0" smtClean="0"/>
              <a:t>Confidentiality</a:t>
            </a:r>
          </a:p>
          <a:p>
            <a:pPr lvl="1">
              <a:buFont typeface="Arial" pitchFamily="34" charset="0"/>
              <a:buChar char="•"/>
            </a:pPr>
            <a:r>
              <a:rPr lang="fr-BE" sz="2000" b="1" dirty="0" smtClean="0"/>
              <a:t>Security </a:t>
            </a:r>
            <a:r>
              <a:rPr lang="fr-BE" sz="2000" b="1" dirty="0" err="1" smtClean="0"/>
              <a:t>safeguards</a:t>
            </a:r>
            <a:endParaRPr lang="fr-BE" sz="2000" b="1" dirty="0"/>
          </a:p>
          <a:p>
            <a:pPr lvl="1">
              <a:buFont typeface="Arial" pitchFamily="34" charset="0"/>
              <a:buChar char="•"/>
            </a:pPr>
            <a:r>
              <a:rPr lang="fr-BE" sz="2000" b="1" dirty="0"/>
              <a:t>Notification to the </a:t>
            </a:r>
            <a:r>
              <a:rPr lang="fr-BE" sz="2000" b="1" dirty="0" smtClean="0"/>
              <a:t>Protection </a:t>
            </a:r>
            <a:r>
              <a:rPr lang="fr-BE" sz="2000" b="1" dirty="0"/>
              <a:t>Authority</a:t>
            </a:r>
          </a:p>
          <a:p>
            <a:pPr lvl="1">
              <a:buFont typeface="Arial" pitchFamily="34" charset="0"/>
              <a:buChar char="•"/>
            </a:pPr>
            <a:r>
              <a:rPr lang="fr-BE" sz="2000" b="1" dirty="0"/>
              <a:t>Transparency of the processing</a:t>
            </a:r>
          </a:p>
          <a:p>
            <a:pPr lvl="1">
              <a:buFont typeface="Arial" pitchFamily="34" charset="0"/>
              <a:buChar char="•"/>
            </a:pPr>
            <a:r>
              <a:rPr lang="fr-BE" sz="2000" b="1" dirty="0"/>
              <a:t>Accountability</a:t>
            </a:r>
          </a:p>
          <a:p>
            <a:pPr marL="914400" lvl="2" indent="0">
              <a:buNone/>
            </a:pPr>
            <a:endParaRPr lang="fr-BE" dirty="0" smtClean="0"/>
          </a:p>
          <a:p>
            <a:pPr marL="0" indent="0">
              <a:buNone/>
            </a:pPr>
            <a:endParaRPr lang="fr-BE" dirty="0" smtClean="0"/>
          </a:p>
        </p:txBody>
      </p:sp>
      <p:sp>
        <p:nvSpPr>
          <p:cNvPr id="4" name="Rectangle 2"/>
          <p:cNvSpPr txBox="1">
            <a:spLocks noChangeArrowheads="1"/>
          </p:cNvSpPr>
          <p:nvPr/>
        </p:nvSpPr>
        <p:spPr>
          <a:xfrm>
            <a:off x="395288" y="624013"/>
            <a:ext cx="8086725" cy="381000"/>
          </a:xfrm>
          <a:prstGeom prst="rect">
            <a:avLst/>
          </a:prstGeom>
        </p:spPr>
        <p:txBody>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lgn="l">
              <a:defRPr/>
            </a:pPr>
            <a:r>
              <a:rPr lang="fr-BE" sz="3200" dirty="0" err="1" smtClean="0">
                <a:solidFill>
                  <a:schemeClr val="hlink"/>
                </a:solidFill>
                <a:effectLst>
                  <a:outerShdw blurRad="38100" dist="38100" dir="2700000" algn="tl">
                    <a:srgbClr val="C0C0C0"/>
                  </a:outerShdw>
                </a:effectLst>
              </a:rPr>
              <a:t>Duties</a:t>
            </a:r>
            <a:r>
              <a:rPr lang="fr-BE" sz="3200" dirty="0" smtClean="0">
                <a:solidFill>
                  <a:schemeClr val="hlink"/>
                </a:solidFill>
                <a:effectLst>
                  <a:outerShdw blurRad="38100" dist="38100" dir="2700000" algn="tl">
                    <a:srgbClr val="C0C0C0"/>
                  </a:outerShdw>
                </a:effectLst>
              </a:rPr>
              <a:t> </a:t>
            </a:r>
            <a:r>
              <a:rPr lang="fr-BE" sz="3200" dirty="0">
                <a:solidFill>
                  <a:schemeClr val="hlink"/>
                </a:solidFill>
                <a:effectLst>
                  <a:outerShdw blurRad="38100" dist="38100" dir="2700000" algn="tl">
                    <a:srgbClr val="C0C0C0"/>
                  </a:outerShdw>
                </a:effectLst>
              </a:rPr>
              <a:t>of the </a:t>
            </a:r>
            <a:r>
              <a:rPr lang="fr-BE" sz="3200" dirty="0" smtClean="0">
                <a:solidFill>
                  <a:schemeClr val="hlink"/>
                </a:solidFill>
                <a:effectLst>
                  <a:outerShdw blurRad="38100" dist="38100" dir="2700000" algn="tl">
                    <a:srgbClr val="C0C0C0"/>
                  </a:outerShdw>
                </a:effectLst>
              </a:rPr>
              <a:t>Data Controller:</a:t>
            </a:r>
            <a:endParaRPr lang="fr-BE" sz="3200" dirty="0">
              <a:solidFill>
                <a:schemeClr val="hlink"/>
              </a:solidFill>
              <a:effectLst>
                <a:outerShdw blurRad="38100" dist="38100" dir="2700000" algn="tl">
                  <a:srgbClr val="C0C0C0"/>
                </a:outerShdw>
              </a:effectLst>
            </a:endParaRPr>
          </a:p>
        </p:txBody>
      </p:sp>
    </p:spTree>
    <p:extLst>
      <p:ext uri="{BB962C8B-B14F-4D97-AF65-F5344CB8AC3E}">
        <p14:creationId xmlns:p14="http://schemas.microsoft.com/office/powerpoint/2010/main" val="33064010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1673225"/>
            <a:ext cx="8642350" cy="5184775"/>
          </a:xfrm>
        </p:spPr>
        <p:txBody>
          <a:bodyPr/>
          <a:lstStyle/>
          <a:p>
            <a:pPr lvl="1">
              <a:buFont typeface="Arial" pitchFamily="34" charset="0"/>
              <a:buChar char="•"/>
            </a:pPr>
            <a:r>
              <a:rPr lang="fr-BE" sz="2000" b="1" dirty="0"/>
              <a:t>Right of </a:t>
            </a:r>
            <a:r>
              <a:rPr lang="fr-BE" sz="2000" b="1" dirty="0" err="1"/>
              <a:t>access</a:t>
            </a:r>
            <a:endParaRPr lang="fr-BE" sz="2000" b="1" dirty="0"/>
          </a:p>
          <a:p>
            <a:pPr lvl="1">
              <a:buFont typeface="Arial" pitchFamily="34" charset="0"/>
              <a:buChar char="•"/>
            </a:pPr>
            <a:r>
              <a:rPr lang="fr-BE" sz="2000" b="1" dirty="0"/>
              <a:t>Right of rectification, </a:t>
            </a:r>
            <a:r>
              <a:rPr lang="fr-BE" sz="2000" b="1" dirty="0" err="1"/>
              <a:t>deletion</a:t>
            </a:r>
            <a:r>
              <a:rPr lang="fr-BE" sz="2000" b="1" dirty="0"/>
              <a:t>, </a:t>
            </a:r>
            <a:r>
              <a:rPr lang="fr-BE" sz="2000" b="1" dirty="0" err="1"/>
              <a:t>temporary</a:t>
            </a:r>
            <a:r>
              <a:rPr lang="fr-BE" sz="2000" b="1" dirty="0"/>
              <a:t> limitation of </a:t>
            </a:r>
            <a:r>
              <a:rPr lang="fr-BE" sz="2000" b="1" dirty="0" err="1"/>
              <a:t>access</a:t>
            </a:r>
            <a:endParaRPr lang="fr-BE" sz="2000" b="1" dirty="0"/>
          </a:p>
          <a:p>
            <a:pPr lvl="1">
              <a:buFont typeface="Arial" pitchFamily="34" charset="0"/>
              <a:buChar char="•"/>
            </a:pPr>
            <a:r>
              <a:rPr lang="fr-BE" sz="2000" b="1" dirty="0" smtClean="0"/>
              <a:t>Restrictions on </a:t>
            </a:r>
            <a:r>
              <a:rPr lang="fr-BE" sz="2000" b="1" dirty="0" err="1" smtClean="0"/>
              <a:t>automated</a:t>
            </a:r>
            <a:r>
              <a:rPr lang="fr-BE" sz="2000" b="1" dirty="0" smtClean="0"/>
              <a:t> </a:t>
            </a:r>
            <a:r>
              <a:rPr lang="fr-BE" sz="2000" b="1" dirty="0" err="1" smtClean="0"/>
              <a:t>decision</a:t>
            </a:r>
            <a:r>
              <a:rPr lang="fr-BE" sz="2000" b="1" dirty="0" smtClean="0"/>
              <a:t> </a:t>
            </a:r>
            <a:r>
              <a:rPr lang="fr-BE" sz="2000" b="1" dirty="0" err="1" smtClean="0"/>
              <a:t>making</a:t>
            </a:r>
            <a:endParaRPr lang="fr-BE" sz="2000" b="1" dirty="0"/>
          </a:p>
          <a:p>
            <a:pPr lvl="2"/>
            <a:endParaRPr lang="fr-BE" dirty="0" smtClean="0"/>
          </a:p>
          <a:p>
            <a:endParaRPr lang="fr-BE" dirty="0" smtClean="0"/>
          </a:p>
        </p:txBody>
      </p:sp>
      <p:sp>
        <p:nvSpPr>
          <p:cNvPr id="4" name="Rectangle 2"/>
          <p:cNvSpPr txBox="1">
            <a:spLocks noChangeArrowheads="1"/>
          </p:cNvSpPr>
          <p:nvPr/>
        </p:nvSpPr>
        <p:spPr>
          <a:xfrm>
            <a:off x="406621" y="764704"/>
            <a:ext cx="8086725" cy="381000"/>
          </a:xfrm>
          <a:prstGeom prst="rect">
            <a:avLst/>
          </a:prstGeom>
        </p:spPr>
        <p:txBody>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lgn="l">
              <a:defRPr/>
            </a:pPr>
            <a:r>
              <a:rPr lang="fr-BE" sz="3200" dirty="0" err="1" smtClean="0"/>
              <a:t>Rights</a:t>
            </a:r>
            <a:r>
              <a:rPr lang="fr-BE" sz="3200" dirty="0" smtClean="0"/>
              <a:t> </a:t>
            </a:r>
            <a:r>
              <a:rPr lang="fr-BE" sz="3200" dirty="0"/>
              <a:t>of the </a:t>
            </a:r>
            <a:r>
              <a:rPr lang="fr-BE" sz="3200" dirty="0" smtClean="0"/>
              <a:t>Data </a:t>
            </a:r>
            <a:r>
              <a:rPr lang="fr-BE" sz="3200" dirty="0" err="1" smtClean="0"/>
              <a:t>Subject</a:t>
            </a:r>
            <a:r>
              <a:rPr lang="fr-BE" sz="3200" dirty="0"/>
              <a:t>:</a:t>
            </a:r>
          </a:p>
          <a:p>
            <a:pPr algn="l">
              <a:defRPr/>
            </a:pPr>
            <a:endParaRPr lang="en-US" sz="1900" dirty="0" smtClean="0">
              <a:solidFill>
                <a:schemeClr val="hlink"/>
              </a:solidFill>
              <a:effectLst>
                <a:outerShdw blurRad="38100" dist="38100" dir="2700000" algn="tl">
                  <a:srgbClr val="C0C0C0"/>
                </a:outerShdw>
              </a:effectLst>
            </a:endParaRPr>
          </a:p>
        </p:txBody>
      </p:sp>
    </p:spTree>
    <p:extLst>
      <p:ext uri="{BB962C8B-B14F-4D97-AF65-F5344CB8AC3E}">
        <p14:creationId xmlns:p14="http://schemas.microsoft.com/office/powerpoint/2010/main" val="368424141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17475" y="2132856"/>
            <a:ext cx="8642350" cy="2304603"/>
          </a:xfrm>
        </p:spPr>
        <p:txBody>
          <a:bodyPr/>
          <a:lstStyle/>
          <a:p>
            <a:pPr lvl="1">
              <a:buFont typeface="Arial" pitchFamily="34" charset="0"/>
              <a:buChar char="•"/>
            </a:pPr>
            <a:r>
              <a:rPr lang="en-GB" sz="2000" b="1" dirty="0"/>
              <a:t>I</a:t>
            </a:r>
            <a:r>
              <a:rPr lang="en-GB" sz="2000" b="1" dirty="0" smtClean="0"/>
              <a:t>ndependent </a:t>
            </a:r>
            <a:r>
              <a:rPr lang="en-GB" sz="2000" b="1" dirty="0"/>
              <a:t>and administrative authority </a:t>
            </a:r>
            <a:endParaRPr lang="fr-BE" sz="2000" b="1" dirty="0"/>
          </a:p>
          <a:p>
            <a:pPr lvl="1">
              <a:buFont typeface="Arial" pitchFamily="34" charset="0"/>
              <a:buChar char="•"/>
            </a:pPr>
            <a:r>
              <a:rPr lang="fr-BE" sz="2000" b="1" dirty="0" err="1" smtClean="0"/>
              <a:t>Role</a:t>
            </a:r>
            <a:r>
              <a:rPr lang="fr-BE" sz="2000" b="1" dirty="0" smtClean="0"/>
              <a:t>, </a:t>
            </a:r>
            <a:r>
              <a:rPr lang="fr-BE" sz="2000" b="1" dirty="0" err="1" smtClean="0"/>
              <a:t>Status</a:t>
            </a:r>
            <a:r>
              <a:rPr lang="fr-BE" sz="2000" b="1" dirty="0" smtClean="0"/>
              <a:t> </a:t>
            </a:r>
            <a:r>
              <a:rPr lang="fr-BE" sz="2000" b="1" dirty="0"/>
              <a:t>and composition</a:t>
            </a:r>
          </a:p>
          <a:p>
            <a:pPr lvl="1">
              <a:buFont typeface="Arial" pitchFamily="34" charset="0"/>
              <a:buChar char="•"/>
            </a:pPr>
            <a:r>
              <a:rPr lang="fr-BE" sz="2000" b="1" dirty="0" err="1"/>
              <a:t>Competencies</a:t>
            </a:r>
            <a:endParaRPr lang="fr-BE" sz="2000" b="1" dirty="0"/>
          </a:p>
          <a:p>
            <a:pPr lvl="1">
              <a:buFont typeface="Arial" pitchFamily="34" charset="0"/>
              <a:buChar char="•"/>
            </a:pPr>
            <a:r>
              <a:rPr lang="fr-BE" sz="2000" b="1" dirty="0" err="1" smtClean="0"/>
              <a:t>Financing</a:t>
            </a:r>
            <a:r>
              <a:rPr lang="fr-BE" sz="2000" b="1" dirty="0" smtClean="0"/>
              <a:t> (</a:t>
            </a:r>
            <a:r>
              <a:rPr lang="fr-BE" sz="2000" b="1" dirty="0" err="1" smtClean="0"/>
              <a:t>Parliament</a:t>
            </a:r>
            <a:r>
              <a:rPr lang="fr-BE" sz="2000" b="1" dirty="0" smtClean="0"/>
              <a:t> Grant) </a:t>
            </a:r>
          </a:p>
          <a:p>
            <a:pPr lvl="1">
              <a:buFont typeface="Arial" pitchFamily="34" charset="0"/>
              <a:buChar char="•"/>
            </a:pPr>
            <a:r>
              <a:rPr lang="fr-BE" sz="2000" b="1" dirty="0" err="1" smtClean="0"/>
              <a:t>Liability</a:t>
            </a:r>
            <a:r>
              <a:rPr lang="fr-BE" sz="2000" b="1" dirty="0" smtClean="0"/>
              <a:t> of the Data Controller</a:t>
            </a:r>
          </a:p>
          <a:p>
            <a:pPr lvl="1">
              <a:buFont typeface="Arial" pitchFamily="34" charset="0"/>
              <a:buChar char="•"/>
            </a:pPr>
            <a:r>
              <a:rPr lang="fr-BE" sz="2000" b="1" dirty="0" smtClean="0"/>
              <a:t>Sanctions, Warnings, Notices, Fines</a:t>
            </a:r>
          </a:p>
          <a:p>
            <a:pPr lvl="1">
              <a:buFont typeface="Arial" pitchFamily="34" charset="0"/>
              <a:buChar char="•"/>
            </a:pPr>
            <a:r>
              <a:rPr lang="fr-BE" sz="2000" b="1" dirty="0" err="1" smtClean="0"/>
              <a:t>Preserve</a:t>
            </a:r>
            <a:r>
              <a:rPr lang="fr-BE" sz="2000" b="1" dirty="0" smtClean="0"/>
              <a:t> Data </a:t>
            </a:r>
            <a:r>
              <a:rPr lang="fr-BE" sz="2000" b="1" dirty="0" err="1" smtClean="0"/>
              <a:t>subject’s</a:t>
            </a:r>
            <a:r>
              <a:rPr lang="fr-BE" sz="2000" b="1" dirty="0" smtClean="0"/>
              <a:t> </a:t>
            </a:r>
            <a:r>
              <a:rPr lang="fr-BE" sz="2000" b="1" dirty="0" err="1"/>
              <a:t>r</a:t>
            </a:r>
            <a:r>
              <a:rPr lang="fr-BE" sz="2000" b="1" dirty="0" err="1" smtClean="0"/>
              <a:t>ecourse</a:t>
            </a:r>
            <a:r>
              <a:rPr lang="fr-BE" sz="2000" b="1" dirty="0" smtClean="0"/>
              <a:t> </a:t>
            </a:r>
            <a:r>
              <a:rPr lang="fr-BE" sz="2000" b="1" dirty="0"/>
              <a:t>to the </a:t>
            </a:r>
            <a:r>
              <a:rPr lang="fr-BE" sz="2000" b="1" dirty="0" err="1"/>
              <a:t>judicial</a:t>
            </a:r>
            <a:r>
              <a:rPr lang="fr-BE" sz="2000" b="1" dirty="0"/>
              <a:t> </a:t>
            </a:r>
            <a:r>
              <a:rPr lang="fr-BE" sz="2000" b="1" dirty="0" err="1"/>
              <a:t>authority</a:t>
            </a:r>
            <a:endParaRPr lang="fr-BE" sz="2000" b="1" dirty="0"/>
          </a:p>
          <a:p>
            <a:pPr lvl="1">
              <a:buFont typeface="Arial" pitchFamily="34" charset="0"/>
              <a:buChar char="•"/>
            </a:pPr>
            <a:r>
              <a:rPr lang="fr-BE" sz="2000" b="1" dirty="0" err="1" smtClean="0"/>
              <a:t>Preserve</a:t>
            </a:r>
            <a:r>
              <a:rPr lang="fr-BE" sz="2000" b="1" dirty="0" smtClean="0"/>
              <a:t> Data </a:t>
            </a:r>
            <a:r>
              <a:rPr lang="fr-BE" sz="2000" b="1" dirty="0" err="1" smtClean="0"/>
              <a:t>subject’s</a:t>
            </a:r>
            <a:r>
              <a:rPr lang="fr-BE" sz="2000" b="1" dirty="0" smtClean="0"/>
              <a:t> </a:t>
            </a:r>
            <a:r>
              <a:rPr lang="fr-BE" sz="2000" b="1" dirty="0" err="1" smtClean="0"/>
              <a:t>access</a:t>
            </a:r>
            <a:r>
              <a:rPr lang="fr-BE" sz="2000" b="1" dirty="0" smtClean="0"/>
              <a:t> </a:t>
            </a:r>
            <a:r>
              <a:rPr lang="fr-BE" sz="2000" b="1" dirty="0"/>
              <a:t>to the </a:t>
            </a:r>
            <a:r>
              <a:rPr lang="fr-BE" sz="2000" b="1" dirty="0" err="1"/>
              <a:t>judicial</a:t>
            </a:r>
            <a:r>
              <a:rPr lang="fr-BE" sz="2000" b="1" dirty="0"/>
              <a:t> </a:t>
            </a:r>
            <a:r>
              <a:rPr lang="fr-BE" sz="2000" b="1" dirty="0" err="1"/>
              <a:t>authority</a:t>
            </a:r>
            <a:endParaRPr lang="fr-BE" sz="2000" b="1" dirty="0"/>
          </a:p>
          <a:p>
            <a:pPr marL="914400" lvl="2" indent="0">
              <a:buNone/>
            </a:pPr>
            <a:endParaRPr lang="fr-BE" dirty="0"/>
          </a:p>
          <a:p>
            <a:pPr marL="457200" lvl="1" indent="0">
              <a:buNone/>
            </a:pPr>
            <a:endParaRPr lang="fr-BE" sz="2000" b="1" dirty="0" smtClean="0"/>
          </a:p>
          <a:p>
            <a:pPr lvl="1">
              <a:buFont typeface="Arial" pitchFamily="34" charset="0"/>
              <a:buChar char="•"/>
            </a:pPr>
            <a:endParaRPr lang="fr-BE" sz="2000" b="1" dirty="0"/>
          </a:p>
          <a:p>
            <a:pPr lvl="2"/>
            <a:endParaRPr lang="fr-BE" dirty="0" smtClean="0"/>
          </a:p>
          <a:p>
            <a:endParaRPr lang="fr-BE" dirty="0" smtClean="0"/>
          </a:p>
        </p:txBody>
      </p:sp>
      <p:sp>
        <p:nvSpPr>
          <p:cNvPr id="4" name="Rectangle 2"/>
          <p:cNvSpPr txBox="1">
            <a:spLocks noChangeArrowheads="1"/>
          </p:cNvSpPr>
          <p:nvPr/>
        </p:nvSpPr>
        <p:spPr>
          <a:xfrm>
            <a:off x="395288" y="692696"/>
            <a:ext cx="8086725" cy="381000"/>
          </a:xfrm>
          <a:prstGeom prst="rect">
            <a:avLst/>
          </a:prstGeom>
        </p:spPr>
        <p:txBody>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lgn="l">
              <a:defRPr/>
            </a:pPr>
            <a:r>
              <a:rPr lang="fr-BE" sz="3200" dirty="0" smtClean="0">
                <a:solidFill>
                  <a:schemeClr val="hlink"/>
                </a:solidFill>
                <a:effectLst>
                  <a:outerShdw blurRad="38100" dist="38100" dir="2700000" algn="tl">
                    <a:srgbClr val="C0C0C0"/>
                  </a:outerShdw>
                </a:effectLst>
              </a:rPr>
              <a:t>Protection Authority</a:t>
            </a:r>
            <a:r>
              <a:rPr lang="fr-BE" sz="3200" dirty="0">
                <a:solidFill>
                  <a:schemeClr val="hlink"/>
                </a:solidFill>
                <a:effectLst>
                  <a:outerShdw blurRad="38100" dist="38100" dir="2700000" algn="tl">
                    <a:srgbClr val="C0C0C0"/>
                  </a:outerShdw>
                </a:effectLst>
              </a:rPr>
              <a:t> </a:t>
            </a:r>
            <a:r>
              <a:rPr lang="fr-BE" sz="3200" dirty="0" smtClean="0">
                <a:solidFill>
                  <a:schemeClr val="hlink"/>
                </a:solidFill>
                <a:effectLst>
                  <a:outerShdw blurRad="38100" dist="38100" dir="2700000" algn="tl">
                    <a:srgbClr val="C0C0C0"/>
                  </a:outerShdw>
                </a:effectLst>
              </a:rPr>
              <a:t>and </a:t>
            </a:r>
            <a:r>
              <a:rPr lang="fr-BE" sz="3200" dirty="0" err="1" smtClean="0">
                <a:solidFill>
                  <a:schemeClr val="hlink"/>
                </a:solidFill>
                <a:effectLst>
                  <a:outerShdw blurRad="38100" dist="38100" dir="2700000" algn="tl">
                    <a:srgbClr val="C0C0C0"/>
                  </a:outerShdw>
                </a:effectLst>
              </a:rPr>
              <a:t>Judicial</a:t>
            </a:r>
            <a:r>
              <a:rPr lang="fr-BE" sz="3200" dirty="0" smtClean="0">
                <a:solidFill>
                  <a:schemeClr val="hlink"/>
                </a:solidFill>
                <a:effectLst>
                  <a:outerShdw blurRad="38100" dist="38100" dir="2700000" algn="tl">
                    <a:srgbClr val="C0C0C0"/>
                  </a:outerShdw>
                </a:effectLst>
              </a:rPr>
              <a:t> Authority</a:t>
            </a:r>
            <a:endParaRPr lang="fr-BE" sz="3200" dirty="0">
              <a:solidFill>
                <a:schemeClr val="hlink"/>
              </a:solidFill>
              <a:effectLst>
                <a:outerShdw blurRad="38100" dist="38100" dir="2700000" algn="tl">
                  <a:srgbClr val="C0C0C0"/>
                </a:outerShdw>
              </a:effectLst>
            </a:endParaRPr>
          </a:p>
          <a:p>
            <a:pPr algn="l">
              <a:defRPr/>
            </a:pPr>
            <a:endParaRPr lang="en-US" sz="1900" dirty="0" smtClean="0">
              <a:solidFill>
                <a:schemeClr val="hlink"/>
              </a:solidFill>
              <a:effectLst>
                <a:outerShdw blurRad="38100" dist="38100" dir="2700000" algn="tl">
                  <a:srgbClr val="C0C0C0"/>
                </a:outerShdw>
              </a:effectLst>
            </a:endParaRPr>
          </a:p>
        </p:txBody>
      </p:sp>
    </p:spTree>
    <p:extLst>
      <p:ext uri="{BB962C8B-B14F-4D97-AF65-F5344CB8AC3E}">
        <p14:creationId xmlns:p14="http://schemas.microsoft.com/office/powerpoint/2010/main" val="140705201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down)">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ipe(down)">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wipe(down)">
                                      <p:cBhvr>
                                        <p:cTn id="4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1212118"/>
            <a:ext cx="8642350" cy="2016224"/>
          </a:xfrm>
        </p:spPr>
        <p:txBody>
          <a:bodyPr/>
          <a:lstStyle/>
          <a:p>
            <a:pPr lvl="1">
              <a:buFont typeface="Arial" pitchFamily="34" charset="0"/>
              <a:buChar char="•"/>
            </a:pPr>
            <a:r>
              <a:rPr lang="fr-BE" sz="2000" b="1" dirty="0"/>
              <a:t>National </a:t>
            </a:r>
            <a:r>
              <a:rPr lang="fr-BE" sz="2000" b="1" dirty="0" smtClean="0"/>
              <a:t>Security</a:t>
            </a:r>
            <a:endParaRPr lang="fr-BE" sz="2000" b="1" dirty="0"/>
          </a:p>
          <a:p>
            <a:pPr lvl="1">
              <a:buFont typeface="Arial" pitchFamily="34" charset="0"/>
              <a:buChar char="•"/>
            </a:pPr>
            <a:r>
              <a:rPr lang="fr-BE" sz="2000" b="1" dirty="0" err="1" smtClean="0"/>
              <a:t>Journalism</a:t>
            </a:r>
            <a:endParaRPr lang="fr-BE" sz="2000" b="1" dirty="0"/>
          </a:p>
          <a:p>
            <a:endParaRPr lang="fr-BE" dirty="0" smtClean="0"/>
          </a:p>
        </p:txBody>
      </p:sp>
      <p:sp>
        <p:nvSpPr>
          <p:cNvPr id="4" name="Rectangle 2"/>
          <p:cNvSpPr txBox="1">
            <a:spLocks noChangeArrowheads="1"/>
          </p:cNvSpPr>
          <p:nvPr/>
        </p:nvSpPr>
        <p:spPr>
          <a:xfrm>
            <a:off x="420733" y="563125"/>
            <a:ext cx="8086725" cy="381000"/>
          </a:xfrm>
          <a:prstGeom prst="rect">
            <a:avLst/>
          </a:prstGeom>
        </p:spPr>
        <p:txBody>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lgn="l">
              <a:defRPr/>
            </a:pPr>
            <a:r>
              <a:rPr lang="fr-BE" sz="3200" dirty="0">
                <a:solidFill>
                  <a:schemeClr val="hlink"/>
                </a:solidFill>
                <a:effectLst>
                  <a:outerShdw blurRad="38100" dist="38100" dir="2700000" algn="tl">
                    <a:srgbClr val="C0C0C0"/>
                  </a:outerShdw>
                </a:effectLst>
              </a:rPr>
              <a:t>Limitations:</a:t>
            </a:r>
          </a:p>
        </p:txBody>
      </p:sp>
      <p:sp>
        <p:nvSpPr>
          <p:cNvPr id="5" name="Espace réservé du contenu 2"/>
          <p:cNvSpPr txBox="1">
            <a:spLocks/>
          </p:cNvSpPr>
          <p:nvPr/>
        </p:nvSpPr>
        <p:spPr bwMode="auto">
          <a:xfrm>
            <a:off x="0" y="2636912"/>
            <a:ext cx="8642350" cy="15845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lvl="1">
              <a:buFont typeface="Arial" pitchFamily="34" charset="0"/>
              <a:buChar char="•"/>
            </a:pPr>
            <a:r>
              <a:rPr lang="fr-BE" sz="2000" b="1" dirty="0" err="1" smtClean="0"/>
              <a:t>Member</a:t>
            </a:r>
            <a:r>
              <a:rPr lang="fr-BE" sz="2000" b="1" dirty="0" smtClean="0"/>
              <a:t> States of SADC – </a:t>
            </a:r>
            <a:r>
              <a:rPr lang="fr-BE" sz="2000" b="1" dirty="0" err="1" smtClean="0"/>
              <a:t>Establish</a:t>
            </a:r>
            <a:r>
              <a:rPr lang="fr-BE" sz="2000" b="1" dirty="0" smtClean="0"/>
              <a:t> </a:t>
            </a:r>
            <a:r>
              <a:rPr lang="fr-BE" sz="2000" b="1" dirty="0" err="1" smtClean="0"/>
              <a:t>necessity</a:t>
            </a:r>
            <a:r>
              <a:rPr lang="fr-BE" sz="2000" b="1" dirty="0" smtClean="0"/>
              <a:t> of </a:t>
            </a:r>
            <a:r>
              <a:rPr lang="fr-BE" sz="2000" b="1" dirty="0" err="1" smtClean="0"/>
              <a:t>transfer</a:t>
            </a:r>
            <a:endParaRPr lang="fr-BE" sz="2000" b="1" dirty="0" smtClean="0"/>
          </a:p>
          <a:p>
            <a:pPr lvl="1">
              <a:buFont typeface="Arial" pitchFamily="34" charset="0"/>
              <a:buChar char="•"/>
            </a:pPr>
            <a:r>
              <a:rPr lang="fr-BE" sz="2000" b="1" dirty="0" smtClean="0"/>
              <a:t>Non </a:t>
            </a:r>
            <a:r>
              <a:rPr lang="fr-BE" sz="2000" b="1" dirty="0" err="1" smtClean="0"/>
              <a:t>member</a:t>
            </a:r>
            <a:r>
              <a:rPr lang="fr-BE" sz="2000" b="1" dirty="0" smtClean="0"/>
              <a:t> States of SADC - </a:t>
            </a:r>
            <a:r>
              <a:rPr lang="en-GB" sz="2000" b="1" dirty="0" smtClean="0"/>
              <a:t>Personal </a:t>
            </a:r>
            <a:r>
              <a:rPr lang="en-GB" sz="2000" b="1" dirty="0"/>
              <a:t>data shall only be transferred to recipients, other than Member States of the SADC, which are not subject to national law adopted pursuant to this model law, if an adequate level of protection is ensured in the country of the recipient or within the recipient international organization and the data are transferred solely to allow tasks covered by the competence of the controller to be carried out</a:t>
            </a:r>
            <a:endParaRPr lang="fr-BE" sz="2000" b="1" dirty="0"/>
          </a:p>
        </p:txBody>
      </p:sp>
      <p:sp>
        <p:nvSpPr>
          <p:cNvPr id="6" name="Rectangle 2"/>
          <p:cNvSpPr txBox="1">
            <a:spLocks noChangeArrowheads="1"/>
          </p:cNvSpPr>
          <p:nvPr/>
        </p:nvSpPr>
        <p:spPr>
          <a:xfrm>
            <a:off x="449974" y="2029730"/>
            <a:ext cx="8086725" cy="381000"/>
          </a:xfrm>
          <a:prstGeom prst="rect">
            <a:avLst/>
          </a:prstGeom>
        </p:spPr>
        <p:txBody>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lgn="l">
              <a:defRPr/>
            </a:pPr>
            <a:r>
              <a:rPr lang="fr-BE" sz="3200" dirty="0" smtClean="0">
                <a:solidFill>
                  <a:schemeClr val="hlink"/>
                </a:solidFill>
                <a:effectLst>
                  <a:outerShdw blurRad="38100" dist="38100" dir="2700000" algn="tl">
                    <a:srgbClr val="C0C0C0"/>
                  </a:outerShdw>
                </a:effectLst>
              </a:rPr>
              <a:t>Transborder </a:t>
            </a:r>
            <a:r>
              <a:rPr lang="fr-BE" sz="3200" dirty="0" err="1" smtClean="0">
                <a:solidFill>
                  <a:schemeClr val="hlink"/>
                </a:solidFill>
                <a:effectLst>
                  <a:outerShdw blurRad="38100" dist="38100" dir="2700000" algn="tl">
                    <a:srgbClr val="C0C0C0"/>
                  </a:outerShdw>
                </a:effectLst>
              </a:rPr>
              <a:t>Flows</a:t>
            </a:r>
            <a:r>
              <a:rPr lang="fr-BE" sz="3200" dirty="0" smtClean="0">
                <a:solidFill>
                  <a:schemeClr val="hlink"/>
                </a:solidFill>
                <a:effectLst>
                  <a:outerShdw blurRad="38100" dist="38100" dir="2700000" algn="tl">
                    <a:srgbClr val="C0C0C0"/>
                  </a:outerShdw>
                </a:effectLst>
              </a:rPr>
              <a:t>:</a:t>
            </a:r>
            <a:endParaRPr lang="fr-BE" sz="3200" dirty="0">
              <a:solidFill>
                <a:schemeClr val="hlink"/>
              </a:solidFill>
              <a:effectLst>
                <a:outerShdw blurRad="38100" dist="38100" dir="2700000" algn="tl">
                  <a:srgbClr val="C0C0C0"/>
                </a:outerShdw>
              </a:effectLst>
            </a:endParaRPr>
          </a:p>
        </p:txBody>
      </p:sp>
    </p:spTree>
    <p:extLst>
      <p:ext uri="{BB962C8B-B14F-4D97-AF65-F5344CB8AC3E}">
        <p14:creationId xmlns:p14="http://schemas.microsoft.com/office/powerpoint/2010/main" val="84321410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p:cTn id="23"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p:cTn id="31"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33"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34"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re 1"/>
          <p:cNvSpPr>
            <a:spLocks noGrp="1"/>
          </p:cNvSpPr>
          <p:nvPr>
            <p:ph type="title"/>
          </p:nvPr>
        </p:nvSpPr>
        <p:spPr>
          <a:xfrm>
            <a:off x="683568" y="1803425"/>
            <a:ext cx="7772400" cy="2308324"/>
          </a:xfrm>
        </p:spPr>
        <p:txBody>
          <a:bodyPr/>
          <a:lstStyle/>
          <a:p>
            <a:r>
              <a:rPr lang="en-US" dirty="0" smtClean="0"/>
              <a:t/>
            </a:r>
            <a:br>
              <a:rPr lang="en-US" dirty="0" smtClean="0"/>
            </a:br>
            <a:r>
              <a:rPr lang="en-US" dirty="0" smtClean="0"/>
              <a:t>Transposition of </a:t>
            </a:r>
            <a:r>
              <a:rPr lang="en-US" dirty="0"/>
              <a:t>the </a:t>
            </a:r>
            <a:r>
              <a:rPr lang="en-US" dirty="0" smtClean="0"/>
              <a:t>Model </a:t>
            </a:r>
            <a:r>
              <a:rPr lang="en-US" dirty="0"/>
              <a:t>Law</a:t>
            </a:r>
            <a:br>
              <a:rPr lang="en-US" dirty="0"/>
            </a:br>
            <a:endParaRPr lang="fr-BE" dirty="0" smtClean="0"/>
          </a:p>
        </p:txBody>
      </p:sp>
    </p:spTree>
    <p:extLst>
      <p:ext uri="{BB962C8B-B14F-4D97-AF65-F5344CB8AC3E}">
        <p14:creationId xmlns:p14="http://schemas.microsoft.com/office/powerpoint/2010/main" val="3592497116"/>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9552" y="825312"/>
            <a:ext cx="7815262" cy="584775"/>
          </a:xfrm>
        </p:spPr>
        <p:txBody>
          <a:bodyPr/>
          <a:lstStyle/>
          <a:p>
            <a:pPr eaLnBrk="1" hangingPunct="1">
              <a:defRPr/>
            </a:pPr>
            <a:r>
              <a:rPr lang="en-US" sz="3200" dirty="0" smtClean="0"/>
              <a:t>Transposition Frames of Inquiry</a:t>
            </a:r>
          </a:p>
        </p:txBody>
      </p:sp>
      <p:sp>
        <p:nvSpPr>
          <p:cNvPr id="5123" name="Content Placeholder 2"/>
          <p:cNvSpPr>
            <a:spLocks noGrp="1"/>
          </p:cNvSpPr>
          <p:nvPr>
            <p:ph idx="1"/>
          </p:nvPr>
        </p:nvSpPr>
        <p:spPr>
          <a:xfrm>
            <a:off x="251520" y="1484784"/>
            <a:ext cx="8892480" cy="4614863"/>
          </a:xfrm>
        </p:spPr>
        <p:txBody>
          <a:bodyPr/>
          <a:lstStyle/>
          <a:p>
            <a:pPr indent="0">
              <a:lnSpc>
                <a:spcPct val="150000"/>
              </a:lnSpc>
              <a:buNone/>
              <a:defRPr/>
            </a:pPr>
            <a:r>
              <a:rPr lang="en-GB" sz="1800" b="1" dirty="0" smtClean="0"/>
              <a:t>International and regional frameworks establish the primary themes, intent and functional requirements for data protection regulation. </a:t>
            </a:r>
          </a:p>
          <a:p>
            <a:pPr indent="0">
              <a:lnSpc>
                <a:spcPct val="150000"/>
              </a:lnSpc>
              <a:buNone/>
              <a:defRPr/>
            </a:pPr>
            <a:r>
              <a:rPr lang="en-GB" sz="1800" b="1" dirty="0" smtClean="0"/>
              <a:t>Within Tanzania, </a:t>
            </a:r>
            <a:r>
              <a:rPr lang="en-GB" sz="1800" b="1" dirty="0"/>
              <a:t>e</a:t>
            </a:r>
            <a:r>
              <a:rPr lang="en-GB" sz="1800" b="1" dirty="0" smtClean="0"/>
              <a:t>nquire:</a:t>
            </a:r>
            <a:endParaRPr lang="en-ZA" sz="1800" b="1" dirty="0" smtClean="0"/>
          </a:p>
          <a:p>
            <a:pPr marL="800100" indent="-457200">
              <a:lnSpc>
                <a:spcPct val="150000"/>
              </a:lnSpc>
              <a:buClrTx/>
              <a:buSzPct val="100000"/>
              <a:buFont typeface="+mj-lt"/>
              <a:buAutoNum type="arabicPeriod"/>
              <a:defRPr/>
            </a:pPr>
            <a:r>
              <a:rPr lang="en-GB" sz="2400" b="1" i="1" dirty="0" smtClean="0">
                <a:solidFill>
                  <a:schemeClr val="tx1">
                    <a:lumMod val="50000"/>
                  </a:schemeClr>
                </a:solidFill>
              </a:rPr>
              <a:t>Designated</a:t>
            </a:r>
            <a:r>
              <a:rPr lang="en-GB" sz="2000" b="1" dirty="0" smtClean="0">
                <a:solidFill>
                  <a:schemeClr val="tx1">
                    <a:lumMod val="50000"/>
                  </a:schemeClr>
                </a:solidFill>
              </a:rPr>
              <a:t> national data protection legislation</a:t>
            </a:r>
          </a:p>
          <a:p>
            <a:pPr marL="800100" indent="-457200">
              <a:lnSpc>
                <a:spcPct val="150000"/>
              </a:lnSpc>
              <a:buClrTx/>
              <a:buSzPct val="100000"/>
              <a:buFont typeface="+mj-lt"/>
              <a:buAutoNum type="arabicPeriod"/>
              <a:defRPr/>
            </a:pPr>
            <a:r>
              <a:rPr lang="en-GB" sz="2000" b="1" dirty="0" smtClean="0">
                <a:solidFill>
                  <a:schemeClr val="tx1">
                    <a:lumMod val="50000"/>
                  </a:schemeClr>
                </a:solidFill>
              </a:rPr>
              <a:t>Prevalence of regulation that has a </a:t>
            </a:r>
            <a:r>
              <a:rPr lang="en-GB" sz="2400" b="1" i="1" dirty="0" smtClean="0">
                <a:solidFill>
                  <a:schemeClr val="tx1">
                    <a:lumMod val="50000"/>
                  </a:schemeClr>
                </a:solidFill>
              </a:rPr>
              <a:t>bearing on the right to privacy</a:t>
            </a:r>
            <a:r>
              <a:rPr lang="en-GB" sz="2000" b="1" dirty="0" smtClean="0">
                <a:solidFill>
                  <a:schemeClr val="tx1">
                    <a:lumMod val="50000"/>
                  </a:schemeClr>
                </a:solidFill>
              </a:rPr>
              <a:t> and protection of personal information in Tanzania. </a:t>
            </a:r>
            <a:endParaRPr lang="en-ZA" sz="2000" b="1" dirty="0" smtClean="0">
              <a:solidFill>
                <a:schemeClr val="tx1">
                  <a:lumMod val="50000"/>
                </a:schemeClr>
              </a:solidFill>
            </a:endParaRPr>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p:txBody>
      </p:sp>
    </p:spTree>
    <p:extLst>
      <p:ext uri="{BB962C8B-B14F-4D97-AF65-F5344CB8AC3E}">
        <p14:creationId xmlns:p14="http://schemas.microsoft.com/office/powerpoint/2010/main" val="57489943"/>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9552" y="343689"/>
            <a:ext cx="7815262" cy="1200329"/>
          </a:xfrm>
        </p:spPr>
        <p:txBody>
          <a:bodyPr/>
          <a:lstStyle/>
          <a:p>
            <a:pPr eaLnBrk="1" hangingPunct="1">
              <a:defRPr/>
            </a:pPr>
            <a:r>
              <a:rPr lang="en-US" dirty="0" smtClean="0"/>
              <a:t>Transposition Frames of Inquiry</a:t>
            </a:r>
          </a:p>
        </p:txBody>
      </p:sp>
      <p:sp>
        <p:nvSpPr>
          <p:cNvPr id="5123" name="Content Placeholder 2"/>
          <p:cNvSpPr>
            <a:spLocks noGrp="1"/>
          </p:cNvSpPr>
          <p:nvPr>
            <p:ph idx="1"/>
          </p:nvPr>
        </p:nvSpPr>
        <p:spPr>
          <a:xfrm>
            <a:off x="0" y="1484784"/>
            <a:ext cx="9144000" cy="4470847"/>
          </a:xfrm>
        </p:spPr>
        <p:txBody>
          <a:bodyPr/>
          <a:lstStyle/>
          <a:p>
            <a:pPr indent="0">
              <a:lnSpc>
                <a:spcPct val="150000"/>
              </a:lnSpc>
              <a:spcBef>
                <a:spcPts val="0"/>
              </a:spcBef>
              <a:buNone/>
              <a:defRPr/>
            </a:pPr>
            <a:r>
              <a:rPr lang="en-GB" sz="2400" b="1" i="1" dirty="0" smtClean="0">
                <a:solidFill>
                  <a:schemeClr val="tx1">
                    <a:lumMod val="50000"/>
                  </a:schemeClr>
                </a:solidFill>
                <a:latin typeface="+mj-lt"/>
                <a:ea typeface="+mj-ea"/>
                <a:cs typeface="+mj-cs"/>
              </a:rPr>
              <a:t>Definitions </a:t>
            </a:r>
            <a:r>
              <a:rPr lang="en-GB" sz="1800" b="1" dirty="0" smtClean="0"/>
              <a:t>of personal information and sensitive information, </a:t>
            </a:r>
          </a:p>
          <a:p>
            <a:pPr indent="0">
              <a:lnSpc>
                <a:spcPct val="150000"/>
              </a:lnSpc>
              <a:spcBef>
                <a:spcPts val="0"/>
              </a:spcBef>
              <a:buNone/>
              <a:defRPr/>
            </a:pPr>
            <a:r>
              <a:rPr lang="en-GB" sz="2400" b="1" i="1" dirty="0" smtClean="0">
                <a:solidFill>
                  <a:schemeClr val="tx1">
                    <a:lumMod val="50000"/>
                  </a:schemeClr>
                </a:solidFill>
                <a:latin typeface="+mj-lt"/>
                <a:ea typeface="+mj-ea"/>
                <a:cs typeface="+mj-cs"/>
              </a:rPr>
              <a:t>Principles </a:t>
            </a:r>
            <a:r>
              <a:rPr lang="en-GB" sz="1800" b="1" dirty="0" smtClean="0"/>
              <a:t>of data protection </a:t>
            </a:r>
          </a:p>
          <a:p>
            <a:pPr indent="0">
              <a:lnSpc>
                <a:spcPct val="150000"/>
              </a:lnSpc>
              <a:spcBef>
                <a:spcPts val="0"/>
              </a:spcBef>
              <a:buNone/>
              <a:defRPr/>
            </a:pPr>
            <a:r>
              <a:rPr lang="en-GB" sz="1800" b="1" dirty="0" smtClean="0"/>
              <a:t>Nature and functions of the </a:t>
            </a:r>
            <a:r>
              <a:rPr lang="en-GB" sz="2400" b="1" i="1" dirty="0" smtClean="0">
                <a:solidFill>
                  <a:schemeClr val="tx1">
                    <a:lumMod val="50000"/>
                  </a:schemeClr>
                </a:solidFill>
                <a:latin typeface="+mj-lt"/>
                <a:ea typeface="+mj-ea"/>
                <a:cs typeface="+mj-cs"/>
              </a:rPr>
              <a:t>Data Protection Regulator  </a:t>
            </a:r>
            <a:r>
              <a:rPr lang="en-GB" sz="1800" b="1" dirty="0" smtClean="0"/>
              <a:t>Regulation of </a:t>
            </a:r>
            <a:r>
              <a:rPr lang="en-GB" sz="2400" b="1" i="1" dirty="0" smtClean="0">
                <a:solidFill>
                  <a:schemeClr val="tx1">
                    <a:lumMod val="50000"/>
                  </a:schemeClr>
                </a:solidFill>
                <a:latin typeface="+mj-lt"/>
                <a:ea typeface="+mj-ea"/>
                <a:cs typeface="+mj-cs"/>
              </a:rPr>
              <a:t>Transborder </a:t>
            </a:r>
            <a:r>
              <a:rPr lang="en-GB" sz="1800" b="1" dirty="0" smtClean="0"/>
              <a:t>flows of personal information</a:t>
            </a:r>
            <a:endParaRPr lang="en-ZA" sz="1800" b="1" dirty="0" smtClean="0"/>
          </a:p>
          <a:p>
            <a:pPr indent="0">
              <a:lnSpc>
                <a:spcPct val="150000"/>
              </a:lnSpc>
              <a:spcBef>
                <a:spcPts val="0"/>
              </a:spcBef>
              <a:buNone/>
              <a:defRPr/>
            </a:pPr>
            <a:r>
              <a:rPr lang="en-GB" sz="1800" b="1" dirty="0" smtClean="0"/>
              <a:t>Nature of the </a:t>
            </a:r>
            <a:r>
              <a:rPr lang="en-GB" sz="2400" b="1" i="1" dirty="0" smtClean="0">
                <a:solidFill>
                  <a:schemeClr val="tx1">
                    <a:lumMod val="50000"/>
                  </a:schemeClr>
                </a:solidFill>
                <a:latin typeface="+mj-lt"/>
                <a:ea typeface="+mj-ea"/>
                <a:cs typeface="+mj-cs"/>
              </a:rPr>
              <a:t>Constitutional</a:t>
            </a:r>
            <a:r>
              <a:rPr lang="en-GB" sz="1800" b="1" dirty="0" smtClean="0"/>
              <a:t> right to privacy </a:t>
            </a:r>
          </a:p>
          <a:p>
            <a:pPr indent="0">
              <a:lnSpc>
                <a:spcPct val="150000"/>
              </a:lnSpc>
              <a:spcBef>
                <a:spcPts val="0"/>
              </a:spcBef>
              <a:buNone/>
              <a:defRPr/>
            </a:pPr>
            <a:r>
              <a:rPr lang="en-GB" sz="1800" b="1" dirty="0" smtClean="0"/>
              <a:t>Privacy in </a:t>
            </a:r>
            <a:r>
              <a:rPr lang="en-GB" sz="2400" b="1" i="1" dirty="0" smtClean="0">
                <a:solidFill>
                  <a:schemeClr val="tx1">
                    <a:lumMod val="50000"/>
                  </a:schemeClr>
                </a:solidFill>
              </a:rPr>
              <a:t>Consumer Protection </a:t>
            </a:r>
          </a:p>
          <a:p>
            <a:pPr indent="0">
              <a:lnSpc>
                <a:spcPct val="150000"/>
              </a:lnSpc>
              <a:spcBef>
                <a:spcPts val="0"/>
              </a:spcBef>
              <a:buNone/>
              <a:defRPr/>
            </a:pPr>
            <a:r>
              <a:rPr lang="en-GB" sz="1800" b="1" dirty="0" smtClean="0"/>
              <a:t>Privacy in </a:t>
            </a:r>
            <a:r>
              <a:rPr lang="en-GB" sz="2400" b="1" i="1" dirty="0" smtClean="0">
                <a:solidFill>
                  <a:schemeClr val="tx1">
                    <a:lumMod val="50000"/>
                  </a:schemeClr>
                </a:solidFill>
              </a:rPr>
              <a:t>Electronic Communications</a:t>
            </a:r>
          </a:p>
          <a:p>
            <a:pPr indent="0">
              <a:lnSpc>
                <a:spcPct val="150000"/>
              </a:lnSpc>
              <a:spcBef>
                <a:spcPts val="0"/>
              </a:spcBef>
              <a:buNone/>
              <a:defRPr/>
            </a:pPr>
            <a:r>
              <a:rPr lang="en-GB" sz="1800" b="1" dirty="0" smtClean="0"/>
              <a:t>Rights of </a:t>
            </a:r>
            <a:r>
              <a:rPr lang="en-GB" sz="2400" b="1" i="1" dirty="0" smtClean="0">
                <a:solidFill>
                  <a:schemeClr val="tx1">
                    <a:lumMod val="50000"/>
                  </a:schemeClr>
                </a:solidFill>
                <a:latin typeface="+mj-lt"/>
                <a:ea typeface="+mj-ea"/>
                <a:cs typeface="+mj-cs"/>
              </a:rPr>
              <a:t>Access To Information</a:t>
            </a:r>
            <a:r>
              <a:rPr lang="en-GB" sz="1800" b="1" dirty="0" smtClean="0"/>
              <a:t> versus the right to privacy</a:t>
            </a:r>
            <a:endParaRPr lang="en-ZA" sz="1800" b="1" dirty="0" smtClean="0"/>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p:txBody>
      </p:sp>
    </p:spTree>
    <p:extLst>
      <p:ext uri="{BB962C8B-B14F-4D97-AF65-F5344CB8AC3E}">
        <p14:creationId xmlns:p14="http://schemas.microsoft.com/office/powerpoint/2010/main" val="3307883100"/>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9552" y="343689"/>
            <a:ext cx="7815262" cy="1200329"/>
          </a:xfrm>
        </p:spPr>
        <p:txBody>
          <a:bodyPr/>
          <a:lstStyle/>
          <a:p>
            <a:pPr eaLnBrk="1" hangingPunct="1">
              <a:defRPr/>
            </a:pPr>
            <a:r>
              <a:rPr lang="en-US" dirty="0" smtClean="0"/>
              <a:t>Transposition Frames of Inquiry</a:t>
            </a:r>
          </a:p>
        </p:txBody>
      </p:sp>
      <p:sp>
        <p:nvSpPr>
          <p:cNvPr id="5123" name="Content Placeholder 2"/>
          <p:cNvSpPr>
            <a:spLocks noGrp="1"/>
          </p:cNvSpPr>
          <p:nvPr>
            <p:ph idx="1"/>
          </p:nvPr>
        </p:nvSpPr>
        <p:spPr>
          <a:xfrm>
            <a:off x="0" y="1031001"/>
            <a:ext cx="9144000" cy="4470847"/>
          </a:xfrm>
        </p:spPr>
        <p:txBody>
          <a:bodyPr/>
          <a:lstStyle/>
          <a:p>
            <a:pPr indent="0">
              <a:lnSpc>
                <a:spcPct val="150000"/>
              </a:lnSpc>
              <a:spcBef>
                <a:spcPts val="0"/>
              </a:spcBef>
              <a:buNone/>
              <a:defRPr/>
            </a:pPr>
            <a:endParaRPr lang="en-GB" sz="2400" b="1" i="1" dirty="0" smtClean="0">
              <a:solidFill>
                <a:schemeClr val="tx1">
                  <a:lumMod val="50000"/>
                </a:schemeClr>
              </a:solidFill>
              <a:latin typeface="+mj-lt"/>
              <a:ea typeface="+mj-ea"/>
              <a:cs typeface="+mj-cs"/>
            </a:endParaRPr>
          </a:p>
          <a:p>
            <a:pPr indent="0">
              <a:lnSpc>
                <a:spcPct val="150000"/>
              </a:lnSpc>
              <a:spcBef>
                <a:spcPts val="0"/>
              </a:spcBef>
              <a:buNone/>
              <a:defRPr/>
            </a:pPr>
            <a:r>
              <a:rPr lang="en-GB" sz="2400" b="1" i="1" dirty="0" smtClean="0">
                <a:solidFill>
                  <a:schemeClr val="tx1">
                    <a:lumMod val="50000"/>
                  </a:schemeClr>
                </a:solidFill>
                <a:latin typeface="+mj-lt"/>
                <a:ea typeface="+mj-ea"/>
                <a:cs typeface="+mj-cs"/>
              </a:rPr>
              <a:t>Special Considerations: </a:t>
            </a:r>
          </a:p>
          <a:p>
            <a:pPr indent="0">
              <a:lnSpc>
                <a:spcPct val="150000"/>
              </a:lnSpc>
              <a:spcBef>
                <a:spcPts val="0"/>
              </a:spcBef>
              <a:buNone/>
              <a:defRPr/>
            </a:pPr>
            <a:r>
              <a:rPr lang="en-GB" sz="2000" b="1" dirty="0" smtClean="0">
                <a:solidFill>
                  <a:schemeClr val="bg2">
                    <a:lumMod val="50000"/>
                  </a:schemeClr>
                </a:solidFill>
                <a:latin typeface="+mj-lt"/>
                <a:ea typeface="+mj-ea"/>
                <a:cs typeface="+mj-cs"/>
              </a:rPr>
              <a:t>Whistleblowing information, Health Records</a:t>
            </a:r>
          </a:p>
          <a:p>
            <a:pPr indent="0">
              <a:lnSpc>
                <a:spcPct val="150000"/>
              </a:lnSpc>
              <a:spcBef>
                <a:spcPts val="0"/>
              </a:spcBef>
              <a:buNone/>
              <a:defRPr/>
            </a:pPr>
            <a:r>
              <a:rPr lang="en-GB" sz="2000" b="1" dirty="0">
                <a:solidFill>
                  <a:schemeClr val="bg2">
                    <a:lumMod val="50000"/>
                  </a:schemeClr>
                </a:solidFill>
                <a:latin typeface="+mj-lt"/>
                <a:ea typeface="+mj-ea"/>
                <a:cs typeface="+mj-cs"/>
              </a:rPr>
              <a:t>Limitations on Privacy:</a:t>
            </a:r>
          </a:p>
          <a:p>
            <a:pPr indent="0">
              <a:lnSpc>
                <a:spcPct val="150000"/>
              </a:lnSpc>
              <a:spcBef>
                <a:spcPts val="0"/>
              </a:spcBef>
              <a:buNone/>
              <a:defRPr/>
            </a:pPr>
            <a:r>
              <a:rPr lang="en-GB" sz="2000" b="1" dirty="0">
                <a:solidFill>
                  <a:schemeClr val="bg2">
                    <a:lumMod val="50000"/>
                  </a:schemeClr>
                </a:solidFill>
                <a:latin typeface="+mj-lt"/>
                <a:ea typeface="+mj-ea"/>
                <a:cs typeface="+mj-cs"/>
              </a:rPr>
              <a:t>Criminal Procedure, national security legislation</a:t>
            </a:r>
          </a:p>
          <a:p>
            <a:pPr indent="0">
              <a:lnSpc>
                <a:spcPct val="150000"/>
              </a:lnSpc>
              <a:spcBef>
                <a:spcPts val="0"/>
              </a:spcBef>
              <a:buNone/>
              <a:defRPr/>
            </a:pPr>
            <a:endParaRPr lang="en-GB" sz="2000" b="1" i="1" dirty="0">
              <a:solidFill>
                <a:schemeClr val="bg2">
                  <a:lumMod val="50000"/>
                </a:schemeClr>
              </a:solidFill>
              <a:latin typeface="+mj-lt"/>
              <a:ea typeface="+mj-ea"/>
              <a:cs typeface="+mj-cs"/>
            </a:endParaRPr>
          </a:p>
          <a:p>
            <a:pPr indent="0">
              <a:lnSpc>
                <a:spcPct val="150000"/>
              </a:lnSpc>
              <a:spcBef>
                <a:spcPts val="0"/>
              </a:spcBef>
              <a:buNone/>
              <a:defRPr/>
            </a:pPr>
            <a:endParaRPr lang="en-GB" sz="2000" b="1" i="1" dirty="0">
              <a:solidFill>
                <a:schemeClr val="bg2">
                  <a:lumMod val="50000"/>
                </a:schemeClr>
              </a:solidFill>
              <a:latin typeface="+mj-lt"/>
              <a:ea typeface="+mj-ea"/>
              <a:cs typeface="+mj-cs"/>
            </a:endParaRPr>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p:txBody>
      </p:sp>
      <p:sp>
        <p:nvSpPr>
          <p:cNvPr id="4" name="Content Placeholder 2"/>
          <p:cNvSpPr txBox="1">
            <a:spLocks/>
          </p:cNvSpPr>
          <p:nvPr/>
        </p:nvSpPr>
        <p:spPr bwMode="auto">
          <a:xfrm>
            <a:off x="1763688" y="3789040"/>
            <a:ext cx="5184576" cy="2638689"/>
          </a:xfrm>
          <a:prstGeom prst="rect">
            <a:avLst/>
          </a:prstGeom>
          <a:ln>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indent="0">
              <a:lnSpc>
                <a:spcPct val="150000"/>
              </a:lnSpc>
              <a:buFont typeface="Wingdings" pitchFamily="2" charset="2"/>
              <a:buNone/>
              <a:defRPr/>
            </a:pPr>
            <a:r>
              <a:rPr lang="en-GB" sz="2000" b="1" i="1" dirty="0" smtClean="0">
                <a:solidFill>
                  <a:schemeClr val="bg1"/>
                </a:solidFill>
              </a:rPr>
              <a:t>Status and amendments:</a:t>
            </a:r>
          </a:p>
          <a:p>
            <a:pPr indent="0">
              <a:lnSpc>
                <a:spcPct val="150000"/>
              </a:lnSpc>
              <a:spcBef>
                <a:spcPts val="0"/>
              </a:spcBef>
              <a:buNone/>
              <a:defRPr/>
            </a:pPr>
            <a:r>
              <a:rPr lang="en-GB" sz="2000" dirty="0">
                <a:solidFill>
                  <a:schemeClr val="bg1"/>
                </a:solidFill>
                <a:latin typeface="+mj-lt"/>
                <a:ea typeface="+mj-ea"/>
                <a:cs typeface="+mj-cs"/>
              </a:rPr>
              <a:t>ICT Policy</a:t>
            </a:r>
          </a:p>
          <a:p>
            <a:pPr indent="0">
              <a:lnSpc>
                <a:spcPct val="150000"/>
              </a:lnSpc>
              <a:spcBef>
                <a:spcPts val="0"/>
              </a:spcBef>
              <a:buNone/>
              <a:defRPr/>
            </a:pPr>
            <a:r>
              <a:rPr lang="en-GB" sz="2000" dirty="0">
                <a:solidFill>
                  <a:schemeClr val="bg1"/>
                </a:solidFill>
                <a:latin typeface="+mj-lt"/>
                <a:ea typeface="+mj-ea"/>
                <a:cs typeface="+mj-cs"/>
              </a:rPr>
              <a:t>Constitutional right to privacy</a:t>
            </a:r>
          </a:p>
          <a:p>
            <a:pPr indent="0">
              <a:lnSpc>
                <a:spcPct val="150000"/>
              </a:lnSpc>
              <a:spcBef>
                <a:spcPts val="0"/>
              </a:spcBef>
              <a:buNone/>
              <a:defRPr/>
            </a:pPr>
            <a:r>
              <a:rPr lang="en-GB" sz="2000" dirty="0">
                <a:solidFill>
                  <a:schemeClr val="bg1"/>
                </a:solidFill>
                <a:latin typeface="+mj-lt"/>
                <a:ea typeface="+mj-ea"/>
                <a:cs typeface="+mj-cs"/>
              </a:rPr>
              <a:t>Communications regulation</a:t>
            </a:r>
          </a:p>
          <a:p>
            <a:pPr indent="0">
              <a:lnSpc>
                <a:spcPct val="150000"/>
              </a:lnSpc>
              <a:spcBef>
                <a:spcPts val="0"/>
              </a:spcBef>
              <a:buNone/>
              <a:defRPr/>
            </a:pPr>
            <a:r>
              <a:rPr lang="en-GB" sz="2000" dirty="0">
                <a:solidFill>
                  <a:schemeClr val="bg1"/>
                </a:solidFill>
                <a:latin typeface="+mj-lt"/>
                <a:ea typeface="+mj-ea"/>
                <a:cs typeface="+mj-cs"/>
              </a:rPr>
              <a:t>Consumer Protection regulation</a:t>
            </a:r>
          </a:p>
          <a:p>
            <a:pPr marL="514350" indent="-514350">
              <a:spcBef>
                <a:spcPct val="0"/>
              </a:spcBef>
              <a:buFont typeface="Wingdings" pitchFamily="2" charset="2"/>
              <a:buNone/>
              <a:defRPr/>
            </a:pPr>
            <a:endParaRPr lang="en-GB" sz="2000" b="1" kern="1200" dirty="0" smtClean="0">
              <a:solidFill>
                <a:schemeClr val="bg1"/>
              </a:solidFill>
              <a:effectLst>
                <a:outerShdw blurRad="38100" dist="38100" dir="2700000" algn="tl">
                  <a:srgbClr val="C0C0C0"/>
                </a:outerShdw>
              </a:effectLst>
              <a:latin typeface="Verdana" pitchFamily="34" charset="0"/>
            </a:endParaRPr>
          </a:p>
          <a:p>
            <a:pPr marL="514350" indent="-514350">
              <a:spcBef>
                <a:spcPct val="0"/>
              </a:spcBef>
              <a:buFont typeface="Wingdings" pitchFamily="2" charset="2"/>
              <a:buNone/>
              <a:defRPr/>
            </a:pPr>
            <a:endParaRPr lang="en-GB" sz="2000" b="1" kern="1200" dirty="0" smtClean="0">
              <a:solidFill>
                <a:schemeClr val="bg1"/>
              </a:solidFill>
              <a:effectLst>
                <a:outerShdw blurRad="38100" dist="38100" dir="2700000" algn="tl">
                  <a:srgbClr val="C0C0C0"/>
                </a:outerShdw>
              </a:effectLst>
              <a:latin typeface="Verdana" pitchFamily="34" charset="0"/>
            </a:endParaRPr>
          </a:p>
        </p:txBody>
      </p:sp>
    </p:spTree>
    <p:extLst>
      <p:ext uri="{BB962C8B-B14F-4D97-AF65-F5344CB8AC3E}">
        <p14:creationId xmlns:p14="http://schemas.microsoft.com/office/powerpoint/2010/main" val="327934873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9552" y="836712"/>
            <a:ext cx="7815262" cy="561975"/>
          </a:xfrm>
        </p:spPr>
        <p:txBody>
          <a:bodyPr/>
          <a:lstStyle/>
          <a:p>
            <a:pPr eaLnBrk="1" hangingPunct="1">
              <a:defRPr/>
            </a:pPr>
            <a:r>
              <a:rPr lang="en-US" dirty="0" smtClean="0">
                <a:solidFill>
                  <a:schemeClr val="hlink"/>
                </a:solidFill>
                <a:effectLst>
                  <a:outerShdw blurRad="38100" dist="38100" dir="2700000" algn="tl">
                    <a:srgbClr val="C0C0C0"/>
                  </a:outerShdw>
                </a:effectLst>
              </a:rPr>
              <a:t>Summary of the Content</a:t>
            </a:r>
            <a:endParaRPr lang="en-US" dirty="0" smtClean="0"/>
          </a:p>
        </p:txBody>
      </p:sp>
      <p:sp>
        <p:nvSpPr>
          <p:cNvPr id="5123" name="Content Placeholder 2"/>
          <p:cNvSpPr>
            <a:spLocks noGrp="1"/>
          </p:cNvSpPr>
          <p:nvPr>
            <p:ph idx="1"/>
          </p:nvPr>
        </p:nvSpPr>
        <p:spPr>
          <a:xfrm>
            <a:off x="381000" y="1340768"/>
            <a:ext cx="8763000" cy="4614863"/>
          </a:xfrm>
        </p:spPr>
        <p:txBody>
          <a:bodyPr/>
          <a:lstStyle/>
          <a:p>
            <a:pPr marL="514350" indent="-514350">
              <a:spcBef>
                <a:spcPct val="0"/>
              </a:spcBef>
              <a:buNone/>
              <a:defRPr/>
            </a:pPr>
            <a:endParaRPr lang="en-US" sz="1800" b="1" kern="1200" dirty="0" smtClean="0">
              <a:solidFill>
                <a:srgbClr val="1B5BA2"/>
              </a:solidFill>
              <a:effectLst>
                <a:outerShdw blurRad="38100" dist="38100" dir="2700000" algn="tl">
                  <a:srgbClr val="C0C0C0"/>
                </a:outerShdw>
              </a:effectLst>
              <a:latin typeface="Verdana" pitchFamily="34" charset="0"/>
            </a:endParaRPr>
          </a:p>
          <a:p>
            <a:pPr>
              <a:lnSpc>
                <a:spcPct val="150000"/>
              </a:lnSpc>
              <a:defRPr/>
            </a:pPr>
            <a:r>
              <a:rPr lang="en-US" sz="2000" b="1" dirty="0" smtClean="0"/>
              <a:t>Overview of the International and Regional Assessment</a:t>
            </a:r>
          </a:p>
          <a:p>
            <a:pPr>
              <a:lnSpc>
                <a:spcPct val="150000"/>
              </a:lnSpc>
              <a:defRPr/>
            </a:pPr>
            <a:r>
              <a:rPr lang="en-US" sz="2000" b="1" dirty="0" smtClean="0"/>
              <a:t>Data Protection Model Law Development Process</a:t>
            </a:r>
          </a:p>
          <a:p>
            <a:pPr>
              <a:lnSpc>
                <a:spcPct val="150000"/>
              </a:lnSpc>
              <a:defRPr/>
            </a:pPr>
            <a:r>
              <a:rPr lang="en-GB" sz="2000" b="1" dirty="0" smtClean="0"/>
              <a:t>Overview of Data Protection Model Law</a:t>
            </a:r>
          </a:p>
          <a:p>
            <a:pPr>
              <a:lnSpc>
                <a:spcPct val="150000"/>
              </a:lnSpc>
              <a:defRPr/>
            </a:pPr>
            <a:r>
              <a:rPr lang="en-US" sz="2000" b="1" dirty="0"/>
              <a:t>Key Frames of Inquiry for Transposition of the Model Law</a:t>
            </a:r>
          </a:p>
          <a:p>
            <a:pPr>
              <a:lnSpc>
                <a:spcPct val="150000"/>
              </a:lnSpc>
              <a:defRPr/>
            </a:pPr>
            <a:r>
              <a:rPr lang="en-GB" sz="2000" b="1" kern="1200" dirty="0" smtClean="0">
                <a:solidFill>
                  <a:srgbClr val="1B5BA2"/>
                </a:solidFill>
                <a:effectLst>
                  <a:outerShdw blurRad="38100" dist="38100" dir="2700000" algn="tl">
                    <a:srgbClr val="C0C0C0"/>
                  </a:outerShdw>
                </a:effectLst>
                <a:latin typeface="Verdana" pitchFamily="34" charset="0"/>
              </a:rPr>
              <a:t>Questionnaire – Revisit research and analysis for new developments and deeper analysis</a:t>
            </a:r>
          </a:p>
          <a:p>
            <a:pPr marL="514350" indent="-514350">
              <a:spcBef>
                <a:spcPct val="0"/>
              </a:spcBef>
              <a:buNone/>
              <a:defRPr/>
            </a:pPr>
            <a:r>
              <a:rPr lang="en-GB" sz="2000" b="1" kern="1200" dirty="0" smtClean="0">
                <a:solidFill>
                  <a:srgbClr val="1B5BA2"/>
                </a:solidFill>
                <a:effectLst>
                  <a:outerShdw blurRad="38100" dist="38100" dir="2700000" algn="tl">
                    <a:srgbClr val="C0C0C0"/>
                  </a:outerShdw>
                </a:effectLst>
                <a:latin typeface="Verdana" pitchFamily="34" charset="0"/>
              </a:rPr>
              <a:t> </a:t>
            </a:r>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39552" y="476672"/>
            <a:ext cx="7772400" cy="1323439"/>
          </a:xfrm>
        </p:spPr>
        <p:txBody>
          <a:bodyPr/>
          <a:lstStyle/>
          <a:p>
            <a:r>
              <a:rPr lang="en-GB" sz="4000" dirty="0" smtClean="0"/>
              <a:t>Thank You</a:t>
            </a:r>
            <a:br>
              <a:rPr lang="en-GB" sz="4000" dirty="0" smtClean="0"/>
            </a:br>
            <a:r>
              <a:rPr lang="en-GB" sz="4000" dirty="0" smtClean="0"/>
              <a:t> </a:t>
            </a:r>
          </a:p>
        </p:txBody>
      </p:sp>
      <p:sp>
        <p:nvSpPr>
          <p:cNvPr id="21507" name="Content Placeholder 2"/>
          <p:cNvSpPr>
            <a:spLocks noGrp="1"/>
          </p:cNvSpPr>
          <p:nvPr>
            <p:ph idx="1"/>
          </p:nvPr>
        </p:nvSpPr>
        <p:spPr>
          <a:xfrm>
            <a:off x="214313" y="1484784"/>
            <a:ext cx="8929687" cy="4459287"/>
          </a:xfrm>
        </p:spPr>
        <p:txBody>
          <a:bodyPr/>
          <a:lstStyle/>
          <a:p>
            <a:pPr algn="r">
              <a:buNone/>
            </a:pPr>
            <a:r>
              <a:rPr lang="en-ZA" sz="2800" b="1" i="1" dirty="0" smtClean="0"/>
              <a:t>Questions?</a:t>
            </a:r>
          </a:p>
          <a:p>
            <a:pPr>
              <a:buNone/>
            </a:pPr>
            <a:endParaRPr lang="en-ZA" sz="2000" b="1" dirty="0" smtClean="0"/>
          </a:p>
          <a:p>
            <a:pPr>
              <a:buNone/>
            </a:pPr>
            <a:r>
              <a:rPr lang="en-ZA" sz="2000" b="1" dirty="0" err="1" smtClean="0"/>
              <a:t>Pria</a:t>
            </a:r>
            <a:r>
              <a:rPr lang="en-ZA" sz="2000" b="1" dirty="0" smtClean="0"/>
              <a:t> </a:t>
            </a:r>
            <a:r>
              <a:rPr lang="en-ZA" sz="2000" b="1" dirty="0" err="1" smtClean="0"/>
              <a:t>Chetty</a:t>
            </a:r>
            <a:endParaRPr lang="en-ZA" sz="2000" b="1" dirty="0" smtClean="0"/>
          </a:p>
          <a:p>
            <a:pPr>
              <a:buNone/>
            </a:pPr>
            <a:r>
              <a:rPr lang="en-ZA" sz="2000" b="1" dirty="0" smtClean="0"/>
              <a:t>ITU International Expert: Data Protection</a:t>
            </a:r>
          </a:p>
          <a:p>
            <a:pPr>
              <a:buNone/>
            </a:pPr>
            <a:endParaRPr lang="en-ZA" sz="1600" dirty="0" smtClean="0"/>
          </a:p>
          <a:p>
            <a:pPr>
              <a:buNone/>
            </a:pPr>
            <a:r>
              <a:rPr lang="en-ZA" sz="1600" dirty="0" smtClean="0"/>
              <a:t>Mobile: 083 384 4543</a:t>
            </a:r>
          </a:p>
          <a:p>
            <a:pPr>
              <a:buNone/>
            </a:pPr>
            <a:r>
              <a:rPr lang="en-ZA" sz="1600" dirty="0" smtClean="0"/>
              <a:t>Email: </a:t>
            </a:r>
            <a:r>
              <a:rPr lang="en-ZA" sz="1600" u="sng" dirty="0" smtClean="0">
                <a:hlinkClick r:id="rId3"/>
              </a:rPr>
              <a:t>pria.chetty@gmail.com</a:t>
            </a:r>
            <a:endParaRPr lang="en-ZA" sz="1600" u="sng" dirty="0"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11560" y="230451"/>
            <a:ext cx="8215312" cy="1631216"/>
          </a:xfrm>
        </p:spPr>
        <p:txBody>
          <a:bodyPr/>
          <a:lstStyle/>
          <a:p>
            <a:r>
              <a:rPr lang="en-US" sz="3200" dirty="0" smtClean="0"/>
              <a:t>Objectives of International and  Regional Assessment</a:t>
            </a:r>
            <a:r>
              <a:rPr lang="en-US" dirty="0" smtClean="0"/>
              <a:t/>
            </a:r>
            <a:br>
              <a:rPr lang="en-US" dirty="0" smtClean="0"/>
            </a:br>
            <a:endParaRPr lang="en-GB" dirty="0" smtClean="0"/>
          </a:p>
        </p:txBody>
      </p:sp>
      <p:sp>
        <p:nvSpPr>
          <p:cNvPr id="6147" name="Content Placeholder 2"/>
          <p:cNvSpPr>
            <a:spLocks noGrp="1"/>
          </p:cNvSpPr>
          <p:nvPr>
            <p:ph idx="1"/>
          </p:nvPr>
        </p:nvSpPr>
        <p:spPr>
          <a:xfrm>
            <a:off x="251520" y="1268760"/>
            <a:ext cx="8568952" cy="4745037"/>
          </a:xfrm>
        </p:spPr>
        <p:txBody>
          <a:bodyPr/>
          <a:lstStyle/>
          <a:p>
            <a:pPr indent="0">
              <a:lnSpc>
                <a:spcPct val="150000"/>
              </a:lnSpc>
              <a:buNone/>
              <a:defRPr/>
            </a:pPr>
            <a:r>
              <a:rPr lang="en-GB" sz="1800" b="1" i="1" dirty="0" smtClean="0">
                <a:solidFill>
                  <a:schemeClr val="tx1">
                    <a:lumMod val="50000"/>
                  </a:schemeClr>
                </a:solidFill>
                <a:latin typeface="+mj-lt"/>
                <a:ea typeface="+mj-ea"/>
                <a:cs typeface="+mj-cs"/>
              </a:rPr>
              <a:t>Analysis</a:t>
            </a:r>
            <a:r>
              <a:rPr lang="en-GB" sz="1800" b="1" dirty="0" smtClean="0"/>
              <a:t> of the key issues and common principles reflected in ICT regulatory and legislative frameworks relating to data protection in SADC Member States and other international best practice</a:t>
            </a:r>
          </a:p>
          <a:p>
            <a:pPr indent="0">
              <a:lnSpc>
                <a:spcPct val="150000"/>
              </a:lnSpc>
              <a:buNone/>
              <a:defRPr/>
            </a:pPr>
            <a:r>
              <a:rPr lang="en-GB" sz="1800" b="1" i="1" dirty="0" smtClean="0">
                <a:solidFill>
                  <a:schemeClr val="tx1">
                    <a:lumMod val="50000"/>
                  </a:schemeClr>
                </a:solidFill>
                <a:latin typeface="+mj-lt"/>
                <a:ea typeface="+mj-ea"/>
                <a:cs typeface="+mj-cs"/>
              </a:rPr>
              <a:t>Review</a:t>
            </a:r>
            <a:r>
              <a:rPr lang="en-GB" sz="1800" b="1" dirty="0" smtClean="0"/>
              <a:t> of policies, laws, directives, conventions etc. to identify relevant trends and key issues on data protection regulation</a:t>
            </a:r>
          </a:p>
          <a:p>
            <a:pPr indent="0">
              <a:lnSpc>
                <a:spcPct val="150000"/>
              </a:lnSpc>
              <a:buNone/>
              <a:defRPr/>
            </a:pPr>
            <a:r>
              <a:rPr lang="en-GB" sz="1800" b="1" i="1" dirty="0" smtClean="0">
                <a:solidFill>
                  <a:schemeClr val="tx1">
                    <a:lumMod val="50000"/>
                  </a:schemeClr>
                </a:solidFill>
                <a:latin typeface="+mj-lt"/>
                <a:ea typeface="+mj-ea"/>
                <a:cs typeface="+mj-cs"/>
              </a:rPr>
              <a:t>Conduct Analysis </a:t>
            </a:r>
            <a:r>
              <a:rPr lang="en-GB" sz="1800" b="1" dirty="0" smtClean="0"/>
              <a:t>to facilitate harmonisation of policies and laws </a:t>
            </a:r>
            <a:r>
              <a:rPr lang="en-GB" sz="1800" b="1" dirty="0"/>
              <a:t> </a:t>
            </a:r>
            <a:endParaRPr lang="en-GB" sz="1800" b="1" dirty="0" smtClean="0"/>
          </a:p>
          <a:p>
            <a:pPr indent="0">
              <a:lnSpc>
                <a:spcPct val="150000"/>
              </a:lnSpc>
              <a:buNone/>
              <a:defRPr/>
            </a:pPr>
            <a:r>
              <a:rPr lang="en-GB" sz="1800" b="1" i="1" dirty="0" smtClean="0">
                <a:solidFill>
                  <a:schemeClr val="tx1">
                    <a:lumMod val="50000"/>
                  </a:schemeClr>
                </a:solidFill>
                <a:latin typeface="+mj-lt"/>
                <a:ea typeface="+mj-ea"/>
                <a:cs typeface="+mj-cs"/>
              </a:rPr>
              <a:t>Document Best Practice </a:t>
            </a:r>
            <a:r>
              <a:rPr lang="en-GB" sz="1800" b="1" dirty="0" smtClean="0"/>
              <a:t>findings that may be used for the development of a Model Law for the Region</a:t>
            </a:r>
          </a:p>
          <a:p>
            <a:pPr>
              <a:buNone/>
            </a:pPr>
            <a:r>
              <a:rPr lang="en-GB" sz="2000" b="1" dirty="0" smtClean="0"/>
              <a:t>	</a:t>
            </a:r>
            <a:r>
              <a:rPr lang="en-GB" sz="2800" dirty="0" smtClean="0"/>
              <a:t> </a:t>
            </a:r>
          </a:p>
          <a:p>
            <a:pPr>
              <a:buNone/>
            </a:pPr>
            <a:endParaRPr lang="en-GB" sz="2400" b="1" dirty="0"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11560" y="445894"/>
            <a:ext cx="8215312" cy="1200329"/>
          </a:xfrm>
        </p:spPr>
        <p:txBody>
          <a:bodyPr/>
          <a:lstStyle/>
          <a:p>
            <a:r>
              <a:rPr lang="en-US" dirty="0" smtClean="0"/>
              <a:t>Model Law Development  </a:t>
            </a:r>
            <a:br>
              <a:rPr lang="en-US" dirty="0" smtClean="0"/>
            </a:br>
            <a:endParaRPr lang="en-GB" dirty="0" smtClean="0"/>
          </a:p>
        </p:txBody>
      </p:sp>
      <p:sp>
        <p:nvSpPr>
          <p:cNvPr id="6147" name="Content Placeholder 2"/>
          <p:cNvSpPr>
            <a:spLocks noGrp="1"/>
          </p:cNvSpPr>
          <p:nvPr>
            <p:ph idx="1"/>
          </p:nvPr>
        </p:nvSpPr>
        <p:spPr>
          <a:xfrm>
            <a:off x="0" y="1268760"/>
            <a:ext cx="8964488" cy="4745037"/>
          </a:xfrm>
        </p:spPr>
        <p:txBody>
          <a:bodyPr/>
          <a:lstStyle/>
          <a:p>
            <a:pPr>
              <a:buNone/>
            </a:pPr>
            <a:r>
              <a:rPr lang="en-GB" sz="2000" b="1" dirty="0" smtClean="0"/>
              <a:t>	</a:t>
            </a:r>
            <a:r>
              <a:rPr lang="en-GB" sz="2800" dirty="0" smtClean="0"/>
              <a:t> </a:t>
            </a:r>
          </a:p>
          <a:p>
            <a:pPr>
              <a:buNone/>
            </a:pPr>
            <a:endParaRPr lang="en-GB" sz="2400" b="1" dirty="0" smtClean="0"/>
          </a:p>
        </p:txBody>
      </p:sp>
      <p:graphicFrame>
        <p:nvGraphicFramePr>
          <p:cNvPr id="4" name="Diagram 3"/>
          <p:cNvGraphicFramePr/>
          <p:nvPr>
            <p:extLst>
              <p:ext uri="{D42A27DB-BD31-4B8C-83A1-F6EECF244321}">
                <p14:modId xmlns:p14="http://schemas.microsoft.com/office/powerpoint/2010/main" val="2253376805"/>
              </p:ext>
            </p:extLst>
          </p:nvPr>
        </p:nvGraphicFramePr>
        <p:xfrm>
          <a:off x="323528" y="1196752"/>
          <a:ext cx="8424936"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1200329"/>
          </a:xfrm>
        </p:spPr>
        <p:txBody>
          <a:bodyPr/>
          <a:lstStyle/>
          <a:p>
            <a:r>
              <a:rPr lang="en-ZA" dirty="0" smtClean="0"/>
              <a:t>Purpose of Data Protection Law</a:t>
            </a:r>
            <a:endParaRPr lang="en-ZA" dirty="0"/>
          </a:p>
        </p:txBody>
      </p:sp>
      <p:sp>
        <p:nvSpPr>
          <p:cNvPr id="3" name="Content Placeholder 2"/>
          <p:cNvSpPr>
            <a:spLocks noGrp="1"/>
          </p:cNvSpPr>
          <p:nvPr>
            <p:ph idx="1"/>
          </p:nvPr>
        </p:nvSpPr>
        <p:spPr>
          <a:xfrm>
            <a:off x="683568" y="1772816"/>
            <a:ext cx="8208267" cy="4256087"/>
          </a:xfrm>
        </p:spPr>
        <p:txBody>
          <a:bodyPr/>
          <a:lstStyle/>
          <a:p>
            <a:r>
              <a:rPr lang="en-GB" sz="2000" b="1" dirty="0" smtClean="0"/>
              <a:t>Harmonised approaches</a:t>
            </a:r>
          </a:p>
          <a:p>
            <a:r>
              <a:rPr lang="en-GB" sz="2000" b="1" dirty="0" smtClean="0"/>
              <a:t>Give effect to right to privacy</a:t>
            </a:r>
          </a:p>
          <a:p>
            <a:r>
              <a:rPr lang="en-GB" sz="2000" b="1" dirty="0" smtClean="0"/>
              <a:t>ICT technology developments impacts right </a:t>
            </a:r>
            <a:r>
              <a:rPr lang="en-GB" sz="2000" b="1" dirty="0"/>
              <a:t>to the protection of personal data in commercial activities as well as in electronic government (</a:t>
            </a:r>
            <a:r>
              <a:rPr lang="en-GB" sz="2000" b="1" dirty="0" err="1"/>
              <a:t>eGov</a:t>
            </a:r>
            <a:r>
              <a:rPr lang="en-GB" sz="2000" b="1" dirty="0"/>
              <a:t>) </a:t>
            </a:r>
            <a:r>
              <a:rPr lang="en-GB" sz="2000" b="1" dirty="0" smtClean="0"/>
              <a:t>activities</a:t>
            </a:r>
          </a:p>
          <a:p>
            <a:r>
              <a:rPr lang="en-GB" sz="2000" b="1" dirty="0" smtClean="0"/>
              <a:t>Illegitimate and unlawful monitoring of individuals </a:t>
            </a:r>
          </a:p>
          <a:p>
            <a:r>
              <a:rPr lang="en-GB" sz="2000" b="1" dirty="0" smtClean="0"/>
              <a:t>Automated decision making </a:t>
            </a:r>
          </a:p>
          <a:p>
            <a:r>
              <a:rPr lang="en-GB" sz="2000" b="1" dirty="0" smtClean="0"/>
              <a:t>Data </a:t>
            </a:r>
            <a:r>
              <a:rPr lang="en-GB" sz="2000" b="1" dirty="0"/>
              <a:t>protection regulation </a:t>
            </a:r>
            <a:r>
              <a:rPr lang="en-GB" sz="2000" b="1" dirty="0" smtClean="0"/>
              <a:t>-  </a:t>
            </a:r>
            <a:r>
              <a:rPr lang="en-GB" sz="2000" b="1" dirty="0"/>
              <a:t>ensure that the benefits of using information and communication technologies is not concurrent with weakened protection of personal data</a:t>
            </a:r>
            <a:endParaRPr lang="en-ZA" sz="2000" b="1" dirty="0"/>
          </a:p>
          <a:p>
            <a:endParaRPr lang="en-ZA" dirty="0"/>
          </a:p>
        </p:txBody>
      </p:sp>
    </p:spTree>
    <p:extLst>
      <p:ext uri="{BB962C8B-B14F-4D97-AF65-F5344CB8AC3E}">
        <p14:creationId xmlns:p14="http://schemas.microsoft.com/office/powerpoint/2010/main" val="92958978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re 1"/>
          <p:cNvSpPr>
            <a:spLocks noGrp="1"/>
          </p:cNvSpPr>
          <p:nvPr>
            <p:ph type="title"/>
          </p:nvPr>
        </p:nvSpPr>
        <p:spPr>
          <a:xfrm>
            <a:off x="683568" y="1803425"/>
            <a:ext cx="7772400" cy="2308324"/>
          </a:xfrm>
        </p:spPr>
        <p:txBody>
          <a:bodyPr/>
          <a:lstStyle/>
          <a:p>
            <a:r>
              <a:rPr lang="en-US" dirty="0" smtClean="0"/>
              <a:t/>
            </a:r>
            <a:br>
              <a:rPr lang="en-US" dirty="0" smtClean="0"/>
            </a:br>
            <a:r>
              <a:rPr lang="en-US" dirty="0" smtClean="0"/>
              <a:t>Overview </a:t>
            </a:r>
            <a:r>
              <a:rPr lang="en-US" dirty="0"/>
              <a:t>of the </a:t>
            </a:r>
            <a:r>
              <a:rPr lang="en-US" dirty="0" smtClean="0"/>
              <a:t>SADC Model </a:t>
            </a:r>
            <a:r>
              <a:rPr lang="en-US" dirty="0"/>
              <a:t>Law</a:t>
            </a:r>
            <a:br>
              <a:rPr lang="en-US" dirty="0"/>
            </a:br>
            <a:endParaRPr lang="fr-BE" dirty="0" smtClean="0"/>
          </a:p>
        </p:txBody>
      </p:sp>
      <p:sp>
        <p:nvSpPr>
          <p:cNvPr id="3" name="Espace réservé du contenu 2"/>
          <p:cNvSpPr>
            <a:spLocks noGrp="1"/>
          </p:cNvSpPr>
          <p:nvPr>
            <p:ph idx="4294967295"/>
          </p:nvPr>
        </p:nvSpPr>
        <p:spPr>
          <a:xfrm>
            <a:off x="0" y="1268413"/>
            <a:ext cx="8642350" cy="5184775"/>
          </a:xfrm>
        </p:spPr>
        <p:txBody>
          <a:bodyPr/>
          <a:lstStyle/>
          <a:p>
            <a:pPr marL="0" indent="0" algn="ctr">
              <a:buFont typeface="Wingdings" pitchFamily="2" charset="2"/>
              <a:buNone/>
              <a:defRPr/>
            </a:pPr>
            <a:endParaRPr lang="fr-BE" dirty="0" smtClean="0"/>
          </a:p>
          <a:p>
            <a:pPr marL="0" indent="0" algn="ctr">
              <a:buFont typeface="Wingdings" pitchFamily="2" charset="2"/>
              <a:buNone/>
              <a:defRPr/>
            </a:pPr>
            <a:endParaRPr lang="fr-BE" dirty="0"/>
          </a:p>
          <a:p>
            <a:pPr marL="0" indent="0" algn="ctr">
              <a:buFont typeface="Wingdings" pitchFamily="2" charset="2"/>
              <a:buNone/>
              <a:defRPr/>
            </a:pPr>
            <a:endParaRPr lang="fr-BE" dirty="0" smtClean="0"/>
          </a:p>
          <a:p>
            <a:pPr>
              <a:defRPr/>
            </a:pPr>
            <a:endParaRPr lang="fr-BE" dirty="0"/>
          </a:p>
        </p:txBody>
      </p:sp>
    </p:spTree>
    <p:extLst>
      <p:ext uri="{BB962C8B-B14F-4D97-AF65-F5344CB8AC3E}">
        <p14:creationId xmlns:p14="http://schemas.microsoft.com/office/powerpoint/2010/main" val="73207609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Objectives of Model Law</a:t>
            </a:r>
            <a:endParaRPr lang="en-ZA" dirty="0"/>
          </a:p>
        </p:txBody>
      </p:sp>
      <p:sp>
        <p:nvSpPr>
          <p:cNvPr id="3" name="Content Placeholder 2"/>
          <p:cNvSpPr>
            <a:spLocks noGrp="1"/>
          </p:cNvSpPr>
          <p:nvPr>
            <p:ph idx="1"/>
          </p:nvPr>
        </p:nvSpPr>
        <p:spPr/>
        <p:txBody>
          <a:bodyPr/>
          <a:lstStyle/>
          <a:p>
            <a:r>
              <a:rPr lang="en-ZA" sz="2000" b="1" dirty="0" smtClean="0"/>
              <a:t>Give effect to principles of data protection</a:t>
            </a:r>
          </a:p>
          <a:p>
            <a:r>
              <a:rPr lang="en-ZA" sz="2000" b="1" dirty="0" smtClean="0"/>
              <a:t>Place limitations on the processing of personal data</a:t>
            </a:r>
          </a:p>
          <a:p>
            <a:r>
              <a:rPr lang="en-ZA" sz="2000" b="1" dirty="0" smtClean="0"/>
              <a:t>Provide for the rights of the data subject</a:t>
            </a:r>
          </a:p>
          <a:p>
            <a:r>
              <a:rPr lang="en-ZA" sz="2000" b="1" dirty="0" smtClean="0"/>
              <a:t>Describe the responsibilities of the Data Controller</a:t>
            </a:r>
          </a:p>
          <a:p>
            <a:r>
              <a:rPr lang="en-ZA" sz="2000" b="1" dirty="0" smtClean="0"/>
              <a:t>Establishment of the Data Protection Authority</a:t>
            </a:r>
          </a:p>
          <a:p>
            <a:pPr marL="342900" lvl="1" indent="-342900">
              <a:buClr>
                <a:srgbClr val="0E438A"/>
              </a:buClr>
              <a:buSzPct val="110000"/>
              <a:buFont typeface="Wingdings" pitchFamily="2" charset="2"/>
              <a:buChar char="§"/>
            </a:pPr>
            <a:r>
              <a:rPr lang="en-GB" sz="2000" b="1" dirty="0" smtClean="0">
                <a:ea typeface="+mn-ea"/>
                <a:cs typeface="+mn-cs"/>
              </a:rPr>
              <a:t>Combat violations of privacy likely </a:t>
            </a:r>
            <a:r>
              <a:rPr lang="en-GB" sz="2000" b="1" dirty="0">
                <a:ea typeface="+mn-ea"/>
                <a:cs typeface="+mn-cs"/>
              </a:rPr>
              <a:t>to arise from the collection, processing, transmission, storage and use of personal data</a:t>
            </a:r>
            <a:r>
              <a:rPr lang="en-US" sz="2000" b="1" dirty="0">
                <a:ea typeface="+mn-ea"/>
                <a:cs typeface="+mn-cs"/>
              </a:rPr>
              <a:t>activities</a:t>
            </a:r>
            <a:endParaRPr lang="fr-BE" sz="2000" b="1" dirty="0">
              <a:ea typeface="+mn-ea"/>
              <a:cs typeface="+mn-cs"/>
            </a:endParaRPr>
          </a:p>
          <a:p>
            <a:endParaRPr lang="en-ZA" sz="2000" b="1" dirty="0" smtClean="0"/>
          </a:p>
          <a:p>
            <a:pPr marL="0" indent="0">
              <a:buNone/>
            </a:pPr>
            <a:endParaRPr lang="en-ZA" sz="2000" b="1" dirty="0"/>
          </a:p>
        </p:txBody>
      </p:sp>
    </p:spTree>
    <p:extLst>
      <p:ext uri="{BB962C8B-B14F-4D97-AF65-F5344CB8AC3E}">
        <p14:creationId xmlns:p14="http://schemas.microsoft.com/office/powerpoint/2010/main" val="145222244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02077" y="692696"/>
            <a:ext cx="8086725" cy="381000"/>
          </a:xfrm>
          <a:prstGeom prst="rect">
            <a:avLst/>
          </a:prstGeom>
        </p:spPr>
        <p:txBody>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lgn="l">
              <a:defRPr/>
            </a:pPr>
            <a:r>
              <a:rPr lang="en-US" sz="3200" dirty="0" smtClean="0">
                <a:solidFill>
                  <a:schemeClr val="hlink"/>
                </a:solidFill>
                <a:effectLst>
                  <a:outerShdw blurRad="38100" dist="38100" dir="2700000" algn="tl">
                    <a:srgbClr val="C0C0C0"/>
                  </a:outerShdw>
                </a:effectLst>
              </a:rPr>
              <a:t>Definitions</a:t>
            </a:r>
          </a:p>
        </p:txBody>
      </p:sp>
      <p:sp>
        <p:nvSpPr>
          <p:cNvPr id="5" name="Espace réservé du contenu 2"/>
          <p:cNvSpPr txBox="1">
            <a:spLocks/>
          </p:cNvSpPr>
          <p:nvPr/>
        </p:nvSpPr>
        <p:spPr bwMode="auto">
          <a:xfrm>
            <a:off x="251520" y="1700808"/>
            <a:ext cx="8642350" cy="36009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lvl="1">
              <a:buFont typeface="Arial" pitchFamily="34" charset="0"/>
              <a:buChar char="•"/>
            </a:pPr>
            <a:endParaRPr lang="fr-BE" sz="2000" b="1" dirty="0" smtClean="0"/>
          </a:p>
        </p:txBody>
      </p:sp>
      <p:sp>
        <p:nvSpPr>
          <p:cNvPr id="6" name="Content Placeholder 2"/>
          <p:cNvSpPr txBox="1">
            <a:spLocks/>
          </p:cNvSpPr>
          <p:nvPr/>
        </p:nvSpPr>
        <p:spPr>
          <a:xfrm>
            <a:off x="684213" y="1989138"/>
            <a:ext cx="7772400" cy="4256087"/>
          </a:xfrm>
          <a:prstGeom prst="rect">
            <a:avLst/>
          </a:prstGeom>
        </p:spPr>
        <p:txBody>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r>
              <a:rPr lang="en-ZA" sz="2000" b="1" dirty="0" smtClean="0"/>
              <a:t>Data</a:t>
            </a:r>
          </a:p>
          <a:p>
            <a:r>
              <a:rPr lang="en-ZA" sz="2000" b="1" dirty="0" smtClean="0"/>
              <a:t>Data subject</a:t>
            </a:r>
          </a:p>
          <a:p>
            <a:r>
              <a:rPr lang="en-ZA" sz="2000" b="1" dirty="0" smtClean="0"/>
              <a:t>Data Controller</a:t>
            </a:r>
          </a:p>
          <a:p>
            <a:r>
              <a:rPr lang="en-ZA" sz="2000" b="1" dirty="0" smtClean="0"/>
              <a:t>Data Protection Authority</a:t>
            </a:r>
          </a:p>
          <a:p>
            <a:r>
              <a:rPr lang="en-ZA" sz="2000" b="1" dirty="0" smtClean="0"/>
              <a:t>Personal data</a:t>
            </a:r>
          </a:p>
          <a:p>
            <a:r>
              <a:rPr lang="en-ZA" sz="2000" b="1" dirty="0" smtClean="0"/>
              <a:t>Sensitive Data</a:t>
            </a:r>
          </a:p>
          <a:p>
            <a:r>
              <a:rPr lang="en-ZA" sz="2000" b="1" dirty="0" smtClean="0"/>
              <a:t>Processing</a:t>
            </a:r>
          </a:p>
          <a:p>
            <a:pPr marL="0" indent="0">
              <a:buNone/>
            </a:pPr>
            <a:endParaRPr lang="en-ZA" sz="2000" b="1" dirty="0" smtClean="0"/>
          </a:p>
          <a:p>
            <a:pPr marL="0" indent="0">
              <a:buFont typeface="Wingdings" pitchFamily="2" charset="2"/>
              <a:buNone/>
            </a:pPr>
            <a:endParaRPr lang="en-ZA" sz="2000" b="1" dirty="0"/>
          </a:p>
        </p:txBody>
      </p:sp>
    </p:spTree>
    <p:extLst>
      <p:ext uri="{BB962C8B-B14F-4D97-AF65-F5344CB8AC3E}">
        <p14:creationId xmlns:p14="http://schemas.microsoft.com/office/powerpoint/2010/main" val="17880009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251520" y="1700808"/>
            <a:ext cx="8642350" cy="3600946"/>
          </a:xfrm>
        </p:spPr>
        <p:txBody>
          <a:bodyPr/>
          <a:lstStyle/>
          <a:p>
            <a:pPr marL="342900" lvl="1" indent="-342900">
              <a:buClr>
                <a:srgbClr val="0E438A"/>
              </a:buClr>
              <a:buSzPct val="110000"/>
              <a:buFont typeface="Wingdings" pitchFamily="2" charset="2"/>
              <a:buChar char="§"/>
            </a:pPr>
            <a:r>
              <a:rPr lang="fr-BE" sz="2000" b="1" kern="1200" dirty="0">
                <a:ea typeface="+mn-ea"/>
                <a:cs typeface="+mn-cs"/>
              </a:rPr>
              <a:t>= </a:t>
            </a:r>
            <a:r>
              <a:rPr lang="fr-BE" sz="2000" b="1" kern="1200" dirty="0" smtClean="0">
                <a:ea typeface="+mn-ea"/>
                <a:cs typeface="+mn-cs"/>
              </a:rPr>
              <a:t>P</a:t>
            </a:r>
            <a:r>
              <a:rPr lang="en-US" sz="2000" b="1" kern="1200" dirty="0" smtClean="0">
                <a:ea typeface="+mn-ea"/>
                <a:cs typeface="+mn-cs"/>
              </a:rPr>
              <a:t>rocessing </a:t>
            </a:r>
            <a:r>
              <a:rPr lang="en-US" sz="2000" b="1" kern="1200" dirty="0">
                <a:ea typeface="+mn-ea"/>
                <a:cs typeface="+mn-cs"/>
              </a:rPr>
              <a:t>of personal data perform wholly or partly by automated means, and to the processing of personal data otherwise than by automated means of personal data which forms part of a filing system or is intended to form part of a filing system</a:t>
            </a:r>
          </a:p>
          <a:p>
            <a:pPr marL="342900" lvl="1" indent="-342900">
              <a:buClr>
                <a:srgbClr val="0E438A"/>
              </a:buClr>
              <a:buSzPct val="110000"/>
              <a:buFont typeface="Wingdings" pitchFamily="2" charset="2"/>
              <a:buChar char="§"/>
            </a:pPr>
            <a:r>
              <a:rPr lang="fr-BE" sz="2000" b="1" kern="1200" dirty="0">
                <a:ea typeface="+mn-ea"/>
                <a:cs typeface="+mn-cs"/>
              </a:rPr>
              <a:t>≠ </a:t>
            </a:r>
            <a:r>
              <a:rPr lang="fr-BE" sz="2000" b="1" kern="1200" dirty="0" smtClean="0">
                <a:ea typeface="+mn-ea"/>
                <a:cs typeface="+mn-cs"/>
              </a:rPr>
              <a:t>P</a:t>
            </a:r>
            <a:r>
              <a:rPr lang="en-US" sz="2000" b="1" kern="1200" dirty="0" smtClean="0">
                <a:ea typeface="+mn-ea"/>
                <a:cs typeface="+mn-cs"/>
              </a:rPr>
              <a:t>rocessing </a:t>
            </a:r>
            <a:r>
              <a:rPr lang="en-US" sz="2000" b="1" kern="1200" dirty="0">
                <a:ea typeface="+mn-ea"/>
                <a:cs typeface="+mn-cs"/>
              </a:rPr>
              <a:t>of personal data by a natural person in the course of purely personal or household activities</a:t>
            </a:r>
          </a:p>
          <a:p>
            <a:pPr marL="342900" lvl="1" indent="-342900">
              <a:buClr>
                <a:srgbClr val="0E438A"/>
              </a:buClr>
              <a:buSzPct val="110000"/>
              <a:buFont typeface="Wingdings" pitchFamily="2" charset="2"/>
              <a:buChar char="§"/>
            </a:pPr>
            <a:r>
              <a:rPr lang="en-GB" sz="2000" b="1" kern="1200" dirty="0">
                <a:ea typeface="+mn-ea"/>
                <a:cs typeface="+mn-cs"/>
              </a:rPr>
              <a:t>Cannot restrict: </a:t>
            </a:r>
            <a:r>
              <a:rPr lang="en-US" sz="2000" b="1" kern="1200" dirty="0">
                <a:ea typeface="+mn-ea"/>
                <a:cs typeface="+mn-cs"/>
              </a:rPr>
              <a:t>the ways of production of information which are available according to a national law  or as permitted in the rules that govern legal proceedings;</a:t>
            </a:r>
            <a:r>
              <a:rPr lang="en-ZA" sz="2000" b="1" kern="1200" dirty="0">
                <a:ea typeface="+mn-ea"/>
                <a:cs typeface="+mn-cs"/>
              </a:rPr>
              <a:t> and </a:t>
            </a:r>
            <a:r>
              <a:rPr lang="en-GB" sz="2000" b="1" kern="1200" dirty="0">
                <a:ea typeface="+mn-ea"/>
                <a:cs typeface="+mn-cs"/>
              </a:rPr>
              <a:t>the power of the </a:t>
            </a:r>
            <a:r>
              <a:rPr lang="en-GB" sz="2000" b="1" kern="1200" dirty="0" smtClean="0">
                <a:ea typeface="+mn-ea"/>
                <a:cs typeface="+mn-cs"/>
              </a:rPr>
              <a:t>judiciary to constrain a witness to testify or to produce evidence</a:t>
            </a:r>
            <a:endParaRPr lang="fr-BE" sz="2000" b="1" kern="1200" dirty="0">
              <a:ea typeface="+mn-ea"/>
              <a:cs typeface="+mn-cs"/>
            </a:endParaRPr>
          </a:p>
        </p:txBody>
      </p:sp>
      <p:sp>
        <p:nvSpPr>
          <p:cNvPr id="4" name="Rectangle 2"/>
          <p:cNvSpPr txBox="1">
            <a:spLocks noChangeArrowheads="1"/>
          </p:cNvSpPr>
          <p:nvPr/>
        </p:nvSpPr>
        <p:spPr>
          <a:xfrm>
            <a:off x="683568" y="908720"/>
            <a:ext cx="8086725" cy="381000"/>
          </a:xfrm>
          <a:prstGeom prst="rect">
            <a:avLst/>
          </a:prstGeom>
        </p:spPr>
        <p:txBody>
          <a:bodyPr/>
          <a:lst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lgn="l">
              <a:defRPr/>
            </a:pPr>
            <a:r>
              <a:rPr lang="fr-BE" sz="3200" dirty="0" smtClean="0"/>
              <a:t>Scope</a:t>
            </a:r>
            <a:endParaRPr lang="fr-BE" sz="3200" dirty="0"/>
          </a:p>
        </p:txBody>
      </p:sp>
    </p:spTree>
    <p:extLst>
      <p:ext uri="{BB962C8B-B14F-4D97-AF65-F5344CB8AC3E}">
        <p14:creationId xmlns:p14="http://schemas.microsoft.com/office/powerpoint/2010/main" val="310069386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18210</TotalTime>
  <Words>1020</Words>
  <Application>Microsoft Office PowerPoint</Application>
  <PresentationFormat>On-screen Show (4:3)</PresentationFormat>
  <Paragraphs>164</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ITU-e</vt:lpstr>
      <vt:lpstr>HIPSSA Project </vt:lpstr>
      <vt:lpstr>Summary of the Content</vt:lpstr>
      <vt:lpstr>Objectives of International and  Regional Assessment </vt:lpstr>
      <vt:lpstr>Model Law Development   </vt:lpstr>
      <vt:lpstr>Purpose of Data Protection Law</vt:lpstr>
      <vt:lpstr> Overview of the SADC Model Law </vt:lpstr>
      <vt:lpstr>Objectives of Model Law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Transposition of the Model Law </vt:lpstr>
      <vt:lpstr>Transposition Frames of Inquiry</vt:lpstr>
      <vt:lpstr>Transposition Frames of Inquiry</vt:lpstr>
      <vt:lpstr>Transposition Frames of Inquiry</vt:lpstr>
      <vt:lpstr>Thank You  </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S. Guyot</dc:creator>
  <cp:lastModifiedBy>Mulugeta, Hiwot</cp:lastModifiedBy>
  <cp:revision>533</cp:revision>
  <cp:lastPrinted>2001-11-25T13:41:09Z</cp:lastPrinted>
  <dcterms:created xsi:type="dcterms:W3CDTF">2006-05-30T12:53:59Z</dcterms:created>
  <dcterms:modified xsi:type="dcterms:W3CDTF">2013-02-12T06:00:38Z</dcterms:modified>
</cp:coreProperties>
</file>