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343" r:id="rId2"/>
    <p:sldId id="460" r:id="rId3"/>
    <p:sldId id="454" r:id="rId4"/>
    <p:sldId id="456" r:id="rId5"/>
    <p:sldId id="458" r:id="rId6"/>
    <p:sldId id="455" r:id="rId7"/>
    <p:sldId id="457" r:id="rId8"/>
    <p:sldId id="459" r:id="rId9"/>
    <p:sldId id="423" r:id="rId10"/>
    <p:sldId id="462" r:id="rId11"/>
    <p:sldId id="466" r:id="rId12"/>
    <p:sldId id="464" r:id="rId13"/>
    <p:sldId id="434" r:id="rId14"/>
    <p:sldId id="436" r:id="rId15"/>
    <p:sldId id="438" r:id="rId16"/>
    <p:sldId id="441" r:id="rId17"/>
    <p:sldId id="442" r:id="rId18"/>
    <p:sldId id="443" r:id="rId19"/>
    <p:sldId id="444" r:id="rId20"/>
    <p:sldId id="470" r:id="rId21"/>
    <p:sldId id="472" r:id="rId22"/>
    <p:sldId id="468" r:id="rId23"/>
    <p:sldId id="445" r:id="rId24"/>
    <p:sldId id="446" r:id="rId25"/>
    <p:sldId id="447" r:id="rId26"/>
    <p:sldId id="448" r:id="rId27"/>
    <p:sldId id="449" r:id="rId28"/>
    <p:sldId id="474" r:id="rId29"/>
    <p:sldId id="452" r:id="rId30"/>
    <p:sldId id="453" r:id="rId31"/>
    <p:sldId id="475" r:id="rId32"/>
    <p:sldId id="476" r:id="rId33"/>
    <p:sldId id="397" r:id="rId34"/>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1pPr>
    <a:lvl2pPr marL="4572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2pPr>
    <a:lvl3pPr marL="9144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3pPr>
    <a:lvl4pPr marL="13716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4pPr>
    <a:lvl5pPr marL="18288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5pPr>
    <a:lvl6pPr marL="2286000" algn="l" defTabSz="457200" rtl="0" eaLnBrk="1" latinLnBrk="0" hangingPunct="1">
      <a:defRPr sz="1900" kern="1200">
        <a:solidFill>
          <a:srgbClr val="646464"/>
        </a:solidFill>
        <a:latin typeface="Verdana" charset="0"/>
        <a:ea typeface="ＭＳ Ｐゴシック" charset="0"/>
        <a:cs typeface="ＭＳ Ｐゴシック" charset="0"/>
      </a:defRPr>
    </a:lvl6pPr>
    <a:lvl7pPr marL="2743200" algn="l" defTabSz="457200" rtl="0" eaLnBrk="1" latinLnBrk="0" hangingPunct="1">
      <a:defRPr sz="1900" kern="1200">
        <a:solidFill>
          <a:srgbClr val="646464"/>
        </a:solidFill>
        <a:latin typeface="Verdana" charset="0"/>
        <a:ea typeface="ＭＳ Ｐゴシック" charset="0"/>
        <a:cs typeface="ＭＳ Ｐゴシック" charset="0"/>
      </a:defRPr>
    </a:lvl7pPr>
    <a:lvl8pPr marL="3200400" algn="l" defTabSz="457200" rtl="0" eaLnBrk="1" latinLnBrk="0" hangingPunct="1">
      <a:defRPr sz="1900" kern="1200">
        <a:solidFill>
          <a:srgbClr val="646464"/>
        </a:solidFill>
        <a:latin typeface="Verdana" charset="0"/>
        <a:ea typeface="ＭＳ Ｐゴシック" charset="0"/>
        <a:cs typeface="ＭＳ Ｐゴシック" charset="0"/>
      </a:defRPr>
    </a:lvl8pPr>
    <a:lvl9pPr marL="3657600" algn="l" defTabSz="457200" rtl="0" eaLnBrk="1" latinLnBrk="0" hangingPunct="1">
      <a:defRPr sz="1900" kern="1200">
        <a:solidFill>
          <a:srgbClr val="646464"/>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6600FF"/>
    <a:srgbClr val="525152"/>
    <a:srgbClr val="646464"/>
    <a:srgbClr val="87BBE0"/>
    <a:srgbClr val="D9445A"/>
    <a:srgbClr val="1B5BA2"/>
    <a:srgbClr val="0E438A"/>
    <a:srgbClr val="0099CC"/>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294"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90" y="-91"/>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cs typeface="+mn-cs"/>
              </a:defRPr>
            </a:lvl1pPr>
          </a:lstStyle>
          <a:p>
            <a:pPr>
              <a:defRPr/>
            </a:pPr>
            <a:endParaRPr lang="en-US"/>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cs typeface="+mn-cs"/>
              </a:defRPr>
            </a:lvl1pPr>
          </a:lstStyle>
          <a:p>
            <a:pPr>
              <a:defRPr/>
            </a:pPr>
            <a:fld id="{BB91C23E-3FDA-7B42-91D2-005BCACC09C6}" type="slidenum">
              <a:rPr lang="en-US"/>
              <a:pPr>
                <a:defRPr/>
              </a:pPr>
              <a:t>‹#›</a:t>
            </a:fld>
            <a:endParaRPr lang="en-US"/>
          </a:p>
        </p:txBody>
      </p:sp>
    </p:spTree>
    <p:extLst>
      <p:ext uri="{BB962C8B-B14F-4D97-AF65-F5344CB8AC3E}">
        <p14:creationId xmlns:p14="http://schemas.microsoft.com/office/powerpoint/2010/main" val="1283586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cs typeface="+mn-cs"/>
              </a:defRPr>
            </a:lvl1pPr>
          </a:lstStyle>
          <a:p>
            <a:pPr>
              <a:defRPr/>
            </a:pPr>
            <a:fld id="{9772EBC8-868B-C64E-969A-F9ADCEB9799B}" type="slidenum">
              <a:rPr lang="en-US"/>
              <a:pPr>
                <a:defRPr/>
              </a:pPr>
              <a:t>‹#›</a:t>
            </a:fld>
            <a:endParaRPr lang="en-US"/>
          </a:p>
        </p:txBody>
      </p:sp>
    </p:spTree>
    <p:extLst>
      <p:ext uri="{BB962C8B-B14F-4D97-AF65-F5344CB8AC3E}">
        <p14:creationId xmlns:p14="http://schemas.microsoft.com/office/powerpoint/2010/main" val="3788632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ＭＳ Ｐゴシック" charset="0"/>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13491067-DE1C-6C46-9251-2ED5B96C7FA7}" type="slidenum">
              <a:rPr lang="en-US" sz="1200">
                <a:solidFill>
                  <a:schemeClr val="tx1"/>
                </a:solidFill>
              </a:rPr>
              <a:pPr/>
              <a:t>1</a:t>
            </a:fld>
            <a:endParaRPr lang="en-US" sz="1200">
              <a:solidFill>
                <a:schemeClr val="tx1"/>
              </a:solidFill>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20000"/>
              </a:lnSpc>
              <a:buFontTx/>
              <a:buChar char="•"/>
            </a:pPr>
            <a:r>
              <a:rPr lang="de-DE">
                <a:latin typeface="Times New Roman" charset="0"/>
              </a:rPr>
              <a:t>Bonjour à tous,</a:t>
            </a:r>
          </a:p>
          <a:p>
            <a:pPr eaLnBrk="1" hangingPunct="1">
              <a:lnSpc>
                <a:spcPct val="120000"/>
              </a:lnSpc>
              <a:buFontTx/>
              <a:buChar char="•"/>
            </a:pPr>
            <a:r>
              <a:rPr lang="de-DE">
                <a:latin typeface="Times New Roman" charset="0"/>
              </a:rPr>
              <a:t>Je suis tres heureux d‘être parmi vous aujourd‘hui. </a:t>
            </a:r>
          </a:p>
          <a:p>
            <a:pPr eaLnBrk="1" hangingPunct="1">
              <a:lnSpc>
                <a:spcPct val="120000"/>
              </a:lnSpc>
              <a:buFontTx/>
              <a:buChar char="•"/>
            </a:pPr>
            <a:r>
              <a:rPr lang="de-DE">
                <a:latin typeface="Times New Roman" charset="0"/>
              </a:rPr>
              <a:t>Je voudrais remercier Mr. Kamdem pour son invitation a l‘atelier.</a:t>
            </a:r>
          </a:p>
          <a:p>
            <a:pPr eaLnBrk="1" hangingPunct="1">
              <a:lnSpc>
                <a:spcPct val="120000"/>
              </a:lnSpc>
              <a:buFontTx/>
              <a:buChar char="•"/>
            </a:pPr>
            <a:r>
              <a:rPr lang="de-DE">
                <a:latin typeface="Times New Roman" charset="0"/>
              </a:rPr>
              <a:t>Permettez-moi de me presenter.</a:t>
            </a:r>
          </a:p>
          <a:p>
            <a:pPr marL="742950" lvl="1" indent="-285750" eaLnBrk="1" hangingPunct="1">
              <a:lnSpc>
                <a:spcPct val="120000"/>
              </a:lnSpc>
              <a:buFontTx/>
              <a:buChar char="•"/>
            </a:pPr>
            <a:r>
              <a:rPr lang="de-DE">
                <a:latin typeface="Times New Roman" charset="0"/>
                <a:cs typeface="Arial" charset="0"/>
              </a:rPr>
              <a:t>Je viens de rejoindre le bureau de regional de l‘UIT pour l‘Afrique d‘Addis Abeba pour coordonner le projet d‘harmonisation reglementaire de l‘UIT et de la CE en Afrique sub-saharienne</a:t>
            </a:r>
          </a:p>
          <a:p>
            <a:pPr marL="742950" lvl="1" indent="-285750" eaLnBrk="1" hangingPunct="1">
              <a:lnSpc>
                <a:spcPct val="120000"/>
              </a:lnSpc>
              <a:buFontTx/>
              <a:buChar char="•"/>
            </a:pPr>
            <a:r>
              <a:rPr lang="de-DE">
                <a:latin typeface="Times New Roman" charset="0"/>
                <a:cs typeface="Arial" charset="0"/>
              </a:rPr>
              <a:t>Je travaillais precedemment chez le regulateur français l‘ARCEP au service economique. </a:t>
            </a:r>
          </a:p>
          <a:p>
            <a:pPr marL="742950" lvl="1" indent="-285750" eaLnBrk="1" hangingPunct="1">
              <a:lnSpc>
                <a:spcPct val="120000"/>
              </a:lnSpc>
              <a:buFontTx/>
              <a:buChar char="•"/>
            </a:pPr>
            <a:r>
              <a:rPr lang="de-DE">
                <a:latin typeface="Times New Roman" charset="0"/>
                <a:cs typeface="Arial" charset="0"/>
              </a:rPr>
              <a:t>Je m‘occupais de travaux de modelisation technico-economique et j‘etais plus particulièrement en charge de l‘évaluation du cout du service universel et de la terminaison d‘appel mobile dans les 	departements français d‘outremer.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D8DAAE44-D8D3-5D49-A387-9B971F78E6D7}" type="slidenum">
              <a:rPr lang="en-US" sz="1200">
                <a:solidFill>
                  <a:schemeClr val="tx1"/>
                </a:solidFill>
              </a:rPr>
              <a:pPr/>
              <a:t>33</a:t>
            </a:fld>
            <a:endParaRPr lang="en-US" sz="1200">
              <a:solidFill>
                <a:schemeClr val="tx1"/>
              </a:solidFill>
            </a:endParaRPr>
          </a:p>
        </p:txBody>
      </p:sp>
      <p:sp>
        <p:nvSpPr>
          <p:cNvPr id="54274" name="Rectangle 2"/>
          <p:cNvSpPr>
            <a:spLocks noGrp="1" noRot="1" noChangeAspect="1" noChangeArrowheads="1" noTextEdit="1"/>
          </p:cNvSpPr>
          <p:nvPr>
            <p:ph type="sldImg"/>
          </p:nvPr>
        </p:nvSpPr>
        <p:spPr>
          <a:xfrm>
            <a:off x="911225" y="742950"/>
            <a:ext cx="4959350" cy="3719513"/>
          </a:xfrm>
          <a:ln/>
        </p:spPr>
      </p:sp>
      <p:sp>
        <p:nvSpPr>
          <p:cNvPr id="54275" name="Rectangle 3"/>
          <p:cNvSpPr>
            <a:spLocks noGrp="1" noChangeArrowheads="1"/>
          </p:cNvSpPr>
          <p:nvPr>
            <p:ph type="body" idx="1"/>
          </p:nvPr>
        </p:nvSpPr>
        <p:spPr>
          <a:xfrm>
            <a:off x="677863" y="4711700"/>
            <a:ext cx="5426075"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de-DE">
                <a:latin typeface="Verdana" charset="0"/>
              </a:rPr>
              <a:t>Merci de votre attention. </a:t>
            </a:r>
          </a:p>
          <a:p>
            <a:pPr eaLnBrk="1" hangingPunct="1">
              <a:buFontTx/>
              <a:buChar char="•"/>
            </a:pPr>
            <a:r>
              <a:rPr lang="de-DE">
                <a:latin typeface="Verdana" charset="0"/>
              </a:rPr>
              <a:t>Je me tiens a votre disposition pour repondre a vos questions.</a:t>
            </a:r>
          </a:p>
          <a:p>
            <a:pPr eaLnBrk="1" hangingPunct="1">
              <a:buFontTx/>
              <a:buChar char="•"/>
            </a:pPr>
            <a:r>
              <a:rPr lang="de-DE">
                <a:latin typeface="Verdana" charset="0"/>
              </a:rPr>
              <a:t>Je peux vous faire parvenir par email une version electronique de ce support de presentation.</a:t>
            </a:r>
          </a:p>
          <a:p>
            <a:pPr eaLnBrk="1" hangingPunct="1">
              <a:buFontTx/>
              <a:buChar char="•"/>
            </a:pPr>
            <a:r>
              <a:rPr lang="de-DE">
                <a:latin typeface="Verdana" charset="0"/>
              </a:rPr>
              <a:t>Sachant que nous abordons tout juste le lancement de ce projet, les informations contenues dans cette presentation sont susceptibles a certaines evolutions.</a:t>
            </a:r>
          </a:p>
          <a:p>
            <a:pPr eaLnBrk="1" hangingPunct="1">
              <a:buFontTx/>
              <a:buChar char="•"/>
            </a:pPr>
            <a:endParaRPr lang="de-DE">
              <a:latin typeface="Verdan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email">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7620000" y="6175375"/>
            <a:ext cx="128111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dirty="0" smtClean="0">
                <a:solidFill>
                  <a:schemeClr val="bg1"/>
                </a:solidFill>
                <a:latin typeface="Univers" pitchFamily="34" charset="0"/>
                <a:ea typeface="+mn-ea"/>
                <a:cs typeface="+mn-cs"/>
              </a:rPr>
              <a:t>International</a:t>
            </a:r>
            <a:br>
              <a:rPr lang="en-US" sz="1000" dirty="0" smtClean="0">
                <a:solidFill>
                  <a:schemeClr val="bg1"/>
                </a:solidFill>
                <a:latin typeface="Univers" pitchFamily="34" charset="0"/>
                <a:ea typeface="+mn-ea"/>
                <a:cs typeface="+mn-cs"/>
              </a:rPr>
            </a:br>
            <a:r>
              <a:rPr lang="en-US" sz="1000" dirty="0" smtClean="0">
                <a:solidFill>
                  <a:schemeClr val="bg1"/>
                </a:solidFill>
                <a:latin typeface="Univers" pitchFamily="34" charset="0"/>
                <a:ea typeface="+mn-ea"/>
                <a:cs typeface="+mn-cs"/>
              </a:rPr>
              <a:t>Telecommunication</a:t>
            </a:r>
            <a:br>
              <a:rPr lang="en-US" sz="1000" dirty="0" smtClean="0">
                <a:solidFill>
                  <a:schemeClr val="bg1"/>
                </a:solidFill>
                <a:latin typeface="Univers" pitchFamily="34" charset="0"/>
                <a:ea typeface="+mn-ea"/>
                <a:cs typeface="+mn-cs"/>
              </a:rPr>
            </a:br>
            <a:r>
              <a:rPr lang="en-US" sz="1000" dirty="0" smtClean="0">
                <a:solidFill>
                  <a:schemeClr val="bg1"/>
                </a:solidFill>
                <a:latin typeface="Univers" pitchFamily="34" charset="0"/>
                <a:ea typeface="+mn-ea"/>
                <a:cs typeface="+mn-cs"/>
              </a:rPr>
              <a:t>Union</a:t>
            </a:r>
          </a:p>
        </p:txBody>
      </p:sp>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1" name="Picture 28"/>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white">
          <a:xfrm>
            <a:off x="16726" y="5871859"/>
            <a:ext cx="1944688"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pic>
        <p:nvPicPr>
          <p:cNvPr id="13" name="Picture 7" descr="Description : Description: C:\Users\Administrator\Documents\ACPLOGOC.TIF"/>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337307" y="6236494"/>
            <a:ext cx="9191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5" cstate="email">
            <a:extLst>
              <a:ext uri="{28A0092B-C50C-407E-A947-70E740481C1C}">
                <a14:useLocalDpi xmlns:a14="http://schemas.microsoft.com/office/drawing/2010/main" val="0"/>
              </a:ext>
            </a:extLst>
          </a:blip>
          <a:srcRect/>
          <a:stretch>
            <a:fillRect/>
          </a:stretch>
        </p:blipFill>
        <p:spPr bwMode="auto">
          <a:xfrm>
            <a:off x="3736976" y="6063456"/>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195050" y="6008911"/>
            <a:ext cx="1111250"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descr="C:\Users\PHIL\Desktop\Tanzania logo.png"/>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4775993" y="6008911"/>
            <a:ext cx="1008063" cy="80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C:\Users\Administrator\Desktop\logo_ce-en.jpg"/>
          <p:cNvPicPr>
            <a:picLocks noChangeAspect="1" noChangeArrowheads="1"/>
          </p:cNvPicPr>
          <p:nvPr userDrawn="1"/>
        </p:nvPicPr>
        <p:blipFill>
          <a:blip r:embed="rId8" cstate="email">
            <a:extLst>
              <a:ext uri="{28A0092B-C50C-407E-A947-70E740481C1C}">
                <a14:useLocalDpi xmlns:a14="http://schemas.microsoft.com/office/drawing/2010/main" val="0"/>
              </a:ext>
            </a:extLst>
          </a:blip>
          <a:srcRect/>
          <a:stretch>
            <a:fillRect/>
          </a:stretch>
        </p:blipFill>
        <p:spPr bwMode="auto">
          <a:xfrm>
            <a:off x="7677688" y="5840755"/>
            <a:ext cx="1224136" cy="847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93262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C844D917-4624-DD48-B259-E8C4ABF44458}"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55302267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5D7C4E1E-61FD-6147-A415-960A78237C67}"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338063207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8A4A8936-792C-8443-9FC8-870A7DB3B22D}"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64012496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a:ln/>
        </p:spPr>
        <p:txBody>
          <a:bodyPr/>
          <a:lstStyle>
            <a:lvl1pPr>
              <a:defRPr/>
            </a:lvl1pPr>
          </a:lstStyle>
          <a:p>
            <a:pPr>
              <a:defRPr/>
            </a:pPr>
            <a:fld id="{7E15E3B5-1ECF-6546-8234-EB1034F6B948}"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395430265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CCDBF06C-9EBB-7F47-A734-CA421A73115D}"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55727528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A3FD69F4-46C6-2947-B5C0-B5AC2B28CB09}"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91980530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5942A6E6-A431-4341-AF9E-61551DEF907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92290375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a:ln/>
        </p:spPr>
        <p:txBody>
          <a:bodyPr/>
          <a:lstStyle>
            <a:lvl1pPr>
              <a:defRPr/>
            </a:lvl1pPr>
          </a:lstStyle>
          <a:p>
            <a:pPr>
              <a:defRPr/>
            </a:pPr>
            <a:fld id="{EEC71E78-86B8-A844-BFD6-39A23CE5FBCB}" type="slidenum">
              <a:rPr lang="en-US"/>
              <a:pPr>
                <a:defRPr/>
              </a:pPr>
              <a:t>‹#›</a:t>
            </a:fld>
            <a:endParaRPr lang="en-US"/>
          </a:p>
        </p:txBody>
      </p:sp>
      <p:sp>
        <p:nvSpPr>
          <p:cNvPr id="8"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54841652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a:ln/>
        </p:spPr>
        <p:txBody>
          <a:bodyPr/>
          <a:lstStyle>
            <a:lvl1pPr>
              <a:defRPr/>
            </a:lvl1pPr>
          </a:lstStyle>
          <a:p>
            <a:pPr>
              <a:defRPr/>
            </a:pPr>
            <a:fld id="{9F1174F9-B13D-F440-9DB6-78EE23845F44}" type="slidenum">
              <a:rPr lang="en-US"/>
              <a:pPr>
                <a:defRPr/>
              </a:pPr>
              <a:t>‹#›</a:t>
            </a:fld>
            <a:endParaRPr lang="en-US"/>
          </a:p>
        </p:txBody>
      </p:sp>
      <p:sp>
        <p:nvSpPr>
          <p:cNvPr id="4"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23036737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BB045473-D131-6E4D-A3F4-3E101D101A8B}" type="slidenum">
              <a:rPr lang="en-US"/>
              <a:pPr>
                <a:defRPr/>
              </a:pPr>
              <a:t>‹#›</a:t>
            </a:fld>
            <a:endParaRPr lang="en-US"/>
          </a:p>
        </p:txBody>
      </p:sp>
      <p:sp>
        <p:nvSpPr>
          <p:cNvPr id="3"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5762159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5859E9EA-C5DD-6545-941D-6CBC066FB6E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413879515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41699950-77F2-4B4F-9D44-0DF345F9255D}"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79662183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21" Type="http://schemas.openxmlformats.org/officeDocument/2006/relationships/image" Target="../media/image7.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cstate="email">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28"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smtClean="0">
                <a:solidFill>
                  <a:srgbClr val="0E438A"/>
                </a:solidFill>
                <a:latin typeface="Zurich BT" charset="0"/>
                <a:cs typeface="Times New Roman" charset="0"/>
              </a:defRPr>
            </a:lvl1pPr>
          </a:lstStyle>
          <a:p>
            <a:pPr>
              <a:defRPr/>
            </a:pPr>
            <a:fld id="{C2707035-D801-5A42-99AE-E6F11A50A518}" type="slidenum">
              <a:rPr lang="en-US"/>
              <a:pPr>
                <a:defRPr/>
              </a:pPr>
              <a:t>‹#›</a:t>
            </a:fld>
            <a:endParaRPr lang="en-US"/>
          </a:p>
        </p:txBody>
      </p:sp>
      <p:sp>
        <p:nvSpPr>
          <p:cNvPr id="1066" name="Rectangle 42"/>
          <p:cNvSpPr>
            <a:spLocks noGrp="1" noChangeArrowheads="1"/>
          </p:cNvSpPr>
          <p:nvPr>
            <p:ph type="ftr" sz="quarter" idx="3"/>
          </p:nvPr>
        </p:nvSpPr>
        <p:spPr bwMode="auto">
          <a:xfrm>
            <a:off x="2195513" y="6424613"/>
            <a:ext cx="4457700"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eaLnBrk="1" hangingPunct="1">
              <a:defRPr sz="1000">
                <a:solidFill>
                  <a:srgbClr val="0E438A"/>
                </a:solidFill>
                <a:latin typeface="Zurich BT" charset="0"/>
                <a:ea typeface="+mn-ea"/>
                <a:cs typeface="Times New Roman" pitchFamily="18" charset="0"/>
              </a:defRPr>
            </a:lvl1pPr>
          </a:lstStyle>
          <a:p>
            <a:pPr>
              <a:defRPr/>
            </a:pPr>
            <a:r>
              <a:rPr lang="en-US"/>
              <a:t>international telecommunication union international telecommunication union</a:t>
            </a:r>
          </a:p>
        </p:txBody>
      </p:sp>
      <p:sp>
        <p:nvSpPr>
          <p:cNvPr id="1031" name="Rectangle 3"/>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033" name="Picture 67"/>
          <p:cNvPicPr>
            <a:picLocks noChangeAspect="1" noChangeArrowheads="1"/>
          </p:cNvPicPr>
          <p:nvPr userDrawn="1"/>
        </p:nvPicPr>
        <p:blipFill>
          <a:blip r:embed="rId16" cstate="email">
            <a:extLst>
              <a:ext uri="{28A0092B-C50C-407E-A947-70E740481C1C}">
                <a14:useLocalDpi xmlns:a14="http://schemas.microsoft.com/office/drawing/2010/main" val="0"/>
              </a:ext>
            </a:extLst>
          </a:blip>
          <a:srcRect/>
          <a:stretch>
            <a:fillRect/>
          </a:stretch>
        </p:blipFill>
        <p:spPr bwMode="white">
          <a:xfrm>
            <a:off x="251520" y="5885479"/>
            <a:ext cx="18732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pic>
        <p:nvPicPr>
          <p:cNvPr id="11" name="Picture 2" descr="C:\Users\Administrator\Desktop\logo_ce-en.jpg"/>
          <p:cNvPicPr>
            <a:picLocks noChangeAspect="1" noChangeArrowheads="1"/>
          </p:cNvPicPr>
          <p:nvPr userDrawn="1"/>
        </p:nvPicPr>
        <p:blipFill>
          <a:blip r:embed="rId17" cstate="email">
            <a:extLst>
              <a:ext uri="{28A0092B-C50C-407E-A947-70E740481C1C}">
                <a14:useLocalDpi xmlns:a14="http://schemas.microsoft.com/office/drawing/2010/main" val="0"/>
              </a:ext>
            </a:extLst>
          </a:blip>
          <a:srcRect/>
          <a:stretch>
            <a:fillRect/>
          </a:stretch>
        </p:blipFill>
        <p:spPr bwMode="auto">
          <a:xfrm>
            <a:off x="7668344" y="5855909"/>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C:\Users\PHIL\Desktop\Tanzania logo.png"/>
          <p:cNvPicPr>
            <a:picLocks noChangeAspect="1" noChangeArrowheads="1"/>
          </p:cNvPicPr>
          <p:nvPr userDrawn="1"/>
        </p:nvPicPr>
        <p:blipFill>
          <a:blip r:embed="rId18" cstate="email">
            <a:extLst>
              <a:ext uri="{28A0092B-C50C-407E-A947-70E740481C1C}">
                <a14:useLocalDpi xmlns:a14="http://schemas.microsoft.com/office/drawing/2010/main" val="0"/>
              </a:ext>
            </a:extLst>
          </a:blip>
          <a:srcRect/>
          <a:stretch>
            <a:fillRect/>
          </a:stretch>
        </p:blipFill>
        <p:spPr bwMode="auto">
          <a:xfrm>
            <a:off x="5076056" y="5799753"/>
            <a:ext cx="1008063"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Description : Description: C:\Users\Administrator\Documents\ACPLOGOC.TIF"/>
          <p:cNvPicPr>
            <a:picLocks noChangeAspect="1" noChangeArrowheads="1"/>
          </p:cNvPicPr>
          <p:nvPr userDrawn="1"/>
        </p:nvPicPr>
        <p:blipFill>
          <a:blip r:embed="rId19" cstate="email">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20" cstate="email">
            <a:extLst>
              <a:ext uri="{28A0092B-C50C-407E-A947-70E740481C1C}">
                <a14:useLocalDpi xmlns:a14="http://schemas.microsoft.com/office/drawing/2010/main" val="0"/>
              </a:ext>
            </a:extLst>
          </a:blip>
          <a:srcRect/>
          <a:stretch>
            <a:fillRect/>
          </a:stretch>
        </p:blipFill>
        <p:spPr bwMode="auto">
          <a:xfrm>
            <a:off x="4021138"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21" cstate="email">
            <a:extLst>
              <a:ext uri="{28A0092B-C50C-407E-A947-70E740481C1C}">
                <a14:useLocalDpi xmlns:a14="http://schemas.microsoft.com/office/drawing/2010/main" val="0"/>
              </a:ext>
            </a:extLst>
          </a:blip>
          <a:srcRect/>
          <a:stretch>
            <a:fillRect/>
          </a:stretch>
        </p:blipFill>
        <p:spPr bwMode="auto">
          <a:xfrm>
            <a:off x="6419029" y="6016625"/>
            <a:ext cx="961283" cy="691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5"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ＭＳ Ｐゴシック" charset="0"/>
          <a:cs typeface="ＭＳ Ｐゴシック" charset="0"/>
        </a:defRPr>
      </a:lvl1pPr>
      <a:lvl2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2pPr>
      <a:lvl3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3pPr>
      <a:lvl4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4pPr>
      <a:lvl5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charset="0"/>
        <a:buChar char="§"/>
        <a:defRPr sz="3200">
          <a:solidFill>
            <a:srgbClr val="5C5C5C"/>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99CC"/>
        </a:buClr>
        <a:buFont typeface="Wingdings" charset="0"/>
        <a:buChar char="Ø"/>
        <a:defRPr sz="2800">
          <a:solidFill>
            <a:srgbClr val="5C5C5C"/>
          </a:solidFill>
          <a:latin typeface="+mn-lt"/>
          <a:ea typeface="ＭＳ Ｐゴシック" charset="0"/>
        </a:defRPr>
      </a:lvl2pPr>
      <a:lvl3pPr marL="1143000" indent="-228600" algn="l" rtl="0" eaLnBrk="0" fontAlgn="base" hangingPunct="0">
        <a:spcBef>
          <a:spcPct val="20000"/>
        </a:spcBef>
        <a:spcAft>
          <a:spcPct val="0"/>
        </a:spcAft>
        <a:buClr>
          <a:srgbClr val="0099CC"/>
        </a:buClr>
        <a:buFont typeface="Wingdings" charset="0"/>
        <a:buChar char="§"/>
        <a:defRPr sz="2400">
          <a:solidFill>
            <a:srgbClr val="5C5C5C"/>
          </a:solidFill>
          <a:latin typeface="+mn-lt"/>
          <a:ea typeface="ＭＳ Ｐゴシック" charset="0"/>
        </a:defRPr>
      </a:lvl3pPr>
      <a:lvl4pPr marL="1600200" indent="-228600" algn="l" rtl="0" eaLnBrk="0" fontAlgn="base" hangingPunct="0">
        <a:spcBef>
          <a:spcPct val="20000"/>
        </a:spcBef>
        <a:spcAft>
          <a:spcPct val="0"/>
        </a:spcAft>
        <a:buFont typeface="Verdana" charset="0"/>
        <a:buChar char="–"/>
        <a:defRPr sz="2000">
          <a:solidFill>
            <a:srgbClr val="5C5C5C"/>
          </a:solidFill>
          <a:latin typeface="+mn-lt"/>
          <a:ea typeface="ＭＳ Ｐゴシック" charset="0"/>
        </a:defRPr>
      </a:lvl4pPr>
      <a:lvl5pPr marL="2057400" indent="-228600" algn="l" rtl="0" eaLnBrk="0" fontAlgn="base" hangingPunct="0">
        <a:spcBef>
          <a:spcPct val="20000"/>
        </a:spcBef>
        <a:spcAft>
          <a:spcPct val="0"/>
        </a:spcAft>
        <a:buFont typeface="Verdana" charset="0"/>
        <a:buChar char="–"/>
        <a:defRPr sz="2000">
          <a:solidFill>
            <a:srgbClr val="5C5C5C"/>
          </a:solidFill>
          <a:latin typeface="+mn-lt"/>
          <a:ea typeface="ＭＳ Ｐゴシック"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www.clker.com/clipart-24321.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hyperlink" Target="http://www.google.co.tz/imgres?q=images+of+Elictronic+fiscal+Device&amp;hl=sw&amp;sa=X&amp;biw=1093&amp;bih=514&amp;tbm=isch&amp;tbnid=-WInbX74zqhvXM:&amp;imgrefurl=http://www.business-europe.bg/en/company/1672-cash_registers,_fiscal_devices_valentino_service_2_ltd&amp;docid=2SArTS1LHUXDYM&amp;imgurl=http://business-europe.bg/images/content//valentino_img2.jpg&amp;w=540&amp;h=244&amp;ei=r9s1UfOIDcKfO5XdgcAM&amp;zoom=1&amp;ved=1t:3588,r:17,s:0,i:126&amp;iact=rc&amp;dur=1613&amp;sig=109039401217653561586&amp;page=2&amp;tbnh=151&amp;tbnw=334&amp;start=9&amp;ndsp=13&amp;tx=144&amp;ty=114" TargetMode="Externa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tremol.bg/cache/img/products/(800x800)76.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adammambi@unisa.ac.za"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323850" y="744539"/>
            <a:ext cx="8496300" cy="1172294"/>
          </a:xfrm>
        </p:spPr>
        <p:txBody>
          <a:bodyPr/>
          <a:lstStyle/>
          <a:p>
            <a:pPr>
              <a:defRPr/>
            </a:pPr>
            <a:r>
              <a:rPr lang="en-US" dirty="0">
                <a:effectLst>
                  <a:outerShdw blurRad="38100" dist="38100" dir="2700000" algn="tl">
                    <a:srgbClr val="DDDDDD"/>
                  </a:outerShdw>
                </a:effectLst>
                <a:latin typeface="Verdana" charset="0"/>
                <a:cs typeface="+mj-cs"/>
              </a:rPr>
              <a:t>HIPSSA Project</a:t>
            </a:r>
            <a:br>
              <a:rPr lang="en-US" dirty="0">
                <a:effectLst>
                  <a:outerShdw blurRad="38100" dist="38100" dir="2700000" algn="tl">
                    <a:srgbClr val="DDDDDD"/>
                  </a:outerShdw>
                </a:effectLst>
                <a:latin typeface="Verdana" charset="0"/>
                <a:cs typeface="+mj-cs"/>
              </a:rPr>
            </a:br>
            <a:endParaRPr lang="en-US" dirty="0">
              <a:effectLst>
                <a:outerShdw blurRad="38100" dist="38100" dir="2700000" algn="tl">
                  <a:srgbClr val="DDDDDD"/>
                </a:outerShdw>
              </a:effectLst>
              <a:latin typeface="Verdana" charset="0"/>
              <a:cs typeface="+mj-cs"/>
            </a:endParaRPr>
          </a:p>
        </p:txBody>
      </p:sp>
      <p:sp>
        <p:nvSpPr>
          <p:cNvPr id="2" name="Rectangle 1045"/>
          <p:cNvSpPr>
            <a:spLocks noChangeArrowheads="1"/>
          </p:cNvSpPr>
          <p:nvPr/>
        </p:nvSpPr>
        <p:spPr bwMode="auto">
          <a:xfrm>
            <a:off x="323850" y="1646347"/>
            <a:ext cx="864063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defRPr/>
            </a:pPr>
            <a:r>
              <a:rPr lang="en-US" sz="2400" b="1" dirty="0">
                <a:solidFill>
                  <a:srgbClr val="1B5BA2"/>
                </a:solidFill>
                <a:effectLst>
                  <a:outerShdw blurRad="38100" dist="38100" dir="2700000" algn="tl">
                    <a:srgbClr val="DDDDDD"/>
                  </a:outerShdw>
                </a:effectLst>
                <a:cs typeface="+mn-cs"/>
              </a:rPr>
              <a:t>Support for Harmonization of the ICT Policies </a:t>
            </a:r>
            <a:br>
              <a:rPr lang="en-US" sz="2400" b="1" dirty="0">
                <a:solidFill>
                  <a:srgbClr val="1B5BA2"/>
                </a:solidFill>
                <a:effectLst>
                  <a:outerShdw blurRad="38100" dist="38100" dir="2700000" algn="tl">
                    <a:srgbClr val="DDDDDD"/>
                  </a:outerShdw>
                </a:effectLst>
                <a:cs typeface="+mn-cs"/>
              </a:rPr>
            </a:br>
            <a:r>
              <a:rPr lang="en-US" sz="2400" b="1" dirty="0">
                <a:solidFill>
                  <a:srgbClr val="1B5BA2"/>
                </a:solidFill>
                <a:effectLst>
                  <a:outerShdw blurRad="38100" dist="38100" dir="2700000" algn="tl">
                    <a:srgbClr val="DDDDDD"/>
                  </a:outerShdw>
                </a:effectLst>
                <a:cs typeface="+mn-cs"/>
              </a:rPr>
              <a:t>in Sub-Sahara </a:t>
            </a:r>
            <a:r>
              <a:rPr lang="en-US" sz="2400" b="1" dirty="0" smtClean="0">
                <a:solidFill>
                  <a:srgbClr val="1B5BA2"/>
                </a:solidFill>
                <a:effectLst>
                  <a:outerShdw blurRad="38100" dist="38100" dir="2700000" algn="tl">
                    <a:srgbClr val="DDDDDD"/>
                  </a:outerShdw>
                </a:effectLst>
                <a:cs typeface="+mn-cs"/>
              </a:rPr>
              <a:t>Africa: Transposition of SADC Cyber-security Model Laws  </a:t>
            </a:r>
            <a:r>
              <a:rPr lang="en-US" sz="2400" dirty="0">
                <a:solidFill>
                  <a:srgbClr val="1B5BA2"/>
                </a:solidFill>
                <a:effectLst>
                  <a:outerShdw blurRad="38100" dist="38100" dir="2700000" algn="tl">
                    <a:srgbClr val="DDDDDD"/>
                  </a:outerShdw>
                </a:effectLst>
                <a:cs typeface="+mn-cs"/>
              </a:rPr>
              <a:t/>
            </a:r>
            <a:br>
              <a:rPr lang="en-US" sz="2400" dirty="0">
                <a:solidFill>
                  <a:srgbClr val="1B5BA2"/>
                </a:solidFill>
                <a:effectLst>
                  <a:outerShdw blurRad="38100" dist="38100" dir="2700000" algn="tl">
                    <a:srgbClr val="DDDDDD"/>
                  </a:outerShdw>
                </a:effectLst>
                <a:cs typeface="+mn-cs"/>
              </a:rPr>
            </a:br>
            <a:endParaRPr lang="en-US" sz="4000" b="1" dirty="0">
              <a:solidFill>
                <a:srgbClr val="1B5BA2"/>
              </a:solidFill>
              <a:effectLst>
                <a:outerShdw blurRad="38100" dist="38100" dir="2700000" algn="tl">
                  <a:srgbClr val="DDDDDD"/>
                </a:outerShdw>
              </a:effectLst>
              <a:cs typeface="+mn-cs"/>
            </a:endParaRPr>
          </a:p>
        </p:txBody>
      </p:sp>
      <p:sp>
        <p:nvSpPr>
          <p:cNvPr id="17411" name="Rectangle 3"/>
          <p:cNvSpPr>
            <a:spLocks noChangeArrowheads="1"/>
          </p:cNvSpPr>
          <p:nvPr/>
        </p:nvSpPr>
        <p:spPr bwMode="auto">
          <a:xfrm>
            <a:off x="1043608" y="3284984"/>
            <a:ext cx="7200800" cy="192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Capacity Building on e E-transaction &amp; e-commerce</a:t>
            </a:r>
          </a:p>
          <a:p>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Presentation One: 4</a:t>
            </a:r>
            <a:r>
              <a:rPr lang="en-US" sz="2400" b="1" spc="50" baseline="3000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8</a:t>
            </a:r>
            <a:r>
              <a:rPr lang="en-US" sz="2400" b="1" spc="50" baseline="3000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March 2013 </a:t>
            </a:r>
          </a:p>
          <a:p>
            <a:r>
              <a:rPr lang="en-US" b="1" i="1" spc="50" dirty="0" smtClean="0">
                <a:ln w="11430"/>
                <a:solidFill>
                  <a:srgbClr val="6600FF"/>
                </a:solidFill>
                <a:effectLst>
                  <a:outerShdw blurRad="76200" dist="50800" dir="5400000" algn="tl" rotWithShape="0">
                    <a:srgbClr val="000000">
                      <a:alpha val="65000"/>
                    </a:srgbClr>
                  </a:outerShdw>
                </a:effectLst>
              </a:rPr>
              <a:t>By </a:t>
            </a:r>
            <a:r>
              <a:rPr lang="en-US" sz="2800" b="1" i="1" spc="50" dirty="0" smtClean="0">
                <a:ln w="11430"/>
                <a:solidFill>
                  <a:srgbClr val="6600FF"/>
                </a:solidFill>
                <a:effectLst>
                  <a:outerShdw blurRad="76200" dist="50800" dir="5400000" algn="tl" rotWithShape="0">
                    <a:srgbClr val="000000">
                      <a:alpha val="65000"/>
                    </a:srgbClr>
                  </a:outerShdw>
                </a:effectLst>
              </a:rPr>
              <a:t>Adam </a:t>
            </a:r>
            <a:r>
              <a:rPr lang="en-US" sz="2800" b="1" i="1" spc="50" dirty="0" err="1" smtClean="0">
                <a:ln w="11430"/>
                <a:solidFill>
                  <a:srgbClr val="6600FF"/>
                </a:solidFill>
                <a:effectLst>
                  <a:outerShdw blurRad="76200" dist="50800" dir="5400000" algn="tl" rotWithShape="0">
                    <a:srgbClr val="000000">
                      <a:alpha val="65000"/>
                    </a:srgbClr>
                  </a:outerShdw>
                </a:effectLst>
              </a:rPr>
              <a:t>Mambi</a:t>
            </a:r>
            <a:endParaRPr lang="en-US" sz="2800" b="1" i="1" spc="50" dirty="0">
              <a:ln w="11430"/>
              <a:solidFill>
                <a:srgbClr val="6600FF"/>
              </a:solidFill>
              <a:effectLst>
                <a:outerShdw blurRad="76200" dist="50800" dir="5400000" algn="tl" rotWithShape="0">
                  <a:srgbClr val="000000">
                    <a:alpha val="65000"/>
                  </a:srgbClr>
                </a:outerShdw>
              </a:effectLst>
            </a:endParaRP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81781" y="914400"/>
            <a:ext cx="8754715" cy="5181600"/>
          </a:xfrm>
        </p:spPr>
        <p:txBody>
          <a:bodyPr>
            <a:normAutofit fontScale="92500" lnSpcReduction="10000"/>
          </a:bodyPr>
          <a:lstStyle/>
          <a:p>
            <a:pPr marL="365760" indent="-256032" eaLnBrk="1" fontAlgn="auto" hangingPunct="1">
              <a:spcAft>
                <a:spcPts val="0"/>
              </a:spcAft>
              <a:buFont typeface="Wingdings 3"/>
              <a:buChar char=""/>
              <a:defRPr/>
            </a:pPr>
            <a:r>
              <a:rPr lang="en-GB" sz="2000" dirty="0" smtClean="0"/>
              <a:t>M-commerce is opening a new window for criminals</a:t>
            </a:r>
          </a:p>
          <a:p>
            <a:pPr marL="365760" indent="-256032" eaLnBrk="1" fontAlgn="auto" hangingPunct="1">
              <a:spcAft>
                <a:spcPts val="0"/>
              </a:spcAft>
              <a:buFont typeface="Wingdings 3"/>
              <a:buChar char=""/>
              <a:defRPr/>
            </a:pPr>
            <a:r>
              <a:rPr lang="en-US" sz="2000" dirty="0" smtClean="0"/>
              <a:t>E-banking, m-banking and e-payment raise the concerns on security, trust and consumer protection issues. </a:t>
            </a:r>
          </a:p>
          <a:p>
            <a:pPr marL="365760" indent="-256032" eaLnBrk="1" fontAlgn="auto" hangingPunct="1">
              <a:spcAft>
                <a:spcPts val="0"/>
              </a:spcAft>
              <a:buFont typeface="Wingdings 3"/>
              <a:buChar char=""/>
              <a:defRPr/>
            </a:pPr>
            <a:r>
              <a:rPr lang="en-US" sz="2000" dirty="0" smtClean="0"/>
              <a:t>For instance securing the payment process involves authenticating the parties involved in the payment process and protecting the information to be transmitted from interception.</a:t>
            </a:r>
          </a:p>
          <a:p>
            <a:pPr marL="365760" indent="-256032" eaLnBrk="1" fontAlgn="auto" hangingPunct="1">
              <a:spcAft>
                <a:spcPts val="0"/>
              </a:spcAft>
              <a:buFont typeface="Wingdings 3"/>
              <a:buChar char=""/>
              <a:defRPr/>
            </a:pPr>
            <a:r>
              <a:rPr lang="en-GB" sz="2000" dirty="0" smtClean="0"/>
              <a:t>Unlike the closed ATM and credit and debit card networks, the use of wireless technology creates additional risk that information  will be stolen, </a:t>
            </a:r>
            <a:r>
              <a:rPr lang="en-US" sz="2000" dirty="0" smtClean="0"/>
              <a:t> </a:t>
            </a:r>
          </a:p>
          <a:p>
            <a:pPr marL="365760" indent="-256032" eaLnBrk="1" fontAlgn="auto" hangingPunct="1">
              <a:spcAft>
                <a:spcPts val="0"/>
              </a:spcAft>
              <a:buFont typeface="Wingdings 3"/>
              <a:buChar char=""/>
              <a:defRPr/>
            </a:pPr>
            <a:r>
              <a:rPr lang="en-US" sz="2000" dirty="0" smtClean="0"/>
              <a:t>The key legal issue is whether the use of on-line banking and payment services guarantees e-security for the customers and other beneficiaries</a:t>
            </a:r>
          </a:p>
          <a:p>
            <a:pPr marL="365760" indent="-256032" eaLnBrk="1" fontAlgn="auto" hangingPunct="1">
              <a:spcAft>
                <a:spcPts val="0"/>
              </a:spcAft>
              <a:buFont typeface="Wingdings 3"/>
              <a:buChar char=""/>
              <a:defRPr/>
            </a:pPr>
            <a:r>
              <a:rPr lang="en-US" sz="2000" dirty="0" smtClean="0"/>
              <a:t>the introduction of new electronic financial products might be tempered by legal uncertainty, lack of legal validity, enforceability and confidentiality of transactions</a:t>
            </a:r>
          </a:p>
          <a:p>
            <a:pPr marL="365760" indent="-256032" eaLnBrk="1" fontAlgn="auto" hangingPunct="1">
              <a:spcAft>
                <a:spcPts val="0"/>
              </a:spcAft>
              <a:buFont typeface="Wingdings 3"/>
              <a:buChar char=""/>
              <a:defRPr/>
            </a:pPr>
            <a:r>
              <a:rPr lang="en-GB" sz="2000" b="1" dirty="0"/>
              <a:t>Appropriate consumer protection against risks of fraud, loss of privacy and  loss of service is needed for establishing trust among consumers</a:t>
            </a:r>
          </a:p>
          <a:p>
            <a:pPr marL="365760" indent="-256032" eaLnBrk="1" fontAlgn="auto" hangingPunct="1">
              <a:spcAft>
                <a:spcPts val="0"/>
              </a:spcAft>
              <a:buFont typeface="Wingdings 3"/>
              <a:buChar char=""/>
              <a:defRPr/>
            </a:pPr>
            <a:endParaRPr lang="en-GB" sz="2000" dirty="0" smtClean="0"/>
          </a:p>
        </p:txBody>
      </p:sp>
      <p:sp>
        <p:nvSpPr>
          <p:cNvPr id="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18D55FD9-6F3C-4CA4-B883-7D772854CF96}" type="datetime1">
              <a:rPr lang="en-US" smtClean="0"/>
              <a:pPr/>
              <a:t>06/03/2013</a:t>
            </a:fld>
            <a:endParaRPr lang="en-US" smtClean="0"/>
          </a:p>
        </p:txBody>
      </p:sp>
      <p:sp>
        <p:nvSpPr>
          <p:cNvPr id="1434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t>Copyrighted Work--A. MAMBI</a:t>
            </a:r>
          </a:p>
        </p:txBody>
      </p:sp>
      <p:sp>
        <p:nvSpPr>
          <p:cNvPr id="14341" name="Slide Number Placeholder 5"/>
          <p:cNvSpPr>
            <a:spLocks noGrp="1"/>
          </p:cNvSpPr>
          <p:nvPr>
            <p:ph type="sldNum" sz="quarter" idx="4294967295"/>
          </p:nvPr>
        </p:nvSpPr>
        <p:spPr bwMode="auto">
          <a:xfrm>
            <a:off x="8647113" y="6408738"/>
            <a:ext cx="366712"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17881BD6-5E4A-4461-80DC-EC194928FABD}" type="slidenum">
              <a:rPr lang="en-US" smtClean="0"/>
              <a:pPr/>
              <a:t>10</a:t>
            </a:fld>
            <a:endParaRPr lang="en-US" smtClean="0"/>
          </a:p>
        </p:txBody>
      </p:sp>
      <p:sp>
        <p:nvSpPr>
          <p:cNvPr id="14338" name="Title 1"/>
          <p:cNvSpPr>
            <a:spLocks noGrp="1"/>
          </p:cNvSpPr>
          <p:nvPr>
            <p:ph type="title"/>
          </p:nvPr>
        </p:nvSpPr>
        <p:spPr>
          <a:xfrm>
            <a:off x="281781" y="56347"/>
            <a:ext cx="8034635" cy="954107"/>
          </a:xfrm>
        </p:spPr>
        <p:txBody>
          <a:bodyPr/>
          <a:lstStyle/>
          <a:p>
            <a:pPr eaLnBrk="1" fontAlgn="auto" hangingPunct="1">
              <a:spcAft>
                <a:spcPts val="0"/>
              </a:spcAft>
              <a:defRPr/>
            </a:pPr>
            <a:r>
              <a:rPr lang="en-GB" sz="2800" i="1" dirty="0" smtClean="0">
                <a:solidFill>
                  <a:srgbClr val="FF0000"/>
                </a:solidFill>
              </a:rPr>
              <a:t>E-banking/m-banking Challenges &amp; Legal issues</a:t>
            </a:r>
          </a:p>
        </p:txBody>
      </p:sp>
      <p:pic>
        <p:nvPicPr>
          <p:cNvPr id="14344" name="Picture 8" descr="Settlement Law Justice Clipart">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5800" y="304800"/>
            <a:ext cx="1935163"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706504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A0CFBFCD-9872-4F69-9E85-39EA4089D591}" type="datetime1">
              <a:rPr lang="en-US" smtClean="0"/>
              <a:pPr eaLnBrk="1" hangingPunct="1"/>
              <a:t>06/03/2013</a:t>
            </a:fld>
            <a:endParaRPr lang="en-US" smtClean="0"/>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n-US" smtClean="0"/>
              <a:t>Copyrighted Work--MAMBI</a:t>
            </a:r>
          </a:p>
        </p:txBody>
      </p:sp>
      <p:sp>
        <p:nvSpPr>
          <p:cNvPr id="5124" name="Slide Number Placeholder 5"/>
          <p:cNvSpPr>
            <a:spLocks noGrp="1"/>
          </p:cNvSpPr>
          <p:nvPr>
            <p:ph type="sldNum" sz="quarter" idx="4294967295"/>
          </p:nvPr>
        </p:nvSpPr>
        <p:spPr>
          <a:xfrm>
            <a:off x="67183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52CBD7F7-9075-4541-BCAC-4D983AEAE867}" type="slidenum">
              <a:rPr lang="en-US" smtClean="0"/>
              <a:pPr eaLnBrk="1" hangingPunct="1"/>
              <a:t>11</a:t>
            </a:fld>
            <a:endParaRPr lang="en-US" smtClean="0"/>
          </a:p>
        </p:txBody>
      </p:sp>
      <p:sp>
        <p:nvSpPr>
          <p:cNvPr id="5125" name="Rectangle 2"/>
          <p:cNvSpPr>
            <a:spLocks noGrp="1" noChangeArrowheads="1"/>
          </p:cNvSpPr>
          <p:nvPr>
            <p:ph type="title"/>
          </p:nvPr>
        </p:nvSpPr>
        <p:spPr>
          <a:xfrm>
            <a:off x="685800" y="616933"/>
            <a:ext cx="7772400" cy="1569660"/>
          </a:xfrm>
        </p:spPr>
        <p:txBody>
          <a:bodyPr/>
          <a:lstStyle/>
          <a:p>
            <a:pPr eaLnBrk="1" hangingPunct="1"/>
            <a:r>
              <a:rPr lang="en-US" sz="3200" b="1" dirty="0" smtClean="0">
                <a:solidFill>
                  <a:srgbClr val="0000CC"/>
                </a:solidFill>
              </a:rPr>
              <a:t> ICT &amp; Taxation </a:t>
            </a:r>
            <a:br>
              <a:rPr lang="en-US" sz="3200" b="1" dirty="0" smtClean="0">
                <a:solidFill>
                  <a:srgbClr val="0000CC"/>
                </a:solidFill>
              </a:rPr>
            </a:br>
            <a:r>
              <a:rPr lang="en-US" sz="3200" b="1" dirty="0" smtClean="0">
                <a:solidFill>
                  <a:srgbClr val="0000CC"/>
                </a:solidFill>
              </a:rPr>
              <a:t>System</a:t>
            </a:r>
            <a:br>
              <a:rPr lang="en-US" sz="3200" b="1" dirty="0" smtClean="0">
                <a:solidFill>
                  <a:srgbClr val="0000CC"/>
                </a:solidFill>
              </a:rPr>
            </a:br>
            <a:r>
              <a:rPr lang="en-US" sz="3200" b="1" dirty="0" smtClean="0">
                <a:solidFill>
                  <a:srgbClr val="0000CC"/>
                </a:solidFill>
              </a:rPr>
              <a:t>(Cyber taxation)</a:t>
            </a:r>
            <a:r>
              <a:rPr lang="en-US" sz="3200" b="1" dirty="0" smtClean="0"/>
              <a:t> </a:t>
            </a:r>
          </a:p>
        </p:txBody>
      </p:sp>
      <p:sp>
        <p:nvSpPr>
          <p:cNvPr id="5126" name="Rectangle 3"/>
          <p:cNvSpPr>
            <a:spLocks noGrp="1" noChangeArrowheads="1"/>
          </p:cNvSpPr>
          <p:nvPr>
            <p:ph type="body" idx="1"/>
          </p:nvPr>
        </p:nvSpPr>
        <p:spPr/>
        <p:txBody>
          <a:bodyPr/>
          <a:lstStyle/>
          <a:p>
            <a:pPr eaLnBrk="1" hangingPunct="1">
              <a:lnSpc>
                <a:spcPct val="90000"/>
              </a:lnSpc>
              <a:buClr>
                <a:srgbClr val="0000CC"/>
              </a:buClr>
              <a:buFont typeface="Wingdings" pitchFamily="2" charset="2"/>
              <a:buChar char="§"/>
            </a:pPr>
            <a:r>
              <a:rPr lang="en-GB" sz="2000" dirty="0" smtClean="0"/>
              <a:t>The impact of digital technology on e-commerce has also posed a great challenge on Taxation system at global level</a:t>
            </a:r>
          </a:p>
          <a:p>
            <a:pPr eaLnBrk="1" hangingPunct="1">
              <a:lnSpc>
                <a:spcPct val="90000"/>
              </a:lnSpc>
              <a:buClr>
                <a:srgbClr val="0000CC"/>
              </a:buClr>
              <a:buFont typeface="Wingdings" pitchFamily="2" charset="2"/>
              <a:buChar char="§"/>
            </a:pPr>
            <a:r>
              <a:rPr lang="en-GB" sz="2000" dirty="0" smtClean="0"/>
              <a:t>One of the most contentious issues under e-commerce is taxation system under the cyber space.</a:t>
            </a:r>
          </a:p>
          <a:p>
            <a:pPr eaLnBrk="1" hangingPunct="1">
              <a:lnSpc>
                <a:spcPct val="90000"/>
              </a:lnSpc>
              <a:buClr>
                <a:srgbClr val="0000CC"/>
              </a:buClr>
              <a:buFont typeface="Wingdings" pitchFamily="2" charset="2"/>
              <a:buChar char="§"/>
            </a:pPr>
            <a:r>
              <a:rPr lang="en-GB" sz="2000" dirty="0" smtClean="0"/>
              <a:t> Most countries in the world are introducing electronic taxation system as part of e-government implementation and simplification of e-payment system</a:t>
            </a:r>
            <a:r>
              <a:rPr lang="en-US" sz="2000" dirty="0" smtClean="0"/>
              <a:t> </a:t>
            </a:r>
          </a:p>
          <a:p>
            <a:pPr eaLnBrk="1" hangingPunct="1">
              <a:lnSpc>
                <a:spcPct val="90000"/>
              </a:lnSpc>
              <a:buClr>
                <a:srgbClr val="0000CC"/>
              </a:buClr>
              <a:buFont typeface="Wingdings" pitchFamily="2" charset="2"/>
              <a:buChar char="§"/>
            </a:pPr>
            <a:r>
              <a:rPr lang="en-US" sz="2000" dirty="0" smtClean="0"/>
              <a:t>The technology facilitates the transactions of digitized goods and services on-line, orders payments done online</a:t>
            </a:r>
          </a:p>
          <a:p>
            <a:pPr eaLnBrk="1" hangingPunct="1">
              <a:lnSpc>
                <a:spcPct val="90000"/>
              </a:lnSpc>
              <a:buClr>
                <a:srgbClr val="0000CC"/>
              </a:buClr>
              <a:buFont typeface="Wingdings" pitchFamily="2" charset="2"/>
              <a:buChar char="§"/>
            </a:pPr>
            <a:r>
              <a:rPr lang="en-GB" sz="2000" dirty="0" smtClean="0"/>
              <a:t>traders  file their tax returns  electronically facilitate the growth of e-commerce and reduce unnecessary costs to the tax payers and the Tax or Revenue Authorities</a:t>
            </a:r>
            <a:endParaRPr lang="en-US" sz="2000" dirty="0" smtClean="0"/>
          </a:p>
        </p:txBody>
      </p:sp>
      <p:pic>
        <p:nvPicPr>
          <p:cNvPr id="15365" name="Picture 5" descr="pc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175598">
            <a:off x="158678" y="226514"/>
            <a:ext cx="1371600"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6" descr="sleek_laptop-alpha"/>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rot="1175598">
            <a:off x="149225" y="161925"/>
            <a:ext cx="11557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7" descr="vidcam_alph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4923">
            <a:off x="7505700" y="4876800"/>
            <a:ext cx="1638300" cy="153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3"/>
          <p:cNvSpPr>
            <a:spLocks noChangeArrowheads="1"/>
          </p:cNvSpPr>
          <p:nvPr/>
        </p:nvSpPr>
        <p:spPr bwMode="auto">
          <a:xfrm>
            <a:off x="0" y="26988"/>
            <a:ext cx="0" cy="0"/>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endParaRPr lang="en-US"/>
          </a:p>
        </p:txBody>
      </p:sp>
      <p:sp>
        <p:nvSpPr>
          <p:cNvPr id="4" name="Rectangle 16"/>
          <p:cNvSpPr>
            <a:spLocks noChangeArrowheads="1"/>
          </p:cNvSpPr>
          <p:nvPr/>
        </p:nvSpPr>
        <p:spPr bwMode="auto">
          <a:xfrm>
            <a:off x="0" y="26988"/>
            <a:ext cx="0" cy="0"/>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17"/>
          <p:cNvSpPr>
            <a:spLocks noChangeArrowheads="1"/>
          </p:cNvSpPr>
          <p:nvPr/>
        </p:nvSpPr>
        <p:spPr bwMode="auto">
          <a:xfrm>
            <a:off x="0" y="26988"/>
            <a:ext cx="0" cy="0"/>
          </a:xfrm>
          <a:prstGeom prst="rect">
            <a:avLst/>
          </a:prstGeom>
          <a:solidFill>
            <a:srgbClr val="CC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w-KE" sz="1600" b="0" i="0" u="sng" strike="noStrike" cap="none" normalizeH="0" baseline="0" smtClean="0">
                <a:ln>
                  <a:noFill/>
                </a:ln>
                <a:solidFill>
                  <a:srgbClr val="CC0000"/>
                </a:solidFill>
                <a:effectLst/>
                <a:latin typeface="Arial" pitchFamily="34" charset="0"/>
                <a:cs typeface="Arial" pitchFamily="34" charset="0"/>
                <a:hlinkClick r:id="rId5"/>
              </a:rPr>
              <a:t>540 × 244 - business-europe.bg</a:t>
            </a:r>
            <a:endParaRPr kumimoji="0" lang="sw-KE" sz="1800" b="0" i="0" u="none" strike="noStrike" cap="none" normalizeH="0" baseline="0" smtClean="0">
              <a:ln>
                <a:noFill/>
              </a:ln>
              <a:solidFill>
                <a:schemeClr val="tx1"/>
              </a:solidFill>
              <a:effectLst/>
              <a:latin typeface="Arial" pitchFamily="34" charset="0"/>
              <a:cs typeface="Arial" pitchFamily="34" charset="0"/>
            </a:endParaRPr>
          </a:p>
        </p:txBody>
      </p:sp>
      <p:pic>
        <p:nvPicPr>
          <p:cNvPr id="1039" name="Picture 15" descr="http://t3.gstatic.com/images?q=tbn:ANd9GcQ5PQJ8X1mR25FGtM5_8qDbqKfDZ07zmpDN0OTcBJkbIUUh4lWas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72200" y="192262"/>
            <a:ext cx="3181350" cy="1438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3957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15365"/>
                                        </p:tgtEl>
                                        <p:attrNameLst>
                                          <p:attrName>style.visibility</p:attrName>
                                        </p:attrNameLst>
                                      </p:cBhvr>
                                      <p:to>
                                        <p:strVal val="visible"/>
                                      </p:to>
                                    </p:set>
                                    <p:anim calcmode="lin" valueType="num">
                                      <p:cBhvr>
                                        <p:cTn id="7" dur="1000" fill="hold"/>
                                        <p:tgtEl>
                                          <p:spTgt spid="15365"/>
                                        </p:tgtEl>
                                        <p:attrNameLst>
                                          <p:attrName>ppt_x</p:attrName>
                                        </p:attrNameLst>
                                      </p:cBhvr>
                                      <p:tavLst>
                                        <p:tav tm="0">
                                          <p:val>
                                            <p:strVal val="#ppt_x-.2"/>
                                          </p:val>
                                        </p:tav>
                                        <p:tav tm="100000">
                                          <p:val>
                                            <p:strVal val="#ppt_x"/>
                                          </p:val>
                                        </p:tav>
                                      </p:tavLst>
                                    </p:anim>
                                    <p:anim calcmode="lin" valueType="num">
                                      <p:cBhvr>
                                        <p:cTn id="8" dur="1000" fill="hold"/>
                                        <p:tgtEl>
                                          <p:spTgt spid="15365"/>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365"/>
                                        </p:tgtEl>
                                      </p:cBhvr>
                                    </p:animEffect>
                                  </p:childTnLst>
                                </p:cTn>
                              </p:par>
                            </p:childTnLst>
                          </p:cTn>
                        </p:par>
                        <p:par>
                          <p:cTn id="10" fill="hold" nodeType="afterGroup">
                            <p:stCondLst>
                              <p:cond delay="1000"/>
                            </p:stCondLst>
                            <p:childTnLst>
                              <p:par>
                                <p:cTn id="11" presetID="29" presetClass="entr" presetSubtype="0" fill="hold" nodeType="afterEffect">
                                  <p:stCondLst>
                                    <p:cond delay="0"/>
                                  </p:stCondLst>
                                  <p:childTnLst>
                                    <p:set>
                                      <p:cBhvr>
                                        <p:cTn id="12" dur="1" fill="hold">
                                          <p:stCondLst>
                                            <p:cond delay="0"/>
                                          </p:stCondLst>
                                        </p:cTn>
                                        <p:tgtEl>
                                          <p:spTgt spid="15366"/>
                                        </p:tgtEl>
                                        <p:attrNameLst>
                                          <p:attrName>style.visibility</p:attrName>
                                        </p:attrNameLst>
                                      </p:cBhvr>
                                      <p:to>
                                        <p:strVal val="visible"/>
                                      </p:to>
                                    </p:set>
                                    <p:anim calcmode="lin" valueType="num">
                                      <p:cBhvr>
                                        <p:cTn id="13" dur="1000" fill="hold"/>
                                        <p:tgtEl>
                                          <p:spTgt spid="15366"/>
                                        </p:tgtEl>
                                        <p:attrNameLst>
                                          <p:attrName>ppt_x</p:attrName>
                                        </p:attrNameLst>
                                      </p:cBhvr>
                                      <p:tavLst>
                                        <p:tav tm="0">
                                          <p:val>
                                            <p:strVal val="#ppt_x-.2"/>
                                          </p:val>
                                        </p:tav>
                                        <p:tav tm="100000">
                                          <p:val>
                                            <p:strVal val="#ppt_x"/>
                                          </p:val>
                                        </p:tav>
                                      </p:tavLst>
                                    </p:anim>
                                    <p:anim calcmode="lin" valueType="num">
                                      <p:cBhvr>
                                        <p:cTn id="14" dur="1000" fill="hold"/>
                                        <p:tgtEl>
                                          <p:spTgt spid="15366"/>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5366"/>
                                        </p:tgtEl>
                                      </p:cBhvr>
                                    </p:animEffect>
                                  </p:childTnLst>
                                </p:cTn>
                              </p:par>
                              <p:par>
                                <p:cTn id="16" presetID="29" presetClass="entr" presetSubtype="0" fill="hold" nodeType="withEffect">
                                  <p:stCondLst>
                                    <p:cond delay="0"/>
                                  </p:stCondLst>
                                  <p:childTnLst>
                                    <p:set>
                                      <p:cBhvr>
                                        <p:cTn id="17" dur="1" fill="hold">
                                          <p:stCondLst>
                                            <p:cond delay="0"/>
                                          </p:stCondLst>
                                        </p:cTn>
                                        <p:tgtEl>
                                          <p:spTgt spid="15367"/>
                                        </p:tgtEl>
                                        <p:attrNameLst>
                                          <p:attrName>style.visibility</p:attrName>
                                        </p:attrNameLst>
                                      </p:cBhvr>
                                      <p:to>
                                        <p:strVal val="visible"/>
                                      </p:to>
                                    </p:set>
                                    <p:anim calcmode="lin" valueType="num">
                                      <p:cBhvr>
                                        <p:cTn id="18" dur="1000" fill="hold"/>
                                        <p:tgtEl>
                                          <p:spTgt spid="15367"/>
                                        </p:tgtEl>
                                        <p:attrNameLst>
                                          <p:attrName>ppt_x</p:attrName>
                                        </p:attrNameLst>
                                      </p:cBhvr>
                                      <p:tavLst>
                                        <p:tav tm="0">
                                          <p:val>
                                            <p:strVal val="#ppt_x-.2"/>
                                          </p:val>
                                        </p:tav>
                                        <p:tav tm="100000">
                                          <p:val>
                                            <p:strVal val="#ppt_x"/>
                                          </p:val>
                                        </p:tav>
                                      </p:tavLst>
                                    </p:anim>
                                    <p:anim calcmode="lin" valueType="num">
                                      <p:cBhvr>
                                        <p:cTn id="19" dur="1000" fill="hold"/>
                                        <p:tgtEl>
                                          <p:spTgt spid="15367"/>
                                        </p:tgtEl>
                                        <p:attrNameLst>
                                          <p:attrName>ppt_y</p:attrName>
                                        </p:attrNameLst>
                                      </p:cBhvr>
                                      <p:tavLst>
                                        <p:tav tm="0">
                                          <p:val>
                                            <p:strVal val="#ppt_y"/>
                                          </p:val>
                                        </p:tav>
                                        <p:tav tm="100000">
                                          <p:val>
                                            <p:strVal val="#ppt_y"/>
                                          </p:val>
                                        </p:tav>
                                      </p:tavLst>
                                    </p:anim>
                                    <p:animEffect transition="in" filter="wipe(right)" prLst="gradientSize: 0.1">
                                      <p:cBhvr>
                                        <p:cTn id="20" dur="10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381000" y="1066800"/>
            <a:ext cx="8763000" cy="4940300"/>
          </a:xfrm>
        </p:spPr>
        <p:txBody>
          <a:bodyPr/>
          <a:lstStyle/>
          <a:p>
            <a:pPr eaLnBrk="1" hangingPunct="1">
              <a:lnSpc>
                <a:spcPct val="80000"/>
              </a:lnSpc>
              <a:buClr>
                <a:srgbClr val="0000CC"/>
              </a:buClr>
              <a:buFont typeface="Wingdings" pitchFamily="2" charset="2"/>
              <a:buChar char="Ø"/>
            </a:pPr>
            <a:r>
              <a:rPr lang="en-US" sz="2000" dirty="0" smtClean="0"/>
              <a:t>How can we implement cyber-taxation?</a:t>
            </a:r>
          </a:p>
          <a:p>
            <a:pPr eaLnBrk="1" hangingPunct="1">
              <a:lnSpc>
                <a:spcPct val="80000"/>
              </a:lnSpc>
              <a:buClr>
                <a:srgbClr val="0000CC"/>
              </a:buClr>
              <a:buFont typeface="Wingdings" pitchFamily="2" charset="2"/>
              <a:buChar char="Ø"/>
            </a:pPr>
            <a:r>
              <a:rPr lang="en-US" sz="2000" dirty="0" smtClean="0"/>
              <a:t>Most laws applies principles on </a:t>
            </a:r>
            <a:r>
              <a:rPr lang="en-GB" sz="2000" i="1" dirty="0" smtClean="0"/>
              <a:t>source, </a:t>
            </a:r>
          </a:p>
          <a:p>
            <a:pPr marL="0" indent="0" eaLnBrk="1" hangingPunct="1">
              <a:lnSpc>
                <a:spcPct val="80000"/>
              </a:lnSpc>
              <a:buClr>
                <a:srgbClr val="0000CC"/>
              </a:buClr>
              <a:buNone/>
            </a:pPr>
            <a:r>
              <a:rPr lang="en-GB" sz="2000" i="1" dirty="0" smtClean="0"/>
              <a:t>residence, permanent establishment  </a:t>
            </a:r>
          </a:p>
          <a:p>
            <a:pPr marL="0" indent="0" eaLnBrk="1" hangingPunct="1">
              <a:lnSpc>
                <a:spcPct val="80000"/>
              </a:lnSpc>
              <a:buClr>
                <a:srgbClr val="0000CC"/>
              </a:buClr>
              <a:buNone/>
            </a:pPr>
            <a:r>
              <a:rPr lang="en-GB" sz="2000" i="1" dirty="0" smtClean="0"/>
              <a:t>and jurisdiction</a:t>
            </a:r>
            <a:r>
              <a:rPr lang="en-GB" sz="2000" dirty="0" smtClean="0"/>
              <a:t> for the purpose of taxation</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Where a business is to be regarded as established</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 for fiscal purposes?</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Where cyberspace transactions do takes place?</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Where and where taxes can be collected?</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Where income is earned in one country by an individual resident or undertaking established in another country where taxes fall due to be paid.</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How can we avoid double taxation and prevent fiscal tax evasion?</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How can we assist Tax collectors  electronically?.</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Assuming that the goods r services are ordered, paid and delivered online within the country or even between two countries are we to collect taxes?.</a:t>
            </a:r>
          </a:p>
          <a:p>
            <a:pPr eaLnBrk="1" hangingPunct="1">
              <a:lnSpc>
                <a:spcPct val="80000"/>
              </a:lnSpc>
              <a:buClr>
                <a:srgbClr val="0000CC"/>
              </a:buClr>
              <a:buFont typeface="Wingdings" pitchFamily="2" charset="2"/>
              <a:buChar char="Ø"/>
            </a:pPr>
            <a:r>
              <a:rPr lang="en-GB" sz="2000" b="1" dirty="0" smtClean="0">
                <a:latin typeface="Lucida Calligraphy" pitchFamily="66" charset="0"/>
              </a:rPr>
              <a:t>How about electronic evidence?</a:t>
            </a:r>
            <a:endParaRPr lang="en-US" sz="2000" b="1" dirty="0" smtClean="0">
              <a:latin typeface="Lucida Calligraphy" pitchFamily="66" charset="0"/>
            </a:endParaRPr>
          </a:p>
          <a:p>
            <a:pPr eaLnBrk="1" hangingPunct="1">
              <a:lnSpc>
                <a:spcPct val="80000"/>
              </a:lnSpc>
              <a:buClr>
                <a:srgbClr val="0000CC"/>
              </a:buClr>
              <a:buFont typeface="Wingdings" pitchFamily="2" charset="2"/>
              <a:buChar char="Ø"/>
            </a:pPr>
            <a:endParaRPr lang="en-GB" sz="2000" b="1" dirty="0" smtClean="0">
              <a:latin typeface="Lucida Calligraphy" pitchFamily="66" charset="0"/>
            </a:endParaRPr>
          </a:p>
          <a:p>
            <a:pPr eaLnBrk="1" hangingPunct="1">
              <a:lnSpc>
                <a:spcPct val="80000"/>
              </a:lnSpc>
              <a:buClr>
                <a:srgbClr val="0000CC"/>
              </a:buClr>
              <a:buFont typeface="Wingdings" pitchFamily="2" charset="2"/>
              <a:buChar char="Ø"/>
            </a:pPr>
            <a:endParaRPr lang="en-US" sz="2000" b="1" dirty="0" smtClean="0">
              <a:latin typeface="Lucida Calligraphy" pitchFamily="66" charset="0"/>
            </a:endParaRPr>
          </a:p>
        </p:txBody>
      </p:sp>
      <p:sp>
        <p:nvSpPr>
          <p:cNvPr id="2662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6F515AC7-3CFA-481E-B4E6-718661218A3E}" type="datetime1">
              <a:rPr lang="en-US" smtClean="0"/>
              <a:pPr/>
              <a:t>06/03/2013</a:t>
            </a:fld>
            <a:endParaRPr lang="en-US" smtClean="0"/>
          </a:p>
        </p:txBody>
      </p:sp>
      <p:sp>
        <p:nvSpPr>
          <p:cNvPr id="2662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t>Copyrighted Work--A. MAMBI</a:t>
            </a:r>
          </a:p>
        </p:txBody>
      </p:sp>
      <p:sp>
        <p:nvSpPr>
          <p:cNvPr id="26629" name="Slide Number Placeholder 5"/>
          <p:cNvSpPr>
            <a:spLocks noGrp="1"/>
          </p:cNvSpPr>
          <p:nvPr>
            <p:ph type="sldNum" sz="quarter" idx="4294967295"/>
          </p:nvPr>
        </p:nvSpPr>
        <p:spPr bwMode="auto">
          <a:xfrm>
            <a:off x="8647113" y="6408738"/>
            <a:ext cx="366712"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DEE87AA6-53BF-4A34-A3EC-80CAA71F7D41}" type="slidenum">
              <a:rPr lang="en-US" smtClean="0"/>
              <a:pPr/>
              <a:t>12</a:t>
            </a:fld>
            <a:endParaRPr lang="en-US" smtClean="0"/>
          </a:p>
        </p:txBody>
      </p:sp>
      <p:sp>
        <p:nvSpPr>
          <p:cNvPr id="47109" name="Rectangle 2"/>
          <p:cNvSpPr>
            <a:spLocks noGrp="1" noChangeArrowheads="1"/>
          </p:cNvSpPr>
          <p:nvPr>
            <p:ph type="title"/>
          </p:nvPr>
        </p:nvSpPr>
        <p:spPr>
          <a:xfrm>
            <a:off x="-108520" y="116632"/>
            <a:ext cx="8795320" cy="645368"/>
          </a:xfrm>
        </p:spPr>
        <p:txBody>
          <a:bodyPr>
            <a:noAutofit/>
          </a:bodyPr>
          <a:lstStyle/>
          <a:p>
            <a:pPr eaLnBrk="1" fontAlgn="auto" hangingPunct="1">
              <a:spcAft>
                <a:spcPts val="0"/>
              </a:spcAft>
              <a:defRPr/>
            </a:pPr>
            <a:r>
              <a:rPr lang="en-US" sz="2400" dirty="0" smtClean="0">
                <a:solidFill>
                  <a:srgbClr val="0000CC"/>
                </a:solidFill>
                <a:latin typeface="Lucida Calligraphy" pitchFamily="66" charset="0"/>
              </a:rPr>
              <a:t>Challenges &amp; Legal Issues on e-taxations</a:t>
            </a:r>
          </a:p>
        </p:txBody>
      </p:sp>
      <p:pic>
        <p:nvPicPr>
          <p:cNvPr id="7" name="Picture 6" descr="http://www.tremol.bg/cache/img/products/(300x300)76.jpg">
            <a:hlinkClick r:id="rId2"/>
          </p:cNvP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156176" y="34913"/>
            <a:ext cx="2160240" cy="2232249"/>
          </a:xfrm>
          <a:prstGeom prst="rect">
            <a:avLst/>
          </a:prstGeom>
          <a:noFill/>
          <a:ln>
            <a:noFill/>
          </a:ln>
        </p:spPr>
      </p:pic>
    </p:spTree>
    <p:extLst>
      <p:ext uri="{BB962C8B-B14F-4D97-AF65-F5344CB8AC3E}">
        <p14:creationId xmlns:p14="http://schemas.microsoft.com/office/powerpoint/2010/main" val="171195841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
            <a:ext cx="8640960" cy="805064"/>
          </a:xfrm>
        </p:spPr>
        <p:txBody>
          <a:bodyPr/>
          <a:lstStyle/>
          <a:p>
            <a:r>
              <a:rPr lang="en-US" sz="3200" dirty="0" smtClean="0"/>
              <a:t>E-evidence: Issues on e-evidence </a:t>
            </a:r>
            <a:endParaRPr lang="en-US" sz="3200" dirty="0"/>
          </a:p>
        </p:txBody>
      </p:sp>
      <p:sp>
        <p:nvSpPr>
          <p:cNvPr id="3" name="Content Placeholder 2"/>
          <p:cNvSpPr>
            <a:spLocks noGrp="1"/>
          </p:cNvSpPr>
          <p:nvPr>
            <p:ph idx="1"/>
          </p:nvPr>
        </p:nvSpPr>
        <p:spPr>
          <a:xfrm>
            <a:off x="-108520" y="836712"/>
            <a:ext cx="9252520" cy="5408513"/>
          </a:xfrm>
        </p:spPr>
        <p:txBody>
          <a:bodyPr/>
          <a:lstStyle/>
          <a:p>
            <a:pPr eaLnBrk="1" hangingPunct="1">
              <a:buFont typeface="Wingdings" pitchFamily="2" charset="2"/>
              <a:buChar char="Ø"/>
            </a:pPr>
            <a:r>
              <a:rPr lang="en-US" sz="2400" b="1" dirty="0" smtClean="0"/>
              <a:t>E-evidence: includes </a:t>
            </a:r>
            <a:r>
              <a:rPr lang="en-US" sz="2400" b="1" dirty="0"/>
              <a:t>data that comprises the output of an analogue device or data in digital format.</a:t>
            </a:r>
          </a:p>
          <a:p>
            <a:pPr eaLnBrk="1" hangingPunct="1">
              <a:buFont typeface="Wingdings" pitchFamily="2" charset="2"/>
              <a:buChar char="Ø"/>
            </a:pPr>
            <a:r>
              <a:rPr lang="en-US" sz="2400" b="1" dirty="0" smtClean="0"/>
              <a:t>the </a:t>
            </a:r>
            <a:r>
              <a:rPr lang="en-US" sz="2400" b="1" dirty="0">
                <a:solidFill>
                  <a:srgbClr val="0000CC"/>
                </a:solidFill>
              </a:rPr>
              <a:t>proper medium to prove the perpetration of crimes committed with  new technology</a:t>
            </a:r>
          </a:p>
          <a:p>
            <a:pPr eaLnBrk="1" hangingPunct="1">
              <a:buFont typeface="Wingdings" pitchFamily="2" charset="2"/>
              <a:buChar char="Ø"/>
            </a:pPr>
            <a:r>
              <a:rPr lang="en-US" sz="2400" b="1" dirty="0"/>
              <a:t>The use of </a:t>
            </a:r>
            <a:r>
              <a:rPr lang="en-US" sz="2400" b="1" dirty="0" smtClean="0"/>
              <a:t>e-evidence has  </a:t>
            </a:r>
            <a:r>
              <a:rPr lang="en-US" sz="2400" b="1" dirty="0"/>
              <a:t>become  </a:t>
            </a:r>
            <a:r>
              <a:rPr lang="en-US" sz="2400" b="1" dirty="0">
                <a:solidFill>
                  <a:srgbClr val="0000CC"/>
                </a:solidFill>
              </a:rPr>
              <a:t>a necessary element to deal </a:t>
            </a:r>
            <a:r>
              <a:rPr lang="en-US" sz="2400" b="1" dirty="0" smtClean="0">
                <a:solidFill>
                  <a:srgbClr val="0000CC"/>
                </a:solidFill>
              </a:rPr>
              <a:t>with </a:t>
            </a:r>
            <a:r>
              <a:rPr lang="en-US" sz="2400" b="1" dirty="0">
                <a:solidFill>
                  <a:srgbClr val="0000CC"/>
                </a:solidFill>
              </a:rPr>
              <a:t>in order  to solve crimes </a:t>
            </a:r>
            <a:r>
              <a:rPr lang="en-US" sz="2400" b="1" dirty="0" smtClean="0">
                <a:solidFill>
                  <a:srgbClr val="0000CC"/>
                </a:solidFill>
              </a:rPr>
              <a:t>committed </a:t>
            </a:r>
            <a:r>
              <a:rPr lang="en-US" sz="2400" b="1" dirty="0">
                <a:solidFill>
                  <a:srgbClr val="0000CC"/>
                </a:solidFill>
              </a:rPr>
              <a:t>with or through  electronic </a:t>
            </a:r>
            <a:r>
              <a:rPr lang="en-US" sz="2400" b="1" dirty="0" smtClean="0">
                <a:solidFill>
                  <a:srgbClr val="0000CC"/>
                </a:solidFill>
              </a:rPr>
              <a:t>devices.</a:t>
            </a:r>
          </a:p>
          <a:p>
            <a:pPr eaLnBrk="1" hangingPunct="1">
              <a:buFont typeface="Wingdings" pitchFamily="2" charset="2"/>
              <a:buChar char="Ø"/>
            </a:pPr>
            <a:r>
              <a:rPr lang="en-GB" sz="2400" b="1" dirty="0">
                <a:solidFill>
                  <a:srgbClr val="0000CC"/>
                </a:solidFill>
              </a:rPr>
              <a:t>Forensics</a:t>
            </a:r>
            <a:r>
              <a:rPr lang="en-GB" sz="2400" b="1" dirty="0"/>
              <a:t> is the process of using scientific knowledge for collecting, </a:t>
            </a:r>
            <a:r>
              <a:rPr lang="en-GB" sz="2400" b="1" dirty="0" smtClean="0"/>
              <a:t>analysing, </a:t>
            </a:r>
            <a:r>
              <a:rPr lang="en-GB" sz="2400" b="1" dirty="0"/>
              <a:t>and presenting evidence to the courts. </a:t>
            </a:r>
            <a:r>
              <a:rPr lang="en-GB" sz="2400" b="1" dirty="0" smtClean="0"/>
              <a:t>(“</a:t>
            </a:r>
            <a:r>
              <a:rPr lang="en-GB" sz="2400" b="1" i="1" dirty="0" smtClean="0"/>
              <a:t>forensics </a:t>
            </a:r>
            <a:r>
              <a:rPr lang="en-GB" sz="2400" b="1" i="1" dirty="0"/>
              <a:t>means “to bring to </a:t>
            </a:r>
            <a:r>
              <a:rPr lang="en-GB" sz="2400" b="1" dirty="0"/>
              <a:t>the court.” ) Forensics deals primarily with the recovery and analysis of latent evidence</a:t>
            </a:r>
            <a:endParaRPr lang="en-US" sz="2400" b="1" dirty="0">
              <a:solidFill>
                <a:srgbClr val="0000CC"/>
              </a:solidFill>
            </a:endParaRPr>
          </a:p>
          <a:p>
            <a:endParaRPr lang="en-US" sz="20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13</a:t>
            </a:fld>
            <a:endParaRPr lang="en-US"/>
          </a:p>
        </p:txBody>
      </p:sp>
    </p:spTree>
    <p:extLst>
      <p:ext uri="{BB962C8B-B14F-4D97-AF65-F5344CB8AC3E}">
        <p14:creationId xmlns:p14="http://schemas.microsoft.com/office/powerpoint/2010/main" val="201705237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332656"/>
            <a:ext cx="6550496" cy="1389782"/>
          </a:xfrm>
        </p:spPr>
        <p:txBody>
          <a:bodyPr>
            <a:normAutofit/>
          </a:bodyPr>
          <a:lstStyle/>
          <a:p>
            <a:pPr eaLnBrk="1" fontAlgn="auto" hangingPunct="1">
              <a:spcAft>
                <a:spcPts val="0"/>
              </a:spcAft>
              <a:defRPr/>
            </a:pPr>
            <a:r>
              <a:rPr lang="en-US" sz="2400" b="1" dirty="0" smtClean="0">
                <a:solidFill>
                  <a:srgbClr val="0000CC"/>
                </a:solidFill>
              </a:rPr>
              <a:t>Steps for collecting </a:t>
            </a:r>
            <a:br>
              <a:rPr lang="en-US" sz="2400" b="1" dirty="0" smtClean="0">
                <a:solidFill>
                  <a:srgbClr val="0000CC"/>
                </a:solidFill>
              </a:rPr>
            </a:br>
            <a:r>
              <a:rPr lang="en-US" sz="2400" b="1" dirty="0" smtClean="0">
                <a:solidFill>
                  <a:srgbClr val="0000CC"/>
                </a:solidFill>
              </a:rPr>
              <a:t>     and analyzing evidence </a:t>
            </a:r>
            <a:br>
              <a:rPr lang="en-US" sz="2400" b="1" dirty="0" smtClean="0">
                <a:solidFill>
                  <a:srgbClr val="0000CC"/>
                </a:solidFill>
              </a:rPr>
            </a:br>
            <a:r>
              <a:rPr lang="en-US" sz="2400" b="1" dirty="0" smtClean="0">
                <a:solidFill>
                  <a:srgbClr val="0000CC"/>
                </a:solidFill>
              </a:rPr>
              <a:t>      under forensic computing</a:t>
            </a:r>
          </a:p>
        </p:txBody>
      </p:sp>
      <p:sp>
        <p:nvSpPr>
          <p:cNvPr id="25603" name="Content Placeholder 2"/>
          <p:cNvSpPr>
            <a:spLocks noGrp="1"/>
          </p:cNvSpPr>
          <p:nvPr>
            <p:ph sz="quarter" idx="1"/>
          </p:nvPr>
        </p:nvSpPr>
        <p:spPr>
          <a:xfrm>
            <a:off x="0" y="1752600"/>
            <a:ext cx="8382000" cy="5105400"/>
          </a:xfrm>
        </p:spPr>
        <p:txBody>
          <a:bodyPr/>
          <a:lstStyle/>
          <a:p>
            <a:pPr eaLnBrk="1" hangingPunct="1">
              <a:buFont typeface="Wingdings" pitchFamily="2" charset="2"/>
              <a:buChar char="Ø"/>
            </a:pPr>
            <a:r>
              <a:rPr lang="en-US" sz="2000" dirty="0" smtClean="0"/>
              <a:t>When collecting and analyzing evidence  four-step</a:t>
            </a:r>
          </a:p>
          <a:p>
            <a:pPr eaLnBrk="1" hangingPunct="1">
              <a:buFont typeface="Wingdings" pitchFamily="2" charset="2"/>
              <a:buChar char="Ø"/>
            </a:pPr>
            <a:r>
              <a:rPr lang="en-US" sz="2000" dirty="0" smtClean="0"/>
              <a:t> procedure need to  be followed,</a:t>
            </a:r>
          </a:p>
          <a:p>
            <a:pPr eaLnBrk="1" hangingPunct="1">
              <a:buFont typeface="Wingdings" pitchFamily="2" charset="2"/>
              <a:buChar char="Ø"/>
            </a:pPr>
            <a:r>
              <a:rPr lang="en-US" sz="2000" b="1" dirty="0" smtClean="0"/>
              <a:t>1.identification of digital evidence,</a:t>
            </a:r>
            <a:r>
              <a:rPr lang="en-US" sz="2000" dirty="0" smtClean="0"/>
              <a:t> is the first step in the forensic process. Knowing what evidence is present, where it is stored and how it is stored is vital to determining which processes are to be employed to facilitate its recovery.</a:t>
            </a:r>
          </a:p>
          <a:p>
            <a:pPr eaLnBrk="1" hangingPunct="1">
              <a:buFont typeface="Wingdings" pitchFamily="2" charset="2"/>
              <a:buChar char="Ø"/>
            </a:pPr>
            <a:r>
              <a:rPr lang="en-US" sz="2000" b="1" dirty="0" smtClean="0"/>
              <a:t>2.preservation of evidence</a:t>
            </a:r>
            <a:r>
              <a:rPr lang="en-US" sz="2000" dirty="0" smtClean="0"/>
              <a:t>, The evidence you find must be preserved as close as possible to its original state. </a:t>
            </a:r>
          </a:p>
          <a:p>
            <a:pPr eaLnBrk="1" hangingPunct="1">
              <a:buFont typeface="Wingdings" pitchFamily="2" charset="2"/>
              <a:buChar char="Ø"/>
            </a:pPr>
            <a:r>
              <a:rPr lang="en-US" sz="2000" b="1" dirty="0"/>
              <a:t>3. analysis of evidence</a:t>
            </a:r>
            <a:r>
              <a:rPr lang="en-US" sz="2000" dirty="0"/>
              <a:t>,; The stored evidence must then be analyzed to extract the relevant  information and recreate the chain of events. </a:t>
            </a:r>
          </a:p>
          <a:p>
            <a:pPr eaLnBrk="1" hangingPunct="1">
              <a:buFont typeface="Wingdings" pitchFamily="2" charset="2"/>
              <a:buChar char="Ø"/>
            </a:pPr>
            <a:r>
              <a:rPr lang="en-US" sz="2000" dirty="0"/>
              <a:t>4.  </a:t>
            </a:r>
            <a:r>
              <a:rPr lang="en-US" sz="2000" b="1" dirty="0"/>
              <a:t>presentation of evidence</a:t>
            </a:r>
            <a:r>
              <a:rPr lang="en-US" sz="2000" dirty="0"/>
              <a:t>; involves the actual presentation in a court of law. </a:t>
            </a:r>
          </a:p>
          <a:p>
            <a:pPr eaLnBrk="1" hangingPunct="1">
              <a:buFont typeface="Wingdings" pitchFamily="2" charset="2"/>
              <a:buChar char="Ø"/>
            </a:pPr>
            <a:endParaRPr lang="en-US" sz="2000" dirty="0" smtClean="0"/>
          </a:p>
        </p:txBody>
      </p:sp>
      <p:sp>
        <p:nvSpPr>
          <p:cNvPr id="2560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CD4DECA6-27F4-4644-A03B-9119A6B2F2FC}" type="datetime1">
              <a:rPr lang="en-US" smtClean="0">
                <a:solidFill>
                  <a:schemeClr val="tx2"/>
                </a:solidFill>
              </a:rPr>
              <a:pPr/>
              <a:t>06/03/2013</a:t>
            </a:fld>
            <a:endParaRPr lang="en-US" smtClean="0">
              <a:solidFill>
                <a:schemeClr val="tx2"/>
              </a:solidFill>
            </a:endParaRPr>
          </a:p>
        </p:txBody>
      </p:sp>
      <p:sp>
        <p:nvSpPr>
          <p:cNvPr id="25605"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5EA8A534-6D64-4CD7-9E5E-62B626AE76AC}" type="slidenum">
              <a:rPr lang="en-US" smtClean="0">
                <a:solidFill>
                  <a:srgbClr val="FFFFFF"/>
                </a:solidFill>
              </a:rPr>
              <a:pPr/>
              <a:t>14</a:t>
            </a:fld>
            <a:endParaRPr lang="en-US" smtClean="0">
              <a:solidFill>
                <a:srgbClr val="FFFFFF"/>
              </a:solidFill>
            </a:endParaRPr>
          </a:p>
        </p:txBody>
      </p:sp>
      <p:sp>
        <p:nvSpPr>
          <p:cNvPr id="25606"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pic>
        <p:nvPicPr>
          <p:cNvPr id="2560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592" y="-531440"/>
            <a:ext cx="22860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09348" y="-243408"/>
            <a:ext cx="3048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604267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05800" cy="762000"/>
          </a:xfrm>
        </p:spPr>
        <p:txBody>
          <a:bodyPr>
            <a:noAutofit/>
          </a:bodyPr>
          <a:lstStyle/>
          <a:p>
            <a:pPr>
              <a:defRPr/>
            </a:pPr>
            <a:r>
              <a:rPr lang="en-GB" sz="2400" b="1" dirty="0" smtClean="0"/>
              <a:t>Steps in Forensic and evidence/Traditional Process Models </a:t>
            </a:r>
            <a:endParaRPr lang="en-GB" sz="2400" b="1" dirty="0"/>
          </a:p>
        </p:txBody>
      </p:sp>
      <p:sp>
        <p:nvSpPr>
          <p:cNvPr id="30723"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9C45F651-3FBA-4285-9B14-49BDE9EE50DE}" type="datetime1">
              <a:rPr lang="en-US" smtClean="0">
                <a:solidFill>
                  <a:schemeClr val="tx2"/>
                </a:solidFill>
              </a:rPr>
              <a:pPr/>
              <a:t>06/03/2013</a:t>
            </a:fld>
            <a:endParaRPr lang="en-US" smtClean="0">
              <a:solidFill>
                <a:schemeClr val="tx2"/>
              </a:solidFill>
            </a:endParaRPr>
          </a:p>
        </p:txBody>
      </p:sp>
      <p:sp>
        <p:nvSpPr>
          <p:cNvPr id="3072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B43884D3-D512-437E-8D9E-627892D82C63}" type="slidenum">
              <a:rPr lang="en-US" smtClean="0">
                <a:solidFill>
                  <a:srgbClr val="FFFFFF"/>
                </a:solidFill>
              </a:rPr>
              <a:pPr/>
              <a:t>15</a:t>
            </a:fld>
            <a:endParaRPr lang="en-US" smtClean="0">
              <a:solidFill>
                <a:srgbClr val="FFFFFF"/>
              </a:solidFill>
            </a:endParaRPr>
          </a:p>
        </p:txBody>
      </p:sp>
      <p:sp>
        <p:nvSpPr>
          <p:cNvPr id="30725" name="Footer Placeholder 5"/>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pic>
        <p:nvPicPr>
          <p:cNvPr id="307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914400" y="1066800"/>
            <a:ext cx="6553200" cy="5791200"/>
          </a:xfrm>
          <a:noFill/>
        </p:spPr>
      </p:pic>
    </p:spTree>
    <p:extLst>
      <p:ext uri="{BB962C8B-B14F-4D97-AF65-F5344CB8AC3E}">
        <p14:creationId xmlns:p14="http://schemas.microsoft.com/office/powerpoint/2010/main" val="221050927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683568" y="332656"/>
            <a:ext cx="7774632" cy="648072"/>
          </a:xfrm>
        </p:spPr>
        <p:txBody>
          <a:bodyPr>
            <a:normAutofit fontScale="90000"/>
          </a:bodyPr>
          <a:lstStyle/>
          <a:p>
            <a:pPr eaLnBrk="1" fontAlgn="auto" hangingPunct="1">
              <a:spcAft>
                <a:spcPts val="0"/>
              </a:spcAft>
              <a:defRPr/>
            </a:pPr>
            <a:r>
              <a:rPr lang="en-US" sz="2800" b="1" dirty="0" smtClean="0">
                <a:solidFill>
                  <a:srgbClr val="0000CC"/>
                </a:solidFill>
              </a:rPr>
              <a:t>Legal requirements for the</a:t>
            </a:r>
            <a:br>
              <a:rPr lang="en-US" sz="2800" b="1" dirty="0" smtClean="0">
                <a:solidFill>
                  <a:srgbClr val="0000CC"/>
                </a:solidFill>
              </a:rPr>
            </a:br>
            <a:r>
              <a:rPr lang="en-US" sz="2800" b="1" dirty="0" smtClean="0">
                <a:solidFill>
                  <a:srgbClr val="0000CC"/>
                </a:solidFill>
              </a:rPr>
              <a:t>“Best Evidence Rule (BER)”</a:t>
            </a:r>
            <a:endParaRPr lang="en-US" sz="2800" b="1" i="1" dirty="0" smtClean="0">
              <a:solidFill>
                <a:srgbClr val="0000CC"/>
              </a:solidFill>
            </a:endParaRPr>
          </a:p>
        </p:txBody>
      </p:sp>
      <p:sp>
        <p:nvSpPr>
          <p:cNvPr id="52227" name="Rectangle 3"/>
          <p:cNvSpPr>
            <a:spLocks noGrp="1" noChangeArrowheads="1"/>
          </p:cNvSpPr>
          <p:nvPr>
            <p:ph sz="quarter" idx="1"/>
          </p:nvPr>
        </p:nvSpPr>
        <p:spPr>
          <a:xfrm>
            <a:off x="685800" y="1196752"/>
            <a:ext cx="7696200" cy="4899248"/>
          </a:xfrm>
        </p:spPr>
        <p:txBody>
          <a:bodyPr/>
          <a:lstStyle/>
          <a:p>
            <a:pPr eaLnBrk="1" hangingPunct="1">
              <a:lnSpc>
                <a:spcPct val="80000"/>
              </a:lnSpc>
              <a:buFont typeface="Wingdings" pitchFamily="2" charset="2"/>
              <a:buChar char="Ø"/>
            </a:pPr>
            <a:r>
              <a:rPr lang="en-US" sz="2000" b="1" dirty="0" smtClean="0"/>
              <a:t>Most Common Law Statues recognize the BER </a:t>
            </a:r>
          </a:p>
          <a:p>
            <a:pPr eaLnBrk="1" hangingPunct="1">
              <a:lnSpc>
                <a:spcPct val="80000"/>
              </a:lnSpc>
              <a:buFont typeface="Wingdings" pitchFamily="2" charset="2"/>
              <a:buChar char="Ø"/>
            </a:pPr>
            <a:r>
              <a:rPr lang="en-US" sz="2000" b="1" dirty="0" smtClean="0"/>
              <a:t>The best evidence rule requires that </a:t>
            </a:r>
            <a:r>
              <a:rPr lang="en-US" sz="2000" b="1" u="sng" dirty="0" smtClean="0"/>
              <a:t>the original of any record or document in a written form and signed</a:t>
            </a:r>
            <a:r>
              <a:rPr lang="en-US" sz="2000" b="1" dirty="0" smtClean="0"/>
              <a:t>, be used if available. </a:t>
            </a:r>
          </a:p>
          <a:p>
            <a:pPr eaLnBrk="1" hangingPunct="1">
              <a:lnSpc>
                <a:spcPct val="80000"/>
              </a:lnSpc>
              <a:buFont typeface="Wingdings" pitchFamily="2" charset="2"/>
              <a:buChar char="Ø"/>
            </a:pPr>
            <a:r>
              <a:rPr lang="en-US" sz="2000" b="1" dirty="0" smtClean="0"/>
              <a:t>The copies, even if introduced, are </a:t>
            </a:r>
            <a:r>
              <a:rPr lang="en-US" sz="2000" b="1" u="sng" dirty="0" smtClean="0"/>
              <a:t>given lower weight</a:t>
            </a:r>
            <a:r>
              <a:rPr lang="en-US" sz="2000" b="1" dirty="0" smtClean="0"/>
              <a:t>. </a:t>
            </a:r>
          </a:p>
          <a:p>
            <a:pPr eaLnBrk="1" hangingPunct="1">
              <a:lnSpc>
                <a:spcPct val="80000"/>
              </a:lnSpc>
              <a:buFont typeface="Wingdings" pitchFamily="2" charset="2"/>
              <a:buChar char="Ø"/>
            </a:pPr>
            <a:r>
              <a:rPr lang="en-US" sz="2000" b="1" dirty="0" smtClean="0"/>
              <a:t>The rule need not be satisfied if:</a:t>
            </a:r>
          </a:p>
          <a:p>
            <a:pPr eaLnBrk="1" hangingPunct="1">
              <a:lnSpc>
                <a:spcPct val="80000"/>
              </a:lnSpc>
            </a:pPr>
            <a:r>
              <a:rPr lang="en-US" sz="2000" b="1" dirty="0" smtClean="0"/>
              <a:t>the original has been lost</a:t>
            </a:r>
          </a:p>
          <a:p>
            <a:pPr eaLnBrk="1" hangingPunct="1">
              <a:lnSpc>
                <a:spcPct val="80000"/>
              </a:lnSpc>
            </a:pPr>
            <a:r>
              <a:rPr lang="en-US" sz="2000" b="1" dirty="0" smtClean="0"/>
              <a:t> it is impractical or unduly burdensome to produce the original the original is a public record in the custody of the state archives and a certified copy is available, or  the original is in the possession of the other party to the case (</a:t>
            </a:r>
            <a:r>
              <a:rPr lang="en-US" sz="2000" b="1" dirty="0" err="1" smtClean="0"/>
              <a:t>eg</a:t>
            </a:r>
            <a:r>
              <a:rPr lang="en-US" sz="2000" b="1" dirty="0" smtClean="0"/>
              <a:t>. a medical record in a negligence case, where the plaintiff relies on a photocopy of a page of a medical file, the original file remaining in the hospital’s possession).</a:t>
            </a:r>
          </a:p>
        </p:txBody>
      </p:sp>
      <p:sp>
        <p:nvSpPr>
          <p:cNvPr id="5222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F52EF545-DC69-4DAC-A1F8-16CD499FA7AE}" type="datetime1">
              <a:rPr lang="en-US" smtClean="0">
                <a:solidFill>
                  <a:schemeClr val="tx2"/>
                </a:solidFill>
              </a:rPr>
              <a:pPr/>
              <a:t>06/03/2013</a:t>
            </a:fld>
            <a:endParaRPr lang="en-US" smtClean="0">
              <a:solidFill>
                <a:schemeClr val="tx2"/>
              </a:solidFill>
            </a:endParaRPr>
          </a:p>
        </p:txBody>
      </p:sp>
      <p:sp>
        <p:nvSpPr>
          <p:cNvPr id="52229"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A75BCD64-304F-4C72-8F4E-21BB83778E07}" type="slidenum">
              <a:rPr lang="en-US" smtClean="0">
                <a:solidFill>
                  <a:srgbClr val="FFFFFF"/>
                </a:solidFill>
              </a:rPr>
              <a:pPr/>
              <a:t>16</a:t>
            </a:fld>
            <a:endParaRPr lang="en-US" smtClean="0">
              <a:solidFill>
                <a:srgbClr val="FFFFFF"/>
              </a:solidFill>
            </a:endParaRPr>
          </a:p>
        </p:txBody>
      </p:sp>
      <p:sp>
        <p:nvSpPr>
          <p:cNvPr id="52230"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76940394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pPr eaLnBrk="1" fontAlgn="auto" hangingPunct="1">
              <a:spcAft>
                <a:spcPts val="0"/>
              </a:spcAft>
              <a:defRPr/>
            </a:pPr>
            <a:r>
              <a:rPr lang="en-US" sz="4000" b="1" dirty="0" smtClean="0">
                <a:solidFill>
                  <a:srgbClr val="0000CC"/>
                </a:solidFill>
              </a:rPr>
              <a:t>E-evidence regarded as</a:t>
            </a:r>
            <a:br>
              <a:rPr lang="en-US" sz="4000" b="1" dirty="0" smtClean="0">
                <a:solidFill>
                  <a:srgbClr val="0000CC"/>
                </a:solidFill>
              </a:rPr>
            </a:br>
            <a:r>
              <a:rPr lang="en-US" sz="4000" b="1" dirty="0" smtClean="0">
                <a:solidFill>
                  <a:srgbClr val="0000CC"/>
                </a:solidFill>
              </a:rPr>
              <a:t>Hearsay? (</a:t>
            </a:r>
            <a:r>
              <a:rPr lang="en-US" sz="4000" b="1" i="1" dirty="0" smtClean="0">
                <a:solidFill>
                  <a:srgbClr val="0000CC"/>
                </a:solidFill>
              </a:rPr>
              <a:t>Myers v. DPP).</a:t>
            </a:r>
            <a:endParaRPr lang="en-US" sz="4000" i="1" dirty="0" smtClean="0">
              <a:solidFill>
                <a:srgbClr val="0000CC"/>
              </a:solidFill>
            </a:endParaRPr>
          </a:p>
        </p:txBody>
      </p:sp>
      <p:sp>
        <p:nvSpPr>
          <p:cNvPr id="57347" name="Content Placeholder 2"/>
          <p:cNvSpPr>
            <a:spLocks noGrp="1"/>
          </p:cNvSpPr>
          <p:nvPr>
            <p:ph sz="quarter" idx="1"/>
          </p:nvPr>
        </p:nvSpPr>
        <p:spPr>
          <a:xfrm>
            <a:off x="152400" y="1828800"/>
            <a:ext cx="8534400" cy="5334000"/>
          </a:xfrm>
        </p:spPr>
        <p:txBody>
          <a:bodyPr/>
          <a:lstStyle/>
          <a:p>
            <a:pPr eaLnBrk="1" hangingPunct="1"/>
            <a:r>
              <a:rPr lang="en-US" sz="2000" smtClean="0"/>
              <a:t>The </a:t>
            </a:r>
            <a:r>
              <a:rPr lang="en-US" sz="2000" b="1" smtClean="0"/>
              <a:t>details on the stolen motor car were recorded on a card by </a:t>
            </a:r>
            <a:r>
              <a:rPr lang="en-US" sz="2000" smtClean="0"/>
              <a:t>the worker responsible and the completed card was photographed and recorded on microfilm. </a:t>
            </a:r>
            <a:r>
              <a:rPr lang="en-US" sz="2000" b="1" smtClean="0"/>
              <a:t>Decision; By a 3-2 majority, the house of Lord held that this evidence would be inadmissible for hearsay.</a:t>
            </a:r>
            <a:r>
              <a:rPr lang="en-US" sz="2000" smtClean="0"/>
              <a:t> As the prosecution had failed to produce evidence demonstrating reason why the workers responsible for making the original records could not give, there was no justification for admitting the microfilm.</a:t>
            </a:r>
          </a:p>
          <a:p>
            <a:pPr eaLnBrk="1" hangingPunct="1"/>
            <a:r>
              <a:rPr lang="en-US" sz="2000" smtClean="0"/>
              <a:t> </a:t>
            </a:r>
            <a:r>
              <a:rPr lang="en-US" sz="2000" b="1" smtClean="0"/>
              <a:t>R v. Spiby; Evidence from a Machine-generated documents </a:t>
            </a:r>
            <a:r>
              <a:rPr lang="en-US" sz="2000" smtClean="0"/>
              <a:t>showing phone calls being made from a certain Hotel Room in France to the defendant's telephone in England was admitted as evidence. </a:t>
            </a:r>
            <a:r>
              <a:rPr lang="en-US" sz="2000" b="1" smtClean="0"/>
              <a:t>Court argument: The hearsay rule does not apply to statements </a:t>
            </a:r>
            <a:r>
              <a:rPr lang="en-US" sz="2000" smtClean="0"/>
              <a:t>containing information recorded by a machine-There was no human intervention.</a:t>
            </a:r>
          </a:p>
        </p:txBody>
      </p:sp>
      <p:sp>
        <p:nvSpPr>
          <p:cNvPr id="5734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E6EF33B3-CF19-4F0A-BB32-4CA580A9ECCA}" type="datetime1">
              <a:rPr lang="en-US" smtClean="0">
                <a:solidFill>
                  <a:schemeClr val="tx2"/>
                </a:solidFill>
              </a:rPr>
              <a:pPr/>
              <a:t>06/03/2013</a:t>
            </a:fld>
            <a:endParaRPr lang="en-US" smtClean="0">
              <a:solidFill>
                <a:schemeClr val="tx2"/>
              </a:solidFill>
            </a:endParaRPr>
          </a:p>
        </p:txBody>
      </p:sp>
      <p:sp>
        <p:nvSpPr>
          <p:cNvPr id="57349"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50D66337-1F20-42C9-A60E-F9AAF45C8A0C}" type="slidenum">
              <a:rPr lang="en-US" smtClean="0">
                <a:solidFill>
                  <a:srgbClr val="FFFFFF"/>
                </a:solidFill>
              </a:rPr>
              <a:pPr/>
              <a:t>17</a:t>
            </a:fld>
            <a:endParaRPr lang="en-US" smtClean="0">
              <a:solidFill>
                <a:srgbClr val="FFFFFF"/>
              </a:solidFill>
            </a:endParaRPr>
          </a:p>
        </p:txBody>
      </p:sp>
      <p:sp>
        <p:nvSpPr>
          <p:cNvPr id="57350"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351726820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323528" y="260648"/>
            <a:ext cx="8424936" cy="1461790"/>
          </a:xfrm>
        </p:spPr>
        <p:txBody>
          <a:bodyPr>
            <a:normAutofit/>
          </a:bodyPr>
          <a:lstStyle/>
          <a:p>
            <a:pPr eaLnBrk="1" fontAlgn="auto" hangingPunct="1">
              <a:spcAft>
                <a:spcPts val="0"/>
              </a:spcAft>
              <a:defRPr/>
            </a:pPr>
            <a:r>
              <a:rPr lang="en-US" sz="2800" b="1" dirty="0" smtClean="0">
                <a:solidFill>
                  <a:srgbClr val="6600CC"/>
                </a:solidFill>
              </a:rPr>
              <a:t>The Role of the Judiciary in the development and use of e-evidence </a:t>
            </a:r>
          </a:p>
        </p:txBody>
      </p:sp>
      <p:sp>
        <p:nvSpPr>
          <p:cNvPr id="63491" name="Rectangle 3"/>
          <p:cNvSpPr>
            <a:spLocks noGrp="1" noChangeArrowheads="1"/>
          </p:cNvSpPr>
          <p:nvPr>
            <p:ph sz="quarter" idx="1"/>
          </p:nvPr>
        </p:nvSpPr>
        <p:spPr>
          <a:xfrm>
            <a:off x="457200" y="1484784"/>
            <a:ext cx="7924800" cy="4687416"/>
          </a:xfrm>
        </p:spPr>
        <p:txBody>
          <a:bodyPr/>
          <a:lstStyle/>
          <a:p>
            <a:pPr eaLnBrk="1" hangingPunct="1"/>
            <a:r>
              <a:rPr lang="en-US" sz="2000" dirty="0" smtClean="0"/>
              <a:t>1. In </a:t>
            </a:r>
            <a:r>
              <a:rPr lang="en-US" sz="2000" b="1" dirty="0" smtClean="0"/>
              <a:t>Myers v. DPP. The case concerned an alleged conspiracy to deal in </a:t>
            </a:r>
            <a:r>
              <a:rPr lang="en-US" sz="2000" dirty="0" smtClean="0"/>
              <a:t>stolen motor vehicles.</a:t>
            </a:r>
          </a:p>
          <a:p>
            <a:pPr eaLnBrk="1" hangingPunct="1"/>
            <a:r>
              <a:rPr lang="en-US" sz="2000" dirty="0" smtClean="0"/>
              <a:t>The completed card was photographed and recorded on microfilm.  The </a:t>
            </a:r>
            <a:r>
              <a:rPr lang="en-US" sz="2000" b="1" dirty="0" smtClean="0"/>
              <a:t>house of Lord held that this evidence would be inadmissible for hearsay.</a:t>
            </a:r>
          </a:p>
          <a:p>
            <a:pPr eaLnBrk="1" hangingPunct="1"/>
            <a:r>
              <a:rPr lang="en-US" sz="2000" dirty="0" smtClean="0"/>
              <a:t>2. The UK Criminal Evidence Act 1965 was first tested in the case of </a:t>
            </a:r>
            <a:r>
              <a:rPr lang="en-US" sz="2000" b="1" dirty="0" smtClean="0"/>
              <a:t>R v. Pettigrew (1980) 71 Cr App Rep 120. Pettigrew was convicted of theft</a:t>
            </a:r>
          </a:p>
          <a:p>
            <a:pPr eaLnBrk="1" hangingPunct="1"/>
            <a:r>
              <a:rPr lang="en-US" sz="2000" dirty="0" smtClean="0"/>
              <a:t>of money. The evidence was generated from the computer printout from the Bank of England. An appeal was made on the admissibility of the computer evidence. </a:t>
            </a:r>
            <a:r>
              <a:rPr lang="en-US" sz="2000" b="1" dirty="0" smtClean="0"/>
              <a:t>The appeal succeeded on the ground that the evidence was not admissible.</a:t>
            </a:r>
            <a:endParaRPr lang="en-US" sz="2000" dirty="0" smtClean="0"/>
          </a:p>
        </p:txBody>
      </p:sp>
      <p:sp>
        <p:nvSpPr>
          <p:cNvPr id="6349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BB7EF3E7-1EBD-4C42-8D8D-7DD947A7DA72}" type="datetime1">
              <a:rPr lang="en-US" smtClean="0">
                <a:solidFill>
                  <a:schemeClr val="tx2"/>
                </a:solidFill>
              </a:rPr>
              <a:pPr/>
              <a:t>06/03/2013</a:t>
            </a:fld>
            <a:endParaRPr lang="en-US" smtClean="0">
              <a:solidFill>
                <a:schemeClr val="tx2"/>
              </a:solidFill>
            </a:endParaRPr>
          </a:p>
        </p:txBody>
      </p:sp>
      <p:sp>
        <p:nvSpPr>
          <p:cNvPr id="63493"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B62019BD-B0C0-4A56-89B6-8D18B23FF53B}" type="slidenum">
              <a:rPr lang="en-US" smtClean="0">
                <a:solidFill>
                  <a:srgbClr val="FFFFFF"/>
                </a:solidFill>
              </a:rPr>
              <a:pPr/>
              <a:t>18</a:t>
            </a:fld>
            <a:endParaRPr lang="en-US" smtClean="0">
              <a:solidFill>
                <a:srgbClr val="FFFFFF"/>
              </a:solidFill>
            </a:endParaRPr>
          </a:p>
        </p:txBody>
      </p:sp>
      <p:sp>
        <p:nvSpPr>
          <p:cNvPr id="63494"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3466892430"/>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a:xfrm>
            <a:off x="683568" y="620688"/>
            <a:ext cx="7774632" cy="648072"/>
          </a:xfrm>
        </p:spPr>
        <p:txBody>
          <a:bodyPr>
            <a:noAutofit/>
          </a:bodyPr>
          <a:lstStyle/>
          <a:p>
            <a:pPr eaLnBrk="1" fontAlgn="auto" hangingPunct="1">
              <a:spcAft>
                <a:spcPts val="0"/>
              </a:spcAft>
              <a:defRPr/>
            </a:pPr>
            <a:r>
              <a:rPr lang="en-US" sz="2400" b="1" dirty="0" smtClean="0">
                <a:solidFill>
                  <a:srgbClr val="0000CC"/>
                </a:solidFill>
              </a:rPr>
              <a:t>Land mark Case on the</a:t>
            </a:r>
            <a:br>
              <a:rPr lang="en-US" sz="2400" b="1" dirty="0" smtClean="0">
                <a:solidFill>
                  <a:srgbClr val="0000CC"/>
                </a:solidFill>
              </a:rPr>
            </a:br>
            <a:r>
              <a:rPr lang="en-US" sz="2400" b="1" dirty="0" smtClean="0">
                <a:solidFill>
                  <a:srgbClr val="0000CC"/>
                </a:solidFill>
              </a:rPr>
              <a:t>admissibility of e-evidence</a:t>
            </a:r>
            <a:endParaRPr lang="en-US" sz="2400" dirty="0" smtClean="0">
              <a:solidFill>
                <a:srgbClr val="0000CC"/>
              </a:solidFill>
            </a:endParaRPr>
          </a:p>
        </p:txBody>
      </p:sp>
      <p:sp>
        <p:nvSpPr>
          <p:cNvPr id="65539" name="Rectangle 3"/>
          <p:cNvSpPr>
            <a:spLocks noGrp="1" noChangeArrowheads="1"/>
          </p:cNvSpPr>
          <p:nvPr>
            <p:ph sz="quarter" idx="1"/>
          </p:nvPr>
        </p:nvSpPr>
        <p:spPr>
          <a:xfrm>
            <a:off x="107504" y="1484784"/>
            <a:ext cx="8280920" cy="4989041"/>
          </a:xfrm>
        </p:spPr>
        <p:txBody>
          <a:bodyPr/>
          <a:lstStyle/>
          <a:p>
            <a:pPr eaLnBrk="1" hangingPunct="1">
              <a:lnSpc>
                <a:spcPct val="80000"/>
              </a:lnSpc>
            </a:pPr>
            <a:r>
              <a:rPr lang="en-US" sz="2400" dirty="0" smtClean="0"/>
              <a:t>Lord Justice Lloyd in </a:t>
            </a:r>
            <a:r>
              <a:rPr lang="en-US" sz="2400" b="1" i="1" u="sng" dirty="0" smtClean="0">
                <a:solidFill>
                  <a:srgbClr val="0000CC"/>
                </a:solidFill>
              </a:rPr>
              <a:t>R v. Governor of  </a:t>
            </a:r>
            <a:r>
              <a:rPr lang="en-US" sz="2400" b="1" i="1" u="sng" dirty="0" err="1" smtClean="0">
                <a:solidFill>
                  <a:srgbClr val="0000CC"/>
                </a:solidFill>
              </a:rPr>
              <a:t>Penonvile</a:t>
            </a:r>
            <a:r>
              <a:rPr lang="en-US" sz="2400" b="1" i="1" u="sng" dirty="0" smtClean="0">
                <a:solidFill>
                  <a:srgbClr val="0000CC"/>
                </a:solidFill>
              </a:rPr>
              <a:t> Prison, </a:t>
            </a:r>
            <a:r>
              <a:rPr lang="en-US" sz="2400" b="1" i="1" u="sng" dirty="0" err="1" smtClean="0">
                <a:solidFill>
                  <a:srgbClr val="0000CC"/>
                </a:solidFill>
              </a:rPr>
              <a:t>exparte</a:t>
            </a:r>
            <a:r>
              <a:rPr lang="en-US" sz="2400" b="1" i="1" u="sng" dirty="0" smtClean="0">
                <a:solidFill>
                  <a:srgbClr val="0000CC"/>
                </a:solidFill>
              </a:rPr>
              <a:t> </a:t>
            </a:r>
            <a:r>
              <a:rPr lang="en-US" sz="2400" b="1" i="1" u="sng" dirty="0" err="1" smtClean="0">
                <a:solidFill>
                  <a:srgbClr val="0000CC"/>
                </a:solidFill>
              </a:rPr>
              <a:t>Ousman</a:t>
            </a:r>
            <a:r>
              <a:rPr lang="en-US" sz="2400" b="1" i="1" u="sng" dirty="0" smtClean="0">
                <a:solidFill>
                  <a:srgbClr val="0000CC"/>
                </a:solidFill>
              </a:rPr>
              <a:t> [1989] 3, ALL ER 701</a:t>
            </a:r>
            <a:r>
              <a:rPr lang="en-US" sz="2400" dirty="0" smtClean="0">
                <a:solidFill>
                  <a:srgbClr val="0000CC"/>
                </a:solidFill>
              </a:rPr>
              <a:t> </a:t>
            </a:r>
            <a:r>
              <a:rPr lang="en-US" sz="2400" dirty="0" smtClean="0"/>
              <a:t>made the following land mark arguments;</a:t>
            </a:r>
          </a:p>
          <a:p>
            <a:pPr eaLnBrk="1" hangingPunct="1">
              <a:lnSpc>
                <a:spcPct val="80000"/>
              </a:lnSpc>
            </a:pPr>
            <a:r>
              <a:rPr lang="en-US" sz="2000" dirty="0" smtClean="0"/>
              <a:t>“</a:t>
            </a:r>
            <a:r>
              <a:rPr lang="en-US" sz="2800" b="1" dirty="0" smtClean="0">
                <a:solidFill>
                  <a:srgbClr val="0000CC"/>
                </a:solidFill>
              </a:rPr>
              <a:t>We accept that it [the </a:t>
            </a:r>
            <a:r>
              <a:rPr lang="en-US" sz="2800" b="1" u="sng" dirty="0" smtClean="0">
                <a:solidFill>
                  <a:srgbClr val="0000CC"/>
                </a:solidFill>
              </a:rPr>
              <a:t>best evidence rule</a:t>
            </a:r>
            <a:r>
              <a:rPr lang="en-US" sz="2800" b="1" dirty="0" smtClean="0">
                <a:solidFill>
                  <a:srgbClr val="0000CC"/>
                </a:solidFill>
              </a:rPr>
              <a:t>] served an important purpose in the days of parchment and quill pens. But, since invention of carbon papers, and </a:t>
            </a:r>
            <a:r>
              <a:rPr lang="en-US" sz="2800" b="1" u="sng" dirty="0" smtClean="0">
                <a:solidFill>
                  <a:srgbClr val="FF0000"/>
                </a:solidFill>
              </a:rPr>
              <a:t>still more,</a:t>
            </a:r>
            <a:r>
              <a:rPr lang="en-US" sz="2800" b="1" dirty="0" smtClean="0">
                <a:solidFill>
                  <a:srgbClr val="0000CC"/>
                </a:solidFill>
              </a:rPr>
              <a:t> </a:t>
            </a:r>
            <a:r>
              <a:rPr lang="en-US" sz="2800" b="1" i="1" dirty="0" smtClean="0"/>
              <a:t>(emphasis added),</a:t>
            </a:r>
            <a:r>
              <a:rPr lang="en-US" sz="2800" b="1" dirty="0" smtClean="0">
                <a:solidFill>
                  <a:srgbClr val="0000CC"/>
                </a:solidFill>
              </a:rPr>
              <a:t> the photocopier and </a:t>
            </a:r>
            <a:r>
              <a:rPr lang="en-US" sz="2800" b="1" dirty="0" err="1" smtClean="0">
                <a:solidFill>
                  <a:srgbClr val="0000CC"/>
                </a:solidFill>
              </a:rPr>
              <a:t>telefacsimile</a:t>
            </a:r>
            <a:r>
              <a:rPr lang="en-US" sz="2800" b="1" dirty="0" smtClean="0">
                <a:solidFill>
                  <a:srgbClr val="0000CC"/>
                </a:solidFill>
              </a:rPr>
              <a:t> machine, that purpose has largely gone away”.</a:t>
            </a:r>
          </a:p>
          <a:p>
            <a:pPr eaLnBrk="1" hangingPunct="1">
              <a:lnSpc>
                <a:spcPct val="80000"/>
              </a:lnSpc>
            </a:pPr>
            <a:endParaRPr lang="en-US" sz="2000" dirty="0" smtClean="0">
              <a:solidFill>
                <a:srgbClr val="0000CC"/>
              </a:solidFill>
            </a:endParaRPr>
          </a:p>
          <a:p>
            <a:pPr eaLnBrk="1" hangingPunct="1">
              <a:lnSpc>
                <a:spcPct val="80000"/>
              </a:lnSpc>
            </a:pPr>
            <a:endParaRPr lang="en-US" sz="2000" dirty="0" smtClean="0"/>
          </a:p>
        </p:txBody>
      </p:sp>
      <p:sp>
        <p:nvSpPr>
          <p:cNvPr id="6554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6E3D9847-98F8-4EB4-B4D4-9B288D5C7F5C}" type="datetime1">
              <a:rPr lang="en-US" smtClean="0">
                <a:solidFill>
                  <a:schemeClr val="tx2"/>
                </a:solidFill>
              </a:rPr>
              <a:pPr/>
              <a:t>06/03/2013</a:t>
            </a:fld>
            <a:endParaRPr lang="en-US" smtClean="0">
              <a:solidFill>
                <a:schemeClr val="tx2"/>
              </a:solidFill>
            </a:endParaRPr>
          </a:p>
        </p:txBody>
      </p:sp>
      <p:sp>
        <p:nvSpPr>
          <p:cNvPr id="65541"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DC384997-D7FB-417F-8770-AB2A6A191C8F}" type="slidenum">
              <a:rPr lang="en-US" smtClean="0">
                <a:solidFill>
                  <a:srgbClr val="FFFFFF"/>
                </a:solidFill>
              </a:rPr>
              <a:pPr/>
              <a:t>19</a:t>
            </a:fld>
            <a:endParaRPr lang="en-US" smtClean="0">
              <a:solidFill>
                <a:srgbClr val="FFFFFF"/>
              </a:solidFill>
            </a:endParaRPr>
          </a:p>
        </p:txBody>
      </p:sp>
      <p:sp>
        <p:nvSpPr>
          <p:cNvPr id="65542"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17237780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92696"/>
            <a:ext cx="7772400" cy="1029742"/>
          </a:xfrm>
        </p:spPr>
        <p:txBody>
          <a:bodyPr/>
          <a:lstStyle/>
          <a:p>
            <a:r>
              <a:rPr lang="en-US" dirty="0" smtClean="0"/>
              <a:t>Areas of discussion </a:t>
            </a:r>
            <a:endParaRPr lang="en-US" dirty="0"/>
          </a:p>
        </p:txBody>
      </p:sp>
      <p:sp>
        <p:nvSpPr>
          <p:cNvPr id="3" name="Content Placeholder 2"/>
          <p:cNvSpPr>
            <a:spLocks noGrp="1"/>
          </p:cNvSpPr>
          <p:nvPr>
            <p:ph idx="1"/>
          </p:nvPr>
        </p:nvSpPr>
        <p:spPr>
          <a:xfrm>
            <a:off x="251520" y="1772816"/>
            <a:ext cx="8640959" cy="4472409"/>
          </a:xfrm>
        </p:spPr>
        <p:txBody>
          <a:bodyPr/>
          <a:lstStyle/>
          <a:p>
            <a:r>
              <a:rPr lang="en-US" sz="2800" b="1" dirty="0" smtClean="0"/>
              <a:t>E-Government</a:t>
            </a:r>
          </a:p>
          <a:p>
            <a:r>
              <a:rPr lang="en-US" sz="2800" b="1" dirty="0" smtClean="0"/>
              <a:t>E-evidence</a:t>
            </a:r>
          </a:p>
          <a:p>
            <a:pPr eaLnBrk="1" hangingPunct="1">
              <a:buFont typeface="Wingdings" pitchFamily="2" charset="2"/>
              <a:buChar char="q"/>
            </a:pPr>
            <a:r>
              <a:rPr lang="en-US" sz="2800" b="1" dirty="0"/>
              <a:t>Principles for the admissibility of e-evidence</a:t>
            </a:r>
          </a:p>
          <a:p>
            <a:pPr eaLnBrk="1" hangingPunct="1">
              <a:buFont typeface="Wingdings" pitchFamily="2" charset="2"/>
              <a:buChar char="q"/>
            </a:pPr>
            <a:r>
              <a:rPr lang="en-US" sz="2800" b="1" dirty="0"/>
              <a:t>Rules of e-evidence (Court Rules &amp; Statutory Rules)</a:t>
            </a:r>
          </a:p>
          <a:p>
            <a:pPr eaLnBrk="1" hangingPunct="1">
              <a:buFont typeface="Wingdings" pitchFamily="2" charset="2"/>
              <a:buChar char="q"/>
            </a:pPr>
            <a:r>
              <a:rPr lang="en-US" sz="2800" b="1" dirty="0"/>
              <a:t>International initiatives on use of </a:t>
            </a:r>
            <a:r>
              <a:rPr lang="en-US" sz="2800" b="1" dirty="0" smtClean="0"/>
              <a:t>e-evidence</a:t>
            </a:r>
          </a:p>
          <a:p>
            <a:r>
              <a:rPr lang="en-US" sz="2800" b="1" dirty="0" smtClean="0"/>
              <a:t>Case Studies </a:t>
            </a: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a:t>
            </a:fld>
            <a:endParaRPr lang="en-US"/>
          </a:p>
        </p:txBody>
      </p:sp>
    </p:spTree>
    <p:extLst>
      <p:ext uri="{BB962C8B-B14F-4D97-AF65-F5344CB8AC3E}">
        <p14:creationId xmlns:p14="http://schemas.microsoft.com/office/powerpoint/2010/main" val="167089184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60649"/>
            <a:ext cx="8964488" cy="720079"/>
          </a:xfrm>
        </p:spPr>
        <p:txBody>
          <a:bodyPr/>
          <a:lstStyle/>
          <a:p>
            <a:r>
              <a:rPr lang="en-ZA" sz="2800" dirty="0" smtClean="0">
                <a:ea typeface="ＭＳ Ｐゴシック" pitchFamily="34" charset="-128"/>
              </a:rPr>
              <a:t>South Africa: Evidentiary weight of Print-outs</a:t>
            </a:r>
          </a:p>
        </p:txBody>
      </p:sp>
      <p:sp>
        <p:nvSpPr>
          <p:cNvPr id="21506" name="Content Placeholder 2"/>
          <p:cNvSpPr>
            <a:spLocks noGrp="1"/>
          </p:cNvSpPr>
          <p:nvPr>
            <p:ph idx="1"/>
          </p:nvPr>
        </p:nvSpPr>
        <p:spPr>
          <a:xfrm>
            <a:off x="251520" y="1052736"/>
            <a:ext cx="8892479" cy="5192489"/>
          </a:xfrm>
        </p:spPr>
        <p:txBody>
          <a:bodyPr/>
          <a:lstStyle/>
          <a:p>
            <a:r>
              <a:rPr lang="en-ZA" sz="2800" b="1" i="1" dirty="0" err="1" smtClean="0">
                <a:solidFill>
                  <a:srgbClr val="FF0000"/>
                </a:solidFill>
                <a:ea typeface="ＭＳ Ｐゴシック" pitchFamily="34" charset="-128"/>
              </a:rPr>
              <a:t>Ndlovu</a:t>
            </a:r>
            <a:r>
              <a:rPr lang="en-ZA" sz="2800" b="1" i="1" dirty="0" smtClean="0">
                <a:solidFill>
                  <a:srgbClr val="FF0000"/>
                </a:solidFill>
                <a:ea typeface="ＭＳ Ｐゴシック" pitchFamily="34" charset="-128"/>
              </a:rPr>
              <a:t> v The Minister Of Correctional Services </a:t>
            </a:r>
            <a:r>
              <a:rPr lang="en-ZA" sz="2800" b="1" dirty="0" smtClean="0">
                <a:solidFill>
                  <a:srgbClr val="FF0000"/>
                </a:solidFill>
                <a:ea typeface="ＭＳ Ｐゴシック" pitchFamily="34" charset="-128"/>
              </a:rPr>
              <a:t>2004 JDR 0328 (W)</a:t>
            </a:r>
          </a:p>
          <a:p>
            <a:r>
              <a:rPr lang="en-ZA" sz="2400" dirty="0" err="1" smtClean="0">
                <a:ea typeface="ＭＳ Ｐゴシック" pitchFamily="34" charset="-128"/>
              </a:rPr>
              <a:t>Delictual</a:t>
            </a:r>
            <a:r>
              <a:rPr lang="en-ZA" sz="2400" dirty="0" smtClean="0">
                <a:ea typeface="ＭＳ Ｐゴシック" pitchFamily="34" charset="-128"/>
              </a:rPr>
              <a:t> claim for wrongful imprisonment.</a:t>
            </a:r>
          </a:p>
          <a:p>
            <a:r>
              <a:rPr lang="en-ZA" sz="2400" b="1" i="1" u="sng" dirty="0" smtClean="0">
                <a:solidFill>
                  <a:srgbClr val="0000CC"/>
                </a:solidFill>
                <a:ea typeface="ＭＳ Ｐゴシック" pitchFamily="34" charset="-128"/>
              </a:rPr>
              <a:t>Issue: Whether computer-print-out can be regarded as hearsay evidence:</a:t>
            </a:r>
          </a:p>
          <a:p>
            <a:r>
              <a:rPr lang="en-ZA" sz="2400" dirty="0" smtClean="0">
                <a:ea typeface="ＭＳ Ｐゴシック" pitchFamily="34" charset="-128"/>
              </a:rPr>
              <a:t>The printout a diary recording captured information. </a:t>
            </a:r>
          </a:p>
          <a:p>
            <a:r>
              <a:rPr lang="en-ZA" sz="2400" dirty="0" smtClean="0">
                <a:ea typeface="ＭＳ Ｐゴシック" pitchFamily="34" charset="-128"/>
              </a:rPr>
              <a:t>Document is no different from a handwritten or typed document on which the events of succeeding days are recorded contemporaneously. </a:t>
            </a:r>
          </a:p>
          <a:p>
            <a:r>
              <a:rPr lang="en-ZA" sz="2400" dirty="0" smtClean="0">
                <a:ea typeface="ＭＳ Ｐゴシック" pitchFamily="34" charset="-128"/>
              </a:rPr>
              <a:t>Thus, the probative value of each entry depends upon the credibility of the person who made that entry. </a:t>
            </a:r>
          </a:p>
          <a:p>
            <a:endParaRPr lang="en-ZA" dirty="0" smtClean="0">
              <a:ea typeface="ＭＳ Ｐゴシック" pitchFamily="34" charset="-128"/>
            </a:endParaRPr>
          </a:p>
        </p:txBody>
      </p:sp>
    </p:spTree>
    <p:extLst>
      <p:ext uri="{BB962C8B-B14F-4D97-AF65-F5344CB8AC3E}">
        <p14:creationId xmlns:p14="http://schemas.microsoft.com/office/powerpoint/2010/main" val="1127193546"/>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ZA" sz="4000" smtClean="0">
                <a:ea typeface="ＭＳ Ｐゴシック" pitchFamily="34" charset="-128"/>
              </a:rPr>
              <a:t>Evidentiary weight of Print-outs (2)</a:t>
            </a:r>
          </a:p>
        </p:txBody>
      </p:sp>
      <p:sp>
        <p:nvSpPr>
          <p:cNvPr id="22530" name="Content Placeholder 2"/>
          <p:cNvSpPr>
            <a:spLocks noGrp="1"/>
          </p:cNvSpPr>
          <p:nvPr>
            <p:ph idx="1"/>
          </p:nvPr>
        </p:nvSpPr>
        <p:spPr>
          <a:xfrm>
            <a:off x="107504" y="1989138"/>
            <a:ext cx="8856983" cy="4256087"/>
          </a:xfrm>
        </p:spPr>
        <p:txBody>
          <a:bodyPr/>
          <a:lstStyle/>
          <a:p>
            <a:r>
              <a:rPr lang="en-ZA" sz="2000" b="1" dirty="0" smtClean="0">
                <a:ea typeface="ＭＳ Ｐゴシック" pitchFamily="34" charset="-128"/>
              </a:rPr>
              <a:t>Evidential weight of the printout, applying section 15(3) of the ECT Act.</a:t>
            </a:r>
          </a:p>
          <a:p>
            <a:r>
              <a:rPr lang="en-ZA" sz="2000" b="1" dirty="0" smtClean="0">
                <a:ea typeface="ＭＳ Ｐゴシック" pitchFamily="34" charset="-128"/>
              </a:rPr>
              <a:t>Two of the persons who made entries on the printout gave evidence before the court, </a:t>
            </a:r>
          </a:p>
          <a:p>
            <a:pPr lvl="1"/>
            <a:r>
              <a:rPr lang="en-ZA" sz="2000" b="1" dirty="0" smtClean="0">
                <a:ea typeface="ＭＳ Ｐゴシック" pitchFamily="34" charset="-128"/>
              </a:rPr>
              <a:t>their entries do not amount to </a:t>
            </a:r>
            <a:r>
              <a:rPr lang="en-ZA" sz="2000" b="1" dirty="0" smtClean="0">
                <a:solidFill>
                  <a:srgbClr val="0000CC"/>
                </a:solidFill>
                <a:ea typeface="ＭＳ Ｐゴシック" pitchFamily="34" charset="-128"/>
              </a:rPr>
              <a:t>hearsay evidence</a:t>
            </a:r>
          </a:p>
          <a:p>
            <a:pPr lvl="1"/>
            <a:r>
              <a:rPr lang="en-ZA" sz="2000" b="1" dirty="0" smtClean="0">
                <a:ea typeface="ＭＳ Ｐゴシック" pitchFamily="34" charset="-128"/>
              </a:rPr>
              <a:t>other entries, the authors of which were not called to give evidence, do however amount to hearsay evidence.</a:t>
            </a:r>
          </a:p>
          <a:p>
            <a:r>
              <a:rPr lang="en-ZA" sz="2000" b="1" dirty="0" smtClean="0">
                <a:ea typeface="ＭＳ Ｐゴシック" pitchFamily="34" charset="-128"/>
              </a:rPr>
              <a:t>Section 15(4) </a:t>
            </a:r>
          </a:p>
          <a:p>
            <a:pPr lvl="1"/>
            <a:r>
              <a:rPr lang="en-ZA" sz="2000" b="1" dirty="0" smtClean="0">
                <a:ea typeface="ＭＳ Ｐゴシック" pitchFamily="34" charset="-128"/>
              </a:rPr>
              <a:t>Data messages – ordinary course of business, copy/printout certified correct admissible</a:t>
            </a:r>
          </a:p>
          <a:p>
            <a:endParaRPr lang="en-ZA" sz="2000" b="1" dirty="0" smtClean="0">
              <a:ea typeface="ＭＳ Ｐゴシック" pitchFamily="34" charset="-128"/>
            </a:endParaRPr>
          </a:p>
        </p:txBody>
      </p:sp>
    </p:spTree>
    <p:extLst>
      <p:ext uri="{BB962C8B-B14F-4D97-AF65-F5344CB8AC3E}">
        <p14:creationId xmlns:p14="http://schemas.microsoft.com/office/powerpoint/2010/main" val="2293596400"/>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ZA" smtClean="0">
                <a:ea typeface="ＭＳ Ｐゴシック" pitchFamily="34" charset="-128"/>
              </a:rPr>
              <a:t>Evidentiary weight of Print-outs (3)</a:t>
            </a:r>
          </a:p>
        </p:txBody>
      </p:sp>
      <p:sp>
        <p:nvSpPr>
          <p:cNvPr id="23554" name="Content Placeholder 2"/>
          <p:cNvSpPr>
            <a:spLocks noGrp="1"/>
          </p:cNvSpPr>
          <p:nvPr>
            <p:ph idx="1"/>
          </p:nvPr>
        </p:nvSpPr>
        <p:spPr>
          <a:xfrm>
            <a:off x="179512" y="1989138"/>
            <a:ext cx="8568951" cy="4256087"/>
          </a:xfrm>
        </p:spPr>
        <p:txBody>
          <a:bodyPr/>
          <a:lstStyle/>
          <a:p>
            <a:r>
              <a:rPr lang="en-ZA" sz="2800" dirty="0" smtClean="0">
                <a:ea typeface="ＭＳ Ｐゴシック" pitchFamily="34" charset="-128"/>
              </a:rPr>
              <a:t>Generated by several different persons, </a:t>
            </a:r>
          </a:p>
          <a:p>
            <a:pPr lvl="1"/>
            <a:r>
              <a:rPr lang="en-ZA" dirty="0" smtClean="0">
                <a:ea typeface="ＭＳ Ｐゴシック" pitchFamily="34" charset="-128"/>
              </a:rPr>
              <a:t>contains information both in favour of and against the plaintiff, eliminates the possibility of a fraudulent conspiracy </a:t>
            </a:r>
          </a:p>
          <a:p>
            <a:r>
              <a:rPr lang="en-ZA" sz="2800" b="1" i="1" u="sng" dirty="0" smtClean="0">
                <a:solidFill>
                  <a:srgbClr val="0000CC"/>
                </a:solidFill>
                <a:ea typeface="ＭＳ Ｐゴシック" pitchFamily="34" charset="-128"/>
              </a:rPr>
              <a:t>Court Ruling: </a:t>
            </a:r>
          </a:p>
          <a:p>
            <a:r>
              <a:rPr lang="en-ZA" sz="2800" b="1" i="1" u="sng" dirty="0" smtClean="0">
                <a:ea typeface="ＭＳ Ｐゴシック" pitchFamily="34" charset="-128"/>
              </a:rPr>
              <a:t>Court concluded printout due evidential weight, also direct evidence of </a:t>
            </a:r>
            <a:r>
              <a:rPr lang="en-ZA" sz="2800" b="1" i="1" u="sng" dirty="0" err="1" smtClean="0">
                <a:ea typeface="ＭＳ Ｐゴシック" pitchFamily="34" charset="-128"/>
              </a:rPr>
              <a:t>Phoyana</a:t>
            </a:r>
            <a:r>
              <a:rPr lang="en-ZA" sz="2800" b="1" i="1" u="sng" dirty="0" smtClean="0">
                <a:ea typeface="ＭＳ Ｐゴシック" pitchFamily="34" charset="-128"/>
              </a:rPr>
              <a:t> that the plaintiff in fact violated his parole conditions</a:t>
            </a:r>
            <a:r>
              <a:rPr lang="en-ZA" sz="2800" i="1" u="sng" dirty="0" smtClean="0">
                <a:ea typeface="ＭＳ Ｐゴシック" pitchFamily="34" charset="-128"/>
              </a:rPr>
              <a:t>.</a:t>
            </a:r>
          </a:p>
          <a:p>
            <a:endParaRPr lang="en-ZA" dirty="0" smtClean="0">
              <a:ea typeface="ＭＳ Ｐゴシック" pitchFamily="34" charset="-128"/>
            </a:endParaRPr>
          </a:p>
        </p:txBody>
      </p:sp>
    </p:spTree>
    <p:extLst>
      <p:ext uri="{BB962C8B-B14F-4D97-AF65-F5344CB8AC3E}">
        <p14:creationId xmlns:p14="http://schemas.microsoft.com/office/powerpoint/2010/main" val="1084318147"/>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pPr eaLnBrk="1" fontAlgn="auto" hangingPunct="1">
              <a:spcAft>
                <a:spcPts val="0"/>
              </a:spcAft>
              <a:defRPr/>
            </a:pPr>
            <a:r>
              <a:rPr lang="en-US" sz="3600" b="1" smtClean="0">
                <a:solidFill>
                  <a:srgbClr val="0000CC"/>
                </a:solidFill>
              </a:rPr>
              <a:t>Other Judicial Considerations</a:t>
            </a:r>
            <a:br>
              <a:rPr lang="en-US" sz="3600" b="1" smtClean="0">
                <a:solidFill>
                  <a:srgbClr val="0000CC"/>
                </a:solidFill>
              </a:rPr>
            </a:br>
            <a:r>
              <a:rPr lang="en-US" sz="3600" b="1" smtClean="0">
                <a:solidFill>
                  <a:srgbClr val="0000CC"/>
                </a:solidFill>
              </a:rPr>
              <a:t>on the rules of e-evidence</a:t>
            </a:r>
            <a:endParaRPr lang="en-US" sz="3600" smtClean="0">
              <a:solidFill>
                <a:srgbClr val="0000CC"/>
              </a:solidFill>
            </a:endParaRPr>
          </a:p>
        </p:txBody>
      </p:sp>
      <p:sp>
        <p:nvSpPr>
          <p:cNvPr id="26627" name="Content Placeholder 2"/>
          <p:cNvSpPr>
            <a:spLocks noGrp="1"/>
          </p:cNvSpPr>
          <p:nvPr>
            <p:ph sz="quarter" idx="1"/>
          </p:nvPr>
        </p:nvSpPr>
        <p:spPr>
          <a:xfrm>
            <a:off x="533400" y="1828800"/>
            <a:ext cx="8382000" cy="4495800"/>
          </a:xfrm>
        </p:spPr>
        <p:txBody>
          <a:bodyPr>
            <a:normAutofit fontScale="70000" lnSpcReduction="20000"/>
          </a:bodyPr>
          <a:lstStyle/>
          <a:p>
            <a:pPr marL="274320" indent="-274320" eaLnBrk="1" fontAlgn="auto" hangingPunct="1">
              <a:spcAft>
                <a:spcPts val="0"/>
              </a:spcAft>
              <a:buFont typeface="Wingdings" pitchFamily="2" charset="2"/>
              <a:buChar char="q"/>
              <a:defRPr/>
            </a:pPr>
            <a:r>
              <a:rPr lang="en-US" b="1" i="1" u="sng" smtClean="0">
                <a:solidFill>
                  <a:srgbClr val="0000CC"/>
                </a:solidFill>
              </a:rPr>
              <a:t>R v wood (1983) 76 Cr App Rep23. </a:t>
            </a:r>
            <a:r>
              <a:rPr lang="en-US" b="1" smtClean="0"/>
              <a:t>This case concerned the admissibility of computer-processed evidence. The computer was being used as a calculator and the question before the court was </a:t>
            </a:r>
            <a:r>
              <a:rPr lang="en-US" b="1" i="1" u="sng" smtClean="0">
                <a:solidFill>
                  <a:srgbClr val="0000CC"/>
                </a:solidFill>
              </a:rPr>
              <a:t>whether sufficient evidence had been submitted indicating that its output could be relied upon</a:t>
            </a:r>
            <a:r>
              <a:rPr lang="en-US" b="1" smtClean="0"/>
              <a:t>.</a:t>
            </a:r>
          </a:p>
          <a:p>
            <a:pPr marL="274320" indent="-274320" eaLnBrk="1" fontAlgn="auto" hangingPunct="1">
              <a:spcAft>
                <a:spcPts val="0"/>
              </a:spcAft>
              <a:buFont typeface="Wingdings" pitchFamily="2" charset="2"/>
              <a:buChar char="q"/>
              <a:defRPr/>
            </a:pPr>
            <a:r>
              <a:rPr lang="en-US" b="1" smtClean="0"/>
              <a:t> The application of the Criminal Evidence Act was undoubtedly critical in the case of </a:t>
            </a:r>
            <a:r>
              <a:rPr lang="en-US" b="1" i="1" u="sng" smtClean="0">
                <a:solidFill>
                  <a:srgbClr val="0000CC"/>
                </a:solidFill>
              </a:rPr>
              <a:t>In R v. Ewing [1983] 2 ALL ER 645. </a:t>
            </a:r>
            <a:r>
              <a:rPr lang="en-US" b="1" smtClean="0"/>
              <a:t>The appellant was convicted of theft of money. The evidence was generated from the from the Bank’s computer printout. E-evidence was admissible</a:t>
            </a:r>
          </a:p>
        </p:txBody>
      </p:sp>
      <p:sp>
        <p:nvSpPr>
          <p:cNvPr id="6656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713A6D9F-F66E-42F1-BD1A-D1B21BA850B4}" type="datetime1">
              <a:rPr lang="en-US" smtClean="0">
                <a:solidFill>
                  <a:schemeClr val="tx2"/>
                </a:solidFill>
              </a:rPr>
              <a:pPr/>
              <a:t>06/03/2013</a:t>
            </a:fld>
            <a:endParaRPr lang="en-US" smtClean="0">
              <a:solidFill>
                <a:schemeClr val="tx2"/>
              </a:solidFill>
            </a:endParaRPr>
          </a:p>
        </p:txBody>
      </p:sp>
      <p:sp>
        <p:nvSpPr>
          <p:cNvPr id="66565"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F39473E1-DEC7-4679-9169-FD0673E89C18}" type="slidenum">
              <a:rPr lang="en-US" smtClean="0">
                <a:solidFill>
                  <a:srgbClr val="FFFFFF"/>
                </a:solidFill>
              </a:rPr>
              <a:pPr/>
              <a:t>23</a:t>
            </a:fld>
            <a:endParaRPr lang="en-US" smtClean="0">
              <a:solidFill>
                <a:srgbClr val="FFFFFF"/>
              </a:solidFill>
            </a:endParaRPr>
          </a:p>
        </p:txBody>
      </p:sp>
      <p:sp>
        <p:nvSpPr>
          <p:cNvPr id="66566"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3041411300"/>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836712"/>
            <a:ext cx="7772400" cy="826661"/>
          </a:xfrm>
        </p:spPr>
        <p:txBody>
          <a:bodyPr/>
          <a:lstStyle/>
          <a:p>
            <a:pPr eaLnBrk="1" fontAlgn="auto" hangingPunct="1">
              <a:spcAft>
                <a:spcPts val="0"/>
              </a:spcAft>
              <a:defRPr/>
            </a:pPr>
            <a:r>
              <a:rPr lang="en-US" sz="2800" b="1" dirty="0">
                <a:solidFill>
                  <a:srgbClr val="0000CC"/>
                </a:solidFill>
              </a:rPr>
              <a:t>Rules of </a:t>
            </a:r>
            <a:r>
              <a:rPr lang="en-US" sz="2800" b="1" dirty="0" smtClean="0">
                <a:solidFill>
                  <a:srgbClr val="0000CC"/>
                </a:solidFill>
              </a:rPr>
              <a:t>e-evidence/Court Rules</a:t>
            </a:r>
            <a:endParaRPr lang="en-US" sz="2800" dirty="0" smtClean="0"/>
          </a:p>
        </p:txBody>
      </p:sp>
      <p:sp>
        <p:nvSpPr>
          <p:cNvPr id="68611" name="Content Placeholder 2"/>
          <p:cNvSpPr>
            <a:spLocks noGrp="1"/>
          </p:cNvSpPr>
          <p:nvPr>
            <p:ph sz="quarter" idx="1"/>
          </p:nvPr>
        </p:nvSpPr>
        <p:spPr>
          <a:xfrm>
            <a:off x="457200" y="1600200"/>
            <a:ext cx="7787208" cy="4873625"/>
          </a:xfrm>
        </p:spPr>
        <p:txBody>
          <a:bodyPr/>
          <a:lstStyle/>
          <a:p>
            <a:pPr eaLnBrk="1" hangingPunct="1">
              <a:buFont typeface="Wingdings" pitchFamily="2" charset="2"/>
              <a:buChar char="Ø"/>
            </a:pPr>
            <a:r>
              <a:rPr lang="en-US" sz="2400" b="1" dirty="0" smtClean="0"/>
              <a:t>Electronic evidence must meet certain criteria to be  meaningful to an investigation or prosecutor: </a:t>
            </a:r>
          </a:p>
          <a:p>
            <a:pPr eaLnBrk="1" hangingPunct="1">
              <a:buFont typeface="Wingdings" pitchFamily="2" charset="2"/>
              <a:buChar char="Ø"/>
            </a:pPr>
            <a:r>
              <a:rPr lang="en-US" sz="2400" b="1" i="1" dirty="0" smtClean="0">
                <a:solidFill>
                  <a:srgbClr val="0000CC"/>
                </a:solidFill>
              </a:rPr>
              <a:t>criteria</a:t>
            </a:r>
            <a:r>
              <a:rPr lang="en-US" sz="2400" b="1" dirty="0" smtClean="0"/>
              <a:t> ;admissible?, authentic?, complete?, reliable?,</a:t>
            </a:r>
            <a:r>
              <a:rPr lang="en-US" sz="2400" dirty="0" smtClean="0"/>
              <a:t> accurate</a:t>
            </a:r>
            <a:r>
              <a:rPr lang="en-US" sz="2400" b="1" dirty="0" smtClean="0"/>
              <a:t> and believable </a:t>
            </a:r>
            <a:r>
              <a:rPr lang="en-US" sz="2400" dirty="0" smtClean="0"/>
              <a:t>for it to pass any standard of weight</a:t>
            </a:r>
            <a:endParaRPr lang="en-US" sz="2400" b="1" dirty="0" smtClean="0"/>
          </a:p>
          <a:p>
            <a:pPr eaLnBrk="1" hangingPunct="1">
              <a:buFont typeface="Wingdings" pitchFamily="2" charset="2"/>
              <a:buChar char="Ø"/>
            </a:pPr>
            <a:r>
              <a:rPr lang="en-US" sz="2400" b="1" dirty="0" smtClean="0"/>
              <a:t>Failure to adhere to well-documented collection and analysis procedures could cast doubt on the authenticity and veracity of the evidence.</a:t>
            </a:r>
          </a:p>
          <a:p>
            <a:pPr eaLnBrk="1" hangingPunct="1"/>
            <a:endParaRPr lang="en-US" sz="2400" dirty="0" smtClean="0"/>
          </a:p>
          <a:p>
            <a:pPr eaLnBrk="1" hangingPunct="1"/>
            <a:endParaRPr lang="en-US" sz="2400" dirty="0" smtClean="0"/>
          </a:p>
        </p:txBody>
      </p:sp>
      <p:sp>
        <p:nvSpPr>
          <p:cNvPr id="6861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6737260C-767D-4E3A-B038-ECA58A8F2D26}" type="datetime1">
              <a:rPr lang="en-US" smtClean="0">
                <a:solidFill>
                  <a:schemeClr val="tx2"/>
                </a:solidFill>
              </a:rPr>
              <a:pPr/>
              <a:t>06/03/2013</a:t>
            </a:fld>
            <a:endParaRPr lang="en-US" smtClean="0">
              <a:solidFill>
                <a:schemeClr val="tx2"/>
              </a:solidFill>
            </a:endParaRPr>
          </a:p>
        </p:txBody>
      </p:sp>
      <p:sp>
        <p:nvSpPr>
          <p:cNvPr id="68613"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ADA47CC7-258A-4EB3-9071-A6FE8A452599}" type="slidenum">
              <a:rPr lang="en-US" smtClean="0">
                <a:solidFill>
                  <a:srgbClr val="FFFFFF"/>
                </a:solidFill>
              </a:rPr>
              <a:pPr/>
              <a:t>24</a:t>
            </a:fld>
            <a:endParaRPr lang="en-US" smtClean="0">
              <a:solidFill>
                <a:srgbClr val="FFFFFF"/>
              </a:solidFill>
            </a:endParaRPr>
          </a:p>
        </p:txBody>
      </p:sp>
      <p:sp>
        <p:nvSpPr>
          <p:cNvPr id="68614"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828738300"/>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fontAlgn="auto" hangingPunct="1">
              <a:spcAft>
                <a:spcPts val="0"/>
              </a:spcAft>
              <a:defRPr/>
            </a:pPr>
            <a:r>
              <a:rPr lang="en-US" b="1" dirty="0" smtClean="0">
                <a:solidFill>
                  <a:srgbClr val="0000CC"/>
                </a:solidFill>
              </a:rPr>
              <a:t>Rules of e-evidence</a:t>
            </a:r>
            <a:endParaRPr lang="en-US" dirty="0" smtClean="0">
              <a:solidFill>
                <a:srgbClr val="0000CC"/>
              </a:solidFill>
            </a:endParaRPr>
          </a:p>
        </p:txBody>
      </p:sp>
      <p:sp>
        <p:nvSpPr>
          <p:cNvPr id="69635" name="Content Placeholder 2"/>
          <p:cNvSpPr>
            <a:spLocks noGrp="1"/>
          </p:cNvSpPr>
          <p:nvPr>
            <p:ph sz="quarter" idx="1"/>
          </p:nvPr>
        </p:nvSpPr>
        <p:spPr>
          <a:xfrm>
            <a:off x="304800" y="1828800"/>
            <a:ext cx="8229600" cy="4876800"/>
          </a:xfrm>
        </p:spPr>
        <p:txBody>
          <a:bodyPr/>
          <a:lstStyle/>
          <a:p>
            <a:pPr eaLnBrk="1" hangingPunct="1"/>
            <a:r>
              <a:rPr lang="en-US" sz="2000" b="1" dirty="0" smtClean="0"/>
              <a:t>Admissibility</a:t>
            </a:r>
            <a:r>
              <a:rPr lang="en-US" sz="2000" dirty="0" smtClean="0"/>
              <a:t> is the most basic of these criteria especially from the perspective of the Courts. </a:t>
            </a:r>
          </a:p>
          <a:p>
            <a:pPr eaLnBrk="1" hangingPunct="1"/>
            <a:r>
              <a:rPr lang="en-US" sz="2000" b="1" dirty="0" smtClean="0">
                <a:solidFill>
                  <a:srgbClr val="0000CC"/>
                </a:solidFill>
              </a:rPr>
              <a:t>Some jurisdictions have developed rules of admissibility of electronic evidence</a:t>
            </a:r>
          </a:p>
          <a:p>
            <a:pPr eaLnBrk="1" hangingPunct="1"/>
            <a:r>
              <a:rPr lang="en-US" sz="2000" dirty="0" smtClean="0"/>
              <a:t> These are the rules of Courts supported by some legislation;</a:t>
            </a:r>
          </a:p>
          <a:p>
            <a:pPr eaLnBrk="1" hangingPunct="1"/>
            <a:r>
              <a:rPr lang="en-US" sz="2000" dirty="0" smtClean="0"/>
              <a:t>(1) </a:t>
            </a:r>
            <a:r>
              <a:rPr lang="en-US" sz="2000" b="1" i="1" dirty="0" smtClean="0">
                <a:solidFill>
                  <a:srgbClr val="C00000"/>
                </a:solidFill>
              </a:rPr>
              <a:t>General rule; Functional  equivalence;</a:t>
            </a:r>
            <a:r>
              <a:rPr lang="en-US" sz="2000" i="1" dirty="0" smtClean="0">
                <a:solidFill>
                  <a:srgbClr val="C00000"/>
                </a:solidFill>
              </a:rPr>
              <a:t> </a:t>
            </a:r>
            <a:r>
              <a:rPr lang="en-US" sz="2000" dirty="0" smtClean="0"/>
              <a:t>Equality between paper based evidence &amp; paper-less or e-evidence (none discrimination.  Where the law requires for best evidence rule, that requirement is met by e-evidence</a:t>
            </a:r>
          </a:p>
          <a:p>
            <a:pPr eaLnBrk="1" hangingPunct="1"/>
            <a:r>
              <a:rPr lang="en-US" sz="2000" dirty="0" smtClean="0"/>
              <a:t> Where the law requires production of original documents signed manually, that requirement is met</a:t>
            </a:r>
          </a:p>
        </p:txBody>
      </p:sp>
      <p:sp>
        <p:nvSpPr>
          <p:cNvPr id="6963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E72AC771-CAEB-49B4-ACFE-9A7C9E2B7F07}" type="datetime1">
              <a:rPr lang="en-US" smtClean="0">
                <a:solidFill>
                  <a:schemeClr val="tx2"/>
                </a:solidFill>
              </a:rPr>
              <a:pPr/>
              <a:t>06/03/2013</a:t>
            </a:fld>
            <a:endParaRPr lang="en-US" smtClean="0">
              <a:solidFill>
                <a:schemeClr val="tx2"/>
              </a:solidFill>
            </a:endParaRPr>
          </a:p>
        </p:txBody>
      </p:sp>
      <p:sp>
        <p:nvSpPr>
          <p:cNvPr id="69637"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D31A619D-278B-4217-84B4-487F2E2CA5F9}" type="slidenum">
              <a:rPr lang="en-US" smtClean="0">
                <a:solidFill>
                  <a:srgbClr val="FFFFFF"/>
                </a:solidFill>
              </a:rPr>
              <a:pPr/>
              <a:t>25</a:t>
            </a:fld>
            <a:endParaRPr lang="en-US" smtClean="0">
              <a:solidFill>
                <a:srgbClr val="FFFFFF"/>
              </a:solidFill>
            </a:endParaRPr>
          </a:p>
        </p:txBody>
      </p:sp>
      <p:sp>
        <p:nvSpPr>
          <p:cNvPr id="69638"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1385317235"/>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755576" y="332656"/>
            <a:ext cx="7702624" cy="504056"/>
          </a:xfrm>
        </p:spPr>
        <p:txBody>
          <a:bodyPr/>
          <a:lstStyle/>
          <a:p>
            <a:pPr eaLnBrk="1" fontAlgn="auto" hangingPunct="1">
              <a:spcAft>
                <a:spcPts val="0"/>
              </a:spcAft>
              <a:defRPr/>
            </a:pPr>
            <a:r>
              <a:rPr lang="en-US" sz="3600" b="1" dirty="0" smtClean="0">
                <a:solidFill>
                  <a:srgbClr val="0000CC"/>
                </a:solidFill>
              </a:rPr>
              <a:t>Other Rules of e-evidence</a:t>
            </a:r>
          </a:p>
        </p:txBody>
      </p:sp>
      <p:sp>
        <p:nvSpPr>
          <p:cNvPr id="35843" name="Content Placeholder 2"/>
          <p:cNvSpPr>
            <a:spLocks noGrp="1"/>
          </p:cNvSpPr>
          <p:nvPr>
            <p:ph sz="quarter" idx="1"/>
          </p:nvPr>
        </p:nvSpPr>
        <p:spPr>
          <a:xfrm>
            <a:off x="685800" y="980728"/>
            <a:ext cx="7772400" cy="5420072"/>
          </a:xfrm>
        </p:spPr>
        <p:txBody>
          <a:bodyPr>
            <a:normAutofit/>
          </a:bodyPr>
          <a:lstStyle/>
          <a:p>
            <a:pPr marL="274320" indent="-274320" eaLnBrk="1" fontAlgn="auto" hangingPunct="1">
              <a:spcAft>
                <a:spcPts val="0"/>
              </a:spcAft>
              <a:buFont typeface="Wingdings" pitchFamily="2" charset="2"/>
              <a:buChar char="v"/>
              <a:defRPr/>
            </a:pPr>
            <a:r>
              <a:rPr lang="en-US" sz="2000" b="1" dirty="0" smtClean="0"/>
              <a:t>(2). </a:t>
            </a:r>
            <a:r>
              <a:rPr lang="en-US" sz="2000" b="1" dirty="0" smtClean="0">
                <a:solidFill>
                  <a:srgbClr val="C00000"/>
                </a:solidFill>
              </a:rPr>
              <a:t>e-document admissibility</a:t>
            </a:r>
            <a:r>
              <a:rPr lang="en-US" sz="2000" b="1" dirty="0" smtClean="0"/>
              <a:t>. – e-document is admissible in evidence if it complies with the rules on admissibility prescribed by the Rules of Court and related laws.</a:t>
            </a:r>
          </a:p>
          <a:p>
            <a:pPr marL="274320" indent="-274320" eaLnBrk="1" fontAlgn="auto" hangingPunct="1">
              <a:spcAft>
                <a:spcPts val="0"/>
              </a:spcAft>
              <a:buFont typeface="Wingdings" pitchFamily="2" charset="2"/>
              <a:buChar char="v"/>
              <a:defRPr/>
            </a:pPr>
            <a:r>
              <a:rPr lang="en-US" sz="2000" b="1" dirty="0" smtClean="0"/>
              <a:t>(3). </a:t>
            </a:r>
            <a:r>
              <a:rPr lang="en-US" sz="2000" b="1" dirty="0" smtClean="0">
                <a:solidFill>
                  <a:srgbClr val="C00000"/>
                </a:solidFill>
              </a:rPr>
              <a:t>Authentication of e-documents &amp; burden of proving –</a:t>
            </a:r>
          </a:p>
          <a:p>
            <a:pPr marL="274320" indent="-274320" eaLnBrk="1" fontAlgn="auto" hangingPunct="1">
              <a:spcAft>
                <a:spcPts val="0"/>
              </a:spcAft>
              <a:buFont typeface="Wingdings" pitchFamily="2" charset="2"/>
              <a:buChar char="v"/>
              <a:defRPr/>
            </a:pPr>
            <a:r>
              <a:rPr lang="en-US" sz="2000" b="1" dirty="0" smtClean="0">
                <a:solidFill>
                  <a:srgbClr val="C00000"/>
                </a:solidFill>
              </a:rPr>
              <a:t>Burden to whom</a:t>
            </a:r>
            <a:r>
              <a:rPr lang="en-US" sz="2000" b="1" dirty="0" smtClean="0"/>
              <a:t>?-The person seeking to introduce an electronic document</a:t>
            </a:r>
          </a:p>
          <a:p>
            <a:pPr marL="274320" indent="-274320" eaLnBrk="1" fontAlgn="auto" hangingPunct="1">
              <a:spcAft>
                <a:spcPts val="0"/>
              </a:spcAft>
              <a:buFont typeface="Wingdings" pitchFamily="2" charset="2"/>
              <a:buChar char="v"/>
              <a:defRPr/>
            </a:pPr>
            <a:r>
              <a:rPr lang="en-US" sz="2000" b="1" dirty="0" smtClean="0"/>
              <a:t>(4).</a:t>
            </a:r>
            <a:r>
              <a:rPr lang="en-US" sz="2000" b="1" dirty="0" smtClean="0">
                <a:solidFill>
                  <a:srgbClr val="C00000"/>
                </a:solidFill>
              </a:rPr>
              <a:t> E-signature </a:t>
            </a:r>
            <a:r>
              <a:rPr lang="en-US" sz="2000" b="1" dirty="0" smtClean="0"/>
              <a:t>– authenticated e-signature shall be admissible in evidence as the functional equivalent of the signature of a person on a written document</a:t>
            </a:r>
          </a:p>
          <a:p>
            <a:pPr marL="274320" indent="-274320" eaLnBrk="1" fontAlgn="auto" hangingPunct="1">
              <a:spcAft>
                <a:spcPts val="0"/>
              </a:spcAft>
              <a:buFont typeface="Wingdings" pitchFamily="2" charset="2"/>
              <a:buChar char="v"/>
              <a:defRPr/>
            </a:pPr>
            <a:r>
              <a:rPr lang="en-US" sz="2000" b="1" dirty="0" smtClean="0"/>
              <a:t>Where a rule of Evidence requires a signature (handwritten signature), an electronic signature satisfies that requirement</a:t>
            </a:r>
          </a:p>
        </p:txBody>
      </p:sp>
      <p:sp>
        <p:nvSpPr>
          <p:cNvPr id="7066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68C2E7B2-25A2-42C5-8A2A-5257864572CB}" type="datetime1">
              <a:rPr lang="en-US" smtClean="0">
                <a:solidFill>
                  <a:schemeClr val="tx2"/>
                </a:solidFill>
              </a:rPr>
              <a:pPr/>
              <a:t>06/03/2013</a:t>
            </a:fld>
            <a:endParaRPr lang="en-US" smtClean="0">
              <a:solidFill>
                <a:schemeClr val="tx2"/>
              </a:solidFill>
            </a:endParaRPr>
          </a:p>
        </p:txBody>
      </p:sp>
      <p:sp>
        <p:nvSpPr>
          <p:cNvPr id="70661"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241FD151-8579-4F2E-9F1F-321F209F5F7B}" type="slidenum">
              <a:rPr lang="en-US" smtClean="0">
                <a:solidFill>
                  <a:srgbClr val="FFFFFF"/>
                </a:solidFill>
              </a:rPr>
              <a:pPr/>
              <a:t>26</a:t>
            </a:fld>
            <a:endParaRPr lang="en-US" smtClean="0">
              <a:solidFill>
                <a:srgbClr val="FFFFFF"/>
              </a:solidFill>
            </a:endParaRPr>
          </a:p>
        </p:txBody>
      </p:sp>
      <p:sp>
        <p:nvSpPr>
          <p:cNvPr id="70662"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3390687685"/>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85800" y="152400"/>
            <a:ext cx="7162800" cy="1600200"/>
          </a:xfrm>
        </p:spPr>
        <p:txBody>
          <a:bodyPr>
            <a:normAutofit fontScale="90000"/>
          </a:bodyPr>
          <a:lstStyle/>
          <a:p>
            <a:pPr eaLnBrk="1" fontAlgn="auto" hangingPunct="1">
              <a:spcAft>
                <a:spcPts val="0"/>
              </a:spcAft>
              <a:defRPr/>
            </a:pPr>
            <a:r>
              <a:rPr lang="en-US" sz="2800" b="1" smtClean="0">
                <a:solidFill>
                  <a:srgbClr val="0000CC"/>
                </a:solidFill>
              </a:rPr>
              <a:t>Other Rules</a:t>
            </a:r>
            <a:br>
              <a:rPr lang="en-US" sz="2800" b="1" smtClean="0">
                <a:solidFill>
                  <a:srgbClr val="0000CC"/>
                </a:solidFill>
              </a:rPr>
            </a:br>
            <a:r>
              <a:rPr lang="en-US" sz="2800" b="1" smtClean="0">
                <a:solidFill>
                  <a:srgbClr val="0000CC"/>
                </a:solidFill>
              </a:rPr>
              <a:t>Evidentiary weight of e-documents</a:t>
            </a:r>
            <a:br>
              <a:rPr lang="en-US" sz="2800" b="1" smtClean="0">
                <a:solidFill>
                  <a:srgbClr val="0000CC"/>
                </a:solidFill>
              </a:rPr>
            </a:br>
            <a:r>
              <a:rPr lang="en-US" sz="2800" b="1" smtClean="0">
                <a:solidFill>
                  <a:srgbClr val="0000CC"/>
                </a:solidFill>
              </a:rPr>
              <a:t>-Factors for assessing evidentiary weight</a:t>
            </a:r>
            <a:r>
              <a:rPr lang="en-US" sz="2800" b="1" smtClean="0"/>
              <a:t>.</a:t>
            </a:r>
            <a:endParaRPr lang="en-US" sz="2800" smtClean="0"/>
          </a:p>
        </p:txBody>
      </p:sp>
      <p:sp>
        <p:nvSpPr>
          <p:cNvPr id="36867" name="Content Placeholder 2"/>
          <p:cNvSpPr>
            <a:spLocks noGrp="1"/>
          </p:cNvSpPr>
          <p:nvPr>
            <p:ph sz="quarter" idx="1"/>
          </p:nvPr>
        </p:nvSpPr>
        <p:spPr>
          <a:xfrm>
            <a:off x="152400" y="1828800"/>
            <a:ext cx="8382000" cy="4343400"/>
          </a:xfrm>
        </p:spPr>
        <p:txBody>
          <a:bodyPr>
            <a:normAutofit fontScale="92500"/>
          </a:bodyPr>
          <a:lstStyle/>
          <a:p>
            <a:pPr marL="274320" indent="-274320" eaLnBrk="1" fontAlgn="auto" hangingPunct="1">
              <a:spcAft>
                <a:spcPts val="0"/>
              </a:spcAft>
              <a:buFont typeface="Wingdings" pitchFamily="2" charset="2"/>
              <a:buChar char="q"/>
              <a:defRPr/>
            </a:pPr>
            <a:r>
              <a:rPr lang="en-US" sz="2000" smtClean="0"/>
              <a:t>(</a:t>
            </a:r>
            <a:r>
              <a:rPr lang="en-US" sz="2000" b="1" smtClean="0"/>
              <a:t>1) </a:t>
            </a:r>
            <a:r>
              <a:rPr lang="en-US" sz="2000" b="1" u="sng" smtClean="0">
                <a:solidFill>
                  <a:srgbClr val="0000CC"/>
                </a:solidFill>
              </a:rPr>
              <a:t>The reliability &amp; accuracy </a:t>
            </a:r>
            <a:r>
              <a:rPr lang="en-US" sz="2000" b="1" smtClean="0"/>
              <a:t>of the manner or method in which it was generated, stored or communicated; </a:t>
            </a:r>
            <a:r>
              <a:rPr lang="en-US" sz="2000" smtClean="0"/>
              <a:t>Can the substance of the story the material tells be believed and is</a:t>
            </a:r>
          </a:p>
          <a:p>
            <a:pPr marL="274320" indent="-274320" eaLnBrk="1" fontAlgn="auto" hangingPunct="1">
              <a:spcAft>
                <a:spcPts val="0"/>
              </a:spcAft>
              <a:buFont typeface="Wingdings" pitchFamily="2" charset="2"/>
              <a:buChar char="q"/>
              <a:defRPr/>
            </a:pPr>
            <a:r>
              <a:rPr lang="en-US" sz="2000" smtClean="0"/>
              <a:t>consistent? Are there reasons for doubting the correct working of the computer?</a:t>
            </a:r>
            <a:endParaRPr lang="en-US" sz="2000" b="1" smtClean="0"/>
          </a:p>
          <a:p>
            <a:pPr marL="274320" indent="-274320" eaLnBrk="1" fontAlgn="auto" hangingPunct="1">
              <a:spcAft>
                <a:spcPts val="0"/>
              </a:spcAft>
              <a:buFont typeface="Wingdings" pitchFamily="2" charset="2"/>
              <a:buChar char="q"/>
              <a:defRPr/>
            </a:pPr>
            <a:r>
              <a:rPr lang="en-US" sz="2000" b="1" smtClean="0"/>
              <a:t>(2</a:t>
            </a:r>
            <a:r>
              <a:rPr lang="en-US" sz="2000" b="1" u="sng" smtClean="0">
                <a:solidFill>
                  <a:srgbClr val="0000CC"/>
                </a:solidFill>
              </a:rPr>
              <a:t>) The integrity </a:t>
            </a:r>
            <a:r>
              <a:rPr lang="en-US" sz="2000" b="1" smtClean="0"/>
              <a:t>of the information and communication</a:t>
            </a:r>
          </a:p>
          <a:p>
            <a:pPr marL="274320" indent="-274320" eaLnBrk="1" fontAlgn="auto" hangingPunct="1">
              <a:spcAft>
                <a:spcPts val="0"/>
              </a:spcAft>
              <a:buFont typeface="Wingdings" pitchFamily="2" charset="2"/>
              <a:buChar char="q"/>
              <a:defRPr/>
            </a:pPr>
            <a:r>
              <a:rPr lang="en-US" sz="2000" b="1" smtClean="0"/>
              <a:t>system integrity- </a:t>
            </a:r>
            <a:r>
              <a:rPr lang="en-US" sz="2000" b="1" i="1" u="sng" smtClean="0">
                <a:solidFill>
                  <a:srgbClr val="0000CC"/>
                </a:solidFill>
              </a:rPr>
              <a:t>R v. Harper [1993] 1 ALL 225 ER,</a:t>
            </a:r>
          </a:p>
          <a:p>
            <a:pPr marL="274320" indent="-274320" eaLnBrk="1" fontAlgn="auto" hangingPunct="1">
              <a:spcAft>
                <a:spcPts val="0"/>
              </a:spcAft>
              <a:buFont typeface="Wingdings" pitchFamily="2" charset="2"/>
              <a:buChar char="q"/>
              <a:defRPr/>
            </a:pPr>
            <a:r>
              <a:rPr lang="en-US" sz="2000" b="1" smtClean="0"/>
              <a:t>(3) </a:t>
            </a:r>
            <a:r>
              <a:rPr lang="en-US" sz="2000" b="1" u="sng" smtClean="0"/>
              <a:t>Manner of proof and presumption of the integrity </a:t>
            </a:r>
            <a:r>
              <a:rPr lang="en-US" sz="2000" b="1" smtClean="0"/>
              <a:t>of</a:t>
            </a:r>
          </a:p>
          <a:p>
            <a:pPr marL="274320" indent="-274320" eaLnBrk="1" fontAlgn="auto" hangingPunct="1">
              <a:spcAft>
                <a:spcPts val="0"/>
              </a:spcAft>
              <a:buFont typeface="Wingdings" pitchFamily="2" charset="2"/>
              <a:buChar char="q"/>
              <a:defRPr/>
            </a:pPr>
            <a:r>
              <a:rPr lang="en-US" sz="2000" b="1" smtClean="0"/>
              <a:t>(4) </a:t>
            </a:r>
            <a:r>
              <a:rPr lang="en-US" sz="2000" b="1" u="sng" smtClean="0">
                <a:solidFill>
                  <a:srgbClr val="0000CC"/>
                </a:solidFill>
              </a:rPr>
              <a:t>the method of identifying </a:t>
            </a:r>
            <a:r>
              <a:rPr lang="en-US" sz="2000" b="1" smtClean="0"/>
              <a:t>originator and other relevant factors.</a:t>
            </a:r>
          </a:p>
          <a:p>
            <a:pPr marL="274320" indent="-274320" eaLnBrk="1" fontAlgn="auto" hangingPunct="1">
              <a:spcAft>
                <a:spcPts val="0"/>
              </a:spcAft>
              <a:buFont typeface="Wingdings" pitchFamily="2" charset="2"/>
              <a:buChar char="q"/>
              <a:defRPr/>
            </a:pPr>
            <a:r>
              <a:rPr lang="en-US" sz="2000" b="1" smtClean="0"/>
              <a:t>(5) </a:t>
            </a:r>
            <a:r>
              <a:rPr lang="en-US" sz="2000" b="1" u="sng" smtClean="0">
                <a:solidFill>
                  <a:srgbClr val="0000CC"/>
                </a:solidFill>
              </a:rPr>
              <a:t>Other factors </a:t>
            </a:r>
            <a:r>
              <a:rPr lang="en-US" sz="2000" b="1" smtClean="0"/>
              <a:t>which the court may consider as affecting the accuracy or integrity of the electronic document or electronic data message.</a:t>
            </a:r>
            <a:endParaRPr lang="en-US" sz="2000" smtClean="0"/>
          </a:p>
        </p:txBody>
      </p:sp>
      <p:sp>
        <p:nvSpPr>
          <p:cNvPr id="7168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ECC02436-E887-4A4B-9A58-D6A3C173755A}" type="datetime1">
              <a:rPr lang="en-US" smtClean="0">
                <a:solidFill>
                  <a:schemeClr val="tx2"/>
                </a:solidFill>
              </a:rPr>
              <a:pPr/>
              <a:t>06/03/2013</a:t>
            </a:fld>
            <a:endParaRPr lang="en-US" smtClean="0">
              <a:solidFill>
                <a:schemeClr val="tx2"/>
              </a:solidFill>
            </a:endParaRPr>
          </a:p>
        </p:txBody>
      </p:sp>
      <p:sp>
        <p:nvSpPr>
          <p:cNvPr id="71685"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7C43B0C8-1968-4C22-ACBC-85EFE92FE0AD}" type="slidenum">
              <a:rPr lang="en-US" smtClean="0">
                <a:solidFill>
                  <a:srgbClr val="FFFFFF"/>
                </a:solidFill>
              </a:rPr>
              <a:pPr/>
              <a:t>27</a:t>
            </a:fld>
            <a:endParaRPr lang="en-US" smtClean="0">
              <a:solidFill>
                <a:srgbClr val="FFFFFF"/>
              </a:solidFill>
            </a:endParaRPr>
          </a:p>
        </p:txBody>
      </p:sp>
      <p:sp>
        <p:nvSpPr>
          <p:cNvPr id="71686"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3239331285"/>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404664"/>
            <a:ext cx="8640960" cy="792088"/>
          </a:xfrm>
        </p:spPr>
        <p:txBody>
          <a:bodyPr/>
          <a:lstStyle/>
          <a:p>
            <a:pPr eaLnBrk="1" fontAlgn="auto" hangingPunct="1">
              <a:spcAft>
                <a:spcPts val="0"/>
              </a:spcAft>
              <a:defRPr/>
            </a:pPr>
            <a:r>
              <a:rPr lang="en-US" sz="3200" b="1" dirty="0" smtClean="0">
                <a:solidFill>
                  <a:srgbClr val="0000CC"/>
                </a:solidFill>
              </a:rPr>
              <a:t>Relevant Laws to be considered in Tanzania </a:t>
            </a:r>
          </a:p>
        </p:txBody>
      </p:sp>
      <p:sp>
        <p:nvSpPr>
          <p:cNvPr id="3" name="Content Placeholder 2"/>
          <p:cNvSpPr>
            <a:spLocks noGrp="1"/>
          </p:cNvSpPr>
          <p:nvPr>
            <p:ph sz="quarter" idx="1"/>
          </p:nvPr>
        </p:nvSpPr>
        <p:spPr>
          <a:xfrm>
            <a:off x="685800" y="1412776"/>
            <a:ext cx="7696200" cy="4454624"/>
          </a:xfrm>
        </p:spPr>
        <p:txBody>
          <a:bodyPr>
            <a:normAutofit/>
          </a:bodyPr>
          <a:lstStyle/>
          <a:p>
            <a:pPr marL="457200" indent="-457200" eaLnBrk="1" fontAlgn="auto" hangingPunct="1">
              <a:spcAft>
                <a:spcPts val="0"/>
              </a:spcAft>
              <a:buFont typeface="+mj-lt"/>
              <a:buAutoNum type="arabicParenR"/>
              <a:defRPr/>
            </a:pPr>
            <a:r>
              <a:rPr lang="en-US" sz="2000" b="1" dirty="0" smtClean="0"/>
              <a:t>THE EVIDENCE ACT- CHAPTER 6</a:t>
            </a:r>
          </a:p>
          <a:p>
            <a:pPr marL="514350" indent="-514350" eaLnBrk="1" fontAlgn="auto" hangingPunct="1">
              <a:spcAft>
                <a:spcPts val="0"/>
              </a:spcAft>
              <a:buFont typeface="+mj-lt"/>
              <a:buAutoNum type="arabicParenR"/>
              <a:defRPr/>
            </a:pPr>
            <a:r>
              <a:rPr lang="en-US" sz="2000" b="1" dirty="0" smtClean="0"/>
              <a:t>Penal Code- Cap 16</a:t>
            </a:r>
          </a:p>
          <a:p>
            <a:pPr marL="514350" indent="-514350" eaLnBrk="1" fontAlgn="auto" hangingPunct="1">
              <a:spcAft>
                <a:spcPts val="0"/>
              </a:spcAft>
              <a:buFont typeface="+mj-lt"/>
              <a:buAutoNum type="arabicParenR"/>
              <a:defRPr/>
            </a:pPr>
            <a:r>
              <a:rPr lang="en-US" sz="2000" b="1" dirty="0" smtClean="0"/>
              <a:t>The Prevention and Combating of Crimes Act, No. 11 of 2007</a:t>
            </a:r>
          </a:p>
          <a:p>
            <a:pPr marL="514350" indent="-514350" eaLnBrk="1" fontAlgn="auto" hangingPunct="1">
              <a:spcAft>
                <a:spcPts val="0"/>
              </a:spcAft>
              <a:buFont typeface="+mj-lt"/>
              <a:buAutoNum type="arabicParenR"/>
              <a:defRPr/>
            </a:pPr>
            <a:r>
              <a:rPr lang="en-US" sz="2000" b="1" dirty="0" smtClean="0"/>
              <a:t>Criminal Procedure Act- CHAPTER 20</a:t>
            </a:r>
          </a:p>
          <a:p>
            <a:pPr marL="514350" indent="-514350" eaLnBrk="1" fontAlgn="auto" hangingPunct="1">
              <a:spcAft>
                <a:spcPts val="0"/>
              </a:spcAft>
              <a:buFont typeface="+mj-lt"/>
              <a:buAutoNum type="arabicParenR"/>
              <a:defRPr/>
            </a:pPr>
            <a:r>
              <a:rPr lang="en-US" sz="2000" b="1" dirty="0" smtClean="0"/>
              <a:t>Police Force Act</a:t>
            </a:r>
          </a:p>
          <a:p>
            <a:pPr marL="514350" indent="-514350" eaLnBrk="1" fontAlgn="auto" hangingPunct="1">
              <a:spcAft>
                <a:spcPts val="0"/>
              </a:spcAft>
              <a:buFont typeface="+mj-lt"/>
              <a:buAutoNum type="arabicParenR"/>
              <a:defRPr/>
            </a:pPr>
            <a:r>
              <a:rPr lang="en-US" sz="2000" b="1" dirty="0" smtClean="0"/>
              <a:t>The Prevention of Terrorism Act 2002</a:t>
            </a:r>
          </a:p>
          <a:p>
            <a:pPr marL="514350" indent="-514350" eaLnBrk="1" fontAlgn="auto" hangingPunct="1">
              <a:spcAft>
                <a:spcPts val="0"/>
              </a:spcAft>
              <a:buFont typeface="+mj-lt"/>
              <a:buAutoNum type="arabicParenR"/>
              <a:defRPr/>
            </a:pPr>
            <a:r>
              <a:rPr lang="en-US" sz="2000" b="1" dirty="0" smtClean="0"/>
              <a:t>Extradition Act Cap 368 </a:t>
            </a:r>
          </a:p>
          <a:p>
            <a:pPr marL="514350" indent="-514350" eaLnBrk="1" fontAlgn="auto" hangingPunct="1">
              <a:spcAft>
                <a:spcPts val="0"/>
              </a:spcAft>
              <a:buFont typeface="+mj-lt"/>
              <a:buAutoNum type="arabicParenR"/>
              <a:defRPr/>
            </a:pPr>
            <a:r>
              <a:rPr lang="en-US" sz="2000" b="1" dirty="0" smtClean="0"/>
              <a:t>the Economic and Organized Crime Control Act Cap 200</a:t>
            </a:r>
          </a:p>
          <a:p>
            <a:pPr marL="514350" indent="-514350" eaLnBrk="1" fontAlgn="auto" hangingPunct="1">
              <a:spcAft>
                <a:spcPts val="0"/>
              </a:spcAft>
              <a:buFont typeface="+mj-lt"/>
              <a:buAutoNum type="arabicParenR"/>
              <a:defRPr/>
            </a:pPr>
            <a:r>
              <a:rPr lang="en-US" sz="2000" b="1" dirty="0" smtClean="0"/>
              <a:t>Anti-money Laundering Act, 2006</a:t>
            </a:r>
          </a:p>
          <a:p>
            <a:pPr marL="514350" indent="-514350" eaLnBrk="1" fontAlgn="auto" hangingPunct="1">
              <a:spcAft>
                <a:spcPts val="0"/>
              </a:spcAft>
              <a:buFont typeface="+mj-lt"/>
              <a:buAutoNum type="arabicParenR"/>
              <a:defRPr/>
            </a:pPr>
            <a:r>
              <a:rPr lang="en-US" sz="2000" b="1" dirty="0" smtClean="0"/>
              <a:t>EPOCA</a:t>
            </a:r>
          </a:p>
          <a:p>
            <a:pPr marL="0" indent="0" eaLnBrk="1" fontAlgn="auto" hangingPunct="1">
              <a:spcAft>
                <a:spcPts val="0"/>
              </a:spcAft>
              <a:buNone/>
              <a:defRPr/>
            </a:pPr>
            <a:endParaRPr lang="en-US" sz="2000" b="1" dirty="0" smtClean="0"/>
          </a:p>
          <a:p>
            <a:pPr marL="457200" indent="-457200" eaLnBrk="1" fontAlgn="auto" hangingPunct="1">
              <a:spcAft>
                <a:spcPts val="0"/>
              </a:spcAft>
              <a:buFont typeface="+mj-lt"/>
              <a:buAutoNum type="arabicParenR"/>
              <a:defRPr/>
            </a:pPr>
            <a:endParaRPr lang="en-US" sz="2000" b="1" dirty="0" smtClean="0"/>
          </a:p>
          <a:p>
            <a:pPr marL="457200" indent="-457200" eaLnBrk="1" fontAlgn="auto" hangingPunct="1">
              <a:spcAft>
                <a:spcPts val="0"/>
              </a:spcAft>
              <a:buFont typeface="+mj-lt"/>
              <a:buAutoNum type="arabicParenR"/>
              <a:defRPr/>
            </a:pPr>
            <a:endParaRPr lang="en-US" sz="2000" dirty="0"/>
          </a:p>
        </p:txBody>
      </p:sp>
      <p:sp>
        <p:nvSpPr>
          <p:cNvPr id="4915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B84F2E17-B14D-4C6C-A29F-7E6DA03E9D42}" type="datetime1">
              <a:rPr lang="en-US" smtClean="0">
                <a:solidFill>
                  <a:schemeClr val="tx2"/>
                </a:solidFill>
              </a:rPr>
              <a:pPr/>
              <a:t>06/03/2013</a:t>
            </a:fld>
            <a:endParaRPr lang="en-US" smtClean="0">
              <a:solidFill>
                <a:schemeClr val="tx2"/>
              </a:solidFill>
            </a:endParaRPr>
          </a:p>
        </p:txBody>
      </p:sp>
      <p:sp>
        <p:nvSpPr>
          <p:cNvPr id="49157"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3E33BC97-1091-4911-B519-346EA941706B}" type="slidenum">
              <a:rPr lang="en-US" smtClean="0">
                <a:solidFill>
                  <a:srgbClr val="FFFFFF"/>
                </a:solidFill>
              </a:rPr>
              <a:pPr/>
              <a:t>28</a:t>
            </a:fld>
            <a:endParaRPr lang="en-US" smtClean="0">
              <a:solidFill>
                <a:srgbClr val="FFFFFF"/>
              </a:solidFill>
            </a:endParaRPr>
          </a:p>
        </p:txBody>
      </p:sp>
      <p:sp>
        <p:nvSpPr>
          <p:cNvPr id="49158"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3488924524"/>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685800" y="538053"/>
            <a:ext cx="7772400" cy="646331"/>
          </a:xfrm>
        </p:spPr>
        <p:txBody>
          <a:bodyPr/>
          <a:lstStyle/>
          <a:p>
            <a:pPr eaLnBrk="1" fontAlgn="auto" hangingPunct="1">
              <a:spcAft>
                <a:spcPts val="0"/>
              </a:spcAft>
              <a:defRPr/>
            </a:pPr>
            <a:r>
              <a:rPr lang="en-US" sz="2800" b="1" dirty="0" smtClean="0">
                <a:solidFill>
                  <a:srgbClr val="6600CC"/>
                </a:solidFill>
              </a:rPr>
              <a:t>The Position in Tanzania</a:t>
            </a:r>
            <a:r>
              <a:rPr lang="en-US" b="1" dirty="0" smtClean="0"/>
              <a:t>;</a:t>
            </a:r>
          </a:p>
        </p:txBody>
      </p:sp>
      <p:sp>
        <p:nvSpPr>
          <p:cNvPr id="83971" name="Rectangle 3"/>
          <p:cNvSpPr>
            <a:spLocks noGrp="1" noChangeArrowheads="1"/>
          </p:cNvSpPr>
          <p:nvPr>
            <p:ph sz="quarter" idx="1"/>
          </p:nvPr>
        </p:nvSpPr>
        <p:spPr>
          <a:xfrm>
            <a:off x="179512" y="1600200"/>
            <a:ext cx="8352928" cy="4873625"/>
          </a:xfrm>
        </p:spPr>
        <p:txBody>
          <a:bodyPr/>
          <a:lstStyle/>
          <a:p>
            <a:pPr eaLnBrk="1" hangingPunct="1">
              <a:lnSpc>
                <a:spcPct val="80000"/>
              </a:lnSpc>
            </a:pPr>
            <a:r>
              <a:rPr lang="en-GB" sz="2400" dirty="0" smtClean="0"/>
              <a:t>Until 2007, The Evidence Act, 1967 [CAP 6 R.E 2002] did not provide room for the admissibility of computer/electronic Evidence ( SS 66,67,68,75, 78). </a:t>
            </a:r>
          </a:p>
          <a:p>
            <a:pPr eaLnBrk="1" hangingPunct="1">
              <a:lnSpc>
                <a:spcPct val="80000"/>
              </a:lnSpc>
            </a:pPr>
            <a:r>
              <a:rPr lang="en-US" sz="2400" dirty="0" smtClean="0"/>
              <a:t>the admissibility of documents including bankers’ records is derived from the Indian Evidence Act of 1872 enacted of course long before the advent of computers </a:t>
            </a:r>
            <a:endParaRPr lang="en-GB" sz="2400" dirty="0" smtClean="0"/>
          </a:p>
          <a:p>
            <a:pPr eaLnBrk="1" hangingPunct="1">
              <a:lnSpc>
                <a:spcPct val="80000"/>
              </a:lnSpc>
            </a:pPr>
            <a:r>
              <a:rPr lang="en-GB" sz="2400" dirty="0" smtClean="0"/>
              <a:t>The </a:t>
            </a:r>
            <a:r>
              <a:rPr lang="en-GB" sz="2400" b="1" dirty="0" smtClean="0"/>
              <a:t>best evidence rule</a:t>
            </a:r>
            <a:r>
              <a:rPr lang="en-GB" sz="2400" dirty="0" smtClean="0"/>
              <a:t> under this law was the primary evidence which in most cases will be the written, and signed or authenticated documents.</a:t>
            </a:r>
          </a:p>
          <a:p>
            <a:pPr eaLnBrk="1" hangingPunct="1">
              <a:lnSpc>
                <a:spcPct val="80000"/>
              </a:lnSpc>
            </a:pPr>
            <a:r>
              <a:rPr lang="en-GB" sz="2400" dirty="0" smtClean="0"/>
              <a:t>the best evidence rule excluded the admissibility of secondary evidence unless corroborated by the primary evidence</a:t>
            </a:r>
            <a:r>
              <a:rPr lang="en-US" sz="2400" dirty="0" smtClean="0"/>
              <a:t> </a:t>
            </a:r>
          </a:p>
          <a:p>
            <a:pPr eaLnBrk="1" hangingPunct="1">
              <a:lnSpc>
                <a:spcPct val="80000"/>
              </a:lnSpc>
            </a:pPr>
            <a:endParaRPr lang="en-US" sz="2400" dirty="0" smtClean="0"/>
          </a:p>
        </p:txBody>
      </p:sp>
      <p:sp>
        <p:nvSpPr>
          <p:cNvPr id="8397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F527BF1D-539C-40C0-91B2-D348B7650CEC}" type="datetime1">
              <a:rPr lang="en-US" smtClean="0">
                <a:solidFill>
                  <a:schemeClr val="tx2"/>
                </a:solidFill>
              </a:rPr>
              <a:pPr/>
              <a:t>06/03/2013</a:t>
            </a:fld>
            <a:endParaRPr lang="en-US" smtClean="0">
              <a:solidFill>
                <a:schemeClr val="tx2"/>
              </a:solidFill>
            </a:endParaRPr>
          </a:p>
        </p:txBody>
      </p:sp>
      <p:sp>
        <p:nvSpPr>
          <p:cNvPr id="83973"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4178A388-4D30-4315-B8BA-2E953AB3B07C}" type="slidenum">
              <a:rPr lang="en-US" smtClean="0">
                <a:solidFill>
                  <a:srgbClr val="FFFFFF"/>
                </a:solidFill>
              </a:rPr>
              <a:pPr/>
              <a:t>29</a:t>
            </a:fld>
            <a:endParaRPr lang="en-US" smtClean="0">
              <a:solidFill>
                <a:srgbClr val="FFFFFF"/>
              </a:solidFill>
            </a:endParaRPr>
          </a:p>
        </p:txBody>
      </p:sp>
      <p:sp>
        <p:nvSpPr>
          <p:cNvPr id="83974"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pic>
        <p:nvPicPr>
          <p:cNvPr id="83975" name="Picture 4" descr="3dflagsdotcom_tanza_2fawm"/>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721420"/>
            <a:ext cx="16764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6" name="Picture 5" descr="3dflagsdotcom_tanza_2fawm"/>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16764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033093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99391"/>
            <a:ext cx="7702624" cy="936104"/>
          </a:xfrm>
        </p:spPr>
        <p:txBody>
          <a:bodyPr/>
          <a:lstStyle/>
          <a:p>
            <a:r>
              <a:rPr lang="en-US" dirty="0"/>
              <a:t>e</a:t>
            </a:r>
            <a:r>
              <a:rPr lang="en-US" dirty="0" smtClean="0"/>
              <a:t>-Government issues</a:t>
            </a:r>
            <a:endParaRPr lang="en-US" dirty="0"/>
          </a:p>
        </p:txBody>
      </p:sp>
      <p:sp>
        <p:nvSpPr>
          <p:cNvPr id="3" name="Content Placeholder 2"/>
          <p:cNvSpPr>
            <a:spLocks noGrp="1"/>
          </p:cNvSpPr>
          <p:nvPr>
            <p:ph idx="1"/>
          </p:nvPr>
        </p:nvSpPr>
        <p:spPr>
          <a:xfrm>
            <a:off x="0" y="764704"/>
            <a:ext cx="9144000" cy="5480521"/>
          </a:xfrm>
        </p:spPr>
        <p:txBody>
          <a:bodyPr/>
          <a:lstStyle/>
          <a:p>
            <a:r>
              <a:rPr lang="en-US" sz="1800" b="1" dirty="0" smtClean="0"/>
              <a:t>e-government </a:t>
            </a:r>
            <a:r>
              <a:rPr lang="en-US" sz="1800" b="1" dirty="0"/>
              <a:t>involves “</a:t>
            </a:r>
            <a:r>
              <a:rPr lang="en-US" sz="1800" b="1" dirty="0">
                <a:solidFill>
                  <a:srgbClr val="0000CC"/>
                </a:solidFill>
              </a:rPr>
              <a:t>the use of Information technologies </a:t>
            </a:r>
            <a:r>
              <a:rPr lang="en-US" sz="1800" b="1" dirty="0" smtClean="0">
                <a:solidFill>
                  <a:srgbClr val="0000CC"/>
                </a:solidFill>
              </a:rPr>
              <a:t>such as </a:t>
            </a:r>
            <a:r>
              <a:rPr lang="en-US" sz="1800" b="1" dirty="0">
                <a:solidFill>
                  <a:srgbClr val="0000CC"/>
                </a:solidFill>
              </a:rPr>
              <a:t>Internet, Networks, Mobile Computing </a:t>
            </a:r>
            <a:r>
              <a:rPr lang="en-US" sz="1800" b="1" dirty="0" smtClean="0">
                <a:solidFill>
                  <a:srgbClr val="0000CC"/>
                </a:solidFill>
              </a:rPr>
              <a:t>and other related technologies by </a:t>
            </a:r>
            <a:r>
              <a:rPr lang="en-US" sz="1800" b="1" dirty="0">
                <a:solidFill>
                  <a:srgbClr val="0000CC"/>
                </a:solidFill>
              </a:rPr>
              <a:t>government </a:t>
            </a:r>
            <a:r>
              <a:rPr lang="en-US" sz="1800" b="1" dirty="0" smtClean="0">
                <a:solidFill>
                  <a:srgbClr val="0000CC"/>
                </a:solidFill>
              </a:rPr>
              <a:t>and other stakeholders to </a:t>
            </a:r>
            <a:r>
              <a:rPr lang="en-US" sz="1800" b="1" dirty="0">
                <a:solidFill>
                  <a:srgbClr val="0000CC"/>
                </a:solidFill>
              </a:rPr>
              <a:t>enhance and improve </a:t>
            </a:r>
            <a:r>
              <a:rPr lang="en-US" sz="1800" b="1" dirty="0" smtClean="0">
                <a:solidFill>
                  <a:srgbClr val="0000CC"/>
                </a:solidFill>
              </a:rPr>
              <a:t>the access </a:t>
            </a:r>
            <a:r>
              <a:rPr lang="en-US" sz="1800" b="1" dirty="0">
                <a:solidFill>
                  <a:srgbClr val="0000CC"/>
                </a:solidFill>
              </a:rPr>
              <a:t>to and delivery of government services to benefit citizens, business partners </a:t>
            </a:r>
            <a:r>
              <a:rPr lang="en-US" sz="1800" b="1" dirty="0" smtClean="0">
                <a:solidFill>
                  <a:srgbClr val="0000CC"/>
                </a:solidFill>
              </a:rPr>
              <a:t>and employees</a:t>
            </a:r>
            <a:r>
              <a:rPr lang="en-US" sz="1800" b="1" dirty="0" smtClean="0"/>
              <a:t>.</a:t>
            </a:r>
          </a:p>
          <a:p>
            <a:r>
              <a:rPr lang="en-US" sz="1800" b="1" dirty="0"/>
              <a:t>e-government involves </a:t>
            </a:r>
            <a:r>
              <a:rPr lang="en-US" sz="1800" b="1" dirty="0">
                <a:solidFill>
                  <a:srgbClr val="0000CC"/>
                </a:solidFill>
              </a:rPr>
              <a:t>the process and structures </a:t>
            </a:r>
            <a:r>
              <a:rPr lang="en-US" sz="1800" b="1" dirty="0"/>
              <a:t>whereby ICT is deployed </a:t>
            </a:r>
            <a:r>
              <a:rPr lang="en-US" sz="1800" b="1" dirty="0" smtClean="0"/>
              <a:t>by various </a:t>
            </a:r>
            <a:r>
              <a:rPr lang="en-US" sz="1800" b="1" dirty="0"/>
              <a:t>government to transform their internal operations and </a:t>
            </a:r>
            <a:r>
              <a:rPr lang="en-US" sz="1800" b="1" dirty="0" smtClean="0"/>
              <a:t>administrations including </a:t>
            </a:r>
            <a:r>
              <a:rPr lang="en-US" sz="1800" b="1" dirty="0"/>
              <a:t>delivery of services to the public (G2G, G2B, G2C).</a:t>
            </a:r>
            <a:endParaRPr lang="en-US" sz="1800" b="1" dirty="0" smtClean="0"/>
          </a:p>
          <a:p>
            <a:pPr marL="457200" indent="-457200">
              <a:buFont typeface="+mj-lt"/>
              <a:buAutoNum type="arabicParenR"/>
            </a:pPr>
            <a:r>
              <a:rPr lang="en-US" sz="1800" b="1" dirty="0" smtClean="0"/>
              <a:t>e-Administration</a:t>
            </a:r>
            <a:r>
              <a:rPr lang="en-US" sz="1800" b="1" dirty="0"/>
              <a:t>:- </a:t>
            </a:r>
            <a:r>
              <a:rPr lang="en-US" sz="1800" b="1" dirty="0" smtClean="0">
                <a:solidFill>
                  <a:srgbClr val="0000CC"/>
                </a:solidFill>
              </a:rPr>
              <a:t>G2G-Govt </a:t>
            </a:r>
            <a:r>
              <a:rPr lang="en-US" sz="1800" b="1" dirty="0">
                <a:solidFill>
                  <a:srgbClr val="0000CC"/>
                </a:solidFill>
              </a:rPr>
              <a:t>2 </a:t>
            </a:r>
            <a:r>
              <a:rPr lang="en-US" sz="1800" b="1" dirty="0" err="1">
                <a:solidFill>
                  <a:srgbClr val="0000CC"/>
                </a:solidFill>
              </a:rPr>
              <a:t>Govt</a:t>
            </a:r>
            <a:r>
              <a:rPr lang="en-US" sz="1800" b="1" dirty="0">
                <a:solidFill>
                  <a:srgbClr val="0000CC"/>
                </a:solidFill>
              </a:rPr>
              <a:t> </a:t>
            </a:r>
            <a:r>
              <a:rPr lang="en-US" sz="1800" b="1" dirty="0"/>
              <a:t>- Harnessing technology to improve </a:t>
            </a:r>
            <a:r>
              <a:rPr lang="en-US" sz="1800" b="1" dirty="0" smtClean="0"/>
              <a:t>public administration </a:t>
            </a:r>
            <a:r>
              <a:rPr lang="en-US" sz="1800" b="1" dirty="0"/>
              <a:t>processes for better service </a:t>
            </a:r>
            <a:r>
              <a:rPr lang="en-US" sz="1800" b="1" dirty="0" smtClean="0"/>
              <a:t>delivery</a:t>
            </a:r>
          </a:p>
          <a:p>
            <a:pPr marL="457200" indent="-457200">
              <a:buFont typeface="+mj-lt"/>
              <a:buAutoNum type="arabicParenR"/>
            </a:pPr>
            <a:r>
              <a:rPr lang="en-US" sz="1800" b="1" dirty="0" smtClean="0"/>
              <a:t> </a:t>
            </a:r>
            <a:r>
              <a:rPr lang="en-US" sz="1800" b="1" dirty="0"/>
              <a:t>e-Society</a:t>
            </a:r>
            <a:r>
              <a:rPr lang="en-US" sz="1800" b="1" dirty="0" smtClean="0"/>
              <a:t>:-</a:t>
            </a:r>
            <a:r>
              <a:rPr lang="en-US" sz="1800" b="1" dirty="0" smtClean="0">
                <a:solidFill>
                  <a:srgbClr val="0000CC"/>
                </a:solidFill>
              </a:rPr>
              <a:t>G2C- </a:t>
            </a:r>
            <a:r>
              <a:rPr lang="en-US" sz="1800" b="1" dirty="0" err="1">
                <a:solidFill>
                  <a:srgbClr val="0000CC"/>
                </a:solidFill>
              </a:rPr>
              <a:t>Govt</a:t>
            </a:r>
            <a:r>
              <a:rPr lang="en-US" sz="1800" b="1" dirty="0">
                <a:solidFill>
                  <a:srgbClr val="0000CC"/>
                </a:solidFill>
              </a:rPr>
              <a:t> 2 Citizen </a:t>
            </a:r>
            <a:r>
              <a:rPr lang="en-US" sz="1800" b="1" dirty="0"/>
              <a:t>- Harnessing technology to integrate public, </a:t>
            </a:r>
            <a:r>
              <a:rPr lang="en-US" sz="1800" b="1" dirty="0" smtClean="0"/>
              <a:t>civil society </a:t>
            </a:r>
            <a:r>
              <a:rPr lang="en-US" sz="1800" b="1" dirty="0"/>
              <a:t>and private sector interests through processes like e-banking, </a:t>
            </a:r>
            <a:r>
              <a:rPr lang="en-US" sz="1800" b="1" dirty="0" smtClean="0"/>
              <a:t>e-Procurement-Education </a:t>
            </a:r>
            <a:r>
              <a:rPr lang="en-US" sz="1800" b="1" dirty="0"/>
              <a:t>and e-Health;</a:t>
            </a:r>
          </a:p>
          <a:p>
            <a:pPr marL="457200" indent="-457200">
              <a:buFont typeface="+mj-lt"/>
              <a:buAutoNum type="arabicParenR"/>
            </a:pPr>
            <a:r>
              <a:rPr lang="en-US" sz="1800" b="1" dirty="0" smtClean="0">
                <a:solidFill>
                  <a:srgbClr val="0000CC"/>
                </a:solidFill>
              </a:rPr>
              <a:t>G2B-Govt </a:t>
            </a:r>
            <a:r>
              <a:rPr lang="en-US" sz="1800" b="1" dirty="0">
                <a:solidFill>
                  <a:srgbClr val="0000CC"/>
                </a:solidFill>
              </a:rPr>
              <a:t>2 Business </a:t>
            </a:r>
            <a:r>
              <a:rPr lang="en-US" sz="1800" b="1" dirty="0"/>
              <a:t>- Harnessing technology to improve the lives </a:t>
            </a:r>
            <a:r>
              <a:rPr lang="en-US" sz="1800" b="1" dirty="0" smtClean="0"/>
              <a:t>of citizens </a:t>
            </a:r>
            <a:r>
              <a:rPr lang="en-US" sz="1800" b="1" dirty="0"/>
              <a:t>through projects like e-Payment, integrated contact </a:t>
            </a:r>
            <a:r>
              <a:rPr lang="en-US" sz="1800" b="1" dirty="0" err="1" smtClean="0"/>
              <a:t>centres</a:t>
            </a:r>
            <a:r>
              <a:rPr lang="en-US" sz="1800" b="1" dirty="0" smtClean="0"/>
              <a:t> e-banking, m-banking</a:t>
            </a:r>
          </a:p>
          <a:p>
            <a:endParaRPr lang="en-US" sz="1800" b="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3</a:t>
            </a:fld>
            <a:endParaRPr lang="en-US"/>
          </a:p>
        </p:txBody>
      </p:sp>
    </p:spTree>
    <p:extLst>
      <p:ext uri="{BB962C8B-B14F-4D97-AF65-F5344CB8AC3E}">
        <p14:creationId xmlns:p14="http://schemas.microsoft.com/office/powerpoint/2010/main" val="2804127668"/>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2"/>
          <p:cNvSpPr>
            <a:spLocks noGrp="1" noChangeArrowheads="1"/>
          </p:cNvSpPr>
          <p:nvPr>
            <p:ph type="title"/>
          </p:nvPr>
        </p:nvSpPr>
        <p:spPr>
          <a:xfrm>
            <a:off x="683568" y="692696"/>
            <a:ext cx="7774632" cy="792088"/>
          </a:xfrm>
        </p:spPr>
        <p:txBody>
          <a:bodyPr>
            <a:noAutofit/>
          </a:bodyPr>
          <a:lstStyle/>
          <a:p>
            <a:pPr eaLnBrk="1" fontAlgn="auto" hangingPunct="1">
              <a:spcAft>
                <a:spcPts val="0"/>
              </a:spcAft>
              <a:defRPr/>
            </a:pPr>
            <a:r>
              <a:rPr lang="en-GB" sz="2400" b="1" dirty="0" smtClean="0">
                <a:solidFill>
                  <a:srgbClr val="6600CC"/>
                </a:solidFill>
              </a:rPr>
              <a:t>The Role of The Judiciary  on the legal implication  of technology in Tanzania</a:t>
            </a:r>
            <a:endParaRPr lang="en-US" sz="2400" b="1" dirty="0" smtClean="0">
              <a:solidFill>
                <a:srgbClr val="6600CC"/>
              </a:solidFill>
            </a:endParaRPr>
          </a:p>
        </p:txBody>
      </p:sp>
      <p:sp>
        <p:nvSpPr>
          <p:cNvPr id="84995" name="Rectangle 3"/>
          <p:cNvSpPr>
            <a:spLocks noGrp="1" noChangeArrowheads="1"/>
          </p:cNvSpPr>
          <p:nvPr>
            <p:ph sz="quarter" idx="1"/>
          </p:nvPr>
        </p:nvSpPr>
        <p:spPr>
          <a:xfrm>
            <a:off x="-108520" y="1600200"/>
            <a:ext cx="8640960" cy="4873625"/>
          </a:xfrm>
        </p:spPr>
        <p:txBody>
          <a:bodyPr/>
          <a:lstStyle/>
          <a:p>
            <a:pPr eaLnBrk="1" hangingPunct="1">
              <a:lnSpc>
                <a:spcPct val="80000"/>
              </a:lnSpc>
            </a:pPr>
            <a:r>
              <a:rPr lang="en-GB" sz="2000" b="1" dirty="0" smtClean="0"/>
              <a:t>The lacuna on the admissibility of electronic evidence was tested by the High Court of Tanzania Commercial Division in the case of </a:t>
            </a:r>
            <a:r>
              <a:rPr lang="en-GB" sz="2000" b="1" i="1" dirty="0" smtClean="0">
                <a:solidFill>
                  <a:srgbClr val="FF0000"/>
                </a:solidFill>
              </a:rPr>
              <a:t>Trust Bank Tanzania Ltd. v. Le-marsh Enterprises Ltd., Joseph </a:t>
            </a:r>
            <a:r>
              <a:rPr lang="en-GB" sz="2000" b="1" i="1" dirty="0" err="1" smtClean="0">
                <a:solidFill>
                  <a:srgbClr val="FF0000"/>
                </a:solidFill>
              </a:rPr>
              <a:t>Mbui</a:t>
            </a:r>
            <a:r>
              <a:rPr lang="en-GB" sz="2000" b="1" i="1" dirty="0" smtClean="0">
                <a:solidFill>
                  <a:srgbClr val="FF0000"/>
                </a:solidFill>
              </a:rPr>
              <a:t> </a:t>
            </a:r>
            <a:r>
              <a:rPr lang="en-GB" sz="2000" b="1" i="1" dirty="0" err="1" smtClean="0">
                <a:solidFill>
                  <a:srgbClr val="FF0000"/>
                </a:solidFill>
              </a:rPr>
              <a:t>Magari</a:t>
            </a:r>
            <a:r>
              <a:rPr lang="en-GB" sz="2000" b="1" i="1" dirty="0" smtClean="0">
                <a:solidFill>
                  <a:srgbClr val="FF0000"/>
                </a:solidFill>
              </a:rPr>
              <a:t>, Lawrence</a:t>
            </a:r>
            <a:r>
              <a:rPr lang="en-GB" sz="2000" b="1" dirty="0" smtClean="0">
                <a:solidFill>
                  <a:srgbClr val="FF0000"/>
                </a:solidFill>
              </a:rPr>
              <a:t> </a:t>
            </a:r>
            <a:r>
              <a:rPr lang="en-GB" sz="2000" b="1" i="1" dirty="0" err="1" smtClean="0">
                <a:solidFill>
                  <a:srgbClr val="FF0000"/>
                </a:solidFill>
              </a:rPr>
              <a:t>Macharia</a:t>
            </a:r>
            <a:r>
              <a:rPr lang="en-GB" sz="2000" b="1" dirty="0" smtClean="0">
                <a:solidFill>
                  <a:srgbClr val="FF0000"/>
                </a:solidFill>
                <a:hlinkClick r:id="" action="ppaction://noaction"/>
              </a:rPr>
              <a:t>[1]</a:t>
            </a:r>
            <a:r>
              <a:rPr lang="en-GB" sz="2000" b="1" dirty="0" smtClean="0">
                <a:solidFill>
                  <a:srgbClr val="FF0000"/>
                </a:solidFill>
              </a:rPr>
              <a:t>.</a:t>
            </a:r>
          </a:p>
          <a:p>
            <a:pPr eaLnBrk="1" hangingPunct="1">
              <a:lnSpc>
                <a:spcPct val="80000"/>
              </a:lnSpc>
            </a:pPr>
            <a:r>
              <a:rPr lang="en-US" sz="2000" b="1" dirty="0" smtClean="0"/>
              <a:t>The Court through </a:t>
            </a:r>
            <a:r>
              <a:rPr lang="en-US" sz="2000" b="1" dirty="0" err="1" smtClean="0"/>
              <a:t>Nsekela</a:t>
            </a:r>
            <a:r>
              <a:rPr lang="en-US" sz="2000" b="1" dirty="0" smtClean="0"/>
              <a:t>, J. as he then was, boldly adopted the provisions of the English Civil Evidence Act, and the Seychelles Evidence (Bankers Books) Act Cap 75 on computer documents and other </a:t>
            </a:r>
            <a:r>
              <a:rPr lang="en-US" sz="2000" b="1" dirty="0" err="1" smtClean="0"/>
              <a:t>authorites</a:t>
            </a:r>
            <a:endParaRPr lang="en-US" sz="2000" b="1" dirty="0" smtClean="0"/>
          </a:p>
          <a:p>
            <a:pPr eaLnBrk="1" hangingPunct="1">
              <a:lnSpc>
                <a:spcPct val="80000"/>
              </a:lnSpc>
            </a:pPr>
            <a:r>
              <a:rPr lang="en-US" sz="2000" b="1" dirty="0" smtClean="0"/>
              <a:t>Before reaching its conclusion, the court observed that there was no definition of bankers book under our Evidence Act.</a:t>
            </a:r>
          </a:p>
          <a:p>
            <a:pPr eaLnBrk="1" hangingPunct="1">
              <a:lnSpc>
                <a:spcPct val="80000"/>
              </a:lnSpc>
              <a:buFontTx/>
              <a:buNone/>
            </a:pPr>
            <a:r>
              <a:rPr lang="en-GB" sz="2000" b="1" dirty="0" smtClean="0">
                <a:hlinkClick r:id="" action="ppaction://noaction"/>
              </a:rPr>
              <a:t>[1]</a:t>
            </a:r>
            <a:r>
              <a:rPr lang="en-GB" sz="2000" b="1" dirty="0" smtClean="0"/>
              <a:t> </a:t>
            </a:r>
            <a:r>
              <a:rPr lang="en-GB" sz="2000" b="1" i="1" dirty="0" smtClean="0">
                <a:solidFill>
                  <a:srgbClr val="FF0000"/>
                </a:solidFill>
              </a:rPr>
              <a:t>The</a:t>
            </a:r>
            <a:r>
              <a:rPr lang="en-GB" sz="2000" b="1" dirty="0" smtClean="0"/>
              <a:t> High Court of Tanzania (Commercial Division) at Dar </a:t>
            </a:r>
            <a:r>
              <a:rPr lang="en-GB" sz="2000" b="1" dirty="0" err="1" smtClean="0"/>
              <a:t>es</a:t>
            </a:r>
            <a:r>
              <a:rPr lang="en-GB" sz="2000" b="1" dirty="0" smtClean="0"/>
              <a:t> Salaam Commercial case no.4 of 2000 (Unreported)</a:t>
            </a:r>
            <a:endParaRPr lang="en-US" sz="2000" b="1" dirty="0" smtClean="0"/>
          </a:p>
          <a:p>
            <a:pPr eaLnBrk="1" hangingPunct="1">
              <a:lnSpc>
                <a:spcPct val="80000"/>
              </a:lnSpc>
            </a:pPr>
            <a:endParaRPr lang="en-US" sz="2000" b="1" dirty="0" smtClean="0"/>
          </a:p>
        </p:txBody>
      </p:sp>
      <p:sp>
        <p:nvSpPr>
          <p:cNvPr id="8499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C2B8833E-2778-459D-8550-144F8FBE83E3}" type="datetime1">
              <a:rPr lang="en-US" smtClean="0">
                <a:solidFill>
                  <a:schemeClr val="tx2"/>
                </a:solidFill>
              </a:rPr>
              <a:pPr/>
              <a:t>06/03/2013</a:t>
            </a:fld>
            <a:endParaRPr lang="en-US" smtClean="0">
              <a:solidFill>
                <a:schemeClr val="tx2"/>
              </a:solidFill>
            </a:endParaRPr>
          </a:p>
        </p:txBody>
      </p:sp>
      <p:sp>
        <p:nvSpPr>
          <p:cNvPr id="84997"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5C41A8B3-B281-4DAB-AB98-CB751DBFE763}" type="slidenum">
              <a:rPr lang="en-US" smtClean="0">
                <a:solidFill>
                  <a:srgbClr val="FFFFFF"/>
                </a:solidFill>
              </a:rPr>
              <a:pPr/>
              <a:t>30</a:t>
            </a:fld>
            <a:endParaRPr lang="en-US" smtClean="0">
              <a:solidFill>
                <a:srgbClr val="FFFFFF"/>
              </a:solidFill>
            </a:endParaRPr>
          </a:p>
        </p:txBody>
      </p:sp>
      <p:sp>
        <p:nvSpPr>
          <p:cNvPr id="84998" name="Footer Placeholder 4"/>
          <p:cNvSpPr>
            <a:spLocks noGrp="1"/>
          </p:cNvSpPr>
          <p:nvPr>
            <p:ph type="ftr" sz="quarter" idx="4294967295"/>
          </p:nvPr>
        </p:nvSpPr>
        <p:spPr bwMode="auto">
          <a:xfrm rot="5400000">
            <a:off x="6989763" y="3736975"/>
            <a:ext cx="3200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r>
              <a:rPr lang="en-US" smtClean="0">
                <a:solidFill>
                  <a:schemeClr val="tx2"/>
                </a:solidFill>
              </a:rPr>
              <a:t>Copyrighted Work--Adam MAMBI</a:t>
            </a:r>
          </a:p>
        </p:txBody>
      </p:sp>
    </p:spTree>
    <p:extLst>
      <p:ext uri="{BB962C8B-B14F-4D97-AF65-F5344CB8AC3E}">
        <p14:creationId xmlns:p14="http://schemas.microsoft.com/office/powerpoint/2010/main" val="320249609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2207"/>
            <a:ext cx="7918648" cy="1384995"/>
          </a:xfrm>
        </p:spPr>
        <p:txBody>
          <a:bodyPr/>
          <a:lstStyle/>
          <a:p>
            <a:r>
              <a:rPr lang="en-US" sz="2800" dirty="0" smtClean="0"/>
              <a:t>Laws that were amended to take on board, e-transactions (e-government e-evidence)/Matrix</a:t>
            </a:r>
            <a:endParaRPr lang="en-US" sz="2800" dirty="0"/>
          </a:p>
        </p:txBody>
      </p:sp>
      <p:sp>
        <p:nvSpPr>
          <p:cNvPr id="3" name="Content Placeholder 2"/>
          <p:cNvSpPr>
            <a:spLocks noGrp="1"/>
          </p:cNvSpPr>
          <p:nvPr>
            <p:ph idx="1"/>
          </p:nvPr>
        </p:nvSpPr>
        <p:spPr>
          <a:xfrm>
            <a:off x="251520" y="1340768"/>
            <a:ext cx="8640959" cy="4904457"/>
          </a:xfrm>
        </p:spPr>
        <p:txBody>
          <a:bodyPr/>
          <a:lstStyle/>
          <a:p>
            <a:r>
              <a:rPr lang="en-US" dirty="0" smtClean="0"/>
              <a:t>See the Matrix</a:t>
            </a:r>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31</a:t>
            </a:fld>
            <a:endParaRPr lang="en-US"/>
          </a:p>
        </p:txBody>
      </p:sp>
    </p:spTree>
    <p:extLst>
      <p:ext uri="{BB962C8B-B14F-4D97-AF65-F5344CB8AC3E}">
        <p14:creationId xmlns:p14="http://schemas.microsoft.com/office/powerpoint/2010/main" val="2453748260"/>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801599"/>
            <a:ext cx="7774632" cy="683185"/>
          </a:xfrm>
        </p:spPr>
        <p:txBody>
          <a:bodyPr/>
          <a:lstStyle/>
          <a:p>
            <a:r>
              <a:rPr lang="en-US" dirty="0" smtClean="0"/>
              <a:t>Some Reference to read more</a:t>
            </a:r>
            <a:endParaRPr lang="en-US" dirty="0"/>
          </a:p>
        </p:txBody>
      </p:sp>
      <p:sp>
        <p:nvSpPr>
          <p:cNvPr id="3" name="Content Placeholder 2"/>
          <p:cNvSpPr>
            <a:spLocks noGrp="1"/>
          </p:cNvSpPr>
          <p:nvPr>
            <p:ph idx="1"/>
          </p:nvPr>
        </p:nvSpPr>
        <p:spPr>
          <a:xfrm>
            <a:off x="395536" y="1556792"/>
            <a:ext cx="8748463" cy="4688433"/>
          </a:xfrm>
        </p:spPr>
        <p:txBody>
          <a:bodyPr/>
          <a:lstStyle/>
          <a:p>
            <a:r>
              <a:rPr lang="en-US" sz="2800" b="1" dirty="0" smtClean="0"/>
              <a:t>1: See A source Book on ICT &amp; Cyber Law: Pages</a:t>
            </a:r>
            <a:r>
              <a:rPr lang="en-US" sz="2800" dirty="0" smtClean="0"/>
              <a:t>:</a:t>
            </a:r>
          </a:p>
          <a:p>
            <a:r>
              <a:rPr lang="en-US" sz="2800" dirty="0" smtClean="0"/>
              <a:t>E-government pages 167-175</a:t>
            </a:r>
          </a:p>
          <a:p>
            <a:r>
              <a:rPr lang="en-US" sz="2800" dirty="0" smtClean="0"/>
              <a:t>E-payment pages 120-145</a:t>
            </a:r>
          </a:p>
          <a:p>
            <a:r>
              <a:rPr lang="en-US" sz="2800" dirty="0" smtClean="0"/>
              <a:t>E-taxation pages 149</a:t>
            </a:r>
          </a:p>
          <a:p>
            <a:r>
              <a:rPr lang="en-US" sz="2800" dirty="0" smtClean="0"/>
              <a:t>E-evidence pages 176-196</a:t>
            </a:r>
          </a:p>
          <a:p>
            <a:r>
              <a:rPr lang="en-US" sz="2800" b="1" dirty="0" smtClean="0"/>
              <a:t>2: Draft Bill</a:t>
            </a:r>
            <a:r>
              <a:rPr lang="en-US" sz="2800" dirty="0" smtClean="0"/>
              <a:t> on e-transaction </a:t>
            </a:r>
          </a:p>
          <a:p>
            <a:r>
              <a:rPr lang="en-US" sz="2800" b="1" dirty="0" smtClean="0"/>
              <a:t>3.Amended laws </a:t>
            </a:r>
            <a:r>
              <a:rPr lang="en-US" sz="2800" dirty="0" smtClean="0"/>
              <a:t>in the </a:t>
            </a:r>
            <a:r>
              <a:rPr lang="en-US" dirty="0" smtClean="0"/>
              <a:t>Matrix</a:t>
            </a:r>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32</a:t>
            </a:fld>
            <a:endParaRPr lang="en-US"/>
          </a:p>
        </p:txBody>
      </p:sp>
    </p:spTree>
    <p:extLst>
      <p:ext uri="{BB962C8B-B14F-4D97-AF65-F5344CB8AC3E}">
        <p14:creationId xmlns:p14="http://schemas.microsoft.com/office/powerpoint/2010/main" val="1429360856"/>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2"/>
          <p:cNvSpPr>
            <a:spLocks noGrp="1"/>
          </p:cNvSpPr>
          <p:nvPr>
            <p:ph type="sldNum" sz="quarter" idx="10"/>
          </p:nvPr>
        </p:nvSpPr>
        <p:spPr>
          <a:xfrm>
            <a:off x="8820150" y="0"/>
            <a:ext cx="323850"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fld id="{590A0987-5DBD-9243-B991-36F79B08759C}" type="slidenum">
              <a:rPr lang="en-US" sz="1000">
                <a:solidFill>
                  <a:srgbClr val="0E438A"/>
                </a:solidFill>
                <a:latin typeface="Zurich BT" charset="0"/>
                <a:cs typeface="Times New Roman" charset="0"/>
              </a:rPr>
              <a:pPr/>
              <a:t>33</a:t>
            </a:fld>
            <a:endParaRPr lang="en-US" sz="1000">
              <a:solidFill>
                <a:srgbClr val="0E438A"/>
              </a:solidFill>
              <a:latin typeface="Zurich BT" charset="0"/>
              <a:cs typeface="Times New Roman" charset="0"/>
            </a:endParaRPr>
          </a:p>
        </p:txBody>
      </p:sp>
      <p:sp>
        <p:nvSpPr>
          <p:cNvPr id="1203202" name="Rectangle 2"/>
          <p:cNvSpPr>
            <a:spLocks noGrp="1" noChangeArrowheads="1"/>
          </p:cNvSpPr>
          <p:nvPr>
            <p:ph type="title"/>
          </p:nvPr>
        </p:nvSpPr>
        <p:spPr>
          <a:xfrm>
            <a:off x="611188" y="696913"/>
            <a:ext cx="7772400" cy="647700"/>
          </a:xfrm>
        </p:spPr>
        <p:txBody>
          <a:bodyPr/>
          <a:lstStyle/>
          <a:p>
            <a:pPr>
              <a:defRPr/>
            </a:pPr>
            <a:r>
              <a:rPr lang="fr-FR" dirty="0" smtClean="0">
                <a:effectLst>
                  <a:outerShdw blurRad="38100" dist="38100" dir="2700000" algn="tl">
                    <a:srgbClr val="DDDDDD"/>
                  </a:outerShdw>
                </a:effectLst>
                <a:latin typeface="Verdana" charset="0"/>
                <a:cs typeface="+mj-cs"/>
              </a:rPr>
              <a:t>THANK YOU…</a:t>
            </a:r>
            <a:endParaRPr lang="fr-FR" dirty="0">
              <a:effectLst>
                <a:outerShdw blurRad="38100" dist="38100" dir="2700000" algn="tl">
                  <a:srgbClr val="DDDDDD"/>
                </a:outerShdw>
              </a:effectLst>
              <a:latin typeface="Verdana" charset="0"/>
              <a:cs typeface="+mj-cs"/>
            </a:endParaRPr>
          </a:p>
        </p:txBody>
      </p:sp>
      <p:sp>
        <p:nvSpPr>
          <p:cNvPr id="53251" name="TextBox 3"/>
          <p:cNvSpPr txBox="1">
            <a:spLocks noChangeArrowheads="1"/>
          </p:cNvSpPr>
          <p:nvPr/>
        </p:nvSpPr>
        <p:spPr bwMode="auto">
          <a:xfrm>
            <a:off x="395536" y="2276872"/>
            <a:ext cx="7561262"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r>
              <a:rPr lang="en-GB" sz="2800" b="1" dirty="0" smtClean="0"/>
              <a:t>Adam </a:t>
            </a:r>
            <a:r>
              <a:rPr lang="en-GB" sz="2800" b="1" dirty="0" err="1" smtClean="0"/>
              <a:t>Mambi</a:t>
            </a:r>
            <a:endParaRPr lang="en-GB" sz="2800" b="1" dirty="0"/>
          </a:p>
          <a:p>
            <a:r>
              <a:rPr lang="en-GB" sz="2000" b="1" dirty="0" smtClean="0"/>
              <a:t>ITU National Consultant/ Expert</a:t>
            </a:r>
          </a:p>
          <a:p>
            <a:r>
              <a:rPr lang="en-GB" sz="2400" b="1" dirty="0" smtClean="0">
                <a:hlinkClick r:id="rId3"/>
              </a:rPr>
              <a:t>adammambi@</a:t>
            </a:r>
            <a:r>
              <a:rPr lang="en-GB" sz="2400" b="1" dirty="0" smtClean="0"/>
              <a:t>yahoo.co.uk</a:t>
            </a:r>
            <a:endParaRPr lang="en-GB" sz="2400" b="1" dirty="0"/>
          </a:p>
          <a:p>
            <a:r>
              <a:rPr lang="en-GB" sz="1600" b="1" dirty="0" smtClean="0"/>
              <a:t>Mobile: 0768291302/0713291302</a:t>
            </a:r>
            <a:endParaRPr lang="en-GB" sz="1600" b="1" dirty="0"/>
          </a:p>
          <a:p>
            <a:endParaRPr lang="en-GB" sz="2400" b="1" dirty="0"/>
          </a:p>
          <a:p>
            <a:endParaRPr lang="en-GB" sz="1200" dirty="0"/>
          </a:p>
        </p:txBody>
      </p:sp>
      <p:sp>
        <p:nvSpPr>
          <p:cNvPr id="53252" name="TextBox 3"/>
          <p:cNvSpPr txBox="1">
            <a:spLocks noChangeArrowheads="1"/>
          </p:cNvSpPr>
          <p:nvPr/>
        </p:nvSpPr>
        <p:spPr bwMode="auto">
          <a:xfrm>
            <a:off x="825500" y="4021138"/>
            <a:ext cx="7418388" cy="197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pPr algn="ctr"/>
            <a:endParaRPr lang="fr-CH" sz="2100" b="1" dirty="0"/>
          </a:p>
          <a:p>
            <a:pPr algn="ctr"/>
            <a:endParaRPr lang="fr-CH" sz="2100" b="1" dirty="0"/>
          </a:p>
          <a:p>
            <a:pPr algn="ctr"/>
            <a:endParaRPr lang="fr-CH" sz="2100" b="1" dirty="0"/>
          </a:p>
          <a:p>
            <a:pPr algn="ctr"/>
            <a:r>
              <a:rPr lang="fr-CH" sz="2100" b="1" dirty="0"/>
              <a:t>Union Internationale des Télécommunications </a:t>
            </a:r>
            <a:r>
              <a:rPr lang="en-GB" sz="2100" b="1" dirty="0"/>
              <a:t>International Telecommunication Union</a:t>
            </a:r>
            <a:r>
              <a:rPr lang="en-GB" sz="1700" dirty="0"/>
              <a:t/>
            </a:r>
            <a:br>
              <a:rPr lang="en-GB" sz="1700" dirty="0"/>
            </a:br>
            <a:endParaRPr lang="en-GB" sz="1700" dirty="0"/>
          </a:p>
        </p:txBody>
      </p:sp>
    </p:spTree>
    <p:extLst>
      <p:ext uri="{BB962C8B-B14F-4D97-AF65-F5344CB8AC3E}">
        <p14:creationId xmlns:p14="http://schemas.microsoft.com/office/powerpoint/2010/main" val="325751525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20742"/>
            <a:ext cx="8208912" cy="523220"/>
          </a:xfrm>
        </p:spPr>
        <p:txBody>
          <a:bodyPr/>
          <a:lstStyle/>
          <a:p>
            <a:r>
              <a:rPr lang="en-US" sz="2800" dirty="0" smtClean="0"/>
              <a:t>Who are the users of e-government?</a:t>
            </a:r>
            <a:endParaRPr lang="en-US" sz="2800" dirty="0"/>
          </a:p>
        </p:txBody>
      </p:sp>
      <p:sp>
        <p:nvSpPr>
          <p:cNvPr id="3" name="Content Placeholder 2"/>
          <p:cNvSpPr>
            <a:spLocks noGrp="1"/>
          </p:cNvSpPr>
          <p:nvPr>
            <p:ph idx="1"/>
          </p:nvPr>
        </p:nvSpPr>
        <p:spPr>
          <a:xfrm>
            <a:off x="323528" y="764704"/>
            <a:ext cx="8712968" cy="5480521"/>
          </a:xfrm>
        </p:spPr>
        <p:txBody>
          <a:bodyPr/>
          <a:lstStyle/>
          <a:p>
            <a:r>
              <a:rPr lang="en-US" sz="2400" b="1" dirty="0" smtClean="0"/>
              <a:t>The </a:t>
            </a:r>
            <a:r>
              <a:rPr lang="en-US" sz="2400" b="1" dirty="0" smtClean="0">
                <a:solidFill>
                  <a:srgbClr val="0000CC"/>
                </a:solidFill>
              </a:rPr>
              <a:t>citizens</a:t>
            </a:r>
            <a:r>
              <a:rPr lang="en-US" sz="2400" b="1" dirty="0"/>
              <a:t>, who are users of G2C services, </a:t>
            </a:r>
            <a:endParaRPr lang="en-US" sz="2400" b="1" dirty="0" smtClean="0"/>
          </a:p>
          <a:p>
            <a:r>
              <a:rPr lang="en-US" sz="2400" b="1" dirty="0" smtClean="0"/>
              <a:t>the </a:t>
            </a:r>
            <a:r>
              <a:rPr lang="en-US" sz="2400" b="1" dirty="0">
                <a:solidFill>
                  <a:srgbClr val="0000CC"/>
                </a:solidFill>
              </a:rPr>
              <a:t>Business</a:t>
            </a:r>
            <a:r>
              <a:rPr lang="en-US" sz="2400" b="1" dirty="0"/>
              <a:t> who use G2B </a:t>
            </a:r>
            <a:r>
              <a:rPr lang="en-US" sz="2400" b="1" dirty="0" smtClean="0"/>
              <a:t>service</a:t>
            </a:r>
            <a:endParaRPr lang="en-US" sz="2400" b="1" dirty="0"/>
          </a:p>
          <a:p>
            <a:r>
              <a:rPr lang="en-US" sz="2400" b="1" dirty="0" smtClean="0"/>
              <a:t> the </a:t>
            </a:r>
            <a:r>
              <a:rPr lang="en-US" sz="2400" b="1" dirty="0" smtClean="0">
                <a:solidFill>
                  <a:srgbClr val="0000CC"/>
                </a:solidFill>
              </a:rPr>
              <a:t>Governmen</a:t>
            </a:r>
            <a:r>
              <a:rPr lang="en-US" sz="2400" b="1" dirty="0" smtClean="0"/>
              <a:t>t </a:t>
            </a:r>
            <a:r>
              <a:rPr lang="en-US" sz="2400" b="1" dirty="0"/>
              <a:t>entities and the employees who are the users of G2G and </a:t>
            </a:r>
            <a:r>
              <a:rPr lang="en-US" sz="2400" b="1" dirty="0" smtClean="0"/>
              <a:t>G2E respectively.</a:t>
            </a:r>
          </a:p>
          <a:p>
            <a:r>
              <a:rPr lang="en-US" sz="2400" b="1" dirty="0" smtClean="0"/>
              <a:t>Who else?????</a:t>
            </a:r>
          </a:p>
          <a:p>
            <a:r>
              <a:rPr lang="en-US" sz="2400" b="1" i="1" dirty="0" smtClean="0">
                <a:solidFill>
                  <a:srgbClr val="0000CC"/>
                </a:solidFill>
              </a:rPr>
              <a:t>Why: e-government?:</a:t>
            </a:r>
            <a:r>
              <a:rPr lang="en-US" sz="2400" b="1" dirty="0"/>
              <a:t>E-government promotes efficiency, transparency, accountability and </a:t>
            </a:r>
            <a:r>
              <a:rPr lang="en-US" sz="2400" b="1" dirty="0" smtClean="0"/>
              <a:t>public participation</a:t>
            </a:r>
            <a:r>
              <a:rPr lang="en-US" sz="2400" b="1" dirty="0"/>
              <a:t>.</a:t>
            </a: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4</a:t>
            </a:fld>
            <a:endParaRPr lang="en-US"/>
          </a:p>
        </p:txBody>
      </p:sp>
      <p:pic>
        <p:nvPicPr>
          <p:cNvPr id="5" name="Picture 4" descr="asus_eee_pc_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776581" y="3687351"/>
            <a:ext cx="324036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im002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a:xfrm>
            <a:off x="179512" y="4024753"/>
            <a:ext cx="5328592" cy="1944216"/>
          </a:xfrm>
          <a:prstGeom prst="rect">
            <a:avLst/>
          </a:prstGeom>
          <a:noFill/>
        </p:spPr>
      </p:pic>
    </p:spTree>
    <p:extLst>
      <p:ext uri="{BB962C8B-B14F-4D97-AF65-F5344CB8AC3E}">
        <p14:creationId xmlns:p14="http://schemas.microsoft.com/office/powerpoint/2010/main" val="61470182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4701"/>
            <a:ext cx="7774632" cy="954107"/>
          </a:xfrm>
        </p:spPr>
        <p:txBody>
          <a:bodyPr/>
          <a:lstStyle/>
          <a:p>
            <a:r>
              <a:rPr lang="en-US" sz="2800" dirty="0" smtClean="0"/>
              <a:t>How e-government has been structured; 4 Main areas</a:t>
            </a:r>
            <a:endParaRPr lang="en-US" sz="2800" dirty="0"/>
          </a:p>
        </p:txBody>
      </p:sp>
      <p:sp>
        <p:nvSpPr>
          <p:cNvPr id="3" name="Content Placeholder 2"/>
          <p:cNvSpPr>
            <a:spLocks noGrp="1"/>
          </p:cNvSpPr>
          <p:nvPr>
            <p:ph idx="1"/>
          </p:nvPr>
        </p:nvSpPr>
        <p:spPr>
          <a:xfrm>
            <a:off x="-180528" y="836712"/>
            <a:ext cx="8928992" cy="5408513"/>
          </a:xfrm>
        </p:spPr>
        <p:txBody>
          <a:bodyPr/>
          <a:lstStyle/>
          <a:p>
            <a:pPr marL="457200" indent="-457200">
              <a:buFont typeface="+mj-lt"/>
              <a:buAutoNum type="arabicParenR"/>
            </a:pPr>
            <a:r>
              <a:rPr lang="en-US" sz="2000" b="1" dirty="0">
                <a:solidFill>
                  <a:srgbClr val="0000CC"/>
                </a:solidFill>
              </a:rPr>
              <a:t>Informational portal e-government structure</a:t>
            </a:r>
            <a:r>
              <a:rPr lang="en-US" sz="2000" dirty="0"/>
              <a:t>. This is the form of </a:t>
            </a:r>
            <a:r>
              <a:rPr lang="en-US" sz="2000" dirty="0" smtClean="0"/>
              <a:t>e-government whereby </a:t>
            </a:r>
            <a:r>
              <a:rPr lang="en-US" sz="2000" dirty="0"/>
              <a:t>Ministries, Departments </a:t>
            </a:r>
            <a:r>
              <a:rPr lang="en-US" sz="2000" dirty="0" err="1"/>
              <a:t>etc</a:t>
            </a:r>
            <a:r>
              <a:rPr lang="en-US" sz="2000" dirty="0"/>
              <a:t> can host websites which can act </a:t>
            </a:r>
            <a:r>
              <a:rPr lang="en-US" sz="2000" dirty="0" smtClean="0"/>
              <a:t>as information </a:t>
            </a:r>
            <a:r>
              <a:rPr lang="en-US" sz="2000" dirty="0"/>
              <a:t>hubs</a:t>
            </a:r>
            <a:r>
              <a:rPr lang="en-US" sz="2000" dirty="0" smtClean="0"/>
              <a:t>.</a:t>
            </a:r>
          </a:p>
          <a:p>
            <a:pPr marL="457200" indent="-457200">
              <a:buFont typeface="+mj-lt"/>
              <a:buAutoNum type="arabicParenR"/>
            </a:pPr>
            <a:r>
              <a:rPr lang="en-US" sz="2000" b="1" dirty="0">
                <a:solidFill>
                  <a:srgbClr val="0000CC"/>
                </a:solidFill>
              </a:rPr>
              <a:t>Legal services Portal</a:t>
            </a:r>
            <a:r>
              <a:rPr lang="en-US" sz="2000" dirty="0"/>
              <a:t>; The provision of legal services to citizens should </a:t>
            </a:r>
            <a:r>
              <a:rPr lang="en-US" sz="2000" dirty="0" smtClean="0"/>
              <a:t>be distinguished </a:t>
            </a:r>
            <a:r>
              <a:rPr lang="en-US" sz="2000" dirty="0"/>
              <a:t>from judicial functions performed by the </a:t>
            </a:r>
            <a:r>
              <a:rPr lang="en-US" sz="2000" dirty="0" smtClean="0"/>
              <a:t>courts. e.g. laws &amp; books online</a:t>
            </a:r>
          </a:p>
          <a:p>
            <a:pPr marL="457200" indent="-457200">
              <a:buFont typeface="+mj-lt"/>
              <a:buAutoNum type="arabicParenR"/>
            </a:pPr>
            <a:r>
              <a:rPr lang="en-US" sz="2000" b="1" dirty="0">
                <a:solidFill>
                  <a:srgbClr val="0000CC"/>
                </a:solidFill>
              </a:rPr>
              <a:t>Judicial services Portal</a:t>
            </a:r>
            <a:r>
              <a:rPr lang="en-US" sz="2000" dirty="0"/>
              <a:t>; In this structure, the role of the </a:t>
            </a:r>
            <a:r>
              <a:rPr lang="en-US" sz="2000" dirty="0">
                <a:solidFill>
                  <a:srgbClr val="0000CC"/>
                </a:solidFill>
              </a:rPr>
              <a:t>judiciary in </a:t>
            </a:r>
            <a:r>
              <a:rPr lang="en-US" sz="2000" dirty="0" smtClean="0">
                <a:solidFill>
                  <a:srgbClr val="0000CC"/>
                </a:solidFill>
              </a:rPr>
              <a:t>upholding the </a:t>
            </a:r>
            <a:r>
              <a:rPr lang="en-US" sz="2000" dirty="0">
                <a:solidFill>
                  <a:srgbClr val="0000CC"/>
                </a:solidFill>
              </a:rPr>
              <a:t>rule of law, good governance and democracy </a:t>
            </a:r>
            <a:r>
              <a:rPr lang="en-US" sz="2000" dirty="0"/>
              <a:t>cannot be </a:t>
            </a:r>
            <a:r>
              <a:rPr lang="en-US" sz="2000" dirty="0" smtClean="0"/>
              <a:t>over-emphasized.</a:t>
            </a:r>
          </a:p>
          <a:p>
            <a:r>
              <a:rPr lang="en-US" sz="2000" dirty="0"/>
              <a:t>a) use of </a:t>
            </a:r>
            <a:r>
              <a:rPr lang="en-US" sz="2000" dirty="0" smtClean="0"/>
              <a:t>ICT supporting </a:t>
            </a:r>
            <a:r>
              <a:rPr lang="en-US" sz="2000" dirty="0"/>
              <a:t>system for recording of court </a:t>
            </a:r>
            <a:r>
              <a:rPr lang="en-US" sz="2000" dirty="0" smtClean="0"/>
              <a:t>proceedings and </a:t>
            </a:r>
            <a:r>
              <a:rPr lang="en-US" sz="2000" dirty="0"/>
              <a:t>e-filling of some </a:t>
            </a:r>
            <a:r>
              <a:rPr lang="en-US" sz="2000" dirty="0" smtClean="0"/>
              <a:t>documents</a:t>
            </a:r>
          </a:p>
          <a:p>
            <a:r>
              <a:rPr lang="en-US" sz="2000" dirty="0" smtClean="0"/>
              <a:t> </a:t>
            </a:r>
            <a:r>
              <a:rPr lang="en-US" sz="2000" dirty="0"/>
              <a:t>(b) the development and use of laws </a:t>
            </a:r>
            <a:r>
              <a:rPr lang="en-US" sz="2000" dirty="0" smtClean="0"/>
              <a:t>and procedures </a:t>
            </a:r>
            <a:r>
              <a:rPr lang="en-US" sz="2000" dirty="0"/>
              <a:t>to support the admission of e-evidence </a:t>
            </a:r>
            <a:endParaRPr lang="en-US" sz="2000" dirty="0" smtClean="0"/>
          </a:p>
          <a:p>
            <a:r>
              <a:rPr lang="en-US" sz="2000" dirty="0" smtClean="0"/>
              <a:t>4</a:t>
            </a:r>
            <a:r>
              <a:rPr lang="en-US" sz="2000" dirty="0"/>
              <a:t>) </a:t>
            </a:r>
            <a:r>
              <a:rPr lang="en-US" sz="2000" b="1" dirty="0">
                <a:solidFill>
                  <a:srgbClr val="0000CC"/>
                </a:solidFill>
              </a:rPr>
              <a:t>E-election services Portal</a:t>
            </a:r>
            <a:r>
              <a:rPr lang="en-US" sz="2000" dirty="0"/>
              <a:t>; This is also a vital aspect of e-government </a:t>
            </a:r>
            <a:r>
              <a:rPr lang="en-US" sz="2000" dirty="0" smtClean="0"/>
              <a:t>which involve </a:t>
            </a:r>
            <a:r>
              <a:rPr lang="en-US" sz="2000" dirty="0"/>
              <a:t>e-voting system.</a:t>
            </a:r>
            <a:endParaRPr lang="en-US" sz="2000" dirty="0" smtClean="0"/>
          </a:p>
          <a:p>
            <a:endParaRPr lang="en-US" sz="20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5</a:t>
            </a:fld>
            <a:endParaRPr lang="en-US"/>
          </a:p>
        </p:txBody>
      </p:sp>
    </p:spTree>
    <p:extLst>
      <p:ext uri="{BB962C8B-B14F-4D97-AF65-F5344CB8AC3E}">
        <p14:creationId xmlns:p14="http://schemas.microsoft.com/office/powerpoint/2010/main" val="133826649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9"/>
            <a:ext cx="8532440" cy="648071"/>
          </a:xfrm>
        </p:spPr>
        <p:txBody>
          <a:bodyPr/>
          <a:lstStyle/>
          <a:p>
            <a:r>
              <a:rPr lang="en-US" sz="2800" dirty="0" smtClean="0"/>
              <a:t>What is happening on e-government in Tanzania?</a:t>
            </a:r>
            <a:endParaRPr lang="en-US" sz="2800" dirty="0"/>
          </a:p>
        </p:txBody>
      </p:sp>
      <p:sp>
        <p:nvSpPr>
          <p:cNvPr id="3" name="Content Placeholder 2"/>
          <p:cNvSpPr>
            <a:spLocks noGrp="1"/>
          </p:cNvSpPr>
          <p:nvPr>
            <p:ph idx="1"/>
          </p:nvPr>
        </p:nvSpPr>
        <p:spPr>
          <a:xfrm>
            <a:off x="0" y="980728"/>
            <a:ext cx="9144000" cy="5264497"/>
          </a:xfrm>
        </p:spPr>
        <p:txBody>
          <a:bodyPr/>
          <a:lstStyle/>
          <a:p>
            <a:r>
              <a:rPr lang="en-US" b="1" dirty="0" smtClean="0"/>
              <a:t> </a:t>
            </a:r>
            <a:r>
              <a:rPr lang="en-US" sz="2000" b="1" dirty="0"/>
              <a:t>D</a:t>
            </a:r>
            <a:r>
              <a:rPr lang="en-US" sz="2000" b="1" dirty="0" smtClean="0"/>
              <a:t>evelopment and use of </a:t>
            </a:r>
            <a:r>
              <a:rPr lang="en-US" sz="2000" b="1" dirty="0"/>
              <a:t>websites in </a:t>
            </a:r>
            <a:r>
              <a:rPr lang="en-US" sz="2000" b="1" dirty="0" smtClean="0"/>
              <a:t>MDAs</a:t>
            </a:r>
            <a:endParaRPr lang="en-US" sz="2000" b="1" dirty="0"/>
          </a:p>
          <a:p>
            <a:r>
              <a:rPr lang="en-US" sz="2000" b="1" dirty="0" smtClean="0"/>
              <a:t> </a:t>
            </a:r>
            <a:r>
              <a:rPr lang="en-US" sz="2000" b="1" dirty="0"/>
              <a:t>Implementation of the Integrated Financial Management Information </a:t>
            </a:r>
            <a:r>
              <a:rPr lang="en-US" sz="2000" b="1" dirty="0" smtClean="0"/>
              <a:t>System (</a:t>
            </a:r>
            <a:r>
              <a:rPr lang="en-US" sz="2000" b="1" dirty="0"/>
              <a:t>IFMIS</a:t>
            </a:r>
            <a:r>
              <a:rPr lang="en-US" sz="2000" b="1" dirty="0" smtClean="0"/>
              <a:t>)</a:t>
            </a:r>
          </a:p>
          <a:p>
            <a:r>
              <a:rPr lang="en-US" sz="2000" b="1" dirty="0"/>
              <a:t>Development of the Integrated Payroll and Personnel Database (</a:t>
            </a:r>
            <a:r>
              <a:rPr lang="en-US" sz="2000" b="1" dirty="0" smtClean="0"/>
              <a:t>IPPD)481</a:t>
            </a:r>
          </a:p>
          <a:p>
            <a:r>
              <a:rPr lang="en-US" sz="2000" b="1" dirty="0" smtClean="0"/>
              <a:t>Implementation and use of Fiber optic/Broad infrastructure</a:t>
            </a:r>
          </a:p>
          <a:p>
            <a:r>
              <a:rPr lang="en-US" sz="2000" b="1" dirty="0" smtClean="0"/>
              <a:t>E-education: Examination results </a:t>
            </a:r>
            <a:r>
              <a:rPr lang="en-US" sz="2000" b="1" dirty="0" err="1" smtClean="0"/>
              <a:t>etc</a:t>
            </a:r>
            <a:endParaRPr lang="en-US" sz="2000" b="1" dirty="0" smtClean="0"/>
          </a:p>
          <a:p>
            <a:r>
              <a:rPr lang="en-US" sz="2000" b="1" dirty="0" smtClean="0"/>
              <a:t>E-advertisement of Government vacancies/posts </a:t>
            </a:r>
          </a:p>
          <a:p>
            <a:r>
              <a:rPr lang="en-US" sz="2000" b="1" dirty="0" smtClean="0"/>
              <a:t>E-justice/Tele-justice in Tanzania.</a:t>
            </a:r>
          </a:p>
          <a:p>
            <a:r>
              <a:rPr lang="en-US" sz="2000" b="1" dirty="0" smtClean="0"/>
              <a:t>Online Dispute Resolution (ODR/e-ADR)-TCRA, CMA</a:t>
            </a:r>
          </a:p>
          <a:p>
            <a:r>
              <a:rPr lang="en-US" sz="2000" b="1" dirty="0" smtClean="0"/>
              <a:t>E-taxation,</a:t>
            </a:r>
            <a:r>
              <a:rPr lang="en-US" sz="2000" b="1" dirty="0"/>
              <a:t> e-returns and e-claims</a:t>
            </a:r>
          </a:p>
          <a:p>
            <a:r>
              <a:rPr lang="en-US" sz="2000" b="1" dirty="0" smtClean="0"/>
              <a:t>use of EFD for e-payments by TRA</a:t>
            </a:r>
            <a:endParaRPr lang="en-US" sz="2000" b="1" dirty="0"/>
          </a:p>
          <a:p>
            <a:r>
              <a:rPr lang="en-US" sz="2000" b="1" dirty="0" smtClean="0"/>
              <a:t> </a:t>
            </a:r>
            <a:r>
              <a:rPr lang="en-US" sz="2000" b="1" dirty="0"/>
              <a:t>Acceptance of e-filling </a:t>
            </a:r>
            <a:r>
              <a:rPr lang="en-US" sz="2000" b="1" dirty="0" smtClean="0"/>
              <a:t>documents, E-procurement</a:t>
            </a:r>
          </a:p>
          <a:p>
            <a:r>
              <a:rPr lang="en-US" sz="2000" b="1" dirty="0" smtClean="0"/>
              <a:t>Establishment of e-government </a:t>
            </a:r>
            <a:endParaRPr lang="en-US" sz="2000" b="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6</a:t>
            </a:fld>
            <a:endParaRPr lang="en-US"/>
          </a:p>
        </p:txBody>
      </p:sp>
    </p:spTree>
    <p:extLst>
      <p:ext uri="{BB962C8B-B14F-4D97-AF65-F5344CB8AC3E}">
        <p14:creationId xmlns:p14="http://schemas.microsoft.com/office/powerpoint/2010/main" val="392655061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9"/>
            <a:ext cx="8208912" cy="1152128"/>
          </a:xfrm>
        </p:spPr>
        <p:txBody>
          <a:bodyPr/>
          <a:lstStyle/>
          <a:p>
            <a:r>
              <a:rPr lang="en-US" sz="2800" dirty="0" smtClean="0"/>
              <a:t>Case Study on e-government (The Judiciary)- </a:t>
            </a:r>
            <a:r>
              <a:rPr lang="en-US" sz="2800" i="1" u="sng" dirty="0" err="1" smtClean="0"/>
              <a:t>Mahalu</a:t>
            </a:r>
            <a:r>
              <a:rPr lang="en-US" sz="2800" i="1" u="sng" dirty="0" smtClean="0"/>
              <a:t> case</a:t>
            </a:r>
            <a:endParaRPr lang="en-US" sz="2800" i="1" u="sng" dirty="0"/>
          </a:p>
        </p:txBody>
      </p:sp>
      <p:sp>
        <p:nvSpPr>
          <p:cNvPr id="3" name="Content Placeholder 2"/>
          <p:cNvSpPr>
            <a:spLocks noGrp="1"/>
          </p:cNvSpPr>
          <p:nvPr>
            <p:ph idx="1"/>
          </p:nvPr>
        </p:nvSpPr>
        <p:spPr>
          <a:xfrm>
            <a:off x="-252536" y="1412776"/>
            <a:ext cx="9289032" cy="4832449"/>
          </a:xfrm>
        </p:spPr>
        <p:txBody>
          <a:bodyPr/>
          <a:lstStyle/>
          <a:p>
            <a:r>
              <a:rPr lang="en-US" sz="2800" dirty="0" smtClean="0"/>
              <a:t>Use of VIDEO Conference to examine a witness in  Italy from Tanzania.</a:t>
            </a:r>
          </a:p>
          <a:p>
            <a:r>
              <a:rPr lang="en-US" sz="2800" dirty="0" err="1" smtClean="0"/>
              <a:t>Defence</a:t>
            </a:r>
            <a:r>
              <a:rPr lang="en-US" sz="2800" dirty="0" smtClean="0"/>
              <a:t> Lawyers challenged the use of Video Conference.</a:t>
            </a:r>
          </a:p>
          <a:p>
            <a:r>
              <a:rPr lang="en-US" sz="2800" dirty="0" smtClean="0"/>
              <a:t>Court ruled that the law allows use of video conference</a:t>
            </a:r>
          </a:p>
          <a:p>
            <a:r>
              <a:rPr lang="en-US" sz="2800" b="1" i="1" dirty="0" smtClean="0">
                <a:solidFill>
                  <a:srgbClr val="0000CC"/>
                </a:solidFill>
              </a:rPr>
              <a:t>Which laws were used?</a:t>
            </a:r>
          </a:p>
          <a:p>
            <a:r>
              <a:rPr lang="en-US" sz="2800" i="1" u="sng" dirty="0"/>
              <a:t>Miscellaneous </a:t>
            </a:r>
            <a:r>
              <a:rPr lang="en-US" sz="2800" i="1" u="sng" dirty="0" smtClean="0"/>
              <a:t>Act No.15 of 2007 which amended the evidence Act</a:t>
            </a:r>
          </a:p>
          <a:p>
            <a:r>
              <a:rPr lang="en-US" sz="2800" i="1" u="sng" dirty="0" smtClean="0"/>
              <a:t>Miscellaneous Amendment Act 2011</a:t>
            </a:r>
            <a:r>
              <a:rPr lang="en-US" sz="2800" dirty="0" smtClean="0"/>
              <a:t>.</a:t>
            </a:r>
            <a:endParaRPr lang="en-US" sz="28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7</a:t>
            </a:fld>
            <a:endParaRPr lang="en-US"/>
          </a:p>
        </p:txBody>
      </p:sp>
    </p:spTree>
    <p:extLst>
      <p:ext uri="{BB962C8B-B14F-4D97-AF65-F5344CB8AC3E}">
        <p14:creationId xmlns:p14="http://schemas.microsoft.com/office/powerpoint/2010/main" val="207442531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846640" cy="864096"/>
          </a:xfrm>
        </p:spPr>
        <p:txBody>
          <a:bodyPr/>
          <a:lstStyle/>
          <a:p>
            <a:r>
              <a:rPr lang="en-US" sz="3200" dirty="0" smtClean="0"/>
              <a:t>What are the Legal issues on e-government?</a:t>
            </a:r>
            <a:endParaRPr lang="en-US" sz="3200" dirty="0"/>
          </a:p>
        </p:txBody>
      </p:sp>
      <p:sp>
        <p:nvSpPr>
          <p:cNvPr id="3" name="Content Placeholder 2"/>
          <p:cNvSpPr>
            <a:spLocks noGrp="1"/>
          </p:cNvSpPr>
          <p:nvPr>
            <p:ph idx="1"/>
          </p:nvPr>
        </p:nvSpPr>
        <p:spPr>
          <a:xfrm>
            <a:off x="251520" y="1484784"/>
            <a:ext cx="8784976" cy="4760441"/>
          </a:xfrm>
        </p:spPr>
        <p:txBody>
          <a:bodyPr/>
          <a:lstStyle/>
          <a:p>
            <a:r>
              <a:rPr lang="en-US" sz="2400" b="1" dirty="0" smtClean="0">
                <a:solidFill>
                  <a:srgbClr val="FF0000"/>
                </a:solidFill>
              </a:rPr>
              <a:t>Legal validity and certainty of the followings:</a:t>
            </a:r>
          </a:p>
          <a:p>
            <a:r>
              <a:rPr lang="en-US" sz="2400" b="1" dirty="0" smtClean="0">
                <a:solidFill>
                  <a:schemeClr val="tx1"/>
                </a:solidFill>
              </a:rPr>
              <a:t>Writing</a:t>
            </a:r>
          </a:p>
          <a:p>
            <a:r>
              <a:rPr lang="en-US" sz="2400" b="1" dirty="0" smtClean="0"/>
              <a:t>Signature</a:t>
            </a:r>
          </a:p>
          <a:p>
            <a:r>
              <a:rPr lang="en-US" sz="2400" b="1" dirty="0" smtClean="0"/>
              <a:t>E-evidence</a:t>
            </a:r>
          </a:p>
          <a:p>
            <a:r>
              <a:rPr lang="en-US" sz="2400" b="1" dirty="0" smtClean="0"/>
              <a:t>E-communications</a:t>
            </a:r>
          </a:p>
          <a:p>
            <a:r>
              <a:rPr lang="en-US" sz="2400" b="1" dirty="0" smtClean="0"/>
              <a:t>E-contracts</a:t>
            </a:r>
          </a:p>
          <a:p>
            <a:r>
              <a:rPr lang="en-US" sz="2400" b="1" dirty="0" smtClean="0"/>
              <a:t>E-documents </a:t>
            </a:r>
          </a:p>
          <a:p>
            <a:r>
              <a:rPr lang="en-US" sz="2400" b="1" dirty="0" smtClean="0"/>
              <a:t>Court documents (e.g. pleadings)</a:t>
            </a:r>
          </a:p>
          <a:p>
            <a:r>
              <a:rPr lang="en-US" sz="2400" b="1" dirty="0" smtClean="0"/>
              <a:t>e-tax returns </a:t>
            </a:r>
          </a:p>
          <a:p>
            <a:r>
              <a:rPr lang="en-US" sz="2400" b="1" dirty="0" smtClean="0"/>
              <a:t>Consumer protection</a:t>
            </a:r>
          </a:p>
          <a:p>
            <a:r>
              <a:rPr lang="en-US" sz="2400" b="1" dirty="0" smtClean="0"/>
              <a:t>E-ballot  </a:t>
            </a:r>
            <a:endParaRPr lang="en-US" sz="2400" b="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8</a:t>
            </a:fld>
            <a:endParaRPr lang="en-US"/>
          </a:p>
        </p:txBody>
      </p:sp>
    </p:spTree>
    <p:extLst>
      <p:ext uri="{BB962C8B-B14F-4D97-AF65-F5344CB8AC3E}">
        <p14:creationId xmlns:p14="http://schemas.microsoft.com/office/powerpoint/2010/main" val="350067306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7"/>
            <a:ext cx="9252520" cy="864095"/>
          </a:xfrm>
        </p:spPr>
        <p:txBody>
          <a:bodyPr/>
          <a:lstStyle/>
          <a:p>
            <a:r>
              <a:rPr lang="en-US" sz="2800" dirty="0"/>
              <a:t>Examples of statements/legal provisions</a:t>
            </a:r>
            <a:r>
              <a:rPr lang="en-US" sz="2800" dirty="0" smtClean="0"/>
              <a:t> </a:t>
            </a:r>
            <a:r>
              <a:rPr lang="en-US" sz="2800" dirty="0"/>
              <a:t>on </a:t>
            </a:r>
            <a:r>
              <a:rPr lang="en-US" sz="2800" i="1" dirty="0">
                <a:solidFill>
                  <a:srgbClr val="6600FF"/>
                </a:solidFill>
              </a:rPr>
              <a:t>functional equivalence </a:t>
            </a:r>
            <a:r>
              <a:rPr lang="en-US" sz="2800" i="1" dirty="0" smtClean="0">
                <a:solidFill>
                  <a:srgbClr val="6600FF"/>
                </a:solidFill>
              </a:rPr>
              <a:t>in e-government</a:t>
            </a:r>
            <a:endParaRPr lang="en-US" sz="2800" dirty="0"/>
          </a:p>
        </p:txBody>
      </p:sp>
      <p:sp>
        <p:nvSpPr>
          <p:cNvPr id="3" name="Content Placeholder 2"/>
          <p:cNvSpPr>
            <a:spLocks noGrp="1"/>
          </p:cNvSpPr>
          <p:nvPr>
            <p:ph idx="1"/>
          </p:nvPr>
        </p:nvSpPr>
        <p:spPr>
          <a:xfrm>
            <a:off x="684212" y="1268760"/>
            <a:ext cx="7992243" cy="4976465"/>
          </a:xfrm>
        </p:spPr>
        <p:txBody>
          <a:bodyPr/>
          <a:lstStyle/>
          <a:p>
            <a:r>
              <a:rPr lang="en-GB" sz="2000" b="1" i="1" dirty="0"/>
              <a:t>Where any law requires any document to be served, sent or delivered, the requirement of the law is fulfilled by the service, sending or delivery of the document by an electronic means if an </a:t>
            </a:r>
            <a:r>
              <a:rPr lang="en-GB" sz="2000" b="1" i="1" dirty="0" smtClean="0"/>
              <a:t>information</a:t>
            </a:r>
          </a:p>
          <a:p>
            <a:pPr>
              <a:buFont typeface="Wingdings" pitchFamily="2" charset="2"/>
              <a:buChar char="v"/>
            </a:pPr>
            <a:r>
              <a:rPr lang="en-GB" sz="2000" b="1" u="sng" dirty="0"/>
              <a:t>Where a law requires information to be in writing, that requirement is met by an electronic communication </a:t>
            </a:r>
          </a:p>
          <a:p>
            <a:pPr>
              <a:buFont typeface="Wingdings" pitchFamily="2" charset="2"/>
              <a:buChar char="v"/>
            </a:pPr>
            <a:r>
              <a:rPr lang="en-GB" sz="2000" b="1" dirty="0"/>
              <a:t>Where a law requires the signature (manuscript) of a person, that requirement is met by a secure </a:t>
            </a:r>
            <a:r>
              <a:rPr lang="en-GB" sz="2000" b="1" dirty="0" smtClean="0"/>
              <a:t>e-signature</a:t>
            </a:r>
            <a:endParaRPr lang="en-GB" sz="2000" b="1" i="1" dirty="0" smtClean="0"/>
          </a:p>
          <a:p>
            <a:r>
              <a:rPr lang="en-GB" sz="2000" b="1" i="1" dirty="0"/>
              <a:t>Where any law requires any payment to be made, the requirement of the law is fulfilled if the payment is made by an electronic means and complies with any conditions imposed by the </a:t>
            </a:r>
            <a:r>
              <a:rPr lang="en-GB" sz="2000" b="1" i="1" dirty="0" smtClean="0"/>
              <a:t>Government</a:t>
            </a:r>
          </a:p>
          <a:p>
            <a:endParaRPr lang="en-US" sz="2000" i="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9</a:t>
            </a:fld>
            <a:endParaRPr lang="en-US"/>
          </a:p>
        </p:txBody>
      </p:sp>
    </p:spTree>
    <p:extLst>
      <p:ext uri="{BB962C8B-B14F-4D97-AF65-F5344CB8AC3E}">
        <p14:creationId xmlns:p14="http://schemas.microsoft.com/office/powerpoint/2010/main" val="416114383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9024</TotalTime>
  <Words>3218</Words>
  <Application>Microsoft Office PowerPoint</Application>
  <PresentationFormat>On-screen Show (4:3)</PresentationFormat>
  <Paragraphs>291</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ITU-e</vt:lpstr>
      <vt:lpstr>HIPSSA Project </vt:lpstr>
      <vt:lpstr>Areas of discussion </vt:lpstr>
      <vt:lpstr>e-Government issues</vt:lpstr>
      <vt:lpstr>Who are the users of e-government?</vt:lpstr>
      <vt:lpstr>How e-government has been structured; 4 Main areas</vt:lpstr>
      <vt:lpstr>What is happening on e-government in Tanzania?</vt:lpstr>
      <vt:lpstr>Case Study on e-government (The Judiciary)- Mahalu case</vt:lpstr>
      <vt:lpstr>What are the Legal issues on e-government?</vt:lpstr>
      <vt:lpstr>Examples of statements/legal provisions on functional equivalence in e-government</vt:lpstr>
      <vt:lpstr>E-banking/m-banking Challenges &amp; Legal issues</vt:lpstr>
      <vt:lpstr> ICT &amp; Taxation  System (Cyber taxation) </vt:lpstr>
      <vt:lpstr>Challenges &amp; Legal Issues on e-taxations</vt:lpstr>
      <vt:lpstr>E-evidence: Issues on e-evidence </vt:lpstr>
      <vt:lpstr>Steps for collecting       and analyzing evidence        under forensic computing</vt:lpstr>
      <vt:lpstr>Steps in Forensic and evidence/Traditional Process Models </vt:lpstr>
      <vt:lpstr>Legal requirements for the “Best Evidence Rule (BER)”</vt:lpstr>
      <vt:lpstr>E-evidence regarded as Hearsay? (Myers v. DPP).</vt:lpstr>
      <vt:lpstr>The Role of the Judiciary in the development and use of e-evidence </vt:lpstr>
      <vt:lpstr>Land mark Case on the admissibility of e-evidence</vt:lpstr>
      <vt:lpstr>South Africa: Evidentiary weight of Print-outs</vt:lpstr>
      <vt:lpstr>Evidentiary weight of Print-outs (2)</vt:lpstr>
      <vt:lpstr>Evidentiary weight of Print-outs (3)</vt:lpstr>
      <vt:lpstr>Other Judicial Considerations on the rules of e-evidence</vt:lpstr>
      <vt:lpstr>Rules of e-evidence/Court Rules</vt:lpstr>
      <vt:lpstr>Rules of e-evidence</vt:lpstr>
      <vt:lpstr>Other Rules of e-evidence</vt:lpstr>
      <vt:lpstr>Other Rules Evidentiary weight of e-documents -Factors for assessing evidentiary weight.</vt:lpstr>
      <vt:lpstr>Relevant Laws to be considered in Tanzania </vt:lpstr>
      <vt:lpstr>The Position in Tanzania;</vt:lpstr>
      <vt:lpstr>The Role of The Judiciary  on the legal implication  of technology in Tanzania</vt:lpstr>
      <vt:lpstr>Laws that were amended to take on board, e-transactions (e-government e-evidence)/Matrix</vt:lpstr>
      <vt:lpstr>Some Reference to read more</vt:lpstr>
      <vt:lpstr>THANK YOU…</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Jallow, Ida</cp:lastModifiedBy>
  <cp:revision>540</cp:revision>
  <cp:lastPrinted>2001-11-25T13:41:09Z</cp:lastPrinted>
  <dcterms:created xsi:type="dcterms:W3CDTF">2006-05-30T12:53:59Z</dcterms:created>
  <dcterms:modified xsi:type="dcterms:W3CDTF">2013-03-06T11:16:50Z</dcterms:modified>
</cp:coreProperties>
</file>