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391" r:id="rId2"/>
    <p:sldId id="377" r:id="rId3"/>
    <p:sldId id="454" r:id="rId4"/>
    <p:sldId id="404" r:id="rId5"/>
    <p:sldId id="438" r:id="rId6"/>
    <p:sldId id="436" r:id="rId7"/>
    <p:sldId id="453" r:id="rId8"/>
    <p:sldId id="441" r:id="rId9"/>
    <p:sldId id="444" r:id="rId10"/>
    <p:sldId id="442" r:id="rId11"/>
    <p:sldId id="450" r:id="rId12"/>
    <p:sldId id="451" r:id="rId13"/>
    <p:sldId id="452" r:id="rId14"/>
    <p:sldId id="443" r:id="rId15"/>
    <p:sldId id="449" r:id="rId16"/>
    <p:sldId id="445" r:id="rId17"/>
    <p:sldId id="446" r:id="rId18"/>
    <p:sldId id="447" r:id="rId19"/>
    <p:sldId id="448" r:id="rId20"/>
    <p:sldId id="455" r:id="rId21"/>
    <p:sldId id="456" r:id="rId22"/>
    <p:sldId id="421" r:id="rId23"/>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pitchFamily="34" charset="0"/>
        <a:ea typeface="+mn-ea"/>
        <a:cs typeface="+mn-cs"/>
      </a:defRPr>
    </a:lvl1pPr>
    <a:lvl2pPr marL="457200" algn="l" rtl="0" eaLnBrk="0" fontAlgn="base" hangingPunct="0">
      <a:spcBef>
        <a:spcPct val="0"/>
      </a:spcBef>
      <a:spcAft>
        <a:spcPct val="0"/>
      </a:spcAft>
      <a:defRPr sz="1900" kern="1200">
        <a:solidFill>
          <a:srgbClr val="646464"/>
        </a:solidFill>
        <a:latin typeface="Verdana" pitchFamily="34" charset="0"/>
        <a:ea typeface="+mn-ea"/>
        <a:cs typeface="+mn-cs"/>
      </a:defRPr>
    </a:lvl2pPr>
    <a:lvl3pPr marL="914400" algn="l" rtl="0" eaLnBrk="0" fontAlgn="base" hangingPunct="0">
      <a:spcBef>
        <a:spcPct val="0"/>
      </a:spcBef>
      <a:spcAft>
        <a:spcPct val="0"/>
      </a:spcAft>
      <a:defRPr sz="1900" kern="1200">
        <a:solidFill>
          <a:srgbClr val="646464"/>
        </a:solidFill>
        <a:latin typeface="Verdana" pitchFamily="34" charset="0"/>
        <a:ea typeface="+mn-ea"/>
        <a:cs typeface="+mn-cs"/>
      </a:defRPr>
    </a:lvl3pPr>
    <a:lvl4pPr marL="1371600" algn="l" rtl="0" eaLnBrk="0" fontAlgn="base" hangingPunct="0">
      <a:spcBef>
        <a:spcPct val="0"/>
      </a:spcBef>
      <a:spcAft>
        <a:spcPct val="0"/>
      </a:spcAft>
      <a:defRPr sz="1900" kern="1200">
        <a:solidFill>
          <a:srgbClr val="646464"/>
        </a:solidFill>
        <a:latin typeface="Verdana" pitchFamily="34" charset="0"/>
        <a:ea typeface="+mn-ea"/>
        <a:cs typeface="+mn-cs"/>
      </a:defRPr>
    </a:lvl4pPr>
    <a:lvl5pPr marL="1828800" algn="l" rtl="0" eaLnBrk="0" fontAlgn="base" hangingPunct="0">
      <a:spcBef>
        <a:spcPct val="0"/>
      </a:spcBef>
      <a:spcAft>
        <a:spcPct val="0"/>
      </a:spcAft>
      <a:defRPr sz="1900" kern="1200">
        <a:solidFill>
          <a:srgbClr val="646464"/>
        </a:solidFill>
        <a:latin typeface="Verdana" pitchFamily="34" charset="0"/>
        <a:ea typeface="+mn-ea"/>
        <a:cs typeface="+mn-cs"/>
      </a:defRPr>
    </a:lvl5pPr>
    <a:lvl6pPr marL="2286000" algn="l" defTabSz="914400" rtl="0" eaLnBrk="1" latinLnBrk="0" hangingPunct="1">
      <a:defRPr sz="1900" kern="1200">
        <a:solidFill>
          <a:srgbClr val="646464"/>
        </a:solidFill>
        <a:latin typeface="Verdana" pitchFamily="34" charset="0"/>
        <a:ea typeface="+mn-ea"/>
        <a:cs typeface="+mn-cs"/>
      </a:defRPr>
    </a:lvl6pPr>
    <a:lvl7pPr marL="2743200" algn="l" defTabSz="914400" rtl="0" eaLnBrk="1" latinLnBrk="0" hangingPunct="1">
      <a:defRPr sz="1900" kern="1200">
        <a:solidFill>
          <a:srgbClr val="646464"/>
        </a:solidFill>
        <a:latin typeface="Verdana" pitchFamily="34" charset="0"/>
        <a:ea typeface="+mn-ea"/>
        <a:cs typeface="+mn-cs"/>
      </a:defRPr>
    </a:lvl7pPr>
    <a:lvl8pPr marL="3200400" algn="l" defTabSz="914400" rtl="0" eaLnBrk="1" latinLnBrk="0" hangingPunct="1">
      <a:defRPr sz="1900" kern="1200">
        <a:solidFill>
          <a:srgbClr val="646464"/>
        </a:solidFill>
        <a:latin typeface="Verdana" pitchFamily="34" charset="0"/>
        <a:ea typeface="+mn-ea"/>
        <a:cs typeface="+mn-cs"/>
      </a:defRPr>
    </a:lvl8pPr>
    <a:lvl9pPr marL="3657600" algn="l" defTabSz="914400" rtl="0" eaLnBrk="1" latinLnBrk="0" hangingPunct="1">
      <a:defRPr sz="1900" kern="1200">
        <a:solidFill>
          <a:srgbClr val="64646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BA2"/>
    <a:srgbClr val="1BB806"/>
    <a:srgbClr val="525152"/>
    <a:srgbClr val="646464"/>
    <a:srgbClr val="87BBE0"/>
    <a:srgbClr val="D9445A"/>
    <a:srgbClr val="0E438A"/>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7986" autoAdjust="0"/>
  </p:normalViewPr>
  <p:slideViewPr>
    <p:cSldViewPr>
      <p:cViewPr varScale="1">
        <p:scale>
          <a:sx n="57" d="100"/>
          <a:sy n="57" d="100"/>
        </p:scale>
        <p:origin x="-17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342D70-3F2D-4B05-80B9-16B0FB9C64DF}" type="doc">
      <dgm:prSet loTypeId="urn:microsoft.com/office/officeart/2005/8/layout/hProcess4" loCatId="process" qsTypeId="urn:microsoft.com/office/officeart/2005/8/quickstyle/3d2" qsCatId="3D" csTypeId="urn:microsoft.com/office/officeart/2005/8/colors/colorful4" csCatId="colorful" phldr="1"/>
      <dgm:spPr/>
      <dgm:t>
        <a:bodyPr/>
        <a:lstStyle/>
        <a:p>
          <a:endParaRPr lang="en-ZA"/>
        </a:p>
      </dgm:t>
    </dgm:pt>
    <dgm:pt modelId="{4552ECA9-D677-4B26-8A88-9BC3CCA47876}">
      <dgm:prSet phldrT="[Text]"/>
      <dgm:spPr/>
      <dgm:t>
        <a:bodyPr/>
        <a:lstStyle/>
        <a:p>
          <a:r>
            <a:rPr lang="en-ZA" dirty="0" smtClean="0"/>
            <a:t>Review</a:t>
          </a:r>
          <a:endParaRPr lang="en-ZA" dirty="0"/>
        </a:p>
      </dgm:t>
    </dgm:pt>
    <dgm:pt modelId="{AB49C9E9-A778-44AE-B0C8-B2CCC086EAD4}" type="parTrans" cxnId="{2C5097C2-5097-4227-8744-E54B68122F14}">
      <dgm:prSet/>
      <dgm:spPr/>
      <dgm:t>
        <a:bodyPr/>
        <a:lstStyle/>
        <a:p>
          <a:endParaRPr lang="en-ZA"/>
        </a:p>
      </dgm:t>
    </dgm:pt>
    <dgm:pt modelId="{50D67E94-12E6-46A7-A08E-CFF1CD505C5B}" type="sibTrans" cxnId="{2C5097C2-5097-4227-8744-E54B68122F14}">
      <dgm:prSet/>
      <dgm:spPr/>
      <dgm:t>
        <a:bodyPr/>
        <a:lstStyle/>
        <a:p>
          <a:endParaRPr lang="en-ZA"/>
        </a:p>
      </dgm:t>
    </dgm:pt>
    <dgm:pt modelId="{06FED532-5848-4CD3-8F52-9D1C89C769D7}">
      <dgm:prSet phldrT="[Text]"/>
      <dgm:spPr/>
      <dgm:t>
        <a:bodyPr/>
        <a:lstStyle/>
        <a:p>
          <a:r>
            <a:rPr lang="en-ZA" dirty="0" smtClean="0"/>
            <a:t>Questionnaires to Member States</a:t>
          </a:r>
          <a:endParaRPr lang="en-ZA" dirty="0"/>
        </a:p>
      </dgm:t>
    </dgm:pt>
    <dgm:pt modelId="{5F23C04D-0B1A-4F4F-A2E3-0E1BB7A2FD26}" type="parTrans" cxnId="{4475FBBB-366D-4ED7-A5B2-25AACE2E4EB4}">
      <dgm:prSet/>
      <dgm:spPr/>
      <dgm:t>
        <a:bodyPr/>
        <a:lstStyle/>
        <a:p>
          <a:endParaRPr lang="en-ZA"/>
        </a:p>
      </dgm:t>
    </dgm:pt>
    <dgm:pt modelId="{F2529FBC-4C15-4136-8E53-D790F8900AD4}" type="sibTrans" cxnId="{4475FBBB-366D-4ED7-A5B2-25AACE2E4EB4}">
      <dgm:prSet/>
      <dgm:spPr/>
      <dgm:t>
        <a:bodyPr/>
        <a:lstStyle/>
        <a:p>
          <a:endParaRPr lang="en-ZA"/>
        </a:p>
      </dgm:t>
    </dgm:pt>
    <dgm:pt modelId="{B9F252E9-2233-4063-A1F9-57D447C8CF39}">
      <dgm:prSet phldrT="[Text]"/>
      <dgm:spPr/>
      <dgm:t>
        <a:bodyPr/>
        <a:lstStyle/>
        <a:p>
          <a:r>
            <a:rPr lang="en-ZA" dirty="0" smtClean="0"/>
            <a:t>Desktop Research</a:t>
          </a:r>
          <a:endParaRPr lang="en-ZA" dirty="0"/>
        </a:p>
      </dgm:t>
    </dgm:pt>
    <dgm:pt modelId="{C7581DB4-3A33-4F03-8690-0D50EF6B5C9D}" type="parTrans" cxnId="{F3DD361F-28E8-437B-9B6B-A30E4669CE59}">
      <dgm:prSet/>
      <dgm:spPr/>
      <dgm:t>
        <a:bodyPr/>
        <a:lstStyle/>
        <a:p>
          <a:endParaRPr lang="en-ZA"/>
        </a:p>
      </dgm:t>
    </dgm:pt>
    <dgm:pt modelId="{B11760F0-F3AA-4699-9803-8EE646B05E7B}" type="sibTrans" cxnId="{F3DD361F-28E8-437B-9B6B-A30E4669CE59}">
      <dgm:prSet/>
      <dgm:spPr/>
      <dgm:t>
        <a:bodyPr/>
        <a:lstStyle/>
        <a:p>
          <a:endParaRPr lang="en-ZA"/>
        </a:p>
      </dgm:t>
    </dgm:pt>
    <dgm:pt modelId="{395D4A55-164C-4F65-96FC-8CB244784D9B}">
      <dgm:prSet phldrT="[Text]"/>
      <dgm:spPr/>
      <dgm:t>
        <a:bodyPr/>
        <a:lstStyle/>
        <a:p>
          <a:r>
            <a:rPr lang="en-ZA" dirty="0" smtClean="0"/>
            <a:t>Data Protection Policy and Legal Analysis</a:t>
          </a:r>
          <a:endParaRPr lang="en-ZA" dirty="0"/>
        </a:p>
      </dgm:t>
    </dgm:pt>
    <dgm:pt modelId="{17C5B706-E909-4838-AE82-9B0C1DC057B6}" type="parTrans" cxnId="{BCCD4506-2F89-49EC-90CE-41D01CFFE471}">
      <dgm:prSet/>
      <dgm:spPr/>
      <dgm:t>
        <a:bodyPr/>
        <a:lstStyle/>
        <a:p>
          <a:endParaRPr lang="en-ZA"/>
        </a:p>
      </dgm:t>
    </dgm:pt>
    <dgm:pt modelId="{6EBAAB39-D17F-4DB5-BE9E-ECCF836C047E}" type="sibTrans" cxnId="{BCCD4506-2F89-49EC-90CE-41D01CFFE471}">
      <dgm:prSet/>
      <dgm:spPr/>
      <dgm:t>
        <a:bodyPr/>
        <a:lstStyle/>
        <a:p>
          <a:endParaRPr lang="en-ZA"/>
        </a:p>
      </dgm:t>
    </dgm:pt>
    <dgm:pt modelId="{2741C8A1-3EC4-4043-82B1-BA2A8A4326DC}">
      <dgm:prSet phldrT="[Text]"/>
      <dgm:spPr/>
      <dgm:t>
        <a:bodyPr/>
        <a:lstStyle/>
        <a:p>
          <a:r>
            <a:rPr lang="en-ZA" dirty="0" smtClean="0"/>
            <a:t>Review of International and Regional Policies, Laws, Conventions</a:t>
          </a:r>
          <a:endParaRPr lang="en-ZA" dirty="0"/>
        </a:p>
      </dgm:t>
    </dgm:pt>
    <dgm:pt modelId="{79C430BD-F328-4A08-9F18-F649872B57B9}" type="parTrans" cxnId="{62BCF759-E8A4-4657-8FF4-4571506A1A4A}">
      <dgm:prSet/>
      <dgm:spPr/>
      <dgm:t>
        <a:bodyPr/>
        <a:lstStyle/>
        <a:p>
          <a:endParaRPr lang="en-ZA"/>
        </a:p>
      </dgm:t>
    </dgm:pt>
    <dgm:pt modelId="{D77F907E-8E5B-44A3-8563-733A6063FB3C}" type="sibTrans" cxnId="{62BCF759-E8A4-4657-8FF4-4571506A1A4A}">
      <dgm:prSet/>
      <dgm:spPr/>
      <dgm:t>
        <a:bodyPr/>
        <a:lstStyle/>
        <a:p>
          <a:endParaRPr lang="en-ZA"/>
        </a:p>
      </dgm:t>
    </dgm:pt>
    <dgm:pt modelId="{FD6FF75C-2A7F-4A58-AC43-56321A4AEF31}">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ZA" dirty="0" smtClean="0"/>
            <a:t>Data Protection Model Law</a:t>
          </a:r>
          <a:endParaRPr lang="en-ZA" dirty="0"/>
        </a:p>
      </dgm:t>
    </dgm:pt>
    <dgm:pt modelId="{A0E35C9D-6077-4BE6-A65A-A55840727B30}" type="parTrans" cxnId="{E51EB3AB-A299-4DDB-A48F-6F4EF37E4AA3}">
      <dgm:prSet/>
      <dgm:spPr/>
      <dgm:t>
        <a:bodyPr/>
        <a:lstStyle/>
        <a:p>
          <a:endParaRPr lang="en-ZA"/>
        </a:p>
      </dgm:t>
    </dgm:pt>
    <dgm:pt modelId="{35A5019B-E455-46B6-B011-BCC6A0BDE505}" type="sibTrans" cxnId="{E51EB3AB-A299-4DDB-A48F-6F4EF37E4AA3}">
      <dgm:prSet/>
      <dgm:spPr/>
      <dgm:t>
        <a:bodyPr/>
        <a:lstStyle/>
        <a:p>
          <a:endParaRPr lang="en-ZA"/>
        </a:p>
      </dgm:t>
    </dgm:pt>
    <dgm:pt modelId="{FFC1E2DF-6F85-48D2-AC28-09F00F6A96AB}">
      <dgm:prSet phldrT="[Text]"/>
      <dgm:spPr/>
      <dgm:t>
        <a:bodyPr/>
        <a:lstStyle/>
        <a:p>
          <a:r>
            <a:rPr lang="en-ZA" dirty="0" smtClean="0"/>
            <a:t>Comparison of common and differentiated approaches</a:t>
          </a:r>
          <a:endParaRPr lang="en-ZA" dirty="0"/>
        </a:p>
      </dgm:t>
    </dgm:pt>
    <dgm:pt modelId="{0F776E76-2A89-4EAF-B405-5BA388B80416}" type="parTrans" cxnId="{288CDA97-F965-4E57-BE25-1D8D4B55B289}">
      <dgm:prSet/>
      <dgm:spPr/>
      <dgm:t>
        <a:bodyPr/>
        <a:lstStyle/>
        <a:p>
          <a:endParaRPr lang="en-ZA"/>
        </a:p>
      </dgm:t>
    </dgm:pt>
    <dgm:pt modelId="{925629F0-DC10-4EDE-A096-DCFD7C822CD7}" type="sibTrans" cxnId="{288CDA97-F965-4E57-BE25-1D8D4B55B289}">
      <dgm:prSet/>
      <dgm:spPr/>
      <dgm:t>
        <a:bodyPr/>
        <a:lstStyle/>
        <a:p>
          <a:endParaRPr lang="en-ZA"/>
        </a:p>
      </dgm:t>
    </dgm:pt>
    <dgm:pt modelId="{F6F05FE4-5F61-428F-8427-98A1A4BF5BE5}">
      <dgm:prSet/>
      <dgm:spPr/>
      <dgm:t>
        <a:bodyPr/>
        <a:lstStyle/>
        <a:p>
          <a:r>
            <a:rPr lang="en-ZA" dirty="0" smtClean="0"/>
            <a:t>Draft Model Law</a:t>
          </a:r>
          <a:endParaRPr lang="en-ZA" dirty="0"/>
        </a:p>
      </dgm:t>
    </dgm:pt>
    <dgm:pt modelId="{C734ABEF-5D6B-4D25-8791-20786255436E}" type="parTrans" cxnId="{D0A04840-6EDF-4E16-8E7C-F9145B19ED86}">
      <dgm:prSet/>
      <dgm:spPr/>
      <dgm:t>
        <a:bodyPr/>
        <a:lstStyle/>
        <a:p>
          <a:endParaRPr lang="en-ZA"/>
        </a:p>
      </dgm:t>
    </dgm:pt>
    <dgm:pt modelId="{B8667256-768B-44E7-8B94-0264C9FEFEAF}" type="sibTrans" cxnId="{D0A04840-6EDF-4E16-8E7C-F9145B19ED86}">
      <dgm:prSet/>
      <dgm:spPr/>
      <dgm:t>
        <a:bodyPr/>
        <a:lstStyle/>
        <a:p>
          <a:endParaRPr lang="en-ZA"/>
        </a:p>
      </dgm:t>
    </dgm:pt>
    <dgm:pt modelId="{8C1C6329-6BB5-4D56-9D70-81F0F8061361}">
      <dgm:prSet/>
      <dgm:spPr/>
      <dgm:t>
        <a:bodyPr/>
        <a:lstStyle/>
        <a:p>
          <a:r>
            <a:rPr lang="en-ZA" dirty="0" smtClean="0"/>
            <a:t>Model Law adoption</a:t>
          </a:r>
          <a:endParaRPr lang="en-ZA" dirty="0"/>
        </a:p>
      </dgm:t>
    </dgm:pt>
    <dgm:pt modelId="{EF64A2EF-C6C0-413E-8E8F-2EF5398082C4}" type="parTrans" cxnId="{21615F21-1105-4154-8D95-DC1B3A254807}">
      <dgm:prSet/>
      <dgm:spPr/>
      <dgm:t>
        <a:bodyPr/>
        <a:lstStyle/>
        <a:p>
          <a:endParaRPr lang="en-ZA"/>
        </a:p>
      </dgm:t>
    </dgm:pt>
    <dgm:pt modelId="{145A7A10-EF7A-4F33-89C3-BEAC3F6249BD}" type="sibTrans" cxnId="{21615F21-1105-4154-8D95-DC1B3A254807}">
      <dgm:prSet/>
      <dgm:spPr/>
      <dgm:t>
        <a:bodyPr/>
        <a:lstStyle/>
        <a:p>
          <a:endParaRPr lang="en-ZA"/>
        </a:p>
      </dgm:t>
    </dgm:pt>
    <dgm:pt modelId="{94B0D835-5190-4480-A4E1-138E16A59B9C}">
      <dgm:prSet phldrT="[Text]"/>
      <dgm:spPr/>
      <dgm:t>
        <a:bodyPr/>
        <a:lstStyle/>
        <a:p>
          <a:r>
            <a:rPr lang="en-ZA" dirty="0" smtClean="0"/>
            <a:t>Scan of international and regional approaches to data protection</a:t>
          </a:r>
          <a:endParaRPr lang="en-ZA" dirty="0"/>
        </a:p>
      </dgm:t>
    </dgm:pt>
    <dgm:pt modelId="{2177D32F-5296-411B-83BB-3DE1DC0919AD}" type="parTrans" cxnId="{925D5D4D-9A90-4855-8377-2EF67ABC0EC9}">
      <dgm:prSet/>
      <dgm:spPr/>
      <dgm:t>
        <a:bodyPr/>
        <a:lstStyle/>
        <a:p>
          <a:endParaRPr lang="en-ZA"/>
        </a:p>
      </dgm:t>
    </dgm:pt>
    <dgm:pt modelId="{8A1A6763-1BE0-4652-B1A0-3864B7A28309}" type="sibTrans" cxnId="{925D5D4D-9A90-4855-8377-2EF67ABC0EC9}">
      <dgm:prSet/>
      <dgm:spPr/>
      <dgm:t>
        <a:bodyPr/>
        <a:lstStyle/>
        <a:p>
          <a:endParaRPr lang="en-ZA"/>
        </a:p>
      </dgm:t>
    </dgm:pt>
    <dgm:pt modelId="{0325AF3B-38AE-4E70-B093-99DDBBF0F9D3}">
      <dgm:prSet/>
      <dgm:spPr/>
      <dgm:t>
        <a:bodyPr/>
        <a:lstStyle/>
        <a:p>
          <a:r>
            <a:rPr lang="en-ZA" dirty="0" smtClean="0"/>
            <a:t>Deliberated at workshop with country representatives</a:t>
          </a:r>
          <a:endParaRPr lang="en-ZA" dirty="0"/>
        </a:p>
      </dgm:t>
    </dgm:pt>
    <dgm:pt modelId="{0AF63D2A-4AEB-475C-9E2E-F8DA8FBE6227}" type="parTrans" cxnId="{EF7CED08-3D73-4D1F-BF1B-2470C71B814A}">
      <dgm:prSet/>
      <dgm:spPr/>
      <dgm:t>
        <a:bodyPr/>
        <a:lstStyle/>
        <a:p>
          <a:endParaRPr lang="en-ZA"/>
        </a:p>
      </dgm:t>
    </dgm:pt>
    <dgm:pt modelId="{0E51A98E-CCFA-4F13-ADA6-2DCDC378908B}" type="sibTrans" cxnId="{EF7CED08-3D73-4D1F-BF1B-2470C71B814A}">
      <dgm:prSet/>
      <dgm:spPr/>
      <dgm:t>
        <a:bodyPr/>
        <a:lstStyle/>
        <a:p>
          <a:endParaRPr lang="en-ZA"/>
        </a:p>
      </dgm:t>
    </dgm:pt>
    <dgm:pt modelId="{4901F5C0-494B-4438-BA0C-D997EA7FCB56}">
      <dgm:prSet/>
      <dgm:spPr/>
      <dgm:t>
        <a:bodyPr/>
        <a:lstStyle/>
        <a:p>
          <a:r>
            <a:rPr lang="en-ZA" dirty="0" smtClean="0"/>
            <a:t>Incorporation of recommendations and requests for amendment</a:t>
          </a:r>
          <a:endParaRPr lang="en-ZA" dirty="0"/>
        </a:p>
      </dgm:t>
    </dgm:pt>
    <dgm:pt modelId="{470FFEAE-FA00-4F11-AF7F-61ACA6C08DEA}" type="parTrans" cxnId="{AC6D7F0E-BD64-4F92-A08E-8A27A9951433}">
      <dgm:prSet/>
      <dgm:spPr/>
      <dgm:t>
        <a:bodyPr/>
        <a:lstStyle/>
        <a:p>
          <a:endParaRPr lang="en-ZA"/>
        </a:p>
      </dgm:t>
    </dgm:pt>
    <dgm:pt modelId="{454C9381-98D5-4764-B78E-246BE28A487E}" type="sibTrans" cxnId="{AC6D7F0E-BD64-4F92-A08E-8A27A9951433}">
      <dgm:prSet/>
      <dgm:spPr/>
      <dgm:t>
        <a:bodyPr/>
        <a:lstStyle/>
        <a:p>
          <a:endParaRPr lang="en-ZA"/>
        </a:p>
      </dgm:t>
    </dgm:pt>
    <dgm:pt modelId="{B2C9BAE7-173E-4673-B9E1-9266C4924725}" type="pres">
      <dgm:prSet presAssocID="{07342D70-3F2D-4B05-80B9-16B0FB9C64DF}" presName="Name0" presStyleCnt="0">
        <dgm:presLayoutVars>
          <dgm:dir/>
          <dgm:animLvl val="lvl"/>
          <dgm:resizeHandles val="exact"/>
        </dgm:presLayoutVars>
      </dgm:prSet>
      <dgm:spPr/>
      <dgm:t>
        <a:bodyPr/>
        <a:lstStyle/>
        <a:p>
          <a:endParaRPr lang="en-ZA"/>
        </a:p>
      </dgm:t>
    </dgm:pt>
    <dgm:pt modelId="{5ABDB1C5-E1D2-4F0C-837D-F41375BC9819}" type="pres">
      <dgm:prSet presAssocID="{07342D70-3F2D-4B05-80B9-16B0FB9C64DF}" presName="tSp" presStyleCnt="0"/>
      <dgm:spPr/>
    </dgm:pt>
    <dgm:pt modelId="{343F8E03-81CF-41B8-B90F-6EE6AF04F440}" type="pres">
      <dgm:prSet presAssocID="{07342D70-3F2D-4B05-80B9-16B0FB9C64DF}" presName="bSp" presStyleCnt="0"/>
      <dgm:spPr/>
    </dgm:pt>
    <dgm:pt modelId="{8C8374E0-1D52-4C02-9AD3-EC63C4A02BE9}" type="pres">
      <dgm:prSet presAssocID="{07342D70-3F2D-4B05-80B9-16B0FB9C64DF}" presName="process" presStyleCnt="0"/>
      <dgm:spPr/>
    </dgm:pt>
    <dgm:pt modelId="{7CDC711F-402E-41DA-BCEE-1DB2E3143F72}" type="pres">
      <dgm:prSet presAssocID="{4552ECA9-D677-4B26-8A88-9BC3CCA47876}" presName="composite1" presStyleCnt="0"/>
      <dgm:spPr/>
    </dgm:pt>
    <dgm:pt modelId="{4143054B-217A-4997-8175-D5E532049142}" type="pres">
      <dgm:prSet presAssocID="{4552ECA9-D677-4B26-8A88-9BC3CCA47876}" presName="dummyNode1" presStyleLbl="node1" presStyleIdx="0" presStyleCnt="3"/>
      <dgm:spPr/>
    </dgm:pt>
    <dgm:pt modelId="{F016D049-39D7-483F-A734-5CEFB20DDCB1}" type="pres">
      <dgm:prSet presAssocID="{4552ECA9-D677-4B26-8A88-9BC3CCA47876}" presName="childNode1" presStyleLbl="bgAcc1" presStyleIdx="0" presStyleCnt="3">
        <dgm:presLayoutVars>
          <dgm:bulletEnabled val="1"/>
        </dgm:presLayoutVars>
      </dgm:prSet>
      <dgm:spPr/>
      <dgm:t>
        <a:bodyPr/>
        <a:lstStyle/>
        <a:p>
          <a:endParaRPr lang="en-ZA"/>
        </a:p>
      </dgm:t>
    </dgm:pt>
    <dgm:pt modelId="{FB0B4E92-A757-4E24-9E01-B09410C8333D}" type="pres">
      <dgm:prSet presAssocID="{4552ECA9-D677-4B26-8A88-9BC3CCA47876}" presName="childNode1tx" presStyleLbl="bgAcc1" presStyleIdx="0" presStyleCnt="3">
        <dgm:presLayoutVars>
          <dgm:bulletEnabled val="1"/>
        </dgm:presLayoutVars>
      </dgm:prSet>
      <dgm:spPr/>
      <dgm:t>
        <a:bodyPr/>
        <a:lstStyle/>
        <a:p>
          <a:endParaRPr lang="en-ZA"/>
        </a:p>
      </dgm:t>
    </dgm:pt>
    <dgm:pt modelId="{6ED5D6EF-7A46-4FE2-8C02-4B0ACDCBD3B5}" type="pres">
      <dgm:prSet presAssocID="{4552ECA9-D677-4B26-8A88-9BC3CCA47876}" presName="parentNode1" presStyleLbl="node1" presStyleIdx="0" presStyleCnt="3">
        <dgm:presLayoutVars>
          <dgm:chMax val="1"/>
          <dgm:bulletEnabled val="1"/>
        </dgm:presLayoutVars>
      </dgm:prSet>
      <dgm:spPr/>
      <dgm:t>
        <a:bodyPr/>
        <a:lstStyle/>
        <a:p>
          <a:endParaRPr lang="en-ZA"/>
        </a:p>
      </dgm:t>
    </dgm:pt>
    <dgm:pt modelId="{CBFA3854-B523-426D-B2AE-0835C49930FC}" type="pres">
      <dgm:prSet presAssocID="{4552ECA9-D677-4B26-8A88-9BC3CCA47876}" presName="connSite1" presStyleCnt="0"/>
      <dgm:spPr/>
    </dgm:pt>
    <dgm:pt modelId="{BFC3DB13-621B-44A7-900A-4F7A033A7FCE}" type="pres">
      <dgm:prSet presAssocID="{50D67E94-12E6-46A7-A08E-CFF1CD505C5B}" presName="Name9" presStyleLbl="sibTrans2D1" presStyleIdx="0" presStyleCnt="2"/>
      <dgm:spPr/>
      <dgm:t>
        <a:bodyPr/>
        <a:lstStyle/>
        <a:p>
          <a:endParaRPr lang="en-ZA"/>
        </a:p>
      </dgm:t>
    </dgm:pt>
    <dgm:pt modelId="{E264FD4F-6067-4359-970B-84EB20216C30}" type="pres">
      <dgm:prSet presAssocID="{395D4A55-164C-4F65-96FC-8CB244784D9B}" presName="composite2" presStyleCnt="0"/>
      <dgm:spPr/>
    </dgm:pt>
    <dgm:pt modelId="{2C8611C0-B2DB-43D4-9258-4E59C306960E}" type="pres">
      <dgm:prSet presAssocID="{395D4A55-164C-4F65-96FC-8CB244784D9B}" presName="dummyNode2" presStyleLbl="node1" presStyleIdx="0" presStyleCnt="3"/>
      <dgm:spPr/>
    </dgm:pt>
    <dgm:pt modelId="{BB52EC1C-1CF3-4079-8D15-8215266AA338}" type="pres">
      <dgm:prSet presAssocID="{395D4A55-164C-4F65-96FC-8CB244784D9B}" presName="childNode2" presStyleLbl="bgAcc1" presStyleIdx="1" presStyleCnt="3">
        <dgm:presLayoutVars>
          <dgm:bulletEnabled val="1"/>
        </dgm:presLayoutVars>
      </dgm:prSet>
      <dgm:spPr/>
      <dgm:t>
        <a:bodyPr/>
        <a:lstStyle/>
        <a:p>
          <a:endParaRPr lang="en-ZA"/>
        </a:p>
      </dgm:t>
    </dgm:pt>
    <dgm:pt modelId="{6BF470A0-978C-4976-AE57-D7163CF51E7D}" type="pres">
      <dgm:prSet presAssocID="{395D4A55-164C-4F65-96FC-8CB244784D9B}" presName="childNode2tx" presStyleLbl="bgAcc1" presStyleIdx="1" presStyleCnt="3">
        <dgm:presLayoutVars>
          <dgm:bulletEnabled val="1"/>
        </dgm:presLayoutVars>
      </dgm:prSet>
      <dgm:spPr/>
      <dgm:t>
        <a:bodyPr/>
        <a:lstStyle/>
        <a:p>
          <a:endParaRPr lang="en-ZA"/>
        </a:p>
      </dgm:t>
    </dgm:pt>
    <dgm:pt modelId="{EF14A64D-1E12-4230-A76E-97455B418E61}" type="pres">
      <dgm:prSet presAssocID="{395D4A55-164C-4F65-96FC-8CB244784D9B}" presName="parentNode2" presStyleLbl="node1" presStyleIdx="1" presStyleCnt="3">
        <dgm:presLayoutVars>
          <dgm:chMax val="0"/>
          <dgm:bulletEnabled val="1"/>
        </dgm:presLayoutVars>
      </dgm:prSet>
      <dgm:spPr/>
      <dgm:t>
        <a:bodyPr/>
        <a:lstStyle/>
        <a:p>
          <a:endParaRPr lang="en-ZA"/>
        </a:p>
      </dgm:t>
    </dgm:pt>
    <dgm:pt modelId="{F6746CD6-5165-433B-A90D-C3B78180D1F6}" type="pres">
      <dgm:prSet presAssocID="{395D4A55-164C-4F65-96FC-8CB244784D9B}" presName="connSite2" presStyleCnt="0"/>
      <dgm:spPr/>
    </dgm:pt>
    <dgm:pt modelId="{BC3B9271-B1D3-4CFC-A2A0-96BA9277D92D}" type="pres">
      <dgm:prSet presAssocID="{6EBAAB39-D17F-4DB5-BE9E-ECCF836C047E}" presName="Name18" presStyleLbl="sibTrans2D1" presStyleIdx="1" presStyleCnt="2"/>
      <dgm:spPr/>
      <dgm:t>
        <a:bodyPr/>
        <a:lstStyle/>
        <a:p>
          <a:endParaRPr lang="en-ZA"/>
        </a:p>
      </dgm:t>
    </dgm:pt>
    <dgm:pt modelId="{2D582E00-4E2F-4C9D-8302-65C107DDD895}" type="pres">
      <dgm:prSet presAssocID="{FD6FF75C-2A7F-4A58-AC43-56321A4AEF31}" presName="composite1" presStyleCnt="0"/>
      <dgm:spPr/>
    </dgm:pt>
    <dgm:pt modelId="{517E1448-BA2C-4D7C-8ABF-CE83116867BE}" type="pres">
      <dgm:prSet presAssocID="{FD6FF75C-2A7F-4A58-AC43-56321A4AEF31}" presName="dummyNode1" presStyleLbl="node1" presStyleIdx="1" presStyleCnt="3"/>
      <dgm:spPr/>
    </dgm:pt>
    <dgm:pt modelId="{B829FE62-B46E-4BA6-AD62-9CE96CEE7170}" type="pres">
      <dgm:prSet presAssocID="{FD6FF75C-2A7F-4A58-AC43-56321A4AEF31}" presName="childNode1" presStyleLbl="bgAcc1" presStyleIdx="2" presStyleCnt="3" custScaleY="122154">
        <dgm:presLayoutVars>
          <dgm:bulletEnabled val="1"/>
        </dgm:presLayoutVars>
      </dgm:prSet>
      <dgm:spPr/>
      <dgm:t>
        <a:bodyPr/>
        <a:lstStyle/>
        <a:p>
          <a:endParaRPr lang="en-ZA"/>
        </a:p>
      </dgm:t>
    </dgm:pt>
    <dgm:pt modelId="{73E9656F-2B7B-4AAE-B911-CF07530D02EC}" type="pres">
      <dgm:prSet presAssocID="{FD6FF75C-2A7F-4A58-AC43-56321A4AEF31}" presName="childNode1tx" presStyleLbl="bgAcc1" presStyleIdx="2" presStyleCnt="3">
        <dgm:presLayoutVars>
          <dgm:bulletEnabled val="1"/>
        </dgm:presLayoutVars>
      </dgm:prSet>
      <dgm:spPr/>
      <dgm:t>
        <a:bodyPr/>
        <a:lstStyle/>
        <a:p>
          <a:endParaRPr lang="en-ZA"/>
        </a:p>
      </dgm:t>
    </dgm:pt>
    <dgm:pt modelId="{A83FC1C7-9600-4CE4-B103-A4B36065986A}" type="pres">
      <dgm:prSet presAssocID="{FD6FF75C-2A7F-4A58-AC43-56321A4AEF31}" presName="parentNode1" presStyleLbl="node1" presStyleIdx="2" presStyleCnt="3">
        <dgm:presLayoutVars>
          <dgm:chMax val="1"/>
          <dgm:bulletEnabled val="1"/>
        </dgm:presLayoutVars>
      </dgm:prSet>
      <dgm:spPr/>
      <dgm:t>
        <a:bodyPr/>
        <a:lstStyle/>
        <a:p>
          <a:endParaRPr lang="en-ZA"/>
        </a:p>
      </dgm:t>
    </dgm:pt>
    <dgm:pt modelId="{0C1F3FAC-09A2-473A-BD6B-DF564C42DE2A}" type="pres">
      <dgm:prSet presAssocID="{FD6FF75C-2A7F-4A58-AC43-56321A4AEF31}" presName="connSite1" presStyleCnt="0"/>
      <dgm:spPr/>
    </dgm:pt>
  </dgm:ptLst>
  <dgm:cxnLst>
    <dgm:cxn modelId="{288CDA97-F965-4E57-BE25-1D8D4B55B289}" srcId="{395D4A55-164C-4F65-96FC-8CB244784D9B}" destId="{FFC1E2DF-6F85-48D2-AC28-09F00F6A96AB}" srcOrd="1" destOrd="0" parTransId="{0F776E76-2A89-4EAF-B405-5BA388B80416}" sibTransId="{925629F0-DC10-4EDE-A096-DCFD7C822CD7}"/>
    <dgm:cxn modelId="{84E1ABF8-4CF1-45C2-823D-148E21CE7C1B}" type="presOf" srcId="{FD6FF75C-2A7F-4A58-AC43-56321A4AEF31}" destId="{A83FC1C7-9600-4CE4-B103-A4B36065986A}" srcOrd="0" destOrd="0" presId="urn:microsoft.com/office/officeart/2005/8/layout/hProcess4"/>
    <dgm:cxn modelId="{78F70526-07B5-4C99-86E6-B56C96C5939F}" type="presOf" srcId="{06FED532-5848-4CD3-8F52-9D1C89C769D7}" destId="{FB0B4E92-A757-4E24-9E01-B09410C8333D}" srcOrd="1" destOrd="1" presId="urn:microsoft.com/office/officeart/2005/8/layout/hProcess4"/>
    <dgm:cxn modelId="{BCCD4506-2F89-49EC-90CE-41D01CFFE471}" srcId="{07342D70-3F2D-4B05-80B9-16B0FB9C64DF}" destId="{395D4A55-164C-4F65-96FC-8CB244784D9B}" srcOrd="1" destOrd="0" parTransId="{17C5B706-E909-4838-AE82-9B0C1DC057B6}" sibTransId="{6EBAAB39-D17F-4DB5-BE9E-ECCF836C047E}"/>
    <dgm:cxn modelId="{EC7D57E0-674E-442C-8F43-BDCFECD0F43E}" type="presOf" srcId="{2741C8A1-3EC4-4043-82B1-BA2A8A4326DC}" destId="{BB52EC1C-1CF3-4079-8D15-8215266AA338}" srcOrd="0" destOrd="0" presId="urn:microsoft.com/office/officeart/2005/8/layout/hProcess4"/>
    <dgm:cxn modelId="{0C7B1247-CFD8-479E-A7F5-20BF872ADA88}" type="presOf" srcId="{B9F252E9-2233-4063-A1F9-57D447C8CF39}" destId="{FB0B4E92-A757-4E24-9E01-B09410C8333D}" srcOrd="1" destOrd="2" presId="urn:microsoft.com/office/officeart/2005/8/layout/hProcess4"/>
    <dgm:cxn modelId="{F3DD361F-28E8-437B-9B6B-A30E4669CE59}" srcId="{4552ECA9-D677-4B26-8A88-9BC3CCA47876}" destId="{B9F252E9-2233-4063-A1F9-57D447C8CF39}" srcOrd="2" destOrd="0" parTransId="{C7581DB4-3A33-4F03-8690-0D50EF6B5C9D}" sibTransId="{B11760F0-F3AA-4699-9803-8EE646B05E7B}"/>
    <dgm:cxn modelId="{62BCF759-E8A4-4657-8FF4-4571506A1A4A}" srcId="{395D4A55-164C-4F65-96FC-8CB244784D9B}" destId="{2741C8A1-3EC4-4043-82B1-BA2A8A4326DC}" srcOrd="0" destOrd="0" parTransId="{79C430BD-F328-4A08-9F18-F649872B57B9}" sibTransId="{D77F907E-8E5B-44A3-8563-733A6063FB3C}"/>
    <dgm:cxn modelId="{CC75E626-6745-4A57-8963-BFA4C233D0C2}" type="presOf" srcId="{07342D70-3F2D-4B05-80B9-16B0FB9C64DF}" destId="{B2C9BAE7-173E-4673-B9E1-9266C4924725}" srcOrd="0" destOrd="0" presId="urn:microsoft.com/office/officeart/2005/8/layout/hProcess4"/>
    <dgm:cxn modelId="{77DA05ED-2FF8-44FE-A2C5-BFA5F23B61A8}" type="presOf" srcId="{8C1C6329-6BB5-4D56-9D70-81F0F8061361}" destId="{B829FE62-B46E-4BA6-AD62-9CE96CEE7170}" srcOrd="0" destOrd="3" presId="urn:microsoft.com/office/officeart/2005/8/layout/hProcess4"/>
    <dgm:cxn modelId="{E1E0B2DC-2766-484E-AB58-EE8529CCC20B}" type="presOf" srcId="{F6F05FE4-5F61-428F-8427-98A1A4BF5BE5}" destId="{B829FE62-B46E-4BA6-AD62-9CE96CEE7170}" srcOrd="0" destOrd="0" presId="urn:microsoft.com/office/officeart/2005/8/layout/hProcess4"/>
    <dgm:cxn modelId="{4475FBBB-366D-4ED7-A5B2-25AACE2E4EB4}" srcId="{4552ECA9-D677-4B26-8A88-9BC3CCA47876}" destId="{06FED532-5848-4CD3-8F52-9D1C89C769D7}" srcOrd="1" destOrd="0" parTransId="{5F23C04D-0B1A-4F4F-A2E3-0E1BB7A2FD26}" sibTransId="{F2529FBC-4C15-4136-8E53-D790F8900AD4}"/>
    <dgm:cxn modelId="{248250BF-9A16-434A-A785-BF347DF128FA}" type="presOf" srcId="{F6F05FE4-5F61-428F-8427-98A1A4BF5BE5}" destId="{73E9656F-2B7B-4AAE-B911-CF07530D02EC}" srcOrd="1" destOrd="0" presId="urn:microsoft.com/office/officeart/2005/8/layout/hProcess4"/>
    <dgm:cxn modelId="{AC6D7F0E-BD64-4F92-A08E-8A27A9951433}" srcId="{FD6FF75C-2A7F-4A58-AC43-56321A4AEF31}" destId="{4901F5C0-494B-4438-BA0C-D997EA7FCB56}" srcOrd="2" destOrd="0" parTransId="{470FFEAE-FA00-4F11-AF7F-61ACA6C08DEA}" sibTransId="{454C9381-98D5-4764-B78E-246BE28A487E}"/>
    <dgm:cxn modelId="{EF7CED08-3D73-4D1F-BF1B-2470C71B814A}" srcId="{FD6FF75C-2A7F-4A58-AC43-56321A4AEF31}" destId="{0325AF3B-38AE-4E70-B093-99DDBBF0F9D3}" srcOrd="1" destOrd="0" parTransId="{0AF63D2A-4AEB-475C-9E2E-F8DA8FBE6227}" sibTransId="{0E51A98E-CCFA-4F13-ADA6-2DCDC378908B}"/>
    <dgm:cxn modelId="{3DD73A3D-CCDE-46A3-A592-73844FB55E81}" type="presOf" srcId="{4901F5C0-494B-4438-BA0C-D997EA7FCB56}" destId="{B829FE62-B46E-4BA6-AD62-9CE96CEE7170}" srcOrd="0" destOrd="2" presId="urn:microsoft.com/office/officeart/2005/8/layout/hProcess4"/>
    <dgm:cxn modelId="{98549C4B-0C54-4C1A-88CB-3980653A4B80}" type="presOf" srcId="{4552ECA9-D677-4B26-8A88-9BC3CCA47876}" destId="{6ED5D6EF-7A46-4FE2-8C02-4B0ACDCBD3B5}" srcOrd="0" destOrd="0" presId="urn:microsoft.com/office/officeart/2005/8/layout/hProcess4"/>
    <dgm:cxn modelId="{D0C83F0E-7C69-47EE-87BF-ACDA24C6E5CD}" type="presOf" srcId="{4901F5C0-494B-4438-BA0C-D997EA7FCB56}" destId="{73E9656F-2B7B-4AAE-B911-CF07530D02EC}" srcOrd="1" destOrd="2" presId="urn:microsoft.com/office/officeart/2005/8/layout/hProcess4"/>
    <dgm:cxn modelId="{D0A04840-6EDF-4E16-8E7C-F9145B19ED86}" srcId="{FD6FF75C-2A7F-4A58-AC43-56321A4AEF31}" destId="{F6F05FE4-5F61-428F-8427-98A1A4BF5BE5}" srcOrd="0" destOrd="0" parTransId="{C734ABEF-5D6B-4D25-8791-20786255436E}" sibTransId="{B8667256-768B-44E7-8B94-0264C9FEFEAF}"/>
    <dgm:cxn modelId="{925D5D4D-9A90-4855-8377-2EF67ABC0EC9}" srcId="{4552ECA9-D677-4B26-8A88-9BC3CCA47876}" destId="{94B0D835-5190-4480-A4E1-138E16A59B9C}" srcOrd="0" destOrd="0" parTransId="{2177D32F-5296-411B-83BB-3DE1DC0919AD}" sibTransId="{8A1A6763-1BE0-4652-B1A0-3864B7A28309}"/>
    <dgm:cxn modelId="{95BBFD28-2084-4F15-913D-2E2DC1185A1E}" type="presOf" srcId="{6EBAAB39-D17F-4DB5-BE9E-ECCF836C047E}" destId="{BC3B9271-B1D3-4CFC-A2A0-96BA9277D92D}" srcOrd="0" destOrd="0" presId="urn:microsoft.com/office/officeart/2005/8/layout/hProcess4"/>
    <dgm:cxn modelId="{8E0030F4-10B6-47EC-9819-F073927C6B55}" type="presOf" srcId="{FFC1E2DF-6F85-48D2-AC28-09F00F6A96AB}" destId="{BB52EC1C-1CF3-4079-8D15-8215266AA338}" srcOrd="0" destOrd="1" presId="urn:microsoft.com/office/officeart/2005/8/layout/hProcess4"/>
    <dgm:cxn modelId="{21DF26AD-8C3B-45E2-8BDD-D2A3C6D956D8}" type="presOf" srcId="{B9F252E9-2233-4063-A1F9-57D447C8CF39}" destId="{F016D049-39D7-483F-A734-5CEFB20DDCB1}" srcOrd="0" destOrd="2" presId="urn:microsoft.com/office/officeart/2005/8/layout/hProcess4"/>
    <dgm:cxn modelId="{15E46C20-9836-4E30-A5EE-EF58B97324E0}" type="presOf" srcId="{0325AF3B-38AE-4E70-B093-99DDBBF0F9D3}" destId="{B829FE62-B46E-4BA6-AD62-9CE96CEE7170}" srcOrd="0" destOrd="1" presId="urn:microsoft.com/office/officeart/2005/8/layout/hProcess4"/>
    <dgm:cxn modelId="{2C5097C2-5097-4227-8744-E54B68122F14}" srcId="{07342D70-3F2D-4B05-80B9-16B0FB9C64DF}" destId="{4552ECA9-D677-4B26-8A88-9BC3CCA47876}" srcOrd="0" destOrd="0" parTransId="{AB49C9E9-A778-44AE-B0C8-B2CCC086EAD4}" sibTransId="{50D67E94-12E6-46A7-A08E-CFF1CD505C5B}"/>
    <dgm:cxn modelId="{6819D48B-923D-4305-82C7-D2CAF5316333}" type="presOf" srcId="{2741C8A1-3EC4-4043-82B1-BA2A8A4326DC}" destId="{6BF470A0-978C-4976-AE57-D7163CF51E7D}" srcOrd="1" destOrd="0" presId="urn:microsoft.com/office/officeart/2005/8/layout/hProcess4"/>
    <dgm:cxn modelId="{0E7A2B14-E913-4E89-9D0D-4F1B4E687D2F}" type="presOf" srcId="{50D67E94-12E6-46A7-A08E-CFF1CD505C5B}" destId="{BFC3DB13-621B-44A7-900A-4F7A033A7FCE}" srcOrd="0" destOrd="0" presId="urn:microsoft.com/office/officeart/2005/8/layout/hProcess4"/>
    <dgm:cxn modelId="{B6A1EF3A-A4C2-49F8-954A-EAA793B218D0}" type="presOf" srcId="{94B0D835-5190-4480-A4E1-138E16A59B9C}" destId="{F016D049-39D7-483F-A734-5CEFB20DDCB1}" srcOrd="0" destOrd="0" presId="urn:microsoft.com/office/officeart/2005/8/layout/hProcess4"/>
    <dgm:cxn modelId="{21615F21-1105-4154-8D95-DC1B3A254807}" srcId="{FD6FF75C-2A7F-4A58-AC43-56321A4AEF31}" destId="{8C1C6329-6BB5-4D56-9D70-81F0F8061361}" srcOrd="3" destOrd="0" parTransId="{EF64A2EF-C6C0-413E-8E8F-2EF5398082C4}" sibTransId="{145A7A10-EF7A-4F33-89C3-BEAC3F6249BD}"/>
    <dgm:cxn modelId="{668853B8-A3FB-403F-9958-6269D441E225}" type="presOf" srcId="{FFC1E2DF-6F85-48D2-AC28-09F00F6A96AB}" destId="{6BF470A0-978C-4976-AE57-D7163CF51E7D}" srcOrd="1" destOrd="1" presId="urn:microsoft.com/office/officeart/2005/8/layout/hProcess4"/>
    <dgm:cxn modelId="{E51EB3AB-A299-4DDB-A48F-6F4EF37E4AA3}" srcId="{07342D70-3F2D-4B05-80B9-16B0FB9C64DF}" destId="{FD6FF75C-2A7F-4A58-AC43-56321A4AEF31}" srcOrd="2" destOrd="0" parTransId="{A0E35C9D-6077-4BE6-A65A-A55840727B30}" sibTransId="{35A5019B-E455-46B6-B011-BCC6A0BDE505}"/>
    <dgm:cxn modelId="{CD208592-54EC-4F64-9173-8058B0F74D28}" type="presOf" srcId="{0325AF3B-38AE-4E70-B093-99DDBBF0F9D3}" destId="{73E9656F-2B7B-4AAE-B911-CF07530D02EC}" srcOrd="1" destOrd="1" presId="urn:microsoft.com/office/officeart/2005/8/layout/hProcess4"/>
    <dgm:cxn modelId="{2929170F-54D9-478C-8F9B-8AC7E24C2C5C}" type="presOf" srcId="{94B0D835-5190-4480-A4E1-138E16A59B9C}" destId="{FB0B4E92-A757-4E24-9E01-B09410C8333D}" srcOrd="1" destOrd="0" presId="urn:microsoft.com/office/officeart/2005/8/layout/hProcess4"/>
    <dgm:cxn modelId="{894931DD-D116-4CE9-A894-27ED8DD156BC}" type="presOf" srcId="{8C1C6329-6BB5-4D56-9D70-81F0F8061361}" destId="{73E9656F-2B7B-4AAE-B911-CF07530D02EC}" srcOrd="1" destOrd="3" presId="urn:microsoft.com/office/officeart/2005/8/layout/hProcess4"/>
    <dgm:cxn modelId="{3DF2FAD7-5950-48CF-80CA-CA3D3BC1D37D}" type="presOf" srcId="{395D4A55-164C-4F65-96FC-8CB244784D9B}" destId="{EF14A64D-1E12-4230-A76E-97455B418E61}" srcOrd="0" destOrd="0" presId="urn:microsoft.com/office/officeart/2005/8/layout/hProcess4"/>
    <dgm:cxn modelId="{0B1759BC-EB5A-4EF7-BD3C-B54B1A22D27A}" type="presOf" srcId="{06FED532-5848-4CD3-8F52-9D1C89C769D7}" destId="{F016D049-39D7-483F-A734-5CEFB20DDCB1}" srcOrd="0" destOrd="1" presId="urn:microsoft.com/office/officeart/2005/8/layout/hProcess4"/>
    <dgm:cxn modelId="{1E62775D-A0E2-4902-9259-7560C854311E}" type="presParOf" srcId="{B2C9BAE7-173E-4673-B9E1-9266C4924725}" destId="{5ABDB1C5-E1D2-4F0C-837D-F41375BC9819}" srcOrd="0" destOrd="0" presId="urn:microsoft.com/office/officeart/2005/8/layout/hProcess4"/>
    <dgm:cxn modelId="{33F998C9-23AA-4DF9-BE5A-7D1231C06FFC}" type="presParOf" srcId="{B2C9BAE7-173E-4673-B9E1-9266C4924725}" destId="{343F8E03-81CF-41B8-B90F-6EE6AF04F440}" srcOrd="1" destOrd="0" presId="urn:microsoft.com/office/officeart/2005/8/layout/hProcess4"/>
    <dgm:cxn modelId="{D6616DE0-8B69-4986-BAA8-E7B57CBF92B3}" type="presParOf" srcId="{B2C9BAE7-173E-4673-B9E1-9266C4924725}" destId="{8C8374E0-1D52-4C02-9AD3-EC63C4A02BE9}" srcOrd="2" destOrd="0" presId="urn:microsoft.com/office/officeart/2005/8/layout/hProcess4"/>
    <dgm:cxn modelId="{4FEAE791-61D9-47B3-919A-90B9E4E71024}" type="presParOf" srcId="{8C8374E0-1D52-4C02-9AD3-EC63C4A02BE9}" destId="{7CDC711F-402E-41DA-BCEE-1DB2E3143F72}" srcOrd="0" destOrd="0" presId="urn:microsoft.com/office/officeart/2005/8/layout/hProcess4"/>
    <dgm:cxn modelId="{F77D65C4-372C-4D6D-8F9B-D7E85938C868}" type="presParOf" srcId="{7CDC711F-402E-41DA-BCEE-1DB2E3143F72}" destId="{4143054B-217A-4997-8175-D5E532049142}" srcOrd="0" destOrd="0" presId="urn:microsoft.com/office/officeart/2005/8/layout/hProcess4"/>
    <dgm:cxn modelId="{DB6A407C-A0FA-4491-93FB-E60009529082}" type="presParOf" srcId="{7CDC711F-402E-41DA-BCEE-1DB2E3143F72}" destId="{F016D049-39D7-483F-A734-5CEFB20DDCB1}" srcOrd="1" destOrd="0" presId="urn:microsoft.com/office/officeart/2005/8/layout/hProcess4"/>
    <dgm:cxn modelId="{BC1D99A1-0202-4D53-873A-EEEB9858995A}" type="presParOf" srcId="{7CDC711F-402E-41DA-BCEE-1DB2E3143F72}" destId="{FB0B4E92-A757-4E24-9E01-B09410C8333D}" srcOrd="2" destOrd="0" presId="urn:microsoft.com/office/officeart/2005/8/layout/hProcess4"/>
    <dgm:cxn modelId="{475FBE34-0B15-49A0-8666-82917C50D713}" type="presParOf" srcId="{7CDC711F-402E-41DA-BCEE-1DB2E3143F72}" destId="{6ED5D6EF-7A46-4FE2-8C02-4B0ACDCBD3B5}" srcOrd="3" destOrd="0" presId="urn:microsoft.com/office/officeart/2005/8/layout/hProcess4"/>
    <dgm:cxn modelId="{060FA925-4E6A-4B8B-84A2-92C98E29AB03}" type="presParOf" srcId="{7CDC711F-402E-41DA-BCEE-1DB2E3143F72}" destId="{CBFA3854-B523-426D-B2AE-0835C49930FC}" srcOrd="4" destOrd="0" presId="urn:microsoft.com/office/officeart/2005/8/layout/hProcess4"/>
    <dgm:cxn modelId="{1E7D94C0-5065-46EE-BC01-F48C084C6E15}" type="presParOf" srcId="{8C8374E0-1D52-4C02-9AD3-EC63C4A02BE9}" destId="{BFC3DB13-621B-44A7-900A-4F7A033A7FCE}" srcOrd="1" destOrd="0" presId="urn:microsoft.com/office/officeart/2005/8/layout/hProcess4"/>
    <dgm:cxn modelId="{0268C8EA-ED27-4612-888C-494112C7F1F2}" type="presParOf" srcId="{8C8374E0-1D52-4C02-9AD3-EC63C4A02BE9}" destId="{E264FD4F-6067-4359-970B-84EB20216C30}" srcOrd="2" destOrd="0" presId="urn:microsoft.com/office/officeart/2005/8/layout/hProcess4"/>
    <dgm:cxn modelId="{DB82B64E-0FD6-48F0-93D8-64CEDDE16C2B}" type="presParOf" srcId="{E264FD4F-6067-4359-970B-84EB20216C30}" destId="{2C8611C0-B2DB-43D4-9258-4E59C306960E}" srcOrd="0" destOrd="0" presId="urn:microsoft.com/office/officeart/2005/8/layout/hProcess4"/>
    <dgm:cxn modelId="{9A1FC2C2-A44A-4745-AB52-6B44DAD5F4CD}" type="presParOf" srcId="{E264FD4F-6067-4359-970B-84EB20216C30}" destId="{BB52EC1C-1CF3-4079-8D15-8215266AA338}" srcOrd="1" destOrd="0" presId="urn:microsoft.com/office/officeart/2005/8/layout/hProcess4"/>
    <dgm:cxn modelId="{FB7803C7-58E5-425E-95C6-CF3C7AFEF2CB}" type="presParOf" srcId="{E264FD4F-6067-4359-970B-84EB20216C30}" destId="{6BF470A0-978C-4976-AE57-D7163CF51E7D}" srcOrd="2" destOrd="0" presId="urn:microsoft.com/office/officeart/2005/8/layout/hProcess4"/>
    <dgm:cxn modelId="{E95785EE-850B-47B6-A9BF-4AACB6990BD8}" type="presParOf" srcId="{E264FD4F-6067-4359-970B-84EB20216C30}" destId="{EF14A64D-1E12-4230-A76E-97455B418E61}" srcOrd="3" destOrd="0" presId="urn:microsoft.com/office/officeart/2005/8/layout/hProcess4"/>
    <dgm:cxn modelId="{987694A9-C955-4E09-8FE5-B586716A5349}" type="presParOf" srcId="{E264FD4F-6067-4359-970B-84EB20216C30}" destId="{F6746CD6-5165-433B-A90D-C3B78180D1F6}" srcOrd="4" destOrd="0" presId="urn:microsoft.com/office/officeart/2005/8/layout/hProcess4"/>
    <dgm:cxn modelId="{9FD5ED71-8A6D-40D4-998F-BF71280B601F}" type="presParOf" srcId="{8C8374E0-1D52-4C02-9AD3-EC63C4A02BE9}" destId="{BC3B9271-B1D3-4CFC-A2A0-96BA9277D92D}" srcOrd="3" destOrd="0" presId="urn:microsoft.com/office/officeart/2005/8/layout/hProcess4"/>
    <dgm:cxn modelId="{8BC10099-B232-4269-9768-DE8A628CD609}" type="presParOf" srcId="{8C8374E0-1D52-4C02-9AD3-EC63C4A02BE9}" destId="{2D582E00-4E2F-4C9D-8302-65C107DDD895}" srcOrd="4" destOrd="0" presId="urn:microsoft.com/office/officeart/2005/8/layout/hProcess4"/>
    <dgm:cxn modelId="{EC36AA8E-D032-4C0B-BFB2-E1F5E31197BC}" type="presParOf" srcId="{2D582E00-4E2F-4C9D-8302-65C107DDD895}" destId="{517E1448-BA2C-4D7C-8ABF-CE83116867BE}" srcOrd="0" destOrd="0" presId="urn:microsoft.com/office/officeart/2005/8/layout/hProcess4"/>
    <dgm:cxn modelId="{0694A257-743E-420A-85FD-EC3566CED678}" type="presParOf" srcId="{2D582E00-4E2F-4C9D-8302-65C107DDD895}" destId="{B829FE62-B46E-4BA6-AD62-9CE96CEE7170}" srcOrd="1" destOrd="0" presId="urn:microsoft.com/office/officeart/2005/8/layout/hProcess4"/>
    <dgm:cxn modelId="{39BF633A-BD2B-4E5B-B4C0-C2703604BD6F}" type="presParOf" srcId="{2D582E00-4E2F-4C9D-8302-65C107DDD895}" destId="{73E9656F-2B7B-4AAE-B911-CF07530D02EC}" srcOrd="2" destOrd="0" presId="urn:microsoft.com/office/officeart/2005/8/layout/hProcess4"/>
    <dgm:cxn modelId="{1038D128-17D3-4CE5-AFC3-1D77DFF08312}" type="presParOf" srcId="{2D582E00-4E2F-4C9D-8302-65C107DDD895}" destId="{A83FC1C7-9600-4CE4-B103-A4B36065986A}" srcOrd="3" destOrd="0" presId="urn:microsoft.com/office/officeart/2005/8/layout/hProcess4"/>
    <dgm:cxn modelId="{CEE2A30B-51DE-447E-9B71-AF4A578B28B7}" type="presParOf" srcId="{2D582E00-4E2F-4C9D-8302-65C107DDD895}" destId="{0C1F3FAC-09A2-473A-BD6B-DF564C42DE2A}"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6D049-39D7-483F-A734-5CEFB20DDCB1}">
      <dsp:nvSpPr>
        <dsp:cNvPr id="0" name=""/>
        <dsp:cNvSpPr/>
      </dsp:nvSpPr>
      <dsp:spPr>
        <a:xfrm>
          <a:off x="1060" y="1385027"/>
          <a:ext cx="2316303" cy="191046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Scan of international and regional approaches to data protection</a:t>
          </a:r>
          <a:endParaRPr lang="en-ZA" sz="1200" kern="1200" dirty="0"/>
        </a:p>
        <a:p>
          <a:pPr marL="114300" lvl="1" indent="-114300" algn="l" defTabSz="533400">
            <a:lnSpc>
              <a:spcPct val="90000"/>
            </a:lnSpc>
            <a:spcBef>
              <a:spcPct val="0"/>
            </a:spcBef>
            <a:spcAft>
              <a:spcPct val="15000"/>
            </a:spcAft>
            <a:buChar char="••"/>
          </a:pPr>
          <a:r>
            <a:rPr lang="en-ZA" sz="1200" kern="1200" dirty="0" smtClean="0"/>
            <a:t>Questionnaires to Member States</a:t>
          </a:r>
          <a:endParaRPr lang="en-ZA" sz="1200" kern="1200" dirty="0"/>
        </a:p>
        <a:p>
          <a:pPr marL="114300" lvl="1" indent="-114300" algn="l" defTabSz="533400">
            <a:lnSpc>
              <a:spcPct val="90000"/>
            </a:lnSpc>
            <a:spcBef>
              <a:spcPct val="0"/>
            </a:spcBef>
            <a:spcAft>
              <a:spcPct val="15000"/>
            </a:spcAft>
            <a:buChar char="••"/>
          </a:pPr>
          <a:r>
            <a:rPr lang="en-ZA" sz="1200" kern="1200" dirty="0" smtClean="0"/>
            <a:t>Desktop Research</a:t>
          </a:r>
          <a:endParaRPr lang="en-ZA" sz="1200" kern="1200" dirty="0"/>
        </a:p>
      </dsp:txBody>
      <dsp:txXfrm>
        <a:off x="45025" y="1428992"/>
        <a:ext cx="2228373" cy="1413150"/>
      </dsp:txXfrm>
    </dsp:sp>
    <dsp:sp modelId="{BFC3DB13-621B-44A7-900A-4F7A033A7FCE}">
      <dsp:nvSpPr>
        <dsp:cNvPr id="0" name=""/>
        <dsp:cNvSpPr/>
      </dsp:nvSpPr>
      <dsp:spPr>
        <a:xfrm>
          <a:off x="1312683" y="1875671"/>
          <a:ext cx="2501814" cy="2501814"/>
        </a:xfrm>
        <a:prstGeom prst="leftCircularArrow">
          <a:avLst>
            <a:gd name="adj1" fmla="val 2945"/>
            <a:gd name="adj2" fmla="val 360696"/>
            <a:gd name="adj3" fmla="val 2136207"/>
            <a:gd name="adj4" fmla="val 9024489"/>
            <a:gd name="adj5" fmla="val 3436"/>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ED5D6EF-7A46-4FE2-8C02-4B0ACDCBD3B5}">
      <dsp:nvSpPr>
        <dsp:cNvPr id="0" name=""/>
        <dsp:cNvSpPr/>
      </dsp:nvSpPr>
      <dsp:spPr>
        <a:xfrm>
          <a:off x="515794" y="2886107"/>
          <a:ext cx="2058936" cy="81877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Review</a:t>
          </a:r>
          <a:endParaRPr lang="en-ZA" sz="1700" kern="1200" dirty="0"/>
        </a:p>
      </dsp:txBody>
      <dsp:txXfrm>
        <a:off x="539775" y="2910088"/>
        <a:ext cx="2010974" cy="770809"/>
      </dsp:txXfrm>
    </dsp:sp>
    <dsp:sp modelId="{BB52EC1C-1CF3-4079-8D15-8215266AA338}">
      <dsp:nvSpPr>
        <dsp:cNvPr id="0" name=""/>
        <dsp:cNvSpPr/>
      </dsp:nvSpPr>
      <dsp:spPr>
        <a:xfrm>
          <a:off x="2925632" y="1385027"/>
          <a:ext cx="2316303" cy="1910465"/>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34903"/>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Review of International and Regional Policies, Laws, Conventions</a:t>
          </a:r>
          <a:endParaRPr lang="en-ZA" sz="1200" kern="1200" dirty="0"/>
        </a:p>
        <a:p>
          <a:pPr marL="114300" lvl="1" indent="-114300" algn="l" defTabSz="533400">
            <a:lnSpc>
              <a:spcPct val="90000"/>
            </a:lnSpc>
            <a:spcBef>
              <a:spcPct val="0"/>
            </a:spcBef>
            <a:spcAft>
              <a:spcPct val="15000"/>
            </a:spcAft>
            <a:buChar char="••"/>
          </a:pPr>
          <a:r>
            <a:rPr lang="en-ZA" sz="1200" kern="1200" dirty="0" smtClean="0"/>
            <a:t>Comparison of common and differentiated approaches</a:t>
          </a:r>
          <a:endParaRPr lang="en-ZA" sz="1200" kern="1200" dirty="0"/>
        </a:p>
      </dsp:txBody>
      <dsp:txXfrm>
        <a:off x="2969597" y="1838377"/>
        <a:ext cx="2228373" cy="1413150"/>
      </dsp:txXfrm>
    </dsp:sp>
    <dsp:sp modelId="{BC3B9271-B1D3-4CFC-A2A0-96BA9277D92D}">
      <dsp:nvSpPr>
        <dsp:cNvPr id="0" name=""/>
        <dsp:cNvSpPr/>
      </dsp:nvSpPr>
      <dsp:spPr>
        <a:xfrm>
          <a:off x="4218382" y="227369"/>
          <a:ext cx="2797787" cy="2797787"/>
        </a:xfrm>
        <a:prstGeom prst="circularArrow">
          <a:avLst>
            <a:gd name="adj1" fmla="val 2634"/>
            <a:gd name="adj2" fmla="val 320198"/>
            <a:gd name="adj3" fmla="val 19502026"/>
            <a:gd name="adj4" fmla="val 12573246"/>
            <a:gd name="adj5" fmla="val 3073"/>
          </a:avLst>
        </a:prstGeom>
        <a:solidFill>
          <a:schemeClr val="accent4">
            <a:hueOff val="0"/>
            <a:satOff val="0"/>
            <a:lumOff val="69805"/>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F14A64D-1E12-4230-A76E-97455B418E61}">
      <dsp:nvSpPr>
        <dsp:cNvPr id="0" name=""/>
        <dsp:cNvSpPr/>
      </dsp:nvSpPr>
      <dsp:spPr>
        <a:xfrm>
          <a:off x="3440366" y="975641"/>
          <a:ext cx="2058936" cy="818771"/>
        </a:xfrm>
        <a:prstGeom prst="roundRect">
          <a:avLst>
            <a:gd name="adj" fmla="val 10000"/>
          </a:avLst>
        </a:prstGeom>
        <a:gradFill rotWithShape="0">
          <a:gsLst>
            <a:gs pos="0">
              <a:schemeClr val="accent4">
                <a:hueOff val="0"/>
                <a:satOff val="0"/>
                <a:lumOff val="34903"/>
                <a:alphaOff val="0"/>
                <a:shade val="51000"/>
                <a:satMod val="130000"/>
              </a:schemeClr>
            </a:gs>
            <a:gs pos="80000">
              <a:schemeClr val="accent4">
                <a:hueOff val="0"/>
                <a:satOff val="0"/>
                <a:lumOff val="34903"/>
                <a:alphaOff val="0"/>
                <a:shade val="93000"/>
                <a:satMod val="130000"/>
              </a:schemeClr>
            </a:gs>
            <a:gs pos="100000">
              <a:schemeClr val="accent4">
                <a:hueOff val="0"/>
                <a:satOff val="0"/>
                <a:lumOff val="3490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Data Protection Policy and Legal Analysis</a:t>
          </a:r>
          <a:endParaRPr lang="en-ZA" sz="1700" kern="1200" dirty="0"/>
        </a:p>
      </dsp:txBody>
      <dsp:txXfrm>
        <a:off x="3464347" y="999622"/>
        <a:ext cx="2010974" cy="770809"/>
      </dsp:txXfrm>
    </dsp:sp>
    <dsp:sp modelId="{B829FE62-B46E-4BA6-AD62-9CE96CEE7170}">
      <dsp:nvSpPr>
        <dsp:cNvPr id="0" name=""/>
        <dsp:cNvSpPr/>
      </dsp:nvSpPr>
      <dsp:spPr>
        <a:xfrm>
          <a:off x="5850205" y="1174916"/>
          <a:ext cx="2316303" cy="2333710"/>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69805"/>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Char char="••"/>
          </a:pPr>
          <a:r>
            <a:rPr lang="en-ZA" sz="1200" kern="1200" dirty="0" smtClean="0"/>
            <a:t>Draft Model Law</a:t>
          </a:r>
          <a:endParaRPr lang="en-ZA" sz="1200" kern="1200" dirty="0"/>
        </a:p>
        <a:p>
          <a:pPr marL="114300" lvl="1" indent="-114300" algn="l" defTabSz="533400">
            <a:lnSpc>
              <a:spcPct val="90000"/>
            </a:lnSpc>
            <a:spcBef>
              <a:spcPct val="0"/>
            </a:spcBef>
            <a:spcAft>
              <a:spcPct val="15000"/>
            </a:spcAft>
            <a:buChar char="••"/>
          </a:pPr>
          <a:r>
            <a:rPr lang="en-ZA" sz="1200" kern="1200" dirty="0" smtClean="0"/>
            <a:t>Deliberated at workshop with country representatives</a:t>
          </a:r>
          <a:endParaRPr lang="en-ZA" sz="1200" kern="1200" dirty="0"/>
        </a:p>
        <a:p>
          <a:pPr marL="114300" lvl="1" indent="-114300" algn="l" defTabSz="533400">
            <a:lnSpc>
              <a:spcPct val="90000"/>
            </a:lnSpc>
            <a:spcBef>
              <a:spcPct val="0"/>
            </a:spcBef>
            <a:spcAft>
              <a:spcPct val="15000"/>
            </a:spcAft>
            <a:buChar char="••"/>
          </a:pPr>
          <a:r>
            <a:rPr lang="en-ZA" sz="1200" kern="1200" dirty="0" smtClean="0"/>
            <a:t>Incorporation of recommendations and requests for amendment</a:t>
          </a:r>
          <a:endParaRPr lang="en-ZA" sz="1200" kern="1200" dirty="0"/>
        </a:p>
        <a:p>
          <a:pPr marL="114300" lvl="1" indent="-114300" algn="l" defTabSz="533400">
            <a:lnSpc>
              <a:spcPct val="90000"/>
            </a:lnSpc>
            <a:spcBef>
              <a:spcPct val="0"/>
            </a:spcBef>
            <a:spcAft>
              <a:spcPct val="15000"/>
            </a:spcAft>
            <a:buChar char="••"/>
          </a:pPr>
          <a:r>
            <a:rPr lang="en-ZA" sz="1200" kern="1200" dirty="0" smtClean="0"/>
            <a:t>Model Law adoption</a:t>
          </a:r>
          <a:endParaRPr lang="en-ZA" sz="1200" kern="1200" dirty="0"/>
        </a:p>
      </dsp:txBody>
      <dsp:txXfrm>
        <a:off x="5903910" y="1228621"/>
        <a:ext cx="2208893" cy="1726219"/>
      </dsp:txXfrm>
    </dsp:sp>
    <dsp:sp modelId="{A83FC1C7-9600-4CE4-B103-A4B36065986A}">
      <dsp:nvSpPr>
        <dsp:cNvPr id="0" name=""/>
        <dsp:cNvSpPr/>
      </dsp:nvSpPr>
      <dsp:spPr>
        <a:xfrm>
          <a:off x="6364939" y="2887618"/>
          <a:ext cx="2058936" cy="818771"/>
        </a:xfrm>
        <a:prstGeom prst="roundRect">
          <a:avLst>
            <a:gd name="adj" fmla="val 10000"/>
          </a:avLst>
        </a:prstGeom>
        <a:solidFill>
          <a:schemeClr val="accent6"/>
        </a:solidFill>
        <a:ln w="25400" cap="flat" cmpd="sng" algn="ctr">
          <a:solidFill>
            <a:schemeClr val="accent6">
              <a:shade val="50000"/>
            </a:schemeClr>
          </a:solidFill>
          <a:prstDash val="solid"/>
        </a:ln>
        <a:effectLst/>
        <a:scene3d>
          <a:camera prst="orthographicFront"/>
          <a:lightRig rig="threePt" dir="t">
            <a:rot lat="0" lon="0" rev="7500000"/>
          </a:lightRig>
        </a:scene3d>
        <a:sp3d/>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ZA" sz="1700" kern="1200" dirty="0" smtClean="0"/>
            <a:t>Data Protection Model Law</a:t>
          </a:r>
          <a:endParaRPr lang="en-ZA" sz="1700" kern="1200" dirty="0"/>
        </a:p>
      </dsp:txBody>
      <dsp:txXfrm>
        <a:off x="6388920" y="2911599"/>
        <a:ext cx="2010974" cy="77080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AF637A0A-0635-4FF0-A8C4-104F9B41FC65}" type="slidenum">
              <a:rPr lang="en-US"/>
              <a:pPr>
                <a:defRPr/>
              </a:pPr>
              <a:t>‹#›</a:t>
            </a:fld>
            <a:endParaRPr lang="en-US"/>
          </a:p>
        </p:txBody>
      </p:sp>
    </p:spTree>
    <p:extLst>
      <p:ext uri="{BB962C8B-B14F-4D97-AF65-F5344CB8AC3E}">
        <p14:creationId xmlns:p14="http://schemas.microsoft.com/office/powerpoint/2010/main" val="1822092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7127F63C-E9C3-4AEE-8886-0FE9E09B5988}" type="slidenum">
              <a:rPr lang="en-US"/>
              <a:pPr>
                <a:defRPr/>
              </a:pPr>
              <a:t>‹#›</a:t>
            </a:fld>
            <a:endParaRPr lang="en-US"/>
          </a:p>
        </p:txBody>
      </p:sp>
    </p:spTree>
    <p:extLst>
      <p:ext uri="{BB962C8B-B14F-4D97-AF65-F5344CB8AC3E}">
        <p14:creationId xmlns:p14="http://schemas.microsoft.com/office/powerpoint/2010/main" val="3299392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BCAFF48-5BA9-4990-A1D0-46D61E19A301}"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120000"/>
              </a:lnSpc>
            </a:pPr>
            <a:r>
              <a:rPr lang="de-DE" smtClean="0">
                <a:latin typeface="Times New Roman" pitchFamily="18" charset="0"/>
              </a:rPr>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3</a:t>
            </a:fld>
            <a:endParaRPr lang="en-US"/>
          </a:p>
        </p:txBody>
      </p:sp>
    </p:spTree>
    <p:extLst>
      <p:ext uri="{BB962C8B-B14F-4D97-AF65-F5344CB8AC3E}">
        <p14:creationId xmlns:p14="http://schemas.microsoft.com/office/powerpoint/2010/main" val="3947298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4</a:t>
            </a:fld>
            <a:endParaRPr lang="en-US"/>
          </a:p>
        </p:txBody>
      </p:sp>
    </p:spTree>
    <p:extLst>
      <p:ext uri="{BB962C8B-B14F-4D97-AF65-F5344CB8AC3E}">
        <p14:creationId xmlns:p14="http://schemas.microsoft.com/office/powerpoint/2010/main" val="885035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5</a:t>
            </a:fld>
            <a:endParaRPr lang="en-US"/>
          </a:p>
        </p:txBody>
      </p:sp>
    </p:spTree>
    <p:extLst>
      <p:ext uri="{BB962C8B-B14F-4D97-AF65-F5344CB8AC3E}">
        <p14:creationId xmlns:p14="http://schemas.microsoft.com/office/powerpoint/2010/main" val="39127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a:noFill/>
        </p:spPr>
        <p:txBody>
          <a:bodyPr/>
          <a:lstStyle/>
          <a:p>
            <a:fld id="{98AAEA45-FA4A-4531-8247-B2F5423C3303}" type="slidenum">
              <a:rPr lang="en-US" smtClean="0"/>
              <a:pPr/>
              <a:t>22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8.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809625"/>
            <a:ext cx="6467475" cy="6048375"/>
          </a:xfrm>
          <a:prstGeom prst="rect">
            <a:avLst/>
          </a:prstGeom>
          <a:noFill/>
          <a:ln w="9525">
            <a:noFill/>
            <a:miter lim="800000"/>
            <a:headEnd/>
            <a:tailEnd/>
          </a:ln>
        </p:spPr>
      </p:pic>
      <p:sp>
        <p:nvSpPr>
          <p:cNvPr id="5" name="Text Box 7"/>
          <p:cNvSpPr txBox="1">
            <a:spLocks noChangeArrowheads="1"/>
          </p:cNvSpPr>
          <p:nvPr/>
        </p:nvSpPr>
        <p:spPr bwMode="auto">
          <a:xfrm>
            <a:off x="7620000" y="6175375"/>
            <a:ext cx="1281113" cy="501650"/>
          </a:xfrm>
          <a:prstGeom prst="rect">
            <a:avLst/>
          </a:prstGeom>
          <a:noFill/>
          <a:ln>
            <a:noFill/>
          </a:ln>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smtClean="0">
                <a:solidFill>
                  <a:schemeClr val="bg1"/>
                </a:solidFill>
                <a:latin typeface="Univers" pitchFamily="34" charset="0"/>
              </a:rPr>
              <a:t>International</a:t>
            </a:r>
            <a:br>
              <a:rPr lang="en-US" sz="1000" smtClean="0">
                <a:solidFill>
                  <a:schemeClr val="bg1"/>
                </a:solidFill>
                <a:latin typeface="Univers" pitchFamily="34" charset="0"/>
              </a:rPr>
            </a:br>
            <a:r>
              <a:rPr lang="en-US" sz="1000" smtClean="0">
                <a:solidFill>
                  <a:schemeClr val="bg1"/>
                </a:solidFill>
                <a:latin typeface="Univers" pitchFamily="34" charset="0"/>
              </a:rPr>
              <a:t>Telecommunication</a:t>
            </a:r>
            <a:br>
              <a:rPr lang="en-US" sz="1000" smtClean="0">
                <a:solidFill>
                  <a:schemeClr val="bg1"/>
                </a:solidFill>
                <a:latin typeface="Univers" pitchFamily="34" charset="0"/>
              </a:rPr>
            </a:br>
            <a:r>
              <a:rPr lang="en-US" sz="1000" smtClean="0">
                <a:solidFill>
                  <a:schemeClr val="bg1"/>
                </a:solidFill>
                <a:latin typeface="Univers" pitchFamily="34" charset="0"/>
              </a:rPr>
              <a:t>Union</a:t>
            </a:r>
          </a:p>
        </p:txBody>
      </p:sp>
      <p:sp>
        <p:nvSpPr>
          <p:cNvPr id="6"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11" name="Picture 28"/>
          <p:cNvPicPr>
            <a:picLocks noChangeAspect="1" noChangeArrowheads="1"/>
          </p:cNvPicPr>
          <p:nvPr userDrawn="1"/>
        </p:nvPicPr>
        <p:blipFill>
          <a:blip r:embed="rId3" cstate="print"/>
          <a:srcRect/>
          <a:stretch>
            <a:fillRect/>
          </a:stretch>
        </p:blipFill>
        <p:spPr bwMode="white">
          <a:xfrm>
            <a:off x="344006" y="5819439"/>
            <a:ext cx="1944688" cy="815975"/>
          </a:xfrm>
          <a:prstGeom prst="rect">
            <a:avLst/>
          </a:prstGeom>
          <a:noFill/>
          <a:ln w="76200" algn="ctr">
            <a:noFill/>
            <a:miter lim="800000"/>
            <a:headEnd/>
            <a:tailEnd/>
          </a:ln>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3" name="Picture 7" descr="C:\Users\PHIL\Desktop\Tanzania logo.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932039" y="5774853"/>
            <a:ext cx="1008063"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Administrator\Desktop\logo_ce-en.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812360" y="5829946"/>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 descr="Description : Description: C:\Users\Administrator\Documents\ACPLOGOC.TIF"/>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Description : sadc"/>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21882"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9"/>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6261100" y="6016625"/>
            <a:ext cx="11112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A4E3B8EC-104F-4E9A-9B78-E8F72BA15B4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A31491E-86CB-4E8B-9D6B-CE38252EB49A}"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4D7349A-86AE-4D9D-99C9-C96CA5671C9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0E6CFB50-CB01-4118-B110-0776DA9136A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11148FFD-F4A2-48BD-8221-1BE0E5A67FD5}"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95D32716-F185-4D9B-AB03-42F025BF8F6B}"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37FC5D57-9C3D-434F-AB27-5B3498225E8A}"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7C7792C4-5ACA-43F1-98A5-A34DACFB7226}"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04BCE8E1-43FA-43F1-AC50-710CE6CE4DF9}"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C24C4520-31F7-4407-ADBE-2FE1695119A3}"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7B80233-22C8-471F-8467-FB5933613D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D49ED6B2-921B-417E-9013-B96706F036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21" Type="http://schemas.openxmlformats.org/officeDocument/2006/relationships/image" Target="../media/image7.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5" cstate="print"/>
          <a:srcRect l="6723" b="12773"/>
          <a:stretch>
            <a:fillRect/>
          </a:stretch>
        </p:blipFill>
        <p:spPr bwMode="auto">
          <a:xfrm>
            <a:off x="0" y="809625"/>
            <a:ext cx="6467475" cy="6048375"/>
          </a:xfrm>
          <a:prstGeom prst="rect">
            <a:avLst/>
          </a:prstGeom>
          <a:noFill/>
          <a:ln w="9525">
            <a:noFill/>
            <a:miter lim="800000"/>
            <a:headEnd/>
            <a:tailEnd/>
          </a:ln>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2052" name="Rectangle 2"/>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charset="0"/>
                <a:cs typeface="Times New Roman" pitchFamily="18" charset="0"/>
              </a:defRPr>
            </a:lvl1pPr>
          </a:lstStyle>
          <a:p>
            <a:pPr>
              <a:defRPr/>
            </a:pPr>
            <a:fld id="{63EAE519-97ED-4F21-9F77-206ADF5DBC50}"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cs typeface="Times New Roman" pitchFamily="18" charset="0"/>
              </a:defRPr>
            </a:lvl1pPr>
          </a:lstStyle>
          <a:p>
            <a:pPr>
              <a:defRPr/>
            </a:pPr>
            <a:endParaRPr lang="en-US" dirty="0"/>
          </a:p>
        </p:txBody>
      </p:sp>
      <p:sp>
        <p:nvSpPr>
          <p:cNvPr id="2055" name="Rectangle 3"/>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2057" name="Picture 67"/>
          <p:cNvPicPr>
            <a:picLocks noChangeAspect="1" noChangeArrowheads="1"/>
          </p:cNvPicPr>
          <p:nvPr userDrawn="1"/>
        </p:nvPicPr>
        <p:blipFill>
          <a:blip r:embed="rId16" cstate="print"/>
          <a:srcRect/>
          <a:stretch>
            <a:fillRect/>
          </a:stretch>
        </p:blipFill>
        <p:spPr bwMode="white">
          <a:xfrm>
            <a:off x="251520" y="5926138"/>
            <a:ext cx="1873250" cy="785812"/>
          </a:xfrm>
          <a:prstGeom prst="rect">
            <a:avLst/>
          </a:prstGeom>
          <a:noFill/>
          <a:ln w="76200" algn="ctr">
            <a:noFill/>
            <a:miter lim="800000"/>
            <a:headEnd/>
            <a:tailEnd/>
          </a:ln>
        </p:spPr>
      </p:pic>
      <p:pic>
        <p:nvPicPr>
          <p:cNvPr id="2" name="Picture 2" descr="C:\Users\Administrator\Desktop\logo_ce-en.jpg"/>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380313" y="5926137"/>
            <a:ext cx="1224135" cy="7861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C:\Users\PHIL\Desktop\Tanzania logo.png"/>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4716016" y="5926138"/>
            <a:ext cx="1008063"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Description : Description: C:\Users\Administrator\Documents\ACPLOGOC.TIF"/>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3621882"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6084168" y="6016625"/>
            <a:ext cx="11112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1"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Lst>
  <p:transition>
    <p:fade/>
  </p:transition>
  <p:timing>
    <p:tnLst>
      <p:par>
        <p:cTn id="1" dur="indefinite" restart="never" nodeType="tmRoot"/>
      </p:par>
    </p:tnLst>
  </p:timing>
  <p:hf sldNum="0" hdr="0" ftr="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pria.chetty@gmail.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214313" y="744538"/>
            <a:ext cx="8605837" cy="755650"/>
          </a:xfrm>
        </p:spPr>
        <p:txBody>
          <a:bodyPr/>
          <a:lstStyle/>
          <a:p>
            <a:pPr>
              <a:defRPr/>
            </a:pPr>
            <a:r>
              <a:rPr lang="en-US" dirty="0" smtClean="0">
                <a:effectLst>
                  <a:outerShdw blurRad="38100" dist="38100" dir="2700000" algn="tl">
                    <a:srgbClr val="C0C0C0"/>
                  </a:outerShdw>
                </a:effectLst>
              </a:rPr>
              <a:t>HIPSSA Project</a:t>
            </a:r>
            <a:br>
              <a:rPr lang="en-US" dirty="0" smtClean="0">
                <a:effectLst>
                  <a:outerShdw blurRad="38100" dist="38100" dir="2700000" algn="tl">
                    <a:srgbClr val="C0C0C0"/>
                  </a:outerShdw>
                </a:effectLst>
              </a:rPr>
            </a:br>
            <a:endParaRPr lang="en-US" dirty="0" smtClean="0">
              <a:effectLst>
                <a:outerShdw blurRad="38100" dist="38100" dir="2700000" algn="tl">
                  <a:srgbClr val="C0C0C0"/>
                </a:outerShdw>
              </a:effectLst>
            </a:endParaRPr>
          </a:p>
        </p:txBody>
      </p:sp>
      <p:sp>
        <p:nvSpPr>
          <p:cNvPr id="2" name="Rectangle 1045"/>
          <p:cNvSpPr>
            <a:spLocks noChangeArrowheads="1"/>
          </p:cNvSpPr>
          <p:nvPr/>
        </p:nvSpPr>
        <p:spPr bwMode="auto">
          <a:xfrm>
            <a:off x="323850" y="1781949"/>
            <a:ext cx="8605838" cy="1908215"/>
          </a:xfrm>
          <a:prstGeom prst="rect">
            <a:avLst/>
          </a:prstGeom>
          <a:noFill/>
          <a:ln>
            <a:noFill/>
          </a:ln>
          <a:extLst/>
        </p:spPr>
        <p:txBody>
          <a:bodyPr anchor="ctr">
            <a:spAutoFit/>
          </a:bodyPr>
          <a:lstStyle/>
          <a:p>
            <a:pPr algn="ctr">
              <a:defRPr/>
            </a:pPr>
            <a:r>
              <a:rPr lang="en-US" sz="1800" b="1" dirty="0">
                <a:solidFill>
                  <a:srgbClr val="1B5BA2"/>
                </a:solidFill>
                <a:effectLst>
                  <a:outerShdw blurRad="38100" dist="38100" dir="2700000" algn="tl">
                    <a:srgbClr val="C0C0C0"/>
                  </a:outerShdw>
                </a:effectLst>
              </a:rPr>
              <a:t>Support for Harmonization of the ICT Policies </a:t>
            </a:r>
            <a:br>
              <a:rPr lang="en-US" sz="1800" b="1" dirty="0">
                <a:solidFill>
                  <a:srgbClr val="1B5BA2"/>
                </a:solidFill>
                <a:effectLst>
                  <a:outerShdw blurRad="38100" dist="38100" dir="2700000" algn="tl">
                    <a:srgbClr val="C0C0C0"/>
                  </a:outerShdw>
                </a:effectLst>
              </a:rPr>
            </a:br>
            <a:r>
              <a:rPr lang="en-US" sz="1800" b="1" dirty="0">
                <a:solidFill>
                  <a:srgbClr val="1B5BA2"/>
                </a:solidFill>
                <a:effectLst>
                  <a:outerShdw blurRad="38100" dist="38100" dir="2700000" algn="tl">
                    <a:srgbClr val="C0C0C0"/>
                  </a:outerShdw>
                </a:effectLst>
              </a:rPr>
              <a:t>in Sub-Sahara Africa, </a:t>
            </a:r>
          </a:p>
          <a:p>
            <a:pPr algn="ctr">
              <a:defRPr/>
            </a:pPr>
            <a:r>
              <a:rPr lang="en-US" sz="1800" b="1" dirty="0" smtClean="0">
                <a:solidFill>
                  <a:srgbClr val="1B5BA2"/>
                </a:solidFill>
                <a:effectLst>
                  <a:outerShdw blurRad="38100" dist="38100" dir="2700000" algn="tl">
                    <a:srgbClr val="C0C0C0"/>
                  </a:outerShdw>
                </a:effectLst>
              </a:rPr>
              <a:t>Meeting with the Tanzanian ICT Ministry</a:t>
            </a:r>
            <a:endParaRPr lang="en-US" sz="1800" b="1" dirty="0">
              <a:solidFill>
                <a:srgbClr val="1B5BA2"/>
              </a:solidFill>
              <a:effectLst>
                <a:outerShdw blurRad="38100" dist="38100" dir="2700000" algn="tl">
                  <a:srgbClr val="C0C0C0"/>
                </a:outerShdw>
              </a:effectLst>
            </a:endParaRPr>
          </a:p>
          <a:p>
            <a:pPr algn="ctr">
              <a:defRPr/>
            </a:pPr>
            <a:r>
              <a:rPr lang="en-US" sz="2400" dirty="0">
                <a:solidFill>
                  <a:srgbClr val="1B5BA2"/>
                </a:solidFill>
                <a:effectLst>
                  <a:outerShdw blurRad="38100" dist="38100" dir="2700000" algn="tl">
                    <a:srgbClr val="C0C0C0"/>
                  </a:outerShdw>
                </a:effectLst>
              </a:rPr>
              <a:t/>
            </a:r>
            <a:br>
              <a:rPr lang="en-US" sz="2400" dirty="0">
                <a:solidFill>
                  <a:srgbClr val="1B5BA2"/>
                </a:solidFill>
                <a:effectLst>
                  <a:outerShdw blurRad="38100" dist="38100" dir="2700000" algn="tl">
                    <a:srgbClr val="C0C0C0"/>
                  </a:outerShdw>
                </a:effectLst>
              </a:rPr>
            </a:br>
            <a:endParaRPr lang="en-US" sz="4000" b="1" dirty="0">
              <a:solidFill>
                <a:srgbClr val="1B5BA2"/>
              </a:solidFill>
              <a:effectLst>
                <a:outerShdw blurRad="38100" dist="38100" dir="2700000" algn="tl">
                  <a:srgbClr val="C0C0C0"/>
                </a:outerShdw>
              </a:effectLst>
            </a:endParaRPr>
          </a:p>
        </p:txBody>
      </p:sp>
      <p:sp>
        <p:nvSpPr>
          <p:cNvPr id="3076" name="Rectangle 3"/>
          <p:cNvSpPr>
            <a:spLocks noChangeArrowheads="1"/>
          </p:cNvSpPr>
          <p:nvPr/>
        </p:nvSpPr>
        <p:spPr bwMode="auto">
          <a:xfrm>
            <a:off x="467545" y="3143250"/>
            <a:ext cx="8104956" cy="2132892"/>
          </a:xfrm>
          <a:prstGeom prst="rect">
            <a:avLst/>
          </a:prstGeom>
          <a:noFill/>
          <a:ln w="9525">
            <a:noFill/>
            <a:miter lim="800000"/>
            <a:headEnd/>
            <a:tailEnd/>
          </a:ln>
        </p:spPr>
        <p:txBody>
          <a:bodyPr wrap="square">
            <a:spAutoFit/>
          </a:bodyPr>
          <a:lstStyle/>
          <a:p>
            <a:pPr algn="ctr">
              <a:defRPr/>
            </a:pPr>
            <a:r>
              <a:rPr lang="en-US" sz="2400" b="1" dirty="0" smtClean="0">
                <a:solidFill>
                  <a:schemeClr val="tx1">
                    <a:lumMod val="75000"/>
                  </a:schemeClr>
                </a:solidFill>
                <a:effectLst>
                  <a:outerShdw blurRad="38100" dist="38100" dir="2700000" algn="tl">
                    <a:srgbClr val="C0C0C0"/>
                  </a:outerShdw>
                </a:effectLst>
              </a:rPr>
              <a:t>PRESENTATION ON DATA PROTECTION</a:t>
            </a:r>
          </a:p>
          <a:p>
            <a:pPr algn="ctr">
              <a:defRPr/>
            </a:pPr>
            <a:r>
              <a:rPr lang="en-US" sz="2400" b="1" dirty="0" smtClean="0">
                <a:solidFill>
                  <a:schemeClr val="tx1">
                    <a:lumMod val="75000"/>
                  </a:schemeClr>
                </a:solidFill>
                <a:effectLst>
                  <a:outerShdw blurRad="38100" dist="38100" dir="2700000" algn="tl">
                    <a:srgbClr val="C0C0C0"/>
                  </a:outerShdw>
                </a:effectLst>
              </a:rPr>
              <a:t>BILL</a:t>
            </a:r>
            <a:endParaRPr lang="en-US" dirty="0"/>
          </a:p>
          <a:p>
            <a:pPr algn="r">
              <a:lnSpc>
                <a:spcPct val="90000"/>
              </a:lnSpc>
              <a:defRPr/>
            </a:pPr>
            <a:endParaRPr lang="fr-FR" sz="2000" b="1" dirty="0" smtClean="0">
              <a:solidFill>
                <a:schemeClr val="tx1"/>
              </a:solidFill>
            </a:endParaRPr>
          </a:p>
          <a:p>
            <a:pPr algn="r">
              <a:lnSpc>
                <a:spcPct val="90000"/>
              </a:lnSpc>
              <a:defRPr/>
            </a:pPr>
            <a:r>
              <a:rPr lang="fr-FR" sz="2000" b="1" dirty="0" smtClean="0">
                <a:solidFill>
                  <a:schemeClr val="tx1"/>
                </a:solidFill>
              </a:rPr>
              <a:t>Pria Chetty, </a:t>
            </a:r>
          </a:p>
          <a:p>
            <a:pPr algn="r">
              <a:lnSpc>
                <a:spcPct val="90000"/>
              </a:lnSpc>
              <a:defRPr/>
            </a:pPr>
            <a:r>
              <a:rPr lang="fr-FR" sz="1800" dirty="0" smtClean="0">
                <a:solidFill>
                  <a:schemeClr val="tx1"/>
                </a:solidFill>
              </a:rPr>
              <a:t>International Legal </a:t>
            </a:r>
            <a:r>
              <a:rPr lang="fr-FR" sz="1800" dirty="0">
                <a:solidFill>
                  <a:schemeClr val="tx1"/>
                </a:solidFill>
              </a:rPr>
              <a:t>Expert </a:t>
            </a:r>
            <a:r>
              <a:rPr lang="fr-FR" sz="1800" dirty="0" smtClean="0">
                <a:solidFill>
                  <a:schemeClr val="tx1"/>
                </a:solidFill>
              </a:rPr>
              <a:t>on Data Protection</a:t>
            </a:r>
          </a:p>
          <a:p>
            <a:pPr algn="r">
              <a:lnSpc>
                <a:spcPct val="90000"/>
              </a:lnSpc>
              <a:defRPr/>
            </a:pPr>
            <a:endParaRPr lang="fr-FR" sz="1800" dirty="0">
              <a:solidFill>
                <a:schemeClr val="tx1"/>
              </a:solidFill>
            </a:endParaRPr>
          </a:p>
          <a:p>
            <a:pPr algn="r">
              <a:lnSpc>
                <a:spcPct val="90000"/>
              </a:lnSpc>
              <a:defRPr/>
            </a:pPr>
            <a:r>
              <a:rPr lang="fr-FR" sz="1800" dirty="0" smtClean="0">
                <a:solidFill>
                  <a:schemeClr val="tx1"/>
                </a:solidFill>
              </a:rPr>
              <a:t>07.03.12</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Interpretation</a:t>
            </a:r>
            <a:endParaRPr lang="en-ZA" dirty="0"/>
          </a:p>
        </p:txBody>
      </p:sp>
      <p:sp>
        <p:nvSpPr>
          <p:cNvPr id="3" name="Content Placeholder 2"/>
          <p:cNvSpPr>
            <a:spLocks noGrp="1"/>
          </p:cNvSpPr>
          <p:nvPr>
            <p:ph idx="1"/>
          </p:nvPr>
        </p:nvSpPr>
        <p:spPr/>
        <p:txBody>
          <a:bodyPr/>
          <a:lstStyle/>
          <a:p>
            <a:r>
              <a:rPr lang="en-ZA" sz="2400" b="1" dirty="0" smtClean="0"/>
              <a:t>Personal Information</a:t>
            </a:r>
          </a:p>
          <a:p>
            <a:r>
              <a:rPr lang="en-ZA" sz="2400" b="1" dirty="0" smtClean="0"/>
              <a:t>Processing</a:t>
            </a:r>
          </a:p>
          <a:p>
            <a:r>
              <a:rPr lang="en-ZA" sz="2400" b="1" dirty="0" smtClean="0"/>
              <a:t>Data Subject </a:t>
            </a:r>
          </a:p>
          <a:p>
            <a:r>
              <a:rPr lang="en-ZA" sz="2400" b="1" dirty="0" smtClean="0"/>
              <a:t>Data Processor</a:t>
            </a:r>
          </a:p>
          <a:p>
            <a:r>
              <a:rPr lang="en-ZA" sz="2400" b="1" dirty="0" smtClean="0"/>
              <a:t>Data Protection Officer</a:t>
            </a:r>
          </a:p>
          <a:p>
            <a:r>
              <a:rPr lang="en-ZA" sz="2400" b="1" dirty="0" smtClean="0"/>
              <a:t>Commissioner</a:t>
            </a:r>
            <a:endParaRPr lang="en-ZA" sz="2400" b="1" dirty="0"/>
          </a:p>
        </p:txBody>
      </p:sp>
    </p:spTree>
    <p:extLst>
      <p:ext uri="{BB962C8B-B14F-4D97-AF65-F5344CB8AC3E}">
        <p14:creationId xmlns:p14="http://schemas.microsoft.com/office/powerpoint/2010/main" val="262973956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772400" cy="641350"/>
          </a:xfrm>
        </p:spPr>
        <p:txBody>
          <a:bodyPr/>
          <a:lstStyle/>
          <a:p>
            <a:r>
              <a:rPr lang="en-ZA" dirty="0" smtClean="0"/>
              <a:t>Data Controller</a:t>
            </a:r>
            <a:endParaRPr lang="en-ZA" dirty="0"/>
          </a:p>
        </p:txBody>
      </p:sp>
      <p:sp>
        <p:nvSpPr>
          <p:cNvPr id="3" name="Content Placeholder 2"/>
          <p:cNvSpPr>
            <a:spLocks noGrp="1"/>
          </p:cNvSpPr>
          <p:nvPr>
            <p:ph idx="1"/>
          </p:nvPr>
        </p:nvSpPr>
        <p:spPr>
          <a:xfrm>
            <a:off x="683568" y="1628800"/>
            <a:ext cx="7772400" cy="4256087"/>
          </a:xfrm>
        </p:spPr>
        <p:txBody>
          <a:bodyPr/>
          <a:lstStyle/>
          <a:p>
            <a:pPr marL="0" indent="0" algn="ctr">
              <a:buNone/>
            </a:pPr>
            <a:r>
              <a:rPr lang="en-US" sz="2000" dirty="0"/>
              <a:t>“data controller” or “controller” refers to any natural person, legal person or public body which alone or jointly with others determines the purpose and means of processing of personal information. Where the purpose and means of processing are determined by or by virtue of an act, decree or ordinance, the controller is the natural person, legal person or public body has been designated as such by or by virtue of that act, decree or ordinance.</a:t>
            </a:r>
            <a:endParaRPr lang="en-ZA" sz="2000" dirty="0"/>
          </a:p>
          <a:p>
            <a:pPr marL="0" indent="0">
              <a:buNone/>
            </a:pPr>
            <a:endParaRPr lang="en-ZA" dirty="0"/>
          </a:p>
        </p:txBody>
      </p:sp>
    </p:spTree>
    <p:extLst>
      <p:ext uri="{BB962C8B-B14F-4D97-AF65-F5344CB8AC3E}">
        <p14:creationId xmlns:p14="http://schemas.microsoft.com/office/powerpoint/2010/main" val="370254031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772400" cy="584775"/>
          </a:xfrm>
        </p:spPr>
        <p:txBody>
          <a:bodyPr/>
          <a:lstStyle/>
          <a:p>
            <a:r>
              <a:rPr lang="en-ZA" sz="3200" dirty="0" smtClean="0"/>
              <a:t>Defining Personal Information</a:t>
            </a:r>
            <a:endParaRPr lang="en-ZA"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6343861"/>
              </p:ext>
            </p:extLst>
          </p:nvPr>
        </p:nvGraphicFramePr>
        <p:xfrm>
          <a:off x="287016" y="762000"/>
          <a:ext cx="8856984" cy="5760640"/>
        </p:xfrm>
        <a:graphic>
          <a:graphicData uri="http://schemas.openxmlformats.org/drawingml/2006/table">
            <a:tbl>
              <a:tblPr>
                <a:tableStyleId>{5C22544A-7EE6-4342-B048-85BDC9FD1C3A}</a:tableStyleId>
              </a:tblPr>
              <a:tblGrid>
                <a:gridCol w="8856984"/>
              </a:tblGrid>
              <a:tr h="864096">
                <a:tc>
                  <a:txBody>
                    <a:bodyPr/>
                    <a:lstStyle/>
                    <a:p>
                      <a:pPr marL="207645" algn="just">
                        <a:lnSpc>
                          <a:spcPct val="100000"/>
                        </a:lnSpc>
                        <a:spcAft>
                          <a:spcPts val="0"/>
                        </a:spcAft>
                      </a:pPr>
                      <a:endParaRPr lang="en-US" sz="1800" dirty="0" smtClean="0">
                        <a:effectLst/>
                      </a:endParaRPr>
                    </a:p>
                    <a:p>
                      <a:pPr marL="207645" algn="just">
                        <a:lnSpc>
                          <a:spcPct val="100000"/>
                        </a:lnSpc>
                        <a:spcAft>
                          <a:spcPts val="0"/>
                        </a:spcAft>
                      </a:pPr>
                      <a:r>
                        <a:rPr lang="en-US" sz="1800" dirty="0" smtClean="0">
                          <a:effectLst/>
                        </a:rPr>
                        <a:t>information </a:t>
                      </a:r>
                      <a:r>
                        <a:rPr lang="en-US" sz="1800" dirty="0">
                          <a:effectLst/>
                        </a:rPr>
                        <a:t>about an identifiable individual that is recorded in any form, including, without restricting the generality of the foregoing</a:t>
                      </a:r>
                      <a:r>
                        <a:rPr lang="en-US" sz="1800" dirty="0" smtClean="0">
                          <a:effectLst/>
                        </a:rPr>
                        <a:t>:-</a:t>
                      </a:r>
                      <a:endParaRPr lang="en-ZA" sz="1800" dirty="0">
                        <a:effectLst/>
                      </a:endParaRPr>
                    </a:p>
                  </a:txBody>
                  <a:tcPr marL="68580" marR="68580" marT="0" marB="0"/>
                </a:tc>
              </a:tr>
              <a:tr h="4896544">
                <a:tc>
                  <a:txBody>
                    <a:bodyPr/>
                    <a:lstStyle/>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information relating to the race, national or ethnic origin, religion, age or marital status of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information relating to the education or the medical, criminal or employment history of the individual or information relating to financial transactions in which the individual has been involved;</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any identifying number, symbol or other particular assigned to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the address, fingerprints or blood type of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the name of the individual where it appears with other personal information relating to the individual or where the disclosure of the name itself would reveal information about the individual;</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correspondence sent to a data controller by the individual that is explicitly or implicitly of a private or confidential nature, and replies to such correspondence that would reveal the contents of the original correspondence; and</a:t>
                      </a:r>
                      <a:endParaRPr lang="en-ZA" sz="1800" dirty="0">
                        <a:effectLst/>
                      </a:endParaRPr>
                    </a:p>
                    <a:p>
                      <a:pPr marL="342900" lvl="0" indent="-342900" algn="just">
                        <a:lnSpc>
                          <a:spcPct val="100000"/>
                        </a:lnSpc>
                        <a:spcAft>
                          <a:spcPts val="0"/>
                        </a:spcAft>
                        <a:buFont typeface="+mj-lt"/>
                        <a:buAutoNum type="alphaLcParenBoth"/>
                        <a:tabLst>
                          <a:tab pos="2743200" algn="ctr"/>
                          <a:tab pos="5486400" algn="r"/>
                          <a:tab pos="981075" algn="l"/>
                          <a:tab pos="2743200" algn="ctr"/>
                          <a:tab pos="5486400" algn="r"/>
                        </a:tabLst>
                      </a:pPr>
                      <a:r>
                        <a:rPr lang="en-US" sz="1800" dirty="0">
                          <a:effectLst/>
                        </a:rPr>
                        <a:t>the views or opinions of any other person about the individual.</a:t>
                      </a:r>
                      <a:endParaRPr lang="en-ZA" sz="1800" dirty="0">
                        <a:effectLst/>
                      </a:endParaRPr>
                    </a:p>
                    <a:p>
                      <a:pPr marL="638175" algn="just">
                        <a:lnSpc>
                          <a:spcPct val="100000"/>
                        </a:lnSpc>
                        <a:spcAft>
                          <a:spcPts val="0"/>
                        </a:spcAft>
                        <a:tabLst>
                          <a:tab pos="2743200" algn="ctr"/>
                          <a:tab pos="5486400" algn="r"/>
                        </a:tabLst>
                      </a:pPr>
                      <a:r>
                        <a:rPr lang="en-US" sz="1800" dirty="0">
                          <a:effectLst/>
                        </a:rPr>
                        <a:t> </a:t>
                      </a:r>
                      <a:endParaRPr lang="en-ZA" sz="1800" dirty="0">
                        <a:effectLst/>
                        <a:latin typeface="CG Times"/>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407915983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9191"/>
            <a:ext cx="7772400" cy="1200329"/>
          </a:xfrm>
        </p:spPr>
        <p:txBody>
          <a:bodyPr/>
          <a:lstStyle/>
          <a:p>
            <a:r>
              <a:rPr lang="en-ZA" dirty="0" smtClean="0"/>
              <a:t>Processing of Personal Information</a:t>
            </a:r>
            <a:endParaRPr lang="en-ZA" dirty="0"/>
          </a:p>
        </p:txBody>
      </p:sp>
      <p:sp>
        <p:nvSpPr>
          <p:cNvPr id="3" name="Content Placeholder 2"/>
          <p:cNvSpPr>
            <a:spLocks noGrp="1"/>
          </p:cNvSpPr>
          <p:nvPr>
            <p:ph idx="1"/>
          </p:nvPr>
        </p:nvSpPr>
        <p:spPr>
          <a:xfrm>
            <a:off x="683568" y="1628800"/>
            <a:ext cx="7772400" cy="4256087"/>
          </a:xfrm>
        </p:spPr>
        <p:txBody>
          <a:bodyPr/>
          <a:lstStyle/>
          <a:p>
            <a:pPr marL="0" indent="0">
              <a:buNone/>
            </a:pPr>
            <a:r>
              <a:rPr lang="en-GB" sz="2000" dirty="0"/>
              <a:t>p</a:t>
            </a:r>
            <a:r>
              <a:rPr lang="en-GB" sz="2000" dirty="0" smtClean="0"/>
              <a:t>rocessing</a:t>
            </a:r>
            <a:r>
              <a:rPr lang="en-GB" sz="2000" dirty="0"/>
              <a:t>: refers to any operation or set of operations which is performed upon personal information, whether or not by automated means, such as obtaining, recording or holding the data or carrying out any operation or set of operations on data, including – </a:t>
            </a:r>
            <a:endParaRPr lang="en-ZA" sz="2000" dirty="0"/>
          </a:p>
          <a:p>
            <a:r>
              <a:rPr lang="en-US" sz="2000" dirty="0"/>
              <a:t>(a) organization, adaptation or alteration of the data;</a:t>
            </a:r>
            <a:endParaRPr lang="en-ZA" sz="2000" dirty="0"/>
          </a:p>
          <a:p>
            <a:r>
              <a:rPr lang="en-US" sz="2000" dirty="0"/>
              <a:t>(b) retrieval, consultation or use of the data; or 	</a:t>
            </a:r>
            <a:endParaRPr lang="en-ZA" sz="2000" dirty="0"/>
          </a:p>
          <a:p>
            <a:r>
              <a:rPr lang="en-US" sz="2000" dirty="0"/>
              <a:t>(c) alignment, combination, blocking, erasure or destruction of the data</a:t>
            </a:r>
            <a:endParaRPr lang="en-ZA" sz="2000" dirty="0"/>
          </a:p>
        </p:txBody>
      </p:sp>
    </p:spTree>
    <p:extLst>
      <p:ext uri="{BB962C8B-B14F-4D97-AF65-F5344CB8AC3E}">
        <p14:creationId xmlns:p14="http://schemas.microsoft.com/office/powerpoint/2010/main" val="108601614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72400" cy="641350"/>
          </a:xfrm>
        </p:spPr>
        <p:txBody>
          <a:bodyPr/>
          <a:lstStyle/>
          <a:p>
            <a:r>
              <a:rPr lang="en-ZA" dirty="0" smtClean="0"/>
              <a:t>Savings</a:t>
            </a:r>
            <a:endParaRPr lang="en-ZA" dirty="0"/>
          </a:p>
        </p:txBody>
      </p:sp>
      <p:sp>
        <p:nvSpPr>
          <p:cNvPr id="3" name="Content Placeholder 2"/>
          <p:cNvSpPr>
            <a:spLocks noGrp="1"/>
          </p:cNvSpPr>
          <p:nvPr>
            <p:ph idx="1"/>
          </p:nvPr>
        </p:nvSpPr>
        <p:spPr>
          <a:xfrm>
            <a:off x="395536" y="1412776"/>
            <a:ext cx="8568952" cy="4256087"/>
          </a:xfrm>
        </p:spPr>
        <p:txBody>
          <a:bodyPr/>
          <a:lstStyle/>
          <a:p>
            <a:pPr marL="0" indent="0">
              <a:buNone/>
            </a:pPr>
            <a:r>
              <a:rPr lang="en-US" sz="2000" dirty="0"/>
              <a:t>(1)This Act shall </a:t>
            </a:r>
            <a:r>
              <a:rPr lang="en-US" sz="2000" b="1" dirty="0"/>
              <a:t>not affect the operation of any law that makes provision with respect to the collection, holding, use, correction or disclosure of personal information and is capable of operating concurrently with this Act</a:t>
            </a:r>
            <a:r>
              <a:rPr lang="en-US" sz="2000" dirty="0"/>
              <a:t>. If any other legislation provides for safeguards for the protection of personal information that are more extensive than those set out in the information protection principles, the extensive safeguards prevail.</a:t>
            </a:r>
            <a:endParaRPr lang="en-ZA" sz="2000" dirty="0"/>
          </a:p>
          <a:p>
            <a:pPr marL="0" indent="0">
              <a:buNone/>
            </a:pPr>
            <a:endParaRPr lang="en-ZA" sz="2000" dirty="0"/>
          </a:p>
          <a:p>
            <a:pPr marL="0" indent="0">
              <a:buNone/>
            </a:pPr>
            <a:r>
              <a:rPr lang="en-US" sz="2000" dirty="0"/>
              <a:t>(2)This Act shall </a:t>
            </a:r>
            <a:r>
              <a:rPr lang="en-US" sz="2000" b="1" dirty="0"/>
              <a:t>not restrict the ways of processing and production of information which are legally sanctioned under this Act</a:t>
            </a:r>
            <a:r>
              <a:rPr lang="en-US" sz="2000" dirty="0"/>
              <a:t>, including such processing and procedures set out in Schedule One. </a:t>
            </a:r>
            <a:endParaRPr lang="en-ZA" sz="2000" dirty="0"/>
          </a:p>
          <a:p>
            <a:pPr marL="0" indent="0">
              <a:buNone/>
            </a:pPr>
            <a:endParaRPr lang="en-ZA" dirty="0"/>
          </a:p>
        </p:txBody>
      </p:sp>
    </p:spTree>
    <p:extLst>
      <p:ext uri="{BB962C8B-B14F-4D97-AF65-F5344CB8AC3E}">
        <p14:creationId xmlns:p14="http://schemas.microsoft.com/office/powerpoint/2010/main" val="148418812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772400" cy="641350"/>
          </a:xfrm>
        </p:spPr>
        <p:txBody>
          <a:bodyPr/>
          <a:lstStyle/>
          <a:p>
            <a:r>
              <a:rPr lang="en-ZA" dirty="0" smtClean="0"/>
              <a:t>Savings</a:t>
            </a:r>
            <a:endParaRPr lang="en-ZA" dirty="0"/>
          </a:p>
        </p:txBody>
      </p:sp>
      <p:sp>
        <p:nvSpPr>
          <p:cNvPr id="3" name="Content Placeholder 2"/>
          <p:cNvSpPr>
            <a:spLocks noGrp="1"/>
          </p:cNvSpPr>
          <p:nvPr>
            <p:ph idx="1"/>
          </p:nvPr>
        </p:nvSpPr>
        <p:spPr>
          <a:xfrm>
            <a:off x="755576" y="1700808"/>
            <a:ext cx="7772400" cy="4256087"/>
          </a:xfrm>
        </p:spPr>
        <p:txBody>
          <a:bodyPr/>
          <a:lstStyle/>
          <a:p>
            <a:r>
              <a:rPr lang="en-ZA" sz="2400" dirty="0" smtClean="0"/>
              <a:t>De-identified information</a:t>
            </a:r>
          </a:p>
          <a:p>
            <a:r>
              <a:rPr lang="en-ZA" sz="2400" dirty="0" smtClean="0"/>
              <a:t>Government departments – national security, defence,  prosecution of offences, journalistic purposes, judicial processes, powers of judiciary</a:t>
            </a:r>
          </a:p>
          <a:p>
            <a:r>
              <a:rPr lang="en-ZA" sz="2400" dirty="0" smtClean="0"/>
              <a:t>Does apply to partial automated processing</a:t>
            </a:r>
          </a:p>
          <a:p>
            <a:r>
              <a:rPr lang="en-ZA" sz="2400" dirty="0" smtClean="0"/>
              <a:t>Territorial clarity</a:t>
            </a:r>
          </a:p>
          <a:p>
            <a:r>
              <a:rPr lang="en-ZA" sz="2400" dirty="0" smtClean="0"/>
              <a:t>Data Controller may appoint a representative</a:t>
            </a:r>
            <a:endParaRPr lang="en-ZA" sz="2400" dirty="0"/>
          </a:p>
        </p:txBody>
      </p:sp>
    </p:spTree>
    <p:extLst>
      <p:ext uri="{BB962C8B-B14F-4D97-AF65-F5344CB8AC3E}">
        <p14:creationId xmlns:p14="http://schemas.microsoft.com/office/powerpoint/2010/main" val="1780638191"/>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641350"/>
          </a:xfrm>
        </p:spPr>
        <p:txBody>
          <a:bodyPr/>
          <a:lstStyle/>
          <a:p>
            <a:r>
              <a:rPr lang="en-ZA" dirty="0" smtClean="0"/>
              <a:t>Part II</a:t>
            </a: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3352679039"/>
              </p:ext>
            </p:extLst>
          </p:nvPr>
        </p:nvGraphicFramePr>
        <p:xfrm>
          <a:off x="755576" y="1412776"/>
          <a:ext cx="8136904" cy="3814289"/>
        </p:xfrm>
        <a:graphic>
          <a:graphicData uri="http://schemas.openxmlformats.org/drawingml/2006/table">
            <a:tbl>
              <a:tblPr firstRow="1" firstCol="1" bandRow="1"/>
              <a:tblGrid>
                <a:gridCol w="1453632"/>
                <a:gridCol w="6683272"/>
              </a:tblGrid>
              <a:tr h="421761">
                <a:tc>
                  <a:txBody>
                    <a:bodyPr/>
                    <a:lstStyle/>
                    <a:p>
                      <a:pPr algn="just">
                        <a:lnSpc>
                          <a:spcPct val="150000"/>
                        </a:lnSpc>
                        <a:spcAft>
                          <a:spcPts val="0"/>
                        </a:spcAft>
                      </a:pPr>
                      <a:r>
                        <a:rPr lang="en-US" sz="2000" b="1" dirty="0">
                          <a:solidFill>
                            <a:srgbClr val="262626"/>
                          </a:solidFill>
                          <a:effectLst/>
                          <a:latin typeface="+mn-lt"/>
                          <a:ea typeface="Times New Roman"/>
                          <a:cs typeface="Times New Roman"/>
                        </a:rPr>
                        <a:t>6</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GB" sz="2000" b="1" dirty="0">
                          <a:solidFill>
                            <a:srgbClr val="262626"/>
                          </a:solidFill>
                          <a:effectLst/>
                          <a:latin typeface="+mn-lt"/>
                          <a:ea typeface="Times New Roman"/>
                          <a:cs typeface="Times New Roman"/>
                        </a:rPr>
                        <a:t>Collection of personal information</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n-lt"/>
                          <a:ea typeface="Times New Roman"/>
                          <a:cs typeface="Times New Roman"/>
                        </a:rPr>
                        <a:t>7</a:t>
                      </a:r>
                      <a:endParaRPr lang="en-ZA" sz="2000" b="1">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n-lt"/>
                          <a:ea typeface="Times New Roman"/>
                          <a:cs typeface="Times New Roman"/>
                        </a:rPr>
                        <a:t>Source of personal information</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n-lt"/>
                          <a:ea typeface="Times New Roman"/>
                          <a:cs typeface="Times New Roman"/>
                        </a:rPr>
                        <a:t>8</a:t>
                      </a:r>
                      <a:endParaRPr lang="en-ZA" sz="2000" b="1">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n-lt"/>
                          <a:ea typeface="Times New Roman"/>
                          <a:cs typeface="Times New Roman"/>
                        </a:rPr>
                        <a:t>Accuracy of personal information to be checked before use</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n-lt"/>
                          <a:ea typeface="Times New Roman"/>
                          <a:cs typeface="Times New Roman"/>
                        </a:rPr>
                        <a:t>9</a:t>
                      </a:r>
                      <a:endParaRPr lang="en-ZA" sz="2000" b="1">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n-lt"/>
                          <a:ea typeface="Times New Roman"/>
                          <a:cs typeface="Times New Roman"/>
                        </a:rPr>
                        <a:t>Limits on use of personal information</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n-lt"/>
                          <a:ea typeface="Times New Roman"/>
                          <a:cs typeface="Times New Roman"/>
                        </a:rPr>
                        <a:t>10</a:t>
                      </a:r>
                      <a:endParaRPr lang="en-ZA" sz="2000" b="1">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n-lt"/>
                          <a:ea typeface="Times New Roman"/>
                          <a:cs typeface="Times New Roman"/>
                        </a:rPr>
                        <a:t>Limits on disclosure of personal information</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n-lt"/>
                          <a:ea typeface="Times New Roman"/>
                          <a:cs typeface="Times New Roman"/>
                        </a:rPr>
                        <a:t>11</a:t>
                      </a:r>
                      <a:endParaRPr lang="en-ZA" sz="2000" b="1">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n-lt"/>
                          <a:ea typeface="Times New Roman"/>
                          <a:cs typeface="Times New Roman"/>
                        </a:rPr>
                        <a:t>Condition for use or disclosure of personal information</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n-lt"/>
                          <a:ea typeface="Times New Roman"/>
                          <a:cs typeface="Times New Roman"/>
                        </a:rPr>
                        <a:t>12</a:t>
                      </a:r>
                      <a:endParaRPr lang="en-ZA" sz="2000" b="1">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n-lt"/>
                          <a:ea typeface="Times New Roman"/>
                          <a:cs typeface="Times New Roman"/>
                        </a:rPr>
                        <a:t>Storage and security of personal information</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bl>
          </a:graphicData>
        </a:graphic>
      </p:graphicFrame>
    </p:spTree>
    <p:extLst>
      <p:ext uri="{BB962C8B-B14F-4D97-AF65-F5344CB8AC3E}">
        <p14:creationId xmlns:p14="http://schemas.microsoft.com/office/powerpoint/2010/main" val="211950726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772400" cy="641350"/>
          </a:xfrm>
        </p:spPr>
        <p:txBody>
          <a:bodyPr/>
          <a:lstStyle/>
          <a:p>
            <a:r>
              <a:rPr lang="en-ZA" dirty="0" smtClean="0"/>
              <a:t>Part II (</a:t>
            </a:r>
            <a:r>
              <a:rPr lang="en-ZA" dirty="0" err="1" smtClean="0"/>
              <a:t>cntd</a:t>
            </a:r>
            <a:r>
              <a:rPr lang="en-ZA" dirty="0" smtClean="0"/>
              <a:t>…)</a:t>
            </a: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1852538310"/>
              </p:ext>
            </p:extLst>
          </p:nvPr>
        </p:nvGraphicFramePr>
        <p:xfrm>
          <a:off x="467544" y="1052736"/>
          <a:ext cx="8424936" cy="5029200"/>
        </p:xfrm>
        <a:graphic>
          <a:graphicData uri="http://schemas.openxmlformats.org/drawingml/2006/table">
            <a:tbl>
              <a:tblPr firstRow="1" firstCol="1" bandRow="1"/>
              <a:tblGrid>
                <a:gridCol w="1505088"/>
                <a:gridCol w="6919848"/>
              </a:tblGrid>
              <a:tr h="421761">
                <a:tc>
                  <a:txBody>
                    <a:bodyPr/>
                    <a:lstStyle/>
                    <a:p>
                      <a:pPr algn="just">
                        <a:lnSpc>
                          <a:spcPct val="150000"/>
                        </a:lnSpc>
                        <a:spcAft>
                          <a:spcPts val="0"/>
                        </a:spcAft>
                      </a:pP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13</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Retention and disposal of personal information</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14</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Correction of personal information</a:t>
                      </a:r>
                      <a:endParaRPr lang="en-ZA" sz="2000" b="1" dirty="0">
                        <a:effectLst/>
                        <a:latin typeface="+mj-lt"/>
                        <a:ea typeface="Times New Roman"/>
                        <a:cs typeface="Times New Roman"/>
                      </a:endParaRPr>
                    </a:p>
                    <a:p>
                      <a:pPr algn="just">
                        <a:lnSpc>
                          <a:spcPct val="150000"/>
                        </a:lnSpc>
                        <a:spcAft>
                          <a:spcPts val="0"/>
                        </a:spcAft>
                      </a:pPr>
                      <a:r>
                        <a:rPr lang="en-US" sz="2000" b="1" dirty="0">
                          <a:solidFill>
                            <a:srgbClr val="262626"/>
                          </a:solidFill>
                          <a:effectLst/>
                          <a:latin typeface="+mj-lt"/>
                          <a:ea typeface="Times New Roman"/>
                          <a:cs typeface="Times New Roman"/>
                        </a:rPr>
                        <a:t>(public authority)</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j-lt"/>
                          <a:ea typeface="Times New Roman"/>
                          <a:cs typeface="Times New Roman"/>
                        </a:rPr>
                        <a:t>15</a:t>
                      </a:r>
                      <a:endParaRPr lang="en-ZA" sz="2000" b="1">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Data Controller to ensure compliance</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j-lt"/>
                          <a:ea typeface="Times New Roman"/>
                          <a:cs typeface="Times New Roman"/>
                        </a:rPr>
                        <a:t>16</a:t>
                      </a:r>
                      <a:endParaRPr lang="en-ZA" sz="2000" b="1">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Sensitive Personal Information</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j-lt"/>
                          <a:ea typeface="Times New Roman"/>
                          <a:cs typeface="Times New Roman"/>
                        </a:rPr>
                        <a:t>17</a:t>
                      </a:r>
                      <a:endParaRPr lang="en-ZA" sz="2000" b="1">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Limitations on above section accommodating national laws</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j-lt"/>
                          <a:ea typeface="Times New Roman"/>
                          <a:cs typeface="Times New Roman"/>
                        </a:rPr>
                        <a:t>18</a:t>
                      </a:r>
                      <a:endParaRPr lang="en-ZA" sz="2000" b="1">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Commission to order exceptions</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421761">
                <a:tc>
                  <a:txBody>
                    <a:bodyPr/>
                    <a:lstStyle/>
                    <a:p>
                      <a:pPr algn="just">
                        <a:lnSpc>
                          <a:spcPct val="150000"/>
                        </a:lnSpc>
                        <a:spcAft>
                          <a:spcPts val="0"/>
                        </a:spcAft>
                      </a:pPr>
                      <a:r>
                        <a:rPr lang="en-US" sz="2000" b="1">
                          <a:solidFill>
                            <a:srgbClr val="262626"/>
                          </a:solidFill>
                          <a:effectLst/>
                          <a:latin typeface="+mj-lt"/>
                          <a:ea typeface="Times New Roman"/>
                          <a:cs typeface="Times New Roman"/>
                        </a:rPr>
                        <a:t>19</a:t>
                      </a:r>
                      <a:endParaRPr lang="en-ZA" sz="2000" b="1">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Commission to establish conditions of processing sensitive personal information</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bl>
          </a:graphicData>
        </a:graphic>
      </p:graphicFrame>
    </p:spTree>
    <p:extLst>
      <p:ext uri="{BB962C8B-B14F-4D97-AF65-F5344CB8AC3E}">
        <p14:creationId xmlns:p14="http://schemas.microsoft.com/office/powerpoint/2010/main" val="275663422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Part VI</a:t>
            </a:r>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3231995240"/>
              </p:ext>
            </p:extLst>
          </p:nvPr>
        </p:nvGraphicFramePr>
        <p:xfrm>
          <a:off x="1331640" y="2060848"/>
          <a:ext cx="7128792" cy="2892110"/>
        </p:xfrm>
        <a:graphic>
          <a:graphicData uri="http://schemas.openxmlformats.org/drawingml/2006/table">
            <a:tbl>
              <a:tblPr firstRow="1" firstCol="1" bandRow="1"/>
              <a:tblGrid>
                <a:gridCol w="1273536"/>
                <a:gridCol w="5855256"/>
              </a:tblGrid>
              <a:tr h="0">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45</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Data Protection Officers and </a:t>
                      </a:r>
                      <a:endParaRPr lang="en-ZA" sz="2000" b="1" dirty="0">
                        <a:effectLst/>
                        <a:latin typeface="+mj-lt"/>
                        <a:ea typeface="Times New Roman"/>
                        <a:cs typeface="Times New Roman"/>
                      </a:endParaRPr>
                    </a:p>
                    <a:p>
                      <a:pPr algn="just">
                        <a:lnSpc>
                          <a:spcPct val="150000"/>
                        </a:lnSpc>
                        <a:spcAft>
                          <a:spcPts val="0"/>
                        </a:spcAft>
                      </a:pPr>
                      <a:r>
                        <a:rPr lang="en-US" sz="2000" b="1" dirty="0">
                          <a:solidFill>
                            <a:srgbClr val="262626"/>
                          </a:solidFill>
                          <a:effectLst/>
                          <a:latin typeface="+mj-lt"/>
                          <a:ea typeface="Times New Roman"/>
                          <a:cs typeface="Times New Roman"/>
                        </a:rPr>
                        <a:t>Data Processors</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0">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46</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smtClean="0">
                          <a:solidFill>
                            <a:srgbClr val="262626"/>
                          </a:solidFill>
                          <a:effectLst/>
                          <a:latin typeface="+mj-lt"/>
                          <a:ea typeface="Times New Roman"/>
                          <a:cs typeface="Times New Roman"/>
                        </a:rPr>
                        <a:t>Data </a:t>
                      </a:r>
                      <a:r>
                        <a:rPr lang="en-US" sz="2000" b="1" dirty="0">
                          <a:solidFill>
                            <a:srgbClr val="262626"/>
                          </a:solidFill>
                          <a:effectLst/>
                          <a:latin typeface="+mj-lt"/>
                          <a:ea typeface="Times New Roman"/>
                          <a:cs typeface="Times New Roman"/>
                        </a:rPr>
                        <a:t>Controller Direction</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0">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47</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Proceedings where disclosure was in good faith</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0">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48</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Regulations</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0">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49</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50000"/>
                        </a:lnSpc>
                        <a:spcAft>
                          <a:spcPts val="0"/>
                        </a:spcAft>
                      </a:pPr>
                      <a:r>
                        <a:rPr lang="en-US" sz="2000" b="1" dirty="0">
                          <a:solidFill>
                            <a:srgbClr val="262626"/>
                          </a:solidFill>
                          <a:effectLst/>
                          <a:latin typeface="+mj-lt"/>
                          <a:ea typeface="Times New Roman"/>
                          <a:cs typeface="Times New Roman"/>
                        </a:rPr>
                        <a:t>Code of Conduct</a:t>
                      </a:r>
                      <a:endParaRPr lang="en-ZA" sz="2000" b="1" dirty="0">
                        <a:effectLst/>
                        <a:latin typeface="+mj-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bl>
          </a:graphicData>
        </a:graphic>
      </p:graphicFrame>
    </p:spTree>
    <p:extLst>
      <p:ext uri="{BB962C8B-B14F-4D97-AF65-F5344CB8AC3E}">
        <p14:creationId xmlns:p14="http://schemas.microsoft.com/office/powerpoint/2010/main" val="2868173906"/>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Part VII</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411269"/>
              </p:ext>
            </p:extLst>
          </p:nvPr>
        </p:nvGraphicFramePr>
        <p:xfrm>
          <a:off x="971600" y="2204864"/>
          <a:ext cx="7560840" cy="2657550"/>
        </p:xfrm>
        <a:graphic>
          <a:graphicData uri="http://schemas.openxmlformats.org/drawingml/2006/table">
            <a:tbl>
              <a:tblPr firstRow="1" firstCol="1" bandRow="1"/>
              <a:tblGrid>
                <a:gridCol w="1350720"/>
                <a:gridCol w="6210120"/>
              </a:tblGrid>
              <a:tr h="1328775">
                <a:tc>
                  <a:txBody>
                    <a:bodyPr/>
                    <a:lstStyle/>
                    <a:p>
                      <a:pPr algn="just">
                        <a:lnSpc>
                          <a:spcPct val="100000"/>
                        </a:lnSpc>
                        <a:spcAft>
                          <a:spcPts val="0"/>
                        </a:spcAft>
                      </a:pPr>
                      <a:r>
                        <a:rPr lang="en-US" sz="2000" b="1" dirty="0">
                          <a:solidFill>
                            <a:srgbClr val="262626"/>
                          </a:solidFill>
                          <a:effectLst/>
                          <a:latin typeface="+mn-lt"/>
                          <a:ea typeface="Times New Roman"/>
                          <a:cs typeface="Times New Roman"/>
                        </a:rPr>
                        <a:t>50</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00000"/>
                        </a:lnSpc>
                        <a:spcAft>
                          <a:spcPts val="0"/>
                        </a:spcAft>
                      </a:pPr>
                      <a:r>
                        <a:rPr lang="en-GB" sz="2000" b="1" dirty="0">
                          <a:solidFill>
                            <a:srgbClr val="262626"/>
                          </a:solidFill>
                          <a:effectLst/>
                          <a:latin typeface="+mn-lt"/>
                          <a:ea typeface="SimHei"/>
                          <a:cs typeface="Times New Roman"/>
                        </a:rPr>
                        <a:t>To a recipient in a Member State that has transposed the SADC data protection requirements</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r h="1328775">
                <a:tc>
                  <a:txBody>
                    <a:bodyPr/>
                    <a:lstStyle/>
                    <a:p>
                      <a:pPr algn="just">
                        <a:lnSpc>
                          <a:spcPct val="100000"/>
                        </a:lnSpc>
                        <a:spcAft>
                          <a:spcPts val="0"/>
                        </a:spcAft>
                      </a:pPr>
                      <a:r>
                        <a:rPr lang="en-US" sz="2000" b="1">
                          <a:solidFill>
                            <a:srgbClr val="262626"/>
                          </a:solidFill>
                          <a:effectLst/>
                          <a:latin typeface="+mn-lt"/>
                          <a:ea typeface="Times New Roman"/>
                          <a:cs typeface="Times New Roman"/>
                        </a:rPr>
                        <a:t>51</a:t>
                      </a:r>
                      <a:endParaRPr lang="en-ZA" sz="2000" b="1">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c>
                  <a:txBody>
                    <a:bodyPr/>
                    <a:lstStyle/>
                    <a:p>
                      <a:pPr algn="just">
                        <a:lnSpc>
                          <a:spcPct val="100000"/>
                        </a:lnSpc>
                        <a:spcAft>
                          <a:spcPts val="0"/>
                        </a:spcAft>
                      </a:pPr>
                      <a:r>
                        <a:rPr lang="en-GB" sz="2000" b="1" dirty="0">
                          <a:solidFill>
                            <a:srgbClr val="262626"/>
                          </a:solidFill>
                          <a:effectLst/>
                          <a:latin typeface="+mn-lt"/>
                          <a:ea typeface="SimHei"/>
                          <a:cs typeface="Times New Roman"/>
                        </a:rPr>
                        <a:t>To a Member state that has not transposed the SADC data protection requirements or to a non-Member State</a:t>
                      </a:r>
                      <a:endParaRPr lang="en-ZA" sz="2000" b="1" dirty="0">
                        <a:effectLst/>
                        <a:latin typeface="+mn-lt"/>
                        <a:ea typeface="Times New Roman"/>
                        <a:cs typeface="Times New Roman"/>
                      </a:endParaRPr>
                    </a:p>
                  </a:txBody>
                  <a:tcPr marL="68580" marR="68580" marT="0" marB="0">
                    <a:lnL w="12700" cap="flat" cmpd="sng" algn="ctr">
                      <a:solidFill>
                        <a:srgbClr val="D9D9D9"/>
                      </a:solidFill>
                      <a:prstDash val="dot"/>
                      <a:round/>
                      <a:headEnd type="none" w="med" len="med"/>
                      <a:tailEnd type="none" w="med" len="med"/>
                    </a:lnL>
                    <a:lnR w="12700" cap="flat" cmpd="sng" algn="ctr">
                      <a:solidFill>
                        <a:srgbClr val="D9D9D9"/>
                      </a:solidFill>
                      <a:prstDash val="dot"/>
                      <a:round/>
                      <a:headEnd type="none" w="med" len="med"/>
                      <a:tailEnd type="none" w="med" len="med"/>
                    </a:lnR>
                    <a:lnT w="12700" cap="flat" cmpd="sng" algn="ctr">
                      <a:solidFill>
                        <a:srgbClr val="D9D9D9"/>
                      </a:solidFill>
                      <a:prstDash val="dot"/>
                      <a:round/>
                      <a:headEnd type="none" w="med" len="med"/>
                      <a:tailEnd type="none" w="med" len="med"/>
                    </a:lnT>
                    <a:lnB w="12700" cap="flat" cmpd="sng" algn="ctr">
                      <a:solidFill>
                        <a:srgbClr val="D9D9D9"/>
                      </a:solidFill>
                      <a:prstDash val="dot"/>
                      <a:round/>
                      <a:headEnd type="none" w="med" len="med"/>
                      <a:tailEnd type="none" w="med" len="med"/>
                    </a:lnB>
                  </a:tcPr>
                </a:tc>
              </a:tr>
            </a:tbl>
          </a:graphicData>
        </a:graphic>
      </p:graphicFrame>
    </p:spTree>
    <p:extLst>
      <p:ext uri="{BB962C8B-B14F-4D97-AF65-F5344CB8AC3E}">
        <p14:creationId xmlns:p14="http://schemas.microsoft.com/office/powerpoint/2010/main" val="133387295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794534"/>
            <a:ext cx="7815262" cy="646331"/>
          </a:xfrm>
        </p:spPr>
        <p:txBody>
          <a:bodyPr/>
          <a:lstStyle/>
          <a:p>
            <a:pPr eaLnBrk="1" hangingPunct="1">
              <a:defRPr/>
            </a:pPr>
            <a:r>
              <a:rPr lang="en-US" dirty="0" smtClean="0"/>
              <a:t>Overview of Session</a:t>
            </a:r>
          </a:p>
        </p:txBody>
      </p:sp>
      <p:sp>
        <p:nvSpPr>
          <p:cNvPr id="5123" name="Content Placeholder 2"/>
          <p:cNvSpPr>
            <a:spLocks noGrp="1"/>
          </p:cNvSpPr>
          <p:nvPr>
            <p:ph idx="1"/>
          </p:nvPr>
        </p:nvSpPr>
        <p:spPr>
          <a:xfrm>
            <a:off x="381000" y="1340768"/>
            <a:ext cx="8511480" cy="4614863"/>
          </a:xfrm>
        </p:spPr>
        <p:txBody>
          <a:bodyPr/>
          <a:lstStyle/>
          <a:p>
            <a:pPr marL="514350" indent="-514350">
              <a:spcBef>
                <a:spcPct val="0"/>
              </a:spcBef>
              <a:buNone/>
              <a:defRPr/>
            </a:pPr>
            <a:endParaRPr lang="en-US" sz="1800" b="1" kern="1200" dirty="0" smtClean="0">
              <a:solidFill>
                <a:srgbClr val="1B5BA2"/>
              </a:solidFill>
              <a:effectLst>
                <a:outerShdw blurRad="38100" dist="38100" dir="2700000" algn="tl">
                  <a:srgbClr val="C0C0C0"/>
                </a:outerShdw>
              </a:effectLst>
              <a:latin typeface="Verdana" pitchFamily="34" charset="0"/>
            </a:endParaRPr>
          </a:p>
          <a:p>
            <a:pPr>
              <a:lnSpc>
                <a:spcPct val="150000"/>
              </a:lnSpc>
              <a:defRPr/>
            </a:pPr>
            <a:r>
              <a:rPr lang="en-GB" sz="2000" b="1" dirty="0"/>
              <a:t>Why enact Data Protection Law?</a:t>
            </a:r>
          </a:p>
          <a:p>
            <a:pPr>
              <a:lnSpc>
                <a:spcPct val="150000"/>
              </a:lnSpc>
              <a:defRPr/>
            </a:pPr>
            <a:r>
              <a:rPr lang="en-US" sz="2000" b="1" dirty="0" smtClean="0"/>
              <a:t>Data Protection Model Law Development Process</a:t>
            </a:r>
          </a:p>
          <a:p>
            <a:pPr>
              <a:lnSpc>
                <a:spcPct val="150000"/>
              </a:lnSpc>
              <a:defRPr/>
            </a:pPr>
            <a:r>
              <a:rPr lang="en-GB" sz="2000" b="1" dirty="0" smtClean="0"/>
              <a:t>Key Provisions for Data Protection Law</a:t>
            </a:r>
          </a:p>
          <a:p>
            <a:pPr>
              <a:lnSpc>
                <a:spcPct val="150000"/>
              </a:lnSpc>
              <a:defRPr/>
            </a:pPr>
            <a:r>
              <a:rPr lang="en-US" sz="2000" b="1" dirty="0"/>
              <a:t>Key Frames of Inquiry for Transposition of the Model </a:t>
            </a:r>
            <a:r>
              <a:rPr lang="en-US" sz="2000" b="1" dirty="0" smtClean="0"/>
              <a:t>Law</a:t>
            </a:r>
          </a:p>
          <a:p>
            <a:pPr>
              <a:lnSpc>
                <a:spcPct val="150000"/>
              </a:lnSpc>
              <a:defRPr/>
            </a:pPr>
            <a:r>
              <a:rPr lang="en-US" sz="2000" b="1" dirty="0" smtClean="0"/>
              <a:t>Key Provisions of the Data Protection Bill</a:t>
            </a:r>
          </a:p>
          <a:p>
            <a:pPr lvl="1">
              <a:lnSpc>
                <a:spcPct val="150000"/>
              </a:lnSpc>
              <a:defRPr/>
            </a:pPr>
            <a:r>
              <a:rPr lang="en-US" sz="1600" b="1" dirty="0" smtClean="0"/>
              <a:t>Part I, II, III, IV, V, VI, VIII</a:t>
            </a:r>
          </a:p>
          <a:p>
            <a:pPr>
              <a:lnSpc>
                <a:spcPct val="150000"/>
              </a:lnSpc>
              <a:defRPr/>
            </a:pPr>
            <a:r>
              <a:rPr lang="en-US" sz="2400" b="1" dirty="0">
                <a:ea typeface="+mn-ea"/>
                <a:cs typeface="+mn-cs"/>
              </a:rPr>
              <a:t>Discussion</a:t>
            </a:r>
          </a:p>
          <a:p>
            <a:pPr marL="514350" indent="-514350">
              <a:spcBef>
                <a:spcPct val="0"/>
              </a:spcBef>
              <a:buNone/>
              <a:defRPr/>
            </a:pPr>
            <a:r>
              <a:rPr lang="en-GB" sz="2000" b="1" kern="1200" dirty="0" smtClean="0">
                <a:solidFill>
                  <a:srgbClr val="1B5BA2"/>
                </a:solidFill>
                <a:effectLst>
                  <a:outerShdw blurRad="38100" dist="38100" dir="2700000" algn="tl">
                    <a:srgbClr val="C0C0C0"/>
                  </a:outerShdw>
                </a:effectLst>
                <a:latin typeface="Verdana" pitchFamily="34" charset="0"/>
              </a:rPr>
              <a:t> </a:t>
            </a: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80928"/>
            <a:ext cx="7772400" cy="1938992"/>
          </a:xfrm>
        </p:spPr>
        <p:txBody>
          <a:bodyPr/>
          <a:lstStyle/>
          <a:p>
            <a:r>
              <a:rPr lang="en-ZA" dirty="0" smtClean="0"/>
              <a:t>CONCLUSION/ POINTS FOR INCLUSION IN DISCUSSION </a:t>
            </a:r>
            <a:endParaRPr lang="en-ZA" dirty="0"/>
          </a:p>
        </p:txBody>
      </p:sp>
    </p:spTree>
    <p:extLst>
      <p:ext uri="{BB962C8B-B14F-4D97-AF65-F5344CB8AC3E}">
        <p14:creationId xmlns:p14="http://schemas.microsoft.com/office/powerpoint/2010/main" val="309488084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92696"/>
            <a:ext cx="7772400" cy="641350"/>
          </a:xfrm>
        </p:spPr>
        <p:txBody>
          <a:bodyPr/>
          <a:lstStyle/>
          <a:p>
            <a:r>
              <a:rPr lang="en-ZA" dirty="0" smtClean="0"/>
              <a:t>Discussion</a:t>
            </a:r>
            <a:endParaRPr lang="en-ZA" dirty="0"/>
          </a:p>
        </p:txBody>
      </p:sp>
      <p:sp>
        <p:nvSpPr>
          <p:cNvPr id="3" name="Content Placeholder 2"/>
          <p:cNvSpPr>
            <a:spLocks noGrp="1"/>
          </p:cNvSpPr>
          <p:nvPr>
            <p:ph idx="1"/>
          </p:nvPr>
        </p:nvSpPr>
        <p:spPr>
          <a:xfrm>
            <a:off x="827584" y="1772816"/>
            <a:ext cx="7772400" cy="3168352"/>
          </a:xfrm>
        </p:spPr>
        <p:txBody>
          <a:bodyPr/>
          <a:lstStyle/>
          <a:p>
            <a:r>
              <a:rPr lang="en-ZA" sz="2400" b="1" dirty="0" smtClean="0"/>
              <a:t>Schedule of Exemptions for Consultation Process and Regulations</a:t>
            </a:r>
          </a:p>
          <a:p>
            <a:r>
              <a:rPr lang="en-ZA" sz="2400" b="1" dirty="0" smtClean="0"/>
              <a:t>Prescription of Court</a:t>
            </a:r>
          </a:p>
          <a:p>
            <a:r>
              <a:rPr lang="en-ZA" sz="2400" b="1" dirty="0" smtClean="0"/>
              <a:t>Duty of Correction of Personal Information  (Public Bodies only)</a:t>
            </a:r>
          </a:p>
          <a:p>
            <a:r>
              <a:rPr lang="en-ZA" sz="2400" b="1" dirty="0" smtClean="0"/>
              <a:t>Promotion of Access to Information Act</a:t>
            </a:r>
            <a:endParaRPr lang="en-ZA" sz="2400" b="1" dirty="0"/>
          </a:p>
        </p:txBody>
      </p:sp>
    </p:spTree>
    <p:extLst>
      <p:ext uri="{BB962C8B-B14F-4D97-AF65-F5344CB8AC3E}">
        <p14:creationId xmlns:p14="http://schemas.microsoft.com/office/powerpoint/2010/main" val="143324326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9552" y="476672"/>
            <a:ext cx="7772400" cy="1323439"/>
          </a:xfrm>
        </p:spPr>
        <p:txBody>
          <a:bodyPr/>
          <a:lstStyle/>
          <a:p>
            <a:r>
              <a:rPr lang="en-GB" sz="4000" dirty="0" smtClean="0"/>
              <a:t>Thank You</a:t>
            </a:r>
            <a:br>
              <a:rPr lang="en-GB" sz="4000" dirty="0" smtClean="0"/>
            </a:br>
            <a:r>
              <a:rPr lang="en-GB" sz="4000" dirty="0" smtClean="0"/>
              <a:t> </a:t>
            </a:r>
          </a:p>
        </p:txBody>
      </p:sp>
      <p:sp>
        <p:nvSpPr>
          <p:cNvPr id="21507" name="Content Placeholder 2"/>
          <p:cNvSpPr>
            <a:spLocks noGrp="1"/>
          </p:cNvSpPr>
          <p:nvPr>
            <p:ph idx="1"/>
          </p:nvPr>
        </p:nvSpPr>
        <p:spPr>
          <a:xfrm>
            <a:off x="214313" y="1484784"/>
            <a:ext cx="8929687" cy="4459287"/>
          </a:xfrm>
        </p:spPr>
        <p:txBody>
          <a:bodyPr/>
          <a:lstStyle/>
          <a:p>
            <a:pPr algn="r">
              <a:buNone/>
            </a:pPr>
            <a:r>
              <a:rPr lang="en-ZA" sz="2800" b="1" i="1" dirty="0" smtClean="0"/>
              <a:t>Questions?</a:t>
            </a:r>
          </a:p>
          <a:p>
            <a:pPr>
              <a:buNone/>
            </a:pPr>
            <a:endParaRPr lang="en-ZA" sz="2000" b="1" dirty="0" smtClean="0"/>
          </a:p>
          <a:p>
            <a:pPr>
              <a:buNone/>
            </a:pPr>
            <a:r>
              <a:rPr lang="en-ZA" sz="2000" b="1" dirty="0" err="1" smtClean="0"/>
              <a:t>Pria</a:t>
            </a:r>
            <a:r>
              <a:rPr lang="en-ZA" sz="2000" b="1" dirty="0" smtClean="0"/>
              <a:t> </a:t>
            </a:r>
            <a:r>
              <a:rPr lang="en-ZA" sz="2000" b="1" dirty="0" err="1" smtClean="0"/>
              <a:t>Chetty</a:t>
            </a:r>
            <a:endParaRPr lang="en-ZA" sz="2000" b="1" dirty="0" smtClean="0"/>
          </a:p>
          <a:p>
            <a:pPr>
              <a:buNone/>
            </a:pPr>
            <a:r>
              <a:rPr lang="en-ZA" sz="2000" b="1" dirty="0" smtClean="0"/>
              <a:t>ITU International Expert: Data Protection</a:t>
            </a:r>
          </a:p>
          <a:p>
            <a:pPr>
              <a:buNone/>
            </a:pPr>
            <a:endParaRPr lang="en-ZA" sz="1600" dirty="0" smtClean="0"/>
          </a:p>
          <a:p>
            <a:pPr>
              <a:buNone/>
            </a:pPr>
            <a:r>
              <a:rPr lang="en-ZA" sz="1600" dirty="0" smtClean="0"/>
              <a:t>Mobile: 083 384 4543</a:t>
            </a:r>
          </a:p>
          <a:p>
            <a:pPr>
              <a:buNone/>
            </a:pPr>
            <a:r>
              <a:rPr lang="en-ZA" sz="1600" dirty="0" smtClean="0"/>
              <a:t>Email: </a:t>
            </a:r>
            <a:r>
              <a:rPr lang="en-ZA" sz="1600" u="sng" dirty="0" smtClean="0">
                <a:hlinkClick r:id="rId3"/>
              </a:rPr>
              <a:t>pria.chetty@gmail.com</a:t>
            </a:r>
            <a:endParaRPr lang="en-ZA" sz="1600" u="sng" dirty="0" smtClean="0"/>
          </a:p>
          <a:p>
            <a:pPr>
              <a:buNone/>
            </a:pPr>
            <a:endParaRPr lang="en-ZA" sz="1600" u="sng" dirty="0"/>
          </a:p>
          <a:p>
            <a:pPr>
              <a:buNone/>
            </a:pPr>
            <a:endParaRPr lang="en-ZA" sz="1600" u="sng"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7772400" cy="584775"/>
          </a:xfrm>
        </p:spPr>
        <p:txBody>
          <a:bodyPr/>
          <a:lstStyle/>
          <a:p>
            <a:r>
              <a:rPr lang="en-ZA" sz="3200" dirty="0" smtClean="0"/>
              <a:t>Why Enact Data Protection Law?</a:t>
            </a:r>
            <a:endParaRPr lang="en-ZA" sz="3200" dirty="0"/>
          </a:p>
        </p:txBody>
      </p:sp>
      <p:sp>
        <p:nvSpPr>
          <p:cNvPr id="3" name="Content Placeholder 2"/>
          <p:cNvSpPr>
            <a:spLocks noGrp="1"/>
          </p:cNvSpPr>
          <p:nvPr>
            <p:ph idx="1"/>
          </p:nvPr>
        </p:nvSpPr>
        <p:spPr>
          <a:xfrm>
            <a:off x="395536" y="1412776"/>
            <a:ext cx="8496299" cy="4256087"/>
          </a:xfrm>
        </p:spPr>
        <p:txBody>
          <a:bodyPr/>
          <a:lstStyle/>
          <a:p>
            <a:r>
              <a:rPr lang="en-GB" sz="2000" b="1" dirty="0" smtClean="0"/>
              <a:t>Harmonised approaches</a:t>
            </a:r>
          </a:p>
          <a:p>
            <a:r>
              <a:rPr lang="en-GB" sz="2000" b="1" dirty="0" smtClean="0"/>
              <a:t>Give effect to right to privacy</a:t>
            </a:r>
          </a:p>
          <a:p>
            <a:r>
              <a:rPr lang="en-GB" sz="2000" b="1" dirty="0" smtClean="0"/>
              <a:t>ICT technology developments impacts right </a:t>
            </a:r>
            <a:r>
              <a:rPr lang="en-GB" sz="2000" b="1" dirty="0"/>
              <a:t>to the protection of personal data in commercial activities </a:t>
            </a:r>
            <a:r>
              <a:rPr lang="en-GB" sz="2000" b="1" dirty="0" smtClean="0"/>
              <a:t> and electronic </a:t>
            </a:r>
            <a:r>
              <a:rPr lang="en-GB" sz="2000" b="1" dirty="0"/>
              <a:t>government (</a:t>
            </a:r>
            <a:r>
              <a:rPr lang="en-GB" sz="2000" b="1" dirty="0" err="1"/>
              <a:t>eGov</a:t>
            </a:r>
            <a:r>
              <a:rPr lang="en-GB" sz="2000" b="1" dirty="0"/>
              <a:t>) </a:t>
            </a:r>
            <a:r>
              <a:rPr lang="en-GB" sz="2000" b="1" dirty="0" smtClean="0"/>
              <a:t>activities</a:t>
            </a:r>
          </a:p>
          <a:p>
            <a:r>
              <a:rPr lang="en-GB" sz="2000" b="1" dirty="0" smtClean="0"/>
              <a:t>Illegitimate and unlawful use of individual’s information</a:t>
            </a:r>
          </a:p>
          <a:p>
            <a:r>
              <a:rPr lang="en-GB" sz="2000" b="1" dirty="0" smtClean="0"/>
              <a:t>Automated decision making</a:t>
            </a:r>
          </a:p>
          <a:p>
            <a:r>
              <a:rPr lang="en-GB" sz="2000" b="1" dirty="0" smtClean="0"/>
              <a:t>Direct marketing practices </a:t>
            </a:r>
          </a:p>
          <a:p>
            <a:r>
              <a:rPr lang="en-GB" sz="2000" b="1" dirty="0" smtClean="0"/>
              <a:t>Data </a:t>
            </a:r>
            <a:r>
              <a:rPr lang="en-GB" sz="2000" b="1" dirty="0"/>
              <a:t>protection regulation </a:t>
            </a:r>
            <a:r>
              <a:rPr lang="en-GB" sz="2000" b="1" dirty="0" smtClean="0"/>
              <a:t>-  </a:t>
            </a:r>
            <a:r>
              <a:rPr lang="en-GB" sz="2000" b="1" dirty="0"/>
              <a:t>ensure that the benefits of using information and communication technologies is not </a:t>
            </a:r>
            <a:r>
              <a:rPr lang="en-GB" sz="2000" b="1" dirty="0" smtClean="0"/>
              <a:t>met </a:t>
            </a:r>
            <a:r>
              <a:rPr lang="en-GB" sz="2000" b="1" dirty="0"/>
              <a:t>with weakened protection of personal data</a:t>
            </a:r>
            <a:endParaRPr lang="en-ZA" sz="2000" b="1" dirty="0"/>
          </a:p>
          <a:p>
            <a:endParaRPr lang="en-ZA" dirty="0"/>
          </a:p>
        </p:txBody>
      </p:sp>
    </p:spTree>
    <p:extLst>
      <p:ext uri="{BB962C8B-B14F-4D97-AF65-F5344CB8AC3E}">
        <p14:creationId xmlns:p14="http://schemas.microsoft.com/office/powerpoint/2010/main" val="263894528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11560" y="445894"/>
            <a:ext cx="8215312" cy="1200329"/>
          </a:xfrm>
        </p:spPr>
        <p:txBody>
          <a:bodyPr/>
          <a:lstStyle/>
          <a:p>
            <a:r>
              <a:rPr lang="en-US" dirty="0" smtClean="0"/>
              <a:t>Model Law Development  </a:t>
            </a:r>
            <a:br>
              <a:rPr lang="en-US" dirty="0" smtClean="0"/>
            </a:br>
            <a:endParaRPr lang="en-GB" dirty="0" smtClean="0"/>
          </a:p>
        </p:txBody>
      </p:sp>
      <p:sp>
        <p:nvSpPr>
          <p:cNvPr id="6147" name="Content Placeholder 2"/>
          <p:cNvSpPr>
            <a:spLocks noGrp="1"/>
          </p:cNvSpPr>
          <p:nvPr>
            <p:ph idx="1"/>
          </p:nvPr>
        </p:nvSpPr>
        <p:spPr>
          <a:xfrm>
            <a:off x="0" y="1268760"/>
            <a:ext cx="8964488" cy="4745037"/>
          </a:xfrm>
        </p:spPr>
        <p:txBody>
          <a:bodyPr/>
          <a:lstStyle/>
          <a:p>
            <a:pPr>
              <a:buNone/>
            </a:pPr>
            <a:r>
              <a:rPr lang="en-GB" sz="2000" b="1" dirty="0" smtClean="0"/>
              <a:t>	</a:t>
            </a:r>
            <a:r>
              <a:rPr lang="en-GB" sz="2800" dirty="0" smtClean="0"/>
              <a:t> </a:t>
            </a:r>
          </a:p>
          <a:p>
            <a:pPr>
              <a:buNone/>
            </a:pPr>
            <a:endParaRPr lang="en-GB" sz="2400" b="1" dirty="0" smtClean="0"/>
          </a:p>
        </p:txBody>
      </p:sp>
      <p:graphicFrame>
        <p:nvGraphicFramePr>
          <p:cNvPr id="4" name="Diagram 3"/>
          <p:cNvGraphicFramePr/>
          <p:nvPr>
            <p:extLst>
              <p:ext uri="{D42A27DB-BD31-4B8C-83A1-F6EECF244321}">
                <p14:modId xmlns:p14="http://schemas.microsoft.com/office/powerpoint/2010/main" val="2253376805"/>
              </p:ext>
            </p:extLst>
          </p:nvPr>
        </p:nvGraphicFramePr>
        <p:xfrm>
          <a:off x="323528" y="1196752"/>
          <a:ext cx="8424936"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4704"/>
            <a:ext cx="8280920" cy="646331"/>
          </a:xfrm>
        </p:spPr>
        <p:txBody>
          <a:bodyPr/>
          <a:lstStyle/>
          <a:p>
            <a:r>
              <a:rPr lang="en-ZA" dirty="0" smtClean="0"/>
              <a:t>Provisions of SADC Model Law</a:t>
            </a:r>
            <a:endParaRPr lang="en-ZA" dirty="0"/>
          </a:p>
        </p:txBody>
      </p:sp>
      <p:sp>
        <p:nvSpPr>
          <p:cNvPr id="3" name="Content Placeholder 2"/>
          <p:cNvSpPr>
            <a:spLocks noGrp="1"/>
          </p:cNvSpPr>
          <p:nvPr>
            <p:ph idx="1"/>
          </p:nvPr>
        </p:nvSpPr>
        <p:spPr/>
        <p:txBody>
          <a:bodyPr/>
          <a:lstStyle/>
          <a:p>
            <a:r>
              <a:rPr lang="en-ZA" sz="2000" b="1" dirty="0" smtClean="0"/>
              <a:t>Give effect to principles of data protection</a:t>
            </a:r>
          </a:p>
          <a:p>
            <a:r>
              <a:rPr lang="en-ZA" sz="2000" b="1" dirty="0" smtClean="0"/>
              <a:t>Place limitations on the processing of personal data</a:t>
            </a:r>
          </a:p>
          <a:p>
            <a:r>
              <a:rPr lang="en-ZA" sz="2000" b="1" dirty="0" smtClean="0"/>
              <a:t>Provide for the rights of the data subject</a:t>
            </a:r>
          </a:p>
          <a:p>
            <a:r>
              <a:rPr lang="en-ZA" sz="2000" b="1" dirty="0" smtClean="0"/>
              <a:t>Describe the responsibilities of the Data Controller</a:t>
            </a:r>
          </a:p>
          <a:p>
            <a:r>
              <a:rPr lang="en-ZA" sz="2000" b="1" dirty="0" smtClean="0"/>
              <a:t>Establishment of the Data Protection Authority</a:t>
            </a:r>
          </a:p>
          <a:p>
            <a:pPr marL="342900" lvl="1" indent="-342900">
              <a:buClr>
                <a:srgbClr val="0E438A"/>
              </a:buClr>
              <a:buSzPct val="110000"/>
              <a:buFont typeface="Wingdings" pitchFamily="2" charset="2"/>
              <a:buChar char="§"/>
            </a:pPr>
            <a:r>
              <a:rPr lang="en-GB" sz="2000" b="1" dirty="0" smtClean="0">
                <a:ea typeface="+mn-ea"/>
                <a:cs typeface="+mn-cs"/>
              </a:rPr>
              <a:t>Combat violations of privacy likely </a:t>
            </a:r>
            <a:r>
              <a:rPr lang="en-GB" sz="2000" b="1" dirty="0">
                <a:ea typeface="+mn-ea"/>
                <a:cs typeface="+mn-cs"/>
              </a:rPr>
              <a:t>to arise from the collection, processing, transmission, storage and use of personal data</a:t>
            </a:r>
            <a:r>
              <a:rPr lang="en-US" sz="2000" b="1" dirty="0">
                <a:ea typeface="+mn-ea"/>
                <a:cs typeface="+mn-cs"/>
              </a:rPr>
              <a:t>activities</a:t>
            </a:r>
            <a:endParaRPr lang="fr-BE" sz="2000" b="1" dirty="0">
              <a:ea typeface="+mn-ea"/>
              <a:cs typeface="+mn-cs"/>
            </a:endParaRPr>
          </a:p>
          <a:p>
            <a:endParaRPr lang="en-ZA" sz="2000" b="1" dirty="0" smtClean="0"/>
          </a:p>
          <a:p>
            <a:pPr marL="0" indent="0">
              <a:buNone/>
            </a:pPr>
            <a:endParaRPr lang="en-ZA" sz="2000" b="1" dirty="0"/>
          </a:p>
        </p:txBody>
      </p:sp>
    </p:spTree>
    <p:extLst>
      <p:ext uri="{BB962C8B-B14F-4D97-AF65-F5344CB8AC3E}">
        <p14:creationId xmlns:p14="http://schemas.microsoft.com/office/powerpoint/2010/main" val="145222244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825312"/>
            <a:ext cx="7815262" cy="584775"/>
          </a:xfrm>
        </p:spPr>
        <p:txBody>
          <a:bodyPr/>
          <a:lstStyle/>
          <a:p>
            <a:pPr eaLnBrk="1" hangingPunct="1">
              <a:defRPr/>
            </a:pPr>
            <a:r>
              <a:rPr lang="en-US" sz="3200" dirty="0" smtClean="0"/>
              <a:t>Transposition Frames of Inquiry</a:t>
            </a:r>
          </a:p>
        </p:txBody>
      </p:sp>
      <p:sp>
        <p:nvSpPr>
          <p:cNvPr id="5123" name="Content Placeholder 2"/>
          <p:cNvSpPr>
            <a:spLocks noGrp="1"/>
          </p:cNvSpPr>
          <p:nvPr>
            <p:ph idx="1"/>
          </p:nvPr>
        </p:nvSpPr>
        <p:spPr>
          <a:xfrm>
            <a:off x="251520" y="1484784"/>
            <a:ext cx="8892480" cy="4614863"/>
          </a:xfrm>
        </p:spPr>
        <p:txBody>
          <a:bodyPr/>
          <a:lstStyle/>
          <a:p>
            <a:pPr indent="0">
              <a:lnSpc>
                <a:spcPct val="150000"/>
              </a:lnSpc>
              <a:buNone/>
              <a:defRPr/>
            </a:pPr>
            <a:r>
              <a:rPr lang="en-GB" sz="1800" b="1" dirty="0" smtClean="0"/>
              <a:t>International and regional frameworks establish the primary themes, intent and functional requirements for data protection regulation. </a:t>
            </a:r>
          </a:p>
          <a:p>
            <a:pPr indent="0">
              <a:lnSpc>
                <a:spcPct val="150000"/>
              </a:lnSpc>
              <a:buNone/>
              <a:defRPr/>
            </a:pPr>
            <a:r>
              <a:rPr lang="en-GB" sz="1800" b="1" dirty="0" smtClean="0"/>
              <a:t>Within Tanzania, </a:t>
            </a:r>
            <a:r>
              <a:rPr lang="en-GB" sz="1800" b="1" dirty="0"/>
              <a:t>e</a:t>
            </a:r>
            <a:r>
              <a:rPr lang="en-GB" sz="1800" b="1" dirty="0" smtClean="0"/>
              <a:t>nquire:</a:t>
            </a:r>
            <a:endParaRPr lang="en-ZA" sz="1800" b="1" dirty="0" smtClean="0"/>
          </a:p>
          <a:p>
            <a:pPr marL="800100" indent="-457200">
              <a:lnSpc>
                <a:spcPct val="150000"/>
              </a:lnSpc>
              <a:buClrTx/>
              <a:buSzPct val="100000"/>
              <a:buFont typeface="+mj-lt"/>
              <a:buAutoNum type="arabicPeriod"/>
              <a:defRPr/>
            </a:pPr>
            <a:r>
              <a:rPr lang="en-GB" sz="2400" b="1" i="1" dirty="0" smtClean="0">
                <a:solidFill>
                  <a:schemeClr val="tx1">
                    <a:lumMod val="50000"/>
                  </a:schemeClr>
                </a:solidFill>
              </a:rPr>
              <a:t>Designated</a:t>
            </a:r>
            <a:r>
              <a:rPr lang="en-GB" sz="2000" b="1" dirty="0" smtClean="0">
                <a:solidFill>
                  <a:schemeClr val="tx1">
                    <a:lumMod val="50000"/>
                  </a:schemeClr>
                </a:solidFill>
              </a:rPr>
              <a:t> national data protection legislation</a:t>
            </a:r>
          </a:p>
          <a:p>
            <a:pPr marL="800100" indent="-457200">
              <a:lnSpc>
                <a:spcPct val="150000"/>
              </a:lnSpc>
              <a:buClrTx/>
              <a:buSzPct val="100000"/>
              <a:buFont typeface="+mj-lt"/>
              <a:buAutoNum type="arabicPeriod"/>
              <a:defRPr/>
            </a:pPr>
            <a:r>
              <a:rPr lang="en-GB" sz="2000" b="1" dirty="0" smtClean="0">
                <a:solidFill>
                  <a:schemeClr val="tx1">
                    <a:lumMod val="50000"/>
                  </a:schemeClr>
                </a:solidFill>
              </a:rPr>
              <a:t>Prevalence of regulation that has a </a:t>
            </a:r>
            <a:r>
              <a:rPr lang="en-GB" sz="2400" b="1" i="1" dirty="0" smtClean="0">
                <a:solidFill>
                  <a:schemeClr val="tx1">
                    <a:lumMod val="50000"/>
                  </a:schemeClr>
                </a:solidFill>
              </a:rPr>
              <a:t>bearing on the right to privacy</a:t>
            </a:r>
            <a:r>
              <a:rPr lang="en-GB" sz="2000" b="1" dirty="0" smtClean="0">
                <a:solidFill>
                  <a:schemeClr val="tx1">
                    <a:lumMod val="50000"/>
                  </a:schemeClr>
                </a:solidFill>
              </a:rPr>
              <a:t> and protection of personal information in Tanzania. </a:t>
            </a:r>
            <a:endParaRPr lang="en-ZA" sz="2000" b="1" dirty="0" smtClean="0">
              <a:solidFill>
                <a:schemeClr val="tx1">
                  <a:lumMod val="50000"/>
                </a:schemeClr>
              </a:solidFill>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extLst>
      <p:ext uri="{BB962C8B-B14F-4D97-AF65-F5344CB8AC3E}">
        <p14:creationId xmlns:p14="http://schemas.microsoft.com/office/powerpoint/2010/main" val="5748994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924944"/>
            <a:ext cx="7772400" cy="1323439"/>
          </a:xfrm>
        </p:spPr>
        <p:txBody>
          <a:bodyPr/>
          <a:lstStyle/>
          <a:p>
            <a:r>
              <a:rPr lang="en-ZA" dirty="0" smtClean="0"/>
              <a:t>Tanzania data protection bill</a:t>
            </a:r>
            <a:endParaRPr lang="en-ZA" dirty="0"/>
          </a:p>
        </p:txBody>
      </p:sp>
    </p:spTree>
    <p:extLst>
      <p:ext uri="{BB962C8B-B14F-4D97-AF65-F5344CB8AC3E}">
        <p14:creationId xmlns:p14="http://schemas.microsoft.com/office/powerpoint/2010/main" val="332457136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Part One</a:t>
            </a:r>
            <a:endParaRPr lang="en-ZA" dirty="0"/>
          </a:p>
        </p:txBody>
      </p:sp>
      <p:sp>
        <p:nvSpPr>
          <p:cNvPr id="6" name="Rectangle 5"/>
          <p:cNvSpPr/>
          <p:nvPr/>
        </p:nvSpPr>
        <p:spPr>
          <a:xfrm>
            <a:off x="2343236" y="2167971"/>
            <a:ext cx="4572000" cy="2246769"/>
          </a:xfrm>
          <a:prstGeom prst="rect">
            <a:avLst/>
          </a:prstGeom>
        </p:spPr>
        <p:txBody>
          <a:bodyPr>
            <a:spAutoFit/>
          </a:bodyPr>
          <a:lstStyle/>
          <a:p>
            <a:r>
              <a:rPr lang="en-ZA" sz="2800" b="1" dirty="0"/>
              <a:t>1	Short Title </a:t>
            </a:r>
          </a:p>
          <a:p>
            <a:r>
              <a:rPr lang="en-ZA" sz="2800" b="1" dirty="0"/>
              <a:t>2	Commencement</a:t>
            </a:r>
          </a:p>
          <a:p>
            <a:r>
              <a:rPr lang="en-ZA" sz="2800" b="1" dirty="0"/>
              <a:t>3	Object of the Act</a:t>
            </a:r>
          </a:p>
          <a:p>
            <a:r>
              <a:rPr lang="en-ZA" sz="2800" b="1" dirty="0"/>
              <a:t>4	Interpretation</a:t>
            </a:r>
          </a:p>
          <a:p>
            <a:r>
              <a:rPr lang="en-ZA" sz="2800" b="1" dirty="0"/>
              <a:t>5	Savings</a:t>
            </a:r>
          </a:p>
        </p:txBody>
      </p:sp>
    </p:spTree>
    <p:extLst>
      <p:ext uri="{BB962C8B-B14F-4D97-AF65-F5344CB8AC3E}">
        <p14:creationId xmlns:p14="http://schemas.microsoft.com/office/powerpoint/2010/main" val="180353993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 of the Act</a:t>
            </a:r>
            <a:endParaRPr lang="en-ZA" dirty="0"/>
          </a:p>
        </p:txBody>
      </p:sp>
      <p:sp>
        <p:nvSpPr>
          <p:cNvPr id="3" name="Rectangle 2"/>
          <p:cNvSpPr/>
          <p:nvPr/>
        </p:nvSpPr>
        <p:spPr>
          <a:xfrm>
            <a:off x="975665" y="2132856"/>
            <a:ext cx="7056784" cy="2246769"/>
          </a:xfrm>
          <a:prstGeom prst="rect">
            <a:avLst/>
          </a:prstGeom>
        </p:spPr>
        <p:txBody>
          <a:bodyPr wrap="square">
            <a:spAutoFit/>
          </a:bodyPr>
          <a:lstStyle/>
          <a:p>
            <a:pPr algn="ctr"/>
            <a:r>
              <a:rPr lang="en-ZA" sz="2000" b="1" dirty="0"/>
              <a:t>to promote the protection of personal information processed by public and private bodies; to introduce information protection principles so as to establish minimum</a:t>
            </a:r>
          </a:p>
          <a:p>
            <a:pPr algn="ctr"/>
            <a:r>
              <a:rPr lang="en-ZA" sz="2000" b="1" dirty="0"/>
              <a:t>requirements for the processing of personal information; and to provide for</a:t>
            </a:r>
          </a:p>
          <a:p>
            <a:pPr algn="ctr"/>
            <a:r>
              <a:rPr lang="en-ZA" sz="2000" b="1" dirty="0"/>
              <a:t>matters connected therewith</a:t>
            </a:r>
          </a:p>
        </p:txBody>
      </p:sp>
    </p:spTree>
    <p:extLst>
      <p:ext uri="{BB962C8B-B14F-4D97-AF65-F5344CB8AC3E}">
        <p14:creationId xmlns:p14="http://schemas.microsoft.com/office/powerpoint/2010/main" val="141684124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21966</TotalTime>
  <Words>1112</Words>
  <Application>Microsoft Office PowerPoint</Application>
  <PresentationFormat>On-screen Show (4:3)</PresentationFormat>
  <Paragraphs>171</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ITU-e</vt:lpstr>
      <vt:lpstr>HIPSSA Project </vt:lpstr>
      <vt:lpstr>Overview of Session</vt:lpstr>
      <vt:lpstr>Why Enact Data Protection Law?</vt:lpstr>
      <vt:lpstr>Model Law Development   </vt:lpstr>
      <vt:lpstr>Provisions of SADC Model Law</vt:lpstr>
      <vt:lpstr>Transposition Frames of Inquiry</vt:lpstr>
      <vt:lpstr>Tanzania data protection bill</vt:lpstr>
      <vt:lpstr>Part One</vt:lpstr>
      <vt:lpstr>Object of the Act</vt:lpstr>
      <vt:lpstr>Interpretation</vt:lpstr>
      <vt:lpstr>Data Controller</vt:lpstr>
      <vt:lpstr>Defining Personal Information</vt:lpstr>
      <vt:lpstr>Processing of Personal Information</vt:lpstr>
      <vt:lpstr>Savings</vt:lpstr>
      <vt:lpstr>Savings</vt:lpstr>
      <vt:lpstr>Part II</vt:lpstr>
      <vt:lpstr>Part II (cntd…)</vt:lpstr>
      <vt:lpstr>Part VI</vt:lpstr>
      <vt:lpstr>Part VII</vt:lpstr>
      <vt:lpstr>CONCLUSION/ POINTS FOR INCLUSION IN DISCUSSION </vt:lpstr>
      <vt:lpstr>Discussion</vt:lpstr>
      <vt:lpstr>Thank You  </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Jallow, Ida</cp:lastModifiedBy>
  <cp:revision>545</cp:revision>
  <cp:lastPrinted>2001-11-25T13:41:09Z</cp:lastPrinted>
  <dcterms:created xsi:type="dcterms:W3CDTF">2006-05-30T12:53:59Z</dcterms:created>
  <dcterms:modified xsi:type="dcterms:W3CDTF">2013-03-06T07:29:24Z</dcterms:modified>
</cp:coreProperties>
</file>