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43" r:id="rId2"/>
    <p:sldId id="387" r:id="rId3"/>
    <p:sldId id="446" r:id="rId4"/>
    <p:sldId id="433" r:id="rId5"/>
    <p:sldId id="430" r:id="rId6"/>
    <p:sldId id="429" r:id="rId7"/>
    <p:sldId id="437" r:id="rId8"/>
    <p:sldId id="435" r:id="rId9"/>
    <p:sldId id="438" r:id="rId10"/>
    <p:sldId id="441" r:id="rId11"/>
    <p:sldId id="449" r:id="rId12"/>
    <p:sldId id="431" r:id="rId13"/>
    <p:sldId id="440" r:id="rId14"/>
    <p:sldId id="443" r:id="rId15"/>
    <p:sldId id="442" r:id="rId16"/>
    <p:sldId id="447" r:id="rId17"/>
    <p:sldId id="425" r:id="rId18"/>
    <p:sldId id="448" r:id="rId19"/>
    <p:sldId id="452" r:id="rId20"/>
    <p:sldId id="409" r:id="rId21"/>
    <p:sldId id="444" r:id="rId22"/>
    <p:sldId id="455" r:id="rId23"/>
    <p:sldId id="420" r:id="rId24"/>
    <p:sldId id="421" r:id="rId25"/>
    <p:sldId id="422" r:id="rId26"/>
    <p:sldId id="453" r:id="rId27"/>
    <p:sldId id="424" r:id="rId28"/>
    <p:sldId id="454" r:id="rId29"/>
    <p:sldId id="445" r:id="rId30"/>
    <p:sldId id="397" r:id="rId31"/>
  </p:sldIdLst>
  <p:sldSz cx="9144000" cy="6858000" type="screen4x3"/>
  <p:notesSz cx="6781800" cy="9918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FB2F"/>
    <a:srgbClr val="525152"/>
    <a:srgbClr val="646464"/>
    <a:srgbClr val="87BBE0"/>
    <a:srgbClr val="D9445A"/>
    <a:srgbClr val="1B5BA2"/>
    <a:srgbClr val="0E438A"/>
    <a:srgbClr val="0099CC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90" y="-91"/>
      </p:cViewPr>
      <p:guideLst>
        <p:guide orient="horz" pos="3124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7793DD-7C9B-3D4C-9EB5-6544F6476728}" type="doc">
      <dgm:prSet loTypeId="urn:microsoft.com/office/officeart/2005/8/layout/hProcess9" loCatId="" qsTypeId="urn:microsoft.com/office/officeart/2005/8/quickstyle/simple4" qsCatId="simple" csTypeId="urn:microsoft.com/office/officeart/2005/8/colors/colorful3" csCatId="colorful" phldr="1"/>
      <dgm:spPr/>
    </dgm:pt>
    <dgm:pt modelId="{2AC6A4C9-0DB7-C840-AB98-D11D094F7306}">
      <dgm:prSet phldrT="[Text]" custT="1"/>
      <dgm:spPr>
        <a:ln>
          <a:solidFill>
            <a:srgbClr val="FF0000"/>
          </a:solidFill>
        </a:ln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en-US" sz="20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Cryptography providers</a:t>
          </a:r>
        </a:p>
        <a:p>
          <a:r>
            <a:rPr lang="en-US" sz="20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Secure signatures</a:t>
          </a:r>
        </a:p>
        <a:p>
          <a:endParaRPr lang="en-US" sz="2000" b="1" cap="none" spc="50" dirty="0">
            <a:ln w="11430"/>
            <a:solidFill>
              <a:srgbClr val="FF0000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58AA5620-88DF-1E4E-9B45-6A85ADC367E0}" type="parTrans" cxnId="{41779197-423A-8643-8BE7-AEC59158DD80}">
      <dgm:prSet/>
      <dgm:spPr/>
      <dgm:t>
        <a:bodyPr/>
        <a:lstStyle/>
        <a:p>
          <a:endParaRPr lang="en-US" sz="2400"/>
        </a:p>
      </dgm:t>
    </dgm:pt>
    <dgm:pt modelId="{B52AB4C4-5119-5743-A1E3-A9289EE4759D}" type="sibTrans" cxnId="{41779197-423A-8643-8BE7-AEC59158DD80}">
      <dgm:prSet/>
      <dgm:spPr/>
      <dgm:t>
        <a:bodyPr/>
        <a:lstStyle/>
        <a:p>
          <a:endParaRPr lang="en-US" sz="2400"/>
        </a:p>
      </dgm:t>
    </dgm:pt>
    <dgm:pt modelId="{EA082ECE-5B69-7648-9663-D009489A7DB4}">
      <dgm:prSet phldrT="[Text]" custT="1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en-US" sz="2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Domain names</a:t>
          </a:r>
          <a:endParaRPr lang="en-US" sz="2400" b="1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70501B1F-1CE8-A749-927C-A3B5BED7FA90}" type="parTrans" cxnId="{EEC1E6C5-D8C6-3C44-BDAE-6D1137500C1B}">
      <dgm:prSet/>
      <dgm:spPr/>
      <dgm:t>
        <a:bodyPr/>
        <a:lstStyle/>
        <a:p>
          <a:endParaRPr lang="en-US" sz="2400"/>
        </a:p>
      </dgm:t>
    </dgm:pt>
    <dgm:pt modelId="{47DB9087-552F-AE40-B62A-218AEE3E3F5F}" type="sibTrans" cxnId="{EEC1E6C5-D8C6-3C44-BDAE-6D1137500C1B}">
      <dgm:prSet/>
      <dgm:spPr/>
      <dgm:t>
        <a:bodyPr/>
        <a:lstStyle/>
        <a:p>
          <a:endParaRPr lang="en-US" sz="2400"/>
        </a:p>
      </dgm:t>
    </dgm:pt>
    <dgm:pt modelId="{7A0A9630-4ABE-FA4C-A07F-F16F141BCEDC}">
      <dgm:prSet phldrT="[Text]" custT="1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en-US" sz="2400" b="1" cap="none" spc="50" dirty="0" smtClean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ISPs</a:t>
          </a:r>
          <a:endParaRPr lang="en-US" sz="2400" b="1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AFDFD5AA-8A73-7B43-9ADA-FD24731462B5}" type="sibTrans" cxnId="{74E54F7D-FF54-3C47-B7DA-32F8B2722821}">
      <dgm:prSet/>
      <dgm:spPr/>
      <dgm:t>
        <a:bodyPr/>
        <a:lstStyle/>
        <a:p>
          <a:endParaRPr lang="en-US"/>
        </a:p>
      </dgm:t>
    </dgm:pt>
    <dgm:pt modelId="{DFF67199-1333-EB48-845C-F53B2BF183A6}" type="parTrans" cxnId="{74E54F7D-FF54-3C47-B7DA-32F8B2722821}">
      <dgm:prSet/>
      <dgm:spPr/>
      <dgm:t>
        <a:bodyPr/>
        <a:lstStyle/>
        <a:p>
          <a:endParaRPr lang="en-US"/>
        </a:p>
      </dgm:t>
    </dgm:pt>
    <dgm:pt modelId="{8D578F12-6B02-7A4E-9C2F-EBDA4592207F}">
      <dgm:prSet phldrT="[Text]" custT="1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en-US" sz="2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Exclusions</a:t>
          </a:r>
        </a:p>
        <a:p>
          <a:r>
            <a:rPr lang="en-US" sz="2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Powers</a:t>
          </a:r>
          <a:endParaRPr lang="en-US" sz="2400" b="1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9353A8E8-C7CC-8C42-8818-812F51BA89EB}" type="sibTrans" cxnId="{06DA7322-77E1-D741-841D-054AB89E43FC}">
      <dgm:prSet/>
      <dgm:spPr/>
      <dgm:t>
        <a:bodyPr/>
        <a:lstStyle/>
        <a:p>
          <a:endParaRPr lang="en-US"/>
        </a:p>
      </dgm:t>
    </dgm:pt>
    <dgm:pt modelId="{B3A4802B-2F34-104A-AD5C-E2F476A031C3}" type="parTrans" cxnId="{06DA7322-77E1-D741-841D-054AB89E43FC}">
      <dgm:prSet/>
      <dgm:spPr/>
      <dgm:t>
        <a:bodyPr/>
        <a:lstStyle/>
        <a:p>
          <a:endParaRPr lang="en-US"/>
        </a:p>
      </dgm:t>
    </dgm:pt>
    <dgm:pt modelId="{AB2996B7-170C-134F-A157-6DAAAE80FCF2}" type="pres">
      <dgm:prSet presAssocID="{137793DD-7C9B-3D4C-9EB5-6544F6476728}" presName="CompostProcess" presStyleCnt="0">
        <dgm:presLayoutVars>
          <dgm:dir/>
          <dgm:resizeHandles val="exact"/>
        </dgm:presLayoutVars>
      </dgm:prSet>
      <dgm:spPr/>
    </dgm:pt>
    <dgm:pt modelId="{ECA3EEAE-2099-7B45-AD1B-1FFC475A1312}" type="pres">
      <dgm:prSet presAssocID="{137793DD-7C9B-3D4C-9EB5-6544F6476728}" presName="arrow" presStyleLbl="bgShp" presStyleIdx="0" presStyleCnt="1" custLinFactNeighborX="-11013" custLinFactNeighborY="-3391"/>
      <dgm:spPr/>
    </dgm:pt>
    <dgm:pt modelId="{8694B7A1-F0EA-B542-A4E4-E484B026B289}" type="pres">
      <dgm:prSet presAssocID="{137793DD-7C9B-3D4C-9EB5-6544F6476728}" presName="linearProcess" presStyleCnt="0"/>
      <dgm:spPr/>
    </dgm:pt>
    <dgm:pt modelId="{DC165E0D-14D8-4747-8895-DB840F80173B}" type="pres">
      <dgm:prSet presAssocID="{2AC6A4C9-0DB7-C840-AB98-D11D094F7306}" presName="textNode" presStyleLbl="node1" presStyleIdx="0" presStyleCnt="4" custScaleX="749825" custScaleY="145288" custLinFactX="68851" custLinFactNeighborX="100000" custLinFactNeighborY="-396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3FF6F-A742-364B-BE4A-F21C360E7F0C}" type="pres">
      <dgm:prSet presAssocID="{B52AB4C4-5119-5743-A1E3-A9289EE4759D}" presName="sibTrans" presStyleCnt="0"/>
      <dgm:spPr/>
    </dgm:pt>
    <dgm:pt modelId="{8000B057-4757-4042-80D7-533F0FEAF018}" type="pres">
      <dgm:prSet presAssocID="{EA082ECE-5B69-7648-9663-D009489A7DB4}" presName="textNode" presStyleLbl="node1" presStyleIdx="1" presStyleCnt="4" custScaleX="738166" custLinFactX="210218" custLinFactNeighborX="300000" custLinFactNeighborY="-665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F284EF-AE95-1342-BC70-6FD712318F1C}" type="pres">
      <dgm:prSet presAssocID="{47DB9087-552F-AE40-B62A-218AEE3E3F5F}" presName="sibTrans" presStyleCnt="0"/>
      <dgm:spPr/>
    </dgm:pt>
    <dgm:pt modelId="{BBA4C627-3A3B-B84B-B330-1A789C9D687A}" type="pres">
      <dgm:prSet presAssocID="{7A0A9630-4ABE-FA4C-A07F-F16F141BCEDC}" presName="textNode" presStyleLbl="node1" presStyleIdx="2" presStyleCnt="4" custScaleX="540385" custLinFactX="600000" custLinFactNeighborX="689619" custLinFactNeighborY="-665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52E46D-CFA6-E24F-B86A-2087484F9EF2}" type="pres">
      <dgm:prSet presAssocID="{AFDFD5AA-8A73-7B43-9ADA-FD24731462B5}" presName="sibTrans" presStyleCnt="0"/>
      <dgm:spPr/>
    </dgm:pt>
    <dgm:pt modelId="{766C0E12-0323-B146-87A7-78A632FDA2F4}" type="pres">
      <dgm:prSet presAssocID="{8D578F12-6B02-7A4E-9C2F-EBDA4592207F}" presName="textNode" presStyleLbl="node1" presStyleIdx="3" presStyleCnt="4" custScaleX="889115" custLinFactX="-600000" custLinFactNeighborX="-614758" custLinFactNeighborY="51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45DF38-2714-A04C-A62D-8699B7F284D3}" type="presOf" srcId="{2AC6A4C9-0DB7-C840-AB98-D11D094F7306}" destId="{DC165E0D-14D8-4747-8895-DB840F80173B}" srcOrd="0" destOrd="0" presId="urn:microsoft.com/office/officeart/2005/8/layout/hProcess9"/>
    <dgm:cxn modelId="{63441E43-05FB-2C4C-8648-761CD7E76FE1}" type="presOf" srcId="{7A0A9630-4ABE-FA4C-A07F-F16F141BCEDC}" destId="{BBA4C627-3A3B-B84B-B330-1A789C9D687A}" srcOrd="0" destOrd="0" presId="urn:microsoft.com/office/officeart/2005/8/layout/hProcess9"/>
    <dgm:cxn modelId="{74E54F7D-FF54-3C47-B7DA-32F8B2722821}" srcId="{137793DD-7C9B-3D4C-9EB5-6544F6476728}" destId="{7A0A9630-4ABE-FA4C-A07F-F16F141BCEDC}" srcOrd="2" destOrd="0" parTransId="{DFF67199-1333-EB48-845C-F53B2BF183A6}" sibTransId="{AFDFD5AA-8A73-7B43-9ADA-FD24731462B5}"/>
    <dgm:cxn modelId="{E14F1FB9-161A-5548-8E24-00D25EBCCB5C}" type="presOf" srcId="{EA082ECE-5B69-7648-9663-D009489A7DB4}" destId="{8000B057-4757-4042-80D7-533F0FEAF018}" srcOrd="0" destOrd="0" presId="urn:microsoft.com/office/officeart/2005/8/layout/hProcess9"/>
    <dgm:cxn modelId="{06DA7322-77E1-D741-841D-054AB89E43FC}" srcId="{137793DD-7C9B-3D4C-9EB5-6544F6476728}" destId="{8D578F12-6B02-7A4E-9C2F-EBDA4592207F}" srcOrd="3" destOrd="0" parTransId="{B3A4802B-2F34-104A-AD5C-E2F476A031C3}" sibTransId="{9353A8E8-C7CC-8C42-8818-812F51BA89EB}"/>
    <dgm:cxn modelId="{C4BF9872-4953-C24D-931A-B40C9DFE22E8}" type="presOf" srcId="{137793DD-7C9B-3D4C-9EB5-6544F6476728}" destId="{AB2996B7-170C-134F-A157-6DAAAE80FCF2}" srcOrd="0" destOrd="0" presId="urn:microsoft.com/office/officeart/2005/8/layout/hProcess9"/>
    <dgm:cxn modelId="{80642135-4FBB-444C-896A-083FF0D2EB85}" type="presOf" srcId="{8D578F12-6B02-7A4E-9C2F-EBDA4592207F}" destId="{766C0E12-0323-B146-87A7-78A632FDA2F4}" srcOrd="0" destOrd="0" presId="urn:microsoft.com/office/officeart/2005/8/layout/hProcess9"/>
    <dgm:cxn modelId="{41779197-423A-8643-8BE7-AEC59158DD80}" srcId="{137793DD-7C9B-3D4C-9EB5-6544F6476728}" destId="{2AC6A4C9-0DB7-C840-AB98-D11D094F7306}" srcOrd="0" destOrd="0" parTransId="{58AA5620-88DF-1E4E-9B45-6A85ADC367E0}" sibTransId="{B52AB4C4-5119-5743-A1E3-A9289EE4759D}"/>
    <dgm:cxn modelId="{EEC1E6C5-D8C6-3C44-BDAE-6D1137500C1B}" srcId="{137793DD-7C9B-3D4C-9EB5-6544F6476728}" destId="{EA082ECE-5B69-7648-9663-D009489A7DB4}" srcOrd="1" destOrd="0" parTransId="{70501B1F-1CE8-A749-927C-A3B5BED7FA90}" sibTransId="{47DB9087-552F-AE40-B62A-218AEE3E3F5F}"/>
    <dgm:cxn modelId="{89529ABA-7ACA-A44F-8BEE-A032A3EE6F9A}" type="presParOf" srcId="{AB2996B7-170C-134F-A157-6DAAAE80FCF2}" destId="{ECA3EEAE-2099-7B45-AD1B-1FFC475A1312}" srcOrd="0" destOrd="0" presId="urn:microsoft.com/office/officeart/2005/8/layout/hProcess9"/>
    <dgm:cxn modelId="{D8D8BA4A-08DD-FA41-B941-FF027B2E8529}" type="presParOf" srcId="{AB2996B7-170C-134F-A157-6DAAAE80FCF2}" destId="{8694B7A1-F0EA-B542-A4E4-E484B026B289}" srcOrd="1" destOrd="0" presId="urn:microsoft.com/office/officeart/2005/8/layout/hProcess9"/>
    <dgm:cxn modelId="{9A24F9CF-8FDE-E74C-B172-528A5700EEFC}" type="presParOf" srcId="{8694B7A1-F0EA-B542-A4E4-E484B026B289}" destId="{DC165E0D-14D8-4747-8895-DB840F80173B}" srcOrd="0" destOrd="0" presId="urn:microsoft.com/office/officeart/2005/8/layout/hProcess9"/>
    <dgm:cxn modelId="{9F2E6A28-28E3-DE44-94D5-EFD66A044A9E}" type="presParOf" srcId="{8694B7A1-F0EA-B542-A4E4-E484B026B289}" destId="{FBC3FF6F-A742-364B-BE4A-F21C360E7F0C}" srcOrd="1" destOrd="0" presId="urn:microsoft.com/office/officeart/2005/8/layout/hProcess9"/>
    <dgm:cxn modelId="{25D039CC-4634-EF4D-ADB1-957293AB0357}" type="presParOf" srcId="{8694B7A1-F0EA-B542-A4E4-E484B026B289}" destId="{8000B057-4757-4042-80D7-533F0FEAF018}" srcOrd="2" destOrd="0" presId="urn:microsoft.com/office/officeart/2005/8/layout/hProcess9"/>
    <dgm:cxn modelId="{B7AA69BF-F2E3-9D4B-AADB-50BCCC7C1430}" type="presParOf" srcId="{8694B7A1-F0EA-B542-A4E4-E484B026B289}" destId="{D0F284EF-AE95-1342-BC70-6FD712318F1C}" srcOrd="3" destOrd="0" presId="urn:microsoft.com/office/officeart/2005/8/layout/hProcess9"/>
    <dgm:cxn modelId="{EFE3529C-962E-4744-AC3D-D41F385ABFAA}" type="presParOf" srcId="{8694B7A1-F0EA-B542-A4E4-E484B026B289}" destId="{BBA4C627-3A3B-B84B-B330-1A789C9D687A}" srcOrd="4" destOrd="0" presId="urn:microsoft.com/office/officeart/2005/8/layout/hProcess9"/>
    <dgm:cxn modelId="{02EBCA44-8D15-7F43-8E8C-7676E284382D}" type="presParOf" srcId="{8694B7A1-F0EA-B542-A4E4-E484B026B289}" destId="{4752E46D-CFA6-E24F-B86A-2087484F9EF2}" srcOrd="5" destOrd="0" presId="urn:microsoft.com/office/officeart/2005/8/layout/hProcess9"/>
    <dgm:cxn modelId="{B993BE83-E910-7B41-B1B1-3805679C2E3C}" type="presParOf" srcId="{8694B7A1-F0EA-B542-A4E4-E484B026B289}" destId="{766C0E12-0323-B146-87A7-78A632FDA2F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A3EEAE-2099-7B45-AD1B-1FFC475A1312}">
      <dsp:nvSpPr>
        <dsp:cNvPr id="0" name=""/>
        <dsp:cNvSpPr/>
      </dsp:nvSpPr>
      <dsp:spPr>
        <a:xfrm>
          <a:off x="0" y="0"/>
          <a:ext cx="6606540" cy="4256087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C165E0D-14D8-4747-8895-DB840F80173B}">
      <dsp:nvSpPr>
        <dsp:cNvPr id="0" name=""/>
        <dsp:cNvSpPr/>
      </dsp:nvSpPr>
      <dsp:spPr>
        <a:xfrm>
          <a:off x="224002" y="215732"/>
          <a:ext cx="1964715" cy="247343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FF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Cryptography providers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Secure signatures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cap="none" spc="50" dirty="0">
            <a:ln w="11430"/>
            <a:solidFill>
              <a:srgbClr val="FF0000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319911" y="311641"/>
        <a:ext cx="1772897" cy="2281615"/>
      </dsp:txXfrm>
    </dsp:sp>
    <dsp:sp modelId="{8000B057-4757-4042-80D7-533F0FEAF018}">
      <dsp:nvSpPr>
        <dsp:cNvPr id="0" name=""/>
        <dsp:cNvSpPr/>
      </dsp:nvSpPr>
      <dsp:spPr>
        <a:xfrm>
          <a:off x="2681240" y="143719"/>
          <a:ext cx="1934166" cy="170243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-23268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-23268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-232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Domain names</a:t>
          </a:r>
          <a:endParaRPr lang="en-US" sz="2400" b="1" kern="1200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sp:txBody>
      <dsp:txXfrm>
        <a:off x="2764346" y="226825"/>
        <a:ext cx="1767954" cy="1536222"/>
      </dsp:txXfrm>
    </dsp:sp>
    <dsp:sp modelId="{BBA4C627-3A3B-B84B-B330-1A789C9D687A}">
      <dsp:nvSpPr>
        <dsp:cNvPr id="0" name=""/>
        <dsp:cNvSpPr/>
      </dsp:nvSpPr>
      <dsp:spPr>
        <a:xfrm>
          <a:off x="5836013" y="143719"/>
          <a:ext cx="1415934" cy="170243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-46537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-46537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-465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cap="none" spc="50" dirty="0" smtClean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ISPs</a:t>
          </a:r>
          <a:endParaRPr lang="en-US" sz="2400" b="1" kern="1200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sp:txBody>
      <dsp:txXfrm>
        <a:off x="5905133" y="212839"/>
        <a:ext cx="1277694" cy="1564194"/>
      </dsp:txXfrm>
    </dsp:sp>
    <dsp:sp modelId="{766C0E12-0323-B146-87A7-78A632FDA2F4}">
      <dsp:nvSpPr>
        <dsp:cNvPr id="0" name=""/>
        <dsp:cNvSpPr/>
      </dsp:nvSpPr>
      <dsp:spPr>
        <a:xfrm>
          <a:off x="3617456" y="2159947"/>
          <a:ext cx="2329687" cy="170243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-69805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-69805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-698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Exclusions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Powers</a:t>
          </a:r>
          <a:endParaRPr lang="en-US" sz="2400" b="1" kern="1200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sp:txBody>
      <dsp:txXfrm>
        <a:off x="3700562" y="2243053"/>
        <a:ext cx="2163475" cy="1536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t" anchorCtr="0" compatLnSpc="1">
            <a:prstTxWarp prst="textNoShape">
              <a:avLst/>
            </a:prstTxWarp>
          </a:bodyPr>
          <a:lstStyle>
            <a:lvl1pPr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b" anchorCtr="0" compatLnSpc="1">
            <a:prstTxWarp prst="textNoShape">
              <a:avLst/>
            </a:prstTxWarp>
          </a:bodyPr>
          <a:lstStyle>
            <a:lvl1pPr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BB91C23E-3FDA-7B42-91D2-005BCACC0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86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t" anchorCtr="0" compatLnSpc="1">
            <a:prstTxWarp prst="textNoShape">
              <a:avLst/>
            </a:prstTxWarp>
          </a:bodyPr>
          <a:lstStyle>
            <a:lvl1pPr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57762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1700"/>
            <a:ext cx="497205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b" anchorCtr="0" compatLnSpc="1">
            <a:prstTxWarp prst="textNoShape">
              <a:avLst/>
            </a:prstTxWarp>
          </a:bodyPr>
          <a:lstStyle>
            <a:lvl1pPr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772EBC8-868B-C64E-969A-F9ADCEB97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32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fld id="{13491067-DE1C-6C46-9251-2ED5B96C7FA7}" type="slidenum">
              <a:rPr lang="en-US" sz="1200">
                <a:solidFill>
                  <a:schemeClr val="tx1"/>
                </a:solidFill>
              </a:rPr>
              <a:pPr/>
              <a:t>1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de-DE" dirty="0" err="1">
                <a:latin typeface="Times New Roman" charset="0"/>
              </a:rPr>
              <a:t>Bonjour</a:t>
            </a:r>
            <a:r>
              <a:rPr lang="de-DE" dirty="0">
                <a:latin typeface="Times New Roman" charset="0"/>
              </a:rPr>
              <a:t> à </a:t>
            </a:r>
            <a:r>
              <a:rPr lang="de-DE" dirty="0" err="1">
                <a:latin typeface="Times New Roman" charset="0"/>
              </a:rPr>
              <a:t>tous</a:t>
            </a:r>
            <a:r>
              <a:rPr lang="de-DE" dirty="0">
                <a:latin typeface="Times New Roman" charset="0"/>
              </a:rPr>
              <a:t>,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de-DE" dirty="0">
                <a:latin typeface="Times New Roman" charset="0"/>
              </a:rPr>
              <a:t>Je </a:t>
            </a:r>
            <a:r>
              <a:rPr lang="de-DE" dirty="0" err="1">
                <a:latin typeface="Times New Roman" charset="0"/>
              </a:rPr>
              <a:t>suis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err="1">
                <a:latin typeface="Times New Roman" charset="0"/>
              </a:rPr>
              <a:t>tres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err="1">
                <a:latin typeface="Times New Roman" charset="0"/>
              </a:rPr>
              <a:t>heureux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err="1">
                <a:latin typeface="Times New Roman" charset="0"/>
              </a:rPr>
              <a:t>d‘être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err="1">
                <a:latin typeface="Times New Roman" charset="0"/>
              </a:rPr>
              <a:t>parmi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err="1">
                <a:latin typeface="Times New Roman" charset="0"/>
              </a:rPr>
              <a:t>vous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err="1">
                <a:latin typeface="Times New Roman" charset="0"/>
              </a:rPr>
              <a:t>aujourd‘hui</a:t>
            </a:r>
            <a:r>
              <a:rPr lang="de-DE" dirty="0">
                <a:latin typeface="Times New Roman" charset="0"/>
              </a:rPr>
              <a:t>. 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de-DE" dirty="0">
                <a:latin typeface="Times New Roman" charset="0"/>
              </a:rPr>
              <a:t>Je </a:t>
            </a:r>
            <a:r>
              <a:rPr lang="de-DE" dirty="0" err="1">
                <a:latin typeface="Times New Roman" charset="0"/>
              </a:rPr>
              <a:t>voudrais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err="1">
                <a:latin typeface="Times New Roman" charset="0"/>
              </a:rPr>
              <a:t>remercier</a:t>
            </a:r>
            <a:r>
              <a:rPr lang="de-DE" dirty="0">
                <a:latin typeface="Times New Roman" charset="0"/>
              </a:rPr>
              <a:t> Mr. </a:t>
            </a:r>
            <a:r>
              <a:rPr lang="de-DE" dirty="0" err="1">
                <a:latin typeface="Times New Roman" charset="0"/>
              </a:rPr>
              <a:t>Kamdem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err="1">
                <a:latin typeface="Times New Roman" charset="0"/>
              </a:rPr>
              <a:t>pour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err="1">
                <a:latin typeface="Times New Roman" charset="0"/>
              </a:rPr>
              <a:t>son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err="1">
                <a:latin typeface="Times New Roman" charset="0"/>
              </a:rPr>
              <a:t>invitation</a:t>
            </a:r>
            <a:r>
              <a:rPr lang="de-DE" dirty="0">
                <a:latin typeface="Times New Roman" charset="0"/>
              </a:rPr>
              <a:t> a </a:t>
            </a:r>
            <a:r>
              <a:rPr lang="de-DE" dirty="0" err="1">
                <a:latin typeface="Times New Roman" charset="0"/>
              </a:rPr>
              <a:t>l‘atelier</a:t>
            </a:r>
            <a:r>
              <a:rPr lang="de-DE" dirty="0">
                <a:latin typeface="Times New Roman" charset="0"/>
              </a:rPr>
              <a:t>.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de-DE" dirty="0" err="1">
                <a:latin typeface="Times New Roman" charset="0"/>
              </a:rPr>
              <a:t>Permettez-moi</a:t>
            </a:r>
            <a:r>
              <a:rPr lang="de-DE" dirty="0">
                <a:latin typeface="Times New Roman" charset="0"/>
              </a:rPr>
              <a:t> de </a:t>
            </a:r>
            <a:r>
              <a:rPr lang="de-DE" dirty="0" err="1">
                <a:latin typeface="Times New Roman" charset="0"/>
              </a:rPr>
              <a:t>me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err="1">
                <a:latin typeface="Times New Roman" charset="0"/>
              </a:rPr>
              <a:t>presenter</a:t>
            </a:r>
            <a:r>
              <a:rPr lang="de-DE" dirty="0">
                <a:latin typeface="Times New Roman" charset="0"/>
              </a:rPr>
              <a:t>.</a:t>
            </a:r>
          </a:p>
          <a:p>
            <a:pPr marL="742950" lvl="1" indent="-285750" eaLnBrk="1" hangingPunct="1">
              <a:lnSpc>
                <a:spcPct val="120000"/>
              </a:lnSpc>
              <a:buFontTx/>
              <a:buChar char="•"/>
            </a:pPr>
            <a:r>
              <a:rPr lang="de-DE" dirty="0">
                <a:latin typeface="Times New Roman" charset="0"/>
                <a:cs typeface="Arial" charset="0"/>
              </a:rPr>
              <a:t>Je </a:t>
            </a:r>
            <a:r>
              <a:rPr lang="de-DE" dirty="0" err="1">
                <a:latin typeface="Times New Roman" charset="0"/>
                <a:cs typeface="Arial" charset="0"/>
              </a:rPr>
              <a:t>viens</a:t>
            </a:r>
            <a:r>
              <a:rPr lang="de-DE" dirty="0">
                <a:latin typeface="Times New Roman" charset="0"/>
                <a:cs typeface="Arial" charset="0"/>
              </a:rPr>
              <a:t> de </a:t>
            </a:r>
            <a:r>
              <a:rPr lang="de-DE" dirty="0" err="1">
                <a:latin typeface="Times New Roman" charset="0"/>
                <a:cs typeface="Arial" charset="0"/>
              </a:rPr>
              <a:t>rejoindre</a:t>
            </a:r>
            <a:r>
              <a:rPr lang="de-DE" dirty="0">
                <a:latin typeface="Times New Roman" charset="0"/>
                <a:cs typeface="Arial" charset="0"/>
              </a:rPr>
              <a:t> le </a:t>
            </a:r>
            <a:r>
              <a:rPr lang="de-DE" dirty="0" err="1">
                <a:latin typeface="Times New Roman" charset="0"/>
                <a:cs typeface="Arial" charset="0"/>
              </a:rPr>
              <a:t>bureau</a:t>
            </a:r>
            <a:r>
              <a:rPr lang="de-DE" dirty="0">
                <a:latin typeface="Times New Roman" charset="0"/>
                <a:cs typeface="Arial" charset="0"/>
              </a:rPr>
              <a:t> de regional de </a:t>
            </a:r>
            <a:r>
              <a:rPr lang="de-DE" dirty="0" err="1">
                <a:latin typeface="Times New Roman" charset="0"/>
                <a:cs typeface="Arial" charset="0"/>
              </a:rPr>
              <a:t>l‘UIT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pour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l‘Afrique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d‘Addis</a:t>
            </a:r>
            <a:r>
              <a:rPr lang="de-DE" dirty="0">
                <a:latin typeface="Times New Roman" charset="0"/>
                <a:cs typeface="Arial" charset="0"/>
              </a:rPr>
              <a:t> Abeba </a:t>
            </a:r>
            <a:r>
              <a:rPr lang="de-DE" dirty="0" err="1">
                <a:latin typeface="Times New Roman" charset="0"/>
                <a:cs typeface="Arial" charset="0"/>
              </a:rPr>
              <a:t>pour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coordonner</a:t>
            </a:r>
            <a:r>
              <a:rPr lang="de-DE" dirty="0">
                <a:latin typeface="Times New Roman" charset="0"/>
                <a:cs typeface="Arial" charset="0"/>
              </a:rPr>
              <a:t> le </a:t>
            </a:r>
            <a:r>
              <a:rPr lang="de-DE" dirty="0" err="1">
                <a:latin typeface="Times New Roman" charset="0"/>
                <a:cs typeface="Arial" charset="0"/>
              </a:rPr>
              <a:t>projet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d‘harmonisation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reglementaire</a:t>
            </a:r>
            <a:r>
              <a:rPr lang="de-DE" dirty="0">
                <a:latin typeface="Times New Roman" charset="0"/>
                <a:cs typeface="Arial" charset="0"/>
              </a:rPr>
              <a:t> de </a:t>
            </a:r>
            <a:r>
              <a:rPr lang="de-DE" dirty="0" err="1">
                <a:latin typeface="Times New Roman" charset="0"/>
                <a:cs typeface="Arial" charset="0"/>
              </a:rPr>
              <a:t>l‘UIT</a:t>
            </a:r>
            <a:r>
              <a:rPr lang="de-DE" dirty="0">
                <a:latin typeface="Times New Roman" charset="0"/>
                <a:cs typeface="Arial" charset="0"/>
              </a:rPr>
              <a:t> et de la CE en </a:t>
            </a:r>
            <a:r>
              <a:rPr lang="de-DE" dirty="0" err="1">
                <a:latin typeface="Times New Roman" charset="0"/>
                <a:cs typeface="Arial" charset="0"/>
              </a:rPr>
              <a:t>Afrique</a:t>
            </a:r>
            <a:r>
              <a:rPr lang="de-DE" dirty="0">
                <a:latin typeface="Times New Roman" charset="0"/>
                <a:cs typeface="Arial" charset="0"/>
              </a:rPr>
              <a:t> sub-</a:t>
            </a:r>
            <a:r>
              <a:rPr lang="de-DE" dirty="0" err="1">
                <a:latin typeface="Times New Roman" charset="0"/>
                <a:cs typeface="Arial" charset="0"/>
              </a:rPr>
              <a:t>saharienne</a:t>
            </a:r>
            <a:endParaRPr lang="de-DE" dirty="0">
              <a:latin typeface="Times New Roman" charset="0"/>
              <a:cs typeface="Arial" charset="0"/>
            </a:endParaRPr>
          </a:p>
          <a:p>
            <a:pPr marL="742950" lvl="1" indent="-285750" eaLnBrk="1" hangingPunct="1">
              <a:lnSpc>
                <a:spcPct val="120000"/>
              </a:lnSpc>
              <a:buFontTx/>
              <a:buChar char="•"/>
            </a:pPr>
            <a:r>
              <a:rPr lang="de-DE" dirty="0">
                <a:latin typeface="Times New Roman" charset="0"/>
                <a:cs typeface="Arial" charset="0"/>
              </a:rPr>
              <a:t>Je </a:t>
            </a:r>
            <a:r>
              <a:rPr lang="de-DE" dirty="0" err="1">
                <a:latin typeface="Times New Roman" charset="0"/>
                <a:cs typeface="Arial" charset="0"/>
              </a:rPr>
              <a:t>travaillais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precedemment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chez</a:t>
            </a:r>
            <a:r>
              <a:rPr lang="de-DE" dirty="0">
                <a:latin typeface="Times New Roman" charset="0"/>
                <a:cs typeface="Arial" charset="0"/>
              </a:rPr>
              <a:t> le </a:t>
            </a:r>
            <a:r>
              <a:rPr lang="de-DE" dirty="0" err="1">
                <a:latin typeface="Times New Roman" charset="0"/>
                <a:cs typeface="Arial" charset="0"/>
              </a:rPr>
              <a:t>regulateur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français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l‘ARCEP</a:t>
            </a:r>
            <a:r>
              <a:rPr lang="de-DE" dirty="0">
                <a:latin typeface="Times New Roman" charset="0"/>
                <a:cs typeface="Arial" charset="0"/>
              </a:rPr>
              <a:t> au </a:t>
            </a:r>
            <a:r>
              <a:rPr lang="de-DE" dirty="0" err="1">
                <a:latin typeface="Times New Roman" charset="0"/>
                <a:cs typeface="Arial" charset="0"/>
              </a:rPr>
              <a:t>service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economique</a:t>
            </a:r>
            <a:r>
              <a:rPr lang="de-DE" dirty="0">
                <a:latin typeface="Times New Roman" charset="0"/>
                <a:cs typeface="Arial" charset="0"/>
              </a:rPr>
              <a:t>. </a:t>
            </a:r>
          </a:p>
          <a:p>
            <a:pPr marL="742950" lvl="1" indent="-285750" eaLnBrk="1" hangingPunct="1">
              <a:lnSpc>
                <a:spcPct val="120000"/>
              </a:lnSpc>
              <a:buFontTx/>
              <a:buChar char="•"/>
            </a:pPr>
            <a:r>
              <a:rPr lang="de-DE" dirty="0">
                <a:latin typeface="Times New Roman" charset="0"/>
                <a:cs typeface="Arial" charset="0"/>
              </a:rPr>
              <a:t>Je </a:t>
            </a:r>
            <a:r>
              <a:rPr lang="de-DE" dirty="0" err="1">
                <a:latin typeface="Times New Roman" charset="0"/>
                <a:cs typeface="Arial" charset="0"/>
              </a:rPr>
              <a:t>m‘occupais</a:t>
            </a:r>
            <a:r>
              <a:rPr lang="de-DE" dirty="0">
                <a:latin typeface="Times New Roman" charset="0"/>
                <a:cs typeface="Arial" charset="0"/>
              </a:rPr>
              <a:t> de </a:t>
            </a:r>
            <a:r>
              <a:rPr lang="de-DE" dirty="0" err="1">
                <a:latin typeface="Times New Roman" charset="0"/>
                <a:cs typeface="Arial" charset="0"/>
              </a:rPr>
              <a:t>travaux</a:t>
            </a:r>
            <a:r>
              <a:rPr lang="de-DE" dirty="0">
                <a:latin typeface="Times New Roman" charset="0"/>
                <a:cs typeface="Arial" charset="0"/>
              </a:rPr>
              <a:t> de </a:t>
            </a:r>
            <a:r>
              <a:rPr lang="de-DE" dirty="0" err="1">
                <a:latin typeface="Times New Roman" charset="0"/>
                <a:cs typeface="Arial" charset="0"/>
              </a:rPr>
              <a:t>modelisation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technico-economique</a:t>
            </a:r>
            <a:r>
              <a:rPr lang="de-DE" dirty="0">
                <a:latin typeface="Times New Roman" charset="0"/>
                <a:cs typeface="Arial" charset="0"/>
              </a:rPr>
              <a:t> et </a:t>
            </a:r>
            <a:r>
              <a:rPr lang="de-DE" dirty="0" err="1">
                <a:latin typeface="Times New Roman" charset="0"/>
                <a:cs typeface="Arial" charset="0"/>
              </a:rPr>
              <a:t>j‘etais</a:t>
            </a:r>
            <a:r>
              <a:rPr lang="de-DE" dirty="0">
                <a:latin typeface="Times New Roman" charset="0"/>
                <a:cs typeface="Arial" charset="0"/>
              </a:rPr>
              <a:t> plus </a:t>
            </a:r>
            <a:r>
              <a:rPr lang="de-DE" dirty="0" err="1">
                <a:latin typeface="Times New Roman" charset="0"/>
                <a:cs typeface="Arial" charset="0"/>
              </a:rPr>
              <a:t>particulièrement</a:t>
            </a:r>
            <a:r>
              <a:rPr lang="de-DE" dirty="0">
                <a:latin typeface="Times New Roman" charset="0"/>
                <a:cs typeface="Arial" charset="0"/>
              </a:rPr>
              <a:t> en </a:t>
            </a:r>
            <a:r>
              <a:rPr lang="de-DE" dirty="0" err="1">
                <a:latin typeface="Times New Roman" charset="0"/>
                <a:cs typeface="Arial" charset="0"/>
              </a:rPr>
              <a:t>charge</a:t>
            </a:r>
            <a:r>
              <a:rPr lang="de-DE" dirty="0">
                <a:latin typeface="Times New Roman" charset="0"/>
                <a:cs typeface="Arial" charset="0"/>
              </a:rPr>
              <a:t> de </a:t>
            </a:r>
            <a:r>
              <a:rPr lang="de-DE" dirty="0" err="1">
                <a:latin typeface="Times New Roman" charset="0"/>
                <a:cs typeface="Arial" charset="0"/>
              </a:rPr>
              <a:t>l‘évaluation</a:t>
            </a:r>
            <a:r>
              <a:rPr lang="de-DE" dirty="0">
                <a:latin typeface="Times New Roman" charset="0"/>
                <a:cs typeface="Arial" charset="0"/>
              </a:rPr>
              <a:t> du </a:t>
            </a:r>
            <a:r>
              <a:rPr lang="de-DE" dirty="0" err="1">
                <a:latin typeface="Times New Roman" charset="0"/>
                <a:cs typeface="Arial" charset="0"/>
              </a:rPr>
              <a:t>cout</a:t>
            </a:r>
            <a:r>
              <a:rPr lang="de-DE" dirty="0">
                <a:latin typeface="Times New Roman" charset="0"/>
                <a:cs typeface="Arial" charset="0"/>
              </a:rPr>
              <a:t> du </a:t>
            </a:r>
            <a:r>
              <a:rPr lang="de-DE" dirty="0" err="1">
                <a:latin typeface="Times New Roman" charset="0"/>
                <a:cs typeface="Arial" charset="0"/>
              </a:rPr>
              <a:t>service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universel</a:t>
            </a:r>
            <a:r>
              <a:rPr lang="de-DE" dirty="0">
                <a:latin typeface="Times New Roman" charset="0"/>
                <a:cs typeface="Arial" charset="0"/>
              </a:rPr>
              <a:t> et de la </a:t>
            </a:r>
            <a:r>
              <a:rPr lang="de-DE" dirty="0" err="1">
                <a:latin typeface="Times New Roman" charset="0"/>
                <a:cs typeface="Arial" charset="0"/>
              </a:rPr>
              <a:t>terminaison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d‘appel</a:t>
            </a:r>
            <a:r>
              <a:rPr lang="de-DE" dirty="0">
                <a:latin typeface="Times New Roman" charset="0"/>
                <a:cs typeface="Arial" charset="0"/>
              </a:rPr>
              <a:t> mobile </a:t>
            </a:r>
            <a:r>
              <a:rPr lang="de-DE" dirty="0" err="1">
                <a:latin typeface="Times New Roman" charset="0"/>
                <a:cs typeface="Arial" charset="0"/>
              </a:rPr>
              <a:t>dans</a:t>
            </a:r>
            <a:r>
              <a:rPr lang="de-DE" dirty="0">
                <a:latin typeface="Times New Roman" charset="0"/>
                <a:cs typeface="Arial" charset="0"/>
              </a:rPr>
              <a:t> les 	</a:t>
            </a:r>
            <a:r>
              <a:rPr lang="de-DE" dirty="0" err="1">
                <a:latin typeface="Times New Roman" charset="0"/>
                <a:cs typeface="Arial" charset="0"/>
              </a:rPr>
              <a:t>departements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français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d‘outremer</a:t>
            </a:r>
            <a:r>
              <a:rPr lang="de-DE" dirty="0">
                <a:latin typeface="Times New Roman" charset="0"/>
                <a:cs typeface="Arial" charset="0"/>
              </a:rPr>
              <a:t>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2EBC8-868B-C64E-969A-F9ADCEB9799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91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36DA035-998B-7A49-BA98-BDB71A6EAA6A}" type="slidenum">
              <a:rPr lang="en-ZA">
                <a:latin typeface="Arial" charset="0"/>
              </a:rPr>
              <a:pPr eaLnBrk="1" hangingPunct="1"/>
              <a:t>9</a:t>
            </a:fld>
            <a:endParaRPr lang="en-ZA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2EBC8-868B-C64E-969A-F9ADCEB9799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98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2EBC8-868B-C64E-969A-F9ADCEB9799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16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259833-BCF3-754F-9AC5-AA6826742F19}" type="slidenum">
              <a:rPr lang="en-US"/>
              <a:pPr/>
              <a:t>18</a:t>
            </a:fld>
            <a:endParaRPr lang="en-US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2EBC8-868B-C64E-969A-F9ADCEB9799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49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fld id="{F0D99326-50ED-3549-8D33-51E26946C991}" type="slidenum">
              <a:rPr lang="en-GB" sz="1200">
                <a:solidFill>
                  <a:schemeClr val="tx1"/>
                </a:solidFill>
              </a:rPr>
              <a:pPr/>
              <a:t>28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Verdana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fld id="{D8DAAE44-D8D3-5D49-A387-9B971F78E6D7}" type="slidenum">
              <a:rPr lang="en-US" sz="1200">
                <a:solidFill>
                  <a:schemeClr val="tx1"/>
                </a:solidFill>
              </a:rPr>
              <a:pPr/>
              <a:t>30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2950"/>
            <a:ext cx="4959350" cy="3719513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1700"/>
            <a:ext cx="542607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de-DE">
                <a:latin typeface="Verdana" charset="0"/>
              </a:rPr>
              <a:t>Merci de votre attention. </a:t>
            </a:r>
          </a:p>
          <a:p>
            <a:pPr eaLnBrk="1" hangingPunct="1">
              <a:buFontTx/>
              <a:buChar char="•"/>
            </a:pPr>
            <a:r>
              <a:rPr lang="de-DE">
                <a:latin typeface="Verdana" charset="0"/>
              </a:rPr>
              <a:t>Je me tiens a votre disposition pour repondre a vos questions.</a:t>
            </a:r>
          </a:p>
          <a:p>
            <a:pPr eaLnBrk="1" hangingPunct="1">
              <a:buFontTx/>
              <a:buChar char="•"/>
            </a:pPr>
            <a:r>
              <a:rPr lang="de-DE">
                <a:latin typeface="Verdana" charset="0"/>
              </a:rPr>
              <a:t>Je peux vous faire parvenir par email une version electronique de ce support de presentation.</a:t>
            </a:r>
          </a:p>
          <a:p>
            <a:pPr eaLnBrk="1" hangingPunct="1">
              <a:buFontTx/>
              <a:buChar char="•"/>
            </a:pPr>
            <a:r>
              <a:rPr lang="de-DE">
                <a:latin typeface="Verdana" charset="0"/>
              </a:rPr>
              <a:t>Sachant que nous abordons tout juste le lancement de ce projet, les informations contenues dans cette presentation sont susceptibles a certaines evolutions.</a:t>
            </a:r>
          </a:p>
          <a:p>
            <a:pPr eaLnBrk="1" hangingPunct="1">
              <a:buFontTx/>
              <a:buChar char="•"/>
            </a:pPr>
            <a:endParaRPr lang="de-DE">
              <a:latin typeface="Verdana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8.jpe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620000" y="6175375"/>
            <a:ext cx="1281113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900">
                <a:solidFill>
                  <a:srgbClr val="646464"/>
                </a:solidFill>
                <a:latin typeface="Verdana" pitchFamily="34" charset="0"/>
              </a:defRPr>
            </a:lvl1pPr>
            <a:lvl2pPr marL="742950" indent="-285750">
              <a:defRPr sz="1900">
                <a:solidFill>
                  <a:srgbClr val="646464"/>
                </a:solidFill>
                <a:latin typeface="Verdana" pitchFamily="34" charset="0"/>
              </a:defRPr>
            </a:lvl2pPr>
            <a:lvl3pPr marL="1143000" indent="-228600">
              <a:defRPr sz="1900">
                <a:solidFill>
                  <a:srgbClr val="646464"/>
                </a:solidFill>
                <a:latin typeface="Verdana" pitchFamily="34" charset="0"/>
              </a:defRPr>
            </a:lvl3pPr>
            <a:lvl4pPr marL="1600200" indent="-228600">
              <a:defRPr sz="1900">
                <a:solidFill>
                  <a:srgbClr val="646464"/>
                </a:solidFill>
                <a:latin typeface="Verdana" pitchFamily="34" charset="0"/>
              </a:defRPr>
            </a:lvl4pPr>
            <a:lvl5pPr marL="2057400" indent="-228600">
              <a:defRPr sz="1900">
                <a:solidFill>
                  <a:srgbClr val="64646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1000" dirty="0" smtClean="0">
                <a:solidFill>
                  <a:schemeClr val="bg1"/>
                </a:solidFill>
                <a:latin typeface="Univers" pitchFamily="34" charset="0"/>
                <a:ea typeface="+mn-ea"/>
                <a:cs typeface="+mn-cs"/>
              </a:rPr>
              <a:t>International</a:t>
            </a:r>
            <a:br>
              <a:rPr lang="en-US" sz="1000" dirty="0" smtClean="0">
                <a:solidFill>
                  <a:schemeClr val="bg1"/>
                </a:solidFill>
                <a:latin typeface="Univers" pitchFamily="34" charset="0"/>
                <a:ea typeface="+mn-ea"/>
                <a:cs typeface="+mn-cs"/>
              </a:rPr>
            </a:br>
            <a:r>
              <a:rPr lang="en-US" sz="1000" dirty="0" smtClean="0">
                <a:solidFill>
                  <a:schemeClr val="bg1"/>
                </a:solidFill>
                <a:latin typeface="Univers" pitchFamily="34" charset="0"/>
                <a:ea typeface="+mn-ea"/>
                <a:cs typeface="+mn-cs"/>
              </a:rPr>
              <a:t>Telecommunication</a:t>
            </a:r>
            <a:br>
              <a:rPr lang="en-US" sz="1000" dirty="0" smtClean="0">
                <a:solidFill>
                  <a:schemeClr val="bg1"/>
                </a:solidFill>
                <a:latin typeface="Univers" pitchFamily="34" charset="0"/>
                <a:ea typeface="+mn-ea"/>
                <a:cs typeface="+mn-cs"/>
              </a:rPr>
            </a:br>
            <a:r>
              <a:rPr lang="en-US" sz="1000" dirty="0" smtClean="0">
                <a:solidFill>
                  <a:schemeClr val="bg1"/>
                </a:solidFill>
                <a:latin typeface="Univers" pitchFamily="34" charset="0"/>
                <a:ea typeface="+mn-ea"/>
                <a:cs typeface="+mn-cs"/>
              </a:rPr>
              <a:t>Union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9" name="Line 21"/>
          <p:cNvSpPr>
            <a:spLocks noChangeShapeType="1"/>
          </p:cNvSpPr>
          <p:nvPr userDrawn="1"/>
        </p:nvSpPr>
        <p:spPr bwMode="auto">
          <a:xfrm flipH="1">
            <a:off x="395288" y="482600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25"/>
          <p:cNvSpPr>
            <a:spLocks noChangeShapeType="1"/>
          </p:cNvSpPr>
          <p:nvPr userDrawn="1"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" name="Picture 28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white">
          <a:xfrm>
            <a:off x="16726" y="5871859"/>
            <a:ext cx="1944688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9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7287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4479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3" name="Picture 7" descr="Description : Description: C:\Users\Administrator\Documents\ACPLOGOC.TIF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307" y="6236494"/>
            <a:ext cx="91916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" descr="Description : sadc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976" y="6063456"/>
            <a:ext cx="798512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9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050" y="6008911"/>
            <a:ext cx="1111250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" descr="C:\Users\PHIL\Desktop\Tanzania logo.pn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993" y="6008911"/>
            <a:ext cx="1008063" cy="803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C:\Users\Administrator\Desktop\logo_ce-en.jpg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688" y="5840755"/>
            <a:ext cx="1224136" cy="84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93262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4D917-4624-DD48-B259-E8C4ABF44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255302267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081088"/>
            <a:ext cx="1943100" cy="5164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081088"/>
            <a:ext cx="5678487" cy="5164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C4E1E-61FD-6147-A415-960A78237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338063207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81088"/>
            <a:ext cx="77724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989138"/>
            <a:ext cx="3810000" cy="4256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9138"/>
            <a:ext cx="3810000" cy="4256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A8936-792C-8443-9FC8-870A7DB3B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2640124961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81088"/>
            <a:ext cx="77724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4213" y="1989138"/>
            <a:ext cx="7772400" cy="4256087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5E3B5-1ECF-6546-8234-EB1034F6B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395430265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BF06C-9EBB-7F47-A734-CA421A731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255727528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D69F4-46C6-2947-B5C0-B5AC2B28C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191980530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989138"/>
            <a:ext cx="3810000" cy="4256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9138"/>
            <a:ext cx="3810000" cy="4256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2A6E6-A431-4341-AF9E-61551DEF9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292290375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71E78-86B8-A844-BFD6-39A23CE5F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154841652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174F9-B13D-F440-9DB6-78EE23845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123036737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45473-D131-6E4D-A3F4-3E101D101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57621597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9E9EA-C5DD-6545-941D-6CBC066FB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413879515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99950-77F2-4B4F-9D44-0DF345F92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179662183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61"/>
          <p:cNvSpPr>
            <a:spLocks noChangeShapeType="1"/>
          </p:cNvSpPr>
          <p:nvPr userDrawn="1"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81088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04275" y="0"/>
            <a:ext cx="339725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000" smtClean="0">
                <a:solidFill>
                  <a:srgbClr val="0E438A"/>
                </a:solidFill>
                <a:latin typeface="Zurich BT" charset="0"/>
                <a:cs typeface="Times New Roman" charset="0"/>
              </a:defRPr>
            </a:lvl1pPr>
          </a:lstStyle>
          <a:p>
            <a:pPr>
              <a:defRPr/>
            </a:pPr>
            <a:fld id="{C2707035-D801-5A42-99AE-E6F11A50A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424613"/>
            <a:ext cx="44577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100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25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Line 63"/>
          <p:cNvSpPr>
            <a:spLocks noChangeShapeType="1"/>
          </p:cNvSpPr>
          <p:nvPr userDrawn="1"/>
        </p:nvSpPr>
        <p:spPr bwMode="auto">
          <a:xfrm flipH="1">
            <a:off x="395288" y="482600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67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white">
          <a:xfrm>
            <a:off x="251520" y="5885479"/>
            <a:ext cx="187325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Users\Administrator\Desktop\logo_ce-en.jpg"/>
          <p:cNvPicPr>
            <a:picLocks noChangeAspect="1" noChangeArrowheads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855909"/>
            <a:ext cx="1224136" cy="84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" descr="C:\Users\PHIL\Desktop\Tanzania logo.png"/>
          <p:cNvPicPr>
            <a:picLocks noChangeAspect="1" noChangeArrowheads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799753"/>
            <a:ext cx="1008063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7" descr="Description : Description: C:\Users\Administrator\Documents\ACPLOGOC.TIF"/>
          <p:cNvPicPr>
            <a:picLocks noChangeAspect="1" noChangeArrowheads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6105525"/>
            <a:ext cx="9191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" descr="Description : sadc"/>
          <p:cNvPicPr>
            <a:picLocks noChangeAspect="1" noChangeArrowheads="1"/>
          </p:cNvPicPr>
          <p:nvPr userDrawn="1"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138" y="6016625"/>
            <a:ext cx="798512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9"/>
          <p:cNvPicPr>
            <a:picLocks noChangeAspect="1" noChangeArrowheads="1"/>
          </p:cNvPicPr>
          <p:nvPr userDrawn="1"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029" y="6016625"/>
            <a:ext cx="961283" cy="691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charset="0"/>
        <a:buChar char="§"/>
        <a:defRPr sz="3200">
          <a:solidFill>
            <a:srgbClr val="5C5C5C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charset="0"/>
        <a:buChar char="Ø"/>
        <a:defRPr sz="2800">
          <a:solidFill>
            <a:srgbClr val="5C5C5C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charset="0"/>
        <a:buChar char="§"/>
        <a:defRPr sz="2400">
          <a:solidFill>
            <a:srgbClr val="5C5C5C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charset="0"/>
        <a:buChar char="–"/>
        <a:defRPr sz="2000">
          <a:solidFill>
            <a:srgbClr val="5C5C5C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charset="0"/>
        <a:buChar char="–"/>
        <a:defRPr sz="2000">
          <a:solidFill>
            <a:srgbClr val="5C5C5C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hyperlink" Target="http://www.uspatlaw.com/images/coke.JPG" TargetMode="External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jpeg"/><Relationship Id="rId5" Type="http://schemas.openxmlformats.org/officeDocument/2006/relationships/hyperlink" Target="http://www.prodatauk.com/Images/accredited.gif" TargetMode="External"/><Relationship Id="rId4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ebchannel.ae/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pistot@unisa.ac.za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istot@unisa.ac.z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1" name="Rectangle 1045"/>
          <p:cNvSpPr>
            <a:spLocks noGrp="1" noChangeArrowheads="1"/>
          </p:cNvSpPr>
          <p:nvPr>
            <p:ph type="ctrTitle"/>
          </p:nvPr>
        </p:nvSpPr>
        <p:spPr>
          <a:xfrm>
            <a:off x="323850" y="744538"/>
            <a:ext cx="8496300" cy="1323975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cs typeface="+mj-cs"/>
              </a:rPr>
              <a:t>HIPSSA Project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cs typeface="+mj-cs"/>
              </a:rPr>
            </a:b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  <a:cs typeface="+mj-cs"/>
            </a:endParaRPr>
          </a:p>
        </p:txBody>
      </p:sp>
      <p:sp>
        <p:nvSpPr>
          <p:cNvPr id="2" name="Rectangle 1045"/>
          <p:cNvSpPr>
            <a:spLocks noChangeArrowheads="1"/>
          </p:cNvSpPr>
          <p:nvPr/>
        </p:nvSpPr>
        <p:spPr bwMode="auto">
          <a:xfrm>
            <a:off x="323850" y="1830388"/>
            <a:ext cx="84963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2400">
                <a:solidFill>
                  <a:srgbClr val="1B5BA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Support for Harmonization of the ICT Policies </a:t>
            </a:r>
            <a:br>
              <a:rPr lang="en-US" sz="2400">
                <a:solidFill>
                  <a:srgbClr val="1B5BA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</a:br>
            <a:r>
              <a:rPr lang="en-US" sz="2400">
                <a:solidFill>
                  <a:srgbClr val="1B5BA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in Sub-Sahara Africa </a:t>
            </a:r>
            <a:br>
              <a:rPr lang="en-US" sz="2400">
                <a:solidFill>
                  <a:srgbClr val="1B5BA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</a:br>
            <a:endParaRPr lang="en-US" sz="4000" b="1">
              <a:solidFill>
                <a:srgbClr val="1B5BA2"/>
              </a:solidFill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115616" y="2852936"/>
            <a:ext cx="6948884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Overview of the 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Electronic Transactions and Communications 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Bill</a:t>
            </a:r>
          </a:p>
          <a:p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Presentation Two: 4</a:t>
            </a:r>
            <a:r>
              <a:rPr lang="en-US" sz="24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of March 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2013 </a:t>
            </a:r>
          </a:p>
          <a:p>
            <a:pPr algn="r"/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1538"/>
            <a:ext cx="7772400" cy="646331"/>
          </a:xfrm>
        </p:spPr>
        <p:txBody>
          <a:bodyPr/>
          <a:lstStyle/>
          <a:p>
            <a:r>
              <a:rPr lang="en-US" dirty="0"/>
              <a:t>Secure e</a:t>
            </a:r>
            <a:r>
              <a:rPr lang="en-US" dirty="0" smtClean="0"/>
              <a:t>-signatures s 46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980728"/>
            <a:ext cx="7772400" cy="5264497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b="1" dirty="0" smtClean="0">
                <a:solidFill>
                  <a:srgbClr val="FF0000"/>
                </a:solidFill>
              </a:rPr>
              <a:t>ecure </a:t>
            </a:r>
            <a:r>
              <a:rPr lang="en-US" b="1" dirty="0">
                <a:solidFill>
                  <a:srgbClr val="FF0000"/>
                </a:solidFill>
              </a:rPr>
              <a:t>e-</a:t>
            </a:r>
            <a:r>
              <a:rPr lang="en-US" b="1" dirty="0" smtClean="0">
                <a:solidFill>
                  <a:srgbClr val="FF0000"/>
                </a:solidFill>
              </a:rPr>
              <a:t>signature </a:t>
            </a:r>
            <a:r>
              <a:rPr lang="en-US" dirty="0" smtClean="0"/>
              <a:t>= application of technology </a:t>
            </a:r>
            <a:r>
              <a:rPr lang="en-US" dirty="0" err="1" smtClean="0"/>
              <a:t>ito</a:t>
            </a:r>
            <a:r>
              <a:rPr lang="en-US" dirty="0" smtClean="0"/>
              <a:t> Regulation &amp; can verified that e-signature: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Unique to person using it;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Capable of identifying person;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Created using means – sole control;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Linked to e-communication manner if altered, alteration detectable and/or signature invalid</a:t>
            </a:r>
          </a:p>
          <a:p>
            <a:r>
              <a:rPr lang="en-US" dirty="0"/>
              <a:t>at time was made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5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792088"/>
          </a:xfrm>
        </p:spPr>
        <p:txBody>
          <a:bodyPr/>
          <a:lstStyle/>
          <a:p>
            <a:r>
              <a:rPr lang="en-US" dirty="0" smtClean="0"/>
              <a:t>PRESUMPTIONS S 47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908720"/>
            <a:ext cx="7772400" cy="5336505"/>
          </a:xfrm>
        </p:spPr>
        <p:txBody>
          <a:bodyPr/>
          <a:lstStyle/>
          <a:p>
            <a:r>
              <a:rPr lang="en-US" dirty="0" smtClean="0"/>
              <a:t>Secure e-communication not altered;</a:t>
            </a:r>
          </a:p>
          <a:p>
            <a:r>
              <a:rPr lang="en-US" dirty="0" smtClean="0"/>
              <a:t>SIGNATURE</a:t>
            </a:r>
          </a:p>
          <a:p>
            <a:pPr lvl="1"/>
            <a:r>
              <a:rPr lang="en-US" dirty="0" smtClean="0"/>
              <a:t>Is signature of person to whom correlates;</a:t>
            </a:r>
          </a:p>
          <a:p>
            <a:pPr lvl="1"/>
            <a:r>
              <a:rPr lang="en-US" dirty="0" smtClean="0"/>
              <a:t>Affixed by that person intention of signing</a:t>
            </a:r>
          </a:p>
          <a:p>
            <a:r>
              <a:rPr lang="en-US" dirty="0" smtClean="0"/>
              <a:t>No presumptions authenticity,  integrity if not secure communication or signature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034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6547"/>
            <a:ext cx="7772400" cy="1200329"/>
          </a:xfrm>
        </p:spPr>
        <p:txBody>
          <a:bodyPr/>
          <a:lstStyle/>
          <a:p>
            <a:r>
              <a:rPr lang="en-US" dirty="0" smtClean="0"/>
              <a:t>ONE FORM OF SECURE E-SIGNATURE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340768"/>
            <a:ext cx="7772400" cy="490445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5" name="Picture 4" descr="C:\Users\PHIL\Desktop\Tanzania logo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877272"/>
            <a:ext cx="864096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~im002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70" y="1340768"/>
            <a:ext cx="8712968" cy="484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244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88506"/>
            <a:ext cx="8640960" cy="1754327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Digital signatures 48</a:t>
            </a:r>
            <a:r>
              <a:rPr lang="en-US" dirty="0"/>
              <a:t>-70;73-74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340768"/>
            <a:ext cx="7772400" cy="4904457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ecure signature – PKI licensing and certificates –</a:t>
            </a:r>
            <a:r>
              <a:rPr lang="en-GB" dirty="0" smtClean="0"/>
              <a:t>E.g.: Appointment </a:t>
            </a:r>
            <a:r>
              <a:rPr lang="en-GB" dirty="0"/>
              <a:t>of Controller and other </a:t>
            </a:r>
            <a:r>
              <a:rPr lang="en-GB" dirty="0" smtClean="0"/>
              <a:t>officers; Reliance </a:t>
            </a:r>
            <a:r>
              <a:rPr lang="en-GB" dirty="0"/>
              <a:t>on </a:t>
            </a:r>
            <a:r>
              <a:rPr lang="en-GB" dirty="0" smtClean="0"/>
              <a:t>certificates;</a:t>
            </a:r>
            <a:r>
              <a:rPr lang="en-US" dirty="0" smtClean="0"/>
              <a:t> </a:t>
            </a:r>
            <a:r>
              <a:rPr lang="en-GB" dirty="0" smtClean="0"/>
              <a:t>Trustworthy system;</a:t>
            </a:r>
            <a:r>
              <a:rPr lang="en-US" dirty="0"/>
              <a:t> </a:t>
            </a:r>
            <a:r>
              <a:rPr lang="en-GB" dirty="0" smtClean="0"/>
              <a:t>Disclosure</a:t>
            </a:r>
            <a:r>
              <a:rPr lang="en-US" dirty="0" smtClean="0"/>
              <a:t>; </a:t>
            </a:r>
            <a:r>
              <a:rPr lang="en-GB" dirty="0" smtClean="0"/>
              <a:t>Issue </a:t>
            </a:r>
            <a:r>
              <a:rPr lang="en-GB" dirty="0"/>
              <a:t>of </a:t>
            </a:r>
            <a:r>
              <a:rPr lang="en-GB" dirty="0" smtClean="0"/>
              <a:t>certificate; Generating </a:t>
            </a:r>
            <a:r>
              <a:rPr lang="en-GB" dirty="0"/>
              <a:t>key </a:t>
            </a:r>
            <a:r>
              <a:rPr lang="en-GB" dirty="0" smtClean="0"/>
              <a:t>pair;</a:t>
            </a:r>
            <a:r>
              <a:rPr lang="en-US" sz="2400" dirty="0"/>
              <a:t> </a:t>
            </a:r>
            <a:r>
              <a:rPr lang="en-GB" dirty="0" smtClean="0"/>
              <a:t>Acceptance </a:t>
            </a:r>
            <a:r>
              <a:rPr lang="en-GB" dirty="0"/>
              <a:t>of </a:t>
            </a:r>
            <a:r>
              <a:rPr lang="en-GB" dirty="0" smtClean="0"/>
              <a:t>certificate; Control </a:t>
            </a:r>
            <a:r>
              <a:rPr lang="en-GB" dirty="0"/>
              <a:t>of private </a:t>
            </a:r>
            <a:r>
              <a:rPr lang="en-GB" dirty="0" smtClean="0"/>
              <a:t>key;</a:t>
            </a:r>
            <a:r>
              <a:rPr lang="en-US" sz="2400" dirty="0"/>
              <a:t> </a:t>
            </a:r>
            <a:r>
              <a:rPr lang="en-GB" dirty="0" smtClean="0"/>
              <a:t>Initiating </a:t>
            </a:r>
            <a:r>
              <a:rPr lang="en-GB" dirty="0"/>
              <a:t>suspension or revocation of </a:t>
            </a:r>
            <a:r>
              <a:rPr lang="en-GB" dirty="0" smtClean="0"/>
              <a:t>certificate; etc.</a:t>
            </a:r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3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4579"/>
            <a:ext cx="7772400" cy="1200329"/>
          </a:xfrm>
        </p:spPr>
        <p:txBody>
          <a:bodyPr/>
          <a:lstStyle/>
          <a:p>
            <a:r>
              <a:rPr lang="en-US" dirty="0" smtClean="0"/>
              <a:t>Signature Regulations Part VIII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4213" y="1628800"/>
            <a:ext cx="7772400" cy="4616425"/>
          </a:xfrm>
        </p:spPr>
        <p:txBody>
          <a:bodyPr/>
          <a:lstStyle/>
          <a:p>
            <a:r>
              <a:rPr lang="en-US" dirty="0" smtClean="0"/>
              <a:t>S71 Security procedures; technical requirements; </a:t>
            </a:r>
          </a:p>
          <a:p>
            <a:r>
              <a:rPr lang="en-US" dirty="0" smtClean="0"/>
              <a:t>S 72 Recognition of foreign certification authorities;</a:t>
            </a:r>
          </a:p>
          <a:p>
            <a:r>
              <a:rPr lang="en-US" dirty="0" smtClean="0"/>
              <a:t>Proposal to include PKI provisions</a:t>
            </a:r>
          </a:p>
          <a:p>
            <a:pPr lvl="1"/>
            <a:r>
              <a:rPr lang="en-US" dirty="0" smtClean="0"/>
              <a:t>Technical capacity; technological developments; media neutrality; different levels of reliability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85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01578"/>
            <a:ext cx="7772400" cy="646331"/>
          </a:xfrm>
        </p:spPr>
        <p:txBody>
          <a:bodyPr/>
          <a:lstStyle/>
          <a:p>
            <a:r>
              <a:rPr lang="en-US" dirty="0" smtClean="0"/>
              <a:t>Enabling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556792"/>
            <a:ext cx="7772400" cy="4688433"/>
          </a:xfrm>
        </p:spPr>
        <p:txBody>
          <a:bodyPr/>
          <a:lstStyle/>
          <a:p>
            <a:r>
              <a:rPr lang="en-US" dirty="0"/>
              <a:t>Parties – appropriate transaction</a:t>
            </a:r>
          </a:p>
          <a:p>
            <a:r>
              <a:rPr lang="en-US" dirty="0" smtClean="0"/>
              <a:t>Regulations:</a:t>
            </a:r>
          </a:p>
          <a:p>
            <a:pPr lvl="1"/>
            <a:r>
              <a:rPr lang="en-US" dirty="0" smtClean="0"/>
              <a:t>Technical requirements for SECURE </a:t>
            </a:r>
            <a:r>
              <a:rPr lang="en-US" dirty="0"/>
              <a:t>electronic signatures </a:t>
            </a:r>
          </a:p>
          <a:p>
            <a:pPr lvl="1"/>
            <a:r>
              <a:rPr lang="en-US" dirty="0" smtClean="0"/>
              <a:t>Recognition </a:t>
            </a:r>
            <a:r>
              <a:rPr lang="en-US" dirty="0"/>
              <a:t>of foreign signatures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6" name="Picture 5" descr="~im002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672" y="4077072"/>
            <a:ext cx="1656184" cy="18678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3578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IX-X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Proper administration of the .</a:t>
            </a:r>
            <a:r>
              <a:rPr lang="en-US" dirty="0" err="1" smtClean="0">
                <a:solidFill>
                  <a:srgbClr val="0000FF"/>
                </a:solidFill>
              </a:rPr>
              <a:t>tz</a:t>
            </a:r>
            <a:r>
              <a:rPr lang="en-US" dirty="0" smtClean="0">
                <a:solidFill>
                  <a:srgbClr val="0000FF"/>
                </a:solidFill>
              </a:rPr>
              <a:t> DNS to benefit of citizens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3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43689"/>
            <a:ext cx="7772400" cy="1200329"/>
          </a:xfrm>
        </p:spPr>
        <p:txBody>
          <a:bodyPr/>
          <a:lstStyle/>
          <a:p>
            <a:r>
              <a:rPr lang="en-US" dirty="0" smtClean="0"/>
              <a:t>  Parts IX-X: Domain names</a:t>
            </a:r>
            <a:br>
              <a:rPr lang="en-US" dirty="0" smtClean="0"/>
            </a:br>
            <a:r>
              <a:rPr lang="en-US" dirty="0" smtClean="0"/>
              <a:t>s 77-86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340768"/>
            <a:ext cx="7772400" cy="4904457"/>
          </a:xfrm>
        </p:spPr>
        <p:txBody>
          <a:bodyPr/>
          <a:lstStyle/>
          <a:p>
            <a:r>
              <a:rPr lang="en-US" dirty="0" err="1" smtClean="0"/>
              <a:t>ccTLD</a:t>
            </a:r>
            <a:r>
              <a:rPr lang="en-US" dirty="0" smtClean="0"/>
              <a:t> – national asset</a:t>
            </a:r>
          </a:p>
          <a:p>
            <a:r>
              <a:rPr lang="en-US" dirty="0" smtClean="0"/>
              <a:t>Establishment </a:t>
            </a:r>
            <a:r>
              <a:rPr lang="en-US" dirty="0" err="1" smtClean="0"/>
              <a:t>tznic</a:t>
            </a:r>
            <a:r>
              <a:rPr lang="en-US" dirty="0" smtClean="0"/>
              <a:t> </a:t>
            </a:r>
            <a:r>
              <a:rPr lang="en-US" dirty="0" err="1" smtClean="0"/>
              <a:t>for.tz</a:t>
            </a:r>
            <a:r>
              <a:rPr lang="en-US" dirty="0" smtClean="0"/>
              <a:t> DNS</a:t>
            </a:r>
          </a:p>
          <a:p>
            <a:r>
              <a:rPr lang="en-US" dirty="0" smtClean="0"/>
              <a:t>Establishment, memo &amp; articles;</a:t>
            </a:r>
          </a:p>
          <a:p>
            <a:r>
              <a:rPr lang="en-US" dirty="0" smtClean="0"/>
              <a:t>Procedure establishment of </a:t>
            </a:r>
            <a:r>
              <a:rPr lang="en-US" dirty="0" err="1" smtClean="0"/>
              <a:t>tznic</a:t>
            </a:r>
            <a:endParaRPr lang="en-US" dirty="0" smtClean="0"/>
          </a:p>
          <a:p>
            <a:r>
              <a:rPr lang="en-US" dirty="0" smtClean="0"/>
              <a:t>Board of directors; staff; finances</a:t>
            </a:r>
          </a:p>
          <a:p>
            <a:r>
              <a:rPr lang="en-US" dirty="0" smtClean="0"/>
              <a:t>Regulations</a:t>
            </a:r>
          </a:p>
          <a:p>
            <a:pPr lvl="1"/>
            <a:r>
              <a:rPr lang="en-US" dirty="0"/>
              <a:t>Resolution of tm/</a:t>
            </a:r>
            <a:r>
              <a:rPr lang="en-US" dirty="0" err="1"/>
              <a:t>dn</a:t>
            </a:r>
            <a:r>
              <a:rPr lang="en-US" dirty="0"/>
              <a:t> </a:t>
            </a:r>
            <a:r>
              <a:rPr lang="en-US" dirty="0" smtClean="0"/>
              <a:t>disputes</a:t>
            </a:r>
          </a:p>
          <a:p>
            <a:r>
              <a:rPr lang="en-US" dirty="0" smtClean="0"/>
              <a:t>ICANN re-delegation requirements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1692526" cy="1349504"/>
            <a:chOff x="2555692" y="-9473"/>
            <a:chExt cx="1976608" cy="1772520"/>
          </a:xfrm>
        </p:grpSpPr>
        <p:sp>
          <p:nvSpPr>
            <p:cNvPr id="6" name="Rounded Rectangle 5"/>
            <p:cNvSpPr/>
            <p:nvPr/>
          </p:nvSpPr>
          <p:spPr>
            <a:xfrm>
              <a:off x="2555692" y="-9473"/>
              <a:ext cx="1934166" cy="1702434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-23268"/>
                <a:alphaOff val="0"/>
              </a:schemeClr>
            </a:fillRef>
            <a:effectRef idx="2">
              <a:schemeClr val="accent3">
                <a:hueOff val="0"/>
                <a:satOff val="0"/>
                <a:lumOff val="-2326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764346" y="226825"/>
              <a:ext cx="1767954" cy="15362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cap="none" spc="0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Doain</a:t>
              </a:r>
              <a:r>
                <a:rPr lang="en-US" sz="2400" b="1" kern="1200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names</a:t>
              </a:r>
              <a:endParaRPr lang="en-US" sz="2400" b="1" kern="1200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4494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8818" name="Group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555879"/>
              </p:ext>
            </p:extLst>
          </p:nvPr>
        </p:nvGraphicFramePr>
        <p:xfrm>
          <a:off x="685800" y="769781"/>
          <a:ext cx="7772400" cy="4450079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91913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Badge of origin;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Distinctive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Use in commerce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Identifier of IP address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Generic, descriptive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Commercial or non-commercial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6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Territorially based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Same mark different goods or services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Global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gTLD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or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ccTLD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Unique - First come first serve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Cybersquatting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Typo-squatting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18829" name="Picture 13" descr="coke">
            <a:hlinkClick r:id="rId3"/>
          </p:cNvPr>
          <p:cNvPicPr>
            <a:picLocks noGrp="1" noChangeAspect="1" noChangeArrowheads="1"/>
          </p:cNvPicPr>
          <p:nvPr>
            <p:ph type="title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600" y="0"/>
            <a:ext cx="1368425" cy="800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18830" name="Picture 14" descr="accredited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7" y="28642"/>
            <a:ext cx="1120383" cy="1120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8831" name="Picture 15" descr="dn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16632"/>
            <a:ext cx="1111625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dn6CAGTMBW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09120"/>
            <a:ext cx="1350962" cy="122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095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XI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Provide for CODE OF CONDUCT of ISPs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Protect ISPs from indirect liability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4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34797"/>
            <a:ext cx="7772400" cy="707886"/>
          </a:xfrm>
        </p:spPr>
        <p:txBody>
          <a:bodyPr/>
          <a:lstStyle/>
          <a:p>
            <a:r>
              <a:rPr lang="en-US" sz="4000" dirty="0" smtClean="0"/>
              <a:t>Parts VII-XIII</a:t>
            </a:r>
            <a:endParaRPr lang="en-US" sz="4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579917"/>
              </p:ext>
            </p:extLst>
          </p:nvPr>
        </p:nvGraphicFramePr>
        <p:xfrm>
          <a:off x="684213" y="1989138"/>
          <a:ext cx="7772400" cy="4256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2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92034"/>
            <a:ext cx="7772400" cy="646331"/>
          </a:xfrm>
        </p:spPr>
        <p:txBody>
          <a:bodyPr/>
          <a:lstStyle/>
          <a:p>
            <a:pPr algn="r"/>
            <a:r>
              <a:rPr lang="en-GB" dirty="0" smtClean="0">
                <a:latin typeface="Verdana" charset="0"/>
              </a:rPr>
              <a:t>Part XI: Service providers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556792"/>
            <a:ext cx="7772400" cy="4688433"/>
          </a:xfrm>
        </p:spPr>
        <p:txBody>
          <a:bodyPr/>
          <a:lstStyle/>
          <a:p>
            <a:r>
              <a:rPr lang="en-GB" dirty="0" smtClean="0">
                <a:latin typeface="Verdana" charset="0"/>
              </a:rPr>
              <a:t>S 87: Recognition representative body</a:t>
            </a:r>
          </a:p>
          <a:p>
            <a:pPr lvl="1"/>
            <a:r>
              <a:rPr lang="en-GB" dirty="0" smtClean="0">
                <a:latin typeface="Verdana" charset="0"/>
              </a:rPr>
              <a:t>Code of conduct; membership criteria, adherence to adequate standards &amp; monitoring &amp; enforcing</a:t>
            </a:r>
          </a:p>
          <a:p>
            <a:r>
              <a:rPr lang="en-GB" dirty="0" smtClean="0">
                <a:latin typeface="Verdana" charset="0"/>
              </a:rPr>
              <a:t>S 88: Limitation only:</a:t>
            </a:r>
          </a:p>
          <a:p>
            <a:pPr lvl="1"/>
            <a:r>
              <a:rPr lang="en-GB" dirty="0" smtClean="0">
                <a:latin typeface="Verdana" charset="0"/>
              </a:rPr>
              <a:t> for members</a:t>
            </a:r>
          </a:p>
          <a:p>
            <a:pPr lvl="1"/>
            <a:r>
              <a:rPr lang="en-GB" dirty="0" smtClean="0">
                <a:latin typeface="Verdana" charset="0"/>
              </a:rPr>
              <a:t>Adopted &amp; implemented code</a:t>
            </a:r>
          </a:p>
          <a:p>
            <a:endParaRPr lang="en-ZA" dirty="0">
              <a:latin typeface="Verdana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-6704" y="0"/>
            <a:ext cx="1415934" cy="1702434"/>
            <a:chOff x="5836013" y="143719"/>
            <a:chExt cx="1415934" cy="1702434"/>
          </a:xfrm>
        </p:grpSpPr>
        <p:sp>
          <p:nvSpPr>
            <p:cNvPr id="6" name="Rounded Rectangle 5"/>
            <p:cNvSpPr/>
            <p:nvPr/>
          </p:nvSpPr>
          <p:spPr>
            <a:xfrm>
              <a:off x="5836013" y="143719"/>
              <a:ext cx="1415934" cy="1702434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-46537"/>
                <a:alphaOff val="0"/>
              </a:schemeClr>
            </a:fillRef>
            <a:effectRef idx="2">
              <a:schemeClr val="accent3">
                <a:hueOff val="0"/>
                <a:satOff val="0"/>
                <a:lumOff val="-4653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5905133" y="212839"/>
              <a:ext cx="1277694" cy="15641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cap="none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ISPs</a:t>
              </a:r>
              <a:endParaRPr lang="en-US" sz="2400" b="1" kern="1200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550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792088"/>
          </a:xfrm>
        </p:spPr>
        <p:txBody>
          <a:bodyPr/>
          <a:lstStyle/>
          <a:p>
            <a:r>
              <a:rPr lang="en-US" dirty="0" smtClean="0"/>
              <a:t>Limitation of 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980728"/>
            <a:ext cx="7772400" cy="5264497"/>
          </a:xfrm>
        </p:spPr>
        <p:txBody>
          <a:bodyPr/>
          <a:lstStyle/>
          <a:p>
            <a:r>
              <a:rPr lang="en-GB" dirty="0" smtClean="0">
                <a:latin typeface="Verdana" charset="0"/>
              </a:rPr>
              <a:t>S 89-92</a:t>
            </a:r>
          </a:p>
          <a:p>
            <a:r>
              <a:rPr lang="en-GB" dirty="0" smtClean="0">
                <a:latin typeface="Verdana" charset="0"/>
              </a:rPr>
              <a:t>89: Mere </a:t>
            </a:r>
            <a:r>
              <a:rPr lang="en-GB" dirty="0">
                <a:latin typeface="Verdana" charset="0"/>
              </a:rPr>
              <a:t>conduit; </a:t>
            </a:r>
          </a:p>
          <a:p>
            <a:r>
              <a:rPr lang="en-GB" dirty="0" smtClean="0">
                <a:latin typeface="Verdana" charset="0"/>
              </a:rPr>
              <a:t>90: Caching</a:t>
            </a:r>
            <a:r>
              <a:rPr lang="en-GB" dirty="0">
                <a:latin typeface="Verdana" charset="0"/>
              </a:rPr>
              <a:t>; </a:t>
            </a:r>
          </a:p>
          <a:p>
            <a:r>
              <a:rPr lang="en-GB" dirty="0" smtClean="0">
                <a:latin typeface="Verdana" charset="0"/>
              </a:rPr>
              <a:t>91: Hosting </a:t>
            </a:r>
            <a:r>
              <a:rPr lang="en-GB" dirty="0">
                <a:latin typeface="Verdana" charset="0"/>
              </a:rPr>
              <a:t>&amp; </a:t>
            </a:r>
          </a:p>
          <a:p>
            <a:r>
              <a:rPr lang="en-GB" dirty="0" smtClean="0">
                <a:latin typeface="Verdana" charset="0"/>
              </a:rPr>
              <a:t>92: Information </a:t>
            </a:r>
            <a:r>
              <a:rPr lang="en-GB" dirty="0">
                <a:latin typeface="Verdana" charset="0"/>
              </a:rPr>
              <a:t>location </a:t>
            </a:r>
            <a:r>
              <a:rPr lang="en-GB" dirty="0" smtClean="0">
                <a:latin typeface="Verdana" charset="0"/>
              </a:rPr>
              <a:t>tools</a:t>
            </a:r>
          </a:p>
          <a:p>
            <a:r>
              <a:rPr lang="en-GB" dirty="0" smtClean="0">
                <a:latin typeface="Verdana" charset="0"/>
              </a:rPr>
              <a:t>93: Take-down notification</a:t>
            </a:r>
            <a:endParaRPr lang="en-GB" dirty="0">
              <a:latin typeface="Verdana" charset="0"/>
            </a:endParaRPr>
          </a:p>
          <a:p>
            <a:r>
              <a:rPr lang="en-GB" dirty="0" smtClean="0">
                <a:latin typeface="Verdana" charset="0"/>
              </a:rPr>
              <a:t>94-95 No </a:t>
            </a:r>
            <a:r>
              <a:rPr lang="en-GB" dirty="0">
                <a:latin typeface="Verdana" charset="0"/>
              </a:rPr>
              <a:t>general </a:t>
            </a:r>
            <a:r>
              <a:rPr lang="en-GB" dirty="0" smtClean="0">
                <a:latin typeface="Verdana" charset="0"/>
              </a:rPr>
              <a:t>obligation &amp; other rights not affected</a:t>
            </a:r>
            <a:endParaRPr lang="en-GB" dirty="0">
              <a:latin typeface="Verdana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0060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 89 Mere Conduit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Verdana" charset="0"/>
              </a:rPr>
              <a:t>Mere </a:t>
            </a:r>
            <a:r>
              <a:rPr lang="en-GB" dirty="0" smtClean="0">
                <a:latin typeface="Verdana" charset="0"/>
              </a:rPr>
              <a:t>conduit - Access to for  for operating facilities for transmission, routing or storage of e-communications if:</a:t>
            </a:r>
          </a:p>
          <a:p>
            <a:pPr lvl="1"/>
            <a:r>
              <a:rPr lang="en-GB" dirty="0" smtClean="0">
                <a:latin typeface="Verdana" charset="0"/>
              </a:rPr>
              <a:t>Does </a:t>
            </a:r>
            <a:r>
              <a:rPr lang="en-GB" dirty="0">
                <a:latin typeface="Verdana" charset="0"/>
              </a:rPr>
              <a:t>not initiate </a:t>
            </a:r>
            <a:endParaRPr lang="en-GB" dirty="0" smtClean="0">
              <a:latin typeface="Verdana" charset="0"/>
            </a:endParaRPr>
          </a:p>
          <a:p>
            <a:pPr lvl="1"/>
            <a:r>
              <a:rPr lang="en-GB" dirty="0" smtClean="0">
                <a:latin typeface="Verdana" charset="0"/>
              </a:rPr>
              <a:t>Or select recipient;  </a:t>
            </a:r>
          </a:p>
          <a:p>
            <a:pPr lvl="1"/>
            <a:r>
              <a:rPr lang="en-GB" dirty="0" smtClean="0">
                <a:latin typeface="Verdana" charset="0"/>
              </a:rPr>
              <a:t>automatic</a:t>
            </a:r>
            <a:r>
              <a:rPr lang="en-GB" dirty="0">
                <a:latin typeface="Verdana" charset="0"/>
              </a:rPr>
              <a:t>, technical;  </a:t>
            </a:r>
            <a:endParaRPr lang="en-GB" dirty="0" smtClean="0">
              <a:latin typeface="Verdana" charset="0"/>
            </a:endParaRPr>
          </a:p>
          <a:p>
            <a:pPr lvl="1"/>
            <a:r>
              <a:rPr lang="en-GB" dirty="0" smtClean="0">
                <a:latin typeface="Verdana" charset="0"/>
              </a:rPr>
              <a:t>no </a:t>
            </a:r>
            <a:r>
              <a:rPr lang="en-GB" dirty="0">
                <a:latin typeface="Verdana" charset="0"/>
              </a:rPr>
              <a:t>modification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5" name="Picture 4" descr="MPj0386306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789040"/>
            <a:ext cx="2553129" cy="1719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798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8575"/>
            <a:ext cx="7772400" cy="1200329"/>
          </a:xfrm>
        </p:spPr>
        <p:txBody>
          <a:bodyPr/>
          <a:lstStyle/>
          <a:p>
            <a:pPr algn="l"/>
            <a:r>
              <a:rPr lang="en-US" dirty="0" smtClean="0"/>
              <a:t>S 90 Caching: automatic intermediate storage of data</a:t>
            </a:r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rcRect l="2340" r="2340"/>
          <a:stretch>
            <a:fillRect/>
          </a:stretch>
        </p:blipFill>
        <p:spPr bwMode="auto">
          <a:xfrm>
            <a:off x="1115616" y="3731295"/>
            <a:ext cx="4248472" cy="2063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1628800"/>
            <a:ext cx="8205092" cy="4616425"/>
          </a:xfrm>
        </p:spPr>
        <p:txBody>
          <a:bodyPr/>
          <a:lstStyle/>
          <a:p>
            <a:r>
              <a:rPr lang="en-US" dirty="0"/>
              <a:t>Does not modify; </a:t>
            </a:r>
            <a:r>
              <a:rPr lang="en-US" dirty="0" smtClean="0"/>
              <a:t>conditions of access; rules </a:t>
            </a:r>
            <a:r>
              <a:rPr lang="en-US" dirty="0"/>
              <a:t>updating; rights management information; removes or disables </a:t>
            </a:r>
            <a:r>
              <a:rPr lang="en-US" dirty="0" smtClean="0"/>
              <a:t>access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22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145788"/>
            <a:ext cx="7772400" cy="3416320"/>
          </a:xfrm>
        </p:spPr>
        <p:txBody>
          <a:bodyPr/>
          <a:lstStyle/>
          <a:p>
            <a:r>
              <a:rPr lang="en-GB" dirty="0" smtClean="0">
                <a:latin typeface="Verdana" charset="0"/>
              </a:rPr>
              <a:t/>
            </a:r>
            <a:br>
              <a:rPr lang="en-GB" dirty="0" smtClean="0">
                <a:latin typeface="Verdana" charset="0"/>
              </a:rPr>
            </a:br>
            <a:r>
              <a:rPr lang="en-GB" dirty="0" smtClean="0">
                <a:latin typeface="Verdana" charset="0"/>
              </a:rPr>
              <a:t/>
            </a:r>
            <a:br>
              <a:rPr lang="en-GB" dirty="0" smtClean="0">
                <a:latin typeface="Verdana" charset="0"/>
              </a:rPr>
            </a:br>
            <a:r>
              <a:rPr lang="en-GB" dirty="0">
                <a:latin typeface="Verdana" charset="0"/>
              </a:rPr>
              <a:t/>
            </a:r>
            <a:br>
              <a:rPr lang="en-GB" dirty="0">
                <a:latin typeface="Verdana" charset="0"/>
              </a:rPr>
            </a:br>
            <a:r>
              <a:rPr lang="en-GB" dirty="0" smtClean="0">
                <a:latin typeface="Verdana" charset="0"/>
              </a:rPr>
              <a:t> S 91 Hosting</a:t>
            </a:r>
            <a:br>
              <a:rPr lang="en-GB" dirty="0" smtClean="0">
                <a:latin typeface="Verdana" charset="0"/>
              </a:rPr>
            </a:br>
            <a:r>
              <a:rPr lang="en-GB" dirty="0" smtClean="0">
                <a:latin typeface="Verdana" charset="0"/>
              </a:rPr>
              <a:t>  </a:t>
            </a:r>
            <a:r>
              <a:rPr lang="en-GB" dirty="0">
                <a:latin typeface="Verdana" charset="0"/>
              </a:rPr>
              <a:t/>
            </a:r>
            <a:br>
              <a:rPr lang="en-GB" dirty="0">
                <a:latin typeface="Verdana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1415" b="11415"/>
          <a:stretch>
            <a:fillRect/>
          </a:stretch>
        </p:blipFill>
        <p:spPr>
          <a:xfrm>
            <a:off x="2740356" y="1340768"/>
            <a:ext cx="6424711" cy="4104456"/>
          </a:xfrm>
        </p:spPr>
      </p:pic>
      <p:sp>
        <p:nvSpPr>
          <p:cNvPr id="6" name="TextBox 5"/>
          <p:cNvSpPr txBox="1"/>
          <p:nvPr/>
        </p:nvSpPr>
        <p:spPr>
          <a:xfrm>
            <a:off x="4499992" y="3933056"/>
            <a:ext cx="44644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1600" dirty="0" smtClean="0"/>
          </a:p>
          <a:p>
            <a:pPr algn="r"/>
            <a:endParaRPr lang="en-GB" sz="1600" dirty="0"/>
          </a:p>
          <a:p>
            <a:pPr algn="r"/>
            <a:endParaRPr lang="en-GB" sz="1600" dirty="0" smtClean="0"/>
          </a:p>
          <a:p>
            <a:pPr algn="r"/>
            <a:endParaRPr lang="en-GB" sz="1600" dirty="0"/>
          </a:p>
          <a:p>
            <a:pPr algn="r"/>
            <a:endParaRPr lang="en-GB" sz="1600" dirty="0" smtClean="0"/>
          </a:p>
          <a:p>
            <a:pPr algn="r"/>
            <a:r>
              <a:rPr lang="en-GB" sz="1600" dirty="0" smtClean="0"/>
              <a:t>Source</a:t>
            </a:r>
            <a:r>
              <a:rPr lang="en-GB" sz="1600" dirty="0"/>
              <a:t>: http://</a:t>
            </a:r>
            <a:r>
              <a:rPr lang="en-GB" sz="1600" dirty="0" err="1"/>
              <a:t>jumpdog.us</a:t>
            </a:r>
            <a:r>
              <a:rPr lang="en-GB" sz="1600" dirty="0"/>
              <a:t/>
            </a:r>
            <a:br>
              <a:rPr lang="en-GB" sz="1600" dirty="0"/>
            </a:b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980728"/>
            <a:ext cx="34563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 knowledge; </a:t>
            </a:r>
          </a:p>
          <a:p>
            <a:r>
              <a:rPr lang="en-US" sz="2800" dirty="0" smtClean="0"/>
              <a:t>no facts or circumstances; take-down upon receipt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304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0563"/>
            <a:ext cx="7772400" cy="1200329"/>
          </a:xfrm>
        </p:spPr>
        <p:txBody>
          <a:bodyPr/>
          <a:lstStyle/>
          <a:p>
            <a:r>
              <a:rPr lang="en-US" dirty="0" smtClean="0"/>
              <a:t>S 92 Information location tools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7016" b="17016"/>
          <a:stretch>
            <a:fillRect/>
          </a:stretch>
        </p:blipFill>
        <p:spPr>
          <a:xfrm rot="5400000">
            <a:off x="691020" y="1636254"/>
            <a:ext cx="4175697" cy="4162327"/>
          </a:xfrm>
        </p:spPr>
      </p:pic>
      <p:sp>
        <p:nvSpPr>
          <p:cNvPr id="5" name="Rectangle 4"/>
          <p:cNvSpPr/>
          <p:nvPr/>
        </p:nvSpPr>
        <p:spPr>
          <a:xfrm>
            <a:off x="1403648" y="5805264"/>
            <a:ext cx="46419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Source: http://webchannel.ae/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4716016" y="3075057"/>
            <a:ext cx="36724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No knowledge; no facts or circumstances; </a:t>
            </a:r>
            <a:endParaRPr lang="en-US" sz="2400" dirty="0" smtClean="0"/>
          </a:p>
          <a:p>
            <a:r>
              <a:rPr lang="en-US" sz="2400" dirty="0" smtClean="0"/>
              <a:t>No financial benefits;</a:t>
            </a:r>
          </a:p>
          <a:p>
            <a:r>
              <a:rPr lang="en-US" sz="2400" dirty="0" smtClean="0"/>
              <a:t>Removes access to link after info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353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XII XIII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Powers of the Minister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Exclusions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822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7562"/>
            <a:ext cx="7772400" cy="646331"/>
          </a:xfrm>
        </p:spPr>
        <p:txBody>
          <a:bodyPr/>
          <a:lstStyle/>
          <a:p>
            <a:r>
              <a:rPr lang="en-US" dirty="0" smtClean="0"/>
              <a:t> 	Minister’s Powers S 96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340768"/>
            <a:ext cx="7772400" cy="4904457"/>
          </a:xfrm>
        </p:spPr>
        <p:txBody>
          <a:bodyPr/>
          <a:lstStyle/>
          <a:p>
            <a:r>
              <a:rPr lang="en-US" dirty="0" smtClean="0"/>
              <a:t>Designate entity as public body</a:t>
            </a:r>
          </a:p>
          <a:p>
            <a:r>
              <a:rPr lang="en-US" dirty="0" smtClean="0"/>
              <a:t>Electronic signatures – reliable as secure</a:t>
            </a:r>
          </a:p>
          <a:p>
            <a:r>
              <a:rPr lang="en-US" dirty="0" smtClean="0"/>
              <a:t>Secure signatures for specific purposes</a:t>
            </a:r>
          </a:p>
          <a:p>
            <a:r>
              <a:rPr lang="en-US" dirty="0" smtClean="0"/>
              <a:t>Formats for communication of info;</a:t>
            </a:r>
          </a:p>
          <a:p>
            <a:r>
              <a:rPr lang="en-US" dirty="0" smtClean="0"/>
              <a:t>Exclude transactions, documents or rules of law from application</a:t>
            </a:r>
          </a:p>
          <a:p>
            <a:r>
              <a:rPr lang="en-US" dirty="0" smtClean="0"/>
              <a:t>Any other purpose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79513" y="188640"/>
            <a:ext cx="1872208" cy="1152128"/>
            <a:chOff x="3617456" y="2159947"/>
            <a:chExt cx="2329687" cy="1702434"/>
          </a:xfrm>
        </p:grpSpPr>
        <p:sp>
          <p:nvSpPr>
            <p:cNvPr id="6" name="Rounded Rectangle 5"/>
            <p:cNvSpPr/>
            <p:nvPr/>
          </p:nvSpPr>
          <p:spPr>
            <a:xfrm>
              <a:off x="3617456" y="2159947"/>
              <a:ext cx="2329687" cy="1702434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-69805"/>
                <a:alphaOff val="0"/>
              </a:schemeClr>
            </a:fillRef>
            <a:effectRef idx="2">
              <a:schemeClr val="accent3">
                <a:hueOff val="0"/>
                <a:satOff val="0"/>
                <a:lumOff val="-6980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3700562" y="2243053"/>
              <a:ext cx="2163475" cy="15362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Exclusions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Powers</a:t>
              </a:r>
              <a:endParaRPr lang="en-US" sz="2000" b="1" kern="1200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68728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1241"/>
            <a:ext cx="7772400" cy="646331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Part XIII Saving provisions</a:t>
            </a:r>
            <a:endParaRPr lang="en-GB" dirty="0">
              <a:latin typeface="Verdana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00188"/>
            <a:ext cx="7772400" cy="4745037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dirty="0" smtClean="0">
                <a:ea typeface="+mn-ea"/>
                <a:cs typeface="+mn-cs"/>
              </a:rPr>
              <a:t>E-signature or e-communication not applicable to: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>
                <a:ea typeface="+mn-ea"/>
                <a:cs typeface="+mn-cs"/>
              </a:rPr>
              <a:t>Immovable property; long term lease; bill of exchange; will; trust; family law &amp; personal status; power of attorney; judicial notification &amp; court decisions; amendments to or termination of health insurance &amp; life insurance; etc.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dirty="0" smtClean="0">
                <a:ea typeface="+mn-ea"/>
                <a:cs typeface="+mn-cs"/>
              </a:rPr>
              <a:t> Other laws not affected</a:t>
            </a:r>
          </a:p>
          <a:p>
            <a:pPr marL="0" indent="0">
              <a:buNone/>
              <a:defRPr/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965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1558"/>
            <a:ext cx="7772400" cy="646331"/>
          </a:xfrm>
        </p:spPr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556792"/>
            <a:ext cx="7772400" cy="4688433"/>
          </a:xfrm>
        </p:spPr>
        <p:txBody>
          <a:bodyPr/>
          <a:lstStyle/>
          <a:p>
            <a:r>
              <a:rPr lang="en-US" dirty="0" smtClean="0"/>
              <a:t>Regulations:</a:t>
            </a:r>
          </a:p>
          <a:p>
            <a:pPr lvl="1"/>
            <a:r>
              <a:rPr lang="en-US" dirty="0" smtClean="0"/>
              <a:t>E-government requirements;</a:t>
            </a:r>
          </a:p>
          <a:p>
            <a:pPr lvl="1"/>
            <a:r>
              <a:rPr lang="en-US" dirty="0" smtClean="0"/>
              <a:t>Cryptography  registration;</a:t>
            </a:r>
          </a:p>
          <a:p>
            <a:pPr lvl="1"/>
            <a:r>
              <a:rPr lang="en-US" dirty="0" smtClean="0"/>
              <a:t>Security procedures – secure e-communications</a:t>
            </a:r>
          </a:p>
          <a:p>
            <a:pPr lvl="1"/>
            <a:r>
              <a:rPr lang="en-US" dirty="0" smtClean="0"/>
              <a:t>Secure signature requirements;</a:t>
            </a:r>
          </a:p>
          <a:p>
            <a:pPr lvl="1"/>
            <a:r>
              <a:rPr lang="en-US" dirty="0" smtClean="0"/>
              <a:t>Recognition of foreign e-signatures</a:t>
            </a:r>
          </a:p>
          <a:p>
            <a:pPr lvl="1"/>
            <a:r>
              <a:rPr lang="en-US" dirty="0" smtClean="0"/>
              <a:t>Domain name ADR</a:t>
            </a:r>
          </a:p>
          <a:p>
            <a:pPr lvl="1"/>
            <a:r>
              <a:rPr lang="en-US" dirty="0" smtClean="0"/>
              <a:t>Representative body: ISPs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2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VII-VIII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Register of cryptographic products and services;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Secure e-communications &amp; secure electronic signatures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387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820150" y="0"/>
            <a:ext cx="323850" cy="2444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fld id="{590A0987-5DBD-9243-B991-36F79B08759C}" type="slidenum">
              <a:rPr lang="en-US" sz="1000">
                <a:solidFill>
                  <a:srgbClr val="0E438A"/>
                </a:solidFill>
                <a:latin typeface="Zurich BT" charset="0"/>
                <a:cs typeface="Times New Roman" charset="0"/>
              </a:rPr>
              <a:pPr/>
              <a:t>30</a:t>
            </a:fld>
            <a:endParaRPr lang="en-US" sz="1000">
              <a:solidFill>
                <a:srgbClr val="0E438A"/>
              </a:solidFill>
              <a:latin typeface="Zurich BT" charset="0"/>
              <a:cs typeface="Times New Roman" charset="0"/>
            </a:endParaRPr>
          </a:p>
        </p:txBody>
      </p:sp>
      <p:sp>
        <p:nvSpPr>
          <p:cNvPr id="1203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96913"/>
            <a:ext cx="7772400" cy="647700"/>
          </a:xfrm>
        </p:spPr>
        <p:txBody>
          <a:bodyPr/>
          <a:lstStyle/>
          <a:p>
            <a:pPr>
              <a:defRPr/>
            </a:pPr>
            <a:r>
              <a:rPr lang="fr-FR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cs typeface="+mj-cs"/>
              </a:rPr>
              <a:t>THANK YOU…</a:t>
            </a:r>
            <a:endParaRPr lang="fr-FR" dirty="0"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  <a:cs typeface="+mj-cs"/>
            </a:endParaRPr>
          </a:p>
        </p:txBody>
      </p:sp>
      <p:sp>
        <p:nvSpPr>
          <p:cNvPr id="53251" name="TextBox 3"/>
          <p:cNvSpPr txBox="1">
            <a:spLocks noChangeArrowheads="1"/>
          </p:cNvSpPr>
          <p:nvPr/>
        </p:nvSpPr>
        <p:spPr bwMode="auto">
          <a:xfrm>
            <a:off x="395536" y="2276872"/>
            <a:ext cx="7561262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GB" sz="2800" b="1" dirty="0" err="1"/>
              <a:t>Tana</a:t>
            </a:r>
            <a:r>
              <a:rPr lang="en-GB" sz="2800" b="1" dirty="0"/>
              <a:t> </a:t>
            </a:r>
            <a:r>
              <a:rPr lang="en-GB" sz="2800" b="1" dirty="0" err="1"/>
              <a:t>Pistorius</a:t>
            </a:r>
            <a:endParaRPr lang="en-GB" sz="2800" b="1" dirty="0"/>
          </a:p>
          <a:p>
            <a:r>
              <a:rPr lang="en-GB" sz="2000" b="1" dirty="0" smtClean="0"/>
              <a:t>ITU INTERNATIONAL EXPERT</a:t>
            </a:r>
          </a:p>
          <a:p>
            <a:r>
              <a:rPr lang="en-GB" sz="2400" b="1" dirty="0">
                <a:hlinkClick r:id="rId3"/>
              </a:rPr>
              <a:t>pistot@unisa.ac.za</a:t>
            </a:r>
            <a:endParaRPr lang="en-GB" sz="2400" b="1" dirty="0"/>
          </a:p>
          <a:p>
            <a:r>
              <a:rPr lang="en-GB" sz="1600" b="1" dirty="0"/>
              <a:t>Research Professor: UNISA</a:t>
            </a:r>
          </a:p>
          <a:p>
            <a:endParaRPr lang="en-GB" sz="2400" b="1" dirty="0"/>
          </a:p>
          <a:p>
            <a:endParaRPr lang="en-GB" sz="1200" dirty="0"/>
          </a:p>
        </p:txBody>
      </p:sp>
      <p:sp>
        <p:nvSpPr>
          <p:cNvPr id="53252" name="TextBox 3"/>
          <p:cNvSpPr txBox="1">
            <a:spLocks noChangeArrowheads="1"/>
          </p:cNvSpPr>
          <p:nvPr/>
        </p:nvSpPr>
        <p:spPr bwMode="auto">
          <a:xfrm>
            <a:off x="825500" y="4021138"/>
            <a:ext cx="7418388" cy="197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pPr algn="ctr"/>
            <a:endParaRPr lang="fr-CH" sz="2100" b="1" dirty="0"/>
          </a:p>
          <a:p>
            <a:pPr algn="ctr"/>
            <a:endParaRPr lang="fr-CH" sz="2100" b="1" dirty="0"/>
          </a:p>
          <a:p>
            <a:pPr algn="ctr"/>
            <a:endParaRPr lang="fr-CH" sz="2100" b="1" dirty="0"/>
          </a:p>
          <a:p>
            <a:pPr algn="ctr"/>
            <a:r>
              <a:rPr lang="fr-CH" sz="2100" b="1" dirty="0"/>
              <a:t>Union Internationale des Télécommunications </a:t>
            </a:r>
            <a:r>
              <a:rPr lang="en-GB" sz="2100" b="1" dirty="0"/>
              <a:t>International Telecommunication Union</a:t>
            </a:r>
            <a:r>
              <a:rPr lang="en-GB" sz="1700" dirty="0"/>
              <a:t/>
            </a:r>
            <a:br>
              <a:rPr lang="en-GB" sz="1700" dirty="0"/>
            </a:b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32575152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Section 42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 of cryptography providers</a:t>
            </a:r>
          </a:p>
          <a:p>
            <a:pPr lvl="1"/>
            <a:r>
              <a:rPr lang="en-US" dirty="0" smtClean="0"/>
              <a:t>Minister appoint DG</a:t>
            </a:r>
          </a:p>
          <a:p>
            <a:r>
              <a:rPr lang="en-US" dirty="0" smtClean="0"/>
              <a:t>Definitions</a:t>
            </a:r>
          </a:p>
          <a:p>
            <a:pPr lvl="1"/>
            <a:r>
              <a:rPr lang="en-US" dirty="0" smtClean="0"/>
              <a:t>Cryptography product</a:t>
            </a:r>
          </a:p>
          <a:p>
            <a:pPr lvl="1"/>
            <a:r>
              <a:rPr lang="en-US" dirty="0" smtClean="0"/>
              <a:t>Cryptography provider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11560" y="188641"/>
            <a:ext cx="2497078" cy="1656183"/>
            <a:chOff x="-2424515" y="-1787910"/>
            <a:chExt cx="2497078" cy="2545440"/>
          </a:xfrm>
        </p:grpSpPr>
        <p:sp>
          <p:nvSpPr>
            <p:cNvPr id="6" name="Rounded Rectangle 5"/>
            <p:cNvSpPr/>
            <p:nvPr/>
          </p:nvSpPr>
          <p:spPr>
            <a:xfrm>
              <a:off x="-2424515" y="-1715903"/>
              <a:ext cx="2497078" cy="2473433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0">
              <a:scrgbClr r="0" g="0" b="0"/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-2352507" y="-1787910"/>
              <a:ext cx="2376264" cy="24482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cap="none" spc="50" dirty="0" smtClean="0">
                  <a:ln w="11430"/>
                  <a:solidFill>
                    <a:srgbClr val="FF00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Cryptography providers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75181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864096"/>
          </a:xfrm>
        </p:spPr>
        <p:txBody>
          <a:bodyPr/>
          <a:lstStyle/>
          <a:p>
            <a:r>
              <a:rPr lang="en-US" dirty="0" smtClean="0"/>
              <a:t>Part VII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124744"/>
            <a:ext cx="7772400" cy="5120481"/>
          </a:xfrm>
        </p:spPr>
        <p:txBody>
          <a:bodyPr/>
          <a:lstStyle/>
          <a:p>
            <a:r>
              <a:rPr lang="en-US" dirty="0"/>
              <a:t>Register</a:t>
            </a:r>
          </a:p>
          <a:p>
            <a:pPr lvl="1"/>
            <a:r>
              <a:rPr lang="en-US" dirty="0"/>
              <a:t>Information – identify; not trade secrets </a:t>
            </a:r>
            <a:r>
              <a:rPr lang="en-US" dirty="0" err="1"/>
              <a:t>iro</a:t>
            </a:r>
            <a:r>
              <a:rPr lang="en-US" dirty="0"/>
              <a:t> product/service (s 42)</a:t>
            </a:r>
          </a:p>
          <a:p>
            <a:r>
              <a:rPr lang="en-US" dirty="0" smtClean="0"/>
              <a:t>Compulsory – (s 43)</a:t>
            </a:r>
          </a:p>
          <a:p>
            <a:pPr lvl="1"/>
            <a:r>
              <a:rPr lang="en-US" dirty="0" smtClean="0"/>
              <a:t>Tanzania:</a:t>
            </a:r>
          </a:p>
          <a:p>
            <a:pPr lvl="2"/>
            <a:r>
              <a:rPr lang="en-US" dirty="0" smtClean="0"/>
              <a:t>premises; person makes use;  uses for purpose of business</a:t>
            </a:r>
          </a:p>
          <a:p>
            <a:r>
              <a:rPr lang="en-US" dirty="0" smtClean="0"/>
              <a:t>S 44 Register confidential – exceptions</a:t>
            </a:r>
          </a:p>
          <a:p>
            <a:pPr lvl="1"/>
            <a:r>
              <a:rPr lang="en-US" dirty="0" smtClean="0"/>
              <a:t>Offences; official request; cyber inspectors; 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370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01599"/>
            <a:ext cx="7772400" cy="1200329"/>
          </a:xfrm>
        </p:spPr>
        <p:txBody>
          <a:bodyPr/>
          <a:lstStyle/>
          <a:p>
            <a:r>
              <a:rPr lang="en-US" dirty="0" smtClean="0"/>
              <a:t>Secure electronic communication S 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procedure is verified</a:t>
            </a:r>
            <a:endParaRPr lang="en-US" dirty="0"/>
          </a:p>
          <a:p>
            <a:pPr lvl="1"/>
            <a:r>
              <a:rPr lang="en-US" dirty="0" smtClean="0"/>
              <a:t>Prescribed by Regulations or</a:t>
            </a:r>
          </a:p>
          <a:p>
            <a:pPr lvl="1"/>
            <a:r>
              <a:rPr lang="en-US" dirty="0" smtClean="0"/>
              <a:t>Commercially reasonable security procedure agreed to by parties</a:t>
            </a:r>
          </a:p>
          <a:p>
            <a:pPr marL="914400" lvl="2" indent="0">
              <a:buNone/>
            </a:pPr>
            <a:r>
              <a:rPr lang="en-US" dirty="0" smtClean="0"/>
              <a:t>= secure electronic communication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51520" y="404664"/>
            <a:ext cx="1944216" cy="648072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TextBox 5"/>
          <p:cNvSpPr txBox="1"/>
          <p:nvPr/>
        </p:nvSpPr>
        <p:spPr>
          <a:xfrm>
            <a:off x="323528" y="548680"/>
            <a:ext cx="187220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E-Signature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3890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Procedure to:</a:t>
            </a:r>
          </a:p>
          <a:p>
            <a:pPr lvl="1"/>
            <a:r>
              <a:rPr lang="en-US" dirty="0" smtClean="0"/>
              <a:t>Verify record is that of person;</a:t>
            </a:r>
          </a:p>
          <a:p>
            <a:pPr lvl="1"/>
            <a:r>
              <a:rPr lang="en-US" dirty="0" smtClean="0"/>
              <a:t>Detecting changes;</a:t>
            </a:r>
          </a:p>
          <a:p>
            <a:r>
              <a:rPr lang="en-US" dirty="0" smtClean="0"/>
              <a:t>Verify in relation to e-record:</a:t>
            </a:r>
          </a:p>
          <a:p>
            <a:pPr lvl="1"/>
            <a:r>
              <a:rPr lang="en-US" dirty="0" smtClean="0"/>
              <a:t>Initial record remained intact/has been altered since secure e-signature was affixed.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011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1"/>
            <a:ext cx="7772400" cy="1440159"/>
          </a:xfrm>
        </p:spPr>
        <p:txBody>
          <a:bodyPr/>
          <a:lstStyle/>
          <a:p>
            <a:r>
              <a:rPr lang="en-US" dirty="0" smtClean="0"/>
              <a:t>Commercially reasonable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340768"/>
            <a:ext cx="7772400" cy="4904457"/>
          </a:xfrm>
        </p:spPr>
        <p:txBody>
          <a:bodyPr/>
          <a:lstStyle/>
          <a:p>
            <a:r>
              <a:rPr lang="en-US" dirty="0" smtClean="0"/>
              <a:t>Commercial circumstances at the time including:</a:t>
            </a:r>
          </a:p>
          <a:p>
            <a:pPr lvl="1"/>
            <a:r>
              <a:rPr lang="en-US" dirty="0" smtClean="0"/>
              <a:t>Nature of transaction;</a:t>
            </a:r>
          </a:p>
          <a:p>
            <a:pPr lvl="1"/>
            <a:r>
              <a:rPr lang="en-US" dirty="0" smtClean="0"/>
              <a:t>Sophistication of parties;</a:t>
            </a:r>
          </a:p>
          <a:p>
            <a:pPr lvl="1"/>
            <a:r>
              <a:rPr lang="en-US" dirty="0" smtClean="0"/>
              <a:t>Volume in type of transaction;</a:t>
            </a:r>
          </a:p>
          <a:p>
            <a:pPr lvl="1"/>
            <a:r>
              <a:rPr lang="en-US" dirty="0" smtClean="0"/>
              <a:t>Availability of alternatives;</a:t>
            </a:r>
          </a:p>
          <a:p>
            <a:pPr lvl="1"/>
            <a:r>
              <a:rPr lang="en-US" dirty="0" smtClean="0"/>
              <a:t>Cost; and</a:t>
            </a:r>
          </a:p>
          <a:p>
            <a:pPr lvl="1"/>
            <a:r>
              <a:rPr lang="en-US" dirty="0" smtClean="0"/>
              <a:t>General procedures for similar transactions.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3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792088"/>
          </a:xfrm>
        </p:spPr>
        <p:txBody>
          <a:bodyPr/>
          <a:lstStyle/>
          <a:p>
            <a:pPr eaLnBrk="1" hangingPunct="1"/>
            <a:r>
              <a:rPr lang="en-GB" dirty="0">
                <a:latin typeface="Tahoma" charset="0"/>
              </a:rPr>
              <a:t>Electronic signatures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2776"/>
            <a:ext cx="7772400" cy="4832449"/>
          </a:xfrm>
        </p:spPr>
        <p:txBody>
          <a:bodyPr/>
          <a:lstStyle/>
          <a:p>
            <a:pPr eaLnBrk="1" hangingPunct="1"/>
            <a:r>
              <a:rPr lang="en-GB" dirty="0">
                <a:latin typeface="Tahoma" charset="0"/>
              </a:rPr>
              <a:t>Data attached to or logically associated with data indented to be </a:t>
            </a:r>
            <a:r>
              <a:rPr lang="en-GB" dirty="0" smtClean="0">
                <a:latin typeface="Tahoma" charset="0"/>
              </a:rPr>
              <a:t>signature</a:t>
            </a:r>
          </a:p>
          <a:p>
            <a:pPr lvl="8" eaLnBrk="1" hangingPunct="1"/>
            <a:endParaRPr lang="en-GB" dirty="0" smtClean="0">
              <a:latin typeface="Tahoma" charset="0"/>
            </a:endParaRPr>
          </a:p>
          <a:p>
            <a:pPr marL="3657600" lvl="8" indent="0" eaLnBrk="1" hangingPunct="1">
              <a:buNone/>
            </a:pPr>
            <a:r>
              <a:rPr lang="en-GB" dirty="0" smtClean="0">
                <a:latin typeface="Tahoma" charset="0"/>
              </a:rPr>
              <a:t>+27833761560</a:t>
            </a:r>
          </a:p>
          <a:p>
            <a:pPr lvl="8" eaLnBrk="1" hangingPunct="1"/>
            <a:r>
              <a:rPr lang="en-GB" dirty="0" err="1" smtClean="0">
                <a:latin typeface="Tahoma" charset="0"/>
                <a:hlinkClick r:id="rId3"/>
              </a:rPr>
              <a:t>pistot@unisa.ac.za</a:t>
            </a:r>
            <a:endParaRPr lang="en-GB" dirty="0">
              <a:latin typeface="Tahoma" charset="0"/>
            </a:endParaRPr>
          </a:p>
          <a:p>
            <a:pPr marL="0" indent="0" eaLnBrk="1" hangingPunct="1">
              <a:buNone/>
            </a:pPr>
            <a:endParaRPr lang="en-GB" b="1" dirty="0" smtClean="0">
              <a:solidFill>
                <a:srgbClr val="FF0000"/>
              </a:solidFill>
              <a:latin typeface="Tahoma" charset="0"/>
            </a:endParaRPr>
          </a:p>
          <a:p>
            <a:pPr eaLnBrk="1" hangingPunct="1"/>
            <a:r>
              <a:rPr lang="en-GB" b="1" dirty="0" smtClean="0">
                <a:solidFill>
                  <a:srgbClr val="FF0000"/>
                </a:solidFill>
                <a:latin typeface="Tahoma" charset="0"/>
              </a:rPr>
              <a:t>Secure electronic signature </a:t>
            </a:r>
            <a:r>
              <a:rPr lang="en-GB" dirty="0" smtClean="0">
                <a:latin typeface="Tahoma" charset="0"/>
              </a:rPr>
              <a:t>is required where law requires a signature</a:t>
            </a:r>
            <a:endParaRPr lang="en-GB" dirty="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GB" dirty="0">
              <a:latin typeface="Tahoma" charset="0"/>
            </a:endParaRPr>
          </a:p>
        </p:txBody>
      </p:sp>
      <p:pic>
        <p:nvPicPr>
          <p:cNvPr id="10244" name="Picture 4" descr="johnhancoc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36912"/>
            <a:ext cx="2786764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212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8861</TotalTime>
  <Words>1074</Words>
  <Application>Microsoft Office PowerPoint</Application>
  <PresentationFormat>On-screen Show (4:3)</PresentationFormat>
  <Paragraphs>231</Paragraphs>
  <Slides>30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ITU-e</vt:lpstr>
      <vt:lpstr>HIPSSA Project </vt:lpstr>
      <vt:lpstr>Parts VII-XIII</vt:lpstr>
      <vt:lpstr>PARTS VII-VIII</vt:lpstr>
      <vt:lpstr>Section 42</vt:lpstr>
      <vt:lpstr>Part VII</vt:lpstr>
      <vt:lpstr>Secure electronic communication S 45</vt:lpstr>
      <vt:lpstr>Security procedure</vt:lpstr>
      <vt:lpstr>Commercially reasonable procedure</vt:lpstr>
      <vt:lpstr>Electronic signatures</vt:lpstr>
      <vt:lpstr>Secure e-signatures s 46</vt:lpstr>
      <vt:lpstr>PRESUMPTIONS S 47</vt:lpstr>
      <vt:lpstr>ONE FORM OF SECURE E-SIGNATURE</vt:lpstr>
      <vt:lpstr> Digital signatures 48-70;73-74 </vt:lpstr>
      <vt:lpstr>Signature Regulations Part VIII</vt:lpstr>
      <vt:lpstr>Enabling environment</vt:lpstr>
      <vt:lpstr>Parts IX-X</vt:lpstr>
      <vt:lpstr>  Parts IX-X: Domain names s 77-86</vt:lpstr>
      <vt:lpstr>PowerPoint Presentation</vt:lpstr>
      <vt:lpstr>Parts XI</vt:lpstr>
      <vt:lpstr>Part XI: Service providers </vt:lpstr>
      <vt:lpstr>Limitation of liability</vt:lpstr>
      <vt:lpstr>S 89 Mere Conduit</vt:lpstr>
      <vt:lpstr>S 90 Caching: automatic intermediate storage of data</vt:lpstr>
      <vt:lpstr>    S 91 Hosting    </vt:lpstr>
      <vt:lpstr>S 92 Information location tools</vt:lpstr>
      <vt:lpstr>PARTS XII XIII</vt:lpstr>
      <vt:lpstr>  Minister’s Powers S 96</vt:lpstr>
      <vt:lpstr>Part XIII Saving provisions</vt:lpstr>
      <vt:lpstr>Implementation</vt:lpstr>
      <vt:lpstr>THANK YOU…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EC project</dc:title>
  <dc:creator>S. Guyot</dc:creator>
  <cp:lastModifiedBy>Jallow, Ida</cp:lastModifiedBy>
  <cp:revision>494</cp:revision>
  <cp:lastPrinted>2001-11-25T13:41:09Z</cp:lastPrinted>
  <dcterms:created xsi:type="dcterms:W3CDTF">2006-05-30T12:53:59Z</dcterms:created>
  <dcterms:modified xsi:type="dcterms:W3CDTF">2013-03-05T07:40:59Z</dcterms:modified>
</cp:coreProperties>
</file>