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91" r:id="rId2"/>
    <p:sldId id="377" r:id="rId3"/>
    <p:sldId id="383" r:id="rId4"/>
    <p:sldId id="444" r:id="rId5"/>
    <p:sldId id="445" r:id="rId6"/>
    <p:sldId id="446" r:id="rId7"/>
    <p:sldId id="447" r:id="rId8"/>
    <p:sldId id="448" r:id="rId9"/>
    <p:sldId id="449" r:id="rId10"/>
    <p:sldId id="450" r:id="rId11"/>
    <p:sldId id="451" r:id="rId12"/>
    <p:sldId id="452" r:id="rId13"/>
    <p:sldId id="453" r:id="rId14"/>
    <p:sldId id="454" r:id="rId15"/>
    <p:sldId id="455" r:id="rId16"/>
    <p:sldId id="456" r:id="rId17"/>
    <p:sldId id="457" r:id="rId18"/>
    <p:sldId id="458" r:id="rId19"/>
    <p:sldId id="459" r:id="rId20"/>
    <p:sldId id="460" r:id="rId21"/>
    <p:sldId id="461" r:id="rId22"/>
    <p:sldId id="462" r:id="rId23"/>
    <p:sldId id="464" r:id="rId24"/>
    <p:sldId id="465" r:id="rId25"/>
    <p:sldId id="466" r:id="rId26"/>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5152"/>
    <a:srgbClr val="1B5BA2"/>
    <a:srgbClr val="1BB806"/>
    <a:srgbClr val="646464"/>
    <a:srgbClr val="87BBE0"/>
    <a:srgbClr val="D9445A"/>
    <a:srgbClr val="0E438A"/>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986" autoAdjust="0"/>
  </p:normalViewPr>
  <p:slideViewPr>
    <p:cSldViewPr>
      <p:cViewPr>
        <p:scale>
          <a:sx n="62" d="100"/>
          <a:sy n="62" d="100"/>
        </p:scale>
        <p:origin x="-15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AF637A0A-0635-4FF0-A8C4-104F9B41FC65}" type="slidenum">
              <a:rPr lang="en-US"/>
              <a:pPr>
                <a:defRPr/>
              </a:pPr>
              <a:t>‹#›</a:t>
            </a:fld>
            <a:endParaRPr lang="en-US"/>
          </a:p>
        </p:txBody>
      </p:sp>
    </p:spTree>
    <p:extLst>
      <p:ext uri="{BB962C8B-B14F-4D97-AF65-F5344CB8AC3E}">
        <p14:creationId xmlns:p14="http://schemas.microsoft.com/office/powerpoint/2010/main" val="1822092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a:solidFill>
                  <a:schemeClr val="tx1"/>
                </a:solidFill>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a:solidFill>
                  <a:schemeClr val="tx1"/>
                </a:solidFill>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a:solidFill>
                  <a:schemeClr val="tx1"/>
                </a:solidFill>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a:solidFill>
                  <a:schemeClr val="tx1"/>
                </a:solidFill>
              </a:defRPr>
            </a:lvl1pPr>
          </a:lstStyle>
          <a:p>
            <a:pPr>
              <a:defRPr/>
            </a:pPr>
            <a:fld id="{7127F63C-E9C3-4AEE-8886-0FE9E09B5988}" type="slidenum">
              <a:rPr lang="en-US"/>
              <a:pPr>
                <a:defRPr/>
              </a:pPr>
              <a:t>‹#›</a:t>
            </a:fld>
            <a:endParaRPr lang="en-US"/>
          </a:p>
        </p:txBody>
      </p:sp>
    </p:spTree>
    <p:extLst>
      <p:ext uri="{BB962C8B-B14F-4D97-AF65-F5344CB8AC3E}">
        <p14:creationId xmlns:p14="http://schemas.microsoft.com/office/powerpoint/2010/main" val="3299392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BCAFF48-5BA9-4990-A1D0-46D61E19A301}"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120000"/>
              </a:lnSpc>
            </a:pPr>
            <a:r>
              <a:rPr lang="de-DE" smtClean="0">
                <a:latin typeface="Times New Roman" pitchFamily="18" charset="0"/>
              </a:rPr>
              <a: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rgbClr val="C00000"/>
                </a:solidFill>
              </a:rPr>
              <a:t>Sec 71 </a:t>
            </a:r>
            <a:r>
              <a:rPr lang="en-US" sz="1200" dirty="0" smtClean="0"/>
              <a:t>(duties relating to interceptions);</a:t>
            </a:r>
          </a:p>
          <a:p>
            <a:endParaRPr lang="en-US" sz="1200" dirty="0" smtClean="0"/>
          </a:p>
          <a:p>
            <a:r>
              <a:rPr lang="en-US" sz="1200" dirty="0" smtClean="0">
                <a:solidFill>
                  <a:srgbClr val="C00000"/>
                </a:solidFill>
              </a:rPr>
              <a:t>Sec 72</a:t>
            </a:r>
            <a:r>
              <a:rPr lang="en-US" sz="1200" dirty="0" smtClean="0"/>
              <a:t> (relates to the assistance by telecommunications providers i.e. equates the requirements relating to representatives of the controller);</a:t>
            </a:r>
          </a:p>
          <a:p>
            <a:endParaRPr lang="en-US" sz="1200" dirty="0" smtClean="0"/>
          </a:p>
          <a:p>
            <a:r>
              <a:rPr lang="en-US" sz="1200" dirty="0" smtClean="0">
                <a:solidFill>
                  <a:srgbClr val="C00000"/>
                </a:solidFill>
              </a:rPr>
              <a:t>Sec 73</a:t>
            </a:r>
            <a:r>
              <a:rPr lang="en-US" sz="1200" dirty="0" smtClean="0"/>
              <a:t> (relates to the duty to obtain information relating to customers), </a:t>
            </a:r>
          </a:p>
          <a:p>
            <a:endParaRPr lang="en-US" sz="1200" dirty="0" smtClean="0"/>
          </a:p>
          <a:p>
            <a:r>
              <a:rPr lang="en-US" sz="1200" dirty="0" smtClean="0"/>
              <a:t>Sec 74 (relating to the functions of CRAN in relation to interceptions), </a:t>
            </a:r>
          </a:p>
          <a:p>
            <a:endParaRPr lang="en-US" sz="1200" dirty="0" smtClean="0"/>
          </a:p>
          <a:p>
            <a:r>
              <a:rPr lang="en-US" sz="1200" dirty="0" smtClean="0"/>
              <a:t>Sec 75 (relating to</a:t>
            </a:r>
            <a:r>
              <a:rPr lang="en-US" sz="1200" baseline="0" dirty="0" smtClean="0"/>
              <a:t> the </a:t>
            </a:r>
            <a:r>
              <a:rPr lang="en-US" sz="1200" dirty="0" smtClean="0"/>
              <a:t>disclosure of information by telecommunications providers);</a:t>
            </a:r>
          </a:p>
          <a:p>
            <a:endParaRPr lang="en-US" sz="1200" dirty="0" smtClean="0"/>
          </a:p>
          <a:p>
            <a:r>
              <a:rPr lang="en-US" sz="1200" dirty="0" smtClean="0"/>
              <a:t>Sec 76 (relating to equipment for interceptions).</a:t>
            </a:r>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15</a:t>
            </a:fld>
            <a:endParaRPr lang="en-US"/>
          </a:p>
        </p:txBody>
      </p:sp>
    </p:spTree>
    <p:extLst>
      <p:ext uri="{BB962C8B-B14F-4D97-AF65-F5344CB8AC3E}">
        <p14:creationId xmlns:p14="http://schemas.microsoft.com/office/powerpoint/2010/main" val="715701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(this is </a:t>
            </a:r>
            <a:r>
              <a:rPr lang="en-US" sz="1200" dirty="0" smtClean="0">
                <a:solidFill>
                  <a:schemeClr val="tx2"/>
                </a:solidFill>
              </a:rPr>
              <a:t>compatible with the Model Law on the requirement of keeping processed information no longer than is necessary</a:t>
            </a:r>
            <a:r>
              <a:rPr lang="en-US" sz="1200" dirty="0" smtClean="0"/>
              <a:t>) in the manner that protects the confidentiality of such documents</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17</a:t>
            </a:fld>
            <a:endParaRPr lang="en-US"/>
          </a:p>
        </p:txBody>
      </p:sp>
    </p:spTree>
    <p:extLst>
      <p:ext uri="{BB962C8B-B14F-4D97-AF65-F5344CB8AC3E}">
        <p14:creationId xmlns:p14="http://schemas.microsoft.com/office/powerpoint/2010/main" val="38483943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Sec 16 </a:t>
            </a:r>
            <a:r>
              <a:rPr lang="en-US" sz="1200" dirty="0" smtClean="0"/>
              <a:t>is only applicable to accountable institutions- which in this case-could be </a:t>
            </a:r>
            <a:r>
              <a:rPr lang="en-US" sz="1200" dirty="0" err="1" smtClean="0"/>
              <a:t>categorised</a:t>
            </a:r>
            <a:r>
              <a:rPr lang="en-US" sz="1200" dirty="0" smtClean="0"/>
              <a:t> as data controllers in terms of the Model Law</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solidFill>
                  <a:schemeClr val="tx1"/>
                </a:solidFill>
              </a:rPr>
              <a:t>Sec</a:t>
            </a:r>
            <a:r>
              <a:rPr lang="en-US" sz="1200" baseline="0" dirty="0" smtClean="0">
                <a:solidFill>
                  <a:schemeClr val="tx1"/>
                </a:solidFill>
              </a:rPr>
              <a:t>tions 16, 20 and 22 of the FIA Act are </a:t>
            </a:r>
            <a:r>
              <a:rPr lang="en-US" sz="1200" dirty="0" smtClean="0">
                <a:solidFill>
                  <a:schemeClr val="tx2"/>
                </a:solidFill>
              </a:rPr>
              <a:t>in line with the Codes of Practice requirement of the Model Law regarding ethical and professional standards for data controllers</a:t>
            </a:r>
            <a:r>
              <a:rPr lang="en-US" sz="1200" dirty="0" smtClean="0"/>
              <a:t>.</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18</a:t>
            </a:fld>
            <a:endParaRPr lang="en-US"/>
          </a:p>
        </p:txBody>
      </p:sp>
    </p:spTree>
    <p:extLst>
      <p:ext uri="{BB962C8B-B14F-4D97-AF65-F5344CB8AC3E}">
        <p14:creationId xmlns:p14="http://schemas.microsoft.com/office/powerpoint/2010/main" val="801914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 11 of the Model Law sets out the principles relating to personal data processing for which</a:t>
            </a:r>
            <a:r>
              <a:rPr lang="en-US" baseline="0" dirty="0" smtClean="0"/>
              <a:t> elements of transparency and data </a:t>
            </a:r>
            <a:r>
              <a:rPr lang="en-US" baseline="0" dirty="0" err="1" smtClean="0"/>
              <a:t>minimisation</a:t>
            </a:r>
            <a:r>
              <a:rPr lang="en-US" baseline="0" dirty="0" smtClean="0"/>
              <a:t> principles and the establishment of a comprehensive responsibility and liability of the controller are evident.</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19</a:t>
            </a:fld>
            <a:endParaRPr lang="en-US"/>
          </a:p>
        </p:txBody>
      </p:sp>
    </p:spTree>
    <p:extLst>
      <p:ext uri="{BB962C8B-B14F-4D97-AF65-F5344CB8AC3E}">
        <p14:creationId xmlns:p14="http://schemas.microsoft.com/office/powerpoint/2010/main" val="3581662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20</a:t>
            </a:fld>
            <a:endParaRPr lang="en-US"/>
          </a:p>
        </p:txBody>
      </p:sp>
    </p:spTree>
    <p:extLst>
      <p:ext uri="{BB962C8B-B14F-4D97-AF65-F5344CB8AC3E}">
        <p14:creationId xmlns:p14="http://schemas.microsoft.com/office/powerpoint/2010/main" val="1338599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Policy statement 7.2: ICT and telecommunications licensees have an obligation to protect subscriber privacy and comply with international standards.</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21</a:t>
            </a:fld>
            <a:endParaRPr lang="en-US"/>
          </a:p>
        </p:txBody>
      </p:sp>
    </p:spTree>
    <p:extLst>
      <p:ext uri="{BB962C8B-B14F-4D97-AF65-F5344CB8AC3E}">
        <p14:creationId xmlns:p14="http://schemas.microsoft.com/office/powerpoint/2010/main" val="3905315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smtClean="0"/>
              <a:t>e.g. clause 7.2: information security and privacy (ICT Policy 2008)</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22</a:t>
            </a:fld>
            <a:endParaRPr lang="en-US"/>
          </a:p>
        </p:txBody>
      </p:sp>
    </p:spTree>
    <p:extLst>
      <p:ext uri="{BB962C8B-B14F-4D97-AF65-F5344CB8AC3E}">
        <p14:creationId xmlns:p14="http://schemas.microsoft.com/office/powerpoint/2010/main" val="2710895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25</a:t>
            </a:fld>
            <a:endParaRPr lang="en-US"/>
          </a:p>
        </p:txBody>
      </p:sp>
    </p:spTree>
    <p:extLst>
      <p:ext uri="{BB962C8B-B14F-4D97-AF65-F5344CB8AC3E}">
        <p14:creationId xmlns:p14="http://schemas.microsoft.com/office/powerpoint/2010/main" val="315988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24580" name="Slide Number Placeholder 3"/>
          <p:cNvSpPr>
            <a:spLocks noGrp="1"/>
          </p:cNvSpPr>
          <p:nvPr>
            <p:ph type="sldNum" sz="quarter" idx="5"/>
          </p:nvPr>
        </p:nvSpPr>
        <p:spPr>
          <a:noFill/>
        </p:spPr>
        <p:txBody>
          <a:bodyPr/>
          <a:lstStyle/>
          <a:p>
            <a:fld id="{99D124A0-0E0D-4EDE-9C9C-90FC12509195}"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3</a:t>
            </a:fld>
            <a:endParaRPr lang="en-US"/>
          </a:p>
        </p:txBody>
      </p:sp>
    </p:spTree>
    <p:extLst>
      <p:ext uri="{BB962C8B-B14F-4D97-AF65-F5344CB8AC3E}">
        <p14:creationId xmlns:p14="http://schemas.microsoft.com/office/powerpoint/2010/main" val="690330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 5(1) The objectives of the Namibia</a:t>
            </a:r>
            <a:r>
              <a:rPr lang="en-US" baseline="0" dirty="0" smtClean="0"/>
              <a:t> Statistics System is to build a coordinated and sustainable capacity for the collection, production, analysis and dissemination of statistics in accordance with the United Nations Fundamental Principles of Official Statistics; ensure the confidentiality of information provided by respondents and provide the use of statistics for evidence based statistics, policy design, etc.</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Sec 4(2)- </a:t>
            </a:r>
            <a:r>
              <a:rPr lang="en-US" sz="1200" b="0" dirty="0" smtClean="0"/>
              <a:t>requires that official statistics must be: </a:t>
            </a:r>
            <a:r>
              <a:rPr lang="en-US" sz="1200" b="0" dirty="0" smtClean="0">
                <a:solidFill>
                  <a:schemeClr val="tx2"/>
                </a:solidFill>
              </a:rPr>
              <a:t>relevant</a:t>
            </a:r>
            <a:r>
              <a:rPr lang="en-US" sz="1200" b="0" dirty="0" smtClean="0"/>
              <a:t>, </a:t>
            </a:r>
            <a:r>
              <a:rPr lang="en-US" sz="1200" b="0" dirty="0" smtClean="0">
                <a:solidFill>
                  <a:schemeClr val="tx2"/>
                </a:solidFill>
              </a:rPr>
              <a:t>accurate</a:t>
            </a:r>
            <a:r>
              <a:rPr lang="en-US" sz="1200" b="0" dirty="0" smtClean="0"/>
              <a:t>, </a:t>
            </a:r>
            <a:r>
              <a:rPr lang="en-US" sz="1200" b="0" dirty="0" smtClean="0">
                <a:solidFill>
                  <a:schemeClr val="tx2"/>
                </a:solidFill>
              </a:rPr>
              <a:t>reliable</a:t>
            </a:r>
            <a:r>
              <a:rPr lang="en-US" sz="1200" b="0" dirty="0" smtClean="0"/>
              <a:t> and </a:t>
            </a:r>
            <a:r>
              <a:rPr lang="en-US" sz="1200" b="0" dirty="0" smtClean="0">
                <a:solidFill>
                  <a:schemeClr val="tx2"/>
                </a:solidFill>
              </a:rPr>
              <a:t>timely</a:t>
            </a:r>
            <a:r>
              <a:rPr lang="en-US" sz="1200" b="0" dirty="0" smtClean="0"/>
              <a:t> (conforms  to the requirements of </a:t>
            </a:r>
            <a:r>
              <a:rPr lang="en-US" sz="1200" b="0" dirty="0" smtClean="0">
                <a:solidFill>
                  <a:srgbClr val="C00000"/>
                </a:solidFill>
              </a:rPr>
              <a:t>section 11 of DPML</a:t>
            </a:r>
            <a:r>
              <a:rPr lang="en-US" sz="1200" b="0" dirty="0" smtClean="0"/>
              <a:t>) – requirement of fairness and lawfulness of processing</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6</a:t>
            </a:fld>
            <a:endParaRPr lang="en-US"/>
          </a:p>
        </p:txBody>
      </p:sp>
    </p:spTree>
    <p:extLst>
      <p:ext uri="{BB962C8B-B14F-4D97-AF65-F5344CB8AC3E}">
        <p14:creationId xmlns:p14="http://schemas.microsoft.com/office/powerpoint/2010/main" val="4126530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It is a requirement of the model law that personal information must be processed in accordance with </a:t>
            </a:r>
            <a:r>
              <a:rPr lang="en-US" sz="1200" b="0" dirty="0" smtClean="0">
                <a:solidFill>
                  <a:schemeClr val="tx2"/>
                </a:solidFill>
              </a:rPr>
              <a:t>good practice</a:t>
            </a:r>
            <a:r>
              <a:rPr lang="en-US" sz="1200" b="0" dirty="0" smtClean="0"/>
              <a:t>, </a:t>
            </a:r>
            <a:r>
              <a:rPr lang="en-US" sz="1200" b="0" dirty="0" smtClean="0">
                <a:solidFill>
                  <a:schemeClr val="tx2"/>
                </a:solidFill>
              </a:rPr>
              <a:t>collected for specific</a:t>
            </a:r>
            <a:r>
              <a:rPr lang="en-US" sz="1200" b="0" dirty="0" smtClean="0"/>
              <a:t>, </a:t>
            </a:r>
            <a:r>
              <a:rPr lang="en-US" sz="1200" b="0" dirty="0" smtClean="0">
                <a:solidFill>
                  <a:schemeClr val="tx2"/>
                </a:solidFill>
              </a:rPr>
              <a:t>explicitly stated and legitimate purpose</a:t>
            </a:r>
            <a:r>
              <a:rPr lang="en-US" sz="1200" b="0" dirty="0" smtClean="0"/>
              <a:t> and not processed for purposes incompatible with the purpose for which the collection and processing was carried out</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7</a:t>
            </a:fld>
            <a:endParaRPr lang="en-US"/>
          </a:p>
        </p:txBody>
      </p:sp>
    </p:spTree>
    <p:extLst>
      <p:ext uri="{BB962C8B-B14F-4D97-AF65-F5344CB8AC3E}">
        <p14:creationId xmlns:p14="http://schemas.microsoft.com/office/powerpoint/2010/main" val="1107487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model law requirement of right</a:t>
            </a:r>
            <a:r>
              <a:rPr lang="en-US" baseline="0" dirty="0" smtClean="0"/>
              <a:t> of access relates to both access to the Data Protection Authority and access to personal information by data subjects. </a:t>
            </a:r>
          </a:p>
          <a:p>
            <a:endParaRPr lang="en-US" baseline="0" dirty="0" smtClean="0"/>
          </a:p>
          <a:p>
            <a:r>
              <a:rPr lang="en-US" baseline="0" dirty="0" smtClean="0"/>
              <a:t>Sec 36(1)(a)(vii) the Statistician General may make statistical standards relating to the requirements and protocols that must be complied with before </a:t>
            </a:r>
            <a:r>
              <a:rPr lang="en-US" baseline="0" dirty="0" err="1" smtClean="0"/>
              <a:t>microdata</a:t>
            </a:r>
            <a:r>
              <a:rPr lang="en-US" baseline="0" dirty="0" smtClean="0"/>
              <a:t> may be accessed for research purposes. This provision conforms to section 8 of the model law on access to the Authority.</a:t>
            </a:r>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8</a:t>
            </a:fld>
            <a:endParaRPr lang="en-US"/>
          </a:p>
        </p:txBody>
      </p:sp>
    </p:spTree>
    <p:extLst>
      <p:ext uri="{BB962C8B-B14F-4D97-AF65-F5344CB8AC3E}">
        <p14:creationId xmlns:p14="http://schemas.microsoft.com/office/powerpoint/2010/main" val="2063810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Sec 36 relates to the standards of the NSDI (data infrastructure) in safeguarding the </a:t>
            </a:r>
            <a:r>
              <a:rPr lang="en-US" sz="1200" b="0" dirty="0" smtClean="0">
                <a:solidFill>
                  <a:schemeClr val="tx2"/>
                </a:solidFill>
              </a:rPr>
              <a:t>integrity of captured data, the manner and refusal of access, maintenance of and reporting on spatial data and security of spatial data </a:t>
            </a:r>
            <a:r>
              <a:rPr lang="en-US" sz="1200" b="0" dirty="0" smtClean="0"/>
              <a:t>(the ability of the network or information security to resist unlawful or malicious actions that compromise the authenticity, integrity and confidentiality of data stored)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In terms of Sec 24 of the model law- </a:t>
            </a:r>
            <a:r>
              <a:rPr lang="en-US" sz="1200" b="0" dirty="0" err="1" smtClean="0"/>
              <a:t>i</a:t>
            </a:r>
            <a:r>
              <a:rPr lang="en-ZA" sz="1200" kern="1200" dirty="0" smtClean="0">
                <a:solidFill>
                  <a:schemeClr val="tx1"/>
                </a:solidFill>
                <a:effectLst/>
                <a:latin typeface="Verdana" pitchFamily="34" charset="0"/>
                <a:ea typeface="+mn-ea"/>
                <a:cs typeface="Arial" pitchFamily="34" charset="0"/>
              </a:rPr>
              <a:t>n order to safeguard the security of the personal data, the controller or his or her representative, if any, as well as the processor, must take the appropriate technical and organisational measures that are necessary to protect the personal data from negligent or unauthorised destruction, negligent loss, as well as from alteration, access and any other unauthorised processing of personal data.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ZA" sz="1200" b="0" kern="1200" dirty="0" smtClean="0">
              <a:solidFill>
                <a:schemeClr val="tx1"/>
              </a:solidFill>
              <a:effectLst/>
              <a:latin typeface="Verdana"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ZA" sz="1200" b="0" kern="1200" dirty="0" smtClean="0">
                <a:solidFill>
                  <a:srgbClr val="C00000"/>
                </a:solidFill>
                <a:effectLst/>
                <a:latin typeface="Verdana" pitchFamily="34" charset="0"/>
                <a:ea typeface="+mn-ea"/>
                <a:cs typeface="Arial" pitchFamily="34" charset="0"/>
              </a:rPr>
              <a:t>Sec 25 </a:t>
            </a:r>
            <a:r>
              <a:rPr lang="en-ZA" sz="1200" b="0" kern="1200" dirty="0" smtClean="0">
                <a:solidFill>
                  <a:schemeClr val="tx1"/>
                </a:solidFill>
                <a:effectLst/>
                <a:latin typeface="Verdana" pitchFamily="34" charset="0"/>
                <a:ea typeface="+mn-ea"/>
                <a:cs typeface="Arial" pitchFamily="34" charset="0"/>
              </a:rPr>
              <a:t>-</a:t>
            </a:r>
            <a:r>
              <a:rPr lang="en-GB" sz="1200" b="0" kern="1200" dirty="0" smtClean="0">
                <a:solidFill>
                  <a:schemeClr val="tx1"/>
                </a:solidFill>
                <a:effectLst/>
                <a:latin typeface="Verdana" pitchFamily="34" charset="0"/>
                <a:ea typeface="+mn-ea"/>
                <a:cs typeface="Arial" pitchFamily="34" charset="0"/>
              </a:rPr>
              <a:t>The data controller or his or her representative must notify the Authority, without any undue delay, of any security breach affecting personal data.</a:t>
            </a:r>
            <a:endParaRPr lang="en-US" sz="1200" b="1" kern="1200" dirty="0" smtClean="0">
              <a:solidFill>
                <a:schemeClr val="tx1"/>
              </a:solidFill>
              <a:effectLst/>
              <a:latin typeface="Verdana" pitchFamily="34" charset="0"/>
              <a:ea typeface="+mn-ea"/>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dirty="0" smtClean="0"/>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9</a:t>
            </a:fld>
            <a:endParaRPr lang="en-US"/>
          </a:p>
        </p:txBody>
      </p:sp>
    </p:spTree>
    <p:extLst>
      <p:ext uri="{BB962C8B-B14F-4D97-AF65-F5344CB8AC3E}">
        <p14:creationId xmlns:p14="http://schemas.microsoft.com/office/powerpoint/2010/main" val="1235476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Sec 6(1)(f) The Director General shall as far as is reasonably practical take steps to ensure that national security intelligence, intelligence collection methods, sources of information and the identity of staff members are protected from </a:t>
            </a:r>
            <a:r>
              <a:rPr lang="en-US" sz="1200" b="0" dirty="0" err="1" smtClean="0"/>
              <a:t>unauthorised</a:t>
            </a:r>
            <a:r>
              <a:rPr lang="en-US" sz="1200" b="0" dirty="0" smtClean="0"/>
              <a:t> disclosure.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dirty="0" smtClean="0"/>
              <a:t>Sec 24 makes it an offence to monitor and intercept communications in contravention of section 25 (issue of direction by a judge- requirement for search warrants).</a:t>
            </a:r>
          </a:p>
          <a:p>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10</a:t>
            </a:fld>
            <a:endParaRPr lang="en-US"/>
          </a:p>
        </p:txBody>
      </p:sp>
    </p:spTree>
    <p:extLst>
      <p:ext uri="{BB962C8B-B14F-4D97-AF65-F5344CB8AC3E}">
        <p14:creationId xmlns:p14="http://schemas.microsoft.com/office/powerpoint/2010/main" val="291119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Interception </a:t>
            </a:r>
            <a:r>
              <a:rPr lang="en-US" sz="1200" dirty="0" err="1" smtClean="0"/>
              <a:t>Centres</a:t>
            </a:r>
            <a:r>
              <a:rPr lang="en-US" sz="1200" baseline="0" dirty="0" smtClean="0"/>
              <a:t> </a:t>
            </a:r>
            <a:r>
              <a:rPr lang="en-US" sz="1200" dirty="0" smtClean="0"/>
              <a:t>are to be established in accordance with sec </a:t>
            </a:r>
            <a:r>
              <a:rPr lang="en-US" sz="1200" dirty="0" smtClean="0">
                <a:solidFill>
                  <a:srgbClr val="C00000"/>
                </a:solidFill>
              </a:rPr>
              <a:t>70(1) </a:t>
            </a:r>
            <a:r>
              <a:rPr lang="en-US" sz="1200" dirty="0" smtClean="0"/>
              <a:t>by the President of the Republic. “The President must establish such interception </a:t>
            </a:r>
            <a:r>
              <a:rPr lang="en-US" sz="1200" dirty="0" err="1" smtClean="0"/>
              <a:t>centres</a:t>
            </a:r>
            <a:r>
              <a:rPr lang="en-US" sz="1200" dirty="0" smtClean="0"/>
              <a:t> as are necessary for the combating</a:t>
            </a:r>
            <a:r>
              <a:rPr lang="en-US" sz="1200" baseline="0" dirty="0" smtClean="0"/>
              <a:t> of crime and national security”.</a:t>
            </a:r>
          </a:p>
          <a:p>
            <a:endParaRPr lang="en-US" sz="1200" baseline="0" dirty="0" smtClean="0"/>
          </a:p>
          <a:p>
            <a:r>
              <a:rPr lang="en-US" sz="1200" baseline="0" dirty="0" smtClean="0"/>
              <a:t>(2) Interception </a:t>
            </a:r>
            <a:r>
              <a:rPr lang="en-US" sz="1200" baseline="0" dirty="0" err="1" smtClean="0"/>
              <a:t>centres</a:t>
            </a:r>
            <a:r>
              <a:rPr lang="en-US" sz="1200" baseline="0" dirty="0" smtClean="0"/>
              <a:t> are staffed by such staff members in the Namibia Central Intelligence Service as may be designated by the Director General with the approval of the Security Commission</a:t>
            </a:r>
            <a:endParaRPr lang="en-US" dirty="0"/>
          </a:p>
        </p:txBody>
      </p:sp>
      <p:sp>
        <p:nvSpPr>
          <p:cNvPr id="4" name="Slide Number Placeholder 3"/>
          <p:cNvSpPr>
            <a:spLocks noGrp="1"/>
          </p:cNvSpPr>
          <p:nvPr>
            <p:ph type="sldNum" sz="quarter" idx="10"/>
          </p:nvPr>
        </p:nvSpPr>
        <p:spPr/>
        <p:txBody>
          <a:bodyPr/>
          <a:lstStyle/>
          <a:p>
            <a:pPr>
              <a:defRPr/>
            </a:pPr>
            <a:fld id="{7127F63C-E9C3-4AEE-8886-0FE9E09B5988}" type="slidenum">
              <a:rPr lang="en-US" smtClean="0"/>
              <a:pPr>
                <a:defRPr/>
              </a:pPr>
              <a:t>11</a:t>
            </a:fld>
            <a:endParaRPr lang="en-US"/>
          </a:p>
        </p:txBody>
      </p:sp>
    </p:spTree>
    <p:extLst>
      <p:ext uri="{BB962C8B-B14F-4D97-AF65-F5344CB8AC3E}">
        <p14:creationId xmlns:p14="http://schemas.microsoft.com/office/powerpoint/2010/main" val="9334311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7.jpeg"/><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11" name="Picture 28"/>
          <p:cNvPicPr>
            <a:picLocks noChangeAspect="1" noChangeArrowheads="1"/>
          </p:cNvPicPr>
          <p:nvPr userDrawn="1"/>
        </p:nvPicPr>
        <p:blipFill>
          <a:blip r:embed="rId3" cstate="print"/>
          <a:srcRect/>
          <a:stretch>
            <a:fillRect/>
          </a:stretch>
        </p:blipFill>
        <p:spPr bwMode="white">
          <a:xfrm>
            <a:off x="344006" y="5819439"/>
            <a:ext cx="1944688" cy="815975"/>
          </a:xfrm>
          <a:prstGeom prst="rect">
            <a:avLst/>
          </a:prstGeom>
          <a:noFill/>
          <a:ln w="76200" algn="ctr">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026" name="Picture 2" descr="C:\Users\Administrator\Desktop\logo_ce-en.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12360" y="5829946"/>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7" descr="Description : Description: C:\Users\Administrator\Documents\ACPLOGOC.TIF"/>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Description : sadc"/>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9"/>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6261100"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 descr="untitled"/>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A4E3B8EC-104F-4E9A-9B78-E8F72BA15B4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A31491E-86CB-4E8B-9D6B-CE38252EB49A}"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4D7349A-86AE-4D9D-99C9-C96CA5671C9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pic>
        <p:nvPicPr>
          <p:cNvPr id="7"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0E6CFB50-CB01-4118-B110-0776DA9136A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pic>
        <p:nvPicPr>
          <p:cNvPr id="6"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84212" y="1989139"/>
            <a:ext cx="7776219" cy="36001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11148FFD-F4A2-48BD-8221-1BE0E5A67FD5}" type="slidenum">
              <a:rPr lang="en-US"/>
              <a:pPr>
                <a:defRPr/>
              </a:pPr>
              <a:t>‹#›</a:t>
            </a:fld>
            <a:endParaRPr lang="en-US"/>
          </a:p>
        </p:txBody>
      </p:sp>
      <p:sp>
        <p:nvSpPr>
          <p:cNvPr id="5" name="Rectangle 42"/>
          <p:cNvSpPr>
            <a:spLocks noGrp="1" noChangeArrowheads="1"/>
          </p:cNvSpPr>
          <p:nvPr>
            <p:ph type="ftr" sz="quarter" idx="11"/>
          </p:nvPr>
        </p:nvSpPr>
        <p:spPr>
          <a:xfrm>
            <a:off x="2123728" y="5589240"/>
            <a:ext cx="4457700" cy="244475"/>
          </a:xfrm>
          <a:ln/>
        </p:spPr>
        <p:txBody>
          <a:bodyPr/>
          <a:lstStyle>
            <a:lvl1pPr>
              <a:defRPr/>
            </a:lvl1pPr>
          </a:lstStyle>
          <a:p>
            <a:pPr>
              <a:defRPr/>
            </a:pPr>
            <a:endParaRPr lang="en-US"/>
          </a:p>
        </p:txBody>
      </p:sp>
      <p:pic>
        <p:nvPicPr>
          <p:cNvPr id="1026"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95D32716-F185-4D9B-AB03-42F025BF8F6B}"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endParaRPr lang="en-US"/>
          </a:p>
        </p:txBody>
      </p:sp>
      <p:pic>
        <p:nvPicPr>
          <p:cNvPr id="6"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37FC5D57-9C3D-434F-AB27-5B3498225E8A}"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pic>
        <p:nvPicPr>
          <p:cNvPr id="7"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7C7792C4-5ACA-43F1-98A5-A34DACFB7226}"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endParaRPr lang="en-US"/>
          </a:p>
        </p:txBody>
      </p:sp>
      <p:pic>
        <p:nvPicPr>
          <p:cNvPr id="9"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04BCE8E1-43FA-43F1-AC50-710CE6CE4DF9}"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endParaRPr lang="en-US"/>
          </a:p>
        </p:txBody>
      </p:sp>
      <p:pic>
        <p:nvPicPr>
          <p:cNvPr id="5"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C24C4520-31F7-4407-ADBE-2FE1695119A3}"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endParaRPr lang="en-US"/>
          </a:p>
        </p:txBody>
      </p:sp>
      <p:pic>
        <p:nvPicPr>
          <p:cNvPr id="4"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7B80233-22C8-471F-8467-FB5933613D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pic>
        <p:nvPicPr>
          <p:cNvPr id="7"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2230" y="6068812"/>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D49ED6B2-921B-417E-9013-B96706F03680}"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endParaRPr lang="en-US"/>
          </a:p>
        </p:txBody>
      </p:sp>
      <p:pic>
        <p:nvPicPr>
          <p:cNvPr id="7" name="Picture 2" descr="untitle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5" y="6068813"/>
            <a:ext cx="11477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0" descr="Watermark"/>
          <p:cNvPicPr>
            <a:picLocks noChangeAspect="1" noChangeArrowheads="1"/>
          </p:cNvPicPr>
          <p:nvPr/>
        </p:nvPicPr>
        <p:blipFill>
          <a:blip r:embed="rId15"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GB"/>
          </a:p>
        </p:txBody>
      </p:sp>
      <p:sp>
        <p:nvSpPr>
          <p:cNvPr id="2052"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a:solidFill>
                  <a:srgbClr val="0E438A"/>
                </a:solidFill>
                <a:latin typeface="Zurich BT" charset="0"/>
                <a:cs typeface="Times New Roman" pitchFamily="18" charset="0"/>
              </a:defRPr>
            </a:lvl1pPr>
          </a:lstStyle>
          <a:p>
            <a:pPr>
              <a:defRPr/>
            </a:pPr>
            <a:fld id="{63EAE519-97ED-4F21-9F77-206ADF5DBC50}"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cs typeface="Times New Roman" pitchFamily="18" charset="0"/>
              </a:defRPr>
            </a:lvl1pPr>
          </a:lstStyle>
          <a:p>
            <a:pPr>
              <a:defRPr/>
            </a:pPr>
            <a:endParaRPr lang="en-US" dirty="0"/>
          </a:p>
        </p:txBody>
      </p:sp>
      <p:sp>
        <p:nvSpPr>
          <p:cNvPr id="2055"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GB"/>
          </a:p>
        </p:txBody>
      </p:sp>
      <p:pic>
        <p:nvPicPr>
          <p:cNvPr id="2057" name="Picture 67"/>
          <p:cNvPicPr>
            <a:picLocks noChangeAspect="1" noChangeArrowheads="1"/>
          </p:cNvPicPr>
          <p:nvPr userDrawn="1"/>
        </p:nvPicPr>
        <p:blipFill>
          <a:blip r:embed="rId16" cstate="print"/>
          <a:srcRect/>
          <a:stretch>
            <a:fillRect/>
          </a:stretch>
        </p:blipFill>
        <p:spPr bwMode="white">
          <a:xfrm>
            <a:off x="251520" y="5926138"/>
            <a:ext cx="1873250" cy="785812"/>
          </a:xfrm>
          <a:prstGeom prst="rect">
            <a:avLst/>
          </a:prstGeom>
          <a:noFill/>
          <a:ln w="76200" algn="ctr">
            <a:noFill/>
            <a:miter lim="800000"/>
            <a:headEnd/>
            <a:tailEnd/>
          </a:ln>
        </p:spPr>
      </p:pic>
      <p:pic>
        <p:nvPicPr>
          <p:cNvPr id="2" name="Picture 2" descr="C:\Users\Administrator\Desktop\logo_ce-en.jpg"/>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7380313" y="5926137"/>
            <a:ext cx="1224135" cy="78616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Description : Description: C:\Users\Administrator\Documents\ACPLOGOC.TIF"/>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3621882"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6084168" y="6016625"/>
            <a:ext cx="1111250" cy="66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1"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Lst>
  <p:transition>
    <p:fade/>
  </p:transition>
  <p:timing>
    <p:tnLst>
      <p:par>
        <p:cTn id="1" dur="indefinite" restart="never" nodeType="tmRoot"/>
      </p:par>
    </p:tnLst>
  </p:timing>
  <p:hf sldNum="0" hdr="0" ftr="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214313" y="744538"/>
            <a:ext cx="8605837" cy="755650"/>
          </a:xfrm>
        </p:spPr>
        <p:txBody>
          <a:bodyPr/>
          <a:lstStyle/>
          <a:p>
            <a:pPr>
              <a:defRPr/>
            </a:pPr>
            <a:r>
              <a:rPr lang="en-US" dirty="0" smtClean="0">
                <a:effectLst>
                  <a:outerShdw blurRad="38100" dist="38100" dir="2700000" algn="tl">
                    <a:srgbClr val="C0C0C0"/>
                  </a:outerShdw>
                </a:effectLst>
              </a:rPr>
              <a:t>HIPSSA Project</a:t>
            </a:r>
            <a:br>
              <a:rPr lang="en-US" dirty="0" smtClean="0">
                <a:effectLst>
                  <a:outerShdw blurRad="38100" dist="38100" dir="2700000" algn="tl">
                    <a:srgbClr val="C0C0C0"/>
                  </a:outerShdw>
                </a:effectLst>
              </a:rPr>
            </a:br>
            <a:endParaRPr lang="en-US" dirty="0"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643450"/>
            <a:ext cx="8605838" cy="2185214"/>
          </a:xfrm>
          <a:prstGeom prst="rect">
            <a:avLst/>
          </a:prstGeom>
          <a:noFill/>
          <a:ln>
            <a:noFill/>
          </a:ln>
          <a:extLst/>
        </p:spPr>
        <p:txBody>
          <a:bodyPr anchor="ctr">
            <a:spAutoFit/>
          </a:bodyPr>
          <a:lstStyle/>
          <a:p>
            <a:pPr algn="ctr">
              <a:defRPr/>
            </a:pPr>
            <a:r>
              <a:rPr lang="en-US" sz="1800" b="1" dirty="0">
                <a:solidFill>
                  <a:srgbClr val="1B5BA2"/>
                </a:solidFill>
                <a:effectLst>
                  <a:outerShdw blurRad="38100" dist="38100" dir="2700000" algn="tl">
                    <a:srgbClr val="C0C0C0"/>
                  </a:outerShdw>
                </a:effectLst>
              </a:rPr>
              <a:t>Support for Harmonization of the ICT Policies </a:t>
            </a:r>
            <a:br>
              <a:rPr lang="en-US" sz="1800" b="1" dirty="0">
                <a:solidFill>
                  <a:srgbClr val="1B5BA2"/>
                </a:solidFill>
                <a:effectLst>
                  <a:outerShdw blurRad="38100" dist="38100" dir="2700000" algn="tl">
                    <a:srgbClr val="C0C0C0"/>
                  </a:outerShdw>
                </a:effectLst>
              </a:rPr>
            </a:br>
            <a:r>
              <a:rPr lang="en-US" sz="1800" b="1" dirty="0">
                <a:solidFill>
                  <a:srgbClr val="1B5BA2"/>
                </a:solidFill>
                <a:effectLst>
                  <a:outerShdw blurRad="38100" dist="38100" dir="2700000" algn="tl">
                    <a:srgbClr val="C0C0C0"/>
                  </a:outerShdw>
                </a:effectLst>
              </a:rPr>
              <a:t>in Sub-Sahara Africa, </a:t>
            </a:r>
          </a:p>
          <a:p>
            <a:pPr algn="ctr">
              <a:defRPr/>
            </a:pPr>
            <a:r>
              <a:rPr lang="en-US" sz="1800" b="1" dirty="0" smtClean="0">
                <a:solidFill>
                  <a:srgbClr val="1B5BA2"/>
                </a:solidFill>
                <a:effectLst>
                  <a:outerShdw blurRad="38100" dist="38100" dir="2700000" algn="tl">
                    <a:srgbClr val="C0C0C0"/>
                  </a:outerShdw>
                </a:effectLst>
              </a:rPr>
              <a:t>Meeting with the Namibia ICT Ministry and Data Protection Stakeholders</a:t>
            </a:r>
            <a:endParaRPr lang="en-US" sz="1800" b="1" dirty="0">
              <a:solidFill>
                <a:srgbClr val="1B5BA2"/>
              </a:solidFill>
              <a:effectLst>
                <a:outerShdw blurRad="38100" dist="38100" dir="2700000" algn="tl">
                  <a:srgbClr val="C0C0C0"/>
                </a:outerShdw>
              </a:effectLst>
            </a:endParaRPr>
          </a:p>
          <a:p>
            <a:pPr algn="ctr">
              <a:defRPr/>
            </a:pPr>
            <a:r>
              <a:rPr lang="en-US" sz="2400" dirty="0">
                <a:solidFill>
                  <a:srgbClr val="1B5BA2"/>
                </a:solidFill>
                <a:effectLst>
                  <a:outerShdw blurRad="38100" dist="38100" dir="2700000" algn="tl">
                    <a:srgbClr val="C0C0C0"/>
                  </a:outerShdw>
                </a:effectLst>
              </a:rPr>
              <a:t/>
            </a:r>
            <a:br>
              <a:rPr lang="en-US" sz="2400" dirty="0">
                <a:solidFill>
                  <a:srgbClr val="1B5BA2"/>
                </a:solidFill>
                <a:effectLst>
                  <a:outerShdw blurRad="38100" dist="38100" dir="2700000" algn="tl">
                    <a:srgbClr val="C0C0C0"/>
                  </a:outerShdw>
                </a:effectLst>
              </a:rPr>
            </a:br>
            <a:endParaRPr lang="en-US" sz="4000" b="1" dirty="0">
              <a:solidFill>
                <a:srgbClr val="1B5BA2"/>
              </a:solidFill>
              <a:effectLst>
                <a:outerShdw blurRad="38100" dist="38100" dir="2700000" algn="tl">
                  <a:srgbClr val="C0C0C0"/>
                </a:outerShdw>
              </a:effectLst>
            </a:endParaRPr>
          </a:p>
        </p:txBody>
      </p:sp>
      <p:sp>
        <p:nvSpPr>
          <p:cNvPr id="3076" name="Rectangle 3"/>
          <p:cNvSpPr>
            <a:spLocks noChangeArrowheads="1"/>
          </p:cNvSpPr>
          <p:nvPr/>
        </p:nvSpPr>
        <p:spPr bwMode="auto">
          <a:xfrm>
            <a:off x="467545" y="3143250"/>
            <a:ext cx="8104956" cy="1926681"/>
          </a:xfrm>
          <a:prstGeom prst="rect">
            <a:avLst/>
          </a:prstGeom>
          <a:noFill/>
          <a:ln w="9525">
            <a:noFill/>
            <a:miter lim="800000"/>
            <a:headEnd/>
            <a:tailEnd/>
          </a:ln>
        </p:spPr>
        <p:txBody>
          <a:bodyPr wrap="square">
            <a:spAutoFit/>
          </a:bodyPr>
          <a:lstStyle/>
          <a:p>
            <a:pPr algn="ctr">
              <a:defRPr/>
            </a:pPr>
            <a:r>
              <a:rPr lang="en-US" sz="2400" b="1" dirty="0" smtClean="0">
                <a:solidFill>
                  <a:schemeClr val="tx1">
                    <a:lumMod val="75000"/>
                  </a:schemeClr>
                </a:solidFill>
                <a:effectLst>
                  <a:outerShdw blurRad="38100" dist="38100" dir="2700000" algn="tl">
                    <a:srgbClr val="C0C0C0"/>
                  </a:outerShdw>
                </a:effectLst>
              </a:rPr>
              <a:t>PRESENTATION ON SADC DATA PROTECTION MODEL LAW/ TRANSPOSITION APPROACH</a:t>
            </a:r>
          </a:p>
          <a:p>
            <a:pPr>
              <a:defRPr/>
            </a:pPr>
            <a:endParaRPr lang="en-US" dirty="0"/>
          </a:p>
          <a:p>
            <a:pPr algn="r">
              <a:lnSpc>
                <a:spcPct val="90000"/>
              </a:lnSpc>
              <a:defRPr/>
            </a:pPr>
            <a:endParaRPr lang="fr-FR" sz="2000" b="1" dirty="0" smtClean="0">
              <a:solidFill>
                <a:schemeClr val="tx1"/>
              </a:solidFill>
            </a:endParaRPr>
          </a:p>
          <a:p>
            <a:pPr algn="r">
              <a:lnSpc>
                <a:spcPct val="90000"/>
              </a:lnSpc>
              <a:defRPr/>
            </a:pPr>
            <a:r>
              <a:rPr lang="fr-FR" sz="2000" b="1" dirty="0" smtClean="0">
                <a:solidFill>
                  <a:schemeClr val="tx1"/>
                </a:solidFill>
              </a:rPr>
              <a:t>Samson </a:t>
            </a:r>
            <a:r>
              <a:rPr lang="fr-FR" sz="2000" b="1" dirty="0" err="1" smtClean="0">
                <a:solidFill>
                  <a:schemeClr val="tx1"/>
                </a:solidFill>
              </a:rPr>
              <a:t>Muhapi</a:t>
            </a:r>
            <a:r>
              <a:rPr lang="fr-FR" sz="2000" b="1" dirty="0" smtClean="0">
                <a:solidFill>
                  <a:schemeClr val="tx1"/>
                </a:solidFill>
              </a:rPr>
              <a:t>, </a:t>
            </a:r>
            <a:endParaRPr lang="fr-FR" sz="2000" b="1" dirty="0" smtClean="0">
              <a:solidFill>
                <a:schemeClr val="tx1"/>
              </a:solidFill>
            </a:endParaRPr>
          </a:p>
          <a:p>
            <a:pPr algn="r">
              <a:lnSpc>
                <a:spcPct val="90000"/>
              </a:lnSpc>
              <a:defRPr/>
            </a:pPr>
            <a:r>
              <a:rPr lang="fr-FR" sz="1800" dirty="0" smtClean="0">
                <a:solidFill>
                  <a:schemeClr val="tx1"/>
                </a:solidFill>
              </a:rPr>
              <a:t>ITU N</a:t>
            </a:r>
            <a:r>
              <a:rPr lang="fr-FR" sz="1800" dirty="0" smtClean="0">
                <a:solidFill>
                  <a:schemeClr val="tx1"/>
                </a:solidFill>
              </a:rPr>
              <a:t>ational </a:t>
            </a:r>
            <a:r>
              <a:rPr lang="fr-FR" sz="1800" dirty="0" smtClean="0">
                <a:solidFill>
                  <a:schemeClr val="tx1"/>
                </a:solidFill>
              </a:rPr>
              <a:t>Legal </a:t>
            </a:r>
            <a:r>
              <a:rPr lang="fr-FR" sz="1800" dirty="0">
                <a:solidFill>
                  <a:schemeClr val="tx1"/>
                </a:solidFill>
              </a:rPr>
              <a:t>Expert </a:t>
            </a:r>
            <a:r>
              <a:rPr lang="fr-FR" sz="1800" dirty="0" smtClean="0">
                <a:solidFill>
                  <a:schemeClr val="tx1"/>
                </a:solidFill>
              </a:rPr>
              <a:t>on Data Protection</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0931"/>
            <a:ext cx="7772400" cy="461665"/>
          </a:xfrm>
        </p:spPr>
        <p:txBody>
          <a:bodyPr/>
          <a:lstStyle/>
          <a:p>
            <a:r>
              <a:rPr lang="en-US" sz="2400" dirty="0" smtClean="0"/>
              <a:t>Namibia Central Intelligence Act, 1997</a:t>
            </a:r>
            <a:endParaRPr lang="en-US" sz="2400" dirty="0"/>
          </a:p>
        </p:txBody>
      </p:sp>
      <p:sp>
        <p:nvSpPr>
          <p:cNvPr id="3" name="Content Placeholder 2"/>
          <p:cNvSpPr>
            <a:spLocks noGrp="1"/>
          </p:cNvSpPr>
          <p:nvPr>
            <p:ph idx="1"/>
          </p:nvPr>
        </p:nvSpPr>
        <p:spPr/>
        <p:txBody>
          <a:bodyPr/>
          <a:lstStyle/>
          <a:p>
            <a:r>
              <a:rPr lang="en-US" sz="2000" b="1" dirty="0" smtClean="0">
                <a:solidFill>
                  <a:srgbClr val="C00000"/>
                </a:solidFill>
              </a:rPr>
              <a:t>Sections </a:t>
            </a:r>
            <a:r>
              <a:rPr lang="en-US" sz="2000" b="1" dirty="0">
                <a:solidFill>
                  <a:srgbClr val="C00000"/>
                </a:solidFill>
              </a:rPr>
              <a:t>6, 24 and 25 </a:t>
            </a:r>
            <a:r>
              <a:rPr lang="en-US" sz="2000" b="1" dirty="0"/>
              <a:t>deals with the manner in which </a:t>
            </a:r>
            <a:r>
              <a:rPr lang="en-US" sz="2000" b="1" dirty="0">
                <a:solidFill>
                  <a:schemeClr val="tx2"/>
                </a:solidFill>
              </a:rPr>
              <a:t>lawful collection of information </a:t>
            </a:r>
            <a:r>
              <a:rPr lang="en-US" sz="2000" b="1" dirty="0"/>
              <a:t>may be </a:t>
            </a:r>
            <a:r>
              <a:rPr lang="en-US" sz="2000" b="1" dirty="0" err="1">
                <a:solidFill>
                  <a:schemeClr val="tx2"/>
                </a:solidFill>
              </a:rPr>
              <a:t>authorised</a:t>
            </a:r>
            <a:r>
              <a:rPr lang="en-US" sz="2000" b="1" dirty="0"/>
              <a:t> by the DG in the process of </a:t>
            </a:r>
            <a:r>
              <a:rPr lang="en-US" sz="2000" b="1" dirty="0">
                <a:solidFill>
                  <a:schemeClr val="tx2"/>
                </a:solidFill>
              </a:rPr>
              <a:t>monitoring</a:t>
            </a:r>
            <a:r>
              <a:rPr lang="en-US" sz="2000" b="1" dirty="0"/>
              <a:t> and </a:t>
            </a:r>
            <a:r>
              <a:rPr lang="en-US" sz="2000" b="1" dirty="0" smtClean="0">
                <a:solidFill>
                  <a:schemeClr val="tx2"/>
                </a:solidFill>
              </a:rPr>
              <a:t>interception of</a:t>
            </a:r>
            <a:r>
              <a:rPr lang="en-US" sz="2000" b="1" dirty="0" smtClean="0"/>
              <a:t> </a:t>
            </a:r>
            <a:r>
              <a:rPr lang="en-US" sz="2000" b="1" dirty="0">
                <a:solidFill>
                  <a:schemeClr val="tx2"/>
                </a:solidFill>
              </a:rPr>
              <a:t>communications</a:t>
            </a:r>
            <a:r>
              <a:rPr lang="en-US" sz="2000" b="1" dirty="0"/>
              <a:t> </a:t>
            </a:r>
            <a:endParaRPr lang="en-US" sz="2000" b="1" dirty="0" smtClean="0"/>
          </a:p>
          <a:p>
            <a:endParaRPr lang="en-US" dirty="0"/>
          </a:p>
        </p:txBody>
      </p:sp>
    </p:spTree>
    <p:extLst>
      <p:ext uri="{BB962C8B-B14F-4D97-AF65-F5344CB8AC3E}">
        <p14:creationId xmlns:p14="http://schemas.microsoft.com/office/powerpoint/2010/main" val="332830568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Act, 2009</a:t>
            </a:r>
            <a:endParaRPr lang="en-US" dirty="0"/>
          </a:p>
        </p:txBody>
      </p:sp>
      <p:sp>
        <p:nvSpPr>
          <p:cNvPr id="3" name="Content Placeholder 2"/>
          <p:cNvSpPr>
            <a:spLocks noGrp="1"/>
          </p:cNvSpPr>
          <p:nvPr>
            <p:ph idx="1"/>
          </p:nvPr>
        </p:nvSpPr>
        <p:spPr/>
        <p:txBody>
          <a:bodyPr/>
          <a:lstStyle/>
          <a:p>
            <a:r>
              <a:rPr lang="en-US" sz="2800" b="1" dirty="0">
                <a:solidFill>
                  <a:srgbClr val="FF0000"/>
                </a:solidFill>
              </a:rPr>
              <a:t>Part 6</a:t>
            </a:r>
            <a:r>
              <a:rPr lang="en-US" sz="2800" b="1" dirty="0"/>
              <a:t> </a:t>
            </a:r>
            <a:r>
              <a:rPr lang="en-US" sz="2800" b="1" dirty="0" smtClean="0"/>
              <a:t>of the Act dealing </a:t>
            </a:r>
            <a:r>
              <a:rPr lang="en-US" sz="2800" b="1" dirty="0"/>
              <a:t>with </a:t>
            </a:r>
            <a:r>
              <a:rPr lang="en-US" sz="2800" b="1" dirty="0" smtClean="0"/>
              <a:t>interception </a:t>
            </a:r>
            <a:r>
              <a:rPr lang="en-US" sz="2800" b="1" dirty="0"/>
              <a:t>of telecommunications </a:t>
            </a:r>
            <a:r>
              <a:rPr lang="en-US" sz="2800" b="1" dirty="0" smtClean="0"/>
              <a:t>– is yet to come </a:t>
            </a:r>
            <a:r>
              <a:rPr lang="en-US" sz="2800" b="1" dirty="0"/>
              <a:t>into operation</a:t>
            </a:r>
            <a:r>
              <a:rPr lang="en-US" sz="2800" dirty="0" smtClean="0"/>
              <a:t>.</a:t>
            </a:r>
          </a:p>
          <a:p>
            <a:endParaRPr lang="en-US" sz="2800" dirty="0"/>
          </a:p>
          <a:p>
            <a:r>
              <a:rPr lang="en-US" sz="2800" dirty="0"/>
              <a:t>Interception </a:t>
            </a:r>
            <a:r>
              <a:rPr lang="en-US" sz="2800" dirty="0" err="1" smtClean="0"/>
              <a:t>Centres</a:t>
            </a:r>
            <a:r>
              <a:rPr lang="en-US" sz="2800" dirty="0" smtClean="0"/>
              <a:t>-Sec 70(1)</a:t>
            </a:r>
          </a:p>
          <a:p>
            <a:r>
              <a:rPr lang="en-US" sz="2800" dirty="0" smtClean="0"/>
              <a:t>Staff of Interception </a:t>
            </a:r>
            <a:r>
              <a:rPr lang="en-US" sz="2800" dirty="0" err="1" smtClean="0"/>
              <a:t>centres</a:t>
            </a:r>
            <a:r>
              <a:rPr lang="en-US" sz="2800" dirty="0" smtClean="0"/>
              <a:t> sec 70(2) </a:t>
            </a:r>
            <a:endParaRPr lang="en-US" sz="2800" dirty="0"/>
          </a:p>
          <a:p>
            <a:endParaRPr lang="en-US" dirty="0"/>
          </a:p>
        </p:txBody>
      </p:sp>
    </p:spTree>
    <p:extLst>
      <p:ext uri="{BB962C8B-B14F-4D97-AF65-F5344CB8AC3E}">
        <p14:creationId xmlns:p14="http://schemas.microsoft.com/office/powerpoint/2010/main" val="321287117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Act, 2009</a:t>
            </a:r>
            <a:endParaRPr lang="en-US" dirty="0"/>
          </a:p>
        </p:txBody>
      </p:sp>
      <p:sp>
        <p:nvSpPr>
          <p:cNvPr id="3" name="Content Placeholder 2"/>
          <p:cNvSpPr>
            <a:spLocks noGrp="1"/>
          </p:cNvSpPr>
          <p:nvPr>
            <p:ph idx="1"/>
          </p:nvPr>
        </p:nvSpPr>
        <p:spPr/>
        <p:txBody>
          <a:bodyPr/>
          <a:lstStyle/>
          <a:p>
            <a:r>
              <a:rPr lang="en-US" sz="2400" dirty="0" err="1">
                <a:solidFill>
                  <a:srgbClr val="C00000"/>
                </a:solidFill>
              </a:rPr>
              <a:t>Subsec</a:t>
            </a:r>
            <a:r>
              <a:rPr lang="en-US" sz="2400" dirty="0"/>
              <a:t> </a:t>
            </a:r>
            <a:r>
              <a:rPr lang="en-US" sz="2400" dirty="0">
                <a:solidFill>
                  <a:srgbClr val="C00000"/>
                </a:solidFill>
              </a:rPr>
              <a:t>(2) </a:t>
            </a:r>
            <a:r>
              <a:rPr lang="en-US" sz="2400" dirty="0"/>
              <a:t>provides for the staffing of such interception </a:t>
            </a:r>
            <a:r>
              <a:rPr lang="en-US" sz="2400" dirty="0" err="1"/>
              <a:t>centres</a:t>
            </a:r>
            <a:r>
              <a:rPr lang="en-US" sz="2400" dirty="0"/>
              <a:t>, which, in terms of the Data Protection Model Law, </a:t>
            </a:r>
            <a:r>
              <a:rPr lang="en-US" sz="2400" dirty="0" smtClean="0"/>
              <a:t>could be </a:t>
            </a:r>
            <a:r>
              <a:rPr lang="en-US" sz="2400" dirty="0" err="1" smtClean="0"/>
              <a:t>categorised</a:t>
            </a:r>
            <a:r>
              <a:rPr lang="en-US" sz="2400" dirty="0" smtClean="0"/>
              <a:t> as data </a:t>
            </a:r>
            <a:r>
              <a:rPr lang="en-US" sz="2400" dirty="0"/>
              <a:t>controllers;</a:t>
            </a:r>
          </a:p>
          <a:p>
            <a:r>
              <a:rPr lang="en-US" sz="2400" dirty="0" err="1">
                <a:solidFill>
                  <a:srgbClr val="C00000"/>
                </a:solidFill>
              </a:rPr>
              <a:t>Subsec</a:t>
            </a:r>
            <a:r>
              <a:rPr lang="en-US" sz="2400" dirty="0">
                <a:solidFill>
                  <a:srgbClr val="C00000"/>
                </a:solidFill>
              </a:rPr>
              <a:t> (6) </a:t>
            </a:r>
            <a:r>
              <a:rPr lang="en-US" sz="2400" dirty="0"/>
              <a:t>provides for the appropriation of funds by </a:t>
            </a:r>
            <a:r>
              <a:rPr lang="en-US" sz="2400" dirty="0" smtClean="0"/>
              <a:t>Parliament- </a:t>
            </a:r>
            <a:r>
              <a:rPr lang="en-US" sz="2400" dirty="0"/>
              <a:t>for purposes of funding </a:t>
            </a:r>
            <a:r>
              <a:rPr lang="en-US" sz="2400" dirty="0" smtClean="0"/>
              <a:t>the </a:t>
            </a:r>
            <a:r>
              <a:rPr lang="en-US" sz="2400" dirty="0"/>
              <a:t>establishment </a:t>
            </a:r>
            <a:r>
              <a:rPr lang="en-US" sz="2400" dirty="0" smtClean="0"/>
              <a:t>and activities of </a:t>
            </a:r>
            <a:r>
              <a:rPr lang="en-US" sz="2400" dirty="0"/>
              <a:t>interception </a:t>
            </a:r>
            <a:r>
              <a:rPr lang="en-US" sz="2400" dirty="0" err="1" smtClean="0"/>
              <a:t>centres</a:t>
            </a:r>
            <a:r>
              <a:rPr lang="en-US" sz="2400" dirty="0" smtClean="0"/>
              <a:t>. Such </a:t>
            </a:r>
            <a:r>
              <a:rPr lang="en-US" sz="2400" dirty="0"/>
              <a:t>moneys to be dealt with in accordance with section 10 of the NCIS </a:t>
            </a:r>
            <a:r>
              <a:rPr lang="en-US" sz="2400" dirty="0" smtClean="0"/>
              <a:t>Act, 1997;</a:t>
            </a:r>
            <a:endParaRPr lang="en-US" sz="2400" dirty="0"/>
          </a:p>
          <a:p>
            <a:endParaRPr lang="en-US" dirty="0"/>
          </a:p>
        </p:txBody>
      </p:sp>
    </p:spTree>
    <p:extLst>
      <p:ext uri="{BB962C8B-B14F-4D97-AF65-F5344CB8AC3E}">
        <p14:creationId xmlns:p14="http://schemas.microsoft.com/office/powerpoint/2010/main" val="314177201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Act, 2009</a:t>
            </a:r>
            <a:endParaRPr lang="en-US" dirty="0"/>
          </a:p>
        </p:txBody>
      </p:sp>
      <p:sp>
        <p:nvSpPr>
          <p:cNvPr id="3" name="Content Placeholder 2"/>
          <p:cNvSpPr>
            <a:spLocks noGrp="1"/>
          </p:cNvSpPr>
          <p:nvPr>
            <p:ph idx="1"/>
          </p:nvPr>
        </p:nvSpPr>
        <p:spPr/>
        <p:txBody>
          <a:bodyPr/>
          <a:lstStyle/>
          <a:p>
            <a:r>
              <a:rPr lang="en-US" sz="2400" dirty="0"/>
              <a:t>Of importance is </a:t>
            </a:r>
            <a:r>
              <a:rPr lang="en-US" sz="2400" dirty="0" err="1">
                <a:solidFill>
                  <a:srgbClr val="C00000"/>
                </a:solidFill>
              </a:rPr>
              <a:t>subsec</a:t>
            </a:r>
            <a:r>
              <a:rPr lang="en-US" sz="2400" dirty="0">
                <a:solidFill>
                  <a:srgbClr val="C00000"/>
                </a:solidFill>
              </a:rPr>
              <a:t> (8) </a:t>
            </a:r>
            <a:r>
              <a:rPr lang="en-US" sz="2400" dirty="0"/>
              <a:t>which provides that </a:t>
            </a:r>
            <a:r>
              <a:rPr lang="en-US" sz="2400" u="sng" dirty="0"/>
              <a:t>where any law </a:t>
            </a:r>
            <a:r>
              <a:rPr lang="en-US" sz="2400" u="sng" dirty="0" err="1"/>
              <a:t>authorises</a:t>
            </a:r>
            <a:r>
              <a:rPr lang="en-US" sz="2400" u="sng" dirty="0"/>
              <a:t> </a:t>
            </a:r>
            <a:r>
              <a:rPr lang="en-US" sz="2400" dirty="0"/>
              <a:t>any person or institution to intercept or monitor electronic communications or to perform similar activities, that person or institution may forward a request together with any warrant that may be required under the law in question to the head of an interception </a:t>
            </a:r>
            <a:r>
              <a:rPr lang="en-US" sz="2400" dirty="0" err="1"/>
              <a:t>centre</a:t>
            </a:r>
            <a:r>
              <a:rPr lang="en-US" sz="2400" dirty="0" smtClean="0"/>
              <a:t>.</a:t>
            </a:r>
            <a:endParaRPr lang="en-US" sz="2400" dirty="0"/>
          </a:p>
        </p:txBody>
      </p:sp>
    </p:spTree>
    <p:extLst>
      <p:ext uri="{BB962C8B-B14F-4D97-AF65-F5344CB8AC3E}">
        <p14:creationId xmlns:p14="http://schemas.microsoft.com/office/powerpoint/2010/main" val="330387321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Act, 2009</a:t>
            </a:r>
            <a:endParaRPr lang="en-US" dirty="0"/>
          </a:p>
        </p:txBody>
      </p:sp>
      <p:sp>
        <p:nvSpPr>
          <p:cNvPr id="3" name="Content Placeholder 2"/>
          <p:cNvSpPr>
            <a:spLocks noGrp="1"/>
          </p:cNvSpPr>
          <p:nvPr>
            <p:ph idx="1"/>
          </p:nvPr>
        </p:nvSpPr>
        <p:spPr>
          <a:xfrm>
            <a:off x="684212" y="1700808"/>
            <a:ext cx="7776219" cy="4320479"/>
          </a:xfrm>
        </p:spPr>
        <p:txBody>
          <a:bodyPr/>
          <a:lstStyle/>
          <a:p>
            <a:r>
              <a:rPr lang="en-US" sz="2800" dirty="0"/>
              <a:t>In essence, interceptions of and or monitoring of electronic communications, are only </a:t>
            </a:r>
            <a:r>
              <a:rPr lang="en-US" sz="2800" dirty="0" err="1"/>
              <a:t>authorised</a:t>
            </a:r>
            <a:r>
              <a:rPr lang="en-US" sz="2800" dirty="0"/>
              <a:t> under the NCIS Act, 1997;</a:t>
            </a:r>
          </a:p>
          <a:p>
            <a:r>
              <a:rPr lang="en-US" sz="2800" dirty="0"/>
              <a:t>Other relevant provisions of this Act in relation to data protection are sections </a:t>
            </a:r>
            <a:r>
              <a:rPr lang="en-US" sz="2800" dirty="0">
                <a:solidFill>
                  <a:srgbClr val="C00000"/>
                </a:solidFill>
              </a:rPr>
              <a:t>70(9) </a:t>
            </a:r>
            <a:r>
              <a:rPr lang="en-US" sz="2800" dirty="0"/>
              <a:t>–dealing with decoding and decryption to make the information </a:t>
            </a:r>
            <a:r>
              <a:rPr lang="en-US" sz="2800" dirty="0" smtClean="0"/>
              <a:t>obtained intelligible</a:t>
            </a:r>
            <a:endParaRPr lang="en-US" sz="2800" dirty="0"/>
          </a:p>
        </p:txBody>
      </p:sp>
    </p:spTree>
    <p:extLst>
      <p:ext uri="{BB962C8B-B14F-4D97-AF65-F5344CB8AC3E}">
        <p14:creationId xmlns:p14="http://schemas.microsoft.com/office/powerpoint/2010/main" val="48508338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Communications Act, 2009</a:t>
            </a:r>
            <a:endParaRPr lang="en-US" dirty="0"/>
          </a:p>
        </p:txBody>
      </p:sp>
      <p:sp>
        <p:nvSpPr>
          <p:cNvPr id="3" name="Content Placeholder 2"/>
          <p:cNvSpPr>
            <a:spLocks noGrp="1"/>
          </p:cNvSpPr>
          <p:nvPr>
            <p:ph idx="1"/>
          </p:nvPr>
        </p:nvSpPr>
        <p:spPr/>
        <p:txBody>
          <a:bodyPr/>
          <a:lstStyle/>
          <a:p>
            <a:r>
              <a:rPr lang="en-US" sz="2400" dirty="0">
                <a:solidFill>
                  <a:srgbClr val="C00000"/>
                </a:solidFill>
              </a:rPr>
              <a:t>Sec 70(10</a:t>
            </a:r>
            <a:r>
              <a:rPr lang="en-US" sz="2400" dirty="0"/>
              <a:t>) and </a:t>
            </a:r>
            <a:r>
              <a:rPr lang="en-US" sz="2400" dirty="0">
                <a:solidFill>
                  <a:srgbClr val="C00000"/>
                </a:solidFill>
              </a:rPr>
              <a:t>(11</a:t>
            </a:r>
            <a:r>
              <a:rPr lang="en-US" sz="2400" dirty="0"/>
              <a:t>), </a:t>
            </a:r>
            <a:endParaRPr lang="en-US" sz="2400" dirty="0" smtClean="0"/>
          </a:p>
          <a:p>
            <a:r>
              <a:rPr lang="en-US" sz="2400" dirty="0" smtClean="0">
                <a:solidFill>
                  <a:srgbClr val="C00000"/>
                </a:solidFill>
              </a:rPr>
              <a:t>Sec 71;</a:t>
            </a:r>
            <a:r>
              <a:rPr lang="en-US" sz="2400" dirty="0" smtClean="0"/>
              <a:t>, </a:t>
            </a:r>
          </a:p>
          <a:p>
            <a:r>
              <a:rPr lang="en-US" sz="2400" dirty="0" smtClean="0">
                <a:solidFill>
                  <a:srgbClr val="C00000"/>
                </a:solidFill>
              </a:rPr>
              <a:t>Sec 72</a:t>
            </a:r>
            <a:r>
              <a:rPr lang="en-US" sz="2400" dirty="0" smtClean="0"/>
              <a:t> </a:t>
            </a:r>
          </a:p>
          <a:p>
            <a:r>
              <a:rPr lang="en-US" sz="2400" dirty="0" smtClean="0">
                <a:solidFill>
                  <a:srgbClr val="C00000"/>
                </a:solidFill>
              </a:rPr>
              <a:t>Sec 73</a:t>
            </a:r>
            <a:r>
              <a:rPr lang="en-US" sz="2400" dirty="0" smtClean="0"/>
              <a:t> </a:t>
            </a:r>
          </a:p>
          <a:p>
            <a:r>
              <a:rPr lang="en-US" sz="2400" dirty="0" smtClean="0">
                <a:solidFill>
                  <a:srgbClr val="C00000"/>
                </a:solidFill>
              </a:rPr>
              <a:t>Sec 74</a:t>
            </a:r>
            <a:r>
              <a:rPr lang="en-US" sz="2400" dirty="0" smtClean="0"/>
              <a:t> </a:t>
            </a:r>
          </a:p>
          <a:p>
            <a:r>
              <a:rPr lang="en-US" sz="2400" dirty="0" smtClean="0">
                <a:solidFill>
                  <a:srgbClr val="C00000"/>
                </a:solidFill>
              </a:rPr>
              <a:t>Sec 75 </a:t>
            </a:r>
            <a:r>
              <a:rPr lang="en-US" sz="2400" dirty="0" smtClean="0"/>
              <a:t>and </a:t>
            </a:r>
          </a:p>
          <a:p>
            <a:r>
              <a:rPr lang="en-US" sz="2400" dirty="0" smtClean="0">
                <a:solidFill>
                  <a:srgbClr val="C00000"/>
                </a:solidFill>
              </a:rPr>
              <a:t>Sec 76</a:t>
            </a:r>
            <a:endParaRPr lang="en-US" sz="2400" dirty="0"/>
          </a:p>
          <a:p>
            <a:endParaRPr lang="en-US" dirty="0"/>
          </a:p>
        </p:txBody>
      </p:sp>
    </p:spTree>
    <p:extLst>
      <p:ext uri="{BB962C8B-B14F-4D97-AF65-F5344CB8AC3E}">
        <p14:creationId xmlns:p14="http://schemas.microsoft.com/office/powerpoint/2010/main" val="266608224"/>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Anti-Corruption Act, 2003</a:t>
            </a:r>
            <a:endParaRPr lang="en-US" dirty="0"/>
          </a:p>
        </p:txBody>
      </p:sp>
      <p:sp>
        <p:nvSpPr>
          <p:cNvPr id="3" name="Content Placeholder 2"/>
          <p:cNvSpPr>
            <a:spLocks noGrp="1"/>
          </p:cNvSpPr>
          <p:nvPr>
            <p:ph idx="1"/>
          </p:nvPr>
        </p:nvSpPr>
        <p:spPr>
          <a:xfrm>
            <a:off x="684212" y="1772817"/>
            <a:ext cx="7776219" cy="4248471"/>
          </a:xfrm>
        </p:spPr>
        <p:txBody>
          <a:bodyPr/>
          <a:lstStyle/>
          <a:p>
            <a:r>
              <a:rPr lang="en-US" sz="2400" dirty="0" smtClean="0">
                <a:solidFill>
                  <a:srgbClr val="C00000"/>
                </a:solidFill>
              </a:rPr>
              <a:t>Sec 27 </a:t>
            </a:r>
            <a:r>
              <a:rPr lang="en-US" sz="2400" dirty="0" smtClean="0"/>
              <a:t>may be relevant to the data protection model law. This section deals with access to bank accounts, purchase accounts, share accounts, expense accounts or any other account, by police. </a:t>
            </a:r>
          </a:p>
          <a:p>
            <a:r>
              <a:rPr lang="en-US" sz="2400" dirty="0" smtClean="0"/>
              <a:t>The only requirement in terms of </a:t>
            </a:r>
            <a:r>
              <a:rPr lang="en-US" sz="2400" dirty="0" smtClean="0">
                <a:solidFill>
                  <a:srgbClr val="C00000"/>
                </a:solidFill>
              </a:rPr>
              <a:t>sec 27(1) </a:t>
            </a:r>
            <a:r>
              <a:rPr lang="en-US" sz="2400" dirty="0" smtClean="0"/>
              <a:t>is that the Director or Deputy Director or investigating officer </a:t>
            </a:r>
            <a:r>
              <a:rPr lang="en-US" sz="2400" dirty="0" err="1" smtClean="0"/>
              <a:t>authorised</a:t>
            </a:r>
            <a:r>
              <a:rPr lang="en-US" sz="2400" dirty="0" smtClean="0"/>
              <a:t> by the Director or Deputy Director, may require access to and investigation into accounts mentioned above……….</a:t>
            </a:r>
            <a:endParaRPr lang="en-US" sz="2400" dirty="0"/>
          </a:p>
        </p:txBody>
      </p:sp>
    </p:spTree>
    <p:extLst>
      <p:ext uri="{BB962C8B-B14F-4D97-AF65-F5344CB8AC3E}">
        <p14:creationId xmlns:p14="http://schemas.microsoft.com/office/powerpoint/2010/main" val="165447062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
            <a:ext cx="7772400" cy="1052735"/>
          </a:xfrm>
        </p:spPr>
        <p:txBody>
          <a:bodyPr/>
          <a:lstStyle/>
          <a:p>
            <a:r>
              <a:rPr lang="en-US" sz="2800" dirty="0" smtClean="0"/>
              <a:t>Financial Intelligence Act, 2007</a:t>
            </a:r>
            <a:endParaRPr lang="en-US" sz="2800" dirty="0"/>
          </a:p>
        </p:txBody>
      </p:sp>
      <p:sp>
        <p:nvSpPr>
          <p:cNvPr id="3" name="Content Placeholder 2"/>
          <p:cNvSpPr>
            <a:spLocks noGrp="1"/>
          </p:cNvSpPr>
          <p:nvPr>
            <p:ph idx="1"/>
          </p:nvPr>
        </p:nvSpPr>
        <p:spPr>
          <a:xfrm>
            <a:off x="684212" y="836712"/>
            <a:ext cx="7776219" cy="5112567"/>
          </a:xfrm>
        </p:spPr>
        <p:txBody>
          <a:bodyPr/>
          <a:lstStyle/>
          <a:p>
            <a:r>
              <a:rPr lang="en-US" sz="2800" dirty="0" smtClean="0">
                <a:solidFill>
                  <a:srgbClr val="C00000"/>
                </a:solidFill>
              </a:rPr>
              <a:t>Sec 15 </a:t>
            </a:r>
            <a:r>
              <a:rPr lang="en-US" sz="2800" dirty="0" smtClean="0"/>
              <a:t>imposes a duty on accountable institutions to keep records in the manner and form set out in sec 20 and 22.</a:t>
            </a:r>
          </a:p>
          <a:p>
            <a:r>
              <a:rPr lang="en-US" sz="2800" dirty="0" smtClean="0"/>
              <a:t>Such copies must be kept for a period of not less than five years;</a:t>
            </a:r>
          </a:p>
          <a:p>
            <a:endParaRPr lang="en-US" dirty="0"/>
          </a:p>
        </p:txBody>
      </p:sp>
    </p:spTree>
    <p:extLst>
      <p:ext uri="{BB962C8B-B14F-4D97-AF65-F5344CB8AC3E}">
        <p14:creationId xmlns:p14="http://schemas.microsoft.com/office/powerpoint/2010/main" val="86679773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FIA Act, 2007</a:t>
            </a:r>
            <a:endParaRPr lang="en-US" dirty="0"/>
          </a:p>
        </p:txBody>
      </p:sp>
      <p:sp>
        <p:nvSpPr>
          <p:cNvPr id="3" name="Content Placeholder 2"/>
          <p:cNvSpPr>
            <a:spLocks noGrp="1"/>
          </p:cNvSpPr>
          <p:nvPr>
            <p:ph idx="1"/>
          </p:nvPr>
        </p:nvSpPr>
        <p:spPr>
          <a:xfrm>
            <a:off x="684212" y="1989139"/>
            <a:ext cx="7776219" cy="3888133"/>
          </a:xfrm>
        </p:spPr>
        <p:txBody>
          <a:bodyPr/>
          <a:lstStyle/>
          <a:p>
            <a:r>
              <a:rPr lang="en-US" sz="2400" dirty="0" smtClean="0">
                <a:solidFill>
                  <a:srgbClr val="C00000"/>
                </a:solidFill>
              </a:rPr>
              <a:t>Sec 16 </a:t>
            </a:r>
            <a:r>
              <a:rPr lang="en-US" sz="2400" dirty="0" smtClean="0"/>
              <a:t>relates to right of access to information kept by third parties;</a:t>
            </a:r>
          </a:p>
          <a:p>
            <a:pPr marL="0" indent="0">
              <a:buNone/>
            </a:pPr>
            <a:r>
              <a:rPr lang="en-US" sz="2400" dirty="0" smtClean="0"/>
              <a:t> </a:t>
            </a:r>
          </a:p>
          <a:p>
            <a:r>
              <a:rPr lang="en-US" sz="2400" dirty="0" smtClean="0">
                <a:solidFill>
                  <a:srgbClr val="C00000"/>
                </a:solidFill>
              </a:rPr>
              <a:t>Sec 20 </a:t>
            </a:r>
            <a:r>
              <a:rPr lang="en-US" sz="2400" dirty="0" smtClean="0"/>
              <a:t>deals with the analysis of reports received, while </a:t>
            </a:r>
            <a:r>
              <a:rPr lang="en-US" sz="2400" dirty="0" smtClean="0">
                <a:solidFill>
                  <a:srgbClr val="C00000"/>
                </a:solidFill>
              </a:rPr>
              <a:t>sec 22 </a:t>
            </a:r>
            <a:r>
              <a:rPr lang="en-US" sz="2400" dirty="0" smtClean="0">
                <a:solidFill>
                  <a:srgbClr val="525152"/>
                </a:solidFill>
              </a:rPr>
              <a:t>deals with </a:t>
            </a:r>
            <a:r>
              <a:rPr lang="en-US" sz="2400" dirty="0" smtClean="0"/>
              <a:t>the internal rules concerning reporting of suspicious or unusual transactions</a:t>
            </a:r>
            <a:endParaRPr lang="en-US" sz="2400" dirty="0"/>
          </a:p>
        </p:txBody>
      </p:sp>
    </p:spTree>
    <p:extLst>
      <p:ext uri="{BB962C8B-B14F-4D97-AF65-F5344CB8AC3E}">
        <p14:creationId xmlns:p14="http://schemas.microsoft.com/office/powerpoint/2010/main" val="343918220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FIA Act, 2007</a:t>
            </a:r>
            <a:endParaRPr lang="en-US" dirty="0"/>
          </a:p>
        </p:txBody>
      </p:sp>
      <p:sp>
        <p:nvSpPr>
          <p:cNvPr id="3" name="Content Placeholder 2"/>
          <p:cNvSpPr>
            <a:spLocks noGrp="1"/>
          </p:cNvSpPr>
          <p:nvPr>
            <p:ph idx="1"/>
          </p:nvPr>
        </p:nvSpPr>
        <p:spPr/>
        <p:txBody>
          <a:bodyPr/>
          <a:lstStyle/>
          <a:p>
            <a:r>
              <a:rPr lang="en-US" sz="2400" dirty="0" smtClean="0">
                <a:solidFill>
                  <a:srgbClr val="C00000"/>
                </a:solidFill>
              </a:rPr>
              <a:t>Sec 22(d) </a:t>
            </a:r>
            <a:r>
              <a:rPr lang="en-US" sz="2400" dirty="0" smtClean="0"/>
              <a:t>places emphasis on responsibility and accountability of accountable institutions (</a:t>
            </a:r>
            <a:r>
              <a:rPr lang="en-US" sz="2400" dirty="0" smtClean="0">
                <a:solidFill>
                  <a:schemeClr val="accent2"/>
                </a:solidFill>
              </a:rPr>
              <a:t>compatible with accountability requirement of the model law- see sec 11</a:t>
            </a:r>
            <a:r>
              <a:rPr lang="en-US" sz="2400" dirty="0" smtClean="0"/>
              <a:t>);</a:t>
            </a:r>
          </a:p>
          <a:p>
            <a:endParaRPr lang="en-US" sz="2400" dirty="0" smtClean="0"/>
          </a:p>
          <a:p>
            <a:r>
              <a:rPr lang="en-US" sz="2400" dirty="0" smtClean="0">
                <a:solidFill>
                  <a:srgbClr val="C00000"/>
                </a:solidFill>
              </a:rPr>
              <a:t>Sec 22(a) </a:t>
            </a:r>
            <a:r>
              <a:rPr lang="en-US" sz="2400" dirty="0" smtClean="0"/>
              <a:t>and </a:t>
            </a:r>
            <a:r>
              <a:rPr lang="en-US" sz="2400" dirty="0" smtClean="0">
                <a:solidFill>
                  <a:srgbClr val="C00000"/>
                </a:solidFill>
              </a:rPr>
              <a:t>(b) </a:t>
            </a:r>
            <a:r>
              <a:rPr lang="en-US" sz="2400" dirty="0" smtClean="0"/>
              <a:t>provides for the requirement of “necessity” in the processing of information (</a:t>
            </a:r>
            <a:r>
              <a:rPr lang="en-US" sz="2400" dirty="0" smtClean="0">
                <a:solidFill>
                  <a:schemeClr val="accent2"/>
                </a:solidFill>
              </a:rPr>
              <a:t>which is in line with the model law-see sec 32</a:t>
            </a:r>
            <a:r>
              <a:rPr lang="en-US" sz="2400" dirty="0" smtClean="0"/>
              <a:t>)</a:t>
            </a:r>
            <a:endParaRPr lang="en-US" sz="2400" dirty="0"/>
          </a:p>
        </p:txBody>
      </p:sp>
    </p:spTree>
    <p:extLst>
      <p:ext uri="{BB962C8B-B14F-4D97-AF65-F5344CB8AC3E}">
        <p14:creationId xmlns:p14="http://schemas.microsoft.com/office/powerpoint/2010/main" val="424535816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9552" y="836712"/>
            <a:ext cx="7815262" cy="561975"/>
          </a:xfrm>
        </p:spPr>
        <p:txBody>
          <a:bodyPr/>
          <a:lstStyle/>
          <a:p>
            <a:pPr eaLnBrk="1" hangingPunct="1">
              <a:defRPr/>
            </a:pPr>
            <a:r>
              <a:rPr lang="en-US" dirty="0" smtClean="0">
                <a:solidFill>
                  <a:schemeClr val="hlink"/>
                </a:solidFill>
                <a:effectLst>
                  <a:outerShdw blurRad="38100" dist="38100" dir="2700000" algn="tl">
                    <a:srgbClr val="C0C0C0"/>
                  </a:outerShdw>
                </a:effectLst>
              </a:rPr>
              <a:t>Summary of the Content</a:t>
            </a:r>
            <a:endParaRPr lang="en-US" dirty="0" smtClean="0"/>
          </a:p>
        </p:txBody>
      </p:sp>
      <p:sp>
        <p:nvSpPr>
          <p:cNvPr id="5123" name="Content Placeholder 2"/>
          <p:cNvSpPr>
            <a:spLocks noGrp="1"/>
          </p:cNvSpPr>
          <p:nvPr>
            <p:ph idx="1"/>
          </p:nvPr>
        </p:nvSpPr>
        <p:spPr>
          <a:xfrm>
            <a:off x="381000" y="1340768"/>
            <a:ext cx="8763000" cy="4614863"/>
          </a:xfrm>
        </p:spPr>
        <p:txBody>
          <a:bodyPr/>
          <a:lstStyle/>
          <a:p>
            <a:pPr marL="514350" indent="-514350">
              <a:spcBef>
                <a:spcPct val="0"/>
              </a:spcBef>
              <a:buNone/>
              <a:defRPr/>
            </a:pPr>
            <a:endParaRPr lang="en-US" sz="1800" b="1" kern="1200" dirty="0" smtClean="0">
              <a:solidFill>
                <a:srgbClr val="1B5BA2"/>
              </a:solidFill>
              <a:effectLst>
                <a:outerShdw blurRad="38100" dist="38100" dir="2700000" algn="tl">
                  <a:srgbClr val="C0C0C0"/>
                </a:outerShdw>
              </a:effectLst>
              <a:latin typeface="Verdana" pitchFamily="34" charset="0"/>
            </a:endParaRPr>
          </a:p>
          <a:p>
            <a:pPr>
              <a:lnSpc>
                <a:spcPct val="150000"/>
              </a:lnSpc>
              <a:defRPr/>
            </a:pPr>
            <a:r>
              <a:rPr lang="en-US" sz="2000" b="1" dirty="0" smtClean="0"/>
              <a:t>National assessment –Policy and Legislative frameworks</a:t>
            </a:r>
          </a:p>
          <a:p>
            <a:pPr>
              <a:lnSpc>
                <a:spcPct val="150000"/>
              </a:lnSpc>
              <a:defRPr/>
            </a:pPr>
            <a:r>
              <a:rPr lang="en-US" sz="2000" b="1" dirty="0" smtClean="0"/>
              <a:t>Summary of Conflict and Gaps </a:t>
            </a:r>
          </a:p>
          <a:p>
            <a:pPr>
              <a:lnSpc>
                <a:spcPct val="150000"/>
              </a:lnSpc>
              <a:defRPr/>
            </a:pPr>
            <a:r>
              <a:rPr lang="en-US" sz="2000" b="1" dirty="0" smtClean="0"/>
              <a:t>Recommendations</a:t>
            </a:r>
            <a:r>
              <a:rPr lang="en-US" sz="2000" b="1" dirty="0" smtClean="0"/>
              <a:t> </a:t>
            </a:r>
          </a:p>
          <a:p>
            <a:pPr marL="514350" indent="-514350">
              <a:spcBef>
                <a:spcPct val="0"/>
              </a:spcBef>
              <a:buNone/>
              <a:defRPr/>
            </a:pPr>
            <a:r>
              <a:rPr lang="en-GB" sz="2000" b="1" kern="1200" dirty="0" smtClean="0">
                <a:solidFill>
                  <a:srgbClr val="1B5BA2"/>
                </a:solidFill>
                <a:effectLst>
                  <a:outerShdw blurRad="38100" dist="38100" dir="2700000" algn="tl">
                    <a:srgbClr val="C0C0C0"/>
                  </a:outerShdw>
                </a:effectLst>
                <a:latin typeface="Verdana" pitchFamily="34" charset="0"/>
              </a:rPr>
              <a:t> </a:t>
            </a:r>
            <a:endParaRPr lang="en-GB" sz="2000" b="1" kern="1200" dirty="0" smtClean="0">
              <a:solidFill>
                <a:srgbClr val="1B5BA2"/>
              </a:solidFill>
              <a:effectLst>
                <a:outerShdw blurRad="38100" dist="38100" dir="2700000" algn="tl">
                  <a:srgbClr val="C0C0C0"/>
                </a:outerShdw>
              </a:effectLst>
              <a:latin typeface="Verdana" pitchFamily="34" charset="0"/>
            </a:endParaRPr>
          </a:p>
          <a:p>
            <a:pPr marL="514350" indent="-514350">
              <a:spcBef>
                <a:spcPct val="0"/>
              </a:spcBef>
              <a:buNone/>
              <a:defRPr/>
            </a:pPr>
            <a:endParaRPr lang="en-GB" sz="2000" b="1" kern="1200" dirty="0" smtClean="0">
              <a:solidFill>
                <a:srgbClr val="1B5BA2"/>
              </a:solidFill>
              <a:effectLst>
                <a:outerShdw blurRad="38100" dist="38100" dir="2700000" algn="tl">
                  <a:srgbClr val="C0C0C0"/>
                </a:outerShdw>
              </a:effectLst>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152128"/>
          </a:xfrm>
        </p:spPr>
        <p:txBody>
          <a:bodyPr/>
          <a:lstStyle/>
          <a:p>
            <a:r>
              <a:rPr lang="en-US" sz="3200" dirty="0"/>
              <a:t>Summary of conflict with Model Law</a:t>
            </a:r>
          </a:p>
        </p:txBody>
      </p:sp>
      <p:sp>
        <p:nvSpPr>
          <p:cNvPr id="3" name="Content Placeholder 2"/>
          <p:cNvSpPr>
            <a:spLocks noGrp="1"/>
          </p:cNvSpPr>
          <p:nvPr>
            <p:ph idx="1"/>
          </p:nvPr>
        </p:nvSpPr>
        <p:spPr>
          <a:xfrm>
            <a:off x="684212" y="1844825"/>
            <a:ext cx="7776219" cy="4032448"/>
          </a:xfrm>
        </p:spPr>
        <p:txBody>
          <a:bodyPr/>
          <a:lstStyle/>
          <a:p>
            <a:r>
              <a:rPr lang="en-US" sz="2400" dirty="0">
                <a:solidFill>
                  <a:srgbClr val="C00000"/>
                </a:solidFill>
              </a:rPr>
              <a:t>Sec 23 </a:t>
            </a:r>
            <a:r>
              <a:rPr lang="en-US" sz="2400" dirty="0"/>
              <a:t>of the Model </a:t>
            </a:r>
            <a:r>
              <a:rPr lang="en-US" sz="2400" dirty="0" smtClean="0"/>
              <a:t>Law- imposes a duty to process person </a:t>
            </a:r>
            <a:r>
              <a:rPr lang="en-US" sz="2400" dirty="0"/>
              <a:t>data </a:t>
            </a:r>
            <a:r>
              <a:rPr lang="en-US" sz="2400" dirty="0" smtClean="0"/>
              <a:t>on </a:t>
            </a:r>
            <a:r>
              <a:rPr lang="en-US" sz="2400" dirty="0"/>
              <a:t>the Data Protection Authority as opposed to interception </a:t>
            </a:r>
            <a:r>
              <a:rPr lang="en-US" sz="2400" dirty="0" err="1" smtClean="0"/>
              <a:t>centres</a:t>
            </a:r>
            <a:r>
              <a:rPr lang="en-US" sz="2400" dirty="0" smtClean="0"/>
              <a:t>- </a:t>
            </a:r>
            <a:r>
              <a:rPr lang="en-US" sz="2400" dirty="0"/>
              <a:t>as required by section 70(8) of the Communications Act, 2009</a:t>
            </a:r>
            <a:r>
              <a:rPr lang="en-US" sz="2400" dirty="0" smtClean="0"/>
              <a:t>;</a:t>
            </a:r>
          </a:p>
          <a:p>
            <a:r>
              <a:rPr lang="en-US" sz="2400" dirty="0"/>
              <a:t>In terms of the limitation clause (</a:t>
            </a:r>
            <a:r>
              <a:rPr lang="en-US" sz="2400" dirty="0">
                <a:solidFill>
                  <a:srgbClr val="C00000"/>
                </a:solidFill>
              </a:rPr>
              <a:t>sec 42</a:t>
            </a:r>
            <a:r>
              <a:rPr lang="en-US" sz="2400" dirty="0"/>
              <a:t>), interceptions and monitoring could be classified as matters falling under national </a:t>
            </a:r>
            <a:r>
              <a:rPr lang="en-US" sz="2400" dirty="0" smtClean="0"/>
              <a:t>security, crime, journalism, </a:t>
            </a:r>
            <a:r>
              <a:rPr lang="en-US" sz="2400" dirty="0" err="1" smtClean="0"/>
              <a:t>etc</a:t>
            </a:r>
            <a:r>
              <a:rPr lang="en-US" sz="2400" dirty="0" smtClean="0"/>
              <a:t>, </a:t>
            </a:r>
            <a:r>
              <a:rPr lang="en-US" sz="2400" dirty="0"/>
              <a:t>and thus be excluded from application of this </a:t>
            </a:r>
            <a:r>
              <a:rPr lang="en-US" sz="2400" dirty="0" smtClean="0"/>
              <a:t>model law. </a:t>
            </a:r>
            <a:endParaRPr lang="en-US" sz="2400" dirty="0"/>
          </a:p>
          <a:p>
            <a:endParaRPr lang="en-US" sz="2400" dirty="0"/>
          </a:p>
          <a:p>
            <a:endParaRPr lang="en-US" dirty="0"/>
          </a:p>
        </p:txBody>
      </p:sp>
    </p:spTree>
    <p:extLst>
      <p:ext uri="{BB962C8B-B14F-4D97-AF65-F5344CB8AC3E}">
        <p14:creationId xmlns:p14="http://schemas.microsoft.com/office/powerpoint/2010/main" val="394041400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conflict</a:t>
            </a:r>
            <a:endParaRPr lang="en-US" dirty="0"/>
          </a:p>
        </p:txBody>
      </p:sp>
      <p:sp>
        <p:nvSpPr>
          <p:cNvPr id="3" name="Content Placeholder 2"/>
          <p:cNvSpPr>
            <a:spLocks noGrp="1"/>
          </p:cNvSpPr>
          <p:nvPr>
            <p:ph idx="1"/>
          </p:nvPr>
        </p:nvSpPr>
        <p:spPr>
          <a:xfrm>
            <a:off x="684212" y="1772816"/>
            <a:ext cx="7776219" cy="4104455"/>
          </a:xfrm>
        </p:spPr>
        <p:txBody>
          <a:bodyPr/>
          <a:lstStyle/>
          <a:p>
            <a:r>
              <a:rPr lang="en-US" sz="2000" dirty="0"/>
              <a:t>Both the </a:t>
            </a:r>
            <a:r>
              <a:rPr lang="en-US" sz="2000" dirty="0" smtClean="0"/>
              <a:t>Com Act </a:t>
            </a:r>
            <a:r>
              <a:rPr lang="en-US" sz="2000" dirty="0"/>
              <a:t>and NCIS Act are silent on right of access to personal data </a:t>
            </a:r>
            <a:r>
              <a:rPr lang="en-US" sz="2000" dirty="0" smtClean="0"/>
              <a:t>by data subjects on personal information processed </a:t>
            </a:r>
            <a:r>
              <a:rPr lang="en-US" sz="2000" dirty="0"/>
              <a:t>by data </a:t>
            </a:r>
            <a:r>
              <a:rPr lang="en-US" sz="2000" dirty="0" smtClean="0"/>
              <a:t>controllers</a:t>
            </a:r>
            <a:endParaRPr lang="en-US" sz="2000" dirty="0"/>
          </a:p>
          <a:p>
            <a:r>
              <a:rPr lang="en-US" sz="2000" dirty="0"/>
              <a:t>Both </a:t>
            </a:r>
            <a:r>
              <a:rPr lang="en-US" sz="2000" dirty="0" smtClean="0"/>
              <a:t>the Com </a:t>
            </a:r>
            <a:r>
              <a:rPr lang="en-US" sz="2000" dirty="0"/>
              <a:t>Act and NCIS Act are silent on issues of rectification </a:t>
            </a:r>
            <a:endParaRPr lang="en-US" sz="2000" dirty="0" smtClean="0"/>
          </a:p>
          <a:p>
            <a:r>
              <a:rPr lang="en-US" sz="2000" dirty="0" smtClean="0"/>
              <a:t>Although Sec 6 of the Com Act makes provision for the establishment of interception </a:t>
            </a:r>
            <a:r>
              <a:rPr lang="en-US" sz="2000" dirty="0" err="1" smtClean="0"/>
              <a:t>centres</a:t>
            </a:r>
            <a:r>
              <a:rPr lang="en-US" sz="2000" dirty="0" smtClean="0"/>
              <a:t>, it does not expressly provide for interceptions and monitoring to be carried out subject to suspicious criminal activities which conflicts with the Policy statement in clause 7.2 of ICT Policy 2008</a:t>
            </a:r>
            <a:endParaRPr lang="en-US" sz="2000" dirty="0"/>
          </a:p>
        </p:txBody>
      </p:sp>
    </p:spTree>
    <p:extLst>
      <p:ext uri="{BB962C8B-B14F-4D97-AF65-F5344CB8AC3E}">
        <p14:creationId xmlns:p14="http://schemas.microsoft.com/office/powerpoint/2010/main" val="120474662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r>
              <a:rPr lang="en-US" sz="2800" dirty="0"/>
              <a:t>Model Law is compatible with Art. 13 of the Constitution (right to privacy);</a:t>
            </a:r>
          </a:p>
          <a:p>
            <a:r>
              <a:rPr lang="en-US" sz="2800" dirty="0"/>
              <a:t>It is compatible with Vision 2030, NDPs and the Information and Communication Policies 2004 and 2008</a:t>
            </a:r>
            <a:r>
              <a:rPr lang="en-US" sz="2800" dirty="0" smtClean="0"/>
              <a:t>;</a:t>
            </a:r>
            <a:endParaRPr lang="en-US" sz="2800" dirty="0"/>
          </a:p>
        </p:txBody>
      </p:sp>
    </p:spTree>
    <p:extLst>
      <p:ext uri="{BB962C8B-B14F-4D97-AF65-F5344CB8AC3E}">
        <p14:creationId xmlns:p14="http://schemas.microsoft.com/office/powerpoint/2010/main" val="422377888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lstStyle/>
          <a:p>
            <a:r>
              <a:rPr lang="en-US" sz="2800" dirty="0"/>
              <a:t>The above policies </a:t>
            </a:r>
            <a:r>
              <a:rPr lang="en-US" sz="2800" dirty="0" smtClean="0"/>
              <a:t>allows </a:t>
            </a:r>
            <a:r>
              <a:rPr lang="en-US" sz="2800" dirty="0"/>
              <a:t>for the adoption of Data Protection Policy and Regulatory Framework</a:t>
            </a:r>
          </a:p>
          <a:p>
            <a:r>
              <a:rPr lang="en-US" sz="2800" dirty="0" smtClean="0"/>
              <a:t>The adoption </a:t>
            </a:r>
            <a:r>
              <a:rPr lang="en-US" sz="2800" dirty="0"/>
              <a:t>of the Model Law will provide greater legal certainty by introducing a </a:t>
            </a:r>
            <a:r>
              <a:rPr lang="en-US" sz="2800" dirty="0" err="1"/>
              <a:t>harmonised</a:t>
            </a:r>
            <a:r>
              <a:rPr lang="en-US" sz="2800" dirty="0"/>
              <a:t> set of core values, rules and protection of fundamental rights</a:t>
            </a:r>
          </a:p>
        </p:txBody>
      </p:sp>
    </p:spTree>
    <p:extLst>
      <p:ext uri="{BB962C8B-B14F-4D97-AF65-F5344CB8AC3E}">
        <p14:creationId xmlns:p14="http://schemas.microsoft.com/office/powerpoint/2010/main" val="4262670661"/>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648072"/>
          </a:xfrm>
        </p:spPr>
        <p:txBody>
          <a:bodyPr/>
          <a:lstStyle/>
          <a:p>
            <a:r>
              <a:rPr lang="en-US" dirty="0" smtClean="0"/>
              <a:t>Recommendations</a:t>
            </a:r>
            <a:endParaRPr lang="en-US" dirty="0"/>
          </a:p>
        </p:txBody>
      </p:sp>
      <p:sp>
        <p:nvSpPr>
          <p:cNvPr id="3" name="Content Placeholder 2"/>
          <p:cNvSpPr>
            <a:spLocks noGrp="1"/>
          </p:cNvSpPr>
          <p:nvPr>
            <p:ph idx="1"/>
          </p:nvPr>
        </p:nvSpPr>
        <p:spPr>
          <a:xfrm>
            <a:off x="684212" y="1268761"/>
            <a:ext cx="7776219" cy="4320480"/>
          </a:xfrm>
        </p:spPr>
        <p:txBody>
          <a:bodyPr/>
          <a:lstStyle/>
          <a:p>
            <a:r>
              <a:rPr lang="en-US" sz="2400" dirty="0"/>
              <a:t>Both the data subjects and data controllers will benefit from a </a:t>
            </a:r>
            <a:r>
              <a:rPr lang="en-US" sz="2400" dirty="0" err="1"/>
              <a:t>harmonised</a:t>
            </a:r>
            <a:r>
              <a:rPr lang="en-US" sz="2400" dirty="0"/>
              <a:t> SADC Data Protection Model Law rules and procedures ensuring consistent enforcement of data protection rules;</a:t>
            </a:r>
          </a:p>
          <a:p>
            <a:r>
              <a:rPr lang="en-US" sz="2400" dirty="0"/>
              <a:t>Individuals will enjoy better control of their personal data and trust the digital environment;</a:t>
            </a:r>
          </a:p>
          <a:p>
            <a:r>
              <a:rPr lang="en-US" sz="2400" dirty="0"/>
              <a:t>They will also encounter reinforced accountability of those processing their personal data.</a:t>
            </a:r>
          </a:p>
          <a:p>
            <a:endParaRPr lang="en-US" dirty="0"/>
          </a:p>
        </p:txBody>
      </p:sp>
    </p:spTree>
    <p:extLst>
      <p:ext uri="{BB962C8B-B14F-4D97-AF65-F5344CB8AC3E}">
        <p14:creationId xmlns:p14="http://schemas.microsoft.com/office/powerpoint/2010/main" val="2834823939"/>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algn="r">
              <a:buNone/>
            </a:pPr>
            <a:r>
              <a:rPr lang="en-ZA" sz="1800" b="1" i="1" dirty="0"/>
              <a:t>Questions?</a:t>
            </a:r>
          </a:p>
          <a:p>
            <a:pPr>
              <a:buNone/>
            </a:pPr>
            <a:endParaRPr lang="en-ZA" sz="1800" b="1" dirty="0"/>
          </a:p>
          <a:p>
            <a:pPr>
              <a:buNone/>
            </a:pPr>
            <a:r>
              <a:rPr lang="en-ZA" sz="1800" b="1" dirty="0">
                <a:solidFill>
                  <a:schemeClr val="tx2">
                    <a:lumMod val="75000"/>
                  </a:schemeClr>
                </a:solidFill>
              </a:rPr>
              <a:t>Samson </a:t>
            </a:r>
            <a:r>
              <a:rPr lang="en-ZA" sz="1800" b="1" dirty="0" err="1">
                <a:solidFill>
                  <a:schemeClr val="tx2">
                    <a:lumMod val="75000"/>
                  </a:schemeClr>
                </a:solidFill>
              </a:rPr>
              <a:t>Muhapi</a:t>
            </a:r>
            <a:endParaRPr lang="en-ZA" sz="1800" b="1" dirty="0">
              <a:solidFill>
                <a:schemeClr val="tx2">
                  <a:lumMod val="75000"/>
                </a:schemeClr>
              </a:solidFill>
            </a:endParaRPr>
          </a:p>
          <a:p>
            <a:pPr>
              <a:buNone/>
            </a:pPr>
            <a:r>
              <a:rPr lang="en-ZA" sz="1800" b="1" dirty="0"/>
              <a:t>ITU National Law Expert: Data Protection</a:t>
            </a:r>
          </a:p>
          <a:p>
            <a:pPr>
              <a:buNone/>
            </a:pPr>
            <a:endParaRPr lang="en-ZA" sz="1800" u="sng" dirty="0"/>
          </a:p>
          <a:p>
            <a:pPr>
              <a:buNone/>
            </a:pPr>
            <a:endParaRPr lang="en-ZA" sz="1800" u="sng" dirty="0"/>
          </a:p>
          <a:p>
            <a:pPr>
              <a:buNone/>
            </a:pPr>
            <a:r>
              <a:rPr lang="en-ZA" sz="1800" b="1" dirty="0" err="1">
                <a:solidFill>
                  <a:schemeClr val="tx2">
                    <a:lumMod val="75000"/>
                  </a:schemeClr>
                </a:solidFill>
              </a:rPr>
              <a:t>Pria</a:t>
            </a:r>
            <a:r>
              <a:rPr lang="en-ZA" sz="1800" b="1" dirty="0">
                <a:solidFill>
                  <a:schemeClr val="tx2">
                    <a:lumMod val="75000"/>
                  </a:schemeClr>
                </a:solidFill>
              </a:rPr>
              <a:t> </a:t>
            </a:r>
            <a:r>
              <a:rPr lang="en-ZA" sz="1800" b="1" dirty="0" err="1">
                <a:solidFill>
                  <a:schemeClr val="tx2">
                    <a:lumMod val="75000"/>
                  </a:schemeClr>
                </a:solidFill>
              </a:rPr>
              <a:t>Chetty</a:t>
            </a:r>
            <a:endParaRPr lang="en-ZA" sz="1800" b="1" dirty="0">
              <a:solidFill>
                <a:schemeClr val="tx2">
                  <a:lumMod val="75000"/>
                </a:schemeClr>
              </a:solidFill>
            </a:endParaRPr>
          </a:p>
          <a:p>
            <a:pPr>
              <a:buNone/>
            </a:pPr>
            <a:r>
              <a:rPr lang="en-ZA" sz="1800" b="1" dirty="0"/>
              <a:t>ITU International Law Expert: Data Protection </a:t>
            </a:r>
          </a:p>
          <a:p>
            <a:endParaRPr lang="en-US" dirty="0"/>
          </a:p>
        </p:txBody>
      </p:sp>
    </p:spTree>
    <p:extLst>
      <p:ext uri="{BB962C8B-B14F-4D97-AF65-F5344CB8AC3E}">
        <p14:creationId xmlns:p14="http://schemas.microsoft.com/office/powerpoint/2010/main" val="361307856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11560" y="722893"/>
            <a:ext cx="8215312" cy="646331"/>
          </a:xfrm>
        </p:spPr>
        <p:txBody>
          <a:bodyPr/>
          <a:lstStyle/>
          <a:p>
            <a:r>
              <a:rPr lang="en-ZA" dirty="0" smtClean="0"/>
              <a:t>In-country </a:t>
            </a:r>
            <a:r>
              <a:rPr lang="en-ZA" dirty="0"/>
              <a:t>Assessment</a:t>
            </a:r>
            <a:endParaRPr lang="en-GB" dirty="0" smtClean="0"/>
          </a:p>
        </p:txBody>
      </p:sp>
      <p:sp>
        <p:nvSpPr>
          <p:cNvPr id="6147" name="Content Placeholder 2"/>
          <p:cNvSpPr>
            <a:spLocks noGrp="1"/>
          </p:cNvSpPr>
          <p:nvPr>
            <p:ph idx="1"/>
          </p:nvPr>
        </p:nvSpPr>
        <p:spPr>
          <a:xfrm>
            <a:off x="251520" y="1268760"/>
            <a:ext cx="8568952" cy="4745037"/>
          </a:xfrm>
        </p:spPr>
        <p:txBody>
          <a:bodyPr/>
          <a:lstStyle/>
          <a:p>
            <a:pPr>
              <a:buNone/>
            </a:pPr>
            <a:r>
              <a:rPr lang="en-GB" sz="2000" b="1" dirty="0" smtClean="0"/>
              <a:t>	</a:t>
            </a:r>
            <a:endParaRPr lang="en-GB" sz="2800" dirty="0" smtClean="0"/>
          </a:p>
          <a:p>
            <a:pPr>
              <a:buFont typeface="Arial" charset="0"/>
              <a:buChar char="•"/>
            </a:pPr>
            <a:r>
              <a:rPr lang="en-ZA" sz="2400" b="1" dirty="0"/>
              <a:t>Communications Act, 2009</a:t>
            </a:r>
          </a:p>
          <a:p>
            <a:pPr>
              <a:buFont typeface="Arial" charset="0"/>
              <a:buChar char="•"/>
            </a:pPr>
            <a:r>
              <a:rPr lang="en-ZA" sz="2400" b="1" dirty="0"/>
              <a:t>Namibia Central Intelligence Act, 1997</a:t>
            </a:r>
          </a:p>
          <a:p>
            <a:pPr>
              <a:buFont typeface="Arial" charset="0"/>
              <a:buChar char="•"/>
            </a:pPr>
            <a:r>
              <a:rPr lang="en-ZA" sz="2400" b="1" dirty="0"/>
              <a:t>Statistics Act, 2011</a:t>
            </a:r>
          </a:p>
          <a:p>
            <a:pPr>
              <a:buFont typeface="Arial" charset="0"/>
              <a:buChar char="•"/>
            </a:pPr>
            <a:r>
              <a:rPr lang="en-ZA" sz="2400" b="1" dirty="0"/>
              <a:t>Financial Intelligence Act, 2007</a:t>
            </a:r>
          </a:p>
          <a:p>
            <a:pPr>
              <a:buFont typeface="Arial" charset="0"/>
              <a:buChar char="•"/>
            </a:pPr>
            <a:r>
              <a:rPr lang="en-ZA" sz="2400" b="1" dirty="0"/>
              <a:t>Anti-Corruption Act, 2003</a:t>
            </a:r>
          </a:p>
          <a:p>
            <a:pPr>
              <a:buFont typeface="Arial" charset="0"/>
              <a:buChar char="•"/>
            </a:pPr>
            <a:r>
              <a:rPr lang="en-ZA" sz="2400" b="1" dirty="0"/>
              <a:t>Children’s Status Act, 2006 </a:t>
            </a:r>
          </a:p>
          <a:p>
            <a:pPr>
              <a:buFont typeface="Arial" charset="0"/>
              <a:buChar char="•"/>
            </a:pPr>
            <a:r>
              <a:rPr lang="en-ZA" sz="2400" b="1" dirty="0"/>
              <a:t>Prevention of Organised Crime Act, 2004</a:t>
            </a:r>
          </a:p>
          <a:p>
            <a:pPr>
              <a:buFont typeface="Arial" charset="0"/>
              <a:buChar char="•"/>
            </a:pPr>
            <a:r>
              <a:rPr lang="en-ZA" sz="2400" b="1" dirty="0"/>
              <a:t>Namibian Constitution, 1990</a:t>
            </a:r>
          </a:p>
          <a:p>
            <a:pPr>
              <a:buFont typeface="Arial" charset="0"/>
              <a:buChar char="•"/>
            </a:pPr>
            <a:r>
              <a:rPr lang="en-ZA" sz="2400" b="1" dirty="0"/>
              <a:t>Health related legislation</a:t>
            </a:r>
          </a:p>
          <a:p>
            <a:pPr>
              <a:buFont typeface="Arial" charset="0"/>
              <a:buChar char="•"/>
            </a:pPr>
            <a:r>
              <a:rPr lang="en-ZA" sz="2400" b="1" dirty="0"/>
              <a:t>Research, Science and Technology Act, 2004 </a:t>
            </a:r>
          </a:p>
          <a:p>
            <a:pPr>
              <a:buNone/>
            </a:pPr>
            <a:endParaRPr lang="en-GB" sz="2400" b="1"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b="1" dirty="0"/>
              <a:t>Electoral Act, 1992</a:t>
            </a:r>
          </a:p>
          <a:p>
            <a:r>
              <a:rPr lang="en-US" b="1" dirty="0"/>
              <a:t>Police Act, 1990</a:t>
            </a:r>
          </a:p>
          <a:p>
            <a:r>
              <a:rPr lang="en-US" b="1" dirty="0"/>
              <a:t>International Co-operation in Criminal Matters Act, 2000</a:t>
            </a:r>
          </a:p>
          <a:p>
            <a:r>
              <a:rPr lang="en-US" b="1" dirty="0"/>
              <a:t>Information Technology Policy, 2008</a:t>
            </a:r>
          </a:p>
          <a:p>
            <a:r>
              <a:rPr lang="en-US" b="1" dirty="0"/>
              <a:t>Vision 2030 Policy </a:t>
            </a:r>
            <a:r>
              <a:rPr lang="en-US" b="1" dirty="0" smtClean="0"/>
              <a:t>Framework</a:t>
            </a:r>
            <a:endParaRPr lang="en-US" b="1" dirty="0"/>
          </a:p>
        </p:txBody>
      </p:sp>
    </p:spTree>
    <p:extLst>
      <p:ext uri="{BB962C8B-B14F-4D97-AF65-F5344CB8AC3E}">
        <p14:creationId xmlns:p14="http://schemas.microsoft.com/office/powerpoint/2010/main" val="92770848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b="1" dirty="0"/>
              <a:t>Namibia ICT Policy, 2004</a:t>
            </a:r>
          </a:p>
          <a:p>
            <a:r>
              <a:rPr lang="en-US" b="1" dirty="0"/>
              <a:t>National Development Plans (NDPs)</a:t>
            </a:r>
          </a:p>
          <a:p>
            <a:r>
              <a:rPr lang="en-US" b="1" dirty="0"/>
              <a:t>Draft Electronic Transactions Bill (2013)</a:t>
            </a:r>
          </a:p>
          <a:p>
            <a:r>
              <a:rPr lang="en-US" b="1" dirty="0"/>
              <a:t>Draft Financial Institutions and Markets Bill (2013)</a:t>
            </a:r>
          </a:p>
          <a:p>
            <a:r>
              <a:rPr lang="en-US" b="1" dirty="0"/>
              <a:t>Draft NAMFISA Bill (2013</a:t>
            </a:r>
            <a:endParaRPr lang="en-US" dirty="0"/>
          </a:p>
          <a:p>
            <a:endParaRPr lang="en-US" dirty="0"/>
          </a:p>
        </p:txBody>
      </p:sp>
    </p:spTree>
    <p:extLst>
      <p:ext uri="{BB962C8B-B14F-4D97-AF65-F5344CB8AC3E}">
        <p14:creationId xmlns:p14="http://schemas.microsoft.com/office/powerpoint/2010/main" val="3987348178"/>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01599"/>
            <a:ext cx="7772400" cy="1200329"/>
          </a:xfrm>
        </p:spPr>
        <p:txBody>
          <a:bodyPr/>
          <a:lstStyle/>
          <a:p>
            <a:r>
              <a:rPr lang="en-US" dirty="0" smtClean="0"/>
              <a:t>Assessment: Statistics Act, 2011</a:t>
            </a:r>
            <a:endParaRPr lang="en-US" dirty="0"/>
          </a:p>
        </p:txBody>
      </p:sp>
      <p:sp>
        <p:nvSpPr>
          <p:cNvPr id="3" name="Content Placeholder 2"/>
          <p:cNvSpPr>
            <a:spLocks noGrp="1"/>
          </p:cNvSpPr>
          <p:nvPr>
            <p:ph idx="1"/>
          </p:nvPr>
        </p:nvSpPr>
        <p:spPr/>
        <p:txBody>
          <a:bodyPr/>
          <a:lstStyle/>
          <a:p>
            <a:r>
              <a:rPr lang="en-US" sz="2000" b="1" dirty="0" smtClean="0">
                <a:solidFill>
                  <a:srgbClr val="C00000"/>
                </a:solidFill>
              </a:rPr>
              <a:t>Sec </a:t>
            </a:r>
            <a:r>
              <a:rPr lang="en-US" sz="2000" b="1" dirty="0">
                <a:solidFill>
                  <a:srgbClr val="C00000"/>
                </a:solidFill>
              </a:rPr>
              <a:t>5(1</a:t>
            </a:r>
            <a:r>
              <a:rPr lang="en-US" sz="2000" b="1" dirty="0"/>
              <a:t>) sets out the objectives of </a:t>
            </a:r>
            <a:r>
              <a:rPr lang="en-US" sz="2000" b="1" dirty="0" smtClean="0"/>
              <a:t>the NSA;</a:t>
            </a:r>
          </a:p>
          <a:p>
            <a:endParaRPr lang="en-US" sz="2000" b="1" dirty="0"/>
          </a:p>
          <a:p>
            <a:pPr>
              <a:buFontTx/>
              <a:buChar char="-"/>
            </a:pPr>
            <a:r>
              <a:rPr lang="en-US" sz="2000" b="1" dirty="0">
                <a:solidFill>
                  <a:srgbClr val="C00000"/>
                </a:solidFill>
              </a:rPr>
              <a:t>Sec 4(2</a:t>
            </a:r>
            <a:r>
              <a:rPr lang="en-US" sz="2000" b="1" dirty="0"/>
              <a:t>) </a:t>
            </a:r>
            <a:r>
              <a:rPr lang="en-US" sz="2000" b="1" dirty="0" smtClean="0"/>
              <a:t>relates to the purpose and principles</a:t>
            </a:r>
            <a:endParaRPr lang="en-US" dirty="0"/>
          </a:p>
        </p:txBody>
      </p:sp>
    </p:spTree>
    <p:extLst>
      <p:ext uri="{BB962C8B-B14F-4D97-AF65-F5344CB8AC3E}">
        <p14:creationId xmlns:p14="http://schemas.microsoft.com/office/powerpoint/2010/main" val="219259035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Act, 2011</a:t>
            </a:r>
            <a:endParaRPr lang="en-US" dirty="0"/>
          </a:p>
        </p:txBody>
      </p:sp>
      <p:sp>
        <p:nvSpPr>
          <p:cNvPr id="3" name="Content Placeholder 2"/>
          <p:cNvSpPr>
            <a:spLocks noGrp="1"/>
          </p:cNvSpPr>
          <p:nvPr>
            <p:ph idx="1"/>
          </p:nvPr>
        </p:nvSpPr>
        <p:spPr/>
        <p:txBody>
          <a:bodyPr/>
          <a:lstStyle/>
          <a:p>
            <a:r>
              <a:rPr lang="en-US" sz="2000" b="1" dirty="0" smtClean="0">
                <a:solidFill>
                  <a:srgbClr val="C00000"/>
                </a:solidFill>
              </a:rPr>
              <a:t>Sec </a:t>
            </a:r>
            <a:r>
              <a:rPr lang="en-US" sz="2000" b="1" dirty="0">
                <a:solidFill>
                  <a:srgbClr val="C00000"/>
                </a:solidFill>
              </a:rPr>
              <a:t>34 </a:t>
            </a:r>
            <a:r>
              <a:rPr lang="en-US" sz="2000" b="1" dirty="0" smtClean="0">
                <a:solidFill>
                  <a:srgbClr val="C00000"/>
                </a:solidFill>
              </a:rPr>
              <a:t>–</a:t>
            </a:r>
            <a:r>
              <a:rPr lang="en-US" sz="2000" b="1" dirty="0" smtClean="0">
                <a:solidFill>
                  <a:schemeClr val="tx1"/>
                </a:solidFill>
              </a:rPr>
              <a:t>imposes</a:t>
            </a:r>
            <a:r>
              <a:rPr lang="en-US" sz="2000" b="1" dirty="0" smtClean="0">
                <a:solidFill>
                  <a:srgbClr val="C00000"/>
                </a:solidFill>
              </a:rPr>
              <a:t> </a:t>
            </a:r>
            <a:r>
              <a:rPr lang="en-US" sz="2000" b="1" dirty="0" smtClean="0"/>
              <a:t>obligation- on </a:t>
            </a:r>
            <a:r>
              <a:rPr lang="en-US" sz="2000" b="1" dirty="0"/>
              <a:t>the </a:t>
            </a:r>
            <a:r>
              <a:rPr lang="en-US" sz="2000" b="1" dirty="0" smtClean="0"/>
              <a:t>Statistician -General </a:t>
            </a:r>
            <a:r>
              <a:rPr lang="en-US" sz="2000" b="1" dirty="0"/>
              <a:t>to publish </a:t>
            </a:r>
            <a:r>
              <a:rPr lang="en-US" sz="2000" b="1" dirty="0" smtClean="0">
                <a:solidFill>
                  <a:schemeClr val="tx2"/>
                </a:solidFill>
              </a:rPr>
              <a:t>Codes </a:t>
            </a:r>
            <a:r>
              <a:rPr lang="en-US" sz="2000" b="1" dirty="0">
                <a:solidFill>
                  <a:schemeClr val="tx2"/>
                </a:solidFill>
              </a:rPr>
              <a:t>of Practice </a:t>
            </a:r>
            <a:r>
              <a:rPr lang="en-US" sz="2000" b="1" dirty="0"/>
              <a:t>with regard to </a:t>
            </a:r>
            <a:r>
              <a:rPr lang="en-US" sz="2000" b="1" dirty="0">
                <a:solidFill>
                  <a:schemeClr val="tx2"/>
                </a:solidFill>
              </a:rPr>
              <a:t>ethical and professional standards </a:t>
            </a:r>
            <a:r>
              <a:rPr lang="en-US" sz="2000" b="1" dirty="0"/>
              <a:t>to be adhered </a:t>
            </a:r>
            <a:r>
              <a:rPr lang="en-US" sz="2000" b="1" dirty="0">
                <a:solidFill>
                  <a:schemeClr val="tx2"/>
                </a:solidFill>
              </a:rPr>
              <a:t>to in the collection and processing </a:t>
            </a:r>
            <a:r>
              <a:rPr lang="en-US" sz="2000" b="1" dirty="0"/>
              <a:t>of data;</a:t>
            </a:r>
          </a:p>
          <a:p>
            <a:endParaRPr lang="en-US" dirty="0"/>
          </a:p>
        </p:txBody>
      </p:sp>
    </p:spTree>
    <p:extLst>
      <p:ext uri="{BB962C8B-B14F-4D97-AF65-F5344CB8AC3E}">
        <p14:creationId xmlns:p14="http://schemas.microsoft.com/office/powerpoint/2010/main" val="306650152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Act, 2011</a:t>
            </a:r>
            <a:endParaRPr lang="en-US" dirty="0"/>
          </a:p>
        </p:txBody>
      </p:sp>
      <p:sp>
        <p:nvSpPr>
          <p:cNvPr id="3" name="Content Placeholder 2"/>
          <p:cNvSpPr>
            <a:spLocks noGrp="1"/>
          </p:cNvSpPr>
          <p:nvPr>
            <p:ph idx="1"/>
          </p:nvPr>
        </p:nvSpPr>
        <p:spPr/>
        <p:txBody>
          <a:bodyPr/>
          <a:lstStyle/>
          <a:p>
            <a:r>
              <a:rPr lang="en-US" sz="2000" b="1" dirty="0" smtClean="0">
                <a:solidFill>
                  <a:srgbClr val="C00000"/>
                </a:solidFill>
              </a:rPr>
              <a:t>Sec </a:t>
            </a:r>
            <a:r>
              <a:rPr lang="en-US" sz="2000" b="1" dirty="0">
                <a:solidFill>
                  <a:srgbClr val="C00000"/>
                </a:solidFill>
              </a:rPr>
              <a:t>36 </a:t>
            </a:r>
            <a:r>
              <a:rPr lang="en-US" sz="2000" b="1" dirty="0"/>
              <a:t>looks at the quality criteria, information and records, </a:t>
            </a:r>
            <a:r>
              <a:rPr lang="en-US" sz="2000" b="1" dirty="0" err="1"/>
              <a:t>etc</a:t>
            </a:r>
            <a:r>
              <a:rPr lang="en-US" sz="2000" b="1" dirty="0"/>
              <a:t> to be furnished as well as the </a:t>
            </a:r>
            <a:r>
              <a:rPr lang="en-US" sz="2000" b="1" dirty="0">
                <a:solidFill>
                  <a:schemeClr val="tx2"/>
                </a:solidFill>
              </a:rPr>
              <a:t>right</a:t>
            </a:r>
            <a:r>
              <a:rPr lang="en-US" sz="2000" b="1" dirty="0"/>
              <a:t> </a:t>
            </a:r>
            <a:r>
              <a:rPr lang="en-US" sz="2000" b="1" dirty="0">
                <a:solidFill>
                  <a:schemeClr val="tx2"/>
                </a:solidFill>
              </a:rPr>
              <a:t>of</a:t>
            </a:r>
            <a:r>
              <a:rPr lang="en-US" sz="2000" b="1" dirty="0"/>
              <a:t> </a:t>
            </a:r>
            <a:r>
              <a:rPr lang="en-US" sz="2000" b="1" dirty="0">
                <a:solidFill>
                  <a:schemeClr val="tx2"/>
                </a:solidFill>
              </a:rPr>
              <a:t>access</a:t>
            </a:r>
            <a:r>
              <a:rPr lang="en-US" sz="2000" b="1" dirty="0"/>
              <a:t> to the </a:t>
            </a:r>
            <a:r>
              <a:rPr lang="en-US" sz="2000" b="1" dirty="0" smtClean="0"/>
              <a:t>data by researchers.</a:t>
            </a:r>
            <a:endParaRPr lang="en-US" sz="2000" b="1" dirty="0"/>
          </a:p>
          <a:p>
            <a:endParaRPr lang="en-US" dirty="0"/>
          </a:p>
        </p:txBody>
      </p:sp>
    </p:spTree>
    <p:extLst>
      <p:ext uri="{BB962C8B-B14F-4D97-AF65-F5344CB8AC3E}">
        <p14:creationId xmlns:p14="http://schemas.microsoft.com/office/powerpoint/2010/main" val="154580200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 Act, 2011</a:t>
            </a:r>
            <a:endParaRPr lang="en-US" dirty="0"/>
          </a:p>
        </p:txBody>
      </p:sp>
      <p:sp>
        <p:nvSpPr>
          <p:cNvPr id="3" name="Content Placeholder 2"/>
          <p:cNvSpPr>
            <a:spLocks noGrp="1"/>
          </p:cNvSpPr>
          <p:nvPr>
            <p:ph idx="1"/>
          </p:nvPr>
        </p:nvSpPr>
        <p:spPr/>
        <p:txBody>
          <a:bodyPr/>
          <a:lstStyle/>
          <a:p>
            <a:r>
              <a:rPr lang="en-US" sz="2000" b="1" dirty="0">
                <a:solidFill>
                  <a:srgbClr val="C00000"/>
                </a:solidFill>
              </a:rPr>
              <a:t>Sec 36</a:t>
            </a:r>
            <a:r>
              <a:rPr lang="en-US" sz="2000" b="1" dirty="0"/>
              <a:t> </a:t>
            </a:r>
            <a:r>
              <a:rPr lang="en-US" sz="2000" b="1" dirty="0" smtClean="0"/>
              <a:t>standards and security of networks </a:t>
            </a:r>
          </a:p>
          <a:p>
            <a:endParaRPr lang="en-US" sz="2000" b="1" dirty="0" smtClean="0"/>
          </a:p>
          <a:p>
            <a:r>
              <a:rPr lang="en-US" sz="2000" b="1" dirty="0" smtClean="0">
                <a:solidFill>
                  <a:srgbClr val="C00000"/>
                </a:solidFill>
              </a:rPr>
              <a:t>Sec </a:t>
            </a:r>
            <a:r>
              <a:rPr lang="en-US" sz="2000" b="1" dirty="0">
                <a:solidFill>
                  <a:srgbClr val="C00000"/>
                </a:solidFill>
              </a:rPr>
              <a:t>36 </a:t>
            </a:r>
            <a:r>
              <a:rPr lang="en-US" sz="2000" b="1" dirty="0" smtClean="0"/>
              <a:t>conforms </a:t>
            </a:r>
            <a:r>
              <a:rPr lang="en-US" sz="2000" b="1" dirty="0"/>
              <a:t>to the requirements of </a:t>
            </a:r>
            <a:r>
              <a:rPr lang="en-US" sz="2000" b="1" dirty="0">
                <a:solidFill>
                  <a:schemeClr val="tx2"/>
                </a:solidFill>
              </a:rPr>
              <a:t>sections 24 and 25</a:t>
            </a:r>
            <a:r>
              <a:rPr lang="en-US" sz="2000" b="1" dirty="0"/>
              <a:t> of the </a:t>
            </a:r>
            <a:r>
              <a:rPr lang="en-US" sz="2000" b="1" dirty="0" smtClean="0"/>
              <a:t>Model </a:t>
            </a:r>
            <a:r>
              <a:rPr lang="en-US" sz="2000" b="1" dirty="0"/>
              <a:t>Law</a:t>
            </a:r>
          </a:p>
          <a:p>
            <a:endParaRPr lang="en-US" dirty="0"/>
          </a:p>
        </p:txBody>
      </p:sp>
    </p:spTree>
    <p:extLst>
      <p:ext uri="{BB962C8B-B14F-4D97-AF65-F5344CB8AC3E}">
        <p14:creationId xmlns:p14="http://schemas.microsoft.com/office/powerpoint/2010/main" val="941900869"/>
      </p:ext>
    </p:extLst>
  </p:cSld>
  <p:clrMapOvr>
    <a:masterClrMapping/>
  </p:clrMapOvr>
  <p:transition>
    <p:fade/>
  </p:transition>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19837</TotalTime>
  <Words>1874</Words>
  <Application>Microsoft Office PowerPoint</Application>
  <PresentationFormat>On-screen Show (4:3)</PresentationFormat>
  <Paragraphs>168</Paragraphs>
  <Slides>25</Slides>
  <Notes>17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ITU-e</vt:lpstr>
      <vt:lpstr>HIPSSA Project </vt:lpstr>
      <vt:lpstr>Summary of the Content</vt:lpstr>
      <vt:lpstr>In-country Assessment</vt:lpstr>
      <vt:lpstr>Cont……</vt:lpstr>
      <vt:lpstr>Cont……</vt:lpstr>
      <vt:lpstr>Assessment: Statistics Act, 2011</vt:lpstr>
      <vt:lpstr>Statistics Act, 2011</vt:lpstr>
      <vt:lpstr>Statistics Act, 2011</vt:lpstr>
      <vt:lpstr>Statistics Act, 2011</vt:lpstr>
      <vt:lpstr>Namibia Central Intelligence Act, 1997</vt:lpstr>
      <vt:lpstr>Communications Act, 2009</vt:lpstr>
      <vt:lpstr>Communications Act, 2009</vt:lpstr>
      <vt:lpstr>Communications Act, 2009</vt:lpstr>
      <vt:lpstr>Communications Act, 2009</vt:lpstr>
      <vt:lpstr>Communications Act, 2009</vt:lpstr>
      <vt:lpstr>Anti-Corruption Act, 2003</vt:lpstr>
      <vt:lpstr>Financial Intelligence Act, 2007</vt:lpstr>
      <vt:lpstr>FIA Act, 2007</vt:lpstr>
      <vt:lpstr>FIA Act, 2007</vt:lpstr>
      <vt:lpstr>Summary of conflict with Model Law</vt:lpstr>
      <vt:lpstr>Summary of conflict</vt:lpstr>
      <vt:lpstr>Recommendations</vt:lpstr>
      <vt:lpstr>Recommendations</vt:lpstr>
      <vt:lpstr>Recommendations</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smuhapi</cp:lastModifiedBy>
  <cp:revision>576</cp:revision>
  <cp:lastPrinted>2001-11-25T13:41:09Z</cp:lastPrinted>
  <dcterms:created xsi:type="dcterms:W3CDTF">2006-05-30T12:53:59Z</dcterms:created>
  <dcterms:modified xsi:type="dcterms:W3CDTF">2013-04-29T22:57:46Z</dcterms:modified>
</cp:coreProperties>
</file>