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3" r:id="rId2"/>
    <p:sldId id="413" r:id="rId3"/>
    <p:sldId id="376" r:id="rId4"/>
    <p:sldId id="426" r:id="rId5"/>
    <p:sldId id="427" r:id="rId6"/>
    <p:sldId id="386" r:id="rId7"/>
    <p:sldId id="428" r:id="rId8"/>
    <p:sldId id="429" r:id="rId9"/>
    <p:sldId id="430" r:id="rId10"/>
    <p:sldId id="431" r:id="rId11"/>
    <p:sldId id="434" r:id="rId12"/>
    <p:sldId id="433" r:id="rId13"/>
    <p:sldId id="437" r:id="rId14"/>
    <p:sldId id="436" r:id="rId15"/>
    <p:sldId id="435" r:id="rId16"/>
    <p:sldId id="397" r:id="rId17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152"/>
    <a:srgbClr val="646464"/>
    <a:srgbClr val="87BBE0"/>
    <a:srgbClr val="D9445A"/>
    <a:srgbClr val="1B5BA2"/>
    <a:srgbClr val="0E438A"/>
    <a:srgbClr val="0099CC"/>
    <a:srgbClr val="66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90" y="-91"/>
      </p:cViewPr>
      <p:guideLst>
        <p:guide orient="horz" pos="3124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793DD-7C9B-3D4C-9EB5-6544F6476728}" type="doc">
      <dgm:prSet loTypeId="urn:microsoft.com/office/officeart/2005/8/layout/hProcess9" loCatId="" qsTypeId="urn:microsoft.com/office/officeart/2005/8/quickstyle/simple4" qsCatId="simple" csTypeId="urn:microsoft.com/office/officeart/2005/8/colors/colorful3" csCatId="colorful" phldr="1"/>
      <dgm:spPr/>
    </dgm:pt>
    <dgm:pt modelId="{2AC6A4C9-0DB7-C840-AB98-D11D094F7306}">
      <dgm:prSet phldrT="[Text]" custT="1"/>
      <dgm:spPr>
        <a:ln>
          <a:solidFill>
            <a:srgbClr val="FF0000"/>
          </a:solidFill>
        </a:ln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General enabling</a:t>
          </a:r>
          <a:endParaRPr lang="en-US" sz="2400" b="1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58AA5620-88DF-1E4E-9B45-6A85ADC367E0}" type="parTrans" cxnId="{41779197-423A-8643-8BE7-AEC59158DD80}">
      <dgm:prSet/>
      <dgm:spPr/>
      <dgm:t>
        <a:bodyPr/>
        <a:lstStyle/>
        <a:p>
          <a:endParaRPr lang="en-US" sz="2400"/>
        </a:p>
      </dgm:t>
    </dgm:pt>
    <dgm:pt modelId="{B52AB4C4-5119-5743-A1E3-A9289EE4759D}" type="sibTrans" cxnId="{41779197-423A-8643-8BE7-AEC59158DD80}">
      <dgm:prSet/>
      <dgm:spPr/>
      <dgm:t>
        <a:bodyPr/>
        <a:lstStyle/>
        <a:p>
          <a:endParaRPr lang="en-US" sz="2400"/>
        </a:p>
      </dgm:t>
    </dgm:pt>
    <dgm:pt modelId="{EA082ECE-5B69-7648-9663-D009489A7DB4}">
      <dgm:prSet phldrT="[Text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en-US" sz="2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Electronic transactions</a:t>
          </a:r>
          <a:endParaRPr lang="en-US" sz="24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70501B1F-1CE8-A749-927C-A3B5BED7FA90}" type="parTrans" cxnId="{EEC1E6C5-D8C6-3C44-BDAE-6D1137500C1B}">
      <dgm:prSet/>
      <dgm:spPr/>
      <dgm:t>
        <a:bodyPr/>
        <a:lstStyle/>
        <a:p>
          <a:endParaRPr lang="en-US" sz="2400"/>
        </a:p>
      </dgm:t>
    </dgm:pt>
    <dgm:pt modelId="{47DB9087-552F-AE40-B62A-218AEE3E3F5F}" type="sibTrans" cxnId="{EEC1E6C5-D8C6-3C44-BDAE-6D1137500C1B}">
      <dgm:prSet/>
      <dgm:spPr/>
      <dgm:t>
        <a:bodyPr/>
        <a:lstStyle/>
        <a:p>
          <a:endParaRPr lang="en-US" sz="2400"/>
        </a:p>
      </dgm:t>
    </dgm:pt>
    <dgm:pt modelId="{A1F797A4-1F72-6444-A4F4-A6C10C067B7C}">
      <dgm:prSet phldrT="[Text]"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n-US" sz="2400" b="1" cap="none" spc="50" dirty="0" smtClean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E-commerce</a:t>
          </a:r>
          <a:endParaRPr lang="en-US" sz="2400" b="1" cap="none" spc="50" dirty="0">
            <a:ln w="11430"/>
            <a:solidFill>
              <a:srgbClr val="FFFF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EA2100F5-6693-FE43-89C5-62D9233FF661}" type="parTrans" cxnId="{563981E8-BDAE-C343-A3D6-704CFB5A7A3F}">
      <dgm:prSet/>
      <dgm:spPr/>
      <dgm:t>
        <a:bodyPr/>
        <a:lstStyle/>
        <a:p>
          <a:endParaRPr lang="en-US" sz="2400"/>
        </a:p>
      </dgm:t>
    </dgm:pt>
    <dgm:pt modelId="{39021561-AE0D-E747-8A11-B441D897A44A}" type="sibTrans" cxnId="{563981E8-BDAE-C343-A3D6-704CFB5A7A3F}">
      <dgm:prSet/>
      <dgm:spPr/>
      <dgm:t>
        <a:bodyPr/>
        <a:lstStyle/>
        <a:p>
          <a:endParaRPr lang="en-US" sz="2400"/>
        </a:p>
      </dgm:t>
    </dgm:pt>
    <dgm:pt modelId="{AB2996B7-170C-134F-A157-6DAAAE80FCF2}" type="pres">
      <dgm:prSet presAssocID="{137793DD-7C9B-3D4C-9EB5-6544F6476728}" presName="CompostProcess" presStyleCnt="0">
        <dgm:presLayoutVars>
          <dgm:dir/>
          <dgm:resizeHandles val="exact"/>
        </dgm:presLayoutVars>
      </dgm:prSet>
      <dgm:spPr/>
    </dgm:pt>
    <dgm:pt modelId="{ECA3EEAE-2099-7B45-AD1B-1FFC475A1312}" type="pres">
      <dgm:prSet presAssocID="{137793DD-7C9B-3D4C-9EB5-6544F6476728}" presName="arrow" presStyleLbl="bgShp" presStyleIdx="0" presStyleCnt="1"/>
      <dgm:spPr/>
    </dgm:pt>
    <dgm:pt modelId="{8694B7A1-F0EA-B542-A4E4-E484B026B289}" type="pres">
      <dgm:prSet presAssocID="{137793DD-7C9B-3D4C-9EB5-6544F6476728}" presName="linearProcess" presStyleCnt="0"/>
      <dgm:spPr/>
    </dgm:pt>
    <dgm:pt modelId="{DC165E0D-14D8-4747-8895-DB840F80173B}" type="pres">
      <dgm:prSet presAssocID="{2AC6A4C9-0DB7-C840-AB98-D11D094F7306}" presName="textNode" presStyleLbl="node1" presStyleIdx="0" presStyleCnt="3" custLinFactNeighborX="-7181" custLinFactNeighborY="1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3FF6F-A742-364B-BE4A-F21C360E7F0C}" type="pres">
      <dgm:prSet presAssocID="{B52AB4C4-5119-5743-A1E3-A9289EE4759D}" presName="sibTrans" presStyleCnt="0"/>
      <dgm:spPr/>
    </dgm:pt>
    <dgm:pt modelId="{8000B057-4757-4042-80D7-533F0FEAF018}" type="pres">
      <dgm:prSet presAssocID="{EA082ECE-5B69-7648-9663-D009489A7DB4}" presName="textNode" presStyleLbl="node1" presStyleIdx="1" presStyleCnt="3" custScaleX="110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284EF-AE95-1342-BC70-6FD712318F1C}" type="pres">
      <dgm:prSet presAssocID="{47DB9087-552F-AE40-B62A-218AEE3E3F5F}" presName="sibTrans" presStyleCnt="0"/>
      <dgm:spPr/>
    </dgm:pt>
    <dgm:pt modelId="{5045E8A1-C882-244D-9DE4-A0854971109B}" type="pres">
      <dgm:prSet presAssocID="{A1F797A4-1F72-6444-A4F4-A6C10C067B7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3981E8-BDAE-C343-A3D6-704CFB5A7A3F}" srcId="{137793DD-7C9B-3D4C-9EB5-6544F6476728}" destId="{A1F797A4-1F72-6444-A4F4-A6C10C067B7C}" srcOrd="2" destOrd="0" parTransId="{EA2100F5-6693-FE43-89C5-62D9233FF661}" sibTransId="{39021561-AE0D-E747-8A11-B441D897A44A}"/>
    <dgm:cxn modelId="{F82C2407-8CD3-4625-AAE1-440B701F6830}" type="presOf" srcId="{2AC6A4C9-0DB7-C840-AB98-D11D094F7306}" destId="{DC165E0D-14D8-4747-8895-DB840F80173B}" srcOrd="0" destOrd="0" presId="urn:microsoft.com/office/officeart/2005/8/layout/hProcess9"/>
    <dgm:cxn modelId="{41779197-423A-8643-8BE7-AEC59158DD80}" srcId="{137793DD-7C9B-3D4C-9EB5-6544F6476728}" destId="{2AC6A4C9-0DB7-C840-AB98-D11D094F7306}" srcOrd="0" destOrd="0" parTransId="{58AA5620-88DF-1E4E-9B45-6A85ADC367E0}" sibTransId="{B52AB4C4-5119-5743-A1E3-A9289EE4759D}"/>
    <dgm:cxn modelId="{65BD0813-1E65-4FE0-A4B6-49E049AF934B}" type="presOf" srcId="{A1F797A4-1F72-6444-A4F4-A6C10C067B7C}" destId="{5045E8A1-C882-244D-9DE4-A0854971109B}" srcOrd="0" destOrd="0" presId="urn:microsoft.com/office/officeart/2005/8/layout/hProcess9"/>
    <dgm:cxn modelId="{EEC1E6C5-D8C6-3C44-BDAE-6D1137500C1B}" srcId="{137793DD-7C9B-3D4C-9EB5-6544F6476728}" destId="{EA082ECE-5B69-7648-9663-D009489A7DB4}" srcOrd="1" destOrd="0" parTransId="{70501B1F-1CE8-A749-927C-A3B5BED7FA90}" sibTransId="{47DB9087-552F-AE40-B62A-218AEE3E3F5F}"/>
    <dgm:cxn modelId="{9117B14B-A840-4A60-B987-EE3CAC6C983A}" type="presOf" srcId="{EA082ECE-5B69-7648-9663-D009489A7DB4}" destId="{8000B057-4757-4042-80D7-533F0FEAF018}" srcOrd="0" destOrd="0" presId="urn:microsoft.com/office/officeart/2005/8/layout/hProcess9"/>
    <dgm:cxn modelId="{657D6BDA-5793-400D-9814-783E4F249A21}" type="presOf" srcId="{137793DD-7C9B-3D4C-9EB5-6544F6476728}" destId="{AB2996B7-170C-134F-A157-6DAAAE80FCF2}" srcOrd="0" destOrd="0" presId="urn:microsoft.com/office/officeart/2005/8/layout/hProcess9"/>
    <dgm:cxn modelId="{8129D662-01CB-4BA7-86D5-B0D81FBA4A4B}" type="presParOf" srcId="{AB2996B7-170C-134F-A157-6DAAAE80FCF2}" destId="{ECA3EEAE-2099-7B45-AD1B-1FFC475A1312}" srcOrd="0" destOrd="0" presId="urn:microsoft.com/office/officeart/2005/8/layout/hProcess9"/>
    <dgm:cxn modelId="{7A160683-DC31-430F-A498-A0BE54A987A2}" type="presParOf" srcId="{AB2996B7-170C-134F-A157-6DAAAE80FCF2}" destId="{8694B7A1-F0EA-B542-A4E4-E484B026B289}" srcOrd="1" destOrd="0" presId="urn:microsoft.com/office/officeart/2005/8/layout/hProcess9"/>
    <dgm:cxn modelId="{DEC72DAA-058B-4007-958D-792A81ABB4C4}" type="presParOf" srcId="{8694B7A1-F0EA-B542-A4E4-E484B026B289}" destId="{DC165E0D-14D8-4747-8895-DB840F80173B}" srcOrd="0" destOrd="0" presId="urn:microsoft.com/office/officeart/2005/8/layout/hProcess9"/>
    <dgm:cxn modelId="{3B4F15F8-A412-4DB1-BF46-D2EB76B59C1F}" type="presParOf" srcId="{8694B7A1-F0EA-B542-A4E4-E484B026B289}" destId="{FBC3FF6F-A742-364B-BE4A-F21C360E7F0C}" srcOrd="1" destOrd="0" presId="urn:microsoft.com/office/officeart/2005/8/layout/hProcess9"/>
    <dgm:cxn modelId="{F51B94D9-C1E0-4DA8-9478-7FC0607B6542}" type="presParOf" srcId="{8694B7A1-F0EA-B542-A4E4-E484B026B289}" destId="{8000B057-4757-4042-80D7-533F0FEAF018}" srcOrd="2" destOrd="0" presId="urn:microsoft.com/office/officeart/2005/8/layout/hProcess9"/>
    <dgm:cxn modelId="{E700E4E0-EE13-48DE-87E1-29CBE471C00E}" type="presParOf" srcId="{8694B7A1-F0EA-B542-A4E4-E484B026B289}" destId="{D0F284EF-AE95-1342-BC70-6FD712318F1C}" srcOrd="3" destOrd="0" presId="urn:microsoft.com/office/officeart/2005/8/layout/hProcess9"/>
    <dgm:cxn modelId="{AC7E8912-3190-4CE3-9D2E-8206F49BB6B2}" type="presParOf" srcId="{8694B7A1-F0EA-B542-A4E4-E484B026B289}" destId="{5045E8A1-C882-244D-9DE4-A085497110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A3EEAE-2099-7B45-AD1B-1FFC475A1312}">
      <dsp:nvSpPr>
        <dsp:cNvPr id="0" name=""/>
        <dsp:cNvSpPr/>
      </dsp:nvSpPr>
      <dsp:spPr>
        <a:xfrm>
          <a:off x="582929" y="0"/>
          <a:ext cx="6606540" cy="4256087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165E0D-14D8-4747-8895-DB840F80173B}">
      <dsp:nvSpPr>
        <dsp:cNvPr id="0" name=""/>
        <dsp:cNvSpPr/>
      </dsp:nvSpPr>
      <dsp:spPr>
        <a:xfrm>
          <a:off x="0" y="1295842"/>
          <a:ext cx="2274532" cy="1702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General enabling</a:t>
          </a:r>
          <a:endParaRPr lang="en-US" sz="2400" b="1" kern="1200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0" y="1295842"/>
        <a:ext cx="2274532" cy="1702434"/>
      </dsp:txXfrm>
    </dsp:sp>
    <dsp:sp modelId="{8000B057-4757-4042-80D7-533F0FEAF018}">
      <dsp:nvSpPr>
        <dsp:cNvPr id="0" name=""/>
        <dsp:cNvSpPr/>
      </dsp:nvSpPr>
      <dsp:spPr>
        <a:xfrm>
          <a:off x="2629031" y="1276826"/>
          <a:ext cx="2514336" cy="1702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34903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34903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349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Electronic transactions</a:t>
          </a:r>
          <a:endParaRPr lang="en-US" sz="24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629031" y="1276826"/>
        <a:ext cx="2514336" cy="1702434"/>
      </dsp:txXfrm>
    </dsp:sp>
    <dsp:sp modelId="{5045E8A1-C882-244D-9DE4-A0854971109B}">
      <dsp:nvSpPr>
        <dsp:cNvPr id="0" name=""/>
        <dsp:cNvSpPr/>
      </dsp:nvSpPr>
      <dsp:spPr>
        <a:xfrm>
          <a:off x="5496693" y="1276826"/>
          <a:ext cx="2274532" cy="1702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69805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69805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698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50" dirty="0" smtClean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E-commerce</a:t>
          </a:r>
          <a:endParaRPr lang="en-US" sz="2400" b="1" kern="1200" cap="none" spc="50" dirty="0">
            <a:ln w="11430"/>
            <a:solidFill>
              <a:srgbClr val="FFFF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496693" y="1276826"/>
        <a:ext cx="2274532" cy="1702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BB91C23E-3FDA-7B42-91D2-005BCACC0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3586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776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772EBC8-868B-C64E-969A-F9ADCEB97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8632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13491067-DE1C-6C46-9251-2ED5B96C7FA7}" type="slidenum">
              <a:rPr lang="en-US" sz="1200">
                <a:solidFill>
                  <a:schemeClr val="tx1"/>
                </a:solidFill>
              </a:rPr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Bonjour à tous,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Je suis tres heureux d‘être parmi vous aujourd‘hui. 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Je voudrais remercier Mr. Kamdem pour son invitation a l‘atelier.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Permettez-moi de me presenter.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  <a:cs typeface="Arial" charset="0"/>
              </a:rPr>
              <a:t>Je viens de rejoindre le bureau de regional de l‘UIT pour l‘Afrique d‘Addis Abeba pour coordonner le projet d‘harmonisation reglementaire de l‘UIT et de la CE en Afrique sub-saharienne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  <a:cs typeface="Arial" charset="0"/>
              </a:rPr>
              <a:t>Je travaillais precedemment chez le regulateur français l‘ARCEP au service economique. 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  <a:cs typeface="Arial" charset="0"/>
              </a:rPr>
              <a:t>Je m‘occupais de travaux de modelisation technico-economique et j‘etais plus particulièrement en charge de l‘évaluation du cout du service universel et de la terminaison d‘appel mobile dans les 	departements français d‘outremer.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34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91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47D55A4-3691-E148-BB6A-7EA0584AE086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ZA">
              <a:latin typeface="Verdana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10B99E9C-FB30-B241-AC06-504F0041C401}" type="slidenum">
              <a:rPr lang="en-US" sz="1200">
                <a:solidFill>
                  <a:schemeClr val="tx1"/>
                </a:solidFill>
              </a:rPr>
              <a:pPr/>
              <a:t>13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47D55A4-3691-E148-BB6A-7EA0584AE086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D8DAAE44-D8D3-5D49-A387-9B971F78E6D7}" type="slidenum">
              <a:rPr lang="en-US" sz="1200">
                <a:solidFill>
                  <a:schemeClr val="tx1"/>
                </a:solidFill>
              </a:rPr>
              <a:pPr/>
              <a:t>16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2950"/>
            <a:ext cx="4959350" cy="3719513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1700"/>
            <a:ext cx="5426075" cy="44640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Merci de votre attention. 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Je me tiens a votre disposition pour repondre a vos questions.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Je peux vous faire parvenir par email une version electronique de ce support de presentation.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Sachant que nous abordons tout juste le lancement de ce projet, les informations contenues dans cette presentation sont susceptibles a certaines evolutions.</a:t>
            </a:r>
          </a:p>
          <a:p>
            <a:pPr eaLnBrk="1" hangingPunct="1">
              <a:buFontTx/>
              <a:buChar char="•"/>
            </a:pPr>
            <a:endParaRPr lang="de-DE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ZA">
              <a:latin typeface="Verdana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10B99E9C-FB30-B241-AC06-504F0041C401}" type="slidenum">
              <a:rPr lang="en-US" sz="1200">
                <a:solidFill>
                  <a:schemeClr val="tx1"/>
                </a:solidFill>
              </a:rPr>
              <a:pPr/>
              <a:t>2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47D55A4-3691-E148-BB6A-7EA0584AE086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47D55A4-3691-E148-BB6A-7EA0584AE086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47D55A4-3691-E148-BB6A-7EA0584AE086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34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34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34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3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8.jpe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pitchFamily="34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pitchFamily="34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International</a:t>
            </a:r>
            <a:b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</a:b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Telecommunication</a:t>
            </a:r>
            <a:b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</a:b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Union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8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white">
          <a:xfrm>
            <a:off x="16726" y="5871859"/>
            <a:ext cx="1944688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3" name="Picture 7" descr="Description 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7307" y="6236494"/>
            <a:ext cx="919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Description : sadc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6976" y="6063456"/>
            <a:ext cx="7985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5050" y="6008911"/>
            <a:ext cx="111125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dministrator\Desktop\logo_ce-en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7688" y="5840755"/>
            <a:ext cx="1224136" cy="8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5004048" y="6165304"/>
            <a:ext cx="9271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79326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4D917-4624-DD48-B259-E8C4ABF44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255302267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81088"/>
            <a:ext cx="1943100" cy="5164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81088"/>
            <a:ext cx="5678487" cy="5164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4E1E-61FD-6147-A415-960A78237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338063207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A8936-792C-8443-9FC8-870A7DB3B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264012496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989138"/>
            <a:ext cx="7772400" cy="4256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5E3B5-1ECF-6546-8234-EB1034F6B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395430265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F06C-9EBB-7F47-A734-CA421A731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255727528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69F4-46C6-2947-B5C0-B5AC2B28C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191980530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2A6E6-A431-4341-AF9E-61551DEF9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292290375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71E78-86B8-A844-BFD6-39A23CE5F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15484165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174F9-B13D-F440-9DB6-78EE23845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123036737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45473-D131-6E4D-A3F4-3E101D10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5762159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9E9EA-C5DD-6545-941D-6CBC066FB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413879515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9950-77F2-4B4F-9D44-0DF345F92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xmlns="" val="17966218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1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04275" y="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 smtClean="0">
                <a:solidFill>
                  <a:srgbClr val="0E438A"/>
                </a:solidFill>
                <a:latin typeface="Zurich BT" charset="0"/>
                <a:cs typeface="Times New Roman" charset="0"/>
              </a:defRPr>
            </a:lvl1pPr>
          </a:lstStyle>
          <a:p>
            <a:pPr>
              <a:defRPr/>
            </a:pPr>
            <a:fld id="{C2707035-D801-5A42-99AE-E6F11A50A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95513" y="6424613"/>
            <a:ext cx="44577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0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Line 63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3" name="Picture 67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white">
          <a:xfrm>
            <a:off x="251520" y="5885479"/>
            <a:ext cx="18732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logo_ce-en.jpg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55909"/>
            <a:ext cx="1224136" cy="8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Description 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875" y="6105525"/>
            <a:ext cx="9191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Description : sadc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1138" y="6016625"/>
            <a:ext cx="7985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9029" y="6016625"/>
            <a:ext cx="961283" cy="69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5220072" y="6093296"/>
            <a:ext cx="927100" cy="596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charset="0"/>
        <a:buChar char="§"/>
        <a:defRPr sz="3200">
          <a:solidFill>
            <a:srgbClr val="5C5C5C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Ø"/>
        <a:defRPr sz="2800">
          <a:solidFill>
            <a:srgbClr val="5C5C5C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§"/>
        <a:defRPr sz="2400">
          <a:solidFill>
            <a:srgbClr val="5C5C5C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pistot@unisa.ac.z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ls/imgres?imgurl=http://www.geographicguide.net/africa/images/leshoto-map.gif&amp;imgrefurl=http://www.geographicguide.net/africa/lesotho.htm&amp;h=928&amp;w=890&amp;sz=116&amp;tbnid=eFFfOzT-DzUdoM:&amp;tbnh=90&amp;tbnw=86&amp;prev=/search?q=lesotho+map&amp;tbm=isch&amp;tbo=u&amp;zoom=1&amp;q=lesotho+map&amp;usg=__VNJ0ia_eHGZO2E1Bz97Af4RXls0=&amp;docid=COYzgct__ToMIM&amp;hl=en&amp;sa=X&amp;ei=NP1TUfXII8enhAet54GICg&amp;sqi=2&amp;ved=0CEEQ9QEwBQ&amp;dur=2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1" name="Rectangle 1045"/>
          <p:cNvSpPr>
            <a:spLocks noGrp="1" noChangeArrowheads="1"/>
          </p:cNvSpPr>
          <p:nvPr>
            <p:ph type="ctrTitle"/>
          </p:nvPr>
        </p:nvSpPr>
        <p:spPr>
          <a:xfrm>
            <a:off x="323850" y="744539"/>
            <a:ext cx="8496300" cy="1460325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  <a:t>HIPSSA Project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  <a:cs typeface="+mj-cs"/>
            </a:endParaRPr>
          </a:p>
        </p:txBody>
      </p:sp>
      <p:sp>
        <p:nvSpPr>
          <p:cNvPr id="2" name="Rectangle 1045"/>
          <p:cNvSpPr>
            <a:spLocks noChangeArrowheads="1"/>
          </p:cNvSpPr>
          <p:nvPr/>
        </p:nvSpPr>
        <p:spPr bwMode="auto">
          <a:xfrm>
            <a:off x="179512" y="1631767"/>
            <a:ext cx="86406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Support for Harmonization of the ICT Policies </a:t>
            </a:r>
            <a:b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</a:br>
            <a: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 Sub-Sahara </a:t>
            </a:r>
            <a:r>
              <a:rPr lang="en-US" sz="2400" dirty="0" smtClean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Africa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07504" y="1556792"/>
            <a:ext cx="781298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endParaRPr lang="en-US" sz="2000" b="1" spc="50" dirty="0" smtClean="0">
              <a:ln w="11430"/>
              <a:solidFill>
                <a:srgbClr val="2626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MINISTRY </a:t>
            </a:r>
            <a:r>
              <a:rPr lang="en-US" sz="2000" b="1" dirty="0"/>
              <a:t>OF COMMUNICATION, SCIENCE AND TECHNOLOGY (MCST)</a:t>
            </a:r>
            <a:endParaRPr lang="en-US" sz="2000" dirty="0"/>
          </a:p>
          <a:p>
            <a:r>
              <a:rPr lang="en-US" sz="2000" b="1" dirty="0"/>
              <a:t> </a:t>
            </a:r>
            <a:endParaRPr lang="en-US" sz="2000" dirty="0"/>
          </a:p>
          <a:p>
            <a:r>
              <a:rPr lang="en-US" sz="2000" b="1" dirty="0"/>
              <a:t>TRANSPOSITION OF SADC CYBERSECURITY MODEL LAWS INTO NATIONAL LAWS FOR LESOTHO, </a:t>
            </a:r>
            <a:r>
              <a:rPr lang="en-US" sz="2000" b="1" dirty="0" smtClean="0"/>
              <a:t>2013</a:t>
            </a:r>
          </a:p>
          <a:p>
            <a:pPr algn="r"/>
            <a:endParaRPr lang="en-US" sz="2000" b="1" dirty="0" smtClean="0"/>
          </a:p>
          <a:p>
            <a:pPr algn="r"/>
            <a:r>
              <a:rPr lang="en-US" sz="2000" b="1" dirty="0" smtClean="0"/>
              <a:t>An Overview of the SADC Model Law on Electronic Transactions and Electronic Commerce</a:t>
            </a:r>
          </a:p>
          <a:p>
            <a:pPr algn="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1560"/>
            <a:ext cx="7990656" cy="64633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7989069" cy="504847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THE BILL ON ELECTRONIC TRANSACTIONS AND ELECTRONIC COMMERCE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2397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34797"/>
            <a:ext cx="7772400" cy="707886"/>
          </a:xfrm>
        </p:spPr>
        <p:txBody>
          <a:bodyPr/>
          <a:lstStyle/>
          <a:p>
            <a:r>
              <a:rPr lang="en-US" sz="4000" dirty="0" smtClean="0"/>
              <a:t>Three pillars</a:t>
            </a: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211299"/>
              </p:ext>
            </p:extLst>
          </p:nvPr>
        </p:nvGraphicFramePr>
        <p:xfrm>
          <a:off x="684213" y="19891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6621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5"/>
            <a:ext cx="7846640" cy="63356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6600FF"/>
                </a:solidFill>
              </a:rPr>
              <a:t>CORE provisions</a:t>
            </a:r>
            <a:r>
              <a:rPr lang="en-GB" dirty="0" smtClean="0"/>
              <a:t>                           </a:t>
            </a:r>
            <a:endParaRPr lang="en-GB" dirty="0">
              <a:latin typeface="Verdana" charset="0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8032948" cy="49593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Definitions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DATA </a:t>
            </a:r>
            <a:r>
              <a:rPr lang="en-GB" sz="2400" dirty="0" smtClean="0">
                <a:solidFill>
                  <a:schemeClr val="tx1"/>
                </a:solidFill>
              </a:rPr>
              <a:t>MESSAGE “</a:t>
            </a:r>
            <a:r>
              <a:rPr lang="en-GB" sz="1900" dirty="0" smtClean="0"/>
              <a:t>data </a:t>
            </a:r>
            <a:r>
              <a:rPr lang="en-GB" sz="1900" dirty="0" smtClean="0"/>
              <a:t>message” means information generated, </a:t>
            </a:r>
            <a:r>
              <a:rPr lang="en-GB" sz="1900" dirty="0" smtClean="0"/>
              <a:t>sent, received </a:t>
            </a:r>
            <a:r>
              <a:rPr lang="en-GB" sz="1900" dirty="0" smtClean="0"/>
              <a:t>or stored by electronic, magnetic, optical or similar means including, but not limited to, electronic data interchange (EDI), electronic mail, telegram, telex or </a:t>
            </a:r>
            <a:r>
              <a:rPr lang="en-GB" sz="1900" dirty="0" smtClean="0"/>
              <a:t>telecopy”</a:t>
            </a:r>
            <a:r>
              <a:rPr lang="en-GB" sz="1900" dirty="0" smtClean="0">
                <a:solidFill>
                  <a:schemeClr val="tx1"/>
                </a:solidFill>
              </a:rPr>
              <a:t> </a:t>
            </a:r>
            <a:endParaRPr lang="en-GB" sz="19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ELECTRONIC </a:t>
            </a:r>
            <a:r>
              <a:rPr lang="en-GB" sz="2400" dirty="0" smtClean="0">
                <a:solidFill>
                  <a:schemeClr val="tx1"/>
                </a:solidFill>
              </a:rPr>
              <a:t>COMMUNICATION “</a:t>
            </a:r>
            <a:r>
              <a:rPr lang="en-GB" sz="1900" dirty="0" smtClean="0"/>
              <a:t>means a communication by means of data messages</a:t>
            </a:r>
            <a:endParaRPr lang="en-GB" sz="19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ELECTRONIC SIGNATURE “</a:t>
            </a:r>
            <a:r>
              <a:rPr lang="en-GB" sz="1900" dirty="0" smtClean="0"/>
              <a:t>means </a:t>
            </a:r>
            <a:r>
              <a:rPr lang="en-GB" sz="1900" dirty="0" smtClean="0"/>
              <a:t>any letters, characters, numbers or other symbols </a:t>
            </a:r>
            <a:r>
              <a:rPr lang="en-GB" sz="1900" i="1" dirty="0" smtClean="0"/>
              <a:t>[in digital form]</a:t>
            </a:r>
            <a:r>
              <a:rPr lang="en-GB" sz="1900" dirty="0" smtClean="0"/>
              <a:t> attached to or logically associated with a data message, and executed or adopted with the intention of authenticating or approving the data </a:t>
            </a:r>
            <a:r>
              <a:rPr lang="en-GB" sz="1900" dirty="0" smtClean="0"/>
              <a:t>message”</a:t>
            </a:r>
            <a:endParaRPr lang="en-GB" sz="19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INFORMATION SYSTEM / </a:t>
            </a:r>
            <a:r>
              <a:rPr lang="en-GB" sz="2400" dirty="0" smtClean="0">
                <a:solidFill>
                  <a:schemeClr val="tx1"/>
                </a:solidFill>
              </a:rPr>
              <a:t>SERVICES “</a:t>
            </a:r>
            <a:r>
              <a:rPr lang="en-GB" sz="1900" dirty="0" smtClean="0"/>
              <a:t>a </a:t>
            </a:r>
            <a:r>
              <a:rPr lang="en-GB" sz="1900" dirty="0" smtClean="0"/>
              <a:t>system for generating, sending, receiving, storing, displaying or otherwise processing data </a:t>
            </a:r>
            <a:r>
              <a:rPr lang="en-GB" sz="1900" dirty="0" smtClean="0"/>
              <a:t>messages”</a:t>
            </a:r>
            <a:endParaRPr lang="en-GB" sz="19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AUTOMATED MESSAGE </a:t>
            </a:r>
            <a:r>
              <a:rPr lang="en-GB" sz="2400" dirty="0" smtClean="0">
                <a:solidFill>
                  <a:schemeClr val="tx1"/>
                </a:solidFill>
              </a:rPr>
              <a:t>SYSTEM</a:t>
            </a:r>
            <a:r>
              <a:rPr lang="fr-FR" sz="2400" dirty="0" smtClean="0"/>
              <a:t> </a:t>
            </a:r>
            <a:endParaRPr lang="fr-FR" sz="2400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S 2 Data protection </a:t>
            </a:r>
            <a:r>
              <a:rPr lang="fr-FR" sz="2400" dirty="0" err="1" smtClean="0">
                <a:solidFill>
                  <a:srgbClr val="FF0000"/>
                </a:solidFill>
              </a:rPr>
              <a:t>Act</a:t>
            </a:r>
            <a:r>
              <a:rPr lang="fr-FR" sz="2400" dirty="0" smtClean="0">
                <a:solidFill>
                  <a:srgbClr val="FF0000"/>
                </a:solidFill>
              </a:rPr>
              <a:t> (i</a:t>
            </a:r>
            <a:r>
              <a:rPr lang="fr-FR" sz="2400" dirty="0" smtClean="0">
                <a:solidFill>
                  <a:srgbClr val="FF0000"/>
                </a:solidFill>
              </a:rPr>
              <a:t>) </a:t>
            </a:r>
            <a:r>
              <a:rPr lang="fr-FR" sz="2400" dirty="0" err="1" smtClean="0">
                <a:solidFill>
                  <a:srgbClr val="FF0000"/>
                </a:solidFill>
              </a:rPr>
              <a:t>writing</a:t>
            </a:r>
            <a:r>
              <a:rPr lang="fr-FR" sz="2400" dirty="0" smtClean="0">
                <a:solidFill>
                  <a:srgbClr val="FF0000"/>
                </a:solidFill>
              </a:rPr>
              <a:t> on </a:t>
            </a:r>
            <a:r>
              <a:rPr lang="fr-FR" sz="2400" dirty="0" err="1" smtClean="0">
                <a:solidFill>
                  <a:srgbClr val="FF0000"/>
                </a:solidFill>
              </a:rPr>
              <a:t>any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material</a:t>
            </a:r>
            <a:r>
              <a:rPr lang="fr-FR" sz="2400" dirty="0" smtClean="0">
                <a:solidFill>
                  <a:srgbClr val="FF0000"/>
                </a:solidFill>
              </a:rPr>
              <a:t> (ii) information </a:t>
            </a:r>
            <a:r>
              <a:rPr lang="fr-FR" sz="2400" dirty="0" err="1" smtClean="0">
                <a:solidFill>
                  <a:srgbClr val="FF0000"/>
                </a:solidFill>
              </a:rPr>
              <a:t>produced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recorded</a:t>
            </a:r>
            <a:r>
              <a:rPr lang="fr-FR" sz="2400" dirty="0" smtClean="0">
                <a:solidFill>
                  <a:srgbClr val="FF0000"/>
                </a:solidFill>
              </a:rPr>
              <a:t> or </a:t>
            </a:r>
            <a:r>
              <a:rPr lang="fr-FR" sz="2400" dirty="0" err="1" smtClean="0">
                <a:solidFill>
                  <a:srgbClr val="FF0000"/>
                </a:solidFill>
              </a:rPr>
              <a:t>stored</a:t>
            </a:r>
            <a:r>
              <a:rPr lang="fr-FR" sz="2400" dirty="0" smtClean="0">
                <a:solidFill>
                  <a:srgbClr val="FF0000"/>
                </a:solidFill>
              </a:rPr>
              <a:t> by </a:t>
            </a:r>
            <a:r>
              <a:rPr lang="fr-FR" sz="2400" dirty="0" err="1" smtClean="0">
                <a:solidFill>
                  <a:srgbClr val="FF0000"/>
                </a:solidFill>
              </a:rPr>
              <a:t>means</a:t>
            </a:r>
            <a:r>
              <a:rPr lang="fr-FR" sz="2400" dirty="0" smtClean="0">
                <a:solidFill>
                  <a:srgbClr val="FF0000"/>
                </a:solidFill>
              </a:rPr>
              <a:t> of …… computer </a:t>
            </a:r>
            <a:r>
              <a:rPr lang="fr-FR" sz="2400" dirty="0" err="1" smtClean="0">
                <a:solidFill>
                  <a:srgbClr val="FF0000"/>
                </a:solidFill>
              </a:rPr>
              <a:t>equipment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whether</a:t>
            </a:r>
            <a:r>
              <a:rPr lang="fr-FR" sz="2400" dirty="0" smtClean="0">
                <a:solidFill>
                  <a:srgbClr val="FF0000"/>
                </a:solidFill>
              </a:rPr>
              <a:t> hardware or software or </a:t>
            </a:r>
            <a:r>
              <a:rPr lang="fr-FR" sz="2400" dirty="0" err="1" smtClean="0">
                <a:solidFill>
                  <a:srgbClr val="FF0000"/>
                </a:solidFill>
              </a:rPr>
              <a:t>both</a:t>
            </a:r>
            <a:r>
              <a:rPr lang="fr-FR" sz="2400" dirty="0" smtClean="0"/>
              <a:t>)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24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28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4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94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685800" y="441216"/>
            <a:ext cx="7772400" cy="646331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latin typeface="Verdana" charset="0"/>
              </a:rPr>
              <a:t>Key Objectives</a:t>
            </a:r>
            <a:endParaRPr lang="en-ZA" dirty="0">
              <a:latin typeface="Verdana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86715" cy="5264497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AU" sz="2900" b="1" dirty="0"/>
              <a:t>to facilitate the appropriate use of electronic transactions; </a:t>
            </a:r>
            <a:endParaRPr lang="en-AU" sz="2900" b="1" dirty="0" smtClean="0"/>
          </a:p>
          <a:p>
            <a:pPr lvl="1"/>
            <a:r>
              <a:rPr lang="en-AU" sz="2900" b="1" dirty="0"/>
              <a:t> </a:t>
            </a:r>
            <a:r>
              <a:rPr lang="en-AU" sz="2900" b="1" dirty="0" smtClean="0"/>
              <a:t>to </a:t>
            </a:r>
            <a:r>
              <a:rPr lang="en-AU" sz="2900" b="1" dirty="0"/>
              <a:t>promote </a:t>
            </a:r>
            <a:r>
              <a:rPr lang="en-AU" sz="2900" b="1" dirty="0" smtClean="0"/>
              <a:t>technological neutrality </a:t>
            </a:r>
            <a:r>
              <a:rPr lang="en-GB" sz="2900" b="1" dirty="0" smtClean="0"/>
              <a:t>foster </a:t>
            </a:r>
            <a:r>
              <a:rPr lang="en-GB" sz="2900" b="1" dirty="0"/>
              <a:t>the development of </a:t>
            </a:r>
            <a:r>
              <a:rPr lang="en-GB" sz="2900" b="1" dirty="0" smtClean="0"/>
              <a:t>e-commerce </a:t>
            </a:r>
            <a:r>
              <a:rPr lang="en-GB" sz="2900" b="1" dirty="0"/>
              <a:t>through the use of </a:t>
            </a:r>
            <a:r>
              <a:rPr lang="en-GB" sz="2900" b="1" dirty="0" smtClean="0"/>
              <a:t>secure  e-signatures;</a:t>
            </a:r>
          </a:p>
          <a:p>
            <a:pPr lvl="1"/>
            <a:r>
              <a:rPr lang="en-GB" sz="2900" b="1" dirty="0"/>
              <a:t>provide for </a:t>
            </a:r>
            <a:r>
              <a:rPr lang="en-GB" sz="2900" b="1" dirty="0" smtClean="0"/>
              <a:t>e-filing </a:t>
            </a:r>
            <a:r>
              <a:rPr lang="en-GB" sz="2900" b="1" dirty="0"/>
              <a:t>and submission  of documents </a:t>
            </a:r>
            <a:r>
              <a:rPr lang="en-GB" sz="2900" b="1" dirty="0" smtClean="0"/>
              <a:t>through e-government services </a:t>
            </a:r>
          </a:p>
          <a:p>
            <a:pPr lvl="1"/>
            <a:r>
              <a:rPr lang="en-GB" sz="2900" b="1" dirty="0" smtClean="0"/>
              <a:t>to </a:t>
            </a:r>
            <a:r>
              <a:rPr lang="en-GB" sz="2900" b="1" dirty="0"/>
              <a:t>remove legal uncertainties over writing, original documents </a:t>
            </a:r>
            <a:r>
              <a:rPr lang="en-GB" sz="2900" b="1" dirty="0" smtClean="0"/>
              <a:t>admissible </a:t>
            </a:r>
            <a:r>
              <a:rPr lang="en-GB" sz="2900" b="1" dirty="0"/>
              <a:t>evidence </a:t>
            </a:r>
            <a:endParaRPr lang="en-GB" sz="2900" b="1" dirty="0" smtClean="0"/>
          </a:p>
          <a:p>
            <a:pPr lvl="1"/>
            <a:r>
              <a:rPr lang="en-GB" sz="2900" b="1" dirty="0" smtClean="0"/>
              <a:t>promote </a:t>
            </a:r>
            <a:r>
              <a:rPr lang="en-GB" sz="2900" b="1" dirty="0"/>
              <a:t>the public and consumer confidence in the use</a:t>
            </a:r>
            <a:endParaRPr lang="en-US" sz="29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ZA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899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5"/>
            <a:ext cx="7846640" cy="63356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6600FF"/>
                </a:solidFill>
              </a:rPr>
              <a:t>EXCLUSIONS</a:t>
            </a:r>
            <a:endParaRPr lang="en-GB" dirty="0">
              <a:latin typeface="Verdana" charset="0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8032948" cy="4959350"/>
          </a:xfrm>
        </p:spPr>
        <p:txBody>
          <a:bodyPr rtlCol="0">
            <a:normAutofit fontScale="92500"/>
          </a:bodyPr>
          <a:lstStyle/>
          <a:p>
            <a:pPr lvl="1"/>
            <a:r>
              <a:rPr lang="en-GB" sz="2400" dirty="0" smtClean="0"/>
              <a:t>the creation or execution of a will</a:t>
            </a:r>
            <a:r>
              <a:rPr lang="en-GB" sz="2400" dirty="0" smtClean="0"/>
              <a:t>;</a:t>
            </a:r>
            <a:r>
              <a:rPr lang="en-US" sz="2400" dirty="0" smtClean="0"/>
              <a:t> </a:t>
            </a:r>
          </a:p>
          <a:p>
            <a:pPr lvl="1"/>
            <a:r>
              <a:rPr lang="en-GB" sz="2400" dirty="0" smtClean="0"/>
              <a:t>negotiable instruments; </a:t>
            </a:r>
            <a:r>
              <a:rPr lang="en-US" sz="2400" dirty="0" smtClean="0"/>
              <a:t>S61</a:t>
            </a:r>
            <a:r>
              <a:rPr lang="en-US" sz="2400" dirty="0" smtClean="0"/>
              <a:t> financial services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1"/>
            <a:r>
              <a:rPr lang="en-GB" sz="2400" dirty="0" smtClean="0"/>
              <a:t>the creation, performance or enforcement of an indenture, declaration of trust or power of attorney; </a:t>
            </a:r>
            <a:endParaRPr lang="en-US" sz="2400" dirty="0" smtClean="0"/>
          </a:p>
          <a:p>
            <a:pPr lvl="1"/>
            <a:r>
              <a:rPr lang="en-GB" sz="2400" dirty="0" smtClean="0"/>
              <a:t>any contract for the sale or other disposition of immovable property, or any interest in such property; </a:t>
            </a:r>
            <a:endParaRPr lang="en-US" sz="2400" dirty="0" smtClean="0"/>
          </a:p>
          <a:p>
            <a:pPr lvl="1"/>
            <a:r>
              <a:rPr lang="en-GB" sz="2400" dirty="0" smtClean="0"/>
              <a:t>the conveyance of immovable property or the transfer of any interest in immovable property; </a:t>
            </a:r>
            <a:endParaRPr lang="en-US" sz="2400" dirty="0" smtClean="0"/>
          </a:p>
          <a:p>
            <a:pPr lvl="1"/>
            <a:r>
              <a:rPr lang="en-GB" sz="2400" dirty="0" smtClean="0"/>
              <a:t>documents of title</a:t>
            </a:r>
            <a:r>
              <a:rPr lang="en-GB" sz="2400" dirty="0" smtClean="0"/>
              <a:t>.</a:t>
            </a:r>
          </a:p>
          <a:p>
            <a:pPr lvl="1"/>
            <a:r>
              <a:rPr lang="en-US" sz="2400" dirty="0" smtClean="0"/>
              <a:t>exclusions </a:t>
            </a:r>
            <a:r>
              <a:rPr lang="en-US" sz="2400" dirty="0" smtClean="0"/>
              <a:t>for consumer protection </a:t>
            </a:r>
            <a:r>
              <a:rPr lang="en-US" sz="2400" dirty="0" smtClean="0"/>
              <a:t>(perishables </a:t>
            </a:r>
            <a:r>
              <a:rPr lang="en-US" sz="2400" dirty="0" smtClean="0"/>
              <a:t>&amp; goods specific to order)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28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4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94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1"/>
            <a:ext cx="7630616" cy="360039"/>
          </a:xfrm>
        </p:spPr>
        <p:txBody>
          <a:bodyPr/>
          <a:lstStyle/>
          <a:p>
            <a:r>
              <a:rPr lang="en-US" dirty="0" smtClean="0"/>
              <a:t>INTERPRETATION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052736"/>
            <a:ext cx="7772400" cy="519248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Scope “</a:t>
            </a:r>
            <a:r>
              <a:rPr lang="en-GB" sz="2000" dirty="0" smtClean="0"/>
              <a:t>regulation </a:t>
            </a:r>
            <a:r>
              <a:rPr lang="en-GB" sz="2000" dirty="0" smtClean="0"/>
              <a:t>of electronic communications and transactions; to provide for protection of consumers and personal data in the electronic </a:t>
            </a:r>
            <a:r>
              <a:rPr lang="en-GB" sz="2000" dirty="0" smtClean="0"/>
              <a:t>environment”</a:t>
            </a:r>
            <a:endParaRPr lang="en-GB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Interpretation </a:t>
            </a:r>
            <a:r>
              <a:rPr lang="en-GB" sz="2800" dirty="0">
                <a:solidFill>
                  <a:schemeClr val="tx1"/>
                </a:solidFill>
              </a:rPr>
              <a:t>– applies to all </a:t>
            </a:r>
            <a:r>
              <a:rPr lang="en-GB" sz="2800" dirty="0" smtClean="0">
                <a:solidFill>
                  <a:schemeClr val="tx1"/>
                </a:solidFill>
              </a:rPr>
              <a:t>law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RULE OF LAW INTERPRETED TO ACCOMMODATE AND </a:t>
            </a:r>
            <a:r>
              <a:rPr lang="en-GB" sz="2400" dirty="0" smtClean="0">
                <a:solidFill>
                  <a:schemeClr val="tx1"/>
                </a:solidFill>
              </a:rPr>
              <a:t>FACILITATE E-COMMERCE TRANSACTIONS – S.7</a:t>
            </a:r>
            <a:r>
              <a:rPr lang="en-GB" sz="2400" dirty="0" smtClean="0"/>
              <a:t>. </a:t>
            </a:r>
            <a:endParaRPr lang="en-GB" sz="24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Applicability </a:t>
            </a:r>
            <a:r>
              <a:rPr lang="en-GB" sz="2800" dirty="0">
                <a:solidFill>
                  <a:schemeClr val="tx1"/>
                </a:solidFill>
              </a:rPr>
              <a:t>–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>
                <a:solidFill>
                  <a:schemeClr val="tx1"/>
                </a:solidFill>
              </a:rPr>
              <a:t>all law unless </a:t>
            </a:r>
            <a:r>
              <a:rPr lang="en-GB" sz="2400" b="1" dirty="0">
                <a:solidFill>
                  <a:srgbClr val="3333CC"/>
                </a:solidFill>
              </a:rPr>
              <a:t>excluded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chemeClr val="tx1"/>
                </a:solidFill>
              </a:rPr>
              <a:t>No person </a:t>
            </a:r>
            <a:r>
              <a:rPr lang="en-GB" sz="2000" dirty="0" smtClean="0">
                <a:solidFill>
                  <a:schemeClr val="tx1"/>
                </a:solidFill>
              </a:rPr>
              <a:t>forced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Agreement may be inferred </a:t>
            </a:r>
            <a:endParaRPr lang="en-GB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Parties may vary</a:t>
            </a:r>
            <a:endParaRPr lang="en-GB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020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20150" y="0"/>
            <a:ext cx="323850" cy="244475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90A0987-5DBD-9243-B991-36F79B08759C}" type="slidenum">
              <a:rPr lang="en-US" sz="1000">
                <a:solidFill>
                  <a:srgbClr val="0E438A"/>
                </a:solidFill>
                <a:latin typeface="Zurich BT" charset="0"/>
                <a:cs typeface="Times New Roman" charset="0"/>
              </a:rPr>
              <a:pPr/>
              <a:t>16</a:t>
            </a:fld>
            <a:endParaRPr lang="en-US" sz="1000">
              <a:solidFill>
                <a:srgbClr val="0E438A"/>
              </a:solidFill>
              <a:latin typeface="Zurich BT" charset="0"/>
              <a:cs typeface="Times New Roman" charset="0"/>
            </a:endParaRPr>
          </a:p>
        </p:txBody>
      </p:sp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6913"/>
            <a:ext cx="7772400" cy="647700"/>
          </a:xfrm>
        </p:spPr>
        <p:txBody>
          <a:bodyPr/>
          <a:lstStyle/>
          <a:p>
            <a:pPr>
              <a:defRPr/>
            </a:pPr>
            <a:r>
              <a:rPr lang="fr-FR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  <a:t>THANK YOU…</a:t>
            </a:r>
            <a:endParaRPr lang="fr-FR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  <a:cs typeface="+mj-cs"/>
            </a:endParaRPr>
          </a:p>
        </p:txBody>
      </p:sp>
      <p:sp>
        <p:nvSpPr>
          <p:cNvPr id="53251" name="TextBox 3"/>
          <p:cNvSpPr txBox="1">
            <a:spLocks noChangeArrowheads="1"/>
          </p:cNvSpPr>
          <p:nvPr/>
        </p:nvSpPr>
        <p:spPr bwMode="auto">
          <a:xfrm>
            <a:off x="395536" y="2276872"/>
            <a:ext cx="7561262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r>
              <a:rPr lang="en-GB" sz="2800" b="1" dirty="0" smtClean="0"/>
              <a:t>Nthabiseng Motjolopane</a:t>
            </a:r>
            <a:endParaRPr lang="en-GB" sz="2800" b="1" dirty="0"/>
          </a:p>
          <a:p>
            <a:r>
              <a:rPr lang="en-GB" sz="2000" b="1" dirty="0" smtClean="0"/>
              <a:t>ITU NATIONAL EXPERT &amp; </a:t>
            </a:r>
            <a:endParaRPr lang="en-GB" sz="2000" b="1" dirty="0" smtClean="0"/>
          </a:p>
          <a:p>
            <a:r>
              <a:rPr lang="en-GB" sz="2400" b="1" dirty="0">
                <a:hlinkClick r:id="rId3"/>
              </a:rPr>
              <a:t>pistot@unisa.ac.za</a:t>
            </a:r>
            <a:endParaRPr lang="en-GB" sz="2400" b="1" dirty="0"/>
          </a:p>
          <a:p>
            <a:r>
              <a:rPr lang="en-GB" sz="1600" b="1" dirty="0"/>
              <a:t>Research Professor: UNISA</a:t>
            </a:r>
          </a:p>
          <a:p>
            <a:endParaRPr lang="en-GB" sz="2400" b="1" dirty="0"/>
          </a:p>
          <a:p>
            <a:endParaRPr lang="en-GB" sz="1200" dirty="0"/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825500" y="4021138"/>
            <a:ext cx="7418388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/>
            <a:endParaRPr lang="fr-CH" sz="2100" b="1" dirty="0"/>
          </a:p>
          <a:p>
            <a:pPr algn="ctr"/>
            <a:endParaRPr lang="fr-CH" sz="2100" b="1" dirty="0"/>
          </a:p>
          <a:p>
            <a:pPr algn="ctr"/>
            <a:endParaRPr lang="fr-CH" sz="2100" b="1" dirty="0"/>
          </a:p>
          <a:p>
            <a:pPr algn="ctr"/>
            <a:r>
              <a:rPr lang="fr-CH" sz="2100" b="1" dirty="0"/>
              <a:t>Union Internationale des Télécommunications </a:t>
            </a:r>
            <a:r>
              <a:rPr lang="en-GB" sz="2100" b="1" dirty="0"/>
              <a:t>International Telecommunication Union</a:t>
            </a:r>
            <a:r>
              <a:rPr lang="en-GB" sz="1700" dirty="0"/>
              <a:t/>
            </a:r>
            <a:br>
              <a:rPr lang="en-GB" sz="1700" dirty="0"/>
            </a:b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xmlns="" val="32575152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685800" y="441216"/>
            <a:ext cx="7772400" cy="646331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Verdana" charset="0"/>
              </a:rPr>
              <a:t>LESOTHO - WHERE WE ARE </a:t>
            </a:r>
            <a:endParaRPr lang="en-ZA" dirty="0">
              <a:latin typeface="Verdana" charset="0"/>
            </a:endParaRPr>
          </a:p>
        </p:txBody>
      </p:sp>
      <p:pic>
        <p:nvPicPr>
          <p:cNvPr id="5" name="rg_hi" descr="http://t3.gstatic.com/images?q=tbn:ANd9GcTn8I8K_db1ETHYk1UZva17xWyQbTfp_dP0G4dz8HDFrGJsaadqqw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1412776"/>
            <a:ext cx="3456383" cy="344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4499992" y="1124744"/>
            <a:ext cx="4320480" cy="48965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Verdana" pitchFamily="34" charset="0"/>
              </a:rPr>
              <a:t>BUSINESS CENTRES ALONG THE BORDERS OF SA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  <a:latin typeface="Verdana" pitchFamily="34" charset="0"/>
              </a:rPr>
              <a:t>BUSINESS</a:t>
            </a:r>
            <a:r>
              <a:rPr kumimoji="0" lang="en-US" sz="1900" b="0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  <a:latin typeface="Verdana" pitchFamily="34" charset="0"/>
              </a:rPr>
              <a:t> ACTIVITY CONVERGING TO THE BORDER TOWNS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aseline="0" dirty="0" smtClean="0"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  <a:latin typeface="Verdana" pitchFamily="34" charset="0"/>
              </a:rPr>
              <a:t>NO E-COMMERCE LEGISLATION WITHIN LESOTHO IN CONTRAST TO STRONG E-COMMERCE FRAMEWORK IN SOUTH AFRICA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aseline="0" dirty="0" smtClean="0"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Verdana" pitchFamily="34" charset="0"/>
              </a:rPr>
              <a:t>DEFAULT E-COMMERCE TRANSACTIONS (BANKING, MOBILE MONEY, INVESTMENT SCHEMES ETC)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07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0524"/>
            <a:ext cx="7772400" cy="87823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>
                <a:latin typeface="Verdana" charset="0"/>
                <a:ea typeface="+mj-ea"/>
                <a:cs typeface="+mj-cs"/>
              </a:rPr>
              <a:t>THE CURRENT POLICIES </a:t>
            </a:r>
            <a:r>
              <a:rPr lang="en-GB" dirty="0" smtClean="0">
                <a:latin typeface="Verdana" charset="0"/>
                <a:ea typeface="+mj-ea"/>
                <a:cs typeface="+mj-cs"/>
              </a:rPr>
              <a:t>&amp; LAWS</a:t>
            </a:r>
            <a:endParaRPr lang="en-GB" dirty="0">
              <a:latin typeface="Verdana" charset="0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7772400" cy="49593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4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EXISTING LAWS PRE-DATE AGE OF ICT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4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EXISTING POLICY EMBRACES ICT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4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SPORADIC ACTS FOR CERTAIN INITIATIVES</a:t>
            </a: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715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0524"/>
            <a:ext cx="7772400" cy="87823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Verdana" charset="0"/>
                <a:ea typeface="+mj-ea"/>
                <a:cs typeface="+mj-cs"/>
              </a:rPr>
              <a:t>THE POLICIES &amp; LAWS</a:t>
            </a:r>
            <a:endParaRPr lang="en-GB" dirty="0">
              <a:latin typeface="Verdana" charset="0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7772400" cy="533593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EXISTING LAWS PRE-DATE AGE OF ICT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EXISTING POLICY EMBRACE MOVE TO ICT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SPORADIC ACTS FOR CERTAIN INITIATIVES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JUDICIAL INTERPRETATION &amp; CASE LAW – PAPER BASED RULES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715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0524"/>
            <a:ext cx="7772400" cy="87823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Verdana" charset="0"/>
                <a:ea typeface="+mj-ea"/>
                <a:cs typeface="+mj-cs"/>
              </a:rPr>
              <a:t>THE POLICIES &amp; LAWS</a:t>
            </a:r>
            <a:endParaRPr lang="en-GB" dirty="0">
              <a:latin typeface="Verdana" charset="0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7772400" cy="53359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en-GB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CONTRACT LAWS – ROMAN DUTCH PRINCIPLES AND CASE LAW BASED ON PAPER BASED TRANACTIONS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SIGNATURE - LIABILITY PREMISED ON HANDWRITTEN SIGNATURES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EVIDENCE RULES – PREMISED ON PAPERS FILED REQUIRED TO BE ORIGINALS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AUTHENTICATION – RELYING ON PHYSICAL VALIDATION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COMMUNICATIONS &amp; SERVICE OF PROCESS (PHYSICAL &amp; POSTAL)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715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09590"/>
            <a:ext cx="7772400" cy="64633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PAPER BASED LAWS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556792"/>
            <a:ext cx="7772400" cy="4688433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BILLS OF EXCHANGE PROCLAMATION 1912</a:t>
            </a:r>
          </a:p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AUTHENTICATION OF DOCUMENTS PROCLAMATION 1964 </a:t>
            </a:r>
          </a:p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GOVERNMENT PROCEEDINGS AND CONTRACT ACT – 1965</a:t>
            </a:r>
          </a:p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INTEPRETATION ACT – 1977</a:t>
            </a:r>
          </a:p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CRIMINAL PROCEDURE &amp; EVIDENCE ACT – 1981</a:t>
            </a:r>
          </a:p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APPEAL COURT, HIGH COURT &amp; SUBORDINATE COURT RULES 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239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9"/>
            <a:ext cx="7772400" cy="64807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INNOVATIONS FOR ICT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196752"/>
            <a:ext cx="7772400" cy="5048473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COMMUNICATIONS POLICY – 2005 (e-Commerce, e-Government &amp; Data Protection)</a:t>
            </a:r>
          </a:p>
          <a:p>
            <a:r>
              <a:rPr lang="en-US" sz="2800" dirty="0" smtClean="0"/>
              <a:t>CRIMINAL CODE 2010 – (extraterritorial jurisdiction)</a:t>
            </a:r>
          </a:p>
          <a:p>
            <a:r>
              <a:rPr lang="en-US" sz="2800" dirty="0" smtClean="0"/>
              <a:t>COMMUNICATIONS ACT 2011 criminalization of acts(tampering, tracing &amp; interception of communications)</a:t>
            </a:r>
          </a:p>
          <a:p>
            <a:r>
              <a:rPr lang="en-US" sz="2800" dirty="0" smtClean="0"/>
              <a:t>DATA PROTECTION ACT 2011 – recognition of e-mails, electronic records &amp; protection of data &amp; privacy)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2397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561"/>
            <a:ext cx="7990656" cy="120032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INNOVATIONS FOR ICT (cont)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7989069" cy="5048473"/>
          </a:xfrm>
        </p:spPr>
        <p:txBody>
          <a:bodyPr/>
          <a:lstStyle/>
          <a:p>
            <a:r>
              <a:rPr lang="en-US" sz="2800" dirty="0" smtClean="0"/>
              <a:t>COMPANY’S ACT 2011 (e-filings))</a:t>
            </a:r>
          </a:p>
          <a:p>
            <a:r>
              <a:rPr lang="en-US" sz="2800" dirty="0" smtClean="0"/>
              <a:t>COMMUNICATIONS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Service Provider Rules (Consumer Protection and confidentiality)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Internet Service Provider Rules (Licensing requirements and obligations of ISP’s) </a:t>
            </a:r>
          </a:p>
          <a:p>
            <a:r>
              <a:rPr lang="en-US" sz="2800" dirty="0" smtClean="0"/>
              <a:t>FINANCIAL REGULATION (Mobile Money Guidelines – Consumer Protection)</a:t>
            </a:r>
          </a:p>
          <a:p>
            <a:r>
              <a:rPr lang="en-US" sz="2800" dirty="0" smtClean="0"/>
              <a:t>DRAFT INFORMATION TECHNOLOGY ACT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2397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1560"/>
            <a:ext cx="7990656" cy="64633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GAPS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7989069" cy="5048473"/>
          </a:xfrm>
        </p:spPr>
        <p:txBody>
          <a:bodyPr/>
          <a:lstStyle/>
          <a:p>
            <a:r>
              <a:rPr lang="en-US" sz="2800" dirty="0" smtClean="0"/>
              <a:t>Legal recognition</a:t>
            </a:r>
          </a:p>
          <a:p>
            <a:r>
              <a:rPr lang="en-US" sz="2800" dirty="0" smtClean="0"/>
              <a:t>Legal effect</a:t>
            </a:r>
          </a:p>
          <a:p>
            <a:r>
              <a:rPr lang="en-US" sz="2800" dirty="0" smtClean="0"/>
              <a:t>Security</a:t>
            </a:r>
          </a:p>
          <a:p>
            <a:r>
              <a:rPr lang="en-US" sz="2800" dirty="0" smtClean="0"/>
              <a:t>Consumer protection</a:t>
            </a:r>
          </a:p>
          <a:p>
            <a:r>
              <a:rPr lang="en-US" sz="2800" dirty="0" smtClean="0"/>
              <a:t>Service provider liability</a:t>
            </a:r>
          </a:p>
          <a:p>
            <a:r>
              <a:rPr lang="en-US" sz="2800" dirty="0" smtClean="0"/>
              <a:t>Enforcement</a:t>
            </a:r>
          </a:p>
          <a:p>
            <a:r>
              <a:rPr lang="en-US" sz="2800" dirty="0" smtClean="0"/>
              <a:t>International Liaison/Recognition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239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8949</TotalTime>
  <Words>907</Words>
  <Application>Microsoft Office PowerPoint</Application>
  <PresentationFormat>On-screen Show (4:3)</PresentationFormat>
  <Paragraphs>148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ITU-e</vt:lpstr>
      <vt:lpstr>HIPSSA Project </vt:lpstr>
      <vt:lpstr>LESOTHO - WHERE WE ARE </vt:lpstr>
      <vt:lpstr>THE CURRENT POLICIES &amp; LAWS</vt:lpstr>
      <vt:lpstr>THE POLICIES &amp; LAWS</vt:lpstr>
      <vt:lpstr>THE POLICIES &amp; LAWS</vt:lpstr>
      <vt:lpstr>THE PAPER BASED LAWS</vt:lpstr>
      <vt:lpstr>INNOVATIONS FOR ICT</vt:lpstr>
      <vt:lpstr>INNOVATIONS FOR ICT (cont)</vt:lpstr>
      <vt:lpstr>THE GAPS</vt:lpstr>
      <vt:lpstr>NEXT STEPS</vt:lpstr>
      <vt:lpstr>Three pillars</vt:lpstr>
      <vt:lpstr>CORE provisions                           </vt:lpstr>
      <vt:lpstr>Key Objectives</vt:lpstr>
      <vt:lpstr>EXCLUSIONS</vt:lpstr>
      <vt:lpstr>INTERPRETATION APPLICABILITY</vt:lpstr>
      <vt:lpstr>THANK YOU…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S. Guyot</dc:creator>
  <cp:lastModifiedBy>motjolopanen</cp:lastModifiedBy>
  <cp:revision>482</cp:revision>
  <cp:lastPrinted>2001-11-25T13:41:09Z</cp:lastPrinted>
  <dcterms:created xsi:type="dcterms:W3CDTF">2006-05-30T12:53:59Z</dcterms:created>
  <dcterms:modified xsi:type="dcterms:W3CDTF">2013-04-02T12:09:58Z</dcterms:modified>
</cp:coreProperties>
</file>