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embeddings/oleObject1.bin" ContentType="application/vnd.openxmlformats-officedocument.oleObject"/>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343" r:id="rId2"/>
    <p:sldId id="458" r:id="rId3"/>
    <p:sldId id="498" r:id="rId4"/>
    <p:sldId id="459" r:id="rId5"/>
    <p:sldId id="481" r:id="rId6"/>
    <p:sldId id="482" r:id="rId7"/>
    <p:sldId id="478" r:id="rId8"/>
    <p:sldId id="479" r:id="rId9"/>
    <p:sldId id="480" r:id="rId10"/>
    <p:sldId id="485" r:id="rId11"/>
    <p:sldId id="505" r:id="rId12"/>
    <p:sldId id="493" r:id="rId13"/>
    <p:sldId id="499" r:id="rId14"/>
    <p:sldId id="502" r:id="rId15"/>
    <p:sldId id="500" r:id="rId16"/>
    <p:sldId id="503" r:id="rId17"/>
    <p:sldId id="492" r:id="rId18"/>
    <p:sldId id="495" r:id="rId19"/>
    <p:sldId id="486" r:id="rId20"/>
    <p:sldId id="487" r:id="rId21"/>
    <p:sldId id="489" r:id="rId22"/>
    <p:sldId id="466" r:id="rId23"/>
    <p:sldId id="452" r:id="rId24"/>
    <p:sldId id="506" r:id="rId25"/>
    <p:sldId id="444" r:id="rId26"/>
    <p:sldId id="483" r:id="rId27"/>
    <p:sldId id="496" r:id="rId28"/>
    <p:sldId id="445" r:id="rId29"/>
    <p:sldId id="397" r:id="rId30"/>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1pPr>
    <a:lvl2pPr marL="4572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2pPr>
    <a:lvl3pPr marL="9144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3pPr>
    <a:lvl4pPr marL="13716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4pPr>
    <a:lvl5pPr marL="18288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5pPr>
    <a:lvl6pPr marL="2286000" algn="l" defTabSz="457200" rtl="0" eaLnBrk="1" latinLnBrk="0" hangingPunct="1">
      <a:defRPr sz="1900" kern="1200">
        <a:solidFill>
          <a:srgbClr val="646464"/>
        </a:solidFill>
        <a:latin typeface="Verdana" charset="0"/>
        <a:ea typeface="ＭＳ Ｐゴシック" charset="0"/>
        <a:cs typeface="ＭＳ Ｐゴシック" charset="0"/>
      </a:defRPr>
    </a:lvl6pPr>
    <a:lvl7pPr marL="2743200" algn="l" defTabSz="457200" rtl="0" eaLnBrk="1" latinLnBrk="0" hangingPunct="1">
      <a:defRPr sz="1900" kern="1200">
        <a:solidFill>
          <a:srgbClr val="646464"/>
        </a:solidFill>
        <a:latin typeface="Verdana" charset="0"/>
        <a:ea typeface="ＭＳ Ｐゴシック" charset="0"/>
        <a:cs typeface="ＭＳ Ｐゴシック" charset="0"/>
      </a:defRPr>
    </a:lvl7pPr>
    <a:lvl8pPr marL="3200400" algn="l" defTabSz="457200" rtl="0" eaLnBrk="1" latinLnBrk="0" hangingPunct="1">
      <a:defRPr sz="1900" kern="1200">
        <a:solidFill>
          <a:srgbClr val="646464"/>
        </a:solidFill>
        <a:latin typeface="Verdana" charset="0"/>
        <a:ea typeface="ＭＳ Ｐゴシック" charset="0"/>
        <a:cs typeface="ＭＳ Ｐゴシック" charset="0"/>
      </a:defRPr>
    </a:lvl8pPr>
    <a:lvl9pPr marL="3657600" algn="l" defTabSz="457200" rtl="0" eaLnBrk="1" latinLnBrk="0" hangingPunct="1">
      <a:defRPr sz="1900" kern="1200">
        <a:solidFill>
          <a:srgbClr val="646464"/>
        </a:solidFill>
        <a:latin typeface="Verdan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FB2F"/>
    <a:srgbClr val="525152"/>
    <a:srgbClr val="646464"/>
    <a:srgbClr val="87BBE0"/>
    <a:srgbClr val="D9445A"/>
    <a:srgbClr val="1B5BA2"/>
    <a:srgbClr val="0E438A"/>
    <a:srgbClr val="0099CC"/>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268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90" y="-91"/>
      </p:cViewPr>
      <p:guideLst>
        <p:guide orient="horz" pos="3124"/>
        <p:guide pos="2137"/>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14.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5ED5C-D696-485F-B47C-8C54186B9C46}"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en-ZA"/>
        </a:p>
      </dgm:t>
    </dgm:pt>
    <dgm:pt modelId="{40309D85-7EB7-4946-AF3B-4444C2553D30}">
      <dgm:prSet phldrT="[Text]"/>
      <dgm:spPr>
        <a:solidFill>
          <a:schemeClr val="tx2">
            <a:lumMod val="40000"/>
            <a:lumOff val="60000"/>
          </a:schemeClr>
        </a:solidFill>
      </dgm:spPr>
      <dgm:t>
        <a:bodyPr/>
        <a:lstStyle/>
        <a:p>
          <a:r>
            <a:rPr lang="en-ZA" b="1" dirty="0" smtClean="0">
              <a:solidFill>
                <a:srgbClr val="FFFFFF"/>
              </a:solidFill>
              <a:effectLst>
                <a:outerShdw blurRad="38100" dist="38100" dir="2700000" algn="tl">
                  <a:srgbClr val="000000">
                    <a:alpha val="43137"/>
                  </a:srgbClr>
                </a:outerShdw>
              </a:effectLst>
            </a:rPr>
            <a:t>Ch</a:t>
          </a:r>
          <a:r>
            <a:rPr lang="en-ZA" b="1" dirty="0" smtClean="0">
              <a:solidFill>
                <a:srgbClr val="00B050"/>
              </a:solidFill>
              <a:effectLst>
                <a:outerShdw blurRad="38100" dist="38100" dir="2700000" algn="tl">
                  <a:srgbClr val="000000">
                    <a:alpha val="43137"/>
                  </a:srgbClr>
                </a:outerShdw>
              </a:effectLst>
            </a:rPr>
            <a:t> </a:t>
          </a:r>
          <a:r>
            <a:rPr lang="en-ZA" b="1" dirty="0" smtClean="0">
              <a:solidFill>
                <a:srgbClr val="FFFFFF"/>
              </a:solidFill>
              <a:effectLst>
                <a:outerShdw blurRad="38100" dist="38100" dir="2700000" algn="tl">
                  <a:srgbClr val="000000">
                    <a:alpha val="43137"/>
                  </a:srgbClr>
                </a:outerShdw>
              </a:effectLst>
            </a:rPr>
            <a:t>6: Attribution</a:t>
          </a:r>
          <a:endParaRPr lang="en-ZA" b="1" dirty="0">
            <a:solidFill>
              <a:srgbClr val="FFFFFF"/>
            </a:solidFill>
            <a:effectLst>
              <a:outerShdw blurRad="38100" dist="38100" dir="2700000" algn="tl">
                <a:srgbClr val="000000">
                  <a:alpha val="43137"/>
                </a:srgbClr>
              </a:outerShdw>
            </a:effectLst>
          </a:endParaRPr>
        </a:p>
      </dgm:t>
    </dgm:pt>
    <dgm:pt modelId="{47DD5846-5053-4E09-8716-97DD7C4440B1}" type="parTrans" cxnId="{C2B2C061-193B-4E42-98E1-44D72377F87F}">
      <dgm:prSet/>
      <dgm:spPr/>
      <dgm:t>
        <a:bodyPr/>
        <a:lstStyle/>
        <a:p>
          <a:endParaRPr lang="en-ZA"/>
        </a:p>
      </dgm:t>
    </dgm:pt>
    <dgm:pt modelId="{3DD1D178-4AFC-4405-BE3F-53350A725221}" type="sibTrans" cxnId="{C2B2C061-193B-4E42-98E1-44D72377F87F}">
      <dgm:prSet/>
      <dgm:spPr/>
      <dgm:t>
        <a:bodyPr/>
        <a:lstStyle/>
        <a:p>
          <a:endParaRPr lang="en-ZA"/>
        </a:p>
      </dgm:t>
    </dgm:pt>
    <dgm:pt modelId="{419065CB-4654-4F4B-AFC8-2C72352C4001}">
      <dgm:prSet phldrT="[Text]" custT="1"/>
      <dgm:spPr/>
      <dgm:t>
        <a:bodyPr/>
        <a:lstStyle/>
        <a:p>
          <a:r>
            <a:rPr lang="en-ZA" sz="2000" b="1" dirty="0" smtClean="0">
              <a:solidFill>
                <a:srgbClr val="FFFFFF"/>
              </a:solidFill>
              <a:effectLst>
                <a:outerShdw blurRad="38100" dist="38100" dir="2700000" algn="tl">
                  <a:srgbClr val="000000">
                    <a:alpha val="43137"/>
                  </a:srgbClr>
                </a:outerShdw>
              </a:effectLst>
            </a:rPr>
            <a:t>Electronic communications</a:t>
          </a:r>
          <a:endParaRPr lang="en-ZA" sz="2000" b="1" dirty="0">
            <a:solidFill>
              <a:srgbClr val="FFFFFF"/>
            </a:solidFill>
            <a:effectLst>
              <a:outerShdw blurRad="38100" dist="38100" dir="2700000" algn="tl">
                <a:srgbClr val="000000">
                  <a:alpha val="43137"/>
                </a:srgbClr>
              </a:outerShdw>
            </a:effectLst>
          </a:endParaRPr>
        </a:p>
      </dgm:t>
    </dgm:pt>
    <dgm:pt modelId="{71634F08-42D4-4BE2-93F1-4187BF1D08EF}" type="parTrans" cxnId="{BDF15515-0273-40A0-85C5-453CF4E4AE31}">
      <dgm:prSet/>
      <dgm:spPr/>
      <dgm:t>
        <a:bodyPr/>
        <a:lstStyle/>
        <a:p>
          <a:endParaRPr lang="en-ZA"/>
        </a:p>
      </dgm:t>
    </dgm:pt>
    <dgm:pt modelId="{D32D11C6-41B4-46BA-9220-B6F54922D105}" type="sibTrans" cxnId="{BDF15515-0273-40A0-85C5-453CF4E4AE31}">
      <dgm:prSet/>
      <dgm:spPr/>
      <dgm:t>
        <a:bodyPr/>
        <a:lstStyle/>
        <a:p>
          <a:endParaRPr lang="en-ZA"/>
        </a:p>
      </dgm:t>
    </dgm:pt>
    <dgm:pt modelId="{96B708A7-C4B6-47C2-B405-F8E541D39CE0}">
      <dgm:prSet phldrT="[Text]"/>
      <dgm:spPr>
        <a:solidFill>
          <a:schemeClr val="tx2">
            <a:lumMod val="40000"/>
            <a:lumOff val="60000"/>
          </a:schemeClr>
        </a:solidFill>
      </dgm:spPr>
      <dgm:t>
        <a:bodyPr/>
        <a:lstStyle/>
        <a:p>
          <a:r>
            <a:rPr lang="en-ZA" b="1" dirty="0" smtClean="0">
              <a:solidFill>
                <a:srgbClr val="FFFFFF"/>
              </a:solidFill>
              <a:effectLst>
                <a:outerShdw blurRad="38100" dist="38100" dir="2700000" algn="tl">
                  <a:srgbClr val="000000">
                    <a:alpha val="43137"/>
                  </a:srgbClr>
                </a:outerShdw>
              </a:effectLst>
            </a:rPr>
            <a:t>Ch 7: Electronic evidence</a:t>
          </a:r>
          <a:endParaRPr lang="en-ZA" b="1" dirty="0">
            <a:solidFill>
              <a:srgbClr val="FFFFFF"/>
            </a:solidFill>
            <a:effectLst>
              <a:outerShdw blurRad="38100" dist="38100" dir="2700000" algn="tl">
                <a:srgbClr val="000000">
                  <a:alpha val="43137"/>
                </a:srgbClr>
              </a:outerShdw>
            </a:effectLst>
          </a:endParaRPr>
        </a:p>
      </dgm:t>
    </dgm:pt>
    <dgm:pt modelId="{8C59C09B-E517-4E09-80A9-EE2BEFFF412F}" type="parTrans" cxnId="{79CBB6FE-9715-4FC6-AA49-1640B89C97F5}">
      <dgm:prSet/>
      <dgm:spPr/>
      <dgm:t>
        <a:bodyPr/>
        <a:lstStyle/>
        <a:p>
          <a:endParaRPr lang="en-ZA"/>
        </a:p>
      </dgm:t>
    </dgm:pt>
    <dgm:pt modelId="{85A8E8A1-54FE-43CB-95A7-2520CF605929}" type="sibTrans" cxnId="{79CBB6FE-9715-4FC6-AA49-1640B89C97F5}">
      <dgm:prSet/>
      <dgm:spPr/>
      <dgm:t>
        <a:bodyPr/>
        <a:lstStyle/>
        <a:p>
          <a:endParaRPr lang="en-ZA"/>
        </a:p>
      </dgm:t>
    </dgm:pt>
    <dgm:pt modelId="{59C08281-E0F3-4C8C-8B35-392D987274FF}">
      <dgm:prSet phldrT="[Text]" custT="1"/>
      <dgm:spPr>
        <a:blipFill rotWithShape="0">
          <a:blip xmlns:r="http://schemas.openxmlformats.org/officeDocument/2006/relationships" r:embed="rId1">
            <a:alphaModFix amt="65000"/>
          </a:blip>
          <a:tile tx="0" ty="0" sx="100000" sy="100000" flip="none" algn="tl"/>
        </a:blipFill>
      </dgm:spPr>
      <dgm:t>
        <a:bodyPr/>
        <a:lstStyle/>
        <a:p>
          <a:r>
            <a:rPr lang="en-ZA" sz="2000" b="1" dirty="0" smtClean="0">
              <a:solidFill>
                <a:srgbClr val="FFFFFF"/>
              </a:solidFill>
              <a:effectLst>
                <a:outerShdw blurRad="38100" dist="38100" dir="2700000" algn="tl">
                  <a:srgbClr val="000000">
                    <a:alpha val="43137"/>
                  </a:srgbClr>
                </a:outerShdw>
              </a:effectLst>
            </a:rPr>
            <a:t>Original information</a:t>
          </a:r>
          <a:endParaRPr lang="en-ZA" sz="2000" b="1" dirty="0">
            <a:solidFill>
              <a:srgbClr val="FFFFFF"/>
            </a:solidFill>
            <a:effectLst>
              <a:outerShdw blurRad="38100" dist="38100" dir="2700000" algn="tl">
                <a:srgbClr val="000000">
                  <a:alpha val="43137"/>
                </a:srgbClr>
              </a:outerShdw>
            </a:effectLst>
          </a:endParaRPr>
        </a:p>
      </dgm:t>
    </dgm:pt>
    <dgm:pt modelId="{B628862C-FDB2-44FC-91D2-2A9FB4A7B32A}" type="parTrans" cxnId="{6217BEA4-3157-4809-ABFA-5824DF0AB7A1}">
      <dgm:prSet/>
      <dgm:spPr/>
      <dgm:t>
        <a:bodyPr/>
        <a:lstStyle/>
        <a:p>
          <a:endParaRPr lang="en-ZA"/>
        </a:p>
      </dgm:t>
    </dgm:pt>
    <dgm:pt modelId="{302B32B4-29CB-494D-8085-963716F96DE4}" type="sibTrans" cxnId="{6217BEA4-3157-4809-ABFA-5824DF0AB7A1}">
      <dgm:prSet/>
      <dgm:spPr/>
      <dgm:t>
        <a:bodyPr/>
        <a:lstStyle/>
        <a:p>
          <a:endParaRPr lang="en-ZA"/>
        </a:p>
      </dgm:t>
    </dgm:pt>
    <dgm:pt modelId="{C87F93BE-3D43-44F9-A6AA-E74B4C86CFE1}">
      <dgm:prSet phldrT="[Text]" custT="1"/>
      <dgm:spPr/>
      <dgm:t>
        <a:bodyPr/>
        <a:lstStyle/>
        <a:p>
          <a:r>
            <a:rPr lang="en-ZA" sz="2000" b="1" dirty="0" smtClean="0">
              <a:solidFill>
                <a:srgbClr val="FFFFFF"/>
              </a:solidFill>
              <a:effectLst>
                <a:outerShdw blurRad="38100" dist="38100" dir="2700000" algn="tl">
                  <a:srgbClr val="000000">
                    <a:alpha val="43137"/>
                  </a:srgbClr>
                </a:outerShdw>
              </a:effectLst>
            </a:rPr>
            <a:t>Production of documents</a:t>
          </a:r>
          <a:endParaRPr lang="en-ZA" sz="2000" b="1" dirty="0">
            <a:solidFill>
              <a:srgbClr val="FFFFFF"/>
            </a:solidFill>
            <a:effectLst>
              <a:outerShdw blurRad="38100" dist="38100" dir="2700000" algn="tl">
                <a:srgbClr val="000000">
                  <a:alpha val="43137"/>
                </a:srgbClr>
              </a:outerShdw>
            </a:effectLst>
          </a:endParaRPr>
        </a:p>
      </dgm:t>
    </dgm:pt>
    <dgm:pt modelId="{30761BF1-7978-4782-A830-8789E957E8B7}" type="parTrans" cxnId="{0DBD481D-6215-4349-BE78-013DCA319B81}">
      <dgm:prSet/>
      <dgm:spPr/>
      <dgm:t>
        <a:bodyPr/>
        <a:lstStyle/>
        <a:p>
          <a:endParaRPr lang="en-ZA"/>
        </a:p>
      </dgm:t>
    </dgm:pt>
    <dgm:pt modelId="{D938FFAF-1588-4345-9DB2-9005D93FD555}" type="sibTrans" cxnId="{0DBD481D-6215-4349-BE78-013DCA319B81}">
      <dgm:prSet/>
      <dgm:spPr/>
      <dgm:t>
        <a:bodyPr/>
        <a:lstStyle/>
        <a:p>
          <a:endParaRPr lang="en-ZA"/>
        </a:p>
      </dgm:t>
    </dgm:pt>
    <dgm:pt modelId="{70A60B79-135D-40A7-A7DE-70614BCEEEB6}">
      <dgm:prSet phldrT="[Text]" custT="1"/>
      <dgm:spPr/>
      <dgm:t>
        <a:bodyPr/>
        <a:lstStyle/>
        <a:p>
          <a:endParaRPr lang="en-ZA" sz="2000" dirty="0"/>
        </a:p>
      </dgm:t>
    </dgm:pt>
    <dgm:pt modelId="{6F51B8B7-DEF0-4166-8DDC-E412EEADC78B}" type="parTrans" cxnId="{2969E983-B629-440E-8E99-2E6EEA16DBB2}">
      <dgm:prSet/>
      <dgm:spPr/>
      <dgm:t>
        <a:bodyPr/>
        <a:lstStyle/>
        <a:p>
          <a:endParaRPr lang="en-ZA"/>
        </a:p>
      </dgm:t>
    </dgm:pt>
    <dgm:pt modelId="{D1103A77-523F-4079-8B9D-C055E7297DBC}" type="sibTrans" cxnId="{2969E983-B629-440E-8E99-2E6EEA16DBB2}">
      <dgm:prSet/>
      <dgm:spPr/>
      <dgm:t>
        <a:bodyPr/>
        <a:lstStyle/>
        <a:p>
          <a:endParaRPr lang="en-ZA"/>
        </a:p>
      </dgm:t>
    </dgm:pt>
    <dgm:pt modelId="{BE1C1B54-89A7-404D-977C-68ECF5DC69B0}">
      <dgm:prSet phldrT="[Text]" custT="1"/>
      <dgm:spPr/>
      <dgm:t>
        <a:bodyPr/>
        <a:lstStyle/>
        <a:p>
          <a:r>
            <a:rPr lang="en-ZA" sz="2000" b="1" dirty="0" smtClean="0">
              <a:solidFill>
                <a:srgbClr val="FFFFFF"/>
              </a:solidFill>
              <a:effectLst>
                <a:outerShdw blurRad="38100" dist="38100" dir="2700000" algn="tl">
                  <a:srgbClr val="000000">
                    <a:alpha val="43137"/>
                  </a:srgbClr>
                </a:outerShdw>
              </a:effectLst>
            </a:rPr>
            <a:t>Secure electronic signatures</a:t>
          </a:r>
          <a:endParaRPr lang="en-ZA" sz="2000" b="1" dirty="0">
            <a:solidFill>
              <a:srgbClr val="FFFFFF"/>
            </a:solidFill>
            <a:effectLst>
              <a:outerShdw blurRad="38100" dist="38100" dir="2700000" algn="tl">
                <a:srgbClr val="000000">
                  <a:alpha val="43137"/>
                </a:srgbClr>
              </a:outerShdw>
            </a:effectLst>
          </a:endParaRPr>
        </a:p>
      </dgm:t>
    </dgm:pt>
    <dgm:pt modelId="{00BB7A81-FC22-4E7D-9BCC-3C44643685BD}" type="parTrans" cxnId="{CA7DAE6A-8723-4D48-85C2-E65CACF44D59}">
      <dgm:prSet/>
      <dgm:spPr/>
      <dgm:t>
        <a:bodyPr/>
        <a:lstStyle/>
        <a:p>
          <a:endParaRPr lang="en-ZA"/>
        </a:p>
      </dgm:t>
    </dgm:pt>
    <dgm:pt modelId="{034646DE-183E-486D-B3AE-5C8E4EA8279F}" type="sibTrans" cxnId="{CA7DAE6A-8723-4D48-85C2-E65CACF44D59}">
      <dgm:prSet/>
      <dgm:spPr/>
      <dgm:t>
        <a:bodyPr/>
        <a:lstStyle/>
        <a:p>
          <a:endParaRPr lang="en-ZA"/>
        </a:p>
      </dgm:t>
    </dgm:pt>
    <dgm:pt modelId="{1B3BE1FE-D70E-4AED-A5EF-AA89998E585E}">
      <dgm:prSet phldrT="[Text]" custT="1"/>
      <dgm:spPr/>
      <dgm:t>
        <a:bodyPr/>
        <a:lstStyle/>
        <a:p>
          <a:r>
            <a:rPr lang="en-ZA" sz="2000" b="1" dirty="0" smtClean="0">
              <a:solidFill>
                <a:srgbClr val="FFFFFF"/>
              </a:solidFill>
              <a:effectLst>
                <a:outerShdw blurRad="38100" dist="38100" dir="2700000" algn="tl">
                  <a:srgbClr val="000000">
                    <a:alpha val="43137"/>
                  </a:srgbClr>
                </a:outerShdw>
              </a:effectLst>
            </a:rPr>
            <a:t>Record retention</a:t>
          </a:r>
          <a:endParaRPr lang="en-ZA" sz="2000" b="1" dirty="0">
            <a:solidFill>
              <a:srgbClr val="FFFFFF"/>
            </a:solidFill>
            <a:effectLst>
              <a:outerShdw blurRad="38100" dist="38100" dir="2700000" algn="tl">
                <a:srgbClr val="000000">
                  <a:alpha val="43137"/>
                </a:srgbClr>
              </a:outerShdw>
            </a:effectLst>
          </a:endParaRPr>
        </a:p>
      </dgm:t>
    </dgm:pt>
    <dgm:pt modelId="{E331B2AB-8F5E-4EC3-B4A8-195F3C249995}" type="parTrans" cxnId="{17763147-364C-406B-8073-2EF3457A62C9}">
      <dgm:prSet/>
      <dgm:spPr/>
      <dgm:t>
        <a:bodyPr/>
        <a:lstStyle/>
        <a:p>
          <a:endParaRPr lang="en-ZA"/>
        </a:p>
      </dgm:t>
    </dgm:pt>
    <dgm:pt modelId="{AD3A62EF-09C1-43A7-98C5-32B0F666262F}" type="sibTrans" cxnId="{17763147-364C-406B-8073-2EF3457A62C9}">
      <dgm:prSet/>
      <dgm:spPr/>
      <dgm:t>
        <a:bodyPr/>
        <a:lstStyle/>
        <a:p>
          <a:endParaRPr lang="en-ZA"/>
        </a:p>
      </dgm:t>
    </dgm:pt>
    <dgm:pt modelId="{D88BC665-774A-D84A-840A-E09D44191C55}">
      <dgm:prSet phldrT="[Text]" custT="1"/>
      <dgm:spPr>
        <a:blipFill rotWithShape="0">
          <a:blip xmlns:r="http://schemas.openxmlformats.org/officeDocument/2006/relationships" r:embed="rId1">
            <a:alphaModFix amt="64000"/>
          </a:blip>
          <a:tile tx="0" ty="0" sx="100000" sy="100000" flip="none" algn="tl"/>
        </a:blipFill>
      </dgm:spPr>
      <dgm:t>
        <a:bodyPr/>
        <a:lstStyle/>
        <a:p>
          <a:endParaRPr lang="en-ZA" sz="1800" b="1" dirty="0">
            <a:solidFill>
              <a:srgbClr val="00B050"/>
            </a:solidFill>
            <a:effectLst>
              <a:outerShdw blurRad="38100" dist="38100" dir="2700000" algn="tl">
                <a:srgbClr val="000000">
                  <a:alpha val="43137"/>
                </a:srgbClr>
              </a:outerShdw>
            </a:effectLst>
          </a:endParaRPr>
        </a:p>
      </dgm:t>
    </dgm:pt>
    <dgm:pt modelId="{29E91EFC-5424-6A42-BC22-DBC890FC7B9D}" type="parTrans" cxnId="{62EA39C9-D7E7-1249-8C42-FE165E776B49}">
      <dgm:prSet/>
      <dgm:spPr/>
      <dgm:t>
        <a:bodyPr/>
        <a:lstStyle/>
        <a:p>
          <a:endParaRPr lang="en-US"/>
        </a:p>
      </dgm:t>
    </dgm:pt>
    <dgm:pt modelId="{E2A3A36F-FB21-8D4C-AC81-25F1D548E184}" type="sibTrans" cxnId="{62EA39C9-D7E7-1249-8C42-FE165E776B49}">
      <dgm:prSet/>
      <dgm:spPr/>
      <dgm:t>
        <a:bodyPr/>
        <a:lstStyle/>
        <a:p>
          <a:endParaRPr lang="en-US"/>
        </a:p>
      </dgm:t>
    </dgm:pt>
    <dgm:pt modelId="{24809BA5-8405-074E-9BCD-75A9CC876AD3}">
      <dgm:prSet phldrT="[Text]" custT="1"/>
      <dgm:spPr/>
      <dgm:t>
        <a:bodyPr/>
        <a:lstStyle/>
        <a:p>
          <a:r>
            <a:rPr lang="en-ZA" sz="2000" b="1" dirty="0" smtClean="0">
              <a:solidFill>
                <a:srgbClr val="FFFFFF"/>
              </a:solidFill>
              <a:effectLst>
                <a:outerShdw blurRad="38100" dist="38100" dir="2700000" algn="tl">
                  <a:srgbClr val="000000">
                    <a:alpha val="43137"/>
                  </a:srgbClr>
                </a:outerShdw>
              </a:effectLst>
            </a:rPr>
            <a:t>Admissibility </a:t>
          </a:r>
          <a:endParaRPr lang="en-ZA" sz="2000" b="1" dirty="0">
            <a:solidFill>
              <a:srgbClr val="FFFFFF"/>
            </a:solidFill>
            <a:effectLst>
              <a:outerShdw blurRad="38100" dist="38100" dir="2700000" algn="tl">
                <a:srgbClr val="000000">
                  <a:alpha val="43137"/>
                </a:srgbClr>
              </a:outerShdw>
            </a:effectLst>
          </a:endParaRPr>
        </a:p>
      </dgm:t>
    </dgm:pt>
    <dgm:pt modelId="{D17408EA-F71B-3A46-8A5B-B1A9932BD9BC}" type="parTrans" cxnId="{5D507B20-F237-BF44-AF57-03E4A2EEEC15}">
      <dgm:prSet/>
      <dgm:spPr/>
      <dgm:t>
        <a:bodyPr/>
        <a:lstStyle/>
        <a:p>
          <a:endParaRPr lang="en-US"/>
        </a:p>
      </dgm:t>
    </dgm:pt>
    <dgm:pt modelId="{AA30BA87-F8EF-A74C-8633-2E24AFE59B19}" type="sibTrans" cxnId="{5D507B20-F237-BF44-AF57-03E4A2EEEC15}">
      <dgm:prSet/>
      <dgm:spPr/>
      <dgm:t>
        <a:bodyPr/>
        <a:lstStyle/>
        <a:p>
          <a:endParaRPr lang="en-US"/>
        </a:p>
      </dgm:t>
    </dgm:pt>
    <dgm:pt modelId="{E73C74D7-44A8-41D5-8120-3450EA6D3BFC}" type="pres">
      <dgm:prSet presAssocID="{6E65ED5C-D696-485F-B47C-8C54186B9C46}" presName="Name0" presStyleCnt="0">
        <dgm:presLayoutVars>
          <dgm:dir/>
          <dgm:animLvl val="lvl"/>
          <dgm:resizeHandles/>
        </dgm:presLayoutVars>
      </dgm:prSet>
      <dgm:spPr/>
      <dgm:t>
        <a:bodyPr/>
        <a:lstStyle/>
        <a:p>
          <a:endParaRPr lang="en-ZA"/>
        </a:p>
      </dgm:t>
    </dgm:pt>
    <dgm:pt modelId="{E81293A5-76B2-43D4-AE1F-F262EE88FC13}" type="pres">
      <dgm:prSet presAssocID="{40309D85-7EB7-4946-AF3B-4444C2553D30}" presName="linNode" presStyleCnt="0"/>
      <dgm:spPr/>
    </dgm:pt>
    <dgm:pt modelId="{F6AD4FFA-462B-4309-B18F-3C180E35FC90}" type="pres">
      <dgm:prSet presAssocID="{40309D85-7EB7-4946-AF3B-4444C2553D30}" presName="parentShp" presStyleLbl="node1" presStyleIdx="0" presStyleCnt="2" custScaleY="108029">
        <dgm:presLayoutVars>
          <dgm:bulletEnabled val="1"/>
        </dgm:presLayoutVars>
      </dgm:prSet>
      <dgm:spPr/>
      <dgm:t>
        <a:bodyPr/>
        <a:lstStyle/>
        <a:p>
          <a:endParaRPr lang="en-ZA"/>
        </a:p>
      </dgm:t>
    </dgm:pt>
    <dgm:pt modelId="{6CE86B6A-4582-461B-867D-8A529CE5D580}" type="pres">
      <dgm:prSet presAssocID="{40309D85-7EB7-4946-AF3B-4444C2553D30}" presName="childShp" presStyleLbl="bgAccFollowNode1" presStyleIdx="0" presStyleCnt="2" custScaleY="152683">
        <dgm:presLayoutVars>
          <dgm:bulletEnabled val="1"/>
        </dgm:presLayoutVars>
      </dgm:prSet>
      <dgm:spPr/>
      <dgm:t>
        <a:bodyPr/>
        <a:lstStyle/>
        <a:p>
          <a:endParaRPr lang="en-ZA"/>
        </a:p>
      </dgm:t>
    </dgm:pt>
    <dgm:pt modelId="{2563728E-97ED-47DD-8AD2-B0A876A2DF42}" type="pres">
      <dgm:prSet presAssocID="{3DD1D178-4AFC-4405-BE3F-53350A725221}" presName="spacing" presStyleCnt="0"/>
      <dgm:spPr/>
    </dgm:pt>
    <dgm:pt modelId="{D17FE420-5EFC-4CE3-864C-A5AAD66DD567}" type="pres">
      <dgm:prSet presAssocID="{96B708A7-C4B6-47C2-B405-F8E541D39CE0}" presName="linNode" presStyleCnt="0"/>
      <dgm:spPr/>
    </dgm:pt>
    <dgm:pt modelId="{92C95048-80DF-4723-A4FC-1B4F07B05EE9}" type="pres">
      <dgm:prSet presAssocID="{96B708A7-C4B6-47C2-B405-F8E541D39CE0}" presName="parentShp" presStyleLbl="node1" presStyleIdx="1" presStyleCnt="2" custScaleY="114289" custLinFactNeighborX="2276" custLinFactNeighborY="-33634">
        <dgm:presLayoutVars>
          <dgm:bulletEnabled val="1"/>
        </dgm:presLayoutVars>
      </dgm:prSet>
      <dgm:spPr/>
      <dgm:t>
        <a:bodyPr/>
        <a:lstStyle/>
        <a:p>
          <a:endParaRPr lang="en-ZA"/>
        </a:p>
      </dgm:t>
    </dgm:pt>
    <dgm:pt modelId="{91955C22-D538-4FBC-8FD6-C519F663614A}" type="pres">
      <dgm:prSet presAssocID="{96B708A7-C4B6-47C2-B405-F8E541D39CE0}" presName="childShp" presStyleLbl="bgAccFollowNode1" presStyleIdx="1" presStyleCnt="2" custScaleY="136448" custLinFactNeighborX="3105" custLinFactNeighborY="-23712">
        <dgm:presLayoutVars>
          <dgm:bulletEnabled val="1"/>
        </dgm:presLayoutVars>
      </dgm:prSet>
      <dgm:spPr/>
      <dgm:t>
        <a:bodyPr/>
        <a:lstStyle/>
        <a:p>
          <a:endParaRPr lang="en-ZA"/>
        </a:p>
      </dgm:t>
    </dgm:pt>
  </dgm:ptLst>
  <dgm:cxnLst>
    <dgm:cxn modelId="{3DCC3BB1-B15A-A446-B677-B06D5B84669B}" type="presOf" srcId="{96B708A7-C4B6-47C2-B405-F8E541D39CE0}" destId="{92C95048-80DF-4723-A4FC-1B4F07B05EE9}" srcOrd="0" destOrd="0" presId="urn:microsoft.com/office/officeart/2005/8/layout/vList6"/>
    <dgm:cxn modelId="{17763147-364C-406B-8073-2EF3457A62C9}" srcId="{96B708A7-C4B6-47C2-B405-F8E541D39CE0}" destId="{1B3BE1FE-D70E-4AED-A5EF-AA89998E585E}" srcOrd="2" destOrd="0" parTransId="{E331B2AB-8F5E-4EC3-B4A8-195F3C249995}" sibTransId="{AD3A62EF-09C1-43A7-98C5-32B0F666262F}"/>
    <dgm:cxn modelId="{68462CAC-3DF1-6B46-9DC8-4F1A33812265}" type="presOf" srcId="{40309D85-7EB7-4946-AF3B-4444C2553D30}" destId="{F6AD4FFA-462B-4309-B18F-3C180E35FC90}" srcOrd="0" destOrd="0" presId="urn:microsoft.com/office/officeart/2005/8/layout/vList6"/>
    <dgm:cxn modelId="{5D507B20-F237-BF44-AF57-03E4A2EEEC15}" srcId="{96B708A7-C4B6-47C2-B405-F8E541D39CE0}" destId="{24809BA5-8405-074E-9BCD-75A9CC876AD3}" srcOrd="1" destOrd="0" parTransId="{D17408EA-F71B-3A46-8A5B-B1A9932BD9BC}" sibTransId="{AA30BA87-F8EF-A74C-8633-2E24AFE59B19}"/>
    <dgm:cxn modelId="{38AF163A-C9C1-E740-BDF0-3B2CF9B655A0}" type="presOf" srcId="{BE1C1B54-89A7-404D-977C-68ECF5DC69B0}" destId="{6CE86B6A-4582-461B-867D-8A529CE5D580}" srcOrd="0" destOrd="2" presId="urn:microsoft.com/office/officeart/2005/8/layout/vList6"/>
    <dgm:cxn modelId="{2969E983-B629-440E-8E99-2E6EEA16DBB2}" srcId="{40309D85-7EB7-4946-AF3B-4444C2553D30}" destId="{70A60B79-135D-40A7-A7DE-70614BCEEEB6}" srcOrd="3" destOrd="0" parTransId="{6F51B8B7-DEF0-4166-8DDC-E412EEADC78B}" sibTransId="{D1103A77-523F-4079-8B9D-C055E7297DBC}"/>
    <dgm:cxn modelId="{CA7DAE6A-8723-4D48-85C2-E65CACF44D59}" srcId="{40309D85-7EB7-4946-AF3B-4444C2553D30}" destId="{BE1C1B54-89A7-404D-977C-68ECF5DC69B0}" srcOrd="2" destOrd="0" parTransId="{00BB7A81-FC22-4E7D-9BCC-3C44643685BD}" sibTransId="{034646DE-183E-486D-B3AE-5C8E4EA8279F}"/>
    <dgm:cxn modelId="{0DBD481D-6215-4349-BE78-013DCA319B81}" srcId="{96B708A7-C4B6-47C2-B405-F8E541D39CE0}" destId="{C87F93BE-3D43-44F9-A6AA-E74B4C86CFE1}" srcOrd="3" destOrd="0" parTransId="{30761BF1-7978-4782-A830-8789E957E8B7}" sibTransId="{D938FFAF-1588-4345-9DB2-9005D93FD555}"/>
    <dgm:cxn modelId="{31C0C781-95CD-A341-82F6-37B4FC7D00B0}" type="presOf" srcId="{6E65ED5C-D696-485F-B47C-8C54186B9C46}" destId="{E73C74D7-44A8-41D5-8120-3450EA6D3BFC}" srcOrd="0" destOrd="0" presId="urn:microsoft.com/office/officeart/2005/8/layout/vList6"/>
    <dgm:cxn modelId="{BC5A8AEE-F45B-8A4A-8A4D-4C974CC7BAF9}" type="presOf" srcId="{70A60B79-135D-40A7-A7DE-70614BCEEEB6}" destId="{6CE86B6A-4582-461B-867D-8A529CE5D580}" srcOrd="0" destOrd="3" presId="urn:microsoft.com/office/officeart/2005/8/layout/vList6"/>
    <dgm:cxn modelId="{69A0F36B-4051-984F-B15F-838A0A0FBC58}" type="presOf" srcId="{59C08281-E0F3-4C8C-8B35-392D987274FF}" destId="{91955C22-D538-4FBC-8FD6-C519F663614A}" srcOrd="0" destOrd="0" presId="urn:microsoft.com/office/officeart/2005/8/layout/vList6"/>
    <dgm:cxn modelId="{62EA39C9-D7E7-1249-8C42-FE165E776B49}" srcId="{40309D85-7EB7-4946-AF3B-4444C2553D30}" destId="{D88BC665-774A-D84A-840A-E09D44191C55}" srcOrd="0" destOrd="0" parTransId="{29E91EFC-5424-6A42-BC22-DBC890FC7B9D}" sibTransId="{E2A3A36F-FB21-8D4C-AC81-25F1D548E184}"/>
    <dgm:cxn modelId="{161DFE79-B32F-0D46-94F9-8B66877D5B65}" type="presOf" srcId="{C87F93BE-3D43-44F9-A6AA-E74B4C86CFE1}" destId="{91955C22-D538-4FBC-8FD6-C519F663614A}" srcOrd="0" destOrd="3" presId="urn:microsoft.com/office/officeart/2005/8/layout/vList6"/>
    <dgm:cxn modelId="{BDF15515-0273-40A0-85C5-453CF4E4AE31}" srcId="{40309D85-7EB7-4946-AF3B-4444C2553D30}" destId="{419065CB-4654-4F4B-AFC8-2C72352C4001}" srcOrd="1" destOrd="0" parTransId="{71634F08-42D4-4BE2-93F1-4187BF1D08EF}" sibTransId="{D32D11C6-41B4-46BA-9220-B6F54922D105}"/>
    <dgm:cxn modelId="{C2B2C061-193B-4E42-98E1-44D72377F87F}" srcId="{6E65ED5C-D696-485F-B47C-8C54186B9C46}" destId="{40309D85-7EB7-4946-AF3B-4444C2553D30}" srcOrd="0" destOrd="0" parTransId="{47DD5846-5053-4E09-8716-97DD7C4440B1}" sibTransId="{3DD1D178-4AFC-4405-BE3F-53350A725221}"/>
    <dgm:cxn modelId="{79CBB6FE-9715-4FC6-AA49-1640B89C97F5}" srcId="{6E65ED5C-D696-485F-B47C-8C54186B9C46}" destId="{96B708A7-C4B6-47C2-B405-F8E541D39CE0}" srcOrd="1" destOrd="0" parTransId="{8C59C09B-E517-4E09-80A9-EE2BEFFF412F}" sibTransId="{85A8E8A1-54FE-43CB-95A7-2520CF605929}"/>
    <dgm:cxn modelId="{B5605770-ECFF-AB4D-944B-99B2AC2642F9}" type="presOf" srcId="{419065CB-4654-4F4B-AFC8-2C72352C4001}" destId="{6CE86B6A-4582-461B-867D-8A529CE5D580}" srcOrd="0" destOrd="1" presId="urn:microsoft.com/office/officeart/2005/8/layout/vList6"/>
    <dgm:cxn modelId="{6217BEA4-3157-4809-ABFA-5824DF0AB7A1}" srcId="{96B708A7-C4B6-47C2-B405-F8E541D39CE0}" destId="{59C08281-E0F3-4C8C-8B35-392D987274FF}" srcOrd="0" destOrd="0" parTransId="{B628862C-FDB2-44FC-91D2-2A9FB4A7B32A}" sibTransId="{302B32B4-29CB-494D-8085-963716F96DE4}"/>
    <dgm:cxn modelId="{BBEF2304-16B1-644E-81A6-D8BC983F7154}" type="presOf" srcId="{1B3BE1FE-D70E-4AED-A5EF-AA89998E585E}" destId="{91955C22-D538-4FBC-8FD6-C519F663614A}" srcOrd="0" destOrd="2" presId="urn:microsoft.com/office/officeart/2005/8/layout/vList6"/>
    <dgm:cxn modelId="{E894329D-6DC9-A542-94D4-5D52B199996D}" type="presOf" srcId="{24809BA5-8405-074E-9BCD-75A9CC876AD3}" destId="{91955C22-D538-4FBC-8FD6-C519F663614A}" srcOrd="0" destOrd="1" presId="urn:microsoft.com/office/officeart/2005/8/layout/vList6"/>
    <dgm:cxn modelId="{AC2C5171-F1B7-A341-B3E4-22FDBEB7C9DA}" type="presOf" srcId="{D88BC665-774A-D84A-840A-E09D44191C55}" destId="{6CE86B6A-4582-461B-867D-8A529CE5D580}" srcOrd="0" destOrd="0" presId="urn:microsoft.com/office/officeart/2005/8/layout/vList6"/>
    <dgm:cxn modelId="{4BFFB3B2-4C1C-1146-AC81-1102887C20D9}" type="presParOf" srcId="{E73C74D7-44A8-41D5-8120-3450EA6D3BFC}" destId="{E81293A5-76B2-43D4-AE1F-F262EE88FC13}" srcOrd="0" destOrd="0" presId="urn:microsoft.com/office/officeart/2005/8/layout/vList6"/>
    <dgm:cxn modelId="{DDF21077-0D90-CA40-B6AC-4F3B97AE13A9}" type="presParOf" srcId="{E81293A5-76B2-43D4-AE1F-F262EE88FC13}" destId="{F6AD4FFA-462B-4309-B18F-3C180E35FC90}" srcOrd="0" destOrd="0" presId="urn:microsoft.com/office/officeart/2005/8/layout/vList6"/>
    <dgm:cxn modelId="{BCDD4BF6-5855-C14A-B430-FBCF1E73B17C}" type="presParOf" srcId="{E81293A5-76B2-43D4-AE1F-F262EE88FC13}" destId="{6CE86B6A-4582-461B-867D-8A529CE5D580}" srcOrd="1" destOrd="0" presId="urn:microsoft.com/office/officeart/2005/8/layout/vList6"/>
    <dgm:cxn modelId="{4C4AD801-BFAD-214B-995C-3C81CD524344}" type="presParOf" srcId="{E73C74D7-44A8-41D5-8120-3450EA6D3BFC}" destId="{2563728E-97ED-47DD-8AD2-B0A876A2DF42}" srcOrd="1" destOrd="0" presId="urn:microsoft.com/office/officeart/2005/8/layout/vList6"/>
    <dgm:cxn modelId="{37D8D466-E02A-FD49-9C4F-9092724D653E}" type="presParOf" srcId="{E73C74D7-44A8-41D5-8120-3450EA6D3BFC}" destId="{D17FE420-5EFC-4CE3-864C-A5AAD66DD567}" srcOrd="2" destOrd="0" presId="urn:microsoft.com/office/officeart/2005/8/layout/vList6"/>
    <dgm:cxn modelId="{1D022B26-8D08-3D4C-B137-A66C15E4E1B5}" type="presParOf" srcId="{D17FE420-5EFC-4CE3-864C-A5AAD66DD567}" destId="{92C95048-80DF-4723-A4FC-1B4F07B05EE9}" srcOrd="0" destOrd="0" presId="urn:microsoft.com/office/officeart/2005/8/layout/vList6"/>
    <dgm:cxn modelId="{3D9AA021-555B-1F44-BDF8-C8BE4350F816}" type="presParOf" srcId="{D17FE420-5EFC-4CE3-864C-A5AAD66DD567}" destId="{91955C22-D538-4FBC-8FD6-C519F663614A}" srcOrd="1" destOrd="0" presId="urn:microsoft.com/office/officeart/2005/8/layout/vList6"/>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86B6A-4582-461B-867D-8A529CE5D580}">
      <dsp:nvSpPr>
        <dsp:cNvPr id="0" name=""/>
        <dsp:cNvSpPr/>
      </dsp:nvSpPr>
      <dsp:spPr>
        <a:xfrm>
          <a:off x="3109719" y="2630"/>
          <a:ext cx="4658885" cy="2826058"/>
        </a:xfrm>
        <a:prstGeom prst="rightArrow">
          <a:avLst>
            <a:gd name="adj1" fmla="val 75000"/>
            <a:gd name="adj2" fmla="val 50000"/>
          </a:avLst>
        </a:prstGeom>
        <a:blipFill rotWithShape="0">
          <a:blip xmlns:r="http://schemas.openxmlformats.org/officeDocument/2006/relationships" r:embed="rId1">
            <a:alphaModFix amt="64000"/>
          </a:blip>
          <a:tile tx="0" ty="0" sx="100000" sy="100000" flip="none" algn="tl"/>
        </a:blip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endParaRPr lang="en-ZA" sz="1800" b="1" kern="1200" dirty="0">
            <a:solidFill>
              <a:srgbClr val="00B050"/>
            </a:solidFill>
            <a:effectLst>
              <a:outerShdw blurRad="38100" dist="38100" dir="2700000" algn="tl">
                <a:srgbClr val="000000">
                  <a:alpha val="43137"/>
                </a:srgbClr>
              </a:outerShdw>
            </a:effectLst>
          </a:endParaRPr>
        </a:p>
        <a:p>
          <a:pPr marL="228600" lvl="1" indent="-228600" algn="l" defTabSz="889000">
            <a:lnSpc>
              <a:spcPct val="90000"/>
            </a:lnSpc>
            <a:spcBef>
              <a:spcPct val="0"/>
            </a:spcBef>
            <a:spcAft>
              <a:spcPct val="15000"/>
            </a:spcAft>
            <a:buChar char="••"/>
          </a:pPr>
          <a:r>
            <a:rPr lang="en-ZA" sz="2000" b="1" kern="1200" dirty="0" smtClean="0">
              <a:solidFill>
                <a:srgbClr val="FFFFFF"/>
              </a:solidFill>
              <a:effectLst>
                <a:outerShdw blurRad="38100" dist="38100" dir="2700000" algn="tl">
                  <a:srgbClr val="000000">
                    <a:alpha val="43137"/>
                  </a:srgbClr>
                </a:outerShdw>
              </a:effectLst>
            </a:rPr>
            <a:t>Electronic communications</a:t>
          </a:r>
          <a:endParaRPr lang="en-ZA" sz="2000" b="1" kern="1200" dirty="0">
            <a:solidFill>
              <a:srgbClr val="FFFFFF"/>
            </a:solidFill>
            <a:effectLst>
              <a:outerShdw blurRad="38100" dist="38100" dir="2700000" algn="tl">
                <a:srgbClr val="000000">
                  <a:alpha val="43137"/>
                </a:srgbClr>
              </a:outerShdw>
            </a:effectLst>
          </a:endParaRPr>
        </a:p>
        <a:p>
          <a:pPr marL="228600" lvl="1" indent="-228600" algn="l" defTabSz="889000">
            <a:lnSpc>
              <a:spcPct val="90000"/>
            </a:lnSpc>
            <a:spcBef>
              <a:spcPct val="0"/>
            </a:spcBef>
            <a:spcAft>
              <a:spcPct val="15000"/>
            </a:spcAft>
            <a:buChar char="••"/>
          </a:pPr>
          <a:r>
            <a:rPr lang="en-ZA" sz="2000" b="1" kern="1200" dirty="0" smtClean="0">
              <a:solidFill>
                <a:srgbClr val="FFFFFF"/>
              </a:solidFill>
              <a:effectLst>
                <a:outerShdw blurRad="38100" dist="38100" dir="2700000" algn="tl">
                  <a:srgbClr val="000000">
                    <a:alpha val="43137"/>
                  </a:srgbClr>
                </a:outerShdw>
              </a:effectLst>
            </a:rPr>
            <a:t>Secure electronic signatures</a:t>
          </a:r>
          <a:endParaRPr lang="en-ZA" sz="2000" b="1" kern="1200" dirty="0">
            <a:solidFill>
              <a:srgbClr val="FFFFFF"/>
            </a:solidFill>
            <a:effectLst>
              <a:outerShdw blurRad="38100" dist="38100" dir="2700000" algn="tl">
                <a:srgbClr val="000000">
                  <a:alpha val="43137"/>
                </a:srgbClr>
              </a:outerShdw>
            </a:effectLst>
          </a:endParaRPr>
        </a:p>
        <a:p>
          <a:pPr marL="228600" lvl="1" indent="-228600" algn="l" defTabSz="889000">
            <a:lnSpc>
              <a:spcPct val="90000"/>
            </a:lnSpc>
            <a:spcBef>
              <a:spcPct val="0"/>
            </a:spcBef>
            <a:spcAft>
              <a:spcPct val="15000"/>
            </a:spcAft>
            <a:buChar char="••"/>
          </a:pPr>
          <a:endParaRPr lang="en-ZA" sz="2000" kern="1200" dirty="0"/>
        </a:p>
      </dsp:txBody>
      <dsp:txXfrm>
        <a:off x="3109719" y="355887"/>
        <a:ext cx="3599113" cy="2119544"/>
      </dsp:txXfrm>
    </dsp:sp>
    <dsp:sp modelId="{F6AD4FFA-462B-4309-B18F-3C180E35FC90}">
      <dsp:nvSpPr>
        <dsp:cNvPr id="0" name=""/>
        <dsp:cNvSpPr/>
      </dsp:nvSpPr>
      <dsp:spPr>
        <a:xfrm>
          <a:off x="3795" y="415887"/>
          <a:ext cx="3105923" cy="1999543"/>
        </a:xfrm>
        <a:prstGeom prst="roundRect">
          <a:avLst/>
        </a:prstGeom>
        <a:solidFill>
          <a:schemeClr val="tx2">
            <a:lumMod val="40000"/>
            <a:lumOff val="6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ZA" sz="3200" b="1" kern="1200" dirty="0" smtClean="0">
              <a:solidFill>
                <a:srgbClr val="FFFFFF"/>
              </a:solidFill>
              <a:effectLst>
                <a:outerShdw blurRad="38100" dist="38100" dir="2700000" algn="tl">
                  <a:srgbClr val="000000">
                    <a:alpha val="43137"/>
                  </a:srgbClr>
                </a:outerShdw>
              </a:effectLst>
            </a:rPr>
            <a:t>Ch</a:t>
          </a:r>
          <a:r>
            <a:rPr lang="en-ZA" sz="3200" b="1" kern="1200" dirty="0" smtClean="0">
              <a:solidFill>
                <a:srgbClr val="00B050"/>
              </a:solidFill>
              <a:effectLst>
                <a:outerShdw blurRad="38100" dist="38100" dir="2700000" algn="tl">
                  <a:srgbClr val="000000">
                    <a:alpha val="43137"/>
                  </a:srgbClr>
                </a:outerShdw>
              </a:effectLst>
            </a:rPr>
            <a:t> </a:t>
          </a:r>
          <a:r>
            <a:rPr lang="en-ZA" sz="3200" b="1" kern="1200" dirty="0" smtClean="0">
              <a:solidFill>
                <a:srgbClr val="FFFFFF"/>
              </a:solidFill>
              <a:effectLst>
                <a:outerShdw blurRad="38100" dist="38100" dir="2700000" algn="tl">
                  <a:srgbClr val="000000">
                    <a:alpha val="43137"/>
                  </a:srgbClr>
                </a:outerShdw>
              </a:effectLst>
            </a:rPr>
            <a:t>6: Attribution</a:t>
          </a:r>
          <a:endParaRPr lang="en-ZA" sz="3200" b="1" kern="1200" dirty="0">
            <a:solidFill>
              <a:srgbClr val="FFFFFF"/>
            </a:solidFill>
            <a:effectLst>
              <a:outerShdw blurRad="38100" dist="38100" dir="2700000" algn="tl">
                <a:srgbClr val="000000">
                  <a:alpha val="43137"/>
                </a:srgbClr>
              </a:outerShdw>
            </a:effectLst>
          </a:endParaRPr>
        </a:p>
      </dsp:txBody>
      <dsp:txXfrm>
        <a:off x="101405" y="513497"/>
        <a:ext cx="2910703" cy="1804323"/>
      </dsp:txXfrm>
    </dsp:sp>
    <dsp:sp modelId="{91955C22-D538-4FBC-8FD6-C519F663614A}">
      <dsp:nvSpPr>
        <dsp:cNvPr id="0" name=""/>
        <dsp:cNvSpPr/>
      </dsp:nvSpPr>
      <dsp:spPr>
        <a:xfrm>
          <a:off x="3113514" y="2574888"/>
          <a:ext cx="4658885" cy="2525559"/>
        </a:xfrm>
        <a:prstGeom prst="rightArrow">
          <a:avLst>
            <a:gd name="adj1" fmla="val 75000"/>
            <a:gd name="adj2" fmla="val 50000"/>
          </a:avLst>
        </a:prstGeom>
        <a:blipFill rotWithShape="0">
          <a:blip xmlns:r="http://schemas.openxmlformats.org/officeDocument/2006/relationships" r:embed="rId1">
            <a:alphaModFix amt="65000"/>
          </a:blip>
          <a:tile tx="0" ty="0" sx="100000" sy="100000" flip="none" algn="tl"/>
        </a:blip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ZA" sz="2000" b="1" kern="1200" dirty="0" smtClean="0">
              <a:solidFill>
                <a:srgbClr val="FFFFFF"/>
              </a:solidFill>
              <a:effectLst>
                <a:outerShdw blurRad="38100" dist="38100" dir="2700000" algn="tl">
                  <a:srgbClr val="000000">
                    <a:alpha val="43137"/>
                  </a:srgbClr>
                </a:outerShdw>
              </a:effectLst>
            </a:rPr>
            <a:t>Original information</a:t>
          </a:r>
          <a:endParaRPr lang="en-ZA" sz="2000" b="1" kern="1200" dirty="0">
            <a:solidFill>
              <a:srgbClr val="FFFFFF"/>
            </a:solidFill>
            <a:effectLst>
              <a:outerShdw blurRad="38100" dist="38100" dir="2700000" algn="tl">
                <a:srgbClr val="000000">
                  <a:alpha val="43137"/>
                </a:srgbClr>
              </a:outerShdw>
            </a:effectLst>
          </a:endParaRPr>
        </a:p>
        <a:p>
          <a:pPr marL="228600" lvl="1" indent="-228600" algn="l" defTabSz="889000">
            <a:lnSpc>
              <a:spcPct val="90000"/>
            </a:lnSpc>
            <a:spcBef>
              <a:spcPct val="0"/>
            </a:spcBef>
            <a:spcAft>
              <a:spcPct val="15000"/>
            </a:spcAft>
            <a:buChar char="••"/>
          </a:pPr>
          <a:r>
            <a:rPr lang="en-ZA" sz="2000" b="1" kern="1200" dirty="0" smtClean="0">
              <a:solidFill>
                <a:srgbClr val="FFFFFF"/>
              </a:solidFill>
              <a:effectLst>
                <a:outerShdw blurRad="38100" dist="38100" dir="2700000" algn="tl">
                  <a:srgbClr val="000000">
                    <a:alpha val="43137"/>
                  </a:srgbClr>
                </a:outerShdw>
              </a:effectLst>
            </a:rPr>
            <a:t>Admissibility </a:t>
          </a:r>
          <a:endParaRPr lang="en-ZA" sz="2000" b="1" kern="1200" dirty="0">
            <a:solidFill>
              <a:srgbClr val="FFFFFF"/>
            </a:solidFill>
            <a:effectLst>
              <a:outerShdw blurRad="38100" dist="38100" dir="2700000" algn="tl">
                <a:srgbClr val="000000">
                  <a:alpha val="43137"/>
                </a:srgbClr>
              </a:outerShdw>
            </a:effectLst>
          </a:endParaRPr>
        </a:p>
        <a:p>
          <a:pPr marL="228600" lvl="1" indent="-228600" algn="l" defTabSz="889000">
            <a:lnSpc>
              <a:spcPct val="90000"/>
            </a:lnSpc>
            <a:spcBef>
              <a:spcPct val="0"/>
            </a:spcBef>
            <a:spcAft>
              <a:spcPct val="15000"/>
            </a:spcAft>
            <a:buChar char="••"/>
          </a:pPr>
          <a:r>
            <a:rPr lang="en-ZA" sz="2000" b="1" kern="1200" dirty="0" smtClean="0">
              <a:solidFill>
                <a:srgbClr val="FFFFFF"/>
              </a:solidFill>
              <a:effectLst>
                <a:outerShdw blurRad="38100" dist="38100" dir="2700000" algn="tl">
                  <a:srgbClr val="000000">
                    <a:alpha val="43137"/>
                  </a:srgbClr>
                </a:outerShdw>
              </a:effectLst>
            </a:rPr>
            <a:t>Record retention</a:t>
          </a:r>
          <a:endParaRPr lang="en-ZA" sz="2000" b="1" kern="1200" dirty="0">
            <a:solidFill>
              <a:srgbClr val="FFFFFF"/>
            </a:solidFill>
            <a:effectLst>
              <a:outerShdw blurRad="38100" dist="38100" dir="2700000" algn="tl">
                <a:srgbClr val="000000">
                  <a:alpha val="43137"/>
                </a:srgbClr>
              </a:outerShdw>
            </a:effectLst>
          </a:endParaRPr>
        </a:p>
        <a:p>
          <a:pPr marL="228600" lvl="1" indent="-228600" algn="l" defTabSz="889000">
            <a:lnSpc>
              <a:spcPct val="90000"/>
            </a:lnSpc>
            <a:spcBef>
              <a:spcPct val="0"/>
            </a:spcBef>
            <a:spcAft>
              <a:spcPct val="15000"/>
            </a:spcAft>
            <a:buChar char="••"/>
          </a:pPr>
          <a:r>
            <a:rPr lang="en-ZA" sz="2000" b="1" kern="1200" dirty="0" smtClean="0">
              <a:solidFill>
                <a:srgbClr val="FFFFFF"/>
              </a:solidFill>
              <a:effectLst>
                <a:outerShdw blurRad="38100" dist="38100" dir="2700000" algn="tl">
                  <a:srgbClr val="000000">
                    <a:alpha val="43137"/>
                  </a:srgbClr>
                </a:outerShdw>
              </a:effectLst>
            </a:rPr>
            <a:t>Production of documents</a:t>
          </a:r>
          <a:endParaRPr lang="en-ZA" sz="2000" b="1" kern="1200" dirty="0">
            <a:solidFill>
              <a:srgbClr val="FFFFFF"/>
            </a:solidFill>
            <a:effectLst>
              <a:outerShdw blurRad="38100" dist="38100" dir="2700000" algn="tl">
                <a:srgbClr val="000000">
                  <a:alpha val="43137"/>
                </a:srgbClr>
              </a:outerShdw>
            </a:effectLst>
          </a:endParaRPr>
        </a:p>
      </dsp:txBody>
      <dsp:txXfrm>
        <a:off x="3113514" y="2890583"/>
        <a:ext cx="3711800" cy="1894169"/>
      </dsp:txXfrm>
    </dsp:sp>
    <dsp:sp modelId="{92C95048-80DF-4723-A4FC-1B4F07B05EE9}">
      <dsp:nvSpPr>
        <dsp:cNvPr id="0" name=""/>
        <dsp:cNvSpPr/>
      </dsp:nvSpPr>
      <dsp:spPr>
        <a:xfrm>
          <a:off x="109831" y="2596313"/>
          <a:ext cx="3105923" cy="2115411"/>
        </a:xfrm>
        <a:prstGeom prst="roundRect">
          <a:avLst/>
        </a:prstGeom>
        <a:solidFill>
          <a:schemeClr val="tx2">
            <a:lumMod val="40000"/>
            <a:lumOff val="6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ZA" sz="3200" b="1" kern="1200" dirty="0" smtClean="0">
              <a:solidFill>
                <a:srgbClr val="FFFFFF"/>
              </a:solidFill>
              <a:effectLst>
                <a:outerShdw blurRad="38100" dist="38100" dir="2700000" algn="tl">
                  <a:srgbClr val="000000">
                    <a:alpha val="43137"/>
                  </a:srgbClr>
                </a:outerShdw>
              </a:effectLst>
            </a:rPr>
            <a:t>Ch 7: Electronic evidence</a:t>
          </a:r>
          <a:endParaRPr lang="en-ZA" sz="3200" b="1" kern="1200" dirty="0">
            <a:solidFill>
              <a:srgbClr val="FFFFFF"/>
            </a:solidFill>
            <a:effectLst>
              <a:outerShdw blurRad="38100" dist="38100" dir="2700000" algn="tl">
                <a:srgbClr val="000000">
                  <a:alpha val="43137"/>
                </a:srgbClr>
              </a:outerShdw>
            </a:effectLst>
          </a:endParaRPr>
        </a:p>
      </dsp:txBody>
      <dsp:txXfrm>
        <a:off x="213097" y="2699579"/>
        <a:ext cx="2899391" cy="190887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cs typeface="+mn-cs"/>
              </a:defRPr>
            </a:lvl1pPr>
          </a:lstStyle>
          <a:p>
            <a:pPr>
              <a:defRPr/>
            </a:pPr>
            <a:endParaRPr lang="en-US"/>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cs typeface="+mn-cs"/>
              </a:defRPr>
            </a:lvl1pPr>
          </a:lstStyle>
          <a:p>
            <a:pPr>
              <a:defRPr/>
            </a:pPr>
            <a:fld id="{BB91C23E-3FDA-7B42-91D2-005BCACC09C6}" type="slidenum">
              <a:rPr lang="en-US"/>
              <a:pPr>
                <a:defRPr/>
              </a:pPr>
              <a:t>‹#›</a:t>
            </a:fld>
            <a:endParaRPr lang="en-US"/>
          </a:p>
        </p:txBody>
      </p:sp>
    </p:spTree>
    <p:extLst>
      <p:ext uri="{BB962C8B-B14F-4D97-AF65-F5344CB8AC3E}">
        <p14:creationId xmlns:p14="http://schemas.microsoft.com/office/powerpoint/2010/main" val="1283586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cs typeface="+mn-cs"/>
              </a:defRPr>
            </a:lvl1pPr>
          </a:lstStyle>
          <a:p>
            <a:pPr>
              <a:defRPr/>
            </a:pPr>
            <a:fld id="{9772EBC8-868B-C64E-969A-F9ADCEB9799B}" type="slidenum">
              <a:rPr lang="en-US"/>
              <a:pPr>
                <a:defRPr/>
              </a:pPr>
              <a:t>‹#›</a:t>
            </a:fld>
            <a:endParaRPr lang="en-US"/>
          </a:p>
        </p:txBody>
      </p:sp>
    </p:spTree>
    <p:extLst>
      <p:ext uri="{BB962C8B-B14F-4D97-AF65-F5344CB8AC3E}">
        <p14:creationId xmlns:p14="http://schemas.microsoft.com/office/powerpoint/2010/main" val="3788632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ＭＳ Ｐゴシック" charset="0"/>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13491067-DE1C-6C46-9251-2ED5B96C7FA7}" type="slidenum">
              <a:rPr lang="en-US" sz="1200">
                <a:solidFill>
                  <a:schemeClr val="tx1"/>
                </a:solidFill>
              </a:rPr>
              <a:pPr/>
              <a:t>1</a:t>
            </a:fld>
            <a:endParaRPr lang="en-US" sz="1200">
              <a:solidFill>
                <a:schemeClr val="tx1"/>
              </a:solidFill>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20000"/>
              </a:lnSpc>
              <a:buFontTx/>
              <a:buChar char="•"/>
            </a:pPr>
            <a:r>
              <a:rPr lang="de-DE" dirty="0" err="1">
                <a:latin typeface="Times New Roman" charset="0"/>
              </a:rPr>
              <a:t>Bonjour</a:t>
            </a:r>
            <a:r>
              <a:rPr lang="de-DE" dirty="0">
                <a:latin typeface="Times New Roman" charset="0"/>
              </a:rPr>
              <a:t> à </a:t>
            </a:r>
            <a:r>
              <a:rPr lang="de-DE" dirty="0" err="1">
                <a:latin typeface="Times New Roman" charset="0"/>
              </a:rPr>
              <a:t>tous</a:t>
            </a:r>
            <a:r>
              <a:rPr lang="de-DE" dirty="0">
                <a:latin typeface="Times New Roman" charset="0"/>
              </a:rPr>
              <a:t>,</a:t>
            </a:r>
          </a:p>
          <a:p>
            <a:pPr eaLnBrk="1" hangingPunct="1">
              <a:lnSpc>
                <a:spcPct val="120000"/>
              </a:lnSpc>
              <a:buFontTx/>
              <a:buChar char="•"/>
            </a:pPr>
            <a:r>
              <a:rPr lang="de-DE" dirty="0">
                <a:latin typeface="Times New Roman" charset="0"/>
              </a:rPr>
              <a:t>Je </a:t>
            </a:r>
            <a:r>
              <a:rPr lang="de-DE" dirty="0" err="1">
                <a:latin typeface="Times New Roman" charset="0"/>
              </a:rPr>
              <a:t>suis</a:t>
            </a:r>
            <a:r>
              <a:rPr lang="de-DE" dirty="0">
                <a:latin typeface="Times New Roman" charset="0"/>
              </a:rPr>
              <a:t> </a:t>
            </a:r>
            <a:r>
              <a:rPr lang="de-DE" dirty="0" err="1">
                <a:latin typeface="Times New Roman" charset="0"/>
              </a:rPr>
              <a:t>tres</a:t>
            </a:r>
            <a:r>
              <a:rPr lang="de-DE" dirty="0">
                <a:latin typeface="Times New Roman" charset="0"/>
              </a:rPr>
              <a:t> </a:t>
            </a:r>
            <a:r>
              <a:rPr lang="de-DE" dirty="0" err="1">
                <a:latin typeface="Times New Roman" charset="0"/>
              </a:rPr>
              <a:t>heureux</a:t>
            </a:r>
            <a:r>
              <a:rPr lang="de-DE" dirty="0">
                <a:latin typeface="Times New Roman" charset="0"/>
              </a:rPr>
              <a:t> </a:t>
            </a:r>
            <a:r>
              <a:rPr lang="de-DE" dirty="0" err="1">
                <a:latin typeface="Times New Roman" charset="0"/>
              </a:rPr>
              <a:t>d‘être</a:t>
            </a:r>
            <a:r>
              <a:rPr lang="de-DE" dirty="0">
                <a:latin typeface="Times New Roman" charset="0"/>
              </a:rPr>
              <a:t> </a:t>
            </a:r>
            <a:r>
              <a:rPr lang="de-DE" dirty="0" err="1">
                <a:latin typeface="Times New Roman" charset="0"/>
              </a:rPr>
              <a:t>parmi</a:t>
            </a:r>
            <a:r>
              <a:rPr lang="de-DE" dirty="0">
                <a:latin typeface="Times New Roman" charset="0"/>
              </a:rPr>
              <a:t> </a:t>
            </a:r>
            <a:r>
              <a:rPr lang="de-DE" dirty="0" err="1">
                <a:latin typeface="Times New Roman" charset="0"/>
              </a:rPr>
              <a:t>vous</a:t>
            </a:r>
            <a:r>
              <a:rPr lang="de-DE" dirty="0">
                <a:latin typeface="Times New Roman" charset="0"/>
              </a:rPr>
              <a:t> </a:t>
            </a:r>
            <a:r>
              <a:rPr lang="de-DE" dirty="0" err="1">
                <a:latin typeface="Times New Roman" charset="0"/>
              </a:rPr>
              <a:t>aujourd‘hui</a:t>
            </a:r>
            <a:r>
              <a:rPr lang="de-DE" dirty="0">
                <a:latin typeface="Times New Roman" charset="0"/>
              </a:rPr>
              <a:t>. </a:t>
            </a:r>
          </a:p>
          <a:p>
            <a:pPr eaLnBrk="1" hangingPunct="1">
              <a:lnSpc>
                <a:spcPct val="120000"/>
              </a:lnSpc>
              <a:buFontTx/>
              <a:buChar char="•"/>
            </a:pPr>
            <a:r>
              <a:rPr lang="de-DE" dirty="0">
                <a:latin typeface="Times New Roman" charset="0"/>
              </a:rPr>
              <a:t>Je </a:t>
            </a:r>
            <a:r>
              <a:rPr lang="de-DE" dirty="0" err="1">
                <a:latin typeface="Times New Roman" charset="0"/>
              </a:rPr>
              <a:t>voudrais</a:t>
            </a:r>
            <a:r>
              <a:rPr lang="de-DE" dirty="0">
                <a:latin typeface="Times New Roman" charset="0"/>
              </a:rPr>
              <a:t> </a:t>
            </a:r>
            <a:r>
              <a:rPr lang="de-DE" dirty="0" err="1">
                <a:latin typeface="Times New Roman" charset="0"/>
              </a:rPr>
              <a:t>remercier</a:t>
            </a:r>
            <a:r>
              <a:rPr lang="de-DE" dirty="0">
                <a:latin typeface="Times New Roman" charset="0"/>
              </a:rPr>
              <a:t> Mr. </a:t>
            </a:r>
            <a:r>
              <a:rPr lang="de-DE" dirty="0" err="1">
                <a:latin typeface="Times New Roman" charset="0"/>
              </a:rPr>
              <a:t>Kamdem</a:t>
            </a:r>
            <a:r>
              <a:rPr lang="de-DE" dirty="0">
                <a:latin typeface="Times New Roman" charset="0"/>
              </a:rPr>
              <a:t> </a:t>
            </a:r>
            <a:r>
              <a:rPr lang="de-DE" dirty="0" err="1">
                <a:latin typeface="Times New Roman" charset="0"/>
              </a:rPr>
              <a:t>pour</a:t>
            </a:r>
            <a:r>
              <a:rPr lang="de-DE" dirty="0">
                <a:latin typeface="Times New Roman" charset="0"/>
              </a:rPr>
              <a:t> </a:t>
            </a:r>
            <a:r>
              <a:rPr lang="de-DE" dirty="0" err="1">
                <a:latin typeface="Times New Roman" charset="0"/>
              </a:rPr>
              <a:t>son</a:t>
            </a:r>
            <a:r>
              <a:rPr lang="de-DE" dirty="0">
                <a:latin typeface="Times New Roman" charset="0"/>
              </a:rPr>
              <a:t> </a:t>
            </a:r>
            <a:r>
              <a:rPr lang="de-DE" dirty="0" err="1">
                <a:latin typeface="Times New Roman" charset="0"/>
              </a:rPr>
              <a:t>invitation</a:t>
            </a:r>
            <a:r>
              <a:rPr lang="de-DE" dirty="0">
                <a:latin typeface="Times New Roman" charset="0"/>
              </a:rPr>
              <a:t> a </a:t>
            </a:r>
            <a:r>
              <a:rPr lang="de-DE" dirty="0" err="1">
                <a:latin typeface="Times New Roman" charset="0"/>
              </a:rPr>
              <a:t>l‘atelier</a:t>
            </a:r>
            <a:r>
              <a:rPr lang="de-DE" dirty="0">
                <a:latin typeface="Times New Roman" charset="0"/>
              </a:rPr>
              <a:t>.</a:t>
            </a:r>
          </a:p>
          <a:p>
            <a:pPr eaLnBrk="1" hangingPunct="1">
              <a:lnSpc>
                <a:spcPct val="120000"/>
              </a:lnSpc>
              <a:buFontTx/>
              <a:buChar char="•"/>
            </a:pPr>
            <a:r>
              <a:rPr lang="de-DE" dirty="0" err="1">
                <a:latin typeface="Times New Roman" charset="0"/>
              </a:rPr>
              <a:t>Permettez-moi</a:t>
            </a:r>
            <a:r>
              <a:rPr lang="de-DE" dirty="0">
                <a:latin typeface="Times New Roman" charset="0"/>
              </a:rPr>
              <a:t> de </a:t>
            </a:r>
            <a:r>
              <a:rPr lang="de-DE" dirty="0" err="1">
                <a:latin typeface="Times New Roman" charset="0"/>
              </a:rPr>
              <a:t>me</a:t>
            </a:r>
            <a:r>
              <a:rPr lang="de-DE" dirty="0">
                <a:latin typeface="Times New Roman" charset="0"/>
              </a:rPr>
              <a:t> </a:t>
            </a:r>
            <a:r>
              <a:rPr lang="de-DE" dirty="0" err="1">
                <a:latin typeface="Times New Roman" charset="0"/>
              </a:rPr>
              <a:t>presenter</a:t>
            </a:r>
            <a:r>
              <a:rPr lang="de-DE" dirty="0">
                <a:latin typeface="Times New Roman" charset="0"/>
              </a:rPr>
              <a:t>.</a:t>
            </a:r>
          </a:p>
          <a:p>
            <a:pPr marL="742950" lvl="1" indent="-285750" eaLnBrk="1" hangingPunct="1">
              <a:lnSpc>
                <a:spcPct val="120000"/>
              </a:lnSpc>
              <a:buFontTx/>
              <a:buChar char="•"/>
            </a:pPr>
            <a:r>
              <a:rPr lang="de-DE" dirty="0">
                <a:latin typeface="Times New Roman" charset="0"/>
                <a:cs typeface="Arial" charset="0"/>
              </a:rPr>
              <a:t>Je </a:t>
            </a:r>
            <a:r>
              <a:rPr lang="de-DE" dirty="0" err="1">
                <a:latin typeface="Times New Roman" charset="0"/>
                <a:cs typeface="Arial" charset="0"/>
              </a:rPr>
              <a:t>viens</a:t>
            </a:r>
            <a:r>
              <a:rPr lang="de-DE" dirty="0">
                <a:latin typeface="Times New Roman" charset="0"/>
                <a:cs typeface="Arial" charset="0"/>
              </a:rPr>
              <a:t> de </a:t>
            </a:r>
            <a:r>
              <a:rPr lang="de-DE" dirty="0" err="1">
                <a:latin typeface="Times New Roman" charset="0"/>
                <a:cs typeface="Arial" charset="0"/>
              </a:rPr>
              <a:t>rejoindre</a:t>
            </a:r>
            <a:r>
              <a:rPr lang="de-DE" dirty="0">
                <a:latin typeface="Times New Roman" charset="0"/>
                <a:cs typeface="Arial" charset="0"/>
              </a:rPr>
              <a:t> le </a:t>
            </a:r>
            <a:r>
              <a:rPr lang="de-DE" dirty="0" err="1">
                <a:latin typeface="Times New Roman" charset="0"/>
                <a:cs typeface="Arial" charset="0"/>
              </a:rPr>
              <a:t>bureau</a:t>
            </a:r>
            <a:r>
              <a:rPr lang="de-DE" dirty="0">
                <a:latin typeface="Times New Roman" charset="0"/>
                <a:cs typeface="Arial" charset="0"/>
              </a:rPr>
              <a:t> de regional de </a:t>
            </a:r>
            <a:r>
              <a:rPr lang="de-DE" dirty="0" err="1">
                <a:latin typeface="Times New Roman" charset="0"/>
                <a:cs typeface="Arial" charset="0"/>
              </a:rPr>
              <a:t>l‘UIT</a:t>
            </a:r>
            <a:r>
              <a:rPr lang="de-DE" dirty="0">
                <a:latin typeface="Times New Roman" charset="0"/>
                <a:cs typeface="Arial" charset="0"/>
              </a:rPr>
              <a:t> </a:t>
            </a:r>
            <a:r>
              <a:rPr lang="de-DE" dirty="0" err="1">
                <a:latin typeface="Times New Roman" charset="0"/>
                <a:cs typeface="Arial" charset="0"/>
              </a:rPr>
              <a:t>pour</a:t>
            </a:r>
            <a:r>
              <a:rPr lang="de-DE" dirty="0">
                <a:latin typeface="Times New Roman" charset="0"/>
                <a:cs typeface="Arial" charset="0"/>
              </a:rPr>
              <a:t> </a:t>
            </a:r>
            <a:r>
              <a:rPr lang="de-DE" dirty="0" err="1">
                <a:latin typeface="Times New Roman" charset="0"/>
                <a:cs typeface="Arial" charset="0"/>
              </a:rPr>
              <a:t>l‘Afrique</a:t>
            </a:r>
            <a:r>
              <a:rPr lang="de-DE" dirty="0">
                <a:latin typeface="Times New Roman" charset="0"/>
                <a:cs typeface="Arial" charset="0"/>
              </a:rPr>
              <a:t> </a:t>
            </a:r>
            <a:r>
              <a:rPr lang="de-DE" dirty="0" err="1">
                <a:latin typeface="Times New Roman" charset="0"/>
                <a:cs typeface="Arial" charset="0"/>
              </a:rPr>
              <a:t>d‘Addis</a:t>
            </a:r>
            <a:r>
              <a:rPr lang="de-DE" dirty="0">
                <a:latin typeface="Times New Roman" charset="0"/>
                <a:cs typeface="Arial" charset="0"/>
              </a:rPr>
              <a:t> Abeba </a:t>
            </a:r>
            <a:r>
              <a:rPr lang="de-DE" dirty="0" err="1">
                <a:latin typeface="Times New Roman" charset="0"/>
                <a:cs typeface="Arial" charset="0"/>
              </a:rPr>
              <a:t>pour</a:t>
            </a:r>
            <a:r>
              <a:rPr lang="de-DE" dirty="0">
                <a:latin typeface="Times New Roman" charset="0"/>
                <a:cs typeface="Arial" charset="0"/>
              </a:rPr>
              <a:t> </a:t>
            </a:r>
            <a:r>
              <a:rPr lang="de-DE" dirty="0" err="1">
                <a:latin typeface="Times New Roman" charset="0"/>
                <a:cs typeface="Arial" charset="0"/>
              </a:rPr>
              <a:t>coordonner</a:t>
            </a:r>
            <a:r>
              <a:rPr lang="de-DE" dirty="0">
                <a:latin typeface="Times New Roman" charset="0"/>
                <a:cs typeface="Arial" charset="0"/>
              </a:rPr>
              <a:t> le </a:t>
            </a:r>
            <a:r>
              <a:rPr lang="de-DE" dirty="0" err="1">
                <a:latin typeface="Times New Roman" charset="0"/>
                <a:cs typeface="Arial" charset="0"/>
              </a:rPr>
              <a:t>projet</a:t>
            </a:r>
            <a:r>
              <a:rPr lang="de-DE" dirty="0">
                <a:latin typeface="Times New Roman" charset="0"/>
                <a:cs typeface="Arial" charset="0"/>
              </a:rPr>
              <a:t> </a:t>
            </a:r>
            <a:r>
              <a:rPr lang="de-DE" dirty="0" err="1">
                <a:latin typeface="Times New Roman" charset="0"/>
                <a:cs typeface="Arial" charset="0"/>
              </a:rPr>
              <a:t>d‘harmonisation</a:t>
            </a:r>
            <a:r>
              <a:rPr lang="de-DE" dirty="0">
                <a:latin typeface="Times New Roman" charset="0"/>
                <a:cs typeface="Arial" charset="0"/>
              </a:rPr>
              <a:t> </a:t>
            </a:r>
            <a:r>
              <a:rPr lang="de-DE" dirty="0" err="1">
                <a:latin typeface="Times New Roman" charset="0"/>
                <a:cs typeface="Arial" charset="0"/>
              </a:rPr>
              <a:t>reglementaire</a:t>
            </a:r>
            <a:r>
              <a:rPr lang="de-DE" dirty="0">
                <a:latin typeface="Times New Roman" charset="0"/>
                <a:cs typeface="Arial" charset="0"/>
              </a:rPr>
              <a:t> de </a:t>
            </a:r>
            <a:r>
              <a:rPr lang="de-DE" dirty="0" err="1">
                <a:latin typeface="Times New Roman" charset="0"/>
                <a:cs typeface="Arial" charset="0"/>
              </a:rPr>
              <a:t>l‘UIT</a:t>
            </a:r>
            <a:r>
              <a:rPr lang="de-DE" dirty="0">
                <a:latin typeface="Times New Roman" charset="0"/>
                <a:cs typeface="Arial" charset="0"/>
              </a:rPr>
              <a:t> et de la CE en </a:t>
            </a:r>
            <a:r>
              <a:rPr lang="de-DE" dirty="0" err="1">
                <a:latin typeface="Times New Roman" charset="0"/>
                <a:cs typeface="Arial" charset="0"/>
              </a:rPr>
              <a:t>Afrique</a:t>
            </a:r>
            <a:r>
              <a:rPr lang="de-DE" dirty="0">
                <a:latin typeface="Times New Roman" charset="0"/>
                <a:cs typeface="Arial" charset="0"/>
              </a:rPr>
              <a:t> sub-</a:t>
            </a:r>
            <a:r>
              <a:rPr lang="de-DE" dirty="0" err="1">
                <a:latin typeface="Times New Roman" charset="0"/>
                <a:cs typeface="Arial" charset="0"/>
              </a:rPr>
              <a:t>saharienne</a:t>
            </a:r>
            <a:endParaRPr lang="de-DE" dirty="0">
              <a:latin typeface="Times New Roman" charset="0"/>
              <a:cs typeface="Arial" charset="0"/>
            </a:endParaRPr>
          </a:p>
          <a:p>
            <a:pPr marL="742950" lvl="1" indent="-285750" eaLnBrk="1" hangingPunct="1">
              <a:lnSpc>
                <a:spcPct val="120000"/>
              </a:lnSpc>
              <a:buFontTx/>
              <a:buChar char="•"/>
            </a:pPr>
            <a:r>
              <a:rPr lang="de-DE" dirty="0">
                <a:latin typeface="Times New Roman" charset="0"/>
                <a:cs typeface="Arial" charset="0"/>
              </a:rPr>
              <a:t>Je </a:t>
            </a:r>
            <a:r>
              <a:rPr lang="de-DE" dirty="0" err="1">
                <a:latin typeface="Times New Roman" charset="0"/>
                <a:cs typeface="Arial" charset="0"/>
              </a:rPr>
              <a:t>travaillais</a:t>
            </a:r>
            <a:r>
              <a:rPr lang="de-DE" dirty="0">
                <a:latin typeface="Times New Roman" charset="0"/>
                <a:cs typeface="Arial" charset="0"/>
              </a:rPr>
              <a:t> </a:t>
            </a:r>
            <a:r>
              <a:rPr lang="de-DE" dirty="0" err="1">
                <a:latin typeface="Times New Roman" charset="0"/>
                <a:cs typeface="Arial" charset="0"/>
              </a:rPr>
              <a:t>precedemment</a:t>
            </a:r>
            <a:r>
              <a:rPr lang="de-DE" dirty="0">
                <a:latin typeface="Times New Roman" charset="0"/>
                <a:cs typeface="Arial" charset="0"/>
              </a:rPr>
              <a:t> </a:t>
            </a:r>
            <a:r>
              <a:rPr lang="de-DE" dirty="0" err="1">
                <a:latin typeface="Times New Roman" charset="0"/>
                <a:cs typeface="Arial" charset="0"/>
              </a:rPr>
              <a:t>chez</a:t>
            </a:r>
            <a:r>
              <a:rPr lang="de-DE" dirty="0">
                <a:latin typeface="Times New Roman" charset="0"/>
                <a:cs typeface="Arial" charset="0"/>
              </a:rPr>
              <a:t> le </a:t>
            </a:r>
            <a:r>
              <a:rPr lang="de-DE" dirty="0" err="1">
                <a:latin typeface="Times New Roman" charset="0"/>
                <a:cs typeface="Arial" charset="0"/>
              </a:rPr>
              <a:t>regulateur</a:t>
            </a:r>
            <a:r>
              <a:rPr lang="de-DE" dirty="0">
                <a:latin typeface="Times New Roman" charset="0"/>
                <a:cs typeface="Arial" charset="0"/>
              </a:rPr>
              <a:t> </a:t>
            </a:r>
            <a:r>
              <a:rPr lang="de-DE" dirty="0" err="1">
                <a:latin typeface="Times New Roman" charset="0"/>
                <a:cs typeface="Arial" charset="0"/>
              </a:rPr>
              <a:t>français</a:t>
            </a:r>
            <a:r>
              <a:rPr lang="de-DE" dirty="0">
                <a:latin typeface="Times New Roman" charset="0"/>
                <a:cs typeface="Arial" charset="0"/>
              </a:rPr>
              <a:t> </a:t>
            </a:r>
            <a:r>
              <a:rPr lang="de-DE" dirty="0" err="1">
                <a:latin typeface="Times New Roman" charset="0"/>
                <a:cs typeface="Arial" charset="0"/>
              </a:rPr>
              <a:t>l‘ARCEP</a:t>
            </a:r>
            <a:r>
              <a:rPr lang="de-DE" dirty="0">
                <a:latin typeface="Times New Roman" charset="0"/>
                <a:cs typeface="Arial" charset="0"/>
              </a:rPr>
              <a:t> au </a:t>
            </a:r>
            <a:r>
              <a:rPr lang="de-DE" dirty="0" err="1">
                <a:latin typeface="Times New Roman" charset="0"/>
                <a:cs typeface="Arial" charset="0"/>
              </a:rPr>
              <a:t>service</a:t>
            </a:r>
            <a:r>
              <a:rPr lang="de-DE" dirty="0">
                <a:latin typeface="Times New Roman" charset="0"/>
                <a:cs typeface="Arial" charset="0"/>
              </a:rPr>
              <a:t> </a:t>
            </a:r>
            <a:r>
              <a:rPr lang="de-DE" dirty="0" err="1">
                <a:latin typeface="Times New Roman" charset="0"/>
                <a:cs typeface="Arial" charset="0"/>
              </a:rPr>
              <a:t>economique</a:t>
            </a:r>
            <a:r>
              <a:rPr lang="de-DE" dirty="0">
                <a:latin typeface="Times New Roman" charset="0"/>
                <a:cs typeface="Arial" charset="0"/>
              </a:rPr>
              <a:t>. </a:t>
            </a:r>
          </a:p>
          <a:p>
            <a:pPr marL="742950" lvl="1" indent="-285750" eaLnBrk="1" hangingPunct="1">
              <a:lnSpc>
                <a:spcPct val="120000"/>
              </a:lnSpc>
              <a:buFontTx/>
              <a:buChar char="•"/>
            </a:pPr>
            <a:r>
              <a:rPr lang="de-DE" dirty="0">
                <a:latin typeface="Times New Roman" charset="0"/>
                <a:cs typeface="Arial" charset="0"/>
              </a:rPr>
              <a:t>Je </a:t>
            </a:r>
            <a:r>
              <a:rPr lang="de-DE" dirty="0" err="1">
                <a:latin typeface="Times New Roman" charset="0"/>
                <a:cs typeface="Arial" charset="0"/>
              </a:rPr>
              <a:t>m‘occupais</a:t>
            </a:r>
            <a:r>
              <a:rPr lang="de-DE" dirty="0">
                <a:latin typeface="Times New Roman" charset="0"/>
                <a:cs typeface="Arial" charset="0"/>
              </a:rPr>
              <a:t> de </a:t>
            </a:r>
            <a:r>
              <a:rPr lang="de-DE" dirty="0" err="1">
                <a:latin typeface="Times New Roman" charset="0"/>
                <a:cs typeface="Arial" charset="0"/>
              </a:rPr>
              <a:t>travaux</a:t>
            </a:r>
            <a:r>
              <a:rPr lang="de-DE" dirty="0">
                <a:latin typeface="Times New Roman" charset="0"/>
                <a:cs typeface="Arial" charset="0"/>
              </a:rPr>
              <a:t> de </a:t>
            </a:r>
            <a:r>
              <a:rPr lang="de-DE" dirty="0" err="1">
                <a:latin typeface="Times New Roman" charset="0"/>
                <a:cs typeface="Arial" charset="0"/>
              </a:rPr>
              <a:t>modelisation</a:t>
            </a:r>
            <a:r>
              <a:rPr lang="de-DE" dirty="0">
                <a:latin typeface="Times New Roman" charset="0"/>
                <a:cs typeface="Arial" charset="0"/>
              </a:rPr>
              <a:t> </a:t>
            </a:r>
            <a:r>
              <a:rPr lang="de-DE" dirty="0" err="1">
                <a:latin typeface="Times New Roman" charset="0"/>
                <a:cs typeface="Arial" charset="0"/>
              </a:rPr>
              <a:t>technico-economique</a:t>
            </a:r>
            <a:r>
              <a:rPr lang="de-DE" dirty="0">
                <a:latin typeface="Times New Roman" charset="0"/>
                <a:cs typeface="Arial" charset="0"/>
              </a:rPr>
              <a:t> et </a:t>
            </a:r>
            <a:r>
              <a:rPr lang="de-DE" dirty="0" err="1">
                <a:latin typeface="Times New Roman" charset="0"/>
                <a:cs typeface="Arial" charset="0"/>
              </a:rPr>
              <a:t>j‘etais</a:t>
            </a:r>
            <a:r>
              <a:rPr lang="de-DE" dirty="0">
                <a:latin typeface="Times New Roman" charset="0"/>
                <a:cs typeface="Arial" charset="0"/>
              </a:rPr>
              <a:t> plus </a:t>
            </a:r>
            <a:r>
              <a:rPr lang="de-DE" dirty="0" err="1">
                <a:latin typeface="Times New Roman" charset="0"/>
                <a:cs typeface="Arial" charset="0"/>
              </a:rPr>
              <a:t>particulièrement</a:t>
            </a:r>
            <a:r>
              <a:rPr lang="de-DE" dirty="0">
                <a:latin typeface="Times New Roman" charset="0"/>
                <a:cs typeface="Arial" charset="0"/>
              </a:rPr>
              <a:t> en </a:t>
            </a:r>
            <a:r>
              <a:rPr lang="de-DE" dirty="0" err="1">
                <a:latin typeface="Times New Roman" charset="0"/>
                <a:cs typeface="Arial" charset="0"/>
              </a:rPr>
              <a:t>charge</a:t>
            </a:r>
            <a:r>
              <a:rPr lang="de-DE" dirty="0">
                <a:latin typeface="Times New Roman" charset="0"/>
                <a:cs typeface="Arial" charset="0"/>
              </a:rPr>
              <a:t> de </a:t>
            </a:r>
            <a:r>
              <a:rPr lang="de-DE" dirty="0" err="1">
                <a:latin typeface="Times New Roman" charset="0"/>
                <a:cs typeface="Arial" charset="0"/>
              </a:rPr>
              <a:t>l‘évaluation</a:t>
            </a:r>
            <a:r>
              <a:rPr lang="de-DE" dirty="0">
                <a:latin typeface="Times New Roman" charset="0"/>
                <a:cs typeface="Arial" charset="0"/>
              </a:rPr>
              <a:t> du </a:t>
            </a:r>
            <a:r>
              <a:rPr lang="de-DE" dirty="0" err="1">
                <a:latin typeface="Times New Roman" charset="0"/>
                <a:cs typeface="Arial" charset="0"/>
              </a:rPr>
              <a:t>cout</a:t>
            </a:r>
            <a:r>
              <a:rPr lang="de-DE" dirty="0">
                <a:latin typeface="Times New Roman" charset="0"/>
                <a:cs typeface="Arial" charset="0"/>
              </a:rPr>
              <a:t> du </a:t>
            </a:r>
            <a:r>
              <a:rPr lang="de-DE" dirty="0" err="1">
                <a:latin typeface="Times New Roman" charset="0"/>
                <a:cs typeface="Arial" charset="0"/>
              </a:rPr>
              <a:t>service</a:t>
            </a:r>
            <a:r>
              <a:rPr lang="de-DE" dirty="0">
                <a:latin typeface="Times New Roman" charset="0"/>
                <a:cs typeface="Arial" charset="0"/>
              </a:rPr>
              <a:t> </a:t>
            </a:r>
            <a:r>
              <a:rPr lang="de-DE" dirty="0" err="1">
                <a:latin typeface="Times New Roman" charset="0"/>
                <a:cs typeface="Arial" charset="0"/>
              </a:rPr>
              <a:t>universel</a:t>
            </a:r>
            <a:r>
              <a:rPr lang="de-DE" dirty="0">
                <a:latin typeface="Times New Roman" charset="0"/>
                <a:cs typeface="Arial" charset="0"/>
              </a:rPr>
              <a:t> et de la </a:t>
            </a:r>
            <a:r>
              <a:rPr lang="de-DE" dirty="0" err="1">
                <a:latin typeface="Times New Roman" charset="0"/>
                <a:cs typeface="Arial" charset="0"/>
              </a:rPr>
              <a:t>terminaison</a:t>
            </a:r>
            <a:r>
              <a:rPr lang="de-DE" dirty="0">
                <a:latin typeface="Times New Roman" charset="0"/>
                <a:cs typeface="Arial" charset="0"/>
              </a:rPr>
              <a:t> </a:t>
            </a:r>
            <a:r>
              <a:rPr lang="de-DE" dirty="0" err="1">
                <a:latin typeface="Times New Roman" charset="0"/>
                <a:cs typeface="Arial" charset="0"/>
              </a:rPr>
              <a:t>d‘appel</a:t>
            </a:r>
            <a:r>
              <a:rPr lang="de-DE" dirty="0">
                <a:latin typeface="Times New Roman" charset="0"/>
                <a:cs typeface="Arial" charset="0"/>
              </a:rPr>
              <a:t> mobile </a:t>
            </a:r>
            <a:r>
              <a:rPr lang="de-DE" dirty="0" err="1">
                <a:latin typeface="Times New Roman" charset="0"/>
                <a:cs typeface="Arial" charset="0"/>
              </a:rPr>
              <a:t>dans</a:t>
            </a:r>
            <a:r>
              <a:rPr lang="de-DE" dirty="0">
                <a:latin typeface="Times New Roman" charset="0"/>
                <a:cs typeface="Arial" charset="0"/>
              </a:rPr>
              <a:t> les 	</a:t>
            </a:r>
            <a:r>
              <a:rPr lang="de-DE" dirty="0" err="1">
                <a:latin typeface="Times New Roman" charset="0"/>
                <a:cs typeface="Arial" charset="0"/>
              </a:rPr>
              <a:t>departements</a:t>
            </a:r>
            <a:r>
              <a:rPr lang="de-DE" dirty="0">
                <a:latin typeface="Times New Roman" charset="0"/>
                <a:cs typeface="Arial" charset="0"/>
              </a:rPr>
              <a:t> </a:t>
            </a:r>
            <a:r>
              <a:rPr lang="de-DE" dirty="0" err="1">
                <a:latin typeface="Times New Roman" charset="0"/>
                <a:cs typeface="Arial" charset="0"/>
              </a:rPr>
              <a:t>français</a:t>
            </a:r>
            <a:r>
              <a:rPr lang="de-DE" dirty="0">
                <a:latin typeface="Times New Roman" charset="0"/>
                <a:cs typeface="Arial" charset="0"/>
              </a:rPr>
              <a:t> </a:t>
            </a:r>
            <a:r>
              <a:rPr lang="de-DE" dirty="0" err="1">
                <a:latin typeface="Times New Roman" charset="0"/>
                <a:cs typeface="Arial" charset="0"/>
              </a:rPr>
              <a:t>d‘outremer</a:t>
            </a:r>
            <a:r>
              <a:rPr lang="de-DE" dirty="0">
                <a:latin typeface="Times New Roman" charset="0"/>
                <a:cs typeface="Arial" charset="0"/>
              </a:rPr>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BDAB5C2-55D0-9544-A5E5-79D3DB5A5970}" type="slidenum">
              <a:rPr lang="en-US" sz="1200"/>
              <a:pPr eaLnBrk="1" hangingPunct="1"/>
              <a:t>20</a:t>
            </a:fld>
            <a:endParaRPr lang="en-US" sz="1200"/>
          </a:p>
        </p:txBody>
      </p:sp>
      <p:sp>
        <p:nvSpPr>
          <p:cNvPr id="21506" name="Rectangle 2"/>
          <p:cNvSpPr>
            <a:spLocks noGrp="1" noRot="1" noChangeAspect="1" noChangeArrowheads="1" noTextEdit="1"/>
          </p:cNvSpPr>
          <p:nvPr>
            <p:ph type="sldImg"/>
          </p:nvPr>
        </p:nvSpPr>
        <p:spPr>
          <a:xfrm>
            <a:off x="915988" y="744538"/>
            <a:ext cx="4959350" cy="3719512"/>
          </a:xfrm>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AE3E253-EA75-664B-B7AF-82CE591878C3}" type="slidenum">
              <a:rPr lang="en-US" sz="1200"/>
              <a:pPr eaLnBrk="1" hangingPunct="1"/>
              <a:t>21</a:t>
            </a:fld>
            <a:endParaRPr lang="en-US" sz="1200"/>
          </a:p>
        </p:txBody>
      </p:sp>
      <p:sp>
        <p:nvSpPr>
          <p:cNvPr id="25602" name="Rectangle 2"/>
          <p:cNvSpPr>
            <a:spLocks noGrp="1" noRot="1" noChangeAspect="1" noChangeArrowheads="1" noTextEdit="1"/>
          </p:cNvSpPr>
          <p:nvPr>
            <p:ph type="sldImg"/>
          </p:nvPr>
        </p:nvSpPr>
        <p:spPr>
          <a:xfrm>
            <a:off x="915988" y="744538"/>
            <a:ext cx="4959350" cy="3719512"/>
          </a:xfrm>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26</a:t>
            </a:fld>
            <a:endParaRPr lang="en-US"/>
          </a:p>
        </p:txBody>
      </p:sp>
    </p:spTree>
    <p:extLst>
      <p:ext uri="{BB962C8B-B14F-4D97-AF65-F5344CB8AC3E}">
        <p14:creationId xmlns:p14="http://schemas.microsoft.com/office/powerpoint/2010/main" val="796249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D8DAAE44-D8D3-5D49-A387-9B971F78E6D7}" type="slidenum">
              <a:rPr lang="en-US" sz="1200">
                <a:solidFill>
                  <a:schemeClr val="tx1"/>
                </a:solidFill>
              </a:rPr>
              <a:pPr/>
              <a:t>29</a:t>
            </a:fld>
            <a:endParaRPr lang="en-US" sz="1200">
              <a:solidFill>
                <a:schemeClr val="tx1"/>
              </a:solidFill>
            </a:endParaRPr>
          </a:p>
        </p:txBody>
      </p:sp>
      <p:sp>
        <p:nvSpPr>
          <p:cNvPr id="54274" name="Rectangle 2"/>
          <p:cNvSpPr>
            <a:spLocks noGrp="1" noRot="1" noChangeAspect="1" noChangeArrowheads="1" noTextEdit="1"/>
          </p:cNvSpPr>
          <p:nvPr>
            <p:ph type="sldImg"/>
          </p:nvPr>
        </p:nvSpPr>
        <p:spPr>
          <a:xfrm>
            <a:off x="911225" y="742950"/>
            <a:ext cx="4959350" cy="3719513"/>
          </a:xfrm>
          <a:ln/>
        </p:spPr>
      </p:sp>
      <p:sp>
        <p:nvSpPr>
          <p:cNvPr id="54275" name="Rectangle 3"/>
          <p:cNvSpPr>
            <a:spLocks noGrp="1" noChangeArrowheads="1"/>
          </p:cNvSpPr>
          <p:nvPr>
            <p:ph type="body" idx="1"/>
          </p:nvPr>
        </p:nvSpPr>
        <p:spPr>
          <a:xfrm>
            <a:off x="677863" y="4711700"/>
            <a:ext cx="5426075"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de-DE">
                <a:latin typeface="Verdana" charset="0"/>
              </a:rPr>
              <a:t>Merci de votre attention. </a:t>
            </a:r>
          </a:p>
          <a:p>
            <a:pPr eaLnBrk="1" hangingPunct="1">
              <a:buFontTx/>
              <a:buChar char="•"/>
            </a:pPr>
            <a:r>
              <a:rPr lang="de-DE">
                <a:latin typeface="Verdana" charset="0"/>
              </a:rPr>
              <a:t>Je me tiens a votre disposition pour repondre a vos questions.</a:t>
            </a:r>
          </a:p>
          <a:p>
            <a:pPr eaLnBrk="1" hangingPunct="1">
              <a:buFontTx/>
              <a:buChar char="•"/>
            </a:pPr>
            <a:r>
              <a:rPr lang="de-DE">
                <a:latin typeface="Verdana" charset="0"/>
              </a:rPr>
              <a:t>Je peux vous faire parvenir par email une version electronique de ce support de presentation.</a:t>
            </a:r>
          </a:p>
          <a:p>
            <a:pPr eaLnBrk="1" hangingPunct="1">
              <a:buFontTx/>
              <a:buChar char="•"/>
            </a:pPr>
            <a:r>
              <a:rPr lang="de-DE">
                <a:latin typeface="Verdana" charset="0"/>
              </a:rPr>
              <a:t>Sachant que nous abordons tout juste le lancement de ce projet, les informations contenues dans cette presentation sont susceptibles a certaines evolutions.</a:t>
            </a:r>
          </a:p>
          <a:p>
            <a:pPr eaLnBrk="1" hangingPunct="1">
              <a:buFontTx/>
              <a:buChar char="•"/>
            </a:pPr>
            <a:endParaRPr lang="de-DE">
              <a:latin typeface="Verdan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2</a:t>
            </a:fld>
            <a:endParaRPr lang="en-US"/>
          </a:p>
        </p:txBody>
      </p:sp>
    </p:spTree>
    <p:extLst>
      <p:ext uri="{BB962C8B-B14F-4D97-AF65-F5344CB8AC3E}">
        <p14:creationId xmlns:p14="http://schemas.microsoft.com/office/powerpoint/2010/main" val="1844034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6</a:t>
            </a:fld>
            <a:endParaRPr lang="en-US"/>
          </a:p>
        </p:txBody>
      </p:sp>
    </p:spTree>
    <p:extLst>
      <p:ext uri="{BB962C8B-B14F-4D97-AF65-F5344CB8AC3E}">
        <p14:creationId xmlns:p14="http://schemas.microsoft.com/office/powerpoint/2010/main" val="1118816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C7A7C5-66D3-C84B-BB25-4423941EE24D}" type="slidenum">
              <a:rPr lang="en-ZA"/>
              <a:pPr/>
              <a:t>8</a:t>
            </a:fld>
            <a:endParaRPr lang="en-ZA"/>
          </a:p>
        </p:txBody>
      </p:sp>
      <p:sp>
        <p:nvSpPr>
          <p:cNvPr id="164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6414A5-998A-7046-8021-ACF2F0D6773A}" type="slidenum">
              <a:rPr lang="en-ZA"/>
              <a:pPr/>
              <a:t>9</a:t>
            </a:fld>
            <a:endParaRPr lang="en-ZA"/>
          </a:p>
        </p:txBody>
      </p:sp>
      <p:sp>
        <p:nvSpPr>
          <p:cNvPr id="162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0132CD-9CB0-2642-9734-2248A1AB4A83}" type="slidenum">
              <a:rPr lang="en-ZA"/>
              <a:pPr/>
              <a:t>11</a:t>
            </a:fld>
            <a:endParaRPr lang="en-ZA"/>
          </a:p>
        </p:txBody>
      </p:sp>
      <p:sp>
        <p:nvSpPr>
          <p:cNvPr id="160770" name="Rectangle 2"/>
          <p:cNvSpPr>
            <a:spLocks noGrp="1" noRot="1" noChangeAspect="1" noChangeArrowheads="1" noTextEdit="1"/>
          </p:cNvSpPr>
          <p:nvPr>
            <p:ph type="sldImg"/>
          </p:nvPr>
        </p:nvSpPr>
        <p:spPr>
          <a:xfrm>
            <a:off x="914400" y="711200"/>
            <a:ext cx="4954588" cy="3717925"/>
          </a:xfrm>
          <a:ln/>
          <a:extLst>
            <a:ext uri="{FAA26D3D-D897-4be2-8F04-BA451C77F1D7}">
              <ma14:placeholderFlag xmlns:ma14="http://schemas.microsoft.com/office/mac/drawingml/2011/main" val="1"/>
            </a:ext>
          </a:extLst>
        </p:spPr>
      </p:sp>
      <p:sp>
        <p:nvSpPr>
          <p:cNvPr id="160771" name="Rectangle 3"/>
          <p:cNvSpPr>
            <a:spLocks noGrp="1" noChangeArrowheads="1"/>
          </p:cNvSpPr>
          <p:nvPr>
            <p:ph type="body" idx="1"/>
          </p:nvPr>
        </p:nvSpPr>
        <p:spPr>
          <a:xfrm>
            <a:off x="904240" y="4745989"/>
            <a:ext cx="4973320" cy="4428549"/>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ADA275D-8A88-A847-8CB1-20EA69D3E849}" type="slidenum">
              <a:rPr lang="en-US" sz="1200"/>
              <a:pPr eaLnBrk="1" hangingPunct="1"/>
              <a:t>12</a:t>
            </a:fld>
            <a:endParaRPr lang="en-US" sz="1200"/>
          </a:p>
        </p:txBody>
      </p:sp>
      <p:sp>
        <p:nvSpPr>
          <p:cNvPr id="74754" name="Rectangle 2"/>
          <p:cNvSpPr>
            <a:spLocks noGrp="1" noRot="1" noChangeAspect="1" noChangeArrowheads="1" noTextEdit="1"/>
          </p:cNvSpPr>
          <p:nvPr>
            <p:ph type="sldImg"/>
          </p:nvPr>
        </p:nvSpPr>
        <p:spPr>
          <a:xfrm>
            <a:off x="914400" y="744538"/>
            <a:ext cx="4959350" cy="3719512"/>
          </a:xfrm>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13</a:t>
            </a:fld>
            <a:endParaRPr lang="en-US"/>
          </a:p>
        </p:txBody>
      </p:sp>
    </p:spTree>
    <p:extLst>
      <p:ext uri="{BB962C8B-B14F-4D97-AF65-F5344CB8AC3E}">
        <p14:creationId xmlns:p14="http://schemas.microsoft.com/office/powerpoint/2010/main" val="3028206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18</a:t>
            </a:fld>
            <a:endParaRPr lang="en-US"/>
          </a:p>
        </p:txBody>
      </p:sp>
    </p:spTree>
    <p:extLst>
      <p:ext uri="{BB962C8B-B14F-4D97-AF65-F5344CB8AC3E}">
        <p14:creationId xmlns:p14="http://schemas.microsoft.com/office/powerpoint/2010/main" val="18440349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emf"/><Relationship Id="rId7" Type="http://schemas.openxmlformats.org/officeDocument/2006/relationships/image" Target="../media/image3.jpeg"/><Relationship Id="rId8" Type="http://schemas.openxmlformats.org/officeDocument/2006/relationships/image" Target="../media/image7.emf"/><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email">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7620000" y="6175375"/>
            <a:ext cx="1281113"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dirty="0" smtClean="0">
                <a:solidFill>
                  <a:schemeClr val="bg1"/>
                </a:solidFill>
                <a:latin typeface="Univers" pitchFamily="34" charset="0"/>
                <a:ea typeface="+mn-ea"/>
                <a:cs typeface="+mn-cs"/>
              </a:rPr>
              <a:t>International</a:t>
            </a:r>
            <a:br>
              <a:rPr lang="en-US" sz="1000" dirty="0" smtClean="0">
                <a:solidFill>
                  <a:schemeClr val="bg1"/>
                </a:solidFill>
                <a:latin typeface="Univers" pitchFamily="34" charset="0"/>
                <a:ea typeface="+mn-ea"/>
                <a:cs typeface="+mn-cs"/>
              </a:rPr>
            </a:br>
            <a:r>
              <a:rPr lang="en-US" sz="1000" dirty="0" smtClean="0">
                <a:solidFill>
                  <a:schemeClr val="bg1"/>
                </a:solidFill>
                <a:latin typeface="Univers" pitchFamily="34" charset="0"/>
                <a:ea typeface="+mn-ea"/>
                <a:cs typeface="+mn-cs"/>
              </a:rPr>
              <a:t>Telecommunication</a:t>
            </a:r>
            <a:br>
              <a:rPr lang="en-US" sz="1000" dirty="0" smtClean="0">
                <a:solidFill>
                  <a:schemeClr val="bg1"/>
                </a:solidFill>
                <a:latin typeface="Univers" pitchFamily="34" charset="0"/>
                <a:ea typeface="+mn-ea"/>
                <a:cs typeface="+mn-cs"/>
              </a:rPr>
            </a:br>
            <a:r>
              <a:rPr lang="en-US" sz="1000" dirty="0" smtClean="0">
                <a:solidFill>
                  <a:schemeClr val="bg1"/>
                </a:solidFill>
                <a:latin typeface="Univers" pitchFamily="34" charset="0"/>
                <a:ea typeface="+mn-ea"/>
                <a:cs typeface="+mn-cs"/>
              </a:rPr>
              <a:t>Union</a:t>
            </a:r>
          </a:p>
        </p:txBody>
      </p:sp>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1" name="Picture 28"/>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white">
          <a:xfrm>
            <a:off x="16726" y="5871859"/>
            <a:ext cx="1944688"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pic>
        <p:nvPicPr>
          <p:cNvPr id="13" name="Picture 7" descr="Description : Description: C:\Users\Administrator\Documents\ACPLOGOC.TIF"/>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337307" y="6236494"/>
            <a:ext cx="9191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5" cstate="email">
            <a:extLst>
              <a:ext uri="{28A0092B-C50C-407E-A947-70E740481C1C}">
                <a14:useLocalDpi xmlns:a14="http://schemas.microsoft.com/office/drawing/2010/main" val="0"/>
              </a:ext>
            </a:extLst>
          </a:blip>
          <a:srcRect/>
          <a:stretch>
            <a:fillRect/>
          </a:stretch>
        </p:blipFill>
        <p:spPr bwMode="auto">
          <a:xfrm>
            <a:off x="3736976" y="6063456"/>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195050" y="6008911"/>
            <a:ext cx="1111250"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C:\Users\Administrator\Desktop\logo_ce-en.jpg"/>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7677688" y="5840755"/>
            <a:ext cx="1224136" cy="84707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p:cNvPicPr>
          <p:nvPr userDrawn="1"/>
        </p:nvPicPr>
        <p:blipFill>
          <a:blip r:embed="rId8"/>
          <a:stretch>
            <a:fillRect/>
          </a:stretch>
        </p:blipFill>
        <p:spPr>
          <a:xfrm>
            <a:off x="5004048" y="6165304"/>
            <a:ext cx="927100" cy="596900"/>
          </a:xfrm>
          <a:prstGeom prst="rect">
            <a:avLst/>
          </a:prstGeom>
        </p:spPr>
      </p:pic>
    </p:spTree>
    <p:extLst>
      <p:ext uri="{BB962C8B-B14F-4D97-AF65-F5344CB8AC3E}">
        <p14:creationId xmlns:p14="http://schemas.microsoft.com/office/powerpoint/2010/main" val="2297932620"/>
      </p:ext>
    </p:extLst>
  </p:cSld>
  <p:clrMapOvr>
    <a:masterClrMapping/>
  </p:clrMapOvr>
  <p:transition xmlns:p14="http://schemas.microsoft.com/office/powerpoint/2010/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C844D917-4624-DD48-B259-E8C4ABF44458}"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553022678"/>
      </p:ext>
    </p:extLst>
  </p:cSld>
  <p:clrMapOvr>
    <a:masterClrMapping/>
  </p:clrMapOvr>
  <p:transition xmlns:p14="http://schemas.microsoft.com/office/powerpoint/2010/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5D7C4E1E-61FD-6147-A415-960A78237C67}"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3380632077"/>
      </p:ext>
    </p:extLst>
  </p:cSld>
  <p:clrMapOvr>
    <a:masterClrMapping/>
  </p:clrMapOvr>
  <p:transition xmlns:p14="http://schemas.microsoft.com/office/powerpoint/2010/mai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8A4A8936-792C-8443-9FC8-870A7DB3B22D}"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640124961"/>
      </p:ext>
    </p:extLst>
  </p:cSld>
  <p:clrMapOvr>
    <a:masterClrMapping/>
  </p:clrMapOvr>
  <p:transition xmlns:p14="http://schemas.microsoft.com/office/powerpoint/2010/mai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a:ln/>
        </p:spPr>
        <p:txBody>
          <a:bodyPr/>
          <a:lstStyle>
            <a:lvl1pPr>
              <a:defRPr/>
            </a:lvl1pPr>
          </a:lstStyle>
          <a:p>
            <a:pPr>
              <a:defRPr/>
            </a:pPr>
            <a:fld id="{7E15E3B5-1ECF-6546-8234-EB1034F6B948}"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3954302651"/>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CCDBF06C-9EBB-7F47-A734-CA421A73115D}"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557275283"/>
      </p:ext>
    </p:extLst>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A3FD69F4-46C6-2947-B5C0-B5AC2B28CB09}"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919805303"/>
      </p:ext>
    </p:extLst>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5942A6E6-A431-4341-AF9E-61551DEF907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922903751"/>
      </p:ext>
    </p:extLst>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a:ln/>
        </p:spPr>
        <p:txBody>
          <a:bodyPr/>
          <a:lstStyle>
            <a:lvl1pPr>
              <a:defRPr/>
            </a:lvl1pPr>
          </a:lstStyle>
          <a:p>
            <a:pPr>
              <a:defRPr/>
            </a:pPr>
            <a:fld id="{EEC71E78-86B8-A844-BFD6-39A23CE5FBCB}" type="slidenum">
              <a:rPr lang="en-US"/>
              <a:pPr>
                <a:defRPr/>
              </a:pPr>
              <a:t>‹#›</a:t>
            </a:fld>
            <a:endParaRPr lang="en-US"/>
          </a:p>
        </p:txBody>
      </p:sp>
      <p:sp>
        <p:nvSpPr>
          <p:cNvPr id="8"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548416529"/>
      </p:ext>
    </p:extLst>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a:ln/>
        </p:spPr>
        <p:txBody>
          <a:bodyPr/>
          <a:lstStyle>
            <a:lvl1pPr>
              <a:defRPr/>
            </a:lvl1pPr>
          </a:lstStyle>
          <a:p>
            <a:pPr>
              <a:defRPr/>
            </a:pPr>
            <a:fld id="{9F1174F9-B13D-F440-9DB6-78EE23845F44}" type="slidenum">
              <a:rPr lang="en-US"/>
              <a:pPr>
                <a:defRPr/>
              </a:pPr>
              <a:t>‹#›</a:t>
            </a:fld>
            <a:endParaRPr lang="en-US"/>
          </a:p>
        </p:txBody>
      </p:sp>
      <p:sp>
        <p:nvSpPr>
          <p:cNvPr id="4"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230367379"/>
      </p:ext>
    </p:extLst>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BB045473-D131-6E4D-A3F4-3E101D101A8B}" type="slidenum">
              <a:rPr lang="en-US"/>
              <a:pPr>
                <a:defRPr/>
              </a:pPr>
              <a:t>‹#›</a:t>
            </a:fld>
            <a:endParaRPr lang="en-US"/>
          </a:p>
        </p:txBody>
      </p:sp>
      <p:sp>
        <p:nvSpPr>
          <p:cNvPr id="3"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576215979"/>
      </p:ext>
    </p:extLst>
  </p:cSld>
  <p:clrMapOvr>
    <a:masterClrMapping/>
  </p:clrMapOvr>
  <p:transition xmlns:p14="http://schemas.microsoft.com/office/powerpoint/2010/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5859E9EA-C5DD-6545-941D-6CBC066FB6E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4138795159"/>
      </p:ext>
    </p:extLst>
  </p:cSld>
  <p:clrMapOvr>
    <a:masterClrMapping/>
  </p:clrMapOvr>
  <p:transition xmlns:p14="http://schemas.microsoft.com/office/powerpoint/2010/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41699950-77F2-4B4F-9D44-0DF345F9255D}"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796621835"/>
      </p:ext>
    </p:extLst>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6.emf"/><Relationship Id="rId21" Type="http://schemas.openxmlformats.org/officeDocument/2006/relationships/image" Target="../media/image7.emf"/><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jpeg"/><Relationship Id="rId17" Type="http://schemas.openxmlformats.org/officeDocument/2006/relationships/image" Target="../media/image3.jpeg"/><Relationship Id="rId18" Type="http://schemas.openxmlformats.org/officeDocument/2006/relationships/image" Target="../media/image4.png"/><Relationship Id="rId19"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cstate="email">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28"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US"/>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smtClean="0">
                <a:solidFill>
                  <a:srgbClr val="0E438A"/>
                </a:solidFill>
                <a:latin typeface="Zurich BT" charset="0"/>
                <a:cs typeface="Times New Roman" charset="0"/>
              </a:defRPr>
            </a:lvl1pPr>
          </a:lstStyle>
          <a:p>
            <a:pPr>
              <a:defRPr/>
            </a:pPr>
            <a:fld id="{C2707035-D801-5A42-99AE-E6F11A50A518}" type="slidenum">
              <a:rPr lang="en-US"/>
              <a:pPr>
                <a:defRPr/>
              </a:pPr>
              <a:t>‹#›</a:t>
            </a:fld>
            <a:endParaRPr lang="en-US"/>
          </a:p>
        </p:txBody>
      </p:sp>
      <p:sp>
        <p:nvSpPr>
          <p:cNvPr id="1066" name="Rectangle 42"/>
          <p:cNvSpPr>
            <a:spLocks noGrp="1" noChangeArrowheads="1"/>
          </p:cNvSpPr>
          <p:nvPr>
            <p:ph type="ftr" sz="quarter" idx="3"/>
          </p:nvPr>
        </p:nvSpPr>
        <p:spPr bwMode="auto">
          <a:xfrm>
            <a:off x="2195513" y="6424613"/>
            <a:ext cx="4457700"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eaLnBrk="1" hangingPunct="1">
              <a:defRPr sz="1000">
                <a:solidFill>
                  <a:srgbClr val="0E438A"/>
                </a:solidFill>
                <a:latin typeface="Zurich BT" charset="0"/>
                <a:ea typeface="+mn-ea"/>
                <a:cs typeface="Times New Roman" pitchFamily="18" charset="0"/>
              </a:defRPr>
            </a:lvl1pPr>
          </a:lstStyle>
          <a:p>
            <a:pPr>
              <a:defRPr/>
            </a:pPr>
            <a:r>
              <a:rPr lang="en-US"/>
              <a:t>international telecommunication union international telecommunication union</a:t>
            </a:r>
          </a:p>
        </p:txBody>
      </p:sp>
      <p:sp>
        <p:nvSpPr>
          <p:cNvPr id="1031" name="Rectangle 3"/>
          <p:cNvSpPr>
            <a:spLocks noGrp="1" noChangeArrowheads="1"/>
          </p:cNvSpPr>
          <p:nvPr>
            <p:ph type="body" idx="1"/>
          </p:nvPr>
        </p:nvSpPr>
        <p:spPr bwMode="auto">
          <a:xfrm>
            <a:off x="684213" y="1989138"/>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033" name="Picture 67"/>
          <p:cNvPicPr>
            <a:picLocks noChangeAspect="1" noChangeArrowheads="1"/>
          </p:cNvPicPr>
          <p:nvPr userDrawn="1"/>
        </p:nvPicPr>
        <p:blipFill>
          <a:blip r:embed="rId16" cstate="email">
            <a:extLst>
              <a:ext uri="{28A0092B-C50C-407E-A947-70E740481C1C}">
                <a14:useLocalDpi xmlns:a14="http://schemas.microsoft.com/office/drawing/2010/main" val="0"/>
              </a:ext>
            </a:extLst>
          </a:blip>
          <a:srcRect/>
          <a:stretch>
            <a:fillRect/>
          </a:stretch>
        </p:blipFill>
        <p:spPr bwMode="white">
          <a:xfrm>
            <a:off x="251520" y="5885479"/>
            <a:ext cx="18732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pic>
        <p:nvPicPr>
          <p:cNvPr id="11" name="Picture 2" descr="C:\Users\Administrator\Desktop\logo_ce-en.jpg"/>
          <p:cNvPicPr>
            <a:picLocks noChangeAspect="1" noChangeArrowheads="1"/>
          </p:cNvPicPr>
          <p:nvPr userDrawn="1"/>
        </p:nvPicPr>
        <p:blipFill>
          <a:blip r:embed="rId17" cstate="email">
            <a:extLst>
              <a:ext uri="{28A0092B-C50C-407E-A947-70E740481C1C}">
                <a14:useLocalDpi xmlns:a14="http://schemas.microsoft.com/office/drawing/2010/main" val="0"/>
              </a:ext>
            </a:extLst>
          </a:blip>
          <a:srcRect/>
          <a:stretch>
            <a:fillRect/>
          </a:stretch>
        </p:blipFill>
        <p:spPr bwMode="auto">
          <a:xfrm>
            <a:off x="7668344" y="5855909"/>
            <a:ext cx="1224136" cy="84707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 descr="Description : Description: C:\Users\Administrator\Documents\ACPLOGOC.TIF"/>
          <p:cNvPicPr>
            <a:picLocks noChangeAspect="1" noChangeArrowheads="1"/>
          </p:cNvPicPr>
          <p:nvPr userDrawn="1"/>
        </p:nvPicPr>
        <p:blipFill>
          <a:blip r:embed="rId18" cstate="email">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19" cstate="email">
            <a:extLst>
              <a:ext uri="{28A0092B-C50C-407E-A947-70E740481C1C}">
                <a14:useLocalDpi xmlns:a14="http://schemas.microsoft.com/office/drawing/2010/main" val="0"/>
              </a:ext>
            </a:extLst>
          </a:blip>
          <a:srcRect/>
          <a:stretch>
            <a:fillRect/>
          </a:stretch>
        </p:blipFill>
        <p:spPr bwMode="auto">
          <a:xfrm>
            <a:off x="4021138"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20" cstate="email">
            <a:extLst>
              <a:ext uri="{28A0092B-C50C-407E-A947-70E740481C1C}">
                <a14:useLocalDpi xmlns:a14="http://schemas.microsoft.com/office/drawing/2010/main" val="0"/>
              </a:ext>
            </a:extLst>
          </a:blip>
          <a:srcRect/>
          <a:stretch>
            <a:fillRect/>
          </a:stretch>
        </p:blipFill>
        <p:spPr bwMode="auto">
          <a:xfrm>
            <a:off x="6419029" y="6016625"/>
            <a:ext cx="961283" cy="691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a:picLocks noChangeAspect="1"/>
          </p:cNvPicPr>
          <p:nvPr userDrawn="1"/>
        </p:nvPicPr>
        <p:blipFill>
          <a:blip r:embed="rId21"/>
          <a:stretch>
            <a:fillRect/>
          </a:stretch>
        </p:blipFill>
        <p:spPr>
          <a:xfrm>
            <a:off x="5220072" y="6093296"/>
            <a:ext cx="927100" cy="596900"/>
          </a:xfrm>
          <a:prstGeom prst="rect">
            <a:avLst/>
          </a:prstGeom>
        </p:spPr>
      </p:pic>
    </p:spTree>
  </p:cSld>
  <p:clrMap bg1="lt1" tx1="dk1" bg2="lt2" tx2="dk2" accent1="accent1" accent2="accent2" accent3="accent3" accent4="accent4" accent5="accent5" accent6="accent6" hlink="hlink" folHlink="folHlink"/>
  <p:sldLayoutIdLst>
    <p:sldLayoutId id="2147483745"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Lst>
  <p:transition xmlns:p14="http://schemas.microsoft.com/office/powerpoint/2010/main">
    <p:fade/>
  </p:transition>
  <p:timing>
    <p:tnLst>
      <p:par>
        <p:cTn xmlns:p14="http://schemas.microsoft.com/office/powerpoint/2010/mai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ＭＳ Ｐゴシック" charset="0"/>
          <a:cs typeface="ＭＳ Ｐゴシック" charset="0"/>
        </a:defRPr>
      </a:lvl1pPr>
      <a:lvl2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2pPr>
      <a:lvl3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3pPr>
      <a:lvl4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4pPr>
      <a:lvl5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charset="0"/>
        <a:buChar char="§"/>
        <a:defRPr sz="3200">
          <a:solidFill>
            <a:srgbClr val="5C5C5C"/>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99CC"/>
        </a:buClr>
        <a:buFont typeface="Wingdings" charset="0"/>
        <a:buChar char="Ø"/>
        <a:defRPr sz="2800">
          <a:solidFill>
            <a:srgbClr val="5C5C5C"/>
          </a:solidFill>
          <a:latin typeface="+mn-lt"/>
          <a:ea typeface="ＭＳ Ｐゴシック" charset="0"/>
        </a:defRPr>
      </a:lvl2pPr>
      <a:lvl3pPr marL="1143000" indent="-228600" algn="l" rtl="0" eaLnBrk="0" fontAlgn="base" hangingPunct="0">
        <a:spcBef>
          <a:spcPct val="20000"/>
        </a:spcBef>
        <a:spcAft>
          <a:spcPct val="0"/>
        </a:spcAft>
        <a:buClr>
          <a:srgbClr val="0099CC"/>
        </a:buClr>
        <a:buFont typeface="Wingdings" charset="0"/>
        <a:buChar char="§"/>
        <a:defRPr sz="2400">
          <a:solidFill>
            <a:srgbClr val="5C5C5C"/>
          </a:solidFill>
          <a:latin typeface="+mn-lt"/>
          <a:ea typeface="ＭＳ Ｐゴシック" charset="0"/>
        </a:defRPr>
      </a:lvl3pPr>
      <a:lvl4pPr marL="1600200" indent="-228600" algn="l" rtl="0" eaLnBrk="0" fontAlgn="base" hangingPunct="0">
        <a:spcBef>
          <a:spcPct val="20000"/>
        </a:spcBef>
        <a:spcAft>
          <a:spcPct val="0"/>
        </a:spcAft>
        <a:buFont typeface="Verdana" charset="0"/>
        <a:buChar char="–"/>
        <a:defRPr sz="2000">
          <a:solidFill>
            <a:srgbClr val="5C5C5C"/>
          </a:solidFill>
          <a:latin typeface="+mn-lt"/>
          <a:ea typeface="ＭＳ Ｐゴシック" charset="0"/>
        </a:defRPr>
      </a:lvl4pPr>
      <a:lvl5pPr marL="2057400" indent="-228600" algn="l" rtl="0" eaLnBrk="0" fontAlgn="base" hangingPunct="0">
        <a:spcBef>
          <a:spcPct val="20000"/>
        </a:spcBef>
        <a:spcAft>
          <a:spcPct val="0"/>
        </a:spcAft>
        <a:buFont typeface="Verdana" charset="0"/>
        <a:buChar char="–"/>
        <a:defRPr sz="2000">
          <a:solidFill>
            <a:srgbClr val="5C5C5C"/>
          </a:solidFill>
          <a:latin typeface="+mn-lt"/>
          <a:ea typeface="ＭＳ Ｐゴシック"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1.bin"/><Relationship Id="rId5" Type="http://schemas.openxmlformats.org/officeDocument/2006/relationships/image" Target="../media/image13.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ww.internet.org.za/ect_act.html%23person" TargetMode="Externa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File:Internet_dog.jpg" TargetMode="External"/><Relationship Id="rId3" Type="http://schemas.openxmlformats.org/officeDocument/2006/relationships/image" Target="../media/image1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_Toc349686867"/></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_Toc349686867"/><Relationship Id="rId4" Type="http://schemas.openxmlformats.org/officeDocument/2006/relationships/image" Target="../media/image9.jpeg"/><Relationship Id="rId5"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16.jpeg"/></Relationships>
</file>

<file path=ppt/slides/_rels/slide21.xml.rels><?xml version="1.0" encoding="UTF-8" standalone="yes"?>
<Relationships xmlns="http://schemas.openxmlformats.org/package/2006/relationships"><Relationship Id="rId3" Type="http://schemas.openxmlformats.org/officeDocument/2006/relationships/hyperlink" Target="http://www.telkom.co.za/common/aboutus/index.html" TargetMode="External"/><Relationship Id="rId4" Type="http://schemas.openxmlformats.org/officeDocument/2006/relationships/hyperlink" Target="http://www.telkom.co.za/common/contactus/index.html" TargetMode="External"/><Relationship Id="rId5" Type="http://schemas.openxmlformats.org/officeDocument/2006/relationships/hyperlink" Target="http://www.telkom.co.za/common/pricelist/index.html" TargetMode="External"/><Relationship Id="rId6" Type="http://schemas.openxmlformats.org/officeDocument/2006/relationships/hyperlink" Target="http://www.telkom.co.za/common/aboutus/procurement/tenderbulletins/index.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hyperlink" Target="mailto:pistot@unisa.ac.z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 Id="rId3" Type="http://schemas.openxmlformats.org/officeDocument/2006/relationships/image" Target="../media/image1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323850" y="744538"/>
            <a:ext cx="8496300" cy="1323975"/>
          </a:xfrm>
        </p:spPr>
        <p:txBody>
          <a:bodyPr/>
          <a:lstStyle/>
          <a:p>
            <a:pPr>
              <a:defRPr/>
            </a:pPr>
            <a:r>
              <a:rPr lang="en-US" dirty="0">
                <a:effectLst>
                  <a:outerShdw blurRad="38100" dist="38100" dir="2700000" algn="tl">
                    <a:srgbClr val="DDDDDD"/>
                  </a:outerShdw>
                </a:effectLst>
                <a:latin typeface="Verdana" charset="0"/>
                <a:cs typeface="+mj-cs"/>
              </a:rPr>
              <a:t>HIPSSA Project</a:t>
            </a:r>
            <a:br>
              <a:rPr lang="en-US" dirty="0">
                <a:effectLst>
                  <a:outerShdw blurRad="38100" dist="38100" dir="2700000" algn="tl">
                    <a:srgbClr val="DDDDDD"/>
                  </a:outerShdw>
                </a:effectLst>
                <a:latin typeface="Verdana" charset="0"/>
                <a:cs typeface="+mj-cs"/>
              </a:rPr>
            </a:br>
            <a:endParaRPr lang="en-US" dirty="0">
              <a:effectLst>
                <a:outerShdw blurRad="38100" dist="38100" dir="2700000" algn="tl">
                  <a:srgbClr val="DDDDDD"/>
                </a:outerShdw>
              </a:effectLst>
              <a:latin typeface="Verdana" charset="0"/>
              <a:cs typeface="+mj-cs"/>
            </a:endParaRPr>
          </a:p>
        </p:txBody>
      </p:sp>
      <p:sp>
        <p:nvSpPr>
          <p:cNvPr id="2" name="Rectangle 1045"/>
          <p:cNvSpPr>
            <a:spLocks noChangeArrowheads="1"/>
          </p:cNvSpPr>
          <p:nvPr/>
        </p:nvSpPr>
        <p:spPr bwMode="auto">
          <a:xfrm>
            <a:off x="323850" y="1400126"/>
            <a:ext cx="84963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defRPr/>
            </a:pPr>
            <a:r>
              <a:rPr lang="en-US" sz="2400" dirty="0">
                <a:solidFill>
                  <a:srgbClr val="1B5BA2"/>
                </a:solidFill>
                <a:effectLst>
                  <a:outerShdw blurRad="38100" dist="38100" dir="2700000" algn="tl">
                    <a:srgbClr val="DDDDDD"/>
                  </a:outerShdw>
                </a:effectLst>
                <a:cs typeface="+mn-cs"/>
              </a:rPr>
              <a:t>Support for Harmonization of the ICT Policies </a:t>
            </a:r>
            <a:br>
              <a:rPr lang="en-US" sz="2400" dirty="0">
                <a:solidFill>
                  <a:srgbClr val="1B5BA2"/>
                </a:solidFill>
                <a:effectLst>
                  <a:outerShdw blurRad="38100" dist="38100" dir="2700000" algn="tl">
                    <a:srgbClr val="DDDDDD"/>
                  </a:outerShdw>
                </a:effectLst>
                <a:cs typeface="+mn-cs"/>
              </a:rPr>
            </a:br>
            <a:r>
              <a:rPr lang="en-US" sz="2400" dirty="0">
                <a:solidFill>
                  <a:srgbClr val="1B5BA2"/>
                </a:solidFill>
                <a:effectLst>
                  <a:outerShdw blurRad="38100" dist="38100" dir="2700000" algn="tl">
                    <a:srgbClr val="DDDDDD"/>
                  </a:outerShdw>
                </a:effectLst>
                <a:cs typeface="+mn-cs"/>
              </a:rPr>
              <a:t>in Sub-Sahara </a:t>
            </a:r>
            <a:r>
              <a:rPr lang="en-US" sz="2400" dirty="0" smtClean="0">
                <a:solidFill>
                  <a:srgbClr val="1B5BA2"/>
                </a:solidFill>
                <a:effectLst>
                  <a:outerShdw blurRad="38100" dist="38100" dir="2700000" algn="tl">
                    <a:srgbClr val="DDDDDD"/>
                  </a:outerShdw>
                </a:effectLst>
                <a:cs typeface="+mn-cs"/>
              </a:rPr>
              <a:t>Africa</a:t>
            </a:r>
          </a:p>
          <a:p>
            <a:pPr algn="ctr">
              <a:defRPr/>
            </a:pPr>
            <a:r>
              <a:rPr lang="en-US" sz="1600" b="1" dirty="0" smtClean="0"/>
              <a:t>TRANSPOSITION </a:t>
            </a:r>
            <a:r>
              <a:rPr lang="en-US" sz="1600" b="1" dirty="0"/>
              <a:t>OF SADC CYBERSECURITY MODEL LAWS INTO NATIONAL LAWS FOR THE KINGDOM OF LESOTHO, 2013</a:t>
            </a:r>
          </a:p>
          <a:p>
            <a:pPr algn="ctr">
              <a:defRPr/>
            </a:pPr>
            <a:r>
              <a:rPr lang="en-US" sz="2400" dirty="0" smtClean="0">
                <a:solidFill>
                  <a:srgbClr val="1B5BA2"/>
                </a:solidFill>
                <a:effectLst>
                  <a:outerShdw blurRad="38100" dist="38100" dir="2700000" algn="tl">
                    <a:srgbClr val="DDDDDD"/>
                  </a:outerShdw>
                </a:effectLst>
                <a:cs typeface="+mn-cs"/>
              </a:rPr>
              <a:t> </a:t>
            </a:r>
            <a:r>
              <a:rPr lang="en-US" sz="2400" dirty="0">
                <a:solidFill>
                  <a:srgbClr val="1B5BA2"/>
                </a:solidFill>
                <a:effectLst>
                  <a:outerShdw blurRad="38100" dist="38100" dir="2700000" algn="tl">
                    <a:srgbClr val="DDDDDD"/>
                  </a:outerShdw>
                </a:effectLst>
                <a:cs typeface="+mn-cs"/>
              </a:rPr>
              <a:t/>
            </a:r>
            <a:br>
              <a:rPr lang="en-US" sz="2400" dirty="0">
                <a:solidFill>
                  <a:srgbClr val="1B5BA2"/>
                </a:solidFill>
                <a:effectLst>
                  <a:outerShdw blurRad="38100" dist="38100" dir="2700000" algn="tl">
                    <a:srgbClr val="DDDDDD"/>
                  </a:outerShdw>
                </a:effectLst>
                <a:cs typeface="+mn-cs"/>
              </a:rPr>
            </a:br>
            <a:endParaRPr lang="en-US" sz="4000" b="1" dirty="0">
              <a:solidFill>
                <a:srgbClr val="1B5BA2"/>
              </a:solidFill>
              <a:effectLst>
                <a:outerShdw blurRad="38100" dist="38100" dir="2700000" algn="tl">
                  <a:srgbClr val="DDDDDD"/>
                </a:outerShdw>
              </a:effectLst>
              <a:cs typeface="+mn-cs"/>
            </a:endParaRPr>
          </a:p>
        </p:txBody>
      </p:sp>
      <p:sp>
        <p:nvSpPr>
          <p:cNvPr id="17411" name="Rectangle 3"/>
          <p:cNvSpPr>
            <a:spLocks noChangeArrowheads="1"/>
          </p:cNvSpPr>
          <p:nvPr/>
        </p:nvSpPr>
        <p:spPr bwMode="auto">
          <a:xfrm>
            <a:off x="1115616" y="2852936"/>
            <a:ext cx="6948884"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Overview of the </a:t>
            </a: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Electronic Transactions and Communications Bill</a:t>
            </a:r>
          </a:p>
          <a:p>
            <a:pPr algn="r"/>
            <a:r>
              <a:rPr lang="en-US" sz="2000" b="1" dirty="0"/>
              <a:t>MINISTRY OF COMMUNICATION, SCIENCE AND TECHNOLOGY (MCST)</a:t>
            </a:r>
            <a:endParaRPr lang="en-US" sz="2000" dirty="0"/>
          </a:p>
          <a:p>
            <a:r>
              <a:rPr lang="en-US" sz="2000" b="1" dirty="0"/>
              <a:t> </a:t>
            </a:r>
            <a:endParaRPr lang="en-US" sz="2000" dirty="0"/>
          </a:p>
          <a:p>
            <a:pPr algn="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2nd of April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2013 </a:t>
            </a:r>
          </a:p>
          <a:p>
            <a:pPr algn="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67198"/>
            <a:ext cx="7772400" cy="646331"/>
          </a:xfrm>
        </p:spPr>
        <p:txBody>
          <a:bodyPr/>
          <a:lstStyle/>
          <a:p>
            <a:r>
              <a:rPr lang="en-US" dirty="0" smtClean="0"/>
              <a:t> </a:t>
            </a:r>
            <a:r>
              <a:rPr lang="en-US" dirty="0" smtClean="0"/>
              <a:t>Place </a:t>
            </a:r>
            <a:r>
              <a:rPr lang="en-US" dirty="0" smtClean="0"/>
              <a:t>of receipt</a:t>
            </a:r>
            <a:endParaRPr lang="en-US" dirty="0"/>
          </a:p>
        </p:txBody>
      </p:sp>
      <p:sp>
        <p:nvSpPr>
          <p:cNvPr id="3" name="Content Placeholder 2"/>
          <p:cNvSpPr>
            <a:spLocks noGrp="1"/>
          </p:cNvSpPr>
          <p:nvPr>
            <p:ph idx="1"/>
          </p:nvPr>
        </p:nvSpPr>
        <p:spPr>
          <a:xfrm>
            <a:off x="684213" y="908720"/>
            <a:ext cx="7772400" cy="5336505"/>
          </a:xfrm>
        </p:spPr>
        <p:txBody>
          <a:bodyPr/>
          <a:lstStyle/>
          <a:p>
            <a:r>
              <a:rPr lang="en-US" dirty="0" smtClean="0"/>
              <a:t>S 14 Dispatched </a:t>
            </a:r>
            <a:r>
              <a:rPr lang="en-US" dirty="0" smtClean="0"/>
              <a:t>place where originator has place of business</a:t>
            </a:r>
          </a:p>
          <a:p>
            <a:pPr lvl="1"/>
            <a:r>
              <a:rPr lang="en-US" dirty="0" smtClean="0"/>
              <a:t>Foreign; remote; irrespective device.</a:t>
            </a:r>
          </a:p>
          <a:p>
            <a:r>
              <a:rPr lang="en-US" dirty="0" smtClean="0"/>
              <a:t>More than one place of business: closest relationship or principle place of business</a:t>
            </a:r>
          </a:p>
          <a:p>
            <a:r>
              <a:rPr lang="en-US" dirty="0" smtClean="0"/>
              <a:t>No place of business:</a:t>
            </a:r>
          </a:p>
          <a:p>
            <a:pPr lvl="1"/>
            <a:r>
              <a:rPr lang="en-US" dirty="0" smtClean="0"/>
              <a:t> habitual residence</a:t>
            </a:r>
          </a:p>
          <a:p>
            <a:pPr lvl="1"/>
            <a:r>
              <a:rPr lang="en-US" dirty="0" smtClean="0"/>
              <a:t>Place where body corporate incorporated</a:t>
            </a:r>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10</a:t>
            </a:fld>
            <a:endParaRPr lang="en-US"/>
          </a:p>
        </p:txBody>
      </p:sp>
    </p:spTree>
    <p:extLst>
      <p:ext uri="{BB962C8B-B14F-4D97-AF65-F5344CB8AC3E}">
        <p14:creationId xmlns:p14="http://schemas.microsoft.com/office/powerpoint/2010/main" val="409068913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GB">
                <a:solidFill>
                  <a:srgbClr val="FF3300"/>
                </a:solidFill>
              </a:rPr>
              <a:t>Theories</a:t>
            </a:r>
          </a:p>
        </p:txBody>
      </p:sp>
      <p:sp>
        <p:nvSpPr>
          <p:cNvPr id="159747" name="Rectangle 3"/>
          <p:cNvSpPr>
            <a:spLocks noGrp="1" noChangeArrowheads="1"/>
          </p:cNvSpPr>
          <p:nvPr>
            <p:ph type="body" idx="1"/>
          </p:nvPr>
        </p:nvSpPr>
        <p:spPr/>
        <p:txBody>
          <a:bodyPr/>
          <a:lstStyle/>
          <a:p>
            <a:r>
              <a:rPr lang="en-GB" dirty="0" smtClean="0"/>
              <a:t>Theories</a:t>
            </a:r>
            <a:r>
              <a:rPr lang="en-GB" dirty="0"/>
              <a:t>:</a:t>
            </a:r>
          </a:p>
          <a:p>
            <a:pPr lvl="1"/>
            <a:r>
              <a:rPr lang="en-GB" dirty="0"/>
              <a:t>Information theory</a:t>
            </a:r>
          </a:p>
          <a:p>
            <a:pPr lvl="1"/>
            <a:r>
              <a:rPr lang="en-GB" dirty="0" smtClean="0"/>
              <a:t>Mailbox</a:t>
            </a:r>
            <a:r>
              <a:rPr lang="en-GB" dirty="0"/>
              <a:t>/ Postal </a:t>
            </a:r>
            <a:r>
              <a:rPr lang="en-GB" dirty="0" smtClean="0"/>
              <a:t>theory</a:t>
            </a:r>
          </a:p>
          <a:p>
            <a:pPr marL="0" indent="0">
              <a:buNone/>
            </a:pPr>
            <a:endParaRPr lang="en-GB" dirty="0"/>
          </a:p>
          <a:p>
            <a:r>
              <a:rPr lang="en-GB" dirty="0" smtClean="0"/>
              <a:t>S 15 ADOPTION OF RECEPTION THEORY = RECEIVED</a:t>
            </a:r>
            <a:endParaRPr lang="en-GB" dirty="0"/>
          </a:p>
          <a:p>
            <a:pPr lvl="1">
              <a:buFont typeface="Wingdings" charset="0"/>
              <a:buNone/>
            </a:pPr>
            <a:endParaRPr lang="en-GB" dirty="0"/>
          </a:p>
          <a:p>
            <a:pPr>
              <a:buFont typeface="Wingdings" charset="0"/>
              <a:buNone/>
            </a:pPr>
            <a:endParaRPr lang="en-GB" dirty="0"/>
          </a:p>
          <a:p>
            <a:endParaRPr lang="en-GB" dirty="0"/>
          </a:p>
          <a:p>
            <a:pPr>
              <a:buFont typeface="Wingdings" charset="0"/>
              <a:buNone/>
            </a:pPr>
            <a:endParaRPr lang="en-GB" dirty="0"/>
          </a:p>
        </p:txBody>
      </p:sp>
      <p:graphicFrame>
        <p:nvGraphicFramePr>
          <p:cNvPr id="159748" name="Object 4"/>
          <p:cNvGraphicFramePr>
            <a:graphicFrameLocks noChangeAspect="1"/>
          </p:cNvGraphicFramePr>
          <p:nvPr>
            <p:extLst>
              <p:ext uri="{D42A27DB-BD31-4B8C-83A1-F6EECF244321}">
                <p14:modId xmlns:p14="http://schemas.microsoft.com/office/powerpoint/2010/main" val="2014365962"/>
              </p:ext>
            </p:extLst>
          </p:nvPr>
        </p:nvGraphicFramePr>
        <p:xfrm>
          <a:off x="5364088" y="0"/>
          <a:ext cx="3276600" cy="4267200"/>
        </p:xfrm>
        <a:graphic>
          <a:graphicData uri="http://schemas.openxmlformats.org/presentationml/2006/ole">
            <mc:AlternateContent xmlns:mc="http://schemas.openxmlformats.org/markup-compatibility/2006">
              <mc:Choice xmlns:v="urn:schemas-microsoft-com:vml" Requires="v">
                <p:oleObj spid="_x0000_s2050" name="Clip" r:id="rId4" imgW="3763440" imgH="3535200" progId="MS_ClipArt_Gallery.2">
                  <p:embed/>
                </p:oleObj>
              </mc:Choice>
              <mc:Fallback>
                <p:oleObj name="Clip" r:id="rId4" imgW="3763440" imgH="3535200"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4088" y="0"/>
                        <a:ext cx="3276600" cy="426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841491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a:xfrm>
            <a:off x="685800" y="476672"/>
            <a:ext cx="7772400" cy="648072"/>
          </a:xfrm>
        </p:spPr>
        <p:txBody>
          <a:bodyPr/>
          <a:lstStyle/>
          <a:p>
            <a:r>
              <a:rPr lang="en-US" dirty="0" smtClean="0">
                <a:latin typeface="Arial" charset="0"/>
              </a:rPr>
              <a:t> S 16-17 E</a:t>
            </a:r>
            <a:r>
              <a:rPr lang="en-US" dirty="0">
                <a:latin typeface="Arial" charset="0"/>
              </a:rPr>
              <a:t>-shopper keystroke error</a:t>
            </a:r>
          </a:p>
        </p:txBody>
      </p:sp>
      <p:sp>
        <p:nvSpPr>
          <p:cNvPr id="73730" name="Rectangle 3"/>
          <p:cNvSpPr>
            <a:spLocks noGrp="1" noChangeArrowheads="1"/>
          </p:cNvSpPr>
          <p:nvPr>
            <p:ph type="body" idx="1"/>
          </p:nvPr>
        </p:nvSpPr>
        <p:spPr>
          <a:xfrm>
            <a:off x="901700" y="1196752"/>
            <a:ext cx="7340600" cy="4872261"/>
          </a:xfrm>
        </p:spPr>
        <p:txBody>
          <a:bodyPr/>
          <a:lstStyle/>
          <a:p>
            <a:pPr marL="0" indent="0">
              <a:lnSpc>
                <a:spcPct val="80000"/>
              </a:lnSpc>
              <a:buNone/>
            </a:pPr>
            <a:r>
              <a:rPr lang="en-US" dirty="0" smtClean="0">
                <a:latin typeface="Arial" charset="0"/>
              </a:rPr>
              <a:t> Natural </a:t>
            </a:r>
            <a:r>
              <a:rPr lang="en-US" dirty="0">
                <a:latin typeface="Arial" charset="0"/>
              </a:rPr>
              <a:t>person interacts directly with the </a:t>
            </a:r>
            <a:r>
              <a:rPr lang="en-US" dirty="0" smtClean="0">
                <a:latin typeface="Arial" charset="0"/>
              </a:rPr>
              <a:t>automated message system and </a:t>
            </a:r>
            <a:r>
              <a:rPr lang="en-US" dirty="0">
                <a:latin typeface="Arial" charset="0"/>
              </a:rPr>
              <a:t>has made </a:t>
            </a:r>
            <a:r>
              <a:rPr lang="en-US" dirty="0" smtClean="0">
                <a:latin typeface="Arial" charset="0"/>
              </a:rPr>
              <a:t>an </a:t>
            </a:r>
            <a:r>
              <a:rPr lang="en-US" dirty="0" smtClean="0">
                <a:solidFill>
                  <a:srgbClr val="FF0000"/>
                </a:solidFill>
                <a:latin typeface="Arial" charset="0"/>
              </a:rPr>
              <a:t>error</a:t>
            </a:r>
            <a:r>
              <a:rPr lang="en-US" dirty="0" smtClean="0">
                <a:latin typeface="Arial" charset="0"/>
              </a:rPr>
              <a:t>— </a:t>
            </a:r>
            <a:endParaRPr lang="en-US" dirty="0">
              <a:latin typeface="Arial" charset="0"/>
            </a:endParaRPr>
          </a:p>
          <a:p>
            <a:pPr lvl="1">
              <a:lnSpc>
                <a:spcPct val="80000"/>
              </a:lnSpc>
            </a:pPr>
            <a:r>
              <a:rPr lang="en-US" dirty="0">
                <a:latin typeface="Arial" charset="0"/>
              </a:rPr>
              <a:t>(</a:t>
            </a:r>
            <a:r>
              <a:rPr lang="en-US" dirty="0" err="1">
                <a:latin typeface="Arial" charset="0"/>
              </a:rPr>
              <a:t>i</a:t>
            </a:r>
            <a:r>
              <a:rPr lang="en-US" dirty="0">
                <a:latin typeface="Arial" charset="0"/>
              </a:rPr>
              <a:t>) the </a:t>
            </a:r>
            <a:r>
              <a:rPr lang="en-US" dirty="0" smtClean="0">
                <a:latin typeface="Arial" charset="0"/>
              </a:rPr>
              <a:t>automated message </a:t>
            </a:r>
            <a:r>
              <a:rPr lang="en-US" dirty="0" err="1" smtClean="0">
                <a:latin typeface="Arial" charset="0"/>
              </a:rPr>
              <a:t>system</a:t>
            </a:r>
            <a:r>
              <a:rPr lang="en-US" dirty="0" err="1" smtClean="0">
                <a:latin typeface="Arial" charset="0"/>
              </a:rPr>
              <a:t>t</a:t>
            </a:r>
            <a:r>
              <a:rPr lang="en-US" dirty="0" smtClean="0">
                <a:latin typeface="Arial" charset="0"/>
              </a:rPr>
              <a:t> </a:t>
            </a:r>
            <a:r>
              <a:rPr lang="en-US" dirty="0">
                <a:latin typeface="Arial" charset="0"/>
              </a:rPr>
              <a:t>did not provide that </a:t>
            </a:r>
            <a:r>
              <a:rPr lang="en-US" dirty="0">
                <a:latin typeface="Arial" charset="0"/>
                <a:hlinkClick r:id="rId3"/>
              </a:rPr>
              <a:t>person</a:t>
            </a:r>
            <a:r>
              <a:rPr lang="en-US" dirty="0">
                <a:latin typeface="Arial" charset="0"/>
              </a:rPr>
              <a:t> with an opportunity </a:t>
            </a:r>
            <a:r>
              <a:rPr lang="en-US" dirty="0" smtClean="0">
                <a:latin typeface="Arial" charset="0"/>
              </a:rPr>
              <a:t>to</a:t>
            </a:r>
            <a:r>
              <a:rPr lang="en-US" dirty="0" smtClean="0">
                <a:solidFill>
                  <a:srgbClr val="FF3300"/>
                </a:solidFill>
                <a:latin typeface="Arial" charset="0"/>
              </a:rPr>
              <a:t> </a:t>
            </a:r>
            <a:r>
              <a:rPr lang="en-US" dirty="0">
                <a:solidFill>
                  <a:srgbClr val="FF3300"/>
                </a:solidFill>
                <a:latin typeface="Arial" charset="0"/>
              </a:rPr>
              <a:t>correct</a:t>
            </a:r>
            <a:r>
              <a:rPr lang="en-US" dirty="0">
                <a:latin typeface="Arial" charset="0"/>
              </a:rPr>
              <a:t> the error</a:t>
            </a:r>
            <a:r>
              <a:rPr lang="en-US" dirty="0" smtClean="0">
                <a:latin typeface="Arial" charset="0"/>
              </a:rPr>
              <a:t>;</a:t>
            </a:r>
          </a:p>
          <a:p>
            <a:pPr>
              <a:lnSpc>
                <a:spcPct val="80000"/>
              </a:lnSpc>
            </a:pPr>
            <a:endParaRPr lang="en-US" dirty="0" smtClean="0">
              <a:latin typeface="Arial" charset="0"/>
            </a:endParaRPr>
          </a:p>
          <a:p>
            <a:pPr>
              <a:lnSpc>
                <a:spcPct val="80000"/>
              </a:lnSpc>
            </a:pPr>
            <a:r>
              <a:rPr lang="en-US" dirty="0" smtClean="0">
                <a:latin typeface="Arial" charset="0"/>
              </a:rPr>
              <a:t>Cancel</a:t>
            </a:r>
          </a:p>
          <a:p>
            <a:pPr lvl="1">
              <a:lnSpc>
                <a:spcPct val="80000"/>
              </a:lnSpc>
            </a:pPr>
            <a:r>
              <a:rPr lang="en-US" dirty="0" smtClean="0">
                <a:latin typeface="Arial" charset="0"/>
              </a:rPr>
              <a:t>Return </a:t>
            </a:r>
            <a:r>
              <a:rPr lang="en-US" dirty="0" smtClean="0">
                <a:latin typeface="Arial" charset="0"/>
              </a:rPr>
              <a:t>or destroy the consideration in accordance with instructions – benefit materially</a:t>
            </a:r>
            <a:endParaRPr lang="en-US" dirty="0">
              <a:latin typeface="Arial" charset="0"/>
            </a:endParaRPr>
          </a:p>
        </p:txBody>
      </p:sp>
    </p:spTree>
    <p:extLst>
      <p:ext uri="{BB962C8B-B14F-4D97-AF65-F5344CB8AC3E}">
        <p14:creationId xmlns:p14="http://schemas.microsoft.com/office/powerpoint/2010/main" val="31855438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188640"/>
            <a:ext cx="7772400" cy="720080"/>
          </a:xfrm>
        </p:spPr>
        <p:txBody>
          <a:bodyPr>
            <a:noAutofit/>
          </a:bodyPr>
          <a:lstStyle/>
          <a:p>
            <a:pPr eaLnBrk="1" fontAlgn="auto" hangingPunct="1">
              <a:spcAft>
                <a:spcPts val="0"/>
              </a:spcAft>
              <a:defRPr/>
            </a:pPr>
            <a:r>
              <a:rPr lang="en-ZA" sz="4000" dirty="0" smtClean="0">
                <a:solidFill>
                  <a:srgbClr val="A786DE"/>
                </a:solidFill>
                <a:latin typeface="Verdana" charset="0"/>
                <a:ea typeface="+mj-ea"/>
                <a:cs typeface="+mj-cs"/>
              </a:rPr>
              <a:t>ELECTRONIC COMMERCE</a:t>
            </a:r>
            <a:endParaRPr lang="en-ZA" sz="4000" dirty="0">
              <a:solidFill>
                <a:srgbClr val="A786DE"/>
              </a:solidFill>
              <a:latin typeface="Verdana" charset="0"/>
              <a:ea typeface="+mj-ea"/>
              <a:cs typeface="+mj-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79614444"/>
              </p:ext>
            </p:extLst>
          </p:nvPr>
        </p:nvGraphicFramePr>
        <p:xfrm>
          <a:off x="285720" y="1071546"/>
          <a:ext cx="7772400" cy="55419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891" name="Slide Number Placeholder 3"/>
          <p:cNvSpPr>
            <a:spLocks noGrp="1"/>
          </p:cNvSpPr>
          <p:nvPr>
            <p:ph type="sldNum" sz="quarter" idx="4294967295"/>
          </p:nvPr>
        </p:nvSpPr>
        <p:spPr bwMode="auto">
          <a:xfrm>
            <a:off x="8531225" y="5648325"/>
            <a:ext cx="549275" cy="396875"/>
          </a:xfrm>
          <a:prstGeom prst="bracketPair">
            <a:avLst>
              <a:gd name="adj" fmla="val 17949"/>
            </a:avLst>
          </a:prstGeom>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fld id="{CCC96946-39EA-CB49-A17B-8A0377D677FE}" type="slidenum">
              <a:rPr lang="en-US" sz="1000">
                <a:solidFill>
                  <a:srgbClr val="0E438A"/>
                </a:solidFill>
                <a:latin typeface="Zurich BT" charset="0"/>
                <a:cs typeface="ＭＳ Ｐゴシック" charset="0"/>
              </a:rPr>
              <a:pPr/>
              <a:t>13</a:t>
            </a:fld>
            <a:endParaRPr lang="en-US" sz="1000">
              <a:solidFill>
                <a:srgbClr val="0E438A"/>
              </a:solidFill>
              <a:latin typeface="Zurich BT" charset="0"/>
              <a:cs typeface="ＭＳ Ｐゴシック" charset="0"/>
            </a:endParaRPr>
          </a:p>
        </p:txBody>
      </p:sp>
    </p:spTree>
    <p:extLst>
      <p:ext uri="{BB962C8B-B14F-4D97-AF65-F5344CB8AC3E}">
        <p14:creationId xmlns:p14="http://schemas.microsoft.com/office/powerpoint/2010/main" val="3551804209"/>
      </p:ext>
    </p:extLst>
  </p:cSld>
  <p:clrMapOvr>
    <a:masterClrMapping/>
  </p:clrMapOvr>
  <mc:AlternateContent xmlns:mc="http://schemas.openxmlformats.org/markup-compatibility/2006" xmlns:p14="http://schemas.microsoft.com/office/powerpoint/2010/main">
    <mc:Choice Requires="p14">
      <p:transition spd="slow" p14:dur="2400">
        <p:push dir="u"/>
      </p:transition>
    </mc:Choice>
    <mc:Fallback xmlns="">
      <p:transition xmlns:p14="http://schemas.microsoft.com/office/powerpoint/2010/main" spd="slow">
        <p:push dir="u"/>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5623"/>
            <a:ext cx="7772400" cy="954107"/>
          </a:xfrm>
        </p:spPr>
        <p:txBody>
          <a:bodyPr/>
          <a:lstStyle/>
          <a:p>
            <a:r>
              <a:rPr lang="en-US" sz="2400" dirty="0" smtClean="0"/>
              <a:t> S 18 ATTRIBUTION</a:t>
            </a:r>
            <a:br>
              <a:rPr lang="en-US" sz="2400" dirty="0" smtClean="0"/>
            </a:br>
            <a:r>
              <a:rPr lang="en-US" sz="1600" dirty="0"/>
              <a:t/>
            </a:r>
            <a:br>
              <a:rPr lang="en-US" sz="1600" dirty="0"/>
            </a:br>
            <a:r>
              <a:rPr lang="en-US" sz="1600" dirty="0" smtClean="0"/>
              <a:t>Peter </a:t>
            </a:r>
            <a:r>
              <a:rPr lang="en-US" sz="1600" dirty="0" smtClean="0"/>
              <a:t>Steiner The New Yorker 5 July 1993</a:t>
            </a:r>
            <a:endParaRPr lang="en-US" sz="1600" dirty="0"/>
          </a:p>
        </p:txBody>
      </p:sp>
      <p:sp>
        <p:nvSpPr>
          <p:cNvPr id="3" name="Content Placeholder 2"/>
          <p:cNvSpPr>
            <a:spLocks noGrp="1"/>
          </p:cNvSpPr>
          <p:nvPr>
            <p:ph idx="1"/>
          </p:nvPr>
        </p:nvSpPr>
        <p:spPr>
          <a:xfrm>
            <a:off x="684213" y="1989138"/>
            <a:ext cx="5327947" cy="4256087"/>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14</a:t>
            </a:fld>
            <a:endParaRPr lang="en-US"/>
          </a:p>
        </p:txBody>
      </p:sp>
      <p:pic>
        <p:nvPicPr>
          <p:cNvPr id="5" name="Picture 2" descr="http://upload.wikimedia.org/wikipedia/en/thumb/f/f8/Internet_dog.jpg/220px-Internet_dog.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t="49" b="49"/>
          <a:stretch>
            <a:fillRect/>
          </a:stretch>
        </p:blipFill>
        <p:spPr bwMode="auto">
          <a:xfrm>
            <a:off x="1259632" y="903479"/>
            <a:ext cx="5544616" cy="4973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pic>
    </p:spTree>
    <p:extLst>
      <p:ext uri="{BB962C8B-B14F-4D97-AF65-F5344CB8AC3E}">
        <p14:creationId xmlns:p14="http://schemas.microsoft.com/office/powerpoint/2010/main" val="18429072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8641"/>
            <a:ext cx="7772400" cy="648072"/>
          </a:xfrm>
        </p:spPr>
        <p:txBody>
          <a:bodyPr/>
          <a:lstStyle/>
          <a:p>
            <a:r>
              <a:rPr lang="en-US" dirty="0" smtClean="0"/>
              <a:t>E-COMMERCE </a:t>
            </a:r>
            <a:endParaRPr lang="en-US" dirty="0"/>
          </a:p>
        </p:txBody>
      </p:sp>
      <p:sp>
        <p:nvSpPr>
          <p:cNvPr id="3" name="Content Placeholder 2"/>
          <p:cNvSpPr>
            <a:spLocks noGrp="1"/>
          </p:cNvSpPr>
          <p:nvPr>
            <p:ph idx="1"/>
          </p:nvPr>
        </p:nvSpPr>
        <p:spPr>
          <a:xfrm>
            <a:off x="684213" y="836712"/>
            <a:ext cx="7772400" cy="5408513"/>
          </a:xfrm>
        </p:spPr>
        <p:txBody>
          <a:bodyPr/>
          <a:lstStyle/>
          <a:p>
            <a:pPr marL="0" indent="0">
              <a:buNone/>
            </a:pPr>
            <a:r>
              <a:rPr lang="en-GB" dirty="0" smtClean="0">
                <a:latin typeface="Verdana" charset="0"/>
              </a:rPr>
              <a:t>S 19 Original </a:t>
            </a:r>
          </a:p>
          <a:p>
            <a:pPr lvl="1"/>
            <a:r>
              <a:rPr lang="en-ZA" sz="2000" dirty="0"/>
              <a:t>the criteria for assessing integrity shall be whether the information has remained complete and unaltered, apart from the addition of any endorsement and any change which arises in the normal course of communication, storage and display; and</a:t>
            </a:r>
            <a:endParaRPr lang="en-US" sz="2000" dirty="0"/>
          </a:p>
          <a:p>
            <a:pPr lvl="1"/>
            <a:r>
              <a:rPr lang="en-ZA" sz="2000" dirty="0" smtClean="0"/>
              <a:t>the </a:t>
            </a:r>
            <a:r>
              <a:rPr lang="en-ZA" sz="2000" dirty="0"/>
              <a:t>level of reliability shall be assessed in the light of the purpose for which the information was generated and in the light of all the relevant circumstances.</a:t>
            </a:r>
            <a:endParaRPr lang="en-US" sz="2000" dirty="0"/>
          </a:p>
          <a:p>
            <a:r>
              <a:rPr lang="en-GB" sz="2400" dirty="0" smtClean="0">
                <a:latin typeface="Verdana" charset="0"/>
              </a:rPr>
              <a:t> S 21 Retention </a:t>
            </a:r>
            <a:r>
              <a:rPr lang="en-GB" sz="2400" dirty="0">
                <a:latin typeface="Verdana" charset="0"/>
              </a:rPr>
              <a:t>of records </a:t>
            </a:r>
          </a:p>
          <a:p>
            <a:r>
              <a:rPr lang="en-GB" sz="2400" dirty="0" smtClean="0">
                <a:latin typeface="Verdana" charset="0"/>
              </a:rPr>
              <a:t>S 22 Production </a:t>
            </a:r>
            <a:r>
              <a:rPr lang="en-GB" sz="2400" dirty="0">
                <a:latin typeface="Verdana" charset="0"/>
              </a:rPr>
              <a:t>of </a:t>
            </a:r>
            <a:r>
              <a:rPr lang="en-GB" sz="2400" dirty="0" smtClean="0">
                <a:latin typeface="Verdana" charset="0"/>
              </a:rPr>
              <a:t>documents</a:t>
            </a:r>
          </a:p>
          <a:p>
            <a:r>
              <a:rPr lang="en-GB" sz="2400" dirty="0" smtClean="0">
                <a:latin typeface="Verdana" charset="0"/>
              </a:rPr>
              <a:t>Notarisation &amp; Other requirements – s 23-24</a:t>
            </a:r>
            <a:endParaRPr lang="en-GB" sz="2400" dirty="0">
              <a:latin typeface="Verdana" charset="0"/>
            </a:endParaRPr>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15</a:t>
            </a:fld>
            <a:endParaRPr lang="en-US"/>
          </a:p>
        </p:txBody>
      </p:sp>
    </p:spTree>
    <p:extLst>
      <p:ext uri="{BB962C8B-B14F-4D97-AF65-F5344CB8AC3E}">
        <p14:creationId xmlns:p14="http://schemas.microsoft.com/office/powerpoint/2010/main" val="7052001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0648"/>
            <a:ext cx="7772400" cy="936104"/>
          </a:xfrm>
        </p:spPr>
        <p:txBody>
          <a:bodyPr/>
          <a:lstStyle/>
          <a:p>
            <a:r>
              <a:rPr lang="en-US" dirty="0" smtClean="0"/>
              <a:t>ADMISSABILITY</a:t>
            </a:r>
            <a:endParaRPr lang="en-US" dirty="0"/>
          </a:p>
        </p:txBody>
      </p:sp>
      <p:sp>
        <p:nvSpPr>
          <p:cNvPr id="3" name="Content Placeholder 2"/>
          <p:cNvSpPr>
            <a:spLocks noGrp="1"/>
          </p:cNvSpPr>
          <p:nvPr>
            <p:ph idx="1"/>
          </p:nvPr>
        </p:nvSpPr>
        <p:spPr>
          <a:xfrm>
            <a:off x="684213" y="1052736"/>
            <a:ext cx="7772400" cy="5192489"/>
          </a:xfrm>
        </p:spPr>
        <p:txBody>
          <a:bodyPr/>
          <a:lstStyle/>
          <a:p>
            <a:r>
              <a:rPr lang="en-GB" dirty="0" smtClean="0">
                <a:latin typeface="Verdana" charset="0"/>
              </a:rPr>
              <a:t>S 20 Admissibility:</a:t>
            </a:r>
          </a:p>
          <a:p>
            <a:pPr lvl="1"/>
            <a:r>
              <a:rPr lang="en-GB" dirty="0" smtClean="0">
                <a:latin typeface="Verdana" charset="0"/>
              </a:rPr>
              <a:t>Best evidence rule</a:t>
            </a:r>
          </a:p>
          <a:p>
            <a:pPr lvl="1"/>
            <a:r>
              <a:rPr lang="en-GB" dirty="0" smtClean="0">
                <a:latin typeface="Verdana" charset="0"/>
              </a:rPr>
              <a:t>Due evidential weight:</a:t>
            </a:r>
          </a:p>
          <a:p>
            <a:pPr lvl="2"/>
            <a:r>
              <a:rPr lang="en-GB" dirty="0"/>
              <a:t>the reliability </a:t>
            </a:r>
            <a:r>
              <a:rPr lang="en-GB" dirty="0" smtClean="0"/>
              <a:t>generated</a:t>
            </a:r>
            <a:r>
              <a:rPr lang="en-GB" dirty="0"/>
              <a:t>, stored or communicated;</a:t>
            </a:r>
            <a:endParaRPr lang="en-US" dirty="0"/>
          </a:p>
          <a:p>
            <a:pPr lvl="2"/>
            <a:r>
              <a:rPr lang="en-GB" dirty="0"/>
              <a:t>the </a:t>
            </a:r>
            <a:r>
              <a:rPr lang="en-GB" dirty="0" smtClean="0"/>
              <a:t>reliability </a:t>
            </a:r>
            <a:r>
              <a:rPr lang="en-GB" dirty="0"/>
              <a:t>integrity of the electronic communication was maintained;</a:t>
            </a:r>
            <a:endParaRPr lang="en-US" dirty="0"/>
          </a:p>
          <a:p>
            <a:pPr lvl="2"/>
            <a:r>
              <a:rPr lang="en-GB" dirty="0"/>
              <a:t>the </a:t>
            </a:r>
            <a:r>
              <a:rPr lang="en-GB" dirty="0" smtClean="0"/>
              <a:t>manner </a:t>
            </a:r>
            <a:r>
              <a:rPr lang="en-GB" dirty="0"/>
              <a:t>originator was identified; and </a:t>
            </a:r>
            <a:endParaRPr lang="en-US" dirty="0"/>
          </a:p>
          <a:p>
            <a:pPr lvl="2"/>
            <a:r>
              <a:rPr lang="en-GB" dirty="0"/>
              <a:t>any other relevant factor.</a:t>
            </a:r>
            <a:endParaRPr lang="en-US" dirty="0"/>
          </a:p>
          <a:p>
            <a:pPr lvl="1"/>
            <a:endParaRPr lang="en-US" sz="24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16</a:t>
            </a:fld>
            <a:endParaRPr lang="en-US"/>
          </a:p>
        </p:txBody>
      </p:sp>
    </p:spTree>
    <p:extLst>
      <p:ext uri="{BB962C8B-B14F-4D97-AF65-F5344CB8AC3E}">
        <p14:creationId xmlns:p14="http://schemas.microsoft.com/office/powerpoint/2010/main" val="1373315185"/>
      </p:ext>
    </p:extLst>
  </p:cSld>
  <p:clrMapOvr>
    <a:masterClrMapping/>
  </p:clrMapOvr>
  <p:transition xmlns:p14="http://schemas.microsoft.com/office/powerpoint/2010/mai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PART VI</a:t>
            </a:r>
            <a:endParaRPr lang="en-US" dirty="0"/>
          </a:p>
        </p:txBody>
      </p:sp>
      <p:sp>
        <p:nvSpPr>
          <p:cNvPr id="3" name="Content Placeholder 2"/>
          <p:cNvSpPr>
            <a:spLocks noGrp="1"/>
          </p:cNvSpPr>
          <p:nvPr>
            <p:ph idx="1"/>
          </p:nvPr>
        </p:nvSpPr>
        <p:spPr/>
        <p:txBody>
          <a:bodyPr/>
          <a:lstStyle/>
          <a:p>
            <a:r>
              <a:rPr lang="en-US" dirty="0" smtClean="0"/>
              <a:t>S 29-33 Register </a:t>
            </a:r>
            <a:r>
              <a:rPr lang="en-US" dirty="0" smtClean="0"/>
              <a:t>of cryptography providers</a:t>
            </a:r>
            <a:endParaRPr lang="en-US" dirty="0"/>
          </a:p>
          <a:p>
            <a:pPr lvl="1"/>
            <a:r>
              <a:rPr lang="en-US" dirty="0"/>
              <a:t>Information </a:t>
            </a:r>
            <a:r>
              <a:rPr lang="en-US" dirty="0" smtClean="0"/>
              <a:t>–</a:t>
            </a:r>
          </a:p>
          <a:p>
            <a:pPr lvl="1"/>
            <a:r>
              <a:rPr lang="en-US" dirty="0" smtClean="0"/>
              <a:t>Compulsory – offense</a:t>
            </a:r>
            <a:endParaRPr lang="en-US" dirty="0"/>
          </a:p>
          <a:p>
            <a:pPr lvl="1"/>
            <a:r>
              <a:rPr lang="en-US" dirty="0" smtClean="0"/>
              <a:t>Kingdom of Lesotho</a:t>
            </a:r>
            <a:endParaRPr lang="en-US" dirty="0"/>
          </a:p>
          <a:p>
            <a:pPr lvl="2"/>
            <a:r>
              <a:rPr lang="en-US" dirty="0"/>
              <a:t>premises; person makes use;  uses for purpose of business</a:t>
            </a:r>
          </a:p>
          <a:p>
            <a:r>
              <a:rPr lang="en-US" dirty="0"/>
              <a:t>Register confidential – exceptions</a:t>
            </a:r>
          </a:p>
          <a:p>
            <a:pPr marL="0" indent="0">
              <a:buNone/>
            </a:pPr>
            <a:endParaRPr lang="en-US" dirty="0" smtClean="0"/>
          </a:p>
          <a:p>
            <a:pPr marL="457200" lvl="1" indent="0">
              <a:buNone/>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17</a:t>
            </a:fld>
            <a:endParaRPr lang="en-US"/>
          </a:p>
        </p:txBody>
      </p:sp>
      <p:grpSp>
        <p:nvGrpSpPr>
          <p:cNvPr id="5" name="Group 4"/>
          <p:cNvGrpSpPr/>
          <p:nvPr/>
        </p:nvGrpSpPr>
        <p:grpSpPr>
          <a:xfrm>
            <a:off x="611560" y="188641"/>
            <a:ext cx="2497078" cy="1656183"/>
            <a:chOff x="-2424515" y="-1787910"/>
            <a:chExt cx="2497078" cy="2545440"/>
          </a:xfrm>
        </p:grpSpPr>
        <p:sp>
          <p:nvSpPr>
            <p:cNvPr id="6" name="Rounded Rectangle 5"/>
            <p:cNvSpPr/>
            <p:nvPr/>
          </p:nvSpPr>
          <p:spPr>
            <a:xfrm>
              <a:off x="-2424515" y="-1715903"/>
              <a:ext cx="2497078" cy="2473433"/>
            </a:xfrm>
            <a:prstGeom prst="roundRect">
              <a:avLst/>
            </a:prstGeom>
            <a:ln>
              <a:solidFill>
                <a:srgbClr val="FF0000"/>
              </a:solidFill>
            </a:ln>
          </p:spPr>
          <p:style>
            <a:lnRef idx="0">
              <a:scrgbClr r="0" g="0" b="0"/>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 name="Rounded Rectangle 4"/>
            <p:cNvSpPr/>
            <p:nvPr/>
          </p:nvSpPr>
          <p:spPr>
            <a:xfrm>
              <a:off x="-2352507" y="-1787910"/>
              <a:ext cx="2376264" cy="24482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889000">
                <a:lnSpc>
                  <a:spcPct val="90000"/>
                </a:lnSpc>
                <a:spcBef>
                  <a:spcPct val="0"/>
                </a:spcBef>
                <a:spcAft>
                  <a:spcPct val="35000"/>
                </a:spcAft>
              </a:pPr>
              <a:r>
                <a:rPr lang="en-US" sz="2000" b="1" kern="1200" cap="none" spc="50" dirty="0" smtClean="0">
                  <a:ln w="11430"/>
                  <a:solidFill>
                    <a:srgbClr val="FF0000"/>
                  </a:solidFill>
                  <a:effectLst>
                    <a:outerShdw blurRad="76200" dist="50800" dir="5400000" algn="tl" rotWithShape="0">
                      <a:srgbClr val="000000">
                        <a:alpha val="65000"/>
                      </a:srgbClr>
                    </a:outerShdw>
                  </a:effectLst>
                </a:rPr>
                <a:t>Cryptography providers</a:t>
              </a:r>
            </a:p>
          </p:txBody>
        </p:sp>
      </p:grpSp>
    </p:spTree>
    <p:extLst>
      <p:ext uri="{BB962C8B-B14F-4D97-AF65-F5344CB8AC3E}">
        <p14:creationId xmlns:p14="http://schemas.microsoft.com/office/powerpoint/2010/main" val="129214872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17531"/>
            <a:ext cx="8712968" cy="1692771"/>
          </a:xfrm>
        </p:spPr>
        <p:txBody>
          <a:bodyPr/>
          <a:lstStyle/>
          <a:p>
            <a:r>
              <a:rPr lang="en-US" sz="2000" dirty="0" smtClean="0">
                <a:solidFill>
                  <a:srgbClr val="FF0000"/>
                </a:solidFill>
              </a:rPr>
              <a:t/>
            </a:r>
            <a:br>
              <a:rPr lang="en-US" sz="2000" dirty="0" smtClean="0">
                <a:solidFill>
                  <a:srgbClr val="FF0000"/>
                </a:solidFill>
              </a:rPr>
            </a:br>
            <a:r>
              <a:rPr lang="en-US" sz="2800" u="sng" dirty="0" smtClean="0">
                <a:hlinkClick r:id="rId3" action="ppaction://hlinkfile"/>
              </a:rPr>
              <a:t> </a:t>
            </a:r>
            <a:r>
              <a:rPr lang="en-US" sz="2800" u="sng" dirty="0" smtClean="0"/>
              <a:t>PART VII </a:t>
            </a:r>
            <a:r>
              <a:rPr lang="en-AU" sz="2800" dirty="0" smtClean="0"/>
              <a:t>E-GOVERNMENT SERVICES</a:t>
            </a:r>
            <a:r>
              <a:rPr lang="en-US" sz="2800" dirty="0" smtClean="0"/>
              <a:t/>
            </a:r>
            <a:br>
              <a:rPr lang="en-US" sz="2800" dirty="0" smtClean="0"/>
            </a:br>
            <a:r>
              <a:rPr lang="en-US" sz="2800" dirty="0" smtClean="0"/>
              <a:t> S 33-36</a:t>
            </a:r>
            <a:br>
              <a:rPr lang="en-US" sz="2800" dirty="0" smtClean="0"/>
            </a:br>
            <a:endParaRPr lang="en-US" sz="2800" dirty="0">
              <a:solidFill>
                <a:srgbClr val="FF0000"/>
              </a:solidFill>
            </a:endParaRPr>
          </a:p>
        </p:txBody>
      </p:sp>
      <p:sp>
        <p:nvSpPr>
          <p:cNvPr id="3" name="Content Placeholder 2"/>
          <p:cNvSpPr>
            <a:spLocks noGrp="1"/>
          </p:cNvSpPr>
          <p:nvPr>
            <p:ph idx="1"/>
          </p:nvPr>
        </p:nvSpPr>
        <p:spPr>
          <a:xfrm>
            <a:off x="251520" y="1340768"/>
            <a:ext cx="8892480" cy="4760143"/>
          </a:xfrm>
        </p:spPr>
        <p:txBody>
          <a:bodyPr/>
          <a:lstStyle/>
          <a:p>
            <a:r>
              <a:rPr lang="en-US" sz="2400" b="1" i="1" dirty="0">
                <a:solidFill>
                  <a:srgbClr val="6600FF"/>
                </a:solidFill>
              </a:rPr>
              <a:t>R</a:t>
            </a:r>
            <a:r>
              <a:rPr lang="en-US" sz="2400" b="1" i="1" dirty="0" smtClean="0">
                <a:solidFill>
                  <a:srgbClr val="6600FF"/>
                </a:solidFill>
              </a:rPr>
              <a:t>ecognizes and promotes e-government services-functional equivalence</a:t>
            </a:r>
          </a:p>
          <a:p>
            <a:pPr lvl="0"/>
            <a:r>
              <a:rPr lang="en-GB" dirty="0"/>
              <a:t>Acceptance of </a:t>
            </a:r>
            <a:r>
              <a:rPr lang="en-GB" dirty="0" smtClean="0"/>
              <a:t>e-filling</a:t>
            </a:r>
            <a:r>
              <a:rPr lang="en-GB" dirty="0"/>
              <a:t>, </a:t>
            </a:r>
            <a:r>
              <a:rPr lang="en-GB" dirty="0" smtClean="0"/>
              <a:t>issuing of documents </a:t>
            </a:r>
            <a:r>
              <a:rPr lang="en-AU" dirty="0" smtClean="0"/>
              <a:t>provides </a:t>
            </a:r>
            <a:r>
              <a:rPr lang="en-AU" dirty="0"/>
              <a:t>for a manner of payment </a:t>
            </a:r>
            <a:endParaRPr lang="en-US" dirty="0"/>
          </a:p>
          <a:p>
            <a:pPr lvl="0"/>
            <a:r>
              <a:rPr lang="en-GB" dirty="0" smtClean="0"/>
              <a:t>Requirements may be specified </a:t>
            </a:r>
          </a:p>
          <a:p>
            <a:pPr lvl="0"/>
            <a:r>
              <a:rPr lang="en-GB" dirty="0" smtClean="0"/>
              <a:t>E-procurement and use of ICT services</a:t>
            </a:r>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18</a:t>
            </a:fld>
            <a:endParaRPr lang="en-US"/>
          </a:p>
        </p:txBody>
      </p:sp>
    </p:spTree>
    <p:extLst>
      <p:ext uri="{BB962C8B-B14F-4D97-AF65-F5344CB8AC3E}">
        <p14:creationId xmlns:p14="http://schemas.microsoft.com/office/powerpoint/2010/main" val="168815747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3285"/>
            <a:ext cx="7772400" cy="3170099"/>
          </a:xfrm>
        </p:spPr>
        <p:txBody>
          <a:bodyPr/>
          <a:lstStyle/>
          <a:p>
            <a:r>
              <a:rPr lang="en-US" sz="4000" dirty="0" smtClean="0"/>
              <a:t>PART VIII</a:t>
            </a:r>
            <a:br>
              <a:rPr lang="en-US" sz="4000" dirty="0" smtClean="0"/>
            </a:br>
            <a:r>
              <a:rPr lang="en-US" sz="4000" dirty="0" smtClean="0"/>
              <a:t>Consumer protection</a:t>
            </a:r>
            <a:r>
              <a:rPr lang="en-US" sz="4000" dirty="0"/>
              <a:t/>
            </a:r>
            <a:br>
              <a:rPr lang="en-US" sz="4000" dirty="0"/>
            </a:br>
            <a:r>
              <a:rPr lang="en-US" sz="4000" dirty="0" smtClean="0"/>
              <a:t/>
            </a:r>
            <a:br>
              <a:rPr lang="en-US" sz="4000" dirty="0" smtClean="0"/>
            </a:br>
            <a:r>
              <a:rPr lang="en-US" sz="4000" dirty="0" smtClean="0"/>
              <a:t>Obligations </a:t>
            </a:r>
            <a:r>
              <a:rPr lang="en-US" sz="4000" dirty="0" smtClean="0"/>
              <a:t>of on-line traders</a:t>
            </a:r>
            <a:endParaRPr lang="en-US" sz="4000" dirty="0"/>
          </a:p>
        </p:txBody>
      </p:sp>
      <p:sp>
        <p:nvSpPr>
          <p:cNvPr id="3" name="Text Placeholder 2"/>
          <p:cNvSpPr>
            <a:spLocks noGrp="1"/>
          </p:cNvSpPr>
          <p:nvPr>
            <p:ph type="body" sz="half" idx="1"/>
          </p:nvPr>
        </p:nvSpPr>
        <p:spPr>
          <a:xfrm>
            <a:off x="684212" y="1989138"/>
            <a:ext cx="7056139" cy="4256087"/>
          </a:xfrm>
        </p:spPr>
        <p:txBody>
          <a:bodyPr/>
          <a:lstStyle/>
          <a:p>
            <a:endParaRPr lang="en-US" sz="3600" dirty="0" smtClean="0">
              <a:solidFill>
                <a:srgbClr val="FF0000"/>
              </a:solidFill>
            </a:endParaRPr>
          </a:p>
          <a:p>
            <a:endParaRPr lang="en-US" sz="3600" dirty="0">
              <a:solidFill>
                <a:srgbClr val="FF0000"/>
              </a:solidFill>
            </a:endParaRPr>
          </a:p>
          <a:p>
            <a:r>
              <a:rPr lang="en-US" sz="3600" dirty="0" smtClean="0">
                <a:solidFill>
                  <a:srgbClr val="FF0000"/>
                </a:solidFill>
              </a:rPr>
              <a:t>Offering </a:t>
            </a:r>
            <a:r>
              <a:rPr lang="en-US" sz="3600" dirty="0" smtClean="0">
                <a:solidFill>
                  <a:srgbClr val="FF0000"/>
                </a:solidFill>
              </a:rPr>
              <a:t>goods &amp; services by way of electronic transaction</a:t>
            </a:r>
            <a:endParaRPr lang="en-US" sz="3600" dirty="0">
              <a:solidFill>
                <a:srgbClr val="FF0000"/>
              </a:solidFill>
            </a:endParaRPr>
          </a:p>
        </p:txBody>
      </p:sp>
      <p:sp>
        <p:nvSpPr>
          <p:cNvPr id="4" name="Content Placeholder 3"/>
          <p:cNvSpPr>
            <a:spLocks noGrp="1"/>
          </p:cNvSpPr>
          <p:nvPr>
            <p:ph sz="half" idx="2"/>
          </p:nvPr>
        </p:nvSpPr>
        <p:spPr>
          <a:xfrm>
            <a:off x="8244407" y="1989138"/>
            <a:ext cx="212205" cy="4256087"/>
          </a:xfrm>
        </p:spPr>
        <p:txBody>
          <a:bodyPr/>
          <a:lstStyle/>
          <a:p>
            <a:pPr marL="0" indent="0">
              <a:buNone/>
            </a:pPr>
            <a:endParaRPr lang="en-US" dirty="0"/>
          </a:p>
        </p:txBody>
      </p:sp>
      <p:sp>
        <p:nvSpPr>
          <p:cNvPr id="5" name="Slide Number Placeholder 4"/>
          <p:cNvSpPr>
            <a:spLocks noGrp="1"/>
          </p:cNvSpPr>
          <p:nvPr>
            <p:ph type="sldNum" sz="quarter" idx="10"/>
          </p:nvPr>
        </p:nvSpPr>
        <p:spPr/>
        <p:txBody>
          <a:bodyPr/>
          <a:lstStyle/>
          <a:p>
            <a:pPr>
              <a:defRPr/>
            </a:pPr>
            <a:fld id="{8A4A8936-792C-8443-9FC8-870A7DB3B22D}" type="slidenum">
              <a:rPr lang="en-US" smtClean="0"/>
              <a:pPr>
                <a:defRPr/>
              </a:pPr>
              <a:t>19</a:t>
            </a:fld>
            <a:endParaRPr lang="en-US"/>
          </a:p>
        </p:txBody>
      </p:sp>
    </p:spTree>
    <p:extLst>
      <p:ext uri="{BB962C8B-B14F-4D97-AF65-F5344CB8AC3E}">
        <p14:creationId xmlns:p14="http://schemas.microsoft.com/office/powerpoint/2010/main" val="257543684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94146"/>
            <a:ext cx="8784976" cy="1077218"/>
          </a:xfrm>
        </p:spPr>
        <p:txBody>
          <a:bodyPr/>
          <a:lstStyle/>
          <a:p>
            <a:r>
              <a:rPr lang="en-US" sz="3200" dirty="0" smtClean="0">
                <a:solidFill>
                  <a:srgbClr val="FF0000"/>
                </a:solidFill>
                <a:hlinkClick r:id="rId3" action="ppaction://hlinkfile"/>
              </a:rPr>
              <a:t>PART II</a:t>
            </a:r>
            <a:br>
              <a:rPr lang="en-US" sz="3200" dirty="0" smtClean="0">
                <a:solidFill>
                  <a:srgbClr val="FF0000"/>
                </a:solidFill>
                <a:hlinkClick r:id="rId3" action="ppaction://hlinkfile"/>
              </a:rPr>
            </a:br>
            <a:r>
              <a:rPr lang="en-US" sz="3200" dirty="0" smtClean="0">
                <a:solidFill>
                  <a:srgbClr val="FF0000"/>
                </a:solidFill>
                <a:hlinkClick r:id="rId3" action="ppaction://hlinkfile"/>
              </a:rPr>
              <a:t>FUNCTIONAL</a:t>
            </a:r>
            <a:r>
              <a:rPr lang="en-US" sz="3200" u="sng" dirty="0" smtClean="0">
                <a:hlinkClick r:id="rId3" action="ppaction://hlinkfile"/>
              </a:rPr>
              <a:t> </a:t>
            </a:r>
            <a:r>
              <a:rPr lang="en-US" sz="3200" u="sng" dirty="0" smtClean="0">
                <a:hlinkClick r:id="rId3" action="ppaction://hlinkfile"/>
              </a:rPr>
              <a:t>EQUIVALENCE</a:t>
            </a:r>
            <a:endParaRPr lang="en-US" sz="3200" dirty="0">
              <a:solidFill>
                <a:srgbClr val="FF0000"/>
              </a:solidFill>
            </a:endParaRPr>
          </a:p>
        </p:txBody>
      </p:sp>
      <p:sp>
        <p:nvSpPr>
          <p:cNvPr id="3" name="Content Placeholder 2"/>
          <p:cNvSpPr>
            <a:spLocks noGrp="1"/>
          </p:cNvSpPr>
          <p:nvPr>
            <p:ph idx="1"/>
          </p:nvPr>
        </p:nvSpPr>
        <p:spPr>
          <a:xfrm>
            <a:off x="0" y="1772816"/>
            <a:ext cx="8658199" cy="4472409"/>
          </a:xfrm>
        </p:spPr>
        <p:txBody>
          <a:bodyPr/>
          <a:lstStyle/>
          <a:p>
            <a:r>
              <a:rPr lang="en-US" sz="2400" b="1" i="1" dirty="0" smtClean="0">
                <a:solidFill>
                  <a:srgbClr val="6600FF"/>
                </a:solidFill>
              </a:rPr>
              <a:t>This functional equivalence for signatures, writing </a:t>
            </a:r>
            <a:r>
              <a:rPr lang="en-US" sz="2400" b="1" i="1" dirty="0" err="1" smtClean="0">
                <a:solidFill>
                  <a:srgbClr val="6600FF"/>
                </a:solidFill>
              </a:rPr>
              <a:t>etc</a:t>
            </a:r>
            <a:r>
              <a:rPr lang="en-US" sz="2400" b="1" i="1" dirty="0" smtClean="0">
                <a:solidFill>
                  <a:srgbClr val="6600FF"/>
                </a:solidFill>
              </a:rPr>
              <a:t> </a:t>
            </a:r>
          </a:p>
          <a:p>
            <a:pPr lvl="0"/>
            <a:r>
              <a:rPr lang="en-GB" dirty="0" smtClean="0"/>
              <a:t>Legal recognition – 7</a:t>
            </a:r>
          </a:p>
          <a:p>
            <a:pPr lvl="0"/>
            <a:r>
              <a:rPr lang="en-GB" dirty="0" smtClean="0"/>
              <a:t>Writing requirements-8</a:t>
            </a:r>
          </a:p>
          <a:p>
            <a:pPr lvl="0"/>
            <a:r>
              <a:rPr lang="en-GB" dirty="0" smtClean="0"/>
              <a:t>Writing = electronic communication – form usable for subsequent reference</a:t>
            </a:r>
          </a:p>
          <a:p>
            <a:pPr lvl="0"/>
            <a:endParaRPr lang="en-US" dirty="0"/>
          </a:p>
          <a:p>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2</a:t>
            </a:fld>
            <a:endParaRPr lang="en-US"/>
          </a:p>
        </p:txBody>
      </p:sp>
      <p:pic>
        <p:nvPicPr>
          <p:cNvPr id="5" name="Picture 4" descr="asus_eee_pc_4"/>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301279" y="2132857"/>
            <a:ext cx="1686041"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j0309615"/>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rot="-1367491">
            <a:off x="6736424" y="2413146"/>
            <a:ext cx="1616727" cy="841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624762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endParaRPr lang="en-US" dirty="0">
              <a:latin typeface="Arial" charset="0"/>
            </a:endParaRPr>
          </a:p>
        </p:txBody>
      </p:sp>
      <p:sp>
        <p:nvSpPr>
          <p:cNvPr id="20482" name="Rectangle 3"/>
          <p:cNvSpPr>
            <a:spLocks noGrp="1" noChangeArrowheads="1"/>
          </p:cNvSpPr>
          <p:nvPr>
            <p:ph type="body" sz="half" idx="1"/>
          </p:nvPr>
        </p:nvSpPr>
        <p:spPr>
          <a:xfrm>
            <a:off x="685800" y="404665"/>
            <a:ext cx="7918648" cy="6192986"/>
          </a:xfrm>
        </p:spPr>
        <p:txBody>
          <a:bodyPr/>
          <a:lstStyle/>
          <a:p>
            <a:pPr marL="0" indent="0">
              <a:lnSpc>
                <a:spcPct val="80000"/>
              </a:lnSpc>
              <a:buNone/>
            </a:pPr>
            <a:endParaRPr lang="en-US" sz="2800" dirty="0">
              <a:latin typeface="Arial" charset="0"/>
            </a:endParaRPr>
          </a:p>
          <a:p>
            <a:pPr>
              <a:lnSpc>
                <a:spcPct val="80000"/>
              </a:lnSpc>
            </a:pPr>
            <a:endParaRPr lang="en-US" sz="3600" dirty="0" smtClean="0">
              <a:latin typeface="Arial" charset="0"/>
            </a:endParaRPr>
          </a:p>
          <a:p>
            <a:pPr>
              <a:lnSpc>
                <a:spcPct val="80000"/>
              </a:lnSpc>
            </a:pPr>
            <a:endParaRPr lang="en-US" sz="3600" dirty="0">
              <a:latin typeface="Arial" charset="0"/>
            </a:endParaRPr>
          </a:p>
          <a:p>
            <a:pPr>
              <a:lnSpc>
                <a:spcPct val="80000"/>
              </a:lnSpc>
            </a:pPr>
            <a:endParaRPr lang="en-US" sz="3600" dirty="0" smtClean="0">
              <a:latin typeface="Arial" charset="0"/>
            </a:endParaRPr>
          </a:p>
          <a:p>
            <a:pPr>
              <a:lnSpc>
                <a:spcPct val="80000"/>
              </a:lnSpc>
            </a:pPr>
            <a:endParaRPr lang="en-US" sz="3600" dirty="0" smtClean="0">
              <a:latin typeface="Arial" charset="0"/>
            </a:endParaRPr>
          </a:p>
          <a:p>
            <a:pPr>
              <a:lnSpc>
                <a:spcPct val="80000"/>
              </a:lnSpc>
            </a:pPr>
            <a:r>
              <a:rPr lang="en-US" sz="4000" dirty="0" smtClean="0">
                <a:latin typeface="Arial" charset="0"/>
              </a:rPr>
              <a:t>Consumer </a:t>
            </a:r>
            <a:r>
              <a:rPr lang="en-US" sz="4000" dirty="0">
                <a:latin typeface="Arial" charset="0"/>
              </a:rPr>
              <a:t>= any </a:t>
            </a:r>
            <a:r>
              <a:rPr lang="en-US" sz="4000" dirty="0" smtClean="0">
                <a:latin typeface="Arial" charset="0"/>
              </a:rPr>
              <a:t>natural </a:t>
            </a:r>
            <a:r>
              <a:rPr lang="en-US" sz="4000" dirty="0" smtClean="0">
                <a:solidFill>
                  <a:srgbClr val="FF3300"/>
                </a:solidFill>
                <a:latin typeface="Arial" charset="0"/>
              </a:rPr>
              <a:t>person</a:t>
            </a:r>
            <a:r>
              <a:rPr lang="en-US" sz="4000" dirty="0" smtClean="0">
                <a:latin typeface="Arial" charset="0"/>
              </a:rPr>
              <a:t> / non-profit </a:t>
            </a:r>
            <a:r>
              <a:rPr lang="en-US" sz="4000" dirty="0" err="1" smtClean="0">
                <a:latin typeface="Arial" charset="0"/>
              </a:rPr>
              <a:t>organisation</a:t>
            </a:r>
            <a:r>
              <a:rPr lang="en-US" sz="4000" dirty="0" smtClean="0">
                <a:latin typeface="Arial" charset="0"/>
              </a:rPr>
              <a:t> who </a:t>
            </a:r>
            <a:r>
              <a:rPr lang="en-US" sz="4000" dirty="0" smtClean="0">
                <a:latin typeface="Arial" charset="0"/>
              </a:rPr>
              <a:t>uses information system services to </a:t>
            </a:r>
            <a:r>
              <a:rPr lang="en-US" sz="4000" dirty="0" smtClean="0">
                <a:latin typeface="Arial" charset="0"/>
              </a:rPr>
              <a:t>purchase goods/services as end-user</a:t>
            </a:r>
            <a:endParaRPr lang="en-US" sz="4000" dirty="0">
              <a:latin typeface="Arial" charset="0"/>
            </a:endParaRPr>
          </a:p>
        </p:txBody>
      </p:sp>
      <p:sp>
        <p:nvSpPr>
          <p:cNvPr id="20483" name="Rectangle 4"/>
          <p:cNvSpPr>
            <a:spLocks noGrp="1" noChangeArrowheads="1"/>
          </p:cNvSpPr>
          <p:nvPr>
            <p:ph sz="half" idx="2"/>
          </p:nvPr>
        </p:nvSpPr>
        <p:spPr/>
        <p:txBody>
          <a:bodyPr/>
          <a:lstStyle/>
          <a:p>
            <a:pPr>
              <a:lnSpc>
                <a:spcPct val="80000"/>
              </a:lnSpc>
            </a:pPr>
            <a:endParaRPr lang="en-US" dirty="0">
              <a:latin typeface="Arial" charset="0"/>
            </a:endParaRPr>
          </a:p>
        </p:txBody>
      </p:sp>
      <p:pic>
        <p:nvPicPr>
          <p:cNvPr id="20484" name="Picture 5" descr="future_search7-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0"/>
            <a:ext cx="3635896" cy="248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075059"/>
      </p:ext>
    </p:extLst>
  </p:cSld>
  <p:clrMapOvr>
    <a:masterClrMapping/>
  </p:clrMapOvr>
  <mc:AlternateContent xmlns:mc="http://schemas.openxmlformats.org/markup-compatibility/2006" xmlns:p14="http://schemas.microsoft.com/office/powerpoint/2010/main">
    <mc:Choice Requires="p14">
      <p:transition spd="slow" p14:dur="59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85800" y="116632"/>
            <a:ext cx="7772400" cy="864096"/>
          </a:xfrm>
        </p:spPr>
        <p:txBody>
          <a:bodyPr/>
          <a:lstStyle/>
          <a:p>
            <a:r>
              <a:rPr lang="en-ZA" sz="4500" dirty="0">
                <a:latin typeface="Arial" charset="0"/>
              </a:rPr>
              <a:t>Information made available</a:t>
            </a:r>
            <a:endParaRPr lang="en-US" sz="4500" dirty="0">
              <a:latin typeface="Arial" charset="0"/>
            </a:endParaRPr>
          </a:p>
        </p:txBody>
      </p:sp>
      <p:sp>
        <p:nvSpPr>
          <p:cNvPr id="24578" name="Rectangle 3"/>
          <p:cNvSpPr>
            <a:spLocks noGrp="1" noChangeArrowheads="1"/>
          </p:cNvSpPr>
          <p:nvPr>
            <p:ph type="body" idx="1"/>
          </p:nvPr>
        </p:nvSpPr>
        <p:spPr>
          <a:xfrm>
            <a:off x="457200" y="836712"/>
            <a:ext cx="8229600" cy="6408638"/>
          </a:xfrm>
        </p:spPr>
        <p:txBody>
          <a:bodyPr/>
          <a:lstStyle/>
          <a:p>
            <a:r>
              <a:rPr lang="en-US" sz="3300" dirty="0" smtClean="0">
                <a:latin typeface="Arial" charset="0"/>
              </a:rPr>
              <a:t>S 38 11 </a:t>
            </a:r>
            <a:r>
              <a:rPr lang="en-US" sz="3300" dirty="0">
                <a:latin typeface="Arial" charset="0"/>
              </a:rPr>
              <a:t>pieces of info, </a:t>
            </a:r>
            <a:r>
              <a:rPr lang="en-US" sz="3300" dirty="0" err="1">
                <a:latin typeface="Arial" charset="0"/>
              </a:rPr>
              <a:t>e.g</a:t>
            </a:r>
            <a:r>
              <a:rPr lang="en-US" sz="2800" dirty="0">
                <a:latin typeface="Arial" charset="0"/>
              </a:rPr>
              <a:t> </a:t>
            </a:r>
          </a:p>
          <a:p>
            <a:pPr lvl="1"/>
            <a:r>
              <a:rPr lang="en-US" dirty="0">
                <a:latin typeface="Arial" charset="0"/>
              </a:rPr>
              <a:t>Full </a:t>
            </a:r>
            <a:r>
              <a:rPr lang="en-US" dirty="0" smtClean="0">
                <a:latin typeface="Arial" charset="0"/>
              </a:rPr>
              <a:t>contact details place of the business; e-mail address and telefax number;</a:t>
            </a:r>
          </a:p>
          <a:p>
            <a:pPr lvl="1"/>
            <a:r>
              <a:rPr lang="en-US" dirty="0" smtClean="0">
                <a:latin typeface="Arial" charset="0"/>
              </a:rPr>
              <a:t>Full </a:t>
            </a:r>
            <a:r>
              <a:rPr lang="en-US" dirty="0">
                <a:latin typeface="Arial" charset="0"/>
              </a:rPr>
              <a:t>information re goods or services, quality and </a:t>
            </a:r>
            <a:r>
              <a:rPr lang="en-US" dirty="0" smtClean="0">
                <a:latin typeface="Arial" charset="0"/>
              </a:rPr>
              <a:t>characteristics – informed decision;</a:t>
            </a:r>
          </a:p>
          <a:p>
            <a:pPr lvl="1"/>
            <a:r>
              <a:rPr lang="en-US" dirty="0" smtClean="0">
                <a:latin typeface="Arial" charset="0"/>
              </a:rPr>
              <a:t> </a:t>
            </a:r>
            <a:r>
              <a:rPr lang="en-US" dirty="0">
                <a:latin typeface="Arial" charset="0"/>
              </a:rPr>
              <a:t>The full price, additional costs such as </a:t>
            </a:r>
            <a:r>
              <a:rPr lang="en-US" dirty="0" smtClean="0">
                <a:latin typeface="Arial" charset="0"/>
              </a:rPr>
              <a:t>transport and taxes; </a:t>
            </a:r>
          </a:p>
          <a:p>
            <a:pPr lvl="1"/>
            <a:r>
              <a:rPr lang="en-US" dirty="0" smtClean="0">
                <a:latin typeface="Arial" charset="0"/>
              </a:rPr>
              <a:t>Payment systems; </a:t>
            </a:r>
          </a:p>
          <a:p>
            <a:pPr lvl="1"/>
            <a:r>
              <a:rPr lang="en-US" dirty="0" smtClean="0">
                <a:latin typeface="Arial" charset="0"/>
              </a:rPr>
              <a:t> Terms of agreement &amp; manner access &amp; full record</a:t>
            </a:r>
          </a:p>
        </p:txBody>
      </p:sp>
      <p:sp>
        <p:nvSpPr>
          <p:cNvPr id="273412" name="Rectangle 4"/>
          <p:cNvSpPr>
            <a:spLocks noChangeArrowheads="1"/>
          </p:cNvSpPr>
          <p:nvPr/>
        </p:nvSpPr>
        <p:spPr bwMode="auto">
          <a:xfrm rot="10800000" flipV="1">
            <a:off x="1115616" y="5528989"/>
            <a:ext cx="7776864" cy="384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defRPr/>
            </a:pPr>
            <a:r>
              <a:rPr lang="en-US" dirty="0" smtClean="0">
                <a:cs typeface="+mn-cs"/>
                <a:hlinkClick r:id="rId3"/>
              </a:rPr>
              <a:t>Us</a:t>
            </a:r>
            <a:r>
              <a:rPr lang="en-US" dirty="0">
                <a:cs typeface="+mn-cs"/>
                <a:hlinkClick r:id="rId3"/>
              </a:rPr>
              <a:t> </a:t>
            </a:r>
            <a:r>
              <a:rPr lang="en-US" dirty="0">
                <a:cs typeface="+mn-cs"/>
              </a:rPr>
              <a:t> |</a:t>
            </a:r>
            <a:r>
              <a:rPr lang="en-US" dirty="0">
                <a:cs typeface="+mn-cs"/>
                <a:hlinkClick r:id="rId4"/>
              </a:rPr>
              <a:t> Contact Us </a:t>
            </a:r>
            <a:r>
              <a:rPr lang="en-US" dirty="0">
                <a:cs typeface="+mn-cs"/>
              </a:rPr>
              <a:t> |</a:t>
            </a:r>
            <a:r>
              <a:rPr lang="en-US" dirty="0">
                <a:cs typeface="+mn-cs"/>
                <a:hlinkClick r:id="rId5"/>
              </a:rPr>
              <a:t> Price List </a:t>
            </a:r>
            <a:r>
              <a:rPr lang="en-US" dirty="0">
                <a:cs typeface="+mn-cs"/>
              </a:rPr>
              <a:t> |</a:t>
            </a:r>
            <a:r>
              <a:rPr lang="en-US" dirty="0">
                <a:cs typeface="+mn-cs"/>
                <a:hlinkClick r:id="rId6"/>
              </a:rPr>
              <a:t> </a:t>
            </a:r>
            <a:r>
              <a:rPr lang="en-US" dirty="0" smtClean="0">
                <a:cs typeface="+mn-cs"/>
                <a:hlinkClick r:id="rId6"/>
              </a:rPr>
              <a:t>Terms and conditions </a:t>
            </a:r>
            <a:endParaRPr lang="en-US" dirty="0">
              <a:cs typeface="+mn-cs"/>
            </a:endParaRPr>
          </a:p>
        </p:txBody>
      </p:sp>
    </p:spTree>
    <p:extLst>
      <p:ext uri="{BB962C8B-B14F-4D97-AF65-F5344CB8AC3E}">
        <p14:creationId xmlns:p14="http://schemas.microsoft.com/office/powerpoint/2010/main" val="405549447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683568" y="311699"/>
            <a:ext cx="7774632" cy="646331"/>
          </a:xfrm>
        </p:spPr>
        <p:txBody>
          <a:bodyPr/>
          <a:lstStyle/>
          <a:p>
            <a:r>
              <a:rPr lang="en-US" dirty="0" smtClean="0"/>
              <a:t> S 38(3) Consumer </a:t>
            </a:r>
            <a:r>
              <a:rPr lang="en-US" dirty="0" smtClean="0"/>
              <a:t>rights </a:t>
            </a:r>
            <a:endParaRPr lang="en-US" dirty="0"/>
          </a:p>
        </p:txBody>
      </p:sp>
      <p:sp>
        <p:nvSpPr>
          <p:cNvPr id="3" name="Content Placeholder 2"/>
          <p:cNvSpPr>
            <a:spLocks noGrp="1"/>
          </p:cNvSpPr>
          <p:nvPr>
            <p:ph idx="1"/>
          </p:nvPr>
        </p:nvSpPr>
        <p:spPr>
          <a:xfrm>
            <a:off x="323528" y="908720"/>
            <a:ext cx="8424935" cy="5336505"/>
          </a:xfrm>
        </p:spPr>
        <p:txBody>
          <a:bodyPr/>
          <a:lstStyle/>
          <a:p>
            <a:r>
              <a:rPr lang="en-AU" sz="2400" dirty="0"/>
              <a:t> </a:t>
            </a:r>
            <a:r>
              <a:rPr lang="en-AU" sz="2800" dirty="0" smtClean="0"/>
              <a:t>Cancellation right-</a:t>
            </a:r>
            <a:r>
              <a:rPr lang="en-AU" sz="2800" dirty="0"/>
              <a:t> </a:t>
            </a:r>
            <a:r>
              <a:rPr lang="en-GB" sz="2800" dirty="0" smtClean="0"/>
              <a:t>A </a:t>
            </a:r>
            <a:r>
              <a:rPr lang="en-GB" sz="2800" dirty="0"/>
              <a:t>consumer has a right </a:t>
            </a:r>
            <a:r>
              <a:rPr lang="en-GB" sz="2800" dirty="0" smtClean="0"/>
              <a:t>to </a:t>
            </a:r>
            <a:r>
              <a:rPr lang="en-GB" sz="2800" dirty="0"/>
              <a:t>cancel without reason and without penalty any transaction and any related credit agreement for the supply </a:t>
            </a:r>
            <a:endParaRPr lang="en-AU" sz="2800" dirty="0" smtClean="0"/>
          </a:p>
          <a:p>
            <a:pPr lvl="1"/>
            <a:r>
              <a:rPr lang="en-GB" dirty="0"/>
              <a:t>review the entire electronic transaction </a:t>
            </a:r>
            <a:endParaRPr lang="en-GB" dirty="0" smtClean="0"/>
          </a:p>
          <a:p>
            <a:pPr lvl="1"/>
            <a:r>
              <a:rPr lang="en-GB" dirty="0"/>
              <a:t>withdraw from the transaction, before finally placing any </a:t>
            </a:r>
            <a:r>
              <a:rPr lang="en-GB" dirty="0" smtClean="0"/>
              <a:t>order</a:t>
            </a:r>
          </a:p>
          <a:p>
            <a:r>
              <a:rPr lang="en-GB" sz="2800" dirty="0" smtClean="0"/>
              <a:t>The </a:t>
            </a:r>
            <a:r>
              <a:rPr lang="en-GB" sz="2800" dirty="0"/>
              <a:t>only charge that may be levied on the consumer is the direct cost of returning the goods</a:t>
            </a:r>
            <a:r>
              <a:rPr lang="en-GB" sz="2800" dirty="0" smtClean="0"/>
              <a:t>.</a:t>
            </a:r>
          </a:p>
          <a:p>
            <a:r>
              <a:rPr lang="en-GB" sz="2800" dirty="0" smtClean="0"/>
              <a:t>COOLING OFF S 39; exclusions s 37</a:t>
            </a:r>
            <a:endParaRPr lang="en-US" sz="2800" dirty="0"/>
          </a:p>
          <a:p>
            <a:endParaRPr lang="en-US" sz="2400" b="1" dirty="0"/>
          </a:p>
          <a:p>
            <a:endParaRPr lang="en-US" sz="24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22</a:t>
            </a:fld>
            <a:endParaRPr lang="en-US"/>
          </a:p>
        </p:txBody>
      </p:sp>
    </p:spTree>
    <p:extLst>
      <p:ext uri="{BB962C8B-B14F-4D97-AF65-F5344CB8AC3E}">
        <p14:creationId xmlns:p14="http://schemas.microsoft.com/office/powerpoint/2010/main" val="215890146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01599"/>
            <a:ext cx="7772400" cy="1200329"/>
          </a:xfrm>
        </p:spPr>
        <p:txBody>
          <a:bodyPr/>
          <a:lstStyle/>
          <a:p>
            <a:r>
              <a:rPr lang="en-US" dirty="0" smtClean="0"/>
              <a:t>PART IX</a:t>
            </a:r>
            <a:br>
              <a:rPr lang="en-US" dirty="0" smtClean="0"/>
            </a:br>
            <a:r>
              <a:rPr lang="en-US" dirty="0" smtClean="0"/>
              <a:t>LIMITATION </a:t>
            </a:r>
            <a:r>
              <a:rPr lang="en-US" dirty="0" smtClean="0"/>
              <a:t>OF LIABILITY</a:t>
            </a:r>
            <a:endParaRPr lang="en-US" dirty="0"/>
          </a:p>
        </p:txBody>
      </p:sp>
      <p:sp>
        <p:nvSpPr>
          <p:cNvPr id="3" name="Content Placeholder 2"/>
          <p:cNvSpPr>
            <a:spLocks noGrp="1"/>
          </p:cNvSpPr>
          <p:nvPr>
            <p:ph idx="1"/>
          </p:nvPr>
        </p:nvSpPr>
        <p:spPr/>
        <p:txBody>
          <a:bodyPr/>
          <a:lstStyle/>
          <a:p>
            <a:r>
              <a:rPr lang="en-US" dirty="0" smtClean="0">
                <a:solidFill>
                  <a:srgbClr val="0000FF"/>
                </a:solidFill>
              </a:rPr>
              <a:t>Provide for CODE OF CONDUCT of ISPs</a:t>
            </a:r>
          </a:p>
          <a:p>
            <a:r>
              <a:rPr lang="en-US" dirty="0" smtClean="0">
                <a:solidFill>
                  <a:srgbClr val="0000FF"/>
                </a:solidFill>
              </a:rPr>
              <a:t>Protect ISPs from indirect liability</a:t>
            </a:r>
            <a:endParaRPr lang="en-US" dirty="0">
              <a:solidFill>
                <a:srgbClr val="0000FF"/>
              </a:solidFill>
            </a:endParaRPr>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23</a:t>
            </a:fld>
            <a:endParaRPr lang="en-US"/>
          </a:p>
        </p:txBody>
      </p:sp>
    </p:spTree>
    <p:extLst>
      <p:ext uri="{BB962C8B-B14F-4D97-AF65-F5344CB8AC3E}">
        <p14:creationId xmlns:p14="http://schemas.microsoft.com/office/powerpoint/2010/main" val="38009481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58652"/>
            <a:ext cx="7774632" cy="910108"/>
          </a:xfrm>
        </p:spPr>
        <p:txBody>
          <a:bodyPr/>
          <a:lstStyle/>
          <a:p>
            <a:r>
              <a:rPr lang="en-GB" sz="2800" dirty="0"/>
              <a:t>Unsolicited </a:t>
            </a:r>
            <a:r>
              <a:rPr lang="en-GB" sz="2800" dirty="0" smtClean="0"/>
              <a:t>electronic communications</a:t>
            </a:r>
            <a:r>
              <a:rPr lang="en-US" dirty="0"/>
              <a:t/>
            </a:r>
            <a:br>
              <a:rPr lang="en-US" dirty="0"/>
            </a:br>
            <a:endParaRPr lang="en-US" dirty="0"/>
          </a:p>
        </p:txBody>
      </p:sp>
      <p:sp>
        <p:nvSpPr>
          <p:cNvPr id="3" name="Content Placeholder 2"/>
          <p:cNvSpPr>
            <a:spLocks noGrp="1"/>
          </p:cNvSpPr>
          <p:nvPr>
            <p:ph idx="1"/>
          </p:nvPr>
        </p:nvSpPr>
        <p:spPr>
          <a:xfrm>
            <a:off x="0" y="908720"/>
            <a:ext cx="8892480" cy="5336505"/>
          </a:xfrm>
        </p:spPr>
        <p:txBody>
          <a:bodyPr/>
          <a:lstStyle/>
          <a:p>
            <a:r>
              <a:rPr lang="en-GB" sz="2800" b="1" dirty="0" smtClean="0"/>
              <a:t>S43 Marketing – contact details; opt-out &amp; where obtained</a:t>
            </a:r>
          </a:p>
          <a:p>
            <a:r>
              <a:rPr lang="en-GB" sz="2800" b="1" dirty="0" smtClean="0"/>
              <a:t>OPT-IN</a:t>
            </a:r>
            <a:endParaRPr lang="en-GB" sz="2800" b="1" dirty="0" smtClean="0"/>
          </a:p>
          <a:p>
            <a:pPr marL="857250" lvl="1" indent="-457200">
              <a:buFont typeface="+mj-lt"/>
              <a:buAutoNum type="alphaLcParenR"/>
            </a:pPr>
            <a:r>
              <a:rPr lang="en-GB" sz="2400" b="1" dirty="0" smtClean="0"/>
              <a:t>T</a:t>
            </a:r>
            <a:r>
              <a:rPr lang="de-DE" sz="2400" b="1" dirty="0" smtClean="0"/>
              <a:t>he </a:t>
            </a:r>
            <a:r>
              <a:rPr lang="de-DE" sz="2400" b="1" dirty="0" err="1" smtClean="0"/>
              <a:t>e-mail</a:t>
            </a:r>
            <a:r>
              <a:rPr lang="de-DE" sz="2400" b="1" dirty="0" smtClean="0"/>
              <a:t> &amp; personal </a:t>
            </a:r>
            <a:r>
              <a:rPr lang="de-DE" sz="2400" b="1" dirty="0"/>
              <a:t>information was </a:t>
            </a:r>
            <a:r>
              <a:rPr lang="de-DE" sz="2400" b="1" dirty="0" err="1" smtClean="0"/>
              <a:t>collected</a:t>
            </a:r>
            <a:r>
              <a:rPr lang="de-DE" sz="2400" b="1" dirty="0" smtClean="0"/>
              <a:t> “</a:t>
            </a:r>
            <a:r>
              <a:rPr lang="de-DE" sz="2400" b="1" dirty="0"/>
              <a:t>in the course of a </a:t>
            </a:r>
            <a:r>
              <a:rPr lang="de-DE" sz="2400" b="1" dirty="0" err="1" smtClean="0"/>
              <a:t>sale</a:t>
            </a:r>
            <a:r>
              <a:rPr lang="de-DE" sz="2400" b="1" dirty="0" smtClean="0"/>
              <a:t> </a:t>
            </a:r>
            <a:r>
              <a:rPr lang="de-DE" sz="2400" b="1" dirty="0"/>
              <a:t>or negotiations for a sale”; </a:t>
            </a:r>
            <a:endParaRPr lang="en-US" sz="2400" b="1" dirty="0"/>
          </a:p>
          <a:p>
            <a:pPr marL="857250" lvl="1" indent="-457200">
              <a:buFont typeface="+mj-lt"/>
              <a:buAutoNum type="alphaLcParenR"/>
            </a:pPr>
            <a:r>
              <a:rPr lang="en-GB" sz="2400" b="1" dirty="0"/>
              <a:t>the originator only sends promotional messages relating to its “similar products and services” to the </a:t>
            </a:r>
            <a:r>
              <a:rPr lang="en-GB" sz="2400" b="1" dirty="0" smtClean="0"/>
              <a:t>addressee</a:t>
            </a:r>
          </a:p>
          <a:p>
            <a:pPr marL="857250" lvl="1" indent="-457200">
              <a:buFont typeface="+mj-lt"/>
              <a:buAutoNum type="alphaLcParenR"/>
            </a:pPr>
            <a:r>
              <a:rPr lang="en-GB" sz="2400" b="1" dirty="0"/>
              <a:t>the opportunity to opt out is provided by the originator to the addressee with every subsequent </a:t>
            </a:r>
            <a:r>
              <a:rPr lang="en-GB" sz="2400" b="1" dirty="0" smtClean="0"/>
              <a:t>message</a:t>
            </a:r>
          </a:p>
          <a:p>
            <a:pPr marL="857250" lvl="1" indent="-457200">
              <a:buFont typeface="+mj-lt"/>
              <a:buAutoNum type="alphaLcParenR"/>
            </a:pPr>
            <a:r>
              <a:rPr lang="en-GB" sz="2400" b="1" dirty="0" smtClean="0"/>
              <a:t>Offenses</a:t>
            </a:r>
            <a:endParaRPr lang="en-US" sz="2400" b="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24</a:t>
            </a:fld>
            <a:endParaRPr lang="en-US"/>
          </a:p>
        </p:txBody>
      </p:sp>
    </p:spTree>
    <p:extLst>
      <p:ext uri="{BB962C8B-B14F-4D97-AF65-F5344CB8AC3E}">
        <p14:creationId xmlns:p14="http://schemas.microsoft.com/office/powerpoint/2010/main" val="271635911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792088"/>
          </a:xfrm>
        </p:spPr>
        <p:txBody>
          <a:bodyPr/>
          <a:lstStyle/>
          <a:p>
            <a:r>
              <a:rPr lang="en-US" dirty="0" smtClean="0"/>
              <a:t>Limitation of liability</a:t>
            </a:r>
            <a:endParaRPr lang="en-US" dirty="0"/>
          </a:p>
        </p:txBody>
      </p:sp>
      <p:sp>
        <p:nvSpPr>
          <p:cNvPr id="3" name="Content Placeholder 2"/>
          <p:cNvSpPr>
            <a:spLocks noGrp="1"/>
          </p:cNvSpPr>
          <p:nvPr>
            <p:ph idx="1"/>
          </p:nvPr>
        </p:nvSpPr>
        <p:spPr>
          <a:xfrm>
            <a:off x="684213" y="980728"/>
            <a:ext cx="7772400" cy="5264497"/>
          </a:xfrm>
        </p:spPr>
        <p:txBody>
          <a:bodyPr/>
          <a:lstStyle/>
          <a:p>
            <a:r>
              <a:rPr lang="en-GB" dirty="0" smtClean="0">
                <a:latin typeface="Verdana" charset="0"/>
              </a:rPr>
              <a:t>45</a:t>
            </a:r>
            <a:r>
              <a:rPr lang="en-GB" dirty="0" smtClean="0">
                <a:latin typeface="Verdana" charset="0"/>
              </a:rPr>
              <a:t>: Mere </a:t>
            </a:r>
            <a:r>
              <a:rPr lang="en-GB" dirty="0">
                <a:latin typeface="Verdana" charset="0"/>
              </a:rPr>
              <a:t>conduit; </a:t>
            </a:r>
          </a:p>
          <a:p>
            <a:r>
              <a:rPr lang="en-GB" dirty="0" smtClean="0">
                <a:latin typeface="Verdana" charset="0"/>
              </a:rPr>
              <a:t>46: Caching</a:t>
            </a:r>
            <a:r>
              <a:rPr lang="en-GB" dirty="0">
                <a:latin typeface="Verdana" charset="0"/>
              </a:rPr>
              <a:t>; </a:t>
            </a:r>
          </a:p>
          <a:p>
            <a:r>
              <a:rPr lang="en-GB" dirty="0" smtClean="0">
                <a:latin typeface="Verdana" charset="0"/>
              </a:rPr>
              <a:t>47: Hosting </a:t>
            </a:r>
            <a:r>
              <a:rPr lang="en-GB" dirty="0">
                <a:latin typeface="Verdana" charset="0"/>
              </a:rPr>
              <a:t>&amp; </a:t>
            </a:r>
          </a:p>
          <a:p>
            <a:r>
              <a:rPr lang="en-GB" dirty="0" smtClean="0">
                <a:latin typeface="Verdana" charset="0"/>
              </a:rPr>
              <a:t>48: Information </a:t>
            </a:r>
            <a:r>
              <a:rPr lang="en-GB" dirty="0">
                <a:latin typeface="Verdana" charset="0"/>
              </a:rPr>
              <a:t>location </a:t>
            </a:r>
            <a:r>
              <a:rPr lang="en-GB" dirty="0" smtClean="0">
                <a:latin typeface="Verdana" charset="0"/>
              </a:rPr>
              <a:t>tools</a:t>
            </a:r>
          </a:p>
          <a:p>
            <a:r>
              <a:rPr lang="en-GB" dirty="0" smtClean="0">
                <a:latin typeface="Verdana" charset="0"/>
              </a:rPr>
              <a:t>49: Take-down notification</a:t>
            </a:r>
            <a:endParaRPr lang="en-GB" dirty="0">
              <a:latin typeface="Verdana" charset="0"/>
            </a:endParaRPr>
          </a:p>
          <a:p>
            <a:r>
              <a:rPr lang="en-GB" dirty="0">
                <a:latin typeface="Verdana" charset="0"/>
              </a:rPr>
              <a:t> </a:t>
            </a:r>
            <a:r>
              <a:rPr lang="en-GB" dirty="0" smtClean="0">
                <a:latin typeface="Verdana" charset="0"/>
              </a:rPr>
              <a:t>50 No </a:t>
            </a:r>
            <a:r>
              <a:rPr lang="en-GB" dirty="0">
                <a:latin typeface="Verdana" charset="0"/>
              </a:rPr>
              <a:t>general </a:t>
            </a:r>
            <a:r>
              <a:rPr lang="en-GB" dirty="0" smtClean="0">
                <a:latin typeface="Verdana" charset="0"/>
              </a:rPr>
              <a:t>obligation  </a:t>
            </a:r>
          </a:p>
          <a:p>
            <a:r>
              <a:rPr lang="en-GB" dirty="0" smtClean="0">
                <a:latin typeface="Verdana" charset="0"/>
              </a:rPr>
              <a:t>53 other rights not affected</a:t>
            </a:r>
            <a:endParaRPr lang="en-GB" dirty="0">
              <a:latin typeface="Verdana" charset="0"/>
            </a:endParaRPr>
          </a:p>
          <a:p>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25</a:t>
            </a:fld>
            <a:endParaRPr lang="en-US"/>
          </a:p>
        </p:txBody>
      </p:sp>
    </p:spTree>
    <p:extLst>
      <p:ext uri="{BB962C8B-B14F-4D97-AF65-F5344CB8AC3E}">
        <p14:creationId xmlns:p14="http://schemas.microsoft.com/office/powerpoint/2010/main" val="3932100606"/>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92034"/>
            <a:ext cx="7772400" cy="646331"/>
          </a:xfrm>
        </p:spPr>
        <p:txBody>
          <a:bodyPr/>
          <a:lstStyle/>
          <a:p>
            <a:pPr algn="r"/>
            <a:r>
              <a:rPr lang="en-GB" dirty="0" smtClean="0">
                <a:latin typeface="Verdana" charset="0"/>
              </a:rPr>
              <a:t>Service providers </a:t>
            </a:r>
            <a:endParaRPr lang="en-US" dirty="0"/>
          </a:p>
        </p:txBody>
      </p:sp>
      <p:sp>
        <p:nvSpPr>
          <p:cNvPr id="3" name="Content Placeholder 2"/>
          <p:cNvSpPr>
            <a:spLocks noGrp="1"/>
          </p:cNvSpPr>
          <p:nvPr>
            <p:ph idx="1"/>
          </p:nvPr>
        </p:nvSpPr>
        <p:spPr>
          <a:xfrm>
            <a:off x="684213" y="1556792"/>
            <a:ext cx="7772400" cy="4688433"/>
          </a:xfrm>
        </p:spPr>
        <p:txBody>
          <a:bodyPr/>
          <a:lstStyle/>
          <a:p>
            <a:r>
              <a:rPr lang="en-GB" dirty="0" smtClean="0">
                <a:latin typeface="Verdana" charset="0"/>
              </a:rPr>
              <a:t> S 51 Recognition representative </a:t>
            </a:r>
          </a:p>
          <a:p>
            <a:pPr lvl="1"/>
            <a:r>
              <a:rPr lang="en-GB" dirty="0" smtClean="0">
                <a:latin typeface="Verdana" charset="0"/>
              </a:rPr>
              <a:t>Code of conduct; membership criteria, adherence to adequate standards &amp; monitoring &amp; enforcing</a:t>
            </a:r>
          </a:p>
          <a:p>
            <a:r>
              <a:rPr lang="en-GB" dirty="0" smtClean="0">
                <a:latin typeface="Verdana" charset="0"/>
              </a:rPr>
              <a:t> 52 Limitation only:</a:t>
            </a:r>
          </a:p>
          <a:p>
            <a:pPr lvl="1"/>
            <a:r>
              <a:rPr lang="en-GB" dirty="0" smtClean="0">
                <a:latin typeface="Verdana" charset="0"/>
              </a:rPr>
              <a:t> for members</a:t>
            </a:r>
          </a:p>
          <a:p>
            <a:pPr lvl="1"/>
            <a:r>
              <a:rPr lang="en-GB" dirty="0" smtClean="0">
                <a:latin typeface="Verdana" charset="0"/>
              </a:rPr>
              <a:t>Adopted &amp; implemented code</a:t>
            </a:r>
          </a:p>
          <a:p>
            <a:r>
              <a:rPr lang="en-GB" dirty="0" smtClean="0">
                <a:latin typeface="Verdana" charset="0"/>
              </a:rPr>
              <a:t>SERVICE PROVIDERS INCLUDE WASPS</a:t>
            </a:r>
          </a:p>
          <a:p>
            <a:endParaRPr lang="en-ZA" dirty="0">
              <a:latin typeface="Verdana" charset="0"/>
            </a:endParaRPr>
          </a:p>
          <a:p>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26</a:t>
            </a:fld>
            <a:endParaRPr lang="en-US"/>
          </a:p>
        </p:txBody>
      </p:sp>
      <p:grpSp>
        <p:nvGrpSpPr>
          <p:cNvPr id="5" name="Group 4"/>
          <p:cNvGrpSpPr/>
          <p:nvPr/>
        </p:nvGrpSpPr>
        <p:grpSpPr>
          <a:xfrm>
            <a:off x="-6704" y="0"/>
            <a:ext cx="1415934" cy="1702434"/>
            <a:chOff x="5836013" y="143719"/>
            <a:chExt cx="1415934" cy="1702434"/>
          </a:xfrm>
        </p:grpSpPr>
        <p:sp>
          <p:nvSpPr>
            <p:cNvPr id="6" name="Rounded Rectangle 5"/>
            <p:cNvSpPr/>
            <p:nvPr/>
          </p:nvSpPr>
          <p:spPr>
            <a:xfrm>
              <a:off x="5836013" y="143719"/>
              <a:ext cx="1415934" cy="1702434"/>
            </a:xfrm>
            <a:prstGeom prst="roundRect">
              <a:avLst/>
            </a:prstGeom>
          </p:spPr>
          <p:style>
            <a:lnRef idx="0">
              <a:schemeClr val="lt1">
                <a:hueOff val="0"/>
                <a:satOff val="0"/>
                <a:lumOff val="0"/>
                <a:alphaOff val="0"/>
              </a:schemeClr>
            </a:lnRef>
            <a:fillRef idx="3">
              <a:schemeClr val="accent3">
                <a:hueOff val="0"/>
                <a:satOff val="0"/>
                <a:lumOff val="-46537"/>
                <a:alphaOff val="0"/>
              </a:schemeClr>
            </a:fillRef>
            <a:effectRef idx="2">
              <a:schemeClr val="accent3">
                <a:hueOff val="0"/>
                <a:satOff val="0"/>
                <a:lumOff val="-46537"/>
                <a:alphaOff val="0"/>
              </a:schemeClr>
            </a:effectRef>
            <a:fontRef idx="minor">
              <a:schemeClr val="lt1"/>
            </a:fontRef>
          </p:style>
        </p:sp>
        <p:sp>
          <p:nvSpPr>
            <p:cNvPr id="7" name="Rounded Rectangle 4"/>
            <p:cNvSpPr/>
            <p:nvPr/>
          </p:nvSpPr>
          <p:spPr>
            <a:xfrm>
              <a:off x="5905133" y="212839"/>
              <a:ext cx="1277694" cy="15641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1066800">
                <a:lnSpc>
                  <a:spcPct val="90000"/>
                </a:lnSpc>
                <a:spcBef>
                  <a:spcPct val="0"/>
                </a:spcBef>
                <a:spcAft>
                  <a:spcPct val="35000"/>
                </a:spcAft>
              </a:pPr>
              <a:r>
                <a:rPr lang="en-US" sz="2400" b="1" kern="1200" cap="none" spc="50" dirty="0" smtClean="0">
                  <a:ln w="11430"/>
                  <a:solidFill>
                    <a:srgbClr val="FFFF00"/>
                  </a:solidFill>
                  <a:effectLst>
                    <a:outerShdw blurRad="76200" dist="50800" dir="5400000" algn="tl" rotWithShape="0">
                      <a:srgbClr val="000000">
                        <a:alpha val="65000"/>
                      </a:srgbClr>
                    </a:outerShdw>
                  </a:effectLst>
                </a:rPr>
                <a:t>ISPs</a:t>
              </a:r>
              <a:endParaRPr lang="en-US" sz="24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spTree>
    <p:extLst>
      <p:ext uri="{BB962C8B-B14F-4D97-AF65-F5344CB8AC3E}">
        <p14:creationId xmlns:p14="http://schemas.microsoft.com/office/powerpoint/2010/main" val="196971621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X</a:t>
            </a:r>
            <a:endParaRPr lang="en-US" dirty="0"/>
          </a:p>
        </p:txBody>
      </p:sp>
      <p:sp>
        <p:nvSpPr>
          <p:cNvPr id="3" name="Content Placeholder 2"/>
          <p:cNvSpPr>
            <a:spLocks noGrp="1"/>
          </p:cNvSpPr>
          <p:nvPr>
            <p:ph idx="1"/>
          </p:nvPr>
        </p:nvSpPr>
        <p:spPr/>
        <p:txBody>
          <a:bodyPr/>
          <a:lstStyle/>
          <a:p>
            <a:r>
              <a:rPr lang="en-US" dirty="0" smtClean="0"/>
              <a:t>Jurisdiction – Penal Code</a:t>
            </a:r>
          </a:p>
          <a:p>
            <a:r>
              <a:rPr lang="en-US" dirty="0" smtClean="0"/>
              <a:t>Offences by corporate bodies</a:t>
            </a:r>
          </a:p>
          <a:p>
            <a:r>
              <a:rPr lang="en-US" dirty="0" smtClean="0"/>
              <a:t>Power to exempt</a:t>
            </a:r>
          </a:p>
          <a:p>
            <a:r>
              <a:rPr lang="en-US" dirty="0" smtClean="0"/>
              <a:t>Regulations</a:t>
            </a:r>
          </a:p>
          <a:p>
            <a:r>
              <a:rPr lang="en-US" dirty="0" smtClean="0"/>
              <a:t>Limitation of liability</a:t>
            </a:r>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27</a:t>
            </a:fld>
            <a:endParaRPr lang="en-US"/>
          </a:p>
        </p:txBody>
      </p:sp>
    </p:spTree>
    <p:extLst>
      <p:ext uri="{BB962C8B-B14F-4D97-AF65-F5344CB8AC3E}">
        <p14:creationId xmlns:p14="http://schemas.microsoft.com/office/powerpoint/2010/main" val="3630246450"/>
      </p:ext>
    </p:extLst>
  </p:cSld>
  <p:clrMapOvr>
    <a:masterClrMapping/>
  </p:clrMapOvr>
  <p:transition xmlns:p14="http://schemas.microsoft.com/office/powerpoint/2010/mai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1558"/>
            <a:ext cx="7772400" cy="646331"/>
          </a:xfrm>
        </p:spPr>
        <p:txBody>
          <a:bodyPr/>
          <a:lstStyle/>
          <a:p>
            <a:r>
              <a:rPr lang="en-US" dirty="0" smtClean="0"/>
              <a:t>Implementation</a:t>
            </a:r>
            <a:endParaRPr lang="en-US" dirty="0"/>
          </a:p>
        </p:txBody>
      </p:sp>
      <p:sp>
        <p:nvSpPr>
          <p:cNvPr id="3" name="Content Placeholder 2"/>
          <p:cNvSpPr>
            <a:spLocks noGrp="1"/>
          </p:cNvSpPr>
          <p:nvPr>
            <p:ph idx="1"/>
          </p:nvPr>
        </p:nvSpPr>
        <p:spPr>
          <a:xfrm>
            <a:off x="684213" y="1556792"/>
            <a:ext cx="7772400" cy="4688433"/>
          </a:xfrm>
        </p:spPr>
        <p:txBody>
          <a:bodyPr/>
          <a:lstStyle/>
          <a:p>
            <a:r>
              <a:rPr lang="en-US" dirty="0" smtClean="0"/>
              <a:t>Regulations:</a:t>
            </a:r>
          </a:p>
          <a:p>
            <a:pPr lvl="1"/>
            <a:r>
              <a:rPr lang="en-US" dirty="0" smtClean="0"/>
              <a:t>E-government requirements;</a:t>
            </a:r>
          </a:p>
          <a:p>
            <a:pPr lvl="1"/>
            <a:r>
              <a:rPr lang="en-US" dirty="0" smtClean="0"/>
              <a:t>Cryptography  registration;</a:t>
            </a:r>
          </a:p>
          <a:p>
            <a:pPr lvl="1"/>
            <a:r>
              <a:rPr lang="en-US" dirty="0" smtClean="0"/>
              <a:t>Secure signature requirements;</a:t>
            </a:r>
          </a:p>
          <a:p>
            <a:pPr lvl="1"/>
            <a:r>
              <a:rPr lang="en-US" dirty="0" smtClean="0"/>
              <a:t>Recognition of foreign e-signatures</a:t>
            </a:r>
          </a:p>
          <a:p>
            <a:pPr lvl="1"/>
            <a:r>
              <a:rPr lang="en-US" dirty="0" smtClean="0"/>
              <a:t>Representative body: ISPs</a:t>
            </a:r>
          </a:p>
          <a:p>
            <a:pPr lvl="1"/>
            <a:r>
              <a:rPr lang="en-US" dirty="0"/>
              <a:t>Domain name ADR</a:t>
            </a:r>
          </a:p>
          <a:p>
            <a:pPr lvl="1"/>
            <a:r>
              <a:rPr lang="en-US" dirty="0"/>
              <a:t>Domain name ADR</a:t>
            </a: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28</a:t>
            </a:fld>
            <a:endParaRPr lang="en-US"/>
          </a:p>
        </p:txBody>
      </p:sp>
    </p:spTree>
    <p:extLst>
      <p:ext uri="{BB962C8B-B14F-4D97-AF65-F5344CB8AC3E}">
        <p14:creationId xmlns:p14="http://schemas.microsoft.com/office/powerpoint/2010/main" val="129882337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2"/>
          <p:cNvSpPr>
            <a:spLocks noGrp="1"/>
          </p:cNvSpPr>
          <p:nvPr>
            <p:ph type="sldNum" sz="quarter" idx="10"/>
          </p:nvPr>
        </p:nvSpPr>
        <p:spPr>
          <a:xfrm>
            <a:off x="8820150" y="0"/>
            <a:ext cx="323850"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fld id="{590A0987-5DBD-9243-B991-36F79B08759C}" type="slidenum">
              <a:rPr lang="en-US" sz="1000">
                <a:solidFill>
                  <a:srgbClr val="0E438A"/>
                </a:solidFill>
                <a:latin typeface="Zurich BT" charset="0"/>
                <a:cs typeface="Times New Roman" charset="0"/>
              </a:rPr>
              <a:pPr/>
              <a:t>29</a:t>
            </a:fld>
            <a:endParaRPr lang="en-US" sz="1000">
              <a:solidFill>
                <a:srgbClr val="0E438A"/>
              </a:solidFill>
              <a:latin typeface="Zurich BT" charset="0"/>
              <a:cs typeface="Times New Roman" charset="0"/>
            </a:endParaRPr>
          </a:p>
        </p:txBody>
      </p:sp>
      <p:sp>
        <p:nvSpPr>
          <p:cNvPr id="1203202" name="Rectangle 2"/>
          <p:cNvSpPr>
            <a:spLocks noGrp="1" noChangeArrowheads="1"/>
          </p:cNvSpPr>
          <p:nvPr>
            <p:ph type="title"/>
          </p:nvPr>
        </p:nvSpPr>
        <p:spPr>
          <a:xfrm>
            <a:off x="611188" y="696913"/>
            <a:ext cx="7772400" cy="647700"/>
          </a:xfrm>
        </p:spPr>
        <p:txBody>
          <a:bodyPr/>
          <a:lstStyle/>
          <a:p>
            <a:pPr>
              <a:defRPr/>
            </a:pPr>
            <a:r>
              <a:rPr lang="fr-FR" dirty="0" smtClean="0">
                <a:effectLst>
                  <a:outerShdw blurRad="38100" dist="38100" dir="2700000" algn="tl">
                    <a:srgbClr val="DDDDDD"/>
                  </a:outerShdw>
                </a:effectLst>
                <a:latin typeface="Verdana" charset="0"/>
                <a:cs typeface="+mj-cs"/>
              </a:rPr>
              <a:t>THANK YOU…</a:t>
            </a:r>
            <a:endParaRPr lang="fr-FR" dirty="0">
              <a:effectLst>
                <a:outerShdw blurRad="38100" dist="38100" dir="2700000" algn="tl">
                  <a:srgbClr val="DDDDDD"/>
                </a:outerShdw>
              </a:effectLst>
              <a:latin typeface="Verdana" charset="0"/>
              <a:cs typeface="+mj-cs"/>
            </a:endParaRPr>
          </a:p>
        </p:txBody>
      </p:sp>
      <p:sp>
        <p:nvSpPr>
          <p:cNvPr id="53251" name="TextBox 3"/>
          <p:cNvSpPr txBox="1">
            <a:spLocks noChangeArrowheads="1"/>
          </p:cNvSpPr>
          <p:nvPr/>
        </p:nvSpPr>
        <p:spPr bwMode="auto">
          <a:xfrm>
            <a:off x="395536" y="2276872"/>
            <a:ext cx="7561262"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r>
              <a:rPr lang="en-GB" sz="2800" b="1" dirty="0" err="1"/>
              <a:t>Tana</a:t>
            </a:r>
            <a:r>
              <a:rPr lang="en-GB" sz="2800" b="1" dirty="0"/>
              <a:t> </a:t>
            </a:r>
            <a:r>
              <a:rPr lang="en-GB" sz="2800" b="1" dirty="0" err="1"/>
              <a:t>Pistorius</a:t>
            </a:r>
            <a:endParaRPr lang="en-GB" sz="2800" b="1" dirty="0"/>
          </a:p>
          <a:p>
            <a:r>
              <a:rPr lang="en-GB" sz="2000" b="1" dirty="0" smtClean="0"/>
              <a:t>ITU INTERNATIONAL EXPERT</a:t>
            </a:r>
          </a:p>
          <a:p>
            <a:r>
              <a:rPr lang="en-GB" sz="2400" b="1" dirty="0">
                <a:hlinkClick r:id="rId3"/>
              </a:rPr>
              <a:t>pistot@unisa.ac.za</a:t>
            </a:r>
            <a:endParaRPr lang="en-GB" sz="2400" b="1" dirty="0"/>
          </a:p>
          <a:p>
            <a:r>
              <a:rPr lang="en-GB" sz="1600" b="1" dirty="0"/>
              <a:t>Research Professor: UNISA</a:t>
            </a:r>
          </a:p>
          <a:p>
            <a:endParaRPr lang="en-GB" sz="2400" b="1" dirty="0"/>
          </a:p>
          <a:p>
            <a:endParaRPr lang="en-GB" sz="1200" dirty="0"/>
          </a:p>
        </p:txBody>
      </p:sp>
      <p:sp>
        <p:nvSpPr>
          <p:cNvPr id="53252" name="TextBox 3"/>
          <p:cNvSpPr txBox="1">
            <a:spLocks noChangeArrowheads="1"/>
          </p:cNvSpPr>
          <p:nvPr/>
        </p:nvSpPr>
        <p:spPr bwMode="auto">
          <a:xfrm>
            <a:off x="825500" y="4021138"/>
            <a:ext cx="7418388" cy="197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pPr algn="ctr"/>
            <a:endParaRPr lang="fr-CH" sz="2100" b="1" dirty="0"/>
          </a:p>
          <a:p>
            <a:pPr algn="ctr"/>
            <a:endParaRPr lang="fr-CH" sz="2100" b="1" dirty="0"/>
          </a:p>
          <a:p>
            <a:pPr algn="ctr"/>
            <a:endParaRPr lang="fr-CH" sz="2100" b="1" dirty="0"/>
          </a:p>
          <a:p>
            <a:pPr algn="ctr"/>
            <a:r>
              <a:rPr lang="fr-CH" sz="2100" b="1" dirty="0"/>
              <a:t>Union Internationale des Télécommunications </a:t>
            </a:r>
            <a:r>
              <a:rPr lang="en-GB" sz="2100" b="1" dirty="0"/>
              <a:t>International Telecommunication Union</a:t>
            </a:r>
            <a:r>
              <a:rPr lang="en-GB" sz="1700" dirty="0"/>
              <a:t/>
            </a:r>
            <a:br>
              <a:rPr lang="en-GB" sz="1700" dirty="0"/>
            </a:br>
            <a:endParaRPr lang="en-GB" sz="1700" dirty="0"/>
          </a:p>
        </p:txBody>
      </p:sp>
    </p:spTree>
    <p:extLst>
      <p:ext uri="{BB962C8B-B14F-4D97-AF65-F5344CB8AC3E}">
        <p14:creationId xmlns:p14="http://schemas.microsoft.com/office/powerpoint/2010/main" val="325751525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864096"/>
          </a:xfrm>
        </p:spPr>
        <p:txBody>
          <a:bodyPr/>
          <a:lstStyle/>
          <a:p>
            <a:r>
              <a:rPr lang="en-US" dirty="0" smtClean="0"/>
              <a:t>Incorporation by reference</a:t>
            </a:r>
            <a:endParaRPr lang="en-US" dirty="0"/>
          </a:p>
        </p:txBody>
      </p:sp>
      <p:sp>
        <p:nvSpPr>
          <p:cNvPr id="3" name="Content Placeholder 2"/>
          <p:cNvSpPr>
            <a:spLocks noGrp="1"/>
          </p:cNvSpPr>
          <p:nvPr>
            <p:ph idx="1"/>
          </p:nvPr>
        </p:nvSpPr>
        <p:spPr>
          <a:xfrm>
            <a:off x="684213" y="1412776"/>
            <a:ext cx="7772400" cy="4832449"/>
          </a:xfrm>
        </p:spPr>
        <p:txBody>
          <a:bodyPr>
            <a:scene3d>
              <a:camera prst="perspectiveFront"/>
              <a:lightRig rig="threePt" dir="t"/>
            </a:scene3d>
          </a:bodyPr>
          <a:lstStyle/>
          <a:p>
            <a:r>
              <a:rPr lang="en-US" dirty="0" smtClean="0"/>
              <a:t>Information not in public domain – </a:t>
            </a:r>
            <a:r>
              <a:rPr lang="en-US" u="sng" dirty="0" smtClean="0">
                <a:solidFill>
                  <a:srgbClr val="262699"/>
                </a:solidFill>
              </a:rPr>
              <a:t>referred </a:t>
            </a:r>
            <a:r>
              <a:rPr lang="en-US" dirty="0" smtClean="0"/>
              <a:t>to – deemed to be part of electronic communication</a:t>
            </a:r>
          </a:p>
          <a:p>
            <a:r>
              <a:rPr lang="en-US" dirty="0" smtClean="0"/>
              <a:t>Standard terms; notices</a:t>
            </a:r>
          </a:p>
          <a:p>
            <a:r>
              <a:rPr lang="en-US" dirty="0" smtClean="0"/>
              <a:t>Issues – </a:t>
            </a:r>
          </a:p>
          <a:p>
            <a:pPr lvl="1"/>
            <a:r>
              <a:rPr lang="en-US" dirty="0"/>
              <a:t>T</a:t>
            </a:r>
            <a:r>
              <a:rPr lang="en-US" dirty="0" smtClean="0"/>
              <a:t>erms not </a:t>
            </a:r>
            <a:r>
              <a:rPr lang="en-US" sz="1100" b="1" dirty="0" smtClean="0">
                <a:solidFill>
                  <a:schemeClr val="accent6">
                    <a:lumMod val="20000"/>
                    <a:lumOff val="80000"/>
                  </a:schemeClr>
                </a:solidFill>
                <a:effectLst>
                  <a:innerShdw blurRad="63500" dist="50800" dir="5400000">
                    <a:prstClr val="black">
                      <a:alpha val="50000"/>
                    </a:prstClr>
                  </a:innerShdw>
                </a:effectLst>
              </a:rPr>
              <a:t>visible</a:t>
            </a:r>
          </a:p>
          <a:p>
            <a:pPr lvl="1"/>
            <a:r>
              <a:rPr lang="en-US" dirty="0" smtClean="0"/>
              <a:t>Links down</a:t>
            </a:r>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3</a:t>
            </a:fld>
            <a:endParaRPr lang="en-US"/>
          </a:p>
        </p:txBody>
      </p:sp>
    </p:spTree>
    <p:extLst>
      <p:ext uri="{BB962C8B-B14F-4D97-AF65-F5344CB8AC3E}">
        <p14:creationId xmlns:p14="http://schemas.microsoft.com/office/powerpoint/2010/main" val="40660239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3">
                                            <p:txEl>
                                              <p:pRg st="3" end="3"/>
                                            </p:txEl>
                                          </p:spTgt>
                                        </p:tgtEl>
                                      </p:cBhvr>
                                    </p:animEffect>
                                    <p:set>
                                      <p:cBhvr>
                                        <p:cTn id="7"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29276"/>
            <a:ext cx="8460432" cy="954107"/>
          </a:xfrm>
        </p:spPr>
        <p:txBody>
          <a:bodyPr/>
          <a:lstStyle/>
          <a:p>
            <a:r>
              <a:rPr lang="en-US" sz="2800" dirty="0" smtClean="0"/>
              <a:t>Examples of statements/provisions on </a:t>
            </a:r>
            <a:r>
              <a:rPr lang="en-US" sz="2800" i="1" dirty="0">
                <a:solidFill>
                  <a:srgbClr val="6600FF"/>
                </a:solidFill>
              </a:rPr>
              <a:t>functional equivalence </a:t>
            </a:r>
            <a:endParaRPr lang="en-US" sz="2800" dirty="0"/>
          </a:p>
        </p:txBody>
      </p:sp>
      <p:sp>
        <p:nvSpPr>
          <p:cNvPr id="3" name="Content Placeholder 2"/>
          <p:cNvSpPr>
            <a:spLocks noGrp="1"/>
          </p:cNvSpPr>
          <p:nvPr>
            <p:ph idx="1"/>
          </p:nvPr>
        </p:nvSpPr>
        <p:spPr>
          <a:xfrm>
            <a:off x="323528" y="1556792"/>
            <a:ext cx="8496943" cy="4688433"/>
          </a:xfrm>
        </p:spPr>
        <p:txBody>
          <a:bodyPr/>
          <a:lstStyle/>
          <a:p>
            <a:pPr>
              <a:buFont typeface="Wingdings" pitchFamily="2" charset="2"/>
              <a:buChar char="v"/>
            </a:pPr>
            <a:r>
              <a:rPr lang="en-GB" sz="2400" b="1" dirty="0" smtClean="0"/>
              <a:t>S 9(1) Where </a:t>
            </a:r>
            <a:r>
              <a:rPr lang="en-GB" sz="2400" b="1" dirty="0" smtClean="0"/>
              <a:t>a law requires the signature (manuscript) of a person, that requirement is met by a </a:t>
            </a:r>
            <a:r>
              <a:rPr lang="en-GB" sz="2400" b="1" dirty="0" smtClean="0">
                <a:solidFill>
                  <a:srgbClr val="FF0000"/>
                </a:solidFill>
              </a:rPr>
              <a:t>secure e-</a:t>
            </a:r>
            <a:r>
              <a:rPr lang="en-GB" sz="2800" b="1" dirty="0" smtClean="0">
                <a:solidFill>
                  <a:srgbClr val="FF0000"/>
                </a:solidFill>
              </a:rPr>
              <a:t>signature</a:t>
            </a:r>
          </a:p>
          <a:p>
            <a:pPr lvl="1">
              <a:buFont typeface="Wingdings" pitchFamily="2" charset="2"/>
              <a:buChar char="v"/>
            </a:pPr>
            <a:r>
              <a:rPr lang="en-GB" sz="2400" b="1" dirty="0" smtClean="0"/>
              <a:t>Regulation</a:t>
            </a:r>
          </a:p>
          <a:p>
            <a:pPr>
              <a:buFont typeface="Wingdings" pitchFamily="2" charset="2"/>
              <a:buChar char="v"/>
            </a:pPr>
            <a:endParaRPr lang="en-GB" sz="2800" b="1" dirty="0" smtClean="0"/>
          </a:p>
          <a:p>
            <a:pPr>
              <a:buFont typeface="Wingdings" pitchFamily="2" charset="2"/>
              <a:buChar char="v"/>
            </a:pPr>
            <a:r>
              <a:rPr lang="en-GB" sz="2800" b="1" dirty="0" smtClean="0"/>
              <a:t>Legal recognition S 9(2)</a:t>
            </a:r>
          </a:p>
          <a:p>
            <a:pPr>
              <a:buFont typeface="Wingdings" pitchFamily="2" charset="2"/>
              <a:buChar char="v"/>
            </a:pPr>
            <a:r>
              <a:rPr lang="en-GB" sz="2800" b="1" dirty="0" smtClean="0"/>
              <a:t>S 9(3) Inter</a:t>
            </a:r>
            <a:r>
              <a:rPr lang="en-GB" sz="2800" b="1" dirty="0" smtClean="0"/>
              <a:t>-</a:t>
            </a:r>
            <a:r>
              <a:rPr lang="en-GB" sz="2800" b="1" dirty="0" err="1" smtClean="0"/>
              <a:t>partes</a:t>
            </a:r>
            <a:r>
              <a:rPr lang="en-GB" sz="2800" b="1" dirty="0" smtClean="0"/>
              <a:t>:</a:t>
            </a:r>
          </a:p>
          <a:p>
            <a:pPr lvl="1">
              <a:buFont typeface="Wingdings" pitchFamily="2" charset="2"/>
              <a:buChar char="v"/>
            </a:pPr>
            <a:r>
              <a:rPr lang="en-GB" sz="2400" b="1" dirty="0" smtClean="0"/>
              <a:t>any electronic signature</a:t>
            </a:r>
            <a:endParaRPr lang="en-US" sz="24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4</a:t>
            </a:fld>
            <a:endParaRPr lang="en-US"/>
          </a:p>
        </p:txBody>
      </p:sp>
      <p:pic>
        <p:nvPicPr>
          <p:cNvPr id="6" name="Picture 4" descr="johnhanc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5359154"/>
            <a:ext cx="1512094" cy="664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CAOJMF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5373216"/>
            <a:ext cx="691444" cy="436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323120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41538"/>
            <a:ext cx="7772400" cy="646331"/>
          </a:xfrm>
        </p:spPr>
        <p:txBody>
          <a:bodyPr/>
          <a:lstStyle/>
          <a:p>
            <a:r>
              <a:rPr lang="en-US" dirty="0"/>
              <a:t>Secure e</a:t>
            </a:r>
            <a:r>
              <a:rPr lang="en-US" dirty="0" smtClean="0"/>
              <a:t>-signatures s </a:t>
            </a:r>
            <a:endParaRPr lang="en-US" dirty="0"/>
          </a:p>
        </p:txBody>
      </p:sp>
      <p:sp>
        <p:nvSpPr>
          <p:cNvPr id="3" name="Content Placeholder 2"/>
          <p:cNvSpPr>
            <a:spLocks noGrp="1"/>
          </p:cNvSpPr>
          <p:nvPr>
            <p:ph idx="1"/>
          </p:nvPr>
        </p:nvSpPr>
        <p:spPr>
          <a:xfrm>
            <a:off x="684213" y="980728"/>
            <a:ext cx="7772400" cy="5264497"/>
          </a:xfrm>
        </p:spPr>
        <p:txBody>
          <a:bodyPr/>
          <a:lstStyle/>
          <a:p>
            <a:r>
              <a:rPr lang="en-US" b="1" dirty="0">
                <a:solidFill>
                  <a:srgbClr val="FF0000"/>
                </a:solidFill>
              </a:rPr>
              <a:t>S</a:t>
            </a:r>
            <a:r>
              <a:rPr lang="en-US" b="1" dirty="0" smtClean="0">
                <a:solidFill>
                  <a:srgbClr val="FF0000"/>
                </a:solidFill>
              </a:rPr>
              <a:t>ecure </a:t>
            </a:r>
            <a:r>
              <a:rPr lang="en-US" b="1" dirty="0">
                <a:solidFill>
                  <a:srgbClr val="FF0000"/>
                </a:solidFill>
              </a:rPr>
              <a:t>e-</a:t>
            </a:r>
            <a:r>
              <a:rPr lang="en-US" b="1" dirty="0" smtClean="0">
                <a:solidFill>
                  <a:srgbClr val="FF0000"/>
                </a:solidFill>
              </a:rPr>
              <a:t>signature </a:t>
            </a:r>
            <a:r>
              <a:rPr lang="en-US" dirty="0" smtClean="0"/>
              <a:t>= application of technology </a:t>
            </a:r>
            <a:r>
              <a:rPr lang="en-US" dirty="0" err="1" smtClean="0"/>
              <a:t>ito</a:t>
            </a:r>
            <a:r>
              <a:rPr lang="en-US" dirty="0" smtClean="0"/>
              <a:t> Regulation &amp; can verified that e-signature:</a:t>
            </a:r>
          </a:p>
          <a:p>
            <a:pPr lvl="1"/>
            <a:r>
              <a:rPr lang="en-US" dirty="0" smtClean="0">
                <a:solidFill>
                  <a:srgbClr val="FF0000"/>
                </a:solidFill>
              </a:rPr>
              <a:t>Unique to person using it;</a:t>
            </a:r>
          </a:p>
          <a:p>
            <a:pPr lvl="1"/>
            <a:r>
              <a:rPr lang="en-US" dirty="0" smtClean="0">
                <a:solidFill>
                  <a:srgbClr val="FF0000"/>
                </a:solidFill>
              </a:rPr>
              <a:t>Capable of identifying person;</a:t>
            </a:r>
          </a:p>
          <a:p>
            <a:pPr lvl="1"/>
            <a:r>
              <a:rPr lang="en-US" dirty="0" smtClean="0">
                <a:solidFill>
                  <a:srgbClr val="FF0000"/>
                </a:solidFill>
              </a:rPr>
              <a:t>Created using means – sole control;</a:t>
            </a:r>
          </a:p>
          <a:p>
            <a:pPr lvl="1"/>
            <a:r>
              <a:rPr lang="en-US" dirty="0" smtClean="0">
                <a:solidFill>
                  <a:srgbClr val="FF0000"/>
                </a:solidFill>
              </a:rPr>
              <a:t>Linked to e-communication manner if altered, alteration detectable and/or signature invalid</a:t>
            </a:r>
          </a:p>
          <a:p>
            <a:r>
              <a:rPr lang="en-US" dirty="0"/>
              <a:t>at time was made </a:t>
            </a:r>
            <a:endParaRPr lang="en-US" dirty="0" smtClean="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5</a:t>
            </a:fld>
            <a:endParaRPr lang="en-US"/>
          </a:p>
        </p:txBody>
      </p:sp>
    </p:spTree>
    <p:extLst>
      <p:ext uri="{BB962C8B-B14F-4D97-AF65-F5344CB8AC3E}">
        <p14:creationId xmlns:p14="http://schemas.microsoft.com/office/powerpoint/2010/main" val="733343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01578"/>
            <a:ext cx="7772400" cy="646331"/>
          </a:xfrm>
        </p:spPr>
        <p:txBody>
          <a:bodyPr/>
          <a:lstStyle/>
          <a:p>
            <a:r>
              <a:rPr lang="en-US" dirty="0" smtClean="0"/>
              <a:t>Enabling environment</a:t>
            </a:r>
            <a:endParaRPr lang="en-US" dirty="0"/>
          </a:p>
        </p:txBody>
      </p:sp>
      <p:sp>
        <p:nvSpPr>
          <p:cNvPr id="3" name="Content Placeholder 2"/>
          <p:cNvSpPr>
            <a:spLocks noGrp="1"/>
          </p:cNvSpPr>
          <p:nvPr>
            <p:ph idx="1"/>
          </p:nvPr>
        </p:nvSpPr>
        <p:spPr>
          <a:xfrm>
            <a:off x="684213" y="1556792"/>
            <a:ext cx="7772400" cy="4688433"/>
          </a:xfrm>
        </p:spPr>
        <p:txBody>
          <a:bodyPr/>
          <a:lstStyle/>
          <a:p>
            <a:r>
              <a:rPr lang="en-US" dirty="0" smtClean="0"/>
              <a:t>Regulations: PART V S 25</a:t>
            </a:r>
            <a:endParaRPr lang="en-US" dirty="0" smtClean="0"/>
          </a:p>
          <a:p>
            <a:pPr lvl="1"/>
            <a:r>
              <a:rPr lang="en-US" dirty="0" smtClean="0"/>
              <a:t>Lesotho </a:t>
            </a:r>
            <a:r>
              <a:rPr lang="en-US" dirty="0" smtClean="0"/>
              <a:t>requirements for SECURE </a:t>
            </a:r>
            <a:r>
              <a:rPr lang="en-US" dirty="0"/>
              <a:t>electronic signatures </a:t>
            </a:r>
          </a:p>
          <a:p>
            <a:pPr lvl="1"/>
            <a:r>
              <a:rPr lang="en-US" dirty="0" smtClean="0"/>
              <a:t>Requirements certification providers must meet;</a:t>
            </a:r>
          </a:p>
          <a:p>
            <a:pPr lvl="1"/>
            <a:r>
              <a:rPr lang="en-US" dirty="0" smtClean="0"/>
              <a:t>Reliance limits;</a:t>
            </a:r>
            <a:endParaRPr lang="en-US" dirty="0" smtClean="0"/>
          </a:p>
          <a:p>
            <a:r>
              <a:rPr lang="en-US" dirty="0" smtClean="0"/>
              <a:t>S 26 - Recognition </a:t>
            </a:r>
            <a:r>
              <a:rPr lang="en-US" dirty="0"/>
              <a:t>of foreign signatures</a:t>
            </a:r>
          </a:p>
          <a:p>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6</a:t>
            </a:fld>
            <a:endParaRPr lang="en-US"/>
          </a:p>
        </p:txBody>
      </p:sp>
    </p:spTree>
    <p:extLst>
      <p:ext uri="{BB962C8B-B14F-4D97-AF65-F5344CB8AC3E}">
        <p14:creationId xmlns:p14="http://schemas.microsoft.com/office/powerpoint/2010/main" val="283517323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9104"/>
            <a:ext cx="9144000" cy="1384995"/>
          </a:xfrm>
        </p:spPr>
        <p:txBody>
          <a:bodyPr/>
          <a:lstStyle/>
          <a:p>
            <a:r>
              <a:rPr lang="en-AU" sz="2800" dirty="0" smtClean="0">
                <a:solidFill>
                  <a:srgbClr val="6600FF"/>
                </a:solidFill>
              </a:rPr>
              <a:t>PART III</a:t>
            </a:r>
            <a:br>
              <a:rPr lang="en-AU" sz="2800" dirty="0" smtClean="0">
                <a:solidFill>
                  <a:srgbClr val="6600FF"/>
                </a:solidFill>
              </a:rPr>
            </a:br>
            <a:r>
              <a:rPr lang="en-AU" sz="2800" dirty="0" smtClean="0">
                <a:solidFill>
                  <a:srgbClr val="6600FF"/>
                </a:solidFill>
              </a:rPr>
              <a:t>ELECTRONIC </a:t>
            </a:r>
            <a:r>
              <a:rPr lang="en-AU" sz="2800" dirty="0">
                <a:solidFill>
                  <a:srgbClr val="6600FF"/>
                </a:solidFill>
              </a:rPr>
              <a:t>TRANSACTIONS</a:t>
            </a:r>
            <a:br>
              <a:rPr lang="en-AU" sz="2800" dirty="0">
                <a:solidFill>
                  <a:srgbClr val="6600FF"/>
                </a:solidFill>
              </a:rPr>
            </a:br>
            <a:endParaRPr lang="en-US" sz="2800" dirty="0">
              <a:solidFill>
                <a:srgbClr val="6600FF"/>
              </a:solidFill>
            </a:endParaRPr>
          </a:p>
        </p:txBody>
      </p:sp>
      <p:sp>
        <p:nvSpPr>
          <p:cNvPr id="3" name="Content Placeholder 2"/>
          <p:cNvSpPr>
            <a:spLocks noGrp="1"/>
          </p:cNvSpPr>
          <p:nvPr>
            <p:ph idx="1"/>
          </p:nvPr>
        </p:nvSpPr>
        <p:spPr>
          <a:xfrm>
            <a:off x="251520" y="1268760"/>
            <a:ext cx="8712968" cy="4976465"/>
          </a:xfrm>
        </p:spPr>
        <p:txBody>
          <a:bodyPr/>
          <a:lstStyle/>
          <a:p>
            <a:r>
              <a:rPr lang="en-AU" sz="2800" dirty="0" smtClean="0">
                <a:solidFill>
                  <a:srgbClr val="6600FF"/>
                </a:solidFill>
              </a:rPr>
              <a:t>S 10 Enabling </a:t>
            </a:r>
            <a:r>
              <a:rPr lang="en-AU" sz="2800" dirty="0" smtClean="0">
                <a:solidFill>
                  <a:srgbClr val="6600FF"/>
                </a:solidFill>
              </a:rPr>
              <a:t>provision</a:t>
            </a:r>
          </a:p>
          <a:p>
            <a:r>
              <a:rPr lang="en-ZA" sz="2800" dirty="0" smtClean="0"/>
              <a:t>S 11 variation by agreement</a:t>
            </a:r>
          </a:p>
          <a:p>
            <a:r>
              <a:rPr lang="en-ZA" sz="2800" dirty="0" smtClean="0"/>
              <a:t> S 10 (2) Generally </a:t>
            </a:r>
            <a:r>
              <a:rPr lang="en-ZA" sz="2800" dirty="0"/>
              <a:t>accessible to parties </a:t>
            </a:r>
            <a:endParaRPr lang="en-ZA" sz="2800" dirty="0" smtClean="0"/>
          </a:p>
          <a:p>
            <a:pPr lvl="1"/>
            <a:r>
              <a:rPr lang="en-ZA" sz="2400" dirty="0" smtClean="0"/>
              <a:t>is </a:t>
            </a:r>
            <a:r>
              <a:rPr lang="en-ZA" sz="2400" dirty="0"/>
              <a:t>to be considered as an </a:t>
            </a:r>
            <a:r>
              <a:rPr lang="en-ZA" sz="2400" dirty="0">
                <a:solidFill>
                  <a:srgbClr val="0000FF"/>
                </a:solidFill>
              </a:rPr>
              <a:t>invitation to make offers</a:t>
            </a:r>
            <a:r>
              <a:rPr lang="en-ZA" sz="2400" dirty="0"/>
              <a:t>, unless it clearly indicates the intention of the party making the proposal to be bound in case of acceptance</a:t>
            </a:r>
            <a:r>
              <a:rPr lang="en-US" sz="2400" dirty="0"/>
              <a:t> </a:t>
            </a:r>
            <a:r>
              <a:rPr lang="en-US" sz="2400" dirty="0">
                <a:solidFill>
                  <a:srgbClr val="6600FF"/>
                </a:solidFill>
              </a:rPr>
              <a:t/>
            </a:r>
            <a:br>
              <a:rPr lang="en-US" sz="2400" dirty="0">
                <a:solidFill>
                  <a:srgbClr val="6600FF"/>
                </a:solidFill>
              </a:rPr>
            </a:br>
            <a:endParaRPr lang="en-US" sz="2400" dirty="0">
              <a:solidFill>
                <a:srgbClr val="FF0000"/>
              </a:solidFill>
            </a:endParaRPr>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7</a:t>
            </a:fld>
            <a:endParaRPr lang="en-US"/>
          </a:p>
        </p:txBody>
      </p:sp>
    </p:spTree>
    <p:extLst>
      <p:ext uri="{BB962C8B-B14F-4D97-AF65-F5344CB8AC3E}">
        <p14:creationId xmlns:p14="http://schemas.microsoft.com/office/powerpoint/2010/main" val="121335217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a:t>Time of sending</a:t>
            </a:r>
          </a:p>
        </p:txBody>
      </p:sp>
      <p:sp>
        <p:nvSpPr>
          <p:cNvPr id="163843" name="Rectangle 3"/>
          <p:cNvSpPr>
            <a:spLocks noGrp="1" noChangeArrowheads="1"/>
          </p:cNvSpPr>
          <p:nvPr>
            <p:ph type="body" idx="1"/>
          </p:nvPr>
        </p:nvSpPr>
        <p:spPr/>
        <p:txBody>
          <a:bodyPr/>
          <a:lstStyle/>
          <a:p>
            <a:r>
              <a:rPr lang="en-ZA" dirty="0" smtClean="0"/>
              <a:t> </a:t>
            </a:r>
            <a:r>
              <a:rPr lang="en-ZA" dirty="0" smtClean="0"/>
              <a:t>S 12 DISPATCHED</a:t>
            </a:r>
            <a:r>
              <a:rPr lang="en-ZA" dirty="0" smtClean="0"/>
              <a:t>: </a:t>
            </a:r>
            <a:endParaRPr lang="en-ZA" dirty="0"/>
          </a:p>
          <a:p>
            <a:pPr lvl="1"/>
            <a:r>
              <a:rPr lang="en-ZA" dirty="0"/>
              <a:t>E</a:t>
            </a:r>
            <a:r>
              <a:rPr lang="en-ZA" dirty="0" smtClean="0"/>
              <a:t>lectronic communication enters </a:t>
            </a:r>
            <a:r>
              <a:rPr lang="en-ZA" dirty="0"/>
              <a:t>info system out of control of originator/</a:t>
            </a:r>
          </a:p>
          <a:p>
            <a:pPr lvl="1"/>
            <a:r>
              <a:rPr lang="en-ZA" dirty="0"/>
              <a:t>Same info system: capable of being retrieved</a:t>
            </a:r>
            <a:endParaRPr lang="en-US" dirty="0"/>
          </a:p>
        </p:txBody>
      </p:sp>
    </p:spTree>
    <p:extLst>
      <p:ext uri="{BB962C8B-B14F-4D97-AF65-F5344CB8AC3E}">
        <p14:creationId xmlns:p14="http://schemas.microsoft.com/office/powerpoint/2010/main" val="29842785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685800" y="476672"/>
            <a:ext cx="7772400" cy="720080"/>
          </a:xfrm>
        </p:spPr>
        <p:txBody>
          <a:bodyPr/>
          <a:lstStyle/>
          <a:p>
            <a:r>
              <a:rPr lang="en-US" dirty="0"/>
              <a:t>Time of receipt</a:t>
            </a:r>
          </a:p>
        </p:txBody>
      </p:sp>
      <p:sp>
        <p:nvSpPr>
          <p:cNvPr id="161795" name="Rectangle 3"/>
          <p:cNvSpPr>
            <a:spLocks noGrp="1" noChangeArrowheads="1"/>
          </p:cNvSpPr>
          <p:nvPr>
            <p:ph type="body" idx="1"/>
          </p:nvPr>
        </p:nvSpPr>
        <p:spPr>
          <a:xfrm>
            <a:off x="684213" y="1268760"/>
            <a:ext cx="7772400" cy="4976465"/>
          </a:xfrm>
        </p:spPr>
        <p:txBody>
          <a:bodyPr/>
          <a:lstStyle/>
          <a:p>
            <a:r>
              <a:rPr lang="en-ZA" dirty="0" smtClean="0"/>
              <a:t>S 13 Received:</a:t>
            </a:r>
          </a:p>
          <a:p>
            <a:pPr lvl="1"/>
            <a:r>
              <a:rPr lang="en-ZA" dirty="0" smtClean="0"/>
              <a:t>designated information system</a:t>
            </a:r>
          </a:p>
          <a:p>
            <a:pPr lvl="2"/>
            <a:r>
              <a:rPr lang="en-ZA" dirty="0" smtClean="0"/>
              <a:t>enters</a:t>
            </a:r>
            <a:r>
              <a:rPr lang="en-ZA" dirty="0" smtClean="0"/>
              <a:t> </a:t>
            </a:r>
            <a:endParaRPr lang="en-ZA" dirty="0"/>
          </a:p>
          <a:p>
            <a:pPr lvl="1"/>
            <a:r>
              <a:rPr lang="en-ZA" dirty="0" smtClean="0"/>
              <a:t>Non-designated </a:t>
            </a:r>
            <a:endParaRPr lang="en-ZA" dirty="0" smtClean="0"/>
          </a:p>
          <a:p>
            <a:pPr lvl="2"/>
            <a:r>
              <a:rPr lang="en-ZA" dirty="0" smtClean="0"/>
              <a:t>when </a:t>
            </a:r>
            <a:r>
              <a:rPr lang="en-ZA" dirty="0" smtClean="0"/>
              <a:t>the </a:t>
            </a:r>
            <a:r>
              <a:rPr lang="en-ZA" dirty="0"/>
              <a:t>electronic communication is capable of being retrieved by the addressee at that address and the addressee becomes aware that the electronic communication has been sent to that address.</a:t>
            </a:r>
            <a:endParaRPr lang="en-US" dirty="0"/>
          </a:p>
          <a:p>
            <a:pPr lvl="1"/>
            <a:endParaRPr lang="en-ZA" dirty="0"/>
          </a:p>
          <a:p>
            <a:pPr lvl="1"/>
            <a:r>
              <a:rPr lang="en-ZA" dirty="0" smtClean="0"/>
              <a:t> </a:t>
            </a:r>
            <a:endParaRPr lang="en-ZA" dirty="0"/>
          </a:p>
          <a:p>
            <a:endParaRPr lang="en-US" dirty="0"/>
          </a:p>
        </p:txBody>
      </p:sp>
    </p:spTree>
    <p:extLst>
      <p:ext uri="{BB962C8B-B14F-4D97-AF65-F5344CB8AC3E}">
        <p14:creationId xmlns:p14="http://schemas.microsoft.com/office/powerpoint/2010/main" val="2578841207"/>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9013</TotalTime>
  <Words>1262</Words>
  <Application>Microsoft Macintosh PowerPoint</Application>
  <PresentationFormat>On-screen Show (4:3)</PresentationFormat>
  <Paragraphs>236</Paragraphs>
  <Slides>29</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ITU-e</vt:lpstr>
      <vt:lpstr>Clip</vt:lpstr>
      <vt:lpstr>HIPSSA Project </vt:lpstr>
      <vt:lpstr>PART II FUNCTIONAL EQUIVALENCE</vt:lpstr>
      <vt:lpstr>Incorporation by reference</vt:lpstr>
      <vt:lpstr>Examples of statements/provisions on functional equivalence </vt:lpstr>
      <vt:lpstr>Secure e-signatures s </vt:lpstr>
      <vt:lpstr>Enabling environment</vt:lpstr>
      <vt:lpstr>PART III ELECTRONIC TRANSACTIONS </vt:lpstr>
      <vt:lpstr>Time of sending</vt:lpstr>
      <vt:lpstr>Time of receipt</vt:lpstr>
      <vt:lpstr> Place of receipt</vt:lpstr>
      <vt:lpstr>Theories</vt:lpstr>
      <vt:lpstr> S 16-17 E-shopper keystroke error</vt:lpstr>
      <vt:lpstr>ELECTRONIC COMMERCE</vt:lpstr>
      <vt:lpstr> S 18 ATTRIBUTION  Peter Steiner The New Yorker 5 July 1993</vt:lpstr>
      <vt:lpstr>E-COMMERCE </vt:lpstr>
      <vt:lpstr>ADMISSABILITY</vt:lpstr>
      <vt:lpstr>PART VI</vt:lpstr>
      <vt:lpstr>  PART VII E-GOVERNMENT SERVICES  S 33-36 </vt:lpstr>
      <vt:lpstr>PART VIII Consumer protection  Obligations of on-line traders</vt:lpstr>
      <vt:lpstr>PowerPoint Presentation</vt:lpstr>
      <vt:lpstr>Information made available</vt:lpstr>
      <vt:lpstr> S 38(3) Consumer rights </vt:lpstr>
      <vt:lpstr>PART IX LIMITATION OF LIABILITY</vt:lpstr>
      <vt:lpstr>Unsolicited electronic communications </vt:lpstr>
      <vt:lpstr>Limitation of liability</vt:lpstr>
      <vt:lpstr>Service providers </vt:lpstr>
      <vt:lpstr>PART X</vt:lpstr>
      <vt:lpstr>Implementation</vt:lpstr>
      <vt:lpstr>THANK YOU…</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TANA PISTORIUS</cp:lastModifiedBy>
  <cp:revision>510</cp:revision>
  <cp:lastPrinted>2001-11-25T13:41:09Z</cp:lastPrinted>
  <dcterms:created xsi:type="dcterms:W3CDTF">2006-05-30T12:53:59Z</dcterms:created>
  <dcterms:modified xsi:type="dcterms:W3CDTF">2013-04-02T09:02:15Z</dcterms:modified>
</cp:coreProperties>
</file>