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391" r:id="rId2"/>
    <p:sldId id="377" r:id="rId3"/>
    <p:sldId id="441" r:id="rId4"/>
    <p:sldId id="404" r:id="rId5"/>
    <p:sldId id="438" r:id="rId6"/>
    <p:sldId id="440" r:id="rId7"/>
    <p:sldId id="436" r:id="rId8"/>
    <p:sldId id="437" r:id="rId9"/>
    <p:sldId id="442" r:id="rId10"/>
    <p:sldId id="447" r:id="rId11"/>
    <p:sldId id="448" r:id="rId12"/>
    <p:sldId id="449" r:id="rId13"/>
    <p:sldId id="443" r:id="rId14"/>
    <p:sldId id="466" r:id="rId15"/>
    <p:sldId id="467" r:id="rId16"/>
    <p:sldId id="468" r:id="rId17"/>
    <p:sldId id="469" r:id="rId18"/>
    <p:sldId id="471" r:id="rId19"/>
    <p:sldId id="446" r:id="rId20"/>
    <p:sldId id="470" r:id="rId21"/>
    <p:sldId id="450" r:id="rId22"/>
    <p:sldId id="451" r:id="rId23"/>
    <p:sldId id="455" r:id="rId24"/>
    <p:sldId id="456" r:id="rId25"/>
    <p:sldId id="453" r:id="rId26"/>
    <p:sldId id="454" r:id="rId27"/>
    <p:sldId id="457" r:id="rId28"/>
    <p:sldId id="458" r:id="rId29"/>
    <p:sldId id="459" r:id="rId30"/>
    <p:sldId id="460" r:id="rId31"/>
    <p:sldId id="461" r:id="rId32"/>
    <p:sldId id="462" r:id="rId33"/>
    <p:sldId id="463" r:id="rId34"/>
    <p:sldId id="464" r:id="rId35"/>
    <p:sldId id="465" r:id="rId36"/>
    <p:sldId id="421" r:id="rId37"/>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pitchFamily="34" charset="0"/>
        <a:ea typeface="+mn-ea"/>
        <a:cs typeface="+mn-cs"/>
      </a:defRPr>
    </a:lvl1pPr>
    <a:lvl2pPr marL="457200" algn="l" rtl="0" eaLnBrk="0" fontAlgn="base" hangingPunct="0">
      <a:spcBef>
        <a:spcPct val="0"/>
      </a:spcBef>
      <a:spcAft>
        <a:spcPct val="0"/>
      </a:spcAft>
      <a:defRPr sz="1900" kern="1200">
        <a:solidFill>
          <a:srgbClr val="646464"/>
        </a:solidFill>
        <a:latin typeface="Verdana" pitchFamily="34" charset="0"/>
        <a:ea typeface="+mn-ea"/>
        <a:cs typeface="+mn-cs"/>
      </a:defRPr>
    </a:lvl2pPr>
    <a:lvl3pPr marL="914400" algn="l" rtl="0" eaLnBrk="0" fontAlgn="base" hangingPunct="0">
      <a:spcBef>
        <a:spcPct val="0"/>
      </a:spcBef>
      <a:spcAft>
        <a:spcPct val="0"/>
      </a:spcAft>
      <a:defRPr sz="1900" kern="1200">
        <a:solidFill>
          <a:srgbClr val="646464"/>
        </a:solidFill>
        <a:latin typeface="Verdana" pitchFamily="34" charset="0"/>
        <a:ea typeface="+mn-ea"/>
        <a:cs typeface="+mn-cs"/>
      </a:defRPr>
    </a:lvl3pPr>
    <a:lvl4pPr marL="1371600" algn="l" rtl="0" eaLnBrk="0" fontAlgn="base" hangingPunct="0">
      <a:spcBef>
        <a:spcPct val="0"/>
      </a:spcBef>
      <a:spcAft>
        <a:spcPct val="0"/>
      </a:spcAft>
      <a:defRPr sz="1900" kern="1200">
        <a:solidFill>
          <a:srgbClr val="646464"/>
        </a:solidFill>
        <a:latin typeface="Verdana" pitchFamily="34" charset="0"/>
        <a:ea typeface="+mn-ea"/>
        <a:cs typeface="+mn-cs"/>
      </a:defRPr>
    </a:lvl4pPr>
    <a:lvl5pPr marL="1828800" algn="l" rtl="0" eaLnBrk="0" fontAlgn="base" hangingPunct="0">
      <a:spcBef>
        <a:spcPct val="0"/>
      </a:spcBef>
      <a:spcAft>
        <a:spcPct val="0"/>
      </a:spcAft>
      <a:defRPr sz="1900" kern="1200">
        <a:solidFill>
          <a:srgbClr val="646464"/>
        </a:solidFill>
        <a:latin typeface="Verdana" pitchFamily="34" charset="0"/>
        <a:ea typeface="+mn-ea"/>
        <a:cs typeface="+mn-cs"/>
      </a:defRPr>
    </a:lvl5pPr>
    <a:lvl6pPr marL="2286000" algn="l" defTabSz="914400" rtl="0" eaLnBrk="1" latinLnBrk="0" hangingPunct="1">
      <a:defRPr sz="1900" kern="1200">
        <a:solidFill>
          <a:srgbClr val="646464"/>
        </a:solidFill>
        <a:latin typeface="Verdana" pitchFamily="34" charset="0"/>
        <a:ea typeface="+mn-ea"/>
        <a:cs typeface="+mn-cs"/>
      </a:defRPr>
    </a:lvl6pPr>
    <a:lvl7pPr marL="2743200" algn="l" defTabSz="914400" rtl="0" eaLnBrk="1" latinLnBrk="0" hangingPunct="1">
      <a:defRPr sz="1900" kern="1200">
        <a:solidFill>
          <a:srgbClr val="646464"/>
        </a:solidFill>
        <a:latin typeface="Verdana" pitchFamily="34" charset="0"/>
        <a:ea typeface="+mn-ea"/>
        <a:cs typeface="+mn-cs"/>
      </a:defRPr>
    </a:lvl7pPr>
    <a:lvl8pPr marL="3200400" algn="l" defTabSz="914400" rtl="0" eaLnBrk="1" latinLnBrk="0" hangingPunct="1">
      <a:defRPr sz="1900" kern="1200">
        <a:solidFill>
          <a:srgbClr val="646464"/>
        </a:solidFill>
        <a:latin typeface="Verdana" pitchFamily="34" charset="0"/>
        <a:ea typeface="+mn-ea"/>
        <a:cs typeface="+mn-cs"/>
      </a:defRPr>
    </a:lvl8pPr>
    <a:lvl9pPr marL="3657600" algn="l" defTabSz="914400" rtl="0" eaLnBrk="1" latinLnBrk="0" hangingPunct="1">
      <a:defRPr sz="1900" kern="1200">
        <a:solidFill>
          <a:srgbClr val="64646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BA2"/>
    <a:srgbClr val="1BB806"/>
    <a:srgbClr val="525152"/>
    <a:srgbClr val="646464"/>
    <a:srgbClr val="87BBE0"/>
    <a:srgbClr val="D9445A"/>
    <a:srgbClr val="0E438A"/>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7986" autoAdjust="0"/>
  </p:normalViewPr>
  <p:slideViewPr>
    <p:cSldViewPr>
      <p:cViewPr varScale="1">
        <p:scale>
          <a:sx n="53" d="100"/>
          <a:sy n="53" d="100"/>
        </p:scale>
        <p:origin x="-17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342D70-3F2D-4B05-80B9-16B0FB9C64DF}" type="doc">
      <dgm:prSet loTypeId="urn:microsoft.com/office/officeart/2005/8/layout/hProcess4" loCatId="process" qsTypeId="urn:microsoft.com/office/officeart/2005/8/quickstyle/3d2" qsCatId="3D" csTypeId="urn:microsoft.com/office/officeart/2005/8/colors/colorful4" csCatId="colorful" phldr="1"/>
      <dgm:spPr/>
      <dgm:t>
        <a:bodyPr/>
        <a:lstStyle/>
        <a:p>
          <a:endParaRPr lang="en-ZA"/>
        </a:p>
      </dgm:t>
    </dgm:pt>
    <dgm:pt modelId="{4552ECA9-D677-4B26-8A88-9BC3CCA47876}">
      <dgm:prSet phldrT="[Text]"/>
      <dgm:spPr/>
      <dgm:t>
        <a:bodyPr/>
        <a:lstStyle/>
        <a:p>
          <a:r>
            <a:rPr lang="en-ZA" dirty="0" smtClean="0"/>
            <a:t>Review</a:t>
          </a:r>
          <a:endParaRPr lang="en-ZA" dirty="0"/>
        </a:p>
      </dgm:t>
    </dgm:pt>
    <dgm:pt modelId="{AB49C9E9-A778-44AE-B0C8-B2CCC086EAD4}" type="parTrans" cxnId="{2C5097C2-5097-4227-8744-E54B68122F14}">
      <dgm:prSet/>
      <dgm:spPr/>
      <dgm:t>
        <a:bodyPr/>
        <a:lstStyle/>
        <a:p>
          <a:endParaRPr lang="en-ZA"/>
        </a:p>
      </dgm:t>
    </dgm:pt>
    <dgm:pt modelId="{50D67E94-12E6-46A7-A08E-CFF1CD505C5B}" type="sibTrans" cxnId="{2C5097C2-5097-4227-8744-E54B68122F14}">
      <dgm:prSet/>
      <dgm:spPr/>
      <dgm:t>
        <a:bodyPr/>
        <a:lstStyle/>
        <a:p>
          <a:endParaRPr lang="en-ZA"/>
        </a:p>
      </dgm:t>
    </dgm:pt>
    <dgm:pt modelId="{06FED532-5848-4CD3-8F52-9D1C89C769D7}">
      <dgm:prSet phldrT="[Text]"/>
      <dgm:spPr/>
      <dgm:t>
        <a:bodyPr/>
        <a:lstStyle/>
        <a:p>
          <a:r>
            <a:rPr lang="en-ZA" dirty="0" smtClean="0"/>
            <a:t>Questionnaires to Member States</a:t>
          </a:r>
          <a:endParaRPr lang="en-ZA" dirty="0"/>
        </a:p>
      </dgm:t>
    </dgm:pt>
    <dgm:pt modelId="{5F23C04D-0B1A-4F4F-A2E3-0E1BB7A2FD26}" type="parTrans" cxnId="{4475FBBB-366D-4ED7-A5B2-25AACE2E4EB4}">
      <dgm:prSet/>
      <dgm:spPr/>
      <dgm:t>
        <a:bodyPr/>
        <a:lstStyle/>
        <a:p>
          <a:endParaRPr lang="en-ZA"/>
        </a:p>
      </dgm:t>
    </dgm:pt>
    <dgm:pt modelId="{F2529FBC-4C15-4136-8E53-D790F8900AD4}" type="sibTrans" cxnId="{4475FBBB-366D-4ED7-A5B2-25AACE2E4EB4}">
      <dgm:prSet/>
      <dgm:spPr/>
      <dgm:t>
        <a:bodyPr/>
        <a:lstStyle/>
        <a:p>
          <a:endParaRPr lang="en-ZA"/>
        </a:p>
      </dgm:t>
    </dgm:pt>
    <dgm:pt modelId="{B9F252E9-2233-4063-A1F9-57D447C8CF39}">
      <dgm:prSet phldrT="[Text]"/>
      <dgm:spPr/>
      <dgm:t>
        <a:bodyPr/>
        <a:lstStyle/>
        <a:p>
          <a:r>
            <a:rPr lang="en-ZA" dirty="0" smtClean="0"/>
            <a:t>Desktop Research</a:t>
          </a:r>
          <a:endParaRPr lang="en-ZA" dirty="0"/>
        </a:p>
      </dgm:t>
    </dgm:pt>
    <dgm:pt modelId="{C7581DB4-3A33-4F03-8690-0D50EF6B5C9D}" type="parTrans" cxnId="{F3DD361F-28E8-437B-9B6B-A30E4669CE59}">
      <dgm:prSet/>
      <dgm:spPr/>
      <dgm:t>
        <a:bodyPr/>
        <a:lstStyle/>
        <a:p>
          <a:endParaRPr lang="en-ZA"/>
        </a:p>
      </dgm:t>
    </dgm:pt>
    <dgm:pt modelId="{B11760F0-F3AA-4699-9803-8EE646B05E7B}" type="sibTrans" cxnId="{F3DD361F-28E8-437B-9B6B-A30E4669CE59}">
      <dgm:prSet/>
      <dgm:spPr/>
      <dgm:t>
        <a:bodyPr/>
        <a:lstStyle/>
        <a:p>
          <a:endParaRPr lang="en-ZA"/>
        </a:p>
      </dgm:t>
    </dgm:pt>
    <dgm:pt modelId="{395D4A55-164C-4F65-96FC-8CB244784D9B}">
      <dgm:prSet phldrT="[Text]"/>
      <dgm:spPr/>
      <dgm:t>
        <a:bodyPr/>
        <a:lstStyle/>
        <a:p>
          <a:r>
            <a:rPr lang="en-ZA" dirty="0" smtClean="0"/>
            <a:t>Data Protection Policy and Legal Analysis</a:t>
          </a:r>
          <a:endParaRPr lang="en-ZA" dirty="0"/>
        </a:p>
      </dgm:t>
    </dgm:pt>
    <dgm:pt modelId="{17C5B706-E909-4838-AE82-9B0C1DC057B6}" type="parTrans" cxnId="{BCCD4506-2F89-49EC-90CE-41D01CFFE471}">
      <dgm:prSet/>
      <dgm:spPr/>
      <dgm:t>
        <a:bodyPr/>
        <a:lstStyle/>
        <a:p>
          <a:endParaRPr lang="en-ZA"/>
        </a:p>
      </dgm:t>
    </dgm:pt>
    <dgm:pt modelId="{6EBAAB39-D17F-4DB5-BE9E-ECCF836C047E}" type="sibTrans" cxnId="{BCCD4506-2F89-49EC-90CE-41D01CFFE471}">
      <dgm:prSet/>
      <dgm:spPr/>
      <dgm:t>
        <a:bodyPr/>
        <a:lstStyle/>
        <a:p>
          <a:endParaRPr lang="en-ZA"/>
        </a:p>
      </dgm:t>
    </dgm:pt>
    <dgm:pt modelId="{2741C8A1-3EC4-4043-82B1-BA2A8A4326DC}">
      <dgm:prSet phldrT="[Text]"/>
      <dgm:spPr/>
      <dgm:t>
        <a:bodyPr/>
        <a:lstStyle/>
        <a:p>
          <a:r>
            <a:rPr lang="en-ZA" dirty="0" smtClean="0"/>
            <a:t>Review of International and Regional Policies, Laws, Conventions</a:t>
          </a:r>
          <a:endParaRPr lang="en-ZA" dirty="0"/>
        </a:p>
      </dgm:t>
    </dgm:pt>
    <dgm:pt modelId="{79C430BD-F328-4A08-9F18-F649872B57B9}" type="parTrans" cxnId="{62BCF759-E8A4-4657-8FF4-4571506A1A4A}">
      <dgm:prSet/>
      <dgm:spPr/>
      <dgm:t>
        <a:bodyPr/>
        <a:lstStyle/>
        <a:p>
          <a:endParaRPr lang="en-ZA"/>
        </a:p>
      </dgm:t>
    </dgm:pt>
    <dgm:pt modelId="{D77F907E-8E5B-44A3-8563-733A6063FB3C}" type="sibTrans" cxnId="{62BCF759-E8A4-4657-8FF4-4571506A1A4A}">
      <dgm:prSet/>
      <dgm:spPr/>
      <dgm:t>
        <a:bodyPr/>
        <a:lstStyle/>
        <a:p>
          <a:endParaRPr lang="en-ZA"/>
        </a:p>
      </dgm:t>
    </dgm:pt>
    <dgm:pt modelId="{FD6FF75C-2A7F-4A58-AC43-56321A4AEF31}">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ZA" dirty="0" smtClean="0"/>
            <a:t>Data Protection Model Law</a:t>
          </a:r>
          <a:endParaRPr lang="en-ZA" dirty="0"/>
        </a:p>
      </dgm:t>
    </dgm:pt>
    <dgm:pt modelId="{A0E35C9D-6077-4BE6-A65A-A55840727B30}" type="parTrans" cxnId="{E51EB3AB-A299-4DDB-A48F-6F4EF37E4AA3}">
      <dgm:prSet/>
      <dgm:spPr/>
      <dgm:t>
        <a:bodyPr/>
        <a:lstStyle/>
        <a:p>
          <a:endParaRPr lang="en-ZA"/>
        </a:p>
      </dgm:t>
    </dgm:pt>
    <dgm:pt modelId="{35A5019B-E455-46B6-B011-BCC6A0BDE505}" type="sibTrans" cxnId="{E51EB3AB-A299-4DDB-A48F-6F4EF37E4AA3}">
      <dgm:prSet/>
      <dgm:spPr/>
      <dgm:t>
        <a:bodyPr/>
        <a:lstStyle/>
        <a:p>
          <a:endParaRPr lang="en-ZA"/>
        </a:p>
      </dgm:t>
    </dgm:pt>
    <dgm:pt modelId="{FFC1E2DF-6F85-48D2-AC28-09F00F6A96AB}">
      <dgm:prSet phldrT="[Text]"/>
      <dgm:spPr/>
      <dgm:t>
        <a:bodyPr/>
        <a:lstStyle/>
        <a:p>
          <a:r>
            <a:rPr lang="en-ZA" dirty="0" smtClean="0"/>
            <a:t>Comparison of common and differentiated approaches</a:t>
          </a:r>
          <a:endParaRPr lang="en-ZA" dirty="0"/>
        </a:p>
      </dgm:t>
    </dgm:pt>
    <dgm:pt modelId="{0F776E76-2A89-4EAF-B405-5BA388B80416}" type="parTrans" cxnId="{288CDA97-F965-4E57-BE25-1D8D4B55B289}">
      <dgm:prSet/>
      <dgm:spPr/>
      <dgm:t>
        <a:bodyPr/>
        <a:lstStyle/>
        <a:p>
          <a:endParaRPr lang="en-ZA"/>
        </a:p>
      </dgm:t>
    </dgm:pt>
    <dgm:pt modelId="{925629F0-DC10-4EDE-A096-DCFD7C822CD7}" type="sibTrans" cxnId="{288CDA97-F965-4E57-BE25-1D8D4B55B289}">
      <dgm:prSet/>
      <dgm:spPr/>
      <dgm:t>
        <a:bodyPr/>
        <a:lstStyle/>
        <a:p>
          <a:endParaRPr lang="en-ZA"/>
        </a:p>
      </dgm:t>
    </dgm:pt>
    <dgm:pt modelId="{F6F05FE4-5F61-428F-8427-98A1A4BF5BE5}">
      <dgm:prSet/>
      <dgm:spPr/>
      <dgm:t>
        <a:bodyPr/>
        <a:lstStyle/>
        <a:p>
          <a:r>
            <a:rPr lang="en-ZA" dirty="0" smtClean="0"/>
            <a:t>Draft Model Law</a:t>
          </a:r>
          <a:endParaRPr lang="en-ZA" dirty="0"/>
        </a:p>
      </dgm:t>
    </dgm:pt>
    <dgm:pt modelId="{C734ABEF-5D6B-4D25-8791-20786255436E}" type="parTrans" cxnId="{D0A04840-6EDF-4E16-8E7C-F9145B19ED86}">
      <dgm:prSet/>
      <dgm:spPr/>
      <dgm:t>
        <a:bodyPr/>
        <a:lstStyle/>
        <a:p>
          <a:endParaRPr lang="en-ZA"/>
        </a:p>
      </dgm:t>
    </dgm:pt>
    <dgm:pt modelId="{B8667256-768B-44E7-8B94-0264C9FEFEAF}" type="sibTrans" cxnId="{D0A04840-6EDF-4E16-8E7C-F9145B19ED86}">
      <dgm:prSet/>
      <dgm:spPr/>
      <dgm:t>
        <a:bodyPr/>
        <a:lstStyle/>
        <a:p>
          <a:endParaRPr lang="en-ZA"/>
        </a:p>
      </dgm:t>
    </dgm:pt>
    <dgm:pt modelId="{8C1C6329-6BB5-4D56-9D70-81F0F8061361}">
      <dgm:prSet/>
      <dgm:spPr/>
      <dgm:t>
        <a:bodyPr/>
        <a:lstStyle/>
        <a:p>
          <a:r>
            <a:rPr lang="en-ZA" dirty="0" smtClean="0"/>
            <a:t>Model Law adoption</a:t>
          </a:r>
          <a:endParaRPr lang="en-ZA" dirty="0"/>
        </a:p>
      </dgm:t>
    </dgm:pt>
    <dgm:pt modelId="{EF64A2EF-C6C0-413E-8E8F-2EF5398082C4}" type="parTrans" cxnId="{21615F21-1105-4154-8D95-DC1B3A254807}">
      <dgm:prSet/>
      <dgm:spPr/>
      <dgm:t>
        <a:bodyPr/>
        <a:lstStyle/>
        <a:p>
          <a:endParaRPr lang="en-ZA"/>
        </a:p>
      </dgm:t>
    </dgm:pt>
    <dgm:pt modelId="{145A7A10-EF7A-4F33-89C3-BEAC3F6249BD}" type="sibTrans" cxnId="{21615F21-1105-4154-8D95-DC1B3A254807}">
      <dgm:prSet/>
      <dgm:spPr/>
      <dgm:t>
        <a:bodyPr/>
        <a:lstStyle/>
        <a:p>
          <a:endParaRPr lang="en-ZA"/>
        </a:p>
      </dgm:t>
    </dgm:pt>
    <dgm:pt modelId="{94B0D835-5190-4480-A4E1-138E16A59B9C}">
      <dgm:prSet phldrT="[Text]"/>
      <dgm:spPr/>
      <dgm:t>
        <a:bodyPr/>
        <a:lstStyle/>
        <a:p>
          <a:r>
            <a:rPr lang="en-ZA" dirty="0" smtClean="0"/>
            <a:t>Scan of international and regional approaches to data protection</a:t>
          </a:r>
          <a:endParaRPr lang="en-ZA" dirty="0"/>
        </a:p>
      </dgm:t>
    </dgm:pt>
    <dgm:pt modelId="{2177D32F-5296-411B-83BB-3DE1DC0919AD}" type="parTrans" cxnId="{925D5D4D-9A90-4855-8377-2EF67ABC0EC9}">
      <dgm:prSet/>
      <dgm:spPr/>
      <dgm:t>
        <a:bodyPr/>
        <a:lstStyle/>
        <a:p>
          <a:endParaRPr lang="en-ZA"/>
        </a:p>
      </dgm:t>
    </dgm:pt>
    <dgm:pt modelId="{8A1A6763-1BE0-4652-B1A0-3864B7A28309}" type="sibTrans" cxnId="{925D5D4D-9A90-4855-8377-2EF67ABC0EC9}">
      <dgm:prSet/>
      <dgm:spPr/>
      <dgm:t>
        <a:bodyPr/>
        <a:lstStyle/>
        <a:p>
          <a:endParaRPr lang="en-ZA"/>
        </a:p>
      </dgm:t>
    </dgm:pt>
    <dgm:pt modelId="{0325AF3B-38AE-4E70-B093-99DDBBF0F9D3}">
      <dgm:prSet/>
      <dgm:spPr/>
      <dgm:t>
        <a:bodyPr/>
        <a:lstStyle/>
        <a:p>
          <a:r>
            <a:rPr lang="en-ZA" dirty="0" smtClean="0"/>
            <a:t>Deliberated at workshop with country representatives</a:t>
          </a:r>
          <a:endParaRPr lang="en-ZA" dirty="0"/>
        </a:p>
      </dgm:t>
    </dgm:pt>
    <dgm:pt modelId="{0AF63D2A-4AEB-475C-9E2E-F8DA8FBE6227}" type="parTrans" cxnId="{EF7CED08-3D73-4D1F-BF1B-2470C71B814A}">
      <dgm:prSet/>
      <dgm:spPr/>
      <dgm:t>
        <a:bodyPr/>
        <a:lstStyle/>
        <a:p>
          <a:endParaRPr lang="en-ZA"/>
        </a:p>
      </dgm:t>
    </dgm:pt>
    <dgm:pt modelId="{0E51A98E-CCFA-4F13-ADA6-2DCDC378908B}" type="sibTrans" cxnId="{EF7CED08-3D73-4D1F-BF1B-2470C71B814A}">
      <dgm:prSet/>
      <dgm:spPr/>
      <dgm:t>
        <a:bodyPr/>
        <a:lstStyle/>
        <a:p>
          <a:endParaRPr lang="en-ZA"/>
        </a:p>
      </dgm:t>
    </dgm:pt>
    <dgm:pt modelId="{4901F5C0-494B-4438-BA0C-D997EA7FCB56}">
      <dgm:prSet/>
      <dgm:spPr/>
      <dgm:t>
        <a:bodyPr/>
        <a:lstStyle/>
        <a:p>
          <a:r>
            <a:rPr lang="en-ZA" dirty="0" smtClean="0"/>
            <a:t>Incorporation of recommendations and requests for amendment</a:t>
          </a:r>
          <a:endParaRPr lang="en-ZA" dirty="0"/>
        </a:p>
      </dgm:t>
    </dgm:pt>
    <dgm:pt modelId="{470FFEAE-FA00-4F11-AF7F-61ACA6C08DEA}" type="parTrans" cxnId="{AC6D7F0E-BD64-4F92-A08E-8A27A9951433}">
      <dgm:prSet/>
      <dgm:spPr/>
      <dgm:t>
        <a:bodyPr/>
        <a:lstStyle/>
        <a:p>
          <a:endParaRPr lang="en-ZA"/>
        </a:p>
      </dgm:t>
    </dgm:pt>
    <dgm:pt modelId="{454C9381-98D5-4764-B78E-246BE28A487E}" type="sibTrans" cxnId="{AC6D7F0E-BD64-4F92-A08E-8A27A9951433}">
      <dgm:prSet/>
      <dgm:spPr/>
      <dgm:t>
        <a:bodyPr/>
        <a:lstStyle/>
        <a:p>
          <a:endParaRPr lang="en-ZA"/>
        </a:p>
      </dgm:t>
    </dgm:pt>
    <dgm:pt modelId="{B2C9BAE7-173E-4673-B9E1-9266C4924725}" type="pres">
      <dgm:prSet presAssocID="{07342D70-3F2D-4B05-80B9-16B0FB9C64DF}" presName="Name0" presStyleCnt="0">
        <dgm:presLayoutVars>
          <dgm:dir/>
          <dgm:animLvl val="lvl"/>
          <dgm:resizeHandles val="exact"/>
        </dgm:presLayoutVars>
      </dgm:prSet>
      <dgm:spPr/>
      <dgm:t>
        <a:bodyPr/>
        <a:lstStyle/>
        <a:p>
          <a:endParaRPr lang="en-ZA"/>
        </a:p>
      </dgm:t>
    </dgm:pt>
    <dgm:pt modelId="{5ABDB1C5-E1D2-4F0C-837D-F41375BC9819}" type="pres">
      <dgm:prSet presAssocID="{07342D70-3F2D-4B05-80B9-16B0FB9C64DF}" presName="tSp" presStyleCnt="0"/>
      <dgm:spPr/>
    </dgm:pt>
    <dgm:pt modelId="{343F8E03-81CF-41B8-B90F-6EE6AF04F440}" type="pres">
      <dgm:prSet presAssocID="{07342D70-3F2D-4B05-80B9-16B0FB9C64DF}" presName="bSp" presStyleCnt="0"/>
      <dgm:spPr/>
    </dgm:pt>
    <dgm:pt modelId="{8C8374E0-1D52-4C02-9AD3-EC63C4A02BE9}" type="pres">
      <dgm:prSet presAssocID="{07342D70-3F2D-4B05-80B9-16B0FB9C64DF}" presName="process" presStyleCnt="0"/>
      <dgm:spPr/>
    </dgm:pt>
    <dgm:pt modelId="{7CDC711F-402E-41DA-BCEE-1DB2E3143F72}" type="pres">
      <dgm:prSet presAssocID="{4552ECA9-D677-4B26-8A88-9BC3CCA47876}" presName="composite1" presStyleCnt="0"/>
      <dgm:spPr/>
    </dgm:pt>
    <dgm:pt modelId="{4143054B-217A-4997-8175-D5E532049142}" type="pres">
      <dgm:prSet presAssocID="{4552ECA9-D677-4B26-8A88-9BC3CCA47876}" presName="dummyNode1" presStyleLbl="node1" presStyleIdx="0" presStyleCnt="3"/>
      <dgm:spPr/>
    </dgm:pt>
    <dgm:pt modelId="{F016D049-39D7-483F-A734-5CEFB20DDCB1}" type="pres">
      <dgm:prSet presAssocID="{4552ECA9-D677-4B26-8A88-9BC3CCA47876}" presName="childNode1" presStyleLbl="bgAcc1" presStyleIdx="0" presStyleCnt="3">
        <dgm:presLayoutVars>
          <dgm:bulletEnabled val="1"/>
        </dgm:presLayoutVars>
      </dgm:prSet>
      <dgm:spPr/>
      <dgm:t>
        <a:bodyPr/>
        <a:lstStyle/>
        <a:p>
          <a:endParaRPr lang="en-ZA"/>
        </a:p>
      </dgm:t>
    </dgm:pt>
    <dgm:pt modelId="{FB0B4E92-A757-4E24-9E01-B09410C8333D}" type="pres">
      <dgm:prSet presAssocID="{4552ECA9-D677-4B26-8A88-9BC3CCA47876}" presName="childNode1tx" presStyleLbl="bgAcc1" presStyleIdx="0" presStyleCnt="3">
        <dgm:presLayoutVars>
          <dgm:bulletEnabled val="1"/>
        </dgm:presLayoutVars>
      </dgm:prSet>
      <dgm:spPr/>
      <dgm:t>
        <a:bodyPr/>
        <a:lstStyle/>
        <a:p>
          <a:endParaRPr lang="en-ZA"/>
        </a:p>
      </dgm:t>
    </dgm:pt>
    <dgm:pt modelId="{6ED5D6EF-7A46-4FE2-8C02-4B0ACDCBD3B5}" type="pres">
      <dgm:prSet presAssocID="{4552ECA9-D677-4B26-8A88-9BC3CCA47876}" presName="parentNode1" presStyleLbl="node1" presStyleIdx="0" presStyleCnt="3">
        <dgm:presLayoutVars>
          <dgm:chMax val="1"/>
          <dgm:bulletEnabled val="1"/>
        </dgm:presLayoutVars>
      </dgm:prSet>
      <dgm:spPr/>
      <dgm:t>
        <a:bodyPr/>
        <a:lstStyle/>
        <a:p>
          <a:endParaRPr lang="en-ZA"/>
        </a:p>
      </dgm:t>
    </dgm:pt>
    <dgm:pt modelId="{CBFA3854-B523-426D-B2AE-0835C49930FC}" type="pres">
      <dgm:prSet presAssocID="{4552ECA9-D677-4B26-8A88-9BC3CCA47876}" presName="connSite1" presStyleCnt="0"/>
      <dgm:spPr/>
    </dgm:pt>
    <dgm:pt modelId="{BFC3DB13-621B-44A7-900A-4F7A033A7FCE}" type="pres">
      <dgm:prSet presAssocID="{50D67E94-12E6-46A7-A08E-CFF1CD505C5B}" presName="Name9" presStyleLbl="sibTrans2D1" presStyleIdx="0" presStyleCnt="2"/>
      <dgm:spPr/>
      <dgm:t>
        <a:bodyPr/>
        <a:lstStyle/>
        <a:p>
          <a:endParaRPr lang="en-ZA"/>
        </a:p>
      </dgm:t>
    </dgm:pt>
    <dgm:pt modelId="{E264FD4F-6067-4359-970B-84EB20216C30}" type="pres">
      <dgm:prSet presAssocID="{395D4A55-164C-4F65-96FC-8CB244784D9B}" presName="composite2" presStyleCnt="0"/>
      <dgm:spPr/>
    </dgm:pt>
    <dgm:pt modelId="{2C8611C0-B2DB-43D4-9258-4E59C306960E}" type="pres">
      <dgm:prSet presAssocID="{395D4A55-164C-4F65-96FC-8CB244784D9B}" presName="dummyNode2" presStyleLbl="node1" presStyleIdx="0" presStyleCnt="3"/>
      <dgm:spPr/>
    </dgm:pt>
    <dgm:pt modelId="{BB52EC1C-1CF3-4079-8D15-8215266AA338}" type="pres">
      <dgm:prSet presAssocID="{395D4A55-164C-4F65-96FC-8CB244784D9B}" presName="childNode2" presStyleLbl="bgAcc1" presStyleIdx="1" presStyleCnt="3">
        <dgm:presLayoutVars>
          <dgm:bulletEnabled val="1"/>
        </dgm:presLayoutVars>
      </dgm:prSet>
      <dgm:spPr/>
      <dgm:t>
        <a:bodyPr/>
        <a:lstStyle/>
        <a:p>
          <a:endParaRPr lang="en-ZA"/>
        </a:p>
      </dgm:t>
    </dgm:pt>
    <dgm:pt modelId="{6BF470A0-978C-4976-AE57-D7163CF51E7D}" type="pres">
      <dgm:prSet presAssocID="{395D4A55-164C-4F65-96FC-8CB244784D9B}" presName="childNode2tx" presStyleLbl="bgAcc1" presStyleIdx="1" presStyleCnt="3">
        <dgm:presLayoutVars>
          <dgm:bulletEnabled val="1"/>
        </dgm:presLayoutVars>
      </dgm:prSet>
      <dgm:spPr/>
      <dgm:t>
        <a:bodyPr/>
        <a:lstStyle/>
        <a:p>
          <a:endParaRPr lang="en-ZA"/>
        </a:p>
      </dgm:t>
    </dgm:pt>
    <dgm:pt modelId="{EF14A64D-1E12-4230-A76E-97455B418E61}" type="pres">
      <dgm:prSet presAssocID="{395D4A55-164C-4F65-96FC-8CB244784D9B}" presName="parentNode2" presStyleLbl="node1" presStyleIdx="1" presStyleCnt="3">
        <dgm:presLayoutVars>
          <dgm:chMax val="0"/>
          <dgm:bulletEnabled val="1"/>
        </dgm:presLayoutVars>
      </dgm:prSet>
      <dgm:spPr/>
      <dgm:t>
        <a:bodyPr/>
        <a:lstStyle/>
        <a:p>
          <a:endParaRPr lang="en-ZA"/>
        </a:p>
      </dgm:t>
    </dgm:pt>
    <dgm:pt modelId="{F6746CD6-5165-433B-A90D-C3B78180D1F6}" type="pres">
      <dgm:prSet presAssocID="{395D4A55-164C-4F65-96FC-8CB244784D9B}" presName="connSite2" presStyleCnt="0"/>
      <dgm:spPr/>
    </dgm:pt>
    <dgm:pt modelId="{BC3B9271-B1D3-4CFC-A2A0-96BA9277D92D}" type="pres">
      <dgm:prSet presAssocID="{6EBAAB39-D17F-4DB5-BE9E-ECCF836C047E}" presName="Name18" presStyleLbl="sibTrans2D1" presStyleIdx="1" presStyleCnt="2"/>
      <dgm:spPr/>
      <dgm:t>
        <a:bodyPr/>
        <a:lstStyle/>
        <a:p>
          <a:endParaRPr lang="en-ZA"/>
        </a:p>
      </dgm:t>
    </dgm:pt>
    <dgm:pt modelId="{2D582E00-4E2F-4C9D-8302-65C107DDD895}" type="pres">
      <dgm:prSet presAssocID="{FD6FF75C-2A7F-4A58-AC43-56321A4AEF31}" presName="composite1" presStyleCnt="0"/>
      <dgm:spPr/>
    </dgm:pt>
    <dgm:pt modelId="{517E1448-BA2C-4D7C-8ABF-CE83116867BE}" type="pres">
      <dgm:prSet presAssocID="{FD6FF75C-2A7F-4A58-AC43-56321A4AEF31}" presName="dummyNode1" presStyleLbl="node1" presStyleIdx="1" presStyleCnt="3"/>
      <dgm:spPr/>
    </dgm:pt>
    <dgm:pt modelId="{B829FE62-B46E-4BA6-AD62-9CE96CEE7170}" type="pres">
      <dgm:prSet presAssocID="{FD6FF75C-2A7F-4A58-AC43-56321A4AEF31}" presName="childNode1" presStyleLbl="bgAcc1" presStyleIdx="2" presStyleCnt="3" custScaleY="122154">
        <dgm:presLayoutVars>
          <dgm:bulletEnabled val="1"/>
        </dgm:presLayoutVars>
      </dgm:prSet>
      <dgm:spPr/>
      <dgm:t>
        <a:bodyPr/>
        <a:lstStyle/>
        <a:p>
          <a:endParaRPr lang="en-ZA"/>
        </a:p>
      </dgm:t>
    </dgm:pt>
    <dgm:pt modelId="{73E9656F-2B7B-4AAE-B911-CF07530D02EC}" type="pres">
      <dgm:prSet presAssocID="{FD6FF75C-2A7F-4A58-AC43-56321A4AEF31}" presName="childNode1tx" presStyleLbl="bgAcc1" presStyleIdx="2" presStyleCnt="3">
        <dgm:presLayoutVars>
          <dgm:bulletEnabled val="1"/>
        </dgm:presLayoutVars>
      </dgm:prSet>
      <dgm:spPr/>
      <dgm:t>
        <a:bodyPr/>
        <a:lstStyle/>
        <a:p>
          <a:endParaRPr lang="en-ZA"/>
        </a:p>
      </dgm:t>
    </dgm:pt>
    <dgm:pt modelId="{A83FC1C7-9600-4CE4-B103-A4B36065986A}" type="pres">
      <dgm:prSet presAssocID="{FD6FF75C-2A7F-4A58-AC43-56321A4AEF31}" presName="parentNode1" presStyleLbl="node1" presStyleIdx="2" presStyleCnt="3">
        <dgm:presLayoutVars>
          <dgm:chMax val="1"/>
          <dgm:bulletEnabled val="1"/>
        </dgm:presLayoutVars>
      </dgm:prSet>
      <dgm:spPr/>
      <dgm:t>
        <a:bodyPr/>
        <a:lstStyle/>
        <a:p>
          <a:endParaRPr lang="en-ZA"/>
        </a:p>
      </dgm:t>
    </dgm:pt>
    <dgm:pt modelId="{0C1F3FAC-09A2-473A-BD6B-DF564C42DE2A}" type="pres">
      <dgm:prSet presAssocID="{FD6FF75C-2A7F-4A58-AC43-56321A4AEF31}" presName="connSite1" presStyleCnt="0"/>
      <dgm:spPr/>
    </dgm:pt>
  </dgm:ptLst>
  <dgm:cxnLst>
    <dgm:cxn modelId="{78F70526-07B5-4C99-86E6-B56C96C5939F}" type="presOf" srcId="{06FED532-5848-4CD3-8F52-9D1C89C769D7}" destId="{FB0B4E92-A757-4E24-9E01-B09410C8333D}" srcOrd="1" destOrd="1" presId="urn:microsoft.com/office/officeart/2005/8/layout/hProcess4"/>
    <dgm:cxn modelId="{248250BF-9A16-434A-A785-BF347DF128FA}" type="presOf" srcId="{F6F05FE4-5F61-428F-8427-98A1A4BF5BE5}" destId="{73E9656F-2B7B-4AAE-B911-CF07530D02EC}" srcOrd="1" destOrd="0" presId="urn:microsoft.com/office/officeart/2005/8/layout/hProcess4"/>
    <dgm:cxn modelId="{B6A1EF3A-A4C2-49F8-954A-EAA793B218D0}" type="presOf" srcId="{94B0D835-5190-4480-A4E1-138E16A59B9C}" destId="{F016D049-39D7-483F-A734-5CEFB20DDCB1}" srcOrd="0" destOrd="0" presId="urn:microsoft.com/office/officeart/2005/8/layout/hProcess4"/>
    <dgm:cxn modelId="{21615F21-1105-4154-8D95-DC1B3A254807}" srcId="{FD6FF75C-2A7F-4A58-AC43-56321A4AEF31}" destId="{8C1C6329-6BB5-4D56-9D70-81F0F8061361}" srcOrd="3" destOrd="0" parTransId="{EF64A2EF-C6C0-413E-8E8F-2EF5398082C4}" sibTransId="{145A7A10-EF7A-4F33-89C3-BEAC3F6249BD}"/>
    <dgm:cxn modelId="{BCCD4506-2F89-49EC-90CE-41D01CFFE471}" srcId="{07342D70-3F2D-4B05-80B9-16B0FB9C64DF}" destId="{395D4A55-164C-4F65-96FC-8CB244784D9B}" srcOrd="1" destOrd="0" parTransId="{17C5B706-E909-4838-AE82-9B0C1DC057B6}" sibTransId="{6EBAAB39-D17F-4DB5-BE9E-ECCF836C047E}"/>
    <dgm:cxn modelId="{EF7CED08-3D73-4D1F-BF1B-2470C71B814A}" srcId="{FD6FF75C-2A7F-4A58-AC43-56321A4AEF31}" destId="{0325AF3B-38AE-4E70-B093-99DDBBF0F9D3}" srcOrd="1" destOrd="0" parTransId="{0AF63D2A-4AEB-475C-9E2E-F8DA8FBE6227}" sibTransId="{0E51A98E-CCFA-4F13-ADA6-2DCDC378908B}"/>
    <dgm:cxn modelId="{4475FBBB-366D-4ED7-A5B2-25AACE2E4EB4}" srcId="{4552ECA9-D677-4B26-8A88-9BC3CCA47876}" destId="{06FED532-5848-4CD3-8F52-9D1C89C769D7}" srcOrd="1" destOrd="0" parTransId="{5F23C04D-0B1A-4F4F-A2E3-0E1BB7A2FD26}" sibTransId="{F2529FBC-4C15-4136-8E53-D790F8900AD4}"/>
    <dgm:cxn modelId="{E51EB3AB-A299-4DDB-A48F-6F4EF37E4AA3}" srcId="{07342D70-3F2D-4B05-80B9-16B0FB9C64DF}" destId="{FD6FF75C-2A7F-4A58-AC43-56321A4AEF31}" srcOrd="2" destOrd="0" parTransId="{A0E35C9D-6077-4BE6-A65A-A55840727B30}" sibTransId="{35A5019B-E455-46B6-B011-BCC6A0BDE505}"/>
    <dgm:cxn modelId="{E1E0B2DC-2766-484E-AB58-EE8529CCC20B}" type="presOf" srcId="{F6F05FE4-5F61-428F-8427-98A1A4BF5BE5}" destId="{B829FE62-B46E-4BA6-AD62-9CE96CEE7170}" srcOrd="0" destOrd="0" presId="urn:microsoft.com/office/officeart/2005/8/layout/hProcess4"/>
    <dgm:cxn modelId="{D0A04840-6EDF-4E16-8E7C-F9145B19ED86}" srcId="{FD6FF75C-2A7F-4A58-AC43-56321A4AEF31}" destId="{F6F05FE4-5F61-428F-8427-98A1A4BF5BE5}" srcOrd="0" destOrd="0" parTransId="{C734ABEF-5D6B-4D25-8791-20786255436E}" sibTransId="{B8667256-768B-44E7-8B94-0264C9FEFEAF}"/>
    <dgm:cxn modelId="{AC6D7F0E-BD64-4F92-A08E-8A27A9951433}" srcId="{FD6FF75C-2A7F-4A58-AC43-56321A4AEF31}" destId="{4901F5C0-494B-4438-BA0C-D997EA7FCB56}" srcOrd="2" destOrd="0" parTransId="{470FFEAE-FA00-4F11-AF7F-61ACA6C08DEA}" sibTransId="{454C9381-98D5-4764-B78E-246BE28A487E}"/>
    <dgm:cxn modelId="{98549C4B-0C54-4C1A-88CB-3980653A4B80}" type="presOf" srcId="{4552ECA9-D677-4B26-8A88-9BC3CCA47876}" destId="{6ED5D6EF-7A46-4FE2-8C02-4B0ACDCBD3B5}" srcOrd="0" destOrd="0" presId="urn:microsoft.com/office/officeart/2005/8/layout/hProcess4"/>
    <dgm:cxn modelId="{6819D48B-923D-4305-82C7-D2CAF5316333}" type="presOf" srcId="{2741C8A1-3EC4-4043-82B1-BA2A8A4326DC}" destId="{6BF470A0-978C-4976-AE57-D7163CF51E7D}" srcOrd="1" destOrd="0" presId="urn:microsoft.com/office/officeart/2005/8/layout/hProcess4"/>
    <dgm:cxn modelId="{2929170F-54D9-478C-8F9B-8AC7E24C2C5C}" type="presOf" srcId="{94B0D835-5190-4480-A4E1-138E16A59B9C}" destId="{FB0B4E92-A757-4E24-9E01-B09410C8333D}" srcOrd="1" destOrd="0" presId="urn:microsoft.com/office/officeart/2005/8/layout/hProcess4"/>
    <dgm:cxn modelId="{84E1ABF8-4CF1-45C2-823D-148E21CE7C1B}" type="presOf" srcId="{FD6FF75C-2A7F-4A58-AC43-56321A4AEF31}" destId="{A83FC1C7-9600-4CE4-B103-A4B36065986A}" srcOrd="0" destOrd="0" presId="urn:microsoft.com/office/officeart/2005/8/layout/hProcess4"/>
    <dgm:cxn modelId="{95BBFD28-2084-4F15-913D-2E2DC1185A1E}" type="presOf" srcId="{6EBAAB39-D17F-4DB5-BE9E-ECCF836C047E}" destId="{BC3B9271-B1D3-4CFC-A2A0-96BA9277D92D}" srcOrd="0" destOrd="0" presId="urn:microsoft.com/office/officeart/2005/8/layout/hProcess4"/>
    <dgm:cxn modelId="{CD208592-54EC-4F64-9173-8058B0F74D28}" type="presOf" srcId="{0325AF3B-38AE-4E70-B093-99DDBBF0F9D3}" destId="{73E9656F-2B7B-4AAE-B911-CF07530D02EC}" srcOrd="1" destOrd="1" presId="urn:microsoft.com/office/officeart/2005/8/layout/hProcess4"/>
    <dgm:cxn modelId="{CC75E626-6745-4A57-8963-BFA4C233D0C2}" type="presOf" srcId="{07342D70-3F2D-4B05-80B9-16B0FB9C64DF}" destId="{B2C9BAE7-173E-4673-B9E1-9266C4924725}" srcOrd="0" destOrd="0" presId="urn:microsoft.com/office/officeart/2005/8/layout/hProcess4"/>
    <dgm:cxn modelId="{3DF2FAD7-5950-48CF-80CA-CA3D3BC1D37D}" type="presOf" srcId="{395D4A55-164C-4F65-96FC-8CB244784D9B}" destId="{EF14A64D-1E12-4230-A76E-97455B418E61}" srcOrd="0" destOrd="0" presId="urn:microsoft.com/office/officeart/2005/8/layout/hProcess4"/>
    <dgm:cxn modelId="{8E0030F4-10B6-47EC-9819-F073927C6B55}" type="presOf" srcId="{FFC1E2DF-6F85-48D2-AC28-09F00F6A96AB}" destId="{BB52EC1C-1CF3-4079-8D15-8215266AA338}" srcOrd="0" destOrd="1" presId="urn:microsoft.com/office/officeart/2005/8/layout/hProcess4"/>
    <dgm:cxn modelId="{2C5097C2-5097-4227-8744-E54B68122F14}" srcId="{07342D70-3F2D-4B05-80B9-16B0FB9C64DF}" destId="{4552ECA9-D677-4B26-8A88-9BC3CCA47876}" srcOrd="0" destOrd="0" parTransId="{AB49C9E9-A778-44AE-B0C8-B2CCC086EAD4}" sibTransId="{50D67E94-12E6-46A7-A08E-CFF1CD505C5B}"/>
    <dgm:cxn modelId="{0B1759BC-EB5A-4EF7-BD3C-B54B1A22D27A}" type="presOf" srcId="{06FED532-5848-4CD3-8F52-9D1C89C769D7}" destId="{F016D049-39D7-483F-A734-5CEFB20DDCB1}" srcOrd="0" destOrd="1" presId="urn:microsoft.com/office/officeart/2005/8/layout/hProcess4"/>
    <dgm:cxn modelId="{925D5D4D-9A90-4855-8377-2EF67ABC0EC9}" srcId="{4552ECA9-D677-4B26-8A88-9BC3CCA47876}" destId="{94B0D835-5190-4480-A4E1-138E16A59B9C}" srcOrd="0" destOrd="0" parTransId="{2177D32F-5296-411B-83BB-3DE1DC0919AD}" sibTransId="{8A1A6763-1BE0-4652-B1A0-3864B7A28309}"/>
    <dgm:cxn modelId="{15E46C20-9836-4E30-A5EE-EF58B97324E0}" type="presOf" srcId="{0325AF3B-38AE-4E70-B093-99DDBBF0F9D3}" destId="{B829FE62-B46E-4BA6-AD62-9CE96CEE7170}" srcOrd="0" destOrd="1" presId="urn:microsoft.com/office/officeart/2005/8/layout/hProcess4"/>
    <dgm:cxn modelId="{D0C83F0E-7C69-47EE-87BF-ACDA24C6E5CD}" type="presOf" srcId="{4901F5C0-494B-4438-BA0C-D997EA7FCB56}" destId="{73E9656F-2B7B-4AAE-B911-CF07530D02EC}" srcOrd="1" destOrd="2" presId="urn:microsoft.com/office/officeart/2005/8/layout/hProcess4"/>
    <dgm:cxn modelId="{288CDA97-F965-4E57-BE25-1D8D4B55B289}" srcId="{395D4A55-164C-4F65-96FC-8CB244784D9B}" destId="{FFC1E2DF-6F85-48D2-AC28-09F00F6A96AB}" srcOrd="1" destOrd="0" parTransId="{0F776E76-2A89-4EAF-B405-5BA388B80416}" sibTransId="{925629F0-DC10-4EDE-A096-DCFD7C822CD7}"/>
    <dgm:cxn modelId="{894931DD-D116-4CE9-A894-27ED8DD156BC}" type="presOf" srcId="{8C1C6329-6BB5-4D56-9D70-81F0F8061361}" destId="{73E9656F-2B7B-4AAE-B911-CF07530D02EC}" srcOrd="1" destOrd="3" presId="urn:microsoft.com/office/officeart/2005/8/layout/hProcess4"/>
    <dgm:cxn modelId="{77DA05ED-2FF8-44FE-A2C5-BFA5F23B61A8}" type="presOf" srcId="{8C1C6329-6BB5-4D56-9D70-81F0F8061361}" destId="{B829FE62-B46E-4BA6-AD62-9CE96CEE7170}" srcOrd="0" destOrd="3" presId="urn:microsoft.com/office/officeart/2005/8/layout/hProcess4"/>
    <dgm:cxn modelId="{21DF26AD-8C3B-45E2-8BDD-D2A3C6D956D8}" type="presOf" srcId="{B9F252E9-2233-4063-A1F9-57D447C8CF39}" destId="{F016D049-39D7-483F-A734-5CEFB20DDCB1}" srcOrd="0" destOrd="2" presId="urn:microsoft.com/office/officeart/2005/8/layout/hProcess4"/>
    <dgm:cxn modelId="{62BCF759-E8A4-4657-8FF4-4571506A1A4A}" srcId="{395D4A55-164C-4F65-96FC-8CB244784D9B}" destId="{2741C8A1-3EC4-4043-82B1-BA2A8A4326DC}" srcOrd="0" destOrd="0" parTransId="{79C430BD-F328-4A08-9F18-F649872B57B9}" sibTransId="{D77F907E-8E5B-44A3-8563-733A6063FB3C}"/>
    <dgm:cxn modelId="{0C7B1247-CFD8-479E-A7F5-20BF872ADA88}" type="presOf" srcId="{B9F252E9-2233-4063-A1F9-57D447C8CF39}" destId="{FB0B4E92-A757-4E24-9E01-B09410C8333D}" srcOrd="1" destOrd="2" presId="urn:microsoft.com/office/officeart/2005/8/layout/hProcess4"/>
    <dgm:cxn modelId="{3DD73A3D-CCDE-46A3-A592-73844FB55E81}" type="presOf" srcId="{4901F5C0-494B-4438-BA0C-D997EA7FCB56}" destId="{B829FE62-B46E-4BA6-AD62-9CE96CEE7170}" srcOrd="0" destOrd="2" presId="urn:microsoft.com/office/officeart/2005/8/layout/hProcess4"/>
    <dgm:cxn modelId="{0E7A2B14-E913-4E89-9D0D-4F1B4E687D2F}" type="presOf" srcId="{50D67E94-12E6-46A7-A08E-CFF1CD505C5B}" destId="{BFC3DB13-621B-44A7-900A-4F7A033A7FCE}" srcOrd="0" destOrd="0" presId="urn:microsoft.com/office/officeart/2005/8/layout/hProcess4"/>
    <dgm:cxn modelId="{EC7D57E0-674E-442C-8F43-BDCFECD0F43E}" type="presOf" srcId="{2741C8A1-3EC4-4043-82B1-BA2A8A4326DC}" destId="{BB52EC1C-1CF3-4079-8D15-8215266AA338}" srcOrd="0" destOrd="0" presId="urn:microsoft.com/office/officeart/2005/8/layout/hProcess4"/>
    <dgm:cxn modelId="{668853B8-A3FB-403F-9958-6269D441E225}" type="presOf" srcId="{FFC1E2DF-6F85-48D2-AC28-09F00F6A96AB}" destId="{6BF470A0-978C-4976-AE57-D7163CF51E7D}" srcOrd="1" destOrd="1" presId="urn:microsoft.com/office/officeart/2005/8/layout/hProcess4"/>
    <dgm:cxn modelId="{F3DD361F-28E8-437B-9B6B-A30E4669CE59}" srcId="{4552ECA9-D677-4B26-8A88-9BC3CCA47876}" destId="{B9F252E9-2233-4063-A1F9-57D447C8CF39}" srcOrd="2" destOrd="0" parTransId="{C7581DB4-3A33-4F03-8690-0D50EF6B5C9D}" sibTransId="{B11760F0-F3AA-4699-9803-8EE646B05E7B}"/>
    <dgm:cxn modelId="{1E62775D-A0E2-4902-9259-7560C854311E}" type="presParOf" srcId="{B2C9BAE7-173E-4673-B9E1-9266C4924725}" destId="{5ABDB1C5-E1D2-4F0C-837D-F41375BC9819}" srcOrd="0" destOrd="0" presId="urn:microsoft.com/office/officeart/2005/8/layout/hProcess4"/>
    <dgm:cxn modelId="{33F998C9-23AA-4DF9-BE5A-7D1231C06FFC}" type="presParOf" srcId="{B2C9BAE7-173E-4673-B9E1-9266C4924725}" destId="{343F8E03-81CF-41B8-B90F-6EE6AF04F440}" srcOrd="1" destOrd="0" presId="urn:microsoft.com/office/officeart/2005/8/layout/hProcess4"/>
    <dgm:cxn modelId="{D6616DE0-8B69-4986-BAA8-E7B57CBF92B3}" type="presParOf" srcId="{B2C9BAE7-173E-4673-B9E1-9266C4924725}" destId="{8C8374E0-1D52-4C02-9AD3-EC63C4A02BE9}" srcOrd="2" destOrd="0" presId="urn:microsoft.com/office/officeart/2005/8/layout/hProcess4"/>
    <dgm:cxn modelId="{4FEAE791-61D9-47B3-919A-90B9E4E71024}" type="presParOf" srcId="{8C8374E0-1D52-4C02-9AD3-EC63C4A02BE9}" destId="{7CDC711F-402E-41DA-BCEE-1DB2E3143F72}" srcOrd="0" destOrd="0" presId="urn:microsoft.com/office/officeart/2005/8/layout/hProcess4"/>
    <dgm:cxn modelId="{F77D65C4-372C-4D6D-8F9B-D7E85938C868}" type="presParOf" srcId="{7CDC711F-402E-41DA-BCEE-1DB2E3143F72}" destId="{4143054B-217A-4997-8175-D5E532049142}" srcOrd="0" destOrd="0" presId="urn:microsoft.com/office/officeart/2005/8/layout/hProcess4"/>
    <dgm:cxn modelId="{DB6A407C-A0FA-4491-93FB-E60009529082}" type="presParOf" srcId="{7CDC711F-402E-41DA-BCEE-1DB2E3143F72}" destId="{F016D049-39D7-483F-A734-5CEFB20DDCB1}" srcOrd="1" destOrd="0" presId="urn:microsoft.com/office/officeart/2005/8/layout/hProcess4"/>
    <dgm:cxn modelId="{BC1D99A1-0202-4D53-873A-EEEB9858995A}" type="presParOf" srcId="{7CDC711F-402E-41DA-BCEE-1DB2E3143F72}" destId="{FB0B4E92-A757-4E24-9E01-B09410C8333D}" srcOrd="2" destOrd="0" presId="urn:microsoft.com/office/officeart/2005/8/layout/hProcess4"/>
    <dgm:cxn modelId="{475FBE34-0B15-49A0-8666-82917C50D713}" type="presParOf" srcId="{7CDC711F-402E-41DA-BCEE-1DB2E3143F72}" destId="{6ED5D6EF-7A46-4FE2-8C02-4B0ACDCBD3B5}" srcOrd="3" destOrd="0" presId="urn:microsoft.com/office/officeart/2005/8/layout/hProcess4"/>
    <dgm:cxn modelId="{060FA925-4E6A-4B8B-84A2-92C98E29AB03}" type="presParOf" srcId="{7CDC711F-402E-41DA-BCEE-1DB2E3143F72}" destId="{CBFA3854-B523-426D-B2AE-0835C49930FC}" srcOrd="4" destOrd="0" presId="urn:microsoft.com/office/officeart/2005/8/layout/hProcess4"/>
    <dgm:cxn modelId="{1E7D94C0-5065-46EE-BC01-F48C084C6E15}" type="presParOf" srcId="{8C8374E0-1D52-4C02-9AD3-EC63C4A02BE9}" destId="{BFC3DB13-621B-44A7-900A-4F7A033A7FCE}" srcOrd="1" destOrd="0" presId="urn:microsoft.com/office/officeart/2005/8/layout/hProcess4"/>
    <dgm:cxn modelId="{0268C8EA-ED27-4612-888C-494112C7F1F2}" type="presParOf" srcId="{8C8374E0-1D52-4C02-9AD3-EC63C4A02BE9}" destId="{E264FD4F-6067-4359-970B-84EB20216C30}" srcOrd="2" destOrd="0" presId="urn:microsoft.com/office/officeart/2005/8/layout/hProcess4"/>
    <dgm:cxn modelId="{DB82B64E-0FD6-48F0-93D8-64CEDDE16C2B}" type="presParOf" srcId="{E264FD4F-6067-4359-970B-84EB20216C30}" destId="{2C8611C0-B2DB-43D4-9258-4E59C306960E}" srcOrd="0" destOrd="0" presId="urn:microsoft.com/office/officeart/2005/8/layout/hProcess4"/>
    <dgm:cxn modelId="{9A1FC2C2-A44A-4745-AB52-6B44DAD5F4CD}" type="presParOf" srcId="{E264FD4F-6067-4359-970B-84EB20216C30}" destId="{BB52EC1C-1CF3-4079-8D15-8215266AA338}" srcOrd="1" destOrd="0" presId="urn:microsoft.com/office/officeart/2005/8/layout/hProcess4"/>
    <dgm:cxn modelId="{FB7803C7-58E5-425E-95C6-CF3C7AFEF2CB}" type="presParOf" srcId="{E264FD4F-6067-4359-970B-84EB20216C30}" destId="{6BF470A0-978C-4976-AE57-D7163CF51E7D}" srcOrd="2" destOrd="0" presId="urn:microsoft.com/office/officeart/2005/8/layout/hProcess4"/>
    <dgm:cxn modelId="{E95785EE-850B-47B6-A9BF-4AACB6990BD8}" type="presParOf" srcId="{E264FD4F-6067-4359-970B-84EB20216C30}" destId="{EF14A64D-1E12-4230-A76E-97455B418E61}" srcOrd="3" destOrd="0" presId="urn:microsoft.com/office/officeart/2005/8/layout/hProcess4"/>
    <dgm:cxn modelId="{987694A9-C955-4E09-8FE5-B586716A5349}" type="presParOf" srcId="{E264FD4F-6067-4359-970B-84EB20216C30}" destId="{F6746CD6-5165-433B-A90D-C3B78180D1F6}" srcOrd="4" destOrd="0" presId="urn:microsoft.com/office/officeart/2005/8/layout/hProcess4"/>
    <dgm:cxn modelId="{9FD5ED71-8A6D-40D4-998F-BF71280B601F}" type="presParOf" srcId="{8C8374E0-1D52-4C02-9AD3-EC63C4A02BE9}" destId="{BC3B9271-B1D3-4CFC-A2A0-96BA9277D92D}" srcOrd="3" destOrd="0" presId="urn:microsoft.com/office/officeart/2005/8/layout/hProcess4"/>
    <dgm:cxn modelId="{8BC10099-B232-4269-9768-DE8A628CD609}" type="presParOf" srcId="{8C8374E0-1D52-4C02-9AD3-EC63C4A02BE9}" destId="{2D582E00-4E2F-4C9D-8302-65C107DDD895}" srcOrd="4" destOrd="0" presId="urn:microsoft.com/office/officeart/2005/8/layout/hProcess4"/>
    <dgm:cxn modelId="{EC36AA8E-D032-4C0B-BFB2-E1F5E31197BC}" type="presParOf" srcId="{2D582E00-4E2F-4C9D-8302-65C107DDD895}" destId="{517E1448-BA2C-4D7C-8ABF-CE83116867BE}" srcOrd="0" destOrd="0" presId="urn:microsoft.com/office/officeart/2005/8/layout/hProcess4"/>
    <dgm:cxn modelId="{0694A257-743E-420A-85FD-EC3566CED678}" type="presParOf" srcId="{2D582E00-4E2F-4C9D-8302-65C107DDD895}" destId="{B829FE62-B46E-4BA6-AD62-9CE96CEE7170}" srcOrd="1" destOrd="0" presId="urn:microsoft.com/office/officeart/2005/8/layout/hProcess4"/>
    <dgm:cxn modelId="{39BF633A-BD2B-4E5B-B4C0-C2703604BD6F}" type="presParOf" srcId="{2D582E00-4E2F-4C9D-8302-65C107DDD895}" destId="{73E9656F-2B7B-4AAE-B911-CF07530D02EC}" srcOrd="2" destOrd="0" presId="urn:microsoft.com/office/officeart/2005/8/layout/hProcess4"/>
    <dgm:cxn modelId="{1038D128-17D3-4CE5-AFC3-1D77DFF08312}" type="presParOf" srcId="{2D582E00-4E2F-4C9D-8302-65C107DDD895}" destId="{A83FC1C7-9600-4CE4-B103-A4B36065986A}" srcOrd="3" destOrd="0" presId="urn:microsoft.com/office/officeart/2005/8/layout/hProcess4"/>
    <dgm:cxn modelId="{CEE2A30B-51DE-447E-9B71-AF4A578B28B7}" type="presParOf" srcId="{2D582E00-4E2F-4C9D-8302-65C107DDD895}" destId="{0C1F3FAC-09A2-473A-BD6B-DF564C42DE2A}"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6D049-39D7-483F-A734-5CEFB20DDCB1}">
      <dsp:nvSpPr>
        <dsp:cNvPr id="0" name=""/>
        <dsp:cNvSpPr/>
      </dsp:nvSpPr>
      <dsp:spPr>
        <a:xfrm>
          <a:off x="1060" y="1385027"/>
          <a:ext cx="2316303" cy="191046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Scan of international and regional approaches to data protection</a:t>
          </a:r>
          <a:endParaRPr lang="en-ZA" sz="1200" kern="1200" dirty="0"/>
        </a:p>
        <a:p>
          <a:pPr marL="114300" lvl="1" indent="-114300" algn="l" defTabSz="533400">
            <a:lnSpc>
              <a:spcPct val="90000"/>
            </a:lnSpc>
            <a:spcBef>
              <a:spcPct val="0"/>
            </a:spcBef>
            <a:spcAft>
              <a:spcPct val="15000"/>
            </a:spcAft>
            <a:buChar char="••"/>
          </a:pPr>
          <a:r>
            <a:rPr lang="en-ZA" sz="1200" kern="1200" dirty="0" smtClean="0"/>
            <a:t>Questionnaires to Member States</a:t>
          </a:r>
          <a:endParaRPr lang="en-ZA" sz="1200" kern="1200" dirty="0"/>
        </a:p>
        <a:p>
          <a:pPr marL="114300" lvl="1" indent="-114300" algn="l" defTabSz="533400">
            <a:lnSpc>
              <a:spcPct val="90000"/>
            </a:lnSpc>
            <a:spcBef>
              <a:spcPct val="0"/>
            </a:spcBef>
            <a:spcAft>
              <a:spcPct val="15000"/>
            </a:spcAft>
            <a:buChar char="••"/>
          </a:pPr>
          <a:r>
            <a:rPr lang="en-ZA" sz="1200" kern="1200" dirty="0" smtClean="0"/>
            <a:t>Desktop Research</a:t>
          </a:r>
          <a:endParaRPr lang="en-ZA" sz="1200" kern="1200" dirty="0"/>
        </a:p>
      </dsp:txBody>
      <dsp:txXfrm>
        <a:off x="45025" y="1428992"/>
        <a:ext cx="2228373" cy="1413150"/>
      </dsp:txXfrm>
    </dsp:sp>
    <dsp:sp modelId="{BFC3DB13-621B-44A7-900A-4F7A033A7FCE}">
      <dsp:nvSpPr>
        <dsp:cNvPr id="0" name=""/>
        <dsp:cNvSpPr/>
      </dsp:nvSpPr>
      <dsp:spPr>
        <a:xfrm>
          <a:off x="1312683" y="1875671"/>
          <a:ext cx="2501814" cy="2501814"/>
        </a:xfrm>
        <a:prstGeom prst="leftCircularArrow">
          <a:avLst>
            <a:gd name="adj1" fmla="val 2945"/>
            <a:gd name="adj2" fmla="val 360696"/>
            <a:gd name="adj3" fmla="val 2136207"/>
            <a:gd name="adj4" fmla="val 9024489"/>
            <a:gd name="adj5" fmla="val 3436"/>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ED5D6EF-7A46-4FE2-8C02-4B0ACDCBD3B5}">
      <dsp:nvSpPr>
        <dsp:cNvPr id="0" name=""/>
        <dsp:cNvSpPr/>
      </dsp:nvSpPr>
      <dsp:spPr>
        <a:xfrm>
          <a:off x="515794" y="2886107"/>
          <a:ext cx="2058936" cy="81877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Review</a:t>
          </a:r>
          <a:endParaRPr lang="en-ZA" sz="1700" kern="1200" dirty="0"/>
        </a:p>
      </dsp:txBody>
      <dsp:txXfrm>
        <a:off x="539775" y="2910088"/>
        <a:ext cx="2010974" cy="770809"/>
      </dsp:txXfrm>
    </dsp:sp>
    <dsp:sp modelId="{BB52EC1C-1CF3-4079-8D15-8215266AA338}">
      <dsp:nvSpPr>
        <dsp:cNvPr id="0" name=""/>
        <dsp:cNvSpPr/>
      </dsp:nvSpPr>
      <dsp:spPr>
        <a:xfrm>
          <a:off x="2925632" y="1385027"/>
          <a:ext cx="2316303" cy="191046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34903"/>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Review of International and Regional Policies, Laws, Conventions</a:t>
          </a:r>
          <a:endParaRPr lang="en-ZA" sz="1200" kern="1200" dirty="0"/>
        </a:p>
        <a:p>
          <a:pPr marL="114300" lvl="1" indent="-114300" algn="l" defTabSz="533400">
            <a:lnSpc>
              <a:spcPct val="90000"/>
            </a:lnSpc>
            <a:spcBef>
              <a:spcPct val="0"/>
            </a:spcBef>
            <a:spcAft>
              <a:spcPct val="15000"/>
            </a:spcAft>
            <a:buChar char="••"/>
          </a:pPr>
          <a:r>
            <a:rPr lang="en-ZA" sz="1200" kern="1200" dirty="0" smtClean="0"/>
            <a:t>Comparison of common and differentiated approaches</a:t>
          </a:r>
          <a:endParaRPr lang="en-ZA" sz="1200" kern="1200" dirty="0"/>
        </a:p>
      </dsp:txBody>
      <dsp:txXfrm>
        <a:off x="2969597" y="1838377"/>
        <a:ext cx="2228373" cy="1413150"/>
      </dsp:txXfrm>
    </dsp:sp>
    <dsp:sp modelId="{BC3B9271-B1D3-4CFC-A2A0-96BA9277D92D}">
      <dsp:nvSpPr>
        <dsp:cNvPr id="0" name=""/>
        <dsp:cNvSpPr/>
      </dsp:nvSpPr>
      <dsp:spPr>
        <a:xfrm>
          <a:off x="4218382" y="227369"/>
          <a:ext cx="2797787" cy="2797787"/>
        </a:xfrm>
        <a:prstGeom prst="circularArrow">
          <a:avLst>
            <a:gd name="adj1" fmla="val 2634"/>
            <a:gd name="adj2" fmla="val 320198"/>
            <a:gd name="adj3" fmla="val 19502026"/>
            <a:gd name="adj4" fmla="val 12573246"/>
            <a:gd name="adj5" fmla="val 3073"/>
          </a:avLst>
        </a:prstGeom>
        <a:solidFill>
          <a:schemeClr val="accent4">
            <a:hueOff val="0"/>
            <a:satOff val="0"/>
            <a:lumOff val="69805"/>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F14A64D-1E12-4230-A76E-97455B418E61}">
      <dsp:nvSpPr>
        <dsp:cNvPr id="0" name=""/>
        <dsp:cNvSpPr/>
      </dsp:nvSpPr>
      <dsp:spPr>
        <a:xfrm>
          <a:off x="3440366" y="975641"/>
          <a:ext cx="2058936" cy="818771"/>
        </a:xfrm>
        <a:prstGeom prst="roundRect">
          <a:avLst>
            <a:gd name="adj" fmla="val 10000"/>
          </a:avLst>
        </a:prstGeom>
        <a:gradFill rotWithShape="0">
          <a:gsLst>
            <a:gs pos="0">
              <a:schemeClr val="accent4">
                <a:hueOff val="0"/>
                <a:satOff val="0"/>
                <a:lumOff val="34903"/>
                <a:alphaOff val="0"/>
                <a:shade val="51000"/>
                <a:satMod val="130000"/>
              </a:schemeClr>
            </a:gs>
            <a:gs pos="80000">
              <a:schemeClr val="accent4">
                <a:hueOff val="0"/>
                <a:satOff val="0"/>
                <a:lumOff val="34903"/>
                <a:alphaOff val="0"/>
                <a:shade val="93000"/>
                <a:satMod val="130000"/>
              </a:schemeClr>
            </a:gs>
            <a:gs pos="100000">
              <a:schemeClr val="accent4">
                <a:hueOff val="0"/>
                <a:satOff val="0"/>
                <a:lumOff val="3490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Data Protection Policy and Legal Analysis</a:t>
          </a:r>
          <a:endParaRPr lang="en-ZA" sz="1700" kern="1200" dirty="0"/>
        </a:p>
      </dsp:txBody>
      <dsp:txXfrm>
        <a:off x="3464347" y="999622"/>
        <a:ext cx="2010974" cy="770809"/>
      </dsp:txXfrm>
    </dsp:sp>
    <dsp:sp modelId="{B829FE62-B46E-4BA6-AD62-9CE96CEE7170}">
      <dsp:nvSpPr>
        <dsp:cNvPr id="0" name=""/>
        <dsp:cNvSpPr/>
      </dsp:nvSpPr>
      <dsp:spPr>
        <a:xfrm>
          <a:off x="5850205" y="1174916"/>
          <a:ext cx="2316303" cy="2333710"/>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69805"/>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Draft Model Law</a:t>
          </a:r>
          <a:endParaRPr lang="en-ZA" sz="1200" kern="1200" dirty="0"/>
        </a:p>
        <a:p>
          <a:pPr marL="114300" lvl="1" indent="-114300" algn="l" defTabSz="533400">
            <a:lnSpc>
              <a:spcPct val="90000"/>
            </a:lnSpc>
            <a:spcBef>
              <a:spcPct val="0"/>
            </a:spcBef>
            <a:spcAft>
              <a:spcPct val="15000"/>
            </a:spcAft>
            <a:buChar char="••"/>
          </a:pPr>
          <a:r>
            <a:rPr lang="en-ZA" sz="1200" kern="1200" dirty="0" smtClean="0"/>
            <a:t>Deliberated at workshop with country representatives</a:t>
          </a:r>
          <a:endParaRPr lang="en-ZA" sz="1200" kern="1200" dirty="0"/>
        </a:p>
        <a:p>
          <a:pPr marL="114300" lvl="1" indent="-114300" algn="l" defTabSz="533400">
            <a:lnSpc>
              <a:spcPct val="90000"/>
            </a:lnSpc>
            <a:spcBef>
              <a:spcPct val="0"/>
            </a:spcBef>
            <a:spcAft>
              <a:spcPct val="15000"/>
            </a:spcAft>
            <a:buChar char="••"/>
          </a:pPr>
          <a:r>
            <a:rPr lang="en-ZA" sz="1200" kern="1200" dirty="0" smtClean="0"/>
            <a:t>Incorporation of recommendations and requests for amendment</a:t>
          </a:r>
          <a:endParaRPr lang="en-ZA" sz="1200" kern="1200" dirty="0"/>
        </a:p>
        <a:p>
          <a:pPr marL="114300" lvl="1" indent="-114300" algn="l" defTabSz="533400">
            <a:lnSpc>
              <a:spcPct val="90000"/>
            </a:lnSpc>
            <a:spcBef>
              <a:spcPct val="0"/>
            </a:spcBef>
            <a:spcAft>
              <a:spcPct val="15000"/>
            </a:spcAft>
            <a:buChar char="••"/>
          </a:pPr>
          <a:r>
            <a:rPr lang="en-ZA" sz="1200" kern="1200" dirty="0" smtClean="0"/>
            <a:t>Model Law adoption</a:t>
          </a:r>
          <a:endParaRPr lang="en-ZA" sz="1200" kern="1200" dirty="0"/>
        </a:p>
      </dsp:txBody>
      <dsp:txXfrm>
        <a:off x="5903910" y="1228621"/>
        <a:ext cx="2208893" cy="1726219"/>
      </dsp:txXfrm>
    </dsp:sp>
    <dsp:sp modelId="{A83FC1C7-9600-4CE4-B103-A4B36065986A}">
      <dsp:nvSpPr>
        <dsp:cNvPr id="0" name=""/>
        <dsp:cNvSpPr/>
      </dsp:nvSpPr>
      <dsp:spPr>
        <a:xfrm>
          <a:off x="6364939" y="2887618"/>
          <a:ext cx="2058936" cy="818771"/>
        </a:xfrm>
        <a:prstGeom prst="roundRect">
          <a:avLst>
            <a:gd name="adj" fmla="val 10000"/>
          </a:avLst>
        </a:prstGeom>
        <a:solidFill>
          <a:schemeClr val="accent6"/>
        </a:solidFill>
        <a:ln w="25400" cap="flat" cmpd="sng" algn="ctr">
          <a:solidFill>
            <a:schemeClr val="accent6">
              <a:shade val="50000"/>
            </a:schemeClr>
          </a:solidFill>
          <a:prstDash val="solid"/>
        </a:ln>
        <a:effectLst/>
        <a:scene3d>
          <a:camera prst="orthographicFront"/>
          <a:lightRig rig="threePt" dir="t">
            <a:rot lat="0" lon="0" rev="7500000"/>
          </a:lightRig>
        </a:scene3d>
        <a:sp3d/>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Data Protection Model Law</a:t>
          </a:r>
          <a:endParaRPr lang="en-ZA" sz="1700" kern="1200" dirty="0"/>
        </a:p>
      </dsp:txBody>
      <dsp:txXfrm>
        <a:off x="6388920" y="2911599"/>
        <a:ext cx="2010974" cy="77080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AF637A0A-0635-4FF0-A8C4-104F9B41FC65}" type="slidenum">
              <a:rPr lang="en-US"/>
              <a:pPr>
                <a:defRPr/>
              </a:pPr>
              <a:t>‹#›</a:t>
            </a:fld>
            <a:endParaRPr lang="en-US"/>
          </a:p>
        </p:txBody>
      </p:sp>
    </p:spTree>
    <p:extLst>
      <p:ext uri="{BB962C8B-B14F-4D97-AF65-F5344CB8AC3E}">
        <p14:creationId xmlns:p14="http://schemas.microsoft.com/office/powerpoint/2010/main" val="1822092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7127F63C-E9C3-4AEE-8886-0FE9E09B5988}" type="slidenum">
              <a:rPr lang="en-US"/>
              <a:pPr>
                <a:defRPr/>
              </a:pPr>
              <a:t>‹#›</a:t>
            </a:fld>
            <a:endParaRPr lang="en-US"/>
          </a:p>
        </p:txBody>
      </p:sp>
    </p:spTree>
    <p:extLst>
      <p:ext uri="{BB962C8B-B14F-4D97-AF65-F5344CB8AC3E}">
        <p14:creationId xmlns:p14="http://schemas.microsoft.com/office/powerpoint/2010/main" val="3299392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BCAFF48-5BA9-4990-A1D0-46D61E19A301}"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120000"/>
              </a:lnSpc>
            </a:pPr>
            <a:r>
              <a:rPr lang="de-DE" smtClean="0">
                <a:latin typeface="Times New Roman" pitchFamily="18" charset="0"/>
              </a:rPr>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a:noFill/>
        </p:spPr>
        <p:txBody>
          <a:bodyPr/>
          <a:lstStyle/>
          <a:p>
            <a:fld id="{98AAEA45-FA4A-4531-8247-B2F5423C3303}" type="slidenum">
              <a:rPr lang="en-US" smtClean="0"/>
              <a:pPr/>
              <a:t>36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809625"/>
            <a:ext cx="6467475" cy="6048375"/>
          </a:xfrm>
          <a:prstGeom prst="rect">
            <a:avLst/>
          </a:prstGeom>
          <a:noFill/>
          <a:ln w="9525">
            <a:noFill/>
            <a:miter lim="800000"/>
            <a:headEnd/>
            <a:tailEnd/>
          </a:ln>
        </p:spPr>
      </p:pic>
      <p:sp>
        <p:nvSpPr>
          <p:cNvPr id="5" name="Text Box 7"/>
          <p:cNvSpPr txBox="1">
            <a:spLocks noChangeArrowheads="1"/>
          </p:cNvSpPr>
          <p:nvPr/>
        </p:nvSpPr>
        <p:spPr bwMode="auto">
          <a:xfrm>
            <a:off x="7620000" y="6175375"/>
            <a:ext cx="1281113" cy="501650"/>
          </a:xfrm>
          <a:prstGeom prst="rect">
            <a:avLst/>
          </a:prstGeom>
          <a:noFill/>
          <a:ln>
            <a:noFill/>
          </a:ln>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smtClean="0">
                <a:solidFill>
                  <a:schemeClr val="bg1"/>
                </a:solidFill>
                <a:latin typeface="Univers" pitchFamily="34" charset="0"/>
              </a:rPr>
              <a:t>International</a:t>
            </a:r>
            <a:br>
              <a:rPr lang="en-US" sz="1000" smtClean="0">
                <a:solidFill>
                  <a:schemeClr val="bg1"/>
                </a:solidFill>
                <a:latin typeface="Univers" pitchFamily="34" charset="0"/>
              </a:rPr>
            </a:br>
            <a:r>
              <a:rPr lang="en-US" sz="1000" smtClean="0">
                <a:solidFill>
                  <a:schemeClr val="bg1"/>
                </a:solidFill>
                <a:latin typeface="Univers" pitchFamily="34" charset="0"/>
              </a:rPr>
              <a:t>Telecommunication</a:t>
            </a:r>
            <a:br>
              <a:rPr lang="en-US" sz="1000" smtClean="0">
                <a:solidFill>
                  <a:schemeClr val="bg1"/>
                </a:solidFill>
                <a:latin typeface="Univers" pitchFamily="34" charset="0"/>
              </a:rPr>
            </a:br>
            <a:r>
              <a:rPr lang="en-US" sz="1000" smtClean="0">
                <a:solidFill>
                  <a:schemeClr val="bg1"/>
                </a:solidFill>
                <a:latin typeface="Univers" pitchFamily="34" charset="0"/>
              </a:rPr>
              <a:t>Union</a:t>
            </a:r>
          </a:p>
        </p:txBody>
      </p:sp>
      <p:sp>
        <p:nvSpPr>
          <p:cNvPr id="6"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11" name="Picture 28"/>
          <p:cNvPicPr>
            <a:picLocks noChangeAspect="1" noChangeArrowheads="1"/>
          </p:cNvPicPr>
          <p:nvPr userDrawn="1"/>
        </p:nvPicPr>
        <p:blipFill>
          <a:blip r:embed="rId3" cstate="print"/>
          <a:srcRect/>
          <a:stretch>
            <a:fillRect/>
          </a:stretch>
        </p:blipFill>
        <p:spPr bwMode="white">
          <a:xfrm>
            <a:off x="7019925" y="5854700"/>
            <a:ext cx="1944688" cy="815975"/>
          </a:xfrm>
          <a:prstGeom prst="rect">
            <a:avLst/>
          </a:prstGeom>
          <a:noFill/>
          <a:ln w="76200" algn="ctr">
            <a:noFill/>
            <a:miter lim="800000"/>
            <a:headEnd/>
            <a:tailEnd/>
          </a:ln>
        </p:spPr>
      </p:pic>
      <p:pic>
        <p:nvPicPr>
          <p:cNvPr id="12" name="Picture 13" descr="logo_ue"/>
          <p:cNvPicPr>
            <a:picLocks noChangeAspect="1" noChangeArrowheads="1"/>
          </p:cNvPicPr>
          <p:nvPr userDrawn="1"/>
        </p:nvPicPr>
        <p:blipFill>
          <a:blip r:embed="rId4" cstate="print"/>
          <a:srcRect/>
          <a:stretch>
            <a:fillRect/>
          </a:stretch>
        </p:blipFill>
        <p:spPr bwMode="auto">
          <a:xfrm>
            <a:off x="179388" y="6070600"/>
            <a:ext cx="1008062" cy="671513"/>
          </a:xfrm>
          <a:prstGeom prst="rect">
            <a:avLst/>
          </a:prstGeom>
          <a:noFill/>
          <a:ln w="9525">
            <a:noFill/>
            <a:miter lim="800000"/>
            <a:headEnd/>
            <a:tailEnd/>
          </a:ln>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3" name="Picture 12" descr="http://www.gov.ls/g_khotso_pula_nala.jpg"/>
          <p:cNvPicPr/>
          <p:nvPr userDrawn="1"/>
        </p:nvPicPr>
        <p:blipFill>
          <a:blip r:embed="rId5"/>
          <a:srcRect/>
          <a:stretch>
            <a:fillRect/>
          </a:stretch>
        </p:blipFill>
        <p:spPr bwMode="auto">
          <a:xfrm>
            <a:off x="1331640" y="6044406"/>
            <a:ext cx="1008112" cy="723900"/>
          </a:xfrm>
          <a:prstGeom prst="rect">
            <a:avLst/>
          </a:prstGeom>
          <a:noFill/>
          <a:ln w="9525">
            <a:noFill/>
            <a:miter lim="800000"/>
            <a:headEnd/>
            <a:tailEnd/>
          </a:ln>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A4E3B8EC-104F-4E9A-9B78-E8F72BA15B4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A31491E-86CB-4E8B-9D6B-CE38252EB49A}"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4D7349A-86AE-4D9D-99C9-C96CA5671C9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0E6CFB50-CB01-4118-B110-0776DA9136A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11148FFD-F4A2-48BD-8221-1BE0E5A67FD5}"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pic>
        <p:nvPicPr>
          <p:cNvPr id="6" name="Picture 5" descr="http://www.gov.ls/g_khotso_pula_nala.jpg"/>
          <p:cNvPicPr/>
          <p:nvPr userDrawn="1"/>
        </p:nvPicPr>
        <p:blipFill>
          <a:blip r:embed="rId2"/>
          <a:srcRect/>
          <a:stretch>
            <a:fillRect/>
          </a:stretch>
        </p:blipFill>
        <p:spPr bwMode="auto">
          <a:xfrm>
            <a:off x="1259632" y="5993744"/>
            <a:ext cx="1152128" cy="731520"/>
          </a:xfrm>
          <a:prstGeom prst="rect">
            <a:avLst/>
          </a:prstGeom>
          <a:noFill/>
          <a:ln w="9525">
            <a:noFill/>
            <a:miter lim="800000"/>
            <a:headEnd/>
            <a:tailEnd/>
          </a:ln>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95D32716-F185-4D9B-AB03-42F025BF8F6B}"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pic>
        <p:nvPicPr>
          <p:cNvPr id="6" name="Picture 5" descr="http://www.gov.ls/g_khotso_pula_nala.jpg"/>
          <p:cNvPicPr/>
          <p:nvPr userDrawn="1"/>
        </p:nvPicPr>
        <p:blipFill>
          <a:blip r:embed="rId2"/>
          <a:srcRect/>
          <a:stretch>
            <a:fillRect/>
          </a:stretch>
        </p:blipFill>
        <p:spPr bwMode="auto">
          <a:xfrm>
            <a:off x="1331640" y="5959276"/>
            <a:ext cx="1008112" cy="731520"/>
          </a:xfrm>
          <a:prstGeom prst="rect">
            <a:avLst/>
          </a:prstGeom>
          <a:noFill/>
          <a:ln w="9525">
            <a:noFill/>
            <a:miter lim="800000"/>
            <a:headEnd/>
            <a:tailEnd/>
          </a:ln>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37FC5D57-9C3D-434F-AB27-5B3498225E8A}"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pic>
        <p:nvPicPr>
          <p:cNvPr id="7" name="Picture 6" descr="http://www.gov.ls/g_khotso_pula_nala.jpg"/>
          <p:cNvPicPr/>
          <p:nvPr userDrawn="1"/>
        </p:nvPicPr>
        <p:blipFill>
          <a:blip r:embed="rId2"/>
          <a:srcRect/>
          <a:stretch>
            <a:fillRect/>
          </a:stretch>
        </p:blipFill>
        <p:spPr bwMode="auto">
          <a:xfrm>
            <a:off x="1331640" y="6034588"/>
            <a:ext cx="1080120" cy="659512"/>
          </a:xfrm>
          <a:prstGeom prst="rect">
            <a:avLst/>
          </a:prstGeom>
          <a:noFill/>
          <a:ln w="9525">
            <a:noFill/>
            <a:miter lim="800000"/>
            <a:headEnd/>
            <a:tailEnd/>
          </a:ln>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7C7792C4-5ACA-43F1-98A5-A34DACFB7226}"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endParaRPr lang="en-US"/>
          </a:p>
        </p:txBody>
      </p:sp>
      <p:pic>
        <p:nvPicPr>
          <p:cNvPr id="9" name="Picture 8" descr="http://www.gov.ls/g_khotso_pula_nala.jpg"/>
          <p:cNvPicPr/>
          <p:nvPr userDrawn="1"/>
        </p:nvPicPr>
        <p:blipFill>
          <a:blip r:embed="rId2"/>
          <a:srcRect/>
          <a:stretch>
            <a:fillRect/>
          </a:stretch>
        </p:blipFill>
        <p:spPr bwMode="auto">
          <a:xfrm>
            <a:off x="1304504" y="5992132"/>
            <a:ext cx="1008112" cy="731520"/>
          </a:xfrm>
          <a:prstGeom prst="rect">
            <a:avLst/>
          </a:prstGeom>
          <a:noFill/>
          <a:ln w="9525">
            <a:noFill/>
            <a:miter lim="800000"/>
            <a:headEnd/>
            <a:tailEnd/>
          </a:ln>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04BCE8E1-43FA-43F1-AC50-710CE6CE4DF9}"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C24C4520-31F7-4407-ADBE-2FE1695119A3}"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7B80233-22C8-471F-8467-FB5933613D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D49ED6B2-921B-417E-9013-B96706F036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5" cstate="print"/>
          <a:srcRect l="6723" b="12773"/>
          <a:stretch>
            <a:fillRect/>
          </a:stretch>
        </p:blipFill>
        <p:spPr bwMode="auto">
          <a:xfrm>
            <a:off x="0" y="809625"/>
            <a:ext cx="6467475" cy="6048375"/>
          </a:xfrm>
          <a:prstGeom prst="rect">
            <a:avLst/>
          </a:prstGeom>
          <a:noFill/>
          <a:ln w="9525">
            <a:noFill/>
            <a:miter lim="800000"/>
            <a:headEnd/>
            <a:tailEnd/>
          </a:ln>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2052" name="Rectangle 2"/>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charset="0"/>
                <a:cs typeface="Times New Roman" pitchFamily="18" charset="0"/>
              </a:defRPr>
            </a:lvl1pPr>
          </a:lstStyle>
          <a:p>
            <a:pPr>
              <a:defRPr/>
            </a:pPr>
            <a:fld id="{63EAE519-97ED-4F21-9F77-206ADF5DBC50}"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cs typeface="Times New Roman" pitchFamily="18" charset="0"/>
              </a:defRPr>
            </a:lvl1pPr>
          </a:lstStyle>
          <a:p>
            <a:pPr>
              <a:defRPr/>
            </a:pPr>
            <a:endParaRPr lang="en-US"/>
          </a:p>
        </p:txBody>
      </p:sp>
      <p:sp>
        <p:nvSpPr>
          <p:cNvPr id="2055" name="Rectangle 3"/>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2057" name="Picture 67"/>
          <p:cNvPicPr>
            <a:picLocks noChangeAspect="1" noChangeArrowheads="1"/>
          </p:cNvPicPr>
          <p:nvPr userDrawn="1"/>
        </p:nvPicPr>
        <p:blipFill>
          <a:blip r:embed="rId16" cstate="print"/>
          <a:srcRect/>
          <a:stretch>
            <a:fillRect/>
          </a:stretch>
        </p:blipFill>
        <p:spPr bwMode="white">
          <a:xfrm>
            <a:off x="7164388" y="5926138"/>
            <a:ext cx="1873250" cy="785812"/>
          </a:xfrm>
          <a:prstGeom prst="rect">
            <a:avLst/>
          </a:prstGeom>
          <a:noFill/>
          <a:ln w="76200" algn="ctr">
            <a:noFill/>
            <a:miter lim="800000"/>
            <a:headEnd/>
            <a:tailEnd/>
          </a:ln>
        </p:spPr>
      </p:pic>
      <p:pic>
        <p:nvPicPr>
          <p:cNvPr id="2058" name="Picture 10" descr="logo_ue"/>
          <p:cNvPicPr>
            <a:picLocks noChangeAspect="1" noChangeArrowheads="1"/>
          </p:cNvPicPr>
          <p:nvPr userDrawn="1"/>
        </p:nvPicPr>
        <p:blipFill>
          <a:blip r:embed="rId17" cstate="print"/>
          <a:srcRect/>
          <a:stretch>
            <a:fillRect/>
          </a:stretch>
        </p:blipFill>
        <p:spPr bwMode="auto">
          <a:xfrm>
            <a:off x="179388" y="6045200"/>
            <a:ext cx="936625" cy="6238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01"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Lst>
  <p:transition>
    <p:fade/>
  </p:transition>
  <p:timing>
    <p:tnLst>
      <p:par>
        <p:cTn id="1" dur="indefinite" restart="never" nodeType="tmRoot"/>
      </p:par>
    </p:tnLst>
  </p:timing>
  <p:hf sldNum="0" hdr="0" ftr="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pria.chetty@gmail.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kmophethe@ilesotho.com"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214313" y="744538"/>
            <a:ext cx="8605837" cy="755650"/>
          </a:xfrm>
        </p:spPr>
        <p:txBody>
          <a:bodyPr/>
          <a:lstStyle/>
          <a:p>
            <a:pPr>
              <a:defRPr/>
            </a:pPr>
            <a:r>
              <a:rPr lang="en-US" dirty="0" smtClean="0">
                <a:effectLst>
                  <a:outerShdw blurRad="38100" dist="38100" dir="2700000" algn="tl">
                    <a:srgbClr val="C0C0C0"/>
                  </a:outerShdw>
                </a:effectLst>
              </a:rPr>
              <a:t>HIPSSA Project</a:t>
            </a:r>
            <a:br>
              <a:rPr lang="en-US" dirty="0" smtClean="0">
                <a:effectLst>
                  <a:outerShdw blurRad="38100" dist="38100" dir="2700000" algn="tl">
                    <a:srgbClr val="C0C0C0"/>
                  </a:outerShdw>
                </a:effectLst>
              </a:rPr>
            </a:br>
            <a:endParaRPr lang="en-US" dirty="0" smtClean="0">
              <a:effectLst>
                <a:outerShdw blurRad="38100" dist="38100" dir="2700000" algn="tl">
                  <a:srgbClr val="C0C0C0"/>
                </a:outerShdw>
              </a:effectLst>
            </a:endParaRPr>
          </a:p>
        </p:txBody>
      </p:sp>
      <p:sp>
        <p:nvSpPr>
          <p:cNvPr id="2" name="Rectangle 1045"/>
          <p:cNvSpPr>
            <a:spLocks noChangeArrowheads="1"/>
          </p:cNvSpPr>
          <p:nvPr/>
        </p:nvSpPr>
        <p:spPr bwMode="auto">
          <a:xfrm>
            <a:off x="323850" y="1643450"/>
            <a:ext cx="8605838" cy="2185214"/>
          </a:xfrm>
          <a:prstGeom prst="rect">
            <a:avLst/>
          </a:prstGeom>
          <a:noFill/>
          <a:ln>
            <a:noFill/>
          </a:ln>
          <a:extLst/>
        </p:spPr>
        <p:txBody>
          <a:bodyPr anchor="ctr">
            <a:spAutoFit/>
          </a:bodyPr>
          <a:lstStyle/>
          <a:p>
            <a:pPr algn="ctr">
              <a:defRPr/>
            </a:pPr>
            <a:r>
              <a:rPr lang="en-US" sz="1800" b="1" dirty="0">
                <a:solidFill>
                  <a:srgbClr val="1B5BA2"/>
                </a:solidFill>
                <a:effectLst>
                  <a:outerShdw blurRad="38100" dist="38100" dir="2700000" algn="tl">
                    <a:srgbClr val="C0C0C0"/>
                  </a:outerShdw>
                </a:effectLst>
              </a:rPr>
              <a:t>Support for Harmonization of the ICT Policies </a:t>
            </a:r>
            <a:br>
              <a:rPr lang="en-US" sz="1800" b="1" dirty="0">
                <a:solidFill>
                  <a:srgbClr val="1B5BA2"/>
                </a:solidFill>
                <a:effectLst>
                  <a:outerShdw blurRad="38100" dist="38100" dir="2700000" algn="tl">
                    <a:srgbClr val="C0C0C0"/>
                  </a:outerShdw>
                </a:effectLst>
              </a:rPr>
            </a:br>
            <a:r>
              <a:rPr lang="en-US" sz="1800" b="1" dirty="0">
                <a:solidFill>
                  <a:srgbClr val="1B5BA2"/>
                </a:solidFill>
                <a:effectLst>
                  <a:outerShdw blurRad="38100" dist="38100" dir="2700000" algn="tl">
                    <a:srgbClr val="C0C0C0"/>
                  </a:outerShdw>
                </a:effectLst>
              </a:rPr>
              <a:t>in Sub-Sahara </a:t>
            </a:r>
            <a:r>
              <a:rPr lang="en-US" sz="1800" b="1" dirty="0" smtClean="0">
                <a:solidFill>
                  <a:srgbClr val="1B5BA2"/>
                </a:solidFill>
                <a:effectLst>
                  <a:outerShdw blurRad="38100" dist="38100" dir="2700000" algn="tl">
                    <a:srgbClr val="C0C0C0"/>
                  </a:outerShdw>
                </a:effectLst>
              </a:rPr>
              <a:t>Africa</a:t>
            </a:r>
            <a:endParaRPr lang="en-US" sz="1800" b="1" dirty="0">
              <a:solidFill>
                <a:srgbClr val="1B5BA2"/>
              </a:solidFill>
              <a:effectLst>
                <a:outerShdw blurRad="38100" dist="38100" dir="2700000" algn="tl">
                  <a:srgbClr val="C0C0C0"/>
                </a:outerShdw>
              </a:effectLst>
            </a:endParaRPr>
          </a:p>
          <a:p>
            <a:pPr algn="ctr">
              <a:defRPr/>
            </a:pPr>
            <a:r>
              <a:rPr lang="en-US" sz="1800" b="1" dirty="0" smtClean="0">
                <a:solidFill>
                  <a:srgbClr val="1B5BA2"/>
                </a:solidFill>
                <a:effectLst>
                  <a:outerShdw blurRad="38100" dist="38100" dir="2700000" algn="tl">
                    <a:srgbClr val="C0C0C0"/>
                  </a:outerShdw>
                </a:effectLst>
              </a:rPr>
              <a:t>Meeting with </a:t>
            </a:r>
            <a:r>
              <a:rPr lang="en-US" sz="1800" b="1" dirty="0" smtClean="0">
                <a:solidFill>
                  <a:srgbClr val="1B5BA2"/>
                </a:solidFill>
                <a:effectLst>
                  <a:outerShdw blurRad="38100" dist="38100" dir="2700000" algn="tl">
                    <a:srgbClr val="C0C0C0"/>
                  </a:outerShdw>
                </a:effectLst>
              </a:rPr>
              <a:t>Data </a:t>
            </a:r>
            <a:r>
              <a:rPr lang="en-US" sz="1800" b="1" dirty="0" smtClean="0">
                <a:solidFill>
                  <a:srgbClr val="1B5BA2"/>
                </a:solidFill>
                <a:effectLst>
                  <a:outerShdw blurRad="38100" dist="38100" dir="2700000" algn="tl">
                    <a:srgbClr val="C0C0C0"/>
                  </a:outerShdw>
                </a:effectLst>
              </a:rPr>
              <a:t>Protection Law </a:t>
            </a:r>
            <a:r>
              <a:rPr lang="en-US" sz="1800" b="1" dirty="0" smtClean="0">
                <a:solidFill>
                  <a:srgbClr val="1B5BA2"/>
                </a:solidFill>
                <a:effectLst>
                  <a:outerShdw blurRad="38100" dist="38100" dir="2700000" algn="tl">
                    <a:srgbClr val="C0C0C0"/>
                  </a:outerShdw>
                </a:effectLst>
              </a:rPr>
              <a:t>Stakeholders</a:t>
            </a:r>
          </a:p>
          <a:p>
            <a:pPr algn="ctr">
              <a:defRPr/>
            </a:pPr>
            <a:r>
              <a:rPr lang="en-US" sz="1800" b="1" smtClean="0">
                <a:solidFill>
                  <a:srgbClr val="1B5BA2"/>
                </a:solidFill>
                <a:effectLst>
                  <a:outerShdw blurRad="38100" dist="38100" dir="2700000" algn="tl">
                    <a:srgbClr val="C0C0C0"/>
                  </a:outerShdw>
                </a:effectLst>
              </a:rPr>
              <a:t>02 April 2013</a:t>
            </a:r>
            <a:endParaRPr lang="en-US" sz="1800" b="1" dirty="0">
              <a:solidFill>
                <a:srgbClr val="1B5BA2"/>
              </a:solidFill>
              <a:effectLst>
                <a:outerShdw blurRad="38100" dist="38100" dir="2700000" algn="tl">
                  <a:srgbClr val="C0C0C0"/>
                </a:outerShdw>
              </a:effectLst>
            </a:endParaRPr>
          </a:p>
          <a:p>
            <a:pPr algn="ctr">
              <a:defRPr/>
            </a:pPr>
            <a:r>
              <a:rPr lang="en-US" sz="2400" dirty="0">
                <a:solidFill>
                  <a:srgbClr val="1B5BA2"/>
                </a:solidFill>
                <a:effectLst>
                  <a:outerShdw blurRad="38100" dist="38100" dir="2700000" algn="tl">
                    <a:srgbClr val="C0C0C0"/>
                  </a:outerShdw>
                </a:effectLst>
              </a:rPr>
              <a:t/>
            </a:r>
            <a:br>
              <a:rPr lang="en-US" sz="2400" dirty="0">
                <a:solidFill>
                  <a:srgbClr val="1B5BA2"/>
                </a:solidFill>
                <a:effectLst>
                  <a:outerShdw blurRad="38100" dist="38100" dir="2700000" algn="tl">
                    <a:srgbClr val="C0C0C0"/>
                  </a:outerShdw>
                </a:effectLst>
              </a:rPr>
            </a:br>
            <a:endParaRPr lang="en-US" sz="4000" b="1" dirty="0">
              <a:solidFill>
                <a:srgbClr val="1B5BA2"/>
              </a:solidFill>
              <a:effectLst>
                <a:outerShdw blurRad="38100" dist="38100" dir="2700000" algn="tl">
                  <a:srgbClr val="C0C0C0"/>
                </a:outerShdw>
              </a:effectLst>
            </a:endParaRPr>
          </a:p>
        </p:txBody>
      </p:sp>
      <p:sp>
        <p:nvSpPr>
          <p:cNvPr id="3076" name="Rectangle 3"/>
          <p:cNvSpPr>
            <a:spLocks noChangeArrowheads="1"/>
          </p:cNvSpPr>
          <p:nvPr/>
        </p:nvSpPr>
        <p:spPr bwMode="auto">
          <a:xfrm>
            <a:off x="467545" y="3143250"/>
            <a:ext cx="8104956" cy="2819233"/>
          </a:xfrm>
          <a:prstGeom prst="rect">
            <a:avLst/>
          </a:prstGeom>
          <a:noFill/>
          <a:ln w="9525">
            <a:noFill/>
            <a:miter lim="800000"/>
            <a:headEnd/>
            <a:tailEnd/>
          </a:ln>
        </p:spPr>
        <p:txBody>
          <a:bodyPr wrap="square">
            <a:spAutoFit/>
          </a:bodyPr>
          <a:lstStyle/>
          <a:p>
            <a:pPr algn="ctr">
              <a:defRPr/>
            </a:pPr>
            <a:r>
              <a:rPr lang="en-US" sz="2400" b="1" dirty="0" smtClean="0">
                <a:solidFill>
                  <a:schemeClr val="tx1">
                    <a:lumMod val="75000"/>
                  </a:schemeClr>
                </a:solidFill>
                <a:effectLst>
                  <a:outerShdw blurRad="38100" dist="38100" dir="2700000" algn="tl">
                    <a:srgbClr val="C0C0C0"/>
                  </a:outerShdw>
                </a:effectLst>
              </a:rPr>
              <a:t>PRESENTATION ON </a:t>
            </a:r>
            <a:r>
              <a:rPr lang="en-US" sz="2400" b="1" dirty="0" smtClean="0">
                <a:solidFill>
                  <a:schemeClr val="tx1">
                    <a:lumMod val="75000"/>
                  </a:schemeClr>
                </a:solidFill>
                <a:effectLst>
                  <a:outerShdw blurRad="38100" dist="38100" dir="2700000" algn="tl">
                    <a:srgbClr val="C0C0C0"/>
                  </a:outerShdw>
                </a:effectLst>
              </a:rPr>
              <a:t>LESOTHO DATA PROTECTION LAW (TRANSPOSITION) </a:t>
            </a:r>
            <a:endParaRPr lang="en-US" sz="2400" b="1" dirty="0" smtClean="0">
              <a:solidFill>
                <a:schemeClr val="tx1">
                  <a:lumMod val="75000"/>
                </a:schemeClr>
              </a:solidFill>
              <a:effectLst>
                <a:outerShdw blurRad="38100" dist="38100" dir="2700000" algn="tl">
                  <a:srgbClr val="C0C0C0"/>
                </a:outerShdw>
              </a:effectLst>
            </a:endParaRPr>
          </a:p>
          <a:p>
            <a:pPr>
              <a:defRPr/>
            </a:pPr>
            <a:endParaRPr lang="en-US" dirty="0"/>
          </a:p>
          <a:p>
            <a:pPr algn="r">
              <a:lnSpc>
                <a:spcPct val="90000"/>
              </a:lnSpc>
              <a:defRPr/>
            </a:pPr>
            <a:endParaRPr lang="fr-FR" sz="2000" b="1" dirty="0" smtClean="0">
              <a:solidFill>
                <a:schemeClr val="tx1"/>
              </a:solidFill>
            </a:endParaRPr>
          </a:p>
          <a:p>
            <a:pPr algn="r">
              <a:lnSpc>
                <a:spcPct val="90000"/>
              </a:lnSpc>
              <a:defRPr/>
            </a:pPr>
            <a:r>
              <a:rPr lang="fr-FR" sz="2000" b="1" dirty="0" smtClean="0">
                <a:solidFill>
                  <a:schemeClr val="tx1"/>
                </a:solidFill>
              </a:rPr>
              <a:t>Pria Chetty, </a:t>
            </a:r>
          </a:p>
          <a:p>
            <a:pPr algn="r">
              <a:lnSpc>
                <a:spcPct val="90000"/>
              </a:lnSpc>
              <a:defRPr/>
            </a:pPr>
            <a:r>
              <a:rPr lang="fr-FR" sz="2000" dirty="0" smtClean="0">
                <a:solidFill>
                  <a:schemeClr val="tx1"/>
                </a:solidFill>
              </a:rPr>
              <a:t>International Legal </a:t>
            </a:r>
            <a:r>
              <a:rPr lang="fr-FR" sz="2000" dirty="0">
                <a:solidFill>
                  <a:schemeClr val="tx1"/>
                </a:solidFill>
              </a:rPr>
              <a:t>Expert </a:t>
            </a:r>
            <a:r>
              <a:rPr lang="fr-FR" sz="2000" dirty="0" smtClean="0">
                <a:solidFill>
                  <a:schemeClr val="tx1"/>
                </a:solidFill>
              </a:rPr>
              <a:t>on Data </a:t>
            </a:r>
            <a:r>
              <a:rPr lang="fr-FR" sz="2000" dirty="0" smtClean="0">
                <a:solidFill>
                  <a:schemeClr val="tx1"/>
                </a:solidFill>
              </a:rPr>
              <a:t>Protection</a:t>
            </a:r>
          </a:p>
          <a:p>
            <a:pPr algn="r">
              <a:buNone/>
            </a:pPr>
            <a:r>
              <a:rPr lang="en-ZA" sz="2000" b="1" dirty="0" smtClean="0">
                <a:solidFill>
                  <a:schemeClr val="tx1"/>
                </a:solidFill>
              </a:rPr>
              <a:t>Adv. </a:t>
            </a:r>
            <a:r>
              <a:rPr lang="en-ZA" sz="2000" b="1" dirty="0" err="1" smtClean="0">
                <a:solidFill>
                  <a:schemeClr val="tx1"/>
                </a:solidFill>
              </a:rPr>
              <a:t>Kuena</a:t>
            </a:r>
            <a:r>
              <a:rPr lang="en-ZA" sz="2000" b="1" dirty="0" smtClean="0">
                <a:solidFill>
                  <a:schemeClr val="tx1"/>
                </a:solidFill>
              </a:rPr>
              <a:t> </a:t>
            </a:r>
            <a:r>
              <a:rPr lang="en-ZA" sz="2000" b="1" dirty="0">
                <a:solidFill>
                  <a:schemeClr val="tx1"/>
                </a:solidFill>
              </a:rPr>
              <a:t>MOPHETHE </a:t>
            </a:r>
          </a:p>
          <a:p>
            <a:pPr algn="r">
              <a:buNone/>
            </a:pPr>
            <a:r>
              <a:rPr lang="en-ZA" sz="2000" dirty="0"/>
              <a:t>Lesotho National Expert: Data Protection</a:t>
            </a:r>
          </a:p>
          <a:p>
            <a:pPr algn="r">
              <a:lnSpc>
                <a:spcPct val="90000"/>
              </a:lnSpc>
              <a:defRPr/>
            </a:pPr>
            <a:endParaRPr lang="fr-FR" sz="1800" dirty="0" smtClean="0">
              <a:solidFill>
                <a:schemeClr val="tx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641350"/>
          </a:xfrm>
        </p:spPr>
        <p:txBody>
          <a:bodyPr/>
          <a:lstStyle/>
          <a:p>
            <a:r>
              <a:rPr lang="en-ZA" dirty="0" smtClean="0"/>
              <a:t>The Lesotho Constitution</a:t>
            </a:r>
            <a:endParaRPr lang="en-ZA" dirty="0"/>
          </a:p>
        </p:txBody>
      </p:sp>
      <p:sp>
        <p:nvSpPr>
          <p:cNvPr id="3" name="Content Placeholder 2"/>
          <p:cNvSpPr>
            <a:spLocks noGrp="1"/>
          </p:cNvSpPr>
          <p:nvPr>
            <p:ph idx="1"/>
          </p:nvPr>
        </p:nvSpPr>
        <p:spPr>
          <a:xfrm>
            <a:off x="323528" y="1340768"/>
            <a:ext cx="8496944" cy="4464496"/>
          </a:xfrm>
        </p:spPr>
        <p:txBody>
          <a:bodyPr/>
          <a:lstStyle/>
          <a:p>
            <a:r>
              <a:rPr lang="en-US" sz="2000" dirty="0"/>
              <a:t>Freedom of expression provides that:</a:t>
            </a:r>
            <a:endParaRPr lang="en-ZA" sz="2000" dirty="0"/>
          </a:p>
          <a:p>
            <a:pPr marL="0" indent="0">
              <a:buNone/>
            </a:pPr>
            <a:r>
              <a:rPr lang="en-US" sz="2000" dirty="0"/>
              <a:t>“Every person shall be entitled to, (except with his own consent) shall not be hindered in his enjoyment of, freedom of expression, including freedom to hold opinions without interference, freedom to receive ideas and information without interference, freedom to communicate ideas and information without interference (whether the communication be to the public generally or to any person or class of persons) and freedom from interference with his correspondence</a:t>
            </a:r>
            <a:r>
              <a:rPr lang="en-US" sz="2000" dirty="0" smtClean="0"/>
              <a:t>.”</a:t>
            </a:r>
            <a:endParaRPr lang="en-ZA" sz="2000" dirty="0"/>
          </a:p>
          <a:p>
            <a:pPr marL="0" indent="0" algn="ctr">
              <a:buNone/>
            </a:pPr>
            <a:r>
              <a:rPr lang="en-US" sz="2000" i="1" dirty="0" smtClean="0"/>
              <a:t>Interfered </a:t>
            </a:r>
            <a:r>
              <a:rPr lang="en-US" sz="2000" i="1" dirty="0"/>
              <a:t>with only where it is in the interests of </a:t>
            </a:r>
            <a:r>
              <a:rPr lang="en-US" sz="2000" i="1" dirty="0" err="1"/>
              <a:t>defence</a:t>
            </a:r>
            <a:r>
              <a:rPr lang="en-US" sz="2000" i="1" dirty="0"/>
              <a:t>, public safety, public order, public morality or public health or other exceptions tabulated in the Constitution, including confidentiality in legal proceedings.</a:t>
            </a:r>
            <a:endParaRPr lang="en-ZA" sz="2000" i="1" dirty="0"/>
          </a:p>
          <a:p>
            <a:endParaRPr lang="en-ZA" dirty="0"/>
          </a:p>
        </p:txBody>
      </p:sp>
    </p:spTree>
    <p:extLst>
      <p:ext uri="{BB962C8B-B14F-4D97-AF65-F5344CB8AC3E}">
        <p14:creationId xmlns:p14="http://schemas.microsoft.com/office/powerpoint/2010/main" val="226297304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Lesotho ICT Policy, 2005</a:t>
            </a:r>
            <a:endParaRPr lang="en-ZA" dirty="0"/>
          </a:p>
        </p:txBody>
      </p:sp>
      <p:sp>
        <p:nvSpPr>
          <p:cNvPr id="3" name="Content Placeholder 2"/>
          <p:cNvSpPr>
            <a:spLocks noGrp="1"/>
          </p:cNvSpPr>
          <p:nvPr>
            <p:ph idx="1"/>
          </p:nvPr>
        </p:nvSpPr>
        <p:spPr/>
        <p:txBody>
          <a:bodyPr/>
          <a:lstStyle/>
          <a:p>
            <a:r>
              <a:rPr lang="en-US" sz="2400" dirty="0"/>
              <a:t>S</a:t>
            </a:r>
            <a:r>
              <a:rPr lang="en-US" sz="2400" dirty="0" smtClean="0"/>
              <a:t>trategies </a:t>
            </a:r>
            <a:r>
              <a:rPr lang="en-US" sz="2400" dirty="0"/>
              <a:t>to be used in achieving the policy objectives include the enacting of a conducive legal environment and frameworks for ICT to thrive. </a:t>
            </a:r>
            <a:endParaRPr lang="en-ZA" sz="2400" dirty="0"/>
          </a:p>
          <a:p>
            <a:r>
              <a:rPr lang="en-US" sz="2400" dirty="0"/>
              <a:t>The policy expresses a desire for Lesotho to attain best practices and to be a respectable member of the international community in the field of ICT</a:t>
            </a:r>
            <a:endParaRPr lang="en-ZA" sz="2400" dirty="0"/>
          </a:p>
        </p:txBody>
      </p:sp>
    </p:spTree>
    <p:extLst>
      <p:ext uri="{BB962C8B-B14F-4D97-AF65-F5344CB8AC3E}">
        <p14:creationId xmlns:p14="http://schemas.microsoft.com/office/powerpoint/2010/main" val="129740943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Communications Act, 2012</a:t>
            </a:r>
            <a:endParaRPr lang="en-ZA" dirty="0"/>
          </a:p>
        </p:txBody>
      </p:sp>
      <p:sp>
        <p:nvSpPr>
          <p:cNvPr id="3" name="Content Placeholder 2"/>
          <p:cNvSpPr>
            <a:spLocks noGrp="1"/>
          </p:cNvSpPr>
          <p:nvPr>
            <p:ph idx="1"/>
          </p:nvPr>
        </p:nvSpPr>
        <p:spPr/>
        <p:txBody>
          <a:bodyPr/>
          <a:lstStyle/>
          <a:p>
            <a:r>
              <a:rPr lang="en-US" sz="2000" dirty="0"/>
              <a:t>The Act establishes the Lesotho Communications Authority and cloaks it with authority. In relation to the communications sector, the Authority has powers to:</a:t>
            </a:r>
            <a:endParaRPr lang="en-ZA" sz="2000" dirty="0"/>
          </a:p>
          <a:p>
            <a:r>
              <a:rPr lang="en-US" sz="2000" dirty="0" smtClean="0"/>
              <a:t>5</a:t>
            </a:r>
            <a:r>
              <a:rPr lang="en-US" sz="2000" dirty="0"/>
              <a:t>. (1) (n) require licensees to protect the privacy and integrity of user provided information;</a:t>
            </a:r>
            <a:endParaRPr lang="en-ZA" sz="2000" dirty="0"/>
          </a:p>
          <a:p>
            <a:r>
              <a:rPr lang="en-US" sz="2000" dirty="0"/>
              <a:t>22. (2) (e) Under competition safeguards, the Authority may pass rules that require a dominant licensee to disclose information about specific services to other licensees, the treatment of inter connection agreements and information contained therein. </a:t>
            </a:r>
            <a:endParaRPr lang="en-ZA" sz="2000" dirty="0"/>
          </a:p>
          <a:p>
            <a:pPr marL="0" indent="0">
              <a:buNone/>
            </a:pPr>
            <a:endParaRPr lang="en-ZA" dirty="0"/>
          </a:p>
        </p:txBody>
      </p:sp>
    </p:spTree>
    <p:extLst>
      <p:ext uri="{BB962C8B-B14F-4D97-AF65-F5344CB8AC3E}">
        <p14:creationId xmlns:p14="http://schemas.microsoft.com/office/powerpoint/2010/main" val="355722225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2400" cy="641350"/>
          </a:xfrm>
        </p:spPr>
        <p:txBody>
          <a:bodyPr/>
          <a:lstStyle/>
          <a:p>
            <a:r>
              <a:rPr lang="en-ZA" dirty="0" smtClean="0"/>
              <a:t>Data Protection Act, 2012</a:t>
            </a:r>
            <a:endParaRPr lang="en-ZA" dirty="0"/>
          </a:p>
        </p:txBody>
      </p:sp>
      <p:sp>
        <p:nvSpPr>
          <p:cNvPr id="3" name="Content Placeholder 2"/>
          <p:cNvSpPr>
            <a:spLocks noGrp="1"/>
          </p:cNvSpPr>
          <p:nvPr>
            <p:ph idx="1"/>
          </p:nvPr>
        </p:nvSpPr>
        <p:spPr>
          <a:xfrm>
            <a:off x="251520" y="1772816"/>
            <a:ext cx="8640960" cy="4256087"/>
          </a:xfrm>
        </p:spPr>
        <p:txBody>
          <a:bodyPr/>
          <a:lstStyle/>
          <a:p>
            <a:r>
              <a:rPr lang="en-US" sz="2400" dirty="0"/>
              <a:t>The Data Protection Act </a:t>
            </a:r>
            <a:r>
              <a:rPr lang="en-US" sz="2400" dirty="0" smtClean="0"/>
              <a:t>- entirely </a:t>
            </a:r>
            <a:r>
              <a:rPr lang="en-US" sz="2400" dirty="0"/>
              <a:t>dedicated to the regulation, handling and processing of </a:t>
            </a:r>
            <a:r>
              <a:rPr lang="en-US" sz="2400" dirty="0" smtClean="0"/>
              <a:t>data.</a:t>
            </a:r>
          </a:p>
          <a:p>
            <a:r>
              <a:rPr lang="en-US" sz="2400" dirty="0" smtClean="0"/>
              <a:t>Establishes </a:t>
            </a:r>
            <a:r>
              <a:rPr lang="en-US" sz="2400" dirty="0"/>
              <a:t>a Data Protection Commission. </a:t>
            </a:r>
            <a:endParaRPr lang="en-US" sz="2400" dirty="0" smtClean="0"/>
          </a:p>
          <a:p>
            <a:r>
              <a:rPr lang="en-US" sz="2400" dirty="0"/>
              <a:t>P</a:t>
            </a:r>
            <a:r>
              <a:rPr lang="en-US" sz="2400" dirty="0" smtClean="0"/>
              <a:t>rinciples - processing </a:t>
            </a:r>
            <a:r>
              <a:rPr lang="en-US" sz="2400" dirty="0"/>
              <a:t>of personal </a:t>
            </a:r>
            <a:r>
              <a:rPr lang="en-US" sz="2400" dirty="0" smtClean="0"/>
              <a:t>data</a:t>
            </a:r>
            <a:endParaRPr lang="en-ZA" sz="2400" dirty="0"/>
          </a:p>
          <a:p>
            <a:r>
              <a:rPr lang="en-US" sz="2400" dirty="0"/>
              <a:t>While protecting and recognizing the rights to protection of personal data, the Act also recognizes the need to reconcile the competing values of personal information privacy under the Act and sector specific legislation and other related matters.</a:t>
            </a:r>
            <a:endParaRPr lang="en-ZA" sz="2400" dirty="0"/>
          </a:p>
          <a:p>
            <a:pPr marL="0" indent="0">
              <a:buNone/>
            </a:pPr>
            <a:endParaRPr lang="en-ZA" dirty="0"/>
          </a:p>
        </p:txBody>
      </p:sp>
    </p:spTree>
    <p:extLst>
      <p:ext uri="{BB962C8B-B14F-4D97-AF65-F5344CB8AC3E}">
        <p14:creationId xmlns:p14="http://schemas.microsoft.com/office/powerpoint/2010/main" val="319171061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Labour Code Order</a:t>
            </a:r>
            <a:endParaRPr lang="en-ZA" dirty="0"/>
          </a:p>
        </p:txBody>
      </p:sp>
      <p:sp>
        <p:nvSpPr>
          <p:cNvPr id="3" name="Content Placeholder 2"/>
          <p:cNvSpPr>
            <a:spLocks noGrp="1"/>
          </p:cNvSpPr>
          <p:nvPr>
            <p:ph idx="1"/>
          </p:nvPr>
        </p:nvSpPr>
        <p:spPr/>
        <p:txBody>
          <a:bodyPr/>
          <a:lstStyle/>
          <a:p>
            <a:r>
              <a:rPr lang="en-US" sz="2400" dirty="0" smtClean="0"/>
              <a:t>Provision </a:t>
            </a:r>
            <a:r>
              <a:rPr lang="en-US" sz="2400" dirty="0"/>
              <a:t>of employee information and other aspects that affect a worker at work. </a:t>
            </a:r>
            <a:endParaRPr lang="en-US" sz="2400" dirty="0" smtClean="0"/>
          </a:p>
          <a:p>
            <a:r>
              <a:rPr lang="en-US" sz="2400" dirty="0" smtClean="0"/>
              <a:t>Provides </a:t>
            </a:r>
            <a:r>
              <a:rPr lang="en-US" sz="2400" dirty="0"/>
              <a:t>that all employers must keep information relating to their employees as well as all reports, registers and particulars relating to any accident, industrial disease and dangerous </a:t>
            </a:r>
            <a:r>
              <a:rPr lang="en-US" sz="2400" dirty="0" smtClean="0"/>
              <a:t>incidences.</a:t>
            </a:r>
            <a:endParaRPr lang="en-ZA" sz="2400" dirty="0"/>
          </a:p>
        </p:txBody>
      </p:sp>
    </p:spTree>
    <p:extLst>
      <p:ext uri="{BB962C8B-B14F-4D97-AF65-F5344CB8AC3E}">
        <p14:creationId xmlns:p14="http://schemas.microsoft.com/office/powerpoint/2010/main" val="72598438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1599"/>
            <a:ext cx="7772400" cy="1200329"/>
          </a:xfrm>
        </p:spPr>
        <p:txBody>
          <a:bodyPr/>
          <a:lstStyle/>
          <a:p>
            <a:r>
              <a:rPr lang="en-ZA" dirty="0" smtClean="0"/>
              <a:t>Prevention of Corruption and Economic Offences Act</a:t>
            </a:r>
            <a:endParaRPr lang="en-ZA" dirty="0"/>
          </a:p>
        </p:txBody>
      </p:sp>
      <p:sp>
        <p:nvSpPr>
          <p:cNvPr id="3" name="Content Placeholder 2"/>
          <p:cNvSpPr>
            <a:spLocks noGrp="1"/>
          </p:cNvSpPr>
          <p:nvPr>
            <p:ph idx="1"/>
          </p:nvPr>
        </p:nvSpPr>
        <p:spPr/>
        <p:txBody>
          <a:bodyPr/>
          <a:lstStyle/>
          <a:p>
            <a:pPr marL="0" indent="0">
              <a:buNone/>
            </a:pPr>
            <a:endParaRPr lang="en-US" sz="2400" dirty="0" smtClean="0"/>
          </a:p>
          <a:p>
            <a:pPr marL="0" indent="0">
              <a:buNone/>
            </a:pPr>
            <a:r>
              <a:rPr lang="en-US" sz="2400" dirty="0" smtClean="0"/>
              <a:t>In </a:t>
            </a:r>
            <a:r>
              <a:rPr lang="en-US" sz="2400" dirty="0"/>
              <a:t>the course of any investigations into an offense to request any person to furnish information relating to any property held by him inside or outside Lesotho, and to require “any person to furnish, notwithstanding any law to the contrary, all information in his possession relating to the affairs of any person…”</a:t>
            </a:r>
            <a:endParaRPr lang="en-ZA" sz="2400" dirty="0"/>
          </a:p>
          <a:p>
            <a:pPr marL="0" indent="0">
              <a:buNone/>
            </a:pPr>
            <a:endParaRPr lang="en-ZA" dirty="0"/>
          </a:p>
        </p:txBody>
      </p:sp>
    </p:spTree>
    <p:extLst>
      <p:ext uri="{BB962C8B-B14F-4D97-AF65-F5344CB8AC3E}">
        <p14:creationId xmlns:p14="http://schemas.microsoft.com/office/powerpoint/2010/main" val="225330698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1599"/>
            <a:ext cx="7772400" cy="1200329"/>
          </a:xfrm>
        </p:spPr>
        <p:txBody>
          <a:bodyPr/>
          <a:lstStyle/>
          <a:p>
            <a:r>
              <a:rPr lang="en-ZA" dirty="0" smtClean="0"/>
              <a:t>Child Protection and Welfare Act, 2011</a:t>
            </a:r>
            <a:endParaRPr lang="en-ZA" dirty="0"/>
          </a:p>
        </p:txBody>
      </p:sp>
      <p:sp>
        <p:nvSpPr>
          <p:cNvPr id="3" name="Content Placeholder 2"/>
          <p:cNvSpPr>
            <a:spLocks noGrp="1"/>
          </p:cNvSpPr>
          <p:nvPr>
            <p:ph idx="1"/>
          </p:nvPr>
        </p:nvSpPr>
        <p:spPr/>
        <p:txBody>
          <a:bodyPr/>
          <a:lstStyle/>
          <a:p>
            <a:endParaRPr lang="en-US" sz="2800" dirty="0" smtClean="0"/>
          </a:p>
          <a:p>
            <a:r>
              <a:rPr lang="en-US" sz="2800" dirty="0" smtClean="0"/>
              <a:t>This </a:t>
            </a:r>
            <a:r>
              <a:rPr lang="en-US" sz="2800" dirty="0"/>
              <a:t>Act is meant for the protection of children and it prohibits the publication of the particulars or any information relating to a child appearing in court proceedings.</a:t>
            </a:r>
            <a:endParaRPr lang="en-ZA" sz="2800" dirty="0"/>
          </a:p>
          <a:p>
            <a:pPr marL="0" indent="0">
              <a:buNone/>
            </a:pPr>
            <a:endParaRPr lang="en-ZA" dirty="0"/>
          </a:p>
        </p:txBody>
      </p:sp>
    </p:spTree>
    <p:extLst>
      <p:ext uri="{BB962C8B-B14F-4D97-AF65-F5344CB8AC3E}">
        <p14:creationId xmlns:p14="http://schemas.microsoft.com/office/powerpoint/2010/main" val="58624092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Copyright Order, 1989</a:t>
            </a:r>
            <a:endParaRPr lang="en-ZA" dirty="0"/>
          </a:p>
        </p:txBody>
      </p:sp>
      <p:sp>
        <p:nvSpPr>
          <p:cNvPr id="3" name="Content Placeholder 2"/>
          <p:cNvSpPr>
            <a:spLocks noGrp="1"/>
          </p:cNvSpPr>
          <p:nvPr>
            <p:ph idx="1"/>
          </p:nvPr>
        </p:nvSpPr>
        <p:spPr/>
        <p:txBody>
          <a:bodyPr/>
          <a:lstStyle/>
          <a:p>
            <a:r>
              <a:rPr lang="en-US" dirty="0"/>
              <a:t>The law protects authors of literary, artistic and scientific work. It protects the work from being broadcast, reproduced or duplicated. The protection is for the author’s lifetime and </a:t>
            </a:r>
            <a:r>
              <a:rPr lang="en-US" dirty="0" smtClean="0"/>
              <a:t>50 </a:t>
            </a:r>
            <a:r>
              <a:rPr lang="en-US" dirty="0"/>
              <a:t>years after his/her </a:t>
            </a:r>
            <a:r>
              <a:rPr lang="en-US" dirty="0" smtClean="0"/>
              <a:t>death.</a:t>
            </a:r>
            <a:endParaRPr lang="en-ZA" dirty="0"/>
          </a:p>
        </p:txBody>
      </p:sp>
    </p:spTree>
    <p:extLst>
      <p:ext uri="{BB962C8B-B14F-4D97-AF65-F5344CB8AC3E}">
        <p14:creationId xmlns:p14="http://schemas.microsoft.com/office/powerpoint/2010/main" val="243347119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41350"/>
          </a:xfrm>
        </p:spPr>
        <p:txBody>
          <a:bodyPr/>
          <a:lstStyle/>
          <a:p>
            <a:r>
              <a:rPr lang="en-ZA" dirty="0" smtClean="0"/>
              <a:t>Conclusion of Assessment</a:t>
            </a:r>
            <a:endParaRPr lang="en-ZA" dirty="0"/>
          </a:p>
        </p:txBody>
      </p:sp>
      <p:sp>
        <p:nvSpPr>
          <p:cNvPr id="3" name="Content Placeholder 2"/>
          <p:cNvSpPr>
            <a:spLocks noGrp="1"/>
          </p:cNvSpPr>
          <p:nvPr>
            <p:ph idx="1"/>
          </p:nvPr>
        </p:nvSpPr>
        <p:spPr>
          <a:xfrm>
            <a:off x="899592" y="1556792"/>
            <a:ext cx="7704856" cy="4256087"/>
          </a:xfrm>
        </p:spPr>
        <p:txBody>
          <a:bodyPr/>
          <a:lstStyle/>
          <a:p>
            <a:r>
              <a:rPr lang="en-US" sz="2000" dirty="0"/>
              <a:t>Lesotho does have data protection </a:t>
            </a:r>
            <a:r>
              <a:rPr lang="en-US" sz="2000" dirty="0" smtClean="0"/>
              <a:t>legal provisions. </a:t>
            </a:r>
            <a:endParaRPr lang="en-ZA" sz="2000" dirty="0"/>
          </a:p>
          <a:p>
            <a:r>
              <a:rPr lang="en-US" sz="2000" dirty="0" smtClean="0"/>
              <a:t>The Data Protection Act is a </a:t>
            </a:r>
            <a:r>
              <a:rPr lang="en-US" sz="2000" dirty="0"/>
              <a:t>law that is both enabling and regulating the collection, processing, transmission, storage and use of personal data, and that the establishment of a Commission is to safeguard those protections.</a:t>
            </a:r>
            <a:endParaRPr lang="en-ZA" sz="2000" dirty="0"/>
          </a:p>
          <a:p>
            <a:r>
              <a:rPr lang="en-US" sz="2000" dirty="0" smtClean="0"/>
              <a:t>Legislation </a:t>
            </a:r>
            <a:r>
              <a:rPr lang="en-US" sz="2000" dirty="0"/>
              <a:t>that have provisions removing protection from the data subject as in the case of the Prevention of Corruption and Economic Offences Act</a:t>
            </a:r>
            <a:r>
              <a:rPr lang="en-US" sz="2000" dirty="0" smtClean="0"/>
              <a:t>..</a:t>
            </a:r>
            <a:endParaRPr lang="en-ZA" sz="2000" dirty="0"/>
          </a:p>
          <a:p>
            <a:r>
              <a:rPr lang="en-US" sz="2000" dirty="0" smtClean="0"/>
              <a:t>Provisions </a:t>
            </a:r>
            <a:r>
              <a:rPr lang="en-US" sz="2000" dirty="0"/>
              <a:t>that are in conflict with the Model Law provisions which will need to be brought in line with the Model </a:t>
            </a:r>
            <a:r>
              <a:rPr lang="en-US" sz="2000" dirty="0" smtClean="0"/>
              <a:t>law – set out in </a:t>
            </a:r>
            <a:r>
              <a:rPr lang="en-US" sz="2000" dirty="0"/>
              <a:t>the conflicts matrix.</a:t>
            </a:r>
            <a:endParaRPr lang="en-ZA" sz="2000" dirty="0"/>
          </a:p>
          <a:p>
            <a:endParaRPr lang="en-ZA" dirty="0"/>
          </a:p>
        </p:txBody>
      </p:sp>
    </p:spTree>
    <p:extLst>
      <p:ext uri="{BB962C8B-B14F-4D97-AF65-F5344CB8AC3E}">
        <p14:creationId xmlns:p14="http://schemas.microsoft.com/office/powerpoint/2010/main" val="317475685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2492896"/>
            <a:ext cx="7772400" cy="1323439"/>
          </a:xfrm>
        </p:spPr>
        <p:txBody>
          <a:bodyPr/>
          <a:lstStyle/>
          <a:p>
            <a:pPr algn="ctr"/>
            <a:r>
              <a:rPr lang="en-ZA" dirty="0" smtClean="0"/>
              <a:t>DATA PROTECTION ACT (BILL) </a:t>
            </a:r>
            <a:endParaRPr lang="en-ZA" dirty="0"/>
          </a:p>
        </p:txBody>
      </p:sp>
    </p:spTree>
    <p:extLst>
      <p:ext uri="{BB962C8B-B14F-4D97-AF65-F5344CB8AC3E}">
        <p14:creationId xmlns:p14="http://schemas.microsoft.com/office/powerpoint/2010/main" val="115489599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836712"/>
            <a:ext cx="7815262" cy="561975"/>
          </a:xfrm>
        </p:spPr>
        <p:txBody>
          <a:bodyPr/>
          <a:lstStyle/>
          <a:p>
            <a:pPr eaLnBrk="1" hangingPunct="1">
              <a:defRPr/>
            </a:pPr>
            <a:r>
              <a:rPr lang="en-US" dirty="0" smtClean="0">
                <a:solidFill>
                  <a:schemeClr val="hlink"/>
                </a:solidFill>
                <a:effectLst>
                  <a:outerShdw blurRad="38100" dist="38100" dir="2700000" algn="tl">
                    <a:srgbClr val="C0C0C0"/>
                  </a:outerShdw>
                </a:effectLst>
              </a:rPr>
              <a:t>Summary of the Content</a:t>
            </a:r>
            <a:endParaRPr lang="en-US" dirty="0" smtClean="0"/>
          </a:p>
        </p:txBody>
      </p:sp>
      <p:sp>
        <p:nvSpPr>
          <p:cNvPr id="5123" name="Content Placeholder 2"/>
          <p:cNvSpPr>
            <a:spLocks noGrp="1"/>
          </p:cNvSpPr>
          <p:nvPr>
            <p:ph idx="1"/>
          </p:nvPr>
        </p:nvSpPr>
        <p:spPr>
          <a:xfrm>
            <a:off x="381000" y="1340768"/>
            <a:ext cx="8763000" cy="4614863"/>
          </a:xfrm>
        </p:spPr>
        <p:txBody>
          <a:bodyPr/>
          <a:lstStyle/>
          <a:p>
            <a:pPr marL="514350" indent="-514350">
              <a:spcBef>
                <a:spcPct val="0"/>
              </a:spcBef>
              <a:buNone/>
              <a:defRPr/>
            </a:pPr>
            <a:endParaRPr lang="en-US" sz="1800" b="1" kern="1200" dirty="0" smtClean="0">
              <a:solidFill>
                <a:srgbClr val="1B5BA2"/>
              </a:solidFill>
              <a:effectLst>
                <a:outerShdw blurRad="38100" dist="38100" dir="2700000" algn="tl">
                  <a:srgbClr val="C0C0C0"/>
                </a:outerShdw>
              </a:effectLst>
              <a:latin typeface="Verdana" pitchFamily="34" charset="0"/>
            </a:endParaRPr>
          </a:p>
          <a:p>
            <a:pPr>
              <a:lnSpc>
                <a:spcPct val="150000"/>
              </a:lnSpc>
              <a:defRPr/>
            </a:pPr>
            <a:r>
              <a:rPr lang="en-US" sz="2000" b="1" dirty="0" smtClean="0"/>
              <a:t>Background to Data Protection Law and Transposition</a:t>
            </a:r>
          </a:p>
          <a:p>
            <a:pPr>
              <a:lnSpc>
                <a:spcPct val="150000"/>
              </a:lnSpc>
              <a:defRPr/>
            </a:pPr>
            <a:r>
              <a:rPr lang="en-US" sz="2000" b="1" dirty="0" smtClean="0"/>
              <a:t>Overview </a:t>
            </a:r>
            <a:r>
              <a:rPr lang="en-US" sz="2000" b="1" dirty="0" smtClean="0"/>
              <a:t>of </a:t>
            </a:r>
            <a:r>
              <a:rPr lang="en-US" sz="2000" b="1" dirty="0" smtClean="0"/>
              <a:t>National Assessment</a:t>
            </a:r>
            <a:endParaRPr lang="en-US" sz="2000" b="1" dirty="0" smtClean="0"/>
          </a:p>
          <a:p>
            <a:pPr>
              <a:lnSpc>
                <a:spcPct val="150000"/>
              </a:lnSpc>
              <a:defRPr/>
            </a:pPr>
            <a:r>
              <a:rPr lang="en-US" sz="2000" b="1" dirty="0" smtClean="0"/>
              <a:t>Transposition Process</a:t>
            </a:r>
            <a:endParaRPr lang="en-US" sz="2000" b="1" dirty="0" smtClean="0"/>
          </a:p>
          <a:p>
            <a:pPr>
              <a:lnSpc>
                <a:spcPct val="150000"/>
              </a:lnSpc>
              <a:defRPr/>
            </a:pPr>
            <a:r>
              <a:rPr lang="en-GB" sz="2000" b="1" dirty="0" smtClean="0"/>
              <a:t>Overview of Data Protection </a:t>
            </a:r>
            <a:r>
              <a:rPr lang="en-GB" sz="2000" b="1" dirty="0" smtClean="0"/>
              <a:t>Law including Transpositions</a:t>
            </a:r>
            <a:endParaRPr lang="en-GB" sz="2000" b="1" dirty="0" smtClean="0"/>
          </a:p>
          <a:p>
            <a:pPr>
              <a:lnSpc>
                <a:spcPct val="150000"/>
              </a:lnSpc>
              <a:defRPr/>
            </a:pPr>
            <a:r>
              <a:rPr lang="en-GB" sz="2000" b="1" kern="1200" dirty="0" smtClean="0">
                <a:solidFill>
                  <a:srgbClr val="1B5BA2"/>
                </a:solidFill>
                <a:effectLst>
                  <a:outerShdw blurRad="38100" dist="38100" dir="2700000" algn="tl">
                    <a:srgbClr val="C0C0C0"/>
                  </a:outerShdw>
                </a:effectLst>
                <a:latin typeface="Verdana" pitchFamily="34" charset="0"/>
              </a:rPr>
              <a:t>Points for Discussion</a:t>
            </a:r>
            <a:endParaRPr lang="en-GB" sz="2000" b="1" kern="1200" dirty="0" smtClean="0">
              <a:solidFill>
                <a:srgbClr val="1B5BA2"/>
              </a:solidFill>
              <a:effectLst>
                <a:outerShdw blurRad="38100" dist="38100" dir="2700000" algn="tl">
                  <a:srgbClr val="C0C0C0"/>
                </a:outerShdw>
              </a:effectLst>
              <a:latin typeface="Verdana" pitchFamily="34" charset="0"/>
            </a:endParaRPr>
          </a:p>
          <a:p>
            <a:pPr marL="514350" indent="-514350">
              <a:spcBef>
                <a:spcPct val="0"/>
              </a:spcBef>
              <a:buNone/>
              <a:defRPr/>
            </a:pPr>
            <a:r>
              <a:rPr lang="en-GB" sz="2000" b="1" kern="1200" dirty="0" smtClean="0">
                <a:solidFill>
                  <a:srgbClr val="1B5BA2"/>
                </a:solidFill>
                <a:effectLst>
                  <a:outerShdw blurRad="38100" dist="38100" dir="2700000" algn="tl">
                    <a:srgbClr val="C0C0C0"/>
                  </a:outerShdw>
                </a:effectLst>
                <a:latin typeface="Verdana" pitchFamily="34" charset="0"/>
              </a:rPr>
              <a:t> </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92696"/>
            <a:ext cx="7772400" cy="641350"/>
          </a:xfrm>
        </p:spPr>
        <p:txBody>
          <a:bodyPr/>
          <a:lstStyle/>
          <a:p>
            <a:r>
              <a:rPr lang="en-ZA" dirty="0" smtClean="0"/>
              <a:t>Approach to Transposition</a:t>
            </a:r>
            <a:endParaRPr lang="en-ZA" dirty="0"/>
          </a:p>
        </p:txBody>
      </p:sp>
      <p:sp>
        <p:nvSpPr>
          <p:cNvPr id="3" name="Content Placeholder 2"/>
          <p:cNvSpPr>
            <a:spLocks noGrp="1"/>
          </p:cNvSpPr>
          <p:nvPr>
            <p:ph idx="1"/>
          </p:nvPr>
        </p:nvSpPr>
        <p:spPr>
          <a:xfrm>
            <a:off x="611560" y="1628800"/>
            <a:ext cx="7772400" cy="4256087"/>
          </a:xfrm>
        </p:spPr>
        <p:txBody>
          <a:bodyPr/>
          <a:lstStyle/>
          <a:p>
            <a:r>
              <a:rPr lang="en-ZA" sz="2400" dirty="0" smtClean="0"/>
              <a:t>Harmonisation and clarity of definitions (includes automated processing)</a:t>
            </a:r>
          </a:p>
          <a:p>
            <a:r>
              <a:rPr lang="en-ZA" sz="2400" dirty="0" smtClean="0"/>
              <a:t>Definition of sensitive information</a:t>
            </a:r>
          </a:p>
          <a:p>
            <a:r>
              <a:rPr lang="en-ZA" sz="2400" dirty="0" smtClean="0"/>
              <a:t>Additional provisions pertaining to the Commission </a:t>
            </a:r>
          </a:p>
          <a:p>
            <a:r>
              <a:rPr lang="en-ZA" sz="2400" dirty="0" smtClean="0"/>
              <a:t>Revised Transborder Approach</a:t>
            </a:r>
          </a:p>
          <a:p>
            <a:r>
              <a:rPr lang="en-ZA" sz="2400" dirty="0" smtClean="0"/>
              <a:t>Provide for Accountability of Data Controller</a:t>
            </a:r>
          </a:p>
          <a:p>
            <a:r>
              <a:rPr lang="en-ZA" sz="2400" dirty="0" smtClean="0"/>
              <a:t>Provide for Quality of Data Provisions</a:t>
            </a:r>
          </a:p>
          <a:p>
            <a:r>
              <a:rPr lang="en-ZA" sz="2400" dirty="0" smtClean="0"/>
              <a:t>Provide for Data Protection Officer</a:t>
            </a:r>
            <a:endParaRPr lang="en-ZA" sz="2400" dirty="0"/>
          </a:p>
        </p:txBody>
      </p:sp>
    </p:spTree>
    <p:extLst>
      <p:ext uri="{BB962C8B-B14F-4D97-AF65-F5344CB8AC3E}">
        <p14:creationId xmlns:p14="http://schemas.microsoft.com/office/powerpoint/2010/main" val="14574943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PART I - PRELIMINARY</a:t>
            </a:r>
            <a:endParaRPr lang="en-ZA" dirty="0"/>
          </a:p>
        </p:txBody>
      </p:sp>
      <p:sp>
        <p:nvSpPr>
          <p:cNvPr id="3" name="Content Placeholder 2"/>
          <p:cNvSpPr>
            <a:spLocks noGrp="1"/>
          </p:cNvSpPr>
          <p:nvPr>
            <p:ph idx="1"/>
          </p:nvPr>
        </p:nvSpPr>
        <p:spPr/>
        <p:txBody>
          <a:bodyPr/>
          <a:lstStyle/>
          <a:p>
            <a:pPr lvl="0"/>
            <a:r>
              <a:rPr lang="en-ZA" dirty="0"/>
              <a:t>Citation and commencement</a:t>
            </a:r>
          </a:p>
          <a:p>
            <a:pPr lvl="0"/>
            <a:r>
              <a:rPr lang="en-ZA" dirty="0"/>
              <a:t>Interpretation</a:t>
            </a:r>
          </a:p>
          <a:p>
            <a:pPr lvl="0"/>
            <a:r>
              <a:rPr lang="en-ZA" dirty="0"/>
              <a:t>Application of the Act</a:t>
            </a:r>
          </a:p>
          <a:p>
            <a:pPr lvl="0"/>
            <a:r>
              <a:rPr lang="en-ZA" dirty="0"/>
              <a:t>Exemptions</a:t>
            </a:r>
          </a:p>
          <a:p>
            <a:pPr lvl="0"/>
            <a:r>
              <a:rPr lang="en-ZA" dirty="0"/>
              <a:t>Sector specific legislation</a:t>
            </a:r>
          </a:p>
          <a:p>
            <a:pPr marL="0" indent="0">
              <a:buNone/>
            </a:pPr>
            <a:endParaRPr lang="en-ZA" dirty="0"/>
          </a:p>
        </p:txBody>
      </p:sp>
    </p:spTree>
    <p:extLst>
      <p:ext uri="{BB962C8B-B14F-4D97-AF65-F5344CB8AC3E}">
        <p14:creationId xmlns:p14="http://schemas.microsoft.com/office/powerpoint/2010/main" val="3214539617"/>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772400" cy="641350"/>
          </a:xfrm>
        </p:spPr>
        <p:txBody>
          <a:bodyPr/>
          <a:lstStyle/>
          <a:p>
            <a:r>
              <a:rPr lang="en-ZA" dirty="0" smtClean="0"/>
              <a:t>PART II </a:t>
            </a:r>
            <a:endParaRPr lang="en-ZA" dirty="0"/>
          </a:p>
        </p:txBody>
      </p:sp>
      <p:sp>
        <p:nvSpPr>
          <p:cNvPr id="3" name="Content Placeholder 2"/>
          <p:cNvSpPr>
            <a:spLocks noGrp="1"/>
          </p:cNvSpPr>
          <p:nvPr>
            <p:ph idx="1"/>
          </p:nvPr>
        </p:nvSpPr>
        <p:spPr>
          <a:xfrm>
            <a:off x="395536" y="1628800"/>
            <a:ext cx="8352928" cy="4464496"/>
          </a:xfrm>
        </p:spPr>
        <p:txBody>
          <a:bodyPr/>
          <a:lstStyle/>
          <a:p>
            <a:pPr lvl="0"/>
            <a:r>
              <a:rPr lang="en-ZA" sz="2400" dirty="0"/>
              <a:t>Establishment of the Data Protection Commission</a:t>
            </a:r>
          </a:p>
          <a:p>
            <a:pPr lvl="0"/>
            <a:r>
              <a:rPr lang="en-ZA" sz="2400" dirty="0"/>
              <a:t>Disqualification from office</a:t>
            </a:r>
          </a:p>
          <a:p>
            <a:pPr lvl="0"/>
            <a:r>
              <a:rPr lang="en-ZA" sz="2400" dirty="0"/>
              <a:t>Functions of the Commission</a:t>
            </a:r>
          </a:p>
          <a:p>
            <a:pPr lvl="0"/>
            <a:r>
              <a:rPr lang="en-ZA" sz="2400" dirty="0"/>
              <a:t>Tenure of office</a:t>
            </a:r>
          </a:p>
          <a:p>
            <a:pPr lvl="0"/>
            <a:r>
              <a:rPr lang="en-ZA" sz="2400" dirty="0"/>
              <a:t>Allowances of the members of the Commission</a:t>
            </a:r>
          </a:p>
          <a:p>
            <a:pPr lvl="0"/>
            <a:r>
              <a:rPr lang="en-ZA" sz="2400" dirty="0"/>
              <a:t>Funds of the Commission</a:t>
            </a:r>
          </a:p>
          <a:p>
            <a:pPr lvl="0"/>
            <a:r>
              <a:rPr lang="en-ZA" sz="2400" dirty="0"/>
              <a:t>Audit of Accounts</a:t>
            </a:r>
          </a:p>
          <a:p>
            <a:pPr lvl="0"/>
            <a:r>
              <a:rPr lang="en-ZA" sz="2400" dirty="0"/>
              <a:t>Protection of the Commission</a:t>
            </a:r>
          </a:p>
          <a:p>
            <a:pPr lvl="0"/>
            <a:r>
              <a:rPr lang="en-ZA" sz="2400" dirty="0"/>
              <a:t>Duty of confidentiality</a:t>
            </a:r>
          </a:p>
          <a:p>
            <a:endParaRPr lang="en-ZA" dirty="0"/>
          </a:p>
        </p:txBody>
      </p:sp>
    </p:spTree>
    <p:extLst>
      <p:ext uri="{BB962C8B-B14F-4D97-AF65-F5344CB8AC3E}">
        <p14:creationId xmlns:p14="http://schemas.microsoft.com/office/powerpoint/2010/main" val="332401114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641350"/>
          </a:xfrm>
        </p:spPr>
        <p:txBody>
          <a:bodyPr/>
          <a:lstStyle/>
          <a:p>
            <a:r>
              <a:rPr lang="en-ZA" dirty="0" smtClean="0"/>
              <a:t>PART III</a:t>
            </a:r>
            <a:endParaRPr lang="en-ZA" dirty="0"/>
          </a:p>
        </p:txBody>
      </p:sp>
      <p:sp>
        <p:nvSpPr>
          <p:cNvPr id="3" name="Content Placeholder 2"/>
          <p:cNvSpPr>
            <a:spLocks noGrp="1"/>
          </p:cNvSpPr>
          <p:nvPr>
            <p:ph idx="1"/>
          </p:nvPr>
        </p:nvSpPr>
        <p:spPr>
          <a:xfrm>
            <a:off x="755576" y="1484784"/>
            <a:ext cx="7772400" cy="4256087"/>
          </a:xfrm>
        </p:spPr>
        <p:txBody>
          <a:bodyPr/>
          <a:lstStyle/>
          <a:p>
            <a:pPr lvl="0"/>
            <a:r>
              <a:rPr lang="en-ZA" sz="2400" dirty="0"/>
              <a:t>Processing of personal information</a:t>
            </a:r>
          </a:p>
          <a:p>
            <a:pPr lvl="0"/>
            <a:r>
              <a:rPr lang="en-ZA" sz="2400" dirty="0"/>
              <a:t>Minimality</a:t>
            </a:r>
          </a:p>
          <a:p>
            <a:pPr lvl="0"/>
            <a:r>
              <a:rPr lang="en-ZA" sz="2400" dirty="0"/>
              <a:t>Collection directly from the data subject</a:t>
            </a:r>
          </a:p>
          <a:p>
            <a:pPr lvl="0"/>
            <a:r>
              <a:rPr lang="en-ZA" sz="2400" dirty="0"/>
              <a:t>Purpose specification and further processing limitation</a:t>
            </a:r>
          </a:p>
          <a:p>
            <a:pPr lvl="0"/>
            <a:r>
              <a:rPr lang="en-ZA" sz="2400" dirty="0"/>
              <a:t>Retention of records</a:t>
            </a:r>
          </a:p>
          <a:p>
            <a:pPr lvl="0"/>
            <a:r>
              <a:rPr lang="en-ZA" sz="2400" dirty="0"/>
              <a:t>Security measures on integrity of personal information</a:t>
            </a:r>
          </a:p>
          <a:p>
            <a:pPr lvl="0"/>
            <a:r>
              <a:rPr lang="en-ZA" sz="2400" dirty="0"/>
              <a:t>Information processed by an agent of the data </a:t>
            </a:r>
            <a:r>
              <a:rPr lang="en-ZA" sz="2400" dirty="0" smtClean="0"/>
              <a:t>controller</a:t>
            </a:r>
            <a:endParaRPr lang="en-ZA" sz="2400" dirty="0"/>
          </a:p>
        </p:txBody>
      </p:sp>
    </p:spTree>
    <p:extLst>
      <p:ext uri="{BB962C8B-B14F-4D97-AF65-F5344CB8AC3E}">
        <p14:creationId xmlns:p14="http://schemas.microsoft.com/office/powerpoint/2010/main" val="1670182763"/>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2400" cy="641350"/>
          </a:xfrm>
        </p:spPr>
        <p:txBody>
          <a:bodyPr/>
          <a:lstStyle/>
          <a:p>
            <a:r>
              <a:rPr lang="en-ZA" dirty="0" smtClean="0"/>
              <a:t>PART III</a:t>
            </a:r>
            <a:endParaRPr lang="en-ZA" dirty="0"/>
          </a:p>
        </p:txBody>
      </p:sp>
      <p:sp>
        <p:nvSpPr>
          <p:cNvPr id="3" name="Content Placeholder 2"/>
          <p:cNvSpPr>
            <a:spLocks noGrp="1"/>
          </p:cNvSpPr>
          <p:nvPr>
            <p:ph idx="1"/>
          </p:nvPr>
        </p:nvSpPr>
        <p:spPr>
          <a:xfrm>
            <a:off x="683568" y="1700808"/>
            <a:ext cx="7772400" cy="4256087"/>
          </a:xfrm>
        </p:spPr>
        <p:txBody>
          <a:bodyPr/>
          <a:lstStyle/>
          <a:p>
            <a:pPr lvl="0"/>
            <a:r>
              <a:rPr lang="en-ZA" sz="2000" dirty="0" smtClean="0"/>
              <a:t>Information </a:t>
            </a:r>
            <a:r>
              <a:rPr lang="en-ZA" sz="2000" dirty="0"/>
              <a:t>processed by an agent of the data controller</a:t>
            </a:r>
          </a:p>
          <a:p>
            <a:pPr lvl="0"/>
            <a:r>
              <a:rPr lang="en-ZA" sz="2000" dirty="0"/>
              <a:t>Security measures regarding information processed by an agent</a:t>
            </a:r>
          </a:p>
          <a:p>
            <a:pPr lvl="0"/>
            <a:r>
              <a:rPr lang="en-ZA" sz="2000" dirty="0"/>
              <a:t>Notification of security compromises</a:t>
            </a:r>
          </a:p>
          <a:p>
            <a:pPr lvl="0"/>
            <a:r>
              <a:rPr lang="en-ZA" sz="2000" dirty="0"/>
              <a:t>Quality of information</a:t>
            </a:r>
          </a:p>
          <a:p>
            <a:pPr lvl="0"/>
            <a:r>
              <a:rPr lang="en-ZA" sz="2000" dirty="0"/>
              <a:t>Notification to the Commission and to the data subject</a:t>
            </a:r>
          </a:p>
          <a:p>
            <a:pPr lvl="0"/>
            <a:r>
              <a:rPr lang="en-ZA" sz="2000" dirty="0"/>
              <a:t>Access to and challenges of personal information</a:t>
            </a:r>
          </a:p>
          <a:p>
            <a:pPr lvl="0"/>
            <a:r>
              <a:rPr lang="en-ZA" sz="2000" dirty="0"/>
              <a:t>Correction of personal information</a:t>
            </a:r>
          </a:p>
          <a:p>
            <a:pPr lvl="0"/>
            <a:r>
              <a:rPr lang="en-ZA" sz="2000" dirty="0"/>
              <a:t>Data controller to give effect to principles</a:t>
            </a:r>
          </a:p>
          <a:p>
            <a:r>
              <a:rPr lang="en-ZA" sz="2000" dirty="0"/>
              <a:t>Prohibition on processing of sensitive personal information</a:t>
            </a:r>
            <a:endParaRPr lang="en-ZA" sz="2000" dirty="0"/>
          </a:p>
        </p:txBody>
      </p:sp>
    </p:spTree>
    <p:extLst>
      <p:ext uri="{BB962C8B-B14F-4D97-AF65-F5344CB8AC3E}">
        <p14:creationId xmlns:p14="http://schemas.microsoft.com/office/powerpoint/2010/main" val="3758275811"/>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772400" cy="641350"/>
          </a:xfrm>
        </p:spPr>
        <p:txBody>
          <a:bodyPr/>
          <a:lstStyle/>
          <a:p>
            <a:r>
              <a:rPr lang="en-ZA" dirty="0" smtClean="0"/>
              <a:t>PART IV</a:t>
            </a:r>
            <a:endParaRPr lang="en-ZA" dirty="0"/>
          </a:p>
        </p:txBody>
      </p:sp>
      <p:sp>
        <p:nvSpPr>
          <p:cNvPr id="3" name="Content Placeholder 2"/>
          <p:cNvSpPr>
            <a:spLocks noGrp="1"/>
          </p:cNvSpPr>
          <p:nvPr>
            <p:ph idx="1"/>
          </p:nvPr>
        </p:nvSpPr>
        <p:spPr>
          <a:xfrm>
            <a:off x="683568" y="1412776"/>
            <a:ext cx="7772400" cy="4256087"/>
          </a:xfrm>
        </p:spPr>
        <p:txBody>
          <a:bodyPr/>
          <a:lstStyle/>
          <a:p>
            <a:pPr lvl="0"/>
            <a:r>
              <a:rPr lang="en-ZA" sz="2000" dirty="0"/>
              <a:t>Exemption on data subject’s spiritual, religious or philosophical beliefs</a:t>
            </a:r>
          </a:p>
          <a:p>
            <a:pPr lvl="0"/>
            <a:r>
              <a:rPr lang="en-ZA" sz="2000" dirty="0"/>
              <a:t>Exemption on data subject’s race</a:t>
            </a:r>
          </a:p>
          <a:p>
            <a:pPr lvl="0"/>
            <a:r>
              <a:rPr lang="en-ZA" sz="2000" dirty="0"/>
              <a:t>Exemption on data subject’s trade union membership</a:t>
            </a:r>
          </a:p>
          <a:p>
            <a:pPr lvl="0"/>
            <a:r>
              <a:rPr lang="en-ZA" sz="2000" dirty="0"/>
              <a:t>Exemption on data subject’s political affiliation</a:t>
            </a:r>
          </a:p>
          <a:p>
            <a:pPr lvl="0"/>
            <a:r>
              <a:rPr lang="en-ZA" sz="2000" dirty="0"/>
              <a:t>Exemption on data subject’s health or sexual life</a:t>
            </a:r>
          </a:p>
          <a:p>
            <a:pPr lvl="0"/>
            <a:r>
              <a:rPr lang="en-ZA" sz="2000" dirty="0"/>
              <a:t>Exemption on data subject’s criminal behaviour</a:t>
            </a:r>
          </a:p>
          <a:p>
            <a:pPr lvl="0"/>
            <a:r>
              <a:rPr lang="en-ZA" sz="2000" dirty="0"/>
              <a:t>General exemption on sensitive personal information</a:t>
            </a:r>
          </a:p>
          <a:p>
            <a:pPr lvl="0"/>
            <a:r>
              <a:rPr lang="en-ZA" sz="2000" dirty="0"/>
              <a:t>Authorisation by Commission</a:t>
            </a:r>
          </a:p>
          <a:p>
            <a:pPr lvl="0"/>
            <a:r>
              <a:rPr lang="en-ZA" sz="2000" dirty="0"/>
              <a:t>Exemption for processing of personal data for historical, statistical and research purposes</a:t>
            </a:r>
          </a:p>
          <a:p>
            <a:pPr marL="0" indent="0">
              <a:buNone/>
            </a:pPr>
            <a:endParaRPr lang="en-ZA" dirty="0"/>
          </a:p>
        </p:txBody>
      </p:sp>
    </p:spTree>
    <p:extLst>
      <p:ext uri="{BB962C8B-B14F-4D97-AF65-F5344CB8AC3E}">
        <p14:creationId xmlns:p14="http://schemas.microsoft.com/office/powerpoint/2010/main" val="3324011146"/>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772400" cy="641350"/>
          </a:xfrm>
        </p:spPr>
        <p:txBody>
          <a:bodyPr/>
          <a:lstStyle/>
          <a:p>
            <a:r>
              <a:rPr lang="en-ZA" dirty="0" smtClean="0"/>
              <a:t>PART V</a:t>
            </a:r>
            <a:endParaRPr lang="en-ZA" dirty="0"/>
          </a:p>
        </p:txBody>
      </p:sp>
      <p:sp>
        <p:nvSpPr>
          <p:cNvPr id="3" name="Content Placeholder 2"/>
          <p:cNvSpPr>
            <a:spLocks noGrp="1"/>
          </p:cNvSpPr>
          <p:nvPr>
            <p:ph idx="1"/>
          </p:nvPr>
        </p:nvSpPr>
        <p:spPr>
          <a:xfrm>
            <a:off x="395536" y="1196752"/>
            <a:ext cx="8568952" cy="4256087"/>
          </a:xfrm>
        </p:spPr>
        <p:txBody>
          <a:bodyPr/>
          <a:lstStyle/>
          <a:p>
            <a:pPr lvl="0"/>
            <a:r>
              <a:rPr lang="en-ZA" sz="2200" dirty="0"/>
              <a:t>Complaints </a:t>
            </a:r>
          </a:p>
          <a:p>
            <a:pPr lvl="0"/>
            <a:r>
              <a:rPr lang="en-ZA" sz="2200" dirty="0"/>
              <a:t>Investigation by the Commission</a:t>
            </a:r>
          </a:p>
          <a:p>
            <a:pPr lvl="0"/>
            <a:r>
              <a:rPr lang="en-ZA" sz="2200" dirty="0"/>
              <a:t>No action by the Commission</a:t>
            </a:r>
          </a:p>
          <a:p>
            <a:pPr lvl="0"/>
            <a:r>
              <a:rPr lang="en-ZA" sz="2200" dirty="0"/>
              <a:t>Pre-investigations by the Commission</a:t>
            </a:r>
          </a:p>
          <a:p>
            <a:pPr lvl="0"/>
            <a:r>
              <a:rPr lang="en-ZA" sz="2200" dirty="0"/>
              <a:t>Investigation proceedings by the Commission</a:t>
            </a:r>
          </a:p>
          <a:p>
            <a:pPr lvl="0"/>
            <a:r>
              <a:rPr lang="en-ZA" sz="2200" dirty="0"/>
              <a:t>Matters exempt from search and seizure</a:t>
            </a:r>
          </a:p>
          <a:p>
            <a:pPr lvl="0"/>
            <a:r>
              <a:rPr lang="en-ZA" sz="2200" dirty="0"/>
              <a:t>Parties to be informed of developments during and as a result of the investigation</a:t>
            </a:r>
          </a:p>
          <a:p>
            <a:pPr lvl="0"/>
            <a:r>
              <a:rPr lang="en-ZA" sz="2200" dirty="0"/>
              <a:t>Enforcement notice</a:t>
            </a:r>
          </a:p>
          <a:p>
            <a:pPr lvl="0"/>
            <a:r>
              <a:rPr lang="en-ZA" sz="2200" dirty="0"/>
              <a:t>Cancellation of an enforcement notice</a:t>
            </a:r>
          </a:p>
          <a:p>
            <a:pPr lvl="0"/>
            <a:r>
              <a:rPr lang="en-ZA" sz="2200" dirty="0"/>
              <a:t>Reviews and appeals </a:t>
            </a:r>
          </a:p>
          <a:p>
            <a:pPr lvl="0"/>
            <a:r>
              <a:rPr lang="en-ZA" sz="2200" dirty="0"/>
              <a:t>Civil remedies</a:t>
            </a:r>
          </a:p>
          <a:p>
            <a:pPr marL="0" indent="0">
              <a:buNone/>
            </a:pPr>
            <a:endParaRPr lang="en-ZA" dirty="0"/>
          </a:p>
        </p:txBody>
      </p:sp>
    </p:spTree>
    <p:extLst>
      <p:ext uri="{BB962C8B-B14F-4D97-AF65-F5344CB8AC3E}">
        <p14:creationId xmlns:p14="http://schemas.microsoft.com/office/powerpoint/2010/main" val="3324011146"/>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641350"/>
          </a:xfrm>
        </p:spPr>
        <p:txBody>
          <a:bodyPr/>
          <a:lstStyle/>
          <a:p>
            <a:r>
              <a:rPr lang="en-ZA" dirty="0" smtClean="0"/>
              <a:t>PART VI</a:t>
            </a:r>
            <a:endParaRPr lang="en-ZA" dirty="0"/>
          </a:p>
        </p:txBody>
      </p:sp>
      <p:sp>
        <p:nvSpPr>
          <p:cNvPr id="3" name="Content Placeholder 2"/>
          <p:cNvSpPr>
            <a:spLocks noGrp="1"/>
          </p:cNvSpPr>
          <p:nvPr>
            <p:ph idx="1"/>
          </p:nvPr>
        </p:nvSpPr>
        <p:spPr>
          <a:xfrm>
            <a:off x="683568" y="1412776"/>
            <a:ext cx="7772400" cy="4256087"/>
          </a:xfrm>
        </p:spPr>
        <p:txBody>
          <a:bodyPr/>
          <a:lstStyle/>
          <a:p>
            <a:pPr lvl="0"/>
            <a:r>
              <a:rPr lang="en-ZA" sz="2400" dirty="0"/>
              <a:t>Unsolicited electronic communications</a:t>
            </a:r>
          </a:p>
          <a:p>
            <a:pPr lvl="0"/>
            <a:r>
              <a:rPr lang="en-ZA" sz="2400" dirty="0"/>
              <a:t>Automated decision making</a:t>
            </a:r>
          </a:p>
          <a:p>
            <a:pPr lvl="0"/>
            <a:r>
              <a:rPr lang="en-ZA" sz="2400" dirty="0"/>
              <a:t>Transfer of personal information outside Lesotho</a:t>
            </a:r>
          </a:p>
          <a:p>
            <a:pPr lvl="0"/>
            <a:r>
              <a:rPr lang="en-ZA" sz="2400" dirty="0"/>
              <a:t>Notifications </a:t>
            </a:r>
          </a:p>
          <a:p>
            <a:pPr lvl="0"/>
            <a:r>
              <a:rPr lang="en-ZA" sz="2400" dirty="0"/>
              <a:t>Codes of Conduct</a:t>
            </a:r>
          </a:p>
          <a:p>
            <a:pPr lvl="0"/>
            <a:r>
              <a:rPr lang="en-ZA" sz="2400" dirty="0"/>
              <a:t>Offences and penalties</a:t>
            </a:r>
          </a:p>
          <a:p>
            <a:pPr lvl="0"/>
            <a:r>
              <a:rPr lang="en-ZA" sz="2400" dirty="0"/>
              <a:t>Regulations</a:t>
            </a:r>
          </a:p>
          <a:p>
            <a:pPr lvl="0"/>
            <a:r>
              <a:rPr lang="en-ZA" sz="2400" dirty="0"/>
              <a:t>Transitional arrangements</a:t>
            </a:r>
          </a:p>
          <a:p>
            <a:endParaRPr lang="en-ZA" dirty="0"/>
          </a:p>
        </p:txBody>
      </p:sp>
    </p:spTree>
    <p:extLst>
      <p:ext uri="{BB962C8B-B14F-4D97-AF65-F5344CB8AC3E}">
        <p14:creationId xmlns:p14="http://schemas.microsoft.com/office/powerpoint/2010/main" val="1071326879"/>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Discussion Points</a:t>
            </a:r>
            <a:endParaRPr lang="en-ZA" dirty="0"/>
          </a:p>
        </p:txBody>
      </p:sp>
      <p:sp>
        <p:nvSpPr>
          <p:cNvPr id="3" name="Content Placeholder 2"/>
          <p:cNvSpPr>
            <a:spLocks noGrp="1"/>
          </p:cNvSpPr>
          <p:nvPr>
            <p:ph idx="1"/>
          </p:nvPr>
        </p:nvSpPr>
        <p:spPr/>
        <p:txBody>
          <a:bodyPr/>
          <a:lstStyle/>
          <a:p>
            <a:r>
              <a:rPr lang="en-ZA" sz="2400" dirty="0" smtClean="0"/>
              <a:t>Public and Private Bodies</a:t>
            </a:r>
          </a:p>
          <a:p>
            <a:r>
              <a:rPr lang="en-ZA" sz="2400" dirty="0" smtClean="0"/>
              <a:t>Processing</a:t>
            </a:r>
          </a:p>
          <a:p>
            <a:r>
              <a:rPr lang="en-ZA" sz="2400" dirty="0" smtClean="0"/>
              <a:t>Personal Information</a:t>
            </a:r>
          </a:p>
          <a:p>
            <a:r>
              <a:rPr lang="en-ZA" sz="2400" dirty="0" smtClean="0"/>
              <a:t>Sensitive Personal Information</a:t>
            </a:r>
          </a:p>
          <a:p>
            <a:r>
              <a:rPr lang="en-ZA" sz="2400" dirty="0" smtClean="0"/>
              <a:t>Transborder Flow of Communications: Member State</a:t>
            </a:r>
          </a:p>
          <a:p>
            <a:r>
              <a:rPr lang="en-ZA" sz="2400" dirty="0" smtClean="0"/>
              <a:t>Commission – Function and Powers</a:t>
            </a:r>
            <a:endParaRPr lang="en-ZA" sz="2400" dirty="0"/>
          </a:p>
        </p:txBody>
      </p:sp>
    </p:spTree>
    <p:extLst>
      <p:ext uri="{BB962C8B-B14F-4D97-AF65-F5344CB8AC3E}">
        <p14:creationId xmlns:p14="http://schemas.microsoft.com/office/powerpoint/2010/main" val="670102795"/>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772400" cy="584775"/>
          </a:xfrm>
        </p:spPr>
        <p:txBody>
          <a:bodyPr/>
          <a:lstStyle/>
          <a:p>
            <a:r>
              <a:rPr lang="en-ZA" sz="3200" dirty="0" smtClean="0"/>
              <a:t>Defining Personal Information</a:t>
            </a:r>
            <a:endParaRPr lang="en-ZA"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0629753"/>
              </p:ext>
            </p:extLst>
          </p:nvPr>
        </p:nvGraphicFramePr>
        <p:xfrm>
          <a:off x="287016" y="762000"/>
          <a:ext cx="8856984" cy="5760640"/>
        </p:xfrm>
        <a:graphic>
          <a:graphicData uri="http://schemas.openxmlformats.org/drawingml/2006/table">
            <a:tbl>
              <a:tblPr>
                <a:tableStyleId>{5C22544A-7EE6-4342-B048-85BDC9FD1C3A}</a:tableStyleId>
              </a:tblPr>
              <a:tblGrid>
                <a:gridCol w="8856984"/>
              </a:tblGrid>
              <a:tr h="864096">
                <a:tc>
                  <a:txBody>
                    <a:bodyPr/>
                    <a:lstStyle/>
                    <a:p>
                      <a:pPr marL="207645" algn="just">
                        <a:lnSpc>
                          <a:spcPct val="100000"/>
                        </a:lnSpc>
                        <a:spcAft>
                          <a:spcPts val="0"/>
                        </a:spcAft>
                      </a:pPr>
                      <a:endParaRPr lang="en-US" sz="1800" dirty="0" smtClean="0">
                        <a:effectLst/>
                      </a:endParaRPr>
                    </a:p>
                    <a:p>
                      <a:pPr marL="207645" algn="just">
                        <a:lnSpc>
                          <a:spcPct val="100000"/>
                        </a:lnSpc>
                        <a:spcAft>
                          <a:spcPts val="0"/>
                        </a:spcAft>
                      </a:pPr>
                      <a:r>
                        <a:rPr lang="en-US" sz="1800" dirty="0" smtClean="0">
                          <a:effectLst/>
                        </a:rPr>
                        <a:t>information </a:t>
                      </a:r>
                      <a:r>
                        <a:rPr lang="en-US" sz="1800" dirty="0">
                          <a:effectLst/>
                        </a:rPr>
                        <a:t>about an identifiable individual that is recorded in any form, including, without restricting the generality of the foregoing</a:t>
                      </a:r>
                      <a:r>
                        <a:rPr lang="en-US" sz="1800" dirty="0" smtClean="0">
                          <a:effectLst/>
                        </a:rPr>
                        <a:t>:-</a:t>
                      </a:r>
                      <a:endParaRPr lang="en-ZA" sz="1800" dirty="0">
                        <a:effectLst/>
                      </a:endParaRPr>
                    </a:p>
                  </a:txBody>
                  <a:tcPr marL="68580" marR="68580" marT="0" marB="0"/>
                </a:tc>
              </a:tr>
              <a:tr h="4896544">
                <a:tc>
                  <a:txBody>
                    <a:bodyPr/>
                    <a:lstStyle/>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information relating to the race, national or ethnic origin, religion, age or marital status of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information relating to the education or the medical, criminal or employment history of the individual or information relating to financial transactions in which the individual has been involved;</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any identifying number, symbol or other particular assigned to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the address, fingerprints or blood type of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the name of the individual where it appears with other personal information relating to the individual or where the disclosure of the name itself would reveal information about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correspondence sent to a data controller by the individual that is explicitly or implicitly of a private or confidential nature, and replies to such correspondence that would reveal the contents of the original correspondence; and</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the views or opinions of any other person about the individual.</a:t>
                      </a:r>
                      <a:endParaRPr lang="en-ZA" sz="1800" dirty="0">
                        <a:effectLst/>
                      </a:endParaRPr>
                    </a:p>
                    <a:p>
                      <a:pPr marL="638175" algn="just">
                        <a:lnSpc>
                          <a:spcPct val="100000"/>
                        </a:lnSpc>
                        <a:spcAft>
                          <a:spcPts val="0"/>
                        </a:spcAft>
                        <a:tabLst>
                          <a:tab pos="2743200" algn="ctr"/>
                          <a:tab pos="5486400" algn="r"/>
                        </a:tabLst>
                      </a:pPr>
                      <a:r>
                        <a:rPr lang="en-US" sz="1800" dirty="0">
                          <a:effectLst/>
                        </a:rPr>
                        <a:t> </a:t>
                      </a:r>
                      <a:endParaRPr lang="en-ZA" sz="1800" dirty="0">
                        <a:effectLst/>
                        <a:latin typeface="CG Times"/>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359818971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1200329"/>
          </a:xfrm>
        </p:spPr>
        <p:txBody>
          <a:bodyPr/>
          <a:lstStyle/>
          <a:p>
            <a:r>
              <a:rPr lang="en-ZA" dirty="0" smtClean="0"/>
              <a:t>Purpose of Data Protection Law</a:t>
            </a:r>
            <a:endParaRPr lang="en-ZA" dirty="0"/>
          </a:p>
        </p:txBody>
      </p:sp>
      <p:sp>
        <p:nvSpPr>
          <p:cNvPr id="3" name="Content Placeholder 2"/>
          <p:cNvSpPr>
            <a:spLocks noGrp="1"/>
          </p:cNvSpPr>
          <p:nvPr>
            <p:ph idx="1"/>
          </p:nvPr>
        </p:nvSpPr>
        <p:spPr>
          <a:xfrm>
            <a:off x="683568" y="1772816"/>
            <a:ext cx="8208267" cy="4256087"/>
          </a:xfrm>
        </p:spPr>
        <p:txBody>
          <a:bodyPr/>
          <a:lstStyle/>
          <a:p>
            <a:r>
              <a:rPr lang="en-GB" sz="2000" b="1" dirty="0" smtClean="0"/>
              <a:t>Harmonised approaches</a:t>
            </a:r>
          </a:p>
          <a:p>
            <a:r>
              <a:rPr lang="en-GB" sz="2000" b="1" dirty="0" smtClean="0"/>
              <a:t>Give effect to right to privacy</a:t>
            </a:r>
          </a:p>
          <a:p>
            <a:r>
              <a:rPr lang="en-GB" sz="2000" b="1" dirty="0" smtClean="0"/>
              <a:t>ICT technology developments impacts right </a:t>
            </a:r>
            <a:r>
              <a:rPr lang="en-GB" sz="2000" b="1" dirty="0"/>
              <a:t>to the protection of personal data in commercial activities as well as in electronic government (</a:t>
            </a:r>
            <a:r>
              <a:rPr lang="en-GB" sz="2000" b="1" dirty="0" err="1"/>
              <a:t>eGov</a:t>
            </a:r>
            <a:r>
              <a:rPr lang="en-GB" sz="2000" b="1" dirty="0"/>
              <a:t>) </a:t>
            </a:r>
            <a:r>
              <a:rPr lang="en-GB" sz="2000" b="1" dirty="0" smtClean="0"/>
              <a:t>activities</a:t>
            </a:r>
          </a:p>
          <a:p>
            <a:r>
              <a:rPr lang="en-GB" sz="2000" b="1" dirty="0" smtClean="0"/>
              <a:t>Illegitimate and unlawful monitoring of individuals </a:t>
            </a:r>
          </a:p>
          <a:p>
            <a:r>
              <a:rPr lang="en-GB" sz="2000" b="1" dirty="0" smtClean="0"/>
              <a:t>Automated decision making </a:t>
            </a:r>
          </a:p>
          <a:p>
            <a:r>
              <a:rPr lang="en-GB" sz="2000" b="1" dirty="0" smtClean="0"/>
              <a:t>Data </a:t>
            </a:r>
            <a:r>
              <a:rPr lang="en-GB" sz="2000" b="1" dirty="0"/>
              <a:t>protection regulation </a:t>
            </a:r>
            <a:r>
              <a:rPr lang="en-GB" sz="2000" b="1" dirty="0" smtClean="0"/>
              <a:t>-  </a:t>
            </a:r>
            <a:r>
              <a:rPr lang="en-GB" sz="2000" b="1" dirty="0"/>
              <a:t>ensure that the benefits of using information and communication technologies is not concurrent with weakened protection of personal data</a:t>
            </a:r>
            <a:endParaRPr lang="en-ZA" sz="2000" b="1" dirty="0"/>
          </a:p>
          <a:p>
            <a:endParaRPr lang="en-ZA" dirty="0"/>
          </a:p>
        </p:txBody>
      </p:sp>
    </p:spTree>
    <p:extLst>
      <p:ext uri="{BB962C8B-B14F-4D97-AF65-F5344CB8AC3E}">
        <p14:creationId xmlns:p14="http://schemas.microsoft.com/office/powerpoint/2010/main" val="41402867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9191"/>
            <a:ext cx="7772400" cy="1200329"/>
          </a:xfrm>
        </p:spPr>
        <p:txBody>
          <a:bodyPr/>
          <a:lstStyle/>
          <a:p>
            <a:r>
              <a:rPr lang="en-ZA" dirty="0" smtClean="0"/>
              <a:t>Processing of Personal Information</a:t>
            </a:r>
            <a:endParaRPr lang="en-ZA" dirty="0"/>
          </a:p>
        </p:txBody>
      </p:sp>
      <p:sp>
        <p:nvSpPr>
          <p:cNvPr id="3" name="Content Placeholder 2"/>
          <p:cNvSpPr>
            <a:spLocks noGrp="1"/>
          </p:cNvSpPr>
          <p:nvPr>
            <p:ph idx="1"/>
          </p:nvPr>
        </p:nvSpPr>
        <p:spPr>
          <a:xfrm>
            <a:off x="683568" y="1628800"/>
            <a:ext cx="7772400" cy="4256087"/>
          </a:xfrm>
        </p:spPr>
        <p:txBody>
          <a:bodyPr/>
          <a:lstStyle/>
          <a:p>
            <a:pPr marL="0" indent="0">
              <a:buNone/>
            </a:pPr>
            <a:r>
              <a:rPr lang="en-GB" sz="2000" dirty="0"/>
              <a:t>p</a:t>
            </a:r>
            <a:r>
              <a:rPr lang="en-GB" sz="2000" dirty="0" smtClean="0"/>
              <a:t>rocessing</a:t>
            </a:r>
            <a:r>
              <a:rPr lang="en-GB" sz="2000" dirty="0"/>
              <a:t>: refers to any operation or set of operations which is performed upon personal information, whether or not by automated means, such as obtaining, recording or holding the data or carrying out any operation or set of operations on data, including – </a:t>
            </a:r>
            <a:endParaRPr lang="en-ZA" sz="2000" dirty="0"/>
          </a:p>
          <a:p>
            <a:r>
              <a:rPr lang="en-US" sz="2000" dirty="0"/>
              <a:t>(a) organization, adaptation or alteration of the data;</a:t>
            </a:r>
            <a:endParaRPr lang="en-ZA" sz="2000" dirty="0"/>
          </a:p>
          <a:p>
            <a:r>
              <a:rPr lang="en-US" sz="2000" dirty="0"/>
              <a:t>(b) retrieval, consultation or use of the data; or 	</a:t>
            </a:r>
            <a:endParaRPr lang="en-ZA" sz="2000" dirty="0"/>
          </a:p>
          <a:p>
            <a:r>
              <a:rPr lang="en-US" sz="2000" dirty="0"/>
              <a:t>(c) alignment, combination, blocking, erasure or destruction of the data</a:t>
            </a:r>
            <a:endParaRPr lang="en-ZA" sz="2000" dirty="0"/>
          </a:p>
        </p:txBody>
      </p:sp>
    </p:spTree>
    <p:extLst>
      <p:ext uri="{BB962C8B-B14F-4D97-AF65-F5344CB8AC3E}">
        <p14:creationId xmlns:p14="http://schemas.microsoft.com/office/powerpoint/2010/main" val="3487424945"/>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772400" cy="1200329"/>
          </a:xfrm>
        </p:spPr>
        <p:txBody>
          <a:bodyPr/>
          <a:lstStyle/>
          <a:p>
            <a:r>
              <a:rPr lang="en-ZA" dirty="0" smtClean="0"/>
              <a:t>Sensitive Personal Information</a:t>
            </a:r>
            <a:endParaRPr lang="en-ZA" dirty="0"/>
          </a:p>
        </p:txBody>
      </p:sp>
      <p:sp>
        <p:nvSpPr>
          <p:cNvPr id="3" name="Content Placeholder 2"/>
          <p:cNvSpPr>
            <a:spLocks noGrp="1"/>
          </p:cNvSpPr>
          <p:nvPr>
            <p:ph idx="1"/>
          </p:nvPr>
        </p:nvSpPr>
        <p:spPr>
          <a:xfrm>
            <a:off x="683568" y="1772816"/>
            <a:ext cx="7772400" cy="4256087"/>
          </a:xfrm>
        </p:spPr>
        <p:txBody>
          <a:bodyPr/>
          <a:lstStyle/>
          <a:p>
            <a:pPr marL="0" indent="0" algn="ctr">
              <a:buNone/>
            </a:pPr>
            <a:r>
              <a:rPr lang="en-US" sz="2000" dirty="0"/>
              <a:t>“sensitive personal information” (a) refers to genetic data, data related to children, data related to offences, criminal sentences or security measure, biometric data as well as, if they are processed for what they reveal, personal information revealing racial or ethnic origin, political opinions, religious or philosophical beliefs, affiliation, trade-union membership, gender and </a:t>
            </a:r>
            <a:r>
              <a:rPr lang="en-US" sz="2000" dirty="0" smtClean="0"/>
              <a:t>personal information concerning the health </a:t>
            </a:r>
            <a:r>
              <a:rPr lang="en-US" sz="2000" dirty="0"/>
              <a:t>or sex </a:t>
            </a:r>
            <a:r>
              <a:rPr lang="en-US" sz="2000" dirty="0" smtClean="0"/>
              <a:t>life of the individual </a:t>
            </a:r>
            <a:r>
              <a:rPr lang="en-US" sz="2000" dirty="0"/>
              <a:t>(b) refers also to any personal information otherwise considered by </a:t>
            </a:r>
            <a:r>
              <a:rPr lang="en-US" sz="2000" dirty="0" smtClean="0"/>
              <a:t>Lesotho </a:t>
            </a:r>
            <a:r>
              <a:rPr lang="en-US" sz="2000" dirty="0"/>
              <a:t>law as presenting a major risk to the rights and interests of the data subject, in particular unlawful or arbitrary discrimination. </a:t>
            </a:r>
            <a:endParaRPr lang="en-ZA" sz="2000" dirty="0"/>
          </a:p>
          <a:p>
            <a:pPr marL="0" indent="0">
              <a:buNone/>
            </a:pPr>
            <a:endParaRPr lang="en-ZA" dirty="0"/>
          </a:p>
        </p:txBody>
      </p:sp>
    </p:spTree>
    <p:extLst>
      <p:ext uri="{BB962C8B-B14F-4D97-AF65-F5344CB8AC3E}">
        <p14:creationId xmlns:p14="http://schemas.microsoft.com/office/powerpoint/2010/main" val="2968591869"/>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06869"/>
            <a:ext cx="8229600" cy="584775"/>
          </a:xfrm>
        </p:spPr>
        <p:txBody>
          <a:bodyPr/>
          <a:lstStyle/>
          <a:p>
            <a:r>
              <a:rPr lang="en-ZA" sz="3200" dirty="0" smtClean="0"/>
              <a:t>Limitations on </a:t>
            </a:r>
            <a:r>
              <a:rPr lang="en-ZA" sz="3200" dirty="0" err="1" smtClean="0"/>
              <a:t>Transborder</a:t>
            </a:r>
            <a:r>
              <a:rPr lang="en-ZA" sz="3200" dirty="0" smtClean="0"/>
              <a:t> Flow</a:t>
            </a:r>
            <a:endParaRPr lang="en-ZA" sz="3200" dirty="0"/>
          </a:p>
        </p:txBody>
      </p:sp>
      <p:sp>
        <p:nvSpPr>
          <p:cNvPr id="3" name="Text Placeholder 2"/>
          <p:cNvSpPr>
            <a:spLocks noGrp="1"/>
          </p:cNvSpPr>
          <p:nvPr>
            <p:ph type="body" idx="1"/>
          </p:nvPr>
        </p:nvSpPr>
        <p:spPr>
          <a:xfrm>
            <a:off x="1979712" y="1556792"/>
            <a:ext cx="4040188" cy="639762"/>
          </a:xfrm>
        </p:spPr>
        <p:txBody>
          <a:bodyPr/>
          <a:lstStyle/>
          <a:p>
            <a:r>
              <a:rPr lang="en-ZA" dirty="0" smtClean="0"/>
              <a:t>Member State with Harmonised Law </a:t>
            </a:r>
            <a:endParaRPr lang="en-ZA" dirty="0"/>
          </a:p>
        </p:txBody>
      </p:sp>
      <p:sp>
        <p:nvSpPr>
          <p:cNvPr id="4" name="Content Placeholder 3"/>
          <p:cNvSpPr>
            <a:spLocks noGrp="1"/>
          </p:cNvSpPr>
          <p:nvPr>
            <p:ph sz="half" idx="2"/>
          </p:nvPr>
        </p:nvSpPr>
        <p:spPr>
          <a:xfrm>
            <a:off x="467544" y="2348880"/>
            <a:ext cx="7632848" cy="3951288"/>
          </a:xfrm>
        </p:spPr>
        <p:txBody>
          <a:bodyPr/>
          <a:lstStyle/>
          <a:p>
            <a:r>
              <a:rPr lang="en-US" sz="2000" dirty="0"/>
              <a:t>recipient establishes that the data is necessary </a:t>
            </a:r>
            <a:endParaRPr lang="en-US" sz="2000" dirty="0" smtClean="0"/>
          </a:p>
          <a:p>
            <a:r>
              <a:rPr lang="en-US" sz="2000" dirty="0" smtClean="0"/>
              <a:t>for </a:t>
            </a:r>
            <a:r>
              <a:rPr lang="en-US" sz="2000" dirty="0"/>
              <a:t>the performance of a task carried out in the public interest </a:t>
            </a:r>
          </a:p>
          <a:p>
            <a:r>
              <a:rPr lang="en-US" sz="2000" dirty="0" smtClean="0"/>
              <a:t>pursuant </a:t>
            </a:r>
            <a:r>
              <a:rPr lang="en-US" sz="2000" dirty="0"/>
              <a:t>to the lawful functions of a data </a:t>
            </a:r>
            <a:r>
              <a:rPr lang="en-US" sz="2000" dirty="0" smtClean="0"/>
              <a:t>controller</a:t>
            </a:r>
          </a:p>
          <a:p>
            <a:r>
              <a:rPr lang="en-US" sz="2000" dirty="0"/>
              <a:t>legitimate interests </a:t>
            </a:r>
            <a:r>
              <a:rPr lang="en-US" sz="2000" dirty="0" smtClean="0"/>
              <a:t>of DS not </a:t>
            </a:r>
            <a:r>
              <a:rPr lang="en-US" sz="2000" dirty="0"/>
              <a:t>prejudiced </a:t>
            </a:r>
            <a:endParaRPr lang="en-US" sz="2000" dirty="0" smtClean="0"/>
          </a:p>
          <a:p>
            <a:r>
              <a:rPr lang="en-US" sz="2000" dirty="0" smtClean="0"/>
              <a:t>subject to conditions</a:t>
            </a:r>
            <a:endParaRPr lang="en-ZA" sz="2000" dirty="0"/>
          </a:p>
        </p:txBody>
      </p:sp>
      <p:sp>
        <p:nvSpPr>
          <p:cNvPr id="9" name="TextBox 8"/>
          <p:cNvSpPr txBox="1"/>
          <p:nvPr/>
        </p:nvSpPr>
        <p:spPr>
          <a:xfrm>
            <a:off x="3635896" y="4382796"/>
            <a:ext cx="5313856" cy="132343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ZA" sz="2000" b="1" i="1" dirty="0" smtClean="0"/>
              <a:t>Necessity?</a:t>
            </a:r>
          </a:p>
          <a:p>
            <a:r>
              <a:rPr lang="en-ZA" sz="2000" b="1" i="1" dirty="0" smtClean="0"/>
              <a:t>What are the lawful functions of the data controller?</a:t>
            </a:r>
          </a:p>
          <a:p>
            <a:r>
              <a:rPr lang="en-ZA" sz="2000" b="1" i="1" dirty="0" smtClean="0"/>
              <a:t>Contractually specified</a:t>
            </a:r>
            <a:r>
              <a:rPr lang="en-ZA" b="1" i="1" dirty="0" smtClean="0"/>
              <a:t>? </a:t>
            </a:r>
            <a:endParaRPr lang="en-ZA" b="1" i="1" dirty="0"/>
          </a:p>
        </p:txBody>
      </p:sp>
    </p:spTree>
    <p:extLst>
      <p:ext uri="{BB962C8B-B14F-4D97-AF65-F5344CB8AC3E}">
        <p14:creationId xmlns:p14="http://schemas.microsoft.com/office/powerpoint/2010/main" val="2782555172"/>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584775"/>
          </a:xfrm>
        </p:spPr>
        <p:txBody>
          <a:bodyPr/>
          <a:lstStyle/>
          <a:p>
            <a:r>
              <a:rPr lang="en-ZA" sz="3200" dirty="0" smtClean="0"/>
              <a:t>Limitations on </a:t>
            </a:r>
            <a:r>
              <a:rPr lang="en-ZA" sz="3200" dirty="0" err="1" smtClean="0"/>
              <a:t>Transborder</a:t>
            </a:r>
            <a:r>
              <a:rPr lang="en-ZA" sz="3200" dirty="0" smtClean="0"/>
              <a:t> Flow</a:t>
            </a:r>
            <a:endParaRPr lang="en-ZA" sz="3200" dirty="0"/>
          </a:p>
        </p:txBody>
      </p:sp>
      <p:sp>
        <p:nvSpPr>
          <p:cNvPr id="5" name="Text Placeholder 4"/>
          <p:cNvSpPr>
            <a:spLocks noGrp="1"/>
          </p:cNvSpPr>
          <p:nvPr>
            <p:ph type="body" sz="quarter" idx="3"/>
          </p:nvPr>
        </p:nvSpPr>
        <p:spPr>
          <a:xfrm>
            <a:off x="1187624" y="1340768"/>
            <a:ext cx="7128792" cy="1245815"/>
          </a:xfrm>
        </p:spPr>
        <p:txBody>
          <a:bodyPr/>
          <a:lstStyle/>
          <a:p>
            <a:endParaRPr lang="en-ZA" dirty="0" smtClean="0"/>
          </a:p>
          <a:p>
            <a:r>
              <a:rPr lang="en-ZA" dirty="0" smtClean="0"/>
              <a:t>Non-Member </a:t>
            </a:r>
            <a:r>
              <a:rPr lang="en-ZA" dirty="0"/>
              <a:t>State with Harmonised </a:t>
            </a:r>
            <a:r>
              <a:rPr lang="en-ZA" dirty="0" smtClean="0"/>
              <a:t>Law/ Third Countries </a:t>
            </a:r>
            <a:endParaRPr lang="en-ZA" dirty="0"/>
          </a:p>
          <a:p>
            <a:endParaRPr lang="en-ZA" dirty="0"/>
          </a:p>
        </p:txBody>
      </p:sp>
      <p:sp>
        <p:nvSpPr>
          <p:cNvPr id="6" name="Content Placeholder 5"/>
          <p:cNvSpPr>
            <a:spLocks noGrp="1"/>
          </p:cNvSpPr>
          <p:nvPr>
            <p:ph sz="quarter" idx="4"/>
          </p:nvPr>
        </p:nvSpPr>
        <p:spPr>
          <a:xfrm>
            <a:off x="323528" y="2420888"/>
            <a:ext cx="8280920" cy="3561258"/>
          </a:xfrm>
        </p:spPr>
        <p:txBody>
          <a:bodyPr/>
          <a:lstStyle/>
          <a:p>
            <a:r>
              <a:rPr lang="en-GB" sz="2000" dirty="0"/>
              <a:t>adequate level of protection is ensured in the country of the recipient and the data is transferred solely to permit processing otherwise authorised to be undertaken by the </a:t>
            </a:r>
            <a:r>
              <a:rPr lang="en-GB" sz="2000" dirty="0" smtClean="0"/>
              <a:t>controller</a:t>
            </a:r>
          </a:p>
          <a:p>
            <a:r>
              <a:rPr lang="en-GB" sz="2000" dirty="0"/>
              <a:t>s</a:t>
            </a:r>
            <a:r>
              <a:rPr lang="en-GB" sz="2000" dirty="0" smtClean="0"/>
              <a:t>ubject to due diligence assessment and further conditions</a:t>
            </a:r>
            <a:endParaRPr lang="en-ZA" sz="2000" dirty="0"/>
          </a:p>
        </p:txBody>
      </p:sp>
    </p:spTree>
    <p:extLst>
      <p:ext uri="{BB962C8B-B14F-4D97-AF65-F5344CB8AC3E}">
        <p14:creationId xmlns:p14="http://schemas.microsoft.com/office/powerpoint/2010/main" val="3787846563"/>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Due Diligence Assessment</a:t>
            </a:r>
            <a:endParaRPr lang="en-ZA" dirty="0"/>
          </a:p>
        </p:txBody>
      </p:sp>
      <p:sp>
        <p:nvSpPr>
          <p:cNvPr id="3" name="Content Placeholder 2"/>
          <p:cNvSpPr>
            <a:spLocks noGrp="1"/>
          </p:cNvSpPr>
          <p:nvPr>
            <p:ph idx="1"/>
          </p:nvPr>
        </p:nvSpPr>
        <p:spPr/>
        <p:txBody>
          <a:bodyPr/>
          <a:lstStyle/>
          <a:p>
            <a:r>
              <a:rPr lang="en-GB" sz="2400" dirty="0"/>
              <a:t>assessed in the light of all the circumstances surrounding the relevant data transfer(s), </a:t>
            </a:r>
            <a:endParaRPr lang="en-GB" sz="2400" dirty="0" smtClean="0"/>
          </a:p>
          <a:p>
            <a:r>
              <a:rPr lang="en-GB" sz="2400" dirty="0" smtClean="0"/>
              <a:t>particular </a:t>
            </a:r>
            <a:r>
              <a:rPr lang="en-GB" sz="2400" dirty="0"/>
              <a:t>consideration </a:t>
            </a:r>
            <a:r>
              <a:rPr lang="en-GB" sz="2400" dirty="0" smtClean="0"/>
              <a:t>to be </a:t>
            </a:r>
            <a:r>
              <a:rPr lang="en-GB" sz="2400" dirty="0"/>
              <a:t>given to the nature of the data, the purpose and duration of the proposed processing, the recipient’s country, the relevant laws in force in the third country and the professional rules and security measures which are complied with in that recipient’s country</a:t>
            </a:r>
            <a:endParaRPr lang="en-ZA" sz="2400" dirty="0"/>
          </a:p>
        </p:txBody>
      </p:sp>
    </p:spTree>
    <p:extLst>
      <p:ext uri="{BB962C8B-B14F-4D97-AF65-F5344CB8AC3E}">
        <p14:creationId xmlns:p14="http://schemas.microsoft.com/office/powerpoint/2010/main" val="2439284100"/>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772400" cy="641350"/>
          </a:xfrm>
        </p:spPr>
        <p:txBody>
          <a:bodyPr/>
          <a:lstStyle/>
          <a:p>
            <a:r>
              <a:rPr lang="en-ZA" dirty="0" smtClean="0"/>
              <a:t>Commissioner Deeming</a:t>
            </a:r>
            <a:endParaRPr lang="en-ZA" dirty="0"/>
          </a:p>
        </p:txBody>
      </p:sp>
      <p:sp>
        <p:nvSpPr>
          <p:cNvPr id="3" name="Content Placeholder 2"/>
          <p:cNvSpPr>
            <a:spLocks noGrp="1"/>
          </p:cNvSpPr>
          <p:nvPr>
            <p:ph idx="1"/>
          </p:nvPr>
        </p:nvSpPr>
        <p:spPr>
          <a:xfrm>
            <a:off x="611560" y="1196752"/>
            <a:ext cx="7916416" cy="4256087"/>
          </a:xfrm>
        </p:spPr>
        <p:txBody>
          <a:bodyPr/>
          <a:lstStyle/>
          <a:p>
            <a:r>
              <a:rPr lang="en-GB" sz="2000" dirty="0"/>
              <a:t>establish the categories of processing for which and the circumstances in which the transfer of personal data to countries outside (</a:t>
            </a:r>
            <a:r>
              <a:rPr lang="en-GB" sz="2000" dirty="0" err="1"/>
              <a:t>i</a:t>
            </a:r>
            <a:r>
              <a:rPr lang="en-GB" sz="2000" dirty="0"/>
              <a:t>) </a:t>
            </a:r>
            <a:r>
              <a:rPr lang="en-GB" sz="2000" dirty="0" smtClean="0"/>
              <a:t>Lesotho and </a:t>
            </a:r>
            <a:r>
              <a:rPr lang="en-GB" sz="2000" dirty="0"/>
              <a:t>(ii) SADC is not </a:t>
            </a:r>
            <a:r>
              <a:rPr lang="en-GB" sz="2000" dirty="0" smtClean="0"/>
              <a:t>authorized</a:t>
            </a:r>
          </a:p>
          <a:p>
            <a:r>
              <a:rPr lang="en-GB" sz="2000" dirty="0"/>
              <a:t>Commissioner may authorize a transfer or a set of transfers of personal information to a recipient country outside </a:t>
            </a:r>
            <a:r>
              <a:rPr lang="en-GB" sz="2000" dirty="0" smtClean="0"/>
              <a:t>Lesotho or </a:t>
            </a:r>
            <a:r>
              <a:rPr lang="en-GB" sz="2000" dirty="0"/>
              <a:t>SADC which does not in its laws ensure an adequate level of protection, if the controller satisfies the Commissioner that it shall ensure adequate safeguards with respect to the protection of privacy and fundamental rights and freedoms of the data subjects concerned, and regarding the exercise of the data subject’s rights  such safeguards can be appropriated through adequate legal and security measures and contractual clauses in particular</a:t>
            </a:r>
            <a:endParaRPr lang="en-ZA" sz="2000" dirty="0"/>
          </a:p>
        </p:txBody>
      </p:sp>
    </p:spTree>
    <p:extLst>
      <p:ext uri="{BB962C8B-B14F-4D97-AF65-F5344CB8AC3E}">
        <p14:creationId xmlns:p14="http://schemas.microsoft.com/office/powerpoint/2010/main" val="4175543416"/>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9552" y="476672"/>
            <a:ext cx="7772400" cy="1323439"/>
          </a:xfrm>
        </p:spPr>
        <p:txBody>
          <a:bodyPr/>
          <a:lstStyle/>
          <a:p>
            <a:r>
              <a:rPr lang="en-GB" sz="4000" dirty="0" smtClean="0"/>
              <a:t>Thank You</a:t>
            </a:r>
            <a:br>
              <a:rPr lang="en-GB" sz="4000" dirty="0" smtClean="0"/>
            </a:br>
            <a:r>
              <a:rPr lang="en-GB" sz="4000" dirty="0" smtClean="0"/>
              <a:t> </a:t>
            </a:r>
          </a:p>
        </p:txBody>
      </p:sp>
      <p:sp>
        <p:nvSpPr>
          <p:cNvPr id="21507" name="Content Placeholder 2"/>
          <p:cNvSpPr>
            <a:spLocks noGrp="1"/>
          </p:cNvSpPr>
          <p:nvPr>
            <p:ph idx="1"/>
          </p:nvPr>
        </p:nvSpPr>
        <p:spPr>
          <a:xfrm>
            <a:off x="214313" y="1196752"/>
            <a:ext cx="8929687" cy="4459287"/>
          </a:xfrm>
        </p:spPr>
        <p:txBody>
          <a:bodyPr/>
          <a:lstStyle/>
          <a:p>
            <a:pPr algn="r">
              <a:buNone/>
            </a:pPr>
            <a:r>
              <a:rPr lang="en-ZA" sz="2800" b="1" i="1" dirty="0" smtClean="0"/>
              <a:t>Questions?</a:t>
            </a:r>
          </a:p>
          <a:p>
            <a:pPr>
              <a:buNone/>
            </a:pPr>
            <a:endParaRPr lang="en-ZA" sz="2000" b="1" dirty="0" smtClean="0"/>
          </a:p>
          <a:p>
            <a:pPr>
              <a:buNone/>
            </a:pPr>
            <a:r>
              <a:rPr lang="en-ZA" sz="2000" b="1" dirty="0" err="1" smtClean="0"/>
              <a:t>Pria</a:t>
            </a:r>
            <a:r>
              <a:rPr lang="en-ZA" sz="2000" b="1" dirty="0" smtClean="0"/>
              <a:t> </a:t>
            </a:r>
            <a:r>
              <a:rPr lang="en-ZA" sz="2000" b="1" dirty="0" err="1" smtClean="0"/>
              <a:t>Chetty</a:t>
            </a:r>
            <a:endParaRPr lang="en-ZA" sz="2000" b="1" dirty="0" smtClean="0"/>
          </a:p>
          <a:p>
            <a:pPr>
              <a:buNone/>
            </a:pPr>
            <a:r>
              <a:rPr lang="en-ZA" sz="2000" b="1" dirty="0" smtClean="0"/>
              <a:t>ITU International Expert: Data Protection</a:t>
            </a:r>
          </a:p>
          <a:p>
            <a:pPr>
              <a:buNone/>
            </a:pPr>
            <a:r>
              <a:rPr lang="en-ZA" sz="1600" dirty="0" smtClean="0"/>
              <a:t>Mobile: + 27 83 384 4543</a:t>
            </a:r>
          </a:p>
          <a:p>
            <a:pPr>
              <a:buNone/>
            </a:pPr>
            <a:r>
              <a:rPr lang="en-ZA" sz="1600" dirty="0" smtClean="0"/>
              <a:t>Email: </a:t>
            </a:r>
            <a:r>
              <a:rPr lang="en-ZA" sz="1600" u="sng" dirty="0" smtClean="0">
                <a:hlinkClick r:id="rId3"/>
              </a:rPr>
              <a:t>pria.chetty@gmail.com</a:t>
            </a:r>
            <a:endParaRPr lang="en-ZA" sz="1600" u="sng" dirty="0" smtClean="0"/>
          </a:p>
          <a:p>
            <a:pPr>
              <a:buNone/>
            </a:pPr>
            <a:endParaRPr lang="en-ZA" sz="1600" u="sng" dirty="0"/>
          </a:p>
          <a:p>
            <a:pPr>
              <a:buNone/>
            </a:pPr>
            <a:r>
              <a:rPr lang="en-ZA" sz="2000" b="1" dirty="0" smtClean="0">
                <a:solidFill>
                  <a:schemeClr val="tx1"/>
                </a:solidFill>
              </a:rPr>
              <a:t>Adv. </a:t>
            </a:r>
            <a:r>
              <a:rPr lang="en-ZA" sz="2000" b="1" dirty="0" err="1" smtClean="0">
                <a:solidFill>
                  <a:schemeClr val="tx1"/>
                </a:solidFill>
              </a:rPr>
              <a:t>Kuena</a:t>
            </a:r>
            <a:r>
              <a:rPr lang="en-ZA" sz="2000" b="1" dirty="0" smtClean="0">
                <a:solidFill>
                  <a:schemeClr val="tx1"/>
                </a:solidFill>
              </a:rPr>
              <a:t> </a:t>
            </a:r>
            <a:r>
              <a:rPr lang="en-ZA" sz="2000" b="1" dirty="0" err="1" smtClean="0">
                <a:solidFill>
                  <a:schemeClr val="tx1"/>
                </a:solidFill>
              </a:rPr>
              <a:t>Mophethe</a:t>
            </a:r>
            <a:r>
              <a:rPr lang="en-ZA" sz="2000" b="1" dirty="0" smtClean="0">
                <a:solidFill>
                  <a:schemeClr val="tx1"/>
                </a:solidFill>
              </a:rPr>
              <a:t> </a:t>
            </a:r>
            <a:endParaRPr lang="en-ZA" sz="2000" b="1" dirty="0" smtClean="0">
              <a:solidFill>
                <a:schemeClr val="tx1"/>
              </a:solidFill>
            </a:endParaRPr>
          </a:p>
          <a:p>
            <a:pPr>
              <a:buNone/>
            </a:pPr>
            <a:r>
              <a:rPr lang="en-ZA" sz="2000" b="1" dirty="0"/>
              <a:t>Lesotho National Expert: Data Protection</a:t>
            </a:r>
          </a:p>
          <a:p>
            <a:pPr>
              <a:buNone/>
            </a:pPr>
            <a:r>
              <a:rPr lang="en-ZA" sz="1600" dirty="0" smtClean="0"/>
              <a:t>Tel</a:t>
            </a:r>
            <a:r>
              <a:rPr lang="en-ZA" sz="1600" dirty="0"/>
              <a:t>: </a:t>
            </a:r>
            <a:r>
              <a:rPr lang="en-ZA" sz="1600" dirty="0" smtClean="0"/>
              <a:t>22 </a:t>
            </a:r>
            <a:r>
              <a:rPr lang="en-ZA" sz="1600" dirty="0"/>
              <a:t>31 4331 </a:t>
            </a:r>
            <a:r>
              <a:rPr lang="en-ZA" sz="1600" dirty="0" smtClean="0"/>
              <a:t>+ </a:t>
            </a:r>
            <a:r>
              <a:rPr lang="en-ZA" sz="1600" dirty="0"/>
              <a:t>22 31 </a:t>
            </a:r>
            <a:r>
              <a:rPr lang="en-ZA" sz="1600" dirty="0" smtClean="0"/>
              <a:t>4331</a:t>
            </a:r>
            <a:endParaRPr lang="en-ZA" sz="1600" dirty="0"/>
          </a:p>
          <a:p>
            <a:pPr>
              <a:buNone/>
            </a:pPr>
            <a:r>
              <a:rPr lang="en-ZA" sz="1600" dirty="0" smtClean="0"/>
              <a:t>Mob</a:t>
            </a:r>
            <a:r>
              <a:rPr lang="en-ZA" sz="1600" dirty="0"/>
              <a:t>: </a:t>
            </a:r>
            <a:r>
              <a:rPr lang="en-ZA" sz="1600" dirty="0" smtClean="0"/>
              <a:t>58 </a:t>
            </a:r>
            <a:r>
              <a:rPr lang="en-ZA" sz="1600" dirty="0"/>
              <a:t>85 2284 </a:t>
            </a:r>
            <a:r>
              <a:rPr lang="en-ZA" sz="1600" dirty="0" smtClean="0"/>
              <a:t>+ 58 </a:t>
            </a:r>
            <a:r>
              <a:rPr lang="en-ZA" sz="1600" dirty="0"/>
              <a:t>85 2284 </a:t>
            </a:r>
            <a:endParaRPr lang="en-ZA" sz="1600" dirty="0" smtClean="0"/>
          </a:p>
          <a:p>
            <a:pPr>
              <a:buNone/>
            </a:pPr>
            <a:r>
              <a:rPr lang="en-ZA" sz="1600" dirty="0" smtClean="0"/>
              <a:t>Fax</a:t>
            </a:r>
            <a:r>
              <a:rPr lang="en-ZA" sz="1600" dirty="0"/>
              <a:t>: </a:t>
            </a:r>
            <a:r>
              <a:rPr lang="en-ZA" sz="1600" dirty="0" smtClean="0"/>
              <a:t> 22 </a:t>
            </a:r>
            <a:r>
              <a:rPr lang="en-ZA" sz="1600" dirty="0"/>
              <a:t>31 4331 </a:t>
            </a:r>
            <a:endParaRPr lang="en-ZA" sz="1600" dirty="0" smtClean="0"/>
          </a:p>
          <a:p>
            <a:pPr>
              <a:buNone/>
            </a:pPr>
            <a:r>
              <a:rPr lang="en-ZA" sz="1600" dirty="0" smtClean="0"/>
              <a:t>E-mail</a:t>
            </a:r>
            <a:r>
              <a:rPr lang="en-ZA" sz="1600" dirty="0"/>
              <a:t>: </a:t>
            </a:r>
            <a:r>
              <a:rPr lang="en-ZA" sz="1600" dirty="0">
                <a:hlinkClick r:id="rId4"/>
              </a:rPr>
              <a:t>kmophethe@ilesotho.com</a:t>
            </a:r>
            <a:endParaRPr lang="en-ZA" sz="1600" u="sng"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11560" y="445894"/>
            <a:ext cx="8215312" cy="1200329"/>
          </a:xfrm>
        </p:spPr>
        <p:txBody>
          <a:bodyPr/>
          <a:lstStyle/>
          <a:p>
            <a:r>
              <a:rPr lang="en-US" dirty="0" smtClean="0"/>
              <a:t>Model Law Development  </a:t>
            </a:r>
            <a:br>
              <a:rPr lang="en-US" dirty="0" smtClean="0"/>
            </a:br>
            <a:endParaRPr lang="en-GB" dirty="0" smtClean="0"/>
          </a:p>
        </p:txBody>
      </p:sp>
      <p:sp>
        <p:nvSpPr>
          <p:cNvPr id="6147" name="Content Placeholder 2"/>
          <p:cNvSpPr>
            <a:spLocks noGrp="1"/>
          </p:cNvSpPr>
          <p:nvPr>
            <p:ph idx="1"/>
          </p:nvPr>
        </p:nvSpPr>
        <p:spPr>
          <a:xfrm>
            <a:off x="0" y="1268760"/>
            <a:ext cx="8964488" cy="4745037"/>
          </a:xfrm>
        </p:spPr>
        <p:txBody>
          <a:bodyPr/>
          <a:lstStyle/>
          <a:p>
            <a:pPr>
              <a:buNone/>
            </a:pPr>
            <a:r>
              <a:rPr lang="en-GB" sz="2000" b="1" dirty="0" smtClean="0"/>
              <a:t>	</a:t>
            </a:r>
            <a:r>
              <a:rPr lang="en-GB" sz="2800" dirty="0" smtClean="0"/>
              <a:t> </a:t>
            </a:r>
          </a:p>
          <a:p>
            <a:pPr>
              <a:buNone/>
            </a:pPr>
            <a:endParaRPr lang="en-GB" sz="2400" b="1" dirty="0" smtClean="0"/>
          </a:p>
        </p:txBody>
      </p:sp>
      <p:graphicFrame>
        <p:nvGraphicFramePr>
          <p:cNvPr id="4" name="Diagram 3"/>
          <p:cNvGraphicFramePr/>
          <p:nvPr>
            <p:extLst>
              <p:ext uri="{D42A27DB-BD31-4B8C-83A1-F6EECF244321}">
                <p14:modId xmlns:p14="http://schemas.microsoft.com/office/powerpoint/2010/main" val="2253376805"/>
              </p:ext>
            </p:extLst>
          </p:nvPr>
        </p:nvGraphicFramePr>
        <p:xfrm>
          <a:off x="323528" y="1196752"/>
          <a:ext cx="8424936"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01599"/>
            <a:ext cx="7990656" cy="1200329"/>
          </a:xfrm>
        </p:spPr>
        <p:txBody>
          <a:bodyPr/>
          <a:lstStyle/>
          <a:p>
            <a:r>
              <a:rPr lang="en-ZA" dirty="0" smtClean="0"/>
              <a:t>Objectives of </a:t>
            </a:r>
            <a:r>
              <a:rPr lang="en-ZA" dirty="0" smtClean="0"/>
              <a:t>SADC Model </a:t>
            </a:r>
            <a:r>
              <a:rPr lang="en-ZA" dirty="0" smtClean="0"/>
              <a:t>Law</a:t>
            </a:r>
            <a:endParaRPr lang="en-ZA" dirty="0"/>
          </a:p>
        </p:txBody>
      </p:sp>
      <p:sp>
        <p:nvSpPr>
          <p:cNvPr id="3" name="Content Placeholder 2"/>
          <p:cNvSpPr>
            <a:spLocks noGrp="1"/>
          </p:cNvSpPr>
          <p:nvPr>
            <p:ph idx="1"/>
          </p:nvPr>
        </p:nvSpPr>
        <p:spPr/>
        <p:txBody>
          <a:bodyPr/>
          <a:lstStyle/>
          <a:p>
            <a:r>
              <a:rPr lang="en-ZA" sz="2000" b="1" dirty="0" smtClean="0"/>
              <a:t>Give effect to principles of data protection</a:t>
            </a:r>
          </a:p>
          <a:p>
            <a:r>
              <a:rPr lang="en-ZA" sz="2000" b="1" dirty="0" smtClean="0"/>
              <a:t>Place limitations on the processing of personal data</a:t>
            </a:r>
          </a:p>
          <a:p>
            <a:r>
              <a:rPr lang="en-ZA" sz="2000" b="1" dirty="0" smtClean="0"/>
              <a:t>Provide for the rights of the data subject</a:t>
            </a:r>
          </a:p>
          <a:p>
            <a:r>
              <a:rPr lang="en-ZA" sz="2000" b="1" dirty="0" smtClean="0"/>
              <a:t>Describe the responsibilities of the Data Controller</a:t>
            </a:r>
          </a:p>
          <a:p>
            <a:r>
              <a:rPr lang="en-ZA" sz="2000" b="1" dirty="0" smtClean="0"/>
              <a:t>Establishment of the Data Protection Authority</a:t>
            </a:r>
          </a:p>
          <a:p>
            <a:pPr marL="342900" lvl="1" indent="-342900">
              <a:buClr>
                <a:srgbClr val="0E438A"/>
              </a:buClr>
              <a:buSzPct val="110000"/>
              <a:buFont typeface="Wingdings" pitchFamily="2" charset="2"/>
              <a:buChar char="§"/>
            </a:pPr>
            <a:r>
              <a:rPr lang="en-GB" sz="2000" b="1" dirty="0" smtClean="0">
                <a:ea typeface="+mn-ea"/>
                <a:cs typeface="+mn-cs"/>
              </a:rPr>
              <a:t>Combat violations of privacy likely </a:t>
            </a:r>
            <a:r>
              <a:rPr lang="en-GB" sz="2000" b="1" dirty="0">
                <a:ea typeface="+mn-ea"/>
                <a:cs typeface="+mn-cs"/>
              </a:rPr>
              <a:t>to arise from the collection, processing, transmission, storage and use of personal data</a:t>
            </a:r>
            <a:r>
              <a:rPr lang="en-US" sz="2000" b="1" dirty="0">
                <a:ea typeface="+mn-ea"/>
                <a:cs typeface="+mn-cs"/>
              </a:rPr>
              <a:t>activities</a:t>
            </a:r>
            <a:endParaRPr lang="fr-BE" sz="2000" b="1" dirty="0">
              <a:ea typeface="+mn-ea"/>
              <a:cs typeface="+mn-cs"/>
            </a:endParaRPr>
          </a:p>
          <a:p>
            <a:endParaRPr lang="en-ZA" sz="2000" b="1" dirty="0" smtClean="0"/>
          </a:p>
          <a:p>
            <a:pPr marL="0" indent="0">
              <a:buNone/>
            </a:pPr>
            <a:endParaRPr lang="en-ZA" sz="2000" b="1" dirty="0"/>
          </a:p>
        </p:txBody>
      </p:sp>
    </p:spTree>
    <p:extLst>
      <p:ext uri="{BB962C8B-B14F-4D97-AF65-F5344CB8AC3E}">
        <p14:creationId xmlns:p14="http://schemas.microsoft.com/office/powerpoint/2010/main" val="145222244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683568" y="2080424"/>
            <a:ext cx="7772400" cy="1754326"/>
          </a:xfrm>
        </p:spPr>
        <p:txBody>
          <a:bodyPr/>
          <a:lstStyle/>
          <a:p>
            <a:r>
              <a:rPr lang="en-US" dirty="0" smtClean="0"/>
              <a:t/>
            </a:r>
            <a:br>
              <a:rPr lang="en-US" dirty="0" smtClean="0"/>
            </a:br>
            <a:r>
              <a:rPr lang="en-US" dirty="0" smtClean="0"/>
              <a:t>National Assessment</a:t>
            </a:r>
            <a:r>
              <a:rPr lang="en-US" dirty="0"/>
              <a:t/>
            </a:r>
            <a:br>
              <a:rPr lang="en-US" dirty="0"/>
            </a:br>
            <a:endParaRPr lang="fr-BE" dirty="0" smtClean="0"/>
          </a:p>
        </p:txBody>
      </p:sp>
      <p:pic>
        <p:nvPicPr>
          <p:cNvPr id="3" name="Picture 2" descr="http://www.gov.ls/g_khotso_pula_nala.jpg"/>
          <p:cNvPicPr/>
          <p:nvPr/>
        </p:nvPicPr>
        <p:blipFill>
          <a:blip r:embed="rId2"/>
          <a:srcRect/>
          <a:stretch>
            <a:fillRect/>
          </a:stretch>
        </p:blipFill>
        <p:spPr bwMode="auto">
          <a:xfrm>
            <a:off x="1331640" y="5949279"/>
            <a:ext cx="1152128" cy="773257"/>
          </a:xfrm>
          <a:prstGeom prst="rect">
            <a:avLst/>
          </a:prstGeom>
          <a:noFill/>
          <a:ln w="9525">
            <a:noFill/>
            <a:miter lim="800000"/>
            <a:headEnd/>
            <a:tailEnd/>
          </a:ln>
        </p:spPr>
      </p:pic>
    </p:spTree>
    <p:extLst>
      <p:ext uri="{BB962C8B-B14F-4D97-AF65-F5344CB8AC3E}">
        <p14:creationId xmlns:p14="http://schemas.microsoft.com/office/powerpoint/2010/main" val="359249711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825312"/>
            <a:ext cx="7815262" cy="584775"/>
          </a:xfrm>
        </p:spPr>
        <p:txBody>
          <a:bodyPr/>
          <a:lstStyle/>
          <a:p>
            <a:pPr eaLnBrk="1" hangingPunct="1">
              <a:defRPr/>
            </a:pPr>
            <a:r>
              <a:rPr lang="en-US" sz="3200" dirty="0" smtClean="0"/>
              <a:t>Transposition Frames of Inquiry</a:t>
            </a:r>
          </a:p>
        </p:txBody>
      </p:sp>
      <p:sp>
        <p:nvSpPr>
          <p:cNvPr id="5123" name="Content Placeholder 2"/>
          <p:cNvSpPr>
            <a:spLocks noGrp="1"/>
          </p:cNvSpPr>
          <p:nvPr>
            <p:ph idx="1"/>
          </p:nvPr>
        </p:nvSpPr>
        <p:spPr>
          <a:xfrm>
            <a:off x="251520" y="1484784"/>
            <a:ext cx="8892480" cy="4614863"/>
          </a:xfrm>
        </p:spPr>
        <p:txBody>
          <a:bodyPr/>
          <a:lstStyle/>
          <a:p>
            <a:pPr indent="0">
              <a:lnSpc>
                <a:spcPct val="150000"/>
              </a:lnSpc>
              <a:buNone/>
              <a:defRPr/>
            </a:pPr>
            <a:r>
              <a:rPr lang="en-GB" sz="1800" b="1" dirty="0" smtClean="0"/>
              <a:t>International and regional frameworks establish the primary themes, intent and functional requirements for data protection regulation. </a:t>
            </a:r>
          </a:p>
          <a:p>
            <a:pPr indent="0">
              <a:lnSpc>
                <a:spcPct val="150000"/>
              </a:lnSpc>
              <a:buNone/>
              <a:defRPr/>
            </a:pPr>
            <a:r>
              <a:rPr lang="en-GB" sz="1800" b="1" dirty="0" smtClean="0"/>
              <a:t>Within Lesotho, </a:t>
            </a:r>
            <a:r>
              <a:rPr lang="en-GB" sz="1800" b="1" dirty="0"/>
              <a:t>e</a:t>
            </a:r>
            <a:r>
              <a:rPr lang="en-GB" sz="1800" b="1" dirty="0" smtClean="0"/>
              <a:t>nquire:</a:t>
            </a:r>
            <a:endParaRPr lang="en-ZA" sz="1800" b="1" dirty="0" smtClean="0"/>
          </a:p>
          <a:p>
            <a:pPr marL="800100" indent="-457200">
              <a:lnSpc>
                <a:spcPct val="150000"/>
              </a:lnSpc>
              <a:buClrTx/>
              <a:buSzPct val="100000"/>
              <a:buFont typeface="+mj-lt"/>
              <a:buAutoNum type="arabicPeriod"/>
              <a:defRPr/>
            </a:pPr>
            <a:r>
              <a:rPr lang="en-GB" sz="2400" b="1" i="1" dirty="0" smtClean="0">
                <a:solidFill>
                  <a:schemeClr val="tx1">
                    <a:lumMod val="50000"/>
                  </a:schemeClr>
                </a:solidFill>
              </a:rPr>
              <a:t>Designated</a:t>
            </a:r>
            <a:r>
              <a:rPr lang="en-GB" sz="2000" b="1" dirty="0" smtClean="0">
                <a:solidFill>
                  <a:schemeClr val="tx1">
                    <a:lumMod val="50000"/>
                  </a:schemeClr>
                </a:solidFill>
              </a:rPr>
              <a:t> national data protection legislation</a:t>
            </a:r>
          </a:p>
          <a:p>
            <a:pPr marL="800100" indent="-457200">
              <a:lnSpc>
                <a:spcPct val="150000"/>
              </a:lnSpc>
              <a:buClrTx/>
              <a:buSzPct val="100000"/>
              <a:buFont typeface="+mj-lt"/>
              <a:buAutoNum type="arabicPeriod"/>
              <a:defRPr/>
            </a:pPr>
            <a:r>
              <a:rPr lang="en-GB" sz="2000" b="1" dirty="0" smtClean="0">
                <a:solidFill>
                  <a:schemeClr val="tx1">
                    <a:lumMod val="50000"/>
                  </a:schemeClr>
                </a:solidFill>
              </a:rPr>
              <a:t>Prevalence of regulation that has a </a:t>
            </a:r>
            <a:r>
              <a:rPr lang="en-GB" sz="2400" b="1" i="1" dirty="0" smtClean="0">
                <a:solidFill>
                  <a:schemeClr val="tx1">
                    <a:lumMod val="50000"/>
                  </a:schemeClr>
                </a:solidFill>
              </a:rPr>
              <a:t>bearing on the right to privacy</a:t>
            </a:r>
            <a:r>
              <a:rPr lang="en-GB" sz="2000" b="1" dirty="0" smtClean="0">
                <a:solidFill>
                  <a:schemeClr val="tx1">
                    <a:lumMod val="50000"/>
                  </a:schemeClr>
                </a:solidFill>
              </a:rPr>
              <a:t> and protection of personal information in Lesotho. </a:t>
            </a:r>
            <a:endParaRPr lang="en-ZA" sz="2000" b="1" dirty="0" smtClean="0">
              <a:solidFill>
                <a:schemeClr val="tx1">
                  <a:lumMod val="50000"/>
                </a:schemeClr>
              </a:solidFill>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5748994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343689"/>
            <a:ext cx="7815262" cy="1200329"/>
          </a:xfrm>
        </p:spPr>
        <p:txBody>
          <a:bodyPr/>
          <a:lstStyle/>
          <a:p>
            <a:pPr eaLnBrk="1" hangingPunct="1">
              <a:defRPr/>
            </a:pPr>
            <a:r>
              <a:rPr lang="en-US" dirty="0" smtClean="0"/>
              <a:t>Transposition Frames of Inquiry</a:t>
            </a:r>
          </a:p>
        </p:txBody>
      </p:sp>
      <p:sp>
        <p:nvSpPr>
          <p:cNvPr id="5123" name="Content Placeholder 2"/>
          <p:cNvSpPr>
            <a:spLocks noGrp="1"/>
          </p:cNvSpPr>
          <p:nvPr>
            <p:ph idx="1"/>
          </p:nvPr>
        </p:nvSpPr>
        <p:spPr>
          <a:xfrm>
            <a:off x="0" y="1484784"/>
            <a:ext cx="9144000" cy="4470847"/>
          </a:xfrm>
        </p:spPr>
        <p:txBody>
          <a:bodyPr/>
          <a:lstStyle/>
          <a:p>
            <a:pPr indent="0">
              <a:lnSpc>
                <a:spcPct val="150000"/>
              </a:lnSpc>
              <a:spcBef>
                <a:spcPts val="0"/>
              </a:spcBef>
              <a:buNone/>
              <a:defRPr/>
            </a:pPr>
            <a:r>
              <a:rPr lang="en-GB" sz="2400" b="1" i="1" dirty="0" smtClean="0">
                <a:solidFill>
                  <a:schemeClr val="tx1">
                    <a:lumMod val="50000"/>
                  </a:schemeClr>
                </a:solidFill>
                <a:latin typeface="+mj-lt"/>
                <a:ea typeface="+mj-ea"/>
                <a:cs typeface="+mj-cs"/>
              </a:rPr>
              <a:t>Definitions </a:t>
            </a:r>
            <a:r>
              <a:rPr lang="en-GB" sz="1800" b="1" dirty="0" smtClean="0"/>
              <a:t>of personal information and sensitive information, </a:t>
            </a:r>
          </a:p>
          <a:p>
            <a:pPr indent="0">
              <a:lnSpc>
                <a:spcPct val="150000"/>
              </a:lnSpc>
              <a:spcBef>
                <a:spcPts val="0"/>
              </a:spcBef>
              <a:buNone/>
              <a:defRPr/>
            </a:pPr>
            <a:r>
              <a:rPr lang="en-GB" sz="2400" b="1" i="1" dirty="0" smtClean="0">
                <a:solidFill>
                  <a:schemeClr val="tx1">
                    <a:lumMod val="50000"/>
                  </a:schemeClr>
                </a:solidFill>
                <a:latin typeface="+mj-lt"/>
                <a:ea typeface="+mj-ea"/>
                <a:cs typeface="+mj-cs"/>
              </a:rPr>
              <a:t>Principles </a:t>
            </a:r>
            <a:r>
              <a:rPr lang="en-GB" sz="1800" b="1" dirty="0" smtClean="0"/>
              <a:t>of data protection </a:t>
            </a:r>
          </a:p>
          <a:p>
            <a:pPr indent="0">
              <a:lnSpc>
                <a:spcPct val="150000"/>
              </a:lnSpc>
              <a:spcBef>
                <a:spcPts val="0"/>
              </a:spcBef>
              <a:buNone/>
              <a:defRPr/>
            </a:pPr>
            <a:r>
              <a:rPr lang="en-GB" sz="1800" b="1" dirty="0" smtClean="0"/>
              <a:t>Nature and functions of the </a:t>
            </a:r>
            <a:r>
              <a:rPr lang="en-GB" sz="2400" b="1" i="1" dirty="0" smtClean="0">
                <a:solidFill>
                  <a:schemeClr val="tx1">
                    <a:lumMod val="50000"/>
                  </a:schemeClr>
                </a:solidFill>
                <a:latin typeface="+mj-lt"/>
                <a:ea typeface="+mj-ea"/>
                <a:cs typeface="+mj-cs"/>
              </a:rPr>
              <a:t>Data Protection Regulator  </a:t>
            </a:r>
            <a:r>
              <a:rPr lang="en-GB" sz="1800" b="1" dirty="0" smtClean="0"/>
              <a:t>Regulation of </a:t>
            </a:r>
            <a:r>
              <a:rPr lang="en-GB" sz="2400" b="1" i="1" dirty="0" smtClean="0">
                <a:solidFill>
                  <a:schemeClr val="tx1">
                    <a:lumMod val="50000"/>
                  </a:schemeClr>
                </a:solidFill>
                <a:latin typeface="+mj-lt"/>
                <a:ea typeface="+mj-ea"/>
                <a:cs typeface="+mj-cs"/>
              </a:rPr>
              <a:t>Transborder </a:t>
            </a:r>
            <a:r>
              <a:rPr lang="en-GB" sz="1800" b="1" dirty="0" smtClean="0"/>
              <a:t>flows of personal information</a:t>
            </a:r>
            <a:endParaRPr lang="en-ZA" sz="1800" b="1" dirty="0" smtClean="0"/>
          </a:p>
          <a:p>
            <a:pPr indent="0">
              <a:lnSpc>
                <a:spcPct val="150000"/>
              </a:lnSpc>
              <a:spcBef>
                <a:spcPts val="0"/>
              </a:spcBef>
              <a:buNone/>
              <a:defRPr/>
            </a:pPr>
            <a:r>
              <a:rPr lang="en-GB" sz="1800" b="1" dirty="0" smtClean="0"/>
              <a:t>Nature of the </a:t>
            </a:r>
            <a:r>
              <a:rPr lang="en-GB" sz="2400" b="1" i="1" dirty="0" smtClean="0">
                <a:solidFill>
                  <a:schemeClr val="tx1">
                    <a:lumMod val="50000"/>
                  </a:schemeClr>
                </a:solidFill>
                <a:latin typeface="+mj-lt"/>
                <a:ea typeface="+mj-ea"/>
                <a:cs typeface="+mj-cs"/>
              </a:rPr>
              <a:t>Constitutional</a:t>
            </a:r>
            <a:r>
              <a:rPr lang="en-GB" sz="1800" b="1" dirty="0" smtClean="0"/>
              <a:t> right to privacy </a:t>
            </a:r>
          </a:p>
          <a:p>
            <a:pPr indent="0">
              <a:lnSpc>
                <a:spcPct val="150000"/>
              </a:lnSpc>
              <a:spcBef>
                <a:spcPts val="0"/>
              </a:spcBef>
              <a:buNone/>
              <a:defRPr/>
            </a:pPr>
            <a:r>
              <a:rPr lang="en-GB" sz="1800" b="1" dirty="0" smtClean="0"/>
              <a:t>Privacy in </a:t>
            </a:r>
            <a:r>
              <a:rPr lang="en-GB" sz="2400" b="1" i="1" dirty="0" smtClean="0">
                <a:solidFill>
                  <a:schemeClr val="tx1">
                    <a:lumMod val="50000"/>
                  </a:schemeClr>
                </a:solidFill>
              </a:rPr>
              <a:t>Consumer Protection </a:t>
            </a:r>
          </a:p>
          <a:p>
            <a:pPr indent="0">
              <a:lnSpc>
                <a:spcPct val="150000"/>
              </a:lnSpc>
              <a:spcBef>
                <a:spcPts val="0"/>
              </a:spcBef>
              <a:buNone/>
              <a:defRPr/>
            </a:pPr>
            <a:r>
              <a:rPr lang="en-GB" sz="1800" b="1" dirty="0" smtClean="0"/>
              <a:t>Privacy in </a:t>
            </a:r>
            <a:r>
              <a:rPr lang="en-GB" sz="2400" b="1" i="1" dirty="0" smtClean="0">
                <a:solidFill>
                  <a:schemeClr val="tx1">
                    <a:lumMod val="50000"/>
                  </a:schemeClr>
                </a:solidFill>
              </a:rPr>
              <a:t>Electronic Communications</a:t>
            </a:r>
          </a:p>
          <a:p>
            <a:pPr indent="0">
              <a:lnSpc>
                <a:spcPct val="150000"/>
              </a:lnSpc>
              <a:spcBef>
                <a:spcPts val="0"/>
              </a:spcBef>
              <a:buNone/>
              <a:defRPr/>
            </a:pPr>
            <a:r>
              <a:rPr lang="en-GB" sz="1800" b="1" dirty="0" smtClean="0"/>
              <a:t>Rights of </a:t>
            </a:r>
            <a:r>
              <a:rPr lang="en-GB" sz="2400" b="1" i="1" dirty="0" smtClean="0">
                <a:solidFill>
                  <a:schemeClr val="tx1">
                    <a:lumMod val="50000"/>
                  </a:schemeClr>
                </a:solidFill>
                <a:latin typeface="+mj-lt"/>
                <a:ea typeface="+mj-ea"/>
                <a:cs typeface="+mj-cs"/>
              </a:rPr>
              <a:t>Access To Information</a:t>
            </a:r>
            <a:r>
              <a:rPr lang="en-GB" sz="1800" b="1" dirty="0" smtClean="0"/>
              <a:t> versus the right to privacy</a:t>
            </a:r>
            <a:endParaRPr lang="en-ZA" sz="1800" b="1" dirty="0" smtClean="0"/>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330788310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08912" cy="1200329"/>
          </a:xfrm>
        </p:spPr>
        <p:txBody>
          <a:bodyPr/>
          <a:lstStyle/>
          <a:p>
            <a:r>
              <a:rPr lang="en-ZA" dirty="0" smtClean="0"/>
              <a:t>Existing Data Protection Legal Provision</a:t>
            </a:r>
            <a:endParaRPr lang="en-ZA" dirty="0"/>
          </a:p>
        </p:txBody>
      </p:sp>
      <p:sp>
        <p:nvSpPr>
          <p:cNvPr id="3" name="Content Placeholder 2"/>
          <p:cNvSpPr>
            <a:spLocks noGrp="1"/>
          </p:cNvSpPr>
          <p:nvPr>
            <p:ph idx="1"/>
          </p:nvPr>
        </p:nvSpPr>
        <p:spPr>
          <a:xfrm>
            <a:off x="683568" y="1700808"/>
            <a:ext cx="7772400" cy="4256087"/>
          </a:xfrm>
        </p:spPr>
        <p:txBody>
          <a:bodyPr/>
          <a:lstStyle/>
          <a:p>
            <a:pPr lvl="1">
              <a:buFont typeface="Arial" pitchFamily="34" charset="0"/>
              <a:buChar char="•"/>
            </a:pPr>
            <a:r>
              <a:rPr lang="en-US" sz="2200" dirty="0" smtClean="0"/>
              <a:t>The </a:t>
            </a:r>
            <a:r>
              <a:rPr lang="en-US" sz="2200" dirty="0"/>
              <a:t>Lesotho Constitution, 1993;</a:t>
            </a:r>
            <a:endParaRPr lang="en-ZA" sz="2200" dirty="0"/>
          </a:p>
          <a:p>
            <a:pPr lvl="1">
              <a:buFont typeface="Arial" pitchFamily="34" charset="0"/>
              <a:buChar char="•"/>
            </a:pPr>
            <a:r>
              <a:rPr lang="en-US" sz="2200" dirty="0"/>
              <a:t>Lesotho ICT Policy, 2005</a:t>
            </a:r>
            <a:endParaRPr lang="en-ZA" sz="2200" dirty="0"/>
          </a:p>
          <a:p>
            <a:pPr lvl="1">
              <a:buFont typeface="Arial" pitchFamily="34" charset="0"/>
              <a:buChar char="•"/>
            </a:pPr>
            <a:r>
              <a:rPr lang="en-US" sz="2200" dirty="0"/>
              <a:t>Communications Act, 2012;</a:t>
            </a:r>
            <a:endParaRPr lang="en-ZA" sz="2200" dirty="0"/>
          </a:p>
          <a:p>
            <a:pPr lvl="1">
              <a:buFont typeface="Arial" pitchFamily="34" charset="0"/>
              <a:buChar char="•"/>
            </a:pPr>
            <a:r>
              <a:rPr lang="en-US" sz="2200" dirty="0"/>
              <a:t>Data Protection Act, 2012; </a:t>
            </a:r>
            <a:endParaRPr lang="en-ZA" sz="2200" dirty="0"/>
          </a:p>
          <a:p>
            <a:pPr lvl="1">
              <a:buFont typeface="Arial" pitchFamily="34" charset="0"/>
              <a:buChar char="•"/>
            </a:pPr>
            <a:r>
              <a:rPr lang="en-US" sz="2200" dirty="0"/>
              <a:t>The Common Law;</a:t>
            </a:r>
            <a:endParaRPr lang="en-ZA" sz="2200" dirty="0"/>
          </a:p>
          <a:p>
            <a:pPr lvl="1">
              <a:buFont typeface="Arial" pitchFamily="34" charset="0"/>
              <a:buChar char="•"/>
            </a:pPr>
            <a:r>
              <a:rPr lang="en-US" sz="2200" dirty="0"/>
              <a:t>Labour Code Order of 1992;</a:t>
            </a:r>
            <a:endParaRPr lang="en-ZA" sz="2200" dirty="0"/>
          </a:p>
          <a:p>
            <a:pPr lvl="1">
              <a:buFont typeface="Arial" pitchFamily="34" charset="0"/>
              <a:buChar char="•"/>
            </a:pPr>
            <a:r>
              <a:rPr lang="en-US" sz="2200" dirty="0"/>
              <a:t>Prevention of Corruption and Economic Offenses Act of 1999;</a:t>
            </a:r>
            <a:endParaRPr lang="en-ZA" sz="2200" dirty="0"/>
          </a:p>
          <a:p>
            <a:pPr lvl="1">
              <a:buFont typeface="Arial" pitchFamily="34" charset="0"/>
              <a:buChar char="•"/>
            </a:pPr>
            <a:r>
              <a:rPr lang="en-US" sz="2200" dirty="0"/>
              <a:t>Children’s Protection and Welfare Act of 2011;</a:t>
            </a:r>
            <a:endParaRPr lang="en-ZA" sz="2200" dirty="0"/>
          </a:p>
          <a:p>
            <a:pPr lvl="1">
              <a:buFont typeface="Arial" pitchFamily="34" charset="0"/>
              <a:buChar char="•"/>
            </a:pPr>
            <a:r>
              <a:rPr lang="en-US" sz="2200" dirty="0"/>
              <a:t>Copyright Order of 1989</a:t>
            </a:r>
            <a:endParaRPr lang="en-ZA" sz="2200" dirty="0"/>
          </a:p>
          <a:p>
            <a:endParaRPr lang="en-ZA" dirty="0"/>
          </a:p>
        </p:txBody>
      </p:sp>
    </p:spTree>
    <p:extLst>
      <p:ext uri="{BB962C8B-B14F-4D97-AF65-F5344CB8AC3E}">
        <p14:creationId xmlns:p14="http://schemas.microsoft.com/office/powerpoint/2010/main" val="1756245903"/>
      </p:ext>
    </p:extLst>
  </p:cSld>
  <p:clrMapOvr>
    <a:masterClrMapping/>
  </p:clrMapOvr>
  <p:transition>
    <p:fade/>
  </p:transition>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28171</TotalTime>
  <Words>2176</Words>
  <Application>Microsoft Office PowerPoint</Application>
  <PresentationFormat>On-screen Show (4:3)</PresentationFormat>
  <Paragraphs>244</Paragraphs>
  <Slides>36</Slides>
  <Notes>5</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ITU-e</vt:lpstr>
      <vt:lpstr>HIPSSA Project </vt:lpstr>
      <vt:lpstr>Summary of the Content</vt:lpstr>
      <vt:lpstr>Purpose of Data Protection Law</vt:lpstr>
      <vt:lpstr>Model Law Development   </vt:lpstr>
      <vt:lpstr>Objectives of SADC Model Law</vt:lpstr>
      <vt:lpstr> National Assessment </vt:lpstr>
      <vt:lpstr>Transposition Frames of Inquiry</vt:lpstr>
      <vt:lpstr>Transposition Frames of Inquiry</vt:lpstr>
      <vt:lpstr>Existing Data Protection Legal Provision</vt:lpstr>
      <vt:lpstr>The Lesotho Constitution</vt:lpstr>
      <vt:lpstr>The Lesotho ICT Policy, 2005</vt:lpstr>
      <vt:lpstr>Communications Act, 2012</vt:lpstr>
      <vt:lpstr>Data Protection Act, 2012</vt:lpstr>
      <vt:lpstr>Labour Code Order</vt:lpstr>
      <vt:lpstr>Prevention of Corruption and Economic Offences Act</vt:lpstr>
      <vt:lpstr>Child Protection and Welfare Act, 2011</vt:lpstr>
      <vt:lpstr>Copyright Order, 1989</vt:lpstr>
      <vt:lpstr>Conclusion of Assessment</vt:lpstr>
      <vt:lpstr>DATA PROTECTION ACT (BILL) </vt:lpstr>
      <vt:lpstr>Approach to Transposition</vt:lpstr>
      <vt:lpstr>PART I - PRELIMINARY</vt:lpstr>
      <vt:lpstr>PART II </vt:lpstr>
      <vt:lpstr>PART III</vt:lpstr>
      <vt:lpstr>PART III</vt:lpstr>
      <vt:lpstr>PART IV</vt:lpstr>
      <vt:lpstr>PART V</vt:lpstr>
      <vt:lpstr>PART VI</vt:lpstr>
      <vt:lpstr>Discussion Points</vt:lpstr>
      <vt:lpstr>Defining Personal Information</vt:lpstr>
      <vt:lpstr>Processing of Personal Information</vt:lpstr>
      <vt:lpstr>Sensitive Personal Information</vt:lpstr>
      <vt:lpstr>Limitations on Transborder Flow</vt:lpstr>
      <vt:lpstr>Limitations on Transborder Flow</vt:lpstr>
      <vt:lpstr>Due Diligence Assessment</vt:lpstr>
      <vt:lpstr>Commissioner Deeming</vt:lpstr>
      <vt:lpstr>Thank You  </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Pria</cp:lastModifiedBy>
  <cp:revision>542</cp:revision>
  <cp:lastPrinted>2001-11-25T13:41:09Z</cp:lastPrinted>
  <dcterms:created xsi:type="dcterms:W3CDTF">2006-05-30T12:53:59Z</dcterms:created>
  <dcterms:modified xsi:type="dcterms:W3CDTF">2013-04-02T08:48:59Z</dcterms:modified>
</cp:coreProperties>
</file>