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43" r:id="rId2"/>
    <p:sldId id="376" r:id="rId3"/>
    <p:sldId id="477" r:id="rId4"/>
    <p:sldId id="426" r:id="rId5"/>
    <p:sldId id="439" r:id="rId6"/>
    <p:sldId id="440" r:id="rId7"/>
    <p:sldId id="441" r:id="rId8"/>
    <p:sldId id="442" r:id="rId9"/>
    <p:sldId id="438" r:id="rId10"/>
    <p:sldId id="472" r:id="rId11"/>
    <p:sldId id="443" r:id="rId12"/>
    <p:sldId id="473" r:id="rId13"/>
    <p:sldId id="427" r:id="rId14"/>
    <p:sldId id="478" r:id="rId15"/>
    <p:sldId id="479" r:id="rId16"/>
    <p:sldId id="480" r:id="rId17"/>
    <p:sldId id="481" r:id="rId18"/>
    <p:sldId id="491" r:id="rId19"/>
    <p:sldId id="492" r:id="rId20"/>
    <p:sldId id="482" r:id="rId21"/>
    <p:sldId id="483" r:id="rId22"/>
    <p:sldId id="484" r:id="rId23"/>
    <p:sldId id="485" r:id="rId24"/>
    <p:sldId id="486" r:id="rId25"/>
    <p:sldId id="487" r:id="rId26"/>
    <p:sldId id="488" r:id="rId27"/>
    <p:sldId id="490" r:id="rId28"/>
    <p:sldId id="493" r:id="rId29"/>
    <p:sldId id="500" r:id="rId30"/>
    <p:sldId id="494" r:id="rId31"/>
    <p:sldId id="476" r:id="rId32"/>
    <p:sldId id="495" r:id="rId33"/>
    <p:sldId id="449" r:id="rId34"/>
    <p:sldId id="468" r:id="rId35"/>
    <p:sldId id="496" r:id="rId36"/>
    <p:sldId id="467" r:id="rId37"/>
    <p:sldId id="497" r:id="rId38"/>
    <p:sldId id="469" r:id="rId39"/>
    <p:sldId id="470" r:id="rId40"/>
    <p:sldId id="471" r:id="rId41"/>
    <p:sldId id="397" r:id="rId42"/>
    <p:sldId id="498" r:id="rId43"/>
  </p:sldIdLst>
  <p:sldSz cx="9144000" cy="6858000" type="screen4x3"/>
  <p:notesSz cx="67818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64"/>
    <a:srgbClr val="1B5BA2"/>
    <a:srgbClr val="0E438A"/>
    <a:srgbClr val="666699"/>
    <a:srgbClr val="525152"/>
    <a:srgbClr val="87BBE0"/>
    <a:srgbClr val="D9445A"/>
    <a:srgbClr val="00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90" y="-91"/>
      </p:cViewPr>
      <p:guideLst>
        <p:guide orient="horz" pos="3124"/>
        <p:guide pos="21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t" anchorCtr="0" compatLnSpc="1">
            <a:prstTxWarp prst="textNoShape">
              <a:avLst/>
            </a:prstTxWarp>
          </a:bodyPr>
          <a:lstStyle>
            <a:lvl1pPr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b" anchorCtr="0" compatLnSpc="1">
            <a:prstTxWarp prst="textNoShape">
              <a:avLst/>
            </a:prstTxWarp>
          </a:bodyPr>
          <a:lstStyle>
            <a:lvl1pPr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BB91C23E-3FDA-7B42-91D2-005BCACC0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358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t" anchorCtr="0" compatLnSpc="1">
            <a:prstTxWarp prst="textNoShape">
              <a:avLst/>
            </a:prstTxWarp>
          </a:bodyPr>
          <a:lstStyle>
            <a:lvl1pPr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7762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b" anchorCtr="0" compatLnSpc="1">
            <a:prstTxWarp prst="textNoShape">
              <a:avLst/>
            </a:prstTxWarp>
          </a:bodyPr>
          <a:lstStyle>
            <a:lvl1pPr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9772EBC8-868B-C64E-969A-F9ADCEB97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8632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13491067-DE1C-6C46-9251-2ED5B96C7FA7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de-DE">
                <a:latin typeface="Times New Roman" charset="0"/>
              </a:rPr>
              <a:t>Bonjour à tous,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de-DE">
                <a:latin typeface="Times New Roman" charset="0"/>
              </a:rPr>
              <a:t>Je suis tres heureux d‘être parmi vous aujourd‘hui.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de-DE">
                <a:latin typeface="Times New Roman" charset="0"/>
              </a:rPr>
              <a:t>Je voudrais remercier Mr. Kamdem pour son invitation a l‘atelier.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de-DE">
                <a:latin typeface="Times New Roman" charset="0"/>
              </a:rPr>
              <a:t>Permettez-moi de me presenter.</a:t>
            </a:r>
          </a:p>
          <a:p>
            <a:pPr marL="742950" lvl="1" indent="-285750" eaLnBrk="1" hangingPunct="1">
              <a:lnSpc>
                <a:spcPct val="120000"/>
              </a:lnSpc>
              <a:buFontTx/>
              <a:buChar char="•"/>
            </a:pPr>
            <a:r>
              <a:rPr lang="de-DE">
                <a:latin typeface="Times New Roman" charset="0"/>
                <a:cs typeface="Arial" charset="0"/>
              </a:rPr>
              <a:t>Je viens de rejoindre le bureau de regional de l‘UIT pour l‘Afrique d‘Addis Abeba pour coordonner le projet d‘harmonisation reglementaire de l‘UIT et de la CE en Afrique sub-saharienne</a:t>
            </a:r>
          </a:p>
          <a:p>
            <a:pPr marL="742950" lvl="1" indent="-285750" eaLnBrk="1" hangingPunct="1">
              <a:lnSpc>
                <a:spcPct val="120000"/>
              </a:lnSpc>
              <a:buFontTx/>
              <a:buChar char="•"/>
            </a:pPr>
            <a:r>
              <a:rPr lang="de-DE">
                <a:latin typeface="Times New Roman" charset="0"/>
                <a:cs typeface="Arial" charset="0"/>
              </a:rPr>
              <a:t>Je travaillais precedemment chez le regulateur français l‘ARCEP au service economique. </a:t>
            </a:r>
          </a:p>
          <a:p>
            <a:pPr marL="742950" lvl="1" indent="-285750" eaLnBrk="1" hangingPunct="1">
              <a:lnSpc>
                <a:spcPct val="120000"/>
              </a:lnSpc>
              <a:buFontTx/>
              <a:buChar char="•"/>
            </a:pPr>
            <a:r>
              <a:rPr lang="de-DE">
                <a:latin typeface="Times New Roman" charset="0"/>
                <a:cs typeface="Arial" charset="0"/>
              </a:rPr>
              <a:t>Je m‘occupais de travaux de modelisation technico-economique et j‘etais plus particulièrement en charge de l‘évaluation du cout du service universel et de la terminaison d‘appel mobile dans les 	departements français d‘outremer.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14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15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16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17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18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19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20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21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22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23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24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25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26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27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28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29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30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31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32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33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3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34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35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36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37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38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39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40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D8DAAE44-D8D3-5D49-A387-9B971F78E6D7}" type="slidenum">
              <a:rPr lang="en-US" sz="1200">
                <a:solidFill>
                  <a:schemeClr val="tx1"/>
                </a:solidFill>
              </a:rPr>
              <a:pPr/>
              <a:t>41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9350" cy="3719513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40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de-DE">
                <a:latin typeface="Verdana" charset="0"/>
              </a:rPr>
              <a:t>Merci de votre attention. </a:t>
            </a:r>
          </a:p>
          <a:p>
            <a:pPr eaLnBrk="1" hangingPunct="1">
              <a:buFontTx/>
              <a:buChar char="•"/>
            </a:pPr>
            <a:r>
              <a:rPr lang="de-DE">
                <a:latin typeface="Verdana" charset="0"/>
              </a:rPr>
              <a:t>Je me tiens a votre disposition pour repondre a vos questions.</a:t>
            </a:r>
          </a:p>
          <a:p>
            <a:pPr eaLnBrk="1" hangingPunct="1">
              <a:buFontTx/>
              <a:buChar char="•"/>
            </a:pPr>
            <a:r>
              <a:rPr lang="de-DE">
                <a:latin typeface="Verdana" charset="0"/>
              </a:rPr>
              <a:t>Je peux vous faire parvenir par email une version electronique de ce support de presentation.</a:t>
            </a:r>
          </a:p>
          <a:p>
            <a:pPr eaLnBrk="1" hangingPunct="1">
              <a:buFontTx/>
              <a:buChar char="•"/>
            </a:pPr>
            <a:r>
              <a:rPr lang="de-DE">
                <a:latin typeface="Verdana" charset="0"/>
              </a:rPr>
              <a:t>Sachant que nous abordons tout juste le lancement de ce projet, les informations contenues dans cette presentation sont susceptibles a certaines evolutions.</a:t>
            </a:r>
          </a:p>
          <a:p>
            <a:pPr eaLnBrk="1" hangingPunct="1">
              <a:buFontTx/>
              <a:buChar char="•"/>
            </a:pPr>
            <a:endParaRPr lang="de-DE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D8DAAE44-D8D3-5D49-A387-9B971F78E6D7}" type="slidenum">
              <a:rPr lang="en-US" sz="1200">
                <a:solidFill>
                  <a:schemeClr val="tx1"/>
                </a:solidFill>
              </a:rPr>
              <a:pPr/>
              <a:t>42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9350" cy="3719513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40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de-DE">
                <a:latin typeface="Verdana" charset="0"/>
              </a:rPr>
              <a:t>Merci de votre attention. </a:t>
            </a:r>
          </a:p>
          <a:p>
            <a:pPr eaLnBrk="1" hangingPunct="1">
              <a:buFontTx/>
              <a:buChar char="•"/>
            </a:pPr>
            <a:r>
              <a:rPr lang="de-DE">
                <a:latin typeface="Verdana" charset="0"/>
              </a:rPr>
              <a:t>Je me tiens a votre disposition pour repondre a vos questions.</a:t>
            </a:r>
          </a:p>
          <a:p>
            <a:pPr eaLnBrk="1" hangingPunct="1">
              <a:buFontTx/>
              <a:buChar char="•"/>
            </a:pPr>
            <a:r>
              <a:rPr lang="de-DE">
                <a:latin typeface="Verdana" charset="0"/>
              </a:rPr>
              <a:t>Je peux vous faire parvenir par email une version electronique de ce support de presentation.</a:t>
            </a:r>
          </a:p>
          <a:p>
            <a:pPr eaLnBrk="1" hangingPunct="1">
              <a:buFontTx/>
              <a:buChar char="•"/>
            </a:pPr>
            <a:r>
              <a:rPr lang="de-DE">
                <a:latin typeface="Verdana" charset="0"/>
              </a:rPr>
              <a:t>Sachant que nous abordons tout juste le lancement de ce projet, les informations contenues dans cette presentation sont susceptibles a certaines evolutions.</a:t>
            </a:r>
          </a:p>
          <a:p>
            <a:pPr eaLnBrk="1" hangingPunct="1">
              <a:buFontTx/>
              <a:buChar char="•"/>
            </a:pPr>
            <a:endParaRPr lang="de-DE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4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9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10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11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12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13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8.jpe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rgbClr val="646464"/>
                </a:solidFill>
                <a:latin typeface="Verdana" pitchFamily="34" charset="0"/>
              </a:defRPr>
            </a:lvl1pPr>
            <a:lvl2pPr marL="742950" indent="-285750">
              <a:defRPr sz="1900">
                <a:solidFill>
                  <a:srgbClr val="646464"/>
                </a:solidFill>
                <a:latin typeface="Verdana" pitchFamily="34" charset="0"/>
              </a:defRPr>
            </a:lvl2pPr>
            <a:lvl3pPr marL="1143000" indent="-228600">
              <a:defRPr sz="1900">
                <a:solidFill>
                  <a:srgbClr val="646464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rgbClr val="646464"/>
                </a:solidFill>
                <a:latin typeface="Verdana" pitchFamily="34" charset="0"/>
              </a:defRPr>
            </a:lvl4pPr>
            <a:lvl5pPr marL="2057400" indent="-228600">
              <a:defRPr sz="1900">
                <a:solidFill>
                  <a:srgbClr val="64646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dirty="0" smtClean="0">
                <a:solidFill>
                  <a:schemeClr val="bg1"/>
                </a:solidFill>
                <a:latin typeface="Univers" pitchFamily="34" charset="0"/>
                <a:ea typeface="+mn-ea"/>
                <a:cs typeface="+mn-cs"/>
              </a:rPr>
              <a:t>International</a:t>
            </a:r>
            <a:br>
              <a:rPr lang="en-US" sz="1000" dirty="0" smtClean="0">
                <a:solidFill>
                  <a:schemeClr val="bg1"/>
                </a:solidFill>
                <a:latin typeface="Univers" pitchFamily="34" charset="0"/>
                <a:ea typeface="+mn-ea"/>
                <a:cs typeface="+mn-cs"/>
              </a:rPr>
            </a:br>
            <a:r>
              <a:rPr lang="en-US" sz="1000" dirty="0" smtClean="0">
                <a:solidFill>
                  <a:schemeClr val="bg1"/>
                </a:solidFill>
                <a:latin typeface="Univers" pitchFamily="34" charset="0"/>
                <a:ea typeface="+mn-ea"/>
                <a:cs typeface="+mn-cs"/>
              </a:rPr>
              <a:t>Telecommunication</a:t>
            </a:r>
            <a:br>
              <a:rPr lang="en-US" sz="1000" dirty="0" smtClean="0">
                <a:solidFill>
                  <a:schemeClr val="bg1"/>
                </a:solidFill>
                <a:latin typeface="Univers" pitchFamily="34" charset="0"/>
                <a:ea typeface="+mn-ea"/>
                <a:cs typeface="+mn-cs"/>
              </a:rPr>
            </a:br>
            <a:r>
              <a:rPr lang="en-US" sz="1000" dirty="0" smtClean="0">
                <a:solidFill>
                  <a:schemeClr val="bg1"/>
                </a:solidFill>
                <a:latin typeface="Univers" pitchFamily="34" charset="0"/>
                <a:ea typeface="+mn-ea"/>
                <a:cs typeface="+mn-cs"/>
              </a:rPr>
              <a:t>Union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Line 21"/>
          <p:cNvSpPr>
            <a:spLocks noChangeShapeType="1"/>
          </p:cNvSpPr>
          <p:nvPr userDrawn="1"/>
        </p:nvSpPr>
        <p:spPr bwMode="auto">
          <a:xfrm flipH="1">
            <a:off x="395288" y="482600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5"/>
          <p:cNvSpPr>
            <a:spLocks noChangeShapeType="1"/>
          </p:cNvSpPr>
          <p:nvPr userDrawn="1"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2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16726" y="5871859"/>
            <a:ext cx="19446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7" descr="Description : Description: C:\Users\Administrator\Documents\ACPLOGOC.TIF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07" y="6236494"/>
            <a:ext cx="9191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Description : sadc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6" y="6063456"/>
            <a:ext cx="79851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50" y="6008911"/>
            <a:ext cx="11112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Administrator\Desktop\logo_ce-en.jp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88" y="5840755"/>
            <a:ext cx="1224136" cy="847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5004048" y="6165304"/>
            <a:ext cx="927100" cy="596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79326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4D917-4624-DD48-B259-E8C4ABF44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="" xmlns:p14="http://schemas.microsoft.com/office/powerpoint/2010/main" val="255302267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81088"/>
            <a:ext cx="1943100" cy="5164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81088"/>
            <a:ext cx="5678487" cy="5164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C4E1E-61FD-6147-A415-960A78237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="" xmlns:p14="http://schemas.microsoft.com/office/powerpoint/2010/main" val="338063207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81088"/>
            <a:ext cx="77724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989138"/>
            <a:ext cx="3810000" cy="4256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256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A8936-792C-8443-9FC8-870A7DB3B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="" xmlns:p14="http://schemas.microsoft.com/office/powerpoint/2010/main" val="264012496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81088"/>
            <a:ext cx="77724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989138"/>
            <a:ext cx="7772400" cy="4256087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5E3B5-1ECF-6546-8234-EB1034F6B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="" xmlns:p14="http://schemas.microsoft.com/office/powerpoint/2010/main" val="39543026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BF06C-9EBB-7F47-A734-CA421A731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="" xmlns:p14="http://schemas.microsoft.com/office/powerpoint/2010/main" val="255727528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D69F4-46C6-2947-B5C0-B5AC2B28C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="" xmlns:p14="http://schemas.microsoft.com/office/powerpoint/2010/main" val="19198053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256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256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2A6E6-A431-4341-AF9E-61551DEF9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="" xmlns:p14="http://schemas.microsoft.com/office/powerpoint/2010/main" val="29229037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71E78-86B8-A844-BFD6-39A23CE5F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="" xmlns:p14="http://schemas.microsoft.com/office/powerpoint/2010/main" val="154841652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174F9-B13D-F440-9DB6-78EE2384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="" xmlns:p14="http://schemas.microsoft.com/office/powerpoint/2010/main" val="12303673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45473-D131-6E4D-A3F4-3E101D101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="" xmlns:p14="http://schemas.microsoft.com/office/powerpoint/2010/main" val="5762159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9E9EA-C5DD-6545-941D-6CBC066FB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="" xmlns:p14="http://schemas.microsoft.com/office/powerpoint/2010/main" val="413879515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99950-77F2-4B4F-9D44-0DF345F92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="" xmlns:p14="http://schemas.microsoft.com/office/powerpoint/2010/main" val="179662183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61"/>
          <p:cNvSpPr>
            <a:spLocks noChangeShapeType="1"/>
          </p:cNvSpPr>
          <p:nvPr userDrawn="1"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81088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04275" y="0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 smtClean="0">
                <a:solidFill>
                  <a:srgbClr val="0E438A"/>
                </a:solidFill>
                <a:latin typeface="Zurich BT" charset="0"/>
                <a:cs typeface="Times New Roman" charset="0"/>
              </a:defRPr>
            </a:lvl1pPr>
          </a:lstStyle>
          <a:p>
            <a:pPr>
              <a:defRPr/>
            </a:pPr>
            <a:fld id="{C2707035-D801-5A42-99AE-E6F11A50A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24613"/>
            <a:ext cx="44577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000">
                <a:solidFill>
                  <a:srgbClr val="0E438A"/>
                </a:solidFill>
                <a:latin typeface="Zurich BT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Line 63"/>
          <p:cNvSpPr>
            <a:spLocks noChangeShapeType="1"/>
          </p:cNvSpPr>
          <p:nvPr userDrawn="1"/>
        </p:nvSpPr>
        <p:spPr bwMode="auto">
          <a:xfrm flipH="1">
            <a:off x="395288" y="482600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67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251520" y="5885479"/>
            <a:ext cx="18732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logo_ce-en.jpg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55909"/>
            <a:ext cx="1224136" cy="847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escription : Description: C:\Users\Administrator\Documents\ACPLOGOC.TIF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105525"/>
            <a:ext cx="919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Description : sadc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6016625"/>
            <a:ext cx="79851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29" y="6016625"/>
            <a:ext cx="961283" cy="69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5220072" y="6093296"/>
            <a:ext cx="927100" cy="5969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charset="0"/>
        <a:buChar char="§"/>
        <a:defRPr sz="3200">
          <a:solidFill>
            <a:srgbClr val="5C5C5C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charset="0"/>
        <a:buChar char="Ø"/>
        <a:defRPr sz="2800">
          <a:solidFill>
            <a:srgbClr val="5C5C5C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charset="0"/>
        <a:buChar char="§"/>
        <a:defRPr sz="2400">
          <a:solidFill>
            <a:srgbClr val="5C5C5C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charset="0"/>
        <a:buChar char="–"/>
        <a:defRPr sz="2000">
          <a:solidFill>
            <a:srgbClr val="5C5C5C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charset="0"/>
        <a:buChar char="–"/>
        <a:defRPr sz="2000">
          <a:solidFill>
            <a:srgbClr val="5C5C5C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hys.org/news/2012-05-french-court-youtube-obligated-content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hys.org/news204443124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pistot@unisa.ac.za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pistot@unisa.ac.za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ebchannel.ae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1" name="Rectangle 1045"/>
          <p:cNvSpPr>
            <a:spLocks noGrp="1" noChangeArrowheads="1"/>
          </p:cNvSpPr>
          <p:nvPr>
            <p:ph type="ctrTitle"/>
          </p:nvPr>
        </p:nvSpPr>
        <p:spPr>
          <a:xfrm>
            <a:off x="323850" y="744539"/>
            <a:ext cx="8496300" cy="1460325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cs typeface="+mj-cs"/>
              </a:rPr>
              <a:t>HIPSSA Project</a:t>
            </a: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cs typeface="+mj-cs"/>
              </a:rPr>
            </a:b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cs typeface="+mj-cs"/>
            </a:endParaRPr>
          </a:p>
        </p:txBody>
      </p:sp>
      <p:sp>
        <p:nvSpPr>
          <p:cNvPr id="2" name="Rectangle 1045"/>
          <p:cNvSpPr>
            <a:spLocks noChangeArrowheads="1"/>
          </p:cNvSpPr>
          <p:nvPr/>
        </p:nvSpPr>
        <p:spPr bwMode="auto">
          <a:xfrm>
            <a:off x="179512" y="1631767"/>
            <a:ext cx="8640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1B5BA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Support for Harmonization of the ICT Policies </a:t>
            </a:r>
            <a:br>
              <a:rPr lang="en-US" sz="2400" dirty="0">
                <a:solidFill>
                  <a:srgbClr val="1B5BA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</a:br>
            <a:r>
              <a:rPr lang="en-US" sz="2400" dirty="0">
                <a:solidFill>
                  <a:srgbClr val="1B5BA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in Sub-Sahara </a:t>
            </a:r>
            <a:r>
              <a:rPr lang="en-US" sz="2400" dirty="0" smtClean="0">
                <a:solidFill>
                  <a:srgbClr val="1B5BA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Africa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07504" y="1556792"/>
            <a:ext cx="7812980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endParaRPr lang="en-US" sz="2000" b="1" spc="50" dirty="0" smtClean="0">
              <a:ln w="11430"/>
              <a:solidFill>
                <a:srgbClr val="2626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MINISTRY </a:t>
            </a:r>
            <a:r>
              <a:rPr lang="en-US" sz="2000" b="1" dirty="0"/>
              <a:t>OF COMMUNICATION, SCIENCE AND TECHNOLOGY (MCST)</a:t>
            </a:r>
            <a:endParaRPr lang="en-US" sz="2000" dirty="0"/>
          </a:p>
          <a:p>
            <a:r>
              <a:rPr lang="en-US" sz="2000" b="1" dirty="0"/>
              <a:t> </a:t>
            </a:r>
            <a:endParaRPr lang="en-US" sz="2000" dirty="0"/>
          </a:p>
          <a:p>
            <a:r>
              <a:rPr lang="en-US" sz="2000" b="1" dirty="0"/>
              <a:t>TRANSPOSITION OF SADC CYBERSECURITY MODEL LAWS INTO NATIONAL LAWS FOR LESOTHO, </a:t>
            </a:r>
            <a:r>
              <a:rPr lang="en-US" sz="2000" b="1" dirty="0" smtClean="0"/>
              <a:t>2013</a:t>
            </a:r>
          </a:p>
          <a:p>
            <a:pPr algn="r"/>
            <a:endParaRPr lang="en-US" sz="2000" b="1" dirty="0" smtClean="0"/>
          </a:p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CAPACITY BUILDING </a:t>
            </a:r>
            <a:r>
              <a:rPr lang="en-US" sz="2000" b="1" smtClean="0">
                <a:solidFill>
                  <a:srgbClr val="FF0000"/>
                </a:solidFill>
              </a:rPr>
              <a:t>e-COMMERCE SADC </a:t>
            </a:r>
            <a:r>
              <a:rPr lang="en-US" sz="2000" b="1" dirty="0" smtClean="0">
                <a:solidFill>
                  <a:srgbClr val="FF0000"/>
                </a:solidFill>
              </a:rPr>
              <a:t>Model Law on Electronic Transactions and Electronic Commerce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4</a:t>
            </a:r>
            <a:r>
              <a:rPr lang="en-US" sz="20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2000" b="1" dirty="0" smtClean="0">
                <a:solidFill>
                  <a:schemeClr val="tx2"/>
                </a:solidFill>
              </a:rPr>
              <a:t> APRIL 2013</a:t>
            </a:r>
          </a:p>
          <a:p>
            <a:pPr algn="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0524"/>
            <a:ext cx="7772400" cy="87823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>
                <a:latin typeface="Verdana" charset="0"/>
                <a:ea typeface="+mj-ea"/>
                <a:cs typeface="+mj-cs"/>
              </a:rPr>
              <a:t>LIABILITY – SERVICE PROVIDERS</a:t>
            </a:r>
            <a:endParaRPr lang="en-GB" sz="2800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 fontScale="92500" lnSpcReduction="10000"/>
          </a:bodyPr>
          <a:lstStyle/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/>
              <a:t>A Paris court dismissed a lawsuit against YouTube filed by French television, saying the video-sharing website was </a:t>
            </a:r>
            <a:r>
              <a:rPr lang="en-US" sz="3600" dirty="0" smtClean="0">
                <a:solidFill>
                  <a:srgbClr val="FF0000"/>
                </a:solidFill>
              </a:rPr>
              <a:t>not obligated to control content of uploaded material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Read more at: </a:t>
            </a:r>
            <a:r>
              <a:rPr lang="en-US" sz="3600" dirty="0" smtClean="0">
                <a:hlinkClick r:id="rId3"/>
              </a:rPr>
              <a:t>http://phys.org/news/2012-05-french-court-youtube-obligated-content.html#jCp</a:t>
            </a:r>
            <a:endParaRPr lang="en-GB" sz="3600" dirty="0" smtClean="0"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0524"/>
            <a:ext cx="7772400" cy="87823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>
                <a:latin typeface="Verdana" charset="0"/>
                <a:ea typeface="+mj-ea"/>
                <a:cs typeface="+mj-cs"/>
              </a:rPr>
              <a:t>LIABILITY – SERVICE PROVIDERS</a:t>
            </a:r>
            <a:endParaRPr lang="en-GB" sz="2800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 fontScale="92500" lnSpcReduction="10000"/>
          </a:bodyPr>
          <a:lstStyle/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/>
              <a:t>YouTube cannot be held responsible for </a:t>
            </a:r>
            <a:r>
              <a:rPr lang="en-US" sz="3600" dirty="0" smtClean="0">
                <a:solidFill>
                  <a:srgbClr val="FF0000"/>
                </a:solidFill>
              </a:rPr>
              <a:t>screening images uploaded on its site</a:t>
            </a:r>
            <a:r>
              <a:rPr lang="en-US" sz="3600" dirty="0" smtClean="0"/>
              <a:t>, a Spanish court said on throwing out a case brought by a local TV channel over alleged copyright infringement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Read more at: </a:t>
            </a:r>
            <a:r>
              <a:rPr lang="en-US" sz="3600" dirty="0" smtClean="0">
                <a:hlinkClick r:id="rId3"/>
              </a:rPr>
              <a:t>http://phys.org/news204443124.html#jCp</a:t>
            </a:r>
            <a:endParaRPr lang="en-GB" sz="3600" dirty="0" smtClean="0"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0524"/>
            <a:ext cx="7772400" cy="87823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>
                <a:latin typeface="Verdana" charset="0"/>
                <a:ea typeface="+mj-ea"/>
                <a:cs typeface="+mj-cs"/>
              </a:rPr>
              <a:t>EVIDENCE RULES </a:t>
            </a:r>
            <a:endParaRPr lang="en-GB" sz="2800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/>
          </a:bodyPr>
          <a:lstStyle/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32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32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3200" dirty="0" smtClean="0">
              <a:ea typeface="+mn-ea"/>
            </a:endParaRPr>
          </a:p>
          <a:p>
            <a:pPr marL="640080" lvl="1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5400" dirty="0" smtClean="0">
                <a:ea typeface="+mn-ea"/>
              </a:rPr>
              <a:t>SOURCES </a:t>
            </a:r>
          </a:p>
          <a:p>
            <a:pPr marL="640080" lvl="1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5400" dirty="0" smtClean="0">
                <a:ea typeface="+mn-ea"/>
              </a:rPr>
              <a:t>(</a:t>
            </a:r>
            <a:r>
              <a:rPr lang="en-GB" sz="5400" dirty="0" err="1" smtClean="0">
                <a:ea typeface="+mn-ea"/>
              </a:rPr>
              <a:t>e</a:t>
            </a:r>
            <a:r>
              <a:rPr lang="en-GB" sz="5400" dirty="0" smtClean="0">
                <a:ea typeface="+mn-ea"/>
              </a:rPr>
              <a:t>-documents) </a:t>
            </a:r>
          </a:p>
          <a:p>
            <a:pPr marL="640080" lvl="1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GB" sz="36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36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3600" dirty="0" smtClean="0"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0524"/>
            <a:ext cx="7772400" cy="87823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latin typeface="Verdana" charset="0"/>
                <a:ea typeface="+mj-ea"/>
                <a:cs typeface="+mj-cs"/>
              </a:rPr>
              <a:t>e</a:t>
            </a:r>
            <a:r>
              <a:rPr lang="en-GB" dirty="0" smtClean="0">
                <a:latin typeface="Verdana" charset="0"/>
                <a:ea typeface="+mj-ea"/>
                <a:cs typeface="+mj-cs"/>
              </a:rPr>
              <a:t>-EVIDENCE 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en-GB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 smtClean="0">
              <a:ea typeface="+mn-ea"/>
            </a:endParaRPr>
          </a:p>
        </p:txBody>
      </p:sp>
      <p:pic>
        <p:nvPicPr>
          <p:cNvPr id="4" name="Picture 3" descr="http://image.slidesharecdn.com/ADMISSIBILITYOFESIFINAL1-122897529974-phpapp03/95/slide-2-728.jpg?122896854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" y="1196753"/>
            <a:ext cx="6934200" cy="483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0524"/>
            <a:ext cx="7772400" cy="87823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>
                <a:latin typeface="Verdana" charset="0"/>
                <a:ea typeface="+mj-ea"/>
                <a:cs typeface="+mj-cs"/>
              </a:rPr>
              <a:t>EVIDENCE RULES </a:t>
            </a:r>
            <a:endParaRPr lang="en-GB" sz="2800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 lnSpcReduction="10000"/>
          </a:bodyPr>
          <a:lstStyle/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3200" dirty="0" smtClean="0">
              <a:ea typeface="+mn-ea"/>
            </a:endParaRPr>
          </a:p>
          <a:p>
            <a:pPr marL="640080" lvl="1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5400" dirty="0" smtClean="0">
                <a:ea typeface="+mn-ea"/>
              </a:rPr>
              <a:t>CHALLENGES </a:t>
            </a:r>
          </a:p>
          <a:p>
            <a:pPr marL="640080" lvl="1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5400" dirty="0" smtClean="0">
                <a:ea typeface="+mn-ea"/>
              </a:rPr>
              <a:t>CASE STUDIES</a:t>
            </a:r>
          </a:p>
          <a:p>
            <a:pPr marL="640080" lvl="1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5400" dirty="0" smtClean="0">
                <a:ea typeface="+mn-ea"/>
              </a:rPr>
              <a:t>&amp; </a:t>
            </a:r>
          </a:p>
          <a:p>
            <a:pPr marL="640080" lvl="1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5400" dirty="0" smtClean="0">
                <a:ea typeface="+mn-ea"/>
              </a:rPr>
              <a:t>RULES OF INTEPRETATION  </a:t>
            </a:r>
            <a:endParaRPr lang="en-GB" sz="36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3600" dirty="0" smtClean="0"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0524"/>
            <a:ext cx="7772400" cy="87823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latin typeface="Verdana" charset="0"/>
                <a:ea typeface="+mj-ea"/>
                <a:cs typeface="+mj-cs"/>
              </a:rPr>
              <a:t>e</a:t>
            </a:r>
            <a:r>
              <a:rPr lang="en-GB" dirty="0" smtClean="0">
                <a:latin typeface="Verdana" charset="0"/>
                <a:ea typeface="+mj-ea"/>
                <a:cs typeface="+mj-cs"/>
              </a:rPr>
              <a:t>-EVIDENCE (challenges)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3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RELEVANCE </a:t>
            </a:r>
            <a:r>
              <a:rPr lang="en-GB" sz="3900" dirty="0" smtClean="0">
                <a:solidFill>
                  <a:srgbClr val="0E43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(does it prove existence of any fact?)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3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AUTHENTICATION</a:t>
            </a:r>
            <a:r>
              <a:rPr lang="en-GB" sz="3900" dirty="0" smtClean="0">
                <a:solidFill>
                  <a:srgbClr val="0E43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(is it real?)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3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ORIGINAL FORM </a:t>
            </a:r>
            <a:r>
              <a:rPr lang="en-GB" sz="3900" dirty="0" smtClean="0">
                <a:solidFill>
                  <a:srgbClr val="0E43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(has it been tampered with after creation?)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3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UNFAIR PREJUDICE </a:t>
            </a:r>
            <a:r>
              <a:rPr lang="en-GB" sz="3900" dirty="0" smtClean="0">
                <a:solidFill>
                  <a:srgbClr val="0E43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(will its in-admission prejudice the case?)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3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HEARSAY</a:t>
            </a:r>
            <a:r>
              <a:rPr lang="en-GB" sz="3900" dirty="0" smtClean="0">
                <a:solidFill>
                  <a:srgbClr val="0E43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(does deponent have 1</a:t>
            </a:r>
            <a:r>
              <a:rPr lang="en-GB" sz="3900" baseline="30000" dirty="0" smtClean="0">
                <a:solidFill>
                  <a:srgbClr val="0E43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st</a:t>
            </a:r>
            <a:r>
              <a:rPr lang="en-GB" sz="3900" dirty="0" smtClean="0">
                <a:solidFill>
                  <a:srgbClr val="0E43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hand knowledge?)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3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BEST EVIDENCE </a:t>
            </a:r>
            <a:r>
              <a:rPr lang="en-GB" sz="3900" dirty="0" smtClean="0">
                <a:solidFill>
                  <a:srgbClr val="0E43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(is it the best evidence in the circumstances?)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4400" dirty="0" smtClean="0"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0524"/>
            <a:ext cx="7772400" cy="87823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latin typeface="Verdana" charset="0"/>
                <a:ea typeface="+mj-ea"/>
                <a:cs typeface="+mj-cs"/>
              </a:rPr>
              <a:t>e</a:t>
            </a:r>
            <a:r>
              <a:rPr lang="en-GB" dirty="0" smtClean="0">
                <a:latin typeface="Verdana" charset="0"/>
                <a:ea typeface="+mj-ea"/>
                <a:cs typeface="+mj-cs"/>
              </a:rPr>
              <a:t>-EVIDENCE (challenges - US)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en-GB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 smtClean="0">
              <a:ea typeface="+mn-ea"/>
            </a:endParaRPr>
          </a:p>
        </p:txBody>
      </p:sp>
      <p:pic>
        <p:nvPicPr>
          <p:cNvPr id="5" name="Picture 4" descr="http://image.slidesharecdn.com/ADMISSIBILITYOFESIFINAL1-122897529974-phpapp03/95/slide-10-728.jpg?122896854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12776"/>
            <a:ext cx="5943600" cy="443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HOW ARE THE CHALLENGES ADDRESSED – Case Studies - US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/>
          </a:bodyPr>
          <a:lstStyle/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r>
              <a:rPr lang="en-GB" sz="4400" dirty="0" smtClean="0">
                <a:solidFill>
                  <a:srgbClr val="FF0000"/>
                </a:solidFill>
              </a:rPr>
              <a:t>RELEVANCE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44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44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44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200" dirty="0" smtClean="0">
                <a:ea typeface="+mn-ea"/>
              </a:rPr>
              <a:t>SA – computer print out held correct &amp; reliable (</a:t>
            </a:r>
            <a:r>
              <a:rPr lang="en-GB" sz="2200" dirty="0" err="1" smtClean="0">
                <a:ea typeface="+mn-ea"/>
              </a:rPr>
              <a:t>Gamede</a:t>
            </a:r>
            <a:r>
              <a:rPr lang="en-GB" sz="2200" dirty="0" smtClean="0">
                <a:ea typeface="+mn-ea"/>
              </a:rPr>
              <a:t> &amp; Ors Vs the State – AR43/08) 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200" dirty="0" smtClean="0">
                <a:ea typeface="+mn-ea"/>
              </a:rPr>
              <a:t>US – computer programs contained in computer discs (Gates Rubber Vs Bando Chemicals 1996</a:t>
            </a:r>
          </a:p>
        </p:txBody>
      </p:sp>
      <p:pic>
        <p:nvPicPr>
          <p:cNvPr id="6" name="Picture 5" descr="http://image.slidesharecdn.com/ADMISSIBILITYOFESIFINAL1-122897529974-phpapp03/95/slide-12-728.jpg?122896854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51845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HOW ARE THE CHALLENGES ADDRESSED – Case Studies - US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/>
          </a:bodyPr>
          <a:lstStyle/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r>
              <a:rPr lang="en-GB" sz="4400" dirty="0" smtClean="0">
                <a:solidFill>
                  <a:srgbClr val="FF0000"/>
                </a:solidFill>
              </a:rPr>
              <a:t>Authenticity</a:t>
            </a:r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endParaRPr lang="en-GB" sz="4400" dirty="0" smtClean="0"/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4400" dirty="0" smtClean="0">
              <a:ea typeface="+mn-ea"/>
            </a:endParaRPr>
          </a:p>
        </p:txBody>
      </p:sp>
      <p:pic>
        <p:nvPicPr>
          <p:cNvPr id="5" name="Picture 4" descr="http://image.slidesharecdn.com/ADMISSIBILITYOFESIFINAL1-122897529974-phpapp03/95/slide-15-728.jpg?122896854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2"/>
            <a:ext cx="561662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HOW ARE THE CHALLENGES ADDRESSED – Case Studies - US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/>
          </a:bodyPr>
          <a:lstStyle/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r>
              <a:rPr lang="en-GB" sz="4400" dirty="0" smtClean="0">
                <a:solidFill>
                  <a:srgbClr val="FF0000"/>
                </a:solidFill>
              </a:rPr>
              <a:t>Authenticity</a:t>
            </a:r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endParaRPr lang="en-GB" sz="4400" dirty="0" smtClean="0"/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4400" dirty="0" smtClean="0">
              <a:ea typeface="+mn-ea"/>
            </a:endParaRPr>
          </a:p>
        </p:txBody>
      </p:sp>
      <p:pic>
        <p:nvPicPr>
          <p:cNvPr id="6" name="Picture 5" descr="http://image.slidesharecdn.com/ADMISSIBILITYOFESIFINAL1-122897529974-phpapp03/95/slide-16-728.jpg?122896854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16832"/>
            <a:ext cx="6428184" cy="374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0524"/>
            <a:ext cx="7772400" cy="87823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CONTENTS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7948364" cy="5263927"/>
          </a:xfrm>
        </p:spPr>
        <p:txBody>
          <a:bodyPr rtlCol="0">
            <a:normAutofit fontScale="92500"/>
          </a:bodyPr>
          <a:lstStyle/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GB" sz="4800" dirty="0" smtClean="0">
                <a:ea typeface="+mn-ea"/>
              </a:rPr>
              <a:t>SCOPE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GB" sz="4800" dirty="0" smtClean="0">
                <a:ea typeface="+mn-ea"/>
              </a:rPr>
              <a:t>CASE STUDIES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GB" sz="4800" dirty="0" smtClean="0">
                <a:ea typeface="+mn-ea"/>
              </a:rPr>
              <a:t>SOURCES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GB" sz="4800" dirty="0" smtClean="0">
                <a:ea typeface="+mn-ea"/>
              </a:rPr>
              <a:t> CHALLENGES &amp; RULES OF INTERPRETATION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GB" sz="4800" dirty="0" smtClean="0">
                <a:ea typeface="+mn-ea"/>
              </a:rPr>
              <a:t>TRANSPOSITION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GB" sz="44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GB" sz="44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GB" sz="4400" dirty="0" smtClean="0"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HOW ARE THE CHALLENGES ADDRESSED – Case Studies - US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/>
          </a:bodyPr>
          <a:lstStyle/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r>
              <a:rPr lang="en-GB" sz="4400" dirty="0" smtClean="0">
                <a:solidFill>
                  <a:srgbClr val="FF0000"/>
                </a:solidFill>
              </a:rPr>
              <a:t>Authentication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4400" dirty="0" smtClean="0">
              <a:ea typeface="+mn-ea"/>
            </a:endParaRPr>
          </a:p>
        </p:txBody>
      </p:sp>
      <p:pic>
        <p:nvPicPr>
          <p:cNvPr id="5" name="Picture 4" descr="http://image.slidesharecdn.com/ADMISSIBILITYOFESIFINAL1-122897529974-phpapp03/95/slide-21-728.jpg?122896854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16832"/>
            <a:ext cx="684076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HOW ARE THE CHALLENGES ADDRESSED – Case Studies - US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/>
          </a:bodyPr>
          <a:lstStyle/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r>
              <a:rPr lang="en-GB" sz="4400" dirty="0" smtClean="0">
                <a:solidFill>
                  <a:srgbClr val="FF0000"/>
                </a:solidFill>
              </a:rPr>
              <a:t>Authentication</a:t>
            </a:r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endParaRPr lang="en-GB" sz="4400" dirty="0" smtClean="0"/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4400" dirty="0" smtClean="0">
              <a:ea typeface="+mn-ea"/>
            </a:endParaRPr>
          </a:p>
        </p:txBody>
      </p:sp>
      <p:pic>
        <p:nvPicPr>
          <p:cNvPr id="6" name="Picture 5" descr="http://image.slidesharecdn.com/ADMISSIBILITYOFESIFINAL1-122897529974-phpapp03/95/slide-22-728.jpg?122896854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16832"/>
            <a:ext cx="5943600" cy="374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HOW ARE THE CHALLENGES ADDRESSED – Case Studies - US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/>
          </a:bodyPr>
          <a:lstStyle/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r>
              <a:rPr lang="en-GB" sz="4400" dirty="0" smtClean="0">
                <a:solidFill>
                  <a:srgbClr val="FF0000"/>
                </a:solidFill>
              </a:rPr>
              <a:t>Authentication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4400" dirty="0" smtClean="0">
              <a:ea typeface="+mn-ea"/>
            </a:endParaRPr>
          </a:p>
        </p:txBody>
      </p:sp>
      <p:pic>
        <p:nvPicPr>
          <p:cNvPr id="4" name="Picture 3" descr="http://image.slidesharecdn.com/ADMISSIBILITYOFESIFINAL1-122897529974-phpapp03/95/slide-26-728.jpg?122896854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6788224" cy="388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HOW ARE THE CHALLENGES ADDRESSED – Case Studies - US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/>
          </a:bodyPr>
          <a:lstStyle/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r>
              <a:rPr lang="en-GB" sz="4400" dirty="0" smtClean="0">
                <a:solidFill>
                  <a:srgbClr val="FF0000"/>
                </a:solidFill>
              </a:rPr>
              <a:t>Authentication</a:t>
            </a:r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endParaRPr lang="en-GB" sz="4400" dirty="0" smtClean="0"/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4400" dirty="0" smtClean="0">
              <a:ea typeface="+mn-ea"/>
            </a:endParaRPr>
          </a:p>
        </p:txBody>
      </p:sp>
      <p:pic>
        <p:nvPicPr>
          <p:cNvPr id="5" name="Picture 4" descr="http://image.slidesharecdn.com/ADMISSIBILITYOFESIFINAL1-122897529974-phpapp03/95/slide-27-728.jpg?122896854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65722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HOW ARE THE CHALLENGES ADDRESSED – Case Studies - US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/>
          </a:bodyPr>
          <a:lstStyle/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r>
              <a:rPr lang="en-GB" sz="4400" dirty="0" smtClean="0">
                <a:solidFill>
                  <a:srgbClr val="FF0000"/>
                </a:solidFill>
              </a:rPr>
              <a:t>Authentication (rule)</a:t>
            </a:r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endParaRPr lang="en-GB" sz="4400" dirty="0" smtClean="0"/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4400" dirty="0" smtClean="0">
              <a:ea typeface="+mn-ea"/>
            </a:endParaRPr>
          </a:p>
        </p:txBody>
      </p:sp>
      <p:pic>
        <p:nvPicPr>
          <p:cNvPr id="6" name="Picture 5" descr="http://image.slidesharecdn.com/ADMISSIBILITYOFESIFINAL1-122897529974-phpapp03/95/slide-7-728.jpg?122896854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6500192" cy="374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HOW ARE THE CHALLENGES ADDRESSED – Case Studies - US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/>
          </a:bodyPr>
          <a:lstStyle/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r>
              <a:rPr lang="en-GB" sz="4400" dirty="0" smtClean="0">
                <a:solidFill>
                  <a:srgbClr val="FF0000"/>
                </a:solidFill>
              </a:rPr>
              <a:t>Authentication - business</a:t>
            </a:r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endParaRPr lang="en-GB" sz="4400" dirty="0" smtClean="0"/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4400" dirty="0" smtClean="0">
              <a:ea typeface="+mn-ea"/>
            </a:endParaRPr>
          </a:p>
        </p:txBody>
      </p:sp>
      <p:pic>
        <p:nvPicPr>
          <p:cNvPr id="5" name="Picture 4" descr="http://image.slidesharecdn.com/ADMISSIBILITYOFESIFINAL1-122897529974-phpapp03/95/slide-57-728.jpg?122896854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132856"/>
            <a:ext cx="5943600" cy="352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HOW ARE THE CHALLENGES ADDRESSED – Case Studies - US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/>
          </a:bodyPr>
          <a:lstStyle/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r>
              <a:rPr lang="en-GB" sz="4400" dirty="0" smtClean="0">
                <a:solidFill>
                  <a:srgbClr val="FF0000"/>
                </a:solidFill>
              </a:rPr>
              <a:t>Authentication- business</a:t>
            </a:r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endParaRPr lang="en-GB" sz="4400" dirty="0" smtClean="0"/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4400" dirty="0" smtClean="0">
              <a:ea typeface="+mn-ea"/>
            </a:endParaRPr>
          </a:p>
        </p:txBody>
      </p:sp>
      <p:pic>
        <p:nvPicPr>
          <p:cNvPr id="6" name="Picture 5" descr="http://image.slidesharecdn.com/ADMISSIBILITYOFESIFINAL1-122897529974-phpapp03/95/slide-58-728.jpg?122896854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844824"/>
            <a:ext cx="5943600" cy="381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HOW ARE THE CHALLENGES ADDRESSED – Case Studies - US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/>
          </a:bodyPr>
          <a:lstStyle/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r>
              <a:rPr lang="en-GB" sz="4400" dirty="0" smtClean="0">
                <a:solidFill>
                  <a:srgbClr val="FF0000"/>
                </a:solidFill>
              </a:rPr>
              <a:t>Original Form</a:t>
            </a:r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r>
              <a:rPr lang="en-GB" sz="4400" dirty="0" smtClean="0"/>
              <a:t>information – not capable of tampering/change</a:t>
            </a:r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r>
              <a:rPr lang="en-GB" sz="4400" dirty="0" smtClean="0"/>
              <a:t>Chain of custody for the document </a:t>
            </a:r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r>
              <a:rPr lang="en-GB" sz="4400" dirty="0" smtClean="0"/>
              <a:t>Storage – controlled access</a:t>
            </a:r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endParaRPr lang="en-GB" sz="4400" dirty="0" smtClean="0"/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endParaRPr lang="en-GB" sz="4400" dirty="0" smtClean="0"/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4400" dirty="0" smtClean="0"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HOW ARE THE CHALLENGES ADDRESSED – Case Studies - US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/>
          </a:bodyPr>
          <a:lstStyle/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r>
              <a:rPr lang="en-GB" sz="4400" dirty="0" smtClean="0">
                <a:solidFill>
                  <a:srgbClr val="FF0000"/>
                </a:solidFill>
              </a:rPr>
              <a:t>HEARSAY</a:t>
            </a:r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endParaRPr lang="en-GB" sz="4400" dirty="0" smtClean="0"/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endParaRPr lang="en-GB" sz="4400" dirty="0" smtClean="0"/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4400" dirty="0" smtClean="0">
              <a:ea typeface="+mn-ea"/>
            </a:endParaRPr>
          </a:p>
        </p:txBody>
      </p:sp>
      <p:pic>
        <p:nvPicPr>
          <p:cNvPr id="5" name="Picture 4" descr="http://image.slidesharecdn.com/ADMISSIBILITYOFESIFINAL1-122897529974-phpapp03/95/slide-41-728.jpg?122896854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72816"/>
            <a:ext cx="5943600" cy="388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4632" cy="10801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>
                <a:latin typeface="Verdana" charset="0"/>
                <a:ea typeface="+mj-ea"/>
                <a:cs typeface="+mj-cs"/>
              </a:rPr>
              <a:t>HOW ARE THE CHALLENGES ADDRESSED – Case Studies Other </a:t>
            </a:r>
            <a:endParaRPr lang="en-GB" sz="2800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5"/>
            <a:ext cx="8280920" cy="4968551"/>
          </a:xfrm>
        </p:spPr>
        <p:txBody>
          <a:bodyPr rtlCol="0">
            <a:normAutofit/>
          </a:bodyPr>
          <a:lstStyle/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r>
              <a:rPr lang="en-GB" sz="3600" dirty="0" smtClean="0">
                <a:solidFill>
                  <a:srgbClr val="FF0000"/>
                </a:solidFill>
              </a:rPr>
              <a:t>HEARSAY (Tanzania Report) </a:t>
            </a:r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endParaRPr lang="en-GB" sz="4400" dirty="0" smtClean="0"/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endParaRPr lang="en-GB" sz="4400" dirty="0" smtClean="0"/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4400" dirty="0" smtClean="0">
              <a:ea typeface="+mn-e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628800"/>
            <a:ext cx="835292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charset="0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The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details on the stolen motor car were recorded on a card by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the worker responsible and the completed card was photographed and recorded on microfilm.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Decision; By a 3-2 majority, the house of Lord held that this evidence would be inadmissible for hearsay.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As the prosecution had failed to produce evidence demonstrating reason why the workers responsible for making the original records could not give, there was no justification for admitting the microfilm.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R v.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Spiby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; Evidence from a Machine-generated documents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showing phone calls being made from a certain Hotel Room in France to the defendant's telephone in England was admitted as evidence.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Court argument: The hearsay rule does not apply to statements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containing information recorded by a machine-There was no human intervention.</a:t>
            </a:r>
          </a:p>
        </p:txBody>
      </p:sp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0524"/>
            <a:ext cx="7772400" cy="87823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SCOPE  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357313"/>
            <a:ext cx="7772400" cy="4959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SERVICE PROVIDER ROLES &amp; OBLIGATIONS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RULES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	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PRINCIPLE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	HOW IT IS APPLIED (CASE STUDIES)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LESSONS LEARNED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 smtClean="0"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HOW ARE THE CHALLENGES ADDRESSED – Case Studies - US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 fontScale="92500" lnSpcReduction="10000"/>
          </a:bodyPr>
          <a:lstStyle/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r>
              <a:rPr lang="en-GB" sz="4400" dirty="0" smtClean="0">
                <a:solidFill>
                  <a:srgbClr val="FF0000"/>
                </a:solidFill>
              </a:rPr>
              <a:t>BEST EVIDENCE</a:t>
            </a:r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r>
              <a:rPr lang="en-GB" sz="4400" dirty="0" smtClean="0">
                <a:solidFill>
                  <a:srgbClr val="FF0000"/>
                </a:solidFill>
              </a:rPr>
              <a:t> </a:t>
            </a:r>
            <a:r>
              <a:rPr lang="en-GB" sz="3500" dirty="0" smtClean="0">
                <a:solidFill>
                  <a:srgbClr val="1B5BA2"/>
                </a:solidFill>
              </a:rPr>
              <a:t>Duplicates admissible (where originals lost/destroyed or cannot be obtained by any judicial means/ process) unless</a:t>
            </a:r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r>
              <a:rPr lang="en-GB" sz="3500" dirty="0" smtClean="0">
                <a:solidFill>
                  <a:srgbClr val="1B5BA2"/>
                </a:solidFill>
              </a:rPr>
              <a:t>– questions raised re authenticity &amp; Originality</a:t>
            </a:r>
          </a:p>
          <a:p>
            <a:pPr marL="640080"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sz="3500" dirty="0" smtClean="0">
                <a:solidFill>
                  <a:srgbClr val="1B5BA2"/>
                </a:solidFill>
              </a:rPr>
              <a:t>If in the circumstances it would be unfair to admit them in lieu of originals </a:t>
            </a:r>
          </a:p>
          <a:p>
            <a:pPr marL="640080" lvl="1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GB" sz="3500" dirty="0" smtClean="0">
              <a:solidFill>
                <a:srgbClr val="1B5BA2"/>
              </a:solidFill>
            </a:endParaRPr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endParaRPr lang="en-GB" sz="4400" dirty="0" smtClean="0">
              <a:solidFill>
                <a:srgbClr val="1B5BA2"/>
              </a:solidFill>
            </a:endParaRPr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endParaRPr lang="en-GB" sz="4400" dirty="0" smtClean="0">
              <a:solidFill>
                <a:srgbClr val="1B5B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0524"/>
            <a:ext cx="7772400" cy="87823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>
                <a:latin typeface="Verdana" charset="0"/>
                <a:ea typeface="+mj-ea"/>
                <a:cs typeface="+mj-cs"/>
              </a:rPr>
              <a:t>EVIDENCE RULES </a:t>
            </a:r>
            <a:endParaRPr lang="en-GB" sz="2800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/>
          </a:bodyPr>
          <a:lstStyle/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3200" dirty="0" smtClean="0">
              <a:ea typeface="+mn-ea"/>
            </a:endParaRPr>
          </a:p>
          <a:p>
            <a:pPr marL="640080" lvl="1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5400" dirty="0" smtClean="0">
                <a:ea typeface="+mn-ea"/>
              </a:rPr>
              <a:t>TRANSPOSITION SADC MODEL</a:t>
            </a:r>
          </a:p>
          <a:p>
            <a:pPr marL="640080" lvl="1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5400" dirty="0" smtClean="0">
                <a:ea typeface="+mn-ea"/>
              </a:rPr>
              <a:t>&amp;</a:t>
            </a:r>
          </a:p>
          <a:p>
            <a:pPr marL="640080" lvl="1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5400" dirty="0" smtClean="0">
                <a:ea typeface="+mn-ea"/>
              </a:rPr>
              <a:t>DRAFT BILL</a:t>
            </a:r>
            <a:endParaRPr lang="en-GB" sz="36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36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3600" dirty="0" smtClean="0"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0524"/>
            <a:ext cx="7772400" cy="87823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>
                <a:latin typeface="Verdana" charset="0"/>
                <a:ea typeface="+mj-ea"/>
                <a:cs typeface="+mj-cs"/>
              </a:rPr>
              <a:t>SERVICE PROVIDER LIABILITY </a:t>
            </a:r>
            <a:endParaRPr lang="en-GB" sz="2800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 lnSpcReduction="10000"/>
          </a:bodyPr>
          <a:lstStyle/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600" dirty="0" smtClean="0">
                <a:solidFill>
                  <a:srgbClr val="FF0000"/>
                </a:solidFill>
                <a:ea typeface="+mn-ea"/>
              </a:rPr>
              <a:t>SADC MODEL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600" dirty="0" smtClean="0">
                <a:ea typeface="+mn-ea"/>
              </a:rPr>
              <a:t>– </a:t>
            </a:r>
            <a:r>
              <a:rPr lang="en-GB" sz="3200" dirty="0" smtClean="0">
                <a:ea typeface="+mn-ea"/>
              </a:rPr>
              <a:t>RECONGNISES THE SAFE HARBOURS (CHAP 10 for conduit, hosting &amp; cashing</a:t>
            </a:r>
            <a:r>
              <a:rPr lang="en-GB" sz="3600" dirty="0" smtClean="0">
                <a:ea typeface="+mn-ea"/>
              </a:rPr>
              <a:t>)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600" dirty="0" smtClean="0">
                <a:solidFill>
                  <a:srgbClr val="FF0000"/>
                </a:solidFill>
                <a:ea typeface="+mn-ea"/>
              </a:rPr>
              <a:t>DRAFT BILL </a:t>
            </a:r>
          </a:p>
          <a:p>
            <a:pPr marL="640080"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sz="3200" dirty="0" smtClean="0">
                <a:ea typeface="+mn-ea"/>
              </a:rPr>
              <a:t>LIMITATION OF LIABILITY SERVICE PROVIDERS (S.44, 45, 46  &amp; 47)</a:t>
            </a:r>
          </a:p>
          <a:p>
            <a:pPr marL="640080"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sz="3200" dirty="0" smtClean="0">
                <a:ea typeface="+mn-ea"/>
              </a:rPr>
              <a:t>NO OBLIGATION TO MONITOR CONTENT (S.49)</a:t>
            </a:r>
          </a:p>
          <a:p>
            <a:pPr marL="640080" lvl="1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GB" sz="36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36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3600" dirty="0" smtClean="0"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EVIDENCE RULES 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/>
          </a:bodyPr>
          <a:lstStyle/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4400" dirty="0" smtClean="0">
                <a:solidFill>
                  <a:srgbClr val="FF0000"/>
                </a:solidFill>
                <a:ea typeface="+mn-ea"/>
              </a:rPr>
              <a:t>RELEVANCE  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4400" dirty="0" smtClean="0">
              <a:solidFill>
                <a:srgbClr val="FF0000"/>
              </a:solidFill>
              <a:ea typeface="+mn-ea"/>
            </a:endParaRPr>
          </a:p>
          <a:p>
            <a:pPr marL="640080" lvl="1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4400" dirty="0" smtClean="0">
                <a:ea typeface="+mn-ea"/>
              </a:rPr>
              <a:t>SUBSUMED IN ORIGINALITY RULE</a:t>
            </a:r>
          </a:p>
          <a:p>
            <a:pPr marL="640080" lvl="1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4400" dirty="0" smtClean="0">
                <a:ea typeface="+mn-ea"/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HOW ARE THE CHALLENGES ADDRESSED 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 fontScale="92500"/>
          </a:bodyPr>
          <a:lstStyle/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4400" dirty="0" smtClean="0">
                <a:solidFill>
                  <a:srgbClr val="FF0000"/>
                </a:solidFill>
                <a:ea typeface="+mn-ea"/>
              </a:rPr>
              <a:t>AUTHENTICATION</a:t>
            </a:r>
            <a:r>
              <a:rPr lang="en-GB" sz="4400" dirty="0" smtClean="0">
                <a:ea typeface="+mn-ea"/>
              </a:rPr>
              <a:t> 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600" dirty="0" smtClean="0">
                <a:ea typeface="+mn-ea"/>
              </a:rPr>
              <a:t>MODEL &amp; DRAFT BILL (S.20)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200" dirty="0" smtClean="0">
                <a:ea typeface="+mn-ea"/>
              </a:rPr>
              <a:t>Established (business)if: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dirty="0" smtClean="0">
                <a:ea typeface="+mn-ea"/>
              </a:rPr>
              <a:t>communication is made by/on behalf in course of business &amp; certified as correct &amp; rules of law (common/self regulating codes) as evidence of facts contained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dirty="0" smtClean="0">
                <a:ea typeface="+mn-ea"/>
              </a:rPr>
              <a:t>Conditions to be met – reliability, integrity, identifiable manner of originator &amp; reliable information systems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dirty="0" err="1" smtClean="0">
                <a:solidFill>
                  <a:srgbClr val="FF0000"/>
                </a:solidFill>
                <a:ea typeface="+mn-ea"/>
              </a:rPr>
              <a:t>Thakeli</a:t>
            </a:r>
            <a:r>
              <a:rPr lang="en-GB" sz="2400" dirty="0" smtClean="0">
                <a:solidFill>
                  <a:srgbClr val="FF0000"/>
                </a:solidFill>
                <a:ea typeface="+mn-ea"/>
              </a:rPr>
              <a:t> Vs Rex (manipulation of computer data – refuted expert witness with control over data )  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4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400" dirty="0" smtClean="0"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HOW ARE THE CHALLENGES ADDRESSED 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/>
          </a:bodyPr>
          <a:lstStyle/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 smtClean="0">
                <a:solidFill>
                  <a:srgbClr val="FF0000"/>
                </a:solidFill>
                <a:ea typeface="+mn-ea"/>
              </a:rPr>
              <a:t>AUTHENTICATION</a:t>
            </a:r>
            <a:r>
              <a:rPr lang="en-GB" dirty="0" smtClean="0">
                <a:ea typeface="+mn-ea"/>
              </a:rPr>
              <a:t> 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 smtClean="0">
                <a:ea typeface="+mn-ea"/>
              </a:rPr>
              <a:t>MODEL &amp; DRAFT BILL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 smtClean="0">
                <a:ea typeface="+mn-ea"/>
              </a:rPr>
              <a:t>Established (Other)</a:t>
            </a:r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/>
              <a:t>NOT ADDRESSED – RELIANCE ON JUDICIAL INTEPRETATION</a:t>
            </a:r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See </a:t>
            </a:r>
            <a:r>
              <a:rPr lang="en-GB" sz="3200" dirty="0" err="1" smtClean="0">
                <a:solidFill>
                  <a:srgbClr val="FF0000"/>
                </a:solidFill>
              </a:rPr>
              <a:t>Thakeli</a:t>
            </a:r>
            <a:r>
              <a:rPr lang="en-GB" sz="3200" dirty="0" smtClean="0">
                <a:solidFill>
                  <a:srgbClr val="FF0000"/>
                </a:solidFill>
              </a:rPr>
              <a:t> Vs Rex - C of A(CRI) NO.10/2009 – </a:t>
            </a:r>
            <a:r>
              <a:rPr lang="en-GB" sz="3200" dirty="0" smtClean="0">
                <a:solidFill>
                  <a:srgbClr val="646464"/>
                </a:solidFill>
              </a:rPr>
              <a:t>(</a:t>
            </a:r>
            <a:r>
              <a:rPr lang="en-GB" dirty="0" smtClean="0">
                <a:solidFill>
                  <a:srgbClr val="646464"/>
                </a:solidFill>
              </a:rPr>
              <a:t>phone records authenticating link to accused through unique pin no’s assigned to employees)</a:t>
            </a:r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endParaRPr lang="en-GB" sz="4400" dirty="0" smtClean="0"/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400" dirty="0" smtClean="0"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SADC &amp; LESOTHO PERSPECTIVE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8204448" cy="5335935"/>
          </a:xfrm>
        </p:spPr>
        <p:txBody>
          <a:bodyPr rtlCol="0">
            <a:normAutofit lnSpcReduction="10000"/>
          </a:bodyPr>
          <a:lstStyle/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4400" dirty="0" smtClean="0">
                <a:solidFill>
                  <a:srgbClr val="FF0000"/>
                </a:solidFill>
                <a:ea typeface="+mn-ea"/>
              </a:rPr>
              <a:t>ORIGINALITY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4400" dirty="0" smtClean="0">
                <a:ea typeface="+mn-ea"/>
              </a:rPr>
              <a:t>MODEL &amp; BILL (S.19)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3200" dirty="0" smtClean="0">
                <a:ea typeface="+mn-ea"/>
              </a:rPr>
              <a:t>Requirement is met if: </a:t>
            </a:r>
          </a:p>
          <a:p>
            <a:pPr marL="868680" lvl="1" indent="-514350" eaLnBrk="1" fontAlgn="auto" hangingPunct="1">
              <a:spcAft>
                <a:spcPts val="0"/>
              </a:spcAft>
              <a:buFont typeface="Wingdings" pitchFamily="2" charset="2"/>
              <a:buAutoNum type="alphaLcParenBoth"/>
              <a:defRPr/>
            </a:pPr>
            <a:r>
              <a:rPr lang="en-GB" sz="3200" dirty="0" smtClean="0">
                <a:ea typeface="+mn-ea"/>
              </a:rPr>
              <a:t>reliable assurance on integrity</a:t>
            </a:r>
          </a:p>
          <a:p>
            <a:pPr marL="868680" lvl="1" indent="-514350" eaLnBrk="1" fontAlgn="auto" hangingPunct="1">
              <a:spcAft>
                <a:spcPts val="0"/>
              </a:spcAft>
              <a:buFont typeface="Wingdings" pitchFamily="2" charset="2"/>
              <a:buAutoNum type="alphaLcParenBoth"/>
              <a:defRPr/>
            </a:pPr>
            <a:r>
              <a:rPr lang="en-GB" sz="3200" dirty="0" smtClean="0">
                <a:ea typeface="+mn-ea"/>
              </a:rPr>
              <a:t>capable of display in form to the person to whom it is presented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3200" dirty="0" smtClean="0">
                <a:ea typeface="+mn-ea"/>
              </a:rPr>
              <a:t>Criteria – information unaltered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3200" dirty="0" smtClean="0">
                <a:ea typeface="+mn-ea"/>
              </a:rPr>
              <a:t>Assessment – to take account of all relevant circumstances</a:t>
            </a:r>
          </a:p>
        </p:txBody>
      </p:sp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HOW ARE THE CHALLENGES ADDRESSED 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/>
          </a:bodyPr>
          <a:lstStyle/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4400" dirty="0" smtClean="0">
                <a:solidFill>
                  <a:srgbClr val="FF0000"/>
                </a:solidFill>
                <a:ea typeface="+mn-ea"/>
              </a:rPr>
              <a:t>INTEGRITY</a:t>
            </a:r>
            <a:endParaRPr lang="en-GB" sz="44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600" dirty="0" smtClean="0">
                <a:ea typeface="+mn-ea"/>
              </a:rPr>
              <a:t>MODEL &amp; DRAFT BILL (S.22)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200" dirty="0" smtClean="0">
                <a:ea typeface="+mn-ea"/>
              </a:rPr>
              <a:t>Maintained if: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 dirty="0" smtClean="0">
                <a:ea typeface="+mn-ea"/>
              </a:rPr>
              <a:t>There is reliable means to ensure integrity of information &amp; info is readily accessible &amp; usable for subsequent reference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400" dirty="0" smtClean="0">
                <a:ea typeface="+mn-ea"/>
              </a:rPr>
              <a:t>Conditions – complete &amp; unaltered save changes in course of communication, storage or display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4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400" dirty="0" smtClean="0"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HOW ARE THE CHALLENGES ADDRESSED 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/>
          </a:bodyPr>
          <a:lstStyle/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600" dirty="0" smtClean="0">
                <a:solidFill>
                  <a:srgbClr val="FF0000"/>
                </a:solidFill>
                <a:ea typeface="+mn-ea"/>
              </a:rPr>
              <a:t>UNFAIR PREJUDICE</a:t>
            </a:r>
            <a:endParaRPr lang="en-GB" sz="36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600" dirty="0" smtClean="0">
                <a:ea typeface="+mn-ea"/>
              </a:rPr>
              <a:t>MODEL &amp; BILL (S.20)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dirty="0" smtClean="0">
                <a:ea typeface="+mn-ea"/>
              </a:rPr>
              <a:t>Evidence not to be excluded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 smtClean="0">
                <a:ea typeface="+mn-ea"/>
              </a:rPr>
              <a:t>(</a:t>
            </a:r>
            <a:r>
              <a:rPr lang="en-GB" sz="2400" dirty="0" smtClean="0">
                <a:ea typeface="+mn-ea"/>
              </a:rPr>
              <a:t>a)simply by virtue of being in electronic form(b)If it is best evidence available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dirty="0" smtClean="0">
                <a:ea typeface="+mn-ea"/>
              </a:rPr>
              <a:t>	Weighting to consider </a:t>
            </a:r>
          </a:p>
          <a:p>
            <a:pPr marL="640080" lvl="1" eaLnBrk="1" fontAlgn="auto" hangingPunct="1">
              <a:spcAft>
                <a:spcPts val="0"/>
              </a:spcAft>
              <a:buNone/>
              <a:defRPr/>
            </a:pPr>
            <a:r>
              <a:rPr lang="en-GB" sz="2400" dirty="0" smtClean="0">
                <a:ea typeface="+mn-ea"/>
              </a:rPr>
              <a:t>(a)reliability of generation, storage or communicated (b)maintenance of integrity (</a:t>
            </a:r>
            <a:r>
              <a:rPr lang="en-GB" sz="2400" dirty="0" err="1" smtClean="0">
                <a:ea typeface="+mn-ea"/>
              </a:rPr>
              <a:t>c</a:t>
            </a:r>
            <a:r>
              <a:rPr lang="en-GB" sz="2400" dirty="0" smtClean="0">
                <a:ea typeface="+mn-ea"/>
              </a:rPr>
              <a:t>) identifiable originator</a:t>
            </a:r>
          </a:p>
        </p:txBody>
      </p:sp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HOW ARE THE CHALLENGES ADDRESSED 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/>
          </a:bodyPr>
          <a:lstStyle/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4400" dirty="0" smtClean="0">
                <a:solidFill>
                  <a:srgbClr val="FF0000"/>
                </a:solidFill>
                <a:ea typeface="+mn-ea"/>
              </a:rPr>
              <a:t>HEARSAY</a:t>
            </a:r>
            <a:endParaRPr lang="en-GB" sz="44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4400" dirty="0" smtClean="0">
                <a:ea typeface="+mn-ea"/>
              </a:rPr>
              <a:t>MODEL &amp; BILL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4400" dirty="0" smtClean="0">
                <a:ea typeface="+mn-ea"/>
              </a:rPr>
              <a:t>(NOT ADDRESSED – RELIANCE ON JUDICIAL INTEPRETATION)</a:t>
            </a:r>
          </a:p>
        </p:txBody>
      </p:sp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0525"/>
            <a:ext cx="7772400" cy="73422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Service Provider Roles  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96752"/>
            <a:ext cx="7772400" cy="526392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GB" sz="2800" dirty="0" smtClean="0">
                <a:latin typeface="Verdana" charset="0"/>
              </a:rPr>
              <a:t>SADC MODEL (Part 10) &amp; Draft LS Law Part IX &amp; COMMUNICATIONS ACT (S44)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Message relay(Conduit)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Host (Avail 3</a:t>
            </a:r>
            <a:r>
              <a:rPr lang="en-GB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rd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Party Information for public access)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Cashing (3</a:t>
            </a:r>
            <a:r>
              <a:rPr lang="en-GB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rd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Party Information location &amp; </a:t>
            </a:r>
            <a:r>
              <a:rPr lang="en-GB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Temporary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Storage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No authority to </a:t>
            </a:r>
            <a:r>
              <a:rPr lang="en-GB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Authenticate nor </a:t>
            </a:r>
            <a:r>
              <a:rPr lang="en-GB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change contents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 smtClean="0"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7920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HOW ARE THE CHALLENGES ADDRESSED 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7772400" cy="5335935"/>
          </a:xfrm>
        </p:spPr>
        <p:txBody>
          <a:bodyPr rtlCol="0">
            <a:normAutofit/>
          </a:bodyPr>
          <a:lstStyle/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4400" dirty="0" smtClean="0">
                <a:solidFill>
                  <a:srgbClr val="FF0000"/>
                </a:solidFill>
                <a:ea typeface="+mn-ea"/>
              </a:rPr>
              <a:t>BEST EVIDENCE RULE</a:t>
            </a:r>
            <a:endParaRPr lang="en-GB" sz="44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44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4400" dirty="0" smtClean="0">
                <a:ea typeface="+mn-ea"/>
              </a:rPr>
              <a:t>MODEL &amp; DRAFT BILL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44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4400" dirty="0" smtClean="0">
                <a:ea typeface="+mn-ea"/>
              </a:rPr>
              <a:t>(See Unfair Prejudice)</a:t>
            </a:r>
          </a:p>
        </p:txBody>
      </p:sp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20150" y="0"/>
            <a:ext cx="323850" cy="244475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90A0987-5DBD-9243-B991-36F79B08759C}" type="slidenum">
              <a:rPr lang="en-US" sz="1000">
                <a:solidFill>
                  <a:srgbClr val="0E438A"/>
                </a:solidFill>
                <a:latin typeface="Zurich BT" charset="0"/>
                <a:cs typeface="Times New Roman" charset="0"/>
              </a:rPr>
              <a:pPr/>
              <a:t>41</a:t>
            </a:fld>
            <a:endParaRPr lang="en-US" sz="1000">
              <a:solidFill>
                <a:srgbClr val="0E438A"/>
              </a:solidFill>
              <a:latin typeface="Zurich BT" charset="0"/>
              <a:cs typeface="Times New Roman" charset="0"/>
            </a:endParaRPr>
          </a:p>
        </p:txBody>
      </p:sp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53164"/>
            <a:ext cx="7772400" cy="1323439"/>
          </a:xfrm>
        </p:spPr>
        <p:txBody>
          <a:bodyPr/>
          <a:lstStyle/>
          <a:p>
            <a:pPr>
              <a:defRPr/>
            </a:pPr>
            <a:r>
              <a:rPr lang="fr-FR" sz="8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cs typeface="+mj-cs"/>
              </a:rPr>
              <a:t>?…</a:t>
            </a:r>
            <a:endParaRPr lang="fr-FR" sz="8000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cs typeface="+mj-cs"/>
            </a:endParaRP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395536" y="2276872"/>
            <a:ext cx="75612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GB" sz="2800" b="1" dirty="0" smtClean="0"/>
              <a:t>Nthabiseng Motjolopane</a:t>
            </a:r>
            <a:endParaRPr lang="en-GB" sz="2800" b="1" dirty="0"/>
          </a:p>
          <a:p>
            <a:pPr algn="ctr"/>
            <a:r>
              <a:rPr lang="en-GB" sz="2000" b="1" dirty="0" smtClean="0"/>
              <a:t>ITU NATIONAL EXPERT </a:t>
            </a:r>
          </a:p>
          <a:p>
            <a:pPr algn="ctr"/>
            <a:r>
              <a:rPr lang="en-GB" sz="2000" b="1" dirty="0" smtClean="0"/>
              <a:t>&amp; </a:t>
            </a:r>
          </a:p>
          <a:p>
            <a:pPr algn="ctr"/>
            <a:r>
              <a:rPr lang="en-GB" sz="2400" b="1" dirty="0">
                <a:hlinkClick r:id="rId3"/>
              </a:rPr>
              <a:t>pistot@unisa.ac.za</a:t>
            </a:r>
            <a:endParaRPr lang="en-GB" sz="2400" b="1" dirty="0"/>
          </a:p>
          <a:p>
            <a:pPr algn="ctr"/>
            <a:r>
              <a:rPr lang="en-GB" sz="1600" b="1" dirty="0"/>
              <a:t>Research Professor: UNISA</a:t>
            </a:r>
          </a:p>
          <a:p>
            <a:endParaRPr lang="en-GB" sz="2400" b="1" dirty="0"/>
          </a:p>
          <a:p>
            <a:endParaRPr lang="en-GB" sz="1200" dirty="0"/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825500" y="4021138"/>
            <a:ext cx="7418388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endParaRPr lang="fr-CH" sz="2100" b="1" dirty="0"/>
          </a:p>
          <a:p>
            <a:pPr algn="ctr"/>
            <a:endParaRPr lang="fr-CH" sz="2100" b="1" dirty="0"/>
          </a:p>
          <a:p>
            <a:pPr algn="ctr"/>
            <a:endParaRPr lang="fr-CH" sz="2100" b="1" dirty="0"/>
          </a:p>
          <a:p>
            <a:pPr algn="ctr"/>
            <a:r>
              <a:rPr lang="fr-CH" sz="2100" b="1" dirty="0"/>
              <a:t>Union Internationale des Télécommunications </a:t>
            </a:r>
            <a:r>
              <a:rPr lang="en-GB" sz="2100" b="1" dirty="0"/>
              <a:t>International Telecommunication Union</a:t>
            </a:r>
            <a:r>
              <a:rPr lang="en-GB" sz="1700" dirty="0"/>
              <a:t/>
            </a:r>
            <a:br>
              <a:rPr lang="en-GB" sz="1700" dirty="0"/>
            </a:br>
            <a:endParaRPr lang="en-GB" sz="1700" dirty="0"/>
          </a:p>
        </p:txBody>
      </p:sp>
    </p:spTree>
    <p:extLst>
      <p:ext uri="{BB962C8B-B14F-4D97-AF65-F5344CB8AC3E}">
        <p14:creationId xmlns="" xmlns:p14="http://schemas.microsoft.com/office/powerpoint/2010/main" val="3257515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20150" y="0"/>
            <a:ext cx="323850" cy="244475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90A0987-5DBD-9243-B991-36F79B08759C}" type="slidenum">
              <a:rPr lang="en-US" sz="1000">
                <a:solidFill>
                  <a:srgbClr val="0E438A"/>
                </a:solidFill>
                <a:latin typeface="Zurich BT" charset="0"/>
                <a:cs typeface="Times New Roman" charset="0"/>
              </a:rPr>
              <a:pPr/>
              <a:t>42</a:t>
            </a:fld>
            <a:endParaRPr lang="en-US" sz="1000">
              <a:solidFill>
                <a:srgbClr val="0E438A"/>
              </a:solidFill>
              <a:latin typeface="Zurich BT" charset="0"/>
              <a:cs typeface="Times New Roman" charset="0"/>
            </a:endParaRPr>
          </a:p>
        </p:txBody>
      </p:sp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6913"/>
            <a:ext cx="7772400" cy="647700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cs typeface="+mj-cs"/>
              </a:rPr>
              <a:t>THANK YOU…</a:t>
            </a:r>
            <a:endParaRPr lang="fr-FR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cs typeface="+mj-cs"/>
            </a:endParaRP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395536" y="2276872"/>
            <a:ext cx="75612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GB" sz="2800" b="1" dirty="0" smtClean="0"/>
              <a:t>Nthabiseng Motjolopane</a:t>
            </a:r>
            <a:endParaRPr lang="en-GB" sz="2800" b="1" dirty="0"/>
          </a:p>
          <a:p>
            <a:pPr algn="ctr"/>
            <a:r>
              <a:rPr lang="en-GB" sz="2000" b="1" dirty="0" smtClean="0"/>
              <a:t>ITU NATIONAL EXPERT </a:t>
            </a:r>
          </a:p>
          <a:p>
            <a:pPr algn="ctr"/>
            <a:r>
              <a:rPr lang="en-GB" sz="2000" b="1" dirty="0" smtClean="0"/>
              <a:t>&amp; </a:t>
            </a:r>
          </a:p>
          <a:p>
            <a:pPr algn="ctr"/>
            <a:r>
              <a:rPr lang="en-GB" sz="2400" b="1" dirty="0">
                <a:hlinkClick r:id="rId3"/>
              </a:rPr>
              <a:t>pistot@unisa.ac.za</a:t>
            </a:r>
            <a:endParaRPr lang="en-GB" sz="2400" b="1" dirty="0"/>
          </a:p>
          <a:p>
            <a:pPr algn="ctr"/>
            <a:r>
              <a:rPr lang="en-GB" sz="1600" b="1" dirty="0"/>
              <a:t>Research Professor: UNISA</a:t>
            </a:r>
          </a:p>
          <a:p>
            <a:endParaRPr lang="en-GB" sz="2400" b="1" dirty="0"/>
          </a:p>
          <a:p>
            <a:endParaRPr lang="en-GB" sz="1200" dirty="0"/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825500" y="4021138"/>
            <a:ext cx="7418388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endParaRPr lang="fr-CH" sz="2100" b="1" dirty="0"/>
          </a:p>
          <a:p>
            <a:pPr algn="ctr"/>
            <a:endParaRPr lang="fr-CH" sz="2100" b="1" dirty="0"/>
          </a:p>
          <a:p>
            <a:pPr algn="ctr"/>
            <a:endParaRPr lang="fr-CH" sz="2100" b="1" dirty="0"/>
          </a:p>
          <a:p>
            <a:pPr algn="ctr"/>
            <a:r>
              <a:rPr lang="fr-CH" sz="2100" b="1" dirty="0"/>
              <a:t>Union Internationale des Télécommunications </a:t>
            </a:r>
            <a:r>
              <a:rPr lang="en-GB" sz="2100" b="1" dirty="0"/>
              <a:t>International Telecommunication Union</a:t>
            </a:r>
            <a:r>
              <a:rPr lang="en-GB" sz="1700" dirty="0"/>
              <a:t/>
            </a:r>
            <a:br>
              <a:rPr lang="en-GB" sz="1700" dirty="0"/>
            </a:br>
            <a:endParaRPr lang="en-GB" sz="1700" dirty="0"/>
          </a:p>
        </p:txBody>
      </p:sp>
    </p:spTree>
    <p:extLst>
      <p:ext uri="{BB962C8B-B14F-4D97-AF65-F5344CB8AC3E}">
        <p14:creationId xmlns="" xmlns:p14="http://schemas.microsoft.com/office/powerpoint/2010/main" val="3257515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dirty="0" smtClean="0"/>
              <a:t>Mere Conduit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Verdana" charset="0"/>
              </a:rPr>
              <a:t>Mere </a:t>
            </a:r>
            <a:r>
              <a:rPr lang="en-GB" dirty="0" smtClean="0">
                <a:latin typeface="Verdana" charset="0"/>
              </a:rPr>
              <a:t>conduit - Access to for  for operating facilities for transmission, routing or storage of e-communications if:</a:t>
            </a:r>
          </a:p>
          <a:p>
            <a:pPr lvl="1"/>
            <a:r>
              <a:rPr lang="en-GB" dirty="0" smtClean="0">
                <a:latin typeface="Verdana" charset="0"/>
              </a:rPr>
              <a:t>Does </a:t>
            </a:r>
            <a:r>
              <a:rPr lang="en-GB" dirty="0">
                <a:latin typeface="Verdana" charset="0"/>
              </a:rPr>
              <a:t>not initiate </a:t>
            </a:r>
            <a:endParaRPr lang="en-GB" dirty="0" smtClean="0">
              <a:latin typeface="Verdana" charset="0"/>
            </a:endParaRPr>
          </a:p>
          <a:p>
            <a:pPr lvl="1"/>
            <a:r>
              <a:rPr lang="en-GB" dirty="0" smtClean="0">
                <a:latin typeface="Verdana" charset="0"/>
              </a:rPr>
              <a:t>Or select recipient;  </a:t>
            </a:r>
          </a:p>
          <a:p>
            <a:pPr lvl="1"/>
            <a:r>
              <a:rPr lang="en-GB" dirty="0" smtClean="0">
                <a:latin typeface="Verdana" charset="0"/>
              </a:rPr>
              <a:t>automatic</a:t>
            </a:r>
            <a:r>
              <a:rPr lang="en-GB" dirty="0">
                <a:latin typeface="Verdana" charset="0"/>
              </a:rPr>
              <a:t>, technical;  </a:t>
            </a:r>
            <a:endParaRPr lang="en-GB" dirty="0" smtClean="0">
              <a:latin typeface="Verdana" charset="0"/>
            </a:endParaRPr>
          </a:p>
          <a:p>
            <a:pPr lvl="1"/>
            <a:r>
              <a:rPr lang="en-GB" dirty="0" smtClean="0">
                <a:latin typeface="Verdana" charset="0"/>
              </a:rPr>
              <a:t>no </a:t>
            </a:r>
            <a:r>
              <a:rPr lang="en-GB" dirty="0">
                <a:latin typeface="Verdana" charset="0"/>
              </a:rPr>
              <a:t>modification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 descr="MPj0386306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553129" cy="171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54441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8575"/>
            <a:ext cx="7772400" cy="120032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Caching: automatic intermediate storage of data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/>
          <a:srcRect l="2340" r="2340"/>
          <a:stretch>
            <a:fillRect/>
          </a:stretch>
        </p:blipFill>
        <p:spPr bwMode="auto">
          <a:xfrm>
            <a:off x="1115616" y="3731295"/>
            <a:ext cx="4248472" cy="206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628800"/>
            <a:ext cx="8205092" cy="4616425"/>
          </a:xfrm>
        </p:spPr>
        <p:txBody>
          <a:bodyPr/>
          <a:lstStyle/>
          <a:p>
            <a:r>
              <a:rPr lang="en-US" dirty="0"/>
              <a:t>Does not modify; </a:t>
            </a:r>
            <a:r>
              <a:rPr lang="en-US" dirty="0" smtClean="0"/>
              <a:t>conditions of access; rules </a:t>
            </a:r>
            <a:r>
              <a:rPr lang="en-US" dirty="0"/>
              <a:t>updating; rights management information; removes or disables </a:t>
            </a:r>
            <a:r>
              <a:rPr lang="en-US" dirty="0" smtClean="0"/>
              <a:t>access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5037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145788"/>
            <a:ext cx="7772400" cy="341632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Verdana" charset="0"/>
              </a:rPr>
              <a:t/>
            </a:r>
            <a:br>
              <a:rPr lang="en-GB" dirty="0" smtClean="0">
                <a:latin typeface="Verdana" charset="0"/>
              </a:rPr>
            </a:br>
            <a:r>
              <a:rPr lang="en-GB" dirty="0" smtClean="0">
                <a:latin typeface="Verdana" charset="0"/>
              </a:rPr>
              <a:t/>
            </a:r>
            <a:br>
              <a:rPr lang="en-GB" dirty="0" smtClean="0">
                <a:latin typeface="Verdana" charset="0"/>
              </a:rPr>
            </a:br>
            <a:r>
              <a:rPr lang="en-GB" dirty="0">
                <a:latin typeface="Verdana" charset="0"/>
              </a:rPr>
              <a:t/>
            </a:r>
            <a:br>
              <a:rPr lang="en-GB" dirty="0">
                <a:latin typeface="Verdana" charset="0"/>
              </a:rPr>
            </a:br>
            <a:r>
              <a:rPr lang="en-GB" dirty="0" smtClean="0">
                <a:latin typeface="Verdana" charset="0"/>
              </a:rPr>
              <a:t>  Hosting</a:t>
            </a:r>
            <a:br>
              <a:rPr lang="en-GB" dirty="0" smtClean="0">
                <a:latin typeface="Verdana" charset="0"/>
              </a:rPr>
            </a:br>
            <a:r>
              <a:rPr lang="en-GB" dirty="0" smtClean="0">
                <a:latin typeface="Verdana" charset="0"/>
              </a:rPr>
              <a:t>  </a:t>
            </a:r>
            <a:r>
              <a:rPr lang="en-GB" dirty="0">
                <a:latin typeface="Verdana" charset="0"/>
              </a:rPr>
              <a:t/>
            </a:r>
            <a:br>
              <a:rPr lang="en-GB" dirty="0">
                <a:latin typeface="Verdana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415" b="11415"/>
          <a:stretch>
            <a:fillRect/>
          </a:stretch>
        </p:blipFill>
        <p:spPr>
          <a:xfrm>
            <a:off x="2740356" y="1340768"/>
            <a:ext cx="6424711" cy="4104456"/>
          </a:xfrm>
        </p:spPr>
      </p:pic>
      <p:sp>
        <p:nvSpPr>
          <p:cNvPr id="6" name="TextBox 5"/>
          <p:cNvSpPr txBox="1"/>
          <p:nvPr/>
        </p:nvSpPr>
        <p:spPr>
          <a:xfrm>
            <a:off x="4499992" y="3933056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1600" dirty="0" smtClean="0"/>
          </a:p>
          <a:p>
            <a:pPr algn="r"/>
            <a:endParaRPr lang="en-GB" sz="1600" dirty="0"/>
          </a:p>
          <a:p>
            <a:pPr algn="r"/>
            <a:endParaRPr lang="en-GB" sz="1600" dirty="0" smtClean="0"/>
          </a:p>
          <a:p>
            <a:pPr algn="r"/>
            <a:endParaRPr lang="en-GB" sz="1600" dirty="0"/>
          </a:p>
          <a:p>
            <a:pPr algn="r"/>
            <a:endParaRPr lang="en-GB" sz="1600" dirty="0" smtClean="0"/>
          </a:p>
          <a:p>
            <a:pPr algn="r"/>
            <a:r>
              <a:rPr lang="en-GB" sz="1600" dirty="0" smtClean="0"/>
              <a:t>Source</a:t>
            </a:r>
            <a:r>
              <a:rPr lang="en-GB" sz="1600" dirty="0"/>
              <a:t>: http://</a:t>
            </a:r>
            <a:r>
              <a:rPr lang="en-GB" sz="1600" dirty="0" err="1"/>
              <a:t>jumpdog.us</a:t>
            </a:r>
            <a:r>
              <a:rPr lang="en-GB" sz="1600" dirty="0"/>
              <a:t/>
            </a:r>
            <a:br>
              <a:rPr lang="en-GB" sz="1600" dirty="0"/>
            </a:b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980728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 knowledge; </a:t>
            </a:r>
          </a:p>
          <a:p>
            <a:r>
              <a:rPr lang="en-US" sz="2800" dirty="0" smtClean="0"/>
              <a:t>no facts or circumstances; take-down upon receipt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874410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0563"/>
            <a:ext cx="7772400" cy="1200329"/>
          </a:xfrm>
        </p:spPr>
        <p:txBody>
          <a:bodyPr/>
          <a:lstStyle/>
          <a:p>
            <a:r>
              <a:rPr lang="en-US" dirty="0" smtClean="0"/>
              <a:t> Information location tools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7016" b="17016"/>
          <a:stretch>
            <a:fillRect/>
          </a:stretch>
        </p:blipFill>
        <p:spPr>
          <a:xfrm rot="5400000">
            <a:off x="691020" y="1636254"/>
            <a:ext cx="4175697" cy="4162327"/>
          </a:xfrm>
        </p:spPr>
      </p:pic>
      <p:sp>
        <p:nvSpPr>
          <p:cNvPr id="5" name="Rectangle 4"/>
          <p:cNvSpPr/>
          <p:nvPr/>
        </p:nvSpPr>
        <p:spPr>
          <a:xfrm>
            <a:off x="1403648" y="5805264"/>
            <a:ext cx="4641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Source: http://webchannel.ae/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716016" y="3075057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No knowledge; no facts or circumstances; </a:t>
            </a:r>
            <a:endParaRPr lang="en-US" sz="2400" dirty="0" smtClean="0"/>
          </a:p>
          <a:p>
            <a:r>
              <a:rPr lang="en-US" sz="2400" dirty="0" smtClean="0"/>
              <a:t>No financial benefits;</a:t>
            </a:r>
          </a:p>
          <a:p>
            <a:r>
              <a:rPr lang="en-US" sz="2400" dirty="0" smtClean="0"/>
              <a:t>Removes access to link after info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960033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0524"/>
            <a:ext cx="7772400" cy="87823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>
                <a:latin typeface="Verdana" charset="0"/>
                <a:ea typeface="+mj-ea"/>
                <a:cs typeface="+mj-cs"/>
              </a:rPr>
              <a:t>APPLICATION </a:t>
            </a:r>
            <a:endParaRPr lang="en-GB" sz="2800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132440" cy="5335935"/>
          </a:xfrm>
        </p:spPr>
        <p:txBody>
          <a:bodyPr rtlCol="0">
            <a:normAutofit/>
          </a:bodyPr>
          <a:lstStyle/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3600" dirty="0" smtClean="0">
              <a:ea typeface="+mn-ea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3600" dirty="0" smtClean="0">
              <a:ea typeface="+mn-ea"/>
            </a:endParaRPr>
          </a:p>
          <a:p>
            <a:pPr marL="640080" lvl="1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5400" dirty="0" smtClean="0">
                <a:ea typeface="+mn-ea"/>
              </a:rPr>
              <a:t>CASE STUDY LIABILITY </a:t>
            </a:r>
          </a:p>
          <a:p>
            <a:pPr marL="640080" lvl="1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5400" dirty="0" smtClean="0">
                <a:ea typeface="+mn-ea"/>
              </a:rPr>
              <a:t>SERVICE PROVIDERS </a:t>
            </a:r>
          </a:p>
        </p:txBody>
      </p:sp>
    </p:spTree>
    <p:extLst>
      <p:ext uri="{BB962C8B-B14F-4D97-AF65-F5344CB8AC3E}">
        <p14:creationId xmlns="" xmlns:p14="http://schemas.microsoft.com/office/powerpoint/2010/main" val="546715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9884</TotalTime>
  <Words>1386</Words>
  <Application>Microsoft Office PowerPoint</Application>
  <PresentationFormat>On-screen Show (4:3)</PresentationFormat>
  <Paragraphs>269</Paragraphs>
  <Slides>42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ITU-e</vt:lpstr>
      <vt:lpstr>HIPSSA Project </vt:lpstr>
      <vt:lpstr>CONTENTS</vt:lpstr>
      <vt:lpstr>SCOPE  </vt:lpstr>
      <vt:lpstr>Service Provider Roles  </vt:lpstr>
      <vt:lpstr> Mere Conduit</vt:lpstr>
      <vt:lpstr>Caching: automatic intermediate storage of data</vt:lpstr>
      <vt:lpstr>     Hosting    </vt:lpstr>
      <vt:lpstr> Information location tools</vt:lpstr>
      <vt:lpstr>APPLICATION </vt:lpstr>
      <vt:lpstr>LIABILITY – SERVICE PROVIDERS</vt:lpstr>
      <vt:lpstr>LIABILITY – SERVICE PROVIDERS</vt:lpstr>
      <vt:lpstr>EVIDENCE RULES </vt:lpstr>
      <vt:lpstr>e-EVIDENCE </vt:lpstr>
      <vt:lpstr>EVIDENCE RULES </vt:lpstr>
      <vt:lpstr>e-EVIDENCE (challenges)</vt:lpstr>
      <vt:lpstr>e-EVIDENCE (challenges - US)</vt:lpstr>
      <vt:lpstr>HOW ARE THE CHALLENGES ADDRESSED – Case Studies - US</vt:lpstr>
      <vt:lpstr>HOW ARE THE CHALLENGES ADDRESSED – Case Studies - US</vt:lpstr>
      <vt:lpstr>HOW ARE THE CHALLENGES ADDRESSED – Case Studies - US</vt:lpstr>
      <vt:lpstr>HOW ARE THE CHALLENGES ADDRESSED – Case Studies - US</vt:lpstr>
      <vt:lpstr>HOW ARE THE CHALLENGES ADDRESSED – Case Studies - US</vt:lpstr>
      <vt:lpstr>HOW ARE THE CHALLENGES ADDRESSED – Case Studies - US</vt:lpstr>
      <vt:lpstr>HOW ARE THE CHALLENGES ADDRESSED – Case Studies - US</vt:lpstr>
      <vt:lpstr>HOW ARE THE CHALLENGES ADDRESSED – Case Studies - US</vt:lpstr>
      <vt:lpstr>HOW ARE THE CHALLENGES ADDRESSED – Case Studies - US</vt:lpstr>
      <vt:lpstr>HOW ARE THE CHALLENGES ADDRESSED – Case Studies - US</vt:lpstr>
      <vt:lpstr>HOW ARE THE CHALLENGES ADDRESSED – Case Studies - US</vt:lpstr>
      <vt:lpstr>HOW ARE THE CHALLENGES ADDRESSED – Case Studies - US</vt:lpstr>
      <vt:lpstr>HOW ARE THE CHALLENGES ADDRESSED – Case Studies Other </vt:lpstr>
      <vt:lpstr>HOW ARE THE CHALLENGES ADDRESSED – Case Studies - US</vt:lpstr>
      <vt:lpstr>EVIDENCE RULES </vt:lpstr>
      <vt:lpstr>SERVICE PROVIDER LIABILITY </vt:lpstr>
      <vt:lpstr>EVIDENCE RULES </vt:lpstr>
      <vt:lpstr>HOW ARE THE CHALLENGES ADDRESSED </vt:lpstr>
      <vt:lpstr>HOW ARE THE CHALLENGES ADDRESSED </vt:lpstr>
      <vt:lpstr>SADC &amp; LESOTHO PERSPECTIVE</vt:lpstr>
      <vt:lpstr>HOW ARE THE CHALLENGES ADDRESSED </vt:lpstr>
      <vt:lpstr>HOW ARE THE CHALLENGES ADDRESSED </vt:lpstr>
      <vt:lpstr>HOW ARE THE CHALLENGES ADDRESSED </vt:lpstr>
      <vt:lpstr>HOW ARE THE CHALLENGES ADDRESSED </vt:lpstr>
      <vt:lpstr>?…</vt:lpstr>
      <vt:lpstr>THANK YOU…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EC project</dc:title>
  <dc:creator>S. Guyot</dc:creator>
  <cp:lastModifiedBy>motjolopanen</cp:lastModifiedBy>
  <cp:revision>495</cp:revision>
  <cp:lastPrinted>2001-11-25T13:41:09Z</cp:lastPrinted>
  <dcterms:created xsi:type="dcterms:W3CDTF">2006-05-30T12:53:59Z</dcterms:created>
  <dcterms:modified xsi:type="dcterms:W3CDTF">2013-04-04T16:35:13Z</dcterms:modified>
</cp:coreProperties>
</file>